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 id="2147483660" r:id="rId5"/>
  </p:sldMasterIdLst>
  <p:notesMasterIdLst>
    <p:notesMasterId r:id="rId27"/>
  </p:notesMasterIdLst>
  <p:handoutMasterIdLst>
    <p:handoutMasterId r:id="rId28"/>
  </p:handoutMasterIdLst>
  <p:sldIdLst>
    <p:sldId id="256" r:id="rId6"/>
    <p:sldId id="258" r:id="rId7"/>
    <p:sldId id="278" r:id="rId8"/>
    <p:sldId id="260" r:id="rId9"/>
    <p:sldId id="279" r:id="rId10"/>
    <p:sldId id="262" r:id="rId11"/>
    <p:sldId id="275" r:id="rId12"/>
    <p:sldId id="263" r:id="rId13"/>
    <p:sldId id="267" r:id="rId14"/>
    <p:sldId id="264" r:id="rId15"/>
    <p:sldId id="265" r:id="rId16"/>
    <p:sldId id="266" r:id="rId17"/>
    <p:sldId id="269" r:id="rId18"/>
    <p:sldId id="270" r:id="rId19"/>
    <p:sldId id="271" r:id="rId20"/>
    <p:sldId id="274" r:id="rId21"/>
    <p:sldId id="273" r:id="rId22"/>
    <p:sldId id="272" r:id="rId23"/>
    <p:sldId id="276" r:id="rId24"/>
    <p:sldId id="277" r:id="rId25"/>
    <p:sldId id="268" r:id="rId2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FC1"/>
    <a:srgbClr val="F6A0A0"/>
    <a:srgbClr val="EF5757"/>
    <a:srgbClr val="10A8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1" d="100"/>
          <a:sy n="61" d="100"/>
        </p:scale>
        <p:origin x="776" y="52"/>
      </p:cViewPr>
      <p:guideLst>
        <p:guide orient="horz" pos="2160"/>
        <p:guide pos="3840"/>
      </p:guideLst>
    </p:cSldViewPr>
  </p:slideViewPr>
  <p:notesTextViewPr>
    <p:cViewPr>
      <p:scale>
        <a:sx n="3" d="2"/>
        <a:sy n="3" d="2"/>
      </p:scale>
      <p:origin x="0" y="0"/>
    </p:cViewPr>
  </p:notesTextViewPr>
  <p:notesViewPr>
    <p:cSldViewPr snapToGrid="0" showGuides="1">
      <p:cViewPr varScale="1">
        <p:scale>
          <a:sx n="86" d="100"/>
          <a:sy n="86" d="100"/>
        </p:scale>
        <p:origin x="264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A2CA5F-34E9-4D3A-9077-13C729A79B9E}" type="datetimeFigureOut">
              <a:rPr lang="pl-PL" smtClean="0"/>
              <a:t>13.12.2021</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DF19A8-0F05-443A-BFCD-088CB44C1B33}" type="slidenum">
              <a:rPr lang="pl-PL" smtClean="0"/>
              <a:t>‹#›</a:t>
            </a:fld>
            <a:endParaRPr lang="pl-PL"/>
          </a:p>
        </p:txBody>
      </p:sp>
    </p:spTree>
    <p:extLst>
      <p:ext uri="{BB962C8B-B14F-4D97-AF65-F5344CB8AC3E}">
        <p14:creationId xmlns:p14="http://schemas.microsoft.com/office/powerpoint/2010/main" val="3688821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DA979-A93E-4712-BB9F-3159DBB5F8BA}" type="datetimeFigureOut">
              <a:rPr lang="pl-PL" smtClean="0"/>
              <a:t>13.12.2021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63CDF-0EBF-45AF-8C1C-7E6215B4D475}" type="slidenum">
              <a:rPr lang="pl-PL" smtClean="0"/>
              <a:t>‹#›</a:t>
            </a:fld>
            <a:endParaRPr lang="pl-PL"/>
          </a:p>
        </p:txBody>
      </p:sp>
    </p:spTree>
    <p:extLst>
      <p:ext uri="{BB962C8B-B14F-4D97-AF65-F5344CB8AC3E}">
        <p14:creationId xmlns:p14="http://schemas.microsoft.com/office/powerpoint/2010/main" val="37054060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727200" y="1276141"/>
            <a:ext cx="8940800" cy="2233822"/>
          </a:xfrm>
        </p:spPr>
        <p:txBody>
          <a:bodyPr anchor="ctr" anchorCtr="1"/>
          <a:lstStyle>
            <a:lvl1pPr algn="ctr">
              <a:defRPr sz="6000" b="1">
                <a:solidFill>
                  <a:srgbClr val="176FC1"/>
                </a:solidFill>
                <a:latin typeface="+mn-lt"/>
                <a:cs typeface="Arial" panose="020B0604020202020204" pitchFamily="34" charset="0"/>
              </a:defRPr>
            </a:lvl1pPr>
          </a:lstStyle>
          <a:p>
            <a:r>
              <a:rPr lang="pl-PL" dirty="0"/>
              <a:t>Kliknij, aby edytować styl</a:t>
            </a:r>
          </a:p>
        </p:txBody>
      </p:sp>
      <p:sp>
        <p:nvSpPr>
          <p:cNvPr id="3" name="Podtytuł 2"/>
          <p:cNvSpPr>
            <a:spLocks noGrp="1"/>
          </p:cNvSpPr>
          <p:nvPr>
            <p:ph type="subTitle" idx="1"/>
          </p:nvPr>
        </p:nvSpPr>
        <p:spPr>
          <a:xfrm>
            <a:off x="1727200" y="3602038"/>
            <a:ext cx="89408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104785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fld id="{53D8B9B0-CA66-457D-B21F-FFB77A76B0AF}" type="datetime1">
              <a:rPr lang="pl-PL" smtClean="0"/>
              <a:t>13.12.2021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2081067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fld id="{D62E493B-1DA9-4E1B-9B9C-3CD429FB32F0}" type="datetime1">
              <a:rPr lang="pl-PL" smtClean="0"/>
              <a:t>13.12.2021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1339506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8B3BEF-F526-4224-B972-F5D63212C964}" type="slidenum">
              <a:rPr lang="pl-PL" smtClean="0"/>
              <a:t>‹#›</a:t>
            </a:fld>
            <a:endParaRPr lang="pl-PL"/>
          </a:p>
        </p:txBody>
      </p:sp>
    </p:spTree>
    <p:extLst>
      <p:ext uri="{BB962C8B-B14F-4D97-AF65-F5344CB8AC3E}">
        <p14:creationId xmlns:p14="http://schemas.microsoft.com/office/powerpoint/2010/main" val="202854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356172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fld id="{4F00DBB7-84A0-4476-B6DE-E0659C1FB697}" type="datetime1">
              <a:rPr lang="pl-PL" smtClean="0"/>
              <a:t>13.12.2021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352145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fld id="{A822FD6F-5DE0-4AE0-9159-6B3A6CC37C28}" type="datetime1">
              <a:rPr lang="pl-PL" smtClean="0"/>
              <a:t>13.12.2021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310640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838200" y="6356350"/>
            <a:ext cx="2743200" cy="365125"/>
          </a:xfrm>
          <a:prstGeom prst="rect">
            <a:avLst/>
          </a:prstGeom>
        </p:spPr>
        <p:txBody>
          <a:bodyPr/>
          <a:lstStyle/>
          <a:p>
            <a:fld id="{8EBE1DF3-D9CB-4BDC-A55A-C793941BB025}" type="datetime1">
              <a:rPr lang="pl-PL" smtClean="0"/>
              <a:t>13.12.2021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1302051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a:xfrm>
            <a:off x="838200" y="6356350"/>
            <a:ext cx="2743200" cy="365125"/>
          </a:xfrm>
          <a:prstGeom prst="rect">
            <a:avLst/>
          </a:prstGeom>
        </p:spPr>
        <p:txBody>
          <a:bodyPr/>
          <a:lstStyle/>
          <a:p>
            <a:fld id="{52899C1B-3E3D-437F-8E8B-E4263A568636}" type="datetime1">
              <a:rPr lang="pl-PL" smtClean="0"/>
              <a:t>13.12.2021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230629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838200" y="6356350"/>
            <a:ext cx="2743200" cy="365125"/>
          </a:xfrm>
          <a:prstGeom prst="rect">
            <a:avLst/>
          </a:prstGeom>
        </p:spPr>
        <p:txBody>
          <a:bodyPr/>
          <a:lstStyle/>
          <a:p>
            <a:fld id="{A0D465C0-5EA5-4702-94FA-31982BBBA86E}" type="datetime1">
              <a:rPr lang="pl-PL" smtClean="0"/>
              <a:t>13.12.2021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133459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fld id="{158CFAC4-6131-437E-B7DB-5DFA2B59338C}" type="datetime1">
              <a:rPr lang="pl-PL" smtClean="0"/>
              <a:t>13.12.2021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268131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fld id="{845684A8-798E-4E46-AAE8-FBF17FA535E0}" type="datetime1">
              <a:rPr lang="pl-PL" smtClean="0"/>
              <a:t>13.12.2021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6305AF0-1F66-4141-90B7-9F3690F24335}" type="slidenum">
              <a:rPr lang="pl-PL" smtClean="0"/>
              <a:t>‹#›</a:t>
            </a:fld>
            <a:endParaRPr lang="pl-PL"/>
          </a:p>
        </p:txBody>
      </p:sp>
    </p:spTree>
    <p:extLst>
      <p:ext uri="{BB962C8B-B14F-4D97-AF65-F5344CB8AC3E}">
        <p14:creationId xmlns:p14="http://schemas.microsoft.com/office/powerpoint/2010/main" val="282647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697993" y="365126"/>
            <a:ext cx="4820194" cy="891932"/>
          </a:xfrm>
          <a:prstGeom prst="rect">
            <a:avLst/>
          </a:prstGeom>
        </p:spPr>
        <p:txBody>
          <a:bodyPr vert="horz" lIns="91440" tIns="45720" rIns="91440" bIns="45720" rtlCol="0" anchor="ctr">
            <a:normAutofit/>
          </a:bodyPr>
          <a:lstStyle/>
          <a:p>
            <a:r>
              <a:rPr lang="pl-PL" dirty="0"/>
              <a:t>Kliknij, aby edytować styl</a:t>
            </a:r>
          </a:p>
        </p:txBody>
      </p:sp>
      <p:sp>
        <p:nvSpPr>
          <p:cNvPr id="3" name="Symbol zastępczy tekstu 2"/>
          <p:cNvSpPr>
            <a:spLocks noGrp="1"/>
          </p:cNvSpPr>
          <p:nvPr>
            <p:ph type="body" idx="1"/>
          </p:nvPr>
        </p:nvSpPr>
        <p:spPr>
          <a:xfrm>
            <a:off x="1697992" y="1825625"/>
            <a:ext cx="10174694" cy="4351338"/>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05AF0-1F66-4141-90B7-9F3690F24335}" type="slidenum">
              <a:rPr lang="pl-PL" smtClean="0"/>
              <a:t>‹#›</a:t>
            </a:fld>
            <a:endParaRPr lang="pl-PL"/>
          </a:p>
        </p:txBody>
      </p:sp>
      <p:pic>
        <p:nvPicPr>
          <p:cNvPr id="37" name="Obraz 3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01142" y="6176963"/>
            <a:ext cx="4789715" cy="666242"/>
          </a:xfrm>
          <a:prstGeom prst="rect">
            <a:avLst/>
          </a:prstGeom>
        </p:spPr>
      </p:pic>
      <p:pic>
        <p:nvPicPr>
          <p:cNvPr id="8" name="Obraz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518187" y="365126"/>
            <a:ext cx="5432677" cy="891932"/>
          </a:xfrm>
          <a:prstGeom prst="rect">
            <a:avLst/>
          </a:prstGeom>
        </p:spPr>
      </p:pic>
      <p:pic>
        <p:nvPicPr>
          <p:cNvPr id="9" name="Obraz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5400000">
            <a:off x="-482946" y="482944"/>
            <a:ext cx="1794567" cy="828676"/>
          </a:xfrm>
          <a:prstGeom prst="rect">
            <a:avLst/>
          </a:prstGeom>
        </p:spPr>
      </p:pic>
      <p:pic>
        <p:nvPicPr>
          <p:cNvPr id="14" name="Obraz 1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6200000" flipV="1">
            <a:off x="-482947" y="2133119"/>
            <a:ext cx="1794567" cy="828676"/>
          </a:xfrm>
          <a:prstGeom prst="rect">
            <a:avLst/>
          </a:prstGeom>
        </p:spPr>
      </p:pic>
      <p:pic>
        <p:nvPicPr>
          <p:cNvPr id="18" name="Obraz 1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5400000">
            <a:off x="-482944" y="3927687"/>
            <a:ext cx="1794567" cy="828676"/>
          </a:xfrm>
          <a:prstGeom prst="rect">
            <a:avLst/>
          </a:prstGeom>
        </p:spPr>
      </p:pic>
      <p:pic>
        <p:nvPicPr>
          <p:cNvPr id="19" name="Obraz 1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6200000" flipV="1">
            <a:off x="-482945" y="5577862"/>
            <a:ext cx="1794567" cy="828676"/>
          </a:xfrm>
          <a:prstGeom prst="rect">
            <a:avLst/>
          </a:prstGeom>
        </p:spPr>
      </p:pic>
    </p:spTree>
    <p:extLst>
      <p:ext uri="{BB962C8B-B14F-4D97-AF65-F5344CB8AC3E}">
        <p14:creationId xmlns:p14="http://schemas.microsoft.com/office/powerpoint/2010/main" val="145028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1396827" y="301451"/>
            <a:ext cx="6756573" cy="488962"/>
          </a:xfrm>
          <a:prstGeom prst="rect">
            <a:avLst/>
          </a:prstGeom>
        </p:spPr>
        <p:txBody>
          <a:bodyPr vert="horz" lIns="91440" tIns="45720" rIns="91440" bIns="45720" rtlCol="0" anchor="b" anchorCtr="1">
            <a:normAutofit/>
          </a:bodyPr>
          <a:lstStyle/>
          <a:p>
            <a:r>
              <a:rPr lang="pl-PL" dirty="0"/>
              <a:t>Kliknij, aby edytować styl</a:t>
            </a:r>
          </a:p>
        </p:txBody>
      </p:sp>
      <p:sp>
        <p:nvSpPr>
          <p:cNvPr id="3" name="Symbol zastępczy tekstu 2"/>
          <p:cNvSpPr>
            <a:spLocks noGrp="1"/>
          </p:cNvSpPr>
          <p:nvPr>
            <p:ph type="body" idx="1"/>
          </p:nvPr>
        </p:nvSpPr>
        <p:spPr>
          <a:xfrm>
            <a:off x="1396827" y="1825625"/>
            <a:ext cx="9655807" cy="4351338"/>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B3BEF-F526-4224-B972-F5D63212C964}" type="slidenum">
              <a:rPr lang="pl-PL" smtClean="0"/>
              <a:t>‹#›</a:t>
            </a:fld>
            <a:endParaRPr lang="pl-PL"/>
          </a:p>
        </p:txBody>
      </p:sp>
      <p:pic>
        <p:nvPicPr>
          <p:cNvPr id="20" name="Obraz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01142" y="6176963"/>
            <a:ext cx="4789715" cy="666242"/>
          </a:xfrm>
          <a:prstGeom prst="rect">
            <a:avLst/>
          </a:prstGeom>
        </p:spPr>
      </p:pic>
      <p:pic>
        <p:nvPicPr>
          <p:cNvPr id="12" name="Obraz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5400000">
            <a:off x="-482946" y="482944"/>
            <a:ext cx="1794567" cy="828676"/>
          </a:xfrm>
          <a:prstGeom prst="rect">
            <a:avLst/>
          </a:prstGeom>
        </p:spPr>
      </p:pic>
      <p:pic>
        <p:nvPicPr>
          <p:cNvPr id="18" name="Obraz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flipV="1">
            <a:off x="-482947" y="2133119"/>
            <a:ext cx="1794567" cy="828676"/>
          </a:xfrm>
          <a:prstGeom prst="rect">
            <a:avLst/>
          </a:prstGeom>
        </p:spPr>
      </p:pic>
      <p:pic>
        <p:nvPicPr>
          <p:cNvPr id="19" name="Obraz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5400000">
            <a:off x="-482944" y="3927687"/>
            <a:ext cx="1794567" cy="828676"/>
          </a:xfrm>
          <a:prstGeom prst="rect">
            <a:avLst/>
          </a:prstGeom>
        </p:spPr>
      </p:pic>
      <p:pic>
        <p:nvPicPr>
          <p:cNvPr id="21" name="Obraz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flipV="1">
            <a:off x="-482945" y="5577862"/>
            <a:ext cx="1794567" cy="828676"/>
          </a:xfrm>
          <a:prstGeom prst="rect">
            <a:avLst/>
          </a:prstGeom>
        </p:spPr>
      </p:pic>
      <p:pic>
        <p:nvPicPr>
          <p:cNvPr id="22" name="Obraz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3993" y="301451"/>
            <a:ext cx="3179807" cy="522057"/>
          </a:xfrm>
          <a:prstGeom prst="rect">
            <a:avLst/>
          </a:prstGeom>
        </p:spPr>
      </p:pic>
    </p:spTree>
    <p:extLst>
      <p:ext uri="{BB962C8B-B14F-4D97-AF65-F5344CB8AC3E}">
        <p14:creationId xmlns:p14="http://schemas.microsoft.com/office/powerpoint/2010/main" val="318811320"/>
      </p:ext>
    </p:extLst>
  </p:cSld>
  <p:clrMap bg1="lt1" tx1="dk1" bg2="lt2" tx2="dk2" accent1="accent1" accent2="accent2" accent3="accent3" accent4="accent4" accent5="accent5" accent6="accent6" hlink="hlink" folHlink="folHlink"/>
  <p:sldLayoutIdLst>
    <p:sldLayoutId id="2147483662" r:id="rId1"/>
  </p:sldLayoutIdLst>
  <p:hf sldNum="0" hdr="0" ftr="0"/>
  <p:txStyles>
    <p:titleStyle>
      <a:lvl1pPr algn="l" defTabSz="914400" rtl="0" eaLnBrk="1" latinLnBrk="0" hangingPunct="1">
        <a:lnSpc>
          <a:spcPct val="90000"/>
        </a:lnSpc>
        <a:spcBef>
          <a:spcPct val="0"/>
        </a:spcBef>
        <a:buNone/>
        <a:defRPr sz="2000" b="1" kern="1200" cap="small" baseline="0">
          <a:solidFill>
            <a:srgbClr val="176FC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698170" y="1122363"/>
            <a:ext cx="10174516" cy="2387600"/>
          </a:xfrm>
        </p:spPr>
        <p:txBody>
          <a:bodyPr anchor="ctr" anchorCtr="1">
            <a:normAutofit fontScale="90000"/>
          </a:bodyPr>
          <a:lstStyle/>
          <a:p>
            <a:r>
              <a:rPr lang="pl-PL" dirty="0">
                <a:latin typeface="Microsoft YaHei Light" panose="020B0502040204020203" pitchFamily="34" charset="-122"/>
                <a:ea typeface="Microsoft YaHei Light" panose="020B0502040204020203" pitchFamily="34" charset="-122"/>
                <a:cs typeface="Calibri" panose="020F0502020204030204" pitchFamily="34" charset="0"/>
              </a:rPr>
              <a:t>Śląskie Programy Rewitalizacji </a:t>
            </a:r>
            <a:br>
              <a:rPr lang="pl-PL" dirty="0">
                <a:latin typeface="Microsoft YaHei Light" panose="020B0502040204020203" pitchFamily="34" charset="-122"/>
                <a:ea typeface="Microsoft YaHei Light" panose="020B0502040204020203" pitchFamily="34" charset="-122"/>
                <a:cs typeface="Calibri" panose="020F0502020204030204" pitchFamily="34" charset="0"/>
              </a:rPr>
            </a:br>
            <a:r>
              <a:rPr lang="pl-PL" dirty="0">
                <a:latin typeface="Microsoft YaHei Light" panose="020B0502040204020203" pitchFamily="34" charset="-122"/>
                <a:ea typeface="Microsoft YaHei Light" panose="020B0502040204020203" pitchFamily="34" charset="-122"/>
                <a:cs typeface="Calibri" panose="020F0502020204030204" pitchFamily="34" charset="0"/>
              </a:rPr>
              <a:t>szkolenia</a:t>
            </a:r>
          </a:p>
        </p:txBody>
      </p:sp>
      <p:sp>
        <p:nvSpPr>
          <p:cNvPr id="3" name="Podtytuł 2"/>
          <p:cNvSpPr>
            <a:spLocks noGrp="1"/>
          </p:cNvSpPr>
          <p:nvPr>
            <p:ph type="subTitle" idx="1"/>
          </p:nvPr>
        </p:nvSpPr>
        <p:spPr>
          <a:xfrm>
            <a:off x="1739210" y="2981780"/>
            <a:ext cx="10174516" cy="1655762"/>
          </a:xfrm>
        </p:spPr>
        <p:txBody>
          <a:bodyPr anchor="ctr" anchorCtr="1">
            <a:normAutofit/>
          </a:bodyPr>
          <a:lstStyle/>
          <a:p>
            <a:r>
              <a:rPr lang="pl-PL" sz="2200" dirty="0">
                <a:latin typeface="Microsoft YaHei UI Light" panose="020B0502040204020203" pitchFamily="34" charset="-122"/>
                <a:ea typeface="Microsoft YaHei UI Light" panose="020B0502040204020203" pitchFamily="34" charset="-122"/>
              </a:rPr>
              <a:t>Model funkcjonowania instytucji inżyniera rewitalizacji oraz wskazanie możliwości jego wdrożenia w gminach województwa śląskiego</a:t>
            </a:r>
          </a:p>
        </p:txBody>
      </p:sp>
      <p:sp>
        <p:nvSpPr>
          <p:cNvPr id="4" name="Symbol zastępczy daty 3"/>
          <p:cNvSpPr>
            <a:spLocks noGrp="1"/>
          </p:cNvSpPr>
          <p:nvPr>
            <p:ph type="dt" sz="half" idx="4294967295"/>
          </p:nvPr>
        </p:nvSpPr>
        <p:spPr>
          <a:xfrm>
            <a:off x="10337800" y="6393089"/>
            <a:ext cx="1741715" cy="365125"/>
          </a:xfrm>
          <a:prstGeom prst="rect">
            <a:avLst/>
          </a:prstGeom>
        </p:spPr>
        <p:txBody>
          <a:bodyPr/>
          <a:lstStyle/>
          <a:p>
            <a:fld id="{D5B87F8A-25EC-4A4B-82CA-8B7B46144B77}" type="datetime4">
              <a:rPr lang="pl-PL" sz="1600" b="1" smtClean="0">
                <a:solidFill>
                  <a:schemeClr val="tx1">
                    <a:lumMod val="95000"/>
                    <a:lumOff val="5000"/>
                  </a:schemeClr>
                </a:solidFill>
                <a:latin typeface="Microsoft YaHei UI Light" panose="020B0502040204020203" pitchFamily="34" charset="-122"/>
                <a:ea typeface="Microsoft YaHei UI Light" panose="020B0502040204020203" pitchFamily="34" charset="-122"/>
              </a:rPr>
              <a:t>13 grudnia 2021</a:t>
            </a:fld>
            <a:endParaRPr lang="pl-PL" sz="1600" b="1" dirty="0">
              <a:solidFill>
                <a:schemeClr val="tx1">
                  <a:lumMod val="95000"/>
                  <a:lumOff val="5000"/>
                </a:schemeClr>
              </a:solidFill>
              <a:latin typeface="Microsoft YaHei UI Light" panose="020B0502040204020203" pitchFamily="34" charset="-122"/>
              <a:ea typeface="Microsoft YaHei UI Light" panose="020B0502040204020203" pitchFamily="34" charset="-122"/>
            </a:endParaRPr>
          </a:p>
        </p:txBody>
      </p:sp>
      <p:sp>
        <p:nvSpPr>
          <p:cNvPr id="6" name="Podtytuł 2"/>
          <p:cNvSpPr txBox="1">
            <a:spLocks/>
          </p:cNvSpPr>
          <p:nvPr/>
        </p:nvSpPr>
        <p:spPr>
          <a:xfrm>
            <a:off x="7082971" y="4637542"/>
            <a:ext cx="4789715" cy="1655762"/>
          </a:xfrm>
          <a:prstGeom prst="rect">
            <a:avLst/>
          </a:prstGeom>
        </p:spPr>
        <p:txBody>
          <a:bodyPr vert="horz" lIns="91440" tIns="45720" rIns="91440" bIns="45720" rtlCol="0" anchor="ctr" anchorCtr="1">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sz="1600" dirty="0">
                <a:latin typeface="Microsoft YaHei UI Light" panose="020B0502040204020203" pitchFamily="34" charset="-122"/>
                <a:ea typeface="Microsoft YaHei UI Light" panose="020B0502040204020203" pitchFamily="34" charset="-122"/>
              </a:rPr>
              <a:t>Zespół Instytutu Rozwoju Miast i Regionów:</a:t>
            </a:r>
          </a:p>
          <a:p>
            <a:pPr algn="l"/>
            <a:r>
              <a:rPr lang="pl-PL" sz="1600" dirty="0">
                <a:latin typeface="Microsoft YaHei UI Light" panose="020B0502040204020203" pitchFamily="34" charset="-122"/>
                <a:ea typeface="Microsoft YaHei UI Light" panose="020B0502040204020203" pitchFamily="34" charset="-122"/>
              </a:rPr>
              <a:t>Natalia </a:t>
            </a:r>
            <a:r>
              <a:rPr lang="pl-PL" sz="1600" dirty="0" err="1">
                <a:latin typeface="Microsoft YaHei UI Light" panose="020B0502040204020203" pitchFamily="34" charset="-122"/>
                <a:ea typeface="Microsoft YaHei UI Light" panose="020B0502040204020203" pitchFamily="34" charset="-122"/>
              </a:rPr>
              <a:t>Dziarmakowska</a:t>
            </a:r>
            <a:endParaRPr lang="pl-PL" sz="1600" dirty="0">
              <a:latin typeface="Microsoft YaHei UI Light" panose="020B0502040204020203" pitchFamily="34" charset="-122"/>
              <a:ea typeface="Microsoft YaHei UI Light" panose="020B0502040204020203" pitchFamily="34" charset="-122"/>
            </a:endParaRPr>
          </a:p>
          <a:p>
            <a:pPr algn="l"/>
            <a:r>
              <a:rPr lang="pl-PL" sz="1600" dirty="0">
                <a:latin typeface="Microsoft YaHei UI Light" panose="020B0502040204020203" pitchFamily="34" charset="-122"/>
                <a:ea typeface="Microsoft YaHei UI Light" panose="020B0502040204020203" pitchFamily="34" charset="-122"/>
              </a:rPr>
              <a:t>Aleksandra Jadach-Sepioło</a:t>
            </a:r>
          </a:p>
          <a:p>
            <a:pPr algn="l"/>
            <a:r>
              <a:rPr lang="pl-PL" sz="1600" dirty="0">
                <a:latin typeface="Microsoft YaHei UI Light" panose="020B0502040204020203" pitchFamily="34" charset="-122"/>
                <a:ea typeface="Microsoft YaHei UI Light" panose="020B0502040204020203" pitchFamily="34" charset="-122"/>
              </a:rPr>
              <a:t>Katarzyna Spadło</a:t>
            </a:r>
          </a:p>
        </p:txBody>
      </p:sp>
      <p:pic>
        <p:nvPicPr>
          <p:cNvPr id="11" name="Obraz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8228" y="6191758"/>
            <a:ext cx="4789715" cy="666242"/>
          </a:xfrm>
          <a:prstGeom prst="rect">
            <a:avLst/>
          </a:prstGeom>
        </p:spPr>
      </p:pic>
    </p:spTree>
    <p:extLst>
      <p:ext uri="{BB962C8B-B14F-4D97-AF65-F5344CB8AC3E}">
        <p14:creationId xmlns:p14="http://schemas.microsoft.com/office/powerpoint/2010/main" val="2558029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Aft>
                <a:spcPts val="600"/>
              </a:spcAft>
              <a:buNone/>
            </a:pPr>
            <a:r>
              <a:rPr lang="pl-PL" sz="1400" b="1" dirty="0"/>
              <a:t>Model 2. Operator-animator w formie miejskiej jednostki organizacyjnej z zadaniami koordynacyjnymi w zespole zadaniowym. </a:t>
            </a:r>
          </a:p>
          <a:p>
            <a:pPr marL="0" indent="0">
              <a:spcAft>
                <a:spcPts val="600"/>
              </a:spcAft>
              <a:buNone/>
            </a:pPr>
            <a:r>
              <a:rPr lang="pl-PL" sz="1400" dirty="0"/>
              <a:t>W modelu tym miasto zleca cześć zadań z zakresu rewitalizacji jednostce organizacyjnej gminy. Jednocześnie sam urząd aktywnie uczestniczy w tym procesie  poprzez powołany w tym celu zespół zadaniowy, pełniący funkcję koordynacyjną. </a:t>
            </a:r>
          </a:p>
          <a:p>
            <a:pPr marL="0" indent="0">
              <a:buNone/>
            </a:pPr>
            <a:r>
              <a:rPr lang="pl-PL" sz="1400" dirty="0"/>
              <a:t>Do zadań, które może przejąć operator, można zaliczyć: </a:t>
            </a:r>
          </a:p>
          <a:p>
            <a:pPr lvl="0">
              <a:spcBef>
                <a:spcPts val="600"/>
              </a:spcBef>
            </a:pPr>
            <a:r>
              <a:rPr lang="pl-PL" sz="1400" dirty="0"/>
              <a:t>koordynowanie procesu rewitalizacji, </a:t>
            </a:r>
          </a:p>
          <a:p>
            <a:pPr lvl="0">
              <a:spcBef>
                <a:spcPts val="600"/>
              </a:spcBef>
            </a:pPr>
            <a:r>
              <a:rPr lang="pl-PL" sz="1400" dirty="0"/>
              <a:t>ścisła współpraca z urzędem miasta i interesariuszami, </a:t>
            </a:r>
          </a:p>
          <a:p>
            <a:pPr lvl="0">
              <a:spcBef>
                <a:spcPts val="600"/>
              </a:spcBef>
            </a:pPr>
            <a:r>
              <a:rPr lang="pl-PL" sz="1400" dirty="0"/>
              <a:t>zorganizowanie konsultacji społecznych, </a:t>
            </a:r>
          </a:p>
          <a:p>
            <a:pPr lvl="0">
              <a:spcBef>
                <a:spcPts val="600"/>
              </a:spcBef>
            </a:pPr>
            <a:r>
              <a:rPr lang="pl-PL" sz="1400" dirty="0"/>
              <a:t>wykonywanie prac analitycznych i koncepcyjnych, </a:t>
            </a:r>
          </a:p>
          <a:p>
            <a:pPr lvl="0">
              <a:spcBef>
                <a:spcPts val="600"/>
              </a:spcBef>
            </a:pPr>
            <a:r>
              <a:rPr lang="pl-PL" sz="1400" dirty="0"/>
              <a:t>udział w opracowywaniu dokumentacji projektowej, </a:t>
            </a:r>
          </a:p>
          <a:p>
            <a:pPr lvl="0">
              <a:spcBef>
                <a:spcPts val="600"/>
              </a:spcBef>
            </a:pPr>
            <a:r>
              <a:rPr lang="pl-PL" sz="1400" dirty="0"/>
              <a:t>opiniowanie sporządzanych aktów uchwała i zarządzeń, </a:t>
            </a:r>
          </a:p>
          <a:p>
            <a:pPr lvl="0">
              <a:spcBef>
                <a:spcPts val="600"/>
              </a:spcBef>
            </a:pPr>
            <a:r>
              <a:rPr lang="pl-PL" sz="1400" dirty="0"/>
              <a:t>monitorowanie procesu rewitalizacji, </a:t>
            </a:r>
          </a:p>
          <a:p>
            <a:pPr lvl="0">
              <a:spcBef>
                <a:spcPts val="600"/>
              </a:spcBef>
            </a:pPr>
            <a:r>
              <a:rPr lang="pl-PL" sz="1400" dirty="0"/>
              <a:t>wdrażanie tzw. funduszu lokalnego,</a:t>
            </a:r>
          </a:p>
          <a:p>
            <a:pPr>
              <a:spcBef>
                <a:spcPts val="600"/>
              </a:spcBef>
            </a:pPr>
            <a:r>
              <a:rPr lang="pl-PL" sz="1400" dirty="0"/>
              <a:t>działania promocyjne.</a:t>
            </a:r>
          </a:p>
        </p:txBody>
      </p:sp>
    </p:spTree>
    <p:extLst>
      <p:ext uri="{BB962C8B-B14F-4D97-AF65-F5344CB8AC3E}">
        <p14:creationId xmlns:p14="http://schemas.microsoft.com/office/powerpoint/2010/main" val="1469473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a:xfrm>
            <a:off x="1396827" y="1406524"/>
            <a:ext cx="9893473" cy="4854576"/>
          </a:xfrm>
        </p:spPr>
        <p:txBody>
          <a:bodyPr>
            <a:noAutofit/>
          </a:bodyPr>
          <a:lstStyle/>
          <a:p>
            <a:pPr marL="0" indent="0" algn="just">
              <a:buNone/>
            </a:pPr>
            <a:r>
              <a:rPr lang="pl-PL" sz="1400" b="1" dirty="0"/>
              <a:t>Model 2. Operator-animator w formie miejskiej jednostki organizacyjnej z zadaniami koordynacyjnymi w zespole zadaniowym </a:t>
            </a:r>
            <a:r>
              <a:rPr lang="pl-PL" sz="1400" dirty="0"/>
              <a:t>wzorowany jest na przykładzie Gdyni</a:t>
            </a:r>
            <a:r>
              <a:rPr lang="pl-PL" sz="1400" b="1" dirty="0"/>
              <a:t>. </a:t>
            </a:r>
          </a:p>
          <a:p>
            <a:pPr marL="0" indent="0" algn="just">
              <a:buNone/>
            </a:pPr>
            <a:endParaRPr lang="pl-PL" sz="1600" b="1" dirty="0"/>
          </a:p>
          <a:p>
            <a:pPr marL="0" indent="0" algn="just">
              <a:buNone/>
            </a:pPr>
            <a:endParaRPr lang="pl-PL" sz="1600" dirty="0"/>
          </a:p>
        </p:txBody>
      </p:sp>
      <p:graphicFrame>
        <p:nvGraphicFramePr>
          <p:cNvPr id="4" name="Tabela 3"/>
          <p:cNvGraphicFramePr>
            <a:graphicFrameLocks noGrp="1"/>
          </p:cNvGraphicFramePr>
          <p:nvPr>
            <p:extLst>
              <p:ext uri="{D42A27DB-BD31-4B8C-83A1-F6EECF244321}">
                <p14:modId xmlns:p14="http://schemas.microsoft.com/office/powerpoint/2010/main" val="1842144708"/>
              </p:ext>
            </p:extLst>
          </p:nvPr>
        </p:nvGraphicFramePr>
        <p:xfrm>
          <a:off x="1498600" y="1905000"/>
          <a:ext cx="9804400" cy="4038600"/>
        </p:xfrm>
        <a:graphic>
          <a:graphicData uri="http://schemas.openxmlformats.org/drawingml/2006/table">
            <a:tbl>
              <a:tblPr firstRow="1" firstCol="1" bandRow="1">
                <a:tableStyleId>{5C22544A-7EE6-4342-B048-85BDC9FD1C3A}</a:tableStyleId>
              </a:tblPr>
              <a:tblGrid>
                <a:gridCol w="228162">
                  <a:extLst>
                    <a:ext uri="{9D8B030D-6E8A-4147-A177-3AD203B41FA5}">
                      <a16:colId xmlns:a16="http://schemas.microsoft.com/office/drawing/2014/main" val="20000"/>
                    </a:ext>
                  </a:extLst>
                </a:gridCol>
                <a:gridCol w="9576238">
                  <a:extLst>
                    <a:ext uri="{9D8B030D-6E8A-4147-A177-3AD203B41FA5}">
                      <a16:colId xmlns:a16="http://schemas.microsoft.com/office/drawing/2014/main" val="20001"/>
                    </a:ext>
                  </a:extLst>
                </a:gridCol>
              </a:tblGrid>
              <a:tr h="4038600">
                <a:tc>
                  <a:txBody>
                    <a:bodyPr/>
                    <a:lstStyle/>
                    <a:p>
                      <a:pPr algn="ctr">
                        <a:lnSpc>
                          <a:spcPct val="112000"/>
                        </a:lnSpc>
                        <a:spcAft>
                          <a:spcPts val="0"/>
                        </a:spcAft>
                      </a:pPr>
                      <a:r>
                        <a:rPr lang="pl-PL" sz="1000" b="0" kern="1200" dirty="0">
                          <a:solidFill>
                            <a:schemeClr val="tx1"/>
                          </a:solidFill>
                          <a:latin typeface="+mn-lt"/>
                          <a:ea typeface="+mn-ea"/>
                          <a:cs typeface="+mn-cs"/>
                        </a:rPr>
                        <a:t>Zadania podmiotu koordynującego działania rewitalizacyjne</a:t>
                      </a:r>
                    </a:p>
                  </a:txBody>
                  <a:tcPr marL="41823" marR="41823" marT="0" marB="0" vert="vert270"/>
                </a:tc>
                <a:tc>
                  <a:txBody>
                    <a:bodyPr/>
                    <a:lstStyle/>
                    <a:p>
                      <a:pPr>
                        <a:lnSpc>
                          <a:spcPct val="112000"/>
                        </a:lnSpc>
                        <a:spcAft>
                          <a:spcPts val="0"/>
                        </a:spcAft>
                      </a:pPr>
                      <a:r>
                        <a:rPr lang="pl-PL" sz="1000" b="0" kern="1200" dirty="0">
                          <a:solidFill>
                            <a:schemeClr val="tx1"/>
                          </a:solidFill>
                          <a:latin typeface="+mn-lt"/>
                          <a:ea typeface="+mn-ea"/>
                          <a:cs typeface="+mn-cs"/>
                        </a:rPr>
                        <a:t>Zarządzanie procesem realizacji procesu podzielone jest na:</a:t>
                      </a:r>
                    </a:p>
                    <a:p>
                      <a:pPr marL="342900" lvl="0" indent="-342900" algn="just">
                        <a:lnSpc>
                          <a:spcPct val="112000"/>
                        </a:lnSpc>
                        <a:spcAft>
                          <a:spcPts val="0"/>
                        </a:spcAft>
                        <a:buFont typeface="Symbol"/>
                        <a:buChar char=""/>
                      </a:pPr>
                      <a:r>
                        <a:rPr lang="pl-PL" sz="1000" b="1" kern="1200" dirty="0">
                          <a:solidFill>
                            <a:schemeClr val="tx1"/>
                          </a:solidFill>
                          <a:latin typeface="+mn-lt"/>
                          <a:ea typeface="+mn-ea"/>
                          <a:cs typeface="+mn-cs"/>
                        </a:rPr>
                        <a:t>koordynację strategiczną </a:t>
                      </a:r>
                      <a:r>
                        <a:rPr lang="pl-PL" sz="1000" b="0" kern="1200" dirty="0">
                          <a:solidFill>
                            <a:schemeClr val="tx1"/>
                          </a:solidFill>
                          <a:latin typeface="+mn-lt"/>
                          <a:ea typeface="+mn-ea"/>
                          <a:cs typeface="+mn-cs"/>
                        </a:rPr>
                        <a:t>(wiceprezydent Gdyni ds. Innowacji przy wsparciu Zespołu Strategicznego)</a:t>
                      </a:r>
                    </a:p>
                    <a:p>
                      <a:pPr marL="342900" lvl="0" indent="-342900" algn="just">
                        <a:lnSpc>
                          <a:spcPct val="112000"/>
                        </a:lnSpc>
                        <a:spcAft>
                          <a:spcPts val="0"/>
                        </a:spcAft>
                        <a:buFont typeface="Symbol"/>
                        <a:buChar char=""/>
                      </a:pPr>
                      <a:r>
                        <a:rPr lang="pl-PL" sz="1000" b="1" kern="1200" dirty="0">
                          <a:solidFill>
                            <a:schemeClr val="tx1"/>
                          </a:solidFill>
                          <a:latin typeface="+mn-lt"/>
                          <a:ea typeface="+mn-ea"/>
                          <a:cs typeface="+mn-cs"/>
                        </a:rPr>
                        <a:t>koordynację operacyjną </a:t>
                      </a:r>
                      <a:r>
                        <a:rPr lang="pl-PL" sz="1000" b="0" kern="1200" dirty="0">
                          <a:solidFill>
                            <a:schemeClr val="tx1"/>
                          </a:solidFill>
                          <a:latin typeface="+mn-lt"/>
                          <a:ea typeface="+mn-ea"/>
                          <a:cs typeface="+mn-cs"/>
                        </a:rPr>
                        <a:t>(Laboratorium Innowacji Społecznych)</a:t>
                      </a:r>
                    </a:p>
                    <a:p>
                      <a:pPr>
                        <a:lnSpc>
                          <a:spcPct val="112000"/>
                        </a:lnSpc>
                        <a:spcAft>
                          <a:spcPts val="0"/>
                        </a:spcAft>
                      </a:pPr>
                      <a:r>
                        <a:rPr lang="pl-PL" sz="1000" b="0" kern="1200" dirty="0">
                          <a:solidFill>
                            <a:schemeClr val="tx1"/>
                          </a:solidFill>
                          <a:latin typeface="+mn-lt"/>
                          <a:ea typeface="+mn-ea"/>
                          <a:cs typeface="+mn-cs"/>
                        </a:rPr>
                        <a:t> </a:t>
                      </a:r>
                    </a:p>
                    <a:p>
                      <a:pPr>
                        <a:lnSpc>
                          <a:spcPct val="112000"/>
                        </a:lnSpc>
                        <a:spcAft>
                          <a:spcPts val="0"/>
                        </a:spcAft>
                      </a:pPr>
                      <a:r>
                        <a:rPr lang="pl-PL" sz="1000" b="0" kern="1200" dirty="0">
                          <a:solidFill>
                            <a:schemeClr val="tx1"/>
                          </a:solidFill>
                          <a:latin typeface="+mn-lt"/>
                          <a:ea typeface="+mn-ea"/>
                          <a:cs typeface="+mn-cs"/>
                        </a:rPr>
                        <a:t>Do zadań wiceprezydenta Gdyni ds. innowacji należy m.in.:</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koordynacja kluczowych z punktu widzenia sprawnej realizacji programu obszarów tematycznych: pomocy społecznej, innowacji społecznych, współpracy z organizacjami pozarządowymi, radami dzielnic oraz pozyskiwania i rozliczania zewnętrznego finansowania dla przedsięwzięć rewitalizacyjnych,</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koordynacja poszczególnych przedsięwzięć rewitalizacyjnych na poziomie strategicznym – zarówno w zakresie ich przygotowania, jak i sprawnej realizacji,</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wnoszenie na posiedzenia Kolegium Prezydenta strategicznych wątków związanych z realizacją programu oraz reprezentuje Prezydenta w pracach Komitetu Rewitalizacji Gdyni.</a:t>
                      </a:r>
                    </a:p>
                    <a:p>
                      <a:pPr>
                        <a:lnSpc>
                          <a:spcPct val="112000"/>
                        </a:lnSpc>
                        <a:spcAft>
                          <a:spcPts val="0"/>
                        </a:spcAft>
                      </a:pPr>
                      <a:r>
                        <a:rPr lang="pl-PL" sz="1000" b="0" kern="1200" dirty="0">
                          <a:solidFill>
                            <a:schemeClr val="tx1"/>
                          </a:solidFill>
                          <a:latin typeface="+mn-lt"/>
                          <a:ea typeface="+mn-ea"/>
                          <a:cs typeface="+mn-cs"/>
                        </a:rPr>
                        <a:t> </a:t>
                      </a:r>
                    </a:p>
                    <a:p>
                      <a:pPr>
                        <a:lnSpc>
                          <a:spcPct val="112000"/>
                        </a:lnSpc>
                        <a:spcAft>
                          <a:spcPts val="0"/>
                        </a:spcAft>
                      </a:pPr>
                      <a:r>
                        <a:rPr lang="pl-PL" sz="1000" b="0" kern="1200" dirty="0">
                          <a:solidFill>
                            <a:schemeClr val="tx1"/>
                          </a:solidFill>
                          <a:latin typeface="+mn-lt"/>
                          <a:ea typeface="+mn-ea"/>
                          <a:cs typeface="+mn-cs"/>
                        </a:rPr>
                        <a:t>Główne zadania LIS:</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opracowanie i okresowa aktualizacja diagnozy służącej wyznaczeniu obszaru zdegradowanego i obszaru rewitalizacji na terenie Gdyni, </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przegląd obowiązujących oraz udział w aktualizacji i opracowaniu sektorowych polityk wdrażanych na terenie Gdyni dla potrzeb koordynacji działań realizujących cele procesu rewitalizacji, </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współpraca z wydziałami urzędu miasta Gdyni oraz jednostkami organizacyjnymi miasta w związku z opracowaniem i aktualizacją GPR, </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koordynacja prac Zespołu Strategicznego,</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bieżące monitorowanie realizacji przedsięwzięć rewitalizacyjnych wskazanych w programie do realizacji przez inne jednostki w ramach kontaktów roboczych, </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koordynacja procesu partycypacji społecznej,</a:t>
                      </a:r>
                    </a:p>
                    <a:p>
                      <a:pPr marL="342900" lvl="0" indent="-342900" algn="just">
                        <a:lnSpc>
                          <a:spcPct val="112000"/>
                        </a:lnSpc>
                        <a:spcAft>
                          <a:spcPts val="0"/>
                        </a:spcAft>
                        <a:buFont typeface="Symbol"/>
                        <a:buChar char=""/>
                      </a:pPr>
                      <a:r>
                        <a:rPr lang="pl-PL" sz="1000" b="0" kern="1200" dirty="0">
                          <a:solidFill>
                            <a:schemeClr val="tx1"/>
                          </a:solidFill>
                          <a:latin typeface="+mn-lt"/>
                          <a:ea typeface="+mn-ea"/>
                          <a:cs typeface="+mn-cs"/>
                        </a:rPr>
                        <a:t>przygotowywanie informacji dotyczących postępu w realizacji procesu rewitalizacji i przedkładanie ich wiceprezydentowi odpowiedzialnemu za koordynację procesu rewitalizacji.</a:t>
                      </a:r>
                    </a:p>
                    <a:p>
                      <a:pPr>
                        <a:lnSpc>
                          <a:spcPct val="112000"/>
                        </a:lnSpc>
                        <a:spcAft>
                          <a:spcPts val="0"/>
                        </a:spcAft>
                      </a:pPr>
                      <a:r>
                        <a:rPr lang="pl-PL" sz="1100" b="0" kern="1200" dirty="0">
                          <a:solidFill>
                            <a:schemeClr val="tx1"/>
                          </a:solidFill>
                          <a:latin typeface="+mn-lt"/>
                          <a:ea typeface="+mn-ea"/>
                          <a:cs typeface="+mn-cs"/>
                        </a:rPr>
                        <a:t> </a:t>
                      </a:r>
                    </a:p>
                  </a:txBody>
                  <a:tcPr marL="41823" marR="41823"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4011669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Bef>
                <a:spcPts val="0"/>
              </a:spcBef>
              <a:spcAft>
                <a:spcPts val="600"/>
              </a:spcAft>
              <a:buNone/>
            </a:pPr>
            <a:r>
              <a:rPr lang="pl-PL" sz="1400" b="1" dirty="0"/>
              <a:t>Model 3. Operator zewnętrzny </a:t>
            </a:r>
            <a:r>
              <a:rPr lang="pl-PL" sz="1400" dirty="0"/>
              <a:t>polega na wyborze zewnętrznego wykonawcy działającego na swój rachunek w imieniu gminy. Zadania własne gminy mogą zostać powierzone:</a:t>
            </a:r>
          </a:p>
          <a:p>
            <a:pPr algn="just">
              <a:spcBef>
                <a:spcPts val="0"/>
              </a:spcBef>
            </a:pPr>
            <a:r>
              <a:rPr lang="pl-PL" sz="1400" dirty="0"/>
              <a:t>podmiotowi zewnętrznemu na podstawie ustawy PZP lub ustawy z dnia z dnia 19 grudnia 2008 r. o partnerstwie publiczno-prywatnym (</a:t>
            </a:r>
            <a:r>
              <a:rPr lang="pl-PL" sz="1400" dirty="0" err="1"/>
              <a:t>t.j</a:t>
            </a:r>
            <a:r>
              <a:rPr lang="pl-PL" sz="1400" dirty="0"/>
              <a:t>. Dz. U. z 2020 r. poz. 711 z </a:t>
            </a:r>
            <a:r>
              <a:rPr lang="pl-PL" sz="1400" dirty="0" err="1"/>
              <a:t>późn</a:t>
            </a:r>
            <a:r>
              <a:rPr lang="pl-PL" sz="1400" dirty="0"/>
              <a:t>. zm.),</a:t>
            </a:r>
          </a:p>
          <a:p>
            <a:pPr algn="just">
              <a:spcBef>
                <a:spcPts val="0"/>
              </a:spcBef>
              <a:spcAft>
                <a:spcPts val="1200"/>
              </a:spcAft>
            </a:pPr>
            <a:r>
              <a:rPr lang="pl-PL" sz="1400" dirty="0"/>
              <a:t>podmiotowi realizującemu zadania publiczne z zakresu rewitalizacji w trybie ustawy o działalności pożytku publicznego i o wolontariacie.</a:t>
            </a:r>
          </a:p>
          <a:p>
            <a:pPr marL="0" indent="0" algn="just">
              <a:spcBef>
                <a:spcPts val="600"/>
              </a:spcBef>
              <a:buNone/>
            </a:pPr>
            <a:r>
              <a:rPr lang="pl-PL" sz="1400" dirty="0"/>
              <a:t>Zadaniami podmiotu prywatnego w ramach PZP lub PPP jest najczęściej:</a:t>
            </a:r>
          </a:p>
          <a:p>
            <a:pPr lvl="0">
              <a:spcBef>
                <a:spcPts val="0"/>
              </a:spcBef>
            </a:pPr>
            <a:r>
              <a:rPr lang="pl-PL" sz="1400" dirty="0"/>
              <a:t>realizacja inwestycji w wymaganym czasie zgodnie z wymogami jakościowymi określonymi przez Zamawiającego, w przypadku PPP także świadczenie usług w oparciu o wyremontowany lub nowo wybudowany obiekt w okresie 5-30 lat i prowadzenie niezbędnych remontów,</a:t>
            </a:r>
          </a:p>
          <a:p>
            <a:pPr>
              <a:spcBef>
                <a:spcPts val="0"/>
              </a:spcBef>
              <a:spcAft>
                <a:spcPts val="600"/>
              </a:spcAft>
            </a:pPr>
            <a:r>
              <a:rPr lang="pl-PL" sz="1400" dirty="0"/>
              <a:t>w modelu PPP zapewnienie finansowania dla realizowanej inwestycji.</a:t>
            </a:r>
          </a:p>
          <a:p>
            <a:pPr marL="0" indent="0">
              <a:spcBef>
                <a:spcPts val="0"/>
              </a:spcBef>
              <a:spcAft>
                <a:spcPts val="1200"/>
              </a:spcAft>
              <a:buNone/>
            </a:pPr>
            <a:r>
              <a:rPr lang="pl-PL" sz="1400" dirty="0"/>
              <a:t>Model jest rekomendowany w przypadku możliwych do wyodrębnienia przedsięwzięć inwestycyjnych. </a:t>
            </a:r>
          </a:p>
          <a:p>
            <a:pPr marL="0" indent="0" algn="just">
              <a:buNone/>
            </a:pPr>
            <a:r>
              <a:rPr lang="pl-PL" sz="1400" b="1" dirty="0"/>
              <a:t>Operatorem</a:t>
            </a:r>
            <a:r>
              <a:rPr lang="pl-PL" sz="1400" dirty="0"/>
              <a:t> może być, w przypadku:</a:t>
            </a:r>
          </a:p>
          <a:p>
            <a:pPr algn="just">
              <a:spcBef>
                <a:spcPts val="0"/>
              </a:spcBef>
            </a:pPr>
            <a:r>
              <a:rPr lang="pl-PL" sz="1400" dirty="0"/>
              <a:t>działań inwestycyjnych – przedsiębiorstwo,</a:t>
            </a:r>
          </a:p>
          <a:p>
            <a:pPr algn="just">
              <a:spcBef>
                <a:spcPts val="0"/>
              </a:spcBef>
            </a:pPr>
            <a:r>
              <a:rPr lang="pl-PL" sz="1400" dirty="0"/>
              <a:t>działań o charakterze społecznym – organizacja pozarządowa, stowarzyszenie jednostek samorządu terytorialnego, spółdzielnia socjalna lub spółka kapitałowa, która nie działają w celu osiągnięcia zysku oraz przeznaczają całość dochodu na realizację celów statutowych oraz nie przeznaczają zysku do podziału między swoich udziałowców, akcjonariuszy i pracowników.</a:t>
            </a:r>
          </a:p>
          <a:p>
            <a:pPr marL="0" indent="0" algn="just">
              <a:buNone/>
            </a:pPr>
            <a:endParaRPr lang="pl-PL" sz="1400" dirty="0"/>
          </a:p>
          <a:p>
            <a:pPr marL="0" indent="0" algn="just">
              <a:buNone/>
            </a:pPr>
            <a:endParaRPr lang="pl-PL" sz="1600" dirty="0"/>
          </a:p>
        </p:txBody>
      </p:sp>
    </p:spTree>
    <p:extLst>
      <p:ext uri="{BB962C8B-B14F-4D97-AF65-F5344CB8AC3E}">
        <p14:creationId xmlns:p14="http://schemas.microsoft.com/office/powerpoint/2010/main" val="827570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buNone/>
            </a:pPr>
            <a:r>
              <a:rPr lang="pl-PL" sz="1400" b="1" dirty="0"/>
              <a:t>Model 4. Spółka komunalna prowadzącą działania rewitalizacyjne na własny rachunek w oparciu o przekazany majątek.</a:t>
            </a:r>
          </a:p>
          <a:p>
            <a:pPr marL="0" indent="0">
              <a:buNone/>
            </a:pPr>
            <a:endParaRPr lang="pl-PL" sz="1400" b="1" dirty="0"/>
          </a:p>
          <a:p>
            <a:pPr marL="0" indent="0">
              <a:buNone/>
            </a:pPr>
            <a:r>
              <a:rPr lang="pl-PL" sz="1400" dirty="0"/>
              <a:t>Model jest rekomendowany gminom, w których ze względów finansowych, prawnych lub organizacyjnych pożądane jest wyodrębnienie majątku, wobec którego będą prowadzone działania inwestycyjne. Prowadzenie inwestycji przez spółkę jest mniej sformalizowane, ale też może pozwalać na wykorzystanie dodatkowych źródeł finansowania zarezerwowanych tylko dla określonych podmiotów. W przypadku nowo założonych spółek może natomiast powodować ryzyko trudności w pozyskaniu finansowania w związku z brakiem historii kredytowej. </a:t>
            </a:r>
          </a:p>
          <a:p>
            <a:pPr marL="0" indent="0">
              <a:buNone/>
            </a:pPr>
            <a:endParaRPr lang="pl-PL" sz="1400" b="1" dirty="0"/>
          </a:p>
        </p:txBody>
      </p:sp>
    </p:spTree>
    <p:extLst>
      <p:ext uri="{BB962C8B-B14F-4D97-AF65-F5344CB8AC3E}">
        <p14:creationId xmlns:p14="http://schemas.microsoft.com/office/powerpoint/2010/main" val="327742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400" b="1" dirty="0"/>
              <a:t>Model 4. Spółka komunalna prowadzącą działania rewitalizacyjne na własny rachunek w oparciu o przekazany majątek wzorowany jest na Dąbrowie Górniczej (1/2)</a:t>
            </a:r>
          </a:p>
          <a:p>
            <a:pPr marL="0" indent="0" algn="just">
              <a:buNone/>
            </a:pPr>
            <a:endParaRPr lang="pl-PL" sz="1400" b="1" dirty="0"/>
          </a:p>
          <a:p>
            <a:pPr marL="0" indent="0" algn="just">
              <a:buNone/>
            </a:pPr>
            <a:endParaRPr lang="pl-PL" sz="1400" b="1" dirty="0"/>
          </a:p>
          <a:p>
            <a:pPr marL="0" indent="0" algn="just">
              <a:buNone/>
            </a:pPr>
            <a:endParaRPr lang="pl-PL" sz="1600" dirty="0"/>
          </a:p>
        </p:txBody>
      </p:sp>
      <p:graphicFrame>
        <p:nvGraphicFramePr>
          <p:cNvPr id="5" name="Tabela 4"/>
          <p:cNvGraphicFramePr>
            <a:graphicFrameLocks noGrp="1"/>
          </p:cNvGraphicFramePr>
          <p:nvPr>
            <p:extLst>
              <p:ext uri="{D42A27DB-BD31-4B8C-83A1-F6EECF244321}">
                <p14:modId xmlns:p14="http://schemas.microsoft.com/office/powerpoint/2010/main" val="1965025432"/>
              </p:ext>
            </p:extLst>
          </p:nvPr>
        </p:nvGraphicFramePr>
        <p:xfrm>
          <a:off x="1409697" y="2476500"/>
          <a:ext cx="9436103" cy="3210546"/>
        </p:xfrm>
        <a:graphic>
          <a:graphicData uri="http://schemas.openxmlformats.org/drawingml/2006/table">
            <a:tbl>
              <a:tblPr firstRow="1" firstCol="1" bandRow="1">
                <a:tableStyleId>{5C22544A-7EE6-4342-B048-85BDC9FD1C3A}</a:tableStyleId>
              </a:tblPr>
              <a:tblGrid>
                <a:gridCol w="329301">
                  <a:extLst>
                    <a:ext uri="{9D8B030D-6E8A-4147-A177-3AD203B41FA5}">
                      <a16:colId xmlns:a16="http://schemas.microsoft.com/office/drawing/2014/main" val="20000"/>
                    </a:ext>
                  </a:extLst>
                </a:gridCol>
                <a:gridCol w="1588402">
                  <a:extLst>
                    <a:ext uri="{9D8B030D-6E8A-4147-A177-3AD203B41FA5}">
                      <a16:colId xmlns:a16="http://schemas.microsoft.com/office/drawing/2014/main" val="20001"/>
                    </a:ext>
                  </a:extLst>
                </a:gridCol>
                <a:gridCol w="7518400">
                  <a:extLst>
                    <a:ext uri="{9D8B030D-6E8A-4147-A177-3AD203B41FA5}">
                      <a16:colId xmlns:a16="http://schemas.microsoft.com/office/drawing/2014/main" val="20002"/>
                    </a:ext>
                  </a:extLst>
                </a:gridCol>
              </a:tblGrid>
              <a:tr h="1701800">
                <a:tc rowSpan="2">
                  <a:txBody>
                    <a:bodyPr/>
                    <a:lstStyle/>
                    <a:p>
                      <a:pPr marL="71755" marR="71755" algn="ctr">
                        <a:lnSpc>
                          <a:spcPct val="112000"/>
                        </a:lnSpc>
                        <a:spcAft>
                          <a:spcPts val="0"/>
                        </a:spcAft>
                      </a:pPr>
                      <a:r>
                        <a:rPr lang="pl-PL" sz="1000" b="0" dirty="0">
                          <a:effectLst/>
                        </a:rPr>
                        <a:t>Zespoły zadaniowe</a:t>
                      </a:r>
                      <a:endParaRPr lang="pl-PL" sz="1000" b="0" dirty="0">
                        <a:effectLst/>
                        <a:latin typeface="Calibri"/>
                        <a:ea typeface="Calibri"/>
                        <a:cs typeface="Times New Roman"/>
                      </a:endParaRPr>
                    </a:p>
                  </a:txBody>
                  <a:tcPr marL="42379" marR="42379" marT="0" marB="0" vert="vert270" anchor="ctr"/>
                </a:tc>
                <a:tc>
                  <a:txBody>
                    <a:bodyPr/>
                    <a:lstStyle/>
                    <a:p>
                      <a:pPr marL="71755" marR="71755" algn="ctr">
                        <a:lnSpc>
                          <a:spcPct val="112000"/>
                        </a:lnSpc>
                        <a:spcAft>
                          <a:spcPts val="0"/>
                        </a:spcAft>
                      </a:pPr>
                      <a:r>
                        <a:rPr lang="pl-PL" sz="1000" b="0" dirty="0">
                          <a:effectLst/>
                        </a:rPr>
                        <a:t>Zespół operacyjny do spraw rewitalizacji Dąbrowy Górniczej</a:t>
                      </a:r>
                    </a:p>
                    <a:p>
                      <a:pPr marL="71755" marR="71755">
                        <a:lnSpc>
                          <a:spcPct val="115000"/>
                        </a:lnSpc>
                        <a:spcAft>
                          <a:spcPts val="0"/>
                        </a:spcAft>
                      </a:pPr>
                      <a:r>
                        <a:rPr lang="pl-PL" sz="1000" b="0" dirty="0">
                          <a:effectLst/>
                        </a:rPr>
                        <a:t> </a:t>
                      </a:r>
                      <a:endParaRPr lang="pl-PL" sz="1000" b="0" dirty="0">
                        <a:effectLst/>
                        <a:latin typeface="Calibri"/>
                        <a:ea typeface="Calibri"/>
                        <a:cs typeface="Times New Roman"/>
                      </a:endParaRPr>
                    </a:p>
                  </a:txBody>
                  <a:tcPr marL="42379" marR="42379" marT="0" marB="0" anchor="ctr"/>
                </a:tc>
                <a:tc>
                  <a:txBody>
                    <a:bodyPr/>
                    <a:lstStyle/>
                    <a:p>
                      <a:pPr marL="342900" lvl="0" indent="-342900" algn="just">
                        <a:lnSpc>
                          <a:spcPct val="107000"/>
                        </a:lnSpc>
                        <a:spcBef>
                          <a:spcPts val="1200"/>
                        </a:spcBef>
                        <a:spcAft>
                          <a:spcPts val="0"/>
                        </a:spcAft>
                        <a:buFont typeface="Symbol"/>
                        <a:buChar char=""/>
                      </a:pPr>
                      <a:r>
                        <a:rPr lang="pl-PL" sz="1000" b="0" dirty="0">
                          <a:effectLst/>
                        </a:rPr>
                        <a:t>Koordynacja i nadzór nad wdrażaniem działań i projektów rewitalizacyjnych.,</a:t>
                      </a:r>
                    </a:p>
                    <a:p>
                      <a:pPr marL="342900" lvl="0" indent="-342900" algn="just">
                        <a:lnSpc>
                          <a:spcPct val="107000"/>
                        </a:lnSpc>
                        <a:spcAft>
                          <a:spcPts val="0"/>
                        </a:spcAft>
                        <a:buFont typeface="Symbol"/>
                        <a:buChar char=""/>
                      </a:pPr>
                      <a:r>
                        <a:rPr lang="pl-PL" sz="1000" b="0" dirty="0">
                          <a:effectLst/>
                        </a:rPr>
                        <a:t>Współpraca przy realizacji projektów w ramach obowiązującego Programu Rewitalizacji: Dąbrowa Górnicza 2023 Współdziałanie na rzecz partycypacji społecznej w procesach rewitalizacji w Dąbrowie Górniczej. Budowa lokalnych partnerstw w celu wzmocnienia procesów rewitalizacji oraz zapewnienia kompleksowości i komplementarności między projektami. Tworzenie warunków do aktywizacji społecznej mieszkańców,</a:t>
                      </a:r>
                    </a:p>
                    <a:p>
                      <a:pPr marL="342900" lvl="0" indent="-342900" algn="just">
                        <a:lnSpc>
                          <a:spcPct val="107000"/>
                        </a:lnSpc>
                        <a:spcAft>
                          <a:spcPts val="0"/>
                        </a:spcAft>
                        <a:buFont typeface="Symbol"/>
                        <a:buChar char=""/>
                      </a:pPr>
                      <a:r>
                        <a:rPr lang="pl-PL" sz="1000" b="0" dirty="0">
                          <a:effectLst/>
                        </a:rPr>
                        <a:t>Wybór i przygotowanie wskaźników niezbędnych do wyznaczenia przyszłego obszaru zdegradowanego i obszaru rewitalizacji w ramach Gminnego Programu Rewitalizacji,</a:t>
                      </a:r>
                    </a:p>
                    <a:p>
                      <a:pPr marL="342900" lvl="0" indent="-342900" algn="just">
                        <a:lnSpc>
                          <a:spcPct val="107000"/>
                        </a:lnSpc>
                        <a:spcAft>
                          <a:spcPts val="0"/>
                        </a:spcAft>
                        <a:buFont typeface="Symbol"/>
                        <a:buChar char=""/>
                      </a:pPr>
                      <a:r>
                        <a:rPr lang="pl-PL" sz="1000" b="0" dirty="0">
                          <a:effectLst/>
                        </a:rPr>
                        <a:t>Wypracowanie zasad i sposobu powołania Komitetu Rewitalizacji.,</a:t>
                      </a:r>
                    </a:p>
                    <a:p>
                      <a:pPr marL="342900" lvl="0" indent="-342900" algn="just">
                        <a:lnSpc>
                          <a:spcPct val="107000"/>
                        </a:lnSpc>
                        <a:spcAft>
                          <a:spcPts val="0"/>
                        </a:spcAft>
                        <a:buFont typeface="Symbol"/>
                        <a:buChar char=""/>
                      </a:pPr>
                      <a:r>
                        <a:rPr lang="pl-PL" sz="1000" b="0" dirty="0">
                          <a:effectLst/>
                        </a:rPr>
                        <a:t>Udział w przygotowaniu projektu Gminnego Programu Rewitalizacji.</a:t>
                      </a:r>
                    </a:p>
                    <a:p>
                      <a:pPr>
                        <a:lnSpc>
                          <a:spcPct val="115000"/>
                        </a:lnSpc>
                        <a:spcAft>
                          <a:spcPts val="0"/>
                        </a:spcAft>
                      </a:pPr>
                      <a:r>
                        <a:rPr lang="pl-PL" sz="1000" b="0" dirty="0">
                          <a:effectLst/>
                        </a:rPr>
                        <a:t> </a:t>
                      </a:r>
                      <a:endParaRPr lang="pl-PL" sz="1000" b="0" dirty="0">
                        <a:effectLst/>
                        <a:latin typeface="Calibri"/>
                        <a:ea typeface="Calibri"/>
                        <a:cs typeface="Times New Roman"/>
                      </a:endParaRPr>
                    </a:p>
                  </a:txBody>
                  <a:tcPr marL="42379" marR="42379" marT="0" marB="0" anchor="ctr"/>
                </a:tc>
                <a:extLst>
                  <a:ext uri="{0D108BD9-81ED-4DB2-BD59-A6C34878D82A}">
                    <a16:rowId xmlns:a16="http://schemas.microsoft.com/office/drawing/2014/main" val="10000"/>
                  </a:ext>
                </a:extLst>
              </a:tr>
              <a:tr h="1508746">
                <a:tc vMerge="1">
                  <a:txBody>
                    <a:bodyPr/>
                    <a:lstStyle/>
                    <a:p>
                      <a:endParaRPr lang="pl-PL"/>
                    </a:p>
                  </a:txBody>
                  <a:tcPr/>
                </a:tc>
                <a:tc>
                  <a:txBody>
                    <a:bodyPr/>
                    <a:lstStyle/>
                    <a:p>
                      <a:pPr marL="71755" marR="71755" algn="ctr">
                        <a:lnSpc>
                          <a:spcPct val="115000"/>
                        </a:lnSpc>
                        <a:spcAft>
                          <a:spcPts val="0"/>
                        </a:spcAft>
                      </a:pPr>
                      <a:r>
                        <a:rPr lang="pl-PL" sz="1000" b="0" dirty="0">
                          <a:effectLst/>
                        </a:rPr>
                        <a:t>Zespołu ds. realizacji założeń projektu „Fabryka Pełna Życia – rewitalizacja śródmieścia Dąbrowy Górniczej”</a:t>
                      </a:r>
                      <a:endParaRPr lang="pl-PL" sz="1000" b="0" dirty="0">
                        <a:effectLst/>
                        <a:latin typeface="Calibri"/>
                        <a:ea typeface="Calibri"/>
                        <a:cs typeface="Times New Roman"/>
                      </a:endParaRPr>
                    </a:p>
                  </a:txBody>
                  <a:tcPr marL="42379" marR="42379" marT="0" marB="0" anchor="ctr"/>
                </a:tc>
                <a:tc>
                  <a:txBody>
                    <a:bodyPr/>
                    <a:lstStyle/>
                    <a:p>
                      <a:pPr marL="342900" lvl="0" indent="-342900" algn="just">
                        <a:lnSpc>
                          <a:spcPct val="107000"/>
                        </a:lnSpc>
                        <a:spcAft>
                          <a:spcPts val="0"/>
                        </a:spcAft>
                        <a:buFont typeface="Symbol"/>
                        <a:buChar char=""/>
                      </a:pPr>
                      <a:r>
                        <a:rPr lang="pl-PL" sz="1000" b="0" dirty="0">
                          <a:effectLst/>
                        </a:rPr>
                        <a:t>Koordynowanie zadań, opiniowanie działań, procesów i projektów realizowanych </a:t>
                      </a:r>
                      <a:br>
                        <a:rPr lang="pl-PL" sz="1000" b="0" dirty="0">
                          <a:effectLst/>
                        </a:rPr>
                      </a:br>
                      <a:r>
                        <a:rPr lang="pl-PL" sz="1000" b="0" dirty="0">
                          <a:effectLst/>
                        </a:rPr>
                        <a:t>w Priorytetowym Obszarze Rewitalizacji CENTRUM,</a:t>
                      </a:r>
                    </a:p>
                    <a:p>
                      <a:pPr marL="342900" lvl="0" indent="-342900" algn="just">
                        <a:lnSpc>
                          <a:spcPct val="107000"/>
                        </a:lnSpc>
                        <a:spcAft>
                          <a:spcPts val="0"/>
                        </a:spcAft>
                        <a:buFont typeface="Symbol"/>
                        <a:buChar char=""/>
                      </a:pPr>
                      <a:r>
                        <a:rPr lang="pl-PL" sz="1000" b="0" dirty="0">
                          <a:effectLst/>
                        </a:rPr>
                        <a:t>Wypracowywanie założeń i inicjowanie przedsięwzięć służących realizacji projektu  „Fabryka  Pełna Życia – rewitalizacja śródmieścia Dąbrowy Górniczej”,</a:t>
                      </a:r>
                    </a:p>
                    <a:p>
                      <a:pPr marL="342900" lvl="0" indent="-342900" algn="just">
                        <a:lnSpc>
                          <a:spcPct val="107000"/>
                        </a:lnSpc>
                        <a:spcAft>
                          <a:spcPts val="0"/>
                        </a:spcAft>
                        <a:buFont typeface="Symbol"/>
                        <a:buChar char=""/>
                      </a:pPr>
                      <a:r>
                        <a:rPr lang="pl-PL" sz="1000" b="0" dirty="0">
                          <a:effectLst/>
                        </a:rPr>
                        <a:t>Wspieranie lokalnych inicjatyw (społecznych i biznesowych) służących realizacji projektu „Fabryka Pełna Życia – rewitalizacja śródmieścia Dąbrowy Górniczej”  oraz jego promowanie wśród mieszkańców Dąbrowy Górniczej, w kraju i za granicą. </a:t>
                      </a:r>
                      <a:endParaRPr lang="pl-PL" sz="1000" b="0" dirty="0">
                        <a:effectLst/>
                        <a:latin typeface="Calibri"/>
                        <a:ea typeface="Calibri"/>
                        <a:cs typeface="Times New Roman"/>
                      </a:endParaRPr>
                    </a:p>
                  </a:txBody>
                  <a:tcPr marL="42379" marR="42379"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34170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a:xfrm>
            <a:off x="1396827" y="1825624"/>
            <a:ext cx="9655807" cy="4435475"/>
          </a:xfrm>
        </p:spPr>
        <p:txBody>
          <a:bodyPr>
            <a:noAutofit/>
          </a:bodyPr>
          <a:lstStyle/>
          <a:p>
            <a:pPr marL="0" indent="0" algn="just">
              <a:buNone/>
            </a:pPr>
            <a:r>
              <a:rPr lang="pl-PL" sz="1400" b="1" dirty="0"/>
              <a:t>Model 4. Spółka komunalna prowadzącą działania rewitalizacyjne na własny rachunek w oparciu o przekazany majątek wzorowany jest na Dąbrowie Górniczej (2/2)</a:t>
            </a:r>
          </a:p>
          <a:p>
            <a:pPr marL="0" indent="0" algn="just">
              <a:buNone/>
            </a:pPr>
            <a:endParaRPr lang="pl-PL" sz="1600" dirty="0"/>
          </a:p>
        </p:txBody>
      </p:sp>
      <p:graphicFrame>
        <p:nvGraphicFramePr>
          <p:cNvPr id="4" name="Tabela 3"/>
          <p:cNvGraphicFramePr>
            <a:graphicFrameLocks noGrp="1"/>
          </p:cNvGraphicFramePr>
          <p:nvPr>
            <p:extLst>
              <p:ext uri="{D42A27DB-BD31-4B8C-83A1-F6EECF244321}">
                <p14:modId xmlns:p14="http://schemas.microsoft.com/office/powerpoint/2010/main" val="2214256397"/>
              </p:ext>
            </p:extLst>
          </p:nvPr>
        </p:nvGraphicFramePr>
        <p:xfrm>
          <a:off x="1485899" y="2425700"/>
          <a:ext cx="9486901" cy="3454400"/>
        </p:xfrm>
        <a:graphic>
          <a:graphicData uri="http://schemas.openxmlformats.org/drawingml/2006/table">
            <a:tbl>
              <a:tblPr firstRow="1" firstCol="1" bandRow="1">
                <a:tableStyleId>{5C22544A-7EE6-4342-B048-85BDC9FD1C3A}</a:tableStyleId>
              </a:tblPr>
              <a:tblGrid>
                <a:gridCol w="307219">
                  <a:extLst>
                    <a:ext uri="{9D8B030D-6E8A-4147-A177-3AD203B41FA5}">
                      <a16:colId xmlns:a16="http://schemas.microsoft.com/office/drawing/2014/main" val="20000"/>
                    </a:ext>
                  </a:extLst>
                </a:gridCol>
                <a:gridCol w="1546982">
                  <a:extLst>
                    <a:ext uri="{9D8B030D-6E8A-4147-A177-3AD203B41FA5}">
                      <a16:colId xmlns:a16="http://schemas.microsoft.com/office/drawing/2014/main" val="20001"/>
                    </a:ext>
                  </a:extLst>
                </a:gridCol>
                <a:gridCol w="7632700">
                  <a:extLst>
                    <a:ext uri="{9D8B030D-6E8A-4147-A177-3AD203B41FA5}">
                      <a16:colId xmlns:a16="http://schemas.microsoft.com/office/drawing/2014/main" val="20002"/>
                    </a:ext>
                  </a:extLst>
                </a:gridCol>
              </a:tblGrid>
              <a:tr h="1600200">
                <a:tc rowSpan="3">
                  <a:txBody>
                    <a:bodyPr/>
                    <a:lstStyle/>
                    <a:p>
                      <a:pPr marL="71755" marR="71755" algn="ctr">
                        <a:lnSpc>
                          <a:spcPct val="112000"/>
                        </a:lnSpc>
                        <a:spcAft>
                          <a:spcPts val="0"/>
                        </a:spcAft>
                      </a:pPr>
                      <a:r>
                        <a:rPr lang="pl-PL" sz="1000" b="0" dirty="0">
                          <a:effectLst/>
                        </a:rPr>
                        <a:t>wydziały UM</a:t>
                      </a:r>
                      <a:endParaRPr lang="pl-PL" sz="1000" b="0" dirty="0">
                        <a:effectLst/>
                        <a:latin typeface="Calibri"/>
                        <a:ea typeface="Calibri"/>
                        <a:cs typeface="Times New Roman"/>
                      </a:endParaRPr>
                    </a:p>
                  </a:txBody>
                  <a:tcPr marL="46923" marR="46923" marT="0" marB="0" vert="vert270" anchor="ctr"/>
                </a:tc>
                <a:tc>
                  <a:txBody>
                    <a:bodyPr/>
                    <a:lstStyle/>
                    <a:p>
                      <a:pPr marL="71755" marR="71755">
                        <a:lnSpc>
                          <a:spcPct val="112000"/>
                        </a:lnSpc>
                        <a:spcAft>
                          <a:spcPts val="0"/>
                        </a:spcAft>
                      </a:pPr>
                      <a:r>
                        <a:rPr lang="pl-PL" sz="1000" b="0" dirty="0">
                          <a:effectLst/>
                        </a:rPr>
                        <a:t>Wydział Rozwoju, Przedsiębiorczości i Obsługi Inwestorów/ Referat Rozwoju i Obsługi Inwestorów</a:t>
                      </a:r>
                    </a:p>
                    <a:p>
                      <a:pPr marL="71755" marR="71755">
                        <a:lnSpc>
                          <a:spcPct val="115000"/>
                        </a:lnSpc>
                        <a:spcAft>
                          <a:spcPts val="0"/>
                        </a:spcAft>
                      </a:pPr>
                      <a:r>
                        <a:rPr lang="pl-PL" sz="1000" b="0" dirty="0">
                          <a:effectLst/>
                        </a:rPr>
                        <a:t> </a:t>
                      </a:r>
                      <a:endParaRPr lang="pl-PL" sz="1000" b="0" dirty="0">
                        <a:effectLst/>
                        <a:latin typeface="Calibri"/>
                        <a:ea typeface="Calibri"/>
                        <a:cs typeface="Times New Roman"/>
                      </a:endParaRPr>
                    </a:p>
                  </a:txBody>
                  <a:tcPr marL="46923" marR="46923" marT="0" marB="0" anchor="ctr"/>
                </a:tc>
                <a:tc>
                  <a:txBody>
                    <a:bodyPr/>
                    <a:lstStyle/>
                    <a:p>
                      <a:pPr marL="342900" lvl="0" indent="-342900" algn="just">
                        <a:lnSpc>
                          <a:spcPct val="107000"/>
                        </a:lnSpc>
                        <a:spcAft>
                          <a:spcPts val="0"/>
                        </a:spcAft>
                        <a:buFont typeface="Symbol"/>
                        <a:buChar char=""/>
                      </a:pPr>
                      <a:r>
                        <a:rPr lang="pl-PL" sz="1000" b="0" dirty="0">
                          <a:effectLst/>
                        </a:rPr>
                        <a:t>koordynacja działań związanych z realizacją programu rewitalizacji miasta. Popularyzacja i promocja programu rewitalizacji miasta wśród potencjalnych partnerów procesu rewitalizacji oraz mieszkańców miasta,</a:t>
                      </a:r>
                    </a:p>
                    <a:p>
                      <a:pPr marL="342900" lvl="0" indent="-342900" algn="just">
                        <a:lnSpc>
                          <a:spcPct val="107000"/>
                        </a:lnSpc>
                        <a:spcAft>
                          <a:spcPts val="0"/>
                        </a:spcAft>
                        <a:buFont typeface="Symbol"/>
                        <a:buChar char=""/>
                      </a:pPr>
                      <a:r>
                        <a:rPr lang="pl-PL" sz="1000" b="0" dirty="0">
                          <a:effectLst/>
                        </a:rPr>
                        <a:t>gromadzenie danych i informacji oraz wyników prac badawczych wspomagających proces rewitalizacji. Zlecanie niezbędnych analiz. Gromadzenie zróżnicowanych informacji</a:t>
                      </a:r>
                      <a:r>
                        <a:rPr lang="pl-PL" sz="1000" b="0" baseline="0" dirty="0">
                          <a:effectLst/>
                        </a:rPr>
                        <a:t> </a:t>
                      </a:r>
                      <a:r>
                        <a:rPr lang="pl-PL" sz="1000" b="0" dirty="0">
                          <a:effectLst/>
                        </a:rPr>
                        <a:t>o rewitalizowanych obszarach i procesach w nich zachodzących,</a:t>
                      </a:r>
                    </a:p>
                    <a:p>
                      <a:pPr marL="342900" lvl="0" indent="-342900" algn="just">
                        <a:lnSpc>
                          <a:spcPct val="107000"/>
                        </a:lnSpc>
                        <a:spcAft>
                          <a:spcPts val="0"/>
                        </a:spcAft>
                        <a:buFont typeface="Symbol"/>
                        <a:buChar char=""/>
                      </a:pPr>
                      <a:r>
                        <a:rPr lang="pl-PL" sz="1000" b="0" dirty="0">
                          <a:effectLst/>
                        </a:rPr>
                        <a:t>organizacja i prowadzenie działań związanych z przygotowaniem i aktualizacją Programu Rewitalizacji, w tym organizacja naborów projektów rewitalizacyjnych,</a:t>
                      </a:r>
                    </a:p>
                    <a:p>
                      <a:pPr marL="342900" lvl="0" indent="-342900" algn="just">
                        <a:lnSpc>
                          <a:spcPct val="107000"/>
                        </a:lnSpc>
                        <a:spcAft>
                          <a:spcPts val="600"/>
                        </a:spcAft>
                        <a:buFont typeface="Symbol"/>
                        <a:buChar char=""/>
                      </a:pPr>
                      <a:r>
                        <a:rPr lang="pl-PL" sz="1000" b="0" dirty="0">
                          <a:effectLst/>
                        </a:rPr>
                        <a:t>inicjowanie tworzenia czasowych zespołów konsultacyjnych z udziałem partnerów społecznych i gospodarczych z terenu miasta, podejmujących działania w sferze rewitalizacji i rozwoju miasta.</a:t>
                      </a:r>
                      <a:endParaRPr lang="pl-PL" sz="1000" b="0" dirty="0">
                        <a:effectLst/>
                        <a:latin typeface="Calibri"/>
                        <a:ea typeface="Calibri"/>
                        <a:cs typeface="Times New Roman"/>
                      </a:endParaRPr>
                    </a:p>
                  </a:txBody>
                  <a:tcPr marL="46923" marR="46923" marT="0" marB="0" anchor="ctr"/>
                </a:tc>
                <a:extLst>
                  <a:ext uri="{0D108BD9-81ED-4DB2-BD59-A6C34878D82A}">
                    <a16:rowId xmlns:a16="http://schemas.microsoft.com/office/drawing/2014/main" val="10000"/>
                  </a:ext>
                </a:extLst>
              </a:tr>
              <a:tr h="1041400">
                <a:tc vMerge="1">
                  <a:txBody>
                    <a:bodyPr/>
                    <a:lstStyle/>
                    <a:p>
                      <a:endParaRPr lang="pl-PL"/>
                    </a:p>
                  </a:txBody>
                  <a:tcPr/>
                </a:tc>
                <a:tc>
                  <a:txBody>
                    <a:bodyPr/>
                    <a:lstStyle/>
                    <a:p>
                      <a:pPr marL="71755" marR="71755">
                        <a:lnSpc>
                          <a:spcPct val="115000"/>
                        </a:lnSpc>
                        <a:spcAft>
                          <a:spcPts val="0"/>
                        </a:spcAft>
                      </a:pPr>
                      <a:r>
                        <a:rPr lang="pl-PL" sz="1000" b="0" dirty="0">
                          <a:effectLst/>
                        </a:rPr>
                        <a:t>Wydział Organizacji Pozarządowych i Aktywności Obywatelskiej</a:t>
                      </a:r>
                      <a:endParaRPr lang="pl-PL" sz="1000" b="0" dirty="0">
                        <a:effectLst/>
                        <a:latin typeface="Calibri"/>
                        <a:ea typeface="Calibri"/>
                        <a:cs typeface="Times New Roman"/>
                      </a:endParaRPr>
                    </a:p>
                  </a:txBody>
                  <a:tcPr marL="46923" marR="46923" marT="0" marB="0" anchor="ctr"/>
                </a:tc>
                <a:tc>
                  <a:txBody>
                    <a:bodyPr/>
                    <a:lstStyle/>
                    <a:p>
                      <a:pPr marL="342900" lvl="0" indent="-342900" algn="just">
                        <a:lnSpc>
                          <a:spcPct val="107000"/>
                        </a:lnSpc>
                        <a:spcAft>
                          <a:spcPts val="0"/>
                        </a:spcAft>
                        <a:buFont typeface="Symbol"/>
                        <a:buChar char=""/>
                      </a:pPr>
                      <a:r>
                        <a:rPr lang="pl-PL" sz="1000" b="0" dirty="0">
                          <a:effectLst/>
                        </a:rPr>
                        <a:t>współpraca przy realizacji projektu „Fabryka pełna życia – rewitalizacja śródmieścia Dąbrowy Górniczej”, w tym: prowadzenie badań, ekspertyz, konsultacji i animacji społecznych dotyczących rewitalizacji śródmieścia Dąbrowy Górniczej.</a:t>
                      </a:r>
                      <a:endParaRPr lang="pl-PL" sz="1000" b="0" dirty="0">
                        <a:effectLst/>
                        <a:latin typeface="Calibri"/>
                        <a:ea typeface="Calibri"/>
                        <a:cs typeface="Times New Roman"/>
                      </a:endParaRPr>
                    </a:p>
                  </a:txBody>
                  <a:tcPr marL="46923" marR="46923" marT="0" marB="0" anchor="ctr"/>
                </a:tc>
                <a:extLst>
                  <a:ext uri="{0D108BD9-81ED-4DB2-BD59-A6C34878D82A}">
                    <a16:rowId xmlns:a16="http://schemas.microsoft.com/office/drawing/2014/main" val="10001"/>
                  </a:ext>
                </a:extLst>
              </a:tr>
              <a:tr h="812800">
                <a:tc vMerge="1">
                  <a:txBody>
                    <a:bodyPr/>
                    <a:lstStyle/>
                    <a:p>
                      <a:endParaRPr lang="pl-PL"/>
                    </a:p>
                  </a:txBody>
                  <a:tcPr/>
                </a:tc>
                <a:tc>
                  <a:txBody>
                    <a:bodyPr/>
                    <a:lstStyle/>
                    <a:p>
                      <a:pPr marL="71755" marR="71755">
                        <a:lnSpc>
                          <a:spcPct val="115000"/>
                        </a:lnSpc>
                        <a:spcAft>
                          <a:spcPts val="0"/>
                        </a:spcAft>
                      </a:pPr>
                      <a:r>
                        <a:rPr lang="pl-PL" sz="1000" b="0" dirty="0">
                          <a:effectLst/>
                        </a:rPr>
                        <a:t>Wydziału Kultury, Sportu i Organizacji Czasu Wolnego</a:t>
                      </a:r>
                      <a:endParaRPr lang="pl-PL" sz="1000" b="0" dirty="0">
                        <a:effectLst/>
                        <a:latin typeface="Calibri"/>
                        <a:ea typeface="Calibri"/>
                        <a:cs typeface="Times New Roman"/>
                      </a:endParaRPr>
                    </a:p>
                  </a:txBody>
                  <a:tcPr marL="46923" marR="46923" marT="0" marB="0" anchor="ctr"/>
                </a:tc>
                <a:tc>
                  <a:txBody>
                    <a:bodyPr/>
                    <a:lstStyle/>
                    <a:p>
                      <a:pPr marL="342900" lvl="0" indent="-342900" algn="just">
                        <a:lnSpc>
                          <a:spcPct val="107000"/>
                        </a:lnSpc>
                        <a:spcAft>
                          <a:spcPts val="0"/>
                        </a:spcAft>
                        <a:buFont typeface="Symbol"/>
                        <a:buChar char=""/>
                      </a:pPr>
                      <a:r>
                        <a:rPr lang="pl-PL" sz="1000" b="0" dirty="0">
                          <a:effectLst/>
                        </a:rPr>
                        <a:t>inicjowanie i realizacja przedsięwzięć i projektów  mających na celu pozyskiwanie środków finansowych z funduszy Unii Europejskiej na cele kultury oraz ochronę i rewitalizację dóbr kultury. </a:t>
                      </a:r>
                    </a:p>
                    <a:p>
                      <a:pPr marL="457200" algn="just">
                        <a:lnSpc>
                          <a:spcPct val="107000"/>
                        </a:lnSpc>
                        <a:spcAft>
                          <a:spcPts val="0"/>
                        </a:spcAft>
                      </a:pPr>
                      <a:r>
                        <a:rPr lang="pl-PL" sz="1000" b="0" dirty="0">
                          <a:effectLst/>
                        </a:rPr>
                        <a:t> </a:t>
                      </a:r>
                      <a:endParaRPr lang="pl-PL" sz="1000" b="0" dirty="0">
                        <a:effectLst/>
                        <a:latin typeface="Calibri"/>
                        <a:ea typeface="Calibri"/>
                        <a:cs typeface="Times New Roman"/>
                      </a:endParaRPr>
                    </a:p>
                  </a:txBody>
                  <a:tcPr marL="46923" marR="46923"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5045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a:xfrm>
            <a:off x="1396827" y="1536701"/>
            <a:ext cx="9655807" cy="4635500"/>
          </a:xfrm>
        </p:spPr>
        <p:txBody>
          <a:bodyPr>
            <a:noAutofit/>
          </a:bodyPr>
          <a:lstStyle/>
          <a:p>
            <a:pPr marL="0" indent="0">
              <a:spcBef>
                <a:spcPts val="600"/>
              </a:spcBef>
              <a:spcAft>
                <a:spcPts val="600"/>
              </a:spcAft>
              <a:buNone/>
            </a:pPr>
            <a:r>
              <a:rPr lang="pl-PL" sz="1400" dirty="0"/>
              <a:t>Operator zewnętrzny może przejąć jedną lub więcej z poniżej wymienionych funkcji:</a:t>
            </a:r>
          </a:p>
          <a:p>
            <a:pPr lvl="0">
              <a:spcBef>
                <a:spcPts val="0"/>
              </a:spcBef>
            </a:pPr>
            <a:r>
              <a:rPr lang="pl-PL" sz="1400" dirty="0"/>
              <a:t>konsultacyjno-szkoleniową – szkolenie pracowników w zakresie rewitalizacji,</a:t>
            </a:r>
          </a:p>
          <a:p>
            <a:pPr lvl="0">
              <a:spcBef>
                <a:spcPts val="0"/>
              </a:spcBef>
            </a:pPr>
            <a:r>
              <a:rPr lang="pl-PL" sz="1400" dirty="0"/>
              <a:t>animacyjną – poprzez wykonywanie „miękkich” przedsięwzięć rewitalizacyjnych,  kreowanie partycypacji społecznej, aktywizacja interesariuszy i lokalnych stowarzyszeń.   </a:t>
            </a:r>
          </a:p>
          <a:p>
            <a:pPr lvl="0">
              <a:spcBef>
                <a:spcPts val="0"/>
              </a:spcBef>
            </a:pPr>
            <a:r>
              <a:rPr lang="pl-PL" sz="1400" dirty="0"/>
              <a:t>merytoryczną/ekspercką – w zakresie sporządzania uchwał i aktów prawa miejscowego, opracowywanie projektu programu rewitalizacji (przeprowadzenie analizy obszaru zdegradowanego i delimitacji), opracowywanie aktualizacji programu rewitalizacji, monitorowanie rewitalizacji, dokonywanie ewaluacji, sporządzanie diagnoz;</a:t>
            </a:r>
          </a:p>
          <a:p>
            <a:pPr lvl="0">
              <a:spcBef>
                <a:spcPts val="0"/>
              </a:spcBef>
            </a:pPr>
            <a:r>
              <a:rPr lang="pl-PL" sz="1400" dirty="0"/>
              <a:t>inwestycyjną/nadzorującą – uczestniczenie w realizacji inwestycji w zakresie przygotowania projektów inwestycyjnych i prowadzenia (wybranych) inwestycji, pozyskiwanie dofinansowania dla projektów i ich rozliczenie,</a:t>
            </a:r>
          </a:p>
          <a:p>
            <a:pPr lvl="0">
              <a:spcBef>
                <a:spcPts val="0"/>
              </a:spcBef>
            </a:pPr>
            <a:r>
              <a:rPr lang="pl-PL" sz="1400" dirty="0"/>
              <a:t>koordynacyjną – koordynowanie, monitorowanie i zarządzanie procesem rewitalizacji,</a:t>
            </a:r>
          </a:p>
          <a:p>
            <a:pPr lvl="0">
              <a:spcBef>
                <a:spcPts val="0"/>
              </a:spcBef>
            </a:pPr>
            <a:r>
              <a:rPr lang="pl-PL" sz="1400" dirty="0"/>
              <a:t>zarządczą – obrót i zarządzanie nieruchomościami w zakresie powierzonego przez gminę mienia,</a:t>
            </a:r>
          </a:p>
          <a:p>
            <a:pPr lvl="0">
              <a:spcBef>
                <a:spcPts val="0"/>
              </a:spcBef>
            </a:pPr>
            <a:r>
              <a:rPr lang="pl-PL" sz="1400" dirty="0"/>
              <a:t>prawotwórczą/planistyczną – podejmowanie uchwał i zarządzeń. </a:t>
            </a:r>
          </a:p>
          <a:p>
            <a:pPr marL="0" indent="0">
              <a:spcBef>
                <a:spcPts val="0"/>
              </a:spcBef>
              <a:buNone/>
            </a:pPr>
            <a:endParaRPr lang="pl-PL" sz="1400" dirty="0"/>
          </a:p>
          <a:p>
            <a:pPr marL="0" indent="0">
              <a:spcBef>
                <a:spcPts val="0"/>
              </a:spcBef>
              <a:spcAft>
                <a:spcPts val="600"/>
              </a:spcAft>
              <a:buNone/>
            </a:pPr>
            <a:r>
              <a:rPr lang="pl-PL" sz="1400" dirty="0"/>
              <a:t>Zakres zadań w zależności od przyjętego modelu:</a:t>
            </a:r>
          </a:p>
          <a:p>
            <a:pPr lvl="0">
              <a:spcBef>
                <a:spcPts val="0"/>
              </a:spcBef>
            </a:pPr>
            <a:r>
              <a:rPr lang="pl-PL" sz="1400" dirty="0"/>
              <a:t>Model 1. Operator-koordynator – powołany zespół zadaniowy może pełnić wszystkie z powyżej wymienionych funkcji.</a:t>
            </a:r>
          </a:p>
          <a:p>
            <a:pPr lvl="0">
              <a:spcBef>
                <a:spcPts val="0"/>
              </a:spcBef>
            </a:pPr>
            <a:r>
              <a:rPr lang="pl-PL" sz="1400" dirty="0"/>
              <a:t>Model 2. Operator-animator/operator wewnętrzny – powołana jednostka może pełnić wszystkie z powyżej wymienionych funkcji.</a:t>
            </a:r>
          </a:p>
          <a:p>
            <a:pPr lvl="0">
              <a:spcBef>
                <a:spcPts val="0"/>
              </a:spcBef>
            </a:pPr>
            <a:r>
              <a:rPr lang="pl-PL" sz="1400" dirty="0"/>
              <a:t>Model 3. Operator zewnętrzny – ze względu na ograniczone możliwości pełniła pełnego spectrum działań rewitalizacyjnych będzie przed wszystkim pełnił funkcję inwestora lub funkcje animacyjne.</a:t>
            </a:r>
          </a:p>
          <a:p>
            <a:pPr>
              <a:spcBef>
                <a:spcPts val="0"/>
              </a:spcBef>
            </a:pPr>
            <a:r>
              <a:rPr lang="pl-PL" sz="1400" dirty="0"/>
              <a:t>Model 4. Komunalna spółka pełniąca funkcje inwestorskie.</a:t>
            </a:r>
          </a:p>
        </p:txBody>
      </p:sp>
    </p:spTree>
    <p:extLst>
      <p:ext uri="{BB962C8B-B14F-4D97-AF65-F5344CB8AC3E}">
        <p14:creationId xmlns:p14="http://schemas.microsoft.com/office/powerpoint/2010/main" val="3457011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Bef>
                <a:spcPts val="600"/>
              </a:spcBef>
              <a:spcAft>
                <a:spcPts val="600"/>
              </a:spcAft>
              <a:buNone/>
            </a:pPr>
            <a:r>
              <a:rPr lang="pl-PL" sz="1400" b="1" dirty="0"/>
              <a:t>Bariery wykorzystania modeli w poszczególnych typach gmin</a:t>
            </a:r>
          </a:p>
          <a:p>
            <a:pPr marL="0" indent="0" algn="just">
              <a:buNone/>
            </a:pPr>
            <a:endParaRPr lang="pl-PL" sz="1400" b="1" dirty="0"/>
          </a:p>
        </p:txBody>
      </p:sp>
      <p:graphicFrame>
        <p:nvGraphicFramePr>
          <p:cNvPr id="4" name="Tabela 3"/>
          <p:cNvGraphicFramePr>
            <a:graphicFrameLocks noGrp="1"/>
          </p:cNvGraphicFramePr>
          <p:nvPr>
            <p:extLst>
              <p:ext uri="{D42A27DB-BD31-4B8C-83A1-F6EECF244321}">
                <p14:modId xmlns:p14="http://schemas.microsoft.com/office/powerpoint/2010/main" val="3711398545"/>
              </p:ext>
            </p:extLst>
          </p:nvPr>
        </p:nvGraphicFramePr>
        <p:xfrm>
          <a:off x="1460501" y="2272587"/>
          <a:ext cx="9613900" cy="3212165"/>
        </p:xfrm>
        <a:graphic>
          <a:graphicData uri="http://schemas.openxmlformats.org/drawingml/2006/table">
            <a:tbl>
              <a:tblPr firstRow="1" firstCol="1" bandRow="1">
                <a:tableStyleId>{5C22544A-7EE6-4342-B048-85BDC9FD1C3A}</a:tableStyleId>
              </a:tblPr>
              <a:tblGrid>
                <a:gridCol w="1467581">
                  <a:extLst>
                    <a:ext uri="{9D8B030D-6E8A-4147-A177-3AD203B41FA5}">
                      <a16:colId xmlns:a16="http://schemas.microsoft.com/office/drawing/2014/main" val="20000"/>
                    </a:ext>
                  </a:extLst>
                </a:gridCol>
                <a:gridCol w="1554641">
                  <a:extLst>
                    <a:ext uri="{9D8B030D-6E8A-4147-A177-3AD203B41FA5}">
                      <a16:colId xmlns:a16="http://schemas.microsoft.com/office/drawing/2014/main" val="20001"/>
                    </a:ext>
                  </a:extLst>
                </a:gridCol>
                <a:gridCol w="6591678">
                  <a:extLst>
                    <a:ext uri="{9D8B030D-6E8A-4147-A177-3AD203B41FA5}">
                      <a16:colId xmlns:a16="http://schemas.microsoft.com/office/drawing/2014/main" val="20002"/>
                    </a:ext>
                  </a:extLst>
                </a:gridCol>
              </a:tblGrid>
              <a:tr h="216649">
                <a:tc>
                  <a:txBody>
                    <a:bodyPr/>
                    <a:lstStyle/>
                    <a:p>
                      <a:pPr>
                        <a:lnSpc>
                          <a:spcPct val="115000"/>
                        </a:lnSpc>
                        <a:spcAft>
                          <a:spcPts val="0"/>
                        </a:spcAft>
                      </a:pPr>
                      <a:r>
                        <a:rPr lang="pl-PL" sz="1000" dirty="0">
                          <a:effectLst/>
                        </a:rPr>
                        <a:t>Model</a:t>
                      </a:r>
                      <a:endParaRPr lang="pl-PL" sz="1000" b="0" dirty="0">
                        <a:effectLst/>
                        <a:latin typeface="+mj-lt"/>
                        <a:ea typeface="Calibri"/>
                        <a:cs typeface="Times New Roman"/>
                      </a:endParaRPr>
                    </a:p>
                  </a:txBody>
                  <a:tcPr marL="39690" marR="3969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a:effectLst/>
                        </a:rPr>
                        <a:t>Typ gminy</a:t>
                      </a:r>
                      <a:endParaRPr lang="pl-PL" sz="1000" b="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Bariery </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02581">
                <a:tc rowSpan="3">
                  <a:txBody>
                    <a:bodyPr/>
                    <a:lstStyle/>
                    <a:p>
                      <a:pPr>
                        <a:lnSpc>
                          <a:spcPct val="115000"/>
                        </a:lnSpc>
                        <a:spcAft>
                          <a:spcPts val="0"/>
                        </a:spcAft>
                      </a:pPr>
                      <a:r>
                        <a:rPr lang="pl-PL" sz="1000" dirty="0">
                          <a:effectLst/>
                        </a:rPr>
                        <a:t>Model 1.</a:t>
                      </a:r>
                    </a:p>
                    <a:p>
                      <a:pPr>
                        <a:lnSpc>
                          <a:spcPct val="115000"/>
                        </a:lnSpc>
                        <a:spcAft>
                          <a:spcPts val="0"/>
                        </a:spcAft>
                      </a:pPr>
                      <a:r>
                        <a:rPr lang="pl-PL" sz="1000" dirty="0">
                          <a:effectLst/>
                        </a:rPr>
                        <a:t>Operator-koordynator</a:t>
                      </a:r>
                      <a:endParaRPr lang="pl-PL" sz="1000" b="0" dirty="0">
                        <a:effectLst/>
                        <a:latin typeface="+mj-lt"/>
                        <a:ea typeface="Calibri"/>
                        <a:cs typeface="Times New Roman"/>
                      </a:endParaRPr>
                    </a:p>
                  </a:txBody>
                  <a:tcPr marL="39690" marR="3969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gmina miejska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Braki personalne/ Nadmierne obciążenie pracowników zaangażowanych do prac w zespole zadaniowym.</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5311">
                <a:tc vMerge="1">
                  <a:txBody>
                    <a:bodyPr/>
                    <a:lstStyle/>
                    <a:p>
                      <a:endParaRPr lang="pl-PL"/>
                    </a:p>
                  </a:txBody>
                  <a:tcPr/>
                </a:tc>
                <a:tc>
                  <a:txBody>
                    <a:bodyPr/>
                    <a:lstStyle/>
                    <a:p>
                      <a:pPr>
                        <a:lnSpc>
                          <a:spcPct val="115000"/>
                        </a:lnSpc>
                        <a:spcAft>
                          <a:spcPts val="0"/>
                        </a:spcAft>
                      </a:pPr>
                      <a:r>
                        <a:rPr lang="pl-PL" sz="1000" dirty="0">
                          <a:effectLst/>
                        </a:rPr>
                        <a:t>gmina miejsko-wiejska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15000"/>
                        </a:lnSpc>
                        <a:spcAft>
                          <a:spcPts val="0"/>
                        </a:spcAft>
                      </a:pPr>
                      <a:r>
                        <a:rPr lang="pl-PL" sz="1000" dirty="0">
                          <a:effectLst/>
                        </a:rPr>
                        <a:t>Braki personalne/ Nadmierne obciążenie pracowników zaangażowanych do prac w zespole zadaniowym.</a:t>
                      </a:r>
                    </a:p>
                    <a:p>
                      <a:pPr>
                        <a:lnSpc>
                          <a:spcPct val="115000"/>
                        </a:lnSpc>
                        <a:spcAft>
                          <a:spcPts val="0"/>
                        </a:spcAft>
                      </a:pPr>
                      <a:r>
                        <a:rPr lang="pl-PL" sz="1000" dirty="0">
                          <a:effectLst/>
                        </a:rPr>
                        <a:t>Pracownicy nie posiadają doświadczenia i wiedzy z zakresu realizacji zadań rewitalizacyjnych.</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4591">
                <a:tc vMerge="1">
                  <a:txBody>
                    <a:bodyPr/>
                    <a:lstStyle/>
                    <a:p>
                      <a:endParaRPr lang="pl-PL"/>
                    </a:p>
                  </a:txBody>
                  <a:tcPr/>
                </a:tc>
                <a:tc>
                  <a:txBody>
                    <a:bodyPr/>
                    <a:lstStyle/>
                    <a:p>
                      <a:pPr>
                        <a:lnSpc>
                          <a:spcPct val="115000"/>
                        </a:lnSpc>
                        <a:spcAft>
                          <a:spcPts val="0"/>
                        </a:spcAft>
                      </a:pPr>
                      <a:r>
                        <a:rPr lang="pl-PL" sz="1000" dirty="0">
                          <a:effectLst/>
                        </a:rPr>
                        <a:t>gmina 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pl-PL"/>
                    </a:p>
                  </a:txBody>
                  <a:tcPr/>
                </a:tc>
                <a:extLst>
                  <a:ext uri="{0D108BD9-81ED-4DB2-BD59-A6C34878D82A}">
                    <a16:rowId xmlns:a16="http://schemas.microsoft.com/office/drawing/2014/main" val="10003"/>
                  </a:ext>
                </a:extLst>
              </a:tr>
              <a:tr h="319129">
                <a:tc rowSpan="3">
                  <a:txBody>
                    <a:bodyPr/>
                    <a:lstStyle/>
                    <a:p>
                      <a:pPr>
                        <a:lnSpc>
                          <a:spcPct val="115000"/>
                        </a:lnSpc>
                        <a:spcAft>
                          <a:spcPts val="0"/>
                        </a:spcAft>
                      </a:pPr>
                      <a:r>
                        <a:rPr lang="pl-PL" sz="1000">
                          <a:effectLst/>
                        </a:rPr>
                        <a:t>Model 2.</a:t>
                      </a:r>
                    </a:p>
                    <a:p>
                      <a:pPr>
                        <a:lnSpc>
                          <a:spcPct val="115000"/>
                        </a:lnSpc>
                        <a:spcAft>
                          <a:spcPts val="0"/>
                        </a:spcAft>
                      </a:pPr>
                      <a:r>
                        <a:rPr lang="pl-PL" sz="1000">
                          <a:effectLst/>
                        </a:rPr>
                        <a:t>Operator-animator </a:t>
                      </a:r>
                      <a:endParaRPr lang="pl-PL" sz="1000" b="0">
                        <a:effectLst/>
                        <a:latin typeface="+mj-lt"/>
                        <a:ea typeface="Calibri"/>
                        <a:cs typeface="Times New Roman"/>
                      </a:endParaRPr>
                    </a:p>
                  </a:txBody>
                  <a:tcPr marL="39690" marR="3969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gmina miejska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Trudności z oddelegowaniem pracowników do obsługi jednostki organizacyjnej, w związku z brakiem personelu (w przypadku powołania tej jednostki).</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55311">
                <a:tc vMerge="1">
                  <a:txBody>
                    <a:bodyPr/>
                    <a:lstStyle/>
                    <a:p>
                      <a:endParaRPr lang="pl-PL"/>
                    </a:p>
                  </a:txBody>
                  <a:tcPr/>
                </a:tc>
                <a:tc>
                  <a:txBody>
                    <a:bodyPr/>
                    <a:lstStyle/>
                    <a:p>
                      <a:pPr>
                        <a:lnSpc>
                          <a:spcPct val="115000"/>
                        </a:lnSpc>
                        <a:spcAft>
                          <a:spcPts val="0"/>
                        </a:spcAft>
                      </a:pPr>
                      <a:r>
                        <a:rPr lang="pl-PL" sz="1000" dirty="0">
                          <a:effectLst/>
                        </a:rPr>
                        <a:t>gmina miejsko-wiejska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15000"/>
                        </a:lnSpc>
                        <a:spcAft>
                          <a:spcPts val="0"/>
                        </a:spcAft>
                      </a:pPr>
                      <a:r>
                        <a:rPr lang="pl-PL" sz="1000" dirty="0">
                          <a:effectLst/>
                        </a:rPr>
                        <a:t>Wysokie koszty związane z wyposażeniem operatora w majątek i środki finansowe.</a:t>
                      </a:r>
                    </a:p>
                    <a:p>
                      <a:pPr>
                        <a:lnSpc>
                          <a:spcPct val="115000"/>
                        </a:lnSpc>
                        <a:spcAft>
                          <a:spcPts val="0"/>
                        </a:spcAft>
                      </a:pPr>
                      <a:r>
                        <a:rPr lang="pl-PL" sz="1000" dirty="0">
                          <a:effectLst/>
                        </a:rPr>
                        <a:t>Trudności z oddelegowaniem pracowników do obsługi jednostki organizacyjnej, w związku ze stosunkowo niską liczbą pracowników w urzędzie.</a:t>
                      </a:r>
                    </a:p>
                    <a:p>
                      <a:pPr>
                        <a:lnSpc>
                          <a:spcPct val="115000"/>
                        </a:lnSpc>
                        <a:spcAft>
                          <a:spcPts val="0"/>
                        </a:spcAft>
                      </a:pPr>
                      <a:r>
                        <a:rPr lang="pl-PL" sz="1000" dirty="0">
                          <a:effectLst/>
                        </a:rPr>
                        <a:t>Pracownicy nie posiadają doświadczenia i wiedzy z zakresu realizacji zadań rewitalizacyjnych.</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90166">
                <a:tc vMerge="1">
                  <a:txBody>
                    <a:bodyPr/>
                    <a:lstStyle/>
                    <a:p>
                      <a:endParaRPr lang="pl-PL"/>
                    </a:p>
                  </a:txBody>
                  <a:tcPr/>
                </a:tc>
                <a:tc>
                  <a:txBody>
                    <a:bodyPr/>
                    <a:lstStyle/>
                    <a:p>
                      <a:pPr>
                        <a:lnSpc>
                          <a:spcPct val="115000"/>
                        </a:lnSpc>
                        <a:spcAft>
                          <a:spcPts val="0"/>
                        </a:spcAft>
                      </a:pPr>
                      <a:r>
                        <a:rPr lang="pl-PL" sz="1000" dirty="0">
                          <a:effectLst/>
                        </a:rPr>
                        <a:t>gmina 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pl-PL"/>
                    </a:p>
                  </a:txBody>
                  <a:tcPr/>
                </a:tc>
                <a:extLst>
                  <a:ext uri="{0D108BD9-81ED-4DB2-BD59-A6C34878D82A}">
                    <a16:rowId xmlns:a16="http://schemas.microsoft.com/office/drawing/2014/main" val="10006"/>
                  </a:ext>
                </a:extLst>
              </a:tr>
              <a:tr h="155311">
                <a:tc rowSpan="3">
                  <a:txBody>
                    <a:bodyPr/>
                    <a:lstStyle/>
                    <a:p>
                      <a:pPr>
                        <a:lnSpc>
                          <a:spcPct val="115000"/>
                        </a:lnSpc>
                        <a:spcAft>
                          <a:spcPts val="0"/>
                        </a:spcAft>
                      </a:pPr>
                      <a:r>
                        <a:rPr lang="pl-PL" sz="1000">
                          <a:effectLst/>
                        </a:rPr>
                        <a:t>Model 3. Operator zewnętrzny</a:t>
                      </a:r>
                      <a:endParaRPr lang="pl-PL" sz="1000" b="0">
                        <a:effectLst/>
                        <a:latin typeface="+mj-lt"/>
                        <a:ea typeface="Calibri"/>
                        <a:cs typeface="Times New Roman"/>
                      </a:endParaRPr>
                    </a:p>
                  </a:txBody>
                  <a:tcPr marL="39690" marR="3969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a:effectLst/>
                        </a:rPr>
                        <a:t>gmina miejska</a:t>
                      </a:r>
                      <a:endParaRPr lang="pl-PL" sz="1000" b="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nSpc>
                          <a:spcPct val="115000"/>
                        </a:lnSpc>
                        <a:spcAft>
                          <a:spcPts val="0"/>
                        </a:spcAft>
                      </a:pPr>
                      <a:r>
                        <a:rPr lang="pl-PL" sz="1000" dirty="0">
                          <a:effectLst/>
                        </a:rPr>
                        <a:t>Wysoki koszty obsługi zamówienia publicznego. </a:t>
                      </a:r>
                    </a:p>
                    <a:p>
                      <a:pPr>
                        <a:lnSpc>
                          <a:spcPct val="115000"/>
                        </a:lnSpc>
                        <a:spcAft>
                          <a:spcPts val="0"/>
                        </a:spcAft>
                      </a:pPr>
                      <a:r>
                        <a:rPr lang="pl-PL" sz="1000" dirty="0">
                          <a:effectLst/>
                        </a:rPr>
                        <a:t>Brak środków na pokrycie kosztów związanych ze zleceniem wykonania zadań publicznych podmiotowi zewnętrznemu.</a:t>
                      </a:r>
                    </a:p>
                    <a:p>
                      <a:pPr>
                        <a:lnSpc>
                          <a:spcPct val="115000"/>
                        </a:lnSpc>
                        <a:spcAft>
                          <a:spcPts val="0"/>
                        </a:spcAft>
                      </a:pPr>
                      <a:r>
                        <a:rPr lang="pl-PL" sz="1000" dirty="0">
                          <a:effectLst/>
                        </a:rPr>
                        <a:t>Brak lokalnych operatorów posiadających kompetencje w zakresie realizacji zadań z zakresu rewitalizacji.</a:t>
                      </a:r>
                    </a:p>
                    <a:p>
                      <a:pPr>
                        <a:lnSpc>
                          <a:spcPct val="115000"/>
                        </a:lnSpc>
                        <a:spcAft>
                          <a:spcPts val="0"/>
                        </a:spcAft>
                      </a:pPr>
                      <a:r>
                        <a:rPr lang="pl-PL" sz="1000" dirty="0">
                          <a:effectLst/>
                        </a:rPr>
                        <a:t>Brak lokalnych operatorów realizujących zadania w trybie </a:t>
                      </a:r>
                      <a:r>
                        <a:rPr lang="pl-PL" sz="1000" dirty="0" err="1">
                          <a:effectLst/>
                        </a:rPr>
                        <a:t>u.d.d.p.w</a:t>
                      </a:r>
                      <a:r>
                        <a:rPr lang="pl-PL" sz="1000" dirty="0">
                          <a:effectLst/>
                        </a:rPr>
                        <a:t>.</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55311">
                <a:tc vMerge="1">
                  <a:txBody>
                    <a:bodyPr/>
                    <a:lstStyle/>
                    <a:p>
                      <a:endParaRPr lang="pl-PL"/>
                    </a:p>
                  </a:txBody>
                  <a:tcPr/>
                </a:tc>
                <a:tc>
                  <a:txBody>
                    <a:bodyPr/>
                    <a:lstStyle/>
                    <a:p>
                      <a:pPr>
                        <a:lnSpc>
                          <a:spcPct val="115000"/>
                        </a:lnSpc>
                        <a:spcAft>
                          <a:spcPts val="0"/>
                        </a:spcAft>
                      </a:pPr>
                      <a:r>
                        <a:rPr lang="pl-PL" sz="1000" dirty="0">
                          <a:effectLst/>
                        </a:rPr>
                        <a:t>gmina miejsko-wiejska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pl-PL"/>
                    </a:p>
                  </a:txBody>
                  <a:tcPr/>
                </a:tc>
                <a:extLst>
                  <a:ext uri="{0D108BD9-81ED-4DB2-BD59-A6C34878D82A}">
                    <a16:rowId xmlns:a16="http://schemas.microsoft.com/office/drawing/2014/main" val="10008"/>
                  </a:ext>
                </a:extLst>
              </a:tr>
              <a:tr h="540946">
                <a:tc vMerge="1">
                  <a:txBody>
                    <a:bodyPr/>
                    <a:lstStyle/>
                    <a:p>
                      <a:endParaRPr lang="pl-PL"/>
                    </a:p>
                  </a:txBody>
                  <a:tcPr/>
                </a:tc>
                <a:tc>
                  <a:txBody>
                    <a:bodyPr/>
                    <a:lstStyle/>
                    <a:p>
                      <a:pPr>
                        <a:lnSpc>
                          <a:spcPct val="115000"/>
                        </a:lnSpc>
                        <a:spcAft>
                          <a:spcPts val="0"/>
                        </a:spcAft>
                      </a:pPr>
                      <a:r>
                        <a:rPr lang="pl-PL" sz="1000" dirty="0">
                          <a:effectLst/>
                        </a:rPr>
                        <a:t>gmina 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pl-PL"/>
                    </a:p>
                  </a:txBody>
                  <a:tcPr/>
                </a:tc>
                <a:extLst>
                  <a:ext uri="{0D108BD9-81ED-4DB2-BD59-A6C34878D82A}">
                    <a16:rowId xmlns:a16="http://schemas.microsoft.com/office/drawing/2014/main" val="10009"/>
                  </a:ext>
                </a:extLst>
              </a:tr>
              <a:tr h="168817">
                <a:tc rowSpan="3">
                  <a:txBody>
                    <a:bodyPr/>
                    <a:lstStyle/>
                    <a:p>
                      <a:pPr>
                        <a:lnSpc>
                          <a:spcPct val="115000"/>
                        </a:lnSpc>
                        <a:spcAft>
                          <a:spcPts val="0"/>
                        </a:spcAft>
                      </a:pPr>
                      <a:r>
                        <a:rPr lang="pl-PL" sz="1000" dirty="0">
                          <a:effectLst/>
                        </a:rPr>
                        <a:t>Model 4.</a:t>
                      </a:r>
                    </a:p>
                    <a:p>
                      <a:pPr>
                        <a:lnSpc>
                          <a:spcPct val="115000"/>
                        </a:lnSpc>
                        <a:spcAft>
                          <a:spcPts val="0"/>
                        </a:spcAft>
                      </a:pPr>
                      <a:r>
                        <a:rPr lang="pl-PL" sz="1000" dirty="0">
                          <a:effectLst/>
                        </a:rPr>
                        <a:t>Spółka komunalna - inwestor</a:t>
                      </a:r>
                      <a:endParaRPr lang="pl-PL" sz="1000" b="0" dirty="0">
                        <a:effectLst/>
                        <a:latin typeface="+mj-lt"/>
                        <a:ea typeface="Calibri"/>
                        <a:cs typeface="Times New Roman"/>
                      </a:endParaRPr>
                    </a:p>
                  </a:txBody>
                  <a:tcPr marL="39690" marR="3969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gmina miejska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nSpc>
                          <a:spcPct val="115000"/>
                        </a:lnSpc>
                        <a:spcAft>
                          <a:spcPts val="0"/>
                        </a:spcAft>
                      </a:pPr>
                      <a:r>
                        <a:rPr lang="pl-PL" sz="1000" dirty="0">
                          <a:effectLst/>
                        </a:rPr>
                        <a:t>Wysokie koszty organizacji i funkcjonowania spółki.</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55311">
                <a:tc vMerge="1">
                  <a:txBody>
                    <a:bodyPr/>
                    <a:lstStyle/>
                    <a:p>
                      <a:pPr>
                        <a:lnSpc>
                          <a:spcPct val="115000"/>
                        </a:lnSpc>
                        <a:spcAft>
                          <a:spcPts val="0"/>
                        </a:spcAft>
                      </a:pPr>
                      <a:endParaRPr lang="pl-PL" sz="1000" b="0" dirty="0">
                        <a:effectLst/>
                        <a:latin typeface="Calibri"/>
                        <a:ea typeface="Calibri"/>
                        <a:cs typeface="Times New Roman"/>
                      </a:endParaRPr>
                    </a:p>
                  </a:txBody>
                  <a:tcPr marL="39690" marR="39690" marT="0" marB="0" anchor="ctr"/>
                </a:tc>
                <a:tc>
                  <a:txBody>
                    <a:bodyPr/>
                    <a:lstStyle/>
                    <a:p>
                      <a:pPr>
                        <a:lnSpc>
                          <a:spcPct val="115000"/>
                        </a:lnSpc>
                        <a:spcAft>
                          <a:spcPts val="0"/>
                        </a:spcAft>
                      </a:pPr>
                      <a:r>
                        <a:rPr lang="pl-PL" sz="1000" dirty="0">
                          <a:effectLst/>
                        </a:rPr>
                        <a:t>gmina miejsko-wiejska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pl-PL"/>
                    </a:p>
                  </a:txBody>
                  <a:tcPr/>
                </a:tc>
                <a:extLst>
                  <a:ext uri="{0D108BD9-81ED-4DB2-BD59-A6C34878D82A}">
                    <a16:rowId xmlns:a16="http://schemas.microsoft.com/office/drawing/2014/main" val="10011"/>
                  </a:ext>
                </a:extLst>
              </a:tr>
              <a:tr h="154686">
                <a:tc vMerge="1">
                  <a:txBody>
                    <a:bodyPr/>
                    <a:lstStyle/>
                    <a:p>
                      <a:pPr>
                        <a:lnSpc>
                          <a:spcPct val="115000"/>
                        </a:lnSpc>
                        <a:spcAft>
                          <a:spcPts val="0"/>
                        </a:spcAft>
                      </a:pPr>
                      <a:endParaRPr lang="pl-PL" sz="1000" b="0" dirty="0">
                        <a:effectLst/>
                        <a:latin typeface="Calibri"/>
                        <a:ea typeface="Calibri"/>
                        <a:cs typeface="Times New Roman"/>
                      </a:endParaRPr>
                    </a:p>
                  </a:txBody>
                  <a:tcPr marL="39690" marR="39690" marT="0" marB="0" anchor="ctr"/>
                </a:tc>
                <a:tc>
                  <a:txBody>
                    <a:bodyPr/>
                    <a:lstStyle/>
                    <a:p>
                      <a:pPr>
                        <a:lnSpc>
                          <a:spcPct val="115000"/>
                        </a:lnSpc>
                        <a:spcAft>
                          <a:spcPts val="0"/>
                        </a:spcAft>
                      </a:pPr>
                      <a:r>
                        <a:rPr lang="pl-PL" sz="1000" dirty="0">
                          <a:effectLst/>
                        </a:rPr>
                        <a:t>gmina wiejska</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pl-PL" sz="1000" dirty="0">
                          <a:effectLst/>
                        </a:rPr>
                        <a:t>Formuła niedostosowana do potrzeb gmin wiejskich.</a:t>
                      </a:r>
                      <a:endParaRPr lang="pl-PL" sz="1000" b="0" dirty="0">
                        <a:effectLst/>
                        <a:latin typeface="+mj-lt"/>
                        <a:ea typeface="Calibri"/>
                        <a:cs typeface="Times New Roman"/>
                      </a:endParaRPr>
                    </a:p>
                  </a:txBody>
                  <a:tcPr marL="39690" marR="39690"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2584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Bef>
                <a:spcPts val="600"/>
              </a:spcBef>
              <a:spcAft>
                <a:spcPts val="600"/>
              </a:spcAft>
              <a:buNone/>
            </a:pPr>
            <a:r>
              <a:rPr lang="pl-PL" sz="1400" dirty="0"/>
              <a:t>Techniki partycypacji społecznej według stopnia zaangażowania interesariuszy w procesy decyzyjne:</a:t>
            </a:r>
          </a:p>
          <a:p>
            <a:pPr lvl="0">
              <a:spcBef>
                <a:spcPts val="0"/>
              </a:spcBef>
            </a:pPr>
            <a:r>
              <a:rPr lang="pl-PL" sz="1400" dirty="0"/>
              <a:t>informowania: udostępnianie informacji na stronie internetowej lub w lokalnej prasie, organizowanie spotkań informacyjnych, uruchomienie </a:t>
            </a:r>
            <a:r>
              <a:rPr lang="pl-PL" sz="1400" dirty="0" err="1"/>
              <a:t>infopunktu</a:t>
            </a:r>
            <a:r>
              <a:rPr lang="pl-PL" sz="1400" dirty="0"/>
              <a:t>,</a:t>
            </a:r>
          </a:p>
          <a:p>
            <a:pPr lvl="0">
              <a:spcBef>
                <a:spcPts val="600"/>
              </a:spcBef>
            </a:pPr>
            <a:r>
              <a:rPr lang="pl-PL" sz="1400" dirty="0"/>
              <a:t>konsultacje: uruchomienie punktu konsultacyjnego, organizacja kawiarenek obywatelskich, przeprowadzenie warsztatów z różnymi grupami interesariuszy,</a:t>
            </a:r>
          </a:p>
          <a:p>
            <a:pPr lvl="0">
              <a:spcBef>
                <a:spcPts val="600"/>
              </a:spcBef>
              <a:spcAft>
                <a:spcPts val="600"/>
              </a:spcAft>
            </a:pPr>
            <a:r>
              <a:rPr lang="pl-PL" sz="1400" dirty="0"/>
              <a:t>współdecydowanie: Komitet Rewitalizacji, działania w ramach partnerstw lokalnych na rzecz rewitalizacji, konkursy architektoniczne opracowane z udziałem interesariuszy.</a:t>
            </a:r>
          </a:p>
          <a:p>
            <a:pPr marL="0" lvl="0" indent="0">
              <a:spcBef>
                <a:spcPts val="0"/>
              </a:spcBef>
              <a:buNone/>
            </a:pPr>
            <a:endParaRPr lang="pl-PL" sz="1400" dirty="0"/>
          </a:p>
          <a:p>
            <a:pPr marL="0" lvl="0" indent="0">
              <a:spcBef>
                <a:spcPts val="0"/>
              </a:spcBef>
              <a:spcAft>
                <a:spcPts val="600"/>
              </a:spcAft>
              <a:buNone/>
            </a:pPr>
            <a:r>
              <a:rPr lang="pl-PL" sz="1400" dirty="0"/>
              <a:t>Metody kształtowania przestrzeni publicznej:</a:t>
            </a:r>
          </a:p>
          <a:p>
            <a:pPr>
              <a:spcBef>
                <a:spcPts val="0"/>
              </a:spcBef>
            </a:pPr>
            <a:r>
              <a:rPr lang="pl-PL" sz="1400" dirty="0"/>
              <a:t>prototypowanie urbanistyczne,</a:t>
            </a:r>
          </a:p>
          <a:p>
            <a:pPr>
              <a:spcBef>
                <a:spcPts val="600"/>
              </a:spcBef>
            </a:pPr>
            <a:r>
              <a:rPr lang="pl-PL" sz="1400" dirty="0"/>
              <a:t>udziału interesariuszy w opracowaniu koncepcji urbanistyczno-architektonicznej.</a:t>
            </a:r>
            <a:endParaRPr lang="pl-PL" sz="1600" dirty="0"/>
          </a:p>
          <a:p>
            <a:pPr marL="0" indent="0" algn="just">
              <a:buNone/>
            </a:pPr>
            <a:r>
              <a:rPr lang="pl-PL" sz="1400" dirty="0"/>
              <a:t>Prototypowanie urbanistyczne to narzędzie służące do tworzenia o oceny wstępnego projektu zagospodarowania przestrzeni publicznej. Pierwsza faza to tzw. faza badawcza, która polega na zaprojektowaniu i zbudowaniu prototypu. W drugiej fazie następuje przetestowanie prototypu w lokalizacji docelowej. Przed, jak również w trakcie testowania prototypu przeprowadzane są badania ankietowe dotyczące oceny zmian w zagospodarowaniu przestrzeni przez użytkowników.</a:t>
            </a:r>
          </a:p>
        </p:txBody>
      </p:sp>
    </p:spTree>
    <p:extLst>
      <p:ext uri="{BB962C8B-B14F-4D97-AF65-F5344CB8AC3E}">
        <p14:creationId xmlns:p14="http://schemas.microsoft.com/office/powerpoint/2010/main" val="183867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Bef>
                <a:spcPts val="600"/>
              </a:spcBef>
              <a:spcAft>
                <a:spcPts val="600"/>
              </a:spcAft>
              <a:buNone/>
            </a:pPr>
            <a:r>
              <a:rPr lang="pl-PL" sz="1400" dirty="0"/>
              <a:t>Systemowe mechanizmy wsparcia wspólnot lokalnych wypracowane w ramach projektów Modelowej Rewitalizacji Miast i projektów pilotażowych:</a:t>
            </a:r>
          </a:p>
          <a:p>
            <a:pPr algn="just">
              <a:spcBef>
                <a:spcPts val="0"/>
              </a:spcBef>
            </a:pPr>
            <a:r>
              <a:rPr lang="pl-PL" sz="1400" dirty="0"/>
              <a:t>programy animacji społecznej, </a:t>
            </a:r>
          </a:p>
          <a:p>
            <a:pPr algn="just">
              <a:spcBef>
                <a:spcPts val="0"/>
              </a:spcBef>
              <a:spcAft>
                <a:spcPts val="1200"/>
              </a:spcAft>
            </a:pPr>
            <a:r>
              <a:rPr lang="pl-PL" sz="1400" dirty="0"/>
              <a:t>nowe rozwiązania organizacyjne: kawiarenki obywatelskie i miejsca aktywności lokalnej. </a:t>
            </a:r>
          </a:p>
          <a:p>
            <a:pPr marL="0" indent="0">
              <a:spcBef>
                <a:spcPts val="600"/>
              </a:spcBef>
              <a:spcAft>
                <a:spcPts val="600"/>
              </a:spcAft>
              <a:buNone/>
            </a:pPr>
            <a:r>
              <a:rPr lang="pl-PL" sz="1400" dirty="0"/>
              <a:t>Do narzędzi zastosowanych w ramach tych działań należały m.in: </a:t>
            </a:r>
          </a:p>
          <a:p>
            <a:pPr lvl="0">
              <a:spcBef>
                <a:spcPts val="0"/>
              </a:spcBef>
            </a:pPr>
            <a:r>
              <a:rPr lang="pl-PL" sz="1400" dirty="0"/>
              <a:t>działania służące rozwojowi partnerstw lokalnych, </a:t>
            </a:r>
          </a:p>
          <a:p>
            <a:pPr lvl="0">
              <a:spcBef>
                <a:spcPts val="0"/>
              </a:spcBef>
            </a:pPr>
            <a:r>
              <a:rPr lang="pl-PL" sz="1400" dirty="0"/>
              <a:t>działania sieciujące,</a:t>
            </a:r>
          </a:p>
          <a:p>
            <a:pPr lvl="0">
              <a:spcBef>
                <a:spcPts val="0"/>
              </a:spcBef>
            </a:pPr>
            <a:r>
              <a:rPr lang="pl-PL" sz="1400" dirty="0"/>
              <a:t>zatrudnianie animatorów i </a:t>
            </a:r>
            <a:r>
              <a:rPr lang="pl-PL" sz="1400" dirty="0" err="1"/>
              <a:t>streetworkerów</a:t>
            </a:r>
            <a:r>
              <a:rPr lang="pl-PL" sz="1400" dirty="0"/>
              <a:t>,</a:t>
            </a:r>
          </a:p>
          <a:p>
            <a:pPr lvl="0">
              <a:spcBef>
                <a:spcPts val="0"/>
              </a:spcBef>
            </a:pPr>
            <a:r>
              <a:rPr lang="pl-PL" sz="1400" dirty="0"/>
              <a:t>identyfikacja lokalnych liderów i osób już aktywnych,</a:t>
            </a:r>
          </a:p>
          <a:p>
            <a:pPr lvl="0">
              <a:spcBef>
                <a:spcPts val="0"/>
              </a:spcBef>
            </a:pPr>
            <a:r>
              <a:rPr lang="pl-PL" sz="1400" dirty="0"/>
              <a:t>wsparcie finansowe działań w postaci </a:t>
            </a:r>
            <a:r>
              <a:rPr lang="pl-PL" sz="1400" dirty="0" err="1"/>
              <a:t>mikrograntów</a:t>
            </a:r>
            <a:r>
              <a:rPr lang="pl-PL" sz="1400" dirty="0"/>
              <a:t>,</a:t>
            </a:r>
          </a:p>
          <a:p>
            <a:pPr>
              <a:spcBef>
                <a:spcPts val="0"/>
              </a:spcBef>
              <a:spcAft>
                <a:spcPts val="1200"/>
              </a:spcAft>
            </a:pPr>
            <a:r>
              <a:rPr lang="pl-PL" sz="1400" dirty="0"/>
              <a:t>działania warsztatowe i konsultacyjne służące wypracowaniu docelowej formy wspierania aktywności lokalnej przez miasto.</a:t>
            </a:r>
          </a:p>
          <a:p>
            <a:pPr marL="0" indent="0">
              <a:spcBef>
                <a:spcPts val="0"/>
              </a:spcBef>
              <a:buNone/>
            </a:pPr>
            <a:r>
              <a:rPr lang="pl-PL" sz="1400" dirty="0"/>
              <a:t>Dofinansowanie działań rewitalizacyjnych w małej skali - trzy modele organizacji </a:t>
            </a:r>
            <a:r>
              <a:rPr lang="pl-PL" sz="1400" dirty="0" err="1"/>
              <a:t>mikrograntów</a:t>
            </a:r>
            <a:r>
              <a:rPr lang="pl-PL" sz="1400" dirty="0"/>
              <a:t>:</a:t>
            </a:r>
          </a:p>
          <a:p>
            <a:pPr lvl="0">
              <a:spcBef>
                <a:spcPts val="0"/>
              </a:spcBef>
            </a:pPr>
            <a:r>
              <a:rPr lang="pl-PL" sz="1400" dirty="0"/>
              <a:t>otwarty konkurs ofert dla organizacji pozarządowych ( Wałbrzych)</a:t>
            </a:r>
          </a:p>
          <a:p>
            <a:pPr lvl="0">
              <a:spcBef>
                <a:spcPts val="0"/>
              </a:spcBef>
            </a:pPr>
            <a:r>
              <a:rPr lang="pl-PL" sz="1400" dirty="0"/>
              <a:t>mechanizm </a:t>
            </a:r>
            <a:r>
              <a:rPr lang="pl-PL" sz="1400" dirty="0" err="1"/>
              <a:t>regrantig</a:t>
            </a:r>
            <a:r>
              <a:rPr lang="pl-PL" sz="1400" dirty="0"/>
              <a:t>, tj. wybór operatora (otwarty konkurs ofert), który na podstawie określonego wcześniej regulaminu wyłania konkretne podmioty realizujące projekty (Bytom, Łódź, Stalowa Wola, Warszawa),</a:t>
            </a:r>
          </a:p>
          <a:p>
            <a:pPr lvl="0">
              <a:spcBef>
                <a:spcPts val="0"/>
              </a:spcBef>
            </a:pPr>
            <a:r>
              <a:rPr lang="pl-PL" sz="1400" dirty="0"/>
              <a:t>konkurs ofert w ramach inicjatywy lokalnej na podstawie art.19b </a:t>
            </a:r>
            <a:r>
              <a:rPr lang="pl-PL" sz="1400" dirty="0" err="1"/>
              <a:t>u.d.p.p.i.w</a:t>
            </a:r>
            <a:r>
              <a:rPr lang="pl-PL" sz="1400" dirty="0"/>
              <a:t>. (Opole Lubelskie).</a:t>
            </a:r>
          </a:p>
          <a:p>
            <a:pPr marL="0" indent="0">
              <a:spcBef>
                <a:spcPts val="0"/>
              </a:spcBef>
              <a:buNone/>
            </a:pPr>
            <a:endParaRPr lang="pl-PL" sz="1400" dirty="0"/>
          </a:p>
        </p:txBody>
      </p:sp>
    </p:spTree>
    <p:extLst>
      <p:ext uri="{BB962C8B-B14F-4D97-AF65-F5344CB8AC3E}">
        <p14:creationId xmlns:p14="http://schemas.microsoft.com/office/powerpoint/2010/main" val="411872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rmAutofit/>
          </a:bodyPr>
          <a:lstStyle/>
          <a:p>
            <a:pPr marL="342900" indent="-342900">
              <a:buAutoNum type="arabicPeriod"/>
            </a:pPr>
            <a:r>
              <a:rPr lang="pl-PL" sz="1600" b="1" cap="small" dirty="0">
                <a:solidFill>
                  <a:srgbClr val="176FC1"/>
                </a:solidFill>
                <a:ea typeface="Microsoft YaHei" pitchFamily="34" charset="-122"/>
                <a:cs typeface="+mj-cs"/>
              </a:rPr>
              <a:t>CEL OPRACOWANIA EKSPERCKIEGO</a:t>
            </a:r>
          </a:p>
          <a:p>
            <a:pPr marL="342900" indent="-342900">
              <a:buAutoNum type="arabicPeriod"/>
            </a:pPr>
            <a:r>
              <a:rPr lang="pl-PL" sz="1600" b="1" cap="small" dirty="0">
                <a:solidFill>
                  <a:srgbClr val="176FC1"/>
                </a:solidFill>
                <a:ea typeface="Microsoft YaHei" pitchFamily="34" charset="-122"/>
                <a:cs typeface="+mj-cs"/>
              </a:rPr>
              <a:t>GMINY WSKAZANE PRZEZ ZAMAWIAJĄCEGO DO ANALIZY</a:t>
            </a:r>
          </a:p>
          <a:p>
            <a:pPr marL="342900" indent="-342900">
              <a:buAutoNum type="arabicPeriod"/>
            </a:pPr>
            <a:r>
              <a:rPr lang="pl-PL" sz="1600" b="1" cap="small" dirty="0">
                <a:solidFill>
                  <a:srgbClr val="176FC1"/>
                </a:solidFill>
                <a:ea typeface="Microsoft YaHei" pitchFamily="34" charset="-122"/>
                <a:cs typeface="+mj-cs"/>
              </a:rPr>
              <a:t>TYPOWE ROZWIĄZANIA W ZAKRESIE ZARZĄDZANIA W WYBRANYCH GMINACH</a:t>
            </a:r>
          </a:p>
          <a:p>
            <a:pPr marL="342900" indent="-342900">
              <a:buAutoNum type="arabicPeriod"/>
            </a:pPr>
            <a:r>
              <a:rPr lang="pl-PL" sz="1600" b="1" cap="small" dirty="0">
                <a:solidFill>
                  <a:srgbClr val="176FC1"/>
                </a:solidFill>
                <a:ea typeface="Microsoft YaHei" pitchFamily="34" charset="-122"/>
                <a:cs typeface="+mj-cs"/>
              </a:rPr>
              <a:t>JEDNOSTKOWE ROZWIĄZANIA W ZAKRESIE ZARZĄDZANIA W WYBRANYCH GMINACH</a:t>
            </a:r>
          </a:p>
          <a:p>
            <a:pPr marL="342900" indent="-342900">
              <a:buAutoNum type="arabicPeriod"/>
            </a:pPr>
            <a:r>
              <a:rPr lang="pl-PL" sz="1600" b="1" cap="small" dirty="0">
                <a:solidFill>
                  <a:srgbClr val="176FC1"/>
                </a:solidFill>
                <a:ea typeface="Microsoft YaHei" pitchFamily="34" charset="-122"/>
                <a:cs typeface="+mj-cs"/>
              </a:rPr>
              <a:t>MODELE ZARZĄDZANIA REWITALIZACJĄ</a:t>
            </a:r>
          </a:p>
          <a:p>
            <a:pPr marL="342900" indent="-342900">
              <a:buAutoNum type="arabicPeriod"/>
            </a:pPr>
            <a:r>
              <a:rPr lang="pl-PL" sz="1600" b="1" cap="small" dirty="0">
                <a:solidFill>
                  <a:srgbClr val="176FC1"/>
                </a:solidFill>
                <a:ea typeface="Microsoft YaHei" pitchFamily="34" charset="-122"/>
                <a:cs typeface="+mj-cs"/>
              </a:rPr>
              <a:t>FUNKCJA INŻYNIERA REWITALIZACJI</a:t>
            </a:r>
          </a:p>
          <a:p>
            <a:pPr marL="342900" indent="-342900">
              <a:buAutoNum type="arabicPeriod"/>
            </a:pPr>
            <a:r>
              <a:rPr lang="pl-PL" sz="1600" b="1" cap="small" dirty="0">
                <a:solidFill>
                  <a:srgbClr val="176FC1"/>
                </a:solidFill>
                <a:ea typeface="Microsoft YaHei" pitchFamily="34" charset="-122"/>
                <a:cs typeface="+mj-cs"/>
              </a:rPr>
              <a:t>ZAKRES ZADAŃ W ZALEŻNOŚCI OD PRZYJĘTEGO MODELU</a:t>
            </a:r>
          </a:p>
          <a:p>
            <a:pPr marL="342900" indent="-342900">
              <a:buAutoNum type="arabicPeriod"/>
            </a:pPr>
            <a:r>
              <a:rPr lang="pl-PL" sz="1600" b="1" cap="small" dirty="0">
                <a:solidFill>
                  <a:srgbClr val="176FC1"/>
                </a:solidFill>
                <a:ea typeface="Microsoft YaHei" pitchFamily="34" charset="-122"/>
                <a:cs typeface="+mj-cs"/>
              </a:rPr>
              <a:t>BARIERY WYKORZYTANIA MODELI W POSZCZEGÓLNYCH TYPACH GMIN</a:t>
            </a:r>
          </a:p>
          <a:p>
            <a:pPr marL="342900" indent="-342900">
              <a:buAutoNum type="arabicPeriod"/>
            </a:pPr>
            <a:r>
              <a:rPr lang="pl-PL" sz="1600" b="1" cap="small" dirty="0">
                <a:solidFill>
                  <a:srgbClr val="176FC1"/>
                </a:solidFill>
                <a:ea typeface="Microsoft YaHei" pitchFamily="34" charset="-122"/>
                <a:cs typeface="+mj-cs"/>
              </a:rPr>
              <a:t>TECHNIKI PARTYCYPACJI SPOŁECZNEJ</a:t>
            </a:r>
          </a:p>
          <a:p>
            <a:pPr marL="342900" indent="-342900">
              <a:buAutoNum type="arabicPeriod"/>
            </a:pPr>
            <a:r>
              <a:rPr lang="pl-PL" sz="1600" b="1" cap="small" dirty="0">
                <a:solidFill>
                  <a:srgbClr val="176FC1"/>
                </a:solidFill>
                <a:ea typeface="Microsoft YaHei" pitchFamily="34" charset="-122"/>
                <a:cs typeface="+mj-cs"/>
              </a:rPr>
              <a:t>SYSTEMOWE MECHANIZMY WSPARCIA WSPÓLNOT LOKALNYCH</a:t>
            </a:r>
          </a:p>
          <a:p>
            <a:pPr marL="342900" indent="-342900">
              <a:buAutoNum type="arabicPeriod"/>
            </a:pPr>
            <a:r>
              <a:rPr lang="pl-PL" sz="1600" b="1" cap="small" dirty="0">
                <a:solidFill>
                  <a:srgbClr val="176FC1"/>
                </a:solidFill>
                <a:ea typeface="Microsoft YaHei" pitchFamily="34" charset="-122"/>
                <a:cs typeface="+mj-cs"/>
              </a:rPr>
              <a:t>PRZYKŁADY WYKORZYSTANIA POTENCJAŁU PARTNERÓW PRYWATNYCH I SPOŁECZNYCH</a:t>
            </a:r>
          </a:p>
          <a:p>
            <a:pPr marL="342900" indent="-342900">
              <a:buAutoNum type="arabicPeriod"/>
            </a:pPr>
            <a:endParaRPr lang="pl-PL" sz="1800" b="1" cap="small" dirty="0">
              <a:solidFill>
                <a:srgbClr val="176FC1"/>
              </a:solidFill>
              <a:ea typeface="Microsoft YaHei" pitchFamily="34" charset="-122"/>
              <a:cs typeface="+mj-cs"/>
            </a:endParaRPr>
          </a:p>
          <a:p>
            <a:pPr marL="342900" indent="-342900">
              <a:buAutoNum type="arabicPeriod"/>
            </a:pPr>
            <a:endParaRPr lang="pl-PL" sz="1800" b="1" cap="small" dirty="0">
              <a:solidFill>
                <a:srgbClr val="176FC1"/>
              </a:solidFill>
              <a:ea typeface="Microsoft YaHei" pitchFamily="34" charset="-122"/>
              <a:cs typeface="+mj-cs"/>
            </a:endParaRPr>
          </a:p>
          <a:p>
            <a:pPr marL="0" indent="0">
              <a:buNone/>
            </a:pPr>
            <a:endParaRPr lang="pl-PL" sz="1800" b="1" cap="small" dirty="0">
              <a:solidFill>
                <a:srgbClr val="176FC1"/>
              </a:solidFill>
              <a:ea typeface="Microsoft YaHei" pitchFamily="34" charset="-122"/>
              <a:cs typeface="+mj-cs"/>
            </a:endParaRPr>
          </a:p>
          <a:p>
            <a:pPr marL="342900" indent="-342900">
              <a:buAutoNum type="arabicPeriod"/>
            </a:pPr>
            <a:endParaRPr lang="pl-PL" sz="1800" b="1" cap="small" dirty="0">
              <a:solidFill>
                <a:srgbClr val="176FC1"/>
              </a:solidFill>
              <a:ea typeface="Microsoft YaHei" pitchFamily="34" charset="-122"/>
              <a:cs typeface="+mj-cs"/>
            </a:endParaRPr>
          </a:p>
        </p:txBody>
      </p:sp>
    </p:spTree>
    <p:extLst>
      <p:ext uri="{BB962C8B-B14F-4D97-AF65-F5344CB8AC3E}">
        <p14:creationId xmlns:p14="http://schemas.microsoft.com/office/powerpoint/2010/main" val="290320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spcBef>
                <a:spcPts val="600"/>
              </a:spcBef>
              <a:spcAft>
                <a:spcPts val="600"/>
              </a:spcAft>
              <a:buNone/>
            </a:pPr>
            <a:r>
              <a:rPr lang="pl-PL" sz="1400" dirty="0"/>
              <a:t>Przykłady działań w zakresie wykorzystania potencjału partnerów prywatnych i społecznych.</a:t>
            </a:r>
          </a:p>
          <a:p>
            <a:pPr marL="0" indent="0" algn="just">
              <a:spcBef>
                <a:spcPts val="600"/>
              </a:spcBef>
              <a:spcAft>
                <a:spcPts val="600"/>
              </a:spcAft>
              <a:buNone/>
            </a:pPr>
            <a:endParaRPr lang="pl-PL" sz="1400" dirty="0"/>
          </a:p>
        </p:txBody>
      </p:sp>
      <p:graphicFrame>
        <p:nvGraphicFramePr>
          <p:cNvPr id="4" name="Tabela 3"/>
          <p:cNvGraphicFramePr>
            <a:graphicFrameLocks noGrp="1"/>
          </p:cNvGraphicFramePr>
          <p:nvPr>
            <p:extLst>
              <p:ext uri="{D42A27DB-BD31-4B8C-83A1-F6EECF244321}">
                <p14:modId xmlns:p14="http://schemas.microsoft.com/office/powerpoint/2010/main" val="324556700"/>
              </p:ext>
            </p:extLst>
          </p:nvPr>
        </p:nvGraphicFramePr>
        <p:xfrm>
          <a:off x="1498600" y="2247902"/>
          <a:ext cx="7772400" cy="2917090"/>
        </p:xfrm>
        <a:graphic>
          <a:graphicData uri="http://schemas.openxmlformats.org/drawingml/2006/table">
            <a:tbl>
              <a:tblPr firstRow="1" firstCol="1" bandRow="1">
                <a:tableStyleId>{5C22544A-7EE6-4342-B048-85BDC9FD1C3A}</a:tableStyleId>
              </a:tblPr>
              <a:tblGrid>
                <a:gridCol w="2598703">
                  <a:extLst>
                    <a:ext uri="{9D8B030D-6E8A-4147-A177-3AD203B41FA5}">
                      <a16:colId xmlns:a16="http://schemas.microsoft.com/office/drawing/2014/main" val="20000"/>
                    </a:ext>
                  </a:extLst>
                </a:gridCol>
                <a:gridCol w="5173697">
                  <a:extLst>
                    <a:ext uri="{9D8B030D-6E8A-4147-A177-3AD203B41FA5}">
                      <a16:colId xmlns:a16="http://schemas.microsoft.com/office/drawing/2014/main" val="20001"/>
                    </a:ext>
                  </a:extLst>
                </a:gridCol>
              </a:tblGrid>
              <a:tr h="275492">
                <a:tc>
                  <a:txBody>
                    <a:bodyPr/>
                    <a:lstStyle/>
                    <a:p>
                      <a:pPr>
                        <a:lnSpc>
                          <a:spcPct val="130000"/>
                        </a:lnSpc>
                        <a:spcBef>
                          <a:spcPts val="600"/>
                        </a:spcBef>
                        <a:spcAft>
                          <a:spcPts val="0"/>
                        </a:spcAft>
                      </a:pPr>
                      <a:r>
                        <a:rPr lang="pl-PL" sz="1000" dirty="0">
                          <a:effectLst/>
                        </a:rPr>
                        <a:t>Miasto</a:t>
                      </a:r>
                      <a:endParaRPr lang="pl-PL" sz="1000" dirty="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dirty="0">
                          <a:effectLst/>
                        </a:rPr>
                        <a:t>Tytuł projektu</a:t>
                      </a:r>
                      <a:endParaRPr lang="pl-PL"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02406">
                <a:tc>
                  <a:txBody>
                    <a:bodyPr/>
                    <a:lstStyle/>
                    <a:p>
                      <a:pPr>
                        <a:lnSpc>
                          <a:spcPct val="130000"/>
                        </a:lnSpc>
                        <a:spcBef>
                          <a:spcPts val="600"/>
                        </a:spcBef>
                        <a:spcAft>
                          <a:spcPts val="0"/>
                        </a:spcAft>
                      </a:pPr>
                      <a:r>
                        <a:rPr lang="pl-PL" sz="1000">
                          <a:effectLst/>
                        </a:rPr>
                        <a:t>Chorzów</a:t>
                      </a:r>
                      <a:endParaRPr lang="pl-PL" sz="1000">
                        <a:effectLst/>
                        <a:latin typeface="Calibri"/>
                        <a:ea typeface="Calibri"/>
                        <a:cs typeface="Times New Roman"/>
                      </a:endParaRPr>
                    </a:p>
                  </a:txBody>
                  <a:tcPr marL="68580" marR="68580" marT="0" marB="0"/>
                </a:tc>
                <a:tc>
                  <a:txBody>
                    <a:bodyPr/>
                    <a:lstStyle/>
                    <a:p>
                      <a:pPr>
                        <a:lnSpc>
                          <a:spcPct val="130000"/>
                        </a:lnSpc>
                        <a:spcAft>
                          <a:spcPts val="0"/>
                        </a:spcAft>
                      </a:pPr>
                      <a:r>
                        <a:rPr lang="pl-PL" sz="1000" dirty="0">
                          <a:effectLst/>
                        </a:rPr>
                        <a:t>CUMA – Projekt Centrum Usług Szkoleniowych i Aktywizacji Zawodowej dla Młodzieży w Chorzowie wspierającego ożywienie gospodarcze i społeczne zrewitalizowanego Rynku i jego otoczenia.</a:t>
                      </a:r>
                      <a:endParaRPr lang="pl-PL"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75492">
                <a:tc>
                  <a:txBody>
                    <a:bodyPr/>
                    <a:lstStyle/>
                    <a:p>
                      <a:pPr>
                        <a:lnSpc>
                          <a:spcPct val="130000"/>
                        </a:lnSpc>
                        <a:spcBef>
                          <a:spcPts val="600"/>
                        </a:spcBef>
                        <a:spcAft>
                          <a:spcPts val="0"/>
                        </a:spcAft>
                      </a:pPr>
                      <a:r>
                        <a:rPr lang="pl-PL" sz="1000">
                          <a:effectLst/>
                        </a:rPr>
                        <a:t>Dąbrowa Górnicza</a:t>
                      </a:r>
                      <a:endParaRPr lang="pl-PL" sz="100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a:effectLst/>
                        </a:rPr>
                        <a:t>Fabryka Pełna Życia – rewitalizacja śródmieścia Dąbrowy Górniczej.</a:t>
                      </a:r>
                      <a:endParaRPr lang="pl-PL" sz="10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48408">
                <a:tc>
                  <a:txBody>
                    <a:bodyPr/>
                    <a:lstStyle/>
                    <a:p>
                      <a:pPr>
                        <a:lnSpc>
                          <a:spcPct val="130000"/>
                        </a:lnSpc>
                        <a:spcBef>
                          <a:spcPts val="600"/>
                        </a:spcBef>
                        <a:spcAft>
                          <a:spcPts val="0"/>
                        </a:spcAft>
                      </a:pPr>
                      <a:r>
                        <a:rPr lang="pl-PL" sz="1000">
                          <a:effectLst/>
                        </a:rPr>
                        <a:t>Hrubieszów</a:t>
                      </a:r>
                      <a:endParaRPr lang="pl-PL" sz="100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a:effectLst/>
                        </a:rPr>
                        <a:t>Rewitalizacja Śródmieścia Hrubieszowa szansą na eliminację zjawisk kryzysowych oraz ożywienie społeczno – gospodarcze miasta.</a:t>
                      </a:r>
                      <a:endParaRPr lang="pl-PL" sz="10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82600">
                <a:tc>
                  <a:txBody>
                    <a:bodyPr/>
                    <a:lstStyle/>
                    <a:p>
                      <a:pPr>
                        <a:lnSpc>
                          <a:spcPct val="130000"/>
                        </a:lnSpc>
                        <a:spcBef>
                          <a:spcPts val="600"/>
                        </a:spcBef>
                        <a:spcAft>
                          <a:spcPts val="0"/>
                        </a:spcAft>
                      </a:pPr>
                      <a:r>
                        <a:rPr lang="pl-PL" sz="1000">
                          <a:effectLst/>
                        </a:rPr>
                        <a:t>Opole Lubelskie</a:t>
                      </a:r>
                      <a:endParaRPr lang="pl-PL" sz="100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dirty="0">
                          <a:effectLst/>
                        </a:rPr>
                        <a:t>Opole lubelskie – do dotknięcia , do zasmakowania przygotowanie gminy Opole Lubelskie do rewitalizacji gospodarczo-społecznej obszarów zdegradowanych.</a:t>
                      </a:r>
                      <a:endParaRPr lang="pl-PL"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57200">
                <a:tc>
                  <a:txBody>
                    <a:bodyPr/>
                    <a:lstStyle/>
                    <a:p>
                      <a:pPr>
                        <a:lnSpc>
                          <a:spcPct val="130000"/>
                        </a:lnSpc>
                        <a:spcBef>
                          <a:spcPts val="600"/>
                        </a:spcBef>
                        <a:spcAft>
                          <a:spcPts val="0"/>
                        </a:spcAft>
                      </a:pPr>
                      <a:r>
                        <a:rPr lang="pl-PL" sz="1000">
                          <a:effectLst/>
                        </a:rPr>
                        <a:t>Stalowa Wola</a:t>
                      </a:r>
                      <a:endParaRPr lang="pl-PL" sz="100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a:effectLst/>
                        </a:rPr>
                        <a:t>Modelowanie kompleksowej rewitalizacji Stalowej Woli z wykorzystaniem narzędzi partycypacji społecznej.</a:t>
                      </a:r>
                      <a:endParaRPr lang="pl-PL" sz="10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75492">
                <a:tc>
                  <a:txBody>
                    <a:bodyPr/>
                    <a:lstStyle/>
                    <a:p>
                      <a:pPr>
                        <a:lnSpc>
                          <a:spcPct val="130000"/>
                        </a:lnSpc>
                        <a:spcBef>
                          <a:spcPts val="600"/>
                        </a:spcBef>
                        <a:spcAft>
                          <a:spcPts val="0"/>
                        </a:spcAft>
                      </a:pPr>
                      <a:r>
                        <a:rPr lang="pl-PL" sz="1000">
                          <a:effectLst/>
                        </a:rPr>
                        <a:t>Szczecin</a:t>
                      </a:r>
                      <a:endParaRPr lang="pl-PL" sz="1000">
                        <a:effectLst/>
                        <a:latin typeface="Calibri"/>
                        <a:ea typeface="Calibri"/>
                        <a:cs typeface="Times New Roman"/>
                      </a:endParaRPr>
                    </a:p>
                  </a:txBody>
                  <a:tcPr marL="68580" marR="68580" marT="0" marB="0"/>
                </a:tc>
                <a:tc>
                  <a:txBody>
                    <a:bodyPr/>
                    <a:lstStyle/>
                    <a:p>
                      <a:pPr>
                        <a:lnSpc>
                          <a:spcPct val="130000"/>
                        </a:lnSpc>
                        <a:spcBef>
                          <a:spcPts val="600"/>
                        </a:spcBef>
                        <a:spcAft>
                          <a:spcPts val="0"/>
                        </a:spcAft>
                      </a:pPr>
                      <a:r>
                        <a:rPr lang="pl-PL" sz="1000" dirty="0">
                          <a:effectLst/>
                        </a:rPr>
                        <a:t>Szczecińskie Towarzystwo Budownictwa Społecznego spółka z o.o. </a:t>
                      </a:r>
                      <a:endParaRPr lang="pl-PL" sz="10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39262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buNone/>
            </a:pPr>
            <a:endParaRPr lang="pl-PL" sz="1400" dirty="0"/>
          </a:p>
          <a:p>
            <a:pPr marL="0" indent="0" algn="just">
              <a:buNone/>
            </a:pPr>
            <a:endParaRPr lang="pl-PL" sz="1600" dirty="0"/>
          </a:p>
        </p:txBody>
      </p:sp>
      <p:sp>
        <p:nvSpPr>
          <p:cNvPr id="4" name="pole tekstowe 3">
            <a:extLst>
              <a:ext uri="{FF2B5EF4-FFF2-40B4-BE49-F238E27FC236}">
                <a16:creationId xmlns:a16="http://schemas.microsoft.com/office/drawing/2014/main" id="{74CEB47E-8458-4042-99B5-A5F5F6C09EE7}"/>
              </a:ext>
            </a:extLst>
          </p:cNvPr>
          <p:cNvSpPr txBox="1"/>
          <p:nvPr/>
        </p:nvSpPr>
        <p:spPr>
          <a:xfrm>
            <a:off x="2711669" y="2837793"/>
            <a:ext cx="7367752" cy="369332"/>
          </a:xfrm>
          <a:prstGeom prst="rect">
            <a:avLst/>
          </a:prstGeom>
          <a:noFill/>
        </p:spPr>
        <p:txBody>
          <a:bodyPr wrap="square" rtlCol="0">
            <a:spAutoFit/>
          </a:bodyPr>
          <a:lstStyle/>
          <a:p>
            <a:pPr algn="ctr"/>
            <a:r>
              <a:rPr lang="pl-PL" b="1" dirty="0"/>
              <a:t>Dziękujemy za uwagę</a:t>
            </a:r>
          </a:p>
        </p:txBody>
      </p:sp>
    </p:spTree>
    <p:extLst>
      <p:ext uri="{BB962C8B-B14F-4D97-AF65-F5344CB8AC3E}">
        <p14:creationId xmlns:p14="http://schemas.microsoft.com/office/powerpoint/2010/main" val="208989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sz="1400" dirty="0"/>
              <a:t>Celem zleconego opracowania eksperckiego było stworzenie modelu funkcjonowania instytucji inżyniera rewitalizacji oraz wskazanie możliwości jego wdrożenia w gminach województwa śląskiego. W ramach ekspertyzy przeanalizowano systemy zarządzania procesami rewitalizacji zastosowane w wybranych gminach województwa śląskiego. </a:t>
            </a:r>
          </a:p>
          <a:p>
            <a:pPr marL="0" indent="0">
              <a:buNone/>
            </a:pPr>
            <a:endParaRPr lang="pl-PL" sz="1400" dirty="0"/>
          </a:p>
          <a:p>
            <a:pPr marL="0" indent="0">
              <a:buNone/>
            </a:pPr>
            <a:r>
              <a:rPr lang="pl-PL" sz="1400" dirty="0"/>
              <a:t>Typy programów rewitalizacji w gminach wybranych do analizy w województwie śląskim</a:t>
            </a:r>
            <a:endParaRPr lang="pl-PL" sz="1400" i="1" dirty="0"/>
          </a:p>
          <a:p>
            <a:pPr marL="0" indent="0">
              <a:buNone/>
            </a:pPr>
            <a:endParaRPr lang="pl-PL" sz="1800" b="1" cap="small" dirty="0">
              <a:solidFill>
                <a:srgbClr val="176FC1"/>
              </a:solidFill>
              <a:ea typeface="Microsoft YaHei" pitchFamily="34" charset="-122"/>
              <a:cs typeface="+mj-cs"/>
            </a:endParaRPr>
          </a:p>
          <a:p>
            <a:pPr marL="0" indent="0">
              <a:buNone/>
            </a:pPr>
            <a:endParaRPr lang="pl-PL" sz="1800" b="1" cap="small" dirty="0">
              <a:solidFill>
                <a:srgbClr val="176FC1"/>
              </a:solidFill>
              <a:ea typeface="Microsoft YaHei" pitchFamily="34" charset="-122"/>
              <a:cs typeface="+mj-cs"/>
            </a:endParaRPr>
          </a:p>
          <a:p>
            <a:pPr marL="0" indent="0">
              <a:buNone/>
            </a:pPr>
            <a:endParaRPr lang="pl-PL" sz="1800" b="1" cap="small" dirty="0">
              <a:solidFill>
                <a:srgbClr val="176FC1"/>
              </a:solidFill>
              <a:ea typeface="Microsoft YaHei" pitchFamily="34" charset="-122"/>
              <a:cs typeface="+mj-cs"/>
            </a:endParaRPr>
          </a:p>
        </p:txBody>
      </p:sp>
      <p:graphicFrame>
        <p:nvGraphicFramePr>
          <p:cNvPr id="4" name="Tabela 3"/>
          <p:cNvGraphicFramePr>
            <a:graphicFrameLocks noGrp="1"/>
          </p:cNvGraphicFramePr>
          <p:nvPr>
            <p:extLst>
              <p:ext uri="{D42A27DB-BD31-4B8C-83A1-F6EECF244321}">
                <p14:modId xmlns:p14="http://schemas.microsoft.com/office/powerpoint/2010/main" val="1787582034"/>
              </p:ext>
            </p:extLst>
          </p:nvPr>
        </p:nvGraphicFramePr>
        <p:xfrm>
          <a:off x="2781300" y="3398107"/>
          <a:ext cx="5761037" cy="2188845"/>
        </p:xfrm>
        <a:graphic>
          <a:graphicData uri="http://schemas.openxmlformats.org/drawingml/2006/table">
            <a:tbl>
              <a:tblPr firstRow="1" firstCol="1" bandRow="1">
                <a:tableStyleId>{5C22544A-7EE6-4342-B048-85BDC9FD1C3A}</a:tableStyleId>
              </a:tblPr>
              <a:tblGrid>
                <a:gridCol w="1152589">
                  <a:extLst>
                    <a:ext uri="{9D8B030D-6E8A-4147-A177-3AD203B41FA5}">
                      <a16:colId xmlns:a16="http://schemas.microsoft.com/office/drawing/2014/main" val="20000"/>
                    </a:ext>
                  </a:extLst>
                </a:gridCol>
                <a:gridCol w="2316604">
                  <a:extLst>
                    <a:ext uri="{9D8B030D-6E8A-4147-A177-3AD203B41FA5}">
                      <a16:colId xmlns:a16="http://schemas.microsoft.com/office/drawing/2014/main" val="20001"/>
                    </a:ext>
                  </a:extLst>
                </a:gridCol>
                <a:gridCol w="774529">
                  <a:extLst>
                    <a:ext uri="{9D8B030D-6E8A-4147-A177-3AD203B41FA5}">
                      <a16:colId xmlns:a16="http://schemas.microsoft.com/office/drawing/2014/main" val="20002"/>
                    </a:ext>
                  </a:extLst>
                </a:gridCol>
                <a:gridCol w="758023">
                  <a:extLst>
                    <a:ext uri="{9D8B030D-6E8A-4147-A177-3AD203B41FA5}">
                      <a16:colId xmlns:a16="http://schemas.microsoft.com/office/drawing/2014/main" val="20003"/>
                    </a:ext>
                  </a:extLst>
                </a:gridCol>
                <a:gridCol w="759292">
                  <a:extLst>
                    <a:ext uri="{9D8B030D-6E8A-4147-A177-3AD203B41FA5}">
                      <a16:colId xmlns:a16="http://schemas.microsoft.com/office/drawing/2014/main" val="20004"/>
                    </a:ext>
                  </a:extLst>
                </a:gridCol>
              </a:tblGrid>
              <a:tr h="0">
                <a:tc>
                  <a:txBody>
                    <a:bodyPr/>
                    <a:lstStyle/>
                    <a:p>
                      <a:pPr algn="ctr">
                        <a:lnSpc>
                          <a:spcPct val="112000"/>
                        </a:lnSpc>
                        <a:spcAft>
                          <a:spcPts val="0"/>
                        </a:spcAft>
                      </a:pPr>
                      <a:r>
                        <a:rPr lang="pl-PL" sz="1000" b="0" dirty="0">
                          <a:effectLst/>
                        </a:rPr>
                        <a:t>Typ programu rewitalizacji</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dirty="0">
                          <a:effectLst/>
                        </a:rPr>
                        <a:t>Nazwy gmin, w których obowiązują wskazane typy programów</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dirty="0">
                          <a:effectLst/>
                        </a:rPr>
                        <a:t>Liczba gmin miejskich</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Liczba gmin miejsko-wiejskich</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Liczba gmin wiejskich</a:t>
                      </a:r>
                      <a:endParaRPr lang="pl-PL" sz="1000" b="0">
                        <a:effectLst/>
                        <a:latin typeface="Calibri"/>
                        <a:ea typeface="Calibri"/>
                        <a:cs typeface="Calibri"/>
                      </a:endParaRPr>
                    </a:p>
                  </a:txBody>
                  <a:tcPr marL="68580" marR="68580" marT="0" marB="0"/>
                </a:tc>
                <a:extLst>
                  <a:ext uri="{0D108BD9-81ED-4DB2-BD59-A6C34878D82A}">
                    <a16:rowId xmlns:a16="http://schemas.microsoft.com/office/drawing/2014/main" val="10000"/>
                  </a:ext>
                </a:extLst>
              </a:tr>
              <a:tr h="0">
                <a:tc>
                  <a:txBody>
                    <a:bodyPr/>
                    <a:lstStyle/>
                    <a:p>
                      <a:pPr algn="ctr">
                        <a:lnSpc>
                          <a:spcPct val="112000"/>
                        </a:lnSpc>
                        <a:spcAft>
                          <a:spcPts val="0"/>
                        </a:spcAft>
                      </a:pPr>
                      <a:r>
                        <a:rPr lang="pl-PL" sz="1000" b="0" dirty="0">
                          <a:effectLst/>
                        </a:rPr>
                        <a:t>GPR</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Pszczyna, Bieruń, Dąbrowa Zielona, Kuźnia Raciborska, Myszków, Cieszyn, Ruda Śląska, Bytom</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5</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2</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1</a:t>
                      </a:r>
                      <a:endParaRPr lang="pl-PL" sz="1000" b="0">
                        <a:effectLst/>
                        <a:latin typeface="Calibri"/>
                        <a:ea typeface="Calibri"/>
                        <a:cs typeface="Calibri"/>
                      </a:endParaRPr>
                    </a:p>
                  </a:txBody>
                  <a:tcPr marL="68580" marR="68580" marT="0" marB="0"/>
                </a:tc>
                <a:extLst>
                  <a:ext uri="{0D108BD9-81ED-4DB2-BD59-A6C34878D82A}">
                    <a16:rowId xmlns:a16="http://schemas.microsoft.com/office/drawing/2014/main" val="10001"/>
                  </a:ext>
                </a:extLst>
              </a:tr>
              <a:tr h="0">
                <a:tc>
                  <a:txBody>
                    <a:bodyPr/>
                    <a:lstStyle/>
                    <a:p>
                      <a:pPr algn="ctr">
                        <a:lnSpc>
                          <a:spcPct val="112000"/>
                        </a:lnSpc>
                        <a:spcAft>
                          <a:spcPts val="0"/>
                        </a:spcAft>
                      </a:pPr>
                      <a:r>
                        <a:rPr lang="pl-PL" sz="1000" b="0" dirty="0">
                          <a:effectLst/>
                        </a:rPr>
                        <a:t>LPR/PR</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dirty="0">
                          <a:effectLst/>
                        </a:rPr>
                        <a:t>Katowice, Bielsko-Biała, Rybnik, Tychy, Dąbrowa Górnicza, Jaworzno, Siemianowice Śląskie, Zawiercie, Skoczów, Ogrodzieniec, Rudziniec, Istebna, Bobrowniki, Jejkowice, Jastrzębie Zdrój</a:t>
                      </a:r>
                      <a:endParaRPr lang="pl-PL" sz="1000" b="0" dirty="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9</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a:effectLst/>
                        </a:rPr>
                        <a:t>2</a:t>
                      </a:r>
                      <a:endParaRPr lang="pl-PL" sz="1000" b="0">
                        <a:effectLst/>
                        <a:latin typeface="Calibri"/>
                        <a:ea typeface="Calibri"/>
                        <a:cs typeface="Calibri"/>
                      </a:endParaRPr>
                    </a:p>
                  </a:txBody>
                  <a:tcPr marL="68580" marR="68580" marT="0" marB="0"/>
                </a:tc>
                <a:tc>
                  <a:txBody>
                    <a:bodyPr/>
                    <a:lstStyle/>
                    <a:p>
                      <a:pPr algn="ctr">
                        <a:lnSpc>
                          <a:spcPct val="112000"/>
                        </a:lnSpc>
                        <a:spcAft>
                          <a:spcPts val="0"/>
                        </a:spcAft>
                      </a:pPr>
                      <a:r>
                        <a:rPr lang="pl-PL" sz="1000" b="0" dirty="0">
                          <a:effectLst/>
                        </a:rPr>
                        <a:t>4</a:t>
                      </a:r>
                      <a:endParaRPr lang="pl-PL" sz="1000" b="0" dirty="0">
                        <a:effectLst/>
                        <a:latin typeface="Calibri"/>
                        <a:ea typeface="Calibri"/>
                        <a:cs typeface="Calibri"/>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5332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rmAutofit/>
          </a:bodyPr>
          <a:lstStyle/>
          <a:p>
            <a:pPr marL="0" indent="0">
              <a:buNone/>
            </a:pPr>
            <a:r>
              <a:rPr lang="pl-PL" sz="1400" dirty="0"/>
              <a:t>Typowe rozwiązania w zakresie zarządzania procesem rewitalizacji według typu gminy w województwie śląskim:</a:t>
            </a:r>
          </a:p>
          <a:p>
            <a:pPr marL="0" indent="0">
              <a:buNone/>
            </a:pPr>
            <a:endParaRPr lang="pl-PL" sz="1400" dirty="0"/>
          </a:p>
        </p:txBody>
      </p:sp>
      <p:graphicFrame>
        <p:nvGraphicFramePr>
          <p:cNvPr id="8" name="Tabela 7"/>
          <p:cNvGraphicFramePr>
            <a:graphicFrameLocks noGrp="1"/>
          </p:cNvGraphicFramePr>
          <p:nvPr>
            <p:extLst>
              <p:ext uri="{D42A27DB-BD31-4B8C-83A1-F6EECF244321}">
                <p14:modId xmlns:p14="http://schemas.microsoft.com/office/powerpoint/2010/main" val="696839387"/>
              </p:ext>
            </p:extLst>
          </p:nvPr>
        </p:nvGraphicFramePr>
        <p:xfrm>
          <a:off x="1473199" y="2133600"/>
          <a:ext cx="9372600" cy="3941774"/>
        </p:xfrm>
        <a:graphic>
          <a:graphicData uri="http://schemas.openxmlformats.org/drawingml/2006/table">
            <a:tbl>
              <a:tblPr firstRow="1" firstCol="1" bandRow="1">
                <a:tableStyleId>{5C22544A-7EE6-4342-B048-85BDC9FD1C3A}</a:tableStyleId>
              </a:tblPr>
              <a:tblGrid>
                <a:gridCol w="1104901">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838700">
                  <a:extLst>
                    <a:ext uri="{9D8B030D-6E8A-4147-A177-3AD203B41FA5}">
                      <a16:colId xmlns:a16="http://schemas.microsoft.com/office/drawing/2014/main" val="20002"/>
                    </a:ext>
                  </a:extLst>
                </a:gridCol>
                <a:gridCol w="1600199">
                  <a:extLst>
                    <a:ext uri="{9D8B030D-6E8A-4147-A177-3AD203B41FA5}">
                      <a16:colId xmlns:a16="http://schemas.microsoft.com/office/drawing/2014/main" val="20003"/>
                    </a:ext>
                  </a:extLst>
                </a:gridCol>
              </a:tblGrid>
              <a:tr h="228600">
                <a:tc>
                  <a:txBody>
                    <a:bodyPr/>
                    <a:lstStyle/>
                    <a:p>
                      <a:pPr algn="ctr">
                        <a:spcAft>
                          <a:spcPts val="0"/>
                        </a:spcAft>
                      </a:pPr>
                      <a:r>
                        <a:rPr lang="pl-PL" sz="1000" b="0">
                          <a:effectLst/>
                        </a:rPr>
                        <a:t>Typ gmin</a:t>
                      </a:r>
                      <a:endParaRPr lang="pl-PL" sz="1000" b="0">
                        <a:effectLst/>
                        <a:latin typeface="Calibri"/>
                        <a:ea typeface="Calibri"/>
                        <a:cs typeface="Calibri"/>
                      </a:endParaRPr>
                    </a:p>
                  </a:txBody>
                  <a:tcPr marL="39672" marR="39672" marT="0" marB="0"/>
                </a:tc>
                <a:tc>
                  <a:txBody>
                    <a:bodyPr/>
                    <a:lstStyle/>
                    <a:p>
                      <a:pPr algn="ctr">
                        <a:spcAft>
                          <a:spcPts val="0"/>
                        </a:spcAft>
                      </a:pPr>
                      <a:r>
                        <a:rPr lang="pl-PL" sz="1000" b="0">
                          <a:effectLst/>
                        </a:rPr>
                        <a:t>Rozwiązania</a:t>
                      </a:r>
                      <a:endParaRPr lang="pl-PL" sz="1000" b="0">
                        <a:effectLst/>
                        <a:latin typeface="Calibri"/>
                        <a:ea typeface="Calibri"/>
                        <a:cs typeface="Calibri"/>
                      </a:endParaRPr>
                    </a:p>
                  </a:txBody>
                  <a:tcPr marL="39672" marR="39672" marT="0" marB="0"/>
                </a:tc>
                <a:tc>
                  <a:txBody>
                    <a:bodyPr/>
                    <a:lstStyle/>
                    <a:p>
                      <a:pPr algn="ctr">
                        <a:spcAft>
                          <a:spcPts val="0"/>
                        </a:spcAft>
                      </a:pPr>
                      <a:r>
                        <a:rPr lang="pl-PL" sz="1000" b="0">
                          <a:effectLst/>
                        </a:rPr>
                        <a:t>Zakres zadań</a:t>
                      </a:r>
                      <a:endParaRPr lang="pl-PL" sz="1000" b="0">
                        <a:effectLst/>
                        <a:latin typeface="Calibri"/>
                        <a:ea typeface="Calibri"/>
                        <a:cs typeface="Calibri"/>
                      </a:endParaRPr>
                    </a:p>
                  </a:txBody>
                  <a:tcPr marL="39672" marR="39672" marT="0" marB="0"/>
                </a:tc>
                <a:tc>
                  <a:txBody>
                    <a:bodyPr/>
                    <a:lstStyle/>
                    <a:p>
                      <a:pPr algn="ctr">
                        <a:spcAft>
                          <a:spcPts val="0"/>
                        </a:spcAft>
                      </a:pPr>
                      <a:r>
                        <a:rPr lang="pl-PL" sz="1000" b="0">
                          <a:effectLst/>
                        </a:rPr>
                        <a:t>Przykłady gmin</a:t>
                      </a:r>
                      <a:endParaRPr lang="pl-PL" sz="1000" b="0">
                        <a:effectLst/>
                        <a:latin typeface="Calibri"/>
                        <a:ea typeface="Calibri"/>
                        <a:cs typeface="Calibri"/>
                      </a:endParaRPr>
                    </a:p>
                  </a:txBody>
                  <a:tcPr marL="39672" marR="39672" marT="0" marB="0"/>
                </a:tc>
                <a:extLst>
                  <a:ext uri="{0D108BD9-81ED-4DB2-BD59-A6C34878D82A}">
                    <a16:rowId xmlns:a16="http://schemas.microsoft.com/office/drawing/2014/main" val="10000"/>
                  </a:ext>
                </a:extLst>
              </a:tr>
              <a:tr h="1731974">
                <a:tc>
                  <a:txBody>
                    <a:bodyPr/>
                    <a:lstStyle/>
                    <a:p>
                      <a:pPr algn="l">
                        <a:spcAft>
                          <a:spcPts val="0"/>
                        </a:spcAft>
                      </a:pPr>
                      <a:r>
                        <a:rPr lang="pl-PL" sz="1000" b="0" dirty="0">
                          <a:effectLst/>
                        </a:rPr>
                        <a:t>miasta na prawach powiatu </a:t>
                      </a:r>
                      <a:endParaRPr lang="pl-PL" sz="1000" b="0" dirty="0">
                        <a:effectLst/>
                        <a:latin typeface="Calibri"/>
                        <a:ea typeface="Calibri"/>
                        <a:cs typeface="Calibri"/>
                      </a:endParaRPr>
                    </a:p>
                  </a:txBody>
                  <a:tcPr marL="39672" marR="39672" marT="0" marB="0"/>
                </a:tc>
                <a:tc>
                  <a:txBody>
                    <a:bodyPr/>
                    <a:lstStyle/>
                    <a:p>
                      <a:pPr algn="just">
                        <a:spcAft>
                          <a:spcPts val="0"/>
                        </a:spcAft>
                      </a:pPr>
                      <a:r>
                        <a:rPr lang="pl-PL" sz="1000" b="0">
                          <a:effectLst/>
                        </a:rPr>
                        <a:t>powołanie zespołu zadaniowego w drodze zarządzania</a:t>
                      </a:r>
                      <a:endParaRPr lang="pl-PL" sz="1000" b="0">
                        <a:effectLst/>
                        <a:latin typeface="Calibri"/>
                        <a:ea typeface="Calibri"/>
                        <a:cs typeface="Calibri"/>
                      </a:endParaRPr>
                    </a:p>
                  </a:txBody>
                  <a:tcPr marL="39672" marR="39672" marT="0" marB="0"/>
                </a:tc>
                <a:tc>
                  <a:txBody>
                    <a:bodyPr/>
                    <a:lstStyle/>
                    <a:p>
                      <a:pPr algn="just">
                        <a:lnSpc>
                          <a:spcPct val="120000"/>
                        </a:lnSpc>
                        <a:spcAft>
                          <a:spcPts val="0"/>
                        </a:spcAft>
                      </a:pPr>
                      <a:r>
                        <a:rPr lang="pl-PL" sz="1000" b="0" kern="100" dirty="0">
                          <a:effectLst/>
                        </a:rPr>
                        <a:t>zakres zadań zespołów zadaniowych:</a:t>
                      </a:r>
                    </a:p>
                    <a:p>
                      <a:pPr marL="342900" lvl="0" indent="-342900" algn="just">
                        <a:lnSpc>
                          <a:spcPct val="120000"/>
                        </a:lnSpc>
                        <a:spcAft>
                          <a:spcPts val="0"/>
                        </a:spcAft>
                        <a:buFont typeface="Symbol"/>
                        <a:buChar char=""/>
                      </a:pPr>
                      <a:r>
                        <a:rPr lang="pl-PL" sz="1000" b="0" kern="0" dirty="0">
                          <a:effectLst/>
                        </a:rPr>
                        <a:t>koordynowanie, wdrażanie i nadzór  nad działaniami, </a:t>
                      </a:r>
                      <a:endParaRPr lang="pl-PL" sz="1000" b="0" kern="100" dirty="0">
                        <a:effectLst/>
                      </a:endParaRPr>
                    </a:p>
                    <a:p>
                      <a:pPr marL="342900" lvl="0" indent="-342900" algn="just">
                        <a:lnSpc>
                          <a:spcPct val="120000"/>
                        </a:lnSpc>
                        <a:spcAft>
                          <a:spcPts val="0"/>
                        </a:spcAft>
                        <a:buFont typeface="Symbol"/>
                        <a:buChar char=""/>
                      </a:pPr>
                      <a:r>
                        <a:rPr lang="pl-PL" sz="1000" b="0" kern="0" dirty="0">
                          <a:effectLst/>
                        </a:rPr>
                        <a:t>współpraca z urzędem miasta, interesariuszami i instytucjami zewnętrznymi, </a:t>
                      </a:r>
                      <a:endParaRPr lang="pl-PL" sz="1000" b="0" kern="100" dirty="0">
                        <a:effectLst/>
                      </a:endParaRPr>
                    </a:p>
                    <a:p>
                      <a:pPr marL="342900" lvl="0" indent="-342900" algn="just">
                        <a:lnSpc>
                          <a:spcPct val="120000"/>
                        </a:lnSpc>
                        <a:spcAft>
                          <a:spcPts val="0"/>
                        </a:spcAft>
                        <a:buFont typeface="Symbol"/>
                        <a:buChar char=""/>
                      </a:pPr>
                      <a:r>
                        <a:rPr lang="pl-PL" sz="1000" b="0" kern="0" dirty="0">
                          <a:effectLst/>
                        </a:rPr>
                        <a:t>organizacja  lub udział w konsultacjach społecznych,</a:t>
                      </a:r>
                      <a:endParaRPr lang="pl-PL" sz="1000" b="0" kern="100" dirty="0">
                        <a:effectLst/>
                      </a:endParaRPr>
                    </a:p>
                    <a:p>
                      <a:pPr marL="342900" lvl="0" indent="-342900" algn="just">
                        <a:lnSpc>
                          <a:spcPct val="120000"/>
                        </a:lnSpc>
                        <a:spcAft>
                          <a:spcPts val="0"/>
                        </a:spcAft>
                        <a:buFont typeface="Symbol"/>
                        <a:buChar char=""/>
                      </a:pPr>
                      <a:r>
                        <a:rPr lang="pl-PL" sz="1000" b="0" kern="0" dirty="0">
                          <a:effectLst/>
                        </a:rPr>
                        <a:t>współpraca przy sporządzaniu dokumentacji projektowych,</a:t>
                      </a:r>
                      <a:endParaRPr lang="pl-PL" sz="1000" b="0" kern="100" dirty="0">
                        <a:effectLst/>
                      </a:endParaRPr>
                    </a:p>
                    <a:p>
                      <a:pPr marL="342900" lvl="0" indent="-342900" algn="just">
                        <a:lnSpc>
                          <a:spcPct val="120000"/>
                        </a:lnSpc>
                        <a:spcAft>
                          <a:spcPts val="0"/>
                        </a:spcAft>
                        <a:buFont typeface="Symbol"/>
                        <a:buChar char=""/>
                      </a:pPr>
                      <a:r>
                        <a:rPr lang="pl-PL" sz="1000" b="0" kern="0" dirty="0">
                          <a:effectLst/>
                        </a:rPr>
                        <a:t>opiniowanie  dokumentacji projektowych,</a:t>
                      </a:r>
                      <a:endParaRPr lang="pl-PL" sz="1000" b="0" kern="100" dirty="0">
                        <a:effectLst/>
                      </a:endParaRPr>
                    </a:p>
                    <a:p>
                      <a:pPr marL="342900" lvl="0" indent="-342900" algn="just">
                        <a:lnSpc>
                          <a:spcPct val="120000"/>
                        </a:lnSpc>
                        <a:spcAft>
                          <a:spcPts val="0"/>
                        </a:spcAft>
                        <a:buFont typeface="Symbol"/>
                        <a:buChar char=""/>
                      </a:pPr>
                      <a:r>
                        <a:rPr lang="pl-PL" sz="1000" b="0" kern="100" dirty="0">
                          <a:effectLst/>
                        </a:rPr>
                        <a:t>monitoring i ewaluacja,</a:t>
                      </a:r>
                    </a:p>
                    <a:p>
                      <a:pPr marL="342900" lvl="0" indent="-342900" algn="just">
                        <a:lnSpc>
                          <a:spcPct val="120000"/>
                        </a:lnSpc>
                        <a:spcAft>
                          <a:spcPts val="0"/>
                        </a:spcAft>
                        <a:buFont typeface="Symbol"/>
                        <a:buChar char=""/>
                      </a:pPr>
                      <a:r>
                        <a:rPr lang="pl-PL" sz="1000" b="0" kern="100" dirty="0">
                          <a:effectLst/>
                        </a:rPr>
                        <a:t>promocja programu.</a:t>
                      </a:r>
                      <a:endParaRPr lang="pl-PL" sz="1000" b="0" kern="100" dirty="0">
                        <a:effectLst/>
                        <a:latin typeface="Times New Roman"/>
                        <a:ea typeface="SimSun, 宋体"/>
                        <a:cs typeface="Mangal"/>
                      </a:endParaRPr>
                    </a:p>
                  </a:txBody>
                  <a:tcPr marL="39672" marR="39672" marT="0" marB="0"/>
                </a:tc>
                <a:tc>
                  <a:txBody>
                    <a:bodyPr/>
                    <a:lstStyle/>
                    <a:p>
                      <a:pPr algn="just">
                        <a:spcAft>
                          <a:spcPts val="0"/>
                        </a:spcAft>
                      </a:pPr>
                      <a:r>
                        <a:rPr lang="pl-PL" sz="1000" b="0" dirty="0">
                          <a:effectLst/>
                        </a:rPr>
                        <a:t>Katowice, Bielsko-Biała, Jastrzębie-Zdrój, Bytom, Rybnik, Tychy, Dąbrowa Górnicza</a:t>
                      </a:r>
                      <a:endParaRPr lang="pl-PL" sz="1000" b="0" dirty="0">
                        <a:effectLst/>
                        <a:latin typeface="Calibri"/>
                        <a:ea typeface="Calibri"/>
                        <a:cs typeface="Calibri"/>
                      </a:endParaRPr>
                    </a:p>
                  </a:txBody>
                  <a:tcPr marL="39672" marR="39672" marT="0" marB="0"/>
                </a:tc>
                <a:extLst>
                  <a:ext uri="{0D108BD9-81ED-4DB2-BD59-A6C34878D82A}">
                    <a16:rowId xmlns:a16="http://schemas.microsoft.com/office/drawing/2014/main" val="10001"/>
                  </a:ext>
                </a:extLst>
              </a:tr>
              <a:tr h="981863">
                <a:tc>
                  <a:txBody>
                    <a:bodyPr/>
                    <a:lstStyle/>
                    <a:p>
                      <a:pPr algn="just">
                        <a:spcAft>
                          <a:spcPts val="0"/>
                        </a:spcAft>
                      </a:pPr>
                      <a:r>
                        <a:rPr lang="pl-PL" sz="1000" b="0">
                          <a:effectLst/>
                        </a:rPr>
                        <a:t>gminy miejskie</a:t>
                      </a:r>
                      <a:endParaRPr lang="pl-PL" sz="1000" b="0">
                        <a:effectLst/>
                        <a:latin typeface="Calibri"/>
                        <a:ea typeface="Calibri"/>
                        <a:cs typeface="Calibri"/>
                      </a:endParaRPr>
                    </a:p>
                  </a:txBody>
                  <a:tcPr marL="39672" marR="39672" marT="0" marB="0"/>
                </a:tc>
                <a:tc>
                  <a:txBody>
                    <a:bodyPr/>
                    <a:lstStyle/>
                    <a:p>
                      <a:pPr algn="just">
                        <a:spcAft>
                          <a:spcPts val="0"/>
                        </a:spcAft>
                      </a:pPr>
                      <a:r>
                        <a:rPr lang="pl-PL" sz="1000" b="0">
                          <a:effectLst/>
                        </a:rPr>
                        <a:t>wyznaczenie w regulaminie organizacyjnym gminy wydziału/referatu odpowiedzialnego za prowadzenie rewitalizacji, wspieranego przez zespół zadaniowy</a:t>
                      </a:r>
                      <a:endParaRPr lang="pl-PL" sz="1000" b="0">
                        <a:effectLst/>
                        <a:latin typeface="Calibri"/>
                        <a:ea typeface="Calibri"/>
                        <a:cs typeface="Calibri"/>
                      </a:endParaRPr>
                    </a:p>
                  </a:txBody>
                  <a:tcPr marL="39672" marR="39672" marT="0" marB="0"/>
                </a:tc>
                <a:tc>
                  <a:txBody>
                    <a:bodyPr/>
                    <a:lstStyle/>
                    <a:p>
                      <a:pPr algn="l">
                        <a:spcAft>
                          <a:spcPts val="0"/>
                        </a:spcAft>
                      </a:pPr>
                      <a:r>
                        <a:rPr lang="pl-PL" sz="1000" b="0">
                          <a:effectLst/>
                        </a:rPr>
                        <a:t>wskazanie w regulaminie organizacyjnym gmin wydziałów/referatów (głównie rozwoju miasta, funduszy unijnych, zagospodarowania przestrzennego) odpowiedzialnych m.in. za:</a:t>
                      </a:r>
                    </a:p>
                    <a:p>
                      <a:pPr marL="342900" lvl="0" indent="-342900">
                        <a:lnSpc>
                          <a:spcPct val="120000"/>
                        </a:lnSpc>
                        <a:spcAft>
                          <a:spcPts val="0"/>
                        </a:spcAft>
                        <a:buFont typeface="Symbol"/>
                        <a:buChar char=""/>
                      </a:pPr>
                      <a:r>
                        <a:rPr lang="pl-PL" sz="1000" b="0" kern="0">
                          <a:effectLst/>
                        </a:rPr>
                        <a:t>koordynowanie, wdrażanie i nadzór  nad działaniami,</a:t>
                      </a:r>
                      <a:endParaRPr lang="pl-PL" sz="1000" b="0" kern="100">
                        <a:effectLst/>
                      </a:endParaRPr>
                    </a:p>
                    <a:p>
                      <a:pPr marL="342900" lvl="0" indent="-342900">
                        <a:lnSpc>
                          <a:spcPct val="107000"/>
                        </a:lnSpc>
                        <a:spcAft>
                          <a:spcPts val="0"/>
                        </a:spcAft>
                        <a:buFont typeface="Symbol"/>
                        <a:buChar char=""/>
                      </a:pPr>
                      <a:r>
                        <a:rPr lang="pl-PL" sz="1000" b="0">
                          <a:effectLst/>
                        </a:rPr>
                        <a:t>monitoring i ewaluacja.</a:t>
                      </a:r>
                      <a:endParaRPr lang="pl-PL" sz="1000" b="0">
                        <a:effectLst/>
                        <a:latin typeface="Calibri"/>
                        <a:ea typeface="SimSun"/>
                        <a:cs typeface="Calibri"/>
                      </a:endParaRPr>
                    </a:p>
                  </a:txBody>
                  <a:tcPr marL="39672" marR="39672" marT="0" marB="0"/>
                </a:tc>
                <a:tc>
                  <a:txBody>
                    <a:bodyPr/>
                    <a:lstStyle/>
                    <a:p>
                      <a:pPr algn="just">
                        <a:spcAft>
                          <a:spcPts val="0"/>
                        </a:spcAft>
                      </a:pPr>
                      <a:r>
                        <a:rPr lang="pl-PL" sz="1000" b="0">
                          <a:effectLst/>
                        </a:rPr>
                        <a:t>Ruda Śląska, Zawiercie, Cieszyn, Bieruń </a:t>
                      </a:r>
                      <a:endParaRPr lang="pl-PL" sz="1000" b="0">
                        <a:effectLst/>
                        <a:latin typeface="Calibri"/>
                        <a:ea typeface="Calibri"/>
                        <a:cs typeface="Calibri"/>
                      </a:endParaRPr>
                    </a:p>
                  </a:txBody>
                  <a:tcPr marL="39672" marR="39672" marT="0" marB="0"/>
                </a:tc>
                <a:extLst>
                  <a:ext uri="{0D108BD9-81ED-4DB2-BD59-A6C34878D82A}">
                    <a16:rowId xmlns:a16="http://schemas.microsoft.com/office/drawing/2014/main" val="10002"/>
                  </a:ext>
                </a:extLst>
              </a:tr>
              <a:tr h="420798">
                <a:tc>
                  <a:txBody>
                    <a:bodyPr/>
                    <a:lstStyle/>
                    <a:p>
                      <a:pPr algn="just">
                        <a:spcAft>
                          <a:spcPts val="0"/>
                        </a:spcAft>
                      </a:pPr>
                      <a:r>
                        <a:rPr lang="pl-PL" sz="1000" b="0">
                          <a:effectLst/>
                        </a:rPr>
                        <a:t>gminy miejsko-wiejskie</a:t>
                      </a:r>
                      <a:endParaRPr lang="pl-PL" sz="1000" b="0">
                        <a:effectLst/>
                        <a:latin typeface="Calibri"/>
                        <a:ea typeface="Calibri"/>
                        <a:cs typeface="Calibri"/>
                      </a:endParaRPr>
                    </a:p>
                  </a:txBody>
                  <a:tcPr marL="39672" marR="39672" marT="0" marB="0"/>
                </a:tc>
                <a:tc gridSpan="2">
                  <a:txBody>
                    <a:bodyPr/>
                    <a:lstStyle/>
                    <a:p>
                      <a:pPr algn="ctr">
                        <a:spcAft>
                          <a:spcPts val="0"/>
                        </a:spcAft>
                      </a:pPr>
                      <a:r>
                        <a:rPr lang="pl-PL" sz="1000" b="0" dirty="0">
                          <a:effectLst/>
                        </a:rPr>
                        <a:t>brak informacji lub szczątkowe informacje dotyczące zarządzania programem</a:t>
                      </a:r>
                    </a:p>
                    <a:p>
                      <a:pPr algn="ctr">
                        <a:spcAft>
                          <a:spcPts val="0"/>
                        </a:spcAft>
                      </a:pPr>
                      <a:r>
                        <a:rPr lang="pl-PL" sz="1000" b="0" dirty="0">
                          <a:effectLst/>
                        </a:rPr>
                        <a:t>(wyjątek Pszczyna)</a:t>
                      </a:r>
                    </a:p>
                    <a:p>
                      <a:pPr algn="ctr">
                        <a:spcAft>
                          <a:spcPts val="0"/>
                        </a:spcAft>
                      </a:pPr>
                      <a:r>
                        <a:rPr lang="pl-PL" sz="1000" b="0" dirty="0">
                          <a:effectLst/>
                        </a:rPr>
                        <a:t> </a:t>
                      </a:r>
                      <a:endParaRPr lang="pl-PL" sz="1000" b="0" dirty="0">
                        <a:effectLst/>
                        <a:latin typeface="Calibri"/>
                        <a:ea typeface="Calibri"/>
                        <a:cs typeface="Calibri"/>
                      </a:endParaRPr>
                    </a:p>
                  </a:txBody>
                  <a:tcPr marL="39672" marR="39672" marT="0" marB="0"/>
                </a:tc>
                <a:tc hMerge="1">
                  <a:txBody>
                    <a:bodyPr/>
                    <a:lstStyle/>
                    <a:p>
                      <a:endParaRPr lang="pl-PL"/>
                    </a:p>
                  </a:txBody>
                  <a:tcPr/>
                </a:tc>
                <a:tc>
                  <a:txBody>
                    <a:bodyPr/>
                    <a:lstStyle/>
                    <a:p>
                      <a:pPr algn="just">
                        <a:spcAft>
                          <a:spcPts val="0"/>
                        </a:spcAft>
                      </a:pPr>
                      <a:r>
                        <a:rPr lang="pl-PL" sz="1000" b="0">
                          <a:effectLst/>
                        </a:rPr>
                        <a:t>Skoczów, Kuźnia Raciborska, Ogrodzieniec</a:t>
                      </a:r>
                      <a:endParaRPr lang="pl-PL" sz="1000" b="0">
                        <a:effectLst/>
                        <a:latin typeface="Calibri"/>
                        <a:ea typeface="Calibri"/>
                        <a:cs typeface="Calibri"/>
                      </a:endParaRPr>
                    </a:p>
                  </a:txBody>
                  <a:tcPr marL="39672" marR="39672" marT="0" marB="0"/>
                </a:tc>
                <a:extLst>
                  <a:ext uri="{0D108BD9-81ED-4DB2-BD59-A6C34878D82A}">
                    <a16:rowId xmlns:a16="http://schemas.microsoft.com/office/drawing/2014/main" val="10003"/>
                  </a:ext>
                </a:extLst>
              </a:tr>
              <a:tr h="420798">
                <a:tc>
                  <a:txBody>
                    <a:bodyPr/>
                    <a:lstStyle/>
                    <a:p>
                      <a:pPr algn="just">
                        <a:spcAft>
                          <a:spcPts val="0"/>
                        </a:spcAft>
                      </a:pPr>
                      <a:r>
                        <a:rPr lang="pl-PL" sz="1000" b="0">
                          <a:effectLst/>
                        </a:rPr>
                        <a:t>gminy wiejskie</a:t>
                      </a:r>
                      <a:endParaRPr lang="pl-PL" sz="1000" b="0">
                        <a:effectLst/>
                        <a:latin typeface="Calibri"/>
                        <a:ea typeface="Calibri"/>
                        <a:cs typeface="Calibri"/>
                      </a:endParaRPr>
                    </a:p>
                  </a:txBody>
                  <a:tcPr marL="39672" marR="39672" marT="0" marB="0"/>
                </a:tc>
                <a:tc gridSpan="2">
                  <a:txBody>
                    <a:bodyPr/>
                    <a:lstStyle/>
                    <a:p>
                      <a:pPr algn="ctr">
                        <a:spcAft>
                          <a:spcPts val="0"/>
                        </a:spcAft>
                      </a:pPr>
                      <a:r>
                        <a:rPr lang="pl-PL" sz="1000" b="0" dirty="0">
                          <a:effectLst/>
                        </a:rPr>
                        <a:t>brak informacji</a:t>
                      </a:r>
                    </a:p>
                    <a:p>
                      <a:pPr algn="ctr">
                        <a:spcAft>
                          <a:spcPts val="0"/>
                        </a:spcAft>
                      </a:pPr>
                      <a:r>
                        <a:rPr lang="pl-PL" sz="1000" b="0" dirty="0">
                          <a:effectLst/>
                        </a:rPr>
                        <a:t>(wyjątek Rudziniec)</a:t>
                      </a:r>
                    </a:p>
                  </a:txBody>
                  <a:tcPr marL="39672" marR="39672" marT="0" marB="0"/>
                </a:tc>
                <a:tc hMerge="1">
                  <a:txBody>
                    <a:bodyPr/>
                    <a:lstStyle/>
                    <a:p>
                      <a:endParaRPr lang="pl-PL"/>
                    </a:p>
                  </a:txBody>
                  <a:tcPr/>
                </a:tc>
                <a:tc>
                  <a:txBody>
                    <a:bodyPr/>
                    <a:lstStyle/>
                    <a:p>
                      <a:pPr algn="just">
                        <a:spcAft>
                          <a:spcPts val="0"/>
                        </a:spcAft>
                      </a:pPr>
                      <a:r>
                        <a:rPr lang="pl-PL" sz="1000" b="0" dirty="0">
                          <a:effectLst/>
                        </a:rPr>
                        <a:t>Istebna, Bobrowniki, Jejkowice, Dąbrowa Zielona</a:t>
                      </a:r>
                      <a:endParaRPr lang="pl-PL" sz="1000" b="0" dirty="0">
                        <a:effectLst/>
                        <a:latin typeface="Calibri"/>
                        <a:ea typeface="Calibri"/>
                        <a:cs typeface="Calibri"/>
                      </a:endParaRPr>
                    </a:p>
                  </a:txBody>
                  <a:tcPr marL="39672" marR="3967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2558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rmAutofit/>
          </a:bodyPr>
          <a:lstStyle/>
          <a:p>
            <a:pPr marL="0" indent="0">
              <a:buNone/>
            </a:pPr>
            <a:r>
              <a:rPr lang="pl-PL" sz="1400" dirty="0"/>
              <a:t>Jednostkowe rozwiązania w zakresie zarządzania procesem rewitalizacji według typu gminy w województwie śląskim:</a:t>
            </a:r>
          </a:p>
          <a:p>
            <a:pPr marL="0" indent="0">
              <a:buNone/>
            </a:pPr>
            <a:endParaRPr lang="pl-PL" sz="1400" dirty="0"/>
          </a:p>
          <a:p>
            <a:pPr marL="0" indent="0">
              <a:buNone/>
            </a:pPr>
            <a:endParaRPr lang="pl-PL" sz="1400" dirty="0"/>
          </a:p>
        </p:txBody>
      </p:sp>
      <p:graphicFrame>
        <p:nvGraphicFramePr>
          <p:cNvPr id="4" name="Tabela 3"/>
          <p:cNvGraphicFramePr>
            <a:graphicFrameLocks noGrp="1"/>
          </p:cNvGraphicFramePr>
          <p:nvPr>
            <p:extLst>
              <p:ext uri="{D42A27DB-BD31-4B8C-83A1-F6EECF244321}">
                <p14:modId xmlns:p14="http://schemas.microsoft.com/office/powerpoint/2010/main" val="483620497"/>
              </p:ext>
            </p:extLst>
          </p:nvPr>
        </p:nvGraphicFramePr>
        <p:xfrm>
          <a:off x="1498599" y="2336800"/>
          <a:ext cx="9004301" cy="3111500"/>
        </p:xfrm>
        <a:graphic>
          <a:graphicData uri="http://schemas.openxmlformats.org/drawingml/2006/table">
            <a:tbl>
              <a:tblPr firstRow="1" firstCol="1" bandRow="1">
                <a:tableStyleId>{5C22544A-7EE6-4342-B048-85BDC9FD1C3A}</a:tableStyleId>
              </a:tblPr>
              <a:tblGrid>
                <a:gridCol w="1803401">
                  <a:extLst>
                    <a:ext uri="{9D8B030D-6E8A-4147-A177-3AD203B41FA5}">
                      <a16:colId xmlns:a16="http://schemas.microsoft.com/office/drawing/2014/main" val="20000"/>
                    </a:ext>
                  </a:extLst>
                </a:gridCol>
                <a:gridCol w="5892800">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tblGrid>
              <a:tr h="270842">
                <a:tc>
                  <a:txBody>
                    <a:bodyPr/>
                    <a:lstStyle/>
                    <a:p>
                      <a:pPr algn="ctr">
                        <a:spcAft>
                          <a:spcPts val="800"/>
                        </a:spcAft>
                      </a:pPr>
                      <a:r>
                        <a:rPr lang="pl-PL" sz="1000" b="0" dirty="0">
                          <a:effectLst/>
                        </a:rPr>
                        <a:t>Typ gmin</a:t>
                      </a:r>
                      <a:endParaRPr lang="pl-PL" sz="1000" b="0" dirty="0">
                        <a:effectLst/>
                        <a:latin typeface="Calibri"/>
                        <a:ea typeface="Calibri"/>
                        <a:cs typeface="Calibri"/>
                      </a:endParaRPr>
                    </a:p>
                  </a:txBody>
                  <a:tcPr marL="47802" marR="47802" marT="0" marB="0"/>
                </a:tc>
                <a:tc>
                  <a:txBody>
                    <a:bodyPr/>
                    <a:lstStyle/>
                    <a:p>
                      <a:pPr algn="ctr">
                        <a:spcAft>
                          <a:spcPts val="800"/>
                        </a:spcAft>
                      </a:pPr>
                      <a:r>
                        <a:rPr lang="pl-PL" sz="1000" b="0" dirty="0">
                          <a:effectLst/>
                        </a:rPr>
                        <a:t>Rozwiązania</a:t>
                      </a:r>
                      <a:endParaRPr lang="pl-PL" sz="1000" b="0" dirty="0">
                        <a:effectLst/>
                        <a:latin typeface="Calibri"/>
                        <a:ea typeface="Calibri"/>
                        <a:cs typeface="Calibri"/>
                      </a:endParaRPr>
                    </a:p>
                  </a:txBody>
                  <a:tcPr marL="47802" marR="47802" marT="0" marB="0"/>
                </a:tc>
                <a:tc>
                  <a:txBody>
                    <a:bodyPr/>
                    <a:lstStyle/>
                    <a:p>
                      <a:pPr algn="ctr">
                        <a:spcAft>
                          <a:spcPts val="800"/>
                        </a:spcAft>
                      </a:pPr>
                      <a:r>
                        <a:rPr lang="pl-PL" sz="1000" b="0">
                          <a:effectLst/>
                        </a:rPr>
                        <a:t>Przykłady gmin</a:t>
                      </a:r>
                      <a:endParaRPr lang="pl-PL" sz="1000" b="0">
                        <a:effectLst/>
                        <a:latin typeface="Calibri"/>
                        <a:ea typeface="Calibri"/>
                        <a:cs typeface="Calibri"/>
                      </a:endParaRPr>
                    </a:p>
                  </a:txBody>
                  <a:tcPr marL="47802" marR="47802" marT="0" marB="0"/>
                </a:tc>
                <a:extLst>
                  <a:ext uri="{0D108BD9-81ED-4DB2-BD59-A6C34878D82A}">
                    <a16:rowId xmlns:a16="http://schemas.microsoft.com/office/drawing/2014/main" val="10000"/>
                  </a:ext>
                </a:extLst>
              </a:tr>
              <a:tr h="259369">
                <a:tc rowSpan="4">
                  <a:txBody>
                    <a:bodyPr/>
                    <a:lstStyle/>
                    <a:p>
                      <a:pPr algn="just">
                        <a:spcAft>
                          <a:spcPts val="600"/>
                        </a:spcAft>
                      </a:pPr>
                      <a:r>
                        <a:rPr lang="pl-PL" sz="1000" b="0" dirty="0">
                          <a:effectLst/>
                        </a:rPr>
                        <a:t>miasta na prawach powiatu </a:t>
                      </a:r>
                      <a:endParaRPr lang="pl-PL" sz="1000" b="0" dirty="0">
                        <a:effectLst/>
                        <a:latin typeface="Calibri"/>
                        <a:ea typeface="Calibri"/>
                        <a:cs typeface="Calibri"/>
                      </a:endParaRPr>
                    </a:p>
                  </a:txBody>
                  <a:tcPr marL="47802" marR="47802" marT="0" marB="0"/>
                </a:tc>
                <a:tc>
                  <a:txBody>
                    <a:bodyPr/>
                    <a:lstStyle/>
                    <a:p>
                      <a:pPr algn="l">
                        <a:spcAft>
                          <a:spcPts val="600"/>
                        </a:spcAft>
                      </a:pPr>
                      <a:r>
                        <a:rPr lang="pl-PL" sz="1000" b="0" dirty="0">
                          <a:effectLst/>
                        </a:rPr>
                        <a:t>innowacyjny sposób wyboru składu zespołu zadaniowego</a:t>
                      </a:r>
                      <a:endParaRPr lang="pl-PL" sz="1000" b="0" dirty="0">
                        <a:effectLst/>
                        <a:latin typeface="Calibri"/>
                        <a:ea typeface="Calibri"/>
                        <a:cs typeface="Calibri"/>
                      </a:endParaRPr>
                    </a:p>
                  </a:txBody>
                  <a:tcPr marL="47802" marR="47802" marT="0" marB="0"/>
                </a:tc>
                <a:tc>
                  <a:txBody>
                    <a:bodyPr/>
                    <a:lstStyle/>
                    <a:p>
                      <a:pPr algn="ctr">
                        <a:spcAft>
                          <a:spcPts val="600"/>
                        </a:spcAft>
                      </a:pPr>
                      <a:r>
                        <a:rPr lang="pl-PL" sz="1000" b="0" dirty="0">
                          <a:effectLst/>
                        </a:rPr>
                        <a:t>Katowice</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1"/>
                  </a:ext>
                </a:extLst>
              </a:tr>
              <a:tr h="219089">
                <a:tc vMerge="1">
                  <a:txBody>
                    <a:bodyPr/>
                    <a:lstStyle/>
                    <a:p>
                      <a:endParaRPr lang="pl-PL"/>
                    </a:p>
                  </a:txBody>
                  <a:tcPr/>
                </a:tc>
                <a:tc>
                  <a:txBody>
                    <a:bodyPr/>
                    <a:lstStyle/>
                    <a:p>
                      <a:pPr algn="l">
                        <a:spcAft>
                          <a:spcPts val="600"/>
                        </a:spcAft>
                      </a:pPr>
                      <a:r>
                        <a:rPr lang="pl-PL" sz="1000" b="0">
                          <a:effectLst/>
                        </a:rPr>
                        <a:t>rozbudowany system koordynowania procesu rewitalizacji</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Bytom</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2"/>
                  </a:ext>
                </a:extLst>
              </a:tr>
              <a:tr h="215900">
                <a:tc vMerge="1">
                  <a:txBody>
                    <a:bodyPr/>
                    <a:lstStyle/>
                    <a:p>
                      <a:endParaRPr lang="pl-PL"/>
                    </a:p>
                  </a:txBody>
                  <a:tcPr/>
                </a:tc>
                <a:tc>
                  <a:txBody>
                    <a:bodyPr/>
                    <a:lstStyle/>
                    <a:p>
                      <a:pPr algn="l" fontAlgn="base">
                        <a:lnSpc>
                          <a:spcPct val="112000"/>
                        </a:lnSpc>
                        <a:spcAft>
                          <a:spcPts val="600"/>
                        </a:spcAft>
                      </a:pPr>
                      <a:r>
                        <a:rPr lang="pl-PL" sz="1000" b="0">
                          <a:effectLst/>
                        </a:rPr>
                        <a:t>w ramach zespołu zadaniowego zespół koordynacyjny i cztery tematyczne zespoły zadaniowe </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Tychy</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3"/>
                  </a:ext>
                </a:extLst>
              </a:tr>
              <a:tr h="377603">
                <a:tc vMerge="1">
                  <a:txBody>
                    <a:bodyPr/>
                    <a:lstStyle/>
                    <a:p>
                      <a:endParaRPr lang="pl-PL"/>
                    </a:p>
                  </a:txBody>
                  <a:tcPr/>
                </a:tc>
                <a:tc>
                  <a:txBody>
                    <a:bodyPr/>
                    <a:lstStyle/>
                    <a:p>
                      <a:pPr algn="l">
                        <a:spcAft>
                          <a:spcPts val="600"/>
                        </a:spcAft>
                      </a:pPr>
                      <a:r>
                        <a:rPr lang="pl-PL" sz="1000" b="0" dirty="0">
                          <a:effectLst/>
                        </a:rPr>
                        <a:t>zmiana modelu zarządzania w celu dostosowania do specyfiki dodatkowych działań, powołanie spółki Fabryka Pełna Życia </a:t>
                      </a:r>
                      <a:endParaRPr lang="pl-PL" sz="1000" b="0" dirty="0">
                        <a:effectLst/>
                        <a:latin typeface="Calibri"/>
                        <a:ea typeface="Calibri"/>
                        <a:cs typeface="Calibri"/>
                      </a:endParaRPr>
                    </a:p>
                  </a:txBody>
                  <a:tcPr marL="47802" marR="47802" marT="0" marB="0"/>
                </a:tc>
                <a:tc>
                  <a:txBody>
                    <a:bodyPr/>
                    <a:lstStyle/>
                    <a:p>
                      <a:pPr algn="ctr">
                        <a:spcAft>
                          <a:spcPts val="600"/>
                        </a:spcAft>
                      </a:pPr>
                      <a:r>
                        <a:rPr lang="pl-PL" sz="1000" b="0" dirty="0">
                          <a:effectLst/>
                        </a:rPr>
                        <a:t>Dąbrowa Górnicza</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4"/>
                  </a:ext>
                </a:extLst>
              </a:tr>
              <a:tr h="371697">
                <a:tc rowSpan="2">
                  <a:txBody>
                    <a:bodyPr/>
                    <a:lstStyle/>
                    <a:p>
                      <a:pPr algn="just">
                        <a:spcAft>
                          <a:spcPts val="600"/>
                        </a:spcAft>
                      </a:pPr>
                      <a:r>
                        <a:rPr lang="pl-PL" sz="1000" b="0">
                          <a:effectLst/>
                        </a:rPr>
                        <a:t>gminy miejskie</a:t>
                      </a:r>
                      <a:endParaRPr lang="pl-PL" sz="1000" b="0">
                        <a:effectLst/>
                        <a:latin typeface="Calibri"/>
                        <a:ea typeface="Calibri"/>
                        <a:cs typeface="Calibri"/>
                      </a:endParaRPr>
                    </a:p>
                  </a:txBody>
                  <a:tcPr marL="47802" marR="47802" marT="0" marB="0"/>
                </a:tc>
                <a:tc>
                  <a:txBody>
                    <a:bodyPr/>
                    <a:lstStyle/>
                    <a:p>
                      <a:pPr algn="l">
                        <a:spcAft>
                          <a:spcPts val="600"/>
                        </a:spcAft>
                      </a:pPr>
                      <a:r>
                        <a:rPr lang="pl-PL" sz="1000" b="0" dirty="0">
                          <a:effectLst/>
                        </a:rPr>
                        <a:t>powołanie zespołów zadaniowych pełniących funkcję KR dla każdego podobszaru rewitalizacji; ponadto powołanie KR pełniącego funkcję nadrzędną nad zespołami zadaniowymi </a:t>
                      </a:r>
                      <a:endParaRPr lang="pl-PL" sz="1000" b="0" dirty="0">
                        <a:effectLst/>
                        <a:latin typeface="Calibri"/>
                        <a:ea typeface="Calibri"/>
                        <a:cs typeface="Calibri"/>
                      </a:endParaRPr>
                    </a:p>
                  </a:txBody>
                  <a:tcPr marL="47802" marR="47802" marT="0" marB="0"/>
                </a:tc>
                <a:tc>
                  <a:txBody>
                    <a:bodyPr/>
                    <a:lstStyle/>
                    <a:p>
                      <a:pPr algn="ctr">
                        <a:spcAft>
                          <a:spcPts val="600"/>
                        </a:spcAft>
                      </a:pPr>
                      <a:r>
                        <a:rPr lang="pl-PL" sz="1000" b="0" dirty="0">
                          <a:effectLst/>
                        </a:rPr>
                        <a:t>Zawiercie</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5"/>
                  </a:ext>
                </a:extLst>
              </a:tr>
              <a:tr h="393700">
                <a:tc vMerge="1">
                  <a:txBody>
                    <a:bodyPr/>
                    <a:lstStyle/>
                    <a:p>
                      <a:endParaRPr lang="pl-PL"/>
                    </a:p>
                  </a:txBody>
                  <a:tcPr/>
                </a:tc>
                <a:tc>
                  <a:txBody>
                    <a:bodyPr/>
                    <a:lstStyle/>
                    <a:p>
                      <a:pPr algn="l">
                        <a:spcAft>
                          <a:spcPts val="600"/>
                        </a:spcAft>
                      </a:pPr>
                      <a:r>
                        <a:rPr lang="pl-PL" sz="1000" b="0">
                          <a:effectLst/>
                        </a:rPr>
                        <a:t>wskazanie w regulaminie organizacyjnym gminy odpowiedzialnej za wydawanie zaświadczeń o położeniu nieruchomości na obszarze rewitalizacji</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Myszków</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6"/>
                  </a:ext>
                </a:extLst>
              </a:tr>
              <a:tr h="233698">
                <a:tc rowSpan="2">
                  <a:txBody>
                    <a:bodyPr/>
                    <a:lstStyle/>
                    <a:p>
                      <a:pPr algn="just">
                        <a:spcAft>
                          <a:spcPts val="600"/>
                        </a:spcAft>
                      </a:pPr>
                      <a:r>
                        <a:rPr lang="pl-PL" sz="1000" b="0">
                          <a:effectLst/>
                        </a:rPr>
                        <a:t>gminy miejsko-wiejskie</a:t>
                      </a:r>
                      <a:endParaRPr lang="pl-PL" sz="1000" b="0">
                        <a:effectLst/>
                        <a:latin typeface="Calibri"/>
                        <a:ea typeface="Calibri"/>
                        <a:cs typeface="Calibri"/>
                      </a:endParaRPr>
                    </a:p>
                  </a:txBody>
                  <a:tcPr marL="47802" marR="47802" marT="0" marB="0"/>
                </a:tc>
                <a:tc>
                  <a:txBody>
                    <a:bodyPr/>
                    <a:lstStyle/>
                    <a:p>
                      <a:pPr algn="l">
                        <a:spcAft>
                          <a:spcPts val="600"/>
                        </a:spcAft>
                      </a:pPr>
                      <a:r>
                        <a:rPr lang="pl-PL" sz="1000" b="0">
                          <a:effectLst/>
                        </a:rPr>
                        <a:t>powołanie KR przed uchwalaniem programu rewitalizacji</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Pszczyna</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7"/>
                  </a:ext>
                </a:extLst>
              </a:tr>
              <a:tr h="337802">
                <a:tc vMerge="1">
                  <a:txBody>
                    <a:bodyPr/>
                    <a:lstStyle/>
                    <a:p>
                      <a:endParaRPr lang="pl-PL"/>
                    </a:p>
                  </a:txBody>
                  <a:tcPr/>
                </a:tc>
                <a:tc>
                  <a:txBody>
                    <a:bodyPr/>
                    <a:lstStyle/>
                    <a:p>
                      <a:pPr algn="l">
                        <a:spcAft>
                          <a:spcPts val="600"/>
                        </a:spcAft>
                      </a:pPr>
                      <a:r>
                        <a:rPr lang="pl-PL" sz="1000" b="0">
                          <a:effectLst/>
                        </a:rPr>
                        <a:t>wskazanie w regulaminie organizacyjnym gminy odpowiedzialnej za wydawanie zaświadczeń o rewitalizacji</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Skoczów</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8"/>
                  </a:ext>
                </a:extLst>
              </a:tr>
              <a:tr h="228600">
                <a:tc rowSpan="2">
                  <a:txBody>
                    <a:bodyPr/>
                    <a:lstStyle/>
                    <a:p>
                      <a:pPr algn="just">
                        <a:spcAft>
                          <a:spcPts val="600"/>
                        </a:spcAft>
                      </a:pPr>
                      <a:r>
                        <a:rPr lang="pl-PL" sz="1000" b="0" dirty="0">
                          <a:effectLst/>
                        </a:rPr>
                        <a:t>gminy wiejskie</a:t>
                      </a:r>
                      <a:endParaRPr lang="pl-PL" sz="1000" b="0" dirty="0">
                        <a:effectLst/>
                        <a:latin typeface="Calibri"/>
                        <a:ea typeface="Calibri"/>
                        <a:cs typeface="Calibri"/>
                      </a:endParaRPr>
                    </a:p>
                  </a:txBody>
                  <a:tcPr marL="47802" marR="47802" marT="0" marB="0"/>
                </a:tc>
                <a:tc>
                  <a:txBody>
                    <a:bodyPr/>
                    <a:lstStyle/>
                    <a:p>
                      <a:pPr algn="l">
                        <a:spcAft>
                          <a:spcPts val="600"/>
                        </a:spcAft>
                        <a:tabLst>
                          <a:tab pos="890905" algn="l"/>
                        </a:tabLst>
                      </a:pPr>
                      <a:r>
                        <a:rPr lang="pl-PL" sz="1000" b="0">
                          <a:effectLst/>
                        </a:rPr>
                        <a:t>powołanie Zespołu ds. Opracowania Lokalnego Programu Rewitalizacji</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Rudziniec</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09"/>
                  </a:ext>
                </a:extLst>
              </a:tr>
              <a:tr h="203200">
                <a:tc vMerge="1">
                  <a:txBody>
                    <a:bodyPr/>
                    <a:lstStyle/>
                    <a:p>
                      <a:endParaRPr lang="pl-PL"/>
                    </a:p>
                  </a:txBody>
                  <a:tcPr/>
                </a:tc>
                <a:tc>
                  <a:txBody>
                    <a:bodyPr/>
                    <a:lstStyle/>
                    <a:p>
                      <a:pPr algn="l">
                        <a:spcAft>
                          <a:spcPts val="600"/>
                        </a:spcAft>
                      </a:pPr>
                      <a:r>
                        <a:rPr lang="pl-PL" sz="1000" b="0">
                          <a:effectLst/>
                        </a:rPr>
                        <a:t>określenie składu Zespołu ds. rewitalizacji w LPR</a:t>
                      </a:r>
                      <a:endParaRPr lang="pl-PL" sz="1000" b="0">
                        <a:effectLst/>
                        <a:latin typeface="Calibri"/>
                        <a:ea typeface="Calibri"/>
                        <a:cs typeface="Calibri"/>
                      </a:endParaRPr>
                    </a:p>
                  </a:txBody>
                  <a:tcPr marL="47802" marR="47802" marT="0" marB="0"/>
                </a:tc>
                <a:tc>
                  <a:txBody>
                    <a:bodyPr/>
                    <a:lstStyle/>
                    <a:p>
                      <a:pPr algn="ctr">
                        <a:spcAft>
                          <a:spcPts val="600"/>
                        </a:spcAft>
                      </a:pPr>
                      <a:r>
                        <a:rPr lang="pl-PL" sz="1000" b="0" dirty="0">
                          <a:effectLst/>
                        </a:rPr>
                        <a:t>Bobrowniki</a:t>
                      </a:r>
                      <a:endParaRPr lang="pl-PL" sz="1000" b="0" dirty="0">
                        <a:effectLst/>
                        <a:latin typeface="Calibri"/>
                        <a:ea typeface="Calibri"/>
                        <a:cs typeface="Calibri"/>
                      </a:endParaRPr>
                    </a:p>
                  </a:txBody>
                  <a:tcPr marL="47802" marR="47802"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4236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noAutofit/>
          </a:bodyPr>
          <a:lstStyle/>
          <a:p>
            <a:pPr marL="0" indent="0" algn="just">
              <a:buNone/>
            </a:pPr>
            <a:r>
              <a:rPr lang="pl-PL" sz="1400" dirty="0"/>
              <a:t>Modele zarządzania rewitalizacją w gminie z wykorzystaniem instytucji inżyniera rewitalizacji: </a:t>
            </a:r>
          </a:p>
          <a:p>
            <a:pPr lvl="0" algn="just"/>
            <a:r>
              <a:rPr lang="pl-PL" sz="1400" b="1" dirty="0"/>
              <a:t>operatora-koordynatora</a:t>
            </a:r>
            <a:r>
              <a:rPr lang="pl-PL" sz="1400" dirty="0"/>
              <a:t> w formie komórki organizacyjnej urzędu gminy wchodzącej w skład zespołu zadaniowego,</a:t>
            </a:r>
          </a:p>
          <a:p>
            <a:pPr lvl="0" algn="just"/>
            <a:r>
              <a:rPr lang="pl-PL" sz="1400" b="1" dirty="0"/>
              <a:t>operatora-animatora</a:t>
            </a:r>
            <a:r>
              <a:rPr lang="pl-PL" sz="1400" dirty="0"/>
              <a:t> w formie miejskiej jednostki organizacyjnej z zadaniami koordynacyjnymi w zespole zadaniowym,</a:t>
            </a:r>
          </a:p>
          <a:p>
            <a:pPr lvl="0" algn="just"/>
            <a:r>
              <a:rPr lang="pl-PL" sz="1400" b="1" dirty="0"/>
              <a:t>operatora zewnętrznego, </a:t>
            </a:r>
            <a:r>
              <a:rPr lang="pl-PL" sz="1400" dirty="0"/>
              <a:t>któremu zadania są powierzane na podstawie ustawy PZP, ustawy z dnia z dnia 19 grudnia 2008 r. o partnerstwie publiczno-prywatnym (</a:t>
            </a:r>
            <a:r>
              <a:rPr lang="pl-PL" sz="1400" dirty="0" err="1"/>
              <a:t>t.j</a:t>
            </a:r>
            <a:r>
              <a:rPr lang="pl-PL" sz="1400" dirty="0"/>
              <a:t>. Dz. U. z 2020 r. poz. 711 z </a:t>
            </a:r>
            <a:r>
              <a:rPr lang="pl-PL" sz="1400" dirty="0" err="1"/>
              <a:t>późn</a:t>
            </a:r>
            <a:r>
              <a:rPr lang="pl-PL" sz="1400" dirty="0"/>
              <a:t>. zm.) lub podmiotowi realizującemu zadania publiczne z zakresu rewitalizacji  w trybie ustawy z dnia 24 kwietnia 2003 r. o działalności pożytku publicznego i o wolontariacie (</a:t>
            </a:r>
            <a:r>
              <a:rPr lang="pl-PL" sz="1400" dirty="0" err="1"/>
              <a:t>t.j</a:t>
            </a:r>
            <a:r>
              <a:rPr lang="pl-PL" sz="1400" dirty="0"/>
              <a:t>. Dz. U. z 2020 r. poz. 1057 z </a:t>
            </a:r>
            <a:r>
              <a:rPr lang="pl-PL" sz="1400" dirty="0" err="1"/>
              <a:t>późn</a:t>
            </a:r>
            <a:r>
              <a:rPr lang="pl-PL" sz="1400" dirty="0"/>
              <a:t>. zm.),</a:t>
            </a:r>
          </a:p>
          <a:p>
            <a:pPr algn="just"/>
            <a:r>
              <a:rPr lang="pl-PL" sz="1400" b="1" dirty="0"/>
              <a:t>spółka komunalna </a:t>
            </a:r>
            <a:r>
              <a:rPr lang="pl-PL" sz="1400" dirty="0"/>
              <a:t>prowadząca działania rewitalizacyjne na własny rachunek, przekształcając powierzony przez miasto majątek. </a:t>
            </a:r>
          </a:p>
        </p:txBody>
      </p:sp>
    </p:spTree>
    <p:extLst>
      <p:ext uri="{BB962C8B-B14F-4D97-AF65-F5344CB8AC3E}">
        <p14:creationId xmlns:p14="http://schemas.microsoft.com/office/powerpoint/2010/main" val="401814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p:txBody>
          <a:bodyPr/>
          <a:lstStyle/>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528897723"/>
              </p:ext>
            </p:extLst>
          </p:nvPr>
        </p:nvGraphicFramePr>
        <p:xfrm>
          <a:off x="1473201" y="1854200"/>
          <a:ext cx="8762998" cy="4267201"/>
        </p:xfrm>
        <a:graphic>
          <a:graphicData uri="http://schemas.openxmlformats.org/drawingml/2006/table">
            <a:tbl>
              <a:tblPr firstRow="1" firstCol="1" bandRow="1">
                <a:tableStyleId>{5C22544A-7EE6-4342-B048-85BDC9FD1C3A}</a:tableStyleId>
              </a:tblPr>
              <a:tblGrid>
                <a:gridCol w="1219199">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2463800">
                  <a:extLst>
                    <a:ext uri="{9D8B030D-6E8A-4147-A177-3AD203B41FA5}">
                      <a16:colId xmlns:a16="http://schemas.microsoft.com/office/drawing/2014/main" val="20003"/>
                    </a:ext>
                  </a:extLst>
                </a:gridCol>
                <a:gridCol w="1536699">
                  <a:extLst>
                    <a:ext uri="{9D8B030D-6E8A-4147-A177-3AD203B41FA5}">
                      <a16:colId xmlns:a16="http://schemas.microsoft.com/office/drawing/2014/main" val="20004"/>
                    </a:ext>
                  </a:extLst>
                </a:gridCol>
              </a:tblGrid>
              <a:tr h="346071">
                <a:tc>
                  <a:txBody>
                    <a:bodyPr/>
                    <a:lstStyle/>
                    <a:p>
                      <a:pPr>
                        <a:lnSpc>
                          <a:spcPct val="115000"/>
                        </a:lnSpc>
                        <a:spcAft>
                          <a:spcPts val="0"/>
                        </a:spcAft>
                      </a:pPr>
                      <a:r>
                        <a:rPr lang="pl-PL" sz="1000" dirty="0">
                          <a:effectLst/>
                        </a:rPr>
                        <a:t>Model zarządzania</a:t>
                      </a:r>
                      <a:endParaRPr lang="pl-PL" sz="1000" dirty="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operatora-koordynatora</a:t>
                      </a:r>
                      <a:endParaRPr lang="pl-PL" sz="1000" dirty="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operatora - animatora</a:t>
                      </a:r>
                      <a:endParaRPr lang="pl-PL" sz="1000" dirty="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operator zewnętrzny</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spółka komunalna (inwestor)</a:t>
                      </a:r>
                      <a:endParaRPr lang="pl-PL" sz="1000" dirty="0">
                        <a:effectLst/>
                        <a:latin typeface="Calibri"/>
                        <a:ea typeface="Calibri"/>
                        <a:cs typeface="Times New Roman"/>
                      </a:endParaRPr>
                    </a:p>
                  </a:txBody>
                  <a:tcPr marL="34133" marR="34133" marT="0" marB="0"/>
                </a:tc>
                <a:extLst>
                  <a:ext uri="{0D108BD9-81ED-4DB2-BD59-A6C34878D82A}">
                    <a16:rowId xmlns:a16="http://schemas.microsoft.com/office/drawing/2014/main" val="10000"/>
                  </a:ext>
                </a:extLst>
              </a:tr>
              <a:tr h="2190777">
                <a:tc>
                  <a:txBody>
                    <a:bodyPr/>
                    <a:lstStyle/>
                    <a:p>
                      <a:pPr>
                        <a:lnSpc>
                          <a:spcPct val="115000"/>
                        </a:lnSpc>
                        <a:spcBef>
                          <a:spcPts val="600"/>
                        </a:spcBef>
                        <a:spcAft>
                          <a:spcPts val="0"/>
                        </a:spcAft>
                      </a:pPr>
                      <a:r>
                        <a:rPr lang="pl-PL" sz="1000" dirty="0">
                          <a:effectLst/>
                        </a:rPr>
                        <a:t>Forma organizacyjna</a:t>
                      </a:r>
                      <a:endParaRPr lang="pl-PL" sz="1000" dirty="0">
                        <a:effectLst/>
                        <a:latin typeface="Calibri"/>
                        <a:ea typeface="Calibri"/>
                        <a:cs typeface="Times New Roman"/>
                      </a:endParaRPr>
                    </a:p>
                  </a:txBody>
                  <a:tcPr marL="34133" marR="34133" marT="0" marB="0"/>
                </a:tc>
                <a:tc>
                  <a:txBody>
                    <a:bodyPr/>
                    <a:lstStyle/>
                    <a:p>
                      <a:pPr>
                        <a:lnSpc>
                          <a:spcPct val="112000"/>
                        </a:lnSpc>
                        <a:spcAft>
                          <a:spcPts val="0"/>
                        </a:spcAft>
                      </a:pPr>
                      <a:r>
                        <a:rPr lang="pl-PL" sz="1000">
                          <a:effectLst/>
                        </a:rPr>
                        <a:t>miejska komórka organizacyjna urzędu gminy wchodząca w skład zespołu zadaniowego</a:t>
                      </a:r>
                      <a:endParaRPr lang="pl-PL" sz="1000">
                        <a:effectLst/>
                        <a:latin typeface="Calibri"/>
                        <a:ea typeface="Calibri"/>
                        <a:cs typeface="Times New Roman"/>
                      </a:endParaRPr>
                    </a:p>
                  </a:txBody>
                  <a:tcPr marL="34133" marR="34133" marT="0" marB="0"/>
                </a:tc>
                <a:tc>
                  <a:txBody>
                    <a:bodyPr/>
                    <a:lstStyle/>
                    <a:p>
                      <a:pPr marL="71755">
                        <a:lnSpc>
                          <a:spcPct val="112000"/>
                        </a:lnSpc>
                        <a:spcAft>
                          <a:spcPts val="0"/>
                        </a:spcAft>
                      </a:pPr>
                      <a:r>
                        <a:rPr lang="pl-PL" sz="1000" dirty="0">
                          <a:effectLst/>
                        </a:rPr>
                        <a:t>miejska jednostka organizacyjna z zadaniami koordynacyjnymi w zespole zadaniowym (operator wewnętrzny)</a:t>
                      </a:r>
                    </a:p>
                    <a:p>
                      <a:pPr marL="300355">
                        <a:lnSpc>
                          <a:spcPct val="112000"/>
                        </a:lnSpc>
                        <a:spcAft>
                          <a:spcPts val="0"/>
                        </a:spcAft>
                      </a:pPr>
                      <a:r>
                        <a:rPr lang="pl-PL" sz="1000" dirty="0">
                          <a:effectLst/>
                        </a:rPr>
                        <a:t> </a:t>
                      </a:r>
                      <a:endParaRPr lang="pl-PL" sz="1000" dirty="0">
                        <a:effectLst/>
                        <a:latin typeface="Calibri"/>
                        <a:ea typeface="Calibri"/>
                        <a:cs typeface="Times New Roman"/>
                      </a:endParaRPr>
                    </a:p>
                  </a:txBody>
                  <a:tcPr marL="34133" marR="34133" marT="0" marB="0"/>
                </a:tc>
                <a:tc>
                  <a:txBody>
                    <a:bodyPr/>
                    <a:lstStyle/>
                    <a:p>
                      <a:pPr marL="342900" lvl="0" indent="-342900">
                        <a:lnSpc>
                          <a:spcPct val="112000"/>
                        </a:lnSpc>
                        <a:spcAft>
                          <a:spcPts val="0"/>
                        </a:spcAft>
                        <a:buFont typeface="+mj-lt"/>
                        <a:buAutoNum type="alphaLcParenR"/>
                      </a:pPr>
                      <a:r>
                        <a:rPr lang="pl-PL" sz="1000">
                          <a:effectLst/>
                        </a:rPr>
                        <a:t>przedsiębiorca wyłoniony w postępowaniu w oparciu o ustawę PZP lub ustawę o PPP;</a:t>
                      </a:r>
                    </a:p>
                    <a:p>
                      <a:pPr marL="342900" lvl="0" indent="-342900">
                        <a:lnSpc>
                          <a:spcPct val="112000"/>
                        </a:lnSpc>
                        <a:spcAft>
                          <a:spcPts val="0"/>
                        </a:spcAft>
                        <a:buFont typeface="+mj-lt"/>
                        <a:buAutoNum type="alphaLcParenR"/>
                      </a:pPr>
                      <a:r>
                        <a:rPr lang="pl-PL" sz="1000">
                          <a:effectLst/>
                        </a:rPr>
                        <a:t>realizujący zadania w trybie u.d.d.p.w.:</a:t>
                      </a:r>
                    </a:p>
                    <a:p>
                      <a:pPr marL="342900" lvl="0" indent="-342900">
                        <a:lnSpc>
                          <a:spcPct val="112000"/>
                        </a:lnSpc>
                        <a:spcAft>
                          <a:spcPts val="0"/>
                        </a:spcAft>
                        <a:buFont typeface="Symbol"/>
                        <a:buChar char=""/>
                        <a:tabLst>
                          <a:tab pos="457200" algn="l"/>
                        </a:tabLst>
                      </a:pPr>
                      <a:r>
                        <a:rPr lang="pl-PL" sz="1000">
                          <a:effectLst/>
                        </a:rPr>
                        <a:t>organizacje pozarządowe</a:t>
                      </a:r>
                    </a:p>
                    <a:p>
                      <a:pPr marL="342900" lvl="0" indent="-342900">
                        <a:lnSpc>
                          <a:spcPct val="112000"/>
                        </a:lnSpc>
                        <a:spcAft>
                          <a:spcPts val="0"/>
                        </a:spcAft>
                        <a:buFont typeface="Symbol"/>
                        <a:buChar char=""/>
                        <a:tabLst>
                          <a:tab pos="457200" algn="l"/>
                        </a:tabLst>
                      </a:pPr>
                      <a:r>
                        <a:rPr lang="pl-PL" sz="1000">
                          <a:effectLst/>
                        </a:rPr>
                        <a:t>stowarzyszenia jednostek samorządu terytorialnego,</a:t>
                      </a:r>
                    </a:p>
                    <a:p>
                      <a:pPr marL="342900" lvl="0" indent="-342900">
                        <a:lnSpc>
                          <a:spcPct val="112000"/>
                        </a:lnSpc>
                        <a:spcAft>
                          <a:spcPts val="0"/>
                        </a:spcAft>
                        <a:buFont typeface="Symbol"/>
                        <a:buChar char=""/>
                        <a:tabLst>
                          <a:tab pos="457200" algn="l"/>
                        </a:tabLst>
                      </a:pPr>
                      <a:r>
                        <a:rPr lang="pl-PL" sz="1000">
                          <a:effectLst/>
                        </a:rPr>
                        <a:t>spółdzielnie socjalne. </a:t>
                      </a:r>
                    </a:p>
                    <a:p>
                      <a:pPr marL="342900" lvl="0" indent="-342900">
                        <a:lnSpc>
                          <a:spcPct val="112000"/>
                        </a:lnSpc>
                        <a:spcAft>
                          <a:spcPts val="0"/>
                        </a:spcAft>
                        <a:buFont typeface="Symbol"/>
                        <a:buChar char=""/>
                        <a:tabLst>
                          <a:tab pos="457200" algn="l"/>
                        </a:tabLst>
                      </a:pPr>
                      <a:r>
                        <a:rPr lang="pl-PL" sz="1000">
                          <a:effectLst/>
                        </a:rPr>
                        <a:t>spółki akcyjne </a:t>
                      </a:r>
                    </a:p>
                    <a:p>
                      <a:pPr marL="342900" lvl="0" indent="-342900">
                        <a:lnSpc>
                          <a:spcPct val="112000"/>
                        </a:lnSpc>
                        <a:spcAft>
                          <a:spcPts val="0"/>
                        </a:spcAft>
                        <a:buFont typeface="Symbol"/>
                        <a:buChar char=""/>
                        <a:tabLst>
                          <a:tab pos="457200" algn="l"/>
                        </a:tabLst>
                      </a:pPr>
                      <a:r>
                        <a:rPr lang="pl-PL" sz="1000">
                          <a:effectLst/>
                        </a:rPr>
                        <a:t>spółki z ograniczoną odpowiedzialnością.</a:t>
                      </a:r>
                      <a:endParaRPr lang="pl-PL" sz="1000">
                        <a:effectLst/>
                        <a:latin typeface="Calibri"/>
                        <a:ea typeface="Calibri"/>
                        <a:cs typeface="Symbol"/>
                      </a:endParaRPr>
                    </a:p>
                  </a:txBody>
                  <a:tcPr marL="34133" marR="34133" marT="0" marB="0"/>
                </a:tc>
                <a:tc>
                  <a:txBody>
                    <a:bodyPr/>
                    <a:lstStyle/>
                    <a:p>
                      <a:pPr>
                        <a:lnSpc>
                          <a:spcPct val="112000"/>
                        </a:lnSpc>
                        <a:spcAft>
                          <a:spcPts val="0"/>
                        </a:spcAft>
                      </a:pPr>
                      <a:r>
                        <a:rPr lang="pl-PL" sz="1000" dirty="0">
                          <a:effectLst/>
                        </a:rPr>
                        <a:t>Spółka z ograniczoną odpowiedzialnością</a:t>
                      </a:r>
                    </a:p>
                    <a:p>
                      <a:pPr>
                        <a:lnSpc>
                          <a:spcPct val="112000"/>
                        </a:lnSpc>
                        <a:spcAft>
                          <a:spcPts val="0"/>
                        </a:spcAft>
                      </a:pPr>
                      <a:r>
                        <a:rPr lang="pl-PL" sz="1000" dirty="0">
                          <a:effectLst/>
                        </a:rPr>
                        <a:t> </a:t>
                      </a:r>
                      <a:endParaRPr lang="pl-PL" sz="1000" dirty="0">
                        <a:effectLst/>
                        <a:latin typeface="Calibri"/>
                        <a:ea typeface="Calibri"/>
                        <a:cs typeface="Times New Roman"/>
                      </a:endParaRPr>
                    </a:p>
                  </a:txBody>
                  <a:tcPr marL="34133" marR="34133" marT="0" marB="0"/>
                </a:tc>
                <a:extLst>
                  <a:ext uri="{0D108BD9-81ED-4DB2-BD59-A6C34878D82A}">
                    <a16:rowId xmlns:a16="http://schemas.microsoft.com/office/drawing/2014/main" val="10001"/>
                  </a:ext>
                </a:extLst>
              </a:tr>
              <a:tr h="519106">
                <a:tc>
                  <a:txBody>
                    <a:bodyPr/>
                    <a:lstStyle/>
                    <a:p>
                      <a:pPr>
                        <a:lnSpc>
                          <a:spcPct val="115000"/>
                        </a:lnSpc>
                        <a:spcAft>
                          <a:spcPts val="0"/>
                        </a:spcAft>
                      </a:pPr>
                      <a:r>
                        <a:rPr lang="pl-PL" sz="1000">
                          <a:effectLst/>
                        </a:rPr>
                        <a:t>Podstawa prawna</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ustawa o samorządzie gminnym</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ustawa o finansach publicznych/</a:t>
                      </a:r>
                    </a:p>
                    <a:p>
                      <a:pPr>
                        <a:lnSpc>
                          <a:spcPct val="115000"/>
                        </a:lnSpc>
                        <a:spcAft>
                          <a:spcPts val="0"/>
                        </a:spcAft>
                      </a:pPr>
                      <a:r>
                        <a:rPr lang="pl-PL" sz="1000">
                          <a:effectLst/>
                        </a:rPr>
                        <a:t>PZP</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PZP lub ustawa o PPP lub ustawa o działalności pożytku publicznego i o wolontariacie</a:t>
                      </a:r>
                      <a:endParaRPr lang="pl-PL" sz="1000" dirty="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ustawa o gospodarce komunalnej</a:t>
                      </a:r>
                    </a:p>
                    <a:p>
                      <a:pPr>
                        <a:lnSpc>
                          <a:spcPct val="115000"/>
                        </a:lnSpc>
                        <a:spcAft>
                          <a:spcPts val="0"/>
                        </a:spcAft>
                      </a:pPr>
                      <a:r>
                        <a:rPr lang="pl-PL" sz="1000">
                          <a:effectLst/>
                        </a:rPr>
                        <a:t>PZP</a:t>
                      </a:r>
                      <a:endParaRPr lang="pl-PL" sz="1000">
                        <a:effectLst/>
                        <a:latin typeface="Calibri"/>
                        <a:ea typeface="Calibri"/>
                        <a:cs typeface="Times New Roman"/>
                      </a:endParaRPr>
                    </a:p>
                  </a:txBody>
                  <a:tcPr marL="34133" marR="34133" marT="0" marB="0"/>
                </a:tc>
                <a:extLst>
                  <a:ext uri="{0D108BD9-81ED-4DB2-BD59-A6C34878D82A}">
                    <a16:rowId xmlns:a16="http://schemas.microsoft.com/office/drawing/2014/main" val="10002"/>
                  </a:ext>
                </a:extLst>
              </a:tr>
              <a:tr h="865176">
                <a:tc>
                  <a:txBody>
                    <a:bodyPr/>
                    <a:lstStyle/>
                    <a:p>
                      <a:pPr>
                        <a:lnSpc>
                          <a:spcPct val="115000"/>
                        </a:lnSpc>
                        <a:spcAft>
                          <a:spcPts val="0"/>
                        </a:spcAft>
                      </a:pPr>
                      <a:r>
                        <a:rPr lang="pl-PL" sz="1000">
                          <a:effectLst/>
                        </a:rPr>
                        <a:t>Zakres zadań</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wynika z ustawy</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określony w regulaminie organizacyjny gminy (operator wewnętrzny)/ w umowie (operator zewnętrzny)</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określony w umowie</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określony w akcie założycielskim lub w umowie</a:t>
                      </a:r>
                      <a:endParaRPr lang="pl-PL" sz="1000">
                        <a:effectLst/>
                        <a:latin typeface="Calibri"/>
                        <a:ea typeface="Calibri"/>
                        <a:cs typeface="Times New Roman"/>
                      </a:endParaRPr>
                    </a:p>
                  </a:txBody>
                  <a:tcPr marL="34133" marR="34133" marT="0" marB="0"/>
                </a:tc>
                <a:extLst>
                  <a:ext uri="{0D108BD9-81ED-4DB2-BD59-A6C34878D82A}">
                    <a16:rowId xmlns:a16="http://schemas.microsoft.com/office/drawing/2014/main" val="10003"/>
                  </a:ext>
                </a:extLst>
              </a:tr>
              <a:tr h="346071">
                <a:tc>
                  <a:txBody>
                    <a:bodyPr/>
                    <a:lstStyle/>
                    <a:p>
                      <a:pPr>
                        <a:lnSpc>
                          <a:spcPct val="115000"/>
                        </a:lnSpc>
                        <a:spcAft>
                          <a:spcPts val="0"/>
                        </a:spcAft>
                      </a:pPr>
                      <a:r>
                        <a:rPr lang="pl-PL" sz="1000" dirty="0">
                          <a:effectLst/>
                        </a:rPr>
                        <a:t>Przykłady</a:t>
                      </a:r>
                      <a:endParaRPr lang="pl-PL" sz="1000" dirty="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Jastrzębie-Zdrój</a:t>
                      </a:r>
                      <a:endParaRPr lang="pl-PL" sz="1000" dirty="0">
                        <a:effectLst/>
                        <a:latin typeface="Calibri"/>
                        <a:ea typeface="Calibri"/>
                        <a:cs typeface="Times New Roman"/>
                      </a:endParaRPr>
                    </a:p>
                  </a:txBody>
                  <a:tcPr marL="34133" marR="34133" marT="0" marB="0"/>
                </a:tc>
                <a:tc>
                  <a:txBody>
                    <a:bodyPr/>
                    <a:lstStyle/>
                    <a:p>
                      <a:pPr>
                        <a:lnSpc>
                          <a:spcPct val="112000"/>
                        </a:lnSpc>
                        <a:spcAft>
                          <a:spcPts val="0"/>
                        </a:spcAft>
                      </a:pPr>
                      <a:r>
                        <a:rPr lang="pl-PL" sz="1000">
                          <a:effectLst/>
                        </a:rPr>
                        <a:t>Gdynia</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a:effectLst/>
                        </a:rPr>
                        <a:t>Rybnik</a:t>
                      </a:r>
                    </a:p>
                    <a:p>
                      <a:pPr>
                        <a:lnSpc>
                          <a:spcPct val="115000"/>
                        </a:lnSpc>
                        <a:spcAft>
                          <a:spcPts val="0"/>
                        </a:spcAft>
                      </a:pPr>
                      <a:r>
                        <a:rPr lang="pl-PL" sz="1000">
                          <a:effectLst/>
                        </a:rPr>
                        <a:t> </a:t>
                      </a:r>
                      <a:endParaRPr lang="pl-PL" sz="1000">
                        <a:effectLst/>
                        <a:latin typeface="Calibri"/>
                        <a:ea typeface="Calibri"/>
                        <a:cs typeface="Times New Roman"/>
                      </a:endParaRPr>
                    </a:p>
                  </a:txBody>
                  <a:tcPr marL="34133" marR="34133" marT="0" marB="0"/>
                </a:tc>
                <a:tc>
                  <a:txBody>
                    <a:bodyPr/>
                    <a:lstStyle/>
                    <a:p>
                      <a:pPr>
                        <a:lnSpc>
                          <a:spcPct val="115000"/>
                        </a:lnSpc>
                        <a:spcAft>
                          <a:spcPts val="0"/>
                        </a:spcAft>
                      </a:pPr>
                      <a:r>
                        <a:rPr lang="pl-PL" sz="1000" dirty="0">
                          <a:effectLst/>
                        </a:rPr>
                        <a:t>Dąbrowa Górnicza, Bytom</a:t>
                      </a:r>
                      <a:endParaRPr lang="pl-PL" sz="1000" dirty="0">
                        <a:effectLst/>
                        <a:latin typeface="Calibri"/>
                        <a:ea typeface="Calibri"/>
                        <a:cs typeface="Times New Roman"/>
                      </a:endParaRPr>
                    </a:p>
                  </a:txBody>
                  <a:tcPr marL="34133" marR="34133"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0139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a:xfrm>
            <a:off x="1409527" y="1825625"/>
            <a:ext cx="9655807" cy="4351338"/>
          </a:xfrm>
        </p:spPr>
        <p:txBody>
          <a:bodyPr>
            <a:noAutofit/>
          </a:bodyPr>
          <a:lstStyle/>
          <a:p>
            <a:pPr marL="0" indent="0">
              <a:spcAft>
                <a:spcPts val="600"/>
              </a:spcAft>
              <a:buNone/>
            </a:pPr>
            <a:r>
              <a:rPr lang="pl-PL" sz="1400" b="1" dirty="0"/>
              <a:t>Model 1. Operator-koordynator w formie komórki organizacyjnej urzędu gminy zakłada:</a:t>
            </a:r>
            <a:endParaRPr lang="pl-PL" sz="1400" dirty="0"/>
          </a:p>
          <a:p>
            <a:pPr lvl="0">
              <a:lnSpc>
                <a:spcPct val="100000"/>
              </a:lnSpc>
              <a:spcBef>
                <a:spcPts val="600"/>
              </a:spcBef>
            </a:pPr>
            <a:r>
              <a:rPr lang="pl-PL" sz="1400" dirty="0"/>
              <a:t>aktywny udział prezydenta oraz przedstawicieli urzędu miasta w procesie realizacji programu rewitalizacji,</a:t>
            </a:r>
          </a:p>
          <a:p>
            <a:pPr lvl="0">
              <a:lnSpc>
                <a:spcPct val="100000"/>
              </a:lnSpc>
              <a:spcBef>
                <a:spcPts val="600"/>
              </a:spcBef>
            </a:pPr>
            <a:r>
              <a:rPr lang="pl-PL" sz="1400" dirty="0"/>
              <a:t>wyznaczenie osoby lub komórki pełniącej funkcję koordynatora,</a:t>
            </a:r>
          </a:p>
          <a:p>
            <a:pPr lvl="0">
              <a:lnSpc>
                <a:spcPct val="100000"/>
              </a:lnSpc>
              <a:spcBef>
                <a:spcPts val="600"/>
              </a:spcBef>
            </a:pPr>
            <a:r>
              <a:rPr lang="pl-PL" sz="1400" dirty="0"/>
              <a:t>sprecyzowanie zakresu zadań koordynatora,</a:t>
            </a:r>
          </a:p>
          <a:p>
            <a:pPr lvl="0">
              <a:lnSpc>
                <a:spcPct val="100000"/>
              </a:lnSpc>
              <a:spcBef>
                <a:spcPts val="600"/>
              </a:spcBef>
            </a:pPr>
            <a:r>
              <a:rPr lang="pl-PL" sz="1400" dirty="0"/>
              <a:t>powołanie międzywydziałowego zespołu zadaniowego, uwzględniając przy tym zdiagnozowane problemy na obszarze rewitalizacji, a także planowane projekty/przedsięwzięcia,</a:t>
            </a:r>
          </a:p>
          <a:p>
            <a:pPr lvl="0">
              <a:lnSpc>
                <a:spcPct val="100000"/>
              </a:lnSpc>
              <a:spcBef>
                <a:spcPts val="600"/>
              </a:spcBef>
            </a:pPr>
            <a:r>
              <a:rPr lang="pl-PL" sz="1400" dirty="0"/>
              <a:t>sprecyzowanie zakresu zadań osób/referatów wchodzących w skład zespołu zadaniowego,</a:t>
            </a:r>
          </a:p>
          <a:p>
            <a:pPr lvl="0">
              <a:lnSpc>
                <a:spcPct val="100000"/>
              </a:lnSpc>
              <a:spcBef>
                <a:spcPts val="600"/>
              </a:spcBef>
            </a:pPr>
            <a:r>
              <a:rPr lang="pl-PL" sz="1400" dirty="0"/>
              <a:t>wyznaczenie kierowników poszczególnych projektów rewitalizacyjnych we właściwych merytorycznie jednostkach gminy,  </a:t>
            </a:r>
          </a:p>
          <a:p>
            <a:pPr lvl="0">
              <a:lnSpc>
                <a:spcPct val="100000"/>
              </a:lnSpc>
              <a:spcBef>
                <a:spcPts val="600"/>
              </a:spcBef>
            </a:pPr>
            <a:r>
              <a:rPr lang="pl-PL" sz="1400" dirty="0"/>
              <a:t>kluczowa roli partycypacji społecznej na każdym etapie procesu rewitalizacji, </a:t>
            </a:r>
          </a:p>
          <a:p>
            <a:pPr lvl="0">
              <a:lnSpc>
                <a:spcPct val="100000"/>
              </a:lnSpc>
              <a:spcBef>
                <a:spcPts val="600"/>
              </a:spcBef>
            </a:pPr>
            <a:r>
              <a:rPr lang="pl-PL" sz="1400" dirty="0"/>
              <a:t>stosowanie dojrzałych form partycypacji społecznej, dających interesariuszom realny wpływ na działania z zakresu rewitalizacji, zarówno na etapie opracowywanie programu (w ramach konsultacji społecznych), jego wdrażania i ewaluacji (dopuszczenie udziału interesariuszy w pracach zespołu zadaniowego, powołanie KR lub innego ciała opiniodawczo-doradczego),</a:t>
            </a:r>
          </a:p>
          <a:p>
            <a:pPr lvl="0">
              <a:lnSpc>
                <a:spcPct val="100000"/>
              </a:lnSpc>
              <a:spcBef>
                <a:spcPts val="600"/>
              </a:spcBef>
            </a:pPr>
            <a:r>
              <a:rPr lang="pl-PL" sz="1400" dirty="0"/>
              <a:t>zapewnienie udziału przedstawicieli interesariuszy w składzie Komitetu Rewitalizacji.</a:t>
            </a:r>
          </a:p>
          <a:p>
            <a:pPr marL="0" indent="0" algn="just">
              <a:buNone/>
            </a:pPr>
            <a:endParaRPr lang="pl-PL" sz="1600" dirty="0"/>
          </a:p>
        </p:txBody>
      </p:sp>
    </p:spTree>
    <p:extLst>
      <p:ext uri="{BB962C8B-B14F-4D97-AF65-F5344CB8AC3E}">
        <p14:creationId xmlns:p14="http://schemas.microsoft.com/office/powerpoint/2010/main" val="122139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latin typeface="Microsoft YaHei UI Light" panose="020B0502040204020203" pitchFamily="34" charset="-122"/>
                <a:ea typeface="Microsoft YaHei UI Light" panose="020B0502040204020203" pitchFamily="34" charset="-122"/>
              </a:rPr>
              <a:t>Śląskie Programy Rewitalizacji – </a:t>
            </a:r>
            <a:br>
              <a:rPr lang="pl-PL" dirty="0">
                <a:latin typeface="Microsoft YaHei UI Light" panose="020B0502040204020203" pitchFamily="34" charset="-122"/>
                <a:ea typeface="Microsoft YaHei UI Light" panose="020B0502040204020203" pitchFamily="34" charset="-122"/>
              </a:rPr>
            </a:br>
            <a:r>
              <a:rPr lang="pl-PL" dirty="0">
                <a:latin typeface="Microsoft YaHei UI Light" panose="020B0502040204020203" pitchFamily="34" charset="-122"/>
                <a:ea typeface="Microsoft YaHei UI Light" panose="020B0502040204020203" pitchFamily="34" charset="-122"/>
              </a:rPr>
              <a:t>Model funkcjonowania instytucji inżyniera rewitalizacji </a:t>
            </a:r>
            <a:endParaRPr lang="pl-PL" dirty="0"/>
          </a:p>
        </p:txBody>
      </p:sp>
      <p:sp>
        <p:nvSpPr>
          <p:cNvPr id="3" name="Symbol zastępczy zawartości 2"/>
          <p:cNvSpPr>
            <a:spLocks noGrp="1"/>
          </p:cNvSpPr>
          <p:nvPr>
            <p:ph idx="1"/>
          </p:nvPr>
        </p:nvSpPr>
        <p:spPr>
          <a:xfrm>
            <a:off x="1409527" y="1825625"/>
            <a:ext cx="9655807" cy="4351338"/>
          </a:xfrm>
        </p:spPr>
        <p:txBody>
          <a:bodyPr>
            <a:noAutofit/>
          </a:bodyPr>
          <a:lstStyle/>
          <a:p>
            <a:pPr marL="0" indent="0">
              <a:spcAft>
                <a:spcPts val="600"/>
              </a:spcAft>
              <a:buNone/>
            </a:pPr>
            <a:r>
              <a:rPr lang="pl-PL" sz="1400" b="1" dirty="0"/>
              <a:t>Model 1. Operator-koordynator wzorowany jest na przykładzie śląskiej gminy Jastrzębie-Zdrój</a:t>
            </a:r>
          </a:p>
          <a:p>
            <a:pPr marL="0" indent="0">
              <a:spcAft>
                <a:spcPts val="600"/>
              </a:spcAft>
              <a:buNone/>
            </a:pPr>
            <a:endParaRPr lang="pl-PL" sz="1400" b="1" dirty="0"/>
          </a:p>
        </p:txBody>
      </p:sp>
      <p:graphicFrame>
        <p:nvGraphicFramePr>
          <p:cNvPr id="4" name="Tabela 3"/>
          <p:cNvGraphicFramePr>
            <a:graphicFrameLocks noGrp="1"/>
          </p:cNvGraphicFramePr>
          <p:nvPr>
            <p:extLst>
              <p:ext uri="{D42A27DB-BD31-4B8C-83A1-F6EECF244321}">
                <p14:modId xmlns:p14="http://schemas.microsoft.com/office/powerpoint/2010/main" val="3507423568"/>
              </p:ext>
            </p:extLst>
          </p:nvPr>
        </p:nvGraphicFramePr>
        <p:xfrm>
          <a:off x="1574800" y="2214499"/>
          <a:ext cx="8458200" cy="3852926"/>
        </p:xfrm>
        <a:graphic>
          <a:graphicData uri="http://schemas.openxmlformats.org/drawingml/2006/table">
            <a:tbl>
              <a:tblPr firstRow="1" firstCol="1" bandRow="1">
                <a:tableStyleId>{5C22544A-7EE6-4342-B048-85BDC9FD1C3A}</a:tableStyleId>
              </a:tblPr>
              <a:tblGrid>
                <a:gridCol w="571500">
                  <a:extLst>
                    <a:ext uri="{9D8B030D-6E8A-4147-A177-3AD203B41FA5}">
                      <a16:colId xmlns:a16="http://schemas.microsoft.com/office/drawing/2014/main" val="20000"/>
                    </a:ext>
                  </a:extLst>
                </a:gridCol>
                <a:gridCol w="7886700">
                  <a:extLst>
                    <a:ext uri="{9D8B030D-6E8A-4147-A177-3AD203B41FA5}">
                      <a16:colId xmlns:a16="http://schemas.microsoft.com/office/drawing/2014/main" val="20001"/>
                    </a:ext>
                  </a:extLst>
                </a:gridCol>
              </a:tblGrid>
              <a:tr h="3852926">
                <a:tc>
                  <a:txBody>
                    <a:bodyPr/>
                    <a:lstStyle/>
                    <a:p>
                      <a:pPr algn="ctr">
                        <a:lnSpc>
                          <a:spcPct val="115000"/>
                        </a:lnSpc>
                        <a:spcAft>
                          <a:spcPts val="0"/>
                        </a:spcAft>
                      </a:pPr>
                      <a:r>
                        <a:rPr lang="pl-PL" sz="1100" b="1" kern="1200" dirty="0">
                          <a:solidFill>
                            <a:schemeClr val="tx1"/>
                          </a:solidFill>
                          <a:latin typeface="+mn-lt"/>
                          <a:ea typeface="+mn-ea"/>
                          <a:cs typeface="+mn-cs"/>
                        </a:rPr>
                        <a:t>Zadania podmiotu koordynującego działania rewitalizacyjne</a:t>
                      </a:r>
                    </a:p>
                  </a:txBody>
                  <a:tcPr marL="67836" marR="67836" marT="0" marB="0" vert="vert270"/>
                </a:tc>
                <a:tc>
                  <a:txBody>
                    <a:bodyPr/>
                    <a:lstStyle/>
                    <a:p>
                      <a:pPr algn="just">
                        <a:lnSpc>
                          <a:spcPct val="115000"/>
                        </a:lnSpc>
                        <a:spcAft>
                          <a:spcPts val="0"/>
                        </a:spcAft>
                      </a:pPr>
                      <a:r>
                        <a:rPr lang="pl-PL" sz="1100" b="0" kern="1200" dirty="0">
                          <a:solidFill>
                            <a:schemeClr val="tx1"/>
                          </a:solidFill>
                          <a:latin typeface="+mn-lt"/>
                          <a:ea typeface="+mn-ea"/>
                          <a:cs typeface="+mn-cs"/>
                        </a:rPr>
                        <a:t>Za tworzenie, wdrażanie oraz monitorowanie LPR odpowiada wyznaczony przez Prezydenta wydział merytoryczny, tj. </a:t>
                      </a:r>
                      <a:r>
                        <a:rPr lang="pl-PL" sz="1100" b="1" kern="1200" dirty="0">
                          <a:solidFill>
                            <a:schemeClr val="tx1"/>
                          </a:solidFill>
                          <a:latin typeface="+mn-lt"/>
                          <a:ea typeface="+mn-ea"/>
                          <a:cs typeface="+mn-cs"/>
                        </a:rPr>
                        <a:t>Wydziału Funduszy Pomocowych</a:t>
                      </a:r>
                      <a:r>
                        <a:rPr lang="pl-PL" sz="1100" b="0" kern="1200" dirty="0">
                          <a:solidFill>
                            <a:schemeClr val="tx1"/>
                          </a:solidFill>
                          <a:latin typeface="+mn-lt"/>
                          <a:ea typeface="+mn-ea"/>
                          <a:cs typeface="+mn-cs"/>
                        </a:rPr>
                        <a:t>, do którego zadań należy:</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przyjmowanie i weryfikacja wniosków od podmiotów zgłaszających udział w programie, oraz planowanie kolejnych działań w ramach programu,</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monitorowanie realizacji projektów pod kątem ich zgodności z założeniami i celami określonymi w programie,</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weryfikacja założeń programu i jego ewentualna aktualizacja na podstawie gromadzonych materiałów, dokumentów i o ceny przeprowadzonych działań,</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prowadzenie działań informacyjnych, konsultacji społecznych i publikacja informacji na temat realizacji programu,</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koordynacja prac instytucji i grup zaangażowanych we wdrażanie LPR,</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tworzeniem, realizacją oraz monitoring LPR.</a:t>
                      </a:r>
                    </a:p>
                    <a:p>
                      <a:pPr algn="just">
                        <a:lnSpc>
                          <a:spcPct val="115000"/>
                        </a:lnSpc>
                        <a:spcAft>
                          <a:spcPts val="0"/>
                        </a:spcAft>
                      </a:pPr>
                      <a:r>
                        <a:rPr lang="pl-PL" sz="1100" b="0" kern="1200" dirty="0">
                          <a:solidFill>
                            <a:schemeClr val="tx1"/>
                          </a:solidFill>
                          <a:latin typeface="+mn-lt"/>
                          <a:ea typeface="+mn-ea"/>
                          <a:cs typeface="+mn-cs"/>
                        </a:rPr>
                        <a:t> </a:t>
                      </a:r>
                    </a:p>
                    <a:p>
                      <a:pPr algn="just">
                        <a:lnSpc>
                          <a:spcPct val="115000"/>
                        </a:lnSpc>
                        <a:spcAft>
                          <a:spcPts val="0"/>
                        </a:spcAft>
                      </a:pPr>
                      <a:r>
                        <a:rPr lang="pl-PL" sz="1100" b="1" kern="1200" dirty="0">
                          <a:solidFill>
                            <a:schemeClr val="tx1"/>
                          </a:solidFill>
                          <a:latin typeface="+mn-lt"/>
                          <a:ea typeface="+mn-ea"/>
                          <a:cs typeface="+mn-cs"/>
                        </a:rPr>
                        <a:t>Zespół Zadaniowy ds. LPR:</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zapewnienie prawidłowej realizacji działań wskazanych w LPR. </a:t>
                      </a:r>
                    </a:p>
                    <a:p>
                      <a:pPr algn="just">
                        <a:lnSpc>
                          <a:spcPct val="115000"/>
                        </a:lnSpc>
                        <a:spcAft>
                          <a:spcPts val="0"/>
                        </a:spcAft>
                      </a:pPr>
                      <a:r>
                        <a:rPr lang="pl-PL" sz="1100" b="0" kern="1200" dirty="0">
                          <a:solidFill>
                            <a:schemeClr val="tx1"/>
                          </a:solidFill>
                          <a:latin typeface="+mn-lt"/>
                          <a:ea typeface="+mn-ea"/>
                          <a:cs typeface="+mn-cs"/>
                        </a:rPr>
                        <a:t> </a:t>
                      </a:r>
                    </a:p>
                    <a:p>
                      <a:pPr algn="just">
                        <a:lnSpc>
                          <a:spcPct val="115000"/>
                        </a:lnSpc>
                        <a:spcAft>
                          <a:spcPts val="0"/>
                        </a:spcAft>
                      </a:pPr>
                      <a:r>
                        <a:rPr lang="pl-PL" sz="1100" b="0" kern="1200" dirty="0">
                          <a:solidFill>
                            <a:schemeClr val="tx1"/>
                          </a:solidFill>
                          <a:latin typeface="+mn-lt"/>
                          <a:ea typeface="+mn-ea"/>
                          <a:cs typeface="+mn-cs"/>
                        </a:rPr>
                        <a:t>Za wdrożenie projektów rewitalizacyjnych odpowiedzialni są:</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beneficjenci poszczególnych projektów, którzy wyznaczają w tym celu koordynatorów (liderów) projektów,</a:t>
                      </a:r>
                    </a:p>
                    <a:p>
                      <a:pPr marL="342900" lvl="0" indent="-342900" algn="just">
                        <a:lnSpc>
                          <a:spcPct val="107000"/>
                        </a:lnSpc>
                        <a:spcAft>
                          <a:spcPts val="0"/>
                        </a:spcAft>
                        <a:buFont typeface="Symbol"/>
                        <a:buChar char=""/>
                      </a:pPr>
                      <a:r>
                        <a:rPr lang="pl-PL" sz="1100" b="0" kern="1200" dirty="0">
                          <a:solidFill>
                            <a:schemeClr val="tx1"/>
                          </a:solidFill>
                          <a:latin typeface="+mn-lt"/>
                          <a:ea typeface="+mn-ea"/>
                          <a:cs typeface="+mn-cs"/>
                        </a:rPr>
                        <a:t>pracownicy właściwego wydziału gminy w zakresie projektów własnych gminy.</a:t>
                      </a:r>
                    </a:p>
                  </a:txBody>
                  <a:tcPr marL="67836" marR="67836"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85824406"/>
      </p:ext>
    </p:extLst>
  </p:cSld>
  <p:clrMapOvr>
    <a:masterClrMapping/>
  </p:clrMapOvr>
</p:sld>
</file>

<file path=ppt/theme/theme1.xml><?xml version="1.0" encoding="utf-8"?>
<a:theme xmlns:a="http://schemas.openxmlformats.org/drawingml/2006/main" name="Motyw pakietu Office">
  <a:themeElements>
    <a:clrScheme name="Neon">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libri Light-Constantia">
      <a:majorFont>
        <a:latin typeface="Calibri Light"/>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iestandardowy 1">
      <a:majorFont>
        <a:latin typeface="Microsoft YaHei UI Light"/>
        <a:ea typeface=""/>
        <a:cs typeface=""/>
      </a:majorFont>
      <a:minorFont>
        <a:latin typeface="Microsoft YaHei UI Light"/>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789561B26E1346878859980963432D" ma:contentTypeVersion="11" ma:contentTypeDescription="Utwórz nowy dokument." ma:contentTypeScope="" ma:versionID="10f24207ea1573e5cfba75d19e51cf2b">
  <xsd:schema xmlns:xsd="http://www.w3.org/2001/XMLSchema" xmlns:xs="http://www.w3.org/2001/XMLSchema" xmlns:p="http://schemas.microsoft.com/office/2006/metadata/properties" xmlns:ns3="7c6cf09b-cc61-4cb9-b6cd-8ef0e7ec3519" xmlns:ns4="6f0b49af-81dc-48d5-9933-dd0e604e99be" targetNamespace="http://schemas.microsoft.com/office/2006/metadata/properties" ma:root="true" ma:fieldsID="611e436afc27269b6848ed4b695f410b" ns3:_="" ns4:_="">
    <xsd:import namespace="7c6cf09b-cc61-4cb9-b6cd-8ef0e7ec3519"/>
    <xsd:import namespace="6f0b49af-81dc-48d5-9933-dd0e604e99be"/>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6cf09b-cc61-4cb9-b6cd-8ef0e7ec351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0b49af-81dc-48d5-9933-dd0e604e99be" elementFormDefault="qualified">
    <xsd:import namespace="http://schemas.microsoft.com/office/2006/documentManagement/types"/>
    <xsd:import namespace="http://schemas.microsoft.com/office/infopath/2007/PartnerControls"/>
    <xsd:element name="SharedWithUsers" ma:index="11"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Udostępnione dla — szczegóły" ma:description="" ma:internalName="SharedWithDetails" ma:readOnly="true">
      <xsd:simpleType>
        <xsd:restriction base="dms:Note">
          <xsd:maxLength value="255"/>
        </xsd:restriction>
      </xsd:simpleType>
    </xsd:element>
    <xsd:element name="SharingHintHash" ma:index="13" nillable="true" ma:displayName="Skrót wskazówki dotyczącej udostępniania"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96696F-9C85-4C64-A809-6189520D67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6cf09b-cc61-4cb9-b6cd-8ef0e7ec3519"/>
    <ds:schemaRef ds:uri="6f0b49af-81dc-48d5-9933-dd0e604e99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921B48-2C49-4ABE-94A2-B1719279E562}">
  <ds:schemaRefs>
    <ds:schemaRef ds:uri="http://purl.org/dc/elements/1.1/"/>
    <ds:schemaRef ds:uri="http://www.w3.org/XML/1998/namespace"/>
    <ds:schemaRef ds:uri="http://purl.org/dc/terms/"/>
    <ds:schemaRef ds:uri="http://schemas.microsoft.com/office/2006/metadata/properties"/>
    <ds:schemaRef ds:uri="http://schemas.microsoft.com/office/infopath/2007/PartnerControls"/>
    <ds:schemaRef ds:uri="http://schemas.microsoft.com/office/2006/documentManagement/types"/>
    <ds:schemaRef ds:uri="7c6cf09b-cc61-4cb9-b6cd-8ef0e7ec3519"/>
    <ds:schemaRef ds:uri="http://schemas.openxmlformats.org/package/2006/metadata/core-properties"/>
    <ds:schemaRef ds:uri="6f0b49af-81dc-48d5-9933-dd0e604e99be"/>
    <ds:schemaRef ds:uri="http://purl.org/dc/dcmitype/"/>
  </ds:schemaRefs>
</ds:datastoreItem>
</file>

<file path=customXml/itemProps3.xml><?xml version="1.0" encoding="utf-8"?>
<ds:datastoreItem xmlns:ds="http://schemas.openxmlformats.org/officeDocument/2006/customXml" ds:itemID="{3B49F4BB-F641-419C-B032-1036687DF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366</TotalTime>
  <Words>3324</Words>
  <Application>Microsoft Office PowerPoint</Application>
  <PresentationFormat>Panoramiczny</PresentationFormat>
  <Paragraphs>347</Paragraphs>
  <Slides>21</Slides>
  <Notes>0</Notes>
  <HiddenSlides>0</HiddenSlides>
  <MMClips>0</MMClips>
  <ScaleCrop>false</ScaleCrop>
  <HeadingPairs>
    <vt:vector size="6" baseType="variant">
      <vt:variant>
        <vt:lpstr>Używane czcionki</vt:lpstr>
      </vt:variant>
      <vt:variant>
        <vt:i4>8</vt:i4>
      </vt:variant>
      <vt:variant>
        <vt:lpstr>Motyw</vt:lpstr>
      </vt:variant>
      <vt:variant>
        <vt:i4>2</vt:i4>
      </vt:variant>
      <vt:variant>
        <vt:lpstr>Tytuły slajdów</vt:lpstr>
      </vt:variant>
      <vt:variant>
        <vt:i4>21</vt:i4>
      </vt:variant>
    </vt:vector>
  </HeadingPairs>
  <TitlesOfParts>
    <vt:vector size="31" baseType="lpstr">
      <vt:lpstr>Microsoft YaHei Light</vt:lpstr>
      <vt:lpstr>Microsoft YaHei UI Light</vt:lpstr>
      <vt:lpstr>Arial</vt:lpstr>
      <vt:lpstr>Calibri</vt:lpstr>
      <vt:lpstr>Calibri Light</vt:lpstr>
      <vt:lpstr>Constantia</vt:lpstr>
      <vt:lpstr>Symbol</vt:lpstr>
      <vt:lpstr>Times New Roman</vt:lpstr>
      <vt:lpstr>Motyw pakietu Office</vt:lpstr>
      <vt:lpstr>Projekt niestandardowy</vt:lpstr>
      <vt:lpstr>Śląskie Programy Rewitalizacji  szkolenia</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lpstr>Śląskie Programy Rewitalizacji –  Model funkcjonowania instytucji inżyniera rewitalizacji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Śląskie Programy Rewitalizacji – szkolenia</dc:title>
  <dc:creator>Waleczek Paweł</dc:creator>
  <cp:lastModifiedBy>Aleksandra Jadach-Sepioło</cp:lastModifiedBy>
  <cp:revision>91</cp:revision>
  <dcterms:created xsi:type="dcterms:W3CDTF">2020-01-29T11:18:04Z</dcterms:created>
  <dcterms:modified xsi:type="dcterms:W3CDTF">2021-12-13T18:41:18Z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0x01010094789561B26E1346878859980963432D</vt:lpwstr>
  </property>
</Properties>
</file>