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7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8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9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20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21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46"/>
  </p:notesMasterIdLst>
  <p:handoutMasterIdLst>
    <p:handoutMasterId r:id="rId47"/>
  </p:handoutMasterIdLst>
  <p:sldIdLst>
    <p:sldId id="256" r:id="rId5"/>
    <p:sldId id="330" r:id="rId6"/>
    <p:sldId id="453" r:id="rId7"/>
    <p:sldId id="430" r:id="rId8"/>
    <p:sldId id="402" r:id="rId9"/>
    <p:sldId id="440" r:id="rId10"/>
    <p:sldId id="447" r:id="rId11"/>
    <p:sldId id="445" r:id="rId12"/>
    <p:sldId id="450" r:id="rId13"/>
    <p:sldId id="451" r:id="rId14"/>
    <p:sldId id="452" r:id="rId15"/>
    <p:sldId id="454" r:id="rId16"/>
    <p:sldId id="444" r:id="rId17"/>
    <p:sldId id="458" r:id="rId18"/>
    <p:sldId id="456" r:id="rId19"/>
    <p:sldId id="478" r:id="rId20"/>
    <p:sldId id="457" r:id="rId21"/>
    <p:sldId id="459" r:id="rId22"/>
    <p:sldId id="464" r:id="rId23"/>
    <p:sldId id="479" r:id="rId24"/>
    <p:sldId id="495" r:id="rId25"/>
    <p:sldId id="494" r:id="rId26"/>
    <p:sldId id="480" r:id="rId27"/>
    <p:sldId id="481" r:id="rId28"/>
    <p:sldId id="482" r:id="rId29"/>
    <p:sldId id="484" r:id="rId30"/>
    <p:sldId id="485" r:id="rId31"/>
    <p:sldId id="490" r:id="rId32"/>
    <p:sldId id="498" r:id="rId33"/>
    <p:sldId id="486" r:id="rId34"/>
    <p:sldId id="487" r:id="rId35"/>
    <p:sldId id="488" r:id="rId36"/>
    <p:sldId id="496" r:id="rId37"/>
    <p:sldId id="499" r:id="rId38"/>
    <p:sldId id="500" r:id="rId39"/>
    <p:sldId id="501" r:id="rId40"/>
    <p:sldId id="477" r:id="rId41"/>
    <p:sldId id="364" r:id="rId42"/>
    <p:sldId id="435" r:id="rId43"/>
    <p:sldId id="357" r:id="rId44"/>
    <p:sldId id="276" r:id="rId45"/>
  </p:sldIdLst>
  <p:sldSz cx="9144000" cy="6858000" type="screen4x3"/>
  <p:notesSz cx="6742113" cy="9872663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dczak Tomasz" initials="TI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CB41"/>
    <a:srgbClr val="FEDA00"/>
    <a:srgbClr val="FFFFCC"/>
    <a:srgbClr val="FFFF99"/>
    <a:srgbClr val="FFFF66"/>
    <a:srgbClr val="64644B"/>
    <a:srgbClr val="636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60"/>
  </p:normalViewPr>
  <p:slideViewPr>
    <p:cSldViewPr snapToGrid="0">
      <p:cViewPr varScale="1">
        <p:scale>
          <a:sx n="70" d="100"/>
          <a:sy n="70" d="100"/>
        </p:scale>
        <p:origin x="159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commentAuthors" Target="commentAuthors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53377D-65B9-42C9-915B-8E1ACBBD16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61C2CA-7AFE-427E-B199-DCEC349327CB}">
      <dgm:prSet phldrT="[Tekst]"/>
      <dgm:spPr>
        <a:solidFill>
          <a:srgbClr val="FFFFCC"/>
        </a:solidFill>
      </dgm:spPr>
      <dgm:t>
        <a:bodyPr lIns="36000" tIns="36000" rIns="36000" bIns="36000"/>
        <a:lstStyle/>
        <a:p>
          <a:r>
            <a:rPr lang="pl-PL" b="1" dirty="0">
              <a:solidFill>
                <a:schemeClr val="tx1"/>
              </a:solidFill>
            </a:rPr>
            <a:t>Dane osobowe tej samej konkretnej osoby</a:t>
          </a:r>
        </a:p>
        <a:p>
          <a:r>
            <a:rPr lang="pl-PL" b="1" dirty="0">
              <a:solidFill>
                <a:schemeClr val="tx1"/>
              </a:solidFill>
            </a:rPr>
            <a:t>ODRĘBNE cele przetwarzania danych – </a:t>
          </a:r>
          <a:br>
            <a:rPr lang="pl-PL" b="1" dirty="0">
              <a:solidFill>
                <a:schemeClr val="tx1"/>
              </a:solidFill>
            </a:rPr>
          </a:br>
          <a:r>
            <a:rPr lang="pl-PL" b="1" dirty="0">
              <a:solidFill>
                <a:schemeClr val="tx1"/>
              </a:solidFill>
            </a:rPr>
            <a:t>ODRĘBNI ADMINISTRATORZY</a:t>
          </a:r>
        </a:p>
      </dgm:t>
    </dgm:pt>
    <dgm:pt modelId="{E83C65BB-1792-444D-8C92-0105BFF3422F}" type="parTrans" cxnId="{E443032F-02AA-4DED-BC27-33DB7638DBC1}">
      <dgm:prSet/>
      <dgm:spPr/>
      <dgm:t>
        <a:bodyPr/>
        <a:lstStyle/>
        <a:p>
          <a:endParaRPr lang="pl-PL"/>
        </a:p>
      </dgm:t>
    </dgm:pt>
    <dgm:pt modelId="{C5F83803-5942-42D6-8E74-91901A0088D2}" type="sibTrans" cxnId="{E443032F-02AA-4DED-BC27-33DB7638DBC1}">
      <dgm:prSet/>
      <dgm:spPr/>
      <dgm:t>
        <a:bodyPr/>
        <a:lstStyle/>
        <a:p>
          <a:endParaRPr lang="pl-PL"/>
        </a:p>
      </dgm:t>
    </dgm:pt>
    <dgm:pt modelId="{38A9EBE0-D2BD-4178-8AC9-C82025059021}">
      <dgm:prSet phldrT="[Tekst]" custT="1"/>
      <dgm:spPr/>
      <dgm:t>
        <a:bodyPr/>
        <a:lstStyle/>
        <a:p>
          <a:r>
            <a:rPr lang="pl-PL" sz="2000" b="1" dirty="0"/>
            <a:t>IZ – administrator danych osobowych stażysty jako uczestnika projektu</a:t>
          </a:r>
        </a:p>
        <a:p>
          <a:r>
            <a:rPr lang="pl-PL" sz="2000" b="1" dirty="0"/>
            <a:t>[cele – podstawy przetwarzania – zakres danych]</a:t>
          </a:r>
        </a:p>
      </dgm:t>
    </dgm:pt>
    <dgm:pt modelId="{62C424DB-0EFC-47BF-8E86-8AFA69858170}" type="parTrans" cxnId="{716A3CA6-AC16-4F7A-89F3-4CFEDB09FD86}">
      <dgm:prSet/>
      <dgm:spPr/>
      <dgm:t>
        <a:bodyPr/>
        <a:lstStyle/>
        <a:p>
          <a:endParaRPr lang="pl-PL"/>
        </a:p>
      </dgm:t>
    </dgm:pt>
    <dgm:pt modelId="{FB5413E4-0994-4531-96BF-EE5D06C48065}" type="sibTrans" cxnId="{716A3CA6-AC16-4F7A-89F3-4CFEDB09FD86}">
      <dgm:prSet/>
      <dgm:spPr/>
      <dgm:t>
        <a:bodyPr/>
        <a:lstStyle/>
        <a:p>
          <a:endParaRPr lang="pl-PL"/>
        </a:p>
      </dgm:t>
    </dgm:pt>
    <dgm:pt modelId="{093BDB23-8FA3-4AB3-9F5F-7F50F5BEA210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dirty="0">
              <a:solidFill>
                <a:schemeClr val="bg1"/>
              </a:solidFill>
            </a:rPr>
          </a:br>
          <a:r>
            <a:rPr lang="pl-PL" sz="2000" b="1" dirty="0">
              <a:solidFill>
                <a:schemeClr val="bg1"/>
              </a:solidFill>
            </a:rPr>
            <a:t>w miejscu pracy</a:t>
          </a:r>
        </a:p>
        <a:p>
          <a:r>
            <a:rPr lang="pl-PL" sz="2000" b="1" dirty="0"/>
            <a:t>[cele – podstawy przetwarzania – zakres danych]</a:t>
          </a:r>
        </a:p>
      </dgm:t>
    </dgm:pt>
    <dgm:pt modelId="{C318CF67-6EA0-4F9D-9F1E-EFEAF7E1682D}" type="parTrans" cxnId="{0C44085A-C01F-45C7-B155-F8FCF630878B}">
      <dgm:prSet/>
      <dgm:spPr/>
      <dgm:t>
        <a:bodyPr/>
        <a:lstStyle/>
        <a:p>
          <a:endParaRPr lang="pl-PL"/>
        </a:p>
      </dgm:t>
    </dgm:pt>
    <dgm:pt modelId="{AB253ADF-8E0D-47BF-90A0-FBBDF6E5416A}" type="sibTrans" cxnId="{0C44085A-C01F-45C7-B155-F8FCF630878B}">
      <dgm:prSet/>
      <dgm:spPr/>
      <dgm:t>
        <a:bodyPr/>
        <a:lstStyle/>
        <a:p>
          <a:endParaRPr lang="pl-PL"/>
        </a:p>
      </dgm:t>
    </dgm:pt>
    <dgm:pt modelId="{171F0AE3-317B-4452-9D14-6578DDC23FDB}">
      <dgm:prSet phldrT="[Tekst]" custT="1"/>
      <dgm:spPr/>
      <dgm:t>
        <a:bodyPr/>
        <a:lstStyle/>
        <a:p>
          <a:pPr>
            <a:spcAft>
              <a:spcPts val="300"/>
            </a:spcAft>
          </a:pPr>
          <a:r>
            <a:rPr lang="pl-PL" sz="1800" b="1" dirty="0"/>
            <a:t>Beneficjent</a:t>
          </a:r>
          <a:r>
            <a:rPr lang="pl-PL" sz="1800" dirty="0"/>
            <a:t> – </a:t>
          </a:r>
          <a:r>
            <a:rPr lang="pl-PL" sz="1800" b="1" dirty="0"/>
            <a:t>administrator danych osobowych kandydata do udziału </a:t>
          </a:r>
          <a:br>
            <a:rPr lang="pl-PL" sz="1800" b="1" dirty="0"/>
          </a:br>
          <a:r>
            <a:rPr lang="pl-PL" sz="1800" b="1" dirty="0"/>
            <a:t>w projekcie (przyszłego stażysty), podmiot wysyłający na staż </a:t>
          </a:r>
          <a:br>
            <a:rPr lang="pl-PL" sz="1800" b="1" dirty="0"/>
          </a:br>
          <a:r>
            <a:rPr lang="pl-PL" sz="1800" b="1" dirty="0"/>
            <a:t>i rozliczający stażystę z realizacji stażu</a:t>
          </a:r>
        </a:p>
        <a:p>
          <a:pPr>
            <a:spcAft>
              <a:spcPct val="35000"/>
            </a:spcAft>
          </a:pPr>
          <a:r>
            <a:rPr lang="pl-PL" sz="1800" b="1" dirty="0"/>
            <a:t>[cele – podstawy przetwarzania – zakres danych]</a:t>
          </a:r>
        </a:p>
      </dgm:t>
    </dgm:pt>
    <dgm:pt modelId="{C10C3A1A-B67B-4A65-91F5-6E0627CA7D8D}" type="parTrans" cxnId="{932198F9-18A2-40FF-A5DC-4C9F347FA5FA}">
      <dgm:prSet/>
      <dgm:spPr/>
      <dgm:t>
        <a:bodyPr/>
        <a:lstStyle/>
        <a:p>
          <a:endParaRPr lang="pl-PL"/>
        </a:p>
      </dgm:t>
    </dgm:pt>
    <dgm:pt modelId="{BCCF5A8F-4379-4A34-88E1-D5E497DE2F70}" type="sibTrans" cxnId="{932198F9-18A2-40FF-A5DC-4C9F347FA5FA}">
      <dgm:prSet/>
      <dgm:spPr/>
      <dgm:t>
        <a:bodyPr/>
        <a:lstStyle/>
        <a:p>
          <a:endParaRPr lang="pl-PL"/>
        </a:p>
      </dgm:t>
    </dgm:pt>
    <dgm:pt modelId="{F8CE4CBF-0889-4AD9-A36A-16A3F3E11A61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Inni administratorzy (np. ZOZ - lekarz medycyny pracy, itp.)</a:t>
          </a:r>
        </a:p>
        <a:p>
          <a:r>
            <a:rPr lang="pl-PL" sz="2000" b="1" dirty="0"/>
            <a:t>[cele – podstawy przetwarzania – zakres danych]</a:t>
          </a:r>
          <a:endParaRPr lang="pl-PL" sz="2000" b="1" dirty="0">
            <a:solidFill>
              <a:schemeClr val="bg1"/>
            </a:solidFill>
          </a:endParaRPr>
        </a:p>
      </dgm:t>
    </dgm:pt>
    <dgm:pt modelId="{7C9F232A-DC53-401F-9642-C29DD36946D3}" type="parTrans" cxnId="{1F67BD6A-5E20-4429-AD60-0611D795153D}">
      <dgm:prSet/>
      <dgm:spPr/>
      <dgm:t>
        <a:bodyPr/>
        <a:lstStyle/>
        <a:p>
          <a:endParaRPr lang="pl-PL"/>
        </a:p>
      </dgm:t>
    </dgm:pt>
    <dgm:pt modelId="{5822920A-674E-445B-A1E7-311B1FE9B942}" type="sibTrans" cxnId="{1F67BD6A-5E20-4429-AD60-0611D795153D}">
      <dgm:prSet/>
      <dgm:spPr/>
      <dgm:t>
        <a:bodyPr/>
        <a:lstStyle/>
        <a:p>
          <a:endParaRPr lang="pl-PL"/>
        </a:p>
      </dgm:t>
    </dgm:pt>
    <dgm:pt modelId="{7CA1B1A4-6AB5-4F5F-8E75-E8BBB2F2575C}" type="pres">
      <dgm:prSet presAssocID="{EB53377D-65B9-42C9-915B-8E1ACBBD16D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9C62391-C214-4182-ADC2-AAD903528FD9}" type="pres">
      <dgm:prSet presAssocID="{EB53377D-65B9-42C9-915B-8E1ACBBD16D9}" presName="matrix" presStyleCnt="0"/>
      <dgm:spPr/>
    </dgm:pt>
    <dgm:pt modelId="{B0D2302C-F070-4D4E-8C24-DE8824A9FCE3}" type="pres">
      <dgm:prSet presAssocID="{EB53377D-65B9-42C9-915B-8E1ACBBD16D9}" presName="tile1" presStyleLbl="node1" presStyleIdx="0" presStyleCnt="4"/>
      <dgm:spPr/>
    </dgm:pt>
    <dgm:pt modelId="{6351353A-28C6-4B66-BED2-B8DED6994E13}" type="pres">
      <dgm:prSet presAssocID="{EB53377D-65B9-42C9-915B-8E1ACBBD16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6B7A89E-72C0-4097-8D8A-D79BC8E89A37}" type="pres">
      <dgm:prSet presAssocID="{EB53377D-65B9-42C9-915B-8E1ACBBD16D9}" presName="tile2" presStyleLbl="node1" presStyleIdx="1" presStyleCnt="4" custLinFactNeighborX="652" custLinFactNeighborY="464"/>
      <dgm:spPr/>
    </dgm:pt>
    <dgm:pt modelId="{CE03E997-7DA7-4444-9125-4C1A2AC575D2}" type="pres">
      <dgm:prSet presAssocID="{EB53377D-65B9-42C9-915B-8E1ACBBD16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B3478A5-695B-43AB-9FEC-463E89BFF666}" type="pres">
      <dgm:prSet presAssocID="{EB53377D-65B9-42C9-915B-8E1ACBBD16D9}" presName="tile3" presStyleLbl="node1" presStyleIdx="2" presStyleCnt="4" custScaleY="99966" custLinFactNeighborX="0" custLinFactNeighborY="1036"/>
      <dgm:spPr/>
    </dgm:pt>
    <dgm:pt modelId="{A16804B2-1C31-43B3-9307-3754940AFAE7}" type="pres">
      <dgm:prSet presAssocID="{EB53377D-65B9-42C9-915B-8E1ACBBD16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93E86A-2EC8-42CA-A334-E783B800A8A6}" type="pres">
      <dgm:prSet presAssocID="{EB53377D-65B9-42C9-915B-8E1ACBBD16D9}" presName="tile4" presStyleLbl="node1" presStyleIdx="3" presStyleCnt="4" custLinFactNeighborX="-648" custLinFactNeighborY="-356"/>
      <dgm:spPr/>
    </dgm:pt>
    <dgm:pt modelId="{6494D6FF-E3F6-4DB2-865E-E5D96CDCE0D4}" type="pres">
      <dgm:prSet presAssocID="{EB53377D-65B9-42C9-915B-8E1ACBBD16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4A988E0-3938-4938-B7AF-3813A4DF7B1C}" type="pres">
      <dgm:prSet presAssocID="{EB53377D-65B9-42C9-915B-8E1ACBBD16D9}" presName="centerTile" presStyleLbl="fgShp" presStyleIdx="0" presStyleCnt="1" custScaleX="217977" custScaleY="92527">
        <dgm:presLayoutVars>
          <dgm:chMax val="0"/>
          <dgm:chPref val="0"/>
        </dgm:presLayoutVars>
      </dgm:prSet>
      <dgm:spPr/>
    </dgm:pt>
  </dgm:ptLst>
  <dgm:cxnLst>
    <dgm:cxn modelId="{0DF42D17-8BAD-4686-B54C-42327811DFB5}" type="presOf" srcId="{171F0AE3-317B-4452-9D14-6578DDC23FDB}" destId="{A16804B2-1C31-43B3-9307-3754940AFAE7}" srcOrd="1" destOrd="0" presId="urn:microsoft.com/office/officeart/2005/8/layout/matrix1"/>
    <dgm:cxn modelId="{E443032F-02AA-4DED-BC27-33DB7638DBC1}" srcId="{EB53377D-65B9-42C9-915B-8E1ACBBD16D9}" destId="{7861C2CA-7AFE-427E-B199-DCEC349327CB}" srcOrd="0" destOrd="0" parTransId="{E83C65BB-1792-444D-8C92-0105BFF3422F}" sibTransId="{C5F83803-5942-42D6-8E74-91901A0088D2}"/>
    <dgm:cxn modelId="{4F845361-1F2E-4041-962D-4BF72150436B}" type="presOf" srcId="{171F0AE3-317B-4452-9D14-6578DDC23FDB}" destId="{7B3478A5-695B-43AB-9FEC-463E89BFF666}" srcOrd="0" destOrd="0" presId="urn:microsoft.com/office/officeart/2005/8/layout/matrix1"/>
    <dgm:cxn modelId="{1F67BD6A-5E20-4429-AD60-0611D795153D}" srcId="{7861C2CA-7AFE-427E-B199-DCEC349327CB}" destId="{F8CE4CBF-0889-4AD9-A36A-16A3F3E11A61}" srcOrd="3" destOrd="0" parTransId="{7C9F232A-DC53-401F-9642-C29DD36946D3}" sibTransId="{5822920A-674E-445B-A1E7-311B1FE9B942}"/>
    <dgm:cxn modelId="{99A53E53-5B18-4630-AD55-FCC89E289D9F}" type="presOf" srcId="{7861C2CA-7AFE-427E-B199-DCEC349327CB}" destId="{94A988E0-3938-4938-B7AF-3813A4DF7B1C}" srcOrd="0" destOrd="0" presId="urn:microsoft.com/office/officeart/2005/8/layout/matrix1"/>
    <dgm:cxn modelId="{039F3377-729A-4D31-B03F-97E7B2AACC9E}" type="presOf" srcId="{EB53377D-65B9-42C9-915B-8E1ACBBD16D9}" destId="{7CA1B1A4-6AB5-4F5F-8E75-E8BBB2F2575C}" srcOrd="0" destOrd="0" presId="urn:microsoft.com/office/officeart/2005/8/layout/matrix1"/>
    <dgm:cxn modelId="{0C44085A-C01F-45C7-B155-F8FCF630878B}" srcId="{7861C2CA-7AFE-427E-B199-DCEC349327CB}" destId="{093BDB23-8FA3-4AB3-9F5F-7F50F5BEA210}" srcOrd="1" destOrd="0" parTransId="{C318CF67-6EA0-4F9D-9F1E-EFEAF7E1682D}" sibTransId="{AB253ADF-8E0D-47BF-90A0-FBBDF6E5416A}"/>
    <dgm:cxn modelId="{CE6E298F-8660-4096-9218-3C519AF6BDC5}" type="presOf" srcId="{38A9EBE0-D2BD-4178-8AC9-C82025059021}" destId="{B0D2302C-F070-4D4E-8C24-DE8824A9FCE3}" srcOrd="0" destOrd="0" presId="urn:microsoft.com/office/officeart/2005/8/layout/matrix1"/>
    <dgm:cxn modelId="{716A3CA6-AC16-4F7A-89F3-4CFEDB09FD86}" srcId="{7861C2CA-7AFE-427E-B199-DCEC349327CB}" destId="{38A9EBE0-D2BD-4178-8AC9-C82025059021}" srcOrd="0" destOrd="0" parTransId="{62C424DB-0EFC-47BF-8E86-8AFA69858170}" sibTransId="{FB5413E4-0994-4531-96BF-EE5D06C48065}"/>
    <dgm:cxn modelId="{E6C62DB5-34BA-4ED3-81FA-20352E3BBD0B}" type="presOf" srcId="{093BDB23-8FA3-4AB3-9F5F-7F50F5BEA210}" destId="{CE03E997-7DA7-4444-9125-4C1A2AC575D2}" srcOrd="1" destOrd="0" presId="urn:microsoft.com/office/officeart/2005/8/layout/matrix1"/>
    <dgm:cxn modelId="{5420CEC1-6D98-4A87-90F9-184C1795BAB0}" type="presOf" srcId="{F8CE4CBF-0889-4AD9-A36A-16A3F3E11A61}" destId="{9093E86A-2EC8-42CA-A334-E783B800A8A6}" srcOrd="0" destOrd="0" presId="urn:microsoft.com/office/officeart/2005/8/layout/matrix1"/>
    <dgm:cxn modelId="{E1B3FDC4-E7E1-44D7-82AF-1FA7B93B9E41}" type="presOf" srcId="{38A9EBE0-D2BD-4178-8AC9-C82025059021}" destId="{6351353A-28C6-4B66-BED2-B8DED6994E13}" srcOrd="1" destOrd="0" presId="urn:microsoft.com/office/officeart/2005/8/layout/matrix1"/>
    <dgm:cxn modelId="{932198F9-18A2-40FF-A5DC-4C9F347FA5FA}" srcId="{7861C2CA-7AFE-427E-B199-DCEC349327CB}" destId="{171F0AE3-317B-4452-9D14-6578DDC23FDB}" srcOrd="2" destOrd="0" parTransId="{C10C3A1A-B67B-4A65-91F5-6E0627CA7D8D}" sibTransId="{BCCF5A8F-4379-4A34-88E1-D5E497DE2F70}"/>
    <dgm:cxn modelId="{FFAEDDFA-7C44-4060-85B0-648275C8AD52}" type="presOf" srcId="{093BDB23-8FA3-4AB3-9F5F-7F50F5BEA210}" destId="{B6B7A89E-72C0-4097-8D8A-D79BC8E89A37}" srcOrd="0" destOrd="0" presId="urn:microsoft.com/office/officeart/2005/8/layout/matrix1"/>
    <dgm:cxn modelId="{C170CCFB-70FE-44AB-B8C2-D4ED7F1C3F7F}" type="presOf" srcId="{F8CE4CBF-0889-4AD9-A36A-16A3F3E11A61}" destId="{6494D6FF-E3F6-4DB2-865E-E5D96CDCE0D4}" srcOrd="1" destOrd="0" presId="urn:microsoft.com/office/officeart/2005/8/layout/matrix1"/>
    <dgm:cxn modelId="{19D93EF1-390F-4AC9-9C26-CE06C17EE8DA}" type="presParOf" srcId="{7CA1B1A4-6AB5-4F5F-8E75-E8BBB2F2575C}" destId="{69C62391-C214-4182-ADC2-AAD903528FD9}" srcOrd="0" destOrd="0" presId="urn:microsoft.com/office/officeart/2005/8/layout/matrix1"/>
    <dgm:cxn modelId="{393EE9BF-E2F8-4E9D-85F9-E374F669F265}" type="presParOf" srcId="{69C62391-C214-4182-ADC2-AAD903528FD9}" destId="{B0D2302C-F070-4D4E-8C24-DE8824A9FCE3}" srcOrd="0" destOrd="0" presId="urn:microsoft.com/office/officeart/2005/8/layout/matrix1"/>
    <dgm:cxn modelId="{962E0BD3-AFD3-440E-BBCD-A452783CABA6}" type="presParOf" srcId="{69C62391-C214-4182-ADC2-AAD903528FD9}" destId="{6351353A-28C6-4B66-BED2-B8DED6994E13}" srcOrd="1" destOrd="0" presId="urn:microsoft.com/office/officeart/2005/8/layout/matrix1"/>
    <dgm:cxn modelId="{D0ABF2D0-6183-4A16-BBB7-E84D2E8742A0}" type="presParOf" srcId="{69C62391-C214-4182-ADC2-AAD903528FD9}" destId="{B6B7A89E-72C0-4097-8D8A-D79BC8E89A37}" srcOrd="2" destOrd="0" presId="urn:microsoft.com/office/officeart/2005/8/layout/matrix1"/>
    <dgm:cxn modelId="{12E4A0A8-471E-4534-8865-C61055EE99FD}" type="presParOf" srcId="{69C62391-C214-4182-ADC2-AAD903528FD9}" destId="{CE03E997-7DA7-4444-9125-4C1A2AC575D2}" srcOrd="3" destOrd="0" presId="urn:microsoft.com/office/officeart/2005/8/layout/matrix1"/>
    <dgm:cxn modelId="{2C6EC9F8-6DD0-460B-BCEF-740F0AB837BF}" type="presParOf" srcId="{69C62391-C214-4182-ADC2-AAD903528FD9}" destId="{7B3478A5-695B-43AB-9FEC-463E89BFF666}" srcOrd="4" destOrd="0" presId="urn:microsoft.com/office/officeart/2005/8/layout/matrix1"/>
    <dgm:cxn modelId="{EE4ED251-5D43-4712-9F54-1617D65D7AE6}" type="presParOf" srcId="{69C62391-C214-4182-ADC2-AAD903528FD9}" destId="{A16804B2-1C31-43B3-9307-3754940AFAE7}" srcOrd="5" destOrd="0" presId="urn:microsoft.com/office/officeart/2005/8/layout/matrix1"/>
    <dgm:cxn modelId="{BBD21020-7BF6-4C44-B37F-EF693DC2FDFA}" type="presParOf" srcId="{69C62391-C214-4182-ADC2-AAD903528FD9}" destId="{9093E86A-2EC8-42CA-A334-E783B800A8A6}" srcOrd="6" destOrd="0" presId="urn:microsoft.com/office/officeart/2005/8/layout/matrix1"/>
    <dgm:cxn modelId="{ACEBF8DE-A252-4787-80F4-D0116AB4BCAA}" type="presParOf" srcId="{69C62391-C214-4182-ADC2-AAD903528FD9}" destId="{6494D6FF-E3F6-4DB2-865E-E5D96CDCE0D4}" srcOrd="7" destOrd="0" presId="urn:microsoft.com/office/officeart/2005/8/layout/matrix1"/>
    <dgm:cxn modelId="{FE4A2645-8DE5-48FB-BEF8-FD8A61882246}" type="presParOf" srcId="{7CA1B1A4-6AB5-4F5F-8E75-E8BBB2F2575C}" destId="{94A988E0-3938-4938-B7AF-3813A4DF7B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B53377D-65B9-42C9-915B-8E1ACBBD16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61C2CA-7AFE-427E-B199-DCEC349327CB}">
      <dgm:prSet phldrT="[Tekst]" custT="1"/>
      <dgm:spPr>
        <a:solidFill>
          <a:srgbClr val="FFFFCC"/>
        </a:solidFill>
      </dgm:spPr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Dane osobowe tej samej konkretnej osoby</a:t>
          </a:r>
        </a:p>
      </dgm:t>
    </dgm:pt>
    <dgm:pt modelId="{E83C65BB-1792-444D-8C92-0105BFF3422F}" type="parTrans" cxnId="{E443032F-02AA-4DED-BC27-33DB7638DBC1}">
      <dgm:prSet/>
      <dgm:spPr/>
      <dgm:t>
        <a:bodyPr/>
        <a:lstStyle/>
        <a:p>
          <a:endParaRPr lang="pl-PL"/>
        </a:p>
      </dgm:t>
    </dgm:pt>
    <dgm:pt modelId="{C5F83803-5942-42D6-8E74-91901A0088D2}" type="sibTrans" cxnId="{E443032F-02AA-4DED-BC27-33DB7638DBC1}">
      <dgm:prSet/>
      <dgm:spPr/>
      <dgm:t>
        <a:bodyPr/>
        <a:lstStyle/>
        <a:p>
          <a:endParaRPr lang="pl-PL"/>
        </a:p>
      </dgm:t>
    </dgm:pt>
    <dgm:pt modelId="{093BDB23-8FA3-4AB3-9F5F-7F50F5BEA210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dirty="0">
              <a:solidFill>
                <a:schemeClr val="bg1"/>
              </a:solidFill>
            </a:rPr>
          </a:br>
          <a:r>
            <a:rPr lang="pl-PL" sz="2000" b="1" dirty="0">
              <a:solidFill>
                <a:schemeClr val="bg1"/>
              </a:solidFill>
            </a:rPr>
            <a:t>w miejscu pracy</a:t>
          </a:r>
        </a:p>
        <a:p>
          <a:r>
            <a:rPr lang="pl-PL" sz="2000" b="1" dirty="0"/>
            <a:t>[cele – podstawy przetwarzania zakres danych]</a:t>
          </a:r>
        </a:p>
      </dgm:t>
    </dgm:pt>
    <dgm:pt modelId="{C318CF67-6EA0-4F9D-9F1E-EFEAF7E1682D}" type="parTrans" cxnId="{0C44085A-C01F-45C7-B155-F8FCF630878B}">
      <dgm:prSet/>
      <dgm:spPr/>
      <dgm:t>
        <a:bodyPr/>
        <a:lstStyle/>
        <a:p>
          <a:endParaRPr lang="pl-PL"/>
        </a:p>
      </dgm:t>
    </dgm:pt>
    <dgm:pt modelId="{AB253ADF-8E0D-47BF-90A0-FBBDF6E5416A}" type="sibTrans" cxnId="{0C44085A-C01F-45C7-B155-F8FCF630878B}">
      <dgm:prSet/>
      <dgm:spPr/>
      <dgm:t>
        <a:bodyPr/>
        <a:lstStyle/>
        <a:p>
          <a:endParaRPr lang="pl-PL"/>
        </a:p>
      </dgm:t>
    </dgm:pt>
    <dgm:pt modelId="{171F0AE3-317B-4452-9D14-6578DDC23FDB}">
      <dgm:prSet phldrT="[Tekst]" custT="1"/>
      <dgm:spPr/>
      <dgm:t>
        <a:bodyPr/>
        <a:lstStyle/>
        <a:p>
          <a:pPr>
            <a:spcAft>
              <a:spcPts val="300"/>
            </a:spcAft>
          </a:pPr>
          <a:r>
            <a:rPr lang="pl-PL" sz="1800" b="1" dirty="0"/>
            <a:t>Beneficjent</a:t>
          </a:r>
          <a:r>
            <a:rPr lang="pl-PL" sz="1800" dirty="0"/>
            <a:t> – </a:t>
          </a:r>
          <a:r>
            <a:rPr lang="pl-PL" sz="1800" b="1" dirty="0"/>
            <a:t>administrator danych osobowych ….</a:t>
          </a:r>
        </a:p>
        <a:p>
          <a:pPr>
            <a:spcAft>
              <a:spcPts val="300"/>
            </a:spcAft>
          </a:pPr>
          <a:r>
            <a:rPr lang="pl-PL" sz="1800" b="1" dirty="0"/>
            <a:t>[cele – podstawy przetwarzania - zakres danych]</a:t>
          </a:r>
        </a:p>
      </dgm:t>
    </dgm:pt>
    <dgm:pt modelId="{C10C3A1A-B67B-4A65-91F5-6E0627CA7D8D}" type="parTrans" cxnId="{932198F9-18A2-40FF-A5DC-4C9F347FA5FA}">
      <dgm:prSet/>
      <dgm:spPr/>
      <dgm:t>
        <a:bodyPr/>
        <a:lstStyle/>
        <a:p>
          <a:endParaRPr lang="pl-PL"/>
        </a:p>
      </dgm:t>
    </dgm:pt>
    <dgm:pt modelId="{BCCF5A8F-4379-4A34-88E1-D5E497DE2F70}" type="sibTrans" cxnId="{932198F9-18A2-40FF-A5DC-4C9F347FA5FA}">
      <dgm:prSet/>
      <dgm:spPr/>
      <dgm:t>
        <a:bodyPr/>
        <a:lstStyle/>
        <a:p>
          <a:endParaRPr lang="pl-PL"/>
        </a:p>
      </dgm:t>
    </dgm:pt>
    <dgm:pt modelId="{F8CE4CBF-0889-4AD9-A36A-16A3F3E11A61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Inni administratorzy ….</a:t>
          </a:r>
        </a:p>
        <a:p>
          <a:r>
            <a:rPr lang="pl-PL" sz="2000" b="1" dirty="0"/>
            <a:t>[cele – podstawy przetwarzania- zakres danych]</a:t>
          </a:r>
          <a:endParaRPr lang="pl-PL" sz="2000" b="1" dirty="0">
            <a:solidFill>
              <a:schemeClr val="bg1"/>
            </a:solidFill>
          </a:endParaRPr>
        </a:p>
      </dgm:t>
    </dgm:pt>
    <dgm:pt modelId="{7C9F232A-DC53-401F-9642-C29DD36946D3}" type="parTrans" cxnId="{1F67BD6A-5E20-4429-AD60-0611D795153D}">
      <dgm:prSet/>
      <dgm:spPr/>
      <dgm:t>
        <a:bodyPr/>
        <a:lstStyle/>
        <a:p>
          <a:endParaRPr lang="pl-PL"/>
        </a:p>
      </dgm:t>
    </dgm:pt>
    <dgm:pt modelId="{5822920A-674E-445B-A1E7-311B1FE9B942}" type="sibTrans" cxnId="{1F67BD6A-5E20-4429-AD60-0611D795153D}">
      <dgm:prSet/>
      <dgm:spPr/>
      <dgm:t>
        <a:bodyPr/>
        <a:lstStyle/>
        <a:p>
          <a:endParaRPr lang="pl-PL"/>
        </a:p>
      </dgm:t>
    </dgm:pt>
    <dgm:pt modelId="{38A9EBE0-D2BD-4178-8AC9-C82025059021}">
      <dgm:prSet phldrT="[Tekst]" custT="1"/>
      <dgm:spPr/>
      <dgm:t>
        <a:bodyPr/>
        <a:lstStyle/>
        <a:p>
          <a:r>
            <a:rPr lang="pl-PL" sz="2000" b="1" dirty="0"/>
            <a:t>IZ – administrator danych osobowych stażysty jako uczestnika projektu</a:t>
          </a:r>
        </a:p>
        <a:p>
          <a:r>
            <a:rPr lang="pl-PL" sz="2000" b="1" dirty="0"/>
            <a:t>[cele – podstawy przetwarzania - zakres danych]</a:t>
          </a:r>
        </a:p>
      </dgm:t>
    </dgm:pt>
    <dgm:pt modelId="{FB5413E4-0994-4531-96BF-EE5D06C48065}" type="sibTrans" cxnId="{716A3CA6-AC16-4F7A-89F3-4CFEDB09FD86}">
      <dgm:prSet/>
      <dgm:spPr/>
      <dgm:t>
        <a:bodyPr/>
        <a:lstStyle/>
        <a:p>
          <a:endParaRPr lang="pl-PL"/>
        </a:p>
      </dgm:t>
    </dgm:pt>
    <dgm:pt modelId="{62C424DB-0EFC-47BF-8E86-8AFA69858170}" type="parTrans" cxnId="{716A3CA6-AC16-4F7A-89F3-4CFEDB09FD86}">
      <dgm:prSet/>
      <dgm:spPr/>
      <dgm:t>
        <a:bodyPr/>
        <a:lstStyle/>
        <a:p>
          <a:endParaRPr lang="pl-PL"/>
        </a:p>
      </dgm:t>
    </dgm:pt>
    <dgm:pt modelId="{7CA1B1A4-6AB5-4F5F-8E75-E8BBB2F2575C}" type="pres">
      <dgm:prSet presAssocID="{EB53377D-65B9-42C9-915B-8E1ACBBD16D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9C62391-C214-4182-ADC2-AAD903528FD9}" type="pres">
      <dgm:prSet presAssocID="{EB53377D-65B9-42C9-915B-8E1ACBBD16D9}" presName="matrix" presStyleCnt="0"/>
      <dgm:spPr/>
    </dgm:pt>
    <dgm:pt modelId="{B0D2302C-F070-4D4E-8C24-DE8824A9FCE3}" type="pres">
      <dgm:prSet presAssocID="{EB53377D-65B9-42C9-915B-8E1ACBBD16D9}" presName="tile1" presStyleLbl="node1" presStyleIdx="0" presStyleCnt="4"/>
      <dgm:spPr/>
    </dgm:pt>
    <dgm:pt modelId="{6351353A-28C6-4B66-BED2-B8DED6994E13}" type="pres">
      <dgm:prSet presAssocID="{EB53377D-65B9-42C9-915B-8E1ACBBD16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6B7A89E-72C0-4097-8D8A-D79BC8E89A37}" type="pres">
      <dgm:prSet presAssocID="{EB53377D-65B9-42C9-915B-8E1ACBBD16D9}" presName="tile2" presStyleLbl="node1" presStyleIdx="1" presStyleCnt="4" custLinFactNeighborX="652" custLinFactNeighborY="464"/>
      <dgm:spPr/>
    </dgm:pt>
    <dgm:pt modelId="{CE03E997-7DA7-4444-9125-4C1A2AC575D2}" type="pres">
      <dgm:prSet presAssocID="{EB53377D-65B9-42C9-915B-8E1ACBBD16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B3478A5-695B-43AB-9FEC-463E89BFF666}" type="pres">
      <dgm:prSet presAssocID="{EB53377D-65B9-42C9-915B-8E1ACBBD16D9}" presName="tile3" presStyleLbl="node1" presStyleIdx="2" presStyleCnt="4" custScaleX="46944" custLinFactNeighborX="-26528" custLinFactNeighborY="1672"/>
      <dgm:spPr/>
    </dgm:pt>
    <dgm:pt modelId="{A16804B2-1C31-43B3-9307-3754940AFAE7}" type="pres">
      <dgm:prSet presAssocID="{EB53377D-65B9-42C9-915B-8E1ACBBD16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93E86A-2EC8-42CA-A334-E783B800A8A6}" type="pres">
      <dgm:prSet presAssocID="{EB53377D-65B9-42C9-915B-8E1ACBBD16D9}" presName="tile4" presStyleLbl="node1" presStyleIdx="3" presStyleCnt="4" custScaleX="51142" custLinFactNeighborX="30228" custLinFactNeighborY="313"/>
      <dgm:spPr/>
    </dgm:pt>
    <dgm:pt modelId="{6494D6FF-E3F6-4DB2-865E-E5D96CDCE0D4}" type="pres">
      <dgm:prSet presAssocID="{EB53377D-65B9-42C9-915B-8E1ACBBD16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4A988E0-3938-4938-B7AF-3813A4DF7B1C}" type="pres">
      <dgm:prSet presAssocID="{EB53377D-65B9-42C9-915B-8E1ACBBD16D9}" presName="centerTile" presStyleLbl="fgShp" presStyleIdx="0" presStyleCnt="1" custScaleX="217977" custScaleY="92527">
        <dgm:presLayoutVars>
          <dgm:chMax val="0"/>
          <dgm:chPref val="0"/>
        </dgm:presLayoutVars>
      </dgm:prSet>
      <dgm:spPr/>
    </dgm:pt>
  </dgm:ptLst>
  <dgm:cxnLst>
    <dgm:cxn modelId="{7D191310-5E39-4FF8-9A5B-CDDBE3705093}" type="presOf" srcId="{38A9EBE0-D2BD-4178-8AC9-C82025059021}" destId="{6351353A-28C6-4B66-BED2-B8DED6994E13}" srcOrd="1" destOrd="0" presId="urn:microsoft.com/office/officeart/2005/8/layout/matrix1"/>
    <dgm:cxn modelId="{E443032F-02AA-4DED-BC27-33DB7638DBC1}" srcId="{EB53377D-65B9-42C9-915B-8E1ACBBD16D9}" destId="{7861C2CA-7AFE-427E-B199-DCEC349327CB}" srcOrd="0" destOrd="0" parTransId="{E83C65BB-1792-444D-8C92-0105BFF3422F}" sibTransId="{C5F83803-5942-42D6-8E74-91901A0088D2}"/>
    <dgm:cxn modelId="{62DE3A31-8252-434B-81D8-02FEC26AD89E}" type="presOf" srcId="{093BDB23-8FA3-4AB3-9F5F-7F50F5BEA210}" destId="{B6B7A89E-72C0-4097-8D8A-D79BC8E89A37}" srcOrd="0" destOrd="0" presId="urn:microsoft.com/office/officeart/2005/8/layout/matrix1"/>
    <dgm:cxn modelId="{09ACC733-2150-4C1F-93CC-48968DCA3B3A}" type="presOf" srcId="{171F0AE3-317B-4452-9D14-6578DDC23FDB}" destId="{A16804B2-1C31-43B3-9307-3754940AFAE7}" srcOrd="1" destOrd="0" presId="urn:microsoft.com/office/officeart/2005/8/layout/matrix1"/>
    <dgm:cxn modelId="{B118F75F-0F82-4E05-97BE-9282894A75B1}" type="presOf" srcId="{093BDB23-8FA3-4AB3-9F5F-7F50F5BEA210}" destId="{CE03E997-7DA7-4444-9125-4C1A2AC575D2}" srcOrd="1" destOrd="0" presId="urn:microsoft.com/office/officeart/2005/8/layout/matrix1"/>
    <dgm:cxn modelId="{1F67BD6A-5E20-4429-AD60-0611D795153D}" srcId="{7861C2CA-7AFE-427E-B199-DCEC349327CB}" destId="{F8CE4CBF-0889-4AD9-A36A-16A3F3E11A61}" srcOrd="3" destOrd="0" parTransId="{7C9F232A-DC53-401F-9642-C29DD36946D3}" sibTransId="{5822920A-674E-445B-A1E7-311B1FE9B942}"/>
    <dgm:cxn modelId="{D3E0EA4F-6C0C-4A80-8A0D-336C71150260}" type="presOf" srcId="{F8CE4CBF-0889-4AD9-A36A-16A3F3E11A61}" destId="{6494D6FF-E3F6-4DB2-865E-E5D96CDCE0D4}" srcOrd="1" destOrd="0" presId="urn:microsoft.com/office/officeart/2005/8/layout/matrix1"/>
    <dgm:cxn modelId="{4C4F0872-6F28-40C5-975F-62226AFBAF0B}" type="presOf" srcId="{EB53377D-65B9-42C9-915B-8E1ACBBD16D9}" destId="{7CA1B1A4-6AB5-4F5F-8E75-E8BBB2F2575C}" srcOrd="0" destOrd="0" presId="urn:microsoft.com/office/officeart/2005/8/layout/matrix1"/>
    <dgm:cxn modelId="{D7558453-3F1B-4014-A0F3-DEA385674240}" type="presOf" srcId="{F8CE4CBF-0889-4AD9-A36A-16A3F3E11A61}" destId="{9093E86A-2EC8-42CA-A334-E783B800A8A6}" srcOrd="0" destOrd="0" presId="urn:microsoft.com/office/officeart/2005/8/layout/matrix1"/>
    <dgm:cxn modelId="{0C44085A-C01F-45C7-B155-F8FCF630878B}" srcId="{7861C2CA-7AFE-427E-B199-DCEC349327CB}" destId="{093BDB23-8FA3-4AB3-9F5F-7F50F5BEA210}" srcOrd="1" destOrd="0" parTransId="{C318CF67-6EA0-4F9D-9F1E-EFEAF7E1682D}" sibTransId="{AB253ADF-8E0D-47BF-90A0-FBBDF6E5416A}"/>
    <dgm:cxn modelId="{85651681-649D-47D6-9C99-F58D8AD39846}" type="presOf" srcId="{7861C2CA-7AFE-427E-B199-DCEC349327CB}" destId="{94A988E0-3938-4938-B7AF-3813A4DF7B1C}" srcOrd="0" destOrd="0" presId="urn:microsoft.com/office/officeart/2005/8/layout/matrix1"/>
    <dgm:cxn modelId="{55651B8A-DAEA-47E7-9816-1D774E02A94E}" type="presOf" srcId="{171F0AE3-317B-4452-9D14-6578DDC23FDB}" destId="{7B3478A5-695B-43AB-9FEC-463E89BFF666}" srcOrd="0" destOrd="0" presId="urn:microsoft.com/office/officeart/2005/8/layout/matrix1"/>
    <dgm:cxn modelId="{93845A9A-AB93-4AE0-B7A6-4E31165AA002}" type="presOf" srcId="{38A9EBE0-D2BD-4178-8AC9-C82025059021}" destId="{B0D2302C-F070-4D4E-8C24-DE8824A9FCE3}" srcOrd="0" destOrd="0" presId="urn:microsoft.com/office/officeart/2005/8/layout/matrix1"/>
    <dgm:cxn modelId="{716A3CA6-AC16-4F7A-89F3-4CFEDB09FD86}" srcId="{7861C2CA-7AFE-427E-B199-DCEC349327CB}" destId="{38A9EBE0-D2BD-4178-8AC9-C82025059021}" srcOrd="0" destOrd="0" parTransId="{62C424DB-0EFC-47BF-8E86-8AFA69858170}" sibTransId="{FB5413E4-0994-4531-96BF-EE5D06C48065}"/>
    <dgm:cxn modelId="{932198F9-18A2-40FF-A5DC-4C9F347FA5FA}" srcId="{7861C2CA-7AFE-427E-B199-DCEC349327CB}" destId="{171F0AE3-317B-4452-9D14-6578DDC23FDB}" srcOrd="2" destOrd="0" parTransId="{C10C3A1A-B67B-4A65-91F5-6E0627CA7D8D}" sibTransId="{BCCF5A8F-4379-4A34-88E1-D5E497DE2F70}"/>
    <dgm:cxn modelId="{CD85D486-98C7-461B-ACF9-76AD8E80BA5F}" type="presParOf" srcId="{7CA1B1A4-6AB5-4F5F-8E75-E8BBB2F2575C}" destId="{69C62391-C214-4182-ADC2-AAD903528FD9}" srcOrd="0" destOrd="0" presId="urn:microsoft.com/office/officeart/2005/8/layout/matrix1"/>
    <dgm:cxn modelId="{A30170DB-AD66-4335-A886-D4F061A8797B}" type="presParOf" srcId="{69C62391-C214-4182-ADC2-AAD903528FD9}" destId="{B0D2302C-F070-4D4E-8C24-DE8824A9FCE3}" srcOrd="0" destOrd="0" presId="urn:microsoft.com/office/officeart/2005/8/layout/matrix1"/>
    <dgm:cxn modelId="{E5978749-0E75-413C-9F16-AFC5F08F3717}" type="presParOf" srcId="{69C62391-C214-4182-ADC2-AAD903528FD9}" destId="{6351353A-28C6-4B66-BED2-B8DED6994E13}" srcOrd="1" destOrd="0" presId="urn:microsoft.com/office/officeart/2005/8/layout/matrix1"/>
    <dgm:cxn modelId="{6002B693-B4C5-4D39-8888-6D8A8018F69A}" type="presParOf" srcId="{69C62391-C214-4182-ADC2-AAD903528FD9}" destId="{B6B7A89E-72C0-4097-8D8A-D79BC8E89A37}" srcOrd="2" destOrd="0" presId="urn:microsoft.com/office/officeart/2005/8/layout/matrix1"/>
    <dgm:cxn modelId="{FAFEE1F4-EDAD-4FB7-BF21-DD5FDC818D32}" type="presParOf" srcId="{69C62391-C214-4182-ADC2-AAD903528FD9}" destId="{CE03E997-7DA7-4444-9125-4C1A2AC575D2}" srcOrd="3" destOrd="0" presId="urn:microsoft.com/office/officeart/2005/8/layout/matrix1"/>
    <dgm:cxn modelId="{36550612-18B6-44AE-B0EC-CF7DC27AC6AC}" type="presParOf" srcId="{69C62391-C214-4182-ADC2-AAD903528FD9}" destId="{7B3478A5-695B-43AB-9FEC-463E89BFF666}" srcOrd="4" destOrd="0" presId="urn:microsoft.com/office/officeart/2005/8/layout/matrix1"/>
    <dgm:cxn modelId="{1C943308-551E-4B11-89BF-5F54D54713FF}" type="presParOf" srcId="{69C62391-C214-4182-ADC2-AAD903528FD9}" destId="{A16804B2-1C31-43B3-9307-3754940AFAE7}" srcOrd="5" destOrd="0" presId="urn:microsoft.com/office/officeart/2005/8/layout/matrix1"/>
    <dgm:cxn modelId="{A780527A-78AC-4691-98D0-5C54A2E850BE}" type="presParOf" srcId="{69C62391-C214-4182-ADC2-AAD903528FD9}" destId="{9093E86A-2EC8-42CA-A334-E783B800A8A6}" srcOrd="6" destOrd="0" presId="urn:microsoft.com/office/officeart/2005/8/layout/matrix1"/>
    <dgm:cxn modelId="{21163296-8C9E-48BB-9661-112AF200CC1F}" type="presParOf" srcId="{69C62391-C214-4182-ADC2-AAD903528FD9}" destId="{6494D6FF-E3F6-4DB2-865E-E5D96CDCE0D4}" srcOrd="7" destOrd="0" presId="urn:microsoft.com/office/officeart/2005/8/layout/matrix1"/>
    <dgm:cxn modelId="{AF48F8CA-04F9-447F-8B3E-BCDB494BB4A9}" type="presParOf" srcId="{7CA1B1A4-6AB5-4F5F-8E75-E8BBB2F2575C}" destId="{94A988E0-3938-4938-B7AF-3813A4DF7B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B53377D-65B9-42C9-915B-8E1ACBBD16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61C2CA-7AFE-427E-B199-DCEC349327CB}">
      <dgm:prSet phldrT="[Tekst]" custT="1"/>
      <dgm:spPr>
        <a:solidFill>
          <a:srgbClr val="FFFFCC"/>
        </a:solidFill>
      </dgm:spPr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Dane osobowe tej samej konkretnej osoby</a:t>
          </a:r>
        </a:p>
      </dgm:t>
    </dgm:pt>
    <dgm:pt modelId="{E83C65BB-1792-444D-8C92-0105BFF3422F}" type="parTrans" cxnId="{E443032F-02AA-4DED-BC27-33DB7638DBC1}">
      <dgm:prSet/>
      <dgm:spPr/>
      <dgm:t>
        <a:bodyPr/>
        <a:lstStyle/>
        <a:p>
          <a:endParaRPr lang="pl-PL"/>
        </a:p>
      </dgm:t>
    </dgm:pt>
    <dgm:pt modelId="{C5F83803-5942-42D6-8E74-91901A0088D2}" type="sibTrans" cxnId="{E443032F-02AA-4DED-BC27-33DB7638DBC1}">
      <dgm:prSet/>
      <dgm:spPr/>
      <dgm:t>
        <a:bodyPr/>
        <a:lstStyle/>
        <a:p>
          <a:endParaRPr lang="pl-PL"/>
        </a:p>
      </dgm:t>
    </dgm:pt>
    <dgm:pt modelId="{093BDB23-8FA3-4AB3-9F5F-7F50F5BEA210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dirty="0">
              <a:solidFill>
                <a:schemeClr val="bg1"/>
              </a:solidFill>
            </a:rPr>
          </a:br>
          <a:r>
            <a:rPr lang="pl-PL" sz="2000" b="1" dirty="0">
              <a:solidFill>
                <a:schemeClr val="bg1"/>
              </a:solidFill>
            </a:rPr>
            <a:t>w miejscu pracy</a:t>
          </a:r>
        </a:p>
        <a:p>
          <a:r>
            <a:rPr lang="pl-PL" sz="2000" b="1" dirty="0"/>
            <a:t>[cele – podstawy przetwarzania zakres danych]</a:t>
          </a:r>
        </a:p>
      </dgm:t>
    </dgm:pt>
    <dgm:pt modelId="{C318CF67-6EA0-4F9D-9F1E-EFEAF7E1682D}" type="parTrans" cxnId="{0C44085A-C01F-45C7-B155-F8FCF630878B}">
      <dgm:prSet/>
      <dgm:spPr/>
      <dgm:t>
        <a:bodyPr/>
        <a:lstStyle/>
        <a:p>
          <a:endParaRPr lang="pl-PL"/>
        </a:p>
      </dgm:t>
    </dgm:pt>
    <dgm:pt modelId="{AB253ADF-8E0D-47BF-90A0-FBBDF6E5416A}" type="sibTrans" cxnId="{0C44085A-C01F-45C7-B155-F8FCF630878B}">
      <dgm:prSet/>
      <dgm:spPr/>
      <dgm:t>
        <a:bodyPr/>
        <a:lstStyle/>
        <a:p>
          <a:endParaRPr lang="pl-PL"/>
        </a:p>
      </dgm:t>
    </dgm:pt>
    <dgm:pt modelId="{171F0AE3-317B-4452-9D14-6578DDC23FDB}">
      <dgm:prSet phldrT="[Tekst]" custT="1"/>
      <dgm:spPr/>
      <dgm:t>
        <a:bodyPr/>
        <a:lstStyle/>
        <a:p>
          <a:pPr>
            <a:spcAft>
              <a:spcPts val="300"/>
            </a:spcAft>
          </a:pPr>
          <a:r>
            <a:rPr lang="pl-PL" sz="1800" b="1" dirty="0"/>
            <a:t>Beneficjent</a:t>
          </a:r>
          <a:r>
            <a:rPr lang="pl-PL" sz="1800" dirty="0"/>
            <a:t> – </a:t>
          </a:r>
          <a:r>
            <a:rPr lang="pl-PL" sz="1800" b="1" dirty="0"/>
            <a:t>administrator danych osobowych ….</a:t>
          </a:r>
        </a:p>
        <a:p>
          <a:pPr>
            <a:spcAft>
              <a:spcPts val="300"/>
            </a:spcAft>
          </a:pPr>
          <a:r>
            <a:rPr lang="pl-PL" sz="1800" b="1" dirty="0"/>
            <a:t>[cele – podstawy przetwarzania - zakres danych]</a:t>
          </a:r>
        </a:p>
      </dgm:t>
    </dgm:pt>
    <dgm:pt modelId="{C10C3A1A-B67B-4A65-91F5-6E0627CA7D8D}" type="parTrans" cxnId="{932198F9-18A2-40FF-A5DC-4C9F347FA5FA}">
      <dgm:prSet/>
      <dgm:spPr/>
      <dgm:t>
        <a:bodyPr/>
        <a:lstStyle/>
        <a:p>
          <a:endParaRPr lang="pl-PL"/>
        </a:p>
      </dgm:t>
    </dgm:pt>
    <dgm:pt modelId="{BCCF5A8F-4379-4A34-88E1-D5E497DE2F70}" type="sibTrans" cxnId="{932198F9-18A2-40FF-A5DC-4C9F347FA5FA}">
      <dgm:prSet/>
      <dgm:spPr/>
      <dgm:t>
        <a:bodyPr/>
        <a:lstStyle/>
        <a:p>
          <a:endParaRPr lang="pl-PL"/>
        </a:p>
      </dgm:t>
    </dgm:pt>
    <dgm:pt modelId="{F8CE4CBF-0889-4AD9-A36A-16A3F3E11A61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Inni administratorzy ….</a:t>
          </a:r>
        </a:p>
        <a:p>
          <a:r>
            <a:rPr lang="pl-PL" sz="2000" b="1" dirty="0"/>
            <a:t>[cele – podstawy przetwarzania- zakres danych]</a:t>
          </a:r>
          <a:endParaRPr lang="pl-PL" sz="2000" b="1" dirty="0">
            <a:solidFill>
              <a:schemeClr val="bg1"/>
            </a:solidFill>
          </a:endParaRPr>
        </a:p>
      </dgm:t>
    </dgm:pt>
    <dgm:pt modelId="{7C9F232A-DC53-401F-9642-C29DD36946D3}" type="parTrans" cxnId="{1F67BD6A-5E20-4429-AD60-0611D795153D}">
      <dgm:prSet/>
      <dgm:spPr/>
      <dgm:t>
        <a:bodyPr/>
        <a:lstStyle/>
        <a:p>
          <a:endParaRPr lang="pl-PL"/>
        </a:p>
      </dgm:t>
    </dgm:pt>
    <dgm:pt modelId="{5822920A-674E-445B-A1E7-311B1FE9B942}" type="sibTrans" cxnId="{1F67BD6A-5E20-4429-AD60-0611D795153D}">
      <dgm:prSet/>
      <dgm:spPr/>
      <dgm:t>
        <a:bodyPr/>
        <a:lstStyle/>
        <a:p>
          <a:endParaRPr lang="pl-PL"/>
        </a:p>
      </dgm:t>
    </dgm:pt>
    <dgm:pt modelId="{38A9EBE0-D2BD-4178-8AC9-C82025059021}">
      <dgm:prSet phldrT="[Tekst]" custT="1"/>
      <dgm:spPr/>
      <dgm:t>
        <a:bodyPr/>
        <a:lstStyle/>
        <a:p>
          <a:r>
            <a:rPr lang="pl-PL" sz="2000" b="1" dirty="0"/>
            <a:t>IZ – administrator danych osobowych stażysty jako uczestnika projektu</a:t>
          </a:r>
        </a:p>
        <a:p>
          <a:r>
            <a:rPr lang="pl-PL" sz="2000" b="1" dirty="0"/>
            <a:t>[cele – podstawy przetwarzania - zakres danych]</a:t>
          </a:r>
        </a:p>
      </dgm:t>
    </dgm:pt>
    <dgm:pt modelId="{FB5413E4-0994-4531-96BF-EE5D06C48065}" type="sibTrans" cxnId="{716A3CA6-AC16-4F7A-89F3-4CFEDB09FD86}">
      <dgm:prSet/>
      <dgm:spPr/>
      <dgm:t>
        <a:bodyPr/>
        <a:lstStyle/>
        <a:p>
          <a:endParaRPr lang="pl-PL"/>
        </a:p>
      </dgm:t>
    </dgm:pt>
    <dgm:pt modelId="{62C424DB-0EFC-47BF-8E86-8AFA69858170}" type="parTrans" cxnId="{716A3CA6-AC16-4F7A-89F3-4CFEDB09FD86}">
      <dgm:prSet/>
      <dgm:spPr/>
      <dgm:t>
        <a:bodyPr/>
        <a:lstStyle/>
        <a:p>
          <a:endParaRPr lang="pl-PL"/>
        </a:p>
      </dgm:t>
    </dgm:pt>
    <dgm:pt modelId="{7CA1B1A4-6AB5-4F5F-8E75-E8BBB2F2575C}" type="pres">
      <dgm:prSet presAssocID="{EB53377D-65B9-42C9-915B-8E1ACBBD16D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9C62391-C214-4182-ADC2-AAD903528FD9}" type="pres">
      <dgm:prSet presAssocID="{EB53377D-65B9-42C9-915B-8E1ACBBD16D9}" presName="matrix" presStyleCnt="0"/>
      <dgm:spPr/>
    </dgm:pt>
    <dgm:pt modelId="{B0D2302C-F070-4D4E-8C24-DE8824A9FCE3}" type="pres">
      <dgm:prSet presAssocID="{EB53377D-65B9-42C9-915B-8E1ACBBD16D9}" presName="tile1" presStyleLbl="node1" presStyleIdx="0" presStyleCnt="4"/>
      <dgm:spPr/>
    </dgm:pt>
    <dgm:pt modelId="{6351353A-28C6-4B66-BED2-B8DED6994E13}" type="pres">
      <dgm:prSet presAssocID="{EB53377D-65B9-42C9-915B-8E1ACBBD16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6B7A89E-72C0-4097-8D8A-D79BC8E89A37}" type="pres">
      <dgm:prSet presAssocID="{EB53377D-65B9-42C9-915B-8E1ACBBD16D9}" presName="tile2" presStyleLbl="node1" presStyleIdx="1" presStyleCnt="4" custLinFactNeighborX="652" custLinFactNeighborY="464"/>
      <dgm:spPr/>
    </dgm:pt>
    <dgm:pt modelId="{CE03E997-7DA7-4444-9125-4C1A2AC575D2}" type="pres">
      <dgm:prSet presAssocID="{EB53377D-65B9-42C9-915B-8E1ACBBD16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B3478A5-695B-43AB-9FEC-463E89BFF666}" type="pres">
      <dgm:prSet presAssocID="{EB53377D-65B9-42C9-915B-8E1ACBBD16D9}" presName="tile3" presStyleLbl="node1" presStyleIdx="2" presStyleCnt="4" custScaleX="46944" custLinFactNeighborX="-26528" custLinFactNeighborY="1672"/>
      <dgm:spPr/>
    </dgm:pt>
    <dgm:pt modelId="{A16804B2-1C31-43B3-9307-3754940AFAE7}" type="pres">
      <dgm:prSet presAssocID="{EB53377D-65B9-42C9-915B-8E1ACBBD16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93E86A-2EC8-42CA-A334-E783B800A8A6}" type="pres">
      <dgm:prSet presAssocID="{EB53377D-65B9-42C9-915B-8E1ACBBD16D9}" presName="tile4" presStyleLbl="node1" presStyleIdx="3" presStyleCnt="4" custScaleX="51142" custLinFactNeighborX="30228" custLinFactNeighborY="313"/>
      <dgm:spPr/>
    </dgm:pt>
    <dgm:pt modelId="{6494D6FF-E3F6-4DB2-865E-E5D96CDCE0D4}" type="pres">
      <dgm:prSet presAssocID="{EB53377D-65B9-42C9-915B-8E1ACBBD16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4A988E0-3938-4938-B7AF-3813A4DF7B1C}" type="pres">
      <dgm:prSet presAssocID="{EB53377D-65B9-42C9-915B-8E1ACBBD16D9}" presName="centerTile" presStyleLbl="fgShp" presStyleIdx="0" presStyleCnt="1" custScaleX="217977" custScaleY="92527">
        <dgm:presLayoutVars>
          <dgm:chMax val="0"/>
          <dgm:chPref val="0"/>
        </dgm:presLayoutVars>
      </dgm:prSet>
      <dgm:spPr/>
    </dgm:pt>
  </dgm:ptLst>
  <dgm:cxnLst>
    <dgm:cxn modelId="{0416910D-7E72-4E31-BD47-465CB94BAF3B}" type="presOf" srcId="{171F0AE3-317B-4452-9D14-6578DDC23FDB}" destId="{A16804B2-1C31-43B3-9307-3754940AFAE7}" srcOrd="1" destOrd="0" presId="urn:microsoft.com/office/officeart/2005/8/layout/matrix1"/>
    <dgm:cxn modelId="{1B867A24-E9C2-4E48-9693-BC7B379EDEB9}" type="presOf" srcId="{093BDB23-8FA3-4AB3-9F5F-7F50F5BEA210}" destId="{B6B7A89E-72C0-4097-8D8A-D79BC8E89A37}" srcOrd="0" destOrd="0" presId="urn:microsoft.com/office/officeart/2005/8/layout/matrix1"/>
    <dgm:cxn modelId="{73D59A29-F988-40F3-BC5C-8E8C0BBC3BB8}" type="presOf" srcId="{F8CE4CBF-0889-4AD9-A36A-16A3F3E11A61}" destId="{9093E86A-2EC8-42CA-A334-E783B800A8A6}" srcOrd="0" destOrd="0" presId="urn:microsoft.com/office/officeart/2005/8/layout/matrix1"/>
    <dgm:cxn modelId="{E443032F-02AA-4DED-BC27-33DB7638DBC1}" srcId="{EB53377D-65B9-42C9-915B-8E1ACBBD16D9}" destId="{7861C2CA-7AFE-427E-B199-DCEC349327CB}" srcOrd="0" destOrd="0" parTransId="{E83C65BB-1792-444D-8C92-0105BFF3422F}" sibTransId="{C5F83803-5942-42D6-8E74-91901A0088D2}"/>
    <dgm:cxn modelId="{C393565C-78B2-477C-B501-8C3B25B1FC2B}" type="presOf" srcId="{171F0AE3-317B-4452-9D14-6578DDC23FDB}" destId="{7B3478A5-695B-43AB-9FEC-463E89BFF666}" srcOrd="0" destOrd="0" presId="urn:microsoft.com/office/officeart/2005/8/layout/matrix1"/>
    <dgm:cxn modelId="{1F67BD6A-5E20-4429-AD60-0611D795153D}" srcId="{7861C2CA-7AFE-427E-B199-DCEC349327CB}" destId="{F8CE4CBF-0889-4AD9-A36A-16A3F3E11A61}" srcOrd="3" destOrd="0" parTransId="{7C9F232A-DC53-401F-9642-C29DD36946D3}" sibTransId="{5822920A-674E-445B-A1E7-311B1FE9B942}"/>
    <dgm:cxn modelId="{FB6D834D-0752-4919-BD3F-D64F3B62DEB1}" type="presOf" srcId="{38A9EBE0-D2BD-4178-8AC9-C82025059021}" destId="{B0D2302C-F070-4D4E-8C24-DE8824A9FCE3}" srcOrd="0" destOrd="0" presId="urn:microsoft.com/office/officeart/2005/8/layout/matrix1"/>
    <dgm:cxn modelId="{0C44085A-C01F-45C7-B155-F8FCF630878B}" srcId="{7861C2CA-7AFE-427E-B199-DCEC349327CB}" destId="{093BDB23-8FA3-4AB3-9F5F-7F50F5BEA210}" srcOrd="1" destOrd="0" parTransId="{C318CF67-6EA0-4F9D-9F1E-EFEAF7E1682D}" sibTransId="{AB253ADF-8E0D-47BF-90A0-FBBDF6E5416A}"/>
    <dgm:cxn modelId="{484B3B9D-BB09-4612-A733-48412E6530BA}" type="presOf" srcId="{7861C2CA-7AFE-427E-B199-DCEC349327CB}" destId="{94A988E0-3938-4938-B7AF-3813A4DF7B1C}" srcOrd="0" destOrd="0" presId="urn:microsoft.com/office/officeart/2005/8/layout/matrix1"/>
    <dgm:cxn modelId="{A64C8BA1-EB01-4BAE-B79A-69AEBBCF4E74}" type="presOf" srcId="{F8CE4CBF-0889-4AD9-A36A-16A3F3E11A61}" destId="{6494D6FF-E3F6-4DB2-865E-E5D96CDCE0D4}" srcOrd="1" destOrd="0" presId="urn:microsoft.com/office/officeart/2005/8/layout/matrix1"/>
    <dgm:cxn modelId="{716A3CA6-AC16-4F7A-89F3-4CFEDB09FD86}" srcId="{7861C2CA-7AFE-427E-B199-DCEC349327CB}" destId="{38A9EBE0-D2BD-4178-8AC9-C82025059021}" srcOrd="0" destOrd="0" parTransId="{62C424DB-0EFC-47BF-8E86-8AFA69858170}" sibTransId="{FB5413E4-0994-4531-96BF-EE5D06C48065}"/>
    <dgm:cxn modelId="{76FC1DCD-65DB-42A2-B7C7-DEB70A1A7959}" type="presOf" srcId="{38A9EBE0-D2BD-4178-8AC9-C82025059021}" destId="{6351353A-28C6-4B66-BED2-B8DED6994E13}" srcOrd="1" destOrd="0" presId="urn:microsoft.com/office/officeart/2005/8/layout/matrix1"/>
    <dgm:cxn modelId="{3F2F36E5-8E51-4F85-B584-9FCCFB1F970C}" type="presOf" srcId="{EB53377D-65B9-42C9-915B-8E1ACBBD16D9}" destId="{7CA1B1A4-6AB5-4F5F-8E75-E8BBB2F2575C}" srcOrd="0" destOrd="0" presId="urn:microsoft.com/office/officeart/2005/8/layout/matrix1"/>
    <dgm:cxn modelId="{36B893EF-8583-4220-9EF9-0E6986A16130}" type="presOf" srcId="{093BDB23-8FA3-4AB3-9F5F-7F50F5BEA210}" destId="{CE03E997-7DA7-4444-9125-4C1A2AC575D2}" srcOrd="1" destOrd="0" presId="urn:microsoft.com/office/officeart/2005/8/layout/matrix1"/>
    <dgm:cxn modelId="{932198F9-18A2-40FF-A5DC-4C9F347FA5FA}" srcId="{7861C2CA-7AFE-427E-B199-DCEC349327CB}" destId="{171F0AE3-317B-4452-9D14-6578DDC23FDB}" srcOrd="2" destOrd="0" parTransId="{C10C3A1A-B67B-4A65-91F5-6E0627CA7D8D}" sibTransId="{BCCF5A8F-4379-4A34-88E1-D5E497DE2F70}"/>
    <dgm:cxn modelId="{8AC75F6F-BFBB-401C-99C0-F7289069E344}" type="presParOf" srcId="{7CA1B1A4-6AB5-4F5F-8E75-E8BBB2F2575C}" destId="{69C62391-C214-4182-ADC2-AAD903528FD9}" srcOrd="0" destOrd="0" presId="urn:microsoft.com/office/officeart/2005/8/layout/matrix1"/>
    <dgm:cxn modelId="{74802FD3-4C9B-4619-8316-37A07EED2F3B}" type="presParOf" srcId="{69C62391-C214-4182-ADC2-AAD903528FD9}" destId="{B0D2302C-F070-4D4E-8C24-DE8824A9FCE3}" srcOrd="0" destOrd="0" presId="urn:microsoft.com/office/officeart/2005/8/layout/matrix1"/>
    <dgm:cxn modelId="{AE8E932B-36E6-4B30-847C-079AAB43AAFC}" type="presParOf" srcId="{69C62391-C214-4182-ADC2-AAD903528FD9}" destId="{6351353A-28C6-4B66-BED2-B8DED6994E13}" srcOrd="1" destOrd="0" presId="urn:microsoft.com/office/officeart/2005/8/layout/matrix1"/>
    <dgm:cxn modelId="{1A91B6C1-2FFC-4883-93DA-1AEDDE2F2E2B}" type="presParOf" srcId="{69C62391-C214-4182-ADC2-AAD903528FD9}" destId="{B6B7A89E-72C0-4097-8D8A-D79BC8E89A37}" srcOrd="2" destOrd="0" presId="urn:microsoft.com/office/officeart/2005/8/layout/matrix1"/>
    <dgm:cxn modelId="{6D8B90B8-F643-45EF-8947-CCA6CD385159}" type="presParOf" srcId="{69C62391-C214-4182-ADC2-AAD903528FD9}" destId="{CE03E997-7DA7-4444-9125-4C1A2AC575D2}" srcOrd="3" destOrd="0" presId="urn:microsoft.com/office/officeart/2005/8/layout/matrix1"/>
    <dgm:cxn modelId="{1C0C99E1-EF36-4374-BE6B-0115301C4038}" type="presParOf" srcId="{69C62391-C214-4182-ADC2-AAD903528FD9}" destId="{7B3478A5-695B-43AB-9FEC-463E89BFF666}" srcOrd="4" destOrd="0" presId="urn:microsoft.com/office/officeart/2005/8/layout/matrix1"/>
    <dgm:cxn modelId="{1A04A8DC-962E-4A91-A88D-516862CD8AC9}" type="presParOf" srcId="{69C62391-C214-4182-ADC2-AAD903528FD9}" destId="{A16804B2-1C31-43B3-9307-3754940AFAE7}" srcOrd="5" destOrd="0" presId="urn:microsoft.com/office/officeart/2005/8/layout/matrix1"/>
    <dgm:cxn modelId="{6C93EA64-69BF-4968-BC26-FD788A412DC0}" type="presParOf" srcId="{69C62391-C214-4182-ADC2-AAD903528FD9}" destId="{9093E86A-2EC8-42CA-A334-E783B800A8A6}" srcOrd="6" destOrd="0" presId="urn:microsoft.com/office/officeart/2005/8/layout/matrix1"/>
    <dgm:cxn modelId="{0C993EC0-51B8-45E9-8752-C227E674D874}" type="presParOf" srcId="{69C62391-C214-4182-ADC2-AAD903528FD9}" destId="{6494D6FF-E3F6-4DB2-865E-E5D96CDCE0D4}" srcOrd="7" destOrd="0" presId="urn:microsoft.com/office/officeart/2005/8/layout/matrix1"/>
    <dgm:cxn modelId="{C4C5DF9E-8CAF-4E89-835B-48816F6790F6}" type="presParOf" srcId="{7CA1B1A4-6AB5-4F5F-8E75-E8BBB2F2575C}" destId="{94A988E0-3938-4938-B7AF-3813A4DF7B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B53377D-65B9-42C9-915B-8E1ACBBD16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61C2CA-7AFE-427E-B199-DCEC349327CB}">
      <dgm:prSet phldrT="[Tekst]" custT="1"/>
      <dgm:spPr>
        <a:solidFill>
          <a:srgbClr val="FFFFCC"/>
        </a:solidFill>
      </dgm:spPr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Dane osobowe tej samej konkretnej osoby</a:t>
          </a:r>
        </a:p>
      </dgm:t>
    </dgm:pt>
    <dgm:pt modelId="{E83C65BB-1792-444D-8C92-0105BFF3422F}" type="parTrans" cxnId="{E443032F-02AA-4DED-BC27-33DB7638DBC1}">
      <dgm:prSet/>
      <dgm:spPr/>
      <dgm:t>
        <a:bodyPr/>
        <a:lstStyle/>
        <a:p>
          <a:endParaRPr lang="pl-PL"/>
        </a:p>
      </dgm:t>
    </dgm:pt>
    <dgm:pt modelId="{C5F83803-5942-42D6-8E74-91901A0088D2}" type="sibTrans" cxnId="{E443032F-02AA-4DED-BC27-33DB7638DBC1}">
      <dgm:prSet/>
      <dgm:spPr/>
      <dgm:t>
        <a:bodyPr/>
        <a:lstStyle/>
        <a:p>
          <a:endParaRPr lang="pl-PL"/>
        </a:p>
      </dgm:t>
    </dgm:pt>
    <dgm:pt modelId="{093BDB23-8FA3-4AB3-9F5F-7F50F5BEA210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dirty="0">
              <a:solidFill>
                <a:schemeClr val="bg1"/>
              </a:solidFill>
            </a:rPr>
          </a:br>
          <a:r>
            <a:rPr lang="pl-PL" sz="2000" b="1" dirty="0">
              <a:solidFill>
                <a:schemeClr val="bg1"/>
              </a:solidFill>
            </a:rPr>
            <a:t>w miejscu pracy</a:t>
          </a:r>
        </a:p>
        <a:p>
          <a:r>
            <a:rPr lang="pl-PL" sz="2000" b="1" dirty="0"/>
            <a:t>[cele – podstawy przetwarzania zakres danych]</a:t>
          </a:r>
        </a:p>
      </dgm:t>
    </dgm:pt>
    <dgm:pt modelId="{C318CF67-6EA0-4F9D-9F1E-EFEAF7E1682D}" type="parTrans" cxnId="{0C44085A-C01F-45C7-B155-F8FCF630878B}">
      <dgm:prSet/>
      <dgm:spPr/>
      <dgm:t>
        <a:bodyPr/>
        <a:lstStyle/>
        <a:p>
          <a:endParaRPr lang="pl-PL"/>
        </a:p>
      </dgm:t>
    </dgm:pt>
    <dgm:pt modelId="{AB253ADF-8E0D-47BF-90A0-FBBDF6E5416A}" type="sibTrans" cxnId="{0C44085A-C01F-45C7-B155-F8FCF630878B}">
      <dgm:prSet/>
      <dgm:spPr/>
      <dgm:t>
        <a:bodyPr/>
        <a:lstStyle/>
        <a:p>
          <a:endParaRPr lang="pl-PL"/>
        </a:p>
      </dgm:t>
    </dgm:pt>
    <dgm:pt modelId="{171F0AE3-317B-4452-9D14-6578DDC23FDB}">
      <dgm:prSet phldrT="[Tekst]" custT="1"/>
      <dgm:spPr/>
      <dgm:t>
        <a:bodyPr/>
        <a:lstStyle/>
        <a:p>
          <a:pPr>
            <a:spcAft>
              <a:spcPts val="300"/>
            </a:spcAft>
          </a:pPr>
          <a:r>
            <a:rPr lang="pl-PL" sz="1800" b="1" dirty="0"/>
            <a:t>Beneficjent</a:t>
          </a:r>
          <a:r>
            <a:rPr lang="pl-PL" sz="1800" dirty="0"/>
            <a:t> – </a:t>
          </a:r>
          <a:r>
            <a:rPr lang="pl-PL" sz="1800" b="1" dirty="0"/>
            <a:t>administrator danych osobowych ….</a:t>
          </a:r>
        </a:p>
        <a:p>
          <a:pPr>
            <a:spcAft>
              <a:spcPts val="300"/>
            </a:spcAft>
          </a:pPr>
          <a:r>
            <a:rPr lang="pl-PL" sz="1800" b="1" dirty="0"/>
            <a:t>[cele – podstawy przetwarzania - zakres danych]</a:t>
          </a:r>
        </a:p>
      </dgm:t>
    </dgm:pt>
    <dgm:pt modelId="{C10C3A1A-B67B-4A65-91F5-6E0627CA7D8D}" type="parTrans" cxnId="{932198F9-18A2-40FF-A5DC-4C9F347FA5FA}">
      <dgm:prSet/>
      <dgm:spPr/>
      <dgm:t>
        <a:bodyPr/>
        <a:lstStyle/>
        <a:p>
          <a:endParaRPr lang="pl-PL"/>
        </a:p>
      </dgm:t>
    </dgm:pt>
    <dgm:pt modelId="{BCCF5A8F-4379-4A34-88E1-D5E497DE2F70}" type="sibTrans" cxnId="{932198F9-18A2-40FF-A5DC-4C9F347FA5FA}">
      <dgm:prSet/>
      <dgm:spPr/>
      <dgm:t>
        <a:bodyPr/>
        <a:lstStyle/>
        <a:p>
          <a:endParaRPr lang="pl-PL"/>
        </a:p>
      </dgm:t>
    </dgm:pt>
    <dgm:pt modelId="{F8CE4CBF-0889-4AD9-A36A-16A3F3E11A61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Inni administratorzy ….</a:t>
          </a:r>
        </a:p>
        <a:p>
          <a:r>
            <a:rPr lang="pl-PL" sz="2000" b="1" dirty="0"/>
            <a:t>[cele – podstawy przetwarzania- zakres danych]</a:t>
          </a:r>
          <a:endParaRPr lang="pl-PL" sz="2000" b="1" dirty="0">
            <a:solidFill>
              <a:schemeClr val="bg1"/>
            </a:solidFill>
          </a:endParaRPr>
        </a:p>
      </dgm:t>
    </dgm:pt>
    <dgm:pt modelId="{7C9F232A-DC53-401F-9642-C29DD36946D3}" type="parTrans" cxnId="{1F67BD6A-5E20-4429-AD60-0611D795153D}">
      <dgm:prSet/>
      <dgm:spPr/>
      <dgm:t>
        <a:bodyPr/>
        <a:lstStyle/>
        <a:p>
          <a:endParaRPr lang="pl-PL"/>
        </a:p>
      </dgm:t>
    </dgm:pt>
    <dgm:pt modelId="{5822920A-674E-445B-A1E7-311B1FE9B942}" type="sibTrans" cxnId="{1F67BD6A-5E20-4429-AD60-0611D795153D}">
      <dgm:prSet/>
      <dgm:spPr/>
      <dgm:t>
        <a:bodyPr/>
        <a:lstStyle/>
        <a:p>
          <a:endParaRPr lang="pl-PL"/>
        </a:p>
      </dgm:t>
    </dgm:pt>
    <dgm:pt modelId="{38A9EBE0-D2BD-4178-8AC9-C82025059021}">
      <dgm:prSet phldrT="[Tekst]" custT="1"/>
      <dgm:spPr/>
      <dgm:t>
        <a:bodyPr/>
        <a:lstStyle/>
        <a:p>
          <a:r>
            <a:rPr lang="pl-PL" sz="2000" b="1" dirty="0"/>
            <a:t>IZ – administrator danych osobowych stażysty jako uczestnika projektu</a:t>
          </a:r>
        </a:p>
        <a:p>
          <a:r>
            <a:rPr lang="pl-PL" sz="2000" b="1" dirty="0"/>
            <a:t>[cele – podstawy przetwarzania - zakres danych]</a:t>
          </a:r>
        </a:p>
      </dgm:t>
    </dgm:pt>
    <dgm:pt modelId="{FB5413E4-0994-4531-96BF-EE5D06C48065}" type="sibTrans" cxnId="{716A3CA6-AC16-4F7A-89F3-4CFEDB09FD86}">
      <dgm:prSet/>
      <dgm:spPr/>
      <dgm:t>
        <a:bodyPr/>
        <a:lstStyle/>
        <a:p>
          <a:endParaRPr lang="pl-PL"/>
        </a:p>
      </dgm:t>
    </dgm:pt>
    <dgm:pt modelId="{62C424DB-0EFC-47BF-8E86-8AFA69858170}" type="parTrans" cxnId="{716A3CA6-AC16-4F7A-89F3-4CFEDB09FD86}">
      <dgm:prSet/>
      <dgm:spPr/>
      <dgm:t>
        <a:bodyPr/>
        <a:lstStyle/>
        <a:p>
          <a:endParaRPr lang="pl-PL"/>
        </a:p>
      </dgm:t>
    </dgm:pt>
    <dgm:pt modelId="{7CA1B1A4-6AB5-4F5F-8E75-E8BBB2F2575C}" type="pres">
      <dgm:prSet presAssocID="{EB53377D-65B9-42C9-915B-8E1ACBBD16D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9C62391-C214-4182-ADC2-AAD903528FD9}" type="pres">
      <dgm:prSet presAssocID="{EB53377D-65B9-42C9-915B-8E1ACBBD16D9}" presName="matrix" presStyleCnt="0"/>
      <dgm:spPr/>
    </dgm:pt>
    <dgm:pt modelId="{B0D2302C-F070-4D4E-8C24-DE8824A9FCE3}" type="pres">
      <dgm:prSet presAssocID="{EB53377D-65B9-42C9-915B-8E1ACBBD16D9}" presName="tile1" presStyleLbl="node1" presStyleIdx="0" presStyleCnt="4"/>
      <dgm:spPr/>
    </dgm:pt>
    <dgm:pt modelId="{6351353A-28C6-4B66-BED2-B8DED6994E13}" type="pres">
      <dgm:prSet presAssocID="{EB53377D-65B9-42C9-915B-8E1ACBBD16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6B7A89E-72C0-4097-8D8A-D79BC8E89A37}" type="pres">
      <dgm:prSet presAssocID="{EB53377D-65B9-42C9-915B-8E1ACBBD16D9}" presName="tile2" presStyleLbl="node1" presStyleIdx="1" presStyleCnt="4" custLinFactNeighborX="652" custLinFactNeighborY="464"/>
      <dgm:spPr/>
    </dgm:pt>
    <dgm:pt modelId="{CE03E997-7DA7-4444-9125-4C1A2AC575D2}" type="pres">
      <dgm:prSet presAssocID="{EB53377D-65B9-42C9-915B-8E1ACBBD16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B3478A5-695B-43AB-9FEC-463E89BFF666}" type="pres">
      <dgm:prSet presAssocID="{EB53377D-65B9-42C9-915B-8E1ACBBD16D9}" presName="tile3" presStyleLbl="node1" presStyleIdx="2" presStyleCnt="4" custScaleX="46944" custLinFactNeighborX="-26528" custLinFactNeighborY="1672"/>
      <dgm:spPr/>
    </dgm:pt>
    <dgm:pt modelId="{A16804B2-1C31-43B3-9307-3754940AFAE7}" type="pres">
      <dgm:prSet presAssocID="{EB53377D-65B9-42C9-915B-8E1ACBBD16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93E86A-2EC8-42CA-A334-E783B800A8A6}" type="pres">
      <dgm:prSet presAssocID="{EB53377D-65B9-42C9-915B-8E1ACBBD16D9}" presName="tile4" presStyleLbl="node1" presStyleIdx="3" presStyleCnt="4" custScaleX="51142" custLinFactNeighborX="30228" custLinFactNeighborY="313"/>
      <dgm:spPr/>
    </dgm:pt>
    <dgm:pt modelId="{6494D6FF-E3F6-4DB2-865E-E5D96CDCE0D4}" type="pres">
      <dgm:prSet presAssocID="{EB53377D-65B9-42C9-915B-8E1ACBBD16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4A988E0-3938-4938-B7AF-3813A4DF7B1C}" type="pres">
      <dgm:prSet presAssocID="{EB53377D-65B9-42C9-915B-8E1ACBBD16D9}" presName="centerTile" presStyleLbl="fgShp" presStyleIdx="0" presStyleCnt="1" custScaleX="217977" custScaleY="92527">
        <dgm:presLayoutVars>
          <dgm:chMax val="0"/>
          <dgm:chPref val="0"/>
        </dgm:presLayoutVars>
      </dgm:prSet>
      <dgm:spPr/>
    </dgm:pt>
  </dgm:ptLst>
  <dgm:cxnLst>
    <dgm:cxn modelId="{9EE67E04-84F6-4E62-878D-3122A46CDC4C}" type="presOf" srcId="{171F0AE3-317B-4452-9D14-6578DDC23FDB}" destId="{A16804B2-1C31-43B3-9307-3754940AFAE7}" srcOrd="1" destOrd="0" presId="urn:microsoft.com/office/officeart/2005/8/layout/matrix1"/>
    <dgm:cxn modelId="{1185C811-C771-42F0-9DD1-74C6C65039E9}" type="presOf" srcId="{093BDB23-8FA3-4AB3-9F5F-7F50F5BEA210}" destId="{CE03E997-7DA7-4444-9125-4C1A2AC575D2}" srcOrd="1" destOrd="0" presId="urn:microsoft.com/office/officeart/2005/8/layout/matrix1"/>
    <dgm:cxn modelId="{E443032F-02AA-4DED-BC27-33DB7638DBC1}" srcId="{EB53377D-65B9-42C9-915B-8E1ACBBD16D9}" destId="{7861C2CA-7AFE-427E-B199-DCEC349327CB}" srcOrd="0" destOrd="0" parTransId="{E83C65BB-1792-444D-8C92-0105BFF3422F}" sibTransId="{C5F83803-5942-42D6-8E74-91901A0088D2}"/>
    <dgm:cxn modelId="{1F67BD6A-5E20-4429-AD60-0611D795153D}" srcId="{7861C2CA-7AFE-427E-B199-DCEC349327CB}" destId="{F8CE4CBF-0889-4AD9-A36A-16A3F3E11A61}" srcOrd="3" destOrd="0" parTransId="{7C9F232A-DC53-401F-9642-C29DD36946D3}" sibTransId="{5822920A-674E-445B-A1E7-311B1FE9B942}"/>
    <dgm:cxn modelId="{7E63566B-3421-482A-A55C-EE1BC8A33657}" type="presOf" srcId="{F8CE4CBF-0889-4AD9-A36A-16A3F3E11A61}" destId="{9093E86A-2EC8-42CA-A334-E783B800A8A6}" srcOrd="0" destOrd="0" presId="urn:microsoft.com/office/officeart/2005/8/layout/matrix1"/>
    <dgm:cxn modelId="{0C44085A-C01F-45C7-B155-F8FCF630878B}" srcId="{7861C2CA-7AFE-427E-B199-DCEC349327CB}" destId="{093BDB23-8FA3-4AB3-9F5F-7F50F5BEA210}" srcOrd="1" destOrd="0" parTransId="{C318CF67-6EA0-4F9D-9F1E-EFEAF7E1682D}" sibTransId="{AB253ADF-8E0D-47BF-90A0-FBBDF6E5416A}"/>
    <dgm:cxn modelId="{5BCFEF84-5BA2-478E-9866-C8FAAAE6DCCA}" type="presOf" srcId="{38A9EBE0-D2BD-4178-8AC9-C82025059021}" destId="{B0D2302C-F070-4D4E-8C24-DE8824A9FCE3}" srcOrd="0" destOrd="0" presId="urn:microsoft.com/office/officeart/2005/8/layout/matrix1"/>
    <dgm:cxn modelId="{77DA9187-3656-4488-A057-04E9671888CC}" type="presOf" srcId="{093BDB23-8FA3-4AB3-9F5F-7F50F5BEA210}" destId="{B6B7A89E-72C0-4097-8D8A-D79BC8E89A37}" srcOrd="0" destOrd="0" presId="urn:microsoft.com/office/officeart/2005/8/layout/matrix1"/>
    <dgm:cxn modelId="{7334D18E-C898-4A3B-9679-731929FDD033}" type="presOf" srcId="{EB53377D-65B9-42C9-915B-8E1ACBBD16D9}" destId="{7CA1B1A4-6AB5-4F5F-8E75-E8BBB2F2575C}" srcOrd="0" destOrd="0" presId="urn:microsoft.com/office/officeart/2005/8/layout/matrix1"/>
    <dgm:cxn modelId="{A9E2179F-B764-4D13-8A52-8E42F5223D33}" type="presOf" srcId="{F8CE4CBF-0889-4AD9-A36A-16A3F3E11A61}" destId="{6494D6FF-E3F6-4DB2-865E-E5D96CDCE0D4}" srcOrd="1" destOrd="0" presId="urn:microsoft.com/office/officeart/2005/8/layout/matrix1"/>
    <dgm:cxn modelId="{4AD68BA5-8808-4CC3-8450-4AF6D0081083}" type="presOf" srcId="{7861C2CA-7AFE-427E-B199-DCEC349327CB}" destId="{94A988E0-3938-4938-B7AF-3813A4DF7B1C}" srcOrd="0" destOrd="0" presId="urn:microsoft.com/office/officeart/2005/8/layout/matrix1"/>
    <dgm:cxn modelId="{716A3CA6-AC16-4F7A-89F3-4CFEDB09FD86}" srcId="{7861C2CA-7AFE-427E-B199-DCEC349327CB}" destId="{38A9EBE0-D2BD-4178-8AC9-C82025059021}" srcOrd="0" destOrd="0" parTransId="{62C424DB-0EFC-47BF-8E86-8AFA69858170}" sibTransId="{FB5413E4-0994-4531-96BF-EE5D06C48065}"/>
    <dgm:cxn modelId="{B57FC4D2-E24D-46A7-B9D3-A0F78BE01040}" type="presOf" srcId="{171F0AE3-317B-4452-9D14-6578DDC23FDB}" destId="{7B3478A5-695B-43AB-9FEC-463E89BFF666}" srcOrd="0" destOrd="0" presId="urn:microsoft.com/office/officeart/2005/8/layout/matrix1"/>
    <dgm:cxn modelId="{932198F9-18A2-40FF-A5DC-4C9F347FA5FA}" srcId="{7861C2CA-7AFE-427E-B199-DCEC349327CB}" destId="{171F0AE3-317B-4452-9D14-6578DDC23FDB}" srcOrd="2" destOrd="0" parTransId="{C10C3A1A-B67B-4A65-91F5-6E0627CA7D8D}" sibTransId="{BCCF5A8F-4379-4A34-88E1-D5E497DE2F70}"/>
    <dgm:cxn modelId="{6B1DE9FE-29D1-4379-A0EF-86249ECAAAE5}" type="presOf" srcId="{38A9EBE0-D2BD-4178-8AC9-C82025059021}" destId="{6351353A-28C6-4B66-BED2-B8DED6994E13}" srcOrd="1" destOrd="0" presId="urn:microsoft.com/office/officeart/2005/8/layout/matrix1"/>
    <dgm:cxn modelId="{2CB46A8F-7757-478A-B64A-CA5BA5604920}" type="presParOf" srcId="{7CA1B1A4-6AB5-4F5F-8E75-E8BBB2F2575C}" destId="{69C62391-C214-4182-ADC2-AAD903528FD9}" srcOrd="0" destOrd="0" presId="urn:microsoft.com/office/officeart/2005/8/layout/matrix1"/>
    <dgm:cxn modelId="{9E2DE1FB-81D3-4D7A-83B4-F5A8362BB54A}" type="presParOf" srcId="{69C62391-C214-4182-ADC2-AAD903528FD9}" destId="{B0D2302C-F070-4D4E-8C24-DE8824A9FCE3}" srcOrd="0" destOrd="0" presId="urn:microsoft.com/office/officeart/2005/8/layout/matrix1"/>
    <dgm:cxn modelId="{78E29356-B6C5-4CD5-B498-40D3D353EA99}" type="presParOf" srcId="{69C62391-C214-4182-ADC2-AAD903528FD9}" destId="{6351353A-28C6-4B66-BED2-B8DED6994E13}" srcOrd="1" destOrd="0" presId="urn:microsoft.com/office/officeart/2005/8/layout/matrix1"/>
    <dgm:cxn modelId="{33E98794-B990-4D6E-8CAB-57E8A51C69F4}" type="presParOf" srcId="{69C62391-C214-4182-ADC2-AAD903528FD9}" destId="{B6B7A89E-72C0-4097-8D8A-D79BC8E89A37}" srcOrd="2" destOrd="0" presId="urn:microsoft.com/office/officeart/2005/8/layout/matrix1"/>
    <dgm:cxn modelId="{58BD43D1-C769-4DB0-B82D-362C787E39AC}" type="presParOf" srcId="{69C62391-C214-4182-ADC2-AAD903528FD9}" destId="{CE03E997-7DA7-4444-9125-4C1A2AC575D2}" srcOrd="3" destOrd="0" presId="urn:microsoft.com/office/officeart/2005/8/layout/matrix1"/>
    <dgm:cxn modelId="{3238C2D3-C0BE-4B2A-A3E7-B6BDAD2B017E}" type="presParOf" srcId="{69C62391-C214-4182-ADC2-AAD903528FD9}" destId="{7B3478A5-695B-43AB-9FEC-463E89BFF666}" srcOrd="4" destOrd="0" presId="urn:microsoft.com/office/officeart/2005/8/layout/matrix1"/>
    <dgm:cxn modelId="{9A348205-B320-4E23-85F0-87846D42A073}" type="presParOf" srcId="{69C62391-C214-4182-ADC2-AAD903528FD9}" destId="{A16804B2-1C31-43B3-9307-3754940AFAE7}" srcOrd="5" destOrd="0" presId="urn:microsoft.com/office/officeart/2005/8/layout/matrix1"/>
    <dgm:cxn modelId="{FE12F095-D161-43BB-B288-DACA08C30AE0}" type="presParOf" srcId="{69C62391-C214-4182-ADC2-AAD903528FD9}" destId="{9093E86A-2EC8-42CA-A334-E783B800A8A6}" srcOrd="6" destOrd="0" presId="urn:microsoft.com/office/officeart/2005/8/layout/matrix1"/>
    <dgm:cxn modelId="{90FAC6A7-88F7-473D-B1BE-5C9C7175D16B}" type="presParOf" srcId="{69C62391-C214-4182-ADC2-AAD903528FD9}" destId="{6494D6FF-E3F6-4DB2-865E-E5D96CDCE0D4}" srcOrd="7" destOrd="0" presId="urn:microsoft.com/office/officeart/2005/8/layout/matrix1"/>
    <dgm:cxn modelId="{DDBD8302-0340-4BDE-B497-9DF0763D8B55}" type="presParOf" srcId="{7CA1B1A4-6AB5-4F5F-8E75-E8BBB2F2575C}" destId="{94A988E0-3938-4938-B7AF-3813A4DF7B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B53377D-65B9-42C9-915B-8E1ACBBD16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61C2CA-7AFE-427E-B199-DCEC349327CB}">
      <dgm:prSet phldrT="[Tekst]" custT="1"/>
      <dgm:spPr>
        <a:solidFill>
          <a:srgbClr val="FFFFCC"/>
        </a:solidFill>
      </dgm:spPr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Dane osobowe tej samej konkretnej osoby</a:t>
          </a:r>
        </a:p>
      </dgm:t>
    </dgm:pt>
    <dgm:pt modelId="{E83C65BB-1792-444D-8C92-0105BFF3422F}" type="parTrans" cxnId="{E443032F-02AA-4DED-BC27-33DB7638DBC1}">
      <dgm:prSet/>
      <dgm:spPr/>
      <dgm:t>
        <a:bodyPr/>
        <a:lstStyle/>
        <a:p>
          <a:endParaRPr lang="pl-PL"/>
        </a:p>
      </dgm:t>
    </dgm:pt>
    <dgm:pt modelId="{C5F83803-5942-42D6-8E74-91901A0088D2}" type="sibTrans" cxnId="{E443032F-02AA-4DED-BC27-33DB7638DBC1}">
      <dgm:prSet/>
      <dgm:spPr/>
      <dgm:t>
        <a:bodyPr/>
        <a:lstStyle/>
        <a:p>
          <a:endParaRPr lang="pl-PL"/>
        </a:p>
      </dgm:t>
    </dgm:pt>
    <dgm:pt modelId="{093BDB23-8FA3-4AB3-9F5F-7F50F5BEA210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dirty="0">
              <a:solidFill>
                <a:schemeClr val="bg1"/>
              </a:solidFill>
            </a:rPr>
          </a:br>
          <a:r>
            <a:rPr lang="pl-PL" sz="2000" b="1" dirty="0">
              <a:solidFill>
                <a:schemeClr val="bg1"/>
              </a:solidFill>
            </a:rPr>
            <a:t>w miejscu pracy</a:t>
          </a:r>
        </a:p>
        <a:p>
          <a:r>
            <a:rPr lang="pl-PL" sz="2000" b="1" dirty="0"/>
            <a:t>[cele – podstawy przetwarzania zakres danych]</a:t>
          </a:r>
        </a:p>
      </dgm:t>
    </dgm:pt>
    <dgm:pt modelId="{C318CF67-6EA0-4F9D-9F1E-EFEAF7E1682D}" type="parTrans" cxnId="{0C44085A-C01F-45C7-B155-F8FCF630878B}">
      <dgm:prSet/>
      <dgm:spPr/>
      <dgm:t>
        <a:bodyPr/>
        <a:lstStyle/>
        <a:p>
          <a:endParaRPr lang="pl-PL"/>
        </a:p>
      </dgm:t>
    </dgm:pt>
    <dgm:pt modelId="{AB253ADF-8E0D-47BF-90A0-FBBDF6E5416A}" type="sibTrans" cxnId="{0C44085A-C01F-45C7-B155-F8FCF630878B}">
      <dgm:prSet/>
      <dgm:spPr/>
      <dgm:t>
        <a:bodyPr/>
        <a:lstStyle/>
        <a:p>
          <a:endParaRPr lang="pl-PL"/>
        </a:p>
      </dgm:t>
    </dgm:pt>
    <dgm:pt modelId="{171F0AE3-317B-4452-9D14-6578DDC23FDB}">
      <dgm:prSet phldrT="[Tekst]" custT="1"/>
      <dgm:spPr/>
      <dgm:t>
        <a:bodyPr/>
        <a:lstStyle/>
        <a:p>
          <a:pPr>
            <a:spcAft>
              <a:spcPts val="300"/>
            </a:spcAft>
          </a:pPr>
          <a:r>
            <a:rPr lang="pl-PL" sz="1800" b="1" dirty="0"/>
            <a:t>Beneficjent</a:t>
          </a:r>
          <a:r>
            <a:rPr lang="pl-PL" sz="1800" dirty="0"/>
            <a:t> – </a:t>
          </a:r>
          <a:r>
            <a:rPr lang="pl-PL" sz="1800" b="1" dirty="0"/>
            <a:t>administrator danych osobowych ….</a:t>
          </a:r>
        </a:p>
        <a:p>
          <a:pPr>
            <a:spcAft>
              <a:spcPts val="300"/>
            </a:spcAft>
          </a:pPr>
          <a:r>
            <a:rPr lang="pl-PL" sz="1800" b="1" dirty="0"/>
            <a:t>[cele – podstawy przetwarzania - zakres danych]</a:t>
          </a:r>
        </a:p>
      </dgm:t>
    </dgm:pt>
    <dgm:pt modelId="{C10C3A1A-B67B-4A65-91F5-6E0627CA7D8D}" type="parTrans" cxnId="{932198F9-18A2-40FF-A5DC-4C9F347FA5FA}">
      <dgm:prSet/>
      <dgm:spPr/>
      <dgm:t>
        <a:bodyPr/>
        <a:lstStyle/>
        <a:p>
          <a:endParaRPr lang="pl-PL"/>
        </a:p>
      </dgm:t>
    </dgm:pt>
    <dgm:pt modelId="{BCCF5A8F-4379-4A34-88E1-D5E497DE2F70}" type="sibTrans" cxnId="{932198F9-18A2-40FF-A5DC-4C9F347FA5FA}">
      <dgm:prSet/>
      <dgm:spPr/>
      <dgm:t>
        <a:bodyPr/>
        <a:lstStyle/>
        <a:p>
          <a:endParaRPr lang="pl-PL"/>
        </a:p>
      </dgm:t>
    </dgm:pt>
    <dgm:pt modelId="{F8CE4CBF-0889-4AD9-A36A-16A3F3E11A61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Inni administratorzy ….</a:t>
          </a:r>
        </a:p>
        <a:p>
          <a:r>
            <a:rPr lang="pl-PL" sz="2000" b="1" dirty="0"/>
            <a:t>[cele – podstawy przetwarzania- zakres danych]</a:t>
          </a:r>
          <a:endParaRPr lang="pl-PL" sz="2000" b="1" dirty="0">
            <a:solidFill>
              <a:schemeClr val="bg1"/>
            </a:solidFill>
          </a:endParaRPr>
        </a:p>
      </dgm:t>
    </dgm:pt>
    <dgm:pt modelId="{7C9F232A-DC53-401F-9642-C29DD36946D3}" type="parTrans" cxnId="{1F67BD6A-5E20-4429-AD60-0611D795153D}">
      <dgm:prSet/>
      <dgm:spPr/>
      <dgm:t>
        <a:bodyPr/>
        <a:lstStyle/>
        <a:p>
          <a:endParaRPr lang="pl-PL"/>
        </a:p>
      </dgm:t>
    </dgm:pt>
    <dgm:pt modelId="{5822920A-674E-445B-A1E7-311B1FE9B942}" type="sibTrans" cxnId="{1F67BD6A-5E20-4429-AD60-0611D795153D}">
      <dgm:prSet/>
      <dgm:spPr/>
      <dgm:t>
        <a:bodyPr/>
        <a:lstStyle/>
        <a:p>
          <a:endParaRPr lang="pl-PL"/>
        </a:p>
      </dgm:t>
    </dgm:pt>
    <dgm:pt modelId="{38A9EBE0-D2BD-4178-8AC9-C82025059021}">
      <dgm:prSet phldrT="[Tekst]" custT="1"/>
      <dgm:spPr/>
      <dgm:t>
        <a:bodyPr/>
        <a:lstStyle/>
        <a:p>
          <a:r>
            <a:rPr lang="pl-PL" sz="2000" b="1" dirty="0"/>
            <a:t>IZ – administrator danych osobowych stażysty jako uczestnika projektu</a:t>
          </a:r>
        </a:p>
        <a:p>
          <a:r>
            <a:rPr lang="pl-PL" sz="2000" b="1" dirty="0"/>
            <a:t>[cele – podstawy przetwarzania - zakres danych]</a:t>
          </a:r>
        </a:p>
      </dgm:t>
    </dgm:pt>
    <dgm:pt modelId="{FB5413E4-0994-4531-96BF-EE5D06C48065}" type="sibTrans" cxnId="{716A3CA6-AC16-4F7A-89F3-4CFEDB09FD86}">
      <dgm:prSet/>
      <dgm:spPr/>
      <dgm:t>
        <a:bodyPr/>
        <a:lstStyle/>
        <a:p>
          <a:endParaRPr lang="pl-PL"/>
        </a:p>
      </dgm:t>
    </dgm:pt>
    <dgm:pt modelId="{62C424DB-0EFC-47BF-8E86-8AFA69858170}" type="parTrans" cxnId="{716A3CA6-AC16-4F7A-89F3-4CFEDB09FD86}">
      <dgm:prSet/>
      <dgm:spPr/>
      <dgm:t>
        <a:bodyPr/>
        <a:lstStyle/>
        <a:p>
          <a:endParaRPr lang="pl-PL"/>
        </a:p>
      </dgm:t>
    </dgm:pt>
    <dgm:pt modelId="{7CA1B1A4-6AB5-4F5F-8E75-E8BBB2F2575C}" type="pres">
      <dgm:prSet presAssocID="{EB53377D-65B9-42C9-915B-8E1ACBBD16D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9C62391-C214-4182-ADC2-AAD903528FD9}" type="pres">
      <dgm:prSet presAssocID="{EB53377D-65B9-42C9-915B-8E1ACBBD16D9}" presName="matrix" presStyleCnt="0"/>
      <dgm:spPr/>
    </dgm:pt>
    <dgm:pt modelId="{B0D2302C-F070-4D4E-8C24-DE8824A9FCE3}" type="pres">
      <dgm:prSet presAssocID="{EB53377D-65B9-42C9-915B-8E1ACBBD16D9}" presName="tile1" presStyleLbl="node1" presStyleIdx="0" presStyleCnt="4"/>
      <dgm:spPr/>
    </dgm:pt>
    <dgm:pt modelId="{6351353A-28C6-4B66-BED2-B8DED6994E13}" type="pres">
      <dgm:prSet presAssocID="{EB53377D-65B9-42C9-915B-8E1ACBBD16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6B7A89E-72C0-4097-8D8A-D79BC8E89A37}" type="pres">
      <dgm:prSet presAssocID="{EB53377D-65B9-42C9-915B-8E1ACBBD16D9}" presName="tile2" presStyleLbl="node1" presStyleIdx="1" presStyleCnt="4" custLinFactNeighborX="652" custLinFactNeighborY="464"/>
      <dgm:spPr/>
    </dgm:pt>
    <dgm:pt modelId="{CE03E997-7DA7-4444-9125-4C1A2AC575D2}" type="pres">
      <dgm:prSet presAssocID="{EB53377D-65B9-42C9-915B-8E1ACBBD16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B3478A5-695B-43AB-9FEC-463E89BFF666}" type="pres">
      <dgm:prSet presAssocID="{EB53377D-65B9-42C9-915B-8E1ACBBD16D9}" presName="tile3" presStyleLbl="node1" presStyleIdx="2" presStyleCnt="4" custScaleX="46944" custLinFactNeighborX="-26528" custLinFactNeighborY="1672"/>
      <dgm:spPr/>
    </dgm:pt>
    <dgm:pt modelId="{A16804B2-1C31-43B3-9307-3754940AFAE7}" type="pres">
      <dgm:prSet presAssocID="{EB53377D-65B9-42C9-915B-8E1ACBBD16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93E86A-2EC8-42CA-A334-E783B800A8A6}" type="pres">
      <dgm:prSet presAssocID="{EB53377D-65B9-42C9-915B-8E1ACBBD16D9}" presName="tile4" presStyleLbl="node1" presStyleIdx="3" presStyleCnt="4" custScaleX="51142" custLinFactNeighborX="30228" custLinFactNeighborY="313"/>
      <dgm:spPr/>
    </dgm:pt>
    <dgm:pt modelId="{6494D6FF-E3F6-4DB2-865E-E5D96CDCE0D4}" type="pres">
      <dgm:prSet presAssocID="{EB53377D-65B9-42C9-915B-8E1ACBBD16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4A988E0-3938-4938-B7AF-3813A4DF7B1C}" type="pres">
      <dgm:prSet presAssocID="{EB53377D-65B9-42C9-915B-8E1ACBBD16D9}" presName="centerTile" presStyleLbl="fgShp" presStyleIdx="0" presStyleCnt="1" custScaleX="217977" custScaleY="92527">
        <dgm:presLayoutVars>
          <dgm:chMax val="0"/>
          <dgm:chPref val="0"/>
        </dgm:presLayoutVars>
      </dgm:prSet>
      <dgm:spPr/>
    </dgm:pt>
  </dgm:ptLst>
  <dgm:cxnLst>
    <dgm:cxn modelId="{CCAFAC00-9216-427B-9171-88C0A3912511}" type="presOf" srcId="{F8CE4CBF-0889-4AD9-A36A-16A3F3E11A61}" destId="{6494D6FF-E3F6-4DB2-865E-E5D96CDCE0D4}" srcOrd="1" destOrd="0" presId="urn:microsoft.com/office/officeart/2005/8/layout/matrix1"/>
    <dgm:cxn modelId="{E443032F-02AA-4DED-BC27-33DB7638DBC1}" srcId="{EB53377D-65B9-42C9-915B-8E1ACBBD16D9}" destId="{7861C2CA-7AFE-427E-B199-DCEC349327CB}" srcOrd="0" destOrd="0" parTransId="{E83C65BB-1792-444D-8C92-0105BFF3422F}" sibTransId="{C5F83803-5942-42D6-8E74-91901A0088D2}"/>
    <dgm:cxn modelId="{1F89E45C-571F-4BBF-962B-DB3271D79B9D}" type="presOf" srcId="{093BDB23-8FA3-4AB3-9F5F-7F50F5BEA210}" destId="{B6B7A89E-72C0-4097-8D8A-D79BC8E89A37}" srcOrd="0" destOrd="0" presId="urn:microsoft.com/office/officeart/2005/8/layout/matrix1"/>
    <dgm:cxn modelId="{1F67BD6A-5E20-4429-AD60-0611D795153D}" srcId="{7861C2CA-7AFE-427E-B199-DCEC349327CB}" destId="{F8CE4CBF-0889-4AD9-A36A-16A3F3E11A61}" srcOrd="3" destOrd="0" parTransId="{7C9F232A-DC53-401F-9642-C29DD36946D3}" sibTransId="{5822920A-674E-445B-A1E7-311B1FE9B942}"/>
    <dgm:cxn modelId="{6874EB78-37FF-4D0B-A7CA-9461FE8FF812}" type="presOf" srcId="{EB53377D-65B9-42C9-915B-8E1ACBBD16D9}" destId="{7CA1B1A4-6AB5-4F5F-8E75-E8BBB2F2575C}" srcOrd="0" destOrd="0" presId="urn:microsoft.com/office/officeart/2005/8/layout/matrix1"/>
    <dgm:cxn modelId="{0C44085A-C01F-45C7-B155-F8FCF630878B}" srcId="{7861C2CA-7AFE-427E-B199-DCEC349327CB}" destId="{093BDB23-8FA3-4AB3-9F5F-7F50F5BEA210}" srcOrd="1" destOrd="0" parTransId="{C318CF67-6EA0-4F9D-9F1E-EFEAF7E1682D}" sibTransId="{AB253ADF-8E0D-47BF-90A0-FBBDF6E5416A}"/>
    <dgm:cxn modelId="{48D06684-6429-4786-AB0E-9D8B0A3E9A21}" type="presOf" srcId="{171F0AE3-317B-4452-9D14-6578DDC23FDB}" destId="{7B3478A5-695B-43AB-9FEC-463E89BFF666}" srcOrd="0" destOrd="0" presId="urn:microsoft.com/office/officeart/2005/8/layout/matrix1"/>
    <dgm:cxn modelId="{C948D389-6CA5-4D50-A813-1A719D217606}" type="presOf" srcId="{171F0AE3-317B-4452-9D14-6578DDC23FDB}" destId="{A16804B2-1C31-43B3-9307-3754940AFAE7}" srcOrd="1" destOrd="0" presId="urn:microsoft.com/office/officeart/2005/8/layout/matrix1"/>
    <dgm:cxn modelId="{716A3CA6-AC16-4F7A-89F3-4CFEDB09FD86}" srcId="{7861C2CA-7AFE-427E-B199-DCEC349327CB}" destId="{38A9EBE0-D2BD-4178-8AC9-C82025059021}" srcOrd="0" destOrd="0" parTransId="{62C424DB-0EFC-47BF-8E86-8AFA69858170}" sibTransId="{FB5413E4-0994-4531-96BF-EE5D06C48065}"/>
    <dgm:cxn modelId="{B4B559B6-6877-4077-87BC-15498B0E9625}" type="presOf" srcId="{38A9EBE0-D2BD-4178-8AC9-C82025059021}" destId="{B0D2302C-F070-4D4E-8C24-DE8824A9FCE3}" srcOrd="0" destOrd="0" presId="urn:microsoft.com/office/officeart/2005/8/layout/matrix1"/>
    <dgm:cxn modelId="{D4A00AC7-9C33-46BE-9C15-B9C637D8A4E0}" type="presOf" srcId="{7861C2CA-7AFE-427E-B199-DCEC349327CB}" destId="{94A988E0-3938-4938-B7AF-3813A4DF7B1C}" srcOrd="0" destOrd="0" presId="urn:microsoft.com/office/officeart/2005/8/layout/matrix1"/>
    <dgm:cxn modelId="{2C22BAC7-25F4-4087-94CB-BC8860FC5DAB}" type="presOf" srcId="{38A9EBE0-D2BD-4178-8AC9-C82025059021}" destId="{6351353A-28C6-4B66-BED2-B8DED6994E13}" srcOrd="1" destOrd="0" presId="urn:microsoft.com/office/officeart/2005/8/layout/matrix1"/>
    <dgm:cxn modelId="{BF7380D4-81B9-41C8-B844-0473EB5E8583}" type="presOf" srcId="{F8CE4CBF-0889-4AD9-A36A-16A3F3E11A61}" destId="{9093E86A-2EC8-42CA-A334-E783B800A8A6}" srcOrd="0" destOrd="0" presId="urn:microsoft.com/office/officeart/2005/8/layout/matrix1"/>
    <dgm:cxn modelId="{5522ADE9-E730-49D9-85DC-BB550395C717}" type="presOf" srcId="{093BDB23-8FA3-4AB3-9F5F-7F50F5BEA210}" destId="{CE03E997-7DA7-4444-9125-4C1A2AC575D2}" srcOrd="1" destOrd="0" presId="urn:microsoft.com/office/officeart/2005/8/layout/matrix1"/>
    <dgm:cxn modelId="{932198F9-18A2-40FF-A5DC-4C9F347FA5FA}" srcId="{7861C2CA-7AFE-427E-B199-DCEC349327CB}" destId="{171F0AE3-317B-4452-9D14-6578DDC23FDB}" srcOrd="2" destOrd="0" parTransId="{C10C3A1A-B67B-4A65-91F5-6E0627CA7D8D}" sibTransId="{BCCF5A8F-4379-4A34-88E1-D5E497DE2F70}"/>
    <dgm:cxn modelId="{E6AFC695-0FF1-45C8-9C27-525D169C2106}" type="presParOf" srcId="{7CA1B1A4-6AB5-4F5F-8E75-E8BBB2F2575C}" destId="{69C62391-C214-4182-ADC2-AAD903528FD9}" srcOrd="0" destOrd="0" presId="urn:microsoft.com/office/officeart/2005/8/layout/matrix1"/>
    <dgm:cxn modelId="{78AF6149-71B4-4831-822C-B4469D05F580}" type="presParOf" srcId="{69C62391-C214-4182-ADC2-AAD903528FD9}" destId="{B0D2302C-F070-4D4E-8C24-DE8824A9FCE3}" srcOrd="0" destOrd="0" presId="urn:microsoft.com/office/officeart/2005/8/layout/matrix1"/>
    <dgm:cxn modelId="{5D444272-78B1-4D96-8E07-CBDF844C4675}" type="presParOf" srcId="{69C62391-C214-4182-ADC2-AAD903528FD9}" destId="{6351353A-28C6-4B66-BED2-B8DED6994E13}" srcOrd="1" destOrd="0" presId="urn:microsoft.com/office/officeart/2005/8/layout/matrix1"/>
    <dgm:cxn modelId="{005487E1-7B79-42FE-8AC7-E967E10589F2}" type="presParOf" srcId="{69C62391-C214-4182-ADC2-AAD903528FD9}" destId="{B6B7A89E-72C0-4097-8D8A-D79BC8E89A37}" srcOrd="2" destOrd="0" presId="urn:microsoft.com/office/officeart/2005/8/layout/matrix1"/>
    <dgm:cxn modelId="{889104A2-A4E8-42BE-94D1-28C29E223C98}" type="presParOf" srcId="{69C62391-C214-4182-ADC2-AAD903528FD9}" destId="{CE03E997-7DA7-4444-9125-4C1A2AC575D2}" srcOrd="3" destOrd="0" presId="urn:microsoft.com/office/officeart/2005/8/layout/matrix1"/>
    <dgm:cxn modelId="{19FB45FB-E4F6-44AC-A619-29E8847E9CCF}" type="presParOf" srcId="{69C62391-C214-4182-ADC2-AAD903528FD9}" destId="{7B3478A5-695B-43AB-9FEC-463E89BFF666}" srcOrd="4" destOrd="0" presId="urn:microsoft.com/office/officeart/2005/8/layout/matrix1"/>
    <dgm:cxn modelId="{AC0C49B1-5BD0-47BB-9FFF-EC6549B2F181}" type="presParOf" srcId="{69C62391-C214-4182-ADC2-AAD903528FD9}" destId="{A16804B2-1C31-43B3-9307-3754940AFAE7}" srcOrd="5" destOrd="0" presId="urn:microsoft.com/office/officeart/2005/8/layout/matrix1"/>
    <dgm:cxn modelId="{CE61DB27-6A13-4FF6-AA95-E84898FEC6BF}" type="presParOf" srcId="{69C62391-C214-4182-ADC2-AAD903528FD9}" destId="{9093E86A-2EC8-42CA-A334-E783B800A8A6}" srcOrd="6" destOrd="0" presId="urn:microsoft.com/office/officeart/2005/8/layout/matrix1"/>
    <dgm:cxn modelId="{F075B0FA-58CE-42C1-AB20-0AD06A3718DF}" type="presParOf" srcId="{69C62391-C214-4182-ADC2-AAD903528FD9}" destId="{6494D6FF-E3F6-4DB2-865E-E5D96CDCE0D4}" srcOrd="7" destOrd="0" presId="urn:microsoft.com/office/officeart/2005/8/layout/matrix1"/>
    <dgm:cxn modelId="{CAEAF92C-935D-48FF-8968-A94C956F864D}" type="presParOf" srcId="{7CA1B1A4-6AB5-4F5F-8E75-E8BBB2F2575C}" destId="{94A988E0-3938-4938-B7AF-3813A4DF7B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45604DD-6FC5-417F-8CD5-0E97992E62CB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60FD5F4B-3709-4AE4-A835-3A9670CF1800}">
      <dgm:prSet phldrT="[Tekst]" custT="1"/>
      <dgm:spPr/>
      <dgm:t>
        <a:bodyPr/>
        <a:lstStyle/>
        <a:p>
          <a:r>
            <a:rPr lang="pl-PL" sz="1800" dirty="0">
              <a:latin typeface="+mj-lt"/>
            </a:rPr>
            <a:t>Zgłoszenie IZ zamiaru zawarcia umowy dalszego powierzenia przetwarzania danych – bezzwłocznie;</a:t>
          </a:r>
        </a:p>
      </dgm:t>
    </dgm:pt>
    <dgm:pt modelId="{85790850-7256-464A-9A82-2311F9C7F096}" type="parTrans" cxnId="{A3F63EFD-51D4-48EC-A821-A16DB25E08EE}">
      <dgm:prSet/>
      <dgm:spPr/>
      <dgm:t>
        <a:bodyPr/>
        <a:lstStyle/>
        <a:p>
          <a:endParaRPr lang="pl-PL"/>
        </a:p>
      </dgm:t>
    </dgm:pt>
    <dgm:pt modelId="{DD1673C9-3D19-4E18-8847-BADD735AEBAA}" type="sibTrans" cxnId="{A3F63EFD-51D4-48EC-A821-A16DB25E08EE}">
      <dgm:prSet/>
      <dgm:spPr/>
      <dgm:t>
        <a:bodyPr/>
        <a:lstStyle/>
        <a:p>
          <a:endParaRPr lang="pl-PL"/>
        </a:p>
      </dgm:t>
    </dgm:pt>
    <dgm:pt modelId="{8E4B1928-692E-4467-9B01-EBEF33B194BB}">
      <dgm:prSet phldrT="[Tekst]" custT="1"/>
      <dgm:spPr/>
      <dgm:t>
        <a:bodyPr/>
        <a:lstStyle/>
        <a:p>
          <a:pPr algn="just"/>
          <a:endParaRPr lang="pl-PL" sz="1800" dirty="0">
            <a:latin typeface="+mn-lt"/>
          </a:endParaRPr>
        </a:p>
        <a:p>
          <a:pPr algn="l"/>
          <a:r>
            <a:rPr lang="pl-PL" sz="1800" dirty="0">
              <a:latin typeface="+mn-lt"/>
            </a:rPr>
            <a:t>Analiza IZ  - do 7 dni roboczych od dnia wpływu informacji o zamiarze  zawarcia umowy dalszego powierzenia przetwarzania danych; </a:t>
          </a:r>
        </a:p>
        <a:p>
          <a:pPr algn="l"/>
          <a:r>
            <a:rPr lang="pl-PL" sz="2000" dirty="0">
              <a:latin typeface="+mn-lt"/>
            </a:rPr>
            <a:t> </a:t>
          </a:r>
        </a:p>
      </dgm:t>
    </dgm:pt>
    <dgm:pt modelId="{9693AFE4-8C05-4822-B6EA-26BF8EC894C4}" type="parTrans" cxnId="{70117903-7EAB-4F43-B166-284D20FCD326}">
      <dgm:prSet/>
      <dgm:spPr/>
      <dgm:t>
        <a:bodyPr/>
        <a:lstStyle/>
        <a:p>
          <a:endParaRPr lang="pl-PL"/>
        </a:p>
      </dgm:t>
    </dgm:pt>
    <dgm:pt modelId="{263B9096-D996-492B-B57D-C8878ABA9047}" type="sibTrans" cxnId="{70117903-7EAB-4F43-B166-284D20FCD326}">
      <dgm:prSet/>
      <dgm:spPr/>
      <dgm:t>
        <a:bodyPr/>
        <a:lstStyle/>
        <a:p>
          <a:endParaRPr lang="pl-PL"/>
        </a:p>
      </dgm:t>
    </dgm:pt>
    <dgm:pt modelId="{FC0C6557-A29C-493F-913B-86747EF4309F}">
      <dgm:prSet phldrT="[Tekst]" custT="1"/>
      <dgm:spPr/>
      <dgm:t>
        <a:bodyPr/>
        <a:lstStyle/>
        <a:p>
          <a:r>
            <a:rPr lang="pl-PL" sz="1800" dirty="0">
              <a:latin typeface="+mn-lt"/>
            </a:rPr>
            <a:t>Tzw. „Milcząca zgoda” lub sprzeciw IZ </a:t>
          </a:r>
          <a:br>
            <a:rPr lang="pl-PL" sz="1800" dirty="0">
              <a:latin typeface="+mn-lt"/>
            </a:rPr>
          </a:br>
          <a:r>
            <a:rPr lang="pl-PL" sz="2000" dirty="0">
              <a:latin typeface="+mn-lt"/>
            </a:rPr>
            <a:t>(w </a:t>
          </a:r>
          <a:r>
            <a:rPr lang="pl-PL" sz="1800" dirty="0">
              <a:latin typeface="+mn-lt"/>
            </a:rPr>
            <a:t>przypadku wątpliwości dot. gwarancji wdrożenia odpowiednich środków technicznych i organizacyjnych w zakresie właściwego zabezpieczenia powierzonych </a:t>
          </a:r>
          <a:r>
            <a:rPr lang="pl-PL" sz="2000" dirty="0">
              <a:latin typeface="+mn-lt"/>
            </a:rPr>
            <a:t>danych);</a:t>
          </a:r>
        </a:p>
      </dgm:t>
    </dgm:pt>
    <dgm:pt modelId="{84674DE7-2E9E-4165-BD1D-8666FBF2DFBE}" type="parTrans" cxnId="{58AD0705-970D-4AA7-8469-9160718A7B2D}">
      <dgm:prSet/>
      <dgm:spPr/>
      <dgm:t>
        <a:bodyPr/>
        <a:lstStyle/>
        <a:p>
          <a:endParaRPr lang="pl-PL"/>
        </a:p>
      </dgm:t>
    </dgm:pt>
    <dgm:pt modelId="{C5C99A6A-A895-4AA9-93F7-E32A09D05E00}" type="sibTrans" cxnId="{58AD0705-970D-4AA7-8469-9160718A7B2D}">
      <dgm:prSet/>
      <dgm:spPr/>
      <dgm:t>
        <a:bodyPr/>
        <a:lstStyle/>
        <a:p>
          <a:endParaRPr lang="pl-PL"/>
        </a:p>
      </dgm:t>
    </dgm:pt>
    <dgm:pt modelId="{846E12C5-B9ED-4B89-8317-BF476EB64EB6}">
      <dgm:prSet custT="1"/>
      <dgm:spPr/>
      <dgm:t>
        <a:bodyPr/>
        <a:lstStyle/>
        <a:p>
          <a:r>
            <a:rPr lang="pl-PL" sz="1800" dirty="0">
              <a:latin typeface="+mj-lt"/>
            </a:rPr>
            <a:t>- Kontrola</a:t>
          </a:r>
          <a:r>
            <a:rPr lang="pl-PL" sz="1800" baseline="0" dirty="0">
              <a:latin typeface="+mj-lt"/>
            </a:rPr>
            <a:t> IZ w miejscu (siedziba Beneficjenta);</a:t>
          </a:r>
        </a:p>
        <a:p>
          <a:r>
            <a:rPr lang="pl-PL" sz="1800" dirty="0">
              <a:latin typeface="+mj-lt"/>
            </a:rPr>
            <a:t>- Kontrola dokumentów w siedzibie IZ.</a:t>
          </a:r>
        </a:p>
      </dgm:t>
    </dgm:pt>
    <dgm:pt modelId="{3CD94A4F-AC80-4F86-B22B-02D3F532BD00}" type="parTrans" cxnId="{8679C514-CDDF-4107-AF9A-BB62D5669F11}">
      <dgm:prSet/>
      <dgm:spPr/>
      <dgm:t>
        <a:bodyPr/>
        <a:lstStyle/>
        <a:p>
          <a:endParaRPr lang="pl-PL"/>
        </a:p>
      </dgm:t>
    </dgm:pt>
    <dgm:pt modelId="{D38DBD93-A6C4-4D8D-8545-D69DA725DD67}" type="sibTrans" cxnId="{8679C514-CDDF-4107-AF9A-BB62D5669F11}">
      <dgm:prSet/>
      <dgm:spPr/>
      <dgm:t>
        <a:bodyPr/>
        <a:lstStyle/>
        <a:p>
          <a:endParaRPr lang="pl-PL"/>
        </a:p>
      </dgm:t>
    </dgm:pt>
    <dgm:pt modelId="{F6DBB390-E89D-4A89-AF09-5F61CF8A0927}" type="pres">
      <dgm:prSet presAssocID="{445604DD-6FC5-417F-8CD5-0E97992E62CB}" presName="outerComposite" presStyleCnt="0">
        <dgm:presLayoutVars>
          <dgm:chMax val="5"/>
          <dgm:dir/>
          <dgm:resizeHandles val="exact"/>
        </dgm:presLayoutVars>
      </dgm:prSet>
      <dgm:spPr/>
    </dgm:pt>
    <dgm:pt modelId="{DE02A668-7A80-4F7C-A17F-8D0ADB0F3A81}" type="pres">
      <dgm:prSet presAssocID="{445604DD-6FC5-417F-8CD5-0E97992E62CB}" presName="dummyMaxCanvas" presStyleCnt="0">
        <dgm:presLayoutVars/>
      </dgm:prSet>
      <dgm:spPr/>
    </dgm:pt>
    <dgm:pt modelId="{426B6F06-999A-4FF6-9A14-C432C7F7FFF6}" type="pres">
      <dgm:prSet presAssocID="{445604DD-6FC5-417F-8CD5-0E97992E62CB}" presName="FourNodes_1" presStyleLbl="node1" presStyleIdx="0" presStyleCnt="4" custScaleY="108026">
        <dgm:presLayoutVars>
          <dgm:bulletEnabled val="1"/>
        </dgm:presLayoutVars>
      </dgm:prSet>
      <dgm:spPr/>
    </dgm:pt>
    <dgm:pt modelId="{E5ADAC70-7355-4BFB-A4A8-16B78189E04B}" type="pres">
      <dgm:prSet presAssocID="{445604DD-6FC5-417F-8CD5-0E97992E62CB}" presName="FourNodes_2" presStyleLbl="node1" presStyleIdx="1" presStyleCnt="4" custScaleX="103875" custScaleY="109767" custLinFactNeighborX="-155" custLinFactNeighborY="-2733">
        <dgm:presLayoutVars>
          <dgm:bulletEnabled val="1"/>
        </dgm:presLayoutVars>
      </dgm:prSet>
      <dgm:spPr/>
    </dgm:pt>
    <dgm:pt modelId="{5FBD80A0-95D4-44EF-87DD-83C08C42A246}" type="pres">
      <dgm:prSet presAssocID="{445604DD-6FC5-417F-8CD5-0E97992E62CB}" presName="FourNodes_3" presStyleLbl="node1" presStyleIdx="2" presStyleCnt="4" custScaleX="107080" custScaleY="120148" custLinFactNeighborX="-660">
        <dgm:presLayoutVars>
          <dgm:bulletEnabled val="1"/>
        </dgm:presLayoutVars>
      </dgm:prSet>
      <dgm:spPr/>
    </dgm:pt>
    <dgm:pt modelId="{9140C2D4-7651-43CC-B475-B8EC0EAB6B6E}" type="pres">
      <dgm:prSet presAssocID="{445604DD-6FC5-417F-8CD5-0E97992E62CB}" presName="FourNodes_4" presStyleLbl="node1" presStyleIdx="3" presStyleCnt="4" custScaleX="106965" custLinFactNeighborX="-2310" custLinFactNeighborY="-1675">
        <dgm:presLayoutVars>
          <dgm:bulletEnabled val="1"/>
        </dgm:presLayoutVars>
      </dgm:prSet>
      <dgm:spPr/>
    </dgm:pt>
    <dgm:pt modelId="{F45524D9-A027-4FD6-8CCE-D0937E4472B5}" type="pres">
      <dgm:prSet presAssocID="{445604DD-6FC5-417F-8CD5-0E97992E62CB}" presName="FourConn_1-2" presStyleLbl="fgAccFollowNode1" presStyleIdx="0" presStyleCnt="3">
        <dgm:presLayoutVars>
          <dgm:bulletEnabled val="1"/>
        </dgm:presLayoutVars>
      </dgm:prSet>
      <dgm:spPr/>
    </dgm:pt>
    <dgm:pt modelId="{08A7B7D9-C892-4DDB-9F19-6F4ABEFF69A4}" type="pres">
      <dgm:prSet presAssocID="{445604DD-6FC5-417F-8CD5-0E97992E62CB}" presName="FourConn_2-3" presStyleLbl="fgAccFollowNode1" presStyleIdx="1" presStyleCnt="3">
        <dgm:presLayoutVars>
          <dgm:bulletEnabled val="1"/>
        </dgm:presLayoutVars>
      </dgm:prSet>
      <dgm:spPr/>
    </dgm:pt>
    <dgm:pt modelId="{27E67F24-D022-4AC2-85CE-B6A5865BA1DF}" type="pres">
      <dgm:prSet presAssocID="{445604DD-6FC5-417F-8CD5-0E97992E62CB}" presName="FourConn_3-4" presStyleLbl="fgAccFollowNode1" presStyleIdx="2" presStyleCnt="3">
        <dgm:presLayoutVars>
          <dgm:bulletEnabled val="1"/>
        </dgm:presLayoutVars>
      </dgm:prSet>
      <dgm:spPr/>
    </dgm:pt>
    <dgm:pt modelId="{9DB529E1-352F-491F-A39F-56237227B278}" type="pres">
      <dgm:prSet presAssocID="{445604DD-6FC5-417F-8CD5-0E97992E62CB}" presName="FourNodes_1_text" presStyleLbl="node1" presStyleIdx="3" presStyleCnt="4">
        <dgm:presLayoutVars>
          <dgm:bulletEnabled val="1"/>
        </dgm:presLayoutVars>
      </dgm:prSet>
      <dgm:spPr/>
    </dgm:pt>
    <dgm:pt modelId="{1327B4BE-9CCC-45D4-AE7E-206C0BD2AD08}" type="pres">
      <dgm:prSet presAssocID="{445604DD-6FC5-417F-8CD5-0E97992E62CB}" presName="FourNodes_2_text" presStyleLbl="node1" presStyleIdx="3" presStyleCnt="4">
        <dgm:presLayoutVars>
          <dgm:bulletEnabled val="1"/>
        </dgm:presLayoutVars>
      </dgm:prSet>
      <dgm:spPr/>
    </dgm:pt>
    <dgm:pt modelId="{F77E3EEE-FD06-4BA2-8093-9F95FC8AE10B}" type="pres">
      <dgm:prSet presAssocID="{445604DD-6FC5-417F-8CD5-0E97992E62CB}" presName="FourNodes_3_text" presStyleLbl="node1" presStyleIdx="3" presStyleCnt="4">
        <dgm:presLayoutVars>
          <dgm:bulletEnabled val="1"/>
        </dgm:presLayoutVars>
      </dgm:prSet>
      <dgm:spPr/>
    </dgm:pt>
    <dgm:pt modelId="{C8F0A7B1-77D2-4DB8-972F-FC7E72B39C5D}" type="pres">
      <dgm:prSet presAssocID="{445604DD-6FC5-417F-8CD5-0E97992E62CB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0117903-7EAB-4F43-B166-284D20FCD326}" srcId="{445604DD-6FC5-417F-8CD5-0E97992E62CB}" destId="{8E4B1928-692E-4467-9B01-EBEF33B194BB}" srcOrd="1" destOrd="0" parTransId="{9693AFE4-8C05-4822-B6EA-26BF8EC894C4}" sibTransId="{263B9096-D996-492B-B57D-C8878ABA9047}"/>
    <dgm:cxn modelId="{58AD0705-970D-4AA7-8469-9160718A7B2D}" srcId="{445604DD-6FC5-417F-8CD5-0E97992E62CB}" destId="{FC0C6557-A29C-493F-913B-86747EF4309F}" srcOrd="2" destOrd="0" parTransId="{84674DE7-2E9E-4165-BD1D-8666FBF2DFBE}" sibTransId="{C5C99A6A-A895-4AA9-93F7-E32A09D05E00}"/>
    <dgm:cxn modelId="{8679C514-CDDF-4107-AF9A-BB62D5669F11}" srcId="{445604DD-6FC5-417F-8CD5-0E97992E62CB}" destId="{846E12C5-B9ED-4B89-8317-BF476EB64EB6}" srcOrd="3" destOrd="0" parTransId="{3CD94A4F-AC80-4F86-B22B-02D3F532BD00}" sibTransId="{D38DBD93-A6C4-4D8D-8545-D69DA725DD67}"/>
    <dgm:cxn modelId="{7521DF26-5E37-4CF3-9220-99AB0D69D76A}" type="presOf" srcId="{DD1673C9-3D19-4E18-8847-BADD735AEBAA}" destId="{F45524D9-A027-4FD6-8CCE-D0937E4472B5}" srcOrd="0" destOrd="0" presId="urn:microsoft.com/office/officeart/2005/8/layout/vProcess5"/>
    <dgm:cxn modelId="{6BB04129-6122-450B-907A-CC3DDA0D90FE}" type="presOf" srcId="{C5C99A6A-A895-4AA9-93F7-E32A09D05E00}" destId="{27E67F24-D022-4AC2-85CE-B6A5865BA1DF}" srcOrd="0" destOrd="0" presId="urn:microsoft.com/office/officeart/2005/8/layout/vProcess5"/>
    <dgm:cxn modelId="{FD20463F-4C07-4248-9538-70ECC08EF0D7}" type="presOf" srcId="{445604DD-6FC5-417F-8CD5-0E97992E62CB}" destId="{F6DBB390-E89D-4A89-AF09-5F61CF8A0927}" srcOrd="0" destOrd="0" presId="urn:microsoft.com/office/officeart/2005/8/layout/vProcess5"/>
    <dgm:cxn modelId="{D5A04B4A-D0AE-414F-B064-8183C12CEF42}" type="presOf" srcId="{FC0C6557-A29C-493F-913B-86747EF4309F}" destId="{F77E3EEE-FD06-4BA2-8093-9F95FC8AE10B}" srcOrd="1" destOrd="0" presId="urn:microsoft.com/office/officeart/2005/8/layout/vProcess5"/>
    <dgm:cxn modelId="{623BBD52-B08A-4A8D-AF8F-3007AE84B700}" type="presOf" srcId="{846E12C5-B9ED-4B89-8317-BF476EB64EB6}" destId="{9140C2D4-7651-43CC-B475-B8EC0EAB6B6E}" srcOrd="0" destOrd="0" presId="urn:microsoft.com/office/officeart/2005/8/layout/vProcess5"/>
    <dgm:cxn modelId="{D018D58D-0C45-44CD-AE1C-96CCDA446EEF}" type="presOf" srcId="{60FD5F4B-3709-4AE4-A835-3A9670CF1800}" destId="{426B6F06-999A-4FF6-9A14-C432C7F7FFF6}" srcOrd="0" destOrd="0" presId="urn:microsoft.com/office/officeart/2005/8/layout/vProcess5"/>
    <dgm:cxn modelId="{DA7922BA-C045-437D-BD07-1845E01CE3BD}" type="presOf" srcId="{263B9096-D996-492B-B57D-C8878ABA9047}" destId="{08A7B7D9-C892-4DDB-9F19-6F4ABEFF69A4}" srcOrd="0" destOrd="0" presId="urn:microsoft.com/office/officeart/2005/8/layout/vProcess5"/>
    <dgm:cxn modelId="{EAEF13C1-3DC7-403A-A713-0D7DD7D56C12}" type="presOf" srcId="{8E4B1928-692E-4467-9B01-EBEF33B194BB}" destId="{1327B4BE-9CCC-45D4-AE7E-206C0BD2AD08}" srcOrd="1" destOrd="0" presId="urn:microsoft.com/office/officeart/2005/8/layout/vProcess5"/>
    <dgm:cxn modelId="{1D70EAC4-082B-49E4-A5C8-5261960C4CFD}" type="presOf" srcId="{846E12C5-B9ED-4B89-8317-BF476EB64EB6}" destId="{C8F0A7B1-77D2-4DB8-972F-FC7E72B39C5D}" srcOrd="1" destOrd="0" presId="urn:microsoft.com/office/officeart/2005/8/layout/vProcess5"/>
    <dgm:cxn modelId="{C63DBCD0-7ECA-4B4B-8F08-E15C96C89EA0}" type="presOf" srcId="{8E4B1928-692E-4467-9B01-EBEF33B194BB}" destId="{E5ADAC70-7355-4BFB-A4A8-16B78189E04B}" srcOrd="0" destOrd="0" presId="urn:microsoft.com/office/officeart/2005/8/layout/vProcess5"/>
    <dgm:cxn modelId="{AB7788DA-1A5F-4D18-941A-F1929503F9FC}" type="presOf" srcId="{FC0C6557-A29C-493F-913B-86747EF4309F}" destId="{5FBD80A0-95D4-44EF-87DD-83C08C42A246}" srcOrd="0" destOrd="0" presId="urn:microsoft.com/office/officeart/2005/8/layout/vProcess5"/>
    <dgm:cxn modelId="{305F72E6-14E3-4767-BB06-E2F145D7828E}" type="presOf" srcId="{60FD5F4B-3709-4AE4-A835-3A9670CF1800}" destId="{9DB529E1-352F-491F-A39F-56237227B278}" srcOrd="1" destOrd="0" presId="urn:microsoft.com/office/officeart/2005/8/layout/vProcess5"/>
    <dgm:cxn modelId="{A3F63EFD-51D4-48EC-A821-A16DB25E08EE}" srcId="{445604DD-6FC5-417F-8CD5-0E97992E62CB}" destId="{60FD5F4B-3709-4AE4-A835-3A9670CF1800}" srcOrd="0" destOrd="0" parTransId="{85790850-7256-464A-9A82-2311F9C7F096}" sibTransId="{DD1673C9-3D19-4E18-8847-BADD735AEBAA}"/>
    <dgm:cxn modelId="{12B21579-322D-4E83-A01D-A96B7010D796}" type="presParOf" srcId="{F6DBB390-E89D-4A89-AF09-5F61CF8A0927}" destId="{DE02A668-7A80-4F7C-A17F-8D0ADB0F3A81}" srcOrd="0" destOrd="0" presId="urn:microsoft.com/office/officeart/2005/8/layout/vProcess5"/>
    <dgm:cxn modelId="{98144242-973F-41A7-9C8E-A0EA1AC0688F}" type="presParOf" srcId="{F6DBB390-E89D-4A89-AF09-5F61CF8A0927}" destId="{426B6F06-999A-4FF6-9A14-C432C7F7FFF6}" srcOrd="1" destOrd="0" presId="urn:microsoft.com/office/officeart/2005/8/layout/vProcess5"/>
    <dgm:cxn modelId="{83838273-18B2-431D-B1E3-C3FFB52C5DD7}" type="presParOf" srcId="{F6DBB390-E89D-4A89-AF09-5F61CF8A0927}" destId="{E5ADAC70-7355-4BFB-A4A8-16B78189E04B}" srcOrd="2" destOrd="0" presId="urn:microsoft.com/office/officeart/2005/8/layout/vProcess5"/>
    <dgm:cxn modelId="{1D17FC61-F6B2-4B9C-8EDB-C2CEDCE4AAA3}" type="presParOf" srcId="{F6DBB390-E89D-4A89-AF09-5F61CF8A0927}" destId="{5FBD80A0-95D4-44EF-87DD-83C08C42A246}" srcOrd="3" destOrd="0" presId="urn:microsoft.com/office/officeart/2005/8/layout/vProcess5"/>
    <dgm:cxn modelId="{A6BBB091-E83D-4C71-9BCC-DBADFB0809DB}" type="presParOf" srcId="{F6DBB390-E89D-4A89-AF09-5F61CF8A0927}" destId="{9140C2D4-7651-43CC-B475-B8EC0EAB6B6E}" srcOrd="4" destOrd="0" presId="urn:microsoft.com/office/officeart/2005/8/layout/vProcess5"/>
    <dgm:cxn modelId="{ABF6AAF7-6C58-4D57-B52C-662D0DDCDCDF}" type="presParOf" srcId="{F6DBB390-E89D-4A89-AF09-5F61CF8A0927}" destId="{F45524D9-A027-4FD6-8CCE-D0937E4472B5}" srcOrd="5" destOrd="0" presId="urn:microsoft.com/office/officeart/2005/8/layout/vProcess5"/>
    <dgm:cxn modelId="{628E6279-2F7A-431A-ABE7-B7B2834F0DA6}" type="presParOf" srcId="{F6DBB390-E89D-4A89-AF09-5F61CF8A0927}" destId="{08A7B7D9-C892-4DDB-9F19-6F4ABEFF69A4}" srcOrd="6" destOrd="0" presId="urn:microsoft.com/office/officeart/2005/8/layout/vProcess5"/>
    <dgm:cxn modelId="{6955E8AA-7CD1-43A8-A2D9-079FA974D055}" type="presParOf" srcId="{F6DBB390-E89D-4A89-AF09-5F61CF8A0927}" destId="{27E67F24-D022-4AC2-85CE-B6A5865BA1DF}" srcOrd="7" destOrd="0" presId="urn:microsoft.com/office/officeart/2005/8/layout/vProcess5"/>
    <dgm:cxn modelId="{CF301097-F1BF-410D-9335-F681227416D3}" type="presParOf" srcId="{F6DBB390-E89D-4A89-AF09-5F61CF8A0927}" destId="{9DB529E1-352F-491F-A39F-56237227B278}" srcOrd="8" destOrd="0" presId="urn:microsoft.com/office/officeart/2005/8/layout/vProcess5"/>
    <dgm:cxn modelId="{1508A6EA-4DA8-4685-A58C-EE6266FE3EB7}" type="presParOf" srcId="{F6DBB390-E89D-4A89-AF09-5F61CF8A0927}" destId="{1327B4BE-9CCC-45D4-AE7E-206C0BD2AD08}" srcOrd="9" destOrd="0" presId="urn:microsoft.com/office/officeart/2005/8/layout/vProcess5"/>
    <dgm:cxn modelId="{9A681ACC-BB07-4638-935D-961400BAEE95}" type="presParOf" srcId="{F6DBB390-E89D-4A89-AF09-5F61CF8A0927}" destId="{F77E3EEE-FD06-4BA2-8093-9F95FC8AE10B}" srcOrd="10" destOrd="0" presId="urn:microsoft.com/office/officeart/2005/8/layout/vProcess5"/>
    <dgm:cxn modelId="{077E6E32-E69E-4C5E-B58F-78ACDD927D43}" type="presParOf" srcId="{F6DBB390-E89D-4A89-AF09-5F61CF8A0927}" destId="{C8F0A7B1-77D2-4DB8-972F-FC7E72B39C5D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53377D-65B9-42C9-915B-8E1ACBBD16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61C2CA-7AFE-427E-B199-DCEC349327CB}">
      <dgm:prSet phldrT="[Tekst]" custT="1"/>
      <dgm:spPr>
        <a:solidFill>
          <a:srgbClr val="FFFFCC"/>
        </a:solidFill>
      </dgm:spPr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Dane osobowe tej samej konkretnej osoby</a:t>
          </a:r>
        </a:p>
        <a:p>
          <a:r>
            <a:rPr lang="pl-PL" sz="2000" b="1" dirty="0">
              <a:solidFill>
                <a:schemeClr val="tx1"/>
              </a:solidFill>
            </a:rPr>
            <a:t>TAKŻE zewnętrzne cele przetwarzania danych – </a:t>
          </a:r>
          <a:br>
            <a:rPr lang="pl-PL" sz="2000" b="1" dirty="0">
              <a:solidFill>
                <a:schemeClr val="tx1"/>
              </a:solidFill>
            </a:rPr>
          </a:br>
          <a:r>
            <a:rPr lang="pl-PL" sz="2000" b="1" dirty="0">
              <a:solidFill>
                <a:schemeClr val="tx1"/>
              </a:solidFill>
            </a:rPr>
            <a:t>PODMIOTY PRZETWARZAJĄCE</a:t>
          </a:r>
        </a:p>
      </dgm:t>
    </dgm:pt>
    <dgm:pt modelId="{E83C65BB-1792-444D-8C92-0105BFF3422F}" type="parTrans" cxnId="{E443032F-02AA-4DED-BC27-33DB7638DBC1}">
      <dgm:prSet/>
      <dgm:spPr/>
      <dgm:t>
        <a:bodyPr/>
        <a:lstStyle/>
        <a:p>
          <a:endParaRPr lang="pl-PL"/>
        </a:p>
      </dgm:t>
    </dgm:pt>
    <dgm:pt modelId="{C5F83803-5942-42D6-8E74-91901A0088D2}" type="sibTrans" cxnId="{E443032F-02AA-4DED-BC27-33DB7638DBC1}">
      <dgm:prSet/>
      <dgm:spPr/>
      <dgm:t>
        <a:bodyPr/>
        <a:lstStyle/>
        <a:p>
          <a:endParaRPr lang="pl-PL"/>
        </a:p>
      </dgm:t>
    </dgm:pt>
    <dgm:pt modelId="{38A9EBE0-D2BD-4178-8AC9-C82025059021}">
      <dgm:prSet phldrT="[Tekst]" custT="1"/>
      <dgm:spPr/>
      <dgm:t>
        <a:bodyPr/>
        <a:lstStyle/>
        <a:p>
          <a:r>
            <a:rPr lang="pl-PL" sz="2000" b="1" dirty="0"/>
            <a:t>IZ – administrator danych osobowych stażysty jako uczestnika projektu</a:t>
          </a:r>
        </a:p>
        <a:p>
          <a:r>
            <a:rPr lang="pl-PL" sz="2000" b="1" dirty="0"/>
            <a:t>[cele – podstawy przetwarzania - zakres danych]</a:t>
          </a:r>
        </a:p>
      </dgm:t>
    </dgm:pt>
    <dgm:pt modelId="{62C424DB-0EFC-47BF-8E86-8AFA69858170}" type="parTrans" cxnId="{716A3CA6-AC16-4F7A-89F3-4CFEDB09FD86}">
      <dgm:prSet/>
      <dgm:spPr/>
      <dgm:t>
        <a:bodyPr/>
        <a:lstStyle/>
        <a:p>
          <a:endParaRPr lang="pl-PL"/>
        </a:p>
      </dgm:t>
    </dgm:pt>
    <dgm:pt modelId="{FB5413E4-0994-4531-96BF-EE5D06C48065}" type="sibTrans" cxnId="{716A3CA6-AC16-4F7A-89F3-4CFEDB09FD86}">
      <dgm:prSet/>
      <dgm:spPr/>
      <dgm:t>
        <a:bodyPr/>
        <a:lstStyle/>
        <a:p>
          <a:endParaRPr lang="pl-PL"/>
        </a:p>
      </dgm:t>
    </dgm:pt>
    <dgm:pt modelId="{093BDB23-8FA3-4AB3-9F5F-7F50F5BEA210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dirty="0">
              <a:solidFill>
                <a:schemeClr val="bg1"/>
              </a:solidFill>
            </a:rPr>
          </a:br>
          <a:r>
            <a:rPr lang="pl-PL" sz="2000" b="1" dirty="0">
              <a:solidFill>
                <a:schemeClr val="bg1"/>
              </a:solidFill>
            </a:rPr>
            <a:t>w miejscu pracy</a:t>
          </a:r>
        </a:p>
        <a:p>
          <a:r>
            <a:rPr lang="pl-PL" sz="2000" b="1" dirty="0"/>
            <a:t>[cele – podstawy przetwarzania zakres danych]</a:t>
          </a:r>
        </a:p>
      </dgm:t>
    </dgm:pt>
    <dgm:pt modelId="{C318CF67-6EA0-4F9D-9F1E-EFEAF7E1682D}" type="parTrans" cxnId="{0C44085A-C01F-45C7-B155-F8FCF630878B}">
      <dgm:prSet/>
      <dgm:spPr/>
      <dgm:t>
        <a:bodyPr/>
        <a:lstStyle/>
        <a:p>
          <a:endParaRPr lang="pl-PL"/>
        </a:p>
      </dgm:t>
    </dgm:pt>
    <dgm:pt modelId="{AB253ADF-8E0D-47BF-90A0-FBBDF6E5416A}" type="sibTrans" cxnId="{0C44085A-C01F-45C7-B155-F8FCF630878B}">
      <dgm:prSet/>
      <dgm:spPr/>
      <dgm:t>
        <a:bodyPr/>
        <a:lstStyle/>
        <a:p>
          <a:endParaRPr lang="pl-PL"/>
        </a:p>
      </dgm:t>
    </dgm:pt>
    <dgm:pt modelId="{171F0AE3-317B-4452-9D14-6578DDC23FDB}">
      <dgm:prSet phldrT="[Tekst]" custT="1"/>
      <dgm:spPr/>
      <dgm:t>
        <a:bodyPr/>
        <a:lstStyle/>
        <a:p>
          <a:pPr>
            <a:spcAft>
              <a:spcPts val="300"/>
            </a:spcAft>
          </a:pPr>
          <a:r>
            <a:rPr lang="pl-PL" sz="1800" b="1" dirty="0"/>
            <a:t>Beneficjent</a:t>
          </a:r>
          <a:r>
            <a:rPr lang="pl-PL" sz="1800" dirty="0"/>
            <a:t> – </a:t>
          </a:r>
          <a:r>
            <a:rPr lang="pl-PL" sz="1800" b="1" dirty="0"/>
            <a:t>administrator danych osobowych ….</a:t>
          </a:r>
        </a:p>
        <a:p>
          <a:pPr>
            <a:spcAft>
              <a:spcPts val="300"/>
            </a:spcAft>
          </a:pPr>
          <a:r>
            <a:rPr lang="pl-PL" sz="1800" b="1" dirty="0"/>
            <a:t>[cele – podstawy przetwarzania - zakres danych]</a:t>
          </a:r>
        </a:p>
      </dgm:t>
    </dgm:pt>
    <dgm:pt modelId="{C10C3A1A-B67B-4A65-91F5-6E0627CA7D8D}" type="parTrans" cxnId="{932198F9-18A2-40FF-A5DC-4C9F347FA5FA}">
      <dgm:prSet/>
      <dgm:spPr/>
      <dgm:t>
        <a:bodyPr/>
        <a:lstStyle/>
        <a:p>
          <a:endParaRPr lang="pl-PL"/>
        </a:p>
      </dgm:t>
    </dgm:pt>
    <dgm:pt modelId="{BCCF5A8F-4379-4A34-88E1-D5E497DE2F70}" type="sibTrans" cxnId="{932198F9-18A2-40FF-A5DC-4C9F347FA5FA}">
      <dgm:prSet/>
      <dgm:spPr/>
      <dgm:t>
        <a:bodyPr/>
        <a:lstStyle/>
        <a:p>
          <a:endParaRPr lang="pl-PL"/>
        </a:p>
      </dgm:t>
    </dgm:pt>
    <dgm:pt modelId="{F8CE4CBF-0889-4AD9-A36A-16A3F3E11A61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Inni administratorzy ….</a:t>
          </a:r>
        </a:p>
        <a:p>
          <a:r>
            <a:rPr lang="pl-PL" sz="2000" b="1" dirty="0"/>
            <a:t>[cele – podstawy przetwarzania- zakres danych]</a:t>
          </a:r>
          <a:endParaRPr lang="pl-PL" sz="2000" b="1" dirty="0">
            <a:solidFill>
              <a:schemeClr val="bg1"/>
            </a:solidFill>
          </a:endParaRPr>
        </a:p>
      </dgm:t>
    </dgm:pt>
    <dgm:pt modelId="{7C9F232A-DC53-401F-9642-C29DD36946D3}" type="parTrans" cxnId="{1F67BD6A-5E20-4429-AD60-0611D795153D}">
      <dgm:prSet/>
      <dgm:spPr/>
      <dgm:t>
        <a:bodyPr/>
        <a:lstStyle/>
        <a:p>
          <a:endParaRPr lang="pl-PL"/>
        </a:p>
      </dgm:t>
    </dgm:pt>
    <dgm:pt modelId="{5822920A-674E-445B-A1E7-311B1FE9B942}" type="sibTrans" cxnId="{1F67BD6A-5E20-4429-AD60-0611D795153D}">
      <dgm:prSet/>
      <dgm:spPr/>
      <dgm:t>
        <a:bodyPr/>
        <a:lstStyle/>
        <a:p>
          <a:endParaRPr lang="pl-PL"/>
        </a:p>
      </dgm:t>
    </dgm:pt>
    <dgm:pt modelId="{7CA1B1A4-6AB5-4F5F-8E75-E8BBB2F2575C}" type="pres">
      <dgm:prSet presAssocID="{EB53377D-65B9-42C9-915B-8E1ACBBD16D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9C62391-C214-4182-ADC2-AAD903528FD9}" type="pres">
      <dgm:prSet presAssocID="{EB53377D-65B9-42C9-915B-8E1ACBBD16D9}" presName="matrix" presStyleCnt="0"/>
      <dgm:spPr/>
    </dgm:pt>
    <dgm:pt modelId="{B0D2302C-F070-4D4E-8C24-DE8824A9FCE3}" type="pres">
      <dgm:prSet presAssocID="{EB53377D-65B9-42C9-915B-8E1ACBBD16D9}" presName="tile1" presStyleLbl="node1" presStyleIdx="0" presStyleCnt="4"/>
      <dgm:spPr/>
    </dgm:pt>
    <dgm:pt modelId="{6351353A-28C6-4B66-BED2-B8DED6994E13}" type="pres">
      <dgm:prSet presAssocID="{EB53377D-65B9-42C9-915B-8E1ACBBD16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6B7A89E-72C0-4097-8D8A-D79BC8E89A37}" type="pres">
      <dgm:prSet presAssocID="{EB53377D-65B9-42C9-915B-8E1ACBBD16D9}" presName="tile2" presStyleLbl="node1" presStyleIdx="1" presStyleCnt="4" custLinFactNeighborX="652" custLinFactNeighborY="464"/>
      <dgm:spPr/>
    </dgm:pt>
    <dgm:pt modelId="{CE03E997-7DA7-4444-9125-4C1A2AC575D2}" type="pres">
      <dgm:prSet presAssocID="{EB53377D-65B9-42C9-915B-8E1ACBBD16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B3478A5-695B-43AB-9FEC-463E89BFF666}" type="pres">
      <dgm:prSet presAssocID="{EB53377D-65B9-42C9-915B-8E1ACBBD16D9}" presName="tile3" presStyleLbl="node1" presStyleIdx="2" presStyleCnt="4" custScaleX="46944" custLinFactNeighborX="-26528" custLinFactNeighborY="1672"/>
      <dgm:spPr/>
    </dgm:pt>
    <dgm:pt modelId="{A16804B2-1C31-43B3-9307-3754940AFAE7}" type="pres">
      <dgm:prSet presAssocID="{EB53377D-65B9-42C9-915B-8E1ACBBD16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93E86A-2EC8-42CA-A334-E783B800A8A6}" type="pres">
      <dgm:prSet presAssocID="{EB53377D-65B9-42C9-915B-8E1ACBBD16D9}" presName="tile4" presStyleLbl="node1" presStyleIdx="3" presStyleCnt="4" custScaleX="51142" custLinFactNeighborX="30228" custLinFactNeighborY="313"/>
      <dgm:spPr/>
    </dgm:pt>
    <dgm:pt modelId="{6494D6FF-E3F6-4DB2-865E-E5D96CDCE0D4}" type="pres">
      <dgm:prSet presAssocID="{EB53377D-65B9-42C9-915B-8E1ACBBD16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4A988E0-3938-4938-B7AF-3813A4DF7B1C}" type="pres">
      <dgm:prSet presAssocID="{EB53377D-65B9-42C9-915B-8E1ACBBD16D9}" presName="centerTile" presStyleLbl="fgShp" presStyleIdx="0" presStyleCnt="1" custScaleX="217977" custScaleY="92527">
        <dgm:presLayoutVars>
          <dgm:chMax val="0"/>
          <dgm:chPref val="0"/>
        </dgm:presLayoutVars>
      </dgm:prSet>
      <dgm:spPr/>
    </dgm:pt>
  </dgm:ptLst>
  <dgm:cxnLst>
    <dgm:cxn modelId="{76635A04-9900-4842-A64C-7707406D8EF4}" type="presOf" srcId="{171F0AE3-317B-4452-9D14-6578DDC23FDB}" destId="{A16804B2-1C31-43B3-9307-3754940AFAE7}" srcOrd="1" destOrd="0" presId="urn:microsoft.com/office/officeart/2005/8/layout/matrix1"/>
    <dgm:cxn modelId="{72A1220E-74BA-497C-BA7B-DB68A9BDB8DD}" type="presOf" srcId="{7861C2CA-7AFE-427E-B199-DCEC349327CB}" destId="{94A988E0-3938-4938-B7AF-3813A4DF7B1C}" srcOrd="0" destOrd="0" presId="urn:microsoft.com/office/officeart/2005/8/layout/matrix1"/>
    <dgm:cxn modelId="{06E13D15-6851-4B02-A0B9-C61E18C3DB51}" type="presOf" srcId="{171F0AE3-317B-4452-9D14-6578DDC23FDB}" destId="{7B3478A5-695B-43AB-9FEC-463E89BFF666}" srcOrd="0" destOrd="0" presId="urn:microsoft.com/office/officeart/2005/8/layout/matrix1"/>
    <dgm:cxn modelId="{E443032F-02AA-4DED-BC27-33DB7638DBC1}" srcId="{EB53377D-65B9-42C9-915B-8E1ACBBD16D9}" destId="{7861C2CA-7AFE-427E-B199-DCEC349327CB}" srcOrd="0" destOrd="0" parTransId="{E83C65BB-1792-444D-8C92-0105BFF3422F}" sibTransId="{C5F83803-5942-42D6-8E74-91901A0088D2}"/>
    <dgm:cxn modelId="{A7413949-B17B-4CFB-9F20-5F615639DE61}" type="presOf" srcId="{093BDB23-8FA3-4AB3-9F5F-7F50F5BEA210}" destId="{B6B7A89E-72C0-4097-8D8A-D79BC8E89A37}" srcOrd="0" destOrd="0" presId="urn:microsoft.com/office/officeart/2005/8/layout/matrix1"/>
    <dgm:cxn modelId="{9AC3986A-CB6C-46B8-8395-B12C29955246}" type="presOf" srcId="{F8CE4CBF-0889-4AD9-A36A-16A3F3E11A61}" destId="{9093E86A-2EC8-42CA-A334-E783B800A8A6}" srcOrd="0" destOrd="0" presId="urn:microsoft.com/office/officeart/2005/8/layout/matrix1"/>
    <dgm:cxn modelId="{1F67BD6A-5E20-4429-AD60-0611D795153D}" srcId="{7861C2CA-7AFE-427E-B199-DCEC349327CB}" destId="{F8CE4CBF-0889-4AD9-A36A-16A3F3E11A61}" srcOrd="3" destOrd="0" parTransId="{7C9F232A-DC53-401F-9642-C29DD36946D3}" sibTransId="{5822920A-674E-445B-A1E7-311B1FE9B942}"/>
    <dgm:cxn modelId="{2035BC75-EF83-4BC2-BA64-4C543B25B5C8}" type="presOf" srcId="{38A9EBE0-D2BD-4178-8AC9-C82025059021}" destId="{6351353A-28C6-4B66-BED2-B8DED6994E13}" srcOrd="1" destOrd="0" presId="urn:microsoft.com/office/officeart/2005/8/layout/matrix1"/>
    <dgm:cxn modelId="{0C44085A-C01F-45C7-B155-F8FCF630878B}" srcId="{7861C2CA-7AFE-427E-B199-DCEC349327CB}" destId="{093BDB23-8FA3-4AB3-9F5F-7F50F5BEA210}" srcOrd="1" destOrd="0" parTransId="{C318CF67-6EA0-4F9D-9F1E-EFEAF7E1682D}" sibTransId="{AB253ADF-8E0D-47BF-90A0-FBBDF6E5416A}"/>
    <dgm:cxn modelId="{716A3CA6-AC16-4F7A-89F3-4CFEDB09FD86}" srcId="{7861C2CA-7AFE-427E-B199-DCEC349327CB}" destId="{38A9EBE0-D2BD-4178-8AC9-C82025059021}" srcOrd="0" destOrd="0" parTransId="{62C424DB-0EFC-47BF-8E86-8AFA69858170}" sibTransId="{FB5413E4-0994-4531-96BF-EE5D06C48065}"/>
    <dgm:cxn modelId="{ECB7CFC9-C50E-4740-8D80-8B96973E0A04}" type="presOf" srcId="{EB53377D-65B9-42C9-915B-8E1ACBBD16D9}" destId="{7CA1B1A4-6AB5-4F5F-8E75-E8BBB2F2575C}" srcOrd="0" destOrd="0" presId="urn:microsoft.com/office/officeart/2005/8/layout/matrix1"/>
    <dgm:cxn modelId="{E74FC5CB-F968-484D-8757-FBAD25D33A1D}" type="presOf" srcId="{F8CE4CBF-0889-4AD9-A36A-16A3F3E11A61}" destId="{6494D6FF-E3F6-4DB2-865E-E5D96CDCE0D4}" srcOrd="1" destOrd="0" presId="urn:microsoft.com/office/officeart/2005/8/layout/matrix1"/>
    <dgm:cxn modelId="{815418E0-3594-4F84-8430-9AEFB0EAB9D3}" type="presOf" srcId="{38A9EBE0-D2BD-4178-8AC9-C82025059021}" destId="{B0D2302C-F070-4D4E-8C24-DE8824A9FCE3}" srcOrd="0" destOrd="0" presId="urn:microsoft.com/office/officeart/2005/8/layout/matrix1"/>
    <dgm:cxn modelId="{932198F9-18A2-40FF-A5DC-4C9F347FA5FA}" srcId="{7861C2CA-7AFE-427E-B199-DCEC349327CB}" destId="{171F0AE3-317B-4452-9D14-6578DDC23FDB}" srcOrd="2" destOrd="0" parTransId="{C10C3A1A-B67B-4A65-91F5-6E0627CA7D8D}" sibTransId="{BCCF5A8F-4379-4A34-88E1-D5E497DE2F70}"/>
    <dgm:cxn modelId="{87CA93FB-1C5A-4F7E-8F5B-89186FF0428E}" type="presOf" srcId="{093BDB23-8FA3-4AB3-9F5F-7F50F5BEA210}" destId="{CE03E997-7DA7-4444-9125-4C1A2AC575D2}" srcOrd="1" destOrd="0" presId="urn:microsoft.com/office/officeart/2005/8/layout/matrix1"/>
    <dgm:cxn modelId="{D2228CDA-A0D7-4712-B4BE-4C87C743BFFC}" type="presParOf" srcId="{7CA1B1A4-6AB5-4F5F-8E75-E8BBB2F2575C}" destId="{69C62391-C214-4182-ADC2-AAD903528FD9}" srcOrd="0" destOrd="0" presId="urn:microsoft.com/office/officeart/2005/8/layout/matrix1"/>
    <dgm:cxn modelId="{9FF20CDF-1A39-4A6B-AD16-DC3C4112B9A1}" type="presParOf" srcId="{69C62391-C214-4182-ADC2-AAD903528FD9}" destId="{B0D2302C-F070-4D4E-8C24-DE8824A9FCE3}" srcOrd="0" destOrd="0" presId="urn:microsoft.com/office/officeart/2005/8/layout/matrix1"/>
    <dgm:cxn modelId="{2F39D5B9-0637-49F9-9FEC-1E2795F4E036}" type="presParOf" srcId="{69C62391-C214-4182-ADC2-AAD903528FD9}" destId="{6351353A-28C6-4B66-BED2-B8DED6994E13}" srcOrd="1" destOrd="0" presId="urn:microsoft.com/office/officeart/2005/8/layout/matrix1"/>
    <dgm:cxn modelId="{35A2112F-E5E4-4CB8-BBE8-B95F1F3F049F}" type="presParOf" srcId="{69C62391-C214-4182-ADC2-AAD903528FD9}" destId="{B6B7A89E-72C0-4097-8D8A-D79BC8E89A37}" srcOrd="2" destOrd="0" presId="urn:microsoft.com/office/officeart/2005/8/layout/matrix1"/>
    <dgm:cxn modelId="{058657E1-41D3-4B83-9C0B-BA711521DCF1}" type="presParOf" srcId="{69C62391-C214-4182-ADC2-AAD903528FD9}" destId="{CE03E997-7DA7-4444-9125-4C1A2AC575D2}" srcOrd="3" destOrd="0" presId="urn:microsoft.com/office/officeart/2005/8/layout/matrix1"/>
    <dgm:cxn modelId="{C5D425EF-BFAB-4EF3-A35C-32417113394F}" type="presParOf" srcId="{69C62391-C214-4182-ADC2-AAD903528FD9}" destId="{7B3478A5-695B-43AB-9FEC-463E89BFF666}" srcOrd="4" destOrd="0" presId="urn:microsoft.com/office/officeart/2005/8/layout/matrix1"/>
    <dgm:cxn modelId="{C4CF09C6-F7AE-4B55-8307-C080D66D3249}" type="presParOf" srcId="{69C62391-C214-4182-ADC2-AAD903528FD9}" destId="{A16804B2-1C31-43B3-9307-3754940AFAE7}" srcOrd="5" destOrd="0" presId="urn:microsoft.com/office/officeart/2005/8/layout/matrix1"/>
    <dgm:cxn modelId="{65E4E0AB-4372-416D-8397-E27286722FB3}" type="presParOf" srcId="{69C62391-C214-4182-ADC2-AAD903528FD9}" destId="{9093E86A-2EC8-42CA-A334-E783B800A8A6}" srcOrd="6" destOrd="0" presId="urn:microsoft.com/office/officeart/2005/8/layout/matrix1"/>
    <dgm:cxn modelId="{F0252866-E932-4AA2-AC9E-A35AD11084B5}" type="presParOf" srcId="{69C62391-C214-4182-ADC2-AAD903528FD9}" destId="{6494D6FF-E3F6-4DB2-865E-E5D96CDCE0D4}" srcOrd="7" destOrd="0" presId="urn:microsoft.com/office/officeart/2005/8/layout/matrix1"/>
    <dgm:cxn modelId="{37B3C1BC-EE6B-4D36-BA3F-3B013B4D9BAD}" type="presParOf" srcId="{7CA1B1A4-6AB5-4F5F-8E75-E8BBB2F2575C}" destId="{94A988E0-3938-4938-B7AF-3813A4DF7B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53377D-65B9-42C9-915B-8E1ACBBD16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61C2CA-7AFE-427E-B199-DCEC349327CB}">
      <dgm:prSet phldrT="[Tekst]" custT="1"/>
      <dgm:spPr>
        <a:solidFill>
          <a:srgbClr val="FFFFCC"/>
        </a:solidFill>
      </dgm:spPr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Dane osobowe tej samej konkretnej osoby</a:t>
          </a:r>
        </a:p>
      </dgm:t>
    </dgm:pt>
    <dgm:pt modelId="{E83C65BB-1792-444D-8C92-0105BFF3422F}" type="parTrans" cxnId="{E443032F-02AA-4DED-BC27-33DB7638DBC1}">
      <dgm:prSet/>
      <dgm:spPr/>
      <dgm:t>
        <a:bodyPr/>
        <a:lstStyle/>
        <a:p>
          <a:endParaRPr lang="pl-PL"/>
        </a:p>
      </dgm:t>
    </dgm:pt>
    <dgm:pt modelId="{C5F83803-5942-42D6-8E74-91901A0088D2}" type="sibTrans" cxnId="{E443032F-02AA-4DED-BC27-33DB7638DBC1}">
      <dgm:prSet/>
      <dgm:spPr/>
      <dgm:t>
        <a:bodyPr/>
        <a:lstStyle/>
        <a:p>
          <a:endParaRPr lang="pl-PL"/>
        </a:p>
      </dgm:t>
    </dgm:pt>
    <dgm:pt modelId="{38A9EBE0-D2BD-4178-8AC9-C82025059021}">
      <dgm:prSet phldrT="[Tekst]" custT="1"/>
      <dgm:spPr/>
      <dgm:t>
        <a:bodyPr/>
        <a:lstStyle/>
        <a:p>
          <a:r>
            <a:rPr lang="pl-PL" sz="2000" b="1" dirty="0"/>
            <a:t>IZ – administrator danych osobowych stażysty jako uczestnika projektu</a:t>
          </a:r>
        </a:p>
        <a:p>
          <a:r>
            <a:rPr lang="pl-PL" sz="2000" b="1" dirty="0"/>
            <a:t>[cele – podstawy przetwarzania - zakres danych]</a:t>
          </a:r>
        </a:p>
      </dgm:t>
    </dgm:pt>
    <dgm:pt modelId="{62C424DB-0EFC-47BF-8E86-8AFA69858170}" type="parTrans" cxnId="{716A3CA6-AC16-4F7A-89F3-4CFEDB09FD86}">
      <dgm:prSet/>
      <dgm:spPr/>
      <dgm:t>
        <a:bodyPr/>
        <a:lstStyle/>
        <a:p>
          <a:endParaRPr lang="pl-PL"/>
        </a:p>
      </dgm:t>
    </dgm:pt>
    <dgm:pt modelId="{FB5413E4-0994-4531-96BF-EE5D06C48065}" type="sibTrans" cxnId="{716A3CA6-AC16-4F7A-89F3-4CFEDB09FD86}">
      <dgm:prSet/>
      <dgm:spPr/>
      <dgm:t>
        <a:bodyPr/>
        <a:lstStyle/>
        <a:p>
          <a:endParaRPr lang="pl-PL"/>
        </a:p>
      </dgm:t>
    </dgm:pt>
    <dgm:pt modelId="{093BDB23-8FA3-4AB3-9F5F-7F50F5BEA210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dirty="0">
              <a:solidFill>
                <a:schemeClr val="bg1"/>
              </a:solidFill>
            </a:rPr>
          </a:br>
          <a:r>
            <a:rPr lang="pl-PL" sz="2000" b="1" dirty="0">
              <a:solidFill>
                <a:schemeClr val="bg1"/>
              </a:solidFill>
            </a:rPr>
            <a:t>w miejscu pracy</a:t>
          </a:r>
        </a:p>
        <a:p>
          <a:r>
            <a:rPr lang="pl-PL" sz="2000" b="1" dirty="0"/>
            <a:t>[cele – podstawy przetwarzania zakres danych]</a:t>
          </a:r>
        </a:p>
      </dgm:t>
    </dgm:pt>
    <dgm:pt modelId="{C318CF67-6EA0-4F9D-9F1E-EFEAF7E1682D}" type="parTrans" cxnId="{0C44085A-C01F-45C7-B155-F8FCF630878B}">
      <dgm:prSet/>
      <dgm:spPr/>
      <dgm:t>
        <a:bodyPr/>
        <a:lstStyle/>
        <a:p>
          <a:endParaRPr lang="pl-PL"/>
        </a:p>
      </dgm:t>
    </dgm:pt>
    <dgm:pt modelId="{AB253ADF-8E0D-47BF-90A0-FBBDF6E5416A}" type="sibTrans" cxnId="{0C44085A-C01F-45C7-B155-F8FCF630878B}">
      <dgm:prSet/>
      <dgm:spPr/>
      <dgm:t>
        <a:bodyPr/>
        <a:lstStyle/>
        <a:p>
          <a:endParaRPr lang="pl-PL"/>
        </a:p>
      </dgm:t>
    </dgm:pt>
    <dgm:pt modelId="{171F0AE3-317B-4452-9D14-6578DDC23FDB}">
      <dgm:prSet phldrT="[Tekst]" custT="1"/>
      <dgm:spPr/>
      <dgm:t>
        <a:bodyPr/>
        <a:lstStyle/>
        <a:p>
          <a:pPr>
            <a:spcAft>
              <a:spcPts val="300"/>
            </a:spcAft>
          </a:pPr>
          <a:r>
            <a:rPr lang="pl-PL" sz="1800" b="1" dirty="0"/>
            <a:t>Beneficjent</a:t>
          </a:r>
          <a:r>
            <a:rPr lang="pl-PL" sz="1800" dirty="0"/>
            <a:t> – </a:t>
          </a:r>
          <a:r>
            <a:rPr lang="pl-PL" sz="1800" b="1" dirty="0"/>
            <a:t>administrator danych osobowych ….</a:t>
          </a:r>
        </a:p>
        <a:p>
          <a:pPr>
            <a:spcAft>
              <a:spcPts val="300"/>
            </a:spcAft>
          </a:pPr>
          <a:r>
            <a:rPr lang="pl-PL" sz="1800" b="1" dirty="0"/>
            <a:t>[cele – podstawy przetwarzania - zakres danych]</a:t>
          </a:r>
        </a:p>
      </dgm:t>
    </dgm:pt>
    <dgm:pt modelId="{C10C3A1A-B67B-4A65-91F5-6E0627CA7D8D}" type="parTrans" cxnId="{932198F9-18A2-40FF-A5DC-4C9F347FA5FA}">
      <dgm:prSet/>
      <dgm:spPr/>
      <dgm:t>
        <a:bodyPr/>
        <a:lstStyle/>
        <a:p>
          <a:endParaRPr lang="pl-PL"/>
        </a:p>
      </dgm:t>
    </dgm:pt>
    <dgm:pt modelId="{BCCF5A8F-4379-4A34-88E1-D5E497DE2F70}" type="sibTrans" cxnId="{932198F9-18A2-40FF-A5DC-4C9F347FA5FA}">
      <dgm:prSet/>
      <dgm:spPr/>
      <dgm:t>
        <a:bodyPr/>
        <a:lstStyle/>
        <a:p>
          <a:endParaRPr lang="pl-PL"/>
        </a:p>
      </dgm:t>
    </dgm:pt>
    <dgm:pt modelId="{F8CE4CBF-0889-4AD9-A36A-16A3F3E11A61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Inni administratorzy ….</a:t>
          </a:r>
        </a:p>
        <a:p>
          <a:r>
            <a:rPr lang="pl-PL" sz="2000" b="1" dirty="0"/>
            <a:t>[cele – podstawy przetwarzania- zakres danych]</a:t>
          </a:r>
          <a:endParaRPr lang="pl-PL" sz="2000" b="1" dirty="0">
            <a:solidFill>
              <a:schemeClr val="bg1"/>
            </a:solidFill>
          </a:endParaRPr>
        </a:p>
      </dgm:t>
    </dgm:pt>
    <dgm:pt modelId="{7C9F232A-DC53-401F-9642-C29DD36946D3}" type="parTrans" cxnId="{1F67BD6A-5E20-4429-AD60-0611D795153D}">
      <dgm:prSet/>
      <dgm:spPr/>
      <dgm:t>
        <a:bodyPr/>
        <a:lstStyle/>
        <a:p>
          <a:endParaRPr lang="pl-PL"/>
        </a:p>
      </dgm:t>
    </dgm:pt>
    <dgm:pt modelId="{5822920A-674E-445B-A1E7-311B1FE9B942}" type="sibTrans" cxnId="{1F67BD6A-5E20-4429-AD60-0611D795153D}">
      <dgm:prSet/>
      <dgm:spPr/>
      <dgm:t>
        <a:bodyPr/>
        <a:lstStyle/>
        <a:p>
          <a:endParaRPr lang="pl-PL"/>
        </a:p>
      </dgm:t>
    </dgm:pt>
    <dgm:pt modelId="{7CA1B1A4-6AB5-4F5F-8E75-E8BBB2F2575C}" type="pres">
      <dgm:prSet presAssocID="{EB53377D-65B9-42C9-915B-8E1ACBBD16D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9C62391-C214-4182-ADC2-AAD903528FD9}" type="pres">
      <dgm:prSet presAssocID="{EB53377D-65B9-42C9-915B-8E1ACBBD16D9}" presName="matrix" presStyleCnt="0"/>
      <dgm:spPr/>
    </dgm:pt>
    <dgm:pt modelId="{B0D2302C-F070-4D4E-8C24-DE8824A9FCE3}" type="pres">
      <dgm:prSet presAssocID="{EB53377D-65B9-42C9-915B-8E1ACBBD16D9}" presName="tile1" presStyleLbl="node1" presStyleIdx="0" presStyleCnt="4"/>
      <dgm:spPr/>
    </dgm:pt>
    <dgm:pt modelId="{6351353A-28C6-4B66-BED2-B8DED6994E13}" type="pres">
      <dgm:prSet presAssocID="{EB53377D-65B9-42C9-915B-8E1ACBBD16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6B7A89E-72C0-4097-8D8A-D79BC8E89A37}" type="pres">
      <dgm:prSet presAssocID="{EB53377D-65B9-42C9-915B-8E1ACBBD16D9}" presName="tile2" presStyleLbl="node1" presStyleIdx="1" presStyleCnt="4" custLinFactNeighborX="652" custLinFactNeighborY="464"/>
      <dgm:spPr/>
    </dgm:pt>
    <dgm:pt modelId="{CE03E997-7DA7-4444-9125-4C1A2AC575D2}" type="pres">
      <dgm:prSet presAssocID="{EB53377D-65B9-42C9-915B-8E1ACBBD16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B3478A5-695B-43AB-9FEC-463E89BFF666}" type="pres">
      <dgm:prSet presAssocID="{EB53377D-65B9-42C9-915B-8E1ACBBD16D9}" presName="tile3" presStyleLbl="node1" presStyleIdx="2" presStyleCnt="4" custScaleX="46944" custLinFactNeighborX="-26528" custLinFactNeighborY="1672"/>
      <dgm:spPr/>
    </dgm:pt>
    <dgm:pt modelId="{A16804B2-1C31-43B3-9307-3754940AFAE7}" type="pres">
      <dgm:prSet presAssocID="{EB53377D-65B9-42C9-915B-8E1ACBBD16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93E86A-2EC8-42CA-A334-E783B800A8A6}" type="pres">
      <dgm:prSet presAssocID="{EB53377D-65B9-42C9-915B-8E1ACBBD16D9}" presName="tile4" presStyleLbl="node1" presStyleIdx="3" presStyleCnt="4" custScaleX="51142" custLinFactNeighborX="30228" custLinFactNeighborY="313"/>
      <dgm:spPr/>
    </dgm:pt>
    <dgm:pt modelId="{6494D6FF-E3F6-4DB2-865E-E5D96CDCE0D4}" type="pres">
      <dgm:prSet presAssocID="{EB53377D-65B9-42C9-915B-8E1ACBBD16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4A988E0-3938-4938-B7AF-3813A4DF7B1C}" type="pres">
      <dgm:prSet presAssocID="{EB53377D-65B9-42C9-915B-8E1ACBBD16D9}" presName="centerTile" presStyleLbl="fgShp" presStyleIdx="0" presStyleCnt="1" custScaleX="217977" custScaleY="92527">
        <dgm:presLayoutVars>
          <dgm:chMax val="0"/>
          <dgm:chPref val="0"/>
        </dgm:presLayoutVars>
      </dgm:prSet>
      <dgm:spPr/>
    </dgm:pt>
  </dgm:ptLst>
  <dgm:cxnLst>
    <dgm:cxn modelId="{E443032F-02AA-4DED-BC27-33DB7638DBC1}" srcId="{EB53377D-65B9-42C9-915B-8E1ACBBD16D9}" destId="{7861C2CA-7AFE-427E-B199-DCEC349327CB}" srcOrd="0" destOrd="0" parTransId="{E83C65BB-1792-444D-8C92-0105BFF3422F}" sibTransId="{C5F83803-5942-42D6-8E74-91901A0088D2}"/>
    <dgm:cxn modelId="{B5176837-5B5A-4942-9293-48F582CFDAB5}" type="presOf" srcId="{171F0AE3-317B-4452-9D14-6578DDC23FDB}" destId="{A16804B2-1C31-43B3-9307-3754940AFAE7}" srcOrd="1" destOrd="0" presId="urn:microsoft.com/office/officeart/2005/8/layout/matrix1"/>
    <dgm:cxn modelId="{1F67BD6A-5E20-4429-AD60-0611D795153D}" srcId="{7861C2CA-7AFE-427E-B199-DCEC349327CB}" destId="{F8CE4CBF-0889-4AD9-A36A-16A3F3E11A61}" srcOrd="3" destOrd="0" parTransId="{7C9F232A-DC53-401F-9642-C29DD36946D3}" sibTransId="{5822920A-674E-445B-A1E7-311B1FE9B942}"/>
    <dgm:cxn modelId="{A6AA116D-4B55-469C-9D3A-5B5EF9494FC1}" type="presOf" srcId="{F8CE4CBF-0889-4AD9-A36A-16A3F3E11A61}" destId="{6494D6FF-E3F6-4DB2-865E-E5D96CDCE0D4}" srcOrd="1" destOrd="0" presId="urn:microsoft.com/office/officeart/2005/8/layout/matrix1"/>
    <dgm:cxn modelId="{E66C764F-09CE-4F54-8264-00CB9BE7A945}" type="presOf" srcId="{7861C2CA-7AFE-427E-B199-DCEC349327CB}" destId="{94A988E0-3938-4938-B7AF-3813A4DF7B1C}" srcOrd="0" destOrd="0" presId="urn:microsoft.com/office/officeart/2005/8/layout/matrix1"/>
    <dgm:cxn modelId="{0C44085A-C01F-45C7-B155-F8FCF630878B}" srcId="{7861C2CA-7AFE-427E-B199-DCEC349327CB}" destId="{093BDB23-8FA3-4AB3-9F5F-7F50F5BEA210}" srcOrd="1" destOrd="0" parTransId="{C318CF67-6EA0-4F9D-9F1E-EFEAF7E1682D}" sibTransId="{AB253ADF-8E0D-47BF-90A0-FBBDF6E5416A}"/>
    <dgm:cxn modelId="{70099F94-BE6D-4D91-B55F-AEAE2E5E133C}" type="presOf" srcId="{F8CE4CBF-0889-4AD9-A36A-16A3F3E11A61}" destId="{9093E86A-2EC8-42CA-A334-E783B800A8A6}" srcOrd="0" destOrd="0" presId="urn:microsoft.com/office/officeart/2005/8/layout/matrix1"/>
    <dgm:cxn modelId="{8146F697-ED8D-4A2A-A216-B17AE8D1D57A}" type="presOf" srcId="{093BDB23-8FA3-4AB3-9F5F-7F50F5BEA210}" destId="{CE03E997-7DA7-4444-9125-4C1A2AC575D2}" srcOrd="1" destOrd="0" presId="urn:microsoft.com/office/officeart/2005/8/layout/matrix1"/>
    <dgm:cxn modelId="{716A3CA6-AC16-4F7A-89F3-4CFEDB09FD86}" srcId="{7861C2CA-7AFE-427E-B199-DCEC349327CB}" destId="{38A9EBE0-D2BD-4178-8AC9-C82025059021}" srcOrd="0" destOrd="0" parTransId="{62C424DB-0EFC-47BF-8E86-8AFA69858170}" sibTransId="{FB5413E4-0994-4531-96BF-EE5D06C48065}"/>
    <dgm:cxn modelId="{8BCA20B6-D284-4EE6-A179-A4A4651FFD70}" type="presOf" srcId="{171F0AE3-317B-4452-9D14-6578DDC23FDB}" destId="{7B3478A5-695B-43AB-9FEC-463E89BFF666}" srcOrd="0" destOrd="0" presId="urn:microsoft.com/office/officeart/2005/8/layout/matrix1"/>
    <dgm:cxn modelId="{738F99D5-52C7-4CAE-968A-05BB391D7F97}" type="presOf" srcId="{093BDB23-8FA3-4AB3-9F5F-7F50F5BEA210}" destId="{B6B7A89E-72C0-4097-8D8A-D79BC8E89A37}" srcOrd="0" destOrd="0" presId="urn:microsoft.com/office/officeart/2005/8/layout/matrix1"/>
    <dgm:cxn modelId="{8DB7A0DC-0AFB-4400-A428-75980B9FB689}" type="presOf" srcId="{EB53377D-65B9-42C9-915B-8E1ACBBD16D9}" destId="{7CA1B1A4-6AB5-4F5F-8E75-E8BBB2F2575C}" srcOrd="0" destOrd="0" presId="urn:microsoft.com/office/officeart/2005/8/layout/matrix1"/>
    <dgm:cxn modelId="{FA148DEB-742C-4366-940B-4308843C0DDA}" type="presOf" srcId="{38A9EBE0-D2BD-4178-8AC9-C82025059021}" destId="{B0D2302C-F070-4D4E-8C24-DE8824A9FCE3}" srcOrd="0" destOrd="0" presId="urn:microsoft.com/office/officeart/2005/8/layout/matrix1"/>
    <dgm:cxn modelId="{BFC9EEF2-A159-474A-8ADD-09E9D2A240AF}" type="presOf" srcId="{38A9EBE0-D2BD-4178-8AC9-C82025059021}" destId="{6351353A-28C6-4B66-BED2-B8DED6994E13}" srcOrd="1" destOrd="0" presId="urn:microsoft.com/office/officeart/2005/8/layout/matrix1"/>
    <dgm:cxn modelId="{932198F9-18A2-40FF-A5DC-4C9F347FA5FA}" srcId="{7861C2CA-7AFE-427E-B199-DCEC349327CB}" destId="{171F0AE3-317B-4452-9D14-6578DDC23FDB}" srcOrd="2" destOrd="0" parTransId="{C10C3A1A-B67B-4A65-91F5-6E0627CA7D8D}" sibTransId="{BCCF5A8F-4379-4A34-88E1-D5E497DE2F70}"/>
    <dgm:cxn modelId="{82E3D17A-0EF4-4574-88A2-EEC8A672574A}" type="presParOf" srcId="{7CA1B1A4-6AB5-4F5F-8E75-E8BBB2F2575C}" destId="{69C62391-C214-4182-ADC2-AAD903528FD9}" srcOrd="0" destOrd="0" presId="urn:microsoft.com/office/officeart/2005/8/layout/matrix1"/>
    <dgm:cxn modelId="{CC6B0DF2-ACBD-4566-89BF-00F929B76409}" type="presParOf" srcId="{69C62391-C214-4182-ADC2-AAD903528FD9}" destId="{B0D2302C-F070-4D4E-8C24-DE8824A9FCE3}" srcOrd="0" destOrd="0" presId="urn:microsoft.com/office/officeart/2005/8/layout/matrix1"/>
    <dgm:cxn modelId="{013D65FC-52F5-4FD3-AFD3-CEF25E467F62}" type="presParOf" srcId="{69C62391-C214-4182-ADC2-AAD903528FD9}" destId="{6351353A-28C6-4B66-BED2-B8DED6994E13}" srcOrd="1" destOrd="0" presId="urn:microsoft.com/office/officeart/2005/8/layout/matrix1"/>
    <dgm:cxn modelId="{CCEEE836-4C7F-436F-A46E-F1ED2C57FC5C}" type="presParOf" srcId="{69C62391-C214-4182-ADC2-AAD903528FD9}" destId="{B6B7A89E-72C0-4097-8D8A-D79BC8E89A37}" srcOrd="2" destOrd="0" presId="urn:microsoft.com/office/officeart/2005/8/layout/matrix1"/>
    <dgm:cxn modelId="{846DAE44-0F9D-473F-B0BF-ADB230BB03DC}" type="presParOf" srcId="{69C62391-C214-4182-ADC2-AAD903528FD9}" destId="{CE03E997-7DA7-4444-9125-4C1A2AC575D2}" srcOrd="3" destOrd="0" presId="urn:microsoft.com/office/officeart/2005/8/layout/matrix1"/>
    <dgm:cxn modelId="{82900092-007E-4908-B82E-DA02D1C2617A}" type="presParOf" srcId="{69C62391-C214-4182-ADC2-AAD903528FD9}" destId="{7B3478A5-695B-43AB-9FEC-463E89BFF666}" srcOrd="4" destOrd="0" presId="urn:microsoft.com/office/officeart/2005/8/layout/matrix1"/>
    <dgm:cxn modelId="{8B35D3B2-700F-4764-B8C5-92A3BA108B43}" type="presParOf" srcId="{69C62391-C214-4182-ADC2-AAD903528FD9}" destId="{A16804B2-1C31-43B3-9307-3754940AFAE7}" srcOrd="5" destOrd="0" presId="urn:microsoft.com/office/officeart/2005/8/layout/matrix1"/>
    <dgm:cxn modelId="{53460574-268E-4CA0-9CAF-0373FFE4B64F}" type="presParOf" srcId="{69C62391-C214-4182-ADC2-AAD903528FD9}" destId="{9093E86A-2EC8-42CA-A334-E783B800A8A6}" srcOrd="6" destOrd="0" presId="urn:microsoft.com/office/officeart/2005/8/layout/matrix1"/>
    <dgm:cxn modelId="{69B5DBBB-53A4-423E-877C-9D61004374FE}" type="presParOf" srcId="{69C62391-C214-4182-ADC2-AAD903528FD9}" destId="{6494D6FF-E3F6-4DB2-865E-E5D96CDCE0D4}" srcOrd="7" destOrd="0" presId="urn:microsoft.com/office/officeart/2005/8/layout/matrix1"/>
    <dgm:cxn modelId="{BFE7D86B-DB1E-4DC5-B85F-EFC9741A5B0A}" type="presParOf" srcId="{7CA1B1A4-6AB5-4F5F-8E75-E8BBB2F2575C}" destId="{94A988E0-3938-4938-B7AF-3813A4DF7B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53377D-65B9-42C9-915B-8E1ACBBD16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61C2CA-7AFE-427E-B199-DCEC349327CB}">
      <dgm:prSet phldrT="[Tekst]" custT="1"/>
      <dgm:spPr>
        <a:solidFill>
          <a:srgbClr val="FFFFCC"/>
        </a:solidFill>
      </dgm:spPr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Dane osobowe tej samej konkretnej osoby</a:t>
          </a:r>
        </a:p>
      </dgm:t>
    </dgm:pt>
    <dgm:pt modelId="{E83C65BB-1792-444D-8C92-0105BFF3422F}" type="parTrans" cxnId="{E443032F-02AA-4DED-BC27-33DB7638DBC1}">
      <dgm:prSet/>
      <dgm:spPr/>
      <dgm:t>
        <a:bodyPr/>
        <a:lstStyle/>
        <a:p>
          <a:endParaRPr lang="pl-PL"/>
        </a:p>
      </dgm:t>
    </dgm:pt>
    <dgm:pt modelId="{C5F83803-5942-42D6-8E74-91901A0088D2}" type="sibTrans" cxnId="{E443032F-02AA-4DED-BC27-33DB7638DBC1}">
      <dgm:prSet/>
      <dgm:spPr/>
      <dgm:t>
        <a:bodyPr/>
        <a:lstStyle/>
        <a:p>
          <a:endParaRPr lang="pl-PL"/>
        </a:p>
      </dgm:t>
    </dgm:pt>
    <dgm:pt modelId="{38A9EBE0-D2BD-4178-8AC9-C82025059021}">
      <dgm:prSet phldrT="[Tekst]" custT="1"/>
      <dgm:spPr/>
      <dgm:t>
        <a:bodyPr/>
        <a:lstStyle/>
        <a:p>
          <a:r>
            <a:rPr lang="pl-PL" sz="2000" b="1" dirty="0"/>
            <a:t>IZ – administrator danych osobowych stażysty jako uczestnika projektu</a:t>
          </a:r>
        </a:p>
        <a:p>
          <a:r>
            <a:rPr lang="pl-PL" sz="2000" b="1" dirty="0"/>
            <a:t>[cele – podstawy przetwarzania - zakres danych]</a:t>
          </a:r>
        </a:p>
      </dgm:t>
    </dgm:pt>
    <dgm:pt modelId="{62C424DB-0EFC-47BF-8E86-8AFA69858170}" type="parTrans" cxnId="{716A3CA6-AC16-4F7A-89F3-4CFEDB09FD86}">
      <dgm:prSet/>
      <dgm:spPr/>
      <dgm:t>
        <a:bodyPr/>
        <a:lstStyle/>
        <a:p>
          <a:endParaRPr lang="pl-PL"/>
        </a:p>
      </dgm:t>
    </dgm:pt>
    <dgm:pt modelId="{FB5413E4-0994-4531-96BF-EE5D06C48065}" type="sibTrans" cxnId="{716A3CA6-AC16-4F7A-89F3-4CFEDB09FD86}">
      <dgm:prSet/>
      <dgm:spPr/>
      <dgm:t>
        <a:bodyPr/>
        <a:lstStyle/>
        <a:p>
          <a:endParaRPr lang="pl-PL"/>
        </a:p>
      </dgm:t>
    </dgm:pt>
    <dgm:pt modelId="{093BDB23-8FA3-4AB3-9F5F-7F50F5BEA210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dirty="0">
              <a:solidFill>
                <a:schemeClr val="bg1"/>
              </a:solidFill>
            </a:rPr>
          </a:br>
          <a:r>
            <a:rPr lang="pl-PL" sz="2000" b="1" dirty="0">
              <a:solidFill>
                <a:schemeClr val="bg1"/>
              </a:solidFill>
            </a:rPr>
            <a:t>w miejscu pracy</a:t>
          </a:r>
        </a:p>
        <a:p>
          <a:r>
            <a:rPr lang="pl-PL" sz="2000" b="1" dirty="0"/>
            <a:t>[cele – podstawy przetwarzania zakres danych]</a:t>
          </a:r>
        </a:p>
      </dgm:t>
    </dgm:pt>
    <dgm:pt modelId="{C318CF67-6EA0-4F9D-9F1E-EFEAF7E1682D}" type="parTrans" cxnId="{0C44085A-C01F-45C7-B155-F8FCF630878B}">
      <dgm:prSet/>
      <dgm:spPr/>
      <dgm:t>
        <a:bodyPr/>
        <a:lstStyle/>
        <a:p>
          <a:endParaRPr lang="pl-PL"/>
        </a:p>
      </dgm:t>
    </dgm:pt>
    <dgm:pt modelId="{AB253ADF-8E0D-47BF-90A0-FBBDF6E5416A}" type="sibTrans" cxnId="{0C44085A-C01F-45C7-B155-F8FCF630878B}">
      <dgm:prSet/>
      <dgm:spPr/>
      <dgm:t>
        <a:bodyPr/>
        <a:lstStyle/>
        <a:p>
          <a:endParaRPr lang="pl-PL"/>
        </a:p>
      </dgm:t>
    </dgm:pt>
    <dgm:pt modelId="{171F0AE3-317B-4452-9D14-6578DDC23FDB}">
      <dgm:prSet phldrT="[Tekst]" custT="1"/>
      <dgm:spPr/>
      <dgm:t>
        <a:bodyPr/>
        <a:lstStyle/>
        <a:p>
          <a:pPr>
            <a:spcAft>
              <a:spcPts val="300"/>
            </a:spcAft>
          </a:pPr>
          <a:r>
            <a:rPr lang="pl-PL" sz="1800" b="1" dirty="0"/>
            <a:t>Beneficjent</a:t>
          </a:r>
          <a:r>
            <a:rPr lang="pl-PL" sz="1800" dirty="0"/>
            <a:t> – </a:t>
          </a:r>
          <a:r>
            <a:rPr lang="pl-PL" sz="1800" b="1" dirty="0"/>
            <a:t>administrator danych osobowych ….</a:t>
          </a:r>
        </a:p>
        <a:p>
          <a:pPr>
            <a:spcAft>
              <a:spcPts val="300"/>
            </a:spcAft>
          </a:pPr>
          <a:r>
            <a:rPr lang="pl-PL" sz="1800" b="1" dirty="0"/>
            <a:t>[cele – podstawy przetwarzania - zakres danych]</a:t>
          </a:r>
        </a:p>
      </dgm:t>
    </dgm:pt>
    <dgm:pt modelId="{C10C3A1A-B67B-4A65-91F5-6E0627CA7D8D}" type="parTrans" cxnId="{932198F9-18A2-40FF-A5DC-4C9F347FA5FA}">
      <dgm:prSet/>
      <dgm:spPr/>
      <dgm:t>
        <a:bodyPr/>
        <a:lstStyle/>
        <a:p>
          <a:endParaRPr lang="pl-PL"/>
        </a:p>
      </dgm:t>
    </dgm:pt>
    <dgm:pt modelId="{BCCF5A8F-4379-4A34-88E1-D5E497DE2F70}" type="sibTrans" cxnId="{932198F9-18A2-40FF-A5DC-4C9F347FA5FA}">
      <dgm:prSet/>
      <dgm:spPr/>
      <dgm:t>
        <a:bodyPr/>
        <a:lstStyle/>
        <a:p>
          <a:endParaRPr lang="pl-PL"/>
        </a:p>
      </dgm:t>
    </dgm:pt>
    <dgm:pt modelId="{F8CE4CBF-0889-4AD9-A36A-16A3F3E11A61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Inni administratorzy ….</a:t>
          </a:r>
        </a:p>
        <a:p>
          <a:r>
            <a:rPr lang="pl-PL" sz="2000" b="1" dirty="0"/>
            <a:t>[cele – podstawy przetwarzania- zakres danych]</a:t>
          </a:r>
          <a:endParaRPr lang="pl-PL" sz="2000" b="1" dirty="0">
            <a:solidFill>
              <a:schemeClr val="bg1"/>
            </a:solidFill>
          </a:endParaRPr>
        </a:p>
      </dgm:t>
    </dgm:pt>
    <dgm:pt modelId="{7C9F232A-DC53-401F-9642-C29DD36946D3}" type="parTrans" cxnId="{1F67BD6A-5E20-4429-AD60-0611D795153D}">
      <dgm:prSet/>
      <dgm:spPr/>
      <dgm:t>
        <a:bodyPr/>
        <a:lstStyle/>
        <a:p>
          <a:endParaRPr lang="pl-PL"/>
        </a:p>
      </dgm:t>
    </dgm:pt>
    <dgm:pt modelId="{5822920A-674E-445B-A1E7-311B1FE9B942}" type="sibTrans" cxnId="{1F67BD6A-5E20-4429-AD60-0611D795153D}">
      <dgm:prSet/>
      <dgm:spPr/>
      <dgm:t>
        <a:bodyPr/>
        <a:lstStyle/>
        <a:p>
          <a:endParaRPr lang="pl-PL"/>
        </a:p>
      </dgm:t>
    </dgm:pt>
    <dgm:pt modelId="{7CA1B1A4-6AB5-4F5F-8E75-E8BBB2F2575C}" type="pres">
      <dgm:prSet presAssocID="{EB53377D-65B9-42C9-915B-8E1ACBBD16D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9C62391-C214-4182-ADC2-AAD903528FD9}" type="pres">
      <dgm:prSet presAssocID="{EB53377D-65B9-42C9-915B-8E1ACBBD16D9}" presName="matrix" presStyleCnt="0"/>
      <dgm:spPr/>
    </dgm:pt>
    <dgm:pt modelId="{B0D2302C-F070-4D4E-8C24-DE8824A9FCE3}" type="pres">
      <dgm:prSet presAssocID="{EB53377D-65B9-42C9-915B-8E1ACBBD16D9}" presName="tile1" presStyleLbl="node1" presStyleIdx="0" presStyleCnt="4"/>
      <dgm:spPr/>
    </dgm:pt>
    <dgm:pt modelId="{6351353A-28C6-4B66-BED2-B8DED6994E13}" type="pres">
      <dgm:prSet presAssocID="{EB53377D-65B9-42C9-915B-8E1ACBBD16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6B7A89E-72C0-4097-8D8A-D79BC8E89A37}" type="pres">
      <dgm:prSet presAssocID="{EB53377D-65B9-42C9-915B-8E1ACBBD16D9}" presName="tile2" presStyleLbl="node1" presStyleIdx="1" presStyleCnt="4" custLinFactNeighborX="652" custLinFactNeighborY="464"/>
      <dgm:spPr/>
    </dgm:pt>
    <dgm:pt modelId="{CE03E997-7DA7-4444-9125-4C1A2AC575D2}" type="pres">
      <dgm:prSet presAssocID="{EB53377D-65B9-42C9-915B-8E1ACBBD16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B3478A5-695B-43AB-9FEC-463E89BFF666}" type="pres">
      <dgm:prSet presAssocID="{EB53377D-65B9-42C9-915B-8E1ACBBD16D9}" presName="tile3" presStyleLbl="node1" presStyleIdx="2" presStyleCnt="4" custScaleX="46944" custLinFactNeighborX="-26528" custLinFactNeighborY="1672"/>
      <dgm:spPr/>
    </dgm:pt>
    <dgm:pt modelId="{A16804B2-1C31-43B3-9307-3754940AFAE7}" type="pres">
      <dgm:prSet presAssocID="{EB53377D-65B9-42C9-915B-8E1ACBBD16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93E86A-2EC8-42CA-A334-E783B800A8A6}" type="pres">
      <dgm:prSet presAssocID="{EB53377D-65B9-42C9-915B-8E1ACBBD16D9}" presName="tile4" presStyleLbl="node1" presStyleIdx="3" presStyleCnt="4" custScaleX="51142" custLinFactNeighborX="30228" custLinFactNeighborY="313"/>
      <dgm:spPr/>
    </dgm:pt>
    <dgm:pt modelId="{6494D6FF-E3F6-4DB2-865E-E5D96CDCE0D4}" type="pres">
      <dgm:prSet presAssocID="{EB53377D-65B9-42C9-915B-8E1ACBBD16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4A988E0-3938-4938-B7AF-3813A4DF7B1C}" type="pres">
      <dgm:prSet presAssocID="{EB53377D-65B9-42C9-915B-8E1ACBBD16D9}" presName="centerTile" presStyleLbl="fgShp" presStyleIdx="0" presStyleCnt="1" custScaleX="217977" custScaleY="92527">
        <dgm:presLayoutVars>
          <dgm:chMax val="0"/>
          <dgm:chPref val="0"/>
        </dgm:presLayoutVars>
      </dgm:prSet>
      <dgm:spPr/>
    </dgm:pt>
  </dgm:ptLst>
  <dgm:cxnLst>
    <dgm:cxn modelId="{FE32D009-A4F0-462D-8187-4261BD08C742}" type="presOf" srcId="{38A9EBE0-D2BD-4178-8AC9-C82025059021}" destId="{6351353A-28C6-4B66-BED2-B8DED6994E13}" srcOrd="1" destOrd="0" presId="urn:microsoft.com/office/officeart/2005/8/layout/matrix1"/>
    <dgm:cxn modelId="{1B5E2E1C-E643-4F02-B190-56A586C18EEC}" type="presOf" srcId="{7861C2CA-7AFE-427E-B199-DCEC349327CB}" destId="{94A988E0-3938-4938-B7AF-3813A4DF7B1C}" srcOrd="0" destOrd="0" presId="urn:microsoft.com/office/officeart/2005/8/layout/matrix1"/>
    <dgm:cxn modelId="{7BED802D-CF0F-4CEE-BADA-892AA34DB726}" type="presOf" srcId="{EB53377D-65B9-42C9-915B-8E1ACBBD16D9}" destId="{7CA1B1A4-6AB5-4F5F-8E75-E8BBB2F2575C}" srcOrd="0" destOrd="0" presId="urn:microsoft.com/office/officeart/2005/8/layout/matrix1"/>
    <dgm:cxn modelId="{E443032F-02AA-4DED-BC27-33DB7638DBC1}" srcId="{EB53377D-65B9-42C9-915B-8E1ACBBD16D9}" destId="{7861C2CA-7AFE-427E-B199-DCEC349327CB}" srcOrd="0" destOrd="0" parTransId="{E83C65BB-1792-444D-8C92-0105BFF3422F}" sibTransId="{C5F83803-5942-42D6-8E74-91901A0088D2}"/>
    <dgm:cxn modelId="{1F67BD6A-5E20-4429-AD60-0611D795153D}" srcId="{7861C2CA-7AFE-427E-B199-DCEC349327CB}" destId="{F8CE4CBF-0889-4AD9-A36A-16A3F3E11A61}" srcOrd="3" destOrd="0" parTransId="{7C9F232A-DC53-401F-9642-C29DD36946D3}" sibTransId="{5822920A-674E-445B-A1E7-311B1FE9B942}"/>
    <dgm:cxn modelId="{9104314F-B5B7-43F5-A32B-2D1DB95BC912}" type="presOf" srcId="{F8CE4CBF-0889-4AD9-A36A-16A3F3E11A61}" destId="{9093E86A-2EC8-42CA-A334-E783B800A8A6}" srcOrd="0" destOrd="0" presId="urn:microsoft.com/office/officeart/2005/8/layout/matrix1"/>
    <dgm:cxn modelId="{7BC31D72-58DC-4215-BD20-7B3E5D4ACD89}" type="presOf" srcId="{093BDB23-8FA3-4AB3-9F5F-7F50F5BEA210}" destId="{B6B7A89E-72C0-4097-8D8A-D79BC8E89A37}" srcOrd="0" destOrd="0" presId="urn:microsoft.com/office/officeart/2005/8/layout/matrix1"/>
    <dgm:cxn modelId="{B97D8B77-3FA4-4D51-9991-A8B436630193}" type="presOf" srcId="{171F0AE3-317B-4452-9D14-6578DDC23FDB}" destId="{7B3478A5-695B-43AB-9FEC-463E89BFF666}" srcOrd="0" destOrd="0" presId="urn:microsoft.com/office/officeart/2005/8/layout/matrix1"/>
    <dgm:cxn modelId="{0C44085A-C01F-45C7-B155-F8FCF630878B}" srcId="{7861C2CA-7AFE-427E-B199-DCEC349327CB}" destId="{093BDB23-8FA3-4AB3-9F5F-7F50F5BEA210}" srcOrd="1" destOrd="0" parTransId="{C318CF67-6EA0-4F9D-9F1E-EFEAF7E1682D}" sibTransId="{AB253ADF-8E0D-47BF-90A0-FBBDF6E5416A}"/>
    <dgm:cxn modelId="{716A3CA6-AC16-4F7A-89F3-4CFEDB09FD86}" srcId="{7861C2CA-7AFE-427E-B199-DCEC349327CB}" destId="{38A9EBE0-D2BD-4178-8AC9-C82025059021}" srcOrd="0" destOrd="0" parTransId="{62C424DB-0EFC-47BF-8E86-8AFA69858170}" sibTransId="{FB5413E4-0994-4531-96BF-EE5D06C48065}"/>
    <dgm:cxn modelId="{45013DC3-F6C3-4640-8E94-3585CB29F1E7}" type="presOf" srcId="{171F0AE3-317B-4452-9D14-6578DDC23FDB}" destId="{A16804B2-1C31-43B3-9307-3754940AFAE7}" srcOrd="1" destOrd="0" presId="urn:microsoft.com/office/officeart/2005/8/layout/matrix1"/>
    <dgm:cxn modelId="{369811E1-9AFD-4A7D-BB51-448055095538}" type="presOf" srcId="{38A9EBE0-D2BD-4178-8AC9-C82025059021}" destId="{B0D2302C-F070-4D4E-8C24-DE8824A9FCE3}" srcOrd="0" destOrd="0" presId="urn:microsoft.com/office/officeart/2005/8/layout/matrix1"/>
    <dgm:cxn modelId="{9911B6E3-354D-400A-92AA-B4B7CE547F14}" type="presOf" srcId="{F8CE4CBF-0889-4AD9-A36A-16A3F3E11A61}" destId="{6494D6FF-E3F6-4DB2-865E-E5D96CDCE0D4}" srcOrd="1" destOrd="0" presId="urn:microsoft.com/office/officeart/2005/8/layout/matrix1"/>
    <dgm:cxn modelId="{932198F9-18A2-40FF-A5DC-4C9F347FA5FA}" srcId="{7861C2CA-7AFE-427E-B199-DCEC349327CB}" destId="{171F0AE3-317B-4452-9D14-6578DDC23FDB}" srcOrd="2" destOrd="0" parTransId="{C10C3A1A-B67B-4A65-91F5-6E0627CA7D8D}" sibTransId="{BCCF5A8F-4379-4A34-88E1-D5E497DE2F70}"/>
    <dgm:cxn modelId="{6CC039FA-CCAF-4A54-9B05-15B3DFFDA57F}" type="presOf" srcId="{093BDB23-8FA3-4AB3-9F5F-7F50F5BEA210}" destId="{CE03E997-7DA7-4444-9125-4C1A2AC575D2}" srcOrd="1" destOrd="0" presId="urn:microsoft.com/office/officeart/2005/8/layout/matrix1"/>
    <dgm:cxn modelId="{88BFE4A9-EA71-48E6-AE4C-CF10FA798C36}" type="presParOf" srcId="{7CA1B1A4-6AB5-4F5F-8E75-E8BBB2F2575C}" destId="{69C62391-C214-4182-ADC2-AAD903528FD9}" srcOrd="0" destOrd="0" presId="urn:microsoft.com/office/officeart/2005/8/layout/matrix1"/>
    <dgm:cxn modelId="{7E69F574-E4C6-4FA3-9994-D0ED1A764C2B}" type="presParOf" srcId="{69C62391-C214-4182-ADC2-AAD903528FD9}" destId="{B0D2302C-F070-4D4E-8C24-DE8824A9FCE3}" srcOrd="0" destOrd="0" presId="urn:microsoft.com/office/officeart/2005/8/layout/matrix1"/>
    <dgm:cxn modelId="{770D3748-E6FA-4F5F-A685-6504F09ECD45}" type="presParOf" srcId="{69C62391-C214-4182-ADC2-AAD903528FD9}" destId="{6351353A-28C6-4B66-BED2-B8DED6994E13}" srcOrd="1" destOrd="0" presId="urn:microsoft.com/office/officeart/2005/8/layout/matrix1"/>
    <dgm:cxn modelId="{A2151D52-1F3C-447C-8EEB-2F8E7EEA007E}" type="presParOf" srcId="{69C62391-C214-4182-ADC2-AAD903528FD9}" destId="{B6B7A89E-72C0-4097-8D8A-D79BC8E89A37}" srcOrd="2" destOrd="0" presId="urn:microsoft.com/office/officeart/2005/8/layout/matrix1"/>
    <dgm:cxn modelId="{AA690D07-B50E-4FDF-BAEE-380191BA9AA7}" type="presParOf" srcId="{69C62391-C214-4182-ADC2-AAD903528FD9}" destId="{CE03E997-7DA7-4444-9125-4C1A2AC575D2}" srcOrd="3" destOrd="0" presId="urn:microsoft.com/office/officeart/2005/8/layout/matrix1"/>
    <dgm:cxn modelId="{45BD7047-9EDF-4B9A-A1FF-473A351284B1}" type="presParOf" srcId="{69C62391-C214-4182-ADC2-AAD903528FD9}" destId="{7B3478A5-695B-43AB-9FEC-463E89BFF666}" srcOrd="4" destOrd="0" presId="urn:microsoft.com/office/officeart/2005/8/layout/matrix1"/>
    <dgm:cxn modelId="{782C8782-54F2-4C86-873F-A62D27B1A917}" type="presParOf" srcId="{69C62391-C214-4182-ADC2-AAD903528FD9}" destId="{A16804B2-1C31-43B3-9307-3754940AFAE7}" srcOrd="5" destOrd="0" presId="urn:microsoft.com/office/officeart/2005/8/layout/matrix1"/>
    <dgm:cxn modelId="{C1C2C29E-487A-43FF-8658-199B4DD57F9F}" type="presParOf" srcId="{69C62391-C214-4182-ADC2-AAD903528FD9}" destId="{9093E86A-2EC8-42CA-A334-E783B800A8A6}" srcOrd="6" destOrd="0" presId="urn:microsoft.com/office/officeart/2005/8/layout/matrix1"/>
    <dgm:cxn modelId="{FFAC2CB0-4EEB-4446-BE4E-E83A6E49F0B8}" type="presParOf" srcId="{69C62391-C214-4182-ADC2-AAD903528FD9}" destId="{6494D6FF-E3F6-4DB2-865E-E5D96CDCE0D4}" srcOrd="7" destOrd="0" presId="urn:microsoft.com/office/officeart/2005/8/layout/matrix1"/>
    <dgm:cxn modelId="{14FE4A4C-A0AF-4145-A4F3-E58B5AB6AB25}" type="presParOf" srcId="{7CA1B1A4-6AB5-4F5F-8E75-E8BBB2F2575C}" destId="{94A988E0-3938-4938-B7AF-3813A4DF7B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53377D-65B9-42C9-915B-8E1ACBBD16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61C2CA-7AFE-427E-B199-DCEC349327CB}">
      <dgm:prSet phldrT="[Tekst]" custT="1"/>
      <dgm:spPr>
        <a:solidFill>
          <a:srgbClr val="FFFFCC"/>
        </a:solidFill>
      </dgm:spPr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Dane osobowe tej samej konkretnej osoby</a:t>
          </a:r>
        </a:p>
      </dgm:t>
    </dgm:pt>
    <dgm:pt modelId="{E83C65BB-1792-444D-8C92-0105BFF3422F}" type="parTrans" cxnId="{E443032F-02AA-4DED-BC27-33DB7638DBC1}">
      <dgm:prSet/>
      <dgm:spPr/>
      <dgm:t>
        <a:bodyPr/>
        <a:lstStyle/>
        <a:p>
          <a:endParaRPr lang="pl-PL"/>
        </a:p>
      </dgm:t>
    </dgm:pt>
    <dgm:pt modelId="{C5F83803-5942-42D6-8E74-91901A0088D2}" type="sibTrans" cxnId="{E443032F-02AA-4DED-BC27-33DB7638DBC1}">
      <dgm:prSet/>
      <dgm:spPr/>
      <dgm:t>
        <a:bodyPr/>
        <a:lstStyle/>
        <a:p>
          <a:endParaRPr lang="pl-PL"/>
        </a:p>
      </dgm:t>
    </dgm:pt>
    <dgm:pt modelId="{38A9EBE0-D2BD-4178-8AC9-C82025059021}">
      <dgm:prSet phldrT="[Tekst]" custT="1"/>
      <dgm:spPr/>
      <dgm:t>
        <a:bodyPr/>
        <a:lstStyle/>
        <a:p>
          <a:r>
            <a:rPr lang="pl-PL" sz="2000" b="1" dirty="0"/>
            <a:t>IZ – administrator danych osobowych stażysty jako uczestnika projektu</a:t>
          </a:r>
        </a:p>
        <a:p>
          <a:r>
            <a:rPr lang="pl-PL" sz="2000" b="1" dirty="0"/>
            <a:t>[cele – podstawy przetwarzania - zakres danych]</a:t>
          </a:r>
        </a:p>
      </dgm:t>
    </dgm:pt>
    <dgm:pt modelId="{62C424DB-0EFC-47BF-8E86-8AFA69858170}" type="parTrans" cxnId="{716A3CA6-AC16-4F7A-89F3-4CFEDB09FD86}">
      <dgm:prSet/>
      <dgm:spPr/>
      <dgm:t>
        <a:bodyPr/>
        <a:lstStyle/>
        <a:p>
          <a:endParaRPr lang="pl-PL"/>
        </a:p>
      </dgm:t>
    </dgm:pt>
    <dgm:pt modelId="{FB5413E4-0994-4531-96BF-EE5D06C48065}" type="sibTrans" cxnId="{716A3CA6-AC16-4F7A-89F3-4CFEDB09FD86}">
      <dgm:prSet/>
      <dgm:spPr/>
      <dgm:t>
        <a:bodyPr/>
        <a:lstStyle/>
        <a:p>
          <a:endParaRPr lang="pl-PL"/>
        </a:p>
      </dgm:t>
    </dgm:pt>
    <dgm:pt modelId="{093BDB23-8FA3-4AB3-9F5F-7F50F5BEA210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dirty="0">
              <a:solidFill>
                <a:schemeClr val="bg1"/>
              </a:solidFill>
            </a:rPr>
          </a:br>
          <a:r>
            <a:rPr lang="pl-PL" sz="2000" b="1" dirty="0">
              <a:solidFill>
                <a:schemeClr val="bg1"/>
              </a:solidFill>
            </a:rPr>
            <a:t>w miejscu pracy</a:t>
          </a:r>
        </a:p>
        <a:p>
          <a:r>
            <a:rPr lang="pl-PL" sz="2000" b="1" dirty="0"/>
            <a:t>[cele – podstawy przetwarzania zakres danych]</a:t>
          </a:r>
        </a:p>
      </dgm:t>
    </dgm:pt>
    <dgm:pt modelId="{C318CF67-6EA0-4F9D-9F1E-EFEAF7E1682D}" type="parTrans" cxnId="{0C44085A-C01F-45C7-B155-F8FCF630878B}">
      <dgm:prSet/>
      <dgm:spPr/>
      <dgm:t>
        <a:bodyPr/>
        <a:lstStyle/>
        <a:p>
          <a:endParaRPr lang="pl-PL"/>
        </a:p>
      </dgm:t>
    </dgm:pt>
    <dgm:pt modelId="{AB253ADF-8E0D-47BF-90A0-FBBDF6E5416A}" type="sibTrans" cxnId="{0C44085A-C01F-45C7-B155-F8FCF630878B}">
      <dgm:prSet/>
      <dgm:spPr/>
      <dgm:t>
        <a:bodyPr/>
        <a:lstStyle/>
        <a:p>
          <a:endParaRPr lang="pl-PL"/>
        </a:p>
      </dgm:t>
    </dgm:pt>
    <dgm:pt modelId="{171F0AE3-317B-4452-9D14-6578DDC23FDB}">
      <dgm:prSet phldrT="[Tekst]" custT="1"/>
      <dgm:spPr/>
      <dgm:t>
        <a:bodyPr/>
        <a:lstStyle/>
        <a:p>
          <a:pPr>
            <a:spcAft>
              <a:spcPts val="300"/>
            </a:spcAft>
          </a:pPr>
          <a:r>
            <a:rPr lang="pl-PL" sz="1800" b="1" dirty="0"/>
            <a:t>Beneficjent</a:t>
          </a:r>
          <a:r>
            <a:rPr lang="pl-PL" sz="1800" dirty="0"/>
            <a:t> – </a:t>
          </a:r>
          <a:r>
            <a:rPr lang="pl-PL" sz="1800" b="1" dirty="0"/>
            <a:t>administrator danych osobowych ….</a:t>
          </a:r>
        </a:p>
        <a:p>
          <a:pPr>
            <a:spcAft>
              <a:spcPts val="300"/>
            </a:spcAft>
          </a:pPr>
          <a:r>
            <a:rPr lang="pl-PL" sz="1800" b="1" dirty="0"/>
            <a:t>[cele – podstawy przetwarzania - zakres danych]</a:t>
          </a:r>
        </a:p>
      </dgm:t>
    </dgm:pt>
    <dgm:pt modelId="{C10C3A1A-B67B-4A65-91F5-6E0627CA7D8D}" type="parTrans" cxnId="{932198F9-18A2-40FF-A5DC-4C9F347FA5FA}">
      <dgm:prSet/>
      <dgm:spPr/>
      <dgm:t>
        <a:bodyPr/>
        <a:lstStyle/>
        <a:p>
          <a:endParaRPr lang="pl-PL"/>
        </a:p>
      </dgm:t>
    </dgm:pt>
    <dgm:pt modelId="{BCCF5A8F-4379-4A34-88E1-D5E497DE2F70}" type="sibTrans" cxnId="{932198F9-18A2-40FF-A5DC-4C9F347FA5FA}">
      <dgm:prSet/>
      <dgm:spPr/>
      <dgm:t>
        <a:bodyPr/>
        <a:lstStyle/>
        <a:p>
          <a:endParaRPr lang="pl-PL"/>
        </a:p>
      </dgm:t>
    </dgm:pt>
    <dgm:pt modelId="{F8CE4CBF-0889-4AD9-A36A-16A3F3E11A61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Inni administratorzy ….</a:t>
          </a:r>
        </a:p>
        <a:p>
          <a:r>
            <a:rPr lang="pl-PL" sz="2000" b="1" dirty="0"/>
            <a:t>[cele – podstawy przetwarzania- zakres danych]</a:t>
          </a:r>
          <a:endParaRPr lang="pl-PL" sz="2000" b="1" dirty="0">
            <a:solidFill>
              <a:schemeClr val="bg1"/>
            </a:solidFill>
          </a:endParaRPr>
        </a:p>
      </dgm:t>
    </dgm:pt>
    <dgm:pt modelId="{7C9F232A-DC53-401F-9642-C29DD36946D3}" type="parTrans" cxnId="{1F67BD6A-5E20-4429-AD60-0611D795153D}">
      <dgm:prSet/>
      <dgm:spPr/>
      <dgm:t>
        <a:bodyPr/>
        <a:lstStyle/>
        <a:p>
          <a:endParaRPr lang="pl-PL"/>
        </a:p>
      </dgm:t>
    </dgm:pt>
    <dgm:pt modelId="{5822920A-674E-445B-A1E7-311B1FE9B942}" type="sibTrans" cxnId="{1F67BD6A-5E20-4429-AD60-0611D795153D}">
      <dgm:prSet/>
      <dgm:spPr/>
      <dgm:t>
        <a:bodyPr/>
        <a:lstStyle/>
        <a:p>
          <a:endParaRPr lang="pl-PL"/>
        </a:p>
      </dgm:t>
    </dgm:pt>
    <dgm:pt modelId="{7CA1B1A4-6AB5-4F5F-8E75-E8BBB2F2575C}" type="pres">
      <dgm:prSet presAssocID="{EB53377D-65B9-42C9-915B-8E1ACBBD16D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9C62391-C214-4182-ADC2-AAD903528FD9}" type="pres">
      <dgm:prSet presAssocID="{EB53377D-65B9-42C9-915B-8E1ACBBD16D9}" presName="matrix" presStyleCnt="0"/>
      <dgm:spPr/>
    </dgm:pt>
    <dgm:pt modelId="{B0D2302C-F070-4D4E-8C24-DE8824A9FCE3}" type="pres">
      <dgm:prSet presAssocID="{EB53377D-65B9-42C9-915B-8E1ACBBD16D9}" presName="tile1" presStyleLbl="node1" presStyleIdx="0" presStyleCnt="4"/>
      <dgm:spPr/>
    </dgm:pt>
    <dgm:pt modelId="{6351353A-28C6-4B66-BED2-B8DED6994E13}" type="pres">
      <dgm:prSet presAssocID="{EB53377D-65B9-42C9-915B-8E1ACBBD16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6B7A89E-72C0-4097-8D8A-D79BC8E89A37}" type="pres">
      <dgm:prSet presAssocID="{EB53377D-65B9-42C9-915B-8E1ACBBD16D9}" presName="tile2" presStyleLbl="node1" presStyleIdx="1" presStyleCnt="4" custLinFactNeighborX="652" custLinFactNeighborY="464"/>
      <dgm:spPr/>
    </dgm:pt>
    <dgm:pt modelId="{CE03E997-7DA7-4444-9125-4C1A2AC575D2}" type="pres">
      <dgm:prSet presAssocID="{EB53377D-65B9-42C9-915B-8E1ACBBD16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B3478A5-695B-43AB-9FEC-463E89BFF666}" type="pres">
      <dgm:prSet presAssocID="{EB53377D-65B9-42C9-915B-8E1ACBBD16D9}" presName="tile3" presStyleLbl="node1" presStyleIdx="2" presStyleCnt="4" custScaleX="46944" custLinFactNeighborX="-26528" custLinFactNeighborY="1672"/>
      <dgm:spPr/>
    </dgm:pt>
    <dgm:pt modelId="{A16804B2-1C31-43B3-9307-3754940AFAE7}" type="pres">
      <dgm:prSet presAssocID="{EB53377D-65B9-42C9-915B-8E1ACBBD16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93E86A-2EC8-42CA-A334-E783B800A8A6}" type="pres">
      <dgm:prSet presAssocID="{EB53377D-65B9-42C9-915B-8E1ACBBD16D9}" presName="tile4" presStyleLbl="node1" presStyleIdx="3" presStyleCnt="4" custScaleX="51142" custLinFactNeighborX="30228" custLinFactNeighborY="313"/>
      <dgm:spPr/>
    </dgm:pt>
    <dgm:pt modelId="{6494D6FF-E3F6-4DB2-865E-E5D96CDCE0D4}" type="pres">
      <dgm:prSet presAssocID="{EB53377D-65B9-42C9-915B-8E1ACBBD16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4A988E0-3938-4938-B7AF-3813A4DF7B1C}" type="pres">
      <dgm:prSet presAssocID="{EB53377D-65B9-42C9-915B-8E1ACBBD16D9}" presName="centerTile" presStyleLbl="fgShp" presStyleIdx="0" presStyleCnt="1" custScaleX="217977" custScaleY="92527">
        <dgm:presLayoutVars>
          <dgm:chMax val="0"/>
          <dgm:chPref val="0"/>
        </dgm:presLayoutVars>
      </dgm:prSet>
      <dgm:spPr/>
    </dgm:pt>
  </dgm:ptLst>
  <dgm:cxnLst>
    <dgm:cxn modelId="{193DA509-9F4C-4613-ACF0-DA54B5A6B640}" type="presOf" srcId="{F8CE4CBF-0889-4AD9-A36A-16A3F3E11A61}" destId="{6494D6FF-E3F6-4DB2-865E-E5D96CDCE0D4}" srcOrd="1" destOrd="0" presId="urn:microsoft.com/office/officeart/2005/8/layout/matrix1"/>
    <dgm:cxn modelId="{E443032F-02AA-4DED-BC27-33DB7638DBC1}" srcId="{EB53377D-65B9-42C9-915B-8E1ACBBD16D9}" destId="{7861C2CA-7AFE-427E-B199-DCEC349327CB}" srcOrd="0" destOrd="0" parTransId="{E83C65BB-1792-444D-8C92-0105BFF3422F}" sibTransId="{C5F83803-5942-42D6-8E74-91901A0088D2}"/>
    <dgm:cxn modelId="{1A60E060-4948-4516-90B7-06241F631BDC}" type="presOf" srcId="{F8CE4CBF-0889-4AD9-A36A-16A3F3E11A61}" destId="{9093E86A-2EC8-42CA-A334-E783B800A8A6}" srcOrd="0" destOrd="0" presId="urn:microsoft.com/office/officeart/2005/8/layout/matrix1"/>
    <dgm:cxn modelId="{BA8C5146-71B5-400C-BFEE-47920C4D89B4}" type="presOf" srcId="{EB53377D-65B9-42C9-915B-8E1ACBBD16D9}" destId="{7CA1B1A4-6AB5-4F5F-8E75-E8BBB2F2575C}" srcOrd="0" destOrd="0" presId="urn:microsoft.com/office/officeart/2005/8/layout/matrix1"/>
    <dgm:cxn modelId="{1F67BD6A-5E20-4429-AD60-0611D795153D}" srcId="{7861C2CA-7AFE-427E-B199-DCEC349327CB}" destId="{F8CE4CBF-0889-4AD9-A36A-16A3F3E11A61}" srcOrd="3" destOrd="0" parTransId="{7C9F232A-DC53-401F-9642-C29DD36946D3}" sibTransId="{5822920A-674E-445B-A1E7-311B1FE9B942}"/>
    <dgm:cxn modelId="{D987084D-D3E8-440A-A648-AC20F0BE7ECD}" type="presOf" srcId="{38A9EBE0-D2BD-4178-8AC9-C82025059021}" destId="{6351353A-28C6-4B66-BED2-B8DED6994E13}" srcOrd="1" destOrd="0" presId="urn:microsoft.com/office/officeart/2005/8/layout/matrix1"/>
    <dgm:cxn modelId="{07A16256-DAFF-4663-AA75-8A52314B399C}" type="presOf" srcId="{38A9EBE0-D2BD-4178-8AC9-C82025059021}" destId="{B0D2302C-F070-4D4E-8C24-DE8824A9FCE3}" srcOrd="0" destOrd="0" presId="urn:microsoft.com/office/officeart/2005/8/layout/matrix1"/>
    <dgm:cxn modelId="{0C44085A-C01F-45C7-B155-F8FCF630878B}" srcId="{7861C2CA-7AFE-427E-B199-DCEC349327CB}" destId="{093BDB23-8FA3-4AB3-9F5F-7F50F5BEA210}" srcOrd="1" destOrd="0" parTransId="{C318CF67-6EA0-4F9D-9F1E-EFEAF7E1682D}" sibTransId="{AB253ADF-8E0D-47BF-90A0-FBBDF6E5416A}"/>
    <dgm:cxn modelId="{22B97D8C-BE2A-48D3-883A-93C62E948824}" type="presOf" srcId="{171F0AE3-317B-4452-9D14-6578DDC23FDB}" destId="{7B3478A5-695B-43AB-9FEC-463E89BFF666}" srcOrd="0" destOrd="0" presId="urn:microsoft.com/office/officeart/2005/8/layout/matrix1"/>
    <dgm:cxn modelId="{FCDA749C-4735-4A5D-BC7B-CFCAE7B0712B}" type="presOf" srcId="{093BDB23-8FA3-4AB3-9F5F-7F50F5BEA210}" destId="{B6B7A89E-72C0-4097-8D8A-D79BC8E89A37}" srcOrd="0" destOrd="0" presId="urn:microsoft.com/office/officeart/2005/8/layout/matrix1"/>
    <dgm:cxn modelId="{716A3CA6-AC16-4F7A-89F3-4CFEDB09FD86}" srcId="{7861C2CA-7AFE-427E-B199-DCEC349327CB}" destId="{38A9EBE0-D2BD-4178-8AC9-C82025059021}" srcOrd="0" destOrd="0" parTransId="{62C424DB-0EFC-47BF-8E86-8AFA69858170}" sibTransId="{FB5413E4-0994-4531-96BF-EE5D06C48065}"/>
    <dgm:cxn modelId="{F561E3AE-BA24-432D-B941-D37E9535BE8A}" type="presOf" srcId="{171F0AE3-317B-4452-9D14-6578DDC23FDB}" destId="{A16804B2-1C31-43B3-9307-3754940AFAE7}" srcOrd="1" destOrd="0" presId="urn:microsoft.com/office/officeart/2005/8/layout/matrix1"/>
    <dgm:cxn modelId="{BA088AE1-9F5F-4318-8FBD-782CC17374A0}" type="presOf" srcId="{093BDB23-8FA3-4AB3-9F5F-7F50F5BEA210}" destId="{CE03E997-7DA7-4444-9125-4C1A2AC575D2}" srcOrd="1" destOrd="0" presId="urn:microsoft.com/office/officeart/2005/8/layout/matrix1"/>
    <dgm:cxn modelId="{F78A27E2-0A6B-453D-85AB-D44AC00745FB}" type="presOf" srcId="{7861C2CA-7AFE-427E-B199-DCEC349327CB}" destId="{94A988E0-3938-4938-B7AF-3813A4DF7B1C}" srcOrd="0" destOrd="0" presId="urn:microsoft.com/office/officeart/2005/8/layout/matrix1"/>
    <dgm:cxn modelId="{932198F9-18A2-40FF-A5DC-4C9F347FA5FA}" srcId="{7861C2CA-7AFE-427E-B199-DCEC349327CB}" destId="{171F0AE3-317B-4452-9D14-6578DDC23FDB}" srcOrd="2" destOrd="0" parTransId="{C10C3A1A-B67B-4A65-91F5-6E0627CA7D8D}" sibTransId="{BCCF5A8F-4379-4A34-88E1-D5E497DE2F70}"/>
    <dgm:cxn modelId="{6AD7C1FA-B607-46EB-A893-01A676137756}" type="presParOf" srcId="{7CA1B1A4-6AB5-4F5F-8E75-E8BBB2F2575C}" destId="{69C62391-C214-4182-ADC2-AAD903528FD9}" srcOrd="0" destOrd="0" presId="urn:microsoft.com/office/officeart/2005/8/layout/matrix1"/>
    <dgm:cxn modelId="{C910FCC2-D516-42AF-9374-CDAFCFDD7609}" type="presParOf" srcId="{69C62391-C214-4182-ADC2-AAD903528FD9}" destId="{B0D2302C-F070-4D4E-8C24-DE8824A9FCE3}" srcOrd="0" destOrd="0" presId="urn:microsoft.com/office/officeart/2005/8/layout/matrix1"/>
    <dgm:cxn modelId="{25856403-3F63-41E9-9895-BBE85D502F85}" type="presParOf" srcId="{69C62391-C214-4182-ADC2-AAD903528FD9}" destId="{6351353A-28C6-4B66-BED2-B8DED6994E13}" srcOrd="1" destOrd="0" presId="urn:microsoft.com/office/officeart/2005/8/layout/matrix1"/>
    <dgm:cxn modelId="{F62B95CA-5AC3-464E-86D4-1DCDE68126E5}" type="presParOf" srcId="{69C62391-C214-4182-ADC2-AAD903528FD9}" destId="{B6B7A89E-72C0-4097-8D8A-D79BC8E89A37}" srcOrd="2" destOrd="0" presId="urn:microsoft.com/office/officeart/2005/8/layout/matrix1"/>
    <dgm:cxn modelId="{66B1F80F-8962-4E3E-86CA-E560AD84DFF6}" type="presParOf" srcId="{69C62391-C214-4182-ADC2-AAD903528FD9}" destId="{CE03E997-7DA7-4444-9125-4C1A2AC575D2}" srcOrd="3" destOrd="0" presId="urn:microsoft.com/office/officeart/2005/8/layout/matrix1"/>
    <dgm:cxn modelId="{4CFC88F5-B898-4418-9693-FB2088C02E83}" type="presParOf" srcId="{69C62391-C214-4182-ADC2-AAD903528FD9}" destId="{7B3478A5-695B-43AB-9FEC-463E89BFF666}" srcOrd="4" destOrd="0" presId="urn:microsoft.com/office/officeart/2005/8/layout/matrix1"/>
    <dgm:cxn modelId="{70F6BE20-5C3C-4B73-85C5-4C4944DD4F99}" type="presParOf" srcId="{69C62391-C214-4182-ADC2-AAD903528FD9}" destId="{A16804B2-1C31-43B3-9307-3754940AFAE7}" srcOrd="5" destOrd="0" presId="urn:microsoft.com/office/officeart/2005/8/layout/matrix1"/>
    <dgm:cxn modelId="{0CEEF522-F589-4556-A790-C12BEE97A168}" type="presParOf" srcId="{69C62391-C214-4182-ADC2-AAD903528FD9}" destId="{9093E86A-2EC8-42CA-A334-E783B800A8A6}" srcOrd="6" destOrd="0" presId="urn:microsoft.com/office/officeart/2005/8/layout/matrix1"/>
    <dgm:cxn modelId="{8DBD5CEF-72C4-415D-A32E-5A1E16EF0C63}" type="presParOf" srcId="{69C62391-C214-4182-ADC2-AAD903528FD9}" destId="{6494D6FF-E3F6-4DB2-865E-E5D96CDCE0D4}" srcOrd="7" destOrd="0" presId="urn:microsoft.com/office/officeart/2005/8/layout/matrix1"/>
    <dgm:cxn modelId="{1989AF2B-89D7-4AD9-8474-2011172C4467}" type="presParOf" srcId="{7CA1B1A4-6AB5-4F5F-8E75-E8BBB2F2575C}" destId="{94A988E0-3938-4938-B7AF-3813A4DF7B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53377D-65B9-42C9-915B-8E1ACBBD16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61C2CA-7AFE-427E-B199-DCEC349327CB}">
      <dgm:prSet phldrT="[Tekst]" custT="1"/>
      <dgm:spPr>
        <a:solidFill>
          <a:srgbClr val="FFFFCC"/>
        </a:solidFill>
      </dgm:spPr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Dane osobowe tej samej konkretnej osoby</a:t>
          </a:r>
        </a:p>
      </dgm:t>
    </dgm:pt>
    <dgm:pt modelId="{E83C65BB-1792-444D-8C92-0105BFF3422F}" type="parTrans" cxnId="{E443032F-02AA-4DED-BC27-33DB7638DBC1}">
      <dgm:prSet/>
      <dgm:spPr/>
      <dgm:t>
        <a:bodyPr/>
        <a:lstStyle/>
        <a:p>
          <a:endParaRPr lang="pl-PL"/>
        </a:p>
      </dgm:t>
    </dgm:pt>
    <dgm:pt modelId="{C5F83803-5942-42D6-8E74-91901A0088D2}" type="sibTrans" cxnId="{E443032F-02AA-4DED-BC27-33DB7638DBC1}">
      <dgm:prSet/>
      <dgm:spPr/>
      <dgm:t>
        <a:bodyPr/>
        <a:lstStyle/>
        <a:p>
          <a:endParaRPr lang="pl-PL"/>
        </a:p>
      </dgm:t>
    </dgm:pt>
    <dgm:pt modelId="{093BDB23-8FA3-4AB3-9F5F-7F50F5BEA210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dirty="0">
              <a:solidFill>
                <a:schemeClr val="bg1"/>
              </a:solidFill>
            </a:rPr>
          </a:br>
          <a:r>
            <a:rPr lang="pl-PL" sz="2000" b="1" dirty="0">
              <a:solidFill>
                <a:schemeClr val="bg1"/>
              </a:solidFill>
            </a:rPr>
            <a:t>w miejscu pracy</a:t>
          </a:r>
        </a:p>
        <a:p>
          <a:r>
            <a:rPr lang="pl-PL" sz="2000" b="1" dirty="0"/>
            <a:t>[cele – podstawy przetwarzania zakres danych]</a:t>
          </a:r>
        </a:p>
      </dgm:t>
    </dgm:pt>
    <dgm:pt modelId="{C318CF67-6EA0-4F9D-9F1E-EFEAF7E1682D}" type="parTrans" cxnId="{0C44085A-C01F-45C7-B155-F8FCF630878B}">
      <dgm:prSet/>
      <dgm:spPr/>
      <dgm:t>
        <a:bodyPr/>
        <a:lstStyle/>
        <a:p>
          <a:endParaRPr lang="pl-PL"/>
        </a:p>
      </dgm:t>
    </dgm:pt>
    <dgm:pt modelId="{AB253ADF-8E0D-47BF-90A0-FBBDF6E5416A}" type="sibTrans" cxnId="{0C44085A-C01F-45C7-B155-F8FCF630878B}">
      <dgm:prSet/>
      <dgm:spPr/>
      <dgm:t>
        <a:bodyPr/>
        <a:lstStyle/>
        <a:p>
          <a:endParaRPr lang="pl-PL"/>
        </a:p>
      </dgm:t>
    </dgm:pt>
    <dgm:pt modelId="{171F0AE3-317B-4452-9D14-6578DDC23FDB}">
      <dgm:prSet phldrT="[Tekst]" custT="1"/>
      <dgm:spPr/>
      <dgm:t>
        <a:bodyPr/>
        <a:lstStyle/>
        <a:p>
          <a:pPr>
            <a:spcAft>
              <a:spcPts val="300"/>
            </a:spcAft>
          </a:pPr>
          <a:r>
            <a:rPr lang="pl-PL" sz="1800" b="1" dirty="0"/>
            <a:t>Beneficjent</a:t>
          </a:r>
          <a:r>
            <a:rPr lang="pl-PL" sz="1800" dirty="0"/>
            <a:t> – </a:t>
          </a:r>
          <a:r>
            <a:rPr lang="pl-PL" sz="1800" b="1" dirty="0"/>
            <a:t>administrator danych osobowych ….</a:t>
          </a:r>
        </a:p>
        <a:p>
          <a:pPr>
            <a:spcAft>
              <a:spcPts val="300"/>
            </a:spcAft>
          </a:pPr>
          <a:r>
            <a:rPr lang="pl-PL" sz="1800" b="1" dirty="0"/>
            <a:t>[cele – podstawy przetwarzania - zakres danych]</a:t>
          </a:r>
        </a:p>
      </dgm:t>
    </dgm:pt>
    <dgm:pt modelId="{C10C3A1A-B67B-4A65-91F5-6E0627CA7D8D}" type="parTrans" cxnId="{932198F9-18A2-40FF-A5DC-4C9F347FA5FA}">
      <dgm:prSet/>
      <dgm:spPr/>
      <dgm:t>
        <a:bodyPr/>
        <a:lstStyle/>
        <a:p>
          <a:endParaRPr lang="pl-PL"/>
        </a:p>
      </dgm:t>
    </dgm:pt>
    <dgm:pt modelId="{BCCF5A8F-4379-4A34-88E1-D5E497DE2F70}" type="sibTrans" cxnId="{932198F9-18A2-40FF-A5DC-4C9F347FA5FA}">
      <dgm:prSet/>
      <dgm:spPr/>
      <dgm:t>
        <a:bodyPr/>
        <a:lstStyle/>
        <a:p>
          <a:endParaRPr lang="pl-PL"/>
        </a:p>
      </dgm:t>
    </dgm:pt>
    <dgm:pt modelId="{F8CE4CBF-0889-4AD9-A36A-16A3F3E11A61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Inni administratorzy ….</a:t>
          </a:r>
        </a:p>
        <a:p>
          <a:r>
            <a:rPr lang="pl-PL" sz="2000" b="1" dirty="0"/>
            <a:t>[cele – podstawy przetwarzania- zakres danych]</a:t>
          </a:r>
          <a:endParaRPr lang="pl-PL" sz="2000" b="1" dirty="0">
            <a:solidFill>
              <a:schemeClr val="bg1"/>
            </a:solidFill>
          </a:endParaRPr>
        </a:p>
      </dgm:t>
    </dgm:pt>
    <dgm:pt modelId="{7C9F232A-DC53-401F-9642-C29DD36946D3}" type="parTrans" cxnId="{1F67BD6A-5E20-4429-AD60-0611D795153D}">
      <dgm:prSet/>
      <dgm:spPr/>
      <dgm:t>
        <a:bodyPr/>
        <a:lstStyle/>
        <a:p>
          <a:endParaRPr lang="pl-PL"/>
        </a:p>
      </dgm:t>
    </dgm:pt>
    <dgm:pt modelId="{5822920A-674E-445B-A1E7-311B1FE9B942}" type="sibTrans" cxnId="{1F67BD6A-5E20-4429-AD60-0611D795153D}">
      <dgm:prSet/>
      <dgm:spPr/>
      <dgm:t>
        <a:bodyPr/>
        <a:lstStyle/>
        <a:p>
          <a:endParaRPr lang="pl-PL"/>
        </a:p>
      </dgm:t>
    </dgm:pt>
    <dgm:pt modelId="{38A9EBE0-D2BD-4178-8AC9-C82025059021}">
      <dgm:prSet phldrT="[Tekst]" custT="1"/>
      <dgm:spPr/>
      <dgm:t>
        <a:bodyPr/>
        <a:lstStyle/>
        <a:p>
          <a:r>
            <a:rPr lang="pl-PL" sz="2000" b="1" dirty="0"/>
            <a:t>IZ – administrator danych osobowych stażysty jako uczestnika projektu</a:t>
          </a:r>
        </a:p>
        <a:p>
          <a:r>
            <a:rPr lang="pl-PL" sz="2000" b="1" dirty="0"/>
            <a:t>[cele – podstawy przetwarzania - zakres danych]</a:t>
          </a:r>
        </a:p>
      </dgm:t>
    </dgm:pt>
    <dgm:pt modelId="{FB5413E4-0994-4531-96BF-EE5D06C48065}" type="sibTrans" cxnId="{716A3CA6-AC16-4F7A-89F3-4CFEDB09FD86}">
      <dgm:prSet/>
      <dgm:spPr/>
      <dgm:t>
        <a:bodyPr/>
        <a:lstStyle/>
        <a:p>
          <a:endParaRPr lang="pl-PL"/>
        </a:p>
      </dgm:t>
    </dgm:pt>
    <dgm:pt modelId="{62C424DB-0EFC-47BF-8E86-8AFA69858170}" type="parTrans" cxnId="{716A3CA6-AC16-4F7A-89F3-4CFEDB09FD86}">
      <dgm:prSet/>
      <dgm:spPr/>
      <dgm:t>
        <a:bodyPr/>
        <a:lstStyle/>
        <a:p>
          <a:endParaRPr lang="pl-PL"/>
        </a:p>
      </dgm:t>
    </dgm:pt>
    <dgm:pt modelId="{7CA1B1A4-6AB5-4F5F-8E75-E8BBB2F2575C}" type="pres">
      <dgm:prSet presAssocID="{EB53377D-65B9-42C9-915B-8E1ACBBD16D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9C62391-C214-4182-ADC2-AAD903528FD9}" type="pres">
      <dgm:prSet presAssocID="{EB53377D-65B9-42C9-915B-8E1ACBBD16D9}" presName="matrix" presStyleCnt="0"/>
      <dgm:spPr/>
    </dgm:pt>
    <dgm:pt modelId="{B0D2302C-F070-4D4E-8C24-DE8824A9FCE3}" type="pres">
      <dgm:prSet presAssocID="{EB53377D-65B9-42C9-915B-8E1ACBBD16D9}" presName="tile1" presStyleLbl="node1" presStyleIdx="0" presStyleCnt="4"/>
      <dgm:spPr/>
    </dgm:pt>
    <dgm:pt modelId="{6351353A-28C6-4B66-BED2-B8DED6994E13}" type="pres">
      <dgm:prSet presAssocID="{EB53377D-65B9-42C9-915B-8E1ACBBD16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6B7A89E-72C0-4097-8D8A-D79BC8E89A37}" type="pres">
      <dgm:prSet presAssocID="{EB53377D-65B9-42C9-915B-8E1ACBBD16D9}" presName="tile2" presStyleLbl="node1" presStyleIdx="1" presStyleCnt="4" custLinFactNeighborX="652" custLinFactNeighborY="464"/>
      <dgm:spPr/>
    </dgm:pt>
    <dgm:pt modelId="{CE03E997-7DA7-4444-9125-4C1A2AC575D2}" type="pres">
      <dgm:prSet presAssocID="{EB53377D-65B9-42C9-915B-8E1ACBBD16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B3478A5-695B-43AB-9FEC-463E89BFF666}" type="pres">
      <dgm:prSet presAssocID="{EB53377D-65B9-42C9-915B-8E1ACBBD16D9}" presName="tile3" presStyleLbl="node1" presStyleIdx="2" presStyleCnt="4" custScaleX="46944" custLinFactNeighborX="-26528" custLinFactNeighborY="1672"/>
      <dgm:spPr/>
    </dgm:pt>
    <dgm:pt modelId="{A16804B2-1C31-43B3-9307-3754940AFAE7}" type="pres">
      <dgm:prSet presAssocID="{EB53377D-65B9-42C9-915B-8E1ACBBD16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93E86A-2EC8-42CA-A334-E783B800A8A6}" type="pres">
      <dgm:prSet presAssocID="{EB53377D-65B9-42C9-915B-8E1ACBBD16D9}" presName="tile4" presStyleLbl="node1" presStyleIdx="3" presStyleCnt="4" custScaleX="51142" custLinFactNeighborX="30228" custLinFactNeighborY="313"/>
      <dgm:spPr/>
    </dgm:pt>
    <dgm:pt modelId="{6494D6FF-E3F6-4DB2-865E-E5D96CDCE0D4}" type="pres">
      <dgm:prSet presAssocID="{EB53377D-65B9-42C9-915B-8E1ACBBD16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4A988E0-3938-4938-B7AF-3813A4DF7B1C}" type="pres">
      <dgm:prSet presAssocID="{EB53377D-65B9-42C9-915B-8E1ACBBD16D9}" presName="centerTile" presStyleLbl="fgShp" presStyleIdx="0" presStyleCnt="1" custScaleX="217977" custScaleY="92527">
        <dgm:presLayoutVars>
          <dgm:chMax val="0"/>
          <dgm:chPref val="0"/>
        </dgm:presLayoutVars>
      </dgm:prSet>
      <dgm:spPr/>
    </dgm:pt>
  </dgm:ptLst>
  <dgm:cxnLst>
    <dgm:cxn modelId="{98606110-C70E-4365-A46B-ADA91981D9E7}" type="presOf" srcId="{F8CE4CBF-0889-4AD9-A36A-16A3F3E11A61}" destId="{6494D6FF-E3F6-4DB2-865E-E5D96CDCE0D4}" srcOrd="1" destOrd="0" presId="urn:microsoft.com/office/officeart/2005/8/layout/matrix1"/>
    <dgm:cxn modelId="{E443032F-02AA-4DED-BC27-33DB7638DBC1}" srcId="{EB53377D-65B9-42C9-915B-8E1ACBBD16D9}" destId="{7861C2CA-7AFE-427E-B199-DCEC349327CB}" srcOrd="0" destOrd="0" parTransId="{E83C65BB-1792-444D-8C92-0105BFF3422F}" sibTransId="{C5F83803-5942-42D6-8E74-91901A0088D2}"/>
    <dgm:cxn modelId="{5D5E0D43-8EF9-424F-8D0D-A5093B2ED37F}" type="presOf" srcId="{093BDB23-8FA3-4AB3-9F5F-7F50F5BEA210}" destId="{CE03E997-7DA7-4444-9125-4C1A2AC575D2}" srcOrd="1" destOrd="0" presId="urn:microsoft.com/office/officeart/2005/8/layout/matrix1"/>
    <dgm:cxn modelId="{1F67BD6A-5E20-4429-AD60-0611D795153D}" srcId="{7861C2CA-7AFE-427E-B199-DCEC349327CB}" destId="{F8CE4CBF-0889-4AD9-A36A-16A3F3E11A61}" srcOrd="3" destOrd="0" parTransId="{7C9F232A-DC53-401F-9642-C29DD36946D3}" sibTransId="{5822920A-674E-445B-A1E7-311B1FE9B942}"/>
    <dgm:cxn modelId="{0C44085A-C01F-45C7-B155-F8FCF630878B}" srcId="{7861C2CA-7AFE-427E-B199-DCEC349327CB}" destId="{093BDB23-8FA3-4AB3-9F5F-7F50F5BEA210}" srcOrd="1" destOrd="0" parTransId="{C318CF67-6EA0-4F9D-9F1E-EFEAF7E1682D}" sibTransId="{AB253ADF-8E0D-47BF-90A0-FBBDF6E5416A}"/>
    <dgm:cxn modelId="{ADB09D99-725D-42B5-8442-29874EB7A703}" type="presOf" srcId="{093BDB23-8FA3-4AB3-9F5F-7F50F5BEA210}" destId="{B6B7A89E-72C0-4097-8D8A-D79BC8E89A37}" srcOrd="0" destOrd="0" presId="urn:microsoft.com/office/officeart/2005/8/layout/matrix1"/>
    <dgm:cxn modelId="{B0E1529A-3247-4C2A-82FD-443DAE16B9C7}" type="presOf" srcId="{171F0AE3-317B-4452-9D14-6578DDC23FDB}" destId="{A16804B2-1C31-43B3-9307-3754940AFAE7}" srcOrd="1" destOrd="0" presId="urn:microsoft.com/office/officeart/2005/8/layout/matrix1"/>
    <dgm:cxn modelId="{716A3CA6-AC16-4F7A-89F3-4CFEDB09FD86}" srcId="{7861C2CA-7AFE-427E-B199-DCEC349327CB}" destId="{38A9EBE0-D2BD-4178-8AC9-C82025059021}" srcOrd="0" destOrd="0" parTransId="{62C424DB-0EFC-47BF-8E86-8AFA69858170}" sibTransId="{FB5413E4-0994-4531-96BF-EE5D06C48065}"/>
    <dgm:cxn modelId="{5170E7BD-0BED-4201-BA17-20478C990C26}" type="presOf" srcId="{38A9EBE0-D2BD-4178-8AC9-C82025059021}" destId="{B0D2302C-F070-4D4E-8C24-DE8824A9FCE3}" srcOrd="0" destOrd="0" presId="urn:microsoft.com/office/officeart/2005/8/layout/matrix1"/>
    <dgm:cxn modelId="{316F4CDE-24E6-4AA1-94E4-5CFBF9D8FAD3}" type="presOf" srcId="{171F0AE3-317B-4452-9D14-6578DDC23FDB}" destId="{7B3478A5-695B-43AB-9FEC-463E89BFF666}" srcOrd="0" destOrd="0" presId="urn:microsoft.com/office/officeart/2005/8/layout/matrix1"/>
    <dgm:cxn modelId="{6A5328F2-562D-43AB-AC71-5982B337B043}" type="presOf" srcId="{38A9EBE0-D2BD-4178-8AC9-C82025059021}" destId="{6351353A-28C6-4B66-BED2-B8DED6994E13}" srcOrd="1" destOrd="0" presId="urn:microsoft.com/office/officeart/2005/8/layout/matrix1"/>
    <dgm:cxn modelId="{B1CECFF2-50F3-4939-8814-33738562A1C4}" type="presOf" srcId="{7861C2CA-7AFE-427E-B199-DCEC349327CB}" destId="{94A988E0-3938-4938-B7AF-3813A4DF7B1C}" srcOrd="0" destOrd="0" presId="urn:microsoft.com/office/officeart/2005/8/layout/matrix1"/>
    <dgm:cxn modelId="{232CB9F7-2897-4B38-B713-744C346B756F}" type="presOf" srcId="{EB53377D-65B9-42C9-915B-8E1ACBBD16D9}" destId="{7CA1B1A4-6AB5-4F5F-8E75-E8BBB2F2575C}" srcOrd="0" destOrd="0" presId="urn:microsoft.com/office/officeart/2005/8/layout/matrix1"/>
    <dgm:cxn modelId="{DA79F4F7-1EEE-45E7-A5D7-AABE0D756547}" type="presOf" srcId="{F8CE4CBF-0889-4AD9-A36A-16A3F3E11A61}" destId="{9093E86A-2EC8-42CA-A334-E783B800A8A6}" srcOrd="0" destOrd="0" presId="urn:microsoft.com/office/officeart/2005/8/layout/matrix1"/>
    <dgm:cxn modelId="{932198F9-18A2-40FF-A5DC-4C9F347FA5FA}" srcId="{7861C2CA-7AFE-427E-B199-DCEC349327CB}" destId="{171F0AE3-317B-4452-9D14-6578DDC23FDB}" srcOrd="2" destOrd="0" parTransId="{C10C3A1A-B67B-4A65-91F5-6E0627CA7D8D}" sibTransId="{BCCF5A8F-4379-4A34-88E1-D5E497DE2F70}"/>
    <dgm:cxn modelId="{45A61328-7D88-485C-9F94-B473C6D67E3A}" type="presParOf" srcId="{7CA1B1A4-6AB5-4F5F-8E75-E8BBB2F2575C}" destId="{69C62391-C214-4182-ADC2-AAD903528FD9}" srcOrd="0" destOrd="0" presId="urn:microsoft.com/office/officeart/2005/8/layout/matrix1"/>
    <dgm:cxn modelId="{674B92D9-4AB4-43B0-8784-1511A32E081D}" type="presParOf" srcId="{69C62391-C214-4182-ADC2-AAD903528FD9}" destId="{B0D2302C-F070-4D4E-8C24-DE8824A9FCE3}" srcOrd="0" destOrd="0" presId="urn:microsoft.com/office/officeart/2005/8/layout/matrix1"/>
    <dgm:cxn modelId="{C7C8C83B-2878-405A-9B78-921F7D4A8E07}" type="presParOf" srcId="{69C62391-C214-4182-ADC2-AAD903528FD9}" destId="{6351353A-28C6-4B66-BED2-B8DED6994E13}" srcOrd="1" destOrd="0" presId="urn:microsoft.com/office/officeart/2005/8/layout/matrix1"/>
    <dgm:cxn modelId="{DDEA556E-402E-41C0-8F10-B2DBFA41C764}" type="presParOf" srcId="{69C62391-C214-4182-ADC2-AAD903528FD9}" destId="{B6B7A89E-72C0-4097-8D8A-D79BC8E89A37}" srcOrd="2" destOrd="0" presId="urn:microsoft.com/office/officeart/2005/8/layout/matrix1"/>
    <dgm:cxn modelId="{3BBA3141-5C48-4D1D-ACB4-D29847D019F0}" type="presParOf" srcId="{69C62391-C214-4182-ADC2-AAD903528FD9}" destId="{CE03E997-7DA7-4444-9125-4C1A2AC575D2}" srcOrd="3" destOrd="0" presId="urn:microsoft.com/office/officeart/2005/8/layout/matrix1"/>
    <dgm:cxn modelId="{2233FA87-F698-4A47-A543-81FB930A2B81}" type="presParOf" srcId="{69C62391-C214-4182-ADC2-AAD903528FD9}" destId="{7B3478A5-695B-43AB-9FEC-463E89BFF666}" srcOrd="4" destOrd="0" presId="urn:microsoft.com/office/officeart/2005/8/layout/matrix1"/>
    <dgm:cxn modelId="{361541F3-1651-468E-93AB-614421727C4B}" type="presParOf" srcId="{69C62391-C214-4182-ADC2-AAD903528FD9}" destId="{A16804B2-1C31-43B3-9307-3754940AFAE7}" srcOrd="5" destOrd="0" presId="urn:microsoft.com/office/officeart/2005/8/layout/matrix1"/>
    <dgm:cxn modelId="{79A968DB-22F5-4148-B6BB-5A6BD5AD7CE7}" type="presParOf" srcId="{69C62391-C214-4182-ADC2-AAD903528FD9}" destId="{9093E86A-2EC8-42CA-A334-E783B800A8A6}" srcOrd="6" destOrd="0" presId="urn:microsoft.com/office/officeart/2005/8/layout/matrix1"/>
    <dgm:cxn modelId="{C598F1CA-945B-4D47-AD7F-715C918DBB5D}" type="presParOf" srcId="{69C62391-C214-4182-ADC2-AAD903528FD9}" destId="{6494D6FF-E3F6-4DB2-865E-E5D96CDCE0D4}" srcOrd="7" destOrd="0" presId="urn:microsoft.com/office/officeart/2005/8/layout/matrix1"/>
    <dgm:cxn modelId="{76CF822B-08B8-47EB-9540-1F09AA3157EB}" type="presParOf" srcId="{7CA1B1A4-6AB5-4F5F-8E75-E8BBB2F2575C}" destId="{94A988E0-3938-4938-B7AF-3813A4DF7B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B53377D-65B9-42C9-915B-8E1ACBBD16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61C2CA-7AFE-427E-B199-DCEC349327CB}">
      <dgm:prSet phldrT="[Tekst]" custT="1"/>
      <dgm:spPr>
        <a:solidFill>
          <a:srgbClr val="FFFFCC"/>
        </a:solidFill>
      </dgm:spPr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Dane osobowe tej samej konkretnej osoby</a:t>
          </a:r>
        </a:p>
      </dgm:t>
    </dgm:pt>
    <dgm:pt modelId="{E83C65BB-1792-444D-8C92-0105BFF3422F}" type="parTrans" cxnId="{E443032F-02AA-4DED-BC27-33DB7638DBC1}">
      <dgm:prSet/>
      <dgm:spPr/>
      <dgm:t>
        <a:bodyPr/>
        <a:lstStyle/>
        <a:p>
          <a:endParaRPr lang="pl-PL"/>
        </a:p>
      </dgm:t>
    </dgm:pt>
    <dgm:pt modelId="{C5F83803-5942-42D6-8E74-91901A0088D2}" type="sibTrans" cxnId="{E443032F-02AA-4DED-BC27-33DB7638DBC1}">
      <dgm:prSet/>
      <dgm:spPr/>
      <dgm:t>
        <a:bodyPr/>
        <a:lstStyle/>
        <a:p>
          <a:endParaRPr lang="pl-PL"/>
        </a:p>
      </dgm:t>
    </dgm:pt>
    <dgm:pt modelId="{093BDB23-8FA3-4AB3-9F5F-7F50F5BEA210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dirty="0">
              <a:solidFill>
                <a:schemeClr val="bg1"/>
              </a:solidFill>
            </a:rPr>
          </a:br>
          <a:r>
            <a:rPr lang="pl-PL" sz="2000" b="1" dirty="0">
              <a:solidFill>
                <a:schemeClr val="bg1"/>
              </a:solidFill>
            </a:rPr>
            <a:t>w miejscu pracy</a:t>
          </a:r>
        </a:p>
        <a:p>
          <a:r>
            <a:rPr lang="pl-PL" sz="2000" b="1" dirty="0"/>
            <a:t>[cele – podstawy przetwarzania zakres danych]</a:t>
          </a:r>
        </a:p>
      </dgm:t>
    </dgm:pt>
    <dgm:pt modelId="{C318CF67-6EA0-4F9D-9F1E-EFEAF7E1682D}" type="parTrans" cxnId="{0C44085A-C01F-45C7-B155-F8FCF630878B}">
      <dgm:prSet/>
      <dgm:spPr/>
      <dgm:t>
        <a:bodyPr/>
        <a:lstStyle/>
        <a:p>
          <a:endParaRPr lang="pl-PL"/>
        </a:p>
      </dgm:t>
    </dgm:pt>
    <dgm:pt modelId="{AB253ADF-8E0D-47BF-90A0-FBBDF6E5416A}" type="sibTrans" cxnId="{0C44085A-C01F-45C7-B155-F8FCF630878B}">
      <dgm:prSet/>
      <dgm:spPr/>
      <dgm:t>
        <a:bodyPr/>
        <a:lstStyle/>
        <a:p>
          <a:endParaRPr lang="pl-PL"/>
        </a:p>
      </dgm:t>
    </dgm:pt>
    <dgm:pt modelId="{171F0AE3-317B-4452-9D14-6578DDC23FDB}">
      <dgm:prSet phldrT="[Tekst]" custT="1"/>
      <dgm:spPr/>
      <dgm:t>
        <a:bodyPr/>
        <a:lstStyle/>
        <a:p>
          <a:pPr>
            <a:spcAft>
              <a:spcPts val="300"/>
            </a:spcAft>
          </a:pPr>
          <a:r>
            <a:rPr lang="pl-PL" sz="1800" b="1" dirty="0"/>
            <a:t>Beneficjent</a:t>
          </a:r>
          <a:r>
            <a:rPr lang="pl-PL" sz="1800" dirty="0"/>
            <a:t> – </a:t>
          </a:r>
          <a:r>
            <a:rPr lang="pl-PL" sz="1800" b="1" dirty="0"/>
            <a:t>administrator danych osobowych ….</a:t>
          </a:r>
        </a:p>
        <a:p>
          <a:pPr>
            <a:spcAft>
              <a:spcPts val="300"/>
            </a:spcAft>
          </a:pPr>
          <a:r>
            <a:rPr lang="pl-PL" sz="1800" b="1" dirty="0"/>
            <a:t>[cele – podstawy przetwarzania - zakres danych]</a:t>
          </a:r>
        </a:p>
      </dgm:t>
    </dgm:pt>
    <dgm:pt modelId="{C10C3A1A-B67B-4A65-91F5-6E0627CA7D8D}" type="parTrans" cxnId="{932198F9-18A2-40FF-A5DC-4C9F347FA5FA}">
      <dgm:prSet/>
      <dgm:spPr/>
      <dgm:t>
        <a:bodyPr/>
        <a:lstStyle/>
        <a:p>
          <a:endParaRPr lang="pl-PL"/>
        </a:p>
      </dgm:t>
    </dgm:pt>
    <dgm:pt modelId="{BCCF5A8F-4379-4A34-88E1-D5E497DE2F70}" type="sibTrans" cxnId="{932198F9-18A2-40FF-A5DC-4C9F347FA5FA}">
      <dgm:prSet/>
      <dgm:spPr/>
      <dgm:t>
        <a:bodyPr/>
        <a:lstStyle/>
        <a:p>
          <a:endParaRPr lang="pl-PL"/>
        </a:p>
      </dgm:t>
    </dgm:pt>
    <dgm:pt modelId="{F8CE4CBF-0889-4AD9-A36A-16A3F3E11A61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Inni administratorzy ….</a:t>
          </a:r>
        </a:p>
        <a:p>
          <a:r>
            <a:rPr lang="pl-PL" sz="2000" b="1" dirty="0"/>
            <a:t>[cele – podstawy przetwarzania- zakres danych]</a:t>
          </a:r>
          <a:endParaRPr lang="pl-PL" sz="2000" b="1" dirty="0">
            <a:solidFill>
              <a:schemeClr val="bg1"/>
            </a:solidFill>
          </a:endParaRPr>
        </a:p>
      </dgm:t>
    </dgm:pt>
    <dgm:pt modelId="{7C9F232A-DC53-401F-9642-C29DD36946D3}" type="parTrans" cxnId="{1F67BD6A-5E20-4429-AD60-0611D795153D}">
      <dgm:prSet/>
      <dgm:spPr/>
      <dgm:t>
        <a:bodyPr/>
        <a:lstStyle/>
        <a:p>
          <a:endParaRPr lang="pl-PL"/>
        </a:p>
      </dgm:t>
    </dgm:pt>
    <dgm:pt modelId="{5822920A-674E-445B-A1E7-311B1FE9B942}" type="sibTrans" cxnId="{1F67BD6A-5E20-4429-AD60-0611D795153D}">
      <dgm:prSet/>
      <dgm:spPr/>
      <dgm:t>
        <a:bodyPr/>
        <a:lstStyle/>
        <a:p>
          <a:endParaRPr lang="pl-PL"/>
        </a:p>
      </dgm:t>
    </dgm:pt>
    <dgm:pt modelId="{38A9EBE0-D2BD-4178-8AC9-C82025059021}">
      <dgm:prSet phldrT="[Tekst]" custT="1"/>
      <dgm:spPr/>
      <dgm:t>
        <a:bodyPr/>
        <a:lstStyle/>
        <a:p>
          <a:r>
            <a:rPr lang="pl-PL" sz="2000" b="1" dirty="0"/>
            <a:t>IZ – administrator danych osobowych stażysty jako uczestnika projektu</a:t>
          </a:r>
        </a:p>
        <a:p>
          <a:r>
            <a:rPr lang="pl-PL" sz="2000" b="1" dirty="0"/>
            <a:t>[cele – podstawy przetwarzania - zakres danych]</a:t>
          </a:r>
        </a:p>
      </dgm:t>
    </dgm:pt>
    <dgm:pt modelId="{FB5413E4-0994-4531-96BF-EE5D06C48065}" type="sibTrans" cxnId="{716A3CA6-AC16-4F7A-89F3-4CFEDB09FD86}">
      <dgm:prSet/>
      <dgm:spPr/>
      <dgm:t>
        <a:bodyPr/>
        <a:lstStyle/>
        <a:p>
          <a:endParaRPr lang="pl-PL"/>
        </a:p>
      </dgm:t>
    </dgm:pt>
    <dgm:pt modelId="{62C424DB-0EFC-47BF-8E86-8AFA69858170}" type="parTrans" cxnId="{716A3CA6-AC16-4F7A-89F3-4CFEDB09FD86}">
      <dgm:prSet/>
      <dgm:spPr/>
      <dgm:t>
        <a:bodyPr/>
        <a:lstStyle/>
        <a:p>
          <a:endParaRPr lang="pl-PL"/>
        </a:p>
      </dgm:t>
    </dgm:pt>
    <dgm:pt modelId="{7CA1B1A4-6AB5-4F5F-8E75-E8BBB2F2575C}" type="pres">
      <dgm:prSet presAssocID="{EB53377D-65B9-42C9-915B-8E1ACBBD16D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9C62391-C214-4182-ADC2-AAD903528FD9}" type="pres">
      <dgm:prSet presAssocID="{EB53377D-65B9-42C9-915B-8E1ACBBD16D9}" presName="matrix" presStyleCnt="0"/>
      <dgm:spPr/>
    </dgm:pt>
    <dgm:pt modelId="{B0D2302C-F070-4D4E-8C24-DE8824A9FCE3}" type="pres">
      <dgm:prSet presAssocID="{EB53377D-65B9-42C9-915B-8E1ACBBD16D9}" presName="tile1" presStyleLbl="node1" presStyleIdx="0" presStyleCnt="4"/>
      <dgm:spPr/>
    </dgm:pt>
    <dgm:pt modelId="{6351353A-28C6-4B66-BED2-B8DED6994E13}" type="pres">
      <dgm:prSet presAssocID="{EB53377D-65B9-42C9-915B-8E1ACBBD16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6B7A89E-72C0-4097-8D8A-D79BC8E89A37}" type="pres">
      <dgm:prSet presAssocID="{EB53377D-65B9-42C9-915B-8E1ACBBD16D9}" presName="tile2" presStyleLbl="node1" presStyleIdx="1" presStyleCnt="4" custLinFactNeighborX="652" custLinFactNeighborY="464"/>
      <dgm:spPr/>
    </dgm:pt>
    <dgm:pt modelId="{CE03E997-7DA7-4444-9125-4C1A2AC575D2}" type="pres">
      <dgm:prSet presAssocID="{EB53377D-65B9-42C9-915B-8E1ACBBD16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B3478A5-695B-43AB-9FEC-463E89BFF666}" type="pres">
      <dgm:prSet presAssocID="{EB53377D-65B9-42C9-915B-8E1ACBBD16D9}" presName="tile3" presStyleLbl="node1" presStyleIdx="2" presStyleCnt="4" custScaleX="46944" custLinFactNeighborX="-26528" custLinFactNeighborY="1672"/>
      <dgm:spPr/>
    </dgm:pt>
    <dgm:pt modelId="{A16804B2-1C31-43B3-9307-3754940AFAE7}" type="pres">
      <dgm:prSet presAssocID="{EB53377D-65B9-42C9-915B-8E1ACBBD16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93E86A-2EC8-42CA-A334-E783B800A8A6}" type="pres">
      <dgm:prSet presAssocID="{EB53377D-65B9-42C9-915B-8E1ACBBD16D9}" presName="tile4" presStyleLbl="node1" presStyleIdx="3" presStyleCnt="4" custScaleX="51142" custLinFactNeighborX="30228" custLinFactNeighborY="313"/>
      <dgm:spPr/>
    </dgm:pt>
    <dgm:pt modelId="{6494D6FF-E3F6-4DB2-865E-E5D96CDCE0D4}" type="pres">
      <dgm:prSet presAssocID="{EB53377D-65B9-42C9-915B-8E1ACBBD16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4A988E0-3938-4938-B7AF-3813A4DF7B1C}" type="pres">
      <dgm:prSet presAssocID="{EB53377D-65B9-42C9-915B-8E1ACBBD16D9}" presName="centerTile" presStyleLbl="fgShp" presStyleIdx="0" presStyleCnt="1" custScaleX="217977" custScaleY="92527">
        <dgm:presLayoutVars>
          <dgm:chMax val="0"/>
          <dgm:chPref val="0"/>
        </dgm:presLayoutVars>
      </dgm:prSet>
      <dgm:spPr/>
    </dgm:pt>
  </dgm:ptLst>
  <dgm:cxnLst>
    <dgm:cxn modelId="{0A33250A-0683-474A-930E-4505439F3076}" type="presOf" srcId="{171F0AE3-317B-4452-9D14-6578DDC23FDB}" destId="{A16804B2-1C31-43B3-9307-3754940AFAE7}" srcOrd="1" destOrd="0" presId="urn:microsoft.com/office/officeart/2005/8/layout/matrix1"/>
    <dgm:cxn modelId="{E78E1520-C167-4410-A510-1A80F3D4C474}" type="presOf" srcId="{093BDB23-8FA3-4AB3-9F5F-7F50F5BEA210}" destId="{CE03E997-7DA7-4444-9125-4C1A2AC575D2}" srcOrd="1" destOrd="0" presId="urn:microsoft.com/office/officeart/2005/8/layout/matrix1"/>
    <dgm:cxn modelId="{E443032F-02AA-4DED-BC27-33DB7638DBC1}" srcId="{EB53377D-65B9-42C9-915B-8E1ACBBD16D9}" destId="{7861C2CA-7AFE-427E-B199-DCEC349327CB}" srcOrd="0" destOrd="0" parTransId="{E83C65BB-1792-444D-8C92-0105BFF3422F}" sibTransId="{C5F83803-5942-42D6-8E74-91901A0088D2}"/>
    <dgm:cxn modelId="{9313E742-35B2-44E0-B783-81E66D215C6F}" type="presOf" srcId="{7861C2CA-7AFE-427E-B199-DCEC349327CB}" destId="{94A988E0-3938-4938-B7AF-3813A4DF7B1C}" srcOrd="0" destOrd="0" presId="urn:microsoft.com/office/officeart/2005/8/layout/matrix1"/>
    <dgm:cxn modelId="{1F67BD6A-5E20-4429-AD60-0611D795153D}" srcId="{7861C2CA-7AFE-427E-B199-DCEC349327CB}" destId="{F8CE4CBF-0889-4AD9-A36A-16A3F3E11A61}" srcOrd="3" destOrd="0" parTransId="{7C9F232A-DC53-401F-9642-C29DD36946D3}" sibTransId="{5822920A-674E-445B-A1E7-311B1FE9B942}"/>
    <dgm:cxn modelId="{6AEF7675-2203-431E-850B-417544C6DDB9}" type="presOf" srcId="{38A9EBE0-D2BD-4178-8AC9-C82025059021}" destId="{6351353A-28C6-4B66-BED2-B8DED6994E13}" srcOrd="1" destOrd="0" presId="urn:microsoft.com/office/officeart/2005/8/layout/matrix1"/>
    <dgm:cxn modelId="{0C44085A-C01F-45C7-B155-F8FCF630878B}" srcId="{7861C2CA-7AFE-427E-B199-DCEC349327CB}" destId="{093BDB23-8FA3-4AB3-9F5F-7F50F5BEA210}" srcOrd="1" destOrd="0" parTransId="{C318CF67-6EA0-4F9D-9F1E-EFEAF7E1682D}" sibTransId="{AB253ADF-8E0D-47BF-90A0-FBBDF6E5416A}"/>
    <dgm:cxn modelId="{DAD47CA5-79F8-4610-B574-CD101335327D}" type="presOf" srcId="{093BDB23-8FA3-4AB3-9F5F-7F50F5BEA210}" destId="{B6B7A89E-72C0-4097-8D8A-D79BC8E89A37}" srcOrd="0" destOrd="0" presId="urn:microsoft.com/office/officeart/2005/8/layout/matrix1"/>
    <dgm:cxn modelId="{716A3CA6-AC16-4F7A-89F3-4CFEDB09FD86}" srcId="{7861C2CA-7AFE-427E-B199-DCEC349327CB}" destId="{38A9EBE0-D2BD-4178-8AC9-C82025059021}" srcOrd="0" destOrd="0" parTransId="{62C424DB-0EFC-47BF-8E86-8AFA69858170}" sibTransId="{FB5413E4-0994-4531-96BF-EE5D06C48065}"/>
    <dgm:cxn modelId="{2821E5B2-1A8B-428C-B6D9-5B42E3CE23BB}" type="presOf" srcId="{F8CE4CBF-0889-4AD9-A36A-16A3F3E11A61}" destId="{9093E86A-2EC8-42CA-A334-E783B800A8A6}" srcOrd="0" destOrd="0" presId="urn:microsoft.com/office/officeart/2005/8/layout/matrix1"/>
    <dgm:cxn modelId="{7E7865CD-9850-44D0-9A72-1BA7A63DEF70}" type="presOf" srcId="{171F0AE3-317B-4452-9D14-6578DDC23FDB}" destId="{7B3478A5-695B-43AB-9FEC-463E89BFF666}" srcOrd="0" destOrd="0" presId="urn:microsoft.com/office/officeart/2005/8/layout/matrix1"/>
    <dgm:cxn modelId="{A9E374D0-0098-4D80-929F-D2F7CDC5A297}" type="presOf" srcId="{F8CE4CBF-0889-4AD9-A36A-16A3F3E11A61}" destId="{6494D6FF-E3F6-4DB2-865E-E5D96CDCE0D4}" srcOrd="1" destOrd="0" presId="urn:microsoft.com/office/officeart/2005/8/layout/matrix1"/>
    <dgm:cxn modelId="{3EC0B9E2-6883-4F3C-AC55-931677A30212}" type="presOf" srcId="{38A9EBE0-D2BD-4178-8AC9-C82025059021}" destId="{B0D2302C-F070-4D4E-8C24-DE8824A9FCE3}" srcOrd="0" destOrd="0" presId="urn:microsoft.com/office/officeart/2005/8/layout/matrix1"/>
    <dgm:cxn modelId="{0D5D14EF-9B23-4871-AB6E-B1CC4E835527}" type="presOf" srcId="{EB53377D-65B9-42C9-915B-8E1ACBBD16D9}" destId="{7CA1B1A4-6AB5-4F5F-8E75-E8BBB2F2575C}" srcOrd="0" destOrd="0" presId="urn:microsoft.com/office/officeart/2005/8/layout/matrix1"/>
    <dgm:cxn modelId="{932198F9-18A2-40FF-A5DC-4C9F347FA5FA}" srcId="{7861C2CA-7AFE-427E-B199-DCEC349327CB}" destId="{171F0AE3-317B-4452-9D14-6578DDC23FDB}" srcOrd="2" destOrd="0" parTransId="{C10C3A1A-B67B-4A65-91F5-6E0627CA7D8D}" sibTransId="{BCCF5A8F-4379-4A34-88E1-D5E497DE2F70}"/>
    <dgm:cxn modelId="{3F2E9574-E4C9-4F81-9A41-909A66DC3B8A}" type="presParOf" srcId="{7CA1B1A4-6AB5-4F5F-8E75-E8BBB2F2575C}" destId="{69C62391-C214-4182-ADC2-AAD903528FD9}" srcOrd="0" destOrd="0" presId="urn:microsoft.com/office/officeart/2005/8/layout/matrix1"/>
    <dgm:cxn modelId="{F4E6168F-5D75-4ACC-831E-E7C201AA3036}" type="presParOf" srcId="{69C62391-C214-4182-ADC2-AAD903528FD9}" destId="{B0D2302C-F070-4D4E-8C24-DE8824A9FCE3}" srcOrd="0" destOrd="0" presId="urn:microsoft.com/office/officeart/2005/8/layout/matrix1"/>
    <dgm:cxn modelId="{3A6B287F-4436-4B91-9C6E-C30AA1CAF5CE}" type="presParOf" srcId="{69C62391-C214-4182-ADC2-AAD903528FD9}" destId="{6351353A-28C6-4B66-BED2-B8DED6994E13}" srcOrd="1" destOrd="0" presId="urn:microsoft.com/office/officeart/2005/8/layout/matrix1"/>
    <dgm:cxn modelId="{BF90F66F-EB01-455C-B1D3-85EA913D9817}" type="presParOf" srcId="{69C62391-C214-4182-ADC2-AAD903528FD9}" destId="{B6B7A89E-72C0-4097-8D8A-D79BC8E89A37}" srcOrd="2" destOrd="0" presId="urn:microsoft.com/office/officeart/2005/8/layout/matrix1"/>
    <dgm:cxn modelId="{F0D7558B-4832-4200-86F8-9A26B485ADA9}" type="presParOf" srcId="{69C62391-C214-4182-ADC2-AAD903528FD9}" destId="{CE03E997-7DA7-4444-9125-4C1A2AC575D2}" srcOrd="3" destOrd="0" presId="urn:microsoft.com/office/officeart/2005/8/layout/matrix1"/>
    <dgm:cxn modelId="{AF3F4493-245A-4A32-8844-1EFE9B1C9400}" type="presParOf" srcId="{69C62391-C214-4182-ADC2-AAD903528FD9}" destId="{7B3478A5-695B-43AB-9FEC-463E89BFF666}" srcOrd="4" destOrd="0" presId="urn:microsoft.com/office/officeart/2005/8/layout/matrix1"/>
    <dgm:cxn modelId="{DF8A8DAA-F6DF-4F59-87C0-0B7C5CEF51DC}" type="presParOf" srcId="{69C62391-C214-4182-ADC2-AAD903528FD9}" destId="{A16804B2-1C31-43B3-9307-3754940AFAE7}" srcOrd="5" destOrd="0" presId="urn:microsoft.com/office/officeart/2005/8/layout/matrix1"/>
    <dgm:cxn modelId="{417CB601-341E-4C05-A159-29029DCDE390}" type="presParOf" srcId="{69C62391-C214-4182-ADC2-AAD903528FD9}" destId="{9093E86A-2EC8-42CA-A334-E783B800A8A6}" srcOrd="6" destOrd="0" presId="urn:microsoft.com/office/officeart/2005/8/layout/matrix1"/>
    <dgm:cxn modelId="{C6082C56-161F-4E73-8BE1-8599B1DD44EC}" type="presParOf" srcId="{69C62391-C214-4182-ADC2-AAD903528FD9}" destId="{6494D6FF-E3F6-4DB2-865E-E5D96CDCE0D4}" srcOrd="7" destOrd="0" presId="urn:microsoft.com/office/officeart/2005/8/layout/matrix1"/>
    <dgm:cxn modelId="{36ECDE96-17DC-4139-AF2F-D8933A2B5DA3}" type="presParOf" srcId="{7CA1B1A4-6AB5-4F5F-8E75-E8BBB2F2575C}" destId="{94A988E0-3938-4938-B7AF-3813A4DF7B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53377D-65B9-42C9-915B-8E1ACBBD16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61C2CA-7AFE-427E-B199-DCEC349327CB}">
      <dgm:prSet phldrT="[Tekst]" custT="1"/>
      <dgm:spPr>
        <a:solidFill>
          <a:srgbClr val="FFFFCC"/>
        </a:solidFill>
      </dgm:spPr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Dane osobowe tej samej konkretnej osoby</a:t>
          </a:r>
        </a:p>
      </dgm:t>
    </dgm:pt>
    <dgm:pt modelId="{E83C65BB-1792-444D-8C92-0105BFF3422F}" type="parTrans" cxnId="{E443032F-02AA-4DED-BC27-33DB7638DBC1}">
      <dgm:prSet/>
      <dgm:spPr/>
      <dgm:t>
        <a:bodyPr/>
        <a:lstStyle/>
        <a:p>
          <a:endParaRPr lang="pl-PL"/>
        </a:p>
      </dgm:t>
    </dgm:pt>
    <dgm:pt modelId="{C5F83803-5942-42D6-8E74-91901A0088D2}" type="sibTrans" cxnId="{E443032F-02AA-4DED-BC27-33DB7638DBC1}">
      <dgm:prSet/>
      <dgm:spPr/>
      <dgm:t>
        <a:bodyPr/>
        <a:lstStyle/>
        <a:p>
          <a:endParaRPr lang="pl-PL"/>
        </a:p>
      </dgm:t>
    </dgm:pt>
    <dgm:pt modelId="{093BDB23-8FA3-4AB3-9F5F-7F50F5BEA210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dirty="0">
              <a:solidFill>
                <a:schemeClr val="bg1"/>
              </a:solidFill>
            </a:rPr>
          </a:br>
          <a:r>
            <a:rPr lang="pl-PL" sz="2000" b="1" dirty="0">
              <a:solidFill>
                <a:schemeClr val="bg1"/>
              </a:solidFill>
            </a:rPr>
            <a:t>w miejscu pracy</a:t>
          </a:r>
        </a:p>
        <a:p>
          <a:r>
            <a:rPr lang="pl-PL" sz="2000" b="1" dirty="0"/>
            <a:t>[cele – podstawy przetwarzania zakres danych]</a:t>
          </a:r>
        </a:p>
      </dgm:t>
    </dgm:pt>
    <dgm:pt modelId="{C318CF67-6EA0-4F9D-9F1E-EFEAF7E1682D}" type="parTrans" cxnId="{0C44085A-C01F-45C7-B155-F8FCF630878B}">
      <dgm:prSet/>
      <dgm:spPr/>
      <dgm:t>
        <a:bodyPr/>
        <a:lstStyle/>
        <a:p>
          <a:endParaRPr lang="pl-PL"/>
        </a:p>
      </dgm:t>
    </dgm:pt>
    <dgm:pt modelId="{AB253ADF-8E0D-47BF-90A0-FBBDF6E5416A}" type="sibTrans" cxnId="{0C44085A-C01F-45C7-B155-F8FCF630878B}">
      <dgm:prSet/>
      <dgm:spPr/>
      <dgm:t>
        <a:bodyPr/>
        <a:lstStyle/>
        <a:p>
          <a:endParaRPr lang="pl-PL"/>
        </a:p>
      </dgm:t>
    </dgm:pt>
    <dgm:pt modelId="{171F0AE3-317B-4452-9D14-6578DDC23FDB}">
      <dgm:prSet phldrT="[Tekst]" custT="1"/>
      <dgm:spPr/>
      <dgm:t>
        <a:bodyPr/>
        <a:lstStyle/>
        <a:p>
          <a:pPr>
            <a:spcAft>
              <a:spcPts val="300"/>
            </a:spcAft>
          </a:pPr>
          <a:r>
            <a:rPr lang="pl-PL" sz="1800" b="1" dirty="0"/>
            <a:t>Beneficjent</a:t>
          </a:r>
          <a:r>
            <a:rPr lang="pl-PL" sz="1800" dirty="0"/>
            <a:t> – </a:t>
          </a:r>
          <a:r>
            <a:rPr lang="pl-PL" sz="1800" b="1" dirty="0"/>
            <a:t>administrator danych osobowych ….</a:t>
          </a:r>
        </a:p>
        <a:p>
          <a:pPr>
            <a:spcAft>
              <a:spcPts val="300"/>
            </a:spcAft>
          </a:pPr>
          <a:r>
            <a:rPr lang="pl-PL" sz="1800" b="1" dirty="0"/>
            <a:t>[cele – podstawy przetwarzania - zakres danych]</a:t>
          </a:r>
        </a:p>
      </dgm:t>
    </dgm:pt>
    <dgm:pt modelId="{C10C3A1A-B67B-4A65-91F5-6E0627CA7D8D}" type="parTrans" cxnId="{932198F9-18A2-40FF-A5DC-4C9F347FA5FA}">
      <dgm:prSet/>
      <dgm:spPr/>
      <dgm:t>
        <a:bodyPr/>
        <a:lstStyle/>
        <a:p>
          <a:endParaRPr lang="pl-PL"/>
        </a:p>
      </dgm:t>
    </dgm:pt>
    <dgm:pt modelId="{BCCF5A8F-4379-4A34-88E1-D5E497DE2F70}" type="sibTrans" cxnId="{932198F9-18A2-40FF-A5DC-4C9F347FA5FA}">
      <dgm:prSet/>
      <dgm:spPr/>
      <dgm:t>
        <a:bodyPr/>
        <a:lstStyle/>
        <a:p>
          <a:endParaRPr lang="pl-PL"/>
        </a:p>
      </dgm:t>
    </dgm:pt>
    <dgm:pt modelId="{F8CE4CBF-0889-4AD9-A36A-16A3F3E11A61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Inni administratorzy ….</a:t>
          </a:r>
        </a:p>
        <a:p>
          <a:r>
            <a:rPr lang="pl-PL" sz="2000" b="1" dirty="0"/>
            <a:t>[cele – podstawy przetwarzania- zakres danych]</a:t>
          </a:r>
          <a:endParaRPr lang="pl-PL" sz="2000" b="1" dirty="0">
            <a:solidFill>
              <a:schemeClr val="bg1"/>
            </a:solidFill>
          </a:endParaRPr>
        </a:p>
      </dgm:t>
    </dgm:pt>
    <dgm:pt modelId="{7C9F232A-DC53-401F-9642-C29DD36946D3}" type="parTrans" cxnId="{1F67BD6A-5E20-4429-AD60-0611D795153D}">
      <dgm:prSet/>
      <dgm:spPr/>
      <dgm:t>
        <a:bodyPr/>
        <a:lstStyle/>
        <a:p>
          <a:endParaRPr lang="pl-PL"/>
        </a:p>
      </dgm:t>
    </dgm:pt>
    <dgm:pt modelId="{5822920A-674E-445B-A1E7-311B1FE9B942}" type="sibTrans" cxnId="{1F67BD6A-5E20-4429-AD60-0611D795153D}">
      <dgm:prSet/>
      <dgm:spPr/>
      <dgm:t>
        <a:bodyPr/>
        <a:lstStyle/>
        <a:p>
          <a:endParaRPr lang="pl-PL"/>
        </a:p>
      </dgm:t>
    </dgm:pt>
    <dgm:pt modelId="{38A9EBE0-D2BD-4178-8AC9-C82025059021}">
      <dgm:prSet phldrT="[Tekst]" custT="1"/>
      <dgm:spPr/>
      <dgm:t>
        <a:bodyPr/>
        <a:lstStyle/>
        <a:p>
          <a:r>
            <a:rPr lang="pl-PL" sz="2000" b="1" dirty="0"/>
            <a:t>IZ – administrator danych osobowych stażysty jako uczestnika projektu</a:t>
          </a:r>
        </a:p>
        <a:p>
          <a:r>
            <a:rPr lang="pl-PL" sz="2000" b="1" dirty="0"/>
            <a:t>[cele – podstawy przetwarzania - zakres danych]</a:t>
          </a:r>
        </a:p>
      </dgm:t>
    </dgm:pt>
    <dgm:pt modelId="{FB5413E4-0994-4531-96BF-EE5D06C48065}" type="sibTrans" cxnId="{716A3CA6-AC16-4F7A-89F3-4CFEDB09FD86}">
      <dgm:prSet/>
      <dgm:spPr/>
      <dgm:t>
        <a:bodyPr/>
        <a:lstStyle/>
        <a:p>
          <a:endParaRPr lang="pl-PL"/>
        </a:p>
      </dgm:t>
    </dgm:pt>
    <dgm:pt modelId="{62C424DB-0EFC-47BF-8E86-8AFA69858170}" type="parTrans" cxnId="{716A3CA6-AC16-4F7A-89F3-4CFEDB09FD86}">
      <dgm:prSet/>
      <dgm:spPr/>
      <dgm:t>
        <a:bodyPr/>
        <a:lstStyle/>
        <a:p>
          <a:endParaRPr lang="pl-PL"/>
        </a:p>
      </dgm:t>
    </dgm:pt>
    <dgm:pt modelId="{7CA1B1A4-6AB5-4F5F-8E75-E8BBB2F2575C}" type="pres">
      <dgm:prSet presAssocID="{EB53377D-65B9-42C9-915B-8E1ACBBD16D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9C62391-C214-4182-ADC2-AAD903528FD9}" type="pres">
      <dgm:prSet presAssocID="{EB53377D-65B9-42C9-915B-8E1ACBBD16D9}" presName="matrix" presStyleCnt="0"/>
      <dgm:spPr/>
    </dgm:pt>
    <dgm:pt modelId="{B0D2302C-F070-4D4E-8C24-DE8824A9FCE3}" type="pres">
      <dgm:prSet presAssocID="{EB53377D-65B9-42C9-915B-8E1ACBBD16D9}" presName="tile1" presStyleLbl="node1" presStyleIdx="0" presStyleCnt="4"/>
      <dgm:spPr/>
    </dgm:pt>
    <dgm:pt modelId="{6351353A-28C6-4B66-BED2-B8DED6994E13}" type="pres">
      <dgm:prSet presAssocID="{EB53377D-65B9-42C9-915B-8E1ACBBD16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6B7A89E-72C0-4097-8D8A-D79BC8E89A37}" type="pres">
      <dgm:prSet presAssocID="{EB53377D-65B9-42C9-915B-8E1ACBBD16D9}" presName="tile2" presStyleLbl="node1" presStyleIdx="1" presStyleCnt="4" custLinFactNeighborX="652" custLinFactNeighborY="464"/>
      <dgm:spPr/>
    </dgm:pt>
    <dgm:pt modelId="{CE03E997-7DA7-4444-9125-4C1A2AC575D2}" type="pres">
      <dgm:prSet presAssocID="{EB53377D-65B9-42C9-915B-8E1ACBBD16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B3478A5-695B-43AB-9FEC-463E89BFF666}" type="pres">
      <dgm:prSet presAssocID="{EB53377D-65B9-42C9-915B-8E1ACBBD16D9}" presName="tile3" presStyleLbl="node1" presStyleIdx="2" presStyleCnt="4" custScaleX="46944" custLinFactNeighborX="-26528" custLinFactNeighborY="1672"/>
      <dgm:spPr/>
    </dgm:pt>
    <dgm:pt modelId="{A16804B2-1C31-43B3-9307-3754940AFAE7}" type="pres">
      <dgm:prSet presAssocID="{EB53377D-65B9-42C9-915B-8E1ACBBD16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93E86A-2EC8-42CA-A334-E783B800A8A6}" type="pres">
      <dgm:prSet presAssocID="{EB53377D-65B9-42C9-915B-8E1ACBBD16D9}" presName="tile4" presStyleLbl="node1" presStyleIdx="3" presStyleCnt="4" custScaleX="51142" custLinFactNeighborX="30228" custLinFactNeighborY="313"/>
      <dgm:spPr/>
    </dgm:pt>
    <dgm:pt modelId="{6494D6FF-E3F6-4DB2-865E-E5D96CDCE0D4}" type="pres">
      <dgm:prSet presAssocID="{EB53377D-65B9-42C9-915B-8E1ACBBD16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4A988E0-3938-4938-B7AF-3813A4DF7B1C}" type="pres">
      <dgm:prSet presAssocID="{EB53377D-65B9-42C9-915B-8E1ACBBD16D9}" presName="centerTile" presStyleLbl="fgShp" presStyleIdx="0" presStyleCnt="1" custScaleX="217977" custScaleY="92527">
        <dgm:presLayoutVars>
          <dgm:chMax val="0"/>
          <dgm:chPref val="0"/>
        </dgm:presLayoutVars>
      </dgm:prSet>
      <dgm:spPr/>
    </dgm:pt>
  </dgm:ptLst>
  <dgm:cxnLst>
    <dgm:cxn modelId="{266B1316-9188-4E91-8705-6A683B425745}" type="presOf" srcId="{F8CE4CBF-0889-4AD9-A36A-16A3F3E11A61}" destId="{6494D6FF-E3F6-4DB2-865E-E5D96CDCE0D4}" srcOrd="1" destOrd="0" presId="urn:microsoft.com/office/officeart/2005/8/layout/matrix1"/>
    <dgm:cxn modelId="{E443032F-02AA-4DED-BC27-33DB7638DBC1}" srcId="{EB53377D-65B9-42C9-915B-8E1ACBBD16D9}" destId="{7861C2CA-7AFE-427E-B199-DCEC349327CB}" srcOrd="0" destOrd="0" parTransId="{E83C65BB-1792-444D-8C92-0105BFF3422F}" sibTransId="{C5F83803-5942-42D6-8E74-91901A0088D2}"/>
    <dgm:cxn modelId="{0D369E61-157B-4448-B45D-A145FA7DA92C}" type="presOf" srcId="{171F0AE3-317B-4452-9D14-6578DDC23FDB}" destId="{7B3478A5-695B-43AB-9FEC-463E89BFF666}" srcOrd="0" destOrd="0" presId="urn:microsoft.com/office/officeart/2005/8/layout/matrix1"/>
    <dgm:cxn modelId="{F2084A69-92B6-4BCC-B551-8DB5E250398E}" type="presOf" srcId="{EB53377D-65B9-42C9-915B-8E1ACBBD16D9}" destId="{7CA1B1A4-6AB5-4F5F-8E75-E8BBB2F2575C}" srcOrd="0" destOrd="0" presId="urn:microsoft.com/office/officeart/2005/8/layout/matrix1"/>
    <dgm:cxn modelId="{1F67BD6A-5E20-4429-AD60-0611D795153D}" srcId="{7861C2CA-7AFE-427E-B199-DCEC349327CB}" destId="{F8CE4CBF-0889-4AD9-A36A-16A3F3E11A61}" srcOrd="3" destOrd="0" parTransId="{7C9F232A-DC53-401F-9642-C29DD36946D3}" sibTransId="{5822920A-674E-445B-A1E7-311B1FE9B942}"/>
    <dgm:cxn modelId="{B0E0026B-EACC-454C-8BF7-92CDB44DEC2D}" type="presOf" srcId="{38A9EBE0-D2BD-4178-8AC9-C82025059021}" destId="{B0D2302C-F070-4D4E-8C24-DE8824A9FCE3}" srcOrd="0" destOrd="0" presId="urn:microsoft.com/office/officeart/2005/8/layout/matrix1"/>
    <dgm:cxn modelId="{0C44085A-C01F-45C7-B155-F8FCF630878B}" srcId="{7861C2CA-7AFE-427E-B199-DCEC349327CB}" destId="{093BDB23-8FA3-4AB3-9F5F-7F50F5BEA210}" srcOrd="1" destOrd="0" parTransId="{C318CF67-6EA0-4F9D-9F1E-EFEAF7E1682D}" sibTransId="{AB253ADF-8E0D-47BF-90A0-FBBDF6E5416A}"/>
    <dgm:cxn modelId="{984C0F9B-760D-45AA-A844-F32ECC597D6B}" type="presOf" srcId="{7861C2CA-7AFE-427E-B199-DCEC349327CB}" destId="{94A988E0-3938-4938-B7AF-3813A4DF7B1C}" srcOrd="0" destOrd="0" presId="urn:microsoft.com/office/officeart/2005/8/layout/matrix1"/>
    <dgm:cxn modelId="{933914A6-8087-434E-8280-A544CF120749}" type="presOf" srcId="{38A9EBE0-D2BD-4178-8AC9-C82025059021}" destId="{6351353A-28C6-4B66-BED2-B8DED6994E13}" srcOrd="1" destOrd="0" presId="urn:microsoft.com/office/officeart/2005/8/layout/matrix1"/>
    <dgm:cxn modelId="{716A3CA6-AC16-4F7A-89F3-4CFEDB09FD86}" srcId="{7861C2CA-7AFE-427E-B199-DCEC349327CB}" destId="{38A9EBE0-D2BD-4178-8AC9-C82025059021}" srcOrd="0" destOrd="0" parTransId="{62C424DB-0EFC-47BF-8E86-8AFA69858170}" sibTransId="{FB5413E4-0994-4531-96BF-EE5D06C48065}"/>
    <dgm:cxn modelId="{765FE4B0-2436-4A65-9296-5AE478D889DA}" type="presOf" srcId="{093BDB23-8FA3-4AB3-9F5F-7F50F5BEA210}" destId="{CE03E997-7DA7-4444-9125-4C1A2AC575D2}" srcOrd="1" destOrd="0" presId="urn:microsoft.com/office/officeart/2005/8/layout/matrix1"/>
    <dgm:cxn modelId="{0B0442B1-03F3-4B92-9775-A2D4965C0974}" type="presOf" srcId="{F8CE4CBF-0889-4AD9-A36A-16A3F3E11A61}" destId="{9093E86A-2EC8-42CA-A334-E783B800A8A6}" srcOrd="0" destOrd="0" presId="urn:microsoft.com/office/officeart/2005/8/layout/matrix1"/>
    <dgm:cxn modelId="{6BF745C1-0D54-4FD2-B474-F92740A0DFE0}" type="presOf" srcId="{171F0AE3-317B-4452-9D14-6578DDC23FDB}" destId="{A16804B2-1C31-43B3-9307-3754940AFAE7}" srcOrd="1" destOrd="0" presId="urn:microsoft.com/office/officeart/2005/8/layout/matrix1"/>
    <dgm:cxn modelId="{4CF1EEF8-97BF-44D8-BE5D-F48CF0472B74}" type="presOf" srcId="{093BDB23-8FA3-4AB3-9F5F-7F50F5BEA210}" destId="{B6B7A89E-72C0-4097-8D8A-D79BC8E89A37}" srcOrd="0" destOrd="0" presId="urn:microsoft.com/office/officeart/2005/8/layout/matrix1"/>
    <dgm:cxn modelId="{932198F9-18A2-40FF-A5DC-4C9F347FA5FA}" srcId="{7861C2CA-7AFE-427E-B199-DCEC349327CB}" destId="{171F0AE3-317B-4452-9D14-6578DDC23FDB}" srcOrd="2" destOrd="0" parTransId="{C10C3A1A-B67B-4A65-91F5-6E0627CA7D8D}" sibTransId="{BCCF5A8F-4379-4A34-88E1-D5E497DE2F70}"/>
    <dgm:cxn modelId="{F2B48C64-5DDA-48E6-9D68-C6B8C5E14C82}" type="presParOf" srcId="{7CA1B1A4-6AB5-4F5F-8E75-E8BBB2F2575C}" destId="{69C62391-C214-4182-ADC2-AAD903528FD9}" srcOrd="0" destOrd="0" presId="urn:microsoft.com/office/officeart/2005/8/layout/matrix1"/>
    <dgm:cxn modelId="{218E13D0-95DF-4065-8AA6-F517088C4CCD}" type="presParOf" srcId="{69C62391-C214-4182-ADC2-AAD903528FD9}" destId="{B0D2302C-F070-4D4E-8C24-DE8824A9FCE3}" srcOrd="0" destOrd="0" presId="urn:microsoft.com/office/officeart/2005/8/layout/matrix1"/>
    <dgm:cxn modelId="{D7CA3C42-6B10-4CC8-8623-16DE34028D22}" type="presParOf" srcId="{69C62391-C214-4182-ADC2-AAD903528FD9}" destId="{6351353A-28C6-4B66-BED2-B8DED6994E13}" srcOrd="1" destOrd="0" presId="urn:microsoft.com/office/officeart/2005/8/layout/matrix1"/>
    <dgm:cxn modelId="{E529F821-EAC6-4613-BC6F-41905E44F4EF}" type="presParOf" srcId="{69C62391-C214-4182-ADC2-AAD903528FD9}" destId="{B6B7A89E-72C0-4097-8D8A-D79BC8E89A37}" srcOrd="2" destOrd="0" presId="urn:microsoft.com/office/officeart/2005/8/layout/matrix1"/>
    <dgm:cxn modelId="{0CE955F5-057F-4C36-98EC-E854690FE0E4}" type="presParOf" srcId="{69C62391-C214-4182-ADC2-AAD903528FD9}" destId="{CE03E997-7DA7-4444-9125-4C1A2AC575D2}" srcOrd="3" destOrd="0" presId="urn:microsoft.com/office/officeart/2005/8/layout/matrix1"/>
    <dgm:cxn modelId="{FAD32593-3038-4F92-8D06-6045178037D5}" type="presParOf" srcId="{69C62391-C214-4182-ADC2-AAD903528FD9}" destId="{7B3478A5-695B-43AB-9FEC-463E89BFF666}" srcOrd="4" destOrd="0" presId="urn:microsoft.com/office/officeart/2005/8/layout/matrix1"/>
    <dgm:cxn modelId="{420644BE-872B-4332-B045-8199497CF6B4}" type="presParOf" srcId="{69C62391-C214-4182-ADC2-AAD903528FD9}" destId="{A16804B2-1C31-43B3-9307-3754940AFAE7}" srcOrd="5" destOrd="0" presId="urn:microsoft.com/office/officeart/2005/8/layout/matrix1"/>
    <dgm:cxn modelId="{567791C8-F7F0-4467-979F-44D890F5C49E}" type="presParOf" srcId="{69C62391-C214-4182-ADC2-AAD903528FD9}" destId="{9093E86A-2EC8-42CA-A334-E783B800A8A6}" srcOrd="6" destOrd="0" presId="urn:microsoft.com/office/officeart/2005/8/layout/matrix1"/>
    <dgm:cxn modelId="{35BFD00A-3050-453F-8F0B-DA39812A40DC}" type="presParOf" srcId="{69C62391-C214-4182-ADC2-AAD903528FD9}" destId="{6494D6FF-E3F6-4DB2-865E-E5D96CDCE0D4}" srcOrd="7" destOrd="0" presId="urn:microsoft.com/office/officeart/2005/8/layout/matrix1"/>
    <dgm:cxn modelId="{CD2D32E8-3502-41B6-9F21-05E9A5F28BC9}" type="presParOf" srcId="{7CA1B1A4-6AB5-4F5F-8E75-E8BBB2F2575C}" destId="{94A988E0-3938-4938-B7AF-3813A4DF7B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B53377D-65B9-42C9-915B-8E1ACBBD16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61C2CA-7AFE-427E-B199-DCEC349327CB}">
      <dgm:prSet phldrT="[Tekst]" custT="1"/>
      <dgm:spPr>
        <a:solidFill>
          <a:srgbClr val="FFFFCC"/>
        </a:solidFill>
      </dgm:spPr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Dane osobowe tej samej konkretnej osoby</a:t>
          </a:r>
        </a:p>
      </dgm:t>
    </dgm:pt>
    <dgm:pt modelId="{E83C65BB-1792-444D-8C92-0105BFF3422F}" type="parTrans" cxnId="{E443032F-02AA-4DED-BC27-33DB7638DBC1}">
      <dgm:prSet/>
      <dgm:spPr/>
      <dgm:t>
        <a:bodyPr/>
        <a:lstStyle/>
        <a:p>
          <a:endParaRPr lang="pl-PL"/>
        </a:p>
      </dgm:t>
    </dgm:pt>
    <dgm:pt modelId="{C5F83803-5942-42D6-8E74-91901A0088D2}" type="sibTrans" cxnId="{E443032F-02AA-4DED-BC27-33DB7638DBC1}">
      <dgm:prSet/>
      <dgm:spPr/>
      <dgm:t>
        <a:bodyPr/>
        <a:lstStyle/>
        <a:p>
          <a:endParaRPr lang="pl-PL"/>
        </a:p>
      </dgm:t>
    </dgm:pt>
    <dgm:pt modelId="{093BDB23-8FA3-4AB3-9F5F-7F50F5BEA210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dirty="0">
              <a:solidFill>
                <a:schemeClr val="bg1"/>
              </a:solidFill>
            </a:rPr>
          </a:br>
          <a:r>
            <a:rPr lang="pl-PL" sz="2000" b="1" dirty="0">
              <a:solidFill>
                <a:schemeClr val="bg1"/>
              </a:solidFill>
            </a:rPr>
            <a:t>w miejscu pracy</a:t>
          </a:r>
        </a:p>
        <a:p>
          <a:r>
            <a:rPr lang="pl-PL" sz="2000" b="1" dirty="0"/>
            <a:t>[cele – podstawy przetwarzania zakres danych]</a:t>
          </a:r>
        </a:p>
      </dgm:t>
    </dgm:pt>
    <dgm:pt modelId="{C318CF67-6EA0-4F9D-9F1E-EFEAF7E1682D}" type="parTrans" cxnId="{0C44085A-C01F-45C7-B155-F8FCF630878B}">
      <dgm:prSet/>
      <dgm:spPr/>
      <dgm:t>
        <a:bodyPr/>
        <a:lstStyle/>
        <a:p>
          <a:endParaRPr lang="pl-PL"/>
        </a:p>
      </dgm:t>
    </dgm:pt>
    <dgm:pt modelId="{AB253ADF-8E0D-47BF-90A0-FBBDF6E5416A}" type="sibTrans" cxnId="{0C44085A-C01F-45C7-B155-F8FCF630878B}">
      <dgm:prSet/>
      <dgm:spPr/>
      <dgm:t>
        <a:bodyPr/>
        <a:lstStyle/>
        <a:p>
          <a:endParaRPr lang="pl-PL"/>
        </a:p>
      </dgm:t>
    </dgm:pt>
    <dgm:pt modelId="{171F0AE3-317B-4452-9D14-6578DDC23FDB}">
      <dgm:prSet phldrT="[Tekst]" custT="1"/>
      <dgm:spPr/>
      <dgm:t>
        <a:bodyPr/>
        <a:lstStyle/>
        <a:p>
          <a:pPr>
            <a:spcAft>
              <a:spcPts val="300"/>
            </a:spcAft>
          </a:pPr>
          <a:r>
            <a:rPr lang="pl-PL" sz="1800" b="1" dirty="0"/>
            <a:t>Beneficjent</a:t>
          </a:r>
          <a:r>
            <a:rPr lang="pl-PL" sz="1800" dirty="0"/>
            <a:t> – </a:t>
          </a:r>
          <a:r>
            <a:rPr lang="pl-PL" sz="1800" b="1" dirty="0"/>
            <a:t>administrator danych osobowych ….</a:t>
          </a:r>
        </a:p>
        <a:p>
          <a:pPr>
            <a:spcAft>
              <a:spcPts val="300"/>
            </a:spcAft>
          </a:pPr>
          <a:r>
            <a:rPr lang="pl-PL" sz="1800" b="1" dirty="0"/>
            <a:t>[cele – podstawy przetwarzania - zakres danych]</a:t>
          </a:r>
        </a:p>
      </dgm:t>
    </dgm:pt>
    <dgm:pt modelId="{C10C3A1A-B67B-4A65-91F5-6E0627CA7D8D}" type="parTrans" cxnId="{932198F9-18A2-40FF-A5DC-4C9F347FA5FA}">
      <dgm:prSet/>
      <dgm:spPr/>
      <dgm:t>
        <a:bodyPr/>
        <a:lstStyle/>
        <a:p>
          <a:endParaRPr lang="pl-PL"/>
        </a:p>
      </dgm:t>
    </dgm:pt>
    <dgm:pt modelId="{BCCF5A8F-4379-4A34-88E1-D5E497DE2F70}" type="sibTrans" cxnId="{932198F9-18A2-40FF-A5DC-4C9F347FA5FA}">
      <dgm:prSet/>
      <dgm:spPr/>
      <dgm:t>
        <a:bodyPr/>
        <a:lstStyle/>
        <a:p>
          <a:endParaRPr lang="pl-PL"/>
        </a:p>
      </dgm:t>
    </dgm:pt>
    <dgm:pt modelId="{F8CE4CBF-0889-4AD9-A36A-16A3F3E11A61}">
      <dgm:prSet phldrT="[Tekst]" custT="1"/>
      <dgm:spPr/>
      <dgm:t>
        <a:bodyPr/>
        <a:lstStyle/>
        <a:p>
          <a:r>
            <a:rPr lang="pl-PL" sz="2000" b="1" dirty="0">
              <a:solidFill>
                <a:schemeClr val="bg1"/>
              </a:solidFill>
            </a:rPr>
            <a:t>Inni administratorzy ….</a:t>
          </a:r>
        </a:p>
        <a:p>
          <a:r>
            <a:rPr lang="pl-PL" sz="2000" b="1" dirty="0"/>
            <a:t>[cele – podstawy przetwarzania- zakres danych]</a:t>
          </a:r>
          <a:endParaRPr lang="pl-PL" sz="2000" b="1" dirty="0">
            <a:solidFill>
              <a:schemeClr val="bg1"/>
            </a:solidFill>
          </a:endParaRPr>
        </a:p>
      </dgm:t>
    </dgm:pt>
    <dgm:pt modelId="{7C9F232A-DC53-401F-9642-C29DD36946D3}" type="parTrans" cxnId="{1F67BD6A-5E20-4429-AD60-0611D795153D}">
      <dgm:prSet/>
      <dgm:spPr/>
      <dgm:t>
        <a:bodyPr/>
        <a:lstStyle/>
        <a:p>
          <a:endParaRPr lang="pl-PL"/>
        </a:p>
      </dgm:t>
    </dgm:pt>
    <dgm:pt modelId="{5822920A-674E-445B-A1E7-311B1FE9B942}" type="sibTrans" cxnId="{1F67BD6A-5E20-4429-AD60-0611D795153D}">
      <dgm:prSet/>
      <dgm:spPr/>
      <dgm:t>
        <a:bodyPr/>
        <a:lstStyle/>
        <a:p>
          <a:endParaRPr lang="pl-PL"/>
        </a:p>
      </dgm:t>
    </dgm:pt>
    <dgm:pt modelId="{38A9EBE0-D2BD-4178-8AC9-C82025059021}">
      <dgm:prSet phldrT="[Tekst]" custT="1"/>
      <dgm:spPr/>
      <dgm:t>
        <a:bodyPr/>
        <a:lstStyle/>
        <a:p>
          <a:r>
            <a:rPr lang="pl-PL" sz="2000" b="1" dirty="0"/>
            <a:t>IZ – administrator danych osobowych stażysty jako uczestnika projektu</a:t>
          </a:r>
        </a:p>
        <a:p>
          <a:r>
            <a:rPr lang="pl-PL" sz="2000" b="1" dirty="0"/>
            <a:t>[cele – podstawy przetwarzania - zakres danych]</a:t>
          </a:r>
        </a:p>
      </dgm:t>
    </dgm:pt>
    <dgm:pt modelId="{FB5413E4-0994-4531-96BF-EE5D06C48065}" type="sibTrans" cxnId="{716A3CA6-AC16-4F7A-89F3-4CFEDB09FD86}">
      <dgm:prSet/>
      <dgm:spPr/>
      <dgm:t>
        <a:bodyPr/>
        <a:lstStyle/>
        <a:p>
          <a:endParaRPr lang="pl-PL"/>
        </a:p>
      </dgm:t>
    </dgm:pt>
    <dgm:pt modelId="{62C424DB-0EFC-47BF-8E86-8AFA69858170}" type="parTrans" cxnId="{716A3CA6-AC16-4F7A-89F3-4CFEDB09FD86}">
      <dgm:prSet/>
      <dgm:spPr/>
      <dgm:t>
        <a:bodyPr/>
        <a:lstStyle/>
        <a:p>
          <a:endParaRPr lang="pl-PL"/>
        </a:p>
      </dgm:t>
    </dgm:pt>
    <dgm:pt modelId="{7CA1B1A4-6AB5-4F5F-8E75-E8BBB2F2575C}" type="pres">
      <dgm:prSet presAssocID="{EB53377D-65B9-42C9-915B-8E1ACBBD16D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9C62391-C214-4182-ADC2-AAD903528FD9}" type="pres">
      <dgm:prSet presAssocID="{EB53377D-65B9-42C9-915B-8E1ACBBD16D9}" presName="matrix" presStyleCnt="0"/>
      <dgm:spPr/>
    </dgm:pt>
    <dgm:pt modelId="{B0D2302C-F070-4D4E-8C24-DE8824A9FCE3}" type="pres">
      <dgm:prSet presAssocID="{EB53377D-65B9-42C9-915B-8E1ACBBD16D9}" presName="tile1" presStyleLbl="node1" presStyleIdx="0" presStyleCnt="4"/>
      <dgm:spPr/>
    </dgm:pt>
    <dgm:pt modelId="{6351353A-28C6-4B66-BED2-B8DED6994E13}" type="pres">
      <dgm:prSet presAssocID="{EB53377D-65B9-42C9-915B-8E1ACBBD16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6B7A89E-72C0-4097-8D8A-D79BC8E89A37}" type="pres">
      <dgm:prSet presAssocID="{EB53377D-65B9-42C9-915B-8E1ACBBD16D9}" presName="tile2" presStyleLbl="node1" presStyleIdx="1" presStyleCnt="4" custLinFactNeighborX="652" custLinFactNeighborY="464"/>
      <dgm:spPr/>
    </dgm:pt>
    <dgm:pt modelId="{CE03E997-7DA7-4444-9125-4C1A2AC575D2}" type="pres">
      <dgm:prSet presAssocID="{EB53377D-65B9-42C9-915B-8E1ACBBD16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B3478A5-695B-43AB-9FEC-463E89BFF666}" type="pres">
      <dgm:prSet presAssocID="{EB53377D-65B9-42C9-915B-8E1ACBBD16D9}" presName="tile3" presStyleLbl="node1" presStyleIdx="2" presStyleCnt="4" custScaleX="46944" custLinFactNeighborX="-26528" custLinFactNeighborY="1672"/>
      <dgm:spPr/>
    </dgm:pt>
    <dgm:pt modelId="{A16804B2-1C31-43B3-9307-3754940AFAE7}" type="pres">
      <dgm:prSet presAssocID="{EB53377D-65B9-42C9-915B-8E1ACBBD16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93E86A-2EC8-42CA-A334-E783B800A8A6}" type="pres">
      <dgm:prSet presAssocID="{EB53377D-65B9-42C9-915B-8E1ACBBD16D9}" presName="tile4" presStyleLbl="node1" presStyleIdx="3" presStyleCnt="4" custScaleX="51142" custLinFactNeighborX="30228" custLinFactNeighborY="313"/>
      <dgm:spPr/>
    </dgm:pt>
    <dgm:pt modelId="{6494D6FF-E3F6-4DB2-865E-E5D96CDCE0D4}" type="pres">
      <dgm:prSet presAssocID="{EB53377D-65B9-42C9-915B-8E1ACBBD16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4A988E0-3938-4938-B7AF-3813A4DF7B1C}" type="pres">
      <dgm:prSet presAssocID="{EB53377D-65B9-42C9-915B-8E1ACBBD16D9}" presName="centerTile" presStyleLbl="fgShp" presStyleIdx="0" presStyleCnt="1" custScaleX="217977" custScaleY="92527">
        <dgm:presLayoutVars>
          <dgm:chMax val="0"/>
          <dgm:chPref val="0"/>
        </dgm:presLayoutVars>
      </dgm:prSet>
      <dgm:spPr/>
    </dgm:pt>
  </dgm:ptLst>
  <dgm:cxnLst>
    <dgm:cxn modelId="{BBF2502D-7821-419A-ADF3-74D9D3C3EF53}" type="presOf" srcId="{171F0AE3-317B-4452-9D14-6578DDC23FDB}" destId="{A16804B2-1C31-43B3-9307-3754940AFAE7}" srcOrd="1" destOrd="0" presId="urn:microsoft.com/office/officeart/2005/8/layout/matrix1"/>
    <dgm:cxn modelId="{E443032F-02AA-4DED-BC27-33DB7638DBC1}" srcId="{EB53377D-65B9-42C9-915B-8E1ACBBD16D9}" destId="{7861C2CA-7AFE-427E-B199-DCEC349327CB}" srcOrd="0" destOrd="0" parTransId="{E83C65BB-1792-444D-8C92-0105BFF3422F}" sibTransId="{C5F83803-5942-42D6-8E74-91901A0088D2}"/>
    <dgm:cxn modelId="{3DB24263-A22F-4C2B-A02A-09559BDFA04A}" type="presOf" srcId="{7861C2CA-7AFE-427E-B199-DCEC349327CB}" destId="{94A988E0-3938-4938-B7AF-3813A4DF7B1C}" srcOrd="0" destOrd="0" presId="urn:microsoft.com/office/officeart/2005/8/layout/matrix1"/>
    <dgm:cxn modelId="{1F67BD6A-5E20-4429-AD60-0611D795153D}" srcId="{7861C2CA-7AFE-427E-B199-DCEC349327CB}" destId="{F8CE4CBF-0889-4AD9-A36A-16A3F3E11A61}" srcOrd="3" destOrd="0" parTransId="{7C9F232A-DC53-401F-9642-C29DD36946D3}" sibTransId="{5822920A-674E-445B-A1E7-311B1FE9B942}"/>
    <dgm:cxn modelId="{0D6A6156-3F74-41E9-95D3-41E54DE9D8B9}" type="presOf" srcId="{EB53377D-65B9-42C9-915B-8E1ACBBD16D9}" destId="{7CA1B1A4-6AB5-4F5F-8E75-E8BBB2F2575C}" srcOrd="0" destOrd="0" presId="urn:microsoft.com/office/officeart/2005/8/layout/matrix1"/>
    <dgm:cxn modelId="{4F9E7958-A0C2-44A0-924F-57C6E23BB4B7}" type="presOf" srcId="{093BDB23-8FA3-4AB3-9F5F-7F50F5BEA210}" destId="{CE03E997-7DA7-4444-9125-4C1A2AC575D2}" srcOrd="1" destOrd="0" presId="urn:microsoft.com/office/officeart/2005/8/layout/matrix1"/>
    <dgm:cxn modelId="{AEAFE259-7A66-4C96-9C59-1FFD1EA7AEFA}" type="presOf" srcId="{171F0AE3-317B-4452-9D14-6578DDC23FDB}" destId="{7B3478A5-695B-43AB-9FEC-463E89BFF666}" srcOrd="0" destOrd="0" presId="urn:microsoft.com/office/officeart/2005/8/layout/matrix1"/>
    <dgm:cxn modelId="{0C44085A-C01F-45C7-B155-F8FCF630878B}" srcId="{7861C2CA-7AFE-427E-B199-DCEC349327CB}" destId="{093BDB23-8FA3-4AB3-9F5F-7F50F5BEA210}" srcOrd="1" destOrd="0" parTransId="{C318CF67-6EA0-4F9D-9F1E-EFEAF7E1682D}" sibTransId="{AB253ADF-8E0D-47BF-90A0-FBBDF6E5416A}"/>
    <dgm:cxn modelId="{1D5A707A-286E-41F8-9AD3-2F68CCDF754C}" type="presOf" srcId="{F8CE4CBF-0889-4AD9-A36A-16A3F3E11A61}" destId="{6494D6FF-E3F6-4DB2-865E-E5D96CDCE0D4}" srcOrd="1" destOrd="0" presId="urn:microsoft.com/office/officeart/2005/8/layout/matrix1"/>
    <dgm:cxn modelId="{4A53228B-BC2F-48C6-9F25-2FDB031DF7D3}" type="presOf" srcId="{38A9EBE0-D2BD-4178-8AC9-C82025059021}" destId="{6351353A-28C6-4B66-BED2-B8DED6994E13}" srcOrd="1" destOrd="0" presId="urn:microsoft.com/office/officeart/2005/8/layout/matrix1"/>
    <dgm:cxn modelId="{1E34929D-2F36-49A9-A32A-94D7A815D7FB}" type="presOf" srcId="{38A9EBE0-D2BD-4178-8AC9-C82025059021}" destId="{B0D2302C-F070-4D4E-8C24-DE8824A9FCE3}" srcOrd="0" destOrd="0" presId="urn:microsoft.com/office/officeart/2005/8/layout/matrix1"/>
    <dgm:cxn modelId="{716A3CA6-AC16-4F7A-89F3-4CFEDB09FD86}" srcId="{7861C2CA-7AFE-427E-B199-DCEC349327CB}" destId="{38A9EBE0-D2BD-4178-8AC9-C82025059021}" srcOrd="0" destOrd="0" parTransId="{62C424DB-0EFC-47BF-8E86-8AFA69858170}" sibTransId="{FB5413E4-0994-4531-96BF-EE5D06C48065}"/>
    <dgm:cxn modelId="{410C20F5-2F9B-4B29-A0EA-A5384514F4F5}" type="presOf" srcId="{F8CE4CBF-0889-4AD9-A36A-16A3F3E11A61}" destId="{9093E86A-2EC8-42CA-A334-E783B800A8A6}" srcOrd="0" destOrd="0" presId="urn:microsoft.com/office/officeart/2005/8/layout/matrix1"/>
    <dgm:cxn modelId="{932198F9-18A2-40FF-A5DC-4C9F347FA5FA}" srcId="{7861C2CA-7AFE-427E-B199-DCEC349327CB}" destId="{171F0AE3-317B-4452-9D14-6578DDC23FDB}" srcOrd="2" destOrd="0" parTransId="{C10C3A1A-B67B-4A65-91F5-6E0627CA7D8D}" sibTransId="{BCCF5A8F-4379-4A34-88E1-D5E497DE2F70}"/>
    <dgm:cxn modelId="{37BA0CFA-1A88-4B99-9595-3EFC020D9C57}" type="presOf" srcId="{093BDB23-8FA3-4AB3-9F5F-7F50F5BEA210}" destId="{B6B7A89E-72C0-4097-8D8A-D79BC8E89A37}" srcOrd="0" destOrd="0" presId="urn:microsoft.com/office/officeart/2005/8/layout/matrix1"/>
    <dgm:cxn modelId="{53AAB7EB-6CA5-4F8F-9BEE-7C1882C6694B}" type="presParOf" srcId="{7CA1B1A4-6AB5-4F5F-8E75-E8BBB2F2575C}" destId="{69C62391-C214-4182-ADC2-AAD903528FD9}" srcOrd="0" destOrd="0" presId="urn:microsoft.com/office/officeart/2005/8/layout/matrix1"/>
    <dgm:cxn modelId="{4E395DFE-5B32-4C04-A871-14E37200108C}" type="presParOf" srcId="{69C62391-C214-4182-ADC2-AAD903528FD9}" destId="{B0D2302C-F070-4D4E-8C24-DE8824A9FCE3}" srcOrd="0" destOrd="0" presId="urn:microsoft.com/office/officeart/2005/8/layout/matrix1"/>
    <dgm:cxn modelId="{6DED4487-61F7-4A6A-B1FF-363E0E6C15C2}" type="presParOf" srcId="{69C62391-C214-4182-ADC2-AAD903528FD9}" destId="{6351353A-28C6-4B66-BED2-B8DED6994E13}" srcOrd="1" destOrd="0" presId="urn:microsoft.com/office/officeart/2005/8/layout/matrix1"/>
    <dgm:cxn modelId="{73312539-0478-47C6-899B-B30482C4ABD5}" type="presParOf" srcId="{69C62391-C214-4182-ADC2-AAD903528FD9}" destId="{B6B7A89E-72C0-4097-8D8A-D79BC8E89A37}" srcOrd="2" destOrd="0" presId="urn:microsoft.com/office/officeart/2005/8/layout/matrix1"/>
    <dgm:cxn modelId="{2D05E279-34CC-430F-BCD1-681B37BD1978}" type="presParOf" srcId="{69C62391-C214-4182-ADC2-AAD903528FD9}" destId="{CE03E997-7DA7-4444-9125-4C1A2AC575D2}" srcOrd="3" destOrd="0" presId="urn:microsoft.com/office/officeart/2005/8/layout/matrix1"/>
    <dgm:cxn modelId="{C5BA56CB-F88A-4C6D-892A-6A62B417D814}" type="presParOf" srcId="{69C62391-C214-4182-ADC2-AAD903528FD9}" destId="{7B3478A5-695B-43AB-9FEC-463E89BFF666}" srcOrd="4" destOrd="0" presId="urn:microsoft.com/office/officeart/2005/8/layout/matrix1"/>
    <dgm:cxn modelId="{6DB82B4F-A2D2-4F7A-9633-9ECCBA88F1E5}" type="presParOf" srcId="{69C62391-C214-4182-ADC2-AAD903528FD9}" destId="{A16804B2-1C31-43B3-9307-3754940AFAE7}" srcOrd="5" destOrd="0" presId="urn:microsoft.com/office/officeart/2005/8/layout/matrix1"/>
    <dgm:cxn modelId="{4E4B2444-2D27-4323-8862-1024B55227E8}" type="presParOf" srcId="{69C62391-C214-4182-ADC2-AAD903528FD9}" destId="{9093E86A-2EC8-42CA-A334-E783B800A8A6}" srcOrd="6" destOrd="0" presId="urn:microsoft.com/office/officeart/2005/8/layout/matrix1"/>
    <dgm:cxn modelId="{769DC997-74F1-4450-B83E-72712F1854C1}" type="presParOf" srcId="{69C62391-C214-4182-ADC2-AAD903528FD9}" destId="{6494D6FF-E3F6-4DB2-865E-E5D96CDCE0D4}" srcOrd="7" destOrd="0" presId="urn:microsoft.com/office/officeart/2005/8/layout/matrix1"/>
    <dgm:cxn modelId="{90CECF5F-D4E3-484E-BFE3-C98C19B7C9A1}" type="presParOf" srcId="{7CA1B1A4-6AB5-4F5F-8E75-E8BBB2F2575C}" destId="{94A988E0-3938-4938-B7AF-3813A4DF7B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302C-F070-4D4E-8C24-DE8824A9FCE3}">
      <dsp:nvSpPr>
        <dsp:cNvPr id="0" name=""/>
        <dsp:cNvSpPr/>
      </dsp:nvSpPr>
      <dsp:spPr>
        <a:xfrm rot="16200000">
          <a:off x="721579" y="-721579"/>
          <a:ext cx="2628900" cy="40720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IZ – administrator danych osobowych stażysty jako uczestnika projektu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– zakres danych]</a:t>
          </a:r>
        </a:p>
      </dsp:txBody>
      <dsp:txXfrm rot="5400000">
        <a:off x="0" y="0"/>
        <a:ext cx="4072059" cy="1971675"/>
      </dsp:txXfrm>
    </dsp:sp>
    <dsp:sp modelId="{B6B7A89E-72C0-4097-8D8A-D79BC8E89A37}">
      <dsp:nvSpPr>
        <dsp:cNvPr id="0" name=""/>
        <dsp:cNvSpPr/>
      </dsp:nvSpPr>
      <dsp:spPr>
        <a:xfrm>
          <a:off x="4072059" y="12198"/>
          <a:ext cx="4072059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kern="1200" dirty="0">
              <a:solidFill>
                <a:schemeClr val="bg1"/>
              </a:solidFill>
            </a:rPr>
          </a:br>
          <a:r>
            <a:rPr lang="pl-PL" sz="2000" b="1" kern="1200" dirty="0">
              <a:solidFill>
                <a:schemeClr val="bg1"/>
              </a:solidFill>
            </a:rPr>
            <a:t>w miejscu pracy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– zakres danych]</a:t>
          </a:r>
        </a:p>
      </dsp:txBody>
      <dsp:txXfrm>
        <a:off x="4072059" y="12198"/>
        <a:ext cx="4072059" cy="1971675"/>
      </dsp:txXfrm>
    </dsp:sp>
    <dsp:sp modelId="{7B3478A5-695B-43AB-9FEC-463E89BFF666}">
      <dsp:nvSpPr>
        <dsp:cNvPr id="0" name=""/>
        <dsp:cNvSpPr/>
      </dsp:nvSpPr>
      <dsp:spPr>
        <a:xfrm rot="10800000">
          <a:off x="0" y="2629793"/>
          <a:ext cx="4072059" cy="262800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Beneficjent</a:t>
          </a:r>
          <a:r>
            <a:rPr lang="pl-PL" sz="1800" kern="1200" dirty="0"/>
            <a:t> – </a:t>
          </a:r>
          <a:r>
            <a:rPr lang="pl-PL" sz="1800" b="1" kern="1200" dirty="0"/>
            <a:t>administrator danych osobowych kandydata do udziału </a:t>
          </a:r>
          <a:br>
            <a:rPr lang="pl-PL" sz="1800" b="1" kern="1200" dirty="0"/>
          </a:br>
          <a:r>
            <a:rPr lang="pl-PL" sz="1800" b="1" kern="1200" dirty="0"/>
            <a:t>w projekcie (przyszłego stażysty), podmiot wysyłający na staż </a:t>
          </a:r>
          <a:br>
            <a:rPr lang="pl-PL" sz="1800" b="1" kern="1200" dirty="0"/>
          </a:br>
          <a:r>
            <a:rPr lang="pl-PL" sz="1800" b="1" kern="1200" dirty="0"/>
            <a:t>i rozliczający stażystę z realizacji stażu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[cele – podstawy przetwarzania – zakres danych]</a:t>
          </a:r>
        </a:p>
      </dsp:txBody>
      <dsp:txXfrm rot="10800000">
        <a:off x="0" y="3286795"/>
        <a:ext cx="4072059" cy="1971004"/>
      </dsp:txXfrm>
    </dsp:sp>
    <dsp:sp modelId="{9093E86A-2EC8-42CA-A334-E783B800A8A6}">
      <dsp:nvSpPr>
        <dsp:cNvPr id="0" name=""/>
        <dsp:cNvSpPr/>
      </dsp:nvSpPr>
      <dsp:spPr>
        <a:xfrm rot="5400000">
          <a:off x="4767252" y="1897961"/>
          <a:ext cx="2628900" cy="40720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Inni administratorzy (np. ZOZ - lekarz medycyny pracy, itp.)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– zakres danych]</a:t>
          </a:r>
          <a:endParaRPr lang="pl-PL" sz="2000" b="1" kern="1200" dirty="0">
            <a:solidFill>
              <a:schemeClr val="bg1"/>
            </a:solidFill>
          </a:endParaRPr>
        </a:p>
      </dsp:txBody>
      <dsp:txXfrm rot="-5400000">
        <a:off x="4045672" y="3276765"/>
        <a:ext cx="4072059" cy="1971675"/>
      </dsp:txXfrm>
    </dsp:sp>
    <dsp:sp modelId="{94A988E0-3938-4938-B7AF-3813A4DF7B1C}">
      <dsp:nvSpPr>
        <dsp:cNvPr id="0" name=""/>
        <dsp:cNvSpPr/>
      </dsp:nvSpPr>
      <dsp:spPr>
        <a:xfrm>
          <a:off x="1409213" y="2020789"/>
          <a:ext cx="5325691" cy="1216221"/>
        </a:xfrm>
        <a:prstGeom prst="round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Dane osobowe tej samej konkretnej osoby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ODRĘBNE cele przetwarzania danych – </a:t>
          </a:r>
          <a:br>
            <a:rPr lang="pl-PL" sz="2000" b="1" kern="1200" dirty="0">
              <a:solidFill>
                <a:schemeClr val="tx1"/>
              </a:solidFill>
            </a:rPr>
          </a:br>
          <a:r>
            <a:rPr lang="pl-PL" sz="2000" b="1" kern="1200" dirty="0">
              <a:solidFill>
                <a:schemeClr val="tx1"/>
              </a:solidFill>
            </a:rPr>
            <a:t>ODRĘBNI ADMINISTRATORZY</a:t>
          </a:r>
        </a:p>
      </dsp:txBody>
      <dsp:txXfrm>
        <a:off x="1468584" y="2080160"/>
        <a:ext cx="5206949" cy="109747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302C-F070-4D4E-8C24-DE8824A9FCE3}">
      <dsp:nvSpPr>
        <dsp:cNvPr id="0" name=""/>
        <dsp:cNvSpPr/>
      </dsp:nvSpPr>
      <dsp:spPr>
        <a:xfrm rot="16200000">
          <a:off x="721579" y="-721579"/>
          <a:ext cx="2628900" cy="40720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IZ – administrator danych osobowych stażysty jako uczestnika projektu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- zakres danych]</a:t>
          </a:r>
        </a:p>
      </dsp:txBody>
      <dsp:txXfrm rot="5400000">
        <a:off x="0" y="0"/>
        <a:ext cx="4072059" cy="1971675"/>
      </dsp:txXfrm>
    </dsp:sp>
    <dsp:sp modelId="{B6B7A89E-72C0-4097-8D8A-D79BC8E89A37}">
      <dsp:nvSpPr>
        <dsp:cNvPr id="0" name=""/>
        <dsp:cNvSpPr/>
      </dsp:nvSpPr>
      <dsp:spPr>
        <a:xfrm>
          <a:off x="4072059" y="12198"/>
          <a:ext cx="4072059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kern="1200" dirty="0">
              <a:solidFill>
                <a:schemeClr val="bg1"/>
              </a:solidFill>
            </a:rPr>
          </a:br>
          <a:r>
            <a:rPr lang="pl-PL" sz="2000" b="1" kern="1200" dirty="0">
              <a:solidFill>
                <a:schemeClr val="bg1"/>
              </a:solidFill>
            </a:rPr>
            <a:t>w miejscu pracy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zakres danych]</a:t>
          </a:r>
        </a:p>
      </dsp:txBody>
      <dsp:txXfrm>
        <a:off x="4072059" y="12198"/>
        <a:ext cx="4072059" cy="1971675"/>
      </dsp:txXfrm>
    </dsp:sp>
    <dsp:sp modelId="{7B3478A5-695B-43AB-9FEC-463E89BFF666}">
      <dsp:nvSpPr>
        <dsp:cNvPr id="0" name=""/>
        <dsp:cNvSpPr/>
      </dsp:nvSpPr>
      <dsp:spPr>
        <a:xfrm rot="10800000">
          <a:off x="0" y="2628900"/>
          <a:ext cx="1911587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Beneficjent</a:t>
          </a:r>
          <a:r>
            <a:rPr lang="pl-PL" sz="1800" kern="1200" dirty="0"/>
            <a:t> – </a:t>
          </a:r>
          <a:r>
            <a:rPr lang="pl-PL" sz="1800" b="1" kern="1200" dirty="0"/>
            <a:t>administrator danych osobowych ….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[cele – podstawy przetwarzania - zakres danych]</a:t>
          </a:r>
        </a:p>
      </dsp:txBody>
      <dsp:txXfrm rot="10800000">
        <a:off x="0" y="3286125"/>
        <a:ext cx="1911587" cy="1971675"/>
      </dsp:txXfrm>
    </dsp:sp>
    <dsp:sp modelId="{9093E86A-2EC8-42CA-A334-E783B800A8A6}">
      <dsp:nvSpPr>
        <dsp:cNvPr id="0" name=""/>
        <dsp:cNvSpPr/>
      </dsp:nvSpPr>
      <dsp:spPr>
        <a:xfrm rot="5400000">
          <a:off x="5788402" y="2902083"/>
          <a:ext cx="2628900" cy="2082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Inni administratorzy ….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przetwarzania- zakres danych]</a:t>
          </a:r>
          <a:endParaRPr lang="pl-PL" sz="2000" b="1" kern="1200" dirty="0">
            <a:solidFill>
              <a:schemeClr val="bg1"/>
            </a:solidFill>
          </a:endParaRPr>
        </a:p>
      </dsp:txBody>
      <dsp:txXfrm rot="-5400000">
        <a:off x="6061587" y="3286124"/>
        <a:ext cx="2082532" cy="1971675"/>
      </dsp:txXfrm>
    </dsp:sp>
    <dsp:sp modelId="{94A988E0-3938-4938-B7AF-3813A4DF7B1C}">
      <dsp:nvSpPr>
        <dsp:cNvPr id="0" name=""/>
        <dsp:cNvSpPr/>
      </dsp:nvSpPr>
      <dsp:spPr>
        <a:xfrm>
          <a:off x="1409213" y="2020789"/>
          <a:ext cx="5325691" cy="1216221"/>
        </a:xfrm>
        <a:prstGeom prst="round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Dane osobowe tej samej konkretnej osoby</a:t>
          </a:r>
        </a:p>
      </dsp:txBody>
      <dsp:txXfrm>
        <a:off x="1468584" y="2080160"/>
        <a:ext cx="5206949" cy="109747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302C-F070-4D4E-8C24-DE8824A9FCE3}">
      <dsp:nvSpPr>
        <dsp:cNvPr id="0" name=""/>
        <dsp:cNvSpPr/>
      </dsp:nvSpPr>
      <dsp:spPr>
        <a:xfrm rot="16200000">
          <a:off x="721579" y="-721579"/>
          <a:ext cx="2628900" cy="40720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IZ – administrator danych osobowych stażysty jako uczestnika projektu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- zakres danych]</a:t>
          </a:r>
        </a:p>
      </dsp:txBody>
      <dsp:txXfrm rot="5400000">
        <a:off x="0" y="0"/>
        <a:ext cx="4072059" cy="1971675"/>
      </dsp:txXfrm>
    </dsp:sp>
    <dsp:sp modelId="{B6B7A89E-72C0-4097-8D8A-D79BC8E89A37}">
      <dsp:nvSpPr>
        <dsp:cNvPr id="0" name=""/>
        <dsp:cNvSpPr/>
      </dsp:nvSpPr>
      <dsp:spPr>
        <a:xfrm>
          <a:off x="4072059" y="12198"/>
          <a:ext cx="4072059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kern="1200" dirty="0">
              <a:solidFill>
                <a:schemeClr val="bg1"/>
              </a:solidFill>
            </a:rPr>
          </a:br>
          <a:r>
            <a:rPr lang="pl-PL" sz="2000" b="1" kern="1200" dirty="0">
              <a:solidFill>
                <a:schemeClr val="bg1"/>
              </a:solidFill>
            </a:rPr>
            <a:t>w miejscu pracy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zakres danych]</a:t>
          </a:r>
        </a:p>
      </dsp:txBody>
      <dsp:txXfrm>
        <a:off x="4072059" y="12198"/>
        <a:ext cx="4072059" cy="1971675"/>
      </dsp:txXfrm>
    </dsp:sp>
    <dsp:sp modelId="{7B3478A5-695B-43AB-9FEC-463E89BFF666}">
      <dsp:nvSpPr>
        <dsp:cNvPr id="0" name=""/>
        <dsp:cNvSpPr/>
      </dsp:nvSpPr>
      <dsp:spPr>
        <a:xfrm rot="10800000">
          <a:off x="0" y="2628900"/>
          <a:ext cx="1911587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Beneficjent</a:t>
          </a:r>
          <a:r>
            <a:rPr lang="pl-PL" sz="1800" kern="1200" dirty="0"/>
            <a:t> – </a:t>
          </a:r>
          <a:r>
            <a:rPr lang="pl-PL" sz="1800" b="1" kern="1200" dirty="0"/>
            <a:t>administrator danych osobowych ….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[cele – podstawy przetwarzania - zakres danych]</a:t>
          </a:r>
        </a:p>
      </dsp:txBody>
      <dsp:txXfrm rot="10800000">
        <a:off x="0" y="3286125"/>
        <a:ext cx="1911587" cy="1971675"/>
      </dsp:txXfrm>
    </dsp:sp>
    <dsp:sp modelId="{9093E86A-2EC8-42CA-A334-E783B800A8A6}">
      <dsp:nvSpPr>
        <dsp:cNvPr id="0" name=""/>
        <dsp:cNvSpPr/>
      </dsp:nvSpPr>
      <dsp:spPr>
        <a:xfrm rot="5400000">
          <a:off x="5788402" y="2902083"/>
          <a:ext cx="2628900" cy="2082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Inni administratorzy ….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przetwarzania- zakres danych]</a:t>
          </a:r>
          <a:endParaRPr lang="pl-PL" sz="2000" b="1" kern="1200" dirty="0">
            <a:solidFill>
              <a:schemeClr val="bg1"/>
            </a:solidFill>
          </a:endParaRPr>
        </a:p>
      </dsp:txBody>
      <dsp:txXfrm rot="-5400000">
        <a:off x="6061587" y="3286124"/>
        <a:ext cx="2082532" cy="1971675"/>
      </dsp:txXfrm>
    </dsp:sp>
    <dsp:sp modelId="{94A988E0-3938-4938-B7AF-3813A4DF7B1C}">
      <dsp:nvSpPr>
        <dsp:cNvPr id="0" name=""/>
        <dsp:cNvSpPr/>
      </dsp:nvSpPr>
      <dsp:spPr>
        <a:xfrm>
          <a:off x="1409213" y="2020789"/>
          <a:ext cx="5325691" cy="1216221"/>
        </a:xfrm>
        <a:prstGeom prst="round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Dane osobowe tej samej konkretnej osoby</a:t>
          </a:r>
        </a:p>
      </dsp:txBody>
      <dsp:txXfrm>
        <a:off x="1468584" y="2080160"/>
        <a:ext cx="5206949" cy="109747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302C-F070-4D4E-8C24-DE8824A9FCE3}">
      <dsp:nvSpPr>
        <dsp:cNvPr id="0" name=""/>
        <dsp:cNvSpPr/>
      </dsp:nvSpPr>
      <dsp:spPr>
        <a:xfrm rot="16200000">
          <a:off x="721579" y="-721579"/>
          <a:ext cx="2628900" cy="40720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IZ – administrator danych osobowych stażysty jako uczestnika projektu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- zakres danych]</a:t>
          </a:r>
        </a:p>
      </dsp:txBody>
      <dsp:txXfrm rot="5400000">
        <a:off x="0" y="0"/>
        <a:ext cx="4072059" cy="1971675"/>
      </dsp:txXfrm>
    </dsp:sp>
    <dsp:sp modelId="{B6B7A89E-72C0-4097-8D8A-D79BC8E89A37}">
      <dsp:nvSpPr>
        <dsp:cNvPr id="0" name=""/>
        <dsp:cNvSpPr/>
      </dsp:nvSpPr>
      <dsp:spPr>
        <a:xfrm>
          <a:off x="4072059" y="12198"/>
          <a:ext cx="4072059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kern="1200" dirty="0">
              <a:solidFill>
                <a:schemeClr val="bg1"/>
              </a:solidFill>
            </a:rPr>
          </a:br>
          <a:r>
            <a:rPr lang="pl-PL" sz="2000" b="1" kern="1200" dirty="0">
              <a:solidFill>
                <a:schemeClr val="bg1"/>
              </a:solidFill>
            </a:rPr>
            <a:t>w miejscu pracy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zakres danych]</a:t>
          </a:r>
        </a:p>
      </dsp:txBody>
      <dsp:txXfrm>
        <a:off x="4072059" y="12198"/>
        <a:ext cx="4072059" cy="1971675"/>
      </dsp:txXfrm>
    </dsp:sp>
    <dsp:sp modelId="{7B3478A5-695B-43AB-9FEC-463E89BFF666}">
      <dsp:nvSpPr>
        <dsp:cNvPr id="0" name=""/>
        <dsp:cNvSpPr/>
      </dsp:nvSpPr>
      <dsp:spPr>
        <a:xfrm rot="10800000">
          <a:off x="0" y="2628900"/>
          <a:ext cx="1911587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Beneficjent</a:t>
          </a:r>
          <a:r>
            <a:rPr lang="pl-PL" sz="1800" kern="1200" dirty="0"/>
            <a:t> – </a:t>
          </a:r>
          <a:r>
            <a:rPr lang="pl-PL" sz="1800" b="1" kern="1200" dirty="0"/>
            <a:t>administrator danych osobowych ….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[cele – podstawy przetwarzania - zakres danych]</a:t>
          </a:r>
        </a:p>
      </dsp:txBody>
      <dsp:txXfrm rot="10800000">
        <a:off x="0" y="3286125"/>
        <a:ext cx="1911587" cy="1971675"/>
      </dsp:txXfrm>
    </dsp:sp>
    <dsp:sp modelId="{9093E86A-2EC8-42CA-A334-E783B800A8A6}">
      <dsp:nvSpPr>
        <dsp:cNvPr id="0" name=""/>
        <dsp:cNvSpPr/>
      </dsp:nvSpPr>
      <dsp:spPr>
        <a:xfrm rot="5400000">
          <a:off x="5788402" y="2902083"/>
          <a:ext cx="2628900" cy="2082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Inni administratorzy ….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przetwarzania- zakres danych]</a:t>
          </a:r>
          <a:endParaRPr lang="pl-PL" sz="2000" b="1" kern="1200" dirty="0">
            <a:solidFill>
              <a:schemeClr val="bg1"/>
            </a:solidFill>
          </a:endParaRPr>
        </a:p>
      </dsp:txBody>
      <dsp:txXfrm rot="-5400000">
        <a:off x="6061587" y="3286124"/>
        <a:ext cx="2082532" cy="1971675"/>
      </dsp:txXfrm>
    </dsp:sp>
    <dsp:sp modelId="{94A988E0-3938-4938-B7AF-3813A4DF7B1C}">
      <dsp:nvSpPr>
        <dsp:cNvPr id="0" name=""/>
        <dsp:cNvSpPr/>
      </dsp:nvSpPr>
      <dsp:spPr>
        <a:xfrm>
          <a:off x="1409213" y="2020789"/>
          <a:ext cx="5325691" cy="1216221"/>
        </a:xfrm>
        <a:prstGeom prst="round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Dane osobowe tej samej konkretnej osoby</a:t>
          </a:r>
        </a:p>
      </dsp:txBody>
      <dsp:txXfrm>
        <a:off x="1468584" y="2080160"/>
        <a:ext cx="5206949" cy="109747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302C-F070-4D4E-8C24-DE8824A9FCE3}">
      <dsp:nvSpPr>
        <dsp:cNvPr id="0" name=""/>
        <dsp:cNvSpPr/>
      </dsp:nvSpPr>
      <dsp:spPr>
        <a:xfrm rot="16200000">
          <a:off x="721579" y="-721579"/>
          <a:ext cx="2628900" cy="40720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IZ – administrator danych osobowych stażysty jako uczestnika projektu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- zakres danych]</a:t>
          </a:r>
        </a:p>
      </dsp:txBody>
      <dsp:txXfrm rot="5400000">
        <a:off x="0" y="0"/>
        <a:ext cx="4072059" cy="1971675"/>
      </dsp:txXfrm>
    </dsp:sp>
    <dsp:sp modelId="{B6B7A89E-72C0-4097-8D8A-D79BC8E89A37}">
      <dsp:nvSpPr>
        <dsp:cNvPr id="0" name=""/>
        <dsp:cNvSpPr/>
      </dsp:nvSpPr>
      <dsp:spPr>
        <a:xfrm>
          <a:off x="4072059" y="12198"/>
          <a:ext cx="4072059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kern="1200" dirty="0">
              <a:solidFill>
                <a:schemeClr val="bg1"/>
              </a:solidFill>
            </a:rPr>
          </a:br>
          <a:r>
            <a:rPr lang="pl-PL" sz="2000" b="1" kern="1200" dirty="0">
              <a:solidFill>
                <a:schemeClr val="bg1"/>
              </a:solidFill>
            </a:rPr>
            <a:t>w miejscu pracy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zakres danych]</a:t>
          </a:r>
        </a:p>
      </dsp:txBody>
      <dsp:txXfrm>
        <a:off x="4072059" y="12198"/>
        <a:ext cx="4072059" cy="1971675"/>
      </dsp:txXfrm>
    </dsp:sp>
    <dsp:sp modelId="{7B3478A5-695B-43AB-9FEC-463E89BFF666}">
      <dsp:nvSpPr>
        <dsp:cNvPr id="0" name=""/>
        <dsp:cNvSpPr/>
      </dsp:nvSpPr>
      <dsp:spPr>
        <a:xfrm rot="10800000">
          <a:off x="0" y="2628900"/>
          <a:ext cx="1911587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Beneficjent</a:t>
          </a:r>
          <a:r>
            <a:rPr lang="pl-PL" sz="1800" kern="1200" dirty="0"/>
            <a:t> – </a:t>
          </a:r>
          <a:r>
            <a:rPr lang="pl-PL" sz="1800" b="1" kern="1200" dirty="0"/>
            <a:t>administrator danych osobowych ….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[cele – podstawy przetwarzania - zakres danych]</a:t>
          </a:r>
        </a:p>
      </dsp:txBody>
      <dsp:txXfrm rot="10800000">
        <a:off x="0" y="3286125"/>
        <a:ext cx="1911587" cy="1971675"/>
      </dsp:txXfrm>
    </dsp:sp>
    <dsp:sp modelId="{9093E86A-2EC8-42CA-A334-E783B800A8A6}">
      <dsp:nvSpPr>
        <dsp:cNvPr id="0" name=""/>
        <dsp:cNvSpPr/>
      </dsp:nvSpPr>
      <dsp:spPr>
        <a:xfrm rot="5400000">
          <a:off x="5788402" y="2902083"/>
          <a:ext cx="2628900" cy="2082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Inni administratorzy ….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przetwarzania- zakres danych]</a:t>
          </a:r>
          <a:endParaRPr lang="pl-PL" sz="2000" b="1" kern="1200" dirty="0">
            <a:solidFill>
              <a:schemeClr val="bg1"/>
            </a:solidFill>
          </a:endParaRPr>
        </a:p>
      </dsp:txBody>
      <dsp:txXfrm rot="-5400000">
        <a:off x="6061587" y="3286124"/>
        <a:ext cx="2082532" cy="1971675"/>
      </dsp:txXfrm>
    </dsp:sp>
    <dsp:sp modelId="{94A988E0-3938-4938-B7AF-3813A4DF7B1C}">
      <dsp:nvSpPr>
        <dsp:cNvPr id="0" name=""/>
        <dsp:cNvSpPr/>
      </dsp:nvSpPr>
      <dsp:spPr>
        <a:xfrm>
          <a:off x="1409213" y="2020789"/>
          <a:ext cx="5325691" cy="1216221"/>
        </a:xfrm>
        <a:prstGeom prst="round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Dane osobowe tej samej konkretnej osoby</a:t>
          </a:r>
        </a:p>
      </dsp:txBody>
      <dsp:txXfrm>
        <a:off x="1468584" y="2080160"/>
        <a:ext cx="5206949" cy="109747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6B6F06-999A-4FF6-9A14-C432C7F7FFF6}">
      <dsp:nvSpPr>
        <dsp:cNvPr id="0" name=""/>
        <dsp:cNvSpPr/>
      </dsp:nvSpPr>
      <dsp:spPr>
        <a:xfrm>
          <a:off x="-96294" y="-22628"/>
          <a:ext cx="5530214" cy="121827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+mj-lt"/>
            </a:rPr>
            <a:t>Zgłoszenie IZ zamiaru zawarcia umowy dalszego powierzenia przetwarzania danych – bezzwłocznie;</a:t>
          </a:r>
        </a:p>
      </dsp:txBody>
      <dsp:txXfrm>
        <a:off x="-60612" y="13054"/>
        <a:ext cx="4212675" cy="1146910"/>
      </dsp:txXfrm>
    </dsp:sp>
    <dsp:sp modelId="{E5ADAC70-7355-4BFB-A4A8-16B78189E04B}">
      <dsp:nvSpPr>
        <dsp:cNvPr id="0" name=""/>
        <dsp:cNvSpPr/>
      </dsp:nvSpPr>
      <dsp:spPr>
        <a:xfrm>
          <a:off x="251140" y="1269539"/>
          <a:ext cx="5744510" cy="1237908"/>
        </a:xfrm>
        <a:prstGeom prst="roundRect">
          <a:avLst>
            <a:gd name="adj" fmla="val 10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 dirty="0">
            <a:latin typeface="+mn-lt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+mn-lt"/>
            </a:rPr>
            <a:t>Analiza IZ  - do 7 dni roboczych od dnia wpływu informacji o zamiarze  zawarcia umowy dalszego powierzenia przetwarzania danych;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+mn-lt"/>
            </a:rPr>
            <a:t> </a:t>
          </a:r>
        </a:p>
      </dsp:txBody>
      <dsp:txXfrm>
        <a:off x="287397" y="1305796"/>
        <a:ext cx="4429443" cy="1165394"/>
      </dsp:txXfrm>
    </dsp:sp>
    <dsp:sp modelId="{5FBD80A0-95D4-44EF-87DD-83C08C42A246}">
      <dsp:nvSpPr>
        <dsp:cNvPr id="0" name=""/>
        <dsp:cNvSpPr/>
      </dsp:nvSpPr>
      <dsp:spPr>
        <a:xfrm>
          <a:off x="590834" y="2574632"/>
          <a:ext cx="5921753" cy="1354981"/>
        </a:xfrm>
        <a:prstGeom prst="roundRect">
          <a:avLst>
            <a:gd name="adj" fmla="val 10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+mn-lt"/>
            </a:rPr>
            <a:t>Tzw. „Milcząca zgoda” lub sprzeciw IZ </a:t>
          </a:r>
          <a:br>
            <a:rPr lang="pl-PL" sz="1800" kern="1200" dirty="0">
              <a:latin typeface="+mn-lt"/>
            </a:rPr>
          </a:br>
          <a:r>
            <a:rPr lang="pl-PL" sz="2000" kern="1200" dirty="0">
              <a:latin typeface="+mn-lt"/>
            </a:rPr>
            <a:t>(w </a:t>
          </a:r>
          <a:r>
            <a:rPr lang="pl-PL" sz="1800" kern="1200" dirty="0">
              <a:latin typeface="+mn-lt"/>
            </a:rPr>
            <a:t>przypadku wątpliwości dot. gwarancji wdrożenia odpowiednich środków technicznych i organizacyjnych w zakresie właściwego zabezpieczenia powierzonych </a:t>
          </a:r>
          <a:r>
            <a:rPr lang="pl-PL" sz="2000" kern="1200" dirty="0">
              <a:latin typeface="+mn-lt"/>
            </a:rPr>
            <a:t>danych);</a:t>
          </a:r>
        </a:p>
      </dsp:txBody>
      <dsp:txXfrm>
        <a:off x="630520" y="2614318"/>
        <a:ext cx="4568893" cy="1275609"/>
      </dsp:txXfrm>
    </dsp:sp>
    <dsp:sp modelId="{9140C2D4-7651-43CC-B475-B8EC0EAB6B6E}">
      <dsp:nvSpPr>
        <dsp:cNvPr id="0" name=""/>
        <dsp:cNvSpPr/>
      </dsp:nvSpPr>
      <dsp:spPr>
        <a:xfrm>
          <a:off x="965921" y="4002160"/>
          <a:ext cx="5915393" cy="1127760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+mj-lt"/>
            </a:rPr>
            <a:t>- Kontrola</a:t>
          </a:r>
          <a:r>
            <a:rPr lang="pl-PL" sz="1800" kern="1200" baseline="0" dirty="0">
              <a:latin typeface="+mj-lt"/>
            </a:rPr>
            <a:t> IZ w miejscu (siedziba Beneficjenta);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+mj-lt"/>
            </a:rPr>
            <a:t>- Kontrola dokumentów w siedzibie IZ.</a:t>
          </a:r>
        </a:p>
      </dsp:txBody>
      <dsp:txXfrm>
        <a:off x="998952" y="4035191"/>
        <a:ext cx="4569817" cy="1061698"/>
      </dsp:txXfrm>
    </dsp:sp>
    <dsp:sp modelId="{F45524D9-A027-4FD6-8CCE-D0937E4472B5}">
      <dsp:nvSpPr>
        <dsp:cNvPr id="0" name=""/>
        <dsp:cNvSpPr/>
      </dsp:nvSpPr>
      <dsp:spPr>
        <a:xfrm>
          <a:off x="4700875" y="886390"/>
          <a:ext cx="733044" cy="73304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300" kern="1200"/>
        </a:p>
      </dsp:txBody>
      <dsp:txXfrm>
        <a:off x="4865810" y="886390"/>
        <a:ext cx="403174" cy="551616"/>
      </dsp:txXfrm>
    </dsp:sp>
    <dsp:sp modelId="{08A7B7D9-C892-4DDB-9F19-6F4ABEFF69A4}">
      <dsp:nvSpPr>
        <dsp:cNvPr id="0" name=""/>
        <dsp:cNvSpPr/>
      </dsp:nvSpPr>
      <dsp:spPr>
        <a:xfrm>
          <a:off x="5164030" y="2219197"/>
          <a:ext cx="733044" cy="73304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5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300" kern="1200"/>
        </a:p>
      </dsp:txBody>
      <dsp:txXfrm>
        <a:off x="5328965" y="2219197"/>
        <a:ext cx="403174" cy="551616"/>
      </dsp:txXfrm>
    </dsp:sp>
    <dsp:sp modelId="{27E67F24-D022-4AC2-85CE-B6A5865BA1DF}">
      <dsp:nvSpPr>
        <dsp:cNvPr id="0" name=""/>
        <dsp:cNvSpPr/>
      </dsp:nvSpPr>
      <dsp:spPr>
        <a:xfrm>
          <a:off x="5620273" y="3552004"/>
          <a:ext cx="733044" cy="73304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300" kern="1200"/>
        </a:p>
      </dsp:txBody>
      <dsp:txXfrm>
        <a:off x="5785208" y="3552004"/>
        <a:ext cx="403174" cy="5516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302C-F070-4D4E-8C24-DE8824A9FCE3}">
      <dsp:nvSpPr>
        <dsp:cNvPr id="0" name=""/>
        <dsp:cNvSpPr/>
      </dsp:nvSpPr>
      <dsp:spPr>
        <a:xfrm rot="16200000">
          <a:off x="721579" y="-721579"/>
          <a:ext cx="2628900" cy="40720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IZ – administrator danych osobowych stażysty jako uczestnika projektu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- zakres danych]</a:t>
          </a:r>
        </a:p>
      </dsp:txBody>
      <dsp:txXfrm rot="5400000">
        <a:off x="0" y="0"/>
        <a:ext cx="4072059" cy="1971675"/>
      </dsp:txXfrm>
    </dsp:sp>
    <dsp:sp modelId="{B6B7A89E-72C0-4097-8D8A-D79BC8E89A37}">
      <dsp:nvSpPr>
        <dsp:cNvPr id="0" name=""/>
        <dsp:cNvSpPr/>
      </dsp:nvSpPr>
      <dsp:spPr>
        <a:xfrm>
          <a:off x="4072059" y="12198"/>
          <a:ext cx="4072059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kern="1200" dirty="0">
              <a:solidFill>
                <a:schemeClr val="bg1"/>
              </a:solidFill>
            </a:rPr>
          </a:br>
          <a:r>
            <a:rPr lang="pl-PL" sz="2000" b="1" kern="1200" dirty="0">
              <a:solidFill>
                <a:schemeClr val="bg1"/>
              </a:solidFill>
            </a:rPr>
            <a:t>w miejscu pracy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zakres danych]</a:t>
          </a:r>
        </a:p>
      </dsp:txBody>
      <dsp:txXfrm>
        <a:off x="4072059" y="12198"/>
        <a:ext cx="4072059" cy="1971675"/>
      </dsp:txXfrm>
    </dsp:sp>
    <dsp:sp modelId="{7B3478A5-695B-43AB-9FEC-463E89BFF666}">
      <dsp:nvSpPr>
        <dsp:cNvPr id="0" name=""/>
        <dsp:cNvSpPr/>
      </dsp:nvSpPr>
      <dsp:spPr>
        <a:xfrm rot="10800000">
          <a:off x="0" y="2628900"/>
          <a:ext cx="1911587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Beneficjent</a:t>
          </a:r>
          <a:r>
            <a:rPr lang="pl-PL" sz="1800" kern="1200" dirty="0"/>
            <a:t> – </a:t>
          </a:r>
          <a:r>
            <a:rPr lang="pl-PL" sz="1800" b="1" kern="1200" dirty="0"/>
            <a:t>administrator danych osobowych ….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[cele – podstawy przetwarzania - zakres danych]</a:t>
          </a:r>
        </a:p>
      </dsp:txBody>
      <dsp:txXfrm rot="10800000">
        <a:off x="0" y="3286125"/>
        <a:ext cx="1911587" cy="1971675"/>
      </dsp:txXfrm>
    </dsp:sp>
    <dsp:sp modelId="{9093E86A-2EC8-42CA-A334-E783B800A8A6}">
      <dsp:nvSpPr>
        <dsp:cNvPr id="0" name=""/>
        <dsp:cNvSpPr/>
      </dsp:nvSpPr>
      <dsp:spPr>
        <a:xfrm rot="5400000">
          <a:off x="5788402" y="2902083"/>
          <a:ext cx="2628900" cy="2082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Inni administratorzy ….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przetwarzania- zakres danych]</a:t>
          </a:r>
          <a:endParaRPr lang="pl-PL" sz="2000" b="1" kern="1200" dirty="0">
            <a:solidFill>
              <a:schemeClr val="bg1"/>
            </a:solidFill>
          </a:endParaRPr>
        </a:p>
      </dsp:txBody>
      <dsp:txXfrm rot="-5400000">
        <a:off x="6061587" y="3286124"/>
        <a:ext cx="2082532" cy="1971675"/>
      </dsp:txXfrm>
    </dsp:sp>
    <dsp:sp modelId="{94A988E0-3938-4938-B7AF-3813A4DF7B1C}">
      <dsp:nvSpPr>
        <dsp:cNvPr id="0" name=""/>
        <dsp:cNvSpPr/>
      </dsp:nvSpPr>
      <dsp:spPr>
        <a:xfrm>
          <a:off x="1409213" y="2020789"/>
          <a:ext cx="5325691" cy="1216221"/>
        </a:xfrm>
        <a:prstGeom prst="round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Dane osobowe tej samej konkretnej osoby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TAKŻE zewnętrzne cele przetwarzania danych – </a:t>
          </a:r>
          <a:br>
            <a:rPr lang="pl-PL" sz="2000" b="1" kern="1200" dirty="0">
              <a:solidFill>
                <a:schemeClr val="tx1"/>
              </a:solidFill>
            </a:rPr>
          </a:br>
          <a:r>
            <a:rPr lang="pl-PL" sz="2000" b="1" kern="1200" dirty="0">
              <a:solidFill>
                <a:schemeClr val="tx1"/>
              </a:solidFill>
            </a:rPr>
            <a:t>PODMIOTY PRZETWARZAJĄCE</a:t>
          </a:r>
        </a:p>
      </dsp:txBody>
      <dsp:txXfrm>
        <a:off x="1468584" y="2080160"/>
        <a:ext cx="5206949" cy="10974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302C-F070-4D4E-8C24-DE8824A9FCE3}">
      <dsp:nvSpPr>
        <dsp:cNvPr id="0" name=""/>
        <dsp:cNvSpPr/>
      </dsp:nvSpPr>
      <dsp:spPr>
        <a:xfrm rot="16200000">
          <a:off x="721579" y="-721579"/>
          <a:ext cx="2628900" cy="40720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IZ – administrator danych osobowych stażysty jako uczestnika projektu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- zakres danych]</a:t>
          </a:r>
        </a:p>
      </dsp:txBody>
      <dsp:txXfrm rot="5400000">
        <a:off x="0" y="0"/>
        <a:ext cx="4072059" cy="1971675"/>
      </dsp:txXfrm>
    </dsp:sp>
    <dsp:sp modelId="{B6B7A89E-72C0-4097-8D8A-D79BC8E89A37}">
      <dsp:nvSpPr>
        <dsp:cNvPr id="0" name=""/>
        <dsp:cNvSpPr/>
      </dsp:nvSpPr>
      <dsp:spPr>
        <a:xfrm>
          <a:off x="4072059" y="12198"/>
          <a:ext cx="4072059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kern="1200" dirty="0">
              <a:solidFill>
                <a:schemeClr val="bg1"/>
              </a:solidFill>
            </a:rPr>
          </a:br>
          <a:r>
            <a:rPr lang="pl-PL" sz="2000" b="1" kern="1200" dirty="0">
              <a:solidFill>
                <a:schemeClr val="bg1"/>
              </a:solidFill>
            </a:rPr>
            <a:t>w miejscu pracy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zakres danych]</a:t>
          </a:r>
        </a:p>
      </dsp:txBody>
      <dsp:txXfrm>
        <a:off x="4072059" y="12198"/>
        <a:ext cx="4072059" cy="1971675"/>
      </dsp:txXfrm>
    </dsp:sp>
    <dsp:sp modelId="{7B3478A5-695B-43AB-9FEC-463E89BFF666}">
      <dsp:nvSpPr>
        <dsp:cNvPr id="0" name=""/>
        <dsp:cNvSpPr/>
      </dsp:nvSpPr>
      <dsp:spPr>
        <a:xfrm rot="10800000">
          <a:off x="0" y="2628900"/>
          <a:ext cx="1911587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Beneficjent</a:t>
          </a:r>
          <a:r>
            <a:rPr lang="pl-PL" sz="1800" kern="1200" dirty="0"/>
            <a:t> – </a:t>
          </a:r>
          <a:r>
            <a:rPr lang="pl-PL" sz="1800" b="1" kern="1200" dirty="0"/>
            <a:t>administrator danych osobowych ….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[cele – podstawy przetwarzania - zakres danych]</a:t>
          </a:r>
        </a:p>
      </dsp:txBody>
      <dsp:txXfrm rot="10800000">
        <a:off x="0" y="3286125"/>
        <a:ext cx="1911587" cy="1971675"/>
      </dsp:txXfrm>
    </dsp:sp>
    <dsp:sp modelId="{9093E86A-2EC8-42CA-A334-E783B800A8A6}">
      <dsp:nvSpPr>
        <dsp:cNvPr id="0" name=""/>
        <dsp:cNvSpPr/>
      </dsp:nvSpPr>
      <dsp:spPr>
        <a:xfrm rot="5400000">
          <a:off x="5788402" y="2902083"/>
          <a:ext cx="2628900" cy="2082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Inni administratorzy ….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przetwarzania- zakres danych]</a:t>
          </a:r>
          <a:endParaRPr lang="pl-PL" sz="2000" b="1" kern="1200" dirty="0">
            <a:solidFill>
              <a:schemeClr val="bg1"/>
            </a:solidFill>
          </a:endParaRPr>
        </a:p>
      </dsp:txBody>
      <dsp:txXfrm rot="-5400000">
        <a:off x="6061587" y="3286124"/>
        <a:ext cx="2082532" cy="1971675"/>
      </dsp:txXfrm>
    </dsp:sp>
    <dsp:sp modelId="{94A988E0-3938-4938-B7AF-3813A4DF7B1C}">
      <dsp:nvSpPr>
        <dsp:cNvPr id="0" name=""/>
        <dsp:cNvSpPr/>
      </dsp:nvSpPr>
      <dsp:spPr>
        <a:xfrm>
          <a:off x="1409213" y="2020789"/>
          <a:ext cx="5325691" cy="1216221"/>
        </a:xfrm>
        <a:prstGeom prst="round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Dane osobowe tej samej konkretnej osoby</a:t>
          </a:r>
        </a:p>
      </dsp:txBody>
      <dsp:txXfrm>
        <a:off x="1468584" y="2080160"/>
        <a:ext cx="5206949" cy="10974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302C-F070-4D4E-8C24-DE8824A9FCE3}">
      <dsp:nvSpPr>
        <dsp:cNvPr id="0" name=""/>
        <dsp:cNvSpPr/>
      </dsp:nvSpPr>
      <dsp:spPr>
        <a:xfrm rot="16200000">
          <a:off x="721579" y="-721579"/>
          <a:ext cx="2628900" cy="40720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IZ – administrator danych osobowych stażysty jako uczestnika projektu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- zakres danych]</a:t>
          </a:r>
        </a:p>
      </dsp:txBody>
      <dsp:txXfrm rot="5400000">
        <a:off x="0" y="0"/>
        <a:ext cx="4072059" cy="1971675"/>
      </dsp:txXfrm>
    </dsp:sp>
    <dsp:sp modelId="{B6B7A89E-72C0-4097-8D8A-D79BC8E89A37}">
      <dsp:nvSpPr>
        <dsp:cNvPr id="0" name=""/>
        <dsp:cNvSpPr/>
      </dsp:nvSpPr>
      <dsp:spPr>
        <a:xfrm>
          <a:off x="4072059" y="12198"/>
          <a:ext cx="4072059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kern="1200" dirty="0">
              <a:solidFill>
                <a:schemeClr val="bg1"/>
              </a:solidFill>
            </a:rPr>
          </a:br>
          <a:r>
            <a:rPr lang="pl-PL" sz="2000" b="1" kern="1200" dirty="0">
              <a:solidFill>
                <a:schemeClr val="bg1"/>
              </a:solidFill>
            </a:rPr>
            <a:t>w miejscu pracy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zakres danych]</a:t>
          </a:r>
        </a:p>
      </dsp:txBody>
      <dsp:txXfrm>
        <a:off x="4072059" y="12198"/>
        <a:ext cx="4072059" cy="1971675"/>
      </dsp:txXfrm>
    </dsp:sp>
    <dsp:sp modelId="{7B3478A5-695B-43AB-9FEC-463E89BFF666}">
      <dsp:nvSpPr>
        <dsp:cNvPr id="0" name=""/>
        <dsp:cNvSpPr/>
      </dsp:nvSpPr>
      <dsp:spPr>
        <a:xfrm rot="10800000">
          <a:off x="0" y="2628900"/>
          <a:ext cx="1911587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Beneficjent</a:t>
          </a:r>
          <a:r>
            <a:rPr lang="pl-PL" sz="1800" kern="1200" dirty="0"/>
            <a:t> – </a:t>
          </a:r>
          <a:r>
            <a:rPr lang="pl-PL" sz="1800" b="1" kern="1200" dirty="0"/>
            <a:t>administrator danych osobowych ….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[cele – podstawy przetwarzania - zakres danych]</a:t>
          </a:r>
        </a:p>
      </dsp:txBody>
      <dsp:txXfrm rot="10800000">
        <a:off x="0" y="3286125"/>
        <a:ext cx="1911587" cy="1971675"/>
      </dsp:txXfrm>
    </dsp:sp>
    <dsp:sp modelId="{9093E86A-2EC8-42CA-A334-E783B800A8A6}">
      <dsp:nvSpPr>
        <dsp:cNvPr id="0" name=""/>
        <dsp:cNvSpPr/>
      </dsp:nvSpPr>
      <dsp:spPr>
        <a:xfrm rot="5400000">
          <a:off x="5788402" y="2902083"/>
          <a:ext cx="2628900" cy="2082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Inni administratorzy ….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przetwarzania- zakres danych]</a:t>
          </a:r>
          <a:endParaRPr lang="pl-PL" sz="2000" b="1" kern="1200" dirty="0">
            <a:solidFill>
              <a:schemeClr val="bg1"/>
            </a:solidFill>
          </a:endParaRPr>
        </a:p>
      </dsp:txBody>
      <dsp:txXfrm rot="-5400000">
        <a:off x="6061587" y="3286124"/>
        <a:ext cx="2082532" cy="1971675"/>
      </dsp:txXfrm>
    </dsp:sp>
    <dsp:sp modelId="{94A988E0-3938-4938-B7AF-3813A4DF7B1C}">
      <dsp:nvSpPr>
        <dsp:cNvPr id="0" name=""/>
        <dsp:cNvSpPr/>
      </dsp:nvSpPr>
      <dsp:spPr>
        <a:xfrm>
          <a:off x="1409213" y="2020789"/>
          <a:ext cx="5325691" cy="1216221"/>
        </a:xfrm>
        <a:prstGeom prst="round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Dane osobowe tej samej konkretnej osoby</a:t>
          </a:r>
        </a:p>
      </dsp:txBody>
      <dsp:txXfrm>
        <a:off x="1468584" y="2080160"/>
        <a:ext cx="5206949" cy="10974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302C-F070-4D4E-8C24-DE8824A9FCE3}">
      <dsp:nvSpPr>
        <dsp:cNvPr id="0" name=""/>
        <dsp:cNvSpPr/>
      </dsp:nvSpPr>
      <dsp:spPr>
        <a:xfrm rot="16200000">
          <a:off x="721579" y="-721579"/>
          <a:ext cx="2628900" cy="40720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IZ – administrator danych osobowych stażysty jako uczestnika projektu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- zakres danych]</a:t>
          </a:r>
        </a:p>
      </dsp:txBody>
      <dsp:txXfrm rot="5400000">
        <a:off x="0" y="0"/>
        <a:ext cx="4072059" cy="1971675"/>
      </dsp:txXfrm>
    </dsp:sp>
    <dsp:sp modelId="{B6B7A89E-72C0-4097-8D8A-D79BC8E89A37}">
      <dsp:nvSpPr>
        <dsp:cNvPr id="0" name=""/>
        <dsp:cNvSpPr/>
      </dsp:nvSpPr>
      <dsp:spPr>
        <a:xfrm>
          <a:off x="4072059" y="12198"/>
          <a:ext cx="4072059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kern="1200" dirty="0">
              <a:solidFill>
                <a:schemeClr val="bg1"/>
              </a:solidFill>
            </a:rPr>
          </a:br>
          <a:r>
            <a:rPr lang="pl-PL" sz="2000" b="1" kern="1200" dirty="0">
              <a:solidFill>
                <a:schemeClr val="bg1"/>
              </a:solidFill>
            </a:rPr>
            <a:t>w miejscu pracy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zakres danych]</a:t>
          </a:r>
        </a:p>
      </dsp:txBody>
      <dsp:txXfrm>
        <a:off x="4072059" y="12198"/>
        <a:ext cx="4072059" cy="1971675"/>
      </dsp:txXfrm>
    </dsp:sp>
    <dsp:sp modelId="{7B3478A5-695B-43AB-9FEC-463E89BFF666}">
      <dsp:nvSpPr>
        <dsp:cNvPr id="0" name=""/>
        <dsp:cNvSpPr/>
      </dsp:nvSpPr>
      <dsp:spPr>
        <a:xfrm rot="10800000">
          <a:off x="0" y="2628900"/>
          <a:ext cx="1911587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Beneficjent</a:t>
          </a:r>
          <a:r>
            <a:rPr lang="pl-PL" sz="1800" kern="1200" dirty="0"/>
            <a:t> – </a:t>
          </a:r>
          <a:r>
            <a:rPr lang="pl-PL" sz="1800" b="1" kern="1200" dirty="0"/>
            <a:t>administrator danych osobowych ….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[cele – podstawy przetwarzania - zakres danych]</a:t>
          </a:r>
        </a:p>
      </dsp:txBody>
      <dsp:txXfrm rot="10800000">
        <a:off x="0" y="3286125"/>
        <a:ext cx="1911587" cy="1971675"/>
      </dsp:txXfrm>
    </dsp:sp>
    <dsp:sp modelId="{9093E86A-2EC8-42CA-A334-E783B800A8A6}">
      <dsp:nvSpPr>
        <dsp:cNvPr id="0" name=""/>
        <dsp:cNvSpPr/>
      </dsp:nvSpPr>
      <dsp:spPr>
        <a:xfrm rot="5400000">
          <a:off x="5788402" y="2902083"/>
          <a:ext cx="2628900" cy="2082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Inni administratorzy ….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przetwarzania- zakres danych]</a:t>
          </a:r>
          <a:endParaRPr lang="pl-PL" sz="2000" b="1" kern="1200" dirty="0">
            <a:solidFill>
              <a:schemeClr val="bg1"/>
            </a:solidFill>
          </a:endParaRPr>
        </a:p>
      </dsp:txBody>
      <dsp:txXfrm rot="-5400000">
        <a:off x="6061587" y="3286124"/>
        <a:ext cx="2082532" cy="1971675"/>
      </dsp:txXfrm>
    </dsp:sp>
    <dsp:sp modelId="{94A988E0-3938-4938-B7AF-3813A4DF7B1C}">
      <dsp:nvSpPr>
        <dsp:cNvPr id="0" name=""/>
        <dsp:cNvSpPr/>
      </dsp:nvSpPr>
      <dsp:spPr>
        <a:xfrm>
          <a:off x="1409213" y="2020789"/>
          <a:ext cx="5325691" cy="1216221"/>
        </a:xfrm>
        <a:prstGeom prst="round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Dane osobowe tej samej konkretnej osoby</a:t>
          </a:r>
        </a:p>
      </dsp:txBody>
      <dsp:txXfrm>
        <a:off x="1468584" y="2080160"/>
        <a:ext cx="5206949" cy="10974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302C-F070-4D4E-8C24-DE8824A9FCE3}">
      <dsp:nvSpPr>
        <dsp:cNvPr id="0" name=""/>
        <dsp:cNvSpPr/>
      </dsp:nvSpPr>
      <dsp:spPr>
        <a:xfrm rot="16200000">
          <a:off x="721579" y="-721579"/>
          <a:ext cx="2628900" cy="40720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IZ – administrator danych osobowych stażysty jako uczestnika projektu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- zakres danych]</a:t>
          </a:r>
        </a:p>
      </dsp:txBody>
      <dsp:txXfrm rot="5400000">
        <a:off x="0" y="0"/>
        <a:ext cx="4072059" cy="1971675"/>
      </dsp:txXfrm>
    </dsp:sp>
    <dsp:sp modelId="{B6B7A89E-72C0-4097-8D8A-D79BC8E89A37}">
      <dsp:nvSpPr>
        <dsp:cNvPr id="0" name=""/>
        <dsp:cNvSpPr/>
      </dsp:nvSpPr>
      <dsp:spPr>
        <a:xfrm>
          <a:off x="4072059" y="12198"/>
          <a:ext cx="4072059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kern="1200" dirty="0">
              <a:solidFill>
                <a:schemeClr val="bg1"/>
              </a:solidFill>
            </a:rPr>
          </a:br>
          <a:r>
            <a:rPr lang="pl-PL" sz="2000" b="1" kern="1200" dirty="0">
              <a:solidFill>
                <a:schemeClr val="bg1"/>
              </a:solidFill>
            </a:rPr>
            <a:t>w miejscu pracy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zakres danych]</a:t>
          </a:r>
        </a:p>
      </dsp:txBody>
      <dsp:txXfrm>
        <a:off x="4072059" y="12198"/>
        <a:ext cx="4072059" cy="1971675"/>
      </dsp:txXfrm>
    </dsp:sp>
    <dsp:sp modelId="{7B3478A5-695B-43AB-9FEC-463E89BFF666}">
      <dsp:nvSpPr>
        <dsp:cNvPr id="0" name=""/>
        <dsp:cNvSpPr/>
      </dsp:nvSpPr>
      <dsp:spPr>
        <a:xfrm rot="10800000">
          <a:off x="0" y="2628900"/>
          <a:ext cx="1911587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Beneficjent</a:t>
          </a:r>
          <a:r>
            <a:rPr lang="pl-PL" sz="1800" kern="1200" dirty="0"/>
            <a:t> – </a:t>
          </a:r>
          <a:r>
            <a:rPr lang="pl-PL" sz="1800" b="1" kern="1200" dirty="0"/>
            <a:t>administrator danych osobowych ….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[cele – podstawy przetwarzania - zakres danych]</a:t>
          </a:r>
        </a:p>
      </dsp:txBody>
      <dsp:txXfrm rot="10800000">
        <a:off x="0" y="3286125"/>
        <a:ext cx="1911587" cy="1971675"/>
      </dsp:txXfrm>
    </dsp:sp>
    <dsp:sp modelId="{9093E86A-2EC8-42CA-A334-E783B800A8A6}">
      <dsp:nvSpPr>
        <dsp:cNvPr id="0" name=""/>
        <dsp:cNvSpPr/>
      </dsp:nvSpPr>
      <dsp:spPr>
        <a:xfrm rot="5400000">
          <a:off x="5788402" y="2902083"/>
          <a:ext cx="2628900" cy="2082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Inni administratorzy ….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przetwarzania- zakres danych]</a:t>
          </a:r>
          <a:endParaRPr lang="pl-PL" sz="2000" b="1" kern="1200" dirty="0">
            <a:solidFill>
              <a:schemeClr val="bg1"/>
            </a:solidFill>
          </a:endParaRPr>
        </a:p>
      </dsp:txBody>
      <dsp:txXfrm rot="-5400000">
        <a:off x="6061587" y="3286124"/>
        <a:ext cx="2082532" cy="1971675"/>
      </dsp:txXfrm>
    </dsp:sp>
    <dsp:sp modelId="{94A988E0-3938-4938-B7AF-3813A4DF7B1C}">
      <dsp:nvSpPr>
        <dsp:cNvPr id="0" name=""/>
        <dsp:cNvSpPr/>
      </dsp:nvSpPr>
      <dsp:spPr>
        <a:xfrm>
          <a:off x="1409213" y="2020789"/>
          <a:ext cx="5325691" cy="1216221"/>
        </a:xfrm>
        <a:prstGeom prst="round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Dane osobowe tej samej konkretnej osoby</a:t>
          </a:r>
        </a:p>
      </dsp:txBody>
      <dsp:txXfrm>
        <a:off x="1468584" y="2080160"/>
        <a:ext cx="5206949" cy="109747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302C-F070-4D4E-8C24-DE8824A9FCE3}">
      <dsp:nvSpPr>
        <dsp:cNvPr id="0" name=""/>
        <dsp:cNvSpPr/>
      </dsp:nvSpPr>
      <dsp:spPr>
        <a:xfrm rot="16200000">
          <a:off x="721579" y="-721579"/>
          <a:ext cx="2628900" cy="40720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IZ – administrator danych osobowych stażysty jako uczestnika projektu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- zakres danych]</a:t>
          </a:r>
        </a:p>
      </dsp:txBody>
      <dsp:txXfrm rot="5400000">
        <a:off x="0" y="0"/>
        <a:ext cx="4072059" cy="1971675"/>
      </dsp:txXfrm>
    </dsp:sp>
    <dsp:sp modelId="{B6B7A89E-72C0-4097-8D8A-D79BC8E89A37}">
      <dsp:nvSpPr>
        <dsp:cNvPr id="0" name=""/>
        <dsp:cNvSpPr/>
      </dsp:nvSpPr>
      <dsp:spPr>
        <a:xfrm>
          <a:off x="4072059" y="12198"/>
          <a:ext cx="4072059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kern="1200" dirty="0">
              <a:solidFill>
                <a:schemeClr val="bg1"/>
              </a:solidFill>
            </a:rPr>
          </a:br>
          <a:r>
            <a:rPr lang="pl-PL" sz="2000" b="1" kern="1200" dirty="0">
              <a:solidFill>
                <a:schemeClr val="bg1"/>
              </a:solidFill>
            </a:rPr>
            <a:t>w miejscu pracy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zakres danych]</a:t>
          </a:r>
        </a:p>
      </dsp:txBody>
      <dsp:txXfrm>
        <a:off x="4072059" y="12198"/>
        <a:ext cx="4072059" cy="1971675"/>
      </dsp:txXfrm>
    </dsp:sp>
    <dsp:sp modelId="{7B3478A5-695B-43AB-9FEC-463E89BFF666}">
      <dsp:nvSpPr>
        <dsp:cNvPr id="0" name=""/>
        <dsp:cNvSpPr/>
      </dsp:nvSpPr>
      <dsp:spPr>
        <a:xfrm rot="10800000">
          <a:off x="0" y="2628900"/>
          <a:ext cx="1911587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Beneficjent</a:t>
          </a:r>
          <a:r>
            <a:rPr lang="pl-PL" sz="1800" kern="1200" dirty="0"/>
            <a:t> – </a:t>
          </a:r>
          <a:r>
            <a:rPr lang="pl-PL" sz="1800" b="1" kern="1200" dirty="0"/>
            <a:t>administrator danych osobowych ….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[cele – podstawy przetwarzania - zakres danych]</a:t>
          </a:r>
        </a:p>
      </dsp:txBody>
      <dsp:txXfrm rot="10800000">
        <a:off x="0" y="3286125"/>
        <a:ext cx="1911587" cy="1971675"/>
      </dsp:txXfrm>
    </dsp:sp>
    <dsp:sp modelId="{9093E86A-2EC8-42CA-A334-E783B800A8A6}">
      <dsp:nvSpPr>
        <dsp:cNvPr id="0" name=""/>
        <dsp:cNvSpPr/>
      </dsp:nvSpPr>
      <dsp:spPr>
        <a:xfrm rot="5400000">
          <a:off x="5788402" y="2902083"/>
          <a:ext cx="2628900" cy="2082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Inni administratorzy ….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przetwarzania- zakres danych]</a:t>
          </a:r>
          <a:endParaRPr lang="pl-PL" sz="2000" b="1" kern="1200" dirty="0">
            <a:solidFill>
              <a:schemeClr val="bg1"/>
            </a:solidFill>
          </a:endParaRPr>
        </a:p>
      </dsp:txBody>
      <dsp:txXfrm rot="-5400000">
        <a:off x="6061587" y="3286124"/>
        <a:ext cx="2082532" cy="1971675"/>
      </dsp:txXfrm>
    </dsp:sp>
    <dsp:sp modelId="{94A988E0-3938-4938-B7AF-3813A4DF7B1C}">
      <dsp:nvSpPr>
        <dsp:cNvPr id="0" name=""/>
        <dsp:cNvSpPr/>
      </dsp:nvSpPr>
      <dsp:spPr>
        <a:xfrm>
          <a:off x="1409213" y="2020789"/>
          <a:ext cx="5325691" cy="1216221"/>
        </a:xfrm>
        <a:prstGeom prst="round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Dane osobowe tej samej konkretnej osoby</a:t>
          </a:r>
        </a:p>
      </dsp:txBody>
      <dsp:txXfrm>
        <a:off x="1468584" y="2080160"/>
        <a:ext cx="5206949" cy="109747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302C-F070-4D4E-8C24-DE8824A9FCE3}">
      <dsp:nvSpPr>
        <dsp:cNvPr id="0" name=""/>
        <dsp:cNvSpPr/>
      </dsp:nvSpPr>
      <dsp:spPr>
        <a:xfrm rot="16200000">
          <a:off x="721579" y="-721579"/>
          <a:ext cx="2628900" cy="40720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IZ – administrator danych osobowych stażysty jako uczestnika projektu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- zakres danych]</a:t>
          </a:r>
        </a:p>
      </dsp:txBody>
      <dsp:txXfrm rot="5400000">
        <a:off x="0" y="0"/>
        <a:ext cx="4072059" cy="1971675"/>
      </dsp:txXfrm>
    </dsp:sp>
    <dsp:sp modelId="{B6B7A89E-72C0-4097-8D8A-D79BC8E89A37}">
      <dsp:nvSpPr>
        <dsp:cNvPr id="0" name=""/>
        <dsp:cNvSpPr/>
      </dsp:nvSpPr>
      <dsp:spPr>
        <a:xfrm>
          <a:off x="4072059" y="12198"/>
          <a:ext cx="4072059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kern="1200" dirty="0">
              <a:solidFill>
                <a:schemeClr val="bg1"/>
              </a:solidFill>
            </a:rPr>
          </a:br>
          <a:r>
            <a:rPr lang="pl-PL" sz="2000" b="1" kern="1200" dirty="0">
              <a:solidFill>
                <a:schemeClr val="bg1"/>
              </a:solidFill>
            </a:rPr>
            <a:t>w miejscu pracy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zakres danych]</a:t>
          </a:r>
        </a:p>
      </dsp:txBody>
      <dsp:txXfrm>
        <a:off x="4072059" y="12198"/>
        <a:ext cx="4072059" cy="1971675"/>
      </dsp:txXfrm>
    </dsp:sp>
    <dsp:sp modelId="{7B3478A5-695B-43AB-9FEC-463E89BFF666}">
      <dsp:nvSpPr>
        <dsp:cNvPr id="0" name=""/>
        <dsp:cNvSpPr/>
      </dsp:nvSpPr>
      <dsp:spPr>
        <a:xfrm rot="10800000">
          <a:off x="0" y="2628900"/>
          <a:ext cx="1911587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Beneficjent</a:t>
          </a:r>
          <a:r>
            <a:rPr lang="pl-PL" sz="1800" kern="1200" dirty="0"/>
            <a:t> – </a:t>
          </a:r>
          <a:r>
            <a:rPr lang="pl-PL" sz="1800" b="1" kern="1200" dirty="0"/>
            <a:t>administrator danych osobowych ….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[cele – podstawy przetwarzania - zakres danych]</a:t>
          </a:r>
        </a:p>
      </dsp:txBody>
      <dsp:txXfrm rot="10800000">
        <a:off x="0" y="3286125"/>
        <a:ext cx="1911587" cy="1971675"/>
      </dsp:txXfrm>
    </dsp:sp>
    <dsp:sp modelId="{9093E86A-2EC8-42CA-A334-E783B800A8A6}">
      <dsp:nvSpPr>
        <dsp:cNvPr id="0" name=""/>
        <dsp:cNvSpPr/>
      </dsp:nvSpPr>
      <dsp:spPr>
        <a:xfrm rot="5400000">
          <a:off x="5788402" y="2902083"/>
          <a:ext cx="2628900" cy="2082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Inni administratorzy ….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przetwarzania- zakres danych]</a:t>
          </a:r>
          <a:endParaRPr lang="pl-PL" sz="2000" b="1" kern="1200" dirty="0">
            <a:solidFill>
              <a:schemeClr val="bg1"/>
            </a:solidFill>
          </a:endParaRPr>
        </a:p>
      </dsp:txBody>
      <dsp:txXfrm rot="-5400000">
        <a:off x="6061587" y="3286124"/>
        <a:ext cx="2082532" cy="1971675"/>
      </dsp:txXfrm>
    </dsp:sp>
    <dsp:sp modelId="{94A988E0-3938-4938-B7AF-3813A4DF7B1C}">
      <dsp:nvSpPr>
        <dsp:cNvPr id="0" name=""/>
        <dsp:cNvSpPr/>
      </dsp:nvSpPr>
      <dsp:spPr>
        <a:xfrm>
          <a:off x="1409213" y="2020789"/>
          <a:ext cx="5325691" cy="1216221"/>
        </a:xfrm>
        <a:prstGeom prst="round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Dane osobowe tej samej konkretnej osoby</a:t>
          </a:r>
        </a:p>
      </dsp:txBody>
      <dsp:txXfrm>
        <a:off x="1468584" y="2080160"/>
        <a:ext cx="5206949" cy="109747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302C-F070-4D4E-8C24-DE8824A9FCE3}">
      <dsp:nvSpPr>
        <dsp:cNvPr id="0" name=""/>
        <dsp:cNvSpPr/>
      </dsp:nvSpPr>
      <dsp:spPr>
        <a:xfrm rot="16200000">
          <a:off x="721579" y="-721579"/>
          <a:ext cx="2628900" cy="40720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IZ – administrator danych osobowych stażysty jako uczestnika projektu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- zakres danych]</a:t>
          </a:r>
        </a:p>
      </dsp:txBody>
      <dsp:txXfrm rot="5400000">
        <a:off x="0" y="0"/>
        <a:ext cx="4072059" cy="1971675"/>
      </dsp:txXfrm>
    </dsp:sp>
    <dsp:sp modelId="{B6B7A89E-72C0-4097-8D8A-D79BC8E89A37}">
      <dsp:nvSpPr>
        <dsp:cNvPr id="0" name=""/>
        <dsp:cNvSpPr/>
      </dsp:nvSpPr>
      <dsp:spPr>
        <a:xfrm>
          <a:off x="4072059" y="12198"/>
          <a:ext cx="4072059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Organizator stażu – administrator danych osobowych stażysty </a:t>
          </a:r>
          <a:br>
            <a:rPr lang="pl-PL" sz="2000" b="1" kern="1200" dirty="0">
              <a:solidFill>
                <a:schemeClr val="bg1"/>
              </a:solidFill>
            </a:rPr>
          </a:br>
          <a:r>
            <a:rPr lang="pl-PL" sz="2000" b="1" kern="1200" dirty="0">
              <a:solidFill>
                <a:schemeClr val="bg1"/>
              </a:solidFill>
            </a:rPr>
            <a:t>w miejscu pracy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 zakres danych]</a:t>
          </a:r>
        </a:p>
      </dsp:txBody>
      <dsp:txXfrm>
        <a:off x="4072059" y="12198"/>
        <a:ext cx="4072059" cy="1971675"/>
      </dsp:txXfrm>
    </dsp:sp>
    <dsp:sp modelId="{7B3478A5-695B-43AB-9FEC-463E89BFF666}">
      <dsp:nvSpPr>
        <dsp:cNvPr id="0" name=""/>
        <dsp:cNvSpPr/>
      </dsp:nvSpPr>
      <dsp:spPr>
        <a:xfrm rot="10800000">
          <a:off x="0" y="2628900"/>
          <a:ext cx="1911587" cy="2628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Beneficjent</a:t>
          </a:r>
          <a:r>
            <a:rPr lang="pl-PL" sz="1800" kern="1200" dirty="0"/>
            <a:t> – </a:t>
          </a:r>
          <a:r>
            <a:rPr lang="pl-PL" sz="1800" b="1" kern="1200" dirty="0"/>
            <a:t>administrator danych osobowych ….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l-PL" sz="1800" b="1" kern="1200" dirty="0"/>
            <a:t>[cele – podstawy przetwarzania - zakres danych]</a:t>
          </a:r>
        </a:p>
      </dsp:txBody>
      <dsp:txXfrm rot="10800000">
        <a:off x="0" y="3286125"/>
        <a:ext cx="1911587" cy="1971675"/>
      </dsp:txXfrm>
    </dsp:sp>
    <dsp:sp modelId="{9093E86A-2EC8-42CA-A334-E783B800A8A6}">
      <dsp:nvSpPr>
        <dsp:cNvPr id="0" name=""/>
        <dsp:cNvSpPr/>
      </dsp:nvSpPr>
      <dsp:spPr>
        <a:xfrm rot="5400000">
          <a:off x="5788402" y="2902083"/>
          <a:ext cx="2628900" cy="2082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1"/>
              </a:solidFill>
            </a:rPr>
            <a:t>Inni administratorzy ….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[cele – podstawy przetwarzania- zakres danych]</a:t>
          </a:r>
          <a:endParaRPr lang="pl-PL" sz="2000" b="1" kern="1200" dirty="0">
            <a:solidFill>
              <a:schemeClr val="bg1"/>
            </a:solidFill>
          </a:endParaRPr>
        </a:p>
      </dsp:txBody>
      <dsp:txXfrm rot="-5400000">
        <a:off x="6061587" y="3286124"/>
        <a:ext cx="2082532" cy="1971675"/>
      </dsp:txXfrm>
    </dsp:sp>
    <dsp:sp modelId="{94A988E0-3938-4938-B7AF-3813A4DF7B1C}">
      <dsp:nvSpPr>
        <dsp:cNvPr id="0" name=""/>
        <dsp:cNvSpPr/>
      </dsp:nvSpPr>
      <dsp:spPr>
        <a:xfrm>
          <a:off x="1409213" y="2020789"/>
          <a:ext cx="5325691" cy="1216221"/>
        </a:xfrm>
        <a:prstGeom prst="round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Dane osobowe tej samej konkretnej osoby</a:t>
          </a:r>
        </a:p>
      </dsp:txBody>
      <dsp:txXfrm>
        <a:off x="1468584" y="2080160"/>
        <a:ext cx="5206949" cy="1097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6888"/>
          </a:xfrm>
          <a:prstGeom prst="rect">
            <a:avLst/>
          </a:prstGeom>
        </p:spPr>
        <p:txBody>
          <a:bodyPr vert="horz" lIns="90823" tIns="45412" rIns="90823" bIns="45412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17938" y="0"/>
            <a:ext cx="2922587" cy="496888"/>
          </a:xfrm>
          <a:prstGeom prst="rect">
            <a:avLst/>
          </a:prstGeom>
        </p:spPr>
        <p:txBody>
          <a:bodyPr vert="horz" lIns="90823" tIns="45412" rIns="90823" bIns="45412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A687118-799A-4E1A-9CDC-25EB3501F9F2}" type="datetimeFigureOut">
              <a:rPr lang="pl-PL"/>
              <a:pPr>
                <a:defRPr/>
              </a:pPr>
              <a:t>2020-11-26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375775"/>
            <a:ext cx="2922588" cy="496888"/>
          </a:xfrm>
          <a:prstGeom prst="rect">
            <a:avLst/>
          </a:prstGeom>
        </p:spPr>
        <p:txBody>
          <a:bodyPr vert="horz" lIns="90823" tIns="45412" rIns="90823" bIns="45412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17938" y="9375775"/>
            <a:ext cx="2922587" cy="496888"/>
          </a:xfrm>
          <a:prstGeom prst="rect">
            <a:avLst/>
          </a:prstGeom>
        </p:spPr>
        <p:txBody>
          <a:bodyPr vert="horz" wrap="square" lIns="90823" tIns="45412" rIns="90823" bIns="454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16FAC5-4846-4BA9-B334-CDCAA231A05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428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5300"/>
          </a:xfrm>
          <a:prstGeom prst="rect">
            <a:avLst/>
          </a:prstGeom>
        </p:spPr>
        <p:txBody>
          <a:bodyPr vert="horz" lIns="90823" tIns="45412" rIns="90823" bIns="45412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7938" y="0"/>
            <a:ext cx="2922587" cy="495300"/>
          </a:xfrm>
          <a:prstGeom prst="rect">
            <a:avLst/>
          </a:prstGeom>
        </p:spPr>
        <p:txBody>
          <a:bodyPr vert="horz" lIns="90823" tIns="45412" rIns="90823" bIns="45412" rtlCol="0"/>
          <a:lstStyle>
            <a:lvl1pPr algn="r">
              <a:defRPr sz="1200"/>
            </a:lvl1pPr>
          </a:lstStyle>
          <a:p>
            <a:pPr>
              <a:defRPr/>
            </a:pPr>
            <a:fld id="{44577489-FA1A-4949-8477-EA060E76DB6A}" type="datetimeFigureOut">
              <a:rPr lang="pl-PL"/>
              <a:pPr>
                <a:defRPr/>
              </a:pPr>
              <a:t>2020-11-26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23" tIns="45412" rIns="90823" bIns="45412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4688" y="4689475"/>
            <a:ext cx="5392737" cy="4441825"/>
          </a:xfrm>
          <a:prstGeom prst="rect">
            <a:avLst/>
          </a:prstGeom>
        </p:spPr>
        <p:txBody>
          <a:bodyPr vert="horz" lIns="90823" tIns="45412" rIns="90823" bIns="45412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5775"/>
            <a:ext cx="2922588" cy="495300"/>
          </a:xfrm>
          <a:prstGeom prst="rect">
            <a:avLst/>
          </a:prstGeom>
        </p:spPr>
        <p:txBody>
          <a:bodyPr vert="horz" lIns="90823" tIns="45412" rIns="90823" bIns="4541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7938" y="9375775"/>
            <a:ext cx="2922587" cy="495300"/>
          </a:xfrm>
          <a:prstGeom prst="rect">
            <a:avLst/>
          </a:prstGeom>
        </p:spPr>
        <p:txBody>
          <a:bodyPr vert="horz" wrap="square" lIns="90823" tIns="45412" rIns="90823" bIns="454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78FBD4-1036-4C9F-B3D6-6F480EE575F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9690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51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50888" indent="-2889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55700" indent="-230188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17663" indent="-230188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81213" indent="-230188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38413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95613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52813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910013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5EE8AE4D-7A9D-48EE-B342-AB8B8F2F35B6}" type="slidenum">
              <a:rPr lang="pl-PL" altLang="pl-PL"/>
              <a:pPr/>
              <a:t>1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Każda z relacji pomiędzy podmiotami</a:t>
            </a:r>
            <a:r>
              <a:rPr lang="pl-PL" baseline="0" dirty="0"/>
              <a:t> będzie inna – różnić się </a:t>
            </a:r>
            <a:r>
              <a:rPr lang="pl-PL" baseline="0"/>
              <a:t>będą parametrami</a:t>
            </a:r>
            <a:r>
              <a:rPr lang="pl-PL" baseline="0" dirty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21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783034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Relacja</a:t>
            </a:r>
            <a:r>
              <a:rPr lang="pl-PL" baseline="0" dirty="0"/>
              <a:t> beneficjent – organizator stażu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23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66585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24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665857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Najlepiej</a:t>
            </a:r>
            <a:r>
              <a:rPr lang="pl-PL" baseline="0" dirty="0"/>
              <a:t> trójstronna umowa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25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665857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26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665857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Relacja</a:t>
            </a:r>
            <a:r>
              <a:rPr lang="pl-PL" baseline="0" dirty="0"/>
              <a:t> IZ – beneficjent jako podmiot przetwarzający dane z PEFS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27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665857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28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665857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29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665857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Beneficjent jako Podmiot przetwarzający może </a:t>
            </a:r>
            <a:r>
              <a:rPr lang="pl-PL" dirty="0" err="1"/>
              <a:t>podpowierzyć</a:t>
            </a:r>
            <a:r>
              <a:rPr lang="pl-PL" baseline="0" dirty="0"/>
              <a:t> dalej przetwarzanie danych IZ w zakresie powierzonych celów przetwarzania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30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66585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Beneficjent jako Podmiot przetwarzający może </a:t>
            </a:r>
            <a:r>
              <a:rPr lang="pl-PL" dirty="0" err="1"/>
              <a:t>podpowierzyć</a:t>
            </a:r>
            <a:r>
              <a:rPr lang="pl-PL" baseline="0" dirty="0"/>
              <a:t> dalej przetwarzanie danych IZ w zakresie powierzonych celów przetwarzania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31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66585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69179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Sam Beneficjent jako Administrator może powierzyć</a:t>
            </a:r>
            <a:r>
              <a:rPr lang="pl-PL" baseline="0" dirty="0"/>
              <a:t> przetwarzanie we własnym imieniu (w ramach własnych celów przetwarzania)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32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665857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Sam Beneficjent jako Administrator może powierzyć</a:t>
            </a:r>
            <a:r>
              <a:rPr lang="pl-PL" baseline="0" dirty="0"/>
              <a:t> przetwarzanie we własnym imieniu (w ramach własnych celów przetwarzania)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33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665857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2048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50888" indent="-2889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55700" indent="-230188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17663" indent="-230188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81213" indent="-230188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38413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95613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52813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910013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DD57431C-8F5C-490A-BEF2-07EEF9F4EBDB}" type="slidenum">
              <a:rPr lang="pl-PL" altLang="pl-PL"/>
              <a:pPr/>
              <a:t>40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Inne przesłanki po stronie beneficjenta a</a:t>
            </a:r>
            <a:r>
              <a:rPr lang="pl-PL" baseline="0" dirty="0"/>
              <a:t> inne po stronie IZ. Są różni beneficjenci – mogą mieć zastosowanie różne przesłanki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10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71924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Inne przesłanki po stronie beneficjenta a</a:t>
            </a:r>
            <a:r>
              <a:rPr lang="pl-PL" baseline="0" dirty="0"/>
              <a:t> inne po stronie IZ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2310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Albo</a:t>
            </a:r>
            <a:r>
              <a:rPr lang="pl-PL" baseline="0" dirty="0"/>
              <a:t> się jest ADO  (pojedynczo lub w grupie) albo PP… innej możliwości nie ma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6917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Albo</a:t>
            </a:r>
            <a:r>
              <a:rPr lang="pl-PL" baseline="0" dirty="0"/>
              <a:t> się jest ADO  (pojedynczo lub w grupie) albo PP… innej możliwości nie ma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13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6917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„</a:t>
            </a:r>
            <a:r>
              <a:rPr lang="pl-PL" dirty="0" err="1"/>
              <a:t>powierzenioza</a:t>
            </a:r>
            <a:r>
              <a:rPr lang="pl-PL" dirty="0"/>
              <a:t>” – syndrom powierzania zawsze gdy przepływają dane osobowe,</a:t>
            </a:r>
            <a:r>
              <a:rPr lang="pl-PL" baseline="0" dirty="0"/>
              <a:t> bez głębszej analizy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16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72496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Przede wszystkim te podmioty to</a:t>
            </a:r>
            <a:r>
              <a:rPr lang="pl-PL" baseline="0" dirty="0"/>
              <a:t> </a:t>
            </a:r>
            <a:r>
              <a:rPr lang="pl-PL" dirty="0"/>
              <a:t>odrębni administratorzy – każdy z tych podmiotów przetwarzał będzie dane w SWOICH własnych celach</a:t>
            </a:r>
          </a:p>
          <a:p>
            <a:r>
              <a:rPr lang="pl-PL" dirty="0"/>
              <a:t>ALE NIE TYLKO – uzupełnijmy obrazek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19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02024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Mogą tez pojawić się cele zlecone przez inne podmioty, dotyczące tych samych</a:t>
            </a:r>
            <a:r>
              <a:rPr lang="pl-PL" baseline="0" dirty="0"/>
              <a:t> osób. Beneficjent będzie jednocześnie w podwójnej roli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FBD4-1036-4C9F-B3D6-6F480EE575FE}" type="slidenum">
              <a:rPr lang="pl-PL" altLang="pl-PL" smtClean="0"/>
              <a:pPr/>
              <a:t>20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66585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4A0B3-3DB7-4870-A1EF-28A78C036DED}" type="datetimeFigureOut">
              <a:rPr lang="pl-PL"/>
              <a:pPr>
                <a:defRPr/>
              </a:pPr>
              <a:t>2020-11-26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0F0BE-98E6-4DA4-9E45-EDB46E0D541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29759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ED05C-38E6-4500-91F9-65651030934A}" type="datetimeFigureOut">
              <a:rPr lang="pl-PL"/>
              <a:pPr>
                <a:defRPr/>
              </a:pPr>
              <a:t>2020-11-26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ADBFA-8948-4DCE-874A-DCCD03B59F6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58209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0ABD5-11AF-4FBB-8891-F3A79665179D}" type="datetimeFigureOut">
              <a:rPr lang="pl-PL"/>
              <a:pPr>
                <a:defRPr/>
              </a:pPr>
              <a:t>2020-11-26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FC88D-6E66-477E-A210-469860EEFC2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48658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E7F51-C6FB-4D47-8F09-6BAF4BBFBE0C}" type="datetimeFigureOut">
              <a:rPr lang="pl-PL"/>
              <a:pPr>
                <a:defRPr/>
              </a:pPr>
              <a:t>2020-11-26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55BB1-07D0-4EBF-A2A5-122D090E99F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21105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A0FBB-D066-4372-8100-E7EC6D96D69E}" type="datetimeFigureOut">
              <a:rPr lang="pl-PL"/>
              <a:pPr>
                <a:defRPr/>
              </a:pPr>
              <a:t>2020-11-26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AC2F7-B86D-40D7-9744-7A13E4DB4C2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29402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455CD-94EF-4F1E-98D7-FDC6037E051D}" type="datetimeFigureOut">
              <a:rPr lang="pl-PL"/>
              <a:pPr>
                <a:defRPr/>
              </a:pPr>
              <a:t>2020-11-26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0E9F2-0F6E-4DB4-A570-219F8142C8C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6351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6B6E4-E145-48F6-8835-845DB44D1062}" type="datetimeFigureOut">
              <a:rPr lang="pl-PL"/>
              <a:pPr>
                <a:defRPr/>
              </a:pPr>
              <a:t>2020-11-26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2B8FB-C70E-4C7E-AB2C-933E53918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18562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DA533-1306-4DF2-840A-817E65DF9619}" type="datetimeFigureOut">
              <a:rPr lang="pl-PL"/>
              <a:pPr>
                <a:defRPr/>
              </a:pPr>
              <a:t>2020-11-26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E6EA0-67A8-4C10-81AE-8F7D7AC424A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13812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41899-FC12-4FBE-9115-76BDEE13A9F3}" type="datetimeFigureOut">
              <a:rPr lang="pl-PL"/>
              <a:pPr>
                <a:defRPr/>
              </a:pPr>
              <a:t>2020-11-26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45C8B-6C49-430C-AE08-3B0DC303A54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37901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9D217-F4FF-46E6-BBB1-E2090732AD09}" type="datetimeFigureOut">
              <a:rPr lang="pl-PL"/>
              <a:pPr>
                <a:defRPr/>
              </a:pPr>
              <a:t>2020-11-26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6F601-E012-487D-A1A5-3A80BCB070E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7851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27212-76E3-4C50-99A8-8B2BDBF9DB9B}" type="datetimeFigureOut">
              <a:rPr lang="pl-PL"/>
              <a:pPr>
                <a:defRPr/>
              </a:pPr>
              <a:t>2020-11-26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D50AAD-FDA7-4C19-A7E0-AC20B73CB39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25974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2A0C4-C272-4531-9542-538CD4FD6C5C}" type="datetimeFigureOut">
              <a:rPr lang="pl-PL"/>
              <a:pPr>
                <a:defRPr/>
              </a:pPr>
              <a:t>2020-11-26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FA3F6-5899-4195-A7C1-A7C77FF5892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1020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Click to edit Master title style</a:t>
            </a:r>
            <a:endParaRPr lang="pl-PL" altLang="pl-P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Click to edit Master text styles</a:t>
            </a:r>
          </a:p>
          <a:p>
            <a:pPr lvl="1"/>
            <a:r>
              <a:rPr lang="en-US" altLang="pl-PL"/>
              <a:t>Second level</a:t>
            </a:r>
          </a:p>
          <a:p>
            <a:pPr lvl="2"/>
            <a:r>
              <a:rPr lang="en-US" altLang="pl-PL"/>
              <a:t>Third level</a:t>
            </a:r>
          </a:p>
          <a:p>
            <a:pPr lvl="3"/>
            <a:r>
              <a:rPr lang="en-US" altLang="pl-PL"/>
              <a:t>Fourth level</a:t>
            </a:r>
          </a:p>
          <a:p>
            <a:pPr lvl="4"/>
            <a:r>
              <a:rPr lang="en-US" altLang="pl-PL"/>
              <a:t>Fifth level</a:t>
            </a:r>
            <a:endParaRPr lang="pl-PL" alt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6BCC9D-1775-4205-97CA-BE23F97C95AA}" type="datetimeFigureOut">
              <a:rPr lang="pl-PL"/>
              <a:pPr>
                <a:defRPr/>
              </a:pPr>
              <a:t>2020-11-26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BBAB419-60DB-496C-97CA-4C5D82F76DA7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rpo.slaskie.pl/dokument/wzor_upp_rpo_wsl_2014_2020_efs" TargetMode="Externa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://www.rpo.slaskie.pl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C:\Users\oem\Desktop\RZŚ_negatyw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2595563" y="1308100"/>
            <a:ext cx="5981700" cy="1323439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000" b="1" dirty="0">
                <a:latin typeface="+mj-lt"/>
              </a:rPr>
              <a:t>Praktyczne aspekty ochrony danych osobowych </a:t>
            </a:r>
            <a:br>
              <a:rPr lang="pl-PL" altLang="pl-PL" sz="2000" b="1" dirty="0">
                <a:latin typeface="+mj-lt"/>
              </a:rPr>
            </a:br>
            <a:r>
              <a:rPr lang="pl-PL" altLang="pl-PL" sz="2000" b="1" dirty="0">
                <a:latin typeface="+mj-lt"/>
              </a:rPr>
              <a:t>w projektach współfinansowanych ze środków EFS </a:t>
            </a:r>
            <a:br>
              <a:rPr lang="pl-PL" altLang="pl-PL" sz="2000" b="1" dirty="0">
                <a:latin typeface="+mj-lt"/>
              </a:rPr>
            </a:br>
            <a:r>
              <a:rPr lang="pl-PL" altLang="pl-PL" sz="2000" b="1" dirty="0">
                <a:latin typeface="+mj-lt"/>
              </a:rPr>
              <a:t>w kontekście „Umowy powierzenia przetwarzania danych z załącznikami”</a:t>
            </a:r>
          </a:p>
        </p:txBody>
      </p:sp>
      <p:sp>
        <p:nvSpPr>
          <p:cNvPr id="3" name="Prostokąt 2"/>
          <p:cNvSpPr/>
          <p:nvPr/>
        </p:nvSpPr>
        <p:spPr>
          <a:xfrm>
            <a:off x="4270375" y="2957513"/>
            <a:ext cx="4306888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2400" dirty="0">
                <a:latin typeface="+mj-lt"/>
              </a:rPr>
              <a:t>Urząd Marszałkowski Województwa Śląskiego</a:t>
            </a:r>
          </a:p>
          <a:p>
            <a:pPr>
              <a:defRPr/>
            </a:pPr>
            <a:r>
              <a:rPr lang="pl-PL" sz="2400" dirty="0">
                <a:latin typeface="+mj-lt"/>
              </a:rPr>
              <a:t> </a:t>
            </a:r>
          </a:p>
          <a:p>
            <a:pPr>
              <a:defRPr/>
            </a:pPr>
            <a:r>
              <a:rPr lang="pl-PL" sz="2000" dirty="0">
                <a:latin typeface="+mj-lt"/>
              </a:rPr>
              <a:t>Departament Europejskiego Funduszu Społecznego </a:t>
            </a:r>
          </a:p>
        </p:txBody>
      </p:sp>
      <p:sp>
        <p:nvSpPr>
          <p:cNvPr id="4102" name="pole tekstowe 3"/>
          <p:cNvSpPr txBox="1">
            <a:spLocks noChangeArrowheads="1"/>
          </p:cNvSpPr>
          <p:nvPr/>
        </p:nvSpPr>
        <p:spPr bwMode="auto">
          <a:xfrm>
            <a:off x="3884613" y="5522913"/>
            <a:ext cx="2540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600" dirty="0"/>
              <a:t>Katowice, 2020 r.</a:t>
            </a:r>
          </a:p>
        </p:txBody>
      </p:sp>
      <p:pic>
        <p:nvPicPr>
          <p:cNvPr id="4103" name="Obraz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5872163"/>
            <a:ext cx="57626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2438" y="1404038"/>
            <a:ext cx="8239125" cy="4967514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pl-PL" sz="2200" dirty="0">
                <a:latin typeface="+mn-lt"/>
              </a:rPr>
              <a:t>Art. 6 RODO</a:t>
            </a:r>
          </a:p>
          <a:p>
            <a:pPr>
              <a:buNone/>
            </a:pPr>
            <a:r>
              <a:rPr lang="pl-PL" sz="2200" dirty="0">
                <a:latin typeface="+mn-lt"/>
              </a:rPr>
              <a:t>W skrócie: dla danych „zwykłych” podstawą prawną przetwarzania może być:</a:t>
            </a:r>
          </a:p>
          <a:p>
            <a:pPr marL="457200" indent="-457200"/>
            <a:r>
              <a:rPr lang="pl-PL" sz="2200" b="1" dirty="0">
                <a:latin typeface="+mn-lt"/>
              </a:rPr>
              <a:t>zgoda</a:t>
            </a:r>
            <a:r>
              <a:rPr lang="pl-PL" sz="2200" dirty="0">
                <a:latin typeface="+mn-lt"/>
              </a:rPr>
              <a:t> osoby, której dane dotyczą,</a:t>
            </a:r>
          </a:p>
          <a:p>
            <a:pPr marL="457200" indent="-457200"/>
            <a:r>
              <a:rPr lang="pl-PL" sz="2200" dirty="0">
                <a:latin typeface="+mn-lt"/>
              </a:rPr>
              <a:t>podpisana z nią </a:t>
            </a:r>
            <a:r>
              <a:rPr lang="pl-PL" sz="2200" b="1" dirty="0">
                <a:latin typeface="+mn-lt"/>
              </a:rPr>
              <a:t>umowa</a:t>
            </a:r>
            <a:r>
              <a:rPr lang="pl-PL" sz="2200" dirty="0">
                <a:latin typeface="+mn-lt"/>
              </a:rPr>
              <a:t> (wszystko co jest niezbędne dla jej wykonania będzie legalne),</a:t>
            </a:r>
          </a:p>
          <a:p>
            <a:pPr marL="457200" indent="-457200"/>
            <a:r>
              <a:rPr lang="pl-PL" sz="2200" b="1" dirty="0">
                <a:latin typeface="+mn-lt"/>
              </a:rPr>
              <a:t>obowiązek</a:t>
            </a:r>
            <a:r>
              <a:rPr lang="pl-PL" sz="2200" dirty="0">
                <a:latin typeface="+mn-lt"/>
              </a:rPr>
              <a:t> </a:t>
            </a:r>
            <a:r>
              <a:rPr lang="pl-PL" sz="2200" b="1" dirty="0">
                <a:latin typeface="+mn-lt"/>
              </a:rPr>
              <a:t>prawny</a:t>
            </a:r>
            <a:r>
              <a:rPr lang="pl-PL" sz="2200" dirty="0">
                <a:latin typeface="+mn-lt"/>
              </a:rPr>
              <a:t> (prawo unijne lub krajowe),</a:t>
            </a:r>
          </a:p>
          <a:p>
            <a:pPr marL="457200" indent="-457200"/>
            <a:r>
              <a:rPr lang="pl-PL" sz="2200" dirty="0">
                <a:latin typeface="+mn-lt"/>
              </a:rPr>
              <a:t>ochrona żywotnych interesów osób,</a:t>
            </a:r>
          </a:p>
          <a:p>
            <a:pPr marL="457200" indent="-457200"/>
            <a:r>
              <a:rPr lang="pl-PL" sz="2200" b="1" dirty="0">
                <a:latin typeface="+mn-lt"/>
              </a:rPr>
              <a:t>zadanie</a:t>
            </a:r>
            <a:r>
              <a:rPr lang="pl-PL" sz="2200" dirty="0">
                <a:latin typeface="+mn-lt"/>
              </a:rPr>
              <a:t> realizowane </a:t>
            </a:r>
            <a:r>
              <a:rPr lang="pl-PL" sz="2200" b="1" dirty="0">
                <a:latin typeface="+mn-lt"/>
              </a:rPr>
              <a:t>w interesie publicznym </a:t>
            </a:r>
            <a:r>
              <a:rPr lang="pl-PL" sz="2200" dirty="0">
                <a:latin typeface="+mn-lt"/>
              </a:rPr>
              <a:t>lub </a:t>
            </a:r>
            <a:r>
              <a:rPr lang="pl-PL" sz="2200" b="1" dirty="0">
                <a:latin typeface="+mn-lt"/>
              </a:rPr>
              <a:t>sprawowanie władzy publicznej</a:t>
            </a:r>
            <a:r>
              <a:rPr lang="pl-PL" sz="2200" dirty="0">
                <a:latin typeface="+mn-lt"/>
              </a:rPr>
              <a:t> powierzonej administratorowi,</a:t>
            </a:r>
          </a:p>
          <a:p>
            <a:pPr marL="457200" indent="-457200"/>
            <a:r>
              <a:rPr lang="pl-PL" sz="2200" b="1" dirty="0">
                <a:latin typeface="+mn-lt"/>
              </a:rPr>
              <a:t>prawnie uzasadniony interes</a:t>
            </a:r>
            <a:r>
              <a:rPr lang="pl-PL" sz="2200" dirty="0">
                <a:latin typeface="+mn-lt"/>
              </a:rPr>
              <a:t> administratora lub „strony trzeciej” (innego podmiotu) – ta przesłanka nie dotyczy organów publicznych w ramach wykonywania ich zadań.</a:t>
            </a:r>
            <a:endParaRPr lang="pl-PL" altLang="pl-PL" sz="2200" dirty="0"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52438" y="568325"/>
            <a:ext cx="8239125" cy="666849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endParaRPr lang="pl-PL" altLang="pl-PL" sz="2800" b="1" strike="sngStrike" baseline="30000" dirty="0">
              <a:latin typeface="+mn-lt"/>
              <a:cs typeface="Arial"/>
            </a:endParaRPr>
          </a:p>
          <a:p>
            <a:pPr algn="ctr" eaLnBrk="1" hangingPunct="1">
              <a:spcBef>
                <a:spcPts val="0"/>
              </a:spcBef>
              <a:buNone/>
              <a:defRPr/>
            </a:pPr>
            <a:r>
              <a:rPr lang="pl-PL" altLang="pl-PL" sz="2800" b="1" baseline="30000" dirty="0">
                <a:cs typeface="Arial"/>
              </a:rPr>
              <a:t>Podstawy przetwarzania danych osobowych w RODO</a:t>
            </a:r>
            <a:endParaRPr lang="pl-PL" altLang="pl-PL" sz="2000" b="1" baseline="3000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4193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2437" y="1468582"/>
            <a:ext cx="8239125" cy="4856714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pl-PL" sz="2400" dirty="0">
                <a:latin typeface="+mn-lt"/>
              </a:rPr>
              <a:t>Art. 9 ust. 2 RODO</a:t>
            </a:r>
          </a:p>
          <a:p>
            <a:pPr>
              <a:buNone/>
            </a:pPr>
            <a:endParaRPr lang="pl-PL" sz="2400" dirty="0">
              <a:latin typeface="+mn-lt"/>
            </a:endParaRPr>
          </a:p>
          <a:p>
            <a:pPr>
              <a:buNone/>
            </a:pPr>
            <a:r>
              <a:rPr lang="pl-PL" sz="2400" dirty="0">
                <a:latin typeface="+mn-lt"/>
              </a:rPr>
              <a:t>W skrócie: dla danych „wrażliwych” podstawą prawną przetwarzania może być m.in:</a:t>
            </a:r>
          </a:p>
          <a:p>
            <a:pPr marL="457200" indent="-457200"/>
            <a:r>
              <a:rPr lang="pl-PL" sz="2400" dirty="0">
                <a:latin typeface="+mn-lt"/>
              </a:rPr>
              <a:t>wyraźna zgoda osoby, której dane dotyczą,</a:t>
            </a:r>
          </a:p>
          <a:p>
            <a:pPr marL="457200" indent="-457200"/>
            <a:r>
              <a:rPr lang="pl-PL" sz="2400" dirty="0">
                <a:latin typeface="+mn-lt"/>
              </a:rPr>
              <a:t>wykonywanie praw i obowiązków w dziedzinie prawa pracy, zabezpieczenia społecznego, ochrony socjalnej,</a:t>
            </a:r>
          </a:p>
          <a:p>
            <a:pPr marL="457200" indent="-457200"/>
            <a:r>
              <a:rPr lang="pl-PL" sz="2400" dirty="0">
                <a:latin typeface="+mn-lt"/>
              </a:rPr>
              <a:t>ważny interes publiczny na podstawie prawa,</a:t>
            </a:r>
          </a:p>
          <a:p>
            <a:pPr marL="457200" indent="-457200"/>
            <a:r>
              <a:rPr lang="pl-PL" sz="2400" dirty="0">
                <a:latin typeface="+mn-lt"/>
              </a:rPr>
              <a:t>niezbędność dla profilaktyki zdrowotnej, medycyny pracy, diagnozy medycznej, zapewnienia opieki zdrowotnej na podstawie prawa.</a:t>
            </a:r>
            <a:endParaRPr lang="pl-PL" altLang="pl-PL" sz="1400" dirty="0">
              <a:latin typeface="+mn-lt"/>
            </a:endParaRPr>
          </a:p>
          <a:p>
            <a:pPr>
              <a:buNone/>
            </a:pPr>
            <a:endParaRPr lang="pl-PL" altLang="pl-PL" sz="1400" dirty="0"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52438" y="568325"/>
            <a:ext cx="8239125" cy="666849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endParaRPr lang="pl-PL" altLang="pl-PL" sz="2800" b="1" strike="sngStrike" baseline="30000" dirty="0">
              <a:latin typeface="+mn-lt"/>
              <a:cs typeface="Arial"/>
            </a:endParaRPr>
          </a:p>
          <a:p>
            <a:pPr algn="ctr" eaLnBrk="1" hangingPunct="1">
              <a:spcBef>
                <a:spcPts val="0"/>
              </a:spcBef>
              <a:buNone/>
              <a:defRPr/>
            </a:pPr>
            <a:r>
              <a:rPr lang="pl-PL" altLang="pl-PL" sz="2800" b="1" baseline="30000" dirty="0">
                <a:cs typeface="Arial"/>
              </a:rPr>
              <a:t>Podstawy przetwarzania danych osobowych w RODO</a:t>
            </a:r>
            <a:endParaRPr lang="pl-PL" altLang="pl-PL" sz="2000" b="1" baseline="3000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5112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2438" y="1357454"/>
            <a:ext cx="8239125" cy="4832092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200" b="1" dirty="0"/>
              <a:t>Dane osobowe należy zawsze przetwarzać „po coś”.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200" dirty="0"/>
              <a:t>To „coś” to konkretny, wyraźny, prawnie uzasadniony CEL.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200" dirty="0"/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200" dirty="0"/>
              <a:t>To cel przetwarzania jest najważniejszym elementem pozwalającym przypisać: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200" dirty="0"/>
              <a:t>właściwe podstawy prawne przetwarzania w danym konkretnym celu,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200" dirty="0"/>
              <a:t>odpowiedzialne podmioty za realizację danego celu.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200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200" b="1" dirty="0">
                <a:latin typeface="+mn-lt"/>
              </a:rPr>
              <a:t>Wiele różnych celów przetwarzania może występować jednocześnie i dotyczyć tych samych osób i tych samych danych osobowych</a:t>
            </a:r>
            <a:r>
              <a:rPr lang="pl-PL" altLang="pl-PL" sz="2200" dirty="0">
                <a:latin typeface="+mn-lt"/>
              </a:rPr>
              <a:t>.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200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200" dirty="0">
                <a:latin typeface="+mn-lt"/>
              </a:rPr>
              <a:t>Te cele mogą być realizowane w różnych konfiguracjach przez wiele podmiotów.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52437" y="586613"/>
            <a:ext cx="8239125" cy="52322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300"/>
              </a:spcBef>
              <a:buNone/>
              <a:defRPr/>
            </a:pPr>
            <a:r>
              <a:rPr lang="pl-PL" altLang="pl-PL" sz="2800" b="1" baseline="30000" dirty="0">
                <a:cs typeface="Arial"/>
              </a:rPr>
              <a:t>Cele przetwarzania</a:t>
            </a:r>
            <a:r>
              <a:rPr lang="pl-PL" altLang="pl-PL" sz="2800" b="1" dirty="0">
                <a:cs typeface="Arial"/>
              </a:rPr>
              <a:t>  </a:t>
            </a:r>
            <a:endParaRPr lang="pl-PL" altLang="pl-PL" sz="2800" b="1" baseline="30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4128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2438" y="1533307"/>
            <a:ext cx="8239125" cy="4708981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000" b="1" dirty="0"/>
              <a:t>Kto więc odpowiada za przetwarzanie danych osobowych w projekcie?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000" dirty="0"/>
              <a:t>Art. 4 RODO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1000" b="1" dirty="0"/>
          </a:p>
          <a:p>
            <a:pPr marL="182563" indent="-182563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pl-PL" sz="2000" b="1" i="1" dirty="0"/>
              <a:t>„administrator” </a:t>
            </a:r>
            <a:r>
              <a:rPr lang="pl-PL" sz="2000" i="1" dirty="0"/>
              <a:t>oznacza osobę fizyczną lub prawną, organ publiczny, jednostkę lub inny podmiot, który samodzielnie lub wspólnie z innymi </a:t>
            </a:r>
            <a:r>
              <a:rPr lang="pl-PL" sz="2000" b="1" i="1" dirty="0"/>
              <a:t>ustala cele i sposoby przetwarzania danych osobowych</a:t>
            </a:r>
            <a:endParaRPr lang="pl-PL" sz="2000" i="1" dirty="0"/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sz="1000" i="1" dirty="0"/>
          </a:p>
          <a:p>
            <a:pPr marL="182563" eaLnBrk="1" hangingPunct="1">
              <a:spcBef>
                <a:spcPct val="0"/>
              </a:spcBef>
              <a:buNone/>
              <a:defRPr/>
            </a:pPr>
            <a:r>
              <a:rPr lang="pl-PL" sz="2000" dirty="0"/>
              <a:t>Chyba, że ich nie ustala to i tak może być administratorem:</a:t>
            </a:r>
          </a:p>
          <a:p>
            <a:pPr marL="182563" eaLnBrk="1" hangingPunct="1">
              <a:spcBef>
                <a:spcPct val="0"/>
              </a:spcBef>
              <a:buNone/>
              <a:defRPr/>
            </a:pPr>
            <a:endParaRPr lang="pl-PL" sz="1000" dirty="0"/>
          </a:p>
          <a:p>
            <a:pPr marL="182562" eaLnBrk="1" hangingPunct="1">
              <a:spcBef>
                <a:spcPct val="0"/>
              </a:spcBef>
              <a:buNone/>
              <a:defRPr/>
            </a:pPr>
            <a:r>
              <a:rPr lang="pl-PL" sz="2000" i="1" dirty="0"/>
              <a:t>jeżeli </a:t>
            </a:r>
            <a:r>
              <a:rPr lang="pl-PL" sz="2000" b="1" i="1" dirty="0"/>
              <a:t>cele i sposoby</a:t>
            </a:r>
            <a:r>
              <a:rPr lang="pl-PL" sz="2000" i="1" dirty="0"/>
              <a:t> takiego przetwarzania </a:t>
            </a:r>
            <a:r>
              <a:rPr lang="pl-PL" sz="2000" b="1" i="1" dirty="0"/>
              <a:t>są określone w prawie</a:t>
            </a:r>
            <a:r>
              <a:rPr lang="pl-PL" sz="2000" i="1" dirty="0"/>
              <a:t> Unii lub w prawie państwa członkowskiego, </a:t>
            </a:r>
            <a:r>
              <a:rPr lang="pl-PL" sz="2000" b="1" i="1" dirty="0"/>
              <a:t>to również w prawie </a:t>
            </a:r>
            <a:r>
              <a:rPr lang="pl-PL" sz="2000" i="1" dirty="0"/>
              <a:t>Unii lub w prawie państwa członkowskiego </a:t>
            </a:r>
            <a:r>
              <a:rPr lang="pl-PL" sz="2000" b="1" i="1" dirty="0"/>
              <a:t>może zostać wyznaczony administrator </a:t>
            </a:r>
            <a:r>
              <a:rPr lang="pl-PL" sz="2000" i="1" dirty="0"/>
              <a:t>lub mogą zostać określone konkretne kryteria jego wyznaczania;</a:t>
            </a:r>
            <a:endParaRPr lang="pl-PL" sz="2000" i="1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1000" dirty="0">
              <a:latin typeface="+mn-lt"/>
            </a:endParaRPr>
          </a:p>
          <a:p>
            <a:pPr marL="182563" indent="-182563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pl-PL" sz="2000" b="1" i="1" dirty="0"/>
              <a:t>„podmiot przetwarzający” </a:t>
            </a:r>
            <a:r>
              <a:rPr lang="pl-PL" sz="2000" i="1" dirty="0"/>
              <a:t>oznacza osobę fizyczną lub prawną, organ publiczny, jednostkę lub inny podmiot, który </a:t>
            </a:r>
            <a:r>
              <a:rPr lang="pl-PL" sz="2000" b="1" i="1" dirty="0"/>
              <a:t>przetwarza dane osobowe w imieniu administratora</a:t>
            </a:r>
            <a:endParaRPr lang="pl-PL" sz="2000" dirty="0"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52438" y="568325"/>
            <a:ext cx="8239125" cy="666849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None/>
              <a:defRPr/>
            </a:pPr>
            <a:endParaRPr lang="pl-PL" altLang="pl-PL" sz="2800" b="1" baseline="30000" dirty="0">
              <a:cs typeface="Arial"/>
            </a:endParaRPr>
          </a:p>
          <a:p>
            <a:pPr algn="ctr" eaLnBrk="1" hangingPunct="1">
              <a:spcBef>
                <a:spcPts val="0"/>
              </a:spcBef>
              <a:buNone/>
              <a:defRPr/>
            </a:pPr>
            <a:r>
              <a:rPr lang="pl-PL" altLang="pl-PL" sz="2800" b="1" baseline="30000" dirty="0">
                <a:cs typeface="Arial"/>
              </a:rPr>
              <a:t>Możliwe role podmiotu w świetle RODO</a:t>
            </a:r>
          </a:p>
        </p:txBody>
      </p:sp>
    </p:spTree>
    <p:extLst>
      <p:ext uri="{BB962C8B-B14F-4D97-AF65-F5344CB8AC3E}">
        <p14:creationId xmlns:p14="http://schemas.microsoft.com/office/powerpoint/2010/main" val="2663565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2437" y="1386968"/>
            <a:ext cx="8239125" cy="5086008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None/>
              <a:defRPr/>
            </a:pPr>
            <a:endParaRPr lang="pl-PL" altLang="pl-PL" sz="2000" b="1" dirty="0">
              <a:latin typeface="+mn-lt"/>
            </a:endParaRPr>
          </a:p>
          <a:p>
            <a:pPr eaLnBrk="1" hangingPunct="1">
              <a:spcBef>
                <a:spcPts val="300"/>
              </a:spcBef>
              <a:buNone/>
              <a:defRPr/>
            </a:pPr>
            <a:r>
              <a:rPr lang="pl-PL" altLang="pl-PL" sz="2800" b="1" dirty="0">
                <a:latin typeface="+mn-lt"/>
              </a:rPr>
              <a:t>Przepływy danych osobowych</a:t>
            </a:r>
          </a:p>
          <a:p>
            <a:pPr eaLnBrk="1" hangingPunct="1">
              <a:spcBef>
                <a:spcPts val="300"/>
              </a:spcBef>
              <a:buNone/>
              <a:defRPr/>
            </a:pPr>
            <a:endParaRPr lang="pl-PL" altLang="pl-PL" sz="2800" b="1" dirty="0">
              <a:latin typeface="+mn-lt"/>
            </a:endParaRPr>
          </a:p>
          <a:p>
            <a:pPr eaLnBrk="1" hangingPunct="1">
              <a:spcBef>
                <a:spcPts val="300"/>
              </a:spcBef>
              <a:buNone/>
              <a:defRPr/>
            </a:pPr>
            <a:r>
              <a:rPr lang="pl-PL" altLang="pl-PL" sz="2800" dirty="0">
                <a:latin typeface="+mn-lt"/>
              </a:rPr>
              <a:t>Rzeczywistość, także w projektach, jest często skomplikowana.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sz="2800" dirty="0"/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sz="2800" dirty="0"/>
              <a:t>Podmioty, które przetwarzają dane osobowe mogą wchodzić w różne relacje...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sz="2800" b="1" dirty="0"/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sz="2800" b="1" dirty="0"/>
              <a:t>Jakie są możliwe relacje wg RODO?</a:t>
            </a:r>
            <a:endParaRPr lang="pl-PL" sz="2000" b="1" dirty="0"/>
          </a:p>
          <a:p>
            <a:pPr eaLnBrk="1" hangingPunct="1">
              <a:spcBef>
                <a:spcPts val="300"/>
              </a:spcBef>
              <a:buNone/>
              <a:defRPr/>
            </a:pPr>
            <a:endParaRPr lang="pl-PL" altLang="pl-PL" sz="2000" b="1" dirty="0">
              <a:latin typeface="+mn-lt"/>
            </a:endParaRPr>
          </a:p>
          <a:p>
            <a:pPr eaLnBrk="1" hangingPunct="1">
              <a:spcBef>
                <a:spcPts val="300"/>
              </a:spcBef>
              <a:buNone/>
              <a:defRPr/>
            </a:pPr>
            <a:endParaRPr lang="pl-PL" altLang="pl-PL" sz="2000" b="1" dirty="0"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52437" y="568325"/>
            <a:ext cx="8239125" cy="666849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l-PL" altLang="pl-PL" sz="2800" b="1" baseline="30000" dirty="0">
              <a:latin typeface="+mn-lt"/>
              <a:cs typeface="Arial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2800" b="1" baseline="30000" dirty="0">
                <a:latin typeface="+mn-lt"/>
                <a:cs typeface="Arial"/>
              </a:rPr>
              <a:t>Możliwe relacje pomiędzy podmiotami w świetle RODO</a:t>
            </a:r>
            <a:endParaRPr lang="pl-PL" altLang="pl-PL" sz="2000" b="1" baseline="3000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7210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2436" y="1455716"/>
            <a:ext cx="8239125" cy="489364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None/>
              <a:defRPr/>
            </a:pPr>
            <a:r>
              <a:rPr lang="pl-PL" altLang="pl-PL" sz="2600" b="1" dirty="0">
                <a:latin typeface="+mn-lt"/>
              </a:rPr>
              <a:t>1) Ujawnienie danych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600" dirty="0">
                <a:latin typeface="+mn-lt"/>
              </a:rPr>
              <a:t>Możliwe na podstawie każdej z przesłanek z art. 6 i 9 RODO - np. istnieje obowiązek prawny, ujawnienie danych jest niezbędne do realizacji umowy </a:t>
            </a:r>
            <a:br>
              <a:rPr lang="pl-PL" altLang="pl-PL" sz="2600" dirty="0">
                <a:latin typeface="+mn-lt"/>
              </a:rPr>
            </a:br>
            <a:r>
              <a:rPr lang="pl-PL" altLang="pl-PL" sz="2600" dirty="0">
                <a:latin typeface="+mn-lt"/>
              </a:rPr>
              <a:t>z osobą, której dane dotyczą;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600" dirty="0"/>
              <a:t>Co do zasady sytuacja występuje pomiędzy Beneficjentem a IZ oraz innymi instytucjami, których zadania wynikają z przepisów prawa;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600" dirty="0"/>
              <a:t>Był jeden administrator danych – po ujawnieniu jest dwóch lub więcej odrębnych administratorów;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600" dirty="0"/>
              <a:t>Sytuacja możliwa do wystąpienia pomiędzy partnerami projektu.</a:t>
            </a:r>
            <a:endParaRPr lang="pl-PL" altLang="pl-PL" sz="2600" dirty="0"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52437" y="568325"/>
            <a:ext cx="8239125" cy="666849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l-PL" altLang="pl-PL" sz="2800" b="1" baseline="30000" dirty="0">
              <a:latin typeface="+mn-lt"/>
              <a:cs typeface="Arial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2800" b="1" baseline="30000" dirty="0">
                <a:latin typeface="+mn-lt"/>
                <a:cs typeface="Arial"/>
              </a:rPr>
              <a:t>Możliwe relacje pomiędzy podmiotami w świetle RODO</a:t>
            </a:r>
            <a:endParaRPr lang="pl-PL" altLang="pl-PL" sz="2000" b="1" baseline="3000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1988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2436" y="1486493"/>
            <a:ext cx="8239125" cy="4832092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None/>
              <a:defRPr/>
            </a:pPr>
            <a:r>
              <a:rPr lang="pl-PL" altLang="pl-PL" sz="2800" b="1" dirty="0">
                <a:latin typeface="+mn-lt"/>
              </a:rPr>
              <a:t>2) Powierzenie przetwarzania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800" dirty="0">
                <a:latin typeface="+mn-lt"/>
              </a:rPr>
              <a:t>Relacja „usługowa” – art. 28 RODO - na podstawie umowy powierzenia;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800" dirty="0">
                <a:latin typeface="+mn-lt"/>
              </a:rPr>
              <a:t>Ten kto otrzymuje zlecenie (</a:t>
            </a:r>
            <a:r>
              <a:rPr lang="pl-PL" altLang="pl-PL" sz="2800" b="1" dirty="0">
                <a:latin typeface="+mn-lt"/>
              </a:rPr>
              <a:t>podmiot przetwarzający</a:t>
            </a:r>
            <a:r>
              <a:rPr lang="pl-PL" altLang="pl-PL" sz="2800" dirty="0">
                <a:latin typeface="+mn-lt"/>
              </a:rPr>
              <a:t>) – realizuje polecenia zleceniodawcy (administratora danych);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800" dirty="0"/>
              <a:t>Występuje pomiędzy IZ a beneficjentem w zakresie danych uczestników projektów EFS (PEFS);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800" dirty="0"/>
              <a:t>Sytuacja możliwa do wystąpienia np. pomiędzy partnerami projektu, pomiędzy beneficjentem a wykonawcą.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52437" y="568325"/>
            <a:ext cx="8239125" cy="666849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l-PL" altLang="pl-PL" sz="2800" b="1" baseline="30000" dirty="0">
              <a:latin typeface="+mn-lt"/>
              <a:cs typeface="Arial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2800" b="1" baseline="30000" dirty="0">
                <a:latin typeface="+mn-lt"/>
                <a:cs typeface="Arial"/>
              </a:rPr>
              <a:t>Możliwe relacje pomiędzy podmiotami w świetle RODO</a:t>
            </a:r>
            <a:endParaRPr lang="pl-PL" altLang="pl-PL" sz="2000" b="1" baseline="3000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7367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2438" y="1435173"/>
            <a:ext cx="8239125" cy="4832092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None/>
              <a:defRPr/>
            </a:pPr>
            <a:r>
              <a:rPr lang="pl-PL" altLang="pl-PL" sz="2400" b="1" dirty="0">
                <a:latin typeface="+mn-lt"/>
              </a:rPr>
              <a:t>3) Współadministrowanie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Relacja „partnerska” – art. 26 RODO - na podstawie umowy współadministrowania;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Podmioty wspólnie ustalają cele i sposoby przetwarzania;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Sytuacja możliwa do wystąpienia pomiędzy partnerami projektu.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pl-PL" altLang="pl-PL" sz="2400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400" b="1" dirty="0">
                <a:latin typeface="+mn-lt"/>
              </a:rPr>
              <a:t>4) Upoważnienie osoby fizycznej do przetwarzania danych osobowych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Z upoważnienia dane osobowe przetwarza personel administratora lub podmiotu przetwarzającego;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Personel to niekoniecznie musi być pracownik.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pl-PL" altLang="pl-PL" sz="2000" b="1" dirty="0"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52437" y="568325"/>
            <a:ext cx="8239125" cy="666849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l-PL" altLang="pl-PL" sz="2800" b="1" baseline="30000" dirty="0">
              <a:latin typeface="+mn-lt"/>
              <a:cs typeface="Arial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pl-PL" altLang="pl-PL" sz="2800" b="1" baseline="30000" dirty="0">
                <a:latin typeface="+mn-lt"/>
                <a:cs typeface="Arial"/>
              </a:rPr>
              <a:t>Możliwe relacje pomiędzy podmiotami </a:t>
            </a:r>
            <a:r>
              <a:rPr lang="pl-PL" altLang="pl-PL" sz="2800" b="1" baseline="30000" dirty="0">
                <a:cs typeface="Arial"/>
              </a:rPr>
              <a:t>w świetle RODO</a:t>
            </a:r>
            <a:endParaRPr lang="pl-PL" altLang="pl-PL" sz="2000" b="1" baseline="30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2802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2438" y="1417892"/>
            <a:ext cx="8239125" cy="4939814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None/>
              <a:defRPr/>
            </a:pPr>
            <a:r>
              <a:rPr lang="pl-PL" altLang="pl-PL" sz="2000" b="1" dirty="0"/>
              <a:t>Jak to wszystko połączyć w całość…?</a:t>
            </a:r>
          </a:p>
          <a:p>
            <a:pPr eaLnBrk="1" hangingPunct="1">
              <a:spcBef>
                <a:spcPts val="300"/>
              </a:spcBef>
              <a:buNone/>
              <a:defRPr/>
            </a:pPr>
            <a:r>
              <a:rPr lang="pl-PL" altLang="pl-PL" sz="2000" dirty="0"/>
              <a:t>Przykład: </a:t>
            </a:r>
            <a:r>
              <a:rPr lang="pl-PL" altLang="pl-PL" sz="2000" u="sng" dirty="0"/>
              <a:t>osoba w projekcie stażowym</a:t>
            </a:r>
          </a:p>
          <a:p>
            <a:pPr marL="342900" indent="-342900" eaLnBrk="1" hangingPunct="1">
              <a:spcBef>
                <a:spcPts val="300"/>
              </a:spcBef>
              <a:defRPr/>
            </a:pPr>
            <a:r>
              <a:rPr lang="pl-PL" altLang="pl-PL" sz="2000" dirty="0">
                <a:latin typeface="+mn-lt"/>
              </a:rPr>
              <a:t>najpierw jest to kandydat na stażystę,</a:t>
            </a:r>
          </a:p>
          <a:p>
            <a:pPr marL="342900" indent="-342900" eaLnBrk="1" hangingPunct="1">
              <a:spcBef>
                <a:spcPts val="300"/>
              </a:spcBef>
              <a:defRPr/>
            </a:pPr>
            <a:r>
              <a:rPr lang="pl-PL" altLang="pl-PL" sz="2000" dirty="0">
                <a:latin typeface="+mn-lt"/>
              </a:rPr>
              <a:t>następnie część osób zostaje zakwalifikowana do projektu – staje się uczestnikiem projektu (uczestnikiem w rozumieniu przepisów prawa, a nie potocznym),</a:t>
            </a:r>
          </a:p>
          <a:p>
            <a:pPr marL="342900" indent="-342900" eaLnBrk="1" hangingPunct="1">
              <a:spcBef>
                <a:spcPts val="300"/>
              </a:spcBef>
              <a:defRPr/>
            </a:pPr>
            <a:r>
              <a:rPr lang="pl-PL" altLang="pl-PL" sz="2000" dirty="0">
                <a:latin typeface="+mn-lt"/>
              </a:rPr>
              <a:t>może być stroną umowy (dwu-trzy…stronnej) precyzującej warunki odbywania stażu,</a:t>
            </a:r>
          </a:p>
          <a:p>
            <a:pPr marL="342900" indent="-342900" eaLnBrk="1" hangingPunct="1">
              <a:spcBef>
                <a:spcPts val="300"/>
              </a:spcBef>
              <a:defRPr/>
            </a:pPr>
            <a:r>
              <a:rPr lang="pl-PL" altLang="pl-PL" sz="2000" dirty="0">
                <a:latin typeface="+mn-lt"/>
              </a:rPr>
              <a:t>odbywa staż w innym podmiocie.</a:t>
            </a:r>
          </a:p>
          <a:p>
            <a:pPr marL="342900" indent="-342900" eaLnBrk="1" hangingPunct="1">
              <a:spcBef>
                <a:spcPts val="300"/>
              </a:spcBef>
              <a:defRPr/>
            </a:pPr>
            <a:endParaRPr lang="pl-PL" altLang="pl-PL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000" b="1" dirty="0">
                <a:latin typeface="+mn-lt"/>
              </a:rPr>
              <a:t>Do tych celów potrzebne są dane osobowe LECZ: 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000" b="1" dirty="0">
                <a:latin typeface="+mn-lt"/>
              </a:rPr>
              <a:t>nie do wszystkich celów potrzebny jest TEN SAM zakres danych osobowych,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000" b="1" dirty="0">
                <a:latin typeface="+mn-lt"/>
              </a:rPr>
              <a:t>niektóre z danych osobowych będą przetwarzane w wielu celach </a:t>
            </a:r>
            <a:br>
              <a:rPr lang="pl-PL" altLang="pl-PL" sz="2000" b="1" dirty="0">
                <a:latin typeface="+mn-lt"/>
              </a:rPr>
            </a:br>
            <a:r>
              <a:rPr lang="pl-PL" altLang="pl-PL" sz="2000" b="1" dirty="0">
                <a:latin typeface="+mn-lt"/>
              </a:rPr>
              <a:t>(np. imię i nazwisko).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52437" y="568325"/>
            <a:ext cx="8239125" cy="666849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l-PL" altLang="pl-PL" sz="2800" b="1" baseline="30000" dirty="0">
              <a:latin typeface="+mn-lt"/>
              <a:cs typeface="Arial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2800" b="1" baseline="30000" dirty="0">
                <a:latin typeface="+mn-lt"/>
                <a:cs typeface="Arial"/>
              </a:rPr>
              <a:t>Przykład</a:t>
            </a:r>
          </a:p>
        </p:txBody>
      </p:sp>
    </p:spTree>
    <p:extLst>
      <p:ext uri="{BB962C8B-B14F-4D97-AF65-F5344CB8AC3E}">
        <p14:creationId xmlns:p14="http://schemas.microsoft.com/office/powerpoint/2010/main" val="36889120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74345397"/>
              </p:ext>
            </p:extLst>
          </p:nvPr>
        </p:nvGraphicFramePr>
        <p:xfrm>
          <a:off x="463550" y="1169377"/>
          <a:ext cx="8144119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5" name="pole tekstowe 1"/>
          <p:cNvSpPr txBox="1">
            <a:spLocks noChangeArrowheads="1"/>
          </p:cNvSpPr>
          <p:nvPr/>
        </p:nvSpPr>
        <p:spPr bwMode="auto">
          <a:xfrm>
            <a:off x="463549" y="688975"/>
            <a:ext cx="8228013" cy="400110"/>
          </a:xfrm>
          <a:prstGeom prst="rect">
            <a:avLst/>
          </a:prstGeom>
          <a:noFill/>
          <a:ln w="38100">
            <a:solidFill>
              <a:srgbClr val="64644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 dirty="0"/>
              <a:t>Przykład: stażysta</a:t>
            </a:r>
          </a:p>
        </p:txBody>
      </p:sp>
    </p:spTree>
    <p:extLst>
      <p:ext uri="{BB962C8B-B14F-4D97-AF65-F5344CB8AC3E}">
        <p14:creationId xmlns:p14="http://schemas.microsoft.com/office/powerpoint/2010/main" val="1466863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58788" y="450850"/>
            <a:ext cx="8183562" cy="909608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2800" b="1" baseline="30000" dirty="0">
                <a:latin typeface="+mn-lt"/>
                <a:cs typeface="Arial"/>
              </a:rPr>
              <a:t>Praktyczne aspekty ochrony danych osobowych w projektach współfinansowanych ze środków EFS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8788" y="1546358"/>
            <a:ext cx="8183562" cy="4693593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altLang="pl-PL" sz="2600" b="1" dirty="0">
                <a:latin typeface="+mn-lt"/>
              </a:rPr>
              <a:t>Główne punkty spotkania: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600" dirty="0">
                <a:latin typeface="+mn-lt"/>
              </a:rPr>
              <a:t>Podstawowe  kwestie dot. RODO (dane osobowe, kategorie osób, podstawy przetwarzania);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600" dirty="0">
                <a:latin typeface="+mn-lt"/>
              </a:rPr>
              <a:t>Zakres przetwarzania danych osobowych w projektach EFS;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600" dirty="0">
                <a:latin typeface="+mn-lt"/>
              </a:rPr>
              <a:t>Przepływy danych osobowych w projektach;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600" dirty="0">
                <a:latin typeface="+mn-lt"/>
              </a:rPr>
              <a:t>Relacje pomiędzy podmiotami przetwarzającymi dane osobowe  w projektach EFS na przykładzie;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600" dirty="0">
                <a:latin typeface="+mn-lt"/>
              </a:rPr>
              <a:t>Obowiązek informacyjny;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600" dirty="0">
                <a:latin typeface="+mn-lt"/>
              </a:rPr>
              <a:t>Częste problemy;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600" dirty="0">
                <a:latin typeface="+mn-lt"/>
              </a:rPr>
              <a:t>Konsekwencje naruszenia zapisów UPP.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605250696"/>
              </p:ext>
            </p:extLst>
          </p:nvPr>
        </p:nvGraphicFramePr>
        <p:xfrm>
          <a:off x="463550" y="1169377"/>
          <a:ext cx="8144119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5" name="pole tekstowe 1"/>
          <p:cNvSpPr txBox="1">
            <a:spLocks noChangeArrowheads="1"/>
          </p:cNvSpPr>
          <p:nvPr/>
        </p:nvSpPr>
        <p:spPr bwMode="auto">
          <a:xfrm>
            <a:off x="463549" y="688975"/>
            <a:ext cx="8228013" cy="400110"/>
          </a:xfrm>
          <a:prstGeom prst="rect">
            <a:avLst/>
          </a:prstGeom>
          <a:noFill/>
          <a:ln w="38100">
            <a:solidFill>
              <a:srgbClr val="64644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 dirty="0"/>
              <a:t>Przykład: stażysta</a:t>
            </a:r>
          </a:p>
        </p:txBody>
      </p:sp>
      <p:sp>
        <p:nvSpPr>
          <p:cNvPr id="3" name="Prostokąt 2"/>
          <p:cNvSpPr/>
          <p:nvPr/>
        </p:nvSpPr>
        <p:spPr>
          <a:xfrm>
            <a:off x="2409091" y="4413738"/>
            <a:ext cx="2057401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Beneficjent</a:t>
            </a:r>
            <a:r>
              <a:rPr lang="pl-PL" dirty="0"/>
              <a:t> – </a:t>
            </a:r>
            <a:r>
              <a:rPr lang="pl-PL" b="1" dirty="0"/>
              <a:t>podmiot przetwarzający…</a:t>
            </a:r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6" name="Prostokąt 5"/>
          <p:cNvSpPr/>
          <p:nvPr/>
        </p:nvSpPr>
        <p:spPr>
          <a:xfrm>
            <a:off x="4521562" y="4413738"/>
            <a:ext cx="1980000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Inne podmioty przetwarzające …</a:t>
            </a:r>
          </a:p>
          <a:p>
            <a:pPr lvl="0" algn="ctr">
              <a:spcAft>
                <a:spcPts val="300"/>
              </a:spcAft>
            </a:pPr>
            <a:endParaRPr lang="pl-PL" b="1" dirty="0"/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</p:spTree>
    <p:extLst>
      <p:ext uri="{BB962C8B-B14F-4D97-AF65-F5344CB8AC3E}">
        <p14:creationId xmlns:p14="http://schemas.microsoft.com/office/powerpoint/2010/main" val="388831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2436" y="1458565"/>
            <a:ext cx="8239125" cy="489364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None/>
              <a:defRPr/>
            </a:pPr>
            <a:endParaRPr lang="pl-PL" altLang="pl-PL" sz="2000" dirty="0"/>
          </a:p>
          <a:p>
            <a:pPr eaLnBrk="1" hangingPunct="1">
              <a:spcBef>
                <a:spcPts val="300"/>
              </a:spcBef>
              <a:buNone/>
              <a:defRPr/>
            </a:pPr>
            <a:r>
              <a:rPr lang="pl-PL" altLang="pl-PL" sz="2800" dirty="0"/>
              <a:t>Każdy z tych przepływów będzie miał swoje własne parametry:</a:t>
            </a:r>
          </a:p>
          <a:p>
            <a:pPr marL="457200" indent="-457200" eaLnBrk="1" hangingPunct="1">
              <a:spcBef>
                <a:spcPts val="300"/>
              </a:spcBef>
              <a:defRPr/>
            </a:pPr>
            <a:r>
              <a:rPr lang="pl-PL" altLang="pl-PL" sz="2800" dirty="0"/>
              <a:t>cele w jakich następuje</a:t>
            </a:r>
          </a:p>
          <a:p>
            <a:pPr marL="457200" indent="-457200" eaLnBrk="1" hangingPunct="1">
              <a:spcBef>
                <a:spcPts val="300"/>
              </a:spcBef>
              <a:defRPr/>
            </a:pPr>
            <a:r>
              <a:rPr lang="pl-PL" altLang="pl-PL" sz="2800" dirty="0"/>
              <a:t>podstawy prawne ujawnienia</a:t>
            </a:r>
          </a:p>
          <a:p>
            <a:pPr marL="457200" indent="-457200" eaLnBrk="1" hangingPunct="1">
              <a:spcBef>
                <a:spcPts val="300"/>
              </a:spcBef>
              <a:defRPr/>
            </a:pPr>
            <a:r>
              <a:rPr lang="pl-PL" altLang="pl-PL" sz="2800" dirty="0"/>
              <a:t>zakres ujawnianych danych, każdorazowo adekwatny do celu</a:t>
            </a:r>
          </a:p>
          <a:p>
            <a:pPr eaLnBrk="1" hangingPunct="1">
              <a:spcBef>
                <a:spcPts val="300"/>
              </a:spcBef>
              <a:buNone/>
              <a:defRPr/>
            </a:pPr>
            <a:endParaRPr lang="pl-PL" altLang="pl-PL" sz="2800" dirty="0"/>
          </a:p>
          <a:p>
            <a:pPr eaLnBrk="1" hangingPunct="1">
              <a:spcBef>
                <a:spcPts val="300"/>
              </a:spcBef>
              <a:buNone/>
              <a:defRPr/>
            </a:pPr>
            <a:r>
              <a:rPr lang="pl-PL" altLang="pl-PL" sz="2800" dirty="0"/>
              <a:t>Jak nad tym zapanować?</a:t>
            </a:r>
          </a:p>
          <a:p>
            <a:pPr eaLnBrk="1" hangingPunct="1">
              <a:spcBef>
                <a:spcPts val="300"/>
              </a:spcBef>
              <a:buNone/>
              <a:defRPr/>
            </a:pPr>
            <a:r>
              <a:rPr lang="pl-PL" altLang="pl-PL" sz="2800" dirty="0"/>
              <a:t>Kto za to odpowiada?</a:t>
            </a:r>
            <a:endParaRPr lang="pl-PL" altLang="pl-PL" sz="2000" b="1" dirty="0">
              <a:latin typeface="+mn-lt"/>
            </a:endParaRPr>
          </a:p>
          <a:p>
            <a:pPr eaLnBrk="1" hangingPunct="1">
              <a:spcBef>
                <a:spcPts val="300"/>
              </a:spcBef>
              <a:buNone/>
              <a:defRPr/>
            </a:pPr>
            <a:endParaRPr lang="pl-PL" altLang="pl-PL" sz="2000" b="1" dirty="0">
              <a:latin typeface="+mn-lt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52437" y="568325"/>
            <a:ext cx="8239125" cy="666849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l-PL" altLang="pl-PL" sz="2800" b="1" baseline="30000" dirty="0">
              <a:latin typeface="+mn-lt"/>
              <a:cs typeface="Arial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2800" b="1" baseline="30000" dirty="0">
                <a:latin typeface="+mn-lt"/>
                <a:cs typeface="Arial"/>
              </a:rPr>
              <a:t>Przykład: stażysta</a:t>
            </a:r>
          </a:p>
        </p:txBody>
      </p:sp>
    </p:spTree>
    <p:extLst>
      <p:ext uri="{BB962C8B-B14F-4D97-AF65-F5344CB8AC3E}">
        <p14:creationId xmlns:p14="http://schemas.microsoft.com/office/powerpoint/2010/main" val="315942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2435" y="1531662"/>
            <a:ext cx="8239125" cy="4747453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None/>
              <a:defRPr/>
            </a:pPr>
            <a:endParaRPr lang="pl-PL" altLang="pl-PL" sz="2000" dirty="0"/>
          </a:p>
          <a:p>
            <a:pPr eaLnBrk="1" hangingPunct="1">
              <a:spcBef>
                <a:spcPts val="300"/>
              </a:spcBef>
              <a:buNone/>
              <a:defRPr/>
            </a:pPr>
            <a:endParaRPr lang="pl-PL" altLang="pl-PL" sz="2000" dirty="0"/>
          </a:p>
          <a:p>
            <a:pPr eaLnBrk="1" hangingPunct="1">
              <a:spcBef>
                <a:spcPts val="300"/>
              </a:spcBef>
              <a:buNone/>
              <a:defRPr/>
            </a:pPr>
            <a:r>
              <a:rPr lang="pl-PL" altLang="pl-PL" sz="2800" dirty="0"/>
              <a:t>Przeanalizujmy niektóre relacje występujące w projekcie</a:t>
            </a:r>
            <a:r>
              <a:rPr lang="pl-PL" altLang="pl-PL" sz="2000" dirty="0"/>
              <a:t>.</a:t>
            </a:r>
          </a:p>
          <a:p>
            <a:pPr eaLnBrk="1" hangingPunct="1">
              <a:spcBef>
                <a:spcPts val="300"/>
              </a:spcBef>
              <a:buNone/>
              <a:defRPr/>
            </a:pPr>
            <a:endParaRPr lang="pl-PL" altLang="pl-PL" sz="2000" b="1" dirty="0">
              <a:latin typeface="+mn-lt"/>
            </a:endParaRPr>
          </a:p>
          <a:p>
            <a:pPr eaLnBrk="1" hangingPunct="1">
              <a:spcBef>
                <a:spcPts val="300"/>
              </a:spcBef>
              <a:buNone/>
              <a:defRPr/>
            </a:pPr>
            <a:r>
              <a:rPr lang="pl-PL" altLang="pl-PL" sz="2800" b="1" dirty="0">
                <a:latin typeface="+mn-lt"/>
              </a:rPr>
              <a:t>RELACJA: BENEFICJENT – ORGANIZATOR STAŻU</a:t>
            </a:r>
          </a:p>
          <a:p>
            <a:pPr eaLnBrk="1" hangingPunct="1">
              <a:spcBef>
                <a:spcPts val="300"/>
              </a:spcBef>
              <a:buNone/>
              <a:defRPr/>
            </a:pPr>
            <a:endParaRPr lang="pl-PL" altLang="pl-PL" sz="2800" b="1" dirty="0">
              <a:latin typeface="+mn-lt"/>
            </a:endParaRPr>
          </a:p>
          <a:p>
            <a:pPr eaLnBrk="1" hangingPunct="1">
              <a:spcBef>
                <a:spcPts val="300"/>
              </a:spcBef>
              <a:buNone/>
              <a:defRPr/>
            </a:pPr>
            <a:endParaRPr lang="pl-PL" altLang="pl-PL" sz="2800" b="1" dirty="0">
              <a:latin typeface="+mn-lt"/>
            </a:endParaRPr>
          </a:p>
          <a:p>
            <a:pPr eaLnBrk="1" hangingPunct="1">
              <a:spcBef>
                <a:spcPts val="300"/>
              </a:spcBef>
              <a:buNone/>
              <a:defRPr/>
            </a:pPr>
            <a:endParaRPr lang="pl-PL" altLang="pl-PL" sz="2000" b="1" dirty="0">
              <a:latin typeface="+mn-lt"/>
            </a:endParaRPr>
          </a:p>
          <a:p>
            <a:pPr eaLnBrk="1" hangingPunct="1">
              <a:spcBef>
                <a:spcPts val="300"/>
              </a:spcBef>
              <a:buNone/>
              <a:defRPr/>
            </a:pPr>
            <a:endParaRPr lang="pl-PL" altLang="pl-PL" sz="2000" b="1" dirty="0">
              <a:latin typeface="+mn-lt"/>
            </a:endParaRPr>
          </a:p>
          <a:p>
            <a:pPr eaLnBrk="1" hangingPunct="1">
              <a:spcBef>
                <a:spcPts val="300"/>
              </a:spcBef>
              <a:buNone/>
              <a:defRPr/>
            </a:pPr>
            <a:endParaRPr lang="pl-PL" altLang="pl-PL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000" b="1" dirty="0">
              <a:latin typeface="+mn-lt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52437" y="568325"/>
            <a:ext cx="8239125" cy="666849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l-PL" altLang="pl-PL" sz="2800" b="1" baseline="30000" dirty="0">
              <a:latin typeface="+mn-lt"/>
              <a:cs typeface="Arial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2800" b="1" baseline="30000" dirty="0">
                <a:latin typeface="+mn-lt"/>
                <a:cs typeface="Arial"/>
              </a:rPr>
              <a:t>Przykład: stażysta</a:t>
            </a:r>
          </a:p>
        </p:txBody>
      </p:sp>
    </p:spTree>
    <p:extLst>
      <p:ext uri="{BB962C8B-B14F-4D97-AF65-F5344CB8AC3E}">
        <p14:creationId xmlns:p14="http://schemas.microsoft.com/office/powerpoint/2010/main" val="2057660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830653272"/>
              </p:ext>
            </p:extLst>
          </p:nvPr>
        </p:nvGraphicFramePr>
        <p:xfrm>
          <a:off x="463550" y="1169377"/>
          <a:ext cx="8144119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5" name="pole tekstowe 1"/>
          <p:cNvSpPr txBox="1">
            <a:spLocks noChangeArrowheads="1"/>
          </p:cNvSpPr>
          <p:nvPr/>
        </p:nvSpPr>
        <p:spPr bwMode="auto">
          <a:xfrm>
            <a:off x="463549" y="688975"/>
            <a:ext cx="8228013" cy="400110"/>
          </a:xfrm>
          <a:prstGeom prst="rect">
            <a:avLst/>
          </a:prstGeom>
          <a:noFill/>
          <a:ln w="38100">
            <a:solidFill>
              <a:srgbClr val="64644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 dirty="0"/>
              <a:t>Przykład: stażysta</a:t>
            </a:r>
          </a:p>
        </p:txBody>
      </p:sp>
      <p:sp>
        <p:nvSpPr>
          <p:cNvPr id="3" name="Prostokąt 2"/>
          <p:cNvSpPr/>
          <p:nvPr/>
        </p:nvSpPr>
        <p:spPr>
          <a:xfrm>
            <a:off x="2409091" y="4413738"/>
            <a:ext cx="2057401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Beneficjent</a:t>
            </a:r>
            <a:r>
              <a:rPr lang="pl-PL" dirty="0"/>
              <a:t> – </a:t>
            </a:r>
            <a:r>
              <a:rPr lang="pl-PL" b="1" dirty="0"/>
              <a:t>podmiot przetwarzający…</a:t>
            </a:r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6" name="Prostokąt 5"/>
          <p:cNvSpPr/>
          <p:nvPr/>
        </p:nvSpPr>
        <p:spPr>
          <a:xfrm>
            <a:off x="4521562" y="4413738"/>
            <a:ext cx="1980000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Inne podmioty przetwarzające …</a:t>
            </a:r>
          </a:p>
          <a:p>
            <a:pPr lvl="0" algn="ctr">
              <a:spcAft>
                <a:spcPts val="300"/>
              </a:spcAft>
            </a:pPr>
            <a:endParaRPr lang="pl-PL" b="1" dirty="0"/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8" name="Strzałka w lewo i prawo 7"/>
          <p:cNvSpPr/>
          <p:nvPr/>
        </p:nvSpPr>
        <p:spPr>
          <a:xfrm rot="18956707">
            <a:off x="1106010" y="3123597"/>
            <a:ext cx="5395191" cy="1277415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6401217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426257829"/>
              </p:ext>
            </p:extLst>
          </p:nvPr>
        </p:nvGraphicFramePr>
        <p:xfrm>
          <a:off x="463550" y="1169377"/>
          <a:ext cx="8144119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5" name="pole tekstowe 1"/>
          <p:cNvSpPr txBox="1">
            <a:spLocks noChangeArrowheads="1"/>
          </p:cNvSpPr>
          <p:nvPr/>
        </p:nvSpPr>
        <p:spPr bwMode="auto">
          <a:xfrm>
            <a:off x="463549" y="688975"/>
            <a:ext cx="8228013" cy="400110"/>
          </a:xfrm>
          <a:prstGeom prst="rect">
            <a:avLst/>
          </a:prstGeom>
          <a:noFill/>
          <a:ln w="38100">
            <a:solidFill>
              <a:srgbClr val="64644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 dirty="0"/>
              <a:t>Przykład: stażysta</a:t>
            </a:r>
          </a:p>
        </p:txBody>
      </p:sp>
      <p:sp>
        <p:nvSpPr>
          <p:cNvPr id="3" name="Prostokąt 2"/>
          <p:cNvSpPr/>
          <p:nvPr/>
        </p:nvSpPr>
        <p:spPr>
          <a:xfrm>
            <a:off x="2409091" y="4413738"/>
            <a:ext cx="2057401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Beneficjent</a:t>
            </a:r>
            <a:r>
              <a:rPr lang="pl-PL" dirty="0"/>
              <a:t> – </a:t>
            </a:r>
            <a:r>
              <a:rPr lang="pl-PL" b="1" dirty="0"/>
              <a:t>podmiot przetwarzający…</a:t>
            </a:r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6" name="Prostokąt 5"/>
          <p:cNvSpPr/>
          <p:nvPr/>
        </p:nvSpPr>
        <p:spPr>
          <a:xfrm>
            <a:off x="4521562" y="4413738"/>
            <a:ext cx="1980000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Inne podmioty przetwarzające …</a:t>
            </a:r>
          </a:p>
          <a:p>
            <a:pPr lvl="0" algn="ctr">
              <a:spcAft>
                <a:spcPts val="300"/>
              </a:spcAft>
            </a:pPr>
            <a:endParaRPr lang="pl-PL" b="1" dirty="0"/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8" name="Strzałka w lewo i prawo 7"/>
          <p:cNvSpPr/>
          <p:nvPr/>
        </p:nvSpPr>
        <p:spPr>
          <a:xfrm rot="18956707">
            <a:off x="1106010" y="3123597"/>
            <a:ext cx="5395191" cy="1277415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UJAWNIENIE – PRZEKAZANIE DANYCH</a:t>
            </a:r>
          </a:p>
        </p:txBody>
      </p:sp>
    </p:spTree>
    <p:extLst>
      <p:ext uri="{BB962C8B-B14F-4D97-AF65-F5344CB8AC3E}">
        <p14:creationId xmlns:p14="http://schemas.microsoft.com/office/powerpoint/2010/main" val="9523721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59176740"/>
              </p:ext>
            </p:extLst>
          </p:nvPr>
        </p:nvGraphicFramePr>
        <p:xfrm>
          <a:off x="463550" y="1169377"/>
          <a:ext cx="8144119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5" name="pole tekstowe 1"/>
          <p:cNvSpPr txBox="1">
            <a:spLocks noChangeArrowheads="1"/>
          </p:cNvSpPr>
          <p:nvPr/>
        </p:nvSpPr>
        <p:spPr bwMode="auto">
          <a:xfrm>
            <a:off x="463549" y="688975"/>
            <a:ext cx="8228013" cy="400110"/>
          </a:xfrm>
          <a:prstGeom prst="rect">
            <a:avLst/>
          </a:prstGeom>
          <a:noFill/>
          <a:ln w="38100">
            <a:solidFill>
              <a:srgbClr val="64644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 dirty="0"/>
              <a:t>Przykład: stażysta</a:t>
            </a:r>
          </a:p>
        </p:txBody>
      </p:sp>
      <p:sp>
        <p:nvSpPr>
          <p:cNvPr id="3" name="Prostokąt 2"/>
          <p:cNvSpPr/>
          <p:nvPr/>
        </p:nvSpPr>
        <p:spPr>
          <a:xfrm>
            <a:off x="2409091" y="4413738"/>
            <a:ext cx="2057401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Beneficjent</a:t>
            </a:r>
            <a:r>
              <a:rPr lang="pl-PL" dirty="0"/>
              <a:t> – </a:t>
            </a:r>
            <a:r>
              <a:rPr lang="pl-PL" b="1" dirty="0"/>
              <a:t>podmiot przetwarzający…</a:t>
            </a:r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6" name="Prostokąt 5"/>
          <p:cNvSpPr/>
          <p:nvPr/>
        </p:nvSpPr>
        <p:spPr>
          <a:xfrm>
            <a:off x="4521562" y="4413738"/>
            <a:ext cx="1980000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Inne podmioty przetwarzające …</a:t>
            </a:r>
          </a:p>
          <a:p>
            <a:pPr lvl="0" algn="ctr">
              <a:spcAft>
                <a:spcPts val="300"/>
              </a:spcAft>
            </a:pPr>
            <a:endParaRPr lang="pl-PL" b="1" dirty="0"/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8" name="Strzałka w lewo i prawo 7"/>
          <p:cNvSpPr/>
          <p:nvPr/>
        </p:nvSpPr>
        <p:spPr>
          <a:xfrm rot="18956707">
            <a:off x="1106010" y="3123597"/>
            <a:ext cx="5395191" cy="1277415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UJAWNIENIE – PRZEKAZANIE DANYCH</a:t>
            </a:r>
          </a:p>
        </p:txBody>
      </p:sp>
      <p:sp>
        <p:nvSpPr>
          <p:cNvPr id="9" name="Wybuch 1 8"/>
          <p:cNvSpPr/>
          <p:nvPr/>
        </p:nvSpPr>
        <p:spPr>
          <a:xfrm>
            <a:off x="2980199" y="3660839"/>
            <a:ext cx="2531363" cy="1684884"/>
          </a:xfrm>
          <a:prstGeom prst="irregularSeal1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</a:rPr>
              <a:t>UMOWA ze stażystą</a:t>
            </a:r>
          </a:p>
        </p:txBody>
      </p:sp>
    </p:spTree>
    <p:extLst>
      <p:ext uri="{BB962C8B-B14F-4D97-AF65-F5344CB8AC3E}">
        <p14:creationId xmlns:p14="http://schemas.microsoft.com/office/powerpoint/2010/main" val="29846169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48004526"/>
              </p:ext>
            </p:extLst>
          </p:nvPr>
        </p:nvGraphicFramePr>
        <p:xfrm>
          <a:off x="463550" y="1169377"/>
          <a:ext cx="8144119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5" name="pole tekstowe 1"/>
          <p:cNvSpPr txBox="1">
            <a:spLocks noChangeArrowheads="1"/>
          </p:cNvSpPr>
          <p:nvPr/>
        </p:nvSpPr>
        <p:spPr bwMode="auto">
          <a:xfrm>
            <a:off x="463549" y="688975"/>
            <a:ext cx="8228013" cy="400110"/>
          </a:xfrm>
          <a:prstGeom prst="rect">
            <a:avLst/>
          </a:prstGeom>
          <a:noFill/>
          <a:ln w="38100">
            <a:solidFill>
              <a:srgbClr val="64644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 dirty="0"/>
              <a:t>Przykład: stażysta</a:t>
            </a:r>
          </a:p>
        </p:txBody>
      </p:sp>
      <p:sp>
        <p:nvSpPr>
          <p:cNvPr id="3" name="Prostokąt 2"/>
          <p:cNvSpPr/>
          <p:nvPr/>
        </p:nvSpPr>
        <p:spPr>
          <a:xfrm>
            <a:off x="2409091" y="4413738"/>
            <a:ext cx="2057401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Beneficjent</a:t>
            </a:r>
            <a:r>
              <a:rPr lang="pl-PL" dirty="0"/>
              <a:t> – </a:t>
            </a:r>
            <a:r>
              <a:rPr lang="pl-PL" b="1" dirty="0"/>
              <a:t>podmiot przetwarzający…</a:t>
            </a:r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6" name="Prostokąt 5"/>
          <p:cNvSpPr/>
          <p:nvPr/>
        </p:nvSpPr>
        <p:spPr>
          <a:xfrm>
            <a:off x="4521562" y="4413738"/>
            <a:ext cx="1980000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Inne podmioty przetwarzające …</a:t>
            </a:r>
          </a:p>
          <a:p>
            <a:pPr lvl="0" algn="ctr">
              <a:spcAft>
                <a:spcPts val="300"/>
              </a:spcAft>
            </a:pPr>
            <a:endParaRPr lang="pl-PL" b="1" dirty="0"/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9" name="Strzałka w prawo z wcięciem 8"/>
          <p:cNvSpPr/>
          <p:nvPr/>
        </p:nvSpPr>
        <p:spPr>
          <a:xfrm rot="16200000" flipH="1">
            <a:off x="1829813" y="2787018"/>
            <a:ext cx="3349103" cy="1214394"/>
          </a:xfrm>
          <a:prstGeom prst="notchedRightArrow">
            <a:avLst>
              <a:gd name="adj1" fmla="val 52896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806768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39421036"/>
              </p:ext>
            </p:extLst>
          </p:nvPr>
        </p:nvGraphicFramePr>
        <p:xfrm>
          <a:off x="463550" y="1169377"/>
          <a:ext cx="8144119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5" name="pole tekstowe 1"/>
          <p:cNvSpPr txBox="1">
            <a:spLocks noChangeArrowheads="1"/>
          </p:cNvSpPr>
          <p:nvPr/>
        </p:nvSpPr>
        <p:spPr bwMode="auto">
          <a:xfrm>
            <a:off x="463549" y="688975"/>
            <a:ext cx="8228013" cy="400110"/>
          </a:xfrm>
          <a:prstGeom prst="rect">
            <a:avLst/>
          </a:prstGeom>
          <a:noFill/>
          <a:ln w="38100">
            <a:solidFill>
              <a:srgbClr val="64644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 dirty="0"/>
              <a:t>Przykład: stażysta</a:t>
            </a:r>
          </a:p>
        </p:txBody>
      </p:sp>
      <p:sp>
        <p:nvSpPr>
          <p:cNvPr id="3" name="Prostokąt 2"/>
          <p:cNvSpPr/>
          <p:nvPr/>
        </p:nvSpPr>
        <p:spPr>
          <a:xfrm>
            <a:off x="2409091" y="4413738"/>
            <a:ext cx="2057401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Beneficjent</a:t>
            </a:r>
            <a:r>
              <a:rPr lang="pl-PL" dirty="0"/>
              <a:t> – </a:t>
            </a:r>
            <a:r>
              <a:rPr lang="pl-PL" b="1" dirty="0"/>
              <a:t>podmiot przetwarzający…</a:t>
            </a:r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6" name="Prostokąt 5"/>
          <p:cNvSpPr/>
          <p:nvPr/>
        </p:nvSpPr>
        <p:spPr>
          <a:xfrm>
            <a:off x="4521562" y="4413738"/>
            <a:ext cx="1980000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Inne podmioty przetwarzające …</a:t>
            </a:r>
          </a:p>
          <a:p>
            <a:pPr lvl="0" algn="ctr">
              <a:spcAft>
                <a:spcPts val="300"/>
              </a:spcAft>
            </a:pPr>
            <a:endParaRPr lang="pl-PL" b="1" dirty="0"/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9" name="Strzałka w prawo z wcięciem 8"/>
          <p:cNvSpPr/>
          <p:nvPr/>
        </p:nvSpPr>
        <p:spPr>
          <a:xfrm rot="16200000" flipH="1">
            <a:off x="1829813" y="2787018"/>
            <a:ext cx="3349103" cy="1214394"/>
          </a:xfrm>
          <a:prstGeom prst="notchedRightArrow">
            <a:avLst>
              <a:gd name="adj1" fmla="val 52896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POWIERZENIE</a:t>
            </a:r>
          </a:p>
        </p:txBody>
      </p:sp>
      <p:sp>
        <p:nvSpPr>
          <p:cNvPr id="8" name="Wybuch 1 7"/>
          <p:cNvSpPr/>
          <p:nvPr/>
        </p:nvSpPr>
        <p:spPr>
          <a:xfrm>
            <a:off x="3592287" y="2341568"/>
            <a:ext cx="2786340" cy="178160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</a:rPr>
              <a:t>UMOWA powierzenia</a:t>
            </a:r>
          </a:p>
        </p:txBody>
      </p:sp>
    </p:spTree>
    <p:extLst>
      <p:ext uri="{BB962C8B-B14F-4D97-AF65-F5344CB8AC3E}">
        <p14:creationId xmlns:p14="http://schemas.microsoft.com/office/powerpoint/2010/main" val="2376724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62482245"/>
              </p:ext>
            </p:extLst>
          </p:nvPr>
        </p:nvGraphicFramePr>
        <p:xfrm>
          <a:off x="463550" y="1169377"/>
          <a:ext cx="8144119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5" name="pole tekstowe 1"/>
          <p:cNvSpPr txBox="1">
            <a:spLocks noChangeArrowheads="1"/>
          </p:cNvSpPr>
          <p:nvPr/>
        </p:nvSpPr>
        <p:spPr bwMode="auto">
          <a:xfrm>
            <a:off x="463549" y="688975"/>
            <a:ext cx="8228013" cy="400110"/>
          </a:xfrm>
          <a:prstGeom prst="rect">
            <a:avLst/>
          </a:prstGeom>
          <a:noFill/>
          <a:ln w="38100">
            <a:solidFill>
              <a:srgbClr val="64644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 dirty="0"/>
              <a:t>Przykład: stażysta</a:t>
            </a:r>
          </a:p>
        </p:txBody>
      </p:sp>
      <p:sp>
        <p:nvSpPr>
          <p:cNvPr id="3" name="Prostokąt 2"/>
          <p:cNvSpPr/>
          <p:nvPr/>
        </p:nvSpPr>
        <p:spPr>
          <a:xfrm>
            <a:off x="2409091" y="4413738"/>
            <a:ext cx="2057401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Beneficjent</a:t>
            </a:r>
            <a:r>
              <a:rPr lang="pl-PL" dirty="0"/>
              <a:t> – </a:t>
            </a:r>
            <a:r>
              <a:rPr lang="pl-PL" b="1" dirty="0"/>
              <a:t>podmiot przetwarzający…</a:t>
            </a:r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6" name="Prostokąt 5"/>
          <p:cNvSpPr/>
          <p:nvPr/>
        </p:nvSpPr>
        <p:spPr>
          <a:xfrm>
            <a:off x="4521562" y="4413738"/>
            <a:ext cx="1980000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Inne podmioty przetwarzające …</a:t>
            </a:r>
          </a:p>
          <a:p>
            <a:pPr lvl="0" algn="ctr">
              <a:spcAft>
                <a:spcPts val="300"/>
              </a:spcAft>
            </a:pPr>
            <a:endParaRPr lang="pl-PL" b="1" dirty="0"/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9" name="Strzałka w prawo z wcięciem 8"/>
          <p:cNvSpPr/>
          <p:nvPr/>
        </p:nvSpPr>
        <p:spPr>
          <a:xfrm rot="16200000">
            <a:off x="-261553" y="3267402"/>
            <a:ext cx="3399447" cy="1214394"/>
          </a:xfrm>
          <a:prstGeom prst="notchedRightArrow">
            <a:avLst>
              <a:gd name="adj1" fmla="val 52896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6238574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483985602"/>
              </p:ext>
            </p:extLst>
          </p:nvPr>
        </p:nvGraphicFramePr>
        <p:xfrm>
          <a:off x="463550" y="1169377"/>
          <a:ext cx="8144119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5" name="pole tekstowe 1"/>
          <p:cNvSpPr txBox="1">
            <a:spLocks noChangeArrowheads="1"/>
          </p:cNvSpPr>
          <p:nvPr/>
        </p:nvSpPr>
        <p:spPr bwMode="auto">
          <a:xfrm>
            <a:off x="463549" y="688975"/>
            <a:ext cx="8228013" cy="400110"/>
          </a:xfrm>
          <a:prstGeom prst="rect">
            <a:avLst/>
          </a:prstGeom>
          <a:noFill/>
          <a:ln w="38100">
            <a:solidFill>
              <a:srgbClr val="64644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 dirty="0"/>
              <a:t>Przykład: stażysta</a:t>
            </a:r>
          </a:p>
        </p:txBody>
      </p:sp>
      <p:sp>
        <p:nvSpPr>
          <p:cNvPr id="3" name="Prostokąt 2"/>
          <p:cNvSpPr/>
          <p:nvPr/>
        </p:nvSpPr>
        <p:spPr>
          <a:xfrm>
            <a:off x="2409091" y="4413738"/>
            <a:ext cx="2057401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Beneficjent</a:t>
            </a:r>
            <a:r>
              <a:rPr lang="pl-PL" dirty="0"/>
              <a:t> – </a:t>
            </a:r>
            <a:r>
              <a:rPr lang="pl-PL" b="1" dirty="0"/>
              <a:t>podmiot przetwarzający…</a:t>
            </a:r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6" name="Prostokąt 5"/>
          <p:cNvSpPr/>
          <p:nvPr/>
        </p:nvSpPr>
        <p:spPr>
          <a:xfrm>
            <a:off x="4521562" y="4413738"/>
            <a:ext cx="1980000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Inne podmioty przetwarzające …</a:t>
            </a:r>
          </a:p>
          <a:p>
            <a:pPr lvl="0" algn="ctr">
              <a:spcAft>
                <a:spcPts val="300"/>
              </a:spcAft>
            </a:pPr>
            <a:endParaRPr lang="pl-PL" b="1" dirty="0"/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9" name="Strzałka w prawo z wcięciem 8"/>
          <p:cNvSpPr/>
          <p:nvPr/>
        </p:nvSpPr>
        <p:spPr>
          <a:xfrm rot="16200000">
            <a:off x="-261553" y="3267402"/>
            <a:ext cx="3399447" cy="1214394"/>
          </a:xfrm>
          <a:prstGeom prst="notchedRightArrow">
            <a:avLst>
              <a:gd name="adj1" fmla="val 52896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UJAWNIENIE DAYCH</a:t>
            </a:r>
          </a:p>
        </p:txBody>
      </p:sp>
      <p:sp>
        <p:nvSpPr>
          <p:cNvPr id="8" name="Wybuch 1 7"/>
          <p:cNvSpPr/>
          <p:nvPr/>
        </p:nvSpPr>
        <p:spPr>
          <a:xfrm>
            <a:off x="1623060" y="3364464"/>
            <a:ext cx="3226777" cy="1957870"/>
          </a:xfrm>
          <a:prstGeom prst="irregularSeal1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</a:rPr>
              <a:t>PRZEPISY PRAWA</a:t>
            </a:r>
          </a:p>
        </p:txBody>
      </p:sp>
    </p:spTree>
    <p:extLst>
      <p:ext uri="{BB962C8B-B14F-4D97-AF65-F5344CB8AC3E}">
        <p14:creationId xmlns:p14="http://schemas.microsoft.com/office/powerpoint/2010/main" val="128362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58788" y="450850"/>
            <a:ext cx="8183562" cy="909608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pl-PL" altLang="pl-PL" sz="2800" b="1" baseline="30000" dirty="0">
                <a:latin typeface="+mn-lt"/>
                <a:cs typeface="Arial"/>
              </a:rPr>
              <a:t>Praktyczne aspekty ochrony danych osobowych w projektach współfinansowanych ze środków EFS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8788" y="1692555"/>
            <a:ext cx="8183562" cy="4401205"/>
          </a:xfrm>
          <a:prstGeom prst="rect">
            <a:avLst/>
          </a:prstGeom>
          <a:solidFill>
            <a:schemeClr val="bg1"/>
          </a:solidFill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altLang="pl-PL" sz="2400" b="1" dirty="0">
                <a:latin typeface="+mn-lt"/>
              </a:rPr>
              <a:t>Cele szkolenia: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pl-PL" altLang="pl-PL" sz="2400" dirty="0">
                <a:latin typeface="+mn-lt"/>
              </a:rPr>
              <a:t>Przedstawienie podstaw związanych z przetwarzaniem danych osobowych w projektach EFS – nie jest to kompletny kurs RODO, nie będą omawiane wszelkie obowiązki wynikające z RODO.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pl-PL" altLang="pl-PL" sz="2400" dirty="0">
                <a:latin typeface="+mn-lt"/>
              </a:rPr>
              <a:t>Zachęcenie do analizy własnych projektów pod kątem wymagań RODO.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pl-PL" altLang="pl-PL" sz="2400" dirty="0">
                <a:latin typeface="+mn-lt"/>
              </a:rPr>
              <a:t>Budowanie świadomości problematyki ochrony danych osobowych  w projektach.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pl-PL" altLang="pl-PL" sz="2400" dirty="0">
                <a:latin typeface="+mn-lt"/>
              </a:rPr>
              <a:t>Zasygnalizowanie kluczowych obszarów problemowych.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pl-PL" alt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91815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123075161"/>
              </p:ext>
            </p:extLst>
          </p:nvPr>
        </p:nvGraphicFramePr>
        <p:xfrm>
          <a:off x="463550" y="1169377"/>
          <a:ext cx="8144119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5" name="pole tekstowe 1"/>
          <p:cNvSpPr txBox="1">
            <a:spLocks noChangeArrowheads="1"/>
          </p:cNvSpPr>
          <p:nvPr/>
        </p:nvSpPr>
        <p:spPr bwMode="auto">
          <a:xfrm>
            <a:off x="463549" y="688975"/>
            <a:ext cx="8228013" cy="400110"/>
          </a:xfrm>
          <a:prstGeom prst="rect">
            <a:avLst/>
          </a:prstGeom>
          <a:noFill/>
          <a:ln w="38100">
            <a:solidFill>
              <a:srgbClr val="64644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 dirty="0"/>
              <a:t>Przykład: stażysta</a:t>
            </a:r>
          </a:p>
        </p:txBody>
      </p:sp>
      <p:sp>
        <p:nvSpPr>
          <p:cNvPr id="3" name="Prostokąt 2"/>
          <p:cNvSpPr/>
          <p:nvPr/>
        </p:nvSpPr>
        <p:spPr>
          <a:xfrm>
            <a:off x="2409091" y="4413738"/>
            <a:ext cx="2057401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Beneficjent</a:t>
            </a:r>
            <a:r>
              <a:rPr lang="pl-PL" dirty="0"/>
              <a:t> – </a:t>
            </a:r>
            <a:r>
              <a:rPr lang="pl-PL" b="1" dirty="0"/>
              <a:t>podmiot przetwarzający…</a:t>
            </a:r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6" name="Prostokąt 5"/>
          <p:cNvSpPr/>
          <p:nvPr/>
        </p:nvSpPr>
        <p:spPr>
          <a:xfrm>
            <a:off x="4521562" y="4413738"/>
            <a:ext cx="1980000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Inne podmioty przetwarzające …</a:t>
            </a:r>
          </a:p>
          <a:p>
            <a:pPr lvl="0" algn="ctr">
              <a:spcAft>
                <a:spcPts val="300"/>
              </a:spcAft>
            </a:pPr>
            <a:endParaRPr lang="pl-PL" b="1" dirty="0"/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9" name="Strzałka w prawo z wcięciem 8"/>
          <p:cNvSpPr/>
          <p:nvPr/>
        </p:nvSpPr>
        <p:spPr>
          <a:xfrm rot="16200000" flipH="1">
            <a:off x="1829813" y="2787018"/>
            <a:ext cx="3349103" cy="1214394"/>
          </a:xfrm>
          <a:prstGeom prst="notchedRightArrow">
            <a:avLst>
              <a:gd name="adj1" fmla="val 52896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POWIERZENIE</a:t>
            </a:r>
          </a:p>
        </p:txBody>
      </p:sp>
      <p:sp>
        <p:nvSpPr>
          <p:cNvPr id="8" name="Wybuch 1 7"/>
          <p:cNvSpPr/>
          <p:nvPr/>
        </p:nvSpPr>
        <p:spPr>
          <a:xfrm>
            <a:off x="3571247" y="2341568"/>
            <a:ext cx="2786340" cy="178160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</a:rPr>
              <a:t>UMOWA powierzenia</a:t>
            </a:r>
          </a:p>
        </p:txBody>
      </p:sp>
      <p:sp>
        <p:nvSpPr>
          <p:cNvPr id="10" name="Strzałka w prawo z wcięciem 9"/>
          <p:cNvSpPr/>
          <p:nvPr/>
        </p:nvSpPr>
        <p:spPr>
          <a:xfrm>
            <a:off x="3184385" y="4651661"/>
            <a:ext cx="2388962" cy="1214394"/>
          </a:xfrm>
          <a:prstGeom prst="notchedRightArrow">
            <a:avLst>
              <a:gd name="adj1" fmla="val 52896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7309648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258559744"/>
              </p:ext>
            </p:extLst>
          </p:nvPr>
        </p:nvGraphicFramePr>
        <p:xfrm>
          <a:off x="463550" y="1169377"/>
          <a:ext cx="8144119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5" name="pole tekstowe 1"/>
          <p:cNvSpPr txBox="1">
            <a:spLocks noChangeArrowheads="1"/>
          </p:cNvSpPr>
          <p:nvPr/>
        </p:nvSpPr>
        <p:spPr bwMode="auto">
          <a:xfrm>
            <a:off x="463549" y="688975"/>
            <a:ext cx="8228013" cy="400110"/>
          </a:xfrm>
          <a:prstGeom prst="rect">
            <a:avLst/>
          </a:prstGeom>
          <a:noFill/>
          <a:ln w="38100">
            <a:solidFill>
              <a:srgbClr val="64644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 dirty="0"/>
              <a:t>Przykład: stażysta</a:t>
            </a:r>
          </a:p>
        </p:txBody>
      </p:sp>
      <p:sp>
        <p:nvSpPr>
          <p:cNvPr id="3" name="Prostokąt 2"/>
          <p:cNvSpPr/>
          <p:nvPr/>
        </p:nvSpPr>
        <p:spPr>
          <a:xfrm>
            <a:off x="2409091" y="4413738"/>
            <a:ext cx="2057401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Beneficjent</a:t>
            </a:r>
            <a:r>
              <a:rPr lang="pl-PL" dirty="0"/>
              <a:t> – </a:t>
            </a:r>
            <a:r>
              <a:rPr lang="pl-PL" b="1" dirty="0"/>
              <a:t>podmiot przetwarzający…</a:t>
            </a:r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6" name="Prostokąt 5"/>
          <p:cNvSpPr/>
          <p:nvPr/>
        </p:nvSpPr>
        <p:spPr>
          <a:xfrm>
            <a:off x="4521562" y="4413738"/>
            <a:ext cx="1980000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Inne podmioty przetwarzające …</a:t>
            </a:r>
          </a:p>
          <a:p>
            <a:pPr lvl="0" algn="ctr">
              <a:spcAft>
                <a:spcPts val="300"/>
              </a:spcAft>
            </a:pPr>
            <a:endParaRPr lang="pl-PL" b="1" dirty="0"/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9" name="Strzałka w prawo z wcięciem 8"/>
          <p:cNvSpPr/>
          <p:nvPr/>
        </p:nvSpPr>
        <p:spPr>
          <a:xfrm rot="16200000" flipH="1">
            <a:off x="1829813" y="2787018"/>
            <a:ext cx="3349103" cy="1214394"/>
          </a:xfrm>
          <a:prstGeom prst="notchedRightArrow">
            <a:avLst>
              <a:gd name="adj1" fmla="val 52896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POWIERZENIE</a:t>
            </a:r>
          </a:p>
        </p:txBody>
      </p:sp>
      <p:sp>
        <p:nvSpPr>
          <p:cNvPr id="8" name="Wybuch 1 7"/>
          <p:cNvSpPr/>
          <p:nvPr/>
        </p:nvSpPr>
        <p:spPr>
          <a:xfrm>
            <a:off x="3606416" y="2341568"/>
            <a:ext cx="2786340" cy="178160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</a:rPr>
              <a:t>UMOWA powierzenia</a:t>
            </a:r>
          </a:p>
        </p:txBody>
      </p:sp>
      <p:sp>
        <p:nvSpPr>
          <p:cNvPr id="10" name="Strzałka w prawo z wcięciem 9"/>
          <p:cNvSpPr/>
          <p:nvPr/>
        </p:nvSpPr>
        <p:spPr>
          <a:xfrm>
            <a:off x="3272011" y="4618425"/>
            <a:ext cx="2388962" cy="1214394"/>
          </a:xfrm>
          <a:prstGeom prst="notchedRightArrow">
            <a:avLst>
              <a:gd name="adj1" fmla="val 52896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PODPOWIERZENIE</a:t>
            </a:r>
          </a:p>
        </p:txBody>
      </p:sp>
      <p:sp>
        <p:nvSpPr>
          <p:cNvPr id="11" name="Wybuch 1 10"/>
          <p:cNvSpPr/>
          <p:nvPr/>
        </p:nvSpPr>
        <p:spPr>
          <a:xfrm>
            <a:off x="1090304" y="4853884"/>
            <a:ext cx="3226777" cy="195787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</a:rPr>
              <a:t>UMOWA (pod)</a:t>
            </a:r>
            <a:r>
              <a:rPr lang="pl-PL" sz="2000" b="1" dirty="0" err="1">
                <a:solidFill>
                  <a:schemeClr val="tx1"/>
                </a:solidFill>
              </a:rPr>
              <a:t>powierze-nia</a:t>
            </a:r>
            <a:endParaRPr lang="pl-PL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3236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89393211"/>
              </p:ext>
            </p:extLst>
          </p:nvPr>
        </p:nvGraphicFramePr>
        <p:xfrm>
          <a:off x="463550" y="1169377"/>
          <a:ext cx="8144119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5" name="pole tekstowe 1"/>
          <p:cNvSpPr txBox="1">
            <a:spLocks noChangeArrowheads="1"/>
          </p:cNvSpPr>
          <p:nvPr/>
        </p:nvSpPr>
        <p:spPr bwMode="auto">
          <a:xfrm>
            <a:off x="463549" y="688975"/>
            <a:ext cx="8228013" cy="400110"/>
          </a:xfrm>
          <a:prstGeom prst="rect">
            <a:avLst/>
          </a:prstGeom>
          <a:noFill/>
          <a:ln w="38100">
            <a:solidFill>
              <a:srgbClr val="64644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 dirty="0"/>
              <a:t>Przykład: stażysta</a:t>
            </a:r>
          </a:p>
        </p:txBody>
      </p:sp>
      <p:sp>
        <p:nvSpPr>
          <p:cNvPr id="3" name="Prostokąt 2"/>
          <p:cNvSpPr/>
          <p:nvPr/>
        </p:nvSpPr>
        <p:spPr>
          <a:xfrm>
            <a:off x="2409091" y="4413738"/>
            <a:ext cx="2057401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Beneficjent</a:t>
            </a:r>
            <a:r>
              <a:rPr lang="pl-PL" dirty="0"/>
              <a:t> – </a:t>
            </a:r>
            <a:r>
              <a:rPr lang="pl-PL" b="1" dirty="0"/>
              <a:t>podmiot przetwarzający…</a:t>
            </a:r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6" name="Prostokąt 5"/>
          <p:cNvSpPr/>
          <p:nvPr/>
        </p:nvSpPr>
        <p:spPr>
          <a:xfrm>
            <a:off x="4521562" y="4413738"/>
            <a:ext cx="1980000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Inne podmioty przetwarzające …</a:t>
            </a:r>
          </a:p>
          <a:p>
            <a:pPr lvl="0" algn="ctr">
              <a:spcAft>
                <a:spcPts val="300"/>
              </a:spcAft>
            </a:pPr>
            <a:endParaRPr lang="pl-PL" b="1" dirty="0"/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12" name="Strzałka w prawo z wcięciem 11"/>
          <p:cNvSpPr/>
          <p:nvPr/>
        </p:nvSpPr>
        <p:spPr>
          <a:xfrm>
            <a:off x="968723" y="4592925"/>
            <a:ext cx="4191146" cy="1214394"/>
          </a:xfrm>
          <a:prstGeom prst="notchedRightArrow">
            <a:avLst>
              <a:gd name="adj1" fmla="val 52896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???</a:t>
            </a:r>
          </a:p>
        </p:txBody>
      </p:sp>
      <p:sp>
        <p:nvSpPr>
          <p:cNvPr id="13" name="Strzałka w prawo z wcięciem 12"/>
          <p:cNvSpPr/>
          <p:nvPr/>
        </p:nvSpPr>
        <p:spPr>
          <a:xfrm>
            <a:off x="1179739" y="5415533"/>
            <a:ext cx="6390438" cy="1214394"/>
          </a:xfrm>
          <a:prstGeom prst="notchedRightArrow">
            <a:avLst>
              <a:gd name="adj1" fmla="val 52896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2813019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144392302"/>
              </p:ext>
            </p:extLst>
          </p:nvPr>
        </p:nvGraphicFramePr>
        <p:xfrm>
          <a:off x="463550" y="1169377"/>
          <a:ext cx="8144119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5" name="pole tekstowe 1"/>
          <p:cNvSpPr txBox="1">
            <a:spLocks noChangeArrowheads="1"/>
          </p:cNvSpPr>
          <p:nvPr/>
        </p:nvSpPr>
        <p:spPr bwMode="auto">
          <a:xfrm>
            <a:off x="463549" y="688975"/>
            <a:ext cx="8228013" cy="400110"/>
          </a:xfrm>
          <a:prstGeom prst="rect">
            <a:avLst/>
          </a:prstGeom>
          <a:noFill/>
          <a:ln w="38100">
            <a:solidFill>
              <a:srgbClr val="64644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 dirty="0"/>
              <a:t>Przykład: stażysta</a:t>
            </a:r>
          </a:p>
        </p:txBody>
      </p:sp>
      <p:sp>
        <p:nvSpPr>
          <p:cNvPr id="3" name="Prostokąt 2"/>
          <p:cNvSpPr/>
          <p:nvPr/>
        </p:nvSpPr>
        <p:spPr>
          <a:xfrm>
            <a:off x="2409091" y="4413738"/>
            <a:ext cx="2057401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Beneficjent</a:t>
            </a:r>
            <a:r>
              <a:rPr lang="pl-PL" dirty="0"/>
              <a:t> – </a:t>
            </a:r>
            <a:r>
              <a:rPr lang="pl-PL" b="1" dirty="0"/>
              <a:t>podmiot przetwarzający…</a:t>
            </a:r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6" name="Prostokąt 5"/>
          <p:cNvSpPr/>
          <p:nvPr/>
        </p:nvSpPr>
        <p:spPr>
          <a:xfrm>
            <a:off x="4521562" y="4413738"/>
            <a:ext cx="1980000" cy="19958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pl-PL" b="1" dirty="0"/>
              <a:t>Inne podmioty przetwarzające …</a:t>
            </a:r>
          </a:p>
          <a:p>
            <a:pPr lvl="0" algn="ctr">
              <a:spcAft>
                <a:spcPts val="300"/>
              </a:spcAft>
            </a:pPr>
            <a:endParaRPr lang="pl-PL" b="1" dirty="0"/>
          </a:p>
          <a:p>
            <a:pPr lvl="0" algn="ctr">
              <a:spcAft>
                <a:spcPts val="300"/>
              </a:spcAft>
            </a:pPr>
            <a:r>
              <a:rPr lang="pl-PL" b="1" dirty="0"/>
              <a:t>[cele – podstawy przetwarzania - zakres danych]</a:t>
            </a:r>
          </a:p>
        </p:txBody>
      </p:sp>
      <p:sp>
        <p:nvSpPr>
          <p:cNvPr id="12" name="Strzałka w prawo z wcięciem 11"/>
          <p:cNvSpPr/>
          <p:nvPr/>
        </p:nvSpPr>
        <p:spPr>
          <a:xfrm>
            <a:off x="898385" y="4478625"/>
            <a:ext cx="4191146" cy="1214394"/>
          </a:xfrm>
          <a:prstGeom prst="notchedRightArrow">
            <a:avLst>
              <a:gd name="adj1" fmla="val 52896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POWIERZENIE</a:t>
            </a:r>
          </a:p>
        </p:txBody>
      </p:sp>
      <p:sp>
        <p:nvSpPr>
          <p:cNvPr id="13" name="Strzałka w prawo z wcięciem 12"/>
          <p:cNvSpPr/>
          <p:nvPr/>
        </p:nvSpPr>
        <p:spPr>
          <a:xfrm>
            <a:off x="1179739" y="5415533"/>
            <a:ext cx="6390438" cy="1214394"/>
          </a:xfrm>
          <a:prstGeom prst="notchedRightArrow">
            <a:avLst>
              <a:gd name="adj1" fmla="val 52896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UJAWNIENIE, WSPÓŁADMINISTROWANIE</a:t>
            </a:r>
          </a:p>
        </p:txBody>
      </p:sp>
      <p:sp>
        <p:nvSpPr>
          <p:cNvPr id="8" name="Wybuch 1 7"/>
          <p:cNvSpPr/>
          <p:nvPr/>
        </p:nvSpPr>
        <p:spPr>
          <a:xfrm>
            <a:off x="3476142" y="3276542"/>
            <a:ext cx="3226777" cy="1957870"/>
          </a:xfrm>
          <a:prstGeom prst="irregularSeal1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</a:rPr>
              <a:t>UMOWA</a:t>
            </a:r>
          </a:p>
          <a:p>
            <a:pPr algn="ctr"/>
            <a:r>
              <a:rPr lang="pl-PL" sz="2000" b="1" dirty="0">
                <a:solidFill>
                  <a:schemeClr val="tx1"/>
                </a:solidFill>
              </a:rPr>
              <a:t>powierzenia</a:t>
            </a:r>
          </a:p>
        </p:txBody>
      </p:sp>
      <p:sp>
        <p:nvSpPr>
          <p:cNvPr id="9" name="Wybuch 1 8"/>
          <p:cNvSpPr/>
          <p:nvPr/>
        </p:nvSpPr>
        <p:spPr>
          <a:xfrm>
            <a:off x="6009185" y="4781960"/>
            <a:ext cx="3121984" cy="2076039"/>
          </a:xfrm>
          <a:prstGeom prst="irregularSeal1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</a:rPr>
              <a:t>NP. UMOWA, PRZEPIS PRAWA..</a:t>
            </a:r>
          </a:p>
        </p:txBody>
      </p:sp>
    </p:spTree>
    <p:extLst>
      <p:ext uri="{BB962C8B-B14F-4D97-AF65-F5344CB8AC3E}">
        <p14:creationId xmlns:p14="http://schemas.microsoft.com/office/powerpoint/2010/main" val="24456358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77837" y="946713"/>
            <a:ext cx="8334375" cy="557075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altLang="pl-PL" sz="2000" b="1" dirty="0">
                <a:latin typeface="+mn-lt"/>
              </a:rPr>
              <a:t>Cel przetwarzania danych realizowane przez Beneficjenta w imieniu IZ </a:t>
            </a:r>
            <a:br>
              <a:rPr lang="pl-PL" altLang="pl-PL" sz="2000" b="1" dirty="0">
                <a:latin typeface="+mn-lt"/>
              </a:rPr>
            </a:br>
            <a:r>
              <a:rPr lang="pl-PL" altLang="pl-PL" sz="2000" b="1" dirty="0">
                <a:latin typeface="+mn-lt"/>
              </a:rPr>
              <a:t>(w kontekście UPP oraz dalszego powierzenia przetwarzania):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altLang="pl-PL" sz="1200" b="1" dirty="0">
              <a:latin typeface="+mn-lt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000" b="1" dirty="0">
                <a:latin typeface="+mn-lt"/>
              </a:rPr>
              <a:t>zebranie </a:t>
            </a:r>
            <a:r>
              <a:rPr lang="pl-PL" altLang="pl-PL" sz="2000" dirty="0">
                <a:latin typeface="+mn-lt"/>
              </a:rPr>
              <a:t>danych osobowych uczestników projektu/operacji zgodnie </a:t>
            </a:r>
            <a:br>
              <a:rPr lang="pl-PL" altLang="pl-PL" sz="2000" dirty="0">
                <a:latin typeface="+mn-lt"/>
              </a:rPr>
            </a:br>
            <a:r>
              <a:rPr lang="pl-PL" altLang="pl-PL" sz="2000" dirty="0">
                <a:latin typeface="+mn-lt"/>
              </a:rPr>
              <a:t>z załącznikiem nr 2 do UPP;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000" b="1" dirty="0">
                <a:latin typeface="+mn-lt"/>
              </a:rPr>
              <a:t>wprowadzenie</a:t>
            </a:r>
            <a:r>
              <a:rPr lang="pl-PL" altLang="pl-PL" sz="2000" dirty="0">
                <a:latin typeface="+mn-lt"/>
              </a:rPr>
              <a:t> danych uczestników projektu do systemu teleinformatycznego (LSI 2014) i sprawdzenie ich prawidłowości;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000" b="1" dirty="0">
                <a:latin typeface="+mn-lt"/>
              </a:rPr>
              <a:t>przechowywanie</a:t>
            </a:r>
            <a:r>
              <a:rPr lang="pl-PL" altLang="pl-PL" sz="2000" dirty="0">
                <a:latin typeface="+mn-lt"/>
              </a:rPr>
              <a:t> zebranych danych zgodnie z zasadami przechowywania </a:t>
            </a:r>
            <a:br>
              <a:rPr lang="pl-PL" altLang="pl-PL" sz="2000" dirty="0">
                <a:latin typeface="+mn-lt"/>
              </a:rPr>
            </a:br>
            <a:r>
              <a:rPr lang="pl-PL" altLang="pl-PL" sz="2000" dirty="0">
                <a:latin typeface="+mn-lt"/>
              </a:rPr>
              <a:t>w projekcie);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000" b="1" dirty="0">
                <a:latin typeface="+mn-lt"/>
              </a:rPr>
              <a:t>inne czynności </a:t>
            </a:r>
            <a:r>
              <a:rPr lang="pl-PL" altLang="pl-PL" sz="2000" dirty="0">
                <a:latin typeface="+mn-lt"/>
              </a:rPr>
              <a:t>na powierzonych danych – </a:t>
            </a:r>
            <a:r>
              <a:rPr lang="pl-PL" altLang="pl-PL" sz="2000" b="1" dirty="0">
                <a:latin typeface="+mn-lt"/>
              </a:rPr>
              <a:t>na pisemne polecenie </a:t>
            </a:r>
            <a:r>
              <a:rPr lang="pl-PL" altLang="pl-PL" sz="2000" dirty="0">
                <a:latin typeface="+mn-lt"/>
              </a:rPr>
              <a:t>administratora (IZ).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1200" dirty="0">
              <a:latin typeface="+mn-lt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altLang="pl-PL" sz="2000" b="1" dirty="0">
                <a:latin typeface="+mn-lt"/>
              </a:rPr>
              <a:t>UWAGA: 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altLang="pl-PL" sz="2000" b="1" dirty="0">
                <a:latin typeface="+mn-lt"/>
              </a:rPr>
              <a:t>TYLKO WW. CELE PRZETWARZANIA DANYCH ZOSTAJĄ ZLECONE DO PRZETWARZANIA PRZEZ ADMINISTRATORA DANYCH W PROJEKCIE EFS </a:t>
            </a:r>
            <a:br>
              <a:rPr lang="pl-PL" altLang="pl-PL" sz="2000" b="1" dirty="0">
                <a:latin typeface="+mn-lt"/>
              </a:rPr>
            </a:br>
            <a:r>
              <a:rPr lang="pl-PL" altLang="pl-PL" sz="2000" b="1" dirty="0">
                <a:latin typeface="+mn-lt"/>
              </a:rPr>
              <a:t>– zgodnie z UPP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altLang="pl-PL" sz="12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altLang="pl-PL" sz="2000" b="1" dirty="0">
                <a:latin typeface="+mn-lt"/>
              </a:rPr>
              <a:t>Beneficjent MOŻE </a:t>
            </a:r>
            <a:r>
              <a:rPr lang="pl-PL" altLang="pl-PL" sz="2000" b="1" dirty="0" err="1">
                <a:latin typeface="+mn-lt"/>
              </a:rPr>
              <a:t>podpowierzyć</a:t>
            </a:r>
            <a:r>
              <a:rPr lang="pl-PL" altLang="pl-PL" sz="2000" b="1" dirty="0">
                <a:latin typeface="+mn-lt"/>
              </a:rPr>
              <a:t> w imieniu IZ przetwarzanie TYLKO w w/w celach.</a:t>
            </a:r>
          </a:p>
        </p:txBody>
      </p:sp>
      <p:sp>
        <p:nvSpPr>
          <p:cNvPr id="3" name="pole tekstowe 4"/>
          <p:cNvSpPr txBox="1">
            <a:spLocks noChangeArrowheads="1"/>
          </p:cNvSpPr>
          <p:nvPr/>
        </p:nvSpPr>
        <p:spPr bwMode="auto">
          <a:xfrm>
            <a:off x="477836" y="386860"/>
            <a:ext cx="8334376" cy="400110"/>
          </a:xfrm>
          <a:prstGeom prst="rect">
            <a:avLst/>
          </a:prstGeom>
          <a:noFill/>
          <a:ln w="50800">
            <a:solidFill>
              <a:srgbClr val="64644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pl-PL" altLang="pl-PL" sz="2000" b="1" dirty="0"/>
              <a:t>UPP pomiędzy beneficjentem a IZ</a:t>
            </a:r>
          </a:p>
        </p:txBody>
      </p:sp>
    </p:spTree>
    <p:extLst>
      <p:ext uri="{BB962C8B-B14F-4D97-AF65-F5344CB8AC3E}">
        <p14:creationId xmlns:p14="http://schemas.microsoft.com/office/powerpoint/2010/main" val="33305336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611188" y="620713"/>
            <a:ext cx="7978775" cy="40011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/>
              <a:t>(Pod)powierzenie danych osobowych zgodnie z UPP </a:t>
            </a:r>
            <a:endParaRPr lang="pl-PL" altLang="pl-PL" sz="2000" b="1" baseline="30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15527857"/>
              </p:ext>
            </p:extLst>
          </p:nvPr>
        </p:nvGraphicFramePr>
        <p:xfrm>
          <a:off x="1433240" y="1136073"/>
          <a:ext cx="6912768" cy="5126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7000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42925" y="1285875"/>
            <a:ext cx="8137525" cy="4832092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2200" dirty="0"/>
              <a:t>Co powinna zawierać umowa dalszego powierzenia przetwarzania danych osobowych w projekcie?</a:t>
            </a:r>
          </a:p>
          <a:p>
            <a:pPr>
              <a:defRPr/>
            </a:pPr>
            <a:endParaRPr lang="pl-PL" sz="2200" dirty="0"/>
          </a:p>
          <a:p>
            <a:pPr marL="342900" indent="-342900">
              <a:buFontTx/>
              <a:buAutoNum type="arabicParenR"/>
              <a:defRPr/>
            </a:pPr>
            <a:r>
              <a:rPr lang="pl-PL" sz="2200" b="1" dirty="0"/>
              <a:t>Cele</a:t>
            </a:r>
            <a:r>
              <a:rPr lang="pl-PL" sz="2200" dirty="0"/>
              <a:t> przetwarzania i </a:t>
            </a:r>
            <a:r>
              <a:rPr lang="pl-PL" sz="2200" b="1" dirty="0"/>
              <a:t>zakres</a:t>
            </a:r>
            <a:r>
              <a:rPr lang="pl-PL" sz="2200" dirty="0"/>
              <a:t> danych </a:t>
            </a:r>
            <a:r>
              <a:rPr lang="pl-PL" sz="2200" b="1" dirty="0"/>
              <a:t>NIE WYKRACZAJĄCE </a:t>
            </a:r>
            <a:r>
              <a:rPr lang="pl-PL" sz="2200" dirty="0"/>
              <a:t>poza cele określone w UPP oraz załącznik nr 2 do UPP </a:t>
            </a:r>
            <a:r>
              <a:rPr lang="pl-PL" sz="2200" b="1" dirty="0"/>
              <a:t>(PEFS)</a:t>
            </a:r>
            <a:r>
              <a:rPr lang="pl-PL" sz="2200" dirty="0"/>
              <a:t>;</a:t>
            </a:r>
          </a:p>
          <a:p>
            <a:pPr marL="342900" indent="-342900">
              <a:buFontTx/>
              <a:buAutoNum type="arabicParenR"/>
              <a:defRPr/>
            </a:pPr>
            <a:r>
              <a:rPr lang="pl-PL" sz="2200" dirty="0"/>
              <a:t>Zapisy analogiczne jak zawarte w UPP;</a:t>
            </a:r>
          </a:p>
          <a:p>
            <a:pPr marL="342900" indent="-342900">
              <a:buFontTx/>
              <a:buAutoNum type="arabicParenR"/>
              <a:defRPr/>
            </a:pPr>
            <a:r>
              <a:rPr lang="pl-PL" sz="2200" dirty="0"/>
              <a:t>Beneficjent ma obowiązek upewnić się, że dane osobowe IZ będą bezpieczne („wystarczające gwarancje” o których mowa w art. 28 RODO);</a:t>
            </a:r>
          </a:p>
          <a:p>
            <a:pPr marL="342900" indent="-342900">
              <a:buFontTx/>
              <a:buAutoNum type="arabicParenR"/>
              <a:defRPr/>
            </a:pPr>
            <a:r>
              <a:rPr lang="pl-PL" sz="2200" dirty="0"/>
              <a:t>IZ </a:t>
            </a:r>
            <a:r>
              <a:rPr lang="pl-PL" sz="2200" b="1" dirty="0"/>
              <a:t>zaleca </a:t>
            </a:r>
            <a:r>
              <a:rPr lang="pl-PL" sz="2200" dirty="0"/>
              <a:t>wykorzystanie wzoru UPP ze strony rpo.slaskie.pl: </a:t>
            </a:r>
            <a:r>
              <a:rPr lang="pl-PL" sz="2200" dirty="0">
                <a:hlinkClick r:id="rId2"/>
              </a:rPr>
              <a:t>https://rpo.slaskie.pl/dokument/wzor_upp_rpo_wsl_2014_2020_efs</a:t>
            </a:r>
            <a:r>
              <a:rPr lang="pl-PL" sz="2200" dirty="0"/>
              <a:t>;</a:t>
            </a:r>
          </a:p>
          <a:p>
            <a:pPr marL="342900" indent="-342900">
              <a:buFontTx/>
              <a:buAutoNum type="arabicParenR"/>
              <a:defRPr/>
            </a:pPr>
            <a:r>
              <a:rPr lang="pl-PL" sz="2200" dirty="0"/>
              <a:t>Umowa przez zawarciem powinna zostać </a:t>
            </a:r>
            <a:r>
              <a:rPr lang="pl-PL" sz="2200" b="1" dirty="0"/>
              <a:t>zgłoszona do IZ </a:t>
            </a:r>
            <a:r>
              <a:rPr lang="pl-PL" sz="2200" dirty="0"/>
              <a:t>zgodnie </a:t>
            </a:r>
            <a:br>
              <a:rPr lang="pl-PL" sz="2200" dirty="0"/>
            </a:br>
            <a:r>
              <a:rPr lang="pl-PL" sz="2200" dirty="0"/>
              <a:t>z zapisami UPP (par. 5).</a:t>
            </a:r>
          </a:p>
        </p:txBody>
      </p:sp>
      <p:sp>
        <p:nvSpPr>
          <p:cNvPr id="17411" name="pole tekstowe 2"/>
          <p:cNvSpPr txBox="1">
            <a:spLocks noChangeArrowheads="1"/>
          </p:cNvSpPr>
          <p:nvPr/>
        </p:nvSpPr>
        <p:spPr bwMode="auto">
          <a:xfrm>
            <a:off x="542925" y="579438"/>
            <a:ext cx="8137525" cy="4000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000" b="1" dirty="0"/>
              <a:t>Powierzenie danych osobowych do dalszego przetwarzania zgodnie z UPP </a:t>
            </a:r>
          </a:p>
        </p:txBody>
      </p:sp>
    </p:spTree>
    <p:extLst>
      <p:ext uri="{BB962C8B-B14F-4D97-AF65-F5344CB8AC3E}">
        <p14:creationId xmlns:p14="http://schemas.microsoft.com/office/powerpoint/2010/main" val="35903216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rostokąt 1"/>
          <p:cNvSpPr>
            <a:spLocks noChangeArrowheads="1"/>
          </p:cNvSpPr>
          <p:nvPr/>
        </p:nvSpPr>
        <p:spPr bwMode="auto">
          <a:xfrm>
            <a:off x="422031" y="1135241"/>
            <a:ext cx="8361482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  <a:buFont typeface="Arial" pitchFamily="34" charset="0"/>
              <a:buNone/>
            </a:pPr>
            <a:endParaRPr lang="pl-PL" altLang="pl-PL" sz="1700" dirty="0"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 typeface="Arial" pitchFamily="34" charset="0"/>
              <a:buNone/>
            </a:pPr>
            <a:r>
              <a:rPr lang="pl-PL" altLang="pl-PL" sz="2400" dirty="0">
                <a:cs typeface="Calibri" panose="020F0502020204030204" pitchFamily="34" charset="0"/>
              </a:rPr>
              <a:t>IZ RPO WSL NIE JEST administratorem wszystkich danych osobowych przetwarzanych w projekcie np. kandydatów do udziału w projekcie.</a:t>
            </a:r>
            <a:br>
              <a:rPr lang="pl-PL" altLang="pl-PL" sz="2400" dirty="0">
                <a:cs typeface="Calibri" panose="020F0502020204030204" pitchFamily="34" charset="0"/>
              </a:rPr>
            </a:br>
            <a:endParaRPr lang="pl-PL" altLang="pl-PL" sz="2400" dirty="0"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 typeface="Arial" pitchFamily="34" charset="0"/>
              <a:buNone/>
            </a:pPr>
            <a:r>
              <a:rPr lang="pl-PL" altLang="pl-PL" sz="2400" dirty="0">
                <a:cs typeface="Calibri" panose="020F0502020204030204" pitchFamily="34" charset="0"/>
              </a:rPr>
              <a:t>IZ JEST administratorem danych uczestników od momentu zakwalifikowania uczestnika do projektu i podpisania druku PEFS na ustalonym przez IZ wzorze.</a:t>
            </a:r>
          </a:p>
          <a:p>
            <a:pPr>
              <a:spcBef>
                <a:spcPct val="0"/>
              </a:spcBef>
              <a:buFont typeface="Arial" pitchFamily="34" charset="0"/>
              <a:buNone/>
            </a:pPr>
            <a:endParaRPr lang="pl-PL" altLang="pl-PL" sz="2400" dirty="0"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pl-PL" altLang="pl-PL" sz="2400" b="1" dirty="0"/>
              <a:t>UWAGA: </a:t>
            </a:r>
            <a:r>
              <a:rPr lang="pl-PL" altLang="pl-PL" sz="2400" dirty="0"/>
              <a:t>Danych osobowych </a:t>
            </a:r>
            <a:r>
              <a:rPr lang="pl-PL" altLang="pl-PL" sz="2400" b="1" dirty="0"/>
              <a:t>uczestników</a:t>
            </a:r>
            <a:r>
              <a:rPr lang="pl-PL" altLang="pl-PL" sz="2400" dirty="0"/>
              <a:t> projektów (czyli osób korzystających ze wsparcia finansowego ze środków UE) IZ </a:t>
            </a:r>
            <a:r>
              <a:rPr lang="pl-PL" altLang="pl-PL" sz="2400" b="1" dirty="0"/>
              <a:t>nie przetwarza zatem na podstawie zgody </a:t>
            </a:r>
            <a:r>
              <a:rPr lang="pl-PL" altLang="pl-PL" sz="2400" dirty="0"/>
              <a:t>wyrażonej przez daną osobę (warunkiem udziału w projekcie jest podanie danych).</a:t>
            </a:r>
            <a:endParaRPr lang="pl-PL" altLang="pl-PL" sz="2000" dirty="0"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 typeface="Arial" pitchFamily="34" charset="0"/>
              <a:buNone/>
            </a:pPr>
            <a:endParaRPr lang="pl-PL" altLang="pl-PL" sz="1700" dirty="0">
              <a:cs typeface="Calibri" panose="020F0502020204030204" pitchFamily="34" charset="0"/>
            </a:endParaRPr>
          </a:p>
        </p:txBody>
      </p:sp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514165" y="710588"/>
            <a:ext cx="8177213" cy="400110"/>
          </a:xfrm>
          <a:prstGeom prst="rect">
            <a:avLst/>
          </a:prstGeom>
          <a:noFill/>
          <a:ln w="38100">
            <a:solidFill>
              <a:srgbClr val="64644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pl-PL" altLang="pl-PL" sz="2000" b="1" dirty="0">
                <a:cs typeface="Calibri" panose="020F0502020204030204" pitchFamily="34" charset="0"/>
              </a:rPr>
              <a:t>PODSUMOWNIE - CZĘSTE PROBLEMY</a:t>
            </a:r>
          </a:p>
        </p:txBody>
      </p:sp>
    </p:spTree>
    <p:extLst>
      <p:ext uri="{BB962C8B-B14F-4D97-AF65-F5344CB8AC3E}">
        <p14:creationId xmlns:p14="http://schemas.microsoft.com/office/powerpoint/2010/main" val="41130724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rostokąt 1"/>
          <p:cNvSpPr>
            <a:spLocks noChangeArrowheads="1"/>
          </p:cNvSpPr>
          <p:nvPr/>
        </p:nvSpPr>
        <p:spPr bwMode="auto">
          <a:xfrm>
            <a:off x="422031" y="1135241"/>
            <a:ext cx="8361482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85750" indent="-285750">
              <a:spcBef>
                <a:spcPct val="0"/>
              </a:spcBef>
              <a:spcAft>
                <a:spcPts val="600"/>
              </a:spcAft>
            </a:pPr>
            <a:r>
              <a:rPr lang="pl-PL" altLang="pl-PL" sz="2200" dirty="0">
                <a:cs typeface="Calibri" panose="020F0502020204030204" pitchFamily="34" charset="0"/>
              </a:rPr>
              <a:t>Nie należy zbierać druków PEFS na etapie naboru od wszystkich kandydatów, niektórzy nigdy nie staną się uczestnikami (w rozumieniu przepisów prawa). </a:t>
            </a:r>
            <a:br>
              <a:rPr lang="pl-PL" altLang="pl-PL" sz="2200" dirty="0">
                <a:cs typeface="Calibri" panose="020F0502020204030204" pitchFamily="34" charset="0"/>
              </a:rPr>
            </a:br>
            <a:r>
              <a:rPr lang="pl-PL" altLang="pl-PL" sz="2200" dirty="0">
                <a:cs typeface="Calibri" panose="020F0502020204030204" pitchFamily="34" charset="0"/>
              </a:rPr>
              <a:t>W procesie naboru kandydatów projektu, odrębnym administratorem danych osobowych, które zostaną w tym celu zgromadzone, jest Beneficjent.</a:t>
            </a:r>
          </a:p>
          <a:p>
            <a:pPr marL="285750" indent="-285750">
              <a:spcBef>
                <a:spcPct val="0"/>
              </a:spcBef>
              <a:spcAft>
                <a:spcPts val="600"/>
              </a:spcAft>
            </a:pPr>
            <a:r>
              <a:rPr lang="pl-PL" altLang="pl-PL" sz="2200" dirty="0">
                <a:cs typeface="Calibri" panose="020F0502020204030204" pitchFamily="34" charset="0"/>
              </a:rPr>
              <a:t>Nie należy „dokładać” do deklaracji uczestnictwa (PEFS) innych niż ustalone przez IZ kategorii danych osobowych. </a:t>
            </a:r>
          </a:p>
          <a:p>
            <a:pPr marL="285750" indent="-285750">
              <a:spcBef>
                <a:spcPct val="0"/>
              </a:spcBef>
              <a:spcAft>
                <a:spcPts val="600"/>
              </a:spcAft>
            </a:pPr>
            <a:r>
              <a:rPr lang="pl-PL" altLang="pl-PL" sz="2200" dirty="0">
                <a:cs typeface="Calibri" panose="020F0502020204030204" pitchFamily="34" charset="0"/>
              </a:rPr>
              <a:t>Beneficjent może zbierać osobno dodatkowe dane niezbędne do jego własnych celów.</a:t>
            </a:r>
          </a:p>
          <a:p>
            <a:pPr marL="285750" indent="-285750">
              <a:spcBef>
                <a:spcPct val="0"/>
              </a:spcBef>
              <a:spcAft>
                <a:spcPts val="600"/>
              </a:spcAft>
            </a:pPr>
            <a:r>
              <a:rPr lang="pl-PL" altLang="pl-PL" sz="2200" dirty="0">
                <a:cs typeface="Calibri" panose="020F0502020204030204" pitchFamily="34" charset="0"/>
              </a:rPr>
              <a:t>Dla innych danych osobowych pierwotnym administratorem jest Beneficjent. </a:t>
            </a:r>
          </a:p>
          <a:p>
            <a:pPr marL="285750" indent="-285750">
              <a:spcBef>
                <a:spcPct val="0"/>
              </a:spcBef>
              <a:spcAft>
                <a:spcPts val="600"/>
              </a:spcAft>
            </a:pPr>
            <a:r>
              <a:rPr lang="pl-PL" altLang="pl-PL" sz="2200" dirty="0">
                <a:cs typeface="Calibri" panose="020F0502020204030204" pitchFamily="34" charset="0"/>
              </a:rPr>
              <a:t>IZ będzie także administratorem danych części tych danych po ich przekazaniu przez Beneficjenta (np. dane niezbędne do rozliczenia projektu, potwierdzenia kwalifikowalności).</a:t>
            </a:r>
          </a:p>
        </p:txBody>
      </p:sp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514165" y="710588"/>
            <a:ext cx="8177213" cy="400110"/>
          </a:xfrm>
          <a:prstGeom prst="rect">
            <a:avLst/>
          </a:prstGeom>
          <a:noFill/>
          <a:ln w="38100">
            <a:solidFill>
              <a:srgbClr val="64644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pl-PL" altLang="pl-PL" sz="2000" b="1" dirty="0">
                <a:cs typeface="Calibri" panose="020F0502020204030204" pitchFamily="34" charset="0"/>
              </a:rPr>
              <a:t>PODSUMOWANIE - CZĘSTE PROBLEMY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rostokąt 1"/>
          <p:cNvSpPr>
            <a:spLocks noChangeArrowheads="1"/>
          </p:cNvSpPr>
          <p:nvPr/>
        </p:nvSpPr>
        <p:spPr bwMode="auto">
          <a:xfrm>
            <a:off x="542925" y="1459611"/>
            <a:ext cx="8137525" cy="480131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800" dirty="0"/>
              <a:t>Kwestie i zakres obowiązku informacyjnego regulują </a:t>
            </a:r>
            <a:r>
              <a:rPr lang="pl-PL" altLang="pl-PL" sz="1800" b="1" dirty="0"/>
              <a:t>art. 13 i 14 RODO</a:t>
            </a:r>
            <a:r>
              <a:rPr lang="pl-PL" altLang="pl-PL" sz="1800" dirty="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12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 b="1" dirty="0"/>
              <a:t>Do zadań Beneficjenta należy PRAWIDŁOWE poinformowanie uczestnika projektu, kto jest administratorem jego danych osobowych i w jakich celach przetwarzania.</a:t>
            </a:r>
            <a:endParaRPr lang="pl-PL" altLang="pl-PL" sz="1800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12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 b="1" dirty="0"/>
              <a:t>UWAGA: </a:t>
            </a:r>
            <a:r>
              <a:rPr lang="pl-PL" altLang="pl-PL" sz="1800" dirty="0"/>
              <a:t>Informowanie pozostałych osób, np. które chcą wziąć udział w projekcie (kandydatów), że administratorem danych jest IZ jest </a:t>
            </a:r>
            <a:r>
              <a:rPr lang="pl-PL" altLang="pl-PL" sz="1800" b="1" dirty="0"/>
              <a:t>NIEDOPUSZCZALNE</a:t>
            </a:r>
            <a:r>
              <a:rPr lang="pl-PL" altLang="pl-PL" sz="1800" dirty="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1200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 b="1" dirty="0"/>
              <a:t>Przykład 1: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 b="1" dirty="0"/>
              <a:t>Szkoła = Beneficjent </a:t>
            </a:r>
            <a:r>
              <a:rPr lang="pl-PL" altLang="pl-PL" sz="1800" dirty="0"/>
              <a:t>zbiera dane rodziców dzieci objętych wsparciem w ramach projektu – szkoła jest ODRĘBNYM ADMINISTRATOREM TYCH DANYCH, nie może zatem informować, że jest nim IZ.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1200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 b="1" dirty="0"/>
              <a:t>Przykład 2: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 b="1" dirty="0"/>
              <a:t>NZOZ = Beneficjent </a:t>
            </a:r>
            <a:r>
              <a:rPr lang="pl-PL" altLang="pl-PL" sz="1800" dirty="0"/>
              <a:t>zbiera dane szczególnych kategorii (inf. o ciąży, stanie zdrowia, itp.) od kandydatów do udziału w projekcie (w celu ustalenia kto może zostać zakwalifikowany do projektu). Również w takim przypadku NZOZ jest ODRĘBNYM ADMINISTRATOREM takich danych, nie może zatem informować, że jest nim IZ.</a:t>
            </a:r>
          </a:p>
        </p:txBody>
      </p:sp>
      <p:sp>
        <p:nvSpPr>
          <p:cNvPr id="18435" name="pole tekstowe 2"/>
          <p:cNvSpPr txBox="1">
            <a:spLocks noChangeArrowheads="1"/>
          </p:cNvSpPr>
          <p:nvPr/>
        </p:nvSpPr>
        <p:spPr bwMode="auto">
          <a:xfrm>
            <a:off x="542925" y="579438"/>
            <a:ext cx="8137525" cy="7080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000" b="1" dirty="0"/>
              <a:t>Obowiązek informacyjny  - obowiązek PRAWIDŁOWEGO informowania osób, kto jest administratorem ich danych osobowych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76372" y="694376"/>
            <a:ext cx="8183562" cy="538609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altLang="pl-PL" sz="2400" b="1" dirty="0">
                <a:latin typeface="+mn-lt"/>
              </a:rPr>
              <a:t>Zastosowane skróty: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b="1" dirty="0">
                <a:latin typeface="+mn-lt"/>
              </a:rPr>
              <a:t>IZ - </a:t>
            </a:r>
            <a:r>
              <a:rPr lang="pl-PL" altLang="pl-PL" sz="2400" dirty="0">
                <a:latin typeface="+mn-lt"/>
              </a:rPr>
              <a:t>Instytucja Zarządzająca Regionalnym Programem Operacyjnym Województwa Śląskiego; 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b="1" dirty="0">
                <a:latin typeface="+mn-lt"/>
              </a:rPr>
              <a:t>RODO - </a:t>
            </a:r>
            <a:r>
              <a:rPr lang="pl-PL" altLang="pl-PL" sz="2400" dirty="0">
                <a:latin typeface="+mn-lt"/>
              </a:rPr>
              <a:t>Rozporządzenie Parlamentu Europejskiego i Rady (UE) 2016/679  z dnia 27 kwietnia 2016 r. w sprawie ochrony osób fizycznych w związku z przetwarzaniem danych osobowych i w sprawie swobodnego przepływu takich danych oraz uchylenia dyrektywy 95/46/WE (ogólne rozporządzenie o ochronie danych);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b="1" dirty="0">
                <a:latin typeface="+mn-lt"/>
              </a:rPr>
              <a:t>UPP</a:t>
            </a:r>
            <a:r>
              <a:rPr lang="pl-PL" altLang="pl-PL" sz="2400" dirty="0">
                <a:latin typeface="+mn-lt"/>
              </a:rPr>
              <a:t> - umowa powierzenia przetwarzania danych osobowych zawarta pomiędzy IZ i Beneficjentem;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b="1" dirty="0">
                <a:latin typeface="+mn-lt"/>
              </a:rPr>
              <a:t>UODO - </a:t>
            </a:r>
            <a:r>
              <a:rPr lang="pl-PL" altLang="pl-PL" sz="2400" dirty="0">
                <a:latin typeface="+mn-lt"/>
              </a:rPr>
              <a:t>ustawa z 10 maja 2018 o ochronie danych osobowych (</a:t>
            </a:r>
            <a:r>
              <a:rPr lang="pl-PL" altLang="pl-PL" sz="2400" dirty="0" err="1">
                <a:latin typeface="+mn-lt"/>
              </a:rPr>
              <a:t>t.j</a:t>
            </a:r>
            <a:r>
              <a:rPr lang="pl-PL" altLang="pl-PL" sz="2400" dirty="0">
                <a:latin typeface="+mn-lt"/>
              </a:rPr>
              <a:t>. Dz.U. z 2019 r. poz. 1781).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pl-PL" altLang="pl-PL" sz="2000" dirty="0">
              <a:latin typeface="+mn-l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88950" y="549275"/>
            <a:ext cx="8135938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altLang="pl-PL" sz="2000" b="1" dirty="0">
                <a:latin typeface="+mj-lt"/>
              </a:rPr>
              <a:t>Konsekwencje naruszenia zapisów UPP przez Beneficjenta projektu EFS</a:t>
            </a:r>
            <a:endParaRPr lang="pl-PL" altLang="pl-PL" sz="2000" b="1" baseline="30000" dirty="0">
              <a:latin typeface="+mj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  <p:sp>
        <p:nvSpPr>
          <p:cNvPr id="19459" name="TextBox 1"/>
          <p:cNvSpPr txBox="1">
            <a:spLocks noChangeArrowheads="1"/>
          </p:cNvSpPr>
          <p:nvPr/>
        </p:nvSpPr>
        <p:spPr bwMode="auto">
          <a:xfrm>
            <a:off x="488950" y="1252156"/>
            <a:ext cx="8135938" cy="479977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pl-PL" altLang="pl-PL" sz="2400" b="1" dirty="0"/>
              <a:t>Kontrola IZ </a:t>
            </a:r>
            <a:r>
              <a:rPr lang="pl-PL" altLang="pl-PL" sz="2400" dirty="0"/>
              <a:t>(na podstawie </a:t>
            </a:r>
            <a:r>
              <a:rPr lang="pl-PL" altLang="pl-PL" sz="2400" b="1" dirty="0"/>
              <a:t>art. 28 ust. 3 pkt h RODO </a:t>
            </a:r>
            <a:r>
              <a:rPr lang="pl-PL" altLang="pl-PL" sz="2400" dirty="0"/>
              <a:t>oraz </a:t>
            </a:r>
            <a:r>
              <a:rPr lang="pl-PL" altLang="pl-PL" sz="2400" b="1" dirty="0"/>
              <a:t>§ 6 UPP</a:t>
            </a:r>
            <a:r>
              <a:rPr lang="pl-PL" altLang="pl-PL" sz="2400" dirty="0"/>
              <a:t>) -</a:t>
            </a:r>
            <a:r>
              <a:rPr lang="pl-PL" altLang="pl-PL" sz="2400" b="1" dirty="0"/>
              <a:t>zalecenia pokontrolne </a:t>
            </a:r>
            <a:r>
              <a:rPr lang="pl-PL" altLang="pl-PL" sz="2400" dirty="0"/>
              <a:t>- konieczność przekazania informacji o podjętych działaniach naprawczych);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pl-PL" altLang="pl-PL" sz="2400" b="1" dirty="0"/>
              <a:t>rozwiązanie umowy o dofinansowanie projektu </a:t>
            </a:r>
            <a:r>
              <a:rPr lang="pl-PL" altLang="pl-PL" sz="2400" dirty="0"/>
              <a:t>ze skutkiem natychmiastowym (konieczność zwrotu środków na podstawie z </a:t>
            </a:r>
            <a:r>
              <a:rPr lang="pl-PL" altLang="pl-PL" sz="2400" b="1" dirty="0"/>
              <a:t>art. 207 ustawy z dnia 27 sierpnia 2009 r. o finansach publicznych </a:t>
            </a:r>
            <a:r>
              <a:rPr lang="pl-PL" altLang="pl-PL" sz="2400" dirty="0" err="1"/>
              <a:t>t.j</a:t>
            </a:r>
            <a:r>
              <a:rPr lang="pl-PL" altLang="pl-PL" sz="2400" dirty="0"/>
              <a:t>.: Dz.U. </a:t>
            </a:r>
            <a:br>
              <a:rPr lang="pl-PL" altLang="pl-PL" sz="2400" dirty="0"/>
            </a:br>
            <a:r>
              <a:rPr lang="pl-PL" altLang="pl-PL" sz="2400" dirty="0"/>
              <a:t>z dnia 2019 r. poz. 869 z </a:t>
            </a:r>
            <a:r>
              <a:rPr lang="pl-PL" altLang="pl-PL" sz="2400" dirty="0" err="1"/>
              <a:t>późn</a:t>
            </a:r>
            <a:r>
              <a:rPr lang="pl-PL" altLang="pl-PL" sz="2400" dirty="0"/>
              <a:t>. zm.);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pl-PL" altLang="pl-PL" sz="2400" b="1" dirty="0"/>
              <a:t>kara finansowa </a:t>
            </a:r>
            <a:r>
              <a:rPr lang="pl-PL" altLang="pl-PL" sz="2400" dirty="0"/>
              <a:t>nałożona w drodze decyzji administracyjnej przez PUODO na podstawie </a:t>
            </a:r>
            <a:r>
              <a:rPr lang="pl-PL" altLang="pl-PL" sz="2400" b="1" dirty="0"/>
              <a:t>art. 83 RODO </a:t>
            </a:r>
            <a:r>
              <a:rPr lang="pl-PL" altLang="pl-PL" sz="2400" dirty="0"/>
              <a:t>oraz rozdziału </a:t>
            </a:r>
            <a:r>
              <a:rPr lang="pl-PL" altLang="pl-PL" sz="2400" b="1" dirty="0"/>
              <a:t>11 UODO</a:t>
            </a:r>
            <a:r>
              <a:rPr lang="pl-PL" altLang="pl-PL" sz="2400" dirty="0"/>
              <a:t>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pl-PL" altLang="pl-PL" sz="2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3" descr="C:\Users\oem\Desktop\RZŚ_negaty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3870325" y="1628775"/>
            <a:ext cx="4695825" cy="1200150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/>
              <a:t>Dziękuję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l-PL" altLang="pl-PL" sz="1600"/>
              <a:t>Aleksandra Ślusarek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l-PL" altLang="pl-PL" sz="1600"/>
              <a:t>Referat postępowań administracyjnych i procedur </a:t>
            </a:r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3870325" y="3051175"/>
            <a:ext cx="4695825" cy="2554545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dirty="0"/>
              <a:t>Departament Europejskiego Funduszu Społecznego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dirty="0"/>
              <a:t>Urząd Marszałkowski Województwa Śląskiego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dirty="0"/>
              <a:t>ul. Dąbrowskiego 23,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dirty="0"/>
              <a:t>40-037 Katowice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dirty="0">
                <a:hlinkClick r:id="rId4"/>
              </a:rPr>
              <a:t>www.rpo.slaskie.pl</a:t>
            </a:r>
            <a:endParaRPr lang="pl-PL" altLang="pl-PL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dirty="0"/>
              <a:t>efs@slaskie.pl</a:t>
            </a:r>
          </a:p>
        </p:txBody>
      </p:sp>
      <p:pic>
        <p:nvPicPr>
          <p:cNvPr id="21510" name="Obraz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5872163"/>
            <a:ext cx="59674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2438" y="1784427"/>
            <a:ext cx="8239125" cy="446276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400" dirty="0">
                <a:latin typeface="+mn-lt"/>
              </a:rPr>
              <a:t>W projektach przetwarzane są dane osobowe wielu kategorii osób: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samych beneficjentów, partnerów,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reprezentantów beneficjentów, pracowników, osób do kontaktu,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personelu projektu,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kandydatów na uczestników,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uczestników projektu,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otoczenia uczestników projektu,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wykonawcy/podwykonawcy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…</a:t>
            </a:r>
            <a:endParaRPr lang="pl-PL" altLang="pl-PL" sz="2000" dirty="0">
              <a:latin typeface="+mn-lt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pl-PL" altLang="pl-PL" sz="2000" dirty="0"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52438" y="568325"/>
            <a:ext cx="8239125" cy="95410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endParaRPr lang="pl-PL" altLang="pl-PL" sz="2800" b="1" baseline="30000" dirty="0">
              <a:latin typeface="+mn-lt"/>
              <a:cs typeface="Arial"/>
            </a:endParaRP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pl-PL" altLang="pl-PL" sz="2800" b="1" baseline="30000" dirty="0">
                <a:latin typeface="+mn-lt"/>
                <a:cs typeface="Arial"/>
              </a:rPr>
              <a:t>Rodzaje przetwarzanych danych osobowych w projektach współfinansowanych </a:t>
            </a:r>
            <a:br>
              <a:rPr lang="pl-PL" altLang="pl-PL" sz="2800" b="1" baseline="30000" dirty="0">
                <a:latin typeface="+mn-lt"/>
                <a:cs typeface="Arial"/>
              </a:rPr>
            </a:br>
            <a:r>
              <a:rPr lang="pl-PL" altLang="pl-PL" sz="2800" b="1" baseline="30000" dirty="0">
                <a:latin typeface="+mn-lt"/>
                <a:cs typeface="Arial"/>
              </a:rPr>
              <a:t>ze środków EFS</a:t>
            </a:r>
            <a:endParaRPr lang="pl-PL" altLang="pl-PL" sz="2000" b="1" baseline="30000" dirty="0">
              <a:latin typeface="+mn-lt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2438" y="1647103"/>
            <a:ext cx="8239125" cy="477053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000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400" dirty="0">
                <a:latin typeface="+mn-lt"/>
              </a:rPr>
              <a:t>Przetwarzane są różne rodzaje danych osobowych: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400" dirty="0">
              <a:latin typeface="+mn-lt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Dane osobowe</a:t>
            </a:r>
            <a:r>
              <a:rPr lang="pl-PL" altLang="pl-PL" sz="2400" b="1" dirty="0">
                <a:latin typeface="+mn-lt"/>
              </a:rPr>
              <a:t> „zwykłe” </a:t>
            </a:r>
            <a:r>
              <a:rPr lang="pl-PL" altLang="pl-PL" sz="2400" dirty="0">
                <a:latin typeface="+mn-lt"/>
              </a:rPr>
              <a:t>(np. imię i nazwisko, adres, wiek, data urodzenia, PESEL, wykształcenie, miejsce zamieszkania, itp.).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pl-PL" altLang="pl-PL" sz="2400" dirty="0">
              <a:latin typeface="+mn-lt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Dane osobowe </a:t>
            </a:r>
            <a:r>
              <a:rPr lang="pl-PL" altLang="pl-PL" sz="2400" b="1" dirty="0">
                <a:latin typeface="+mn-lt"/>
              </a:rPr>
              <a:t>szczególnych kategorii </a:t>
            </a:r>
            <a:r>
              <a:rPr lang="pl-PL" altLang="pl-PL" sz="2400" dirty="0">
                <a:latin typeface="+mn-lt"/>
              </a:rPr>
              <a:t>– tzw. dane „wrażliwe” </a:t>
            </a:r>
            <a:br>
              <a:rPr lang="pl-PL" altLang="pl-PL" sz="2400" dirty="0">
                <a:latin typeface="+mn-lt"/>
              </a:rPr>
            </a:br>
            <a:r>
              <a:rPr lang="pl-PL" altLang="pl-PL" sz="2400" dirty="0">
                <a:latin typeface="+mn-lt"/>
              </a:rPr>
              <a:t>(np. informacje o stanie zdrowia, niepełnosprawności, niekaralności, dane ujawniające pochodzenie etniczne, itp.). Dane „wrażliwe” są wymienione w art. 9 ust. 1 oraz art. 10 RODO.</a:t>
            </a:r>
            <a:endParaRPr lang="pl-PL" altLang="pl-PL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000" b="1" dirty="0"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52438" y="568325"/>
            <a:ext cx="8239125" cy="954107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endParaRPr lang="pl-PL" altLang="pl-PL" sz="2800" b="1" baseline="30000" dirty="0">
              <a:latin typeface="+mn-lt"/>
              <a:cs typeface="Arial"/>
            </a:endParaRP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pl-PL" altLang="pl-PL" sz="2800" b="1" baseline="30000" dirty="0">
                <a:latin typeface="+mn-lt"/>
                <a:cs typeface="Arial"/>
              </a:rPr>
              <a:t>Rodzaje przetwarzanych danych osobowych w projektach współfinansowanych </a:t>
            </a:r>
            <a:br>
              <a:rPr lang="pl-PL" altLang="pl-PL" sz="2800" b="1" baseline="30000" dirty="0">
                <a:latin typeface="+mn-lt"/>
                <a:cs typeface="Arial"/>
              </a:rPr>
            </a:br>
            <a:r>
              <a:rPr lang="pl-PL" altLang="pl-PL" sz="2800" b="1" baseline="30000" dirty="0">
                <a:latin typeface="+mn-lt"/>
                <a:cs typeface="Arial"/>
              </a:rPr>
              <a:t>ze środków EFS</a:t>
            </a:r>
            <a:endParaRPr lang="pl-PL" altLang="pl-PL" sz="2000" b="1" baseline="3000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3052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2438" y="1656411"/>
            <a:ext cx="8239125" cy="4462760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400" b="1" dirty="0">
                <a:latin typeface="+mn-lt"/>
              </a:rPr>
              <a:t>Wiemy, że dane osobowe „przepływają” pomiędzy w/w podmiotami.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000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400" dirty="0">
                <a:latin typeface="+mn-lt"/>
              </a:rPr>
              <a:t>Dane osobowe na różnych etapach projektu przetwarzane są przez wiele podmiotów: 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beneficjentów,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partnerów w projekcie,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podmioty współpracujące z beneficjentem,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/>
              <a:t>IZ/IP RPO WSL,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/>
              <a:t>inne instytucje,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/>
              <a:t>…</a:t>
            </a:r>
            <a:endParaRPr lang="pl-PL" altLang="pl-PL" sz="2400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400" b="1" dirty="0"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52438" y="568325"/>
            <a:ext cx="8239125" cy="666849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endParaRPr lang="pl-PL" altLang="pl-PL" sz="2800" b="1" strike="sngStrike" baseline="30000" dirty="0">
              <a:cs typeface="Arial"/>
            </a:endParaRPr>
          </a:p>
          <a:p>
            <a:pPr algn="ctr" eaLnBrk="1" hangingPunct="1">
              <a:spcBef>
                <a:spcPts val="0"/>
              </a:spcBef>
              <a:buNone/>
              <a:defRPr/>
            </a:pPr>
            <a:r>
              <a:rPr lang="pl-PL" altLang="pl-PL" sz="2800" b="1" baseline="30000" dirty="0">
                <a:latin typeface="+mn-lt"/>
                <a:cs typeface="Arial"/>
              </a:rPr>
              <a:t>Kto przetwarza dane osobowe w projektach współfinansowanych ze środków EFS</a:t>
            </a:r>
            <a:endParaRPr lang="pl-PL" altLang="pl-PL" sz="2000" b="1" baseline="3000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5091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2437" y="781490"/>
            <a:ext cx="8239125" cy="5632311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000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400" b="1" dirty="0">
                <a:latin typeface="+mn-lt"/>
              </a:rPr>
              <a:t>KLUCZOWE PYTANIA NA STYKU RODO – PROJEKTY EFS: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400" b="1" dirty="0"/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400" b="1" dirty="0"/>
              <a:t>Jakie są podstawy prawne przetwarzania danych osobowych w projekcie?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400" b="1" dirty="0"/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400" b="1" dirty="0"/>
              <a:t>Kto odpowiada za przetwarzanie danych osobowych w projekcie?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4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400" b="1" dirty="0"/>
              <a:t>Jakie są podstawy prawne „przepływów danych” pomiędzy podmiotami przetwarzającymi dane osobowe w projekcie?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000" b="1" dirty="0"/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000" b="1" dirty="0"/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000" b="1" dirty="0"/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3664044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2438" y="1625637"/>
            <a:ext cx="8239125" cy="452431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400" dirty="0">
                <a:latin typeface="+mn-lt"/>
              </a:rPr>
              <a:t>Dane zawsze należy przetwarzać zgodnie z podstawowymi zasadami wskazanymi w </a:t>
            </a:r>
            <a:r>
              <a:rPr lang="pl-PL" altLang="pl-PL" sz="2400" b="1" dirty="0">
                <a:latin typeface="+mn-lt"/>
              </a:rPr>
              <a:t>art. 5 </a:t>
            </a:r>
            <a:r>
              <a:rPr lang="pl-PL" altLang="pl-PL" sz="2400" dirty="0">
                <a:latin typeface="+mn-lt"/>
              </a:rPr>
              <a:t>RODO.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400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400" b="1" dirty="0">
                <a:latin typeface="+mn-lt"/>
              </a:rPr>
              <a:t>Pierwszą z zasad jest zgodność z prawem.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400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400" dirty="0">
                <a:latin typeface="+mn-lt"/>
              </a:rPr>
              <a:t>RODO wskazuje kiedy przetwarzanie danych osobowych jest zgodne z prawem.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pl-PL" altLang="pl-PL" sz="2400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altLang="pl-PL" sz="2400" dirty="0">
                <a:latin typeface="+mn-lt"/>
              </a:rPr>
              <a:t>RODO dzieli podstawy przetwarzania w zależności od rodzaju danych na: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„dane zwykłe” – art. 6,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pl-PL" altLang="pl-PL" sz="2400" dirty="0">
                <a:latin typeface="+mn-lt"/>
              </a:rPr>
              <a:t>szczególne kategorie danych czyli „dane wrażliwe” – art. 9.</a:t>
            </a:r>
            <a:endParaRPr lang="pl-PL" altLang="pl-PL" sz="2000" dirty="0">
              <a:latin typeface="+mn-lt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52438" y="568325"/>
            <a:ext cx="8239125" cy="666849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endParaRPr lang="pl-PL" altLang="pl-PL" sz="2800" b="1" strike="sngStrike" baseline="30000" dirty="0">
              <a:latin typeface="+mn-lt"/>
              <a:cs typeface="Arial"/>
            </a:endParaRPr>
          </a:p>
          <a:p>
            <a:pPr algn="ctr" eaLnBrk="1" hangingPunct="1">
              <a:spcBef>
                <a:spcPts val="0"/>
              </a:spcBef>
              <a:buNone/>
              <a:defRPr/>
            </a:pPr>
            <a:r>
              <a:rPr lang="pl-PL" altLang="pl-PL" sz="2800" b="1" baseline="30000" dirty="0">
                <a:cs typeface="Arial"/>
              </a:rPr>
              <a:t>Podstawy przetwarzania danych osobowych w RODO</a:t>
            </a:r>
            <a:endParaRPr lang="pl-PL" altLang="pl-PL" sz="2000" b="1" baseline="3000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7258193"/>
      </p:ext>
    </p:extLst>
  </p:cSld>
  <p:clrMapOvr>
    <a:masterClrMapping/>
  </p:clrMapOvr>
</p:sld>
</file>

<file path=ppt/theme/theme1.xml><?xml version="1.0" encoding="utf-8"?>
<a:theme xmlns:a="http://schemas.openxmlformats.org/drawingml/2006/main" name="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11E807CCE2D964CA9B80F4ED870389C" ma:contentTypeVersion="10" ma:contentTypeDescription="Utwórz nowy dokument." ma:contentTypeScope="" ma:versionID="beceb820768b09dbe7017a0a5ba17549">
  <xsd:schema xmlns:xsd="http://www.w3.org/2001/XMLSchema" xmlns:xs="http://www.w3.org/2001/XMLSchema" xmlns:p="http://schemas.microsoft.com/office/2006/metadata/properties" xmlns:ns2="53a47a1b-50ad-494c-8216-7efad4a419f7" xmlns:ns3="c578d246-9289-4784-8327-af886601f24a" targetNamespace="http://schemas.microsoft.com/office/2006/metadata/properties" ma:root="true" ma:fieldsID="a8b1903dac42a564841d532d5382e43c" ns2:_="" ns3:_="">
    <xsd:import namespace="53a47a1b-50ad-494c-8216-7efad4a419f7"/>
    <xsd:import namespace="c578d246-9289-4784-8327-af886601f2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a47a1b-50ad-494c-8216-7efad4a419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78d246-9289-4784-8327-af886601f24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C05AD4-AD9B-4CE7-AAC2-AC522A98042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B9A1B9-F3C1-4214-80BB-C422103581F4}">
  <ds:schemaRefs>
    <ds:schemaRef ds:uri="http://purl.org/dc/dcmitype/"/>
    <ds:schemaRef ds:uri="53a47a1b-50ad-494c-8216-7efad4a419f7"/>
    <ds:schemaRef ds:uri="http://schemas.microsoft.com/office/2006/documentManagement/types"/>
    <ds:schemaRef ds:uri="c578d246-9289-4784-8327-af886601f24a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0438236-CFB5-4C9D-B618-9CDE757C3D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a47a1b-50ad-494c-8216-7efad4a419f7"/>
    <ds:schemaRef ds:uri="c578d246-9289-4784-8327-af886601f2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1530</TotalTime>
  <Words>3848</Words>
  <Application>Microsoft Office PowerPoint</Application>
  <PresentationFormat>Pokaz na ekranie (4:3)</PresentationFormat>
  <Paragraphs>506</Paragraphs>
  <Slides>41</Slides>
  <Notes>22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41</vt:i4>
      </vt:variant>
    </vt:vector>
  </HeadingPairs>
  <TitlesOfParts>
    <vt:vector size="46" baseType="lpstr">
      <vt:lpstr>Arial</vt:lpstr>
      <vt:lpstr>Calibri</vt:lpstr>
      <vt:lpstr>Novecento wide Normal</vt:lpstr>
      <vt:lpstr>Wingdings</vt:lpstr>
      <vt:lpstr>tlo1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oem</dc:creator>
  <cp:lastModifiedBy>Jokel Aleksander</cp:lastModifiedBy>
  <cp:revision>536</cp:revision>
  <cp:lastPrinted>2020-02-17T08:10:04Z</cp:lastPrinted>
  <dcterms:created xsi:type="dcterms:W3CDTF">2015-09-10T13:33:51Z</dcterms:created>
  <dcterms:modified xsi:type="dcterms:W3CDTF">2020-11-26T13:15:47Z</dcterms:modified>
</cp:coreProperties>
</file>