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7" r:id="rId3"/>
    <p:sldId id="268" r:id="rId4"/>
    <p:sldId id="306" r:id="rId5"/>
    <p:sldId id="260" r:id="rId6"/>
    <p:sldId id="291" r:id="rId7"/>
    <p:sldId id="295" r:id="rId8"/>
    <p:sldId id="263" r:id="rId9"/>
    <p:sldId id="305" r:id="rId10"/>
    <p:sldId id="269" r:id="rId11"/>
    <p:sldId id="261" r:id="rId12"/>
    <p:sldId id="294" r:id="rId13"/>
    <p:sldId id="297" r:id="rId14"/>
    <p:sldId id="298" r:id="rId15"/>
    <p:sldId id="308" r:id="rId16"/>
    <p:sldId id="271" r:id="rId17"/>
    <p:sldId id="310" r:id="rId18"/>
    <p:sldId id="262" r:id="rId19"/>
    <p:sldId id="309" r:id="rId20"/>
    <p:sldId id="304" r:id="rId21"/>
    <p:sldId id="264" r:id="rId22"/>
    <p:sldId id="267" r:id="rId23"/>
    <p:sldId id="265" r:id="rId24"/>
    <p:sldId id="270" r:id="rId25"/>
    <p:sldId id="274" r:id="rId26"/>
    <p:sldId id="311" r:id="rId27"/>
    <p:sldId id="303" r:id="rId28"/>
    <p:sldId id="273" r:id="rId29"/>
    <p:sldId id="257" r:id="rId30"/>
  </p:sldIdLst>
  <p:sldSz cx="9144000" cy="6858000" type="screen4x3"/>
  <p:notesSz cx="6858000" cy="9144000"/>
  <p:defaultTextStyle>
    <a:defPPr>
      <a:defRPr lang="pl-PL"/>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JMMGburczyk"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466"/>
    <a:srgbClr val="6464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599" autoAdjust="0"/>
    <p:restoredTop sz="94586" autoAdjust="0"/>
  </p:normalViewPr>
  <p:slideViewPr>
    <p:cSldViewPr>
      <p:cViewPr varScale="1">
        <p:scale>
          <a:sx n="82" d="100"/>
          <a:sy n="82" d="100"/>
        </p:scale>
        <p:origin x="1661"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l-PL"/>
          </a:p>
        </p:txBody>
      </p:sp>
      <p:sp>
        <p:nvSpPr>
          <p:cNvPr id="4" name="Date Placeholder 3"/>
          <p:cNvSpPr>
            <a:spLocks noGrp="1"/>
          </p:cNvSpPr>
          <p:nvPr>
            <p:ph type="dt" sz="half" idx="10"/>
          </p:nvPr>
        </p:nvSpPr>
        <p:spPr/>
        <p:txBody>
          <a:bodyPr/>
          <a:lstStyle>
            <a:lvl1pPr>
              <a:defRPr/>
            </a:lvl1pPr>
          </a:lstStyle>
          <a:p>
            <a:pPr>
              <a:defRPr/>
            </a:pPr>
            <a:fld id="{612C5A9F-4AA2-4A77-BDC6-695B6E1AA5FA}" type="datetimeFigureOut">
              <a:rPr lang="pl-PL"/>
              <a:pPr>
                <a:defRPr/>
              </a:pPr>
              <a:t>2020-10-28</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514CC6AC-4B8C-4501-9AB3-CB562511176B}" type="slidenum">
              <a:rPr lang="pl-PL"/>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E5FAD0CF-E569-451D-BA8E-C4B58AD76E7D}" type="datetimeFigureOut">
              <a:rPr lang="pl-PL"/>
              <a:pPr>
                <a:defRPr/>
              </a:pPr>
              <a:t>2020-10-28</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FFAC34CB-2AB4-4F9E-90F8-C73A11B13FAE}" type="slidenum">
              <a:rPr lang="pl-PL"/>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E7DCD9D2-D359-488B-852A-4F740418E12D}" type="datetimeFigureOut">
              <a:rPr lang="pl-PL"/>
              <a:pPr>
                <a:defRPr/>
              </a:pPr>
              <a:t>2020-10-28</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04CC766F-58C3-4BBF-8953-E06089ACFA60}" type="slidenum">
              <a:rPr lang="pl-PL"/>
              <a:pPr/>
              <a:t>‹#›</a:t>
            </a:fld>
            <a:endParaRPr lang="pl-P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002481D7-02C0-4468-8715-66B9EEE8CA9A}" type="datetimeFigureOut">
              <a:rPr lang="pl-PL"/>
              <a:pPr>
                <a:defRPr/>
              </a:pPr>
              <a:t>2020-10-28</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D290659A-3C89-433B-A43D-FA07AFCC6C3D}"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10"/>
          </p:nvPr>
        </p:nvSpPr>
        <p:spPr/>
        <p:txBody>
          <a:bodyPr/>
          <a:lstStyle>
            <a:lvl1pPr>
              <a:defRPr/>
            </a:lvl1pPr>
          </a:lstStyle>
          <a:p>
            <a:pPr>
              <a:defRPr/>
            </a:pPr>
            <a:fld id="{BFE99119-A95E-453F-B524-374635D3E8A8}" type="datetimeFigureOut">
              <a:rPr lang="pl-PL"/>
              <a:pPr>
                <a:defRPr/>
              </a:pPr>
              <a:t>2020-10-28</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9521028D-E826-4048-A0C9-06160BD6A146}" type="slidenum">
              <a:rPr lang="pl-PL"/>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9566FD2F-C06E-44CB-B922-AB6BE63C574B}" type="datetimeFigureOut">
              <a:rPr lang="pl-PL"/>
              <a:pPr>
                <a:defRPr/>
              </a:pPr>
              <a:t>2020-10-28</a:t>
            </a:fld>
            <a:endParaRPr lang="pl-PL"/>
          </a:p>
        </p:txBody>
      </p:sp>
      <p:sp>
        <p:nvSpPr>
          <p:cNvPr id="5" name="Footer Placeholder 4"/>
          <p:cNvSpPr>
            <a:spLocks noGrp="1"/>
          </p:cNvSpPr>
          <p:nvPr>
            <p:ph type="ftr" sz="quarter" idx="11"/>
          </p:nvPr>
        </p:nvSpPr>
        <p:spPr/>
        <p:txBody>
          <a:bodyPr/>
          <a:lstStyle>
            <a:lvl1pPr>
              <a:defRPr/>
            </a:lvl1pPr>
          </a:lstStyle>
          <a:p>
            <a:pPr>
              <a:defRPr/>
            </a:pPr>
            <a:endParaRPr lang="pl-PL"/>
          </a:p>
        </p:txBody>
      </p:sp>
      <p:sp>
        <p:nvSpPr>
          <p:cNvPr id="6" name="Slide Number Placeholder 5"/>
          <p:cNvSpPr>
            <a:spLocks noGrp="1"/>
          </p:cNvSpPr>
          <p:nvPr>
            <p:ph type="sldNum" sz="quarter" idx="12"/>
          </p:nvPr>
        </p:nvSpPr>
        <p:spPr/>
        <p:txBody>
          <a:bodyPr/>
          <a:lstStyle>
            <a:lvl1pPr>
              <a:defRPr/>
            </a:lvl1pPr>
          </a:lstStyle>
          <a:p>
            <a:fld id="{0150A1E1-8EDA-4EA6-8AAC-9128567E4DDE}" type="slidenum">
              <a:rPr lang="pl-PL"/>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p:cNvSpPr>
            <a:spLocks noGrp="1"/>
          </p:cNvSpPr>
          <p:nvPr>
            <p:ph type="dt" sz="half" idx="10"/>
          </p:nvPr>
        </p:nvSpPr>
        <p:spPr/>
        <p:txBody>
          <a:bodyPr/>
          <a:lstStyle>
            <a:lvl1pPr>
              <a:defRPr/>
            </a:lvl1pPr>
          </a:lstStyle>
          <a:p>
            <a:pPr>
              <a:defRPr/>
            </a:pPr>
            <a:fld id="{CC3B494C-ED86-4262-A9A0-B9DC8337C43C}" type="datetimeFigureOut">
              <a:rPr lang="pl-PL"/>
              <a:pPr>
                <a:defRPr/>
              </a:pPr>
              <a:t>2020-10-28</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fld id="{AF071802-8381-40AC-9EE9-CF44A26B66E7}" type="slidenum">
              <a:rPr lang="pl-PL"/>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3"/>
          <p:cNvSpPr>
            <a:spLocks noGrp="1"/>
          </p:cNvSpPr>
          <p:nvPr>
            <p:ph type="dt" sz="half" idx="10"/>
          </p:nvPr>
        </p:nvSpPr>
        <p:spPr/>
        <p:txBody>
          <a:bodyPr/>
          <a:lstStyle>
            <a:lvl1pPr>
              <a:defRPr/>
            </a:lvl1pPr>
          </a:lstStyle>
          <a:p>
            <a:pPr>
              <a:defRPr/>
            </a:pPr>
            <a:fld id="{971511CF-9A57-42CF-AF66-3920A16C11D6}" type="datetimeFigureOut">
              <a:rPr lang="pl-PL"/>
              <a:pPr>
                <a:defRPr/>
              </a:pPr>
              <a:t>2020-10-28</a:t>
            </a:fld>
            <a:endParaRPr lang="pl-PL"/>
          </a:p>
        </p:txBody>
      </p:sp>
      <p:sp>
        <p:nvSpPr>
          <p:cNvPr id="8" name="Footer Placeholder 4"/>
          <p:cNvSpPr>
            <a:spLocks noGrp="1"/>
          </p:cNvSpPr>
          <p:nvPr>
            <p:ph type="ftr" sz="quarter" idx="11"/>
          </p:nvPr>
        </p:nvSpPr>
        <p:spPr/>
        <p:txBody>
          <a:bodyPr/>
          <a:lstStyle>
            <a:lvl1pPr>
              <a:defRPr/>
            </a:lvl1pPr>
          </a:lstStyle>
          <a:p>
            <a:pPr>
              <a:defRPr/>
            </a:pPr>
            <a:endParaRPr lang="pl-PL"/>
          </a:p>
        </p:txBody>
      </p:sp>
      <p:sp>
        <p:nvSpPr>
          <p:cNvPr id="9" name="Slide Number Placeholder 5"/>
          <p:cNvSpPr>
            <a:spLocks noGrp="1"/>
          </p:cNvSpPr>
          <p:nvPr>
            <p:ph type="sldNum" sz="quarter" idx="12"/>
          </p:nvPr>
        </p:nvSpPr>
        <p:spPr/>
        <p:txBody>
          <a:bodyPr/>
          <a:lstStyle>
            <a:lvl1pPr>
              <a:defRPr/>
            </a:lvl1pPr>
          </a:lstStyle>
          <a:p>
            <a:fld id="{9D34A62A-E4B9-4D50-A054-59F749C2A9A4}" type="slidenum">
              <a:rPr lang="pl-PL"/>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3"/>
          <p:cNvSpPr>
            <a:spLocks noGrp="1"/>
          </p:cNvSpPr>
          <p:nvPr>
            <p:ph type="dt" sz="half" idx="10"/>
          </p:nvPr>
        </p:nvSpPr>
        <p:spPr/>
        <p:txBody>
          <a:bodyPr/>
          <a:lstStyle>
            <a:lvl1pPr>
              <a:defRPr/>
            </a:lvl1pPr>
          </a:lstStyle>
          <a:p>
            <a:pPr>
              <a:defRPr/>
            </a:pPr>
            <a:fld id="{32997BC7-66DB-4692-8300-0C9DDAAB49A1}" type="datetimeFigureOut">
              <a:rPr lang="pl-PL"/>
              <a:pPr>
                <a:defRPr/>
              </a:pPr>
              <a:t>2020-10-28</a:t>
            </a:fld>
            <a:endParaRPr lang="pl-PL"/>
          </a:p>
        </p:txBody>
      </p:sp>
      <p:sp>
        <p:nvSpPr>
          <p:cNvPr id="4" name="Footer Placeholder 4"/>
          <p:cNvSpPr>
            <a:spLocks noGrp="1"/>
          </p:cNvSpPr>
          <p:nvPr>
            <p:ph type="ftr" sz="quarter" idx="11"/>
          </p:nvPr>
        </p:nvSpPr>
        <p:spPr/>
        <p:txBody>
          <a:bodyPr/>
          <a:lstStyle>
            <a:lvl1pPr>
              <a:defRPr/>
            </a:lvl1pPr>
          </a:lstStyle>
          <a:p>
            <a:pPr>
              <a:defRPr/>
            </a:pPr>
            <a:endParaRPr lang="pl-PL"/>
          </a:p>
        </p:txBody>
      </p:sp>
      <p:sp>
        <p:nvSpPr>
          <p:cNvPr id="5" name="Slide Number Placeholder 5"/>
          <p:cNvSpPr>
            <a:spLocks noGrp="1"/>
          </p:cNvSpPr>
          <p:nvPr>
            <p:ph type="sldNum" sz="quarter" idx="12"/>
          </p:nvPr>
        </p:nvSpPr>
        <p:spPr/>
        <p:txBody>
          <a:bodyPr/>
          <a:lstStyle>
            <a:lvl1pPr>
              <a:defRPr/>
            </a:lvl1pPr>
          </a:lstStyle>
          <a:p>
            <a:fld id="{4163DCE1-2F5D-49D6-90ED-D66175A6E200}" type="slidenum">
              <a:rPr lang="pl-PL"/>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831CB68-A1B2-448F-81F5-8CC3B92B64A6}" type="datetimeFigureOut">
              <a:rPr lang="pl-PL"/>
              <a:pPr>
                <a:defRPr/>
              </a:pPr>
              <a:t>2020-10-28</a:t>
            </a:fld>
            <a:endParaRPr lang="pl-PL"/>
          </a:p>
        </p:txBody>
      </p:sp>
      <p:sp>
        <p:nvSpPr>
          <p:cNvPr id="3" name="Footer Placeholder 4"/>
          <p:cNvSpPr>
            <a:spLocks noGrp="1"/>
          </p:cNvSpPr>
          <p:nvPr>
            <p:ph type="ftr" sz="quarter" idx="11"/>
          </p:nvPr>
        </p:nvSpPr>
        <p:spPr/>
        <p:txBody>
          <a:bodyPr/>
          <a:lstStyle>
            <a:lvl1pPr>
              <a:defRPr/>
            </a:lvl1pPr>
          </a:lstStyle>
          <a:p>
            <a:pPr>
              <a:defRPr/>
            </a:pPr>
            <a:endParaRPr lang="pl-PL"/>
          </a:p>
        </p:txBody>
      </p:sp>
      <p:sp>
        <p:nvSpPr>
          <p:cNvPr id="4" name="Slide Number Placeholder 5"/>
          <p:cNvSpPr>
            <a:spLocks noGrp="1"/>
          </p:cNvSpPr>
          <p:nvPr>
            <p:ph type="sldNum" sz="quarter" idx="12"/>
          </p:nvPr>
        </p:nvSpPr>
        <p:spPr/>
        <p:txBody>
          <a:bodyPr/>
          <a:lstStyle>
            <a:lvl1pPr>
              <a:defRPr/>
            </a:lvl1pPr>
          </a:lstStyle>
          <a:p>
            <a:fld id="{7D7394C9-4C80-4928-B069-643513075AD2}" type="slidenum">
              <a:rPr lang="pl-PL"/>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4D9019B-B805-4BC6-A2D6-6AFECF41BEDF}" type="datetimeFigureOut">
              <a:rPr lang="pl-PL"/>
              <a:pPr>
                <a:defRPr/>
              </a:pPr>
              <a:t>2020-10-28</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fld id="{DF537C8B-29D4-41D1-A9C4-53AB2694D175}" type="slidenum">
              <a:rPr lang="pl-PL"/>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24D0519-A975-4222-9CB6-5F4E0563CDE7}" type="datetimeFigureOut">
              <a:rPr lang="pl-PL"/>
              <a:pPr>
                <a:defRPr/>
              </a:pPr>
              <a:t>2020-10-28</a:t>
            </a:fld>
            <a:endParaRPr lang="pl-PL"/>
          </a:p>
        </p:txBody>
      </p:sp>
      <p:sp>
        <p:nvSpPr>
          <p:cNvPr id="6" name="Footer Placeholder 4"/>
          <p:cNvSpPr>
            <a:spLocks noGrp="1"/>
          </p:cNvSpPr>
          <p:nvPr>
            <p:ph type="ftr" sz="quarter" idx="11"/>
          </p:nvPr>
        </p:nvSpPr>
        <p:spPr/>
        <p:txBody>
          <a:bodyPr/>
          <a:lstStyle>
            <a:lvl1pPr>
              <a:defRPr/>
            </a:lvl1pPr>
          </a:lstStyle>
          <a:p>
            <a:pPr>
              <a:defRPr/>
            </a:pPr>
            <a:endParaRPr lang="pl-PL"/>
          </a:p>
        </p:txBody>
      </p:sp>
      <p:sp>
        <p:nvSpPr>
          <p:cNvPr id="7" name="Slide Number Placeholder 5"/>
          <p:cNvSpPr>
            <a:spLocks noGrp="1"/>
          </p:cNvSpPr>
          <p:nvPr>
            <p:ph type="sldNum" sz="quarter" idx="12"/>
          </p:nvPr>
        </p:nvSpPr>
        <p:spPr/>
        <p:txBody>
          <a:bodyPr/>
          <a:lstStyle>
            <a:lvl1pPr>
              <a:defRPr/>
            </a:lvl1pPr>
          </a:lstStyle>
          <a:p>
            <a:fld id="{EB8B1BCA-66E4-4112-AA41-0A8BF83C9077}" type="slidenum">
              <a:rPr lang="pl-PL"/>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pl-PL"/>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5CF4873A-813E-400F-A06C-138ADD2DAECD}" type="datetimeFigureOut">
              <a:rPr lang="pl-PL"/>
              <a:pPr>
                <a:defRPr/>
              </a:pPr>
              <a:t>2020-10-28</a:t>
            </a:fld>
            <a:endParaRPr lang="pl-P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8512D313-537D-4DAF-9996-46DFA5027A88}" type="slidenum">
              <a:rPr lang="pl-PL"/>
              <a:pPr/>
              <a:t>‹#›</a:t>
            </a:fld>
            <a:endParaRPr 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Users\oem\Desktop\RZŚ_negatyw.png"/>
          <p:cNvPicPr>
            <a:picLocks noChangeAspect="1" noChangeArrowheads="1"/>
          </p:cNvPicPr>
          <p:nvPr/>
        </p:nvPicPr>
        <p:blipFill>
          <a:blip r:embed="rId2" cstate="print"/>
          <a:srcRect/>
          <a:stretch>
            <a:fillRect/>
          </a:stretch>
        </p:blipFill>
        <p:spPr bwMode="auto">
          <a:xfrm>
            <a:off x="323850" y="404813"/>
            <a:ext cx="3402013" cy="6192837"/>
          </a:xfrm>
          <a:prstGeom prst="rect">
            <a:avLst/>
          </a:prstGeom>
          <a:noFill/>
          <a:ln w="9525">
            <a:noFill/>
            <a:miter lim="800000"/>
            <a:headEnd/>
            <a:tailEnd/>
          </a:ln>
        </p:spPr>
      </p:pic>
      <p:sp>
        <p:nvSpPr>
          <p:cNvPr id="2052" name="TextBox 4"/>
          <p:cNvSpPr txBox="1">
            <a:spLocks noChangeArrowheads="1"/>
          </p:cNvSpPr>
          <p:nvPr/>
        </p:nvSpPr>
        <p:spPr bwMode="auto">
          <a:xfrm>
            <a:off x="5374848" y="2028676"/>
            <a:ext cx="3311525" cy="2231380"/>
          </a:xfrm>
          <a:prstGeom prst="rect">
            <a:avLst/>
          </a:prstGeom>
          <a:noFill/>
          <a:ln w="76200">
            <a:solidFill>
              <a:srgbClr val="636466"/>
            </a:solidFill>
            <a:miter lim="800000"/>
            <a:headEnd/>
            <a:tailEnd/>
          </a:ln>
        </p:spPr>
        <p:txBody>
          <a:bodyPr>
            <a:spAutoFit/>
          </a:bodyPr>
          <a:lstStyle/>
          <a:p>
            <a:pPr eaLnBrk="1" hangingPunct="1"/>
            <a:endParaRPr lang="pl-PL" sz="1600" dirty="0">
              <a:solidFill>
                <a:srgbClr val="636466"/>
              </a:solidFill>
              <a:latin typeface="Novecento wide Normal" pitchFamily="50" charset="-18"/>
            </a:endParaRPr>
          </a:p>
          <a:p>
            <a:pPr eaLnBrk="1" hangingPunct="1">
              <a:buFont typeface="Arial" charset="0"/>
              <a:buNone/>
            </a:pPr>
            <a:r>
              <a:rPr lang="pl-PL" b="1" dirty="0">
                <a:solidFill>
                  <a:srgbClr val="636466"/>
                </a:solidFill>
                <a:latin typeface="Microsoft Sans Serif" pitchFamily="34" charset="0"/>
                <a:cs typeface="Microsoft Sans Serif" pitchFamily="34" charset="0"/>
              </a:rPr>
              <a:t>Webinarium z rozliczania projektu EFRR współfinansowanego</a:t>
            </a:r>
          </a:p>
          <a:p>
            <a:pPr eaLnBrk="1" hangingPunct="1">
              <a:buFont typeface="Arial" charset="0"/>
              <a:buNone/>
            </a:pPr>
            <a:r>
              <a:rPr lang="pl-PL" b="1" dirty="0">
                <a:solidFill>
                  <a:srgbClr val="636466"/>
                </a:solidFill>
                <a:latin typeface="Microsoft Sans Serif" pitchFamily="34" charset="0"/>
                <a:cs typeface="Microsoft Sans Serif" pitchFamily="34" charset="0"/>
              </a:rPr>
              <a:t>ze środków RPO WSL na lata 2014-2020 i składania wniosków o płatność</a:t>
            </a:r>
          </a:p>
          <a:p>
            <a:pPr eaLnBrk="1" hangingPunct="1">
              <a:buFont typeface="Arial" charset="0"/>
              <a:buNone/>
            </a:pPr>
            <a:endParaRPr lang="pl-PL" sz="1500" b="1" dirty="0">
              <a:solidFill>
                <a:srgbClr val="636466"/>
              </a:solidFill>
              <a:latin typeface="Novecento wide Book" pitchFamily="50" charset="-18"/>
            </a:endParaRPr>
          </a:p>
        </p:txBody>
      </p:sp>
      <p:sp>
        <p:nvSpPr>
          <p:cNvPr id="2053" name="Rectangle 7"/>
          <p:cNvSpPr>
            <a:spLocks noChangeArrowheads="1"/>
          </p:cNvSpPr>
          <p:nvPr/>
        </p:nvSpPr>
        <p:spPr bwMode="auto">
          <a:xfrm>
            <a:off x="6389688" y="4441825"/>
            <a:ext cx="2501900" cy="1108075"/>
          </a:xfrm>
          <a:prstGeom prst="rect">
            <a:avLst/>
          </a:prstGeom>
          <a:noFill/>
          <a:ln w="38100">
            <a:solidFill>
              <a:srgbClr val="636466"/>
            </a:solidFill>
            <a:miter lim="800000"/>
            <a:headEnd/>
            <a:tailEnd/>
          </a:ln>
        </p:spPr>
        <p:txBody>
          <a:bodyPr>
            <a:spAutoFit/>
          </a:bodyPr>
          <a:lstStyle/>
          <a:p>
            <a:pPr eaLnBrk="1" hangingPunct="1"/>
            <a:endParaRPr lang="pl-PL" sz="1100" dirty="0">
              <a:solidFill>
                <a:srgbClr val="636466"/>
              </a:solidFill>
              <a:latin typeface="Lato" pitchFamily="34" charset="-18"/>
            </a:endParaRPr>
          </a:p>
          <a:p>
            <a:pPr eaLnBrk="1" hangingPunct="1"/>
            <a:r>
              <a:rPr lang="pl-PL" sz="1100" dirty="0">
                <a:solidFill>
                  <a:srgbClr val="636466"/>
                </a:solidFill>
                <a:latin typeface="Lato" pitchFamily="34" charset="-18"/>
              </a:rPr>
              <a:t>Urząd Marszałkowski</a:t>
            </a:r>
          </a:p>
          <a:p>
            <a:pPr eaLnBrk="1" hangingPunct="1"/>
            <a:r>
              <a:rPr lang="pl-PL" sz="1100" dirty="0">
                <a:solidFill>
                  <a:srgbClr val="636466"/>
                </a:solidFill>
                <a:latin typeface="Lato" pitchFamily="34" charset="-18"/>
              </a:rPr>
              <a:t>Województwa Śląskiego /</a:t>
            </a:r>
          </a:p>
          <a:p>
            <a:pPr eaLnBrk="1" hangingPunct="1"/>
            <a:r>
              <a:rPr lang="pl-PL" sz="1100" dirty="0">
                <a:solidFill>
                  <a:srgbClr val="636466"/>
                </a:solidFill>
                <a:latin typeface="Lato" pitchFamily="34" charset="-18"/>
              </a:rPr>
              <a:t>Departament Europejskiego Funduszu Rozwoju Regionalnego /</a:t>
            </a:r>
          </a:p>
          <a:p>
            <a:pPr eaLnBrk="1" hangingPunct="1"/>
            <a:r>
              <a:rPr lang="pl-PL" sz="1100" dirty="0">
                <a:solidFill>
                  <a:srgbClr val="636466"/>
                </a:solidFill>
                <a:latin typeface="Lato" pitchFamily="34" charset="-18"/>
              </a:rPr>
              <a:t>28 października 2020 r.</a:t>
            </a:r>
          </a:p>
        </p:txBody>
      </p:sp>
      <p:sp>
        <p:nvSpPr>
          <p:cNvPr id="2056" name="AutoShape 8" descr="EFSI_new"/>
          <p:cNvSpPr>
            <a:spLocks noChangeAspect="1" noChangeArrowheads="1"/>
          </p:cNvSpPr>
          <p:nvPr/>
        </p:nvSpPr>
        <p:spPr bwMode="auto">
          <a:xfrm>
            <a:off x="144463"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2058" name="AutoShape 10" descr="EFSI_new"/>
          <p:cNvSpPr>
            <a:spLocks noChangeAspect="1" noChangeArrowheads="1"/>
          </p:cNvSpPr>
          <p:nvPr/>
        </p:nvSpPr>
        <p:spPr bwMode="auto">
          <a:xfrm>
            <a:off x="144463"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2060" name="AutoShape 12" descr="EFSI_new"/>
          <p:cNvSpPr>
            <a:spLocks noChangeAspect="1" noChangeArrowheads="1"/>
          </p:cNvSpPr>
          <p:nvPr/>
        </p:nvSpPr>
        <p:spPr bwMode="auto">
          <a:xfrm>
            <a:off x="144463"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sp>
        <p:nvSpPr>
          <p:cNvPr id="2062" name="AutoShape 14" descr="EFSI_new"/>
          <p:cNvSpPr>
            <a:spLocks noChangeAspect="1" noChangeArrowheads="1"/>
          </p:cNvSpPr>
          <p:nvPr/>
        </p:nvSpPr>
        <p:spPr bwMode="auto">
          <a:xfrm>
            <a:off x="144463"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pl-PL"/>
          </a:p>
        </p:txBody>
      </p:sp>
      <p:pic>
        <p:nvPicPr>
          <p:cNvPr id="14" name="Obraz 1"/>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5738" y="5913438"/>
            <a:ext cx="4741862" cy="47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az 10">
            <a:extLst>
              <a:ext uri="{FF2B5EF4-FFF2-40B4-BE49-F238E27FC236}">
                <a16:creationId xmlns:a16="http://schemas.microsoft.com/office/drawing/2014/main" id="{20A878E2-7109-47C5-9DE8-A68220AB16F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95738" y="466725"/>
            <a:ext cx="2430159" cy="1273032"/>
          </a:xfrm>
          <a:prstGeom prst="rect">
            <a:avLst/>
          </a:prstGeom>
        </p:spPr>
      </p:pic>
      <p:pic>
        <p:nvPicPr>
          <p:cNvPr id="12" name="Obraz 11">
            <a:extLst>
              <a:ext uri="{FF2B5EF4-FFF2-40B4-BE49-F238E27FC236}">
                <a16:creationId xmlns:a16="http://schemas.microsoft.com/office/drawing/2014/main" id="{CBCEB9CE-4CC7-478F-9C2B-F06AA6FDC789}"/>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6973493" y="608682"/>
            <a:ext cx="1171575" cy="6953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0"/>
            <a:ext cx="7859713" cy="4525963"/>
          </a:xfrm>
        </p:spPr>
        <p:txBody>
          <a:bodyPr/>
          <a:lstStyle/>
          <a:p>
            <a:pPr>
              <a:buFont typeface="Arial" panose="020B0604020202020204" pitchFamily="34" charset="0"/>
              <a:buChar char="•"/>
              <a:defRPr/>
            </a:pPr>
            <a:endParaRPr lang="pl-PL" dirty="0"/>
          </a:p>
          <a:p>
            <a:pPr marL="0" indent="0">
              <a:buFont typeface="Arial" panose="020B0604020202020204" pitchFamily="34" charset="0"/>
              <a:buNone/>
              <a:defRPr/>
            </a:pPr>
            <a:r>
              <a:rPr lang="pl-PL" sz="1400" b="1" dirty="0">
                <a:latin typeface="Lato"/>
                <a:cs typeface="Microsoft Sans Serif" panose="020B0604020202020204" pitchFamily="34" charset="0"/>
              </a:rPr>
              <a:t>Wniosek o płatność końcową </a:t>
            </a:r>
          </a:p>
          <a:p>
            <a:pPr marL="0" indent="0">
              <a:buFont typeface="Arial" panose="020B0604020202020204" pitchFamily="34" charset="0"/>
              <a:buNone/>
              <a:defRPr/>
            </a:pPr>
            <a:endParaRPr lang="pl-PL" sz="1400" b="1" dirty="0">
              <a:solidFill>
                <a:srgbClr val="636466"/>
              </a:solidFill>
              <a:latin typeface="Microsoft Sans Serif" panose="020B0604020202020204" pitchFamily="34" charset="0"/>
              <a:cs typeface="Microsoft Sans Serif" panose="020B0604020202020204" pitchFamily="34" charset="0"/>
            </a:endParaRPr>
          </a:p>
          <a:p>
            <a:pPr marL="0" indent="0">
              <a:buFont typeface="Arial" panose="020B0604020202020204" pitchFamily="34" charset="0"/>
              <a:buNone/>
              <a:defRPr/>
            </a:pPr>
            <a:endParaRPr lang="pl-PL" sz="1400" b="1" dirty="0">
              <a:solidFill>
                <a:srgbClr val="636466"/>
              </a:solidFill>
              <a:latin typeface="Microsoft Sans Serif" panose="020B0604020202020204" pitchFamily="34" charset="0"/>
              <a:cs typeface="Microsoft Sans Serif" panose="020B0604020202020204" pitchFamily="34" charset="0"/>
            </a:endParaRPr>
          </a:p>
          <a:p>
            <a:pPr marL="0" indent="0">
              <a:buFont typeface="Arial" panose="020B0604020202020204" pitchFamily="34" charset="0"/>
              <a:buNone/>
              <a:defRPr/>
            </a:pPr>
            <a:r>
              <a:rPr lang="pl-PL" sz="1400" dirty="0">
                <a:latin typeface="Lato"/>
                <a:cs typeface="Microsoft Sans Serif" panose="020B0604020202020204" pitchFamily="34" charset="0"/>
              </a:rPr>
              <a:t>Beneficjent zobowiązany jest dołączyć: </a:t>
            </a:r>
          </a:p>
          <a:p>
            <a:pPr>
              <a:spcBef>
                <a:spcPts val="1200"/>
              </a:spcBef>
              <a:buFont typeface="Arial" panose="020B0604020202020204" pitchFamily="34" charset="0"/>
              <a:buChar char="•"/>
              <a:defRPr/>
            </a:pPr>
            <a:r>
              <a:rPr lang="pl-PL" sz="1400" dirty="0">
                <a:latin typeface="Lato"/>
                <a:cs typeface="Microsoft Sans Serif" panose="020B0604020202020204" pitchFamily="34" charset="0"/>
              </a:rPr>
              <a:t>Oświadczenie o kwalifikowalności podatku VAT; </a:t>
            </a:r>
          </a:p>
          <a:p>
            <a:pPr>
              <a:spcBef>
                <a:spcPts val="1200"/>
              </a:spcBef>
              <a:buFont typeface="Arial" panose="020B0604020202020204" pitchFamily="34" charset="0"/>
              <a:buChar char="•"/>
              <a:defRPr/>
            </a:pPr>
            <a:r>
              <a:rPr lang="pl-PL" sz="1400" dirty="0">
                <a:latin typeface="Lato"/>
                <a:cs typeface="Microsoft Sans Serif" panose="020B0604020202020204" pitchFamily="34" charset="0"/>
              </a:rPr>
              <a:t>Oświadczenie w zakresie powiązania z działaniami realizowanymi z EFS (dotyczy projektów w ramach działań 10.2, 10.3, 12.1, 12.2 RPO WSL);</a:t>
            </a:r>
          </a:p>
          <a:p>
            <a:pPr marL="0" indent="0">
              <a:spcBef>
                <a:spcPts val="1200"/>
              </a:spcBef>
              <a:buNone/>
              <a:defRPr/>
            </a:pPr>
            <a:endParaRPr lang="pl-PL" dirty="0"/>
          </a:p>
        </p:txBody>
      </p:sp>
      <p:sp>
        <p:nvSpPr>
          <p:cNvPr id="12291" name="TextBox 4"/>
          <p:cNvSpPr txBox="1">
            <a:spLocks noChangeArrowheads="1"/>
          </p:cNvSpPr>
          <p:nvPr/>
        </p:nvSpPr>
        <p:spPr bwMode="auto">
          <a:xfrm>
            <a:off x="179388" y="692150"/>
            <a:ext cx="8137525"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dokumenty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395288" y="1268761"/>
            <a:ext cx="8281168" cy="5040560"/>
          </a:xfrm>
        </p:spPr>
        <p:txBody>
          <a:bodyPr/>
          <a:lstStyle/>
          <a:p>
            <a:pPr algn="l">
              <a:buFont typeface="Arial" panose="020B0604020202020204" pitchFamily="34" charset="0"/>
              <a:buNone/>
              <a:defRPr/>
            </a:pPr>
            <a:r>
              <a:rPr lang="pl-PL" sz="1400" dirty="0">
                <a:solidFill>
                  <a:schemeClr val="tx1"/>
                </a:solidFill>
                <a:latin typeface="Lato"/>
              </a:rPr>
              <a:t>Wniosek o płatność należy złożyć wraz z dokumentami potwierdzającymi poniesienie kosztów  </a:t>
            </a:r>
            <a:br>
              <a:rPr lang="pl-PL" sz="1400" dirty="0">
                <a:solidFill>
                  <a:schemeClr val="tx1"/>
                </a:solidFill>
                <a:latin typeface="Lato"/>
              </a:rPr>
            </a:br>
            <a:r>
              <a:rPr lang="pl-PL" sz="1400" dirty="0">
                <a:solidFill>
                  <a:schemeClr val="tx1"/>
                </a:solidFill>
                <a:latin typeface="Lato"/>
              </a:rPr>
              <a:t>i odebranie/wykonanie robót/usług.</a:t>
            </a:r>
          </a:p>
          <a:p>
            <a:pPr>
              <a:buFont typeface="Arial" panose="020B0604020202020204" pitchFamily="34" charset="0"/>
              <a:buNone/>
              <a:defRPr/>
            </a:pPr>
            <a:endParaRPr lang="pl-PL" sz="1400" dirty="0">
              <a:solidFill>
                <a:schemeClr val="tx1"/>
              </a:solidFill>
              <a:latin typeface="Lato"/>
            </a:endParaRPr>
          </a:p>
          <a:p>
            <a:pPr marL="285750" indent="-285750" algn="l">
              <a:buFont typeface="Wingdings" panose="05000000000000000000" pitchFamily="2" charset="2"/>
              <a:buChar char="§"/>
              <a:defRPr/>
            </a:pPr>
            <a:r>
              <a:rPr lang="pl-PL" sz="1400" dirty="0">
                <a:solidFill>
                  <a:schemeClr val="tx1"/>
                </a:solidFill>
                <a:latin typeface="Lato"/>
              </a:rPr>
              <a:t>Odwzorowanie cyfrowe </a:t>
            </a:r>
            <a:r>
              <a:rPr lang="pl-PL" sz="1400" u="sng" dirty="0">
                <a:solidFill>
                  <a:schemeClr val="tx1"/>
                </a:solidFill>
                <a:latin typeface="Lato"/>
              </a:rPr>
              <a:t>faktury lub innego dokumentu </a:t>
            </a:r>
            <a:r>
              <a:rPr lang="pl-PL" sz="1400" dirty="0">
                <a:solidFill>
                  <a:schemeClr val="tx1"/>
                </a:solidFill>
                <a:latin typeface="Lato"/>
              </a:rPr>
              <a:t>o równoważnej wartości dowodowej;</a:t>
            </a:r>
          </a:p>
          <a:p>
            <a:pPr lvl="1" algn="l">
              <a:defRPr/>
            </a:pPr>
            <a:endParaRPr lang="pl-PL" sz="1400" dirty="0">
              <a:solidFill>
                <a:schemeClr val="tx1"/>
              </a:solidFill>
              <a:latin typeface="Lato"/>
            </a:endParaRPr>
          </a:p>
          <a:p>
            <a:pPr marL="357188" lvl="1" algn="l">
              <a:defRPr/>
            </a:pPr>
            <a:r>
              <a:rPr lang="pl-PL" sz="1400" b="1" dirty="0">
                <a:solidFill>
                  <a:schemeClr val="tx1"/>
                </a:solidFill>
                <a:latin typeface="Lato"/>
              </a:rPr>
              <a:t>Załączniki do wniosku o płatność będące należy opisać zgodnie z „</a:t>
            </a:r>
            <a:r>
              <a:rPr lang="pl-PL" sz="1400" b="1" i="1" dirty="0">
                <a:solidFill>
                  <a:schemeClr val="tx1"/>
                </a:solidFill>
                <a:latin typeface="Lato"/>
              </a:rPr>
              <a:t>Wzorem do opisu faktury dla projektów dofinansowanych z EFRR w ramach RPO WSL 2014-2020</a:t>
            </a:r>
            <a:r>
              <a:rPr lang="pl-PL" sz="1400" b="1" dirty="0">
                <a:solidFill>
                  <a:schemeClr val="tx1"/>
                </a:solidFill>
                <a:latin typeface="Lato"/>
              </a:rPr>
              <a:t>” będącym załącznikiem nr 5 do </a:t>
            </a:r>
            <a:r>
              <a:rPr lang="pl-PL" sz="1400" b="1" i="1" dirty="0">
                <a:solidFill>
                  <a:schemeClr val="tx1"/>
                </a:solidFill>
                <a:latin typeface="Lato" panose="020F0502020204030203"/>
              </a:rPr>
              <a:t>Instrukcji wypełniania wniosku o płatność </a:t>
            </a:r>
            <a:r>
              <a:rPr lang="pl-PL" sz="1400" b="1" dirty="0">
                <a:solidFill>
                  <a:schemeClr val="tx1"/>
                </a:solidFill>
                <a:latin typeface="Lato"/>
              </a:rPr>
              <a:t>na oryginale dokumentów.</a:t>
            </a:r>
          </a:p>
          <a:p>
            <a:pPr marL="285750" indent="-285750" algn="l">
              <a:spcBef>
                <a:spcPts val="1200"/>
              </a:spcBef>
              <a:buFont typeface="Wingdings" panose="05000000000000000000" pitchFamily="2" charset="2"/>
              <a:buChar char="§"/>
              <a:defRPr/>
            </a:pPr>
            <a:r>
              <a:rPr lang="pl-PL" sz="1400" dirty="0">
                <a:solidFill>
                  <a:schemeClr val="tx1"/>
                </a:solidFill>
                <a:latin typeface="Lato"/>
              </a:rPr>
              <a:t>Odwzorowanie cyfrowe dokumentów potwierdzających </a:t>
            </a:r>
            <a:r>
              <a:rPr lang="pl-PL" sz="1400" u="sng" dirty="0">
                <a:solidFill>
                  <a:schemeClr val="tx1"/>
                </a:solidFill>
                <a:latin typeface="Lato"/>
              </a:rPr>
              <a:t>odbiór urządzeń/sprzętu/dostaw/robót </a:t>
            </a:r>
            <a:r>
              <a:rPr lang="pl-PL" sz="1400" dirty="0">
                <a:solidFill>
                  <a:schemeClr val="tx1"/>
                </a:solidFill>
                <a:latin typeface="Lato"/>
              </a:rPr>
              <a:t>budowlanych lub wykonanie prac;</a:t>
            </a:r>
          </a:p>
          <a:p>
            <a:pPr marL="285750" indent="-285750" algn="l">
              <a:buFont typeface="Wingdings" panose="05000000000000000000" pitchFamily="2" charset="2"/>
              <a:buChar char="§"/>
              <a:defRPr/>
            </a:pPr>
            <a:r>
              <a:rPr lang="pl-PL" sz="1400" dirty="0">
                <a:solidFill>
                  <a:schemeClr val="tx1"/>
                </a:solidFill>
                <a:latin typeface="Lato"/>
              </a:rPr>
              <a:t>Odwzorowanie cyfrowe </a:t>
            </a:r>
            <a:r>
              <a:rPr lang="pl-PL" sz="1400" u="sng" dirty="0">
                <a:solidFill>
                  <a:schemeClr val="tx1"/>
                </a:solidFill>
                <a:latin typeface="Lato"/>
              </a:rPr>
              <a:t>wyciągów bankowych </a:t>
            </a:r>
            <a:r>
              <a:rPr lang="pl-PL" sz="1400" dirty="0">
                <a:solidFill>
                  <a:schemeClr val="tx1"/>
                </a:solidFill>
                <a:latin typeface="Lato"/>
              </a:rPr>
              <a:t>z rachunku bankowego Beneficjenta/przelewów bankowych/innych dokumentów potwierdzających poniesienie wydatków;</a:t>
            </a:r>
          </a:p>
          <a:p>
            <a:pPr marL="285750" indent="-285750" algn="l">
              <a:buFont typeface="Wingdings" panose="05000000000000000000" pitchFamily="2" charset="2"/>
              <a:buChar char="§"/>
              <a:defRPr/>
            </a:pPr>
            <a:r>
              <a:rPr lang="pl-PL" sz="1400" dirty="0">
                <a:solidFill>
                  <a:schemeClr val="tx1"/>
                </a:solidFill>
                <a:latin typeface="Lato"/>
              </a:rPr>
              <a:t>Odwzorowanie cyfrowe </a:t>
            </a:r>
            <a:r>
              <a:rPr lang="pl-PL" sz="1400" u="sng" dirty="0">
                <a:solidFill>
                  <a:schemeClr val="tx1"/>
                </a:solidFill>
                <a:latin typeface="Lato"/>
              </a:rPr>
              <a:t>innych dokumentów </a:t>
            </a:r>
            <a:r>
              <a:rPr lang="pl-PL" sz="1400" dirty="0">
                <a:solidFill>
                  <a:schemeClr val="tx1"/>
                </a:solidFill>
                <a:latin typeface="Lato"/>
              </a:rPr>
              <a:t>(umowy z wykonawcami, umowy o pracę, cywilno-prawne, operaty szacunkowe, oświadczenia, wyjaśnienia , polityka rachunkowości ze wskazaniem zapisów dotyczących wyodrębnionej ewidencji księgowej dla projektu, pełną historię przepływów pieniężnych (od momentu otrzymania środków z zaliczki do momentu ich całkowitego wydatkowania, włącznie z ewentualnym zwrotem niewykorzystanej zaliczki) w celu potwierdzenia prawidłowego wykorzystania zaliczki , indywidualna interpretacja prawa podatkowego o możliwości odzyskania podatku VAT w projekcie – jeśli VAT jest kwalifikowalny</a:t>
            </a:r>
          </a:p>
          <a:p>
            <a:pPr algn="l">
              <a:buFont typeface="Arial" panose="020B0604020202020204" pitchFamily="34" charset="0"/>
              <a:buNone/>
              <a:defRPr/>
            </a:pPr>
            <a:endParaRPr lang="pl-PL" sz="1400" dirty="0">
              <a:solidFill>
                <a:schemeClr val="tx1"/>
              </a:solidFill>
              <a:latin typeface="Lato"/>
            </a:endParaRPr>
          </a:p>
          <a:p>
            <a:pPr>
              <a:buFont typeface="Arial" panose="020B0604020202020204" pitchFamily="34" charset="0"/>
              <a:buNone/>
              <a:defRPr/>
            </a:pPr>
            <a:endParaRPr lang="pl-PL" sz="1400" dirty="0">
              <a:solidFill>
                <a:schemeClr val="tx1"/>
              </a:solidFill>
              <a:latin typeface="Lato"/>
            </a:endParaRPr>
          </a:p>
        </p:txBody>
      </p:sp>
      <p:sp>
        <p:nvSpPr>
          <p:cNvPr id="512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a:t>
            </a:r>
            <a:r>
              <a:rPr lang="pl-PL" b="1" dirty="0">
                <a:solidFill>
                  <a:srgbClr val="636466"/>
                </a:solidFill>
                <a:latin typeface="Novecento wide Book" pitchFamily="50" charset="-18"/>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a:off x="395288" y="1062038"/>
            <a:ext cx="7705725" cy="5319290"/>
          </a:xfrm>
        </p:spPr>
        <p:txBody>
          <a:bodyPr/>
          <a:lstStyle/>
          <a:p>
            <a:pPr algn="l"/>
            <a:endParaRPr lang="pl-PL" sz="1400" b="1" dirty="0">
              <a:solidFill>
                <a:schemeClr val="tx1"/>
              </a:solidFill>
              <a:latin typeface="Lato"/>
            </a:endParaRPr>
          </a:p>
          <a:p>
            <a:pPr algn="l"/>
            <a:r>
              <a:rPr lang="pl-PL" sz="1400" b="1" dirty="0">
                <a:solidFill>
                  <a:schemeClr val="tx1"/>
                </a:solidFill>
                <a:latin typeface="Lato"/>
              </a:rPr>
              <a:t>Minimalny zakres opisu dowodu księgowego, który powinien być zamieszczony na jego oryginale obejmuje: </a:t>
            </a:r>
            <a:endParaRPr lang="pl-PL" sz="1400" dirty="0">
              <a:solidFill>
                <a:schemeClr val="tx1"/>
              </a:solidFill>
              <a:latin typeface="Lato"/>
            </a:endParaRPr>
          </a:p>
          <a:p>
            <a:pPr algn="l"/>
            <a:r>
              <a:rPr lang="pl-PL" sz="1400" dirty="0">
                <a:solidFill>
                  <a:schemeClr val="tx1"/>
                </a:solidFill>
                <a:latin typeface="Lato"/>
              </a:rPr>
              <a:t>1) informację o współfinansowaniu z Unii Europejskiej ze środków EFRR w ramach RPO WSL 2014-2020;</a:t>
            </a:r>
          </a:p>
          <a:p>
            <a:pPr algn="l"/>
            <a:r>
              <a:rPr lang="pl-PL" sz="1400" dirty="0">
                <a:solidFill>
                  <a:schemeClr val="tx1"/>
                </a:solidFill>
                <a:latin typeface="Lato"/>
              </a:rPr>
              <a:t>2) numer księgowy lub kod księgowy;</a:t>
            </a:r>
          </a:p>
          <a:p>
            <a:pPr algn="l"/>
            <a:r>
              <a:rPr lang="pl-PL" sz="1400" dirty="0">
                <a:solidFill>
                  <a:schemeClr val="tx1"/>
                </a:solidFill>
                <a:latin typeface="Lato"/>
              </a:rPr>
              <a:t>3) numer umowy/porozumienia o dofinansowanie projektu; </a:t>
            </a:r>
          </a:p>
          <a:p>
            <a:pPr algn="l"/>
            <a:r>
              <a:rPr lang="pl-PL" sz="1400" dirty="0">
                <a:solidFill>
                  <a:schemeClr val="tx1"/>
                </a:solidFill>
                <a:latin typeface="Lato"/>
              </a:rPr>
              <a:t>4) kwotę wydatków kwalifikowalnych w podziale na wartość netto i VAT w odniesieniu do nazwy kosztu i sygnatury kosztu; </a:t>
            </a:r>
          </a:p>
          <a:p>
            <a:pPr algn="l"/>
            <a:r>
              <a:rPr lang="pl-PL" sz="1400" dirty="0">
                <a:solidFill>
                  <a:schemeClr val="tx1"/>
                </a:solidFill>
                <a:latin typeface="Lato"/>
              </a:rPr>
              <a:t>5) podpisy wraz z datą osób dokonujących akceptacji (pod względem formalno-rachunkowym, merytorycznym i zatwierdzenia do wypłaty w kwocie); </a:t>
            </a:r>
          </a:p>
          <a:p>
            <a:pPr algn="l"/>
            <a:r>
              <a:rPr lang="pl-PL" sz="1400" dirty="0">
                <a:solidFill>
                  <a:schemeClr val="tx1"/>
                </a:solidFill>
                <a:latin typeface="Lato"/>
              </a:rPr>
              <a:t>6) dekretację według klasyfikacji budżetowej; </a:t>
            </a:r>
          </a:p>
          <a:p>
            <a:pPr algn="l"/>
            <a:r>
              <a:rPr lang="pl-PL" sz="1400" dirty="0">
                <a:solidFill>
                  <a:schemeClr val="tx1"/>
                </a:solidFill>
                <a:latin typeface="Lato"/>
              </a:rPr>
              <a:t>7) dekretację na konta; </a:t>
            </a:r>
          </a:p>
          <a:p>
            <a:pPr algn="l"/>
            <a:r>
              <a:rPr lang="pl-PL" sz="1400" dirty="0">
                <a:solidFill>
                  <a:schemeClr val="tx1"/>
                </a:solidFill>
                <a:latin typeface="Lato"/>
              </a:rPr>
              <a:t>8) kwotę wydatku sfinansowanego ze źródła zewnętrznego; </a:t>
            </a:r>
          </a:p>
          <a:p>
            <a:pPr algn="l"/>
            <a:r>
              <a:rPr lang="pl-PL" sz="1400" dirty="0">
                <a:solidFill>
                  <a:schemeClr val="tx1"/>
                </a:solidFill>
                <a:latin typeface="Lato"/>
              </a:rPr>
              <a:t>9) numer umowy / zlecenia; </a:t>
            </a:r>
          </a:p>
          <a:p>
            <a:pPr algn="l"/>
            <a:r>
              <a:rPr lang="pl-PL" sz="1400" dirty="0">
                <a:solidFill>
                  <a:schemeClr val="tx1"/>
                </a:solidFill>
                <a:latin typeface="Lato"/>
              </a:rPr>
              <a:t>10) podstawę prawną udzielenia zamówienia; </a:t>
            </a:r>
          </a:p>
          <a:p>
            <a:pPr algn="l"/>
            <a:r>
              <a:rPr lang="pl-PL" sz="1400" dirty="0">
                <a:solidFill>
                  <a:schemeClr val="tx1"/>
                </a:solidFill>
                <a:latin typeface="Lato"/>
              </a:rPr>
              <a:t>11) informacje na temat kwoty wydatków dotyczących cross-</a:t>
            </a:r>
            <a:r>
              <a:rPr lang="pl-PL" sz="1400" dirty="0" err="1">
                <a:solidFill>
                  <a:schemeClr val="tx1"/>
                </a:solidFill>
                <a:latin typeface="Lato"/>
              </a:rPr>
              <a:t>financingu</a:t>
            </a:r>
            <a:r>
              <a:rPr lang="pl-PL" sz="1400" dirty="0">
                <a:solidFill>
                  <a:schemeClr val="tx1"/>
                </a:solidFill>
                <a:latin typeface="Lato"/>
              </a:rPr>
              <a:t>, zakupu gruntu, wkładu rzeczowego, wydatków poniesionych poza obszarem UE19; </a:t>
            </a:r>
          </a:p>
          <a:p>
            <a:pPr algn="l"/>
            <a:r>
              <a:rPr lang="pl-PL" sz="1400" dirty="0">
                <a:solidFill>
                  <a:schemeClr val="tx1"/>
                </a:solidFill>
                <a:latin typeface="Lato"/>
              </a:rPr>
              <a:t>12) potwierdzenie prawidłowego wykonania robót zgodnie ze wskazanym protokołem odbioru (jeśli dotyczy);</a:t>
            </a:r>
          </a:p>
          <a:p>
            <a:pPr algn="l">
              <a:defRPr/>
            </a:pPr>
            <a:r>
              <a:rPr lang="pl-PL" sz="1400" dirty="0">
                <a:solidFill>
                  <a:schemeClr val="tx1"/>
                </a:solidFill>
                <a:latin typeface="Lato"/>
              </a:rPr>
              <a:t>13) </a:t>
            </a:r>
            <a:r>
              <a:rPr lang="pl-PL" sz="1400" b="1" dirty="0">
                <a:solidFill>
                  <a:schemeClr val="tx1"/>
                </a:solidFill>
                <a:latin typeface="Lato"/>
              </a:rPr>
              <a:t>Sposób wyodrębnienia kosztu w ewidencji księgowej </a:t>
            </a:r>
          </a:p>
          <a:p>
            <a:pPr algn="l">
              <a:buFont typeface="Arial" panose="020B0604020202020204" pitchFamily="34" charset="0"/>
              <a:buNone/>
              <a:defRPr/>
            </a:pPr>
            <a:endParaRPr lang="pl-PL" sz="1400" dirty="0">
              <a:latin typeface="Lato"/>
            </a:endParaRPr>
          </a:p>
          <a:p>
            <a:pPr>
              <a:buFont typeface="Arial" panose="020B0604020202020204" pitchFamily="34" charset="0"/>
              <a:buNone/>
              <a:defRPr/>
            </a:pPr>
            <a:endParaRPr lang="pl-PL" sz="1400" dirty="0">
              <a:latin typeface="Lato"/>
            </a:endParaRPr>
          </a:p>
        </p:txBody>
      </p:sp>
      <p:sp>
        <p:nvSpPr>
          <p:cNvPr id="5123"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opis dokumentu</a:t>
            </a:r>
            <a:r>
              <a:rPr lang="pl-PL" b="1" dirty="0">
                <a:solidFill>
                  <a:srgbClr val="636466"/>
                </a:solidFill>
                <a:latin typeface="Novecento wide Book" pitchFamily="50" charset="-18"/>
              </a:rPr>
              <a:t> </a:t>
            </a:r>
          </a:p>
        </p:txBody>
      </p:sp>
    </p:spTree>
    <p:extLst>
      <p:ext uri="{BB962C8B-B14F-4D97-AF65-F5344CB8AC3E}">
        <p14:creationId xmlns:p14="http://schemas.microsoft.com/office/powerpoint/2010/main" val="2888398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Box 4"/>
          <p:cNvSpPr txBox="1">
            <a:spLocks noChangeArrowheads="1"/>
          </p:cNvSpPr>
          <p:nvPr/>
        </p:nvSpPr>
        <p:spPr bwMode="auto">
          <a:xfrm>
            <a:off x="179512" y="692696"/>
            <a:ext cx="7488237"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opis dokumentu</a:t>
            </a:r>
            <a:endParaRPr lang="pl-PL" b="1" dirty="0">
              <a:solidFill>
                <a:srgbClr val="636466"/>
              </a:solidFill>
              <a:latin typeface="Novecento wide Book" pitchFamily="50" charset="-18"/>
            </a:endParaRPr>
          </a:p>
        </p:txBody>
      </p:sp>
      <p:sp>
        <p:nvSpPr>
          <p:cNvPr id="2" name="Prostokąt 1"/>
          <p:cNvSpPr/>
          <p:nvPr/>
        </p:nvSpPr>
        <p:spPr>
          <a:xfrm>
            <a:off x="539552" y="1484784"/>
            <a:ext cx="7560840" cy="3970318"/>
          </a:xfrm>
          <a:prstGeom prst="rect">
            <a:avLst/>
          </a:prstGeom>
        </p:spPr>
        <p:txBody>
          <a:bodyPr wrap="square">
            <a:spAutoFit/>
          </a:bodyPr>
          <a:lstStyle/>
          <a:p>
            <a:r>
              <a:rPr lang="pl-PL" sz="1400" dirty="0">
                <a:latin typeface="Lato"/>
              </a:rPr>
              <a:t>W przypadku, gdy dokument księgowy nie zawiera wystarczająco miejsca na kompletny opis, dopuszczalne jest umieszczenie części opisu na dodatkowej kartce złączonej w trwały sposób z oryginałem dokumentu. W takim przypadku na oryginale dokumentu należy umieścić odpowiednią adnotację, np.: „opis do faktury w załączniku”. </a:t>
            </a:r>
          </a:p>
          <a:p>
            <a:endParaRPr lang="pl-PL" sz="1400" b="1" dirty="0">
              <a:latin typeface="Lato"/>
            </a:endParaRPr>
          </a:p>
          <a:p>
            <a:r>
              <a:rPr lang="pl-PL" sz="1400" b="1" dirty="0">
                <a:latin typeface="Lato"/>
              </a:rPr>
              <a:t>UWAGA! </a:t>
            </a:r>
          </a:p>
          <a:p>
            <a:pPr marL="285750" indent="-285750">
              <a:buFont typeface="Arial" panose="020B0604020202020204" pitchFamily="34" charset="0"/>
              <a:buChar char="•"/>
            </a:pPr>
            <a:r>
              <a:rPr lang="pl-PL" sz="1400" dirty="0">
                <a:latin typeface="Lato"/>
              </a:rPr>
              <a:t>W sytuacji, gdy opis dowodu księgowego wykonany przez beneficjenta wymaga poprawy, nie należy używać korektorów lub podobnych materiałów piśmienniczych, a poprawy dokonać poprzez skreślenie nieprawidłowego zapisu, wskazanie prawidłowego,</a:t>
            </a:r>
            <a:br>
              <a:rPr lang="pl-PL" sz="1400" dirty="0">
                <a:latin typeface="Lato"/>
              </a:rPr>
            </a:br>
            <a:r>
              <a:rPr lang="pl-PL" sz="1400" dirty="0">
                <a:latin typeface="Lato"/>
              </a:rPr>
              <a:t>i zaparafowanie przez osobę upoważnioną wraz ze wskazaniem daty modyfikacji. </a:t>
            </a:r>
          </a:p>
          <a:p>
            <a:pPr marL="285750" indent="-285750">
              <a:buFont typeface="Arial" panose="020B0604020202020204" pitchFamily="34" charset="0"/>
              <a:buChar char="•"/>
            </a:pPr>
            <a:endParaRPr lang="pl-PL" sz="1400" dirty="0">
              <a:latin typeface="Lato"/>
            </a:endParaRPr>
          </a:p>
          <a:p>
            <a:pPr marL="285750" indent="-285750">
              <a:buFont typeface="Arial" panose="020B0604020202020204" pitchFamily="34" charset="0"/>
              <a:buChar char="•"/>
            </a:pPr>
            <a:r>
              <a:rPr lang="pl-PL" sz="1400" dirty="0">
                <a:latin typeface="Lato"/>
              </a:rPr>
              <a:t>W przypadku korygowania błędów na dokumentach - należy do systemu LSI załączyć skorygowaną wersję danego dokumentu bez usuwania wersji podstawowej. </a:t>
            </a:r>
          </a:p>
          <a:p>
            <a:pPr marL="285750" indent="-285750">
              <a:buFont typeface="Arial" panose="020B0604020202020204" pitchFamily="34" charset="0"/>
              <a:buChar char="•"/>
            </a:pPr>
            <a:endParaRPr lang="pl-PL" sz="1400" dirty="0">
              <a:latin typeface="Lato"/>
            </a:endParaRPr>
          </a:p>
          <a:p>
            <a:pPr marL="285750" indent="-285750">
              <a:buFont typeface="Arial" panose="020B0604020202020204" pitchFamily="34" charset="0"/>
              <a:buChar char="•"/>
            </a:pPr>
            <a:r>
              <a:rPr lang="pl-PL" sz="1400" b="1" dirty="0">
                <a:latin typeface="Lato"/>
              </a:rPr>
              <a:t>Niedopuszczalne</a:t>
            </a:r>
            <a:r>
              <a:rPr lang="pl-PL" sz="1400" dirty="0">
                <a:latin typeface="Lato"/>
              </a:rPr>
              <a:t> jest usuwanie z systemu LSI wcześniej załączonych dokumentów, które w związku z koniecznością uzupełnienia lub korekty zapisów zostały zmienione.</a:t>
            </a:r>
          </a:p>
          <a:p>
            <a:pPr marL="285750" indent="-285750">
              <a:buFont typeface="Arial" panose="020B0604020202020204" pitchFamily="34" charset="0"/>
              <a:buChar char="•"/>
            </a:pPr>
            <a:endParaRPr lang="pl-PL" sz="1400" dirty="0">
              <a:latin typeface="Lato"/>
            </a:endParaRPr>
          </a:p>
          <a:p>
            <a:endParaRPr lang="pl-PL" sz="1400" b="1" dirty="0">
              <a:latin typeface="Lato"/>
            </a:endParaRPr>
          </a:p>
        </p:txBody>
      </p:sp>
    </p:spTree>
    <p:extLst>
      <p:ext uri="{BB962C8B-B14F-4D97-AF65-F5344CB8AC3E}">
        <p14:creationId xmlns:p14="http://schemas.microsoft.com/office/powerpoint/2010/main" val="191851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extBox 4"/>
          <p:cNvSpPr txBox="1">
            <a:spLocks noChangeArrowheads="1"/>
          </p:cNvSpPr>
          <p:nvPr/>
        </p:nvSpPr>
        <p:spPr bwMode="auto">
          <a:xfrm>
            <a:off x="179512" y="692696"/>
            <a:ext cx="7488237" cy="646331"/>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dokumenty do wniosku </a:t>
            </a:r>
            <a:br>
              <a:rPr lang="pl-PL" b="1" dirty="0">
                <a:solidFill>
                  <a:srgbClr val="636466"/>
                </a:solidFill>
                <a:latin typeface="Microsoft Sans Serif" pitchFamily="34" charset="0"/>
                <a:cs typeface="Microsoft Sans Serif" pitchFamily="34" charset="0"/>
              </a:rPr>
            </a:br>
            <a:r>
              <a:rPr lang="pl-PL" b="1" dirty="0">
                <a:solidFill>
                  <a:srgbClr val="636466"/>
                </a:solidFill>
                <a:latin typeface="Microsoft Sans Serif" pitchFamily="34" charset="0"/>
                <a:cs typeface="Microsoft Sans Serif" pitchFamily="34" charset="0"/>
              </a:rPr>
              <a:t>o płatność</a:t>
            </a:r>
          </a:p>
        </p:txBody>
      </p:sp>
      <p:sp>
        <p:nvSpPr>
          <p:cNvPr id="2" name="Prostokąt 1"/>
          <p:cNvSpPr/>
          <p:nvPr/>
        </p:nvSpPr>
        <p:spPr>
          <a:xfrm>
            <a:off x="539552" y="1268760"/>
            <a:ext cx="7560840" cy="4154984"/>
          </a:xfrm>
          <a:prstGeom prst="rect">
            <a:avLst/>
          </a:prstGeom>
        </p:spPr>
        <p:txBody>
          <a:bodyPr wrap="square">
            <a:spAutoFit/>
          </a:bodyPr>
          <a:lstStyle/>
          <a:p>
            <a:endParaRPr lang="pl-PL" sz="1400" dirty="0"/>
          </a:p>
          <a:p>
            <a:pPr marL="285750" indent="-285750">
              <a:spcBef>
                <a:spcPts val="1200"/>
              </a:spcBef>
              <a:buFont typeface="Arial" panose="020B0604020202020204" pitchFamily="34" charset="0"/>
              <a:buChar char="•"/>
            </a:pPr>
            <a:r>
              <a:rPr lang="pl-PL" sz="1400" dirty="0">
                <a:latin typeface="Lato"/>
              </a:rPr>
              <a:t>W celu sprawnej weryfikacji i refundacji wydatków zawartych we wniosku o płatność, zalecane jest, aby na oryginale dowodu zapłaty (np. wyciągu bankowego) odpowiednio oznaczyć (np. podkreślić, zaznaczyć flamastrem) pozycje, które dotyczą załączonych dokumentów księgowych. </a:t>
            </a:r>
          </a:p>
          <a:p>
            <a:pPr marL="285750" indent="-285750">
              <a:spcBef>
                <a:spcPts val="1200"/>
              </a:spcBef>
              <a:buFont typeface="Arial" panose="020B0604020202020204" pitchFamily="34" charset="0"/>
              <a:buChar char="•"/>
            </a:pPr>
            <a:r>
              <a:rPr lang="pl-PL" sz="1400" dirty="0">
                <a:latin typeface="Lato"/>
              </a:rPr>
              <a:t>W przypadku, gdy płatność za dany koszt dokonana została gotówką, należy dołączyć stosowne dokumenty na potwierdzenie wypłaty/rozliczenia gotówki z kasy beneficjenta (np. raport kasowy, rozliczenie zaliczki itp.); </a:t>
            </a:r>
          </a:p>
          <a:p>
            <a:pPr marL="285750" indent="-285750">
              <a:spcBef>
                <a:spcPts val="1200"/>
              </a:spcBef>
              <a:buFont typeface="Arial" panose="020B0604020202020204" pitchFamily="34" charset="0"/>
              <a:buChar char="•"/>
            </a:pPr>
            <a:r>
              <a:rPr lang="pl-PL" sz="1400" dirty="0">
                <a:latin typeface="Lato"/>
              </a:rPr>
              <a:t>Nie ma potrzeby opisywania dowodów potwierdzających poniesienie wydatków niekwalifikowalnych; </a:t>
            </a:r>
          </a:p>
          <a:p>
            <a:pPr marL="285750" indent="-285750">
              <a:spcBef>
                <a:spcPts val="1200"/>
              </a:spcBef>
              <a:buFont typeface="Arial" panose="020B0604020202020204" pitchFamily="34" charset="0"/>
              <a:buChar char="•"/>
            </a:pPr>
            <a:r>
              <a:rPr lang="pl-PL" sz="1400" dirty="0">
                <a:latin typeface="Lato"/>
              </a:rPr>
              <a:t>Jeżeli na jednym dowodzie występują zarówno wydatki kwalifikowalne jak </a:t>
            </a:r>
            <a:br>
              <a:rPr lang="pl-PL" sz="1400" dirty="0">
                <a:latin typeface="Lato"/>
              </a:rPr>
            </a:br>
            <a:r>
              <a:rPr lang="pl-PL" sz="1400" dirty="0">
                <a:latin typeface="Lato"/>
              </a:rPr>
              <a:t>i niekwalifikowane (m.in. związane z naliczoną korektą finansową) lub wydatki niezwiązane z projektem, opis powinien pozwolić na identyfikację wydatku niekwalifikowalnego lub niezwiązanego z projektem (procent korekty finansowej, kwota, rodzaj, ilość). </a:t>
            </a:r>
          </a:p>
          <a:p>
            <a:endParaRPr lang="pl-PL" sz="1400" dirty="0">
              <a:solidFill>
                <a:srgbClr val="000000"/>
              </a:solidFill>
              <a:latin typeface="Lato"/>
            </a:endParaRPr>
          </a:p>
        </p:txBody>
      </p:sp>
    </p:spTree>
    <p:extLst>
      <p:ext uri="{BB962C8B-B14F-4D97-AF65-F5344CB8AC3E}">
        <p14:creationId xmlns:p14="http://schemas.microsoft.com/office/powerpoint/2010/main" val="1174517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zawartości 2"/>
          <p:cNvSpPr>
            <a:spLocks noGrp="1"/>
          </p:cNvSpPr>
          <p:nvPr>
            <p:ph idx="1"/>
          </p:nvPr>
        </p:nvSpPr>
        <p:spPr>
          <a:xfrm>
            <a:off x="395288" y="1412875"/>
            <a:ext cx="8229600" cy="4824437"/>
          </a:xfrm>
        </p:spPr>
        <p:txBody>
          <a:bodyPr/>
          <a:lstStyle/>
          <a:p>
            <a:pPr>
              <a:spcBef>
                <a:spcPct val="0"/>
              </a:spcBef>
            </a:pPr>
            <a:endParaRPr lang="pl-PL" sz="1400" b="1" dirty="0"/>
          </a:p>
          <a:p>
            <a:pPr>
              <a:spcBef>
                <a:spcPct val="0"/>
              </a:spcBef>
            </a:pPr>
            <a:r>
              <a:rPr lang="pl-PL" sz="1400" dirty="0">
                <a:latin typeface="Lato"/>
              </a:rPr>
              <a:t>W celu sprawniejszej identyfikacji dokumentów należy każdy dokument jednorodny pod względem treści (np. faktura, protokół odbioru, umowa z wykonawcą, potwierdzenie przelewu, itp.) skanować jako odrębne pliki. Każdy plik powinien zawierać w nazwie co najmniej nazwę i nr dokumentu, którego dotyczy</a:t>
            </a:r>
          </a:p>
          <a:p>
            <a:pPr>
              <a:spcBef>
                <a:spcPct val="0"/>
              </a:spcBef>
            </a:pPr>
            <a:endParaRPr lang="pl-PL" sz="1400" dirty="0">
              <a:latin typeface="Lato"/>
            </a:endParaRPr>
          </a:p>
          <a:p>
            <a:pPr>
              <a:spcBef>
                <a:spcPct val="0"/>
              </a:spcBef>
            </a:pPr>
            <a:r>
              <a:rPr lang="pl-PL" sz="1400" dirty="0">
                <a:latin typeface="Lato"/>
              </a:rPr>
              <a:t>Dla każdego wydatku wykazanego w Tabeli B.1 należy załączyć cyfrowe odzwierciedlenie dokumentów umożliwiających jego weryfikację m.in faktura/rachunek (itp.), wyciąg bankowy, protokół odbioru, umowa z wykonawcą.</a:t>
            </a:r>
          </a:p>
          <a:p>
            <a:endParaRPr lang="pl-PL" sz="1400" dirty="0">
              <a:latin typeface="Lato"/>
            </a:endParaRPr>
          </a:p>
          <a:p>
            <a:r>
              <a:rPr lang="pl-PL" sz="1400" dirty="0">
                <a:latin typeface="Lato"/>
              </a:rPr>
              <a:t>Dokumenty powinny być powiązane w systemie LSI 2014 z danym wnioskiem o płatność. Dopuszcza się możliwość powiązania z kolejnym wnioskiem o płatność w odniesieniu </a:t>
            </a:r>
            <a:br>
              <a:rPr lang="pl-PL" sz="1400" dirty="0">
                <a:latin typeface="Lato"/>
              </a:rPr>
            </a:br>
            <a:r>
              <a:rPr lang="pl-PL" sz="1400" dirty="0">
                <a:latin typeface="Lato"/>
              </a:rPr>
              <a:t>do dokumentów dotyczących całego projektu.</a:t>
            </a:r>
          </a:p>
          <a:p>
            <a:endParaRPr lang="pl-PL" sz="1400" dirty="0">
              <a:latin typeface="Lato"/>
            </a:endParaRPr>
          </a:p>
          <a:p>
            <a:r>
              <a:rPr lang="pl-PL" sz="1400" dirty="0">
                <a:latin typeface="Lato"/>
              </a:rPr>
              <a:t>Poprzez powiązanie dokumentów w systemie LSI rozumie się wykazanie ich jako załączniki </a:t>
            </a:r>
            <a:br>
              <a:rPr lang="pl-PL" sz="1400" dirty="0">
                <a:latin typeface="Lato"/>
              </a:rPr>
            </a:br>
            <a:r>
              <a:rPr lang="pl-PL" sz="1400" dirty="0">
                <a:latin typeface="Lato"/>
              </a:rPr>
              <a:t>do wniosku w punkcie J. ZAŁĄCZNIKI DO WNIOSKU z części B lub w tabeli „Inne dokumenty” poprzez ikonę „chcę teraz zarządzać innymi załącznikami do wniosku”.</a:t>
            </a:r>
          </a:p>
          <a:p>
            <a:endParaRPr lang="pl-PL" sz="1400" dirty="0">
              <a:latin typeface="Lato"/>
            </a:endParaRPr>
          </a:p>
          <a:p>
            <a:r>
              <a:rPr lang="pl-PL" sz="1400" dirty="0">
                <a:latin typeface="Lato"/>
              </a:rPr>
              <a:t>Wskazane w punkcie J. ZAŁĄCZNIKI DO WNIOSKU dokumenty winny posiadać sumę kontrolną dla każdego wykazanego pliku.</a:t>
            </a:r>
          </a:p>
          <a:p>
            <a:pPr marL="0" indent="0">
              <a:buNone/>
            </a:pPr>
            <a:endParaRPr lang="pl-PL" sz="1400" dirty="0"/>
          </a:p>
          <a:p>
            <a:pPr marL="0" indent="0">
              <a:buNone/>
            </a:pPr>
            <a:endParaRPr lang="pl-PL" sz="1400" dirty="0"/>
          </a:p>
          <a:p>
            <a:pPr>
              <a:spcBef>
                <a:spcPct val="0"/>
              </a:spcBef>
            </a:pPr>
            <a:endParaRPr lang="pl-PL" altLang="pl-PL" sz="1400" dirty="0"/>
          </a:p>
        </p:txBody>
      </p:sp>
      <p:sp>
        <p:nvSpPr>
          <p:cNvPr id="6147" name="TextBox 4"/>
          <p:cNvSpPr txBox="1">
            <a:spLocks noChangeArrowheads="1"/>
          </p:cNvSpPr>
          <p:nvPr/>
        </p:nvSpPr>
        <p:spPr bwMode="auto">
          <a:xfrm>
            <a:off x="179512" y="692696"/>
            <a:ext cx="7488237" cy="646331"/>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dokumenty do wniosku </a:t>
            </a:r>
            <a:br>
              <a:rPr lang="pl-PL" b="1" dirty="0">
                <a:solidFill>
                  <a:srgbClr val="636466"/>
                </a:solidFill>
                <a:latin typeface="Microsoft Sans Serif" pitchFamily="34" charset="0"/>
                <a:cs typeface="Microsoft Sans Serif" pitchFamily="34" charset="0"/>
              </a:rPr>
            </a:br>
            <a:r>
              <a:rPr lang="pl-PL" b="1" dirty="0">
                <a:solidFill>
                  <a:srgbClr val="636466"/>
                </a:solidFill>
                <a:latin typeface="Microsoft Sans Serif" pitchFamily="34" charset="0"/>
                <a:cs typeface="Microsoft Sans Serif" pitchFamily="34" charset="0"/>
              </a:rPr>
              <a:t>o płatność</a:t>
            </a:r>
            <a:endParaRPr lang="pl-PL" b="1" dirty="0">
              <a:solidFill>
                <a:srgbClr val="636466"/>
              </a:solidFill>
              <a:latin typeface="Novecento wide Book" pitchFamily="50" charset="-18"/>
            </a:endParaRPr>
          </a:p>
        </p:txBody>
      </p:sp>
    </p:spTree>
    <p:extLst>
      <p:ext uri="{BB962C8B-B14F-4D97-AF65-F5344CB8AC3E}">
        <p14:creationId xmlns:p14="http://schemas.microsoft.com/office/powerpoint/2010/main" val="2767048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0"/>
            <a:ext cx="7859713" cy="4708525"/>
          </a:xfrm>
        </p:spPr>
        <p:txBody>
          <a:bodyPr/>
          <a:lstStyle/>
          <a:p>
            <a:pPr>
              <a:buNone/>
              <a:defRPr/>
            </a:pPr>
            <a:r>
              <a:rPr lang="pl-PL" sz="1400" dirty="0">
                <a:latin typeface="Lato"/>
                <a:cs typeface="Microsoft Sans Serif" panose="020B0604020202020204" pitchFamily="34" charset="0"/>
              </a:rPr>
              <a:t>W celu przyspieszenia procesu weryfikacji wniosków o płatność, IZ RPO WSL uruchamia </a:t>
            </a:r>
            <a:br>
              <a:rPr lang="pl-PL" sz="1400" dirty="0">
                <a:latin typeface="Lato"/>
                <a:cs typeface="Microsoft Sans Serif" panose="020B0604020202020204" pitchFamily="34" charset="0"/>
              </a:rPr>
            </a:br>
            <a:r>
              <a:rPr lang="pl-PL" sz="1400" b="1" dirty="0">
                <a:latin typeface="Lato"/>
                <a:cs typeface="Microsoft Sans Serif" panose="020B0604020202020204" pitchFamily="34" charset="0"/>
              </a:rPr>
              <a:t>tryb roboczy.</a:t>
            </a:r>
          </a:p>
          <a:p>
            <a:pPr marL="0" indent="0">
              <a:buNone/>
              <a:defRPr/>
            </a:pPr>
            <a:endParaRPr lang="pl-PL" sz="1400" dirty="0">
              <a:latin typeface="Lato"/>
              <a:cs typeface="Microsoft Sans Serif" panose="020B0604020202020204" pitchFamily="34" charset="0"/>
            </a:endParaRPr>
          </a:p>
          <a:p>
            <a:pPr>
              <a:spcBef>
                <a:spcPts val="0"/>
              </a:spcBef>
              <a:buNone/>
            </a:pPr>
            <a:r>
              <a:rPr lang="pl-PL" sz="1400" dirty="0">
                <a:latin typeface="Lato"/>
              </a:rPr>
              <a:t>Dofinansowanie jest przekazane beneficjentowi nie później niż 90 dni od dnia przedłożenia przez</a:t>
            </a:r>
          </a:p>
          <a:p>
            <a:pPr>
              <a:spcBef>
                <a:spcPts val="0"/>
              </a:spcBef>
              <a:buNone/>
            </a:pPr>
            <a:r>
              <a:rPr lang="pl-PL" sz="1400" dirty="0">
                <a:latin typeface="Lato"/>
              </a:rPr>
              <a:t>niego wniosku o płatność </a:t>
            </a:r>
            <a:r>
              <a:rPr lang="pl-PL" sz="1400" dirty="0">
                <a:latin typeface="Lato"/>
                <a:cs typeface="Microsoft Sans Serif" panose="020B0604020202020204" pitchFamily="34" charset="0"/>
              </a:rPr>
              <a:t> zgodnie z art. 132 Rozporządzenia 1303/2013.</a:t>
            </a:r>
            <a:r>
              <a:rPr lang="pl-PL" sz="1400" dirty="0">
                <a:latin typeface="Lato"/>
              </a:rPr>
              <a:t> Bieg terminu płatności</a:t>
            </a:r>
          </a:p>
          <a:p>
            <a:pPr>
              <a:spcBef>
                <a:spcPts val="0"/>
              </a:spcBef>
              <a:buNone/>
            </a:pPr>
            <a:r>
              <a:rPr lang="pl-PL" sz="1400" dirty="0">
                <a:latin typeface="Lato"/>
              </a:rPr>
              <a:t>może zostać przerwany przez IZ RPO WSL w sytuacji, gdy:</a:t>
            </a:r>
          </a:p>
          <a:p>
            <a:pPr>
              <a:buNone/>
            </a:pPr>
            <a:endParaRPr lang="pl-PL" sz="1400" dirty="0">
              <a:latin typeface="Lato"/>
            </a:endParaRPr>
          </a:p>
          <a:p>
            <a:pPr marL="0" indent="0">
              <a:buFont typeface="Wingdings" pitchFamily="2" charset="2"/>
              <a:buChar char="§"/>
            </a:pPr>
            <a:r>
              <a:rPr lang="pl-PL" sz="1400" dirty="0">
                <a:latin typeface="Lato"/>
              </a:rPr>
              <a:t> kwota ujęta we wniosku o płatność jest niezgodna z zasadami kwalifikowalności lub przedłożone dokumenty nie pozwalają na potwierdzenie prawidłowości poniesienia wydatku, </a:t>
            </a:r>
          </a:p>
          <a:p>
            <a:pPr marL="0" indent="0">
              <a:buFont typeface="Wingdings" pitchFamily="2" charset="2"/>
              <a:buChar char="§"/>
            </a:pPr>
            <a:endParaRPr lang="pl-PL" sz="1400" dirty="0">
              <a:latin typeface="Lato"/>
            </a:endParaRPr>
          </a:p>
          <a:p>
            <a:pPr marL="0" indent="0">
              <a:buFont typeface="Wingdings" pitchFamily="2" charset="2"/>
              <a:buChar char="§"/>
            </a:pPr>
            <a:r>
              <a:rPr lang="pl-PL" sz="1400" dirty="0">
                <a:latin typeface="Lato"/>
              </a:rPr>
              <a:t> wszczęto czynności w związku z ewentualnymi nieprawidłowościami mającymi wpływ na przedstawione wydatki.</a:t>
            </a:r>
          </a:p>
          <a:p>
            <a:pPr marL="0" lvl="0" indent="0">
              <a:buNone/>
            </a:pPr>
            <a:endParaRPr lang="pl-PL" sz="1400" dirty="0">
              <a:latin typeface="Lato"/>
              <a:cs typeface="Microsoft Sans Serif" panose="020B0604020202020204" pitchFamily="34" charset="0"/>
            </a:endParaRPr>
          </a:p>
          <a:p>
            <a:pPr marL="0" lvl="0" indent="0">
              <a:buNone/>
            </a:pPr>
            <a:r>
              <a:rPr lang="pl-PL" sz="1400" dirty="0">
                <a:latin typeface="Lato"/>
                <a:cs typeface="Microsoft Sans Serif" panose="020B0604020202020204" pitchFamily="34" charset="0"/>
              </a:rPr>
              <a:t>Beneficjent jest informowany wówczas w formie pisemnej o przyczynach wstrzymania terminu weryfikacji wniosku o płatność.</a:t>
            </a:r>
          </a:p>
          <a:p>
            <a:pPr marL="0" lvl="0" indent="0">
              <a:buNone/>
            </a:pPr>
            <a:endParaRPr lang="pl-PL" sz="1400" dirty="0">
              <a:latin typeface="Lato"/>
              <a:cs typeface="Microsoft Sans Serif" panose="020B0604020202020204" pitchFamily="34" charset="0"/>
            </a:endParaRPr>
          </a:p>
          <a:p>
            <a:pPr marL="0" indent="0">
              <a:buNone/>
            </a:pPr>
            <a:r>
              <a:rPr lang="pl-PL" sz="1400" dirty="0">
                <a:latin typeface="Lato"/>
              </a:rPr>
              <a:t>Zgodnie z w/w pismem Beneficjent zobowiązany zostaje do złożenia wyjaśnień, uzupełnień, brakujących lub błędnych dokumentów w terminie wyznaczonym przez IZ od daty otrzymania pisma. </a:t>
            </a:r>
          </a:p>
          <a:p>
            <a:pPr marL="0" lvl="0" indent="0">
              <a:buNone/>
            </a:pPr>
            <a:endParaRPr lang="pl-PL" sz="1400" dirty="0">
              <a:latin typeface="Lato"/>
            </a:endParaRPr>
          </a:p>
        </p:txBody>
      </p:sp>
      <p:sp>
        <p:nvSpPr>
          <p:cNvPr id="14339" name="TextBox 4"/>
          <p:cNvSpPr txBox="1">
            <a:spLocks noChangeArrowheads="1"/>
          </p:cNvSpPr>
          <p:nvPr/>
        </p:nvSpPr>
        <p:spPr bwMode="auto">
          <a:xfrm>
            <a:off x="179388" y="692150"/>
            <a:ext cx="8137525"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tryb roboczy</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zawartości 2"/>
          <p:cNvSpPr>
            <a:spLocks noGrp="1"/>
          </p:cNvSpPr>
          <p:nvPr>
            <p:ph idx="1"/>
          </p:nvPr>
        </p:nvSpPr>
        <p:spPr>
          <a:xfrm>
            <a:off x="395288" y="1412875"/>
            <a:ext cx="8229600" cy="4824437"/>
          </a:xfrm>
        </p:spPr>
        <p:txBody>
          <a:bodyPr/>
          <a:lstStyle/>
          <a:p>
            <a:pPr marL="0" indent="0">
              <a:spcBef>
                <a:spcPts val="1200"/>
              </a:spcBef>
              <a:buNone/>
            </a:pPr>
            <a:r>
              <a:rPr lang="pl-PL" sz="1400" dirty="0">
                <a:latin typeface="Lato"/>
              </a:rPr>
              <a:t>W przypadku konieczności złożenia uzupełnień, wniosek o płatność zostanie zwrócony w systemie LSI w celu powiązania z wnioskiem dokumentów wskazanych do uzupełnienia w piśmie. </a:t>
            </a:r>
            <a:br>
              <a:rPr lang="pl-PL" sz="1400" dirty="0">
                <a:latin typeface="Lato"/>
              </a:rPr>
            </a:br>
            <a:r>
              <a:rPr lang="pl-PL" sz="1400" u="sng" dirty="0">
                <a:latin typeface="Lato"/>
              </a:rPr>
              <a:t>Nie ma możliwości dokonywania zmian w formularzu wniosku o płatność.</a:t>
            </a:r>
          </a:p>
          <a:p>
            <a:pPr marL="0" indent="0">
              <a:spcBef>
                <a:spcPts val="1200"/>
              </a:spcBef>
              <a:buNone/>
            </a:pPr>
            <a:r>
              <a:rPr lang="pl-PL" sz="1400" dirty="0">
                <a:latin typeface="Lato"/>
              </a:rPr>
              <a:t>Beneficjent ma obowiązek załączyć do zwróconego wniosku wszystkie wymagane dokumenty.</a:t>
            </a:r>
          </a:p>
          <a:p>
            <a:pPr marL="0" indent="0">
              <a:spcBef>
                <a:spcPts val="1200"/>
              </a:spcBef>
              <a:buNone/>
            </a:pPr>
            <a:r>
              <a:rPr lang="pl-PL" sz="1400" dirty="0">
                <a:latin typeface="Lato"/>
              </a:rPr>
              <a:t>Po dołączeniu wszystkich wymaganych załączników należy złożyć wniosek poprzez ikonę „</a:t>
            </a:r>
            <a:r>
              <a:rPr lang="pl-PL" sz="1400" dirty="0" err="1">
                <a:latin typeface="Lato"/>
              </a:rPr>
              <a:t>złoż</a:t>
            </a:r>
            <a:r>
              <a:rPr lang="pl-PL" sz="1400" dirty="0">
                <a:latin typeface="Lato"/>
              </a:rPr>
              <a:t> wniosek”.</a:t>
            </a:r>
          </a:p>
          <a:p>
            <a:pPr marL="0" indent="0">
              <a:spcBef>
                <a:spcPts val="1200"/>
              </a:spcBef>
              <a:buNone/>
            </a:pPr>
            <a:r>
              <a:rPr lang="pl-PL" sz="1400" dirty="0">
                <a:latin typeface="Lato"/>
              </a:rPr>
              <a:t>Schemat złożenia uzupełnień do wniosku za pośrednictwem LSI przebiega analogicznie jak </a:t>
            </a:r>
            <a:br>
              <a:rPr lang="pl-PL" sz="1400" dirty="0">
                <a:latin typeface="Lato"/>
              </a:rPr>
            </a:br>
            <a:r>
              <a:rPr lang="pl-PL" sz="1400" dirty="0">
                <a:latin typeface="Lato"/>
              </a:rPr>
              <a:t>dla </a:t>
            </a:r>
            <a:r>
              <a:rPr lang="pl-PL" sz="1400" b="1" dirty="0">
                <a:latin typeface="Lato"/>
              </a:rPr>
              <a:t>złożenia wniosków o płatność. </a:t>
            </a:r>
            <a:endParaRPr lang="pl-PL" sz="1400" dirty="0">
              <a:latin typeface="Lato"/>
            </a:endParaRPr>
          </a:p>
          <a:p>
            <a:pPr marL="0" indent="0">
              <a:spcBef>
                <a:spcPts val="1200"/>
              </a:spcBef>
              <a:buNone/>
            </a:pPr>
            <a:r>
              <a:rPr lang="pl-PL" sz="1400" dirty="0">
                <a:latin typeface="Lato"/>
              </a:rPr>
              <a:t>W przypadku braku uzupełnień we wskazanym przez IZ terminie, wniosek o płatność może zostać skierowany do korekty (poprawy).</a:t>
            </a:r>
          </a:p>
          <a:p>
            <a:pPr marL="0" indent="0">
              <a:buNone/>
            </a:pPr>
            <a:endParaRPr lang="pl-PL" altLang="pl-PL" sz="1400" dirty="0"/>
          </a:p>
        </p:txBody>
      </p:sp>
      <p:sp>
        <p:nvSpPr>
          <p:cNvPr id="6147" name="TextBox 4"/>
          <p:cNvSpPr txBox="1">
            <a:spLocks noChangeArrowheads="1"/>
          </p:cNvSpPr>
          <p:nvPr/>
        </p:nvSpPr>
        <p:spPr bwMode="auto">
          <a:xfrm>
            <a:off x="179512" y="692696"/>
            <a:ext cx="7488237" cy="369332"/>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tryb roboczy</a:t>
            </a:r>
            <a:endParaRPr lang="pl-PL" b="1" dirty="0">
              <a:solidFill>
                <a:srgbClr val="636466"/>
              </a:solidFill>
              <a:latin typeface="Novecento wide Book" pitchFamily="50" charset="-18"/>
            </a:endParaRPr>
          </a:p>
        </p:txBody>
      </p:sp>
    </p:spTree>
    <p:extLst>
      <p:ext uri="{BB962C8B-B14F-4D97-AF65-F5344CB8AC3E}">
        <p14:creationId xmlns:p14="http://schemas.microsoft.com/office/powerpoint/2010/main" val="1819675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zawartości 2"/>
          <p:cNvSpPr>
            <a:spLocks noGrp="1"/>
          </p:cNvSpPr>
          <p:nvPr>
            <p:ph idx="1"/>
          </p:nvPr>
        </p:nvSpPr>
        <p:spPr>
          <a:xfrm>
            <a:off x="395288" y="1412875"/>
            <a:ext cx="8229600" cy="4525963"/>
          </a:xfrm>
        </p:spPr>
        <p:txBody>
          <a:bodyPr/>
          <a:lstStyle/>
          <a:p>
            <a:pPr marL="0" indent="0">
              <a:buFont typeface="Arial" charset="0"/>
              <a:buNone/>
            </a:pPr>
            <a:r>
              <a:rPr lang="pl-PL" sz="1400" dirty="0">
                <a:latin typeface="Lato" pitchFamily="34" charset="-18"/>
              </a:rPr>
              <a:t>Informację o możliwości odzyskania podatku VAT przez Beneficjenta w ramach projektu Beneficjent ma obowiązek dostarczyć najpóźniej </a:t>
            </a:r>
            <a:r>
              <a:rPr lang="pl-PL" sz="1400" b="1" dirty="0">
                <a:latin typeface="Lato" pitchFamily="34" charset="-18"/>
              </a:rPr>
              <a:t>przy złożeniu pierwszego wniosku </a:t>
            </a:r>
            <a:br>
              <a:rPr lang="pl-PL" sz="1400" b="1" dirty="0">
                <a:latin typeface="Lato" pitchFamily="34" charset="-18"/>
              </a:rPr>
            </a:br>
            <a:r>
              <a:rPr lang="pl-PL" sz="1400" b="1" dirty="0">
                <a:latin typeface="Lato" pitchFamily="34" charset="-18"/>
              </a:rPr>
              <a:t>o płatność</a:t>
            </a:r>
            <a:r>
              <a:rPr lang="pl-PL" sz="1400" dirty="0">
                <a:latin typeface="Lato" pitchFamily="34" charset="-18"/>
              </a:rPr>
              <a:t>.</a:t>
            </a:r>
          </a:p>
          <a:p>
            <a:pPr marL="539750" lvl="1" indent="-357188"/>
            <a:r>
              <a:rPr lang="pl-PL" sz="1400" dirty="0">
                <a:latin typeface="Lato" pitchFamily="34" charset="-18"/>
              </a:rPr>
              <a:t>wydatki poniesione na podatek od towarów i usług mogą zostać uznane za kwalifikowalne, jeśli nie istnieją żadne przesłanki umożliwiające jego zwrot lub odliczenie po stronie beneficjenta. Udowodnienie faktu, iż VAT może być uznany za wydatek kwalifikowalny, leży po stronie beneficjenta;</a:t>
            </a:r>
          </a:p>
          <a:p>
            <a:pPr marL="539750" lvl="1" indent="-357188"/>
            <a:r>
              <a:rPr lang="pl-PL" sz="1400" dirty="0">
                <a:latin typeface="Lato" pitchFamily="34" charset="-18"/>
              </a:rPr>
              <a:t>w przypadku zaistnienia przesłanek mogących mieć wpływ na ustalenia stanu faktycznego projektu lub okoliczności prawnych związanych z realizowanym projektem beneficjent powinien dostarczyć uaktualnioną informację o możliwości odzyskania podatku VAT </a:t>
            </a:r>
            <a:br>
              <a:rPr lang="pl-PL" sz="1400" dirty="0">
                <a:latin typeface="Lato" pitchFamily="34" charset="-18"/>
              </a:rPr>
            </a:br>
            <a:r>
              <a:rPr lang="pl-PL" sz="1400" dirty="0">
                <a:latin typeface="Lato" pitchFamily="34" charset="-18"/>
              </a:rPr>
              <a:t>w ramach projektu;</a:t>
            </a:r>
          </a:p>
          <a:p>
            <a:pPr marL="539750" lvl="1" indent="-357188"/>
            <a:r>
              <a:rPr lang="pl-PL" sz="1400" dirty="0">
                <a:latin typeface="Lato" pitchFamily="34" charset="-18"/>
              </a:rPr>
              <a:t>jeżeli w trakcie realizacji bądź w okresie trwałości, zaistnieją przesłanki umożliwiające odzyskanie tego podatku przez Beneficjenta, zobowiązany jest do zwrotu zrefundowanego </a:t>
            </a:r>
            <a:br>
              <a:rPr lang="pl-PL" sz="1400" dirty="0">
                <a:latin typeface="Lato" pitchFamily="34" charset="-18"/>
              </a:rPr>
            </a:br>
            <a:r>
              <a:rPr lang="pl-PL" sz="1400" dirty="0">
                <a:latin typeface="Lato" pitchFamily="34" charset="-18"/>
              </a:rPr>
              <a:t>w ramach projektu, odpowiednio w całości lub w części poniesionego podatku VAT (zgodnie </a:t>
            </a:r>
            <a:br>
              <a:rPr lang="pl-PL" sz="1400" dirty="0">
                <a:latin typeface="Lato" pitchFamily="34" charset="-18"/>
              </a:rPr>
            </a:br>
            <a:r>
              <a:rPr lang="pl-PL" sz="1400" dirty="0">
                <a:latin typeface="Lato" pitchFamily="34" charset="-18"/>
              </a:rPr>
              <a:t>z obowiązującymi przepisami);</a:t>
            </a:r>
          </a:p>
          <a:p>
            <a:pPr marL="539750" lvl="1" indent="-357188"/>
            <a:r>
              <a:rPr lang="pl-PL" sz="1400" dirty="0">
                <a:latin typeface="Lato" pitchFamily="34" charset="-18"/>
              </a:rPr>
              <a:t>w przypadku braku działania ze strony Beneficjenta IZ RPO WSL podejmuje środki prawne zmierzające do odzyskania dofinansowania.</a:t>
            </a:r>
          </a:p>
          <a:p>
            <a:pPr marL="457200" lvl="1" indent="0">
              <a:buNone/>
            </a:pPr>
            <a:endParaRPr lang="pl-PL" sz="1400" dirty="0">
              <a:latin typeface="Lato" pitchFamily="34" charset="-18"/>
            </a:endParaRPr>
          </a:p>
        </p:txBody>
      </p:sp>
      <p:sp>
        <p:nvSpPr>
          <p:cNvPr id="6147" name="TextBox 4"/>
          <p:cNvSpPr txBox="1">
            <a:spLocks noChangeArrowheads="1"/>
          </p:cNvSpPr>
          <p:nvPr/>
        </p:nvSpPr>
        <p:spPr bwMode="auto">
          <a:xfrm>
            <a:off x="179388" y="692150"/>
            <a:ext cx="7488237"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podatek VAT</a:t>
            </a:r>
            <a:r>
              <a:rPr lang="pl-PL" b="1" dirty="0">
                <a:solidFill>
                  <a:srgbClr val="636466"/>
                </a:solidFill>
                <a:latin typeface="Novecento wide Book" pitchFamily="50" charset="-18"/>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zawartości 2"/>
          <p:cNvSpPr>
            <a:spLocks noGrp="1"/>
          </p:cNvSpPr>
          <p:nvPr>
            <p:ph idx="1"/>
          </p:nvPr>
        </p:nvSpPr>
        <p:spPr>
          <a:xfrm>
            <a:off x="467544" y="1412875"/>
            <a:ext cx="8157344" cy="4896445"/>
          </a:xfrm>
        </p:spPr>
        <p:txBody>
          <a:bodyPr/>
          <a:lstStyle/>
          <a:p>
            <a:pPr marL="266700" lvl="1" indent="-180975"/>
            <a:endParaRPr lang="pl-PL" sz="1400" dirty="0">
              <a:latin typeface="Lato"/>
            </a:endParaRPr>
          </a:p>
          <a:p>
            <a:pPr marL="266700" lvl="1" indent="-180975"/>
            <a:endParaRPr lang="pl-PL" sz="1400" dirty="0">
              <a:latin typeface="Lato"/>
            </a:endParaRPr>
          </a:p>
          <a:p>
            <a:pPr marL="85725" lvl="1" indent="0">
              <a:spcBef>
                <a:spcPts val="1800"/>
              </a:spcBef>
              <a:buNone/>
            </a:pPr>
            <a:r>
              <a:rPr lang="pl-PL" sz="1400" dirty="0">
                <a:latin typeface="Lato"/>
              </a:rPr>
              <a:t>W przypadku projektów, w których beneficjent ma możliwość częściowego odliczenia podatku VAT np. z uwagi na fakt prowadzenia działalności opodatkowanej, nieopodatkowanej lub zwolnionej z opodatkowania podatkiem VAT,  IZ RPO WSL dopuszcza możliwość kwalifikowania podatku VAT </a:t>
            </a:r>
            <a:r>
              <a:rPr lang="pl-PL" sz="1400" b="1" dirty="0">
                <a:latin typeface="Lato"/>
              </a:rPr>
              <a:t>w części, proporcjonalnie</a:t>
            </a:r>
            <a:r>
              <a:rPr lang="pl-PL" sz="1400" dirty="0">
                <a:latin typeface="Lato"/>
              </a:rPr>
              <a:t> do rodzaju prowadzonej działalności</a:t>
            </a:r>
          </a:p>
          <a:p>
            <a:pPr marL="85725" lvl="1" indent="0">
              <a:spcBef>
                <a:spcPts val="1800"/>
              </a:spcBef>
              <a:buNone/>
            </a:pPr>
            <a:r>
              <a:rPr lang="pl-PL" sz="1400" dirty="0">
                <a:latin typeface="Lato"/>
              </a:rPr>
              <a:t>W sytuacji kwalifikowania w projekcie podatku VAT w ustalonej proporcji, beneficjent jest zobowiązany do składania do IZ RPO WSL każdego roku, w którym realizowany jest projekt, oświadczenia określającego wysokość podatku VAT możliwego do odzyskania (będąc świadomym odpowiedzialności karnej za podanie w oświadczeniu nieprawdy).</a:t>
            </a:r>
          </a:p>
        </p:txBody>
      </p:sp>
      <p:sp>
        <p:nvSpPr>
          <p:cNvPr id="6147" name="TextBox 4"/>
          <p:cNvSpPr txBox="1">
            <a:spLocks noChangeArrowheads="1"/>
          </p:cNvSpPr>
          <p:nvPr/>
        </p:nvSpPr>
        <p:spPr bwMode="auto">
          <a:xfrm>
            <a:off x="179388" y="692150"/>
            <a:ext cx="7488237"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podatek VAT</a:t>
            </a:r>
            <a:r>
              <a:rPr lang="pl-PL" b="1" dirty="0">
                <a:solidFill>
                  <a:srgbClr val="636466"/>
                </a:solidFill>
                <a:latin typeface="Novecento wide Book" pitchFamily="50" charset="-18"/>
              </a:rPr>
              <a:t> </a:t>
            </a:r>
          </a:p>
        </p:txBody>
      </p:sp>
    </p:spTree>
    <p:extLst>
      <p:ext uri="{BB962C8B-B14F-4D97-AF65-F5344CB8AC3E}">
        <p14:creationId xmlns:p14="http://schemas.microsoft.com/office/powerpoint/2010/main" val="3025630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9552" y="1412776"/>
            <a:ext cx="7632377" cy="3754874"/>
          </a:xfrm>
          <a:prstGeom prst="rect">
            <a:avLst/>
          </a:prstGeom>
          <a:noFill/>
        </p:spPr>
        <p:txBody>
          <a:bodyPr wrap="square">
            <a:spAutoFit/>
          </a:bodyPr>
          <a:lstStyle/>
          <a:p>
            <a:pPr marL="342900" indent="-342900">
              <a:buAutoNum type="arabicPeriod"/>
            </a:pPr>
            <a:r>
              <a:rPr lang="pl-PL" sz="1400" dirty="0">
                <a:latin typeface="Lato"/>
              </a:rPr>
              <a:t>INSTRUKCJA WYPEŁNIANIA WNIOSKU O PŁATNOŚĆ</a:t>
            </a:r>
          </a:p>
          <a:p>
            <a:pPr marL="342900" indent="-342900">
              <a:buAutoNum type="arabicPeriod"/>
            </a:pPr>
            <a:r>
              <a:rPr lang="pl-PL" sz="1400" dirty="0">
                <a:latin typeface="Lato"/>
              </a:rPr>
              <a:t>Przewodnik dla Beneficjentów EFRR RPO WSL 2014-2020 </a:t>
            </a:r>
          </a:p>
          <a:p>
            <a:pPr marL="342900" indent="-342900">
              <a:buAutoNum type="arabicPeriod"/>
            </a:pPr>
            <a:r>
              <a:rPr lang="pl-PL" sz="1400" dirty="0">
                <a:latin typeface="Lato"/>
              </a:rPr>
              <a:t>Wytyczne w zakresie informacji i promocji programów operacyjnych polityki spójności </a:t>
            </a:r>
            <a:br>
              <a:rPr lang="pl-PL" sz="1400" dirty="0">
                <a:latin typeface="Lato"/>
              </a:rPr>
            </a:br>
            <a:r>
              <a:rPr lang="pl-PL" sz="1400" dirty="0">
                <a:latin typeface="Lato"/>
              </a:rPr>
              <a:t>na lata 2014-2020</a:t>
            </a:r>
          </a:p>
          <a:p>
            <a:endParaRPr lang="pl-PL" sz="1400" dirty="0">
              <a:latin typeface="Lato"/>
            </a:endParaRPr>
          </a:p>
          <a:p>
            <a:endParaRPr lang="pl-PL" sz="1400" dirty="0">
              <a:latin typeface="Lato"/>
            </a:endParaRPr>
          </a:p>
          <a:p>
            <a:r>
              <a:rPr lang="pl-PL" sz="1400" dirty="0">
                <a:latin typeface="Lato"/>
              </a:rPr>
              <a:t>Wniosek o płatność, w ramach którego beneficjent </a:t>
            </a:r>
          </a:p>
          <a:p>
            <a:r>
              <a:rPr lang="pl-PL" sz="1400" dirty="0">
                <a:latin typeface="Lato"/>
              </a:rPr>
              <a:t>1) wnioskuje o przekazanie dofinansowania w formie zaliczki lub refundacji i/lub </a:t>
            </a:r>
          </a:p>
          <a:p>
            <a:r>
              <a:rPr lang="pl-PL" sz="1400" dirty="0">
                <a:latin typeface="Lato"/>
              </a:rPr>
              <a:t>2) wykazuje wydatki poniesione na realizację projektu i/lub </a:t>
            </a:r>
          </a:p>
          <a:p>
            <a:r>
              <a:rPr lang="pl-PL" sz="1400" dirty="0">
                <a:latin typeface="Lato"/>
              </a:rPr>
              <a:t>3) przekazuje informację o postępie realizacji projektu </a:t>
            </a:r>
          </a:p>
          <a:p>
            <a:pPr marL="182563"/>
            <a:r>
              <a:rPr lang="pl-PL" sz="1400" dirty="0">
                <a:latin typeface="Lato"/>
              </a:rPr>
              <a:t>w tym dokumenty niezbędne do rozliczenia projektu określone w umowie w szczególności </a:t>
            </a:r>
            <a:br>
              <a:rPr lang="pl-PL" sz="1400" dirty="0">
                <a:latin typeface="Lato"/>
              </a:rPr>
            </a:br>
            <a:r>
              <a:rPr lang="pl-PL" sz="1400" dirty="0">
                <a:latin typeface="Lato"/>
              </a:rPr>
              <a:t>w zakresie monitoringu rzeczowo-finansowego, harmonogramów finansowych i trwałości projektu, są składane przez beneficjenta za pośrednictwem teleinformatycznego.</a:t>
            </a:r>
          </a:p>
          <a:p>
            <a:endParaRPr lang="pl-PL" sz="1400" dirty="0">
              <a:latin typeface="Lato"/>
            </a:endParaRPr>
          </a:p>
          <a:p>
            <a:r>
              <a:rPr lang="pl-PL" sz="1400" b="1" dirty="0">
                <a:latin typeface="Lato"/>
              </a:rPr>
              <a:t> </a:t>
            </a:r>
          </a:p>
          <a:p>
            <a:pPr marL="171450" indent="-171450" eaLnBrk="1" fontAlgn="auto" hangingPunct="1">
              <a:spcBef>
                <a:spcPts val="0"/>
              </a:spcBef>
              <a:spcAft>
                <a:spcPts val="0"/>
              </a:spcAft>
              <a:defRPr/>
            </a:pPr>
            <a:r>
              <a:rPr lang="pl-PL" sz="1400" b="1" dirty="0">
                <a:latin typeface="Lato"/>
              </a:rPr>
              <a:t>RPO WSL 2014-2020 – Lokalny System Informatyczny. (LSI RPO WSL 2014-2020)</a:t>
            </a:r>
          </a:p>
          <a:p>
            <a:pPr marL="171450" indent="-171450" eaLnBrk="1" fontAlgn="auto" hangingPunct="1">
              <a:spcBef>
                <a:spcPts val="0"/>
              </a:spcBef>
              <a:spcAft>
                <a:spcPts val="0"/>
              </a:spcAft>
              <a:defRPr/>
            </a:pPr>
            <a:endParaRPr lang="en-GB" sz="1400" spc="-10" dirty="0">
              <a:solidFill>
                <a:srgbClr val="636466"/>
              </a:solidFill>
              <a:latin typeface="Lato" panose="020F0502020204030203" pitchFamily="34" charset="-18"/>
              <a:cs typeface="Arial" panose="020B0604020202020204" pitchFamily="34" charset="0"/>
            </a:endParaRPr>
          </a:p>
        </p:txBody>
      </p:sp>
      <p:sp>
        <p:nvSpPr>
          <p:cNvPr id="3075" name="TextBox 4"/>
          <p:cNvSpPr txBox="1">
            <a:spLocks noChangeArrowheads="1"/>
          </p:cNvSpPr>
          <p:nvPr/>
        </p:nvSpPr>
        <p:spPr bwMode="auto">
          <a:xfrm>
            <a:off x="179388" y="692150"/>
            <a:ext cx="6342062" cy="369332"/>
          </a:xfrm>
          <a:prstGeom prst="rect">
            <a:avLst/>
          </a:prstGeom>
          <a:noFill/>
          <a:ln w="76200">
            <a:solidFill>
              <a:srgbClr val="636466"/>
            </a:solidFill>
            <a:miter lim="800000"/>
            <a:headEnd/>
            <a:tailEnd/>
          </a:ln>
        </p:spPr>
        <p:txBody>
          <a:bodyPr>
            <a:spAutoFit/>
          </a:bodyPr>
          <a:lstStyle/>
          <a:p>
            <a:pPr eaLnBrk="1" hangingPunct="1">
              <a:defRPr/>
            </a:pPr>
            <a:r>
              <a:rPr lang="pl-PL" b="1" dirty="0">
                <a:latin typeface="Microsoft Sans Serif" panose="020B0604020202020204" pitchFamily="34" charset="0"/>
                <a:cs typeface="Microsoft Sans Serif" panose="020B0604020202020204" pitchFamily="34" charset="0"/>
              </a:rPr>
              <a:t>Dokumentacja</a:t>
            </a:r>
          </a:p>
        </p:txBody>
      </p:sp>
    </p:spTree>
    <p:extLst>
      <p:ext uri="{BB962C8B-B14F-4D97-AF65-F5344CB8AC3E}">
        <p14:creationId xmlns:p14="http://schemas.microsoft.com/office/powerpoint/2010/main" val="24356437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ymbol zastępczy zawartości 2"/>
          <p:cNvSpPr>
            <a:spLocks noGrp="1"/>
          </p:cNvSpPr>
          <p:nvPr>
            <p:ph idx="1"/>
          </p:nvPr>
        </p:nvSpPr>
        <p:spPr>
          <a:xfrm>
            <a:off x="395288" y="1412875"/>
            <a:ext cx="8229600" cy="4824437"/>
          </a:xfrm>
        </p:spPr>
        <p:txBody>
          <a:bodyPr/>
          <a:lstStyle/>
          <a:p>
            <a:pPr marL="0" indent="0">
              <a:buNone/>
            </a:pPr>
            <a:endParaRPr lang="pl-PL" sz="1400" dirty="0">
              <a:solidFill>
                <a:schemeClr val="tx2">
                  <a:lumMod val="75000"/>
                </a:schemeClr>
              </a:solidFill>
              <a:latin typeface="Lato"/>
            </a:endParaRPr>
          </a:p>
          <a:p>
            <a:pPr marL="0" indent="0">
              <a:buNone/>
            </a:pPr>
            <a:endParaRPr lang="pl-PL" sz="1400" dirty="0">
              <a:solidFill>
                <a:schemeClr val="tx2">
                  <a:lumMod val="75000"/>
                </a:schemeClr>
              </a:solidFill>
              <a:latin typeface="Lato"/>
            </a:endParaRPr>
          </a:p>
          <a:p>
            <a:pPr marL="0" indent="0">
              <a:buNone/>
            </a:pPr>
            <a:endParaRPr lang="pl-PL" sz="1400" dirty="0">
              <a:solidFill>
                <a:schemeClr val="tx2">
                  <a:lumMod val="75000"/>
                </a:schemeClr>
              </a:solidFill>
              <a:latin typeface="Lato"/>
            </a:endParaRPr>
          </a:p>
          <a:p>
            <a:pPr marL="0" indent="0">
              <a:buNone/>
            </a:pPr>
            <a:endParaRPr lang="pl-PL" sz="1400" dirty="0">
              <a:solidFill>
                <a:schemeClr val="tx2">
                  <a:lumMod val="75000"/>
                </a:schemeClr>
              </a:solidFill>
              <a:latin typeface="Lato"/>
            </a:endParaRPr>
          </a:p>
          <a:p>
            <a:pPr marL="0" indent="0">
              <a:buNone/>
            </a:pPr>
            <a:r>
              <a:rPr lang="pl-PL" sz="1400" dirty="0">
                <a:latin typeface="Lato"/>
              </a:rPr>
              <a:t>Sposób proporcjonalnego przedstawienia wydatków kwalifikowalnych:</a:t>
            </a:r>
          </a:p>
          <a:p>
            <a:pPr marL="0" indent="0">
              <a:buNone/>
            </a:pPr>
            <a:endParaRPr lang="pl-PL" sz="1400" dirty="0">
              <a:latin typeface="Lato"/>
            </a:endParaRPr>
          </a:p>
          <a:p>
            <a:pPr marL="0" indent="0">
              <a:buNone/>
            </a:pPr>
            <a:r>
              <a:rPr lang="pl-PL" sz="1400" dirty="0">
                <a:latin typeface="Lato"/>
              </a:rPr>
              <a:t>W przypadku konieczności wyliczenia proporcji, co do zasady należy stosować rozszerzony wskaźnik procentowy (np. 3/10 = 0,333333333333333………….), chyba, że w konkretnych przypadkach obowiązujące przepisy przewidują odmienne uregulowania.</a:t>
            </a:r>
          </a:p>
        </p:txBody>
      </p:sp>
      <p:sp>
        <p:nvSpPr>
          <p:cNvPr id="6147" name="TextBox 4"/>
          <p:cNvSpPr txBox="1">
            <a:spLocks noChangeArrowheads="1"/>
          </p:cNvSpPr>
          <p:nvPr/>
        </p:nvSpPr>
        <p:spPr bwMode="auto">
          <a:xfrm>
            <a:off x="179512" y="692696"/>
            <a:ext cx="7488237" cy="646331"/>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wydatki kwalifikowalne wyliczane strukturą</a:t>
            </a:r>
            <a:endParaRPr lang="pl-PL" b="1" dirty="0">
              <a:solidFill>
                <a:srgbClr val="636466"/>
              </a:solidFill>
              <a:latin typeface="Novecento wide Book" pitchFamily="50" charset="-18"/>
            </a:endParaRPr>
          </a:p>
        </p:txBody>
      </p:sp>
    </p:spTree>
    <p:extLst>
      <p:ext uri="{BB962C8B-B14F-4D97-AF65-F5344CB8AC3E}">
        <p14:creationId xmlns:p14="http://schemas.microsoft.com/office/powerpoint/2010/main" val="30581980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341438"/>
            <a:ext cx="7715250" cy="4784725"/>
          </a:xfrm>
        </p:spPr>
        <p:txBody>
          <a:bodyPr/>
          <a:lstStyle/>
          <a:p>
            <a:pPr marL="0" indent="0">
              <a:buFont typeface="Arial" panose="020B0604020202020204" pitchFamily="34" charset="0"/>
              <a:buNone/>
              <a:defRPr/>
            </a:pPr>
            <a:r>
              <a:rPr lang="pl-PL" sz="1400" dirty="0">
                <a:latin typeface="Lato"/>
              </a:rPr>
              <a:t>Dochód wykazywany jest proporcjonalnie do wydatków kwalifikowalnych w projekcie wg rozszerzonego wskaźnika procentowego chyba, że w konkretnych przypadkach obowiązujące przepisy przewidują odmienne uregulowania.</a:t>
            </a:r>
          </a:p>
          <a:p>
            <a:pPr marL="0" indent="0">
              <a:buFont typeface="Arial" panose="020B0604020202020204" pitchFamily="34" charset="0"/>
              <a:buNone/>
              <a:defRPr/>
            </a:pPr>
            <a:r>
              <a:rPr lang="pl-PL" sz="1400" dirty="0">
                <a:latin typeface="Lato"/>
              </a:rPr>
              <a:t>		(np. 3/10 = 0,333333333333333………….)</a:t>
            </a:r>
          </a:p>
          <a:p>
            <a:pPr marL="0" indent="0">
              <a:buFont typeface="Arial" panose="020B0604020202020204" pitchFamily="34" charset="0"/>
              <a:buNone/>
              <a:defRPr/>
            </a:pPr>
            <a:endParaRPr lang="pl-PL" sz="1400" dirty="0">
              <a:latin typeface="Lato"/>
            </a:endParaRPr>
          </a:p>
          <a:p>
            <a:pPr marL="0" indent="0">
              <a:buFont typeface="Arial" panose="020B0604020202020204" pitchFamily="34" charset="0"/>
              <a:buNone/>
              <a:defRPr/>
            </a:pPr>
            <a:r>
              <a:rPr lang="pl-PL" sz="1400" dirty="0">
                <a:latin typeface="Lato"/>
              </a:rPr>
              <a:t>Dochody wygenerowane podczas realizacji projektu, które nie zostały wzięte pod uwagę </a:t>
            </a:r>
            <a:br>
              <a:rPr lang="pl-PL" sz="1400" dirty="0">
                <a:latin typeface="Lato"/>
              </a:rPr>
            </a:br>
            <a:r>
              <a:rPr lang="pl-PL" sz="1400" dirty="0">
                <a:latin typeface="Lato"/>
              </a:rPr>
              <a:t>w czasie zatwierdzenia projektu pomniejszają wydatki kwalifikowalne projektu:</a:t>
            </a:r>
          </a:p>
          <a:p>
            <a:pPr>
              <a:buFont typeface="Arial" panose="020B0604020202020204" pitchFamily="34" charset="0"/>
              <a:buChar char="•"/>
              <a:defRPr/>
            </a:pPr>
            <a:r>
              <a:rPr lang="pl-PL" sz="1400" dirty="0">
                <a:latin typeface="Lato"/>
              </a:rPr>
              <a:t>co do zasady wykazuje się nie później niż w momencie złożenia wniosku o płatność końcową;</a:t>
            </a:r>
          </a:p>
          <a:p>
            <a:pPr>
              <a:buFont typeface="Arial" panose="020B0604020202020204" pitchFamily="34" charset="0"/>
              <a:buChar char="•"/>
              <a:defRPr/>
            </a:pPr>
            <a:r>
              <a:rPr lang="pl-PL" sz="1400" dirty="0">
                <a:latin typeface="Lato"/>
              </a:rPr>
              <a:t>dochód osiągnięty w ramach projektu odpowiadający proporcjonalnie wydatkom kwalifikowalnym i niekwalifikowalnym, należy wyliczyć w odniesieniu do wartości wydatków wynikających z umowy z wykonawcą, której dotyczy;</a:t>
            </a:r>
          </a:p>
          <a:p>
            <a:pPr>
              <a:buFont typeface="Arial" panose="020B0604020202020204" pitchFamily="34" charset="0"/>
              <a:buChar char="•"/>
              <a:defRPr/>
            </a:pPr>
            <a:r>
              <a:rPr lang="pl-PL" sz="1400" dirty="0">
                <a:latin typeface="Lato"/>
              </a:rPr>
              <a:t>wykazany dochód musi być przyporządkowany do kosztów/wydatków; </a:t>
            </a:r>
          </a:p>
          <a:p>
            <a:pPr>
              <a:buFont typeface="Arial" panose="020B0604020202020204" pitchFamily="34" charset="0"/>
              <a:buChar char="•"/>
              <a:defRPr/>
            </a:pPr>
            <a:r>
              <a:rPr lang="pl-PL" sz="1400" dirty="0">
                <a:latin typeface="Lato"/>
              </a:rPr>
              <a:t>wykazany dochód powstały w trakcie realizacji projektu winien zawierać stosowny opis dotyczący sposobu jego osiągnięcia;</a:t>
            </a:r>
          </a:p>
          <a:p>
            <a:pPr>
              <a:buFont typeface="Arial" panose="020B0604020202020204" pitchFamily="34" charset="0"/>
              <a:buChar char="•"/>
              <a:defRPr/>
            </a:pPr>
            <a:r>
              <a:rPr lang="pl-PL" sz="1400" dirty="0">
                <a:latin typeface="Lato"/>
              </a:rPr>
              <a:t>w przypadku braku odpowiedniej wartości wydatków w ramach przedkładanego wniosku </a:t>
            </a:r>
            <a:br>
              <a:rPr lang="pl-PL" sz="1400" dirty="0">
                <a:latin typeface="Lato"/>
              </a:rPr>
            </a:br>
            <a:r>
              <a:rPr lang="pl-PL" sz="1400" dirty="0">
                <a:latin typeface="Lato"/>
              </a:rPr>
              <a:t>o płatność pośrednią wygenerowany dochód może zostać wykazany w kolejnym wniosku </a:t>
            </a:r>
            <a:br>
              <a:rPr lang="pl-PL" sz="1400" dirty="0">
                <a:latin typeface="Lato"/>
              </a:rPr>
            </a:br>
            <a:r>
              <a:rPr lang="pl-PL" sz="1400" dirty="0">
                <a:latin typeface="Lato"/>
              </a:rPr>
              <a:t>o płatność lub zostać zwrócony przez Beneficjenta na rachunek bankowy płatnika.</a:t>
            </a:r>
          </a:p>
          <a:p>
            <a:pPr>
              <a:buFont typeface="Arial" panose="020B0604020202020204" pitchFamily="34" charset="0"/>
              <a:buChar char="•"/>
              <a:defRPr/>
            </a:pPr>
            <a:endParaRPr lang="pl-PL" sz="1400" dirty="0">
              <a:latin typeface="Lato"/>
            </a:endParaRPr>
          </a:p>
          <a:p>
            <a:pPr>
              <a:buFont typeface="Arial" panose="020B0604020202020204" pitchFamily="34" charset="0"/>
              <a:buChar char="•"/>
              <a:defRPr/>
            </a:pPr>
            <a:endParaRPr lang="pl-PL" sz="1400" dirty="0">
              <a:solidFill>
                <a:srgbClr val="636466"/>
              </a:solidFill>
              <a:latin typeface="Lato"/>
            </a:endParaRPr>
          </a:p>
        </p:txBody>
      </p:sp>
      <p:sp>
        <p:nvSpPr>
          <p:cNvPr id="8195" name="TextBox 4"/>
          <p:cNvSpPr txBox="1">
            <a:spLocks noChangeArrowheads="1"/>
          </p:cNvSpPr>
          <p:nvPr/>
        </p:nvSpPr>
        <p:spPr bwMode="auto">
          <a:xfrm>
            <a:off x="179388" y="692150"/>
            <a:ext cx="7272337"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dochód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spcBef>
                <a:spcPts val="600"/>
              </a:spcBef>
              <a:buFont typeface="Arial" panose="020B0604020202020204" pitchFamily="34" charset="0"/>
              <a:buNone/>
              <a:defRPr/>
            </a:pPr>
            <a:endParaRPr lang="pl-PL" sz="1400" dirty="0">
              <a:solidFill>
                <a:srgbClr val="636466"/>
              </a:solidFill>
              <a:latin typeface="Lato"/>
            </a:endParaRPr>
          </a:p>
          <a:p>
            <a:pPr marL="0" indent="0">
              <a:spcBef>
                <a:spcPts val="600"/>
              </a:spcBef>
              <a:buFont typeface="Arial" panose="020B0604020202020204" pitchFamily="34" charset="0"/>
              <a:buNone/>
              <a:defRPr/>
            </a:pPr>
            <a:r>
              <a:rPr lang="pl-PL" sz="1400" dirty="0">
                <a:latin typeface="Lato"/>
              </a:rPr>
              <a:t>Niewykazanie dochodu powstałego w trakcie realizacji lub nie dokonanie jego zwrotu nie później niż </a:t>
            </a:r>
            <a:br>
              <a:rPr lang="pl-PL" sz="1400" dirty="0">
                <a:latin typeface="Lato"/>
              </a:rPr>
            </a:br>
            <a:r>
              <a:rPr lang="pl-PL" sz="1400" dirty="0">
                <a:latin typeface="Lato"/>
              </a:rPr>
              <a:t>w momencie złożenia wniosku o płatność końcową może stanowić nieprawidłowość w rozumieniu art.2 pkt. 36 Rozporządzenia Parlamentu Europejskiego i Rady (UE) NR 1303/2013 z dnia 17 grudnia 2013 r. oraz stanowić naruszenie art. 207 Ustawy z dnia 27 sierpnia 2009 r. o finansach publicznych. </a:t>
            </a:r>
          </a:p>
          <a:p>
            <a:pPr marL="0" indent="0">
              <a:spcBef>
                <a:spcPts val="600"/>
              </a:spcBef>
              <a:buFont typeface="Arial" panose="020B0604020202020204" pitchFamily="34" charset="0"/>
              <a:buNone/>
              <a:defRPr/>
            </a:pPr>
            <a:endParaRPr lang="pl-PL" sz="1400" b="1" dirty="0">
              <a:latin typeface="Lato"/>
            </a:endParaRPr>
          </a:p>
          <a:p>
            <a:pPr marL="0" indent="0">
              <a:spcBef>
                <a:spcPts val="600"/>
              </a:spcBef>
              <a:buFont typeface="Arial" panose="020B0604020202020204" pitchFamily="34" charset="0"/>
              <a:buNone/>
              <a:defRPr/>
            </a:pPr>
            <a:endParaRPr lang="pl-PL" sz="1400" b="1" dirty="0">
              <a:latin typeface="Lato"/>
            </a:endParaRPr>
          </a:p>
          <a:p>
            <a:pPr marL="0" indent="0">
              <a:spcBef>
                <a:spcPts val="600"/>
              </a:spcBef>
              <a:buFont typeface="Arial" panose="020B0604020202020204" pitchFamily="34" charset="0"/>
              <a:buNone/>
              <a:defRPr/>
            </a:pPr>
            <a:endParaRPr lang="pl-PL" sz="1400" b="1" dirty="0">
              <a:latin typeface="Lato"/>
            </a:endParaRPr>
          </a:p>
          <a:p>
            <a:pPr marL="0" indent="0">
              <a:spcBef>
                <a:spcPts val="600"/>
              </a:spcBef>
              <a:buFont typeface="Arial" panose="020B0604020202020204" pitchFamily="34" charset="0"/>
              <a:buNone/>
              <a:defRPr/>
            </a:pPr>
            <a:r>
              <a:rPr lang="pl-PL" sz="1400" b="1" dirty="0">
                <a:latin typeface="Lato"/>
              </a:rPr>
              <a:t>Konsekwencja </a:t>
            </a:r>
            <a:r>
              <a:rPr lang="pl-PL" sz="1400" dirty="0">
                <a:latin typeface="Lato"/>
              </a:rPr>
              <a:t>- zwrot dofinansowania wraz z odsetkami liczonymi jak dla zaległości podatkowych zgodnie z zasadami wskazanymi w art. 207 Ustawy z dnia 27 sierpnia 2009 r. o finansach publicznych</a:t>
            </a:r>
          </a:p>
          <a:p>
            <a:pPr>
              <a:buFont typeface="Arial" panose="020B0604020202020204" pitchFamily="34" charset="0"/>
              <a:buChar char="•"/>
              <a:defRPr/>
            </a:pPr>
            <a:endParaRPr lang="pl-PL" dirty="0"/>
          </a:p>
        </p:txBody>
      </p:sp>
      <p:sp>
        <p:nvSpPr>
          <p:cNvPr id="9219" name="TextBox 4"/>
          <p:cNvSpPr txBox="1">
            <a:spLocks noChangeArrowheads="1"/>
          </p:cNvSpPr>
          <p:nvPr/>
        </p:nvSpPr>
        <p:spPr bwMode="auto">
          <a:xfrm>
            <a:off x="179388" y="692150"/>
            <a:ext cx="7272337"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dochód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zawartości 2"/>
          <p:cNvSpPr>
            <a:spLocks noGrp="1"/>
          </p:cNvSpPr>
          <p:nvPr>
            <p:ph idx="1"/>
          </p:nvPr>
        </p:nvSpPr>
        <p:spPr>
          <a:xfrm>
            <a:off x="457200" y="1628775"/>
            <a:ext cx="7859713" cy="4525963"/>
          </a:xfrm>
        </p:spPr>
        <p:txBody>
          <a:bodyPr/>
          <a:lstStyle/>
          <a:p>
            <a:pPr marL="0" indent="0">
              <a:buFont typeface="Arial" charset="0"/>
              <a:buNone/>
            </a:pPr>
            <a:r>
              <a:rPr lang="pl-PL" sz="1400" dirty="0">
                <a:latin typeface="Lato" pitchFamily="34" charset="-18"/>
              </a:rPr>
              <a:t>Konieczność prowadzenia wyodrębnionej ewidencji księgowej przez beneficjentów jest warunkiem zawartym w umowie o dofinansowanie projektu, jak również w przepisach unijnych. Obowiązek ten wynika z art. 125 ust 4 </a:t>
            </a:r>
            <a:r>
              <a:rPr lang="pl-PL" sz="1400" dirty="0" err="1">
                <a:latin typeface="Lato" pitchFamily="34" charset="-18"/>
              </a:rPr>
              <a:t>pkt</a:t>
            </a:r>
            <a:r>
              <a:rPr lang="pl-PL" sz="1400" dirty="0">
                <a:latin typeface="Lato" pitchFamily="34" charset="-18"/>
              </a:rPr>
              <a:t> b  Rozporządzenia Parlamentu Europejskiego i Rady (UE) NR 1303/2013 z dnia 17 grudnia 2013 r.</a:t>
            </a:r>
          </a:p>
          <a:p>
            <a:pPr marL="0" indent="0">
              <a:spcBef>
                <a:spcPts val="1200"/>
              </a:spcBef>
              <a:buFont typeface="Arial" charset="0"/>
              <a:buNone/>
            </a:pPr>
            <a:r>
              <a:rPr lang="pl-PL" sz="1400" dirty="0">
                <a:latin typeface="Lato" pitchFamily="34" charset="-18"/>
              </a:rPr>
              <a:t>Obowiązek ten dotyczy wszystkich beneficjentów, niezależnie od formy prowadzonej księgowości oraz terminu poniesienia wydatków.</a:t>
            </a:r>
          </a:p>
          <a:p>
            <a:pPr marL="0" indent="0">
              <a:spcBef>
                <a:spcPts val="1200"/>
              </a:spcBef>
              <a:buNone/>
            </a:pPr>
            <a:r>
              <a:rPr lang="pl-PL" sz="1400" b="1" dirty="0">
                <a:latin typeface="Lato" pitchFamily="34" charset="-18"/>
              </a:rPr>
              <a:t>Ewidencja księgowa musi mieć odzwierciedlenie w polityce rachunkowości beneficjenta.</a:t>
            </a:r>
            <a:endParaRPr lang="pl-PL" sz="1400" dirty="0">
              <a:latin typeface="Lato" pitchFamily="34" charset="-18"/>
            </a:endParaRPr>
          </a:p>
          <a:p>
            <a:pPr marL="0" indent="0">
              <a:spcBef>
                <a:spcPts val="1200"/>
              </a:spcBef>
              <a:buFont typeface="Arial" charset="0"/>
              <a:buNone/>
            </a:pPr>
            <a:r>
              <a:rPr lang="pl-PL" sz="1400" dirty="0">
                <a:latin typeface="Lato" pitchFamily="34" charset="-18"/>
              </a:rPr>
              <a:t>Beneficjent jest zobowiązany do prowadzenie wyodrębnionej ewidencji księgowej w ramach własnego systemu księgowego, tzn. wszystkie operacje związane z danym projektem powinny zostać wyodrębnione w sposób pozwalający na ich identyfikację zgodnie z aktualnymi przepisami prawa oraz wytycznymi IZ RPO WSL w sposób przejrzysty i pozwalający na uzyskanie informacji wymaganych w zakresie rozliczania i kontroli projektu (</a:t>
            </a:r>
            <a:r>
              <a:rPr lang="pl-PL" sz="1400" i="1" dirty="0">
                <a:latin typeface="Lato" pitchFamily="34" charset="-18"/>
              </a:rPr>
              <a:t>analityka, kody księgowe, odpowiednie oznaczenie numerem  umowy w podatkowej księdze przychodów i rozchodów)</a:t>
            </a:r>
            <a:r>
              <a:rPr lang="pl-PL" sz="1400" dirty="0">
                <a:latin typeface="Lato" pitchFamily="34" charset="-18"/>
              </a:rPr>
              <a:t>, </a:t>
            </a:r>
          </a:p>
          <a:p>
            <a:pPr marL="0" indent="0">
              <a:spcBef>
                <a:spcPts val="1200"/>
              </a:spcBef>
              <a:buFont typeface="Arial" charset="0"/>
              <a:buNone/>
            </a:pPr>
            <a:r>
              <a:rPr lang="pl-PL" sz="1400" dirty="0">
                <a:latin typeface="Lato" pitchFamily="34" charset="-18"/>
              </a:rPr>
              <a:t>Brak spełnienia tego wymogu może skutkować uznaniem niewyodrębnionej operacji gospodarczej </a:t>
            </a:r>
            <a:r>
              <a:rPr lang="pl-PL" sz="1400" b="1" dirty="0">
                <a:latin typeface="Lato" pitchFamily="34" charset="-18"/>
              </a:rPr>
              <a:t>za wydatek niekwalifikowalny</a:t>
            </a:r>
            <a:r>
              <a:rPr lang="pl-PL" sz="1400" dirty="0">
                <a:latin typeface="Lato" pitchFamily="34" charset="-18"/>
              </a:rPr>
              <a:t>.</a:t>
            </a:r>
          </a:p>
        </p:txBody>
      </p:sp>
      <p:sp>
        <p:nvSpPr>
          <p:cNvPr id="10243" name="TextBox 4"/>
          <p:cNvSpPr txBox="1">
            <a:spLocks noChangeArrowheads="1"/>
          </p:cNvSpPr>
          <p:nvPr/>
        </p:nvSpPr>
        <p:spPr bwMode="auto">
          <a:xfrm>
            <a:off x="179388" y="692150"/>
            <a:ext cx="8137525"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ewidencja księgowa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20688" y="1341438"/>
            <a:ext cx="7931150" cy="5039890"/>
          </a:xfrm>
        </p:spPr>
        <p:txBody>
          <a:bodyPr/>
          <a:lstStyle/>
          <a:p>
            <a:pPr marL="0" indent="0">
              <a:spcBef>
                <a:spcPts val="600"/>
              </a:spcBef>
              <a:buNone/>
              <a:defRPr/>
            </a:pPr>
            <a:r>
              <a:rPr lang="pl-PL" sz="1400" dirty="0">
                <a:latin typeface="Lato"/>
                <a:cs typeface="Microsoft Sans Serif" panose="020B0604020202020204" pitchFamily="34" charset="0"/>
              </a:rPr>
              <a:t>Dofinansowanie w formie zaliczki, wypłacane jest beneficjentowi pod warunkiem:</a:t>
            </a:r>
          </a:p>
          <a:p>
            <a:pPr marL="0" indent="0">
              <a:spcBef>
                <a:spcPts val="600"/>
              </a:spcBef>
              <a:defRPr/>
            </a:pPr>
            <a:endParaRPr lang="pl-PL" sz="1400" dirty="0">
              <a:latin typeface="Lato"/>
              <a:cs typeface="Microsoft Sans Serif" panose="020B0604020202020204" pitchFamily="34" charset="0"/>
            </a:endParaRPr>
          </a:p>
          <a:p>
            <a:pPr>
              <a:spcBef>
                <a:spcPts val="600"/>
              </a:spcBef>
              <a:buFont typeface="Arial" panose="020B0604020202020204" pitchFamily="34" charset="0"/>
              <a:buChar char="•"/>
              <a:defRPr/>
            </a:pPr>
            <a:r>
              <a:rPr lang="pl-PL" sz="1400" dirty="0">
                <a:latin typeface="Lato"/>
                <a:cs typeface="Microsoft Sans Serif" panose="020B0604020202020204" pitchFamily="34" charset="0"/>
              </a:rPr>
              <a:t>max 95 % dofinansowania wykazanego w umowie o dofinansowanie;</a:t>
            </a:r>
          </a:p>
          <a:p>
            <a:pPr>
              <a:spcBef>
                <a:spcPts val="600"/>
              </a:spcBef>
              <a:buFont typeface="Arial" panose="020B0604020202020204" pitchFamily="34" charset="0"/>
              <a:buChar char="•"/>
              <a:defRPr/>
            </a:pPr>
            <a:r>
              <a:rPr lang="pl-PL" sz="1400" dirty="0">
                <a:latin typeface="Lato"/>
                <a:cs typeface="Microsoft Sans Serif" panose="020B0604020202020204" pitchFamily="34" charset="0"/>
              </a:rPr>
              <a:t>na 3 najbliższe m-ce, bezpośrednio po miesiącu, w którym został złożony do IZ RPO WSL wniosek o udzielenie zaliczki;</a:t>
            </a:r>
          </a:p>
          <a:p>
            <a:pPr>
              <a:spcBef>
                <a:spcPts val="600"/>
              </a:spcBef>
              <a:buFont typeface="Arial" panose="020B0604020202020204" pitchFamily="34" charset="0"/>
              <a:buChar char="•"/>
              <a:defRPr/>
            </a:pPr>
            <a:r>
              <a:rPr lang="pl-PL" sz="1400" dirty="0">
                <a:latin typeface="Lato"/>
                <a:cs typeface="Microsoft Sans Serif" panose="020B0604020202020204" pitchFamily="34" charset="0"/>
              </a:rPr>
              <a:t>podpisana umowa z wykonawcą na tą część zakresu realizacji projektu, którego dotyczy wniosek o zaliczkę;</a:t>
            </a:r>
          </a:p>
          <a:p>
            <a:pPr>
              <a:spcBef>
                <a:spcPts val="600"/>
              </a:spcBef>
              <a:buFont typeface="Arial" panose="020B0604020202020204" pitchFamily="34" charset="0"/>
              <a:buChar char="•"/>
              <a:defRPr/>
            </a:pPr>
            <a:r>
              <a:rPr lang="pl-PL" sz="1400" dirty="0">
                <a:latin typeface="Lato"/>
                <a:cs typeface="Microsoft Sans Serif" panose="020B0604020202020204" pitchFamily="34" charset="0"/>
              </a:rPr>
              <a:t>przedstawienie metodologii wyliczenia kwoty wnioskowanej zaliczki w podziale </a:t>
            </a:r>
            <a:br>
              <a:rPr lang="pl-PL" sz="1400" dirty="0">
                <a:latin typeface="Lato"/>
                <a:cs typeface="Microsoft Sans Serif" panose="020B0604020202020204" pitchFamily="34" charset="0"/>
              </a:rPr>
            </a:br>
            <a:r>
              <a:rPr lang="pl-PL" sz="1400" dirty="0">
                <a:latin typeface="Lato"/>
                <a:cs typeface="Microsoft Sans Serif" panose="020B0604020202020204" pitchFamily="34" charset="0"/>
              </a:rPr>
              <a:t>na poszczególne koszty/wydatki w podziale: EFRR i BP( jeśli dotyczy);</a:t>
            </a:r>
          </a:p>
          <a:p>
            <a:pPr>
              <a:spcBef>
                <a:spcPts val="600"/>
              </a:spcBef>
              <a:buFont typeface="Arial" panose="020B0604020202020204" pitchFamily="34" charset="0"/>
              <a:buChar char="•"/>
              <a:defRPr/>
            </a:pPr>
            <a:r>
              <a:rPr lang="pl-PL" sz="1400" dirty="0">
                <a:latin typeface="Lato"/>
                <a:cs typeface="Microsoft Sans Serif" panose="020B0604020202020204" pitchFamily="34" charset="0"/>
              </a:rPr>
              <a:t>zakończenie procesu kontroli przez IZ RPO WSL dotyczącej weryfikacji dokumentacji związanej z udzieleniem zamówień dla wydatków, na które przeznaczona będzie wnioskowana zaliczka;</a:t>
            </a:r>
          </a:p>
          <a:p>
            <a:pPr>
              <a:spcBef>
                <a:spcPts val="600"/>
              </a:spcBef>
              <a:buFont typeface="Arial" panose="020B0604020202020204" pitchFamily="34" charset="0"/>
              <a:buChar char="•"/>
              <a:defRPr/>
            </a:pPr>
            <a:r>
              <a:rPr lang="pl-PL" sz="1400" dirty="0">
                <a:latin typeface="Lato"/>
                <a:cs typeface="Microsoft Sans Serif" panose="020B0604020202020204" pitchFamily="34" charset="0"/>
              </a:rPr>
              <a:t>przedłożenie wraz z wnioskiem o płatność polityki rachunkowości oraz KIP;</a:t>
            </a:r>
          </a:p>
          <a:p>
            <a:pPr>
              <a:spcBef>
                <a:spcPts val="600"/>
              </a:spcBef>
              <a:buFont typeface="Arial" panose="020B0604020202020204" pitchFamily="34" charset="0"/>
              <a:buChar char="•"/>
              <a:defRPr/>
            </a:pPr>
            <a:r>
              <a:rPr lang="pl-PL" sz="1400" dirty="0">
                <a:latin typeface="Lato"/>
                <a:cs typeface="Microsoft Sans Serif" panose="020B0604020202020204" pitchFamily="34" charset="0"/>
              </a:rPr>
              <a:t>dostępności środków.</a:t>
            </a:r>
          </a:p>
          <a:p>
            <a:pPr>
              <a:spcBef>
                <a:spcPts val="600"/>
              </a:spcBef>
              <a:buFont typeface="Arial" panose="020B0604020202020204" pitchFamily="34" charset="0"/>
              <a:buChar char="•"/>
              <a:defRPr/>
            </a:pPr>
            <a:endParaRPr lang="pl-PL" sz="1400" dirty="0">
              <a:solidFill>
                <a:srgbClr val="636466"/>
              </a:solidFill>
              <a:latin typeface="Microsoft Sans Serif" panose="020B0604020202020204" pitchFamily="34" charset="0"/>
              <a:cs typeface="Microsoft Sans Serif" panose="020B0604020202020204" pitchFamily="34" charset="0"/>
            </a:endParaRPr>
          </a:p>
        </p:txBody>
      </p:sp>
      <p:sp>
        <p:nvSpPr>
          <p:cNvPr id="13315" name="TextBox 4"/>
          <p:cNvSpPr txBox="1">
            <a:spLocks noChangeArrowheads="1"/>
          </p:cNvSpPr>
          <p:nvPr/>
        </p:nvSpPr>
        <p:spPr bwMode="auto">
          <a:xfrm>
            <a:off x="179388" y="692150"/>
            <a:ext cx="8137525"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zaliczka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1600200"/>
            <a:ext cx="7859713" cy="4525963"/>
          </a:xfrm>
        </p:spPr>
        <p:txBody>
          <a:bodyPr/>
          <a:lstStyle/>
          <a:p>
            <a:pPr>
              <a:spcBef>
                <a:spcPts val="600"/>
              </a:spcBef>
              <a:buNone/>
              <a:defRPr/>
            </a:pPr>
            <a:endParaRPr lang="pl-PL" sz="1400" dirty="0">
              <a:solidFill>
                <a:srgbClr val="636466"/>
              </a:solidFill>
              <a:latin typeface="Microsoft Sans Serif" panose="020B0604020202020204" pitchFamily="34" charset="0"/>
              <a:cs typeface="Microsoft Sans Serif" panose="020B0604020202020204" pitchFamily="34" charset="0"/>
            </a:endParaRPr>
          </a:p>
          <a:p>
            <a:pPr>
              <a:spcBef>
                <a:spcPts val="600"/>
              </a:spcBef>
              <a:defRPr/>
            </a:pPr>
            <a:r>
              <a:rPr lang="pl-PL" sz="1400" dirty="0">
                <a:latin typeface="Lato"/>
                <a:cs typeface="Microsoft Sans Serif" panose="020B0604020202020204" pitchFamily="34" charset="0"/>
              </a:rPr>
              <a:t>Przedstawienie wydatków rozliczających zaliczkę do 3 m-</a:t>
            </a:r>
            <a:r>
              <a:rPr lang="pl-PL" sz="1400" dirty="0" err="1">
                <a:latin typeface="Lato"/>
                <a:cs typeface="Microsoft Sans Serif" panose="020B0604020202020204" pitchFamily="34" charset="0"/>
              </a:rPr>
              <a:t>cy</a:t>
            </a:r>
            <a:r>
              <a:rPr lang="pl-PL" sz="1400" dirty="0">
                <a:latin typeface="Lato"/>
                <a:cs typeface="Microsoft Sans Serif" panose="020B0604020202020204" pitchFamily="34" charset="0"/>
              </a:rPr>
              <a:t> od otrzymania zaliczki</a:t>
            </a:r>
          </a:p>
          <a:p>
            <a:pPr>
              <a:spcBef>
                <a:spcPts val="600"/>
              </a:spcBef>
              <a:defRPr/>
            </a:pPr>
            <a:r>
              <a:rPr lang="pl-PL" sz="1400" dirty="0">
                <a:latin typeface="Lato"/>
                <a:cs typeface="Microsoft Sans Serif" panose="020B0604020202020204" pitchFamily="34" charset="0"/>
              </a:rPr>
              <a:t>Złożenie wniosku nie później niż 14 dni od upływu terminu na rozliczenie zaliczki</a:t>
            </a:r>
          </a:p>
          <a:p>
            <a:pPr>
              <a:spcBef>
                <a:spcPts val="600"/>
              </a:spcBef>
              <a:defRPr/>
            </a:pPr>
            <a:r>
              <a:rPr lang="pl-PL" sz="1400" dirty="0">
                <a:latin typeface="Lato"/>
                <a:cs typeface="Microsoft Sans Serif" panose="020B0604020202020204" pitchFamily="34" charset="0"/>
              </a:rPr>
              <a:t>Zwrot części niewykorzystanej zaliczki na konto, z którego otrzymano zaliczkę.</a:t>
            </a:r>
          </a:p>
          <a:p>
            <a:endParaRPr lang="pl-PL" sz="1400" dirty="0">
              <a:latin typeface="Lato"/>
            </a:endParaRPr>
          </a:p>
          <a:p>
            <a:pPr marL="182563" indent="-182563">
              <a:spcBef>
                <a:spcPts val="600"/>
              </a:spcBef>
              <a:buNone/>
            </a:pPr>
            <a:r>
              <a:rPr lang="pl-PL" sz="1400" dirty="0">
                <a:latin typeface="Lato"/>
                <a:cs typeface="Microsoft Sans Serif" panose="020B0604020202020204" pitchFamily="34" charset="0"/>
              </a:rPr>
              <a:t>	Wykorzystanie zaliczki niezgodnie z przeznaczeniem (np. zapłata środkami dofinansowania wydatków  niekwalifikowalnych, zapłata wydatków w kwocie wyższej niż wynika z  montażu finansowego z konta zaliczkowego, poniesienie z konta zaliczki opłat bankowych, itp.) wiąże się ze zwrotem zaliczki wraz z </a:t>
            </a:r>
            <a:r>
              <a:rPr lang="pl-PL" sz="1400" b="1" dirty="0">
                <a:latin typeface="Lato"/>
                <a:cs typeface="Microsoft Sans Serif" panose="020B0604020202020204" pitchFamily="34" charset="0"/>
              </a:rPr>
              <a:t>odsetkami </a:t>
            </a:r>
            <a:r>
              <a:rPr lang="pl-PL" sz="1400" dirty="0">
                <a:latin typeface="Lato"/>
                <a:cs typeface="Microsoft Sans Serif" panose="020B0604020202020204" pitchFamily="34" charset="0"/>
              </a:rPr>
              <a:t>liczonymi jak dla zaległości podatkowych liczonych od daty wypłaty zaliczki do dnia zwrotu środków,	</a:t>
            </a:r>
          </a:p>
        </p:txBody>
      </p:sp>
      <p:sp>
        <p:nvSpPr>
          <p:cNvPr id="6" name="TextBox 4"/>
          <p:cNvSpPr txBox="1">
            <a:spLocks noChangeArrowheads="1"/>
          </p:cNvSpPr>
          <p:nvPr/>
        </p:nvSpPr>
        <p:spPr bwMode="auto">
          <a:xfrm>
            <a:off x="179388" y="692150"/>
            <a:ext cx="8137525"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rozliczenie zaliczki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marL="0" indent="0">
              <a:spcBef>
                <a:spcPts val="600"/>
              </a:spcBef>
              <a:buFont typeface="Arial" panose="020B0604020202020204" pitchFamily="34" charset="0"/>
              <a:buNone/>
              <a:defRPr/>
            </a:pPr>
            <a:endParaRPr lang="pl-PL" sz="1400" dirty="0">
              <a:solidFill>
                <a:srgbClr val="636466"/>
              </a:solidFill>
              <a:latin typeface="Lato"/>
            </a:endParaRPr>
          </a:p>
          <a:p>
            <a:pPr marL="0" indent="0">
              <a:spcBef>
                <a:spcPts val="600"/>
              </a:spcBef>
              <a:buFont typeface="Arial" panose="020B0604020202020204" pitchFamily="34" charset="0"/>
              <a:buNone/>
              <a:defRPr/>
            </a:pPr>
            <a:endParaRPr lang="pl-PL" sz="1400" dirty="0">
              <a:solidFill>
                <a:srgbClr val="636466"/>
              </a:solidFill>
              <a:latin typeface="Lato"/>
            </a:endParaRPr>
          </a:p>
          <a:p>
            <a:pPr marL="0" indent="0">
              <a:spcBef>
                <a:spcPts val="600"/>
              </a:spcBef>
              <a:buFont typeface="Arial" panose="020B0604020202020204" pitchFamily="34" charset="0"/>
              <a:buNone/>
              <a:defRPr/>
            </a:pPr>
            <a:endParaRPr lang="pl-PL" sz="1400" dirty="0">
              <a:solidFill>
                <a:srgbClr val="636466"/>
              </a:solidFill>
              <a:latin typeface="Lato"/>
            </a:endParaRPr>
          </a:p>
          <a:p>
            <a:pPr marL="0" indent="0">
              <a:buNone/>
            </a:pPr>
            <a:r>
              <a:rPr lang="pl-PL" sz="1400" b="1" dirty="0">
                <a:latin typeface="Lato"/>
              </a:rPr>
              <a:t>Niedozwolone jest podwójne finansowanie wydatków</a:t>
            </a:r>
          </a:p>
          <a:p>
            <a:pPr marL="0" indent="0">
              <a:buNone/>
            </a:pPr>
            <a:endParaRPr lang="pl-PL" sz="1400" dirty="0">
              <a:latin typeface="Lato"/>
            </a:endParaRPr>
          </a:p>
          <a:p>
            <a:pPr marL="0" indent="0">
              <a:buNone/>
            </a:pPr>
            <a:r>
              <a:rPr lang="pl-PL" sz="1400" dirty="0">
                <a:latin typeface="Lato"/>
              </a:rPr>
              <a:t>Podwójne finansowanie oznacza otrzymanie na wydatki kwalifikowalne danego projektu </a:t>
            </a:r>
            <a:br>
              <a:rPr lang="pl-PL" sz="1400" dirty="0">
                <a:latin typeface="Lato"/>
              </a:rPr>
            </a:br>
            <a:r>
              <a:rPr lang="pl-PL" sz="1400" dirty="0">
                <a:latin typeface="Lato"/>
              </a:rPr>
              <a:t>lub części projektu bezzwrotnej pomocy finansowej z kilku źródeł (krajowych, unijnych lub innych) </a:t>
            </a:r>
            <a:br>
              <a:rPr lang="pl-PL" sz="1400" dirty="0">
                <a:latin typeface="Lato"/>
              </a:rPr>
            </a:br>
            <a:r>
              <a:rPr lang="pl-PL" sz="1400" dirty="0">
                <a:latin typeface="Lato"/>
              </a:rPr>
              <a:t>w wysokości łącznie wyższej niż 100% wydatków kwalifikowalnych projektu lub części projektu</a:t>
            </a:r>
          </a:p>
          <a:p>
            <a:endParaRPr lang="pl-PL" sz="1400" dirty="0">
              <a:latin typeface="Lato"/>
            </a:endParaRPr>
          </a:p>
          <a:p>
            <a:pPr marL="0" indent="0">
              <a:buNone/>
            </a:pPr>
            <a:endParaRPr lang="pl-PL" sz="1400" dirty="0">
              <a:latin typeface="Lato"/>
            </a:endParaRPr>
          </a:p>
          <a:p>
            <a:pPr marL="0" indent="0">
              <a:buNone/>
              <a:defRPr/>
            </a:pPr>
            <a:endParaRPr lang="pl-PL" sz="1400" dirty="0">
              <a:latin typeface="Lato"/>
            </a:endParaRPr>
          </a:p>
        </p:txBody>
      </p:sp>
      <p:sp>
        <p:nvSpPr>
          <p:cNvPr id="9219" name="TextBox 4"/>
          <p:cNvSpPr txBox="1">
            <a:spLocks noChangeArrowheads="1"/>
          </p:cNvSpPr>
          <p:nvPr/>
        </p:nvSpPr>
        <p:spPr bwMode="auto">
          <a:xfrm>
            <a:off x="179388" y="692150"/>
            <a:ext cx="7272337"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Podwójne finansowanie </a:t>
            </a:r>
          </a:p>
        </p:txBody>
      </p:sp>
    </p:spTree>
    <p:extLst>
      <p:ext uri="{BB962C8B-B14F-4D97-AF65-F5344CB8AC3E}">
        <p14:creationId xmlns:p14="http://schemas.microsoft.com/office/powerpoint/2010/main" val="984619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539552" y="1600200"/>
            <a:ext cx="8147248" cy="4925144"/>
          </a:xfrm>
        </p:spPr>
        <p:txBody>
          <a:bodyPr/>
          <a:lstStyle/>
          <a:p>
            <a:pPr marL="0" indent="0">
              <a:spcBef>
                <a:spcPts val="600"/>
              </a:spcBef>
              <a:buFont typeface="Arial" panose="020B0604020202020204" pitchFamily="34" charset="0"/>
              <a:buNone/>
              <a:defRPr/>
            </a:pPr>
            <a:endParaRPr lang="pl-PL" sz="1400" dirty="0">
              <a:solidFill>
                <a:srgbClr val="636466"/>
              </a:solidFill>
              <a:latin typeface="Lato"/>
            </a:endParaRPr>
          </a:p>
          <a:p>
            <a:pPr>
              <a:buNone/>
              <a:defRPr/>
            </a:pPr>
            <a:r>
              <a:rPr lang="pl-PL" sz="1400" dirty="0">
                <a:latin typeface="Lato"/>
              </a:rPr>
              <a:t>Beneficjent jest zobowiązany do osiągnięcia: </a:t>
            </a:r>
          </a:p>
          <a:p>
            <a:pPr marL="457200" indent="-457200">
              <a:buFontTx/>
              <a:buAutoNum type="arabicParenR"/>
              <a:defRPr/>
            </a:pPr>
            <a:r>
              <a:rPr lang="pl-PL" sz="1400" dirty="0">
                <a:latin typeface="Lato"/>
              </a:rPr>
              <a:t>wskaźników produktu – najpóźniej do dnia zakończenia realizacji projektu; </a:t>
            </a:r>
          </a:p>
          <a:p>
            <a:pPr marL="457200" indent="-457200">
              <a:buFontTx/>
              <a:buAutoNum type="arabicParenR"/>
              <a:defRPr/>
            </a:pPr>
            <a:r>
              <a:rPr lang="pl-PL" sz="1400" dirty="0">
                <a:latin typeface="Lato"/>
              </a:rPr>
              <a:t>wskaźników rezultatu – najpóźniej w terminie do 12 miesięcy od dnia zakończenia realizacji projektu. </a:t>
            </a:r>
          </a:p>
          <a:p>
            <a:pPr>
              <a:defRPr/>
            </a:pPr>
            <a:endParaRPr lang="pl-PL" sz="1400" dirty="0">
              <a:latin typeface="Lato"/>
            </a:endParaRPr>
          </a:p>
          <a:p>
            <a:pPr marL="0" indent="0">
              <a:buNone/>
              <a:defRPr/>
            </a:pPr>
            <a:r>
              <a:rPr lang="pl-PL" sz="1400" dirty="0">
                <a:latin typeface="Lato"/>
              </a:rPr>
              <a:t>Nieosiągnięcie celu projektu wyrażonego wskaźnikami produktu lub rezultatu może stanowić przesłankę do stwierdzenia nieprawidłowości indywidualnej oraz nałożenia proporcjonalnej korekty finansowej na daną kategorię kosztu/zadania o ile możliwe jest przyporządkowanie kategorii kosztu/zadania do wskaźnika. Jeżeli przyporządkowanie kosztu/zadania do wskaźnika nie jest możliwe, wówczas korekta finansowa może zostać proporcjonalnie wprowadzona do wszystkich kosztów/zadań projektu. </a:t>
            </a:r>
            <a:r>
              <a:rPr lang="pl-PL" altLang="pl-PL" sz="1400" dirty="0">
                <a:latin typeface="Lato"/>
              </a:rPr>
              <a:t> </a:t>
            </a:r>
          </a:p>
          <a:p>
            <a:pPr>
              <a:defRPr/>
            </a:pPr>
            <a:endParaRPr lang="pl-PL" altLang="pl-PL" sz="1400" dirty="0">
              <a:latin typeface="Lato"/>
            </a:endParaRPr>
          </a:p>
          <a:p>
            <a:pPr marL="0" indent="0">
              <a:buNone/>
              <a:defRPr/>
            </a:pPr>
            <a:r>
              <a:rPr lang="pl-PL" altLang="pl-PL" sz="1400" dirty="0">
                <a:latin typeface="Lato"/>
              </a:rPr>
              <a:t>Beneficjent jest zobowiązany do przedstawiania na żądanie IZ RPO WSL dokumentów i wyjaśnień służących monitorowaniu postępów realizacji projektu.</a:t>
            </a:r>
          </a:p>
          <a:p>
            <a:pPr>
              <a:defRPr/>
            </a:pPr>
            <a:endParaRPr lang="pl-PL" altLang="pl-PL" sz="1400" dirty="0">
              <a:latin typeface="Lato"/>
            </a:endParaRPr>
          </a:p>
          <a:p>
            <a:pPr>
              <a:defRPr/>
            </a:pPr>
            <a:endParaRPr lang="pl-PL" sz="1400" dirty="0"/>
          </a:p>
        </p:txBody>
      </p:sp>
      <p:sp>
        <p:nvSpPr>
          <p:cNvPr id="9219" name="TextBox 4"/>
          <p:cNvSpPr txBox="1">
            <a:spLocks noChangeArrowheads="1"/>
          </p:cNvSpPr>
          <p:nvPr/>
        </p:nvSpPr>
        <p:spPr bwMode="auto">
          <a:xfrm>
            <a:off x="179388" y="692150"/>
            <a:ext cx="7272337" cy="646331"/>
          </a:xfrm>
          <a:prstGeom prst="rect">
            <a:avLst/>
          </a:prstGeom>
          <a:noFill/>
          <a:ln w="76200">
            <a:solidFill>
              <a:srgbClr val="636466"/>
            </a:solidFill>
            <a:miter lim="800000"/>
            <a:headEnd/>
            <a:tailEnd/>
          </a:ln>
        </p:spPr>
        <p:txBody>
          <a:bodyPr>
            <a:spAutoFit/>
          </a:bodyPr>
          <a:lstStyle/>
          <a:p>
            <a:r>
              <a:rPr lang="pl-PL" b="1" dirty="0">
                <a:solidFill>
                  <a:srgbClr val="636466"/>
                </a:solidFill>
                <a:latin typeface="Microsoft Sans Serif" pitchFamily="34" charset="0"/>
                <a:cs typeface="Microsoft Sans Serif" pitchFamily="34" charset="0"/>
              </a:rPr>
              <a:t>Wnioski o płatność RPO WSL 2014-2020 – </a:t>
            </a:r>
            <a:r>
              <a:rPr lang="pl-PL" altLang="pl-PL" b="1" dirty="0">
                <a:solidFill>
                  <a:srgbClr val="636466"/>
                </a:solidFill>
                <a:latin typeface="Microsoft Sans Serif" pitchFamily="34" charset="0"/>
                <a:cs typeface="Microsoft Sans Serif" pitchFamily="34" charset="0"/>
              </a:rPr>
              <a:t>Rozliczanie efektów projektu (w tym wskaźników)</a:t>
            </a:r>
          </a:p>
        </p:txBody>
      </p:sp>
    </p:spTree>
    <p:extLst>
      <p:ext uri="{BB962C8B-B14F-4D97-AF65-F5344CB8AC3E}">
        <p14:creationId xmlns:p14="http://schemas.microsoft.com/office/powerpoint/2010/main" val="583824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ymbol zastępczy zawartości 2"/>
          <p:cNvSpPr>
            <a:spLocks noGrp="1"/>
          </p:cNvSpPr>
          <p:nvPr>
            <p:ph idx="1"/>
          </p:nvPr>
        </p:nvSpPr>
        <p:spPr>
          <a:xfrm>
            <a:off x="457200" y="1600200"/>
            <a:ext cx="7931150" cy="4525963"/>
          </a:xfrm>
        </p:spPr>
        <p:txBody>
          <a:bodyPr/>
          <a:lstStyle/>
          <a:p>
            <a:pPr>
              <a:spcBef>
                <a:spcPts val="600"/>
              </a:spcBef>
              <a:buFont typeface="Arial" charset="0"/>
              <a:buAutoNum type="arabicPeriod"/>
            </a:pPr>
            <a:r>
              <a:rPr lang="pl-PL" sz="1400" dirty="0">
                <a:latin typeface="Lato"/>
                <a:cs typeface="Microsoft Sans Serif" pitchFamily="34" charset="0"/>
              </a:rPr>
              <a:t>Stwierdzenie nieprawidłowości </a:t>
            </a:r>
            <a:r>
              <a:rPr lang="pl-PL" sz="1400" u="sng" dirty="0">
                <a:latin typeface="Lato"/>
                <a:cs typeface="Microsoft Sans Serif" pitchFamily="34" charset="0"/>
              </a:rPr>
              <a:t>przed</a:t>
            </a:r>
            <a:r>
              <a:rPr lang="pl-PL" sz="1400" dirty="0">
                <a:latin typeface="Lato"/>
                <a:cs typeface="Microsoft Sans Serif" pitchFamily="34" charset="0"/>
              </a:rPr>
              <a:t> złożeniem przez beneficjenta wniosku o płatność: </a:t>
            </a:r>
          </a:p>
          <a:p>
            <a:pPr marL="357188" indent="0">
              <a:spcBef>
                <a:spcPts val="1200"/>
              </a:spcBef>
              <a:buNone/>
            </a:pPr>
            <a:r>
              <a:rPr lang="pl-PL" sz="1400" dirty="0">
                <a:latin typeface="Lato"/>
                <a:cs typeface="Microsoft Sans Serif" pitchFamily="34" charset="0"/>
              </a:rPr>
              <a:t>Beneficjent we wniosku o płatność wykazuje wydatki kwalifikowalnych pomniejszone </a:t>
            </a:r>
            <a:br>
              <a:rPr lang="pl-PL" sz="1400" dirty="0">
                <a:latin typeface="Lato"/>
                <a:cs typeface="Microsoft Sans Serif" pitchFamily="34" charset="0"/>
              </a:rPr>
            </a:br>
            <a:r>
              <a:rPr lang="pl-PL" sz="1400" dirty="0">
                <a:latin typeface="Lato"/>
                <a:cs typeface="Microsoft Sans Serif" pitchFamily="34" charset="0"/>
              </a:rPr>
              <a:t>o kwotę, jaka wynika z konieczności nałożenia korekty zgodnie z taryfikatorem.</a:t>
            </a:r>
          </a:p>
          <a:p>
            <a:pPr marL="0" indent="0">
              <a:spcBef>
                <a:spcPts val="1200"/>
              </a:spcBef>
              <a:buNone/>
            </a:pPr>
            <a:r>
              <a:rPr lang="pl-PL" sz="1400" dirty="0">
                <a:latin typeface="Lato"/>
                <a:cs typeface="Microsoft Sans Serif" pitchFamily="34" charset="0"/>
              </a:rPr>
              <a:t>2.    Stwierdzenie nieprawidłowości </a:t>
            </a:r>
            <a:r>
              <a:rPr lang="pl-PL" sz="1400" u="sng" dirty="0">
                <a:latin typeface="Lato"/>
                <a:cs typeface="Microsoft Sans Serif" pitchFamily="34" charset="0"/>
              </a:rPr>
              <a:t>w trakcie </a:t>
            </a:r>
            <a:r>
              <a:rPr lang="pl-PL" sz="1400" dirty="0">
                <a:latin typeface="Lato"/>
                <a:cs typeface="Microsoft Sans Serif" pitchFamily="34" charset="0"/>
              </a:rPr>
              <a:t>weryfikacji wniosku beneficjenta o płatność:</a:t>
            </a:r>
          </a:p>
          <a:p>
            <a:pPr marL="0" lvl="1" indent="0">
              <a:spcBef>
                <a:spcPts val="0"/>
              </a:spcBef>
              <a:buFont typeface="Arial" charset="0"/>
              <a:buNone/>
            </a:pPr>
            <a:endParaRPr lang="pl-PL" sz="1400" dirty="0">
              <a:latin typeface="Lato"/>
              <a:cs typeface="Microsoft Sans Serif" pitchFamily="34" charset="0"/>
            </a:endParaRPr>
          </a:p>
          <a:p>
            <a:pPr marL="357188" lvl="1" indent="0">
              <a:spcBef>
                <a:spcPts val="0"/>
              </a:spcBef>
              <a:buFont typeface="Arial" charset="0"/>
              <a:buNone/>
            </a:pPr>
            <a:r>
              <a:rPr lang="pl-PL" sz="1400" dirty="0">
                <a:latin typeface="Lato"/>
                <a:cs typeface="Microsoft Sans Serif" pitchFamily="34" charset="0"/>
              </a:rPr>
              <a:t>Instytucja weryfikująca wniosek dokonuje pomniejszenia wartości wydatków</a:t>
            </a:r>
          </a:p>
          <a:p>
            <a:pPr marL="357188" lvl="1" indent="0">
              <a:spcBef>
                <a:spcPts val="0"/>
              </a:spcBef>
              <a:buFont typeface="Arial" charset="0"/>
              <a:buNone/>
            </a:pPr>
            <a:r>
              <a:rPr lang="pl-PL" sz="1400" dirty="0">
                <a:latin typeface="Lato"/>
                <a:cs typeface="Microsoft Sans Serif" pitchFamily="34" charset="0"/>
              </a:rPr>
              <a:t>kwalifikowalnych ujętych we wniosku o płatność złożonym przez beneficjenta o całkowitą</a:t>
            </a:r>
          </a:p>
          <a:p>
            <a:pPr marL="357188" lvl="1" indent="0">
              <a:spcBef>
                <a:spcPts val="0"/>
              </a:spcBef>
              <a:buFont typeface="Arial" charset="0"/>
              <a:buNone/>
            </a:pPr>
            <a:r>
              <a:rPr lang="pl-PL" sz="1400" dirty="0">
                <a:latin typeface="Lato"/>
                <a:cs typeface="Microsoft Sans Serif" pitchFamily="34" charset="0"/>
              </a:rPr>
              <a:t>kwotę wydatków nieprawidłowych. </a:t>
            </a:r>
          </a:p>
          <a:p>
            <a:pPr marL="357188" lvl="1" indent="0">
              <a:spcBef>
                <a:spcPts val="0"/>
              </a:spcBef>
              <a:buFont typeface="Arial" charset="0"/>
              <a:buNone/>
            </a:pPr>
            <a:r>
              <a:rPr lang="pl-PL" sz="1400" dirty="0">
                <a:latin typeface="Lato"/>
                <a:cs typeface="Microsoft Sans Serif" pitchFamily="34" charset="0"/>
              </a:rPr>
              <a:t>W kolejnym wniosku o płatność wydatki kwalifikowalne wykazywane są z uwzględnieniem nałożonej korekty zgodnie z taryfikatorem.</a:t>
            </a:r>
          </a:p>
          <a:p>
            <a:pPr marL="0" indent="0">
              <a:spcBef>
                <a:spcPts val="0"/>
              </a:spcBef>
              <a:buFont typeface="Arial" charset="0"/>
              <a:buNone/>
            </a:pPr>
            <a:endParaRPr lang="pl-PL" sz="1400" dirty="0">
              <a:latin typeface="Lato"/>
              <a:cs typeface="Microsoft Sans Serif" pitchFamily="34" charset="0"/>
            </a:endParaRPr>
          </a:p>
          <a:p>
            <a:pPr marL="0" indent="0">
              <a:spcBef>
                <a:spcPts val="600"/>
              </a:spcBef>
              <a:buFont typeface="Arial" charset="0"/>
              <a:buNone/>
            </a:pPr>
            <a:r>
              <a:rPr lang="pl-PL" sz="1400" dirty="0">
                <a:latin typeface="Lato"/>
                <a:cs typeface="Microsoft Sans Serif" pitchFamily="34" charset="0"/>
              </a:rPr>
              <a:t>3.    Nieprawidłowości stwierdzone </a:t>
            </a:r>
            <a:r>
              <a:rPr lang="pl-PL" sz="1400" u="sng" dirty="0">
                <a:latin typeface="Lato"/>
                <a:cs typeface="Microsoft Sans Serif" pitchFamily="34" charset="0"/>
              </a:rPr>
              <a:t>po zatwierdzeniu wniosku </a:t>
            </a:r>
            <a:r>
              <a:rPr lang="pl-PL" sz="1400" dirty="0">
                <a:latin typeface="Lato"/>
                <a:cs typeface="Microsoft Sans Serif" pitchFamily="34" charset="0"/>
              </a:rPr>
              <a:t>beneficjenta o płatność:</a:t>
            </a:r>
          </a:p>
          <a:p>
            <a:pPr marL="357188" lvl="1" indent="0">
              <a:spcBef>
                <a:spcPts val="600"/>
              </a:spcBef>
              <a:buFont typeface="Arial" charset="0"/>
              <a:buNone/>
            </a:pPr>
            <a:r>
              <a:rPr lang="pl-PL" sz="1400" dirty="0">
                <a:latin typeface="Lato"/>
                <a:cs typeface="Microsoft Sans Serif" pitchFamily="34" charset="0"/>
              </a:rPr>
              <a:t>Wiąże się to z obniżeniem całkowitej kwoty współfinansowania UE dla danego projektu </a:t>
            </a:r>
            <a:br>
              <a:rPr lang="pl-PL" sz="1400" dirty="0">
                <a:latin typeface="Lato"/>
                <a:cs typeface="Microsoft Sans Serif" pitchFamily="34" charset="0"/>
              </a:rPr>
            </a:br>
            <a:r>
              <a:rPr lang="pl-PL" sz="1400" dirty="0">
                <a:latin typeface="Lato"/>
                <a:cs typeface="Microsoft Sans Serif" pitchFamily="34" charset="0"/>
              </a:rPr>
              <a:t>o kwotę nałożonej korekty oraz zwrotem dofinansowania z odsetkami liczonymi </a:t>
            </a:r>
            <a:br>
              <a:rPr lang="pl-PL" sz="1400" dirty="0">
                <a:latin typeface="Lato"/>
                <a:cs typeface="Microsoft Sans Serif" pitchFamily="34" charset="0"/>
              </a:rPr>
            </a:br>
            <a:r>
              <a:rPr lang="pl-PL" sz="1400" dirty="0">
                <a:latin typeface="Lato"/>
                <a:cs typeface="Microsoft Sans Serif" pitchFamily="34" charset="0"/>
              </a:rPr>
              <a:t>jak dla zaległości podatkowych.</a:t>
            </a:r>
          </a:p>
          <a:p>
            <a:pPr marL="400050" lvl="1" indent="0">
              <a:buFont typeface="Arial" charset="0"/>
              <a:buNone/>
            </a:pPr>
            <a:endParaRPr lang="pl-PL" sz="1400" dirty="0">
              <a:solidFill>
                <a:srgbClr val="636466"/>
              </a:solidFill>
              <a:latin typeface="Microsoft Sans Serif" pitchFamily="34" charset="0"/>
              <a:cs typeface="Microsoft Sans Serif" pitchFamily="34" charset="0"/>
            </a:endParaRPr>
          </a:p>
        </p:txBody>
      </p:sp>
      <p:sp>
        <p:nvSpPr>
          <p:cNvPr id="16387" name="TextBox 4"/>
          <p:cNvSpPr txBox="1">
            <a:spLocks noChangeArrowheads="1"/>
          </p:cNvSpPr>
          <p:nvPr/>
        </p:nvSpPr>
        <p:spPr bwMode="auto">
          <a:xfrm>
            <a:off x="179388" y="692150"/>
            <a:ext cx="8208962"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korekty finansowe na zamówieniach</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Box 2"/>
          <p:cNvSpPr txBox="1">
            <a:spLocks noChangeArrowheads="1"/>
          </p:cNvSpPr>
          <p:nvPr/>
        </p:nvSpPr>
        <p:spPr bwMode="auto">
          <a:xfrm>
            <a:off x="5292725" y="1989138"/>
            <a:ext cx="3600450" cy="1093787"/>
          </a:xfrm>
          <a:prstGeom prst="rect">
            <a:avLst/>
          </a:prstGeom>
          <a:noFill/>
          <a:ln w="76200">
            <a:solidFill>
              <a:srgbClr val="636466"/>
            </a:solidFill>
            <a:miter lim="800000"/>
            <a:headEnd/>
            <a:tailEnd/>
          </a:ln>
        </p:spPr>
        <p:txBody>
          <a:bodyPr>
            <a:spAutoFit/>
          </a:bodyPr>
          <a:lstStyle/>
          <a:p>
            <a:pPr eaLnBrk="1" hangingPunct="1"/>
            <a:endParaRPr lang="pl-PL" sz="1600">
              <a:solidFill>
                <a:srgbClr val="636466"/>
              </a:solidFill>
              <a:latin typeface="Novecento wide Normal" pitchFamily="50" charset="-18"/>
            </a:endParaRPr>
          </a:p>
          <a:p>
            <a:pPr eaLnBrk="1" hangingPunct="1"/>
            <a:r>
              <a:rPr lang="pl-PL" b="1">
                <a:solidFill>
                  <a:srgbClr val="636466"/>
                </a:solidFill>
                <a:latin typeface="Novecento wide Book" pitchFamily="50" charset="-18"/>
              </a:rPr>
              <a:t>       </a:t>
            </a:r>
            <a:r>
              <a:rPr lang="pl-PL" b="1">
                <a:solidFill>
                  <a:srgbClr val="636466"/>
                </a:solidFill>
                <a:latin typeface="Microsoft Sans Serif" pitchFamily="34" charset="0"/>
                <a:cs typeface="Microsoft Sans Serif" pitchFamily="34" charset="0"/>
              </a:rPr>
              <a:t>Dziękuję za uwagę</a:t>
            </a:r>
          </a:p>
          <a:p>
            <a:pPr eaLnBrk="1" hangingPunct="1"/>
            <a:endParaRPr lang="pl-PL" sz="1500" b="1">
              <a:solidFill>
                <a:srgbClr val="636466"/>
              </a:solidFill>
              <a:latin typeface="Novecento wide Normal" pitchFamily="50" charset="-18"/>
            </a:endParaRPr>
          </a:p>
          <a:p>
            <a:pPr eaLnBrk="1" hangingPunct="1"/>
            <a:endParaRPr lang="pl-PL" sz="1600">
              <a:solidFill>
                <a:srgbClr val="636466"/>
              </a:solidFill>
              <a:latin typeface="Novecento wide Normal" pitchFamily="50" charset="-18"/>
            </a:endParaRPr>
          </a:p>
        </p:txBody>
      </p:sp>
      <p:sp>
        <p:nvSpPr>
          <p:cNvPr id="3075" name="TextBox 3"/>
          <p:cNvSpPr txBox="1">
            <a:spLocks noChangeArrowheads="1"/>
          </p:cNvSpPr>
          <p:nvPr/>
        </p:nvSpPr>
        <p:spPr bwMode="auto">
          <a:xfrm>
            <a:off x="4173538" y="3657600"/>
            <a:ext cx="4719637" cy="1766888"/>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defRPr/>
            </a:pPr>
            <a:r>
              <a:rPr lang="pl-PL" sz="1600" b="1" dirty="0">
                <a:solidFill>
                  <a:schemeClr val="tx1">
                    <a:lumMod val="65000"/>
                    <a:lumOff val="35000"/>
                  </a:schemeClr>
                </a:solidFill>
                <a:latin typeface="Lato" panose="020F0502020204030203" pitchFamily="34" charset="-18"/>
                <a:cs typeface="Arial" panose="020B0604020202020204" pitchFamily="34" charset="0"/>
              </a:rPr>
              <a:t>Główny Punkt Informacyjny </a:t>
            </a:r>
          </a:p>
          <a:p>
            <a:pPr>
              <a:buFont typeface="Arial" panose="020B0604020202020204" pitchFamily="34" charset="0"/>
              <a:buNone/>
              <a:defRPr/>
            </a:pPr>
            <a:r>
              <a:rPr lang="pl-PL" sz="1600" b="1" dirty="0">
                <a:solidFill>
                  <a:schemeClr val="tx1">
                    <a:lumMod val="65000"/>
                    <a:lumOff val="35000"/>
                  </a:schemeClr>
                </a:solidFill>
                <a:latin typeface="Lato" panose="020F0502020204030203" pitchFamily="34" charset="-18"/>
                <a:cs typeface="Arial" panose="020B0604020202020204" pitchFamily="34" charset="0"/>
              </a:rPr>
              <a:t>Funduszy Europejskich</a:t>
            </a:r>
          </a:p>
          <a:p>
            <a:pPr>
              <a:buFont typeface="Arial" panose="020B0604020202020204" pitchFamily="34" charset="0"/>
              <a:buNone/>
              <a:defRPr/>
            </a:pPr>
            <a:r>
              <a:rPr lang="pl-PL" sz="1600" dirty="0">
                <a:solidFill>
                  <a:schemeClr val="tx1">
                    <a:lumMod val="65000"/>
                    <a:lumOff val="35000"/>
                  </a:schemeClr>
                </a:solidFill>
                <a:latin typeface="Lato" panose="020F0502020204030203" pitchFamily="34" charset="-18"/>
                <a:cs typeface="Arial" panose="020B0604020202020204" pitchFamily="34" charset="0"/>
              </a:rPr>
              <a:t>ul. Dąbrowskiego 23, parter, sektor C</a:t>
            </a:r>
            <a:br>
              <a:rPr lang="pl-PL" sz="1600" dirty="0">
                <a:solidFill>
                  <a:schemeClr val="tx1">
                    <a:lumMod val="65000"/>
                    <a:lumOff val="35000"/>
                  </a:schemeClr>
                </a:solidFill>
                <a:latin typeface="Lato" panose="020F0502020204030203" pitchFamily="34" charset="-18"/>
                <a:cs typeface="Arial" panose="020B0604020202020204" pitchFamily="34" charset="0"/>
              </a:rPr>
            </a:br>
            <a:r>
              <a:rPr lang="pl-PL" sz="1600" dirty="0">
                <a:solidFill>
                  <a:schemeClr val="tx1">
                    <a:lumMod val="65000"/>
                    <a:lumOff val="35000"/>
                  </a:schemeClr>
                </a:solidFill>
                <a:latin typeface="Lato" panose="020F0502020204030203" pitchFamily="34" charset="-18"/>
                <a:cs typeface="Arial" panose="020B0604020202020204" pitchFamily="34" charset="0"/>
              </a:rPr>
              <a:t>Katowice </a:t>
            </a:r>
          </a:p>
          <a:p>
            <a:pPr>
              <a:buFont typeface="Arial" panose="020B0604020202020204" pitchFamily="34" charset="0"/>
              <a:buNone/>
              <a:defRPr/>
            </a:pPr>
            <a:r>
              <a:rPr lang="pl-PL" sz="1600" dirty="0">
                <a:solidFill>
                  <a:schemeClr val="tx1">
                    <a:lumMod val="65000"/>
                    <a:lumOff val="35000"/>
                  </a:schemeClr>
                </a:solidFill>
                <a:latin typeface="Lato" panose="020F0502020204030203" pitchFamily="34" charset="-18"/>
                <a:cs typeface="Arial" panose="020B0604020202020204" pitchFamily="34" charset="0"/>
              </a:rPr>
              <a:t>telefony: 32 77 40 172 / 193 / 194 </a:t>
            </a:r>
          </a:p>
          <a:p>
            <a:pPr>
              <a:buFont typeface="Arial" panose="020B0604020202020204" pitchFamily="34" charset="0"/>
              <a:buNone/>
              <a:defRPr/>
            </a:pPr>
            <a:r>
              <a:rPr lang="pl-PL" sz="1600" dirty="0">
                <a:solidFill>
                  <a:schemeClr val="tx1">
                    <a:lumMod val="65000"/>
                    <a:lumOff val="35000"/>
                  </a:schemeClr>
                </a:solidFill>
                <a:latin typeface="Lato" panose="020F0502020204030203" pitchFamily="34" charset="-18"/>
                <a:cs typeface="Arial" panose="020B0604020202020204" pitchFamily="34" charset="0"/>
              </a:rPr>
              <a:t>e-mail: punktinformacyjny@slaskie.pl</a:t>
            </a:r>
          </a:p>
        </p:txBody>
      </p:sp>
      <p:pic>
        <p:nvPicPr>
          <p:cNvPr id="17412" name="Picture 3" descr="C:\Users\oem\Desktop\RZŚ_negatyw.png"/>
          <p:cNvPicPr>
            <a:picLocks noChangeAspect="1" noChangeArrowheads="1"/>
          </p:cNvPicPr>
          <p:nvPr/>
        </p:nvPicPr>
        <p:blipFill>
          <a:blip r:embed="rId2" cstate="print"/>
          <a:srcRect/>
          <a:stretch>
            <a:fillRect/>
          </a:stretch>
        </p:blipFill>
        <p:spPr bwMode="auto">
          <a:xfrm>
            <a:off x="323850" y="404813"/>
            <a:ext cx="3402013" cy="6192837"/>
          </a:xfrm>
          <a:prstGeom prst="rect">
            <a:avLst/>
          </a:prstGeom>
          <a:noFill/>
          <a:ln w="9525">
            <a:noFill/>
            <a:miter lim="800000"/>
            <a:headEnd/>
            <a:tailEnd/>
          </a:ln>
        </p:spPr>
      </p:pic>
      <p:sp>
        <p:nvSpPr>
          <p:cNvPr id="5" name="Rectangle 7"/>
          <p:cNvSpPr>
            <a:spLocks noChangeArrowheads="1"/>
          </p:cNvSpPr>
          <p:nvPr/>
        </p:nvSpPr>
        <p:spPr bwMode="auto">
          <a:xfrm>
            <a:off x="6391275" y="5424488"/>
            <a:ext cx="2501900" cy="338137"/>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pl-PL" sz="1600" b="1" dirty="0">
                <a:solidFill>
                  <a:schemeClr val="tx1">
                    <a:lumMod val="65000"/>
                    <a:lumOff val="35000"/>
                  </a:schemeClr>
                </a:solidFill>
                <a:latin typeface="Lato" panose="020F0502020204030203" pitchFamily="34" charset="-18"/>
                <a:cs typeface="Arial" panose="020B0604020202020204" pitchFamily="34" charset="0"/>
              </a:rPr>
              <a:t>www.rpo.slaskie.pl</a:t>
            </a:r>
            <a:endParaRPr lang="pl-PL" sz="1100" b="1" dirty="0">
              <a:solidFill>
                <a:srgbClr val="636466"/>
              </a:solidFill>
              <a:latin typeface="Lato" panose="020F0502020204030203" pitchFamily="34" charset="-18"/>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Box 4"/>
          <p:cNvSpPr txBox="1">
            <a:spLocks noChangeArrowheads="1"/>
          </p:cNvSpPr>
          <p:nvPr/>
        </p:nvSpPr>
        <p:spPr bwMode="auto">
          <a:xfrm>
            <a:off x="179388" y="692150"/>
            <a:ext cx="8137525"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a:t>
            </a:r>
          </a:p>
        </p:txBody>
      </p:sp>
      <p:sp>
        <p:nvSpPr>
          <p:cNvPr id="2" name="Prostokąt 1"/>
          <p:cNvSpPr/>
          <p:nvPr/>
        </p:nvSpPr>
        <p:spPr>
          <a:xfrm>
            <a:off x="611560" y="1340768"/>
            <a:ext cx="8064896" cy="4247317"/>
          </a:xfrm>
          <a:prstGeom prst="rect">
            <a:avLst/>
          </a:prstGeom>
        </p:spPr>
        <p:txBody>
          <a:bodyPr wrap="square">
            <a:spAutoFit/>
          </a:bodyPr>
          <a:lstStyle/>
          <a:p>
            <a:endParaRPr lang="pl-PL" sz="1400" dirty="0">
              <a:solidFill>
                <a:srgbClr val="000000"/>
              </a:solidFill>
              <a:latin typeface="Lato"/>
            </a:endParaRPr>
          </a:p>
          <a:p>
            <a:r>
              <a:rPr lang="pl-PL" sz="1400" dirty="0">
                <a:solidFill>
                  <a:srgbClr val="000000"/>
                </a:solidFill>
                <a:latin typeface="Lato"/>
              </a:rPr>
              <a:t>Wniosek o płatność jest składany wyłącznie w wersji elektronicznej z wykorzystaniem LSI oraz podpisywany i przesyłany z wykorzystaniem platform elektronicznych SEKAP / </a:t>
            </a:r>
            <a:r>
              <a:rPr lang="pl-PL" sz="1400" dirty="0" err="1">
                <a:solidFill>
                  <a:srgbClr val="000000"/>
                </a:solidFill>
                <a:latin typeface="Lato"/>
              </a:rPr>
              <a:t>ePUAP</a:t>
            </a:r>
            <a:r>
              <a:rPr lang="pl-PL" sz="1400" dirty="0">
                <a:solidFill>
                  <a:srgbClr val="000000"/>
                </a:solidFill>
                <a:latin typeface="Lato"/>
              </a:rPr>
              <a:t>. Dokumenty dostarczane z wykorzystaniem komunikacji elektronicznej SEKAP /</a:t>
            </a:r>
            <a:r>
              <a:rPr lang="pl-PL" sz="1400" dirty="0" err="1">
                <a:solidFill>
                  <a:srgbClr val="000000"/>
                </a:solidFill>
                <a:latin typeface="Lato"/>
              </a:rPr>
              <a:t>ePUAP</a:t>
            </a:r>
            <a:r>
              <a:rPr lang="pl-PL" sz="1400" dirty="0">
                <a:solidFill>
                  <a:srgbClr val="000000"/>
                </a:solidFill>
                <a:latin typeface="Lato"/>
              </a:rPr>
              <a:t>, muszą zostać opatrzone </a:t>
            </a:r>
            <a:r>
              <a:rPr lang="pl-PL" sz="1400" b="1" dirty="0">
                <a:solidFill>
                  <a:srgbClr val="000000"/>
                </a:solidFill>
                <a:latin typeface="Lato"/>
              </a:rPr>
              <a:t>podpisem elektronicznym albo podpisem potwierdzonym profilem </a:t>
            </a:r>
            <a:r>
              <a:rPr lang="pl-PL" sz="1400" b="1" dirty="0">
                <a:latin typeface="Lato"/>
              </a:rPr>
              <a:t>zaufanym.</a:t>
            </a:r>
            <a:r>
              <a:rPr lang="pl-PL" sz="1400" dirty="0">
                <a:latin typeface="Lato"/>
              </a:rPr>
              <a:t> </a:t>
            </a:r>
          </a:p>
          <a:p>
            <a:endParaRPr lang="pl-PL" sz="1400" b="1" dirty="0">
              <a:latin typeface="Lato"/>
            </a:endParaRPr>
          </a:p>
          <a:p>
            <a:r>
              <a:rPr lang="pl-PL" sz="1400" b="1" dirty="0">
                <a:latin typeface="Lato"/>
              </a:rPr>
              <a:t>Wniosek o płatność musi być podpisany przez osobę upoważnioną do podpisywania dokumentów związanych z realizacją projektu. </a:t>
            </a:r>
          </a:p>
          <a:p>
            <a:r>
              <a:rPr lang="pl-PL" sz="1400" dirty="0">
                <a:latin typeface="Lato"/>
              </a:rPr>
              <a:t> </a:t>
            </a:r>
          </a:p>
          <a:p>
            <a:r>
              <a:rPr lang="pl-PL" sz="1400" dirty="0">
                <a:latin typeface="Lato"/>
              </a:rPr>
              <a:t>Weryfikacja autentyczności wniosku, oznacza, iż wniosek musi zostać przesłany jako </a:t>
            </a:r>
            <a:r>
              <a:rPr lang="pl-PL" sz="1400" b="1" dirty="0">
                <a:latin typeface="Lato"/>
              </a:rPr>
              <a:t>oryginalny plik pobrany z systemu LSI</a:t>
            </a:r>
            <a:r>
              <a:rPr lang="pl-PL" sz="1400" dirty="0">
                <a:latin typeface="Lato"/>
              </a:rPr>
              <a:t>. Nie należy zapisywać wniosku za pośrednictwem programów </a:t>
            </a:r>
            <a:br>
              <a:rPr lang="pl-PL" sz="1400" dirty="0">
                <a:latin typeface="Lato"/>
              </a:rPr>
            </a:br>
            <a:r>
              <a:rPr lang="pl-PL" sz="1400" dirty="0">
                <a:latin typeface="Lato"/>
              </a:rPr>
              <a:t>do odczytu plików PDF. Zapisanie pliku w programie do odczytu plików PDF może spowodować modyfikację sumy kontrolnej pliku, co powoduje negatywną weryfikację autentyczności wniosku. </a:t>
            </a:r>
          </a:p>
          <a:p>
            <a:endParaRPr lang="pl-PL" sz="1400" dirty="0">
              <a:latin typeface="Lato"/>
            </a:endParaRPr>
          </a:p>
          <a:p>
            <a:r>
              <a:rPr lang="pl-PL" sz="1400" dirty="0">
                <a:latin typeface="Lato"/>
              </a:rPr>
              <a:t>Za moment złożenia wniosku uznaje się datę widniejącą na Urzędowym Poświadczeniu Odbioru pod </a:t>
            </a:r>
            <a:r>
              <a:rPr lang="pl-PL" sz="1400" u="sng" dirty="0">
                <a:latin typeface="Lato"/>
              </a:rPr>
              <a:t>warunkiem pozytywnej weryfikacji autentyczności wniosku o płatność.</a:t>
            </a:r>
          </a:p>
          <a:p>
            <a:endParaRPr lang="pl-PL" sz="1400" dirty="0">
              <a:latin typeface="Lato"/>
            </a:endParaRPr>
          </a:p>
          <a:p>
            <a:endParaRPr lang="pl-PL" sz="1400" dirty="0">
              <a:latin typeface="Lato"/>
            </a:endParaRPr>
          </a:p>
          <a:p>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49263" y="1628775"/>
            <a:ext cx="7858125" cy="4525963"/>
          </a:xfrm>
        </p:spPr>
        <p:txBody>
          <a:bodyPr/>
          <a:lstStyle/>
          <a:p>
            <a:pPr>
              <a:buFont typeface="Arial" panose="020B0604020202020204" pitchFamily="34" charset="0"/>
              <a:buChar char="•"/>
              <a:defRPr/>
            </a:pPr>
            <a:endParaRPr lang="pl-PL" sz="1400" dirty="0"/>
          </a:p>
          <a:p>
            <a:pPr>
              <a:buFont typeface="Arial" panose="020B0604020202020204" pitchFamily="34" charset="0"/>
              <a:buChar char="•"/>
              <a:defRPr/>
            </a:pPr>
            <a:endParaRPr lang="pl-PL" sz="1400" dirty="0"/>
          </a:p>
        </p:txBody>
      </p:sp>
      <p:sp>
        <p:nvSpPr>
          <p:cNvPr id="11267" name="TextBox 4"/>
          <p:cNvSpPr txBox="1">
            <a:spLocks noChangeArrowheads="1"/>
          </p:cNvSpPr>
          <p:nvPr/>
        </p:nvSpPr>
        <p:spPr bwMode="auto">
          <a:xfrm>
            <a:off x="179388" y="692150"/>
            <a:ext cx="8137525"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a:t>
            </a:r>
          </a:p>
        </p:txBody>
      </p:sp>
      <p:sp>
        <p:nvSpPr>
          <p:cNvPr id="2" name="Prostokąt 1"/>
          <p:cNvSpPr/>
          <p:nvPr/>
        </p:nvSpPr>
        <p:spPr>
          <a:xfrm>
            <a:off x="611560" y="1628775"/>
            <a:ext cx="8064896" cy="3323987"/>
          </a:xfrm>
          <a:prstGeom prst="rect">
            <a:avLst/>
          </a:prstGeom>
        </p:spPr>
        <p:txBody>
          <a:bodyPr wrap="square">
            <a:spAutoFit/>
          </a:bodyPr>
          <a:lstStyle/>
          <a:p>
            <a:r>
              <a:rPr lang="pl-PL" sz="1400" dirty="0">
                <a:latin typeface="Lato"/>
              </a:rPr>
              <a:t>W przypadku, gdy z </a:t>
            </a:r>
            <a:r>
              <a:rPr lang="pl-PL" sz="1400" b="1" dirty="0">
                <a:latin typeface="Lato"/>
              </a:rPr>
              <a:t>powodów technicznych </a:t>
            </a:r>
            <a:r>
              <a:rPr lang="pl-PL" sz="1400" dirty="0">
                <a:latin typeface="Lato"/>
              </a:rPr>
              <a:t>złożenie wniosku o płatność za pośrednictwem systemu teleinformatycznego LSI nie jest możliwe, beneficjent, za zgodą IZ RPO WSL, składa </a:t>
            </a:r>
            <a:br>
              <a:rPr lang="pl-PL" sz="1400" dirty="0">
                <a:latin typeface="Lato"/>
              </a:rPr>
            </a:br>
            <a:r>
              <a:rPr lang="pl-PL" sz="1400" dirty="0">
                <a:latin typeface="Lato"/>
              </a:rPr>
              <a:t>je w następujący sposób: </a:t>
            </a:r>
          </a:p>
          <a:p>
            <a:endParaRPr lang="pl-PL" sz="1400" dirty="0">
              <a:latin typeface="Lato"/>
            </a:endParaRPr>
          </a:p>
          <a:p>
            <a:pPr marL="285750" indent="-285750">
              <a:buFont typeface="Arial" panose="020B0604020202020204" pitchFamily="34" charset="0"/>
              <a:buChar char="•"/>
            </a:pPr>
            <a:r>
              <a:rPr lang="pl-PL" sz="1400" dirty="0">
                <a:latin typeface="Lato"/>
              </a:rPr>
              <a:t>za pośrednictwem </a:t>
            </a:r>
            <a:r>
              <a:rPr lang="pl-PL" sz="1400" dirty="0" err="1">
                <a:latin typeface="Lato"/>
              </a:rPr>
              <a:t>ePUAP</a:t>
            </a:r>
            <a:r>
              <a:rPr lang="pl-PL" sz="1400" dirty="0">
                <a:latin typeface="Lato"/>
              </a:rPr>
              <a:t>/SEKAP informuje IZ RPO WSL o problemach technicznych; </a:t>
            </a:r>
          </a:p>
          <a:p>
            <a:pPr marL="285750" indent="-285750">
              <a:buFont typeface="Arial" panose="020B0604020202020204" pitchFamily="34" charset="0"/>
              <a:buChar char="•"/>
            </a:pPr>
            <a:endParaRPr lang="pl-PL" sz="1400" dirty="0">
              <a:latin typeface="Lato"/>
            </a:endParaRPr>
          </a:p>
          <a:p>
            <a:pPr marL="285750" indent="-285750">
              <a:buFont typeface="Arial" panose="020B0604020202020204" pitchFamily="34" charset="0"/>
              <a:buChar char="•"/>
            </a:pPr>
            <a:r>
              <a:rPr lang="pl-PL" sz="1400" dirty="0">
                <a:latin typeface="Lato"/>
              </a:rPr>
              <a:t>za zgodą IZ RPO WSL sporządza wniosek o płatność poza systemem LSI zgodnie ze wzorem zamieszczonym na stronie internetowej www.rpo.slaskie.pl oraz składa wniosek o płatność </a:t>
            </a:r>
            <a:br>
              <a:rPr lang="pl-PL" sz="1400" dirty="0">
                <a:latin typeface="Lato"/>
              </a:rPr>
            </a:br>
            <a:r>
              <a:rPr lang="pl-PL" sz="1400" dirty="0">
                <a:latin typeface="Lato"/>
              </a:rPr>
              <a:t>wraz ze wszystkimi załącznikami za pośrednictwem </a:t>
            </a:r>
            <a:r>
              <a:rPr lang="pl-PL" sz="1400" dirty="0" err="1">
                <a:latin typeface="Lato"/>
              </a:rPr>
              <a:t>ePUAP</a:t>
            </a:r>
            <a:r>
              <a:rPr lang="pl-PL" sz="1400" dirty="0">
                <a:latin typeface="Lato"/>
              </a:rPr>
              <a:t>/SEKAP. </a:t>
            </a:r>
          </a:p>
          <a:p>
            <a:pPr marL="285750" indent="-285750">
              <a:buFont typeface="Arial" panose="020B0604020202020204" pitchFamily="34" charset="0"/>
              <a:buChar char="•"/>
            </a:pPr>
            <a:endParaRPr lang="pl-PL" sz="1400" dirty="0">
              <a:latin typeface="Lato"/>
            </a:endParaRPr>
          </a:p>
          <a:p>
            <a:pPr marL="285750" indent="-285750">
              <a:buFont typeface="Arial" panose="020B0604020202020204" pitchFamily="34" charset="0"/>
              <a:buChar char="•"/>
            </a:pPr>
            <a:r>
              <a:rPr lang="pl-PL" sz="1400" dirty="0">
                <a:latin typeface="Lato"/>
              </a:rPr>
              <a:t>Po ustaniu awarii lub uruchomieniu systemu, beneficjent zobowiązany jest do niezwłocznego sporządzenia wniosku o płatność w systemie LSI zgodnie z obowiązującym wzorem wniosku </a:t>
            </a:r>
            <a:br>
              <a:rPr lang="pl-PL" sz="1400" dirty="0">
                <a:latin typeface="Lato"/>
              </a:rPr>
            </a:br>
            <a:r>
              <a:rPr lang="pl-PL" sz="1400" dirty="0">
                <a:latin typeface="Lato"/>
              </a:rPr>
              <a:t>o płatność i ponownego przekazania go za pośrednictwem </a:t>
            </a:r>
            <a:r>
              <a:rPr lang="pl-PL" sz="1400" dirty="0" err="1">
                <a:latin typeface="Lato"/>
              </a:rPr>
              <a:t>ePUAP</a:t>
            </a:r>
            <a:r>
              <a:rPr lang="pl-PL" sz="1400" dirty="0">
                <a:latin typeface="Lato"/>
              </a:rPr>
              <a:t>/SEKAP w terminie wyznaczonym przez IZ RPO WSL. </a:t>
            </a:r>
          </a:p>
          <a:p>
            <a:endParaRPr lang="pl-PL" sz="1400" dirty="0">
              <a:latin typeface="Lato"/>
            </a:endParaRPr>
          </a:p>
        </p:txBody>
      </p:sp>
    </p:spTree>
    <p:extLst>
      <p:ext uri="{BB962C8B-B14F-4D97-AF65-F5344CB8AC3E}">
        <p14:creationId xmlns:p14="http://schemas.microsoft.com/office/powerpoint/2010/main" val="232425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268760"/>
            <a:ext cx="8229600" cy="4320479"/>
          </a:xfrm>
        </p:spPr>
        <p:txBody>
          <a:bodyPr anchor="ctr"/>
          <a:lstStyle/>
          <a:p>
            <a:pPr marL="0" indent="0">
              <a:buFont typeface="Arial" panose="020B0604020202020204" pitchFamily="34" charset="0"/>
              <a:buNone/>
              <a:defRPr/>
            </a:pPr>
            <a:r>
              <a:rPr lang="pl-PL" sz="1400" b="1" dirty="0">
                <a:latin typeface="Lato"/>
              </a:rPr>
              <a:t>Okres składania wniosku:</a:t>
            </a:r>
          </a:p>
          <a:p>
            <a:pPr>
              <a:buFont typeface="Wingdings" panose="05000000000000000000" pitchFamily="2" charset="2"/>
              <a:buChar char="§"/>
              <a:defRPr/>
            </a:pPr>
            <a:r>
              <a:rPr lang="pl-PL" sz="1400" dirty="0">
                <a:latin typeface="Lato"/>
              </a:rPr>
              <a:t>nie częściej niż 1 w miesiącu; </a:t>
            </a:r>
          </a:p>
          <a:p>
            <a:pPr>
              <a:buFont typeface="Wingdings" panose="05000000000000000000" pitchFamily="2" charset="2"/>
              <a:buChar char="§"/>
              <a:defRPr/>
            </a:pPr>
            <a:r>
              <a:rPr lang="pl-PL" sz="1400" dirty="0">
                <a:latin typeface="Lato"/>
              </a:rPr>
              <a:t>nie rzadziej niż raz na 3 m-ce.</a:t>
            </a:r>
          </a:p>
          <a:p>
            <a:pPr>
              <a:buFont typeface="Wingdings" panose="05000000000000000000" pitchFamily="2" charset="2"/>
              <a:buChar char="§"/>
              <a:defRPr/>
            </a:pPr>
            <a:endParaRPr lang="pl-PL" sz="1400" dirty="0">
              <a:latin typeface="Lato"/>
            </a:endParaRPr>
          </a:p>
          <a:p>
            <a:pPr>
              <a:buFont typeface="Wingdings" panose="05000000000000000000" pitchFamily="2" charset="2"/>
              <a:buChar char="§"/>
              <a:defRPr/>
            </a:pPr>
            <a:endParaRPr lang="pl-PL" sz="1400" dirty="0">
              <a:latin typeface="Lato"/>
            </a:endParaRPr>
          </a:p>
          <a:p>
            <a:pPr marL="0" indent="0">
              <a:buFont typeface="Arial" panose="020B0604020202020204" pitchFamily="34" charset="0"/>
              <a:buNone/>
              <a:defRPr/>
            </a:pPr>
            <a:r>
              <a:rPr lang="pl-PL" sz="1400" b="1" dirty="0">
                <a:latin typeface="Lato"/>
              </a:rPr>
              <a:t>Rodzaje:</a:t>
            </a:r>
          </a:p>
          <a:p>
            <a:pPr>
              <a:buFont typeface="Arial" panose="020B0604020202020204" pitchFamily="34" charset="0"/>
              <a:buChar char="•"/>
              <a:defRPr/>
            </a:pPr>
            <a:r>
              <a:rPr lang="pl-PL" sz="1400" dirty="0">
                <a:latin typeface="Lato"/>
              </a:rPr>
              <a:t>Wniosek o płatność zaliczkową;</a:t>
            </a:r>
          </a:p>
          <a:p>
            <a:pPr>
              <a:buFont typeface="Arial" panose="020B0604020202020204" pitchFamily="34" charset="0"/>
              <a:buChar char="•"/>
              <a:defRPr/>
            </a:pPr>
            <a:r>
              <a:rPr lang="pl-PL" sz="1400" dirty="0">
                <a:latin typeface="Lato"/>
              </a:rPr>
              <a:t>Wniosek o płatność pośrednią;</a:t>
            </a:r>
          </a:p>
          <a:p>
            <a:pPr>
              <a:buFont typeface="Arial" panose="020B0604020202020204" pitchFamily="34" charset="0"/>
              <a:buChar char="•"/>
              <a:defRPr/>
            </a:pPr>
            <a:r>
              <a:rPr lang="pl-PL" sz="1400" dirty="0">
                <a:latin typeface="Lato"/>
              </a:rPr>
              <a:t>Wniosek o płatność końcową </a:t>
            </a:r>
            <a:br>
              <a:rPr lang="pl-PL" sz="1400" dirty="0">
                <a:latin typeface="Lato"/>
              </a:rPr>
            </a:br>
            <a:r>
              <a:rPr lang="pl-PL" sz="1400" dirty="0">
                <a:latin typeface="Lato"/>
              </a:rPr>
              <a:t>(min. 5 % dofinansowania wynikającego z umowy).</a:t>
            </a:r>
          </a:p>
        </p:txBody>
      </p:sp>
      <p:sp>
        <p:nvSpPr>
          <p:cNvPr id="4099" name="TextBox 4"/>
          <p:cNvSpPr txBox="1">
            <a:spLocks noChangeArrowheads="1"/>
          </p:cNvSpPr>
          <p:nvPr/>
        </p:nvSpPr>
        <p:spPr bwMode="auto">
          <a:xfrm>
            <a:off x="179388" y="692150"/>
            <a:ext cx="6342062" cy="369888"/>
          </a:xfrm>
          <a:prstGeom prst="rect">
            <a:avLst/>
          </a:prstGeom>
          <a:noFill/>
          <a:ln w="76200">
            <a:solidFill>
              <a:srgbClr val="636466"/>
            </a:solidFill>
            <a:miter lim="800000"/>
            <a:headEnd/>
            <a:tailEnd/>
          </a:ln>
        </p:spPr>
        <p:txBody>
          <a:bodyPr>
            <a:spAutoFit/>
          </a:bodyPr>
          <a:lstStyle/>
          <a:p>
            <a:pPr eaLnBrk="1" hangingPunct="1">
              <a:spcBef>
                <a:spcPts val="600"/>
              </a:spcBef>
            </a:pPr>
            <a:r>
              <a:rPr lang="pl-PL" b="1" dirty="0">
                <a:solidFill>
                  <a:srgbClr val="636466"/>
                </a:solidFill>
                <a:latin typeface="Microsoft Sans Serif" pitchFamily="34" charset="0"/>
                <a:cs typeface="Microsoft Sans Serif" pitchFamily="34" charset="0"/>
              </a:rPr>
              <a:t>Wnioski o płatność RPO WSL 2014-2020</a:t>
            </a:r>
            <a:r>
              <a:rPr lang="pl-PL" b="1" dirty="0">
                <a:solidFill>
                  <a:srgbClr val="636466"/>
                </a:solidFill>
                <a:latin typeface="Novecento wide Book" pitchFamily="50" charset="-18"/>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268760"/>
            <a:ext cx="7272808" cy="3524042"/>
          </a:xfrm>
          <a:prstGeom prst="rect">
            <a:avLst/>
          </a:prstGeom>
          <a:noFill/>
        </p:spPr>
        <p:txBody>
          <a:bodyPr wrap="square">
            <a:spAutoFit/>
          </a:bodyPr>
          <a:lstStyle/>
          <a:p>
            <a:pPr eaLnBrk="1" fontAlgn="auto" hangingPunct="1">
              <a:spcBef>
                <a:spcPts val="0"/>
              </a:spcBef>
              <a:spcAft>
                <a:spcPts val="0"/>
              </a:spcAft>
              <a:defRPr/>
            </a:pPr>
            <a:endParaRPr lang="en-GB" sz="1400" spc="-10" dirty="0">
              <a:solidFill>
                <a:srgbClr val="636466"/>
              </a:solidFill>
              <a:latin typeface="Lato" panose="020F0502020204030203" pitchFamily="34" charset="-18"/>
              <a:cs typeface="Arial" panose="020B0604020202020204" pitchFamily="34" charset="0"/>
            </a:endParaRPr>
          </a:p>
          <a:p>
            <a:pPr eaLnBrk="1" hangingPunct="1">
              <a:spcBef>
                <a:spcPts val="600"/>
              </a:spcBef>
              <a:tabLst>
                <a:tab pos="180975" algn="l"/>
              </a:tabLst>
              <a:defRPr/>
            </a:pPr>
            <a:r>
              <a:rPr lang="pl-PL" sz="1400" b="1" dirty="0">
                <a:latin typeface="Lato"/>
              </a:rPr>
              <a:t>Ramy czasowe kwalifikowalności:</a:t>
            </a:r>
          </a:p>
          <a:p>
            <a:pPr marL="342900" indent="-342900" eaLnBrk="1" hangingPunct="1">
              <a:spcBef>
                <a:spcPts val="600"/>
              </a:spcBef>
              <a:buFont typeface="Arial" panose="020B0604020202020204" pitchFamily="34" charset="0"/>
              <a:buChar char="•"/>
              <a:tabLst>
                <a:tab pos="180975" algn="l"/>
              </a:tabLst>
              <a:defRPr/>
            </a:pPr>
            <a:r>
              <a:rPr lang="pl-PL" sz="1400" dirty="0">
                <a:latin typeface="Lato"/>
              </a:rPr>
              <a:t>Początkiem okresu kwalifikowalności wydatków jest 1 stycznia 2014 r. </a:t>
            </a:r>
          </a:p>
          <a:p>
            <a:pPr marL="342900" indent="-342900" eaLnBrk="1" hangingPunct="1">
              <a:spcBef>
                <a:spcPts val="600"/>
              </a:spcBef>
              <a:buFont typeface="Arial" panose="020B0604020202020204" pitchFamily="34" charset="0"/>
              <a:buChar char="•"/>
              <a:tabLst>
                <a:tab pos="180975" algn="l"/>
              </a:tabLst>
              <a:defRPr/>
            </a:pPr>
            <a:r>
              <a:rPr lang="pl-PL" sz="1400" dirty="0">
                <a:latin typeface="Lato"/>
              </a:rPr>
              <a:t>Końcową datą kwalifikowalności wydatków jest 31 grudnia 2023 r. </a:t>
            </a:r>
          </a:p>
          <a:p>
            <a:pPr eaLnBrk="1" hangingPunct="1">
              <a:spcBef>
                <a:spcPts val="600"/>
              </a:spcBef>
              <a:buFontTx/>
              <a:buNone/>
            </a:pPr>
            <a:endParaRPr lang="pl-PL" altLang="pl-PL" sz="1400" b="1" dirty="0">
              <a:latin typeface="Lato"/>
            </a:endParaRPr>
          </a:p>
          <a:p>
            <a:pPr eaLnBrk="1" hangingPunct="1">
              <a:spcBef>
                <a:spcPts val="600"/>
              </a:spcBef>
              <a:buFontTx/>
              <a:buNone/>
            </a:pPr>
            <a:endParaRPr lang="pl-PL" altLang="pl-PL" sz="1400" b="1" dirty="0">
              <a:latin typeface="Lato"/>
            </a:endParaRPr>
          </a:p>
          <a:p>
            <a:pPr eaLnBrk="1" hangingPunct="1">
              <a:spcBef>
                <a:spcPts val="600"/>
              </a:spcBef>
              <a:buFontTx/>
              <a:buNone/>
            </a:pPr>
            <a:r>
              <a:rPr lang="pl-PL" altLang="pl-PL" sz="1400" b="1" dirty="0">
                <a:latin typeface="Lato"/>
              </a:rPr>
              <a:t>Elementy niezbędne do podpisania aneksu do umowy o dofinansowanie:</a:t>
            </a:r>
          </a:p>
          <a:p>
            <a:pPr eaLnBrk="1" hangingPunct="1">
              <a:spcBef>
                <a:spcPts val="600"/>
              </a:spcBef>
              <a:buFont typeface="Arial" pitchFamily="34" charset="0"/>
              <a:buChar char="•"/>
            </a:pPr>
            <a:r>
              <a:rPr lang="pl-PL" altLang="pl-PL" sz="1400" b="1" dirty="0">
                <a:latin typeface="Lato"/>
              </a:rPr>
              <a:t> </a:t>
            </a:r>
            <a:r>
              <a:rPr lang="pl-PL" altLang="pl-PL" sz="1400" dirty="0">
                <a:latin typeface="Lato"/>
              </a:rPr>
              <a:t>okres realizacji projektu;</a:t>
            </a:r>
          </a:p>
          <a:p>
            <a:pPr eaLnBrk="1" hangingPunct="1">
              <a:spcBef>
                <a:spcPts val="600"/>
              </a:spcBef>
              <a:buFont typeface="Arial" pitchFamily="34" charset="0"/>
              <a:buChar char="•"/>
            </a:pPr>
            <a:r>
              <a:rPr lang="pl-PL" altLang="pl-PL" sz="1400" dirty="0">
                <a:latin typeface="Lato"/>
              </a:rPr>
              <a:t> montaż finansowy (uwzględnienie innych źródeł finansowania w projekcie);</a:t>
            </a:r>
          </a:p>
          <a:p>
            <a:pPr eaLnBrk="1" hangingPunct="1">
              <a:spcBef>
                <a:spcPts val="600"/>
              </a:spcBef>
              <a:buFont typeface="Arial" pitchFamily="34" charset="0"/>
              <a:buChar char="•"/>
            </a:pPr>
            <a:r>
              <a:rPr lang="pl-PL" altLang="pl-PL" sz="1400" dirty="0">
                <a:latin typeface="Lato"/>
              </a:rPr>
              <a:t> rachunek bankowy wyodrębniony dla realizacji projektu;</a:t>
            </a:r>
          </a:p>
          <a:p>
            <a:pPr eaLnBrk="1" hangingPunct="1">
              <a:spcBef>
                <a:spcPts val="600"/>
              </a:spcBef>
              <a:buFont typeface="Arial" pitchFamily="34" charset="0"/>
              <a:buChar char="•"/>
            </a:pPr>
            <a:r>
              <a:rPr lang="pl-PL" altLang="pl-PL" sz="1400" dirty="0">
                <a:latin typeface="Lato"/>
              </a:rPr>
              <a:t> podmiot realizujący projekt;</a:t>
            </a:r>
          </a:p>
          <a:p>
            <a:pPr eaLnBrk="1" hangingPunct="1">
              <a:spcBef>
                <a:spcPts val="600"/>
              </a:spcBef>
              <a:buFont typeface="Arial" pitchFamily="34" charset="0"/>
              <a:buChar char="•"/>
            </a:pPr>
            <a:r>
              <a:rPr lang="pl-PL" altLang="pl-PL" sz="1400" dirty="0">
                <a:latin typeface="Lato"/>
              </a:rPr>
              <a:t> zmiany na kategoriach… </a:t>
            </a:r>
          </a:p>
        </p:txBody>
      </p:sp>
      <p:sp>
        <p:nvSpPr>
          <p:cNvPr id="3075" name="TextBox 4"/>
          <p:cNvSpPr txBox="1">
            <a:spLocks noChangeArrowheads="1"/>
          </p:cNvSpPr>
          <p:nvPr/>
        </p:nvSpPr>
        <p:spPr bwMode="auto">
          <a:xfrm>
            <a:off x="251520" y="620688"/>
            <a:ext cx="6480720" cy="369332"/>
          </a:xfrm>
          <a:prstGeom prst="rect">
            <a:avLst/>
          </a:prstGeom>
          <a:noFill/>
          <a:ln w="76200">
            <a:solidFill>
              <a:srgbClr val="636466"/>
            </a:solidFill>
            <a:miter lim="800000"/>
            <a:headEnd/>
            <a:tailEnd/>
          </a:ln>
        </p:spPr>
        <p:txBody>
          <a:bodyPr wrap="square">
            <a:spAutoFit/>
          </a:bodyPr>
          <a:lstStyle/>
          <a:p>
            <a:pPr algn="ctr" eaLnBrk="1" hangingPunct="1">
              <a:defRPr/>
            </a:pPr>
            <a:r>
              <a:rPr lang="pl-PL" b="1" dirty="0">
                <a:latin typeface="Microsoft Sans Serif" panose="020B0604020202020204" pitchFamily="34" charset="0"/>
                <a:cs typeface="Microsoft Sans Serif" panose="020B0604020202020204" pitchFamily="34" charset="0"/>
              </a:rPr>
              <a:t>Wytyczne Ministerstwa Infrastruktury i Rozwoju </a:t>
            </a:r>
          </a:p>
        </p:txBody>
      </p:sp>
    </p:spTree>
    <p:extLst>
      <p:ext uri="{BB962C8B-B14F-4D97-AF65-F5344CB8AC3E}">
        <p14:creationId xmlns:p14="http://schemas.microsoft.com/office/powerpoint/2010/main" val="3893160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288" y="1196975"/>
            <a:ext cx="7561262" cy="4968329"/>
          </a:xfrm>
        </p:spPr>
        <p:txBody>
          <a:bodyPr/>
          <a:lstStyle/>
          <a:p>
            <a:pPr marL="0" indent="0">
              <a:buNone/>
              <a:defRPr/>
            </a:pPr>
            <a:r>
              <a:rPr lang="pl-PL" altLang="pl-PL" sz="1400" b="1" dirty="0">
                <a:latin typeface="Lato"/>
              </a:rPr>
              <a:t>Wydatek jest kwalifikowalny gdy:</a:t>
            </a:r>
          </a:p>
          <a:p>
            <a:pPr marL="0" indent="0">
              <a:buNone/>
              <a:defRPr/>
            </a:pPr>
            <a:endParaRPr lang="pl-PL" sz="1400" dirty="0">
              <a:latin typeface="Lato"/>
            </a:endParaRPr>
          </a:p>
          <a:p>
            <a:pPr>
              <a:buFont typeface="Arial" panose="020B0604020202020204" pitchFamily="34" charset="0"/>
              <a:buChar char="•"/>
              <a:defRPr/>
            </a:pPr>
            <a:r>
              <a:rPr lang="pl-PL" sz="1400" dirty="0">
                <a:latin typeface="Lato"/>
              </a:rPr>
              <a:t>został faktycznie poniesiony;</a:t>
            </a:r>
          </a:p>
          <a:p>
            <a:pPr>
              <a:buFont typeface="Arial" panose="020B0604020202020204" pitchFamily="34" charset="0"/>
              <a:buChar char="•"/>
              <a:defRPr/>
            </a:pPr>
            <a:r>
              <a:rPr lang="pl-PL" sz="1400" dirty="0">
                <a:latin typeface="Lato"/>
              </a:rPr>
              <a:t>jest zgodny z umową o dofinansowanie, przepisami prawa i dokumentami programowymi;</a:t>
            </a:r>
          </a:p>
          <a:p>
            <a:pPr>
              <a:buFont typeface="Arial" panose="020B0604020202020204" pitchFamily="34" charset="0"/>
              <a:buChar char="•"/>
              <a:defRPr/>
            </a:pPr>
            <a:r>
              <a:rPr lang="pl-PL" sz="1400" dirty="0">
                <a:latin typeface="Lato"/>
              </a:rPr>
              <a:t>jest uwzględniony w budżecie projektu i w zakresie rzeczowym projektu zawartym </a:t>
            </a:r>
            <a:br>
              <a:rPr lang="pl-PL" sz="1400" dirty="0">
                <a:latin typeface="Lato"/>
              </a:rPr>
            </a:br>
            <a:r>
              <a:rPr lang="pl-PL" sz="1400" dirty="0">
                <a:latin typeface="Lato"/>
              </a:rPr>
              <a:t>we wniosku o dofinansowanie;</a:t>
            </a:r>
          </a:p>
          <a:p>
            <a:pPr>
              <a:buFont typeface="Arial" panose="020B0604020202020204" pitchFamily="34" charset="0"/>
              <a:buChar char="•"/>
              <a:defRPr/>
            </a:pPr>
            <a:r>
              <a:rPr lang="pl-PL" sz="1400" dirty="0">
                <a:latin typeface="Lato"/>
              </a:rPr>
              <a:t>jest poniesiony w terminie realizacji projektu mieszczącym się w ramach kwalifikowalności; </a:t>
            </a:r>
          </a:p>
          <a:p>
            <a:pPr>
              <a:buFont typeface="Arial" panose="020B0604020202020204" pitchFamily="34" charset="0"/>
              <a:buChar char="•"/>
              <a:defRPr/>
            </a:pPr>
            <a:r>
              <a:rPr lang="pl-PL" sz="1400" dirty="0">
                <a:latin typeface="Lato"/>
              </a:rPr>
              <a:t>jest niezbędny do realizacji celu projektu i został poniesiony w związku z realizacja projektu;</a:t>
            </a:r>
          </a:p>
          <a:p>
            <a:r>
              <a:rPr lang="pl-PL" sz="1400" dirty="0">
                <a:latin typeface="Lato"/>
              </a:rPr>
              <a:t>jest zgodny z innymi warunkami uznania go za wydatek kwalifikowalny określonymi </a:t>
            </a:r>
            <a:br>
              <a:rPr lang="pl-PL" sz="1400" dirty="0">
                <a:latin typeface="Lato"/>
              </a:rPr>
            </a:br>
            <a:r>
              <a:rPr lang="pl-PL" sz="1400" dirty="0">
                <a:latin typeface="Lato"/>
              </a:rPr>
              <a:t>w Wytycznych, lub określonymi przez IZ PO w SZOOP, regulaminie konkursu </a:t>
            </a:r>
            <a:br>
              <a:rPr lang="pl-PL" sz="1400" dirty="0">
                <a:latin typeface="Lato"/>
              </a:rPr>
            </a:br>
            <a:r>
              <a:rPr lang="pl-PL" sz="1400" dirty="0">
                <a:latin typeface="Lato"/>
              </a:rPr>
              <a:t>lub dokumentacji dotyczącej projektów zgłaszanych w trybie pozakonkursowym;</a:t>
            </a:r>
          </a:p>
          <a:p>
            <a:r>
              <a:rPr lang="pl-PL" sz="1400" dirty="0">
                <a:latin typeface="Lato"/>
              </a:rPr>
              <a:t>został dokonany w sposób przejrzysty, racjonalny i efektywny, z zachowaniem zasad uzyskiwania najlepszych efektów z danych nakładów,;</a:t>
            </a:r>
          </a:p>
          <a:p>
            <a:r>
              <a:rPr lang="pl-PL" sz="1400" dirty="0">
                <a:latin typeface="Lato"/>
              </a:rPr>
              <a:t>został należycie udokumentowany;</a:t>
            </a:r>
          </a:p>
          <a:p>
            <a:r>
              <a:rPr lang="pl-PL" sz="1400" dirty="0">
                <a:latin typeface="Lato"/>
              </a:rPr>
              <a:t>został wykazany we wniosku o płatność zgodnie z Wytycznymi w zakresie warunków gromadzenia i przekazywania danych w postaci elektronicznej i umową </a:t>
            </a:r>
            <a:br>
              <a:rPr lang="pl-PL" sz="1400" dirty="0">
                <a:latin typeface="Lato"/>
              </a:rPr>
            </a:br>
            <a:r>
              <a:rPr lang="pl-PL" sz="1400" dirty="0">
                <a:latin typeface="Lato"/>
              </a:rPr>
              <a:t>o dofinansowanie, a zatem i </a:t>
            </a:r>
            <a:r>
              <a:rPr lang="pl-PL" sz="1400" i="1" dirty="0">
                <a:latin typeface="Lato"/>
              </a:rPr>
              <a:t>Instrukcją wypełniania wniosków o płatność .</a:t>
            </a:r>
          </a:p>
          <a:p>
            <a:endParaRPr lang="pl-PL" sz="1400" dirty="0"/>
          </a:p>
          <a:p>
            <a:endParaRPr lang="pl-PL" sz="1400" dirty="0"/>
          </a:p>
          <a:p>
            <a:endParaRPr lang="pl-PL" sz="1400" dirty="0"/>
          </a:p>
          <a:p>
            <a:pPr marL="0" indent="0">
              <a:buNone/>
            </a:pPr>
            <a:endParaRPr lang="pl-PL" sz="1400" dirty="0"/>
          </a:p>
          <a:p>
            <a:pPr>
              <a:buFont typeface="Arial" panose="020B0604020202020204" pitchFamily="34" charset="0"/>
              <a:buChar char="•"/>
              <a:defRPr/>
            </a:pPr>
            <a:endParaRPr lang="pl-PL" sz="1400" dirty="0">
              <a:solidFill>
                <a:srgbClr val="636466"/>
              </a:solidFill>
              <a:latin typeface="Lato"/>
            </a:endParaRPr>
          </a:p>
        </p:txBody>
      </p:sp>
      <p:sp>
        <p:nvSpPr>
          <p:cNvPr id="7171" name="TextBox 4"/>
          <p:cNvSpPr txBox="1">
            <a:spLocks noChangeArrowheads="1"/>
          </p:cNvSpPr>
          <p:nvPr/>
        </p:nvSpPr>
        <p:spPr bwMode="auto">
          <a:xfrm>
            <a:off x="179388" y="692150"/>
            <a:ext cx="7272337" cy="369888"/>
          </a:xfrm>
          <a:prstGeom prst="rect">
            <a:avLst/>
          </a:prstGeom>
          <a:noFill/>
          <a:ln w="76200">
            <a:solidFill>
              <a:srgbClr val="636466"/>
            </a:solidFill>
            <a:miter lim="800000"/>
            <a:headEnd/>
            <a:tailEnd/>
          </a:ln>
        </p:spPr>
        <p:txBody>
          <a:bodyPr>
            <a:spAutoFit/>
          </a:bodyPr>
          <a:lstStyle/>
          <a:p>
            <a:pPr algn="ctr" eaLnBrk="1" hangingPunct="1">
              <a:defRPr/>
            </a:pPr>
            <a:r>
              <a:rPr lang="pl-PL" b="1" dirty="0">
                <a:latin typeface="Microsoft Sans Serif" panose="020B0604020202020204" pitchFamily="34" charset="0"/>
                <a:cs typeface="Microsoft Sans Serif" panose="020B0604020202020204" pitchFamily="34" charset="0"/>
              </a:rPr>
              <a:t>Wytyczne Ministerstwa Infrastruktury i Rozwoju </a:t>
            </a:r>
          </a:p>
        </p:txBody>
      </p:sp>
    </p:spTree>
    <p:extLst>
      <p:ext uri="{BB962C8B-B14F-4D97-AF65-F5344CB8AC3E}">
        <p14:creationId xmlns:p14="http://schemas.microsoft.com/office/powerpoint/2010/main" val="316485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288" y="1196975"/>
            <a:ext cx="7561262" cy="4525963"/>
          </a:xfrm>
        </p:spPr>
        <p:txBody>
          <a:bodyPr/>
          <a:lstStyle/>
          <a:p>
            <a:pPr>
              <a:buFont typeface="Arial" panose="020B0604020202020204" pitchFamily="34" charset="0"/>
              <a:buChar char="•"/>
              <a:defRPr/>
            </a:pPr>
            <a:endParaRPr lang="pl-PL" sz="1400" dirty="0">
              <a:solidFill>
                <a:srgbClr val="636466"/>
              </a:solidFill>
              <a:latin typeface="Lato"/>
            </a:endParaRPr>
          </a:p>
          <a:p>
            <a:pPr marL="0" indent="0">
              <a:spcBef>
                <a:spcPts val="600"/>
              </a:spcBef>
              <a:buFont typeface="Arial" panose="020B0604020202020204" pitchFamily="34" charset="0"/>
              <a:buNone/>
              <a:defRPr/>
            </a:pPr>
            <a:r>
              <a:rPr lang="pl-PL" sz="1400" b="1" dirty="0">
                <a:latin typeface="Lato"/>
              </a:rPr>
              <a:t>Każdy</a:t>
            </a:r>
            <a:r>
              <a:rPr lang="pl-PL" sz="1400" dirty="0">
                <a:latin typeface="Lato"/>
              </a:rPr>
              <a:t> beneficjent jest </a:t>
            </a:r>
            <a:r>
              <a:rPr lang="pl-PL" sz="1400" b="1" dirty="0">
                <a:latin typeface="Lato"/>
              </a:rPr>
              <a:t>zobowiązany</a:t>
            </a:r>
            <a:r>
              <a:rPr lang="pl-PL" sz="1400" dirty="0">
                <a:latin typeface="Lato"/>
              </a:rPr>
              <a:t> do posiadania wyodrębnionego rachunku bankowego/subkonta/rachunku pomocniczego przeznaczonego do obsługi projektu </a:t>
            </a:r>
            <a:br>
              <a:rPr lang="pl-PL" sz="1400" dirty="0">
                <a:latin typeface="Lato"/>
              </a:rPr>
            </a:br>
            <a:r>
              <a:rPr lang="pl-PL" sz="1400" dirty="0">
                <a:latin typeface="Lato"/>
              </a:rPr>
              <a:t>oraz do ponoszenia wydatków </a:t>
            </a:r>
            <a:r>
              <a:rPr lang="pl-PL" sz="1400" b="1" dirty="0">
                <a:latin typeface="Lato"/>
              </a:rPr>
              <a:t>z wyodrębnionego rachunku bankowego</a:t>
            </a:r>
            <a:r>
              <a:rPr lang="pl-PL" sz="1400" dirty="0">
                <a:latin typeface="Lato"/>
              </a:rPr>
              <a:t>;</a:t>
            </a:r>
          </a:p>
          <a:p>
            <a:pPr>
              <a:spcBef>
                <a:spcPts val="600"/>
              </a:spcBef>
              <a:buFont typeface="Arial" panose="020B0604020202020204" pitchFamily="34" charset="0"/>
              <a:buChar char="•"/>
              <a:defRPr/>
            </a:pPr>
            <a:r>
              <a:rPr lang="pl-PL" sz="1400" b="1" dirty="0">
                <a:latin typeface="Lato"/>
              </a:rPr>
              <a:t>wraz z pierwszym wnioskiem o płatność – </a:t>
            </a:r>
            <a:r>
              <a:rPr lang="pl-PL" sz="1400" dirty="0">
                <a:latin typeface="Lato"/>
              </a:rPr>
              <a:t>oświadczenie o numerze rachunku bankowym dla wydatków poniesionych przed podpisaniem umowy o dofinansowanie (</a:t>
            </a:r>
            <a:r>
              <a:rPr lang="pl-PL" sz="1400" i="1" dirty="0">
                <a:latin typeface="Lato"/>
              </a:rPr>
              <a:t>wzór oświadczenia stanowi załącznik do Instrukcji wypełniania wniosku o płatność</a:t>
            </a:r>
            <a:r>
              <a:rPr lang="pl-PL" sz="1400" dirty="0">
                <a:latin typeface="Lato"/>
              </a:rPr>
              <a:t>) </a:t>
            </a:r>
            <a:br>
              <a:rPr lang="pl-PL" sz="1400" dirty="0">
                <a:latin typeface="Lato"/>
              </a:rPr>
            </a:br>
            <a:r>
              <a:rPr lang="pl-PL" sz="1400" dirty="0">
                <a:latin typeface="Lato"/>
              </a:rPr>
              <a:t>oraz o rachunkach bankowych partnerów projektu (jeśli dotyczy);</a:t>
            </a:r>
          </a:p>
          <a:p>
            <a:pPr>
              <a:spcBef>
                <a:spcPts val="600"/>
              </a:spcBef>
              <a:buFont typeface="Arial" panose="020B0604020202020204" pitchFamily="34" charset="0"/>
              <a:buChar char="•"/>
              <a:defRPr/>
            </a:pPr>
            <a:r>
              <a:rPr lang="pl-PL" sz="1400" dirty="0">
                <a:latin typeface="Lato"/>
              </a:rPr>
              <a:t>w przypadku zmiany banku do obsługi projektu lub numeru rachunku bankowego beneficjent ma obowiązek powiadomić o tym </a:t>
            </a:r>
            <a:r>
              <a:rPr lang="pl-PL" sz="1400" b="1" dirty="0">
                <a:latin typeface="Lato"/>
              </a:rPr>
              <a:t>niezwłocznie</a:t>
            </a:r>
            <a:r>
              <a:rPr lang="pl-PL" sz="1400" dirty="0">
                <a:latin typeface="Lato"/>
              </a:rPr>
              <a:t> IZ RPO WSL i ponownie złożyć oświadczenie o zmianie rachunku bankowego wraz z dokumentem potwierdzającym;</a:t>
            </a:r>
          </a:p>
          <a:p>
            <a:pPr>
              <a:spcBef>
                <a:spcPts val="600"/>
              </a:spcBef>
              <a:buFont typeface="Arial" panose="020B0604020202020204" pitchFamily="34" charset="0"/>
              <a:buChar char="•"/>
              <a:defRPr/>
            </a:pPr>
            <a:r>
              <a:rPr lang="pl-PL" sz="1400" dirty="0">
                <a:latin typeface="Lato"/>
              </a:rPr>
              <a:t>Dopuszczalne jest stosowanie </a:t>
            </a:r>
            <a:r>
              <a:rPr lang="pl-PL" sz="1400" b="1" dirty="0">
                <a:latin typeface="Lato"/>
              </a:rPr>
              <a:t>tzw. rachunku bankowego transferowego </a:t>
            </a:r>
            <a:r>
              <a:rPr lang="pl-PL" sz="1400" dirty="0">
                <a:latin typeface="Lato"/>
              </a:rPr>
              <a:t>- IZ RPO WSL przekazuje beneficjentowi transze dofinansowania (zarówno zaliczki </a:t>
            </a:r>
            <a:br>
              <a:rPr lang="pl-PL" sz="1400" dirty="0">
                <a:latin typeface="Lato"/>
              </a:rPr>
            </a:br>
            <a:r>
              <a:rPr lang="pl-PL" sz="1400" dirty="0">
                <a:latin typeface="Lato"/>
              </a:rPr>
              <a:t>jak i refundacji). Otrzymane środki beneficjent zobowiązany jest przekazywać </a:t>
            </a:r>
            <a:br>
              <a:rPr lang="pl-PL" sz="1400" dirty="0">
                <a:latin typeface="Lato"/>
              </a:rPr>
            </a:br>
            <a:r>
              <a:rPr lang="pl-PL" sz="1400" b="1" dirty="0">
                <a:latin typeface="Lato"/>
              </a:rPr>
              <a:t>bez zbędnej zwłoki </a:t>
            </a:r>
            <a:r>
              <a:rPr lang="pl-PL" sz="1400" dirty="0">
                <a:latin typeface="Lato"/>
              </a:rPr>
              <a:t>na wyodrębniony do obsługi projektu rachunek bankowy. </a:t>
            </a:r>
          </a:p>
        </p:txBody>
      </p:sp>
      <p:sp>
        <p:nvSpPr>
          <p:cNvPr id="7171" name="TextBox 4"/>
          <p:cNvSpPr txBox="1">
            <a:spLocks noChangeArrowheads="1"/>
          </p:cNvSpPr>
          <p:nvPr/>
        </p:nvSpPr>
        <p:spPr bwMode="auto">
          <a:xfrm>
            <a:off x="179388" y="692150"/>
            <a:ext cx="7272337"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Rachunek bankowy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395536" y="1268760"/>
            <a:ext cx="7858125" cy="4525963"/>
          </a:xfrm>
        </p:spPr>
        <p:txBody>
          <a:bodyPr/>
          <a:lstStyle/>
          <a:p>
            <a:pPr>
              <a:buFont typeface="Arial" panose="020B0604020202020204" pitchFamily="34" charset="0"/>
              <a:buChar char="•"/>
              <a:defRPr/>
            </a:pPr>
            <a:endParaRPr lang="pl-PL" sz="1400" dirty="0"/>
          </a:p>
          <a:p>
            <a:pPr marL="0" indent="0">
              <a:buFont typeface="Arial" panose="020B0604020202020204" pitchFamily="34" charset="0"/>
              <a:buNone/>
              <a:defRPr/>
            </a:pPr>
            <a:r>
              <a:rPr lang="pl-PL" sz="1400" b="1" dirty="0">
                <a:latin typeface="Lato" panose="020F0502020204030203"/>
                <a:cs typeface="Microsoft Sans Serif" panose="020B0604020202020204" pitchFamily="34" charset="0"/>
              </a:rPr>
              <a:t>Pierwszy wniosek o płatność </a:t>
            </a:r>
          </a:p>
          <a:p>
            <a:pPr marL="0" indent="0">
              <a:buFont typeface="Arial" panose="020B0604020202020204" pitchFamily="34" charset="0"/>
              <a:buNone/>
              <a:defRPr/>
            </a:pPr>
            <a:endParaRPr lang="pl-PL" sz="1400" b="1" dirty="0">
              <a:solidFill>
                <a:srgbClr val="636466"/>
              </a:solidFill>
              <a:latin typeface="Microsoft Sans Serif" panose="020B0604020202020204" pitchFamily="34" charset="0"/>
              <a:cs typeface="Microsoft Sans Serif" panose="020B0604020202020204" pitchFamily="34" charset="0"/>
            </a:endParaRPr>
          </a:p>
          <a:p>
            <a:pPr marL="0" indent="0">
              <a:buFont typeface="Arial" panose="020B0604020202020204" pitchFamily="34" charset="0"/>
              <a:buNone/>
              <a:defRPr/>
            </a:pPr>
            <a:r>
              <a:rPr lang="pl-PL" sz="1400" dirty="0">
                <a:latin typeface="Lato" panose="020F0502020204030203"/>
                <a:cs typeface="Microsoft Sans Serif" panose="020B0604020202020204" pitchFamily="34" charset="0"/>
              </a:rPr>
              <a:t>Beneficjent ma obowiązek dołączyć: </a:t>
            </a:r>
          </a:p>
          <a:p>
            <a:pPr>
              <a:buFont typeface="Arial" panose="020B0604020202020204" pitchFamily="34" charset="0"/>
              <a:buChar char="•"/>
              <a:defRPr/>
            </a:pPr>
            <a:r>
              <a:rPr lang="pl-PL" sz="1400" dirty="0">
                <a:latin typeface="Lato" panose="020F0502020204030203"/>
                <a:cs typeface="Microsoft Sans Serif" panose="020B0604020202020204" pitchFamily="34" charset="0"/>
              </a:rPr>
              <a:t>Interpretację indywidualną Izby Skarbowej w zakresie możliwości (lub braku) odliczenia podatku VAT. W przypadku zaistnienia przesłanek, mogących mieć wpływ na ustalenia stanu faktycznego projektu lub okoliczności prawnych związanych z realizowanym projektem, Beneficjent powinien dostarczyć uaktualnioną interpretację indywidualną prawa podatkowego w ramach projektu;</a:t>
            </a:r>
          </a:p>
          <a:p>
            <a:pPr>
              <a:buFont typeface="Arial" panose="020B0604020202020204" pitchFamily="34" charset="0"/>
              <a:buChar char="•"/>
              <a:defRPr/>
            </a:pPr>
            <a:r>
              <a:rPr lang="pl-PL" sz="1400" dirty="0">
                <a:latin typeface="Lato" panose="020F0502020204030203"/>
                <a:cs typeface="Microsoft Sans Serif" panose="020B0604020202020204" pitchFamily="34" charset="0"/>
              </a:rPr>
              <a:t>Politykę rachunkowości, obowiązującą u Beneficjenta wraz z planem kont;</a:t>
            </a:r>
          </a:p>
          <a:p>
            <a:pPr>
              <a:buFont typeface="Arial" panose="020B0604020202020204" pitchFamily="34" charset="0"/>
              <a:buChar char="•"/>
              <a:defRPr/>
            </a:pPr>
            <a:r>
              <a:rPr lang="pl-PL" sz="1400" dirty="0">
                <a:latin typeface="Lato" panose="020F0502020204030203"/>
                <a:cs typeface="Microsoft Sans Serif" panose="020B0604020202020204" pitchFamily="34" charset="0"/>
              </a:rPr>
              <a:t>Oświadczenie Beneficjenta o sposobie wyodrębnienia kosztów w ramach projektu (np. numer kodu księgowego, numery kont analitycznych, słowny opis wyodrębnienia, itp.)</a:t>
            </a:r>
          </a:p>
          <a:p>
            <a:pPr>
              <a:buFont typeface="Arial" panose="020B0604020202020204" pitchFamily="34" charset="0"/>
              <a:buChar char="•"/>
              <a:defRPr/>
            </a:pPr>
            <a:r>
              <a:rPr lang="pl-PL" sz="1400" dirty="0">
                <a:latin typeface="Lato" panose="020F0502020204030203"/>
                <a:cs typeface="Microsoft Sans Serif" panose="020B0604020202020204" pitchFamily="34" charset="0"/>
              </a:rPr>
              <a:t>Oświadczenie o numerze rachunku bankowym, z którego ponoszono wydatki przed podpisaniem umowy o dofinansowanie;</a:t>
            </a:r>
          </a:p>
          <a:p>
            <a:pPr>
              <a:buFont typeface="Arial" panose="020B0604020202020204" pitchFamily="34" charset="0"/>
              <a:buChar char="•"/>
              <a:defRPr/>
            </a:pPr>
            <a:r>
              <a:rPr lang="pl-PL" sz="1400" dirty="0">
                <a:latin typeface="Lato" panose="020F0502020204030203"/>
                <a:cs typeface="Microsoft Sans Serif" panose="020B0604020202020204" pitchFamily="34" charset="0"/>
              </a:rPr>
              <a:t>W przypadku projektów partnerskich oświadczenie partnerów o numerze rachunku bankowego, wyodrębnionego do obsługi projektu.</a:t>
            </a:r>
          </a:p>
          <a:p>
            <a:pPr>
              <a:buFont typeface="Arial" panose="020B0604020202020204" pitchFamily="34" charset="0"/>
              <a:buChar char="•"/>
              <a:defRPr/>
            </a:pPr>
            <a:endParaRPr lang="pl-PL" sz="1400" dirty="0"/>
          </a:p>
        </p:txBody>
      </p:sp>
      <p:sp>
        <p:nvSpPr>
          <p:cNvPr id="11267" name="TextBox 4"/>
          <p:cNvSpPr txBox="1">
            <a:spLocks noChangeArrowheads="1"/>
          </p:cNvSpPr>
          <p:nvPr/>
        </p:nvSpPr>
        <p:spPr bwMode="auto">
          <a:xfrm>
            <a:off x="179388" y="692150"/>
            <a:ext cx="8137525" cy="369888"/>
          </a:xfrm>
          <a:prstGeom prst="rect">
            <a:avLst/>
          </a:prstGeom>
          <a:noFill/>
          <a:ln w="76200">
            <a:solidFill>
              <a:srgbClr val="636466"/>
            </a:solidFill>
            <a:miter lim="800000"/>
            <a:headEnd/>
            <a:tailEnd/>
          </a:ln>
        </p:spPr>
        <p:txBody>
          <a:bodyPr>
            <a:spAutoFit/>
          </a:bodyPr>
          <a:lstStyle/>
          <a:p>
            <a:pPr eaLnBrk="1" hangingPunct="1"/>
            <a:r>
              <a:rPr lang="pl-PL" b="1" dirty="0">
                <a:solidFill>
                  <a:srgbClr val="636466"/>
                </a:solidFill>
                <a:latin typeface="Microsoft Sans Serif" pitchFamily="34" charset="0"/>
                <a:cs typeface="Microsoft Sans Serif" pitchFamily="34" charset="0"/>
              </a:rPr>
              <a:t>Wnioski o płatność RPO WSL 2014-2020 – dokumenty</a:t>
            </a:r>
          </a:p>
        </p:txBody>
      </p:sp>
    </p:spTree>
    <p:extLst>
      <p:ext uri="{BB962C8B-B14F-4D97-AF65-F5344CB8AC3E}">
        <p14:creationId xmlns:p14="http://schemas.microsoft.com/office/powerpoint/2010/main" val="3018674898"/>
      </p:ext>
    </p:extLst>
  </p:cSld>
  <p:clrMapOvr>
    <a:masterClrMapping/>
  </p:clrMapOvr>
</p:sld>
</file>

<file path=ppt/theme/theme1.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tlo1</Template>
  <TotalTime>2418</TotalTime>
  <Words>3565</Words>
  <Application>Microsoft Office PowerPoint</Application>
  <PresentationFormat>Pokaz na ekranie (4:3)</PresentationFormat>
  <Paragraphs>270</Paragraphs>
  <Slides>29</Slides>
  <Notes>0</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29</vt:i4>
      </vt:variant>
    </vt:vector>
  </HeadingPairs>
  <TitlesOfParts>
    <vt:vector size="37" baseType="lpstr">
      <vt:lpstr>Arial</vt:lpstr>
      <vt:lpstr>Calibri</vt:lpstr>
      <vt:lpstr>Lato</vt:lpstr>
      <vt:lpstr>Microsoft Sans Serif</vt:lpstr>
      <vt:lpstr>Novecento wide Book</vt:lpstr>
      <vt:lpstr>Novecento wide Normal</vt:lpstr>
      <vt:lpstr>Wingdings</vt:lpstr>
      <vt:lpstr>tlo1</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oem</dc:creator>
  <cp:lastModifiedBy>Stankiewicz Ewelina</cp:lastModifiedBy>
  <cp:revision>145</cp:revision>
  <dcterms:created xsi:type="dcterms:W3CDTF">2015-09-10T13:33:51Z</dcterms:created>
  <dcterms:modified xsi:type="dcterms:W3CDTF">2020-10-28T09:47:19Z</dcterms:modified>
</cp:coreProperties>
</file>