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heme/themeOverride1.xml" ContentType="application/vnd.openxmlformats-officedocument.themeOverride+xml"/>
  <Override PartName="/ppt/notesSlides/notesSlide66.xml" ContentType="application/vnd.openxmlformats-officedocument.presentationml.notesSlide+xml"/>
  <Override PartName="/ppt/theme/themeOverride2.xml" ContentType="application/vnd.openxmlformats-officedocument.themeOverr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theme/themeOverride3.xml" ContentType="application/vnd.openxmlformats-officedocument.themeOverride+xml"/>
  <Override PartName="/ppt/notesSlides/notesSlide152.xml" ContentType="application/vnd.openxmlformats-officedocument.presentationml.notesSlide+xml"/>
  <Override PartName="/ppt/theme/themeOverride4.xml" ContentType="application/vnd.openxmlformats-officedocument.themeOverride+xml"/>
  <Override PartName="/ppt/notesSlides/notesSlide15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theme/themeOverride5.xml" ContentType="application/vnd.openxmlformats-officedocument.themeOverride+xml"/>
  <Override PartName="/ppt/notesSlides/notesSlide154.xml" ContentType="application/vnd.openxmlformats-officedocument.presentationml.notesSlide+xml"/>
  <Override PartName="/ppt/theme/themeOverride6.xml" ContentType="application/vnd.openxmlformats-officedocument.themeOverride+xml"/>
  <Override PartName="/ppt/notesSlides/notesSlide155.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56.xml" ContentType="application/vnd.openxmlformats-officedocument.presentationml.notesSlide+xml"/>
  <Override PartName="/ppt/theme/themeOverride7.xml" ContentType="application/vnd.openxmlformats-officedocument.themeOverride+xml"/>
  <Override PartName="/ppt/notesSlides/notesSlide15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theme/themeOverride8.xml" ContentType="application/vnd.openxmlformats-officedocument.themeOverride+xml"/>
  <Override PartName="/ppt/notesSlides/notesSlide158.xml" ContentType="application/vnd.openxmlformats-officedocument.presentationml.notesSlide+xml"/>
  <Override PartName="/ppt/theme/themeOverride9.xml" ContentType="application/vnd.openxmlformats-officedocument.themeOverride+xml"/>
  <Override PartName="/ppt/notesSlides/notesSlide159.xml" ContentType="application/vnd.openxmlformats-officedocument.presentationml.notesSlide+xml"/>
  <Override PartName="/ppt/theme/themeOverride10.xml" ContentType="application/vnd.openxmlformats-officedocument.themeOverride+xml"/>
  <Override PartName="/ppt/notesSlides/notesSlide160.xml" ContentType="application/vnd.openxmlformats-officedocument.presentationml.notesSlide+xml"/>
  <Override PartName="/ppt/theme/themeOverride11.xml" ContentType="application/vnd.openxmlformats-officedocument.themeOverride+xml"/>
  <Override PartName="/ppt/notesSlides/notesSlide161.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162.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theme/themeOverride18.xml" ContentType="application/vnd.openxmlformats-officedocument.themeOverride+xml"/>
  <Override PartName="/ppt/notesSlides/notesSlide163.xml" ContentType="application/vnd.openxmlformats-officedocument.presentationml.notesSlide+xml"/>
  <Override PartName="/ppt/theme/themeOverride19.xml" ContentType="application/vnd.openxmlformats-officedocument.themeOverride+xml"/>
  <Override PartName="/ppt/notesSlides/notesSlide164.xml" ContentType="application/vnd.openxmlformats-officedocument.presentationml.notesSlide+xml"/>
  <Override PartName="/ppt/theme/themeOverride20.xml" ContentType="application/vnd.openxmlformats-officedocument.themeOverride+xml"/>
  <Override PartName="/ppt/notesSlides/notesSlide165.xml" ContentType="application/vnd.openxmlformats-officedocument.presentationml.notesSlide+xml"/>
  <Override PartName="/ppt/theme/themeOverride21.xml" ContentType="application/vnd.openxmlformats-officedocument.themeOverride+xml"/>
  <Override PartName="/ppt/notesSlides/notesSlide166.xml" ContentType="application/vnd.openxmlformats-officedocument.presentationml.notesSlide+xml"/>
  <Override PartName="/ppt/theme/themeOverride22.xml" ContentType="application/vnd.openxmlformats-officedocument.themeOverr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theme/themeOverride23.xml" ContentType="application/vnd.openxmlformats-officedocument.themeOverr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183.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194.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195.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notesSlides/notesSlide196.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197.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theme/themeOverride24.xml" ContentType="application/vnd.openxmlformats-officedocument.themeOverr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theme/themeOverride25.xml" ContentType="application/vnd.openxmlformats-officedocument.themeOverr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theme/themeOverride26.xml" ContentType="application/vnd.openxmlformats-officedocument.themeOverride+xml"/>
  <Override PartName="/ppt/notesSlides/notesSlide204.xml" ContentType="application/vnd.openxmlformats-officedocument.presentationml.notesSlide+xml"/>
  <Override PartName="/ppt/theme/themeOverride27.xml" ContentType="application/vnd.openxmlformats-officedocument.themeOverride+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theme/themeOverride28.xml" ContentType="application/vnd.openxmlformats-officedocument.themeOverride+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theme/themeOverride29.xml" ContentType="application/vnd.openxmlformats-officedocument.themeOverr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theme/themeOverride30.xml" ContentType="application/vnd.openxmlformats-officedocument.themeOverride+xml"/>
  <Override PartName="/ppt/notesSlides/notesSlide205.xml" ContentType="application/vnd.openxmlformats-officedocument.presentationml.notesSlide+xml"/>
  <Override PartName="/ppt/theme/themeOverride31.xml" ContentType="application/vnd.openxmlformats-officedocument.themeOverr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notesSlides/notesSlide206.xml" ContentType="application/vnd.openxmlformats-officedocument.presentationml.notesSlide+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notesSlides/notesSlide207.xml" ContentType="application/vnd.openxmlformats-officedocument.presentationml.notesSlide+xml"/>
  <Override PartName="/ppt/theme/themeOverride39.xml" ContentType="application/vnd.openxmlformats-officedocument.themeOverride+xml"/>
  <Override PartName="/ppt/notesSlides/notesSlide208.xml" ContentType="application/vnd.openxmlformats-officedocument.presentationml.notesSlide+xml"/>
  <Override PartName="/ppt/theme/themeOverride40.xml" ContentType="application/vnd.openxmlformats-officedocument.themeOverride+xml"/>
  <Override PartName="/ppt/notesSlides/notesSlide209.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notesSlides/notesSlide210.xml" ContentType="application/vnd.openxmlformats-officedocument.presentationml.notesSlide+xml"/>
  <Override PartName="/ppt/theme/themeOverride44.xml" ContentType="application/vnd.openxmlformats-officedocument.themeOverride+xml"/>
  <Override PartName="/ppt/theme/themeOverride45.xml" ContentType="application/vnd.openxmlformats-officedocument.themeOverr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theme/themeOverride46.xml" ContentType="application/vnd.openxmlformats-officedocument.themeOverr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theme/themeOverride47.xml" ContentType="application/vnd.openxmlformats-officedocument.themeOverride+xml"/>
  <Override PartName="/ppt/theme/themeOverride48.xml" ContentType="application/vnd.openxmlformats-officedocument.themeOverride+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theme/themeOverride49.xml" ContentType="application/vnd.openxmlformats-officedocument.themeOverride+xml"/>
  <Override PartName="/ppt/theme/themeOverride50.xml" ContentType="application/vnd.openxmlformats-officedocument.themeOverride+xml"/>
  <Override PartName="/ppt/notesSlides/notesSlide211.xml" ContentType="application/vnd.openxmlformats-officedocument.presentationml.notesSlide+xml"/>
  <Override PartName="/ppt/theme/themeOverride51.xml" ContentType="application/vnd.openxmlformats-officedocument.themeOverride+xml"/>
  <Override PartName="/ppt/notesSlides/notesSlide212.xml" ContentType="application/vnd.openxmlformats-officedocument.presentationml.notesSl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notesSlides/notesSlide213.xml" ContentType="application/vnd.openxmlformats-officedocument.presentationml.notesSlide+xml"/>
  <Override PartName="/ppt/theme/themeOverride55.xml" ContentType="application/vnd.openxmlformats-officedocument.themeOverride+xml"/>
  <Override PartName="/ppt/notesSlides/notesSlide214.xml" ContentType="application/vnd.openxmlformats-officedocument.presentationml.notesSl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notesSlides/notesSlide215.xml" ContentType="application/vnd.openxmlformats-officedocument.presentationml.notesSlide+xml"/>
  <Override PartName="/ppt/theme/themeOverride59.xml" ContentType="application/vnd.openxmlformats-officedocument.themeOverride+xml"/>
  <Override PartName="/ppt/notesSlides/notesSlide216.xml" ContentType="application/vnd.openxmlformats-officedocument.presentationml.notesSlide+xml"/>
  <Override PartName="/ppt/theme/themeOverride60.xml" ContentType="application/vnd.openxmlformats-officedocument.themeOverride+xml"/>
  <Override PartName="/ppt/theme/themeOverride61.xml" ContentType="application/vnd.openxmlformats-officedocument.themeOverride+xml"/>
  <Override PartName="/ppt/notesSlides/notesSlide217.xml" ContentType="application/vnd.openxmlformats-officedocument.presentationml.notesSlide+xml"/>
  <Override PartName="/ppt/theme/themeOverride62.xml" ContentType="application/vnd.openxmlformats-officedocument.themeOverride+xml"/>
  <Override PartName="/ppt/notesSlides/notesSlide218.xml" ContentType="application/vnd.openxmlformats-officedocument.presentationml.notesSlide+xml"/>
  <Override PartName="/ppt/theme/themeOverride63.xml" ContentType="application/vnd.openxmlformats-officedocument.themeOverride+xml"/>
  <Override PartName="/ppt/notesSlides/notesSlide219.xml" ContentType="application/vnd.openxmlformats-officedocument.presentationml.notesSlide+xml"/>
  <Override PartName="/ppt/theme/themeOverride64.xml" ContentType="application/vnd.openxmlformats-officedocument.themeOverride+xml"/>
  <Override PartName="/ppt/theme/themeOverride65.xml" ContentType="application/vnd.openxmlformats-officedocument.themeOverride+xml"/>
  <Override PartName="/ppt/notesSlides/notesSlide2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16"/>
  </p:notesMasterIdLst>
  <p:sldIdLst>
    <p:sldId id="256" r:id="rId2"/>
    <p:sldId id="264" r:id="rId3"/>
    <p:sldId id="265" r:id="rId4"/>
    <p:sldId id="561" r:id="rId5"/>
    <p:sldId id="272" r:id="rId6"/>
    <p:sldId id="567" r:id="rId7"/>
    <p:sldId id="1759" r:id="rId8"/>
    <p:sldId id="563" r:id="rId9"/>
    <p:sldId id="562" r:id="rId10"/>
    <p:sldId id="552" r:id="rId11"/>
    <p:sldId id="566" r:id="rId12"/>
    <p:sldId id="564" r:id="rId13"/>
    <p:sldId id="1758" r:id="rId14"/>
    <p:sldId id="268" r:id="rId15"/>
    <p:sldId id="421" r:id="rId16"/>
    <p:sldId id="414" r:id="rId17"/>
    <p:sldId id="415" r:id="rId18"/>
    <p:sldId id="413" r:id="rId19"/>
    <p:sldId id="420" r:id="rId20"/>
    <p:sldId id="419" r:id="rId21"/>
    <p:sldId id="269" r:id="rId22"/>
    <p:sldId id="270" r:id="rId23"/>
    <p:sldId id="465" r:id="rId24"/>
    <p:sldId id="464" r:id="rId25"/>
    <p:sldId id="422" r:id="rId26"/>
    <p:sldId id="423" r:id="rId27"/>
    <p:sldId id="271" r:id="rId28"/>
    <p:sldId id="408" r:id="rId29"/>
    <p:sldId id="409" r:id="rId30"/>
    <p:sldId id="412" r:id="rId31"/>
    <p:sldId id="274" r:id="rId32"/>
    <p:sldId id="406" r:id="rId33"/>
    <p:sldId id="428" r:id="rId34"/>
    <p:sldId id="429" r:id="rId35"/>
    <p:sldId id="491" r:id="rId36"/>
    <p:sldId id="425" r:id="rId37"/>
    <p:sldId id="426" r:id="rId38"/>
    <p:sldId id="427" r:id="rId39"/>
    <p:sldId id="290" r:id="rId40"/>
    <p:sldId id="542" r:id="rId41"/>
    <p:sldId id="424" r:id="rId42"/>
    <p:sldId id="275" r:id="rId43"/>
    <p:sldId id="277" r:id="rId44"/>
    <p:sldId id="474" r:id="rId45"/>
    <p:sldId id="285" r:id="rId46"/>
    <p:sldId id="355" r:id="rId47"/>
    <p:sldId id="497" r:id="rId48"/>
    <p:sldId id="476" r:id="rId49"/>
    <p:sldId id="324" r:id="rId50"/>
    <p:sldId id="477" r:id="rId51"/>
    <p:sldId id="284" r:id="rId52"/>
    <p:sldId id="325" r:id="rId53"/>
    <p:sldId id="331" r:id="rId54"/>
    <p:sldId id="480" r:id="rId55"/>
    <p:sldId id="479" r:id="rId56"/>
    <p:sldId id="356" r:id="rId57"/>
    <p:sldId id="278" r:id="rId58"/>
    <p:sldId id="283" r:id="rId59"/>
    <p:sldId id="329" r:id="rId60"/>
    <p:sldId id="330" r:id="rId61"/>
    <p:sldId id="481" r:id="rId62"/>
    <p:sldId id="286" r:id="rId63"/>
    <p:sldId id="431" r:id="rId64"/>
    <p:sldId id="432" r:id="rId65"/>
    <p:sldId id="433" r:id="rId66"/>
    <p:sldId id="434" r:id="rId67"/>
    <p:sldId id="435" r:id="rId68"/>
    <p:sldId id="436" r:id="rId69"/>
    <p:sldId id="522" r:id="rId70"/>
    <p:sldId id="337" r:id="rId71"/>
    <p:sldId id="437" r:id="rId72"/>
    <p:sldId id="326" r:id="rId73"/>
    <p:sldId id="335" r:id="rId74"/>
    <p:sldId id="332" r:id="rId75"/>
    <p:sldId id="334" r:id="rId76"/>
    <p:sldId id="336" r:id="rId77"/>
    <p:sldId id="327" r:id="rId78"/>
    <p:sldId id="313" r:id="rId79"/>
    <p:sldId id="568" r:id="rId80"/>
    <p:sldId id="351" r:id="rId81"/>
    <p:sldId id="339" r:id="rId82"/>
    <p:sldId id="1760" r:id="rId83"/>
    <p:sldId id="340" r:id="rId84"/>
    <p:sldId id="341" r:id="rId85"/>
    <p:sldId id="342" r:id="rId86"/>
    <p:sldId id="295" r:id="rId87"/>
    <p:sldId id="296" r:id="rId88"/>
    <p:sldId id="492" r:id="rId89"/>
    <p:sldId id="323" r:id="rId90"/>
    <p:sldId id="300" r:id="rId91"/>
    <p:sldId id="301" r:id="rId92"/>
    <p:sldId id="312" r:id="rId93"/>
    <p:sldId id="303" r:id="rId94"/>
    <p:sldId id="304" r:id="rId95"/>
    <p:sldId id="573" r:id="rId96"/>
    <p:sldId id="569" r:id="rId97"/>
    <p:sldId id="291" r:id="rId98"/>
    <p:sldId id="287" r:id="rId99"/>
    <p:sldId id="358" r:id="rId100"/>
    <p:sldId id="357" r:id="rId101"/>
    <p:sldId id="360" r:id="rId102"/>
    <p:sldId id="363" r:id="rId103"/>
    <p:sldId id="364" r:id="rId104"/>
    <p:sldId id="533" r:id="rId105"/>
    <p:sldId id="365" r:id="rId106"/>
    <p:sldId id="367" r:id="rId107"/>
    <p:sldId id="368" r:id="rId108"/>
    <p:sldId id="366" r:id="rId109"/>
    <p:sldId id="315" r:id="rId110"/>
    <p:sldId id="370" r:id="rId111"/>
    <p:sldId id="372" r:id="rId112"/>
    <p:sldId id="389" r:id="rId113"/>
    <p:sldId id="438" r:id="rId114"/>
    <p:sldId id="391" r:id="rId115"/>
    <p:sldId id="392" r:id="rId116"/>
    <p:sldId id="371" r:id="rId117"/>
    <p:sldId id="374" r:id="rId118"/>
    <p:sldId id="393" r:id="rId119"/>
    <p:sldId id="518" r:id="rId120"/>
    <p:sldId id="375" r:id="rId121"/>
    <p:sldId id="394" r:id="rId122"/>
    <p:sldId id="395" r:id="rId123"/>
    <p:sldId id="396" r:id="rId124"/>
    <p:sldId id="397" r:id="rId125"/>
    <p:sldId id="398" r:id="rId126"/>
    <p:sldId id="544" r:id="rId127"/>
    <p:sldId id="399" r:id="rId128"/>
    <p:sldId id="547" r:id="rId129"/>
    <p:sldId id="400" r:id="rId130"/>
    <p:sldId id="549" r:id="rId131"/>
    <p:sldId id="401" r:id="rId132"/>
    <p:sldId id="511" r:id="rId133"/>
    <p:sldId id="512" r:id="rId134"/>
    <p:sldId id="513" r:id="rId135"/>
    <p:sldId id="540" r:id="rId136"/>
    <p:sldId id="536" r:id="rId137"/>
    <p:sldId id="551" r:id="rId138"/>
    <p:sldId id="537" r:id="rId139"/>
    <p:sldId id="402" r:id="rId140"/>
    <p:sldId id="514" r:id="rId141"/>
    <p:sldId id="403" r:id="rId142"/>
    <p:sldId id="515" r:id="rId143"/>
    <p:sldId id="516" r:id="rId144"/>
    <p:sldId id="482" r:id="rId145"/>
    <p:sldId id="545" r:id="rId146"/>
    <p:sldId id="550" r:id="rId147"/>
    <p:sldId id="369" r:id="rId148"/>
    <p:sldId id="267" r:id="rId149"/>
    <p:sldId id="483" r:id="rId150"/>
    <p:sldId id="418" r:id="rId151"/>
    <p:sldId id="548" r:id="rId152"/>
    <p:sldId id="440" r:id="rId153"/>
    <p:sldId id="442" r:id="rId154"/>
    <p:sldId id="510" r:id="rId155"/>
    <p:sldId id="520" r:id="rId156"/>
    <p:sldId id="556" r:id="rId157"/>
    <p:sldId id="555" r:id="rId158"/>
    <p:sldId id="557" r:id="rId159"/>
    <p:sldId id="320" r:id="rId160"/>
    <p:sldId id="558" r:id="rId161"/>
    <p:sldId id="321" r:id="rId162"/>
    <p:sldId id="572" r:id="rId163"/>
    <p:sldId id="441" r:id="rId164"/>
    <p:sldId id="534" r:id="rId165"/>
    <p:sldId id="535" r:id="rId166"/>
    <p:sldId id="319" r:id="rId167"/>
    <p:sldId id="443" r:id="rId168"/>
    <p:sldId id="553" r:id="rId169"/>
    <p:sldId id="347" r:id="rId170"/>
    <p:sldId id="495" r:id="rId171"/>
    <p:sldId id="493" r:id="rId172"/>
    <p:sldId id="494" r:id="rId173"/>
    <p:sldId id="348" r:id="rId174"/>
    <p:sldId id="288" r:id="rId175"/>
    <p:sldId id="349" r:id="rId176"/>
    <p:sldId id="350" r:id="rId177"/>
    <p:sldId id="446" r:id="rId178"/>
    <p:sldId id="447" r:id="rId179"/>
    <p:sldId id="519" r:id="rId180"/>
    <p:sldId id="521" r:id="rId181"/>
    <p:sldId id="523" r:id="rId182"/>
    <p:sldId id="524" r:id="rId183"/>
    <p:sldId id="559" r:id="rId184"/>
    <p:sldId id="560" r:id="rId185"/>
    <p:sldId id="344" r:id="rId186"/>
    <p:sldId id="499" r:id="rId187"/>
    <p:sldId id="502" r:id="rId188"/>
    <p:sldId id="354" r:id="rId189"/>
    <p:sldId id="517" r:id="rId190"/>
    <p:sldId id="503" r:id="rId191"/>
    <p:sldId id="504" r:id="rId192"/>
    <p:sldId id="509" r:id="rId193"/>
    <p:sldId id="506" r:id="rId194"/>
    <p:sldId id="507" r:id="rId195"/>
    <p:sldId id="554" r:id="rId196"/>
    <p:sldId id="505" r:id="rId197"/>
    <p:sldId id="501" r:id="rId198"/>
    <p:sldId id="570" r:id="rId199"/>
    <p:sldId id="571" r:id="rId200"/>
    <p:sldId id="352" r:id="rId201"/>
    <p:sldId id="362" r:id="rId202"/>
    <p:sldId id="489" r:id="rId203"/>
    <p:sldId id="488" r:id="rId204"/>
    <p:sldId id="485" r:id="rId205"/>
    <p:sldId id="486" r:id="rId206"/>
    <p:sldId id="487" r:id="rId207"/>
    <p:sldId id="490" r:id="rId208"/>
    <p:sldId id="1729" r:id="rId209"/>
    <p:sldId id="755" r:id="rId210"/>
    <p:sldId id="756" r:id="rId211"/>
    <p:sldId id="1735" r:id="rId212"/>
    <p:sldId id="757" r:id="rId213"/>
    <p:sldId id="1736" r:id="rId214"/>
    <p:sldId id="1737" r:id="rId215"/>
    <p:sldId id="1738" r:id="rId216"/>
    <p:sldId id="309" r:id="rId217"/>
    <p:sldId id="282" r:id="rId218"/>
    <p:sldId id="762" r:id="rId219"/>
    <p:sldId id="783" r:id="rId220"/>
    <p:sldId id="772" r:id="rId221"/>
    <p:sldId id="782" r:id="rId222"/>
    <p:sldId id="760" r:id="rId223"/>
    <p:sldId id="761" r:id="rId224"/>
    <p:sldId id="1739" r:id="rId225"/>
    <p:sldId id="1740" r:id="rId226"/>
    <p:sldId id="1741" r:id="rId227"/>
    <p:sldId id="1742" r:id="rId228"/>
    <p:sldId id="1743" r:id="rId229"/>
    <p:sldId id="785" r:id="rId230"/>
    <p:sldId id="1744" r:id="rId231"/>
    <p:sldId id="305" r:id="rId232"/>
    <p:sldId id="298" r:id="rId233"/>
    <p:sldId id="299" r:id="rId234"/>
    <p:sldId id="314" r:id="rId235"/>
    <p:sldId id="1730" r:id="rId236"/>
    <p:sldId id="1745" r:id="rId237"/>
    <p:sldId id="261" r:id="rId238"/>
    <p:sldId id="448" r:id="rId239"/>
    <p:sldId id="262" r:id="rId240"/>
    <p:sldId id="1746" r:id="rId241"/>
    <p:sldId id="1747" r:id="rId242"/>
    <p:sldId id="1732" r:id="rId243"/>
    <p:sldId id="1733" r:id="rId244"/>
    <p:sldId id="1748" r:id="rId245"/>
    <p:sldId id="293" r:id="rId246"/>
    <p:sldId id="791" r:id="rId247"/>
    <p:sldId id="266" r:id="rId248"/>
    <p:sldId id="763" r:id="rId249"/>
    <p:sldId id="778" r:id="rId250"/>
    <p:sldId id="1749" r:id="rId251"/>
    <p:sldId id="1750" r:id="rId252"/>
    <p:sldId id="1734" r:id="rId253"/>
    <p:sldId id="361" r:id="rId254"/>
    <p:sldId id="449" r:id="rId255"/>
    <p:sldId id="526" r:id="rId256"/>
    <p:sldId id="527" r:id="rId257"/>
    <p:sldId id="468" r:id="rId258"/>
    <p:sldId id="469" r:id="rId259"/>
    <p:sldId id="470" r:id="rId260"/>
    <p:sldId id="316" r:id="rId261"/>
    <p:sldId id="528" r:id="rId262"/>
    <p:sldId id="529" r:id="rId263"/>
    <p:sldId id="530" r:id="rId264"/>
    <p:sldId id="531" r:id="rId265"/>
    <p:sldId id="532" r:id="rId266"/>
    <p:sldId id="466" r:id="rId267"/>
    <p:sldId id="471" r:id="rId268"/>
    <p:sldId id="473" r:id="rId269"/>
    <p:sldId id="472" r:id="rId270"/>
    <p:sldId id="1751" r:id="rId271"/>
    <p:sldId id="1752" r:id="rId272"/>
    <p:sldId id="815" r:id="rId273"/>
    <p:sldId id="797" r:id="rId274"/>
    <p:sldId id="820" r:id="rId275"/>
    <p:sldId id="816" r:id="rId276"/>
    <p:sldId id="817" r:id="rId277"/>
    <p:sldId id="798" r:id="rId278"/>
    <p:sldId id="821" r:id="rId279"/>
    <p:sldId id="822" r:id="rId280"/>
    <p:sldId id="1597" r:id="rId281"/>
    <p:sldId id="1598" r:id="rId282"/>
    <p:sldId id="1599" r:id="rId283"/>
    <p:sldId id="799" r:id="rId284"/>
    <p:sldId id="841" r:id="rId285"/>
    <p:sldId id="846" r:id="rId286"/>
    <p:sldId id="1753" r:id="rId287"/>
    <p:sldId id="1728" r:id="rId288"/>
    <p:sldId id="1754" r:id="rId289"/>
    <p:sldId id="1646" r:id="rId290"/>
    <p:sldId id="1757" r:id="rId291"/>
    <p:sldId id="1755" r:id="rId292"/>
    <p:sldId id="824" r:id="rId293"/>
    <p:sldId id="827" r:id="rId294"/>
    <p:sldId id="828" r:id="rId295"/>
    <p:sldId id="1756" r:id="rId296"/>
    <p:sldId id="819" r:id="rId297"/>
    <p:sldId id="868" r:id="rId298"/>
    <p:sldId id="800" r:id="rId299"/>
    <p:sldId id="801" r:id="rId300"/>
    <p:sldId id="818" r:id="rId301"/>
    <p:sldId id="832" r:id="rId302"/>
    <p:sldId id="833" r:id="rId303"/>
    <p:sldId id="847" r:id="rId304"/>
    <p:sldId id="863" r:id="rId305"/>
    <p:sldId id="892" r:id="rId306"/>
    <p:sldId id="802" r:id="rId307"/>
    <p:sldId id="803" r:id="rId308"/>
    <p:sldId id="834" r:id="rId309"/>
    <p:sldId id="804" r:id="rId310"/>
    <p:sldId id="831" r:id="rId311"/>
    <p:sldId id="445" r:id="rId312"/>
    <p:sldId id="835" r:id="rId313"/>
    <p:sldId id="836" r:id="rId314"/>
    <p:sldId id="257" r:id="rId315"/>
  </p:sldIdLst>
  <p:sldSz cx="9144000" cy="6858000" type="screen4x3"/>
  <p:notesSz cx="6797675" cy="9926638"/>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Sekcja domyślna" id="{ED9FD915-9BB0-4B1D-81D6-E518FECED728}">
          <p14:sldIdLst>
            <p14:sldId id="256"/>
            <p14:sldId id="264"/>
            <p14:sldId id="265"/>
            <p14:sldId id="561"/>
            <p14:sldId id="272"/>
            <p14:sldId id="567"/>
            <p14:sldId id="1759"/>
            <p14:sldId id="563"/>
            <p14:sldId id="562"/>
            <p14:sldId id="552"/>
            <p14:sldId id="566"/>
            <p14:sldId id="564"/>
            <p14:sldId id="1758"/>
            <p14:sldId id="268"/>
            <p14:sldId id="421"/>
            <p14:sldId id="414"/>
            <p14:sldId id="415"/>
            <p14:sldId id="413"/>
            <p14:sldId id="420"/>
            <p14:sldId id="419"/>
            <p14:sldId id="269"/>
            <p14:sldId id="270"/>
            <p14:sldId id="465"/>
            <p14:sldId id="464"/>
            <p14:sldId id="422"/>
            <p14:sldId id="423"/>
            <p14:sldId id="271"/>
            <p14:sldId id="408"/>
            <p14:sldId id="409"/>
            <p14:sldId id="412"/>
          </p14:sldIdLst>
        </p14:section>
        <p14:section name="Zasady funkcjonowania podatku VAT" id="{8CDD60B0-B3E1-4071-B193-50874172C067}">
          <p14:sldIdLst>
            <p14:sldId id="274"/>
            <p14:sldId id="406"/>
            <p14:sldId id="428"/>
            <p14:sldId id="429"/>
            <p14:sldId id="491"/>
            <p14:sldId id="425"/>
            <p14:sldId id="426"/>
            <p14:sldId id="427"/>
            <p14:sldId id="290"/>
            <p14:sldId id="542"/>
            <p14:sldId id="424"/>
          </p14:sldIdLst>
        </p14:section>
        <p14:section name="Zakres opodatkowania" id="{C126CB74-4B1C-4D74-AF99-01FCE1B6AA78}">
          <p14:sldIdLst>
            <p14:sldId id="275"/>
          </p14:sldIdLst>
        </p14:section>
        <p14:section name="Czynności podlegające opodatkowaniu" id="{0FF437D4-CC64-4FEE-8CC9-76CB99DDBBB3}">
          <p14:sldIdLst>
            <p14:sldId id="277"/>
            <p14:sldId id="474"/>
            <p14:sldId id="285"/>
            <p14:sldId id="355"/>
            <p14:sldId id="497"/>
            <p14:sldId id="476"/>
            <p14:sldId id="324"/>
            <p14:sldId id="477"/>
            <p14:sldId id="284"/>
            <p14:sldId id="325"/>
            <p14:sldId id="331"/>
            <p14:sldId id="480"/>
            <p14:sldId id="479"/>
            <p14:sldId id="356"/>
            <p14:sldId id="278"/>
            <p14:sldId id="283"/>
            <p14:sldId id="329"/>
            <p14:sldId id="330"/>
            <p14:sldId id="481"/>
          </p14:sldIdLst>
        </p14:section>
        <p14:section name="Podatnicy VAT" id="{9B8CFFA2-8065-419A-A9E9-C0C1CD5DD20B}">
          <p14:sldIdLst>
            <p14:sldId id="286"/>
            <p14:sldId id="431"/>
            <p14:sldId id="432"/>
            <p14:sldId id="433"/>
            <p14:sldId id="434"/>
            <p14:sldId id="435"/>
            <p14:sldId id="436"/>
            <p14:sldId id="522"/>
            <p14:sldId id="337"/>
            <p14:sldId id="437"/>
            <p14:sldId id="326"/>
            <p14:sldId id="335"/>
            <p14:sldId id="332"/>
            <p14:sldId id="334"/>
            <p14:sldId id="336"/>
            <p14:sldId id="327"/>
            <p14:sldId id="313"/>
            <p14:sldId id="568"/>
            <p14:sldId id="351"/>
          </p14:sldIdLst>
        </p14:section>
        <p14:section name="Interpretacja ogólna" id="{67CF1BA6-733D-4396-99EA-FAAC699DF769}">
          <p14:sldIdLst>
            <p14:sldId id="339"/>
            <p14:sldId id="1760"/>
            <p14:sldId id="340"/>
            <p14:sldId id="341"/>
            <p14:sldId id="342"/>
          </p14:sldIdLst>
        </p14:section>
        <p14:section name="Centralizacja" id="{B06F146A-193C-4008-909B-34562BBDF1E9}">
          <p14:sldIdLst>
            <p14:sldId id="295"/>
            <p14:sldId id="296"/>
            <p14:sldId id="492"/>
            <p14:sldId id="323"/>
            <p14:sldId id="300"/>
            <p14:sldId id="301"/>
            <p14:sldId id="312"/>
            <p14:sldId id="303"/>
            <p14:sldId id="304"/>
            <p14:sldId id="573"/>
            <p14:sldId id="569"/>
          </p14:sldIdLst>
        </p14:section>
        <p14:section name="2.3. Podstawa opodatkowania" id="{423472D2-3DF8-4DE5-877E-6DC29388EFA0}">
          <p14:sldIdLst>
            <p14:sldId id="291"/>
            <p14:sldId id="287"/>
            <p14:sldId id="358"/>
            <p14:sldId id="357"/>
            <p14:sldId id="360"/>
            <p14:sldId id="363"/>
            <p14:sldId id="364"/>
            <p14:sldId id="533"/>
            <p14:sldId id="365"/>
            <p14:sldId id="367"/>
            <p14:sldId id="368"/>
            <p14:sldId id="366"/>
          </p14:sldIdLst>
        </p14:section>
        <p14:section name="2.4. Zwolnienia od podatku" id="{4821F78C-A675-4CC9-9A89-FAFDBD856D5D}">
          <p14:sldIdLst>
            <p14:sldId id="315"/>
            <p14:sldId id="370"/>
            <p14:sldId id="372"/>
            <p14:sldId id="389"/>
            <p14:sldId id="438"/>
            <p14:sldId id="391"/>
            <p14:sldId id="392"/>
            <p14:sldId id="371"/>
            <p14:sldId id="374"/>
            <p14:sldId id="393"/>
            <p14:sldId id="518"/>
            <p14:sldId id="375"/>
            <p14:sldId id="394"/>
            <p14:sldId id="395"/>
            <p14:sldId id="396"/>
            <p14:sldId id="397"/>
            <p14:sldId id="398"/>
            <p14:sldId id="544"/>
            <p14:sldId id="399"/>
            <p14:sldId id="547"/>
            <p14:sldId id="400"/>
            <p14:sldId id="549"/>
            <p14:sldId id="401"/>
            <p14:sldId id="511"/>
            <p14:sldId id="512"/>
            <p14:sldId id="513"/>
            <p14:sldId id="540"/>
            <p14:sldId id="536"/>
            <p14:sldId id="551"/>
            <p14:sldId id="537"/>
            <p14:sldId id="402"/>
            <p14:sldId id="514"/>
            <p14:sldId id="403"/>
            <p14:sldId id="515"/>
            <p14:sldId id="516"/>
            <p14:sldId id="482"/>
            <p14:sldId id="545"/>
            <p14:sldId id="550"/>
          </p14:sldIdLst>
        </p14:section>
        <p14:section name="2.5. Prawo do odliczenia podatku naliczonego" id="{F89C156B-A299-4D98-BA0D-D23707EF37CC}">
          <p14:sldIdLst>
            <p14:sldId id="369"/>
            <p14:sldId id="267"/>
            <p14:sldId id="483"/>
            <p14:sldId id="418"/>
            <p14:sldId id="548"/>
            <p14:sldId id="440"/>
            <p14:sldId id="442"/>
            <p14:sldId id="510"/>
            <p14:sldId id="520"/>
            <p14:sldId id="556"/>
            <p14:sldId id="555"/>
            <p14:sldId id="557"/>
            <p14:sldId id="320"/>
            <p14:sldId id="558"/>
            <p14:sldId id="321"/>
            <p14:sldId id="572"/>
            <p14:sldId id="441"/>
            <p14:sldId id="534"/>
            <p14:sldId id="535"/>
          </p14:sldIdLst>
        </p14:section>
        <p14:section name="Współczynnik" id="{48D4A088-FE06-4BDA-9DE0-26CCB5491852}">
          <p14:sldIdLst>
            <p14:sldId id="319"/>
            <p14:sldId id="443"/>
            <p14:sldId id="553"/>
            <p14:sldId id="347"/>
            <p14:sldId id="495"/>
            <p14:sldId id="493"/>
            <p14:sldId id="494"/>
            <p14:sldId id="348"/>
          </p14:sldIdLst>
        </p14:section>
        <p14:section name="Korekta wieloletnia" id="{9F45E84E-113B-44C3-8542-734DF4236069}">
          <p14:sldIdLst>
            <p14:sldId id="288"/>
            <p14:sldId id="349"/>
            <p14:sldId id="350"/>
            <p14:sldId id="446"/>
            <p14:sldId id="447"/>
            <p14:sldId id="519"/>
            <p14:sldId id="521"/>
            <p14:sldId id="523"/>
            <p14:sldId id="524"/>
            <p14:sldId id="559"/>
            <p14:sldId id="560"/>
          </p14:sldIdLst>
        </p14:section>
        <p14:section name="Prewspółczynnik" id="{470A758D-9DAB-473E-BCF7-B18736399404}">
          <p14:sldIdLst>
            <p14:sldId id="344"/>
            <p14:sldId id="499"/>
            <p14:sldId id="502"/>
            <p14:sldId id="354"/>
            <p14:sldId id="517"/>
            <p14:sldId id="503"/>
            <p14:sldId id="504"/>
            <p14:sldId id="509"/>
            <p14:sldId id="506"/>
            <p14:sldId id="507"/>
            <p14:sldId id="554"/>
            <p14:sldId id="505"/>
            <p14:sldId id="501"/>
            <p14:sldId id="570"/>
            <p14:sldId id="571"/>
          </p14:sldIdLst>
        </p14:section>
        <p14:section name="Interpretacje indywidualne" id="{6FFBE5F0-F736-466C-A804-2A045E3438F0}">
          <p14:sldIdLst>
            <p14:sldId id="352"/>
            <p14:sldId id="362"/>
            <p14:sldId id="489"/>
            <p14:sldId id="488"/>
            <p14:sldId id="485"/>
            <p14:sldId id="486"/>
            <p14:sldId id="487"/>
            <p14:sldId id="490"/>
          </p14:sldIdLst>
        </p14:section>
        <p14:section name="4.Ocena i kontrola kwalifikowalności podatku VAT" id="{EEC120FC-E4DC-4F7C-B044-49F06509AF1B}">
          <p14:sldIdLst/>
        </p14:section>
        <p14:section name="MPP" id="{4CB50D8C-7DEA-4A60-A139-B55E2DC961C5}">
          <p14:sldIdLst>
            <p14:sldId id="1729"/>
            <p14:sldId id="755"/>
            <p14:sldId id="756"/>
            <p14:sldId id="1735"/>
            <p14:sldId id="757"/>
            <p14:sldId id="1736"/>
            <p14:sldId id="1737"/>
            <p14:sldId id="1738"/>
            <p14:sldId id="309"/>
            <p14:sldId id="282"/>
            <p14:sldId id="762"/>
            <p14:sldId id="783"/>
            <p14:sldId id="772"/>
            <p14:sldId id="782"/>
            <p14:sldId id="760"/>
            <p14:sldId id="761"/>
            <p14:sldId id="1739"/>
            <p14:sldId id="1740"/>
            <p14:sldId id="1741"/>
            <p14:sldId id="1742"/>
            <p14:sldId id="1743"/>
            <p14:sldId id="785"/>
            <p14:sldId id="1744"/>
          </p14:sldIdLst>
        </p14:section>
        <p14:section name="Biała lista" id="{6FE6D920-6DF7-46FD-A3A9-F73F4D494141}">
          <p14:sldIdLst>
            <p14:sldId id="305"/>
            <p14:sldId id="298"/>
            <p14:sldId id="299"/>
            <p14:sldId id="314"/>
          </p14:sldIdLst>
        </p14:section>
        <p14:section name="Biała lista" id="{5DA5B6D3-8A1E-4F03-A886-B3732007EDA6}">
          <p14:sldIdLst>
            <p14:sldId id="1730"/>
            <p14:sldId id="1745"/>
            <p14:sldId id="261"/>
            <p14:sldId id="448"/>
            <p14:sldId id="262"/>
            <p14:sldId id="1746"/>
            <p14:sldId id="1747"/>
            <p14:sldId id="1732"/>
            <p14:sldId id="1733"/>
            <p14:sldId id="1748"/>
            <p14:sldId id="293"/>
            <p14:sldId id="791"/>
            <p14:sldId id="266"/>
            <p14:sldId id="763"/>
            <p14:sldId id="778"/>
            <p14:sldId id="1749"/>
            <p14:sldId id="1750"/>
            <p14:sldId id="1734"/>
          </p14:sldIdLst>
        </p14:section>
        <p14:section name="Kontrola kwalifikalności" id="{7B500EF4-6103-42DE-A949-061D1C08B5C4}">
          <p14:sldIdLst>
            <p14:sldId id="361"/>
            <p14:sldId id="449"/>
            <p14:sldId id="526"/>
            <p14:sldId id="527"/>
            <p14:sldId id="468"/>
            <p14:sldId id="469"/>
            <p14:sldId id="470"/>
            <p14:sldId id="316"/>
            <p14:sldId id="528"/>
            <p14:sldId id="529"/>
            <p14:sldId id="530"/>
            <p14:sldId id="531"/>
            <p14:sldId id="532"/>
            <p14:sldId id="466"/>
            <p14:sldId id="471"/>
            <p14:sldId id="473"/>
            <p14:sldId id="472"/>
          </p14:sldIdLst>
        </p14:section>
        <p14:section name="JPK" id="{7F2CA4AD-795C-44E0-BDEA-59884E506947}">
          <p14:sldIdLst>
            <p14:sldId id="1751"/>
            <p14:sldId id="1752"/>
            <p14:sldId id="815"/>
            <p14:sldId id="797"/>
            <p14:sldId id="820"/>
            <p14:sldId id="816"/>
            <p14:sldId id="817"/>
            <p14:sldId id="798"/>
            <p14:sldId id="821"/>
            <p14:sldId id="822"/>
            <p14:sldId id="1597"/>
            <p14:sldId id="1598"/>
            <p14:sldId id="1599"/>
            <p14:sldId id="799"/>
            <p14:sldId id="841"/>
            <p14:sldId id="846"/>
            <p14:sldId id="1753"/>
            <p14:sldId id="1728"/>
            <p14:sldId id="1754"/>
            <p14:sldId id="1646"/>
            <p14:sldId id="1757"/>
            <p14:sldId id="1755"/>
            <p14:sldId id="824"/>
            <p14:sldId id="827"/>
            <p14:sldId id="828"/>
            <p14:sldId id="1756"/>
            <p14:sldId id="819"/>
            <p14:sldId id="868"/>
            <p14:sldId id="800"/>
            <p14:sldId id="801"/>
            <p14:sldId id="818"/>
            <p14:sldId id="832"/>
            <p14:sldId id="833"/>
            <p14:sldId id="847"/>
            <p14:sldId id="863"/>
            <p14:sldId id="892"/>
            <p14:sldId id="802"/>
            <p14:sldId id="803"/>
            <p14:sldId id="834"/>
            <p14:sldId id="804"/>
            <p14:sldId id="831"/>
            <p14:sldId id="445"/>
            <p14:sldId id="835"/>
            <p14:sldId id="836"/>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4B"/>
    <a:srgbClr val="636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80899" autoAdjust="0"/>
  </p:normalViewPr>
  <p:slideViewPr>
    <p:cSldViewPr>
      <p:cViewPr varScale="1">
        <p:scale>
          <a:sx n="93" d="100"/>
          <a:sy n="93" d="100"/>
        </p:scale>
        <p:origin x="215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notesMaster" Target="notesMasters/notesMaster1.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presProps" Target="presProp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viewProps" Target="viewProp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tableStyles" Target="tableStyles.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diagrams/_rels/data3.xml.rels><?xml version="1.0" encoding="UTF-8" standalone="yes"?>
<Relationships xmlns="http://schemas.openxmlformats.org/package/2006/relationships"><Relationship Id="rId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57059-E0B3-4AFA-BA39-23DA3B9F7C0C}" type="doc">
      <dgm:prSet loTypeId="urn:microsoft.com/office/officeart/2005/8/layout/hierarchy4" loCatId="hierarchy" qsTypeId="urn:microsoft.com/office/officeart/2005/8/quickstyle/simple1" qsCatId="simple" csTypeId="urn:microsoft.com/office/officeart/2005/8/colors/accent0_1" csCatId="mainScheme" phldr="1"/>
      <dgm:spPr/>
      <dgm:t>
        <a:bodyPr/>
        <a:lstStyle/>
        <a:p>
          <a:endParaRPr lang="pl-PL"/>
        </a:p>
      </dgm:t>
    </dgm:pt>
    <dgm:pt modelId="{1F91BDFD-D22B-4B9B-9258-6E2C415932C8}">
      <dgm:prSet phldrT="[Tekst]" custT="1"/>
      <dgm:spPr>
        <a:ln>
          <a:solidFill>
            <a:srgbClr val="FFC000"/>
          </a:solidFill>
        </a:ln>
      </dgm:spPr>
      <dgm:t>
        <a:bodyPr/>
        <a:lstStyle/>
        <a:p>
          <a:r>
            <a:rPr lang="pl-PL" sz="1600" dirty="0">
              <a:latin typeface="Lato"/>
            </a:rPr>
            <a:t>Rodzaje wydatków</a:t>
          </a:r>
        </a:p>
      </dgm:t>
    </dgm:pt>
    <dgm:pt modelId="{C2F666DB-C526-4D82-B3F8-87A5DF2200ED}" type="parTrans" cxnId="{7520BA87-CCF1-45A5-8CD5-CECD76E8C10B}">
      <dgm:prSet/>
      <dgm:spPr/>
      <dgm:t>
        <a:bodyPr/>
        <a:lstStyle/>
        <a:p>
          <a:endParaRPr lang="pl-PL"/>
        </a:p>
      </dgm:t>
    </dgm:pt>
    <dgm:pt modelId="{FC476280-647A-42E0-925E-E78C3A68DEE9}" type="sibTrans" cxnId="{7520BA87-CCF1-45A5-8CD5-CECD76E8C10B}">
      <dgm:prSet/>
      <dgm:spPr/>
      <dgm:t>
        <a:bodyPr/>
        <a:lstStyle/>
        <a:p>
          <a:endParaRPr lang="pl-PL"/>
        </a:p>
      </dgm:t>
    </dgm:pt>
    <dgm:pt modelId="{E967CF57-C013-4406-92A6-99AE7946686D}">
      <dgm:prSet phldrT="[Tekst]" custT="1"/>
      <dgm:spPr>
        <a:ln>
          <a:solidFill>
            <a:srgbClr val="FFC000"/>
          </a:solidFill>
        </a:ln>
      </dgm:spPr>
      <dgm:t>
        <a:bodyPr/>
        <a:lstStyle/>
        <a:p>
          <a:r>
            <a:rPr lang="pl-PL" sz="1600" b="1" i="0" u="none" strike="noStrike" baseline="0" dirty="0">
              <a:latin typeface="Lato"/>
            </a:rPr>
            <a:t>wydatek kwalifikowalny </a:t>
          </a:r>
          <a:endParaRPr lang="pl-PL" sz="1600" b="1" dirty="0">
            <a:latin typeface="Lato"/>
          </a:endParaRPr>
        </a:p>
      </dgm:t>
    </dgm:pt>
    <dgm:pt modelId="{DE36FDA1-971B-470A-95A3-AC4DC2CC4317}" type="parTrans" cxnId="{BB024487-7F04-43C7-BB7F-565285A84E2B}">
      <dgm:prSet/>
      <dgm:spPr/>
      <dgm:t>
        <a:bodyPr/>
        <a:lstStyle/>
        <a:p>
          <a:endParaRPr lang="pl-PL"/>
        </a:p>
      </dgm:t>
    </dgm:pt>
    <dgm:pt modelId="{3C6EDB75-28B7-4415-80B0-AC1B9B1FC547}" type="sibTrans" cxnId="{BB024487-7F04-43C7-BB7F-565285A84E2B}">
      <dgm:prSet/>
      <dgm:spPr/>
      <dgm:t>
        <a:bodyPr/>
        <a:lstStyle/>
        <a:p>
          <a:endParaRPr lang="pl-PL"/>
        </a:p>
      </dgm:t>
    </dgm:pt>
    <dgm:pt modelId="{DE6553E8-1710-4BE3-94C4-3FA3B8F7434B}">
      <dgm:prSet phldrT="[Tekst]" custT="1"/>
      <dgm:spPr>
        <a:ln>
          <a:solidFill>
            <a:srgbClr val="FFC000"/>
          </a:solidFill>
        </a:ln>
      </dgm:spPr>
      <dgm:t>
        <a:bodyPr/>
        <a:lstStyle/>
        <a:p>
          <a:r>
            <a:rPr lang="pl-PL" sz="1600" b="0" i="0" u="none" strike="noStrike" baseline="0" dirty="0">
              <a:latin typeface="Lato"/>
            </a:rPr>
            <a:t>wydatek niekwalifikowalny</a:t>
          </a:r>
          <a:endParaRPr lang="pl-PL" sz="1600" dirty="0">
            <a:latin typeface="Lato"/>
          </a:endParaRPr>
        </a:p>
      </dgm:t>
    </dgm:pt>
    <dgm:pt modelId="{6713123D-1F8C-4381-A03F-8522E1DEAF21}" type="parTrans" cxnId="{9071E11D-2B32-413B-891E-8ECF060D6D0C}">
      <dgm:prSet/>
      <dgm:spPr/>
      <dgm:t>
        <a:bodyPr/>
        <a:lstStyle/>
        <a:p>
          <a:endParaRPr lang="pl-PL"/>
        </a:p>
      </dgm:t>
    </dgm:pt>
    <dgm:pt modelId="{AC2616A1-5716-4750-8716-0BB5337827D7}" type="sibTrans" cxnId="{9071E11D-2B32-413B-891E-8ECF060D6D0C}">
      <dgm:prSet/>
      <dgm:spPr/>
      <dgm:t>
        <a:bodyPr/>
        <a:lstStyle/>
        <a:p>
          <a:endParaRPr lang="pl-PL"/>
        </a:p>
      </dgm:t>
    </dgm:pt>
    <dgm:pt modelId="{F0B9DAC8-5936-477D-A15E-FAA613748EE5}">
      <dgm:prSet custT="1"/>
      <dgm:spPr>
        <a:ln>
          <a:solidFill>
            <a:srgbClr val="FFC000"/>
          </a:solidFill>
        </a:ln>
      </dgm:spPr>
      <dgm:t>
        <a:bodyPr/>
        <a:lstStyle/>
        <a:p>
          <a:r>
            <a:rPr lang="pl-PL" sz="1600" b="0" i="0" u="none" strike="noStrike" baseline="0" dirty="0">
              <a:latin typeface="Lato"/>
            </a:rPr>
            <a:t>koszt lub wydatek poniesiony w związku z realizacją projektu w ramach PO, które </a:t>
          </a:r>
          <a:r>
            <a:rPr lang="pl-PL" sz="1600" b="1" i="0" u="sng" strike="noStrike" baseline="0" dirty="0">
              <a:latin typeface="Lato"/>
            </a:rPr>
            <a:t>spełniają kryteria refundacji</a:t>
          </a:r>
          <a:r>
            <a:rPr lang="pl-PL" sz="1600" b="0" i="0" u="none" strike="noStrike" baseline="0" dirty="0">
              <a:latin typeface="Lato"/>
            </a:rPr>
            <a:t>, rozliczenia (w przypadku systemu zaliczkowego) zgodnie z umową o dofinansowanie</a:t>
          </a:r>
          <a:endParaRPr lang="pl-PL" sz="1600" dirty="0">
            <a:latin typeface="Lato"/>
          </a:endParaRPr>
        </a:p>
      </dgm:t>
    </dgm:pt>
    <dgm:pt modelId="{A559BC17-D3C9-4865-8727-0F25DA5DBEFC}" type="parTrans" cxnId="{383F55BC-37EE-4B0B-8DA3-EDEEC5481B7F}">
      <dgm:prSet/>
      <dgm:spPr/>
      <dgm:t>
        <a:bodyPr/>
        <a:lstStyle/>
        <a:p>
          <a:endParaRPr lang="pl-PL"/>
        </a:p>
      </dgm:t>
    </dgm:pt>
    <dgm:pt modelId="{2C444713-8D82-4625-B2FA-203A6BF25E1B}" type="sibTrans" cxnId="{383F55BC-37EE-4B0B-8DA3-EDEEC5481B7F}">
      <dgm:prSet/>
      <dgm:spPr/>
      <dgm:t>
        <a:bodyPr/>
        <a:lstStyle/>
        <a:p>
          <a:endParaRPr lang="pl-PL"/>
        </a:p>
      </dgm:t>
    </dgm:pt>
    <dgm:pt modelId="{B1BB58B0-6315-49A7-BF44-38671C78260F}">
      <dgm:prSet custT="1"/>
      <dgm:spPr>
        <a:ln>
          <a:solidFill>
            <a:srgbClr val="FFC000"/>
          </a:solidFill>
        </a:ln>
      </dgm:spPr>
      <dgm:t>
        <a:bodyPr/>
        <a:lstStyle/>
        <a:p>
          <a:r>
            <a:rPr lang="pl-PL" sz="1600" dirty="0">
              <a:latin typeface="Lato"/>
            </a:rPr>
            <a:t>koszt lub wydatek, które nie są wydatkiem kwalifikowalnym,</a:t>
          </a:r>
        </a:p>
      </dgm:t>
    </dgm:pt>
    <dgm:pt modelId="{1AACEB67-197B-4CD4-A012-0B53AFF3B805}" type="parTrans" cxnId="{FC86A731-7530-4FA2-AD58-05B74096A9DD}">
      <dgm:prSet/>
      <dgm:spPr/>
      <dgm:t>
        <a:bodyPr/>
        <a:lstStyle/>
        <a:p>
          <a:endParaRPr lang="pl-PL"/>
        </a:p>
      </dgm:t>
    </dgm:pt>
    <dgm:pt modelId="{1388BC13-9846-4D75-83FE-596EA2D7E2EC}" type="sibTrans" cxnId="{FC86A731-7530-4FA2-AD58-05B74096A9DD}">
      <dgm:prSet/>
      <dgm:spPr/>
      <dgm:t>
        <a:bodyPr/>
        <a:lstStyle/>
        <a:p>
          <a:endParaRPr lang="pl-PL"/>
        </a:p>
      </dgm:t>
    </dgm:pt>
    <dgm:pt modelId="{2216A43E-1085-406D-8A56-7A3C36CA5055}" type="pres">
      <dgm:prSet presAssocID="{28C57059-E0B3-4AFA-BA39-23DA3B9F7C0C}" presName="Name0" presStyleCnt="0">
        <dgm:presLayoutVars>
          <dgm:chPref val="1"/>
          <dgm:dir/>
          <dgm:animOne val="branch"/>
          <dgm:animLvl val="lvl"/>
          <dgm:resizeHandles/>
        </dgm:presLayoutVars>
      </dgm:prSet>
      <dgm:spPr/>
      <dgm:t>
        <a:bodyPr/>
        <a:lstStyle/>
        <a:p>
          <a:endParaRPr lang="pl-PL"/>
        </a:p>
      </dgm:t>
    </dgm:pt>
    <dgm:pt modelId="{D613D8B6-4AF0-4F02-8CDE-575BECF1CFE2}" type="pres">
      <dgm:prSet presAssocID="{1F91BDFD-D22B-4B9B-9258-6E2C415932C8}" presName="vertOne" presStyleCnt="0"/>
      <dgm:spPr/>
    </dgm:pt>
    <dgm:pt modelId="{B79DDD7E-59F7-4201-9BB0-8A05FBE5EF2A}" type="pres">
      <dgm:prSet presAssocID="{1F91BDFD-D22B-4B9B-9258-6E2C415932C8}" presName="txOne" presStyleLbl="node0" presStyleIdx="0" presStyleCnt="1" custScaleY="56890">
        <dgm:presLayoutVars>
          <dgm:chPref val="3"/>
        </dgm:presLayoutVars>
      </dgm:prSet>
      <dgm:spPr/>
      <dgm:t>
        <a:bodyPr/>
        <a:lstStyle/>
        <a:p>
          <a:endParaRPr lang="pl-PL"/>
        </a:p>
      </dgm:t>
    </dgm:pt>
    <dgm:pt modelId="{1B4898A0-3B94-4B30-AB68-23691646EA78}" type="pres">
      <dgm:prSet presAssocID="{1F91BDFD-D22B-4B9B-9258-6E2C415932C8}" presName="parTransOne" presStyleCnt="0"/>
      <dgm:spPr/>
    </dgm:pt>
    <dgm:pt modelId="{411BCF63-5AC9-4292-BA58-740DB07DC64A}" type="pres">
      <dgm:prSet presAssocID="{1F91BDFD-D22B-4B9B-9258-6E2C415932C8}" presName="horzOne" presStyleCnt="0"/>
      <dgm:spPr/>
    </dgm:pt>
    <dgm:pt modelId="{9D75DDD4-8D59-4316-89F2-FEB5EFA1DF6F}" type="pres">
      <dgm:prSet presAssocID="{E967CF57-C013-4406-92A6-99AE7946686D}" presName="vertTwo" presStyleCnt="0"/>
      <dgm:spPr/>
    </dgm:pt>
    <dgm:pt modelId="{15A94F95-7BE1-44C2-82FC-B052D4DB81A7}" type="pres">
      <dgm:prSet presAssocID="{E967CF57-C013-4406-92A6-99AE7946686D}" presName="txTwo" presStyleLbl="node2" presStyleIdx="0" presStyleCnt="2" custScaleY="69339">
        <dgm:presLayoutVars>
          <dgm:chPref val="3"/>
        </dgm:presLayoutVars>
      </dgm:prSet>
      <dgm:spPr/>
      <dgm:t>
        <a:bodyPr/>
        <a:lstStyle/>
        <a:p>
          <a:endParaRPr lang="pl-PL"/>
        </a:p>
      </dgm:t>
    </dgm:pt>
    <dgm:pt modelId="{B1EAAD1C-731A-48AE-A3C7-C27997969E3A}" type="pres">
      <dgm:prSet presAssocID="{E967CF57-C013-4406-92A6-99AE7946686D}" presName="parTransTwo" presStyleCnt="0"/>
      <dgm:spPr/>
    </dgm:pt>
    <dgm:pt modelId="{F5F3A061-F2CE-4389-A63F-398696E3159E}" type="pres">
      <dgm:prSet presAssocID="{E967CF57-C013-4406-92A6-99AE7946686D}" presName="horzTwo" presStyleCnt="0"/>
      <dgm:spPr/>
    </dgm:pt>
    <dgm:pt modelId="{7A2926F7-79B3-459E-B19F-703E0A1A0F41}" type="pres">
      <dgm:prSet presAssocID="{F0B9DAC8-5936-477D-A15E-FAA613748EE5}" presName="vertThree" presStyleCnt="0"/>
      <dgm:spPr/>
    </dgm:pt>
    <dgm:pt modelId="{A2726740-E8FE-405C-B735-43AA71548C7F}" type="pres">
      <dgm:prSet presAssocID="{F0B9DAC8-5936-477D-A15E-FAA613748EE5}" presName="txThree" presStyleLbl="node3" presStyleIdx="0" presStyleCnt="2">
        <dgm:presLayoutVars>
          <dgm:chPref val="3"/>
        </dgm:presLayoutVars>
      </dgm:prSet>
      <dgm:spPr/>
      <dgm:t>
        <a:bodyPr/>
        <a:lstStyle/>
        <a:p>
          <a:endParaRPr lang="pl-PL"/>
        </a:p>
      </dgm:t>
    </dgm:pt>
    <dgm:pt modelId="{B1A55757-B7B8-412B-9000-6887C52D69F4}" type="pres">
      <dgm:prSet presAssocID="{F0B9DAC8-5936-477D-A15E-FAA613748EE5}" presName="horzThree" presStyleCnt="0"/>
      <dgm:spPr/>
    </dgm:pt>
    <dgm:pt modelId="{B5F1C87F-4254-4286-BCF3-53125146DD71}" type="pres">
      <dgm:prSet presAssocID="{3C6EDB75-28B7-4415-80B0-AC1B9B1FC547}" presName="sibSpaceTwo" presStyleCnt="0"/>
      <dgm:spPr/>
    </dgm:pt>
    <dgm:pt modelId="{DEF057BD-B1DF-43F7-A624-E38D98AF301B}" type="pres">
      <dgm:prSet presAssocID="{DE6553E8-1710-4BE3-94C4-3FA3B8F7434B}" presName="vertTwo" presStyleCnt="0"/>
      <dgm:spPr/>
    </dgm:pt>
    <dgm:pt modelId="{C01A7539-E849-44BF-AA61-0D452CFDC415}" type="pres">
      <dgm:prSet presAssocID="{DE6553E8-1710-4BE3-94C4-3FA3B8F7434B}" presName="txTwo" presStyleLbl="node2" presStyleIdx="1" presStyleCnt="2" custScaleY="69339">
        <dgm:presLayoutVars>
          <dgm:chPref val="3"/>
        </dgm:presLayoutVars>
      </dgm:prSet>
      <dgm:spPr/>
      <dgm:t>
        <a:bodyPr/>
        <a:lstStyle/>
        <a:p>
          <a:endParaRPr lang="pl-PL"/>
        </a:p>
      </dgm:t>
    </dgm:pt>
    <dgm:pt modelId="{2ECC02B2-4A1C-4D82-A98A-78AD9BC363BE}" type="pres">
      <dgm:prSet presAssocID="{DE6553E8-1710-4BE3-94C4-3FA3B8F7434B}" presName="parTransTwo" presStyleCnt="0"/>
      <dgm:spPr/>
    </dgm:pt>
    <dgm:pt modelId="{6383C2C8-CF99-4DDE-A656-021498820670}" type="pres">
      <dgm:prSet presAssocID="{DE6553E8-1710-4BE3-94C4-3FA3B8F7434B}" presName="horzTwo" presStyleCnt="0"/>
      <dgm:spPr/>
    </dgm:pt>
    <dgm:pt modelId="{791F4D53-2BA6-4647-8D84-6A69C3AB0BB7}" type="pres">
      <dgm:prSet presAssocID="{B1BB58B0-6315-49A7-BF44-38671C78260F}" presName="vertThree" presStyleCnt="0"/>
      <dgm:spPr/>
    </dgm:pt>
    <dgm:pt modelId="{2FC416C6-FADB-42F1-B403-3159FE4F77D8}" type="pres">
      <dgm:prSet presAssocID="{B1BB58B0-6315-49A7-BF44-38671C78260F}" presName="txThree" presStyleLbl="node3" presStyleIdx="1" presStyleCnt="2">
        <dgm:presLayoutVars>
          <dgm:chPref val="3"/>
        </dgm:presLayoutVars>
      </dgm:prSet>
      <dgm:spPr/>
      <dgm:t>
        <a:bodyPr/>
        <a:lstStyle/>
        <a:p>
          <a:endParaRPr lang="pl-PL"/>
        </a:p>
      </dgm:t>
    </dgm:pt>
    <dgm:pt modelId="{807FAC66-5583-4C2C-9E6E-2A188D750543}" type="pres">
      <dgm:prSet presAssocID="{B1BB58B0-6315-49A7-BF44-38671C78260F}" presName="horzThree" presStyleCnt="0"/>
      <dgm:spPr/>
    </dgm:pt>
  </dgm:ptLst>
  <dgm:cxnLst>
    <dgm:cxn modelId="{8767202D-6E16-4FF7-A505-D4AC80A15864}" type="presOf" srcId="{F0B9DAC8-5936-477D-A15E-FAA613748EE5}" destId="{A2726740-E8FE-405C-B735-43AA71548C7F}" srcOrd="0" destOrd="0" presId="urn:microsoft.com/office/officeart/2005/8/layout/hierarchy4"/>
    <dgm:cxn modelId="{0F2B5BB0-5895-4F1F-9BC9-B7A9D9672092}" type="presOf" srcId="{E967CF57-C013-4406-92A6-99AE7946686D}" destId="{15A94F95-7BE1-44C2-82FC-B052D4DB81A7}" srcOrd="0" destOrd="0" presId="urn:microsoft.com/office/officeart/2005/8/layout/hierarchy4"/>
    <dgm:cxn modelId="{18A0BFF7-0F38-499F-A10F-D6F17BF2529B}" type="presOf" srcId="{B1BB58B0-6315-49A7-BF44-38671C78260F}" destId="{2FC416C6-FADB-42F1-B403-3159FE4F77D8}" srcOrd="0" destOrd="0" presId="urn:microsoft.com/office/officeart/2005/8/layout/hierarchy4"/>
    <dgm:cxn modelId="{BB024487-7F04-43C7-BB7F-565285A84E2B}" srcId="{1F91BDFD-D22B-4B9B-9258-6E2C415932C8}" destId="{E967CF57-C013-4406-92A6-99AE7946686D}" srcOrd="0" destOrd="0" parTransId="{DE36FDA1-971B-470A-95A3-AC4DC2CC4317}" sibTransId="{3C6EDB75-28B7-4415-80B0-AC1B9B1FC547}"/>
    <dgm:cxn modelId="{CBE31E3F-B811-448F-8BEC-ECFC61886F4E}" type="presOf" srcId="{DE6553E8-1710-4BE3-94C4-3FA3B8F7434B}" destId="{C01A7539-E849-44BF-AA61-0D452CFDC415}" srcOrd="0" destOrd="0" presId="urn:microsoft.com/office/officeart/2005/8/layout/hierarchy4"/>
    <dgm:cxn modelId="{7520BA87-CCF1-45A5-8CD5-CECD76E8C10B}" srcId="{28C57059-E0B3-4AFA-BA39-23DA3B9F7C0C}" destId="{1F91BDFD-D22B-4B9B-9258-6E2C415932C8}" srcOrd="0" destOrd="0" parTransId="{C2F666DB-C526-4D82-B3F8-87A5DF2200ED}" sibTransId="{FC476280-647A-42E0-925E-E78C3A68DEE9}"/>
    <dgm:cxn modelId="{26DE9965-29EA-4D2B-88D4-179F1E5A7B45}" type="presOf" srcId="{28C57059-E0B3-4AFA-BA39-23DA3B9F7C0C}" destId="{2216A43E-1085-406D-8A56-7A3C36CA5055}" srcOrd="0" destOrd="0" presId="urn:microsoft.com/office/officeart/2005/8/layout/hierarchy4"/>
    <dgm:cxn modelId="{383F55BC-37EE-4B0B-8DA3-EDEEC5481B7F}" srcId="{E967CF57-C013-4406-92A6-99AE7946686D}" destId="{F0B9DAC8-5936-477D-A15E-FAA613748EE5}" srcOrd="0" destOrd="0" parTransId="{A559BC17-D3C9-4865-8727-0F25DA5DBEFC}" sibTransId="{2C444713-8D82-4625-B2FA-203A6BF25E1B}"/>
    <dgm:cxn modelId="{9071E11D-2B32-413B-891E-8ECF060D6D0C}" srcId="{1F91BDFD-D22B-4B9B-9258-6E2C415932C8}" destId="{DE6553E8-1710-4BE3-94C4-3FA3B8F7434B}" srcOrd="1" destOrd="0" parTransId="{6713123D-1F8C-4381-A03F-8522E1DEAF21}" sibTransId="{AC2616A1-5716-4750-8716-0BB5337827D7}"/>
    <dgm:cxn modelId="{FC86A731-7530-4FA2-AD58-05B74096A9DD}" srcId="{DE6553E8-1710-4BE3-94C4-3FA3B8F7434B}" destId="{B1BB58B0-6315-49A7-BF44-38671C78260F}" srcOrd="0" destOrd="0" parTransId="{1AACEB67-197B-4CD4-A012-0B53AFF3B805}" sibTransId="{1388BC13-9846-4D75-83FE-596EA2D7E2EC}"/>
    <dgm:cxn modelId="{54D2D453-9BAC-44CF-AF03-587F84ED9E01}" type="presOf" srcId="{1F91BDFD-D22B-4B9B-9258-6E2C415932C8}" destId="{B79DDD7E-59F7-4201-9BB0-8A05FBE5EF2A}" srcOrd="0" destOrd="0" presId="urn:microsoft.com/office/officeart/2005/8/layout/hierarchy4"/>
    <dgm:cxn modelId="{ADF07CE0-8FBF-4E08-9727-63D8C7BB8AB3}" type="presParOf" srcId="{2216A43E-1085-406D-8A56-7A3C36CA5055}" destId="{D613D8B6-4AF0-4F02-8CDE-575BECF1CFE2}" srcOrd="0" destOrd="0" presId="urn:microsoft.com/office/officeart/2005/8/layout/hierarchy4"/>
    <dgm:cxn modelId="{E1F0A820-D235-4253-8B90-3C6BC776A898}" type="presParOf" srcId="{D613D8B6-4AF0-4F02-8CDE-575BECF1CFE2}" destId="{B79DDD7E-59F7-4201-9BB0-8A05FBE5EF2A}" srcOrd="0" destOrd="0" presId="urn:microsoft.com/office/officeart/2005/8/layout/hierarchy4"/>
    <dgm:cxn modelId="{9E287C24-A344-47EA-89B8-169979622AD0}" type="presParOf" srcId="{D613D8B6-4AF0-4F02-8CDE-575BECF1CFE2}" destId="{1B4898A0-3B94-4B30-AB68-23691646EA78}" srcOrd="1" destOrd="0" presId="urn:microsoft.com/office/officeart/2005/8/layout/hierarchy4"/>
    <dgm:cxn modelId="{2C7043C6-B2A1-4F57-9134-91E0CC82225B}" type="presParOf" srcId="{D613D8B6-4AF0-4F02-8CDE-575BECF1CFE2}" destId="{411BCF63-5AC9-4292-BA58-740DB07DC64A}" srcOrd="2" destOrd="0" presId="urn:microsoft.com/office/officeart/2005/8/layout/hierarchy4"/>
    <dgm:cxn modelId="{8CBA074D-541B-493A-8585-E8E0AB983097}" type="presParOf" srcId="{411BCF63-5AC9-4292-BA58-740DB07DC64A}" destId="{9D75DDD4-8D59-4316-89F2-FEB5EFA1DF6F}" srcOrd="0" destOrd="0" presId="urn:microsoft.com/office/officeart/2005/8/layout/hierarchy4"/>
    <dgm:cxn modelId="{87EA01C9-04AC-467A-B5D2-1A0444EDA18C}" type="presParOf" srcId="{9D75DDD4-8D59-4316-89F2-FEB5EFA1DF6F}" destId="{15A94F95-7BE1-44C2-82FC-B052D4DB81A7}" srcOrd="0" destOrd="0" presId="urn:microsoft.com/office/officeart/2005/8/layout/hierarchy4"/>
    <dgm:cxn modelId="{D896AD0F-795D-402B-852E-B16A08F4CCF7}" type="presParOf" srcId="{9D75DDD4-8D59-4316-89F2-FEB5EFA1DF6F}" destId="{B1EAAD1C-731A-48AE-A3C7-C27997969E3A}" srcOrd="1" destOrd="0" presId="urn:microsoft.com/office/officeart/2005/8/layout/hierarchy4"/>
    <dgm:cxn modelId="{1879C428-BBD7-4A31-AADB-4973C1488256}" type="presParOf" srcId="{9D75DDD4-8D59-4316-89F2-FEB5EFA1DF6F}" destId="{F5F3A061-F2CE-4389-A63F-398696E3159E}" srcOrd="2" destOrd="0" presId="urn:microsoft.com/office/officeart/2005/8/layout/hierarchy4"/>
    <dgm:cxn modelId="{B376DA29-CCE8-4854-8884-6C72D6A77209}" type="presParOf" srcId="{F5F3A061-F2CE-4389-A63F-398696E3159E}" destId="{7A2926F7-79B3-459E-B19F-703E0A1A0F41}" srcOrd="0" destOrd="0" presId="urn:microsoft.com/office/officeart/2005/8/layout/hierarchy4"/>
    <dgm:cxn modelId="{E73E518E-35D9-4B83-B776-BB391484E7DD}" type="presParOf" srcId="{7A2926F7-79B3-459E-B19F-703E0A1A0F41}" destId="{A2726740-E8FE-405C-B735-43AA71548C7F}" srcOrd="0" destOrd="0" presId="urn:microsoft.com/office/officeart/2005/8/layout/hierarchy4"/>
    <dgm:cxn modelId="{B5E86CEC-CE27-43AD-AE82-62A7E460676A}" type="presParOf" srcId="{7A2926F7-79B3-459E-B19F-703E0A1A0F41}" destId="{B1A55757-B7B8-412B-9000-6887C52D69F4}" srcOrd="1" destOrd="0" presId="urn:microsoft.com/office/officeart/2005/8/layout/hierarchy4"/>
    <dgm:cxn modelId="{AD779615-FFB1-4BC6-8000-9B18F346C549}" type="presParOf" srcId="{411BCF63-5AC9-4292-BA58-740DB07DC64A}" destId="{B5F1C87F-4254-4286-BCF3-53125146DD71}" srcOrd="1" destOrd="0" presId="urn:microsoft.com/office/officeart/2005/8/layout/hierarchy4"/>
    <dgm:cxn modelId="{68D66D4A-8094-4E53-BCB3-CFABC2905218}" type="presParOf" srcId="{411BCF63-5AC9-4292-BA58-740DB07DC64A}" destId="{DEF057BD-B1DF-43F7-A624-E38D98AF301B}" srcOrd="2" destOrd="0" presId="urn:microsoft.com/office/officeart/2005/8/layout/hierarchy4"/>
    <dgm:cxn modelId="{6B10C042-DEB0-4D60-A499-7463CD7A6C28}" type="presParOf" srcId="{DEF057BD-B1DF-43F7-A624-E38D98AF301B}" destId="{C01A7539-E849-44BF-AA61-0D452CFDC415}" srcOrd="0" destOrd="0" presId="urn:microsoft.com/office/officeart/2005/8/layout/hierarchy4"/>
    <dgm:cxn modelId="{489AE8E0-4197-4D42-B666-10C5F24C24DD}" type="presParOf" srcId="{DEF057BD-B1DF-43F7-A624-E38D98AF301B}" destId="{2ECC02B2-4A1C-4D82-A98A-78AD9BC363BE}" srcOrd="1" destOrd="0" presId="urn:microsoft.com/office/officeart/2005/8/layout/hierarchy4"/>
    <dgm:cxn modelId="{34CDF71A-8B8C-4BE3-A0D4-3B8715124880}" type="presParOf" srcId="{DEF057BD-B1DF-43F7-A624-E38D98AF301B}" destId="{6383C2C8-CF99-4DDE-A656-021498820670}" srcOrd="2" destOrd="0" presId="urn:microsoft.com/office/officeart/2005/8/layout/hierarchy4"/>
    <dgm:cxn modelId="{D89EFCDB-03E5-4BC3-B8C7-80A260692298}" type="presParOf" srcId="{6383C2C8-CF99-4DDE-A656-021498820670}" destId="{791F4D53-2BA6-4647-8D84-6A69C3AB0BB7}" srcOrd="0" destOrd="0" presId="urn:microsoft.com/office/officeart/2005/8/layout/hierarchy4"/>
    <dgm:cxn modelId="{0421EEC3-8785-43B8-81D5-37DC59D19EEB}" type="presParOf" srcId="{791F4D53-2BA6-4647-8D84-6A69C3AB0BB7}" destId="{2FC416C6-FADB-42F1-B403-3159FE4F77D8}" srcOrd="0" destOrd="0" presId="urn:microsoft.com/office/officeart/2005/8/layout/hierarchy4"/>
    <dgm:cxn modelId="{339B16C1-4EE3-4C30-BA81-1157B5B3828F}" type="presParOf" srcId="{791F4D53-2BA6-4647-8D84-6A69C3AB0BB7}" destId="{807FAC66-5583-4C2C-9E6E-2A188D750543}" srcOrd="1" destOrd="0" presId="urn:microsoft.com/office/officeart/2005/8/layout/hierarchy4"/>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16F7C8-CA25-410A-B8DC-67A7DD568977}" type="doc">
      <dgm:prSet loTypeId="urn:microsoft.com/office/officeart/2005/8/layout/hProcess7#1" loCatId="list" qsTypeId="urn:microsoft.com/office/officeart/2005/8/quickstyle/simple1" qsCatId="simple" csTypeId="urn:microsoft.com/office/officeart/2005/8/colors/accent0_1" csCatId="mainScheme" phldr="1"/>
      <dgm:spPr/>
      <dgm:t>
        <a:bodyPr/>
        <a:lstStyle/>
        <a:p>
          <a:endParaRPr lang="pl-PL"/>
        </a:p>
      </dgm:t>
    </dgm:pt>
    <dgm:pt modelId="{07CE7826-0E59-4165-B36D-D437149B013B}">
      <dgm:prSet phldrT="[Tekst]"/>
      <dgm:spPr>
        <a:ln>
          <a:solidFill>
            <a:srgbClr val="FFC000"/>
          </a:solidFill>
        </a:ln>
      </dgm:spPr>
      <dgm:t>
        <a:bodyPr/>
        <a:lstStyle/>
        <a:p>
          <a:pPr algn="ctr"/>
          <a:r>
            <a:rPr lang="pl-PL" i="1" dirty="0" err="1"/>
            <a:t>Output</a:t>
          </a:r>
          <a:r>
            <a:rPr lang="pl-PL" i="1" dirty="0"/>
            <a:t> </a:t>
          </a:r>
          <a:r>
            <a:rPr lang="pl-PL" i="1" dirty="0" err="1"/>
            <a:t>tax</a:t>
          </a:r>
          <a:endParaRPr lang="pl-PL" i="1" dirty="0"/>
        </a:p>
      </dgm:t>
    </dgm:pt>
    <dgm:pt modelId="{FFDC57AD-E217-4DAB-BD4C-1E7E0470748A}" type="parTrans" cxnId="{720C5F2A-20DE-4B2C-88BA-895178AD7CC2}">
      <dgm:prSet/>
      <dgm:spPr/>
      <dgm:t>
        <a:bodyPr/>
        <a:lstStyle/>
        <a:p>
          <a:endParaRPr lang="pl-PL"/>
        </a:p>
      </dgm:t>
    </dgm:pt>
    <dgm:pt modelId="{3D8C0AC9-6B92-4357-887E-18929FB46888}" type="sibTrans" cxnId="{720C5F2A-20DE-4B2C-88BA-895178AD7CC2}">
      <dgm:prSet/>
      <dgm:spPr/>
      <dgm:t>
        <a:bodyPr/>
        <a:lstStyle/>
        <a:p>
          <a:endParaRPr lang="pl-PL"/>
        </a:p>
      </dgm:t>
    </dgm:pt>
    <dgm:pt modelId="{7642C341-D054-48F3-B6F1-C206AD80E8FB}">
      <dgm:prSet phldrT="[Tekst]"/>
      <dgm:spPr>
        <a:ln>
          <a:solidFill>
            <a:srgbClr val="FFC000"/>
          </a:solidFill>
        </a:ln>
      </dgm:spPr>
      <dgm:t>
        <a:bodyPr/>
        <a:lstStyle/>
        <a:p>
          <a:r>
            <a:rPr lang="pl-PL" b="1" u="sng" dirty="0"/>
            <a:t>podatek należny     </a:t>
          </a:r>
          <a:r>
            <a:rPr lang="pl-PL" dirty="0"/>
            <a:t>w danej fazie, który wynika z zastosowania stawki podatkowej do obrotu zrealizowanego przez podatnika w tejże fazie;</a:t>
          </a:r>
        </a:p>
      </dgm:t>
    </dgm:pt>
    <dgm:pt modelId="{0F1A3474-2DDE-481F-B4AF-251B694BB470}" type="parTrans" cxnId="{26E84B17-5CCB-49AD-9DFE-6EB2855CE652}">
      <dgm:prSet/>
      <dgm:spPr/>
      <dgm:t>
        <a:bodyPr/>
        <a:lstStyle/>
        <a:p>
          <a:endParaRPr lang="pl-PL"/>
        </a:p>
      </dgm:t>
    </dgm:pt>
    <dgm:pt modelId="{7E9477EE-FB7A-4259-A5E4-740304901F0A}" type="sibTrans" cxnId="{26E84B17-5CCB-49AD-9DFE-6EB2855CE652}">
      <dgm:prSet/>
      <dgm:spPr/>
      <dgm:t>
        <a:bodyPr/>
        <a:lstStyle/>
        <a:p>
          <a:endParaRPr lang="pl-PL"/>
        </a:p>
      </dgm:t>
    </dgm:pt>
    <dgm:pt modelId="{EBCDF0E4-BB49-4A43-A9CB-9CE37BA17A3F}">
      <dgm:prSet phldrT="[Tekst]"/>
      <dgm:spPr>
        <a:ln>
          <a:solidFill>
            <a:srgbClr val="FFC000"/>
          </a:solidFill>
        </a:ln>
      </dgm:spPr>
      <dgm:t>
        <a:bodyPr/>
        <a:lstStyle/>
        <a:p>
          <a:pPr algn="ctr"/>
          <a:r>
            <a:rPr lang="pl-PL" i="1" dirty="0" err="1"/>
            <a:t>Input</a:t>
          </a:r>
          <a:r>
            <a:rPr lang="pl-PL" i="1" dirty="0"/>
            <a:t> </a:t>
          </a:r>
          <a:r>
            <a:rPr lang="pl-PL" i="1" dirty="0" err="1"/>
            <a:t>tax</a:t>
          </a:r>
          <a:endParaRPr lang="pl-PL" i="1" dirty="0"/>
        </a:p>
      </dgm:t>
    </dgm:pt>
    <dgm:pt modelId="{299C13D6-FD35-411C-8125-76630BB195EE}" type="parTrans" cxnId="{A74D3DD1-13A3-4E8F-AD74-F1457A4C1958}">
      <dgm:prSet/>
      <dgm:spPr/>
      <dgm:t>
        <a:bodyPr/>
        <a:lstStyle/>
        <a:p>
          <a:endParaRPr lang="pl-PL"/>
        </a:p>
      </dgm:t>
    </dgm:pt>
    <dgm:pt modelId="{7A98D16E-184C-4E33-A47B-E0FA24414930}" type="sibTrans" cxnId="{A74D3DD1-13A3-4E8F-AD74-F1457A4C1958}">
      <dgm:prSet/>
      <dgm:spPr/>
      <dgm:t>
        <a:bodyPr/>
        <a:lstStyle/>
        <a:p>
          <a:endParaRPr lang="pl-PL"/>
        </a:p>
      </dgm:t>
    </dgm:pt>
    <dgm:pt modelId="{4BFB0A3F-5E9E-4A97-9C33-A6550448918F}">
      <dgm:prSet phldrT="[Tekst]"/>
      <dgm:spPr>
        <a:ln>
          <a:solidFill>
            <a:srgbClr val="FFC000"/>
          </a:solidFill>
        </a:ln>
      </dgm:spPr>
      <dgm:t>
        <a:bodyPr/>
        <a:lstStyle/>
        <a:p>
          <a:r>
            <a:rPr lang="pl-PL" b="1" u="sng" dirty="0"/>
            <a:t>podatek naliczony </a:t>
          </a:r>
          <a:r>
            <a:rPr lang="pl-PL" dirty="0"/>
            <a:t>w danej fazie, stanowiący podatek zawarty w fakturach dokumentujących zakup towarów bądź usług, wystawionych na rzecz podatnika przez dostawcę towaru </a:t>
          </a:r>
        </a:p>
      </dgm:t>
    </dgm:pt>
    <dgm:pt modelId="{75BB7D54-609C-4C00-8F1C-008BC9B0B1E6}" type="parTrans" cxnId="{D897DB3C-69A3-49BA-8F5B-87449656406B}">
      <dgm:prSet/>
      <dgm:spPr/>
      <dgm:t>
        <a:bodyPr/>
        <a:lstStyle/>
        <a:p>
          <a:endParaRPr lang="pl-PL"/>
        </a:p>
      </dgm:t>
    </dgm:pt>
    <dgm:pt modelId="{A945DAB8-11E9-43EF-A90B-F26B7728CD42}" type="sibTrans" cxnId="{D897DB3C-69A3-49BA-8F5B-87449656406B}">
      <dgm:prSet/>
      <dgm:spPr/>
      <dgm:t>
        <a:bodyPr/>
        <a:lstStyle/>
        <a:p>
          <a:endParaRPr lang="pl-PL"/>
        </a:p>
      </dgm:t>
    </dgm:pt>
    <dgm:pt modelId="{30579923-B090-4111-91BF-1AF705D47663}">
      <dgm:prSet phldrT="[Tekst]"/>
      <dgm:spPr>
        <a:ln>
          <a:solidFill>
            <a:srgbClr val="FFC000"/>
          </a:solidFill>
        </a:ln>
      </dgm:spPr>
      <dgm:t>
        <a:bodyPr/>
        <a:lstStyle/>
        <a:p>
          <a:pPr algn="ctr"/>
          <a:r>
            <a:rPr lang="pl-PL" i="1" dirty="0" err="1"/>
            <a:t>output</a:t>
          </a:r>
          <a:r>
            <a:rPr lang="pl-PL" i="1" dirty="0"/>
            <a:t> </a:t>
          </a:r>
          <a:r>
            <a:rPr lang="pl-PL" i="1" dirty="0" err="1"/>
            <a:t>tax-input</a:t>
          </a:r>
          <a:r>
            <a:rPr lang="pl-PL" i="1" dirty="0"/>
            <a:t> </a:t>
          </a:r>
          <a:r>
            <a:rPr lang="pl-PL" i="1" dirty="0" err="1"/>
            <a:t>tax</a:t>
          </a:r>
          <a:endParaRPr lang="pl-PL" i="1" dirty="0"/>
        </a:p>
      </dgm:t>
    </dgm:pt>
    <dgm:pt modelId="{1B4E714C-BCCD-4662-9EF1-D2272053A849}" type="parTrans" cxnId="{8B7E3F5A-ED9D-48B9-8C29-3FEE675AF0B8}">
      <dgm:prSet/>
      <dgm:spPr/>
      <dgm:t>
        <a:bodyPr/>
        <a:lstStyle/>
        <a:p>
          <a:endParaRPr lang="pl-PL"/>
        </a:p>
      </dgm:t>
    </dgm:pt>
    <dgm:pt modelId="{D8EA57C2-B2AC-435F-9C70-500389E87AFA}" type="sibTrans" cxnId="{8B7E3F5A-ED9D-48B9-8C29-3FEE675AF0B8}">
      <dgm:prSet/>
      <dgm:spPr/>
      <dgm:t>
        <a:bodyPr/>
        <a:lstStyle/>
        <a:p>
          <a:endParaRPr lang="pl-PL"/>
        </a:p>
      </dgm:t>
    </dgm:pt>
    <dgm:pt modelId="{946227E9-CE50-485B-BFD4-E82AFC6F6352}">
      <dgm:prSet phldrT="[Tekst]"/>
      <dgm:spPr>
        <a:ln>
          <a:solidFill>
            <a:srgbClr val="FFC000"/>
          </a:solidFill>
        </a:ln>
      </dgm:spPr>
      <dgm:t>
        <a:bodyPr/>
        <a:lstStyle/>
        <a:p>
          <a:r>
            <a:rPr lang="pl-PL" dirty="0"/>
            <a:t>podatek przypadający do zapłaty w danej fazie, stanowiący </a:t>
          </a:r>
          <a:r>
            <a:rPr lang="pl-PL" b="1" dirty="0"/>
            <a:t>różnicę pomiędzy podatkiem należnym a podatkiem naliczonym</a:t>
          </a:r>
        </a:p>
      </dgm:t>
    </dgm:pt>
    <dgm:pt modelId="{26DA5CBB-15EE-450A-9457-415A67E5647D}" type="parTrans" cxnId="{F491EC32-CCEE-45FC-BBF9-8B654857C430}">
      <dgm:prSet/>
      <dgm:spPr/>
      <dgm:t>
        <a:bodyPr/>
        <a:lstStyle/>
        <a:p>
          <a:endParaRPr lang="pl-PL"/>
        </a:p>
      </dgm:t>
    </dgm:pt>
    <dgm:pt modelId="{7B3F5E7F-B0A1-4707-A7A5-9D177A2A6ED8}" type="sibTrans" cxnId="{F491EC32-CCEE-45FC-BBF9-8B654857C430}">
      <dgm:prSet/>
      <dgm:spPr/>
      <dgm:t>
        <a:bodyPr/>
        <a:lstStyle/>
        <a:p>
          <a:endParaRPr lang="pl-PL"/>
        </a:p>
      </dgm:t>
    </dgm:pt>
    <dgm:pt modelId="{46D09639-FF30-4616-8EF7-ADF9DD5E56B4}" type="pres">
      <dgm:prSet presAssocID="{2B16F7C8-CA25-410A-B8DC-67A7DD568977}" presName="Name0" presStyleCnt="0">
        <dgm:presLayoutVars>
          <dgm:dir/>
          <dgm:animLvl val="lvl"/>
          <dgm:resizeHandles val="exact"/>
        </dgm:presLayoutVars>
      </dgm:prSet>
      <dgm:spPr/>
      <dgm:t>
        <a:bodyPr/>
        <a:lstStyle/>
        <a:p>
          <a:endParaRPr lang="pl-PL"/>
        </a:p>
      </dgm:t>
    </dgm:pt>
    <dgm:pt modelId="{D57F6297-6ED3-42F7-AF15-9D4B1BB250AC}" type="pres">
      <dgm:prSet presAssocID="{07CE7826-0E59-4165-B36D-D437149B013B}" presName="compositeNode" presStyleCnt="0">
        <dgm:presLayoutVars>
          <dgm:bulletEnabled val="1"/>
        </dgm:presLayoutVars>
      </dgm:prSet>
      <dgm:spPr/>
    </dgm:pt>
    <dgm:pt modelId="{F76AD7D8-DF96-46BF-9EA2-0FACCCBCD713}" type="pres">
      <dgm:prSet presAssocID="{07CE7826-0E59-4165-B36D-D437149B013B}" presName="bgRect" presStyleLbl="node1" presStyleIdx="0" presStyleCnt="3"/>
      <dgm:spPr/>
      <dgm:t>
        <a:bodyPr/>
        <a:lstStyle/>
        <a:p>
          <a:endParaRPr lang="pl-PL"/>
        </a:p>
      </dgm:t>
    </dgm:pt>
    <dgm:pt modelId="{0DDE042A-FE91-47E6-83C5-25DD07FE068F}" type="pres">
      <dgm:prSet presAssocID="{07CE7826-0E59-4165-B36D-D437149B013B}" presName="parentNode" presStyleLbl="node1" presStyleIdx="0" presStyleCnt="3">
        <dgm:presLayoutVars>
          <dgm:chMax val="0"/>
          <dgm:bulletEnabled val="1"/>
        </dgm:presLayoutVars>
      </dgm:prSet>
      <dgm:spPr/>
      <dgm:t>
        <a:bodyPr/>
        <a:lstStyle/>
        <a:p>
          <a:endParaRPr lang="pl-PL"/>
        </a:p>
      </dgm:t>
    </dgm:pt>
    <dgm:pt modelId="{A34A6313-ACF9-4A22-9AA2-3C2ED54899E2}" type="pres">
      <dgm:prSet presAssocID="{07CE7826-0E59-4165-B36D-D437149B013B}" presName="childNode" presStyleLbl="node1" presStyleIdx="0" presStyleCnt="3">
        <dgm:presLayoutVars>
          <dgm:bulletEnabled val="1"/>
        </dgm:presLayoutVars>
      </dgm:prSet>
      <dgm:spPr/>
      <dgm:t>
        <a:bodyPr/>
        <a:lstStyle/>
        <a:p>
          <a:endParaRPr lang="pl-PL"/>
        </a:p>
      </dgm:t>
    </dgm:pt>
    <dgm:pt modelId="{4E1F1B27-C725-4D4C-91C7-BDE348249994}" type="pres">
      <dgm:prSet presAssocID="{3D8C0AC9-6B92-4357-887E-18929FB46888}" presName="hSp" presStyleCnt="0"/>
      <dgm:spPr/>
    </dgm:pt>
    <dgm:pt modelId="{49B32889-999C-40F7-B0EE-53978CCBBD37}" type="pres">
      <dgm:prSet presAssocID="{3D8C0AC9-6B92-4357-887E-18929FB46888}" presName="vProcSp" presStyleCnt="0"/>
      <dgm:spPr/>
    </dgm:pt>
    <dgm:pt modelId="{9E6B09CD-ED7B-4409-B37E-58CD281C625B}" type="pres">
      <dgm:prSet presAssocID="{3D8C0AC9-6B92-4357-887E-18929FB46888}" presName="vSp1" presStyleCnt="0"/>
      <dgm:spPr/>
    </dgm:pt>
    <dgm:pt modelId="{5FECE935-14FA-407D-B2E1-30C458748164}" type="pres">
      <dgm:prSet presAssocID="{3D8C0AC9-6B92-4357-887E-18929FB46888}" presName="simulatedConn" presStyleLbl="solidFgAcc1" presStyleIdx="0" presStyleCnt="2"/>
      <dgm:spPr>
        <a:ln>
          <a:solidFill>
            <a:srgbClr val="FFC000"/>
          </a:solidFill>
        </a:ln>
      </dgm:spPr>
    </dgm:pt>
    <dgm:pt modelId="{E4CAC06C-C4C9-4518-B376-408EF5C81002}" type="pres">
      <dgm:prSet presAssocID="{3D8C0AC9-6B92-4357-887E-18929FB46888}" presName="vSp2" presStyleCnt="0"/>
      <dgm:spPr/>
    </dgm:pt>
    <dgm:pt modelId="{E3E49AAC-9410-46C4-B4B1-4AB4C8D5CDFE}" type="pres">
      <dgm:prSet presAssocID="{3D8C0AC9-6B92-4357-887E-18929FB46888}" presName="sibTrans" presStyleCnt="0"/>
      <dgm:spPr/>
    </dgm:pt>
    <dgm:pt modelId="{B9139750-D1D9-48F8-AE19-38890A652092}" type="pres">
      <dgm:prSet presAssocID="{EBCDF0E4-BB49-4A43-A9CB-9CE37BA17A3F}" presName="compositeNode" presStyleCnt="0">
        <dgm:presLayoutVars>
          <dgm:bulletEnabled val="1"/>
        </dgm:presLayoutVars>
      </dgm:prSet>
      <dgm:spPr/>
    </dgm:pt>
    <dgm:pt modelId="{35DB0D51-3A50-4CEF-9F13-17BADE70B2BF}" type="pres">
      <dgm:prSet presAssocID="{EBCDF0E4-BB49-4A43-A9CB-9CE37BA17A3F}" presName="bgRect" presStyleLbl="node1" presStyleIdx="1" presStyleCnt="3"/>
      <dgm:spPr/>
      <dgm:t>
        <a:bodyPr/>
        <a:lstStyle/>
        <a:p>
          <a:endParaRPr lang="pl-PL"/>
        </a:p>
      </dgm:t>
    </dgm:pt>
    <dgm:pt modelId="{ECDA9EF2-90E1-48E3-8277-1B5E52F3A74F}" type="pres">
      <dgm:prSet presAssocID="{EBCDF0E4-BB49-4A43-A9CB-9CE37BA17A3F}" presName="parentNode" presStyleLbl="node1" presStyleIdx="1" presStyleCnt="3">
        <dgm:presLayoutVars>
          <dgm:chMax val="0"/>
          <dgm:bulletEnabled val="1"/>
        </dgm:presLayoutVars>
      </dgm:prSet>
      <dgm:spPr/>
      <dgm:t>
        <a:bodyPr/>
        <a:lstStyle/>
        <a:p>
          <a:endParaRPr lang="pl-PL"/>
        </a:p>
      </dgm:t>
    </dgm:pt>
    <dgm:pt modelId="{B05BEDD2-C9C7-445D-A5DE-2140115188AA}" type="pres">
      <dgm:prSet presAssocID="{EBCDF0E4-BB49-4A43-A9CB-9CE37BA17A3F}" presName="childNode" presStyleLbl="node1" presStyleIdx="1" presStyleCnt="3">
        <dgm:presLayoutVars>
          <dgm:bulletEnabled val="1"/>
        </dgm:presLayoutVars>
      </dgm:prSet>
      <dgm:spPr/>
      <dgm:t>
        <a:bodyPr/>
        <a:lstStyle/>
        <a:p>
          <a:endParaRPr lang="pl-PL"/>
        </a:p>
      </dgm:t>
    </dgm:pt>
    <dgm:pt modelId="{E81190BC-A229-4376-9B10-87465862532F}" type="pres">
      <dgm:prSet presAssocID="{7A98D16E-184C-4E33-A47B-E0FA24414930}" presName="hSp" presStyleCnt="0"/>
      <dgm:spPr/>
    </dgm:pt>
    <dgm:pt modelId="{8A8F2551-A4F0-419C-9960-C936DC35C70F}" type="pres">
      <dgm:prSet presAssocID="{7A98D16E-184C-4E33-A47B-E0FA24414930}" presName="vProcSp" presStyleCnt="0"/>
      <dgm:spPr/>
    </dgm:pt>
    <dgm:pt modelId="{080120B1-3308-4E80-91AE-C619C7D0ACEC}" type="pres">
      <dgm:prSet presAssocID="{7A98D16E-184C-4E33-A47B-E0FA24414930}" presName="vSp1" presStyleCnt="0"/>
      <dgm:spPr/>
    </dgm:pt>
    <dgm:pt modelId="{F3DEA0F4-EAED-42A2-B137-58C6C2B308C2}" type="pres">
      <dgm:prSet presAssocID="{7A98D16E-184C-4E33-A47B-E0FA24414930}" presName="simulatedConn" presStyleLbl="solidFgAcc1" presStyleIdx="1" presStyleCnt="2"/>
      <dgm:spPr>
        <a:ln>
          <a:solidFill>
            <a:srgbClr val="FFC000"/>
          </a:solidFill>
        </a:ln>
      </dgm:spPr>
    </dgm:pt>
    <dgm:pt modelId="{3762BD5D-11AE-436E-B0DC-2D86CB088C7D}" type="pres">
      <dgm:prSet presAssocID="{7A98D16E-184C-4E33-A47B-E0FA24414930}" presName="vSp2" presStyleCnt="0"/>
      <dgm:spPr/>
    </dgm:pt>
    <dgm:pt modelId="{1E16CA1B-A4AA-4A46-80DF-68B961C55FF1}" type="pres">
      <dgm:prSet presAssocID="{7A98D16E-184C-4E33-A47B-E0FA24414930}" presName="sibTrans" presStyleCnt="0"/>
      <dgm:spPr/>
    </dgm:pt>
    <dgm:pt modelId="{033579ED-9F81-434F-AB98-C5DB786EFE37}" type="pres">
      <dgm:prSet presAssocID="{30579923-B090-4111-91BF-1AF705D47663}" presName="compositeNode" presStyleCnt="0">
        <dgm:presLayoutVars>
          <dgm:bulletEnabled val="1"/>
        </dgm:presLayoutVars>
      </dgm:prSet>
      <dgm:spPr/>
    </dgm:pt>
    <dgm:pt modelId="{AE1052AA-133B-4270-B434-2145A7242EB0}" type="pres">
      <dgm:prSet presAssocID="{30579923-B090-4111-91BF-1AF705D47663}" presName="bgRect" presStyleLbl="node1" presStyleIdx="2" presStyleCnt="3"/>
      <dgm:spPr/>
      <dgm:t>
        <a:bodyPr/>
        <a:lstStyle/>
        <a:p>
          <a:endParaRPr lang="pl-PL"/>
        </a:p>
      </dgm:t>
    </dgm:pt>
    <dgm:pt modelId="{1BDB96F8-1C00-4DDD-A912-86056DF5194B}" type="pres">
      <dgm:prSet presAssocID="{30579923-B090-4111-91BF-1AF705D47663}" presName="parentNode" presStyleLbl="node1" presStyleIdx="2" presStyleCnt="3">
        <dgm:presLayoutVars>
          <dgm:chMax val="0"/>
          <dgm:bulletEnabled val="1"/>
        </dgm:presLayoutVars>
      </dgm:prSet>
      <dgm:spPr/>
      <dgm:t>
        <a:bodyPr/>
        <a:lstStyle/>
        <a:p>
          <a:endParaRPr lang="pl-PL"/>
        </a:p>
      </dgm:t>
    </dgm:pt>
    <dgm:pt modelId="{756D4B39-28FC-42B6-8B3C-C13BFC0E294C}" type="pres">
      <dgm:prSet presAssocID="{30579923-B090-4111-91BF-1AF705D47663}" presName="childNode" presStyleLbl="node1" presStyleIdx="2" presStyleCnt="3">
        <dgm:presLayoutVars>
          <dgm:bulletEnabled val="1"/>
        </dgm:presLayoutVars>
      </dgm:prSet>
      <dgm:spPr/>
      <dgm:t>
        <a:bodyPr/>
        <a:lstStyle/>
        <a:p>
          <a:endParaRPr lang="pl-PL"/>
        </a:p>
      </dgm:t>
    </dgm:pt>
  </dgm:ptLst>
  <dgm:cxnLst>
    <dgm:cxn modelId="{D0FC773A-005E-4505-95B9-D44F481BAA4D}" type="presOf" srcId="{2B16F7C8-CA25-410A-B8DC-67A7DD568977}" destId="{46D09639-FF30-4616-8EF7-ADF9DD5E56B4}" srcOrd="0" destOrd="0" presId="urn:microsoft.com/office/officeart/2005/8/layout/hProcess7#1"/>
    <dgm:cxn modelId="{132B2855-0BC3-4C64-AAB4-48676A7FA2A3}" type="presOf" srcId="{EBCDF0E4-BB49-4A43-A9CB-9CE37BA17A3F}" destId="{ECDA9EF2-90E1-48E3-8277-1B5E52F3A74F}" srcOrd="1" destOrd="0" presId="urn:microsoft.com/office/officeart/2005/8/layout/hProcess7#1"/>
    <dgm:cxn modelId="{A74D3DD1-13A3-4E8F-AD74-F1457A4C1958}" srcId="{2B16F7C8-CA25-410A-B8DC-67A7DD568977}" destId="{EBCDF0E4-BB49-4A43-A9CB-9CE37BA17A3F}" srcOrd="1" destOrd="0" parTransId="{299C13D6-FD35-411C-8125-76630BB195EE}" sibTransId="{7A98D16E-184C-4E33-A47B-E0FA24414930}"/>
    <dgm:cxn modelId="{9455EE18-DF58-4D38-8A09-0208F3C93EB7}" type="presOf" srcId="{EBCDF0E4-BB49-4A43-A9CB-9CE37BA17A3F}" destId="{35DB0D51-3A50-4CEF-9F13-17BADE70B2BF}" srcOrd="0" destOrd="0" presId="urn:microsoft.com/office/officeart/2005/8/layout/hProcess7#1"/>
    <dgm:cxn modelId="{3CF73A33-F05B-45D3-BC29-285FBC8EA3F1}" type="presOf" srcId="{946227E9-CE50-485B-BFD4-E82AFC6F6352}" destId="{756D4B39-28FC-42B6-8B3C-C13BFC0E294C}" srcOrd="0" destOrd="0" presId="urn:microsoft.com/office/officeart/2005/8/layout/hProcess7#1"/>
    <dgm:cxn modelId="{F491EC32-CCEE-45FC-BBF9-8B654857C430}" srcId="{30579923-B090-4111-91BF-1AF705D47663}" destId="{946227E9-CE50-485B-BFD4-E82AFC6F6352}" srcOrd="0" destOrd="0" parTransId="{26DA5CBB-15EE-450A-9457-415A67E5647D}" sibTransId="{7B3F5E7F-B0A1-4707-A7A5-9D177A2A6ED8}"/>
    <dgm:cxn modelId="{1245390F-D2DB-41DA-A354-CEC9C117A2E8}" type="presOf" srcId="{07CE7826-0E59-4165-B36D-D437149B013B}" destId="{0DDE042A-FE91-47E6-83C5-25DD07FE068F}" srcOrd="1" destOrd="0" presId="urn:microsoft.com/office/officeart/2005/8/layout/hProcess7#1"/>
    <dgm:cxn modelId="{87E61B83-019F-4ACA-920A-4B1DCC2AB7CB}" type="presOf" srcId="{7642C341-D054-48F3-B6F1-C206AD80E8FB}" destId="{A34A6313-ACF9-4A22-9AA2-3C2ED54899E2}" srcOrd="0" destOrd="0" presId="urn:microsoft.com/office/officeart/2005/8/layout/hProcess7#1"/>
    <dgm:cxn modelId="{26E84B17-5CCB-49AD-9DFE-6EB2855CE652}" srcId="{07CE7826-0E59-4165-B36D-D437149B013B}" destId="{7642C341-D054-48F3-B6F1-C206AD80E8FB}" srcOrd="0" destOrd="0" parTransId="{0F1A3474-2DDE-481F-B4AF-251B694BB470}" sibTransId="{7E9477EE-FB7A-4259-A5E4-740304901F0A}"/>
    <dgm:cxn modelId="{8B7E3F5A-ED9D-48B9-8C29-3FEE675AF0B8}" srcId="{2B16F7C8-CA25-410A-B8DC-67A7DD568977}" destId="{30579923-B090-4111-91BF-1AF705D47663}" srcOrd="2" destOrd="0" parTransId="{1B4E714C-BCCD-4662-9EF1-D2272053A849}" sibTransId="{D8EA57C2-B2AC-435F-9C70-500389E87AFA}"/>
    <dgm:cxn modelId="{15B61281-4DAE-440B-97CB-7EAA2BBE0839}" type="presOf" srcId="{30579923-B090-4111-91BF-1AF705D47663}" destId="{AE1052AA-133B-4270-B434-2145A7242EB0}" srcOrd="0" destOrd="0" presId="urn:microsoft.com/office/officeart/2005/8/layout/hProcess7#1"/>
    <dgm:cxn modelId="{D897DB3C-69A3-49BA-8F5B-87449656406B}" srcId="{EBCDF0E4-BB49-4A43-A9CB-9CE37BA17A3F}" destId="{4BFB0A3F-5E9E-4A97-9C33-A6550448918F}" srcOrd="0" destOrd="0" parTransId="{75BB7D54-609C-4C00-8F1C-008BC9B0B1E6}" sibTransId="{A945DAB8-11E9-43EF-A90B-F26B7728CD42}"/>
    <dgm:cxn modelId="{0A80E4EF-671F-4ABD-8F55-5931BA6E0693}" type="presOf" srcId="{4BFB0A3F-5E9E-4A97-9C33-A6550448918F}" destId="{B05BEDD2-C9C7-445D-A5DE-2140115188AA}" srcOrd="0" destOrd="0" presId="urn:microsoft.com/office/officeart/2005/8/layout/hProcess7#1"/>
    <dgm:cxn modelId="{C282786D-0056-4BDB-BDC8-5982C593A816}" type="presOf" srcId="{30579923-B090-4111-91BF-1AF705D47663}" destId="{1BDB96F8-1C00-4DDD-A912-86056DF5194B}" srcOrd="1" destOrd="0" presId="urn:microsoft.com/office/officeart/2005/8/layout/hProcess7#1"/>
    <dgm:cxn modelId="{720C5F2A-20DE-4B2C-88BA-895178AD7CC2}" srcId="{2B16F7C8-CA25-410A-B8DC-67A7DD568977}" destId="{07CE7826-0E59-4165-B36D-D437149B013B}" srcOrd="0" destOrd="0" parTransId="{FFDC57AD-E217-4DAB-BD4C-1E7E0470748A}" sibTransId="{3D8C0AC9-6B92-4357-887E-18929FB46888}"/>
    <dgm:cxn modelId="{526AD749-7FC7-46F2-B274-341E889A95E2}" type="presOf" srcId="{07CE7826-0E59-4165-B36D-D437149B013B}" destId="{F76AD7D8-DF96-46BF-9EA2-0FACCCBCD713}" srcOrd="0" destOrd="0" presId="urn:microsoft.com/office/officeart/2005/8/layout/hProcess7#1"/>
    <dgm:cxn modelId="{FA3F0B57-E902-44B6-91F1-74BD8C4C3F55}" type="presParOf" srcId="{46D09639-FF30-4616-8EF7-ADF9DD5E56B4}" destId="{D57F6297-6ED3-42F7-AF15-9D4B1BB250AC}" srcOrd="0" destOrd="0" presId="urn:microsoft.com/office/officeart/2005/8/layout/hProcess7#1"/>
    <dgm:cxn modelId="{11E2526D-E303-4989-8DA7-B899BA704AA4}" type="presParOf" srcId="{D57F6297-6ED3-42F7-AF15-9D4B1BB250AC}" destId="{F76AD7D8-DF96-46BF-9EA2-0FACCCBCD713}" srcOrd="0" destOrd="0" presId="urn:microsoft.com/office/officeart/2005/8/layout/hProcess7#1"/>
    <dgm:cxn modelId="{794C51EC-1F7A-41C6-8A7A-DC8A471436B3}" type="presParOf" srcId="{D57F6297-6ED3-42F7-AF15-9D4B1BB250AC}" destId="{0DDE042A-FE91-47E6-83C5-25DD07FE068F}" srcOrd="1" destOrd="0" presId="urn:microsoft.com/office/officeart/2005/8/layout/hProcess7#1"/>
    <dgm:cxn modelId="{DBDA0AAB-1B56-4693-A4B3-F4AC81EDFD24}" type="presParOf" srcId="{D57F6297-6ED3-42F7-AF15-9D4B1BB250AC}" destId="{A34A6313-ACF9-4A22-9AA2-3C2ED54899E2}" srcOrd="2" destOrd="0" presId="urn:microsoft.com/office/officeart/2005/8/layout/hProcess7#1"/>
    <dgm:cxn modelId="{541F5EBF-A1DD-4AE2-B7B6-F2EBF73E35DF}" type="presParOf" srcId="{46D09639-FF30-4616-8EF7-ADF9DD5E56B4}" destId="{4E1F1B27-C725-4D4C-91C7-BDE348249994}" srcOrd="1" destOrd="0" presId="urn:microsoft.com/office/officeart/2005/8/layout/hProcess7#1"/>
    <dgm:cxn modelId="{B9040E82-A165-4A8A-B80E-05108222BB9D}" type="presParOf" srcId="{46D09639-FF30-4616-8EF7-ADF9DD5E56B4}" destId="{49B32889-999C-40F7-B0EE-53978CCBBD37}" srcOrd="2" destOrd="0" presId="urn:microsoft.com/office/officeart/2005/8/layout/hProcess7#1"/>
    <dgm:cxn modelId="{B307421E-42D4-4347-95DD-B1A919BDAAA7}" type="presParOf" srcId="{49B32889-999C-40F7-B0EE-53978CCBBD37}" destId="{9E6B09CD-ED7B-4409-B37E-58CD281C625B}" srcOrd="0" destOrd="0" presId="urn:microsoft.com/office/officeart/2005/8/layout/hProcess7#1"/>
    <dgm:cxn modelId="{68D1835E-30F6-4D33-8540-C632076C72FF}" type="presParOf" srcId="{49B32889-999C-40F7-B0EE-53978CCBBD37}" destId="{5FECE935-14FA-407D-B2E1-30C458748164}" srcOrd="1" destOrd="0" presId="urn:microsoft.com/office/officeart/2005/8/layout/hProcess7#1"/>
    <dgm:cxn modelId="{F7678B21-20A0-4286-8BD5-DDF00CAB4B22}" type="presParOf" srcId="{49B32889-999C-40F7-B0EE-53978CCBBD37}" destId="{E4CAC06C-C4C9-4518-B376-408EF5C81002}" srcOrd="2" destOrd="0" presId="urn:microsoft.com/office/officeart/2005/8/layout/hProcess7#1"/>
    <dgm:cxn modelId="{74C37D36-B02C-4C50-9451-06E7BF594886}" type="presParOf" srcId="{46D09639-FF30-4616-8EF7-ADF9DD5E56B4}" destId="{E3E49AAC-9410-46C4-B4B1-4AB4C8D5CDFE}" srcOrd="3" destOrd="0" presId="urn:microsoft.com/office/officeart/2005/8/layout/hProcess7#1"/>
    <dgm:cxn modelId="{FF5FD895-9803-41D9-BD4C-C47261C21064}" type="presParOf" srcId="{46D09639-FF30-4616-8EF7-ADF9DD5E56B4}" destId="{B9139750-D1D9-48F8-AE19-38890A652092}" srcOrd="4" destOrd="0" presId="urn:microsoft.com/office/officeart/2005/8/layout/hProcess7#1"/>
    <dgm:cxn modelId="{F7D86052-49B4-46E0-BF89-EAEE25C3F81A}" type="presParOf" srcId="{B9139750-D1D9-48F8-AE19-38890A652092}" destId="{35DB0D51-3A50-4CEF-9F13-17BADE70B2BF}" srcOrd="0" destOrd="0" presId="urn:microsoft.com/office/officeart/2005/8/layout/hProcess7#1"/>
    <dgm:cxn modelId="{E8B22ADE-A14D-44AD-8C33-7EB7E540F69F}" type="presParOf" srcId="{B9139750-D1D9-48F8-AE19-38890A652092}" destId="{ECDA9EF2-90E1-48E3-8277-1B5E52F3A74F}" srcOrd="1" destOrd="0" presId="urn:microsoft.com/office/officeart/2005/8/layout/hProcess7#1"/>
    <dgm:cxn modelId="{0257962E-5734-4B0A-B4EB-92D0927F4D6E}" type="presParOf" srcId="{B9139750-D1D9-48F8-AE19-38890A652092}" destId="{B05BEDD2-C9C7-445D-A5DE-2140115188AA}" srcOrd="2" destOrd="0" presId="urn:microsoft.com/office/officeart/2005/8/layout/hProcess7#1"/>
    <dgm:cxn modelId="{BA211CFD-588B-496A-A482-F90A3F853246}" type="presParOf" srcId="{46D09639-FF30-4616-8EF7-ADF9DD5E56B4}" destId="{E81190BC-A229-4376-9B10-87465862532F}" srcOrd="5" destOrd="0" presId="urn:microsoft.com/office/officeart/2005/8/layout/hProcess7#1"/>
    <dgm:cxn modelId="{99EC110B-62EC-4237-98AF-D477EE0D709C}" type="presParOf" srcId="{46D09639-FF30-4616-8EF7-ADF9DD5E56B4}" destId="{8A8F2551-A4F0-419C-9960-C936DC35C70F}" srcOrd="6" destOrd="0" presId="urn:microsoft.com/office/officeart/2005/8/layout/hProcess7#1"/>
    <dgm:cxn modelId="{B760F914-2077-4B5D-B8A2-F58C28BB8FEA}" type="presParOf" srcId="{8A8F2551-A4F0-419C-9960-C936DC35C70F}" destId="{080120B1-3308-4E80-91AE-C619C7D0ACEC}" srcOrd="0" destOrd="0" presId="urn:microsoft.com/office/officeart/2005/8/layout/hProcess7#1"/>
    <dgm:cxn modelId="{8C54DF03-A7DD-4D92-BE25-504FEFCCCA44}" type="presParOf" srcId="{8A8F2551-A4F0-419C-9960-C936DC35C70F}" destId="{F3DEA0F4-EAED-42A2-B137-58C6C2B308C2}" srcOrd="1" destOrd="0" presId="urn:microsoft.com/office/officeart/2005/8/layout/hProcess7#1"/>
    <dgm:cxn modelId="{3D04D2B6-A1DF-425C-B96F-43B5BEB9EDBD}" type="presParOf" srcId="{8A8F2551-A4F0-419C-9960-C936DC35C70F}" destId="{3762BD5D-11AE-436E-B0DC-2D86CB088C7D}" srcOrd="2" destOrd="0" presId="urn:microsoft.com/office/officeart/2005/8/layout/hProcess7#1"/>
    <dgm:cxn modelId="{27EACA50-4244-42CF-9B84-88D48C32FB6E}" type="presParOf" srcId="{46D09639-FF30-4616-8EF7-ADF9DD5E56B4}" destId="{1E16CA1B-A4AA-4A46-80DF-68B961C55FF1}" srcOrd="7" destOrd="0" presId="urn:microsoft.com/office/officeart/2005/8/layout/hProcess7#1"/>
    <dgm:cxn modelId="{C5987F7C-565E-4A11-9D96-7E684BDCE4AB}" type="presParOf" srcId="{46D09639-FF30-4616-8EF7-ADF9DD5E56B4}" destId="{033579ED-9F81-434F-AB98-C5DB786EFE37}" srcOrd="8" destOrd="0" presId="urn:microsoft.com/office/officeart/2005/8/layout/hProcess7#1"/>
    <dgm:cxn modelId="{95721535-3BD3-427D-8D2B-B64F78CE62D5}" type="presParOf" srcId="{033579ED-9F81-434F-AB98-C5DB786EFE37}" destId="{AE1052AA-133B-4270-B434-2145A7242EB0}" srcOrd="0" destOrd="0" presId="urn:microsoft.com/office/officeart/2005/8/layout/hProcess7#1"/>
    <dgm:cxn modelId="{1520B7F8-41DA-44E6-AE66-4189669AC2B3}" type="presParOf" srcId="{033579ED-9F81-434F-AB98-C5DB786EFE37}" destId="{1BDB96F8-1C00-4DDD-A912-86056DF5194B}" srcOrd="1" destOrd="0" presId="urn:microsoft.com/office/officeart/2005/8/layout/hProcess7#1"/>
    <dgm:cxn modelId="{3ACFF4E8-EF0E-4598-8462-CAA1CB10983A}" type="presParOf" srcId="{033579ED-9F81-434F-AB98-C5DB786EFE37}" destId="{756D4B39-28FC-42B6-8B3C-C13BFC0E294C}"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E09A8E6-6F46-43A2-88AA-F3B01259EC84}"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pl-PL"/>
        </a:p>
      </dgm:t>
    </dgm:pt>
    <dgm:pt modelId="{FCEEA76D-C67C-492E-BF39-E53B0515FACD}">
      <dgm:prSet phldrT="[Tekst]" custT="1"/>
      <dgm:spPr>
        <a:ln>
          <a:solidFill>
            <a:srgbClr val="FFC000"/>
          </a:solidFill>
        </a:ln>
      </dgm:spPr>
      <dgm:t>
        <a:bodyPr/>
        <a:lstStyle/>
        <a:p>
          <a:r>
            <a:rPr lang="pl-PL" sz="1600" dirty="0">
              <a:latin typeface="Lato"/>
            </a:rPr>
            <a:t>Nieprawidłowa implementacja przepisów UE</a:t>
          </a:r>
        </a:p>
      </dgm:t>
    </dgm:pt>
    <dgm:pt modelId="{4CD326B6-6582-4E55-948D-779549723D99}" type="parTrans" cxnId="{0EF8B10A-ACE1-40DC-9D82-1BC77655108F}">
      <dgm:prSet/>
      <dgm:spPr/>
      <dgm:t>
        <a:bodyPr/>
        <a:lstStyle/>
        <a:p>
          <a:endParaRPr lang="pl-PL" sz="1600">
            <a:latin typeface="Lato"/>
          </a:endParaRPr>
        </a:p>
      </dgm:t>
    </dgm:pt>
    <dgm:pt modelId="{66BC6C96-CAFD-4F57-BCC5-97B959FD5DCF}" type="sibTrans" cxnId="{0EF8B10A-ACE1-40DC-9D82-1BC77655108F}">
      <dgm:prSet/>
      <dgm:spPr>
        <a:solidFill>
          <a:schemeClr val="bg1">
            <a:lumMod val="95000"/>
          </a:schemeClr>
        </a:solidFill>
        <a:ln>
          <a:solidFill>
            <a:srgbClr val="FFC000"/>
          </a:solidFill>
        </a:ln>
      </dgm:spPr>
      <dgm:t>
        <a:bodyPr/>
        <a:lstStyle/>
        <a:p>
          <a:endParaRPr lang="pl-PL" sz="1600">
            <a:latin typeface="Lato"/>
          </a:endParaRPr>
        </a:p>
      </dgm:t>
    </dgm:pt>
    <dgm:pt modelId="{BFD68F28-C51A-46A3-B65F-1BE901AFFA9D}">
      <dgm:prSet phldrT="[Tekst]" custT="1"/>
      <dgm:spPr>
        <a:ln>
          <a:solidFill>
            <a:srgbClr val="FFC000"/>
          </a:solidFill>
        </a:ln>
      </dgm:spPr>
      <dgm:t>
        <a:bodyPr/>
        <a:lstStyle/>
        <a:p>
          <a:r>
            <a:rPr lang="pl-PL" sz="1600" dirty="0">
              <a:latin typeface="Lato"/>
            </a:rPr>
            <a:t>Niejednolite stanowisko organów podatkowych i sądów administracyjnych</a:t>
          </a:r>
        </a:p>
      </dgm:t>
    </dgm:pt>
    <dgm:pt modelId="{45A4448C-7C3A-4BDA-9D61-F1973E82F671}" type="parTrans" cxnId="{C080E01B-F5B4-40B5-A1FA-38103FBCC08D}">
      <dgm:prSet/>
      <dgm:spPr/>
      <dgm:t>
        <a:bodyPr/>
        <a:lstStyle/>
        <a:p>
          <a:endParaRPr lang="pl-PL" sz="1600">
            <a:latin typeface="Lato"/>
          </a:endParaRPr>
        </a:p>
      </dgm:t>
    </dgm:pt>
    <dgm:pt modelId="{B0DFDBC3-2825-4554-8098-788F460613FF}" type="sibTrans" cxnId="{C080E01B-F5B4-40B5-A1FA-38103FBCC08D}">
      <dgm:prSet/>
      <dgm:spPr/>
      <dgm:t>
        <a:bodyPr/>
        <a:lstStyle/>
        <a:p>
          <a:endParaRPr lang="pl-PL" sz="1600">
            <a:latin typeface="Lato"/>
          </a:endParaRPr>
        </a:p>
      </dgm:t>
    </dgm:pt>
    <dgm:pt modelId="{D733888F-EF41-4260-A1CA-C1617B877EEA}">
      <dgm:prSet phldrT="[Tekst]" custT="1"/>
      <dgm:spPr>
        <a:ln>
          <a:solidFill>
            <a:srgbClr val="FFC000"/>
          </a:solidFill>
        </a:ln>
      </dgm:spPr>
      <dgm:t>
        <a:bodyPr/>
        <a:lstStyle/>
        <a:p>
          <a:r>
            <a:rPr lang="pl-PL" sz="1600" dirty="0">
              <a:latin typeface="Lato"/>
            </a:rPr>
            <a:t>Zmiana stanowiska organów podatkowych i sądów administracyjnych</a:t>
          </a:r>
        </a:p>
      </dgm:t>
    </dgm:pt>
    <dgm:pt modelId="{B51DAC60-579D-495E-8A74-626215A6B289}" type="parTrans" cxnId="{6A35B892-CD10-4C89-BA46-40448DC61298}">
      <dgm:prSet/>
      <dgm:spPr/>
      <dgm:t>
        <a:bodyPr/>
        <a:lstStyle/>
        <a:p>
          <a:endParaRPr lang="pl-PL" sz="1600">
            <a:latin typeface="Lato"/>
          </a:endParaRPr>
        </a:p>
      </dgm:t>
    </dgm:pt>
    <dgm:pt modelId="{8BA01321-14CC-46A7-9AF6-9399A34800F4}" type="sibTrans" cxnId="{6A35B892-CD10-4C89-BA46-40448DC61298}">
      <dgm:prSet/>
      <dgm:spPr/>
      <dgm:t>
        <a:bodyPr/>
        <a:lstStyle/>
        <a:p>
          <a:endParaRPr lang="pl-PL" sz="1600">
            <a:latin typeface="Lato"/>
          </a:endParaRPr>
        </a:p>
      </dgm:t>
    </dgm:pt>
    <dgm:pt modelId="{044D0348-46C1-44E8-99BD-BA90B2A20A7F}">
      <dgm:prSet phldrT="[Tekst]" custT="1"/>
      <dgm:spPr>
        <a:ln>
          <a:solidFill>
            <a:srgbClr val="FFC000"/>
          </a:solidFill>
        </a:ln>
      </dgm:spPr>
      <dgm:t>
        <a:bodyPr/>
        <a:lstStyle/>
        <a:p>
          <a:r>
            <a:rPr lang="pl-PL" sz="1600" dirty="0">
              <a:latin typeface="Lato"/>
            </a:rPr>
            <a:t>Częsta zmiana przepisów</a:t>
          </a:r>
        </a:p>
      </dgm:t>
    </dgm:pt>
    <dgm:pt modelId="{AF92D9F0-415B-4B49-BD61-55533C4DB944}" type="parTrans" cxnId="{EABF2A83-FB63-4ABC-B4AF-A53C4D658D54}">
      <dgm:prSet/>
      <dgm:spPr/>
      <dgm:t>
        <a:bodyPr/>
        <a:lstStyle/>
        <a:p>
          <a:endParaRPr lang="pl-PL" sz="1600">
            <a:latin typeface="Lato"/>
          </a:endParaRPr>
        </a:p>
      </dgm:t>
    </dgm:pt>
    <dgm:pt modelId="{9F1BAB4E-17AA-46D5-B38B-7F03FD5C66B2}" type="sibTrans" cxnId="{EABF2A83-FB63-4ABC-B4AF-A53C4D658D54}">
      <dgm:prSet/>
      <dgm:spPr/>
      <dgm:t>
        <a:bodyPr/>
        <a:lstStyle/>
        <a:p>
          <a:endParaRPr lang="pl-PL" sz="1600">
            <a:latin typeface="Lato"/>
          </a:endParaRPr>
        </a:p>
      </dgm:t>
    </dgm:pt>
    <dgm:pt modelId="{81546793-85E5-420C-87B5-B467A0267902}" type="pres">
      <dgm:prSet presAssocID="{EE09A8E6-6F46-43A2-88AA-F3B01259EC84}" presName="Name0" presStyleCnt="0">
        <dgm:presLayoutVars>
          <dgm:dir/>
          <dgm:resizeHandles val="exact"/>
        </dgm:presLayoutVars>
      </dgm:prSet>
      <dgm:spPr/>
      <dgm:t>
        <a:bodyPr/>
        <a:lstStyle/>
        <a:p>
          <a:endParaRPr lang="pl-PL"/>
        </a:p>
      </dgm:t>
    </dgm:pt>
    <dgm:pt modelId="{FD73302D-855B-4010-9EE8-140199C3C342}" type="pres">
      <dgm:prSet presAssocID="{EE09A8E6-6F46-43A2-88AA-F3B01259EC84}" presName="cycle" presStyleCnt="0"/>
      <dgm:spPr/>
    </dgm:pt>
    <dgm:pt modelId="{F73C1E3A-7345-4AA4-9B92-1F946DFA82EA}" type="pres">
      <dgm:prSet presAssocID="{FCEEA76D-C67C-492E-BF39-E53B0515FACD}" presName="nodeFirstNode" presStyleLbl="node1" presStyleIdx="0" presStyleCnt="4">
        <dgm:presLayoutVars>
          <dgm:bulletEnabled val="1"/>
        </dgm:presLayoutVars>
      </dgm:prSet>
      <dgm:spPr/>
      <dgm:t>
        <a:bodyPr/>
        <a:lstStyle/>
        <a:p>
          <a:endParaRPr lang="pl-PL"/>
        </a:p>
      </dgm:t>
    </dgm:pt>
    <dgm:pt modelId="{F3514030-3006-46DE-926E-5CC73D4E09CC}" type="pres">
      <dgm:prSet presAssocID="{66BC6C96-CAFD-4F57-BCC5-97B959FD5DCF}" presName="sibTransFirstNode" presStyleLbl="bgShp" presStyleIdx="0" presStyleCnt="1"/>
      <dgm:spPr/>
      <dgm:t>
        <a:bodyPr/>
        <a:lstStyle/>
        <a:p>
          <a:endParaRPr lang="pl-PL"/>
        </a:p>
      </dgm:t>
    </dgm:pt>
    <dgm:pt modelId="{6CB27BED-15D1-4CBA-B615-3871EC0BF72E}" type="pres">
      <dgm:prSet presAssocID="{BFD68F28-C51A-46A3-B65F-1BE901AFFA9D}" presName="nodeFollowingNodes" presStyleLbl="node1" presStyleIdx="1" presStyleCnt="4">
        <dgm:presLayoutVars>
          <dgm:bulletEnabled val="1"/>
        </dgm:presLayoutVars>
      </dgm:prSet>
      <dgm:spPr/>
      <dgm:t>
        <a:bodyPr/>
        <a:lstStyle/>
        <a:p>
          <a:endParaRPr lang="pl-PL"/>
        </a:p>
      </dgm:t>
    </dgm:pt>
    <dgm:pt modelId="{CCC2A52E-4C71-417D-AAB2-1ED939FCEFAC}" type="pres">
      <dgm:prSet presAssocID="{D733888F-EF41-4260-A1CA-C1617B877EEA}" presName="nodeFollowingNodes" presStyleLbl="node1" presStyleIdx="2" presStyleCnt="4">
        <dgm:presLayoutVars>
          <dgm:bulletEnabled val="1"/>
        </dgm:presLayoutVars>
      </dgm:prSet>
      <dgm:spPr/>
      <dgm:t>
        <a:bodyPr/>
        <a:lstStyle/>
        <a:p>
          <a:endParaRPr lang="pl-PL"/>
        </a:p>
      </dgm:t>
    </dgm:pt>
    <dgm:pt modelId="{F8D543A8-9C67-43B0-8519-7AE63E6B043F}" type="pres">
      <dgm:prSet presAssocID="{044D0348-46C1-44E8-99BD-BA90B2A20A7F}" presName="nodeFollowingNodes" presStyleLbl="node1" presStyleIdx="3" presStyleCnt="4">
        <dgm:presLayoutVars>
          <dgm:bulletEnabled val="1"/>
        </dgm:presLayoutVars>
      </dgm:prSet>
      <dgm:spPr/>
      <dgm:t>
        <a:bodyPr/>
        <a:lstStyle/>
        <a:p>
          <a:endParaRPr lang="pl-PL"/>
        </a:p>
      </dgm:t>
    </dgm:pt>
  </dgm:ptLst>
  <dgm:cxnLst>
    <dgm:cxn modelId="{C080E01B-F5B4-40B5-A1FA-38103FBCC08D}" srcId="{EE09A8E6-6F46-43A2-88AA-F3B01259EC84}" destId="{BFD68F28-C51A-46A3-B65F-1BE901AFFA9D}" srcOrd="1" destOrd="0" parTransId="{45A4448C-7C3A-4BDA-9D61-F1973E82F671}" sibTransId="{B0DFDBC3-2825-4554-8098-788F460613FF}"/>
    <dgm:cxn modelId="{6A35B892-CD10-4C89-BA46-40448DC61298}" srcId="{EE09A8E6-6F46-43A2-88AA-F3B01259EC84}" destId="{D733888F-EF41-4260-A1CA-C1617B877EEA}" srcOrd="2" destOrd="0" parTransId="{B51DAC60-579D-495E-8A74-626215A6B289}" sibTransId="{8BA01321-14CC-46A7-9AF6-9399A34800F4}"/>
    <dgm:cxn modelId="{B5C748D1-4A06-4BA7-A295-1E044CDB7145}" type="presOf" srcId="{044D0348-46C1-44E8-99BD-BA90B2A20A7F}" destId="{F8D543A8-9C67-43B0-8519-7AE63E6B043F}" srcOrd="0" destOrd="0" presId="urn:microsoft.com/office/officeart/2005/8/layout/cycle3"/>
    <dgm:cxn modelId="{0EF8B10A-ACE1-40DC-9D82-1BC77655108F}" srcId="{EE09A8E6-6F46-43A2-88AA-F3B01259EC84}" destId="{FCEEA76D-C67C-492E-BF39-E53B0515FACD}" srcOrd="0" destOrd="0" parTransId="{4CD326B6-6582-4E55-948D-779549723D99}" sibTransId="{66BC6C96-CAFD-4F57-BCC5-97B959FD5DCF}"/>
    <dgm:cxn modelId="{EABF2A83-FB63-4ABC-B4AF-A53C4D658D54}" srcId="{EE09A8E6-6F46-43A2-88AA-F3B01259EC84}" destId="{044D0348-46C1-44E8-99BD-BA90B2A20A7F}" srcOrd="3" destOrd="0" parTransId="{AF92D9F0-415B-4B49-BD61-55533C4DB944}" sibTransId="{9F1BAB4E-17AA-46D5-B38B-7F03FD5C66B2}"/>
    <dgm:cxn modelId="{D71F0271-37E0-469E-B4C3-34932B8F459C}" type="presOf" srcId="{BFD68F28-C51A-46A3-B65F-1BE901AFFA9D}" destId="{6CB27BED-15D1-4CBA-B615-3871EC0BF72E}" srcOrd="0" destOrd="0" presId="urn:microsoft.com/office/officeart/2005/8/layout/cycle3"/>
    <dgm:cxn modelId="{1B605811-49DA-4B41-B56D-B5128CB4BD85}" type="presOf" srcId="{D733888F-EF41-4260-A1CA-C1617B877EEA}" destId="{CCC2A52E-4C71-417D-AAB2-1ED939FCEFAC}" srcOrd="0" destOrd="0" presId="urn:microsoft.com/office/officeart/2005/8/layout/cycle3"/>
    <dgm:cxn modelId="{101E19D1-58F9-4CF1-BF11-6B9315991E16}" type="presOf" srcId="{EE09A8E6-6F46-43A2-88AA-F3B01259EC84}" destId="{81546793-85E5-420C-87B5-B467A0267902}" srcOrd="0" destOrd="0" presId="urn:microsoft.com/office/officeart/2005/8/layout/cycle3"/>
    <dgm:cxn modelId="{24A6AA08-05F2-44C2-927F-EFB82AA334B4}" type="presOf" srcId="{66BC6C96-CAFD-4F57-BCC5-97B959FD5DCF}" destId="{F3514030-3006-46DE-926E-5CC73D4E09CC}" srcOrd="0" destOrd="0" presId="urn:microsoft.com/office/officeart/2005/8/layout/cycle3"/>
    <dgm:cxn modelId="{0540A981-622D-4997-A385-AD8CB7064DDF}" type="presOf" srcId="{FCEEA76D-C67C-492E-BF39-E53B0515FACD}" destId="{F73C1E3A-7345-4AA4-9B92-1F946DFA82EA}" srcOrd="0" destOrd="0" presId="urn:microsoft.com/office/officeart/2005/8/layout/cycle3"/>
    <dgm:cxn modelId="{39BD392D-4EDB-4834-B269-A726A1E56130}" type="presParOf" srcId="{81546793-85E5-420C-87B5-B467A0267902}" destId="{FD73302D-855B-4010-9EE8-140199C3C342}" srcOrd="0" destOrd="0" presId="urn:microsoft.com/office/officeart/2005/8/layout/cycle3"/>
    <dgm:cxn modelId="{9877BC92-1445-4D39-A362-D904E0143800}" type="presParOf" srcId="{FD73302D-855B-4010-9EE8-140199C3C342}" destId="{F73C1E3A-7345-4AA4-9B92-1F946DFA82EA}" srcOrd="0" destOrd="0" presId="urn:microsoft.com/office/officeart/2005/8/layout/cycle3"/>
    <dgm:cxn modelId="{E547495F-38C9-4568-9DC8-69B0C780CF77}" type="presParOf" srcId="{FD73302D-855B-4010-9EE8-140199C3C342}" destId="{F3514030-3006-46DE-926E-5CC73D4E09CC}" srcOrd="1" destOrd="0" presId="urn:microsoft.com/office/officeart/2005/8/layout/cycle3"/>
    <dgm:cxn modelId="{F853297C-D0C5-4AD2-A328-193FC89C70CB}" type="presParOf" srcId="{FD73302D-855B-4010-9EE8-140199C3C342}" destId="{6CB27BED-15D1-4CBA-B615-3871EC0BF72E}" srcOrd="2" destOrd="0" presId="urn:microsoft.com/office/officeart/2005/8/layout/cycle3"/>
    <dgm:cxn modelId="{8DEB1860-4E43-48AB-A2E1-26ACD1EFA794}" type="presParOf" srcId="{FD73302D-855B-4010-9EE8-140199C3C342}" destId="{CCC2A52E-4C71-417D-AAB2-1ED939FCEFAC}" srcOrd="3" destOrd="0" presId="urn:microsoft.com/office/officeart/2005/8/layout/cycle3"/>
    <dgm:cxn modelId="{5ED93C04-B243-446E-AE7C-41DBDC6B5B0F}" type="presParOf" srcId="{FD73302D-855B-4010-9EE8-140199C3C342}" destId="{F8D543A8-9C67-43B0-8519-7AE63E6B043F}" srcOrd="4" destOrd="0" presId="urn:microsoft.com/office/officeart/2005/8/layout/cycle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AC34BBD-CDDA-42F7-9E3E-F19A9A145514}" type="doc">
      <dgm:prSet loTypeId="urn:microsoft.com/office/officeart/2005/8/layout/lProcess3" loCatId="process" qsTypeId="urn:microsoft.com/office/officeart/2005/8/quickstyle/simple1" qsCatId="simple" csTypeId="urn:microsoft.com/office/officeart/2005/8/colors/accent0_1" csCatId="mainScheme" phldr="1"/>
      <dgm:spPr/>
      <dgm:t>
        <a:bodyPr/>
        <a:lstStyle/>
        <a:p>
          <a:endParaRPr lang="pl-PL"/>
        </a:p>
      </dgm:t>
    </dgm:pt>
    <dgm:pt modelId="{E757987E-A904-4326-9DA4-6CD336F0E07A}">
      <dgm:prSet phldrT="[Tekst]"/>
      <dgm:spPr>
        <a:ln>
          <a:solidFill>
            <a:srgbClr val="FFC000"/>
          </a:solidFill>
        </a:ln>
      </dgm:spPr>
      <dgm:t>
        <a:bodyPr/>
        <a:lstStyle/>
        <a:p>
          <a:r>
            <a:rPr lang="pl-PL" dirty="0"/>
            <a:t>JST</a:t>
          </a:r>
        </a:p>
      </dgm:t>
    </dgm:pt>
    <dgm:pt modelId="{11C4841F-A796-4679-804F-318295BB5868}" type="parTrans" cxnId="{00A14A4F-8CE0-48F3-992C-2034461916B5}">
      <dgm:prSet/>
      <dgm:spPr/>
      <dgm:t>
        <a:bodyPr/>
        <a:lstStyle/>
        <a:p>
          <a:endParaRPr lang="pl-PL"/>
        </a:p>
      </dgm:t>
    </dgm:pt>
    <dgm:pt modelId="{5FAB1BDB-8236-4A4E-88D3-87C9B1C33572}" type="sibTrans" cxnId="{00A14A4F-8CE0-48F3-992C-2034461916B5}">
      <dgm:prSet/>
      <dgm:spPr/>
      <dgm:t>
        <a:bodyPr/>
        <a:lstStyle/>
        <a:p>
          <a:endParaRPr lang="pl-PL"/>
        </a:p>
      </dgm:t>
    </dgm:pt>
    <dgm:pt modelId="{CDEE0547-8CCE-4039-BD8B-3F12D90C70B7}">
      <dgm:prSet phldrT="[Tekst]"/>
      <dgm:spPr>
        <a:ln>
          <a:solidFill>
            <a:srgbClr val="FFC000"/>
          </a:solidFill>
        </a:ln>
      </dgm:spPr>
      <dgm:t>
        <a:bodyPr/>
        <a:lstStyle/>
        <a:p>
          <a:r>
            <a:rPr lang="pl-PL" dirty="0"/>
            <a:t>Jednostka budżetowa lub zakład budżetowy</a:t>
          </a:r>
        </a:p>
      </dgm:t>
    </dgm:pt>
    <dgm:pt modelId="{A3CC62D9-C91C-46E2-9C57-C6B3FC1377C0}" type="parTrans" cxnId="{78906CCA-AA4F-48A3-9FF8-3822F74D00B5}">
      <dgm:prSet/>
      <dgm:spPr/>
      <dgm:t>
        <a:bodyPr/>
        <a:lstStyle/>
        <a:p>
          <a:endParaRPr lang="pl-PL"/>
        </a:p>
      </dgm:t>
    </dgm:pt>
    <dgm:pt modelId="{E4FB55E2-40A6-44D2-8E1D-7BE0985B23F8}" type="sibTrans" cxnId="{78906CCA-AA4F-48A3-9FF8-3822F74D00B5}">
      <dgm:prSet/>
      <dgm:spPr/>
      <dgm:t>
        <a:bodyPr/>
        <a:lstStyle/>
        <a:p>
          <a:endParaRPr lang="pl-PL"/>
        </a:p>
      </dgm:t>
    </dgm:pt>
    <dgm:pt modelId="{1290D076-6375-4CC0-81A8-90BFBF05FC6D}">
      <dgm:prSet phldrT="[Tekst]"/>
      <dgm:spPr>
        <a:ln>
          <a:solidFill>
            <a:srgbClr val="FFC000"/>
          </a:solidFill>
        </a:ln>
      </dgm:spPr>
      <dgm:t>
        <a:bodyPr/>
        <a:lstStyle/>
        <a:p>
          <a:r>
            <a:rPr lang="pl-PL" dirty="0"/>
            <a:t>Nie ma VAT</a:t>
          </a:r>
        </a:p>
      </dgm:t>
    </dgm:pt>
    <dgm:pt modelId="{374A27BD-1AC7-4568-A2F1-39ECD892773C}" type="parTrans" cxnId="{077C2043-3418-479C-8D5A-17883E8B058C}">
      <dgm:prSet/>
      <dgm:spPr/>
      <dgm:t>
        <a:bodyPr/>
        <a:lstStyle/>
        <a:p>
          <a:endParaRPr lang="pl-PL"/>
        </a:p>
      </dgm:t>
    </dgm:pt>
    <dgm:pt modelId="{389EC446-2A26-4FE4-BFE7-438344A3D9C1}" type="sibTrans" cxnId="{077C2043-3418-479C-8D5A-17883E8B058C}">
      <dgm:prSet/>
      <dgm:spPr/>
      <dgm:t>
        <a:bodyPr/>
        <a:lstStyle/>
        <a:p>
          <a:endParaRPr lang="pl-PL"/>
        </a:p>
      </dgm:t>
    </dgm:pt>
    <dgm:pt modelId="{2AB207E4-3DCC-458D-BA0F-12F1A430BE1C}">
      <dgm:prSet phldrT="[Tekst]"/>
      <dgm:spPr>
        <a:ln>
          <a:solidFill>
            <a:srgbClr val="FFC000"/>
          </a:solidFill>
        </a:ln>
      </dgm:spPr>
      <dgm:t>
        <a:bodyPr/>
        <a:lstStyle/>
        <a:p>
          <a:r>
            <a:rPr lang="pl-PL" dirty="0"/>
            <a:t>JST</a:t>
          </a:r>
        </a:p>
      </dgm:t>
    </dgm:pt>
    <dgm:pt modelId="{19E98A6B-10AC-497C-8D6C-2A34C6FF75C8}" type="parTrans" cxnId="{AB9AB161-00FE-4F6E-AEC3-C22A30D58C0C}">
      <dgm:prSet/>
      <dgm:spPr/>
      <dgm:t>
        <a:bodyPr/>
        <a:lstStyle/>
        <a:p>
          <a:endParaRPr lang="pl-PL"/>
        </a:p>
      </dgm:t>
    </dgm:pt>
    <dgm:pt modelId="{7528313A-1661-4431-802F-69CE1FCA2BE6}" type="sibTrans" cxnId="{AB9AB161-00FE-4F6E-AEC3-C22A30D58C0C}">
      <dgm:prSet/>
      <dgm:spPr/>
      <dgm:t>
        <a:bodyPr/>
        <a:lstStyle/>
        <a:p>
          <a:endParaRPr lang="pl-PL"/>
        </a:p>
      </dgm:t>
    </dgm:pt>
    <dgm:pt modelId="{A049DCBE-BF26-43AB-B7B0-F0B6BC93F45C}">
      <dgm:prSet phldrT="[Tekst]"/>
      <dgm:spPr>
        <a:ln>
          <a:solidFill>
            <a:srgbClr val="FFC000"/>
          </a:solidFill>
        </a:ln>
      </dgm:spPr>
      <dgm:t>
        <a:bodyPr/>
        <a:lstStyle/>
        <a:p>
          <a:r>
            <a:rPr lang="pl-PL" dirty="0"/>
            <a:t>Spółka komunalna</a:t>
          </a:r>
        </a:p>
      </dgm:t>
    </dgm:pt>
    <dgm:pt modelId="{6B88D6E3-4785-4D19-96AB-58728655AE84}" type="parTrans" cxnId="{FD1A6E0C-9526-46A4-B096-C481229314F3}">
      <dgm:prSet/>
      <dgm:spPr/>
      <dgm:t>
        <a:bodyPr/>
        <a:lstStyle/>
        <a:p>
          <a:endParaRPr lang="pl-PL"/>
        </a:p>
      </dgm:t>
    </dgm:pt>
    <dgm:pt modelId="{B38D77E6-F814-4D2A-B224-54FBBBC0CD7C}" type="sibTrans" cxnId="{FD1A6E0C-9526-46A4-B096-C481229314F3}">
      <dgm:prSet/>
      <dgm:spPr/>
      <dgm:t>
        <a:bodyPr/>
        <a:lstStyle/>
        <a:p>
          <a:endParaRPr lang="pl-PL"/>
        </a:p>
      </dgm:t>
    </dgm:pt>
    <dgm:pt modelId="{73066E9F-960F-417F-9665-9349BC41B7A2}">
      <dgm:prSet phldrT="[Tekst]"/>
      <dgm:spPr>
        <a:ln>
          <a:solidFill>
            <a:srgbClr val="FFC000"/>
          </a:solidFill>
        </a:ln>
      </dgm:spPr>
      <dgm:t>
        <a:bodyPr/>
        <a:lstStyle/>
        <a:p>
          <a:r>
            <a:rPr lang="pl-PL" dirty="0"/>
            <a:t>Może być VAT</a:t>
          </a:r>
        </a:p>
      </dgm:t>
    </dgm:pt>
    <dgm:pt modelId="{5330A90F-5608-46CE-8856-1AAD3387CB5B}" type="parTrans" cxnId="{6727C4CD-2360-4864-BC59-B07D0ACD46A0}">
      <dgm:prSet/>
      <dgm:spPr/>
      <dgm:t>
        <a:bodyPr/>
        <a:lstStyle/>
        <a:p>
          <a:endParaRPr lang="pl-PL"/>
        </a:p>
      </dgm:t>
    </dgm:pt>
    <dgm:pt modelId="{BA27AA75-C59E-405B-9086-71A79C685A92}" type="sibTrans" cxnId="{6727C4CD-2360-4864-BC59-B07D0ACD46A0}">
      <dgm:prSet/>
      <dgm:spPr/>
      <dgm:t>
        <a:bodyPr/>
        <a:lstStyle/>
        <a:p>
          <a:endParaRPr lang="pl-PL"/>
        </a:p>
      </dgm:t>
    </dgm:pt>
    <dgm:pt modelId="{AAF783D2-BD60-49C3-8CF7-89BC06082439}" type="pres">
      <dgm:prSet presAssocID="{3AC34BBD-CDDA-42F7-9E3E-F19A9A145514}" presName="Name0" presStyleCnt="0">
        <dgm:presLayoutVars>
          <dgm:chPref val="3"/>
          <dgm:dir/>
          <dgm:animLvl val="lvl"/>
          <dgm:resizeHandles/>
        </dgm:presLayoutVars>
      </dgm:prSet>
      <dgm:spPr/>
      <dgm:t>
        <a:bodyPr/>
        <a:lstStyle/>
        <a:p>
          <a:endParaRPr lang="pl-PL"/>
        </a:p>
      </dgm:t>
    </dgm:pt>
    <dgm:pt modelId="{27DBA2FB-F6D9-4F76-9970-A0904C6DF536}" type="pres">
      <dgm:prSet presAssocID="{E757987E-A904-4326-9DA4-6CD336F0E07A}" presName="horFlow" presStyleCnt="0"/>
      <dgm:spPr/>
    </dgm:pt>
    <dgm:pt modelId="{F00B2FC4-3C5B-4DE8-AB72-EFFE4E8B3689}" type="pres">
      <dgm:prSet presAssocID="{E757987E-A904-4326-9DA4-6CD336F0E07A}" presName="bigChev" presStyleLbl="node1" presStyleIdx="0" presStyleCnt="2"/>
      <dgm:spPr/>
      <dgm:t>
        <a:bodyPr/>
        <a:lstStyle/>
        <a:p>
          <a:endParaRPr lang="pl-PL"/>
        </a:p>
      </dgm:t>
    </dgm:pt>
    <dgm:pt modelId="{C64A806C-0417-489D-B4A7-24D300F24827}" type="pres">
      <dgm:prSet presAssocID="{A3CC62D9-C91C-46E2-9C57-C6B3FC1377C0}" presName="parTrans" presStyleCnt="0"/>
      <dgm:spPr/>
    </dgm:pt>
    <dgm:pt modelId="{4EDCCD4C-0C18-47F0-B615-F8EB1A13ACC3}" type="pres">
      <dgm:prSet presAssocID="{CDEE0547-8CCE-4039-BD8B-3F12D90C70B7}" presName="node" presStyleLbl="alignAccFollowNode1" presStyleIdx="0" presStyleCnt="4">
        <dgm:presLayoutVars>
          <dgm:bulletEnabled val="1"/>
        </dgm:presLayoutVars>
      </dgm:prSet>
      <dgm:spPr/>
      <dgm:t>
        <a:bodyPr/>
        <a:lstStyle/>
        <a:p>
          <a:endParaRPr lang="pl-PL"/>
        </a:p>
      </dgm:t>
    </dgm:pt>
    <dgm:pt modelId="{EE4DBA08-35C9-4ED9-8F28-2007BACE8B2B}" type="pres">
      <dgm:prSet presAssocID="{E4FB55E2-40A6-44D2-8E1D-7BE0985B23F8}" presName="sibTrans" presStyleCnt="0"/>
      <dgm:spPr/>
    </dgm:pt>
    <dgm:pt modelId="{CFFA4F68-6A9E-4809-8D72-2B20B39B18CD}" type="pres">
      <dgm:prSet presAssocID="{1290D076-6375-4CC0-81A8-90BFBF05FC6D}" presName="node" presStyleLbl="alignAccFollowNode1" presStyleIdx="1" presStyleCnt="4">
        <dgm:presLayoutVars>
          <dgm:bulletEnabled val="1"/>
        </dgm:presLayoutVars>
      </dgm:prSet>
      <dgm:spPr/>
      <dgm:t>
        <a:bodyPr/>
        <a:lstStyle/>
        <a:p>
          <a:endParaRPr lang="pl-PL"/>
        </a:p>
      </dgm:t>
    </dgm:pt>
    <dgm:pt modelId="{3312CC56-97E6-47AD-A458-D5B880DC4CC4}" type="pres">
      <dgm:prSet presAssocID="{E757987E-A904-4326-9DA4-6CD336F0E07A}" presName="vSp" presStyleCnt="0"/>
      <dgm:spPr/>
    </dgm:pt>
    <dgm:pt modelId="{DD02543A-0F6A-4986-9AAA-F0DA4327B3C1}" type="pres">
      <dgm:prSet presAssocID="{2AB207E4-3DCC-458D-BA0F-12F1A430BE1C}" presName="horFlow" presStyleCnt="0"/>
      <dgm:spPr/>
    </dgm:pt>
    <dgm:pt modelId="{09FC52D3-4654-4FEA-AD59-62FD5BB4D59A}" type="pres">
      <dgm:prSet presAssocID="{2AB207E4-3DCC-458D-BA0F-12F1A430BE1C}" presName="bigChev" presStyleLbl="node1" presStyleIdx="1" presStyleCnt="2"/>
      <dgm:spPr/>
      <dgm:t>
        <a:bodyPr/>
        <a:lstStyle/>
        <a:p>
          <a:endParaRPr lang="pl-PL"/>
        </a:p>
      </dgm:t>
    </dgm:pt>
    <dgm:pt modelId="{DC0E5F77-30AB-437C-BC8A-1FE0EB06F9A7}" type="pres">
      <dgm:prSet presAssocID="{6B88D6E3-4785-4D19-96AB-58728655AE84}" presName="parTrans" presStyleCnt="0"/>
      <dgm:spPr/>
    </dgm:pt>
    <dgm:pt modelId="{68233454-A4BC-4AA5-A631-B0A8AE30BDFB}" type="pres">
      <dgm:prSet presAssocID="{A049DCBE-BF26-43AB-B7B0-F0B6BC93F45C}" presName="node" presStyleLbl="alignAccFollowNode1" presStyleIdx="2" presStyleCnt="4">
        <dgm:presLayoutVars>
          <dgm:bulletEnabled val="1"/>
        </dgm:presLayoutVars>
      </dgm:prSet>
      <dgm:spPr/>
      <dgm:t>
        <a:bodyPr/>
        <a:lstStyle/>
        <a:p>
          <a:endParaRPr lang="pl-PL"/>
        </a:p>
      </dgm:t>
    </dgm:pt>
    <dgm:pt modelId="{397070CA-855F-492C-B59E-FF3BCB54413B}" type="pres">
      <dgm:prSet presAssocID="{B38D77E6-F814-4D2A-B224-54FBBBC0CD7C}" presName="sibTrans" presStyleCnt="0"/>
      <dgm:spPr/>
    </dgm:pt>
    <dgm:pt modelId="{F36DD062-F8B0-45F4-85A2-88FDEBB10C7E}" type="pres">
      <dgm:prSet presAssocID="{73066E9F-960F-417F-9665-9349BC41B7A2}" presName="node" presStyleLbl="alignAccFollowNode1" presStyleIdx="3" presStyleCnt="4">
        <dgm:presLayoutVars>
          <dgm:bulletEnabled val="1"/>
        </dgm:presLayoutVars>
      </dgm:prSet>
      <dgm:spPr/>
      <dgm:t>
        <a:bodyPr/>
        <a:lstStyle/>
        <a:p>
          <a:endParaRPr lang="pl-PL"/>
        </a:p>
      </dgm:t>
    </dgm:pt>
  </dgm:ptLst>
  <dgm:cxnLst>
    <dgm:cxn modelId="{2142DC0B-9460-499D-A4A7-EC4066317F4C}" type="presOf" srcId="{3AC34BBD-CDDA-42F7-9E3E-F19A9A145514}" destId="{AAF783D2-BD60-49C3-8CF7-89BC06082439}" srcOrd="0" destOrd="0" presId="urn:microsoft.com/office/officeart/2005/8/layout/lProcess3"/>
    <dgm:cxn modelId="{6727C4CD-2360-4864-BC59-B07D0ACD46A0}" srcId="{2AB207E4-3DCC-458D-BA0F-12F1A430BE1C}" destId="{73066E9F-960F-417F-9665-9349BC41B7A2}" srcOrd="1" destOrd="0" parTransId="{5330A90F-5608-46CE-8856-1AAD3387CB5B}" sibTransId="{BA27AA75-C59E-405B-9086-71A79C685A92}"/>
    <dgm:cxn modelId="{86963317-7883-4A91-9BE5-3C473BC7D5F6}" type="presOf" srcId="{73066E9F-960F-417F-9665-9349BC41B7A2}" destId="{F36DD062-F8B0-45F4-85A2-88FDEBB10C7E}" srcOrd="0" destOrd="0" presId="urn:microsoft.com/office/officeart/2005/8/layout/lProcess3"/>
    <dgm:cxn modelId="{5E64688D-761E-4781-A390-B551EF5583C0}" type="presOf" srcId="{CDEE0547-8CCE-4039-BD8B-3F12D90C70B7}" destId="{4EDCCD4C-0C18-47F0-B615-F8EB1A13ACC3}" srcOrd="0" destOrd="0" presId="urn:microsoft.com/office/officeart/2005/8/layout/lProcess3"/>
    <dgm:cxn modelId="{DBABD42B-7AE2-44F3-B04F-8D0FBBA27372}" type="presOf" srcId="{E757987E-A904-4326-9DA4-6CD336F0E07A}" destId="{F00B2FC4-3C5B-4DE8-AB72-EFFE4E8B3689}" srcOrd="0" destOrd="0" presId="urn:microsoft.com/office/officeart/2005/8/layout/lProcess3"/>
    <dgm:cxn modelId="{077C2043-3418-479C-8D5A-17883E8B058C}" srcId="{E757987E-A904-4326-9DA4-6CD336F0E07A}" destId="{1290D076-6375-4CC0-81A8-90BFBF05FC6D}" srcOrd="1" destOrd="0" parTransId="{374A27BD-1AC7-4568-A2F1-39ECD892773C}" sibTransId="{389EC446-2A26-4FE4-BFE7-438344A3D9C1}"/>
    <dgm:cxn modelId="{00A14A4F-8CE0-48F3-992C-2034461916B5}" srcId="{3AC34BBD-CDDA-42F7-9E3E-F19A9A145514}" destId="{E757987E-A904-4326-9DA4-6CD336F0E07A}" srcOrd="0" destOrd="0" parTransId="{11C4841F-A796-4679-804F-318295BB5868}" sibTransId="{5FAB1BDB-8236-4A4E-88D3-87C9B1C33572}"/>
    <dgm:cxn modelId="{F085C2A3-5F4E-4EB5-AE26-BC6592C6DDCE}" type="presOf" srcId="{2AB207E4-3DCC-458D-BA0F-12F1A430BE1C}" destId="{09FC52D3-4654-4FEA-AD59-62FD5BB4D59A}" srcOrd="0" destOrd="0" presId="urn:microsoft.com/office/officeart/2005/8/layout/lProcess3"/>
    <dgm:cxn modelId="{FD1A6E0C-9526-46A4-B096-C481229314F3}" srcId="{2AB207E4-3DCC-458D-BA0F-12F1A430BE1C}" destId="{A049DCBE-BF26-43AB-B7B0-F0B6BC93F45C}" srcOrd="0" destOrd="0" parTransId="{6B88D6E3-4785-4D19-96AB-58728655AE84}" sibTransId="{B38D77E6-F814-4D2A-B224-54FBBBC0CD7C}"/>
    <dgm:cxn modelId="{DA0F2AC7-2300-435F-BA56-81E42CB5D956}" type="presOf" srcId="{A049DCBE-BF26-43AB-B7B0-F0B6BC93F45C}" destId="{68233454-A4BC-4AA5-A631-B0A8AE30BDFB}" srcOrd="0" destOrd="0" presId="urn:microsoft.com/office/officeart/2005/8/layout/lProcess3"/>
    <dgm:cxn modelId="{AB9AB161-00FE-4F6E-AEC3-C22A30D58C0C}" srcId="{3AC34BBD-CDDA-42F7-9E3E-F19A9A145514}" destId="{2AB207E4-3DCC-458D-BA0F-12F1A430BE1C}" srcOrd="1" destOrd="0" parTransId="{19E98A6B-10AC-497C-8D6C-2A34C6FF75C8}" sibTransId="{7528313A-1661-4431-802F-69CE1FCA2BE6}"/>
    <dgm:cxn modelId="{C043211B-3526-4876-BA18-8AE6E257E967}" type="presOf" srcId="{1290D076-6375-4CC0-81A8-90BFBF05FC6D}" destId="{CFFA4F68-6A9E-4809-8D72-2B20B39B18CD}" srcOrd="0" destOrd="0" presId="urn:microsoft.com/office/officeart/2005/8/layout/lProcess3"/>
    <dgm:cxn modelId="{78906CCA-AA4F-48A3-9FF8-3822F74D00B5}" srcId="{E757987E-A904-4326-9DA4-6CD336F0E07A}" destId="{CDEE0547-8CCE-4039-BD8B-3F12D90C70B7}" srcOrd="0" destOrd="0" parTransId="{A3CC62D9-C91C-46E2-9C57-C6B3FC1377C0}" sibTransId="{E4FB55E2-40A6-44D2-8E1D-7BE0985B23F8}"/>
    <dgm:cxn modelId="{AB97D890-1742-4D56-A4DA-FB21D65526E4}" type="presParOf" srcId="{AAF783D2-BD60-49C3-8CF7-89BC06082439}" destId="{27DBA2FB-F6D9-4F76-9970-A0904C6DF536}" srcOrd="0" destOrd="0" presId="urn:microsoft.com/office/officeart/2005/8/layout/lProcess3"/>
    <dgm:cxn modelId="{EB99ECBF-9218-4C92-BA18-1AED976B9055}" type="presParOf" srcId="{27DBA2FB-F6D9-4F76-9970-A0904C6DF536}" destId="{F00B2FC4-3C5B-4DE8-AB72-EFFE4E8B3689}" srcOrd="0" destOrd="0" presId="urn:microsoft.com/office/officeart/2005/8/layout/lProcess3"/>
    <dgm:cxn modelId="{B61D27E9-462C-4A7A-AC94-EEC748E7F836}" type="presParOf" srcId="{27DBA2FB-F6D9-4F76-9970-A0904C6DF536}" destId="{C64A806C-0417-489D-B4A7-24D300F24827}" srcOrd="1" destOrd="0" presId="urn:microsoft.com/office/officeart/2005/8/layout/lProcess3"/>
    <dgm:cxn modelId="{ABEDDEBC-269E-4983-96D3-26E5C7B028A7}" type="presParOf" srcId="{27DBA2FB-F6D9-4F76-9970-A0904C6DF536}" destId="{4EDCCD4C-0C18-47F0-B615-F8EB1A13ACC3}" srcOrd="2" destOrd="0" presId="urn:microsoft.com/office/officeart/2005/8/layout/lProcess3"/>
    <dgm:cxn modelId="{D2170780-E96B-4D44-BA9D-02634D550CA1}" type="presParOf" srcId="{27DBA2FB-F6D9-4F76-9970-A0904C6DF536}" destId="{EE4DBA08-35C9-4ED9-8F28-2007BACE8B2B}" srcOrd="3" destOrd="0" presId="urn:microsoft.com/office/officeart/2005/8/layout/lProcess3"/>
    <dgm:cxn modelId="{7D721577-2F24-4568-8471-D9A3F09FF93D}" type="presParOf" srcId="{27DBA2FB-F6D9-4F76-9970-A0904C6DF536}" destId="{CFFA4F68-6A9E-4809-8D72-2B20B39B18CD}" srcOrd="4" destOrd="0" presId="urn:microsoft.com/office/officeart/2005/8/layout/lProcess3"/>
    <dgm:cxn modelId="{BD72A92F-086B-41F6-9CA2-F04DEF8DC454}" type="presParOf" srcId="{AAF783D2-BD60-49C3-8CF7-89BC06082439}" destId="{3312CC56-97E6-47AD-A458-D5B880DC4CC4}" srcOrd="1" destOrd="0" presId="urn:microsoft.com/office/officeart/2005/8/layout/lProcess3"/>
    <dgm:cxn modelId="{79D84A54-F24E-442F-BECF-02398E0B8CDA}" type="presParOf" srcId="{AAF783D2-BD60-49C3-8CF7-89BC06082439}" destId="{DD02543A-0F6A-4986-9AAA-F0DA4327B3C1}" srcOrd="2" destOrd="0" presId="urn:microsoft.com/office/officeart/2005/8/layout/lProcess3"/>
    <dgm:cxn modelId="{5F1DC553-EC79-4AF6-B114-C502D143625A}" type="presParOf" srcId="{DD02543A-0F6A-4986-9AAA-F0DA4327B3C1}" destId="{09FC52D3-4654-4FEA-AD59-62FD5BB4D59A}" srcOrd="0" destOrd="0" presId="urn:microsoft.com/office/officeart/2005/8/layout/lProcess3"/>
    <dgm:cxn modelId="{AB4EDED8-1D0D-408C-8793-4ACBBF77907A}" type="presParOf" srcId="{DD02543A-0F6A-4986-9AAA-F0DA4327B3C1}" destId="{DC0E5F77-30AB-437C-BC8A-1FE0EB06F9A7}" srcOrd="1" destOrd="0" presId="urn:microsoft.com/office/officeart/2005/8/layout/lProcess3"/>
    <dgm:cxn modelId="{BBB3B537-D60D-4622-B20F-E15E6A6379CC}" type="presParOf" srcId="{DD02543A-0F6A-4986-9AAA-F0DA4327B3C1}" destId="{68233454-A4BC-4AA5-A631-B0A8AE30BDFB}" srcOrd="2" destOrd="0" presId="urn:microsoft.com/office/officeart/2005/8/layout/lProcess3"/>
    <dgm:cxn modelId="{3DB9A963-A3B0-4E9C-8DD8-1AD7908966EB}" type="presParOf" srcId="{DD02543A-0F6A-4986-9AAA-F0DA4327B3C1}" destId="{397070CA-855F-492C-B59E-FF3BCB54413B}" srcOrd="3" destOrd="0" presId="urn:microsoft.com/office/officeart/2005/8/layout/lProcess3"/>
    <dgm:cxn modelId="{42AA50E5-D4FD-4FC1-AE62-9F41B4A52355}" type="presParOf" srcId="{DD02543A-0F6A-4986-9AAA-F0DA4327B3C1}" destId="{F36DD062-F8B0-45F4-85A2-88FDEBB10C7E}"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83A33CC-9927-4F5C-8160-BAD087F0C60B}"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18AD77C8-0184-4DAC-94D0-114DF941C7FA}">
      <dgm:prSet phldrT="[Tekst]" custT="1"/>
      <dgm:spPr>
        <a:solidFill>
          <a:schemeClr val="bg1">
            <a:lumMod val="95000"/>
          </a:schemeClr>
        </a:solidFill>
        <a:ln>
          <a:solidFill>
            <a:srgbClr val="FFC000"/>
          </a:solidFill>
        </a:ln>
      </dgm:spPr>
      <dgm:t>
        <a:bodyPr/>
        <a:lstStyle/>
        <a:p>
          <a:r>
            <a:rPr lang="pl-PL" sz="1600" b="1" dirty="0"/>
            <a:t>Podatnicy podatku od towarów i usług</a:t>
          </a:r>
        </a:p>
      </dgm:t>
    </dgm:pt>
    <dgm:pt modelId="{144793FE-0C83-4D35-8D47-DC10400D9C81}" type="parTrans" cxnId="{CCF2766D-E6EF-489C-B0D1-337D4B54C8BA}">
      <dgm:prSet/>
      <dgm:spPr/>
      <dgm:t>
        <a:bodyPr/>
        <a:lstStyle/>
        <a:p>
          <a:endParaRPr lang="pl-PL"/>
        </a:p>
      </dgm:t>
    </dgm:pt>
    <dgm:pt modelId="{DFFC99D7-BD76-4E5F-B16B-A9D7388AFEAE}" type="sibTrans" cxnId="{CCF2766D-E6EF-489C-B0D1-337D4B54C8BA}">
      <dgm:prSet/>
      <dgm:spPr/>
      <dgm:t>
        <a:bodyPr/>
        <a:lstStyle/>
        <a:p>
          <a:endParaRPr lang="pl-PL"/>
        </a:p>
      </dgm:t>
    </dgm:pt>
    <dgm:pt modelId="{155B2CAE-9FAB-4830-AC2C-71ACADD6DAC4}">
      <dgm:prSet phldrT="[Tekst]" custT="1"/>
      <dgm:spPr>
        <a:ln>
          <a:solidFill>
            <a:srgbClr val="FFC000"/>
          </a:solidFill>
        </a:ln>
      </dgm:spPr>
      <dgm:t>
        <a:bodyPr/>
        <a:lstStyle/>
        <a:p>
          <a:r>
            <a:rPr lang="pl-PL" sz="1400" dirty="0"/>
            <a:t>wykonujące </a:t>
          </a:r>
        </a:p>
        <a:p>
          <a:r>
            <a:rPr lang="pl-PL" sz="1400" b="1" u="sng" dirty="0"/>
            <a:t>samodzielnie </a:t>
          </a:r>
        </a:p>
        <a:p>
          <a:r>
            <a:rPr lang="pl-PL" sz="1400" b="1" dirty="0"/>
            <a:t>działalność gospodarczą  </a:t>
          </a:r>
        </a:p>
        <a:p>
          <a:r>
            <a:rPr lang="pl-PL" sz="1400" b="1" u="sng" dirty="0"/>
            <a:t>bez względu na cel lub rezultat takiej działalności</a:t>
          </a:r>
        </a:p>
      </dgm:t>
    </dgm:pt>
    <dgm:pt modelId="{F97D99C2-E8BE-43B0-A197-29EDDFD95120}" type="parTrans" cxnId="{42375CDE-3430-4D0F-A6D3-3BAEF5A38F7A}">
      <dgm:prSet/>
      <dgm:spPr>
        <a:ln>
          <a:solidFill>
            <a:srgbClr val="FFC000"/>
          </a:solidFill>
        </a:ln>
      </dgm:spPr>
      <dgm:t>
        <a:bodyPr/>
        <a:lstStyle/>
        <a:p>
          <a:endParaRPr lang="pl-PL" sz="1000"/>
        </a:p>
      </dgm:t>
    </dgm:pt>
    <dgm:pt modelId="{53E8E923-1D9D-4078-831D-E04E2631DE81}" type="sibTrans" cxnId="{42375CDE-3430-4D0F-A6D3-3BAEF5A38F7A}">
      <dgm:prSet/>
      <dgm:spPr/>
      <dgm:t>
        <a:bodyPr/>
        <a:lstStyle/>
        <a:p>
          <a:endParaRPr lang="pl-PL"/>
        </a:p>
      </dgm:t>
    </dgm:pt>
    <dgm:pt modelId="{A32C23FD-6E25-469E-8B27-028606E1E4D8}">
      <dgm:prSet custT="1"/>
      <dgm:spPr>
        <a:ln>
          <a:solidFill>
            <a:srgbClr val="FFC000"/>
          </a:solidFill>
        </a:ln>
      </dgm:spPr>
      <dgm:t>
        <a:bodyPr/>
        <a:lstStyle/>
        <a:p>
          <a:r>
            <a:rPr lang="pl-PL" sz="1400" dirty="0"/>
            <a:t>osoby fizyczne</a:t>
          </a:r>
        </a:p>
      </dgm:t>
    </dgm:pt>
    <dgm:pt modelId="{82609A10-2C15-40EC-8282-679E9A2B1C4F}" type="parTrans" cxnId="{7FC41BAF-ED88-4368-966E-02C397C6C321}">
      <dgm:prSet/>
      <dgm:spPr>
        <a:ln>
          <a:solidFill>
            <a:srgbClr val="FFC000"/>
          </a:solidFill>
        </a:ln>
      </dgm:spPr>
      <dgm:t>
        <a:bodyPr/>
        <a:lstStyle/>
        <a:p>
          <a:endParaRPr lang="pl-PL"/>
        </a:p>
      </dgm:t>
    </dgm:pt>
    <dgm:pt modelId="{0F78BEA9-A4AE-417A-8E01-43287EEAB1CC}" type="sibTrans" cxnId="{7FC41BAF-ED88-4368-966E-02C397C6C321}">
      <dgm:prSet/>
      <dgm:spPr/>
      <dgm:t>
        <a:bodyPr/>
        <a:lstStyle/>
        <a:p>
          <a:endParaRPr lang="pl-PL"/>
        </a:p>
      </dgm:t>
    </dgm:pt>
    <dgm:pt modelId="{B8D570CA-9E47-4F6A-B40E-9486C0DEE203}">
      <dgm:prSet custT="1"/>
      <dgm:spPr>
        <a:ln>
          <a:solidFill>
            <a:srgbClr val="FFC000"/>
          </a:solidFill>
        </a:ln>
      </dgm:spPr>
      <dgm:t>
        <a:bodyPr/>
        <a:lstStyle/>
        <a:p>
          <a:r>
            <a:rPr lang="pl-PL" sz="1400" dirty="0"/>
            <a:t>jednostki organizacyjne niemające osobowości prawnej</a:t>
          </a:r>
        </a:p>
      </dgm:t>
    </dgm:pt>
    <dgm:pt modelId="{E249A034-7C51-494B-86FF-5CED3A2EC4BA}" type="parTrans" cxnId="{EF952188-DD28-4342-8A96-169B60C57817}">
      <dgm:prSet/>
      <dgm:spPr/>
      <dgm:t>
        <a:bodyPr/>
        <a:lstStyle/>
        <a:p>
          <a:endParaRPr lang="pl-PL"/>
        </a:p>
      </dgm:t>
    </dgm:pt>
    <dgm:pt modelId="{A226C518-1F5E-4EE3-8F80-EA2D104A85C9}" type="sibTrans" cxnId="{EF952188-DD28-4342-8A96-169B60C57817}">
      <dgm:prSet/>
      <dgm:spPr/>
      <dgm:t>
        <a:bodyPr/>
        <a:lstStyle/>
        <a:p>
          <a:endParaRPr lang="pl-PL"/>
        </a:p>
      </dgm:t>
    </dgm:pt>
    <dgm:pt modelId="{0949C7A7-BA61-4305-977C-E00DD20BB17F}">
      <dgm:prSet custT="1"/>
      <dgm:spPr>
        <a:ln>
          <a:solidFill>
            <a:srgbClr val="FFC000"/>
          </a:solidFill>
        </a:ln>
      </dgm:spPr>
      <dgm:t>
        <a:bodyPr/>
        <a:lstStyle/>
        <a:p>
          <a:r>
            <a:rPr lang="pl-PL" sz="1400" dirty="0"/>
            <a:t>osoby prawne</a:t>
          </a:r>
        </a:p>
      </dgm:t>
    </dgm:pt>
    <dgm:pt modelId="{A474D3E9-B167-4339-A7BE-7C7839C2A84B}" type="parTrans" cxnId="{700B382D-3165-483E-8EB2-A0188CB7C975}">
      <dgm:prSet/>
      <dgm:spPr>
        <a:ln>
          <a:solidFill>
            <a:srgbClr val="FFC000"/>
          </a:solidFill>
        </a:ln>
      </dgm:spPr>
      <dgm:t>
        <a:bodyPr/>
        <a:lstStyle/>
        <a:p>
          <a:endParaRPr lang="pl-PL"/>
        </a:p>
      </dgm:t>
    </dgm:pt>
    <dgm:pt modelId="{DC950E2D-1F2A-4603-A979-98CAA8309B9B}" type="sibTrans" cxnId="{700B382D-3165-483E-8EB2-A0188CB7C975}">
      <dgm:prSet/>
      <dgm:spPr/>
      <dgm:t>
        <a:bodyPr/>
        <a:lstStyle/>
        <a:p>
          <a:endParaRPr lang="pl-PL"/>
        </a:p>
      </dgm:t>
    </dgm:pt>
    <dgm:pt modelId="{A504F702-7853-4317-A1B0-79CDBA626A2A}" type="pres">
      <dgm:prSet presAssocID="{283A33CC-9927-4F5C-8160-BAD087F0C60B}" presName="mainComposite" presStyleCnt="0">
        <dgm:presLayoutVars>
          <dgm:chPref val="1"/>
          <dgm:dir/>
          <dgm:animOne val="branch"/>
          <dgm:animLvl val="lvl"/>
          <dgm:resizeHandles val="exact"/>
        </dgm:presLayoutVars>
      </dgm:prSet>
      <dgm:spPr/>
      <dgm:t>
        <a:bodyPr/>
        <a:lstStyle/>
        <a:p>
          <a:endParaRPr lang="pl-PL"/>
        </a:p>
      </dgm:t>
    </dgm:pt>
    <dgm:pt modelId="{74407E88-50E1-4B03-94C2-2DE71E8A67F3}" type="pres">
      <dgm:prSet presAssocID="{283A33CC-9927-4F5C-8160-BAD087F0C60B}" presName="hierFlow" presStyleCnt="0"/>
      <dgm:spPr/>
    </dgm:pt>
    <dgm:pt modelId="{8D313003-3F2B-4E2C-BF90-8DC954F22896}" type="pres">
      <dgm:prSet presAssocID="{283A33CC-9927-4F5C-8160-BAD087F0C60B}" presName="hierChild1" presStyleCnt="0">
        <dgm:presLayoutVars>
          <dgm:chPref val="1"/>
          <dgm:animOne val="branch"/>
          <dgm:animLvl val="lvl"/>
        </dgm:presLayoutVars>
      </dgm:prSet>
      <dgm:spPr/>
    </dgm:pt>
    <dgm:pt modelId="{BEF4AD02-8130-4987-A546-904164477171}" type="pres">
      <dgm:prSet presAssocID="{18AD77C8-0184-4DAC-94D0-114DF941C7FA}" presName="Name14" presStyleCnt="0"/>
      <dgm:spPr/>
    </dgm:pt>
    <dgm:pt modelId="{0B2FFD77-7C03-4710-A02B-BD4D608295D5}" type="pres">
      <dgm:prSet presAssocID="{18AD77C8-0184-4DAC-94D0-114DF941C7FA}" presName="level1Shape" presStyleLbl="node0" presStyleIdx="0" presStyleCnt="1" custScaleX="448451">
        <dgm:presLayoutVars>
          <dgm:chPref val="3"/>
        </dgm:presLayoutVars>
      </dgm:prSet>
      <dgm:spPr/>
      <dgm:t>
        <a:bodyPr/>
        <a:lstStyle/>
        <a:p>
          <a:endParaRPr lang="pl-PL"/>
        </a:p>
      </dgm:t>
    </dgm:pt>
    <dgm:pt modelId="{68AD727A-3082-4181-B7E8-AE6780DD44B9}" type="pres">
      <dgm:prSet presAssocID="{18AD77C8-0184-4DAC-94D0-114DF941C7FA}" presName="hierChild2" presStyleCnt="0"/>
      <dgm:spPr/>
    </dgm:pt>
    <dgm:pt modelId="{81FF9D7B-4E5A-4488-9263-96907A66F57F}" type="pres">
      <dgm:prSet presAssocID="{F97D99C2-E8BE-43B0-A197-29EDDFD95120}" presName="Name19" presStyleLbl="parChTrans1D2" presStyleIdx="0" presStyleCnt="1" custScaleX="2000000"/>
      <dgm:spPr/>
      <dgm:t>
        <a:bodyPr/>
        <a:lstStyle/>
        <a:p>
          <a:endParaRPr lang="pl-PL"/>
        </a:p>
      </dgm:t>
    </dgm:pt>
    <dgm:pt modelId="{9059EB88-B85A-49FB-A81F-92151F8521DB}" type="pres">
      <dgm:prSet presAssocID="{155B2CAE-9FAB-4830-AC2C-71ACADD6DAC4}" presName="Name21" presStyleCnt="0"/>
      <dgm:spPr/>
    </dgm:pt>
    <dgm:pt modelId="{BA2392AC-6F9D-45F1-B1C2-F13BD5545959}" type="pres">
      <dgm:prSet presAssocID="{155B2CAE-9FAB-4830-AC2C-71ACADD6DAC4}" presName="level2Shape" presStyleLbl="node2" presStyleIdx="0" presStyleCnt="1" custScaleX="525329" custScaleY="232126"/>
      <dgm:spPr/>
      <dgm:t>
        <a:bodyPr/>
        <a:lstStyle/>
        <a:p>
          <a:endParaRPr lang="pl-PL"/>
        </a:p>
      </dgm:t>
    </dgm:pt>
    <dgm:pt modelId="{D08485B9-0F34-478B-A97C-4B9DECE2977D}" type="pres">
      <dgm:prSet presAssocID="{155B2CAE-9FAB-4830-AC2C-71ACADD6DAC4}" presName="hierChild3" presStyleCnt="0"/>
      <dgm:spPr/>
    </dgm:pt>
    <dgm:pt modelId="{8D59C75E-5A41-43F4-9413-4B5A105AD58C}" type="pres">
      <dgm:prSet presAssocID="{82609A10-2C15-40EC-8282-679E9A2B1C4F}" presName="Name19" presStyleLbl="parChTrans1D3" presStyleIdx="0" presStyleCnt="3" custScaleX="2000000"/>
      <dgm:spPr/>
      <dgm:t>
        <a:bodyPr/>
        <a:lstStyle/>
        <a:p>
          <a:endParaRPr lang="pl-PL"/>
        </a:p>
      </dgm:t>
    </dgm:pt>
    <dgm:pt modelId="{7F207E41-C8A0-49FD-AB38-040076460C4F}" type="pres">
      <dgm:prSet presAssocID="{A32C23FD-6E25-469E-8B27-028606E1E4D8}" presName="Name21" presStyleCnt="0"/>
      <dgm:spPr/>
    </dgm:pt>
    <dgm:pt modelId="{4E96C540-B22F-4600-9FBD-4BE6DE134065}" type="pres">
      <dgm:prSet presAssocID="{A32C23FD-6E25-469E-8B27-028606E1E4D8}" presName="level2Shape" presStyleLbl="node3" presStyleIdx="0" presStyleCnt="3" custScaleX="225711"/>
      <dgm:spPr/>
      <dgm:t>
        <a:bodyPr/>
        <a:lstStyle/>
        <a:p>
          <a:endParaRPr lang="pl-PL"/>
        </a:p>
      </dgm:t>
    </dgm:pt>
    <dgm:pt modelId="{A4E6978D-6EC4-4A01-9BC3-B374D71065AF}" type="pres">
      <dgm:prSet presAssocID="{A32C23FD-6E25-469E-8B27-028606E1E4D8}" presName="hierChild3" presStyleCnt="0"/>
      <dgm:spPr/>
    </dgm:pt>
    <dgm:pt modelId="{19A971D7-12F8-49CA-9720-647B6D8D651A}" type="pres">
      <dgm:prSet presAssocID="{E249A034-7C51-494B-86FF-5CED3A2EC4BA}" presName="Name19" presStyleLbl="parChTrans1D3" presStyleIdx="1" presStyleCnt="3" custScaleX="2000000"/>
      <dgm:spPr/>
      <dgm:t>
        <a:bodyPr/>
        <a:lstStyle/>
        <a:p>
          <a:endParaRPr lang="pl-PL"/>
        </a:p>
      </dgm:t>
    </dgm:pt>
    <dgm:pt modelId="{B1565F52-F4E0-4805-90B8-68E50B050978}" type="pres">
      <dgm:prSet presAssocID="{B8D570CA-9E47-4F6A-B40E-9486C0DEE203}" presName="Name21" presStyleCnt="0"/>
      <dgm:spPr/>
    </dgm:pt>
    <dgm:pt modelId="{7661C266-D5BC-4116-B667-3EF8E22F470D}" type="pres">
      <dgm:prSet presAssocID="{B8D570CA-9E47-4F6A-B40E-9486C0DEE203}" presName="level2Shape" presStyleLbl="node3" presStyleIdx="1" presStyleCnt="3" custScaleX="225711"/>
      <dgm:spPr/>
      <dgm:t>
        <a:bodyPr/>
        <a:lstStyle/>
        <a:p>
          <a:endParaRPr lang="pl-PL"/>
        </a:p>
      </dgm:t>
    </dgm:pt>
    <dgm:pt modelId="{A5B9743F-43C4-49FE-A9ED-77613B874A8B}" type="pres">
      <dgm:prSet presAssocID="{B8D570CA-9E47-4F6A-B40E-9486C0DEE203}" presName="hierChild3" presStyleCnt="0"/>
      <dgm:spPr/>
    </dgm:pt>
    <dgm:pt modelId="{FB181A35-4EAD-46FA-AC38-BE894D613F0F}" type="pres">
      <dgm:prSet presAssocID="{A474D3E9-B167-4339-A7BE-7C7839C2A84B}" presName="Name19" presStyleLbl="parChTrans1D3" presStyleIdx="2" presStyleCnt="3" custScaleX="2000000"/>
      <dgm:spPr/>
      <dgm:t>
        <a:bodyPr/>
        <a:lstStyle/>
        <a:p>
          <a:endParaRPr lang="pl-PL"/>
        </a:p>
      </dgm:t>
    </dgm:pt>
    <dgm:pt modelId="{E2474420-D683-4995-BB88-BE7458F4B9E7}" type="pres">
      <dgm:prSet presAssocID="{0949C7A7-BA61-4305-977C-E00DD20BB17F}" presName="Name21" presStyleCnt="0"/>
      <dgm:spPr/>
    </dgm:pt>
    <dgm:pt modelId="{88E8C7AF-45F6-45FD-BE43-A511B2DE753C}" type="pres">
      <dgm:prSet presAssocID="{0949C7A7-BA61-4305-977C-E00DD20BB17F}" presName="level2Shape" presStyleLbl="node3" presStyleIdx="2" presStyleCnt="3" custScaleX="225711"/>
      <dgm:spPr/>
      <dgm:t>
        <a:bodyPr/>
        <a:lstStyle/>
        <a:p>
          <a:endParaRPr lang="pl-PL"/>
        </a:p>
      </dgm:t>
    </dgm:pt>
    <dgm:pt modelId="{44F5550C-A242-432E-8E3D-72525EDF293F}" type="pres">
      <dgm:prSet presAssocID="{0949C7A7-BA61-4305-977C-E00DD20BB17F}" presName="hierChild3" presStyleCnt="0"/>
      <dgm:spPr/>
    </dgm:pt>
    <dgm:pt modelId="{7B123AE4-9200-4C6B-88AE-FF34E6EBE85F}" type="pres">
      <dgm:prSet presAssocID="{283A33CC-9927-4F5C-8160-BAD087F0C60B}" presName="bgShapesFlow" presStyleCnt="0"/>
      <dgm:spPr/>
    </dgm:pt>
  </dgm:ptLst>
  <dgm:cxnLst>
    <dgm:cxn modelId="{EF952188-DD28-4342-8A96-169B60C57817}" srcId="{155B2CAE-9FAB-4830-AC2C-71ACADD6DAC4}" destId="{B8D570CA-9E47-4F6A-B40E-9486C0DEE203}" srcOrd="1" destOrd="0" parTransId="{E249A034-7C51-494B-86FF-5CED3A2EC4BA}" sibTransId="{A226C518-1F5E-4EE3-8F80-EA2D104A85C9}"/>
    <dgm:cxn modelId="{73167D60-84A5-4B1F-B02E-8827EC4A850A}" type="presOf" srcId="{82609A10-2C15-40EC-8282-679E9A2B1C4F}" destId="{8D59C75E-5A41-43F4-9413-4B5A105AD58C}" srcOrd="0" destOrd="0" presId="urn:microsoft.com/office/officeart/2005/8/layout/hierarchy6"/>
    <dgm:cxn modelId="{3B7A00CA-2D3B-4F4E-9A96-076D9B7EB937}" type="presOf" srcId="{A474D3E9-B167-4339-A7BE-7C7839C2A84B}" destId="{FB181A35-4EAD-46FA-AC38-BE894D613F0F}" srcOrd="0" destOrd="0" presId="urn:microsoft.com/office/officeart/2005/8/layout/hierarchy6"/>
    <dgm:cxn modelId="{C2737A60-DA27-4C4A-A436-B949068B341C}" type="presOf" srcId="{155B2CAE-9FAB-4830-AC2C-71ACADD6DAC4}" destId="{BA2392AC-6F9D-45F1-B1C2-F13BD5545959}" srcOrd="0" destOrd="0" presId="urn:microsoft.com/office/officeart/2005/8/layout/hierarchy6"/>
    <dgm:cxn modelId="{79176944-34E4-4470-9F43-A23C07515174}" type="presOf" srcId="{B8D570CA-9E47-4F6A-B40E-9486C0DEE203}" destId="{7661C266-D5BC-4116-B667-3EF8E22F470D}" srcOrd="0" destOrd="0" presId="urn:microsoft.com/office/officeart/2005/8/layout/hierarchy6"/>
    <dgm:cxn modelId="{7FC41BAF-ED88-4368-966E-02C397C6C321}" srcId="{155B2CAE-9FAB-4830-AC2C-71ACADD6DAC4}" destId="{A32C23FD-6E25-469E-8B27-028606E1E4D8}" srcOrd="0" destOrd="0" parTransId="{82609A10-2C15-40EC-8282-679E9A2B1C4F}" sibTransId="{0F78BEA9-A4AE-417A-8E01-43287EEAB1CC}"/>
    <dgm:cxn modelId="{F3ABCD8E-7092-4232-B9FA-E291BA7296B1}" type="presOf" srcId="{18AD77C8-0184-4DAC-94D0-114DF941C7FA}" destId="{0B2FFD77-7C03-4710-A02B-BD4D608295D5}" srcOrd="0" destOrd="0" presId="urn:microsoft.com/office/officeart/2005/8/layout/hierarchy6"/>
    <dgm:cxn modelId="{FE3F3CF6-42BE-48C4-8AC8-2AB98E8C162A}" type="presOf" srcId="{0949C7A7-BA61-4305-977C-E00DD20BB17F}" destId="{88E8C7AF-45F6-45FD-BE43-A511B2DE753C}" srcOrd="0" destOrd="0" presId="urn:microsoft.com/office/officeart/2005/8/layout/hierarchy6"/>
    <dgm:cxn modelId="{CCF2766D-E6EF-489C-B0D1-337D4B54C8BA}" srcId="{283A33CC-9927-4F5C-8160-BAD087F0C60B}" destId="{18AD77C8-0184-4DAC-94D0-114DF941C7FA}" srcOrd="0" destOrd="0" parTransId="{144793FE-0C83-4D35-8D47-DC10400D9C81}" sibTransId="{DFFC99D7-BD76-4E5F-B16B-A9D7388AFEAE}"/>
    <dgm:cxn modelId="{700B382D-3165-483E-8EB2-A0188CB7C975}" srcId="{155B2CAE-9FAB-4830-AC2C-71ACADD6DAC4}" destId="{0949C7A7-BA61-4305-977C-E00DD20BB17F}" srcOrd="2" destOrd="0" parTransId="{A474D3E9-B167-4339-A7BE-7C7839C2A84B}" sibTransId="{DC950E2D-1F2A-4603-A979-98CAA8309B9B}"/>
    <dgm:cxn modelId="{42375CDE-3430-4D0F-A6D3-3BAEF5A38F7A}" srcId="{18AD77C8-0184-4DAC-94D0-114DF941C7FA}" destId="{155B2CAE-9FAB-4830-AC2C-71ACADD6DAC4}" srcOrd="0" destOrd="0" parTransId="{F97D99C2-E8BE-43B0-A197-29EDDFD95120}" sibTransId="{53E8E923-1D9D-4078-831D-E04E2631DE81}"/>
    <dgm:cxn modelId="{7DE96688-FBDF-495F-B363-48F6131B06AE}" type="presOf" srcId="{283A33CC-9927-4F5C-8160-BAD087F0C60B}" destId="{A504F702-7853-4317-A1B0-79CDBA626A2A}" srcOrd="0" destOrd="0" presId="urn:microsoft.com/office/officeart/2005/8/layout/hierarchy6"/>
    <dgm:cxn modelId="{F55606F8-386F-4AA6-B7D3-F18C95F504F1}" type="presOf" srcId="{F97D99C2-E8BE-43B0-A197-29EDDFD95120}" destId="{81FF9D7B-4E5A-4488-9263-96907A66F57F}" srcOrd="0" destOrd="0" presId="urn:microsoft.com/office/officeart/2005/8/layout/hierarchy6"/>
    <dgm:cxn modelId="{0952CEEF-4B4C-4A4E-B085-6490AD355E8B}" type="presOf" srcId="{E249A034-7C51-494B-86FF-5CED3A2EC4BA}" destId="{19A971D7-12F8-49CA-9720-647B6D8D651A}" srcOrd="0" destOrd="0" presId="urn:microsoft.com/office/officeart/2005/8/layout/hierarchy6"/>
    <dgm:cxn modelId="{D0A22231-EA01-40AF-A863-E2789E13BD5F}" type="presOf" srcId="{A32C23FD-6E25-469E-8B27-028606E1E4D8}" destId="{4E96C540-B22F-4600-9FBD-4BE6DE134065}" srcOrd="0" destOrd="0" presId="urn:microsoft.com/office/officeart/2005/8/layout/hierarchy6"/>
    <dgm:cxn modelId="{0065FB7C-DDAC-4AF1-B279-C3DB45D182BF}" type="presParOf" srcId="{A504F702-7853-4317-A1B0-79CDBA626A2A}" destId="{74407E88-50E1-4B03-94C2-2DE71E8A67F3}" srcOrd="0" destOrd="0" presId="urn:microsoft.com/office/officeart/2005/8/layout/hierarchy6"/>
    <dgm:cxn modelId="{80D6DC4D-4540-4D4F-A36B-E469D2D9857E}" type="presParOf" srcId="{74407E88-50E1-4B03-94C2-2DE71E8A67F3}" destId="{8D313003-3F2B-4E2C-BF90-8DC954F22896}" srcOrd="0" destOrd="0" presId="urn:microsoft.com/office/officeart/2005/8/layout/hierarchy6"/>
    <dgm:cxn modelId="{84916980-B402-445F-8152-438B506E5E72}" type="presParOf" srcId="{8D313003-3F2B-4E2C-BF90-8DC954F22896}" destId="{BEF4AD02-8130-4987-A546-904164477171}" srcOrd="0" destOrd="0" presId="urn:microsoft.com/office/officeart/2005/8/layout/hierarchy6"/>
    <dgm:cxn modelId="{C13C7D9A-084D-4FE3-ADF6-727A615EB32E}" type="presParOf" srcId="{BEF4AD02-8130-4987-A546-904164477171}" destId="{0B2FFD77-7C03-4710-A02B-BD4D608295D5}" srcOrd="0" destOrd="0" presId="urn:microsoft.com/office/officeart/2005/8/layout/hierarchy6"/>
    <dgm:cxn modelId="{329FC463-4AFA-4F40-8F7E-E5B46078F00C}" type="presParOf" srcId="{BEF4AD02-8130-4987-A546-904164477171}" destId="{68AD727A-3082-4181-B7E8-AE6780DD44B9}" srcOrd="1" destOrd="0" presId="urn:microsoft.com/office/officeart/2005/8/layout/hierarchy6"/>
    <dgm:cxn modelId="{DC05CC73-B5DC-4506-958E-915B5E1228C0}" type="presParOf" srcId="{68AD727A-3082-4181-B7E8-AE6780DD44B9}" destId="{81FF9D7B-4E5A-4488-9263-96907A66F57F}" srcOrd="0" destOrd="0" presId="urn:microsoft.com/office/officeart/2005/8/layout/hierarchy6"/>
    <dgm:cxn modelId="{5E3F83B8-B47B-4446-9A7C-48BA229160EE}" type="presParOf" srcId="{68AD727A-3082-4181-B7E8-AE6780DD44B9}" destId="{9059EB88-B85A-49FB-A81F-92151F8521DB}" srcOrd="1" destOrd="0" presId="urn:microsoft.com/office/officeart/2005/8/layout/hierarchy6"/>
    <dgm:cxn modelId="{454C2E9E-3C10-4AA7-B1F7-D509EC13C24F}" type="presParOf" srcId="{9059EB88-B85A-49FB-A81F-92151F8521DB}" destId="{BA2392AC-6F9D-45F1-B1C2-F13BD5545959}" srcOrd="0" destOrd="0" presId="urn:microsoft.com/office/officeart/2005/8/layout/hierarchy6"/>
    <dgm:cxn modelId="{1A9329DE-745F-4815-B4CF-9BE412CB2856}" type="presParOf" srcId="{9059EB88-B85A-49FB-A81F-92151F8521DB}" destId="{D08485B9-0F34-478B-A97C-4B9DECE2977D}" srcOrd="1" destOrd="0" presId="urn:microsoft.com/office/officeart/2005/8/layout/hierarchy6"/>
    <dgm:cxn modelId="{1EA766DE-4665-42C7-8DBF-4CC73104D810}" type="presParOf" srcId="{D08485B9-0F34-478B-A97C-4B9DECE2977D}" destId="{8D59C75E-5A41-43F4-9413-4B5A105AD58C}" srcOrd="0" destOrd="0" presId="urn:microsoft.com/office/officeart/2005/8/layout/hierarchy6"/>
    <dgm:cxn modelId="{F2C69ECF-E1D0-41AB-A2F6-D36F125C2E17}" type="presParOf" srcId="{D08485B9-0F34-478B-A97C-4B9DECE2977D}" destId="{7F207E41-C8A0-49FD-AB38-040076460C4F}" srcOrd="1" destOrd="0" presId="urn:microsoft.com/office/officeart/2005/8/layout/hierarchy6"/>
    <dgm:cxn modelId="{2194A066-75E5-47B2-8409-12CD89B59A48}" type="presParOf" srcId="{7F207E41-C8A0-49FD-AB38-040076460C4F}" destId="{4E96C540-B22F-4600-9FBD-4BE6DE134065}" srcOrd="0" destOrd="0" presId="urn:microsoft.com/office/officeart/2005/8/layout/hierarchy6"/>
    <dgm:cxn modelId="{E1F6B7FA-6177-4237-9797-7DF4C5DE3C44}" type="presParOf" srcId="{7F207E41-C8A0-49FD-AB38-040076460C4F}" destId="{A4E6978D-6EC4-4A01-9BC3-B374D71065AF}" srcOrd="1" destOrd="0" presId="urn:microsoft.com/office/officeart/2005/8/layout/hierarchy6"/>
    <dgm:cxn modelId="{DDAD65D0-7CD7-478C-B714-473EE1892527}" type="presParOf" srcId="{D08485B9-0F34-478B-A97C-4B9DECE2977D}" destId="{19A971D7-12F8-49CA-9720-647B6D8D651A}" srcOrd="2" destOrd="0" presId="urn:microsoft.com/office/officeart/2005/8/layout/hierarchy6"/>
    <dgm:cxn modelId="{EC5AA1CC-0329-4364-BC2E-A338E7D659E0}" type="presParOf" srcId="{D08485B9-0F34-478B-A97C-4B9DECE2977D}" destId="{B1565F52-F4E0-4805-90B8-68E50B050978}" srcOrd="3" destOrd="0" presId="urn:microsoft.com/office/officeart/2005/8/layout/hierarchy6"/>
    <dgm:cxn modelId="{9568FEFF-C7F3-46B4-A583-20E361DF4294}" type="presParOf" srcId="{B1565F52-F4E0-4805-90B8-68E50B050978}" destId="{7661C266-D5BC-4116-B667-3EF8E22F470D}" srcOrd="0" destOrd="0" presId="urn:microsoft.com/office/officeart/2005/8/layout/hierarchy6"/>
    <dgm:cxn modelId="{1A271CC4-D6DC-4487-ADB6-8229C3E50206}" type="presParOf" srcId="{B1565F52-F4E0-4805-90B8-68E50B050978}" destId="{A5B9743F-43C4-49FE-A9ED-77613B874A8B}" srcOrd="1" destOrd="0" presId="urn:microsoft.com/office/officeart/2005/8/layout/hierarchy6"/>
    <dgm:cxn modelId="{7BB9001C-D8CF-4F07-89F6-75FD93008588}" type="presParOf" srcId="{D08485B9-0F34-478B-A97C-4B9DECE2977D}" destId="{FB181A35-4EAD-46FA-AC38-BE894D613F0F}" srcOrd="4" destOrd="0" presId="urn:microsoft.com/office/officeart/2005/8/layout/hierarchy6"/>
    <dgm:cxn modelId="{4E8A171C-F021-4869-A996-12EB9DD4C695}" type="presParOf" srcId="{D08485B9-0F34-478B-A97C-4B9DECE2977D}" destId="{E2474420-D683-4995-BB88-BE7458F4B9E7}" srcOrd="5" destOrd="0" presId="urn:microsoft.com/office/officeart/2005/8/layout/hierarchy6"/>
    <dgm:cxn modelId="{47BD6D3B-DD86-4792-8926-E51F53C492DB}" type="presParOf" srcId="{E2474420-D683-4995-BB88-BE7458F4B9E7}" destId="{88E8C7AF-45F6-45FD-BE43-A511B2DE753C}" srcOrd="0" destOrd="0" presId="urn:microsoft.com/office/officeart/2005/8/layout/hierarchy6"/>
    <dgm:cxn modelId="{606FEB19-B253-4571-BDAD-F6AC0264C7AD}" type="presParOf" srcId="{E2474420-D683-4995-BB88-BE7458F4B9E7}" destId="{44F5550C-A242-432E-8E3D-72525EDF293F}" srcOrd="1" destOrd="0" presId="urn:microsoft.com/office/officeart/2005/8/layout/hierarchy6"/>
    <dgm:cxn modelId="{27BF6D86-C06E-4501-84DC-89D32AFF87FF}" type="presParOf" srcId="{A504F702-7853-4317-A1B0-79CDBA626A2A}" destId="{7B123AE4-9200-4C6B-88AE-FF34E6EBE85F}" srcOrd="1" destOrd="0" presId="urn:microsoft.com/office/officeart/2005/8/layout/hierarchy6"/>
  </dgm:cxnLst>
  <dgm:bg/>
  <dgm:whole>
    <a:ln>
      <a:solidFill>
        <a:srgbClr val="FFC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1DDA2E7-AE2F-40B1-92B1-8D8989C028AB}"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pl-PL"/>
        </a:p>
      </dgm:t>
    </dgm:pt>
    <dgm:pt modelId="{12E03341-1763-400F-BC83-B26EB8836C49}">
      <dgm:prSet phldrT="[Tekst]" custT="1"/>
      <dgm:spPr>
        <a:solidFill>
          <a:schemeClr val="bg1">
            <a:lumMod val="95000"/>
          </a:schemeClr>
        </a:solidFill>
        <a:ln>
          <a:solidFill>
            <a:srgbClr val="FFC000"/>
          </a:solidFill>
        </a:ln>
      </dgm:spPr>
      <dgm:t>
        <a:bodyPr/>
        <a:lstStyle/>
        <a:p>
          <a:r>
            <a:rPr lang="pl-PL" sz="2400" dirty="0">
              <a:latin typeface="Lato"/>
            </a:rPr>
            <a:t>Przesłanki istotne</a:t>
          </a:r>
        </a:p>
      </dgm:t>
    </dgm:pt>
    <dgm:pt modelId="{8F2D724D-5E9B-4003-9919-5FC581E39EAC}" type="parTrans" cxnId="{EC2945BD-BA93-4D7A-95EA-8C4E29DD864F}">
      <dgm:prSet/>
      <dgm:spPr/>
      <dgm:t>
        <a:bodyPr/>
        <a:lstStyle/>
        <a:p>
          <a:endParaRPr lang="pl-PL"/>
        </a:p>
      </dgm:t>
    </dgm:pt>
    <dgm:pt modelId="{C823A0F1-856B-4139-9A5E-EDB1746CB12F}" type="sibTrans" cxnId="{EC2945BD-BA93-4D7A-95EA-8C4E29DD864F}">
      <dgm:prSet/>
      <dgm:spPr/>
      <dgm:t>
        <a:bodyPr/>
        <a:lstStyle/>
        <a:p>
          <a:endParaRPr lang="pl-PL"/>
        </a:p>
      </dgm:t>
    </dgm:pt>
    <dgm:pt modelId="{7F07F366-0B27-44B3-85DD-265033304881}">
      <dgm:prSet phldrT="[Tekst]" custT="1"/>
      <dgm:spPr>
        <a:ln>
          <a:solidFill>
            <a:srgbClr val="FFC000"/>
          </a:solidFill>
        </a:ln>
      </dgm:spPr>
      <dgm:t>
        <a:bodyPr/>
        <a:lstStyle/>
        <a:p>
          <a:pPr>
            <a:buFontTx/>
            <a:buChar char="-"/>
          </a:pPr>
          <a:r>
            <a:rPr lang="pl-PL" sz="2400" dirty="0">
              <a:latin typeface="Lato"/>
            </a:rPr>
            <a:t>wykonywanie działalności gospodarczej</a:t>
          </a:r>
        </a:p>
      </dgm:t>
    </dgm:pt>
    <dgm:pt modelId="{694C6CFF-1CD1-4A5B-B80B-4CED77B2A72D}" type="parTrans" cxnId="{1B9A7418-6D64-4C69-A00C-F90C8CA686A4}">
      <dgm:prSet/>
      <dgm:spPr/>
      <dgm:t>
        <a:bodyPr/>
        <a:lstStyle/>
        <a:p>
          <a:endParaRPr lang="pl-PL"/>
        </a:p>
      </dgm:t>
    </dgm:pt>
    <dgm:pt modelId="{448BA705-5899-41FF-8A59-410D5FAC3923}" type="sibTrans" cxnId="{1B9A7418-6D64-4C69-A00C-F90C8CA686A4}">
      <dgm:prSet/>
      <dgm:spPr/>
      <dgm:t>
        <a:bodyPr/>
        <a:lstStyle/>
        <a:p>
          <a:endParaRPr lang="pl-PL"/>
        </a:p>
      </dgm:t>
    </dgm:pt>
    <dgm:pt modelId="{96D4E5F0-022D-4D4D-9F10-7F19A0005529}">
      <dgm:prSet phldrT="[Tekst]" custT="1"/>
      <dgm:spPr>
        <a:ln>
          <a:solidFill>
            <a:srgbClr val="FFC000"/>
          </a:solidFill>
        </a:ln>
      </dgm:spPr>
      <dgm:t>
        <a:bodyPr/>
        <a:lstStyle/>
        <a:p>
          <a:pPr>
            <a:buFontTx/>
            <a:buChar char="-"/>
          </a:pPr>
          <a:r>
            <a:rPr lang="pl-PL" sz="2400" dirty="0">
              <a:latin typeface="Lato"/>
            </a:rPr>
            <a:t>w sposób samodzielny</a:t>
          </a:r>
        </a:p>
      </dgm:t>
    </dgm:pt>
    <dgm:pt modelId="{3DFEEE2D-8008-4E21-A0E5-71BDAB78EDA7}" type="parTrans" cxnId="{3ADF7C16-7F9F-4028-8D1C-84E1FD1A7FB0}">
      <dgm:prSet/>
      <dgm:spPr/>
      <dgm:t>
        <a:bodyPr/>
        <a:lstStyle/>
        <a:p>
          <a:endParaRPr lang="pl-PL"/>
        </a:p>
      </dgm:t>
    </dgm:pt>
    <dgm:pt modelId="{77098E56-6495-4AD1-B194-4A8F8629BA10}" type="sibTrans" cxnId="{3ADF7C16-7F9F-4028-8D1C-84E1FD1A7FB0}">
      <dgm:prSet/>
      <dgm:spPr/>
      <dgm:t>
        <a:bodyPr/>
        <a:lstStyle/>
        <a:p>
          <a:endParaRPr lang="pl-PL"/>
        </a:p>
      </dgm:t>
    </dgm:pt>
    <dgm:pt modelId="{6878C6FB-EF23-4812-99FA-D4A0FCB69319}">
      <dgm:prSet phldrT="[Tekst]" custT="1"/>
      <dgm:spPr>
        <a:solidFill>
          <a:schemeClr val="bg1">
            <a:lumMod val="95000"/>
          </a:schemeClr>
        </a:solidFill>
        <a:ln>
          <a:solidFill>
            <a:srgbClr val="FFC000"/>
          </a:solidFill>
        </a:ln>
      </dgm:spPr>
      <dgm:t>
        <a:bodyPr/>
        <a:lstStyle/>
        <a:p>
          <a:r>
            <a:rPr lang="pl-PL" sz="2400" dirty="0">
              <a:latin typeface="Lato"/>
            </a:rPr>
            <a:t>Przesłanki nieistotne</a:t>
          </a:r>
        </a:p>
      </dgm:t>
    </dgm:pt>
    <dgm:pt modelId="{8AFCC2C2-D671-4094-9B51-D5CCEA3AA741}" type="parTrans" cxnId="{0CB8CB07-E72B-4DE9-B0F6-A1F984512107}">
      <dgm:prSet/>
      <dgm:spPr/>
      <dgm:t>
        <a:bodyPr/>
        <a:lstStyle/>
        <a:p>
          <a:endParaRPr lang="pl-PL"/>
        </a:p>
      </dgm:t>
    </dgm:pt>
    <dgm:pt modelId="{5D8DBBB8-05E4-4785-88D3-20D6B319F776}" type="sibTrans" cxnId="{0CB8CB07-E72B-4DE9-B0F6-A1F984512107}">
      <dgm:prSet/>
      <dgm:spPr/>
      <dgm:t>
        <a:bodyPr/>
        <a:lstStyle/>
        <a:p>
          <a:endParaRPr lang="pl-PL"/>
        </a:p>
      </dgm:t>
    </dgm:pt>
    <dgm:pt modelId="{3122415F-6C2E-4170-B630-2BB0BE3CAB5D}">
      <dgm:prSet phldrT="[Tekst]" custT="1"/>
      <dgm:spPr>
        <a:ln>
          <a:solidFill>
            <a:srgbClr val="FFC000"/>
          </a:solidFill>
        </a:ln>
      </dgm:spPr>
      <dgm:t>
        <a:bodyPr/>
        <a:lstStyle/>
        <a:p>
          <a:pPr>
            <a:buFontTx/>
            <a:buChar char="-"/>
          </a:pPr>
          <a:r>
            <a:rPr lang="pl-PL" sz="2400" dirty="0">
              <a:latin typeface="Lato"/>
            </a:rPr>
            <a:t>miejsce wykonywania działalności</a:t>
          </a:r>
        </a:p>
      </dgm:t>
    </dgm:pt>
    <dgm:pt modelId="{39F0E73B-9466-4BD4-AD32-8698B61F0710}" type="parTrans" cxnId="{9FA96F33-432B-46E4-A850-3FFA1CCB903B}">
      <dgm:prSet/>
      <dgm:spPr/>
      <dgm:t>
        <a:bodyPr/>
        <a:lstStyle/>
        <a:p>
          <a:endParaRPr lang="pl-PL"/>
        </a:p>
      </dgm:t>
    </dgm:pt>
    <dgm:pt modelId="{5B0B2F6B-E484-4BD9-8DBE-5721A8666906}" type="sibTrans" cxnId="{9FA96F33-432B-46E4-A850-3FFA1CCB903B}">
      <dgm:prSet/>
      <dgm:spPr/>
      <dgm:t>
        <a:bodyPr/>
        <a:lstStyle/>
        <a:p>
          <a:endParaRPr lang="pl-PL"/>
        </a:p>
      </dgm:t>
    </dgm:pt>
    <dgm:pt modelId="{790F46A3-70C8-4599-A98B-2E013AADA40E}">
      <dgm:prSet phldrT="[Tekst]" custT="1"/>
      <dgm:spPr>
        <a:ln>
          <a:solidFill>
            <a:srgbClr val="FFC000"/>
          </a:solidFill>
        </a:ln>
      </dgm:spPr>
      <dgm:t>
        <a:bodyPr/>
        <a:lstStyle/>
        <a:p>
          <a:pPr>
            <a:buFontTx/>
            <a:buChar char="-"/>
          </a:pPr>
          <a:r>
            <a:rPr lang="pl-PL" sz="2400" dirty="0">
              <a:latin typeface="Lato"/>
            </a:rPr>
            <a:t>cel lub rezultat działalności</a:t>
          </a:r>
        </a:p>
      </dgm:t>
    </dgm:pt>
    <dgm:pt modelId="{9C16F13E-B6A6-4BC1-ABF3-B6A2A52C537A}" type="parTrans" cxnId="{65B2711E-92C5-4710-9DF4-08773DA09AED}">
      <dgm:prSet/>
      <dgm:spPr/>
      <dgm:t>
        <a:bodyPr/>
        <a:lstStyle/>
        <a:p>
          <a:endParaRPr lang="pl-PL"/>
        </a:p>
      </dgm:t>
    </dgm:pt>
    <dgm:pt modelId="{F69D6BD6-0304-4428-B13C-1402780FE1F2}" type="sibTrans" cxnId="{65B2711E-92C5-4710-9DF4-08773DA09AED}">
      <dgm:prSet/>
      <dgm:spPr/>
      <dgm:t>
        <a:bodyPr/>
        <a:lstStyle/>
        <a:p>
          <a:endParaRPr lang="pl-PL"/>
        </a:p>
      </dgm:t>
    </dgm:pt>
    <dgm:pt modelId="{D5074DE0-1E47-47BF-A7F5-2B691E1D5A98}" type="pres">
      <dgm:prSet presAssocID="{A1DDA2E7-AE2F-40B1-92B1-8D8989C028AB}" presName="Name0" presStyleCnt="0">
        <dgm:presLayoutVars>
          <dgm:dir/>
          <dgm:animLvl val="lvl"/>
          <dgm:resizeHandles val="exact"/>
        </dgm:presLayoutVars>
      </dgm:prSet>
      <dgm:spPr/>
      <dgm:t>
        <a:bodyPr/>
        <a:lstStyle/>
        <a:p>
          <a:endParaRPr lang="pl-PL"/>
        </a:p>
      </dgm:t>
    </dgm:pt>
    <dgm:pt modelId="{AFF47B9F-DFF3-449F-81F9-9AE70F60E7C1}" type="pres">
      <dgm:prSet presAssocID="{12E03341-1763-400F-BC83-B26EB8836C49}" presName="composite" presStyleCnt="0"/>
      <dgm:spPr/>
    </dgm:pt>
    <dgm:pt modelId="{07ED6D7C-FC02-4083-8B57-B4A11A226EC9}" type="pres">
      <dgm:prSet presAssocID="{12E03341-1763-400F-BC83-B26EB8836C49}" presName="parTx" presStyleLbl="alignNode1" presStyleIdx="0" presStyleCnt="2" custScaleY="81597">
        <dgm:presLayoutVars>
          <dgm:chMax val="0"/>
          <dgm:chPref val="0"/>
          <dgm:bulletEnabled val="1"/>
        </dgm:presLayoutVars>
      </dgm:prSet>
      <dgm:spPr/>
      <dgm:t>
        <a:bodyPr/>
        <a:lstStyle/>
        <a:p>
          <a:endParaRPr lang="pl-PL"/>
        </a:p>
      </dgm:t>
    </dgm:pt>
    <dgm:pt modelId="{DE6A07D6-555F-4FC8-8C45-C3E043326B4B}" type="pres">
      <dgm:prSet presAssocID="{12E03341-1763-400F-BC83-B26EB8836C49}" presName="desTx" presStyleLbl="alignAccFollowNode1" presStyleIdx="0" presStyleCnt="2">
        <dgm:presLayoutVars>
          <dgm:bulletEnabled val="1"/>
        </dgm:presLayoutVars>
      </dgm:prSet>
      <dgm:spPr/>
      <dgm:t>
        <a:bodyPr/>
        <a:lstStyle/>
        <a:p>
          <a:endParaRPr lang="pl-PL"/>
        </a:p>
      </dgm:t>
    </dgm:pt>
    <dgm:pt modelId="{43F1179E-406B-4362-B921-946293E78EC2}" type="pres">
      <dgm:prSet presAssocID="{C823A0F1-856B-4139-9A5E-EDB1746CB12F}" presName="space" presStyleCnt="0"/>
      <dgm:spPr/>
    </dgm:pt>
    <dgm:pt modelId="{8C979DC2-1DD9-43CE-97A8-A34BB7E6D5E5}" type="pres">
      <dgm:prSet presAssocID="{6878C6FB-EF23-4812-99FA-D4A0FCB69319}" presName="composite" presStyleCnt="0"/>
      <dgm:spPr/>
    </dgm:pt>
    <dgm:pt modelId="{992E3AD8-178C-4F99-B53D-236691BD338D}" type="pres">
      <dgm:prSet presAssocID="{6878C6FB-EF23-4812-99FA-D4A0FCB69319}" presName="parTx" presStyleLbl="alignNode1" presStyleIdx="1" presStyleCnt="2" custScaleY="81597">
        <dgm:presLayoutVars>
          <dgm:chMax val="0"/>
          <dgm:chPref val="0"/>
          <dgm:bulletEnabled val="1"/>
        </dgm:presLayoutVars>
      </dgm:prSet>
      <dgm:spPr/>
      <dgm:t>
        <a:bodyPr/>
        <a:lstStyle/>
        <a:p>
          <a:endParaRPr lang="pl-PL"/>
        </a:p>
      </dgm:t>
    </dgm:pt>
    <dgm:pt modelId="{5B7E385E-9E57-40F4-83A2-8E7261928C2A}" type="pres">
      <dgm:prSet presAssocID="{6878C6FB-EF23-4812-99FA-D4A0FCB69319}" presName="desTx" presStyleLbl="alignAccFollowNode1" presStyleIdx="1" presStyleCnt="2">
        <dgm:presLayoutVars>
          <dgm:bulletEnabled val="1"/>
        </dgm:presLayoutVars>
      </dgm:prSet>
      <dgm:spPr/>
      <dgm:t>
        <a:bodyPr/>
        <a:lstStyle/>
        <a:p>
          <a:endParaRPr lang="pl-PL"/>
        </a:p>
      </dgm:t>
    </dgm:pt>
  </dgm:ptLst>
  <dgm:cxnLst>
    <dgm:cxn modelId="{411E94AA-09F0-4FB9-989F-944DF26ABFAB}" type="presOf" srcId="{3122415F-6C2E-4170-B630-2BB0BE3CAB5D}" destId="{5B7E385E-9E57-40F4-83A2-8E7261928C2A}" srcOrd="0" destOrd="0" presId="urn:microsoft.com/office/officeart/2005/8/layout/hList1"/>
    <dgm:cxn modelId="{8D9D48E6-A1D6-4452-97BA-85B1C62A1976}" type="presOf" srcId="{12E03341-1763-400F-BC83-B26EB8836C49}" destId="{07ED6D7C-FC02-4083-8B57-B4A11A226EC9}" srcOrd="0" destOrd="0" presId="urn:microsoft.com/office/officeart/2005/8/layout/hList1"/>
    <dgm:cxn modelId="{0CB8CB07-E72B-4DE9-B0F6-A1F984512107}" srcId="{A1DDA2E7-AE2F-40B1-92B1-8D8989C028AB}" destId="{6878C6FB-EF23-4812-99FA-D4A0FCB69319}" srcOrd="1" destOrd="0" parTransId="{8AFCC2C2-D671-4094-9B51-D5CCEA3AA741}" sibTransId="{5D8DBBB8-05E4-4785-88D3-20D6B319F776}"/>
    <dgm:cxn modelId="{1B9A7418-6D64-4C69-A00C-F90C8CA686A4}" srcId="{12E03341-1763-400F-BC83-B26EB8836C49}" destId="{7F07F366-0B27-44B3-85DD-265033304881}" srcOrd="0" destOrd="0" parTransId="{694C6CFF-1CD1-4A5B-B80B-4CED77B2A72D}" sibTransId="{448BA705-5899-41FF-8A59-410D5FAC3923}"/>
    <dgm:cxn modelId="{CE94A4AF-4ECB-4401-B243-BED9FF0CAFBE}" type="presOf" srcId="{A1DDA2E7-AE2F-40B1-92B1-8D8989C028AB}" destId="{D5074DE0-1E47-47BF-A7F5-2B691E1D5A98}" srcOrd="0" destOrd="0" presId="urn:microsoft.com/office/officeart/2005/8/layout/hList1"/>
    <dgm:cxn modelId="{3ADF7C16-7F9F-4028-8D1C-84E1FD1A7FB0}" srcId="{12E03341-1763-400F-BC83-B26EB8836C49}" destId="{96D4E5F0-022D-4D4D-9F10-7F19A0005529}" srcOrd="1" destOrd="0" parTransId="{3DFEEE2D-8008-4E21-A0E5-71BDAB78EDA7}" sibTransId="{77098E56-6495-4AD1-B194-4A8F8629BA10}"/>
    <dgm:cxn modelId="{65B2711E-92C5-4710-9DF4-08773DA09AED}" srcId="{6878C6FB-EF23-4812-99FA-D4A0FCB69319}" destId="{790F46A3-70C8-4599-A98B-2E013AADA40E}" srcOrd="1" destOrd="0" parTransId="{9C16F13E-B6A6-4BC1-ABF3-B6A2A52C537A}" sibTransId="{F69D6BD6-0304-4428-B13C-1402780FE1F2}"/>
    <dgm:cxn modelId="{0EDDE3FB-4356-4364-BEE5-1C8256E930CC}" type="presOf" srcId="{6878C6FB-EF23-4812-99FA-D4A0FCB69319}" destId="{992E3AD8-178C-4F99-B53D-236691BD338D}" srcOrd="0" destOrd="0" presId="urn:microsoft.com/office/officeart/2005/8/layout/hList1"/>
    <dgm:cxn modelId="{EC2945BD-BA93-4D7A-95EA-8C4E29DD864F}" srcId="{A1DDA2E7-AE2F-40B1-92B1-8D8989C028AB}" destId="{12E03341-1763-400F-BC83-B26EB8836C49}" srcOrd="0" destOrd="0" parTransId="{8F2D724D-5E9B-4003-9919-5FC581E39EAC}" sibTransId="{C823A0F1-856B-4139-9A5E-EDB1746CB12F}"/>
    <dgm:cxn modelId="{D56F1C94-D5C8-49A7-8A92-3D0D9591F0B0}" type="presOf" srcId="{7F07F366-0B27-44B3-85DD-265033304881}" destId="{DE6A07D6-555F-4FC8-8C45-C3E043326B4B}" srcOrd="0" destOrd="0" presId="urn:microsoft.com/office/officeart/2005/8/layout/hList1"/>
    <dgm:cxn modelId="{7FF3ABF0-8D38-406C-9E22-7D7504A617E6}" type="presOf" srcId="{96D4E5F0-022D-4D4D-9F10-7F19A0005529}" destId="{DE6A07D6-555F-4FC8-8C45-C3E043326B4B}" srcOrd="0" destOrd="1" presId="urn:microsoft.com/office/officeart/2005/8/layout/hList1"/>
    <dgm:cxn modelId="{C7CDF214-429B-46D2-9578-63E0CA143578}" type="presOf" srcId="{790F46A3-70C8-4599-A98B-2E013AADA40E}" destId="{5B7E385E-9E57-40F4-83A2-8E7261928C2A}" srcOrd="0" destOrd="1" presId="urn:microsoft.com/office/officeart/2005/8/layout/hList1"/>
    <dgm:cxn modelId="{9FA96F33-432B-46E4-A850-3FFA1CCB903B}" srcId="{6878C6FB-EF23-4812-99FA-D4A0FCB69319}" destId="{3122415F-6C2E-4170-B630-2BB0BE3CAB5D}" srcOrd="0" destOrd="0" parTransId="{39F0E73B-9466-4BD4-AD32-8698B61F0710}" sibTransId="{5B0B2F6B-E484-4BD9-8DBE-5721A8666906}"/>
    <dgm:cxn modelId="{4645DF8A-4DCD-4E35-B578-B917AB0FADA7}" type="presParOf" srcId="{D5074DE0-1E47-47BF-A7F5-2B691E1D5A98}" destId="{AFF47B9F-DFF3-449F-81F9-9AE70F60E7C1}" srcOrd="0" destOrd="0" presId="urn:microsoft.com/office/officeart/2005/8/layout/hList1"/>
    <dgm:cxn modelId="{E76AC634-6286-4187-9515-FB5CB4A319E2}" type="presParOf" srcId="{AFF47B9F-DFF3-449F-81F9-9AE70F60E7C1}" destId="{07ED6D7C-FC02-4083-8B57-B4A11A226EC9}" srcOrd="0" destOrd="0" presId="urn:microsoft.com/office/officeart/2005/8/layout/hList1"/>
    <dgm:cxn modelId="{6A84B442-EA61-425E-A278-62B1639FD052}" type="presParOf" srcId="{AFF47B9F-DFF3-449F-81F9-9AE70F60E7C1}" destId="{DE6A07D6-555F-4FC8-8C45-C3E043326B4B}" srcOrd="1" destOrd="0" presId="urn:microsoft.com/office/officeart/2005/8/layout/hList1"/>
    <dgm:cxn modelId="{48A65AC4-E4D2-492E-A7F6-85C793CA08BC}" type="presParOf" srcId="{D5074DE0-1E47-47BF-A7F5-2B691E1D5A98}" destId="{43F1179E-406B-4362-B921-946293E78EC2}" srcOrd="1" destOrd="0" presId="urn:microsoft.com/office/officeart/2005/8/layout/hList1"/>
    <dgm:cxn modelId="{4A8F137D-2DF8-41E0-B612-E601064B84B7}" type="presParOf" srcId="{D5074DE0-1E47-47BF-A7F5-2B691E1D5A98}" destId="{8C979DC2-1DD9-43CE-97A8-A34BB7E6D5E5}" srcOrd="2" destOrd="0" presId="urn:microsoft.com/office/officeart/2005/8/layout/hList1"/>
    <dgm:cxn modelId="{18CA5BA7-3774-46C9-8596-5561C940DE68}" type="presParOf" srcId="{8C979DC2-1DD9-43CE-97A8-A34BB7E6D5E5}" destId="{992E3AD8-178C-4F99-B53D-236691BD338D}" srcOrd="0" destOrd="0" presId="urn:microsoft.com/office/officeart/2005/8/layout/hList1"/>
    <dgm:cxn modelId="{07C9611B-BA0C-4D6A-8EDD-0F59693C9019}" type="presParOf" srcId="{8C979DC2-1DD9-43CE-97A8-A34BB7E6D5E5}" destId="{5B7E385E-9E57-40F4-83A2-8E7261928C2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FF3A58E-7899-40EB-9B13-F7FD2A7BFC2B}"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CA15D132-2F0A-4653-B695-25B30244F97C}">
      <dgm:prSet phldrT="[Tekst]" custT="1"/>
      <dgm:spPr>
        <a:ln>
          <a:solidFill>
            <a:srgbClr val="FFC000"/>
          </a:solidFill>
        </a:ln>
      </dgm:spPr>
      <dgm:t>
        <a:bodyPr/>
        <a:lstStyle/>
        <a:p>
          <a:r>
            <a:rPr lang="pl-PL" sz="1400" dirty="0">
              <a:latin typeface="Lato"/>
            </a:rPr>
            <a:t>Działalność gospodarcza obejmuje wszelką działalność bez względu na jej cel lub rezultat</a:t>
          </a:r>
        </a:p>
      </dgm:t>
    </dgm:pt>
    <dgm:pt modelId="{860186C7-911A-46E5-A332-D7C0125E79DE}" type="parTrans" cxnId="{072D04AB-654C-46B3-A4FB-357A62D12592}">
      <dgm:prSet/>
      <dgm:spPr/>
      <dgm:t>
        <a:bodyPr/>
        <a:lstStyle/>
        <a:p>
          <a:endParaRPr lang="pl-PL"/>
        </a:p>
      </dgm:t>
    </dgm:pt>
    <dgm:pt modelId="{04AB2318-98E5-4728-9F44-13696C3DB662}" type="sibTrans" cxnId="{072D04AB-654C-46B3-A4FB-357A62D12592}">
      <dgm:prSet/>
      <dgm:spPr/>
      <dgm:t>
        <a:bodyPr/>
        <a:lstStyle/>
        <a:p>
          <a:endParaRPr lang="pl-PL"/>
        </a:p>
      </dgm:t>
    </dgm:pt>
    <dgm:pt modelId="{8E5C181F-EAE7-4B71-954C-1E7546AE04FB}">
      <dgm:prSet phldrT="[Tekst]" custT="1"/>
      <dgm:spPr>
        <a:ln>
          <a:solidFill>
            <a:srgbClr val="FFC000"/>
          </a:solidFill>
        </a:ln>
      </dgm:spPr>
      <dgm:t>
        <a:bodyPr/>
        <a:lstStyle/>
        <a:p>
          <a:r>
            <a:rPr lang="pl-PL" sz="1400" dirty="0">
              <a:latin typeface="Lato"/>
            </a:rPr>
            <a:t>producentów, handlowców lub usługodawców, w tym podmiotów pozyskujących zasoby naturalne oraz rolników</a:t>
          </a:r>
        </a:p>
      </dgm:t>
    </dgm:pt>
    <dgm:pt modelId="{FCB7AAAD-CE64-4CDC-8FE2-EA284CF193B4}" type="parTrans" cxnId="{B197D59C-A8C2-409C-89D8-EEE0D392289A}">
      <dgm:prSet/>
      <dgm:spPr>
        <a:ln>
          <a:solidFill>
            <a:srgbClr val="FFC000"/>
          </a:solidFill>
        </a:ln>
      </dgm:spPr>
      <dgm:t>
        <a:bodyPr/>
        <a:lstStyle/>
        <a:p>
          <a:endParaRPr lang="pl-PL" sz="1000"/>
        </a:p>
      </dgm:t>
    </dgm:pt>
    <dgm:pt modelId="{593D9D57-69CE-4959-A09C-72862851EDD9}" type="sibTrans" cxnId="{B197D59C-A8C2-409C-89D8-EEE0D392289A}">
      <dgm:prSet/>
      <dgm:spPr/>
      <dgm:t>
        <a:bodyPr/>
        <a:lstStyle/>
        <a:p>
          <a:endParaRPr lang="pl-PL"/>
        </a:p>
      </dgm:t>
    </dgm:pt>
    <dgm:pt modelId="{B9DF20BF-45BC-49DB-8632-AC6550F1C0DE}">
      <dgm:prSet phldrT="[Tekst]" custT="1"/>
      <dgm:spPr>
        <a:ln>
          <a:solidFill>
            <a:srgbClr val="FFC000"/>
          </a:solidFill>
        </a:ln>
      </dgm:spPr>
      <dgm:t>
        <a:bodyPr/>
        <a:lstStyle/>
        <a:p>
          <a:r>
            <a:rPr lang="pl-PL" sz="1400" dirty="0">
              <a:latin typeface="Lato"/>
            </a:rPr>
            <a:t>działalność osób wykonujących wolne zawody</a:t>
          </a:r>
        </a:p>
      </dgm:t>
    </dgm:pt>
    <dgm:pt modelId="{80454084-6399-4B98-9555-AAFC0B9E6E22}" type="parTrans" cxnId="{18261BF8-69F3-4C3F-AEA8-E038CEF42809}">
      <dgm:prSet/>
      <dgm:spPr>
        <a:ln>
          <a:solidFill>
            <a:srgbClr val="FFC000"/>
          </a:solidFill>
        </a:ln>
      </dgm:spPr>
      <dgm:t>
        <a:bodyPr/>
        <a:lstStyle/>
        <a:p>
          <a:endParaRPr lang="pl-PL" sz="1000"/>
        </a:p>
      </dgm:t>
    </dgm:pt>
    <dgm:pt modelId="{04A124C0-F992-41DC-9995-171024ED3AF8}" type="sibTrans" cxnId="{18261BF8-69F3-4C3F-AEA8-E038CEF42809}">
      <dgm:prSet/>
      <dgm:spPr/>
      <dgm:t>
        <a:bodyPr/>
        <a:lstStyle/>
        <a:p>
          <a:endParaRPr lang="pl-PL"/>
        </a:p>
      </dgm:t>
    </dgm:pt>
    <dgm:pt modelId="{D2AD4F41-FE4A-4CAB-B349-EEF4E285D519}">
      <dgm:prSet phldrT="[Tekst]" custT="1"/>
      <dgm:spPr>
        <a:solidFill>
          <a:schemeClr val="bg1">
            <a:lumMod val="95000"/>
          </a:schemeClr>
        </a:solidFill>
      </dgm:spPr>
      <dgm:t>
        <a:bodyPr/>
        <a:lstStyle/>
        <a:p>
          <a:r>
            <a:rPr lang="pl-PL" sz="1400" b="1" dirty="0">
              <a:latin typeface="Lato"/>
            </a:rPr>
            <a:t>Pojęcie </a:t>
          </a:r>
        </a:p>
        <a:p>
          <a:r>
            <a:rPr lang="pl-PL" sz="1400" b="1" dirty="0">
              <a:latin typeface="Lato"/>
            </a:rPr>
            <a:t>„działalność gospodarcza wykonywana samodzielnie”</a:t>
          </a:r>
          <a:endParaRPr lang="pl-PL" sz="1400" dirty="0">
            <a:latin typeface="Lato"/>
          </a:endParaRPr>
        </a:p>
      </dgm:t>
    </dgm:pt>
    <dgm:pt modelId="{AD50B0FB-4119-4F97-9322-DA135F0A59C7}" type="parTrans" cxnId="{16E38901-B2EE-4C85-BA03-6E77806643F2}">
      <dgm:prSet/>
      <dgm:spPr/>
      <dgm:t>
        <a:bodyPr/>
        <a:lstStyle/>
        <a:p>
          <a:endParaRPr lang="pl-PL"/>
        </a:p>
      </dgm:t>
    </dgm:pt>
    <dgm:pt modelId="{5A7358B5-635D-49F4-895F-9D5FD55023F2}" type="sibTrans" cxnId="{16E38901-B2EE-4C85-BA03-6E77806643F2}">
      <dgm:prSet/>
      <dgm:spPr/>
      <dgm:t>
        <a:bodyPr/>
        <a:lstStyle/>
        <a:p>
          <a:endParaRPr lang="pl-PL"/>
        </a:p>
      </dgm:t>
    </dgm:pt>
    <dgm:pt modelId="{49E9973E-E807-4737-9F84-271ECB2D87AA}">
      <dgm:prSet phldrT="[Tekst]" custT="1"/>
      <dgm:spPr>
        <a:solidFill>
          <a:schemeClr val="bg1">
            <a:lumMod val="95000"/>
          </a:schemeClr>
        </a:solidFill>
      </dgm:spPr>
      <dgm:t>
        <a:bodyPr/>
        <a:lstStyle/>
        <a:p>
          <a:r>
            <a:rPr lang="pl-PL" sz="1400" b="1" dirty="0">
              <a:latin typeface="Lato"/>
            </a:rPr>
            <a:t>Podmioty</a:t>
          </a:r>
        </a:p>
      </dgm:t>
    </dgm:pt>
    <dgm:pt modelId="{1708D1E1-D5F6-469C-A259-D5F9B9A21277}" type="parTrans" cxnId="{DCEA6CB1-8BFD-48FB-8183-D6AD300D29C9}">
      <dgm:prSet/>
      <dgm:spPr/>
      <dgm:t>
        <a:bodyPr/>
        <a:lstStyle/>
        <a:p>
          <a:endParaRPr lang="pl-PL"/>
        </a:p>
      </dgm:t>
    </dgm:pt>
    <dgm:pt modelId="{B9CBEEF0-6126-4CA3-B50D-A55F0E4170CD}" type="sibTrans" cxnId="{DCEA6CB1-8BFD-48FB-8183-D6AD300D29C9}">
      <dgm:prSet/>
      <dgm:spPr/>
      <dgm:t>
        <a:bodyPr/>
        <a:lstStyle/>
        <a:p>
          <a:endParaRPr lang="pl-PL"/>
        </a:p>
      </dgm:t>
    </dgm:pt>
    <dgm:pt modelId="{FC226AF4-3C0B-491C-86C3-E0387FEC6159}">
      <dgm:prSet phldrT="[Tekst]" custT="1"/>
      <dgm:spPr>
        <a:solidFill>
          <a:schemeClr val="bg1">
            <a:lumMod val="95000"/>
          </a:schemeClr>
        </a:solidFill>
      </dgm:spPr>
      <dgm:t>
        <a:bodyPr/>
        <a:lstStyle/>
        <a:p>
          <a:endParaRPr lang="pl-PL" sz="1000" dirty="0"/>
        </a:p>
      </dgm:t>
    </dgm:pt>
    <dgm:pt modelId="{1B923FC4-3459-41A9-A548-1CE804321801}" type="parTrans" cxnId="{F6F81070-C496-4C56-B4B0-083A2828E676}">
      <dgm:prSet/>
      <dgm:spPr/>
      <dgm:t>
        <a:bodyPr/>
        <a:lstStyle/>
        <a:p>
          <a:endParaRPr lang="pl-PL"/>
        </a:p>
      </dgm:t>
    </dgm:pt>
    <dgm:pt modelId="{4F3394A0-F117-4FE5-8BD6-8C2455B605EF}" type="sibTrans" cxnId="{F6F81070-C496-4C56-B4B0-083A2828E676}">
      <dgm:prSet/>
      <dgm:spPr/>
      <dgm:t>
        <a:bodyPr/>
        <a:lstStyle/>
        <a:p>
          <a:endParaRPr lang="pl-PL"/>
        </a:p>
      </dgm:t>
    </dgm:pt>
    <dgm:pt modelId="{3970662C-A44E-42A4-B188-CAF0D12BD67D}" type="pres">
      <dgm:prSet presAssocID="{0FF3A58E-7899-40EB-9B13-F7FD2A7BFC2B}" presName="mainComposite" presStyleCnt="0">
        <dgm:presLayoutVars>
          <dgm:chPref val="1"/>
          <dgm:dir/>
          <dgm:animOne val="branch"/>
          <dgm:animLvl val="lvl"/>
          <dgm:resizeHandles val="exact"/>
        </dgm:presLayoutVars>
      </dgm:prSet>
      <dgm:spPr/>
      <dgm:t>
        <a:bodyPr/>
        <a:lstStyle/>
        <a:p>
          <a:endParaRPr lang="pl-PL"/>
        </a:p>
      </dgm:t>
    </dgm:pt>
    <dgm:pt modelId="{177E59F9-8917-43A6-BC26-8E18F6D60A4D}" type="pres">
      <dgm:prSet presAssocID="{0FF3A58E-7899-40EB-9B13-F7FD2A7BFC2B}" presName="hierFlow" presStyleCnt="0"/>
      <dgm:spPr/>
    </dgm:pt>
    <dgm:pt modelId="{679ACBE8-47EA-461B-9EEF-876422238E62}" type="pres">
      <dgm:prSet presAssocID="{0FF3A58E-7899-40EB-9B13-F7FD2A7BFC2B}" presName="firstBuf" presStyleCnt="0"/>
      <dgm:spPr/>
    </dgm:pt>
    <dgm:pt modelId="{FD2EA2C1-690F-47B6-AAA7-7E86C5386C83}" type="pres">
      <dgm:prSet presAssocID="{0FF3A58E-7899-40EB-9B13-F7FD2A7BFC2B}" presName="hierChild1" presStyleCnt="0">
        <dgm:presLayoutVars>
          <dgm:chPref val="1"/>
          <dgm:animOne val="branch"/>
          <dgm:animLvl val="lvl"/>
        </dgm:presLayoutVars>
      </dgm:prSet>
      <dgm:spPr/>
    </dgm:pt>
    <dgm:pt modelId="{65F4E696-1652-4AE6-A691-F2CAD52772DA}" type="pres">
      <dgm:prSet presAssocID="{CA15D132-2F0A-4653-B695-25B30244F97C}" presName="Name14" presStyleCnt="0"/>
      <dgm:spPr/>
    </dgm:pt>
    <dgm:pt modelId="{ED2F4D7E-93B6-437B-A061-8344E8AB4318}" type="pres">
      <dgm:prSet presAssocID="{CA15D132-2F0A-4653-B695-25B30244F97C}" presName="level1Shape" presStyleLbl="node0" presStyleIdx="0" presStyleCnt="1">
        <dgm:presLayoutVars>
          <dgm:chPref val="3"/>
        </dgm:presLayoutVars>
      </dgm:prSet>
      <dgm:spPr/>
      <dgm:t>
        <a:bodyPr/>
        <a:lstStyle/>
        <a:p>
          <a:endParaRPr lang="pl-PL"/>
        </a:p>
      </dgm:t>
    </dgm:pt>
    <dgm:pt modelId="{14130BCA-EB7A-4EB4-B199-8F0AC415C63B}" type="pres">
      <dgm:prSet presAssocID="{CA15D132-2F0A-4653-B695-25B30244F97C}" presName="hierChild2" presStyleCnt="0"/>
      <dgm:spPr/>
    </dgm:pt>
    <dgm:pt modelId="{54995493-D5C8-4B87-90A3-FBA1FCBF7146}" type="pres">
      <dgm:prSet presAssocID="{FCB7AAAD-CE64-4CDC-8FE2-EA284CF193B4}" presName="Name19" presStyleLbl="parChTrans1D2" presStyleIdx="0" presStyleCnt="2"/>
      <dgm:spPr/>
      <dgm:t>
        <a:bodyPr/>
        <a:lstStyle/>
        <a:p>
          <a:endParaRPr lang="pl-PL"/>
        </a:p>
      </dgm:t>
    </dgm:pt>
    <dgm:pt modelId="{B2E512A1-8382-4DC0-B871-1A8964856CAE}" type="pres">
      <dgm:prSet presAssocID="{8E5C181F-EAE7-4B71-954C-1E7546AE04FB}" presName="Name21" presStyleCnt="0"/>
      <dgm:spPr/>
    </dgm:pt>
    <dgm:pt modelId="{955005A1-7474-46C5-94DB-F3BFFACCF6CB}" type="pres">
      <dgm:prSet presAssocID="{8E5C181F-EAE7-4B71-954C-1E7546AE04FB}" presName="level2Shape" presStyleLbl="node2" presStyleIdx="0" presStyleCnt="2" custLinFactNeighborY="-14067"/>
      <dgm:spPr/>
      <dgm:t>
        <a:bodyPr/>
        <a:lstStyle/>
        <a:p>
          <a:endParaRPr lang="pl-PL"/>
        </a:p>
      </dgm:t>
    </dgm:pt>
    <dgm:pt modelId="{2835F9F9-9C4D-4CE3-99FA-AD1D5E11FCA5}" type="pres">
      <dgm:prSet presAssocID="{8E5C181F-EAE7-4B71-954C-1E7546AE04FB}" presName="hierChild3" presStyleCnt="0"/>
      <dgm:spPr/>
    </dgm:pt>
    <dgm:pt modelId="{3405CCA7-C5F5-44BD-8AAA-237A0FAA8518}" type="pres">
      <dgm:prSet presAssocID="{80454084-6399-4B98-9555-AAFC0B9E6E22}" presName="Name19" presStyleLbl="parChTrans1D2" presStyleIdx="1" presStyleCnt="2"/>
      <dgm:spPr/>
      <dgm:t>
        <a:bodyPr/>
        <a:lstStyle/>
        <a:p>
          <a:endParaRPr lang="pl-PL"/>
        </a:p>
      </dgm:t>
    </dgm:pt>
    <dgm:pt modelId="{E014422B-D686-4C03-8597-DBEFBA1FDBAC}" type="pres">
      <dgm:prSet presAssocID="{B9DF20BF-45BC-49DB-8632-AC6550F1C0DE}" presName="Name21" presStyleCnt="0"/>
      <dgm:spPr/>
    </dgm:pt>
    <dgm:pt modelId="{49007D85-504D-4B20-AF56-0BA7D6C11DAC}" type="pres">
      <dgm:prSet presAssocID="{B9DF20BF-45BC-49DB-8632-AC6550F1C0DE}" presName="level2Shape" presStyleLbl="node2" presStyleIdx="1" presStyleCnt="2" custLinFactNeighborY="-14067"/>
      <dgm:spPr/>
      <dgm:t>
        <a:bodyPr/>
        <a:lstStyle/>
        <a:p>
          <a:endParaRPr lang="pl-PL"/>
        </a:p>
      </dgm:t>
    </dgm:pt>
    <dgm:pt modelId="{2D0FBD4E-76F0-4D0C-A4F0-D3C92B79EA2E}" type="pres">
      <dgm:prSet presAssocID="{B9DF20BF-45BC-49DB-8632-AC6550F1C0DE}" presName="hierChild3" presStyleCnt="0"/>
      <dgm:spPr/>
    </dgm:pt>
    <dgm:pt modelId="{8764B4CD-E2B7-4918-B181-0112BBB227CD}" type="pres">
      <dgm:prSet presAssocID="{0FF3A58E-7899-40EB-9B13-F7FD2A7BFC2B}" presName="bgShapesFlow" presStyleCnt="0"/>
      <dgm:spPr/>
    </dgm:pt>
    <dgm:pt modelId="{B7C7446A-DEFC-4D1F-9A29-FDAC83AC6835}" type="pres">
      <dgm:prSet presAssocID="{D2AD4F41-FE4A-4CAB-B349-EEF4E285D519}" presName="rectComp" presStyleCnt="0"/>
      <dgm:spPr/>
    </dgm:pt>
    <dgm:pt modelId="{65E8BF06-7E45-46BD-94A5-215D3ECBA1AF}" type="pres">
      <dgm:prSet presAssocID="{D2AD4F41-FE4A-4CAB-B349-EEF4E285D519}" presName="bgRect" presStyleLbl="bgShp" presStyleIdx="0" presStyleCnt="3"/>
      <dgm:spPr/>
      <dgm:t>
        <a:bodyPr/>
        <a:lstStyle/>
        <a:p>
          <a:endParaRPr lang="pl-PL"/>
        </a:p>
      </dgm:t>
    </dgm:pt>
    <dgm:pt modelId="{F043AF24-050F-403D-A5C5-16879B66D174}" type="pres">
      <dgm:prSet presAssocID="{D2AD4F41-FE4A-4CAB-B349-EEF4E285D519}" presName="bgRectTx" presStyleLbl="bgShp" presStyleIdx="0" presStyleCnt="3">
        <dgm:presLayoutVars>
          <dgm:bulletEnabled val="1"/>
        </dgm:presLayoutVars>
      </dgm:prSet>
      <dgm:spPr/>
      <dgm:t>
        <a:bodyPr/>
        <a:lstStyle/>
        <a:p>
          <a:endParaRPr lang="pl-PL"/>
        </a:p>
      </dgm:t>
    </dgm:pt>
    <dgm:pt modelId="{6EAA9C03-F7D3-43AD-8F17-2F1D260FEE1A}" type="pres">
      <dgm:prSet presAssocID="{D2AD4F41-FE4A-4CAB-B349-EEF4E285D519}" presName="spComp" presStyleCnt="0"/>
      <dgm:spPr/>
    </dgm:pt>
    <dgm:pt modelId="{B95BB328-5601-4A5C-8237-BB20BF4DDCC3}" type="pres">
      <dgm:prSet presAssocID="{D2AD4F41-FE4A-4CAB-B349-EEF4E285D519}" presName="vSp" presStyleCnt="0"/>
      <dgm:spPr/>
    </dgm:pt>
    <dgm:pt modelId="{0FA0D6FC-9D3C-49C4-8BD8-C637372EF3EC}" type="pres">
      <dgm:prSet presAssocID="{49E9973E-E807-4737-9F84-271ECB2D87AA}" presName="rectComp" presStyleCnt="0"/>
      <dgm:spPr/>
    </dgm:pt>
    <dgm:pt modelId="{4E340E18-FADE-4BCE-A995-03C297E95008}" type="pres">
      <dgm:prSet presAssocID="{49E9973E-E807-4737-9F84-271ECB2D87AA}" presName="bgRect" presStyleLbl="bgShp" presStyleIdx="1" presStyleCnt="3"/>
      <dgm:spPr/>
      <dgm:t>
        <a:bodyPr/>
        <a:lstStyle/>
        <a:p>
          <a:endParaRPr lang="pl-PL"/>
        </a:p>
      </dgm:t>
    </dgm:pt>
    <dgm:pt modelId="{99B4E5C2-48B7-4520-A023-6347ACA4804F}" type="pres">
      <dgm:prSet presAssocID="{49E9973E-E807-4737-9F84-271ECB2D87AA}" presName="bgRectTx" presStyleLbl="bgShp" presStyleIdx="1" presStyleCnt="3">
        <dgm:presLayoutVars>
          <dgm:bulletEnabled val="1"/>
        </dgm:presLayoutVars>
      </dgm:prSet>
      <dgm:spPr/>
      <dgm:t>
        <a:bodyPr/>
        <a:lstStyle/>
        <a:p>
          <a:endParaRPr lang="pl-PL"/>
        </a:p>
      </dgm:t>
    </dgm:pt>
    <dgm:pt modelId="{77A15DB3-658F-4D61-A806-A3731C7DF910}" type="pres">
      <dgm:prSet presAssocID="{49E9973E-E807-4737-9F84-271ECB2D87AA}" presName="spComp" presStyleCnt="0"/>
      <dgm:spPr/>
    </dgm:pt>
    <dgm:pt modelId="{0C69C967-9A52-4963-A33B-76AB23CBD4FE}" type="pres">
      <dgm:prSet presAssocID="{49E9973E-E807-4737-9F84-271ECB2D87AA}" presName="vSp" presStyleCnt="0"/>
      <dgm:spPr/>
    </dgm:pt>
    <dgm:pt modelId="{64B7E87A-63A4-4C4B-85B6-25F8B96B148E}" type="pres">
      <dgm:prSet presAssocID="{FC226AF4-3C0B-491C-86C3-E0387FEC6159}" presName="rectComp" presStyleCnt="0"/>
      <dgm:spPr/>
    </dgm:pt>
    <dgm:pt modelId="{01A1BEEB-72BB-4AC2-A7B0-C81F57BF0250}" type="pres">
      <dgm:prSet presAssocID="{FC226AF4-3C0B-491C-86C3-E0387FEC6159}" presName="bgRect" presStyleLbl="bgShp" presStyleIdx="2" presStyleCnt="3"/>
      <dgm:spPr/>
      <dgm:t>
        <a:bodyPr/>
        <a:lstStyle/>
        <a:p>
          <a:endParaRPr lang="pl-PL"/>
        </a:p>
      </dgm:t>
    </dgm:pt>
    <dgm:pt modelId="{B054909E-FD2E-4D63-A362-11CA06C9DA15}" type="pres">
      <dgm:prSet presAssocID="{FC226AF4-3C0B-491C-86C3-E0387FEC6159}" presName="bgRectTx" presStyleLbl="bgShp" presStyleIdx="2" presStyleCnt="3">
        <dgm:presLayoutVars>
          <dgm:bulletEnabled val="1"/>
        </dgm:presLayoutVars>
      </dgm:prSet>
      <dgm:spPr/>
      <dgm:t>
        <a:bodyPr/>
        <a:lstStyle/>
        <a:p>
          <a:endParaRPr lang="pl-PL"/>
        </a:p>
      </dgm:t>
    </dgm:pt>
  </dgm:ptLst>
  <dgm:cxnLst>
    <dgm:cxn modelId="{18261BF8-69F3-4C3F-AEA8-E038CEF42809}" srcId="{CA15D132-2F0A-4653-B695-25B30244F97C}" destId="{B9DF20BF-45BC-49DB-8632-AC6550F1C0DE}" srcOrd="1" destOrd="0" parTransId="{80454084-6399-4B98-9555-AAFC0B9E6E22}" sibTransId="{04A124C0-F992-41DC-9995-171024ED3AF8}"/>
    <dgm:cxn modelId="{CEE3A03D-EDC5-4C36-8652-7D209FE00E58}" type="presOf" srcId="{49E9973E-E807-4737-9F84-271ECB2D87AA}" destId="{99B4E5C2-48B7-4520-A023-6347ACA4804F}" srcOrd="1" destOrd="0" presId="urn:microsoft.com/office/officeart/2005/8/layout/hierarchy6"/>
    <dgm:cxn modelId="{067887B7-0451-405B-B924-E861B023A593}" type="presOf" srcId="{80454084-6399-4B98-9555-AAFC0B9E6E22}" destId="{3405CCA7-C5F5-44BD-8AAA-237A0FAA8518}" srcOrd="0" destOrd="0" presId="urn:microsoft.com/office/officeart/2005/8/layout/hierarchy6"/>
    <dgm:cxn modelId="{A9BA08FB-803D-4781-B49F-C9000C10C6C0}" type="presOf" srcId="{FCB7AAAD-CE64-4CDC-8FE2-EA284CF193B4}" destId="{54995493-D5C8-4B87-90A3-FBA1FCBF7146}" srcOrd="0" destOrd="0" presId="urn:microsoft.com/office/officeart/2005/8/layout/hierarchy6"/>
    <dgm:cxn modelId="{8F268BBC-B8AC-4216-AEEC-31BCAB58E9ED}" type="presOf" srcId="{FC226AF4-3C0B-491C-86C3-E0387FEC6159}" destId="{01A1BEEB-72BB-4AC2-A7B0-C81F57BF0250}" srcOrd="0" destOrd="0" presId="urn:microsoft.com/office/officeart/2005/8/layout/hierarchy6"/>
    <dgm:cxn modelId="{AAE1C715-015D-4000-9CD3-E92DF116C226}" type="presOf" srcId="{0FF3A58E-7899-40EB-9B13-F7FD2A7BFC2B}" destId="{3970662C-A44E-42A4-B188-CAF0D12BD67D}" srcOrd="0" destOrd="0" presId="urn:microsoft.com/office/officeart/2005/8/layout/hierarchy6"/>
    <dgm:cxn modelId="{16E38901-B2EE-4C85-BA03-6E77806643F2}" srcId="{0FF3A58E-7899-40EB-9B13-F7FD2A7BFC2B}" destId="{D2AD4F41-FE4A-4CAB-B349-EEF4E285D519}" srcOrd="1" destOrd="0" parTransId="{AD50B0FB-4119-4F97-9322-DA135F0A59C7}" sibTransId="{5A7358B5-635D-49F4-895F-9D5FD55023F2}"/>
    <dgm:cxn modelId="{6B219A2C-8E54-41F3-878B-E04641AB4696}" type="presOf" srcId="{FC226AF4-3C0B-491C-86C3-E0387FEC6159}" destId="{B054909E-FD2E-4D63-A362-11CA06C9DA15}" srcOrd="1" destOrd="0" presId="urn:microsoft.com/office/officeart/2005/8/layout/hierarchy6"/>
    <dgm:cxn modelId="{96E9CB74-1515-4934-B70E-A4D2D7716A74}" type="presOf" srcId="{49E9973E-E807-4737-9F84-271ECB2D87AA}" destId="{4E340E18-FADE-4BCE-A995-03C297E95008}" srcOrd="0" destOrd="0" presId="urn:microsoft.com/office/officeart/2005/8/layout/hierarchy6"/>
    <dgm:cxn modelId="{B8D58225-D0BC-4F12-BEB4-71DBF289056D}" type="presOf" srcId="{8E5C181F-EAE7-4B71-954C-1E7546AE04FB}" destId="{955005A1-7474-46C5-94DB-F3BFFACCF6CB}" srcOrd="0" destOrd="0" presId="urn:microsoft.com/office/officeart/2005/8/layout/hierarchy6"/>
    <dgm:cxn modelId="{029A7326-9AA7-4C60-8082-166C63FEEA1A}" type="presOf" srcId="{D2AD4F41-FE4A-4CAB-B349-EEF4E285D519}" destId="{F043AF24-050F-403D-A5C5-16879B66D174}" srcOrd="1" destOrd="0" presId="urn:microsoft.com/office/officeart/2005/8/layout/hierarchy6"/>
    <dgm:cxn modelId="{EAB3CDD6-0608-4BB6-8AED-C90D60CA3F33}" type="presOf" srcId="{CA15D132-2F0A-4653-B695-25B30244F97C}" destId="{ED2F4D7E-93B6-437B-A061-8344E8AB4318}" srcOrd="0" destOrd="0" presId="urn:microsoft.com/office/officeart/2005/8/layout/hierarchy6"/>
    <dgm:cxn modelId="{072D04AB-654C-46B3-A4FB-357A62D12592}" srcId="{0FF3A58E-7899-40EB-9B13-F7FD2A7BFC2B}" destId="{CA15D132-2F0A-4653-B695-25B30244F97C}" srcOrd="0" destOrd="0" parTransId="{860186C7-911A-46E5-A332-D7C0125E79DE}" sibTransId="{04AB2318-98E5-4728-9F44-13696C3DB662}"/>
    <dgm:cxn modelId="{DCEA6CB1-8BFD-48FB-8183-D6AD300D29C9}" srcId="{0FF3A58E-7899-40EB-9B13-F7FD2A7BFC2B}" destId="{49E9973E-E807-4737-9F84-271ECB2D87AA}" srcOrd="2" destOrd="0" parTransId="{1708D1E1-D5F6-469C-A259-D5F9B9A21277}" sibTransId="{B9CBEEF0-6126-4CA3-B50D-A55F0E4170CD}"/>
    <dgm:cxn modelId="{6C6951BF-AD45-405C-A443-105943F048C2}" type="presOf" srcId="{B9DF20BF-45BC-49DB-8632-AC6550F1C0DE}" destId="{49007D85-504D-4B20-AF56-0BA7D6C11DAC}" srcOrd="0" destOrd="0" presId="urn:microsoft.com/office/officeart/2005/8/layout/hierarchy6"/>
    <dgm:cxn modelId="{B197D59C-A8C2-409C-89D8-EEE0D392289A}" srcId="{CA15D132-2F0A-4653-B695-25B30244F97C}" destId="{8E5C181F-EAE7-4B71-954C-1E7546AE04FB}" srcOrd="0" destOrd="0" parTransId="{FCB7AAAD-CE64-4CDC-8FE2-EA284CF193B4}" sibTransId="{593D9D57-69CE-4959-A09C-72862851EDD9}"/>
    <dgm:cxn modelId="{A3AD0FCF-A06D-4248-AC07-C4D00F948B4D}" type="presOf" srcId="{D2AD4F41-FE4A-4CAB-B349-EEF4E285D519}" destId="{65E8BF06-7E45-46BD-94A5-215D3ECBA1AF}" srcOrd="0" destOrd="0" presId="urn:microsoft.com/office/officeart/2005/8/layout/hierarchy6"/>
    <dgm:cxn modelId="{F6F81070-C496-4C56-B4B0-083A2828E676}" srcId="{0FF3A58E-7899-40EB-9B13-F7FD2A7BFC2B}" destId="{FC226AF4-3C0B-491C-86C3-E0387FEC6159}" srcOrd="3" destOrd="0" parTransId="{1B923FC4-3459-41A9-A548-1CE804321801}" sibTransId="{4F3394A0-F117-4FE5-8BD6-8C2455B605EF}"/>
    <dgm:cxn modelId="{D311910C-106F-422E-81A3-6BD8026C58B5}" type="presParOf" srcId="{3970662C-A44E-42A4-B188-CAF0D12BD67D}" destId="{177E59F9-8917-43A6-BC26-8E18F6D60A4D}" srcOrd="0" destOrd="0" presId="urn:microsoft.com/office/officeart/2005/8/layout/hierarchy6"/>
    <dgm:cxn modelId="{AF29915F-F81F-487F-B41E-FEF375360A99}" type="presParOf" srcId="{177E59F9-8917-43A6-BC26-8E18F6D60A4D}" destId="{679ACBE8-47EA-461B-9EEF-876422238E62}" srcOrd="0" destOrd="0" presId="urn:microsoft.com/office/officeart/2005/8/layout/hierarchy6"/>
    <dgm:cxn modelId="{5E3E6FDE-88FF-4656-8824-B268A8941A97}" type="presParOf" srcId="{177E59F9-8917-43A6-BC26-8E18F6D60A4D}" destId="{FD2EA2C1-690F-47B6-AAA7-7E86C5386C83}" srcOrd="1" destOrd="0" presId="urn:microsoft.com/office/officeart/2005/8/layout/hierarchy6"/>
    <dgm:cxn modelId="{2B06ADC4-8E89-4569-80A4-68636AFC1DAA}" type="presParOf" srcId="{FD2EA2C1-690F-47B6-AAA7-7E86C5386C83}" destId="{65F4E696-1652-4AE6-A691-F2CAD52772DA}" srcOrd="0" destOrd="0" presId="urn:microsoft.com/office/officeart/2005/8/layout/hierarchy6"/>
    <dgm:cxn modelId="{AC953656-1901-49FC-B51E-49EBA0C2315F}" type="presParOf" srcId="{65F4E696-1652-4AE6-A691-F2CAD52772DA}" destId="{ED2F4D7E-93B6-437B-A061-8344E8AB4318}" srcOrd="0" destOrd="0" presId="urn:microsoft.com/office/officeart/2005/8/layout/hierarchy6"/>
    <dgm:cxn modelId="{2856E8D2-C211-49CE-AA6C-9E1599A2E9A2}" type="presParOf" srcId="{65F4E696-1652-4AE6-A691-F2CAD52772DA}" destId="{14130BCA-EB7A-4EB4-B199-8F0AC415C63B}" srcOrd="1" destOrd="0" presId="urn:microsoft.com/office/officeart/2005/8/layout/hierarchy6"/>
    <dgm:cxn modelId="{76AE481D-06A5-4017-A9AE-B608253C662D}" type="presParOf" srcId="{14130BCA-EB7A-4EB4-B199-8F0AC415C63B}" destId="{54995493-D5C8-4B87-90A3-FBA1FCBF7146}" srcOrd="0" destOrd="0" presId="urn:microsoft.com/office/officeart/2005/8/layout/hierarchy6"/>
    <dgm:cxn modelId="{A380DA2F-39B7-4EA5-BF36-50F797041EDC}" type="presParOf" srcId="{14130BCA-EB7A-4EB4-B199-8F0AC415C63B}" destId="{B2E512A1-8382-4DC0-B871-1A8964856CAE}" srcOrd="1" destOrd="0" presId="urn:microsoft.com/office/officeart/2005/8/layout/hierarchy6"/>
    <dgm:cxn modelId="{425DAD70-931E-4B68-B8F6-A70EA1A77C28}" type="presParOf" srcId="{B2E512A1-8382-4DC0-B871-1A8964856CAE}" destId="{955005A1-7474-46C5-94DB-F3BFFACCF6CB}" srcOrd="0" destOrd="0" presId="urn:microsoft.com/office/officeart/2005/8/layout/hierarchy6"/>
    <dgm:cxn modelId="{D0538A9F-D401-41AA-B22A-AAB3A6216443}" type="presParOf" srcId="{B2E512A1-8382-4DC0-B871-1A8964856CAE}" destId="{2835F9F9-9C4D-4CE3-99FA-AD1D5E11FCA5}" srcOrd="1" destOrd="0" presId="urn:microsoft.com/office/officeart/2005/8/layout/hierarchy6"/>
    <dgm:cxn modelId="{F33DCCA6-ECB8-4C03-B3DF-8395E5529E91}" type="presParOf" srcId="{14130BCA-EB7A-4EB4-B199-8F0AC415C63B}" destId="{3405CCA7-C5F5-44BD-8AAA-237A0FAA8518}" srcOrd="2" destOrd="0" presId="urn:microsoft.com/office/officeart/2005/8/layout/hierarchy6"/>
    <dgm:cxn modelId="{6490AA15-CC87-4020-B91E-E901F0109766}" type="presParOf" srcId="{14130BCA-EB7A-4EB4-B199-8F0AC415C63B}" destId="{E014422B-D686-4C03-8597-DBEFBA1FDBAC}" srcOrd="3" destOrd="0" presId="urn:microsoft.com/office/officeart/2005/8/layout/hierarchy6"/>
    <dgm:cxn modelId="{EA7F41F3-423D-486C-B9F2-0E79BD7EFE81}" type="presParOf" srcId="{E014422B-D686-4C03-8597-DBEFBA1FDBAC}" destId="{49007D85-504D-4B20-AF56-0BA7D6C11DAC}" srcOrd="0" destOrd="0" presId="urn:microsoft.com/office/officeart/2005/8/layout/hierarchy6"/>
    <dgm:cxn modelId="{66A810C0-294B-431D-9CA3-2FC795013F44}" type="presParOf" srcId="{E014422B-D686-4C03-8597-DBEFBA1FDBAC}" destId="{2D0FBD4E-76F0-4D0C-A4F0-D3C92B79EA2E}" srcOrd="1" destOrd="0" presId="urn:microsoft.com/office/officeart/2005/8/layout/hierarchy6"/>
    <dgm:cxn modelId="{FF2294AD-C23F-44E2-905D-C0E805C34761}" type="presParOf" srcId="{3970662C-A44E-42A4-B188-CAF0D12BD67D}" destId="{8764B4CD-E2B7-4918-B181-0112BBB227CD}" srcOrd="1" destOrd="0" presId="urn:microsoft.com/office/officeart/2005/8/layout/hierarchy6"/>
    <dgm:cxn modelId="{7261F34E-3F52-41F1-AD7D-F6609CB9C603}" type="presParOf" srcId="{8764B4CD-E2B7-4918-B181-0112BBB227CD}" destId="{B7C7446A-DEFC-4D1F-9A29-FDAC83AC6835}" srcOrd="0" destOrd="0" presId="urn:microsoft.com/office/officeart/2005/8/layout/hierarchy6"/>
    <dgm:cxn modelId="{0DEDD705-998D-48E7-84AD-7CAB0CFE4B2E}" type="presParOf" srcId="{B7C7446A-DEFC-4D1F-9A29-FDAC83AC6835}" destId="{65E8BF06-7E45-46BD-94A5-215D3ECBA1AF}" srcOrd="0" destOrd="0" presId="urn:microsoft.com/office/officeart/2005/8/layout/hierarchy6"/>
    <dgm:cxn modelId="{A6077831-BA00-4FBF-A3C6-0E6FE410F4BC}" type="presParOf" srcId="{B7C7446A-DEFC-4D1F-9A29-FDAC83AC6835}" destId="{F043AF24-050F-403D-A5C5-16879B66D174}" srcOrd="1" destOrd="0" presId="urn:microsoft.com/office/officeart/2005/8/layout/hierarchy6"/>
    <dgm:cxn modelId="{82F3EB4E-5083-4CF5-94ED-6AD5101EA022}" type="presParOf" srcId="{8764B4CD-E2B7-4918-B181-0112BBB227CD}" destId="{6EAA9C03-F7D3-43AD-8F17-2F1D260FEE1A}" srcOrd="1" destOrd="0" presId="urn:microsoft.com/office/officeart/2005/8/layout/hierarchy6"/>
    <dgm:cxn modelId="{CE844766-7E9F-4B7B-B90F-6E51483BE34B}" type="presParOf" srcId="{6EAA9C03-F7D3-43AD-8F17-2F1D260FEE1A}" destId="{B95BB328-5601-4A5C-8237-BB20BF4DDCC3}" srcOrd="0" destOrd="0" presId="urn:microsoft.com/office/officeart/2005/8/layout/hierarchy6"/>
    <dgm:cxn modelId="{D017FEB9-0FEA-454D-A323-0F6C4F909F4C}" type="presParOf" srcId="{8764B4CD-E2B7-4918-B181-0112BBB227CD}" destId="{0FA0D6FC-9D3C-49C4-8BD8-C637372EF3EC}" srcOrd="2" destOrd="0" presId="urn:microsoft.com/office/officeart/2005/8/layout/hierarchy6"/>
    <dgm:cxn modelId="{36EF36BB-C4FD-4B4E-8213-39056E086F6D}" type="presParOf" srcId="{0FA0D6FC-9D3C-49C4-8BD8-C637372EF3EC}" destId="{4E340E18-FADE-4BCE-A995-03C297E95008}" srcOrd="0" destOrd="0" presId="urn:microsoft.com/office/officeart/2005/8/layout/hierarchy6"/>
    <dgm:cxn modelId="{A694AC56-821C-42EF-926C-12D22089AD68}" type="presParOf" srcId="{0FA0D6FC-9D3C-49C4-8BD8-C637372EF3EC}" destId="{99B4E5C2-48B7-4520-A023-6347ACA4804F}" srcOrd="1" destOrd="0" presId="urn:microsoft.com/office/officeart/2005/8/layout/hierarchy6"/>
    <dgm:cxn modelId="{7DD830E0-ED92-4BC7-8561-863AB779184F}" type="presParOf" srcId="{8764B4CD-E2B7-4918-B181-0112BBB227CD}" destId="{77A15DB3-658F-4D61-A806-A3731C7DF910}" srcOrd="3" destOrd="0" presId="urn:microsoft.com/office/officeart/2005/8/layout/hierarchy6"/>
    <dgm:cxn modelId="{3F1FDA4E-18B6-4BE3-8389-C0A3FED25472}" type="presParOf" srcId="{77A15DB3-658F-4D61-A806-A3731C7DF910}" destId="{0C69C967-9A52-4963-A33B-76AB23CBD4FE}" srcOrd="0" destOrd="0" presId="urn:microsoft.com/office/officeart/2005/8/layout/hierarchy6"/>
    <dgm:cxn modelId="{9195C0CD-56B7-48E5-9E78-558FE8D86413}" type="presParOf" srcId="{8764B4CD-E2B7-4918-B181-0112BBB227CD}" destId="{64B7E87A-63A4-4C4B-85B6-25F8B96B148E}" srcOrd="4" destOrd="0" presId="urn:microsoft.com/office/officeart/2005/8/layout/hierarchy6"/>
    <dgm:cxn modelId="{939D09FE-B41F-4CA1-915E-0D615D44CB0A}" type="presParOf" srcId="{64B7E87A-63A4-4C4B-85B6-25F8B96B148E}" destId="{01A1BEEB-72BB-4AC2-A7B0-C81F57BF0250}" srcOrd="0" destOrd="0" presId="urn:microsoft.com/office/officeart/2005/8/layout/hierarchy6"/>
    <dgm:cxn modelId="{77725D61-1D40-45C3-833A-D7F6C0D13421}" type="presParOf" srcId="{64B7E87A-63A4-4C4B-85B6-25F8B96B148E}" destId="{B054909E-FD2E-4D63-A362-11CA06C9DA1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FD14AF-B0F5-4055-BA4E-2488C5181347}"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pl-PL"/>
        </a:p>
      </dgm:t>
    </dgm:pt>
    <dgm:pt modelId="{CA891CCF-128F-457A-95CB-FE305D4B36F2}">
      <dgm:prSet phldrT="[Tekst]"/>
      <dgm:spPr>
        <a:solidFill>
          <a:schemeClr val="bg1">
            <a:lumMod val="75000"/>
          </a:schemeClr>
        </a:solidFill>
        <a:ln>
          <a:solidFill>
            <a:srgbClr val="FFC000"/>
          </a:solidFill>
        </a:ln>
      </dgm:spPr>
      <dgm:t>
        <a:bodyPr/>
        <a:lstStyle/>
        <a:p>
          <a:r>
            <a:rPr lang="pl-PL" dirty="0">
              <a:latin typeface="Lato"/>
            </a:rPr>
            <a:t>Przesłanki</a:t>
          </a:r>
        </a:p>
      </dgm:t>
    </dgm:pt>
    <dgm:pt modelId="{27066497-B9DE-462A-8741-A8DFBC71D96C}" type="parTrans" cxnId="{A9C20E28-9AE9-4384-A5E7-7B71218E92E2}">
      <dgm:prSet/>
      <dgm:spPr/>
      <dgm:t>
        <a:bodyPr/>
        <a:lstStyle/>
        <a:p>
          <a:endParaRPr lang="pl-PL"/>
        </a:p>
      </dgm:t>
    </dgm:pt>
    <dgm:pt modelId="{1E6F00A4-00C1-4AB3-9022-50FE8415A21A}" type="sibTrans" cxnId="{A9C20E28-9AE9-4384-A5E7-7B71218E92E2}">
      <dgm:prSet/>
      <dgm:spPr/>
      <dgm:t>
        <a:bodyPr/>
        <a:lstStyle/>
        <a:p>
          <a:endParaRPr lang="pl-PL"/>
        </a:p>
      </dgm:t>
    </dgm:pt>
    <dgm:pt modelId="{FFBF55C0-D956-44BA-95AF-D82BFA3D4550}" type="asst">
      <dgm:prSet phldrT="[Tekst]"/>
      <dgm:spPr>
        <a:solidFill>
          <a:schemeClr val="bg1">
            <a:lumMod val="95000"/>
          </a:schemeClr>
        </a:solidFill>
        <a:ln>
          <a:solidFill>
            <a:srgbClr val="FFC000"/>
          </a:solidFill>
        </a:ln>
      </dgm:spPr>
      <dgm:t>
        <a:bodyPr/>
        <a:lstStyle/>
        <a:p>
          <a:r>
            <a:rPr lang="pl-PL" i="1" dirty="0">
              <a:latin typeface="Lato"/>
            </a:rPr>
            <a:t>Przykłady:</a:t>
          </a:r>
        </a:p>
        <a:p>
          <a:r>
            <a:rPr lang="pl-PL" dirty="0">
              <a:latin typeface="Lato"/>
            </a:rPr>
            <a:t>- Oddanie majątku w najem;</a:t>
          </a:r>
        </a:p>
        <a:p>
          <a:r>
            <a:rPr lang="pl-PL" dirty="0">
              <a:latin typeface="Lato"/>
            </a:rPr>
            <a:t>- Posiadanie papierów wartościowych</a:t>
          </a:r>
        </a:p>
      </dgm:t>
    </dgm:pt>
    <dgm:pt modelId="{6EC140F0-66E5-418D-B013-C4046115CC25}" type="parTrans" cxnId="{0B5C194E-F741-4431-AB0D-5658C9C89B5D}">
      <dgm:prSet/>
      <dgm:spPr/>
      <dgm:t>
        <a:bodyPr/>
        <a:lstStyle/>
        <a:p>
          <a:endParaRPr lang="pl-PL"/>
        </a:p>
      </dgm:t>
    </dgm:pt>
    <dgm:pt modelId="{E12223E9-DED4-4F0C-A5F6-CECB9E91D8FC}" type="sibTrans" cxnId="{0B5C194E-F741-4431-AB0D-5658C9C89B5D}">
      <dgm:prSet/>
      <dgm:spPr/>
      <dgm:t>
        <a:bodyPr/>
        <a:lstStyle/>
        <a:p>
          <a:endParaRPr lang="pl-PL"/>
        </a:p>
      </dgm:t>
    </dgm:pt>
    <dgm:pt modelId="{4C9D4FAF-AFA9-4337-86CE-1CEE9843F54B}">
      <dgm:prSet phldrT="[Tekst]"/>
      <dgm:spPr>
        <a:ln>
          <a:solidFill>
            <a:srgbClr val="FFC000"/>
          </a:solidFill>
        </a:ln>
      </dgm:spPr>
      <dgm:t>
        <a:bodyPr/>
        <a:lstStyle/>
        <a:p>
          <a:r>
            <a:rPr lang="pl-PL" dirty="0">
              <a:latin typeface="Lato"/>
            </a:rPr>
            <a:t>Wykorzystanie majątku musi mieć na celu osiąganie dochodu</a:t>
          </a:r>
        </a:p>
      </dgm:t>
    </dgm:pt>
    <dgm:pt modelId="{8BBC397E-0240-450C-A93C-F12FE6238D76}" type="parTrans" cxnId="{0CA685FF-6A13-42CB-B9C5-2774448D83B2}">
      <dgm:prSet/>
      <dgm:spPr/>
      <dgm:t>
        <a:bodyPr/>
        <a:lstStyle/>
        <a:p>
          <a:endParaRPr lang="pl-PL"/>
        </a:p>
      </dgm:t>
    </dgm:pt>
    <dgm:pt modelId="{EF6440CD-1E26-466A-AA71-3D0D910241D8}" type="sibTrans" cxnId="{0CA685FF-6A13-42CB-B9C5-2774448D83B2}">
      <dgm:prSet/>
      <dgm:spPr/>
      <dgm:t>
        <a:bodyPr/>
        <a:lstStyle/>
        <a:p>
          <a:endParaRPr lang="pl-PL"/>
        </a:p>
      </dgm:t>
    </dgm:pt>
    <dgm:pt modelId="{B42CD481-5ACC-4F0A-8C09-9403E4A76482}">
      <dgm:prSet phldrT="[Tekst]"/>
      <dgm:spPr>
        <a:ln>
          <a:solidFill>
            <a:srgbClr val="FFC000"/>
          </a:solidFill>
        </a:ln>
      </dgm:spPr>
      <dgm:t>
        <a:bodyPr/>
        <a:lstStyle/>
        <a:p>
          <a:r>
            <a:rPr lang="pl-PL" dirty="0">
              <a:latin typeface="Lato"/>
            </a:rPr>
            <a:t>Działalność musi być wykonywana w sposób ciągły</a:t>
          </a:r>
        </a:p>
      </dgm:t>
    </dgm:pt>
    <dgm:pt modelId="{0EBC8B6F-3D42-4AD5-8695-B1311970349E}" type="parTrans" cxnId="{7785A360-23C5-4431-8546-DC933D93FC6A}">
      <dgm:prSet/>
      <dgm:spPr/>
      <dgm:t>
        <a:bodyPr/>
        <a:lstStyle/>
        <a:p>
          <a:endParaRPr lang="pl-PL"/>
        </a:p>
      </dgm:t>
    </dgm:pt>
    <dgm:pt modelId="{4E598A82-1AF1-4BA7-A10C-FED9CFBA5EE9}" type="sibTrans" cxnId="{7785A360-23C5-4431-8546-DC933D93FC6A}">
      <dgm:prSet/>
      <dgm:spPr/>
      <dgm:t>
        <a:bodyPr/>
        <a:lstStyle/>
        <a:p>
          <a:endParaRPr lang="pl-PL"/>
        </a:p>
      </dgm:t>
    </dgm:pt>
    <dgm:pt modelId="{BD11D51D-DA06-4F98-86BE-0972CB81BAAD}" type="pres">
      <dgm:prSet presAssocID="{11FD14AF-B0F5-4055-BA4E-2488C5181347}" presName="hierChild1" presStyleCnt="0">
        <dgm:presLayoutVars>
          <dgm:orgChart val="1"/>
          <dgm:chPref val="1"/>
          <dgm:dir/>
          <dgm:animOne val="branch"/>
          <dgm:animLvl val="lvl"/>
          <dgm:resizeHandles/>
        </dgm:presLayoutVars>
      </dgm:prSet>
      <dgm:spPr/>
      <dgm:t>
        <a:bodyPr/>
        <a:lstStyle/>
        <a:p>
          <a:endParaRPr lang="pl-PL"/>
        </a:p>
      </dgm:t>
    </dgm:pt>
    <dgm:pt modelId="{A61BC170-9104-4059-8F1D-4FEAE987F274}" type="pres">
      <dgm:prSet presAssocID="{CA891CCF-128F-457A-95CB-FE305D4B36F2}" presName="hierRoot1" presStyleCnt="0">
        <dgm:presLayoutVars>
          <dgm:hierBranch val="init"/>
        </dgm:presLayoutVars>
      </dgm:prSet>
      <dgm:spPr/>
    </dgm:pt>
    <dgm:pt modelId="{C9B5C66E-795B-4C51-BE92-DE8F9EF2C0D4}" type="pres">
      <dgm:prSet presAssocID="{CA891CCF-128F-457A-95CB-FE305D4B36F2}" presName="rootComposite1" presStyleCnt="0"/>
      <dgm:spPr/>
    </dgm:pt>
    <dgm:pt modelId="{B6ABD3ED-AFD2-4151-801A-5E189A370E9B}" type="pres">
      <dgm:prSet presAssocID="{CA891CCF-128F-457A-95CB-FE305D4B36F2}" presName="rootText1" presStyleLbl="node0" presStyleIdx="0" presStyleCnt="1" custScaleX="159364" custScaleY="64719">
        <dgm:presLayoutVars>
          <dgm:chPref val="3"/>
        </dgm:presLayoutVars>
      </dgm:prSet>
      <dgm:spPr/>
      <dgm:t>
        <a:bodyPr/>
        <a:lstStyle/>
        <a:p>
          <a:endParaRPr lang="pl-PL"/>
        </a:p>
      </dgm:t>
    </dgm:pt>
    <dgm:pt modelId="{9502DA54-3FFA-404C-AFEB-6C06266AC9CA}" type="pres">
      <dgm:prSet presAssocID="{CA891CCF-128F-457A-95CB-FE305D4B36F2}" presName="rootConnector1" presStyleLbl="node1" presStyleIdx="0" presStyleCnt="0"/>
      <dgm:spPr/>
      <dgm:t>
        <a:bodyPr/>
        <a:lstStyle/>
        <a:p>
          <a:endParaRPr lang="pl-PL"/>
        </a:p>
      </dgm:t>
    </dgm:pt>
    <dgm:pt modelId="{7E6D5252-47F1-4C12-B8D3-830F2733258F}" type="pres">
      <dgm:prSet presAssocID="{CA891CCF-128F-457A-95CB-FE305D4B36F2}" presName="hierChild2" presStyleCnt="0"/>
      <dgm:spPr/>
    </dgm:pt>
    <dgm:pt modelId="{29A40CA3-F34A-4D17-8A9E-DBE2AAE4B732}" type="pres">
      <dgm:prSet presAssocID="{8BBC397E-0240-450C-A93C-F12FE6238D76}" presName="Name37" presStyleLbl="parChTrans1D2" presStyleIdx="0" presStyleCnt="3"/>
      <dgm:spPr/>
      <dgm:t>
        <a:bodyPr/>
        <a:lstStyle/>
        <a:p>
          <a:endParaRPr lang="pl-PL"/>
        </a:p>
      </dgm:t>
    </dgm:pt>
    <dgm:pt modelId="{41823667-C958-4BE6-93D3-7E0B2792E49D}" type="pres">
      <dgm:prSet presAssocID="{4C9D4FAF-AFA9-4337-86CE-1CEE9843F54B}" presName="hierRoot2" presStyleCnt="0">
        <dgm:presLayoutVars>
          <dgm:hierBranch val="init"/>
        </dgm:presLayoutVars>
      </dgm:prSet>
      <dgm:spPr/>
    </dgm:pt>
    <dgm:pt modelId="{3402B8E6-D323-49CB-A4FD-95AE89DBF042}" type="pres">
      <dgm:prSet presAssocID="{4C9D4FAF-AFA9-4337-86CE-1CEE9843F54B}" presName="rootComposite" presStyleCnt="0"/>
      <dgm:spPr/>
    </dgm:pt>
    <dgm:pt modelId="{C201C451-A2EC-4526-A49A-47C4E64BA4DF}" type="pres">
      <dgm:prSet presAssocID="{4C9D4FAF-AFA9-4337-86CE-1CEE9843F54B}" presName="rootText" presStyleLbl="node2" presStyleIdx="0" presStyleCnt="2">
        <dgm:presLayoutVars>
          <dgm:chPref val="3"/>
        </dgm:presLayoutVars>
      </dgm:prSet>
      <dgm:spPr/>
      <dgm:t>
        <a:bodyPr/>
        <a:lstStyle/>
        <a:p>
          <a:endParaRPr lang="pl-PL"/>
        </a:p>
      </dgm:t>
    </dgm:pt>
    <dgm:pt modelId="{FB90CFFB-E20B-411D-AA28-31C10D9DEF0E}" type="pres">
      <dgm:prSet presAssocID="{4C9D4FAF-AFA9-4337-86CE-1CEE9843F54B}" presName="rootConnector" presStyleLbl="node2" presStyleIdx="0" presStyleCnt="2"/>
      <dgm:spPr/>
      <dgm:t>
        <a:bodyPr/>
        <a:lstStyle/>
        <a:p>
          <a:endParaRPr lang="pl-PL"/>
        </a:p>
      </dgm:t>
    </dgm:pt>
    <dgm:pt modelId="{98DED626-DA24-4242-B555-96432E750F6A}" type="pres">
      <dgm:prSet presAssocID="{4C9D4FAF-AFA9-4337-86CE-1CEE9843F54B}" presName="hierChild4" presStyleCnt="0"/>
      <dgm:spPr/>
    </dgm:pt>
    <dgm:pt modelId="{02685EAB-503E-4951-815E-F27DC19C5A60}" type="pres">
      <dgm:prSet presAssocID="{4C9D4FAF-AFA9-4337-86CE-1CEE9843F54B}" presName="hierChild5" presStyleCnt="0"/>
      <dgm:spPr/>
    </dgm:pt>
    <dgm:pt modelId="{0DA4E8EA-6BA4-4282-81E2-BB598414617D}" type="pres">
      <dgm:prSet presAssocID="{0EBC8B6F-3D42-4AD5-8695-B1311970349E}" presName="Name37" presStyleLbl="parChTrans1D2" presStyleIdx="1" presStyleCnt="3"/>
      <dgm:spPr/>
      <dgm:t>
        <a:bodyPr/>
        <a:lstStyle/>
        <a:p>
          <a:endParaRPr lang="pl-PL"/>
        </a:p>
      </dgm:t>
    </dgm:pt>
    <dgm:pt modelId="{266766A4-5B47-4A38-AE05-AEA7E494A25D}" type="pres">
      <dgm:prSet presAssocID="{B42CD481-5ACC-4F0A-8C09-9403E4A76482}" presName="hierRoot2" presStyleCnt="0">
        <dgm:presLayoutVars>
          <dgm:hierBranch val="init"/>
        </dgm:presLayoutVars>
      </dgm:prSet>
      <dgm:spPr/>
    </dgm:pt>
    <dgm:pt modelId="{F334A1FB-6DA1-4CB4-AFBD-B457AC61406D}" type="pres">
      <dgm:prSet presAssocID="{B42CD481-5ACC-4F0A-8C09-9403E4A76482}" presName="rootComposite" presStyleCnt="0"/>
      <dgm:spPr/>
    </dgm:pt>
    <dgm:pt modelId="{316314B4-C0F0-47BC-A3C3-365DFA218547}" type="pres">
      <dgm:prSet presAssocID="{B42CD481-5ACC-4F0A-8C09-9403E4A76482}" presName="rootText" presStyleLbl="node2" presStyleIdx="1" presStyleCnt="2">
        <dgm:presLayoutVars>
          <dgm:chPref val="3"/>
        </dgm:presLayoutVars>
      </dgm:prSet>
      <dgm:spPr/>
      <dgm:t>
        <a:bodyPr/>
        <a:lstStyle/>
        <a:p>
          <a:endParaRPr lang="pl-PL"/>
        </a:p>
      </dgm:t>
    </dgm:pt>
    <dgm:pt modelId="{3FCEE287-A27A-4BA7-BE28-5019D9700684}" type="pres">
      <dgm:prSet presAssocID="{B42CD481-5ACC-4F0A-8C09-9403E4A76482}" presName="rootConnector" presStyleLbl="node2" presStyleIdx="1" presStyleCnt="2"/>
      <dgm:spPr/>
      <dgm:t>
        <a:bodyPr/>
        <a:lstStyle/>
        <a:p>
          <a:endParaRPr lang="pl-PL"/>
        </a:p>
      </dgm:t>
    </dgm:pt>
    <dgm:pt modelId="{55279DD1-91B4-4BD7-953A-80D1D2D12583}" type="pres">
      <dgm:prSet presAssocID="{B42CD481-5ACC-4F0A-8C09-9403E4A76482}" presName="hierChild4" presStyleCnt="0"/>
      <dgm:spPr/>
    </dgm:pt>
    <dgm:pt modelId="{679A32A9-126C-4718-8DC3-36E4AE37B1EF}" type="pres">
      <dgm:prSet presAssocID="{B42CD481-5ACC-4F0A-8C09-9403E4A76482}" presName="hierChild5" presStyleCnt="0"/>
      <dgm:spPr/>
    </dgm:pt>
    <dgm:pt modelId="{824DEFFE-F917-4AEA-9199-3801895ECA06}" type="pres">
      <dgm:prSet presAssocID="{CA891CCF-128F-457A-95CB-FE305D4B36F2}" presName="hierChild3" presStyleCnt="0"/>
      <dgm:spPr/>
    </dgm:pt>
    <dgm:pt modelId="{F8B2B60F-B6B6-4044-B35B-CD1B9ACE7D91}" type="pres">
      <dgm:prSet presAssocID="{6EC140F0-66E5-418D-B013-C4046115CC25}" presName="Name111" presStyleLbl="parChTrans1D2" presStyleIdx="2" presStyleCnt="3"/>
      <dgm:spPr/>
      <dgm:t>
        <a:bodyPr/>
        <a:lstStyle/>
        <a:p>
          <a:endParaRPr lang="pl-PL"/>
        </a:p>
      </dgm:t>
    </dgm:pt>
    <dgm:pt modelId="{B7A2F8D5-02A4-4A2D-A293-138A6FE63263}" type="pres">
      <dgm:prSet presAssocID="{FFBF55C0-D956-44BA-95AF-D82BFA3D4550}" presName="hierRoot3" presStyleCnt="0">
        <dgm:presLayoutVars>
          <dgm:hierBranch val="init"/>
        </dgm:presLayoutVars>
      </dgm:prSet>
      <dgm:spPr/>
    </dgm:pt>
    <dgm:pt modelId="{488CF5DB-60F5-4695-BE56-56C429C99FB3}" type="pres">
      <dgm:prSet presAssocID="{FFBF55C0-D956-44BA-95AF-D82BFA3D4550}" presName="rootComposite3" presStyleCnt="0"/>
      <dgm:spPr/>
    </dgm:pt>
    <dgm:pt modelId="{E2AC615B-D8C8-461A-AB10-849335A499FA}" type="pres">
      <dgm:prSet presAssocID="{FFBF55C0-D956-44BA-95AF-D82BFA3D4550}" presName="rootText3" presStyleLbl="asst1" presStyleIdx="0" presStyleCnt="1" custScaleX="121551">
        <dgm:presLayoutVars>
          <dgm:chPref val="3"/>
        </dgm:presLayoutVars>
      </dgm:prSet>
      <dgm:spPr/>
      <dgm:t>
        <a:bodyPr/>
        <a:lstStyle/>
        <a:p>
          <a:endParaRPr lang="pl-PL"/>
        </a:p>
      </dgm:t>
    </dgm:pt>
    <dgm:pt modelId="{D807C96C-9EE0-4EEF-B9F1-59A29D6A5FF0}" type="pres">
      <dgm:prSet presAssocID="{FFBF55C0-D956-44BA-95AF-D82BFA3D4550}" presName="rootConnector3" presStyleLbl="asst1" presStyleIdx="0" presStyleCnt="1"/>
      <dgm:spPr/>
      <dgm:t>
        <a:bodyPr/>
        <a:lstStyle/>
        <a:p>
          <a:endParaRPr lang="pl-PL"/>
        </a:p>
      </dgm:t>
    </dgm:pt>
    <dgm:pt modelId="{867E1160-EE35-47DC-9F55-287AD673F621}" type="pres">
      <dgm:prSet presAssocID="{FFBF55C0-D956-44BA-95AF-D82BFA3D4550}" presName="hierChild6" presStyleCnt="0"/>
      <dgm:spPr/>
    </dgm:pt>
    <dgm:pt modelId="{4B7AF30E-9659-4E73-99D9-1C0835E9E602}" type="pres">
      <dgm:prSet presAssocID="{FFBF55C0-D956-44BA-95AF-D82BFA3D4550}" presName="hierChild7" presStyleCnt="0"/>
      <dgm:spPr/>
    </dgm:pt>
  </dgm:ptLst>
  <dgm:cxnLst>
    <dgm:cxn modelId="{0CF6BBB6-8F43-41A6-831E-C1A3F0273E6C}" type="presOf" srcId="{8BBC397E-0240-450C-A93C-F12FE6238D76}" destId="{29A40CA3-F34A-4D17-8A9E-DBE2AAE4B732}" srcOrd="0" destOrd="0" presId="urn:microsoft.com/office/officeart/2005/8/layout/orgChart1"/>
    <dgm:cxn modelId="{8D6952C7-ECB8-46E1-90AC-A15AE7AE1361}" type="presOf" srcId="{B42CD481-5ACC-4F0A-8C09-9403E4A76482}" destId="{316314B4-C0F0-47BC-A3C3-365DFA218547}" srcOrd="0" destOrd="0" presId="urn:microsoft.com/office/officeart/2005/8/layout/orgChart1"/>
    <dgm:cxn modelId="{1BBEE796-9D90-4B47-9509-FDC9DAD82CAB}" type="presOf" srcId="{4C9D4FAF-AFA9-4337-86CE-1CEE9843F54B}" destId="{FB90CFFB-E20B-411D-AA28-31C10D9DEF0E}" srcOrd="1" destOrd="0" presId="urn:microsoft.com/office/officeart/2005/8/layout/orgChart1"/>
    <dgm:cxn modelId="{0B5C194E-F741-4431-AB0D-5658C9C89B5D}" srcId="{CA891CCF-128F-457A-95CB-FE305D4B36F2}" destId="{FFBF55C0-D956-44BA-95AF-D82BFA3D4550}" srcOrd="0" destOrd="0" parTransId="{6EC140F0-66E5-418D-B013-C4046115CC25}" sibTransId="{E12223E9-DED4-4F0C-A5F6-CECB9E91D8FC}"/>
    <dgm:cxn modelId="{AC20E07E-8B29-4F94-9F50-0A254AB9AE57}" type="presOf" srcId="{CA891CCF-128F-457A-95CB-FE305D4B36F2}" destId="{9502DA54-3FFA-404C-AFEB-6C06266AC9CA}" srcOrd="1" destOrd="0" presId="urn:microsoft.com/office/officeart/2005/8/layout/orgChart1"/>
    <dgm:cxn modelId="{A9C20E28-9AE9-4384-A5E7-7B71218E92E2}" srcId="{11FD14AF-B0F5-4055-BA4E-2488C5181347}" destId="{CA891CCF-128F-457A-95CB-FE305D4B36F2}" srcOrd="0" destOrd="0" parTransId="{27066497-B9DE-462A-8741-A8DFBC71D96C}" sibTransId="{1E6F00A4-00C1-4AB3-9022-50FE8415A21A}"/>
    <dgm:cxn modelId="{5F2E708D-BBDE-4577-B792-235864D001A5}" type="presOf" srcId="{0EBC8B6F-3D42-4AD5-8695-B1311970349E}" destId="{0DA4E8EA-6BA4-4282-81E2-BB598414617D}" srcOrd="0" destOrd="0" presId="urn:microsoft.com/office/officeart/2005/8/layout/orgChart1"/>
    <dgm:cxn modelId="{54700A03-4552-4C6B-AF3C-2D2F9AEEF53F}" type="presOf" srcId="{11FD14AF-B0F5-4055-BA4E-2488C5181347}" destId="{BD11D51D-DA06-4F98-86BE-0972CB81BAAD}" srcOrd="0" destOrd="0" presId="urn:microsoft.com/office/officeart/2005/8/layout/orgChart1"/>
    <dgm:cxn modelId="{804AD10E-228D-41F1-8991-5336FFA89724}" type="presOf" srcId="{4C9D4FAF-AFA9-4337-86CE-1CEE9843F54B}" destId="{C201C451-A2EC-4526-A49A-47C4E64BA4DF}" srcOrd="0" destOrd="0" presId="urn:microsoft.com/office/officeart/2005/8/layout/orgChart1"/>
    <dgm:cxn modelId="{212C63CA-51D1-49CE-836B-2BD6945B3B8E}" type="presOf" srcId="{CA891CCF-128F-457A-95CB-FE305D4B36F2}" destId="{B6ABD3ED-AFD2-4151-801A-5E189A370E9B}" srcOrd="0" destOrd="0" presId="urn:microsoft.com/office/officeart/2005/8/layout/orgChart1"/>
    <dgm:cxn modelId="{32945AA1-4CDC-4FDD-A3E9-A194B63E4B58}" type="presOf" srcId="{6EC140F0-66E5-418D-B013-C4046115CC25}" destId="{F8B2B60F-B6B6-4044-B35B-CD1B9ACE7D91}" srcOrd="0" destOrd="0" presId="urn:microsoft.com/office/officeart/2005/8/layout/orgChart1"/>
    <dgm:cxn modelId="{B5EC2384-D0A9-4A76-BC4D-CFD8EDDF01E7}" type="presOf" srcId="{FFBF55C0-D956-44BA-95AF-D82BFA3D4550}" destId="{D807C96C-9EE0-4EEF-B9F1-59A29D6A5FF0}" srcOrd="1" destOrd="0" presId="urn:microsoft.com/office/officeart/2005/8/layout/orgChart1"/>
    <dgm:cxn modelId="{7785A360-23C5-4431-8546-DC933D93FC6A}" srcId="{CA891CCF-128F-457A-95CB-FE305D4B36F2}" destId="{B42CD481-5ACC-4F0A-8C09-9403E4A76482}" srcOrd="2" destOrd="0" parTransId="{0EBC8B6F-3D42-4AD5-8695-B1311970349E}" sibTransId="{4E598A82-1AF1-4BA7-A10C-FED9CFBA5EE9}"/>
    <dgm:cxn modelId="{B0A82031-D5F8-47D6-9595-7E75D37E92BA}" type="presOf" srcId="{B42CD481-5ACC-4F0A-8C09-9403E4A76482}" destId="{3FCEE287-A27A-4BA7-BE28-5019D9700684}" srcOrd="1" destOrd="0" presId="urn:microsoft.com/office/officeart/2005/8/layout/orgChart1"/>
    <dgm:cxn modelId="{F1184AE7-1785-4EDE-A4E1-A553B7585335}" type="presOf" srcId="{FFBF55C0-D956-44BA-95AF-D82BFA3D4550}" destId="{E2AC615B-D8C8-461A-AB10-849335A499FA}" srcOrd="0" destOrd="0" presId="urn:microsoft.com/office/officeart/2005/8/layout/orgChart1"/>
    <dgm:cxn modelId="{0CA685FF-6A13-42CB-B9C5-2774448D83B2}" srcId="{CA891CCF-128F-457A-95CB-FE305D4B36F2}" destId="{4C9D4FAF-AFA9-4337-86CE-1CEE9843F54B}" srcOrd="1" destOrd="0" parTransId="{8BBC397E-0240-450C-A93C-F12FE6238D76}" sibTransId="{EF6440CD-1E26-466A-AA71-3D0D910241D8}"/>
    <dgm:cxn modelId="{A92C6D42-B6BE-470F-8A77-88FEF2FD10A6}" type="presParOf" srcId="{BD11D51D-DA06-4F98-86BE-0972CB81BAAD}" destId="{A61BC170-9104-4059-8F1D-4FEAE987F274}" srcOrd="0" destOrd="0" presId="urn:microsoft.com/office/officeart/2005/8/layout/orgChart1"/>
    <dgm:cxn modelId="{789A6463-CEE9-4134-9688-F95D703CC81D}" type="presParOf" srcId="{A61BC170-9104-4059-8F1D-4FEAE987F274}" destId="{C9B5C66E-795B-4C51-BE92-DE8F9EF2C0D4}" srcOrd="0" destOrd="0" presId="urn:microsoft.com/office/officeart/2005/8/layout/orgChart1"/>
    <dgm:cxn modelId="{49C9F47B-399E-4F1B-8224-F23D70F4E9B9}" type="presParOf" srcId="{C9B5C66E-795B-4C51-BE92-DE8F9EF2C0D4}" destId="{B6ABD3ED-AFD2-4151-801A-5E189A370E9B}" srcOrd="0" destOrd="0" presId="urn:microsoft.com/office/officeart/2005/8/layout/orgChart1"/>
    <dgm:cxn modelId="{3ACFB2A6-2830-4172-8D96-0E53A448E152}" type="presParOf" srcId="{C9B5C66E-795B-4C51-BE92-DE8F9EF2C0D4}" destId="{9502DA54-3FFA-404C-AFEB-6C06266AC9CA}" srcOrd="1" destOrd="0" presId="urn:microsoft.com/office/officeart/2005/8/layout/orgChart1"/>
    <dgm:cxn modelId="{34779912-2748-4CB1-849D-22AC5D5539F6}" type="presParOf" srcId="{A61BC170-9104-4059-8F1D-4FEAE987F274}" destId="{7E6D5252-47F1-4C12-B8D3-830F2733258F}" srcOrd="1" destOrd="0" presId="urn:microsoft.com/office/officeart/2005/8/layout/orgChart1"/>
    <dgm:cxn modelId="{447CDA28-A9E5-4180-8ECC-DF8BBFB2434B}" type="presParOf" srcId="{7E6D5252-47F1-4C12-B8D3-830F2733258F}" destId="{29A40CA3-F34A-4D17-8A9E-DBE2AAE4B732}" srcOrd="0" destOrd="0" presId="urn:microsoft.com/office/officeart/2005/8/layout/orgChart1"/>
    <dgm:cxn modelId="{AB44FD56-C070-4D33-BE68-FF437F9F530B}" type="presParOf" srcId="{7E6D5252-47F1-4C12-B8D3-830F2733258F}" destId="{41823667-C958-4BE6-93D3-7E0B2792E49D}" srcOrd="1" destOrd="0" presId="urn:microsoft.com/office/officeart/2005/8/layout/orgChart1"/>
    <dgm:cxn modelId="{9A531FA6-FBF9-4AA5-B556-B82A1631A3B7}" type="presParOf" srcId="{41823667-C958-4BE6-93D3-7E0B2792E49D}" destId="{3402B8E6-D323-49CB-A4FD-95AE89DBF042}" srcOrd="0" destOrd="0" presId="urn:microsoft.com/office/officeart/2005/8/layout/orgChart1"/>
    <dgm:cxn modelId="{C8826051-467D-460C-9DE2-75D32CC3CB9A}" type="presParOf" srcId="{3402B8E6-D323-49CB-A4FD-95AE89DBF042}" destId="{C201C451-A2EC-4526-A49A-47C4E64BA4DF}" srcOrd="0" destOrd="0" presId="urn:microsoft.com/office/officeart/2005/8/layout/orgChart1"/>
    <dgm:cxn modelId="{B2D2CCC7-3529-4985-A4C1-DA024C9A7EA0}" type="presParOf" srcId="{3402B8E6-D323-49CB-A4FD-95AE89DBF042}" destId="{FB90CFFB-E20B-411D-AA28-31C10D9DEF0E}" srcOrd="1" destOrd="0" presId="urn:microsoft.com/office/officeart/2005/8/layout/orgChart1"/>
    <dgm:cxn modelId="{A3506CE5-E259-4E92-A87A-76DB4CE4A9C6}" type="presParOf" srcId="{41823667-C958-4BE6-93D3-7E0B2792E49D}" destId="{98DED626-DA24-4242-B555-96432E750F6A}" srcOrd="1" destOrd="0" presId="urn:microsoft.com/office/officeart/2005/8/layout/orgChart1"/>
    <dgm:cxn modelId="{93B993A4-0D91-4EB1-97AB-E8274E2CDDC8}" type="presParOf" srcId="{41823667-C958-4BE6-93D3-7E0B2792E49D}" destId="{02685EAB-503E-4951-815E-F27DC19C5A60}" srcOrd="2" destOrd="0" presId="urn:microsoft.com/office/officeart/2005/8/layout/orgChart1"/>
    <dgm:cxn modelId="{464D5F66-5ED8-4032-98D5-0B9039AF77BB}" type="presParOf" srcId="{7E6D5252-47F1-4C12-B8D3-830F2733258F}" destId="{0DA4E8EA-6BA4-4282-81E2-BB598414617D}" srcOrd="2" destOrd="0" presId="urn:microsoft.com/office/officeart/2005/8/layout/orgChart1"/>
    <dgm:cxn modelId="{C576D802-63C9-408F-94D9-FC0260D3DA7A}" type="presParOf" srcId="{7E6D5252-47F1-4C12-B8D3-830F2733258F}" destId="{266766A4-5B47-4A38-AE05-AEA7E494A25D}" srcOrd="3" destOrd="0" presId="urn:microsoft.com/office/officeart/2005/8/layout/orgChart1"/>
    <dgm:cxn modelId="{B09E1C72-7E64-44A7-90C8-B64B54FC2B06}" type="presParOf" srcId="{266766A4-5B47-4A38-AE05-AEA7E494A25D}" destId="{F334A1FB-6DA1-4CB4-AFBD-B457AC61406D}" srcOrd="0" destOrd="0" presId="urn:microsoft.com/office/officeart/2005/8/layout/orgChart1"/>
    <dgm:cxn modelId="{3BEC8BB2-72E2-4301-BD6F-747B9CD3E652}" type="presParOf" srcId="{F334A1FB-6DA1-4CB4-AFBD-B457AC61406D}" destId="{316314B4-C0F0-47BC-A3C3-365DFA218547}" srcOrd="0" destOrd="0" presId="urn:microsoft.com/office/officeart/2005/8/layout/orgChart1"/>
    <dgm:cxn modelId="{CD2AACC8-DCC5-43D4-AEB3-76A239015BD3}" type="presParOf" srcId="{F334A1FB-6DA1-4CB4-AFBD-B457AC61406D}" destId="{3FCEE287-A27A-4BA7-BE28-5019D9700684}" srcOrd="1" destOrd="0" presId="urn:microsoft.com/office/officeart/2005/8/layout/orgChart1"/>
    <dgm:cxn modelId="{C2B56FE5-0EC2-4898-A4A2-5E85730FA996}" type="presParOf" srcId="{266766A4-5B47-4A38-AE05-AEA7E494A25D}" destId="{55279DD1-91B4-4BD7-953A-80D1D2D12583}" srcOrd="1" destOrd="0" presId="urn:microsoft.com/office/officeart/2005/8/layout/orgChart1"/>
    <dgm:cxn modelId="{30BE0440-4A53-4471-AE23-028F19D7BB63}" type="presParOf" srcId="{266766A4-5B47-4A38-AE05-AEA7E494A25D}" destId="{679A32A9-126C-4718-8DC3-36E4AE37B1EF}" srcOrd="2" destOrd="0" presId="urn:microsoft.com/office/officeart/2005/8/layout/orgChart1"/>
    <dgm:cxn modelId="{D8CA58ED-0450-4625-BED7-C25F783E79D5}" type="presParOf" srcId="{A61BC170-9104-4059-8F1D-4FEAE987F274}" destId="{824DEFFE-F917-4AEA-9199-3801895ECA06}" srcOrd="2" destOrd="0" presId="urn:microsoft.com/office/officeart/2005/8/layout/orgChart1"/>
    <dgm:cxn modelId="{345A4827-45FD-4AA4-95D7-4282FFF47876}" type="presParOf" srcId="{824DEFFE-F917-4AEA-9199-3801895ECA06}" destId="{F8B2B60F-B6B6-4044-B35B-CD1B9ACE7D91}" srcOrd="0" destOrd="0" presId="urn:microsoft.com/office/officeart/2005/8/layout/orgChart1"/>
    <dgm:cxn modelId="{C514D7DB-D24C-4848-90FC-8A74A94811C0}" type="presParOf" srcId="{824DEFFE-F917-4AEA-9199-3801895ECA06}" destId="{B7A2F8D5-02A4-4A2D-A293-138A6FE63263}" srcOrd="1" destOrd="0" presId="urn:microsoft.com/office/officeart/2005/8/layout/orgChart1"/>
    <dgm:cxn modelId="{35C7ECEA-4296-4623-B3FC-3687A44D6BF8}" type="presParOf" srcId="{B7A2F8D5-02A4-4A2D-A293-138A6FE63263}" destId="{488CF5DB-60F5-4695-BE56-56C429C99FB3}" srcOrd="0" destOrd="0" presId="urn:microsoft.com/office/officeart/2005/8/layout/orgChart1"/>
    <dgm:cxn modelId="{09DB3C75-414C-4460-9B82-E0C6F6F295A8}" type="presParOf" srcId="{488CF5DB-60F5-4695-BE56-56C429C99FB3}" destId="{E2AC615B-D8C8-461A-AB10-849335A499FA}" srcOrd="0" destOrd="0" presId="urn:microsoft.com/office/officeart/2005/8/layout/orgChart1"/>
    <dgm:cxn modelId="{E10CCFC8-A997-4C6A-9BEC-5DDDA05D26B2}" type="presParOf" srcId="{488CF5DB-60F5-4695-BE56-56C429C99FB3}" destId="{D807C96C-9EE0-4EEF-B9F1-59A29D6A5FF0}" srcOrd="1" destOrd="0" presId="urn:microsoft.com/office/officeart/2005/8/layout/orgChart1"/>
    <dgm:cxn modelId="{44C1DCF2-4F8E-4152-A549-A45B1C6EA245}" type="presParOf" srcId="{B7A2F8D5-02A4-4A2D-A293-138A6FE63263}" destId="{867E1160-EE35-47DC-9F55-287AD673F621}" srcOrd="1" destOrd="0" presId="urn:microsoft.com/office/officeart/2005/8/layout/orgChart1"/>
    <dgm:cxn modelId="{119A9CE0-307E-47E7-ABE0-31168D1B8521}" type="presParOf" srcId="{B7A2F8D5-02A4-4A2D-A293-138A6FE63263}" destId="{4B7AF30E-9659-4E73-99D9-1C0835E9E602}"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9E852CF-69E5-4391-8E9B-5456043A096A}"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FF2412FB-EBD9-4434-A815-E422A60F447E}">
      <dgm:prSet phldrT="[Tekst]" custT="1"/>
      <dgm:spPr>
        <a:solidFill>
          <a:schemeClr val="bg1">
            <a:lumMod val="95000"/>
          </a:schemeClr>
        </a:solidFill>
        <a:ln>
          <a:solidFill>
            <a:srgbClr val="FFC000"/>
          </a:solidFill>
        </a:ln>
      </dgm:spPr>
      <dgm:t>
        <a:bodyPr/>
        <a:lstStyle/>
        <a:p>
          <a:r>
            <a:rPr lang="pl-PL" sz="1400" b="1" dirty="0">
              <a:latin typeface="Lato"/>
            </a:rPr>
            <a:t>Za wykonywaną samodzielnie działalność gospodarczą nie uznaje się czynności:</a:t>
          </a:r>
        </a:p>
      </dgm:t>
    </dgm:pt>
    <dgm:pt modelId="{02E75B1D-B844-4C1A-99C9-685787C41717}" type="parTrans" cxnId="{41A26EA5-4996-458F-AFDE-F0C56180D39E}">
      <dgm:prSet/>
      <dgm:spPr/>
      <dgm:t>
        <a:bodyPr/>
        <a:lstStyle/>
        <a:p>
          <a:endParaRPr lang="pl-PL" sz="1400">
            <a:latin typeface="Lato"/>
          </a:endParaRPr>
        </a:p>
      </dgm:t>
    </dgm:pt>
    <dgm:pt modelId="{8572ADB9-BB66-4E0A-B0A7-8531FD856D2C}" type="sibTrans" cxnId="{41A26EA5-4996-458F-AFDE-F0C56180D39E}">
      <dgm:prSet/>
      <dgm:spPr/>
      <dgm:t>
        <a:bodyPr/>
        <a:lstStyle/>
        <a:p>
          <a:endParaRPr lang="pl-PL" sz="1400">
            <a:latin typeface="Lato"/>
          </a:endParaRPr>
        </a:p>
      </dgm:t>
    </dgm:pt>
    <dgm:pt modelId="{F2FD8615-A6BA-41C4-B52B-38C35AAB8E61}">
      <dgm:prSet phldrT="[Tekst]" custT="1"/>
      <dgm:spPr>
        <a:ln>
          <a:solidFill>
            <a:srgbClr val="FFC000"/>
          </a:solidFill>
        </a:ln>
      </dgm:spPr>
      <dgm:t>
        <a:bodyPr/>
        <a:lstStyle/>
        <a:p>
          <a:r>
            <a:rPr lang="pl-PL" sz="1400" dirty="0">
              <a:latin typeface="Lato"/>
            </a:rPr>
            <a:t>z tytułu których przychody zostały wymienione w art. 12 ust. 1-6 ustawy z dnia 26 lipca 1991 r. o podatku dochodowym od osób fizycznych </a:t>
          </a:r>
        </a:p>
        <a:p>
          <a:r>
            <a:rPr lang="pl-PL" sz="1400" b="1" dirty="0">
              <a:latin typeface="Lato"/>
            </a:rPr>
            <a:t>(przychody ze stosunku pracy)</a:t>
          </a:r>
        </a:p>
      </dgm:t>
    </dgm:pt>
    <dgm:pt modelId="{54B76803-449C-4BCD-ABB2-02179A5B619B}" type="parTrans" cxnId="{6B633A00-05EC-4CF6-9E7B-F0EE153CEB6D}">
      <dgm:prSet/>
      <dgm:spPr>
        <a:ln>
          <a:solidFill>
            <a:srgbClr val="FFC000"/>
          </a:solidFill>
        </a:ln>
      </dgm:spPr>
      <dgm:t>
        <a:bodyPr/>
        <a:lstStyle/>
        <a:p>
          <a:endParaRPr lang="pl-PL" sz="1400">
            <a:latin typeface="Lato"/>
          </a:endParaRPr>
        </a:p>
      </dgm:t>
    </dgm:pt>
    <dgm:pt modelId="{74762DFF-40F8-4B0A-934E-F50BBAEF9C12}" type="sibTrans" cxnId="{6B633A00-05EC-4CF6-9E7B-F0EE153CEB6D}">
      <dgm:prSet/>
      <dgm:spPr/>
      <dgm:t>
        <a:bodyPr/>
        <a:lstStyle/>
        <a:p>
          <a:endParaRPr lang="pl-PL" sz="1400">
            <a:latin typeface="Lato"/>
          </a:endParaRPr>
        </a:p>
      </dgm:t>
    </dgm:pt>
    <dgm:pt modelId="{6E688A5C-FC50-4927-BE6E-FCC6D9ECEC38}">
      <dgm:prSet phldrT="[Tekst]" custT="1"/>
      <dgm:spPr>
        <a:ln>
          <a:solidFill>
            <a:srgbClr val="FFC000"/>
          </a:solidFill>
        </a:ln>
      </dgm:spPr>
      <dgm:t>
        <a:bodyPr/>
        <a:lstStyle/>
        <a:p>
          <a:r>
            <a:rPr lang="pl-PL" sz="1400" dirty="0">
              <a:latin typeface="Lato"/>
            </a:rPr>
            <a:t>z tytułu których przychody zostały wymienione w art. 13 </a:t>
          </a:r>
          <a:r>
            <a:rPr lang="pl-PL" sz="1400" dirty="0" err="1">
              <a:latin typeface="Lato"/>
            </a:rPr>
            <a:t>pkt</a:t>
          </a:r>
          <a:r>
            <a:rPr lang="pl-PL" sz="1400" dirty="0">
              <a:latin typeface="Lato"/>
            </a:rPr>
            <a:t> 2-9 ustawy z dnia 26 lipca 1991 r. o podatku dochodowym od osób fizycznych</a:t>
          </a:r>
        </a:p>
        <a:p>
          <a:r>
            <a:rPr lang="pl-PL" sz="1400" b="1" dirty="0">
              <a:latin typeface="Lato"/>
            </a:rPr>
            <a:t>(tzw. działalność wykonywana osobiście)</a:t>
          </a:r>
        </a:p>
      </dgm:t>
    </dgm:pt>
    <dgm:pt modelId="{5A14EDAD-8813-4052-BCB2-A24C81A8BB91}" type="parTrans" cxnId="{D9E0B737-1808-4A95-94C9-B10801086B9C}">
      <dgm:prSet/>
      <dgm:spPr>
        <a:ln>
          <a:solidFill>
            <a:srgbClr val="FFC000"/>
          </a:solidFill>
        </a:ln>
      </dgm:spPr>
      <dgm:t>
        <a:bodyPr/>
        <a:lstStyle/>
        <a:p>
          <a:endParaRPr lang="pl-PL" sz="1400">
            <a:latin typeface="Lato"/>
          </a:endParaRPr>
        </a:p>
      </dgm:t>
    </dgm:pt>
    <dgm:pt modelId="{A6C53D3C-D726-4B1E-B9FD-2CAB5A65ACBE}" type="sibTrans" cxnId="{D9E0B737-1808-4A95-94C9-B10801086B9C}">
      <dgm:prSet/>
      <dgm:spPr/>
      <dgm:t>
        <a:bodyPr/>
        <a:lstStyle/>
        <a:p>
          <a:endParaRPr lang="pl-PL" sz="1400">
            <a:latin typeface="Lato"/>
          </a:endParaRPr>
        </a:p>
      </dgm:t>
    </dgm:pt>
    <dgm:pt modelId="{1FA8F538-5FF9-4063-88E5-71A6D174A01D}">
      <dgm:prSet custT="1"/>
      <dgm:spPr>
        <a:ln>
          <a:solidFill>
            <a:srgbClr val="FFC000"/>
          </a:solidFill>
        </a:ln>
      </dgm:spPr>
      <dgm:t>
        <a:bodyPr/>
        <a:lstStyle/>
        <a:p>
          <a:r>
            <a:rPr lang="pl-PL" sz="1400" dirty="0">
              <a:latin typeface="Lato"/>
            </a:rPr>
            <a:t>jeżeli z tytułu wykonania tych czynności osoby te są związane ze zlecającym wykonanie tych czynności prawnymi więzami tworzącymi stosunek prawny pomiędzy zlecającym wykonanie czynności i wykonującym zlecane czynności co do:</a:t>
          </a:r>
        </a:p>
      </dgm:t>
    </dgm:pt>
    <dgm:pt modelId="{31411A0C-D3DA-43EB-BAB0-DAF57BCD58CD}" type="parTrans" cxnId="{92AC31A2-227F-45AC-902E-D7DE6ADBAB18}">
      <dgm:prSet/>
      <dgm:spPr>
        <a:ln>
          <a:solidFill>
            <a:srgbClr val="FFC000"/>
          </a:solidFill>
        </a:ln>
      </dgm:spPr>
      <dgm:t>
        <a:bodyPr/>
        <a:lstStyle/>
        <a:p>
          <a:endParaRPr lang="pl-PL" sz="1400">
            <a:latin typeface="Lato"/>
          </a:endParaRPr>
        </a:p>
      </dgm:t>
    </dgm:pt>
    <dgm:pt modelId="{A60DA5AB-5DE9-4CC1-AEEA-189F762BBE61}" type="sibTrans" cxnId="{92AC31A2-227F-45AC-902E-D7DE6ADBAB18}">
      <dgm:prSet/>
      <dgm:spPr/>
      <dgm:t>
        <a:bodyPr/>
        <a:lstStyle/>
        <a:p>
          <a:endParaRPr lang="pl-PL" sz="1400">
            <a:latin typeface="Lato"/>
          </a:endParaRPr>
        </a:p>
      </dgm:t>
    </dgm:pt>
    <dgm:pt modelId="{592A9347-D1C7-4625-8B1E-E0AD271B193E}">
      <dgm:prSet custT="1"/>
      <dgm:spPr>
        <a:ln>
          <a:solidFill>
            <a:srgbClr val="FFC000"/>
          </a:solidFill>
        </a:ln>
      </dgm:spPr>
      <dgm:t>
        <a:bodyPr/>
        <a:lstStyle/>
        <a:p>
          <a:r>
            <a:rPr lang="pl-PL" sz="1200" dirty="0">
              <a:latin typeface="Lato"/>
            </a:rPr>
            <a:t>warunków wykonywania tych czynności</a:t>
          </a:r>
        </a:p>
      </dgm:t>
    </dgm:pt>
    <dgm:pt modelId="{8D08091E-AD00-4212-9AC4-CABE10967250}" type="parTrans" cxnId="{15E92B22-5871-42AA-B601-AC2FA3A29E2E}">
      <dgm:prSet/>
      <dgm:spPr>
        <a:ln>
          <a:solidFill>
            <a:srgbClr val="FFC000"/>
          </a:solidFill>
        </a:ln>
      </dgm:spPr>
      <dgm:t>
        <a:bodyPr/>
        <a:lstStyle/>
        <a:p>
          <a:endParaRPr lang="pl-PL" sz="1400">
            <a:latin typeface="Lato"/>
          </a:endParaRPr>
        </a:p>
      </dgm:t>
    </dgm:pt>
    <dgm:pt modelId="{F1FE34CF-217B-4861-9DD0-D3826CD0BADB}" type="sibTrans" cxnId="{15E92B22-5871-42AA-B601-AC2FA3A29E2E}">
      <dgm:prSet/>
      <dgm:spPr/>
      <dgm:t>
        <a:bodyPr/>
        <a:lstStyle/>
        <a:p>
          <a:endParaRPr lang="pl-PL" sz="1400">
            <a:latin typeface="Lato"/>
          </a:endParaRPr>
        </a:p>
      </dgm:t>
    </dgm:pt>
    <dgm:pt modelId="{0D8A1560-D142-480F-A5B5-DEA702104AE8}">
      <dgm:prSet custT="1"/>
      <dgm:spPr>
        <a:ln>
          <a:solidFill>
            <a:srgbClr val="FFC000"/>
          </a:solidFill>
        </a:ln>
      </dgm:spPr>
      <dgm:t>
        <a:bodyPr/>
        <a:lstStyle/>
        <a:p>
          <a:r>
            <a:rPr lang="pl-PL" sz="1200" dirty="0">
              <a:latin typeface="Lato"/>
            </a:rPr>
            <a:t>wynagrodzenia</a:t>
          </a:r>
        </a:p>
      </dgm:t>
    </dgm:pt>
    <dgm:pt modelId="{DA931628-66D4-4C1D-A2FC-4E2D197936AF}" type="parTrans" cxnId="{62B8C5F6-C7BD-4088-9207-1B24C36B333B}">
      <dgm:prSet/>
      <dgm:spPr/>
      <dgm:t>
        <a:bodyPr/>
        <a:lstStyle/>
        <a:p>
          <a:endParaRPr lang="pl-PL" sz="1400">
            <a:latin typeface="Lato"/>
          </a:endParaRPr>
        </a:p>
      </dgm:t>
    </dgm:pt>
    <dgm:pt modelId="{7CE9B760-A603-40E2-B86F-BA303A55BED9}" type="sibTrans" cxnId="{62B8C5F6-C7BD-4088-9207-1B24C36B333B}">
      <dgm:prSet/>
      <dgm:spPr/>
      <dgm:t>
        <a:bodyPr/>
        <a:lstStyle/>
        <a:p>
          <a:endParaRPr lang="pl-PL" sz="1400">
            <a:latin typeface="Lato"/>
          </a:endParaRPr>
        </a:p>
      </dgm:t>
    </dgm:pt>
    <dgm:pt modelId="{7DAE552B-1EC3-499E-831D-DE18DFA06890}">
      <dgm:prSet custT="1"/>
      <dgm:spPr>
        <a:ln>
          <a:solidFill>
            <a:srgbClr val="FFC000"/>
          </a:solidFill>
        </a:ln>
      </dgm:spPr>
      <dgm:t>
        <a:bodyPr/>
        <a:lstStyle/>
        <a:p>
          <a:r>
            <a:rPr lang="pl-PL" sz="1200" dirty="0">
              <a:latin typeface="Lato"/>
            </a:rPr>
            <a:t>i odpowiedzialności zlecającego wykonanie tych czynności wobec osób trzecich</a:t>
          </a:r>
        </a:p>
      </dgm:t>
    </dgm:pt>
    <dgm:pt modelId="{0F255CDC-1443-47A9-9600-88A3DFEB5FD5}" type="parTrans" cxnId="{89A2E846-F9C9-401C-B539-F49F057A0779}">
      <dgm:prSet/>
      <dgm:spPr>
        <a:ln>
          <a:solidFill>
            <a:srgbClr val="FFC000"/>
          </a:solidFill>
        </a:ln>
      </dgm:spPr>
      <dgm:t>
        <a:bodyPr/>
        <a:lstStyle/>
        <a:p>
          <a:endParaRPr lang="pl-PL" sz="1400">
            <a:latin typeface="Lato"/>
          </a:endParaRPr>
        </a:p>
      </dgm:t>
    </dgm:pt>
    <dgm:pt modelId="{73D074B4-1375-4A33-A984-4BB744693592}" type="sibTrans" cxnId="{89A2E846-F9C9-401C-B539-F49F057A0779}">
      <dgm:prSet/>
      <dgm:spPr/>
      <dgm:t>
        <a:bodyPr/>
        <a:lstStyle/>
        <a:p>
          <a:endParaRPr lang="pl-PL" sz="1400">
            <a:latin typeface="Lato"/>
          </a:endParaRPr>
        </a:p>
      </dgm:t>
    </dgm:pt>
    <dgm:pt modelId="{DF3A1B64-2EB7-46E8-8B8E-C270D448448B}" type="pres">
      <dgm:prSet presAssocID="{59E852CF-69E5-4391-8E9B-5456043A096A}" presName="mainComposite" presStyleCnt="0">
        <dgm:presLayoutVars>
          <dgm:chPref val="1"/>
          <dgm:dir/>
          <dgm:animOne val="branch"/>
          <dgm:animLvl val="lvl"/>
          <dgm:resizeHandles val="exact"/>
        </dgm:presLayoutVars>
      </dgm:prSet>
      <dgm:spPr/>
      <dgm:t>
        <a:bodyPr/>
        <a:lstStyle/>
        <a:p>
          <a:endParaRPr lang="pl-PL"/>
        </a:p>
      </dgm:t>
    </dgm:pt>
    <dgm:pt modelId="{0EED89B9-DE2D-4E15-ABDF-AF1E917B8C4B}" type="pres">
      <dgm:prSet presAssocID="{59E852CF-69E5-4391-8E9B-5456043A096A}" presName="hierFlow" presStyleCnt="0"/>
      <dgm:spPr/>
    </dgm:pt>
    <dgm:pt modelId="{BB31CDEB-AF1D-4F4E-982B-4223C00A9256}" type="pres">
      <dgm:prSet presAssocID="{59E852CF-69E5-4391-8E9B-5456043A096A}" presName="hierChild1" presStyleCnt="0">
        <dgm:presLayoutVars>
          <dgm:chPref val="1"/>
          <dgm:animOne val="branch"/>
          <dgm:animLvl val="lvl"/>
        </dgm:presLayoutVars>
      </dgm:prSet>
      <dgm:spPr/>
    </dgm:pt>
    <dgm:pt modelId="{0A29B59C-C343-49D1-890D-EE31764EF5F7}" type="pres">
      <dgm:prSet presAssocID="{FF2412FB-EBD9-4434-A815-E422A60F447E}" presName="Name14" presStyleCnt="0"/>
      <dgm:spPr/>
    </dgm:pt>
    <dgm:pt modelId="{905D8986-5CA7-47A5-97DE-FD4FB629E476}" type="pres">
      <dgm:prSet presAssocID="{FF2412FB-EBD9-4434-A815-E422A60F447E}" presName="level1Shape" presStyleLbl="node0" presStyleIdx="0" presStyleCnt="1" custScaleX="316271">
        <dgm:presLayoutVars>
          <dgm:chPref val="3"/>
        </dgm:presLayoutVars>
      </dgm:prSet>
      <dgm:spPr/>
      <dgm:t>
        <a:bodyPr/>
        <a:lstStyle/>
        <a:p>
          <a:endParaRPr lang="pl-PL"/>
        </a:p>
      </dgm:t>
    </dgm:pt>
    <dgm:pt modelId="{749BA6A6-C6C9-4D4F-AB72-358DA821E491}" type="pres">
      <dgm:prSet presAssocID="{FF2412FB-EBD9-4434-A815-E422A60F447E}" presName="hierChild2" presStyleCnt="0"/>
      <dgm:spPr/>
    </dgm:pt>
    <dgm:pt modelId="{997E6B85-F714-4CD7-89DE-4C43ACC073FA}" type="pres">
      <dgm:prSet presAssocID="{54B76803-449C-4BCD-ABB2-02179A5B619B}" presName="Name19" presStyleLbl="parChTrans1D2" presStyleIdx="0" presStyleCnt="2"/>
      <dgm:spPr/>
      <dgm:t>
        <a:bodyPr/>
        <a:lstStyle/>
        <a:p>
          <a:endParaRPr lang="pl-PL"/>
        </a:p>
      </dgm:t>
    </dgm:pt>
    <dgm:pt modelId="{B7584FA3-6ED1-4A80-98B8-D2E0EEBA6D41}" type="pres">
      <dgm:prSet presAssocID="{F2FD8615-A6BA-41C4-B52B-38C35AAB8E61}" presName="Name21" presStyleCnt="0"/>
      <dgm:spPr/>
    </dgm:pt>
    <dgm:pt modelId="{4E7D8DAD-0289-4E46-A31F-215AB04E08AE}" type="pres">
      <dgm:prSet presAssocID="{F2FD8615-A6BA-41C4-B52B-38C35AAB8E61}" presName="level2Shape" presStyleLbl="node2" presStyleIdx="0" presStyleCnt="2" custScaleX="250939" custScaleY="150136"/>
      <dgm:spPr/>
      <dgm:t>
        <a:bodyPr/>
        <a:lstStyle/>
        <a:p>
          <a:endParaRPr lang="pl-PL"/>
        </a:p>
      </dgm:t>
    </dgm:pt>
    <dgm:pt modelId="{7104C709-ED91-4DE2-BF8F-F613CE3C7935}" type="pres">
      <dgm:prSet presAssocID="{F2FD8615-A6BA-41C4-B52B-38C35AAB8E61}" presName="hierChild3" presStyleCnt="0"/>
      <dgm:spPr/>
    </dgm:pt>
    <dgm:pt modelId="{1D83F041-B683-438B-8A1D-61188E5419F5}" type="pres">
      <dgm:prSet presAssocID="{5A14EDAD-8813-4052-BCB2-A24C81A8BB91}" presName="Name19" presStyleLbl="parChTrans1D2" presStyleIdx="1" presStyleCnt="2"/>
      <dgm:spPr/>
      <dgm:t>
        <a:bodyPr/>
        <a:lstStyle/>
        <a:p>
          <a:endParaRPr lang="pl-PL"/>
        </a:p>
      </dgm:t>
    </dgm:pt>
    <dgm:pt modelId="{F43FD7F5-5913-42C9-ABB1-DD0E1E78656C}" type="pres">
      <dgm:prSet presAssocID="{6E688A5C-FC50-4927-BE6E-FCC6D9ECEC38}" presName="Name21" presStyleCnt="0"/>
      <dgm:spPr/>
    </dgm:pt>
    <dgm:pt modelId="{6092CB0E-C6F5-4881-A90D-5E2013CA3850}" type="pres">
      <dgm:prSet presAssocID="{6E688A5C-FC50-4927-BE6E-FCC6D9ECEC38}" presName="level2Shape" presStyleLbl="node2" presStyleIdx="1" presStyleCnt="2" custScaleX="250939" custScaleY="150136"/>
      <dgm:spPr/>
      <dgm:t>
        <a:bodyPr/>
        <a:lstStyle/>
        <a:p>
          <a:endParaRPr lang="pl-PL"/>
        </a:p>
      </dgm:t>
    </dgm:pt>
    <dgm:pt modelId="{7908A6DE-A02F-49B7-8C34-8AA2C7E0A140}" type="pres">
      <dgm:prSet presAssocID="{6E688A5C-FC50-4927-BE6E-FCC6D9ECEC38}" presName="hierChild3" presStyleCnt="0"/>
      <dgm:spPr/>
    </dgm:pt>
    <dgm:pt modelId="{065B5EFC-8442-43D8-8969-8A8B244B02BF}" type="pres">
      <dgm:prSet presAssocID="{31411A0C-D3DA-43EB-BAB0-DAF57BCD58CD}" presName="Name19" presStyleLbl="parChTrans1D3" presStyleIdx="0" presStyleCnt="1"/>
      <dgm:spPr/>
      <dgm:t>
        <a:bodyPr/>
        <a:lstStyle/>
        <a:p>
          <a:endParaRPr lang="pl-PL"/>
        </a:p>
      </dgm:t>
    </dgm:pt>
    <dgm:pt modelId="{427C118F-17D7-4FF7-88E6-1653EE27A03B}" type="pres">
      <dgm:prSet presAssocID="{1FA8F538-5FF9-4063-88E5-71A6D174A01D}" presName="Name21" presStyleCnt="0"/>
      <dgm:spPr/>
    </dgm:pt>
    <dgm:pt modelId="{3335DF5E-9D83-45AB-92B5-FBC9C9E8F39E}" type="pres">
      <dgm:prSet presAssocID="{1FA8F538-5FF9-4063-88E5-71A6D174A01D}" presName="level2Shape" presStyleLbl="node3" presStyleIdx="0" presStyleCnt="1" custScaleX="383499"/>
      <dgm:spPr/>
      <dgm:t>
        <a:bodyPr/>
        <a:lstStyle/>
        <a:p>
          <a:endParaRPr lang="pl-PL"/>
        </a:p>
      </dgm:t>
    </dgm:pt>
    <dgm:pt modelId="{58774D9C-7CD8-48AE-8292-690A0B219602}" type="pres">
      <dgm:prSet presAssocID="{1FA8F538-5FF9-4063-88E5-71A6D174A01D}" presName="hierChild3" presStyleCnt="0"/>
      <dgm:spPr/>
    </dgm:pt>
    <dgm:pt modelId="{7D356A48-3A86-442E-BC41-81232986C5CC}" type="pres">
      <dgm:prSet presAssocID="{8D08091E-AD00-4212-9AC4-CABE10967250}" presName="Name19" presStyleLbl="parChTrans1D4" presStyleIdx="0" presStyleCnt="3"/>
      <dgm:spPr/>
      <dgm:t>
        <a:bodyPr/>
        <a:lstStyle/>
        <a:p>
          <a:endParaRPr lang="pl-PL"/>
        </a:p>
      </dgm:t>
    </dgm:pt>
    <dgm:pt modelId="{5671161E-9C67-4749-8257-ED71EF50DBCD}" type="pres">
      <dgm:prSet presAssocID="{592A9347-D1C7-4625-8B1E-E0AD271B193E}" presName="Name21" presStyleCnt="0"/>
      <dgm:spPr/>
    </dgm:pt>
    <dgm:pt modelId="{0B9E81EE-A399-4261-8915-75F3FA011559}" type="pres">
      <dgm:prSet presAssocID="{592A9347-D1C7-4625-8B1E-E0AD271B193E}" presName="level2Shape" presStyleLbl="node4" presStyleIdx="0" presStyleCnt="3" custScaleX="121921"/>
      <dgm:spPr/>
      <dgm:t>
        <a:bodyPr/>
        <a:lstStyle/>
        <a:p>
          <a:endParaRPr lang="pl-PL"/>
        </a:p>
      </dgm:t>
    </dgm:pt>
    <dgm:pt modelId="{D1D20A4C-67DF-42AC-98C1-7DA6FF8ED606}" type="pres">
      <dgm:prSet presAssocID="{592A9347-D1C7-4625-8B1E-E0AD271B193E}" presName="hierChild3" presStyleCnt="0"/>
      <dgm:spPr/>
    </dgm:pt>
    <dgm:pt modelId="{3AA749F5-AB53-49DD-9F90-A99EB8A2CC61}" type="pres">
      <dgm:prSet presAssocID="{DA931628-66D4-4C1D-A2FC-4E2D197936AF}" presName="Name19" presStyleLbl="parChTrans1D4" presStyleIdx="1" presStyleCnt="3"/>
      <dgm:spPr/>
      <dgm:t>
        <a:bodyPr/>
        <a:lstStyle/>
        <a:p>
          <a:endParaRPr lang="pl-PL"/>
        </a:p>
      </dgm:t>
    </dgm:pt>
    <dgm:pt modelId="{BABF75A8-695A-4D4E-B18A-491E896A4670}" type="pres">
      <dgm:prSet presAssocID="{0D8A1560-D142-480F-A5B5-DEA702104AE8}" presName="Name21" presStyleCnt="0"/>
      <dgm:spPr/>
    </dgm:pt>
    <dgm:pt modelId="{63FFAEBA-E15C-4B6D-8AE5-86D2B4C23147}" type="pres">
      <dgm:prSet presAssocID="{0D8A1560-D142-480F-A5B5-DEA702104AE8}" presName="level2Shape" presStyleLbl="node4" presStyleIdx="1" presStyleCnt="3" custScaleX="121921"/>
      <dgm:spPr/>
      <dgm:t>
        <a:bodyPr/>
        <a:lstStyle/>
        <a:p>
          <a:endParaRPr lang="pl-PL"/>
        </a:p>
      </dgm:t>
    </dgm:pt>
    <dgm:pt modelId="{7E73F665-7E55-4B9C-9163-E1886D0BAFEB}" type="pres">
      <dgm:prSet presAssocID="{0D8A1560-D142-480F-A5B5-DEA702104AE8}" presName="hierChild3" presStyleCnt="0"/>
      <dgm:spPr/>
    </dgm:pt>
    <dgm:pt modelId="{1DD15EDE-2238-4CFE-87F9-ABEAF9B7DB50}" type="pres">
      <dgm:prSet presAssocID="{0F255CDC-1443-47A9-9600-88A3DFEB5FD5}" presName="Name19" presStyleLbl="parChTrans1D4" presStyleIdx="2" presStyleCnt="3"/>
      <dgm:spPr/>
      <dgm:t>
        <a:bodyPr/>
        <a:lstStyle/>
        <a:p>
          <a:endParaRPr lang="pl-PL"/>
        </a:p>
      </dgm:t>
    </dgm:pt>
    <dgm:pt modelId="{FBDF9942-E18A-48FD-9765-A68178BD58D6}" type="pres">
      <dgm:prSet presAssocID="{7DAE552B-1EC3-499E-831D-DE18DFA06890}" presName="Name21" presStyleCnt="0"/>
      <dgm:spPr/>
    </dgm:pt>
    <dgm:pt modelId="{7EE19315-0B01-4FEE-A32F-06CC0748662E}" type="pres">
      <dgm:prSet presAssocID="{7DAE552B-1EC3-499E-831D-DE18DFA06890}" presName="level2Shape" presStyleLbl="node4" presStyleIdx="2" presStyleCnt="3" custScaleX="121921"/>
      <dgm:spPr/>
      <dgm:t>
        <a:bodyPr/>
        <a:lstStyle/>
        <a:p>
          <a:endParaRPr lang="pl-PL"/>
        </a:p>
      </dgm:t>
    </dgm:pt>
    <dgm:pt modelId="{28ED7477-C63B-4128-9AA5-FEDB1ECE8659}" type="pres">
      <dgm:prSet presAssocID="{7DAE552B-1EC3-499E-831D-DE18DFA06890}" presName="hierChild3" presStyleCnt="0"/>
      <dgm:spPr/>
    </dgm:pt>
    <dgm:pt modelId="{EF95F800-EF5C-40FB-B679-EE9854D05D90}" type="pres">
      <dgm:prSet presAssocID="{59E852CF-69E5-4391-8E9B-5456043A096A}" presName="bgShapesFlow" presStyleCnt="0"/>
      <dgm:spPr/>
    </dgm:pt>
  </dgm:ptLst>
  <dgm:cxnLst>
    <dgm:cxn modelId="{83905DE4-CB80-4CF2-BFCA-FF731D3162F7}" type="presOf" srcId="{1FA8F538-5FF9-4063-88E5-71A6D174A01D}" destId="{3335DF5E-9D83-45AB-92B5-FBC9C9E8F39E}" srcOrd="0" destOrd="0" presId="urn:microsoft.com/office/officeart/2005/8/layout/hierarchy6"/>
    <dgm:cxn modelId="{6D43BB63-ADCB-4561-9F26-466354AA9A93}" type="presOf" srcId="{8D08091E-AD00-4212-9AC4-CABE10967250}" destId="{7D356A48-3A86-442E-BC41-81232986C5CC}" srcOrd="0" destOrd="0" presId="urn:microsoft.com/office/officeart/2005/8/layout/hierarchy6"/>
    <dgm:cxn modelId="{D8F18333-198F-4193-97E2-1A6866187FB5}" type="presOf" srcId="{DA931628-66D4-4C1D-A2FC-4E2D197936AF}" destId="{3AA749F5-AB53-49DD-9F90-A99EB8A2CC61}" srcOrd="0" destOrd="0" presId="urn:microsoft.com/office/officeart/2005/8/layout/hierarchy6"/>
    <dgm:cxn modelId="{41A26EA5-4996-458F-AFDE-F0C56180D39E}" srcId="{59E852CF-69E5-4391-8E9B-5456043A096A}" destId="{FF2412FB-EBD9-4434-A815-E422A60F447E}" srcOrd="0" destOrd="0" parTransId="{02E75B1D-B844-4C1A-99C9-685787C41717}" sibTransId="{8572ADB9-BB66-4E0A-B0A7-8531FD856D2C}"/>
    <dgm:cxn modelId="{499F72B2-6599-4D2A-8309-5C51FDE031B7}" type="presOf" srcId="{592A9347-D1C7-4625-8B1E-E0AD271B193E}" destId="{0B9E81EE-A399-4261-8915-75F3FA011559}" srcOrd="0" destOrd="0" presId="urn:microsoft.com/office/officeart/2005/8/layout/hierarchy6"/>
    <dgm:cxn modelId="{1E82E703-D436-4D63-BC2A-37EF5F9E4F77}" type="presOf" srcId="{5A14EDAD-8813-4052-BCB2-A24C81A8BB91}" destId="{1D83F041-B683-438B-8A1D-61188E5419F5}" srcOrd="0" destOrd="0" presId="urn:microsoft.com/office/officeart/2005/8/layout/hierarchy6"/>
    <dgm:cxn modelId="{6B633A00-05EC-4CF6-9E7B-F0EE153CEB6D}" srcId="{FF2412FB-EBD9-4434-A815-E422A60F447E}" destId="{F2FD8615-A6BA-41C4-B52B-38C35AAB8E61}" srcOrd="0" destOrd="0" parTransId="{54B76803-449C-4BCD-ABB2-02179A5B619B}" sibTransId="{74762DFF-40F8-4B0A-934E-F50BBAEF9C12}"/>
    <dgm:cxn modelId="{04E01442-DF78-4274-94C1-0C3B77F0D004}" type="presOf" srcId="{59E852CF-69E5-4391-8E9B-5456043A096A}" destId="{DF3A1B64-2EB7-46E8-8B8E-C270D448448B}" srcOrd="0" destOrd="0" presId="urn:microsoft.com/office/officeart/2005/8/layout/hierarchy6"/>
    <dgm:cxn modelId="{09750168-94DD-4C29-A1A0-A7FF1240C20B}" type="presOf" srcId="{FF2412FB-EBD9-4434-A815-E422A60F447E}" destId="{905D8986-5CA7-47A5-97DE-FD4FB629E476}" srcOrd="0" destOrd="0" presId="urn:microsoft.com/office/officeart/2005/8/layout/hierarchy6"/>
    <dgm:cxn modelId="{D47DEC63-369E-4CD4-8122-2E834D7C630F}" type="presOf" srcId="{6E688A5C-FC50-4927-BE6E-FCC6D9ECEC38}" destId="{6092CB0E-C6F5-4881-A90D-5E2013CA3850}" srcOrd="0" destOrd="0" presId="urn:microsoft.com/office/officeart/2005/8/layout/hierarchy6"/>
    <dgm:cxn modelId="{493A2533-C7AB-4DAA-941A-6D8DB649F59E}" type="presOf" srcId="{31411A0C-D3DA-43EB-BAB0-DAF57BCD58CD}" destId="{065B5EFC-8442-43D8-8969-8A8B244B02BF}" srcOrd="0" destOrd="0" presId="urn:microsoft.com/office/officeart/2005/8/layout/hierarchy6"/>
    <dgm:cxn modelId="{89A2E846-F9C9-401C-B539-F49F057A0779}" srcId="{1FA8F538-5FF9-4063-88E5-71A6D174A01D}" destId="{7DAE552B-1EC3-499E-831D-DE18DFA06890}" srcOrd="2" destOrd="0" parTransId="{0F255CDC-1443-47A9-9600-88A3DFEB5FD5}" sibTransId="{73D074B4-1375-4A33-A984-4BB744693592}"/>
    <dgm:cxn modelId="{62F99F51-0546-4DE2-994D-6D0B2C58621E}" type="presOf" srcId="{0F255CDC-1443-47A9-9600-88A3DFEB5FD5}" destId="{1DD15EDE-2238-4CFE-87F9-ABEAF9B7DB50}" srcOrd="0" destOrd="0" presId="urn:microsoft.com/office/officeart/2005/8/layout/hierarchy6"/>
    <dgm:cxn modelId="{3AE6D4EE-E6C3-4636-863E-D2F6193A480F}" type="presOf" srcId="{7DAE552B-1EC3-499E-831D-DE18DFA06890}" destId="{7EE19315-0B01-4FEE-A32F-06CC0748662E}" srcOrd="0" destOrd="0" presId="urn:microsoft.com/office/officeart/2005/8/layout/hierarchy6"/>
    <dgm:cxn modelId="{15E92B22-5871-42AA-B601-AC2FA3A29E2E}" srcId="{1FA8F538-5FF9-4063-88E5-71A6D174A01D}" destId="{592A9347-D1C7-4625-8B1E-E0AD271B193E}" srcOrd="0" destOrd="0" parTransId="{8D08091E-AD00-4212-9AC4-CABE10967250}" sibTransId="{F1FE34CF-217B-4861-9DD0-D3826CD0BADB}"/>
    <dgm:cxn modelId="{1A4004EA-43B0-4A36-A9DE-BFE84684E7C8}" type="presOf" srcId="{F2FD8615-A6BA-41C4-B52B-38C35AAB8E61}" destId="{4E7D8DAD-0289-4E46-A31F-215AB04E08AE}" srcOrd="0" destOrd="0" presId="urn:microsoft.com/office/officeart/2005/8/layout/hierarchy6"/>
    <dgm:cxn modelId="{D9E0B737-1808-4A95-94C9-B10801086B9C}" srcId="{FF2412FB-EBD9-4434-A815-E422A60F447E}" destId="{6E688A5C-FC50-4927-BE6E-FCC6D9ECEC38}" srcOrd="1" destOrd="0" parTransId="{5A14EDAD-8813-4052-BCB2-A24C81A8BB91}" sibTransId="{A6C53D3C-D726-4B1E-B9FD-2CAB5A65ACBE}"/>
    <dgm:cxn modelId="{EA688696-352A-4690-B817-81447248DF9A}" type="presOf" srcId="{54B76803-449C-4BCD-ABB2-02179A5B619B}" destId="{997E6B85-F714-4CD7-89DE-4C43ACC073FA}" srcOrd="0" destOrd="0" presId="urn:microsoft.com/office/officeart/2005/8/layout/hierarchy6"/>
    <dgm:cxn modelId="{92AC31A2-227F-45AC-902E-D7DE6ADBAB18}" srcId="{6E688A5C-FC50-4927-BE6E-FCC6D9ECEC38}" destId="{1FA8F538-5FF9-4063-88E5-71A6D174A01D}" srcOrd="0" destOrd="0" parTransId="{31411A0C-D3DA-43EB-BAB0-DAF57BCD58CD}" sibTransId="{A60DA5AB-5DE9-4CC1-AEEA-189F762BBE61}"/>
    <dgm:cxn modelId="{62B8C5F6-C7BD-4088-9207-1B24C36B333B}" srcId="{1FA8F538-5FF9-4063-88E5-71A6D174A01D}" destId="{0D8A1560-D142-480F-A5B5-DEA702104AE8}" srcOrd="1" destOrd="0" parTransId="{DA931628-66D4-4C1D-A2FC-4E2D197936AF}" sibTransId="{7CE9B760-A603-40E2-B86F-BA303A55BED9}"/>
    <dgm:cxn modelId="{BAF5D4BC-1B63-4E3E-9807-C9127FBE88E2}" type="presOf" srcId="{0D8A1560-D142-480F-A5B5-DEA702104AE8}" destId="{63FFAEBA-E15C-4B6D-8AE5-86D2B4C23147}" srcOrd="0" destOrd="0" presId="urn:microsoft.com/office/officeart/2005/8/layout/hierarchy6"/>
    <dgm:cxn modelId="{6E0F2D46-9943-4B06-B6DC-32778FA33DE5}" type="presParOf" srcId="{DF3A1B64-2EB7-46E8-8B8E-C270D448448B}" destId="{0EED89B9-DE2D-4E15-ABDF-AF1E917B8C4B}" srcOrd="0" destOrd="0" presId="urn:microsoft.com/office/officeart/2005/8/layout/hierarchy6"/>
    <dgm:cxn modelId="{A5A957D5-FD02-440D-8446-D49D027B27D2}" type="presParOf" srcId="{0EED89B9-DE2D-4E15-ABDF-AF1E917B8C4B}" destId="{BB31CDEB-AF1D-4F4E-982B-4223C00A9256}" srcOrd="0" destOrd="0" presId="urn:microsoft.com/office/officeart/2005/8/layout/hierarchy6"/>
    <dgm:cxn modelId="{075EC759-A8EB-4D49-9C4E-0CA566279E18}" type="presParOf" srcId="{BB31CDEB-AF1D-4F4E-982B-4223C00A9256}" destId="{0A29B59C-C343-49D1-890D-EE31764EF5F7}" srcOrd="0" destOrd="0" presId="urn:microsoft.com/office/officeart/2005/8/layout/hierarchy6"/>
    <dgm:cxn modelId="{26B2294A-026F-4081-8678-09BB6D599D67}" type="presParOf" srcId="{0A29B59C-C343-49D1-890D-EE31764EF5F7}" destId="{905D8986-5CA7-47A5-97DE-FD4FB629E476}" srcOrd="0" destOrd="0" presId="urn:microsoft.com/office/officeart/2005/8/layout/hierarchy6"/>
    <dgm:cxn modelId="{ECC2698C-F9B8-4114-86A8-4EEBFD993518}" type="presParOf" srcId="{0A29B59C-C343-49D1-890D-EE31764EF5F7}" destId="{749BA6A6-C6C9-4D4F-AB72-358DA821E491}" srcOrd="1" destOrd="0" presId="urn:microsoft.com/office/officeart/2005/8/layout/hierarchy6"/>
    <dgm:cxn modelId="{3BDDAEC7-5AAA-468B-91B1-AC2990F954B4}" type="presParOf" srcId="{749BA6A6-C6C9-4D4F-AB72-358DA821E491}" destId="{997E6B85-F714-4CD7-89DE-4C43ACC073FA}" srcOrd="0" destOrd="0" presId="urn:microsoft.com/office/officeart/2005/8/layout/hierarchy6"/>
    <dgm:cxn modelId="{7B76111A-5C53-4DDF-85EB-D604D1B91CC3}" type="presParOf" srcId="{749BA6A6-C6C9-4D4F-AB72-358DA821E491}" destId="{B7584FA3-6ED1-4A80-98B8-D2E0EEBA6D41}" srcOrd="1" destOrd="0" presId="urn:microsoft.com/office/officeart/2005/8/layout/hierarchy6"/>
    <dgm:cxn modelId="{A0F18B4B-ED2D-4D6E-A1C6-9C7C878CDA23}" type="presParOf" srcId="{B7584FA3-6ED1-4A80-98B8-D2E0EEBA6D41}" destId="{4E7D8DAD-0289-4E46-A31F-215AB04E08AE}" srcOrd="0" destOrd="0" presId="urn:microsoft.com/office/officeart/2005/8/layout/hierarchy6"/>
    <dgm:cxn modelId="{88A4473A-6D6D-4BEF-8A16-C109B91C9E9B}" type="presParOf" srcId="{B7584FA3-6ED1-4A80-98B8-D2E0EEBA6D41}" destId="{7104C709-ED91-4DE2-BF8F-F613CE3C7935}" srcOrd="1" destOrd="0" presId="urn:microsoft.com/office/officeart/2005/8/layout/hierarchy6"/>
    <dgm:cxn modelId="{2636E470-4BA6-465A-B7E1-6C5654A0C207}" type="presParOf" srcId="{749BA6A6-C6C9-4D4F-AB72-358DA821E491}" destId="{1D83F041-B683-438B-8A1D-61188E5419F5}" srcOrd="2" destOrd="0" presId="urn:microsoft.com/office/officeart/2005/8/layout/hierarchy6"/>
    <dgm:cxn modelId="{860753DA-1BA7-43F2-8B7A-B104BE33073D}" type="presParOf" srcId="{749BA6A6-C6C9-4D4F-AB72-358DA821E491}" destId="{F43FD7F5-5913-42C9-ABB1-DD0E1E78656C}" srcOrd="3" destOrd="0" presId="urn:microsoft.com/office/officeart/2005/8/layout/hierarchy6"/>
    <dgm:cxn modelId="{1F52155F-4D2B-48ED-9FE9-B1A11F0CE2A1}" type="presParOf" srcId="{F43FD7F5-5913-42C9-ABB1-DD0E1E78656C}" destId="{6092CB0E-C6F5-4881-A90D-5E2013CA3850}" srcOrd="0" destOrd="0" presId="urn:microsoft.com/office/officeart/2005/8/layout/hierarchy6"/>
    <dgm:cxn modelId="{9F3634FA-4F38-489D-B225-EB1C66DDB66A}" type="presParOf" srcId="{F43FD7F5-5913-42C9-ABB1-DD0E1E78656C}" destId="{7908A6DE-A02F-49B7-8C34-8AA2C7E0A140}" srcOrd="1" destOrd="0" presId="urn:microsoft.com/office/officeart/2005/8/layout/hierarchy6"/>
    <dgm:cxn modelId="{669A6591-7824-4DB7-9616-E3C961ECC5EF}" type="presParOf" srcId="{7908A6DE-A02F-49B7-8C34-8AA2C7E0A140}" destId="{065B5EFC-8442-43D8-8969-8A8B244B02BF}" srcOrd="0" destOrd="0" presId="urn:microsoft.com/office/officeart/2005/8/layout/hierarchy6"/>
    <dgm:cxn modelId="{2A3A4175-1D96-4E61-A917-F4616A9BF5F4}" type="presParOf" srcId="{7908A6DE-A02F-49B7-8C34-8AA2C7E0A140}" destId="{427C118F-17D7-4FF7-88E6-1653EE27A03B}" srcOrd="1" destOrd="0" presId="urn:microsoft.com/office/officeart/2005/8/layout/hierarchy6"/>
    <dgm:cxn modelId="{3B7B1502-DA02-40CC-A412-BB87266178EA}" type="presParOf" srcId="{427C118F-17D7-4FF7-88E6-1653EE27A03B}" destId="{3335DF5E-9D83-45AB-92B5-FBC9C9E8F39E}" srcOrd="0" destOrd="0" presId="urn:microsoft.com/office/officeart/2005/8/layout/hierarchy6"/>
    <dgm:cxn modelId="{92B74231-FBED-447F-A79C-79120FF3C347}" type="presParOf" srcId="{427C118F-17D7-4FF7-88E6-1653EE27A03B}" destId="{58774D9C-7CD8-48AE-8292-690A0B219602}" srcOrd="1" destOrd="0" presId="urn:microsoft.com/office/officeart/2005/8/layout/hierarchy6"/>
    <dgm:cxn modelId="{6428F9AC-4ACA-4FC4-9EEA-9ACBCB4904F5}" type="presParOf" srcId="{58774D9C-7CD8-48AE-8292-690A0B219602}" destId="{7D356A48-3A86-442E-BC41-81232986C5CC}" srcOrd="0" destOrd="0" presId="urn:microsoft.com/office/officeart/2005/8/layout/hierarchy6"/>
    <dgm:cxn modelId="{A9F7A293-0F86-44BF-BB14-0877C8A9ECA4}" type="presParOf" srcId="{58774D9C-7CD8-48AE-8292-690A0B219602}" destId="{5671161E-9C67-4749-8257-ED71EF50DBCD}" srcOrd="1" destOrd="0" presId="urn:microsoft.com/office/officeart/2005/8/layout/hierarchy6"/>
    <dgm:cxn modelId="{D4FBC869-D68D-4743-9CBC-814A02B187D3}" type="presParOf" srcId="{5671161E-9C67-4749-8257-ED71EF50DBCD}" destId="{0B9E81EE-A399-4261-8915-75F3FA011559}" srcOrd="0" destOrd="0" presId="urn:microsoft.com/office/officeart/2005/8/layout/hierarchy6"/>
    <dgm:cxn modelId="{E605651F-5150-4803-861F-F339580B5F45}" type="presParOf" srcId="{5671161E-9C67-4749-8257-ED71EF50DBCD}" destId="{D1D20A4C-67DF-42AC-98C1-7DA6FF8ED606}" srcOrd="1" destOrd="0" presId="urn:microsoft.com/office/officeart/2005/8/layout/hierarchy6"/>
    <dgm:cxn modelId="{EA622D48-0325-4D0D-9531-26731E3F635A}" type="presParOf" srcId="{58774D9C-7CD8-48AE-8292-690A0B219602}" destId="{3AA749F5-AB53-49DD-9F90-A99EB8A2CC61}" srcOrd="2" destOrd="0" presId="urn:microsoft.com/office/officeart/2005/8/layout/hierarchy6"/>
    <dgm:cxn modelId="{642B1C82-74BC-490C-A480-4FF852B0DF83}" type="presParOf" srcId="{58774D9C-7CD8-48AE-8292-690A0B219602}" destId="{BABF75A8-695A-4D4E-B18A-491E896A4670}" srcOrd="3" destOrd="0" presId="urn:microsoft.com/office/officeart/2005/8/layout/hierarchy6"/>
    <dgm:cxn modelId="{A369D6DD-182C-4839-9803-557042C6A03E}" type="presParOf" srcId="{BABF75A8-695A-4D4E-B18A-491E896A4670}" destId="{63FFAEBA-E15C-4B6D-8AE5-86D2B4C23147}" srcOrd="0" destOrd="0" presId="urn:microsoft.com/office/officeart/2005/8/layout/hierarchy6"/>
    <dgm:cxn modelId="{FE02B0FC-5A66-4A49-87D6-95FD44E1F312}" type="presParOf" srcId="{BABF75A8-695A-4D4E-B18A-491E896A4670}" destId="{7E73F665-7E55-4B9C-9163-E1886D0BAFEB}" srcOrd="1" destOrd="0" presId="urn:microsoft.com/office/officeart/2005/8/layout/hierarchy6"/>
    <dgm:cxn modelId="{7B1643D5-56A6-430F-8305-C330DC0E8F63}" type="presParOf" srcId="{58774D9C-7CD8-48AE-8292-690A0B219602}" destId="{1DD15EDE-2238-4CFE-87F9-ABEAF9B7DB50}" srcOrd="4" destOrd="0" presId="urn:microsoft.com/office/officeart/2005/8/layout/hierarchy6"/>
    <dgm:cxn modelId="{9A6C39ED-0D78-4945-AB97-AAD4BA9FD7BA}" type="presParOf" srcId="{58774D9C-7CD8-48AE-8292-690A0B219602}" destId="{FBDF9942-E18A-48FD-9765-A68178BD58D6}" srcOrd="5" destOrd="0" presId="urn:microsoft.com/office/officeart/2005/8/layout/hierarchy6"/>
    <dgm:cxn modelId="{3FD4A7A6-15C0-46B4-8AC4-1D5F568D80E0}" type="presParOf" srcId="{FBDF9942-E18A-48FD-9765-A68178BD58D6}" destId="{7EE19315-0B01-4FEE-A32F-06CC0748662E}" srcOrd="0" destOrd="0" presId="urn:microsoft.com/office/officeart/2005/8/layout/hierarchy6"/>
    <dgm:cxn modelId="{672DBDCB-08B6-4EF5-82EB-CBE1B525398C}" type="presParOf" srcId="{FBDF9942-E18A-48FD-9765-A68178BD58D6}" destId="{28ED7477-C63B-4128-9AA5-FEDB1ECE8659}" srcOrd="1" destOrd="0" presId="urn:microsoft.com/office/officeart/2005/8/layout/hierarchy6"/>
    <dgm:cxn modelId="{B8612BDB-1628-468F-80C2-19E871610FD8}" type="presParOf" srcId="{DF3A1B64-2EB7-46E8-8B8E-C270D448448B}" destId="{EF95F800-EF5C-40FB-B679-EE9854D05D9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181FB18-1C56-4423-95A5-ABF87D2777FA}" type="doc">
      <dgm:prSet loTypeId="urn:microsoft.com/office/officeart/2005/8/layout/hProcess9" loCatId="process" qsTypeId="urn:microsoft.com/office/officeart/2005/8/quickstyle/simple1" qsCatId="simple" csTypeId="urn:microsoft.com/office/officeart/2005/8/colors/accent0_1" csCatId="mainScheme" phldr="1"/>
      <dgm:spPr/>
    </dgm:pt>
    <dgm:pt modelId="{A2D024FC-2563-441E-8963-7B8216C55B3A}">
      <dgm:prSet phldrT="[Tekst]" custT="1"/>
      <dgm:spPr>
        <a:ln>
          <a:solidFill>
            <a:srgbClr val="FFC000"/>
          </a:solidFill>
        </a:ln>
      </dgm:spPr>
      <dgm:t>
        <a:bodyPr/>
        <a:lstStyle/>
        <a:p>
          <a:r>
            <a:rPr lang="pl-PL" sz="1600" b="1" dirty="0">
              <a:latin typeface="Lato"/>
            </a:rPr>
            <a:t>Nie uznaje się za podatnika organów władzy publicznej oraz urzędów obsługujących te organy </a:t>
          </a:r>
        </a:p>
      </dgm:t>
    </dgm:pt>
    <dgm:pt modelId="{E81E8DEC-A404-460E-9BD5-0B432D58AB3A}" type="parTrans" cxnId="{FC3368B0-5B1A-4E07-B97D-F7F22AF6D499}">
      <dgm:prSet/>
      <dgm:spPr/>
      <dgm:t>
        <a:bodyPr/>
        <a:lstStyle/>
        <a:p>
          <a:endParaRPr lang="pl-PL" sz="1600">
            <a:latin typeface="Lato"/>
          </a:endParaRPr>
        </a:p>
      </dgm:t>
    </dgm:pt>
    <dgm:pt modelId="{DB625795-4A22-44C1-A544-885FC79F544D}" type="sibTrans" cxnId="{FC3368B0-5B1A-4E07-B97D-F7F22AF6D499}">
      <dgm:prSet/>
      <dgm:spPr/>
      <dgm:t>
        <a:bodyPr/>
        <a:lstStyle/>
        <a:p>
          <a:endParaRPr lang="pl-PL" sz="1600">
            <a:latin typeface="Lato"/>
          </a:endParaRPr>
        </a:p>
      </dgm:t>
    </dgm:pt>
    <dgm:pt modelId="{9212DE47-AC65-45DD-BFDA-3B35B050B7B7}">
      <dgm:prSet phldrT="[Tekst]" custT="1"/>
      <dgm:spPr>
        <a:ln>
          <a:solidFill>
            <a:srgbClr val="FFC000"/>
          </a:solidFill>
        </a:ln>
      </dgm:spPr>
      <dgm:t>
        <a:bodyPr/>
        <a:lstStyle/>
        <a:p>
          <a:r>
            <a:rPr lang="pl-PL" sz="1600" b="1" dirty="0">
              <a:latin typeface="Lato"/>
            </a:rPr>
            <a:t>w zakresie realizowanych zadań nałożonych odrębnymi przepisami prawa, dla realizacji których zostały one powołane</a:t>
          </a:r>
        </a:p>
      </dgm:t>
    </dgm:pt>
    <dgm:pt modelId="{367EB403-D59F-4AD8-AE2E-BE0310D460E6}" type="parTrans" cxnId="{7F0F8A3F-C333-497C-825D-5C46E067EBB5}">
      <dgm:prSet/>
      <dgm:spPr/>
      <dgm:t>
        <a:bodyPr/>
        <a:lstStyle/>
        <a:p>
          <a:endParaRPr lang="pl-PL" sz="1600">
            <a:latin typeface="Lato"/>
          </a:endParaRPr>
        </a:p>
      </dgm:t>
    </dgm:pt>
    <dgm:pt modelId="{85AD8FB8-2C21-4631-91D5-A53265181733}" type="sibTrans" cxnId="{7F0F8A3F-C333-497C-825D-5C46E067EBB5}">
      <dgm:prSet/>
      <dgm:spPr/>
      <dgm:t>
        <a:bodyPr/>
        <a:lstStyle/>
        <a:p>
          <a:endParaRPr lang="pl-PL" sz="1600">
            <a:latin typeface="Lato"/>
          </a:endParaRPr>
        </a:p>
      </dgm:t>
    </dgm:pt>
    <dgm:pt modelId="{D509CBDC-CF83-4653-8D32-2A5E13C28EAF}">
      <dgm:prSet phldrT="[Tekst]" custT="1"/>
      <dgm:spPr>
        <a:ln>
          <a:solidFill>
            <a:srgbClr val="FFC000"/>
          </a:solidFill>
        </a:ln>
      </dgm:spPr>
      <dgm:t>
        <a:bodyPr/>
        <a:lstStyle/>
        <a:p>
          <a:r>
            <a:rPr lang="pl-PL" sz="1400" dirty="0">
              <a:latin typeface="Lato"/>
            </a:rPr>
            <a:t>z wyłączeniem czynności wykonywanych na podstawie zawartych umów cywilnoprawnych</a:t>
          </a:r>
        </a:p>
      </dgm:t>
    </dgm:pt>
    <dgm:pt modelId="{159DAC3B-1D61-4E47-A828-A346D2041068}" type="parTrans" cxnId="{E1DD3ECB-5209-4A3E-B88A-70D8444E0361}">
      <dgm:prSet/>
      <dgm:spPr/>
      <dgm:t>
        <a:bodyPr/>
        <a:lstStyle/>
        <a:p>
          <a:endParaRPr lang="pl-PL" sz="1600">
            <a:latin typeface="Lato"/>
          </a:endParaRPr>
        </a:p>
      </dgm:t>
    </dgm:pt>
    <dgm:pt modelId="{62AC1F1E-6181-4CD3-B172-5AE6A4438ADA}" type="sibTrans" cxnId="{E1DD3ECB-5209-4A3E-B88A-70D8444E0361}">
      <dgm:prSet/>
      <dgm:spPr/>
      <dgm:t>
        <a:bodyPr/>
        <a:lstStyle/>
        <a:p>
          <a:endParaRPr lang="pl-PL" sz="1600">
            <a:latin typeface="Lato"/>
          </a:endParaRPr>
        </a:p>
      </dgm:t>
    </dgm:pt>
    <dgm:pt modelId="{D23E67D7-DD3A-41A1-95B2-017B9BB77915}" type="pres">
      <dgm:prSet presAssocID="{1181FB18-1C56-4423-95A5-ABF87D2777FA}" presName="CompostProcess" presStyleCnt="0">
        <dgm:presLayoutVars>
          <dgm:dir/>
          <dgm:resizeHandles val="exact"/>
        </dgm:presLayoutVars>
      </dgm:prSet>
      <dgm:spPr/>
    </dgm:pt>
    <dgm:pt modelId="{CCAD2E23-B17B-4695-9AC2-9FF7A831CCD1}" type="pres">
      <dgm:prSet presAssocID="{1181FB18-1C56-4423-95A5-ABF87D2777FA}" presName="arrow" presStyleLbl="bgShp" presStyleIdx="0" presStyleCnt="1"/>
      <dgm:spPr>
        <a:solidFill>
          <a:schemeClr val="bg1">
            <a:lumMod val="85000"/>
          </a:schemeClr>
        </a:solidFill>
        <a:ln>
          <a:solidFill>
            <a:srgbClr val="FFC000"/>
          </a:solidFill>
        </a:ln>
      </dgm:spPr>
    </dgm:pt>
    <dgm:pt modelId="{3340DE3E-B230-4E8B-AA07-9A98DA63EF41}" type="pres">
      <dgm:prSet presAssocID="{1181FB18-1C56-4423-95A5-ABF87D2777FA}" presName="linearProcess" presStyleCnt="0"/>
      <dgm:spPr/>
    </dgm:pt>
    <dgm:pt modelId="{FA1F8B6B-068B-49ED-B352-DB87DC7AC4AA}" type="pres">
      <dgm:prSet presAssocID="{A2D024FC-2563-441E-8963-7B8216C55B3A}" presName="textNode" presStyleLbl="node1" presStyleIdx="0" presStyleCnt="3">
        <dgm:presLayoutVars>
          <dgm:bulletEnabled val="1"/>
        </dgm:presLayoutVars>
      </dgm:prSet>
      <dgm:spPr/>
      <dgm:t>
        <a:bodyPr/>
        <a:lstStyle/>
        <a:p>
          <a:endParaRPr lang="pl-PL"/>
        </a:p>
      </dgm:t>
    </dgm:pt>
    <dgm:pt modelId="{3573A084-1A5D-42B1-95C3-FEF8EFD07117}" type="pres">
      <dgm:prSet presAssocID="{DB625795-4A22-44C1-A544-885FC79F544D}" presName="sibTrans" presStyleCnt="0"/>
      <dgm:spPr/>
    </dgm:pt>
    <dgm:pt modelId="{66AC5795-8C85-40F4-8525-F6D53F0CCEDF}" type="pres">
      <dgm:prSet presAssocID="{9212DE47-AC65-45DD-BFDA-3B35B050B7B7}" presName="textNode" presStyleLbl="node1" presStyleIdx="1" presStyleCnt="3">
        <dgm:presLayoutVars>
          <dgm:bulletEnabled val="1"/>
        </dgm:presLayoutVars>
      </dgm:prSet>
      <dgm:spPr/>
      <dgm:t>
        <a:bodyPr/>
        <a:lstStyle/>
        <a:p>
          <a:endParaRPr lang="pl-PL"/>
        </a:p>
      </dgm:t>
    </dgm:pt>
    <dgm:pt modelId="{F8827EA8-4B0D-4412-BCFF-A0BA70358407}" type="pres">
      <dgm:prSet presAssocID="{85AD8FB8-2C21-4631-91D5-A53265181733}" presName="sibTrans" presStyleCnt="0"/>
      <dgm:spPr/>
    </dgm:pt>
    <dgm:pt modelId="{9E8FFD23-FCC4-4037-A0D4-414A55FF62B4}" type="pres">
      <dgm:prSet presAssocID="{D509CBDC-CF83-4653-8D32-2A5E13C28EAF}" presName="textNode" presStyleLbl="node1" presStyleIdx="2" presStyleCnt="3">
        <dgm:presLayoutVars>
          <dgm:bulletEnabled val="1"/>
        </dgm:presLayoutVars>
      </dgm:prSet>
      <dgm:spPr>
        <a:prstGeom prst="leftArrow">
          <a:avLst/>
        </a:prstGeom>
      </dgm:spPr>
      <dgm:t>
        <a:bodyPr/>
        <a:lstStyle/>
        <a:p>
          <a:endParaRPr lang="pl-PL"/>
        </a:p>
      </dgm:t>
    </dgm:pt>
  </dgm:ptLst>
  <dgm:cxnLst>
    <dgm:cxn modelId="{E1DD3ECB-5209-4A3E-B88A-70D8444E0361}" srcId="{1181FB18-1C56-4423-95A5-ABF87D2777FA}" destId="{D509CBDC-CF83-4653-8D32-2A5E13C28EAF}" srcOrd="2" destOrd="0" parTransId="{159DAC3B-1D61-4E47-A828-A346D2041068}" sibTransId="{62AC1F1E-6181-4CD3-B172-5AE6A4438ADA}"/>
    <dgm:cxn modelId="{0281BB1A-676F-47F8-9519-1425C5452E68}" type="presOf" srcId="{A2D024FC-2563-441E-8963-7B8216C55B3A}" destId="{FA1F8B6B-068B-49ED-B352-DB87DC7AC4AA}" srcOrd="0" destOrd="0" presId="urn:microsoft.com/office/officeart/2005/8/layout/hProcess9"/>
    <dgm:cxn modelId="{854B6446-1567-4ADA-91B9-BB96A3932455}" type="presOf" srcId="{D509CBDC-CF83-4653-8D32-2A5E13C28EAF}" destId="{9E8FFD23-FCC4-4037-A0D4-414A55FF62B4}" srcOrd="0" destOrd="0" presId="urn:microsoft.com/office/officeart/2005/8/layout/hProcess9"/>
    <dgm:cxn modelId="{CA0FF4F8-C585-4ED3-A7B6-145BBA7F61D2}" type="presOf" srcId="{9212DE47-AC65-45DD-BFDA-3B35B050B7B7}" destId="{66AC5795-8C85-40F4-8525-F6D53F0CCEDF}" srcOrd="0" destOrd="0" presId="urn:microsoft.com/office/officeart/2005/8/layout/hProcess9"/>
    <dgm:cxn modelId="{92047FD9-0E5C-4E87-A89E-B6742F56F6AB}" type="presOf" srcId="{1181FB18-1C56-4423-95A5-ABF87D2777FA}" destId="{D23E67D7-DD3A-41A1-95B2-017B9BB77915}" srcOrd="0" destOrd="0" presId="urn:microsoft.com/office/officeart/2005/8/layout/hProcess9"/>
    <dgm:cxn modelId="{FC3368B0-5B1A-4E07-B97D-F7F22AF6D499}" srcId="{1181FB18-1C56-4423-95A5-ABF87D2777FA}" destId="{A2D024FC-2563-441E-8963-7B8216C55B3A}" srcOrd="0" destOrd="0" parTransId="{E81E8DEC-A404-460E-9BD5-0B432D58AB3A}" sibTransId="{DB625795-4A22-44C1-A544-885FC79F544D}"/>
    <dgm:cxn modelId="{7F0F8A3F-C333-497C-825D-5C46E067EBB5}" srcId="{1181FB18-1C56-4423-95A5-ABF87D2777FA}" destId="{9212DE47-AC65-45DD-BFDA-3B35B050B7B7}" srcOrd="1" destOrd="0" parTransId="{367EB403-D59F-4AD8-AE2E-BE0310D460E6}" sibTransId="{85AD8FB8-2C21-4631-91D5-A53265181733}"/>
    <dgm:cxn modelId="{5CCA09BD-6193-4D48-BCFA-EB8E75DE2837}" type="presParOf" srcId="{D23E67D7-DD3A-41A1-95B2-017B9BB77915}" destId="{CCAD2E23-B17B-4695-9AC2-9FF7A831CCD1}" srcOrd="0" destOrd="0" presId="urn:microsoft.com/office/officeart/2005/8/layout/hProcess9"/>
    <dgm:cxn modelId="{1A6AAEB4-DCF9-4F82-8395-9A27DBB47A2D}" type="presParOf" srcId="{D23E67D7-DD3A-41A1-95B2-017B9BB77915}" destId="{3340DE3E-B230-4E8B-AA07-9A98DA63EF41}" srcOrd="1" destOrd="0" presId="urn:microsoft.com/office/officeart/2005/8/layout/hProcess9"/>
    <dgm:cxn modelId="{25AED3D5-9812-4941-84D9-DCF71B7DD411}" type="presParOf" srcId="{3340DE3E-B230-4E8B-AA07-9A98DA63EF41}" destId="{FA1F8B6B-068B-49ED-B352-DB87DC7AC4AA}" srcOrd="0" destOrd="0" presId="urn:microsoft.com/office/officeart/2005/8/layout/hProcess9"/>
    <dgm:cxn modelId="{C2C293D3-CF87-4FB2-8C0B-89C9F8A46542}" type="presParOf" srcId="{3340DE3E-B230-4E8B-AA07-9A98DA63EF41}" destId="{3573A084-1A5D-42B1-95C3-FEF8EFD07117}" srcOrd="1" destOrd="0" presId="urn:microsoft.com/office/officeart/2005/8/layout/hProcess9"/>
    <dgm:cxn modelId="{BDBD2EA4-D92E-4703-9A27-E757197B427B}" type="presParOf" srcId="{3340DE3E-B230-4E8B-AA07-9A98DA63EF41}" destId="{66AC5795-8C85-40F4-8525-F6D53F0CCEDF}" srcOrd="2" destOrd="0" presId="urn:microsoft.com/office/officeart/2005/8/layout/hProcess9"/>
    <dgm:cxn modelId="{B896F054-4976-4568-9457-0F538D01DB42}" type="presParOf" srcId="{3340DE3E-B230-4E8B-AA07-9A98DA63EF41}" destId="{F8827EA8-4B0D-4412-BCFF-A0BA70358407}" srcOrd="3" destOrd="0" presId="urn:microsoft.com/office/officeart/2005/8/layout/hProcess9"/>
    <dgm:cxn modelId="{A1994497-009D-4CAE-A7B6-300BCA9DF8BC}" type="presParOf" srcId="{3340DE3E-B230-4E8B-AA07-9A98DA63EF41}" destId="{9E8FFD23-FCC4-4037-A0D4-414A55FF62B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4D58C18-F6A0-4270-A5B4-011D76A6D4E9}" type="doc">
      <dgm:prSet loTypeId="urn:microsoft.com/office/officeart/2005/8/layout/process1" loCatId="process" qsTypeId="urn:microsoft.com/office/officeart/2005/8/quickstyle/simple1" qsCatId="simple" csTypeId="urn:microsoft.com/office/officeart/2005/8/colors/accent0_1" csCatId="mainScheme" phldr="1"/>
      <dgm:spPr/>
    </dgm:pt>
    <dgm:pt modelId="{B46075D0-96B1-4249-8CB3-366F86A4186C}">
      <dgm:prSet phldrT="[Tekst]"/>
      <dgm:spPr>
        <a:solidFill>
          <a:schemeClr val="bg1"/>
        </a:solidFill>
        <a:ln>
          <a:solidFill>
            <a:srgbClr val="FFC000"/>
          </a:solidFill>
        </a:ln>
      </dgm:spPr>
      <dgm:t>
        <a:bodyPr/>
        <a:lstStyle/>
        <a:p>
          <a:r>
            <a:rPr lang="pl-PL" dirty="0"/>
            <a:t>Czynności muszą być wykonywane przez organ podlegający prawu publicznemu</a:t>
          </a:r>
        </a:p>
      </dgm:t>
    </dgm:pt>
    <dgm:pt modelId="{50ED8EA8-C8AE-442B-828C-FCAA3423993E}" type="parTrans" cxnId="{8A3DA290-2D88-4DFD-A2D5-4AC244FF48A3}">
      <dgm:prSet/>
      <dgm:spPr/>
      <dgm:t>
        <a:bodyPr/>
        <a:lstStyle/>
        <a:p>
          <a:endParaRPr lang="pl-PL"/>
        </a:p>
      </dgm:t>
    </dgm:pt>
    <dgm:pt modelId="{A432D9F0-A8B7-44A1-A998-D7A9756A8284}" type="sibTrans" cxnId="{8A3DA290-2D88-4DFD-A2D5-4AC244FF48A3}">
      <dgm:prSet/>
      <dgm:spPr>
        <a:solidFill>
          <a:schemeClr val="bg1"/>
        </a:solidFill>
        <a:ln>
          <a:solidFill>
            <a:srgbClr val="FFC000"/>
          </a:solidFill>
        </a:ln>
      </dgm:spPr>
      <dgm:t>
        <a:bodyPr/>
        <a:lstStyle/>
        <a:p>
          <a:endParaRPr lang="pl-PL"/>
        </a:p>
      </dgm:t>
    </dgm:pt>
    <dgm:pt modelId="{FAF51709-E002-4061-8A49-58E065D097BF}">
      <dgm:prSet phldrT="[Tekst]"/>
      <dgm:spPr>
        <a:solidFill>
          <a:schemeClr val="bg1"/>
        </a:solidFill>
        <a:ln>
          <a:solidFill>
            <a:srgbClr val="FFC000"/>
          </a:solidFill>
        </a:ln>
      </dgm:spPr>
      <dgm:t>
        <a:bodyPr/>
        <a:lstStyle/>
        <a:p>
          <a:r>
            <a:rPr lang="pl-PL" dirty="0"/>
            <a:t>Muszą być wykonywane przez ten organ działający w charakterze  organu władzy publicznej</a:t>
          </a:r>
        </a:p>
      </dgm:t>
    </dgm:pt>
    <dgm:pt modelId="{89183391-4A60-4FB4-9668-C389F70C7944}" type="parTrans" cxnId="{C03F27A1-56E7-47A8-91C2-8A661BF1D3A0}">
      <dgm:prSet/>
      <dgm:spPr/>
      <dgm:t>
        <a:bodyPr/>
        <a:lstStyle/>
        <a:p>
          <a:endParaRPr lang="pl-PL"/>
        </a:p>
      </dgm:t>
    </dgm:pt>
    <dgm:pt modelId="{F0562368-543E-4410-90C9-505DFDCFCE3D}" type="sibTrans" cxnId="{C03F27A1-56E7-47A8-91C2-8A661BF1D3A0}">
      <dgm:prSet/>
      <dgm:spPr/>
      <dgm:t>
        <a:bodyPr/>
        <a:lstStyle/>
        <a:p>
          <a:endParaRPr lang="pl-PL"/>
        </a:p>
      </dgm:t>
    </dgm:pt>
    <dgm:pt modelId="{42C2122C-995E-4955-A915-34C71A5288CD}" type="pres">
      <dgm:prSet presAssocID="{64D58C18-F6A0-4270-A5B4-011D76A6D4E9}" presName="Name0" presStyleCnt="0">
        <dgm:presLayoutVars>
          <dgm:dir/>
          <dgm:resizeHandles val="exact"/>
        </dgm:presLayoutVars>
      </dgm:prSet>
      <dgm:spPr/>
    </dgm:pt>
    <dgm:pt modelId="{A912FA5F-0046-429C-BA46-0B7BF8191EEB}" type="pres">
      <dgm:prSet presAssocID="{B46075D0-96B1-4249-8CB3-366F86A4186C}" presName="node" presStyleLbl="node1" presStyleIdx="0" presStyleCnt="2">
        <dgm:presLayoutVars>
          <dgm:bulletEnabled val="1"/>
        </dgm:presLayoutVars>
      </dgm:prSet>
      <dgm:spPr/>
      <dgm:t>
        <a:bodyPr/>
        <a:lstStyle/>
        <a:p>
          <a:endParaRPr lang="pl-PL"/>
        </a:p>
      </dgm:t>
    </dgm:pt>
    <dgm:pt modelId="{B5975CDB-B776-4C92-905A-6ADC5CAF5A45}" type="pres">
      <dgm:prSet presAssocID="{A432D9F0-A8B7-44A1-A998-D7A9756A8284}" presName="sibTrans" presStyleLbl="sibTrans2D1" presStyleIdx="0" presStyleCnt="1"/>
      <dgm:spPr>
        <a:prstGeom prst="mathPlus">
          <a:avLst/>
        </a:prstGeom>
      </dgm:spPr>
      <dgm:t>
        <a:bodyPr/>
        <a:lstStyle/>
        <a:p>
          <a:endParaRPr lang="pl-PL"/>
        </a:p>
      </dgm:t>
    </dgm:pt>
    <dgm:pt modelId="{C4BDEA4C-28A9-42A0-A7F9-3DC2819E1B54}" type="pres">
      <dgm:prSet presAssocID="{A432D9F0-A8B7-44A1-A998-D7A9756A8284}" presName="connectorText" presStyleLbl="sibTrans2D1" presStyleIdx="0" presStyleCnt="1"/>
      <dgm:spPr/>
      <dgm:t>
        <a:bodyPr/>
        <a:lstStyle/>
        <a:p>
          <a:endParaRPr lang="pl-PL"/>
        </a:p>
      </dgm:t>
    </dgm:pt>
    <dgm:pt modelId="{02B61D47-6DA8-4DF7-B28D-2984D19FE282}" type="pres">
      <dgm:prSet presAssocID="{FAF51709-E002-4061-8A49-58E065D097BF}" presName="node" presStyleLbl="node1" presStyleIdx="1" presStyleCnt="2">
        <dgm:presLayoutVars>
          <dgm:bulletEnabled val="1"/>
        </dgm:presLayoutVars>
      </dgm:prSet>
      <dgm:spPr/>
      <dgm:t>
        <a:bodyPr/>
        <a:lstStyle/>
        <a:p>
          <a:endParaRPr lang="pl-PL"/>
        </a:p>
      </dgm:t>
    </dgm:pt>
  </dgm:ptLst>
  <dgm:cxnLst>
    <dgm:cxn modelId="{D07BB92E-A67B-44C2-A3BC-51CF724374AD}" type="presOf" srcId="{64D58C18-F6A0-4270-A5B4-011D76A6D4E9}" destId="{42C2122C-995E-4955-A915-34C71A5288CD}" srcOrd="0" destOrd="0" presId="urn:microsoft.com/office/officeart/2005/8/layout/process1"/>
    <dgm:cxn modelId="{8A3DA290-2D88-4DFD-A2D5-4AC244FF48A3}" srcId="{64D58C18-F6A0-4270-A5B4-011D76A6D4E9}" destId="{B46075D0-96B1-4249-8CB3-366F86A4186C}" srcOrd="0" destOrd="0" parTransId="{50ED8EA8-C8AE-442B-828C-FCAA3423993E}" sibTransId="{A432D9F0-A8B7-44A1-A998-D7A9756A8284}"/>
    <dgm:cxn modelId="{11ECE282-C414-4F2A-AC06-39FCE740AD99}" type="presOf" srcId="{A432D9F0-A8B7-44A1-A998-D7A9756A8284}" destId="{B5975CDB-B776-4C92-905A-6ADC5CAF5A45}" srcOrd="0" destOrd="0" presId="urn:microsoft.com/office/officeart/2005/8/layout/process1"/>
    <dgm:cxn modelId="{E5922BA5-8579-44AB-84EA-16BB99D82280}" type="presOf" srcId="{B46075D0-96B1-4249-8CB3-366F86A4186C}" destId="{A912FA5F-0046-429C-BA46-0B7BF8191EEB}" srcOrd="0" destOrd="0" presId="urn:microsoft.com/office/officeart/2005/8/layout/process1"/>
    <dgm:cxn modelId="{907A8785-823C-4327-9171-115C637BA83C}" type="presOf" srcId="{A432D9F0-A8B7-44A1-A998-D7A9756A8284}" destId="{C4BDEA4C-28A9-42A0-A7F9-3DC2819E1B54}" srcOrd="1" destOrd="0" presId="urn:microsoft.com/office/officeart/2005/8/layout/process1"/>
    <dgm:cxn modelId="{C03F27A1-56E7-47A8-91C2-8A661BF1D3A0}" srcId="{64D58C18-F6A0-4270-A5B4-011D76A6D4E9}" destId="{FAF51709-E002-4061-8A49-58E065D097BF}" srcOrd="1" destOrd="0" parTransId="{89183391-4A60-4FB4-9668-C389F70C7944}" sibTransId="{F0562368-543E-4410-90C9-505DFDCFCE3D}"/>
    <dgm:cxn modelId="{5C1EBC7C-2994-4D8F-B148-7AB761A79DC1}" type="presOf" srcId="{FAF51709-E002-4061-8A49-58E065D097BF}" destId="{02B61D47-6DA8-4DF7-B28D-2984D19FE282}" srcOrd="0" destOrd="0" presId="urn:microsoft.com/office/officeart/2005/8/layout/process1"/>
    <dgm:cxn modelId="{374F5BEE-374F-4B48-9371-A0C954D495F2}" type="presParOf" srcId="{42C2122C-995E-4955-A915-34C71A5288CD}" destId="{A912FA5F-0046-429C-BA46-0B7BF8191EEB}" srcOrd="0" destOrd="0" presId="urn:microsoft.com/office/officeart/2005/8/layout/process1"/>
    <dgm:cxn modelId="{50923420-C422-4A8F-B5B9-58E35003BEC5}" type="presParOf" srcId="{42C2122C-995E-4955-A915-34C71A5288CD}" destId="{B5975CDB-B776-4C92-905A-6ADC5CAF5A45}" srcOrd="1" destOrd="0" presId="urn:microsoft.com/office/officeart/2005/8/layout/process1"/>
    <dgm:cxn modelId="{8B00F183-65CE-4060-BF2E-888CD1CA89EF}" type="presParOf" srcId="{B5975CDB-B776-4C92-905A-6ADC5CAF5A45}" destId="{C4BDEA4C-28A9-42A0-A7F9-3DC2819E1B54}" srcOrd="0" destOrd="0" presId="urn:microsoft.com/office/officeart/2005/8/layout/process1"/>
    <dgm:cxn modelId="{8CD1CA19-10D1-40CE-AD7D-43592F65F925}" type="presParOf" srcId="{42C2122C-995E-4955-A915-34C71A5288CD}" destId="{02B61D47-6DA8-4DF7-B28D-2984D19FE282}" srcOrd="2"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BCAAAE-D86C-4FCE-AB2C-42BBCAD63886}" type="doc">
      <dgm:prSet loTypeId="urn:microsoft.com/office/officeart/2005/8/layout/process1" loCatId="process" qsTypeId="urn:microsoft.com/office/officeart/2005/8/quickstyle/simple1" qsCatId="simple" csTypeId="urn:microsoft.com/office/officeart/2005/8/colors/accent0_1" csCatId="mainScheme" phldr="1"/>
      <dgm:spPr/>
    </dgm:pt>
    <dgm:pt modelId="{1E7D6046-C6D8-455F-AF8B-2E85A25E5898}">
      <dgm:prSet phldrT="[Tekst]">
        <dgm:style>
          <a:lnRef idx="2">
            <a:schemeClr val="accent6"/>
          </a:lnRef>
          <a:fillRef idx="1">
            <a:schemeClr val="lt1"/>
          </a:fillRef>
          <a:effectRef idx="0">
            <a:schemeClr val="accent6"/>
          </a:effectRef>
          <a:fontRef idx="minor">
            <a:schemeClr val="dk1"/>
          </a:fontRef>
        </dgm:style>
      </dgm:prSet>
      <dgm:spPr>
        <a:ln>
          <a:solidFill>
            <a:srgbClr val="FFC000"/>
          </a:solidFill>
        </a:ln>
      </dgm:spPr>
      <dgm:t>
        <a:bodyPr/>
        <a:lstStyle/>
        <a:p>
          <a:r>
            <a:rPr lang="pl-PL" b="1" i="0" dirty="0">
              <a:effectLst/>
              <a:latin typeface="+mn-lt"/>
            </a:rPr>
            <a:t>Koszty niekwalifikowalne </a:t>
          </a:r>
          <a:endParaRPr lang="pl-PL" dirty="0">
            <a:latin typeface="+mn-lt"/>
          </a:endParaRPr>
        </a:p>
      </dgm:t>
    </dgm:pt>
    <dgm:pt modelId="{E3439AE9-F2A6-4DF8-935A-147A307740F9}" type="parTrans" cxnId="{5AEEBE2A-DF66-4340-B8A5-17099B231378}">
      <dgm:prSet/>
      <dgm:spPr/>
      <dgm:t>
        <a:bodyPr/>
        <a:lstStyle/>
        <a:p>
          <a:endParaRPr lang="pl-PL"/>
        </a:p>
      </dgm:t>
    </dgm:pt>
    <dgm:pt modelId="{90EEC0EF-C0DE-4A31-8C32-82EFAF344F4A}" type="sibTrans" cxnId="{5AEEBE2A-DF66-4340-B8A5-17099B231378}">
      <dgm:prSet>
        <dgm:style>
          <a:lnRef idx="2">
            <a:schemeClr val="accent6"/>
          </a:lnRef>
          <a:fillRef idx="1">
            <a:schemeClr val="lt1"/>
          </a:fillRef>
          <a:effectRef idx="0">
            <a:schemeClr val="accent6"/>
          </a:effectRef>
          <a:fontRef idx="minor">
            <a:schemeClr val="dk1"/>
          </a:fontRef>
        </dgm:style>
      </dgm:prSet>
      <dgm:spPr>
        <a:ln>
          <a:solidFill>
            <a:srgbClr val="FFC000"/>
          </a:solidFill>
        </a:ln>
      </dgm:spPr>
      <dgm:t>
        <a:bodyPr/>
        <a:lstStyle/>
        <a:p>
          <a:endParaRPr lang="pl-PL"/>
        </a:p>
      </dgm:t>
    </dgm:pt>
    <dgm:pt modelId="{8904A0D3-7BA8-4378-802F-3AC087B36BE2}">
      <dgm:prSet phldrT="[Tekst]">
        <dgm:style>
          <a:lnRef idx="2">
            <a:schemeClr val="accent6"/>
          </a:lnRef>
          <a:fillRef idx="1">
            <a:schemeClr val="lt1"/>
          </a:fillRef>
          <a:effectRef idx="0">
            <a:schemeClr val="accent6"/>
          </a:effectRef>
          <a:fontRef idx="minor">
            <a:schemeClr val="dk1"/>
          </a:fontRef>
        </dgm:style>
      </dgm:prSet>
      <dgm:spPr>
        <a:ln>
          <a:solidFill>
            <a:srgbClr val="FFC000"/>
          </a:solidFill>
        </a:ln>
      </dgm:spPr>
      <dgm:t>
        <a:bodyPr/>
        <a:lstStyle/>
        <a:p>
          <a:r>
            <a:rPr lang="pl-PL" b="1" i="0" dirty="0">
              <a:effectLst/>
              <a:latin typeface="+mn-lt"/>
            </a:rPr>
            <a:t>podatek od wartości dodanej (VAT)</a:t>
          </a:r>
        </a:p>
        <a:p>
          <a:r>
            <a:rPr lang="pl-PL" b="1" i="0" dirty="0">
              <a:effectLst/>
              <a:latin typeface="+mn-lt"/>
            </a:rPr>
            <a:t> </a:t>
          </a:r>
          <a:r>
            <a:rPr lang="pl-PL" b="1" i="0" u="sng" dirty="0">
              <a:effectLst/>
              <a:latin typeface="+mn-lt"/>
            </a:rPr>
            <a:t>z wyjątkiem podatku </a:t>
          </a:r>
          <a:r>
            <a:rPr lang="pl-PL" b="1" i="0" dirty="0">
              <a:effectLst/>
              <a:latin typeface="+mn-lt"/>
            </a:rPr>
            <a:t>którego nie można odzyskać na mocy prawodawstwa krajowego VAT</a:t>
          </a:r>
          <a:endParaRPr lang="pl-PL" dirty="0">
            <a:latin typeface="+mn-lt"/>
          </a:endParaRPr>
        </a:p>
      </dgm:t>
    </dgm:pt>
    <dgm:pt modelId="{8470E075-8878-44BE-822D-394BF5F603AB}" type="parTrans" cxnId="{A5BFEDB2-2EF6-498E-9EA0-1865D70F2C1A}">
      <dgm:prSet/>
      <dgm:spPr/>
      <dgm:t>
        <a:bodyPr/>
        <a:lstStyle/>
        <a:p>
          <a:endParaRPr lang="pl-PL"/>
        </a:p>
      </dgm:t>
    </dgm:pt>
    <dgm:pt modelId="{969DF8B9-32E6-4206-BD6B-4718D55DF97B}" type="sibTrans" cxnId="{A5BFEDB2-2EF6-498E-9EA0-1865D70F2C1A}">
      <dgm:prSet/>
      <dgm:spPr/>
      <dgm:t>
        <a:bodyPr/>
        <a:lstStyle/>
        <a:p>
          <a:endParaRPr lang="pl-PL"/>
        </a:p>
      </dgm:t>
    </dgm:pt>
    <dgm:pt modelId="{684D2466-CA55-4617-83BD-CDB64AA8B6F5}" type="pres">
      <dgm:prSet presAssocID="{BEBCAAAE-D86C-4FCE-AB2C-42BBCAD63886}" presName="Name0" presStyleCnt="0">
        <dgm:presLayoutVars>
          <dgm:dir/>
          <dgm:resizeHandles val="exact"/>
        </dgm:presLayoutVars>
      </dgm:prSet>
      <dgm:spPr/>
    </dgm:pt>
    <dgm:pt modelId="{EB52D46E-011D-4CE8-ADC9-ED562CA1EF28}" type="pres">
      <dgm:prSet presAssocID="{1E7D6046-C6D8-455F-AF8B-2E85A25E5898}" presName="node" presStyleLbl="node1" presStyleIdx="0" presStyleCnt="2" custScaleX="66937" custScaleY="58834">
        <dgm:presLayoutVars>
          <dgm:bulletEnabled val="1"/>
        </dgm:presLayoutVars>
      </dgm:prSet>
      <dgm:spPr/>
      <dgm:t>
        <a:bodyPr/>
        <a:lstStyle/>
        <a:p>
          <a:endParaRPr lang="pl-PL"/>
        </a:p>
      </dgm:t>
    </dgm:pt>
    <dgm:pt modelId="{020D5C41-2308-49CA-BE5B-0EBCE1A486A3}" type="pres">
      <dgm:prSet presAssocID="{90EEC0EF-C0DE-4A31-8C32-82EFAF344F4A}" presName="sibTrans" presStyleLbl="sibTrans2D1" presStyleIdx="0" presStyleCnt="1"/>
      <dgm:spPr/>
      <dgm:t>
        <a:bodyPr/>
        <a:lstStyle/>
        <a:p>
          <a:endParaRPr lang="pl-PL"/>
        </a:p>
      </dgm:t>
    </dgm:pt>
    <dgm:pt modelId="{EB0F7ECD-C6E6-4AB4-9F0A-DFE237C2A32E}" type="pres">
      <dgm:prSet presAssocID="{90EEC0EF-C0DE-4A31-8C32-82EFAF344F4A}" presName="connectorText" presStyleLbl="sibTrans2D1" presStyleIdx="0" presStyleCnt="1"/>
      <dgm:spPr/>
      <dgm:t>
        <a:bodyPr/>
        <a:lstStyle/>
        <a:p>
          <a:endParaRPr lang="pl-PL"/>
        </a:p>
      </dgm:t>
    </dgm:pt>
    <dgm:pt modelId="{DC436CBF-4079-45F5-B1CB-2B873466B990}" type="pres">
      <dgm:prSet presAssocID="{8904A0D3-7BA8-4378-802F-3AC087B36BE2}" presName="node" presStyleLbl="node1" presStyleIdx="1" presStyleCnt="2">
        <dgm:presLayoutVars>
          <dgm:bulletEnabled val="1"/>
        </dgm:presLayoutVars>
      </dgm:prSet>
      <dgm:spPr/>
      <dgm:t>
        <a:bodyPr/>
        <a:lstStyle/>
        <a:p>
          <a:endParaRPr lang="pl-PL"/>
        </a:p>
      </dgm:t>
    </dgm:pt>
  </dgm:ptLst>
  <dgm:cxnLst>
    <dgm:cxn modelId="{53217D54-236F-4EE7-8041-8B9B0C1971F6}" type="presOf" srcId="{BEBCAAAE-D86C-4FCE-AB2C-42BBCAD63886}" destId="{684D2466-CA55-4617-83BD-CDB64AA8B6F5}" srcOrd="0" destOrd="0" presId="urn:microsoft.com/office/officeart/2005/8/layout/process1"/>
    <dgm:cxn modelId="{0A9F6C4F-0A11-421A-9643-41F4D93CF694}" type="presOf" srcId="{90EEC0EF-C0DE-4A31-8C32-82EFAF344F4A}" destId="{020D5C41-2308-49CA-BE5B-0EBCE1A486A3}" srcOrd="0" destOrd="0" presId="urn:microsoft.com/office/officeart/2005/8/layout/process1"/>
    <dgm:cxn modelId="{58865296-8139-4CDB-AB0C-C87235E24E52}" type="presOf" srcId="{90EEC0EF-C0DE-4A31-8C32-82EFAF344F4A}" destId="{EB0F7ECD-C6E6-4AB4-9F0A-DFE237C2A32E}" srcOrd="1" destOrd="0" presId="urn:microsoft.com/office/officeart/2005/8/layout/process1"/>
    <dgm:cxn modelId="{833D0110-3764-45EB-8988-41A7FC2F20B3}" type="presOf" srcId="{1E7D6046-C6D8-455F-AF8B-2E85A25E5898}" destId="{EB52D46E-011D-4CE8-ADC9-ED562CA1EF28}" srcOrd="0" destOrd="0" presId="urn:microsoft.com/office/officeart/2005/8/layout/process1"/>
    <dgm:cxn modelId="{9CFB720B-7E01-4668-A09D-2173D14C661D}" type="presOf" srcId="{8904A0D3-7BA8-4378-802F-3AC087B36BE2}" destId="{DC436CBF-4079-45F5-B1CB-2B873466B990}" srcOrd="0" destOrd="0" presId="urn:microsoft.com/office/officeart/2005/8/layout/process1"/>
    <dgm:cxn modelId="{A5BFEDB2-2EF6-498E-9EA0-1865D70F2C1A}" srcId="{BEBCAAAE-D86C-4FCE-AB2C-42BBCAD63886}" destId="{8904A0D3-7BA8-4378-802F-3AC087B36BE2}" srcOrd="1" destOrd="0" parTransId="{8470E075-8878-44BE-822D-394BF5F603AB}" sibTransId="{969DF8B9-32E6-4206-BD6B-4718D55DF97B}"/>
    <dgm:cxn modelId="{5AEEBE2A-DF66-4340-B8A5-17099B231378}" srcId="{BEBCAAAE-D86C-4FCE-AB2C-42BBCAD63886}" destId="{1E7D6046-C6D8-455F-AF8B-2E85A25E5898}" srcOrd="0" destOrd="0" parTransId="{E3439AE9-F2A6-4DF8-935A-147A307740F9}" sibTransId="{90EEC0EF-C0DE-4A31-8C32-82EFAF344F4A}"/>
    <dgm:cxn modelId="{D0F64B24-8FC1-4F7C-B0FD-DDA050BF39D9}" type="presParOf" srcId="{684D2466-CA55-4617-83BD-CDB64AA8B6F5}" destId="{EB52D46E-011D-4CE8-ADC9-ED562CA1EF28}" srcOrd="0" destOrd="0" presId="urn:microsoft.com/office/officeart/2005/8/layout/process1"/>
    <dgm:cxn modelId="{8DEC1431-3B47-4F65-9D8D-E89D73DC51E8}" type="presParOf" srcId="{684D2466-CA55-4617-83BD-CDB64AA8B6F5}" destId="{020D5C41-2308-49CA-BE5B-0EBCE1A486A3}" srcOrd="1" destOrd="0" presId="urn:microsoft.com/office/officeart/2005/8/layout/process1"/>
    <dgm:cxn modelId="{6418AC11-58FE-4325-A3D2-D590489A25D9}" type="presParOf" srcId="{020D5C41-2308-49CA-BE5B-0EBCE1A486A3}" destId="{EB0F7ECD-C6E6-4AB4-9F0A-DFE237C2A32E}" srcOrd="0" destOrd="0" presId="urn:microsoft.com/office/officeart/2005/8/layout/process1"/>
    <dgm:cxn modelId="{EB38804D-C675-43A3-95E6-D1FB4A73422A}" type="presParOf" srcId="{684D2466-CA55-4617-83BD-CDB64AA8B6F5}" destId="{DC436CBF-4079-45F5-B1CB-2B873466B990}"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72B5E78-4F23-4674-91F8-B1EDEFA4B593}" type="doc">
      <dgm:prSet loTypeId="urn:microsoft.com/office/officeart/2005/8/layout/hProcess9" loCatId="process" qsTypeId="urn:microsoft.com/office/officeart/2005/8/quickstyle/simple1" qsCatId="simple" csTypeId="urn:microsoft.com/office/officeart/2005/8/colors/accent0_1" csCatId="mainScheme" phldr="1"/>
      <dgm:spPr/>
    </dgm:pt>
    <dgm:pt modelId="{C373F191-1218-43FB-8EEE-1F3D36C18C95}">
      <dgm:prSet phldrT="[Tekst]"/>
      <dgm:spPr>
        <a:ln>
          <a:solidFill>
            <a:srgbClr val="FFC000"/>
          </a:solidFill>
        </a:ln>
      </dgm:spPr>
      <dgm:t>
        <a:bodyPr/>
        <a:lstStyle/>
        <a:p>
          <a:r>
            <a:rPr lang="pl-PL" b="0" i="0" dirty="0">
              <a:effectLst/>
              <a:latin typeface="Open Sans"/>
            </a:rPr>
            <a:t>Urząd Marszałkowski Województwa Śląskiego (wykreślony z rejestru VAT z dniem 31 grudnia 2016 r.</a:t>
          </a:r>
          <a:r>
            <a:rPr lang="pl-PL" dirty="0">
              <a:latin typeface="Open Sans"/>
            </a:rPr>
            <a:t> </a:t>
          </a:r>
          <a:endParaRPr lang="pl-PL" dirty="0"/>
        </a:p>
      </dgm:t>
    </dgm:pt>
    <dgm:pt modelId="{3F2C6567-AA7F-47A9-93D6-B2F06EB0FAAB}" type="parTrans" cxnId="{BA6570AC-BD8F-4DCD-A4CC-A334B05226A3}">
      <dgm:prSet/>
      <dgm:spPr/>
      <dgm:t>
        <a:bodyPr/>
        <a:lstStyle/>
        <a:p>
          <a:endParaRPr lang="pl-PL"/>
        </a:p>
      </dgm:t>
    </dgm:pt>
    <dgm:pt modelId="{E6AAB063-4C2E-4028-B5F0-5B9B26C5735B}" type="sibTrans" cxnId="{BA6570AC-BD8F-4DCD-A4CC-A334B05226A3}">
      <dgm:prSet/>
      <dgm:spPr/>
      <dgm:t>
        <a:bodyPr/>
        <a:lstStyle/>
        <a:p>
          <a:endParaRPr lang="pl-PL"/>
        </a:p>
      </dgm:t>
    </dgm:pt>
    <dgm:pt modelId="{6E3CEDBD-1C41-485F-8737-9C518EF81C89}">
      <dgm:prSet phldrT="[Tekst]"/>
      <dgm:spPr>
        <a:ln>
          <a:solidFill>
            <a:srgbClr val="FFC000"/>
          </a:solidFill>
        </a:ln>
      </dgm:spPr>
      <dgm:t>
        <a:bodyPr/>
        <a:lstStyle/>
        <a:p>
          <a:pPr>
            <a:buClrTx/>
            <a:buSzTx/>
            <a:buFontTx/>
            <a:buNone/>
          </a:pPr>
          <a:r>
            <a:rPr lang="pl-PL">
              <a:latin typeface="Open Sans"/>
            </a:rPr>
            <a:t>Województwo Śląskie zarejestrowane jako podatnik VAT czynny z dniem 1 stycznia 2020 r.</a:t>
          </a:r>
          <a:endParaRPr lang="pl-PL" dirty="0"/>
        </a:p>
      </dgm:t>
    </dgm:pt>
    <dgm:pt modelId="{B12E2217-14D7-4A90-BFF8-6781FA797279}" type="parTrans" cxnId="{CC652250-6CD3-4BB0-B219-62A28188BB67}">
      <dgm:prSet/>
      <dgm:spPr/>
      <dgm:t>
        <a:bodyPr/>
        <a:lstStyle/>
        <a:p>
          <a:endParaRPr lang="pl-PL"/>
        </a:p>
      </dgm:t>
    </dgm:pt>
    <dgm:pt modelId="{6ADB444F-0A2E-432D-8A5A-4410E956A75C}" type="sibTrans" cxnId="{CC652250-6CD3-4BB0-B219-62A28188BB67}">
      <dgm:prSet/>
      <dgm:spPr/>
      <dgm:t>
        <a:bodyPr/>
        <a:lstStyle/>
        <a:p>
          <a:endParaRPr lang="pl-PL"/>
        </a:p>
      </dgm:t>
    </dgm:pt>
    <dgm:pt modelId="{5AC8F042-06CE-4644-AE82-E4004E715439}" type="pres">
      <dgm:prSet presAssocID="{672B5E78-4F23-4674-91F8-B1EDEFA4B593}" presName="CompostProcess" presStyleCnt="0">
        <dgm:presLayoutVars>
          <dgm:dir/>
          <dgm:resizeHandles val="exact"/>
        </dgm:presLayoutVars>
      </dgm:prSet>
      <dgm:spPr/>
    </dgm:pt>
    <dgm:pt modelId="{C08E5775-14DB-44D7-ABF0-80ADF1B24E0C}" type="pres">
      <dgm:prSet presAssocID="{672B5E78-4F23-4674-91F8-B1EDEFA4B593}" presName="arrow" presStyleLbl="bgShp" presStyleIdx="0" presStyleCnt="1"/>
      <dgm:spPr>
        <a:solidFill>
          <a:schemeClr val="bg1">
            <a:lumMod val="95000"/>
          </a:schemeClr>
        </a:solidFill>
        <a:ln>
          <a:solidFill>
            <a:srgbClr val="FFC000"/>
          </a:solidFill>
        </a:ln>
      </dgm:spPr>
    </dgm:pt>
    <dgm:pt modelId="{851CD957-B8B2-453C-A338-4637DE73A916}" type="pres">
      <dgm:prSet presAssocID="{672B5E78-4F23-4674-91F8-B1EDEFA4B593}" presName="linearProcess" presStyleCnt="0"/>
      <dgm:spPr/>
    </dgm:pt>
    <dgm:pt modelId="{DB1F7B3A-90E7-40FF-A028-941E8B24B0B2}" type="pres">
      <dgm:prSet presAssocID="{C373F191-1218-43FB-8EEE-1F3D36C18C95}" presName="textNode" presStyleLbl="node1" presStyleIdx="0" presStyleCnt="2">
        <dgm:presLayoutVars>
          <dgm:bulletEnabled val="1"/>
        </dgm:presLayoutVars>
      </dgm:prSet>
      <dgm:spPr/>
      <dgm:t>
        <a:bodyPr/>
        <a:lstStyle/>
        <a:p>
          <a:endParaRPr lang="pl-PL"/>
        </a:p>
      </dgm:t>
    </dgm:pt>
    <dgm:pt modelId="{3AAC17D4-6B7D-448C-8A51-A310AB46EC2B}" type="pres">
      <dgm:prSet presAssocID="{E6AAB063-4C2E-4028-B5F0-5B9B26C5735B}" presName="sibTrans" presStyleCnt="0"/>
      <dgm:spPr/>
    </dgm:pt>
    <dgm:pt modelId="{12C3B6A4-E920-4698-B059-C9D0F9C6AF7C}" type="pres">
      <dgm:prSet presAssocID="{6E3CEDBD-1C41-485F-8737-9C518EF81C89}" presName="textNode" presStyleLbl="node1" presStyleIdx="1" presStyleCnt="2">
        <dgm:presLayoutVars>
          <dgm:bulletEnabled val="1"/>
        </dgm:presLayoutVars>
      </dgm:prSet>
      <dgm:spPr/>
      <dgm:t>
        <a:bodyPr/>
        <a:lstStyle/>
        <a:p>
          <a:endParaRPr lang="pl-PL"/>
        </a:p>
      </dgm:t>
    </dgm:pt>
  </dgm:ptLst>
  <dgm:cxnLst>
    <dgm:cxn modelId="{E1C96368-0F45-45C3-A57F-C410FABA08F3}" type="presOf" srcId="{672B5E78-4F23-4674-91F8-B1EDEFA4B593}" destId="{5AC8F042-06CE-4644-AE82-E4004E715439}" srcOrd="0" destOrd="0" presId="urn:microsoft.com/office/officeart/2005/8/layout/hProcess9"/>
    <dgm:cxn modelId="{BA6570AC-BD8F-4DCD-A4CC-A334B05226A3}" srcId="{672B5E78-4F23-4674-91F8-B1EDEFA4B593}" destId="{C373F191-1218-43FB-8EEE-1F3D36C18C95}" srcOrd="0" destOrd="0" parTransId="{3F2C6567-AA7F-47A9-93D6-B2F06EB0FAAB}" sibTransId="{E6AAB063-4C2E-4028-B5F0-5B9B26C5735B}"/>
    <dgm:cxn modelId="{469C2241-E647-4F65-A492-A50D2247FDA8}" type="presOf" srcId="{C373F191-1218-43FB-8EEE-1F3D36C18C95}" destId="{DB1F7B3A-90E7-40FF-A028-941E8B24B0B2}" srcOrd="0" destOrd="0" presId="urn:microsoft.com/office/officeart/2005/8/layout/hProcess9"/>
    <dgm:cxn modelId="{E4491F20-46FD-4F04-8751-18F7E6998207}" type="presOf" srcId="{6E3CEDBD-1C41-485F-8737-9C518EF81C89}" destId="{12C3B6A4-E920-4698-B059-C9D0F9C6AF7C}" srcOrd="0" destOrd="0" presId="urn:microsoft.com/office/officeart/2005/8/layout/hProcess9"/>
    <dgm:cxn modelId="{CC652250-6CD3-4BB0-B219-62A28188BB67}" srcId="{672B5E78-4F23-4674-91F8-B1EDEFA4B593}" destId="{6E3CEDBD-1C41-485F-8737-9C518EF81C89}" srcOrd="1" destOrd="0" parTransId="{B12E2217-14D7-4A90-BFF8-6781FA797279}" sibTransId="{6ADB444F-0A2E-432D-8A5A-4410E956A75C}"/>
    <dgm:cxn modelId="{CBA05AA3-BFC8-48D7-B76B-836874B3024D}" type="presParOf" srcId="{5AC8F042-06CE-4644-AE82-E4004E715439}" destId="{C08E5775-14DB-44D7-ABF0-80ADF1B24E0C}" srcOrd="0" destOrd="0" presId="urn:microsoft.com/office/officeart/2005/8/layout/hProcess9"/>
    <dgm:cxn modelId="{62079D59-E4E0-4E43-A8B2-CFABCAEE09D0}" type="presParOf" srcId="{5AC8F042-06CE-4644-AE82-E4004E715439}" destId="{851CD957-B8B2-453C-A338-4637DE73A916}" srcOrd="1" destOrd="0" presId="urn:microsoft.com/office/officeart/2005/8/layout/hProcess9"/>
    <dgm:cxn modelId="{0BF38D82-0E12-42D2-9E64-C964032EB65B}" type="presParOf" srcId="{851CD957-B8B2-453C-A338-4637DE73A916}" destId="{DB1F7B3A-90E7-40FF-A028-941E8B24B0B2}" srcOrd="0" destOrd="0" presId="urn:microsoft.com/office/officeart/2005/8/layout/hProcess9"/>
    <dgm:cxn modelId="{95F2DC20-EBB9-4BCF-AFA1-454C0F50EF87}" type="presParOf" srcId="{851CD957-B8B2-453C-A338-4637DE73A916}" destId="{3AAC17D4-6B7D-448C-8A51-A310AB46EC2B}" srcOrd="1" destOrd="0" presId="urn:microsoft.com/office/officeart/2005/8/layout/hProcess9"/>
    <dgm:cxn modelId="{86586944-89D1-45B3-8835-FC5A24A86FB3}" type="presParOf" srcId="{851CD957-B8B2-453C-A338-4637DE73A916}" destId="{12C3B6A4-E920-4698-B059-C9D0F9C6AF7C}" srcOrd="2" destOrd="0" presId="urn:microsoft.com/office/officeart/2005/8/layout/hProcess9"/>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3A3CFF9-08E1-4374-B33E-114379240126}" type="doc">
      <dgm:prSet loTypeId="urn:microsoft.com/office/officeart/2005/8/layout/arrow3" loCatId="relationship" qsTypeId="urn:microsoft.com/office/officeart/2005/8/quickstyle/simple1" qsCatId="simple" csTypeId="urn:microsoft.com/office/officeart/2005/8/colors/accent0_1" csCatId="mainScheme" phldr="1"/>
      <dgm:spPr/>
      <dgm:t>
        <a:bodyPr/>
        <a:lstStyle/>
        <a:p>
          <a:endParaRPr lang="pl-PL"/>
        </a:p>
      </dgm:t>
    </dgm:pt>
    <dgm:pt modelId="{3D6ED560-271D-4328-AEC5-13EAF09454C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l-PL" sz="1400" b="1" dirty="0">
              <a:latin typeface="Lato"/>
            </a:rPr>
            <a:t>zwalnia się </a:t>
          </a:r>
        </a:p>
        <a:p>
          <a:pPr marL="0" marR="0" indent="0" defTabSz="914400" eaLnBrk="1" fontAlgn="auto" latinLnBrk="0" hangingPunct="1">
            <a:lnSpc>
              <a:spcPct val="100000"/>
            </a:lnSpc>
            <a:spcBef>
              <a:spcPts val="0"/>
            </a:spcBef>
            <a:spcAft>
              <a:spcPts val="0"/>
            </a:spcAft>
            <a:buClrTx/>
            <a:buSzTx/>
            <a:buFontTx/>
            <a:buNone/>
            <a:tabLst/>
            <a:defRPr/>
          </a:pPr>
          <a:r>
            <a:rPr lang="pl-PL" sz="1100" dirty="0">
              <a:latin typeface="Lato"/>
            </a:rPr>
            <a:t>od podatku podatników u których w poprzednim roku podatkowym wartość sprzedaży nie przekroczyła łącznie </a:t>
          </a:r>
        </a:p>
        <a:p>
          <a:pPr marL="0" marR="0" indent="0" defTabSz="914400" eaLnBrk="1" fontAlgn="auto" latinLnBrk="0" hangingPunct="1">
            <a:lnSpc>
              <a:spcPct val="100000"/>
            </a:lnSpc>
            <a:spcBef>
              <a:spcPts val="0"/>
            </a:spcBef>
            <a:spcAft>
              <a:spcPts val="0"/>
            </a:spcAft>
            <a:buClrTx/>
            <a:buSzTx/>
            <a:buFontTx/>
            <a:buNone/>
            <a:tabLst/>
            <a:defRPr/>
          </a:pPr>
          <a:r>
            <a:rPr lang="pl-PL" sz="1100" dirty="0">
              <a:latin typeface="Lato"/>
            </a:rPr>
            <a:t>200.000 zł</a:t>
          </a:r>
          <a:endParaRPr lang="pl-PL" sz="1100" b="1" u="sng" dirty="0">
            <a:latin typeface="Lato"/>
          </a:endParaRPr>
        </a:p>
      </dgm:t>
    </dgm:pt>
    <dgm:pt modelId="{950F9E5E-0312-4E74-A340-23AEF8C13E42}" type="parTrans" cxnId="{F8A94D6E-2D52-4756-BB0A-B5955DB41DB6}">
      <dgm:prSet/>
      <dgm:spPr/>
      <dgm:t>
        <a:bodyPr/>
        <a:lstStyle/>
        <a:p>
          <a:endParaRPr lang="pl-PL"/>
        </a:p>
      </dgm:t>
    </dgm:pt>
    <dgm:pt modelId="{AC3A4970-4584-414B-BB76-47558511D12B}" type="sibTrans" cxnId="{F8A94D6E-2D52-4756-BB0A-B5955DB41DB6}">
      <dgm:prSet/>
      <dgm:spPr/>
      <dgm:t>
        <a:bodyPr/>
        <a:lstStyle/>
        <a:p>
          <a:endParaRPr lang="pl-PL"/>
        </a:p>
      </dgm:t>
    </dgm:pt>
    <dgm:pt modelId="{695E8669-FD2A-48A4-B68F-E91715AC6078}">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l-PL" sz="1100" dirty="0">
              <a:latin typeface="Lato"/>
            </a:rPr>
            <a:t>jeżeli wartość sprzedaży u podatników zwolnionych przekroczy 200.000 zł </a:t>
          </a:r>
          <a:r>
            <a:rPr lang="pl-PL" sz="1400" b="1" dirty="0">
              <a:latin typeface="Lato"/>
            </a:rPr>
            <a:t>zwolnienie traci moc </a:t>
          </a:r>
        </a:p>
        <a:p>
          <a:pPr marL="0" marR="0" indent="0" defTabSz="914400" eaLnBrk="1" fontAlgn="auto" latinLnBrk="0" hangingPunct="1">
            <a:lnSpc>
              <a:spcPct val="100000"/>
            </a:lnSpc>
            <a:spcBef>
              <a:spcPts val="0"/>
            </a:spcBef>
            <a:spcAft>
              <a:spcPts val="0"/>
            </a:spcAft>
            <a:buClrTx/>
            <a:buSzTx/>
            <a:buFontTx/>
            <a:buNone/>
            <a:tabLst/>
            <a:defRPr/>
          </a:pPr>
          <a:r>
            <a:rPr lang="pl-PL" sz="1100" b="0" i="0" dirty="0">
              <a:effectLst/>
              <a:latin typeface="Lato"/>
            </a:rPr>
            <a:t>począwszy od czynności, którą przekroczono tę kwotę.</a:t>
          </a:r>
          <a:endParaRPr lang="pl-PL" sz="2000" dirty="0">
            <a:latin typeface="Lato"/>
          </a:endParaRPr>
        </a:p>
      </dgm:t>
    </dgm:pt>
    <dgm:pt modelId="{F78C645E-2DBD-4D02-B360-B6F962CF8269}" type="parTrans" cxnId="{47C68491-43A5-437C-8F3E-FC7D8E339FF5}">
      <dgm:prSet/>
      <dgm:spPr/>
      <dgm:t>
        <a:bodyPr/>
        <a:lstStyle/>
        <a:p>
          <a:endParaRPr lang="pl-PL"/>
        </a:p>
      </dgm:t>
    </dgm:pt>
    <dgm:pt modelId="{96E5BF2A-87C6-4C89-8686-DE0D58D361B9}" type="sibTrans" cxnId="{47C68491-43A5-437C-8F3E-FC7D8E339FF5}">
      <dgm:prSet/>
      <dgm:spPr/>
      <dgm:t>
        <a:bodyPr/>
        <a:lstStyle/>
        <a:p>
          <a:endParaRPr lang="pl-PL"/>
        </a:p>
      </dgm:t>
    </dgm:pt>
    <dgm:pt modelId="{A9C0B54C-1182-44B0-8316-3ECC4417D0AA}" type="pres">
      <dgm:prSet presAssocID="{A3A3CFF9-08E1-4374-B33E-114379240126}" presName="compositeShape" presStyleCnt="0">
        <dgm:presLayoutVars>
          <dgm:chMax val="2"/>
          <dgm:dir/>
          <dgm:resizeHandles val="exact"/>
        </dgm:presLayoutVars>
      </dgm:prSet>
      <dgm:spPr/>
      <dgm:t>
        <a:bodyPr/>
        <a:lstStyle/>
        <a:p>
          <a:endParaRPr lang="pl-PL"/>
        </a:p>
      </dgm:t>
    </dgm:pt>
    <dgm:pt modelId="{1110947A-2B94-41BD-9DD1-682186CC5950}" type="pres">
      <dgm:prSet presAssocID="{A3A3CFF9-08E1-4374-B33E-114379240126}" presName="divider" presStyleLbl="fgShp" presStyleIdx="0" presStyleCnt="1" custLinFactNeighborX="-826" custLinFactNeighborY="2479"/>
      <dgm:spPr>
        <a:solidFill>
          <a:schemeClr val="bg1">
            <a:lumMod val="95000"/>
          </a:schemeClr>
        </a:solidFill>
        <a:ln>
          <a:solidFill>
            <a:srgbClr val="FFC000"/>
          </a:solidFill>
        </a:ln>
      </dgm:spPr>
    </dgm:pt>
    <dgm:pt modelId="{07A253A2-6DBE-4DE5-83F8-9756E59C93D5}" type="pres">
      <dgm:prSet presAssocID="{3D6ED560-271D-4328-AEC5-13EAF09454CD}" presName="downArrow" presStyleLbl="node1" presStyleIdx="0" presStyleCnt="2"/>
      <dgm:spPr>
        <a:ln>
          <a:solidFill>
            <a:srgbClr val="FFC000"/>
          </a:solidFill>
        </a:ln>
      </dgm:spPr>
    </dgm:pt>
    <dgm:pt modelId="{6377133E-E818-4A03-93DA-9EA5199D7F62}" type="pres">
      <dgm:prSet presAssocID="{3D6ED560-271D-4328-AEC5-13EAF09454CD}" presName="downArrowText" presStyleLbl="revTx" presStyleIdx="0" presStyleCnt="2">
        <dgm:presLayoutVars>
          <dgm:bulletEnabled val="1"/>
        </dgm:presLayoutVars>
      </dgm:prSet>
      <dgm:spPr/>
      <dgm:t>
        <a:bodyPr/>
        <a:lstStyle/>
        <a:p>
          <a:endParaRPr lang="pl-PL"/>
        </a:p>
      </dgm:t>
    </dgm:pt>
    <dgm:pt modelId="{FF9089C2-B91C-422E-9E72-E48A667CFD68}" type="pres">
      <dgm:prSet presAssocID="{695E8669-FD2A-48A4-B68F-E91715AC6078}" presName="upArrow" presStyleLbl="node1" presStyleIdx="1" presStyleCnt="2"/>
      <dgm:spPr>
        <a:ln>
          <a:solidFill>
            <a:srgbClr val="FFC000"/>
          </a:solidFill>
        </a:ln>
      </dgm:spPr>
    </dgm:pt>
    <dgm:pt modelId="{0F84D5BE-0EAB-4AEA-9D13-35AC3DB80E38}" type="pres">
      <dgm:prSet presAssocID="{695E8669-FD2A-48A4-B68F-E91715AC6078}" presName="upArrowText" presStyleLbl="revTx" presStyleIdx="1" presStyleCnt="2">
        <dgm:presLayoutVars>
          <dgm:bulletEnabled val="1"/>
        </dgm:presLayoutVars>
      </dgm:prSet>
      <dgm:spPr/>
      <dgm:t>
        <a:bodyPr/>
        <a:lstStyle/>
        <a:p>
          <a:endParaRPr lang="pl-PL"/>
        </a:p>
      </dgm:t>
    </dgm:pt>
  </dgm:ptLst>
  <dgm:cxnLst>
    <dgm:cxn modelId="{79BDD4A5-8728-4DB8-80C3-0CE3FE4B7DC1}" type="presOf" srcId="{A3A3CFF9-08E1-4374-B33E-114379240126}" destId="{A9C0B54C-1182-44B0-8316-3ECC4417D0AA}" srcOrd="0" destOrd="0" presId="urn:microsoft.com/office/officeart/2005/8/layout/arrow3"/>
    <dgm:cxn modelId="{43239B39-19AE-4972-B196-A47EDF77D0D9}" type="presOf" srcId="{3D6ED560-271D-4328-AEC5-13EAF09454CD}" destId="{6377133E-E818-4A03-93DA-9EA5199D7F62}" srcOrd="0" destOrd="0" presId="urn:microsoft.com/office/officeart/2005/8/layout/arrow3"/>
    <dgm:cxn modelId="{F8A94D6E-2D52-4756-BB0A-B5955DB41DB6}" srcId="{A3A3CFF9-08E1-4374-B33E-114379240126}" destId="{3D6ED560-271D-4328-AEC5-13EAF09454CD}" srcOrd="0" destOrd="0" parTransId="{950F9E5E-0312-4E74-A340-23AEF8C13E42}" sibTransId="{AC3A4970-4584-414B-BB76-47558511D12B}"/>
    <dgm:cxn modelId="{47C68491-43A5-437C-8F3E-FC7D8E339FF5}" srcId="{A3A3CFF9-08E1-4374-B33E-114379240126}" destId="{695E8669-FD2A-48A4-B68F-E91715AC6078}" srcOrd="1" destOrd="0" parTransId="{F78C645E-2DBD-4D02-B360-B6F962CF8269}" sibTransId="{96E5BF2A-87C6-4C89-8686-DE0D58D361B9}"/>
    <dgm:cxn modelId="{3E633F9F-C371-496D-90AF-C7304B4ED9F1}" type="presOf" srcId="{695E8669-FD2A-48A4-B68F-E91715AC6078}" destId="{0F84D5BE-0EAB-4AEA-9D13-35AC3DB80E38}" srcOrd="0" destOrd="0" presId="urn:microsoft.com/office/officeart/2005/8/layout/arrow3"/>
    <dgm:cxn modelId="{2EF03EAA-CA1A-466A-B665-13B86579D1E5}" type="presParOf" srcId="{A9C0B54C-1182-44B0-8316-3ECC4417D0AA}" destId="{1110947A-2B94-41BD-9DD1-682186CC5950}" srcOrd="0" destOrd="0" presId="urn:microsoft.com/office/officeart/2005/8/layout/arrow3"/>
    <dgm:cxn modelId="{B92F9884-69D1-467B-8897-A24C06C0A1FD}" type="presParOf" srcId="{A9C0B54C-1182-44B0-8316-3ECC4417D0AA}" destId="{07A253A2-6DBE-4DE5-83F8-9756E59C93D5}" srcOrd="1" destOrd="0" presId="urn:microsoft.com/office/officeart/2005/8/layout/arrow3"/>
    <dgm:cxn modelId="{67A5F60C-6876-45A0-AEDD-A06026C467E4}" type="presParOf" srcId="{A9C0B54C-1182-44B0-8316-3ECC4417D0AA}" destId="{6377133E-E818-4A03-93DA-9EA5199D7F62}" srcOrd="2" destOrd="0" presId="urn:microsoft.com/office/officeart/2005/8/layout/arrow3"/>
    <dgm:cxn modelId="{F86D04C7-1B2A-4BE0-B3C4-8F900513C9AE}" type="presParOf" srcId="{A9C0B54C-1182-44B0-8316-3ECC4417D0AA}" destId="{FF9089C2-B91C-422E-9E72-E48A667CFD68}" srcOrd="3" destOrd="0" presId="urn:microsoft.com/office/officeart/2005/8/layout/arrow3"/>
    <dgm:cxn modelId="{70DCA833-6001-4F0D-B6FB-4F0D4BCE5345}" type="presParOf" srcId="{A9C0B54C-1182-44B0-8316-3ECC4417D0AA}" destId="{0F84D5BE-0EAB-4AEA-9D13-35AC3DB80E38}"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4E548E9-F545-4788-9209-5A23DC9D4C4A}" type="doc">
      <dgm:prSet loTypeId="urn:microsoft.com/office/officeart/2005/8/layout/hProcess9" loCatId="process" qsTypeId="urn:microsoft.com/office/officeart/2005/8/quickstyle/simple1" qsCatId="simple" csTypeId="urn:microsoft.com/office/officeart/2005/8/colors/accent0_1" csCatId="mainScheme" phldr="1"/>
      <dgm:spPr/>
    </dgm:pt>
    <dgm:pt modelId="{AB15DD57-AC8D-4DA6-82DC-107E59F77E82}">
      <dgm:prSet phldrT="[Tekst]"/>
      <dgm:spPr>
        <a:ln>
          <a:solidFill>
            <a:srgbClr val="FFFF00"/>
          </a:solidFill>
        </a:ln>
      </dgm:spPr>
      <dgm:t>
        <a:bodyPr/>
        <a:lstStyle/>
        <a:p>
          <a:r>
            <a:rPr lang="pl-PL" dirty="0">
              <a:latin typeface="Lato"/>
            </a:rPr>
            <a:t>W zakresie, w jakim towary i usługi </a:t>
          </a:r>
        </a:p>
        <a:p>
          <a:r>
            <a:rPr lang="pl-PL" b="1" dirty="0">
              <a:latin typeface="Lato"/>
            </a:rPr>
            <a:t>są wykorzystywane do wykonywania czynności opodatkowanych</a:t>
          </a:r>
        </a:p>
      </dgm:t>
    </dgm:pt>
    <dgm:pt modelId="{EDEFC577-5EC5-48E9-8E9E-9F34343A4B6F}" type="parTrans" cxnId="{257D6789-427B-4EBD-B5EB-49037F627432}">
      <dgm:prSet/>
      <dgm:spPr/>
      <dgm:t>
        <a:bodyPr/>
        <a:lstStyle/>
        <a:p>
          <a:endParaRPr lang="pl-PL"/>
        </a:p>
      </dgm:t>
    </dgm:pt>
    <dgm:pt modelId="{EC1E04A0-EAA9-444B-9BF4-4C8FCFA3B46F}" type="sibTrans" cxnId="{257D6789-427B-4EBD-B5EB-49037F627432}">
      <dgm:prSet/>
      <dgm:spPr/>
      <dgm:t>
        <a:bodyPr/>
        <a:lstStyle/>
        <a:p>
          <a:endParaRPr lang="pl-PL"/>
        </a:p>
      </dgm:t>
    </dgm:pt>
    <dgm:pt modelId="{6573FD94-42F5-4753-BB0A-E09BC0D91EDB}">
      <dgm:prSet phldrT="[Tekst]"/>
      <dgm:spPr>
        <a:ln>
          <a:solidFill>
            <a:srgbClr val="FFC000"/>
          </a:solidFill>
        </a:ln>
      </dgm:spPr>
      <dgm:t>
        <a:bodyPr/>
        <a:lstStyle/>
        <a:p>
          <a:r>
            <a:rPr lang="pl-PL" dirty="0">
              <a:latin typeface="Lato"/>
            </a:rPr>
            <a:t>podatnikowi</a:t>
          </a:r>
        </a:p>
      </dgm:t>
    </dgm:pt>
    <dgm:pt modelId="{ADE3DF65-7ABE-4DF5-A382-84FB05D64C22}" type="parTrans" cxnId="{AAD74DB0-F6A1-4930-B8E4-A51E9D26AA6C}">
      <dgm:prSet/>
      <dgm:spPr/>
      <dgm:t>
        <a:bodyPr/>
        <a:lstStyle/>
        <a:p>
          <a:endParaRPr lang="pl-PL"/>
        </a:p>
      </dgm:t>
    </dgm:pt>
    <dgm:pt modelId="{91E9DC82-BE41-4002-B724-DF0C81D4631E}" type="sibTrans" cxnId="{AAD74DB0-F6A1-4930-B8E4-A51E9D26AA6C}">
      <dgm:prSet/>
      <dgm:spPr/>
      <dgm:t>
        <a:bodyPr/>
        <a:lstStyle/>
        <a:p>
          <a:endParaRPr lang="pl-PL"/>
        </a:p>
      </dgm:t>
    </dgm:pt>
    <dgm:pt modelId="{7C55DF8D-DA52-4ADF-BE6D-918B607B6679}">
      <dgm:prSet phldrT="[Tekst]"/>
      <dgm:spPr>
        <a:ln>
          <a:solidFill>
            <a:srgbClr val="FFC000"/>
          </a:solidFill>
        </a:ln>
      </dgm:spPr>
      <dgm:t>
        <a:bodyPr/>
        <a:lstStyle/>
        <a:p>
          <a:r>
            <a:rPr lang="pl-PL" dirty="0">
              <a:latin typeface="Lato"/>
            </a:rPr>
            <a:t>przysługuje prawo do </a:t>
          </a:r>
        </a:p>
        <a:p>
          <a:r>
            <a:rPr lang="pl-PL" dirty="0">
              <a:latin typeface="Lato"/>
            </a:rPr>
            <a:t>obniżenia kwoty </a:t>
          </a:r>
        </a:p>
        <a:p>
          <a:r>
            <a:rPr lang="pl-PL" b="1" dirty="0">
              <a:latin typeface="Lato"/>
            </a:rPr>
            <a:t>podatku należnego </a:t>
          </a:r>
        </a:p>
        <a:p>
          <a:r>
            <a:rPr lang="pl-PL" dirty="0">
              <a:latin typeface="Lato"/>
            </a:rPr>
            <a:t>o kwotę </a:t>
          </a:r>
        </a:p>
        <a:p>
          <a:r>
            <a:rPr lang="pl-PL" b="1" dirty="0">
              <a:latin typeface="Lato"/>
            </a:rPr>
            <a:t>podatku naliczonego</a:t>
          </a:r>
        </a:p>
      </dgm:t>
    </dgm:pt>
    <dgm:pt modelId="{F0C55717-E44D-48AD-B17E-8FCF1BFA135C}" type="sibTrans" cxnId="{51FB61B3-58BB-464B-B782-DB582236C77F}">
      <dgm:prSet/>
      <dgm:spPr/>
      <dgm:t>
        <a:bodyPr/>
        <a:lstStyle/>
        <a:p>
          <a:endParaRPr lang="pl-PL"/>
        </a:p>
      </dgm:t>
    </dgm:pt>
    <dgm:pt modelId="{0205AE29-BE80-4D50-A35C-8B94A188EBFA}" type="parTrans" cxnId="{51FB61B3-58BB-464B-B782-DB582236C77F}">
      <dgm:prSet/>
      <dgm:spPr/>
      <dgm:t>
        <a:bodyPr/>
        <a:lstStyle/>
        <a:p>
          <a:endParaRPr lang="pl-PL"/>
        </a:p>
      </dgm:t>
    </dgm:pt>
    <dgm:pt modelId="{BE45B791-27D4-4562-A07A-832DC9281A88}" type="pres">
      <dgm:prSet presAssocID="{84E548E9-F545-4788-9209-5A23DC9D4C4A}" presName="CompostProcess" presStyleCnt="0">
        <dgm:presLayoutVars>
          <dgm:dir/>
          <dgm:resizeHandles val="exact"/>
        </dgm:presLayoutVars>
      </dgm:prSet>
      <dgm:spPr/>
    </dgm:pt>
    <dgm:pt modelId="{51097E8E-634F-4C0E-9D12-214230E72076}" type="pres">
      <dgm:prSet presAssocID="{84E548E9-F545-4788-9209-5A23DC9D4C4A}" presName="arrow" presStyleLbl="bgShp" presStyleIdx="0" presStyleCnt="1"/>
      <dgm:spPr>
        <a:solidFill>
          <a:schemeClr val="bg1">
            <a:lumMod val="95000"/>
          </a:schemeClr>
        </a:solidFill>
        <a:ln>
          <a:solidFill>
            <a:srgbClr val="FFC000"/>
          </a:solidFill>
        </a:ln>
      </dgm:spPr>
    </dgm:pt>
    <dgm:pt modelId="{27C8C4A6-C20D-49AE-B130-3686076B5A6C}" type="pres">
      <dgm:prSet presAssocID="{84E548E9-F545-4788-9209-5A23DC9D4C4A}" presName="linearProcess" presStyleCnt="0"/>
      <dgm:spPr/>
    </dgm:pt>
    <dgm:pt modelId="{10C46605-6587-4654-94F4-82F8F4869A31}" type="pres">
      <dgm:prSet presAssocID="{AB15DD57-AC8D-4DA6-82DC-107E59F77E82}" presName="textNode" presStyleLbl="node1" presStyleIdx="0" presStyleCnt="3">
        <dgm:presLayoutVars>
          <dgm:bulletEnabled val="1"/>
        </dgm:presLayoutVars>
      </dgm:prSet>
      <dgm:spPr/>
      <dgm:t>
        <a:bodyPr/>
        <a:lstStyle/>
        <a:p>
          <a:endParaRPr lang="pl-PL"/>
        </a:p>
      </dgm:t>
    </dgm:pt>
    <dgm:pt modelId="{440EDCC4-62F6-4329-8DE6-D98D0D02FE55}" type="pres">
      <dgm:prSet presAssocID="{EC1E04A0-EAA9-444B-9BF4-4C8FCFA3B46F}" presName="sibTrans" presStyleCnt="0"/>
      <dgm:spPr/>
    </dgm:pt>
    <dgm:pt modelId="{51E6408B-EF76-4D7E-AB74-2CDF4D1D3159}" type="pres">
      <dgm:prSet presAssocID="{6573FD94-42F5-4753-BB0A-E09BC0D91EDB}" presName="textNode" presStyleLbl="node1" presStyleIdx="1" presStyleCnt="3">
        <dgm:presLayoutVars>
          <dgm:bulletEnabled val="1"/>
        </dgm:presLayoutVars>
      </dgm:prSet>
      <dgm:spPr/>
      <dgm:t>
        <a:bodyPr/>
        <a:lstStyle/>
        <a:p>
          <a:endParaRPr lang="pl-PL"/>
        </a:p>
      </dgm:t>
    </dgm:pt>
    <dgm:pt modelId="{5D48DC94-82FA-4B8D-8024-8F4E6FEA67DA}" type="pres">
      <dgm:prSet presAssocID="{91E9DC82-BE41-4002-B724-DF0C81D4631E}" presName="sibTrans" presStyleCnt="0"/>
      <dgm:spPr/>
    </dgm:pt>
    <dgm:pt modelId="{254721EA-58E7-447E-8AD0-32506113D5E4}" type="pres">
      <dgm:prSet presAssocID="{7C55DF8D-DA52-4ADF-BE6D-918B607B6679}" presName="textNode" presStyleLbl="node1" presStyleIdx="2" presStyleCnt="3">
        <dgm:presLayoutVars>
          <dgm:bulletEnabled val="1"/>
        </dgm:presLayoutVars>
      </dgm:prSet>
      <dgm:spPr/>
      <dgm:t>
        <a:bodyPr/>
        <a:lstStyle/>
        <a:p>
          <a:endParaRPr lang="pl-PL"/>
        </a:p>
      </dgm:t>
    </dgm:pt>
  </dgm:ptLst>
  <dgm:cxnLst>
    <dgm:cxn modelId="{C7E31EF3-999A-40A8-B59E-25E615B835A7}" type="presOf" srcId="{7C55DF8D-DA52-4ADF-BE6D-918B607B6679}" destId="{254721EA-58E7-447E-8AD0-32506113D5E4}" srcOrd="0" destOrd="0" presId="urn:microsoft.com/office/officeart/2005/8/layout/hProcess9"/>
    <dgm:cxn modelId="{4AA27792-996B-474F-8B3F-14544BB05799}" type="presOf" srcId="{AB15DD57-AC8D-4DA6-82DC-107E59F77E82}" destId="{10C46605-6587-4654-94F4-82F8F4869A31}" srcOrd="0" destOrd="0" presId="urn:microsoft.com/office/officeart/2005/8/layout/hProcess9"/>
    <dgm:cxn modelId="{257D6789-427B-4EBD-B5EB-49037F627432}" srcId="{84E548E9-F545-4788-9209-5A23DC9D4C4A}" destId="{AB15DD57-AC8D-4DA6-82DC-107E59F77E82}" srcOrd="0" destOrd="0" parTransId="{EDEFC577-5EC5-48E9-8E9E-9F34343A4B6F}" sibTransId="{EC1E04A0-EAA9-444B-9BF4-4C8FCFA3B46F}"/>
    <dgm:cxn modelId="{AAD74DB0-F6A1-4930-B8E4-A51E9D26AA6C}" srcId="{84E548E9-F545-4788-9209-5A23DC9D4C4A}" destId="{6573FD94-42F5-4753-BB0A-E09BC0D91EDB}" srcOrd="1" destOrd="0" parTransId="{ADE3DF65-7ABE-4DF5-A382-84FB05D64C22}" sibTransId="{91E9DC82-BE41-4002-B724-DF0C81D4631E}"/>
    <dgm:cxn modelId="{51FB61B3-58BB-464B-B782-DB582236C77F}" srcId="{84E548E9-F545-4788-9209-5A23DC9D4C4A}" destId="{7C55DF8D-DA52-4ADF-BE6D-918B607B6679}" srcOrd="2" destOrd="0" parTransId="{0205AE29-BE80-4D50-A35C-8B94A188EBFA}" sibTransId="{F0C55717-E44D-48AD-B17E-8FCF1BFA135C}"/>
    <dgm:cxn modelId="{7198C794-9407-42BE-9D4A-5E0D8E5C3C17}" type="presOf" srcId="{84E548E9-F545-4788-9209-5A23DC9D4C4A}" destId="{BE45B791-27D4-4562-A07A-832DC9281A88}" srcOrd="0" destOrd="0" presId="urn:microsoft.com/office/officeart/2005/8/layout/hProcess9"/>
    <dgm:cxn modelId="{A3163449-080B-4528-84B4-52EAFFA7ED0C}" type="presOf" srcId="{6573FD94-42F5-4753-BB0A-E09BC0D91EDB}" destId="{51E6408B-EF76-4D7E-AB74-2CDF4D1D3159}" srcOrd="0" destOrd="0" presId="urn:microsoft.com/office/officeart/2005/8/layout/hProcess9"/>
    <dgm:cxn modelId="{BBE502FF-85AE-46B1-B3EF-B98338B8B0D5}" type="presParOf" srcId="{BE45B791-27D4-4562-A07A-832DC9281A88}" destId="{51097E8E-634F-4C0E-9D12-214230E72076}" srcOrd="0" destOrd="0" presId="urn:microsoft.com/office/officeart/2005/8/layout/hProcess9"/>
    <dgm:cxn modelId="{C551D0AE-2679-4E4A-BA85-51FE8D6AC72F}" type="presParOf" srcId="{BE45B791-27D4-4562-A07A-832DC9281A88}" destId="{27C8C4A6-C20D-49AE-B130-3686076B5A6C}" srcOrd="1" destOrd="0" presId="urn:microsoft.com/office/officeart/2005/8/layout/hProcess9"/>
    <dgm:cxn modelId="{04C97516-8261-47FD-85A9-8030F93727DF}" type="presParOf" srcId="{27C8C4A6-C20D-49AE-B130-3686076B5A6C}" destId="{10C46605-6587-4654-94F4-82F8F4869A31}" srcOrd="0" destOrd="0" presId="urn:microsoft.com/office/officeart/2005/8/layout/hProcess9"/>
    <dgm:cxn modelId="{26A40C18-5902-46DB-8D2D-1474E9EDF4F2}" type="presParOf" srcId="{27C8C4A6-C20D-49AE-B130-3686076B5A6C}" destId="{440EDCC4-62F6-4329-8DE6-D98D0D02FE55}" srcOrd="1" destOrd="0" presId="urn:microsoft.com/office/officeart/2005/8/layout/hProcess9"/>
    <dgm:cxn modelId="{E7940CA2-08A2-40D9-B9E0-D1ACA2149D8A}" type="presParOf" srcId="{27C8C4A6-C20D-49AE-B130-3686076B5A6C}" destId="{51E6408B-EF76-4D7E-AB74-2CDF4D1D3159}" srcOrd="2" destOrd="0" presId="urn:microsoft.com/office/officeart/2005/8/layout/hProcess9"/>
    <dgm:cxn modelId="{BA015E17-62A9-4D4C-960D-133D5FF9A8AC}" type="presParOf" srcId="{27C8C4A6-C20D-49AE-B130-3686076B5A6C}" destId="{5D48DC94-82FA-4B8D-8024-8F4E6FEA67DA}" srcOrd="3" destOrd="0" presId="urn:microsoft.com/office/officeart/2005/8/layout/hProcess9"/>
    <dgm:cxn modelId="{01BFB17D-3CF4-47A6-8725-C6839E176F7A}" type="presParOf" srcId="{27C8C4A6-C20D-49AE-B130-3686076B5A6C}" destId="{254721EA-58E7-447E-8AD0-32506113D5E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3.xml><?xml version="1.0" encoding="utf-8"?>
<dgm:dataModel xmlns:dgm="http://schemas.openxmlformats.org/drawingml/2006/diagram" xmlns:a="http://schemas.openxmlformats.org/drawingml/2006/main">
  <dgm:ptLst>
    <dgm:pt modelId="{C284A993-F7A7-46F5-BD1F-2611EA4F9897}"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AE54DF44-D940-4752-8954-F4D12907045D}">
      <dgm:prSet phldrT="[Tekst]"/>
      <dgm:spPr>
        <a:ln>
          <a:solidFill>
            <a:srgbClr val="FFC000"/>
          </a:solidFill>
        </a:ln>
      </dgm:spPr>
      <dgm:t>
        <a:bodyPr/>
        <a:lstStyle/>
        <a:p>
          <a:r>
            <a:rPr lang="pl-PL" b="1" dirty="0">
              <a:latin typeface="Lato"/>
            </a:rPr>
            <a:t>Przesłanki odliczenia podatku</a:t>
          </a:r>
        </a:p>
      </dgm:t>
    </dgm:pt>
    <dgm:pt modelId="{864F3FBE-B369-4A6B-927D-37CD2C5C2FF5}" type="parTrans" cxnId="{FC29CB36-4EEE-4A2E-B519-8EDE85F98C2A}">
      <dgm:prSet/>
      <dgm:spPr/>
      <dgm:t>
        <a:bodyPr/>
        <a:lstStyle/>
        <a:p>
          <a:endParaRPr lang="pl-PL"/>
        </a:p>
      </dgm:t>
    </dgm:pt>
    <dgm:pt modelId="{AD7026D5-D784-49C7-874F-00C3E2842C67}" type="sibTrans" cxnId="{FC29CB36-4EEE-4A2E-B519-8EDE85F98C2A}">
      <dgm:prSet/>
      <dgm:spPr/>
      <dgm:t>
        <a:bodyPr/>
        <a:lstStyle/>
        <a:p>
          <a:endParaRPr lang="pl-PL"/>
        </a:p>
      </dgm:t>
    </dgm:pt>
    <dgm:pt modelId="{44FFDC43-A742-45E8-9C22-5FD141B23D5D}">
      <dgm:prSet phldrT="[Tekst]"/>
      <dgm:spPr>
        <a:ln>
          <a:solidFill>
            <a:srgbClr val="FFC000"/>
          </a:solidFill>
        </a:ln>
      </dgm:spPr>
      <dgm:t>
        <a:bodyPr/>
        <a:lstStyle/>
        <a:p>
          <a:r>
            <a:rPr lang="pl-PL" dirty="0">
              <a:latin typeface="Lato"/>
            </a:rPr>
            <a:t>pozytywna </a:t>
          </a:r>
        </a:p>
      </dgm:t>
    </dgm:pt>
    <dgm:pt modelId="{1BDA26AD-BE8D-407C-B668-FA87BE606A7B}" type="parTrans" cxnId="{BCA8DD55-DBBB-4999-B9E0-583BD0D8EF82}">
      <dgm:prSet/>
      <dgm:spPr>
        <a:ln>
          <a:solidFill>
            <a:srgbClr val="FFC000"/>
          </a:solidFill>
        </a:ln>
      </dgm:spPr>
      <dgm:t>
        <a:bodyPr/>
        <a:lstStyle/>
        <a:p>
          <a:endParaRPr lang="pl-PL"/>
        </a:p>
      </dgm:t>
    </dgm:pt>
    <dgm:pt modelId="{D626A1A4-2B9D-4D4B-B4DA-B7C05DFFA7BB}" type="sibTrans" cxnId="{BCA8DD55-DBBB-4999-B9E0-583BD0D8EF82}">
      <dgm:prSet/>
      <dgm:spPr/>
      <dgm:t>
        <a:bodyPr/>
        <a:lstStyle/>
        <a:p>
          <a:endParaRPr lang="pl-PL"/>
        </a:p>
      </dgm:t>
    </dgm:pt>
    <dgm:pt modelId="{B26044D7-0047-4C8E-9546-730921C31EBD}">
      <dgm:prSet phldrT="[Tekst]"/>
      <dgm:spPr>
        <a:ln>
          <a:solidFill>
            <a:srgbClr val="FFC000"/>
          </a:solidFill>
        </a:ln>
      </dgm:spPr>
      <dgm:t>
        <a:bodyPr/>
        <a:lstStyle/>
        <a:p>
          <a:r>
            <a:rPr lang="pl-PL" dirty="0">
              <a:latin typeface="Lato"/>
            </a:rPr>
            <a:t>związek z czynnościami opodatkowanymi</a:t>
          </a:r>
        </a:p>
      </dgm:t>
    </dgm:pt>
    <dgm:pt modelId="{3CA8A764-2736-437F-9ECB-AB40BBDF4F18}" type="parTrans" cxnId="{A34C9D94-8FC1-4B2E-9E30-148131F84F88}">
      <dgm:prSet/>
      <dgm:spPr>
        <a:ln>
          <a:solidFill>
            <a:srgbClr val="FFC000"/>
          </a:solidFill>
        </a:ln>
      </dgm:spPr>
      <dgm:t>
        <a:bodyPr/>
        <a:lstStyle/>
        <a:p>
          <a:endParaRPr lang="pl-PL"/>
        </a:p>
      </dgm:t>
    </dgm:pt>
    <dgm:pt modelId="{6A6B958E-D762-4DEB-B1D6-57D9420C5772}" type="sibTrans" cxnId="{A34C9D94-8FC1-4B2E-9E30-148131F84F88}">
      <dgm:prSet/>
      <dgm:spPr/>
      <dgm:t>
        <a:bodyPr/>
        <a:lstStyle/>
        <a:p>
          <a:endParaRPr lang="pl-PL"/>
        </a:p>
      </dgm:t>
    </dgm:pt>
    <dgm:pt modelId="{D464911E-114D-4758-AC50-436CFB6CE28D}">
      <dgm:prSet phldrT="[Tekst]"/>
      <dgm:spPr>
        <a:ln>
          <a:solidFill>
            <a:srgbClr val="FFC000"/>
          </a:solidFill>
        </a:ln>
      </dgm:spPr>
      <dgm:t>
        <a:bodyPr/>
        <a:lstStyle/>
        <a:p>
          <a:r>
            <a:rPr lang="pl-PL" dirty="0">
              <a:latin typeface="Lato"/>
            </a:rPr>
            <a:t>negatywna</a:t>
          </a:r>
        </a:p>
      </dgm:t>
    </dgm:pt>
    <dgm:pt modelId="{C8992C87-1C09-4F41-AA82-90A021881B6B}" type="parTrans" cxnId="{F2E196CD-049D-44D3-91C8-08C877FF0FFC}">
      <dgm:prSet/>
      <dgm:spPr>
        <a:ln>
          <a:solidFill>
            <a:srgbClr val="FFC000"/>
          </a:solidFill>
        </a:ln>
      </dgm:spPr>
      <dgm:t>
        <a:bodyPr/>
        <a:lstStyle/>
        <a:p>
          <a:endParaRPr lang="pl-PL"/>
        </a:p>
      </dgm:t>
    </dgm:pt>
    <dgm:pt modelId="{ADBF8983-7B33-41EC-875A-0947791EEADE}" type="sibTrans" cxnId="{F2E196CD-049D-44D3-91C8-08C877FF0FFC}">
      <dgm:prSet/>
      <dgm:spPr/>
      <dgm:t>
        <a:bodyPr/>
        <a:lstStyle/>
        <a:p>
          <a:endParaRPr lang="pl-PL"/>
        </a:p>
      </dgm:t>
    </dgm:pt>
    <dgm:pt modelId="{503A7F3C-A319-45D1-A928-089585F7B910}">
      <dgm:prSet phldrT="[Tekst]"/>
      <dgm:spPr>
        <a:ln>
          <a:solidFill>
            <a:srgbClr val="FFC000"/>
          </a:solidFill>
        </a:ln>
      </dgm:spPr>
      <dgm:t>
        <a:bodyPr/>
        <a:lstStyle/>
        <a:p>
          <a:r>
            <a:rPr lang="pl-PL" dirty="0">
              <a:latin typeface="Lato"/>
            </a:rPr>
            <a:t>brak </a:t>
          </a:r>
          <a:r>
            <a:rPr lang="pl-PL" dirty="0" err="1">
              <a:latin typeface="Lato"/>
            </a:rPr>
            <a:t>wyłączeń</a:t>
          </a:r>
          <a:endParaRPr lang="pl-PL" dirty="0">
            <a:latin typeface="Lato"/>
          </a:endParaRPr>
        </a:p>
      </dgm:t>
    </dgm:pt>
    <dgm:pt modelId="{8D4D6930-B3AD-441E-B29D-20F877CADB08}" type="parTrans" cxnId="{137CFFC9-6073-4E35-9EC1-6CA9C0BB462E}">
      <dgm:prSet/>
      <dgm:spPr>
        <a:ln>
          <a:solidFill>
            <a:srgbClr val="FFC000"/>
          </a:solidFill>
        </a:ln>
      </dgm:spPr>
      <dgm:t>
        <a:bodyPr/>
        <a:lstStyle/>
        <a:p>
          <a:endParaRPr lang="pl-PL"/>
        </a:p>
      </dgm:t>
    </dgm:pt>
    <dgm:pt modelId="{65DA42CF-8EEA-4514-B2B8-4A6CDA3AE2C3}" type="sibTrans" cxnId="{137CFFC9-6073-4E35-9EC1-6CA9C0BB462E}">
      <dgm:prSet/>
      <dgm:spPr/>
      <dgm:t>
        <a:bodyPr/>
        <a:lstStyle/>
        <a:p>
          <a:endParaRPr lang="pl-PL"/>
        </a:p>
      </dgm:t>
    </dgm:pt>
    <dgm:pt modelId="{FCEB32E1-EBCC-4311-A9A6-0D05039B3F4B}">
      <dgm:prSet/>
      <dgm:spPr>
        <a:ln>
          <a:solidFill>
            <a:srgbClr val="FFC000"/>
          </a:solidFill>
        </a:ln>
      </dgm:spPr>
      <dgm:t>
        <a:bodyPr/>
        <a:lstStyle/>
        <a:p>
          <a:r>
            <a:rPr lang="pl-PL" dirty="0">
              <a:latin typeface="Lato"/>
            </a:rPr>
            <a:t>bezpośredni</a:t>
          </a:r>
        </a:p>
      </dgm:t>
    </dgm:pt>
    <dgm:pt modelId="{A3BB24E1-BB0D-4D08-8EA9-FB58AA0CC75D}" type="parTrans" cxnId="{A6B23946-DE18-4CA9-9B9A-B8EA4FE6F47B}">
      <dgm:prSet/>
      <dgm:spPr>
        <a:ln>
          <a:solidFill>
            <a:srgbClr val="FFC000"/>
          </a:solidFill>
        </a:ln>
      </dgm:spPr>
      <dgm:t>
        <a:bodyPr/>
        <a:lstStyle/>
        <a:p>
          <a:endParaRPr lang="pl-PL"/>
        </a:p>
      </dgm:t>
    </dgm:pt>
    <dgm:pt modelId="{2917C9DC-3C94-4892-8E51-A1902E9EB0E3}" type="sibTrans" cxnId="{A6B23946-DE18-4CA9-9B9A-B8EA4FE6F47B}">
      <dgm:prSet/>
      <dgm:spPr/>
      <dgm:t>
        <a:bodyPr/>
        <a:lstStyle/>
        <a:p>
          <a:endParaRPr lang="pl-PL"/>
        </a:p>
      </dgm:t>
    </dgm:pt>
    <dgm:pt modelId="{407AD07B-6870-424E-975E-750221CBADE6}">
      <dgm:prSet/>
      <dgm:spPr>
        <a:ln>
          <a:solidFill>
            <a:srgbClr val="FFC000"/>
          </a:solidFill>
        </a:ln>
      </dgm:spPr>
      <dgm:t>
        <a:bodyPr/>
        <a:lstStyle/>
        <a:p>
          <a:r>
            <a:rPr lang="pl-PL" dirty="0">
              <a:latin typeface="Lato"/>
            </a:rPr>
            <a:t>pośredni</a:t>
          </a:r>
        </a:p>
      </dgm:t>
    </dgm:pt>
    <dgm:pt modelId="{9668D502-E4AD-49BB-8F85-5B31998F1236}" type="parTrans" cxnId="{EB153486-B4AE-40EA-BB0A-B9BE7E350AE3}">
      <dgm:prSet/>
      <dgm:spPr>
        <a:ln>
          <a:solidFill>
            <a:srgbClr val="FFC000"/>
          </a:solidFill>
        </a:ln>
      </dgm:spPr>
      <dgm:t>
        <a:bodyPr/>
        <a:lstStyle/>
        <a:p>
          <a:endParaRPr lang="pl-PL"/>
        </a:p>
      </dgm:t>
    </dgm:pt>
    <dgm:pt modelId="{92C54FC4-069F-4431-9C7D-77ACE9EDBD09}" type="sibTrans" cxnId="{EB153486-B4AE-40EA-BB0A-B9BE7E350AE3}">
      <dgm:prSet/>
      <dgm:spPr/>
      <dgm:t>
        <a:bodyPr/>
        <a:lstStyle/>
        <a:p>
          <a:endParaRPr lang="pl-PL"/>
        </a:p>
      </dgm:t>
    </dgm:pt>
    <dgm:pt modelId="{B893B9AA-34B7-4CA8-B1E8-0F0D214F1B15}">
      <dgm:prSet/>
      <dgm:spPr>
        <a:ln>
          <a:solidFill>
            <a:srgbClr val="FFC000"/>
          </a:solidFill>
        </a:ln>
      </dgm:spPr>
      <dgm:t>
        <a:bodyPr/>
        <a:lstStyle/>
        <a:p>
          <a:r>
            <a:rPr lang="pl-PL" dirty="0">
              <a:latin typeface="Lato"/>
            </a:rPr>
            <a:t>uprawnia do odliczenia</a:t>
          </a:r>
        </a:p>
      </dgm:t>
    </dgm:pt>
    <dgm:pt modelId="{8CF6E843-E7B4-44A4-893D-24CF449C310A}" type="parTrans" cxnId="{BC86EE1F-DB03-4428-98FB-2E5B0DC44CE8}">
      <dgm:prSet/>
      <dgm:spPr>
        <a:ln>
          <a:solidFill>
            <a:srgbClr val="FFC000"/>
          </a:solidFill>
        </a:ln>
      </dgm:spPr>
      <dgm:t>
        <a:bodyPr/>
        <a:lstStyle/>
        <a:p>
          <a:endParaRPr lang="pl-PL"/>
        </a:p>
      </dgm:t>
    </dgm:pt>
    <dgm:pt modelId="{E9CE9D50-A72C-4EC5-B471-964BC5598AA6}" type="sibTrans" cxnId="{BC86EE1F-DB03-4428-98FB-2E5B0DC44CE8}">
      <dgm:prSet/>
      <dgm:spPr/>
      <dgm:t>
        <a:bodyPr/>
        <a:lstStyle/>
        <a:p>
          <a:endParaRPr lang="pl-PL"/>
        </a:p>
      </dgm:t>
    </dgm:pt>
    <dgm:pt modelId="{915F9CDC-EDAB-461B-B4F7-198606BBEF28}">
      <dgm:prSet/>
      <dgm:spPr>
        <a:ln>
          <a:solidFill>
            <a:srgbClr val="FFC000"/>
          </a:solidFill>
        </a:ln>
      </dgm:spPr>
      <dgm:t>
        <a:bodyPr/>
        <a:lstStyle/>
        <a:p>
          <a:r>
            <a:rPr lang="pl-PL" dirty="0">
              <a:latin typeface="Lato"/>
            </a:rPr>
            <a:t>może uprawniać do odliczenia</a:t>
          </a:r>
        </a:p>
      </dgm:t>
    </dgm:pt>
    <dgm:pt modelId="{95D1F45D-5BC3-4EF2-974A-DC4C80B8985E}" type="parTrans" cxnId="{D114AA95-22A9-4289-B524-BC703536ED0B}">
      <dgm:prSet/>
      <dgm:spPr>
        <a:ln>
          <a:solidFill>
            <a:srgbClr val="FFC000"/>
          </a:solidFill>
        </a:ln>
      </dgm:spPr>
      <dgm:t>
        <a:bodyPr/>
        <a:lstStyle/>
        <a:p>
          <a:endParaRPr lang="pl-PL"/>
        </a:p>
      </dgm:t>
    </dgm:pt>
    <dgm:pt modelId="{69B2C669-8DCA-4C58-B3C5-49881877DD92}" type="sibTrans" cxnId="{D114AA95-22A9-4289-B524-BC703536ED0B}">
      <dgm:prSet/>
      <dgm:spPr/>
      <dgm:t>
        <a:bodyPr/>
        <a:lstStyle/>
        <a:p>
          <a:endParaRPr lang="pl-PL"/>
        </a:p>
      </dgm:t>
    </dgm:pt>
    <dgm:pt modelId="{0B437A6F-22D4-4568-A842-7C6F6E0E909F}" type="pres">
      <dgm:prSet presAssocID="{C284A993-F7A7-46F5-BD1F-2611EA4F9897}" presName="mainComposite" presStyleCnt="0">
        <dgm:presLayoutVars>
          <dgm:chPref val="1"/>
          <dgm:dir/>
          <dgm:animOne val="branch"/>
          <dgm:animLvl val="lvl"/>
          <dgm:resizeHandles val="exact"/>
        </dgm:presLayoutVars>
      </dgm:prSet>
      <dgm:spPr/>
      <dgm:t>
        <a:bodyPr/>
        <a:lstStyle/>
        <a:p>
          <a:endParaRPr lang="pl-PL"/>
        </a:p>
      </dgm:t>
    </dgm:pt>
    <dgm:pt modelId="{F0C37DBD-7ECD-40D0-82D3-99F2DE425A14}" type="pres">
      <dgm:prSet presAssocID="{C284A993-F7A7-46F5-BD1F-2611EA4F9897}" presName="hierFlow" presStyleCnt="0"/>
      <dgm:spPr/>
    </dgm:pt>
    <dgm:pt modelId="{C6855C0A-AAEC-4E72-B45D-CC8F7B1985C2}" type="pres">
      <dgm:prSet presAssocID="{C284A993-F7A7-46F5-BD1F-2611EA4F9897}" presName="hierChild1" presStyleCnt="0">
        <dgm:presLayoutVars>
          <dgm:chPref val="1"/>
          <dgm:animOne val="branch"/>
          <dgm:animLvl val="lvl"/>
        </dgm:presLayoutVars>
      </dgm:prSet>
      <dgm:spPr/>
    </dgm:pt>
    <dgm:pt modelId="{C629AAD5-F323-4BCD-9054-819B16917192}" type="pres">
      <dgm:prSet presAssocID="{AE54DF44-D940-4752-8954-F4D12907045D}" presName="Name14" presStyleCnt="0"/>
      <dgm:spPr/>
    </dgm:pt>
    <dgm:pt modelId="{BA6E86A4-B1CF-4258-9508-8569ACABF1D3}" type="pres">
      <dgm:prSet presAssocID="{AE54DF44-D940-4752-8954-F4D12907045D}" presName="level1Shape" presStyleLbl="node0" presStyleIdx="0" presStyleCnt="1" custScaleX="352240">
        <dgm:presLayoutVars>
          <dgm:chPref val="3"/>
        </dgm:presLayoutVars>
      </dgm:prSet>
      <dgm:spPr/>
      <dgm:t>
        <a:bodyPr/>
        <a:lstStyle/>
        <a:p>
          <a:endParaRPr lang="pl-PL"/>
        </a:p>
      </dgm:t>
    </dgm:pt>
    <dgm:pt modelId="{90989F7D-45EE-41E5-9681-5944C6698763}" type="pres">
      <dgm:prSet presAssocID="{AE54DF44-D940-4752-8954-F4D12907045D}" presName="hierChild2" presStyleCnt="0"/>
      <dgm:spPr/>
    </dgm:pt>
    <dgm:pt modelId="{A7B53B84-68F9-4624-B91B-FE0CB697DE8D}" type="pres">
      <dgm:prSet presAssocID="{1BDA26AD-BE8D-407C-B668-FA87BE606A7B}" presName="Name19" presStyleLbl="parChTrans1D2" presStyleIdx="0" presStyleCnt="2" custScaleX="2000000"/>
      <dgm:spPr/>
      <dgm:t>
        <a:bodyPr/>
        <a:lstStyle/>
        <a:p>
          <a:endParaRPr lang="pl-PL"/>
        </a:p>
      </dgm:t>
    </dgm:pt>
    <dgm:pt modelId="{B33895FF-5142-4C8A-8338-E3C2211EADC1}" type="pres">
      <dgm:prSet presAssocID="{44FFDC43-A742-45E8-9C22-5FD141B23D5D}" presName="Name21" presStyleCnt="0"/>
      <dgm:spPr/>
    </dgm:pt>
    <dgm:pt modelId="{628E5254-EC0C-460E-8CD3-71682E578FA6}" type="pres">
      <dgm:prSet presAssocID="{44FFDC43-A742-45E8-9C22-5FD141B23D5D}" presName="level2Shape" presStyleLbl="node2" presStyleIdx="0" presStyleCnt="2" custScaleX="173613"/>
      <dgm:spPr/>
      <dgm:t>
        <a:bodyPr/>
        <a:lstStyle/>
        <a:p>
          <a:endParaRPr lang="pl-PL"/>
        </a:p>
      </dgm:t>
    </dgm:pt>
    <dgm:pt modelId="{1CBDDE3B-8B12-41CF-83EB-13DC2EBEE7E0}" type="pres">
      <dgm:prSet presAssocID="{44FFDC43-A742-45E8-9C22-5FD141B23D5D}" presName="hierChild3" presStyleCnt="0"/>
      <dgm:spPr/>
    </dgm:pt>
    <dgm:pt modelId="{81EA1C36-7DE9-4A59-8550-D46DCD11BCD8}" type="pres">
      <dgm:prSet presAssocID="{3CA8A764-2736-437F-9ECB-AB40BBDF4F18}" presName="Name19" presStyleLbl="parChTrans1D3" presStyleIdx="0" presStyleCnt="2" custScaleX="1763900"/>
      <dgm:spPr/>
      <dgm:t>
        <a:bodyPr/>
        <a:lstStyle/>
        <a:p>
          <a:endParaRPr lang="pl-PL"/>
        </a:p>
      </dgm:t>
    </dgm:pt>
    <dgm:pt modelId="{AC8D1A41-FC28-430F-B903-75A64F1313C7}" type="pres">
      <dgm:prSet presAssocID="{B26044D7-0047-4C8E-9546-730921C31EBD}" presName="Name21" presStyleCnt="0"/>
      <dgm:spPr/>
    </dgm:pt>
    <dgm:pt modelId="{38185846-1C37-4925-939C-9DECC735D9E9}" type="pres">
      <dgm:prSet presAssocID="{B26044D7-0047-4C8E-9546-730921C31EBD}" presName="level2Shape" presStyleLbl="node3" presStyleIdx="0" presStyleCnt="2" custScaleX="331425"/>
      <dgm:spPr/>
      <dgm:t>
        <a:bodyPr/>
        <a:lstStyle/>
        <a:p>
          <a:endParaRPr lang="pl-PL"/>
        </a:p>
      </dgm:t>
    </dgm:pt>
    <dgm:pt modelId="{953CE9F7-2DC1-47AA-B52E-49DA98502CBC}" type="pres">
      <dgm:prSet presAssocID="{B26044D7-0047-4C8E-9546-730921C31EBD}" presName="hierChild3" presStyleCnt="0"/>
      <dgm:spPr/>
    </dgm:pt>
    <dgm:pt modelId="{E28AC3E5-B446-4767-93C0-48FC3A8F87A6}" type="pres">
      <dgm:prSet presAssocID="{A3BB24E1-BB0D-4D08-8EA9-FB58AA0CC75D}" presName="Name19" presStyleLbl="parChTrans1D4" presStyleIdx="0" presStyleCnt="4"/>
      <dgm:spPr/>
      <dgm:t>
        <a:bodyPr/>
        <a:lstStyle/>
        <a:p>
          <a:endParaRPr lang="pl-PL"/>
        </a:p>
      </dgm:t>
    </dgm:pt>
    <dgm:pt modelId="{B52DC5F5-F473-4CB7-9FA5-794681DF26B1}" type="pres">
      <dgm:prSet presAssocID="{FCEB32E1-EBCC-4311-A9A6-0D05039B3F4B}" presName="Name21" presStyleCnt="0"/>
      <dgm:spPr/>
    </dgm:pt>
    <dgm:pt modelId="{AEFCEB5D-CEB5-4BD3-8883-B5625760D5F6}" type="pres">
      <dgm:prSet presAssocID="{FCEB32E1-EBCC-4311-A9A6-0D05039B3F4B}" presName="level2Shape" presStyleLbl="node4" presStyleIdx="0" presStyleCnt="4" custScaleX="153654"/>
      <dgm:spPr/>
      <dgm:t>
        <a:bodyPr/>
        <a:lstStyle/>
        <a:p>
          <a:endParaRPr lang="pl-PL"/>
        </a:p>
      </dgm:t>
    </dgm:pt>
    <dgm:pt modelId="{EB4D1142-AEFD-45F5-BD85-46EC2D18B703}" type="pres">
      <dgm:prSet presAssocID="{FCEB32E1-EBCC-4311-A9A6-0D05039B3F4B}" presName="hierChild3" presStyleCnt="0"/>
      <dgm:spPr/>
    </dgm:pt>
    <dgm:pt modelId="{210B2A59-1397-45AC-B9B5-D345CB47383C}" type="pres">
      <dgm:prSet presAssocID="{8CF6E843-E7B4-44A4-893D-24CF449C310A}" presName="Name19" presStyleLbl="parChTrans1D4" presStyleIdx="1" presStyleCnt="4"/>
      <dgm:spPr/>
      <dgm:t>
        <a:bodyPr/>
        <a:lstStyle/>
        <a:p>
          <a:endParaRPr lang="pl-PL"/>
        </a:p>
      </dgm:t>
    </dgm:pt>
    <dgm:pt modelId="{F5D9817B-A4EE-4586-AE24-4B1ED9B56AE2}" type="pres">
      <dgm:prSet presAssocID="{B893B9AA-34B7-4CA8-B1E8-0F0D214F1B15}" presName="Name21" presStyleCnt="0"/>
      <dgm:spPr/>
    </dgm:pt>
    <dgm:pt modelId="{23FF28E0-AC7A-4CF8-BAE1-60697EE0C98D}" type="pres">
      <dgm:prSet presAssocID="{B893B9AA-34B7-4CA8-B1E8-0F0D214F1B15}" presName="level2Shape" presStyleLbl="node4" presStyleIdx="1" presStyleCnt="4" custScaleX="153654"/>
      <dgm:spPr/>
      <dgm:t>
        <a:bodyPr/>
        <a:lstStyle/>
        <a:p>
          <a:endParaRPr lang="pl-PL"/>
        </a:p>
      </dgm:t>
    </dgm:pt>
    <dgm:pt modelId="{67519C3E-BA04-471B-9577-1CFDA69A1750}" type="pres">
      <dgm:prSet presAssocID="{B893B9AA-34B7-4CA8-B1E8-0F0D214F1B15}" presName="hierChild3" presStyleCnt="0"/>
      <dgm:spPr/>
    </dgm:pt>
    <dgm:pt modelId="{3AD4C621-9B42-4ED2-BB0E-BB216DCE45C1}" type="pres">
      <dgm:prSet presAssocID="{9668D502-E4AD-49BB-8F85-5B31998F1236}" presName="Name19" presStyleLbl="parChTrans1D4" presStyleIdx="2" presStyleCnt="4"/>
      <dgm:spPr/>
      <dgm:t>
        <a:bodyPr/>
        <a:lstStyle/>
        <a:p>
          <a:endParaRPr lang="pl-PL"/>
        </a:p>
      </dgm:t>
    </dgm:pt>
    <dgm:pt modelId="{7CAE5D65-BB2D-4FAD-9433-35B0FF52D4E4}" type="pres">
      <dgm:prSet presAssocID="{407AD07B-6870-424E-975E-750221CBADE6}" presName="Name21" presStyleCnt="0"/>
      <dgm:spPr/>
    </dgm:pt>
    <dgm:pt modelId="{2A515060-D7AD-4BB3-AD03-C7B8A3B6BCD7}" type="pres">
      <dgm:prSet presAssocID="{407AD07B-6870-424E-975E-750221CBADE6}" presName="level2Shape" presStyleLbl="node4" presStyleIdx="2" presStyleCnt="4" custScaleX="153654"/>
      <dgm:spPr/>
      <dgm:t>
        <a:bodyPr/>
        <a:lstStyle/>
        <a:p>
          <a:endParaRPr lang="pl-PL"/>
        </a:p>
      </dgm:t>
    </dgm:pt>
    <dgm:pt modelId="{8A7731BB-4FEA-499E-87D2-DBA7C16B8725}" type="pres">
      <dgm:prSet presAssocID="{407AD07B-6870-424E-975E-750221CBADE6}" presName="hierChild3" presStyleCnt="0"/>
      <dgm:spPr/>
    </dgm:pt>
    <dgm:pt modelId="{98C202DD-0690-4EFD-AB23-3C429FDC72FD}" type="pres">
      <dgm:prSet presAssocID="{95D1F45D-5BC3-4EF2-974A-DC4C80B8985E}" presName="Name19" presStyleLbl="parChTrans1D4" presStyleIdx="3" presStyleCnt="4"/>
      <dgm:spPr/>
      <dgm:t>
        <a:bodyPr/>
        <a:lstStyle/>
        <a:p>
          <a:endParaRPr lang="pl-PL"/>
        </a:p>
      </dgm:t>
    </dgm:pt>
    <dgm:pt modelId="{58A7A142-7B7E-4059-B2BE-5162EA238A07}" type="pres">
      <dgm:prSet presAssocID="{915F9CDC-EDAB-461B-B4F7-198606BBEF28}" presName="Name21" presStyleCnt="0"/>
      <dgm:spPr/>
    </dgm:pt>
    <dgm:pt modelId="{89E0E9A5-538E-4171-A910-3DCD306B9625}" type="pres">
      <dgm:prSet presAssocID="{915F9CDC-EDAB-461B-B4F7-198606BBEF28}" presName="level2Shape" presStyleLbl="node4" presStyleIdx="3" presStyleCnt="4" custScaleX="153654"/>
      <dgm:spPr/>
      <dgm:t>
        <a:bodyPr/>
        <a:lstStyle/>
        <a:p>
          <a:endParaRPr lang="pl-PL"/>
        </a:p>
      </dgm:t>
    </dgm:pt>
    <dgm:pt modelId="{6E4A90A5-A21A-490F-8DD0-D135113CB85B}" type="pres">
      <dgm:prSet presAssocID="{915F9CDC-EDAB-461B-B4F7-198606BBEF28}" presName="hierChild3" presStyleCnt="0"/>
      <dgm:spPr/>
    </dgm:pt>
    <dgm:pt modelId="{95632638-C82E-4782-8ACA-6EF72CA011A2}" type="pres">
      <dgm:prSet presAssocID="{C8992C87-1C09-4F41-AA82-90A021881B6B}" presName="Name19" presStyleLbl="parChTrans1D2" presStyleIdx="1" presStyleCnt="2" custScaleX="2000000"/>
      <dgm:spPr/>
      <dgm:t>
        <a:bodyPr/>
        <a:lstStyle/>
        <a:p>
          <a:endParaRPr lang="pl-PL"/>
        </a:p>
      </dgm:t>
    </dgm:pt>
    <dgm:pt modelId="{0FBE00F0-91D8-4D7B-B316-389DBAC0B54D}" type="pres">
      <dgm:prSet presAssocID="{D464911E-114D-4758-AC50-436CFB6CE28D}" presName="Name21" presStyleCnt="0"/>
      <dgm:spPr/>
    </dgm:pt>
    <dgm:pt modelId="{9516BFE7-AE2F-442C-B762-A7E736565124}" type="pres">
      <dgm:prSet presAssocID="{D464911E-114D-4758-AC50-436CFB6CE28D}" presName="level2Shape" presStyleLbl="node2" presStyleIdx="1" presStyleCnt="2" custScaleX="173613"/>
      <dgm:spPr/>
      <dgm:t>
        <a:bodyPr/>
        <a:lstStyle/>
        <a:p>
          <a:endParaRPr lang="pl-PL"/>
        </a:p>
      </dgm:t>
    </dgm:pt>
    <dgm:pt modelId="{FE1CC2CF-F06E-4EF5-8B7E-F93E1F912EA9}" type="pres">
      <dgm:prSet presAssocID="{D464911E-114D-4758-AC50-436CFB6CE28D}" presName="hierChild3" presStyleCnt="0"/>
      <dgm:spPr/>
    </dgm:pt>
    <dgm:pt modelId="{86003A43-8172-4E21-BD7D-8AD50F561152}" type="pres">
      <dgm:prSet presAssocID="{8D4D6930-B3AD-441E-B29D-20F877CADB08}" presName="Name19" presStyleLbl="parChTrans1D3" presStyleIdx="1" presStyleCnt="2" custScaleX="1763900"/>
      <dgm:spPr/>
      <dgm:t>
        <a:bodyPr/>
        <a:lstStyle/>
        <a:p>
          <a:endParaRPr lang="pl-PL"/>
        </a:p>
      </dgm:t>
    </dgm:pt>
    <dgm:pt modelId="{34E0565E-286C-4B8B-8A7C-6ACD2C660224}" type="pres">
      <dgm:prSet presAssocID="{503A7F3C-A319-45D1-A928-089585F7B910}" presName="Name21" presStyleCnt="0"/>
      <dgm:spPr/>
    </dgm:pt>
    <dgm:pt modelId="{FC9A8CF5-67EA-4572-9FC5-F81AC9EA4407}" type="pres">
      <dgm:prSet presAssocID="{503A7F3C-A319-45D1-A928-089585F7B910}" presName="level2Shape" presStyleLbl="node3" presStyleIdx="1" presStyleCnt="2" custScaleX="331425"/>
      <dgm:spPr/>
      <dgm:t>
        <a:bodyPr/>
        <a:lstStyle/>
        <a:p>
          <a:endParaRPr lang="pl-PL"/>
        </a:p>
      </dgm:t>
    </dgm:pt>
    <dgm:pt modelId="{CDD6AC6B-D3AA-45F3-9C3F-296970862F93}" type="pres">
      <dgm:prSet presAssocID="{503A7F3C-A319-45D1-A928-089585F7B910}" presName="hierChild3" presStyleCnt="0"/>
      <dgm:spPr/>
    </dgm:pt>
    <dgm:pt modelId="{AE2AD470-518B-4D7E-BCB8-702D13770245}" type="pres">
      <dgm:prSet presAssocID="{C284A993-F7A7-46F5-BD1F-2611EA4F9897}" presName="bgShapesFlow" presStyleCnt="0"/>
      <dgm:spPr/>
    </dgm:pt>
  </dgm:ptLst>
  <dgm:cxnLst>
    <dgm:cxn modelId="{9DE837C1-1FF4-449A-A44F-06F2F7597320}" type="presOf" srcId="{C8992C87-1C09-4F41-AA82-90A021881B6B}" destId="{95632638-C82E-4782-8ACA-6EF72CA011A2}" srcOrd="0" destOrd="0" presId="urn:microsoft.com/office/officeart/2005/8/layout/hierarchy6"/>
    <dgm:cxn modelId="{7A3E6011-4ADA-4E14-BDD0-16805F1C39C2}" type="presOf" srcId="{B26044D7-0047-4C8E-9546-730921C31EBD}" destId="{38185846-1C37-4925-939C-9DECC735D9E9}" srcOrd="0" destOrd="0" presId="urn:microsoft.com/office/officeart/2005/8/layout/hierarchy6"/>
    <dgm:cxn modelId="{A34C9D94-8FC1-4B2E-9E30-148131F84F88}" srcId="{44FFDC43-A742-45E8-9C22-5FD141B23D5D}" destId="{B26044D7-0047-4C8E-9546-730921C31EBD}" srcOrd="0" destOrd="0" parTransId="{3CA8A764-2736-437F-9ECB-AB40BBDF4F18}" sibTransId="{6A6B958E-D762-4DEB-B1D6-57D9420C5772}"/>
    <dgm:cxn modelId="{D114AA95-22A9-4289-B524-BC703536ED0B}" srcId="{407AD07B-6870-424E-975E-750221CBADE6}" destId="{915F9CDC-EDAB-461B-B4F7-198606BBEF28}" srcOrd="0" destOrd="0" parTransId="{95D1F45D-5BC3-4EF2-974A-DC4C80B8985E}" sibTransId="{69B2C669-8DCA-4C58-B3C5-49881877DD92}"/>
    <dgm:cxn modelId="{137CFFC9-6073-4E35-9EC1-6CA9C0BB462E}" srcId="{D464911E-114D-4758-AC50-436CFB6CE28D}" destId="{503A7F3C-A319-45D1-A928-089585F7B910}" srcOrd="0" destOrd="0" parTransId="{8D4D6930-B3AD-441E-B29D-20F877CADB08}" sibTransId="{65DA42CF-8EEA-4514-B2B8-4A6CDA3AE2C3}"/>
    <dgm:cxn modelId="{CE49DE36-A6BA-4BD6-A0EC-E7EAF03EA43B}" type="presOf" srcId="{AE54DF44-D940-4752-8954-F4D12907045D}" destId="{BA6E86A4-B1CF-4258-9508-8569ACABF1D3}" srcOrd="0" destOrd="0" presId="urn:microsoft.com/office/officeart/2005/8/layout/hierarchy6"/>
    <dgm:cxn modelId="{79949B02-87FA-4799-82A5-30BDBFBE46E5}" type="presOf" srcId="{8CF6E843-E7B4-44A4-893D-24CF449C310A}" destId="{210B2A59-1397-45AC-B9B5-D345CB47383C}" srcOrd="0" destOrd="0" presId="urn:microsoft.com/office/officeart/2005/8/layout/hierarchy6"/>
    <dgm:cxn modelId="{095BD5D6-B30F-4C45-8813-954DBB30DDC8}" type="presOf" srcId="{1BDA26AD-BE8D-407C-B668-FA87BE606A7B}" destId="{A7B53B84-68F9-4624-B91B-FE0CB697DE8D}" srcOrd="0" destOrd="0" presId="urn:microsoft.com/office/officeart/2005/8/layout/hierarchy6"/>
    <dgm:cxn modelId="{FC29CB36-4EEE-4A2E-B519-8EDE85F98C2A}" srcId="{C284A993-F7A7-46F5-BD1F-2611EA4F9897}" destId="{AE54DF44-D940-4752-8954-F4D12907045D}" srcOrd="0" destOrd="0" parTransId="{864F3FBE-B369-4A6B-927D-37CD2C5C2FF5}" sibTransId="{AD7026D5-D784-49C7-874F-00C3E2842C67}"/>
    <dgm:cxn modelId="{7786906F-7841-4136-8A16-5762E56666F7}" type="presOf" srcId="{D464911E-114D-4758-AC50-436CFB6CE28D}" destId="{9516BFE7-AE2F-442C-B762-A7E736565124}" srcOrd="0" destOrd="0" presId="urn:microsoft.com/office/officeart/2005/8/layout/hierarchy6"/>
    <dgm:cxn modelId="{9DB868B5-1E3E-4ACD-AA63-DA25F321FC64}" type="presOf" srcId="{B893B9AA-34B7-4CA8-B1E8-0F0D214F1B15}" destId="{23FF28E0-AC7A-4CF8-BAE1-60697EE0C98D}" srcOrd="0" destOrd="0" presId="urn:microsoft.com/office/officeart/2005/8/layout/hierarchy6"/>
    <dgm:cxn modelId="{C5DBE16C-CC36-4F34-8711-FC237512F50F}" type="presOf" srcId="{95D1F45D-5BC3-4EF2-974A-DC4C80B8985E}" destId="{98C202DD-0690-4EFD-AB23-3C429FDC72FD}" srcOrd="0" destOrd="0" presId="urn:microsoft.com/office/officeart/2005/8/layout/hierarchy6"/>
    <dgm:cxn modelId="{632C54DD-D687-47D4-B519-FDDAEE4BF99C}" type="presOf" srcId="{C284A993-F7A7-46F5-BD1F-2611EA4F9897}" destId="{0B437A6F-22D4-4568-A842-7C6F6E0E909F}" srcOrd="0" destOrd="0" presId="urn:microsoft.com/office/officeart/2005/8/layout/hierarchy6"/>
    <dgm:cxn modelId="{EB153486-B4AE-40EA-BB0A-B9BE7E350AE3}" srcId="{B26044D7-0047-4C8E-9546-730921C31EBD}" destId="{407AD07B-6870-424E-975E-750221CBADE6}" srcOrd="1" destOrd="0" parTransId="{9668D502-E4AD-49BB-8F85-5B31998F1236}" sibTransId="{92C54FC4-069F-4431-9C7D-77ACE9EDBD09}"/>
    <dgm:cxn modelId="{D775C5D1-1ADA-4F28-ADFB-8C1B26FDF499}" type="presOf" srcId="{9668D502-E4AD-49BB-8F85-5B31998F1236}" destId="{3AD4C621-9B42-4ED2-BB0E-BB216DCE45C1}" srcOrd="0" destOrd="0" presId="urn:microsoft.com/office/officeart/2005/8/layout/hierarchy6"/>
    <dgm:cxn modelId="{A6B23946-DE18-4CA9-9B9A-B8EA4FE6F47B}" srcId="{B26044D7-0047-4C8E-9546-730921C31EBD}" destId="{FCEB32E1-EBCC-4311-A9A6-0D05039B3F4B}" srcOrd="0" destOrd="0" parTransId="{A3BB24E1-BB0D-4D08-8EA9-FB58AA0CC75D}" sibTransId="{2917C9DC-3C94-4892-8E51-A1902E9EB0E3}"/>
    <dgm:cxn modelId="{BCA8DD55-DBBB-4999-B9E0-583BD0D8EF82}" srcId="{AE54DF44-D940-4752-8954-F4D12907045D}" destId="{44FFDC43-A742-45E8-9C22-5FD141B23D5D}" srcOrd="0" destOrd="0" parTransId="{1BDA26AD-BE8D-407C-B668-FA87BE606A7B}" sibTransId="{D626A1A4-2B9D-4D4B-B4DA-B7C05DFFA7BB}"/>
    <dgm:cxn modelId="{BC86EE1F-DB03-4428-98FB-2E5B0DC44CE8}" srcId="{FCEB32E1-EBCC-4311-A9A6-0D05039B3F4B}" destId="{B893B9AA-34B7-4CA8-B1E8-0F0D214F1B15}" srcOrd="0" destOrd="0" parTransId="{8CF6E843-E7B4-44A4-893D-24CF449C310A}" sibTransId="{E9CE9D50-A72C-4EC5-B471-964BC5598AA6}"/>
    <dgm:cxn modelId="{8137E8BC-2F68-4A89-A4D8-4CAEC828CB78}" type="presOf" srcId="{503A7F3C-A319-45D1-A928-089585F7B910}" destId="{FC9A8CF5-67EA-4572-9FC5-F81AC9EA4407}" srcOrd="0" destOrd="0" presId="urn:microsoft.com/office/officeart/2005/8/layout/hierarchy6"/>
    <dgm:cxn modelId="{7FF7F6B7-4DB8-4068-A7A3-486785829D73}" type="presOf" srcId="{407AD07B-6870-424E-975E-750221CBADE6}" destId="{2A515060-D7AD-4BB3-AD03-C7B8A3B6BCD7}" srcOrd="0" destOrd="0" presId="urn:microsoft.com/office/officeart/2005/8/layout/hierarchy6"/>
    <dgm:cxn modelId="{DD163E24-9642-49F4-887D-E96BFB6A21EC}" type="presOf" srcId="{FCEB32E1-EBCC-4311-A9A6-0D05039B3F4B}" destId="{AEFCEB5D-CEB5-4BD3-8883-B5625760D5F6}" srcOrd="0" destOrd="0" presId="urn:microsoft.com/office/officeart/2005/8/layout/hierarchy6"/>
    <dgm:cxn modelId="{C8BA247F-FFD3-41A8-868E-89BB668D00EF}" type="presOf" srcId="{8D4D6930-B3AD-441E-B29D-20F877CADB08}" destId="{86003A43-8172-4E21-BD7D-8AD50F561152}" srcOrd="0" destOrd="0" presId="urn:microsoft.com/office/officeart/2005/8/layout/hierarchy6"/>
    <dgm:cxn modelId="{E7825B3E-B80C-41E6-9FD8-F854566EB60C}" type="presOf" srcId="{44FFDC43-A742-45E8-9C22-5FD141B23D5D}" destId="{628E5254-EC0C-460E-8CD3-71682E578FA6}" srcOrd="0" destOrd="0" presId="urn:microsoft.com/office/officeart/2005/8/layout/hierarchy6"/>
    <dgm:cxn modelId="{A9406062-E971-4009-83E2-26CA9A7CB9A2}" type="presOf" srcId="{A3BB24E1-BB0D-4D08-8EA9-FB58AA0CC75D}" destId="{E28AC3E5-B446-4767-93C0-48FC3A8F87A6}" srcOrd="0" destOrd="0" presId="urn:microsoft.com/office/officeart/2005/8/layout/hierarchy6"/>
    <dgm:cxn modelId="{0317D1A0-F0C5-4C0F-AA2D-4E764EA0D273}" type="presOf" srcId="{3CA8A764-2736-437F-9ECB-AB40BBDF4F18}" destId="{81EA1C36-7DE9-4A59-8550-D46DCD11BCD8}" srcOrd="0" destOrd="0" presId="urn:microsoft.com/office/officeart/2005/8/layout/hierarchy6"/>
    <dgm:cxn modelId="{292A02DB-14D6-45A5-A85A-19B8ED755229}" type="presOf" srcId="{915F9CDC-EDAB-461B-B4F7-198606BBEF28}" destId="{89E0E9A5-538E-4171-A910-3DCD306B9625}" srcOrd="0" destOrd="0" presId="urn:microsoft.com/office/officeart/2005/8/layout/hierarchy6"/>
    <dgm:cxn modelId="{F2E196CD-049D-44D3-91C8-08C877FF0FFC}" srcId="{AE54DF44-D940-4752-8954-F4D12907045D}" destId="{D464911E-114D-4758-AC50-436CFB6CE28D}" srcOrd="1" destOrd="0" parTransId="{C8992C87-1C09-4F41-AA82-90A021881B6B}" sibTransId="{ADBF8983-7B33-41EC-875A-0947791EEADE}"/>
    <dgm:cxn modelId="{A9F50BEF-7579-49F5-B353-5D82D85CE178}" type="presParOf" srcId="{0B437A6F-22D4-4568-A842-7C6F6E0E909F}" destId="{F0C37DBD-7ECD-40D0-82D3-99F2DE425A14}" srcOrd="0" destOrd="0" presId="urn:microsoft.com/office/officeart/2005/8/layout/hierarchy6"/>
    <dgm:cxn modelId="{44DF1B03-0219-48F6-AFAD-FC16A9F99474}" type="presParOf" srcId="{F0C37DBD-7ECD-40D0-82D3-99F2DE425A14}" destId="{C6855C0A-AAEC-4E72-B45D-CC8F7B1985C2}" srcOrd="0" destOrd="0" presId="urn:microsoft.com/office/officeart/2005/8/layout/hierarchy6"/>
    <dgm:cxn modelId="{9B20DB55-7638-4835-B8F8-0E7D88C7FE08}" type="presParOf" srcId="{C6855C0A-AAEC-4E72-B45D-CC8F7B1985C2}" destId="{C629AAD5-F323-4BCD-9054-819B16917192}" srcOrd="0" destOrd="0" presId="urn:microsoft.com/office/officeart/2005/8/layout/hierarchy6"/>
    <dgm:cxn modelId="{AF1F232E-D83F-4762-A3C0-B7F85BD72EBA}" type="presParOf" srcId="{C629AAD5-F323-4BCD-9054-819B16917192}" destId="{BA6E86A4-B1CF-4258-9508-8569ACABF1D3}" srcOrd="0" destOrd="0" presId="urn:microsoft.com/office/officeart/2005/8/layout/hierarchy6"/>
    <dgm:cxn modelId="{E2AE29AA-8B53-4F1E-B5DE-976387DFD807}" type="presParOf" srcId="{C629AAD5-F323-4BCD-9054-819B16917192}" destId="{90989F7D-45EE-41E5-9681-5944C6698763}" srcOrd="1" destOrd="0" presId="urn:microsoft.com/office/officeart/2005/8/layout/hierarchy6"/>
    <dgm:cxn modelId="{2CB0B52B-CDF7-479F-B031-3026B076ECBB}" type="presParOf" srcId="{90989F7D-45EE-41E5-9681-5944C6698763}" destId="{A7B53B84-68F9-4624-B91B-FE0CB697DE8D}" srcOrd="0" destOrd="0" presId="urn:microsoft.com/office/officeart/2005/8/layout/hierarchy6"/>
    <dgm:cxn modelId="{501E9973-57E3-437C-8F1E-5884B94ACEBB}" type="presParOf" srcId="{90989F7D-45EE-41E5-9681-5944C6698763}" destId="{B33895FF-5142-4C8A-8338-E3C2211EADC1}" srcOrd="1" destOrd="0" presId="urn:microsoft.com/office/officeart/2005/8/layout/hierarchy6"/>
    <dgm:cxn modelId="{31D65491-1648-422D-B27D-09E7D4D99107}" type="presParOf" srcId="{B33895FF-5142-4C8A-8338-E3C2211EADC1}" destId="{628E5254-EC0C-460E-8CD3-71682E578FA6}" srcOrd="0" destOrd="0" presId="urn:microsoft.com/office/officeart/2005/8/layout/hierarchy6"/>
    <dgm:cxn modelId="{8BD0E880-5649-4852-9A1A-B85C7160CEE8}" type="presParOf" srcId="{B33895FF-5142-4C8A-8338-E3C2211EADC1}" destId="{1CBDDE3B-8B12-41CF-83EB-13DC2EBEE7E0}" srcOrd="1" destOrd="0" presId="urn:microsoft.com/office/officeart/2005/8/layout/hierarchy6"/>
    <dgm:cxn modelId="{3FEB68C8-4FBC-493F-9144-1004F5033789}" type="presParOf" srcId="{1CBDDE3B-8B12-41CF-83EB-13DC2EBEE7E0}" destId="{81EA1C36-7DE9-4A59-8550-D46DCD11BCD8}" srcOrd="0" destOrd="0" presId="urn:microsoft.com/office/officeart/2005/8/layout/hierarchy6"/>
    <dgm:cxn modelId="{4AE6BE59-B937-48DB-93A1-3CA6147956F8}" type="presParOf" srcId="{1CBDDE3B-8B12-41CF-83EB-13DC2EBEE7E0}" destId="{AC8D1A41-FC28-430F-B903-75A64F1313C7}" srcOrd="1" destOrd="0" presId="urn:microsoft.com/office/officeart/2005/8/layout/hierarchy6"/>
    <dgm:cxn modelId="{CB81140B-3235-4060-BDB0-5851C636F68D}" type="presParOf" srcId="{AC8D1A41-FC28-430F-B903-75A64F1313C7}" destId="{38185846-1C37-4925-939C-9DECC735D9E9}" srcOrd="0" destOrd="0" presId="urn:microsoft.com/office/officeart/2005/8/layout/hierarchy6"/>
    <dgm:cxn modelId="{F0580C97-973C-4FF0-BF54-869BD143094E}" type="presParOf" srcId="{AC8D1A41-FC28-430F-B903-75A64F1313C7}" destId="{953CE9F7-2DC1-47AA-B52E-49DA98502CBC}" srcOrd="1" destOrd="0" presId="urn:microsoft.com/office/officeart/2005/8/layout/hierarchy6"/>
    <dgm:cxn modelId="{2312F3E3-834F-439C-A455-2AF606D93855}" type="presParOf" srcId="{953CE9F7-2DC1-47AA-B52E-49DA98502CBC}" destId="{E28AC3E5-B446-4767-93C0-48FC3A8F87A6}" srcOrd="0" destOrd="0" presId="urn:microsoft.com/office/officeart/2005/8/layout/hierarchy6"/>
    <dgm:cxn modelId="{5C1BC3C3-4E53-4FDD-BC8C-36F27B70191B}" type="presParOf" srcId="{953CE9F7-2DC1-47AA-B52E-49DA98502CBC}" destId="{B52DC5F5-F473-4CB7-9FA5-794681DF26B1}" srcOrd="1" destOrd="0" presId="urn:microsoft.com/office/officeart/2005/8/layout/hierarchy6"/>
    <dgm:cxn modelId="{8197E381-B04B-4FF9-887D-F2298E64E4C8}" type="presParOf" srcId="{B52DC5F5-F473-4CB7-9FA5-794681DF26B1}" destId="{AEFCEB5D-CEB5-4BD3-8883-B5625760D5F6}" srcOrd="0" destOrd="0" presId="urn:microsoft.com/office/officeart/2005/8/layout/hierarchy6"/>
    <dgm:cxn modelId="{733A018B-F41A-4646-B09C-90613DE680CE}" type="presParOf" srcId="{B52DC5F5-F473-4CB7-9FA5-794681DF26B1}" destId="{EB4D1142-AEFD-45F5-BD85-46EC2D18B703}" srcOrd="1" destOrd="0" presId="urn:microsoft.com/office/officeart/2005/8/layout/hierarchy6"/>
    <dgm:cxn modelId="{F0284B71-893F-4352-B610-4CB46B00AC92}" type="presParOf" srcId="{EB4D1142-AEFD-45F5-BD85-46EC2D18B703}" destId="{210B2A59-1397-45AC-B9B5-D345CB47383C}" srcOrd="0" destOrd="0" presId="urn:microsoft.com/office/officeart/2005/8/layout/hierarchy6"/>
    <dgm:cxn modelId="{C4654576-C884-41EF-9D99-3961B7DD4C1C}" type="presParOf" srcId="{EB4D1142-AEFD-45F5-BD85-46EC2D18B703}" destId="{F5D9817B-A4EE-4586-AE24-4B1ED9B56AE2}" srcOrd="1" destOrd="0" presId="urn:microsoft.com/office/officeart/2005/8/layout/hierarchy6"/>
    <dgm:cxn modelId="{5FF9C480-5CA6-497A-8DDE-F0138F522B3C}" type="presParOf" srcId="{F5D9817B-A4EE-4586-AE24-4B1ED9B56AE2}" destId="{23FF28E0-AC7A-4CF8-BAE1-60697EE0C98D}" srcOrd="0" destOrd="0" presId="urn:microsoft.com/office/officeart/2005/8/layout/hierarchy6"/>
    <dgm:cxn modelId="{3B5E9DE3-4961-42A5-A45E-A6E0F7FCDC2D}" type="presParOf" srcId="{F5D9817B-A4EE-4586-AE24-4B1ED9B56AE2}" destId="{67519C3E-BA04-471B-9577-1CFDA69A1750}" srcOrd="1" destOrd="0" presId="urn:microsoft.com/office/officeart/2005/8/layout/hierarchy6"/>
    <dgm:cxn modelId="{06166947-1B58-46F6-8A59-FCF4B3D03758}" type="presParOf" srcId="{953CE9F7-2DC1-47AA-B52E-49DA98502CBC}" destId="{3AD4C621-9B42-4ED2-BB0E-BB216DCE45C1}" srcOrd="2" destOrd="0" presId="urn:microsoft.com/office/officeart/2005/8/layout/hierarchy6"/>
    <dgm:cxn modelId="{566F4656-5DA3-487D-BD1B-3A4847FCD516}" type="presParOf" srcId="{953CE9F7-2DC1-47AA-B52E-49DA98502CBC}" destId="{7CAE5D65-BB2D-4FAD-9433-35B0FF52D4E4}" srcOrd="3" destOrd="0" presId="urn:microsoft.com/office/officeart/2005/8/layout/hierarchy6"/>
    <dgm:cxn modelId="{A7CDF30D-F743-426D-911B-E6B222451933}" type="presParOf" srcId="{7CAE5D65-BB2D-4FAD-9433-35B0FF52D4E4}" destId="{2A515060-D7AD-4BB3-AD03-C7B8A3B6BCD7}" srcOrd="0" destOrd="0" presId="urn:microsoft.com/office/officeart/2005/8/layout/hierarchy6"/>
    <dgm:cxn modelId="{9B6D5323-9352-4AF9-8F61-3FC14B375913}" type="presParOf" srcId="{7CAE5D65-BB2D-4FAD-9433-35B0FF52D4E4}" destId="{8A7731BB-4FEA-499E-87D2-DBA7C16B8725}" srcOrd="1" destOrd="0" presId="urn:microsoft.com/office/officeart/2005/8/layout/hierarchy6"/>
    <dgm:cxn modelId="{E64AEB25-C927-47A6-89BB-2598962A2232}" type="presParOf" srcId="{8A7731BB-4FEA-499E-87D2-DBA7C16B8725}" destId="{98C202DD-0690-4EFD-AB23-3C429FDC72FD}" srcOrd="0" destOrd="0" presId="urn:microsoft.com/office/officeart/2005/8/layout/hierarchy6"/>
    <dgm:cxn modelId="{DFE6EAA5-C419-43DA-BEAB-F20B4222409E}" type="presParOf" srcId="{8A7731BB-4FEA-499E-87D2-DBA7C16B8725}" destId="{58A7A142-7B7E-4059-B2BE-5162EA238A07}" srcOrd="1" destOrd="0" presId="urn:microsoft.com/office/officeart/2005/8/layout/hierarchy6"/>
    <dgm:cxn modelId="{759F751E-E868-4E2D-BCD0-DF3155BACFF4}" type="presParOf" srcId="{58A7A142-7B7E-4059-B2BE-5162EA238A07}" destId="{89E0E9A5-538E-4171-A910-3DCD306B9625}" srcOrd="0" destOrd="0" presId="urn:microsoft.com/office/officeart/2005/8/layout/hierarchy6"/>
    <dgm:cxn modelId="{5F3EDA53-596D-4C98-8665-4DB2DE63ABF8}" type="presParOf" srcId="{58A7A142-7B7E-4059-B2BE-5162EA238A07}" destId="{6E4A90A5-A21A-490F-8DD0-D135113CB85B}" srcOrd="1" destOrd="0" presId="urn:microsoft.com/office/officeart/2005/8/layout/hierarchy6"/>
    <dgm:cxn modelId="{15C11BDA-D5C3-4F33-A120-D62B1BFD3607}" type="presParOf" srcId="{90989F7D-45EE-41E5-9681-5944C6698763}" destId="{95632638-C82E-4782-8ACA-6EF72CA011A2}" srcOrd="2" destOrd="0" presId="urn:microsoft.com/office/officeart/2005/8/layout/hierarchy6"/>
    <dgm:cxn modelId="{9288DD61-7E94-4E20-9A09-81FEA3F66D0B}" type="presParOf" srcId="{90989F7D-45EE-41E5-9681-5944C6698763}" destId="{0FBE00F0-91D8-4D7B-B316-389DBAC0B54D}" srcOrd="3" destOrd="0" presId="urn:microsoft.com/office/officeart/2005/8/layout/hierarchy6"/>
    <dgm:cxn modelId="{2DB1885B-CF57-4D01-BC47-4E563DD43972}" type="presParOf" srcId="{0FBE00F0-91D8-4D7B-B316-389DBAC0B54D}" destId="{9516BFE7-AE2F-442C-B762-A7E736565124}" srcOrd="0" destOrd="0" presId="urn:microsoft.com/office/officeart/2005/8/layout/hierarchy6"/>
    <dgm:cxn modelId="{03019503-A507-41E7-8952-CD30BA6D7C17}" type="presParOf" srcId="{0FBE00F0-91D8-4D7B-B316-389DBAC0B54D}" destId="{FE1CC2CF-F06E-4EF5-8B7E-F93E1F912EA9}" srcOrd="1" destOrd="0" presId="urn:microsoft.com/office/officeart/2005/8/layout/hierarchy6"/>
    <dgm:cxn modelId="{CD268E38-4981-45CF-8861-7D523A135CF6}" type="presParOf" srcId="{FE1CC2CF-F06E-4EF5-8B7E-F93E1F912EA9}" destId="{86003A43-8172-4E21-BD7D-8AD50F561152}" srcOrd="0" destOrd="0" presId="urn:microsoft.com/office/officeart/2005/8/layout/hierarchy6"/>
    <dgm:cxn modelId="{1AD27F69-0767-44C6-9CFB-EC9EE09B1092}" type="presParOf" srcId="{FE1CC2CF-F06E-4EF5-8B7E-F93E1F912EA9}" destId="{34E0565E-286C-4B8B-8A7C-6ACD2C660224}" srcOrd="1" destOrd="0" presId="urn:microsoft.com/office/officeart/2005/8/layout/hierarchy6"/>
    <dgm:cxn modelId="{F5A02C95-CEA1-4B28-BFC2-A308D29027C9}" type="presParOf" srcId="{34E0565E-286C-4B8B-8A7C-6ACD2C660224}" destId="{FC9A8CF5-67EA-4572-9FC5-F81AC9EA4407}" srcOrd="0" destOrd="0" presId="urn:microsoft.com/office/officeart/2005/8/layout/hierarchy6"/>
    <dgm:cxn modelId="{7BF58E23-4FF2-4C5C-A1BB-D41952A5F52E}" type="presParOf" srcId="{34E0565E-286C-4B8B-8A7C-6ACD2C660224}" destId="{CDD6AC6B-D3AA-45F3-9C3F-296970862F93}" srcOrd="1" destOrd="0" presId="urn:microsoft.com/office/officeart/2005/8/layout/hierarchy6"/>
    <dgm:cxn modelId="{059E2ACA-78A3-402C-A5A2-B3287F5BA2AB}" type="presParOf" srcId="{0B437A6F-22D4-4568-A842-7C6F6E0E909F}" destId="{AE2AD470-518B-4D7E-BCB8-702D1377024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0C73CD-F660-4D3E-B519-F3C63F5F211F}"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3BE27E30-E667-49C8-9D64-2FD0E73978D9}">
      <dgm:prSet phldrT="[Tekst]" custT="1"/>
      <dgm:spPr>
        <a:ln>
          <a:solidFill>
            <a:srgbClr val="FFC000"/>
          </a:solidFill>
        </a:ln>
      </dgm:spPr>
      <dgm:t>
        <a:bodyPr/>
        <a:lstStyle/>
        <a:p>
          <a:r>
            <a:rPr lang="pl-PL" sz="1400" b="1" dirty="0">
              <a:latin typeface="Lato"/>
            </a:rPr>
            <a:t>Terminy powstania prawa do obniżenia kwoty podatku należnego</a:t>
          </a:r>
        </a:p>
      </dgm:t>
    </dgm:pt>
    <dgm:pt modelId="{0D395CE1-4641-41C7-9408-A9B8C7780DFA}" type="parTrans" cxnId="{1096ADC8-8426-4B35-A23E-8F9EB64AF82B}">
      <dgm:prSet/>
      <dgm:spPr/>
      <dgm:t>
        <a:bodyPr/>
        <a:lstStyle/>
        <a:p>
          <a:endParaRPr lang="pl-PL" sz="1800">
            <a:latin typeface="Lato"/>
          </a:endParaRPr>
        </a:p>
      </dgm:t>
    </dgm:pt>
    <dgm:pt modelId="{22285922-0F96-4F95-9D80-59378581A635}" type="sibTrans" cxnId="{1096ADC8-8426-4B35-A23E-8F9EB64AF82B}">
      <dgm:prSet/>
      <dgm:spPr/>
      <dgm:t>
        <a:bodyPr/>
        <a:lstStyle/>
        <a:p>
          <a:endParaRPr lang="pl-PL" sz="1800">
            <a:latin typeface="Lato"/>
          </a:endParaRPr>
        </a:p>
      </dgm:t>
    </dgm:pt>
    <dgm:pt modelId="{E8987CB2-92F8-4727-B738-4573C5105E97}">
      <dgm:prSet phldrT="[Tekst]" custT="1"/>
      <dgm:spPr>
        <a:ln>
          <a:solidFill>
            <a:srgbClr val="FFC000"/>
          </a:solidFill>
        </a:ln>
      </dgm:spPr>
      <dgm:t>
        <a:bodyPr/>
        <a:lstStyle/>
        <a:p>
          <a:r>
            <a:rPr lang="pl-PL" sz="1400" strike="noStrike" dirty="0">
              <a:latin typeface="Lato"/>
            </a:rPr>
            <a:t>ZASADA</a:t>
          </a:r>
        </a:p>
      </dgm:t>
    </dgm:pt>
    <dgm:pt modelId="{00D607C9-4240-4147-9938-62DA747A24A7}" type="parTrans" cxnId="{A143CB8D-0EA7-4FA7-ACD0-CCC11CC506CA}">
      <dgm:prSet/>
      <dgm:spPr>
        <a:ln>
          <a:solidFill>
            <a:srgbClr val="FFC000"/>
          </a:solidFill>
        </a:ln>
      </dgm:spPr>
      <dgm:t>
        <a:bodyPr/>
        <a:lstStyle/>
        <a:p>
          <a:endParaRPr lang="pl-PL" sz="1800">
            <a:latin typeface="Lato"/>
          </a:endParaRPr>
        </a:p>
      </dgm:t>
    </dgm:pt>
    <dgm:pt modelId="{583152A0-EE41-4854-AF07-6F27739AC850}" type="sibTrans" cxnId="{A143CB8D-0EA7-4FA7-ACD0-CCC11CC506CA}">
      <dgm:prSet/>
      <dgm:spPr/>
      <dgm:t>
        <a:bodyPr/>
        <a:lstStyle/>
        <a:p>
          <a:endParaRPr lang="pl-PL" sz="1800">
            <a:latin typeface="Lato"/>
          </a:endParaRPr>
        </a:p>
      </dgm:t>
    </dgm:pt>
    <dgm:pt modelId="{7719A11A-FC25-448B-B8CE-296DA3037C7D}">
      <dgm:prSet phldrT="[Tekst]" custT="1"/>
      <dgm:spPr>
        <a:ln>
          <a:solidFill>
            <a:srgbClr val="FFC000"/>
          </a:solidFill>
        </a:ln>
      </dgm:spPr>
      <dgm:t>
        <a:bodyPr/>
        <a:lstStyle/>
        <a:p>
          <a:r>
            <a:rPr lang="pl-PL" sz="1400" dirty="0">
              <a:latin typeface="Lato"/>
            </a:rPr>
            <a:t>WYJĄTKI</a:t>
          </a:r>
        </a:p>
      </dgm:t>
    </dgm:pt>
    <dgm:pt modelId="{998C700D-D626-47BF-8698-ABBD3AA69A1D}" type="parTrans" cxnId="{8FEA66A8-219B-461B-909D-8716286A8EBA}">
      <dgm:prSet/>
      <dgm:spPr>
        <a:ln>
          <a:solidFill>
            <a:srgbClr val="FFC000"/>
          </a:solidFill>
        </a:ln>
      </dgm:spPr>
      <dgm:t>
        <a:bodyPr/>
        <a:lstStyle/>
        <a:p>
          <a:endParaRPr lang="pl-PL" sz="1800">
            <a:latin typeface="Lato"/>
          </a:endParaRPr>
        </a:p>
      </dgm:t>
    </dgm:pt>
    <dgm:pt modelId="{ADC24D13-938F-42A0-97CA-24546C777C03}" type="sibTrans" cxnId="{8FEA66A8-219B-461B-909D-8716286A8EBA}">
      <dgm:prSet/>
      <dgm:spPr/>
      <dgm:t>
        <a:bodyPr/>
        <a:lstStyle/>
        <a:p>
          <a:endParaRPr lang="pl-PL" sz="1800">
            <a:latin typeface="Lato"/>
          </a:endParaRPr>
        </a:p>
      </dgm:t>
    </dgm:pt>
    <dgm:pt modelId="{7151711C-CB5C-4AE9-935F-7E768A62C05A}">
      <dgm:prSet phldrT="[Tekst]" custT="1"/>
      <dgm:spPr>
        <a:ln>
          <a:solidFill>
            <a:srgbClr val="FFC000"/>
          </a:solidFill>
        </a:ln>
      </dgm:spPr>
      <dgm:t>
        <a:bodyPr/>
        <a:lstStyle/>
        <a:p>
          <a:r>
            <a:rPr lang="pl-PL" sz="1400" dirty="0">
              <a:latin typeface="Lato"/>
            </a:rPr>
            <a:t>Jeżeli podatnik nie dokonał obniżenia kwoty podatku należnego o kwotę podatku naliczonego we wskazanych terminach</a:t>
          </a:r>
        </a:p>
      </dgm:t>
    </dgm:pt>
    <dgm:pt modelId="{3504BF29-8F61-44FF-9CEF-E0A9E148DE89}" type="parTrans" cxnId="{1342CD18-A394-4937-857E-075D4D7E8408}">
      <dgm:prSet/>
      <dgm:spPr>
        <a:ln>
          <a:solidFill>
            <a:srgbClr val="FFC000"/>
          </a:solidFill>
        </a:ln>
      </dgm:spPr>
      <dgm:t>
        <a:bodyPr/>
        <a:lstStyle/>
        <a:p>
          <a:endParaRPr lang="pl-PL" sz="1800">
            <a:latin typeface="Lato"/>
          </a:endParaRPr>
        </a:p>
      </dgm:t>
    </dgm:pt>
    <dgm:pt modelId="{8FD3A848-9EC0-4179-8288-0421EF6F09EC}" type="sibTrans" cxnId="{1342CD18-A394-4937-857E-075D4D7E8408}">
      <dgm:prSet/>
      <dgm:spPr/>
      <dgm:t>
        <a:bodyPr/>
        <a:lstStyle/>
        <a:p>
          <a:endParaRPr lang="pl-PL" sz="1800">
            <a:latin typeface="Lato"/>
          </a:endParaRPr>
        </a:p>
      </dgm:t>
    </dgm:pt>
    <dgm:pt modelId="{68FF53C2-7BDB-47C8-9BDC-E1F762CEA9C1}">
      <dgm:prSet custT="1"/>
      <dgm:spPr>
        <a:ln>
          <a:solidFill>
            <a:srgbClr val="FFC000"/>
          </a:solidFill>
        </a:ln>
      </dgm:spPr>
      <dgm:t>
        <a:bodyPr/>
        <a:lstStyle/>
        <a:p>
          <a:r>
            <a:rPr lang="pl-PL" sz="1200" dirty="0">
              <a:latin typeface="Lato"/>
            </a:rPr>
            <a:t>w rozliczeniu za okres, w którym podatnik otrzymał fakturę/dokument celny albo w jednym z dwóch następnych okresów rozliczeniowych</a:t>
          </a:r>
        </a:p>
      </dgm:t>
    </dgm:pt>
    <dgm:pt modelId="{4D2855D8-4BEB-4D10-B157-1037A9AD80F6}" type="parTrans" cxnId="{33B24B12-6DBE-4CD2-B776-2A221B7F6FE9}">
      <dgm:prSet/>
      <dgm:spPr>
        <a:ln>
          <a:solidFill>
            <a:srgbClr val="FFC000"/>
          </a:solidFill>
        </a:ln>
      </dgm:spPr>
      <dgm:t>
        <a:bodyPr/>
        <a:lstStyle/>
        <a:p>
          <a:endParaRPr lang="pl-PL" sz="1800">
            <a:latin typeface="Lato"/>
          </a:endParaRPr>
        </a:p>
      </dgm:t>
    </dgm:pt>
    <dgm:pt modelId="{5052A400-ED4E-4F43-AAB3-C6EABF6DC889}" type="sibTrans" cxnId="{33B24B12-6DBE-4CD2-B776-2A221B7F6FE9}">
      <dgm:prSet/>
      <dgm:spPr/>
      <dgm:t>
        <a:bodyPr/>
        <a:lstStyle/>
        <a:p>
          <a:endParaRPr lang="pl-PL" sz="1800">
            <a:latin typeface="Lato"/>
          </a:endParaRPr>
        </a:p>
      </dgm:t>
    </dgm:pt>
    <dgm:pt modelId="{3AADB18C-7782-4358-B258-43FDF0594EDD}">
      <dgm:prSet custT="1"/>
      <dgm:spPr>
        <a:ln>
          <a:solidFill>
            <a:srgbClr val="FFC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l-PL" sz="1200" dirty="0">
              <a:latin typeface="Lato"/>
            </a:rPr>
            <a:t>może on obniżyć kwotę podatku należnego przez dokonanie korekty deklaracji podatkowej za okres, w którym wystąpiło prawo do obniżenia podatku należnego, nie później jednak niż w ciągu 5 lat, licząc od początku roku, w którym wystąpiło prawo do obniżenia podatku należnego. </a:t>
          </a:r>
        </a:p>
        <a:p>
          <a:endParaRPr lang="pl-PL" sz="1000" dirty="0">
            <a:latin typeface="Lato"/>
          </a:endParaRPr>
        </a:p>
      </dgm:t>
    </dgm:pt>
    <dgm:pt modelId="{6CCCF242-EA0F-4B36-BF6C-8DE7AA389672}" type="parTrans" cxnId="{F52C6329-034C-4A8F-86B8-49D4E9279F78}">
      <dgm:prSet/>
      <dgm:spPr>
        <a:ln>
          <a:solidFill>
            <a:srgbClr val="FFC000"/>
          </a:solidFill>
        </a:ln>
      </dgm:spPr>
      <dgm:t>
        <a:bodyPr/>
        <a:lstStyle/>
        <a:p>
          <a:endParaRPr lang="pl-PL" sz="1800">
            <a:latin typeface="Lato"/>
          </a:endParaRPr>
        </a:p>
      </dgm:t>
    </dgm:pt>
    <dgm:pt modelId="{085AB7D1-672A-447A-A31D-A9EE63110C84}" type="sibTrans" cxnId="{F52C6329-034C-4A8F-86B8-49D4E9279F78}">
      <dgm:prSet/>
      <dgm:spPr/>
      <dgm:t>
        <a:bodyPr/>
        <a:lstStyle/>
        <a:p>
          <a:endParaRPr lang="pl-PL" sz="1800">
            <a:latin typeface="Lato"/>
          </a:endParaRPr>
        </a:p>
      </dgm:t>
    </dgm:pt>
    <dgm:pt modelId="{0D62250E-11C1-429D-AD81-29CE25BF18B6}" type="pres">
      <dgm:prSet presAssocID="{490C73CD-F660-4D3E-B519-F3C63F5F211F}" presName="mainComposite" presStyleCnt="0">
        <dgm:presLayoutVars>
          <dgm:chPref val="1"/>
          <dgm:dir/>
          <dgm:animOne val="branch"/>
          <dgm:animLvl val="lvl"/>
          <dgm:resizeHandles val="exact"/>
        </dgm:presLayoutVars>
      </dgm:prSet>
      <dgm:spPr/>
      <dgm:t>
        <a:bodyPr/>
        <a:lstStyle/>
        <a:p>
          <a:endParaRPr lang="pl-PL"/>
        </a:p>
      </dgm:t>
    </dgm:pt>
    <dgm:pt modelId="{E9C6E6F4-E5A3-48BF-A4CD-AC5A07D0636E}" type="pres">
      <dgm:prSet presAssocID="{490C73CD-F660-4D3E-B519-F3C63F5F211F}" presName="hierFlow" presStyleCnt="0"/>
      <dgm:spPr/>
    </dgm:pt>
    <dgm:pt modelId="{FD076372-3F65-43AE-BA5B-AC7413C6DC7C}" type="pres">
      <dgm:prSet presAssocID="{490C73CD-F660-4D3E-B519-F3C63F5F211F}" presName="hierChild1" presStyleCnt="0">
        <dgm:presLayoutVars>
          <dgm:chPref val="1"/>
          <dgm:animOne val="branch"/>
          <dgm:animLvl val="lvl"/>
        </dgm:presLayoutVars>
      </dgm:prSet>
      <dgm:spPr/>
    </dgm:pt>
    <dgm:pt modelId="{FDABAEA8-BF69-4627-BBD2-E2A71D715FD4}" type="pres">
      <dgm:prSet presAssocID="{3BE27E30-E667-49C8-9D64-2FD0E73978D9}" presName="Name14" presStyleCnt="0"/>
      <dgm:spPr/>
    </dgm:pt>
    <dgm:pt modelId="{AC4CDA02-8CB1-4759-BFBF-B03B22E42985}" type="pres">
      <dgm:prSet presAssocID="{3BE27E30-E667-49C8-9D64-2FD0E73978D9}" presName="level1Shape" presStyleLbl="node0" presStyleIdx="0" presStyleCnt="1" custScaleX="444881" custScaleY="82297">
        <dgm:presLayoutVars>
          <dgm:chPref val="3"/>
        </dgm:presLayoutVars>
      </dgm:prSet>
      <dgm:spPr/>
      <dgm:t>
        <a:bodyPr/>
        <a:lstStyle/>
        <a:p>
          <a:endParaRPr lang="pl-PL"/>
        </a:p>
      </dgm:t>
    </dgm:pt>
    <dgm:pt modelId="{4461E679-8750-45E1-A617-71CD9FAB7231}" type="pres">
      <dgm:prSet presAssocID="{3BE27E30-E667-49C8-9D64-2FD0E73978D9}" presName="hierChild2" presStyleCnt="0"/>
      <dgm:spPr/>
    </dgm:pt>
    <dgm:pt modelId="{E8A5B5F4-EEC4-4DEF-A25A-FE3A7D7948FD}" type="pres">
      <dgm:prSet presAssocID="{00D607C9-4240-4147-9938-62DA747A24A7}" presName="Name19" presStyleLbl="parChTrans1D2" presStyleIdx="0" presStyleCnt="4"/>
      <dgm:spPr/>
      <dgm:t>
        <a:bodyPr/>
        <a:lstStyle/>
        <a:p>
          <a:endParaRPr lang="pl-PL"/>
        </a:p>
      </dgm:t>
    </dgm:pt>
    <dgm:pt modelId="{01CAED6B-3DDF-48E2-A733-40A2939B73FE}" type="pres">
      <dgm:prSet presAssocID="{E8987CB2-92F8-4727-B738-4573C5105E97}" presName="Name21" presStyleCnt="0"/>
      <dgm:spPr/>
    </dgm:pt>
    <dgm:pt modelId="{0995D9CD-A1BD-4137-A074-B534E81F3A3D}" type="pres">
      <dgm:prSet presAssocID="{E8987CB2-92F8-4727-B738-4573C5105E97}" presName="level2Shape" presStyleLbl="node2" presStyleIdx="0" presStyleCnt="4" custScaleX="66959" custScaleY="129344"/>
      <dgm:spPr/>
      <dgm:t>
        <a:bodyPr/>
        <a:lstStyle/>
        <a:p>
          <a:endParaRPr lang="pl-PL"/>
        </a:p>
      </dgm:t>
    </dgm:pt>
    <dgm:pt modelId="{C5331E90-B421-4115-BF96-3D9ED69B50E3}" type="pres">
      <dgm:prSet presAssocID="{E8987CB2-92F8-4727-B738-4573C5105E97}" presName="hierChild3" presStyleCnt="0"/>
      <dgm:spPr/>
    </dgm:pt>
    <dgm:pt modelId="{7ED97116-9BC5-4B93-A760-F50CB8258282}" type="pres">
      <dgm:prSet presAssocID="{4D2855D8-4BEB-4D10-B157-1037A9AD80F6}" presName="Name19" presStyleLbl="parChTrans1D3" presStyleIdx="0" presStyleCnt="1"/>
      <dgm:spPr>
        <a:prstGeom prst="downArrow">
          <a:avLst/>
        </a:prstGeom>
      </dgm:spPr>
      <dgm:t>
        <a:bodyPr/>
        <a:lstStyle/>
        <a:p>
          <a:endParaRPr lang="pl-PL"/>
        </a:p>
      </dgm:t>
    </dgm:pt>
    <dgm:pt modelId="{51DAE992-15EB-42ED-B241-8F680C1C4461}" type="pres">
      <dgm:prSet presAssocID="{68FF53C2-7BDB-47C8-9BDC-E1F762CEA9C1}" presName="Name21" presStyleCnt="0"/>
      <dgm:spPr/>
    </dgm:pt>
    <dgm:pt modelId="{6FC6BBE7-28FF-417B-BD75-756BAF77E8E0}" type="pres">
      <dgm:prSet presAssocID="{68FF53C2-7BDB-47C8-9BDC-E1F762CEA9C1}" presName="level2Shape" presStyleLbl="node3" presStyleIdx="0" presStyleCnt="1" custScaleY="144849"/>
      <dgm:spPr/>
      <dgm:t>
        <a:bodyPr/>
        <a:lstStyle/>
        <a:p>
          <a:endParaRPr lang="pl-PL"/>
        </a:p>
      </dgm:t>
    </dgm:pt>
    <dgm:pt modelId="{F2C3D606-6963-4089-8024-1DD07E77917A}" type="pres">
      <dgm:prSet presAssocID="{68FF53C2-7BDB-47C8-9BDC-E1F762CEA9C1}" presName="hierChild3" presStyleCnt="0"/>
      <dgm:spPr/>
    </dgm:pt>
    <dgm:pt modelId="{FF724B49-824D-4329-A2D3-1392F7EC7216}" type="pres">
      <dgm:prSet presAssocID="{998C700D-D626-47BF-8698-ABBD3AA69A1D}" presName="Name19" presStyleLbl="parChTrans1D2" presStyleIdx="1" presStyleCnt="4"/>
      <dgm:spPr/>
      <dgm:t>
        <a:bodyPr/>
        <a:lstStyle/>
        <a:p>
          <a:endParaRPr lang="pl-PL"/>
        </a:p>
      </dgm:t>
    </dgm:pt>
    <dgm:pt modelId="{5FF76EE1-3B90-469C-869B-8C5B29490B58}" type="pres">
      <dgm:prSet presAssocID="{7719A11A-FC25-448B-B8CE-296DA3037C7D}" presName="Name21" presStyleCnt="0"/>
      <dgm:spPr/>
    </dgm:pt>
    <dgm:pt modelId="{4B612E1B-6463-4F76-B6E2-D303796AA2AD}" type="pres">
      <dgm:prSet presAssocID="{7719A11A-FC25-448B-B8CE-296DA3037C7D}" presName="level2Shape" presStyleLbl="node2" presStyleIdx="1" presStyleCnt="4" custScaleX="67253" custScaleY="309183"/>
      <dgm:spPr/>
      <dgm:t>
        <a:bodyPr/>
        <a:lstStyle/>
        <a:p>
          <a:endParaRPr lang="pl-PL"/>
        </a:p>
      </dgm:t>
    </dgm:pt>
    <dgm:pt modelId="{9A22B0DA-521D-43AB-9264-C12ACEF47D05}" type="pres">
      <dgm:prSet presAssocID="{7719A11A-FC25-448B-B8CE-296DA3037C7D}" presName="hierChild3" presStyleCnt="0"/>
      <dgm:spPr/>
    </dgm:pt>
    <dgm:pt modelId="{D73B26FD-771E-4482-9E86-597364176F65}" type="pres">
      <dgm:prSet presAssocID="{3504BF29-8F61-44FF-9CEF-E0A9E148DE89}" presName="Name19" presStyleLbl="parChTrans1D2" presStyleIdx="2" presStyleCnt="4"/>
      <dgm:spPr/>
      <dgm:t>
        <a:bodyPr/>
        <a:lstStyle/>
        <a:p>
          <a:endParaRPr lang="pl-PL"/>
        </a:p>
      </dgm:t>
    </dgm:pt>
    <dgm:pt modelId="{00A2BE37-38E8-4F50-8F4D-623B12E3A83E}" type="pres">
      <dgm:prSet presAssocID="{7151711C-CB5C-4AE9-935F-7E768A62C05A}" presName="Name21" presStyleCnt="0"/>
      <dgm:spPr/>
    </dgm:pt>
    <dgm:pt modelId="{31910D17-0C84-44EA-8EF9-D856B4381D7A}" type="pres">
      <dgm:prSet presAssocID="{7151711C-CB5C-4AE9-935F-7E768A62C05A}" presName="level2Shape" presStyleLbl="node2" presStyleIdx="2" presStyleCnt="4" custScaleX="148858" custScaleY="311254"/>
      <dgm:spPr>
        <a:prstGeom prst="rightArrowCallout">
          <a:avLst/>
        </a:prstGeom>
      </dgm:spPr>
      <dgm:t>
        <a:bodyPr/>
        <a:lstStyle/>
        <a:p>
          <a:endParaRPr lang="pl-PL"/>
        </a:p>
      </dgm:t>
    </dgm:pt>
    <dgm:pt modelId="{1DD3BABE-93F4-45F4-9AFF-30F804B2BE1F}" type="pres">
      <dgm:prSet presAssocID="{7151711C-CB5C-4AE9-935F-7E768A62C05A}" presName="hierChild3" presStyleCnt="0"/>
      <dgm:spPr/>
    </dgm:pt>
    <dgm:pt modelId="{5BEDBC08-10F5-43DC-893C-42B0829250C0}" type="pres">
      <dgm:prSet presAssocID="{6CCCF242-EA0F-4B36-BF6C-8DE7AA389672}" presName="Name19" presStyleLbl="parChTrans1D2" presStyleIdx="3" presStyleCnt="4"/>
      <dgm:spPr/>
      <dgm:t>
        <a:bodyPr/>
        <a:lstStyle/>
        <a:p>
          <a:endParaRPr lang="pl-PL"/>
        </a:p>
      </dgm:t>
    </dgm:pt>
    <dgm:pt modelId="{191116F9-3D11-486D-9D23-E6EBE9DFC703}" type="pres">
      <dgm:prSet presAssocID="{3AADB18C-7782-4358-B258-43FDF0594EDD}" presName="Name21" presStyleCnt="0"/>
      <dgm:spPr/>
    </dgm:pt>
    <dgm:pt modelId="{0AE3ABF8-378E-49D9-94F0-F9BFDE511516}" type="pres">
      <dgm:prSet presAssocID="{3AADB18C-7782-4358-B258-43FDF0594EDD}" presName="level2Shape" presStyleLbl="node2" presStyleIdx="3" presStyleCnt="4" custScaleY="304967"/>
      <dgm:spPr/>
      <dgm:t>
        <a:bodyPr/>
        <a:lstStyle/>
        <a:p>
          <a:endParaRPr lang="pl-PL"/>
        </a:p>
      </dgm:t>
    </dgm:pt>
    <dgm:pt modelId="{52FA789C-D3D4-449C-A65C-81F62FE3DF26}" type="pres">
      <dgm:prSet presAssocID="{3AADB18C-7782-4358-B258-43FDF0594EDD}" presName="hierChild3" presStyleCnt="0"/>
      <dgm:spPr/>
    </dgm:pt>
    <dgm:pt modelId="{8BC78904-364F-4893-882C-63061B3EA9AB}" type="pres">
      <dgm:prSet presAssocID="{490C73CD-F660-4D3E-B519-F3C63F5F211F}" presName="bgShapesFlow" presStyleCnt="0"/>
      <dgm:spPr/>
    </dgm:pt>
  </dgm:ptLst>
  <dgm:cxnLst>
    <dgm:cxn modelId="{1096ADC8-8426-4B35-A23E-8F9EB64AF82B}" srcId="{490C73CD-F660-4D3E-B519-F3C63F5F211F}" destId="{3BE27E30-E667-49C8-9D64-2FD0E73978D9}" srcOrd="0" destOrd="0" parTransId="{0D395CE1-4641-41C7-9408-A9B8C7780DFA}" sibTransId="{22285922-0F96-4F95-9D80-59378581A635}"/>
    <dgm:cxn modelId="{927771A3-DBDF-40A8-8F9E-7320854C9030}" type="presOf" srcId="{4D2855D8-4BEB-4D10-B157-1037A9AD80F6}" destId="{7ED97116-9BC5-4B93-A760-F50CB8258282}" srcOrd="0" destOrd="0" presId="urn:microsoft.com/office/officeart/2005/8/layout/hierarchy6"/>
    <dgm:cxn modelId="{A143CB8D-0EA7-4FA7-ACD0-CCC11CC506CA}" srcId="{3BE27E30-E667-49C8-9D64-2FD0E73978D9}" destId="{E8987CB2-92F8-4727-B738-4573C5105E97}" srcOrd="0" destOrd="0" parTransId="{00D607C9-4240-4147-9938-62DA747A24A7}" sibTransId="{583152A0-EE41-4854-AF07-6F27739AC850}"/>
    <dgm:cxn modelId="{5B08DF73-050E-40FA-A54C-AD048A3B93BF}" type="presOf" srcId="{6CCCF242-EA0F-4B36-BF6C-8DE7AA389672}" destId="{5BEDBC08-10F5-43DC-893C-42B0829250C0}" srcOrd="0" destOrd="0" presId="urn:microsoft.com/office/officeart/2005/8/layout/hierarchy6"/>
    <dgm:cxn modelId="{C7C49019-5D7E-4902-880C-8954E487F0D8}" type="presOf" srcId="{7151711C-CB5C-4AE9-935F-7E768A62C05A}" destId="{31910D17-0C84-44EA-8EF9-D856B4381D7A}" srcOrd="0" destOrd="0" presId="urn:microsoft.com/office/officeart/2005/8/layout/hierarchy6"/>
    <dgm:cxn modelId="{E9BA2BE4-D50C-46BE-9345-5D8C83AA6827}" type="presOf" srcId="{3BE27E30-E667-49C8-9D64-2FD0E73978D9}" destId="{AC4CDA02-8CB1-4759-BFBF-B03B22E42985}" srcOrd="0" destOrd="0" presId="urn:microsoft.com/office/officeart/2005/8/layout/hierarchy6"/>
    <dgm:cxn modelId="{50997FC1-ADA7-4939-903D-D6814F58E70F}" type="presOf" srcId="{68FF53C2-7BDB-47C8-9BDC-E1F762CEA9C1}" destId="{6FC6BBE7-28FF-417B-BD75-756BAF77E8E0}" srcOrd="0" destOrd="0" presId="urn:microsoft.com/office/officeart/2005/8/layout/hierarchy6"/>
    <dgm:cxn modelId="{FB4629BD-12DA-4E15-B85A-978CA01DC90B}" type="presOf" srcId="{3AADB18C-7782-4358-B258-43FDF0594EDD}" destId="{0AE3ABF8-378E-49D9-94F0-F9BFDE511516}" srcOrd="0" destOrd="0" presId="urn:microsoft.com/office/officeart/2005/8/layout/hierarchy6"/>
    <dgm:cxn modelId="{311C9EB9-40F3-474D-844E-568BD50E642F}" type="presOf" srcId="{3504BF29-8F61-44FF-9CEF-E0A9E148DE89}" destId="{D73B26FD-771E-4482-9E86-597364176F65}" srcOrd="0" destOrd="0" presId="urn:microsoft.com/office/officeart/2005/8/layout/hierarchy6"/>
    <dgm:cxn modelId="{2618B0CB-2E3B-4264-B22B-699210346B04}" type="presOf" srcId="{998C700D-D626-47BF-8698-ABBD3AA69A1D}" destId="{FF724B49-824D-4329-A2D3-1392F7EC7216}" srcOrd="0" destOrd="0" presId="urn:microsoft.com/office/officeart/2005/8/layout/hierarchy6"/>
    <dgm:cxn modelId="{EBEAEE6D-4B71-41CF-A8A6-E149597E281A}" type="presOf" srcId="{E8987CB2-92F8-4727-B738-4573C5105E97}" destId="{0995D9CD-A1BD-4137-A074-B534E81F3A3D}" srcOrd="0" destOrd="0" presId="urn:microsoft.com/office/officeart/2005/8/layout/hierarchy6"/>
    <dgm:cxn modelId="{F52C6329-034C-4A8F-86B8-49D4E9279F78}" srcId="{3BE27E30-E667-49C8-9D64-2FD0E73978D9}" destId="{3AADB18C-7782-4358-B258-43FDF0594EDD}" srcOrd="3" destOrd="0" parTransId="{6CCCF242-EA0F-4B36-BF6C-8DE7AA389672}" sibTransId="{085AB7D1-672A-447A-A31D-A9EE63110C84}"/>
    <dgm:cxn modelId="{02E106C4-0F3E-4D97-9BBA-01B38699D8AB}" type="presOf" srcId="{490C73CD-F660-4D3E-B519-F3C63F5F211F}" destId="{0D62250E-11C1-429D-AD81-29CE25BF18B6}" srcOrd="0" destOrd="0" presId="urn:microsoft.com/office/officeart/2005/8/layout/hierarchy6"/>
    <dgm:cxn modelId="{557A0EB9-968A-44A0-B0DD-32A07F5D1FE0}" type="presOf" srcId="{00D607C9-4240-4147-9938-62DA747A24A7}" destId="{E8A5B5F4-EEC4-4DEF-A25A-FE3A7D7948FD}" srcOrd="0" destOrd="0" presId="urn:microsoft.com/office/officeart/2005/8/layout/hierarchy6"/>
    <dgm:cxn modelId="{1342CD18-A394-4937-857E-075D4D7E8408}" srcId="{3BE27E30-E667-49C8-9D64-2FD0E73978D9}" destId="{7151711C-CB5C-4AE9-935F-7E768A62C05A}" srcOrd="2" destOrd="0" parTransId="{3504BF29-8F61-44FF-9CEF-E0A9E148DE89}" sibTransId="{8FD3A848-9EC0-4179-8288-0421EF6F09EC}"/>
    <dgm:cxn modelId="{8FEA66A8-219B-461B-909D-8716286A8EBA}" srcId="{3BE27E30-E667-49C8-9D64-2FD0E73978D9}" destId="{7719A11A-FC25-448B-B8CE-296DA3037C7D}" srcOrd="1" destOrd="0" parTransId="{998C700D-D626-47BF-8698-ABBD3AA69A1D}" sibTransId="{ADC24D13-938F-42A0-97CA-24546C777C03}"/>
    <dgm:cxn modelId="{33B24B12-6DBE-4CD2-B776-2A221B7F6FE9}" srcId="{E8987CB2-92F8-4727-B738-4573C5105E97}" destId="{68FF53C2-7BDB-47C8-9BDC-E1F762CEA9C1}" srcOrd="0" destOrd="0" parTransId="{4D2855D8-4BEB-4D10-B157-1037A9AD80F6}" sibTransId="{5052A400-ED4E-4F43-AAB3-C6EABF6DC889}"/>
    <dgm:cxn modelId="{E1C53D85-77AA-4AB3-A890-4B4C8C5FD6F6}" type="presOf" srcId="{7719A11A-FC25-448B-B8CE-296DA3037C7D}" destId="{4B612E1B-6463-4F76-B6E2-D303796AA2AD}" srcOrd="0" destOrd="0" presId="urn:microsoft.com/office/officeart/2005/8/layout/hierarchy6"/>
    <dgm:cxn modelId="{D1C1DEAC-2CDA-454A-ABA5-A9ACCB9A3D5A}" type="presParOf" srcId="{0D62250E-11C1-429D-AD81-29CE25BF18B6}" destId="{E9C6E6F4-E5A3-48BF-A4CD-AC5A07D0636E}" srcOrd="0" destOrd="0" presId="urn:microsoft.com/office/officeart/2005/8/layout/hierarchy6"/>
    <dgm:cxn modelId="{7E39A343-1FA2-4489-ABF6-A123F83AA350}" type="presParOf" srcId="{E9C6E6F4-E5A3-48BF-A4CD-AC5A07D0636E}" destId="{FD076372-3F65-43AE-BA5B-AC7413C6DC7C}" srcOrd="0" destOrd="0" presId="urn:microsoft.com/office/officeart/2005/8/layout/hierarchy6"/>
    <dgm:cxn modelId="{64A885CC-05A3-4847-BF95-B9054B615974}" type="presParOf" srcId="{FD076372-3F65-43AE-BA5B-AC7413C6DC7C}" destId="{FDABAEA8-BF69-4627-BBD2-E2A71D715FD4}" srcOrd="0" destOrd="0" presId="urn:microsoft.com/office/officeart/2005/8/layout/hierarchy6"/>
    <dgm:cxn modelId="{5DDD76AA-A08F-40FB-91C3-26EE54844E4F}" type="presParOf" srcId="{FDABAEA8-BF69-4627-BBD2-E2A71D715FD4}" destId="{AC4CDA02-8CB1-4759-BFBF-B03B22E42985}" srcOrd="0" destOrd="0" presId="urn:microsoft.com/office/officeart/2005/8/layout/hierarchy6"/>
    <dgm:cxn modelId="{10F75E6C-3AA6-40FC-A027-860C9CCBC6F4}" type="presParOf" srcId="{FDABAEA8-BF69-4627-BBD2-E2A71D715FD4}" destId="{4461E679-8750-45E1-A617-71CD9FAB7231}" srcOrd="1" destOrd="0" presId="urn:microsoft.com/office/officeart/2005/8/layout/hierarchy6"/>
    <dgm:cxn modelId="{F31C51EB-FEAC-4857-9E6D-85EA00B78429}" type="presParOf" srcId="{4461E679-8750-45E1-A617-71CD9FAB7231}" destId="{E8A5B5F4-EEC4-4DEF-A25A-FE3A7D7948FD}" srcOrd="0" destOrd="0" presId="urn:microsoft.com/office/officeart/2005/8/layout/hierarchy6"/>
    <dgm:cxn modelId="{A67156F4-EF44-4D3F-AB82-D294D92FF9DE}" type="presParOf" srcId="{4461E679-8750-45E1-A617-71CD9FAB7231}" destId="{01CAED6B-3DDF-48E2-A733-40A2939B73FE}" srcOrd="1" destOrd="0" presId="urn:microsoft.com/office/officeart/2005/8/layout/hierarchy6"/>
    <dgm:cxn modelId="{00A12A10-6CBD-4C87-B08B-4B22AFCD7C09}" type="presParOf" srcId="{01CAED6B-3DDF-48E2-A733-40A2939B73FE}" destId="{0995D9CD-A1BD-4137-A074-B534E81F3A3D}" srcOrd="0" destOrd="0" presId="urn:microsoft.com/office/officeart/2005/8/layout/hierarchy6"/>
    <dgm:cxn modelId="{072E9039-0410-48F8-AB97-B4BFBFB33E25}" type="presParOf" srcId="{01CAED6B-3DDF-48E2-A733-40A2939B73FE}" destId="{C5331E90-B421-4115-BF96-3D9ED69B50E3}" srcOrd="1" destOrd="0" presId="urn:microsoft.com/office/officeart/2005/8/layout/hierarchy6"/>
    <dgm:cxn modelId="{231E81DA-D3BD-4FE4-8D0F-0E7A382D94B2}" type="presParOf" srcId="{C5331E90-B421-4115-BF96-3D9ED69B50E3}" destId="{7ED97116-9BC5-4B93-A760-F50CB8258282}" srcOrd="0" destOrd="0" presId="urn:microsoft.com/office/officeart/2005/8/layout/hierarchy6"/>
    <dgm:cxn modelId="{53392B42-0E89-4642-BA04-4C92537A2B01}" type="presParOf" srcId="{C5331E90-B421-4115-BF96-3D9ED69B50E3}" destId="{51DAE992-15EB-42ED-B241-8F680C1C4461}" srcOrd="1" destOrd="0" presId="urn:microsoft.com/office/officeart/2005/8/layout/hierarchy6"/>
    <dgm:cxn modelId="{87E7534E-7B6F-4E83-BB8C-C52E219C500A}" type="presParOf" srcId="{51DAE992-15EB-42ED-B241-8F680C1C4461}" destId="{6FC6BBE7-28FF-417B-BD75-756BAF77E8E0}" srcOrd="0" destOrd="0" presId="urn:microsoft.com/office/officeart/2005/8/layout/hierarchy6"/>
    <dgm:cxn modelId="{C75CFE96-F4DE-45F0-AE65-47381887A000}" type="presParOf" srcId="{51DAE992-15EB-42ED-B241-8F680C1C4461}" destId="{F2C3D606-6963-4089-8024-1DD07E77917A}" srcOrd="1" destOrd="0" presId="urn:microsoft.com/office/officeart/2005/8/layout/hierarchy6"/>
    <dgm:cxn modelId="{1E2A4AD0-9398-4A2D-9779-AB325071A855}" type="presParOf" srcId="{4461E679-8750-45E1-A617-71CD9FAB7231}" destId="{FF724B49-824D-4329-A2D3-1392F7EC7216}" srcOrd="2" destOrd="0" presId="urn:microsoft.com/office/officeart/2005/8/layout/hierarchy6"/>
    <dgm:cxn modelId="{E409549D-E54D-4CC2-9C6D-98DAF5F554A2}" type="presParOf" srcId="{4461E679-8750-45E1-A617-71CD9FAB7231}" destId="{5FF76EE1-3B90-469C-869B-8C5B29490B58}" srcOrd="3" destOrd="0" presId="urn:microsoft.com/office/officeart/2005/8/layout/hierarchy6"/>
    <dgm:cxn modelId="{0367E0C0-6E2A-4832-A6D5-A19C6146D772}" type="presParOf" srcId="{5FF76EE1-3B90-469C-869B-8C5B29490B58}" destId="{4B612E1B-6463-4F76-B6E2-D303796AA2AD}" srcOrd="0" destOrd="0" presId="urn:microsoft.com/office/officeart/2005/8/layout/hierarchy6"/>
    <dgm:cxn modelId="{23CB5345-B243-41B5-8C76-9D57D5E005DD}" type="presParOf" srcId="{5FF76EE1-3B90-469C-869B-8C5B29490B58}" destId="{9A22B0DA-521D-43AB-9264-C12ACEF47D05}" srcOrd="1" destOrd="0" presId="urn:microsoft.com/office/officeart/2005/8/layout/hierarchy6"/>
    <dgm:cxn modelId="{8B579E9D-B618-4A31-A93A-9EE1B6433823}" type="presParOf" srcId="{4461E679-8750-45E1-A617-71CD9FAB7231}" destId="{D73B26FD-771E-4482-9E86-597364176F65}" srcOrd="4" destOrd="0" presId="urn:microsoft.com/office/officeart/2005/8/layout/hierarchy6"/>
    <dgm:cxn modelId="{8DC65FCD-BEAF-49F2-9CDF-57CD6B99F6F2}" type="presParOf" srcId="{4461E679-8750-45E1-A617-71CD9FAB7231}" destId="{00A2BE37-38E8-4F50-8F4D-623B12E3A83E}" srcOrd="5" destOrd="0" presId="urn:microsoft.com/office/officeart/2005/8/layout/hierarchy6"/>
    <dgm:cxn modelId="{662733F3-0D92-449C-A298-D69C35B0CF4A}" type="presParOf" srcId="{00A2BE37-38E8-4F50-8F4D-623B12E3A83E}" destId="{31910D17-0C84-44EA-8EF9-D856B4381D7A}" srcOrd="0" destOrd="0" presId="urn:microsoft.com/office/officeart/2005/8/layout/hierarchy6"/>
    <dgm:cxn modelId="{D3C73DA2-B677-4294-A7E6-226C1CEF3CF3}" type="presParOf" srcId="{00A2BE37-38E8-4F50-8F4D-623B12E3A83E}" destId="{1DD3BABE-93F4-45F4-9AFF-30F804B2BE1F}" srcOrd="1" destOrd="0" presId="urn:microsoft.com/office/officeart/2005/8/layout/hierarchy6"/>
    <dgm:cxn modelId="{E1CE418B-0385-47E9-BD92-3E04876553A2}" type="presParOf" srcId="{4461E679-8750-45E1-A617-71CD9FAB7231}" destId="{5BEDBC08-10F5-43DC-893C-42B0829250C0}" srcOrd="6" destOrd="0" presId="urn:microsoft.com/office/officeart/2005/8/layout/hierarchy6"/>
    <dgm:cxn modelId="{CEA180EF-E203-49E5-AB43-B9DAF94D16EE}" type="presParOf" srcId="{4461E679-8750-45E1-A617-71CD9FAB7231}" destId="{191116F9-3D11-486D-9D23-E6EBE9DFC703}" srcOrd="7" destOrd="0" presId="urn:microsoft.com/office/officeart/2005/8/layout/hierarchy6"/>
    <dgm:cxn modelId="{D9DC2862-AE7D-4B3B-ACB1-90D2733E78EF}" type="presParOf" srcId="{191116F9-3D11-486D-9D23-E6EBE9DFC703}" destId="{0AE3ABF8-378E-49D9-94F0-F9BFDE511516}" srcOrd="0" destOrd="0" presId="urn:microsoft.com/office/officeart/2005/8/layout/hierarchy6"/>
    <dgm:cxn modelId="{9876E78D-64F1-40F0-970A-73630285F71B}" type="presParOf" srcId="{191116F9-3D11-486D-9D23-E6EBE9DFC703}" destId="{52FA789C-D3D4-449C-A65C-81F62FE3DF26}" srcOrd="1" destOrd="0" presId="urn:microsoft.com/office/officeart/2005/8/layout/hierarchy6"/>
    <dgm:cxn modelId="{BF9BEF25-6B99-4479-BB54-A1B9445C0387}" type="presParOf" srcId="{0D62250E-11C1-429D-AD81-29CE25BF18B6}" destId="{8BC78904-364F-4893-882C-63061B3EA9A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4388BC8-6BDB-4C00-948D-8DC643C6347D}"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E50A4601-1D06-42E9-A3D9-E654A10C84C7}">
      <dgm:prSet phldrT="[Tekst]"/>
      <dgm:spPr>
        <a:ln>
          <a:solidFill>
            <a:srgbClr val="FFC000"/>
          </a:solidFill>
        </a:ln>
      </dgm:spPr>
      <dgm:t>
        <a:bodyPr/>
        <a:lstStyle/>
        <a:p>
          <a:r>
            <a:rPr lang="pl-PL" dirty="0"/>
            <a:t>Działalność opodatkowana</a:t>
          </a:r>
        </a:p>
      </dgm:t>
    </dgm:pt>
    <dgm:pt modelId="{3CE9BBDC-3AE6-4336-8D50-2953A30D6EBA}" type="parTrans" cxnId="{B19E3C6D-8BE4-48CC-BA52-7B032063BD0B}">
      <dgm:prSet/>
      <dgm:spPr/>
      <dgm:t>
        <a:bodyPr/>
        <a:lstStyle/>
        <a:p>
          <a:endParaRPr lang="pl-PL"/>
        </a:p>
      </dgm:t>
    </dgm:pt>
    <dgm:pt modelId="{101211D1-AB04-44D1-B350-ED6742BB7354}" type="sibTrans" cxnId="{B19E3C6D-8BE4-48CC-BA52-7B032063BD0B}">
      <dgm:prSet/>
      <dgm:spPr/>
      <dgm:t>
        <a:bodyPr/>
        <a:lstStyle/>
        <a:p>
          <a:endParaRPr lang="pl-PL"/>
        </a:p>
      </dgm:t>
    </dgm:pt>
    <dgm:pt modelId="{F5E55DFE-655C-45D0-A6A9-F7D3C8AAB51D}">
      <dgm:prSet phldrT="[Tekst]"/>
      <dgm:spPr>
        <a:ln>
          <a:solidFill>
            <a:srgbClr val="FFC000"/>
          </a:solidFill>
        </a:ln>
      </dgm:spPr>
      <dgm:t>
        <a:bodyPr/>
        <a:lstStyle/>
        <a:p>
          <a:r>
            <a:rPr lang="pl-PL" dirty="0"/>
            <a:t>Cele związane z działalnością gospodarczą</a:t>
          </a:r>
        </a:p>
      </dgm:t>
    </dgm:pt>
    <dgm:pt modelId="{465015DF-57CE-4C0A-9EB9-92302CB7E722}" type="parTrans" cxnId="{B1DB9460-BEEE-4CD5-92E6-29A6552F7770}">
      <dgm:prSet/>
      <dgm:spPr>
        <a:ln>
          <a:solidFill>
            <a:schemeClr val="bg1"/>
          </a:solidFill>
        </a:ln>
      </dgm:spPr>
      <dgm:t>
        <a:bodyPr/>
        <a:lstStyle/>
        <a:p>
          <a:endParaRPr lang="pl-PL"/>
        </a:p>
      </dgm:t>
    </dgm:pt>
    <dgm:pt modelId="{0D60CB4A-1A62-4066-A09C-EE33DF9FB580}" type="sibTrans" cxnId="{B1DB9460-BEEE-4CD5-92E6-29A6552F7770}">
      <dgm:prSet/>
      <dgm:spPr/>
      <dgm:t>
        <a:bodyPr/>
        <a:lstStyle/>
        <a:p>
          <a:endParaRPr lang="pl-PL"/>
        </a:p>
      </dgm:t>
    </dgm:pt>
    <dgm:pt modelId="{5CE74A14-799E-4FA1-8C6B-55F81086778D}">
      <dgm:prSet phldrT="[Tekst]"/>
      <dgm:spPr>
        <a:ln>
          <a:solidFill>
            <a:srgbClr val="FFC000"/>
          </a:solidFill>
        </a:ln>
      </dgm:spPr>
      <dgm:t>
        <a:bodyPr/>
        <a:lstStyle/>
        <a:p>
          <a:r>
            <a:rPr lang="pl-PL" dirty="0"/>
            <a:t>Czynności opodatkowane </a:t>
          </a:r>
        </a:p>
      </dgm:t>
    </dgm:pt>
    <dgm:pt modelId="{93FB9094-2BC8-4386-97E7-A53EF650C330}" type="parTrans" cxnId="{7D23BC24-5D71-4FB9-BD14-36F430580AE4}">
      <dgm:prSet/>
      <dgm:spPr>
        <a:ln>
          <a:solidFill>
            <a:srgbClr val="FFC000"/>
          </a:solidFill>
        </a:ln>
      </dgm:spPr>
      <dgm:t>
        <a:bodyPr/>
        <a:lstStyle/>
        <a:p>
          <a:endParaRPr lang="pl-PL"/>
        </a:p>
      </dgm:t>
    </dgm:pt>
    <dgm:pt modelId="{76D28202-0F08-4715-9360-0ECCFC96CE23}" type="sibTrans" cxnId="{7D23BC24-5D71-4FB9-BD14-36F430580AE4}">
      <dgm:prSet/>
      <dgm:spPr/>
      <dgm:t>
        <a:bodyPr/>
        <a:lstStyle/>
        <a:p>
          <a:endParaRPr lang="pl-PL"/>
        </a:p>
      </dgm:t>
    </dgm:pt>
    <dgm:pt modelId="{6C110AB3-0C15-41E6-A758-4DE3BE545216}">
      <dgm:prSet phldrT="[Tekst]"/>
      <dgm:spPr>
        <a:ln>
          <a:solidFill>
            <a:srgbClr val="FFC000"/>
          </a:solidFill>
        </a:ln>
      </dgm:spPr>
      <dgm:t>
        <a:bodyPr/>
        <a:lstStyle/>
        <a:p>
          <a:r>
            <a:rPr lang="pl-PL" dirty="0"/>
            <a:t>Czynności zwolnione</a:t>
          </a:r>
        </a:p>
      </dgm:t>
    </dgm:pt>
    <dgm:pt modelId="{8E0F7A2C-5BFD-4DC6-80C4-507382AA710A}" type="parTrans" cxnId="{40413050-2DFB-492C-A07C-B5C00E52D37B}">
      <dgm:prSet/>
      <dgm:spPr>
        <a:ln>
          <a:solidFill>
            <a:srgbClr val="FFC000"/>
          </a:solidFill>
        </a:ln>
      </dgm:spPr>
      <dgm:t>
        <a:bodyPr/>
        <a:lstStyle/>
        <a:p>
          <a:endParaRPr lang="pl-PL"/>
        </a:p>
      </dgm:t>
    </dgm:pt>
    <dgm:pt modelId="{21433B9C-8C76-467A-AE5B-BC0BB864CD90}" type="sibTrans" cxnId="{40413050-2DFB-492C-A07C-B5C00E52D37B}">
      <dgm:prSet/>
      <dgm:spPr/>
      <dgm:t>
        <a:bodyPr/>
        <a:lstStyle/>
        <a:p>
          <a:endParaRPr lang="pl-PL"/>
        </a:p>
      </dgm:t>
    </dgm:pt>
    <dgm:pt modelId="{3BDD012B-053F-413C-96D3-42D6A5781A3A}">
      <dgm:prSet phldrT="[Tekst]"/>
      <dgm:spPr>
        <a:ln>
          <a:solidFill>
            <a:srgbClr val="FFC000"/>
          </a:solidFill>
        </a:ln>
      </dgm:spPr>
      <dgm:t>
        <a:bodyPr/>
        <a:lstStyle/>
        <a:p>
          <a:r>
            <a:rPr lang="pl-PL" dirty="0"/>
            <a:t>Zadania własne JST</a:t>
          </a:r>
        </a:p>
      </dgm:t>
    </dgm:pt>
    <dgm:pt modelId="{9B0D3FFD-48BC-4FC9-977B-3EF6C470540C}" type="parTrans" cxnId="{B1D4C17F-776A-4870-B2FA-8C6F155688C8}">
      <dgm:prSet/>
      <dgm:spPr>
        <a:ln>
          <a:solidFill>
            <a:schemeClr val="bg1"/>
          </a:solidFill>
        </a:ln>
      </dgm:spPr>
      <dgm:t>
        <a:bodyPr/>
        <a:lstStyle/>
        <a:p>
          <a:endParaRPr lang="pl-PL"/>
        </a:p>
      </dgm:t>
    </dgm:pt>
    <dgm:pt modelId="{96D8F0CD-F0A8-4760-A8EA-F79B845BC170}" type="sibTrans" cxnId="{B1D4C17F-776A-4870-B2FA-8C6F155688C8}">
      <dgm:prSet/>
      <dgm:spPr/>
      <dgm:t>
        <a:bodyPr/>
        <a:lstStyle/>
        <a:p>
          <a:endParaRPr lang="pl-PL"/>
        </a:p>
      </dgm:t>
    </dgm:pt>
    <dgm:pt modelId="{571DF9F3-FDD4-423D-87E0-31631EBC46FE}">
      <dgm:prSet phldrT="[Tekst]" custT="1"/>
      <dgm:spPr>
        <a:solidFill>
          <a:schemeClr val="bg1">
            <a:lumMod val="95000"/>
          </a:schemeClr>
        </a:solidFill>
        <a:ln>
          <a:solidFill>
            <a:srgbClr val="FFC000"/>
          </a:solidFill>
        </a:ln>
      </dgm:spPr>
      <dgm:t>
        <a:bodyPr/>
        <a:lstStyle/>
        <a:p>
          <a:r>
            <a:rPr lang="pl-PL" sz="1800" dirty="0">
              <a:latin typeface="Lato"/>
            </a:rPr>
            <a:t>Odliczenie podatku naliczonego w całości</a:t>
          </a:r>
        </a:p>
      </dgm:t>
    </dgm:pt>
    <dgm:pt modelId="{1F437CC7-6513-4B43-A492-E0A1BA0A9435}" type="parTrans" cxnId="{BA2B1DC8-9380-4EC4-AFF5-72DBE0A21A4B}">
      <dgm:prSet/>
      <dgm:spPr/>
      <dgm:t>
        <a:bodyPr/>
        <a:lstStyle/>
        <a:p>
          <a:endParaRPr lang="pl-PL"/>
        </a:p>
      </dgm:t>
    </dgm:pt>
    <dgm:pt modelId="{1F68917F-D295-49FB-ACA7-FB763D2F47C6}" type="sibTrans" cxnId="{BA2B1DC8-9380-4EC4-AFF5-72DBE0A21A4B}">
      <dgm:prSet/>
      <dgm:spPr/>
      <dgm:t>
        <a:bodyPr/>
        <a:lstStyle/>
        <a:p>
          <a:endParaRPr lang="pl-PL"/>
        </a:p>
      </dgm:t>
    </dgm:pt>
    <dgm:pt modelId="{EE3FCE91-9C2E-418C-9525-BE971B27A590}">
      <dgm:prSet phldrT="[Tekst]" custT="1"/>
      <dgm:spPr>
        <a:solidFill>
          <a:schemeClr val="bg1">
            <a:lumMod val="95000"/>
          </a:schemeClr>
        </a:solidFill>
        <a:ln>
          <a:solidFill>
            <a:srgbClr val="FFC000"/>
          </a:solidFill>
        </a:ln>
      </dgm:spPr>
      <dgm:t>
        <a:bodyPr/>
        <a:lstStyle/>
        <a:p>
          <a:r>
            <a:rPr lang="pl-PL" sz="1800" dirty="0" err="1">
              <a:latin typeface="Lato"/>
            </a:rPr>
            <a:t>Prewspółczynnik</a:t>
          </a:r>
          <a:endParaRPr lang="pl-PL" sz="1800" dirty="0">
            <a:latin typeface="Lato"/>
          </a:endParaRPr>
        </a:p>
      </dgm:t>
    </dgm:pt>
    <dgm:pt modelId="{67EA6471-7659-4B30-B573-2DDCBB4F452F}" type="parTrans" cxnId="{62590650-45CB-4035-9B30-D53944F43E4B}">
      <dgm:prSet/>
      <dgm:spPr/>
      <dgm:t>
        <a:bodyPr/>
        <a:lstStyle/>
        <a:p>
          <a:endParaRPr lang="pl-PL"/>
        </a:p>
      </dgm:t>
    </dgm:pt>
    <dgm:pt modelId="{BF8D6DA8-9C4C-44C7-906A-8AF8898C40B0}" type="sibTrans" cxnId="{62590650-45CB-4035-9B30-D53944F43E4B}">
      <dgm:prSet/>
      <dgm:spPr/>
      <dgm:t>
        <a:bodyPr/>
        <a:lstStyle/>
        <a:p>
          <a:endParaRPr lang="pl-PL"/>
        </a:p>
      </dgm:t>
    </dgm:pt>
    <dgm:pt modelId="{26022FBE-06D0-4FBB-A6FE-6ECA37F649BB}">
      <dgm:prSet phldrT="[Tekst]" custT="1"/>
      <dgm:spPr>
        <a:solidFill>
          <a:schemeClr val="bg1">
            <a:lumMod val="95000"/>
          </a:schemeClr>
        </a:solidFill>
        <a:ln>
          <a:solidFill>
            <a:srgbClr val="FFC000"/>
          </a:solidFill>
        </a:ln>
      </dgm:spPr>
      <dgm:t>
        <a:bodyPr/>
        <a:lstStyle/>
        <a:p>
          <a:r>
            <a:rPr lang="pl-PL" sz="1800" dirty="0">
              <a:latin typeface="Lato"/>
            </a:rPr>
            <a:t>Współczynnik</a:t>
          </a:r>
        </a:p>
      </dgm:t>
    </dgm:pt>
    <dgm:pt modelId="{20FF1FE8-5C8C-4991-BDDA-AF3C142F8A9F}" type="parTrans" cxnId="{9D129E48-C655-4ABE-A950-68D677C8CDA7}">
      <dgm:prSet/>
      <dgm:spPr/>
      <dgm:t>
        <a:bodyPr/>
        <a:lstStyle/>
        <a:p>
          <a:endParaRPr lang="pl-PL"/>
        </a:p>
      </dgm:t>
    </dgm:pt>
    <dgm:pt modelId="{E9C1130A-4040-4A09-B391-9A603D9E0C46}" type="sibTrans" cxnId="{9D129E48-C655-4ABE-A950-68D677C8CDA7}">
      <dgm:prSet/>
      <dgm:spPr/>
      <dgm:t>
        <a:bodyPr/>
        <a:lstStyle/>
        <a:p>
          <a:endParaRPr lang="pl-PL"/>
        </a:p>
      </dgm:t>
    </dgm:pt>
    <dgm:pt modelId="{4A95B728-4AE5-43AF-9A57-7B60D8A443FA}" type="pres">
      <dgm:prSet presAssocID="{F4388BC8-6BDB-4C00-948D-8DC643C6347D}" presName="mainComposite" presStyleCnt="0">
        <dgm:presLayoutVars>
          <dgm:chPref val="1"/>
          <dgm:dir/>
          <dgm:animOne val="branch"/>
          <dgm:animLvl val="lvl"/>
          <dgm:resizeHandles val="exact"/>
        </dgm:presLayoutVars>
      </dgm:prSet>
      <dgm:spPr/>
      <dgm:t>
        <a:bodyPr/>
        <a:lstStyle/>
        <a:p>
          <a:endParaRPr lang="pl-PL"/>
        </a:p>
      </dgm:t>
    </dgm:pt>
    <dgm:pt modelId="{FD0C1A5A-50D7-4072-A033-DA8D51B4A9A4}" type="pres">
      <dgm:prSet presAssocID="{F4388BC8-6BDB-4C00-948D-8DC643C6347D}" presName="hierFlow" presStyleCnt="0"/>
      <dgm:spPr/>
    </dgm:pt>
    <dgm:pt modelId="{9C424AB0-493A-4C7D-A02A-2771046E6CC8}" type="pres">
      <dgm:prSet presAssocID="{F4388BC8-6BDB-4C00-948D-8DC643C6347D}" presName="firstBuf" presStyleCnt="0"/>
      <dgm:spPr/>
    </dgm:pt>
    <dgm:pt modelId="{C36A747B-00AD-4EE8-810F-F81C837CC4EE}" type="pres">
      <dgm:prSet presAssocID="{F4388BC8-6BDB-4C00-948D-8DC643C6347D}" presName="hierChild1" presStyleCnt="0">
        <dgm:presLayoutVars>
          <dgm:chPref val="1"/>
          <dgm:animOne val="branch"/>
          <dgm:animLvl val="lvl"/>
        </dgm:presLayoutVars>
      </dgm:prSet>
      <dgm:spPr/>
    </dgm:pt>
    <dgm:pt modelId="{F97A2970-8D05-4961-A41B-A351F3BD9627}" type="pres">
      <dgm:prSet presAssocID="{E50A4601-1D06-42E9-A3D9-E654A10C84C7}" presName="Name14" presStyleCnt="0"/>
      <dgm:spPr/>
    </dgm:pt>
    <dgm:pt modelId="{43B543EB-054C-4ED1-ABE4-EEFF0BC58A07}" type="pres">
      <dgm:prSet presAssocID="{E50A4601-1D06-42E9-A3D9-E654A10C84C7}" presName="level1Shape" presStyleLbl="node0" presStyleIdx="0" presStyleCnt="1">
        <dgm:presLayoutVars>
          <dgm:chPref val="3"/>
        </dgm:presLayoutVars>
      </dgm:prSet>
      <dgm:spPr/>
      <dgm:t>
        <a:bodyPr/>
        <a:lstStyle/>
        <a:p>
          <a:endParaRPr lang="pl-PL"/>
        </a:p>
      </dgm:t>
    </dgm:pt>
    <dgm:pt modelId="{93AFA2C8-7B7D-40B2-BA46-C43B1489A75F}" type="pres">
      <dgm:prSet presAssocID="{E50A4601-1D06-42E9-A3D9-E654A10C84C7}" presName="hierChild2" presStyleCnt="0"/>
      <dgm:spPr/>
    </dgm:pt>
    <dgm:pt modelId="{03DEC21A-5AA8-497F-ADB5-75004A7B6765}" type="pres">
      <dgm:prSet presAssocID="{465015DF-57CE-4C0A-9EB9-92302CB7E722}" presName="Name19" presStyleLbl="parChTrans1D2" presStyleIdx="0" presStyleCnt="2"/>
      <dgm:spPr/>
      <dgm:t>
        <a:bodyPr/>
        <a:lstStyle/>
        <a:p>
          <a:endParaRPr lang="pl-PL"/>
        </a:p>
      </dgm:t>
    </dgm:pt>
    <dgm:pt modelId="{052DCFEC-2D79-45D6-81E8-BD05AB098EA6}" type="pres">
      <dgm:prSet presAssocID="{F5E55DFE-655C-45D0-A6A9-F7D3C8AAB51D}" presName="Name21" presStyleCnt="0"/>
      <dgm:spPr/>
    </dgm:pt>
    <dgm:pt modelId="{A84B847F-0531-4B81-973A-818AD20DC982}" type="pres">
      <dgm:prSet presAssocID="{F5E55DFE-655C-45D0-A6A9-F7D3C8AAB51D}" presName="level2Shape" presStyleLbl="node2" presStyleIdx="0" presStyleCnt="2"/>
      <dgm:spPr/>
      <dgm:t>
        <a:bodyPr/>
        <a:lstStyle/>
        <a:p>
          <a:endParaRPr lang="pl-PL"/>
        </a:p>
      </dgm:t>
    </dgm:pt>
    <dgm:pt modelId="{F037D96C-0EB7-450E-B487-74FEE1FB917F}" type="pres">
      <dgm:prSet presAssocID="{F5E55DFE-655C-45D0-A6A9-F7D3C8AAB51D}" presName="hierChild3" presStyleCnt="0"/>
      <dgm:spPr/>
    </dgm:pt>
    <dgm:pt modelId="{72D0EB84-BF1A-4116-9CFC-B3DD5A690257}" type="pres">
      <dgm:prSet presAssocID="{93FB9094-2BC8-4386-97E7-A53EF650C330}" presName="Name19" presStyleLbl="parChTrans1D3" presStyleIdx="0" presStyleCnt="2"/>
      <dgm:spPr/>
      <dgm:t>
        <a:bodyPr/>
        <a:lstStyle/>
        <a:p>
          <a:endParaRPr lang="pl-PL"/>
        </a:p>
      </dgm:t>
    </dgm:pt>
    <dgm:pt modelId="{2BE1A773-9833-4E3C-B429-92EEB3C9B886}" type="pres">
      <dgm:prSet presAssocID="{5CE74A14-799E-4FA1-8C6B-55F81086778D}" presName="Name21" presStyleCnt="0"/>
      <dgm:spPr/>
    </dgm:pt>
    <dgm:pt modelId="{D2793DEF-B99F-4CCE-80A1-8F67A8B37D14}" type="pres">
      <dgm:prSet presAssocID="{5CE74A14-799E-4FA1-8C6B-55F81086778D}" presName="level2Shape" presStyleLbl="node3" presStyleIdx="0" presStyleCnt="2"/>
      <dgm:spPr/>
      <dgm:t>
        <a:bodyPr/>
        <a:lstStyle/>
        <a:p>
          <a:endParaRPr lang="pl-PL"/>
        </a:p>
      </dgm:t>
    </dgm:pt>
    <dgm:pt modelId="{E3B8C41C-599A-44EF-84DB-2F64A1698935}" type="pres">
      <dgm:prSet presAssocID="{5CE74A14-799E-4FA1-8C6B-55F81086778D}" presName="hierChild3" presStyleCnt="0"/>
      <dgm:spPr/>
    </dgm:pt>
    <dgm:pt modelId="{1D3E74E9-3EAB-4307-91EA-13A8C06026B7}" type="pres">
      <dgm:prSet presAssocID="{8E0F7A2C-5BFD-4DC6-80C4-507382AA710A}" presName="Name19" presStyleLbl="parChTrans1D3" presStyleIdx="1" presStyleCnt="2"/>
      <dgm:spPr/>
      <dgm:t>
        <a:bodyPr/>
        <a:lstStyle/>
        <a:p>
          <a:endParaRPr lang="pl-PL"/>
        </a:p>
      </dgm:t>
    </dgm:pt>
    <dgm:pt modelId="{0C1E11FE-22C3-4EBD-818E-62089D5D1BBA}" type="pres">
      <dgm:prSet presAssocID="{6C110AB3-0C15-41E6-A758-4DE3BE545216}" presName="Name21" presStyleCnt="0"/>
      <dgm:spPr/>
    </dgm:pt>
    <dgm:pt modelId="{FAF3F873-AB04-49D2-8546-C04648167F7D}" type="pres">
      <dgm:prSet presAssocID="{6C110AB3-0C15-41E6-A758-4DE3BE545216}" presName="level2Shape" presStyleLbl="node3" presStyleIdx="1" presStyleCnt="2"/>
      <dgm:spPr/>
      <dgm:t>
        <a:bodyPr/>
        <a:lstStyle/>
        <a:p>
          <a:endParaRPr lang="pl-PL"/>
        </a:p>
      </dgm:t>
    </dgm:pt>
    <dgm:pt modelId="{DE9B5A3A-2A69-45C2-8C58-DE739FC1420F}" type="pres">
      <dgm:prSet presAssocID="{6C110AB3-0C15-41E6-A758-4DE3BE545216}" presName="hierChild3" presStyleCnt="0"/>
      <dgm:spPr/>
    </dgm:pt>
    <dgm:pt modelId="{115FF263-0497-4BA5-B2E7-5BF5DCFAD888}" type="pres">
      <dgm:prSet presAssocID="{9B0D3FFD-48BC-4FC9-977B-3EF6C470540C}" presName="Name19" presStyleLbl="parChTrans1D2" presStyleIdx="1" presStyleCnt="2"/>
      <dgm:spPr/>
      <dgm:t>
        <a:bodyPr/>
        <a:lstStyle/>
        <a:p>
          <a:endParaRPr lang="pl-PL"/>
        </a:p>
      </dgm:t>
    </dgm:pt>
    <dgm:pt modelId="{45E1A644-7C88-4E82-BAAC-D3E03B9EE5B2}" type="pres">
      <dgm:prSet presAssocID="{3BDD012B-053F-413C-96D3-42D6A5781A3A}" presName="Name21" presStyleCnt="0"/>
      <dgm:spPr/>
    </dgm:pt>
    <dgm:pt modelId="{84EB1B5E-AD4D-4355-9690-779EAE6DA7AF}" type="pres">
      <dgm:prSet presAssocID="{3BDD012B-053F-413C-96D3-42D6A5781A3A}" presName="level2Shape" presStyleLbl="node2" presStyleIdx="1" presStyleCnt="2"/>
      <dgm:spPr/>
      <dgm:t>
        <a:bodyPr/>
        <a:lstStyle/>
        <a:p>
          <a:endParaRPr lang="pl-PL"/>
        </a:p>
      </dgm:t>
    </dgm:pt>
    <dgm:pt modelId="{F09D3313-032A-4B13-9147-01D3E66E8387}" type="pres">
      <dgm:prSet presAssocID="{3BDD012B-053F-413C-96D3-42D6A5781A3A}" presName="hierChild3" presStyleCnt="0"/>
      <dgm:spPr/>
    </dgm:pt>
    <dgm:pt modelId="{01D338AB-14BA-4EC3-B92A-A1ECE64EC367}" type="pres">
      <dgm:prSet presAssocID="{F4388BC8-6BDB-4C00-948D-8DC643C6347D}" presName="bgShapesFlow" presStyleCnt="0"/>
      <dgm:spPr/>
    </dgm:pt>
    <dgm:pt modelId="{BB6D0A3B-037B-4CDB-9F29-2D50DF06D33A}" type="pres">
      <dgm:prSet presAssocID="{571DF9F3-FDD4-423D-87E0-31631EBC46FE}" presName="rectComp" presStyleCnt="0"/>
      <dgm:spPr/>
    </dgm:pt>
    <dgm:pt modelId="{3D3B5A98-C8E5-49FA-A067-980A4192D2CD}" type="pres">
      <dgm:prSet presAssocID="{571DF9F3-FDD4-423D-87E0-31631EBC46FE}" presName="bgRect" presStyleLbl="bgShp" presStyleIdx="0" presStyleCnt="3"/>
      <dgm:spPr/>
      <dgm:t>
        <a:bodyPr/>
        <a:lstStyle/>
        <a:p>
          <a:endParaRPr lang="pl-PL"/>
        </a:p>
      </dgm:t>
    </dgm:pt>
    <dgm:pt modelId="{4061D90B-F720-4CE0-81D3-A2FBAE973587}" type="pres">
      <dgm:prSet presAssocID="{571DF9F3-FDD4-423D-87E0-31631EBC46FE}" presName="bgRectTx" presStyleLbl="bgShp" presStyleIdx="0" presStyleCnt="3">
        <dgm:presLayoutVars>
          <dgm:bulletEnabled val="1"/>
        </dgm:presLayoutVars>
      </dgm:prSet>
      <dgm:spPr/>
      <dgm:t>
        <a:bodyPr/>
        <a:lstStyle/>
        <a:p>
          <a:endParaRPr lang="pl-PL"/>
        </a:p>
      </dgm:t>
    </dgm:pt>
    <dgm:pt modelId="{59D60D9F-06FC-47CA-95BC-605BA7B510D9}" type="pres">
      <dgm:prSet presAssocID="{571DF9F3-FDD4-423D-87E0-31631EBC46FE}" presName="spComp" presStyleCnt="0"/>
      <dgm:spPr/>
    </dgm:pt>
    <dgm:pt modelId="{57C3B803-0DB3-47FE-8530-52E43D862231}" type="pres">
      <dgm:prSet presAssocID="{571DF9F3-FDD4-423D-87E0-31631EBC46FE}" presName="vSp" presStyleCnt="0"/>
      <dgm:spPr/>
    </dgm:pt>
    <dgm:pt modelId="{71DAFE91-48E0-472B-9A92-186F3BD7654C}" type="pres">
      <dgm:prSet presAssocID="{EE3FCE91-9C2E-418C-9525-BE971B27A590}" presName="rectComp" presStyleCnt="0"/>
      <dgm:spPr/>
    </dgm:pt>
    <dgm:pt modelId="{A57ECC6A-2661-4920-BD10-E3E9A0D326CF}" type="pres">
      <dgm:prSet presAssocID="{EE3FCE91-9C2E-418C-9525-BE971B27A590}" presName="bgRect" presStyleLbl="bgShp" presStyleIdx="1" presStyleCnt="3"/>
      <dgm:spPr/>
      <dgm:t>
        <a:bodyPr/>
        <a:lstStyle/>
        <a:p>
          <a:endParaRPr lang="pl-PL"/>
        </a:p>
      </dgm:t>
    </dgm:pt>
    <dgm:pt modelId="{C6CCA501-0ACA-4883-BAF4-EC104A7DECD4}" type="pres">
      <dgm:prSet presAssocID="{EE3FCE91-9C2E-418C-9525-BE971B27A590}" presName="bgRectTx" presStyleLbl="bgShp" presStyleIdx="1" presStyleCnt="3">
        <dgm:presLayoutVars>
          <dgm:bulletEnabled val="1"/>
        </dgm:presLayoutVars>
      </dgm:prSet>
      <dgm:spPr/>
      <dgm:t>
        <a:bodyPr/>
        <a:lstStyle/>
        <a:p>
          <a:endParaRPr lang="pl-PL"/>
        </a:p>
      </dgm:t>
    </dgm:pt>
    <dgm:pt modelId="{7849E2EB-CDFE-46CF-BA69-DE36E80A6AE1}" type="pres">
      <dgm:prSet presAssocID="{EE3FCE91-9C2E-418C-9525-BE971B27A590}" presName="spComp" presStyleCnt="0"/>
      <dgm:spPr/>
    </dgm:pt>
    <dgm:pt modelId="{7CE391D3-D9D0-49C6-92E9-BF48D7A4BC2B}" type="pres">
      <dgm:prSet presAssocID="{EE3FCE91-9C2E-418C-9525-BE971B27A590}" presName="vSp" presStyleCnt="0"/>
      <dgm:spPr/>
    </dgm:pt>
    <dgm:pt modelId="{CFD5B981-0B30-4EDB-BCD0-A08BA3CC4192}" type="pres">
      <dgm:prSet presAssocID="{26022FBE-06D0-4FBB-A6FE-6ECA37F649BB}" presName="rectComp" presStyleCnt="0"/>
      <dgm:spPr/>
    </dgm:pt>
    <dgm:pt modelId="{2093D79E-A62D-43A4-9FD1-76C4BDD68AC1}" type="pres">
      <dgm:prSet presAssocID="{26022FBE-06D0-4FBB-A6FE-6ECA37F649BB}" presName="bgRect" presStyleLbl="bgShp" presStyleIdx="2" presStyleCnt="3"/>
      <dgm:spPr/>
      <dgm:t>
        <a:bodyPr/>
        <a:lstStyle/>
        <a:p>
          <a:endParaRPr lang="pl-PL"/>
        </a:p>
      </dgm:t>
    </dgm:pt>
    <dgm:pt modelId="{6A7FB433-E640-4949-ACB2-74AC2B14C063}" type="pres">
      <dgm:prSet presAssocID="{26022FBE-06D0-4FBB-A6FE-6ECA37F649BB}" presName="bgRectTx" presStyleLbl="bgShp" presStyleIdx="2" presStyleCnt="3">
        <dgm:presLayoutVars>
          <dgm:bulletEnabled val="1"/>
        </dgm:presLayoutVars>
      </dgm:prSet>
      <dgm:spPr/>
      <dgm:t>
        <a:bodyPr/>
        <a:lstStyle/>
        <a:p>
          <a:endParaRPr lang="pl-PL"/>
        </a:p>
      </dgm:t>
    </dgm:pt>
  </dgm:ptLst>
  <dgm:cxnLst>
    <dgm:cxn modelId="{BA2B1DC8-9380-4EC4-AFF5-72DBE0A21A4B}" srcId="{F4388BC8-6BDB-4C00-948D-8DC643C6347D}" destId="{571DF9F3-FDD4-423D-87E0-31631EBC46FE}" srcOrd="1" destOrd="0" parTransId="{1F437CC7-6513-4B43-A492-E0A1BA0A9435}" sibTransId="{1F68917F-D295-49FB-ACA7-FB763D2F47C6}"/>
    <dgm:cxn modelId="{288C8EBA-C311-44DC-BC40-4DE3062D1B92}" type="presOf" srcId="{571DF9F3-FDD4-423D-87E0-31631EBC46FE}" destId="{3D3B5A98-C8E5-49FA-A067-980A4192D2CD}" srcOrd="0" destOrd="0" presId="urn:microsoft.com/office/officeart/2005/8/layout/hierarchy6"/>
    <dgm:cxn modelId="{FBB2AF0F-196C-450E-9D04-E27001D95553}" type="presOf" srcId="{93FB9094-2BC8-4386-97E7-A53EF650C330}" destId="{72D0EB84-BF1A-4116-9CFC-B3DD5A690257}" srcOrd="0" destOrd="0" presId="urn:microsoft.com/office/officeart/2005/8/layout/hierarchy6"/>
    <dgm:cxn modelId="{B1DB9460-BEEE-4CD5-92E6-29A6552F7770}" srcId="{E50A4601-1D06-42E9-A3D9-E654A10C84C7}" destId="{F5E55DFE-655C-45D0-A6A9-F7D3C8AAB51D}" srcOrd="0" destOrd="0" parTransId="{465015DF-57CE-4C0A-9EB9-92302CB7E722}" sibTransId="{0D60CB4A-1A62-4066-A09C-EE33DF9FB580}"/>
    <dgm:cxn modelId="{40413050-2DFB-492C-A07C-B5C00E52D37B}" srcId="{F5E55DFE-655C-45D0-A6A9-F7D3C8AAB51D}" destId="{6C110AB3-0C15-41E6-A758-4DE3BE545216}" srcOrd="1" destOrd="0" parTransId="{8E0F7A2C-5BFD-4DC6-80C4-507382AA710A}" sibTransId="{21433B9C-8C76-467A-AE5B-BC0BB864CD90}"/>
    <dgm:cxn modelId="{BC6956F2-D4AF-4560-A204-8E4D7C8A86B5}" type="presOf" srcId="{6C110AB3-0C15-41E6-A758-4DE3BE545216}" destId="{FAF3F873-AB04-49D2-8546-C04648167F7D}" srcOrd="0" destOrd="0" presId="urn:microsoft.com/office/officeart/2005/8/layout/hierarchy6"/>
    <dgm:cxn modelId="{FD3A3CD1-C89F-45F1-A5D2-A24E4F78D347}" type="presOf" srcId="{465015DF-57CE-4C0A-9EB9-92302CB7E722}" destId="{03DEC21A-5AA8-497F-ADB5-75004A7B6765}" srcOrd="0" destOrd="0" presId="urn:microsoft.com/office/officeart/2005/8/layout/hierarchy6"/>
    <dgm:cxn modelId="{9D129E48-C655-4ABE-A950-68D677C8CDA7}" srcId="{F4388BC8-6BDB-4C00-948D-8DC643C6347D}" destId="{26022FBE-06D0-4FBB-A6FE-6ECA37F649BB}" srcOrd="3" destOrd="0" parTransId="{20FF1FE8-5C8C-4991-BDDA-AF3C142F8A9F}" sibTransId="{E9C1130A-4040-4A09-B391-9A603D9E0C46}"/>
    <dgm:cxn modelId="{1D25A803-E65C-4689-8381-D53EE8969ADF}" type="presOf" srcId="{26022FBE-06D0-4FBB-A6FE-6ECA37F649BB}" destId="{2093D79E-A62D-43A4-9FD1-76C4BDD68AC1}" srcOrd="0" destOrd="0" presId="urn:microsoft.com/office/officeart/2005/8/layout/hierarchy6"/>
    <dgm:cxn modelId="{584F5FA9-7B45-42E8-B8F5-5F8C07E16AE5}" type="presOf" srcId="{EE3FCE91-9C2E-418C-9525-BE971B27A590}" destId="{C6CCA501-0ACA-4883-BAF4-EC104A7DECD4}" srcOrd="1" destOrd="0" presId="urn:microsoft.com/office/officeart/2005/8/layout/hierarchy6"/>
    <dgm:cxn modelId="{C98FB062-67A4-4746-86E2-AD2CCFE4844B}" type="presOf" srcId="{EE3FCE91-9C2E-418C-9525-BE971B27A590}" destId="{A57ECC6A-2661-4920-BD10-E3E9A0D326CF}" srcOrd="0" destOrd="0" presId="urn:microsoft.com/office/officeart/2005/8/layout/hierarchy6"/>
    <dgm:cxn modelId="{B1D4C17F-776A-4870-B2FA-8C6F155688C8}" srcId="{E50A4601-1D06-42E9-A3D9-E654A10C84C7}" destId="{3BDD012B-053F-413C-96D3-42D6A5781A3A}" srcOrd="1" destOrd="0" parTransId="{9B0D3FFD-48BC-4FC9-977B-3EF6C470540C}" sibTransId="{96D8F0CD-F0A8-4760-A8EA-F79B845BC170}"/>
    <dgm:cxn modelId="{0DD68B1F-58C6-4687-8ACC-6043ED6C57EA}" type="presOf" srcId="{9B0D3FFD-48BC-4FC9-977B-3EF6C470540C}" destId="{115FF263-0497-4BA5-B2E7-5BF5DCFAD888}" srcOrd="0" destOrd="0" presId="urn:microsoft.com/office/officeart/2005/8/layout/hierarchy6"/>
    <dgm:cxn modelId="{B19E3C6D-8BE4-48CC-BA52-7B032063BD0B}" srcId="{F4388BC8-6BDB-4C00-948D-8DC643C6347D}" destId="{E50A4601-1D06-42E9-A3D9-E654A10C84C7}" srcOrd="0" destOrd="0" parTransId="{3CE9BBDC-3AE6-4336-8D50-2953A30D6EBA}" sibTransId="{101211D1-AB04-44D1-B350-ED6742BB7354}"/>
    <dgm:cxn modelId="{7D23BC24-5D71-4FB9-BD14-36F430580AE4}" srcId="{F5E55DFE-655C-45D0-A6A9-F7D3C8AAB51D}" destId="{5CE74A14-799E-4FA1-8C6B-55F81086778D}" srcOrd="0" destOrd="0" parTransId="{93FB9094-2BC8-4386-97E7-A53EF650C330}" sibTransId="{76D28202-0F08-4715-9360-0ECCFC96CE23}"/>
    <dgm:cxn modelId="{AF00A71B-E990-493E-A4CE-5B6721FC2026}" type="presOf" srcId="{F5E55DFE-655C-45D0-A6A9-F7D3C8AAB51D}" destId="{A84B847F-0531-4B81-973A-818AD20DC982}" srcOrd="0" destOrd="0" presId="urn:microsoft.com/office/officeart/2005/8/layout/hierarchy6"/>
    <dgm:cxn modelId="{43B84688-A05B-46BF-8A3A-16C4EC1F3C09}" type="presOf" srcId="{3BDD012B-053F-413C-96D3-42D6A5781A3A}" destId="{84EB1B5E-AD4D-4355-9690-779EAE6DA7AF}" srcOrd="0" destOrd="0" presId="urn:microsoft.com/office/officeart/2005/8/layout/hierarchy6"/>
    <dgm:cxn modelId="{3105D512-7993-4182-A3E4-A03C74853DA2}" type="presOf" srcId="{F4388BC8-6BDB-4C00-948D-8DC643C6347D}" destId="{4A95B728-4AE5-43AF-9A57-7B60D8A443FA}" srcOrd="0" destOrd="0" presId="urn:microsoft.com/office/officeart/2005/8/layout/hierarchy6"/>
    <dgm:cxn modelId="{C3F5C7DB-29E6-47CA-9FEA-B799BA87AEC3}" type="presOf" srcId="{5CE74A14-799E-4FA1-8C6B-55F81086778D}" destId="{D2793DEF-B99F-4CCE-80A1-8F67A8B37D14}" srcOrd="0" destOrd="0" presId="urn:microsoft.com/office/officeart/2005/8/layout/hierarchy6"/>
    <dgm:cxn modelId="{6FBA3BAD-0F19-450A-9D35-47CBAA905A6D}" type="presOf" srcId="{8E0F7A2C-5BFD-4DC6-80C4-507382AA710A}" destId="{1D3E74E9-3EAB-4307-91EA-13A8C06026B7}" srcOrd="0" destOrd="0" presId="urn:microsoft.com/office/officeart/2005/8/layout/hierarchy6"/>
    <dgm:cxn modelId="{62590650-45CB-4035-9B30-D53944F43E4B}" srcId="{F4388BC8-6BDB-4C00-948D-8DC643C6347D}" destId="{EE3FCE91-9C2E-418C-9525-BE971B27A590}" srcOrd="2" destOrd="0" parTransId="{67EA6471-7659-4B30-B573-2DDCBB4F452F}" sibTransId="{BF8D6DA8-9C4C-44C7-906A-8AF8898C40B0}"/>
    <dgm:cxn modelId="{04140551-F9B0-4784-B147-964221F78D71}" type="presOf" srcId="{26022FBE-06D0-4FBB-A6FE-6ECA37F649BB}" destId="{6A7FB433-E640-4949-ACB2-74AC2B14C063}" srcOrd="1" destOrd="0" presId="urn:microsoft.com/office/officeart/2005/8/layout/hierarchy6"/>
    <dgm:cxn modelId="{89B7053E-0A57-4FD6-8FA1-F05372B2FCD9}" type="presOf" srcId="{E50A4601-1D06-42E9-A3D9-E654A10C84C7}" destId="{43B543EB-054C-4ED1-ABE4-EEFF0BC58A07}" srcOrd="0" destOrd="0" presId="urn:microsoft.com/office/officeart/2005/8/layout/hierarchy6"/>
    <dgm:cxn modelId="{5688B510-56DF-4C8F-B012-DD8548403CBC}" type="presOf" srcId="{571DF9F3-FDD4-423D-87E0-31631EBC46FE}" destId="{4061D90B-F720-4CE0-81D3-A2FBAE973587}" srcOrd="1" destOrd="0" presId="urn:microsoft.com/office/officeart/2005/8/layout/hierarchy6"/>
    <dgm:cxn modelId="{5B15A765-FD4B-4434-89C6-1C7CF106130E}" type="presParOf" srcId="{4A95B728-4AE5-43AF-9A57-7B60D8A443FA}" destId="{FD0C1A5A-50D7-4072-A033-DA8D51B4A9A4}" srcOrd="0" destOrd="0" presId="urn:microsoft.com/office/officeart/2005/8/layout/hierarchy6"/>
    <dgm:cxn modelId="{BE5D22C9-DB84-4E76-A09A-864D3F94CE78}" type="presParOf" srcId="{FD0C1A5A-50D7-4072-A033-DA8D51B4A9A4}" destId="{9C424AB0-493A-4C7D-A02A-2771046E6CC8}" srcOrd="0" destOrd="0" presId="urn:microsoft.com/office/officeart/2005/8/layout/hierarchy6"/>
    <dgm:cxn modelId="{B97DB761-6774-4544-8ED8-25AF476B56A0}" type="presParOf" srcId="{FD0C1A5A-50D7-4072-A033-DA8D51B4A9A4}" destId="{C36A747B-00AD-4EE8-810F-F81C837CC4EE}" srcOrd="1" destOrd="0" presId="urn:microsoft.com/office/officeart/2005/8/layout/hierarchy6"/>
    <dgm:cxn modelId="{BC15D712-B414-49EA-BA5D-BFE2DB626A72}" type="presParOf" srcId="{C36A747B-00AD-4EE8-810F-F81C837CC4EE}" destId="{F97A2970-8D05-4961-A41B-A351F3BD9627}" srcOrd="0" destOrd="0" presId="urn:microsoft.com/office/officeart/2005/8/layout/hierarchy6"/>
    <dgm:cxn modelId="{8D869D8D-49B3-475D-ACA3-DC99769CCB43}" type="presParOf" srcId="{F97A2970-8D05-4961-A41B-A351F3BD9627}" destId="{43B543EB-054C-4ED1-ABE4-EEFF0BC58A07}" srcOrd="0" destOrd="0" presId="urn:microsoft.com/office/officeart/2005/8/layout/hierarchy6"/>
    <dgm:cxn modelId="{810364CD-0307-4029-817B-9C2E10D4C0A3}" type="presParOf" srcId="{F97A2970-8D05-4961-A41B-A351F3BD9627}" destId="{93AFA2C8-7B7D-40B2-BA46-C43B1489A75F}" srcOrd="1" destOrd="0" presId="urn:microsoft.com/office/officeart/2005/8/layout/hierarchy6"/>
    <dgm:cxn modelId="{2C21512D-5739-4829-87CB-A1DC9256EE8E}" type="presParOf" srcId="{93AFA2C8-7B7D-40B2-BA46-C43B1489A75F}" destId="{03DEC21A-5AA8-497F-ADB5-75004A7B6765}" srcOrd="0" destOrd="0" presId="urn:microsoft.com/office/officeart/2005/8/layout/hierarchy6"/>
    <dgm:cxn modelId="{00ED9A91-C933-4D8A-B683-B108EA5D234E}" type="presParOf" srcId="{93AFA2C8-7B7D-40B2-BA46-C43B1489A75F}" destId="{052DCFEC-2D79-45D6-81E8-BD05AB098EA6}" srcOrd="1" destOrd="0" presId="urn:microsoft.com/office/officeart/2005/8/layout/hierarchy6"/>
    <dgm:cxn modelId="{A75FC3D4-8E4F-4C5D-A399-56461D874A86}" type="presParOf" srcId="{052DCFEC-2D79-45D6-81E8-BD05AB098EA6}" destId="{A84B847F-0531-4B81-973A-818AD20DC982}" srcOrd="0" destOrd="0" presId="urn:microsoft.com/office/officeart/2005/8/layout/hierarchy6"/>
    <dgm:cxn modelId="{F36D91AE-1E13-4668-BA56-6F7CD05C76F3}" type="presParOf" srcId="{052DCFEC-2D79-45D6-81E8-BD05AB098EA6}" destId="{F037D96C-0EB7-450E-B487-74FEE1FB917F}" srcOrd="1" destOrd="0" presId="urn:microsoft.com/office/officeart/2005/8/layout/hierarchy6"/>
    <dgm:cxn modelId="{1E225C83-3AEE-4E6C-BF2F-9EA9E7C15C49}" type="presParOf" srcId="{F037D96C-0EB7-450E-B487-74FEE1FB917F}" destId="{72D0EB84-BF1A-4116-9CFC-B3DD5A690257}" srcOrd="0" destOrd="0" presId="urn:microsoft.com/office/officeart/2005/8/layout/hierarchy6"/>
    <dgm:cxn modelId="{8A07A498-E392-420A-B415-63EC552A9404}" type="presParOf" srcId="{F037D96C-0EB7-450E-B487-74FEE1FB917F}" destId="{2BE1A773-9833-4E3C-B429-92EEB3C9B886}" srcOrd="1" destOrd="0" presId="urn:microsoft.com/office/officeart/2005/8/layout/hierarchy6"/>
    <dgm:cxn modelId="{43337DC6-9790-45A8-B537-81CE3E464C5B}" type="presParOf" srcId="{2BE1A773-9833-4E3C-B429-92EEB3C9B886}" destId="{D2793DEF-B99F-4CCE-80A1-8F67A8B37D14}" srcOrd="0" destOrd="0" presId="urn:microsoft.com/office/officeart/2005/8/layout/hierarchy6"/>
    <dgm:cxn modelId="{81378A9F-6179-4232-9A7C-A911EE662457}" type="presParOf" srcId="{2BE1A773-9833-4E3C-B429-92EEB3C9B886}" destId="{E3B8C41C-599A-44EF-84DB-2F64A1698935}" srcOrd="1" destOrd="0" presId="urn:microsoft.com/office/officeart/2005/8/layout/hierarchy6"/>
    <dgm:cxn modelId="{9CA1FDC0-D5BE-4D63-B02D-52D66613A438}" type="presParOf" srcId="{F037D96C-0EB7-450E-B487-74FEE1FB917F}" destId="{1D3E74E9-3EAB-4307-91EA-13A8C06026B7}" srcOrd="2" destOrd="0" presId="urn:microsoft.com/office/officeart/2005/8/layout/hierarchy6"/>
    <dgm:cxn modelId="{16C30028-3B78-4689-BCB9-4D1F5F82526F}" type="presParOf" srcId="{F037D96C-0EB7-450E-B487-74FEE1FB917F}" destId="{0C1E11FE-22C3-4EBD-818E-62089D5D1BBA}" srcOrd="3" destOrd="0" presId="urn:microsoft.com/office/officeart/2005/8/layout/hierarchy6"/>
    <dgm:cxn modelId="{F6D85060-6107-4FAD-86F7-396B8D984AF0}" type="presParOf" srcId="{0C1E11FE-22C3-4EBD-818E-62089D5D1BBA}" destId="{FAF3F873-AB04-49D2-8546-C04648167F7D}" srcOrd="0" destOrd="0" presId="urn:microsoft.com/office/officeart/2005/8/layout/hierarchy6"/>
    <dgm:cxn modelId="{05B8B19D-1527-47A9-BF8C-92AE6BB0E8DA}" type="presParOf" srcId="{0C1E11FE-22C3-4EBD-818E-62089D5D1BBA}" destId="{DE9B5A3A-2A69-45C2-8C58-DE739FC1420F}" srcOrd="1" destOrd="0" presId="urn:microsoft.com/office/officeart/2005/8/layout/hierarchy6"/>
    <dgm:cxn modelId="{E8AF9D4B-D6F9-47F1-894A-26077AFB9792}" type="presParOf" srcId="{93AFA2C8-7B7D-40B2-BA46-C43B1489A75F}" destId="{115FF263-0497-4BA5-B2E7-5BF5DCFAD888}" srcOrd="2" destOrd="0" presId="urn:microsoft.com/office/officeart/2005/8/layout/hierarchy6"/>
    <dgm:cxn modelId="{39B4AB6E-0CEF-422B-9E97-0E8945B771FD}" type="presParOf" srcId="{93AFA2C8-7B7D-40B2-BA46-C43B1489A75F}" destId="{45E1A644-7C88-4E82-BAAC-D3E03B9EE5B2}" srcOrd="3" destOrd="0" presId="urn:microsoft.com/office/officeart/2005/8/layout/hierarchy6"/>
    <dgm:cxn modelId="{F62804A5-43DF-414A-A42C-3AE1BF1963BB}" type="presParOf" srcId="{45E1A644-7C88-4E82-BAAC-D3E03B9EE5B2}" destId="{84EB1B5E-AD4D-4355-9690-779EAE6DA7AF}" srcOrd="0" destOrd="0" presId="urn:microsoft.com/office/officeart/2005/8/layout/hierarchy6"/>
    <dgm:cxn modelId="{0EE13D5A-4E30-422A-8934-06EFEEB9FFB5}" type="presParOf" srcId="{45E1A644-7C88-4E82-BAAC-D3E03B9EE5B2}" destId="{F09D3313-032A-4B13-9147-01D3E66E8387}" srcOrd="1" destOrd="0" presId="urn:microsoft.com/office/officeart/2005/8/layout/hierarchy6"/>
    <dgm:cxn modelId="{080664E8-9888-46E8-8512-42F52BBB5E91}" type="presParOf" srcId="{4A95B728-4AE5-43AF-9A57-7B60D8A443FA}" destId="{01D338AB-14BA-4EC3-B92A-A1ECE64EC367}" srcOrd="1" destOrd="0" presId="urn:microsoft.com/office/officeart/2005/8/layout/hierarchy6"/>
    <dgm:cxn modelId="{8975AC28-C3C4-4704-8432-C13240BD0430}" type="presParOf" srcId="{01D338AB-14BA-4EC3-B92A-A1ECE64EC367}" destId="{BB6D0A3B-037B-4CDB-9F29-2D50DF06D33A}" srcOrd="0" destOrd="0" presId="urn:microsoft.com/office/officeart/2005/8/layout/hierarchy6"/>
    <dgm:cxn modelId="{CFC6B516-10AD-453C-9A79-EC4F2813EE77}" type="presParOf" srcId="{BB6D0A3B-037B-4CDB-9F29-2D50DF06D33A}" destId="{3D3B5A98-C8E5-49FA-A067-980A4192D2CD}" srcOrd="0" destOrd="0" presId="urn:microsoft.com/office/officeart/2005/8/layout/hierarchy6"/>
    <dgm:cxn modelId="{3B0B9025-BBC7-46C8-9882-89F385A19363}" type="presParOf" srcId="{BB6D0A3B-037B-4CDB-9F29-2D50DF06D33A}" destId="{4061D90B-F720-4CE0-81D3-A2FBAE973587}" srcOrd="1" destOrd="0" presId="urn:microsoft.com/office/officeart/2005/8/layout/hierarchy6"/>
    <dgm:cxn modelId="{AF7B1456-5E8C-4B8E-97A2-FA6E75839DDF}" type="presParOf" srcId="{01D338AB-14BA-4EC3-B92A-A1ECE64EC367}" destId="{59D60D9F-06FC-47CA-95BC-605BA7B510D9}" srcOrd="1" destOrd="0" presId="urn:microsoft.com/office/officeart/2005/8/layout/hierarchy6"/>
    <dgm:cxn modelId="{99A0D4B1-3CBC-45C9-BA2B-8888CF2FB4A9}" type="presParOf" srcId="{59D60D9F-06FC-47CA-95BC-605BA7B510D9}" destId="{57C3B803-0DB3-47FE-8530-52E43D862231}" srcOrd="0" destOrd="0" presId="urn:microsoft.com/office/officeart/2005/8/layout/hierarchy6"/>
    <dgm:cxn modelId="{EAB7320C-9615-408E-A36C-52DED2592277}" type="presParOf" srcId="{01D338AB-14BA-4EC3-B92A-A1ECE64EC367}" destId="{71DAFE91-48E0-472B-9A92-186F3BD7654C}" srcOrd="2" destOrd="0" presId="urn:microsoft.com/office/officeart/2005/8/layout/hierarchy6"/>
    <dgm:cxn modelId="{213C38D4-898F-4542-A4E6-6E599ECCEC89}" type="presParOf" srcId="{71DAFE91-48E0-472B-9A92-186F3BD7654C}" destId="{A57ECC6A-2661-4920-BD10-E3E9A0D326CF}" srcOrd="0" destOrd="0" presId="urn:microsoft.com/office/officeart/2005/8/layout/hierarchy6"/>
    <dgm:cxn modelId="{40B53A25-F168-4E44-BA51-FB13032D3054}" type="presParOf" srcId="{71DAFE91-48E0-472B-9A92-186F3BD7654C}" destId="{C6CCA501-0ACA-4883-BAF4-EC104A7DECD4}" srcOrd="1" destOrd="0" presId="urn:microsoft.com/office/officeart/2005/8/layout/hierarchy6"/>
    <dgm:cxn modelId="{8C64CF15-522A-4C6D-B058-45CC42F8C367}" type="presParOf" srcId="{01D338AB-14BA-4EC3-B92A-A1ECE64EC367}" destId="{7849E2EB-CDFE-46CF-BA69-DE36E80A6AE1}" srcOrd="3" destOrd="0" presId="urn:microsoft.com/office/officeart/2005/8/layout/hierarchy6"/>
    <dgm:cxn modelId="{73F157D3-106E-4830-AC18-56583C897837}" type="presParOf" srcId="{7849E2EB-CDFE-46CF-BA69-DE36E80A6AE1}" destId="{7CE391D3-D9D0-49C6-92E9-BF48D7A4BC2B}" srcOrd="0" destOrd="0" presId="urn:microsoft.com/office/officeart/2005/8/layout/hierarchy6"/>
    <dgm:cxn modelId="{A396E092-30CD-4A11-B1FE-EC22E18101EC}" type="presParOf" srcId="{01D338AB-14BA-4EC3-B92A-A1ECE64EC367}" destId="{CFD5B981-0B30-4EDB-BCD0-A08BA3CC4192}" srcOrd="4" destOrd="0" presId="urn:microsoft.com/office/officeart/2005/8/layout/hierarchy6"/>
    <dgm:cxn modelId="{B5D23A9F-F80E-4523-A1D7-36815E9DDAD6}" type="presParOf" srcId="{CFD5B981-0B30-4EDB-BCD0-A08BA3CC4192}" destId="{2093D79E-A62D-43A4-9FD1-76C4BDD68AC1}" srcOrd="0" destOrd="0" presId="urn:microsoft.com/office/officeart/2005/8/layout/hierarchy6"/>
    <dgm:cxn modelId="{AEC14064-9405-4BC6-8835-CAD327CF3868}" type="presParOf" srcId="{CFD5B981-0B30-4EDB-BCD0-A08BA3CC4192}" destId="{6A7FB433-E640-4949-ACB2-74AC2B14C063}"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99CA92A-1454-4957-89C3-A0C150BC14ED}"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D41D996E-98CA-44CC-9325-90D8946A0D03}">
      <dgm:prSet phldrT="[Tekst]" custT="1"/>
      <dgm:spPr>
        <a:ln>
          <a:solidFill>
            <a:srgbClr val="FFC000"/>
          </a:solidFill>
        </a:ln>
      </dgm:spPr>
      <dgm:t>
        <a:bodyPr/>
        <a:lstStyle/>
        <a:p>
          <a:r>
            <a:rPr lang="pl-PL" sz="1600" b="1" dirty="0">
              <a:latin typeface="Lato"/>
            </a:rPr>
            <a:t>Wyjątki od zasady obniżania podatku od towarów i usług należnego o podatek naliczony dotyczą</a:t>
          </a:r>
        </a:p>
      </dgm:t>
    </dgm:pt>
    <dgm:pt modelId="{8354781E-7C21-47B2-AEDA-2B92F48195BD}" type="parTrans" cxnId="{92BC8A90-3D38-46DA-8DDC-00D71E75FBA4}">
      <dgm:prSet/>
      <dgm:spPr/>
      <dgm:t>
        <a:bodyPr/>
        <a:lstStyle/>
        <a:p>
          <a:endParaRPr lang="pl-PL"/>
        </a:p>
      </dgm:t>
    </dgm:pt>
    <dgm:pt modelId="{C3213057-7C17-41CC-A8D8-A4CB70DA6C07}" type="sibTrans" cxnId="{92BC8A90-3D38-46DA-8DDC-00D71E75FBA4}">
      <dgm:prSet/>
      <dgm:spPr/>
      <dgm:t>
        <a:bodyPr/>
        <a:lstStyle/>
        <a:p>
          <a:endParaRPr lang="pl-PL"/>
        </a:p>
      </dgm:t>
    </dgm:pt>
    <dgm:pt modelId="{3D09E47F-62C0-4E68-89C2-9801000616E0}">
      <dgm:prSet phldrT="[Tekst]" custT="1"/>
      <dgm:spPr>
        <a:ln>
          <a:solidFill>
            <a:srgbClr val="FFC000"/>
          </a:solidFill>
        </a:ln>
      </dgm:spPr>
      <dgm:t>
        <a:bodyPr/>
        <a:lstStyle/>
        <a:p>
          <a:r>
            <a:rPr lang="pl-PL" sz="1800" dirty="0">
              <a:latin typeface="Lato"/>
            </a:rPr>
            <a:t>nabywanych przez podatnika </a:t>
          </a:r>
        </a:p>
        <a:p>
          <a:r>
            <a:rPr lang="pl-PL" sz="1800" b="1" dirty="0">
              <a:latin typeface="Lato"/>
            </a:rPr>
            <a:t>usług i towarów</a:t>
          </a:r>
        </a:p>
      </dgm:t>
    </dgm:pt>
    <dgm:pt modelId="{ACA9943D-8A5D-497B-B3D4-7D5ED2E8FC9D}" type="parTrans" cxnId="{2A6B16C3-2DB5-43A8-B97D-1C1E9E9E3E54}">
      <dgm:prSet/>
      <dgm:spPr>
        <a:ln>
          <a:solidFill>
            <a:srgbClr val="FFC000"/>
          </a:solidFill>
        </a:ln>
      </dgm:spPr>
      <dgm:t>
        <a:bodyPr/>
        <a:lstStyle/>
        <a:p>
          <a:endParaRPr lang="pl-PL"/>
        </a:p>
      </dgm:t>
    </dgm:pt>
    <dgm:pt modelId="{394A4E38-9D1C-4147-B373-E2BE814A8568}" type="sibTrans" cxnId="{2A6B16C3-2DB5-43A8-B97D-1C1E9E9E3E54}">
      <dgm:prSet/>
      <dgm:spPr/>
      <dgm:t>
        <a:bodyPr/>
        <a:lstStyle/>
        <a:p>
          <a:endParaRPr lang="pl-PL"/>
        </a:p>
      </dgm:t>
    </dgm:pt>
    <dgm:pt modelId="{78FA5CE1-CAEE-4AD4-8558-5B2B312164FC}">
      <dgm:prSet phldrT="[Tekst]" custT="1"/>
      <dgm:spPr>
        <a:ln>
          <a:solidFill>
            <a:srgbClr val="FFC000"/>
          </a:solidFill>
        </a:ln>
      </dgm:spPr>
      <dgm:t>
        <a:bodyPr/>
        <a:lstStyle/>
        <a:p>
          <a:r>
            <a:rPr lang="pl-PL" sz="1800" dirty="0">
              <a:latin typeface="Lato"/>
            </a:rPr>
            <a:t>otrzymanych przez podatnika </a:t>
          </a:r>
        </a:p>
        <a:p>
          <a:r>
            <a:rPr lang="pl-PL" sz="1800" b="1" dirty="0">
              <a:latin typeface="Lato"/>
            </a:rPr>
            <a:t>faktur i dokumentów celnych</a:t>
          </a:r>
        </a:p>
      </dgm:t>
    </dgm:pt>
    <dgm:pt modelId="{3715F774-8F28-41AE-9734-E80D624DF476}" type="parTrans" cxnId="{6F11D226-4DC8-4298-8529-0C7992C4D18A}">
      <dgm:prSet/>
      <dgm:spPr>
        <a:ln>
          <a:solidFill>
            <a:srgbClr val="FFC000"/>
          </a:solidFill>
        </a:ln>
      </dgm:spPr>
      <dgm:t>
        <a:bodyPr/>
        <a:lstStyle/>
        <a:p>
          <a:endParaRPr lang="pl-PL"/>
        </a:p>
      </dgm:t>
    </dgm:pt>
    <dgm:pt modelId="{320568A4-856E-433C-B7FB-C76507698A84}" type="sibTrans" cxnId="{6F11D226-4DC8-4298-8529-0C7992C4D18A}">
      <dgm:prSet/>
      <dgm:spPr/>
      <dgm:t>
        <a:bodyPr/>
        <a:lstStyle/>
        <a:p>
          <a:endParaRPr lang="pl-PL"/>
        </a:p>
      </dgm:t>
    </dgm:pt>
    <dgm:pt modelId="{3F9A9DBC-E4DA-49DB-BC4F-F0C9076A260E}">
      <dgm:prSet/>
      <dgm:spPr>
        <a:ln>
          <a:solidFill>
            <a:srgbClr val="FFC000"/>
          </a:solidFill>
        </a:ln>
      </dgm:spPr>
      <dgm:t>
        <a:bodyPr/>
        <a:lstStyle/>
        <a:p>
          <a:r>
            <a:rPr lang="pl-PL" b="1" dirty="0">
              <a:latin typeface="Lato"/>
            </a:rPr>
            <a:t>Kategoria materialna</a:t>
          </a:r>
          <a:r>
            <a:rPr lang="pl-PL" dirty="0">
              <a:latin typeface="Lato"/>
            </a:rPr>
            <a:t>, takie towary i usługi nie mogą być odliczane nawet w przypadku prawidłowo wystawionej faktury VAT</a:t>
          </a:r>
        </a:p>
      </dgm:t>
    </dgm:pt>
    <dgm:pt modelId="{797D9BB4-2154-4455-9567-561AD54F5B2B}" type="parTrans" cxnId="{130E8A9F-5333-4937-87C9-038384544228}">
      <dgm:prSet/>
      <dgm:spPr>
        <a:ln>
          <a:solidFill>
            <a:srgbClr val="FFC000"/>
          </a:solidFill>
        </a:ln>
      </dgm:spPr>
      <dgm:t>
        <a:bodyPr/>
        <a:lstStyle/>
        <a:p>
          <a:endParaRPr lang="pl-PL"/>
        </a:p>
      </dgm:t>
    </dgm:pt>
    <dgm:pt modelId="{BEDEA0A3-F317-4976-817A-F696D933C6E1}" type="sibTrans" cxnId="{130E8A9F-5333-4937-87C9-038384544228}">
      <dgm:prSet/>
      <dgm:spPr/>
      <dgm:t>
        <a:bodyPr/>
        <a:lstStyle/>
        <a:p>
          <a:endParaRPr lang="pl-PL"/>
        </a:p>
      </dgm:t>
    </dgm:pt>
    <dgm:pt modelId="{CEC7A815-731D-4BE3-AC74-44F3BD41081C}">
      <dgm:prSet/>
      <dgm:spPr>
        <a:ln>
          <a:solidFill>
            <a:srgbClr val="FFC000"/>
          </a:solidFill>
        </a:ln>
      </dgm:spPr>
      <dgm:t>
        <a:bodyPr/>
        <a:lstStyle/>
        <a:p>
          <a:r>
            <a:rPr lang="pl-PL" b="1" dirty="0">
              <a:latin typeface="Lato"/>
            </a:rPr>
            <a:t>Kategoria formalna</a:t>
          </a:r>
          <a:r>
            <a:rPr lang="pl-PL" dirty="0">
              <a:latin typeface="Lato"/>
            </a:rPr>
            <a:t>, nawet  w wypadku dokumentowania nabycia, które mogłoby zostać odliczone obniżenie podatku nie jest możliwe z uwagi na wadliwość faktury</a:t>
          </a:r>
        </a:p>
      </dgm:t>
    </dgm:pt>
    <dgm:pt modelId="{38571945-A903-4A90-BD36-D69FABE4C9B7}" type="parTrans" cxnId="{1D4586C2-5A2B-4F4F-AEEA-9B8B914C963F}">
      <dgm:prSet/>
      <dgm:spPr>
        <a:ln>
          <a:solidFill>
            <a:srgbClr val="FFC000"/>
          </a:solidFill>
        </a:ln>
      </dgm:spPr>
      <dgm:t>
        <a:bodyPr/>
        <a:lstStyle/>
        <a:p>
          <a:endParaRPr lang="pl-PL"/>
        </a:p>
      </dgm:t>
    </dgm:pt>
    <dgm:pt modelId="{88DEDE48-9293-4F22-A5A6-A923C182496E}" type="sibTrans" cxnId="{1D4586C2-5A2B-4F4F-AEEA-9B8B914C963F}">
      <dgm:prSet/>
      <dgm:spPr/>
      <dgm:t>
        <a:bodyPr/>
        <a:lstStyle/>
        <a:p>
          <a:endParaRPr lang="pl-PL"/>
        </a:p>
      </dgm:t>
    </dgm:pt>
    <dgm:pt modelId="{467F03A8-B528-4746-B09D-DBBD27FC62C0}" type="pres">
      <dgm:prSet presAssocID="{999CA92A-1454-4957-89C3-A0C150BC14ED}" presName="mainComposite" presStyleCnt="0">
        <dgm:presLayoutVars>
          <dgm:chPref val="1"/>
          <dgm:dir/>
          <dgm:animOne val="branch"/>
          <dgm:animLvl val="lvl"/>
          <dgm:resizeHandles val="exact"/>
        </dgm:presLayoutVars>
      </dgm:prSet>
      <dgm:spPr/>
      <dgm:t>
        <a:bodyPr/>
        <a:lstStyle/>
        <a:p>
          <a:endParaRPr lang="pl-PL"/>
        </a:p>
      </dgm:t>
    </dgm:pt>
    <dgm:pt modelId="{BB01D532-4379-48C0-BF6D-A78AC4BD0A6B}" type="pres">
      <dgm:prSet presAssocID="{999CA92A-1454-4957-89C3-A0C150BC14ED}" presName="hierFlow" presStyleCnt="0"/>
      <dgm:spPr/>
    </dgm:pt>
    <dgm:pt modelId="{2432C28D-F4B7-49FF-917D-9A214CA261DA}" type="pres">
      <dgm:prSet presAssocID="{999CA92A-1454-4957-89C3-A0C150BC14ED}" presName="hierChild1" presStyleCnt="0">
        <dgm:presLayoutVars>
          <dgm:chPref val="1"/>
          <dgm:animOne val="branch"/>
          <dgm:animLvl val="lvl"/>
        </dgm:presLayoutVars>
      </dgm:prSet>
      <dgm:spPr/>
    </dgm:pt>
    <dgm:pt modelId="{A0581D10-2C33-49D3-9987-CCAA54C08A89}" type="pres">
      <dgm:prSet presAssocID="{D41D996E-98CA-44CC-9325-90D8946A0D03}" presName="Name14" presStyleCnt="0"/>
      <dgm:spPr/>
    </dgm:pt>
    <dgm:pt modelId="{54E7C0A3-4359-4319-87B0-1A3490F1558E}" type="pres">
      <dgm:prSet presAssocID="{D41D996E-98CA-44CC-9325-90D8946A0D03}" presName="level1Shape" presStyleLbl="node0" presStyleIdx="0" presStyleCnt="1" custScaleX="275561" custScaleY="61339">
        <dgm:presLayoutVars>
          <dgm:chPref val="3"/>
        </dgm:presLayoutVars>
      </dgm:prSet>
      <dgm:spPr/>
      <dgm:t>
        <a:bodyPr/>
        <a:lstStyle/>
        <a:p>
          <a:endParaRPr lang="pl-PL"/>
        </a:p>
      </dgm:t>
    </dgm:pt>
    <dgm:pt modelId="{6C55034F-2D50-4E93-8304-3059240ADCC4}" type="pres">
      <dgm:prSet presAssocID="{D41D996E-98CA-44CC-9325-90D8946A0D03}" presName="hierChild2" presStyleCnt="0"/>
      <dgm:spPr/>
    </dgm:pt>
    <dgm:pt modelId="{53E47280-AB17-4D17-945B-E6BBCDCB1A94}" type="pres">
      <dgm:prSet presAssocID="{ACA9943D-8A5D-497B-B3D4-7D5ED2E8FC9D}" presName="Name19" presStyleLbl="parChTrans1D2" presStyleIdx="0" presStyleCnt="2"/>
      <dgm:spPr/>
      <dgm:t>
        <a:bodyPr/>
        <a:lstStyle/>
        <a:p>
          <a:endParaRPr lang="pl-PL"/>
        </a:p>
      </dgm:t>
    </dgm:pt>
    <dgm:pt modelId="{F9D8E1A6-B690-4BE5-B1D6-5E37F46D612F}" type="pres">
      <dgm:prSet presAssocID="{3D09E47F-62C0-4E68-89C2-9801000616E0}" presName="Name21" presStyleCnt="0"/>
      <dgm:spPr/>
    </dgm:pt>
    <dgm:pt modelId="{48A1B7DA-983E-45E4-BCEF-60E8898C40BE}" type="pres">
      <dgm:prSet presAssocID="{3D09E47F-62C0-4E68-89C2-9801000616E0}" presName="level2Shape" presStyleLbl="node2" presStyleIdx="0" presStyleCnt="2" custScaleX="175681"/>
      <dgm:spPr/>
      <dgm:t>
        <a:bodyPr/>
        <a:lstStyle/>
        <a:p>
          <a:endParaRPr lang="pl-PL"/>
        </a:p>
      </dgm:t>
    </dgm:pt>
    <dgm:pt modelId="{6212E84D-4C69-4383-B227-62131789B835}" type="pres">
      <dgm:prSet presAssocID="{3D09E47F-62C0-4E68-89C2-9801000616E0}" presName="hierChild3" presStyleCnt="0"/>
      <dgm:spPr/>
    </dgm:pt>
    <dgm:pt modelId="{B985B408-F3EF-46C4-B8C1-3BF16F451611}" type="pres">
      <dgm:prSet presAssocID="{797D9BB4-2154-4455-9567-561AD54F5B2B}" presName="Name19" presStyleLbl="parChTrans1D3" presStyleIdx="0" presStyleCnt="2"/>
      <dgm:spPr/>
      <dgm:t>
        <a:bodyPr/>
        <a:lstStyle/>
        <a:p>
          <a:endParaRPr lang="pl-PL"/>
        </a:p>
      </dgm:t>
    </dgm:pt>
    <dgm:pt modelId="{5D9446A7-511D-43D4-9C90-801E94718116}" type="pres">
      <dgm:prSet presAssocID="{3F9A9DBC-E4DA-49DB-BC4F-F0C9076A260E}" presName="Name21" presStyleCnt="0"/>
      <dgm:spPr/>
    </dgm:pt>
    <dgm:pt modelId="{65D66D94-B6EF-4B50-8BF4-604EDDACFD10}" type="pres">
      <dgm:prSet presAssocID="{3F9A9DBC-E4DA-49DB-BC4F-F0C9076A260E}" presName="level2Shape" presStyleLbl="node3" presStyleIdx="0" presStyleCnt="2" custScaleX="175681"/>
      <dgm:spPr/>
      <dgm:t>
        <a:bodyPr/>
        <a:lstStyle/>
        <a:p>
          <a:endParaRPr lang="pl-PL"/>
        </a:p>
      </dgm:t>
    </dgm:pt>
    <dgm:pt modelId="{2D01A2CF-FE83-488B-ACC0-07DEB9A58CBA}" type="pres">
      <dgm:prSet presAssocID="{3F9A9DBC-E4DA-49DB-BC4F-F0C9076A260E}" presName="hierChild3" presStyleCnt="0"/>
      <dgm:spPr/>
    </dgm:pt>
    <dgm:pt modelId="{D3894B66-858D-42CE-9FE1-F191C90623AE}" type="pres">
      <dgm:prSet presAssocID="{3715F774-8F28-41AE-9734-E80D624DF476}" presName="Name19" presStyleLbl="parChTrans1D2" presStyleIdx="1" presStyleCnt="2"/>
      <dgm:spPr/>
      <dgm:t>
        <a:bodyPr/>
        <a:lstStyle/>
        <a:p>
          <a:endParaRPr lang="pl-PL"/>
        </a:p>
      </dgm:t>
    </dgm:pt>
    <dgm:pt modelId="{1BAF6FCF-3E7C-46B4-81C7-07CE3A959B74}" type="pres">
      <dgm:prSet presAssocID="{78FA5CE1-CAEE-4AD4-8558-5B2B312164FC}" presName="Name21" presStyleCnt="0"/>
      <dgm:spPr/>
    </dgm:pt>
    <dgm:pt modelId="{8445C5AB-2EF3-4077-B258-854D4C4E2D23}" type="pres">
      <dgm:prSet presAssocID="{78FA5CE1-CAEE-4AD4-8558-5B2B312164FC}" presName="level2Shape" presStyleLbl="node2" presStyleIdx="1" presStyleCnt="2" custScaleX="175681"/>
      <dgm:spPr/>
      <dgm:t>
        <a:bodyPr/>
        <a:lstStyle/>
        <a:p>
          <a:endParaRPr lang="pl-PL"/>
        </a:p>
      </dgm:t>
    </dgm:pt>
    <dgm:pt modelId="{D4A21793-24D2-4B43-BFBD-E40158686996}" type="pres">
      <dgm:prSet presAssocID="{78FA5CE1-CAEE-4AD4-8558-5B2B312164FC}" presName="hierChild3" presStyleCnt="0"/>
      <dgm:spPr/>
    </dgm:pt>
    <dgm:pt modelId="{28F0DECF-D427-4A5D-8B12-715D2FAE59C6}" type="pres">
      <dgm:prSet presAssocID="{38571945-A903-4A90-BD36-D69FABE4C9B7}" presName="Name19" presStyleLbl="parChTrans1D3" presStyleIdx="1" presStyleCnt="2"/>
      <dgm:spPr/>
      <dgm:t>
        <a:bodyPr/>
        <a:lstStyle/>
        <a:p>
          <a:endParaRPr lang="pl-PL"/>
        </a:p>
      </dgm:t>
    </dgm:pt>
    <dgm:pt modelId="{34CCA87B-8FC8-43CF-A958-EC63BA6B8A5D}" type="pres">
      <dgm:prSet presAssocID="{CEC7A815-731D-4BE3-AC74-44F3BD41081C}" presName="Name21" presStyleCnt="0"/>
      <dgm:spPr/>
    </dgm:pt>
    <dgm:pt modelId="{521090EA-AE2F-443B-985B-C966C3473684}" type="pres">
      <dgm:prSet presAssocID="{CEC7A815-731D-4BE3-AC74-44F3BD41081C}" presName="level2Shape" presStyleLbl="node3" presStyleIdx="1" presStyleCnt="2" custScaleX="175681"/>
      <dgm:spPr/>
      <dgm:t>
        <a:bodyPr/>
        <a:lstStyle/>
        <a:p>
          <a:endParaRPr lang="pl-PL"/>
        </a:p>
      </dgm:t>
    </dgm:pt>
    <dgm:pt modelId="{A0D3F624-B8E9-42D7-ACFF-6750365AC4A1}" type="pres">
      <dgm:prSet presAssocID="{CEC7A815-731D-4BE3-AC74-44F3BD41081C}" presName="hierChild3" presStyleCnt="0"/>
      <dgm:spPr/>
    </dgm:pt>
    <dgm:pt modelId="{D0FEF7D9-0567-42B0-8D76-AAD00C635B90}" type="pres">
      <dgm:prSet presAssocID="{999CA92A-1454-4957-89C3-A0C150BC14ED}" presName="bgShapesFlow" presStyleCnt="0"/>
      <dgm:spPr/>
    </dgm:pt>
  </dgm:ptLst>
  <dgm:cxnLst>
    <dgm:cxn modelId="{6F11D226-4DC8-4298-8529-0C7992C4D18A}" srcId="{D41D996E-98CA-44CC-9325-90D8946A0D03}" destId="{78FA5CE1-CAEE-4AD4-8558-5B2B312164FC}" srcOrd="1" destOrd="0" parTransId="{3715F774-8F28-41AE-9734-E80D624DF476}" sibTransId="{320568A4-856E-433C-B7FB-C76507698A84}"/>
    <dgm:cxn modelId="{130E8A9F-5333-4937-87C9-038384544228}" srcId="{3D09E47F-62C0-4E68-89C2-9801000616E0}" destId="{3F9A9DBC-E4DA-49DB-BC4F-F0C9076A260E}" srcOrd="0" destOrd="0" parTransId="{797D9BB4-2154-4455-9567-561AD54F5B2B}" sibTransId="{BEDEA0A3-F317-4976-817A-F696D933C6E1}"/>
    <dgm:cxn modelId="{6BA1677D-9AB2-466C-8F23-6FCFA32C9D9D}" type="presOf" srcId="{797D9BB4-2154-4455-9567-561AD54F5B2B}" destId="{B985B408-F3EF-46C4-B8C1-3BF16F451611}" srcOrd="0" destOrd="0" presId="urn:microsoft.com/office/officeart/2005/8/layout/hierarchy6"/>
    <dgm:cxn modelId="{A887088C-69A3-4D00-87D9-058E713328FE}" type="presOf" srcId="{CEC7A815-731D-4BE3-AC74-44F3BD41081C}" destId="{521090EA-AE2F-443B-985B-C966C3473684}" srcOrd="0" destOrd="0" presId="urn:microsoft.com/office/officeart/2005/8/layout/hierarchy6"/>
    <dgm:cxn modelId="{818EAB00-8F19-45D1-9448-6625AF43F286}" type="presOf" srcId="{3715F774-8F28-41AE-9734-E80D624DF476}" destId="{D3894B66-858D-42CE-9FE1-F191C90623AE}" srcOrd="0" destOrd="0" presId="urn:microsoft.com/office/officeart/2005/8/layout/hierarchy6"/>
    <dgm:cxn modelId="{92BC8A90-3D38-46DA-8DDC-00D71E75FBA4}" srcId="{999CA92A-1454-4957-89C3-A0C150BC14ED}" destId="{D41D996E-98CA-44CC-9325-90D8946A0D03}" srcOrd="0" destOrd="0" parTransId="{8354781E-7C21-47B2-AEDA-2B92F48195BD}" sibTransId="{C3213057-7C17-41CC-A8D8-A4CB70DA6C07}"/>
    <dgm:cxn modelId="{1D4586C2-5A2B-4F4F-AEEA-9B8B914C963F}" srcId="{78FA5CE1-CAEE-4AD4-8558-5B2B312164FC}" destId="{CEC7A815-731D-4BE3-AC74-44F3BD41081C}" srcOrd="0" destOrd="0" parTransId="{38571945-A903-4A90-BD36-D69FABE4C9B7}" sibTransId="{88DEDE48-9293-4F22-A5A6-A923C182496E}"/>
    <dgm:cxn modelId="{ABB4E3AA-01E3-4BC4-B940-BF6AB24AE6F2}" type="presOf" srcId="{D41D996E-98CA-44CC-9325-90D8946A0D03}" destId="{54E7C0A3-4359-4319-87B0-1A3490F1558E}" srcOrd="0" destOrd="0" presId="urn:microsoft.com/office/officeart/2005/8/layout/hierarchy6"/>
    <dgm:cxn modelId="{45C8A7BF-0819-4837-8EB6-188D6F00F48E}" type="presOf" srcId="{38571945-A903-4A90-BD36-D69FABE4C9B7}" destId="{28F0DECF-D427-4A5D-8B12-715D2FAE59C6}" srcOrd="0" destOrd="0" presId="urn:microsoft.com/office/officeart/2005/8/layout/hierarchy6"/>
    <dgm:cxn modelId="{C1FDB20C-A9E4-466B-A55C-82248213C488}" type="presOf" srcId="{78FA5CE1-CAEE-4AD4-8558-5B2B312164FC}" destId="{8445C5AB-2EF3-4077-B258-854D4C4E2D23}" srcOrd="0" destOrd="0" presId="urn:microsoft.com/office/officeart/2005/8/layout/hierarchy6"/>
    <dgm:cxn modelId="{2A6B16C3-2DB5-43A8-B97D-1C1E9E9E3E54}" srcId="{D41D996E-98CA-44CC-9325-90D8946A0D03}" destId="{3D09E47F-62C0-4E68-89C2-9801000616E0}" srcOrd="0" destOrd="0" parTransId="{ACA9943D-8A5D-497B-B3D4-7D5ED2E8FC9D}" sibTransId="{394A4E38-9D1C-4147-B373-E2BE814A8568}"/>
    <dgm:cxn modelId="{61183E65-92C7-4240-8F5F-304E6C28D7C4}" type="presOf" srcId="{ACA9943D-8A5D-497B-B3D4-7D5ED2E8FC9D}" destId="{53E47280-AB17-4D17-945B-E6BBCDCB1A94}" srcOrd="0" destOrd="0" presId="urn:microsoft.com/office/officeart/2005/8/layout/hierarchy6"/>
    <dgm:cxn modelId="{4F725729-E2FE-4D68-8B9C-2FA838BAFC10}" type="presOf" srcId="{3F9A9DBC-E4DA-49DB-BC4F-F0C9076A260E}" destId="{65D66D94-B6EF-4B50-8BF4-604EDDACFD10}" srcOrd="0" destOrd="0" presId="urn:microsoft.com/office/officeart/2005/8/layout/hierarchy6"/>
    <dgm:cxn modelId="{C08CA636-1F10-46E2-94D1-F2AA61F0664B}" type="presOf" srcId="{3D09E47F-62C0-4E68-89C2-9801000616E0}" destId="{48A1B7DA-983E-45E4-BCEF-60E8898C40BE}" srcOrd="0" destOrd="0" presId="urn:microsoft.com/office/officeart/2005/8/layout/hierarchy6"/>
    <dgm:cxn modelId="{711A46FA-636C-468D-B7CA-F27CE5E68939}" type="presOf" srcId="{999CA92A-1454-4957-89C3-A0C150BC14ED}" destId="{467F03A8-B528-4746-B09D-DBBD27FC62C0}" srcOrd="0" destOrd="0" presId="urn:microsoft.com/office/officeart/2005/8/layout/hierarchy6"/>
    <dgm:cxn modelId="{C85B0E23-E15A-4BDD-8570-C16BF28685A4}" type="presParOf" srcId="{467F03A8-B528-4746-B09D-DBBD27FC62C0}" destId="{BB01D532-4379-48C0-BF6D-A78AC4BD0A6B}" srcOrd="0" destOrd="0" presId="urn:microsoft.com/office/officeart/2005/8/layout/hierarchy6"/>
    <dgm:cxn modelId="{BA9C8634-C8C6-45A5-8738-972F39C57047}" type="presParOf" srcId="{BB01D532-4379-48C0-BF6D-A78AC4BD0A6B}" destId="{2432C28D-F4B7-49FF-917D-9A214CA261DA}" srcOrd="0" destOrd="0" presId="urn:microsoft.com/office/officeart/2005/8/layout/hierarchy6"/>
    <dgm:cxn modelId="{67D09883-BB03-4A5F-B054-CE336C088B84}" type="presParOf" srcId="{2432C28D-F4B7-49FF-917D-9A214CA261DA}" destId="{A0581D10-2C33-49D3-9987-CCAA54C08A89}" srcOrd="0" destOrd="0" presId="urn:microsoft.com/office/officeart/2005/8/layout/hierarchy6"/>
    <dgm:cxn modelId="{0D55B88F-C8C2-4D8E-A0FA-8FEC10D2D324}" type="presParOf" srcId="{A0581D10-2C33-49D3-9987-CCAA54C08A89}" destId="{54E7C0A3-4359-4319-87B0-1A3490F1558E}" srcOrd="0" destOrd="0" presId="urn:microsoft.com/office/officeart/2005/8/layout/hierarchy6"/>
    <dgm:cxn modelId="{F01FD964-E514-4305-9AB1-BF5F0A91BAFF}" type="presParOf" srcId="{A0581D10-2C33-49D3-9987-CCAA54C08A89}" destId="{6C55034F-2D50-4E93-8304-3059240ADCC4}" srcOrd="1" destOrd="0" presId="urn:microsoft.com/office/officeart/2005/8/layout/hierarchy6"/>
    <dgm:cxn modelId="{004F887F-A152-4845-9DAF-75F0E5C14BBD}" type="presParOf" srcId="{6C55034F-2D50-4E93-8304-3059240ADCC4}" destId="{53E47280-AB17-4D17-945B-E6BBCDCB1A94}" srcOrd="0" destOrd="0" presId="urn:microsoft.com/office/officeart/2005/8/layout/hierarchy6"/>
    <dgm:cxn modelId="{B0A82DFD-9EB4-4943-8B4A-0BA2003CF36B}" type="presParOf" srcId="{6C55034F-2D50-4E93-8304-3059240ADCC4}" destId="{F9D8E1A6-B690-4BE5-B1D6-5E37F46D612F}" srcOrd="1" destOrd="0" presId="urn:microsoft.com/office/officeart/2005/8/layout/hierarchy6"/>
    <dgm:cxn modelId="{15743D6E-8D66-4195-915E-1C58F2D9A6FC}" type="presParOf" srcId="{F9D8E1A6-B690-4BE5-B1D6-5E37F46D612F}" destId="{48A1B7DA-983E-45E4-BCEF-60E8898C40BE}" srcOrd="0" destOrd="0" presId="urn:microsoft.com/office/officeart/2005/8/layout/hierarchy6"/>
    <dgm:cxn modelId="{5D8380A2-1B3A-4981-83DF-DD483A2EABF6}" type="presParOf" srcId="{F9D8E1A6-B690-4BE5-B1D6-5E37F46D612F}" destId="{6212E84D-4C69-4383-B227-62131789B835}" srcOrd="1" destOrd="0" presId="urn:microsoft.com/office/officeart/2005/8/layout/hierarchy6"/>
    <dgm:cxn modelId="{D7C88C45-14D5-4E32-9DE3-6FC0FFD1F5F1}" type="presParOf" srcId="{6212E84D-4C69-4383-B227-62131789B835}" destId="{B985B408-F3EF-46C4-B8C1-3BF16F451611}" srcOrd="0" destOrd="0" presId="urn:microsoft.com/office/officeart/2005/8/layout/hierarchy6"/>
    <dgm:cxn modelId="{A7D6051C-B41D-4F1F-A0BF-791C794B6791}" type="presParOf" srcId="{6212E84D-4C69-4383-B227-62131789B835}" destId="{5D9446A7-511D-43D4-9C90-801E94718116}" srcOrd="1" destOrd="0" presId="urn:microsoft.com/office/officeart/2005/8/layout/hierarchy6"/>
    <dgm:cxn modelId="{1F5C3B6C-8F45-4D22-A2A3-05B65E05DF1B}" type="presParOf" srcId="{5D9446A7-511D-43D4-9C90-801E94718116}" destId="{65D66D94-B6EF-4B50-8BF4-604EDDACFD10}" srcOrd="0" destOrd="0" presId="urn:microsoft.com/office/officeart/2005/8/layout/hierarchy6"/>
    <dgm:cxn modelId="{C86A885F-A601-4F51-81E1-507755CB9C77}" type="presParOf" srcId="{5D9446A7-511D-43D4-9C90-801E94718116}" destId="{2D01A2CF-FE83-488B-ACC0-07DEB9A58CBA}" srcOrd="1" destOrd="0" presId="urn:microsoft.com/office/officeart/2005/8/layout/hierarchy6"/>
    <dgm:cxn modelId="{0F055E45-41FA-4F94-A82F-11527646E36F}" type="presParOf" srcId="{6C55034F-2D50-4E93-8304-3059240ADCC4}" destId="{D3894B66-858D-42CE-9FE1-F191C90623AE}" srcOrd="2" destOrd="0" presId="urn:microsoft.com/office/officeart/2005/8/layout/hierarchy6"/>
    <dgm:cxn modelId="{94885DDB-FC25-43D9-9D6D-D44E32B84A6D}" type="presParOf" srcId="{6C55034F-2D50-4E93-8304-3059240ADCC4}" destId="{1BAF6FCF-3E7C-46B4-81C7-07CE3A959B74}" srcOrd="3" destOrd="0" presId="urn:microsoft.com/office/officeart/2005/8/layout/hierarchy6"/>
    <dgm:cxn modelId="{ADE32E4E-BC8F-4E1F-ACCD-9B0EE23D205E}" type="presParOf" srcId="{1BAF6FCF-3E7C-46B4-81C7-07CE3A959B74}" destId="{8445C5AB-2EF3-4077-B258-854D4C4E2D23}" srcOrd="0" destOrd="0" presId="urn:microsoft.com/office/officeart/2005/8/layout/hierarchy6"/>
    <dgm:cxn modelId="{3AC6CBFE-2CCC-4306-832F-F609A9123048}" type="presParOf" srcId="{1BAF6FCF-3E7C-46B4-81C7-07CE3A959B74}" destId="{D4A21793-24D2-4B43-BFBD-E40158686996}" srcOrd="1" destOrd="0" presId="urn:microsoft.com/office/officeart/2005/8/layout/hierarchy6"/>
    <dgm:cxn modelId="{F032CB89-2ABE-46E7-95F6-70F02CC8A17C}" type="presParOf" srcId="{D4A21793-24D2-4B43-BFBD-E40158686996}" destId="{28F0DECF-D427-4A5D-8B12-715D2FAE59C6}" srcOrd="0" destOrd="0" presId="urn:microsoft.com/office/officeart/2005/8/layout/hierarchy6"/>
    <dgm:cxn modelId="{B388147D-1A60-4536-A40F-BFC272BE66B3}" type="presParOf" srcId="{D4A21793-24D2-4B43-BFBD-E40158686996}" destId="{34CCA87B-8FC8-43CF-A958-EC63BA6B8A5D}" srcOrd="1" destOrd="0" presId="urn:microsoft.com/office/officeart/2005/8/layout/hierarchy6"/>
    <dgm:cxn modelId="{7FC5E9A3-26CF-481A-9BDE-864F393C8115}" type="presParOf" srcId="{34CCA87B-8FC8-43CF-A958-EC63BA6B8A5D}" destId="{521090EA-AE2F-443B-985B-C966C3473684}" srcOrd="0" destOrd="0" presId="urn:microsoft.com/office/officeart/2005/8/layout/hierarchy6"/>
    <dgm:cxn modelId="{3717F73A-CA34-4034-8FD0-6400927C6918}" type="presParOf" srcId="{34CCA87B-8FC8-43CF-A958-EC63BA6B8A5D}" destId="{A0D3F624-B8E9-42D7-ACFF-6750365AC4A1}" srcOrd="1" destOrd="0" presId="urn:microsoft.com/office/officeart/2005/8/layout/hierarchy6"/>
    <dgm:cxn modelId="{DE937000-4CB8-46FE-A094-10AE0159672F}" type="presParOf" srcId="{467F03A8-B528-4746-B09D-DBBD27FC62C0}" destId="{D0FEF7D9-0567-42B0-8D76-AAD00C635B9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A10C7D9-E142-4AA5-AF48-982AEA7F5790}"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21ED98C5-A0D0-4BE7-83F4-8A94E57BAA9C}">
      <dgm:prSet phldrT="[Tekst]" custT="1"/>
      <dgm:spPr>
        <a:ln>
          <a:solidFill>
            <a:srgbClr val="FFC000"/>
          </a:solidFill>
        </a:ln>
      </dgm:spPr>
      <dgm:t>
        <a:bodyPr/>
        <a:lstStyle/>
        <a:p>
          <a:r>
            <a:rPr lang="pl-PL" sz="1400" b="1" dirty="0">
              <a:latin typeface="Lato"/>
            </a:rPr>
            <a:t>Odliczenie podatku od towarów i usług</a:t>
          </a:r>
          <a:endParaRPr lang="pl-PL" sz="1400" dirty="0">
            <a:latin typeface="Lato"/>
          </a:endParaRPr>
        </a:p>
      </dgm:t>
    </dgm:pt>
    <dgm:pt modelId="{BFDA0242-AFB9-4964-BAFA-6BE25A71219B}" type="parTrans" cxnId="{0E2920E2-6FFA-4078-85ED-1653A3EE9E57}">
      <dgm:prSet/>
      <dgm:spPr/>
      <dgm:t>
        <a:bodyPr/>
        <a:lstStyle/>
        <a:p>
          <a:endParaRPr lang="pl-PL" sz="1400">
            <a:latin typeface="Lato"/>
          </a:endParaRPr>
        </a:p>
      </dgm:t>
    </dgm:pt>
    <dgm:pt modelId="{F3001DBF-C9D5-4E01-BB81-0CDD5DFD41B7}" type="sibTrans" cxnId="{0E2920E2-6FFA-4078-85ED-1653A3EE9E57}">
      <dgm:prSet/>
      <dgm:spPr/>
      <dgm:t>
        <a:bodyPr/>
        <a:lstStyle/>
        <a:p>
          <a:endParaRPr lang="pl-PL" sz="1400">
            <a:latin typeface="Lato"/>
          </a:endParaRPr>
        </a:p>
      </dgm:t>
    </dgm:pt>
    <dgm:pt modelId="{DB9F5A29-165B-4480-B804-10E489F7E18C}">
      <dgm:prSet phldrT="[Tekst]" custT="1"/>
      <dgm:spPr>
        <a:ln>
          <a:solidFill>
            <a:srgbClr val="FFC000"/>
          </a:solidFill>
        </a:ln>
      </dgm:spPr>
      <dgm:t>
        <a:bodyPr/>
        <a:lstStyle/>
        <a:p>
          <a:r>
            <a:rPr lang="pl-PL" sz="1400" dirty="0">
              <a:latin typeface="Lato"/>
            </a:rPr>
            <a:t>Podatnik wykonuje tylko czynności podlegające opodatkowaniu</a:t>
          </a:r>
        </a:p>
      </dgm:t>
    </dgm:pt>
    <dgm:pt modelId="{D9D5B8FF-2436-46DC-A9BD-528D2AF5400A}" type="parTrans" cxnId="{4B47235D-A634-45E5-9AD5-60F2D24C4531}">
      <dgm:prSet/>
      <dgm:spPr>
        <a:ln>
          <a:solidFill>
            <a:srgbClr val="FFC000"/>
          </a:solidFill>
        </a:ln>
      </dgm:spPr>
      <dgm:t>
        <a:bodyPr/>
        <a:lstStyle/>
        <a:p>
          <a:endParaRPr lang="pl-PL" sz="1400">
            <a:latin typeface="Lato"/>
          </a:endParaRPr>
        </a:p>
      </dgm:t>
    </dgm:pt>
    <dgm:pt modelId="{7202FF52-03F1-4AD5-B2D2-BC746873DADF}" type="sibTrans" cxnId="{4B47235D-A634-45E5-9AD5-60F2D24C4531}">
      <dgm:prSet/>
      <dgm:spPr/>
      <dgm:t>
        <a:bodyPr/>
        <a:lstStyle/>
        <a:p>
          <a:endParaRPr lang="pl-PL" sz="1400">
            <a:latin typeface="Lato"/>
          </a:endParaRPr>
        </a:p>
      </dgm:t>
    </dgm:pt>
    <dgm:pt modelId="{A212C285-69DD-479D-8C39-7BD999A1EDAA}">
      <dgm:prSet phldrT="[Tekst]" custT="1"/>
      <dgm:spPr>
        <a:ln>
          <a:solidFill>
            <a:srgbClr val="FFC000"/>
          </a:solidFill>
        </a:ln>
      </dgm:spPr>
      <dgm:t>
        <a:bodyPr/>
        <a:lstStyle/>
        <a:p>
          <a:r>
            <a:rPr lang="pl-PL" sz="1400" dirty="0">
              <a:latin typeface="Lato"/>
            </a:rPr>
            <a:t>Podatnik </a:t>
          </a:r>
          <a:r>
            <a:rPr lang="pl-PL" sz="1400" b="0" u="none" dirty="0">
              <a:latin typeface="Lato"/>
            </a:rPr>
            <a:t>wykonuje </a:t>
          </a:r>
          <a:r>
            <a:rPr lang="pl-PL" sz="1400" b="0" u="sng" dirty="0">
              <a:latin typeface="Lato"/>
            </a:rPr>
            <a:t>czynności </a:t>
          </a:r>
          <a:r>
            <a:rPr lang="pl-PL" sz="1400" b="1" u="sng" dirty="0">
              <a:latin typeface="Lato"/>
            </a:rPr>
            <a:t>opodatkowane</a:t>
          </a:r>
          <a:r>
            <a:rPr lang="pl-PL" sz="1400" b="0" u="sng" dirty="0">
              <a:latin typeface="Lato"/>
            </a:rPr>
            <a:t> </a:t>
          </a:r>
          <a:r>
            <a:rPr lang="pl-PL" sz="1400" dirty="0">
              <a:latin typeface="Lato"/>
            </a:rPr>
            <a:t>i </a:t>
          </a:r>
          <a:r>
            <a:rPr lang="pl-PL" sz="1400" b="0" u="sng" dirty="0">
              <a:latin typeface="Lato"/>
            </a:rPr>
            <a:t>czynności </a:t>
          </a:r>
          <a:r>
            <a:rPr lang="pl-PL" sz="1400" b="1" u="sng" dirty="0">
              <a:latin typeface="Lato"/>
            </a:rPr>
            <a:t>zwolnione</a:t>
          </a:r>
          <a:r>
            <a:rPr lang="pl-PL" sz="1400" b="0" u="sng" dirty="0">
              <a:latin typeface="Lato"/>
            </a:rPr>
            <a:t> od podatku</a:t>
          </a:r>
        </a:p>
      </dgm:t>
    </dgm:pt>
    <dgm:pt modelId="{1AC326A1-C45A-49BE-8CD9-BFE376F6DE88}" type="parTrans" cxnId="{706C293D-7AE3-4562-A1D4-F54E747934DD}">
      <dgm:prSet/>
      <dgm:spPr>
        <a:ln>
          <a:solidFill>
            <a:srgbClr val="FFC000"/>
          </a:solidFill>
        </a:ln>
      </dgm:spPr>
      <dgm:t>
        <a:bodyPr/>
        <a:lstStyle/>
        <a:p>
          <a:endParaRPr lang="pl-PL" sz="1400">
            <a:latin typeface="Lato"/>
          </a:endParaRPr>
        </a:p>
      </dgm:t>
    </dgm:pt>
    <dgm:pt modelId="{D5D74DE3-8C4B-4247-931A-2D9874E5419B}" type="sibTrans" cxnId="{706C293D-7AE3-4562-A1D4-F54E747934DD}">
      <dgm:prSet/>
      <dgm:spPr/>
      <dgm:t>
        <a:bodyPr/>
        <a:lstStyle/>
        <a:p>
          <a:endParaRPr lang="pl-PL" sz="1400">
            <a:latin typeface="Lato"/>
          </a:endParaRPr>
        </a:p>
      </dgm:t>
    </dgm:pt>
    <dgm:pt modelId="{7D8C7A5A-6D7A-4C41-A5CE-59BB142BA84E}">
      <dgm:prSet custT="1"/>
      <dgm:spPr>
        <a:ln>
          <a:solidFill>
            <a:srgbClr val="FFC000"/>
          </a:solidFill>
        </a:ln>
      </dgm:spPr>
      <dgm:t>
        <a:bodyPr/>
        <a:lstStyle/>
        <a:p>
          <a:r>
            <a:rPr lang="pl-PL" sz="1400" b="1" dirty="0">
              <a:latin typeface="Lato"/>
            </a:rPr>
            <a:t>Odliczenie pełne</a:t>
          </a:r>
        </a:p>
      </dgm:t>
    </dgm:pt>
    <dgm:pt modelId="{D853387B-183E-41E8-9008-227D65B665A7}" type="parTrans" cxnId="{A1955DD7-8249-4F33-89C5-C8B89E4477FE}">
      <dgm:prSet/>
      <dgm:spPr>
        <a:ln>
          <a:solidFill>
            <a:srgbClr val="FFC000"/>
          </a:solidFill>
        </a:ln>
      </dgm:spPr>
      <dgm:t>
        <a:bodyPr/>
        <a:lstStyle/>
        <a:p>
          <a:endParaRPr lang="pl-PL" sz="1400">
            <a:latin typeface="Lato"/>
          </a:endParaRPr>
        </a:p>
      </dgm:t>
    </dgm:pt>
    <dgm:pt modelId="{3FAB3434-5617-46E3-84FD-0B1F8BC38748}" type="sibTrans" cxnId="{A1955DD7-8249-4F33-89C5-C8B89E4477FE}">
      <dgm:prSet/>
      <dgm:spPr/>
      <dgm:t>
        <a:bodyPr/>
        <a:lstStyle/>
        <a:p>
          <a:endParaRPr lang="pl-PL" sz="1400">
            <a:latin typeface="Lato"/>
          </a:endParaRPr>
        </a:p>
      </dgm:t>
    </dgm:pt>
    <dgm:pt modelId="{2F6663C2-2F87-4899-AB15-D0A68C011B65}">
      <dgm:prSet custT="1"/>
      <dgm:spPr>
        <a:ln>
          <a:solidFill>
            <a:srgbClr val="FFC000"/>
          </a:solidFill>
        </a:ln>
      </dgm:spPr>
      <dgm:t>
        <a:bodyPr/>
        <a:lstStyle/>
        <a:p>
          <a:r>
            <a:rPr lang="pl-PL" sz="1400" b="1" dirty="0">
              <a:latin typeface="Lato"/>
            </a:rPr>
            <a:t>Odliczenie częściowe</a:t>
          </a:r>
        </a:p>
      </dgm:t>
    </dgm:pt>
    <dgm:pt modelId="{11CF2B03-920B-4BE8-8EE5-5685DD4DEDDF}" type="parTrans" cxnId="{F895A9A1-7316-49C7-9A60-424C81B63FA2}">
      <dgm:prSet/>
      <dgm:spPr>
        <a:ln>
          <a:solidFill>
            <a:srgbClr val="FFC000"/>
          </a:solidFill>
        </a:ln>
      </dgm:spPr>
      <dgm:t>
        <a:bodyPr/>
        <a:lstStyle/>
        <a:p>
          <a:endParaRPr lang="pl-PL" sz="1400">
            <a:latin typeface="Lato"/>
          </a:endParaRPr>
        </a:p>
      </dgm:t>
    </dgm:pt>
    <dgm:pt modelId="{9037E126-0899-4EDA-99E6-AECD972A0257}" type="sibTrans" cxnId="{F895A9A1-7316-49C7-9A60-424C81B63FA2}">
      <dgm:prSet/>
      <dgm:spPr/>
      <dgm:t>
        <a:bodyPr/>
        <a:lstStyle/>
        <a:p>
          <a:endParaRPr lang="pl-PL" sz="1400">
            <a:latin typeface="Lato"/>
          </a:endParaRPr>
        </a:p>
      </dgm:t>
    </dgm:pt>
    <dgm:pt modelId="{F5E18450-801A-4909-A1B7-4A4F78DC7566}">
      <dgm:prSet custT="1"/>
      <dgm:spPr>
        <a:ln>
          <a:solidFill>
            <a:srgbClr val="FFC000"/>
          </a:solidFill>
        </a:ln>
      </dgm:spPr>
      <dgm:t>
        <a:bodyPr/>
        <a:lstStyle/>
        <a:p>
          <a:r>
            <a:rPr lang="pl-PL" sz="1200" dirty="0">
              <a:latin typeface="Lato"/>
            </a:rPr>
            <a:t>Nie jest możliwe odliczenie częściowe</a:t>
          </a:r>
        </a:p>
      </dgm:t>
    </dgm:pt>
    <dgm:pt modelId="{12E6F07E-7CB5-45DA-A155-BF40F9015C9E}" type="parTrans" cxnId="{4460C088-25AF-475A-BB41-30B49FDCEB1B}">
      <dgm:prSet/>
      <dgm:spPr/>
      <dgm:t>
        <a:bodyPr/>
        <a:lstStyle/>
        <a:p>
          <a:endParaRPr lang="pl-PL" sz="1400">
            <a:latin typeface="Lato"/>
          </a:endParaRPr>
        </a:p>
      </dgm:t>
    </dgm:pt>
    <dgm:pt modelId="{2104E941-F3E9-4639-820A-3CD19E7B8924}" type="sibTrans" cxnId="{4460C088-25AF-475A-BB41-30B49FDCEB1B}">
      <dgm:prSet/>
      <dgm:spPr/>
      <dgm:t>
        <a:bodyPr/>
        <a:lstStyle/>
        <a:p>
          <a:endParaRPr lang="pl-PL" sz="1400">
            <a:latin typeface="Lato"/>
          </a:endParaRPr>
        </a:p>
      </dgm:t>
    </dgm:pt>
    <dgm:pt modelId="{9F9A7CDD-58D8-4682-A030-55F1CDE60F19}">
      <dgm:prSet custT="1"/>
      <dgm:spPr>
        <a:ln>
          <a:solidFill>
            <a:srgbClr val="FFC000"/>
          </a:solidFill>
        </a:ln>
      </dgm:spPr>
      <dgm:t>
        <a:bodyPr/>
        <a:lstStyle/>
        <a:p>
          <a:r>
            <a:rPr lang="pl-PL" sz="1400" b="1" dirty="0">
              <a:latin typeface="Lato"/>
            </a:rPr>
            <a:t>Odliczenie proporcjonalne</a:t>
          </a:r>
        </a:p>
      </dgm:t>
    </dgm:pt>
    <dgm:pt modelId="{A453C0A8-9584-4325-A89B-93983C93438E}" type="parTrans" cxnId="{B7219D4A-973B-46F6-8B73-1D03164B5368}">
      <dgm:prSet/>
      <dgm:spPr>
        <a:ln>
          <a:solidFill>
            <a:srgbClr val="FFC000"/>
          </a:solidFill>
        </a:ln>
      </dgm:spPr>
      <dgm:t>
        <a:bodyPr/>
        <a:lstStyle/>
        <a:p>
          <a:endParaRPr lang="pl-PL" sz="1400">
            <a:latin typeface="Lato"/>
          </a:endParaRPr>
        </a:p>
      </dgm:t>
    </dgm:pt>
    <dgm:pt modelId="{114C4AF9-51DF-4DB6-96EF-1DB5A1E64563}" type="sibTrans" cxnId="{B7219D4A-973B-46F6-8B73-1D03164B5368}">
      <dgm:prSet/>
      <dgm:spPr/>
      <dgm:t>
        <a:bodyPr/>
        <a:lstStyle/>
        <a:p>
          <a:endParaRPr lang="pl-PL" sz="1400">
            <a:latin typeface="Lato"/>
          </a:endParaRPr>
        </a:p>
      </dgm:t>
    </dgm:pt>
    <dgm:pt modelId="{DDF028E6-08DF-4BAE-89EA-039F077A2716}" type="pres">
      <dgm:prSet presAssocID="{5A10C7D9-E142-4AA5-AF48-982AEA7F5790}" presName="mainComposite" presStyleCnt="0">
        <dgm:presLayoutVars>
          <dgm:chPref val="1"/>
          <dgm:dir/>
          <dgm:animOne val="branch"/>
          <dgm:animLvl val="lvl"/>
          <dgm:resizeHandles val="exact"/>
        </dgm:presLayoutVars>
      </dgm:prSet>
      <dgm:spPr/>
      <dgm:t>
        <a:bodyPr/>
        <a:lstStyle/>
        <a:p>
          <a:endParaRPr lang="pl-PL"/>
        </a:p>
      </dgm:t>
    </dgm:pt>
    <dgm:pt modelId="{58EC2C61-C1F5-43BC-AB65-8DBED7882C8E}" type="pres">
      <dgm:prSet presAssocID="{5A10C7D9-E142-4AA5-AF48-982AEA7F5790}" presName="hierFlow" presStyleCnt="0"/>
      <dgm:spPr/>
    </dgm:pt>
    <dgm:pt modelId="{57039784-042D-422A-B771-F428C81273EB}" type="pres">
      <dgm:prSet presAssocID="{5A10C7D9-E142-4AA5-AF48-982AEA7F5790}" presName="hierChild1" presStyleCnt="0">
        <dgm:presLayoutVars>
          <dgm:chPref val="1"/>
          <dgm:animOne val="branch"/>
          <dgm:animLvl val="lvl"/>
        </dgm:presLayoutVars>
      </dgm:prSet>
      <dgm:spPr/>
    </dgm:pt>
    <dgm:pt modelId="{8AA406B8-566B-4F5D-A316-C61D20FCC93B}" type="pres">
      <dgm:prSet presAssocID="{21ED98C5-A0D0-4BE7-83F4-8A94E57BAA9C}" presName="Name14" presStyleCnt="0"/>
      <dgm:spPr/>
    </dgm:pt>
    <dgm:pt modelId="{7B251537-CF13-489B-9D34-3F34DAAC8A0F}" type="pres">
      <dgm:prSet presAssocID="{21ED98C5-A0D0-4BE7-83F4-8A94E57BAA9C}" presName="level1Shape" presStyleLbl="node0" presStyleIdx="0" presStyleCnt="1" custScaleX="288623" custScaleY="73052">
        <dgm:presLayoutVars>
          <dgm:chPref val="3"/>
        </dgm:presLayoutVars>
      </dgm:prSet>
      <dgm:spPr/>
      <dgm:t>
        <a:bodyPr/>
        <a:lstStyle/>
        <a:p>
          <a:endParaRPr lang="pl-PL"/>
        </a:p>
      </dgm:t>
    </dgm:pt>
    <dgm:pt modelId="{65E98D5F-A30C-49B4-9F86-CA3265E4794C}" type="pres">
      <dgm:prSet presAssocID="{21ED98C5-A0D0-4BE7-83F4-8A94E57BAA9C}" presName="hierChild2" presStyleCnt="0"/>
      <dgm:spPr/>
    </dgm:pt>
    <dgm:pt modelId="{5CAF2353-C82B-49AA-B94A-FF6CFFE985F6}" type="pres">
      <dgm:prSet presAssocID="{D9D5B8FF-2436-46DC-A9BD-528D2AF5400A}" presName="Name19" presStyleLbl="parChTrans1D2" presStyleIdx="0" presStyleCnt="2"/>
      <dgm:spPr/>
      <dgm:t>
        <a:bodyPr/>
        <a:lstStyle/>
        <a:p>
          <a:endParaRPr lang="pl-PL"/>
        </a:p>
      </dgm:t>
    </dgm:pt>
    <dgm:pt modelId="{5FCBD04E-62A7-4238-A72B-AB9A82EB6F94}" type="pres">
      <dgm:prSet presAssocID="{DB9F5A29-165B-4480-B804-10E489F7E18C}" presName="Name21" presStyleCnt="0"/>
      <dgm:spPr/>
    </dgm:pt>
    <dgm:pt modelId="{D1023BD0-58DF-42A3-9D6F-BB1207504E08}" type="pres">
      <dgm:prSet presAssocID="{DB9F5A29-165B-4480-B804-10E489F7E18C}" presName="level2Shape" presStyleLbl="node2" presStyleIdx="0" presStyleCnt="2" custScaleX="109507" custScaleY="126588"/>
      <dgm:spPr/>
      <dgm:t>
        <a:bodyPr/>
        <a:lstStyle/>
        <a:p>
          <a:endParaRPr lang="pl-PL"/>
        </a:p>
      </dgm:t>
    </dgm:pt>
    <dgm:pt modelId="{D3E30F4D-CC98-4E35-A005-E7743190144C}" type="pres">
      <dgm:prSet presAssocID="{DB9F5A29-165B-4480-B804-10E489F7E18C}" presName="hierChild3" presStyleCnt="0"/>
      <dgm:spPr/>
    </dgm:pt>
    <dgm:pt modelId="{B977567D-5C19-4178-83B5-4DE7018789DA}" type="pres">
      <dgm:prSet presAssocID="{D853387B-183E-41E8-9008-227D65B665A7}" presName="Name19" presStyleLbl="parChTrans1D3" presStyleIdx="0" presStyleCnt="4"/>
      <dgm:spPr/>
      <dgm:t>
        <a:bodyPr/>
        <a:lstStyle/>
        <a:p>
          <a:endParaRPr lang="pl-PL"/>
        </a:p>
      </dgm:t>
    </dgm:pt>
    <dgm:pt modelId="{AF481456-3D8A-4F94-9CD6-5D4DD20A7AEC}" type="pres">
      <dgm:prSet presAssocID="{7D8C7A5A-6D7A-4C41-A5CE-59BB142BA84E}" presName="Name21" presStyleCnt="0"/>
      <dgm:spPr/>
    </dgm:pt>
    <dgm:pt modelId="{13F76B28-BCAD-4FB3-A48A-4D9D253BDA17}" type="pres">
      <dgm:prSet presAssocID="{7D8C7A5A-6D7A-4C41-A5CE-59BB142BA84E}" presName="level2Shape" presStyleLbl="node3" presStyleIdx="0" presStyleCnt="4"/>
      <dgm:spPr/>
      <dgm:t>
        <a:bodyPr/>
        <a:lstStyle/>
        <a:p>
          <a:endParaRPr lang="pl-PL"/>
        </a:p>
      </dgm:t>
    </dgm:pt>
    <dgm:pt modelId="{16EC914F-C9FC-4C91-B67A-A8D8E3BAC3AA}" type="pres">
      <dgm:prSet presAssocID="{7D8C7A5A-6D7A-4C41-A5CE-59BB142BA84E}" presName="hierChild3" presStyleCnt="0"/>
      <dgm:spPr/>
    </dgm:pt>
    <dgm:pt modelId="{53A383F4-A985-4777-9D26-B9CD60D284C0}" type="pres">
      <dgm:prSet presAssocID="{1AC326A1-C45A-49BE-8CD9-BFE376F6DE88}" presName="Name19" presStyleLbl="parChTrans1D2" presStyleIdx="1" presStyleCnt="2"/>
      <dgm:spPr/>
      <dgm:t>
        <a:bodyPr/>
        <a:lstStyle/>
        <a:p>
          <a:endParaRPr lang="pl-PL"/>
        </a:p>
      </dgm:t>
    </dgm:pt>
    <dgm:pt modelId="{A59CCB37-5FBE-43BE-A85A-B883B86879F9}" type="pres">
      <dgm:prSet presAssocID="{A212C285-69DD-479D-8C39-7BD999A1EDAA}" presName="Name21" presStyleCnt="0"/>
      <dgm:spPr/>
    </dgm:pt>
    <dgm:pt modelId="{31129ACC-8A67-41FC-AE54-5D5F79DFFED1}" type="pres">
      <dgm:prSet presAssocID="{A212C285-69DD-479D-8C39-7BD999A1EDAA}" presName="level2Shape" presStyleLbl="node2" presStyleIdx="1" presStyleCnt="2" custScaleX="159937" custScaleY="126588"/>
      <dgm:spPr/>
      <dgm:t>
        <a:bodyPr/>
        <a:lstStyle/>
        <a:p>
          <a:endParaRPr lang="pl-PL"/>
        </a:p>
      </dgm:t>
    </dgm:pt>
    <dgm:pt modelId="{5EE94D60-C991-41B5-BE8E-9C3ADE97449F}" type="pres">
      <dgm:prSet presAssocID="{A212C285-69DD-479D-8C39-7BD999A1EDAA}" presName="hierChild3" presStyleCnt="0"/>
      <dgm:spPr/>
    </dgm:pt>
    <dgm:pt modelId="{9189CE4A-0148-4271-9245-8E5E143ACBFA}" type="pres">
      <dgm:prSet presAssocID="{11CF2B03-920B-4BE8-8EE5-5685DD4DEDDF}" presName="Name19" presStyleLbl="parChTrans1D3" presStyleIdx="1" presStyleCnt="4"/>
      <dgm:spPr/>
      <dgm:t>
        <a:bodyPr/>
        <a:lstStyle/>
        <a:p>
          <a:endParaRPr lang="pl-PL"/>
        </a:p>
      </dgm:t>
    </dgm:pt>
    <dgm:pt modelId="{A594301F-32DE-4069-B19B-E6FAAD33BFD5}" type="pres">
      <dgm:prSet presAssocID="{2F6663C2-2F87-4899-AB15-D0A68C011B65}" presName="Name21" presStyleCnt="0"/>
      <dgm:spPr/>
    </dgm:pt>
    <dgm:pt modelId="{B849D816-009E-4A95-842E-1D576A7CE012}" type="pres">
      <dgm:prSet presAssocID="{2F6663C2-2F87-4899-AB15-D0A68C011B65}" presName="level2Shape" presStyleLbl="node3" presStyleIdx="1" presStyleCnt="4"/>
      <dgm:spPr/>
      <dgm:t>
        <a:bodyPr/>
        <a:lstStyle/>
        <a:p>
          <a:endParaRPr lang="pl-PL"/>
        </a:p>
      </dgm:t>
    </dgm:pt>
    <dgm:pt modelId="{EB9E635D-9E4C-4C2E-BD92-4B697760400C}" type="pres">
      <dgm:prSet presAssocID="{2F6663C2-2F87-4899-AB15-D0A68C011B65}" presName="hierChild3" presStyleCnt="0"/>
      <dgm:spPr/>
    </dgm:pt>
    <dgm:pt modelId="{09A98B04-59AE-4484-A514-62DED45C038C}" type="pres">
      <dgm:prSet presAssocID="{12E6F07E-7CB5-45DA-A155-BF40F9015C9E}" presName="Name19" presStyleLbl="parChTrans1D3" presStyleIdx="2" presStyleCnt="4"/>
      <dgm:spPr/>
      <dgm:t>
        <a:bodyPr/>
        <a:lstStyle/>
        <a:p>
          <a:endParaRPr lang="pl-PL"/>
        </a:p>
      </dgm:t>
    </dgm:pt>
    <dgm:pt modelId="{7AA710C4-1863-4C41-AD10-CEB7BCB30D32}" type="pres">
      <dgm:prSet presAssocID="{F5E18450-801A-4909-A1B7-4A4F78DC7566}" presName="Name21" presStyleCnt="0"/>
      <dgm:spPr/>
    </dgm:pt>
    <dgm:pt modelId="{2D5CF60A-DB3C-4B5B-B1F4-A3DEC72D9C4F}" type="pres">
      <dgm:prSet presAssocID="{F5E18450-801A-4909-A1B7-4A4F78DC7566}" presName="level2Shape" presStyleLbl="node3" presStyleIdx="2" presStyleCnt="4"/>
      <dgm:spPr>
        <a:prstGeom prst="rightArrow">
          <a:avLst/>
        </a:prstGeom>
      </dgm:spPr>
      <dgm:t>
        <a:bodyPr/>
        <a:lstStyle/>
        <a:p>
          <a:endParaRPr lang="pl-PL"/>
        </a:p>
      </dgm:t>
    </dgm:pt>
    <dgm:pt modelId="{BBDBFC48-B02C-45BC-B25C-CEE2C8B2AB29}" type="pres">
      <dgm:prSet presAssocID="{F5E18450-801A-4909-A1B7-4A4F78DC7566}" presName="hierChild3" presStyleCnt="0"/>
      <dgm:spPr/>
    </dgm:pt>
    <dgm:pt modelId="{1783D83D-C5FF-43FF-B705-ED778E7C1A92}" type="pres">
      <dgm:prSet presAssocID="{A453C0A8-9584-4325-A89B-93983C93438E}" presName="Name19" presStyleLbl="parChTrans1D3" presStyleIdx="3" presStyleCnt="4"/>
      <dgm:spPr/>
      <dgm:t>
        <a:bodyPr/>
        <a:lstStyle/>
        <a:p>
          <a:endParaRPr lang="pl-PL"/>
        </a:p>
      </dgm:t>
    </dgm:pt>
    <dgm:pt modelId="{C5282933-3765-4D53-8BA8-7ACC91211B96}" type="pres">
      <dgm:prSet presAssocID="{9F9A7CDD-58D8-4682-A030-55F1CDE60F19}" presName="Name21" presStyleCnt="0"/>
      <dgm:spPr/>
    </dgm:pt>
    <dgm:pt modelId="{C23270EE-2071-4BA0-821F-F4495987E266}" type="pres">
      <dgm:prSet presAssocID="{9F9A7CDD-58D8-4682-A030-55F1CDE60F19}" presName="level2Shape" presStyleLbl="node3" presStyleIdx="3" presStyleCnt="4"/>
      <dgm:spPr/>
      <dgm:t>
        <a:bodyPr/>
        <a:lstStyle/>
        <a:p>
          <a:endParaRPr lang="pl-PL"/>
        </a:p>
      </dgm:t>
    </dgm:pt>
    <dgm:pt modelId="{55D7E5E2-3F39-4638-AF00-93DA7E9DE710}" type="pres">
      <dgm:prSet presAssocID="{9F9A7CDD-58D8-4682-A030-55F1CDE60F19}" presName="hierChild3" presStyleCnt="0"/>
      <dgm:spPr/>
    </dgm:pt>
    <dgm:pt modelId="{E70CC78B-6A0E-4576-A1BE-1A4EF16B429A}" type="pres">
      <dgm:prSet presAssocID="{5A10C7D9-E142-4AA5-AF48-982AEA7F5790}" presName="bgShapesFlow" presStyleCnt="0"/>
      <dgm:spPr/>
    </dgm:pt>
  </dgm:ptLst>
  <dgm:cxnLst>
    <dgm:cxn modelId="{9C8C1DDB-CFF9-4499-9781-43C97292AA56}" type="presOf" srcId="{1AC326A1-C45A-49BE-8CD9-BFE376F6DE88}" destId="{53A383F4-A985-4777-9D26-B9CD60D284C0}" srcOrd="0" destOrd="0" presId="urn:microsoft.com/office/officeart/2005/8/layout/hierarchy6"/>
    <dgm:cxn modelId="{B7219D4A-973B-46F6-8B73-1D03164B5368}" srcId="{A212C285-69DD-479D-8C39-7BD999A1EDAA}" destId="{9F9A7CDD-58D8-4682-A030-55F1CDE60F19}" srcOrd="2" destOrd="0" parTransId="{A453C0A8-9584-4325-A89B-93983C93438E}" sibTransId="{114C4AF9-51DF-4DB6-96EF-1DB5A1E64563}"/>
    <dgm:cxn modelId="{E64422C6-69FB-46A4-AC30-6FD5AF4CAB6F}" type="presOf" srcId="{A453C0A8-9584-4325-A89B-93983C93438E}" destId="{1783D83D-C5FF-43FF-B705-ED778E7C1A92}" srcOrd="0" destOrd="0" presId="urn:microsoft.com/office/officeart/2005/8/layout/hierarchy6"/>
    <dgm:cxn modelId="{645A25A0-C4E0-41A0-8BAD-9A4842524B05}" type="presOf" srcId="{9F9A7CDD-58D8-4682-A030-55F1CDE60F19}" destId="{C23270EE-2071-4BA0-821F-F4495987E266}" srcOrd="0" destOrd="0" presId="urn:microsoft.com/office/officeart/2005/8/layout/hierarchy6"/>
    <dgm:cxn modelId="{A1955DD7-8249-4F33-89C5-C8B89E4477FE}" srcId="{DB9F5A29-165B-4480-B804-10E489F7E18C}" destId="{7D8C7A5A-6D7A-4C41-A5CE-59BB142BA84E}" srcOrd="0" destOrd="0" parTransId="{D853387B-183E-41E8-9008-227D65B665A7}" sibTransId="{3FAB3434-5617-46E3-84FD-0B1F8BC38748}"/>
    <dgm:cxn modelId="{3D289189-27F2-48A2-AEED-71C0CF9155D7}" type="presOf" srcId="{5A10C7D9-E142-4AA5-AF48-982AEA7F5790}" destId="{DDF028E6-08DF-4BAE-89EA-039F077A2716}" srcOrd="0" destOrd="0" presId="urn:microsoft.com/office/officeart/2005/8/layout/hierarchy6"/>
    <dgm:cxn modelId="{BFA7736E-87F2-4F86-8B00-27F8A9E68304}" type="presOf" srcId="{D9D5B8FF-2436-46DC-A9BD-528D2AF5400A}" destId="{5CAF2353-C82B-49AA-B94A-FF6CFFE985F6}" srcOrd="0" destOrd="0" presId="urn:microsoft.com/office/officeart/2005/8/layout/hierarchy6"/>
    <dgm:cxn modelId="{FAB03073-53E7-47D0-800B-FBE7E6EECA46}" type="presOf" srcId="{11CF2B03-920B-4BE8-8EE5-5685DD4DEDDF}" destId="{9189CE4A-0148-4271-9245-8E5E143ACBFA}" srcOrd="0" destOrd="0" presId="urn:microsoft.com/office/officeart/2005/8/layout/hierarchy6"/>
    <dgm:cxn modelId="{7A024CFE-6259-42B9-8AE7-ACBDF2501418}" type="presOf" srcId="{7D8C7A5A-6D7A-4C41-A5CE-59BB142BA84E}" destId="{13F76B28-BCAD-4FB3-A48A-4D9D253BDA17}" srcOrd="0" destOrd="0" presId="urn:microsoft.com/office/officeart/2005/8/layout/hierarchy6"/>
    <dgm:cxn modelId="{A1E5331E-46CF-4724-ADD2-BBFE3F82F666}" type="presOf" srcId="{DB9F5A29-165B-4480-B804-10E489F7E18C}" destId="{D1023BD0-58DF-42A3-9D6F-BB1207504E08}" srcOrd="0" destOrd="0" presId="urn:microsoft.com/office/officeart/2005/8/layout/hierarchy6"/>
    <dgm:cxn modelId="{F895A9A1-7316-49C7-9A60-424C81B63FA2}" srcId="{A212C285-69DD-479D-8C39-7BD999A1EDAA}" destId="{2F6663C2-2F87-4899-AB15-D0A68C011B65}" srcOrd="0" destOrd="0" parTransId="{11CF2B03-920B-4BE8-8EE5-5685DD4DEDDF}" sibTransId="{9037E126-0899-4EDA-99E6-AECD972A0257}"/>
    <dgm:cxn modelId="{70285BA3-D057-445C-B629-CE6C5F776126}" type="presOf" srcId="{F5E18450-801A-4909-A1B7-4A4F78DC7566}" destId="{2D5CF60A-DB3C-4B5B-B1F4-A3DEC72D9C4F}" srcOrd="0" destOrd="0" presId="urn:microsoft.com/office/officeart/2005/8/layout/hierarchy6"/>
    <dgm:cxn modelId="{9C26DE50-13B3-41D1-AB5F-9355A2911689}" type="presOf" srcId="{A212C285-69DD-479D-8C39-7BD999A1EDAA}" destId="{31129ACC-8A67-41FC-AE54-5D5F79DFFED1}" srcOrd="0" destOrd="0" presId="urn:microsoft.com/office/officeart/2005/8/layout/hierarchy6"/>
    <dgm:cxn modelId="{5EB6F15B-61A1-4D7B-A197-A59526D83513}" type="presOf" srcId="{2F6663C2-2F87-4899-AB15-D0A68C011B65}" destId="{B849D816-009E-4A95-842E-1D576A7CE012}" srcOrd="0" destOrd="0" presId="urn:microsoft.com/office/officeart/2005/8/layout/hierarchy6"/>
    <dgm:cxn modelId="{0E2920E2-6FFA-4078-85ED-1653A3EE9E57}" srcId="{5A10C7D9-E142-4AA5-AF48-982AEA7F5790}" destId="{21ED98C5-A0D0-4BE7-83F4-8A94E57BAA9C}" srcOrd="0" destOrd="0" parTransId="{BFDA0242-AFB9-4964-BAFA-6BE25A71219B}" sibTransId="{F3001DBF-C9D5-4E01-BB81-0CDD5DFD41B7}"/>
    <dgm:cxn modelId="{706C293D-7AE3-4562-A1D4-F54E747934DD}" srcId="{21ED98C5-A0D0-4BE7-83F4-8A94E57BAA9C}" destId="{A212C285-69DD-479D-8C39-7BD999A1EDAA}" srcOrd="1" destOrd="0" parTransId="{1AC326A1-C45A-49BE-8CD9-BFE376F6DE88}" sibTransId="{D5D74DE3-8C4B-4247-931A-2D9874E5419B}"/>
    <dgm:cxn modelId="{4B47235D-A634-45E5-9AD5-60F2D24C4531}" srcId="{21ED98C5-A0D0-4BE7-83F4-8A94E57BAA9C}" destId="{DB9F5A29-165B-4480-B804-10E489F7E18C}" srcOrd="0" destOrd="0" parTransId="{D9D5B8FF-2436-46DC-A9BD-528D2AF5400A}" sibTransId="{7202FF52-03F1-4AD5-B2D2-BC746873DADF}"/>
    <dgm:cxn modelId="{4460C088-25AF-475A-BB41-30B49FDCEB1B}" srcId="{A212C285-69DD-479D-8C39-7BD999A1EDAA}" destId="{F5E18450-801A-4909-A1B7-4A4F78DC7566}" srcOrd="1" destOrd="0" parTransId="{12E6F07E-7CB5-45DA-A155-BF40F9015C9E}" sibTransId="{2104E941-F3E9-4639-820A-3CD19E7B8924}"/>
    <dgm:cxn modelId="{64C4D467-2C6A-4502-9941-EB50E8819C36}" type="presOf" srcId="{21ED98C5-A0D0-4BE7-83F4-8A94E57BAA9C}" destId="{7B251537-CF13-489B-9D34-3F34DAAC8A0F}" srcOrd="0" destOrd="0" presId="urn:microsoft.com/office/officeart/2005/8/layout/hierarchy6"/>
    <dgm:cxn modelId="{574AFF5A-14A2-41F9-BF5B-40D7B45079F3}" type="presOf" srcId="{12E6F07E-7CB5-45DA-A155-BF40F9015C9E}" destId="{09A98B04-59AE-4484-A514-62DED45C038C}" srcOrd="0" destOrd="0" presId="urn:microsoft.com/office/officeart/2005/8/layout/hierarchy6"/>
    <dgm:cxn modelId="{711947FC-D8D6-4F8D-840F-905D6BC83D17}" type="presOf" srcId="{D853387B-183E-41E8-9008-227D65B665A7}" destId="{B977567D-5C19-4178-83B5-4DE7018789DA}" srcOrd="0" destOrd="0" presId="urn:microsoft.com/office/officeart/2005/8/layout/hierarchy6"/>
    <dgm:cxn modelId="{61BA687F-4C2A-42D1-8C58-C75AEB9B6560}" type="presParOf" srcId="{DDF028E6-08DF-4BAE-89EA-039F077A2716}" destId="{58EC2C61-C1F5-43BC-AB65-8DBED7882C8E}" srcOrd="0" destOrd="0" presId="urn:microsoft.com/office/officeart/2005/8/layout/hierarchy6"/>
    <dgm:cxn modelId="{9DB80449-4D90-40B0-A72C-02F1B1EE605A}" type="presParOf" srcId="{58EC2C61-C1F5-43BC-AB65-8DBED7882C8E}" destId="{57039784-042D-422A-B771-F428C81273EB}" srcOrd="0" destOrd="0" presId="urn:microsoft.com/office/officeart/2005/8/layout/hierarchy6"/>
    <dgm:cxn modelId="{7AD11E63-B39E-4F9F-A6E6-EB20342D5884}" type="presParOf" srcId="{57039784-042D-422A-B771-F428C81273EB}" destId="{8AA406B8-566B-4F5D-A316-C61D20FCC93B}" srcOrd="0" destOrd="0" presId="urn:microsoft.com/office/officeart/2005/8/layout/hierarchy6"/>
    <dgm:cxn modelId="{DE90810A-C44C-47CE-8EAA-54EAA803CF4E}" type="presParOf" srcId="{8AA406B8-566B-4F5D-A316-C61D20FCC93B}" destId="{7B251537-CF13-489B-9D34-3F34DAAC8A0F}" srcOrd="0" destOrd="0" presId="urn:microsoft.com/office/officeart/2005/8/layout/hierarchy6"/>
    <dgm:cxn modelId="{E7C80323-9E09-48B7-96C6-D472E3928E8A}" type="presParOf" srcId="{8AA406B8-566B-4F5D-A316-C61D20FCC93B}" destId="{65E98D5F-A30C-49B4-9F86-CA3265E4794C}" srcOrd="1" destOrd="0" presId="urn:microsoft.com/office/officeart/2005/8/layout/hierarchy6"/>
    <dgm:cxn modelId="{A3810E65-D9C2-4ECF-82A9-2990CEADB710}" type="presParOf" srcId="{65E98D5F-A30C-49B4-9F86-CA3265E4794C}" destId="{5CAF2353-C82B-49AA-B94A-FF6CFFE985F6}" srcOrd="0" destOrd="0" presId="urn:microsoft.com/office/officeart/2005/8/layout/hierarchy6"/>
    <dgm:cxn modelId="{783151D6-1580-4E37-BFBD-12E947BA30AE}" type="presParOf" srcId="{65E98D5F-A30C-49B4-9F86-CA3265E4794C}" destId="{5FCBD04E-62A7-4238-A72B-AB9A82EB6F94}" srcOrd="1" destOrd="0" presId="urn:microsoft.com/office/officeart/2005/8/layout/hierarchy6"/>
    <dgm:cxn modelId="{B3D78110-EDC8-41EF-BCDE-B14F7637666A}" type="presParOf" srcId="{5FCBD04E-62A7-4238-A72B-AB9A82EB6F94}" destId="{D1023BD0-58DF-42A3-9D6F-BB1207504E08}" srcOrd="0" destOrd="0" presId="urn:microsoft.com/office/officeart/2005/8/layout/hierarchy6"/>
    <dgm:cxn modelId="{02DDEA53-959E-4B09-83E8-CAEF1D48B180}" type="presParOf" srcId="{5FCBD04E-62A7-4238-A72B-AB9A82EB6F94}" destId="{D3E30F4D-CC98-4E35-A005-E7743190144C}" srcOrd="1" destOrd="0" presId="urn:microsoft.com/office/officeart/2005/8/layout/hierarchy6"/>
    <dgm:cxn modelId="{80F57B6D-AD4F-4DBE-93A2-EFEA16BAFB15}" type="presParOf" srcId="{D3E30F4D-CC98-4E35-A005-E7743190144C}" destId="{B977567D-5C19-4178-83B5-4DE7018789DA}" srcOrd="0" destOrd="0" presId="urn:microsoft.com/office/officeart/2005/8/layout/hierarchy6"/>
    <dgm:cxn modelId="{1F9DD64E-BD44-4D6B-B91C-66F52041EB03}" type="presParOf" srcId="{D3E30F4D-CC98-4E35-A005-E7743190144C}" destId="{AF481456-3D8A-4F94-9CD6-5D4DD20A7AEC}" srcOrd="1" destOrd="0" presId="urn:microsoft.com/office/officeart/2005/8/layout/hierarchy6"/>
    <dgm:cxn modelId="{1CB235F0-44CB-4801-B351-0DF3DE462B1D}" type="presParOf" srcId="{AF481456-3D8A-4F94-9CD6-5D4DD20A7AEC}" destId="{13F76B28-BCAD-4FB3-A48A-4D9D253BDA17}" srcOrd="0" destOrd="0" presId="urn:microsoft.com/office/officeart/2005/8/layout/hierarchy6"/>
    <dgm:cxn modelId="{1020D738-F5A4-405F-BAA0-049634C72E81}" type="presParOf" srcId="{AF481456-3D8A-4F94-9CD6-5D4DD20A7AEC}" destId="{16EC914F-C9FC-4C91-B67A-A8D8E3BAC3AA}" srcOrd="1" destOrd="0" presId="urn:microsoft.com/office/officeart/2005/8/layout/hierarchy6"/>
    <dgm:cxn modelId="{732A5DC9-FD9E-47D0-A8DE-B0530C040EAA}" type="presParOf" srcId="{65E98D5F-A30C-49B4-9F86-CA3265E4794C}" destId="{53A383F4-A985-4777-9D26-B9CD60D284C0}" srcOrd="2" destOrd="0" presId="urn:microsoft.com/office/officeart/2005/8/layout/hierarchy6"/>
    <dgm:cxn modelId="{9201675C-1394-4E96-8076-2140DBCA1900}" type="presParOf" srcId="{65E98D5F-A30C-49B4-9F86-CA3265E4794C}" destId="{A59CCB37-5FBE-43BE-A85A-B883B86879F9}" srcOrd="3" destOrd="0" presId="urn:microsoft.com/office/officeart/2005/8/layout/hierarchy6"/>
    <dgm:cxn modelId="{2E8778F2-F53B-4717-AAED-CB147D965BD2}" type="presParOf" srcId="{A59CCB37-5FBE-43BE-A85A-B883B86879F9}" destId="{31129ACC-8A67-41FC-AE54-5D5F79DFFED1}" srcOrd="0" destOrd="0" presId="urn:microsoft.com/office/officeart/2005/8/layout/hierarchy6"/>
    <dgm:cxn modelId="{C5853DCB-CD51-4B81-9D9E-0D404FFF1AE3}" type="presParOf" srcId="{A59CCB37-5FBE-43BE-A85A-B883B86879F9}" destId="{5EE94D60-C991-41B5-BE8E-9C3ADE97449F}" srcOrd="1" destOrd="0" presId="urn:microsoft.com/office/officeart/2005/8/layout/hierarchy6"/>
    <dgm:cxn modelId="{5F8D9041-7976-4B68-8292-2F488C19B6D5}" type="presParOf" srcId="{5EE94D60-C991-41B5-BE8E-9C3ADE97449F}" destId="{9189CE4A-0148-4271-9245-8E5E143ACBFA}" srcOrd="0" destOrd="0" presId="urn:microsoft.com/office/officeart/2005/8/layout/hierarchy6"/>
    <dgm:cxn modelId="{0F5AB75B-21DC-4A09-BEC4-EA05B8991B42}" type="presParOf" srcId="{5EE94D60-C991-41B5-BE8E-9C3ADE97449F}" destId="{A594301F-32DE-4069-B19B-E6FAAD33BFD5}" srcOrd="1" destOrd="0" presId="urn:microsoft.com/office/officeart/2005/8/layout/hierarchy6"/>
    <dgm:cxn modelId="{1589C4E9-1C87-4DB5-B7F9-26869C8CF8BB}" type="presParOf" srcId="{A594301F-32DE-4069-B19B-E6FAAD33BFD5}" destId="{B849D816-009E-4A95-842E-1D576A7CE012}" srcOrd="0" destOrd="0" presId="urn:microsoft.com/office/officeart/2005/8/layout/hierarchy6"/>
    <dgm:cxn modelId="{38837AA3-F128-4D9E-AE23-E0433D305837}" type="presParOf" srcId="{A594301F-32DE-4069-B19B-E6FAAD33BFD5}" destId="{EB9E635D-9E4C-4C2E-BD92-4B697760400C}" srcOrd="1" destOrd="0" presId="urn:microsoft.com/office/officeart/2005/8/layout/hierarchy6"/>
    <dgm:cxn modelId="{8B11F351-9C49-40CF-9366-E91D6D4256E6}" type="presParOf" srcId="{5EE94D60-C991-41B5-BE8E-9C3ADE97449F}" destId="{09A98B04-59AE-4484-A514-62DED45C038C}" srcOrd="2" destOrd="0" presId="urn:microsoft.com/office/officeart/2005/8/layout/hierarchy6"/>
    <dgm:cxn modelId="{5F97B39A-5B88-4519-8B7F-84CC08066514}" type="presParOf" srcId="{5EE94D60-C991-41B5-BE8E-9C3ADE97449F}" destId="{7AA710C4-1863-4C41-AD10-CEB7BCB30D32}" srcOrd="3" destOrd="0" presId="urn:microsoft.com/office/officeart/2005/8/layout/hierarchy6"/>
    <dgm:cxn modelId="{CDF0B887-3D05-4AA1-9283-05D1D54652B2}" type="presParOf" srcId="{7AA710C4-1863-4C41-AD10-CEB7BCB30D32}" destId="{2D5CF60A-DB3C-4B5B-B1F4-A3DEC72D9C4F}" srcOrd="0" destOrd="0" presId="urn:microsoft.com/office/officeart/2005/8/layout/hierarchy6"/>
    <dgm:cxn modelId="{60682C17-4949-44B1-B157-D184FB66AEFE}" type="presParOf" srcId="{7AA710C4-1863-4C41-AD10-CEB7BCB30D32}" destId="{BBDBFC48-B02C-45BC-B25C-CEE2C8B2AB29}" srcOrd="1" destOrd="0" presId="urn:microsoft.com/office/officeart/2005/8/layout/hierarchy6"/>
    <dgm:cxn modelId="{0D2471D3-6547-4DBF-9128-67851415170C}" type="presParOf" srcId="{5EE94D60-C991-41B5-BE8E-9C3ADE97449F}" destId="{1783D83D-C5FF-43FF-B705-ED778E7C1A92}" srcOrd="4" destOrd="0" presId="urn:microsoft.com/office/officeart/2005/8/layout/hierarchy6"/>
    <dgm:cxn modelId="{D7AFFFCA-92BB-47D4-ACB8-306D907EA961}" type="presParOf" srcId="{5EE94D60-C991-41B5-BE8E-9C3ADE97449F}" destId="{C5282933-3765-4D53-8BA8-7ACC91211B96}" srcOrd="5" destOrd="0" presId="urn:microsoft.com/office/officeart/2005/8/layout/hierarchy6"/>
    <dgm:cxn modelId="{10E97B90-26A8-45D2-8F4C-CC9038CD2A0D}" type="presParOf" srcId="{C5282933-3765-4D53-8BA8-7ACC91211B96}" destId="{C23270EE-2071-4BA0-821F-F4495987E266}" srcOrd="0" destOrd="0" presId="urn:microsoft.com/office/officeart/2005/8/layout/hierarchy6"/>
    <dgm:cxn modelId="{1F6154CD-DC1B-4550-829E-08B68D07F1C3}" type="presParOf" srcId="{C5282933-3765-4D53-8BA8-7ACC91211B96}" destId="{55D7E5E2-3F39-4638-AF00-93DA7E9DE710}" srcOrd="1" destOrd="0" presId="urn:microsoft.com/office/officeart/2005/8/layout/hierarchy6"/>
    <dgm:cxn modelId="{80516EF5-22C1-46D1-AFAE-12554D310696}" type="presParOf" srcId="{DDF028E6-08DF-4BAE-89EA-039F077A2716}" destId="{E70CC78B-6A0E-4576-A1BE-1A4EF16B429A}"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13BF433-EEFC-4EE5-948E-E7325795CEC6}" type="doc">
      <dgm:prSet loTypeId="urn:microsoft.com/office/officeart/2005/8/layout/process1" loCatId="process" qsTypeId="urn:microsoft.com/office/officeart/2005/8/quickstyle/simple1" qsCatId="simple" csTypeId="urn:microsoft.com/office/officeart/2005/8/colors/accent0_1" csCatId="mainScheme" phldr="1"/>
      <dgm:spPr/>
    </dgm:pt>
    <dgm:pt modelId="{E59A310E-7429-4D20-B3AD-CBCDD02324F2}">
      <dgm:prSet phldrT="[Tekst]"/>
      <dgm:spPr>
        <a:ln>
          <a:solidFill>
            <a:srgbClr val="FFC000"/>
          </a:solidFill>
        </a:ln>
      </dgm:spPr>
      <dgm:t>
        <a:bodyPr/>
        <a:lstStyle/>
        <a:p>
          <a:r>
            <a:rPr lang="pl-PL" dirty="0"/>
            <a:t>Po zakończeniu roku, w którym podatnikowi przysługiwało prawo do obniżenia kwoty podatku należnego o kwotę podatku naliczonego</a:t>
          </a:r>
        </a:p>
      </dgm:t>
    </dgm:pt>
    <dgm:pt modelId="{4FB033D6-87D0-43D6-BC4C-CD98466D6195}" type="parTrans" cxnId="{69CE3660-7A91-452C-9BD9-90E681FD8ABB}">
      <dgm:prSet/>
      <dgm:spPr/>
      <dgm:t>
        <a:bodyPr/>
        <a:lstStyle/>
        <a:p>
          <a:endParaRPr lang="pl-PL"/>
        </a:p>
      </dgm:t>
    </dgm:pt>
    <dgm:pt modelId="{49C91CBE-2CA2-4C72-9808-09B8878089F4}" type="sibTrans" cxnId="{69CE3660-7A91-452C-9BD9-90E681FD8ABB}">
      <dgm:prSet/>
      <dgm:spPr>
        <a:solidFill>
          <a:schemeClr val="bg1">
            <a:lumMod val="85000"/>
          </a:schemeClr>
        </a:solidFill>
        <a:ln>
          <a:solidFill>
            <a:srgbClr val="FFC000"/>
          </a:solidFill>
        </a:ln>
      </dgm:spPr>
      <dgm:t>
        <a:bodyPr/>
        <a:lstStyle/>
        <a:p>
          <a:endParaRPr lang="pl-PL"/>
        </a:p>
      </dgm:t>
    </dgm:pt>
    <dgm:pt modelId="{DFA6C552-98C9-4AA5-BB76-D6D3D153AC3F}">
      <dgm:prSet phldrT="[Tekst]" custT="1"/>
      <dgm:spPr>
        <a:ln>
          <a:solidFill>
            <a:srgbClr val="FFC000"/>
          </a:solidFill>
        </a:ln>
      </dgm:spPr>
      <dgm:t>
        <a:bodyPr/>
        <a:lstStyle/>
        <a:p>
          <a:r>
            <a:rPr lang="pl-PL" sz="1400" b="1" dirty="0"/>
            <a:t>podatnik jest  obowiązany dokonać korekty</a:t>
          </a:r>
        </a:p>
      </dgm:t>
    </dgm:pt>
    <dgm:pt modelId="{FB9921C0-0089-497B-89B3-B176C43A60CB}" type="parTrans" cxnId="{9FFCE9B0-0865-46EC-B3F5-AEC730CE9B2B}">
      <dgm:prSet/>
      <dgm:spPr/>
      <dgm:t>
        <a:bodyPr/>
        <a:lstStyle/>
        <a:p>
          <a:endParaRPr lang="pl-PL"/>
        </a:p>
      </dgm:t>
    </dgm:pt>
    <dgm:pt modelId="{25710985-D3EA-4120-8335-56B79347D987}" type="sibTrans" cxnId="{9FFCE9B0-0865-46EC-B3F5-AEC730CE9B2B}">
      <dgm:prSet/>
      <dgm:spPr>
        <a:solidFill>
          <a:schemeClr val="bg1">
            <a:lumMod val="85000"/>
          </a:schemeClr>
        </a:solidFill>
        <a:ln>
          <a:solidFill>
            <a:srgbClr val="FFC000"/>
          </a:solidFill>
        </a:ln>
      </dgm:spPr>
      <dgm:t>
        <a:bodyPr/>
        <a:lstStyle/>
        <a:p>
          <a:endParaRPr lang="pl-PL"/>
        </a:p>
      </dgm:t>
    </dgm:pt>
    <dgm:pt modelId="{637888C5-75D6-4A2A-9BFC-E1B87C650B4D}">
      <dgm:prSet phldrT="[Tekst]"/>
      <dgm:spPr>
        <a:ln>
          <a:solidFill>
            <a:srgbClr val="FFC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l-PL" dirty="0"/>
            <a:t>kwoty podatku odliczonego przy zastosowaniu współczynnika sprzedaży </a:t>
          </a:r>
          <a:r>
            <a:rPr lang="pl-PL" b="1" dirty="0"/>
            <a:t>(właściwego dla poprzedniego roku podatkowego)</a:t>
          </a:r>
        </a:p>
        <a:p>
          <a:pPr defTabSz="622300">
            <a:lnSpc>
              <a:spcPct val="90000"/>
            </a:lnSpc>
            <a:spcBef>
              <a:spcPct val="0"/>
            </a:spcBef>
            <a:spcAft>
              <a:spcPct val="35000"/>
            </a:spcAft>
          </a:pPr>
          <a:endParaRPr lang="pl-PL" dirty="0"/>
        </a:p>
      </dgm:t>
    </dgm:pt>
    <dgm:pt modelId="{FDD7D793-F33B-4F13-98D0-32664E8AE1F9}" type="parTrans" cxnId="{5A14A77E-C49D-4739-86E0-E67B4F4F3222}">
      <dgm:prSet/>
      <dgm:spPr/>
      <dgm:t>
        <a:bodyPr/>
        <a:lstStyle/>
        <a:p>
          <a:endParaRPr lang="pl-PL"/>
        </a:p>
      </dgm:t>
    </dgm:pt>
    <dgm:pt modelId="{0242CFB4-9429-49CC-90CB-3C9DF367B0CF}" type="sibTrans" cxnId="{5A14A77E-C49D-4739-86E0-E67B4F4F3222}">
      <dgm:prSet/>
      <dgm:spPr>
        <a:solidFill>
          <a:schemeClr val="bg1">
            <a:lumMod val="85000"/>
          </a:schemeClr>
        </a:solidFill>
        <a:ln>
          <a:solidFill>
            <a:srgbClr val="FFC000"/>
          </a:solidFill>
        </a:ln>
      </dgm:spPr>
      <dgm:t>
        <a:bodyPr/>
        <a:lstStyle/>
        <a:p>
          <a:endParaRPr lang="pl-PL"/>
        </a:p>
      </dgm:t>
    </dgm:pt>
    <dgm:pt modelId="{60824C9B-4A24-4AD8-8018-14195DEFC0E3}">
      <dgm:prSet/>
      <dgm:spPr>
        <a:ln>
          <a:solidFill>
            <a:srgbClr val="FFC000"/>
          </a:solidFill>
        </a:l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pl-PL" dirty="0"/>
            <a:t>z uwzględnieniem proporcji </a:t>
          </a:r>
          <a:r>
            <a:rPr lang="pl-PL" b="1" dirty="0"/>
            <a:t>obliczonej dla zakończonego roku podatkowego</a:t>
          </a:r>
        </a:p>
        <a:p>
          <a:pPr defTabSz="622300">
            <a:lnSpc>
              <a:spcPct val="90000"/>
            </a:lnSpc>
            <a:spcBef>
              <a:spcPct val="0"/>
            </a:spcBef>
            <a:spcAft>
              <a:spcPct val="35000"/>
            </a:spcAft>
          </a:pPr>
          <a:endParaRPr lang="pl-PL" dirty="0"/>
        </a:p>
      </dgm:t>
    </dgm:pt>
    <dgm:pt modelId="{5833C272-279D-4C8C-AE61-87E6458386C2}" type="parTrans" cxnId="{BF320F3D-F39A-400D-A605-425FEBA60FA2}">
      <dgm:prSet/>
      <dgm:spPr/>
      <dgm:t>
        <a:bodyPr/>
        <a:lstStyle/>
        <a:p>
          <a:endParaRPr lang="pl-PL"/>
        </a:p>
      </dgm:t>
    </dgm:pt>
    <dgm:pt modelId="{B2CB14D1-04B1-4A90-BA36-F9BA3196D7DE}" type="sibTrans" cxnId="{BF320F3D-F39A-400D-A605-425FEBA60FA2}">
      <dgm:prSet/>
      <dgm:spPr/>
      <dgm:t>
        <a:bodyPr/>
        <a:lstStyle/>
        <a:p>
          <a:endParaRPr lang="pl-PL"/>
        </a:p>
      </dgm:t>
    </dgm:pt>
    <dgm:pt modelId="{3D20A9E2-8519-40A8-8E34-2B8F57E5555C}" type="pres">
      <dgm:prSet presAssocID="{C13BF433-EEFC-4EE5-948E-E7325795CEC6}" presName="Name0" presStyleCnt="0">
        <dgm:presLayoutVars>
          <dgm:dir/>
          <dgm:resizeHandles val="exact"/>
        </dgm:presLayoutVars>
      </dgm:prSet>
      <dgm:spPr/>
    </dgm:pt>
    <dgm:pt modelId="{E1DDF848-8E73-42EC-A8AD-1C296942C006}" type="pres">
      <dgm:prSet presAssocID="{E59A310E-7429-4D20-B3AD-CBCDD02324F2}" presName="node" presStyleLbl="node1" presStyleIdx="0" presStyleCnt="4" custLinFactNeighborY="-56001">
        <dgm:presLayoutVars>
          <dgm:bulletEnabled val="1"/>
        </dgm:presLayoutVars>
      </dgm:prSet>
      <dgm:spPr/>
      <dgm:t>
        <a:bodyPr/>
        <a:lstStyle/>
        <a:p>
          <a:endParaRPr lang="pl-PL"/>
        </a:p>
      </dgm:t>
    </dgm:pt>
    <dgm:pt modelId="{0A93B432-0956-4CCC-8D4F-64DB152BB7BE}" type="pres">
      <dgm:prSet presAssocID="{49C91CBE-2CA2-4C72-9808-09B8878089F4}" presName="sibTrans" presStyleLbl="sibTrans2D1" presStyleIdx="0" presStyleCnt="3"/>
      <dgm:spPr/>
      <dgm:t>
        <a:bodyPr/>
        <a:lstStyle/>
        <a:p>
          <a:endParaRPr lang="pl-PL"/>
        </a:p>
      </dgm:t>
    </dgm:pt>
    <dgm:pt modelId="{DB999FA5-67D9-4E6A-96EF-6B5DD584FC6C}" type="pres">
      <dgm:prSet presAssocID="{49C91CBE-2CA2-4C72-9808-09B8878089F4}" presName="connectorText" presStyleLbl="sibTrans2D1" presStyleIdx="0" presStyleCnt="3"/>
      <dgm:spPr/>
      <dgm:t>
        <a:bodyPr/>
        <a:lstStyle/>
        <a:p>
          <a:endParaRPr lang="pl-PL"/>
        </a:p>
      </dgm:t>
    </dgm:pt>
    <dgm:pt modelId="{4BF89E5D-2B42-4966-9A2B-E880E8EA5D2D}" type="pres">
      <dgm:prSet presAssocID="{DFA6C552-98C9-4AA5-BB76-D6D3D153AC3F}" presName="node" presStyleLbl="node1" presStyleIdx="1" presStyleCnt="4" custLinFactNeighborY="-56001">
        <dgm:presLayoutVars>
          <dgm:bulletEnabled val="1"/>
        </dgm:presLayoutVars>
      </dgm:prSet>
      <dgm:spPr/>
      <dgm:t>
        <a:bodyPr/>
        <a:lstStyle/>
        <a:p>
          <a:endParaRPr lang="pl-PL"/>
        </a:p>
      </dgm:t>
    </dgm:pt>
    <dgm:pt modelId="{393E5998-D71A-4448-81F5-E0E78A2565B4}" type="pres">
      <dgm:prSet presAssocID="{25710985-D3EA-4120-8335-56B79347D987}" presName="sibTrans" presStyleLbl="sibTrans2D1" presStyleIdx="1" presStyleCnt="3"/>
      <dgm:spPr/>
      <dgm:t>
        <a:bodyPr/>
        <a:lstStyle/>
        <a:p>
          <a:endParaRPr lang="pl-PL"/>
        </a:p>
      </dgm:t>
    </dgm:pt>
    <dgm:pt modelId="{5E98193A-E231-4948-BCAC-F5E26499AE9C}" type="pres">
      <dgm:prSet presAssocID="{25710985-D3EA-4120-8335-56B79347D987}" presName="connectorText" presStyleLbl="sibTrans2D1" presStyleIdx="1" presStyleCnt="3"/>
      <dgm:spPr/>
      <dgm:t>
        <a:bodyPr/>
        <a:lstStyle/>
        <a:p>
          <a:endParaRPr lang="pl-PL"/>
        </a:p>
      </dgm:t>
    </dgm:pt>
    <dgm:pt modelId="{4D761E04-6986-4C2A-9F3A-878B1AC39FB2}" type="pres">
      <dgm:prSet presAssocID="{637888C5-75D6-4A2A-9BFC-E1B87C650B4D}" presName="node" presStyleLbl="node1" presStyleIdx="2" presStyleCnt="4" custLinFactNeighborY="-56001">
        <dgm:presLayoutVars>
          <dgm:bulletEnabled val="1"/>
        </dgm:presLayoutVars>
      </dgm:prSet>
      <dgm:spPr/>
      <dgm:t>
        <a:bodyPr/>
        <a:lstStyle/>
        <a:p>
          <a:endParaRPr lang="pl-PL"/>
        </a:p>
      </dgm:t>
    </dgm:pt>
    <dgm:pt modelId="{5B85F4FB-9E46-43FB-965F-AA7E89733B12}" type="pres">
      <dgm:prSet presAssocID="{0242CFB4-9429-49CC-90CB-3C9DF367B0CF}" presName="sibTrans" presStyleLbl="sibTrans2D1" presStyleIdx="2" presStyleCnt="3"/>
      <dgm:spPr/>
      <dgm:t>
        <a:bodyPr/>
        <a:lstStyle/>
        <a:p>
          <a:endParaRPr lang="pl-PL"/>
        </a:p>
      </dgm:t>
    </dgm:pt>
    <dgm:pt modelId="{71F216CA-962E-451F-A509-1A9597992FA2}" type="pres">
      <dgm:prSet presAssocID="{0242CFB4-9429-49CC-90CB-3C9DF367B0CF}" presName="connectorText" presStyleLbl="sibTrans2D1" presStyleIdx="2" presStyleCnt="3"/>
      <dgm:spPr/>
      <dgm:t>
        <a:bodyPr/>
        <a:lstStyle/>
        <a:p>
          <a:endParaRPr lang="pl-PL"/>
        </a:p>
      </dgm:t>
    </dgm:pt>
    <dgm:pt modelId="{AC13802F-CDAF-4B0E-B153-C5B325FA25A6}" type="pres">
      <dgm:prSet presAssocID="{60824C9B-4A24-4AD8-8018-14195DEFC0E3}" presName="node" presStyleLbl="node1" presStyleIdx="3" presStyleCnt="4" custLinFactNeighborY="-56001">
        <dgm:presLayoutVars>
          <dgm:bulletEnabled val="1"/>
        </dgm:presLayoutVars>
      </dgm:prSet>
      <dgm:spPr/>
      <dgm:t>
        <a:bodyPr/>
        <a:lstStyle/>
        <a:p>
          <a:endParaRPr lang="pl-PL"/>
        </a:p>
      </dgm:t>
    </dgm:pt>
  </dgm:ptLst>
  <dgm:cxnLst>
    <dgm:cxn modelId="{F2E8C648-0342-49F0-9B2F-1CBDF515D38A}" type="presOf" srcId="{49C91CBE-2CA2-4C72-9808-09B8878089F4}" destId="{DB999FA5-67D9-4E6A-96EF-6B5DD584FC6C}" srcOrd="1" destOrd="0" presId="urn:microsoft.com/office/officeart/2005/8/layout/process1"/>
    <dgm:cxn modelId="{9FFCE9B0-0865-46EC-B3F5-AEC730CE9B2B}" srcId="{C13BF433-EEFC-4EE5-948E-E7325795CEC6}" destId="{DFA6C552-98C9-4AA5-BB76-D6D3D153AC3F}" srcOrd="1" destOrd="0" parTransId="{FB9921C0-0089-497B-89B3-B176C43A60CB}" sibTransId="{25710985-D3EA-4120-8335-56B79347D987}"/>
    <dgm:cxn modelId="{09870877-E14C-4B26-9276-4B9309B3AFBE}" type="presOf" srcId="{0242CFB4-9429-49CC-90CB-3C9DF367B0CF}" destId="{71F216CA-962E-451F-A509-1A9597992FA2}" srcOrd="1" destOrd="0" presId="urn:microsoft.com/office/officeart/2005/8/layout/process1"/>
    <dgm:cxn modelId="{5A14A77E-C49D-4739-86E0-E67B4F4F3222}" srcId="{C13BF433-EEFC-4EE5-948E-E7325795CEC6}" destId="{637888C5-75D6-4A2A-9BFC-E1B87C650B4D}" srcOrd="2" destOrd="0" parTransId="{FDD7D793-F33B-4F13-98D0-32664E8AE1F9}" sibTransId="{0242CFB4-9429-49CC-90CB-3C9DF367B0CF}"/>
    <dgm:cxn modelId="{4BB68BF9-926C-4FCE-B0C9-99DFA9159070}" type="presOf" srcId="{25710985-D3EA-4120-8335-56B79347D987}" destId="{393E5998-D71A-4448-81F5-E0E78A2565B4}" srcOrd="0" destOrd="0" presId="urn:microsoft.com/office/officeart/2005/8/layout/process1"/>
    <dgm:cxn modelId="{C4100541-2C46-4E52-B7DC-043684A0C5BD}" type="presOf" srcId="{637888C5-75D6-4A2A-9BFC-E1B87C650B4D}" destId="{4D761E04-6986-4C2A-9F3A-878B1AC39FB2}" srcOrd="0" destOrd="0" presId="urn:microsoft.com/office/officeart/2005/8/layout/process1"/>
    <dgm:cxn modelId="{6DDF1045-19AE-41A3-A4C8-C69A65D38D8D}" type="presOf" srcId="{25710985-D3EA-4120-8335-56B79347D987}" destId="{5E98193A-E231-4948-BCAC-F5E26499AE9C}" srcOrd="1" destOrd="0" presId="urn:microsoft.com/office/officeart/2005/8/layout/process1"/>
    <dgm:cxn modelId="{69CE3660-7A91-452C-9BD9-90E681FD8ABB}" srcId="{C13BF433-EEFC-4EE5-948E-E7325795CEC6}" destId="{E59A310E-7429-4D20-B3AD-CBCDD02324F2}" srcOrd="0" destOrd="0" parTransId="{4FB033D6-87D0-43D6-BC4C-CD98466D6195}" sibTransId="{49C91CBE-2CA2-4C72-9808-09B8878089F4}"/>
    <dgm:cxn modelId="{9875C4D5-6705-4B04-A6E8-9810E8FE24C4}" type="presOf" srcId="{49C91CBE-2CA2-4C72-9808-09B8878089F4}" destId="{0A93B432-0956-4CCC-8D4F-64DB152BB7BE}" srcOrd="0" destOrd="0" presId="urn:microsoft.com/office/officeart/2005/8/layout/process1"/>
    <dgm:cxn modelId="{4057833D-D8FC-4456-AC18-E57A11AB7F62}" type="presOf" srcId="{DFA6C552-98C9-4AA5-BB76-D6D3D153AC3F}" destId="{4BF89E5D-2B42-4966-9A2B-E880E8EA5D2D}" srcOrd="0" destOrd="0" presId="urn:microsoft.com/office/officeart/2005/8/layout/process1"/>
    <dgm:cxn modelId="{02176E28-0E34-4200-A0DE-AA94ED128BE4}" type="presOf" srcId="{0242CFB4-9429-49CC-90CB-3C9DF367B0CF}" destId="{5B85F4FB-9E46-43FB-965F-AA7E89733B12}" srcOrd="0" destOrd="0" presId="urn:microsoft.com/office/officeart/2005/8/layout/process1"/>
    <dgm:cxn modelId="{F9E2A198-66B6-4845-B557-16682292894A}" type="presOf" srcId="{60824C9B-4A24-4AD8-8018-14195DEFC0E3}" destId="{AC13802F-CDAF-4B0E-B153-C5B325FA25A6}" srcOrd="0" destOrd="0" presId="urn:microsoft.com/office/officeart/2005/8/layout/process1"/>
    <dgm:cxn modelId="{25727ACA-3E57-4F8B-9206-B0ADD064F7D1}" type="presOf" srcId="{E59A310E-7429-4D20-B3AD-CBCDD02324F2}" destId="{E1DDF848-8E73-42EC-A8AD-1C296942C006}" srcOrd="0" destOrd="0" presId="urn:microsoft.com/office/officeart/2005/8/layout/process1"/>
    <dgm:cxn modelId="{BF320F3D-F39A-400D-A605-425FEBA60FA2}" srcId="{C13BF433-EEFC-4EE5-948E-E7325795CEC6}" destId="{60824C9B-4A24-4AD8-8018-14195DEFC0E3}" srcOrd="3" destOrd="0" parTransId="{5833C272-279D-4C8C-AE61-87E6458386C2}" sibTransId="{B2CB14D1-04B1-4A90-BA36-F9BA3196D7DE}"/>
    <dgm:cxn modelId="{37BC6208-B7AF-42A6-9961-0563A695A423}" type="presOf" srcId="{C13BF433-EEFC-4EE5-948E-E7325795CEC6}" destId="{3D20A9E2-8519-40A8-8E34-2B8F57E5555C}" srcOrd="0" destOrd="0" presId="urn:microsoft.com/office/officeart/2005/8/layout/process1"/>
    <dgm:cxn modelId="{66A59B5F-182A-437D-B296-D6A2B324E48C}" type="presParOf" srcId="{3D20A9E2-8519-40A8-8E34-2B8F57E5555C}" destId="{E1DDF848-8E73-42EC-A8AD-1C296942C006}" srcOrd="0" destOrd="0" presId="urn:microsoft.com/office/officeart/2005/8/layout/process1"/>
    <dgm:cxn modelId="{F6E41BE9-990E-4438-AC50-8C3DC2F6F34A}" type="presParOf" srcId="{3D20A9E2-8519-40A8-8E34-2B8F57E5555C}" destId="{0A93B432-0956-4CCC-8D4F-64DB152BB7BE}" srcOrd="1" destOrd="0" presId="urn:microsoft.com/office/officeart/2005/8/layout/process1"/>
    <dgm:cxn modelId="{821546BA-00A7-4762-99B3-7DF5B3D6E73D}" type="presParOf" srcId="{0A93B432-0956-4CCC-8D4F-64DB152BB7BE}" destId="{DB999FA5-67D9-4E6A-96EF-6B5DD584FC6C}" srcOrd="0" destOrd="0" presId="urn:microsoft.com/office/officeart/2005/8/layout/process1"/>
    <dgm:cxn modelId="{DBA1FC95-1335-4286-BC9A-112A6E69B05D}" type="presParOf" srcId="{3D20A9E2-8519-40A8-8E34-2B8F57E5555C}" destId="{4BF89E5D-2B42-4966-9A2B-E880E8EA5D2D}" srcOrd="2" destOrd="0" presId="urn:microsoft.com/office/officeart/2005/8/layout/process1"/>
    <dgm:cxn modelId="{8C24F19F-D236-41D1-9C9C-496205A5AAF4}" type="presParOf" srcId="{3D20A9E2-8519-40A8-8E34-2B8F57E5555C}" destId="{393E5998-D71A-4448-81F5-E0E78A2565B4}" srcOrd="3" destOrd="0" presId="urn:microsoft.com/office/officeart/2005/8/layout/process1"/>
    <dgm:cxn modelId="{541CCC93-D4F5-464B-BCAD-3AA2A791ACD7}" type="presParOf" srcId="{393E5998-D71A-4448-81F5-E0E78A2565B4}" destId="{5E98193A-E231-4948-BCAC-F5E26499AE9C}" srcOrd="0" destOrd="0" presId="urn:microsoft.com/office/officeart/2005/8/layout/process1"/>
    <dgm:cxn modelId="{48CC4967-5A24-435A-8AF1-ED4260C7ADCF}" type="presParOf" srcId="{3D20A9E2-8519-40A8-8E34-2B8F57E5555C}" destId="{4D761E04-6986-4C2A-9F3A-878B1AC39FB2}" srcOrd="4" destOrd="0" presId="urn:microsoft.com/office/officeart/2005/8/layout/process1"/>
    <dgm:cxn modelId="{4E7237E9-636C-4530-963D-6BE82F6281FE}" type="presParOf" srcId="{3D20A9E2-8519-40A8-8E34-2B8F57E5555C}" destId="{5B85F4FB-9E46-43FB-965F-AA7E89733B12}" srcOrd="5" destOrd="0" presId="urn:microsoft.com/office/officeart/2005/8/layout/process1"/>
    <dgm:cxn modelId="{7CAF5A22-7608-475B-B5F7-96196BE44C1C}" type="presParOf" srcId="{5B85F4FB-9E46-43FB-965F-AA7E89733B12}" destId="{71F216CA-962E-451F-A509-1A9597992FA2}" srcOrd="0" destOrd="0" presId="urn:microsoft.com/office/officeart/2005/8/layout/process1"/>
    <dgm:cxn modelId="{918B0B86-86C7-4642-A78F-D9F720E73CDF}" type="presParOf" srcId="{3D20A9E2-8519-40A8-8E34-2B8F57E5555C}" destId="{AC13802F-CDAF-4B0E-B153-C5B325FA25A6}"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2726B36-7D55-4363-B637-A6A653BF9B4C}"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6C49EB5B-D603-456F-8879-1ABF6FBAA584}">
      <dgm:prSet phldrT="[Tekst]" custT="1"/>
      <dgm:spPr>
        <a:ln>
          <a:solidFill>
            <a:srgbClr val="FFC000"/>
          </a:solidFill>
        </a:ln>
      </dgm:spPr>
      <dgm:t>
        <a:bodyPr/>
        <a:lstStyle/>
        <a:p>
          <a:r>
            <a:rPr lang="pl-PL" sz="1400" b="1" dirty="0">
              <a:latin typeface="Lato"/>
            </a:rPr>
            <a:t>Korekta towarów i usług, które na podstawie przepisów o podatku dochodowym są zaliczane przez podatnika do środków trwałych oraz wartości niematerialnych i prawnych podlegających amortyzacji, a także gruntów i praw wieczystego użytkowania gruntów, jeżeli zostały zaliczone do środków trwałych lub wartości niematerialnych i prawnych nabywcy, o wartości początkowej przekraczającej 15 000 zł</a:t>
          </a:r>
        </a:p>
      </dgm:t>
    </dgm:pt>
    <dgm:pt modelId="{E2F08CD0-FE98-4AD7-B57D-BAF1DC0FD6AE}" type="parTrans" cxnId="{121AD87A-B633-42DA-9E47-5C0A5EFBE5BB}">
      <dgm:prSet/>
      <dgm:spPr/>
      <dgm:t>
        <a:bodyPr/>
        <a:lstStyle/>
        <a:p>
          <a:endParaRPr lang="pl-PL" sz="1400">
            <a:latin typeface="Lato"/>
          </a:endParaRPr>
        </a:p>
      </dgm:t>
    </dgm:pt>
    <dgm:pt modelId="{F9901EA1-2A03-486C-B593-572B75D03C00}" type="sibTrans" cxnId="{121AD87A-B633-42DA-9E47-5C0A5EFBE5BB}">
      <dgm:prSet/>
      <dgm:spPr/>
      <dgm:t>
        <a:bodyPr/>
        <a:lstStyle/>
        <a:p>
          <a:endParaRPr lang="pl-PL" sz="1400">
            <a:latin typeface="Lato"/>
          </a:endParaRPr>
        </a:p>
      </dgm:t>
    </dgm:pt>
    <dgm:pt modelId="{48DF8012-1009-48B5-98B7-5B2F3FF4D3FC}">
      <dgm:prSet phldrT="[Tekst]" custT="1"/>
      <dgm:spPr>
        <a:ln>
          <a:solidFill>
            <a:srgbClr val="FFC000"/>
          </a:solidFill>
        </a:ln>
      </dgm:spPr>
      <dgm:t>
        <a:bodyPr/>
        <a:lstStyle/>
        <a:p>
          <a:r>
            <a:rPr lang="pl-PL" sz="1400" dirty="0">
              <a:latin typeface="Lato"/>
            </a:rPr>
            <a:t>Korekty podatnik dokonuje w ciągu 5 kolejnych lat</a:t>
          </a:r>
        </a:p>
      </dgm:t>
    </dgm:pt>
    <dgm:pt modelId="{B47361EA-EB33-4B93-A45D-6B55DB85D7F0}" type="parTrans" cxnId="{AB17A7A6-7312-43E6-95F9-AEA0B1FF532F}">
      <dgm:prSet/>
      <dgm:spPr>
        <a:ln>
          <a:solidFill>
            <a:srgbClr val="FFC000"/>
          </a:solidFill>
        </a:ln>
      </dgm:spPr>
      <dgm:t>
        <a:bodyPr/>
        <a:lstStyle/>
        <a:p>
          <a:endParaRPr lang="pl-PL" sz="1400">
            <a:latin typeface="Lato"/>
          </a:endParaRPr>
        </a:p>
      </dgm:t>
    </dgm:pt>
    <dgm:pt modelId="{F023E33E-AA56-499E-9148-D7D179A76300}" type="sibTrans" cxnId="{AB17A7A6-7312-43E6-95F9-AEA0B1FF532F}">
      <dgm:prSet/>
      <dgm:spPr/>
      <dgm:t>
        <a:bodyPr/>
        <a:lstStyle/>
        <a:p>
          <a:endParaRPr lang="pl-PL" sz="1400">
            <a:latin typeface="Lato"/>
          </a:endParaRPr>
        </a:p>
      </dgm:t>
    </dgm:pt>
    <dgm:pt modelId="{F3C13E12-80D4-4924-B1CE-C2034B734F8A}">
      <dgm:prSet phldrT="[Tekst]" custT="1"/>
      <dgm:spPr>
        <a:ln>
          <a:solidFill>
            <a:srgbClr val="FFC000"/>
          </a:solidFill>
        </a:ln>
      </dgm:spPr>
      <dgm:t>
        <a:bodyPr/>
        <a:lstStyle/>
        <a:p>
          <a:r>
            <a:rPr lang="pl-PL" sz="1400" dirty="0">
              <a:latin typeface="Lato"/>
            </a:rPr>
            <a:t>Roczna korekta dotyczy 1/5 kwoty podatku naliczonego przy ich nabyciu lub wytworzeniu</a:t>
          </a:r>
        </a:p>
      </dgm:t>
    </dgm:pt>
    <dgm:pt modelId="{4082A192-AFF2-4BAC-B6F2-83DB1234C44D}" type="parTrans" cxnId="{3F432C02-54C6-4881-8000-0D6D874A4C5E}">
      <dgm:prSet/>
      <dgm:spPr>
        <a:ln>
          <a:solidFill>
            <a:srgbClr val="FFC000"/>
          </a:solidFill>
        </a:ln>
      </dgm:spPr>
      <dgm:t>
        <a:bodyPr/>
        <a:lstStyle/>
        <a:p>
          <a:endParaRPr lang="pl-PL" sz="1400">
            <a:latin typeface="Lato"/>
          </a:endParaRPr>
        </a:p>
      </dgm:t>
    </dgm:pt>
    <dgm:pt modelId="{97406CE5-8869-42B7-9179-E53790260067}" type="sibTrans" cxnId="{3F432C02-54C6-4881-8000-0D6D874A4C5E}">
      <dgm:prSet/>
      <dgm:spPr/>
      <dgm:t>
        <a:bodyPr/>
        <a:lstStyle/>
        <a:p>
          <a:endParaRPr lang="pl-PL" sz="1400">
            <a:latin typeface="Lato"/>
          </a:endParaRPr>
        </a:p>
      </dgm:t>
    </dgm:pt>
    <dgm:pt modelId="{381EDF37-83B0-47C0-9BD8-EE19F9C4F0E4}">
      <dgm:prSet phldrT="[Tekst]" custT="1"/>
      <dgm:spPr>
        <a:ln>
          <a:solidFill>
            <a:srgbClr val="FFC000"/>
          </a:solidFill>
        </a:ln>
      </dgm:spPr>
      <dgm:t>
        <a:bodyPr/>
        <a:lstStyle/>
        <a:p>
          <a:r>
            <a:rPr lang="pl-PL" sz="1400" b="1" dirty="0">
              <a:latin typeface="Lato"/>
            </a:rPr>
            <a:t>nieruchomości i prawa wieczystego użytkowania gruntów </a:t>
          </a:r>
        </a:p>
      </dgm:t>
    </dgm:pt>
    <dgm:pt modelId="{7BBBB997-4734-4B6D-958E-6521438881A3}" type="parTrans" cxnId="{AF69E208-BFFB-45BA-8BBB-4B388CFB8498}">
      <dgm:prSet/>
      <dgm:spPr>
        <a:ln>
          <a:solidFill>
            <a:srgbClr val="FFC000"/>
          </a:solidFill>
        </a:ln>
      </dgm:spPr>
      <dgm:t>
        <a:bodyPr/>
        <a:lstStyle/>
        <a:p>
          <a:endParaRPr lang="pl-PL" sz="1400">
            <a:latin typeface="Lato"/>
          </a:endParaRPr>
        </a:p>
      </dgm:t>
    </dgm:pt>
    <dgm:pt modelId="{D4A2F66E-1EEC-444C-8177-311BAD243B7B}" type="sibTrans" cxnId="{AF69E208-BFFB-45BA-8BBB-4B388CFB8498}">
      <dgm:prSet/>
      <dgm:spPr/>
      <dgm:t>
        <a:bodyPr/>
        <a:lstStyle/>
        <a:p>
          <a:endParaRPr lang="pl-PL" sz="1400">
            <a:latin typeface="Lato"/>
          </a:endParaRPr>
        </a:p>
      </dgm:t>
    </dgm:pt>
    <dgm:pt modelId="{75AAC038-CD88-491B-AA9B-22809FBAF24B}">
      <dgm:prSet phldrT="[Tekst]" custT="1"/>
      <dgm:spPr>
        <a:ln>
          <a:solidFill>
            <a:srgbClr val="FFC000"/>
          </a:solidFill>
        </a:ln>
      </dgm:spPr>
      <dgm:t>
        <a:bodyPr/>
        <a:lstStyle/>
        <a:p>
          <a:r>
            <a:rPr lang="pl-PL" sz="1400" dirty="0">
              <a:latin typeface="Lato"/>
            </a:rPr>
            <a:t>Korekty podatnik dokonuje w ciągu 10 kolejnych lat</a:t>
          </a:r>
        </a:p>
      </dgm:t>
    </dgm:pt>
    <dgm:pt modelId="{AF3D4471-4085-417D-ADF4-01E46FA947F6}" type="parTrans" cxnId="{70F2E7C4-75D7-453C-97C5-1099A741F9EE}">
      <dgm:prSet/>
      <dgm:spPr>
        <a:ln>
          <a:solidFill>
            <a:srgbClr val="FFC000"/>
          </a:solidFill>
        </a:ln>
      </dgm:spPr>
      <dgm:t>
        <a:bodyPr/>
        <a:lstStyle/>
        <a:p>
          <a:endParaRPr lang="pl-PL" sz="1400">
            <a:latin typeface="Lato"/>
          </a:endParaRPr>
        </a:p>
      </dgm:t>
    </dgm:pt>
    <dgm:pt modelId="{CC5BE4F9-EB0E-4841-8194-049E7F3191DD}" type="sibTrans" cxnId="{70F2E7C4-75D7-453C-97C5-1099A741F9EE}">
      <dgm:prSet/>
      <dgm:spPr/>
      <dgm:t>
        <a:bodyPr/>
        <a:lstStyle/>
        <a:p>
          <a:endParaRPr lang="pl-PL" sz="1400">
            <a:latin typeface="Lato"/>
          </a:endParaRPr>
        </a:p>
      </dgm:t>
    </dgm:pt>
    <dgm:pt modelId="{992D2AF1-07E1-4175-B815-FA6D1C77E23A}">
      <dgm:prSet custT="1"/>
      <dgm:spPr>
        <a:ln>
          <a:solidFill>
            <a:srgbClr val="FFC000"/>
          </a:solidFill>
        </a:ln>
      </dgm:spPr>
      <dgm:t>
        <a:bodyPr/>
        <a:lstStyle/>
        <a:p>
          <a:r>
            <a:rPr lang="pl-PL" sz="1400" b="1" dirty="0">
              <a:latin typeface="Lato"/>
            </a:rPr>
            <a:t>środki trwałe oraz wartości niematerialne i prawne podlegające amortyzacji</a:t>
          </a:r>
        </a:p>
      </dgm:t>
    </dgm:pt>
    <dgm:pt modelId="{66DE9F42-16FC-4E92-A9AB-386474E501C4}" type="parTrans" cxnId="{3F6B74A0-88A3-4217-AEAC-D6A41B6869B8}">
      <dgm:prSet/>
      <dgm:spPr>
        <a:ln>
          <a:solidFill>
            <a:srgbClr val="FFC000"/>
          </a:solidFill>
        </a:ln>
      </dgm:spPr>
      <dgm:t>
        <a:bodyPr/>
        <a:lstStyle/>
        <a:p>
          <a:endParaRPr lang="pl-PL" sz="1400">
            <a:latin typeface="Lato"/>
          </a:endParaRPr>
        </a:p>
      </dgm:t>
    </dgm:pt>
    <dgm:pt modelId="{1265685B-463A-4AB6-AE5B-816749E1057E}" type="sibTrans" cxnId="{3F6B74A0-88A3-4217-AEAC-D6A41B6869B8}">
      <dgm:prSet/>
      <dgm:spPr/>
      <dgm:t>
        <a:bodyPr/>
        <a:lstStyle/>
        <a:p>
          <a:endParaRPr lang="pl-PL" sz="1400">
            <a:latin typeface="Lato"/>
          </a:endParaRPr>
        </a:p>
      </dgm:t>
    </dgm:pt>
    <dgm:pt modelId="{88627437-F4B5-44D9-A91E-1B17513BF724}">
      <dgm:prSet custT="1"/>
      <dgm:spPr>
        <a:ln>
          <a:solidFill>
            <a:srgbClr val="FFC000"/>
          </a:solidFill>
        </a:ln>
      </dgm:spPr>
      <dgm:t>
        <a:bodyPr/>
        <a:lstStyle/>
        <a:p>
          <a:r>
            <a:rPr lang="pl-PL" sz="1400" dirty="0">
              <a:latin typeface="Lato"/>
            </a:rPr>
            <a:t>Roczna korekta dotyczy 1/10 kwoty podatku naliczonego przy ich nabyciu lub wytworzeniu</a:t>
          </a:r>
        </a:p>
      </dgm:t>
    </dgm:pt>
    <dgm:pt modelId="{C9D47075-4F7C-4874-89E1-8F53C4F2FF5C}" type="parTrans" cxnId="{70F60773-DCE8-49F8-B44F-604144ADDE73}">
      <dgm:prSet/>
      <dgm:spPr>
        <a:ln>
          <a:solidFill>
            <a:srgbClr val="FFC000"/>
          </a:solidFill>
        </a:ln>
      </dgm:spPr>
      <dgm:t>
        <a:bodyPr/>
        <a:lstStyle/>
        <a:p>
          <a:endParaRPr lang="pl-PL" sz="1400">
            <a:latin typeface="Lato"/>
          </a:endParaRPr>
        </a:p>
      </dgm:t>
    </dgm:pt>
    <dgm:pt modelId="{A1047E49-AA41-4C8D-9343-B3E9A0DE256A}" type="sibTrans" cxnId="{70F60773-DCE8-49F8-B44F-604144ADDE73}">
      <dgm:prSet/>
      <dgm:spPr/>
      <dgm:t>
        <a:bodyPr/>
        <a:lstStyle/>
        <a:p>
          <a:endParaRPr lang="pl-PL" sz="1400">
            <a:latin typeface="Lato"/>
          </a:endParaRPr>
        </a:p>
      </dgm:t>
    </dgm:pt>
    <dgm:pt modelId="{883794A9-52BF-4607-B252-E74D7D9ADF99}">
      <dgm:prSet custT="1"/>
      <dgm:spPr>
        <a:ln>
          <a:solidFill>
            <a:srgbClr val="FFC000"/>
          </a:solidFill>
        </a:ln>
      </dgm:spPr>
      <dgm:t>
        <a:bodyPr/>
        <a:lstStyle/>
        <a:p>
          <a:r>
            <a:rPr lang="pl-PL" sz="1400" dirty="0">
              <a:latin typeface="Lato"/>
            </a:rPr>
            <a:t>nie dotyczy opłat rocznych pobieranych z tytułu oddania gruntu w użytkowanie wieczyste</a:t>
          </a:r>
        </a:p>
      </dgm:t>
    </dgm:pt>
    <dgm:pt modelId="{FE292240-8611-4FE8-A239-71613207410E}" type="parTrans" cxnId="{2E83FA7B-FA36-4A48-9CAA-E5CA16B80470}">
      <dgm:prSet/>
      <dgm:spPr>
        <a:ln>
          <a:solidFill>
            <a:srgbClr val="FFC000"/>
          </a:solidFill>
        </a:ln>
      </dgm:spPr>
      <dgm:t>
        <a:bodyPr/>
        <a:lstStyle/>
        <a:p>
          <a:endParaRPr lang="pl-PL" sz="1400">
            <a:latin typeface="Lato"/>
          </a:endParaRPr>
        </a:p>
      </dgm:t>
    </dgm:pt>
    <dgm:pt modelId="{25864CEF-DC19-4C7F-B027-8F623C294E68}" type="sibTrans" cxnId="{2E83FA7B-FA36-4A48-9CAA-E5CA16B80470}">
      <dgm:prSet/>
      <dgm:spPr/>
      <dgm:t>
        <a:bodyPr/>
        <a:lstStyle/>
        <a:p>
          <a:endParaRPr lang="pl-PL" sz="1400">
            <a:latin typeface="Lato"/>
          </a:endParaRPr>
        </a:p>
      </dgm:t>
    </dgm:pt>
    <dgm:pt modelId="{E7FA9B7F-5E47-4F5F-8B2E-94BA617FB102}" type="pres">
      <dgm:prSet presAssocID="{B2726B36-7D55-4363-B637-A6A653BF9B4C}" presName="mainComposite" presStyleCnt="0">
        <dgm:presLayoutVars>
          <dgm:chPref val="1"/>
          <dgm:dir/>
          <dgm:animOne val="branch"/>
          <dgm:animLvl val="lvl"/>
          <dgm:resizeHandles val="exact"/>
        </dgm:presLayoutVars>
      </dgm:prSet>
      <dgm:spPr/>
      <dgm:t>
        <a:bodyPr/>
        <a:lstStyle/>
        <a:p>
          <a:endParaRPr lang="pl-PL"/>
        </a:p>
      </dgm:t>
    </dgm:pt>
    <dgm:pt modelId="{A127B07A-457E-4778-867F-977D21AC7EC1}" type="pres">
      <dgm:prSet presAssocID="{B2726B36-7D55-4363-B637-A6A653BF9B4C}" presName="hierFlow" presStyleCnt="0"/>
      <dgm:spPr/>
    </dgm:pt>
    <dgm:pt modelId="{143DBBFF-68E6-425A-AC2B-7CF4D306D2C8}" type="pres">
      <dgm:prSet presAssocID="{B2726B36-7D55-4363-B637-A6A653BF9B4C}" presName="hierChild1" presStyleCnt="0">
        <dgm:presLayoutVars>
          <dgm:chPref val="1"/>
          <dgm:animOne val="branch"/>
          <dgm:animLvl val="lvl"/>
        </dgm:presLayoutVars>
      </dgm:prSet>
      <dgm:spPr/>
    </dgm:pt>
    <dgm:pt modelId="{143F92AB-1FCA-40AA-BA02-640AC1B9CDFA}" type="pres">
      <dgm:prSet presAssocID="{6C49EB5B-D603-456F-8879-1ABF6FBAA584}" presName="Name14" presStyleCnt="0"/>
      <dgm:spPr/>
    </dgm:pt>
    <dgm:pt modelId="{84946E29-D689-4F5F-A986-9A1BB254B603}" type="pres">
      <dgm:prSet presAssocID="{6C49EB5B-D603-456F-8879-1ABF6FBAA584}" presName="level1Shape" presStyleLbl="node0" presStyleIdx="0" presStyleCnt="1" custScaleX="563598" custScaleY="150778">
        <dgm:presLayoutVars>
          <dgm:chPref val="3"/>
        </dgm:presLayoutVars>
      </dgm:prSet>
      <dgm:spPr/>
      <dgm:t>
        <a:bodyPr/>
        <a:lstStyle/>
        <a:p>
          <a:endParaRPr lang="pl-PL"/>
        </a:p>
      </dgm:t>
    </dgm:pt>
    <dgm:pt modelId="{7D9686E1-AA41-4B0F-BFFA-842D89675B48}" type="pres">
      <dgm:prSet presAssocID="{6C49EB5B-D603-456F-8879-1ABF6FBAA584}" presName="hierChild2" presStyleCnt="0"/>
      <dgm:spPr/>
    </dgm:pt>
    <dgm:pt modelId="{675ECA52-028E-4973-9E87-212D69222F0F}" type="pres">
      <dgm:prSet presAssocID="{66DE9F42-16FC-4E92-A9AB-386474E501C4}" presName="Name19" presStyleLbl="parChTrans1D2" presStyleIdx="0" presStyleCnt="2"/>
      <dgm:spPr/>
      <dgm:t>
        <a:bodyPr/>
        <a:lstStyle/>
        <a:p>
          <a:endParaRPr lang="pl-PL"/>
        </a:p>
      </dgm:t>
    </dgm:pt>
    <dgm:pt modelId="{8CDCFCC1-96FC-4654-99EF-D955F0689E8A}" type="pres">
      <dgm:prSet presAssocID="{992D2AF1-07E1-4175-B815-FA6D1C77E23A}" presName="Name21" presStyleCnt="0"/>
      <dgm:spPr/>
    </dgm:pt>
    <dgm:pt modelId="{E4E9393D-93D3-460C-94AD-F604C4AE8F39}" type="pres">
      <dgm:prSet presAssocID="{992D2AF1-07E1-4175-B815-FA6D1C77E23A}" presName="level2Shape" presStyleLbl="node2" presStyleIdx="0" presStyleCnt="2" custScaleX="165842"/>
      <dgm:spPr/>
      <dgm:t>
        <a:bodyPr/>
        <a:lstStyle/>
        <a:p>
          <a:endParaRPr lang="pl-PL"/>
        </a:p>
      </dgm:t>
    </dgm:pt>
    <dgm:pt modelId="{1E6C8598-F612-4FF6-9319-06AC7EF39A3F}" type="pres">
      <dgm:prSet presAssocID="{992D2AF1-07E1-4175-B815-FA6D1C77E23A}" presName="hierChild3" presStyleCnt="0"/>
      <dgm:spPr/>
    </dgm:pt>
    <dgm:pt modelId="{5EB15B63-383E-4488-A830-3D28582037D6}" type="pres">
      <dgm:prSet presAssocID="{B47361EA-EB33-4B93-A45D-6B55DB85D7F0}" presName="Name19" presStyleLbl="parChTrans1D3" presStyleIdx="0" presStyleCnt="3" custScaleX="2000000"/>
      <dgm:spPr/>
      <dgm:t>
        <a:bodyPr/>
        <a:lstStyle/>
        <a:p>
          <a:endParaRPr lang="pl-PL"/>
        </a:p>
      </dgm:t>
    </dgm:pt>
    <dgm:pt modelId="{247E8D2B-9009-471A-BD8B-7519A301643B}" type="pres">
      <dgm:prSet presAssocID="{48DF8012-1009-48B5-98B7-5B2F3FF4D3FC}" presName="Name21" presStyleCnt="0"/>
      <dgm:spPr/>
    </dgm:pt>
    <dgm:pt modelId="{C9246092-E3EF-4AE7-A8BF-C4B5FEC9A40C}" type="pres">
      <dgm:prSet presAssocID="{48DF8012-1009-48B5-98B7-5B2F3FF4D3FC}" presName="level2Shape" presStyleLbl="node3" presStyleIdx="0" presStyleCnt="3" custScaleX="165842"/>
      <dgm:spPr/>
      <dgm:t>
        <a:bodyPr/>
        <a:lstStyle/>
        <a:p>
          <a:endParaRPr lang="pl-PL"/>
        </a:p>
      </dgm:t>
    </dgm:pt>
    <dgm:pt modelId="{A6E03B4E-D8EF-480B-B233-75040FD3BFEC}" type="pres">
      <dgm:prSet presAssocID="{48DF8012-1009-48B5-98B7-5B2F3FF4D3FC}" presName="hierChild3" presStyleCnt="0"/>
      <dgm:spPr/>
    </dgm:pt>
    <dgm:pt modelId="{8C47A749-F8BD-4B8A-95C6-825FA8339F64}" type="pres">
      <dgm:prSet presAssocID="{4082A192-AFF2-4BAC-B6F2-83DB1234C44D}" presName="Name19" presStyleLbl="parChTrans1D4" presStyleIdx="0" presStyleCnt="2" custScaleX="2000000"/>
      <dgm:spPr/>
      <dgm:t>
        <a:bodyPr/>
        <a:lstStyle/>
        <a:p>
          <a:endParaRPr lang="pl-PL"/>
        </a:p>
      </dgm:t>
    </dgm:pt>
    <dgm:pt modelId="{0B9DBCA0-09E9-49E5-84CB-42588E252862}" type="pres">
      <dgm:prSet presAssocID="{F3C13E12-80D4-4924-B1CE-C2034B734F8A}" presName="Name21" presStyleCnt="0"/>
      <dgm:spPr/>
    </dgm:pt>
    <dgm:pt modelId="{A69F0F57-152A-46E4-8284-EB948955B152}" type="pres">
      <dgm:prSet presAssocID="{F3C13E12-80D4-4924-B1CE-C2034B734F8A}" presName="level2Shape" presStyleLbl="node4" presStyleIdx="0" presStyleCnt="2" custScaleX="165842"/>
      <dgm:spPr/>
      <dgm:t>
        <a:bodyPr/>
        <a:lstStyle/>
        <a:p>
          <a:endParaRPr lang="pl-PL"/>
        </a:p>
      </dgm:t>
    </dgm:pt>
    <dgm:pt modelId="{30BCEFF6-1538-4262-8869-7BD0BC3DEE59}" type="pres">
      <dgm:prSet presAssocID="{F3C13E12-80D4-4924-B1CE-C2034B734F8A}" presName="hierChild3" presStyleCnt="0"/>
      <dgm:spPr/>
    </dgm:pt>
    <dgm:pt modelId="{2CF22229-4150-43F6-B7FC-E9311D490838}" type="pres">
      <dgm:prSet presAssocID="{7BBBB997-4734-4B6D-958E-6521438881A3}" presName="Name19" presStyleLbl="parChTrans1D2" presStyleIdx="1" presStyleCnt="2"/>
      <dgm:spPr/>
      <dgm:t>
        <a:bodyPr/>
        <a:lstStyle/>
        <a:p>
          <a:endParaRPr lang="pl-PL"/>
        </a:p>
      </dgm:t>
    </dgm:pt>
    <dgm:pt modelId="{255566DF-0898-4C36-995C-DC72CD4D2A4A}" type="pres">
      <dgm:prSet presAssocID="{381EDF37-83B0-47C0-9BD8-EE19F9C4F0E4}" presName="Name21" presStyleCnt="0"/>
      <dgm:spPr/>
    </dgm:pt>
    <dgm:pt modelId="{319C3228-731B-48D5-8BD9-D1315B394105}" type="pres">
      <dgm:prSet presAssocID="{381EDF37-83B0-47C0-9BD8-EE19F9C4F0E4}" presName="level2Shape" presStyleLbl="node2" presStyleIdx="1" presStyleCnt="2" custScaleX="165842"/>
      <dgm:spPr/>
      <dgm:t>
        <a:bodyPr/>
        <a:lstStyle/>
        <a:p>
          <a:endParaRPr lang="pl-PL"/>
        </a:p>
      </dgm:t>
    </dgm:pt>
    <dgm:pt modelId="{8DE746AF-BBE1-4E78-B8D8-E8FFCBBE6FDA}" type="pres">
      <dgm:prSet presAssocID="{381EDF37-83B0-47C0-9BD8-EE19F9C4F0E4}" presName="hierChild3" presStyleCnt="0"/>
      <dgm:spPr/>
    </dgm:pt>
    <dgm:pt modelId="{BCBF4CB9-F48C-46EB-B8A2-DB2C140370F7}" type="pres">
      <dgm:prSet presAssocID="{AF3D4471-4085-417D-ADF4-01E46FA947F6}" presName="Name19" presStyleLbl="parChTrans1D3" presStyleIdx="1" presStyleCnt="3" custScaleX="2000000"/>
      <dgm:spPr/>
      <dgm:t>
        <a:bodyPr/>
        <a:lstStyle/>
        <a:p>
          <a:endParaRPr lang="pl-PL"/>
        </a:p>
      </dgm:t>
    </dgm:pt>
    <dgm:pt modelId="{FC0D1144-E37A-404F-B193-FFB75AD1985C}" type="pres">
      <dgm:prSet presAssocID="{75AAC038-CD88-491B-AA9B-22809FBAF24B}" presName="Name21" presStyleCnt="0"/>
      <dgm:spPr/>
    </dgm:pt>
    <dgm:pt modelId="{302F95B2-2EA7-422C-8859-7DCD38C57704}" type="pres">
      <dgm:prSet presAssocID="{75AAC038-CD88-491B-AA9B-22809FBAF24B}" presName="level2Shape" presStyleLbl="node3" presStyleIdx="1" presStyleCnt="3" custScaleX="165842"/>
      <dgm:spPr/>
      <dgm:t>
        <a:bodyPr/>
        <a:lstStyle/>
        <a:p>
          <a:endParaRPr lang="pl-PL"/>
        </a:p>
      </dgm:t>
    </dgm:pt>
    <dgm:pt modelId="{466FC71E-2524-43CD-88DC-71B12ADDE118}" type="pres">
      <dgm:prSet presAssocID="{75AAC038-CD88-491B-AA9B-22809FBAF24B}" presName="hierChild3" presStyleCnt="0"/>
      <dgm:spPr/>
    </dgm:pt>
    <dgm:pt modelId="{FD080985-DDE6-4A31-A350-682E3D25C788}" type="pres">
      <dgm:prSet presAssocID="{C9D47075-4F7C-4874-89E1-8F53C4F2FF5C}" presName="Name19" presStyleLbl="parChTrans1D4" presStyleIdx="1" presStyleCnt="2" custScaleX="2000000"/>
      <dgm:spPr/>
      <dgm:t>
        <a:bodyPr/>
        <a:lstStyle/>
        <a:p>
          <a:endParaRPr lang="pl-PL"/>
        </a:p>
      </dgm:t>
    </dgm:pt>
    <dgm:pt modelId="{BE313D06-DD68-4649-9B81-20BD8B5E47D7}" type="pres">
      <dgm:prSet presAssocID="{88627437-F4B5-44D9-A91E-1B17513BF724}" presName="Name21" presStyleCnt="0"/>
      <dgm:spPr/>
    </dgm:pt>
    <dgm:pt modelId="{5F727ECB-9F76-4EBE-B5B3-163810A17030}" type="pres">
      <dgm:prSet presAssocID="{88627437-F4B5-44D9-A91E-1B17513BF724}" presName="level2Shape" presStyleLbl="node4" presStyleIdx="1" presStyleCnt="2" custScaleX="165842"/>
      <dgm:spPr/>
      <dgm:t>
        <a:bodyPr/>
        <a:lstStyle/>
        <a:p>
          <a:endParaRPr lang="pl-PL"/>
        </a:p>
      </dgm:t>
    </dgm:pt>
    <dgm:pt modelId="{A8FD2620-8463-4746-9F1B-00A5B081691F}" type="pres">
      <dgm:prSet presAssocID="{88627437-F4B5-44D9-A91E-1B17513BF724}" presName="hierChild3" presStyleCnt="0"/>
      <dgm:spPr/>
    </dgm:pt>
    <dgm:pt modelId="{F52AC9EF-55F5-45A7-A47D-A63393AE2F2F}" type="pres">
      <dgm:prSet presAssocID="{FE292240-8611-4FE8-A239-71613207410E}" presName="Name19" presStyleLbl="parChTrans1D3" presStyleIdx="2" presStyleCnt="3"/>
      <dgm:spPr/>
      <dgm:t>
        <a:bodyPr/>
        <a:lstStyle/>
        <a:p>
          <a:endParaRPr lang="pl-PL"/>
        </a:p>
      </dgm:t>
    </dgm:pt>
    <dgm:pt modelId="{9E024A60-77A8-4FFE-B244-8EADC546D520}" type="pres">
      <dgm:prSet presAssocID="{883794A9-52BF-4607-B252-E74D7D9ADF99}" presName="Name21" presStyleCnt="0"/>
      <dgm:spPr/>
    </dgm:pt>
    <dgm:pt modelId="{D12D53A3-2139-496D-8C5E-58772EA3B5E3}" type="pres">
      <dgm:prSet presAssocID="{883794A9-52BF-4607-B252-E74D7D9ADF99}" presName="level2Shape" presStyleLbl="node3" presStyleIdx="2" presStyleCnt="3" custScaleY="241118" custLinFactNeighborX="18886" custLinFactNeighborY="-4203"/>
      <dgm:spPr/>
      <dgm:t>
        <a:bodyPr/>
        <a:lstStyle/>
        <a:p>
          <a:endParaRPr lang="pl-PL"/>
        </a:p>
      </dgm:t>
    </dgm:pt>
    <dgm:pt modelId="{40CDC013-C723-4F51-87E3-5C05D24379C9}" type="pres">
      <dgm:prSet presAssocID="{883794A9-52BF-4607-B252-E74D7D9ADF99}" presName="hierChild3" presStyleCnt="0"/>
      <dgm:spPr/>
    </dgm:pt>
    <dgm:pt modelId="{736F33E6-8111-4DC4-9E0B-2E16C8D99181}" type="pres">
      <dgm:prSet presAssocID="{B2726B36-7D55-4363-B637-A6A653BF9B4C}" presName="bgShapesFlow" presStyleCnt="0"/>
      <dgm:spPr/>
    </dgm:pt>
  </dgm:ptLst>
  <dgm:cxnLst>
    <dgm:cxn modelId="{A2B867F9-65A1-4E8C-A909-1FA49CD5EA8D}" type="presOf" srcId="{48DF8012-1009-48B5-98B7-5B2F3FF4D3FC}" destId="{C9246092-E3EF-4AE7-A8BF-C4B5FEC9A40C}" srcOrd="0" destOrd="0" presId="urn:microsoft.com/office/officeart/2005/8/layout/hierarchy6"/>
    <dgm:cxn modelId="{5ECBBFD3-6D0E-459F-B6B3-313DCF76BE99}" type="presOf" srcId="{FE292240-8611-4FE8-A239-71613207410E}" destId="{F52AC9EF-55F5-45A7-A47D-A63393AE2F2F}" srcOrd="0" destOrd="0" presId="urn:microsoft.com/office/officeart/2005/8/layout/hierarchy6"/>
    <dgm:cxn modelId="{DC1E354B-1F4A-4F8F-B528-CEBCEFE98A3E}" type="presOf" srcId="{C9D47075-4F7C-4874-89E1-8F53C4F2FF5C}" destId="{FD080985-DDE6-4A31-A350-682E3D25C788}" srcOrd="0" destOrd="0" presId="urn:microsoft.com/office/officeart/2005/8/layout/hierarchy6"/>
    <dgm:cxn modelId="{AB17A7A6-7312-43E6-95F9-AEA0B1FF532F}" srcId="{992D2AF1-07E1-4175-B815-FA6D1C77E23A}" destId="{48DF8012-1009-48B5-98B7-5B2F3FF4D3FC}" srcOrd="0" destOrd="0" parTransId="{B47361EA-EB33-4B93-A45D-6B55DB85D7F0}" sibTransId="{F023E33E-AA56-499E-9148-D7D179A76300}"/>
    <dgm:cxn modelId="{CC6F1B68-08B4-46A4-A92B-EEBEE8044B99}" type="presOf" srcId="{6C49EB5B-D603-456F-8879-1ABF6FBAA584}" destId="{84946E29-D689-4F5F-A986-9A1BB254B603}" srcOrd="0" destOrd="0" presId="urn:microsoft.com/office/officeart/2005/8/layout/hierarchy6"/>
    <dgm:cxn modelId="{CCDB5D43-053B-4614-BF7A-A5F569716043}" type="presOf" srcId="{66DE9F42-16FC-4E92-A9AB-386474E501C4}" destId="{675ECA52-028E-4973-9E87-212D69222F0F}" srcOrd="0" destOrd="0" presId="urn:microsoft.com/office/officeart/2005/8/layout/hierarchy6"/>
    <dgm:cxn modelId="{61B1CD60-A56E-465F-82EB-7CF0FDDDA609}" type="presOf" srcId="{B47361EA-EB33-4B93-A45D-6B55DB85D7F0}" destId="{5EB15B63-383E-4488-A830-3D28582037D6}" srcOrd="0" destOrd="0" presId="urn:microsoft.com/office/officeart/2005/8/layout/hierarchy6"/>
    <dgm:cxn modelId="{2E83FA7B-FA36-4A48-9CAA-E5CA16B80470}" srcId="{381EDF37-83B0-47C0-9BD8-EE19F9C4F0E4}" destId="{883794A9-52BF-4607-B252-E74D7D9ADF99}" srcOrd="1" destOrd="0" parTransId="{FE292240-8611-4FE8-A239-71613207410E}" sibTransId="{25864CEF-DC19-4C7F-B027-8F623C294E68}"/>
    <dgm:cxn modelId="{9E6287A8-23AC-4039-8246-CED4C710A8F1}" type="presOf" srcId="{883794A9-52BF-4607-B252-E74D7D9ADF99}" destId="{D12D53A3-2139-496D-8C5E-58772EA3B5E3}" srcOrd="0" destOrd="0" presId="urn:microsoft.com/office/officeart/2005/8/layout/hierarchy6"/>
    <dgm:cxn modelId="{121AD87A-B633-42DA-9E47-5C0A5EFBE5BB}" srcId="{B2726B36-7D55-4363-B637-A6A653BF9B4C}" destId="{6C49EB5B-D603-456F-8879-1ABF6FBAA584}" srcOrd="0" destOrd="0" parTransId="{E2F08CD0-FE98-4AD7-B57D-BAF1DC0FD6AE}" sibTransId="{F9901EA1-2A03-486C-B593-572B75D03C00}"/>
    <dgm:cxn modelId="{70F2E7C4-75D7-453C-97C5-1099A741F9EE}" srcId="{381EDF37-83B0-47C0-9BD8-EE19F9C4F0E4}" destId="{75AAC038-CD88-491B-AA9B-22809FBAF24B}" srcOrd="0" destOrd="0" parTransId="{AF3D4471-4085-417D-ADF4-01E46FA947F6}" sibTransId="{CC5BE4F9-EB0E-4841-8194-049E7F3191DD}"/>
    <dgm:cxn modelId="{AF69E208-BFFB-45BA-8BBB-4B388CFB8498}" srcId="{6C49EB5B-D603-456F-8879-1ABF6FBAA584}" destId="{381EDF37-83B0-47C0-9BD8-EE19F9C4F0E4}" srcOrd="1" destOrd="0" parTransId="{7BBBB997-4734-4B6D-958E-6521438881A3}" sibTransId="{D4A2F66E-1EEC-444C-8177-311BAD243B7B}"/>
    <dgm:cxn modelId="{DAFBA03A-B54A-49FA-A04B-86015CA151B1}" type="presOf" srcId="{992D2AF1-07E1-4175-B815-FA6D1C77E23A}" destId="{E4E9393D-93D3-460C-94AD-F604C4AE8F39}" srcOrd="0" destOrd="0" presId="urn:microsoft.com/office/officeart/2005/8/layout/hierarchy6"/>
    <dgm:cxn modelId="{3F6B74A0-88A3-4217-AEAC-D6A41B6869B8}" srcId="{6C49EB5B-D603-456F-8879-1ABF6FBAA584}" destId="{992D2AF1-07E1-4175-B815-FA6D1C77E23A}" srcOrd="0" destOrd="0" parTransId="{66DE9F42-16FC-4E92-A9AB-386474E501C4}" sibTransId="{1265685B-463A-4AB6-AE5B-816749E1057E}"/>
    <dgm:cxn modelId="{D48C4574-25CB-4F26-A614-A3F3EC57BF0C}" type="presOf" srcId="{75AAC038-CD88-491B-AA9B-22809FBAF24B}" destId="{302F95B2-2EA7-422C-8859-7DCD38C57704}" srcOrd="0" destOrd="0" presId="urn:microsoft.com/office/officeart/2005/8/layout/hierarchy6"/>
    <dgm:cxn modelId="{28D249CA-58C2-449F-BF1B-72524DC12D94}" type="presOf" srcId="{4082A192-AFF2-4BAC-B6F2-83DB1234C44D}" destId="{8C47A749-F8BD-4B8A-95C6-825FA8339F64}" srcOrd="0" destOrd="0" presId="urn:microsoft.com/office/officeart/2005/8/layout/hierarchy6"/>
    <dgm:cxn modelId="{0EE83252-9116-4624-A41A-81B2D7F33C4A}" type="presOf" srcId="{381EDF37-83B0-47C0-9BD8-EE19F9C4F0E4}" destId="{319C3228-731B-48D5-8BD9-D1315B394105}" srcOrd="0" destOrd="0" presId="urn:microsoft.com/office/officeart/2005/8/layout/hierarchy6"/>
    <dgm:cxn modelId="{70F60773-DCE8-49F8-B44F-604144ADDE73}" srcId="{75AAC038-CD88-491B-AA9B-22809FBAF24B}" destId="{88627437-F4B5-44D9-A91E-1B17513BF724}" srcOrd="0" destOrd="0" parTransId="{C9D47075-4F7C-4874-89E1-8F53C4F2FF5C}" sibTransId="{A1047E49-AA41-4C8D-9343-B3E9A0DE256A}"/>
    <dgm:cxn modelId="{8F7A4AD5-D640-4EF8-9143-7B6246068E66}" type="presOf" srcId="{AF3D4471-4085-417D-ADF4-01E46FA947F6}" destId="{BCBF4CB9-F48C-46EB-B8A2-DB2C140370F7}" srcOrd="0" destOrd="0" presId="urn:microsoft.com/office/officeart/2005/8/layout/hierarchy6"/>
    <dgm:cxn modelId="{92FAC2B4-5938-42C8-B157-56E224A8665B}" type="presOf" srcId="{7BBBB997-4734-4B6D-958E-6521438881A3}" destId="{2CF22229-4150-43F6-B7FC-E9311D490838}" srcOrd="0" destOrd="0" presId="urn:microsoft.com/office/officeart/2005/8/layout/hierarchy6"/>
    <dgm:cxn modelId="{1D37AA40-3FDA-4783-ACAB-E0FA3A7A1D68}" type="presOf" srcId="{F3C13E12-80D4-4924-B1CE-C2034B734F8A}" destId="{A69F0F57-152A-46E4-8284-EB948955B152}" srcOrd="0" destOrd="0" presId="urn:microsoft.com/office/officeart/2005/8/layout/hierarchy6"/>
    <dgm:cxn modelId="{B8402E48-BF25-496B-8510-DD9602E8C406}" type="presOf" srcId="{88627437-F4B5-44D9-A91E-1B17513BF724}" destId="{5F727ECB-9F76-4EBE-B5B3-163810A17030}" srcOrd="0" destOrd="0" presId="urn:microsoft.com/office/officeart/2005/8/layout/hierarchy6"/>
    <dgm:cxn modelId="{3F432C02-54C6-4881-8000-0D6D874A4C5E}" srcId="{48DF8012-1009-48B5-98B7-5B2F3FF4D3FC}" destId="{F3C13E12-80D4-4924-B1CE-C2034B734F8A}" srcOrd="0" destOrd="0" parTransId="{4082A192-AFF2-4BAC-B6F2-83DB1234C44D}" sibTransId="{97406CE5-8869-42B7-9179-E53790260067}"/>
    <dgm:cxn modelId="{F172779D-7633-4180-AD33-A88005E3FC7C}" type="presOf" srcId="{B2726B36-7D55-4363-B637-A6A653BF9B4C}" destId="{E7FA9B7F-5E47-4F5F-8B2E-94BA617FB102}" srcOrd="0" destOrd="0" presId="urn:microsoft.com/office/officeart/2005/8/layout/hierarchy6"/>
    <dgm:cxn modelId="{3859477C-DD7A-44A2-B4A3-01E1A317F876}" type="presParOf" srcId="{E7FA9B7F-5E47-4F5F-8B2E-94BA617FB102}" destId="{A127B07A-457E-4778-867F-977D21AC7EC1}" srcOrd="0" destOrd="0" presId="urn:microsoft.com/office/officeart/2005/8/layout/hierarchy6"/>
    <dgm:cxn modelId="{0EB59D2B-239D-4220-90D4-07F62DEC1E9E}" type="presParOf" srcId="{A127B07A-457E-4778-867F-977D21AC7EC1}" destId="{143DBBFF-68E6-425A-AC2B-7CF4D306D2C8}" srcOrd="0" destOrd="0" presId="urn:microsoft.com/office/officeart/2005/8/layout/hierarchy6"/>
    <dgm:cxn modelId="{7A25C7AC-867F-4647-8A53-9DE9CE0968DC}" type="presParOf" srcId="{143DBBFF-68E6-425A-AC2B-7CF4D306D2C8}" destId="{143F92AB-1FCA-40AA-BA02-640AC1B9CDFA}" srcOrd="0" destOrd="0" presId="urn:microsoft.com/office/officeart/2005/8/layout/hierarchy6"/>
    <dgm:cxn modelId="{485B0D08-E66B-4E9D-B4AB-CA0560BB77CD}" type="presParOf" srcId="{143F92AB-1FCA-40AA-BA02-640AC1B9CDFA}" destId="{84946E29-D689-4F5F-A986-9A1BB254B603}" srcOrd="0" destOrd="0" presId="urn:microsoft.com/office/officeart/2005/8/layout/hierarchy6"/>
    <dgm:cxn modelId="{B42ACDAF-93E8-4F64-9599-E0AA8D3CEDC1}" type="presParOf" srcId="{143F92AB-1FCA-40AA-BA02-640AC1B9CDFA}" destId="{7D9686E1-AA41-4B0F-BFFA-842D89675B48}" srcOrd="1" destOrd="0" presId="urn:microsoft.com/office/officeart/2005/8/layout/hierarchy6"/>
    <dgm:cxn modelId="{075FCD10-FFEC-4878-B121-902070B5340B}" type="presParOf" srcId="{7D9686E1-AA41-4B0F-BFFA-842D89675B48}" destId="{675ECA52-028E-4973-9E87-212D69222F0F}" srcOrd="0" destOrd="0" presId="urn:microsoft.com/office/officeart/2005/8/layout/hierarchy6"/>
    <dgm:cxn modelId="{C844DBD8-C330-465D-8CC5-DD0C72A0986F}" type="presParOf" srcId="{7D9686E1-AA41-4B0F-BFFA-842D89675B48}" destId="{8CDCFCC1-96FC-4654-99EF-D955F0689E8A}" srcOrd="1" destOrd="0" presId="urn:microsoft.com/office/officeart/2005/8/layout/hierarchy6"/>
    <dgm:cxn modelId="{20CDB004-DA51-480C-A239-27C2185932C9}" type="presParOf" srcId="{8CDCFCC1-96FC-4654-99EF-D955F0689E8A}" destId="{E4E9393D-93D3-460C-94AD-F604C4AE8F39}" srcOrd="0" destOrd="0" presId="urn:microsoft.com/office/officeart/2005/8/layout/hierarchy6"/>
    <dgm:cxn modelId="{43EE1F25-BF8C-49CA-BF7A-4F6350AB8D63}" type="presParOf" srcId="{8CDCFCC1-96FC-4654-99EF-D955F0689E8A}" destId="{1E6C8598-F612-4FF6-9319-06AC7EF39A3F}" srcOrd="1" destOrd="0" presId="urn:microsoft.com/office/officeart/2005/8/layout/hierarchy6"/>
    <dgm:cxn modelId="{E0485DAC-14AE-4C7F-8F3D-2F1774B3E9F1}" type="presParOf" srcId="{1E6C8598-F612-4FF6-9319-06AC7EF39A3F}" destId="{5EB15B63-383E-4488-A830-3D28582037D6}" srcOrd="0" destOrd="0" presId="urn:microsoft.com/office/officeart/2005/8/layout/hierarchy6"/>
    <dgm:cxn modelId="{E7093CE0-BD7F-4773-A687-9AE37DF5906C}" type="presParOf" srcId="{1E6C8598-F612-4FF6-9319-06AC7EF39A3F}" destId="{247E8D2B-9009-471A-BD8B-7519A301643B}" srcOrd="1" destOrd="0" presId="urn:microsoft.com/office/officeart/2005/8/layout/hierarchy6"/>
    <dgm:cxn modelId="{46A5A3E4-4315-4DF2-B396-EA92E9986D7B}" type="presParOf" srcId="{247E8D2B-9009-471A-BD8B-7519A301643B}" destId="{C9246092-E3EF-4AE7-A8BF-C4B5FEC9A40C}" srcOrd="0" destOrd="0" presId="urn:microsoft.com/office/officeart/2005/8/layout/hierarchy6"/>
    <dgm:cxn modelId="{F87D3E9A-C8DC-47DD-8706-2CE3B4C01B81}" type="presParOf" srcId="{247E8D2B-9009-471A-BD8B-7519A301643B}" destId="{A6E03B4E-D8EF-480B-B233-75040FD3BFEC}" srcOrd="1" destOrd="0" presId="urn:microsoft.com/office/officeart/2005/8/layout/hierarchy6"/>
    <dgm:cxn modelId="{51175358-55CB-492C-ACD3-836228E87823}" type="presParOf" srcId="{A6E03B4E-D8EF-480B-B233-75040FD3BFEC}" destId="{8C47A749-F8BD-4B8A-95C6-825FA8339F64}" srcOrd="0" destOrd="0" presId="urn:microsoft.com/office/officeart/2005/8/layout/hierarchy6"/>
    <dgm:cxn modelId="{DF0EA77C-36A4-4E89-ABC0-C59B6A62B0CB}" type="presParOf" srcId="{A6E03B4E-D8EF-480B-B233-75040FD3BFEC}" destId="{0B9DBCA0-09E9-49E5-84CB-42588E252862}" srcOrd="1" destOrd="0" presId="urn:microsoft.com/office/officeart/2005/8/layout/hierarchy6"/>
    <dgm:cxn modelId="{4DDCDAAC-9E33-4FCE-971F-B572D920D77B}" type="presParOf" srcId="{0B9DBCA0-09E9-49E5-84CB-42588E252862}" destId="{A69F0F57-152A-46E4-8284-EB948955B152}" srcOrd="0" destOrd="0" presId="urn:microsoft.com/office/officeart/2005/8/layout/hierarchy6"/>
    <dgm:cxn modelId="{C38E3DC0-BC2E-41F0-B92E-0403C2D35F87}" type="presParOf" srcId="{0B9DBCA0-09E9-49E5-84CB-42588E252862}" destId="{30BCEFF6-1538-4262-8869-7BD0BC3DEE59}" srcOrd="1" destOrd="0" presId="urn:microsoft.com/office/officeart/2005/8/layout/hierarchy6"/>
    <dgm:cxn modelId="{84B48B16-EF3C-46C5-ABC3-9C3A425EC4F2}" type="presParOf" srcId="{7D9686E1-AA41-4B0F-BFFA-842D89675B48}" destId="{2CF22229-4150-43F6-B7FC-E9311D490838}" srcOrd="2" destOrd="0" presId="urn:microsoft.com/office/officeart/2005/8/layout/hierarchy6"/>
    <dgm:cxn modelId="{1305C8C7-BB3D-456D-B81D-31A584DFE2B0}" type="presParOf" srcId="{7D9686E1-AA41-4B0F-BFFA-842D89675B48}" destId="{255566DF-0898-4C36-995C-DC72CD4D2A4A}" srcOrd="3" destOrd="0" presId="urn:microsoft.com/office/officeart/2005/8/layout/hierarchy6"/>
    <dgm:cxn modelId="{AE4D3B6E-284C-482C-A4D4-DB17086EDC2C}" type="presParOf" srcId="{255566DF-0898-4C36-995C-DC72CD4D2A4A}" destId="{319C3228-731B-48D5-8BD9-D1315B394105}" srcOrd="0" destOrd="0" presId="urn:microsoft.com/office/officeart/2005/8/layout/hierarchy6"/>
    <dgm:cxn modelId="{089DDF2C-025A-48DD-9029-F691F0F7D925}" type="presParOf" srcId="{255566DF-0898-4C36-995C-DC72CD4D2A4A}" destId="{8DE746AF-BBE1-4E78-B8D8-E8FFCBBE6FDA}" srcOrd="1" destOrd="0" presId="urn:microsoft.com/office/officeart/2005/8/layout/hierarchy6"/>
    <dgm:cxn modelId="{C20E3B68-3208-49CD-B5F8-558737AAE7AA}" type="presParOf" srcId="{8DE746AF-BBE1-4E78-B8D8-E8FFCBBE6FDA}" destId="{BCBF4CB9-F48C-46EB-B8A2-DB2C140370F7}" srcOrd="0" destOrd="0" presId="urn:microsoft.com/office/officeart/2005/8/layout/hierarchy6"/>
    <dgm:cxn modelId="{725F92C1-EC66-41A5-9BC5-51F7294C87B0}" type="presParOf" srcId="{8DE746AF-BBE1-4E78-B8D8-E8FFCBBE6FDA}" destId="{FC0D1144-E37A-404F-B193-FFB75AD1985C}" srcOrd="1" destOrd="0" presId="urn:microsoft.com/office/officeart/2005/8/layout/hierarchy6"/>
    <dgm:cxn modelId="{8BD5662D-D0D3-4BB4-B68A-2BBEAD7571D7}" type="presParOf" srcId="{FC0D1144-E37A-404F-B193-FFB75AD1985C}" destId="{302F95B2-2EA7-422C-8859-7DCD38C57704}" srcOrd="0" destOrd="0" presId="urn:microsoft.com/office/officeart/2005/8/layout/hierarchy6"/>
    <dgm:cxn modelId="{0360CDE0-38A5-4163-AE3A-A77619AEC0A0}" type="presParOf" srcId="{FC0D1144-E37A-404F-B193-FFB75AD1985C}" destId="{466FC71E-2524-43CD-88DC-71B12ADDE118}" srcOrd="1" destOrd="0" presId="urn:microsoft.com/office/officeart/2005/8/layout/hierarchy6"/>
    <dgm:cxn modelId="{B77CE712-FF59-438E-AA21-A182F440D51D}" type="presParOf" srcId="{466FC71E-2524-43CD-88DC-71B12ADDE118}" destId="{FD080985-DDE6-4A31-A350-682E3D25C788}" srcOrd="0" destOrd="0" presId="urn:microsoft.com/office/officeart/2005/8/layout/hierarchy6"/>
    <dgm:cxn modelId="{7CFE2A9B-23CB-4A64-9953-A45312F0B700}" type="presParOf" srcId="{466FC71E-2524-43CD-88DC-71B12ADDE118}" destId="{BE313D06-DD68-4649-9B81-20BD8B5E47D7}" srcOrd="1" destOrd="0" presId="urn:microsoft.com/office/officeart/2005/8/layout/hierarchy6"/>
    <dgm:cxn modelId="{12672222-7BEA-4007-891C-F462E0910FD7}" type="presParOf" srcId="{BE313D06-DD68-4649-9B81-20BD8B5E47D7}" destId="{5F727ECB-9F76-4EBE-B5B3-163810A17030}" srcOrd="0" destOrd="0" presId="urn:microsoft.com/office/officeart/2005/8/layout/hierarchy6"/>
    <dgm:cxn modelId="{C488556B-3E1B-45FD-A22C-401416689193}" type="presParOf" srcId="{BE313D06-DD68-4649-9B81-20BD8B5E47D7}" destId="{A8FD2620-8463-4746-9F1B-00A5B081691F}" srcOrd="1" destOrd="0" presId="urn:microsoft.com/office/officeart/2005/8/layout/hierarchy6"/>
    <dgm:cxn modelId="{DBD11053-6146-4E6C-8499-D685525EE6FE}" type="presParOf" srcId="{8DE746AF-BBE1-4E78-B8D8-E8FFCBBE6FDA}" destId="{F52AC9EF-55F5-45A7-A47D-A63393AE2F2F}" srcOrd="2" destOrd="0" presId="urn:microsoft.com/office/officeart/2005/8/layout/hierarchy6"/>
    <dgm:cxn modelId="{ABB51153-A21C-4035-9B9E-552990A05941}" type="presParOf" srcId="{8DE746AF-BBE1-4E78-B8D8-E8FFCBBE6FDA}" destId="{9E024A60-77A8-4FFE-B244-8EADC546D520}" srcOrd="3" destOrd="0" presId="urn:microsoft.com/office/officeart/2005/8/layout/hierarchy6"/>
    <dgm:cxn modelId="{008222B8-D3F3-48CA-AE55-F4B8084FAB46}" type="presParOf" srcId="{9E024A60-77A8-4FFE-B244-8EADC546D520}" destId="{D12D53A3-2139-496D-8C5E-58772EA3B5E3}" srcOrd="0" destOrd="0" presId="urn:microsoft.com/office/officeart/2005/8/layout/hierarchy6"/>
    <dgm:cxn modelId="{7762E9DB-379A-4460-AD23-E08C23097BF2}" type="presParOf" srcId="{9E024A60-77A8-4FFE-B244-8EADC546D520}" destId="{40CDC013-C723-4F51-87E3-5C05D24379C9}" srcOrd="1" destOrd="0" presId="urn:microsoft.com/office/officeart/2005/8/layout/hierarchy6"/>
    <dgm:cxn modelId="{71D22F15-5123-42DA-96C3-70D535F595C2}" type="presParOf" srcId="{E7FA9B7F-5E47-4F5F-8B2E-94BA617FB102}" destId="{736F33E6-8111-4DC4-9E0B-2E16C8D99181}"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9F4C7E-72F7-4EFE-975A-34075662FD65}" type="doc">
      <dgm:prSet loTypeId="urn:microsoft.com/office/officeart/2005/8/layout/equation1" loCatId="process" qsTypeId="urn:microsoft.com/office/officeart/2005/8/quickstyle/simple1" qsCatId="simple" csTypeId="urn:microsoft.com/office/officeart/2005/8/colors/accent0_1" csCatId="mainScheme" phldr="1"/>
      <dgm:spPr/>
    </dgm:pt>
    <dgm:pt modelId="{04C5E6D7-0946-49D4-B04D-4CFE41299DD6}">
      <dgm:prSet phldrT="[Tekst]"/>
      <dgm:spPr>
        <a:ln>
          <a:solidFill>
            <a:srgbClr val="FFC000"/>
          </a:solidFill>
        </a:ln>
      </dgm:spPr>
      <dgm:t>
        <a:bodyPr/>
        <a:lstStyle/>
        <a:p>
          <a:r>
            <a:rPr lang="pl-PL" dirty="0">
              <a:latin typeface="Lato" panose="020F0502020204030203"/>
            </a:rPr>
            <a:t>Odzyskanie podatku VAT</a:t>
          </a:r>
        </a:p>
      </dgm:t>
    </dgm:pt>
    <dgm:pt modelId="{5329EB8F-30B8-46CC-8C34-4D541627C4AF}" type="parTrans" cxnId="{79B0BB8C-D926-4A19-8365-0EA3875EB427}">
      <dgm:prSet/>
      <dgm:spPr/>
      <dgm:t>
        <a:bodyPr/>
        <a:lstStyle/>
        <a:p>
          <a:endParaRPr lang="pl-PL"/>
        </a:p>
      </dgm:t>
    </dgm:pt>
    <dgm:pt modelId="{39FDE995-21B2-4AD9-BCBB-676FC83915BF}" type="sibTrans" cxnId="{79B0BB8C-D926-4A19-8365-0EA3875EB427}">
      <dgm:prSet/>
      <dgm:spPr>
        <a:solidFill>
          <a:schemeClr val="bg1">
            <a:lumMod val="95000"/>
          </a:schemeClr>
        </a:solidFill>
        <a:ln>
          <a:solidFill>
            <a:srgbClr val="FFC000"/>
          </a:solidFill>
        </a:ln>
      </dgm:spPr>
      <dgm:t>
        <a:bodyPr/>
        <a:lstStyle/>
        <a:p>
          <a:endParaRPr lang="pl-PL"/>
        </a:p>
      </dgm:t>
    </dgm:pt>
    <dgm:pt modelId="{1A8D7532-0447-44C4-9484-647AEB377282}">
      <dgm:prSet phldrT="[Tekst]"/>
      <dgm:spPr>
        <a:ln>
          <a:solidFill>
            <a:srgbClr val="FFC000"/>
          </a:solidFill>
        </a:ln>
      </dgm:spPr>
      <dgm:t>
        <a:bodyPr/>
        <a:lstStyle/>
        <a:p>
          <a:r>
            <a:rPr lang="pl-PL" dirty="0">
              <a:latin typeface="Lato" panose="020F0502020204030203"/>
              <a:hlinkClick xmlns:r="http://schemas.openxmlformats.org/officeDocument/2006/relationships" r:id="rId1" action="ppaction://hlinksldjump"/>
            </a:rPr>
            <a:t>Odliczenie podatku VAT</a:t>
          </a:r>
          <a:endParaRPr lang="pl-PL" dirty="0">
            <a:latin typeface="Lato" panose="020F0502020204030203"/>
          </a:endParaRPr>
        </a:p>
      </dgm:t>
    </dgm:pt>
    <dgm:pt modelId="{509465E7-392F-49A2-9657-9DCFBDFB81EF}" type="parTrans" cxnId="{5D53A6FC-955C-4720-82C4-C07614AC7C1C}">
      <dgm:prSet/>
      <dgm:spPr/>
      <dgm:t>
        <a:bodyPr/>
        <a:lstStyle/>
        <a:p>
          <a:endParaRPr lang="pl-PL"/>
        </a:p>
      </dgm:t>
    </dgm:pt>
    <dgm:pt modelId="{393A595F-5927-4877-B1A6-C8A927530C4C}" type="sibTrans" cxnId="{5D53A6FC-955C-4720-82C4-C07614AC7C1C}">
      <dgm:prSet/>
      <dgm:spPr/>
      <dgm:t>
        <a:bodyPr/>
        <a:lstStyle/>
        <a:p>
          <a:endParaRPr lang="pl-PL"/>
        </a:p>
      </dgm:t>
    </dgm:pt>
    <dgm:pt modelId="{3044A66E-31D7-4B14-BAA4-64CD81DE289E}" type="pres">
      <dgm:prSet presAssocID="{969F4C7E-72F7-4EFE-975A-34075662FD65}" presName="linearFlow" presStyleCnt="0">
        <dgm:presLayoutVars>
          <dgm:dir/>
          <dgm:resizeHandles val="exact"/>
        </dgm:presLayoutVars>
      </dgm:prSet>
      <dgm:spPr/>
    </dgm:pt>
    <dgm:pt modelId="{0BB2FC05-2059-4160-9A87-FA2F233A1D1E}" type="pres">
      <dgm:prSet presAssocID="{04C5E6D7-0946-49D4-B04D-4CFE41299DD6}" presName="node" presStyleLbl="node1" presStyleIdx="0" presStyleCnt="2">
        <dgm:presLayoutVars>
          <dgm:bulletEnabled val="1"/>
        </dgm:presLayoutVars>
      </dgm:prSet>
      <dgm:spPr/>
      <dgm:t>
        <a:bodyPr/>
        <a:lstStyle/>
        <a:p>
          <a:endParaRPr lang="pl-PL"/>
        </a:p>
      </dgm:t>
    </dgm:pt>
    <dgm:pt modelId="{81EFFE9F-D5B4-48C1-A941-3CE1F9FEC81B}" type="pres">
      <dgm:prSet presAssocID="{39FDE995-21B2-4AD9-BCBB-676FC83915BF}" presName="spacerL" presStyleCnt="0"/>
      <dgm:spPr/>
    </dgm:pt>
    <dgm:pt modelId="{527803E7-F2CC-42EB-89CF-579A58E440CE}" type="pres">
      <dgm:prSet presAssocID="{39FDE995-21B2-4AD9-BCBB-676FC83915BF}" presName="sibTrans" presStyleLbl="sibTrans2D1" presStyleIdx="0" presStyleCnt="1"/>
      <dgm:spPr>
        <a:prstGeom prst="mathNotEqual">
          <a:avLst/>
        </a:prstGeom>
      </dgm:spPr>
      <dgm:t>
        <a:bodyPr/>
        <a:lstStyle/>
        <a:p>
          <a:endParaRPr lang="pl-PL"/>
        </a:p>
      </dgm:t>
    </dgm:pt>
    <dgm:pt modelId="{CA861332-D420-4A17-BAA2-BEE02FDB2EC3}" type="pres">
      <dgm:prSet presAssocID="{39FDE995-21B2-4AD9-BCBB-676FC83915BF}" presName="spacerR" presStyleCnt="0"/>
      <dgm:spPr/>
    </dgm:pt>
    <dgm:pt modelId="{1B9646DB-5958-42AF-AB3E-01EDF745AFED}" type="pres">
      <dgm:prSet presAssocID="{1A8D7532-0447-44C4-9484-647AEB377282}" presName="node" presStyleLbl="node1" presStyleIdx="1" presStyleCnt="2" custScaleX="57024" custScaleY="60710">
        <dgm:presLayoutVars>
          <dgm:bulletEnabled val="1"/>
        </dgm:presLayoutVars>
      </dgm:prSet>
      <dgm:spPr/>
      <dgm:t>
        <a:bodyPr/>
        <a:lstStyle/>
        <a:p>
          <a:endParaRPr lang="pl-PL"/>
        </a:p>
      </dgm:t>
    </dgm:pt>
  </dgm:ptLst>
  <dgm:cxnLst>
    <dgm:cxn modelId="{B18D2433-EB50-4705-9560-F70F40BCFE3A}" type="presOf" srcId="{1A8D7532-0447-44C4-9484-647AEB377282}" destId="{1B9646DB-5958-42AF-AB3E-01EDF745AFED}" srcOrd="0" destOrd="0" presId="urn:microsoft.com/office/officeart/2005/8/layout/equation1"/>
    <dgm:cxn modelId="{2FB87C1A-931D-4541-9FB2-559F3616475D}" type="presOf" srcId="{04C5E6D7-0946-49D4-B04D-4CFE41299DD6}" destId="{0BB2FC05-2059-4160-9A87-FA2F233A1D1E}" srcOrd="0" destOrd="0" presId="urn:microsoft.com/office/officeart/2005/8/layout/equation1"/>
    <dgm:cxn modelId="{B1896C02-C68B-416A-B41D-15199094A3AB}" type="presOf" srcId="{39FDE995-21B2-4AD9-BCBB-676FC83915BF}" destId="{527803E7-F2CC-42EB-89CF-579A58E440CE}" srcOrd="0" destOrd="0" presId="urn:microsoft.com/office/officeart/2005/8/layout/equation1"/>
    <dgm:cxn modelId="{79B0BB8C-D926-4A19-8365-0EA3875EB427}" srcId="{969F4C7E-72F7-4EFE-975A-34075662FD65}" destId="{04C5E6D7-0946-49D4-B04D-4CFE41299DD6}" srcOrd="0" destOrd="0" parTransId="{5329EB8F-30B8-46CC-8C34-4D541627C4AF}" sibTransId="{39FDE995-21B2-4AD9-BCBB-676FC83915BF}"/>
    <dgm:cxn modelId="{5D53A6FC-955C-4720-82C4-C07614AC7C1C}" srcId="{969F4C7E-72F7-4EFE-975A-34075662FD65}" destId="{1A8D7532-0447-44C4-9484-647AEB377282}" srcOrd="1" destOrd="0" parTransId="{509465E7-392F-49A2-9657-9DCFBDFB81EF}" sibTransId="{393A595F-5927-4877-B1A6-C8A927530C4C}"/>
    <dgm:cxn modelId="{80C68AA8-4F69-46BB-BE9D-CB00AF0CC73D}" type="presOf" srcId="{969F4C7E-72F7-4EFE-975A-34075662FD65}" destId="{3044A66E-31D7-4B14-BAA4-64CD81DE289E}" srcOrd="0" destOrd="0" presId="urn:microsoft.com/office/officeart/2005/8/layout/equation1"/>
    <dgm:cxn modelId="{9BBC4175-D924-476A-98E4-9DF0B523A111}" type="presParOf" srcId="{3044A66E-31D7-4B14-BAA4-64CD81DE289E}" destId="{0BB2FC05-2059-4160-9A87-FA2F233A1D1E}" srcOrd="0" destOrd="0" presId="urn:microsoft.com/office/officeart/2005/8/layout/equation1"/>
    <dgm:cxn modelId="{F56A0CBB-E04A-4FB7-BD38-320ACB35BDA2}" type="presParOf" srcId="{3044A66E-31D7-4B14-BAA4-64CD81DE289E}" destId="{81EFFE9F-D5B4-48C1-A941-3CE1F9FEC81B}" srcOrd="1" destOrd="0" presId="urn:microsoft.com/office/officeart/2005/8/layout/equation1"/>
    <dgm:cxn modelId="{8745CA94-C886-4DD1-A501-93DED4F178C1}" type="presParOf" srcId="{3044A66E-31D7-4B14-BAA4-64CD81DE289E}" destId="{527803E7-F2CC-42EB-89CF-579A58E440CE}" srcOrd="2" destOrd="0" presId="urn:microsoft.com/office/officeart/2005/8/layout/equation1"/>
    <dgm:cxn modelId="{60233C80-6EDF-4E93-AE61-10B38B611D7B}" type="presParOf" srcId="{3044A66E-31D7-4B14-BAA4-64CD81DE289E}" destId="{CA861332-D420-4A17-BAA2-BEE02FDB2EC3}" srcOrd="3" destOrd="0" presId="urn:microsoft.com/office/officeart/2005/8/layout/equation1"/>
    <dgm:cxn modelId="{4B405F4E-68A9-497C-B50F-42EFCFAD0919}" type="presParOf" srcId="{3044A66E-31D7-4B14-BAA4-64CD81DE289E}" destId="{1B9646DB-5958-42AF-AB3E-01EDF745AFED}" srcOrd="4"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6BB2E3A-9C16-47EF-9202-59429A93EEC2}"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FF99DB33-22B0-48C1-ACF6-4F9E40414CCB}">
      <dgm:prSet phldrT="[Tekst]" custT="1"/>
      <dgm:spPr>
        <a:ln>
          <a:solidFill>
            <a:srgbClr val="FFC000"/>
          </a:solidFill>
        </a:ln>
      </dgm:spPr>
      <dgm:t>
        <a:bodyPr/>
        <a:lstStyle/>
        <a:p>
          <a:r>
            <a:rPr lang="pl-PL" sz="1400" b="1" dirty="0">
              <a:latin typeface="Lato"/>
            </a:rPr>
            <a:t>Zbycie środków trwałych w okresie korekty</a:t>
          </a:r>
        </a:p>
      </dgm:t>
    </dgm:pt>
    <dgm:pt modelId="{DD1BF3F3-2199-4129-8D13-A23E33522472}" type="parTrans" cxnId="{2B168E9E-9134-4272-861F-BCE87B062B9F}">
      <dgm:prSet/>
      <dgm:spPr/>
      <dgm:t>
        <a:bodyPr/>
        <a:lstStyle/>
        <a:p>
          <a:endParaRPr lang="pl-PL"/>
        </a:p>
      </dgm:t>
    </dgm:pt>
    <dgm:pt modelId="{71DB8456-8598-48FD-A2DA-3FF41AA7777F}" type="sibTrans" cxnId="{2B168E9E-9134-4272-861F-BCE87B062B9F}">
      <dgm:prSet/>
      <dgm:spPr/>
      <dgm:t>
        <a:bodyPr/>
        <a:lstStyle/>
        <a:p>
          <a:endParaRPr lang="pl-PL"/>
        </a:p>
      </dgm:t>
    </dgm:pt>
    <dgm:pt modelId="{1B7072F5-2A6B-4AE3-9AC4-864F366763B7}">
      <dgm:prSet phldrT="[Tekst]" custT="1"/>
      <dgm:spPr>
        <a:ln>
          <a:solidFill>
            <a:srgbClr val="FFC000"/>
          </a:solidFill>
        </a:ln>
      </dgm:spPr>
      <dgm:t>
        <a:bodyPr/>
        <a:lstStyle/>
        <a:p>
          <a:r>
            <a:rPr lang="pl-PL" sz="1400" dirty="0"/>
            <a:t>W przypadku gdy w okresie korekty, nastąpi sprzedaż środka trwałego</a:t>
          </a:r>
        </a:p>
      </dgm:t>
    </dgm:pt>
    <dgm:pt modelId="{4BFB6A01-B72A-4873-98D8-F8FC87BBD836}" type="parTrans" cxnId="{02ED61EF-E56D-4E7F-A70C-C229E5134191}">
      <dgm:prSet/>
      <dgm:spPr>
        <a:ln>
          <a:solidFill>
            <a:srgbClr val="FFC000"/>
          </a:solidFill>
        </a:ln>
      </dgm:spPr>
      <dgm:t>
        <a:bodyPr/>
        <a:lstStyle/>
        <a:p>
          <a:endParaRPr lang="pl-PL"/>
        </a:p>
      </dgm:t>
    </dgm:pt>
    <dgm:pt modelId="{1780B159-9838-4644-9E1C-6859DAAF611D}" type="sibTrans" cxnId="{02ED61EF-E56D-4E7F-A70C-C229E5134191}">
      <dgm:prSet/>
      <dgm:spPr/>
      <dgm:t>
        <a:bodyPr/>
        <a:lstStyle/>
        <a:p>
          <a:endParaRPr lang="pl-PL"/>
        </a:p>
      </dgm:t>
    </dgm:pt>
    <dgm:pt modelId="{1CDFE7A7-A8D8-455E-9274-DC7264F1DC59}">
      <dgm:prSet phldrT="[Tekst]" custT="1"/>
      <dgm:spPr>
        <a:ln>
          <a:solidFill>
            <a:srgbClr val="FFC000"/>
          </a:solidFill>
        </a:ln>
      </dgm:spPr>
      <dgm:t>
        <a:bodyPr/>
        <a:lstStyle/>
        <a:p>
          <a:r>
            <a:rPr lang="pl-PL" sz="1200" dirty="0">
              <a:latin typeface="Lato"/>
            </a:rPr>
            <a:t>korekta powinna być dokonana jednorazowo w odniesieniu do całego pozostałego okresu korekty. </a:t>
          </a:r>
        </a:p>
      </dgm:t>
    </dgm:pt>
    <dgm:pt modelId="{8CD725C3-C7B5-4E5D-B00B-AE766FD309F2}" type="parTrans" cxnId="{45BB5A26-63F5-48C3-AE91-0FA822B43BE7}">
      <dgm:prSet/>
      <dgm:spPr>
        <a:ln>
          <a:solidFill>
            <a:srgbClr val="FFC000"/>
          </a:solidFill>
        </a:ln>
      </dgm:spPr>
      <dgm:t>
        <a:bodyPr/>
        <a:lstStyle/>
        <a:p>
          <a:endParaRPr lang="pl-PL"/>
        </a:p>
      </dgm:t>
    </dgm:pt>
    <dgm:pt modelId="{2D7F440D-0685-4913-91FC-DF09C9BD1798}" type="sibTrans" cxnId="{45BB5A26-63F5-48C3-AE91-0FA822B43BE7}">
      <dgm:prSet/>
      <dgm:spPr/>
      <dgm:t>
        <a:bodyPr/>
        <a:lstStyle/>
        <a:p>
          <a:endParaRPr lang="pl-PL"/>
        </a:p>
      </dgm:t>
    </dgm:pt>
    <dgm:pt modelId="{65BF2DD5-9D7C-48B3-BCDB-35E581781776}">
      <dgm:prSet phldrT="[Tekst]" custT="1"/>
      <dgm:spPr>
        <a:ln>
          <a:solidFill>
            <a:srgbClr val="FFC000"/>
          </a:solidFill>
        </a:ln>
      </dgm:spPr>
      <dgm:t>
        <a:bodyPr/>
        <a:lstStyle/>
        <a:p>
          <a:r>
            <a:rPr lang="pl-PL" sz="1200" dirty="0">
              <a:latin typeface="Lato"/>
            </a:rPr>
            <a:t>Korekty dokonuje się w deklaracji podatkowej za okres rozliczeniowy, w którym nastąpiła sprzedaż, a w przypadku opodatkowania towarów zgodnie z art. 14 - w deklaracji podatkowej za okres rozliczeniowy, w którym w stosunku do tych towarów powstał obowiązek podatkowy. </a:t>
          </a:r>
        </a:p>
      </dgm:t>
    </dgm:pt>
    <dgm:pt modelId="{126EA181-544F-4A8E-A0B1-87A3B8D680EF}" type="parTrans" cxnId="{9487DFE6-3A01-46F3-AC2E-B31EECE96C51}">
      <dgm:prSet/>
      <dgm:spPr>
        <a:ln>
          <a:solidFill>
            <a:srgbClr val="FFC000"/>
          </a:solidFill>
        </a:ln>
      </dgm:spPr>
      <dgm:t>
        <a:bodyPr/>
        <a:lstStyle/>
        <a:p>
          <a:endParaRPr lang="pl-PL"/>
        </a:p>
      </dgm:t>
    </dgm:pt>
    <dgm:pt modelId="{EA462DEA-DA51-4532-A966-FEA45157A909}" type="sibTrans" cxnId="{9487DFE6-3A01-46F3-AC2E-B31EECE96C51}">
      <dgm:prSet/>
      <dgm:spPr/>
      <dgm:t>
        <a:bodyPr/>
        <a:lstStyle/>
        <a:p>
          <a:endParaRPr lang="pl-PL"/>
        </a:p>
      </dgm:t>
    </dgm:pt>
    <dgm:pt modelId="{12826571-789F-46D0-81FD-C7F15635C5C8}">
      <dgm:prSet custT="1"/>
      <dgm:spPr>
        <a:ln>
          <a:solidFill>
            <a:srgbClr val="FFC000"/>
          </a:solidFill>
        </a:ln>
      </dgm:spPr>
      <dgm:t>
        <a:bodyPr/>
        <a:lstStyle/>
        <a:p>
          <a:r>
            <a:rPr lang="pl-PL" sz="1400" dirty="0">
              <a:latin typeface="Lato"/>
            </a:rPr>
            <a:t>uważa się, że </a:t>
          </a:r>
        </a:p>
      </dgm:t>
    </dgm:pt>
    <dgm:pt modelId="{C0ACC036-366D-44E0-AEBD-C8BB4166477F}" type="parTrans" cxnId="{95A97349-AEB4-4A0C-B64B-CEFE6F096046}">
      <dgm:prSet/>
      <dgm:spPr>
        <a:ln>
          <a:solidFill>
            <a:srgbClr val="FFC000"/>
          </a:solidFill>
        </a:ln>
      </dgm:spPr>
      <dgm:t>
        <a:bodyPr/>
        <a:lstStyle/>
        <a:p>
          <a:endParaRPr lang="pl-PL" sz="1200"/>
        </a:p>
      </dgm:t>
    </dgm:pt>
    <dgm:pt modelId="{8B1291F0-C482-43A2-B391-6AF6A5DC737D}" type="sibTrans" cxnId="{95A97349-AEB4-4A0C-B64B-CEFE6F096046}">
      <dgm:prSet/>
      <dgm:spPr/>
      <dgm:t>
        <a:bodyPr/>
        <a:lstStyle/>
        <a:p>
          <a:endParaRPr lang="pl-PL"/>
        </a:p>
      </dgm:t>
    </dgm:pt>
    <dgm:pt modelId="{414EC4D7-F714-43B3-ABC8-85D1F0B80D61}">
      <dgm:prSet custT="1"/>
      <dgm:spPr>
        <a:ln>
          <a:solidFill>
            <a:srgbClr val="FFC000"/>
          </a:solidFill>
        </a:ln>
      </dgm:spPr>
      <dgm:t>
        <a:bodyPr/>
        <a:lstStyle/>
        <a:p>
          <a:r>
            <a:rPr lang="pl-PL" sz="1200" dirty="0">
              <a:latin typeface="Lato"/>
            </a:rPr>
            <a:t>ten towar ten jest nadal wykorzystywany na potrzeby czynności podlegających opodatkowaniu u tego podatnika, aż do końca okresu korekty. </a:t>
          </a:r>
        </a:p>
      </dgm:t>
    </dgm:pt>
    <dgm:pt modelId="{59150361-FB48-412D-9570-7D74C153C6C9}" type="parTrans" cxnId="{BAA9388A-4A31-4FEC-A42E-BA935E1B297A}">
      <dgm:prSet/>
      <dgm:spPr>
        <a:ln>
          <a:solidFill>
            <a:srgbClr val="FFC000"/>
          </a:solidFill>
        </a:ln>
      </dgm:spPr>
      <dgm:t>
        <a:bodyPr/>
        <a:lstStyle/>
        <a:p>
          <a:endParaRPr lang="pl-PL" sz="1200"/>
        </a:p>
      </dgm:t>
    </dgm:pt>
    <dgm:pt modelId="{21C0D8D6-C2D6-4D22-8629-C4159821459A}" type="sibTrans" cxnId="{BAA9388A-4A31-4FEC-A42E-BA935E1B297A}">
      <dgm:prSet/>
      <dgm:spPr/>
      <dgm:t>
        <a:bodyPr/>
        <a:lstStyle/>
        <a:p>
          <a:endParaRPr lang="pl-PL"/>
        </a:p>
      </dgm:t>
    </dgm:pt>
    <dgm:pt modelId="{00F4A8AB-43CB-45B2-9702-5F478FF9113F}" type="pres">
      <dgm:prSet presAssocID="{96BB2E3A-9C16-47EF-9202-59429A93EEC2}" presName="mainComposite" presStyleCnt="0">
        <dgm:presLayoutVars>
          <dgm:chPref val="1"/>
          <dgm:dir/>
          <dgm:animOne val="branch"/>
          <dgm:animLvl val="lvl"/>
          <dgm:resizeHandles val="exact"/>
        </dgm:presLayoutVars>
      </dgm:prSet>
      <dgm:spPr/>
      <dgm:t>
        <a:bodyPr/>
        <a:lstStyle/>
        <a:p>
          <a:endParaRPr lang="pl-PL"/>
        </a:p>
      </dgm:t>
    </dgm:pt>
    <dgm:pt modelId="{6FEEFEDE-5370-4469-8195-255B23CE0D3D}" type="pres">
      <dgm:prSet presAssocID="{96BB2E3A-9C16-47EF-9202-59429A93EEC2}" presName="hierFlow" presStyleCnt="0"/>
      <dgm:spPr/>
    </dgm:pt>
    <dgm:pt modelId="{C949ECE7-A774-4659-A00D-7C7EA43FDFDD}" type="pres">
      <dgm:prSet presAssocID="{96BB2E3A-9C16-47EF-9202-59429A93EEC2}" presName="hierChild1" presStyleCnt="0">
        <dgm:presLayoutVars>
          <dgm:chPref val="1"/>
          <dgm:animOne val="branch"/>
          <dgm:animLvl val="lvl"/>
        </dgm:presLayoutVars>
      </dgm:prSet>
      <dgm:spPr/>
    </dgm:pt>
    <dgm:pt modelId="{F1BC26ED-F407-4F35-BC35-518AE128D876}" type="pres">
      <dgm:prSet presAssocID="{FF99DB33-22B0-48C1-ACF6-4F9E40414CCB}" presName="Name14" presStyleCnt="0"/>
      <dgm:spPr/>
    </dgm:pt>
    <dgm:pt modelId="{0C7EBCB1-1454-49C5-8B1B-05927EF85B3B}" type="pres">
      <dgm:prSet presAssocID="{FF99DB33-22B0-48C1-ACF6-4F9E40414CCB}" presName="level1Shape" presStyleLbl="node0" presStyleIdx="0" presStyleCnt="1" custScaleX="332408" custScaleY="70383">
        <dgm:presLayoutVars>
          <dgm:chPref val="3"/>
        </dgm:presLayoutVars>
      </dgm:prSet>
      <dgm:spPr/>
      <dgm:t>
        <a:bodyPr/>
        <a:lstStyle/>
        <a:p>
          <a:endParaRPr lang="pl-PL"/>
        </a:p>
      </dgm:t>
    </dgm:pt>
    <dgm:pt modelId="{8872FDA9-5BB7-4FB7-8250-B436250FA334}" type="pres">
      <dgm:prSet presAssocID="{FF99DB33-22B0-48C1-ACF6-4F9E40414CCB}" presName="hierChild2" presStyleCnt="0"/>
      <dgm:spPr/>
    </dgm:pt>
    <dgm:pt modelId="{6A98BE86-0D28-4D69-B940-C217450EDBC9}" type="pres">
      <dgm:prSet presAssocID="{4BFB6A01-B72A-4873-98D8-F8FC87BBD836}" presName="Name19" presStyleLbl="parChTrans1D2" presStyleIdx="0" presStyleCnt="3"/>
      <dgm:spPr/>
      <dgm:t>
        <a:bodyPr/>
        <a:lstStyle/>
        <a:p>
          <a:endParaRPr lang="pl-PL"/>
        </a:p>
      </dgm:t>
    </dgm:pt>
    <dgm:pt modelId="{3C7B74ED-B339-442B-8D5C-7FAB87BA2658}" type="pres">
      <dgm:prSet presAssocID="{1B7072F5-2A6B-4AE3-9AC4-864F366763B7}" presName="Name21" presStyleCnt="0"/>
      <dgm:spPr/>
    </dgm:pt>
    <dgm:pt modelId="{1C1D3F05-DDBB-41B0-AD6C-A02A327ED007}" type="pres">
      <dgm:prSet presAssocID="{1B7072F5-2A6B-4AE3-9AC4-864F366763B7}" presName="level2Shape" presStyleLbl="node2" presStyleIdx="0" presStyleCnt="3" custScaleX="167327" custScaleY="114687"/>
      <dgm:spPr/>
      <dgm:t>
        <a:bodyPr/>
        <a:lstStyle/>
        <a:p>
          <a:endParaRPr lang="pl-PL"/>
        </a:p>
      </dgm:t>
    </dgm:pt>
    <dgm:pt modelId="{B9CCD332-03C6-490E-9B92-4B48CA3F9E4D}" type="pres">
      <dgm:prSet presAssocID="{1B7072F5-2A6B-4AE3-9AC4-864F366763B7}" presName="hierChild3" presStyleCnt="0"/>
      <dgm:spPr/>
    </dgm:pt>
    <dgm:pt modelId="{615DF445-F69A-43D1-9D65-95736E7B7F46}" type="pres">
      <dgm:prSet presAssocID="{C0ACC036-366D-44E0-AEBD-C8BB4166477F}" presName="Name19" presStyleLbl="parChTrans1D3" presStyleIdx="0" presStyleCnt="1" custScaleX="2000000" custScaleY="2000000"/>
      <dgm:spPr/>
      <dgm:t>
        <a:bodyPr/>
        <a:lstStyle/>
        <a:p>
          <a:endParaRPr lang="pl-PL"/>
        </a:p>
      </dgm:t>
    </dgm:pt>
    <dgm:pt modelId="{780EF7E2-9FC5-4AE7-A7D0-A1B6467AF5A6}" type="pres">
      <dgm:prSet presAssocID="{12826571-789F-46D0-81FD-C7F15635C5C8}" presName="Name21" presStyleCnt="0"/>
      <dgm:spPr/>
    </dgm:pt>
    <dgm:pt modelId="{1C824924-454F-4627-A0C8-95C69453F4D6}" type="pres">
      <dgm:prSet presAssocID="{12826571-789F-46D0-81FD-C7F15635C5C8}" presName="level2Shape" presStyleLbl="node3" presStyleIdx="0" presStyleCnt="1" custScaleX="167327" custScaleY="66851"/>
      <dgm:spPr/>
      <dgm:t>
        <a:bodyPr/>
        <a:lstStyle/>
        <a:p>
          <a:endParaRPr lang="pl-PL"/>
        </a:p>
      </dgm:t>
    </dgm:pt>
    <dgm:pt modelId="{ABD3E286-16F3-42F9-8814-01D3F08CCD09}" type="pres">
      <dgm:prSet presAssocID="{12826571-789F-46D0-81FD-C7F15635C5C8}" presName="hierChild3" presStyleCnt="0"/>
      <dgm:spPr/>
    </dgm:pt>
    <dgm:pt modelId="{7F4154B2-9028-4716-8097-DFD7ED21C9A4}" type="pres">
      <dgm:prSet presAssocID="{59150361-FB48-412D-9570-7D74C153C6C9}" presName="Name19" presStyleLbl="parChTrans1D4" presStyleIdx="0" presStyleCnt="1" custScaleX="2000000" custScaleY="2000000"/>
      <dgm:spPr/>
      <dgm:t>
        <a:bodyPr/>
        <a:lstStyle/>
        <a:p>
          <a:endParaRPr lang="pl-PL"/>
        </a:p>
      </dgm:t>
    </dgm:pt>
    <dgm:pt modelId="{6A4060B1-FD18-4D60-A3C9-8B230D6EB6B5}" type="pres">
      <dgm:prSet presAssocID="{414EC4D7-F714-43B3-ABC8-85D1F0B80D61}" presName="Name21" presStyleCnt="0"/>
      <dgm:spPr/>
    </dgm:pt>
    <dgm:pt modelId="{FC05C6D5-5D18-4833-A2E4-2848B6EA2C9B}" type="pres">
      <dgm:prSet presAssocID="{414EC4D7-F714-43B3-ABC8-85D1F0B80D61}" presName="level2Shape" presStyleLbl="node4" presStyleIdx="0" presStyleCnt="1" custScaleX="167327" custScaleY="114687"/>
      <dgm:spPr/>
      <dgm:t>
        <a:bodyPr/>
        <a:lstStyle/>
        <a:p>
          <a:endParaRPr lang="pl-PL"/>
        </a:p>
      </dgm:t>
    </dgm:pt>
    <dgm:pt modelId="{0B69745E-AFC3-4728-8318-77336ED6DA19}" type="pres">
      <dgm:prSet presAssocID="{414EC4D7-F714-43B3-ABC8-85D1F0B80D61}" presName="hierChild3" presStyleCnt="0"/>
      <dgm:spPr/>
    </dgm:pt>
    <dgm:pt modelId="{41DCC15D-4516-49C0-8106-6ED51EF40215}" type="pres">
      <dgm:prSet presAssocID="{8CD725C3-C7B5-4E5D-B00B-AE766FD309F2}" presName="Name19" presStyleLbl="parChTrans1D2" presStyleIdx="1" presStyleCnt="3"/>
      <dgm:spPr/>
      <dgm:t>
        <a:bodyPr/>
        <a:lstStyle/>
        <a:p>
          <a:endParaRPr lang="pl-PL"/>
        </a:p>
      </dgm:t>
    </dgm:pt>
    <dgm:pt modelId="{23EE2ADC-4151-4EBF-9838-3D3ECA889695}" type="pres">
      <dgm:prSet presAssocID="{1CDFE7A7-A8D8-455E-9274-DC7264F1DC59}" presName="Name21" presStyleCnt="0"/>
      <dgm:spPr/>
    </dgm:pt>
    <dgm:pt modelId="{7FC1D024-9DC0-4DE0-9AF5-D2695A47A050}" type="pres">
      <dgm:prSet presAssocID="{1CDFE7A7-A8D8-455E-9274-DC7264F1DC59}" presName="level2Shape" presStyleLbl="node2" presStyleIdx="1" presStyleCnt="3" custScaleX="167327" custScaleY="114687"/>
      <dgm:spPr/>
      <dgm:t>
        <a:bodyPr/>
        <a:lstStyle/>
        <a:p>
          <a:endParaRPr lang="pl-PL"/>
        </a:p>
      </dgm:t>
    </dgm:pt>
    <dgm:pt modelId="{094FF67A-FCBD-41C6-B2ED-9CD621F912D8}" type="pres">
      <dgm:prSet presAssocID="{1CDFE7A7-A8D8-455E-9274-DC7264F1DC59}" presName="hierChild3" presStyleCnt="0"/>
      <dgm:spPr/>
    </dgm:pt>
    <dgm:pt modelId="{B9371845-DFD4-4E38-80CD-49E48E96D59A}" type="pres">
      <dgm:prSet presAssocID="{126EA181-544F-4A8E-A0B1-87A3B8D680EF}" presName="Name19" presStyleLbl="parChTrans1D2" presStyleIdx="2" presStyleCnt="3"/>
      <dgm:spPr/>
      <dgm:t>
        <a:bodyPr/>
        <a:lstStyle/>
        <a:p>
          <a:endParaRPr lang="pl-PL"/>
        </a:p>
      </dgm:t>
    </dgm:pt>
    <dgm:pt modelId="{1DCE717A-5177-4FCA-83DB-A1B0ADE39A0E}" type="pres">
      <dgm:prSet presAssocID="{65BF2DD5-9D7C-48B3-BCDB-35E581781776}" presName="Name21" presStyleCnt="0"/>
      <dgm:spPr/>
    </dgm:pt>
    <dgm:pt modelId="{263C991A-A3C7-43D7-A26D-62730DAA4F73}" type="pres">
      <dgm:prSet presAssocID="{65BF2DD5-9D7C-48B3-BCDB-35E581781776}" presName="level2Shape" presStyleLbl="node2" presStyleIdx="2" presStyleCnt="3" custScaleX="167327" custScaleY="203725"/>
      <dgm:spPr/>
      <dgm:t>
        <a:bodyPr/>
        <a:lstStyle/>
        <a:p>
          <a:endParaRPr lang="pl-PL"/>
        </a:p>
      </dgm:t>
    </dgm:pt>
    <dgm:pt modelId="{E7093C2D-BE90-4540-8B03-E1C79AE26C62}" type="pres">
      <dgm:prSet presAssocID="{65BF2DD5-9D7C-48B3-BCDB-35E581781776}" presName="hierChild3" presStyleCnt="0"/>
      <dgm:spPr/>
    </dgm:pt>
    <dgm:pt modelId="{FE3E085D-C8DF-4E01-A2CB-0EA5417628EB}" type="pres">
      <dgm:prSet presAssocID="{96BB2E3A-9C16-47EF-9202-59429A93EEC2}" presName="bgShapesFlow" presStyleCnt="0"/>
      <dgm:spPr/>
    </dgm:pt>
  </dgm:ptLst>
  <dgm:cxnLst>
    <dgm:cxn modelId="{22F1E69B-36A6-4830-9FD6-34A500FB498E}" type="presOf" srcId="{FF99DB33-22B0-48C1-ACF6-4F9E40414CCB}" destId="{0C7EBCB1-1454-49C5-8B1B-05927EF85B3B}" srcOrd="0" destOrd="0" presId="urn:microsoft.com/office/officeart/2005/8/layout/hierarchy6"/>
    <dgm:cxn modelId="{9487DFE6-3A01-46F3-AC2E-B31EECE96C51}" srcId="{FF99DB33-22B0-48C1-ACF6-4F9E40414CCB}" destId="{65BF2DD5-9D7C-48B3-BCDB-35E581781776}" srcOrd="2" destOrd="0" parTransId="{126EA181-544F-4A8E-A0B1-87A3B8D680EF}" sibTransId="{EA462DEA-DA51-4532-A966-FEA45157A909}"/>
    <dgm:cxn modelId="{2B168E9E-9134-4272-861F-BCE87B062B9F}" srcId="{96BB2E3A-9C16-47EF-9202-59429A93EEC2}" destId="{FF99DB33-22B0-48C1-ACF6-4F9E40414CCB}" srcOrd="0" destOrd="0" parTransId="{DD1BF3F3-2199-4129-8D13-A23E33522472}" sibTransId="{71DB8456-8598-48FD-A2DA-3FF41AA7777F}"/>
    <dgm:cxn modelId="{45BB5A26-63F5-48C3-AE91-0FA822B43BE7}" srcId="{FF99DB33-22B0-48C1-ACF6-4F9E40414CCB}" destId="{1CDFE7A7-A8D8-455E-9274-DC7264F1DC59}" srcOrd="1" destOrd="0" parTransId="{8CD725C3-C7B5-4E5D-B00B-AE766FD309F2}" sibTransId="{2D7F440D-0685-4913-91FC-DF09C9BD1798}"/>
    <dgm:cxn modelId="{3E3D247A-3B17-4AE3-BD40-A19A64987202}" type="presOf" srcId="{65BF2DD5-9D7C-48B3-BCDB-35E581781776}" destId="{263C991A-A3C7-43D7-A26D-62730DAA4F73}" srcOrd="0" destOrd="0" presId="urn:microsoft.com/office/officeart/2005/8/layout/hierarchy6"/>
    <dgm:cxn modelId="{95A97349-AEB4-4A0C-B64B-CEFE6F096046}" srcId="{1B7072F5-2A6B-4AE3-9AC4-864F366763B7}" destId="{12826571-789F-46D0-81FD-C7F15635C5C8}" srcOrd="0" destOrd="0" parTransId="{C0ACC036-366D-44E0-AEBD-C8BB4166477F}" sibTransId="{8B1291F0-C482-43A2-B391-6AF6A5DC737D}"/>
    <dgm:cxn modelId="{020AC431-44F3-4527-8E97-50D6942533A1}" type="presOf" srcId="{8CD725C3-C7B5-4E5D-B00B-AE766FD309F2}" destId="{41DCC15D-4516-49C0-8106-6ED51EF40215}" srcOrd="0" destOrd="0" presId="urn:microsoft.com/office/officeart/2005/8/layout/hierarchy6"/>
    <dgm:cxn modelId="{EAD6C2E3-F40E-4F67-BB14-2734DE9C44B3}" type="presOf" srcId="{C0ACC036-366D-44E0-AEBD-C8BB4166477F}" destId="{615DF445-F69A-43D1-9D65-95736E7B7F46}" srcOrd="0" destOrd="0" presId="urn:microsoft.com/office/officeart/2005/8/layout/hierarchy6"/>
    <dgm:cxn modelId="{CF07BA31-1DD9-4E54-B2C0-66E3FA70D975}" type="presOf" srcId="{59150361-FB48-412D-9570-7D74C153C6C9}" destId="{7F4154B2-9028-4716-8097-DFD7ED21C9A4}" srcOrd="0" destOrd="0" presId="urn:microsoft.com/office/officeart/2005/8/layout/hierarchy6"/>
    <dgm:cxn modelId="{31FCB2C6-9B16-4A6D-9B47-9E3C79B4267F}" type="presOf" srcId="{96BB2E3A-9C16-47EF-9202-59429A93EEC2}" destId="{00F4A8AB-43CB-45B2-9702-5F478FF9113F}" srcOrd="0" destOrd="0" presId="urn:microsoft.com/office/officeart/2005/8/layout/hierarchy6"/>
    <dgm:cxn modelId="{BAA9388A-4A31-4FEC-A42E-BA935E1B297A}" srcId="{12826571-789F-46D0-81FD-C7F15635C5C8}" destId="{414EC4D7-F714-43B3-ABC8-85D1F0B80D61}" srcOrd="0" destOrd="0" parTransId="{59150361-FB48-412D-9570-7D74C153C6C9}" sibTransId="{21C0D8D6-C2D6-4D22-8629-C4159821459A}"/>
    <dgm:cxn modelId="{02ED61EF-E56D-4E7F-A70C-C229E5134191}" srcId="{FF99DB33-22B0-48C1-ACF6-4F9E40414CCB}" destId="{1B7072F5-2A6B-4AE3-9AC4-864F366763B7}" srcOrd="0" destOrd="0" parTransId="{4BFB6A01-B72A-4873-98D8-F8FC87BBD836}" sibTransId="{1780B159-9838-4644-9E1C-6859DAAF611D}"/>
    <dgm:cxn modelId="{94EE87EB-91F5-4661-B3F9-44794DD9007F}" type="presOf" srcId="{1B7072F5-2A6B-4AE3-9AC4-864F366763B7}" destId="{1C1D3F05-DDBB-41B0-AD6C-A02A327ED007}" srcOrd="0" destOrd="0" presId="urn:microsoft.com/office/officeart/2005/8/layout/hierarchy6"/>
    <dgm:cxn modelId="{692A8775-8674-4ED7-AD88-011FBF2300B7}" type="presOf" srcId="{414EC4D7-F714-43B3-ABC8-85D1F0B80D61}" destId="{FC05C6D5-5D18-4833-A2E4-2848B6EA2C9B}" srcOrd="0" destOrd="0" presId="urn:microsoft.com/office/officeart/2005/8/layout/hierarchy6"/>
    <dgm:cxn modelId="{7A4CBB8A-1518-4B80-9E22-FC580D86D1B9}" type="presOf" srcId="{1CDFE7A7-A8D8-455E-9274-DC7264F1DC59}" destId="{7FC1D024-9DC0-4DE0-9AF5-D2695A47A050}" srcOrd="0" destOrd="0" presId="urn:microsoft.com/office/officeart/2005/8/layout/hierarchy6"/>
    <dgm:cxn modelId="{16CAF1BD-E759-419C-8D60-BAB94A056AED}" type="presOf" srcId="{4BFB6A01-B72A-4873-98D8-F8FC87BBD836}" destId="{6A98BE86-0D28-4D69-B940-C217450EDBC9}" srcOrd="0" destOrd="0" presId="urn:microsoft.com/office/officeart/2005/8/layout/hierarchy6"/>
    <dgm:cxn modelId="{EB01F884-0067-4CCF-98D7-7DD872AA3DBE}" type="presOf" srcId="{126EA181-544F-4A8E-A0B1-87A3B8D680EF}" destId="{B9371845-DFD4-4E38-80CD-49E48E96D59A}" srcOrd="0" destOrd="0" presId="urn:microsoft.com/office/officeart/2005/8/layout/hierarchy6"/>
    <dgm:cxn modelId="{6CB2ADC2-4B0D-4850-A644-57480B83A1CF}" type="presOf" srcId="{12826571-789F-46D0-81FD-C7F15635C5C8}" destId="{1C824924-454F-4627-A0C8-95C69453F4D6}" srcOrd="0" destOrd="0" presId="urn:microsoft.com/office/officeart/2005/8/layout/hierarchy6"/>
    <dgm:cxn modelId="{AAA3F799-CC5F-41F6-81DD-FE13B082397C}" type="presParOf" srcId="{00F4A8AB-43CB-45B2-9702-5F478FF9113F}" destId="{6FEEFEDE-5370-4469-8195-255B23CE0D3D}" srcOrd="0" destOrd="0" presId="urn:microsoft.com/office/officeart/2005/8/layout/hierarchy6"/>
    <dgm:cxn modelId="{BA7E30A7-A0B0-4EA6-B844-E9F59F4711DA}" type="presParOf" srcId="{6FEEFEDE-5370-4469-8195-255B23CE0D3D}" destId="{C949ECE7-A774-4659-A00D-7C7EA43FDFDD}" srcOrd="0" destOrd="0" presId="urn:microsoft.com/office/officeart/2005/8/layout/hierarchy6"/>
    <dgm:cxn modelId="{6F5977B6-2AF7-4C6E-B239-E3B9CA44C58C}" type="presParOf" srcId="{C949ECE7-A774-4659-A00D-7C7EA43FDFDD}" destId="{F1BC26ED-F407-4F35-BC35-518AE128D876}" srcOrd="0" destOrd="0" presId="urn:microsoft.com/office/officeart/2005/8/layout/hierarchy6"/>
    <dgm:cxn modelId="{46191C29-7D54-43E0-BD04-4AA704B54373}" type="presParOf" srcId="{F1BC26ED-F407-4F35-BC35-518AE128D876}" destId="{0C7EBCB1-1454-49C5-8B1B-05927EF85B3B}" srcOrd="0" destOrd="0" presId="urn:microsoft.com/office/officeart/2005/8/layout/hierarchy6"/>
    <dgm:cxn modelId="{B9ED0536-28CF-4E94-A4D2-163FE1CDB3A0}" type="presParOf" srcId="{F1BC26ED-F407-4F35-BC35-518AE128D876}" destId="{8872FDA9-5BB7-4FB7-8250-B436250FA334}" srcOrd="1" destOrd="0" presId="urn:microsoft.com/office/officeart/2005/8/layout/hierarchy6"/>
    <dgm:cxn modelId="{25579F6A-84D6-441F-BBD6-FCB5E5ACEDD1}" type="presParOf" srcId="{8872FDA9-5BB7-4FB7-8250-B436250FA334}" destId="{6A98BE86-0D28-4D69-B940-C217450EDBC9}" srcOrd="0" destOrd="0" presId="urn:microsoft.com/office/officeart/2005/8/layout/hierarchy6"/>
    <dgm:cxn modelId="{6B6D1537-8567-4CAA-B9B7-EA5F214A91B7}" type="presParOf" srcId="{8872FDA9-5BB7-4FB7-8250-B436250FA334}" destId="{3C7B74ED-B339-442B-8D5C-7FAB87BA2658}" srcOrd="1" destOrd="0" presId="urn:microsoft.com/office/officeart/2005/8/layout/hierarchy6"/>
    <dgm:cxn modelId="{B33C7611-7A8B-4538-8F31-13FB13BE18DA}" type="presParOf" srcId="{3C7B74ED-B339-442B-8D5C-7FAB87BA2658}" destId="{1C1D3F05-DDBB-41B0-AD6C-A02A327ED007}" srcOrd="0" destOrd="0" presId="urn:microsoft.com/office/officeart/2005/8/layout/hierarchy6"/>
    <dgm:cxn modelId="{57B7B9F9-911C-4DB2-8A32-2797AD10B603}" type="presParOf" srcId="{3C7B74ED-B339-442B-8D5C-7FAB87BA2658}" destId="{B9CCD332-03C6-490E-9B92-4B48CA3F9E4D}" srcOrd="1" destOrd="0" presId="urn:microsoft.com/office/officeart/2005/8/layout/hierarchy6"/>
    <dgm:cxn modelId="{6C655961-4D63-4D57-9369-F8E7B9BE3121}" type="presParOf" srcId="{B9CCD332-03C6-490E-9B92-4B48CA3F9E4D}" destId="{615DF445-F69A-43D1-9D65-95736E7B7F46}" srcOrd="0" destOrd="0" presId="urn:microsoft.com/office/officeart/2005/8/layout/hierarchy6"/>
    <dgm:cxn modelId="{C56F0934-24BF-481F-BBE6-404B791DB6D0}" type="presParOf" srcId="{B9CCD332-03C6-490E-9B92-4B48CA3F9E4D}" destId="{780EF7E2-9FC5-4AE7-A7D0-A1B6467AF5A6}" srcOrd="1" destOrd="0" presId="urn:microsoft.com/office/officeart/2005/8/layout/hierarchy6"/>
    <dgm:cxn modelId="{0E7F61E4-6908-43C6-ABD7-151BC8BE84CC}" type="presParOf" srcId="{780EF7E2-9FC5-4AE7-A7D0-A1B6467AF5A6}" destId="{1C824924-454F-4627-A0C8-95C69453F4D6}" srcOrd="0" destOrd="0" presId="urn:microsoft.com/office/officeart/2005/8/layout/hierarchy6"/>
    <dgm:cxn modelId="{9DE0E6B7-E903-4BFA-AFB7-E471611862E2}" type="presParOf" srcId="{780EF7E2-9FC5-4AE7-A7D0-A1B6467AF5A6}" destId="{ABD3E286-16F3-42F9-8814-01D3F08CCD09}" srcOrd="1" destOrd="0" presId="urn:microsoft.com/office/officeart/2005/8/layout/hierarchy6"/>
    <dgm:cxn modelId="{E8978D4B-D1D1-4D41-A72C-CEE27D080EA6}" type="presParOf" srcId="{ABD3E286-16F3-42F9-8814-01D3F08CCD09}" destId="{7F4154B2-9028-4716-8097-DFD7ED21C9A4}" srcOrd="0" destOrd="0" presId="urn:microsoft.com/office/officeart/2005/8/layout/hierarchy6"/>
    <dgm:cxn modelId="{5CC60EB4-9C48-4761-B894-B2876CFFF1E1}" type="presParOf" srcId="{ABD3E286-16F3-42F9-8814-01D3F08CCD09}" destId="{6A4060B1-FD18-4D60-A3C9-8B230D6EB6B5}" srcOrd="1" destOrd="0" presId="urn:microsoft.com/office/officeart/2005/8/layout/hierarchy6"/>
    <dgm:cxn modelId="{771DB2C6-ABF7-429B-B140-9DC14E3EFDBD}" type="presParOf" srcId="{6A4060B1-FD18-4D60-A3C9-8B230D6EB6B5}" destId="{FC05C6D5-5D18-4833-A2E4-2848B6EA2C9B}" srcOrd="0" destOrd="0" presId="urn:microsoft.com/office/officeart/2005/8/layout/hierarchy6"/>
    <dgm:cxn modelId="{4661A2BF-3E3C-425D-AF1A-7381505E4085}" type="presParOf" srcId="{6A4060B1-FD18-4D60-A3C9-8B230D6EB6B5}" destId="{0B69745E-AFC3-4728-8318-77336ED6DA19}" srcOrd="1" destOrd="0" presId="urn:microsoft.com/office/officeart/2005/8/layout/hierarchy6"/>
    <dgm:cxn modelId="{C0668BEF-F1CE-4560-AD97-EFDBB116945B}" type="presParOf" srcId="{8872FDA9-5BB7-4FB7-8250-B436250FA334}" destId="{41DCC15D-4516-49C0-8106-6ED51EF40215}" srcOrd="2" destOrd="0" presId="urn:microsoft.com/office/officeart/2005/8/layout/hierarchy6"/>
    <dgm:cxn modelId="{AFE405E2-84D6-43CA-B738-1706812A30AD}" type="presParOf" srcId="{8872FDA9-5BB7-4FB7-8250-B436250FA334}" destId="{23EE2ADC-4151-4EBF-9838-3D3ECA889695}" srcOrd="3" destOrd="0" presId="urn:microsoft.com/office/officeart/2005/8/layout/hierarchy6"/>
    <dgm:cxn modelId="{42A1FB10-6274-47B5-865C-BDB1D0D010D4}" type="presParOf" srcId="{23EE2ADC-4151-4EBF-9838-3D3ECA889695}" destId="{7FC1D024-9DC0-4DE0-9AF5-D2695A47A050}" srcOrd="0" destOrd="0" presId="urn:microsoft.com/office/officeart/2005/8/layout/hierarchy6"/>
    <dgm:cxn modelId="{F9710F57-3FE3-4449-8790-1861BA3CE026}" type="presParOf" srcId="{23EE2ADC-4151-4EBF-9838-3D3ECA889695}" destId="{094FF67A-FCBD-41C6-B2ED-9CD621F912D8}" srcOrd="1" destOrd="0" presId="urn:microsoft.com/office/officeart/2005/8/layout/hierarchy6"/>
    <dgm:cxn modelId="{B1F6A6B9-61E5-406D-A3BE-479183358927}" type="presParOf" srcId="{8872FDA9-5BB7-4FB7-8250-B436250FA334}" destId="{B9371845-DFD4-4E38-80CD-49E48E96D59A}" srcOrd="4" destOrd="0" presId="urn:microsoft.com/office/officeart/2005/8/layout/hierarchy6"/>
    <dgm:cxn modelId="{06C6E1DB-F59A-4D84-A760-1973B79D7382}" type="presParOf" srcId="{8872FDA9-5BB7-4FB7-8250-B436250FA334}" destId="{1DCE717A-5177-4FCA-83DB-A1B0ADE39A0E}" srcOrd="5" destOrd="0" presId="urn:microsoft.com/office/officeart/2005/8/layout/hierarchy6"/>
    <dgm:cxn modelId="{D9E63D2F-DFE1-4B0E-BB38-BE79FE0B2FF8}" type="presParOf" srcId="{1DCE717A-5177-4FCA-83DB-A1B0ADE39A0E}" destId="{263C991A-A3C7-43D7-A26D-62730DAA4F73}" srcOrd="0" destOrd="0" presId="urn:microsoft.com/office/officeart/2005/8/layout/hierarchy6"/>
    <dgm:cxn modelId="{9BE51FA7-61B7-41AB-A0AC-33AE0152FC3A}" type="presParOf" srcId="{1DCE717A-5177-4FCA-83DB-A1B0ADE39A0E}" destId="{E7093C2D-BE90-4540-8B03-E1C79AE26C62}" srcOrd="1" destOrd="0" presId="urn:microsoft.com/office/officeart/2005/8/layout/hierarchy6"/>
    <dgm:cxn modelId="{503A779C-EBD6-4363-9DFB-6B6D6202D2B2}" type="presParOf" srcId="{00F4A8AB-43CB-45B2-9702-5F478FF9113F}" destId="{FE3E085D-C8DF-4E01-A2CB-0EA5417628E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E46034E-E830-4722-B11B-452B8F963840}" type="doc">
      <dgm:prSet loTypeId="urn:microsoft.com/office/officeart/2005/8/layout/arrow1" loCatId="relationship" qsTypeId="urn:microsoft.com/office/officeart/2005/8/quickstyle/simple1" qsCatId="simple" csTypeId="urn:microsoft.com/office/officeart/2005/8/colors/accent0_1" csCatId="mainScheme" phldr="1"/>
      <dgm:spPr/>
      <dgm:t>
        <a:bodyPr/>
        <a:lstStyle/>
        <a:p>
          <a:endParaRPr lang="pl-PL"/>
        </a:p>
      </dgm:t>
    </dgm:pt>
    <dgm:pt modelId="{EB7D68DF-4369-4667-8D1B-8056B4AEB7DE}">
      <dgm:prSet phldrT="[Tekst]" custT="1"/>
      <dgm:spPr>
        <a:ln>
          <a:solidFill>
            <a:srgbClr val="FFC000"/>
          </a:solidFill>
        </a:ln>
      </dgm:spPr>
      <dgm:t>
        <a:bodyPr/>
        <a:lstStyle/>
        <a:p>
          <a:r>
            <a:rPr lang="pl-PL" sz="1200" b="0" i="0" dirty="0">
              <a:effectLst/>
              <a:latin typeface="Lato" panose="020F0502020204030203"/>
            </a:rPr>
            <a:t>Obowiązki, polegające na zapewnieniu bezpłatnych bądź ulgowych przejazdów komunikacją miejską na rzecz określonych grup pasażerów, nie odbywają się poza prowadzoną działalnością gospodarczą, tylko jej towarzyszą (interpretacje indywidualne Dyrektora KIS z 14 marca 2019 r., </a:t>
          </a:r>
          <a:r>
            <a:rPr lang="pl-PL" sz="1200" b="0" i="0" u="none" strike="noStrike" dirty="0">
              <a:effectLst/>
              <a:latin typeface="Lato" panose="020F0502020204030203"/>
            </a:rPr>
            <a:t>0113-KDIPT1-1.4012.8.2019.2.JK</a:t>
          </a:r>
          <a:r>
            <a:rPr lang="pl-PL" sz="1200" b="0" i="0" dirty="0">
              <a:effectLst/>
              <a:latin typeface="Lato" panose="020F0502020204030203"/>
            </a:rPr>
            <a:t>, z 30 kwietnia 2018 r., </a:t>
          </a:r>
          <a:r>
            <a:rPr lang="pl-PL" sz="1200" b="0" i="0" u="none" strike="noStrike" dirty="0">
              <a:effectLst/>
              <a:latin typeface="Lato" panose="020F0502020204030203"/>
            </a:rPr>
            <a:t>0114-KDIP4.4012.133.2018.1.KR</a:t>
          </a:r>
          <a:r>
            <a:rPr lang="pl-PL" sz="1200" b="0" i="0" dirty="0">
              <a:effectLst/>
              <a:latin typeface="Lato" panose="020F0502020204030203"/>
            </a:rPr>
            <a:t>).</a:t>
          </a:r>
          <a:endParaRPr lang="pl-PL" sz="1200" dirty="0"/>
        </a:p>
      </dgm:t>
    </dgm:pt>
    <dgm:pt modelId="{5BAAE511-F7C3-44EF-A39E-218072D519F6}" type="parTrans" cxnId="{29AB0459-5441-48C7-BFCF-A2A40C2193F3}">
      <dgm:prSet/>
      <dgm:spPr/>
      <dgm:t>
        <a:bodyPr/>
        <a:lstStyle/>
        <a:p>
          <a:endParaRPr lang="pl-PL"/>
        </a:p>
      </dgm:t>
    </dgm:pt>
    <dgm:pt modelId="{3B4373DA-4F89-4AA1-BFB6-7510BAEFE58D}" type="sibTrans" cxnId="{29AB0459-5441-48C7-BFCF-A2A40C2193F3}">
      <dgm:prSet/>
      <dgm:spPr/>
      <dgm:t>
        <a:bodyPr/>
        <a:lstStyle/>
        <a:p>
          <a:endParaRPr lang="pl-PL"/>
        </a:p>
      </dgm:t>
    </dgm:pt>
    <dgm:pt modelId="{0A9C0C3E-F5A3-41AE-B760-0CB74114D046}">
      <dgm:prSet phldrT="[Tekst]" custT="1"/>
      <dgm:spPr>
        <a:ln>
          <a:solidFill>
            <a:srgbClr val="FFC000"/>
          </a:solidFill>
        </a:ln>
      </dgm:spPr>
      <dgm:t>
        <a:bodyPr/>
        <a:lstStyle/>
        <a:p>
          <a:r>
            <a:rPr lang="pl-PL" sz="1200" b="0" i="0" dirty="0">
              <a:effectLst/>
              <a:latin typeface="Lato" panose="020F0502020204030203"/>
            </a:rPr>
            <a:t>Samorząd </a:t>
          </a:r>
          <a:r>
            <a:rPr lang="pl-PL" sz="1200" b="0" i="0" u="none" dirty="0">
              <a:effectLst/>
              <a:latin typeface="Lato" panose="020F0502020204030203"/>
            </a:rPr>
            <a:t>może działać jak przedsiębiorca w dwóch przypadkach: gdy wykonuje inne czynności niż te w ramach władztwa publicznego oraz gdy działa na podstawie umów cywilnoprawnych.</a:t>
          </a:r>
        </a:p>
        <a:p>
          <a:r>
            <a:rPr lang="pl-PL" sz="1200" b="0" i="0" u="none" dirty="0">
              <a:effectLst/>
              <a:latin typeface="Lato" panose="020F0502020204030203"/>
            </a:rPr>
            <a:t>Jeśli miasto udostępnia mieszkańcom rower za darmo do 20 lub 30 minut, to realizuje takie świadczenie w ramach władztwa publicznego, co nie podlega VAT i miasta muszą wyliczać </a:t>
          </a:r>
          <a:r>
            <a:rPr lang="pl-PL" sz="1200" b="0" i="0" u="none" dirty="0" err="1">
              <a:effectLst/>
              <a:latin typeface="Lato" panose="020F0502020204030203"/>
            </a:rPr>
            <a:t>prewspółczynnik</a:t>
          </a:r>
          <a:r>
            <a:rPr lang="pl-PL" sz="1200" b="0" i="0" u="none" dirty="0">
              <a:effectLst/>
              <a:latin typeface="Lato" panose="020F0502020204030203"/>
            </a:rPr>
            <a:t> (interpretacja </a:t>
          </a:r>
          <a:r>
            <a:rPr lang="pl-PL" sz="1200" b="0" i="0" dirty="0">
              <a:effectLst/>
              <a:latin typeface="Lato" panose="020F0502020204030203"/>
            </a:rPr>
            <a:t>indywidualna Dyrektora KIS  z 9 maja 2019 r., 0113-KDIPT1-1.4012.55. 2019.2.MSU).</a:t>
          </a:r>
          <a:endParaRPr lang="pl-PL" sz="1200" dirty="0"/>
        </a:p>
      </dgm:t>
    </dgm:pt>
    <dgm:pt modelId="{EFB26703-8879-4888-8422-AAEE5223290F}" type="parTrans" cxnId="{F2161E09-5682-4642-8A53-B136077B9019}">
      <dgm:prSet/>
      <dgm:spPr/>
      <dgm:t>
        <a:bodyPr/>
        <a:lstStyle/>
        <a:p>
          <a:endParaRPr lang="pl-PL"/>
        </a:p>
      </dgm:t>
    </dgm:pt>
    <dgm:pt modelId="{45D23CFC-6132-4388-9529-8D1059816AC4}" type="sibTrans" cxnId="{F2161E09-5682-4642-8A53-B136077B9019}">
      <dgm:prSet/>
      <dgm:spPr/>
      <dgm:t>
        <a:bodyPr/>
        <a:lstStyle/>
        <a:p>
          <a:endParaRPr lang="pl-PL"/>
        </a:p>
      </dgm:t>
    </dgm:pt>
    <dgm:pt modelId="{6E23CDBA-CA4D-4458-8D84-842BCC6130E5}" type="pres">
      <dgm:prSet presAssocID="{6E46034E-E830-4722-B11B-452B8F963840}" presName="cycle" presStyleCnt="0">
        <dgm:presLayoutVars>
          <dgm:dir/>
          <dgm:resizeHandles val="exact"/>
        </dgm:presLayoutVars>
      </dgm:prSet>
      <dgm:spPr/>
      <dgm:t>
        <a:bodyPr/>
        <a:lstStyle/>
        <a:p>
          <a:endParaRPr lang="pl-PL"/>
        </a:p>
      </dgm:t>
    </dgm:pt>
    <dgm:pt modelId="{2FFE43F4-83CB-458E-BEC4-69248AF285B5}" type="pres">
      <dgm:prSet presAssocID="{EB7D68DF-4369-4667-8D1B-8056B4AEB7DE}" presName="arrow" presStyleLbl="node1" presStyleIdx="0" presStyleCnt="2" custScaleX="125505">
        <dgm:presLayoutVars>
          <dgm:bulletEnabled val="1"/>
        </dgm:presLayoutVars>
      </dgm:prSet>
      <dgm:spPr/>
      <dgm:t>
        <a:bodyPr/>
        <a:lstStyle/>
        <a:p>
          <a:endParaRPr lang="pl-PL"/>
        </a:p>
      </dgm:t>
    </dgm:pt>
    <dgm:pt modelId="{AAB49527-F880-4046-B5E3-54030F15F5C8}" type="pres">
      <dgm:prSet presAssocID="{0A9C0C3E-F5A3-41AE-B760-0CB74114D046}" presName="arrow" presStyleLbl="node1" presStyleIdx="1" presStyleCnt="2" custScaleX="128654" custRadScaleInc="0">
        <dgm:presLayoutVars>
          <dgm:bulletEnabled val="1"/>
        </dgm:presLayoutVars>
      </dgm:prSet>
      <dgm:spPr/>
      <dgm:t>
        <a:bodyPr/>
        <a:lstStyle/>
        <a:p>
          <a:endParaRPr lang="pl-PL"/>
        </a:p>
      </dgm:t>
    </dgm:pt>
  </dgm:ptLst>
  <dgm:cxnLst>
    <dgm:cxn modelId="{2CCBB9E1-6DAD-4DFA-8867-B41BFA6E113A}" type="presOf" srcId="{0A9C0C3E-F5A3-41AE-B760-0CB74114D046}" destId="{AAB49527-F880-4046-B5E3-54030F15F5C8}" srcOrd="0" destOrd="0" presId="urn:microsoft.com/office/officeart/2005/8/layout/arrow1"/>
    <dgm:cxn modelId="{F2161E09-5682-4642-8A53-B136077B9019}" srcId="{6E46034E-E830-4722-B11B-452B8F963840}" destId="{0A9C0C3E-F5A3-41AE-B760-0CB74114D046}" srcOrd="1" destOrd="0" parTransId="{EFB26703-8879-4888-8422-AAEE5223290F}" sibTransId="{45D23CFC-6132-4388-9529-8D1059816AC4}"/>
    <dgm:cxn modelId="{C697B478-4C07-4263-BAB6-A62748684BB9}" type="presOf" srcId="{6E46034E-E830-4722-B11B-452B8F963840}" destId="{6E23CDBA-CA4D-4458-8D84-842BCC6130E5}" srcOrd="0" destOrd="0" presId="urn:microsoft.com/office/officeart/2005/8/layout/arrow1"/>
    <dgm:cxn modelId="{966FD647-3766-4D30-891F-0E18280D0101}" type="presOf" srcId="{EB7D68DF-4369-4667-8D1B-8056B4AEB7DE}" destId="{2FFE43F4-83CB-458E-BEC4-69248AF285B5}" srcOrd="0" destOrd="0" presId="urn:microsoft.com/office/officeart/2005/8/layout/arrow1"/>
    <dgm:cxn modelId="{29AB0459-5441-48C7-BFCF-A2A40C2193F3}" srcId="{6E46034E-E830-4722-B11B-452B8F963840}" destId="{EB7D68DF-4369-4667-8D1B-8056B4AEB7DE}" srcOrd="0" destOrd="0" parTransId="{5BAAE511-F7C3-44EF-A39E-218072D519F6}" sibTransId="{3B4373DA-4F89-4AA1-BFB6-7510BAEFE58D}"/>
    <dgm:cxn modelId="{191AC23B-0A52-41D9-AD5D-8387FEB03EFC}" type="presParOf" srcId="{6E23CDBA-CA4D-4458-8D84-842BCC6130E5}" destId="{2FFE43F4-83CB-458E-BEC4-69248AF285B5}" srcOrd="0" destOrd="0" presId="urn:microsoft.com/office/officeart/2005/8/layout/arrow1"/>
    <dgm:cxn modelId="{FED204E0-ACE4-42F2-82C5-593882C31304}" type="presParOf" srcId="{6E23CDBA-CA4D-4458-8D84-842BCC6130E5}" destId="{AAB49527-F880-4046-B5E3-54030F15F5C8}"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7DFBEF1-03C1-4368-B945-BFC4AEB5875D}"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pl-PL"/>
        </a:p>
      </dgm:t>
    </dgm:pt>
    <dgm:pt modelId="{C8B9AC6F-B8CA-4CED-9136-32A07FF28EA2}">
      <dgm:prSet phldrT="[Tekst]" custT="1"/>
      <dgm:spPr>
        <a:ln>
          <a:solidFill>
            <a:srgbClr val="FFC000"/>
          </a:solidFill>
        </a:ln>
      </dgm:spPr>
      <dgm:t>
        <a:bodyPr/>
        <a:lstStyle/>
        <a:p>
          <a:r>
            <a:rPr lang="pl-PL" sz="1800" dirty="0">
              <a:latin typeface="Lato"/>
            </a:rPr>
            <a:t>Zapłata z zastosowaniem mechanizmu podzielonej płatności dokonywana jest w PLN, przy użyciu </a:t>
          </a:r>
          <a:r>
            <a:rPr lang="pl-PL" sz="1800" b="1" u="sng" dirty="0">
              <a:latin typeface="Lato"/>
            </a:rPr>
            <a:t>komunikatu przelewu</a:t>
          </a:r>
          <a:r>
            <a:rPr lang="pl-PL" sz="1800" dirty="0">
              <a:latin typeface="Lato"/>
            </a:rPr>
            <a:t>, </a:t>
          </a:r>
          <a:r>
            <a:rPr lang="pl-PL" sz="1800" dirty="0">
              <a:solidFill>
                <a:srgbClr val="00B0F0"/>
              </a:solidFill>
              <a:latin typeface="Lato"/>
            </a:rPr>
            <a:t>udostępnionego</a:t>
          </a:r>
          <a:r>
            <a:rPr lang="pl-PL" sz="1800" dirty="0">
              <a:latin typeface="Lato"/>
            </a:rPr>
            <a:t> przez bank lub spółdzielczą kasę oszczędnościowo-kredytową, przeznaczonego do dokonywania płatności w mechanizmie podzielonej płatności, w którym podatnik wskazuje: </a:t>
          </a:r>
        </a:p>
      </dgm:t>
    </dgm:pt>
    <dgm:pt modelId="{56860D20-72C6-4496-BD85-8C6692BAC4AC}" type="parTrans" cxnId="{5F3B21D0-6EEE-41AF-BB12-96CBE9D266C1}">
      <dgm:prSet/>
      <dgm:spPr/>
      <dgm:t>
        <a:bodyPr/>
        <a:lstStyle/>
        <a:p>
          <a:endParaRPr lang="pl-PL" sz="1400">
            <a:latin typeface="Lato"/>
          </a:endParaRPr>
        </a:p>
      </dgm:t>
    </dgm:pt>
    <dgm:pt modelId="{18DDA677-6C02-4F38-8CF1-AF20E5496579}" type="sibTrans" cxnId="{5F3B21D0-6EEE-41AF-BB12-96CBE9D266C1}">
      <dgm:prSet/>
      <dgm:spPr/>
      <dgm:t>
        <a:bodyPr/>
        <a:lstStyle/>
        <a:p>
          <a:endParaRPr lang="pl-PL" sz="1400">
            <a:latin typeface="Lato"/>
          </a:endParaRPr>
        </a:p>
      </dgm:t>
    </dgm:pt>
    <dgm:pt modelId="{8393C1DF-66BC-45D3-8565-78872C1FBF19}">
      <dgm:prSet phldrT="[Tekst]" custT="1"/>
      <dgm:spPr>
        <a:ln>
          <a:solidFill>
            <a:srgbClr val="FFC000"/>
          </a:solidFill>
        </a:ln>
      </dgm:spPr>
      <dgm:t>
        <a:bodyPr/>
        <a:lstStyle/>
        <a:p>
          <a:r>
            <a:rPr lang="pl-PL" sz="1400" dirty="0">
              <a:latin typeface="Lato"/>
            </a:rPr>
            <a:t>kwotę odpowiadającą </a:t>
          </a:r>
          <a:r>
            <a:rPr lang="pl-PL" sz="1400" b="1" dirty="0">
              <a:latin typeface="Lato"/>
            </a:rPr>
            <a:t>całości albo części kwoty</a:t>
          </a:r>
          <a:r>
            <a:rPr lang="pl-PL" sz="1400" b="1" u="sng" dirty="0">
              <a:latin typeface="Lato"/>
            </a:rPr>
            <a:t> podatku</a:t>
          </a:r>
          <a:r>
            <a:rPr lang="pl-PL" sz="1400" u="sng" dirty="0">
              <a:latin typeface="Lato"/>
            </a:rPr>
            <a:t> </a:t>
          </a:r>
          <a:r>
            <a:rPr lang="pl-PL" sz="1400" dirty="0">
              <a:latin typeface="Lato"/>
            </a:rPr>
            <a:t>wynikającej z faktury, która ma zostać zapłacona w mechanizmie podzielonej płatności</a:t>
          </a:r>
        </a:p>
      </dgm:t>
    </dgm:pt>
    <dgm:pt modelId="{0AC8B2F7-0864-4C2F-9F32-5EDAE16B822B}" type="parTrans" cxnId="{4C8B36E3-6BCE-45B0-BD91-538BA324027E}">
      <dgm:prSet custT="1"/>
      <dgm:spPr>
        <a:ln>
          <a:solidFill>
            <a:srgbClr val="FFC000"/>
          </a:solidFill>
        </a:ln>
      </dgm:spPr>
      <dgm:t>
        <a:bodyPr/>
        <a:lstStyle/>
        <a:p>
          <a:endParaRPr lang="pl-PL" sz="1400">
            <a:latin typeface="Lato"/>
          </a:endParaRPr>
        </a:p>
      </dgm:t>
    </dgm:pt>
    <dgm:pt modelId="{251075DB-0CEB-4AB7-9573-D113DCE1EB70}" type="sibTrans" cxnId="{4C8B36E3-6BCE-45B0-BD91-538BA324027E}">
      <dgm:prSet/>
      <dgm:spPr/>
      <dgm:t>
        <a:bodyPr/>
        <a:lstStyle/>
        <a:p>
          <a:endParaRPr lang="pl-PL" sz="1400">
            <a:latin typeface="Lato"/>
          </a:endParaRPr>
        </a:p>
      </dgm:t>
    </dgm:pt>
    <dgm:pt modelId="{AB675099-DD9C-4D5E-951F-715A281F1542}">
      <dgm:prSet phldrT="[Tekst]" custT="1"/>
      <dgm:spPr>
        <a:ln>
          <a:solidFill>
            <a:srgbClr val="FFC000"/>
          </a:solidFill>
        </a:ln>
      </dgm:spPr>
      <dgm:t>
        <a:bodyPr/>
        <a:lstStyle/>
        <a:p>
          <a:r>
            <a:rPr lang="pl-PL" sz="1400" dirty="0">
              <a:latin typeface="Lato"/>
            </a:rPr>
            <a:t>kwotę odpowiadającą całości albo części wartości sprzedaży </a:t>
          </a:r>
          <a:r>
            <a:rPr lang="pl-PL" sz="1400" b="1" u="sng" dirty="0">
              <a:latin typeface="Lato"/>
            </a:rPr>
            <a:t>brutto</a:t>
          </a:r>
        </a:p>
      </dgm:t>
    </dgm:pt>
    <dgm:pt modelId="{24F088F0-57C0-4302-BCA1-AE342A31F7D1}" type="parTrans" cxnId="{53A5658D-6FB9-4537-B653-B90A18FA154D}">
      <dgm:prSet custT="1"/>
      <dgm:spPr>
        <a:ln>
          <a:solidFill>
            <a:srgbClr val="FFC000"/>
          </a:solidFill>
        </a:ln>
      </dgm:spPr>
      <dgm:t>
        <a:bodyPr/>
        <a:lstStyle/>
        <a:p>
          <a:endParaRPr lang="pl-PL" sz="1400">
            <a:latin typeface="Lato"/>
          </a:endParaRPr>
        </a:p>
      </dgm:t>
    </dgm:pt>
    <dgm:pt modelId="{13D08ABF-77EE-4166-99DE-B28E8C81ED5F}" type="sibTrans" cxnId="{53A5658D-6FB9-4537-B653-B90A18FA154D}">
      <dgm:prSet/>
      <dgm:spPr/>
      <dgm:t>
        <a:bodyPr/>
        <a:lstStyle/>
        <a:p>
          <a:endParaRPr lang="pl-PL" sz="1400">
            <a:latin typeface="Lato"/>
          </a:endParaRPr>
        </a:p>
      </dgm:t>
    </dgm:pt>
    <dgm:pt modelId="{36666092-C466-4A74-A48D-16587749AC1A}">
      <dgm:prSet custT="1"/>
      <dgm:spPr>
        <a:ln>
          <a:solidFill>
            <a:srgbClr val="FFC000"/>
          </a:solidFill>
        </a:ln>
      </dgm:spPr>
      <dgm:t>
        <a:bodyPr/>
        <a:lstStyle/>
        <a:p>
          <a:r>
            <a:rPr lang="pl-PL" sz="1400" b="1" u="sng" dirty="0">
              <a:latin typeface="Lato"/>
            </a:rPr>
            <a:t>numer faktury, </a:t>
          </a:r>
          <a:r>
            <a:rPr lang="pl-PL" sz="1400" dirty="0">
              <a:latin typeface="Lato"/>
            </a:rPr>
            <a:t>w związku z którą dokonywana jest płatność</a:t>
          </a:r>
        </a:p>
      </dgm:t>
    </dgm:pt>
    <dgm:pt modelId="{727DE614-B443-4612-B8E1-02BEC8FA6A34}" type="parTrans" cxnId="{EC2D6D15-C2C5-485F-BF27-26AFB7E66C6B}">
      <dgm:prSet custT="1"/>
      <dgm:spPr>
        <a:ln>
          <a:solidFill>
            <a:srgbClr val="FFC000"/>
          </a:solidFill>
        </a:ln>
      </dgm:spPr>
      <dgm:t>
        <a:bodyPr/>
        <a:lstStyle/>
        <a:p>
          <a:endParaRPr lang="pl-PL" sz="1400">
            <a:latin typeface="Lato"/>
          </a:endParaRPr>
        </a:p>
      </dgm:t>
    </dgm:pt>
    <dgm:pt modelId="{6BD4104D-0112-4CD1-8D54-9D31E366A79D}" type="sibTrans" cxnId="{EC2D6D15-C2C5-485F-BF27-26AFB7E66C6B}">
      <dgm:prSet/>
      <dgm:spPr/>
      <dgm:t>
        <a:bodyPr/>
        <a:lstStyle/>
        <a:p>
          <a:endParaRPr lang="pl-PL" sz="1400">
            <a:latin typeface="Lato"/>
          </a:endParaRPr>
        </a:p>
      </dgm:t>
    </dgm:pt>
    <dgm:pt modelId="{89FBF855-3AED-468D-953E-4BB4D8D06B3C}">
      <dgm:prSet custT="1"/>
      <dgm:spPr>
        <a:ln>
          <a:solidFill>
            <a:srgbClr val="FFC000"/>
          </a:solidFill>
        </a:ln>
      </dgm:spPr>
      <dgm:t>
        <a:bodyPr/>
        <a:lstStyle/>
        <a:p>
          <a:r>
            <a:rPr lang="pl-PL" sz="1400" dirty="0">
              <a:latin typeface="Lato"/>
            </a:rPr>
            <a:t>numer, za pomocą którego dostawca towaru lub usługodawca jest zidentyfikowany na potrzeby podatku </a:t>
          </a:r>
          <a:r>
            <a:rPr lang="pl-PL" sz="1400" b="1" u="sng" dirty="0">
              <a:latin typeface="Lato"/>
            </a:rPr>
            <a:t>(NIP)</a:t>
          </a:r>
        </a:p>
      </dgm:t>
    </dgm:pt>
    <dgm:pt modelId="{B35FAB47-3763-41E9-A80C-9768DA4A772A}" type="parTrans" cxnId="{B16EAB32-684F-407D-93AD-A69723745273}">
      <dgm:prSet custT="1"/>
      <dgm:spPr>
        <a:ln>
          <a:solidFill>
            <a:srgbClr val="FFC000"/>
          </a:solidFill>
        </a:ln>
      </dgm:spPr>
      <dgm:t>
        <a:bodyPr/>
        <a:lstStyle/>
        <a:p>
          <a:endParaRPr lang="pl-PL" sz="1400">
            <a:latin typeface="Lato"/>
          </a:endParaRPr>
        </a:p>
      </dgm:t>
    </dgm:pt>
    <dgm:pt modelId="{E0D34DA4-1EAC-4101-98AE-44B0F3D4A5C9}" type="sibTrans" cxnId="{B16EAB32-684F-407D-93AD-A69723745273}">
      <dgm:prSet/>
      <dgm:spPr/>
      <dgm:t>
        <a:bodyPr/>
        <a:lstStyle/>
        <a:p>
          <a:endParaRPr lang="pl-PL" sz="1400">
            <a:latin typeface="Lato"/>
          </a:endParaRPr>
        </a:p>
      </dgm:t>
    </dgm:pt>
    <dgm:pt modelId="{55F8E56B-4742-4DBB-8759-DC58C4AB4B6C}" type="pres">
      <dgm:prSet presAssocID="{B7DFBEF1-03C1-4368-B945-BFC4AEB5875D}" presName="diagram" presStyleCnt="0">
        <dgm:presLayoutVars>
          <dgm:chPref val="1"/>
          <dgm:dir/>
          <dgm:animOne val="branch"/>
          <dgm:animLvl val="lvl"/>
          <dgm:resizeHandles val="exact"/>
        </dgm:presLayoutVars>
      </dgm:prSet>
      <dgm:spPr/>
      <dgm:t>
        <a:bodyPr/>
        <a:lstStyle/>
        <a:p>
          <a:endParaRPr lang="pl-PL"/>
        </a:p>
      </dgm:t>
    </dgm:pt>
    <dgm:pt modelId="{14087FA5-606E-49D0-A69B-D6262B326B1F}" type="pres">
      <dgm:prSet presAssocID="{C8B9AC6F-B8CA-4CED-9136-32A07FF28EA2}" presName="root1" presStyleCnt="0"/>
      <dgm:spPr/>
    </dgm:pt>
    <dgm:pt modelId="{C7CC0C14-0510-4C80-9491-23A659579BB5}" type="pres">
      <dgm:prSet presAssocID="{C8B9AC6F-B8CA-4CED-9136-32A07FF28EA2}" presName="LevelOneTextNode" presStyleLbl="node0" presStyleIdx="0" presStyleCnt="1" custScaleX="278788" custScaleY="476367">
        <dgm:presLayoutVars>
          <dgm:chPref val="3"/>
        </dgm:presLayoutVars>
      </dgm:prSet>
      <dgm:spPr/>
      <dgm:t>
        <a:bodyPr/>
        <a:lstStyle/>
        <a:p>
          <a:endParaRPr lang="pl-PL"/>
        </a:p>
      </dgm:t>
    </dgm:pt>
    <dgm:pt modelId="{CB064A81-5C44-474B-A2CD-6821EF970448}" type="pres">
      <dgm:prSet presAssocID="{C8B9AC6F-B8CA-4CED-9136-32A07FF28EA2}" presName="level2hierChild" presStyleCnt="0"/>
      <dgm:spPr/>
    </dgm:pt>
    <dgm:pt modelId="{BF86D07B-F108-43DF-9AE0-56C950EB28FC}" type="pres">
      <dgm:prSet presAssocID="{0AC8B2F7-0864-4C2F-9F32-5EDAE16B822B}" presName="conn2-1" presStyleLbl="parChTrans1D2" presStyleIdx="0" presStyleCnt="4"/>
      <dgm:spPr/>
      <dgm:t>
        <a:bodyPr/>
        <a:lstStyle/>
        <a:p>
          <a:endParaRPr lang="pl-PL"/>
        </a:p>
      </dgm:t>
    </dgm:pt>
    <dgm:pt modelId="{08108704-6A9A-4DFA-BC1D-AE2CA59F3BC4}" type="pres">
      <dgm:prSet presAssocID="{0AC8B2F7-0864-4C2F-9F32-5EDAE16B822B}" presName="connTx" presStyleLbl="parChTrans1D2" presStyleIdx="0" presStyleCnt="4"/>
      <dgm:spPr/>
      <dgm:t>
        <a:bodyPr/>
        <a:lstStyle/>
        <a:p>
          <a:endParaRPr lang="pl-PL"/>
        </a:p>
      </dgm:t>
    </dgm:pt>
    <dgm:pt modelId="{09ED3A0C-F034-4EEC-9280-54C5356880A8}" type="pres">
      <dgm:prSet presAssocID="{8393C1DF-66BC-45D3-8565-78872C1FBF19}" presName="root2" presStyleCnt="0"/>
      <dgm:spPr/>
    </dgm:pt>
    <dgm:pt modelId="{3ADC7D50-F92E-4E66-B19B-BAFE35756186}" type="pres">
      <dgm:prSet presAssocID="{8393C1DF-66BC-45D3-8565-78872C1FBF19}" presName="LevelTwoTextNode" presStyleLbl="node2" presStyleIdx="0" presStyleCnt="4" custScaleX="219415" custScaleY="136324">
        <dgm:presLayoutVars>
          <dgm:chPref val="3"/>
        </dgm:presLayoutVars>
      </dgm:prSet>
      <dgm:spPr/>
      <dgm:t>
        <a:bodyPr/>
        <a:lstStyle/>
        <a:p>
          <a:endParaRPr lang="pl-PL"/>
        </a:p>
      </dgm:t>
    </dgm:pt>
    <dgm:pt modelId="{E78C296E-D48A-441E-B2DE-0225B0E993B0}" type="pres">
      <dgm:prSet presAssocID="{8393C1DF-66BC-45D3-8565-78872C1FBF19}" presName="level3hierChild" presStyleCnt="0"/>
      <dgm:spPr/>
    </dgm:pt>
    <dgm:pt modelId="{F2DF556D-8BAA-4A8E-87CD-FE3036FEDA9C}" type="pres">
      <dgm:prSet presAssocID="{24F088F0-57C0-4302-BCA1-AE342A31F7D1}" presName="conn2-1" presStyleLbl="parChTrans1D2" presStyleIdx="1" presStyleCnt="4"/>
      <dgm:spPr/>
      <dgm:t>
        <a:bodyPr/>
        <a:lstStyle/>
        <a:p>
          <a:endParaRPr lang="pl-PL"/>
        </a:p>
      </dgm:t>
    </dgm:pt>
    <dgm:pt modelId="{FBA2DBF3-B507-4EAA-B8A2-DBFCB2D09AF7}" type="pres">
      <dgm:prSet presAssocID="{24F088F0-57C0-4302-BCA1-AE342A31F7D1}" presName="connTx" presStyleLbl="parChTrans1D2" presStyleIdx="1" presStyleCnt="4"/>
      <dgm:spPr/>
      <dgm:t>
        <a:bodyPr/>
        <a:lstStyle/>
        <a:p>
          <a:endParaRPr lang="pl-PL"/>
        </a:p>
      </dgm:t>
    </dgm:pt>
    <dgm:pt modelId="{166CCB03-8FDB-4F76-AC05-6069E9D30C0E}" type="pres">
      <dgm:prSet presAssocID="{AB675099-DD9C-4D5E-951F-715A281F1542}" presName="root2" presStyleCnt="0"/>
      <dgm:spPr/>
    </dgm:pt>
    <dgm:pt modelId="{8D2FA073-E033-4A50-B9FA-2D324C8052F7}" type="pres">
      <dgm:prSet presAssocID="{AB675099-DD9C-4D5E-951F-715A281F1542}" presName="LevelTwoTextNode" presStyleLbl="node2" presStyleIdx="1" presStyleCnt="4" custScaleX="219415">
        <dgm:presLayoutVars>
          <dgm:chPref val="3"/>
        </dgm:presLayoutVars>
      </dgm:prSet>
      <dgm:spPr/>
      <dgm:t>
        <a:bodyPr/>
        <a:lstStyle/>
        <a:p>
          <a:endParaRPr lang="pl-PL"/>
        </a:p>
      </dgm:t>
    </dgm:pt>
    <dgm:pt modelId="{75C762FE-A34B-462E-9DDA-57C80E2904FA}" type="pres">
      <dgm:prSet presAssocID="{AB675099-DD9C-4D5E-951F-715A281F1542}" presName="level3hierChild" presStyleCnt="0"/>
      <dgm:spPr/>
    </dgm:pt>
    <dgm:pt modelId="{F4380DC2-46AD-4FCF-8589-0A3E2FB45208}" type="pres">
      <dgm:prSet presAssocID="{727DE614-B443-4612-B8E1-02BEC8FA6A34}" presName="conn2-1" presStyleLbl="parChTrans1D2" presStyleIdx="2" presStyleCnt="4"/>
      <dgm:spPr/>
      <dgm:t>
        <a:bodyPr/>
        <a:lstStyle/>
        <a:p>
          <a:endParaRPr lang="pl-PL"/>
        </a:p>
      </dgm:t>
    </dgm:pt>
    <dgm:pt modelId="{57655DCA-3200-493F-B9E0-7D6AD62AF193}" type="pres">
      <dgm:prSet presAssocID="{727DE614-B443-4612-B8E1-02BEC8FA6A34}" presName="connTx" presStyleLbl="parChTrans1D2" presStyleIdx="2" presStyleCnt="4"/>
      <dgm:spPr/>
      <dgm:t>
        <a:bodyPr/>
        <a:lstStyle/>
        <a:p>
          <a:endParaRPr lang="pl-PL"/>
        </a:p>
      </dgm:t>
    </dgm:pt>
    <dgm:pt modelId="{E3A3968B-7058-4FBF-AC86-E80F947FD189}" type="pres">
      <dgm:prSet presAssocID="{36666092-C466-4A74-A48D-16587749AC1A}" presName="root2" presStyleCnt="0"/>
      <dgm:spPr/>
    </dgm:pt>
    <dgm:pt modelId="{D92F154C-1706-45F3-8780-5EA721522A62}" type="pres">
      <dgm:prSet presAssocID="{36666092-C466-4A74-A48D-16587749AC1A}" presName="LevelTwoTextNode" presStyleLbl="node2" presStyleIdx="2" presStyleCnt="4" custScaleX="219415">
        <dgm:presLayoutVars>
          <dgm:chPref val="3"/>
        </dgm:presLayoutVars>
      </dgm:prSet>
      <dgm:spPr/>
      <dgm:t>
        <a:bodyPr/>
        <a:lstStyle/>
        <a:p>
          <a:endParaRPr lang="pl-PL"/>
        </a:p>
      </dgm:t>
    </dgm:pt>
    <dgm:pt modelId="{7F34462C-F0CE-43D8-96FF-3D02609CBB54}" type="pres">
      <dgm:prSet presAssocID="{36666092-C466-4A74-A48D-16587749AC1A}" presName="level3hierChild" presStyleCnt="0"/>
      <dgm:spPr/>
    </dgm:pt>
    <dgm:pt modelId="{DCB9B2CB-CE0A-484D-BBCC-CAC1346A717E}" type="pres">
      <dgm:prSet presAssocID="{B35FAB47-3763-41E9-A80C-9768DA4A772A}" presName="conn2-1" presStyleLbl="parChTrans1D2" presStyleIdx="3" presStyleCnt="4"/>
      <dgm:spPr/>
      <dgm:t>
        <a:bodyPr/>
        <a:lstStyle/>
        <a:p>
          <a:endParaRPr lang="pl-PL"/>
        </a:p>
      </dgm:t>
    </dgm:pt>
    <dgm:pt modelId="{86C0E7A7-B883-4E05-85B8-F0B28614D35D}" type="pres">
      <dgm:prSet presAssocID="{B35FAB47-3763-41E9-A80C-9768DA4A772A}" presName="connTx" presStyleLbl="parChTrans1D2" presStyleIdx="3" presStyleCnt="4"/>
      <dgm:spPr/>
      <dgm:t>
        <a:bodyPr/>
        <a:lstStyle/>
        <a:p>
          <a:endParaRPr lang="pl-PL"/>
        </a:p>
      </dgm:t>
    </dgm:pt>
    <dgm:pt modelId="{91FF331E-702A-4479-8FEA-8E66EB2DD387}" type="pres">
      <dgm:prSet presAssocID="{89FBF855-3AED-468D-953E-4BB4D8D06B3C}" presName="root2" presStyleCnt="0"/>
      <dgm:spPr/>
    </dgm:pt>
    <dgm:pt modelId="{1BD10758-D1C4-483C-BD8A-0A5929FA2B2A}" type="pres">
      <dgm:prSet presAssocID="{89FBF855-3AED-468D-953E-4BB4D8D06B3C}" presName="LevelTwoTextNode" presStyleLbl="node2" presStyleIdx="3" presStyleCnt="4" custScaleX="219415" custScaleY="129565">
        <dgm:presLayoutVars>
          <dgm:chPref val="3"/>
        </dgm:presLayoutVars>
      </dgm:prSet>
      <dgm:spPr/>
      <dgm:t>
        <a:bodyPr/>
        <a:lstStyle/>
        <a:p>
          <a:endParaRPr lang="pl-PL"/>
        </a:p>
      </dgm:t>
    </dgm:pt>
    <dgm:pt modelId="{C7AA8E5B-6D8B-4C6F-8FEB-6008E844E22C}" type="pres">
      <dgm:prSet presAssocID="{89FBF855-3AED-468D-953E-4BB4D8D06B3C}" presName="level3hierChild" presStyleCnt="0"/>
      <dgm:spPr/>
    </dgm:pt>
  </dgm:ptLst>
  <dgm:cxnLst>
    <dgm:cxn modelId="{839B9178-76EF-4445-8471-0EB14456C160}" type="presOf" srcId="{24F088F0-57C0-4302-BCA1-AE342A31F7D1}" destId="{F2DF556D-8BAA-4A8E-87CD-FE3036FEDA9C}" srcOrd="0" destOrd="0" presId="urn:microsoft.com/office/officeart/2005/8/layout/hierarchy2"/>
    <dgm:cxn modelId="{5F3B21D0-6EEE-41AF-BB12-96CBE9D266C1}" srcId="{B7DFBEF1-03C1-4368-B945-BFC4AEB5875D}" destId="{C8B9AC6F-B8CA-4CED-9136-32A07FF28EA2}" srcOrd="0" destOrd="0" parTransId="{56860D20-72C6-4496-BD85-8C6692BAC4AC}" sibTransId="{18DDA677-6C02-4F38-8CF1-AF20E5496579}"/>
    <dgm:cxn modelId="{F341140C-7AB0-4910-99FD-A72E98615EF3}" type="presOf" srcId="{89FBF855-3AED-468D-953E-4BB4D8D06B3C}" destId="{1BD10758-D1C4-483C-BD8A-0A5929FA2B2A}" srcOrd="0" destOrd="0" presId="urn:microsoft.com/office/officeart/2005/8/layout/hierarchy2"/>
    <dgm:cxn modelId="{74392BED-7730-4EAB-9FA6-E9BC11FF6489}" type="presOf" srcId="{B35FAB47-3763-41E9-A80C-9768DA4A772A}" destId="{86C0E7A7-B883-4E05-85B8-F0B28614D35D}" srcOrd="1" destOrd="0" presId="urn:microsoft.com/office/officeart/2005/8/layout/hierarchy2"/>
    <dgm:cxn modelId="{A6008D49-3246-4CEF-A24F-1188DA550E59}" type="presOf" srcId="{727DE614-B443-4612-B8E1-02BEC8FA6A34}" destId="{F4380DC2-46AD-4FCF-8589-0A3E2FB45208}" srcOrd="0" destOrd="0" presId="urn:microsoft.com/office/officeart/2005/8/layout/hierarchy2"/>
    <dgm:cxn modelId="{08A7290B-5B21-4161-8538-97D5EB73957A}" type="presOf" srcId="{24F088F0-57C0-4302-BCA1-AE342A31F7D1}" destId="{FBA2DBF3-B507-4EAA-B8A2-DBFCB2D09AF7}" srcOrd="1" destOrd="0" presId="urn:microsoft.com/office/officeart/2005/8/layout/hierarchy2"/>
    <dgm:cxn modelId="{24246848-8A05-4F26-BCD4-5FCD1E929DA8}" type="presOf" srcId="{36666092-C466-4A74-A48D-16587749AC1A}" destId="{D92F154C-1706-45F3-8780-5EA721522A62}" srcOrd="0" destOrd="0" presId="urn:microsoft.com/office/officeart/2005/8/layout/hierarchy2"/>
    <dgm:cxn modelId="{53A5658D-6FB9-4537-B653-B90A18FA154D}" srcId="{C8B9AC6F-B8CA-4CED-9136-32A07FF28EA2}" destId="{AB675099-DD9C-4D5E-951F-715A281F1542}" srcOrd="1" destOrd="0" parTransId="{24F088F0-57C0-4302-BCA1-AE342A31F7D1}" sibTransId="{13D08ABF-77EE-4166-99DE-B28E8C81ED5F}"/>
    <dgm:cxn modelId="{6A903EA0-2297-4563-8526-8888653A5A75}" type="presOf" srcId="{AB675099-DD9C-4D5E-951F-715A281F1542}" destId="{8D2FA073-E033-4A50-B9FA-2D324C8052F7}" srcOrd="0" destOrd="0" presId="urn:microsoft.com/office/officeart/2005/8/layout/hierarchy2"/>
    <dgm:cxn modelId="{D5293E09-F77A-4702-9CE1-3EE4B4251EFE}" type="presOf" srcId="{B7DFBEF1-03C1-4368-B945-BFC4AEB5875D}" destId="{55F8E56B-4742-4DBB-8759-DC58C4AB4B6C}" srcOrd="0" destOrd="0" presId="urn:microsoft.com/office/officeart/2005/8/layout/hierarchy2"/>
    <dgm:cxn modelId="{29FAB3E0-B426-4962-94DB-225BED12D552}" type="presOf" srcId="{0AC8B2F7-0864-4C2F-9F32-5EDAE16B822B}" destId="{08108704-6A9A-4DFA-BC1D-AE2CA59F3BC4}" srcOrd="1" destOrd="0" presId="urn:microsoft.com/office/officeart/2005/8/layout/hierarchy2"/>
    <dgm:cxn modelId="{B16EAB32-684F-407D-93AD-A69723745273}" srcId="{C8B9AC6F-B8CA-4CED-9136-32A07FF28EA2}" destId="{89FBF855-3AED-468D-953E-4BB4D8D06B3C}" srcOrd="3" destOrd="0" parTransId="{B35FAB47-3763-41E9-A80C-9768DA4A772A}" sibTransId="{E0D34DA4-1EAC-4101-98AE-44B0F3D4A5C9}"/>
    <dgm:cxn modelId="{57FC3246-FA99-4B26-9A06-A04B91033FC8}" type="presOf" srcId="{8393C1DF-66BC-45D3-8565-78872C1FBF19}" destId="{3ADC7D50-F92E-4E66-B19B-BAFE35756186}" srcOrd="0" destOrd="0" presId="urn:microsoft.com/office/officeart/2005/8/layout/hierarchy2"/>
    <dgm:cxn modelId="{4C8B36E3-6BCE-45B0-BD91-538BA324027E}" srcId="{C8B9AC6F-B8CA-4CED-9136-32A07FF28EA2}" destId="{8393C1DF-66BC-45D3-8565-78872C1FBF19}" srcOrd="0" destOrd="0" parTransId="{0AC8B2F7-0864-4C2F-9F32-5EDAE16B822B}" sibTransId="{251075DB-0CEB-4AB7-9573-D113DCE1EB70}"/>
    <dgm:cxn modelId="{EC2D6D15-C2C5-485F-BF27-26AFB7E66C6B}" srcId="{C8B9AC6F-B8CA-4CED-9136-32A07FF28EA2}" destId="{36666092-C466-4A74-A48D-16587749AC1A}" srcOrd="2" destOrd="0" parTransId="{727DE614-B443-4612-B8E1-02BEC8FA6A34}" sibTransId="{6BD4104D-0112-4CD1-8D54-9D31E366A79D}"/>
    <dgm:cxn modelId="{7BFC5B17-CA5D-4E34-A36E-703654877D08}" type="presOf" srcId="{0AC8B2F7-0864-4C2F-9F32-5EDAE16B822B}" destId="{BF86D07B-F108-43DF-9AE0-56C950EB28FC}" srcOrd="0" destOrd="0" presId="urn:microsoft.com/office/officeart/2005/8/layout/hierarchy2"/>
    <dgm:cxn modelId="{5293FA05-293E-471D-9874-DC4522984423}" type="presOf" srcId="{B35FAB47-3763-41E9-A80C-9768DA4A772A}" destId="{DCB9B2CB-CE0A-484D-BBCC-CAC1346A717E}" srcOrd="0" destOrd="0" presId="urn:microsoft.com/office/officeart/2005/8/layout/hierarchy2"/>
    <dgm:cxn modelId="{C416D811-B82F-4C55-AA3F-02A533AB858A}" type="presOf" srcId="{727DE614-B443-4612-B8E1-02BEC8FA6A34}" destId="{57655DCA-3200-493F-B9E0-7D6AD62AF193}" srcOrd="1" destOrd="0" presId="urn:microsoft.com/office/officeart/2005/8/layout/hierarchy2"/>
    <dgm:cxn modelId="{9E6F0FCB-B1E2-4E97-9BC4-F0A743410586}" type="presOf" srcId="{C8B9AC6F-B8CA-4CED-9136-32A07FF28EA2}" destId="{C7CC0C14-0510-4C80-9491-23A659579BB5}" srcOrd="0" destOrd="0" presId="urn:microsoft.com/office/officeart/2005/8/layout/hierarchy2"/>
    <dgm:cxn modelId="{F1A941FC-965F-407E-90C3-5366512CE4CF}" type="presParOf" srcId="{55F8E56B-4742-4DBB-8759-DC58C4AB4B6C}" destId="{14087FA5-606E-49D0-A69B-D6262B326B1F}" srcOrd="0" destOrd="0" presId="urn:microsoft.com/office/officeart/2005/8/layout/hierarchy2"/>
    <dgm:cxn modelId="{9ABA9C09-8B69-491F-A5C8-BC697EB40FD2}" type="presParOf" srcId="{14087FA5-606E-49D0-A69B-D6262B326B1F}" destId="{C7CC0C14-0510-4C80-9491-23A659579BB5}" srcOrd="0" destOrd="0" presId="urn:microsoft.com/office/officeart/2005/8/layout/hierarchy2"/>
    <dgm:cxn modelId="{B375A86A-A929-408A-8E6C-15A687B92848}" type="presParOf" srcId="{14087FA5-606E-49D0-A69B-D6262B326B1F}" destId="{CB064A81-5C44-474B-A2CD-6821EF970448}" srcOrd="1" destOrd="0" presId="urn:microsoft.com/office/officeart/2005/8/layout/hierarchy2"/>
    <dgm:cxn modelId="{15EE05A7-6A67-4617-9606-CD392513ACA7}" type="presParOf" srcId="{CB064A81-5C44-474B-A2CD-6821EF970448}" destId="{BF86D07B-F108-43DF-9AE0-56C950EB28FC}" srcOrd="0" destOrd="0" presId="urn:microsoft.com/office/officeart/2005/8/layout/hierarchy2"/>
    <dgm:cxn modelId="{9F06D50B-FEBD-4DCC-A34F-386C28DBC760}" type="presParOf" srcId="{BF86D07B-F108-43DF-9AE0-56C950EB28FC}" destId="{08108704-6A9A-4DFA-BC1D-AE2CA59F3BC4}" srcOrd="0" destOrd="0" presId="urn:microsoft.com/office/officeart/2005/8/layout/hierarchy2"/>
    <dgm:cxn modelId="{2DF71ADF-E7CB-42E6-8DFE-1FD19E3E496F}" type="presParOf" srcId="{CB064A81-5C44-474B-A2CD-6821EF970448}" destId="{09ED3A0C-F034-4EEC-9280-54C5356880A8}" srcOrd="1" destOrd="0" presId="urn:microsoft.com/office/officeart/2005/8/layout/hierarchy2"/>
    <dgm:cxn modelId="{1AC00A0B-0D70-466D-94C2-41933400FD2A}" type="presParOf" srcId="{09ED3A0C-F034-4EEC-9280-54C5356880A8}" destId="{3ADC7D50-F92E-4E66-B19B-BAFE35756186}" srcOrd="0" destOrd="0" presId="urn:microsoft.com/office/officeart/2005/8/layout/hierarchy2"/>
    <dgm:cxn modelId="{DC8B9AEE-ED64-4DC5-BA74-BF5F794EE6F5}" type="presParOf" srcId="{09ED3A0C-F034-4EEC-9280-54C5356880A8}" destId="{E78C296E-D48A-441E-B2DE-0225B0E993B0}" srcOrd="1" destOrd="0" presId="urn:microsoft.com/office/officeart/2005/8/layout/hierarchy2"/>
    <dgm:cxn modelId="{B3F7EC89-7A3A-4EB0-88D9-A7CD400CAEB0}" type="presParOf" srcId="{CB064A81-5C44-474B-A2CD-6821EF970448}" destId="{F2DF556D-8BAA-4A8E-87CD-FE3036FEDA9C}" srcOrd="2" destOrd="0" presId="urn:microsoft.com/office/officeart/2005/8/layout/hierarchy2"/>
    <dgm:cxn modelId="{B54E1612-8F2A-4A59-BEE7-6BCA011F5377}" type="presParOf" srcId="{F2DF556D-8BAA-4A8E-87CD-FE3036FEDA9C}" destId="{FBA2DBF3-B507-4EAA-B8A2-DBFCB2D09AF7}" srcOrd="0" destOrd="0" presId="urn:microsoft.com/office/officeart/2005/8/layout/hierarchy2"/>
    <dgm:cxn modelId="{60BC6B49-FAB4-42F6-8015-A078E6896AE2}" type="presParOf" srcId="{CB064A81-5C44-474B-A2CD-6821EF970448}" destId="{166CCB03-8FDB-4F76-AC05-6069E9D30C0E}" srcOrd="3" destOrd="0" presId="urn:microsoft.com/office/officeart/2005/8/layout/hierarchy2"/>
    <dgm:cxn modelId="{FCAC3C3A-4129-42DB-8E0F-CD2E3D213CD0}" type="presParOf" srcId="{166CCB03-8FDB-4F76-AC05-6069E9D30C0E}" destId="{8D2FA073-E033-4A50-B9FA-2D324C8052F7}" srcOrd="0" destOrd="0" presId="urn:microsoft.com/office/officeart/2005/8/layout/hierarchy2"/>
    <dgm:cxn modelId="{700363AA-6AFC-4AD9-8D57-7FFC612B1463}" type="presParOf" srcId="{166CCB03-8FDB-4F76-AC05-6069E9D30C0E}" destId="{75C762FE-A34B-462E-9DDA-57C80E2904FA}" srcOrd="1" destOrd="0" presId="urn:microsoft.com/office/officeart/2005/8/layout/hierarchy2"/>
    <dgm:cxn modelId="{42EDFF8D-BDFF-4F15-AC48-8E8D2FD857C7}" type="presParOf" srcId="{CB064A81-5C44-474B-A2CD-6821EF970448}" destId="{F4380DC2-46AD-4FCF-8589-0A3E2FB45208}" srcOrd="4" destOrd="0" presId="urn:microsoft.com/office/officeart/2005/8/layout/hierarchy2"/>
    <dgm:cxn modelId="{F24DBCB1-0C73-4DE0-9F5A-A1E9103D3055}" type="presParOf" srcId="{F4380DC2-46AD-4FCF-8589-0A3E2FB45208}" destId="{57655DCA-3200-493F-B9E0-7D6AD62AF193}" srcOrd="0" destOrd="0" presId="urn:microsoft.com/office/officeart/2005/8/layout/hierarchy2"/>
    <dgm:cxn modelId="{5A6E4F70-332A-4E82-AFEA-8C31BE001875}" type="presParOf" srcId="{CB064A81-5C44-474B-A2CD-6821EF970448}" destId="{E3A3968B-7058-4FBF-AC86-E80F947FD189}" srcOrd="5" destOrd="0" presId="urn:microsoft.com/office/officeart/2005/8/layout/hierarchy2"/>
    <dgm:cxn modelId="{55EC46EA-AE71-4201-BEBF-E7C2EA54A030}" type="presParOf" srcId="{E3A3968B-7058-4FBF-AC86-E80F947FD189}" destId="{D92F154C-1706-45F3-8780-5EA721522A62}" srcOrd="0" destOrd="0" presId="urn:microsoft.com/office/officeart/2005/8/layout/hierarchy2"/>
    <dgm:cxn modelId="{C599CF67-3B6A-4BEA-B76B-3BDDA921670D}" type="presParOf" srcId="{E3A3968B-7058-4FBF-AC86-E80F947FD189}" destId="{7F34462C-F0CE-43D8-96FF-3D02609CBB54}" srcOrd="1" destOrd="0" presId="urn:microsoft.com/office/officeart/2005/8/layout/hierarchy2"/>
    <dgm:cxn modelId="{69DC97FC-FB5C-4C87-B73A-709A0F06F48A}" type="presParOf" srcId="{CB064A81-5C44-474B-A2CD-6821EF970448}" destId="{DCB9B2CB-CE0A-484D-BBCC-CAC1346A717E}" srcOrd="6" destOrd="0" presId="urn:microsoft.com/office/officeart/2005/8/layout/hierarchy2"/>
    <dgm:cxn modelId="{735B3ACE-01A2-4363-968D-38E6148A560D}" type="presParOf" srcId="{DCB9B2CB-CE0A-484D-BBCC-CAC1346A717E}" destId="{86C0E7A7-B883-4E05-85B8-F0B28614D35D}" srcOrd="0" destOrd="0" presId="urn:microsoft.com/office/officeart/2005/8/layout/hierarchy2"/>
    <dgm:cxn modelId="{4E37629C-DB5F-4804-A5E6-7EF0AA5D6FFF}" type="presParOf" srcId="{CB064A81-5C44-474B-A2CD-6821EF970448}" destId="{91FF331E-702A-4479-8FEA-8E66EB2DD387}" srcOrd="7" destOrd="0" presId="urn:microsoft.com/office/officeart/2005/8/layout/hierarchy2"/>
    <dgm:cxn modelId="{4035339E-6B17-4A22-A021-52F3A26C8C25}" type="presParOf" srcId="{91FF331E-702A-4479-8FEA-8E66EB2DD387}" destId="{1BD10758-D1C4-483C-BD8A-0A5929FA2B2A}" srcOrd="0" destOrd="0" presId="urn:microsoft.com/office/officeart/2005/8/layout/hierarchy2"/>
    <dgm:cxn modelId="{625F4A3B-0866-4832-B9B7-AD235ECF8C4B}" type="presParOf" srcId="{91FF331E-702A-4479-8FEA-8E66EB2DD387}" destId="{C7AA8E5B-6D8B-4C6F-8FEB-6008E844E22C}" srcOrd="1" destOrd="0" presId="urn:microsoft.com/office/officeart/2005/8/layout/hierarchy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CF4DBE93-78C4-450B-BA20-EF156FBB877D}" type="doc">
      <dgm:prSet loTypeId="urn:microsoft.com/office/officeart/2008/layout/RadialCluster" loCatId="cycle" qsTypeId="urn:microsoft.com/office/officeart/2005/8/quickstyle/simple1" qsCatId="simple" csTypeId="urn:microsoft.com/office/officeart/2005/8/colors/accent0_1" csCatId="mainScheme" phldr="1"/>
      <dgm:spPr/>
      <dgm:t>
        <a:bodyPr/>
        <a:lstStyle/>
        <a:p>
          <a:endParaRPr lang="pl-PL"/>
        </a:p>
      </dgm:t>
    </dgm:pt>
    <dgm:pt modelId="{BBECFC25-D1C1-4308-9730-3B8E65696DF4}">
      <dgm:prSet phldrT="[Tekst]" custT="1"/>
      <dgm:spPr>
        <a:ln>
          <a:solidFill>
            <a:srgbClr val="FFC000"/>
          </a:solidFill>
        </a:ln>
      </dgm:spPr>
      <dgm:t>
        <a:bodyPr/>
        <a:lstStyle/>
        <a:p>
          <a:r>
            <a:rPr lang="pl-PL" sz="2000" dirty="0">
              <a:latin typeface="Lato"/>
            </a:rPr>
            <a:t>Zapłata podatku z faktur zakupowych</a:t>
          </a:r>
        </a:p>
      </dgm:t>
    </dgm:pt>
    <dgm:pt modelId="{ECABF1AE-C1DE-45B8-B938-5B03B7091DF1}">
      <dgm:prSet phldrT="[Tekst]" custT="1"/>
      <dgm:spPr>
        <a:ln>
          <a:solidFill>
            <a:srgbClr val="FFC000"/>
          </a:solidFill>
        </a:ln>
      </dgm:spPr>
      <dgm:t>
        <a:bodyPr/>
        <a:lstStyle/>
        <a:p>
          <a:r>
            <a:rPr lang="pl-PL" sz="2000" dirty="0">
              <a:latin typeface="Lato"/>
            </a:rPr>
            <a:t>Przekazanie środków na rachunek bankowy</a:t>
          </a:r>
        </a:p>
      </dgm:t>
    </dgm:pt>
    <dgm:pt modelId="{7520BA4A-3859-4EAD-8E71-2F36CED0BB05}">
      <dgm:prSet phldrT="[Tekst]" custT="1"/>
      <dgm:spPr>
        <a:ln>
          <a:solidFill>
            <a:srgbClr val="FFC000"/>
          </a:solidFill>
        </a:ln>
      </dgm:spPr>
      <dgm:t>
        <a:bodyPr/>
        <a:lstStyle/>
        <a:p>
          <a:r>
            <a:rPr lang="pl-PL" sz="2000" dirty="0">
              <a:latin typeface="Lato"/>
            </a:rPr>
            <a:t>Opłacenie zobowiązania podatkowego (tylko w zakresie VAT)</a:t>
          </a:r>
        </a:p>
      </dgm:t>
    </dgm:pt>
    <dgm:pt modelId="{E3972F18-F213-46B5-8535-ABF2101F7CD7}">
      <dgm:prSet phldrT="[Tekst]" custT="1"/>
      <dgm:spPr>
        <a:ln>
          <a:solidFill>
            <a:srgbClr val="FFC000"/>
          </a:solidFill>
        </a:ln>
      </dgm:spPr>
      <dgm:t>
        <a:bodyPr/>
        <a:lstStyle/>
        <a:p>
          <a:r>
            <a:rPr lang="pl-PL" sz="2400" dirty="0">
              <a:latin typeface="Lato"/>
            </a:rPr>
            <a:t>Rachunek VAT</a:t>
          </a:r>
        </a:p>
      </dgm:t>
    </dgm:pt>
    <dgm:pt modelId="{0D8287E2-BA56-461F-99F5-0B83DA3BDD76}" type="sibTrans" cxnId="{F1FA983E-3801-4C65-8EA4-24813EAFF295}">
      <dgm:prSet/>
      <dgm:spPr/>
      <dgm:t>
        <a:bodyPr/>
        <a:lstStyle/>
        <a:p>
          <a:endParaRPr lang="pl-PL" sz="3200"/>
        </a:p>
      </dgm:t>
    </dgm:pt>
    <dgm:pt modelId="{AC424182-2BED-4E5F-BCD9-81D67E94F2B5}" type="parTrans" cxnId="{F1FA983E-3801-4C65-8EA4-24813EAFF295}">
      <dgm:prSet/>
      <dgm:spPr/>
      <dgm:t>
        <a:bodyPr/>
        <a:lstStyle/>
        <a:p>
          <a:endParaRPr lang="pl-PL" sz="3200"/>
        </a:p>
      </dgm:t>
    </dgm:pt>
    <dgm:pt modelId="{D34A6D8A-B952-45C0-A991-62D6A8418484}" type="sibTrans" cxnId="{0BCE53A5-4329-4123-90B0-DEBDC34C97B5}">
      <dgm:prSet/>
      <dgm:spPr/>
      <dgm:t>
        <a:bodyPr/>
        <a:lstStyle/>
        <a:p>
          <a:endParaRPr lang="pl-PL" sz="3200"/>
        </a:p>
      </dgm:t>
    </dgm:pt>
    <dgm:pt modelId="{0F780611-DAEB-457C-A76C-2215AEB85C8D}" type="parTrans" cxnId="{0BCE53A5-4329-4123-90B0-DEBDC34C97B5}">
      <dgm:prSet/>
      <dgm:spPr>
        <a:ln>
          <a:solidFill>
            <a:srgbClr val="FFC000"/>
          </a:solidFill>
        </a:ln>
      </dgm:spPr>
      <dgm:t>
        <a:bodyPr/>
        <a:lstStyle/>
        <a:p>
          <a:endParaRPr lang="pl-PL" sz="3200"/>
        </a:p>
      </dgm:t>
    </dgm:pt>
    <dgm:pt modelId="{CE123DB5-498D-44D9-A1BD-2929D99E8FB2}" type="sibTrans" cxnId="{7063000E-D216-418A-9C93-A68120CEF95D}">
      <dgm:prSet/>
      <dgm:spPr/>
      <dgm:t>
        <a:bodyPr/>
        <a:lstStyle/>
        <a:p>
          <a:endParaRPr lang="pl-PL" sz="3200"/>
        </a:p>
      </dgm:t>
    </dgm:pt>
    <dgm:pt modelId="{49D57752-9368-49E9-A783-355D577BE85E}" type="parTrans" cxnId="{7063000E-D216-418A-9C93-A68120CEF95D}">
      <dgm:prSet/>
      <dgm:spPr>
        <a:ln>
          <a:solidFill>
            <a:srgbClr val="FFC000"/>
          </a:solidFill>
        </a:ln>
      </dgm:spPr>
      <dgm:t>
        <a:bodyPr/>
        <a:lstStyle/>
        <a:p>
          <a:endParaRPr lang="pl-PL" sz="3200"/>
        </a:p>
      </dgm:t>
    </dgm:pt>
    <dgm:pt modelId="{D02CDDB9-00AE-48FF-AFFD-C8D2D8B46226}" type="sibTrans" cxnId="{8347D257-F34E-4B9B-B9FE-69C1CB996F45}">
      <dgm:prSet/>
      <dgm:spPr/>
      <dgm:t>
        <a:bodyPr/>
        <a:lstStyle/>
        <a:p>
          <a:endParaRPr lang="pl-PL" sz="3200"/>
        </a:p>
      </dgm:t>
    </dgm:pt>
    <dgm:pt modelId="{CC1340BF-2F4B-4125-B808-190190151309}" type="parTrans" cxnId="{8347D257-F34E-4B9B-B9FE-69C1CB996F45}">
      <dgm:prSet/>
      <dgm:spPr>
        <a:ln>
          <a:solidFill>
            <a:srgbClr val="FFC000"/>
          </a:solidFill>
        </a:ln>
      </dgm:spPr>
      <dgm:t>
        <a:bodyPr/>
        <a:lstStyle/>
        <a:p>
          <a:endParaRPr lang="pl-PL" sz="3200"/>
        </a:p>
      </dgm:t>
    </dgm:pt>
    <dgm:pt modelId="{7962DF29-0ADC-4D78-AAA4-C04DC7570128}" type="pres">
      <dgm:prSet presAssocID="{CF4DBE93-78C4-450B-BA20-EF156FBB877D}" presName="Name0" presStyleCnt="0">
        <dgm:presLayoutVars>
          <dgm:chMax val="1"/>
          <dgm:chPref val="1"/>
          <dgm:dir/>
          <dgm:animOne val="branch"/>
          <dgm:animLvl val="lvl"/>
        </dgm:presLayoutVars>
      </dgm:prSet>
      <dgm:spPr/>
      <dgm:t>
        <a:bodyPr/>
        <a:lstStyle/>
        <a:p>
          <a:endParaRPr lang="pl-PL"/>
        </a:p>
      </dgm:t>
    </dgm:pt>
    <dgm:pt modelId="{BA6977C2-B485-40DE-95E8-056F2CAD5DED}" type="pres">
      <dgm:prSet presAssocID="{E3972F18-F213-46B5-8535-ABF2101F7CD7}" presName="singleCycle" presStyleCnt="0"/>
      <dgm:spPr/>
    </dgm:pt>
    <dgm:pt modelId="{F67958AB-F449-42F1-9540-1FD9A6C045DC}" type="pres">
      <dgm:prSet presAssocID="{E3972F18-F213-46B5-8535-ABF2101F7CD7}" presName="singleCenter" presStyleLbl="node1" presStyleIdx="0" presStyleCnt="4" custScaleX="183875" custScaleY="68988" custLinFactNeighborX="0" custLinFactNeighborY="-9973">
        <dgm:presLayoutVars>
          <dgm:chMax val="7"/>
          <dgm:chPref val="7"/>
        </dgm:presLayoutVars>
      </dgm:prSet>
      <dgm:spPr/>
      <dgm:t>
        <a:bodyPr/>
        <a:lstStyle/>
        <a:p>
          <a:endParaRPr lang="pl-PL"/>
        </a:p>
      </dgm:t>
    </dgm:pt>
    <dgm:pt modelId="{4601FC3C-CEB7-44E4-989B-A99A64FE45DF}" type="pres">
      <dgm:prSet presAssocID="{CC1340BF-2F4B-4125-B808-190190151309}" presName="Name56" presStyleLbl="parChTrans1D2" presStyleIdx="0" presStyleCnt="3"/>
      <dgm:spPr/>
      <dgm:t>
        <a:bodyPr/>
        <a:lstStyle/>
        <a:p>
          <a:endParaRPr lang="pl-PL"/>
        </a:p>
      </dgm:t>
    </dgm:pt>
    <dgm:pt modelId="{5E9995FD-0299-457A-A279-D92ADD5C0B88}" type="pres">
      <dgm:prSet presAssocID="{7520BA4A-3859-4EAD-8E71-2F36CED0BB05}" presName="text0" presStyleLbl="node1" presStyleIdx="1" presStyleCnt="4" custScaleX="433858" custScaleY="116697">
        <dgm:presLayoutVars>
          <dgm:bulletEnabled val="1"/>
        </dgm:presLayoutVars>
      </dgm:prSet>
      <dgm:spPr/>
      <dgm:t>
        <a:bodyPr/>
        <a:lstStyle/>
        <a:p>
          <a:endParaRPr lang="pl-PL"/>
        </a:p>
      </dgm:t>
    </dgm:pt>
    <dgm:pt modelId="{165175EB-B1FF-426C-8261-CBCA087DFB44}" type="pres">
      <dgm:prSet presAssocID="{49D57752-9368-49E9-A783-355D577BE85E}" presName="Name56" presStyleLbl="parChTrans1D2" presStyleIdx="1" presStyleCnt="3"/>
      <dgm:spPr/>
      <dgm:t>
        <a:bodyPr/>
        <a:lstStyle/>
        <a:p>
          <a:endParaRPr lang="pl-PL"/>
        </a:p>
      </dgm:t>
    </dgm:pt>
    <dgm:pt modelId="{8E35B691-296E-49C0-AC96-21B986F2BAAA}" type="pres">
      <dgm:prSet presAssocID="{ECABF1AE-C1DE-45B8-B938-5B03B7091DF1}" presName="text0" presStyleLbl="node1" presStyleIdx="2" presStyleCnt="4" custScaleX="183875" custScaleY="154567">
        <dgm:presLayoutVars>
          <dgm:bulletEnabled val="1"/>
        </dgm:presLayoutVars>
      </dgm:prSet>
      <dgm:spPr/>
      <dgm:t>
        <a:bodyPr/>
        <a:lstStyle/>
        <a:p>
          <a:endParaRPr lang="pl-PL"/>
        </a:p>
      </dgm:t>
    </dgm:pt>
    <dgm:pt modelId="{3DF49FC3-CF94-4CB8-85BF-7EA47EECBC35}" type="pres">
      <dgm:prSet presAssocID="{0F780611-DAEB-457C-A76C-2215AEB85C8D}" presName="Name56" presStyleLbl="parChTrans1D2" presStyleIdx="2" presStyleCnt="3"/>
      <dgm:spPr/>
      <dgm:t>
        <a:bodyPr/>
        <a:lstStyle/>
        <a:p>
          <a:endParaRPr lang="pl-PL"/>
        </a:p>
      </dgm:t>
    </dgm:pt>
    <dgm:pt modelId="{46A63781-7A33-4004-BE57-81FDEA3C8486}" type="pres">
      <dgm:prSet presAssocID="{BBECFC25-D1C1-4308-9730-3B8E65696DF4}" presName="text0" presStyleLbl="node1" presStyleIdx="3" presStyleCnt="4" custScaleX="183875" custScaleY="154567">
        <dgm:presLayoutVars>
          <dgm:bulletEnabled val="1"/>
        </dgm:presLayoutVars>
      </dgm:prSet>
      <dgm:spPr/>
      <dgm:t>
        <a:bodyPr/>
        <a:lstStyle/>
        <a:p>
          <a:endParaRPr lang="pl-PL"/>
        </a:p>
      </dgm:t>
    </dgm:pt>
  </dgm:ptLst>
  <dgm:cxnLst>
    <dgm:cxn modelId="{D55BD735-3902-4B8C-B122-174257D24C07}" type="presOf" srcId="{CC1340BF-2F4B-4125-B808-190190151309}" destId="{4601FC3C-CEB7-44E4-989B-A99A64FE45DF}" srcOrd="0" destOrd="0" presId="urn:microsoft.com/office/officeart/2008/layout/RadialCluster"/>
    <dgm:cxn modelId="{0BCE53A5-4329-4123-90B0-DEBDC34C97B5}" srcId="{E3972F18-F213-46B5-8535-ABF2101F7CD7}" destId="{BBECFC25-D1C1-4308-9730-3B8E65696DF4}" srcOrd="2" destOrd="0" parTransId="{0F780611-DAEB-457C-A76C-2215AEB85C8D}" sibTransId="{D34A6D8A-B952-45C0-A991-62D6A8418484}"/>
    <dgm:cxn modelId="{384AA612-0C43-4690-AD64-7B9FA08682E8}" type="presOf" srcId="{7520BA4A-3859-4EAD-8E71-2F36CED0BB05}" destId="{5E9995FD-0299-457A-A279-D92ADD5C0B88}" srcOrd="0" destOrd="0" presId="urn:microsoft.com/office/officeart/2008/layout/RadialCluster"/>
    <dgm:cxn modelId="{75266BE7-F433-41A9-8A18-A24FE3441F2B}" type="presOf" srcId="{BBECFC25-D1C1-4308-9730-3B8E65696DF4}" destId="{46A63781-7A33-4004-BE57-81FDEA3C8486}" srcOrd="0" destOrd="0" presId="urn:microsoft.com/office/officeart/2008/layout/RadialCluster"/>
    <dgm:cxn modelId="{36D9FD80-BA6A-4A98-8772-4CDC54B27FB8}" type="presOf" srcId="{ECABF1AE-C1DE-45B8-B938-5B03B7091DF1}" destId="{8E35B691-296E-49C0-AC96-21B986F2BAAA}" srcOrd="0" destOrd="0" presId="urn:microsoft.com/office/officeart/2008/layout/RadialCluster"/>
    <dgm:cxn modelId="{6F131205-A1B1-42CB-9EFF-8F5C5E4C302A}" type="presOf" srcId="{49D57752-9368-49E9-A783-355D577BE85E}" destId="{165175EB-B1FF-426C-8261-CBCA087DFB44}" srcOrd="0" destOrd="0" presId="urn:microsoft.com/office/officeart/2008/layout/RadialCluster"/>
    <dgm:cxn modelId="{DDCECEAB-74C7-4E01-A4F9-3E922C87F6BA}" type="presOf" srcId="{0F780611-DAEB-457C-A76C-2215AEB85C8D}" destId="{3DF49FC3-CF94-4CB8-85BF-7EA47EECBC35}" srcOrd="0" destOrd="0" presId="urn:microsoft.com/office/officeart/2008/layout/RadialCluster"/>
    <dgm:cxn modelId="{8347D257-F34E-4B9B-B9FE-69C1CB996F45}" srcId="{E3972F18-F213-46B5-8535-ABF2101F7CD7}" destId="{7520BA4A-3859-4EAD-8E71-2F36CED0BB05}" srcOrd="0" destOrd="0" parTransId="{CC1340BF-2F4B-4125-B808-190190151309}" sibTransId="{D02CDDB9-00AE-48FF-AFFD-C8D2D8B46226}"/>
    <dgm:cxn modelId="{FD31EAD2-D832-4E59-8131-89F0C6A9B4F1}" type="presOf" srcId="{E3972F18-F213-46B5-8535-ABF2101F7CD7}" destId="{F67958AB-F449-42F1-9540-1FD9A6C045DC}" srcOrd="0" destOrd="0" presId="urn:microsoft.com/office/officeart/2008/layout/RadialCluster"/>
    <dgm:cxn modelId="{26BFE00B-8C0A-4871-ACC2-7AA75A310EFA}" type="presOf" srcId="{CF4DBE93-78C4-450B-BA20-EF156FBB877D}" destId="{7962DF29-0ADC-4D78-AAA4-C04DC7570128}" srcOrd="0" destOrd="0" presId="urn:microsoft.com/office/officeart/2008/layout/RadialCluster"/>
    <dgm:cxn modelId="{7063000E-D216-418A-9C93-A68120CEF95D}" srcId="{E3972F18-F213-46B5-8535-ABF2101F7CD7}" destId="{ECABF1AE-C1DE-45B8-B938-5B03B7091DF1}" srcOrd="1" destOrd="0" parTransId="{49D57752-9368-49E9-A783-355D577BE85E}" sibTransId="{CE123DB5-498D-44D9-A1BD-2929D99E8FB2}"/>
    <dgm:cxn modelId="{F1FA983E-3801-4C65-8EA4-24813EAFF295}" srcId="{CF4DBE93-78C4-450B-BA20-EF156FBB877D}" destId="{E3972F18-F213-46B5-8535-ABF2101F7CD7}" srcOrd="0" destOrd="0" parTransId="{AC424182-2BED-4E5F-BCD9-81D67E94F2B5}" sibTransId="{0D8287E2-BA56-461F-99F5-0B83DA3BDD76}"/>
    <dgm:cxn modelId="{EEB09630-1DA6-4510-81C4-63FC68FA926D}" type="presParOf" srcId="{7962DF29-0ADC-4D78-AAA4-C04DC7570128}" destId="{BA6977C2-B485-40DE-95E8-056F2CAD5DED}" srcOrd="0" destOrd="0" presId="urn:microsoft.com/office/officeart/2008/layout/RadialCluster"/>
    <dgm:cxn modelId="{18A8715F-42F8-43AC-8B15-4D9CE15035A9}" type="presParOf" srcId="{BA6977C2-B485-40DE-95E8-056F2CAD5DED}" destId="{F67958AB-F449-42F1-9540-1FD9A6C045DC}" srcOrd="0" destOrd="0" presId="urn:microsoft.com/office/officeart/2008/layout/RadialCluster"/>
    <dgm:cxn modelId="{734C8113-73F8-46CE-817D-1CED2C2FA185}" type="presParOf" srcId="{BA6977C2-B485-40DE-95E8-056F2CAD5DED}" destId="{4601FC3C-CEB7-44E4-989B-A99A64FE45DF}" srcOrd="1" destOrd="0" presId="urn:microsoft.com/office/officeart/2008/layout/RadialCluster"/>
    <dgm:cxn modelId="{F8CCE238-4B1D-4D98-BD86-BB53FD420546}" type="presParOf" srcId="{BA6977C2-B485-40DE-95E8-056F2CAD5DED}" destId="{5E9995FD-0299-457A-A279-D92ADD5C0B88}" srcOrd="2" destOrd="0" presId="urn:microsoft.com/office/officeart/2008/layout/RadialCluster"/>
    <dgm:cxn modelId="{B06D0411-B2F5-4DF6-B998-36E0982FE3F4}" type="presParOf" srcId="{BA6977C2-B485-40DE-95E8-056F2CAD5DED}" destId="{165175EB-B1FF-426C-8261-CBCA087DFB44}" srcOrd="3" destOrd="0" presId="urn:microsoft.com/office/officeart/2008/layout/RadialCluster"/>
    <dgm:cxn modelId="{DBED9912-6D45-43B9-9368-2263186AFB11}" type="presParOf" srcId="{BA6977C2-B485-40DE-95E8-056F2CAD5DED}" destId="{8E35B691-296E-49C0-AC96-21B986F2BAAA}" srcOrd="4" destOrd="0" presId="urn:microsoft.com/office/officeart/2008/layout/RadialCluster"/>
    <dgm:cxn modelId="{D8D8A99F-5142-4EFC-AF60-7A3A5709E215}" type="presParOf" srcId="{BA6977C2-B485-40DE-95E8-056F2CAD5DED}" destId="{3DF49FC3-CF94-4CB8-85BF-7EA47EECBC35}" srcOrd="5" destOrd="0" presId="urn:microsoft.com/office/officeart/2008/layout/RadialCluster"/>
    <dgm:cxn modelId="{C4EBE4F7-0C73-4605-AC56-2F341AEB85FE}" type="presParOf" srcId="{BA6977C2-B485-40DE-95E8-056F2CAD5DED}" destId="{46A63781-7A33-4004-BE57-81FDEA3C8486}" srcOrd="6" destOrd="0" presId="urn:microsoft.com/office/officeart/2008/layout/RadialCluster"/>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B285979-DCDB-4064-B778-D315E98EFCC9}"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pl-PL"/>
        </a:p>
      </dgm:t>
    </dgm:pt>
    <dgm:pt modelId="{D81FFC65-6A10-4EA2-82D5-B506C21718BA}">
      <dgm:prSet/>
      <dgm:spPr/>
      <dgm:t>
        <a:bodyPr/>
        <a:lstStyle/>
        <a:p>
          <a:pPr rtl="0"/>
          <a:r>
            <a:rPr lang="pl-PL" dirty="0">
              <a:latin typeface="Lato" panose="020F0502020204030203"/>
            </a:rPr>
            <a:t>Na wniosek podatnika, złożony wraz z deklaracją podatkową, </a:t>
          </a:r>
        </a:p>
      </dgm:t>
    </dgm:pt>
    <dgm:pt modelId="{E149368F-DEAE-45E2-9DB6-91509241DCAC}" type="parTrans" cxnId="{93614555-2C5E-4493-9FA6-90D44CCF9236}">
      <dgm:prSet/>
      <dgm:spPr/>
      <dgm:t>
        <a:bodyPr/>
        <a:lstStyle/>
        <a:p>
          <a:endParaRPr lang="pl-PL"/>
        </a:p>
      </dgm:t>
    </dgm:pt>
    <dgm:pt modelId="{FD38F242-C455-4D03-A7D9-A67C01882959}" type="sibTrans" cxnId="{93614555-2C5E-4493-9FA6-90D44CCF9236}">
      <dgm:prSet/>
      <dgm:spPr/>
      <dgm:t>
        <a:bodyPr/>
        <a:lstStyle/>
        <a:p>
          <a:endParaRPr lang="pl-PL"/>
        </a:p>
      </dgm:t>
    </dgm:pt>
    <dgm:pt modelId="{E1916BC0-BA17-4B5C-AB64-B81B3506AA7B}">
      <dgm:prSet/>
      <dgm:spPr/>
      <dgm:t>
        <a:bodyPr/>
        <a:lstStyle/>
        <a:p>
          <a:pPr rtl="0"/>
          <a:r>
            <a:rPr lang="pl-PL" dirty="0">
              <a:latin typeface="Lato" panose="020F0502020204030203"/>
            </a:rPr>
            <a:t>urząd skarbowy jest obowiązany dokonać zwrotu różnicy podatku </a:t>
          </a:r>
          <a:r>
            <a:rPr lang="pl-PL" b="1" u="sng" dirty="0">
              <a:solidFill>
                <a:schemeClr val="tx1"/>
              </a:solidFill>
              <a:latin typeface="Lato" panose="020F0502020204030203"/>
            </a:rPr>
            <a:t>na rachunek VAT </a:t>
          </a:r>
          <a:r>
            <a:rPr lang="pl-PL" dirty="0">
              <a:latin typeface="Lato" panose="020F0502020204030203"/>
            </a:rPr>
            <a:t>podatnika </a:t>
          </a:r>
        </a:p>
        <a:p>
          <a:pPr rtl="0"/>
          <a:r>
            <a:rPr lang="pl-PL" b="1" u="sng" dirty="0">
              <a:latin typeface="Lato" panose="020F0502020204030203"/>
            </a:rPr>
            <a:t>W TERMINIE 25 DNI</a:t>
          </a:r>
          <a:r>
            <a:rPr lang="pl-PL" dirty="0">
              <a:latin typeface="Lato" panose="020F0502020204030203"/>
            </a:rPr>
            <a:t>, licząc od dnia złożenia rozliczenia.</a:t>
          </a:r>
        </a:p>
      </dgm:t>
    </dgm:pt>
    <dgm:pt modelId="{78F73F91-99B5-461B-BAC0-1C4C4B32E990}" type="parTrans" cxnId="{3C6A4DB0-60B6-4D53-9DFD-C67FBFB02982}">
      <dgm:prSet/>
      <dgm:spPr/>
      <dgm:t>
        <a:bodyPr/>
        <a:lstStyle/>
        <a:p>
          <a:endParaRPr lang="pl-PL"/>
        </a:p>
      </dgm:t>
    </dgm:pt>
    <dgm:pt modelId="{06C9A611-ECDB-4A41-8B9C-40D7E2109A40}" type="sibTrans" cxnId="{3C6A4DB0-60B6-4D53-9DFD-C67FBFB02982}">
      <dgm:prSet/>
      <dgm:spPr/>
      <dgm:t>
        <a:bodyPr/>
        <a:lstStyle/>
        <a:p>
          <a:endParaRPr lang="pl-PL"/>
        </a:p>
      </dgm:t>
    </dgm:pt>
    <dgm:pt modelId="{21075C34-F514-4F35-A910-E16263492448}" type="pres">
      <dgm:prSet presAssocID="{DB285979-DCDB-4064-B778-D315E98EFCC9}" presName="CompostProcess" presStyleCnt="0">
        <dgm:presLayoutVars>
          <dgm:dir/>
          <dgm:resizeHandles val="exact"/>
        </dgm:presLayoutVars>
      </dgm:prSet>
      <dgm:spPr/>
      <dgm:t>
        <a:bodyPr/>
        <a:lstStyle/>
        <a:p>
          <a:endParaRPr lang="pl-PL"/>
        </a:p>
      </dgm:t>
    </dgm:pt>
    <dgm:pt modelId="{08B4C803-BBEB-4D84-ADDD-56837C14209A}" type="pres">
      <dgm:prSet presAssocID="{DB285979-DCDB-4064-B778-D315E98EFCC9}" presName="arrow" presStyleLbl="bgShp" presStyleIdx="0" presStyleCnt="1"/>
      <dgm:spPr/>
    </dgm:pt>
    <dgm:pt modelId="{81ECADF5-FC4D-43F8-AAF9-534FF21CF62F}" type="pres">
      <dgm:prSet presAssocID="{DB285979-DCDB-4064-B778-D315E98EFCC9}" presName="linearProcess" presStyleCnt="0"/>
      <dgm:spPr/>
    </dgm:pt>
    <dgm:pt modelId="{659A0216-2C86-405A-B095-63DC189B6C2F}" type="pres">
      <dgm:prSet presAssocID="{D81FFC65-6A10-4EA2-82D5-B506C21718BA}" presName="textNode" presStyleLbl="node1" presStyleIdx="0" presStyleCnt="2">
        <dgm:presLayoutVars>
          <dgm:bulletEnabled val="1"/>
        </dgm:presLayoutVars>
      </dgm:prSet>
      <dgm:spPr/>
      <dgm:t>
        <a:bodyPr/>
        <a:lstStyle/>
        <a:p>
          <a:endParaRPr lang="pl-PL"/>
        </a:p>
      </dgm:t>
    </dgm:pt>
    <dgm:pt modelId="{23914722-55EA-4776-8E70-C783B97A93FC}" type="pres">
      <dgm:prSet presAssocID="{FD38F242-C455-4D03-A7D9-A67C01882959}" presName="sibTrans" presStyleCnt="0"/>
      <dgm:spPr/>
    </dgm:pt>
    <dgm:pt modelId="{45ABE964-64D3-40BD-9B44-FCAD1C644AA2}" type="pres">
      <dgm:prSet presAssocID="{E1916BC0-BA17-4B5C-AB64-B81B3506AA7B}" presName="textNode" presStyleLbl="node1" presStyleIdx="1" presStyleCnt="2">
        <dgm:presLayoutVars>
          <dgm:bulletEnabled val="1"/>
        </dgm:presLayoutVars>
      </dgm:prSet>
      <dgm:spPr/>
      <dgm:t>
        <a:bodyPr/>
        <a:lstStyle/>
        <a:p>
          <a:endParaRPr lang="pl-PL"/>
        </a:p>
      </dgm:t>
    </dgm:pt>
  </dgm:ptLst>
  <dgm:cxnLst>
    <dgm:cxn modelId="{3C6A4DB0-60B6-4D53-9DFD-C67FBFB02982}" srcId="{DB285979-DCDB-4064-B778-D315E98EFCC9}" destId="{E1916BC0-BA17-4B5C-AB64-B81B3506AA7B}" srcOrd="1" destOrd="0" parTransId="{78F73F91-99B5-461B-BAC0-1C4C4B32E990}" sibTransId="{06C9A611-ECDB-4A41-8B9C-40D7E2109A40}"/>
    <dgm:cxn modelId="{93614555-2C5E-4493-9FA6-90D44CCF9236}" srcId="{DB285979-DCDB-4064-B778-D315E98EFCC9}" destId="{D81FFC65-6A10-4EA2-82D5-B506C21718BA}" srcOrd="0" destOrd="0" parTransId="{E149368F-DEAE-45E2-9DB6-91509241DCAC}" sibTransId="{FD38F242-C455-4D03-A7D9-A67C01882959}"/>
    <dgm:cxn modelId="{AC120A72-25BD-4222-9899-566FA6319BC4}" type="presOf" srcId="{D81FFC65-6A10-4EA2-82D5-B506C21718BA}" destId="{659A0216-2C86-405A-B095-63DC189B6C2F}" srcOrd="0" destOrd="0" presId="urn:microsoft.com/office/officeart/2005/8/layout/hProcess9"/>
    <dgm:cxn modelId="{0787C8CA-7E2A-4581-ADCF-CE8839966F3B}" type="presOf" srcId="{DB285979-DCDB-4064-B778-D315E98EFCC9}" destId="{21075C34-F514-4F35-A910-E16263492448}" srcOrd="0" destOrd="0" presId="urn:microsoft.com/office/officeart/2005/8/layout/hProcess9"/>
    <dgm:cxn modelId="{1D7D9BA4-8F89-4D49-940A-2C531DCA56EC}" type="presOf" srcId="{E1916BC0-BA17-4B5C-AB64-B81B3506AA7B}" destId="{45ABE964-64D3-40BD-9B44-FCAD1C644AA2}" srcOrd="0" destOrd="0" presId="urn:microsoft.com/office/officeart/2005/8/layout/hProcess9"/>
    <dgm:cxn modelId="{19E77392-5F00-4620-B1C5-575A32546901}" type="presParOf" srcId="{21075C34-F514-4F35-A910-E16263492448}" destId="{08B4C803-BBEB-4D84-ADDD-56837C14209A}" srcOrd="0" destOrd="0" presId="urn:microsoft.com/office/officeart/2005/8/layout/hProcess9"/>
    <dgm:cxn modelId="{C4B197F1-E0A5-4CF0-BC5C-DE0BB0C57A81}" type="presParOf" srcId="{21075C34-F514-4F35-A910-E16263492448}" destId="{81ECADF5-FC4D-43F8-AAF9-534FF21CF62F}" srcOrd="1" destOrd="0" presId="urn:microsoft.com/office/officeart/2005/8/layout/hProcess9"/>
    <dgm:cxn modelId="{C049A101-7355-423E-A589-6EFC8D2C2E5B}" type="presParOf" srcId="{81ECADF5-FC4D-43F8-AAF9-534FF21CF62F}" destId="{659A0216-2C86-405A-B095-63DC189B6C2F}" srcOrd="0" destOrd="0" presId="urn:microsoft.com/office/officeart/2005/8/layout/hProcess9"/>
    <dgm:cxn modelId="{5CFF41A4-43B5-4702-9EE3-0ABA4536F951}" type="presParOf" srcId="{81ECADF5-FC4D-43F8-AAF9-534FF21CF62F}" destId="{23914722-55EA-4776-8E70-C783B97A93FC}" srcOrd="1" destOrd="0" presId="urn:microsoft.com/office/officeart/2005/8/layout/hProcess9"/>
    <dgm:cxn modelId="{FDFFC48E-9A21-4077-BBC6-D1DB1A86503F}" type="presParOf" srcId="{81ECADF5-FC4D-43F8-AAF9-534FF21CF62F}" destId="{45ABE964-64D3-40BD-9B44-FCAD1C644AA2}" srcOrd="2"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B591C0F8-0C67-46AE-AB24-33B6A9525BB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D607E81B-067A-47F0-82FF-3E667F74F6CC}">
      <dgm:prSet custT="1"/>
      <dgm:spPr>
        <a:ln>
          <a:solidFill>
            <a:srgbClr val="FFC000"/>
          </a:solidFill>
        </a:ln>
      </dgm:spPr>
      <dgm:t>
        <a:bodyPr/>
        <a:lstStyle/>
        <a:p>
          <a:pPr rtl="0"/>
          <a:r>
            <a:rPr lang="pl-PL" sz="1800" dirty="0">
              <a:latin typeface="Lato" panose="020F0502020204030203"/>
            </a:rPr>
            <a:t>Obligatoryjna forma MPP jest stosowana w odniesieniu do dostaw towarów i świadczenia usług, które zasadniczo były dotychczas objęte reżimem odwrotnego obciążenia oraz w dużym stopniu zakresem odpowiedzialności solidarnej (czyli obejmie towary i usługi wymienione w uchylonych ustawą wprowadzającą załącznikach nr 11, 13 i 14 do ustawy o VAT).</a:t>
          </a:r>
        </a:p>
      </dgm:t>
    </dgm:pt>
    <dgm:pt modelId="{D1EC115D-D623-4FCE-9FFC-F2720A545EB3}" type="parTrans" cxnId="{C3913011-5AA0-47FD-AB1E-028F819B22FE}">
      <dgm:prSet/>
      <dgm:spPr/>
      <dgm:t>
        <a:bodyPr/>
        <a:lstStyle/>
        <a:p>
          <a:endParaRPr lang="pl-PL"/>
        </a:p>
      </dgm:t>
    </dgm:pt>
    <dgm:pt modelId="{8C43801D-1318-4630-A9FE-5CF4480DCE69}" type="sibTrans" cxnId="{C3913011-5AA0-47FD-AB1E-028F819B22FE}">
      <dgm:prSet/>
      <dgm:spPr/>
      <dgm:t>
        <a:bodyPr/>
        <a:lstStyle/>
        <a:p>
          <a:endParaRPr lang="pl-PL"/>
        </a:p>
      </dgm:t>
    </dgm:pt>
    <dgm:pt modelId="{DDD1CAA6-4735-4647-B70A-C3372ED96E12}">
      <dgm:prSet custT="1"/>
      <dgm:spPr>
        <a:ln>
          <a:solidFill>
            <a:srgbClr val="FFC000"/>
          </a:solidFill>
        </a:ln>
      </dgm:spPr>
      <dgm:t>
        <a:bodyPr/>
        <a:lstStyle/>
        <a:p>
          <a:pPr rtl="0"/>
          <a:r>
            <a:rPr lang="pl-PL" sz="1800" b="0" dirty="0">
              <a:solidFill>
                <a:schemeClr val="tx1"/>
              </a:solidFill>
              <a:latin typeface="Lato" panose="020F0502020204030203"/>
            </a:rPr>
            <a:t>Dodatkowo, obligatoryjny mechanizm podzielonej płatności obejmuje także transakcje, których przedmiotem są części i akcesoria do pojazdów silnikowych, węgiel i produkty węglowe oraz maszyny i urządzenia elektryczne, ich części i akcesoria. </a:t>
          </a:r>
        </a:p>
      </dgm:t>
    </dgm:pt>
    <dgm:pt modelId="{9651D353-3495-464D-B42D-5A8470B48FB0}" type="parTrans" cxnId="{25AD6BB1-5768-4B20-932A-DB402847D398}">
      <dgm:prSet/>
      <dgm:spPr/>
      <dgm:t>
        <a:bodyPr/>
        <a:lstStyle/>
        <a:p>
          <a:endParaRPr lang="pl-PL"/>
        </a:p>
      </dgm:t>
    </dgm:pt>
    <dgm:pt modelId="{8ECD35E5-12C2-49A2-BA6A-BFD4BA803E7C}" type="sibTrans" cxnId="{25AD6BB1-5768-4B20-932A-DB402847D398}">
      <dgm:prSet/>
      <dgm:spPr/>
      <dgm:t>
        <a:bodyPr/>
        <a:lstStyle/>
        <a:p>
          <a:endParaRPr lang="pl-PL"/>
        </a:p>
      </dgm:t>
    </dgm:pt>
    <dgm:pt modelId="{F28C9D45-C00D-4F52-8699-6111749C9633}">
      <dgm:prSet/>
      <dgm:spPr>
        <a:ln>
          <a:solidFill>
            <a:srgbClr val="FFC000"/>
          </a:solidFill>
        </a:ln>
      </dgm:spPr>
      <dgm:t>
        <a:bodyPr/>
        <a:lstStyle/>
        <a:p>
          <a:pPr algn="ctr" rtl="0"/>
          <a:r>
            <a:rPr lang="pl-PL" dirty="0"/>
            <a:t>Szczegółowy wykaz towarów i usług objętych obligatoryjnym MPP zawiera </a:t>
          </a:r>
        </a:p>
        <a:p>
          <a:pPr algn="ctr" rtl="0"/>
          <a:r>
            <a:rPr lang="pl-PL" dirty="0"/>
            <a:t>załącznik nr 15.</a:t>
          </a:r>
        </a:p>
      </dgm:t>
    </dgm:pt>
    <dgm:pt modelId="{3A119708-122A-4C22-B523-D008005D3C0A}" type="parTrans" cxnId="{A7F7B2C5-FCE4-4EAF-A078-683B58F1FD41}">
      <dgm:prSet/>
      <dgm:spPr/>
      <dgm:t>
        <a:bodyPr/>
        <a:lstStyle/>
        <a:p>
          <a:endParaRPr lang="pl-PL"/>
        </a:p>
      </dgm:t>
    </dgm:pt>
    <dgm:pt modelId="{175DA664-59D2-4011-B544-E058BB1942AA}" type="sibTrans" cxnId="{A7F7B2C5-FCE4-4EAF-A078-683B58F1FD41}">
      <dgm:prSet/>
      <dgm:spPr/>
      <dgm:t>
        <a:bodyPr/>
        <a:lstStyle/>
        <a:p>
          <a:endParaRPr lang="pl-PL"/>
        </a:p>
      </dgm:t>
    </dgm:pt>
    <dgm:pt modelId="{6C5CD476-1E44-419D-B4B4-E89ECF60BA78}" type="pres">
      <dgm:prSet presAssocID="{B591C0F8-0C67-46AE-AB24-33B6A9525BB8}" presName="linear" presStyleCnt="0">
        <dgm:presLayoutVars>
          <dgm:animLvl val="lvl"/>
          <dgm:resizeHandles val="exact"/>
        </dgm:presLayoutVars>
      </dgm:prSet>
      <dgm:spPr/>
      <dgm:t>
        <a:bodyPr/>
        <a:lstStyle/>
        <a:p>
          <a:endParaRPr lang="pl-PL"/>
        </a:p>
      </dgm:t>
    </dgm:pt>
    <dgm:pt modelId="{D82C98E3-C4E1-493A-BCC1-86AD9F74A130}" type="pres">
      <dgm:prSet presAssocID="{D607E81B-067A-47F0-82FF-3E667F74F6CC}" presName="parentText" presStyleLbl="node1" presStyleIdx="0" presStyleCnt="3" custScaleY="68843">
        <dgm:presLayoutVars>
          <dgm:chMax val="0"/>
          <dgm:bulletEnabled val="1"/>
        </dgm:presLayoutVars>
      </dgm:prSet>
      <dgm:spPr/>
      <dgm:t>
        <a:bodyPr/>
        <a:lstStyle/>
        <a:p>
          <a:endParaRPr lang="pl-PL"/>
        </a:p>
      </dgm:t>
    </dgm:pt>
    <dgm:pt modelId="{57249BD0-3AB7-47ED-B2AC-39406DA20F22}" type="pres">
      <dgm:prSet presAssocID="{8C43801D-1318-4630-A9FE-5CF4480DCE69}" presName="spacer" presStyleCnt="0"/>
      <dgm:spPr/>
    </dgm:pt>
    <dgm:pt modelId="{78463216-86FF-4D8E-8C09-E0B79A88B3AD}" type="pres">
      <dgm:prSet presAssocID="{DDD1CAA6-4735-4647-B70A-C3372ED96E12}" presName="parentText" presStyleLbl="node1" presStyleIdx="1" presStyleCnt="3" custScaleY="71167">
        <dgm:presLayoutVars>
          <dgm:chMax val="0"/>
          <dgm:bulletEnabled val="1"/>
        </dgm:presLayoutVars>
      </dgm:prSet>
      <dgm:spPr/>
      <dgm:t>
        <a:bodyPr/>
        <a:lstStyle/>
        <a:p>
          <a:endParaRPr lang="pl-PL"/>
        </a:p>
      </dgm:t>
    </dgm:pt>
    <dgm:pt modelId="{F6FE9513-08A5-4746-9BBA-A957F0346F20}" type="pres">
      <dgm:prSet presAssocID="{8ECD35E5-12C2-49A2-BA6A-BFD4BA803E7C}" presName="spacer" presStyleCnt="0"/>
      <dgm:spPr/>
    </dgm:pt>
    <dgm:pt modelId="{05FB2306-32EB-45C7-92FD-6DDF8DFF64B3}" type="pres">
      <dgm:prSet presAssocID="{F28C9D45-C00D-4F52-8699-6111749C9633}" presName="parentText" presStyleLbl="node1" presStyleIdx="2" presStyleCnt="3" custScaleY="34706">
        <dgm:presLayoutVars>
          <dgm:chMax val="0"/>
          <dgm:bulletEnabled val="1"/>
        </dgm:presLayoutVars>
      </dgm:prSet>
      <dgm:spPr/>
      <dgm:t>
        <a:bodyPr/>
        <a:lstStyle/>
        <a:p>
          <a:endParaRPr lang="pl-PL"/>
        </a:p>
      </dgm:t>
    </dgm:pt>
  </dgm:ptLst>
  <dgm:cxnLst>
    <dgm:cxn modelId="{52E8D2E0-1F5D-4646-898A-3E30A331863B}" type="presOf" srcId="{F28C9D45-C00D-4F52-8699-6111749C9633}" destId="{05FB2306-32EB-45C7-92FD-6DDF8DFF64B3}" srcOrd="0" destOrd="0" presId="urn:microsoft.com/office/officeart/2005/8/layout/vList2"/>
    <dgm:cxn modelId="{0713056F-63BD-46C3-9241-DC769251AC53}" type="presOf" srcId="{DDD1CAA6-4735-4647-B70A-C3372ED96E12}" destId="{78463216-86FF-4D8E-8C09-E0B79A88B3AD}" srcOrd="0" destOrd="0" presId="urn:microsoft.com/office/officeart/2005/8/layout/vList2"/>
    <dgm:cxn modelId="{A7F7B2C5-FCE4-4EAF-A078-683B58F1FD41}" srcId="{B591C0F8-0C67-46AE-AB24-33B6A9525BB8}" destId="{F28C9D45-C00D-4F52-8699-6111749C9633}" srcOrd="2" destOrd="0" parTransId="{3A119708-122A-4C22-B523-D008005D3C0A}" sibTransId="{175DA664-59D2-4011-B544-E058BB1942AA}"/>
    <dgm:cxn modelId="{25AD6BB1-5768-4B20-932A-DB402847D398}" srcId="{B591C0F8-0C67-46AE-AB24-33B6A9525BB8}" destId="{DDD1CAA6-4735-4647-B70A-C3372ED96E12}" srcOrd="1" destOrd="0" parTransId="{9651D353-3495-464D-B42D-5A8470B48FB0}" sibTransId="{8ECD35E5-12C2-49A2-BA6A-BFD4BA803E7C}"/>
    <dgm:cxn modelId="{23E1855F-126A-413D-981A-467DE523F235}" type="presOf" srcId="{D607E81B-067A-47F0-82FF-3E667F74F6CC}" destId="{D82C98E3-C4E1-493A-BCC1-86AD9F74A130}" srcOrd="0" destOrd="0" presId="urn:microsoft.com/office/officeart/2005/8/layout/vList2"/>
    <dgm:cxn modelId="{FAA04E18-23F9-44E6-A3F6-0D00F36F80D0}" type="presOf" srcId="{B591C0F8-0C67-46AE-AB24-33B6A9525BB8}" destId="{6C5CD476-1E44-419D-B4B4-E89ECF60BA78}" srcOrd="0" destOrd="0" presId="urn:microsoft.com/office/officeart/2005/8/layout/vList2"/>
    <dgm:cxn modelId="{C3913011-5AA0-47FD-AB1E-028F819B22FE}" srcId="{B591C0F8-0C67-46AE-AB24-33B6A9525BB8}" destId="{D607E81B-067A-47F0-82FF-3E667F74F6CC}" srcOrd="0" destOrd="0" parTransId="{D1EC115D-D623-4FCE-9FFC-F2720A545EB3}" sibTransId="{8C43801D-1318-4630-A9FE-5CF4480DCE69}"/>
    <dgm:cxn modelId="{8C11AAE6-2362-40B5-85BF-7F9C17A2748D}" type="presParOf" srcId="{6C5CD476-1E44-419D-B4B4-E89ECF60BA78}" destId="{D82C98E3-C4E1-493A-BCC1-86AD9F74A130}" srcOrd="0" destOrd="0" presId="urn:microsoft.com/office/officeart/2005/8/layout/vList2"/>
    <dgm:cxn modelId="{E7A212B0-C890-4813-957B-51CAAB63E266}" type="presParOf" srcId="{6C5CD476-1E44-419D-B4B4-E89ECF60BA78}" destId="{57249BD0-3AB7-47ED-B2AC-39406DA20F22}" srcOrd="1" destOrd="0" presId="urn:microsoft.com/office/officeart/2005/8/layout/vList2"/>
    <dgm:cxn modelId="{9D5AB630-C59A-40C6-A3D7-6FABCF2AFA87}" type="presParOf" srcId="{6C5CD476-1E44-419D-B4B4-E89ECF60BA78}" destId="{78463216-86FF-4D8E-8C09-E0B79A88B3AD}" srcOrd="2" destOrd="0" presId="urn:microsoft.com/office/officeart/2005/8/layout/vList2"/>
    <dgm:cxn modelId="{5603953D-1D76-42D4-91BE-8EBFF52B6231}" type="presParOf" srcId="{6C5CD476-1E44-419D-B4B4-E89ECF60BA78}" destId="{F6FE9513-08A5-4746-9BBA-A957F0346F20}" srcOrd="3" destOrd="0" presId="urn:microsoft.com/office/officeart/2005/8/layout/vList2"/>
    <dgm:cxn modelId="{024F64A3-F96A-44AA-A20D-B819888C307C}" type="presParOf" srcId="{6C5CD476-1E44-419D-B4B4-E89ECF60BA78}" destId="{05FB2306-32EB-45C7-92FD-6DDF8DFF64B3}" srcOrd="4" destOrd="0" presId="urn:microsoft.com/office/officeart/2005/8/layout/vList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BA7A8378-A5B6-4D80-BCB2-0A9BF2C21403}"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7CD9A410-3836-41FD-A0DE-6E6D503C2ACA}">
      <dgm:prSet custT="1"/>
      <dgm:spPr>
        <a:ln>
          <a:solidFill>
            <a:srgbClr val="FFC000"/>
          </a:solidFill>
        </a:ln>
      </dgm:spPr>
      <dgm:t>
        <a:bodyPr/>
        <a:lstStyle/>
        <a:p>
          <a:r>
            <a:rPr lang="pl-PL" sz="1800" dirty="0">
              <a:solidFill>
                <a:schemeClr val="tx1"/>
              </a:solidFill>
              <a:latin typeface="Lato" panose="020F0502020204030203"/>
            </a:rPr>
            <a:t>W przypadku stwierdzenia, że </a:t>
          </a:r>
          <a:r>
            <a:rPr lang="pl-PL" sz="1800" u="sng" dirty="0">
              <a:solidFill>
                <a:schemeClr val="tx1"/>
              </a:solidFill>
              <a:latin typeface="Lato" panose="020F0502020204030203"/>
            </a:rPr>
            <a:t>podatnik dokonał płatności z naruszeniem obowiązkowego MPP</a:t>
          </a:r>
          <a:r>
            <a:rPr lang="pl-PL" sz="1800" dirty="0">
              <a:solidFill>
                <a:schemeClr val="tx1"/>
              </a:solidFill>
              <a:latin typeface="Lato" panose="020F0502020204030203"/>
            </a:rPr>
            <a:t>, naczelnik urzędu skarbowego lub naczelnik urzędu celno-skarbowego </a:t>
          </a:r>
          <a:r>
            <a:rPr lang="pl-PL" sz="1800" b="1" u="sng" dirty="0">
              <a:solidFill>
                <a:schemeClr val="tx1"/>
              </a:solidFill>
              <a:latin typeface="Lato" panose="020F0502020204030203"/>
            </a:rPr>
            <a:t>ustala dodatkowe zobowiązanie podatkowe w wysokości odpowiadającej 30% kwoty podatku przypadającej na nabyte towary lub usługi wymienione w załączniku nr 15 do ustawy, wykazane na fakturze, której dotyczy płatność. </a:t>
          </a:r>
          <a:r>
            <a:rPr lang="pl-PL" sz="1800" dirty="0">
              <a:solidFill>
                <a:schemeClr val="tx1"/>
              </a:solidFill>
              <a:latin typeface="Lato" panose="020F0502020204030203"/>
            </a:rPr>
            <a:t>W stosunku do osób fizycznych, które za ten sam czyn ponoszą odpowiedzialność za wykroczenie skarbowe albo za przestępstwo skarbowe, dodatkowego zobowiązania podatkowego nie ustala się.</a:t>
          </a:r>
        </a:p>
      </dgm:t>
    </dgm:pt>
    <dgm:pt modelId="{FD1933D0-4ADF-4CCA-AB5D-DC30003AC577}" type="parTrans" cxnId="{3304F6A9-E33F-4591-95FA-1B734CFA847E}">
      <dgm:prSet/>
      <dgm:spPr/>
      <dgm:t>
        <a:bodyPr/>
        <a:lstStyle/>
        <a:p>
          <a:endParaRPr lang="pl-PL"/>
        </a:p>
      </dgm:t>
    </dgm:pt>
    <dgm:pt modelId="{C2A39168-FB80-4EEE-92B0-F670312A0029}" type="sibTrans" cxnId="{3304F6A9-E33F-4591-95FA-1B734CFA847E}">
      <dgm:prSet/>
      <dgm:spPr/>
      <dgm:t>
        <a:bodyPr/>
        <a:lstStyle/>
        <a:p>
          <a:endParaRPr lang="pl-PL"/>
        </a:p>
      </dgm:t>
    </dgm:pt>
    <dgm:pt modelId="{31BCB11A-89D9-4E71-8D2C-6D66138221C7}">
      <dgm:prSet custT="1"/>
      <dgm:spPr>
        <a:ln>
          <a:solidFill>
            <a:srgbClr val="FFC000"/>
          </a:solidFill>
        </a:ln>
      </dgm:spPr>
      <dgm:t>
        <a:bodyPr/>
        <a:lstStyle/>
        <a:p>
          <a:r>
            <a:rPr lang="pl-PL" sz="1800" u="sng" dirty="0">
              <a:solidFill>
                <a:schemeClr val="tx1"/>
              </a:solidFill>
              <a:latin typeface="Lato" panose="020F0502020204030203"/>
            </a:rPr>
            <a:t>Sankcji nie stosuje się</a:t>
          </a:r>
          <a:r>
            <a:rPr lang="pl-PL" sz="1800" dirty="0">
              <a:solidFill>
                <a:schemeClr val="tx1"/>
              </a:solidFill>
              <a:latin typeface="Lato" panose="020F0502020204030203"/>
            </a:rPr>
            <a:t>, jeżeli dostawca lub usługodawca rozliczył całą kwotę podatku wynikającą z faktury</a:t>
          </a:r>
          <a:r>
            <a:rPr lang="pl-PL" sz="1800" dirty="0">
              <a:latin typeface="Lato" panose="020F0502020204030203"/>
            </a:rPr>
            <a:t>, która została zapłacona z naruszeniem MPP.</a:t>
          </a:r>
        </a:p>
      </dgm:t>
    </dgm:pt>
    <dgm:pt modelId="{E36EAD8E-F385-4BB6-958B-20A1E7C07F8A}" type="parTrans" cxnId="{97FD51C3-97FE-411E-B8B9-D5BE488E000D}">
      <dgm:prSet/>
      <dgm:spPr/>
      <dgm:t>
        <a:bodyPr/>
        <a:lstStyle/>
        <a:p>
          <a:endParaRPr lang="pl-PL"/>
        </a:p>
      </dgm:t>
    </dgm:pt>
    <dgm:pt modelId="{01A83344-92C1-456B-84AA-8E7F157EB360}" type="sibTrans" cxnId="{97FD51C3-97FE-411E-B8B9-D5BE488E000D}">
      <dgm:prSet/>
      <dgm:spPr/>
      <dgm:t>
        <a:bodyPr/>
        <a:lstStyle/>
        <a:p>
          <a:endParaRPr lang="pl-PL"/>
        </a:p>
      </dgm:t>
    </dgm:pt>
    <dgm:pt modelId="{AC534137-2CC5-42C8-A608-3D1289D99165}" type="pres">
      <dgm:prSet presAssocID="{BA7A8378-A5B6-4D80-BCB2-0A9BF2C21403}" presName="linear" presStyleCnt="0">
        <dgm:presLayoutVars>
          <dgm:animLvl val="lvl"/>
          <dgm:resizeHandles val="exact"/>
        </dgm:presLayoutVars>
      </dgm:prSet>
      <dgm:spPr/>
      <dgm:t>
        <a:bodyPr/>
        <a:lstStyle/>
        <a:p>
          <a:endParaRPr lang="pl-PL"/>
        </a:p>
      </dgm:t>
    </dgm:pt>
    <dgm:pt modelId="{17D94B90-5F45-4F57-A6E9-5580DCBE3FAE}" type="pres">
      <dgm:prSet presAssocID="{7CD9A410-3836-41FD-A0DE-6E6D503C2ACA}" presName="parentText" presStyleLbl="node1" presStyleIdx="0" presStyleCnt="2">
        <dgm:presLayoutVars>
          <dgm:chMax val="0"/>
          <dgm:bulletEnabled val="1"/>
        </dgm:presLayoutVars>
      </dgm:prSet>
      <dgm:spPr/>
      <dgm:t>
        <a:bodyPr/>
        <a:lstStyle/>
        <a:p>
          <a:endParaRPr lang="pl-PL"/>
        </a:p>
      </dgm:t>
    </dgm:pt>
    <dgm:pt modelId="{B85A6588-07C5-48D7-8FDA-016A8AF58DF3}" type="pres">
      <dgm:prSet presAssocID="{C2A39168-FB80-4EEE-92B0-F670312A0029}" presName="spacer" presStyleCnt="0"/>
      <dgm:spPr/>
    </dgm:pt>
    <dgm:pt modelId="{5C005A29-11E9-4AC2-9029-DF3CE03224FE}" type="pres">
      <dgm:prSet presAssocID="{31BCB11A-89D9-4E71-8D2C-6D66138221C7}" presName="parentText" presStyleLbl="node1" presStyleIdx="1" presStyleCnt="2" custScaleY="55700">
        <dgm:presLayoutVars>
          <dgm:chMax val="0"/>
          <dgm:bulletEnabled val="1"/>
        </dgm:presLayoutVars>
      </dgm:prSet>
      <dgm:spPr/>
      <dgm:t>
        <a:bodyPr/>
        <a:lstStyle/>
        <a:p>
          <a:endParaRPr lang="pl-PL"/>
        </a:p>
      </dgm:t>
    </dgm:pt>
  </dgm:ptLst>
  <dgm:cxnLst>
    <dgm:cxn modelId="{780F0F31-7485-4DFC-A282-D50272442F1F}" type="presOf" srcId="{31BCB11A-89D9-4E71-8D2C-6D66138221C7}" destId="{5C005A29-11E9-4AC2-9029-DF3CE03224FE}" srcOrd="0" destOrd="0" presId="urn:microsoft.com/office/officeart/2005/8/layout/vList2"/>
    <dgm:cxn modelId="{97FD51C3-97FE-411E-B8B9-D5BE488E000D}" srcId="{BA7A8378-A5B6-4D80-BCB2-0A9BF2C21403}" destId="{31BCB11A-89D9-4E71-8D2C-6D66138221C7}" srcOrd="1" destOrd="0" parTransId="{E36EAD8E-F385-4BB6-958B-20A1E7C07F8A}" sibTransId="{01A83344-92C1-456B-84AA-8E7F157EB360}"/>
    <dgm:cxn modelId="{3304F6A9-E33F-4591-95FA-1B734CFA847E}" srcId="{BA7A8378-A5B6-4D80-BCB2-0A9BF2C21403}" destId="{7CD9A410-3836-41FD-A0DE-6E6D503C2ACA}" srcOrd="0" destOrd="0" parTransId="{FD1933D0-4ADF-4CCA-AB5D-DC30003AC577}" sibTransId="{C2A39168-FB80-4EEE-92B0-F670312A0029}"/>
    <dgm:cxn modelId="{E3062F83-0312-426A-8A6E-C01E17A66E2B}" type="presOf" srcId="{BA7A8378-A5B6-4D80-BCB2-0A9BF2C21403}" destId="{AC534137-2CC5-42C8-A608-3D1289D99165}" srcOrd="0" destOrd="0" presId="urn:microsoft.com/office/officeart/2005/8/layout/vList2"/>
    <dgm:cxn modelId="{E49962EB-496E-4AEF-9641-5A5E9BF29EA1}" type="presOf" srcId="{7CD9A410-3836-41FD-A0DE-6E6D503C2ACA}" destId="{17D94B90-5F45-4F57-A6E9-5580DCBE3FAE}" srcOrd="0" destOrd="0" presId="urn:microsoft.com/office/officeart/2005/8/layout/vList2"/>
    <dgm:cxn modelId="{4AC923E3-B040-4F8A-A1EA-D83B26AF7C2A}" type="presParOf" srcId="{AC534137-2CC5-42C8-A608-3D1289D99165}" destId="{17D94B90-5F45-4F57-A6E9-5580DCBE3FAE}" srcOrd="0" destOrd="0" presId="urn:microsoft.com/office/officeart/2005/8/layout/vList2"/>
    <dgm:cxn modelId="{67E5CAFC-A45E-405E-86EC-1E3DDF0F2058}" type="presParOf" srcId="{AC534137-2CC5-42C8-A608-3D1289D99165}" destId="{B85A6588-07C5-48D7-8FDA-016A8AF58DF3}" srcOrd="1" destOrd="0" presId="urn:microsoft.com/office/officeart/2005/8/layout/vList2"/>
    <dgm:cxn modelId="{80C6F5BB-E69F-45DC-992F-55D3A4C240F4}" type="presParOf" srcId="{AC534137-2CC5-42C8-A608-3D1289D99165}" destId="{5C005A29-11E9-4AC2-9029-DF3CE03224FE}"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B4A6F069-0FB9-4785-8E45-27CBA93C5DA6}"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3CBE5181-0F34-43B1-A29E-62F89112C679}">
      <dgm:prSet custT="1"/>
      <dgm:spPr>
        <a:ln>
          <a:solidFill>
            <a:srgbClr val="FFC000"/>
          </a:solidFill>
        </a:ln>
      </dgm:spPr>
      <dgm:t>
        <a:bodyPr/>
        <a:lstStyle/>
        <a:p>
          <a:pPr rtl="0"/>
          <a:r>
            <a:rPr lang="pl-PL" sz="1800" dirty="0">
              <a:latin typeface="Lato" panose="020F0502020204030203"/>
            </a:rPr>
            <a:t>Nie jest sankcjonowane umieszczanie na fakturze adnotacji „mechanizm podzielonej </a:t>
          </a:r>
          <a:r>
            <a:rPr lang="pl-PL" sz="1800" dirty="0" err="1">
              <a:latin typeface="Lato" panose="020F0502020204030203"/>
            </a:rPr>
            <a:t>płatności”mimo</a:t>
          </a:r>
          <a:r>
            <a:rPr lang="pl-PL" sz="1800" dirty="0">
              <a:latin typeface="Lato" panose="020F0502020204030203"/>
            </a:rPr>
            <a:t> braku takiego obowiązku. </a:t>
          </a:r>
        </a:p>
      </dgm:t>
    </dgm:pt>
    <dgm:pt modelId="{66ECE42E-31E3-4AC9-B628-C75DF5BB848F}" type="parTrans" cxnId="{9FBBB7D5-D714-49BD-8DE4-9AB1894D5904}">
      <dgm:prSet/>
      <dgm:spPr/>
      <dgm:t>
        <a:bodyPr/>
        <a:lstStyle/>
        <a:p>
          <a:endParaRPr lang="pl-PL"/>
        </a:p>
      </dgm:t>
    </dgm:pt>
    <dgm:pt modelId="{1BB9DBFE-CE98-4C22-8169-ADFE0E22763F}" type="sibTrans" cxnId="{9FBBB7D5-D714-49BD-8DE4-9AB1894D5904}">
      <dgm:prSet/>
      <dgm:spPr/>
      <dgm:t>
        <a:bodyPr/>
        <a:lstStyle/>
        <a:p>
          <a:endParaRPr lang="pl-PL"/>
        </a:p>
      </dgm:t>
    </dgm:pt>
    <dgm:pt modelId="{A7245B98-9DC8-465D-A647-E345AB118ED1}">
      <dgm:prSet custT="1"/>
      <dgm:spPr>
        <a:ln>
          <a:solidFill>
            <a:srgbClr val="FFC000"/>
          </a:solidFill>
        </a:ln>
      </dgm:spPr>
      <dgm:t>
        <a:bodyPr/>
        <a:lstStyle/>
        <a:p>
          <a:pPr rtl="0"/>
          <a:r>
            <a:rPr lang="pl-PL" sz="1800">
              <a:latin typeface="Lato" panose="020F0502020204030203"/>
            </a:rPr>
            <a:t>Jeżeli nabywca otrzyma taką fakturę to nie ma obowiązku uregulowania takiej faktury w MPP.</a:t>
          </a:r>
        </a:p>
      </dgm:t>
    </dgm:pt>
    <dgm:pt modelId="{1C721231-2612-42A6-8753-6A511E59B5A3}" type="parTrans" cxnId="{A3D78D9A-D08D-4F50-BD36-3BE37DE1C3A5}">
      <dgm:prSet/>
      <dgm:spPr/>
      <dgm:t>
        <a:bodyPr/>
        <a:lstStyle/>
        <a:p>
          <a:endParaRPr lang="pl-PL"/>
        </a:p>
      </dgm:t>
    </dgm:pt>
    <dgm:pt modelId="{CC25A0A3-117C-4484-8A6B-C91909DE4F45}" type="sibTrans" cxnId="{A3D78D9A-D08D-4F50-BD36-3BE37DE1C3A5}">
      <dgm:prSet/>
      <dgm:spPr/>
      <dgm:t>
        <a:bodyPr/>
        <a:lstStyle/>
        <a:p>
          <a:endParaRPr lang="pl-PL"/>
        </a:p>
      </dgm:t>
    </dgm:pt>
    <dgm:pt modelId="{AE327B0D-B281-49B7-B39E-8AE8A006B88F}" type="pres">
      <dgm:prSet presAssocID="{B4A6F069-0FB9-4785-8E45-27CBA93C5DA6}" presName="linear" presStyleCnt="0">
        <dgm:presLayoutVars>
          <dgm:animLvl val="lvl"/>
          <dgm:resizeHandles val="exact"/>
        </dgm:presLayoutVars>
      </dgm:prSet>
      <dgm:spPr/>
      <dgm:t>
        <a:bodyPr/>
        <a:lstStyle/>
        <a:p>
          <a:endParaRPr lang="pl-PL"/>
        </a:p>
      </dgm:t>
    </dgm:pt>
    <dgm:pt modelId="{57EF101E-3831-4F70-AF98-12C6A5212C80}" type="pres">
      <dgm:prSet presAssocID="{3CBE5181-0F34-43B1-A29E-62F89112C679}" presName="parentText" presStyleLbl="node1" presStyleIdx="0" presStyleCnt="2">
        <dgm:presLayoutVars>
          <dgm:chMax val="0"/>
          <dgm:bulletEnabled val="1"/>
        </dgm:presLayoutVars>
      </dgm:prSet>
      <dgm:spPr/>
      <dgm:t>
        <a:bodyPr/>
        <a:lstStyle/>
        <a:p>
          <a:endParaRPr lang="pl-PL"/>
        </a:p>
      </dgm:t>
    </dgm:pt>
    <dgm:pt modelId="{FA49F1C7-A68A-4D76-8B25-AD31F1134CEE}" type="pres">
      <dgm:prSet presAssocID="{1BB9DBFE-CE98-4C22-8169-ADFE0E22763F}" presName="spacer" presStyleCnt="0"/>
      <dgm:spPr/>
    </dgm:pt>
    <dgm:pt modelId="{4AFA7159-DE9B-4784-B453-BCFA87F885E2}" type="pres">
      <dgm:prSet presAssocID="{A7245B98-9DC8-465D-A647-E345AB118ED1}" presName="parentText" presStyleLbl="node1" presStyleIdx="1" presStyleCnt="2">
        <dgm:presLayoutVars>
          <dgm:chMax val="0"/>
          <dgm:bulletEnabled val="1"/>
        </dgm:presLayoutVars>
      </dgm:prSet>
      <dgm:spPr/>
      <dgm:t>
        <a:bodyPr/>
        <a:lstStyle/>
        <a:p>
          <a:endParaRPr lang="pl-PL"/>
        </a:p>
      </dgm:t>
    </dgm:pt>
  </dgm:ptLst>
  <dgm:cxnLst>
    <dgm:cxn modelId="{A884F8D6-476F-4DED-BE5C-04D5F7E06827}" type="presOf" srcId="{A7245B98-9DC8-465D-A647-E345AB118ED1}" destId="{4AFA7159-DE9B-4784-B453-BCFA87F885E2}" srcOrd="0" destOrd="0" presId="urn:microsoft.com/office/officeart/2005/8/layout/vList2"/>
    <dgm:cxn modelId="{9FBBB7D5-D714-49BD-8DE4-9AB1894D5904}" srcId="{B4A6F069-0FB9-4785-8E45-27CBA93C5DA6}" destId="{3CBE5181-0F34-43B1-A29E-62F89112C679}" srcOrd="0" destOrd="0" parTransId="{66ECE42E-31E3-4AC9-B628-C75DF5BB848F}" sibTransId="{1BB9DBFE-CE98-4C22-8169-ADFE0E22763F}"/>
    <dgm:cxn modelId="{A3D78D9A-D08D-4F50-BD36-3BE37DE1C3A5}" srcId="{B4A6F069-0FB9-4785-8E45-27CBA93C5DA6}" destId="{A7245B98-9DC8-465D-A647-E345AB118ED1}" srcOrd="1" destOrd="0" parTransId="{1C721231-2612-42A6-8753-6A511E59B5A3}" sibTransId="{CC25A0A3-117C-4484-8A6B-C91909DE4F45}"/>
    <dgm:cxn modelId="{28F6B0E7-8B0E-4B18-B9B5-EF47766F251D}" type="presOf" srcId="{B4A6F069-0FB9-4785-8E45-27CBA93C5DA6}" destId="{AE327B0D-B281-49B7-B39E-8AE8A006B88F}" srcOrd="0" destOrd="0" presId="urn:microsoft.com/office/officeart/2005/8/layout/vList2"/>
    <dgm:cxn modelId="{99B5B8A9-AB98-4B17-9C7B-0540A6E4D0E1}" type="presOf" srcId="{3CBE5181-0F34-43B1-A29E-62F89112C679}" destId="{57EF101E-3831-4F70-AF98-12C6A5212C80}" srcOrd="0" destOrd="0" presId="urn:microsoft.com/office/officeart/2005/8/layout/vList2"/>
    <dgm:cxn modelId="{8D6B5181-2C19-4387-A8D4-29134332257D}" type="presParOf" srcId="{AE327B0D-B281-49B7-B39E-8AE8A006B88F}" destId="{57EF101E-3831-4F70-AF98-12C6A5212C80}" srcOrd="0" destOrd="0" presId="urn:microsoft.com/office/officeart/2005/8/layout/vList2"/>
    <dgm:cxn modelId="{8566E0DE-092D-4CE2-86CB-F970F3AD9603}" type="presParOf" srcId="{AE327B0D-B281-49B7-B39E-8AE8A006B88F}" destId="{FA49F1C7-A68A-4D76-8B25-AD31F1134CEE}" srcOrd="1" destOrd="0" presId="urn:microsoft.com/office/officeart/2005/8/layout/vList2"/>
    <dgm:cxn modelId="{475079A4-0BF9-41E5-B8B8-3CD6D5B14DC0}" type="presParOf" srcId="{AE327B0D-B281-49B7-B39E-8AE8A006B88F}" destId="{4AFA7159-DE9B-4784-B453-BCFA87F885E2}"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66FBC38D-555D-4334-A545-FC907093CCF6}"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pl-PL"/>
        </a:p>
      </dgm:t>
    </dgm:pt>
    <dgm:pt modelId="{BB27F23A-239F-4103-A076-71288DF90BB4}">
      <dgm:prSet phldrT="[Tekst]" custT="1"/>
      <dgm:spPr>
        <a:ln>
          <a:solidFill>
            <a:srgbClr val="FFC000"/>
          </a:solidFill>
        </a:ln>
      </dgm:spPr>
      <dgm:t>
        <a:bodyPr/>
        <a:lstStyle/>
        <a:p>
          <a:r>
            <a:rPr lang="pl-PL" sz="2000" dirty="0">
              <a:effectLst/>
              <a:latin typeface="Lato"/>
              <a:ea typeface="Arial"/>
            </a:rPr>
            <a:t>Szef Krajowej Administracji Skarbowej prowadzi w postaci elektronicznej </a:t>
          </a:r>
          <a:r>
            <a:rPr lang="pl-PL" sz="2000" b="1" u="sng" dirty="0">
              <a:effectLst/>
              <a:latin typeface="Lato"/>
              <a:ea typeface="Arial"/>
            </a:rPr>
            <a:t>wykaz</a:t>
          </a:r>
          <a:r>
            <a:rPr lang="pl-PL" sz="2000" dirty="0">
              <a:effectLst/>
              <a:latin typeface="Lato"/>
              <a:ea typeface="Arial"/>
            </a:rPr>
            <a:t> podmiotów:</a:t>
          </a:r>
          <a:endParaRPr lang="pl-PL" sz="2000" dirty="0">
            <a:latin typeface="Lato"/>
          </a:endParaRPr>
        </a:p>
      </dgm:t>
    </dgm:pt>
    <dgm:pt modelId="{7CA75F6B-6897-4F70-B4BC-9BF2392D5211}" type="parTrans" cxnId="{BEA3076A-2BC1-490B-B8CD-C9E301E982DF}">
      <dgm:prSet/>
      <dgm:spPr/>
      <dgm:t>
        <a:bodyPr/>
        <a:lstStyle/>
        <a:p>
          <a:endParaRPr lang="pl-PL"/>
        </a:p>
      </dgm:t>
    </dgm:pt>
    <dgm:pt modelId="{170A2F59-8F3B-4A25-8E49-A776ADD446C2}" type="sibTrans" cxnId="{BEA3076A-2BC1-490B-B8CD-C9E301E982DF}">
      <dgm:prSet/>
      <dgm:spPr/>
      <dgm:t>
        <a:bodyPr/>
        <a:lstStyle/>
        <a:p>
          <a:endParaRPr lang="pl-PL"/>
        </a:p>
      </dgm:t>
    </dgm:pt>
    <dgm:pt modelId="{73DC2E7F-0708-431D-A410-CF0776D2CB53}">
      <dgm:prSet phldrT="[Tekst]" custT="1"/>
      <dgm:spPr>
        <a:ln>
          <a:solidFill>
            <a:srgbClr val="FFC000"/>
          </a:solidFill>
        </a:ln>
      </dgm:spPr>
      <dgm:t>
        <a:bodyPr/>
        <a:lstStyle/>
        <a:p>
          <a:r>
            <a:rPr lang="pl-PL" sz="1800" u="none" dirty="0">
              <a:solidFill>
                <a:schemeClr val="tx1"/>
              </a:solidFill>
              <a:effectLst/>
              <a:latin typeface="Lato"/>
              <a:ea typeface="Arial"/>
            </a:rPr>
            <a:t>w odniesieniu do których naczelnik urzędu skarbowego </a:t>
          </a:r>
          <a:r>
            <a:rPr lang="pl-PL" sz="1800" u="sng" dirty="0">
              <a:solidFill>
                <a:schemeClr val="tx1"/>
              </a:solidFill>
              <a:effectLst/>
              <a:latin typeface="Lato"/>
              <a:ea typeface="Arial"/>
            </a:rPr>
            <a:t>nie dokonał rejestracji </a:t>
          </a:r>
          <a:r>
            <a:rPr lang="pl-PL" sz="1800" u="none" dirty="0">
              <a:solidFill>
                <a:schemeClr val="tx1"/>
              </a:solidFill>
              <a:effectLst/>
              <a:latin typeface="Lato"/>
              <a:ea typeface="Arial"/>
            </a:rPr>
            <a:t>albo które </a:t>
          </a:r>
          <a:r>
            <a:rPr lang="pl-PL" sz="1800" u="sng" dirty="0">
              <a:solidFill>
                <a:schemeClr val="tx1"/>
              </a:solidFill>
              <a:effectLst/>
              <a:latin typeface="Lato"/>
              <a:ea typeface="Arial"/>
            </a:rPr>
            <a:t>wykreślił</a:t>
          </a:r>
          <a:r>
            <a:rPr lang="pl-PL" sz="1800" u="none" dirty="0">
              <a:solidFill>
                <a:schemeClr val="tx1"/>
              </a:solidFill>
              <a:effectLst/>
              <a:latin typeface="Lato"/>
              <a:ea typeface="Arial"/>
            </a:rPr>
            <a:t> z rejestru jako podatników VAT</a:t>
          </a:r>
          <a:endParaRPr lang="pl-PL" sz="1800" u="none" dirty="0">
            <a:solidFill>
              <a:schemeClr val="tx1"/>
            </a:solidFill>
            <a:latin typeface="Lato"/>
          </a:endParaRPr>
        </a:p>
      </dgm:t>
    </dgm:pt>
    <dgm:pt modelId="{86B4EDC6-5AEA-45D2-B9AE-DE5FACC5CF4B}" type="parTrans" cxnId="{3001FA25-E550-49C5-BC0D-5251AF48ABD5}">
      <dgm:prSet/>
      <dgm:spPr>
        <a:ln>
          <a:solidFill>
            <a:srgbClr val="FFC000"/>
          </a:solidFill>
        </a:ln>
      </dgm:spPr>
      <dgm:t>
        <a:bodyPr/>
        <a:lstStyle/>
        <a:p>
          <a:endParaRPr lang="pl-PL"/>
        </a:p>
      </dgm:t>
    </dgm:pt>
    <dgm:pt modelId="{04ADDC7F-D05F-420F-86A4-D634F7370AB3}" type="sibTrans" cxnId="{3001FA25-E550-49C5-BC0D-5251AF48ABD5}">
      <dgm:prSet/>
      <dgm:spPr/>
      <dgm:t>
        <a:bodyPr/>
        <a:lstStyle/>
        <a:p>
          <a:endParaRPr lang="pl-PL"/>
        </a:p>
      </dgm:t>
    </dgm:pt>
    <dgm:pt modelId="{AC4C1545-E8E2-4A50-8320-B535059EBF21}">
      <dgm:prSet phldrT="[Tekst]" custT="1"/>
      <dgm:spPr>
        <a:ln>
          <a:solidFill>
            <a:srgbClr val="FFC000"/>
          </a:solidFill>
        </a:ln>
      </dgm:spPr>
      <dgm:t>
        <a:bodyPr/>
        <a:lstStyle/>
        <a:p>
          <a:r>
            <a:rPr lang="pl-PL" sz="1800" u="sng" dirty="0">
              <a:solidFill>
                <a:schemeClr val="tx1"/>
              </a:solidFill>
              <a:effectLst/>
              <a:latin typeface="Lato"/>
              <a:ea typeface="Arial"/>
            </a:rPr>
            <a:t>zarejestrowanych</a:t>
          </a:r>
          <a:r>
            <a:rPr lang="pl-PL" sz="1800" u="none" dirty="0">
              <a:solidFill>
                <a:schemeClr val="tx1"/>
              </a:solidFill>
              <a:effectLst/>
              <a:latin typeface="Lato"/>
              <a:ea typeface="Arial"/>
            </a:rPr>
            <a:t> jako podatnicy VAT, w tym podmiotów, których rejestracja jako podatników VAT została przywrócona.</a:t>
          </a:r>
          <a:endParaRPr lang="pl-PL" sz="1800" u="none" dirty="0">
            <a:solidFill>
              <a:schemeClr val="tx1"/>
            </a:solidFill>
            <a:latin typeface="Lato"/>
          </a:endParaRPr>
        </a:p>
      </dgm:t>
    </dgm:pt>
    <dgm:pt modelId="{A6432260-6ADA-4FBD-AAA1-4B0D67609C07}" type="parTrans" cxnId="{DBBE07FA-5E22-4EE5-8DE7-7972789C428A}">
      <dgm:prSet/>
      <dgm:spPr>
        <a:ln>
          <a:solidFill>
            <a:srgbClr val="FFC000"/>
          </a:solidFill>
        </a:ln>
      </dgm:spPr>
      <dgm:t>
        <a:bodyPr/>
        <a:lstStyle/>
        <a:p>
          <a:endParaRPr lang="pl-PL"/>
        </a:p>
      </dgm:t>
    </dgm:pt>
    <dgm:pt modelId="{07543032-182A-471B-9F5D-C8C6EE3BAA59}" type="sibTrans" cxnId="{DBBE07FA-5E22-4EE5-8DE7-7972789C428A}">
      <dgm:prSet/>
      <dgm:spPr/>
      <dgm:t>
        <a:bodyPr/>
        <a:lstStyle/>
        <a:p>
          <a:endParaRPr lang="pl-PL"/>
        </a:p>
      </dgm:t>
    </dgm:pt>
    <dgm:pt modelId="{10C4BF52-00EB-4752-939F-8F33E7867D7A}" type="pres">
      <dgm:prSet presAssocID="{66FBC38D-555D-4334-A545-FC907093CCF6}" presName="hierChild1" presStyleCnt="0">
        <dgm:presLayoutVars>
          <dgm:orgChart val="1"/>
          <dgm:chPref val="1"/>
          <dgm:dir/>
          <dgm:animOne val="branch"/>
          <dgm:animLvl val="lvl"/>
          <dgm:resizeHandles/>
        </dgm:presLayoutVars>
      </dgm:prSet>
      <dgm:spPr/>
      <dgm:t>
        <a:bodyPr/>
        <a:lstStyle/>
        <a:p>
          <a:endParaRPr lang="pl-PL"/>
        </a:p>
      </dgm:t>
    </dgm:pt>
    <dgm:pt modelId="{4F10C364-AA7A-4CBB-B29B-39FAE37EF13D}" type="pres">
      <dgm:prSet presAssocID="{BB27F23A-239F-4103-A076-71288DF90BB4}" presName="hierRoot1" presStyleCnt="0">
        <dgm:presLayoutVars>
          <dgm:hierBranch val="init"/>
        </dgm:presLayoutVars>
      </dgm:prSet>
      <dgm:spPr/>
    </dgm:pt>
    <dgm:pt modelId="{AA430478-F319-4A42-8419-B89560D0E46E}" type="pres">
      <dgm:prSet presAssocID="{BB27F23A-239F-4103-A076-71288DF90BB4}" presName="rootComposite1" presStyleCnt="0"/>
      <dgm:spPr/>
    </dgm:pt>
    <dgm:pt modelId="{5B10471B-9EEE-480A-B6EC-A88FB3ECE8BF}" type="pres">
      <dgm:prSet presAssocID="{BB27F23A-239F-4103-A076-71288DF90BB4}" presName="rootText1" presStyleLbl="node0" presStyleIdx="0" presStyleCnt="1" custScaleX="162511">
        <dgm:presLayoutVars>
          <dgm:chPref val="3"/>
        </dgm:presLayoutVars>
      </dgm:prSet>
      <dgm:spPr/>
      <dgm:t>
        <a:bodyPr/>
        <a:lstStyle/>
        <a:p>
          <a:endParaRPr lang="pl-PL"/>
        </a:p>
      </dgm:t>
    </dgm:pt>
    <dgm:pt modelId="{073F5542-FFD2-4828-BB23-3EBC524C59BC}" type="pres">
      <dgm:prSet presAssocID="{BB27F23A-239F-4103-A076-71288DF90BB4}" presName="rootConnector1" presStyleLbl="node1" presStyleIdx="0" presStyleCnt="0"/>
      <dgm:spPr/>
      <dgm:t>
        <a:bodyPr/>
        <a:lstStyle/>
        <a:p>
          <a:endParaRPr lang="pl-PL"/>
        </a:p>
      </dgm:t>
    </dgm:pt>
    <dgm:pt modelId="{1CAEB7C1-F657-413B-B536-38AF2A2CFB13}" type="pres">
      <dgm:prSet presAssocID="{BB27F23A-239F-4103-A076-71288DF90BB4}" presName="hierChild2" presStyleCnt="0"/>
      <dgm:spPr/>
    </dgm:pt>
    <dgm:pt modelId="{997B43C8-24E5-4A4B-AF8C-A9A4AF5FC609}" type="pres">
      <dgm:prSet presAssocID="{86B4EDC6-5AEA-45D2-B9AE-DE5FACC5CF4B}" presName="Name37" presStyleLbl="parChTrans1D2" presStyleIdx="0" presStyleCnt="2"/>
      <dgm:spPr/>
      <dgm:t>
        <a:bodyPr/>
        <a:lstStyle/>
        <a:p>
          <a:endParaRPr lang="pl-PL"/>
        </a:p>
      </dgm:t>
    </dgm:pt>
    <dgm:pt modelId="{607C2A68-B2B9-47BC-99C6-CDED58BA7BCE}" type="pres">
      <dgm:prSet presAssocID="{73DC2E7F-0708-431D-A410-CF0776D2CB53}" presName="hierRoot2" presStyleCnt="0">
        <dgm:presLayoutVars>
          <dgm:hierBranch val="init"/>
        </dgm:presLayoutVars>
      </dgm:prSet>
      <dgm:spPr/>
    </dgm:pt>
    <dgm:pt modelId="{C1027A8C-B367-4684-BEA0-687C40BB2A48}" type="pres">
      <dgm:prSet presAssocID="{73DC2E7F-0708-431D-A410-CF0776D2CB53}" presName="rootComposite" presStyleCnt="0"/>
      <dgm:spPr/>
    </dgm:pt>
    <dgm:pt modelId="{EC38B31E-4111-41EC-A869-239EC413D98D}" type="pres">
      <dgm:prSet presAssocID="{73DC2E7F-0708-431D-A410-CF0776D2CB53}" presName="rootText" presStyleLbl="node2" presStyleIdx="0" presStyleCnt="2">
        <dgm:presLayoutVars>
          <dgm:chPref val="3"/>
        </dgm:presLayoutVars>
      </dgm:prSet>
      <dgm:spPr/>
      <dgm:t>
        <a:bodyPr/>
        <a:lstStyle/>
        <a:p>
          <a:endParaRPr lang="pl-PL"/>
        </a:p>
      </dgm:t>
    </dgm:pt>
    <dgm:pt modelId="{C4284D34-5A4D-46C8-87DD-7257D6AC401B}" type="pres">
      <dgm:prSet presAssocID="{73DC2E7F-0708-431D-A410-CF0776D2CB53}" presName="rootConnector" presStyleLbl="node2" presStyleIdx="0" presStyleCnt="2"/>
      <dgm:spPr/>
      <dgm:t>
        <a:bodyPr/>
        <a:lstStyle/>
        <a:p>
          <a:endParaRPr lang="pl-PL"/>
        </a:p>
      </dgm:t>
    </dgm:pt>
    <dgm:pt modelId="{DC3251A7-6F0C-45B2-B3F1-74B9399B1532}" type="pres">
      <dgm:prSet presAssocID="{73DC2E7F-0708-431D-A410-CF0776D2CB53}" presName="hierChild4" presStyleCnt="0"/>
      <dgm:spPr/>
    </dgm:pt>
    <dgm:pt modelId="{0E06A1CE-2540-4623-8417-EE916E72338C}" type="pres">
      <dgm:prSet presAssocID="{73DC2E7F-0708-431D-A410-CF0776D2CB53}" presName="hierChild5" presStyleCnt="0"/>
      <dgm:spPr/>
    </dgm:pt>
    <dgm:pt modelId="{02B729B9-005E-4476-812B-3A9DA75EAA63}" type="pres">
      <dgm:prSet presAssocID="{A6432260-6ADA-4FBD-AAA1-4B0D67609C07}" presName="Name37" presStyleLbl="parChTrans1D2" presStyleIdx="1" presStyleCnt="2"/>
      <dgm:spPr/>
      <dgm:t>
        <a:bodyPr/>
        <a:lstStyle/>
        <a:p>
          <a:endParaRPr lang="pl-PL"/>
        </a:p>
      </dgm:t>
    </dgm:pt>
    <dgm:pt modelId="{30172AE4-45DF-415B-A2AE-75C4E8F5934D}" type="pres">
      <dgm:prSet presAssocID="{AC4C1545-E8E2-4A50-8320-B535059EBF21}" presName="hierRoot2" presStyleCnt="0">
        <dgm:presLayoutVars>
          <dgm:hierBranch val="init"/>
        </dgm:presLayoutVars>
      </dgm:prSet>
      <dgm:spPr/>
    </dgm:pt>
    <dgm:pt modelId="{D16DE173-E488-4AE4-A48A-5A996DB04280}" type="pres">
      <dgm:prSet presAssocID="{AC4C1545-E8E2-4A50-8320-B535059EBF21}" presName="rootComposite" presStyleCnt="0"/>
      <dgm:spPr/>
    </dgm:pt>
    <dgm:pt modelId="{872637CB-3BED-4AF1-8C56-823DD2B47557}" type="pres">
      <dgm:prSet presAssocID="{AC4C1545-E8E2-4A50-8320-B535059EBF21}" presName="rootText" presStyleLbl="node2" presStyleIdx="1" presStyleCnt="2">
        <dgm:presLayoutVars>
          <dgm:chPref val="3"/>
        </dgm:presLayoutVars>
      </dgm:prSet>
      <dgm:spPr/>
      <dgm:t>
        <a:bodyPr/>
        <a:lstStyle/>
        <a:p>
          <a:endParaRPr lang="pl-PL"/>
        </a:p>
      </dgm:t>
    </dgm:pt>
    <dgm:pt modelId="{46E944E2-2099-40A4-B1B1-274944CE4DB1}" type="pres">
      <dgm:prSet presAssocID="{AC4C1545-E8E2-4A50-8320-B535059EBF21}" presName="rootConnector" presStyleLbl="node2" presStyleIdx="1" presStyleCnt="2"/>
      <dgm:spPr/>
      <dgm:t>
        <a:bodyPr/>
        <a:lstStyle/>
        <a:p>
          <a:endParaRPr lang="pl-PL"/>
        </a:p>
      </dgm:t>
    </dgm:pt>
    <dgm:pt modelId="{C14E6E31-8DAA-412F-AB90-D15A59A7C791}" type="pres">
      <dgm:prSet presAssocID="{AC4C1545-E8E2-4A50-8320-B535059EBF21}" presName="hierChild4" presStyleCnt="0"/>
      <dgm:spPr/>
    </dgm:pt>
    <dgm:pt modelId="{3D57E5FF-AC39-4991-B9C7-5F78E23E9121}" type="pres">
      <dgm:prSet presAssocID="{AC4C1545-E8E2-4A50-8320-B535059EBF21}" presName="hierChild5" presStyleCnt="0"/>
      <dgm:spPr/>
    </dgm:pt>
    <dgm:pt modelId="{97FD472C-0D56-4CC6-AF9B-95E2D0D0F7B7}" type="pres">
      <dgm:prSet presAssocID="{BB27F23A-239F-4103-A076-71288DF90BB4}" presName="hierChild3" presStyleCnt="0"/>
      <dgm:spPr/>
    </dgm:pt>
  </dgm:ptLst>
  <dgm:cxnLst>
    <dgm:cxn modelId="{06044721-1E41-4B02-A602-385B3E6A862D}" type="presOf" srcId="{66FBC38D-555D-4334-A545-FC907093CCF6}" destId="{10C4BF52-00EB-4752-939F-8F33E7867D7A}" srcOrd="0" destOrd="0" presId="urn:microsoft.com/office/officeart/2005/8/layout/orgChart1"/>
    <dgm:cxn modelId="{81A681FC-EA04-4E53-9F54-39E165A0148E}" type="presOf" srcId="{73DC2E7F-0708-431D-A410-CF0776D2CB53}" destId="{EC38B31E-4111-41EC-A869-239EC413D98D}" srcOrd="0" destOrd="0" presId="urn:microsoft.com/office/officeart/2005/8/layout/orgChart1"/>
    <dgm:cxn modelId="{E49A82D4-9882-4C12-953E-448F60E0F9D9}" type="presOf" srcId="{BB27F23A-239F-4103-A076-71288DF90BB4}" destId="{073F5542-FFD2-4828-BB23-3EBC524C59BC}" srcOrd="1" destOrd="0" presId="urn:microsoft.com/office/officeart/2005/8/layout/orgChart1"/>
    <dgm:cxn modelId="{043D731D-6767-4CDC-90DB-B807520EC994}" type="presOf" srcId="{A6432260-6ADA-4FBD-AAA1-4B0D67609C07}" destId="{02B729B9-005E-4476-812B-3A9DA75EAA63}" srcOrd="0" destOrd="0" presId="urn:microsoft.com/office/officeart/2005/8/layout/orgChart1"/>
    <dgm:cxn modelId="{DBA9601F-AFDA-43C1-8434-6CC7992A45E5}" type="presOf" srcId="{AC4C1545-E8E2-4A50-8320-B535059EBF21}" destId="{872637CB-3BED-4AF1-8C56-823DD2B47557}" srcOrd="0" destOrd="0" presId="urn:microsoft.com/office/officeart/2005/8/layout/orgChart1"/>
    <dgm:cxn modelId="{BEA3076A-2BC1-490B-B8CD-C9E301E982DF}" srcId="{66FBC38D-555D-4334-A545-FC907093CCF6}" destId="{BB27F23A-239F-4103-A076-71288DF90BB4}" srcOrd="0" destOrd="0" parTransId="{7CA75F6B-6897-4F70-B4BC-9BF2392D5211}" sibTransId="{170A2F59-8F3B-4A25-8E49-A776ADD446C2}"/>
    <dgm:cxn modelId="{3001FA25-E550-49C5-BC0D-5251AF48ABD5}" srcId="{BB27F23A-239F-4103-A076-71288DF90BB4}" destId="{73DC2E7F-0708-431D-A410-CF0776D2CB53}" srcOrd="0" destOrd="0" parTransId="{86B4EDC6-5AEA-45D2-B9AE-DE5FACC5CF4B}" sibTransId="{04ADDC7F-D05F-420F-86A4-D634F7370AB3}"/>
    <dgm:cxn modelId="{7E35588C-8D72-42B8-9393-148A53DAD9B2}" type="presOf" srcId="{BB27F23A-239F-4103-A076-71288DF90BB4}" destId="{5B10471B-9EEE-480A-B6EC-A88FB3ECE8BF}" srcOrd="0" destOrd="0" presId="urn:microsoft.com/office/officeart/2005/8/layout/orgChart1"/>
    <dgm:cxn modelId="{DBBE07FA-5E22-4EE5-8DE7-7972789C428A}" srcId="{BB27F23A-239F-4103-A076-71288DF90BB4}" destId="{AC4C1545-E8E2-4A50-8320-B535059EBF21}" srcOrd="1" destOrd="0" parTransId="{A6432260-6ADA-4FBD-AAA1-4B0D67609C07}" sibTransId="{07543032-182A-471B-9F5D-C8C6EE3BAA59}"/>
    <dgm:cxn modelId="{AB4AA44D-605C-41E2-ACDC-7A0D9FEBEA5A}" type="presOf" srcId="{86B4EDC6-5AEA-45D2-B9AE-DE5FACC5CF4B}" destId="{997B43C8-24E5-4A4B-AF8C-A9A4AF5FC609}" srcOrd="0" destOrd="0" presId="urn:microsoft.com/office/officeart/2005/8/layout/orgChart1"/>
    <dgm:cxn modelId="{1071558D-0947-4B07-9084-0FC68A9C6C78}" type="presOf" srcId="{73DC2E7F-0708-431D-A410-CF0776D2CB53}" destId="{C4284D34-5A4D-46C8-87DD-7257D6AC401B}" srcOrd="1" destOrd="0" presId="urn:microsoft.com/office/officeart/2005/8/layout/orgChart1"/>
    <dgm:cxn modelId="{2F81EF2D-A74E-4FC1-A964-86E3B5D5CAA7}" type="presOf" srcId="{AC4C1545-E8E2-4A50-8320-B535059EBF21}" destId="{46E944E2-2099-40A4-B1B1-274944CE4DB1}" srcOrd="1" destOrd="0" presId="urn:microsoft.com/office/officeart/2005/8/layout/orgChart1"/>
    <dgm:cxn modelId="{39881825-26EA-404B-B697-434F3107FFB7}" type="presParOf" srcId="{10C4BF52-00EB-4752-939F-8F33E7867D7A}" destId="{4F10C364-AA7A-4CBB-B29B-39FAE37EF13D}" srcOrd="0" destOrd="0" presId="urn:microsoft.com/office/officeart/2005/8/layout/orgChart1"/>
    <dgm:cxn modelId="{F689C154-2DD7-4F44-9523-5B218AC5C498}" type="presParOf" srcId="{4F10C364-AA7A-4CBB-B29B-39FAE37EF13D}" destId="{AA430478-F319-4A42-8419-B89560D0E46E}" srcOrd="0" destOrd="0" presId="urn:microsoft.com/office/officeart/2005/8/layout/orgChart1"/>
    <dgm:cxn modelId="{EBB0B9E2-AA45-4FC6-8114-D01F8A8D66CD}" type="presParOf" srcId="{AA430478-F319-4A42-8419-B89560D0E46E}" destId="{5B10471B-9EEE-480A-B6EC-A88FB3ECE8BF}" srcOrd="0" destOrd="0" presId="urn:microsoft.com/office/officeart/2005/8/layout/orgChart1"/>
    <dgm:cxn modelId="{BC6C9219-54FE-410E-B1C7-50046E0FA3E4}" type="presParOf" srcId="{AA430478-F319-4A42-8419-B89560D0E46E}" destId="{073F5542-FFD2-4828-BB23-3EBC524C59BC}" srcOrd="1" destOrd="0" presId="urn:microsoft.com/office/officeart/2005/8/layout/orgChart1"/>
    <dgm:cxn modelId="{6181D4FA-8F9D-4480-9D7D-A4A93CE8D29F}" type="presParOf" srcId="{4F10C364-AA7A-4CBB-B29B-39FAE37EF13D}" destId="{1CAEB7C1-F657-413B-B536-38AF2A2CFB13}" srcOrd="1" destOrd="0" presId="urn:microsoft.com/office/officeart/2005/8/layout/orgChart1"/>
    <dgm:cxn modelId="{D6B9A8D7-2CEE-427B-8DEE-3016D9E48F64}" type="presParOf" srcId="{1CAEB7C1-F657-413B-B536-38AF2A2CFB13}" destId="{997B43C8-24E5-4A4B-AF8C-A9A4AF5FC609}" srcOrd="0" destOrd="0" presId="urn:microsoft.com/office/officeart/2005/8/layout/orgChart1"/>
    <dgm:cxn modelId="{34420132-A07F-48E1-BBF9-E2229A2FD411}" type="presParOf" srcId="{1CAEB7C1-F657-413B-B536-38AF2A2CFB13}" destId="{607C2A68-B2B9-47BC-99C6-CDED58BA7BCE}" srcOrd="1" destOrd="0" presId="urn:microsoft.com/office/officeart/2005/8/layout/orgChart1"/>
    <dgm:cxn modelId="{D244CBB1-0611-49A6-87B7-6FAF2CBC09AE}" type="presParOf" srcId="{607C2A68-B2B9-47BC-99C6-CDED58BA7BCE}" destId="{C1027A8C-B367-4684-BEA0-687C40BB2A48}" srcOrd="0" destOrd="0" presId="urn:microsoft.com/office/officeart/2005/8/layout/orgChart1"/>
    <dgm:cxn modelId="{A3EEB881-735D-4B6D-A020-BE8370CF309E}" type="presParOf" srcId="{C1027A8C-B367-4684-BEA0-687C40BB2A48}" destId="{EC38B31E-4111-41EC-A869-239EC413D98D}" srcOrd="0" destOrd="0" presId="urn:microsoft.com/office/officeart/2005/8/layout/orgChart1"/>
    <dgm:cxn modelId="{9187B1E4-2B0D-4FA0-99C7-498E45377F81}" type="presParOf" srcId="{C1027A8C-B367-4684-BEA0-687C40BB2A48}" destId="{C4284D34-5A4D-46C8-87DD-7257D6AC401B}" srcOrd="1" destOrd="0" presId="urn:microsoft.com/office/officeart/2005/8/layout/orgChart1"/>
    <dgm:cxn modelId="{6E63DA81-8BA2-4F48-BE33-51DADBBB4E26}" type="presParOf" srcId="{607C2A68-B2B9-47BC-99C6-CDED58BA7BCE}" destId="{DC3251A7-6F0C-45B2-B3F1-74B9399B1532}" srcOrd="1" destOrd="0" presId="urn:microsoft.com/office/officeart/2005/8/layout/orgChart1"/>
    <dgm:cxn modelId="{9A2718E4-463B-4C6A-9B2D-697EC5F921A3}" type="presParOf" srcId="{607C2A68-B2B9-47BC-99C6-CDED58BA7BCE}" destId="{0E06A1CE-2540-4623-8417-EE916E72338C}" srcOrd="2" destOrd="0" presId="urn:microsoft.com/office/officeart/2005/8/layout/orgChart1"/>
    <dgm:cxn modelId="{06B39288-5735-4137-9A1E-D92D2E525A1B}" type="presParOf" srcId="{1CAEB7C1-F657-413B-B536-38AF2A2CFB13}" destId="{02B729B9-005E-4476-812B-3A9DA75EAA63}" srcOrd="2" destOrd="0" presId="urn:microsoft.com/office/officeart/2005/8/layout/orgChart1"/>
    <dgm:cxn modelId="{7EC4631B-10D4-4E85-B7B9-EA1A50751DC2}" type="presParOf" srcId="{1CAEB7C1-F657-413B-B536-38AF2A2CFB13}" destId="{30172AE4-45DF-415B-A2AE-75C4E8F5934D}" srcOrd="3" destOrd="0" presId="urn:microsoft.com/office/officeart/2005/8/layout/orgChart1"/>
    <dgm:cxn modelId="{4A19B1C3-2B07-4A04-9269-E0AF348A61EA}" type="presParOf" srcId="{30172AE4-45DF-415B-A2AE-75C4E8F5934D}" destId="{D16DE173-E488-4AE4-A48A-5A996DB04280}" srcOrd="0" destOrd="0" presId="urn:microsoft.com/office/officeart/2005/8/layout/orgChart1"/>
    <dgm:cxn modelId="{4F549D99-17DA-4D9C-A3C9-4316FB057AAB}" type="presParOf" srcId="{D16DE173-E488-4AE4-A48A-5A996DB04280}" destId="{872637CB-3BED-4AF1-8C56-823DD2B47557}" srcOrd="0" destOrd="0" presId="urn:microsoft.com/office/officeart/2005/8/layout/orgChart1"/>
    <dgm:cxn modelId="{F76CD1DC-5C75-4D20-8060-2E6F497E874E}" type="presParOf" srcId="{D16DE173-E488-4AE4-A48A-5A996DB04280}" destId="{46E944E2-2099-40A4-B1B1-274944CE4DB1}" srcOrd="1" destOrd="0" presId="urn:microsoft.com/office/officeart/2005/8/layout/orgChart1"/>
    <dgm:cxn modelId="{1BC868DA-92F0-424C-BB94-2A38C3489494}" type="presParOf" srcId="{30172AE4-45DF-415B-A2AE-75C4E8F5934D}" destId="{C14E6E31-8DAA-412F-AB90-D15A59A7C791}" srcOrd="1" destOrd="0" presId="urn:microsoft.com/office/officeart/2005/8/layout/orgChart1"/>
    <dgm:cxn modelId="{AD2FBA77-B0D5-4511-836C-B7EDCD18FD0D}" type="presParOf" srcId="{30172AE4-45DF-415B-A2AE-75C4E8F5934D}" destId="{3D57E5FF-AC39-4991-B9C7-5F78E23E9121}" srcOrd="2" destOrd="0" presId="urn:microsoft.com/office/officeart/2005/8/layout/orgChart1"/>
    <dgm:cxn modelId="{D06AE3B9-5C9E-4E57-9DF4-DCCF1F60A3CB}" type="presParOf" srcId="{4F10C364-AA7A-4CBB-B29B-39FAE37EF13D}" destId="{97FD472C-0D56-4CC6-AF9B-95E2D0D0F7B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2FBC4E55-283D-4FEF-A7E5-CFCACA98DC0E}"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pl-PL"/>
        </a:p>
      </dgm:t>
    </dgm:pt>
    <dgm:pt modelId="{B75FBAE6-4029-479A-B0F2-563CB117FA62}">
      <dgm:prSet/>
      <dgm:spPr/>
      <dgm:t>
        <a:bodyPr/>
        <a:lstStyle/>
        <a:p>
          <a:pPr rtl="0"/>
          <a:r>
            <a:rPr lang="pl-PL" u="none">
              <a:latin typeface="Lato"/>
            </a:rPr>
            <a:t>Wykaz jest aktualizowany w dni robocze, raz na dobę.</a:t>
          </a:r>
        </a:p>
      </dgm:t>
    </dgm:pt>
    <dgm:pt modelId="{847FF1DD-A430-4CA5-8100-52FFDC3E21BA}" type="parTrans" cxnId="{0B33902B-643B-4561-B8A4-6819A19A3516}">
      <dgm:prSet/>
      <dgm:spPr/>
      <dgm:t>
        <a:bodyPr/>
        <a:lstStyle/>
        <a:p>
          <a:endParaRPr lang="pl-PL" u="none"/>
        </a:p>
      </dgm:t>
    </dgm:pt>
    <dgm:pt modelId="{EF07640F-9EFD-4C04-BC78-9721D1BF0629}" type="sibTrans" cxnId="{0B33902B-643B-4561-B8A4-6819A19A3516}">
      <dgm:prSet/>
      <dgm:spPr/>
      <dgm:t>
        <a:bodyPr/>
        <a:lstStyle/>
        <a:p>
          <a:endParaRPr lang="pl-PL" u="none"/>
        </a:p>
      </dgm:t>
    </dgm:pt>
    <dgm:pt modelId="{5980791C-7E12-4719-B900-04DFC1EDECED}">
      <dgm:prSet/>
      <dgm:spPr/>
      <dgm:t>
        <a:bodyPr/>
        <a:lstStyle/>
        <a:p>
          <a:pPr rtl="0"/>
          <a:r>
            <a:rPr lang="pl-PL" u="none" dirty="0">
              <a:latin typeface="Lato"/>
            </a:rPr>
            <a:t>Dostęp do wykazu jest możliwy także za pośrednictwem systemu teleinformatycznego Centralnej Ewidencji i Informacji o Działalności Gospodarczej.</a:t>
          </a:r>
        </a:p>
      </dgm:t>
    </dgm:pt>
    <dgm:pt modelId="{EF8217EC-4AE5-4FFF-BF75-91E4BB2444A9}" type="parTrans" cxnId="{B0C9BDAD-8305-4F55-8A01-E6080098A2E1}">
      <dgm:prSet/>
      <dgm:spPr/>
      <dgm:t>
        <a:bodyPr/>
        <a:lstStyle/>
        <a:p>
          <a:endParaRPr lang="pl-PL" u="none"/>
        </a:p>
      </dgm:t>
    </dgm:pt>
    <dgm:pt modelId="{607DF914-2CCD-4921-8272-0093E1118E8D}" type="sibTrans" cxnId="{B0C9BDAD-8305-4F55-8A01-E6080098A2E1}">
      <dgm:prSet/>
      <dgm:spPr/>
      <dgm:t>
        <a:bodyPr/>
        <a:lstStyle/>
        <a:p>
          <a:endParaRPr lang="pl-PL" u="none"/>
        </a:p>
      </dgm:t>
    </dgm:pt>
    <dgm:pt modelId="{3DBA5978-BAFA-4540-B328-A81B4CA68C9B}">
      <dgm:prSet/>
      <dgm:spPr/>
      <dgm:t>
        <a:bodyPr/>
        <a:lstStyle/>
        <a:p>
          <a:pPr rtl="0"/>
          <a:r>
            <a:rPr lang="pl-PL" u="none">
              <a:latin typeface="Lato"/>
            </a:rPr>
            <a:t>Szef Krajowej Administracji Skarbowej, z urzędu lub na wniosek, usuwa lub prostuje dane inne niż dane osobowe zawarte w wykazie niezgodne ze stanem rzeczywistym.</a:t>
          </a:r>
        </a:p>
      </dgm:t>
    </dgm:pt>
    <dgm:pt modelId="{CA0756CD-921A-43FE-869F-EE8586C95C6D}" type="parTrans" cxnId="{0CDCFB82-EED0-44C3-BC7A-5BBC209DC4CE}">
      <dgm:prSet/>
      <dgm:spPr/>
      <dgm:t>
        <a:bodyPr/>
        <a:lstStyle/>
        <a:p>
          <a:endParaRPr lang="pl-PL" u="none"/>
        </a:p>
      </dgm:t>
    </dgm:pt>
    <dgm:pt modelId="{E3E1A819-1CA3-40C4-8872-7517DBD68026}" type="sibTrans" cxnId="{0CDCFB82-EED0-44C3-BC7A-5BBC209DC4CE}">
      <dgm:prSet/>
      <dgm:spPr/>
      <dgm:t>
        <a:bodyPr/>
        <a:lstStyle/>
        <a:p>
          <a:endParaRPr lang="pl-PL" u="none"/>
        </a:p>
      </dgm:t>
    </dgm:pt>
    <dgm:pt modelId="{C4096AE9-471F-4EE3-A096-F4CE5AE01D81}">
      <dgm:prSet/>
      <dgm:spPr/>
      <dgm:t>
        <a:bodyPr/>
        <a:lstStyle/>
        <a:p>
          <a:pPr rtl="0"/>
          <a:r>
            <a:rPr lang="pl-PL" u="none" dirty="0">
              <a:solidFill>
                <a:schemeClr val="tx1"/>
              </a:solidFill>
              <a:latin typeface="Lato"/>
            </a:rPr>
            <a:t>Podmiot, którego dane zostały zawarte w wykazie, </a:t>
          </a:r>
          <a:r>
            <a:rPr lang="pl-PL" b="1" u="sng" dirty="0">
              <a:solidFill>
                <a:schemeClr val="tx1"/>
              </a:solidFill>
              <a:latin typeface="Lato"/>
            </a:rPr>
            <a:t>może złożyć do Szefa Krajowej Administracji Skarbowej wniosek o usunięcie lub sprostowanie danych innych niż dane osobowe niezgodnych ze stanem rzeczywistym wraz z uzasadnieniem.</a:t>
          </a:r>
        </a:p>
      </dgm:t>
    </dgm:pt>
    <dgm:pt modelId="{501EFACB-87CC-4BA4-B768-0314A3685230}" type="parTrans" cxnId="{FFB6BCF1-7C90-429E-BCAA-F28C5FA91BA6}">
      <dgm:prSet/>
      <dgm:spPr/>
      <dgm:t>
        <a:bodyPr/>
        <a:lstStyle/>
        <a:p>
          <a:endParaRPr lang="pl-PL" u="none"/>
        </a:p>
      </dgm:t>
    </dgm:pt>
    <dgm:pt modelId="{A1B6C96C-C963-406E-A173-62B705319E7B}" type="sibTrans" cxnId="{FFB6BCF1-7C90-429E-BCAA-F28C5FA91BA6}">
      <dgm:prSet/>
      <dgm:spPr/>
      <dgm:t>
        <a:bodyPr/>
        <a:lstStyle/>
        <a:p>
          <a:endParaRPr lang="pl-PL" u="none"/>
        </a:p>
      </dgm:t>
    </dgm:pt>
    <dgm:pt modelId="{4A41F845-1431-4AB8-8A89-8840C6724772}">
      <dgm:prSet/>
      <dgm:spPr/>
      <dgm:t>
        <a:bodyPr/>
        <a:lstStyle/>
        <a:p>
          <a:pPr rtl="0"/>
          <a:r>
            <a:rPr lang="pl-PL" u="none">
              <a:latin typeface="Lato"/>
            </a:rPr>
            <a:t>Szef Krajowej Administracji Skarbowej odmawia, w drodze decyzji, usunięcia lub sprostowania danych innych niż dane osobowe zawartych w wykazie wskazanych we wniosku podmiotu, jeżeli spowodowałoby to niezgodność ze stanem rzeczywistym.</a:t>
          </a:r>
        </a:p>
      </dgm:t>
    </dgm:pt>
    <dgm:pt modelId="{348B03B8-2783-490A-8950-E56E94B61B00}" type="parTrans" cxnId="{D8EB9A7A-951B-4F3F-BE29-B47F7C2AB9C8}">
      <dgm:prSet/>
      <dgm:spPr/>
      <dgm:t>
        <a:bodyPr/>
        <a:lstStyle/>
        <a:p>
          <a:endParaRPr lang="pl-PL" u="none"/>
        </a:p>
      </dgm:t>
    </dgm:pt>
    <dgm:pt modelId="{794C6470-253C-4ED3-82AE-06DAD3FAC7AF}" type="sibTrans" cxnId="{D8EB9A7A-951B-4F3F-BE29-B47F7C2AB9C8}">
      <dgm:prSet/>
      <dgm:spPr/>
      <dgm:t>
        <a:bodyPr/>
        <a:lstStyle/>
        <a:p>
          <a:endParaRPr lang="pl-PL" u="none"/>
        </a:p>
      </dgm:t>
    </dgm:pt>
    <dgm:pt modelId="{D16A4698-C915-4910-B78E-5B62401AE228}" type="pres">
      <dgm:prSet presAssocID="{2FBC4E55-283D-4FEF-A7E5-CFCACA98DC0E}" presName="linear" presStyleCnt="0">
        <dgm:presLayoutVars>
          <dgm:animLvl val="lvl"/>
          <dgm:resizeHandles val="exact"/>
        </dgm:presLayoutVars>
      </dgm:prSet>
      <dgm:spPr/>
      <dgm:t>
        <a:bodyPr/>
        <a:lstStyle/>
        <a:p>
          <a:endParaRPr lang="pl-PL"/>
        </a:p>
      </dgm:t>
    </dgm:pt>
    <dgm:pt modelId="{E1D3F212-42BE-41DE-8904-0EF3F408C2E0}" type="pres">
      <dgm:prSet presAssocID="{B75FBAE6-4029-479A-B0F2-563CB117FA62}" presName="parentText" presStyleLbl="node1" presStyleIdx="0" presStyleCnt="5">
        <dgm:presLayoutVars>
          <dgm:chMax val="0"/>
          <dgm:bulletEnabled val="1"/>
        </dgm:presLayoutVars>
      </dgm:prSet>
      <dgm:spPr/>
      <dgm:t>
        <a:bodyPr/>
        <a:lstStyle/>
        <a:p>
          <a:endParaRPr lang="pl-PL"/>
        </a:p>
      </dgm:t>
    </dgm:pt>
    <dgm:pt modelId="{67B45D3B-C662-48A9-A537-5E629509A7C8}" type="pres">
      <dgm:prSet presAssocID="{EF07640F-9EFD-4C04-BC78-9721D1BF0629}" presName="spacer" presStyleCnt="0"/>
      <dgm:spPr/>
    </dgm:pt>
    <dgm:pt modelId="{976D636B-6FAD-4A85-8EDF-C0694D5CF671}" type="pres">
      <dgm:prSet presAssocID="{5980791C-7E12-4719-B900-04DFC1EDECED}" presName="parentText" presStyleLbl="node1" presStyleIdx="1" presStyleCnt="5">
        <dgm:presLayoutVars>
          <dgm:chMax val="0"/>
          <dgm:bulletEnabled val="1"/>
        </dgm:presLayoutVars>
      </dgm:prSet>
      <dgm:spPr/>
      <dgm:t>
        <a:bodyPr/>
        <a:lstStyle/>
        <a:p>
          <a:endParaRPr lang="pl-PL"/>
        </a:p>
      </dgm:t>
    </dgm:pt>
    <dgm:pt modelId="{20D6DD70-5FEF-49F9-8F31-01A6DB47E54C}" type="pres">
      <dgm:prSet presAssocID="{607DF914-2CCD-4921-8272-0093E1118E8D}" presName="spacer" presStyleCnt="0"/>
      <dgm:spPr/>
    </dgm:pt>
    <dgm:pt modelId="{EF2019C9-F669-4470-BA88-DD89EFFD40AF}" type="pres">
      <dgm:prSet presAssocID="{3DBA5978-BAFA-4540-B328-A81B4CA68C9B}" presName="parentText" presStyleLbl="node1" presStyleIdx="2" presStyleCnt="5">
        <dgm:presLayoutVars>
          <dgm:chMax val="0"/>
          <dgm:bulletEnabled val="1"/>
        </dgm:presLayoutVars>
      </dgm:prSet>
      <dgm:spPr/>
      <dgm:t>
        <a:bodyPr/>
        <a:lstStyle/>
        <a:p>
          <a:endParaRPr lang="pl-PL"/>
        </a:p>
      </dgm:t>
    </dgm:pt>
    <dgm:pt modelId="{375966E6-CBE7-4CF7-A60C-09CF934A60CA}" type="pres">
      <dgm:prSet presAssocID="{E3E1A819-1CA3-40C4-8872-7517DBD68026}" presName="spacer" presStyleCnt="0"/>
      <dgm:spPr/>
    </dgm:pt>
    <dgm:pt modelId="{730518D2-C9C9-4AC4-A014-94321B43EEA9}" type="pres">
      <dgm:prSet presAssocID="{C4096AE9-471F-4EE3-A096-F4CE5AE01D81}" presName="parentText" presStyleLbl="node1" presStyleIdx="3" presStyleCnt="5">
        <dgm:presLayoutVars>
          <dgm:chMax val="0"/>
          <dgm:bulletEnabled val="1"/>
        </dgm:presLayoutVars>
      </dgm:prSet>
      <dgm:spPr/>
      <dgm:t>
        <a:bodyPr/>
        <a:lstStyle/>
        <a:p>
          <a:endParaRPr lang="pl-PL"/>
        </a:p>
      </dgm:t>
    </dgm:pt>
    <dgm:pt modelId="{37CA4BFA-38CA-4ABA-AF77-8FF84734B306}" type="pres">
      <dgm:prSet presAssocID="{A1B6C96C-C963-406E-A173-62B705319E7B}" presName="spacer" presStyleCnt="0"/>
      <dgm:spPr/>
    </dgm:pt>
    <dgm:pt modelId="{56DD63DA-EEA4-4F73-8846-FF22395EC010}" type="pres">
      <dgm:prSet presAssocID="{4A41F845-1431-4AB8-8A89-8840C6724772}" presName="parentText" presStyleLbl="node1" presStyleIdx="4" presStyleCnt="5">
        <dgm:presLayoutVars>
          <dgm:chMax val="0"/>
          <dgm:bulletEnabled val="1"/>
        </dgm:presLayoutVars>
      </dgm:prSet>
      <dgm:spPr/>
      <dgm:t>
        <a:bodyPr/>
        <a:lstStyle/>
        <a:p>
          <a:endParaRPr lang="pl-PL"/>
        </a:p>
      </dgm:t>
    </dgm:pt>
  </dgm:ptLst>
  <dgm:cxnLst>
    <dgm:cxn modelId="{0B33902B-643B-4561-B8A4-6819A19A3516}" srcId="{2FBC4E55-283D-4FEF-A7E5-CFCACA98DC0E}" destId="{B75FBAE6-4029-479A-B0F2-563CB117FA62}" srcOrd="0" destOrd="0" parTransId="{847FF1DD-A430-4CA5-8100-52FFDC3E21BA}" sibTransId="{EF07640F-9EFD-4C04-BC78-9721D1BF0629}"/>
    <dgm:cxn modelId="{1D993198-0B45-4872-B507-61A53A0B0ADF}" type="presOf" srcId="{2FBC4E55-283D-4FEF-A7E5-CFCACA98DC0E}" destId="{D16A4698-C915-4910-B78E-5B62401AE228}" srcOrd="0" destOrd="0" presId="urn:microsoft.com/office/officeart/2005/8/layout/vList2"/>
    <dgm:cxn modelId="{BDECF1F0-3833-42B0-A0BC-8D8D6D662CA6}" type="presOf" srcId="{B75FBAE6-4029-479A-B0F2-563CB117FA62}" destId="{E1D3F212-42BE-41DE-8904-0EF3F408C2E0}" srcOrd="0" destOrd="0" presId="urn:microsoft.com/office/officeart/2005/8/layout/vList2"/>
    <dgm:cxn modelId="{B0C9BDAD-8305-4F55-8A01-E6080098A2E1}" srcId="{2FBC4E55-283D-4FEF-A7E5-CFCACA98DC0E}" destId="{5980791C-7E12-4719-B900-04DFC1EDECED}" srcOrd="1" destOrd="0" parTransId="{EF8217EC-4AE5-4FFF-BF75-91E4BB2444A9}" sibTransId="{607DF914-2CCD-4921-8272-0093E1118E8D}"/>
    <dgm:cxn modelId="{A5CCB91A-6282-431F-9409-837F4C49ACA7}" type="presOf" srcId="{5980791C-7E12-4719-B900-04DFC1EDECED}" destId="{976D636B-6FAD-4A85-8EDF-C0694D5CF671}" srcOrd="0" destOrd="0" presId="urn:microsoft.com/office/officeart/2005/8/layout/vList2"/>
    <dgm:cxn modelId="{0DB7ECF5-FF77-45E2-A908-BD9106D71523}" type="presOf" srcId="{C4096AE9-471F-4EE3-A096-F4CE5AE01D81}" destId="{730518D2-C9C9-4AC4-A014-94321B43EEA9}" srcOrd="0" destOrd="0" presId="urn:microsoft.com/office/officeart/2005/8/layout/vList2"/>
    <dgm:cxn modelId="{D8EB9A7A-951B-4F3F-BE29-B47F7C2AB9C8}" srcId="{2FBC4E55-283D-4FEF-A7E5-CFCACA98DC0E}" destId="{4A41F845-1431-4AB8-8A89-8840C6724772}" srcOrd="4" destOrd="0" parTransId="{348B03B8-2783-490A-8950-E56E94B61B00}" sibTransId="{794C6470-253C-4ED3-82AE-06DAD3FAC7AF}"/>
    <dgm:cxn modelId="{FFB6BCF1-7C90-429E-BCAA-F28C5FA91BA6}" srcId="{2FBC4E55-283D-4FEF-A7E5-CFCACA98DC0E}" destId="{C4096AE9-471F-4EE3-A096-F4CE5AE01D81}" srcOrd="3" destOrd="0" parTransId="{501EFACB-87CC-4BA4-B768-0314A3685230}" sibTransId="{A1B6C96C-C963-406E-A173-62B705319E7B}"/>
    <dgm:cxn modelId="{6C2DFCDA-2594-46EF-B8B4-AC55A90413CC}" type="presOf" srcId="{4A41F845-1431-4AB8-8A89-8840C6724772}" destId="{56DD63DA-EEA4-4F73-8846-FF22395EC010}" srcOrd="0" destOrd="0" presId="urn:microsoft.com/office/officeart/2005/8/layout/vList2"/>
    <dgm:cxn modelId="{0CDCFB82-EED0-44C3-BC7A-5BBC209DC4CE}" srcId="{2FBC4E55-283D-4FEF-A7E5-CFCACA98DC0E}" destId="{3DBA5978-BAFA-4540-B328-A81B4CA68C9B}" srcOrd="2" destOrd="0" parTransId="{CA0756CD-921A-43FE-869F-EE8586C95C6D}" sibTransId="{E3E1A819-1CA3-40C4-8872-7517DBD68026}"/>
    <dgm:cxn modelId="{6C3BD66D-AFC4-473A-908A-704A7B32530E}" type="presOf" srcId="{3DBA5978-BAFA-4540-B328-A81B4CA68C9B}" destId="{EF2019C9-F669-4470-BA88-DD89EFFD40AF}" srcOrd="0" destOrd="0" presId="urn:microsoft.com/office/officeart/2005/8/layout/vList2"/>
    <dgm:cxn modelId="{5F7FADB0-D9F8-4584-AE82-5192FED14E86}" type="presParOf" srcId="{D16A4698-C915-4910-B78E-5B62401AE228}" destId="{E1D3F212-42BE-41DE-8904-0EF3F408C2E0}" srcOrd="0" destOrd="0" presId="urn:microsoft.com/office/officeart/2005/8/layout/vList2"/>
    <dgm:cxn modelId="{99ACBF0B-CDEB-4B4F-9844-6CD7AC21EBBC}" type="presParOf" srcId="{D16A4698-C915-4910-B78E-5B62401AE228}" destId="{67B45D3B-C662-48A9-A537-5E629509A7C8}" srcOrd="1" destOrd="0" presId="urn:microsoft.com/office/officeart/2005/8/layout/vList2"/>
    <dgm:cxn modelId="{2097D466-A3BE-4ACF-89D9-86BBB1FE09AF}" type="presParOf" srcId="{D16A4698-C915-4910-B78E-5B62401AE228}" destId="{976D636B-6FAD-4A85-8EDF-C0694D5CF671}" srcOrd="2" destOrd="0" presId="urn:microsoft.com/office/officeart/2005/8/layout/vList2"/>
    <dgm:cxn modelId="{69DE1375-8334-4F5F-8D3E-0782D30BD52E}" type="presParOf" srcId="{D16A4698-C915-4910-B78E-5B62401AE228}" destId="{20D6DD70-5FEF-49F9-8F31-01A6DB47E54C}" srcOrd="3" destOrd="0" presId="urn:microsoft.com/office/officeart/2005/8/layout/vList2"/>
    <dgm:cxn modelId="{2E2008A2-C539-4EBD-9408-495AD4C407FA}" type="presParOf" srcId="{D16A4698-C915-4910-B78E-5B62401AE228}" destId="{EF2019C9-F669-4470-BA88-DD89EFFD40AF}" srcOrd="4" destOrd="0" presId="urn:microsoft.com/office/officeart/2005/8/layout/vList2"/>
    <dgm:cxn modelId="{C1033806-1124-401C-BF69-2F65E1C1241F}" type="presParOf" srcId="{D16A4698-C915-4910-B78E-5B62401AE228}" destId="{375966E6-CBE7-4CF7-A60C-09CF934A60CA}" srcOrd="5" destOrd="0" presId="urn:microsoft.com/office/officeart/2005/8/layout/vList2"/>
    <dgm:cxn modelId="{928B5B66-F10B-4A37-A766-A12375EEA68A}" type="presParOf" srcId="{D16A4698-C915-4910-B78E-5B62401AE228}" destId="{730518D2-C9C9-4AC4-A014-94321B43EEA9}" srcOrd="6" destOrd="0" presId="urn:microsoft.com/office/officeart/2005/8/layout/vList2"/>
    <dgm:cxn modelId="{78B25146-9CCC-4FDE-949D-C71D4B091F74}" type="presParOf" srcId="{D16A4698-C915-4910-B78E-5B62401AE228}" destId="{37CA4BFA-38CA-4ABA-AF77-8FF84734B306}" srcOrd="7" destOrd="0" presId="urn:microsoft.com/office/officeart/2005/8/layout/vList2"/>
    <dgm:cxn modelId="{52F47FBD-0D85-498E-BCFE-6BE757B7F792}" type="presParOf" srcId="{D16A4698-C915-4910-B78E-5B62401AE228}" destId="{56DD63DA-EEA4-4F73-8846-FF22395EC01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D67CB2-3E10-48CE-B980-DF850FB05262}" type="doc">
      <dgm:prSet loTypeId="urn:microsoft.com/office/officeart/2005/8/layout/process1" loCatId="process" qsTypeId="urn:microsoft.com/office/officeart/2005/8/quickstyle/simple1" qsCatId="simple" csTypeId="urn:microsoft.com/office/officeart/2005/8/colors/accent0_1" csCatId="mainScheme" phldr="1"/>
      <dgm:spPr/>
    </dgm:pt>
    <dgm:pt modelId="{FC5F94D2-8746-47A2-83D6-BA913ABD78AA}">
      <dgm:prSet phldrT="[Tekst]"/>
      <dgm:spPr>
        <a:ln>
          <a:solidFill>
            <a:srgbClr val="FFC000"/>
          </a:solidFill>
        </a:ln>
      </dgm:spPr>
      <dgm:t>
        <a:bodyPr/>
        <a:lstStyle/>
        <a:p>
          <a:r>
            <a:rPr lang="pl-PL" b="1" dirty="0"/>
            <a:t>Wytyczne MR z 19 września 2016 r.</a:t>
          </a:r>
        </a:p>
        <a:p>
          <a:r>
            <a:rPr lang="pl-PL" dirty="0"/>
            <a:t> Podrozdział 6.13 Podatek od towarów i usług (VAT) oraz inne podatki i opłaty</a:t>
          </a:r>
        </a:p>
        <a:p>
          <a:r>
            <a:rPr lang="pl-PL" dirty="0"/>
            <a:t> 1) Podatki i inne opłaty, w szczególności podatek VAT, mogą być uznane za wydatki kwalifikowalne tylko wtedy, </a:t>
          </a:r>
          <a:r>
            <a:rPr lang="pl-PL" b="1" u="sng" dirty="0"/>
            <a:t>gdy beneficjent nie ma prawnej możliwości ich odzyskania. </a:t>
          </a:r>
        </a:p>
      </dgm:t>
    </dgm:pt>
    <dgm:pt modelId="{7B27EF05-07ED-4B2D-916C-2045FBBD845B}" type="parTrans" cxnId="{32C3013E-FAA9-4B98-B299-9D29695EFBDC}">
      <dgm:prSet/>
      <dgm:spPr/>
      <dgm:t>
        <a:bodyPr/>
        <a:lstStyle/>
        <a:p>
          <a:endParaRPr lang="pl-PL"/>
        </a:p>
      </dgm:t>
    </dgm:pt>
    <dgm:pt modelId="{AAD017F2-C4F3-411F-BA9F-946941BB139C}" type="sibTrans" cxnId="{32C3013E-FAA9-4B98-B299-9D29695EFBDC}">
      <dgm:prSet/>
      <dgm:spPr>
        <a:solidFill>
          <a:schemeClr val="bg1">
            <a:lumMod val="95000"/>
          </a:schemeClr>
        </a:solidFill>
        <a:ln>
          <a:solidFill>
            <a:srgbClr val="FFC000"/>
          </a:solidFill>
        </a:ln>
      </dgm:spPr>
      <dgm:t>
        <a:bodyPr/>
        <a:lstStyle/>
        <a:p>
          <a:endParaRPr lang="pl-PL"/>
        </a:p>
      </dgm:t>
    </dgm:pt>
    <dgm:pt modelId="{B70DDC30-9C1E-4925-8B9D-64D24E3BEBA8}">
      <dgm:prSet phldrT="[Tekst]"/>
      <dgm:spPr>
        <a:ln>
          <a:solidFill>
            <a:srgbClr val="FFC000"/>
          </a:solidFill>
        </a:ln>
      </dgm:spPr>
      <dgm:t>
        <a:bodyPr/>
        <a:lstStyle/>
        <a:p>
          <a:r>
            <a:rPr lang="pl-PL" b="1" dirty="0"/>
            <a:t>Wytyczne MR z 19 lipca 2017 r.</a:t>
          </a:r>
        </a:p>
        <a:p>
          <a:r>
            <a:rPr lang="pl-PL" dirty="0"/>
            <a:t> Podrozdział 6.13 Podatek od towarów i usług (VAT) oraz inne podatki i opłaty </a:t>
          </a:r>
        </a:p>
        <a:p>
          <a:r>
            <a:rPr lang="pl-PL" dirty="0"/>
            <a:t>1) Podatki i inne opłaty, w szczególności podatek VAT, mogą być uznane za wydatki kwalifikowalne tylko wtedy, </a:t>
          </a:r>
          <a:r>
            <a:rPr lang="pl-PL" b="1" u="sng" dirty="0"/>
            <a:t>gdy brak jest prawnej możliwości ich odzyskania na mocy prawodawstwa krajowego.</a:t>
          </a:r>
        </a:p>
      </dgm:t>
    </dgm:pt>
    <dgm:pt modelId="{76DBB36F-26B0-44AB-865B-211FDE89960A}" type="parTrans" cxnId="{A9352AE9-19C0-48AF-AEE2-8587900C3046}">
      <dgm:prSet/>
      <dgm:spPr/>
      <dgm:t>
        <a:bodyPr/>
        <a:lstStyle/>
        <a:p>
          <a:endParaRPr lang="pl-PL"/>
        </a:p>
      </dgm:t>
    </dgm:pt>
    <dgm:pt modelId="{69D23636-F524-4874-96AB-4351FD43AFAB}" type="sibTrans" cxnId="{A9352AE9-19C0-48AF-AEE2-8587900C3046}">
      <dgm:prSet/>
      <dgm:spPr/>
      <dgm:t>
        <a:bodyPr/>
        <a:lstStyle/>
        <a:p>
          <a:endParaRPr lang="pl-PL"/>
        </a:p>
      </dgm:t>
    </dgm:pt>
    <dgm:pt modelId="{3550CA53-9796-4AE3-BF17-2D54731B8A5D}" type="pres">
      <dgm:prSet presAssocID="{37D67CB2-3E10-48CE-B980-DF850FB05262}" presName="Name0" presStyleCnt="0">
        <dgm:presLayoutVars>
          <dgm:dir/>
          <dgm:resizeHandles val="exact"/>
        </dgm:presLayoutVars>
      </dgm:prSet>
      <dgm:spPr/>
    </dgm:pt>
    <dgm:pt modelId="{5399BC48-645D-42D6-8F48-CCF9EAFDBCEA}" type="pres">
      <dgm:prSet presAssocID="{FC5F94D2-8746-47A2-83D6-BA913ABD78AA}" presName="node" presStyleLbl="node1" presStyleIdx="0" presStyleCnt="2">
        <dgm:presLayoutVars>
          <dgm:bulletEnabled val="1"/>
        </dgm:presLayoutVars>
      </dgm:prSet>
      <dgm:spPr/>
      <dgm:t>
        <a:bodyPr/>
        <a:lstStyle/>
        <a:p>
          <a:endParaRPr lang="pl-PL"/>
        </a:p>
      </dgm:t>
    </dgm:pt>
    <dgm:pt modelId="{A5491220-2069-4380-BFCF-990F4E86DBFA}" type="pres">
      <dgm:prSet presAssocID="{AAD017F2-C4F3-411F-BA9F-946941BB139C}" presName="sibTrans" presStyleLbl="sibTrans2D1" presStyleIdx="0" presStyleCnt="1"/>
      <dgm:spPr/>
      <dgm:t>
        <a:bodyPr/>
        <a:lstStyle/>
        <a:p>
          <a:endParaRPr lang="pl-PL"/>
        </a:p>
      </dgm:t>
    </dgm:pt>
    <dgm:pt modelId="{AF884353-7078-4FD8-87BA-E1B1A912A2F2}" type="pres">
      <dgm:prSet presAssocID="{AAD017F2-C4F3-411F-BA9F-946941BB139C}" presName="connectorText" presStyleLbl="sibTrans2D1" presStyleIdx="0" presStyleCnt="1"/>
      <dgm:spPr/>
      <dgm:t>
        <a:bodyPr/>
        <a:lstStyle/>
        <a:p>
          <a:endParaRPr lang="pl-PL"/>
        </a:p>
      </dgm:t>
    </dgm:pt>
    <dgm:pt modelId="{2AE29BA1-5D5A-42AF-902E-BBF5E6BA6CD8}" type="pres">
      <dgm:prSet presAssocID="{B70DDC30-9C1E-4925-8B9D-64D24E3BEBA8}" presName="node" presStyleLbl="node1" presStyleIdx="1" presStyleCnt="2">
        <dgm:presLayoutVars>
          <dgm:bulletEnabled val="1"/>
        </dgm:presLayoutVars>
      </dgm:prSet>
      <dgm:spPr/>
      <dgm:t>
        <a:bodyPr/>
        <a:lstStyle/>
        <a:p>
          <a:endParaRPr lang="pl-PL"/>
        </a:p>
      </dgm:t>
    </dgm:pt>
  </dgm:ptLst>
  <dgm:cxnLst>
    <dgm:cxn modelId="{A9352AE9-19C0-48AF-AEE2-8587900C3046}" srcId="{37D67CB2-3E10-48CE-B980-DF850FB05262}" destId="{B70DDC30-9C1E-4925-8B9D-64D24E3BEBA8}" srcOrd="1" destOrd="0" parTransId="{76DBB36F-26B0-44AB-865B-211FDE89960A}" sibTransId="{69D23636-F524-4874-96AB-4351FD43AFAB}"/>
    <dgm:cxn modelId="{2D1E4AE7-D296-4EB2-B547-D2D7B0574914}" type="presOf" srcId="{37D67CB2-3E10-48CE-B980-DF850FB05262}" destId="{3550CA53-9796-4AE3-BF17-2D54731B8A5D}" srcOrd="0" destOrd="0" presId="urn:microsoft.com/office/officeart/2005/8/layout/process1"/>
    <dgm:cxn modelId="{42DE0B9B-233D-4810-B6E4-E9481B8A3765}" type="presOf" srcId="{B70DDC30-9C1E-4925-8B9D-64D24E3BEBA8}" destId="{2AE29BA1-5D5A-42AF-902E-BBF5E6BA6CD8}" srcOrd="0" destOrd="0" presId="urn:microsoft.com/office/officeart/2005/8/layout/process1"/>
    <dgm:cxn modelId="{32C3013E-FAA9-4B98-B299-9D29695EFBDC}" srcId="{37D67CB2-3E10-48CE-B980-DF850FB05262}" destId="{FC5F94D2-8746-47A2-83D6-BA913ABD78AA}" srcOrd="0" destOrd="0" parTransId="{7B27EF05-07ED-4B2D-916C-2045FBBD845B}" sibTransId="{AAD017F2-C4F3-411F-BA9F-946941BB139C}"/>
    <dgm:cxn modelId="{B87F3130-ABB3-4595-9234-AB527FAAE411}" type="presOf" srcId="{FC5F94D2-8746-47A2-83D6-BA913ABD78AA}" destId="{5399BC48-645D-42D6-8F48-CCF9EAFDBCEA}" srcOrd="0" destOrd="0" presId="urn:microsoft.com/office/officeart/2005/8/layout/process1"/>
    <dgm:cxn modelId="{BDFBE9B6-E35C-4CF9-9391-9631182B2422}" type="presOf" srcId="{AAD017F2-C4F3-411F-BA9F-946941BB139C}" destId="{AF884353-7078-4FD8-87BA-E1B1A912A2F2}" srcOrd="1" destOrd="0" presId="urn:microsoft.com/office/officeart/2005/8/layout/process1"/>
    <dgm:cxn modelId="{AA5E4F24-824B-4FA1-87FD-6C7894F1FCC2}" type="presOf" srcId="{AAD017F2-C4F3-411F-BA9F-946941BB139C}" destId="{A5491220-2069-4380-BFCF-990F4E86DBFA}" srcOrd="0" destOrd="0" presId="urn:microsoft.com/office/officeart/2005/8/layout/process1"/>
    <dgm:cxn modelId="{7E19B25E-2B47-49C5-A5F2-05F2A858E544}" type="presParOf" srcId="{3550CA53-9796-4AE3-BF17-2D54731B8A5D}" destId="{5399BC48-645D-42D6-8F48-CCF9EAFDBCEA}" srcOrd="0" destOrd="0" presId="urn:microsoft.com/office/officeart/2005/8/layout/process1"/>
    <dgm:cxn modelId="{3069C228-F98B-42D7-B377-4139F508E6F1}" type="presParOf" srcId="{3550CA53-9796-4AE3-BF17-2D54731B8A5D}" destId="{A5491220-2069-4380-BFCF-990F4E86DBFA}" srcOrd="1" destOrd="0" presId="urn:microsoft.com/office/officeart/2005/8/layout/process1"/>
    <dgm:cxn modelId="{1DAB5F4A-C1E4-49DB-9E6D-00053D897FAC}" type="presParOf" srcId="{A5491220-2069-4380-BFCF-990F4E86DBFA}" destId="{AF884353-7078-4FD8-87BA-E1B1A912A2F2}" srcOrd="0" destOrd="0" presId="urn:microsoft.com/office/officeart/2005/8/layout/process1"/>
    <dgm:cxn modelId="{7B6A7ABB-CA09-41EF-A8F1-C76A6C4D81CE}" type="presParOf" srcId="{3550CA53-9796-4AE3-BF17-2D54731B8A5D}" destId="{2AE29BA1-5D5A-42AF-902E-BBF5E6BA6CD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DA6E8537-5A18-4FEF-AED7-AF5119CAB81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BB36BF6C-B205-4EE7-B333-ECA92DFC8550}">
      <dgm:prSet custT="1"/>
      <dgm:spPr>
        <a:ln>
          <a:solidFill>
            <a:srgbClr val="FFC000"/>
          </a:solidFill>
        </a:ln>
      </dgm:spPr>
      <dgm:t>
        <a:bodyPr/>
        <a:lstStyle/>
        <a:p>
          <a:pPr rtl="0"/>
          <a:r>
            <a:rPr lang="pl-PL" sz="1800" dirty="0">
              <a:latin typeface="Lato" panose="020F0502020204030203"/>
            </a:rPr>
            <a:t>Podatnik może dokonać płatności na inny rachunek bankowy niż wskazany w Wykazie i mimo to zachować prawo do zaliczenia wydatku w koszty uzyskania przychodów (oraz uwolnić się od ryzyka odpowiedzialności solidarnej). </a:t>
          </a:r>
        </a:p>
      </dgm:t>
    </dgm:pt>
    <dgm:pt modelId="{43D18603-4829-4F56-BAB1-FC9AC823FDC7}" type="parTrans" cxnId="{479E8DB6-46C4-432E-8BAA-11CC22687483}">
      <dgm:prSet/>
      <dgm:spPr/>
      <dgm:t>
        <a:bodyPr/>
        <a:lstStyle/>
        <a:p>
          <a:endParaRPr lang="pl-PL" sz="1400"/>
        </a:p>
      </dgm:t>
    </dgm:pt>
    <dgm:pt modelId="{5BED18CB-313F-40A4-982E-95CBCEF7A059}" type="sibTrans" cxnId="{479E8DB6-46C4-432E-8BAA-11CC22687483}">
      <dgm:prSet/>
      <dgm:spPr/>
      <dgm:t>
        <a:bodyPr/>
        <a:lstStyle/>
        <a:p>
          <a:endParaRPr lang="pl-PL" sz="1400"/>
        </a:p>
      </dgm:t>
    </dgm:pt>
    <dgm:pt modelId="{64E2CD81-97E9-4898-A374-CEED1037ECDE}">
      <dgm:prSet custT="1"/>
      <dgm:spPr>
        <a:ln>
          <a:solidFill>
            <a:srgbClr val="FFC000"/>
          </a:solidFill>
        </a:ln>
      </dgm:spPr>
      <dgm:t>
        <a:bodyPr/>
        <a:lstStyle/>
        <a:p>
          <a:pPr rtl="0"/>
          <a:r>
            <a:rPr lang="pl-PL" sz="1800" dirty="0">
              <a:solidFill>
                <a:schemeClr val="tx1"/>
              </a:solidFill>
              <a:latin typeface="Lato" panose="020F0502020204030203"/>
            </a:rPr>
            <a:t>Będzie to miało miejsce wówczas, jeśli w ciągu </a:t>
          </a:r>
          <a:r>
            <a:rPr lang="pl-PL" sz="1800" b="1" u="sng" dirty="0">
              <a:solidFill>
                <a:schemeClr val="tx1"/>
              </a:solidFill>
              <a:latin typeface="Lato" panose="020F0502020204030203"/>
            </a:rPr>
            <a:t>7 dni</a:t>
          </a:r>
          <a:r>
            <a:rPr lang="pl-PL" sz="1800" dirty="0">
              <a:solidFill>
                <a:schemeClr val="tx1"/>
              </a:solidFill>
              <a:latin typeface="Lato" panose="020F0502020204030203"/>
            </a:rPr>
            <a:t> </a:t>
          </a:r>
          <a:r>
            <a:rPr lang="pl-PL" sz="1800" i="1" u="sng" dirty="0">
              <a:solidFill>
                <a:schemeClr val="tx1"/>
              </a:solidFill>
              <a:latin typeface="Lato" panose="020F0502020204030203"/>
            </a:rPr>
            <a:t>od dnia zlecenia przelewu </a:t>
          </a:r>
          <a:r>
            <a:rPr lang="pl-PL" sz="1800" dirty="0">
              <a:solidFill>
                <a:schemeClr val="tx1"/>
              </a:solidFill>
              <a:latin typeface="Lato" panose="020F0502020204030203"/>
            </a:rPr>
            <a:t>podatnik </a:t>
          </a:r>
          <a:r>
            <a:rPr lang="pl-PL" sz="1800" u="sng" dirty="0">
              <a:solidFill>
                <a:schemeClr val="tx1"/>
              </a:solidFill>
              <a:latin typeface="Lato" panose="020F0502020204030203"/>
            </a:rPr>
            <a:t>przy pierwszej zapłacie należności </a:t>
          </a:r>
          <a:r>
            <a:rPr lang="pl-PL" sz="1800" dirty="0">
              <a:solidFill>
                <a:schemeClr val="tx1"/>
              </a:solidFill>
              <a:latin typeface="Lato" panose="020F0502020204030203"/>
            </a:rPr>
            <a:t>przelewem złoży</a:t>
          </a:r>
          <a:r>
            <a:rPr lang="pl-PL" sz="1800" b="1" dirty="0">
              <a:solidFill>
                <a:schemeClr val="tx1"/>
              </a:solidFill>
              <a:latin typeface="Lato" panose="020F0502020204030203"/>
            </a:rPr>
            <a:t> ZAWIADOMIENIE </a:t>
          </a:r>
          <a:r>
            <a:rPr lang="pl-PL" sz="1800" dirty="0">
              <a:solidFill>
                <a:schemeClr val="tx1"/>
              </a:solidFill>
              <a:latin typeface="Lato" panose="020F0502020204030203"/>
            </a:rPr>
            <a:t>o zapłacie należności na ten rachunek </a:t>
          </a:r>
          <a:r>
            <a:rPr lang="pl-PL" sz="1800" b="1" u="sng" dirty="0">
              <a:solidFill>
                <a:schemeClr val="tx1"/>
              </a:solidFill>
              <a:latin typeface="Lato" panose="020F0502020204030203"/>
            </a:rPr>
            <a:t>do naczelnika urzędu skarbowego </a:t>
          </a:r>
          <a:r>
            <a:rPr lang="pl-PL" sz="1800" b="0" u="sng" dirty="0">
              <a:solidFill>
                <a:schemeClr val="tx1"/>
              </a:solidFill>
              <a:latin typeface="Lato" panose="020F0502020204030203"/>
            </a:rPr>
            <a:t>właściwego dla </a:t>
          </a:r>
          <a:r>
            <a:rPr lang="pl-PL" sz="1800" b="0" u="sng" dirty="0" err="1">
              <a:solidFill>
                <a:schemeClr val="tx1"/>
              </a:solidFill>
              <a:latin typeface="Lato" panose="020F0502020204030203"/>
            </a:rPr>
            <a:t>dla</a:t>
          </a:r>
          <a:r>
            <a:rPr lang="pl-PL" sz="1800" b="0" u="sng" dirty="0">
              <a:solidFill>
                <a:schemeClr val="tx1"/>
              </a:solidFill>
              <a:latin typeface="Lato" panose="020F0502020204030203"/>
            </a:rPr>
            <a:t> podatnika, który dokonał zapłaty należności</a:t>
          </a:r>
          <a:endParaRPr lang="pl-PL" sz="1800" b="0" dirty="0">
            <a:solidFill>
              <a:schemeClr val="tx1"/>
            </a:solidFill>
            <a:latin typeface="Lato" panose="020F0502020204030203"/>
          </a:endParaRPr>
        </a:p>
      </dgm:t>
    </dgm:pt>
    <dgm:pt modelId="{992EBB92-950A-4D83-A0BE-7B6DB44512A7}" type="parTrans" cxnId="{FD9AE5B6-014E-43C9-850E-35B25D2974F7}">
      <dgm:prSet/>
      <dgm:spPr/>
      <dgm:t>
        <a:bodyPr/>
        <a:lstStyle/>
        <a:p>
          <a:endParaRPr lang="pl-PL" sz="1400"/>
        </a:p>
      </dgm:t>
    </dgm:pt>
    <dgm:pt modelId="{10FA3BB5-B36B-4726-97E4-AD2B6FBB85BE}" type="sibTrans" cxnId="{FD9AE5B6-014E-43C9-850E-35B25D2974F7}">
      <dgm:prSet/>
      <dgm:spPr/>
      <dgm:t>
        <a:bodyPr/>
        <a:lstStyle/>
        <a:p>
          <a:endParaRPr lang="pl-PL" sz="1400"/>
        </a:p>
      </dgm:t>
    </dgm:pt>
    <dgm:pt modelId="{CB36E120-4E98-49EC-82F9-870AF3649AF4}" type="pres">
      <dgm:prSet presAssocID="{DA6E8537-5A18-4FEF-AED7-AF5119CAB81B}" presName="linear" presStyleCnt="0">
        <dgm:presLayoutVars>
          <dgm:animLvl val="lvl"/>
          <dgm:resizeHandles val="exact"/>
        </dgm:presLayoutVars>
      </dgm:prSet>
      <dgm:spPr/>
      <dgm:t>
        <a:bodyPr/>
        <a:lstStyle/>
        <a:p>
          <a:endParaRPr lang="pl-PL"/>
        </a:p>
      </dgm:t>
    </dgm:pt>
    <dgm:pt modelId="{B0DA1179-5716-47EA-B242-5B5AA4194770}" type="pres">
      <dgm:prSet presAssocID="{BB36BF6C-B205-4EE7-B333-ECA92DFC8550}" presName="parentText" presStyleLbl="node1" presStyleIdx="0" presStyleCnt="2">
        <dgm:presLayoutVars>
          <dgm:chMax val="0"/>
          <dgm:bulletEnabled val="1"/>
        </dgm:presLayoutVars>
      </dgm:prSet>
      <dgm:spPr/>
      <dgm:t>
        <a:bodyPr/>
        <a:lstStyle/>
        <a:p>
          <a:endParaRPr lang="pl-PL"/>
        </a:p>
      </dgm:t>
    </dgm:pt>
    <dgm:pt modelId="{CC83A109-43F5-4179-8425-78F2998A2265}" type="pres">
      <dgm:prSet presAssocID="{5BED18CB-313F-40A4-982E-95CBCEF7A059}" presName="spacer" presStyleCnt="0"/>
      <dgm:spPr/>
    </dgm:pt>
    <dgm:pt modelId="{5EA4156D-7D6A-47FB-B844-28D92987A2B7}" type="pres">
      <dgm:prSet presAssocID="{64E2CD81-97E9-4898-A374-CEED1037ECDE}" presName="parentText" presStyleLbl="node1" presStyleIdx="1" presStyleCnt="2">
        <dgm:presLayoutVars>
          <dgm:chMax val="0"/>
          <dgm:bulletEnabled val="1"/>
        </dgm:presLayoutVars>
      </dgm:prSet>
      <dgm:spPr/>
      <dgm:t>
        <a:bodyPr/>
        <a:lstStyle/>
        <a:p>
          <a:endParaRPr lang="pl-PL"/>
        </a:p>
      </dgm:t>
    </dgm:pt>
  </dgm:ptLst>
  <dgm:cxnLst>
    <dgm:cxn modelId="{4B163823-CF99-47E0-B3C1-3DDF57896251}" type="presOf" srcId="{BB36BF6C-B205-4EE7-B333-ECA92DFC8550}" destId="{B0DA1179-5716-47EA-B242-5B5AA4194770}" srcOrd="0" destOrd="0" presId="urn:microsoft.com/office/officeart/2005/8/layout/vList2"/>
    <dgm:cxn modelId="{AC366AEA-7053-4CED-AA74-CA34E3B1AED6}" type="presOf" srcId="{DA6E8537-5A18-4FEF-AED7-AF5119CAB81B}" destId="{CB36E120-4E98-49EC-82F9-870AF3649AF4}" srcOrd="0" destOrd="0" presId="urn:microsoft.com/office/officeart/2005/8/layout/vList2"/>
    <dgm:cxn modelId="{FD9AE5B6-014E-43C9-850E-35B25D2974F7}" srcId="{DA6E8537-5A18-4FEF-AED7-AF5119CAB81B}" destId="{64E2CD81-97E9-4898-A374-CEED1037ECDE}" srcOrd="1" destOrd="0" parTransId="{992EBB92-950A-4D83-A0BE-7B6DB44512A7}" sibTransId="{10FA3BB5-B36B-4726-97E4-AD2B6FBB85BE}"/>
    <dgm:cxn modelId="{A1D0AC03-000A-4A5C-AEC5-A3F211C64579}" type="presOf" srcId="{64E2CD81-97E9-4898-A374-CEED1037ECDE}" destId="{5EA4156D-7D6A-47FB-B844-28D92987A2B7}" srcOrd="0" destOrd="0" presId="urn:microsoft.com/office/officeart/2005/8/layout/vList2"/>
    <dgm:cxn modelId="{479E8DB6-46C4-432E-8BAA-11CC22687483}" srcId="{DA6E8537-5A18-4FEF-AED7-AF5119CAB81B}" destId="{BB36BF6C-B205-4EE7-B333-ECA92DFC8550}" srcOrd="0" destOrd="0" parTransId="{43D18603-4829-4F56-BAB1-FC9AC823FDC7}" sibTransId="{5BED18CB-313F-40A4-982E-95CBCEF7A059}"/>
    <dgm:cxn modelId="{0EC7F6A4-A487-437E-8279-8CFB1FEC823E}" type="presParOf" srcId="{CB36E120-4E98-49EC-82F9-870AF3649AF4}" destId="{B0DA1179-5716-47EA-B242-5B5AA4194770}" srcOrd="0" destOrd="0" presId="urn:microsoft.com/office/officeart/2005/8/layout/vList2"/>
    <dgm:cxn modelId="{12A4B7AB-FD0C-438C-AA40-C0CA1A027B9E}" type="presParOf" srcId="{CB36E120-4E98-49EC-82F9-870AF3649AF4}" destId="{CC83A109-43F5-4179-8425-78F2998A2265}" srcOrd="1" destOrd="0" presId="urn:microsoft.com/office/officeart/2005/8/layout/vList2"/>
    <dgm:cxn modelId="{D72F4870-C0C2-41DC-A159-65D208E059FB}" type="presParOf" srcId="{CB36E120-4E98-49EC-82F9-870AF3649AF4}" destId="{5EA4156D-7D6A-47FB-B844-28D92987A2B7}" srcOrd="2" destOrd="0" presId="urn:microsoft.com/office/officeart/2005/8/layout/vList2"/>
  </dgm:cxnLst>
  <dgm:bg/>
  <dgm:whole>
    <a:ln>
      <a:solidFill>
        <a:srgbClr val="FFC000"/>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9E89FEF8-5D85-4AB3-9B87-46BB7742098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1181834A-C6AB-4825-9523-30BD4CCDF45D}">
      <dgm:prSet custT="1"/>
      <dgm:spPr>
        <a:ln>
          <a:solidFill>
            <a:schemeClr val="bg1"/>
          </a:solidFill>
        </a:ln>
      </dgm:spPr>
      <dgm:t>
        <a:bodyPr/>
        <a:lstStyle/>
        <a:p>
          <a:pPr rtl="0"/>
          <a:r>
            <a:rPr lang="pl-PL" sz="1800" u="sng" dirty="0">
              <a:solidFill>
                <a:schemeClr val="tx1"/>
              </a:solidFill>
            </a:rPr>
            <a:t>Podatnik, o którym mowa w art. 15 ustawy o VAT, na rzecz którego dokonano dostawy towarów lub świadczenia usług, odpowiada solidarnie </a:t>
          </a:r>
          <a:r>
            <a:rPr lang="pl-PL" sz="1800" dirty="0">
              <a:solidFill>
                <a:schemeClr val="tx1"/>
              </a:solidFill>
            </a:rPr>
            <a:t>całym swoim majątkiem wraz z dostawcą towarów lub usługodawcą zarejestrowanym na potrzeby podatku od towarów i usług jako podatnik VAT czynny, za jego zaległości podatkowe w części podatku od towarów i usług proporcjonalnie przypadającej na tę dostawę towarów lub to świadczenie usług, </a:t>
          </a:r>
          <a:r>
            <a:rPr lang="pl-PL" sz="1800" b="1" u="sng" dirty="0">
              <a:solidFill>
                <a:schemeClr val="tx1"/>
              </a:solidFill>
            </a:rPr>
            <a:t>jeżeli zapłata należności za dostawę towarów lub świadczenie usług, potwierdzone fakturą, została dokonana przelewem na rachunek inny </a:t>
          </a:r>
          <a:r>
            <a:rPr lang="pl-PL" sz="1800" dirty="0">
              <a:solidFill>
                <a:schemeClr val="tx1"/>
              </a:solidFill>
            </a:rPr>
            <a:t>niż zawarty na dzień zlecenia przelewu w wykazie podmiotów, o którym mowa w art. 96b ust. 1 ustawy o VAT.</a:t>
          </a:r>
        </a:p>
      </dgm:t>
    </dgm:pt>
    <dgm:pt modelId="{F7304BB6-3AD6-42E0-9640-47266A5D9B77}" type="parTrans" cxnId="{0A0372D4-105E-46E8-B543-1AC8CBFA20BC}">
      <dgm:prSet/>
      <dgm:spPr/>
      <dgm:t>
        <a:bodyPr/>
        <a:lstStyle/>
        <a:p>
          <a:endParaRPr lang="pl-PL"/>
        </a:p>
      </dgm:t>
    </dgm:pt>
    <dgm:pt modelId="{E56C2874-950C-40BB-A2C2-190F0683B885}" type="sibTrans" cxnId="{0A0372D4-105E-46E8-B543-1AC8CBFA20BC}">
      <dgm:prSet/>
      <dgm:spPr/>
      <dgm:t>
        <a:bodyPr/>
        <a:lstStyle/>
        <a:p>
          <a:endParaRPr lang="pl-PL"/>
        </a:p>
      </dgm:t>
    </dgm:pt>
    <dgm:pt modelId="{DEA401B1-30EB-4B52-B1FD-87356D30C50F}" type="pres">
      <dgm:prSet presAssocID="{9E89FEF8-5D85-4AB3-9B87-46BB77420985}" presName="linear" presStyleCnt="0">
        <dgm:presLayoutVars>
          <dgm:animLvl val="lvl"/>
          <dgm:resizeHandles val="exact"/>
        </dgm:presLayoutVars>
      </dgm:prSet>
      <dgm:spPr/>
      <dgm:t>
        <a:bodyPr/>
        <a:lstStyle/>
        <a:p>
          <a:endParaRPr lang="pl-PL"/>
        </a:p>
      </dgm:t>
    </dgm:pt>
    <dgm:pt modelId="{8C571FEF-5704-4788-A7DA-AF302C7E0D4C}" type="pres">
      <dgm:prSet presAssocID="{1181834A-C6AB-4825-9523-30BD4CCDF45D}" presName="parentText" presStyleLbl="node1" presStyleIdx="0" presStyleCnt="1">
        <dgm:presLayoutVars>
          <dgm:chMax val="0"/>
          <dgm:bulletEnabled val="1"/>
        </dgm:presLayoutVars>
      </dgm:prSet>
      <dgm:spPr/>
      <dgm:t>
        <a:bodyPr/>
        <a:lstStyle/>
        <a:p>
          <a:endParaRPr lang="pl-PL"/>
        </a:p>
      </dgm:t>
    </dgm:pt>
  </dgm:ptLst>
  <dgm:cxnLst>
    <dgm:cxn modelId="{97BA8094-F072-45F6-B682-7C4EC7D6BB0E}" type="presOf" srcId="{9E89FEF8-5D85-4AB3-9B87-46BB77420985}" destId="{DEA401B1-30EB-4B52-B1FD-87356D30C50F}" srcOrd="0" destOrd="0" presId="urn:microsoft.com/office/officeart/2005/8/layout/vList2"/>
    <dgm:cxn modelId="{6837649A-E48A-43F4-8E5F-A319E08CF737}" type="presOf" srcId="{1181834A-C6AB-4825-9523-30BD4CCDF45D}" destId="{8C571FEF-5704-4788-A7DA-AF302C7E0D4C}" srcOrd="0" destOrd="0" presId="urn:microsoft.com/office/officeart/2005/8/layout/vList2"/>
    <dgm:cxn modelId="{0A0372D4-105E-46E8-B543-1AC8CBFA20BC}" srcId="{9E89FEF8-5D85-4AB3-9B87-46BB77420985}" destId="{1181834A-C6AB-4825-9523-30BD4CCDF45D}" srcOrd="0" destOrd="0" parTransId="{F7304BB6-3AD6-42E0-9640-47266A5D9B77}" sibTransId="{E56C2874-950C-40BB-A2C2-190F0683B885}"/>
    <dgm:cxn modelId="{722B158B-D88C-460F-A489-FCC3B43FA513}" type="presParOf" srcId="{DEA401B1-30EB-4B52-B1FD-87356D30C50F}" destId="{8C571FEF-5704-4788-A7DA-AF302C7E0D4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9A7E1FB1-5679-45AA-8EA8-CE9FE4F79649}"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5EA19380-3982-4D95-BD6C-DF1040907FBC}">
      <dgm:prSet phldrT="[Tekst]"/>
      <dgm:spPr>
        <a:ln>
          <a:solidFill>
            <a:srgbClr val="FFC000"/>
          </a:solidFill>
        </a:ln>
      </dgm:spPr>
      <dgm:t>
        <a:bodyPr/>
        <a:lstStyle/>
        <a:p>
          <a:pPr algn="l"/>
          <a:r>
            <a:rPr lang="pl-PL" b="1" dirty="0">
              <a:effectLst/>
              <a:latin typeface="Lato"/>
              <a:cs typeface="Times New Roman" panose="02020603050405020304" pitchFamily="18" charset="0"/>
            </a:rPr>
            <a:t>1</a:t>
          </a:r>
          <a:r>
            <a:rPr lang="pl-PL" b="0" dirty="0">
              <a:effectLst/>
              <a:latin typeface="Lato"/>
              <a:cs typeface="Times New Roman" panose="02020603050405020304" pitchFamily="18" charset="0"/>
            </a:rPr>
            <a:t>. Czy w projekcie wystąpiły/wystąpią jakiekolwiek czynności opodatkowane VAT ?</a:t>
          </a:r>
          <a:endParaRPr lang="pl-PL" b="0" dirty="0">
            <a:latin typeface="Lato"/>
          </a:endParaRPr>
        </a:p>
      </dgm:t>
    </dgm:pt>
    <dgm:pt modelId="{D81AB05B-2ADB-44FE-B256-0B2025E3BEA7}" type="parTrans" cxnId="{B08C242D-97FB-47E9-9BBD-D76E50F85A43}">
      <dgm:prSet/>
      <dgm:spPr/>
      <dgm:t>
        <a:bodyPr/>
        <a:lstStyle/>
        <a:p>
          <a:endParaRPr lang="pl-PL"/>
        </a:p>
      </dgm:t>
    </dgm:pt>
    <dgm:pt modelId="{24EDB387-3B24-4F43-9615-AA6581022EFD}" type="sibTrans" cxnId="{B08C242D-97FB-47E9-9BBD-D76E50F85A43}">
      <dgm:prSet/>
      <dgm:spPr/>
      <dgm:t>
        <a:bodyPr/>
        <a:lstStyle/>
        <a:p>
          <a:endParaRPr lang="pl-PL"/>
        </a:p>
      </dgm:t>
    </dgm:pt>
    <dgm:pt modelId="{31370070-C30C-4B8B-A412-CAD3AB3573C7}">
      <dgm:prSet phldrT="[Tekst]"/>
      <dgm:spPr>
        <a:ln>
          <a:solidFill>
            <a:srgbClr val="FFC000"/>
          </a:solidFill>
        </a:ln>
      </dgm:spPr>
      <dgm:t>
        <a:bodyPr/>
        <a:lstStyle/>
        <a:p>
          <a:r>
            <a:rPr lang="pl-PL" b="0" dirty="0">
              <a:effectLst/>
              <a:latin typeface="Lato"/>
              <a:cs typeface="Times New Roman" panose="02020603050405020304" pitchFamily="18" charset="0"/>
            </a:rPr>
            <a:t>TAK</a:t>
          </a:r>
          <a:endParaRPr lang="pl-PL" b="0" dirty="0">
            <a:latin typeface="Lato"/>
          </a:endParaRPr>
        </a:p>
      </dgm:t>
    </dgm:pt>
    <dgm:pt modelId="{A9155B0E-EAA3-4A6B-BC8D-E617B02CF62C}" type="parTrans" cxnId="{F8CF4297-BE3E-46B2-BDF2-16C23B8CB491}">
      <dgm:prSet/>
      <dgm:spPr>
        <a:ln>
          <a:solidFill>
            <a:srgbClr val="FFC000"/>
          </a:solidFill>
        </a:ln>
      </dgm:spPr>
      <dgm:t>
        <a:bodyPr/>
        <a:lstStyle/>
        <a:p>
          <a:endParaRPr lang="pl-PL">
            <a:latin typeface="Lato"/>
          </a:endParaRPr>
        </a:p>
      </dgm:t>
    </dgm:pt>
    <dgm:pt modelId="{68BF5D1F-D613-4687-9A5F-69ECA6CE0806}" type="sibTrans" cxnId="{F8CF4297-BE3E-46B2-BDF2-16C23B8CB491}">
      <dgm:prSet/>
      <dgm:spPr/>
      <dgm:t>
        <a:bodyPr/>
        <a:lstStyle/>
        <a:p>
          <a:endParaRPr lang="pl-PL"/>
        </a:p>
      </dgm:t>
    </dgm:pt>
    <dgm:pt modelId="{0B94AEB3-D5A4-48D6-A695-83527AC19E15}">
      <dgm:prSet phldrT="[Tekst]"/>
      <dgm:spPr>
        <a:ln>
          <a:solidFill>
            <a:srgbClr val="FFC000"/>
          </a:solidFill>
        </a:ln>
      </dgm:spPr>
      <dgm:t>
        <a:bodyPr/>
        <a:lstStyle/>
        <a:p>
          <a:r>
            <a:rPr lang="pl-PL" dirty="0">
              <a:latin typeface="Lato"/>
            </a:rPr>
            <a:t>NIE</a:t>
          </a:r>
        </a:p>
      </dgm:t>
    </dgm:pt>
    <dgm:pt modelId="{8A048D9D-02E1-465C-AF5B-46441A69DC20}" type="parTrans" cxnId="{CCE3E0DF-C7B6-43EF-B604-69DB14B17BB6}">
      <dgm:prSet/>
      <dgm:spPr>
        <a:ln>
          <a:solidFill>
            <a:srgbClr val="FFC000"/>
          </a:solidFill>
        </a:ln>
      </dgm:spPr>
      <dgm:t>
        <a:bodyPr/>
        <a:lstStyle/>
        <a:p>
          <a:endParaRPr lang="pl-PL">
            <a:latin typeface="Lato"/>
          </a:endParaRPr>
        </a:p>
      </dgm:t>
    </dgm:pt>
    <dgm:pt modelId="{1442B8E5-6698-431C-892F-0B91F0F8BF49}" type="sibTrans" cxnId="{CCE3E0DF-C7B6-43EF-B604-69DB14B17BB6}">
      <dgm:prSet/>
      <dgm:spPr/>
      <dgm:t>
        <a:bodyPr/>
        <a:lstStyle/>
        <a:p>
          <a:endParaRPr lang="pl-PL"/>
        </a:p>
      </dgm:t>
    </dgm:pt>
    <dgm:pt modelId="{615E6616-5D79-4971-9926-C2131E9070BF}">
      <dgm:prSet/>
      <dgm:spPr>
        <a:ln>
          <a:solidFill>
            <a:srgbClr val="FFC000"/>
          </a:solidFill>
        </a:ln>
      </dgm:spPr>
      <dgm:t>
        <a:bodyPr/>
        <a:lstStyle/>
        <a:p>
          <a:r>
            <a:rPr lang="pl-PL" b="1" dirty="0">
              <a:effectLst/>
              <a:latin typeface="Lato"/>
              <a:cs typeface="Times New Roman" panose="02020603050405020304" pitchFamily="18" charset="0"/>
            </a:rPr>
            <a:t>Przejdź do punktu 2 ankiety</a:t>
          </a:r>
          <a:endParaRPr lang="pl-PL" dirty="0">
            <a:latin typeface="Lato"/>
          </a:endParaRPr>
        </a:p>
      </dgm:t>
    </dgm:pt>
    <dgm:pt modelId="{591226B9-6817-4156-9E68-E76E586462AE}" type="parTrans" cxnId="{BF5D2102-268E-45CC-BEBD-2A67868852D3}">
      <dgm:prSet/>
      <dgm:spPr>
        <a:ln>
          <a:solidFill>
            <a:srgbClr val="FFC000"/>
          </a:solidFill>
        </a:ln>
      </dgm:spPr>
      <dgm:t>
        <a:bodyPr/>
        <a:lstStyle/>
        <a:p>
          <a:endParaRPr lang="pl-PL">
            <a:latin typeface="Lato"/>
          </a:endParaRPr>
        </a:p>
      </dgm:t>
    </dgm:pt>
    <dgm:pt modelId="{608B70A4-F22E-4C3F-8CA7-667BF0094747}" type="sibTrans" cxnId="{BF5D2102-268E-45CC-BEBD-2A67868852D3}">
      <dgm:prSet/>
      <dgm:spPr/>
      <dgm:t>
        <a:bodyPr/>
        <a:lstStyle/>
        <a:p>
          <a:endParaRPr lang="pl-PL"/>
        </a:p>
      </dgm:t>
    </dgm:pt>
    <dgm:pt modelId="{59E3B0A3-E34F-42AC-A98B-E92D46CD8F7D}">
      <dgm:prSet/>
      <dgm:spPr>
        <a:ln>
          <a:solidFill>
            <a:srgbClr val="FFC000"/>
          </a:solidFill>
        </a:ln>
      </dgm:spPr>
      <dgm:t>
        <a:bodyPr/>
        <a:lstStyle/>
        <a:p>
          <a:r>
            <a:rPr lang="pl-PL" b="1" dirty="0">
              <a:effectLst/>
              <a:latin typeface="Lato"/>
              <a:cs typeface="Times New Roman" panose="02020603050405020304" pitchFamily="18" charset="0"/>
            </a:rPr>
            <a:t>Podatek VAT może być kosztem kwalifikowanym</a:t>
          </a:r>
          <a:endParaRPr lang="pl-PL" dirty="0">
            <a:latin typeface="Lato"/>
          </a:endParaRPr>
        </a:p>
      </dgm:t>
    </dgm:pt>
    <dgm:pt modelId="{6F13DB93-504D-4525-A8E4-7A684E0CACBE}" type="parTrans" cxnId="{A7DDCB0A-3A47-4A61-AA7C-14C1AD107CF4}">
      <dgm:prSet/>
      <dgm:spPr>
        <a:ln>
          <a:solidFill>
            <a:srgbClr val="FFC000"/>
          </a:solidFill>
        </a:ln>
      </dgm:spPr>
      <dgm:t>
        <a:bodyPr/>
        <a:lstStyle/>
        <a:p>
          <a:endParaRPr lang="pl-PL">
            <a:latin typeface="Lato"/>
          </a:endParaRPr>
        </a:p>
      </dgm:t>
    </dgm:pt>
    <dgm:pt modelId="{73E27334-D5F5-4989-8D77-B688AA96BD15}" type="sibTrans" cxnId="{A7DDCB0A-3A47-4A61-AA7C-14C1AD107CF4}">
      <dgm:prSet/>
      <dgm:spPr/>
      <dgm:t>
        <a:bodyPr/>
        <a:lstStyle/>
        <a:p>
          <a:endParaRPr lang="pl-PL"/>
        </a:p>
      </dgm:t>
    </dgm:pt>
    <dgm:pt modelId="{B41589BD-472E-41DE-AAC5-756E7A87C885}" type="pres">
      <dgm:prSet presAssocID="{9A7E1FB1-5679-45AA-8EA8-CE9FE4F79649}" presName="mainComposite" presStyleCnt="0">
        <dgm:presLayoutVars>
          <dgm:chPref val="1"/>
          <dgm:dir/>
          <dgm:animOne val="branch"/>
          <dgm:animLvl val="lvl"/>
          <dgm:resizeHandles val="exact"/>
        </dgm:presLayoutVars>
      </dgm:prSet>
      <dgm:spPr/>
      <dgm:t>
        <a:bodyPr/>
        <a:lstStyle/>
        <a:p>
          <a:endParaRPr lang="pl-PL"/>
        </a:p>
      </dgm:t>
    </dgm:pt>
    <dgm:pt modelId="{3073C2BE-3781-4A99-A807-553724F433C9}" type="pres">
      <dgm:prSet presAssocID="{9A7E1FB1-5679-45AA-8EA8-CE9FE4F79649}" presName="hierFlow" presStyleCnt="0"/>
      <dgm:spPr/>
    </dgm:pt>
    <dgm:pt modelId="{8F9AF41E-9873-4BAD-8523-D5DDD8DBC43D}" type="pres">
      <dgm:prSet presAssocID="{9A7E1FB1-5679-45AA-8EA8-CE9FE4F79649}" presName="hierChild1" presStyleCnt="0">
        <dgm:presLayoutVars>
          <dgm:chPref val="1"/>
          <dgm:animOne val="branch"/>
          <dgm:animLvl val="lvl"/>
        </dgm:presLayoutVars>
      </dgm:prSet>
      <dgm:spPr/>
    </dgm:pt>
    <dgm:pt modelId="{04BB53DF-68CD-4252-88DB-1F87196A38A7}" type="pres">
      <dgm:prSet presAssocID="{5EA19380-3982-4D95-BD6C-DF1040907FBC}" presName="Name14" presStyleCnt="0"/>
      <dgm:spPr/>
    </dgm:pt>
    <dgm:pt modelId="{AC487D28-A412-4339-9AAE-5CE545AC1DE6}" type="pres">
      <dgm:prSet presAssocID="{5EA19380-3982-4D95-BD6C-DF1040907FBC}" presName="level1Shape" presStyleLbl="node0" presStyleIdx="0" presStyleCnt="1" custScaleX="395081">
        <dgm:presLayoutVars>
          <dgm:chPref val="3"/>
        </dgm:presLayoutVars>
      </dgm:prSet>
      <dgm:spPr/>
      <dgm:t>
        <a:bodyPr/>
        <a:lstStyle/>
        <a:p>
          <a:endParaRPr lang="pl-PL"/>
        </a:p>
      </dgm:t>
    </dgm:pt>
    <dgm:pt modelId="{C27A8F1D-6B5D-42A3-AC23-741C95F5A0BF}" type="pres">
      <dgm:prSet presAssocID="{5EA19380-3982-4D95-BD6C-DF1040907FBC}" presName="hierChild2" presStyleCnt="0"/>
      <dgm:spPr/>
    </dgm:pt>
    <dgm:pt modelId="{CF98F9FD-85AA-46F4-825D-002667EBB27B}" type="pres">
      <dgm:prSet presAssocID="{A9155B0E-EAA3-4A6B-BC8D-E617B02CF62C}" presName="Name19" presStyleLbl="parChTrans1D2" presStyleIdx="0" presStyleCnt="2"/>
      <dgm:spPr/>
      <dgm:t>
        <a:bodyPr/>
        <a:lstStyle/>
        <a:p>
          <a:endParaRPr lang="pl-PL"/>
        </a:p>
      </dgm:t>
    </dgm:pt>
    <dgm:pt modelId="{02A1C2D5-4D83-4366-807B-BB3D8290D3D0}" type="pres">
      <dgm:prSet presAssocID="{31370070-C30C-4B8B-A412-CAD3AB3573C7}" presName="Name21" presStyleCnt="0"/>
      <dgm:spPr/>
    </dgm:pt>
    <dgm:pt modelId="{2FA4EA35-DA5A-4157-8EF3-4EB875CF1C80}" type="pres">
      <dgm:prSet presAssocID="{31370070-C30C-4B8B-A412-CAD3AB3573C7}" presName="level2Shape" presStyleLbl="node2" presStyleIdx="0" presStyleCnt="2" custScaleX="60865" custScaleY="41901"/>
      <dgm:spPr/>
      <dgm:t>
        <a:bodyPr/>
        <a:lstStyle/>
        <a:p>
          <a:endParaRPr lang="pl-PL"/>
        </a:p>
      </dgm:t>
    </dgm:pt>
    <dgm:pt modelId="{7E1F1231-CEE9-4C01-9CFC-5BA4BAF9AAFE}" type="pres">
      <dgm:prSet presAssocID="{31370070-C30C-4B8B-A412-CAD3AB3573C7}" presName="hierChild3" presStyleCnt="0"/>
      <dgm:spPr/>
    </dgm:pt>
    <dgm:pt modelId="{01A682EC-54F3-444C-8AB6-CF37484EB518}" type="pres">
      <dgm:prSet presAssocID="{591226B9-6817-4156-9E68-E76E586462AE}" presName="Name19" presStyleLbl="parChTrans1D3" presStyleIdx="0" presStyleCnt="2"/>
      <dgm:spPr/>
      <dgm:t>
        <a:bodyPr/>
        <a:lstStyle/>
        <a:p>
          <a:endParaRPr lang="pl-PL"/>
        </a:p>
      </dgm:t>
    </dgm:pt>
    <dgm:pt modelId="{F4E30A38-4AF5-4E90-8CE0-4EAB9B19C8EB}" type="pres">
      <dgm:prSet presAssocID="{615E6616-5D79-4971-9926-C2131E9070BF}" presName="Name21" presStyleCnt="0"/>
      <dgm:spPr/>
    </dgm:pt>
    <dgm:pt modelId="{A012425A-3DAF-4DC0-940C-30A56F9A5145}" type="pres">
      <dgm:prSet presAssocID="{615E6616-5D79-4971-9926-C2131E9070BF}" presName="level2Shape" presStyleLbl="node3" presStyleIdx="0" presStyleCnt="2"/>
      <dgm:spPr>
        <a:prstGeom prst="downArrow">
          <a:avLst/>
        </a:prstGeom>
      </dgm:spPr>
      <dgm:t>
        <a:bodyPr/>
        <a:lstStyle/>
        <a:p>
          <a:endParaRPr lang="pl-PL"/>
        </a:p>
      </dgm:t>
    </dgm:pt>
    <dgm:pt modelId="{EA5B2A7C-F3A7-43B7-A19A-825CD2F07B84}" type="pres">
      <dgm:prSet presAssocID="{615E6616-5D79-4971-9926-C2131E9070BF}" presName="hierChild3" presStyleCnt="0"/>
      <dgm:spPr/>
    </dgm:pt>
    <dgm:pt modelId="{F9F5055F-1015-48C4-A1F0-84767F794995}" type="pres">
      <dgm:prSet presAssocID="{8A048D9D-02E1-465C-AF5B-46441A69DC20}" presName="Name19" presStyleLbl="parChTrans1D2" presStyleIdx="1" presStyleCnt="2"/>
      <dgm:spPr/>
      <dgm:t>
        <a:bodyPr/>
        <a:lstStyle/>
        <a:p>
          <a:endParaRPr lang="pl-PL"/>
        </a:p>
      </dgm:t>
    </dgm:pt>
    <dgm:pt modelId="{F0D99109-EA51-4386-889D-1FB262EECC04}" type="pres">
      <dgm:prSet presAssocID="{0B94AEB3-D5A4-48D6-A695-83527AC19E15}" presName="Name21" presStyleCnt="0"/>
      <dgm:spPr/>
    </dgm:pt>
    <dgm:pt modelId="{5E2F50E4-CC27-42C8-91A3-14DEF415D22F}" type="pres">
      <dgm:prSet presAssocID="{0B94AEB3-D5A4-48D6-A695-83527AC19E15}" presName="level2Shape" presStyleLbl="node2" presStyleIdx="1" presStyleCnt="2" custScaleX="60865" custScaleY="41901"/>
      <dgm:spPr/>
      <dgm:t>
        <a:bodyPr/>
        <a:lstStyle/>
        <a:p>
          <a:endParaRPr lang="pl-PL"/>
        </a:p>
      </dgm:t>
    </dgm:pt>
    <dgm:pt modelId="{195FF2DD-701D-4CFF-8A31-C32D2982ABC7}" type="pres">
      <dgm:prSet presAssocID="{0B94AEB3-D5A4-48D6-A695-83527AC19E15}" presName="hierChild3" presStyleCnt="0"/>
      <dgm:spPr/>
    </dgm:pt>
    <dgm:pt modelId="{F82605AA-239D-46E9-A5E2-AD2BDFACADC8}" type="pres">
      <dgm:prSet presAssocID="{6F13DB93-504D-4525-A8E4-7A684E0CACBE}" presName="Name19" presStyleLbl="parChTrans1D3" presStyleIdx="1" presStyleCnt="2"/>
      <dgm:spPr/>
      <dgm:t>
        <a:bodyPr/>
        <a:lstStyle/>
        <a:p>
          <a:endParaRPr lang="pl-PL"/>
        </a:p>
      </dgm:t>
    </dgm:pt>
    <dgm:pt modelId="{1E128B65-EFA1-4924-A4B0-5E85B7AD3C2C}" type="pres">
      <dgm:prSet presAssocID="{59E3B0A3-E34F-42AC-A98B-E92D46CD8F7D}" presName="Name21" presStyleCnt="0"/>
      <dgm:spPr/>
    </dgm:pt>
    <dgm:pt modelId="{424B91B1-3E27-4072-A9DA-B838069679AA}" type="pres">
      <dgm:prSet presAssocID="{59E3B0A3-E34F-42AC-A98B-E92D46CD8F7D}" presName="level2Shape" presStyleLbl="node3" presStyleIdx="1" presStyleCnt="2"/>
      <dgm:spPr/>
      <dgm:t>
        <a:bodyPr/>
        <a:lstStyle/>
        <a:p>
          <a:endParaRPr lang="pl-PL"/>
        </a:p>
      </dgm:t>
    </dgm:pt>
    <dgm:pt modelId="{4257E1B7-92E4-461C-97AF-4E80EF39AA84}" type="pres">
      <dgm:prSet presAssocID="{59E3B0A3-E34F-42AC-A98B-E92D46CD8F7D}" presName="hierChild3" presStyleCnt="0"/>
      <dgm:spPr/>
    </dgm:pt>
    <dgm:pt modelId="{C825C026-C7A3-4877-A770-E09BE3C83D23}" type="pres">
      <dgm:prSet presAssocID="{9A7E1FB1-5679-45AA-8EA8-CE9FE4F79649}" presName="bgShapesFlow" presStyleCnt="0"/>
      <dgm:spPr/>
    </dgm:pt>
  </dgm:ptLst>
  <dgm:cxnLst>
    <dgm:cxn modelId="{17BA9800-1220-4205-970A-B75F5C43C0DD}" type="presOf" srcId="{0B94AEB3-D5A4-48D6-A695-83527AC19E15}" destId="{5E2F50E4-CC27-42C8-91A3-14DEF415D22F}" srcOrd="0" destOrd="0" presId="urn:microsoft.com/office/officeart/2005/8/layout/hierarchy6"/>
    <dgm:cxn modelId="{B93BB860-F483-45EB-84B2-7245DB102560}" type="presOf" srcId="{A9155B0E-EAA3-4A6B-BC8D-E617B02CF62C}" destId="{CF98F9FD-85AA-46F4-825D-002667EBB27B}" srcOrd="0" destOrd="0" presId="urn:microsoft.com/office/officeart/2005/8/layout/hierarchy6"/>
    <dgm:cxn modelId="{CCE3E0DF-C7B6-43EF-B604-69DB14B17BB6}" srcId="{5EA19380-3982-4D95-BD6C-DF1040907FBC}" destId="{0B94AEB3-D5A4-48D6-A695-83527AC19E15}" srcOrd="1" destOrd="0" parTransId="{8A048D9D-02E1-465C-AF5B-46441A69DC20}" sibTransId="{1442B8E5-6698-431C-892F-0B91F0F8BF49}"/>
    <dgm:cxn modelId="{2F8B067D-B180-4C74-B0D2-F7C3E32FB41C}" type="presOf" srcId="{615E6616-5D79-4971-9926-C2131E9070BF}" destId="{A012425A-3DAF-4DC0-940C-30A56F9A5145}" srcOrd="0" destOrd="0" presId="urn:microsoft.com/office/officeart/2005/8/layout/hierarchy6"/>
    <dgm:cxn modelId="{4CF265D2-D598-42D8-B67B-DD87BD0E2200}" type="presOf" srcId="{5EA19380-3982-4D95-BD6C-DF1040907FBC}" destId="{AC487D28-A412-4339-9AAE-5CE545AC1DE6}" srcOrd="0" destOrd="0" presId="urn:microsoft.com/office/officeart/2005/8/layout/hierarchy6"/>
    <dgm:cxn modelId="{2D7966C4-AABD-4A74-AFE1-49B144792EAC}" type="presOf" srcId="{31370070-C30C-4B8B-A412-CAD3AB3573C7}" destId="{2FA4EA35-DA5A-4157-8EF3-4EB875CF1C80}" srcOrd="0" destOrd="0" presId="urn:microsoft.com/office/officeart/2005/8/layout/hierarchy6"/>
    <dgm:cxn modelId="{9096CE94-3AFA-4E2F-9E07-E0076E66BF1A}" type="presOf" srcId="{9A7E1FB1-5679-45AA-8EA8-CE9FE4F79649}" destId="{B41589BD-472E-41DE-AAC5-756E7A87C885}" srcOrd="0" destOrd="0" presId="urn:microsoft.com/office/officeart/2005/8/layout/hierarchy6"/>
    <dgm:cxn modelId="{BF5D2102-268E-45CC-BEBD-2A67868852D3}" srcId="{31370070-C30C-4B8B-A412-CAD3AB3573C7}" destId="{615E6616-5D79-4971-9926-C2131E9070BF}" srcOrd="0" destOrd="0" parTransId="{591226B9-6817-4156-9E68-E76E586462AE}" sibTransId="{608B70A4-F22E-4C3F-8CA7-667BF0094747}"/>
    <dgm:cxn modelId="{A7DDCB0A-3A47-4A61-AA7C-14C1AD107CF4}" srcId="{0B94AEB3-D5A4-48D6-A695-83527AC19E15}" destId="{59E3B0A3-E34F-42AC-A98B-E92D46CD8F7D}" srcOrd="0" destOrd="0" parTransId="{6F13DB93-504D-4525-A8E4-7A684E0CACBE}" sibTransId="{73E27334-D5F5-4989-8D77-B688AA96BD15}"/>
    <dgm:cxn modelId="{81505E29-E64F-49E9-9AC6-EE9AADCA8A9C}" type="presOf" srcId="{6F13DB93-504D-4525-A8E4-7A684E0CACBE}" destId="{F82605AA-239D-46E9-A5E2-AD2BDFACADC8}" srcOrd="0" destOrd="0" presId="urn:microsoft.com/office/officeart/2005/8/layout/hierarchy6"/>
    <dgm:cxn modelId="{F8CF4297-BE3E-46B2-BDF2-16C23B8CB491}" srcId="{5EA19380-3982-4D95-BD6C-DF1040907FBC}" destId="{31370070-C30C-4B8B-A412-CAD3AB3573C7}" srcOrd="0" destOrd="0" parTransId="{A9155B0E-EAA3-4A6B-BC8D-E617B02CF62C}" sibTransId="{68BF5D1F-D613-4687-9A5F-69ECA6CE0806}"/>
    <dgm:cxn modelId="{B08C242D-97FB-47E9-9BBD-D76E50F85A43}" srcId="{9A7E1FB1-5679-45AA-8EA8-CE9FE4F79649}" destId="{5EA19380-3982-4D95-BD6C-DF1040907FBC}" srcOrd="0" destOrd="0" parTransId="{D81AB05B-2ADB-44FE-B256-0B2025E3BEA7}" sibTransId="{24EDB387-3B24-4F43-9615-AA6581022EFD}"/>
    <dgm:cxn modelId="{69FD0C85-1502-4733-A064-C6B7E32E7519}" type="presOf" srcId="{8A048D9D-02E1-465C-AF5B-46441A69DC20}" destId="{F9F5055F-1015-48C4-A1F0-84767F794995}" srcOrd="0" destOrd="0" presId="urn:microsoft.com/office/officeart/2005/8/layout/hierarchy6"/>
    <dgm:cxn modelId="{E1102F79-FB25-4470-82D0-C761AF4DCC24}" type="presOf" srcId="{59E3B0A3-E34F-42AC-A98B-E92D46CD8F7D}" destId="{424B91B1-3E27-4072-A9DA-B838069679AA}" srcOrd="0" destOrd="0" presId="urn:microsoft.com/office/officeart/2005/8/layout/hierarchy6"/>
    <dgm:cxn modelId="{28A32C1A-0FD4-4FD3-95C2-97367575FFE2}" type="presOf" srcId="{591226B9-6817-4156-9E68-E76E586462AE}" destId="{01A682EC-54F3-444C-8AB6-CF37484EB518}" srcOrd="0" destOrd="0" presId="urn:microsoft.com/office/officeart/2005/8/layout/hierarchy6"/>
    <dgm:cxn modelId="{1293E1FC-8DC9-421F-AFB7-8E2E6CFBABF3}" type="presParOf" srcId="{B41589BD-472E-41DE-AAC5-756E7A87C885}" destId="{3073C2BE-3781-4A99-A807-553724F433C9}" srcOrd="0" destOrd="0" presId="urn:microsoft.com/office/officeart/2005/8/layout/hierarchy6"/>
    <dgm:cxn modelId="{5249C4A9-5790-4DCE-AF75-56CFAA4F5DA3}" type="presParOf" srcId="{3073C2BE-3781-4A99-A807-553724F433C9}" destId="{8F9AF41E-9873-4BAD-8523-D5DDD8DBC43D}" srcOrd="0" destOrd="0" presId="urn:microsoft.com/office/officeart/2005/8/layout/hierarchy6"/>
    <dgm:cxn modelId="{62B49169-5911-4ADD-A96E-E00C23FE72A6}" type="presParOf" srcId="{8F9AF41E-9873-4BAD-8523-D5DDD8DBC43D}" destId="{04BB53DF-68CD-4252-88DB-1F87196A38A7}" srcOrd="0" destOrd="0" presId="urn:microsoft.com/office/officeart/2005/8/layout/hierarchy6"/>
    <dgm:cxn modelId="{07A66253-B41B-4BF6-81D6-AA60FB485498}" type="presParOf" srcId="{04BB53DF-68CD-4252-88DB-1F87196A38A7}" destId="{AC487D28-A412-4339-9AAE-5CE545AC1DE6}" srcOrd="0" destOrd="0" presId="urn:microsoft.com/office/officeart/2005/8/layout/hierarchy6"/>
    <dgm:cxn modelId="{AF46FC9E-39EB-45AC-BEBA-815F99447DB2}" type="presParOf" srcId="{04BB53DF-68CD-4252-88DB-1F87196A38A7}" destId="{C27A8F1D-6B5D-42A3-AC23-741C95F5A0BF}" srcOrd="1" destOrd="0" presId="urn:microsoft.com/office/officeart/2005/8/layout/hierarchy6"/>
    <dgm:cxn modelId="{667C334C-FF20-4A10-8B54-A2534E38F491}" type="presParOf" srcId="{C27A8F1D-6B5D-42A3-AC23-741C95F5A0BF}" destId="{CF98F9FD-85AA-46F4-825D-002667EBB27B}" srcOrd="0" destOrd="0" presId="urn:microsoft.com/office/officeart/2005/8/layout/hierarchy6"/>
    <dgm:cxn modelId="{6D6C1E46-087D-4147-8CD7-221CC01593E8}" type="presParOf" srcId="{C27A8F1D-6B5D-42A3-AC23-741C95F5A0BF}" destId="{02A1C2D5-4D83-4366-807B-BB3D8290D3D0}" srcOrd="1" destOrd="0" presId="urn:microsoft.com/office/officeart/2005/8/layout/hierarchy6"/>
    <dgm:cxn modelId="{BAE9FDD4-16A3-48F3-ADB2-170C8746EAE2}" type="presParOf" srcId="{02A1C2D5-4D83-4366-807B-BB3D8290D3D0}" destId="{2FA4EA35-DA5A-4157-8EF3-4EB875CF1C80}" srcOrd="0" destOrd="0" presId="urn:microsoft.com/office/officeart/2005/8/layout/hierarchy6"/>
    <dgm:cxn modelId="{EDC78A22-C38D-47D4-AF84-1F5F53FFE74B}" type="presParOf" srcId="{02A1C2D5-4D83-4366-807B-BB3D8290D3D0}" destId="{7E1F1231-CEE9-4C01-9CFC-5BA4BAF9AAFE}" srcOrd="1" destOrd="0" presId="urn:microsoft.com/office/officeart/2005/8/layout/hierarchy6"/>
    <dgm:cxn modelId="{CD0225EA-FD9B-4D28-9316-76AD4A769D97}" type="presParOf" srcId="{7E1F1231-CEE9-4C01-9CFC-5BA4BAF9AAFE}" destId="{01A682EC-54F3-444C-8AB6-CF37484EB518}" srcOrd="0" destOrd="0" presId="urn:microsoft.com/office/officeart/2005/8/layout/hierarchy6"/>
    <dgm:cxn modelId="{21D5B5D6-CC95-461E-95B6-A3B0A842F247}" type="presParOf" srcId="{7E1F1231-CEE9-4C01-9CFC-5BA4BAF9AAFE}" destId="{F4E30A38-4AF5-4E90-8CE0-4EAB9B19C8EB}" srcOrd="1" destOrd="0" presId="urn:microsoft.com/office/officeart/2005/8/layout/hierarchy6"/>
    <dgm:cxn modelId="{77B05169-825B-4B9A-B66D-60E8A90A3019}" type="presParOf" srcId="{F4E30A38-4AF5-4E90-8CE0-4EAB9B19C8EB}" destId="{A012425A-3DAF-4DC0-940C-30A56F9A5145}" srcOrd="0" destOrd="0" presId="urn:microsoft.com/office/officeart/2005/8/layout/hierarchy6"/>
    <dgm:cxn modelId="{35D8FB4B-E72F-42D3-B134-496706DB129B}" type="presParOf" srcId="{F4E30A38-4AF5-4E90-8CE0-4EAB9B19C8EB}" destId="{EA5B2A7C-F3A7-43B7-A19A-825CD2F07B84}" srcOrd="1" destOrd="0" presId="urn:microsoft.com/office/officeart/2005/8/layout/hierarchy6"/>
    <dgm:cxn modelId="{4E532D0E-0DEA-454C-BFF5-3E7D6C5203F7}" type="presParOf" srcId="{C27A8F1D-6B5D-42A3-AC23-741C95F5A0BF}" destId="{F9F5055F-1015-48C4-A1F0-84767F794995}" srcOrd="2" destOrd="0" presId="urn:microsoft.com/office/officeart/2005/8/layout/hierarchy6"/>
    <dgm:cxn modelId="{7173AB0D-BD5E-4D59-9188-DC7B4A49B24F}" type="presParOf" srcId="{C27A8F1D-6B5D-42A3-AC23-741C95F5A0BF}" destId="{F0D99109-EA51-4386-889D-1FB262EECC04}" srcOrd="3" destOrd="0" presId="urn:microsoft.com/office/officeart/2005/8/layout/hierarchy6"/>
    <dgm:cxn modelId="{4F4A2E86-B98B-4F4B-93CF-509CEBD68A5C}" type="presParOf" srcId="{F0D99109-EA51-4386-889D-1FB262EECC04}" destId="{5E2F50E4-CC27-42C8-91A3-14DEF415D22F}" srcOrd="0" destOrd="0" presId="urn:microsoft.com/office/officeart/2005/8/layout/hierarchy6"/>
    <dgm:cxn modelId="{B9EA2AF1-190A-47EF-BBED-5A20A60DAAC5}" type="presParOf" srcId="{F0D99109-EA51-4386-889D-1FB262EECC04}" destId="{195FF2DD-701D-4CFF-8A31-C32D2982ABC7}" srcOrd="1" destOrd="0" presId="urn:microsoft.com/office/officeart/2005/8/layout/hierarchy6"/>
    <dgm:cxn modelId="{CB4AABCC-65FD-459E-AAF7-2861B60C8844}" type="presParOf" srcId="{195FF2DD-701D-4CFF-8A31-C32D2982ABC7}" destId="{F82605AA-239D-46E9-A5E2-AD2BDFACADC8}" srcOrd="0" destOrd="0" presId="urn:microsoft.com/office/officeart/2005/8/layout/hierarchy6"/>
    <dgm:cxn modelId="{010C2813-0331-4889-B9AD-2516E16BD479}" type="presParOf" srcId="{195FF2DD-701D-4CFF-8A31-C32D2982ABC7}" destId="{1E128B65-EFA1-4924-A4B0-5E85B7AD3C2C}" srcOrd="1" destOrd="0" presId="urn:microsoft.com/office/officeart/2005/8/layout/hierarchy6"/>
    <dgm:cxn modelId="{63277E71-D156-46D0-BF7C-A867C8669BEE}" type="presParOf" srcId="{1E128B65-EFA1-4924-A4B0-5E85B7AD3C2C}" destId="{424B91B1-3E27-4072-A9DA-B838069679AA}" srcOrd="0" destOrd="0" presId="urn:microsoft.com/office/officeart/2005/8/layout/hierarchy6"/>
    <dgm:cxn modelId="{6599851C-A13F-44D8-82BA-1F85ADADD9A3}" type="presParOf" srcId="{1E128B65-EFA1-4924-A4B0-5E85B7AD3C2C}" destId="{4257E1B7-92E4-461C-97AF-4E80EF39AA84}" srcOrd="1" destOrd="0" presId="urn:microsoft.com/office/officeart/2005/8/layout/hierarchy6"/>
    <dgm:cxn modelId="{3AB7C080-2DE8-4723-9A01-5C6AA7C253DC}" type="presParOf" srcId="{B41589BD-472E-41DE-AAC5-756E7A87C885}" destId="{C825C026-C7A3-4877-A770-E09BE3C83D2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9A7E1FB1-5679-45AA-8EA8-CE9FE4F79649}"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5EA19380-3982-4D95-BD6C-DF1040907FBC}">
      <dgm:prSet phldrT="[Tekst]" custT="1"/>
      <dgm:spPr>
        <a:ln>
          <a:solidFill>
            <a:srgbClr val="FFC000"/>
          </a:solidFill>
        </a:ln>
      </dgm:spPr>
      <dgm:t>
        <a:bodyPr/>
        <a:lstStyle/>
        <a:p>
          <a:pPr algn="l"/>
          <a:r>
            <a:rPr lang="pl-PL" sz="1400" b="1" dirty="0">
              <a:effectLst/>
              <a:latin typeface="Lato"/>
              <a:cs typeface="Times New Roman" panose="02020603050405020304" pitchFamily="18" charset="0"/>
            </a:rPr>
            <a:t>2</a:t>
          </a:r>
          <a:r>
            <a:rPr lang="pl-PL" sz="1400" b="0" dirty="0">
              <a:effectLst/>
              <a:latin typeface="Lato"/>
              <a:cs typeface="Times New Roman" panose="02020603050405020304" pitchFamily="18" charset="0"/>
            </a:rPr>
            <a:t>. Czy podmiot, na który wystawiono/wystawione będą faktury jest organem władzy publicznej albo urzędem obsługującym ten organ i realizując/wdrażając projekt działa w zakresie realizowanych zadań nałożonych odrębnymi przepisami prawa, dla których został powołany? </a:t>
          </a:r>
        </a:p>
        <a:p>
          <a:pPr algn="l"/>
          <a:r>
            <a:rPr lang="pl-PL" sz="1100" b="0" dirty="0">
              <a:effectLst/>
              <a:latin typeface="Lato"/>
              <a:cs typeface="Times New Roman" panose="02020603050405020304" pitchFamily="18" charset="0"/>
            </a:rPr>
            <a:t>Uwaga: jeśli ww. działanie realizowane jest na podstawie czynności wykonywanych na podstawie zawartych umów </a:t>
          </a:r>
          <a:r>
            <a:rPr lang="pl-PL" sz="1100" b="0" dirty="0" err="1">
              <a:effectLst/>
              <a:latin typeface="Lato"/>
              <a:cs typeface="Times New Roman" panose="02020603050405020304" pitchFamily="18" charset="0"/>
            </a:rPr>
            <a:t>cywilno</a:t>
          </a:r>
          <a:r>
            <a:rPr lang="pl-PL" sz="1100" b="0" dirty="0">
              <a:effectLst/>
              <a:latin typeface="Lato"/>
              <a:cs typeface="Times New Roman" panose="02020603050405020304" pitchFamily="18" charset="0"/>
            </a:rPr>
            <a:t> – prawnych, należy zaznaczyć NIE i przejść do punktu 3 Ankiety.</a:t>
          </a:r>
        </a:p>
        <a:p>
          <a:pPr algn="ctr"/>
          <a:endParaRPr lang="pl-PL" sz="1100" b="0" dirty="0">
            <a:latin typeface="Lato"/>
          </a:endParaRPr>
        </a:p>
      </dgm:t>
    </dgm:pt>
    <dgm:pt modelId="{D81AB05B-2ADB-44FE-B256-0B2025E3BEA7}" type="parTrans" cxnId="{B08C242D-97FB-47E9-9BBD-D76E50F85A43}">
      <dgm:prSet/>
      <dgm:spPr/>
      <dgm:t>
        <a:bodyPr/>
        <a:lstStyle/>
        <a:p>
          <a:endParaRPr lang="pl-PL"/>
        </a:p>
      </dgm:t>
    </dgm:pt>
    <dgm:pt modelId="{24EDB387-3B24-4F43-9615-AA6581022EFD}" type="sibTrans" cxnId="{B08C242D-97FB-47E9-9BBD-D76E50F85A43}">
      <dgm:prSet/>
      <dgm:spPr/>
      <dgm:t>
        <a:bodyPr/>
        <a:lstStyle/>
        <a:p>
          <a:endParaRPr lang="pl-PL"/>
        </a:p>
      </dgm:t>
    </dgm:pt>
    <dgm:pt modelId="{31370070-C30C-4B8B-A412-CAD3AB3573C7}">
      <dgm:prSet phldrT="[Tekst]"/>
      <dgm:spPr>
        <a:ln>
          <a:solidFill>
            <a:srgbClr val="FFC000"/>
          </a:solidFill>
        </a:ln>
      </dgm:spPr>
      <dgm:t>
        <a:bodyPr/>
        <a:lstStyle/>
        <a:p>
          <a:r>
            <a:rPr lang="pl-PL" b="0" dirty="0">
              <a:effectLst/>
              <a:latin typeface="Lato"/>
              <a:cs typeface="Times New Roman" panose="02020603050405020304" pitchFamily="18" charset="0"/>
            </a:rPr>
            <a:t>TAK</a:t>
          </a:r>
          <a:endParaRPr lang="pl-PL" b="0" dirty="0">
            <a:latin typeface="Lato"/>
          </a:endParaRPr>
        </a:p>
      </dgm:t>
    </dgm:pt>
    <dgm:pt modelId="{A9155B0E-EAA3-4A6B-BC8D-E617B02CF62C}" type="parTrans" cxnId="{F8CF4297-BE3E-46B2-BDF2-16C23B8CB491}">
      <dgm:prSet/>
      <dgm:spPr>
        <a:ln>
          <a:solidFill>
            <a:srgbClr val="FFC000"/>
          </a:solidFill>
        </a:ln>
      </dgm:spPr>
      <dgm:t>
        <a:bodyPr/>
        <a:lstStyle/>
        <a:p>
          <a:endParaRPr lang="pl-PL">
            <a:latin typeface="Lato"/>
          </a:endParaRPr>
        </a:p>
      </dgm:t>
    </dgm:pt>
    <dgm:pt modelId="{68BF5D1F-D613-4687-9A5F-69ECA6CE0806}" type="sibTrans" cxnId="{F8CF4297-BE3E-46B2-BDF2-16C23B8CB491}">
      <dgm:prSet/>
      <dgm:spPr/>
      <dgm:t>
        <a:bodyPr/>
        <a:lstStyle/>
        <a:p>
          <a:endParaRPr lang="pl-PL"/>
        </a:p>
      </dgm:t>
    </dgm:pt>
    <dgm:pt modelId="{0B94AEB3-D5A4-48D6-A695-83527AC19E15}">
      <dgm:prSet phldrT="[Tekst]"/>
      <dgm:spPr>
        <a:ln>
          <a:solidFill>
            <a:srgbClr val="FFC000"/>
          </a:solidFill>
        </a:ln>
      </dgm:spPr>
      <dgm:t>
        <a:bodyPr/>
        <a:lstStyle/>
        <a:p>
          <a:r>
            <a:rPr lang="pl-PL" dirty="0">
              <a:latin typeface="Lato"/>
            </a:rPr>
            <a:t>NIE</a:t>
          </a:r>
        </a:p>
      </dgm:t>
    </dgm:pt>
    <dgm:pt modelId="{8A048D9D-02E1-465C-AF5B-46441A69DC20}" type="parTrans" cxnId="{CCE3E0DF-C7B6-43EF-B604-69DB14B17BB6}">
      <dgm:prSet/>
      <dgm:spPr>
        <a:ln>
          <a:solidFill>
            <a:srgbClr val="FFC000"/>
          </a:solidFill>
        </a:ln>
      </dgm:spPr>
      <dgm:t>
        <a:bodyPr/>
        <a:lstStyle/>
        <a:p>
          <a:endParaRPr lang="pl-PL">
            <a:latin typeface="Lato"/>
          </a:endParaRPr>
        </a:p>
      </dgm:t>
    </dgm:pt>
    <dgm:pt modelId="{1442B8E5-6698-431C-892F-0B91F0F8BF49}" type="sibTrans" cxnId="{CCE3E0DF-C7B6-43EF-B604-69DB14B17BB6}">
      <dgm:prSet/>
      <dgm:spPr/>
      <dgm:t>
        <a:bodyPr/>
        <a:lstStyle/>
        <a:p>
          <a:endParaRPr lang="pl-PL"/>
        </a:p>
      </dgm:t>
    </dgm:pt>
    <dgm:pt modelId="{615E6616-5D79-4971-9926-C2131E9070BF}">
      <dgm:prSet custT="1"/>
      <dgm:spPr>
        <a:ln>
          <a:solidFill>
            <a:srgbClr val="FFC000"/>
          </a:solidFill>
        </a:ln>
      </dgm:spPr>
      <dgm:t>
        <a:bodyPr/>
        <a:lstStyle/>
        <a:p>
          <a:r>
            <a:rPr lang="pl-PL" sz="1400" b="1" dirty="0">
              <a:effectLst/>
              <a:latin typeface="Lato"/>
              <a:cs typeface="Times New Roman" panose="02020603050405020304" pitchFamily="18" charset="0"/>
            </a:rPr>
            <a:t>Podatek VAT może być kosztem kwalifikowanym</a:t>
          </a:r>
          <a:endParaRPr lang="pl-PL" sz="1400" dirty="0">
            <a:latin typeface="Lato"/>
          </a:endParaRPr>
        </a:p>
      </dgm:t>
    </dgm:pt>
    <dgm:pt modelId="{591226B9-6817-4156-9E68-E76E586462AE}" type="parTrans" cxnId="{BF5D2102-268E-45CC-BEBD-2A67868852D3}">
      <dgm:prSet/>
      <dgm:spPr>
        <a:ln>
          <a:solidFill>
            <a:srgbClr val="FFC000"/>
          </a:solidFill>
        </a:ln>
      </dgm:spPr>
      <dgm:t>
        <a:bodyPr/>
        <a:lstStyle/>
        <a:p>
          <a:endParaRPr lang="pl-PL">
            <a:latin typeface="Lato"/>
          </a:endParaRPr>
        </a:p>
      </dgm:t>
    </dgm:pt>
    <dgm:pt modelId="{608B70A4-F22E-4C3F-8CA7-667BF0094747}" type="sibTrans" cxnId="{BF5D2102-268E-45CC-BEBD-2A67868852D3}">
      <dgm:prSet/>
      <dgm:spPr/>
      <dgm:t>
        <a:bodyPr/>
        <a:lstStyle/>
        <a:p>
          <a:endParaRPr lang="pl-PL"/>
        </a:p>
      </dgm:t>
    </dgm:pt>
    <dgm:pt modelId="{59E3B0A3-E34F-42AC-A98B-E92D46CD8F7D}">
      <dgm:prSet custT="1"/>
      <dgm:spPr>
        <a:ln>
          <a:solidFill>
            <a:srgbClr val="FFC000"/>
          </a:solidFill>
        </a:ln>
      </dgm:spPr>
      <dgm:t>
        <a:bodyPr/>
        <a:lstStyle/>
        <a:p>
          <a:r>
            <a:rPr lang="pl-PL" sz="1400" b="1" dirty="0">
              <a:effectLst/>
              <a:latin typeface="Lato"/>
              <a:cs typeface="Times New Roman" panose="02020603050405020304" pitchFamily="18" charset="0"/>
            </a:rPr>
            <a:t>Przejdź do punktu 3 ankiety</a:t>
          </a:r>
          <a:endParaRPr lang="pl-PL" sz="1400" dirty="0">
            <a:latin typeface="Lato"/>
          </a:endParaRPr>
        </a:p>
      </dgm:t>
    </dgm:pt>
    <dgm:pt modelId="{6F13DB93-504D-4525-A8E4-7A684E0CACBE}" type="parTrans" cxnId="{A7DDCB0A-3A47-4A61-AA7C-14C1AD107CF4}">
      <dgm:prSet/>
      <dgm:spPr>
        <a:ln>
          <a:solidFill>
            <a:srgbClr val="FFC000"/>
          </a:solidFill>
        </a:ln>
      </dgm:spPr>
      <dgm:t>
        <a:bodyPr/>
        <a:lstStyle/>
        <a:p>
          <a:endParaRPr lang="pl-PL">
            <a:latin typeface="Lato"/>
          </a:endParaRPr>
        </a:p>
      </dgm:t>
    </dgm:pt>
    <dgm:pt modelId="{73E27334-D5F5-4989-8D77-B688AA96BD15}" type="sibTrans" cxnId="{A7DDCB0A-3A47-4A61-AA7C-14C1AD107CF4}">
      <dgm:prSet/>
      <dgm:spPr/>
      <dgm:t>
        <a:bodyPr/>
        <a:lstStyle/>
        <a:p>
          <a:endParaRPr lang="pl-PL"/>
        </a:p>
      </dgm:t>
    </dgm:pt>
    <dgm:pt modelId="{B41589BD-472E-41DE-AAC5-756E7A87C885}" type="pres">
      <dgm:prSet presAssocID="{9A7E1FB1-5679-45AA-8EA8-CE9FE4F79649}" presName="mainComposite" presStyleCnt="0">
        <dgm:presLayoutVars>
          <dgm:chPref val="1"/>
          <dgm:dir/>
          <dgm:animOne val="branch"/>
          <dgm:animLvl val="lvl"/>
          <dgm:resizeHandles val="exact"/>
        </dgm:presLayoutVars>
      </dgm:prSet>
      <dgm:spPr/>
      <dgm:t>
        <a:bodyPr/>
        <a:lstStyle/>
        <a:p>
          <a:endParaRPr lang="pl-PL"/>
        </a:p>
      </dgm:t>
    </dgm:pt>
    <dgm:pt modelId="{3073C2BE-3781-4A99-A807-553724F433C9}" type="pres">
      <dgm:prSet presAssocID="{9A7E1FB1-5679-45AA-8EA8-CE9FE4F79649}" presName="hierFlow" presStyleCnt="0"/>
      <dgm:spPr/>
    </dgm:pt>
    <dgm:pt modelId="{8F9AF41E-9873-4BAD-8523-D5DDD8DBC43D}" type="pres">
      <dgm:prSet presAssocID="{9A7E1FB1-5679-45AA-8EA8-CE9FE4F79649}" presName="hierChild1" presStyleCnt="0">
        <dgm:presLayoutVars>
          <dgm:chPref val="1"/>
          <dgm:animOne val="branch"/>
          <dgm:animLvl val="lvl"/>
        </dgm:presLayoutVars>
      </dgm:prSet>
      <dgm:spPr/>
    </dgm:pt>
    <dgm:pt modelId="{04BB53DF-68CD-4252-88DB-1F87196A38A7}" type="pres">
      <dgm:prSet presAssocID="{5EA19380-3982-4D95-BD6C-DF1040907FBC}" presName="Name14" presStyleCnt="0"/>
      <dgm:spPr/>
    </dgm:pt>
    <dgm:pt modelId="{AC487D28-A412-4339-9AAE-5CE545AC1DE6}" type="pres">
      <dgm:prSet presAssocID="{5EA19380-3982-4D95-BD6C-DF1040907FBC}" presName="level1Shape" presStyleLbl="node0" presStyleIdx="0" presStyleCnt="1" custScaleX="395081">
        <dgm:presLayoutVars>
          <dgm:chPref val="3"/>
        </dgm:presLayoutVars>
      </dgm:prSet>
      <dgm:spPr/>
      <dgm:t>
        <a:bodyPr/>
        <a:lstStyle/>
        <a:p>
          <a:endParaRPr lang="pl-PL"/>
        </a:p>
      </dgm:t>
    </dgm:pt>
    <dgm:pt modelId="{C27A8F1D-6B5D-42A3-AC23-741C95F5A0BF}" type="pres">
      <dgm:prSet presAssocID="{5EA19380-3982-4D95-BD6C-DF1040907FBC}" presName="hierChild2" presStyleCnt="0"/>
      <dgm:spPr/>
    </dgm:pt>
    <dgm:pt modelId="{CF98F9FD-85AA-46F4-825D-002667EBB27B}" type="pres">
      <dgm:prSet presAssocID="{A9155B0E-EAA3-4A6B-BC8D-E617B02CF62C}" presName="Name19" presStyleLbl="parChTrans1D2" presStyleIdx="0" presStyleCnt="2"/>
      <dgm:spPr/>
      <dgm:t>
        <a:bodyPr/>
        <a:lstStyle/>
        <a:p>
          <a:endParaRPr lang="pl-PL"/>
        </a:p>
      </dgm:t>
    </dgm:pt>
    <dgm:pt modelId="{02A1C2D5-4D83-4366-807B-BB3D8290D3D0}" type="pres">
      <dgm:prSet presAssocID="{31370070-C30C-4B8B-A412-CAD3AB3573C7}" presName="Name21" presStyleCnt="0"/>
      <dgm:spPr/>
    </dgm:pt>
    <dgm:pt modelId="{2FA4EA35-DA5A-4157-8EF3-4EB875CF1C80}" type="pres">
      <dgm:prSet presAssocID="{31370070-C30C-4B8B-A412-CAD3AB3573C7}" presName="level2Shape" presStyleLbl="node2" presStyleIdx="0" presStyleCnt="2" custScaleX="60865" custScaleY="41901"/>
      <dgm:spPr/>
      <dgm:t>
        <a:bodyPr/>
        <a:lstStyle/>
        <a:p>
          <a:endParaRPr lang="pl-PL"/>
        </a:p>
      </dgm:t>
    </dgm:pt>
    <dgm:pt modelId="{7E1F1231-CEE9-4C01-9CFC-5BA4BAF9AAFE}" type="pres">
      <dgm:prSet presAssocID="{31370070-C30C-4B8B-A412-CAD3AB3573C7}" presName="hierChild3" presStyleCnt="0"/>
      <dgm:spPr/>
    </dgm:pt>
    <dgm:pt modelId="{01A682EC-54F3-444C-8AB6-CF37484EB518}" type="pres">
      <dgm:prSet presAssocID="{591226B9-6817-4156-9E68-E76E586462AE}" presName="Name19" presStyleLbl="parChTrans1D3" presStyleIdx="0" presStyleCnt="2"/>
      <dgm:spPr/>
      <dgm:t>
        <a:bodyPr/>
        <a:lstStyle/>
        <a:p>
          <a:endParaRPr lang="pl-PL"/>
        </a:p>
      </dgm:t>
    </dgm:pt>
    <dgm:pt modelId="{F4E30A38-4AF5-4E90-8CE0-4EAB9B19C8EB}" type="pres">
      <dgm:prSet presAssocID="{615E6616-5D79-4971-9926-C2131E9070BF}" presName="Name21" presStyleCnt="0"/>
      <dgm:spPr/>
    </dgm:pt>
    <dgm:pt modelId="{A012425A-3DAF-4DC0-940C-30A56F9A5145}" type="pres">
      <dgm:prSet presAssocID="{615E6616-5D79-4971-9926-C2131E9070BF}" presName="level2Shape" presStyleLbl="node3" presStyleIdx="0" presStyleCnt="2"/>
      <dgm:spPr>
        <a:prstGeom prst="roundRect">
          <a:avLst/>
        </a:prstGeom>
      </dgm:spPr>
      <dgm:t>
        <a:bodyPr/>
        <a:lstStyle/>
        <a:p>
          <a:endParaRPr lang="pl-PL"/>
        </a:p>
      </dgm:t>
    </dgm:pt>
    <dgm:pt modelId="{EA5B2A7C-F3A7-43B7-A19A-825CD2F07B84}" type="pres">
      <dgm:prSet presAssocID="{615E6616-5D79-4971-9926-C2131E9070BF}" presName="hierChild3" presStyleCnt="0"/>
      <dgm:spPr/>
    </dgm:pt>
    <dgm:pt modelId="{F9F5055F-1015-48C4-A1F0-84767F794995}" type="pres">
      <dgm:prSet presAssocID="{8A048D9D-02E1-465C-AF5B-46441A69DC20}" presName="Name19" presStyleLbl="parChTrans1D2" presStyleIdx="1" presStyleCnt="2"/>
      <dgm:spPr/>
      <dgm:t>
        <a:bodyPr/>
        <a:lstStyle/>
        <a:p>
          <a:endParaRPr lang="pl-PL"/>
        </a:p>
      </dgm:t>
    </dgm:pt>
    <dgm:pt modelId="{F0D99109-EA51-4386-889D-1FB262EECC04}" type="pres">
      <dgm:prSet presAssocID="{0B94AEB3-D5A4-48D6-A695-83527AC19E15}" presName="Name21" presStyleCnt="0"/>
      <dgm:spPr/>
    </dgm:pt>
    <dgm:pt modelId="{5E2F50E4-CC27-42C8-91A3-14DEF415D22F}" type="pres">
      <dgm:prSet presAssocID="{0B94AEB3-D5A4-48D6-A695-83527AC19E15}" presName="level2Shape" presStyleLbl="node2" presStyleIdx="1" presStyleCnt="2" custScaleX="60865" custScaleY="41901"/>
      <dgm:spPr/>
      <dgm:t>
        <a:bodyPr/>
        <a:lstStyle/>
        <a:p>
          <a:endParaRPr lang="pl-PL"/>
        </a:p>
      </dgm:t>
    </dgm:pt>
    <dgm:pt modelId="{195FF2DD-701D-4CFF-8A31-C32D2982ABC7}" type="pres">
      <dgm:prSet presAssocID="{0B94AEB3-D5A4-48D6-A695-83527AC19E15}" presName="hierChild3" presStyleCnt="0"/>
      <dgm:spPr/>
    </dgm:pt>
    <dgm:pt modelId="{F82605AA-239D-46E9-A5E2-AD2BDFACADC8}" type="pres">
      <dgm:prSet presAssocID="{6F13DB93-504D-4525-A8E4-7A684E0CACBE}" presName="Name19" presStyleLbl="parChTrans1D3" presStyleIdx="1" presStyleCnt="2"/>
      <dgm:spPr/>
      <dgm:t>
        <a:bodyPr/>
        <a:lstStyle/>
        <a:p>
          <a:endParaRPr lang="pl-PL"/>
        </a:p>
      </dgm:t>
    </dgm:pt>
    <dgm:pt modelId="{1E128B65-EFA1-4924-A4B0-5E85B7AD3C2C}" type="pres">
      <dgm:prSet presAssocID="{59E3B0A3-E34F-42AC-A98B-E92D46CD8F7D}" presName="Name21" presStyleCnt="0"/>
      <dgm:spPr/>
    </dgm:pt>
    <dgm:pt modelId="{424B91B1-3E27-4072-A9DA-B838069679AA}" type="pres">
      <dgm:prSet presAssocID="{59E3B0A3-E34F-42AC-A98B-E92D46CD8F7D}" presName="level2Shape" presStyleLbl="node3" presStyleIdx="1" presStyleCnt="2"/>
      <dgm:spPr>
        <a:prstGeom prst="downArrow">
          <a:avLst/>
        </a:prstGeom>
      </dgm:spPr>
      <dgm:t>
        <a:bodyPr/>
        <a:lstStyle/>
        <a:p>
          <a:endParaRPr lang="pl-PL"/>
        </a:p>
      </dgm:t>
    </dgm:pt>
    <dgm:pt modelId="{4257E1B7-92E4-461C-97AF-4E80EF39AA84}" type="pres">
      <dgm:prSet presAssocID="{59E3B0A3-E34F-42AC-A98B-E92D46CD8F7D}" presName="hierChild3" presStyleCnt="0"/>
      <dgm:spPr/>
    </dgm:pt>
    <dgm:pt modelId="{C825C026-C7A3-4877-A770-E09BE3C83D23}" type="pres">
      <dgm:prSet presAssocID="{9A7E1FB1-5679-45AA-8EA8-CE9FE4F79649}" presName="bgShapesFlow" presStyleCnt="0"/>
      <dgm:spPr/>
    </dgm:pt>
  </dgm:ptLst>
  <dgm:cxnLst>
    <dgm:cxn modelId="{17BA9800-1220-4205-970A-B75F5C43C0DD}" type="presOf" srcId="{0B94AEB3-D5A4-48D6-A695-83527AC19E15}" destId="{5E2F50E4-CC27-42C8-91A3-14DEF415D22F}" srcOrd="0" destOrd="0" presId="urn:microsoft.com/office/officeart/2005/8/layout/hierarchy6"/>
    <dgm:cxn modelId="{B93BB860-F483-45EB-84B2-7245DB102560}" type="presOf" srcId="{A9155B0E-EAA3-4A6B-BC8D-E617B02CF62C}" destId="{CF98F9FD-85AA-46F4-825D-002667EBB27B}" srcOrd="0" destOrd="0" presId="urn:microsoft.com/office/officeart/2005/8/layout/hierarchy6"/>
    <dgm:cxn modelId="{CCE3E0DF-C7B6-43EF-B604-69DB14B17BB6}" srcId="{5EA19380-3982-4D95-BD6C-DF1040907FBC}" destId="{0B94AEB3-D5A4-48D6-A695-83527AC19E15}" srcOrd="1" destOrd="0" parTransId="{8A048D9D-02E1-465C-AF5B-46441A69DC20}" sibTransId="{1442B8E5-6698-431C-892F-0B91F0F8BF49}"/>
    <dgm:cxn modelId="{2F8B067D-B180-4C74-B0D2-F7C3E32FB41C}" type="presOf" srcId="{615E6616-5D79-4971-9926-C2131E9070BF}" destId="{A012425A-3DAF-4DC0-940C-30A56F9A5145}" srcOrd="0" destOrd="0" presId="urn:microsoft.com/office/officeart/2005/8/layout/hierarchy6"/>
    <dgm:cxn modelId="{4CF265D2-D598-42D8-B67B-DD87BD0E2200}" type="presOf" srcId="{5EA19380-3982-4D95-BD6C-DF1040907FBC}" destId="{AC487D28-A412-4339-9AAE-5CE545AC1DE6}" srcOrd="0" destOrd="0" presId="urn:microsoft.com/office/officeart/2005/8/layout/hierarchy6"/>
    <dgm:cxn modelId="{2D7966C4-AABD-4A74-AFE1-49B144792EAC}" type="presOf" srcId="{31370070-C30C-4B8B-A412-CAD3AB3573C7}" destId="{2FA4EA35-DA5A-4157-8EF3-4EB875CF1C80}" srcOrd="0" destOrd="0" presId="urn:microsoft.com/office/officeart/2005/8/layout/hierarchy6"/>
    <dgm:cxn modelId="{9096CE94-3AFA-4E2F-9E07-E0076E66BF1A}" type="presOf" srcId="{9A7E1FB1-5679-45AA-8EA8-CE9FE4F79649}" destId="{B41589BD-472E-41DE-AAC5-756E7A87C885}" srcOrd="0" destOrd="0" presId="urn:microsoft.com/office/officeart/2005/8/layout/hierarchy6"/>
    <dgm:cxn modelId="{BF5D2102-268E-45CC-BEBD-2A67868852D3}" srcId="{31370070-C30C-4B8B-A412-CAD3AB3573C7}" destId="{615E6616-5D79-4971-9926-C2131E9070BF}" srcOrd="0" destOrd="0" parTransId="{591226B9-6817-4156-9E68-E76E586462AE}" sibTransId="{608B70A4-F22E-4C3F-8CA7-667BF0094747}"/>
    <dgm:cxn modelId="{A7DDCB0A-3A47-4A61-AA7C-14C1AD107CF4}" srcId="{0B94AEB3-D5A4-48D6-A695-83527AC19E15}" destId="{59E3B0A3-E34F-42AC-A98B-E92D46CD8F7D}" srcOrd="0" destOrd="0" parTransId="{6F13DB93-504D-4525-A8E4-7A684E0CACBE}" sibTransId="{73E27334-D5F5-4989-8D77-B688AA96BD15}"/>
    <dgm:cxn modelId="{81505E29-E64F-49E9-9AC6-EE9AADCA8A9C}" type="presOf" srcId="{6F13DB93-504D-4525-A8E4-7A684E0CACBE}" destId="{F82605AA-239D-46E9-A5E2-AD2BDFACADC8}" srcOrd="0" destOrd="0" presId="urn:microsoft.com/office/officeart/2005/8/layout/hierarchy6"/>
    <dgm:cxn modelId="{F8CF4297-BE3E-46B2-BDF2-16C23B8CB491}" srcId="{5EA19380-3982-4D95-BD6C-DF1040907FBC}" destId="{31370070-C30C-4B8B-A412-CAD3AB3573C7}" srcOrd="0" destOrd="0" parTransId="{A9155B0E-EAA3-4A6B-BC8D-E617B02CF62C}" sibTransId="{68BF5D1F-D613-4687-9A5F-69ECA6CE0806}"/>
    <dgm:cxn modelId="{B08C242D-97FB-47E9-9BBD-D76E50F85A43}" srcId="{9A7E1FB1-5679-45AA-8EA8-CE9FE4F79649}" destId="{5EA19380-3982-4D95-BD6C-DF1040907FBC}" srcOrd="0" destOrd="0" parTransId="{D81AB05B-2ADB-44FE-B256-0B2025E3BEA7}" sibTransId="{24EDB387-3B24-4F43-9615-AA6581022EFD}"/>
    <dgm:cxn modelId="{69FD0C85-1502-4733-A064-C6B7E32E7519}" type="presOf" srcId="{8A048D9D-02E1-465C-AF5B-46441A69DC20}" destId="{F9F5055F-1015-48C4-A1F0-84767F794995}" srcOrd="0" destOrd="0" presId="urn:microsoft.com/office/officeart/2005/8/layout/hierarchy6"/>
    <dgm:cxn modelId="{E1102F79-FB25-4470-82D0-C761AF4DCC24}" type="presOf" srcId="{59E3B0A3-E34F-42AC-A98B-E92D46CD8F7D}" destId="{424B91B1-3E27-4072-A9DA-B838069679AA}" srcOrd="0" destOrd="0" presId="urn:microsoft.com/office/officeart/2005/8/layout/hierarchy6"/>
    <dgm:cxn modelId="{28A32C1A-0FD4-4FD3-95C2-97367575FFE2}" type="presOf" srcId="{591226B9-6817-4156-9E68-E76E586462AE}" destId="{01A682EC-54F3-444C-8AB6-CF37484EB518}" srcOrd="0" destOrd="0" presId="urn:microsoft.com/office/officeart/2005/8/layout/hierarchy6"/>
    <dgm:cxn modelId="{1293E1FC-8DC9-421F-AFB7-8E2E6CFBABF3}" type="presParOf" srcId="{B41589BD-472E-41DE-AAC5-756E7A87C885}" destId="{3073C2BE-3781-4A99-A807-553724F433C9}" srcOrd="0" destOrd="0" presId="urn:microsoft.com/office/officeart/2005/8/layout/hierarchy6"/>
    <dgm:cxn modelId="{5249C4A9-5790-4DCE-AF75-56CFAA4F5DA3}" type="presParOf" srcId="{3073C2BE-3781-4A99-A807-553724F433C9}" destId="{8F9AF41E-9873-4BAD-8523-D5DDD8DBC43D}" srcOrd="0" destOrd="0" presId="urn:microsoft.com/office/officeart/2005/8/layout/hierarchy6"/>
    <dgm:cxn modelId="{62B49169-5911-4ADD-A96E-E00C23FE72A6}" type="presParOf" srcId="{8F9AF41E-9873-4BAD-8523-D5DDD8DBC43D}" destId="{04BB53DF-68CD-4252-88DB-1F87196A38A7}" srcOrd="0" destOrd="0" presId="urn:microsoft.com/office/officeart/2005/8/layout/hierarchy6"/>
    <dgm:cxn modelId="{07A66253-B41B-4BF6-81D6-AA60FB485498}" type="presParOf" srcId="{04BB53DF-68CD-4252-88DB-1F87196A38A7}" destId="{AC487D28-A412-4339-9AAE-5CE545AC1DE6}" srcOrd="0" destOrd="0" presId="urn:microsoft.com/office/officeart/2005/8/layout/hierarchy6"/>
    <dgm:cxn modelId="{AF46FC9E-39EB-45AC-BEBA-815F99447DB2}" type="presParOf" srcId="{04BB53DF-68CD-4252-88DB-1F87196A38A7}" destId="{C27A8F1D-6B5D-42A3-AC23-741C95F5A0BF}" srcOrd="1" destOrd="0" presId="urn:microsoft.com/office/officeart/2005/8/layout/hierarchy6"/>
    <dgm:cxn modelId="{667C334C-FF20-4A10-8B54-A2534E38F491}" type="presParOf" srcId="{C27A8F1D-6B5D-42A3-AC23-741C95F5A0BF}" destId="{CF98F9FD-85AA-46F4-825D-002667EBB27B}" srcOrd="0" destOrd="0" presId="urn:microsoft.com/office/officeart/2005/8/layout/hierarchy6"/>
    <dgm:cxn modelId="{6D6C1E46-087D-4147-8CD7-221CC01593E8}" type="presParOf" srcId="{C27A8F1D-6B5D-42A3-AC23-741C95F5A0BF}" destId="{02A1C2D5-4D83-4366-807B-BB3D8290D3D0}" srcOrd="1" destOrd="0" presId="urn:microsoft.com/office/officeart/2005/8/layout/hierarchy6"/>
    <dgm:cxn modelId="{BAE9FDD4-16A3-48F3-ADB2-170C8746EAE2}" type="presParOf" srcId="{02A1C2D5-4D83-4366-807B-BB3D8290D3D0}" destId="{2FA4EA35-DA5A-4157-8EF3-4EB875CF1C80}" srcOrd="0" destOrd="0" presId="urn:microsoft.com/office/officeart/2005/8/layout/hierarchy6"/>
    <dgm:cxn modelId="{EDC78A22-C38D-47D4-AF84-1F5F53FFE74B}" type="presParOf" srcId="{02A1C2D5-4D83-4366-807B-BB3D8290D3D0}" destId="{7E1F1231-CEE9-4C01-9CFC-5BA4BAF9AAFE}" srcOrd="1" destOrd="0" presId="urn:microsoft.com/office/officeart/2005/8/layout/hierarchy6"/>
    <dgm:cxn modelId="{CD0225EA-FD9B-4D28-9316-76AD4A769D97}" type="presParOf" srcId="{7E1F1231-CEE9-4C01-9CFC-5BA4BAF9AAFE}" destId="{01A682EC-54F3-444C-8AB6-CF37484EB518}" srcOrd="0" destOrd="0" presId="urn:microsoft.com/office/officeart/2005/8/layout/hierarchy6"/>
    <dgm:cxn modelId="{21D5B5D6-CC95-461E-95B6-A3B0A842F247}" type="presParOf" srcId="{7E1F1231-CEE9-4C01-9CFC-5BA4BAF9AAFE}" destId="{F4E30A38-4AF5-4E90-8CE0-4EAB9B19C8EB}" srcOrd="1" destOrd="0" presId="urn:microsoft.com/office/officeart/2005/8/layout/hierarchy6"/>
    <dgm:cxn modelId="{77B05169-825B-4B9A-B66D-60E8A90A3019}" type="presParOf" srcId="{F4E30A38-4AF5-4E90-8CE0-4EAB9B19C8EB}" destId="{A012425A-3DAF-4DC0-940C-30A56F9A5145}" srcOrd="0" destOrd="0" presId="urn:microsoft.com/office/officeart/2005/8/layout/hierarchy6"/>
    <dgm:cxn modelId="{35D8FB4B-E72F-42D3-B134-496706DB129B}" type="presParOf" srcId="{F4E30A38-4AF5-4E90-8CE0-4EAB9B19C8EB}" destId="{EA5B2A7C-F3A7-43B7-A19A-825CD2F07B84}" srcOrd="1" destOrd="0" presId="urn:microsoft.com/office/officeart/2005/8/layout/hierarchy6"/>
    <dgm:cxn modelId="{4E532D0E-0DEA-454C-BFF5-3E7D6C5203F7}" type="presParOf" srcId="{C27A8F1D-6B5D-42A3-AC23-741C95F5A0BF}" destId="{F9F5055F-1015-48C4-A1F0-84767F794995}" srcOrd="2" destOrd="0" presId="urn:microsoft.com/office/officeart/2005/8/layout/hierarchy6"/>
    <dgm:cxn modelId="{7173AB0D-BD5E-4D59-9188-DC7B4A49B24F}" type="presParOf" srcId="{C27A8F1D-6B5D-42A3-AC23-741C95F5A0BF}" destId="{F0D99109-EA51-4386-889D-1FB262EECC04}" srcOrd="3" destOrd="0" presId="urn:microsoft.com/office/officeart/2005/8/layout/hierarchy6"/>
    <dgm:cxn modelId="{4F4A2E86-B98B-4F4B-93CF-509CEBD68A5C}" type="presParOf" srcId="{F0D99109-EA51-4386-889D-1FB262EECC04}" destId="{5E2F50E4-CC27-42C8-91A3-14DEF415D22F}" srcOrd="0" destOrd="0" presId="urn:microsoft.com/office/officeart/2005/8/layout/hierarchy6"/>
    <dgm:cxn modelId="{B9EA2AF1-190A-47EF-BBED-5A20A60DAAC5}" type="presParOf" srcId="{F0D99109-EA51-4386-889D-1FB262EECC04}" destId="{195FF2DD-701D-4CFF-8A31-C32D2982ABC7}" srcOrd="1" destOrd="0" presId="urn:microsoft.com/office/officeart/2005/8/layout/hierarchy6"/>
    <dgm:cxn modelId="{CB4AABCC-65FD-459E-AAF7-2861B60C8844}" type="presParOf" srcId="{195FF2DD-701D-4CFF-8A31-C32D2982ABC7}" destId="{F82605AA-239D-46E9-A5E2-AD2BDFACADC8}" srcOrd="0" destOrd="0" presId="urn:microsoft.com/office/officeart/2005/8/layout/hierarchy6"/>
    <dgm:cxn modelId="{010C2813-0331-4889-B9AD-2516E16BD479}" type="presParOf" srcId="{195FF2DD-701D-4CFF-8A31-C32D2982ABC7}" destId="{1E128B65-EFA1-4924-A4B0-5E85B7AD3C2C}" srcOrd="1" destOrd="0" presId="urn:microsoft.com/office/officeart/2005/8/layout/hierarchy6"/>
    <dgm:cxn modelId="{63277E71-D156-46D0-BF7C-A867C8669BEE}" type="presParOf" srcId="{1E128B65-EFA1-4924-A4B0-5E85B7AD3C2C}" destId="{424B91B1-3E27-4072-A9DA-B838069679AA}" srcOrd="0" destOrd="0" presId="urn:microsoft.com/office/officeart/2005/8/layout/hierarchy6"/>
    <dgm:cxn modelId="{6599851C-A13F-44D8-82BA-1F85ADADD9A3}" type="presParOf" srcId="{1E128B65-EFA1-4924-A4B0-5E85B7AD3C2C}" destId="{4257E1B7-92E4-461C-97AF-4E80EF39AA84}" srcOrd="1" destOrd="0" presId="urn:microsoft.com/office/officeart/2005/8/layout/hierarchy6"/>
    <dgm:cxn modelId="{3AB7C080-2DE8-4723-9A01-5C6AA7C253DC}" type="presParOf" srcId="{B41589BD-472E-41DE-AAC5-756E7A87C885}" destId="{C825C026-C7A3-4877-A770-E09BE3C83D2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9A7E1FB1-5679-45AA-8EA8-CE9FE4F79649}"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5EA19380-3982-4D95-BD6C-DF1040907FBC}">
      <dgm:prSet phldrT="[Tekst]" custT="1"/>
      <dgm:spPr>
        <a:ln>
          <a:solidFill>
            <a:srgbClr val="FFC000"/>
          </a:solidFill>
        </a:ln>
      </dgm:spPr>
      <dgm:t>
        <a:bodyPr/>
        <a:lstStyle/>
        <a:p>
          <a:pPr algn="l"/>
          <a:r>
            <a:rPr lang="pl-PL" sz="1400" b="1" dirty="0">
              <a:effectLst/>
              <a:latin typeface="Lato"/>
              <a:cs typeface="Times New Roman" panose="02020603050405020304" pitchFamily="18" charset="0"/>
            </a:rPr>
            <a:t>3. </a:t>
          </a:r>
          <a:r>
            <a:rPr lang="pl-PL" sz="1400" b="0" dirty="0">
              <a:effectLst/>
              <a:latin typeface="Lato"/>
              <a:cs typeface="Times New Roman" panose="02020603050405020304" pitchFamily="18" charset="0"/>
            </a:rPr>
            <a:t>Czy podmiot, na który wystawiono/wystawione będą faktury jest zwolniony od podatku?</a:t>
          </a:r>
        </a:p>
        <a:p>
          <a:pPr algn="ctr"/>
          <a:endParaRPr lang="pl-PL" sz="1100" b="0" dirty="0">
            <a:latin typeface="Lato"/>
          </a:endParaRPr>
        </a:p>
      </dgm:t>
    </dgm:pt>
    <dgm:pt modelId="{D81AB05B-2ADB-44FE-B256-0B2025E3BEA7}" type="parTrans" cxnId="{B08C242D-97FB-47E9-9BBD-D76E50F85A43}">
      <dgm:prSet/>
      <dgm:spPr/>
      <dgm:t>
        <a:bodyPr/>
        <a:lstStyle/>
        <a:p>
          <a:endParaRPr lang="pl-PL"/>
        </a:p>
      </dgm:t>
    </dgm:pt>
    <dgm:pt modelId="{24EDB387-3B24-4F43-9615-AA6581022EFD}" type="sibTrans" cxnId="{B08C242D-97FB-47E9-9BBD-D76E50F85A43}">
      <dgm:prSet/>
      <dgm:spPr/>
      <dgm:t>
        <a:bodyPr/>
        <a:lstStyle/>
        <a:p>
          <a:endParaRPr lang="pl-PL"/>
        </a:p>
      </dgm:t>
    </dgm:pt>
    <dgm:pt modelId="{31370070-C30C-4B8B-A412-CAD3AB3573C7}">
      <dgm:prSet phldrT="[Tekst]"/>
      <dgm:spPr>
        <a:ln>
          <a:solidFill>
            <a:srgbClr val="FFC000"/>
          </a:solidFill>
        </a:ln>
      </dgm:spPr>
      <dgm:t>
        <a:bodyPr/>
        <a:lstStyle/>
        <a:p>
          <a:r>
            <a:rPr lang="pl-PL" b="0" dirty="0">
              <a:effectLst/>
              <a:latin typeface="Lato"/>
              <a:cs typeface="Times New Roman" panose="02020603050405020304" pitchFamily="18" charset="0"/>
            </a:rPr>
            <a:t>TAK</a:t>
          </a:r>
          <a:endParaRPr lang="pl-PL" b="0" dirty="0">
            <a:latin typeface="Lato"/>
          </a:endParaRPr>
        </a:p>
      </dgm:t>
    </dgm:pt>
    <dgm:pt modelId="{A9155B0E-EAA3-4A6B-BC8D-E617B02CF62C}" type="parTrans" cxnId="{F8CF4297-BE3E-46B2-BDF2-16C23B8CB491}">
      <dgm:prSet/>
      <dgm:spPr>
        <a:ln>
          <a:solidFill>
            <a:srgbClr val="FFC000"/>
          </a:solidFill>
        </a:ln>
      </dgm:spPr>
      <dgm:t>
        <a:bodyPr/>
        <a:lstStyle/>
        <a:p>
          <a:endParaRPr lang="pl-PL">
            <a:latin typeface="Lato"/>
          </a:endParaRPr>
        </a:p>
      </dgm:t>
    </dgm:pt>
    <dgm:pt modelId="{68BF5D1F-D613-4687-9A5F-69ECA6CE0806}" type="sibTrans" cxnId="{F8CF4297-BE3E-46B2-BDF2-16C23B8CB491}">
      <dgm:prSet/>
      <dgm:spPr/>
      <dgm:t>
        <a:bodyPr/>
        <a:lstStyle/>
        <a:p>
          <a:endParaRPr lang="pl-PL"/>
        </a:p>
      </dgm:t>
    </dgm:pt>
    <dgm:pt modelId="{0B94AEB3-D5A4-48D6-A695-83527AC19E15}">
      <dgm:prSet phldrT="[Tekst]"/>
      <dgm:spPr>
        <a:ln>
          <a:solidFill>
            <a:srgbClr val="FFC000"/>
          </a:solidFill>
        </a:ln>
      </dgm:spPr>
      <dgm:t>
        <a:bodyPr/>
        <a:lstStyle/>
        <a:p>
          <a:r>
            <a:rPr lang="pl-PL" dirty="0">
              <a:latin typeface="Lato"/>
            </a:rPr>
            <a:t>NIE</a:t>
          </a:r>
        </a:p>
      </dgm:t>
    </dgm:pt>
    <dgm:pt modelId="{8A048D9D-02E1-465C-AF5B-46441A69DC20}" type="parTrans" cxnId="{CCE3E0DF-C7B6-43EF-B604-69DB14B17BB6}">
      <dgm:prSet/>
      <dgm:spPr>
        <a:ln>
          <a:solidFill>
            <a:srgbClr val="FFC000"/>
          </a:solidFill>
        </a:ln>
      </dgm:spPr>
      <dgm:t>
        <a:bodyPr/>
        <a:lstStyle/>
        <a:p>
          <a:endParaRPr lang="pl-PL">
            <a:latin typeface="Lato"/>
          </a:endParaRPr>
        </a:p>
      </dgm:t>
    </dgm:pt>
    <dgm:pt modelId="{1442B8E5-6698-431C-892F-0B91F0F8BF49}" type="sibTrans" cxnId="{CCE3E0DF-C7B6-43EF-B604-69DB14B17BB6}">
      <dgm:prSet/>
      <dgm:spPr/>
      <dgm:t>
        <a:bodyPr/>
        <a:lstStyle/>
        <a:p>
          <a:endParaRPr lang="pl-PL"/>
        </a:p>
      </dgm:t>
    </dgm:pt>
    <dgm:pt modelId="{615E6616-5D79-4971-9926-C2131E9070BF}">
      <dgm:prSet custT="1"/>
      <dgm:spPr>
        <a:ln>
          <a:solidFill>
            <a:srgbClr val="FFC000"/>
          </a:solidFill>
        </a:ln>
      </dgm:spPr>
      <dgm:t>
        <a:bodyPr/>
        <a:lstStyle/>
        <a:p>
          <a:r>
            <a:rPr lang="pl-PL" sz="1400" b="1" dirty="0">
              <a:effectLst/>
              <a:latin typeface="Lato"/>
              <a:cs typeface="Times New Roman" panose="02020603050405020304" pitchFamily="18" charset="0"/>
            </a:rPr>
            <a:t>Podatek VAT może być kosztem kwalifikowanym</a:t>
          </a:r>
          <a:endParaRPr lang="pl-PL" sz="1400" dirty="0">
            <a:latin typeface="Lato"/>
          </a:endParaRPr>
        </a:p>
      </dgm:t>
    </dgm:pt>
    <dgm:pt modelId="{591226B9-6817-4156-9E68-E76E586462AE}" type="parTrans" cxnId="{BF5D2102-268E-45CC-BEBD-2A67868852D3}">
      <dgm:prSet/>
      <dgm:spPr>
        <a:ln>
          <a:solidFill>
            <a:srgbClr val="FFC000"/>
          </a:solidFill>
        </a:ln>
      </dgm:spPr>
      <dgm:t>
        <a:bodyPr/>
        <a:lstStyle/>
        <a:p>
          <a:endParaRPr lang="pl-PL">
            <a:latin typeface="Lato"/>
          </a:endParaRPr>
        </a:p>
      </dgm:t>
    </dgm:pt>
    <dgm:pt modelId="{608B70A4-F22E-4C3F-8CA7-667BF0094747}" type="sibTrans" cxnId="{BF5D2102-268E-45CC-BEBD-2A67868852D3}">
      <dgm:prSet/>
      <dgm:spPr/>
      <dgm:t>
        <a:bodyPr/>
        <a:lstStyle/>
        <a:p>
          <a:endParaRPr lang="pl-PL"/>
        </a:p>
      </dgm:t>
    </dgm:pt>
    <dgm:pt modelId="{59E3B0A3-E34F-42AC-A98B-E92D46CD8F7D}">
      <dgm:prSet custT="1"/>
      <dgm:spPr>
        <a:ln>
          <a:solidFill>
            <a:srgbClr val="FFC000"/>
          </a:solidFill>
        </a:ln>
      </dgm:spPr>
      <dgm:t>
        <a:bodyPr/>
        <a:lstStyle/>
        <a:p>
          <a:r>
            <a:rPr lang="pl-PL" sz="1400" b="1" dirty="0">
              <a:effectLst/>
              <a:latin typeface="Lato"/>
              <a:cs typeface="Times New Roman" panose="02020603050405020304" pitchFamily="18" charset="0"/>
            </a:rPr>
            <a:t>Przejdź do punktu 4 ankiety</a:t>
          </a:r>
          <a:endParaRPr lang="pl-PL" sz="1400" dirty="0">
            <a:latin typeface="Lato"/>
          </a:endParaRPr>
        </a:p>
      </dgm:t>
    </dgm:pt>
    <dgm:pt modelId="{6F13DB93-504D-4525-A8E4-7A684E0CACBE}" type="parTrans" cxnId="{A7DDCB0A-3A47-4A61-AA7C-14C1AD107CF4}">
      <dgm:prSet/>
      <dgm:spPr>
        <a:ln>
          <a:solidFill>
            <a:srgbClr val="FFC000"/>
          </a:solidFill>
        </a:ln>
      </dgm:spPr>
      <dgm:t>
        <a:bodyPr/>
        <a:lstStyle/>
        <a:p>
          <a:endParaRPr lang="pl-PL">
            <a:latin typeface="Lato"/>
          </a:endParaRPr>
        </a:p>
      </dgm:t>
    </dgm:pt>
    <dgm:pt modelId="{73E27334-D5F5-4989-8D77-B688AA96BD15}" type="sibTrans" cxnId="{A7DDCB0A-3A47-4A61-AA7C-14C1AD107CF4}">
      <dgm:prSet/>
      <dgm:spPr/>
      <dgm:t>
        <a:bodyPr/>
        <a:lstStyle/>
        <a:p>
          <a:endParaRPr lang="pl-PL"/>
        </a:p>
      </dgm:t>
    </dgm:pt>
    <dgm:pt modelId="{B41589BD-472E-41DE-AAC5-756E7A87C885}" type="pres">
      <dgm:prSet presAssocID="{9A7E1FB1-5679-45AA-8EA8-CE9FE4F79649}" presName="mainComposite" presStyleCnt="0">
        <dgm:presLayoutVars>
          <dgm:chPref val="1"/>
          <dgm:dir/>
          <dgm:animOne val="branch"/>
          <dgm:animLvl val="lvl"/>
          <dgm:resizeHandles val="exact"/>
        </dgm:presLayoutVars>
      </dgm:prSet>
      <dgm:spPr/>
      <dgm:t>
        <a:bodyPr/>
        <a:lstStyle/>
        <a:p>
          <a:endParaRPr lang="pl-PL"/>
        </a:p>
      </dgm:t>
    </dgm:pt>
    <dgm:pt modelId="{3073C2BE-3781-4A99-A807-553724F433C9}" type="pres">
      <dgm:prSet presAssocID="{9A7E1FB1-5679-45AA-8EA8-CE9FE4F79649}" presName="hierFlow" presStyleCnt="0"/>
      <dgm:spPr/>
    </dgm:pt>
    <dgm:pt modelId="{8F9AF41E-9873-4BAD-8523-D5DDD8DBC43D}" type="pres">
      <dgm:prSet presAssocID="{9A7E1FB1-5679-45AA-8EA8-CE9FE4F79649}" presName="hierChild1" presStyleCnt="0">
        <dgm:presLayoutVars>
          <dgm:chPref val="1"/>
          <dgm:animOne val="branch"/>
          <dgm:animLvl val="lvl"/>
        </dgm:presLayoutVars>
      </dgm:prSet>
      <dgm:spPr/>
    </dgm:pt>
    <dgm:pt modelId="{04BB53DF-68CD-4252-88DB-1F87196A38A7}" type="pres">
      <dgm:prSet presAssocID="{5EA19380-3982-4D95-BD6C-DF1040907FBC}" presName="Name14" presStyleCnt="0"/>
      <dgm:spPr/>
    </dgm:pt>
    <dgm:pt modelId="{AC487D28-A412-4339-9AAE-5CE545AC1DE6}" type="pres">
      <dgm:prSet presAssocID="{5EA19380-3982-4D95-BD6C-DF1040907FBC}" presName="level1Shape" presStyleLbl="node0" presStyleIdx="0" presStyleCnt="1" custScaleX="395081">
        <dgm:presLayoutVars>
          <dgm:chPref val="3"/>
        </dgm:presLayoutVars>
      </dgm:prSet>
      <dgm:spPr/>
      <dgm:t>
        <a:bodyPr/>
        <a:lstStyle/>
        <a:p>
          <a:endParaRPr lang="pl-PL"/>
        </a:p>
      </dgm:t>
    </dgm:pt>
    <dgm:pt modelId="{C27A8F1D-6B5D-42A3-AC23-741C95F5A0BF}" type="pres">
      <dgm:prSet presAssocID="{5EA19380-3982-4D95-BD6C-DF1040907FBC}" presName="hierChild2" presStyleCnt="0"/>
      <dgm:spPr/>
    </dgm:pt>
    <dgm:pt modelId="{CF98F9FD-85AA-46F4-825D-002667EBB27B}" type="pres">
      <dgm:prSet presAssocID="{A9155B0E-EAA3-4A6B-BC8D-E617B02CF62C}" presName="Name19" presStyleLbl="parChTrans1D2" presStyleIdx="0" presStyleCnt="2"/>
      <dgm:spPr/>
      <dgm:t>
        <a:bodyPr/>
        <a:lstStyle/>
        <a:p>
          <a:endParaRPr lang="pl-PL"/>
        </a:p>
      </dgm:t>
    </dgm:pt>
    <dgm:pt modelId="{02A1C2D5-4D83-4366-807B-BB3D8290D3D0}" type="pres">
      <dgm:prSet presAssocID="{31370070-C30C-4B8B-A412-CAD3AB3573C7}" presName="Name21" presStyleCnt="0"/>
      <dgm:spPr/>
    </dgm:pt>
    <dgm:pt modelId="{2FA4EA35-DA5A-4157-8EF3-4EB875CF1C80}" type="pres">
      <dgm:prSet presAssocID="{31370070-C30C-4B8B-A412-CAD3AB3573C7}" presName="level2Shape" presStyleLbl="node2" presStyleIdx="0" presStyleCnt="2" custScaleX="60865" custScaleY="41901"/>
      <dgm:spPr/>
      <dgm:t>
        <a:bodyPr/>
        <a:lstStyle/>
        <a:p>
          <a:endParaRPr lang="pl-PL"/>
        </a:p>
      </dgm:t>
    </dgm:pt>
    <dgm:pt modelId="{7E1F1231-CEE9-4C01-9CFC-5BA4BAF9AAFE}" type="pres">
      <dgm:prSet presAssocID="{31370070-C30C-4B8B-A412-CAD3AB3573C7}" presName="hierChild3" presStyleCnt="0"/>
      <dgm:spPr/>
    </dgm:pt>
    <dgm:pt modelId="{01A682EC-54F3-444C-8AB6-CF37484EB518}" type="pres">
      <dgm:prSet presAssocID="{591226B9-6817-4156-9E68-E76E586462AE}" presName="Name19" presStyleLbl="parChTrans1D3" presStyleIdx="0" presStyleCnt="2"/>
      <dgm:spPr/>
      <dgm:t>
        <a:bodyPr/>
        <a:lstStyle/>
        <a:p>
          <a:endParaRPr lang="pl-PL"/>
        </a:p>
      </dgm:t>
    </dgm:pt>
    <dgm:pt modelId="{F4E30A38-4AF5-4E90-8CE0-4EAB9B19C8EB}" type="pres">
      <dgm:prSet presAssocID="{615E6616-5D79-4971-9926-C2131E9070BF}" presName="Name21" presStyleCnt="0"/>
      <dgm:spPr/>
    </dgm:pt>
    <dgm:pt modelId="{A012425A-3DAF-4DC0-940C-30A56F9A5145}" type="pres">
      <dgm:prSet presAssocID="{615E6616-5D79-4971-9926-C2131E9070BF}" presName="level2Shape" presStyleLbl="node3" presStyleIdx="0" presStyleCnt="2"/>
      <dgm:spPr>
        <a:prstGeom prst="roundRect">
          <a:avLst/>
        </a:prstGeom>
      </dgm:spPr>
      <dgm:t>
        <a:bodyPr/>
        <a:lstStyle/>
        <a:p>
          <a:endParaRPr lang="pl-PL"/>
        </a:p>
      </dgm:t>
    </dgm:pt>
    <dgm:pt modelId="{EA5B2A7C-F3A7-43B7-A19A-825CD2F07B84}" type="pres">
      <dgm:prSet presAssocID="{615E6616-5D79-4971-9926-C2131E9070BF}" presName="hierChild3" presStyleCnt="0"/>
      <dgm:spPr/>
    </dgm:pt>
    <dgm:pt modelId="{F9F5055F-1015-48C4-A1F0-84767F794995}" type="pres">
      <dgm:prSet presAssocID="{8A048D9D-02E1-465C-AF5B-46441A69DC20}" presName="Name19" presStyleLbl="parChTrans1D2" presStyleIdx="1" presStyleCnt="2"/>
      <dgm:spPr/>
      <dgm:t>
        <a:bodyPr/>
        <a:lstStyle/>
        <a:p>
          <a:endParaRPr lang="pl-PL"/>
        </a:p>
      </dgm:t>
    </dgm:pt>
    <dgm:pt modelId="{F0D99109-EA51-4386-889D-1FB262EECC04}" type="pres">
      <dgm:prSet presAssocID="{0B94AEB3-D5A4-48D6-A695-83527AC19E15}" presName="Name21" presStyleCnt="0"/>
      <dgm:spPr/>
    </dgm:pt>
    <dgm:pt modelId="{5E2F50E4-CC27-42C8-91A3-14DEF415D22F}" type="pres">
      <dgm:prSet presAssocID="{0B94AEB3-D5A4-48D6-A695-83527AC19E15}" presName="level2Shape" presStyleLbl="node2" presStyleIdx="1" presStyleCnt="2" custScaleX="60865" custScaleY="41901"/>
      <dgm:spPr/>
      <dgm:t>
        <a:bodyPr/>
        <a:lstStyle/>
        <a:p>
          <a:endParaRPr lang="pl-PL"/>
        </a:p>
      </dgm:t>
    </dgm:pt>
    <dgm:pt modelId="{195FF2DD-701D-4CFF-8A31-C32D2982ABC7}" type="pres">
      <dgm:prSet presAssocID="{0B94AEB3-D5A4-48D6-A695-83527AC19E15}" presName="hierChild3" presStyleCnt="0"/>
      <dgm:spPr/>
    </dgm:pt>
    <dgm:pt modelId="{F82605AA-239D-46E9-A5E2-AD2BDFACADC8}" type="pres">
      <dgm:prSet presAssocID="{6F13DB93-504D-4525-A8E4-7A684E0CACBE}" presName="Name19" presStyleLbl="parChTrans1D3" presStyleIdx="1" presStyleCnt="2"/>
      <dgm:spPr/>
      <dgm:t>
        <a:bodyPr/>
        <a:lstStyle/>
        <a:p>
          <a:endParaRPr lang="pl-PL"/>
        </a:p>
      </dgm:t>
    </dgm:pt>
    <dgm:pt modelId="{1E128B65-EFA1-4924-A4B0-5E85B7AD3C2C}" type="pres">
      <dgm:prSet presAssocID="{59E3B0A3-E34F-42AC-A98B-E92D46CD8F7D}" presName="Name21" presStyleCnt="0"/>
      <dgm:spPr/>
    </dgm:pt>
    <dgm:pt modelId="{424B91B1-3E27-4072-A9DA-B838069679AA}" type="pres">
      <dgm:prSet presAssocID="{59E3B0A3-E34F-42AC-A98B-E92D46CD8F7D}" presName="level2Shape" presStyleLbl="node3" presStyleIdx="1" presStyleCnt="2"/>
      <dgm:spPr>
        <a:prstGeom prst="downArrow">
          <a:avLst/>
        </a:prstGeom>
      </dgm:spPr>
      <dgm:t>
        <a:bodyPr/>
        <a:lstStyle/>
        <a:p>
          <a:endParaRPr lang="pl-PL"/>
        </a:p>
      </dgm:t>
    </dgm:pt>
    <dgm:pt modelId="{4257E1B7-92E4-461C-97AF-4E80EF39AA84}" type="pres">
      <dgm:prSet presAssocID="{59E3B0A3-E34F-42AC-A98B-E92D46CD8F7D}" presName="hierChild3" presStyleCnt="0"/>
      <dgm:spPr/>
    </dgm:pt>
    <dgm:pt modelId="{C825C026-C7A3-4877-A770-E09BE3C83D23}" type="pres">
      <dgm:prSet presAssocID="{9A7E1FB1-5679-45AA-8EA8-CE9FE4F79649}" presName="bgShapesFlow" presStyleCnt="0"/>
      <dgm:spPr/>
    </dgm:pt>
  </dgm:ptLst>
  <dgm:cxnLst>
    <dgm:cxn modelId="{17BA9800-1220-4205-970A-B75F5C43C0DD}" type="presOf" srcId="{0B94AEB3-D5A4-48D6-A695-83527AC19E15}" destId="{5E2F50E4-CC27-42C8-91A3-14DEF415D22F}" srcOrd="0" destOrd="0" presId="urn:microsoft.com/office/officeart/2005/8/layout/hierarchy6"/>
    <dgm:cxn modelId="{B93BB860-F483-45EB-84B2-7245DB102560}" type="presOf" srcId="{A9155B0E-EAA3-4A6B-BC8D-E617B02CF62C}" destId="{CF98F9FD-85AA-46F4-825D-002667EBB27B}" srcOrd="0" destOrd="0" presId="urn:microsoft.com/office/officeart/2005/8/layout/hierarchy6"/>
    <dgm:cxn modelId="{CCE3E0DF-C7B6-43EF-B604-69DB14B17BB6}" srcId="{5EA19380-3982-4D95-BD6C-DF1040907FBC}" destId="{0B94AEB3-D5A4-48D6-A695-83527AC19E15}" srcOrd="1" destOrd="0" parTransId="{8A048D9D-02E1-465C-AF5B-46441A69DC20}" sibTransId="{1442B8E5-6698-431C-892F-0B91F0F8BF49}"/>
    <dgm:cxn modelId="{2F8B067D-B180-4C74-B0D2-F7C3E32FB41C}" type="presOf" srcId="{615E6616-5D79-4971-9926-C2131E9070BF}" destId="{A012425A-3DAF-4DC0-940C-30A56F9A5145}" srcOrd="0" destOrd="0" presId="urn:microsoft.com/office/officeart/2005/8/layout/hierarchy6"/>
    <dgm:cxn modelId="{4CF265D2-D598-42D8-B67B-DD87BD0E2200}" type="presOf" srcId="{5EA19380-3982-4D95-BD6C-DF1040907FBC}" destId="{AC487D28-A412-4339-9AAE-5CE545AC1DE6}" srcOrd="0" destOrd="0" presId="urn:microsoft.com/office/officeart/2005/8/layout/hierarchy6"/>
    <dgm:cxn modelId="{2D7966C4-AABD-4A74-AFE1-49B144792EAC}" type="presOf" srcId="{31370070-C30C-4B8B-A412-CAD3AB3573C7}" destId="{2FA4EA35-DA5A-4157-8EF3-4EB875CF1C80}" srcOrd="0" destOrd="0" presId="urn:microsoft.com/office/officeart/2005/8/layout/hierarchy6"/>
    <dgm:cxn modelId="{9096CE94-3AFA-4E2F-9E07-E0076E66BF1A}" type="presOf" srcId="{9A7E1FB1-5679-45AA-8EA8-CE9FE4F79649}" destId="{B41589BD-472E-41DE-AAC5-756E7A87C885}" srcOrd="0" destOrd="0" presId="urn:microsoft.com/office/officeart/2005/8/layout/hierarchy6"/>
    <dgm:cxn modelId="{BF5D2102-268E-45CC-BEBD-2A67868852D3}" srcId="{31370070-C30C-4B8B-A412-CAD3AB3573C7}" destId="{615E6616-5D79-4971-9926-C2131E9070BF}" srcOrd="0" destOrd="0" parTransId="{591226B9-6817-4156-9E68-E76E586462AE}" sibTransId="{608B70A4-F22E-4C3F-8CA7-667BF0094747}"/>
    <dgm:cxn modelId="{A7DDCB0A-3A47-4A61-AA7C-14C1AD107CF4}" srcId="{0B94AEB3-D5A4-48D6-A695-83527AC19E15}" destId="{59E3B0A3-E34F-42AC-A98B-E92D46CD8F7D}" srcOrd="0" destOrd="0" parTransId="{6F13DB93-504D-4525-A8E4-7A684E0CACBE}" sibTransId="{73E27334-D5F5-4989-8D77-B688AA96BD15}"/>
    <dgm:cxn modelId="{81505E29-E64F-49E9-9AC6-EE9AADCA8A9C}" type="presOf" srcId="{6F13DB93-504D-4525-A8E4-7A684E0CACBE}" destId="{F82605AA-239D-46E9-A5E2-AD2BDFACADC8}" srcOrd="0" destOrd="0" presId="urn:microsoft.com/office/officeart/2005/8/layout/hierarchy6"/>
    <dgm:cxn modelId="{F8CF4297-BE3E-46B2-BDF2-16C23B8CB491}" srcId="{5EA19380-3982-4D95-BD6C-DF1040907FBC}" destId="{31370070-C30C-4B8B-A412-CAD3AB3573C7}" srcOrd="0" destOrd="0" parTransId="{A9155B0E-EAA3-4A6B-BC8D-E617B02CF62C}" sibTransId="{68BF5D1F-D613-4687-9A5F-69ECA6CE0806}"/>
    <dgm:cxn modelId="{B08C242D-97FB-47E9-9BBD-D76E50F85A43}" srcId="{9A7E1FB1-5679-45AA-8EA8-CE9FE4F79649}" destId="{5EA19380-3982-4D95-BD6C-DF1040907FBC}" srcOrd="0" destOrd="0" parTransId="{D81AB05B-2ADB-44FE-B256-0B2025E3BEA7}" sibTransId="{24EDB387-3B24-4F43-9615-AA6581022EFD}"/>
    <dgm:cxn modelId="{69FD0C85-1502-4733-A064-C6B7E32E7519}" type="presOf" srcId="{8A048D9D-02E1-465C-AF5B-46441A69DC20}" destId="{F9F5055F-1015-48C4-A1F0-84767F794995}" srcOrd="0" destOrd="0" presId="urn:microsoft.com/office/officeart/2005/8/layout/hierarchy6"/>
    <dgm:cxn modelId="{E1102F79-FB25-4470-82D0-C761AF4DCC24}" type="presOf" srcId="{59E3B0A3-E34F-42AC-A98B-E92D46CD8F7D}" destId="{424B91B1-3E27-4072-A9DA-B838069679AA}" srcOrd="0" destOrd="0" presId="urn:microsoft.com/office/officeart/2005/8/layout/hierarchy6"/>
    <dgm:cxn modelId="{28A32C1A-0FD4-4FD3-95C2-97367575FFE2}" type="presOf" srcId="{591226B9-6817-4156-9E68-E76E586462AE}" destId="{01A682EC-54F3-444C-8AB6-CF37484EB518}" srcOrd="0" destOrd="0" presId="urn:microsoft.com/office/officeart/2005/8/layout/hierarchy6"/>
    <dgm:cxn modelId="{1293E1FC-8DC9-421F-AFB7-8E2E6CFBABF3}" type="presParOf" srcId="{B41589BD-472E-41DE-AAC5-756E7A87C885}" destId="{3073C2BE-3781-4A99-A807-553724F433C9}" srcOrd="0" destOrd="0" presId="urn:microsoft.com/office/officeart/2005/8/layout/hierarchy6"/>
    <dgm:cxn modelId="{5249C4A9-5790-4DCE-AF75-56CFAA4F5DA3}" type="presParOf" srcId="{3073C2BE-3781-4A99-A807-553724F433C9}" destId="{8F9AF41E-9873-4BAD-8523-D5DDD8DBC43D}" srcOrd="0" destOrd="0" presId="urn:microsoft.com/office/officeart/2005/8/layout/hierarchy6"/>
    <dgm:cxn modelId="{62B49169-5911-4ADD-A96E-E00C23FE72A6}" type="presParOf" srcId="{8F9AF41E-9873-4BAD-8523-D5DDD8DBC43D}" destId="{04BB53DF-68CD-4252-88DB-1F87196A38A7}" srcOrd="0" destOrd="0" presId="urn:microsoft.com/office/officeart/2005/8/layout/hierarchy6"/>
    <dgm:cxn modelId="{07A66253-B41B-4BF6-81D6-AA60FB485498}" type="presParOf" srcId="{04BB53DF-68CD-4252-88DB-1F87196A38A7}" destId="{AC487D28-A412-4339-9AAE-5CE545AC1DE6}" srcOrd="0" destOrd="0" presId="urn:microsoft.com/office/officeart/2005/8/layout/hierarchy6"/>
    <dgm:cxn modelId="{AF46FC9E-39EB-45AC-BEBA-815F99447DB2}" type="presParOf" srcId="{04BB53DF-68CD-4252-88DB-1F87196A38A7}" destId="{C27A8F1D-6B5D-42A3-AC23-741C95F5A0BF}" srcOrd="1" destOrd="0" presId="urn:microsoft.com/office/officeart/2005/8/layout/hierarchy6"/>
    <dgm:cxn modelId="{667C334C-FF20-4A10-8B54-A2534E38F491}" type="presParOf" srcId="{C27A8F1D-6B5D-42A3-AC23-741C95F5A0BF}" destId="{CF98F9FD-85AA-46F4-825D-002667EBB27B}" srcOrd="0" destOrd="0" presId="urn:microsoft.com/office/officeart/2005/8/layout/hierarchy6"/>
    <dgm:cxn modelId="{6D6C1E46-087D-4147-8CD7-221CC01593E8}" type="presParOf" srcId="{C27A8F1D-6B5D-42A3-AC23-741C95F5A0BF}" destId="{02A1C2D5-4D83-4366-807B-BB3D8290D3D0}" srcOrd="1" destOrd="0" presId="urn:microsoft.com/office/officeart/2005/8/layout/hierarchy6"/>
    <dgm:cxn modelId="{BAE9FDD4-16A3-48F3-ADB2-170C8746EAE2}" type="presParOf" srcId="{02A1C2D5-4D83-4366-807B-BB3D8290D3D0}" destId="{2FA4EA35-DA5A-4157-8EF3-4EB875CF1C80}" srcOrd="0" destOrd="0" presId="urn:microsoft.com/office/officeart/2005/8/layout/hierarchy6"/>
    <dgm:cxn modelId="{EDC78A22-C38D-47D4-AF84-1F5F53FFE74B}" type="presParOf" srcId="{02A1C2D5-4D83-4366-807B-BB3D8290D3D0}" destId="{7E1F1231-CEE9-4C01-9CFC-5BA4BAF9AAFE}" srcOrd="1" destOrd="0" presId="urn:microsoft.com/office/officeart/2005/8/layout/hierarchy6"/>
    <dgm:cxn modelId="{CD0225EA-FD9B-4D28-9316-76AD4A769D97}" type="presParOf" srcId="{7E1F1231-CEE9-4C01-9CFC-5BA4BAF9AAFE}" destId="{01A682EC-54F3-444C-8AB6-CF37484EB518}" srcOrd="0" destOrd="0" presId="urn:microsoft.com/office/officeart/2005/8/layout/hierarchy6"/>
    <dgm:cxn modelId="{21D5B5D6-CC95-461E-95B6-A3B0A842F247}" type="presParOf" srcId="{7E1F1231-CEE9-4C01-9CFC-5BA4BAF9AAFE}" destId="{F4E30A38-4AF5-4E90-8CE0-4EAB9B19C8EB}" srcOrd="1" destOrd="0" presId="urn:microsoft.com/office/officeart/2005/8/layout/hierarchy6"/>
    <dgm:cxn modelId="{77B05169-825B-4B9A-B66D-60E8A90A3019}" type="presParOf" srcId="{F4E30A38-4AF5-4E90-8CE0-4EAB9B19C8EB}" destId="{A012425A-3DAF-4DC0-940C-30A56F9A5145}" srcOrd="0" destOrd="0" presId="urn:microsoft.com/office/officeart/2005/8/layout/hierarchy6"/>
    <dgm:cxn modelId="{35D8FB4B-E72F-42D3-B134-496706DB129B}" type="presParOf" srcId="{F4E30A38-4AF5-4E90-8CE0-4EAB9B19C8EB}" destId="{EA5B2A7C-F3A7-43B7-A19A-825CD2F07B84}" srcOrd="1" destOrd="0" presId="urn:microsoft.com/office/officeart/2005/8/layout/hierarchy6"/>
    <dgm:cxn modelId="{4E532D0E-0DEA-454C-BFF5-3E7D6C5203F7}" type="presParOf" srcId="{C27A8F1D-6B5D-42A3-AC23-741C95F5A0BF}" destId="{F9F5055F-1015-48C4-A1F0-84767F794995}" srcOrd="2" destOrd="0" presId="urn:microsoft.com/office/officeart/2005/8/layout/hierarchy6"/>
    <dgm:cxn modelId="{7173AB0D-BD5E-4D59-9188-DC7B4A49B24F}" type="presParOf" srcId="{C27A8F1D-6B5D-42A3-AC23-741C95F5A0BF}" destId="{F0D99109-EA51-4386-889D-1FB262EECC04}" srcOrd="3" destOrd="0" presId="urn:microsoft.com/office/officeart/2005/8/layout/hierarchy6"/>
    <dgm:cxn modelId="{4F4A2E86-B98B-4F4B-93CF-509CEBD68A5C}" type="presParOf" srcId="{F0D99109-EA51-4386-889D-1FB262EECC04}" destId="{5E2F50E4-CC27-42C8-91A3-14DEF415D22F}" srcOrd="0" destOrd="0" presId="urn:microsoft.com/office/officeart/2005/8/layout/hierarchy6"/>
    <dgm:cxn modelId="{B9EA2AF1-190A-47EF-BBED-5A20A60DAAC5}" type="presParOf" srcId="{F0D99109-EA51-4386-889D-1FB262EECC04}" destId="{195FF2DD-701D-4CFF-8A31-C32D2982ABC7}" srcOrd="1" destOrd="0" presId="urn:microsoft.com/office/officeart/2005/8/layout/hierarchy6"/>
    <dgm:cxn modelId="{CB4AABCC-65FD-459E-AAF7-2861B60C8844}" type="presParOf" srcId="{195FF2DD-701D-4CFF-8A31-C32D2982ABC7}" destId="{F82605AA-239D-46E9-A5E2-AD2BDFACADC8}" srcOrd="0" destOrd="0" presId="urn:microsoft.com/office/officeart/2005/8/layout/hierarchy6"/>
    <dgm:cxn modelId="{010C2813-0331-4889-B9AD-2516E16BD479}" type="presParOf" srcId="{195FF2DD-701D-4CFF-8A31-C32D2982ABC7}" destId="{1E128B65-EFA1-4924-A4B0-5E85B7AD3C2C}" srcOrd="1" destOrd="0" presId="urn:microsoft.com/office/officeart/2005/8/layout/hierarchy6"/>
    <dgm:cxn modelId="{63277E71-D156-46D0-BF7C-A867C8669BEE}" type="presParOf" srcId="{1E128B65-EFA1-4924-A4B0-5E85B7AD3C2C}" destId="{424B91B1-3E27-4072-A9DA-B838069679AA}" srcOrd="0" destOrd="0" presId="urn:microsoft.com/office/officeart/2005/8/layout/hierarchy6"/>
    <dgm:cxn modelId="{6599851C-A13F-44D8-82BA-1F85ADADD9A3}" type="presParOf" srcId="{1E128B65-EFA1-4924-A4B0-5E85B7AD3C2C}" destId="{4257E1B7-92E4-461C-97AF-4E80EF39AA84}" srcOrd="1" destOrd="0" presId="urn:microsoft.com/office/officeart/2005/8/layout/hierarchy6"/>
    <dgm:cxn modelId="{3AB7C080-2DE8-4723-9A01-5C6AA7C253DC}" type="presParOf" srcId="{B41589BD-472E-41DE-AAC5-756E7A87C885}" destId="{C825C026-C7A3-4877-A770-E09BE3C83D2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9A7E1FB1-5679-45AA-8EA8-CE9FE4F79649}"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5EA19380-3982-4D95-BD6C-DF1040907FBC}">
      <dgm:prSet phldrT="[Tekst]" custT="1"/>
      <dgm:spPr>
        <a:ln>
          <a:solidFill>
            <a:srgbClr val="FFC000"/>
          </a:solidFill>
        </a:ln>
      </dgm:spPr>
      <dgm:t>
        <a:bodyPr/>
        <a:lstStyle/>
        <a:p>
          <a:pPr algn="l"/>
          <a:r>
            <a:rPr lang="pl-PL" sz="1400" b="1" dirty="0">
              <a:effectLst/>
              <a:latin typeface="Lato"/>
              <a:cs typeface="Times New Roman" panose="02020603050405020304" pitchFamily="18" charset="0"/>
            </a:rPr>
            <a:t>4. </a:t>
          </a:r>
          <a:r>
            <a:rPr lang="pl-PL" sz="1400" b="0" dirty="0">
              <a:effectLst/>
              <a:latin typeface="Lato"/>
              <a:cs typeface="Times New Roman" panose="02020603050405020304" pitchFamily="18" charset="0"/>
            </a:rPr>
            <a:t>Czy podmiot, na który wystawiono/wystawione będą faktury dokonuje w projekcie wyłącznie czynności zwolnionych?</a:t>
          </a:r>
        </a:p>
      </dgm:t>
    </dgm:pt>
    <dgm:pt modelId="{D81AB05B-2ADB-44FE-B256-0B2025E3BEA7}" type="parTrans" cxnId="{B08C242D-97FB-47E9-9BBD-D76E50F85A43}">
      <dgm:prSet/>
      <dgm:spPr/>
      <dgm:t>
        <a:bodyPr/>
        <a:lstStyle/>
        <a:p>
          <a:endParaRPr lang="pl-PL"/>
        </a:p>
      </dgm:t>
    </dgm:pt>
    <dgm:pt modelId="{24EDB387-3B24-4F43-9615-AA6581022EFD}" type="sibTrans" cxnId="{B08C242D-97FB-47E9-9BBD-D76E50F85A43}">
      <dgm:prSet/>
      <dgm:spPr/>
      <dgm:t>
        <a:bodyPr/>
        <a:lstStyle/>
        <a:p>
          <a:endParaRPr lang="pl-PL"/>
        </a:p>
      </dgm:t>
    </dgm:pt>
    <dgm:pt modelId="{31370070-C30C-4B8B-A412-CAD3AB3573C7}">
      <dgm:prSet phldrT="[Tekst]" custT="1"/>
      <dgm:spPr>
        <a:ln>
          <a:solidFill>
            <a:srgbClr val="FFC000"/>
          </a:solidFill>
        </a:ln>
      </dgm:spPr>
      <dgm:t>
        <a:bodyPr/>
        <a:lstStyle/>
        <a:p>
          <a:r>
            <a:rPr lang="pl-PL" sz="1400" b="0" dirty="0">
              <a:effectLst/>
              <a:latin typeface="Lato"/>
              <a:cs typeface="Times New Roman" panose="02020603050405020304" pitchFamily="18" charset="0"/>
            </a:rPr>
            <a:t>TAK</a:t>
          </a:r>
          <a:endParaRPr lang="pl-PL" sz="1400" b="0" dirty="0">
            <a:latin typeface="Lato"/>
          </a:endParaRPr>
        </a:p>
      </dgm:t>
    </dgm:pt>
    <dgm:pt modelId="{A9155B0E-EAA3-4A6B-BC8D-E617B02CF62C}" type="parTrans" cxnId="{F8CF4297-BE3E-46B2-BDF2-16C23B8CB491}">
      <dgm:prSet/>
      <dgm:spPr>
        <a:ln>
          <a:solidFill>
            <a:srgbClr val="FFC000"/>
          </a:solidFill>
        </a:ln>
      </dgm:spPr>
      <dgm:t>
        <a:bodyPr/>
        <a:lstStyle/>
        <a:p>
          <a:endParaRPr lang="pl-PL">
            <a:latin typeface="Lato"/>
          </a:endParaRPr>
        </a:p>
      </dgm:t>
    </dgm:pt>
    <dgm:pt modelId="{68BF5D1F-D613-4687-9A5F-69ECA6CE0806}" type="sibTrans" cxnId="{F8CF4297-BE3E-46B2-BDF2-16C23B8CB491}">
      <dgm:prSet/>
      <dgm:spPr/>
      <dgm:t>
        <a:bodyPr/>
        <a:lstStyle/>
        <a:p>
          <a:endParaRPr lang="pl-PL"/>
        </a:p>
      </dgm:t>
    </dgm:pt>
    <dgm:pt modelId="{0B94AEB3-D5A4-48D6-A695-83527AC19E15}">
      <dgm:prSet phldrT="[Tekst]" custT="1"/>
      <dgm:spPr>
        <a:ln>
          <a:solidFill>
            <a:srgbClr val="FFC000"/>
          </a:solidFill>
        </a:ln>
      </dgm:spPr>
      <dgm:t>
        <a:bodyPr/>
        <a:lstStyle/>
        <a:p>
          <a:r>
            <a:rPr lang="pl-PL" sz="1400" dirty="0">
              <a:latin typeface="Lato"/>
            </a:rPr>
            <a:t>NIE</a:t>
          </a:r>
        </a:p>
      </dgm:t>
    </dgm:pt>
    <dgm:pt modelId="{8A048D9D-02E1-465C-AF5B-46441A69DC20}" type="parTrans" cxnId="{CCE3E0DF-C7B6-43EF-B604-69DB14B17BB6}">
      <dgm:prSet/>
      <dgm:spPr>
        <a:ln>
          <a:solidFill>
            <a:srgbClr val="FFC000"/>
          </a:solidFill>
        </a:ln>
      </dgm:spPr>
      <dgm:t>
        <a:bodyPr/>
        <a:lstStyle/>
        <a:p>
          <a:endParaRPr lang="pl-PL">
            <a:latin typeface="Lato"/>
          </a:endParaRPr>
        </a:p>
      </dgm:t>
    </dgm:pt>
    <dgm:pt modelId="{1442B8E5-6698-431C-892F-0B91F0F8BF49}" type="sibTrans" cxnId="{CCE3E0DF-C7B6-43EF-B604-69DB14B17BB6}">
      <dgm:prSet/>
      <dgm:spPr/>
      <dgm:t>
        <a:bodyPr/>
        <a:lstStyle/>
        <a:p>
          <a:endParaRPr lang="pl-PL"/>
        </a:p>
      </dgm:t>
    </dgm:pt>
    <dgm:pt modelId="{615E6616-5D79-4971-9926-C2131E9070BF}">
      <dgm:prSet custT="1"/>
      <dgm:spPr>
        <a:ln>
          <a:solidFill>
            <a:srgbClr val="FFC000"/>
          </a:solidFill>
        </a:ln>
      </dgm:spPr>
      <dgm:t>
        <a:bodyPr/>
        <a:lstStyle/>
        <a:p>
          <a:r>
            <a:rPr lang="pl-PL" sz="1400" b="1" dirty="0">
              <a:effectLst/>
              <a:latin typeface="Lato"/>
              <a:cs typeface="Times New Roman" panose="02020603050405020304" pitchFamily="18" charset="0"/>
            </a:rPr>
            <a:t>Podatek VAT może być kosztem kwalifikowanym</a:t>
          </a:r>
          <a:endParaRPr lang="pl-PL" sz="1400" dirty="0">
            <a:latin typeface="Lato"/>
          </a:endParaRPr>
        </a:p>
      </dgm:t>
    </dgm:pt>
    <dgm:pt modelId="{591226B9-6817-4156-9E68-E76E586462AE}" type="parTrans" cxnId="{BF5D2102-268E-45CC-BEBD-2A67868852D3}">
      <dgm:prSet/>
      <dgm:spPr>
        <a:ln>
          <a:solidFill>
            <a:srgbClr val="FFC000"/>
          </a:solidFill>
        </a:ln>
      </dgm:spPr>
      <dgm:t>
        <a:bodyPr/>
        <a:lstStyle/>
        <a:p>
          <a:endParaRPr lang="pl-PL">
            <a:latin typeface="Lato"/>
          </a:endParaRPr>
        </a:p>
      </dgm:t>
    </dgm:pt>
    <dgm:pt modelId="{608B70A4-F22E-4C3F-8CA7-667BF0094747}" type="sibTrans" cxnId="{BF5D2102-268E-45CC-BEBD-2A67868852D3}">
      <dgm:prSet/>
      <dgm:spPr/>
      <dgm:t>
        <a:bodyPr/>
        <a:lstStyle/>
        <a:p>
          <a:endParaRPr lang="pl-PL"/>
        </a:p>
      </dgm:t>
    </dgm:pt>
    <dgm:pt modelId="{59E3B0A3-E34F-42AC-A98B-E92D46CD8F7D}">
      <dgm:prSet custT="1"/>
      <dgm:spPr>
        <a:ln>
          <a:solidFill>
            <a:srgbClr val="FFC000"/>
          </a:solidFill>
        </a:ln>
      </dgm:spPr>
      <dgm:t>
        <a:bodyPr/>
        <a:lstStyle/>
        <a:p>
          <a:r>
            <a:rPr lang="pl-PL" sz="1400" b="1" dirty="0">
              <a:effectLst/>
              <a:latin typeface="Lato"/>
              <a:cs typeface="Times New Roman" panose="02020603050405020304" pitchFamily="18" charset="0"/>
            </a:rPr>
            <a:t>Przejdź do punktu 5 ankiety</a:t>
          </a:r>
          <a:endParaRPr lang="pl-PL" sz="1400" dirty="0">
            <a:latin typeface="Lato"/>
          </a:endParaRPr>
        </a:p>
      </dgm:t>
    </dgm:pt>
    <dgm:pt modelId="{6F13DB93-504D-4525-A8E4-7A684E0CACBE}" type="parTrans" cxnId="{A7DDCB0A-3A47-4A61-AA7C-14C1AD107CF4}">
      <dgm:prSet/>
      <dgm:spPr>
        <a:ln>
          <a:solidFill>
            <a:srgbClr val="FFC000"/>
          </a:solidFill>
        </a:ln>
      </dgm:spPr>
      <dgm:t>
        <a:bodyPr/>
        <a:lstStyle/>
        <a:p>
          <a:endParaRPr lang="pl-PL">
            <a:latin typeface="Lato"/>
          </a:endParaRPr>
        </a:p>
      </dgm:t>
    </dgm:pt>
    <dgm:pt modelId="{73E27334-D5F5-4989-8D77-B688AA96BD15}" type="sibTrans" cxnId="{A7DDCB0A-3A47-4A61-AA7C-14C1AD107CF4}">
      <dgm:prSet/>
      <dgm:spPr/>
      <dgm:t>
        <a:bodyPr/>
        <a:lstStyle/>
        <a:p>
          <a:endParaRPr lang="pl-PL"/>
        </a:p>
      </dgm:t>
    </dgm:pt>
    <dgm:pt modelId="{B41589BD-472E-41DE-AAC5-756E7A87C885}" type="pres">
      <dgm:prSet presAssocID="{9A7E1FB1-5679-45AA-8EA8-CE9FE4F79649}" presName="mainComposite" presStyleCnt="0">
        <dgm:presLayoutVars>
          <dgm:chPref val="1"/>
          <dgm:dir/>
          <dgm:animOne val="branch"/>
          <dgm:animLvl val="lvl"/>
          <dgm:resizeHandles val="exact"/>
        </dgm:presLayoutVars>
      </dgm:prSet>
      <dgm:spPr/>
      <dgm:t>
        <a:bodyPr/>
        <a:lstStyle/>
        <a:p>
          <a:endParaRPr lang="pl-PL"/>
        </a:p>
      </dgm:t>
    </dgm:pt>
    <dgm:pt modelId="{3073C2BE-3781-4A99-A807-553724F433C9}" type="pres">
      <dgm:prSet presAssocID="{9A7E1FB1-5679-45AA-8EA8-CE9FE4F79649}" presName="hierFlow" presStyleCnt="0"/>
      <dgm:spPr/>
    </dgm:pt>
    <dgm:pt modelId="{8F9AF41E-9873-4BAD-8523-D5DDD8DBC43D}" type="pres">
      <dgm:prSet presAssocID="{9A7E1FB1-5679-45AA-8EA8-CE9FE4F79649}" presName="hierChild1" presStyleCnt="0">
        <dgm:presLayoutVars>
          <dgm:chPref val="1"/>
          <dgm:animOne val="branch"/>
          <dgm:animLvl val="lvl"/>
        </dgm:presLayoutVars>
      </dgm:prSet>
      <dgm:spPr/>
    </dgm:pt>
    <dgm:pt modelId="{04BB53DF-68CD-4252-88DB-1F87196A38A7}" type="pres">
      <dgm:prSet presAssocID="{5EA19380-3982-4D95-BD6C-DF1040907FBC}" presName="Name14" presStyleCnt="0"/>
      <dgm:spPr/>
    </dgm:pt>
    <dgm:pt modelId="{AC487D28-A412-4339-9AAE-5CE545AC1DE6}" type="pres">
      <dgm:prSet presAssocID="{5EA19380-3982-4D95-BD6C-DF1040907FBC}" presName="level1Shape" presStyleLbl="node0" presStyleIdx="0" presStyleCnt="1" custScaleX="395081">
        <dgm:presLayoutVars>
          <dgm:chPref val="3"/>
        </dgm:presLayoutVars>
      </dgm:prSet>
      <dgm:spPr/>
      <dgm:t>
        <a:bodyPr/>
        <a:lstStyle/>
        <a:p>
          <a:endParaRPr lang="pl-PL"/>
        </a:p>
      </dgm:t>
    </dgm:pt>
    <dgm:pt modelId="{C27A8F1D-6B5D-42A3-AC23-741C95F5A0BF}" type="pres">
      <dgm:prSet presAssocID="{5EA19380-3982-4D95-BD6C-DF1040907FBC}" presName="hierChild2" presStyleCnt="0"/>
      <dgm:spPr/>
    </dgm:pt>
    <dgm:pt modelId="{CF98F9FD-85AA-46F4-825D-002667EBB27B}" type="pres">
      <dgm:prSet presAssocID="{A9155B0E-EAA3-4A6B-BC8D-E617B02CF62C}" presName="Name19" presStyleLbl="parChTrans1D2" presStyleIdx="0" presStyleCnt="2"/>
      <dgm:spPr/>
      <dgm:t>
        <a:bodyPr/>
        <a:lstStyle/>
        <a:p>
          <a:endParaRPr lang="pl-PL"/>
        </a:p>
      </dgm:t>
    </dgm:pt>
    <dgm:pt modelId="{02A1C2D5-4D83-4366-807B-BB3D8290D3D0}" type="pres">
      <dgm:prSet presAssocID="{31370070-C30C-4B8B-A412-CAD3AB3573C7}" presName="Name21" presStyleCnt="0"/>
      <dgm:spPr/>
    </dgm:pt>
    <dgm:pt modelId="{2FA4EA35-DA5A-4157-8EF3-4EB875CF1C80}" type="pres">
      <dgm:prSet presAssocID="{31370070-C30C-4B8B-A412-CAD3AB3573C7}" presName="level2Shape" presStyleLbl="node2" presStyleIdx="0" presStyleCnt="2" custScaleX="60865" custScaleY="41901"/>
      <dgm:spPr/>
      <dgm:t>
        <a:bodyPr/>
        <a:lstStyle/>
        <a:p>
          <a:endParaRPr lang="pl-PL"/>
        </a:p>
      </dgm:t>
    </dgm:pt>
    <dgm:pt modelId="{7E1F1231-CEE9-4C01-9CFC-5BA4BAF9AAFE}" type="pres">
      <dgm:prSet presAssocID="{31370070-C30C-4B8B-A412-CAD3AB3573C7}" presName="hierChild3" presStyleCnt="0"/>
      <dgm:spPr/>
    </dgm:pt>
    <dgm:pt modelId="{01A682EC-54F3-444C-8AB6-CF37484EB518}" type="pres">
      <dgm:prSet presAssocID="{591226B9-6817-4156-9E68-E76E586462AE}" presName="Name19" presStyleLbl="parChTrans1D3" presStyleIdx="0" presStyleCnt="2"/>
      <dgm:spPr/>
      <dgm:t>
        <a:bodyPr/>
        <a:lstStyle/>
        <a:p>
          <a:endParaRPr lang="pl-PL"/>
        </a:p>
      </dgm:t>
    </dgm:pt>
    <dgm:pt modelId="{F4E30A38-4AF5-4E90-8CE0-4EAB9B19C8EB}" type="pres">
      <dgm:prSet presAssocID="{615E6616-5D79-4971-9926-C2131E9070BF}" presName="Name21" presStyleCnt="0"/>
      <dgm:spPr/>
    </dgm:pt>
    <dgm:pt modelId="{A012425A-3DAF-4DC0-940C-30A56F9A5145}" type="pres">
      <dgm:prSet presAssocID="{615E6616-5D79-4971-9926-C2131E9070BF}" presName="level2Shape" presStyleLbl="node3" presStyleIdx="0" presStyleCnt="2"/>
      <dgm:spPr>
        <a:prstGeom prst="roundRect">
          <a:avLst/>
        </a:prstGeom>
      </dgm:spPr>
      <dgm:t>
        <a:bodyPr/>
        <a:lstStyle/>
        <a:p>
          <a:endParaRPr lang="pl-PL"/>
        </a:p>
      </dgm:t>
    </dgm:pt>
    <dgm:pt modelId="{EA5B2A7C-F3A7-43B7-A19A-825CD2F07B84}" type="pres">
      <dgm:prSet presAssocID="{615E6616-5D79-4971-9926-C2131E9070BF}" presName="hierChild3" presStyleCnt="0"/>
      <dgm:spPr/>
    </dgm:pt>
    <dgm:pt modelId="{F9F5055F-1015-48C4-A1F0-84767F794995}" type="pres">
      <dgm:prSet presAssocID="{8A048D9D-02E1-465C-AF5B-46441A69DC20}" presName="Name19" presStyleLbl="parChTrans1D2" presStyleIdx="1" presStyleCnt="2"/>
      <dgm:spPr/>
      <dgm:t>
        <a:bodyPr/>
        <a:lstStyle/>
        <a:p>
          <a:endParaRPr lang="pl-PL"/>
        </a:p>
      </dgm:t>
    </dgm:pt>
    <dgm:pt modelId="{F0D99109-EA51-4386-889D-1FB262EECC04}" type="pres">
      <dgm:prSet presAssocID="{0B94AEB3-D5A4-48D6-A695-83527AC19E15}" presName="Name21" presStyleCnt="0"/>
      <dgm:spPr/>
    </dgm:pt>
    <dgm:pt modelId="{5E2F50E4-CC27-42C8-91A3-14DEF415D22F}" type="pres">
      <dgm:prSet presAssocID="{0B94AEB3-D5A4-48D6-A695-83527AC19E15}" presName="level2Shape" presStyleLbl="node2" presStyleIdx="1" presStyleCnt="2" custScaleX="60865" custScaleY="41901"/>
      <dgm:spPr/>
      <dgm:t>
        <a:bodyPr/>
        <a:lstStyle/>
        <a:p>
          <a:endParaRPr lang="pl-PL"/>
        </a:p>
      </dgm:t>
    </dgm:pt>
    <dgm:pt modelId="{195FF2DD-701D-4CFF-8A31-C32D2982ABC7}" type="pres">
      <dgm:prSet presAssocID="{0B94AEB3-D5A4-48D6-A695-83527AC19E15}" presName="hierChild3" presStyleCnt="0"/>
      <dgm:spPr/>
    </dgm:pt>
    <dgm:pt modelId="{F82605AA-239D-46E9-A5E2-AD2BDFACADC8}" type="pres">
      <dgm:prSet presAssocID="{6F13DB93-504D-4525-A8E4-7A684E0CACBE}" presName="Name19" presStyleLbl="parChTrans1D3" presStyleIdx="1" presStyleCnt="2"/>
      <dgm:spPr/>
      <dgm:t>
        <a:bodyPr/>
        <a:lstStyle/>
        <a:p>
          <a:endParaRPr lang="pl-PL"/>
        </a:p>
      </dgm:t>
    </dgm:pt>
    <dgm:pt modelId="{1E128B65-EFA1-4924-A4B0-5E85B7AD3C2C}" type="pres">
      <dgm:prSet presAssocID="{59E3B0A3-E34F-42AC-A98B-E92D46CD8F7D}" presName="Name21" presStyleCnt="0"/>
      <dgm:spPr/>
    </dgm:pt>
    <dgm:pt modelId="{424B91B1-3E27-4072-A9DA-B838069679AA}" type="pres">
      <dgm:prSet presAssocID="{59E3B0A3-E34F-42AC-A98B-E92D46CD8F7D}" presName="level2Shape" presStyleLbl="node3" presStyleIdx="1" presStyleCnt="2"/>
      <dgm:spPr>
        <a:prstGeom prst="downArrow">
          <a:avLst/>
        </a:prstGeom>
      </dgm:spPr>
      <dgm:t>
        <a:bodyPr/>
        <a:lstStyle/>
        <a:p>
          <a:endParaRPr lang="pl-PL"/>
        </a:p>
      </dgm:t>
    </dgm:pt>
    <dgm:pt modelId="{4257E1B7-92E4-461C-97AF-4E80EF39AA84}" type="pres">
      <dgm:prSet presAssocID="{59E3B0A3-E34F-42AC-A98B-E92D46CD8F7D}" presName="hierChild3" presStyleCnt="0"/>
      <dgm:spPr/>
    </dgm:pt>
    <dgm:pt modelId="{C825C026-C7A3-4877-A770-E09BE3C83D23}" type="pres">
      <dgm:prSet presAssocID="{9A7E1FB1-5679-45AA-8EA8-CE9FE4F79649}" presName="bgShapesFlow" presStyleCnt="0"/>
      <dgm:spPr/>
    </dgm:pt>
  </dgm:ptLst>
  <dgm:cxnLst>
    <dgm:cxn modelId="{17BA9800-1220-4205-970A-B75F5C43C0DD}" type="presOf" srcId="{0B94AEB3-D5A4-48D6-A695-83527AC19E15}" destId="{5E2F50E4-CC27-42C8-91A3-14DEF415D22F}" srcOrd="0" destOrd="0" presId="urn:microsoft.com/office/officeart/2005/8/layout/hierarchy6"/>
    <dgm:cxn modelId="{B93BB860-F483-45EB-84B2-7245DB102560}" type="presOf" srcId="{A9155B0E-EAA3-4A6B-BC8D-E617B02CF62C}" destId="{CF98F9FD-85AA-46F4-825D-002667EBB27B}" srcOrd="0" destOrd="0" presId="urn:microsoft.com/office/officeart/2005/8/layout/hierarchy6"/>
    <dgm:cxn modelId="{CCE3E0DF-C7B6-43EF-B604-69DB14B17BB6}" srcId="{5EA19380-3982-4D95-BD6C-DF1040907FBC}" destId="{0B94AEB3-D5A4-48D6-A695-83527AC19E15}" srcOrd="1" destOrd="0" parTransId="{8A048D9D-02E1-465C-AF5B-46441A69DC20}" sibTransId="{1442B8E5-6698-431C-892F-0B91F0F8BF49}"/>
    <dgm:cxn modelId="{2F8B067D-B180-4C74-B0D2-F7C3E32FB41C}" type="presOf" srcId="{615E6616-5D79-4971-9926-C2131E9070BF}" destId="{A012425A-3DAF-4DC0-940C-30A56F9A5145}" srcOrd="0" destOrd="0" presId="urn:microsoft.com/office/officeart/2005/8/layout/hierarchy6"/>
    <dgm:cxn modelId="{4CF265D2-D598-42D8-B67B-DD87BD0E2200}" type="presOf" srcId="{5EA19380-3982-4D95-BD6C-DF1040907FBC}" destId="{AC487D28-A412-4339-9AAE-5CE545AC1DE6}" srcOrd="0" destOrd="0" presId="urn:microsoft.com/office/officeart/2005/8/layout/hierarchy6"/>
    <dgm:cxn modelId="{2D7966C4-AABD-4A74-AFE1-49B144792EAC}" type="presOf" srcId="{31370070-C30C-4B8B-A412-CAD3AB3573C7}" destId="{2FA4EA35-DA5A-4157-8EF3-4EB875CF1C80}" srcOrd="0" destOrd="0" presId="urn:microsoft.com/office/officeart/2005/8/layout/hierarchy6"/>
    <dgm:cxn modelId="{9096CE94-3AFA-4E2F-9E07-E0076E66BF1A}" type="presOf" srcId="{9A7E1FB1-5679-45AA-8EA8-CE9FE4F79649}" destId="{B41589BD-472E-41DE-AAC5-756E7A87C885}" srcOrd="0" destOrd="0" presId="urn:microsoft.com/office/officeart/2005/8/layout/hierarchy6"/>
    <dgm:cxn modelId="{BF5D2102-268E-45CC-BEBD-2A67868852D3}" srcId="{31370070-C30C-4B8B-A412-CAD3AB3573C7}" destId="{615E6616-5D79-4971-9926-C2131E9070BF}" srcOrd="0" destOrd="0" parTransId="{591226B9-6817-4156-9E68-E76E586462AE}" sibTransId="{608B70A4-F22E-4C3F-8CA7-667BF0094747}"/>
    <dgm:cxn modelId="{A7DDCB0A-3A47-4A61-AA7C-14C1AD107CF4}" srcId="{0B94AEB3-D5A4-48D6-A695-83527AC19E15}" destId="{59E3B0A3-E34F-42AC-A98B-E92D46CD8F7D}" srcOrd="0" destOrd="0" parTransId="{6F13DB93-504D-4525-A8E4-7A684E0CACBE}" sibTransId="{73E27334-D5F5-4989-8D77-B688AA96BD15}"/>
    <dgm:cxn modelId="{81505E29-E64F-49E9-9AC6-EE9AADCA8A9C}" type="presOf" srcId="{6F13DB93-504D-4525-A8E4-7A684E0CACBE}" destId="{F82605AA-239D-46E9-A5E2-AD2BDFACADC8}" srcOrd="0" destOrd="0" presId="urn:microsoft.com/office/officeart/2005/8/layout/hierarchy6"/>
    <dgm:cxn modelId="{F8CF4297-BE3E-46B2-BDF2-16C23B8CB491}" srcId="{5EA19380-3982-4D95-BD6C-DF1040907FBC}" destId="{31370070-C30C-4B8B-A412-CAD3AB3573C7}" srcOrd="0" destOrd="0" parTransId="{A9155B0E-EAA3-4A6B-BC8D-E617B02CF62C}" sibTransId="{68BF5D1F-D613-4687-9A5F-69ECA6CE0806}"/>
    <dgm:cxn modelId="{B08C242D-97FB-47E9-9BBD-D76E50F85A43}" srcId="{9A7E1FB1-5679-45AA-8EA8-CE9FE4F79649}" destId="{5EA19380-3982-4D95-BD6C-DF1040907FBC}" srcOrd="0" destOrd="0" parTransId="{D81AB05B-2ADB-44FE-B256-0B2025E3BEA7}" sibTransId="{24EDB387-3B24-4F43-9615-AA6581022EFD}"/>
    <dgm:cxn modelId="{69FD0C85-1502-4733-A064-C6B7E32E7519}" type="presOf" srcId="{8A048D9D-02E1-465C-AF5B-46441A69DC20}" destId="{F9F5055F-1015-48C4-A1F0-84767F794995}" srcOrd="0" destOrd="0" presId="urn:microsoft.com/office/officeart/2005/8/layout/hierarchy6"/>
    <dgm:cxn modelId="{E1102F79-FB25-4470-82D0-C761AF4DCC24}" type="presOf" srcId="{59E3B0A3-E34F-42AC-A98B-E92D46CD8F7D}" destId="{424B91B1-3E27-4072-A9DA-B838069679AA}" srcOrd="0" destOrd="0" presId="urn:microsoft.com/office/officeart/2005/8/layout/hierarchy6"/>
    <dgm:cxn modelId="{28A32C1A-0FD4-4FD3-95C2-97367575FFE2}" type="presOf" srcId="{591226B9-6817-4156-9E68-E76E586462AE}" destId="{01A682EC-54F3-444C-8AB6-CF37484EB518}" srcOrd="0" destOrd="0" presId="urn:microsoft.com/office/officeart/2005/8/layout/hierarchy6"/>
    <dgm:cxn modelId="{1293E1FC-8DC9-421F-AFB7-8E2E6CFBABF3}" type="presParOf" srcId="{B41589BD-472E-41DE-AAC5-756E7A87C885}" destId="{3073C2BE-3781-4A99-A807-553724F433C9}" srcOrd="0" destOrd="0" presId="urn:microsoft.com/office/officeart/2005/8/layout/hierarchy6"/>
    <dgm:cxn modelId="{5249C4A9-5790-4DCE-AF75-56CFAA4F5DA3}" type="presParOf" srcId="{3073C2BE-3781-4A99-A807-553724F433C9}" destId="{8F9AF41E-9873-4BAD-8523-D5DDD8DBC43D}" srcOrd="0" destOrd="0" presId="urn:microsoft.com/office/officeart/2005/8/layout/hierarchy6"/>
    <dgm:cxn modelId="{62B49169-5911-4ADD-A96E-E00C23FE72A6}" type="presParOf" srcId="{8F9AF41E-9873-4BAD-8523-D5DDD8DBC43D}" destId="{04BB53DF-68CD-4252-88DB-1F87196A38A7}" srcOrd="0" destOrd="0" presId="urn:microsoft.com/office/officeart/2005/8/layout/hierarchy6"/>
    <dgm:cxn modelId="{07A66253-B41B-4BF6-81D6-AA60FB485498}" type="presParOf" srcId="{04BB53DF-68CD-4252-88DB-1F87196A38A7}" destId="{AC487D28-A412-4339-9AAE-5CE545AC1DE6}" srcOrd="0" destOrd="0" presId="urn:microsoft.com/office/officeart/2005/8/layout/hierarchy6"/>
    <dgm:cxn modelId="{AF46FC9E-39EB-45AC-BEBA-815F99447DB2}" type="presParOf" srcId="{04BB53DF-68CD-4252-88DB-1F87196A38A7}" destId="{C27A8F1D-6B5D-42A3-AC23-741C95F5A0BF}" srcOrd="1" destOrd="0" presId="urn:microsoft.com/office/officeart/2005/8/layout/hierarchy6"/>
    <dgm:cxn modelId="{667C334C-FF20-4A10-8B54-A2534E38F491}" type="presParOf" srcId="{C27A8F1D-6B5D-42A3-AC23-741C95F5A0BF}" destId="{CF98F9FD-85AA-46F4-825D-002667EBB27B}" srcOrd="0" destOrd="0" presId="urn:microsoft.com/office/officeart/2005/8/layout/hierarchy6"/>
    <dgm:cxn modelId="{6D6C1E46-087D-4147-8CD7-221CC01593E8}" type="presParOf" srcId="{C27A8F1D-6B5D-42A3-AC23-741C95F5A0BF}" destId="{02A1C2D5-4D83-4366-807B-BB3D8290D3D0}" srcOrd="1" destOrd="0" presId="urn:microsoft.com/office/officeart/2005/8/layout/hierarchy6"/>
    <dgm:cxn modelId="{BAE9FDD4-16A3-48F3-ADB2-170C8746EAE2}" type="presParOf" srcId="{02A1C2D5-4D83-4366-807B-BB3D8290D3D0}" destId="{2FA4EA35-DA5A-4157-8EF3-4EB875CF1C80}" srcOrd="0" destOrd="0" presId="urn:microsoft.com/office/officeart/2005/8/layout/hierarchy6"/>
    <dgm:cxn modelId="{EDC78A22-C38D-47D4-AF84-1F5F53FFE74B}" type="presParOf" srcId="{02A1C2D5-4D83-4366-807B-BB3D8290D3D0}" destId="{7E1F1231-CEE9-4C01-9CFC-5BA4BAF9AAFE}" srcOrd="1" destOrd="0" presId="urn:microsoft.com/office/officeart/2005/8/layout/hierarchy6"/>
    <dgm:cxn modelId="{CD0225EA-FD9B-4D28-9316-76AD4A769D97}" type="presParOf" srcId="{7E1F1231-CEE9-4C01-9CFC-5BA4BAF9AAFE}" destId="{01A682EC-54F3-444C-8AB6-CF37484EB518}" srcOrd="0" destOrd="0" presId="urn:microsoft.com/office/officeart/2005/8/layout/hierarchy6"/>
    <dgm:cxn modelId="{21D5B5D6-CC95-461E-95B6-A3B0A842F247}" type="presParOf" srcId="{7E1F1231-CEE9-4C01-9CFC-5BA4BAF9AAFE}" destId="{F4E30A38-4AF5-4E90-8CE0-4EAB9B19C8EB}" srcOrd="1" destOrd="0" presId="urn:microsoft.com/office/officeart/2005/8/layout/hierarchy6"/>
    <dgm:cxn modelId="{77B05169-825B-4B9A-B66D-60E8A90A3019}" type="presParOf" srcId="{F4E30A38-4AF5-4E90-8CE0-4EAB9B19C8EB}" destId="{A012425A-3DAF-4DC0-940C-30A56F9A5145}" srcOrd="0" destOrd="0" presId="urn:microsoft.com/office/officeart/2005/8/layout/hierarchy6"/>
    <dgm:cxn modelId="{35D8FB4B-E72F-42D3-B134-496706DB129B}" type="presParOf" srcId="{F4E30A38-4AF5-4E90-8CE0-4EAB9B19C8EB}" destId="{EA5B2A7C-F3A7-43B7-A19A-825CD2F07B84}" srcOrd="1" destOrd="0" presId="urn:microsoft.com/office/officeart/2005/8/layout/hierarchy6"/>
    <dgm:cxn modelId="{4E532D0E-0DEA-454C-BFF5-3E7D6C5203F7}" type="presParOf" srcId="{C27A8F1D-6B5D-42A3-AC23-741C95F5A0BF}" destId="{F9F5055F-1015-48C4-A1F0-84767F794995}" srcOrd="2" destOrd="0" presId="urn:microsoft.com/office/officeart/2005/8/layout/hierarchy6"/>
    <dgm:cxn modelId="{7173AB0D-BD5E-4D59-9188-DC7B4A49B24F}" type="presParOf" srcId="{C27A8F1D-6B5D-42A3-AC23-741C95F5A0BF}" destId="{F0D99109-EA51-4386-889D-1FB262EECC04}" srcOrd="3" destOrd="0" presId="urn:microsoft.com/office/officeart/2005/8/layout/hierarchy6"/>
    <dgm:cxn modelId="{4F4A2E86-B98B-4F4B-93CF-509CEBD68A5C}" type="presParOf" srcId="{F0D99109-EA51-4386-889D-1FB262EECC04}" destId="{5E2F50E4-CC27-42C8-91A3-14DEF415D22F}" srcOrd="0" destOrd="0" presId="urn:microsoft.com/office/officeart/2005/8/layout/hierarchy6"/>
    <dgm:cxn modelId="{B9EA2AF1-190A-47EF-BBED-5A20A60DAAC5}" type="presParOf" srcId="{F0D99109-EA51-4386-889D-1FB262EECC04}" destId="{195FF2DD-701D-4CFF-8A31-C32D2982ABC7}" srcOrd="1" destOrd="0" presId="urn:microsoft.com/office/officeart/2005/8/layout/hierarchy6"/>
    <dgm:cxn modelId="{CB4AABCC-65FD-459E-AAF7-2861B60C8844}" type="presParOf" srcId="{195FF2DD-701D-4CFF-8A31-C32D2982ABC7}" destId="{F82605AA-239D-46E9-A5E2-AD2BDFACADC8}" srcOrd="0" destOrd="0" presId="urn:microsoft.com/office/officeart/2005/8/layout/hierarchy6"/>
    <dgm:cxn modelId="{010C2813-0331-4889-B9AD-2516E16BD479}" type="presParOf" srcId="{195FF2DD-701D-4CFF-8A31-C32D2982ABC7}" destId="{1E128B65-EFA1-4924-A4B0-5E85B7AD3C2C}" srcOrd="1" destOrd="0" presId="urn:microsoft.com/office/officeart/2005/8/layout/hierarchy6"/>
    <dgm:cxn modelId="{63277E71-D156-46D0-BF7C-A867C8669BEE}" type="presParOf" srcId="{1E128B65-EFA1-4924-A4B0-5E85B7AD3C2C}" destId="{424B91B1-3E27-4072-A9DA-B838069679AA}" srcOrd="0" destOrd="0" presId="urn:microsoft.com/office/officeart/2005/8/layout/hierarchy6"/>
    <dgm:cxn modelId="{6599851C-A13F-44D8-82BA-1F85ADADD9A3}" type="presParOf" srcId="{1E128B65-EFA1-4924-A4B0-5E85B7AD3C2C}" destId="{4257E1B7-92E4-461C-97AF-4E80EF39AA84}" srcOrd="1" destOrd="0" presId="urn:microsoft.com/office/officeart/2005/8/layout/hierarchy6"/>
    <dgm:cxn modelId="{3AB7C080-2DE8-4723-9A01-5C6AA7C253DC}" type="presParOf" srcId="{B41589BD-472E-41DE-AAC5-756E7A87C885}" destId="{C825C026-C7A3-4877-A770-E09BE3C83D2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9A7E1FB1-5679-45AA-8EA8-CE9FE4F79649}"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5EA19380-3982-4D95-BD6C-DF1040907FBC}">
      <dgm:prSet phldrT="[Tekst]" custT="1"/>
      <dgm:spPr>
        <a:ln>
          <a:solidFill>
            <a:srgbClr val="FFC000"/>
          </a:solidFill>
        </a:ln>
      </dgm:spPr>
      <dgm:t>
        <a:bodyPr/>
        <a:lstStyle/>
        <a:p>
          <a:pPr algn="l"/>
          <a:r>
            <a:rPr lang="pl-PL" sz="1400" b="1" dirty="0">
              <a:effectLst/>
              <a:latin typeface="Lato"/>
              <a:cs typeface="Times New Roman" panose="02020603050405020304" pitchFamily="18" charset="0"/>
            </a:rPr>
            <a:t>5. </a:t>
          </a:r>
          <a:r>
            <a:rPr lang="pl-PL" sz="1400" b="0" dirty="0">
              <a:effectLst/>
              <a:latin typeface="Lato"/>
              <a:cs typeface="Times New Roman" panose="02020603050405020304" pitchFamily="18" charset="0"/>
            </a:rPr>
            <a:t>Czy projekt częściowo nie generuje przychodów (w przypadku braku czynności opodatkowanych: np. sprzedaży albo sprzedaży zwolnionej), a w pozostałej części występuje przychód?</a:t>
          </a:r>
        </a:p>
      </dgm:t>
    </dgm:pt>
    <dgm:pt modelId="{D81AB05B-2ADB-44FE-B256-0B2025E3BEA7}" type="parTrans" cxnId="{B08C242D-97FB-47E9-9BBD-D76E50F85A43}">
      <dgm:prSet/>
      <dgm:spPr/>
      <dgm:t>
        <a:bodyPr/>
        <a:lstStyle/>
        <a:p>
          <a:endParaRPr lang="pl-PL"/>
        </a:p>
      </dgm:t>
    </dgm:pt>
    <dgm:pt modelId="{24EDB387-3B24-4F43-9615-AA6581022EFD}" type="sibTrans" cxnId="{B08C242D-97FB-47E9-9BBD-D76E50F85A43}">
      <dgm:prSet/>
      <dgm:spPr/>
      <dgm:t>
        <a:bodyPr/>
        <a:lstStyle/>
        <a:p>
          <a:endParaRPr lang="pl-PL"/>
        </a:p>
      </dgm:t>
    </dgm:pt>
    <dgm:pt modelId="{31370070-C30C-4B8B-A412-CAD3AB3573C7}">
      <dgm:prSet phldrT="[Tekst]" custT="1"/>
      <dgm:spPr>
        <a:ln>
          <a:solidFill>
            <a:srgbClr val="FFC000"/>
          </a:solidFill>
        </a:ln>
      </dgm:spPr>
      <dgm:t>
        <a:bodyPr/>
        <a:lstStyle/>
        <a:p>
          <a:r>
            <a:rPr lang="pl-PL" sz="1400" b="0" dirty="0">
              <a:effectLst/>
              <a:latin typeface="Lato"/>
              <a:cs typeface="Times New Roman" panose="02020603050405020304" pitchFamily="18" charset="0"/>
            </a:rPr>
            <a:t>TAK</a:t>
          </a:r>
          <a:endParaRPr lang="pl-PL" sz="1400" b="0" dirty="0">
            <a:latin typeface="Lato"/>
          </a:endParaRPr>
        </a:p>
      </dgm:t>
    </dgm:pt>
    <dgm:pt modelId="{A9155B0E-EAA3-4A6B-BC8D-E617B02CF62C}" type="parTrans" cxnId="{F8CF4297-BE3E-46B2-BDF2-16C23B8CB491}">
      <dgm:prSet/>
      <dgm:spPr>
        <a:ln>
          <a:solidFill>
            <a:srgbClr val="FFC000"/>
          </a:solidFill>
        </a:ln>
      </dgm:spPr>
      <dgm:t>
        <a:bodyPr/>
        <a:lstStyle/>
        <a:p>
          <a:endParaRPr lang="pl-PL">
            <a:latin typeface="Lato"/>
          </a:endParaRPr>
        </a:p>
      </dgm:t>
    </dgm:pt>
    <dgm:pt modelId="{68BF5D1F-D613-4687-9A5F-69ECA6CE0806}" type="sibTrans" cxnId="{F8CF4297-BE3E-46B2-BDF2-16C23B8CB491}">
      <dgm:prSet/>
      <dgm:spPr/>
      <dgm:t>
        <a:bodyPr/>
        <a:lstStyle/>
        <a:p>
          <a:endParaRPr lang="pl-PL"/>
        </a:p>
      </dgm:t>
    </dgm:pt>
    <dgm:pt modelId="{0B94AEB3-D5A4-48D6-A695-83527AC19E15}">
      <dgm:prSet phldrT="[Tekst]" custT="1"/>
      <dgm:spPr>
        <a:ln>
          <a:solidFill>
            <a:srgbClr val="FFC000"/>
          </a:solidFill>
        </a:ln>
      </dgm:spPr>
      <dgm:t>
        <a:bodyPr/>
        <a:lstStyle/>
        <a:p>
          <a:r>
            <a:rPr lang="pl-PL" sz="1400" dirty="0">
              <a:latin typeface="Lato"/>
            </a:rPr>
            <a:t>NIE</a:t>
          </a:r>
        </a:p>
      </dgm:t>
    </dgm:pt>
    <dgm:pt modelId="{8A048D9D-02E1-465C-AF5B-46441A69DC20}" type="parTrans" cxnId="{CCE3E0DF-C7B6-43EF-B604-69DB14B17BB6}">
      <dgm:prSet/>
      <dgm:spPr>
        <a:ln>
          <a:solidFill>
            <a:srgbClr val="FFC000"/>
          </a:solidFill>
        </a:ln>
      </dgm:spPr>
      <dgm:t>
        <a:bodyPr/>
        <a:lstStyle/>
        <a:p>
          <a:endParaRPr lang="pl-PL">
            <a:latin typeface="Lato"/>
          </a:endParaRPr>
        </a:p>
      </dgm:t>
    </dgm:pt>
    <dgm:pt modelId="{1442B8E5-6698-431C-892F-0B91F0F8BF49}" type="sibTrans" cxnId="{CCE3E0DF-C7B6-43EF-B604-69DB14B17BB6}">
      <dgm:prSet/>
      <dgm:spPr/>
      <dgm:t>
        <a:bodyPr/>
        <a:lstStyle/>
        <a:p>
          <a:endParaRPr lang="pl-PL"/>
        </a:p>
      </dgm:t>
    </dgm:pt>
    <dgm:pt modelId="{615E6616-5D79-4971-9926-C2131E9070BF}">
      <dgm:prSet custT="1"/>
      <dgm:spPr>
        <a:ln>
          <a:solidFill>
            <a:srgbClr val="FFC000"/>
          </a:solidFill>
        </a:ln>
      </dgm:spPr>
      <dgm:t>
        <a:bodyPr/>
        <a:lstStyle/>
        <a:p>
          <a:r>
            <a:rPr lang="pl-PL" sz="1400" b="0" dirty="0">
              <a:effectLst/>
              <a:latin typeface="Lato"/>
              <a:cs typeface="Times New Roman" panose="02020603050405020304" pitchFamily="18" charset="0"/>
            </a:rPr>
            <a:t>Podatek VAT może być kosztem kwalifikowanym w części, w jakiej projekt nie generuje przychodów (w części, w której przychody w ogóle nie wystąpiły lub wystąpiły czynności zwolnione od podatku</a:t>
          </a:r>
          <a:endParaRPr lang="pl-PL" sz="1400" b="0" dirty="0">
            <a:latin typeface="Lato"/>
          </a:endParaRPr>
        </a:p>
      </dgm:t>
    </dgm:pt>
    <dgm:pt modelId="{591226B9-6817-4156-9E68-E76E586462AE}" type="parTrans" cxnId="{BF5D2102-268E-45CC-BEBD-2A67868852D3}">
      <dgm:prSet/>
      <dgm:spPr>
        <a:ln>
          <a:solidFill>
            <a:srgbClr val="FFC000"/>
          </a:solidFill>
        </a:ln>
      </dgm:spPr>
      <dgm:t>
        <a:bodyPr/>
        <a:lstStyle/>
        <a:p>
          <a:endParaRPr lang="pl-PL">
            <a:latin typeface="Lato"/>
          </a:endParaRPr>
        </a:p>
      </dgm:t>
    </dgm:pt>
    <dgm:pt modelId="{608B70A4-F22E-4C3F-8CA7-667BF0094747}" type="sibTrans" cxnId="{BF5D2102-268E-45CC-BEBD-2A67868852D3}">
      <dgm:prSet/>
      <dgm:spPr/>
      <dgm:t>
        <a:bodyPr/>
        <a:lstStyle/>
        <a:p>
          <a:endParaRPr lang="pl-PL"/>
        </a:p>
      </dgm:t>
    </dgm:pt>
    <dgm:pt modelId="{59E3B0A3-E34F-42AC-A98B-E92D46CD8F7D}">
      <dgm:prSet custT="1"/>
      <dgm:spPr>
        <a:ln>
          <a:solidFill>
            <a:srgbClr val="FFC000"/>
          </a:solidFill>
        </a:ln>
      </dgm:spPr>
      <dgm:t>
        <a:bodyPr/>
        <a:lstStyle/>
        <a:p>
          <a:r>
            <a:rPr lang="pl-PL" sz="1400" b="1" dirty="0">
              <a:effectLst/>
              <a:latin typeface="Lato"/>
              <a:cs typeface="Times New Roman" panose="02020603050405020304" pitchFamily="18" charset="0"/>
            </a:rPr>
            <a:t>Przejdź do punktu 6 ankiety (…)</a:t>
          </a:r>
          <a:endParaRPr lang="pl-PL" sz="1400" dirty="0">
            <a:latin typeface="Lato"/>
          </a:endParaRPr>
        </a:p>
      </dgm:t>
    </dgm:pt>
    <dgm:pt modelId="{6F13DB93-504D-4525-A8E4-7A684E0CACBE}" type="parTrans" cxnId="{A7DDCB0A-3A47-4A61-AA7C-14C1AD107CF4}">
      <dgm:prSet/>
      <dgm:spPr>
        <a:ln>
          <a:solidFill>
            <a:srgbClr val="FFC000"/>
          </a:solidFill>
        </a:ln>
      </dgm:spPr>
      <dgm:t>
        <a:bodyPr/>
        <a:lstStyle/>
        <a:p>
          <a:endParaRPr lang="pl-PL">
            <a:latin typeface="Lato"/>
          </a:endParaRPr>
        </a:p>
      </dgm:t>
    </dgm:pt>
    <dgm:pt modelId="{73E27334-D5F5-4989-8D77-B688AA96BD15}" type="sibTrans" cxnId="{A7DDCB0A-3A47-4A61-AA7C-14C1AD107CF4}">
      <dgm:prSet/>
      <dgm:spPr/>
      <dgm:t>
        <a:bodyPr/>
        <a:lstStyle/>
        <a:p>
          <a:endParaRPr lang="pl-PL"/>
        </a:p>
      </dgm:t>
    </dgm:pt>
    <dgm:pt modelId="{B41589BD-472E-41DE-AAC5-756E7A87C885}" type="pres">
      <dgm:prSet presAssocID="{9A7E1FB1-5679-45AA-8EA8-CE9FE4F79649}" presName="mainComposite" presStyleCnt="0">
        <dgm:presLayoutVars>
          <dgm:chPref val="1"/>
          <dgm:dir/>
          <dgm:animOne val="branch"/>
          <dgm:animLvl val="lvl"/>
          <dgm:resizeHandles val="exact"/>
        </dgm:presLayoutVars>
      </dgm:prSet>
      <dgm:spPr/>
      <dgm:t>
        <a:bodyPr/>
        <a:lstStyle/>
        <a:p>
          <a:endParaRPr lang="pl-PL"/>
        </a:p>
      </dgm:t>
    </dgm:pt>
    <dgm:pt modelId="{3073C2BE-3781-4A99-A807-553724F433C9}" type="pres">
      <dgm:prSet presAssocID="{9A7E1FB1-5679-45AA-8EA8-CE9FE4F79649}" presName="hierFlow" presStyleCnt="0"/>
      <dgm:spPr/>
    </dgm:pt>
    <dgm:pt modelId="{8F9AF41E-9873-4BAD-8523-D5DDD8DBC43D}" type="pres">
      <dgm:prSet presAssocID="{9A7E1FB1-5679-45AA-8EA8-CE9FE4F79649}" presName="hierChild1" presStyleCnt="0">
        <dgm:presLayoutVars>
          <dgm:chPref val="1"/>
          <dgm:animOne val="branch"/>
          <dgm:animLvl val="lvl"/>
        </dgm:presLayoutVars>
      </dgm:prSet>
      <dgm:spPr/>
    </dgm:pt>
    <dgm:pt modelId="{04BB53DF-68CD-4252-88DB-1F87196A38A7}" type="pres">
      <dgm:prSet presAssocID="{5EA19380-3982-4D95-BD6C-DF1040907FBC}" presName="Name14" presStyleCnt="0"/>
      <dgm:spPr/>
    </dgm:pt>
    <dgm:pt modelId="{AC487D28-A412-4339-9AAE-5CE545AC1DE6}" type="pres">
      <dgm:prSet presAssocID="{5EA19380-3982-4D95-BD6C-DF1040907FBC}" presName="level1Shape" presStyleLbl="node0" presStyleIdx="0" presStyleCnt="1" custScaleX="395081">
        <dgm:presLayoutVars>
          <dgm:chPref val="3"/>
        </dgm:presLayoutVars>
      </dgm:prSet>
      <dgm:spPr/>
      <dgm:t>
        <a:bodyPr/>
        <a:lstStyle/>
        <a:p>
          <a:endParaRPr lang="pl-PL"/>
        </a:p>
      </dgm:t>
    </dgm:pt>
    <dgm:pt modelId="{C27A8F1D-6B5D-42A3-AC23-741C95F5A0BF}" type="pres">
      <dgm:prSet presAssocID="{5EA19380-3982-4D95-BD6C-DF1040907FBC}" presName="hierChild2" presStyleCnt="0"/>
      <dgm:spPr/>
    </dgm:pt>
    <dgm:pt modelId="{CF98F9FD-85AA-46F4-825D-002667EBB27B}" type="pres">
      <dgm:prSet presAssocID="{A9155B0E-EAA3-4A6B-BC8D-E617B02CF62C}" presName="Name19" presStyleLbl="parChTrans1D2" presStyleIdx="0" presStyleCnt="2"/>
      <dgm:spPr/>
      <dgm:t>
        <a:bodyPr/>
        <a:lstStyle/>
        <a:p>
          <a:endParaRPr lang="pl-PL"/>
        </a:p>
      </dgm:t>
    </dgm:pt>
    <dgm:pt modelId="{02A1C2D5-4D83-4366-807B-BB3D8290D3D0}" type="pres">
      <dgm:prSet presAssocID="{31370070-C30C-4B8B-A412-CAD3AB3573C7}" presName="Name21" presStyleCnt="0"/>
      <dgm:spPr/>
    </dgm:pt>
    <dgm:pt modelId="{2FA4EA35-DA5A-4157-8EF3-4EB875CF1C80}" type="pres">
      <dgm:prSet presAssocID="{31370070-C30C-4B8B-A412-CAD3AB3573C7}" presName="level2Shape" presStyleLbl="node2" presStyleIdx="0" presStyleCnt="2" custScaleX="60865" custScaleY="41901"/>
      <dgm:spPr/>
      <dgm:t>
        <a:bodyPr/>
        <a:lstStyle/>
        <a:p>
          <a:endParaRPr lang="pl-PL"/>
        </a:p>
      </dgm:t>
    </dgm:pt>
    <dgm:pt modelId="{7E1F1231-CEE9-4C01-9CFC-5BA4BAF9AAFE}" type="pres">
      <dgm:prSet presAssocID="{31370070-C30C-4B8B-A412-CAD3AB3573C7}" presName="hierChild3" presStyleCnt="0"/>
      <dgm:spPr/>
    </dgm:pt>
    <dgm:pt modelId="{01A682EC-54F3-444C-8AB6-CF37484EB518}" type="pres">
      <dgm:prSet presAssocID="{591226B9-6817-4156-9E68-E76E586462AE}" presName="Name19" presStyleLbl="parChTrans1D3" presStyleIdx="0" presStyleCnt="2"/>
      <dgm:spPr/>
      <dgm:t>
        <a:bodyPr/>
        <a:lstStyle/>
        <a:p>
          <a:endParaRPr lang="pl-PL"/>
        </a:p>
      </dgm:t>
    </dgm:pt>
    <dgm:pt modelId="{F4E30A38-4AF5-4E90-8CE0-4EAB9B19C8EB}" type="pres">
      <dgm:prSet presAssocID="{615E6616-5D79-4971-9926-C2131E9070BF}" presName="Name21" presStyleCnt="0"/>
      <dgm:spPr/>
    </dgm:pt>
    <dgm:pt modelId="{A012425A-3DAF-4DC0-940C-30A56F9A5145}" type="pres">
      <dgm:prSet presAssocID="{615E6616-5D79-4971-9926-C2131E9070BF}" presName="level2Shape" presStyleLbl="node3" presStyleIdx="0" presStyleCnt="2" custScaleX="146753"/>
      <dgm:spPr>
        <a:prstGeom prst="roundRect">
          <a:avLst/>
        </a:prstGeom>
      </dgm:spPr>
      <dgm:t>
        <a:bodyPr/>
        <a:lstStyle/>
        <a:p>
          <a:endParaRPr lang="pl-PL"/>
        </a:p>
      </dgm:t>
    </dgm:pt>
    <dgm:pt modelId="{EA5B2A7C-F3A7-43B7-A19A-825CD2F07B84}" type="pres">
      <dgm:prSet presAssocID="{615E6616-5D79-4971-9926-C2131E9070BF}" presName="hierChild3" presStyleCnt="0"/>
      <dgm:spPr/>
    </dgm:pt>
    <dgm:pt modelId="{F9F5055F-1015-48C4-A1F0-84767F794995}" type="pres">
      <dgm:prSet presAssocID="{8A048D9D-02E1-465C-AF5B-46441A69DC20}" presName="Name19" presStyleLbl="parChTrans1D2" presStyleIdx="1" presStyleCnt="2"/>
      <dgm:spPr/>
      <dgm:t>
        <a:bodyPr/>
        <a:lstStyle/>
        <a:p>
          <a:endParaRPr lang="pl-PL"/>
        </a:p>
      </dgm:t>
    </dgm:pt>
    <dgm:pt modelId="{F0D99109-EA51-4386-889D-1FB262EECC04}" type="pres">
      <dgm:prSet presAssocID="{0B94AEB3-D5A4-48D6-A695-83527AC19E15}" presName="Name21" presStyleCnt="0"/>
      <dgm:spPr/>
    </dgm:pt>
    <dgm:pt modelId="{5E2F50E4-CC27-42C8-91A3-14DEF415D22F}" type="pres">
      <dgm:prSet presAssocID="{0B94AEB3-D5A4-48D6-A695-83527AC19E15}" presName="level2Shape" presStyleLbl="node2" presStyleIdx="1" presStyleCnt="2" custScaleX="60865" custScaleY="41901"/>
      <dgm:spPr/>
      <dgm:t>
        <a:bodyPr/>
        <a:lstStyle/>
        <a:p>
          <a:endParaRPr lang="pl-PL"/>
        </a:p>
      </dgm:t>
    </dgm:pt>
    <dgm:pt modelId="{195FF2DD-701D-4CFF-8A31-C32D2982ABC7}" type="pres">
      <dgm:prSet presAssocID="{0B94AEB3-D5A4-48D6-A695-83527AC19E15}" presName="hierChild3" presStyleCnt="0"/>
      <dgm:spPr/>
    </dgm:pt>
    <dgm:pt modelId="{F82605AA-239D-46E9-A5E2-AD2BDFACADC8}" type="pres">
      <dgm:prSet presAssocID="{6F13DB93-504D-4525-A8E4-7A684E0CACBE}" presName="Name19" presStyleLbl="parChTrans1D3" presStyleIdx="1" presStyleCnt="2"/>
      <dgm:spPr/>
      <dgm:t>
        <a:bodyPr/>
        <a:lstStyle/>
        <a:p>
          <a:endParaRPr lang="pl-PL"/>
        </a:p>
      </dgm:t>
    </dgm:pt>
    <dgm:pt modelId="{1E128B65-EFA1-4924-A4B0-5E85B7AD3C2C}" type="pres">
      <dgm:prSet presAssocID="{59E3B0A3-E34F-42AC-A98B-E92D46CD8F7D}" presName="Name21" presStyleCnt="0"/>
      <dgm:spPr/>
    </dgm:pt>
    <dgm:pt modelId="{424B91B1-3E27-4072-A9DA-B838069679AA}" type="pres">
      <dgm:prSet presAssocID="{59E3B0A3-E34F-42AC-A98B-E92D46CD8F7D}" presName="level2Shape" presStyleLbl="node3" presStyleIdx="1" presStyleCnt="2"/>
      <dgm:spPr>
        <a:prstGeom prst="downArrow">
          <a:avLst/>
        </a:prstGeom>
      </dgm:spPr>
      <dgm:t>
        <a:bodyPr/>
        <a:lstStyle/>
        <a:p>
          <a:endParaRPr lang="pl-PL"/>
        </a:p>
      </dgm:t>
    </dgm:pt>
    <dgm:pt modelId="{4257E1B7-92E4-461C-97AF-4E80EF39AA84}" type="pres">
      <dgm:prSet presAssocID="{59E3B0A3-E34F-42AC-A98B-E92D46CD8F7D}" presName="hierChild3" presStyleCnt="0"/>
      <dgm:spPr/>
    </dgm:pt>
    <dgm:pt modelId="{C825C026-C7A3-4877-A770-E09BE3C83D23}" type="pres">
      <dgm:prSet presAssocID="{9A7E1FB1-5679-45AA-8EA8-CE9FE4F79649}" presName="bgShapesFlow" presStyleCnt="0"/>
      <dgm:spPr/>
    </dgm:pt>
  </dgm:ptLst>
  <dgm:cxnLst>
    <dgm:cxn modelId="{17BA9800-1220-4205-970A-B75F5C43C0DD}" type="presOf" srcId="{0B94AEB3-D5A4-48D6-A695-83527AC19E15}" destId="{5E2F50E4-CC27-42C8-91A3-14DEF415D22F}" srcOrd="0" destOrd="0" presId="urn:microsoft.com/office/officeart/2005/8/layout/hierarchy6"/>
    <dgm:cxn modelId="{B93BB860-F483-45EB-84B2-7245DB102560}" type="presOf" srcId="{A9155B0E-EAA3-4A6B-BC8D-E617B02CF62C}" destId="{CF98F9FD-85AA-46F4-825D-002667EBB27B}" srcOrd="0" destOrd="0" presId="urn:microsoft.com/office/officeart/2005/8/layout/hierarchy6"/>
    <dgm:cxn modelId="{CCE3E0DF-C7B6-43EF-B604-69DB14B17BB6}" srcId="{5EA19380-3982-4D95-BD6C-DF1040907FBC}" destId="{0B94AEB3-D5A4-48D6-A695-83527AC19E15}" srcOrd="1" destOrd="0" parTransId="{8A048D9D-02E1-465C-AF5B-46441A69DC20}" sibTransId="{1442B8E5-6698-431C-892F-0B91F0F8BF49}"/>
    <dgm:cxn modelId="{2F8B067D-B180-4C74-B0D2-F7C3E32FB41C}" type="presOf" srcId="{615E6616-5D79-4971-9926-C2131E9070BF}" destId="{A012425A-3DAF-4DC0-940C-30A56F9A5145}" srcOrd="0" destOrd="0" presId="urn:microsoft.com/office/officeart/2005/8/layout/hierarchy6"/>
    <dgm:cxn modelId="{4CF265D2-D598-42D8-B67B-DD87BD0E2200}" type="presOf" srcId="{5EA19380-3982-4D95-BD6C-DF1040907FBC}" destId="{AC487D28-A412-4339-9AAE-5CE545AC1DE6}" srcOrd="0" destOrd="0" presId="urn:microsoft.com/office/officeart/2005/8/layout/hierarchy6"/>
    <dgm:cxn modelId="{2D7966C4-AABD-4A74-AFE1-49B144792EAC}" type="presOf" srcId="{31370070-C30C-4B8B-A412-CAD3AB3573C7}" destId="{2FA4EA35-DA5A-4157-8EF3-4EB875CF1C80}" srcOrd="0" destOrd="0" presId="urn:microsoft.com/office/officeart/2005/8/layout/hierarchy6"/>
    <dgm:cxn modelId="{9096CE94-3AFA-4E2F-9E07-E0076E66BF1A}" type="presOf" srcId="{9A7E1FB1-5679-45AA-8EA8-CE9FE4F79649}" destId="{B41589BD-472E-41DE-AAC5-756E7A87C885}" srcOrd="0" destOrd="0" presId="urn:microsoft.com/office/officeart/2005/8/layout/hierarchy6"/>
    <dgm:cxn modelId="{BF5D2102-268E-45CC-BEBD-2A67868852D3}" srcId="{31370070-C30C-4B8B-A412-CAD3AB3573C7}" destId="{615E6616-5D79-4971-9926-C2131E9070BF}" srcOrd="0" destOrd="0" parTransId="{591226B9-6817-4156-9E68-E76E586462AE}" sibTransId="{608B70A4-F22E-4C3F-8CA7-667BF0094747}"/>
    <dgm:cxn modelId="{A7DDCB0A-3A47-4A61-AA7C-14C1AD107CF4}" srcId="{0B94AEB3-D5A4-48D6-A695-83527AC19E15}" destId="{59E3B0A3-E34F-42AC-A98B-E92D46CD8F7D}" srcOrd="0" destOrd="0" parTransId="{6F13DB93-504D-4525-A8E4-7A684E0CACBE}" sibTransId="{73E27334-D5F5-4989-8D77-B688AA96BD15}"/>
    <dgm:cxn modelId="{81505E29-E64F-49E9-9AC6-EE9AADCA8A9C}" type="presOf" srcId="{6F13DB93-504D-4525-A8E4-7A684E0CACBE}" destId="{F82605AA-239D-46E9-A5E2-AD2BDFACADC8}" srcOrd="0" destOrd="0" presId="urn:microsoft.com/office/officeart/2005/8/layout/hierarchy6"/>
    <dgm:cxn modelId="{F8CF4297-BE3E-46B2-BDF2-16C23B8CB491}" srcId="{5EA19380-3982-4D95-BD6C-DF1040907FBC}" destId="{31370070-C30C-4B8B-A412-CAD3AB3573C7}" srcOrd="0" destOrd="0" parTransId="{A9155B0E-EAA3-4A6B-BC8D-E617B02CF62C}" sibTransId="{68BF5D1F-D613-4687-9A5F-69ECA6CE0806}"/>
    <dgm:cxn modelId="{B08C242D-97FB-47E9-9BBD-D76E50F85A43}" srcId="{9A7E1FB1-5679-45AA-8EA8-CE9FE4F79649}" destId="{5EA19380-3982-4D95-BD6C-DF1040907FBC}" srcOrd="0" destOrd="0" parTransId="{D81AB05B-2ADB-44FE-B256-0B2025E3BEA7}" sibTransId="{24EDB387-3B24-4F43-9615-AA6581022EFD}"/>
    <dgm:cxn modelId="{69FD0C85-1502-4733-A064-C6B7E32E7519}" type="presOf" srcId="{8A048D9D-02E1-465C-AF5B-46441A69DC20}" destId="{F9F5055F-1015-48C4-A1F0-84767F794995}" srcOrd="0" destOrd="0" presId="urn:microsoft.com/office/officeart/2005/8/layout/hierarchy6"/>
    <dgm:cxn modelId="{E1102F79-FB25-4470-82D0-C761AF4DCC24}" type="presOf" srcId="{59E3B0A3-E34F-42AC-A98B-E92D46CD8F7D}" destId="{424B91B1-3E27-4072-A9DA-B838069679AA}" srcOrd="0" destOrd="0" presId="urn:microsoft.com/office/officeart/2005/8/layout/hierarchy6"/>
    <dgm:cxn modelId="{28A32C1A-0FD4-4FD3-95C2-97367575FFE2}" type="presOf" srcId="{591226B9-6817-4156-9E68-E76E586462AE}" destId="{01A682EC-54F3-444C-8AB6-CF37484EB518}" srcOrd="0" destOrd="0" presId="urn:microsoft.com/office/officeart/2005/8/layout/hierarchy6"/>
    <dgm:cxn modelId="{1293E1FC-8DC9-421F-AFB7-8E2E6CFBABF3}" type="presParOf" srcId="{B41589BD-472E-41DE-AAC5-756E7A87C885}" destId="{3073C2BE-3781-4A99-A807-553724F433C9}" srcOrd="0" destOrd="0" presId="urn:microsoft.com/office/officeart/2005/8/layout/hierarchy6"/>
    <dgm:cxn modelId="{5249C4A9-5790-4DCE-AF75-56CFAA4F5DA3}" type="presParOf" srcId="{3073C2BE-3781-4A99-A807-553724F433C9}" destId="{8F9AF41E-9873-4BAD-8523-D5DDD8DBC43D}" srcOrd="0" destOrd="0" presId="urn:microsoft.com/office/officeart/2005/8/layout/hierarchy6"/>
    <dgm:cxn modelId="{62B49169-5911-4ADD-A96E-E00C23FE72A6}" type="presParOf" srcId="{8F9AF41E-9873-4BAD-8523-D5DDD8DBC43D}" destId="{04BB53DF-68CD-4252-88DB-1F87196A38A7}" srcOrd="0" destOrd="0" presId="urn:microsoft.com/office/officeart/2005/8/layout/hierarchy6"/>
    <dgm:cxn modelId="{07A66253-B41B-4BF6-81D6-AA60FB485498}" type="presParOf" srcId="{04BB53DF-68CD-4252-88DB-1F87196A38A7}" destId="{AC487D28-A412-4339-9AAE-5CE545AC1DE6}" srcOrd="0" destOrd="0" presId="urn:microsoft.com/office/officeart/2005/8/layout/hierarchy6"/>
    <dgm:cxn modelId="{AF46FC9E-39EB-45AC-BEBA-815F99447DB2}" type="presParOf" srcId="{04BB53DF-68CD-4252-88DB-1F87196A38A7}" destId="{C27A8F1D-6B5D-42A3-AC23-741C95F5A0BF}" srcOrd="1" destOrd="0" presId="urn:microsoft.com/office/officeart/2005/8/layout/hierarchy6"/>
    <dgm:cxn modelId="{667C334C-FF20-4A10-8B54-A2534E38F491}" type="presParOf" srcId="{C27A8F1D-6B5D-42A3-AC23-741C95F5A0BF}" destId="{CF98F9FD-85AA-46F4-825D-002667EBB27B}" srcOrd="0" destOrd="0" presId="urn:microsoft.com/office/officeart/2005/8/layout/hierarchy6"/>
    <dgm:cxn modelId="{6D6C1E46-087D-4147-8CD7-221CC01593E8}" type="presParOf" srcId="{C27A8F1D-6B5D-42A3-AC23-741C95F5A0BF}" destId="{02A1C2D5-4D83-4366-807B-BB3D8290D3D0}" srcOrd="1" destOrd="0" presId="urn:microsoft.com/office/officeart/2005/8/layout/hierarchy6"/>
    <dgm:cxn modelId="{BAE9FDD4-16A3-48F3-ADB2-170C8746EAE2}" type="presParOf" srcId="{02A1C2D5-4D83-4366-807B-BB3D8290D3D0}" destId="{2FA4EA35-DA5A-4157-8EF3-4EB875CF1C80}" srcOrd="0" destOrd="0" presId="urn:microsoft.com/office/officeart/2005/8/layout/hierarchy6"/>
    <dgm:cxn modelId="{EDC78A22-C38D-47D4-AF84-1F5F53FFE74B}" type="presParOf" srcId="{02A1C2D5-4D83-4366-807B-BB3D8290D3D0}" destId="{7E1F1231-CEE9-4C01-9CFC-5BA4BAF9AAFE}" srcOrd="1" destOrd="0" presId="urn:microsoft.com/office/officeart/2005/8/layout/hierarchy6"/>
    <dgm:cxn modelId="{CD0225EA-FD9B-4D28-9316-76AD4A769D97}" type="presParOf" srcId="{7E1F1231-CEE9-4C01-9CFC-5BA4BAF9AAFE}" destId="{01A682EC-54F3-444C-8AB6-CF37484EB518}" srcOrd="0" destOrd="0" presId="urn:microsoft.com/office/officeart/2005/8/layout/hierarchy6"/>
    <dgm:cxn modelId="{21D5B5D6-CC95-461E-95B6-A3B0A842F247}" type="presParOf" srcId="{7E1F1231-CEE9-4C01-9CFC-5BA4BAF9AAFE}" destId="{F4E30A38-4AF5-4E90-8CE0-4EAB9B19C8EB}" srcOrd="1" destOrd="0" presId="urn:microsoft.com/office/officeart/2005/8/layout/hierarchy6"/>
    <dgm:cxn modelId="{77B05169-825B-4B9A-B66D-60E8A90A3019}" type="presParOf" srcId="{F4E30A38-4AF5-4E90-8CE0-4EAB9B19C8EB}" destId="{A012425A-3DAF-4DC0-940C-30A56F9A5145}" srcOrd="0" destOrd="0" presId="urn:microsoft.com/office/officeart/2005/8/layout/hierarchy6"/>
    <dgm:cxn modelId="{35D8FB4B-E72F-42D3-B134-496706DB129B}" type="presParOf" srcId="{F4E30A38-4AF5-4E90-8CE0-4EAB9B19C8EB}" destId="{EA5B2A7C-F3A7-43B7-A19A-825CD2F07B84}" srcOrd="1" destOrd="0" presId="urn:microsoft.com/office/officeart/2005/8/layout/hierarchy6"/>
    <dgm:cxn modelId="{4E532D0E-0DEA-454C-BFF5-3E7D6C5203F7}" type="presParOf" srcId="{C27A8F1D-6B5D-42A3-AC23-741C95F5A0BF}" destId="{F9F5055F-1015-48C4-A1F0-84767F794995}" srcOrd="2" destOrd="0" presId="urn:microsoft.com/office/officeart/2005/8/layout/hierarchy6"/>
    <dgm:cxn modelId="{7173AB0D-BD5E-4D59-9188-DC7B4A49B24F}" type="presParOf" srcId="{C27A8F1D-6B5D-42A3-AC23-741C95F5A0BF}" destId="{F0D99109-EA51-4386-889D-1FB262EECC04}" srcOrd="3" destOrd="0" presId="urn:microsoft.com/office/officeart/2005/8/layout/hierarchy6"/>
    <dgm:cxn modelId="{4F4A2E86-B98B-4F4B-93CF-509CEBD68A5C}" type="presParOf" srcId="{F0D99109-EA51-4386-889D-1FB262EECC04}" destId="{5E2F50E4-CC27-42C8-91A3-14DEF415D22F}" srcOrd="0" destOrd="0" presId="urn:microsoft.com/office/officeart/2005/8/layout/hierarchy6"/>
    <dgm:cxn modelId="{B9EA2AF1-190A-47EF-BBED-5A20A60DAAC5}" type="presParOf" srcId="{F0D99109-EA51-4386-889D-1FB262EECC04}" destId="{195FF2DD-701D-4CFF-8A31-C32D2982ABC7}" srcOrd="1" destOrd="0" presId="urn:microsoft.com/office/officeart/2005/8/layout/hierarchy6"/>
    <dgm:cxn modelId="{CB4AABCC-65FD-459E-AAF7-2861B60C8844}" type="presParOf" srcId="{195FF2DD-701D-4CFF-8A31-C32D2982ABC7}" destId="{F82605AA-239D-46E9-A5E2-AD2BDFACADC8}" srcOrd="0" destOrd="0" presId="urn:microsoft.com/office/officeart/2005/8/layout/hierarchy6"/>
    <dgm:cxn modelId="{010C2813-0331-4889-B9AD-2516E16BD479}" type="presParOf" srcId="{195FF2DD-701D-4CFF-8A31-C32D2982ABC7}" destId="{1E128B65-EFA1-4924-A4B0-5E85B7AD3C2C}" srcOrd="1" destOrd="0" presId="urn:microsoft.com/office/officeart/2005/8/layout/hierarchy6"/>
    <dgm:cxn modelId="{63277E71-D156-46D0-BF7C-A867C8669BEE}" type="presParOf" srcId="{1E128B65-EFA1-4924-A4B0-5E85B7AD3C2C}" destId="{424B91B1-3E27-4072-A9DA-B838069679AA}" srcOrd="0" destOrd="0" presId="urn:microsoft.com/office/officeart/2005/8/layout/hierarchy6"/>
    <dgm:cxn modelId="{6599851C-A13F-44D8-82BA-1F85ADADD9A3}" type="presParOf" srcId="{1E128B65-EFA1-4924-A4B0-5E85B7AD3C2C}" destId="{4257E1B7-92E4-461C-97AF-4E80EF39AA84}" srcOrd="1" destOrd="0" presId="urn:microsoft.com/office/officeart/2005/8/layout/hierarchy6"/>
    <dgm:cxn modelId="{3AB7C080-2DE8-4723-9A01-5C6AA7C253DC}" type="presParOf" srcId="{B41589BD-472E-41DE-AAC5-756E7A87C885}" destId="{C825C026-C7A3-4877-A770-E09BE3C83D2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4CEAB2A8-4FDD-4B7C-8697-6A8C56AEE609}" type="doc">
      <dgm:prSet loTypeId="urn:microsoft.com/office/officeart/2005/8/layout/equation1" loCatId="process" qsTypeId="urn:microsoft.com/office/officeart/2005/8/quickstyle/simple1" qsCatId="simple" csTypeId="urn:microsoft.com/office/officeart/2005/8/colors/accent0_1" csCatId="mainScheme" phldr="1"/>
      <dgm:spPr/>
    </dgm:pt>
    <dgm:pt modelId="{149CDE99-FD62-479D-9D59-022AB68904AA}">
      <dgm:prSet phldrT="[Tekst]"/>
      <dgm:spPr>
        <a:ln>
          <a:solidFill>
            <a:srgbClr val="FFC000"/>
          </a:solidFill>
        </a:ln>
      </dgm:spPr>
      <dgm:t>
        <a:bodyPr/>
        <a:lstStyle/>
        <a:p>
          <a:r>
            <a:rPr lang="pl-PL" b="0" i="0">
              <a:effectLst/>
              <a:latin typeface="Open Sans"/>
            </a:rPr>
            <a:t>ewidencja VAT (zestaw informacji o zakupach i sprzedaży, który wynika z ewidencji VAT przedsiębiorcy za dany okres),</a:t>
          </a:r>
          <a:endParaRPr lang="pl-PL" dirty="0"/>
        </a:p>
      </dgm:t>
    </dgm:pt>
    <dgm:pt modelId="{51E46240-4866-47F1-9262-2A48FC320136}" type="parTrans" cxnId="{929E24EC-D271-4168-A1ED-96E9DB28A1E0}">
      <dgm:prSet/>
      <dgm:spPr/>
      <dgm:t>
        <a:bodyPr/>
        <a:lstStyle/>
        <a:p>
          <a:endParaRPr lang="pl-PL"/>
        </a:p>
      </dgm:t>
    </dgm:pt>
    <dgm:pt modelId="{9C0BB364-2E11-4B0B-A854-9471D23A2D18}" type="sibTrans" cxnId="{929E24EC-D271-4168-A1ED-96E9DB28A1E0}">
      <dgm:prSet/>
      <dgm:spPr>
        <a:solidFill>
          <a:schemeClr val="bg1">
            <a:lumMod val="95000"/>
          </a:schemeClr>
        </a:solidFill>
        <a:ln>
          <a:solidFill>
            <a:srgbClr val="FFC000"/>
          </a:solidFill>
        </a:ln>
      </dgm:spPr>
      <dgm:t>
        <a:bodyPr/>
        <a:lstStyle/>
        <a:p>
          <a:endParaRPr lang="pl-PL" dirty="0"/>
        </a:p>
      </dgm:t>
    </dgm:pt>
    <dgm:pt modelId="{BE5AA934-A852-44B0-9488-0CB121519889}">
      <dgm:prSet phldrT="[Tekst]"/>
      <dgm:spPr>
        <a:ln>
          <a:solidFill>
            <a:srgbClr val="FFC000"/>
          </a:solidFill>
        </a:ln>
      </dgm:spPr>
      <dgm:t>
        <a:bodyPr/>
        <a:lstStyle/>
        <a:p>
          <a:r>
            <a:rPr lang="pl-PL" b="0" i="0" dirty="0">
              <a:effectLst/>
              <a:latin typeface="Open Sans"/>
            </a:rPr>
            <a:t>deklaracja VAT (deklaracje VAT-7          i VAT-7K).</a:t>
          </a:r>
          <a:endParaRPr lang="pl-PL" dirty="0"/>
        </a:p>
      </dgm:t>
    </dgm:pt>
    <dgm:pt modelId="{A6A43148-2435-49C1-B045-1067ADCE8732}" type="parTrans" cxnId="{175DDF91-0740-45E8-876E-3C13E2C87AD6}">
      <dgm:prSet/>
      <dgm:spPr/>
      <dgm:t>
        <a:bodyPr/>
        <a:lstStyle/>
        <a:p>
          <a:endParaRPr lang="pl-PL"/>
        </a:p>
      </dgm:t>
    </dgm:pt>
    <dgm:pt modelId="{B5F78C3E-F887-4236-88C0-5CBCA1B7D98F}" type="sibTrans" cxnId="{175DDF91-0740-45E8-876E-3C13E2C87AD6}">
      <dgm:prSet/>
      <dgm:spPr/>
      <dgm:t>
        <a:bodyPr/>
        <a:lstStyle/>
        <a:p>
          <a:endParaRPr lang="pl-PL"/>
        </a:p>
      </dgm:t>
    </dgm:pt>
    <dgm:pt modelId="{EFA801EC-50FF-4F33-BDC5-84A57A2D2F8B}" type="pres">
      <dgm:prSet presAssocID="{4CEAB2A8-4FDD-4B7C-8697-6A8C56AEE609}" presName="linearFlow" presStyleCnt="0">
        <dgm:presLayoutVars>
          <dgm:dir/>
          <dgm:resizeHandles val="exact"/>
        </dgm:presLayoutVars>
      </dgm:prSet>
      <dgm:spPr/>
    </dgm:pt>
    <dgm:pt modelId="{458592B9-93D9-4DDF-9074-F1F04E244030}" type="pres">
      <dgm:prSet presAssocID="{149CDE99-FD62-479D-9D59-022AB68904AA}" presName="node" presStyleLbl="node1" presStyleIdx="0" presStyleCnt="2">
        <dgm:presLayoutVars>
          <dgm:bulletEnabled val="1"/>
        </dgm:presLayoutVars>
      </dgm:prSet>
      <dgm:spPr/>
      <dgm:t>
        <a:bodyPr/>
        <a:lstStyle/>
        <a:p>
          <a:endParaRPr lang="pl-PL"/>
        </a:p>
      </dgm:t>
    </dgm:pt>
    <dgm:pt modelId="{07CCFC47-6F53-4EA6-A95B-BE5B94558C8A}" type="pres">
      <dgm:prSet presAssocID="{9C0BB364-2E11-4B0B-A854-9471D23A2D18}" presName="spacerL" presStyleCnt="0"/>
      <dgm:spPr/>
    </dgm:pt>
    <dgm:pt modelId="{3B4A4D22-C54F-49EC-BC75-B1C4A171AA83}" type="pres">
      <dgm:prSet presAssocID="{9C0BB364-2E11-4B0B-A854-9471D23A2D18}" presName="sibTrans" presStyleLbl="sibTrans2D1" presStyleIdx="0" presStyleCnt="1"/>
      <dgm:spPr>
        <a:prstGeom prst="mathPlus">
          <a:avLst/>
        </a:prstGeom>
      </dgm:spPr>
      <dgm:t>
        <a:bodyPr/>
        <a:lstStyle/>
        <a:p>
          <a:endParaRPr lang="pl-PL"/>
        </a:p>
      </dgm:t>
    </dgm:pt>
    <dgm:pt modelId="{5961601B-D1EC-4ED1-9681-65865194B3AD}" type="pres">
      <dgm:prSet presAssocID="{9C0BB364-2E11-4B0B-A854-9471D23A2D18}" presName="spacerR" presStyleCnt="0"/>
      <dgm:spPr/>
    </dgm:pt>
    <dgm:pt modelId="{B8A0BABF-2289-4142-AFDA-F8E08D466CEA}" type="pres">
      <dgm:prSet presAssocID="{BE5AA934-A852-44B0-9488-0CB121519889}" presName="node" presStyleLbl="node1" presStyleIdx="1" presStyleCnt="2">
        <dgm:presLayoutVars>
          <dgm:bulletEnabled val="1"/>
        </dgm:presLayoutVars>
      </dgm:prSet>
      <dgm:spPr/>
      <dgm:t>
        <a:bodyPr/>
        <a:lstStyle/>
        <a:p>
          <a:endParaRPr lang="pl-PL"/>
        </a:p>
      </dgm:t>
    </dgm:pt>
  </dgm:ptLst>
  <dgm:cxnLst>
    <dgm:cxn modelId="{175DDF91-0740-45E8-876E-3C13E2C87AD6}" srcId="{4CEAB2A8-4FDD-4B7C-8697-6A8C56AEE609}" destId="{BE5AA934-A852-44B0-9488-0CB121519889}" srcOrd="1" destOrd="0" parTransId="{A6A43148-2435-49C1-B045-1067ADCE8732}" sibTransId="{B5F78C3E-F887-4236-88C0-5CBCA1B7D98F}"/>
    <dgm:cxn modelId="{8CBA0DF8-0C17-4D27-9DA0-89DC8D830B5E}" type="presOf" srcId="{BE5AA934-A852-44B0-9488-0CB121519889}" destId="{B8A0BABF-2289-4142-AFDA-F8E08D466CEA}" srcOrd="0" destOrd="0" presId="urn:microsoft.com/office/officeart/2005/8/layout/equation1"/>
    <dgm:cxn modelId="{F4C178C8-8684-4C35-8431-DC00D26C0F61}" type="presOf" srcId="{9C0BB364-2E11-4B0B-A854-9471D23A2D18}" destId="{3B4A4D22-C54F-49EC-BC75-B1C4A171AA83}" srcOrd="0" destOrd="0" presId="urn:microsoft.com/office/officeart/2005/8/layout/equation1"/>
    <dgm:cxn modelId="{929E24EC-D271-4168-A1ED-96E9DB28A1E0}" srcId="{4CEAB2A8-4FDD-4B7C-8697-6A8C56AEE609}" destId="{149CDE99-FD62-479D-9D59-022AB68904AA}" srcOrd="0" destOrd="0" parTransId="{51E46240-4866-47F1-9262-2A48FC320136}" sibTransId="{9C0BB364-2E11-4B0B-A854-9471D23A2D18}"/>
    <dgm:cxn modelId="{51375003-D006-4919-B772-584636DAA081}" type="presOf" srcId="{149CDE99-FD62-479D-9D59-022AB68904AA}" destId="{458592B9-93D9-4DDF-9074-F1F04E244030}" srcOrd="0" destOrd="0" presId="urn:microsoft.com/office/officeart/2005/8/layout/equation1"/>
    <dgm:cxn modelId="{D9F158FA-7869-4D1F-B6B0-E5CE44C621C6}" type="presOf" srcId="{4CEAB2A8-4FDD-4B7C-8697-6A8C56AEE609}" destId="{EFA801EC-50FF-4F33-BDC5-84A57A2D2F8B}" srcOrd="0" destOrd="0" presId="urn:microsoft.com/office/officeart/2005/8/layout/equation1"/>
    <dgm:cxn modelId="{DA18A70D-FEAF-4D13-A637-1EFB8A00A225}" type="presParOf" srcId="{EFA801EC-50FF-4F33-BDC5-84A57A2D2F8B}" destId="{458592B9-93D9-4DDF-9074-F1F04E244030}" srcOrd="0" destOrd="0" presId="urn:microsoft.com/office/officeart/2005/8/layout/equation1"/>
    <dgm:cxn modelId="{ACABACEE-933C-46F4-AEE8-B3DA733D07AA}" type="presParOf" srcId="{EFA801EC-50FF-4F33-BDC5-84A57A2D2F8B}" destId="{07CCFC47-6F53-4EA6-A95B-BE5B94558C8A}" srcOrd="1" destOrd="0" presId="urn:microsoft.com/office/officeart/2005/8/layout/equation1"/>
    <dgm:cxn modelId="{8CC0A9A2-1F19-4C15-8265-1677B6628B27}" type="presParOf" srcId="{EFA801EC-50FF-4F33-BDC5-84A57A2D2F8B}" destId="{3B4A4D22-C54F-49EC-BC75-B1C4A171AA83}" srcOrd="2" destOrd="0" presId="urn:microsoft.com/office/officeart/2005/8/layout/equation1"/>
    <dgm:cxn modelId="{0C39E953-3E30-4A5B-BFEE-23DFC9CAFE21}" type="presParOf" srcId="{EFA801EC-50FF-4F33-BDC5-84A57A2D2F8B}" destId="{5961601B-D1EC-4ED1-9681-65865194B3AD}" srcOrd="3" destOrd="0" presId="urn:microsoft.com/office/officeart/2005/8/layout/equation1"/>
    <dgm:cxn modelId="{DA38FFAF-6857-45F7-BF7F-DFAC06AEE67C}" type="presParOf" srcId="{EFA801EC-50FF-4F33-BDC5-84A57A2D2F8B}" destId="{B8A0BABF-2289-4142-AFDA-F8E08D466CEA}" srcOrd="4"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803CEF76-310C-44BA-91C1-66497F1CFF1C}" type="doc">
      <dgm:prSet loTypeId="urn:microsoft.com/office/officeart/2005/8/layout/hierarchy3" loCatId="hierarchy" qsTypeId="urn:microsoft.com/office/officeart/2005/8/quickstyle/simple1" qsCatId="simple" csTypeId="urn:microsoft.com/office/officeart/2005/8/colors/accent0_1" csCatId="mainScheme" phldr="1"/>
      <dgm:spPr/>
      <dgm:t>
        <a:bodyPr/>
        <a:lstStyle/>
        <a:p>
          <a:endParaRPr lang="pl-PL"/>
        </a:p>
      </dgm:t>
    </dgm:pt>
    <dgm:pt modelId="{EB5FB0DE-0FBD-4727-AF62-D73D9674C80E}">
      <dgm:prSet custT="1"/>
      <dgm:spPr>
        <a:ln>
          <a:solidFill>
            <a:srgbClr val="FFC000"/>
          </a:solidFill>
        </a:ln>
      </dgm:spPr>
      <dgm:t>
        <a:bodyPr/>
        <a:lstStyle/>
        <a:p>
          <a:r>
            <a:rPr lang="pl-PL" sz="1600" b="0" i="0" dirty="0">
              <a:latin typeface="Lato"/>
            </a:rPr>
            <a:t>JPK_VAT, który obejmie część deklaracyjną i ewidencyjną, będą obowiązkowo składać </a:t>
          </a:r>
          <a:r>
            <a:rPr lang="pl-PL" sz="1600" b="1" i="0" dirty="0">
              <a:latin typeface="Lato"/>
            </a:rPr>
            <a:t>wszyscy podatnicy zarejestrowani jako czynni podatnicy VAT za okresy od 1 października 2020 r. </a:t>
          </a:r>
        </a:p>
      </dgm:t>
    </dgm:pt>
    <dgm:pt modelId="{1BE161B3-88B2-413F-96CD-C36BD142848B}" type="parTrans" cxnId="{EE7BDD6B-2DD2-43BD-B1B7-8FD8848B5F78}">
      <dgm:prSet/>
      <dgm:spPr/>
      <dgm:t>
        <a:bodyPr/>
        <a:lstStyle/>
        <a:p>
          <a:endParaRPr lang="pl-PL"/>
        </a:p>
      </dgm:t>
    </dgm:pt>
    <dgm:pt modelId="{4BAD13A3-58D3-402B-AEBF-585C7FEC191B}" type="sibTrans" cxnId="{EE7BDD6B-2DD2-43BD-B1B7-8FD8848B5F78}">
      <dgm:prSet/>
      <dgm:spPr/>
      <dgm:t>
        <a:bodyPr/>
        <a:lstStyle/>
        <a:p>
          <a:endParaRPr lang="pl-PL"/>
        </a:p>
      </dgm:t>
    </dgm:pt>
    <dgm:pt modelId="{82FAE381-1E96-47DD-8D4C-D5C3230184E6}">
      <dgm:prSet custT="1"/>
      <dgm:spPr>
        <a:ln>
          <a:solidFill>
            <a:srgbClr val="FFC000"/>
          </a:solidFill>
        </a:ln>
      </dgm:spPr>
      <dgm:t>
        <a:bodyPr/>
        <a:lstStyle/>
        <a:p>
          <a:r>
            <a:rPr lang="pl-PL" sz="2000" b="1" i="0" dirty="0">
              <a:latin typeface="Lato"/>
            </a:rPr>
            <a:t>Oznacza to, że </a:t>
          </a:r>
        </a:p>
        <a:p>
          <a:r>
            <a:rPr lang="pl-PL" sz="2000" b="1" i="0" u="sng" dirty="0">
              <a:latin typeface="Lato"/>
            </a:rPr>
            <a:t>za okresy od                         1 października 2020 r.</a:t>
          </a:r>
        </a:p>
        <a:p>
          <a:r>
            <a:rPr lang="pl-PL" sz="2000" b="1" i="0" dirty="0">
              <a:latin typeface="Lato"/>
            </a:rPr>
            <a:t> nie będzie możliwości składania deklaracji VAT-7     i VAT-7K w inny sposób, niż przez JPK_VAT</a:t>
          </a:r>
        </a:p>
      </dgm:t>
    </dgm:pt>
    <dgm:pt modelId="{6FD657A2-C489-43C1-9DA8-85D7F4AB32D2}" type="parTrans" cxnId="{E7319E70-C6F4-4793-B5F8-406AF11FFCF9}">
      <dgm:prSet/>
      <dgm:spPr/>
      <dgm:t>
        <a:bodyPr/>
        <a:lstStyle/>
        <a:p>
          <a:endParaRPr lang="pl-PL"/>
        </a:p>
      </dgm:t>
    </dgm:pt>
    <dgm:pt modelId="{63D08245-E016-4353-BD55-B84E32E5D40A}" type="sibTrans" cxnId="{E7319E70-C6F4-4793-B5F8-406AF11FFCF9}">
      <dgm:prSet/>
      <dgm:spPr/>
      <dgm:t>
        <a:bodyPr/>
        <a:lstStyle/>
        <a:p>
          <a:endParaRPr lang="pl-PL"/>
        </a:p>
      </dgm:t>
    </dgm:pt>
    <dgm:pt modelId="{3ED5F06E-63D6-4A7C-8237-013CE41A47D6}" type="pres">
      <dgm:prSet presAssocID="{803CEF76-310C-44BA-91C1-66497F1CFF1C}" presName="diagram" presStyleCnt="0">
        <dgm:presLayoutVars>
          <dgm:chPref val="1"/>
          <dgm:dir/>
          <dgm:animOne val="branch"/>
          <dgm:animLvl val="lvl"/>
          <dgm:resizeHandles/>
        </dgm:presLayoutVars>
      </dgm:prSet>
      <dgm:spPr/>
      <dgm:t>
        <a:bodyPr/>
        <a:lstStyle/>
        <a:p>
          <a:endParaRPr lang="pl-PL"/>
        </a:p>
      </dgm:t>
    </dgm:pt>
    <dgm:pt modelId="{D76D2533-9BE4-44D7-BDF5-4903CE8F5998}" type="pres">
      <dgm:prSet presAssocID="{EB5FB0DE-0FBD-4727-AF62-D73D9674C80E}" presName="root" presStyleCnt="0"/>
      <dgm:spPr/>
    </dgm:pt>
    <dgm:pt modelId="{FB8D8EB1-2819-4B15-BAB6-75B3E1204083}" type="pres">
      <dgm:prSet presAssocID="{EB5FB0DE-0FBD-4727-AF62-D73D9674C80E}" presName="rootComposite" presStyleCnt="0"/>
      <dgm:spPr/>
    </dgm:pt>
    <dgm:pt modelId="{7292F05F-5EFA-49C3-AA93-0DAC56A00B69}" type="pres">
      <dgm:prSet presAssocID="{EB5FB0DE-0FBD-4727-AF62-D73D9674C80E}" presName="rootText" presStyleLbl="node1" presStyleIdx="0" presStyleCnt="2" custScaleY="121941"/>
      <dgm:spPr/>
      <dgm:t>
        <a:bodyPr/>
        <a:lstStyle/>
        <a:p>
          <a:endParaRPr lang="pl-PL"/>
        </a:p>
      </dgm:t>
    </dgm:pt>
    <dgm:pt modelId="{E973482C-EB16-4B47-ABE1-D37DADE6A11E}" type="pres">
      <dgm:prSet presAssocID="{EB5FB0DE-0FBD-4727-AF62-D73D9674C80E}" presName="rootConnector" presStyleLbl="node1" presStyleIdx="0" presStyleCnt="2"/>
      <dgm:spPr/>
      <dgm:t>
        <a:bodyPr/>
        <a:lstStyle/>
        <a:p>
          <a:endParaRPr lang="pl-PL"/>
        </a:p>
      </dgm:t>
    </dgm:pt>
    <dgm:pt modelId="{1E50AA1F-58E4-4695-943F-5816C7BCB5E4}" type="pres">
      <dgm:prSet presAssocID="{EB5FB0DE-0FBD-4727-AF62-D73D9674C80E}" presName="childShape" presStyleCnt="0"/>
      <dgm:spPr/>
    </dgm:pt>
    <dgm:pt modelId="{8CA42D25-A823-4A5A-92F3-745B0FFB0514}" type="pres">
      <dgm:prSet presAssocID="{82FAE381-1E96-47DD-8D4C-D5C3230184E6}" presName="root" presStyleCnt="0"/>
      <dgm:spPr/>
    </dgm:pt>
    <dgm:pt modelId="{0FA33D73-914F-4D0A-BB47-30001F277267}" type="pres">
      <dgm:prSet presAssocID="{82FAE381-1E96-47DD-8D4C-D5C3230184E6}" presName="rootComposite" presStyleCnt="0"/>
      <dgm:spPr/>
    </dgm:pt>
    <dgm:pt modelId="{9BC34999-D84A-418E-A9B3-34CF6CAB9F66}" type="pres">
      <dgm:prSet presAssocID="{82FAE381-1E96-47DD-8D4C-D5C3230184E6}" presName="rootText" presStyleLbl="node1" presStyleIdx="1" presStyleCnt="2" custScaleY="181400"/>
      <dgm:spPr/>
      <dgm:t>
        <a:bodyPr/>
        <a:lstStyle/>
        <a:p>
          <a:endParaRPr lang="pl-PL"/>
        </a:p>
      </dgm:t>
    </dgm:pt>
    <dgm:pt modelId="{C67BC8DB-49E6-4FBA-B935-130B67794885}" type="pres">
      <dgm:prSet presAssocID="{82FAE381-1E96-47DD-8D4C-D5C3230184E6}" presName="rootConnector" presStyleLbl="node1" presStyleIdx="1" presStyleCnt="2"/>
      <dgm:spPr/>
      <dgm:t>
        <a:bodyPr/>
        <a:lstStyle/>
        <a:p>
          <a:endParaRPr lang="pl-PL"/>
        </a:p>
      </dgm:t>
    </dgm:pt>
    <dgm:pt modelId="{217FBCCC-AA7E-42B6-9583-605CE1FA2959}" type="pres">
      <dgm:prSet presAssocID="{82FAE381-1E96-47DD-8D4C-D5C3230184E6}" presName="childShape" presStyleCnt="0"/>
      <dgm:spPr/>
    </dgm:pt>
  </dgm:ptLst>
  <dgm:cxnLst>
    <dgm:cxn modelId="{376088AB-8B61-4739-83C4-476B4D39C09F}" type="presOf" srcId="{EB5FB0DE-0FBD-4727-AF62-D73D9674C80E}" destId="{7292F05F-5EFA-49C3-AA93-0DAC56A00B69}" srcOrd="0" destOrd="0" presId="urn:microsoft.com/office/officeart/2005/8/layout/hierarchy3"/>
    <dgm:cxn modelId="{E7319E70-C6F4-4793-B5F8-406AF11FFCF9}" srcId="{803CEF76-310C-44BA-91C1-66497F1CFF1C}" destId="{82FAE381-1E96-47DD-8D4C-D5C3230184E6}" srcOrd="1" destOrd="0" parTransId="{6FD657A2-C489-43C1-9DA8-85D7F4AB32D2}" sibTransId="{63D08245-E016-4353-BD55-B84E32E5D40A}"/>
    <dgm:cxn modelId="{51FF643F-853E-4EC5-91EF-3093ED6A88C8}" type="presOf" srcId="{82FAE381-1E96-47DD-8D4C-D5C3230184E6}" destId="{9BC34999-D84A-418E-A9B3-34CF6CAB9F66}" srcOrd="0" destOrd="0" presId="urn:microsoft.com/office/officeart/2005/8/layout/hierarchy3"/>
    <dgm:cxn modelId="{0DE682AA-18BD-4638-8F79-EA80C3C15F32}" type="presOf" srcId="{EB5FB0DE-0FBD-4727-AF62-D73D9674C80E}" destId="{E973482C-EB16-4B47-ABE1-D37DADE6A11E}" srcOrd="1" destOrd="0" presId="urn:microsoft.com/office/officeart/2005/8/layout/hierarchy3"/>
    <dgm:cxn modelId="{EE7BDD6B-2DD2-43BD-B1B7-8FD8848B5F78}" srcId="{803CEF76-310C-44BA-91C1-66497F1CFF1C}" destId="{EB5FB0DE-0FBD-4727-AF62-D73D9674C80E}" srcOrd="0" destOrd="0" parTransId="{1BE161B3-88B2-413F-96CD-C36BD142848B}" sibTransId="{4BAD13A3-58D3-402B-AEBF-585C7FEC191B}"/>
    <dgm:cxn modelId="{6B0CEA39-B730-4926-B686-20DF764FCCAA}" type="presOf" srcId="{82FAE381-1E96-47DD-8D4C-D5C3230184E6}" destId="{C67BC8DB-49E6-4FBA-B935-130B67794885}" srcOrd="1" destOrd="0" presId="urn:microsoft.com/office/officeart/2005/8/layout/hierarchy3"/>
    <dgm:cxn modelId="{CA2C9FB1-2C65-4AD7-BA0F-8ECE9C016587}" type="presOf" srcId="{803CEF76-310C-44BA-91C1-66497F1CFF1C}" destId="{3ED5F06E-63D6-4A7C-8237-013CE41A47D6}" srcOrd="0" destOrd="0" presId="urn:microsoft.com/office/officeart/2005/8/layout/hierarchy3"/>
    <dgm:cxn modelId="{06503255-C976-4903-8E96-8CC828608AC5}" type="presParOf" srcId="{3ED5F06E-63D6-4A7C-8237-013CE41A47D6}" destId="{D76D2533-9BE4-44D7-BDF5-4903CE8F5998}" srcOrd="0" destOrd="0" presId="urn:microsoft.com/office/officeart/2005/8/layout/hierarchy3"/>
    <dgm:cxn modelId="{8C29825F-01BB-4DFF-A89B-6483FC30F3A5}" type="presParOf" srcId="{D76D2533-9BE4-44D7-BDF5-4903CE8F5998}" destId="{FB8D8EB1-2819-4B15-BAB6-75B3E1204083}" srcOrd="0" destOrd="0" presId="urn:microsoft.com/office/officeart/2005/8/layout/hierarchy3"/>
    <dgm:cxn modelId="{6E069500-C4C9-4DED-9CA6-01E7C574D9BF}" type="presParOf" srcId="{FB8D8EB1-2819-4B15-BAB6-75B3E1204083}" destId="{7292F05F-5EFA-49C3-AA93-0DAC56A00B69}" srcOrd="0" destOrd="0" presId="urn:microsoft.com/office/officeart/2005/8/layout/hierarchy3"/>
    <dgm:cxn modelId="{73C378BF-BCEB-4C58-B3D3-837CE86D164D}" type="presParOf" srcId="{FB8D8EB1-2819-4B15-BAB6-75B3E1204083}" destId="{E973482C-EB16-4B47-ABE1-D37DADE6A11E}" srcOrd="1" destOrd="0" presId="urn:microsoft.com/office/officeart/2005/8/layout/hierarchy3"/>
    <dgm:cxn modelId="{3E49238D-CC58-4687-8B26-38A5EDE5291A}" type="presParOf" srcId="{D76D2533-9BE4-44D7-BDF5-4903CE8F5998}" destId="{1E50AA1F-58E4-4695-943F-5816C7BCB5E4}" srcOrd="1" destOrd="0" presId="urn:microsoft.com/office/officeart/2005/8/layout/hierarchy3"/>
    <dgm:cxn modelId="{08E5EE73-BD40-4AE5-A401-5B64AB40AD8D}" type="presParOf" srcId="{3ED5F06E-63D6-4A7C-8237-013CE41A47D6}" destId="{8CA42D25-A823-4A5A-92F3-745B0FFB0514}" srcOrd="1" destOrd="0" presId="urn:microsoft.com/office/officeart/2005/8/layout/hierarchy3"/>
    <dgm:cxn modelId="{C6C5501A-7C1F-465D-A4FD-BC6E148BA810}" type="presParOf" srcId="{8CA42D25-A823-4A5A-92F3-745B0FFB0514}" destId="{0FA33D73-914F-4D0A-BB47-30001F277267}" srcOrd="0" destOrd="0" presId="urn:microsoft.com/office/officeart/2005/8/layout/hierarchy3"/>
    <dgm:cxn modelId="{D730D7E4-466E-48F6-A276-B6767F32D977}" type="presParOf" srcId="{0FA33D73-914F-4D0A-BB47-30001F277267}" destId="{9BC34999-D84A-418E-A9B3-34CF6CAB9F66}" srcOrd="0" destOrd="0" presId="urn:microsoft.com/office/officeart/2005/8/layout/hierarchy3"/>
    <dgm:cxn modelId="{D760DF09-4713-4E61-8EAB-E3D53E347BA9}" type="presParOf" srcId="{0FA33D73-914F-4D0A-BB47-30001F277267}" destId="{C67BC8DB-49E6-4FBA-B935-130B67794885}" srcOrd="1" destOrd="0" presId="urn:microsoft.com/office/officeart/2005/8/layout/hierarchy3"/>
    <dgm:cxn modelId="{50C20FD6-2952-413E-B184-D73ED39D281A}" type="presParOf" srcId="{8CA42D25-A823-4A5A-92F3-745B0FFB0514}" destId="{217FBCCC-AA7E-42B6-9583-605CE1FA2959}" srcOrd="1"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BE207B6D-6E8C-4267-97ED-1B781743647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9DC14CB3-F247-4EFF-A320-C6F2FCBB9207}">
      <dgm:prSet custT="1"/>
      <dgm:spPr>
        <a:ln>
          <a:solidFill>
            <a:srgbClr val="FFC000"/>
          </a:solidFill>
        </a:ln>
      </dgm:spPr>
      <dgm:t>
        <a:bodyPr/>
        <a:lstStyle/>
        <a:p>
          <a:r>
            <a:rPr lang="pl-PL" sz="1800" b="0" i="0" dirty="0">
              <a:solidFill>
                <a:schemeClr val="tx1"/>
              </a:solidFill>
              <a:latin typeface="Lato"/>
            </a:rPr>
            <a:t>Nowy JPK_VAT, który zawiera część ewidencyjną i deklaracyjną, będzie dotyczył rozliczeń VAT dokonywanych obecnie w deklaracji VAT-7 i VAT-7K.</a:t>
          </a:r>
          <a:endParaRPr lang="pl-PL" sz="1800" dirty="0">
            <a:solidFill>
              <a:schemeClr val="tx1"/>
            </a:solidFill>
            <a:latin typeface="Lato"/>
          </a:endParaRPr>
        </a:p>
      </dgm:t>
    </dgm:pt>
    <dgm:pt modelId="{089BFA10-B792-4D74-941B-FCE59EC4C88B}" type="parTrans" cxnId="{D504E1EB-A368-40E9-A257-C82B8C3D5A52}">
      <dgm:prSet/>
      <dgm:spPr/>
      <dgm:t>
        <a:bodyPr/>
        <a:lstStyle/>
        <a:p>
          <a:endParaRPr lang="pl-PL"/>
        </a:p>
      </dgm:t>
    </dgm:pt>
    <dgm:pt modelId="{363F41C3-A617-46C4-B88A-6600B3697AAF}" type="sibTrans" cxnId="{D504E1EB-A368-40E9-A257-C82B8C3D5A52}">
      <dgm:prSet/>
      <dgm:spPr/>
      <dgm:t>
        <a:bodyPr/>
        <a:lstStyle/>
        <a:p>
          <a:endParaRPr lang="pl-PL"/>
        </a:p>
      </dgm:t>
    </dgm:pt>
    <dgm:pt modelId="{C07C1EBC-941A-42E7-BA18-2C7F5359E3C0}">
      <dgm:prSet custT="1"/>
      <dgm:spPr>
        <a:ln>
          <a:solidFill>
            <a:srgbClr val="FFC000"/>
          </a:solidFill>
        </a:ln>
      </dgm:spPr>
      <dgm:t>
        <a:bodyPr/>
        <a:lstStyle/>
        <a:p>
          <a:r>
            <a:rPr lang="pl-PL" sz="1800" b="0" i="0" dirty="0">
              <a:solidFill>
                <a:schemeClr val="tx1"/>
              </a:solidFill>
              <a:latin typeface="Lato"/>
            </a:rPr>
            <a:t>Nowy JPK_VAT </a:t>
          </a:r>
          <a:r>
            <a:rPr lang="pl-PL" sz="1800" dirty="0">
              <a:solidFill>
                <a:schemeClr val="tx1"/>
              </a:solidFill>
              <a:latin typeface="Lato"/>
            </a:rPr>
            <a:t>n</a:t>
          </a:r>
          <a:r>
            <a:rPr lang="pl-PL" sz="1800" b="0" i="0" dirty="0">
              <a:solidFill>
                <a:schemeClr val="tx1"/>
              </a:solidFill>
              <a:latin typeface="Lato"/>
            </a:rPr>
            <a:t>ie będzie natomiast dotyczył skróconej deklaracji VAT w zakresie usług taksówek osobowych opodatkowanych ryczałtem (VAT-12), jak również pozostałych deklaracji podatkowych, do których będą mieć zastosowanie dotychczasowe przepisy (np. VAT-8, VAT-9M, VAT-10, czy VAT-14).</a:t>
          </a:r>
          <a:endParaRPr lang="pl-PL" sz="1800" dirty="0">
            <a:solidFill>
              <a:schemeClr val="tx1"/>
            </a:solidFill>
            <a:latin typeface="Lato"/>
          </a:endParaRPr>
        </a:p>
      </dgm:t>
    </dgm:pt>
    <dgm:pt modelId="{86C38D69-8203-4D0F-88A6-3921201A696B}" type="parTrans" cxnId="{DE9D37D2-BF53-41F2-9535-E9F9D96E5C10}">
      <dgm:prSet/>
      <dgm:spPr/>
      <dgm:t>
        <a:bodyPr/>
        <a:lstStyle/>
        <a:p>
          <a:endParaRPr lang="pl-PL"/>
        </a:p>
      </dgm:t>
    </dgm:pt>
    <dgm:pt modelId="{A4D136BA-8266-4B3F-A69E-B6B67E370F95}" type="sibTrans" cxnId="{DE9D37D2-BF53-41F2-9535-E9F9D96E5C10}">
      <dgm:prSet/>
      <dgm:spPr/>
      <dgm:t>
        <a:bodyPr/>
        <a:lstStyle/>
        <a:p>
          <a:endParaRPr lang="pl-PL"/>
        </a:p>
      </dgm:t>
    </dgm:pt>
    <dgm:pt modelId="{2A4CE8F4-7A1A-4126-AF90-01FDD13D976D}" type="pres">
      <dgm:prSet presAssocID="{BE207B6D-6E8C-4267-97ED-1B781743647B}" presName="linear" presStyleCnt="0">
        <dgm:presLayoutVars>
          <dgm:animLvl val="lvl"/>
          <dgm:resizeHandles val="exact"/>
        </dgm:presLayoutVars>
      </dgm:prSet>
      <dgm:spPr/>
      <dgm:t>
        <a:bodyPr/>
        <a:lstStyle/>
        <a:p>
          <a:endParaRPr lang="pl-PL"/>
        </a:p>
      </dgm:t>
    </dgm:pt>
    <dgm:pt modelId="{BAA6071B-A07D-4E06-8963-2FF74E87B2F0}" type="pres">
      <dgm:prSet presAssocID="{9DC14CB3-F247-4EFF-A320-C6F2FCBB9207}" presName="parentText" presStyleLbl="node1" presStyleIdx="0" presStyleCnt="2" custScaleX="90411" custScaleY="67154" custLinFactNeighborX="-4794">
        <dgm:presLayoutVars>
          <dgm:chMax val="0"/>
          <dgm:bulletEnabled val="1"/>
        </dgm:presLayoutVars>
      </dgm:prSet>
      <dgm:spPr/>
      <dgm:t>
        <a:bodyPr/>
        <a:lstStyle/>
        <a:p>
          <a:endParaRPr lang="pl-PL"/>
        </a:p>
      </dgm:t>
    </dgm:pt>
    <dgm:pt modelId="{DD943877-DAFD-46DF-94F9-0355712DA24E}" type="pres">
      <dgm:prSet presAssocID="{363F41C3-A617-46C4-B88A-6600B3697AAF}" presName="spacer" presStyleCnt="0"/>
      <dgm:spPr/>
    </dgm:pt>
    <dgm:pt modelId="{7F1601DF-6A1D-4E71-B909-2AE7B53FB2AC}" type="pres">
      <dgm:prSet presAssocID="{C07C1EBC-941A-42E7-BA18-2C7F5359E3C0}" presName="parentText" presStyleLbl="node1" presStyleIdx="1" presStyleCnt="2" custScaleX="90411" custLinFactNeighborX="4795">
        <dgm:presLayoutVars>
          <dgm:chMax val="0"/>
          <dgm:bulletEnabled val="1"/>
        </dgm:presLayoutVars>
      </dgm:prSet>
      <dgm:spPr/>
      <dgm:t>
        <a:bodyPr/>
        <a:lstStyle/>
        <a:p>
          <a:endParaRPr lang="pl-PL"/>
        </a:p>
      </dgm:t>
    </dgm:pt>
  </dgm:ptLst>
  <dgm:cxnLst>
    <dgm:cxn modelId="{DE9D37D2-BF53-41F2-9535-E9F9D96E5C10}" srcId="{BE207B6D-6E8C-4267-97ED-1B781743647B}" destId="{C07C1EBC-941A-42E7-BA18-2C7F5359E3C0}" srcOrd="1" destOrd="0" parTransId="{86C38D69-8203-4D0F-88A6-3921201A696B}" sibTransId="{A4D136BA-8266-4B3F-A69E-B6B67E370F95}"/>
    <dgm:cxn modelId="{BC1DADC0-B72D-4BE0-8B85-94548C52256C}" type="presOf" srcId="{C07C1EBC-941A-42E7-BA18-2C7F5359E3C0}" destId="{7F1601DF-6A1D-4E71-B909-2AE7B53FB2AC}" srcOrd="0" destOrd="0" presId="urn:microsoft.com/office/officeart/2005/8/layout/vList2"/>
    <dgm:cxn modelId="{711D3013-CFCC-4E14-9772-3FC752F95347}" type="presOf" srcId="{BE207B6D-6E8C-4267-97ED-1B781743647B}" destId="{2A4CE8F4-7A1A-4126-AF90-01FDD13D976D}" srcOrd="0" destOrd="0" presId="urn:microsoft.com/office/officeart/2005/8/layout/vList2"/>
    <dgm:cxn modelId="{90FFD36D-E77D-4A9B-80F4-36E09A8F51B4}" type="presOf" srcId="{9DC14CB3-F247-4EFF-A320-C6F2FCBB9207}" destId="{BAA6071B-A07D-4E06-8963-2FF74E87B2F0}" srcOrd="0" destOrd="0" presId="urn:microsoft.com/office/officeart/2005/8/layout/vList2"/>
    <dgm:cxn modelId="{D504E1EB-A368-40E9-A257-C82B8C3D5A52}" srcId="{BE207B6D-6E8C-4267-97ED-1B781743647B}" destId="{9DC14CB3-F247-4EFF-A320-C6F2FCBB9207}" srcOrd="0" destOrd="0" parTransId="{089BFA10-B792-4D74-941B-FCE59EC4C88B}" sibTransId="{363F41C3-A617-46C4-B88A-6600B3697AAF}"/>
    <dgm:cxn modelId="{6F2134C6-0BA3-4EAA-90A1-00E4F83CC1CC}" type="presParOf" srcId="{2A4CE8F4-7A1A-4126-AF90-01FDD13D976D}" destId="{BAA6071B-A07D-4E06-8963-2FF74E87B2F0}" srcOrd="0" destOrd="0" presId="urn:microsoft.com/office/officeart/2005/8/layout/vList2"/>
    <dgm:cxn modelId="{99F87998-1212-460F-8408-7E11FF203B52}" type="presParOf" srcId="{2A4CE8F4-7A1A-4126-AF90-01FDD13D976D}" destId="{DD943877-DAFD-46DF-94F9-0355712DA24E}" srcOrd="1" destOrd="0" presId="urn:microsoft.com/office/officeart/2005/8/layout/vList2"/>
    <dgm:cxn modelId="{68E99F0B-B90C-4854-B98C-6EFB36C11141}" type="presParOf" srcId="{2A4CE8F4-7A1A-4126-AF90-01FDD13D976D}" destId="{7F1601DF-6A1D-4E71-B909-2AE7B53FB2A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D67CB2-3E10-48CE-B980-DF850FB05262}" type="doc">
      <dgm:prSet loTypeId="urn:microsoft.com/office/officeart/2005/8/layout/process1" loCatId="process" qsTypeId="urn:microsoft.com/office/officeart/2005/8/quickstyle/simple1" qsCatId="simple" csTypeId="urn:microsoft.com/office/officeart/2005/8/colors/accent0_1" csCatId="mainScheme" phldr="1"/>
      <dgm:spPr/>
    </dgm:pt>
    <dgm:pt modelId="{FC5F94D2-8746-47A2-83D6-BA913ABD78AA}">
      <dgm:prSet phldrT="[Tekst]" custT="1"/>
      <dgm:spPr>
        <a:ln>
          <a:solidFill>
            <a:srgbClr val="FFC000"/>
          </a:solidFill>
        </a:ln>
      </dgm:spPr>
      <dgm:t>
        <a:bodyPr/>
        <a:lstStyle/>
        <a:p>
          <a:pPr algn="l"/>
          <a:r>
            <a:rPr lang="pl-PL" sz="1400" b="1" dirty="0">
              <a:latin typeface="Lato" panose="020F0502020204030203"/>
            </a:rPr>
            <a:t>Wytyczne MR z 19 września 2016 r.</a:t>
          </a:r>
        </a:p>
        <a:p>
          <a:pPr algn="l"/>
          <a:r>
            <a:rPr lang="pl-PL" sz="1400" dirty="0">
              <a:latin typeface="Lato" panose="020F0502020204030203"/>
            </a:rPr>
            <a:t> Warunek określony w pkt 1 oznacza, iż zapłacony podatek VAT może być uznany za wydatek kwalifikowalny wyłącznie wówczas </a:t>
          </a:r>
        </a:p>
        <a:p>
          <a:pPr algn="l"/>
          <a:r>
            <a:rPr lang="pl-PL" sz="1400" dirty="0">
              <a:latin typeface="Lato" panose="020F0502020204030203"/>
            </a:rPr>
            <a:t>- </a:t>
          </a:r>
          <a:r>
            <a:rPr lang="pl-PL" sz="1400" b="1" dirty="0">
              <a:latin typeface="Lato" panose="020F0502020204030203"/>
            </a:rPr>
            <a:t>gdy beneficjentowi </a:t>
          </a:r>
        </a:p>
        <a:p>
          <a:pPr algn="l"/>
          <a:r>
            <a:rPr lang="pl-PL" sz="1400" dirty="0">
              <a:latin typeface="Lato" panose="020F0502020204030203"/>
            </a:rPr>
            <a:t>zgodnie z obowiązującym ustawodawstwem krajowym, nie przysługuje prawo (czyli beneficjent nie ma prawnych możliwości) do obniżenia kwoty podatku należnego o kwotę podatku naliczonego lub ubiegania się o zwrot VAT.</a:t>
          </a:r>
        </a:p>
      </dgm:t>
    </dgm:pt>
    <dgm:pt modelId="{7B27EF05-07ED-4B2D-916C-2045FBBD845B}" type="parTrans" cxnId="{32C3013E-FAA9-4B98-B299-9D29695EFBDC}">
      <dgm:prSet/>
      <dgm:spPr/>
      <dgm:t>
        <a:bodyPr/>
        <a:lstStyle/>
        <a:p>
          <a:endParaRPr lang="pl-PL"/>
        </a:p>
      </dgm:t>
    </dgm:pt>
    <dgm:pt modelId="{AAD017F2-C4F3-411F-BA9F-946941BB139C}" type="sibTrans" cxnId="{32C3013E-FAA9-4B98-B299-9D29695EFBDC}">
      <dgm:prSet/>
      <dgm:spPr>
        <a:solidFill>
          <a:schemeClr val="bg1">
            <a:lumMod val="95000"/>
          </a:schemeClr>
        </a:solidFill>
        <a:ln>
          <a:solidFill>
            <a:srgbClr val="FFC000"/>
          </a:solidFill>
        </a:ln>
      </dgm:spPr>
      <dgm:t>
        <a:bodyPr/>
        <a:lstStyle/>
        <a:p>
          <a:endParaRPr lang="pl-PL"/>
        </a:p>
      </dgm:t>
    </dgm:pt>
    <dgm:pt modelId="{B70DDC30-9C1E-4925-8B9D-64D24E3BEBA8}">
      <dgm:prSet phldrT="[Tekst]" custT="1"/>
      <dgm:spPr>
        <a:ln>
          <a:solidFill>
            <a:srgbClr val="FFC000"/>
          </a:solidFill>
        </a:ln>
      </dgm:spPr>
      <dgm:t>
        <a:bodyPr/>
        <a:lstStyle/>
        <a:p>
          <a:pPr algn="l"/>
          <a:r>
            <a:rPr lang="pl-PL" sz="1400" b="1" dirty="0">
              <a:latin typeface="Lato" panose="020F0502020204030203"/>
            </a:rPr>
            <a:t>Wytyczne MR z 19 lipca 2017 r.</a:t>
          </a:r>
        </a:p>
        <a:p>
          <a:pPr algn="l"/>
          <a:r>
            <a:rPr lang="pl-PL" sz="1400" dirty="0">
              <a:latin typeface="Lato" panose="020F0502020204030203"/>
            </a:rPr>
            <a:t> Warunek określony w pkt 1 oznacza, iż zapłacony podatek VAT może być uznany za wydatek kwalifikowalny wyłącznie wówczas</a:t>
          </a:r>
        </a:p>
        <a:p>
          <a:pPr algn="l"/>
          <a:r>
            <a:rPr lang="pl-PL" sz="1400" dirty="0">
              <a:latin typeface="Lato" panose="020F0502020204030203"/>
            </a:rPr>
            <a:t> - </a:t>
          </a:r>
          <a:r>
            <a:rPr lang="pl-PL" sz="1400" b="1" dirty="0">
              <a:latin typeface="Lato" panose="020F0502020204030203"/>
            </a:rPr>
            <a:t>gdy beneficjentowi </a:t>
          </a:r>
        </a:p>
        <a:p>
          <a:pPr algn="l"/>
          <a:r>
            <a:rPr lang="pl-PL" sz="1400" b="1" u="sng" dirty="0">
              <a:latin typeface="Lato" panose="020F0502020204030203"/>
            </a:rPr>
            <a:t>- ani żadnemu innemu podmiotowi zaangażowanemu w projekt oraz wykorzystującemu do działalności opodatkowanej produkty będące efektem realizacji projektu, </a:t>
          </a:r>
        </a:p>
        <a:p>
          <a:pPr algn="l"/>
          <a:r>
            <a:rPr lang="pl-PL" sz="1400" b="1" u="sng" dirty="0">
              <a:latin typeface="Lato" panose="020F0502020204030203"/>
            </a:rPr>
            <a:t>- zarówno w fazie realizacyjnej jak i operacyjnej, </a:t>
          </a:r>
        </a:p>
        <a:p>
          <a:pPr algn="l"/>
          <a:r>
            <a:rPr lang="pl-PL" sz="1400" dirty="0">
              <a:latin typeface="Lato" panose="020F0502020204030203"/>
            </a:rPr>
            <a:t>zgodnie z obowiązującym prawodawstwem krajowym, nie przysługuje prawo (tzn. brak jest prawnych możliwości) do obniżenia kwoty podatku należnego o kwotę podatku naliczonego lub ubiegania się o zwrot VAT</a:t>
          </a:r>
        </a:p>
      </dgm:t>
    </dgm:pt>
    <dgm:pt modelId="{76DBB36F-26B0-44AB-865B-211FDE89960A}" type="parTrans" cxnId="{A9352AE9-19C0-48AF-AEE2-8587900C3046}">
      <dgm:prSet/>
      <dgm:spPr/>
      <dgm:t>
        <a:bodyPr/>
        <a:lstStyle/>
        <a:p>
          <a:endParaRPr lang="pl-PL"/>
        </a:p>
      </dgm:t>
    </dgm:pt>
    <dgm:pt modelId="{69D23636-F524-4874-96AB-4351FD43AFAB}" type="sibTrans" cxnId="{A9352AE9-19C0-48AF-AEE2-8587900C3046}">
      <dgm:prSet/>
      <dgm:spPr/>
      <dgm:t>
        <a:bodyPr/>
        <a:lstStyle/>
        <a:p>
          <a:endParaRPr lang="pl-PL"/>
        </a:p>
      </dgm:t>
    </dgm:pt>
    <dgm:pt modelId="{3550CA53-9796-4AE3-BF17-2D54731B8A5D}" type="pres">
      <dgm:prSet presAssocID="{37D67CB2-3E10-48CE-B980-DF850FB05262}" presName="Name0" presStyleCnt="0">
        <dgm:presLayoutVars>
          <dgm:dir/>
          <dgm:resizeHandles val="exact"/>
        </dgm:presLayoutVars>
      </dgm:prSet>
      <dgm:spPr/>
    </dgm:pt>
    <dgm:pt modelId="{5399BC48-645D-42D6-8F48-CCF9EAFDBCEA}" type="pres">
      <dgm:prSet presAssocID="{FC5F94D2-8746-47A2-83D6-BA913ABD78AA}" presName="node" presStyleLbl="node1" presStyleIdx="0" presStyleCnt="2">
        <dgm:presLayoutVars>
          <dgm:bulletEnabled val="1"/>
        </dgm:presLayoutVars>
      </dgm:prSet>
      <dgm:spPr/>
      <dgm:t>
        <a:bodyPr/>
        <a:lstStyle/>
        <a:p>
          <a:endParaRPr lang="pl-PL"/>
        </a:p>
      </dgm:t>
    </dgm:pt>
    <dgm:pt modelId="{A5491220-2069-4380-BFCF-990F4E86DBFA}" type="pres">
      <dgm:prSet presAssocID="{AAD017F2-C4F3-411F-BA9F-946941BB139C}" presName="sibTrans" presStyleLbl="sibTrans2D1" presStyleIdx="0" presStyleCnt="1"/>
      <dgm:spPr/>
      <dgm:t>
        <a:bodyPr/>
        <a:lstStyle/>
        <a:p>
          <a:endParaRPr lang="pl-PL"/>
        </a:p>
      </dgm:t>
    </dgm:pt>
    <dgm:pt modelId="{AF884353-7078-4FD8-87BA-E1B1A912A2F2}" type="pres">
      <dgm:prSet presAssocID="{AAD017F2-C4F3-411F-BA9F-946941BB139C}" presName="connectorText" presStyleLbl="sibTrans2D1" presStyleIdx="0" presStyleCnt="1"/>
      <dgm:spPr/>
      <dgm:t>
        <a:bodyPr/>
        <a:lstStyle/>
        <a:p>
          <a:endParaRPr lang="pl-PL"/>
        </a:p>
      </dgm:t>
    </dgm:pt>
    <dgm:pt modelId="{2AE29BA1-5D5A-42AF-902E-BBF5E6BA6CD8}" type="pres">
      <dgm:prSet presAssocID="{B70DDC30-9C1E-4925-8B9D-64D24E3BEBA8}" presName="node" presStyleLbl="node1" presStyleIdx="1" presStyleCnt="2" custScaleX="115247">
        <dgm:presLayoutVars>
          <dgm:bulletEnabled val="1"/>
        </dgm:presLayoutVars>
      </dgm:prSet>
      <dgm:spPr/>
      <dgm:t>
        <a:bodyPr/>
        <a:lstStyle/>
        <a:p>
          <a:endParaRPr lang="pl-PL"/>
        </a:p>
      </dgm:t>
    </dgm:pt>
  </dgm:ptLst>
  <dgm:cxnLst>
    <dgm:cxn modelId="{A9352AE9-19C0-48AF-AEE2-8587900C3046}" srcId="{37D67CB2-3E10-48CE-B980-DF850FB05262}" destId="{B70DDC30-9C1E-4925-8B9D-64D24E3BEBA8}" srcOrd="1" destOrd="0" parTransId="{76DBB36F-26B0-44AB-865B-211FDE89960A}" sibTransId="{69D23636-F524-4874-96AB-4351FD43AFAB}"/>
    <dgm:cxn modelId="{2D1E4AE7-D296-4EB2-B547-D2D7B0574914}" type="presOf" srcId="{37D67CB2-3E10-48CE-B980-DF850FB05262}" destId="{3550CA53-9796-4AE3-BF17-2D54731B8A5D}" srcOrd="0" destOrd="0" presId="urn:microsoft.com/office/officeart/2005/8/layout/process1"/>
    <dgm:cxn modelId="{42DE0B9B-233D-4810-B6E4-E9481B8A3765}" type="presOf" srcId="{B70DDC30-9C1E-4925-8B9D-64D24E3BEBA8}" destId="{2AE29BA1-5D5A-42AF-902E-BBF5E6BA6CD8}" srcOrd="0" destOrd="0" presId="urn:microsoft.com/office/officeart/2005/8/layout/process1"/>
    <dgm:cxn modelId="{32C3013E-FAA9-4B98-B299-9D29695EFBDC}" srcId="{37D67CB2-3E10-48CE-B980-DF850FB05262}" destId="{FC5F94D2-8746-47A2-83D6-BA913ABD78AA}" srcOrd="0" destOrd="0" parTransId="{7B27EF05-07ED-4B2D-916C-2045FBBD845B}" sibTransId="{AAD017F2-C4F3-411F-BA9F-946941BB139C}"/>
    <dgm:cxn modelId="{B87F3130-ABB3-4595-9234-AB527FAAE411}" type="presOf" srcId="{FC5F94D2-8746-47A2-83D6-BA913ABD78AA}" destId="{5399BC48-645D-42D6-8F48-CCF9EAFDBCEA}" srcOrd="0" destOrd="0" presId="urn:microsoft.com/office/officeart/2005/8/layout/process1"/>
    <dgm:cxn modelId="{BDFBE9B6-E35C-4CF9-9391-9631182B2422}" type="presOf" srcId="{AAD017F2-C4F3-411F-BA9F-946941BB139C}" destId="{AF884353-7078-4FD8-87BA-E1B1A912A2F2}" srcOrd="1" destOrd="0" presId="urn:microsoft.com/office/officeart/2005/8/layout/process1"/>
    <dgm:cxn modelId="{AA5E4F24-824B-4FA1-87FD-6C7894F1FCC2}" type="presOf" srcId="{AAD017F2-C4F3-411F-BA9F-946941BB139C}" destId="{A5491220-2069-4380-BFCF-990F4E86DBFA}" srcOrd="0" destOrd="0" presId="urn:microsoft.com/office/officeart/2005/8/layout/process1"/>
    <dgm:cxn modelId="{7E19B25E-2B47-49C5-A5F2-05F2A858E544}" type="presParOf" srcId="{3550CA53-9796-4AE3-BF17-2D54731B8A5D}" destId="{5399BC48-645D-42D6-8F48-CCF9EAFDBCEA}" srcOrd="0" destOrd="0" presId="urn:microsoft.com/office/officeart/2005/8/layout/process1"/>
    <dgm:cxn modelId="{3069C228-F98B-42D7-B377-4139F508E6F1}" type="presParOf" srcId="{3550CA53-9796-4AE3-BF17-2D54731B8A5D}" destId="{A5491220-2069-4380-BFCF-990F4E86DBFA}" srcOrd="1" destOrd="0" presId="urn:microsoft.com/office/officeart/2005/8/layout/process1"/>
    <dgm:cxn modelId="{1DAB5F4A-C1E4-49DB-9E6D-00053D897FAC}" type="presParOf" srcId="{A5491220-2069-4380-BFCF-990F4E86DBFA}" destId="{AF884353-7078-4FD8-87BA-E1B1A912A2F2}" srcOrd="0" destOrd="0" presId="urn:microsoft.com/office/officeart/2005/8/layout/process1"/>
    <dgm:cxn modelId="{7B6A7ABB-CA09-41EF-A8F1-C76A6C4D81CE}" type="presParOf" srcId="{3550CA53-9796-4AE3-BF17-2D54731B8A5D}" destId="{2AE29BA1-5D5A-42AF-902E-BBF5E6BA6CD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86927FB0-D3B0-4E77-ADEA-891747A47C5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7224A13C-F644-4012-BBE3-EE974EDC60A8}">
      <dgm:prSet custT="1"/>
      <dgm:spPr>
        <a:ln>
          <a:solidFill>
            <a:srgbClr val="FFC000"/>
          </a:solidFill>
        </a:ln>
      </dgm:spPr>
      <dgm:t>
        <a:bodyPr/>
        <a:lstStyle/>
        <a:p>
          <a:r>
            <a:rPr lang="pl-PL" sz="2800" b="0" i="0">
              <a:latin typeface="Lato"/>
            </a:rPr>
            <a:t>Nowy JPK_VAT będzie zawierał:</a:t>
          </a:r>
          <a:endParaRPr lang="pl-PL" sz="2800">
            <a:latin typeface="Lato"/>
          </a:endParaRPr>
        </a:p>
      </dgm:t>
    </dgm:pt>
    <dgm:pt modelId="{8DB2308A-BF87-4964-BDEB-6FD0913BE685}" type="parTrans" cxnId="{05F8E37B-ED28-4AD2-9ED1-6B92F3DE901E}">
      <dgm:prSet/>
      <dgm:spPr/>
      <dgm:t>
        <a:bodyPr/>
        <a:lstStyle/>
        <a:p>
          <a:endParaRPr lang="pl-PL"/>
        </a:p>
      </dgm:t>
    </dgm:pt>
    <dgm:pt modelId="{034A2FB8-0AFF-4820-B825-BFB9E1CC6251}" type="sibTrans" cxnId="{05F8E37B-ED28-4AD2-9ED1-6B92F3DE901E}">
      <dgm:prSet/>
      <dgm:spPr/>
      <dgm:t>
        <a:bodyPr/>
        <a:lstStyle/>
        <a:p>
          <a:endParaRPr lang="pl-PL"/>
        </a:p>
      </dgm:t>
    </dgm:pt>
    <dgm:pt modelId="{94910F07-9648-428B-9638-99D2690176E6}">
      <dgm:prSet custT="1"/>
      <dgm:spPr/>
      <dgm:t>
        <a:bodyPr/>
        <a:lstStyle/>
        <a:p>
          <a:r>
            <a:rPr lang="pl-PL" sz="2000" b="0" i="0" dirty="0">
              <a:latin typeface="Lato"/>
            </a:rPr>
            <a:t>zestaw informacji o zakupach i sprzedaży, który wynika z ewidencji VAT za dany okres,</a:t>
          </a:r>
          <a:endParaRPr lang="pl-PL" sz="2000" dirty="0">
            <a:latin typeface="Lato"/>
          </a:endParaRPr>
        </a:p>
      </dgm:t>
    </dgm:pt>
    <dgm:pt modelId="{77AD68FA-523A-4042-9950-9B5546E8C22D}" type="parTrans" cxnId="{65A5E4B6-9A87-42E9-B8C9-D3305C8E09B3}">
      <dgm:prSet/>
      <dgm:spPr/>
      <dgm:t>
        <a:bodyPr/>
        <a:lstStyle/>
        <a:p>
          <a:endParaRPr lang="pl-PL"/>
        </a:p>
      </dgm:t>
    </dgm:pt>
    <dgm:pt modelId="{568B1468-D369-4B6E-A6DC-04703D88CDF8}" type="sibTrans" cxnId="{65A5E4B6-9A87-42E9-B8C9-D3305C8E09B3}">
      <dgm:prSet/>
      <dgm:spPr/>
      <dgm:t>
        <a:bodyPr/>
        <a:lstStyle/>
        <a:p>
          <a:endParaRPr lang="pl-PL"/>
        </a:p>
      </dgm:t>
    </dgm:pt>
    <dgm:pt modelId="{3435CB6E-0ECB-42FC-A43F-69CC9961D027}">
      <dgm:prSet custT="1"/>
      <dgm:spPr/>
      <dgm:t>
        <a:bodyPr/>
        <a:lstStyle/>
        <a:p>
          <a:r>
            <a:rPr lang="pl-PL" sz="2000" b="0" i="0" dirty="0">
              <a:latin typeface="Lato"/>
            </a:rPr>
            <a:t>pozycje z obecnej deklaracji VAT-7 (VAT-7K),</a:t>
          </a:r>
          <a:endParaRPr lang="pl-PL" sz="2000" dirty="0">
            <a:latin typeface="Lato"/>
          </a:endParaRPr>
        </a:p>
      </dgm:t>
    </dgm:pt>
    <dgm:pt modelId="{0ABBB0AC-22CA-40CB-BC45-FBB7A297DEEB}" type="parTrans" cxnId="{91100420-B8FB-4D3F-9854-0BF348EA76DD}">
      <dgm:prSet/>
      <dgm:spPr/>
      <dgm:t>
        <a:bodyPr/>
        <a:lstStyle/>
        <a:p>
          <a:endParaRPr lang="pl-PL"/>
        </a:p>
      </dgm:t>
    </dgm:pt>
    <dgm:pt modelId="{1E77E224-F308-4D2F-A759-31CF33110471}" type="sibTrans" cxnId="{91100420-B8FB-4D3F-9854-0BF348EA76DD}">
      <dgm:prSet/>
      <dgm:spPr/>
      <dgm:t>
        <a:bodyPr/>
        <a:lstStyle/>
        <a:p>
          <a:endParaRPr lang="pl-PL"/>
        </a:p>
      </dgm:t>
    </dgm:pt>
    <dgm:pt modelId="{BACBC23D-CE85-422D-A960-791C815F5EF5}">
      <dgm:prSet custT="1"/>
      <dgm:spPr/>
      <dgm:t>
        <a:bodyPr/>
        <a:lstStyle/>
        <a:p>
          <a:r>
            <a:rPr lang="pl-PL" sz="2000" b="0" i="0" dirty="0">
              <a:latin typeface="Lato"/>
            </a:rPr>
            <a:t>dodatkowe dane, które są potrzebne do analizy poprawności rozliczenia.</a:t>
          </a:r>
          <a:endParaRPr lang="pl-PL" sz="2000" dirty="0">
            <a:latin typeface="Lato"/>
          </a:endParaRPr>
        </a:p>
      </dgm:t>
    </dgm:pt>
    <dgm:pt modelId="{301FB5C6-E70C-4B1C-BC57-AE19568CC0F4}" type="parTrans" cxnId="{0E49D831-F961-4ADB-9CAA-79F4423D2DAB}">
      <dgm:prSet/>
      <dgm:spPr/>
      <dgm:t>
        <a:bodyPr/>
        <a:lstStyle/>
        <a:p>
          <a:endParaRPr lang="pl-PL"/>
        </a:p>
      </dgm:t>
    </dgm:pt>
    <dgm:pt modelId="{FF589210-E61D-4CD7-A133-3F70B0A3D570}" type="sibTrans" cxnId="{0E49D831-F961-4ADB-9CAA-79F4423D2DAB}">
      <dgm:prSet/>
      <dgm:spPr/>
      <dgm:t>
        <a:bodyPr/>
        <a:lstStyle/>
        <a:p>
          <a:endParaRPr lang="pl-PL"/>
        </a:p>
      </dgm:t>
    </dgm:pt>
    <dgm:pt modelId="{52C31268-8D62-4D5A-9EC1-B0951E471D69}" type="pres">
      <dgm:prSet presAssocID="{86927FB0-D3B0-4E77-ADEA-891747A47C5B}" presName="linear" presStyleCnt="0">
        <dgm:presLayoutVars>
          <dgm:animLvl val="lvl"/>
          <dgm:resizeHandles val="exact"/>
        </dgm:presLayoutVars>
      </dgm:prSet>
      <dgm:spPr/>
      <dgm:t>
        <a:bodyPr/>
        <a:lstStyle/>
        <a:p>
          <a:endParaRPr lang="pl-PL"/>
        </a:p>
      </dgm:t>
    </dgm:pt>
    <dgm:pt modelId="{93671394-7A13-4210-98A6-B7CAF2E63BEA}" type="pres">
      <dgm:prSet presAssocID="{7224A13C-F644-4012-BBE3-EE974EDC60A8}" presName="parentText" presStyleLbl="node1" presStyleIdx="0" presStyleCnt="1" custScaleY="40044">
        <dgm:presLayoutVars>
          <dgm:chMax val="0"/>
          <dgm:bulletEnabled val="1"/>
        </dgm:presLayoutVars>
      </dgm:prSet>
      <dgm:spPr/>
      <dgm:t>
        <a:bodyPr/>
        <a:lstStyle/>
        <a:p>
          <a:endParaRPr lang="pl-PL"/>
        </a:p>
      </dgm:t>
    </dgm:pt>
    <dgm:pt modelId="{A732D98A-590D-419D-B968-A0333A2233E9}" type="pres">
      <dgm:prSet presAssocID="{7224A13C-F644-4012-BBE3-EE974EDC60A8}" presName="childText" presStyleLbl="revTx" presStyleIdx="0" presStyleCnt="1">
        <dgm:presLayoutVars>
          <dgm:bulletEnabled val="1"/>
        </dgm:presLayoutVars>
      </dgm:prSet>
      <dgm:spPr/>
      <dgm:t>
        <a:bodyPr/>
        <a:lstStyle/>
        <a:p>
          <a:endParaRPr lang="pl-PL"/>
        </a:p>
      </dgm:t>
    </dgm:pt>
  </dgm:ptLst>
  <dgm:cxnLst>
    <dgm:cxn modelId="{0E49D831-F961-4ADB-9CAA-79F4423D2DAB}" srcId="{7224A13C-F644-4012-BBE3-EE974EDC60A8}" destId="{BACBC23D-CE85-422D-A960-791C815F5EF5}" srcOrd="2" destOrd="0" parTransId="{301FB5C6-E70C-4B1C-BC57-AE19568CC0F4}" sibTransId="{FF589210-E61D-4CD7-A133-3F70B0A3D570}"/>
    <dgm:cxn modelId="{E254E26F-9BEF-41C1-AB73-BF55D6D769DE}" type="presOf" srcId="{BACBC23D-CE85-422D-A960-791C815F5EF5}" destId="{A732D98A-590D-419D-B968-A0333A2233E9}" srcOrd="0" destOrd="2" presId="urn:microsoft.com/office/officeart/2005/8/layout/vList2"/>
    <dgm:cxn modelId="{91100420-B8FB-4D3F-9854-0BF348EA76DD}" srcId="{7224A13C-F644-4012-BBE3-EE974EDC60A8}" destId="{3435CB6E-0ECB-42FC-A43F-69CC9961D027}" srcOrd="1" destOrd="0" parTransId="{0ABBB0AC-22CA-40CB-BC45-FBB7A297DEEB}" sibTransId="{1E77E224-F308-4D2F-A759-31CF33110471}"/>
    <dgm:cxn modelId="{A3E75543-0CA1-4462-BF6F-7AF4FCC60D0E}" type="presOf" srcId="{7224A13C-F644-4012-BBE3-EE974EDC60A8}" destId="{93671394-7A13-4210-98A6-B7CAF2E63BEA}" srcOrd="0" destOrd="0" presId="urn:microsoft.com/office/officeart/2005/8/layout/vList2"/>
    <dgm:cxn modelId="{2354B51D-635B-4C09-AFDE-F3B8983AF186}" type="presOf" srcId="{94910F07-9648-428B-9638-99D2690176E6}" destId="{A732D98A-590D-419D-B968-A0333A2233E9}" srcOrd="0" destOrd="0" presId="urn:microsoft.com/office/officeart/2005/8/layout/vList2"/>
    <dgm:cxn modelId="{05F8E37B-ED28-4AD2-9ED1-6B92F3DE901E}" srcId="{86927FB0-D3B0-4E77-ADEA-891747A47C5B}" destId="{7224A13C-F644-4012-BBE3-EE974EDC60A8}" srcOrd="0" destOrd="0" parTransId="{8DB2308A-BF87-4964-BDEB-6FD0913BE685}" sibTransId="{034A2FB8-0AFF-4820-B825-BFB9E1CC6251}"/>
    <dgm:cxn modelId="{134AA955-35DD-4193-8192-3DDABA1A75D7}" type="presOf" srcId="{3435CB6E-0ECB-42FC-A43F-69CC9961D027}" destId="{A732D98A-590D-419D-B968-A0333A2233E9}" srcOrd="0" destOrd="1" presId="urn:microsoft.com/office/officeart/2005/8/layout/vList2"/>
    <dgm:cxn modelId="{65A5E4B6-9A87-42E9-B8C9-D3305C8E09B3}" srcId="{7224A13C-F644-4012-BBE3-EE974EDC60A8}" destId="{94910F07-9648-428B-9638-99D2690176E6}" srcOrd="0" destOrd="0" parTransId="{77AD68FA-523A-4042-9950-9B5546E8C22D}" sibTransId="{568B1468-D369-4B6E-A6DC-04703D88CDF8}"/>
    <dgm:cxn modelId="{F36B7F1C-51DC-4A18-902F-F18F9BDAB294}" type="presOf" srcId="{86927FB0-D3B0-4E77-ADEA-891747A47C5B}" destId="{52C31268-8D62-4D5A-9EC1-B0951E471D69}" srcOrd="0" destOrd="0" presId="urn:microsoft.com/office/officeart/2005/8/layout/vList2"/>
    <dgm:cxn modelId="{1CA382D5-1D12-4485-A7EC-940896B9FB8B}" type="presParOf" srcId="{52C31268-8D62-4D5A-9EC1-B0951E471D69}" destId="{93671394-7A13-4210-98A6-B7CAF2E63BEA}" srcOrd="0" destOrd="0" presId="urn:microsoft.com/office/officeart/2005/8/layout/vList2"/>
    <dgm:cxn modelId="{611C6E21-BBC7-48B1-A908-4DDAA444A90A}" type="presParOf" srcId="{52C31268-8D62-4D5A-9EC1-B0951E471D69}" destId="{A732D98A-590D-419D-B968-A0333A2233E9}"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09C108B9-62F3-4D53-BE91-6F9242A4A672}"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pl-PL"/>
        </a:p>
      </dgm:t>
    </dgm:pt>
    <dgm:pt modelId="{8B9F4ECE-DA46-425B-AADA-E2DF74393582}">
      <dgm:prSet custT="1"/>
      <dgm:spPr>
        <a:ln>
          <a:solidFill>
            <a:srgbClr val="FFC000"/>
          </a:solidFill>
        </a:ln>
      </dgm:spPr>
      <dgm:t>
        <a:bodyPr/>
        <a:lstStyle/>
        <a:p>
          <a:r>
            <a:rPr lang="pl-PL" sz="1600" dirty="0"/>
            <a:t>Podatnik przygotuje i wyśle tylko jeden plik, który będzie zawierać część ewidencyjną oraz deklaracyjną (pozycje z obecnych deklaracji VAT-7/VAT-7K).</a:t>
          </a:r>
        </a:p>
      </dgm:t>
    </dgm:pt>
    <dgm:pt modelId="{5426D033-F0EC-49F0-A7A2-CF07CB1E2F7A}" type="parTrans" cxnId="{9AFFE749-F2C0-4F31-AE22-398D07A73522}">
      <dgm:prSet/>
      <dgm:spPr/>
      <dgm:t>
        <a:bodyPr/>
        <a:lstStyle/>
        <a:p>
          <a:endParaRPr lang="pl-PL" sz="1800"/>
        </a:p>
      </dgm:t>
    </dgm:pt>
    <dgm:pt modelId="{019B8DBC-E3CB-4D4D-A65D-FE81A65ED296}" type="sibTrans" cxnId="{9AFFE749-F2C0-4F31-AE22-398D07A73522}">
      <dgm:prSet/>
      <dgm:spPr/>
      <dgm:t>
        <a:bodyPr/>
        <a:lstStyle/>
        <a:p>
          <a:endParaRPr lang="pl-PL" sz="1800"/>
        </a:p>
      </dgm:t>
    </dgm:pt>
    <dgm:pt modelId="{33D9A134-4985-421E-BEA4-A813D49FBE94}">
      <dgm:prSet custT="1"/>
      <dgm:spPr>
        <a:ln>
          <a:solidFill>
            <a:srgbClr val="FFC000"/>
          </a:solidFill>
        </a:ln>
      </dgm:spPr>
      <dgm:t>
        <a:bodyPr/>
        <a:lstStyle/>
        <a:p>
          <a:r>
            <a:rPr lang="pl-PL" sz="1600" dirty="0"/>
            <a:t>JPK_VAT będzie składany wyłącznie w wersji elektronicznej za okresy miesięczne, do 25. dnia miesiąca za miesiąc poprzedni (chyba że 25. dzień miesiąca wypada w sobotę lub dzień ustawowo wolny od pracy, wtedy masz czas do pierwszego dnia roboczego).</a:t>
          </a:r>
        </a:p>
      </dgm:t>
    </dgm:pt>
    <dgm:pt modelId="{AFA34947-1025-4F8D-BCED-D97DCE405CA0}" type="parTrans" cxnId="{7ACC65D9-3028-4E6E-A028-71EFF7FD4E8E}">
      <dgm:prSet/>
      <dgm:spPr/>
      <dgm:t>
        <a:bodyPr/>
        <a:lstStyle/>
        <a:p>
          <a:endParaRPr lang="pl-PL" sz="1800"/>
        </a:p>
      </dgm:t>
    </dgm:pt>
    <dgm:pt modelId="{58298A02-BC8C-4513-8446-5EBDC21D2EEC}" type="sibTrans" cxnId="{7ACC65D9-3028-4E6E-A028-71EFF7FD4E8E}">
      <dgm:prSet/>
      <dgm:spPr/>
      <dgm:t>
        <a:bodyPr/>
        <a:lstStyle/>
        <a:p>
          <a:endParaRPr lang="pl-PL" sz="1800"/>
        </a:p>
      </dgm:t>
    </dgm:pt>
    <dgm:pt modelId="{41AA7208-0441-4EFE-952F-E8BB48FD984F}">
      <dgm:prSet custT="1"/>
      <dgm:spPr>
        <a:ln>
          <a:solidFill>
            <a:srgbClr val="FFC000"/>
          </a:solidFill>
        </a:ln>
      </dgm:spPr>
      <dgm:t>
        <a:bodyPr/>
        <a:lstStyle/>
        <a:p>
          <a:r>
            <a:rPr lang="pl-PL" sz="1600" dirty="0"/>
            <a:t>Będą obowiązywać dwa warianty JPK_VAT:</a:t>
          </a:r>
        </a:p>
      </dgm:t>
    </dgm:pt>
    <dgm:pt modelId="{C0ED1BC3-F3AE-40B6-8432-F8787D19767E}" type="parTrans" cxnId="{ACC1BF1E-BC39-45CB-A621-4117D8E00B88}">
      <dgm:prSet/>
      <dgm:spPr/>
      <dgm:t>
        <a:bodyPr/>
        <a:lstStyle/>
        <a:p>
          <a:endParaRPr lang="pl-PL" sz="1800"/>
        </a:p>
      </dgm:t>
    </dgm:pt>
    <dgm:pt modelId="{0657D04F-DD0B-401B-ADE5-CDB51641C1BB}" type="sibTrans" cxnId="{ACC1BF1E-BC39-45CB-A621-4117D8E00B88}">
      <dgm:prSet/>
      <dgm:spPr/>
      <dgm:t>
        <a:bodyPr/>
        <a:lstStyle/>
        <a:p>
          <a:endParaRPr lang="pl-PL" sz="1800"/>
        </a:p>
      </dgm:t>
    </dgm:pt>
    <dgm:pt modelId="{F47FAE95-579B-4ABF-AAAC-7D642ED22CD5}">
      <dgm:prSet custT="1"/>
      <dgm:spPr>
        <a:solidFill>
          <a:schemeClr val="bg1">
            <a:lumMod val="95000"/>
            <a:alpha val="90000"/>
          </a:schemeClr>
        </a:solidFill>
        <a:ln>
          <a:solidFill>
            <a:srgbClr val="FFC000">
              <a:alpha val="90000"/>
            </a:srgbClr>
          </a:solidFill>
        </a:ln>
      </dgm:spPr>
      <dgm:t>
        <a:bodyPr/>
        <a:lstStyle/>
        <a:p>
          <a:r>
            <a:rPr lang="pl-PL" sz="1600" dirty="0"/>
            <a:t>JPK_V7</a:t>
          </a:r>
          <a:r>
            <a:rPr lang="pl-PL" sz="1600" b="1" dirty="0"/>
            <a:t>M</a:t>
          </a:r>
          <a:r>
            <a:rPr lang="pl-PL" sz="1600" dirty="0"/>
            <a:t> - dla podatników, którzy rozliczają się </a:t>
          </a:r>
          <a:r>
            <a:rPr lang="pl-PL" sz="1600" b="1" dirty="0"/>
            <a:t>miesięcznie</a:t>
          </a:r>
          <a:r>
            <a:rPr lang="pl-PL" sz="1600" dirty="0"/>
            <a:t> </a:t>
          </a:r>
        </a:p>
      </dgm:t>
    </dgm:pt>
    <dgm:pt modelId="{C44D5362-C2AE-4747-B5C7-2879620CA1A6}" type="parTrans" cxnId="{2B1D633E-3555-437A-9697-5C28010E63E1}">
      <dgm:prSet/>
      <dgm:spPr/>
      <dgm:t>
        <a:bodyPr/>
        <a:lstStyle/>
        <a:p>
          <a:endParaRPr lang="pl-PL" sz="1800"/>
        </a:p>
      </dgm:t>
    </dgm:pt>
    <dgm:pt modelId="{448C28E1-CF99-4F63-89F1-BB3CDCC846ED}" type="sibTrans" cxnId="{2B1D633E-3555-437A-9697-5C28010E63E1}">
      <dgm:prSet/>
      <dgm:spPr/>
      <dgm:t>
        <a:bodyPr/>
        <a:lstStyle/>
        <a:p>
          <a:endParaRPr lang="pl-PL" sz="1800"/>
        </a:p>
      </dgm:t>
    </dgm:pt>
    <dgm:pt modelId="{38C8661F-E8B6-4A53-A615-3B4839B75BF6}">
      <dgm:prSet custT="1"/>
      <dgm:spPr>
        <a:solidFill>
          <a:schemeClr val="bg1">
            <a:lumMod val="95000"/>
            <a:alpha val="90000"/>
          </a:schemeClr>
        </a:solidFill>
        <a:ln>
          <a:solidFill>
            <a:srgbClr val="FFC000">
              <a:alpha val="90000"/>
            </a:srgbClr>
          </a:solidFill>
        </a:ln>
      </dgm:spPr>
      <dgm:t>
        <a:bodyPr/>
        <a:lstStyle/>
        <a:p>
          <a:r>
            <a:rPr lang="pl-PL" sz="1600" dirty="0"/>
            <a:t>JPK_V7</a:t>
          </a:r>
          <a:r>
            <a:rPr lang="pl-PL" sz="1600" b="1" dirty="0"/>
            <a:t>K</a:t>
          </a:r>
          <a:r>
            <a:rPr lang="pl-PL" sz="1600" dirty="0"/>
            <a:t> - dla podatników, którzy rozliczają się </a:t>
          </a:r>
          <a:r>
            <a:rPr lang="pl-PL" sz="1600" b="1" dirty="0"/>
            <a:t>kwartalnie</a:t>
          </a:r>
          <a:r>
            <a:rPr lang="pl-PL" sz="1600" dirty="0"/>
            <a:t>.</a:t>
          </a:r>
        </a:p>
      </dgm:t>
    </dgm:pt>
    <dgm:pt modelId="{9EF3A738-D329-4E6B-BDB2-B6E7902FF5E3}" type="parTrans" cxnId="{B929D76C-6E8A-4FE5-BAC7-2D9F607704C9}">
      <dgm:prSet/>
      <dgm:spPr/>
      <dgm:t>
        <a:bodyPr/>
        <a:lstStyle/>
        <a:p>
          <a:endParaRPr lang="pl-PL" sz="1800"/>
        </a:p>
      </dgm:t>
    </dgm:pt>
    <dgm:pt modelId="{6E70942E-3E34-4DEB-BB98-996D740E20D4}" type="sibTrans" cxnId="{B929D76C-6E8A-4FE5-BAC7-2D9F607704C9}">
      <dgm:prSet/>
      <dgm:spPr/>
      <dgm:t>
        <a:bodyPr/>
        <a:lstStyle/>
        <a:p>
          <a:endParaRPr lang="pl-PL" sz="1800"/>
        </a:p>
      </dgm:t>
    </dgm:pt>
    <dgm:pt modelId="{3C9A4C50-E8E0-4A06-83C0-4D6A416ADA43}">
      <dgm:prSet custT="1"/>
      <dgm:spPr>
        <a:ln>
          <a:solidFill>
            <a:srgbClr val="FFC000"/>
          </a:solidFill>
        </a:ln>
      </dgm:spPr>
      <dgm:t>
        <a:bodyPr/>
        <a:lstStyle/>
        <a:p>
          <a:r>
            <a:rPr lang="pl-PL" sz="1600"/>
            <a:t>JPK_VAT z deklaracją będzie można podpisać:</a:t>
          </a:r>
        </a:p>
      </dgm:t>
    </dgm:pt>
    <dgm:pt modelId="{88B9EBF4-996B-4617-A737-D6C983ACDC20}" type="parTrans" cxnId="{AEF13FD9-DDE0-40DB-A119-58D00487DB43}">
      <dgm:prSet/>
      <dgm:spPr/>
      <dgm:t>
        <a:bodyPr/>
        <a:lstStyle/>
        <a:p>
          <a:endParaRPr lang="pl-PL" sz="1800"/>
        </a:p>
      </dgm:t>
    </dgm:pt>
    <dgm:pt modelId="{CBC301F6-8CBE-49E5-AE4E-EA07A0914ABF}" type="sibTrans" cxnId="{AEF13FD9-DDE0-40DB-A119-58D00487DB43}">
      <dgm:prSet/>
      <dgm:spPr/>
      <dgm:t>
        <a:bodyPr/>
        <a:lstStyle/>
        <a:p>
          <a:endParaRPr lang="pl-PL" sz="1800"/>
        </a:p>
      </dgm:t>
    </dgm:pt>
    <dgm:pt modelId="{EBF349DE-0481-470C-80BE-AC601D569C18}">
      <dgm:prSet custT="1"/>
      <dgm:spPr>
        <a:ln>
          <a:solidFill>
            <a:srgbClr val="FFC000">
              <a:alpha val="90000"/>
            </a:srgbClr>
          </a:solidFill>
        </a:ln>
      </dgm:spPr>
      <dgm:t>
        <a:bodyPr/>
        <a:lstStyle/>
        <a:p>
          <a:r>
            <a:rPr lang="pl-PL" sz="1600"/>
            <a:t>podpisem kwalifikowanym (polskim lub innego kraju UE),</a:t>
          </a:r>
        </a:p>
      </dgm:t>
    </dgm:pt>
    <dgm:pt modelId="{42126F6B-55AA-4781-81CF-464EF98110C8}" type="parTrans" cxnId="{AE501509-16F6-4C4C-8CDF-0584576B61F4}">
      <dgm:prSet/>
      <dgm:spPr/>
      <dgm:t>
        <a:bodyPr/>
        <a:lstStyle/>
        <a:p>
          <a:endParaRPr lang="pl-PL" sz="1800"/>
        </a:p>
      </dgm:t>
    </dgm:pt>
    <dgm:pt modelId="{2E2596A7-6803-4193-A0B8-C7A2CC5569E9}" type="sibTrans" cxnId="{AE501509-16F6-4C4C-8CDF-0584576B61F4}">
      <dgm:prSet/>
      <dgm:spPr/>
      <dgm:t>
        <a:bodyPr/>
        <a:lstStyle/>
        <a:p>
          <a:endParaRPr lang="pl-PL" sz="1800"/>
        </a:p>
      </dgm:t>
    </dgm:pt>
    <dgm:pt modelId="{18836C8F-CC9E-4071-A834-6FD35CB86EA0}">
      <dgm:prSet custT="1"/>
      <dgm:spPr>
        <a:ln>
          <a:solidFill>
            <a:srgbClr val="FFC000">
              <a:alpha val="90000"/>
            </a:srgbClr>
          </a:solidFill>
        </a:ln>
      </dgm:spPr>
      <dgm:t>
        <a:bodyPr/>
        <a:lstStyle/>
        <a:p>
          <a:r>
            <a:rPr lang="pl-PL" sz="1600" dirty="0"/>
            <a:t>profilem zaufanym,</a:t>
          </a:r>
        </a:p>
      </dgm:t>
    </dgm:pt>
    <dgm:pt modelId="{5CA3811C-3B97-4E85-BCB9-49DC0BC76A27}" type="parTrans" cxnId="{7D6695F7-F4C5-40CF-A547-B2E08AF6A6D6}">
      <dgm:prSet/>
      <dgm:spPr/>
      <dgm:t>
        <a:bodyPr/>
        <a:lstStyle/>
        <a:p>
          <a:endParaRPr lang="pl-PL" sz="1800"/>
        </a:p>
      </dgm:t>
    </dgm:pt>
    <dgm:pt modelId="{A24765DA-0667-40E0-A1FF-E4D0EE3DE8AF}" type="sibTrans" cxnId="{7D6695F7-F4C5-40CF-A547-B2E08AF6A6D6}">
      <dgm:prSet/>
      <dgm:spPr/>
      <dgm:t>
        <a:bodyPr/>
        <a:lstStyle/>
        <a:p>
          <a:endParaRPr lang="pl-PL" sz="1800"/>
        </a:p>
      </dgm:t>
    </dgm:pt>
    <dgm:pt modelId="{B0486296-638C-4D39-9BDA-3839079807B9}">
      <dgm:prSet custT="1"/>
      <dgm:spPr>
        <a:ln>
          <a:solidFill>
            <a:srgbClr val="FFC000">
              <a:alpha val="90000"/>
            </a:srgbClr>
          </a:solidFill>
        </a:ln>
      </dgm:spPr>
      <dgm:t>
        <a:bodyPr/>
        <a:lstStyle/>
        <a:p>
          <a:r>
            <a:rPr lang="pl-PL" sz="1600" dirty="0"/>
            <a:t>danymi autoryzującymi.</a:t>
          </a:r>
        </a:p>
      </dgm:t>
    </dgm:pt>
    <dgm:pt modelId="{107EDEDA-C628-4159-B1DD-D05AC2C9B817}" type="parTrans" cxnId="{6D82BC87-F868-49EA-8CC0-FFA4AF298B91}">
      <dgm:prSet/>
      <dgm:spPr/>
      <dgm:t>
        <a:bodyPr/>
        <a:lstStyle/>
        <a:p>
          <a:endParaRPr lang="pl-PL" sz="1800"/>
        </a:p>
      </dgm:t>
    </dgm:pt>
    <dgm:pt modelId="{F9EA0754-5A5B-484F-93EF-7137C183A07F}" type="sibTrans" cxnId="{6D82BC87-F868-49EA-8CC0-FFA4AF298B91}">
      <dgm:prSet/>
      <dgm:spPr/>
      <dgm:t>
        <a:bodyPr/>
        <a:lstStyle/>
        <a:p>
          <a:endParaRPr lang="pl-PL" sz="1800"/>
        </a:p>
      </dgm:t>
    </dgm:pt>
    <dgm:pt modelId="{132C5C44-142F-4492-9F24-4DB1757F8D66}" type="pres">
      <dgm:prSet presAssocID="{09C108B9-62F3-4D53-BE91-6F9242A4A672}" presName="Name0" presStyleCnt="0">
        <dgm:presLayoutVars>
          <dgm:dir/>
          <dgm:animLvl val="lvl"/>
          <dgm:resizeHandles val="exact"/>
        </dgm:presLayoutVars>
      </dgm:prSet>
      <dgm:spPr/>
      <dgm:t>
        <a:bodyPr/>
        <a:lstStyle/>
        <a:p>
          <a:endParaRPr lang="pl-PL"/>
        </a:p>
      </dgm:t>
    </dgm:pt>
    <dgm:pt modelId="{FC895DA1-BC78-4E22-A408-4BC94C4461F5}" type="pres">
      <dgm:prSet presAssocID="{8B9F4ECE-DA46-425B-AADA-E2DF74393582}" presName="linNode" presStyleCnt="0"/>
      <dgm:spPr/>
    </dgm:pt>
    <dgm:pt modelId="{C3E0A21D-E12C-4283-B093-AE38A353D398}" type="pres">
      <dgm:prSet presAssocID="{8B9F4ECE-DA46-425B-AADA-E2DF74393582}" presName="parentText" presStyleLbl="node1" presStyleIdx="0" presStyleCnt="4" custScaleX="274998">
        <dgm:presLayoutVars>
          <dgm:chMax val="1"/>
          <dgm:bulletEnabled val="1"/>
        </dgm:presLayoutVars>
      </dgm:prSet>
      <dgm:spPr/>
      <dgm:t>
        <a:bodyPr/>
        <a:lstStyle/>
        <a:p>
          <a:endParaRPr lang="pl-PL"/>
        </a:p>
      </dgm:t>
    </dgm:pt>
    <dgm:pt modelId="{27FBE610-499D-4B31-BB1F-FA9ACD96465F}" type="pres">
      <dgm:prSet presAssocID="{019B8DBC-E3CB-4D4D-A65D-FE81A65ED296}" presName="sp" presStyleCnt="0"/>
      <dgm:spPr/>
    </dgm:pt>
    <dgm:pt modelId="{0C8A4C41-C24B-4321-B897-00206FBAD937}" type="pres">
      <dgm:prSet presAssocID="{33D9A134-4985-421E-BEA4-A813D49FBE94}" presName="linNode" presStyleCnt="0"/>
      <dgm:spPr/>
    </dgm:pt>
    <dgm:pt modelId="{788CBB00-FDE8-4D60-8C88-44636A58C269}" type="pres">
      <dgm:prSet presAssocID="{33D9A134-4985-421E-BEA4-A813D49FBE94}" presName="parentText" presStyleLbl="node1" presStyleIdx="1" presStyleCnt="4" custScaleX="274998">
        <dgm:presLayoutVars>
          <dgm:chMax val="1"/>
          <dgm:bulletEnabled val="1"/>
        </dgm:presLayoutVars>
      </dgm:prSet>
      <dgm:spPr/>
      <dgm:t>
        <a:bodyPr/>
        <a:lstStyle/>
        <a:p>
          <a:endParaRPr lang="pl-PL"/>
        </a:p>
      </dgm:t>
    </dgm:pt>
    <dgm:pt modelId="{81EBBCEE-C081-493C-9DDB-506AB8704ED8}" type="pres">
      <dgm:prSet presAssocID="{58298A02-BC8C-4513-8446-5EBDC21D2EEC}" presName="sp" presStyleCnt="0"/>
      <dgm:spPr/>
    </dgm:pt>
    <dgm:pt modelId="{DBA26323-C9D4-4D94-848D-C7D1F1D3F636}" type="pres">
      <dgm:prSet presAssocID="{41AA7208-0441-4EFE-952F-E8BB48FD984F}" presName="linNode" presStyleCnt="0"/>
      <dgm:spPr/>
    </dgm:pt>
    <dgm:pt modelId="{4992E2D6-2297-456C-815D-DAC1852E2F84}" type="pres">
      <dgm:prSet presAssocID="{41AA7208-0441-4EFE-952F-E8BB48FD984F}" presName="parentText" presStyleLbl="node1" presStyleIdx="2" presStyleCnt="4" custScaleX="90279">
        <dgm:presLayoutVars>
          <dgm:chMax val="1"/>
          <dgm:bulletEnabled val="1"/>
        </dgm:presLayoutVars>
      </dgm:prSet>
      <dgm:spPr/>
      <dgm:t>
        <a:bodyPr/>
        <a:lstStyle/>
        <a:p>
          <a:endParaRPr lang="pl-PL"/>
        </a:p>
      </dgm:t>
    </dgm:pt>
    <dgm:pt modelId="{C0777016-F356-42E4-A965-BF4A777C508B}" type="pres">
      <dgm:prSet presAssocID="{41AA7208-0441-4EFE-952F-E8BB48FD984F}" presName="descendantText" presStyleLbl="alignAccFollowNode1" presStyleIdx="0" presStyleCnt="2" custScaleX="103511">
        <dgm:presLayoutVars>
          <dgm:bulletEnabled val="1"/>
        </dgm:presLayoutVars>
      </dgm:prSet>
      <dgm:spPr/>
      <dgm:t>
        <a:bodyPr/>
        <a:lstStyle/>
        <a:p>
          <a:endParaRPr lang="pl-PL"/>
        </a:p>
      </dgm:t>
    </dgm:pt>
    <dgm:pt modelId="{CEF7DFC4-7C67-4200-B8AE-7883BF732110}" type="pres">
      <dgm:prSet presAssocID="{0657D04F-DD0B-401B-ADE5-CDB51641C1BB}" presName="sp" presStyleCnt="0"/>
      <dgm:spPr/>
    </dgm:pt>
    <dgm:pt modelId="{E54C48CD-410A-424B-9D18-C06F02160EBC}" type="pres">
      <dgm:prSet presAssocID="{3C9A4C50-E8E0-4A06-83C0-4D6A416ADA43}" presName="linNode" presStyleCnt="0"/>
      <dgm:spPr/>
    </dgm:pt>
    <dgm:pt modelId="{FA6905AC-B2E3-4425-B36A-AAD758CFAC1E}" type="pres">
      <dgm:prSet presAssocID="{3C9A4C50-E8E0-4A06-83C0-4D6A416ADA43}" presName="parentText" presStyleLbl="node1" presStyleIdx="3" presStyleCnt="4" custScaleX="90279">
        <dgm:presLayoutVars>
          <dgm:chMax val="1"/>
          <dgm:bulletEnabled val="1"/>
        </dgm:presLayoutVars>
      </dgm:prSet>
      <dgm:spPr/>
      <dgm:t>
        <a:bodyPr/>
        <a:lstStyle/>
        <a:p>
          <a:endParaRPr lang="pl-PL"/>
        </a:p>
      </dgm:t>
    </dgm:pt>
    <dgm:pt modelId="{CDB4B069-6E22-42F2-A09C-4DCC3EDF5002}" type="pres">
      <dgm:prSet presAssocID="{3C9A4C50-E8E0-4A06-83C0-4D6A416ADA43}" presName="descendantText" presStyleLbl="alignAccFollowNode1" presStyleIdx="1" presStyleCnt="2" custScaleX="103511">
        <dgm:presLayoutVars>
          <dgm:bulletEnabled val="1"/>
        </dgm:presLayoutVars>
      </dgm:prSet>
      <dgm:spPr/>
      <dgm:t>
        <a:bodyPr/>
        <a:lstStyle/>
        <a:p>
          <a:endParaRPr lang="pl-PL"/>
        </a:p>
      </dgm:t>
    </dgm:pt>
  </dgm:ptLst>
  <dgm:cxnLst>
    <dgm:cxn modelId="{9AFFE749-F2C0-4F31-AE22-398D07A73522}" srcId="{09C108B9-62F3-4D53-BE91-6F9242A4A672}" destId="{8B9F4ECE-DA46-425B-AADA-E2DF74393582}" srcOrd="0" destOrd="0" parTransId="{5426D033-F0EC-49F0-A7A2-CF07CB1E2F7A}" sibTransId="{019B8DBC-E3CB-4D4D-A65D-FE81A65ED296}"/>
    <dgm:cxn modelId="{7D6695F7-F4C5-40CF-A547-B2E08AF6A6D6}" srcId="{3C9A4C50-E8E0-4A06-83C0-4D6A416ADA43}" destId="{18836C8F-CC9E-4071-A834-6FD35CB86EA0}" srcOrd="1" destOrd="0" parTransId="{5CA3811C-3B97-4E85-BCB9-49DC0BC76A27}" sibTransId="{A24765DA-0667-40E0-A1FF-E4D0EE3DE8AF}"/>
    <dgm:cxn modelId="{AEF13FD9-DDE0-40DB-A119-58D00487DB43}" srcId="{09C108B9-62F3-4D53-BE91-6F9242A4A672}" destId="{3C9A4C50-E8E0-4A06-83C0-4D6A416ADA43}" srcOrd="3" destOrd="0" parTransId="{88B9EBF4-996B-4617-A737-D6C983ACDC20}" sibTransId="{CBC301F6-8CBE-49E5-AE4E-EA07A0914ABF}"/>
    <dgm:cxn modelId="{6D82BC87-F868-49EA-8CC0-FFA4AF298B91}" srcId="{3C9A4C50-E8E0-4A06-83C0-4D6A416ADA43}" destId="{B0486296-638C-4D39-9BDA-3839079807B9}" srcOrd="2" destOrd="0" parTransId="{107EDEDA-C628-4159-B1DD-D05AC2C9B817}" sibTransId="{F9EA0754-5A5B-484F-93EF-7137C183A07F}"/>
    <dgm:cxn modelId="{A4E56FC9-E0A3-4A23-8534-D3117E1340C6}" type="presOf" srcId="{33D9A134-4985-421E-BEA4-A813D49FBE94}" destId="{788CBB00-FDE8-4D60-8C88-44636A58C269}" srcOrd="0" destOrd="0" presId="urn:microsoft.com/office/officeart/2005/8/layout/vList5"/>
    <dgm:cxn modelId="{F1BE1FD3-CB9C-4ACA-89EF-4247C81CA440}" type="presOf" srcId="{3C9A4C50-E8E0-4A06-83C0-4D6A416ADA43}" destId="{FA6905AC-B2E3-4425-B36A-AAD758CFAC1E}" srcOrd="0" destOrd="0" presId="urn:microsoft.com/office/officeart/2005/8/layout/vList5"/>
    <dgm:cxn modelId="{AE501509-16F6-4C4C-8CDF-0584576B61F4}" srcId="{3C9A4C50-E8E0-4A06-83C0-4D6A416ADA43}" destId="{EBF349DE-0481-470C-80BE-AC601D569C18}" srcOrd="0" destOrd="0" parTransId="{42126F6B-55AA-4781-81CF-464EF98110C8}" sibTransId="{2E2596A7-6803-4193-A0B8-C7A2CC5569E9}"/>
    <dgm:cxn modelId="{555577D4-82A8-4BBF-B748-249CAB82B528}" type="presOf" srcId="{09C108B9-62F3-4D53-BE91-6F9242A4A672}" destId="{132C5C44-142F-4492-9F24-4DB1757F8D66}" srcOrd="0" destOrd="0" presId="urn:microsoft.com/office/officeart/2005/8/layout/vList5"/>
    <dgm:cxn modelId="{BE24406B-29EA-4B09-8799-E54AB70D9397}" type="presOf" srcId="{F47FAE95-579B-4ABF-AAAC-7D642ED22CD5}" destId="{C0777016-F356-42E4-A965-BF4A777C508B}" srcOrd="0" destOrd="0" presId="urn:microsoft.com/office/officeart/2005/8/layout/vList5"/>
    <dgm:cxn modelId="{2B1D633E-3555-437A-9697-5C28010E63E1}" srcId="{41AA7208-0441-4EFE-952F-E8BB48FD984F}" destId="{F47FAE95-579B-4ABF-AAAC-7D642ED22CD5}" srcOrd="0" destOrd="0" parTransId="{C44D5362-C2AE-4747-B5C7-2879620CA1A6}" sibTransId="{448C28E1-CF99-4F63-89F1-BB3CDCC846ED}"/>
    <dgm:cxn modelId="{7ACC65D9-3028-4E6E-A028-71EFF7FD4E8E}" srcId="{09C108B9-62F3-4D53-BE91-6F9242A4A672}" destId="{33D9A134-4985-421E-BEA4-A813D49FBE94}" srcOrd="1" destOrd="0" parTransId="{AFA34947-1025-4F8D-BCED-D97DCE405CA0}" sibTransId="{58298A02-BC8C-4513-8446-5EBDC21D2EEC}"/>
    <dgm:cxn modelId="{B95A5D5A-DFEB-442D-8C8C-4B1390E80817}" type="presOf" srcId="{B0486296-638C-4D39-9BDA-3839079807B9}" destId="{CDB4B069-6E22-42F2-A09C-4DCC3EDF5002}" srcOrd="0" destOrd="2" presId="urn:microsoft.com/office/officeart/2005/8/layout/vList5"/>
    <dgm:cxn modelId="{CD90F175-16AA-413E-A293-DF499E418B16}" type="presOf" srcId="{EBF349DE-0481-470C-80BE-AC601D569C18}" destId="{CDB4B069-6E22-42F2-A09C-4DCC3EDF5002}" srcOrd="0" destOrd="0" presId="urn:microsoft.com/office/officeart/2005/8/layout/vList5"/>
    <dgm:cxn modelId="{ACC1BF1E-BC39-45CB-A621-4117D8E00B88}" srcId="{09C108B9-62F3-4D53-BE91-6F9242A4A672}" destId="{41AA7208-0441-4EFE-952F-E8BB48FD984F}" srcOrd="2" destOrd="0" parTransId="{C0ED1BC3-F3AE-40B6-8432-F8787D19767E}" sibTransId="{0657D04F-DD0B-401B-ADE5-CDB51641C1BB}"/>
    <dgm:cxn modelId="{37A1D04B-249F-46CC-8277-0F366B396734}" type="presOf" srcId="{18836C8F-CC9E-4071-A834-6FD35CB86EA0}" destId="{CDB4B069-6E22-42F2-A09C-4DCC3EDF5002}" srcOrd="0" destOrd="1" presId="urn:microsoft.com/office/officeart/2005/8/layout/vList5"/>
    <dgm:cxn modelId="{458DE7BB-4976-447F-9C94-6BACCB069C61}" type="presOf" srcId="{41AA7208-0441-4EFE-952F-E8BB48FD984F}" destId="{4992E2D6-2297-456C-815D-DAC1852E2F84}" srcOrd="0" destOrd="0" presId="urn:microsoft.com/office/officeart/2005/8/layout/vList5"/>
    <dgm:cxn modelId="{99114021-9D28-4E38-8210-A7FB53A07619}" type="presOf" srcId="{8B9F4ECE-DA46-425B-AADA-E2DF74393582}" destId="{C3E0A21D-E12C-4283-B093-AE38A353D398}" srcOrd="0" destOrd="0" presId="urn:microsoft.com/office/officeart/2005/8/layout/vList5"/>
    <dgm:cxn modelId="{B929D76C-6E8A-4FE5-BAC7-2D9F607704C9}" srcId="{41AA7208-0441-4EFE-952F-E8BB48FD984F}" destId="{38C8661F-E8B6-4A53-A615-3B4839B75BF6}" srcOrd="1" destOrd="0" parTransId="{9EF3A738-D329-4E6B-BDB2-B6E7902FF5E3}" sibTransId="{6E70942E-3E34-4DEB-BB98-996D740E20D4}"/>
    <dgm:cxn modelId="{69C05CFD-38A3-4162-A183-F3FCB6AFE512}" type="presOf" srcId="{38C8661F-E8B6-4A53-A615-3B4839B75BF6}" destId="{C0777016-F356-42E4-A965-BF4A777C508B}" srcOrd="0" destOrd="1" presId="urn:microsoft.com/office/officeart/2005/8/layout/vList5"/>
    <dgm:cxn modelId="{21425EB3-73B5-4AEE-BF0A-BCE4B5344417}" type="presParOf" srcId="{132C5C44-142F-4492-9F24-4DB1757F8D66}" destId="{FC895DA1-BC78-4E22-A408-4BC94C4461F5}" srcOrd="0" destOrd="0" presId="urn:microsoft.com/office/officeart/2005/8/layout/vList5"/>
    <dgm:cxn modelId="{5203085C-2686-4170-B544-E7A788BA9DEA}" type="presParOf" srcId="{FC895DA1-BC78-4E22-A408-4BC94C4461F5}" destId="{C3E0A21D-E12C-4283-B093-AE38A353D398}" srcOrd="0" destOrd="0" presId="urn:microsoft.com/office/officeart/2005/8/layout/vList5"/>
    <dgm:cxn modelId="{5BF25BF9-C923-4573-9C75-D68CF9E3ADE5}" type="presParOf" srcId="{132C5C44-142F-4492-9F24-4DB1757F8D66}" destId="{27FBE610-499D-4B31-BB1F-FA9ACD96465F}" srcOrd="1" destOrd="0" presId="urn:microsoft.com/office/officeart/2005/8/layout/vList5"/>
    <dgm:cxn modelId="{F1CD041E-43AC-4E02-9D48-82FCC917FC47}" type="presParOf" srcId="{132C5C44-142F-4492-9F24-4DB1757F8D66}" destId="{0C8A4C41-C24B-4321-B897-00206FBAD937}" srcOrd="2" destOrd="0" presId="urn:microsoft.com/office/officeart/2005/8/layout/vList5"/>
    <dgm:cxn modelId="{538EED2C-AA54-45EB-B827-7A6EADCBF529}" type="presParOf" srcId="{0C8A4C41-C24B-4321-B897-00206FBAD937}" destId="{788CBB00-FDE8-4D60-8C88-44636A58C269}" srcOrd="0" destOrd="0" presId="urn:microsoft.com/office/officeart/2005/8/layout/vList5"/>
    <dgm:cxn modelId="{E0D8E13D-02A3-4F12-9579-5AEB4EF560F5}" type="presParOf" srcId="{132C5C44-142F-4492-9F24-4DB1757F8D66}" destId="{81EBBCEE-C081-493C-9DDB-506AB8704ED8}" srcOrd="3" destOrd="0" presId="urn:microsoft.com/office/officeart/2005/8/layout/vList5"/>
    <dgm:cxn modelId="{0341726F-6E82-482E-92CD-791969E640D0}" type="presParOf" srcId="{132C5C44-142F-4492-9F24-4DB1757F8D66}" destId="{DBA26323-C9D4-4D94-848D-C7D1F1D3F636}" srcOrd="4" destOrd="0" presId="urn:microsoft.com/office/officeart/2005/8/layout/vList5"/>
    <dgm:cxn modelId="{743968B7-FC6C-49B0-AA14-45916AD41969}" type="presParOf" srcId="{DBA26323-C9D4-4D94-848D-C7D1F1D3F636}" destId="{4992E2D6-2297-456C-815D-DAC1852E2F84}" srcOrd="0" destOrd="0" presId="urn:microsoft.com/office/officeart/2005/8/layout/vList5"/>
    <dgm:cxn modelId="{B9EF8F16-B13C-4338-B58A-6137625CF11D}" type="presParOf" srcId="{DBA26323-C9D4-4D94-848D-C7D1F1D3F636}" destId="{C0777016-F356-42E4-A965-BF4A777C508B}" srcOrd="1" destOrd="0" presId="urn:microsoft.com/office/officeart/2005/8/layout/vList5"/>
    <dgm:cxn modelId="{47518B76-405E-4148-A473-1F95ABC57E63}" type="presParOf" srcId="{132C5C44-142F-4492-9F24-4DB1757F8D66}" destId="{CEF7DFC4-7C67-4200-B8AE-7883BF732110}" srcOrd="5" destOrd="0" presId="urn:microsoft.com/office/officeart/2005/8/layout/vList5"/>
    <dgm:cxn modelId="{71B7E70B-06DE-4604-94CF-1EC21B7792CE}" type="presParOf" srcId="{132C5C44-142F-4492-9F24-4DB1757F8D66}" destId="{E54C48CD-410A-424B-9D18-C06F02160EBC}" srcOrd="6" destOrd="0" presId="urn:microsoft.com/office/officeart/2005/8/layout/vList5"/>
    <dgm:cxn modelId="{2DCEFED5-6AB1-4578-80C4-0A948155F2B1}" type="presParOf" srcId="{E54C48CD-410A-424B-9D18-C06F02160EBC}" destId="{FA6905AC-B2E3-4425-B36A-AAD758CFAC1E}" srcOrd="0" destOrd="0" presId="urn:microsoft.com/office/officeart/2005/8/layout/vList5"/>
    <dgm:cxn modelId="{1612D7BC-1426-483D-BD08-05D35A99003F}" type="presParOf" srcId="{E54C48CD-410A-424B-9D18-C06F02160EBC}" destId="{CDB4B069-6E22-42F2-A09C-4DCC3EDF5002}" srcOrd="1" destOrd="0" presId="urn:microsoft.com/office/officeart/2005/8/layout/vList5"/>
  </dgm:cxnLst>
  <dgm:bg/>
  <dgm:whole>
    <a:ln>
      <a:solidFill>
        <a:srgbClr val="FFC00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A28579DB-B95A-401A-A815-89F3DD3292C8}"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BC22F34C-175E-49A0-B2A8-FB3CF840604F}">
      <dgm:prSet/>
      <dgm:spPr>
        <a:ln>
          <a:solidFill>
            <a:srgbClr val="FFC000"/>
          </a:solidFill>
        </a:ln>
      </dgm:spPr>
      <dgm:t>
        <a:bodyPr/>
        <a:lstStyle/>
        <a:p>
          <a:r>
            <a:rPr lang="pl-PL" b="0" i="0" baseline="0" dirty="0">
              <a:latin typeface="Lato"/>
            </a:rPr>
            <a:t>W składanych korektach wypełnia się wyłącznie części (odpowiednio deklarację lub ewidencję), które podlegają korekcie	</a:t>
          </a:r>
          <a:endParaRPr lang="pl-PL" dirty="0">
            <a:latin typeface="Lato"/>
          </a:endParaRPr>
        </a:p>
      </dgm:t>
    </dgm:pt>
    <dgm:pt modelId="{01D79F60-B9DF-4B3E-BE67-6B8DF0532BF7}" type="parTrans" cxnId="{0D284518-520F-445B-9B76-274122E27E86}">
      <dgm:prSet/>
      <dgm:spPr/>
      <dgm:t>
        <a:bodyPr/>
        <a:lstStyle/>
        <a:p>
          <a:endParaRPr lang="pl-PL"/>
        </a:p>
      </dgm:t>
    </dgm:pt>
    <dgm:pt modelId="{52AF618B-F418-4102-8650-9A91BA3F03A7}" type="sibTrans" cxnId="{0D284518-520F-445B-9B76-274122E27E86}">
      <dgm:prSet/>
      <dgm:spPr/>
      <dgm:t>
        <a:bodyPr/>
        <a:lstStyle/>
        <a:p>
          <a:endParaRPr lang="pl-PL"/>
        </a:p>
      </dgm:t>
    </dgm:pt>
    <dgm:pt modelId="{8038F8F2-FBB4-432F-8BC4-2F4A213E7963}">
      <dgm:prSet/>
      <dgm:spPr>
        <a:ln>
          <a:solidFill>
            <a:srgbClr val="FFC000"/>
          </a:solidFill>
        </a:ln>
      </dgm:spPr>
      <dgm:t>
        <a:bodyPr/>
        <a:lstStyle/>
        <a:p>
          <a:r>
            <a:rPr lang="pl-PL" b="0" i="0" baseline="0" dirty="0">
              <a:latin typeface="Lato"/>
            </a:rPr>
            <a:t>W przypadku </a:t>
          </a:r>
          <a:r>
            <a:rPr lang="pl-PL" b="0" i="0" u="sng" baseline="0" dirty="0">
              <a:latin typeface="Lato"/>
            </a:rPr>
            <a:t>korekty części deklaracyjnej oraz ewidencyjnej </a:t>
          </a:r>
          <a:r>
            <a:rPr lang="pl-PL" b="0" i="0" baseline="0" dirty="0">
              <a:latin typeface="Lato"/>
            </a:rPr>
            <a:t>wskazuje się wszystkie elementy, tj.: </a:t>
          </a:r>
          <a:r>
            <a:rPr lang="pl-PL" b="1" i="0" baseline="0" dirty="0" err="1">
              <a:latin typeface="Lato"/>
            </a:rPr>
            <a:t>Naglowek</a:t>
          </a:r>
          <a:r>
            <a:rPr lang="pl-PL" b="0" i="0" baseline="0" dirty="0">
              <a:latin typeface="Lato"/>
            </a:rPr>
            <a:t>, </a:t>
          </a:r>
          <a:r>
            <a:rPr lang="pl-PL" b="1" i="0" baseline="0" dirty="0">
              <a:latin typeface="Lato"/>
            </a:rPr>
            <a:t>Podmiot1</a:t>
          </a:r>
          <a:r>
            <a:rPr lang="pl-PL" b="0" i="0" baseline="0" dirty="0">
              <a:latin typeface="Lato"/>
            </a:rPr>
            <a:t>, </a:t>
          </a:r>
          <a:r>
            <a:rPr lang="pl-PL" b="1" i="0" baseline="0" dirty="0">
              <a:latin typeface="Lato"/>
            </a:rPr>
            <a:t>Deklaracja, Ewidencja. </a:t>
          </a:r>
          <a:endParaRPr lang="pl-PL" dirty="0">
            <a:latin typeface="Lato"/>
          </a:endParaRPr>
        </a:p>
      </dgm:t>
    </dgm:pt>
    <dgm:pt modelId="{F29959D9-91FF-4962-9F60-4B0ED353B06E}" type="parTrans" cxnId="{E2450FD7-CF6F-4FBA-8070-51585875891D}">
      <dgm:prSet/>
      <dgm:spPr/>
      <dgm:t>
        <a:bodyPr/>
        <a:lstStyle/>
        <a:p>
          <a:endParaRPr lang="pl-PL"/>
        </a:p>
      </dgm:t>
    </dgm:pt>
    <dgm:pt modelId="{2103E406-ABBF-419E-9E8E-04548025B2F7}" type="sibTrans" cxnId="{E2450FD7-CF6F-4FBA-8070-51585875891D}">
      <dgm:prSet/>
      <dgm:spPr/>
      <dgm:t>
        <a:bodyPr/>
        <a:lstStyle/>
        <a:p>
          <a:endParaRPr lang="pl-PL"/>
        </a:p>
      </dgm:t>
    </dgm:pt>
    <dgm:pt modelId="{277CC9FA-1D65-48FB-AC0E-7626BA413740}">
      <dgm:prSet/>
      <dgm:spPr>
        <a:ln>
          <a:solidFill>
            <a:srgbClr val="FFC000"/>
          </a:solidFill>
        </a:ln>
      </dgm:spPr>
      <dgm:t>
        <a:bodyPr/>
        <a:lstStyle/>
        <a:p>
          <a:r>
            <a:rPr lang="pl-PL" b="0" i="0" baseline="0" dirty="0">
              <a:latin typeface="Lato"/>
            </a:rPr>
            <a:t>W przypadku </a:t>
          </a:r>
          <a:r>
            <a:rPr lang="pl-PL" b="0" i="0" u="sng" baseline="0" dirty="0">
              <a:latin typeface="Lato"/>
            </a:rPr>
            <a:t>korekty wyłącznie części deklaracyjnej</a:t>
          </a:r>
          <a:r>
            <a:rPr lang="pl-PL" b="0" i="0" baseline="0" dirty="0">
              <a:latin typeface="Lato"/>
            </a:rPr>
            <a:t>, która nie ma wpływu na część ewidencyjną, wskazuje się elementy: </a:t>
          </a:r>
          <a:r>
            <a:rPr lang="pl-PL" b="1" i="0" baseline="0" dirty="0" err="1">
              <a:latin typeface="Lato"/>
            </a:rPr>
            <a:t>Naglowek</a:t>
          </a:r>
          <a:r>
            <a:rPr lang="pl-PL" b="0" i="0" baseline="0" dirty="0">
              <a:latin typeface="Lato"/>
            </a:rPr>
            <a:t>, </a:t>
          </a:r>
          <a:r>
            <a:rPr lang="pl-PL" b="1" i="0" baseline="0" dirty="0">
              <a:latin typeface="Lato"/>
            </a:rPr>
            <a:t>Podmiot1</a:t>
          </a:r>
          <a:r>
            <a:rPr lang="pl-PL" b="0" i="0" baseline="0" dirty="0">
              <a:latin typeface="Lato"/>
            </a:rPr>
            <a:t>, </a:t>
          </a:r>
          <a:r>
            <a:rPr lang="pl-PL" b="1" i="0" baseline="0" dirty="0">
              <a:latin typeface="Lato"/>
            </a:rPr>
            <a:t>Deklaracja.</a:t>
          </a:r>
          <a:endParaRPr lang="pl-PL" dirty="0">
            <a:latin typeface="Lato"/>
          </a:endParaRPr>
        </a:p>
      </dgm:t>
    </dgm:pt>
    <dgm:pt modelId="{E86612C6-73A5-4CD7-ABBA-0D2E9E29F779}" type="parTrans" cxnId="{00BF4B5B-0C46-41D9-9DE4-A50A13719A43}">
      <dgm:prSet/>
      <dgm:spPr/>
      <dgm:t>
        <a:bodyPr/>
        <a:lstStyle/>
        <a:p>
          <a:endParaRPr lang="pl-PL"/>
        </a:p>
      </dgm:t>
    </dgm:pt>
    <dgm:pt modelId="{74380049-5A52-4D2E-AD91-9F3966E65E1D}" type="sibTrans" cxnId="{00BF4B5B-0C46-41D9-9DE4-A50A13719A43}">
      <dgm:prSet/>
      <dgm:spPr/>
      <dgm:t>
        <a:bodyPr/>
        <a:lstStyle/>
        <a:p>
          <a:endParaRPr lang="pl-PL"/>
        </a:p>
      </dgm:t>
    </dgm:pt>
    <dgm:pt modelId="{AEC06991-9206-4EB3-AFDF-AA9489CCF9F7}">
      <dgm:prSet/>
      <dgm:spPr>
        <a:ln>
          <a:solidFill>
            <a:srgbClr val="FFC000"/>
          </a:solidFill>
        </a:ln>
      </dgm:spPr>
      <dgm:t>
        <a:bodyPr/>
        <a:lstStyle/>
        <a:p>
          <a:r>
            <a:rPr lang="pl-PL" b="0" i="0" baseline="0" dirty="0">
              <a:latin typeface="Lato"/>
            </a:rPr>
            <a:t>W przypadku </a:t>
          </a:r>
          <a:r>
            <a:rPr lang="pl-PL" b="0" i="0" u="sng" baseline="0" dirty="0">
              <a:latin typeface="Lato"/>
            </a:rPr>
            <a:t>korekty wyłącznie części ewidencyjnej</a:t>
          </a:r>
          <a:r>
            <a:rPr lang="pl-PL" b="0" i="0" baseline="0" dirty="0">
              <a:latin typeface="Lato"/>
            </a:rPr>
            <a:t>, która nie ma wpływu na część deklaracyjną, wskazuje się elementy: </a:t>
          </a:r>
          <a:r>
            <a:rPr lang="pl-PL" b="1" i="0" baseline="0" dirty="0" err="1">
              <a:latin typeface="Lato"/>
            </a:rPr>
            <a:t>Naglowek</a:t>
          </a:r>
          <a:r>
            <a:rPr lang="pl-PL" b="1" i="0" baseline="0" dirty="0">
              <a:latin typeface="Lato"/>
            </a:rPr>
            <a:t>, Podmiot1, Ewidencja. </a:t>
          </a:r>
          <a:endParaRPr lang="pl-PL" dirty="0">
            <a:latin typeface="Lato"/>
          </a:endParaRPr>
        </a:p>
      </dgm:t>
    </dgm:pt>
    <dgm:pt modelId="{C3DC9085-E3E5-48D4-AF70-E3BF831B3C53}" type="parTrans" cxnId="{50486378-4CD4-4C18-88D8-5A5AEC108957}">
      <dgm:prSet/>
      <dgm:spPr/>
      <dgm:t>
        <a:bodyPr/>
        <a:lstStyle/>
        <a:p>
          <a:endParaRPr lang="pl-PL"/>
        </a:p>
      </dgm:t>
    </dgm:pt>
    <dgm:pt modelId="{AA2F375F-F74F-41E8-A82B-22F614BC382F}" type="sibTrans" cxnId="{50486378-4CD4-4C18-88D8-5A5AEC108957}">
      <dgm:prSet/>
      <dgm:spPr/>
      <dgm:t>
        <a:bodyPr/>
        <a:lstStyle/>
        <a:p>
          <a:endParaRPr lang="pl-PL"/>
        </a:p>
      </dgm:t>
    </dgm:pt>
    <dgm:pt modelId="{8450DF8E-2905-4484-881B-07DBFC702AED}" type="pres">
      <dgm:prSet presAssocID="{A28579DB-B95A-401A-A815-89F3DD3292C8}" presName="linear" presStyleCnt="0">
        <dgm:presLayoutVars>
          <dgm:animLvl val="lvl"/>
          <dgm:resizeHandles val="exact"/>
        </dgm:presLayoutVars>
      </dgm:prSet>
      <dgm:spPr/>
      <dgm:t>
        <a:bodyPr/>
        <a:lstStyle/>
        <a:p>
          <a:endParaRPr lang="pl-PL"/>
        </a:p>
      </dgm:t>
    </dgm:pt>
    <dgm:pt modelId="{9145D2BC-F530-4F8C-B2CD-8BD9FA64908D}" type="pres">
      <dgm:prSet presAssocID="{BC22F34C-175E-49A0-B2A8-FB3CF840604F}" presName="parentText" presStyleLbl="node1" presStyleIdx="0" presStyleCnt="4">
        <dgm:presLayoutVars>
          <dgm:chMax val="0"/>
          <dgm:bulletEnabled val="1"/>
        </dgm:presLayoutVars>
      </dgm:prSet>
      <dgm:spPr/>
      <dgm:t>
        <a:bodyPr/>
        <a:lstStyle/>
        <a:p>
          <a:endParaRPr lang="pl-PL"/>
        </a:p>
      </dgm:t>
    </dgm:pt>
    <dgm:pt modelId="{B055F4BE-330A-469F-B631-F380C9C0B33F}" type="pres">
      <dgm:prSet presAssocID="{52AF618B-F418-4102-8650-9A91BA3F03A7}" presName="spacer" presStyleCnt="0"/>
      <dgm:spPr/>
    </dgm:pt>
    <dgm:pt modelId="{555F7C27-B7F1-4E86-9B1D-DB11BC3893F0}" type="pres">
      <dgm:prSet presAssocID="{8038F8F2-FBB4-432F-8BC4-2F4A213E7963}" presName="parentText" presStyleLbl="node1" presStyleIdx="1" presStyleCnt="4">
        <dgm:presLayoutVars>
          <dgm:chMax val="0"/>
          <dgm:bulletEnabled val="1"/>
        </dgm:presLayoutVars>
      </dgm:prSet>
      <dgm:spPr/>
      <dgm:t>
        <a:bodyPr/>
        <a:lstStyle/>
        <a:p>
          <a:endParaRPr lang="pl-PL"/>
        </a:p>
      </dgm:t>
    </dgm:pt>
    <dgm:pt modelId="{0AF475E0-EC7B-4D01-B425-8F5A481C176C}" type="pres">
      <dgm:prSet presAssocID="{2103E406-ABBF-419E-9E8E-04548025B2F7}" presName="spacer" presStyleCnt="0"/>
      <dgm:spPr/>
    </dgm:pt>
    <dgm:pt modelId="{383978DA-4184-4B23-8014-A118714EE7DD}" type="pres">
      <dgm:prSet presAssocID="{277CC9FA-1D65-48FB-AC0E-7626BA413740}" presName="parentText" presStyleLbl="node1" presStyleIdx="2" presStyleCnt="4">
        <dgm:presLayoutVars>
          <dgm:chMax val="0"/>
          <dgm:bulletEnabled val="1"/>
        </dgm:presLayoutVars>
      </dgm:prSet>
      <dgm:spPr/>
      <dgm:t>
        <a:bodyPr/>
        <a:lstStyle/>
        <a:p>
          <a:endParaRPr lang="pl-PL"/>
        </a:p>
      </dgm:t>
    </dgm:pt>
    <dgm:pt modelId="{44EED161-7B87-4D15-B4F6-275C8296E3F3}" type="pres">
      <dgm:prSet presAssocID="{74380049-5A52-4D2E-AD91-9F3966E65E1D}" presName="spacer" presStyleCnt="0"/>
      <dgm:spPr/>
    </dgm:pt>
    <dgm:pt modelId="{A76FDB27-F2FD-4F59-B4C5-84FC3EED4B64}" type="pres">
      <dgm:prSet presAssocID="{AEC06991-9206-4EB3-AFDF-AA9489CCF9F7}" presName="parentText" presStyleLbl="node1" presStyleIdx="3" presStyleCnt="4">
        <dgm:presLayoutVars>
          <dgm:chMax val="0"/>
          <dgm:bulletEnabled val="1"/>
        </dgm:presLayoutVars>
      </dgm:prSet>
      <dgm:spPr/>
      <dgm:t>
        <a:bodyPr/>
        <a:lstStyle/>
        <a:p>
          <a:endParaRPr lang="pl-PL"/>
        </a:p>
      </dgm:t>
    </dgm:pt>
  </dgm:ptLst>
  <dgm:cxnLst>
    <dgm:cxn modelId="{FC19B5E4-C7E1-428E-8742-6B3E8FDFBA08}" type="presOf" srcId="{AEC06991-9206-4EB3-AFDF-AA9489CCF9F7}" destId="{A76FDB27-F2FD-4F59-B4C5-84FC3EED4B64}" srcOrd="0" destOrd="0" presId="urn:microsoft.com/office/officeart/2005/8/layout/vList2"/>
    <dgm:cxn modelId="{E2450FD7-CF6F-4FBA-8070-51585875891D}" srcId="{A28579DB-B95A-401A-A815-89F3DD3292C8}" destId="{8038F8F2-FBB4-432F-8BC4-2F4A213E7963}" srcOrd="1" destOrd="0" parTransId="{F29959D9-91FF-4962-9F60-4B0ED353B06E}" sibTransId="{2103E406-ABBF-419E-9E8E-04548025B2F7}"/>
    <dgm:cxn modelId="{50486378-4CD4-4C18-88D8-5A5AEC108957}" srcId="{A28579DB-B95A-401A-A815-89F3DD3292C8}" destId="{AEC06991-9206-4EB3-AFDF-AA9489CCF9F7}" srcOrd="3" destOrd="0" parTransId="{C3DC9085-E3E5-48D4-AF70-E3BF831B3C53}" sibTransId="{AA2F375F-F74F-41E8-A82B-22F614BC382F}"/>
    <dgm:cxn modelId="{0D284518-520F-445B-9B76-274122E27E86}" srcId="{A28579DB-B95A-401A-A815-89F3DD3292C8}" destId="{BC22F34C-175E-49A0-B2A8-FB3CF840604F}" srcOrd="0" destOrd="0" parTransId="{01D79F60-B9DF-4B3E-BE67-6B8DF0532BF7}" sibTransId="{52AF618B-F418-4102-8650-9A91BA3F03A7}"/>
    <dgm:cxn modelId="{F2FD28F2-0262-452B-8F70-8872C8D96055}" type="presOf" srcId="{BC22F34C-175E-49A0-B2A8-FB3CF840604F}" destId="{9145D2BC-F530-4F8C-B2CD-8BD9FA64908D}" srcOrd="0" destOrd="0" presId="urn:microsoft.com/office/officeart/2005/8/layout/vList2"/>
    <dgm:cxn modelId="{F8940E28-1EF9-41DD-9875-DE9928BA344F}" type="presOf" srcId="{A28579DB-B95A-401A-A815-89F3DD3292C8}" destId="{8450DF8E-2905-4484-881B-07DBFC702AED}" srcOrd="0" destOrd="0" presId="urn:microsoft.com/office/officeart/2005/8/layout/vList2"/>
    <dgm:cxn modelId="{95DC2204-C49F-4E61-A4BA-9A8D921784C1}" type="presOf" srcId="{277CC9FA-1D65-48FB-AC0E-7626BA413740}" destId="{383978DA-4184-4B23-8014-A118714EE7DD}" srcOrd="0" destOrd="0" presId="urn:microsoft.com/office/officeart/2005/8/layout/vList2"/>
    <dgm:cxn modelId="{00BF4B5B-0C46-41D9-9DE4-A50A13719A43}" srcId="{A28579DB-B95A-401A-A815-89F3DD3292C8}" destId="{277CC9FA-1D65-48FB-AC0E-7626BA413740}" srcOrd="2" destOrd="0" parTransId="{E86612C6-73A5-4CD7-ABBA-0D2E9E29F779}" sibTransId="{74380049-5A52-4D2E-AD91-9F3966E65E1D}"/>
    <dgm:cxn modelId="{29D0E899-B9B9-435D-B93A-CCAD2CFAEA53}" type="presOf" srcId="{8038F8F2-FBB4-432F-8BC4-2F4A213E7963}" destId="{555F7C27-B7F1-4E86-9B1D-DB11BC3893F0}" srcOrd="0" destOrd="0" presId="urn:microsoft.com/office/officeart/2005/8/layout/vList2"/>
    <dgm:cxn modelId="{ABFA633F-1FCF-49EF-B6C0-90D0F8C5238B}" type="presParOf" srcId="{8450DF8E-2905-4484-881B-07DBFC702AED}" destId="{9145D2BC-F530-4F8C-B2CD-8BD9FA64908D}" srcOrd="0" destOrd="0" presId="urn:microsoft.com/office/officeart/2005/8/layout/vList2"/>
    <dgm:cxn modelId="{B2A2E530-436F-419D-9F00-3D0D2D228CAE}" type="presParOf" srcId="{8450DF8E-2905-4484-881B-07DBFC702AED}" destId="{B055F4BE-330A-469F-B631-F380C9C0B33F}" srcOrd="1" destOrd="0" presId="urn:microsoft.com/office/officeart/2005/8/layout/vList2"/>
    <dgm:cxn modelId="{B0EFEFA0-537A-4750-BE6B-C6BF37B291EE}" type="presParOf" srcId="{8450DF8E-2905-4484-881B-07DBFC702AED}" destId="{555F7C27-B7F1-4E86-9B1D-DB11BC3893F0}" srcOrd="2" destOrd="0" presId="urn:microsoft.com/office/officeart/2005/8/layout/vList2"/>
    <dgm:cxn modelId="{E52E92AC-2EF6-4882-9441-BB9946EE266F}" type="presParOf" srcId="{8450DF8E-2905-4484-881B-07DBFC702AED}" destId="{0AF475E0-EC7B-4D01-B425-8F5A481C176C}" srcOrd="3" destOrd="0" presId="urn:microsoft.com/office/officeart/2005/8/layout/vList2"/>
    <dgm:cxn modelId="{DC7E524C-CBC2-4934-A248-D572A5CC4C96}" type="presParOf" srcId="{8450DF8E-2905-4484-881B-07DBFC702AED}" destId="{383978DA-4184-4B23-8014-A118714EE7DD}" srcOrd="4" destOrd="0" presId="urn:microsoft.com/office/officeart/2005/8/layout/vList2"/>
    <dgm:cxn modelId="{7AA363DF-9E0A-482F-BEF3-66309FBE30B3}" type="presParOf" srcId="{8450DF8E-2905-4484-881B-07DBFC702AED}" destId="{44EED161-7B87-4D15-B4F6-275C8296E3F3}" srcOrd="5" destOrd="0" presId="urn:microsoft.com/office/officeart/2005/8/layout/vList2"/>
    <dgm:cxn modelId="{AC15B65E-A8CC-4253-AE00-6E822DE3B9EA}" type="presParOf" srcId="{8450DF8E-2905-4484-881B-07DBFC702AED}" destId="{A76FDB27-F2FD-4F59-B4C5-84FC3EED4B64}"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4FA7C6E6-B93D-469A-9F09-9E28E362EB45}" type="doc">
      <dgm:prSet loTypeId="urn:microsoft.com/office/officeart/2005/8/layout/vList5" loCatId="list" qsTypeId="urn:microsoft.com/office/officeart/2005/8/quickstyle/simple1" qsCatId="simple" csTypeId="urn:microsoft.com/office/officeart/2005/8/colors/accent0_1" csCatId="mainScheme" phldr="1"/>
      <dgm:spPr/>
      <dgm:t>
        <a:bodyPr/>
        <a:lstStyle/>
        <a:p>
          <a:endParaRPr lang="pl-PL"/>
        </a:p>
      </dgm:t>
    </dgm:pt>
    <dgm:pt modelId="{177D2884-CEDD-4628-BBD3-7BB6AC55B147}">
      <dgm:prSet/>
      <dgm:spPr>
        <a:ln>
          <a:solidFill>
            <a:srgbClr val="FFC000"/>
          </a:solidFill>
        </a:ln>
      </dgm:spPr>
      <dgm:t>
        <a:bodyPr/>
        <a:lstStyle/>
        <a:p>
          <a:r>
            <a:rPr lang="pl-PL" dirty="0">
              <a:latin typeface="Lato"/>
            </a:rPr>
            <a:t>Podatnicy, którzy rozliczają się kwartalnie i są zobowiązani do składania JPK_VAT, wypełnią tylko część ewidencyjną za pierwsze 2 miesiące każdego kwartału. Natomiast </a:t>
          </a:r>
          <a:r>
            <a:rPr lang="pl-PL" b="1" dirty="0">
              <a:solidFill>
                <a:schemeClr val="tx1"/>
              </a:solidFill>
              <a:latin typeface="Lato"/>
            </a:rPr>
            <a:t>po zakończeniu kwartału wypełnią część ewidencyjną za 3. miesiąc kwartału oraz część deklaracyjną JPK_VAT za cały kwartał.</a:t>
          </a:r>
        </a:p>
      </dgm:t>
    </dgm:pt>
    <dgm:pt modelId="{487617B4-FDF3-4351-9ABA-38D0A6E2BFB5}" type="parTrans" cxnId="{7A745F3E-C5D8-41B1-A31A-8E6979967319}">
      <dgm:prSet/>
      <dgm:spPr/>
      <dgm:t>
        <a:bodyPr/>
        <a:lstStyle/>
        <a:p>
          <a:endParaRPr lang="pl-PL"/>
        </a:p>
      </dgm:t>
    </dgm:pt>
    <dgm:pt modelId="{C5415F73-2BF1-43A6-B4DC-EE4A3E62FBBC}" type="sibTrans" cxnId="{7A745F3E-C5D8-41B1-A31A-8E6979967319}">
      <dgm:prSet/>
      <dgm:spPr/>
      <dgm:t>
        <a:bodyPr/>
        <a:lstStyle/>
        <a:p>
          <a:endParaRPr lang="pl-PL"/>
        </a:p>
      </dgm:t>
    </dgm:pt>
    <dgm:pt modelId="{7F49A691-66EC-437F-81FD-E75352E002CA}">
      <dgm:prSet custT="1"/>
      <dgm:spPr>
        <a:ln>
          <a:solidFill>
            <a:srgbClr val="FFC000"/>
          </a:solidFill>
        </a:ln>
      </dgm:spPr>
      <dgm:t>
        <a:bodyPr/>
        <a:lstStyle/>
        <a:p>
          <a:r>
            <a:rPr lang="pl-PL" sz="1600" b="1">
              <a:latin typeface="Lato"/>
            </a:rPr>
            <a:t>Przykład rozliczenia miesięcznego</a:t>
          </a:r>
          <a:endParaRPr lang="pl-PL" sz="1600">
            <a:latin typeface="Lato"/>
          </a:endParaRPr>
        </a:p>
      </dgm:t>
    </dgm:pt>
    <dgm:pt modelId="{CFEEF230-2F60-4DBD-8677-F7CCA79E2905}" type="parTrans" cxnId="{0DEE6328-BFB4-4B92-B663-B0265ACF0DEB}">
      <dgm:prSet/>
      <dgm:spPr/>
      <dgm:t>
        <a:bodyPr/>
        <a:lstStyle/>
        <a:p>
          <a:endParaRPr lang="pl-PL"/>
        </a:p>
      </dgm:t>
    </dgm:pt>
    <dgm:pt modelId="{3C9CE75F-A9E7-4114-BA4F-328790AB1682}" type="sibTrans" cxnId="{0DEE6328-BFB4-4B92-B663-B0265ACF0DEB}">
      <dgm:prSet/>
      <dgm:spPr/>
      <dgm:t>
        <a:bodyPr/>
        <a:lstStyle/>
        <a:p>
          <a:endParaRPr lang="pl-PL"/>
        </a:p>
      </dgm:t>
    </dgm:pt>
    <dgm:pt modelId="{318D9F98-0786-41B1-B29E-E1CECD419E10}">
      <dgm:prSet custT="1"/>
      <dgm:spPr>
        <a:ln>
          <a:solidFill>
            <a:srgbClr val="FFC000">
              <a:alpha val="90000"/>
            </a:srgbClr>
          </a:solidFill>
        </a:ln>
      </dgm:spPr>
      <dgm:t>
        <a:bodyPr/>
        <a:lstStyle/>
        <a:p>
          <a:r>
            <a:rPr lang="pl-PL" sz="1400">
              <a:latin typeface="Lato"/>
            </a:rPr>
            <a:t>JPK_VAT za styczeń – przedsiębiorca wyśle do 25 lutego</a:t>
          </a:r>
        </a:p>
      </dgm:t>
    </dgm:pt>
    <dgm:pt modelId="{3D07EC0B-B125-482F-84FC-C093FF57FE6B}" type="parTrans" cxnId="{1474AE5B-9274-42B1-B5E4-157FF827B618}">
      <dgm:prSet/>
      <dgm:spPr/>
      <dgm:t>
        <a:bodyPr/>
        <a:lstStyle/>
        <a:p>
          <a:endParaRPr lang="pl-PL"/>
        </a:p>
      </dgm:t>
    </dgm:pt>
    <dgm:pt modelId="{B56C2590-2EF4-4833-BEC2-34D11598040F}" type="sibTrans" cxnId="{1474AE5B-9274-42B1-B5E4-157FF827B618}">
      <dgm:prSet/>
      <dgm:spPr/>
      <dgm:t>
        <a:bodyPr/>
        <a:lstStyle/>
        <a:p>
          <a:endParaRPr lang="pl-PL"/>
        </a:p>
      </dgm:t>
    </dgm:pt>
    <dgm:pt modelId="{C5F40A44-AAE6-474D-A7A2-F5BE162A651A}">
      <dgm:prSet custT="1"/>
      <dgm:spPr>
        <a:ln>
          <a:solidFill>
            <a:srgbClr val="FFC000">
              <a:alpha val="90000"/>
            </a:srgbClr>
          </a:solidFill>
        </a:ln>
      </dgm:spPr>
      <dgm:t>
        <a:bodyPr/>
        <a:lstStyle/>
        <a:p>
          <a:r>
            <a:rPr lang="pl-PL" sz="1400" dirty="0">
              <a:latin typeface="Lato"/>
            </a:rPr>
            <a:t>JPK_VAT za luty – przedsiębiorca wyśle do 25 marca</a:t>
          </a:r>
        </a:p>
      </dgm:t>
    </dgm:pt>
    <dgm:pt modelId="{444783BD-3FB4-473A-B092-15AA582F1358}" type="parTrans" cxnId="{9D539E7B-24EF-424C-8805-E3491041AF1E}">
      <dgm:prSet/>
      <dgm:spPr/>
      <dgm:t>
        <a:bodyPr/>
        <a:lstStyle/>
        <a:p>
          <a:endParaRPr lang="pl-PL"/>
        </a:p>
      </dgm:t>
    </dgm:pt>
    <dgm:pt modelId="{9D4F4183-E2E9-4671-A34E-318E0A92E570}" type="sibTrans" cxnId="{9D539E7B-24EF-424C-8805-E3491041AF1E}">
      <dgm:prSet/>
      <dgm:spPr/>
      <dgm:t>
        <a:bodyPr/>
        <a:lstStyle/>
        <a:p>
          <a:endParaRPr lang="pl-PL"/>
        </a:p>
      </dgm:t>
    </dgm:pt>
    <dgm:pt modelId="{DEBDE335-1155-4483-B136-221D27058215}">
      <dgm:prSet custT="1"/>
      <dgm:spPr>
        <a:ln>
          <a:solidFill>
            <a:srgbClr val="FFC000">
              <a:alpha val="90000"/>
            </a:srgbClr>
          </a:solidFill>
        </a:ln>
      </dgm:spPr>
      <dgm:t>
        <a:bodyPr/>
        <a:lstStyle/>
        <a:p>
          <a:r>
            <a:rPr lang="pl-PL" sz="1400">
              <a:latin typeface="Lato"/>
            </a:rPr>
            <a:t>JPK_VAT za marzec – przedsiębiorca wyśle do 25 kwietnia</a:t>
          </a:r>
        </a:p>
      </dgm:t>
    </dgm:pt>
    <dgm:pt modelId="{656CCAD8-3005-4448-8E9C-2256E12DB586}" type="parTrans" cxnId="{B6821793-CECE-48F1-8429-9CC74F5DB100}">
      <dgm:prSet/>
      <dgm:spPr/>
      <dgm:t>
        <a:bodyPr/>
        <a:lstStyle/>
        <a:p>
          <a:endParaRPr lang="pl-PL"/>
        </a:p>
      </dgm:t>
    </dgm:pt>
    <dgm:pt modelId="{6FD73220-EB0D-4D97-BCA7-247236A084FE}" type="sibTrans" cxnId="{B6821793-CECE-48F1-8429-9CC74F5DB100}">
      <dgm:prSet/>
      <dgm:spPr/>
      <dgm:t>
        <a:bodyPr/>
        <a:lstStyle/>
        <a:p>
          <a:endParaRPr lang="pl-PL"/>
        </a:p>
      </dgm:t>
    </dgm:pt>
    <dgm:pt modelId="{BB4078AC-87D4-4C06-A93F-13B8F9EB0603}">
      <dgm:prSet custT="1"/>
      <dgm:spPr>
        <a:ln>
          <a:solidFill>
            <a:srgbClr val="FFC000"/>
          </a:solidFill>
        </a:ln>
      </dgm:spPr>
      <dgm:t>
        <a:bodyPr/>
        <a:lstStyle/>
        <a:p>
          <a:r>
            <a:rPr lang="pl-PL" sz="1600" b="1" dirty="0">
              <a:latin typeface="Lato"/>
            </a:rPr>
            <a:t>Przykład rozliczenia kwartalnego</a:t>
          </a:r>
          <a:endParaRPr lang="pl-PL" sz="1600" dirty="0">
            <a:latin typeface="Lato"/>
          </a:endParaRPr>
        </a:p>
      </dgm:t>
    </dgm:pt>
    <dgm:pt modelId="{FAC418A9-4663-4BAB-96A0-B8425A3A4705}" type="parTrans" cxnId="{DF90C9F9-CB5B-4FC2-AB26-CA799FD41DDE}">
      <dgm:prSet/>
      <dgm:spPr/>
      <dgm:t>
        <a:bodyPr/>
        <a:lstStyle/>
        <a:p>
          <a:endParaRPr lang="pl-PL"/>
        </a:p>
      </dgm:t>
    </dgm:pt>
    <dgm:pt modelId="{39B318C6-066B-4D4E-83A0-37310BDC206E}" type="sibTrans" cxnId="{DF90C9F9-CB5B-4FC2-AB26-CA799FD41DDE}">
      <dgm:prSet/>
      <dgm:spPr/>
      <dgm:t>
        <a:bodyPr/>
        <a:lstStyle/>
        <a:p>
          <a:endParaRPr lang="pl-PL"/>
        </a:p>
      </dgm:t>
    </dgm:pt>
    <dgm:pt modelId="{72C6E1F3-A575-4A1B-AE2F-9586366ADEB7}">
      <dgm:prSet/>
      <dgm:spPr>
        <a:ln>
          <a:solidFill>
            <a:srgbClr val="FFC000">
              <a:alpha val="90000"/>
            </a:srgbClr>
          </a:solidFill>
        </a:ln>
      </dgm:spPr>
      <dgm:t>
        <a:bodyPr/>
        <a:lstStyle/>
        <a:p>
          <a:r>
            <a:rPr lang="pl-PL" dirty="0">
              <a:latin typeface="Lato"/>
            </a:rPr>
            <a:t>JPK_VAT </a:t>
          </a:r>
          <a:r>
            <a:rPr lang="pl-PL" u="sng" dirty="0">
              <a:latin typeface="Lato"/>
            </a:rPr>
            <a:t>tylko część ewidencyjną </a:t>
          </a:r>
          <a:r>
            <a:rPr lang="pl-PL" dirty="0">
              <a:latin typeface="Lato"/>
            </a:rPr>
            <a:t>za styczeń – przedsiębiorca wyśle do 25 lutego</a:t>
          </a:r>
        </a:p>
      </dgm:t>
    </dgm:pt>
    <dgm:pt modelId="{203EE99B-4DA5-433C-B1FA-B892CF78C3A4}" type="parTrans" cxnId="{8B4A538D-2A73-4B91-8C5E-E0F4E9760358}">
      <dgm:prSet/>
      <dgm:spPr/>
      <dgm:t>
        <a:bodyPr/>
        <a:lstStyle/>
        <a:p>
          <a:endParaRPr lang="pl-PL"/>
        </a:p>
      </dgm:t>
    </dgm:pt>
    <dgm:pt modelId="{96B27E39-A352-4004-9BE6-C73A538FD394}" type="sibTrans" cxnId="{8B4A538D-2A73-4B91-8C5E-E0F4E9760358}">
      <dgm:prSet/>
      <dgm:spPr/>
      <dgm:t>
        <a:bodyPr/>
        <a:lstStyle/>
        <a:p>
          <a:endParaRPr lang="pl-PL"/>
        </a:p>
      </dgm:t>
    </dgm:pt>
    <dgm:pt modelId="{5D8E0616-9CF4-41C9-BB5B-8D38071DC307}">
      <dgm:prSet/>
      <dgm:spPr>
        <a:ln>
          <a:solidFill>
            <a:srgbClr val="FFC000">
              <a:alpha val="90000"/>
            </a:srgbClr>
          </a:solidFill>
        </a:ln>
      </dgm:spPr>
      <dgm:t>
        <a:bodyPr/>
        <a:lstStyle/>
        <a:p>
          <a:r>
            <a:rPr lang="pl-PL" dirty="0">
              <a:latin typeface="Lato"/>
            </a:rPr>
            <a:t>JPK_VAT </a:t>
          </a:r>
          <a:r>
            <a:rPr lang="pl-PL" u="sng" dirty="0">
              <a:latin typeface="Lato"/>
            </a:rPr>
            <a:t>tylko część ewidencyjną </a:t>
          </a:r>
          <a:r>
            <a:rPr lang="pl-PL" dirty="0">
              <a:latin typeface="Lato"/>
            </a:rPr>
            <a:t>za luty – przedsiębiorca wyśle do 25 marca</a:t>
          </a:r>
        </a:p>
      </dgm:t>
    </dgm:pt>
    <dgm:pt modelId="{35B34E65-55EB-4881-9C0D-B6B36E736CB3}" type="parTrans" cxnId="{B056CDBC-3AC1-4EFF-90FC-10B1A7209B17}">
      <dgm:prSet/>
      <dgm:spPr/>
      <dgm:t>
        <a:bodyPr/>
        <a:lstStyle/>
        <a:p>
          <a:endParaRPr lang="pl-PL"/>
        </a:p>
      </dgm:t>
    </dgm:pt>
    <dgm:pt modelId="{9B058214-AC7E-4D79-A7F9-C912E60D5459}" type="sibTrans" cxnId="{B056CDBC-3AC1-4EFF-90FC-10B1A7209B17}">
      <dgm:prSet/>
      <dgm:spPr/>
      <dgm:t>
        <a:bodyPr/>
        <a:lstStyle/>
        <a:p>
          <a:endParaRPr lang="pl-PL"/>
        </a:p>
      </dgm:t>
    </dgm:pt>
    <dgm:pt modelId="{AE1E5AB5-4CCC-4E14-A396-29FD1E2B85B4}">
      <dgm:prSet/>
      <dgm:spPr>
        <a:ln>
          <a:solidFill>
            <a:srgbClr val="FFC000">
              <a:alpha val="90000"/>
            </a:srgbClr>
          </a:solidFill>
        </a:ln>
      </dgm:spPr>
      <dgm:t>
        <a:bodyPr/>
        <a:lstStyle/>
        <a:p>
          <a:r>
            <a:rPr lang="pl-PL" dirty="0">
              <a:latin typeface="Lato"/>
            </a:rPr>
            <a:t>JPK_VAT część ewidencyjną za marzec oraz część deklaracyjną za styczeń, luty i marzec – przedsiębiorca wyśle do 25 kwietnia</a:t>
          </a:r>
        </a:p>
      </dgm:t>
    </dgm:pt>
    <dgm:pt modelId="{22885CA7-E0BB-4250-A0E2-9F092F767E6F}" type="parTrans" cxnId="{D6277DC1-61A4-469F-BB9B-ED6CC2E4F6A8}">
      <dgm:prSet/>
      <dgm:spPr/>
      <dgm:t>
        <a:bodyPr/>
        <a:lstStyle/>
        <a:p>
          <a:endParaRPr lang="pl-PL"/>
        </a:p>
      </dgm:t>
    </dgm:pt>
    <dgm:pt modelId="{633B3373-A935-435F-891E-34415F4A309A}" type="sibTrans" cxnId="{D6277DC1-61A4-469F-BB9B-ED6CC2E4F6A8}">
      <dgm:prSet/>
      <dgm:spPr/>
      <dgm:t>
        <a:bodyPr/>
        <a:lstStyle/>
        <a:p>
          <a:endParaRPr lang="pl-PL"/>
        </a:p>
      </dgm:t>
    </dgm:pt>
    <dgm:pt modelId="{A3F403FA-39B6-4A86-8F72-F60022B09F1D}" type="pres">
      <dgm:prSet presAssocID="{4FA7C6E6-B93D-469A-9F09-9E28E362EB45}" presName="Name0" presStyleCnt="0">
        <dgm:presLayoutVars>
          <dgm:dir/>
          <dgm:animLvl val="lvl"/>
          <dgm:resizeHandles val="exact"/>
        </dgm:presLayoutVars>
      </dgm:prSet>
      <dgm:spPr/>
      <dgm:t>
        <a:bodyPr/>
        <a:lstStyle/>
        <a:p>
          <a:endParaRPr lang="pl-PL"/>
        </a:p>
      </dgm:t>
    </dgm:pt>
    <dgm:pt modelId="{BF0CA253-23A6-4246-91C2-445629AB09E3}" type="pres">
      <dgm:prSet presAssocID="{177D2884-CEDD-4628-BBD3-7BB6AC55B147}" presName="linNode" presStyleCnt="0"/>
      <dgm:spPr/>
    </dgm:pt>
    <dgm:pt modelId="{D2393EFF-B563-427A-926D-F8603392E100}" type="pres">
      <dgm:prSet presAssocID="{177D2884-CEDD-4628-BBD3-7BB6AC55B147}" presName="parentText" presStyleLbl="node1" presStyleIdx="0" presStyleCnt="3" custScaleX="277778" custScaleY="66355">
        <dgm:presLayoutVars>
          <dgm:chMax val="1"/>
          <dgm:bulletEnabled val="1"/>
        </dgm:presLayoutVars>
      </dgm:prSet>
      <dgm:spPr/>
      <dgm:t>
        <a:bodyPr/>
        <a:lstStyle/>
        <a:p>
          <a:endParaRPr lang="pl-PL"/>
        </a:p>
      </dgm:t>
    </dgm:pt>
    <dgm:pt modelId="{15AE843A-F47F-468F-845F-B5A59512E8C4}" type="pres">
      <dgm:prSet presAssocID="{C5415F73-2BF1-43A6-B4DC-EE4A3E62FBBC}" presName="sp" presStyleCnt="0"/>
      <dgm:spPr/>
    </dgm:pt>
    <dgm:pt modelId="{577FC5CD-0002-4184-9106-43E75305F6E3}" type="pres">
      <dgm:prSet presAssocID="{7F49A691-66EC-437F-81FD-E75352E002CA}" presName="linNode" presStyleCnt="0"/>
      <dgm:spPr/>
    </dgm:pt>
    <dgm:pt modelId="{A67719AE-A8BB-45F1-8517-8A3EA072C7EC}" type="pres">
      <dgm:prSet presAssocID="{7F49A691-66EC-437F-81FD-E75352E002CA}" presName="parentText" presStyleLbl="node1" presStyleIdx="1" presStyleCnt="3" custScaleX="80041">
        <dgm:presLayoutVars>
          <dgm:chMax val="1"/>
          <dgm:bulletEnabled val="1"/>
        </dgm:presLayoutVars>
      </dgm:prSet>
      <dgm:spPr/>
      <dgm:t>
        <a:bodyPr/>
        <a:lstStyle/>
        <a:p>
          <a:endParaRPr lang="pl-PL"/>
        </a:p>
      </dgm:t>
    </dgm:pt>
    <dgm:pt modelId="{26506F80-7819-43F7-B485-C593D42C82C3}" type="pres">
      <dgm:prSet presAssocID="{7F49A691-66EC-437F-81FD-E75352E002CA}" presName="descendantText" presStyleLbl="alignAccFollowNode1" presStyleIdx="0" presStyleCnt="2" custScaleX="121796">
        <dgm:presLayoutVars>
          <dgm:bulletEnabled val="1"/>
        </dgm:presLayoutVars>
      </dgm:prSet>
      <dgm:spPr/>
      <dgm:t>
        <a:bodyPr/>
        <a:lstStyle/>
        <a:p>
          <a:endParaRPr lang="pl-PL"/>
        </a:p>
      </dgm:t>
    </dgm:pt>
    <dgm:pt modelId="{73C1BB8C-D607-4FB8-BB8A-917ED506D3DC}" type="pres">
      <dgm:prSet presAssocID="{3C9CE75F-A9E7-4114-BA4F-328790AB1682}" presName="sp" presStyleCnt="0"/>
      <dgm:spPr/>
    </dgm:pt>
    <dgm:pt modelId="{3CBE2520-8CD9-4CF5-98D2-66E0CDE6DDE6}" type="pres">
      <dgm:prSet presAssocID="{BB4078AC-87D4-4C06-A93F-13B8F9EB0603}" presName="linNode" presStyleCnt="0"/>
      <dgm:spPr/>
    </dgm:pt>
    <dgm:pt modelId="{3AD733E6-B7A5-4369-AE86-A5BB97EABCC6}" type="pres">
      <dgm:prSet presAssocID="{BB4078AC-87D4-4C06-A93F-13B8F9EB0603}" presName="parentText" presStyleLbl="node1" presStyleIdx="2" presStyleCnt="3" custScaleX="80041">
        <dgm:presLayoutVars>
          <dgm:chMax val="1"/>
          <dgm:bulletEnabled val="1"/>
        </dgm:presLayoutVars>
      </dgm:prSet>
      <dgm:spPr/>
      <dgm:t>
        <a:bodyPr/>
        <a:lstStyle/>
        <a:p>
          <a:endParaRPr lang="pl-PL"/>
        </a:p>
      </dgm:t>
    </dgm:pt>
    <dgm:pt modelId="{C8965C19-EAF5-4321-8D77-8613964DB514}" type="pres">
      <dgm:prSet presAssocID="{BB4078AC-87D4-4C06-A93F-13B8F9EB0603}" presName="descendantText" presStyleLbl="alignAccFollowNode1" presStyleIdx="1" presStyleCnt="2" custScaleX="121796">
        <dgm:presLayoutVars>
          <dgm:bulletEnabled val="1"/>
        </dgm:presLayoutVars>
      </dgm:prSet>
      <dgm:spPr/>
      <dgm:t>
        <a:bodyPr/>
        <a:lstStyle/>
        <a:p>
          <a:endParaRPr lang="pl-PL"/>
        </a:p>
      </dgm:t>
    </dgm:pt>
  </dgm:ptLst>
  <dgm:cxnLst>
    <dgm:cxn modelId="{9D539E7B-24EF-424C-8805-E3491041AF1E}" srcId="{7F49A691-66EC-437F-81FD-E75352E002CA}" destId="{C5F40A44-AAE6-474D-A7A2-F5BE162A651A}" srcOrd="1" destOrd="0" parTransId="{444783BD-3FB4-473A-B092-15AA582F1358}" sibTransId="{9D4F4183-E2E9-4671-A34E-318E0A92E570}"/>
    <dgm:cxn modelId="{0DEE6328-BFB4-4B92-B663-B0265ACF0DEB}" srcId="{4FA7C6E6-B93D-469A-9F09-9E28E362EB45}" destId="{7F49A691-66EC-437F-81FD-E75352E002CA}" srcOrd="1" destOrd="0" parTransId="{CFEEF230-2F60-4DBD-8677-F7CCA79E2905}" sibTransId="{3C9CE75F-A9E7-4114-BA4F-328790AB1682}"/>
    <dgm:cxn modelId="{5D0F3A9F-E337-4A43-8E39-3E5694160974}" type="presOf" srcId="{AE1E5AB5-4CCC-4E14-A396-29FD1E2B85B4}" destId="{C8965C19-EAF5-4321-8D77-8613964DB514}" srcOrd="0" destOrd="2" presId="urn:microsoft.com/office/officeart/2005/8/layout/vList5"/>
    <dgm:cxn modelId="{1474AE5B-9274-42B1-B5E4-157FF827B618}" srcId="{7F49A691-66EC-437F-81FD-E75352E002CA}" destId="{318D9F98-0786-41B1-B29E-E1CECD419E10}" srcOrd="0" destOrd="0" parTransId="{3D07EC0B-B125-482F-84FC-C093FF57FE6B}" sibTransId="{B56C2590-2EF4-4833-BEC2-34D11598040F}"/>
    <dgm:cxn modelId="{B056CDBC-3AC1-4EFF-90FC-10B1A7209B17}" srcId="{BB4078AC-87D4-4C06-A93F-13B8F9EB0603}" destId="{5D8E0616-9CF4-41C9-BB5B-8D38071DC307}" srcOrd="1" destOrd="0" parTransId="{35B34E65-55EB-4881-9C0D-B6B36E736CB3}" sibTransId="{9B058214-AC7E-4D79-A7F9-C912E60D5459}"/>
    <dgm:cxn modelId="{7A745F3E-C5D8-41B1-A31A-8E6979967319}" srcId="{4FA7C6E6-B93D-469A-9F09-9E28E362EB45}" destId="{177D2884-CEDD-4628-BBD3-7BB6AC55B147}" srcOrd="0" destOrd="0" parTransId="{487617B4-FDF3-4351-9ABA-38D0A6E2BFB5}" sibTransId="{C5415F73-2BF1-43A6-B4DC-EE4A3E62FBBC}"/>
    <dgm:cxn modelId="{DF90C9F9-CB5B-4FC2-AB26-CA799FD41DDE}" srcId="{4FA7C6E6-B93D-469A-9F09-9E28E362EB45}" destId="{BB4078AC-87D4-4C06-A93F-13B8F9EB0603}" srcOrd="2" destOrd="0" parTransId="{FAC418A9-4663-4BAB-96A0-B8425A3A4705}" sibTransId="{39B318C6-066B-4D4E-83A0-37310BDC206E}"/>
    <dgm:cxn modelId="{8B4A538D-2A73-4B91-8C5E-E0F4E9760358}" srcId="{BB4078AC-87D4-4C06-A93F-13B8F9EB0603}" destId="{72C6E1F3-A575-4A1B-AE2F-9586366ADEB7}" srcOrd="0" destOrd="0" parTransId="{203EE99B-4DA5-433C-B1FA-B892CF78C3A4}" sibTransId="{96B27E39-A352-4004-9BE6-C73A538FD394}"/>
    <dgm:cxn modelId="{D6277DC1-61A4-469F-BB9B-ED6CC2E4F6A8}" srcId="{BB4078AC-87D4-4C06-A93F-13B8F9EB0603}" destId="{AE1E5AB5-4CCC-4E14-A396-29FD1E2B85B4}" srcOrd="2" destOrd="0" parTransId="{22885CA7-E0BB-4250-A0E2-9F092F767E6F}" sibTransId="{633B3373-A935-435F-891E-34415F4A309A}"/>
    <dgm:cxn modelId="{D30768A9-12C2-4ECE-81C1-2F7BF63A84CD}" type="presOf" srcId="{BB4078AC-87D4-4C06-A93F-13B8F9EB0603}" destId="{3AD733E6-B7A5-4369-AE86-A5BB97EABCC6}" srcOrd="0" destOrd="0" presId="urn:microsoft.com/office/officeart/2005/8/layout/vList5"/>
    <dgm:cxn modelId="{F35702F8-ECE1-4BB0-B55D-4B477B970639}" type="presOf" srcId="{5D8E0616-9CF4-41C9-BB5B-8D38071DC307}" destId="{C8965C19-EAF5-4321-8D77-8613964DB514}" srcOrd="0" destOrd="1" presId="urn:microsoft.com/office/officeart/2005/8/layout/vList5"/>
    <dgm:cxn modelId="{B6821793-CECE-48F1-8429-9CC74F5DB100}" srcId="{7F49A691-66EC-437F-81FD-E75352E002CA}" destId="{DEBDE335-1155-4483-B136-221D27058215}" srcOrd="2" destOrd="0" parTransId="{656CCAD8-3005-4448-8E9C-2256E12DB586}" sibTransId="{6FD73220-EB0D-4D97-BCA7-247236A084FE}"/>
    <dgm:cxn modelId="{87444399-FA67-4194-A12B-D5E014B0611E}" type="presOf" srcId="{C5F40A44-AAE6-474D-A7A2-F5BE162A651A}" destId="{26506F80-7819-43F7-B485-C593D42C82C3}" srcOrd="0" destOrd="1" presId="urn:microsoft.com/office/officeart/2005/8/layout/vList5"/>
    <dgm:cxn modelId="{DE0EBA39-33CA-4F4F-9D52-AC7E321DAACE}" type="presOf" srcId="{177D2884-CEDD-4628-BBD3-7BB6AC55B147}" destId="{D2393EFF-B563-427A-926D-F8603392E100}" srcOrd="0" destOrd="0" presId="urn:microsoft.com/office/officeart/2005/8/layout/vList5"/>
    <dgm:cxn modelId="{7B46262A-4A1A-464A-A89B-9B5A00F1D521}" type="presOf" srcId="{DEBDE335-1155-4483-B136-221D27058215}" destId="{26506F80-7819-43F7-B485-C593D42C82C3}" srcOrd="0" destOrd="2" presId="urn:microsoft.com/office/officeart/2005/8/layout/vList5"/>
    <dgm:cxn modelId="{AD6AA9AE-CB9C-4857-A10D-51AF120A1B63}" type="presOf" srcId="{7F49A691-66EC-437F-81FD-E75352E002CA}" destId="{A67719AE-A8BB-45F1-8517-8A3EA072C7EC}" srcOrd="0" destOrd="0" presId="urn:microsoft.com/office/officeart/2005/8/layout/vList5"/>
    <dgm:cxn modelId="{1E500664-9DF2-4ACA-B784-9CF7D596F112}" type="presOf" srcId="{72C6E1F3-A575-4A1B-AE2F-9586366ADEB7}" destId="{C8965C19-EAF5-4321-8D77-8613964DB514}" srcOrd="0" destOrd="0" presId="urn:microsoft.com/office/officeart/2005/8/layout/vList5"/>
    <dgm:cxn modelId="{FD087013-32B7-4E35-B646-580577FA62E9}" type="presOf" srcId="{4FA7C6E6-B93D-469A-9F09-9E28E362EB45}" destId="{A3F403FA-39B6-4A86-8F72-F60022B09F1D}" srcOrd="0" destOrd="0" presId="urn:microsoft.com/office/officeart/2005/8/layout/vList5"/>
    <dgm:cxn modelId="{EBFEADAF-46FE-498E-867B-702A90FD5134}" type="presOf" srcId="{318D9F98-0786-41B1-B29E-E1CECD419E10}" destId="{26506F80-7819-43F7-B485-C593D42C82C3}" srcOrd="0" destOrd="0" presId="urn:microsoft.com/office/officeart/2005/8/layout/vList5"/>
    <dgm:cxn modelId="{DA6D8806-32C3-47AF-8B6B-7FCF40B176A9}" type="presParOf" srcId="{A3F403FA-39B6-4A86-8F72-F60022B09F1D}" destId="{BF0CA253-23A6-4246-91C2-445629AB09E3}" srcOrd="0" destOrd="0" presId="urn:microsoft.com/office/officeart/2005/8/layout/vList5"/>
    <dgm:cxn modelId="{2CC37C28-C412-4CDC-92DF-E0AEC0906357}" type="presParOf" srcId="{BF0CA253-23A6-4246-91C2-445629AB09E3}" destId="{D2393EFF-B563-427A-926D-F8603392E100}" srcOrd="0" destOrd="0" presId="urn:microsoft.com/office/officeart/2005/8/layout/vList5"/>
    <dgm:cxn modelId="{1E8793B4-94B6-48A9-84CE-D4960A176C69}" type="presParOf" srcId="{A3F403FA-39B6-4A86-8F72-F60022B09F1D}" destId="{15AE843A-F47F-468F-845F-B5A59512E8C4}" srcOrd="1" destOrd="0" presId="urn:microsoft.com/office/officeart/2005/8/layout/vList5"/>
    <dgm:cxn modelId="{6A7A0562-B41B-439E-8CCD-9AB0D6D7D479}" type="presParOf" srcId="{A3F403FA-39B6-4A86-8F72-F60022B09F1D}" destId="{577FC5CD-0002-4184-9106-43E75305F6E3}" srcOrd="2" destOrd="0" presId="urn:microsoft.com/office/officeart/2005/8/layout/vList5"/>
    <dgm:cxn modelId="{88934FA3-3CED-4FC9-836F-39A7318411ED}" type="presParOf" srcId="{577FC5CD-0002-4184-9106-43E75305F6E3}" destId="{A67719AE-A8BB-45F1-8517-8A3EA072C7EC}" srcOrd="0" destOrd="0" presId="urn:microsoft.com/office/officeart/2005/8/layout/vList5"/>
    <dgm:cxn modelId="{621C350E-7A66-4B84-9469-3496F195B5B7}" type="presParOf" srcId="{577FC5CD-0002-4184-9106-43E75305F6E3}" destId="{26506F80-7819-43F7-B485-C593D42C82C3}" srcOrd="1" destOrd="0" presId="urn:microsoft.com/office/officeart/2005/8/layout/vList5"/>
    <dgm:cxn modelId="{BF953B03-66EB-43BF-87E5-5E8B4842FABC}" type="presParOf" srcId="{A3F403FA-39B6-4A86-8F72-F60022B09F1D}" destId="{73C1BB8C-D607-4FB8-BB8A-917ED506D3DC}" srcOrd="3" destOrd="0" presId="urn:microsoft.com/office/officeart/2005/8/layout/vList5"/>
    <dgm:cxn modelId="{8B4C410B-1315-415D-8CAB-1D22FEF78B75}" type="presParOf" srcId="{A3F403FA-39B6-4A86-8F72-F60022B09F1D}" destId="{3CBE2520-8CD9-4CF5-98D2-66E0CDE6DDE6}" srcOrd="4" destOrd="0" presId="urn:microsoft.com/office/officeart/2005/8/layout/vList5"/>
    <dgm:cxn modelId="{341B1866-E92A-4441-9B3E-B58F4508B257}" type="presParOf" srcId="{3CBE2520-8CD9-4CF5-98D2-66E0CDE6DDE6}" destId="{3AD733E6-B7A5-4369-AE86-A5BB97EABCC6}" srcOrd="0" destOrd="0" presId="urn:microsoft.com/office/officeart/2005/8/layout/vList5"/>
    <dgm:cxn modelId="{C091F830-95F7-4BF0-8459-58C14C21CE2D}" type="presParOf" srcId="{3CBE2520-8CD9-4CF5-98D2-66E0CDE6DDE6}" destId="{C8965C19-EAF5-4321-8D77-8613964DB514}"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9040B9E1-10BC-464B-A333-B23D383456C2}"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FF6A2CB5-6F6B-4E31-A94A-96A7E97917B7}">
      <dgm:prSet custT="1"/>
      <dgm:spPr>
        <a:ln>
          <a:solidFill>
            <a:srgbClr val="FFC000"/>
          </a:solidFill>
        </a:ln>
      </dgm:spPr>
      <dgm:t>
        <a:bodyPr/>
        <a:lstStyle/>
        <a:p>
          <a:pPr rtl="0"/>
          <a:r>
            <a:rPr lang="pl-PL" sz="1400" dirty="0">
              <a:latin typeface="Lato"/>
            </a:rPr>
            <a:t>W przypadku stwierdzenia przez naczelnika urzędu skarbowego w przesłanej ewidencji błędów, które uniemożliwiają przeprowadzenie weryfikacji prawidłowości transakcji, naczelnik urzędu skarbowego </a:t>
          </a:r>
          <a:r>
            <a:rPr lang="pl-PL" sz="1400" b="1" u="sng" dirty="0">
              <a:latin typeface="Lato"/>
            </a:rPr>
            <a:t>wzywa podatnika do ich skorygowania, wskazując te błędy.</a:t>
          </a:r>
        </a:p>
      </dgm:t>
    </dgm:pt>
    <dgm:pt modelId="{B9443886-E2B2-471D-92AD-6CA835813BB0}" type="parTrans" cxnId="{F327371D-8A4B-42E1-BFCF-761993735232}">
      <dgm:prSet/>
      <dgm:spPr/>
      <dgm:t>
        <a:bodyPr/>
        <a:lstStyle/>
        <a:p>
          <a:endParaRPr lang="pl-PL" sz="2400"/>
        </a:p>
      </dgm:t>
    </dgm:pt>
    <dgm:pt modelId="{4F2C25BB-F319-439D-B65B-E82600D5A4B1}" type="sibTrans" cxnId="{F327371D-8A4B-42E1-BFCF-761993735232}">
      <dgm:prSet/>
      <dgm:spPr/>
      <dgm:t>
        <a:bodyPr/>
        <a:lstStyle/>
        <a:p>
          <a:endParaRPr lang="pl-PL" sz="2400"/>
        </a:p>
      </dgm:t>
    </dgm:pt>
    <dgm:pt modelId="{8E37F936-FD3E-4432-95BE-E34F1367D695}">
      <dgm:prSet custT="1"/>
      <dgm:spPr>
        <a:ln>
          <a:solidFill>
            <a:srgbClr val="FFC000"/>
          </a:solidFill>
        </a:ln>
      </dgm:spPr>
      <dgm:t>
        <a:bodyPr/>
        <a:lstStyle/>
        <a:p>
          <a:pPr rtl="0"/>
          <a:r>
            <a:rPr lang="pl-PL" sz="1400" dirty="0">
              <a:latin typeface="Lato"/>
            </a:rPr>
            <a:t>Podatnik w terminie 14 dni od dnia doręczenia wezwania przesyła do naczelnika urzędu skarbowego ewidencję skorygowaną w zakresie błędów wskazanych w wezwaniu lub składa wyjaśnienia wskazujące, że ewidencja nie zawiera błędów, o których mowa w wezwaniu.</a:t>
          </a:r>
        </a:p>
      </dgm:t>
    </dgm:pt>
    <dgm:pt modelId="{BED2D731-FC0C-42E4-803C-7B187D178BDB}" type="parTrans" cxnId="{5B3C78D7-710A-4496-8319-83C730BE8AEF}">
      <dgm:prSet/>
      <dgm:spPr/>
      <dgm:t>
        <a:bodyPr/>
        <a:lstStyle/>
        <a:p>
          <a:endParaRPr lang="pl-PL" sz="2400"/>
        </a:p>
      </dgm:t>
    </dgm:pt>
    <dgm:pt modelId="{3BCFCF12-A1DA-4ADB-A5C9-F97616E5EA1F}" type="sibTrans" cxnId="{5B3C78D7-710A-4496-8319-83C730BE8AEF}">
      <dgm:prSet/>
      <dgm:spPr/>
      <dgm:t>
        <a:bodyPr/>
        <a:lstStyle/>
        <a:p>
          <a:endParaRPr lang="pl-PL" sz="2400"/>
        </a:p>
      </dgm:t>
    </dgm:pt>
    <dgm:pt modelId="{56520E8A-0A4B-4733-9A11-8FF824FE3189}">
      <dgm:prSet custT="1"/>
      <dgm:spPr>
        <a:solidFill>
          <a:schemeClr val="bg1">
            <a:lumMod val="95000"/>
          </a:schemeClr>
        </a:solidFill>
        <a:ln>
          <a:solidFill>
            <a:srgbClr val="FFC000"/>
          </a:solidFill>
        </a:ln>
      </dgm:spPr>
      <dgm:t>
        <a:bodyPr/>
        <a:lstStyle/>
        <a:p>
          <a:pPr rtl="0">
            <a:lnSpc>
              <a:spcPct val="100000"/>
            </a:lnSpc>
            <a:spcAft>
              <a:spcPts val="0"/>
            </a:spcAft>
          </a:pPr>
          <a:r>
            <a:rPr lang="pl-PL" sz="1400" dirty="0">
              <a:latin typeface="Lato"/>
            </a:rPr>
            <a:t>Jeżeli podatnik, wbrew obowiązkowi:</a:t>
          </a:r>
        </a:p>
        <a:p>
          <a:pPr rtl="0">
            <a:lnSpc>
              <a:spcPct val="100000"/>
            </a:lnSpc>
            <a:spcAft>
              <a:spcPts val="0"/>
            </a:spcAft>
          </a:pPr>
          <a:r>
            <a:rPr lang="pl-PL" sz="1400" dirty="0">
              <a:latin typeface="Lato"/>
            </a:rPr>
            <a:t>1)     nie prześle ewidencji skorygowanej w zakresie błędów wskazanych w wezwaniu lub nie złoży wyjaśnień, albo zrobi to po terminie,</a:t>
          </a:r>
        </a:p>
        <a:p>
          <a:pPr rtl="0">
            <a:lnSpc>
              <a:spcPct val="100000"/>
            </a:lnSpc>
            <a:spcAft>
              <a:spcPts val="0"/>
            </a:spcAft>
          </a:pPr>
          <a:r>
            <a:rPr lang="pl-PL" sz="1400" dirty="0">
              <a:latin typeface="Lato"/>
            </a:rPr>
            <a:t>2)     w złożonych wyjaśnieniach nie wykaże, że ewidencja nie zawiera błędów, o których mowa w wezwaniu</a:t>
          </a:r>
        </a:p>
        <a:p>
          <a:pPr rtl="0">
            <a:lnSpc>
              <a:spcPct val="100000"/>
            </a:lnSpc>
            <a:spcAft>
              <a:spcPts val="0"/>
            </a:spcAft>
          </a:pPr>
          <a:r>
            <a:rPr lang="pl-PL" sz="1400" b="0" u="sng" dirty="0">
              <a:latin typeface="Lato"/>
            </a:rPr>
            <a:t>– naczelnik urzędu skarbowego nakłada, w drodze decyzji, na tego podatnika karę pieniężną w wysokości </a:t>
          </a:r>
          <a:r>
            <a:rPr lang="pl-PL" sz="1400" b="1" u="sng" dirty="0">
              <a:solidFill>
                <a:schemeClr val="tx1"/>
              </a:solidFill>
              <a:latin typeface="Lato"/>
            </a:rPr>
            <a:t>500 zł za każdy błąd</a:t>
          </a:r>
          <a:endParaRPr lang="pl-PL" sz="1400" dirty="0">
            <a:solidFill>
              <a:schemeClr val="tx1"/>
            </a:solidFill>
            <a:latin typeface="Lato"/>
          </a:endParaRPr>
        </a:p>
      </dgm:t>
    </dgm:pt>
    <dgm:pt modelId="{5164C33E-6E79-4A1F-AFA7-1F5CD711AA1C}" type="parTrans" cxnId="{D8E546F6-58CD-41D4-9CBF-37A895BDD1BB}">
      <dgm:prSet/>
      <dgm:spPr/>
      <dgm:t>
        <a:bodyPr/>
        <a:lstStyle/>
        <a:p>
          <a:endParaRPr lang="pl-PL" sz="2400"/>
        </a:p>
      </dgm:t>
    </dgm:pt>
    <dgm:pt modelId="{17ABE6BE-D40C-401E-A804-2D68F3EAB999}" type="sibTrans" cxnId="{D8E546F6-58CD-41D4-9CBF-37A895BDD1BB}">
      <dgm:prSet/>
      <dgm:spPr/>
      <dgm:t>
        <a:bodyPr/>
        <a:lstStyle/>
        <a:p>
          <a:endParaRPr lang="pl-PL" sz="2400"/>
        </a:p>
      </dgm:t>
    </dgm:pt>
    <dgm:pt modelId="{924DC404-4D6C-4214-AA03-72ED262A65A6}">
      <dgm:prSet custT="1"/>
      <dgm:spPr/>
      <dgm:t>
        <a:bodyPr/>
        <a:lstStyle/>
        <a:p>
          <a:pPr rtl="0"/>
          <a:endParaRPr lang="pl-PL" sz="1050" dirty="0"/>
        </a:p>
      </dgm:t>
    </dgm:pt>
    <dgm:pt modelId="{35DFACC1-38F9-4463-B03C-83615753C17B}" type="parTrans" cxnId="{1654FFFF-A976-4E24-8F4A-4B93510A853E}">
      <dgm:prSet/>
      <dgm:spPr/>
      <dgm:t>
        <a:bodyPr/>
        <a:lstStyle/>
        <a:p>
          <a:endParaRPr lang="pl-PL" sz="2400"/>
        </a:p>
      </dgm:t>
    </dgm:pt>
    <dgm:pt modelId="{4776AFD3-D5B3-4928-8CCF-232FD05AC959}" type="sibTrans" cxnId="{1654FFFF-A976-4E24-8F4A-4B93510A853E}">
      <dgm:prSet/>
      <dgm:spPr/>
      <dgm:t>
        <a:bodyPr/>
        <a:lstStyle/>
        <a:p>
          <a:endParaRPr lang="pl-PL" sz="2400"/>
        </a:p>
      </dgm:t>
    </dgm:pt>
    <dgm:pt modelId="{53727E0B-C960-42AD-A9AB-6EBB62F384D2}">
      <dgm:prSet custT="1"/>
      <dgm:spPr>
        <a:ln>
          <a:solidFill>
            <a:srgbClr val="FFC000"/>
          </a:solidFill>
        </a:ln>
      </dgm:spPr>
      <dgm:t>
        <a:bodyPr/>
        <a:lstStyle/>
        <a:p>
          <a:pPr rtl="0"/>
          <a:r>
            <a:rPr lang="pl-PL" sz="1400" dirty="0">
              <a:latin typeface="Lato"/>
            </a:rPr>
            <a:t>Kary pieniężnej nie nakłada się w stosunku do podatnika będącego osobą fizyczną prowadzącą działalność gospodarczą, który za ten sam czyn ponosi odpowiedzialność za wykroczenie skarbowe lub przestępstwo skarbowe.</a:t>
          </a:r>
        </a:p>
      </dgm:t>
    </dgm:pt>
    <dgm:pt modelId="{7149B18E-7BC0-4904-825A-B10415F6162F}" type="parTrans" cxnId="{976275D6-459C-4143-8009-0519DC352C22}">
      <dgm:prSet/>
      <dgm:spPr/>
      <dgm:t>
        <a:bodyPr/>
        <a:lstStyle/>
        <a:p>
          <a:endParaRPr lang="pl-PL" sz="2400"/>
        </a:p>
      </dgm:t>
    </dgm:pt>
    <dgm:pt modelId="{50F9B7F2-D73D-4FE4-8EEE-FEC63D912872}" type="sibTrans" cxnId="{976275D6-459C-4143-8009-0519DC352C22}">
      <dgm:prSet/>
      <dgm:spPr/>
      <dgm:t>
        <a:bodyPr/>
        <a:lstStyle/>
        <a:p>
          <a:endParaRPr lang="pl-PL" sz="2400"/>
        </a:p>
      </dgm:t>
    </dgm:pt>
    <dgm:pt modelId="{C49EA19A-47EA-45AB-96E9-1F694A74C0B6}">
      <dgm:prSet custT="1"/>
      <dgm:spPr>
        <a:ln>
          <a:solidFill>
            <a:srgbClr val="FFC000"/>
          </a:solidFill>
        </a:ln>
      </dgm:spPr>
      <dgm:t>
        <a:bodyPr/>
        <a:lstStyle/>
        <a:p>
          <a:pPr rtl="0"/>
          <a:r>
            <a:rPr lang="pl-PL" sz="1400" dirty="0">
              <a:latin typeface="Lato"/>
            </a:rPr>
            <a:t>Karę pieniężną uiszcza się bez wezwania naczelnika urzędu skarbowego w terminie 14 dni od dnia doręczenia decyzji.</a:t>
          </a:r>
        </a:p>
      </dgm:t>
    </dgm:pt>
    <dgm:pt modelId="{D2CAC93D-8AD8-43C3-A46D-3E59DBC710C5}" type="parTrans" cxnId="{09AA9A7D-FC96-4656-944C-C72B4D6A10A6}">
      <dgm:prSet/>
      <dgm:spPr/>
      <dgm:t>
        <a:bodyPr/>
        <a:lstStyle/>
        <a:p>
          <a:endParaRPr lang="pl-PL" sz="2400"/>
        </a:p>
      </dgm:t>
    </dgm:pt>
    <dgm:pt modelId="{A0F6C837-2C8A-4A89-B232-9671D0094C5A}" type="sibTrans" cxnId="{09AA9A7D-FC96-4656-944C-C72B4D6A10A6}">
      <dgm:prSet/>
      <dgm:spPr/>
      <dgm:t>
        <a:bodyPr/>
        <a:lstStyle/>
        <a:p>
          <a:endParaRPr lang="pl-PL" sz="2400"/>
        </a:p>
      </dgm:t>
    </dgm:pt>
    <dgm:pt modelId="{BE7F2702-4CE7-4D09-94C5-555C3499812A}" type="pres">
      <dgm:prSet presAssocID="{9040B9E1-10BC-464B-A333-B23D383456C2}" presName="linear" presStyleCnt="0">
        <dgm:presLayoutVars>
          <dgm:animLvl val="lvl"/>
          <dgm:resizeHandles val="exact"/>
        </dgm:presLayoutVars>
      </dgm:prSet>
      <dgm:spPr/>
      <dgm:t>
        <a:bodyPr/>
        <a:lstStyle/>
        <a:p>
          <a:endParaRPr lang="pl-PL"/>
        </a:p>
      </dgm:t>
    </dgm:pt>
    <dgm:pt modelId="{30238E25-E15D-4B72-9C58-9BE1769A211E}" type="pres">
      <dgm:prSet presAssocID="{FF6A2CB5-6F6B-4E31-A94A-96A7E97917B7}" presName="parentText" presStyleLbl="node1" presStyleIdx="0" presStyleCnt="5" custScaleY="53171">
        <dgm:presLayoutVars>
          <dgm:chMax val="0"/>
          <dgm:bulletEnabled val="1"/>
        </dgm:presLayoutVars>
      </dgm:prSet>
      <dgm:spPr/>
      <dgm:t>
        <a:bodyPr/>
        <a:lstStyle/>
        <a:p>
          <a:endParaRPr lang="pl-PL"/>
        </a:p>
      </dgm:t>
    </dgm:pt>
    <dgm:pt modelId="{FE5F801C-F484-4D91-99D8-3D25C5723B88}" type="pres">
      <dgm:prSet presAssocID="{4F2C25BB-F319-439D-B65B-E82600D5A4B1}" presName="spacer" presStyleCnt="0"/>
      <dgm:spPr/>
    </dgm:pt>
    <dgm:pt modelId="{86E90DC6-C9BB-4A82-9C45-A78CCDE9DCC3}" type="pres">
      <dgm:prSet presAssocID="{8E37F936-FD3E-4432-95BE-E34F1367D695}" presName="parentText" presStyleLbl="node1" presStyleIdx="1" presStyleCnt="5" custScaleY="53850">
        <dgm:presLayoutVars>
          <dgm:chMax val="0"/>
          <dgm:bulletEnabled val="1"/>
        </dgm:presLayoutVars>
      </dgm:prSet>
      <dgm:spPr/>
      <dgm:t>
        <a:bodyPr/>
        <a:lstStyle/>
        <a:p>
          <a:endParaRPr lang="pl-PL"/>
        </a:p>
      </dgm:t>
    </dgm:pt>
    <dgm:pt modelId="{D123E4D2-0EB2-4F65-8906-074A909C80BC}" type="pres">
      <dgm:prSet presAssocID="{3BCFCF12-A1DA-4ADB-A5C9-F97616E5EA1F}" presName="spacer" presStyleCnt="0"/>
      <dgm:spPr/>
    </dgm:pt>
    <dgm:pt modelId="{A3FCD606-ADEB-4E22-B992-0DAD6DA223A8}" type="pres">
      <dgm:prSet presAssocID="{56520E8A-0A4B-4733-9A11-8FF824FE3189}" presName="parentText" presStyleLbl="node1" presStyleIdx="2" presStyleCnt="5" custScaleY="121798">
        <dgm:presLayoutVars>
          <dgm:chMax val="0"/>
          <dgm:bulletEnabled val="1"/>
        </dgm:presLayoutVars>
      </dgm:prSet>
      <dgm:spPr/>
      <dgm:t>
        <a:bodyPr/>
        <a:lstStyle/>
        <a:p>
          <a:endParaRPr lang="pl-PL"/>
        </a:p>
      </dgm:t>
    </dgm:pt>
    <dgm:pt modelId="{E63B4BDB-59D9-4735-8D4C-852E002BF70C}" type="pres">
      <dgm:prSet presAssocID="{56520E8A-0A4B-4733-9A11-8FF824FE3189}" presName="childText" presStyleLbl="revTx" presStyleIdx="0" presStyleCnt="1">
        <dgm:presLayoutVars>
          <dgm:bulletEnabled val="1"/>
        </dgm:presLayoutVars>
      </dgm:prSet>
      <dgm:spPr/>
      <dgm:t>
        <a:bodyPr/>
        <a:lstStyle/>
        <a:p>
          <a:endParaRPr lang="pl-PL"/>
        </a:p>
      </dgm:t>
    </dgm:pt>
    <dgm:pt modelId="{29A4F8C8-F7F5-4094-92E9-7457BA2385BE}" type="pres">
      <dgm:prSet presAssocID="{53727E0B-C960-42AD-A9AB-6EBB62F384D2}" presName="parentText" presStyleLbl="node1" presStyleIdx="3" presStyleCnt="5" custScaleY="55801">
        <dgm:presLayoutVars>
          <dgm:chMax val="0"/>
          <dgm:bulletEnabled val="1"/>
        </dgm:presLayoutVars>
      </dgm:prSet>
      <dgm:spPr/>
      <dgm:t>
        <a:bodyPr/>
        <a:lstStyle/>
        <a:p>
          <a:endParaRPr lang="pl-PL"/>
        </a:p>
      </dgm:t>
    </dgm:pt>
    <dgm:pt modelId="{5F50AEB1-B4F5-4756-B738-DCF5EF9E5293}" type="pres">
      <dgm:prSet presAssocID="{50F9B7F2-D73D-4FE4-8EEE-FEC63D912872}" presName="spacer" presStyleCnt="0"/>
      <dgm:spPr/>
    </dgm:pt>
    <dgm:pt modelId="{24682E5B-0792-435C-9FEA-56B3673CBA09}" type="pres">
      <dgm:prSet presAssocID="{C49EA19A-47EA-45AB-96E9-1F694A74C0B6}" presName="parentText" presStyleLbl="node1" presStyleIdx="4" presStyleCnt="5" custScaleY="46374">
        <dgm:presLayoutVars>
          <dgm:chMax val="0"/>
          <dgm:bulletEnabled val="1"/>
        </dgm:presLayoutVars>
      </dgm:prSet>
      <dgm:spPr/>
      <dgm:t>
        <a:bodyPr/>
        <a:lstStyle/>
        <a:p>
          <a:endParaRPr lang="pl-PL"/>
        </a:p>
      </dgm:t>
    </dgm:pt>
  </dgm:ptLst>
  <dgm:cxnLst>
    <dgm:cxn modelId="{85C2C6FF-8F0A-4289-9FCD-4B18B3C71E29}" type="presOf" srcId="{FF6A2CB5-6F6B-4E31-A94A-96A7E97917B7}" destId="{30238E25-E15D-4B72-9C58-9BE1769A211E}" srcOrd="0" destOrd="0" presId="urn:microsoft.com/office/officeart/2005/8/layout/vList2"/>
    <dgm:cxn modelId="{409F3C29-B10C-418B-A0A2-C486FA183F97}" type="presOf" srcId="{9040B9E1-10BC-464B-A333-B23D383456C2}" destId="{BE7F2702-4CE7-4D09-94C5-555C3499812A}" srcOrd="0" destOrd="0" presId="urn:microsoft.com/office/officeart/2005/8/layout/vList2"/>
    <dgm:cxn modelId="{07711A2D-6188-4E60-AFBA-2154F08B87A6}" type="presOf" srcId="{56520E8A-0A4B-4733-9A11-8FF824FE3189}" destId="{A3FCD606-ADEB-4E22-B992-0DAD6DA223A8}" srcOrd="0" destOrd="0" presId="urn:microsoft.com/office/officeart/2005/8/layout/vList2"/>
    <dgm:cxn modelId="{5DFCD0C5-D803-4C73-9C7C-478D36F9E962}" type="presOf" srcId="{C49EA19A-47EA-45AB-96E9-1F694A74C0B6}" destId="{24682E5B-0792-435C-9FEA-56B3673CBA09}" srcOrd="0" destOrd="0" presId="urn:microsoft.com/office/officeart/2005/8/layout/vList2"/>
    <dgm:cxn modelId="{5B3C78D7-710A-4496-8319-83C730BE8AEF}" srcId="{9040B9E1-10BC-464B-A333-B23D383456C2}" destId="{8E37F936-FD3E-4432-95BE-E34F1367D695}" srcOrd="1" destOrd="0" parTransId="{BED2D731-FC0C-42E4-803C-7B187D178BDB}" sibTransId="{3BCFCF12-A1DA-4ADB-A5C9-F97616E5EA1F}"/>
    <dgm:cxn modelId="{F327371D-8A4B-42E1-BFCF-761993735232}" srcId="{9040B9E1-10BC-464B-A333-B23D383456C2}" destId="{FF6A2CB5-6F6B-4E31-A94A-96A7E97917B7}" srcOrd="0" destOrd="0" parTransId="{B9443886-E2B2-471D-92AD-6CA835813BB0}" sibTransId="{4F2C25BB-F319-439D-B65B-E82600D5A4B1}"/>
    <dgm:cxn modelId="{976275D6-459C-4143-8009-0519DC352C22}" srcId="{9040B9E1-10BC-464B-A333-B23D383456C2}" destId="{53727E0B-C960-42AD-A9AB-6EBB62F384D2}" srcOrd="3" destOrd="0" parTransId="{7149B18E-7BC0-4904-825A-B10415F6162F}" sibTransId="{50F9B7F2-D73D-4FE4-8EEE-FEC63D912872}"/>
    <dgm:cxn modelId="{D8E546F6-58CD-41D4-9CBF-37A895BDD1BB}" srcId="{9040B9E1-10BC-464B-A333-B23D383456C2}" destId="{56520E8A-0A4B-4733-9A11-8FF824FE3189}" srcOrd="2" destOrd="0" parTransId="{5164C33E-6E79-4A1F-AFA7-1F5CD711AA1C}" sibTransId="{17ABE6BE-D40C-401E-A804-2D68F3EAB999}"/>
    <dgm:cxn modelId="{1654FFFF-A976-4E24-8F4A-4B93510A853E}" srcId="{56520E8A-0A4B-4733-9A11-8FF824FE3189}" destId="{924DC404-4D6C-4214-AA03-72ED262A65A6}" srcOrd="0" destOrd="0" parTransId="{35DFACC1-38F9-4463-B03C-83615753C17B}" sibTransId="{4776AFD3-D5B3-4928-8CCF-232FD05AC959}"/>
    <dgm:cxn modelId="{A7B8B306-AC5E-4939-8EB5-A613EACDF0C0}" type="presOf" srcId="{53727E0B-C960-42AD-A9AB-6EBB62F384D2}" destId="{29A4F8C8-F7F5-4094-92E9-7457BA2385BE}" srcOrd="0" destOrd="0" presId="urn:microsoft.com/office/officeart/2005/8/layout/vList2"/>
    <dgm:cxn modelId="{09AA9A7D-FC96-4656-944C-C72B4D6A10A6}" srcId="{9040B9E1-10BC-464B-A333-B23D383456C2}" destId="{C49EA19A-47EA-45AB-96E9-1F694A74C0B6}" srcOrd="4" destOrd="0" parTransId="{D2CAC93D-8AD8-43C3-A46D-3E59DBC710C5}" sibTransId="{A0F6C837-2C8A-4A89-B232-9671D0094C5A}"/>
    <dgm:cxn modelId="{5502044B-333D-426D-87C8-3C62DCC49764}" type="presOf" srcId="{8E37F936-FD3E-4432-95BE-E34F1367D695}" destId="{86E90DC6-C9BB-4A82-9C45-A78CCDE9DCC3}" srcOrd="0" destOrd="0" presId="urn:microsoft.com/office/officeart/2005/8/layout/vList2"/>
    <dgm:cxn modelId="{B3F9860F-B50D-41A6-B024-7D0CB88A6423}" type="presOf" srcId="{924DC404-4D6C-4214-AA03-72ED262A65A6}" destId="{E63B4BDB-59D9-4735-8D4C-852E002BF70C}" srcOrd="0" destOrd="0" presId="urn:microsoft.com/office/officeart/2005/8/layout/vList2"/>
    <dgm:cxn modelId="{3D1173DF-2AB9-495C-93C7-4034428FDF51}" type="presParOf" srcId="{BE7F2702-4CE7-4D09-94C5-555C3499812A}" destId="{30238E25-E15D-4B72-9C58-9BE1769A211E}" srcOrd="0" destOrd="0" presId="urn:microsoft.com/office/officeart/2005/8/layout/vList2"/>
    <dgm:cxn modelId="{25DCCA3A-96F1-4B52-86AB-7507BD04D7A1}" type="presParOf" srcId="{BE7F2702-4CE7-4D09-94C5-555C3499812A}" destId="{FE5F801C-F484-4D91-99D8-3D25C5723B88}" srcOrd="1" destOrd="0" presId="urn:microsoft.com/office/officeart/2005/8/layout/vList2"/>
    <dgm:cxn modelId="{E159A77D-17FE-40F7-BDA1-54E1EAB10DA4}" type="presParOf" srcId="{BE7F2702-4CE7-4D09-94C5-555C3499812A}" destId="{86E90DC6-C9BB-4A82-9C45-A78CCDE9DCC3}" srcOrd="2" destOrd="0" presId="urn:microsoft.com/office/officeart/2005/8/layout/vList2"/>
    <dgm:cxn modelId="{A43EB63C-189B-4A26-BDCF-375DCB162094}" type="presParOf" srcId="{BE7F2702-4CE7-4D09-94C5-555C3499812A}" destId="{D123E4D2-0EB2-4F65-8906-074A909C80BC}" srcOrd="3" destOrd="0" presId="urn:microsoft.com/office/officeart/2005/8/layout/vList2"/>
    <dgm:cxn modelId="{F9E17B4D-9CEC-4DD6-BE03-25E778192165}" type="presParOf" srcId="{BE7F2702-4CE7-4D09-94C5-555C3499812A}" destId="{A3FCD606-ADEB-4E22-B992-0DAD6DA223A8}" srcOrd="4" destOrd="0" presId="urn:microsoft.com/office/officeart/2005/8/layout/vList2"/>
    <dgm:cxn modelId="{F26FC842-4BE0-4EF5-A868-5F4A91BC62F3}" type="presParOf" srcId="{BE7F2702-4CE7-4D09-94C5-555C3499812A}" destId="{E63B4BDB-59D9-4735-8D4C-852E002BF70C}" srcOrd="5" destOrd="0" presId="urn:microsoft.com/office/officeart/2005/8/layout/vList2"/>
    <dgm:cxn modelId="{4E38E276-0F1C-4BDE-8494-2E98F56E8CB8}" type="presParOf" srcId="{BE7F2702-4CE7-4D09-94C5-555C3499812A}" destId="{29A4F8C8-F7F5-4094-92E9-7457BA2385BE}" srcOrd="6" destOrd="0" presId="urn:microsoft.com/office/officeart/2005/8/layout/vList2"/>
    <dgm:cxn modelId="{B5EBCC21-823D-4694-A5BD-529525034602}" type="presParOf" srcId="{BE7F2702-4CE7-4D09-94C5-555C3499812A}" destId="{5F50AEB1-B4F5-4756-B738-DCF5EF9E5293}" srcOrd="7" destOrd="0" presId="urn:microsoft.com/office/officeart/2005/8/layout/vList2"/>
    <dgm:cxn modelId="{34A9F094-A879-4A05-AF37-48FED7CA5BB8}" type="presParOf" srcId="{BE7F2702-4CE7-4D09-94C5-555C3499812A}" destId="{24682E5B-0792-435C-9FEA-56B3673CBA09}"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2CD9C0E9-6E07-4354-9BD9-1E46762D7D0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C9CD5CE3-F1F9-457D-BA4E-12F1BB379945}">
      <dgm:prSet custT="1"/>
      <dgm:spPr>
        <a:ln>
          <a:solidFill>
            <a:srgbClr val="FFC000"/>
          </a:solidFill>
        </a:ln>
      </dgm:spPr>
      <dgm:t>
        <a:bodyPr/>
        <a:lstStyle/>
        <a:p>
          <a:r>
            <a:rPr lang="pl-PL" sz="1400" b="0" i="0" baseline="0" dirty="0">
              <a:latin typeface="Lato"/>
            </a:rPr>
            <a:t>1. W przypadku korekty ewidencji, należy złożyć nowy, kompletny oraz zawierający poprawione dane plik XML. Niedopuszczalne jest złożenie pliku zawierającego jedynie dane korygowane. </a:t>
          </a:r>
          <a:endParaRPr lang="pl-PL" sz="1400" dirty="0">
            <a:latin typeface="Lato"/>
          </a:endParaRPr>
        </a:p>
      </dgm:t>
    </dgm:pt>
    <dgm:pt modelId="{B7DC4F83-E000-4AD1-A86E-9A8936647E34}" type="parTrans" cxnId="{FC729DC8-27E2-428D-A396-AB97F81D4F2C}">
      <dgm:prSet/>
      <dgm:spPr/>
      <dgm:t>
        <a:bodyPr/>
        <a:lstStyle/>
        <a:p>
          <a:endParaRPr lang="pl-PL" sz="1800"/>
        </a:p>
      </dgm:t>
    </dgm:pt>
    <dgm:pt modelId="{02BFC2FC-F93D-4412-A357-C84ED105B772}" type="sibTrans" cxnId="{FC729DC8-27E2-428D-A396-AB97F81D4F2C}">
      <dgm:prSet/>
      <dgm:spPr/>
      <dgm:t>
        <a:bodyPr/>
        <a:lstStyle/>
        <a:p>
          <a:endParaRPr lang="pl-PL" sz="1800"/>
        </a:p>
      </dgm:t>
    </dgm:pt>
    <dgm:pt modelId="{DFFEC0AD-E854-4598-AFEE-713F634055FF}">
      <dgm:prSet custT="1"/>
      <dgm:spPr>
        <a:ln>
          <a:solidFill>
            <a:srgbClr val="FFC000"/>
          </a:solidFill>
        </a:ln>
      </dgm:spPr>
      <dgm:t>
        <a:bodyPr/>
        <a:lstStyle/>
        <a:p>
          <a:r>
            <a:rPr lang="pl-PL" sz="1400" b="0" i="0" baseline="0" dirty="0">
              <a:latin typeface="Lato"/>
            </a:rPr>
            <a:t>2. Korektę błędnego wpisu niewpływającego na wysokość podatku należnego lub naliczonego dokonuje się co do zasady poprzez jego wystornowanie, tj. wpisanie ze znakiem przeciwnym całego wpisu oraz ponowne dodanie prawidłowego wpisu z podaniem pierwotnego numeru dokumentu (np. </a:t>
          </a:r>
          <a:r>
            <a:rPr lang="pl-PL" sz="1400" b="0" i="0" baseline="0" dirty="0" err="1">
              <a:latin typeface="Lato"/>
            </a:rPr>
            <a:t>DowodSprzedazy</a:t>
          </a:r>
          <a:r>
            <a:rPr lang="pl-PL" sz="1400" b="0" i="0" baseline="0" dirty="0">
              <a:latin typeface="Lato"/>
            </a:rPr>
            <a:t>, </a:t>
          </a:r>
          <a:r>
            <a:rPr lang="pl-PL" sz="1400" b="0" i="0" baseline="0" dirty="0" err="1">
              <a:latin typeface="Lato"/>
            </a:rPr>
            <a:t>NrKontrahenta</a:t>
          </a:r>
          <a:r>
            <a:rPr lang="pl-PL" sz="1400" b="0" i="0" baseline="0" dirty="0">
              <a:latin typeface="Lato"/>
            </a:rPr>
            <a:t> lub </a:t>
          </a:r>
          <a:r>
            <a:rPr lang="pl-PL" sz="1400" b="0" i="0" baseline="0" dirty="0" err="1">
              <a:latin typeface="Lato"/>
            </a:rPr>
            <a:t>NazwaKontrahenta</a:t>
          </a:r>
          <a:r>
            <a:rPr lang="pl-PL" sz="1400" b="0" i="0" baseline="0" dirty="0">
              <a:latin typeface="Lato"/>
            </a:rPr>
            <a:t>). Natomiast, w przypadku gdy podatnik jeszcze nie przesłał pliku za dany okres rozliczeniowy, dopuszczalne jest ujęcie tylko jednego zapisu z poprawnymi danymi. </a:t>
          </a:r>
          <a:endParaRPr lang="pl-PL" sz="1400" dirty="0">
            <a:latin typeface="Lato"/>
          </a:endParaRPr>
        </a:p>
      </dgm:t>
    </dgm:pt>
    <dgm:pt modelId="{070F965F-619C-4B77-9148-B74ABC843C8F}" type="parTrans" cxnId="{E6C4FA0C-CA53-4129-B923-D68034F47C0C}">
      <dgm:prSet/>
      <dgm:spPr/>
      <dgm:t>
        <a:bodyPr/>
        <a:lstStyle/>
        <a:p>
          <a:endParaRPr lang="pl-PL" sz="1800"/>
        </a:p>
      </dgm:t>
    </dgm:pt>
    <dgm:pt modelId="{8F2B1EB0-5E00-494C-914F-FECEA7140127}" type="sibTrans" cxnId="{E6C4FA0C-CA53-4129-B923-D68034F47C0C}">
      <dgm:prSet/>
      <dgm:spPr/>
      <dgm:t>
        <a:bodyPr/>
        <a:lstStyle/>
        <a:p>
          <a:endParaRPr lang="pl-PL" sz="1800"/>
        </a:p>
      </dgm:t>
    </dgm:pt>
    <dgm:pt modelId="{59C53AD1-FBEA-4C5F-A9E8-4A7F76364D9D}">
      <dgm:prSet custT="1"/>
      <dgm:spPr>
        <a:ln>
          <a:solidFill>
            <a:srgbClr val="FFC000"/>
          </a:solidFill>
        </a:ln>
      </dgm:spPr>
      <dgm:t>
        <a:bodyPr/>
        <a:lstStyle/>
        <a:p>
          <a:r>
            <a:rPr lang="pl-PL" sz="1400" b="0" i="0" baseline="0" dirty="0">
              <a:latin typeface="Lato"/>
            </a:rPr>
            <a:t>3. Korekty dokumentów wpływających na wysokość podstawy opodatkowania lub podatku należnego ( „in plus” lub „in minus”) należy ująć w ewidencji z numerem dokumentu korygującego za ten okres, za który zgodnie z przepisami ustawy powinna nastąpić korekta. </a:t>
          </a:r>
          <a:endParaRPr lang="pl-PL" sz="1400" dirty="0">
            <a:latin typeface="Lato"/>
          </a:endParaRPr>
        </a:p>
      </dgm:t>
    </dgm:pt>
    <dgm:pt modelId="{73C8F7C8-D3DD-46F6-B5FB-8AE7F9503FEA}" type="parTrans" cxnId="{50E8BF5B-219B-4426-9485-CD5E7612F7EF}">
      <dgm:prSet/>
      <dgm:spPr/>
      <dgm:t>
        <a:bodyPr/>
        <a:lstStyle/>
        <a:p>
          <a:endParaRPr lang="pl-PL" sz="1800"/>
        </a:p>
      </dgm:t>
    </dgm:pt>
    <dgm:pt modelId="{3A1CE7B8-AA05-43AF-9ECE-115275440D8F}" type="sibTrans" cxnId="{50E8BF5B-219B-4426-9485-CD5E7612F7EF}">
      <dgm:prSet/>
      <dgm:spPr/>
      <dgm:t>
        <a:bodyPr/>
        <a:lstStyle/>
        <a:p>
          <a:endParaRPr lang="pl-PL" sz="1800"/>
        </a:p>
      </dgm:t>
    </dgm:pt>
    <dgm:pt modelId="{F88D8543-598B-4AFC-BCFE-8C518D3683C0}" type="pres">
      <dgm:prSet presAssocID="{2CD9C0E9-6E07-4354-9BD9-1E46762D7D04}" presName="linear" presStyleCnt="0">
        <dgm:presLayoutVars>
          <dgm:animLvl val="lvl"/>
          <dgm:resizeHandles val="exact"/>
        </dgm:presLayoutVars>
      </dgm:prSet>
      <dgm:spPr/>
      <dgm:t>
        <a:bodyPr/>
        <a:lstStyle/>
        <a:p>
          <a:endParaRPr lang="pl-PL"/>
        </a:p>
      </dgm:t>
    </dgm:pt>
    <dgm:pt modelId="{9D35F677-CED7-4D8E-9775-065BCCC3B5B8}" type="pres">
      <dgm:prSet presAssocID="{C9CD5CE3-F1F9-457D-BA4E-12F1BB379945}" presName="parentText" presStyleLbl="node1" presStyleIdx="0" presStyleCnt="3" custScaleY="69456" custLinFactY="-70484" custLinFactNeighborY="-100000">
        <dgm:presLayoutVars>
          <dgm:chMax val="0"/>
          <dgm:bulletEnabled val="1"/>
        </dgm:presLayoutVars>
      </dgm:prSet>
      <dgm:spPr/>
      <dgm:t>
        <a:bodyPr/>
        <a:lstStyle/>
        <a:p>
          <a:endParaRPr lang="pl-PL"/>
        </a:p>
      </dgm:t>
    </dgm:pt>
    <dgm:pt modelId="{A7E47758-57A2-448C-AFF3-10A992780890}" type="pres">
      <dgm:prSet presAssocID="{02BFC2FC-F93D-4412-A357-C84ED105B772}" presName="spacer" presStyleCnt="0"/>
      <dgm:spPr/>
    </dgm:pt>
    <dgm:pt modelId="{F43E810B-913A-4F3F-9931-74874215F8C3}" type="pres">
      <dgm:prSet presAssocID="{DFFEC0AD-E854-4598-AFEE-713F634055FF}" presName="parentText" presStyleLbl="node1" presStyleIdx="1" presStyleCnt="3" custScaleY="162211" custLinFactY="5358" custLinFactNeighborY="100000">
        <dgm:presLayoutVars>
          <dgm:chMax val="0"/>
          <dgm:bulletEnabled val="1"/>
        </dgm:presLayoutVars>
      </dgm:prSet>
      <dgm:spPr/>
      <dgm:t>
        <a:bodyPr/>
        <a:lstStyle/>
        <a:p>
          <a:endParaRPr lang="pl-PL"/>
        </a:p>
      </dgm:t>
    </dgm:pt>
    <dgm:pt modelId="{EA3D7902-97F6-4676-9460-E55A634896A5}" type="pres">
      <dgm:prSet presAssocID="{8F2B1EB0-5E00-494C-914F-FECEA7140127}" presName="spacer" presStyleCnt="0"/>
      <dgm:spPr/>
    </dgm:pt>
    <dgm:pt modelId="{6EE7B601-DA89-4C86-B21D-FB9E1F4ECFC2}" type="pres">
      <dgm:prSet presAssocID="{59C53AD1-FBEA-4C5F-A9E8-4A7F76364D9D}" presName="parentText" presStyleLbl="node1" presStyleIdx="2" presStyleCnt="3" custLinFactY="79321" custLinFactNeighborY="100000">
        <dgm:presLayoutVars>
          <dgm:chMax val="0"/>
          <dgm:bulletEnabled val="1"/>
        </dgm:presLayoutVars>
      </dgm:prSet>
      <dgm:spPr/>
      <dgm:t>
        <a:bodyPr/>
        <a:lstStyle/>
        <a:p>
          <a:endParaRPr lang="pl-PL"/>
        </a:p>
      </dgm:t>
    </dgm:pt>
  </dgm:ptLst>
  <dgm:cxnLst>
    <dgm:cxn modelId="{21DC69A5-B39E-440E-A995-0AA8B63D86EB}" type="presOf" srcId="{C9CD5CE3-F1F9-457D-BA4E-12F1BB379945}" destId="{9D35F677-CED7-4D8E-9775-065BCCC3B5B8}" srcOrd="0" destOrd="0" presId="urn:microsoft.com/office/officeart/2005/8/layout/vList2"/>
    <dgm:cxn modelId="{BFC6A5B6-41AA-4660-A815-284789016465}" type="presOf" srcId="{DFFEC0AD-E854-4598-AFEE-713F634055FF}" destId="{F43E810B-913A-4F3F-9931-74874215F8C3}" srcOrd="0" destOrd="0" presId="urn:microsoft.com/office/officeart/2005/8/layout/vList2"/>
    <dgm:cxn modelId="{50E8BF5B-219B-4426-9485-CD5E7612F7EF}" srcId="{2CD9C0E9-6E07-4354-9BD9-1E46762D7D04}" destId="{59C53AD1-FBEA-4C5F-A9E8-4A7F76364D9D}" srcOrd="2" destOrd="0" parTransId="{73C8F7C8-D3DD-46F6-B5FB-8AE7F9503FEA}" sibTransId="{3A1CE7B8-AA05-43AF-9ECE-115275440D8F}"/>
    <dgm:cxn modelId="{F0DCC2AA-4BBB-4C95-BBDC-D62AE1C32E15}" type="presOf" srcId="{59C53AD1-FBEA-4C5F-A9E8-4A7F76364D9D}" destId="{6EE7B601-DA89-4C86-B21D-FB9E1F4ECFC2}" srcOrd="0" destOrd="0" presId="urn:microsoft.com/office/officeart/2005/8/layout/vList2"/>
    <dgm:cxn modelId="{A08124BA-C821-4246-B5F9-F305AEB341B2}" type="presOf" srcId="{2CD9C0E9-6E07-4354-9BD9-1E46762D7D04}" destId="{F88D8543-598B-4AFC-BCFE-8C518D3683C0}" srcOrd="0" destOrd="0" presId="urn:microsoft.com/office/officeart/2005/8/layout/vList2"/>
    <dgm:cxn modelId="{FC729DC8-27E2-428D-A396-AB97F81D4F2C}" srcId="{2CD9C0E9-6E07-4354-9BD9-1E46762D7D04}" destId="{C9CD5CE3-F1F9-457D-BA4E-12F1BB379945}" srcOrd="0" destOrd="0" parTransId="{B7DC4F83-E000-4AD1-A86E-9A8936647E34}" sibTransId="{02BFC2FC-F93D-4412-A357-C84ED105B772}"/>
    <dgm:cxn modelId="{E6C4FA0C-CA53-4129-B923-D68034F47C0C}" srcId="{2CD9C0E9-6E07-4354-9BD9-1E46762D7D04}" destId="{DFFEC0AD-E854-4598-AFEE-713F634055FF}" srcOrd="1" destOrd="0" parTransId="{070F965F-619C-4B77-9148-B74ABC843C8F}" sibTransId="{8F2B1EB0-5E00-494C-914F-FECEA7140127}"/>
    <dgm:cxn modelId="{1C840853-85E0-455B-AA5C-AC306720448B}" type="presParOf" srcId="{F88D8543-598B-4AFC-BCFE-8C518D3683C0}" destId="{9D35F677-CED7-4D8E-9775-065BCCC3B5B8}" srcOrd="0" destOrd="0" presId="urn:microsoft.com/office/officeart/2005/8/layout/vList2"/>
    <dgm:cxn modelId="{DEE96F6C-242B-43EA-9B2C-02A38EC9A79B}" type="presParOf" srcId="{F88D8543-598B-4AFC-BCFE-8C518D3683C0}" destId="{A7E47758-57A2-448C-AFF3-10A992780890}" srcOrd="1" destOrd="0" presId="urn:microsoft.com/office/officeart/2005/8/layout/vList2"/>
    <dgm:cxn modelId="{7A5756F9-5026-4CEE-9EE1-D74D1236AC8A}" type="presParOf" srcId="{F88D8543-598B-4AFC-BCFE-8C518D3683C0}" destId="{F43E810B-913A-4F3F-9931-74874215F8C3}" srcOrd="2" destOrd="0" presId="urn:microsoft.com/office/officeart/2005/8/layout/vList2"/>
    <dgm:cxn modelId="{002934D0-E56B-451C-BEDE-2B12BBA4BC8E}" type="presParOf" srcId="{F88D8543-598B-4AFC-BCFE-8C518D3683C0}" destId="{EA3D7902-97F6-4676-9460-E55A634896A5}" srcOrd="3" destOrd="0" presId="urn:microsoft.com/office/officeart/2005/8/layout/vList2"/>
    <dgm:cxn modelId="{294F55C6-B6DB-4E49-A248-2E19781CE90B}" type="presParOf" srcId="{F88D8543-598B-4AFC-BCFE-8C518D3683C0}" destId="{6EE7B601-DA89-4C86-B21D-FB9E1F4ECFC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C288F650-DEBE-41E4-A14C-182979DA2854}"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l-PL"/>
        </a:p>
      </dgm:t>
    </dgm:pt>
    <dgm:pt modelId="{0EDA0952-33B0-47EC-83A6-4C20A733D6F5}">
      <dgm:prSet custT="1"/>
      <dgm:spPr>
        <a:ln>
          <a:solidFill>
            <a:srgbClr val="FFC000"/>
          </a:solidFill>
        </a:ln>
      </dgm:spPr>
      <dgm:t>
        <a:bodyPr/>
        <a:lstStyle/>
        <a:p>
          <a:r>
            <a:rPr lang="pl-PL" sz="1600" b="0" i="0" baseline="0">
              <a:latin typeface="Lato"/>
            </a:rPr>
            <a:t>4. Korekty dokumentów wpływających na wysokość podatku naliczonego „in plus” lub „in minus” należy ująć w ewidencji z numerem dokumentu korygującego. Natomiast, w przypadku korekt dokumentów wpływających na wysokość podatku naliczonego „in minus” jeżeli zgodnie z przepisami ustawy dokument pierwotny oraz korygujący można ująć w ewidencji za jeden okres rozliczeniowy dopuszczalne jest ujęcie wyłącznie dokumentu pierwotnego pomniejszonego o wartości z dokumentu korygującego. </a:t>
          </a:r>
          <a:endParaRPr lang="pl-PL" sz="1600">
            <a:latin typeface="Lato"/>
          </a:endParaRPr>
        </a:p>
      </dgm:t>
    </dgm:pt>
    <dgm:pt modelId="{04520C4F-3344-4D74-977D-C1076C97FFCD}" type="parTrans" cxnId="{00F9295F-0DBC-4078-A99D-7AFC58B99BFE}">
      <dgm:prSet/>
      <dgm:spPr/>
      <dgm:t>
        <a:bodyPr/>
        <a:lstStyle/>
        <a:p>
          <a:endParaRPr lang="pl-PL">
            <a:latin typeface="Lato"/>
          </a:endParaRPr>
        </a:p>
      </dgm:t>
    </dgm:pt>
    <dgm:pt modelId="{F67CD5E4-D126-401D-9CF0-62AA7C3CD16D}" type="sibTrans" cxnId="{00F9295F-0DBC-4078-A99D-7AFC58B99BFE}">
      <dgm:prSet/>
      <dgm:spPr/>
      <dgm:t>
        <a:bodyPr/>
        <a:lstStyle/>
        <a:p>
          <a:endParaRPr lang="pl-PL">
            <a:latin typeface="Lato"/>
          </a:endParaRPr>
        </a:p>
      </dgm:t>
    </dgm:pt>
    <dgm:pt modelId="{089B5E06-A553-426E-A727-8FF2D5ECED1D}">
      <dgm:prSet custT="1"/>
      <dgm:spPr>
        <a:ln>
          <a:solidFill>
            <a:srgbClr val="FFC000"/>
          </a:solidFill>
        </a:ln>
      </dgm:spPr>
      <dgm:t>
        <a:bodyPr/>
        <a:lstStyle/>
        <a:p>
          <a:r>
            <a:rPr lang="pl-PL" sz="1600" b="0" i="0" baseline="0">
              <a:latin typeface="Lato"/>
            </a:rPr>
            <a:t>5. Wielkości liter nie mają znaczenia. </a:t>
          </a:r>
          <a:endParaRPr lang="pl-PL" sz="1600">
            <a:latin typeface="Lato"/>
          </a:endParaRPr>
        </a:p>
      </dgm:t>
    </dgm:pt>
    <dgm:pt modelId="{F6720071-ECB8-497D-9B9B-D6AFE0A459C7}" type="parTrans" cxnId="{630B5DAC-1F92-47AE-861F-9705C62B0C46}">
      <dgm:prSet/>
      <dgm:spPr/>
      <dgm:t>
        <a:bodyPr/>
        <a:lstStyle/>
        <a:p>
          <a:endParaRPr lang="pl-PL">
            <a:latin typeface="Lato"/>
          </a:endParaRPr>
        </a:p>
      </dgm:t>
    </dgm:pt>
    <dgm:pt modelId="{214DF217-E94E-4494-9DE5-6FCE61EDF8BF}" type="sibTrans" cxnId="{630B5DAC-1F92-47AE-861F-9705C62B0C46}">
      <dgm:prSet/>
      <dgm:spPr/>
      <dgm:t>
        <a:bodyPr/>
        <a:lstStyle/>
        <a:p>
          <a:endParaRPr lang="pl-PL">
            <a:latin typeface="Lato"/>
          </a:endParaRPr>
        </a:p>
      </dgm:t>
    </dgm:pt>
    <dgm:pt modelId="{B29B32A2-58FE-45D8-8C7F-11A84C07AF60}">
      <dgm:prSet/>
      <dgm:spPr>
        <a:ln>
          <a:solidFill>
            <a:srgbClr val="FFC000"/>
          </a:solidFill>
        </a:ln>
      </dgm:spPr>
      <dgm:t>
        <a:bodyPr/>
        <a:lstStyle/>
        <a:p>
          <a:r>
            <a:rPr lang="pl-PL" b="0" i="0" baseline="0" dirty="0">
              <a:latin typeface="Lato"/>
            </a:rPr>
            <a:t>6. Numery dowodów sprzedaży oraz dowodów zakupu należy ująć w ewidencji w całości, zgodnie z ich oryginalną pisownią. Nie należy pomijać części oznaczeń takich dokumentów. </a:t>
          </a:r>
          <a:endParaRPr lang="pl-PL" dirty="0">
            <a:latin typeface="Lato"/>
          </a:endParaRPr>
        </a:p>
      </dgm:t>
    </dgm:pt>
    <dgm:pt modelId="{C71263C4-63DD-49DA-BD2D-DBB450652C81}" type="parTrans" cxnId="{1191AC7E-1C4F-418C-82E8-B5FDCF5F6346}">
      <dgm:prSet/>
      <dgm:spPr/>
      <dgm:t>
        <a:bodyPr/>
        <a:lstStyle/>
        <a:p>
          <a:endParaRPr lang="pl-PL">
            <a:latin typeface="Lato"/>
          </a:endParaRPr>
        </a:p>
      </dgm:t>
    </dgm:pt>
    <dgm:pt modelId="{710437C6-C89E-4457-9DFD-0EBD2657029C}" type="sibTrans" cxnId="{1191AC7E-1C4F-418C-82E8-B5FDCF5F6346}">
      <dgm:prSet/>
      <dgm:spPr/>
      <dgm:t>
        <a:bodyPr/>
        <a:lstStyle/>
        <a:p>
          <a:endParaRPr lang="pl-PL">
            <a:latin typeface="Lato"/>
          </a:endParaRPr>
        </a:p>
      </dgm:t>
    </dgm:pt>
    <dgm:pt modelId="{B656711D-7713-47CA-9A92-C21AEE1B8031}" type="pres">
      <dgm:prSet presAssocID="{C288F650-DEBE-41E4-A14C-182979DA2854}" presName="linear" presStyleCnt="0">
        <dgm:presLayoutVars>
          <dgm:animLvl val="lvl"/>
          <dgm:resizeHandles val="exact"/>
        </dgm:presLayoutVars>
      </dgm:prSet>
      <dgm:spPr/>
      <dgm:t>
        <a:bodyPr/>
        <a:lstStyle/>
        <a:p>
          <a:endParaRPr lang="pl-PL"/>
        </a:p>
      </dgm:t>
    </dgm:pt>
    <dgm:pt modelId="{83780B08-B830-40FD-ACE1-BC2D5FDD1CFA}" type="pres">
      <dgm:prSet presAssocID="{0EDA0952-33B0-47EC-83A6-4C20A733D6F5}" presName="parentText" presStyleLbl="node1" presStyleIdx="0" presStyleCnt="3">
        <dgm:presLayoutVars>
          <dgm:chMax val="0"/>
          <dgm:bulletEnabled val="1"/>
        </dgm:presLayoutVars>
      </dgm:prSet>
      <dgm:spPr/>
      <dgm:t>
        <a:bodyPr/>
        <a:lstStyle/>
        <a:p>
          <a:endParaRPr lang="pl-PL"/>
        </a:p>
      </dgm:t>
    </dgm:pt>
    <dgm:pt modelId="{791CA7E4-D1D3-45AB-9E09-B2025AA64202}" type="pres">
      <dgm:prSet presAssocID="{F67CD5E4-D126-401D-9CF0-62AA7C3CD16D}" presName="spacer" presStyleCnt="0"/>
      <dgm:spPr/>
    </dgm:pt>
    <dgm:pt modelId="{60E8EFE9-BA3E-4B32-9959-E697A3D1F1AB}" type="pres">
      <dgm:prSet presAssocID="{089B5E06-A553-426E-A727-8FF2D5ECED1D}" presName="parentText" presStyleLbl="node1" presStyleIdx="1" presStyleCnt="3" custScaleY="39672">
        <dgm:presLayoutVars>
          <dgm:chMax val="0"/>
          <dgm:bulletEnabled val="1"/>
        </dgm:presLayoutVars>
      </dgm:prSet>
      <dgm:spPr/>
      <dgm:t>
        <a:bodyPr/>
        <a:lstStyle/>
        <a:p>
          <a:endParaRPr lang="pl-PL"/>
        </a:p>
      </dgm:t>
    </dgm:pt>
    <dgm:pt modelId="{6BA2AE8C-7A98-46ED-8D3E-419701AA08D6}" type="pres">
      <dgm:prSet presAssocID="{214DF217-E94E-4494-9DE5-6FCE61EDF8BF}" presName="spacer" presStyleCnt="0"/>
      <dgm:spPr/>
    </dgm:pt>
    <dgm:pt modelId="{4FCDEC9A-A841-4E4C-BC91-271C7F74E482}" type="pres">
      <dgm:prSet presAssocID="{B29B32A2-58FE-45D8-8C7F-11A84C07AF60}" presName="parentText" presStyleLbl="node1" presStyleIdx="2" presStyleCnt="3" custScaleY="41499">
        <dgm:presLayoutVars>
          <dgm:chMax val="0"/>
          <dgm:bulletEnabled val="1"/>
        </dgm:presLayoutVars>
      </dgm:prSet>
      <dgm:spPr/>
      <dgm:t>
        <a:bodyPr/>
        <a:lstStyle/>
        <a:p>
          <a:endParaRPr lang="pl-PL"/>
        </a:p>
      </dgm:t>
    </dgm:pt>
  </dgm:ptLst>
  <dgm:cxnLst>
    <dgm:cxn modelId="{630B5DAC-1F92-47AE-861F-9705C62B0C46}" srcId="{C288F650-DEBE-41E4-A14C-182979DA2854}" destId="{089B5E06-A553-426E-A727-8FF2D5ECED1D}" srcOrd="1" destOrd="0" parTransId="{F6720071-ECB8-497D-9B9B-D6AFE0A459C7}" sibTransId="{214DF217-E94E-4494-9DE5-6FCE61EDF8BF}"/>
    <dgm:cxn modelId="{00F9295F-0DBC-4078-A99D-7AFC58B99BFE}" srcId="{C288F650-DEBE-41E4-A14C-182979DA2854}" destId="{0EDA0952-33B0-47EC-83A6-4C20A733D6F5}" srcOrd="0" destOrd="0" parTransId="{04520C4F-3344-4D74-977D-C1076C97FFCD}" sibTransId="{F67CD5E4-D126-401D-9CF0-62AA7C3CD16D}"/>
    <dgm:cxn modelId="{1191AC7E-1C4F-418C-82E8-B5FDCF5F6346}" srcId="{C288F650-DEBE-41E4-A14C-182979DA2854}" destId="{B29B32A2-58FE-45D8-8C7F-11A84C07AF60}" srcOrd="2" destOrd="0" parTransId="{C71263C4-63DD-49DA-BD2D-DBB450652C81}" sibTransId="{710437C6-C89E-4457-9DFD-0EBD2657029C}"/>
    <dgm:cxn modelId="{5898823F-C98B-4745-A6A7-0012DD9DE033}" type="presOf" srcId="{089B5E06-A553-426E-A727-8FF2D5ECED1D}" destId="{60E8EFE9-BA3E-4B32-9959-E697A3D1F1AB}" srcOrd="0" destOrd="0" presId="urn:microsoft.com/office/officeart/2005/8/layout/vList2"/>
    <dgm:cxn modelId="{8D74BF54-3C9A-43EF-8A89-3FD617120614}" type="presOf" srcId="{0EDA0952-33B0-47EC-83A6-4C20A733D6F5}" destId="{83780B08-B830-40FD-ACE1-BC2D5FDD1CFA}" srcOrd="0" destOrd="0" presId="urn:microsoft.com/office/officeart/2005/8/layout/vList2"/>
    <dgm:cxn modelId="{C6B6C5D6-6FB4-4CC8-BD0E-FE7CE72FE73C}" type="presOf" srcId="{B29B32A2-58FE-45D8-8C7F-11A84C07AF60}" destId="{4FCDEC9A-A841-4E4C-BC91-271C7F74E482}" srcOrd="0" destOrd="0" presId="urn:microsoft.com/office/officeart/2005/8/layout/vList2"/>
    <dgm:cxn modelId="{40539272-E69A-4389-AB86-FEFA3EC1E168}" type="presOf" srcId="{C288F650-DEBE-41E4-A14C-182979DA2854}" destId="{B656711D-7713-47CA-9A92-C21AEE1B8031}" srcOrd="0" destOrd="0" presId="urn:microsoft.com/office/officeart/2005/8/layout/vList2"/>
    <dgm:cxn modelId="{3A65AEEF-943E-4A18-97CE-B81018444726}" type="presParOf" srcId="{B656711D-7713-47CA-9A92-C21AEE1B8031}" destId="{83780B08-B830-40FD-ACE1-BC2D5FDD1CFA}" srcOrd="0" destOrd="0" presId="urn:microsoft.com/office/officeart/2005/8/layout/vList2"/>
    <dgm:cxn modelId="{5AB4F4BA-042F-4413-9CDE-772D771548EB}" type="presParOf" srcId="{B656711D-7713-47CA-9A92-C21AEE1B8031}" destId="{791CA7E4-D1D3-45AB-9E09-B2025AA64202}" srcOrd="1" destOrd="0" presId="urn:microsoft.com/office/officeart/2005/8/layout/vList2"/>
    <dgm:cxn modelId="{73B21BB2-B08B-4388-A8A0-DB45EBE2F6A5}" type="presParOf" srcId="{B656711D-7713-47CA-9A92-C21AEE1B8031}" destId="{60E8EFE9-BA3E-4B32-9959-E697A3D1F1AB}" srcOrd="2" destOrd="0" presId="urn:microsoft.com/office/officeart/2005/8/layout/vList2"/>
    <dgm:cxn modelId="{C727DC00-CE37-4074-BEE8-035D5B4847E4}" type="presParOf" srcId="{B656711D-7713-47CA-9A92-C21AEE1B8031}" destId="{6BA2AE8C-7A98-46ED-8D3E-419701AA08D6}" srcOrd="3" destOrd="0" presId="urn:microsoft.com/office/officeart/2005/8/layout/vList2"/>
    <dgm:cxn modelId="{A0104A8D-0D79-4E3A-9148-E1DA71C7BC2E}" type="presParOf" srcId="{B656711D-7713-47CA-9A92-C21AEE1B8031}" destId="{4FCDEC9A-A841-4E4C-BC91-271C7F74E48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FE61BBF4-A2FA-43F4-9A53-B0F735A39ED6}" type="doc">
      <dgm:prSet loTypeId="urn:microsoft.com/office/officeart/2008/layout/LinedList" loCatId="hierarchy" qsTypeId="urn:microsoft.com/office/officeart/2005/8/quickstyle/simple1" qsCatId="simple" csTypeId="urn:microsoft.com/office/officeart/2005/8/colors/accent0_1" csCatId="mainScheme" phldr="1"/>
      <dgm:spPr/>
      <dgm:t>
        <a:bodyPr/>
        <a:lstStyle/>
        <a:p>
          <a:endParaRPr lang="pl-PL"/>
        </a:p>
      </dgm:t>
    </dgm:pt>
    <dgm:pt modelId="{60FF074E-F10C-4970-B19C-C1CDEE509BAE}">
      <dgm:prSet phldrT="[Tekst]"/>
      <dgm:spPr/>
      <dgm:t>
        <a:bodyPr/>
        <a:lstStyle/>
        <a:p>
          <a:endParaRPr lang="pl-PL" dirty="0"/>
        </a:p>
      </dgm:t>
    </dgm:pt>
    <dgm:pt modelId="{F0E73DA9-167E-4675-8827-56991EAD9CA1}" type="parTrans" cxnId="{75E7E664-B2AB-4DED-B7EB-C4603A52F205}">
      <dgm:prSet/>
      <dgm:spPr/>
      <dgm:t>
        <a:bodyPr/>
        <a:lstStyle/>
        <a:p>
          <a:endParaRPr lang="pl-PL"/>
        </a:p>
      </dgm:t>
    </dgm:pt>
    <dgm:pt modelId="{4CDF9C97-313C-402F-9F80-4460492F3C9A}" type="sibTrans" cxnId="{75E7E664-B2AB-4DED-B7EB-C4603A52F205}">
      <dgm:prSet/>
      <dgm:spPr/>
      <dgm:t>
        <a:bodyPr/>
        <a:lstStyle/>
        <a:p>
          <a:endParaRPr lang="pl-PL"/>
        </a:p>
      </dgm:t>
    </dgm:pt>
    <dgm:pt modelId="{952F7F82-93D3-405C-BA0D-88C77113A33B}">
      <dgm:prSet phldrT="[Tekst]" custT="1"/>
      <dgm:spPr/>
      <dgm:t>
        <a:bodyPr/>
        <a:lstStyle/>
        <a:p>
          <a:r>
            <a:rPr lang="pl-PL" sz="2400" b="1" dirty="0">
              <a:solidFill>
                <a:schemeClr val="tx1"/>
              </a:solidFill>
              <a:latin typeface="Lato"/>
            </a:rPr>
            <a:t>Ewidencja sprzedaży</a:t>
          </a:r>
        </a:p>
      </dgm:t>
    </dgm:pt>
    <dgm:pt modelId="{F17F3935-D52A-413F-B156-0886B32029FC}" type="parTrans" cxnId="{72B2BA47-E7DC-4E51-96C9-670A734899DB}">
      <dgm:prSet/>
      <dgm:spPr/>
      <dgm:t>
        <a:bodyPr/>
        <a:lstStyle/>
        <a:p>
          <a:endParaRPr lang="pl-PL"/>
        </a:p>
      </dgm:t>
    </dgm:pt>
    <dgm:pt modelId="{1B366D80-BD5F-42C2-BF17-6942478FF988}" type="sibTrans" cxnId="{72B2BA47-E7DC-4E51-96C9-670A734899DB}">
      <dgm:prSet/>
      <dgm:spPr/>
      <dgm:t>
        <a:bodyPr/>
        <a:lstStyle/>
        <a:p>
          <a:endParaRPr lang="pl-PL"/>
        </a:p>
      </dgm:t>
    </dgm:pt>
    <dgm:pt modelId="{DFEBC61A-3185-4E64-83BF-BD89F96A06DE}">
      <dgm:prSet phldrT="[Tekst]" custT="1"/>
      <dgm:spPr/>
      <dgm:t>
        <a:bodyPr/>
        <a:lstStyle/>
        <a:p>
          <a:r>
            <a:rPr lang="pl-PL" sz="2400" b="1" dirty="0">
              <a:solidFill>
                <a:schemeClr val="tx1"/>
              </a:solidFill>
              <a:latin typeface="Lato"/>
            </a:rPr>
            <a:t>Ewidencja zakupów</a:t>
          </a:r>
        </a:p>
      </dgm:t>
    </dgm:pt>
    <dgm:pt modelId="{A78BAD5E-07AB-4389-8FFA-B5206ED59707}" type="parTrans" cxnId="{D8FC607B-4506-4D50-BF32-DC05FFD6596E}">
      <dgm:prSet/>
      <dgm:spPr/>
      <dgm:t>
        <a:bodyPr/>
        <a:lstStyle/>
        <a:p>
          <a:endParaRPr lang="pl-PL"/>
        </a:p>
      </dgm:t>
    </dgm:pt>
    <dgm:pt modelId="{31F5129E-7D6B-4F21-8F56-B587BBEB2F5F}" type="sibTrans" cxnId="{D8FC607B-4506-4D50-BF32-DC05FFD6596E}">
      <dgm:prSet/>
      <dgm:spPr/>
      <dgm:t>
        <a:bodyPr/>
        <a:lstStyle/>
        <a:p>
          <a:endParaRPr lang="pl-PL"/>
        </a:p>
      </dgm:t>
    </dgm:pt>
    <dgm:pt modelId="{82CC6861-AD51-4803-B684-58BD0A5599BD}">
      <dgm:prSet/>
      <dgm:spPr>
        <a:ln>
          <a:solidFill>
            <a:schemeClr val="bg1"/>
          </a:solidFill>
        </a:ln>
      </dgm:spPr>
      <dgm:t>
        <a:bodyPr/>
        <a:lstStyle/>
        <a:p>
          <a:r>
            <a:rPr lang="pl-PL" dirty="0">
              <a:solidFill>
                <a:schemeClr val="tx1"/>
              </a:solidFill>
              <a:latin typeface="Lato"/>
            </a:rPr>
            <a:t>Dostawa określonych towarów</a:t>
          </a:r>
        </a:p>
      </dgm:t>
    </dgm:pt>
    <dgm:pt modelId="{92984E4A-2E04-4727-B9D3-5527ED9FFEE5}" type="parTrans" cxnId="{C7873E6E-A6EA-42D7-B556-4D0044B58086}">
      <dgm:prSet/>
      <dgm:spPr/>
      <dgm:t>
        <a:bodyPr/>
        <a:lstStyle/>
        <a:p>
          <a:endParaRPr lang="pl-PL"/>
        </a:p>
      </dgm:t>
    </dgm:pt>
    <dgm:pt modelId="{A4C4473E-F19E-4E66-8F66-446B24EE6818}" type="sibTrans" cxnId="{C7873E6E-A6EA-42D7-B556-4D0044B58086}">
      <dgm:prSet/>
      <dgm:spPr/>
      <dgm:t>
        <a:bodyPr/>
        <a:lstStyle/>
        <a:p>
          <a:endParaRPr lang="pl-PL"/>
        </a:p>
      </dgm:t>
    </dgm:pt>
    <dgm:pt modelId="{4AC13E7E-52B2-498D-BE52-832398EA814E}">
      <dgm:prSet/>
      <dgm:spPr>
        <a:ln>
          <a:solidFill>
            <a:schemeClr val="bg1"/>
          </a:solidFill>
        </a:ln>
      </dgm:spPr>
      <dgm:t>
        <a:bodyPr/>
        <a:lstStyle/>
        <a:p>
          <a:r>
            <a:rPr lang="pl-PL" dirty="0">
              <a:solidFill>
                <a:schemeClr val="tx1"/>
              </a:solidFill>
              <a:latin typeface="Lato"/>
            </a:rPr>
            <a:t>Świadczenie określonych usług</a:t>
          </a:r>
        </a:p>
      </dgm:t>
    </dgm:pt>
    <dgm:pt modelId="{21428BCD-579C-480A-8754-0F146D09058F}" type="parTrans" cxnId="{6721F614-3A5E-4D6A-83D6-8B052EA61E35}">
      <dgm:prSet/>
      <dgm:spPr/>
      <dgm:t>
        <a:bodyPr/>
        <a:lstStyle/>
        <a:p>
          <a:endParaRPr lang="pl-PL"/>
        </a:p>
      </dgm:t>
    </dgm:pt>
    <dgm:pt modelId="{385FA37E-C455-4734-B852-984AD73A6EF3}" type="sibTrans" cxnId="{6721F614-3A5E-4D6A-83D6-8B052EA61E35}">
      <dgm:prSet/>
      <dgm:spPr/>
      <dgm:t>
        <a:bodyPr/>
        <a:lstStyle/>
        <a:p>
          <a:endParaRPr lang="pl-PL"/>
        </a:p>
      </dgm:t>
    </dgm:pt>
    <dgm:pt modelId="{F2CF35E3-5C19-45BF-BF98-E53E609B0E21}">
      <dgm:prSet/>
      <dgm:spPr/>
      <dgm:t>
        <a:bodyPr/>
        <a:lstStyle/>
        <a:p>
          <a:r>
            <a:rPr lang="pl-PL" dirty="0">
              <a:solidFill>
                <a:schemeClr val="tx1"/>
              </a:solidFill>
              <a:latin typeface="Lato"/>
            </a:rPr>
            <a:t>Oznaczenia procedur</a:t>
          </a:r>
        </a:p>
      </dgm:t>
    </dgm:pt>
    <dgm:pt modelId="{FED5EC94-81ED-443B-A8B7-9E96E3D37DCB}" type="parTrans" cxnId="{788C1250-C5C7-470B-9732-E4ED372F0BA6}">
      <dgm:prSet/>
      <dgm:spPr/>
      <dgm:t>
        <a:bodyPr/>
        <a:lstStyle/>
        <a:p>
          <a:endParaRPr lang="pl-PL"/>
        </a:p>
      </dgm:t>
    </dgm:pt>
    <dgm:pt modelId="{D51A90FB-9F51-4C9C-AFBF-2DFEAC27F802}" type="sibTrans" cxnId="{788C1250-C5C7-470B-9732-E4ED372F0BA6}">
      <dgm:prSet/>
      <dgm:spPr/>
      <dgm:t>
        <a:bodyPr/>
        <a:lstStyle/>
        <a:p>
          <a:endParaRPr lang="pl-PL"/>
        </a:p>
      </dgm:t>
    </dgm:pt>
    <dgm:pt modelId="{ED043BF2-CBA5-4F5B-89E0-D269B6263C53}">
      <dgm:prSet/>
      <dgm:spPr>
        <a:ln>
          <a:solidFill>
            <a:schemeClr val="bg1"/>
          </a:solidFill>
        </a:ln>
      </dgm:spPr>
      <dgm:t>
        <a:bodyPr/>
        <a:lstStyle/>
        <a:p>
          <a:r>
            <a:rPr lang="pl-PL" dirty="0">
              <a:solidFill>
                <a:schemeClr val="tx1"/>
              </a:solidFill>
              <a:latin typeface="Lato"/>
            </a:rPr>
            <a:t>Oznaczenia dowodów sprzedaży</a:t>
          </a:r>
        </a:p>
      </dgm:t>
    </dgm:pt>
    <dgm:pt modelId="{DFC17EF1-DF2E-41B9-9146-AFDE3A36460D}" type="parTrans" cxnId="{31CDA3BE-C808-4A3E-953E-2AA6BD36689C}">
      <dgm:prSet/>
      <dgm:spPr/>
      <dgm:t>
        <a:bodyPr/>
        <a:lstStyle/>
        <a:p>
          <a:endParaRPr lang="pl-PL"/>
        </a:p>
      </dgm:t>
    </dgm:pt>
    <dgm:pt modelId="{745D2A5D-79DB-4D5E-9BAA-E70AFB432E66}" type="sibTrans" cxnId="{31CDA3BE-C808-4A3E-953E-2AA6BD36689C}">
      <dgm:prSet/>
      <dgm:spPr/>
      <dgm:t>
        <a:bodyPr/>
        <a:lstStyle/>
        <a:p>
          <a:endParaRPr lang="pl-PL"/>
        </a:p>
      </dgm:t>
    </dgm:pt>
    <dgm:pt modelId="{96D822FB-6DAE-46CA-9A4F-0A1C3C1D7206}">
      <dgm:prSet/>
      <dgm:spPr/>
      <dgm:t>
        <a:bodyPr/>
        <a:lstStyle/>
        <a:p>
          <a:r>
            <a:rPr lang="pl-PL" dirty="0">
              <a:solidFill>
                <a:schemeClr val="tx1"/>
              </a:solidFill>
              <a:latin typeface="Lato"/>
            </a:rPr>
            <a:t>Dodatkowe oznaczenia</a:t>
          </a:r>
        </a:p>
      </dgm:t>
    </dgm:pt>
    <dgm:pt modelId="{73187667-4C7B-459E-AB6B-0099448DF158}" type="parTrans" cxnId="{76BC773B-EA16-4EE8-93A1-33948A2F2A65}">
      <dgm:prSet/>
      <dgm:spPr/>
      <dgm:t>
        <a:bodyPr/>
        <a:lstStyle/>
        <a:p>
          <a:endParaRPr lang="pl-PL"/>
        </a:p>
      </dgm:t>
    </dgm:pt>
    <dgm:pt modelId="{6B900086-2BED-4ABE-9E5C-2503DD367465}" type="sibTrans" cxnId="{76BC773B-EA16-4EE8-93A1-33948A2F2A65}">
      <dgm:prSet/>
      <dgm:spPr/>
      <dgm:t>
        <a:bodyPr/>
        <a:lstStyle/>
        <a:p>
          <a:endParaRPr lang="pl-PL"/>
        </a:p>
      </dgm:t>
    </dgm:pt>
    <dgm:pt modelId="{57F3DBD5-9D15-4C45-9233-D0E6FE3D0DD2}" type="pres">
      <dgm:prSet presAssocID="{FE61BBF4-A2FA-43F4-9A53-B0F735A39ED6}" presName="vert0" presStyleCnt="0">
        <dgm:presLayoutVars>
          <dgm:dir/>
          <dgm:animOne val="branch"/>
          <dgm:animLvl val="lvl"/>
        </dgm:presLayoutVars>
      </dgm:prSet>
      <dgm:spPr/>
      <dgm:t>
        <a:bodyPr/>
        <a:lstStyle/>
        <a:p>
          <a:endParaRPr lang="pl-PL"/>
        </a:p>
      </dgm:t>
    </dgm:pt>
    <dgm:pt modelId="{70F3DB85-84BE-4097-8359-55F8FAEB4F23}" type="pres">
      <dgm:prSet presAssocID="{60FF074E-F10C-4970-B19C-C1CDEE509BAE}" presName="thickLine" presStyleLbl="alignNode1" presStyleIdx="0" presStyleCnt="1"/>
      <dgm:spPr/>
    </dgm:pt>
    <dgm:pt modelId="{DDE8D801-A26B-4FE6-8293-C65848B21B1F}" type="pres">
      <dgm:prSet presAssocID="{60FF074E-F10C-4970-B19C-C1CDEE509BAE}" presName="horz1" presStyleCnt="0"/>
      <dgm:spPr/>
    </dgm:pt>
    <dgm:pt modelId="{A83ACCF0-E692-4570-9B02-7210391FB143}" type="pres">
      <dgm:prSet presAssocID="{60FF074E-F10C-4970-B19C-C1CDEE509BAE}" presName="tx1" presStyleLbl="revTx" presStyleIdx="0" presStyleCnt="8" custScaleX="3752"/>
      <dgm:spPr/>
      <dgm:t>
        <a:bodyPr/>
        <a:lstStyle/>
        <a:p>
          <a:endParaRPr lang="pl-PL"/>
        </a:p>
      </dgm:t>
    </dgm:pt>
    <dgm:pt modelId="{2DF81035-6E86-40F8-9CA6-420ACABB4266}" type="pres">
      <dgm:prSet presAssocID="{60FF074E-F10C-4970-B19C-C1CDEE509BAE}" presName="vert1" presStyleCnt="0"/>
      <dgm:spPr/>
    </dgm:pt>
    <dgm:pt modelId="{010394D1-6DA8-4CCB-93C2-C883A0E33F0A}" type="pres">
      <dgm:prSet presAssocID="{952F7F82-93D3-405C-BA0D-88C77113A33B}" presName="vertSpace2a" presStyleCnt="0"/>
      <dgm:spPr/>
    </dgm:pt>
    <dgm:pt modelId="{9317202C-149F-462F-A259-6E7F0F2AE4DA}" type="pres">
      <dgm:prSet presAssocID="{952F7F82-93D3-405C-BA0D-88C77113A33B}" presName="horz2" presStyleCnt="0"/>
      <dgm:spPr/>
    </dgm:pt>
    <dgm:pt modelId="{C8259FDF-BB45-4070-9060-194943F0A6F1}" type="pres">
      <dgm:prSet presAssocID="{952F7F82-93D3-405C-BA0D-88C77113A33B}" presName="horzSpace2" presStyleCnt="0"/>
      <dgm:spPr/>
    </dgm:pt>
    <dgm:pt modelId="{BAC94ED8-F6D6-4409-8ED2-14644C6AD5CE}" type="pres">
      <dgm:prSet presAssocID="{952F7F82-93D3-405C-BA0D-88C77113A33B}" presName="tx2" presStyleLbl="revTx" presStyleIdx="1" presStyleCnt="8"/>
      <dgm:spPr/>
      <dgm:t>
        <a:bodyPr/>
        <a:lstStyle/>
        <a:p>
          <a:endParaRPr lang="pl-PL"/>
        </a:p>
      </dgm:t>
    </dgm:pt>
    <dgm:pt modelId="{254C59C0-1341-4678-A127-F8243A910377}" type="pres">
      <dgm:prSet presAssocID="{952F7F82-93D3-405C-BA0D-88C77113A33B}" presName="vert2" presStyleCnt="0"/>
      <dgm:spPr/>
    </dgm:pt>
    <dgm:pt modelId="{7AA4D45C-870A-4603-AB35-2983F31C9C19}" type="pres">
      <dgm:prSet presAssocID="{82CC6861-AD51-4803-B684-58BD0A5599BD}" presName="horz3" presStyleCnt="0"/>
      <dgm:spPr/>
    </dgm:pt>
    <dgm:pt modelId="{7A8F8897-8F7B-401F-B118-56911AFA9987}" type="pres">
      <dgm:prSet presAssocID="{82CC6861-AD51-4803-B684-58BD0A5599BD}" presName="horzSpace3" presStyleCnt="0"/>
      <dgm:spPr/>
    </dgm:pt>
    <dgm:pt modelId="{C9EBA167-A0F8-472E-9B24-71D1D555BF7A}" type="pres">
      <dgm:prSet presAssocID="{82CC6861-AD51-4803-B684-58BD0A5599BD}" presName="tx3" presStyleLbl="revTx" presStyleIdx="2" presStyleCnt="8" custScaleX="131164"/>
      <dgm:spPr/>
      <dgm:t>
        <a:bodyPr/>
        <a:lstStyle/>
        <a:p>
          <a:endParaRPr lang="pl-PL"/>
        </a:p>
      </dgm:t>
    </dgm:pt>
    <dgm:pt modelId="{251C3D5C-4706-4965-9D9E-E04B3ED64A29}" type="pres">
      <dgm:prSet presAssocID="{82CC6861-AD51-4803-B684-58BD0A5599BD}" presName="vert3" presStyleCnt="0"/>
      <dgm:spPr/>
    </dgm:pt>
    <dgm:pt modelId="{106E8943-0197-4085-AE4F-9F3018B15951}" type="pres">
      <dgm:prSet presAssocID="{A4C4473E-F19E-4E66-8F66-446B24EE6818}" presName="thinLine3" presStyleLbl="callout" presStyleIdx="0" presStyleCnt="5"/>
      <dgm:spPr>
        <a:ln>
          <a:solidFill>
            <a:srgbClr val="FFC000"/>
          </a:solidFill>
        </a:ln>
      </dgm:spPr>
    </dgm:pt>
    <dgm:pt modelId="{0852BD00-7289-48C2-ABF8-5E2E5E4FE204}" type="pres">
      <dgm:prSet presAssocID="{4AC13E7E-52B2-498D-BE52-832398EA814E}" presName="horz3" presStyleCnt="0"/>
      <dgm:spPr/>
    </dgm:pt>
    <dgm:pt modelId="{4603662F-69FB-4E22-BFA0-9DE31E81E849}" type="pres">
      <dgm:prSet presAssocID="{4AC13E7E-52B2-498D-BE52-832398EA814E}" presName="horzSpace3" presStyleCnt="0"/>
      <dgm:spPr/>
    </dgm:pt>
    <dgm:pt modelId="{CFAD8D68-1E56-41B9-BC33-958A1386ACC8}" type="pres">
      <dgm:prSet presAssocID="{4AC13E7E-52B2-498D-BE52-832398EA814E}" presName="tx3" presStyleLbl="revTx" presStyleIdx="3" presStyleCnt="8"/>
      <dgm:spPr/>
      <dgm:t>
        <a:bodyPr/>
        <a:lstStyle/>
        <a:p>
          <a:endParaRPr lang="pl-PL"/>
        </a:p>
      </dgm:t>
    </dgm:pt>
    <dgm:pt modelId="{14F6DF41-1FDC-4B8C-A3B7-4A606FFB98DC}" type="pres">
      <dgm:prSet presAssocID="{4AC13E7E-52B2-498D-BE52-832398EA814E}" presName="vert3" presStyleCnt="0"/>
      <dgm:spPr/>
    </dgm:pt>
    <dgm:pt modelId="{85F482F4-4DBF-4857-A1FB-F6703D4DD826}" type="pres">
      <dgm:prSet presAssocID="{385FA37E-C455-4734-B852-984AD73A6EF3}" presName="thinLine3" presStyleLbl="callout" presStyleIdx="1" presStyleCnt="5"/>
      <dgm:spPr>
        <a:ln>
          <a:solidFill>
            <a:srgbClr val="FFC000"/>
          </a:solidFill>
        </a:ln>
      </dgm:spPr>
    </dgm:pt>
    <dgm:pt modelId="{864E520B-9057-43B0-8CC1-BCF8630BF190}" type="pres">
      <dgm:prSet presAssocID="{F2CF35E3-5C19-45BF-BF98-E53E609B0E21}" presName="horz3" presStyleCnt="0"/>
      <dgm:spPr/>
    </dgm:pt>
    <dgm:pt modelId="{DE73A1C8-97A7-45BD-B513-D985E5E3D76B}" type="pres">
      <dgm:prSet presAssocID="{F2CF35E3-5C19-45BF-BF98-E53E609B0E21}" presName="horzSpace3" presStyleCnt="0"/>
      <dgm:spPr/>
    </dgm:pt>
    <dgm:pt modelId="{B01D101F-A2E6-40D8-8D54-6D7D33ED3790}" type="pres">
      <dgm:prSet presAssocID="{F2CF35E3-5C19-45BF-BF98-E53E609B0E21}" presName="tx3" presStyleLbl="revTx" presStyleIdx="4" presStyleCnt="8"/>
      <dgm:spPr/>
      <dgm:t>
        <a:bodyPr/>
        <a:lstStyle/>
        <a:p>
          <a:endParaRPr lang="pl-PL"/>
        </a:p>
      </dgm:t>
    </dgm:pt>
    <dgm:pt modelId="{E89E88E0-CDD1-4344-ADF8-6A2F6050090C}" type="pres">
      <dgm:prSet presAssocID="{F2CF35E3-5C19-45BF-BF98-E53E609B0E21}" presName="vert3" presStyleCnt="0"/>
      <dgm:spPr/>
    </dgm:pt>
    <dgm:pt modelId="{D81B3B09-3D06-4F17-A5E7-591841901FE2}" type="pres">
      <dgm:prSet presAssocID="{D51A90FB-9F51-4C9C-AFBF-2DFEAC27F802}" presName="thinLine3" presStyleLbl="callout" presStyleIdx="2" presStyleCnt="5"/>
      <dgm:spPr>
        <a:ln>
          <a:solidFill>
            <a:srgbClr val="FFC000"/>
          </a:solidFill>
        </a:ln>
      </dgm:spPr>
    </dgm:pt>
    <dgm:pt modelId="{96DE89C8-2370-4733-86DD-90BD4527803F}" type="pres">
      <dgm:prSet presAssocID="{ED043BF2-CBA5-4F5B-89E0-D269B6263C53}" presName="horz3" presStyleCnt="0"/>
      <dgm:spPr/>
    </dgm:pt>
    <dgm:pt modelId="{9726C433-D8F9-42B4-A0BF-1B58D884E42E}" type="pres">
      <dgm:prSet presAssocID="{ED043BF2-CBA5-4F5B-89E0-D269B6263C53}" presName="horzSpace3" presStyleCnt="0"/>
      <dgm:spPr/>
    </dgm:pt>
    <dgm:pt modelId="{6D7CD937-F848-47ED-8C10-34FFC72935EE}" type="pres">
      <dgm:prSet presAssocID="{ED043BF2-CBA5-4F5B-89E0-D269B6263C53}" presName="tx3" presStyleLbl="revTx" presStyleIdx="5" presStyleCnt="8"/>
      <dgm:spPr/>
      <dgm:t>
        <a:bodyPr/>
        <a:lstStyle/>
        <a:p>
          <a:endParaRPr lang="pl-PL"/>
        </a:p>
      </dgm:t>
    </dgm:pt>
    <dgm:pt modelId="{FF40F9D8-2A27-4184-B1A0-A95C62668B5B}" type="pres">
      <dgm:prSet presAssocID="{ED043BF2-CBA5-4F5B-89E0-D269B6263C53}" presName="vert3" presStyleCnt="0"/>
      <dgm:spPr/>
    </dgm:pt>
    <dgm:pt modelId="{CD8F7032-995A-4F12-B5B3-CF462D4DE9C6}" type="pres">
      <dgm:prSet presAssocID="{952F7F82-93D3-405C-BA0D-88C77113A33B}" presName="thinLine2b" presStyleLbl="callout" presStyleIdx="3" presStyleCnt="5"/>
      <dgm:spPr>
        <a:ln>
          <a:solidFill>
            <a:srgbClr val="FFC000"/>
          </a:solidFill>
        </a:ln>
      </dgm:spPr>
    </dgm:pt>
    <dgm:pt modelId="{A3E0A5CC-B349-4A90-8A8C-E79909624615}" type="pres">
      <dgm:prSet presAssocID="{952F7F82-93D3-405C-BA0D-88C77113A33B}" presName="vertSpace2b" presStyleCnt="0"/>
      <dgm:spPr/>
    </dgm:pt>
    <dgm:pt modelId="{A68865F2-0C15-43A9-BEAD-48BE62784228}" type="pres">
      <dgm:prSet presAssocID="{DFEBC61A-3185-4E64-83BF-BD89F96A06DE}" presName="horz2" presStyleCnt="0"/>
      <dgm:spPr/>
    </dgm:pt>
    <dgm:pt modelId="{0AB74627-09C2-483A-B93A-CDCA580EBE0C}" type="pres">
      <dgm:prSet presAssocID="{DFEBC61A-3185-4E64-83BF-BD89F96A06DE}" presName="horzSpace2" presStyleCnt="0"/>
      <dgm:spPr/>
    </dgm:pt>
    <dgm:pt modelId="{C29680F4-CE69-43D4-85D0-0154D0F1CBDA}" type="pres">
      <dgm:prSet presAssocID="{DFEBC61A-3185-4E64-83BF-BD89F96A06DE}" presName="tx2" presStyleLbl="revTx" presStyleIdx="6" presStyleCnt="8"/>
      <dgm:spPr/>
      <dgm:t>
        <a:bodyPr/>
        <a:lstStyle/>
        <a:p>
          <a:endParaRPr lang="pl-PL"/>
        </a:p>
      </dgm:t>
    </dgm:pt>
    <dgm:pt modelId="{69356FB9-7511-4369-8121-968117AB0555}" type="pres">
      <dgm:prSet presAssocID="{DFEBC61A-3185-4E64-83BF-BD89F96A06DE}" presName="vert2" presStyleCnt="0"/>
      <dgm:spPr/>
    </dgm:pt>
    <dgm:pt modelId="{71FF06A1-93F6-4C6C-A2E3-2E26805FB70D}" type="pres">
      <dgm:prSet presAssocID="{96D822FB-6DAE-46CA-9A4F-0A1C3C1D7206}" presName="horz3" presStyleCnt="0"/>
      <dgm:spPr/>
    </dgm:pt>
    <dgm:pt modelId="{5EEBBC33-375D-4BC7-A7EE-8BBB2AAF901B}" type="pres">
      <dgm:prSet presAssocID="{96D822FB-6DAE-46CA-9A4F-0A1C3C1D7206}" presName="horzSpace3" presStyleCnt="0"/>
      <dgm:spPr/>
    </dgm:pt>
    <dgm:pt modelId="{257F1675-5CE9-4092-BDED-33C691952797}" type="pres">
      <dgm:prSet presAssocID="{96D822FB-6DAE-46CA-9A4F-0A1C3C1D7206}" presName="tx3" presStyleLbl="revTx" presStyleIdx="7" presStyleCnt="8"/>
      <dgm:spPr/>
      <dgm:t>
        <a:bodyPr/>
        <a:lstStyle/>
        <a:p>
          <a:endParaRPr lang="pl-PL"/>
        </a:p>
      </dgm:t>
    </dgm:pt>
    <dgm:pt modelId="{6E49B2C3-F67A-4285-814D-944075ED3A82}" type="pres">
      <dgm:prSet presAssocID="{96D822FB-6DAE-46CA-9A4F-0A1C3C1D7206}" presName="vert3" presStyleCnt="0"/>
      <dgm:spPr/>
    </dgm:pt>
    <dgm:pt modelId="{259D3ED1-2BDB-4200-8191-A1BC8879AEB9}" type="pres">
      <dgm:prSet presAssocID="{DFEBC61A-3185-4E64-83BF-BD89F96A06DE}" presName="thinLine2b" presStyleLbl="callout" presStyleIdx="4" presStyleCnt="5"/>
      <dgm:spPr>
        <a:ln>
          <a:solidFill>
            <a:srgbClr val="FFC000"/>
          </a:solidFill>
        </a:ln>
      </dgm:spPr>
    </dgm:pt>
    <dgm:pt modelId="{CD25C463-5303-433A-A235-ACA781E05219}" type="pres">
      <dgm:prSet presAssocID="{DFEBC61A-3185-4E64-83BF-BD89F96A06DE}" presName="vertSpace2b" presStyleCnt="0"/>
      <dgm:spPr/>
    </dgm:pt>
  </dgm:ptLst>
  <dgm:cxnLst>
    <dgm:cxn modelId="{75E7E664-B2AB-4DED-B7EB-C4603A52F205}" srcId="{FE61BBF4-A2FA-43F4-9A53-B0F735A39ED6}" destId="{60FF074E-F10C-4970-B19C-C1CDEE509BAE}" srcOrd="0" destOrd="0" parTransId="{F0E73DA9-167E-4675-8827-56991EAD9CA1}" sibTransId="{4CDF9C97-313C-402F-9F80-4460492F3C9A}"/>
    <dgm:cxn modelId="{31CDA3BE-C808-4A3E-953E-2AA6BD36689C}" srcId="{952F7F82-93D3-405C-BA0D-88C77113A33B}" destId="{ED043BF2-CBA5-4F5B-89E0-D269B6263C53}" srcOrd="3" destOrd="0" parTransId="{DFC17EF1-DF2E-41B9-9146-AFDE3A36460D}" sibTransId="{745D2A5D-79DB-4D5E-9BAA-E70AFB432E66}"/>
    <dgm:cxn modelId="{43359089-E0A1-446E-ADB1-582A3CAC39AD}" type="presOf" srcId="{FE61BBF4-A2FA-43F4-9A53-B0F735A39ED6}" destId="{57F3DBD5-9D15-4C45-9233-D0E6FE3D0DD2}" srcOrd="0" destOrd="0" presId="urn:microsoft.com/office/officeart/2008/layout/LinedList"/>
    <dgm:cxn modelId="{76BC773B-EA16-4EE8-93A1-33948A2F2A65}" srcId="{DFEBC61A-3185-4E64-83BF-BD89F96A06DE}" destId="{96D822FB-6DAE-46CA-9A4F-0A1C3C1D7206}" srcOrd="0" destOrd="0" parTransId="{73187667-4C7B-459E-AB6B-0099448DF158}" sibTransId="{6B900086-2BED-4ABE-9E5C-2503DD367465}"/>
    <dgm:cxn modelId="{F047BFFC-BE9B-40BD-A747-D17076389D38}" type="presOf" srcId="{96D822FB-6DAE-46CA-9A4F-0A1C3C1D7206}" destId="{257F1675-5CE9-4092-BDED-33C691952797}" srcOrd="0" destOrd="0" presId="urn:microsoft.com/office/officeart/2008/layout/LinedList"/>
    <dgm:cxn modelId="{72B2BA47-E7DC-4E51-96C9-670A734899DB}" srcId="{60FF074E-F10C-4970-B19C-C1CDEE509BAE}" destId="{952F7F82-93D3-405C-BA0D-88C77113A33B}" srcOrd="0" destOrd="0" parTransId="{F17F3935-D52A-413F-B156-0886B32029FC}" sibTransId="{1B366D80-BD5F-42C2-BF17-6942478FF988}"/>
    <dgm:cxn modelId="{C0833AC6-7284-4DEB-95D6-53A64040BE6F}" type="presOf" srcId="{DFEBC61A-3185-4E64-83BF-BD89F96A06DE}" destId="{C29680F4-CE69-43D4-85D0-0154D0F1CBDA}" srcOrd="0" destOrd="0" presId="urn:microsoft.com/office/officeart/2008/layout/LinedList"/>
    <dgm:cxn modelId="{C7873E6E-A6EA-42D7-B556-4D0044B58086}" srcId="{952F7F82-93D3-405C-BA0D-88C77113A33B}" destId="{82CC6861-AD51-4803-B684-58BD0A5599BD}" srcOrd="0" destOrd="0" parTransId="{92984E4A-2E04-4727-B9D3-5527ED9FFEE5}" sibTransId="{A4C4473E-F19E-4E66-8F66-446B24EE6818}"/>
    <dgm:cxn modelId="{7D4D38DE-B11E-41F2-A28C-BAB1673C2FC2}" type="presOf" srcId="{ED043BF2-CBA5-4F5B-89E0-D269B6263C53}" destId="{6D7CD937-F848-47ED-8C10-34FFC72935EE}" srcOrd="0" destOrd="0" presId="urn:microsoft.com/office/officeart/2008/layout/LinedList"/>
    <dgm:cxn modelId="{D0546C87-C383-40ED-ABB7-86388726DDD9}" type="presOf" srcId="{F2CF35E3-5C19-45BF-BF98-E53E609B0E21}" destId="{B01D101F-A2E6-40D8-8D54-6D7D33ED3790}" srcOrd="0" destOrd="0" presId="urn:microsoft.com/office/officeart/2008/layout/LinedList"/>
    <dgm:cxn modelId="{9BC88056-89B5-4E54-8C89-548856FF3CB1}" type="presOf" srcId="{82CC6861-AD51-4803-B684-58BD0A5599BD}" destId="{C9EBA167-A0F8-472E-9B24-71D1D555BF7A}" srcOrd="0" destOrd="0" presId="urn:microsoft.com/office/officeart/2008/layout/LinedList"/>
    <dgm:cxn modelId="{6721F614-3A5E-4D6A-83D6-8B052EA61E35}" srcId="{952F7F82-93D3-405C-BA0D-88C77113A33B}" destId="{4AC13E7E-52B2-498D-BE52-832398EA814E}" srcOrd="1" destOrd="0" parTransId="{21428BCD-579C-480A-8754-0F146D09058F}" sibTransId="{385FA37E-C455-4734-B852-984AD73A6EF3}"/>
    <dgm:cxn modelId="{7C1526BA-9BE4-4904-8FA0-D2D12719CD74}" type="presOf" srcId="{952F7F82-93D3-405C-BA0D-88C77113A33B}" destId="{BAC94ED8-F6D6-4409-8ED2-14644C6AD5CE}" srcOrd="0" destOrd="0" presId="urn:microsoft.com/office/officeart/2008/layout/LinedList"/>
    <dgm:cxn modelId="{C969C6A8-B80F-4599-9EEC-E86C1D03584C}" type="presOf" srcId="{60FF074E-F10C-4970-B19C-C1CDEE509BAE}" destId="{A83ACCF0-E692-4570-9B02-7210391FB143}" srcOrd="0" destOrd="0" presId="urn:microsoft.com/office/officeart/2008/layout/LinedList"/>
    <dgm:cxn modelId="{A37EAF6A-C83F-4145-8ADA-A486EE822FD5}" type="presOf" srcId="{4AC13E7E-52B2-498D-BE52-832398EA814E}" destId="{CFAD8D68-1E56-41B9-BC33-958A1386ACC8}" srcOrd="0" destOrd="0" presId="urn:microsoft.com/office/officeart/2008/layout/LinedList"/>
    <dgm:cxn modelId="{D8FC607B-4506-4D50-BF32-DC05FFD6596E}" srcId="{60FF074E-F10C-4970-B19C-C1CDEE509BAE}" destId="{DFEBC61A-3185-4E64-83BF-BD89F96A06DE}" srcOrd="1" destOrd="0" parTransId="{A78BAD5E-07AB-4389-8FFA-B5206ED59707}" sibTransId="{31F5129E-7D6B-4F21-8F56-B587BBEB2F5F}"/>
    <dgm:cxn modelId="{788C1250-C5C7-470B-9732-E4ED372F0BA6}" srcId="{952F7F82-93D3-405C-BA0D-88C77113A33B}" destId="{F2CF35E3-5C19-45BF-BF98-E53E609B0E21}" srcOrd="2" destOrd="0" parTransId="{FED5EC94-81ED-443B-A8B7-9E96E3D37DCB}" sibTransId="{D51A90FB-9F51-4C9C-AFBF-2DFEAC27F802}"/>
    <dgm:cxn modelId="{DB0DBA88-A657-4629-B387-CBF615C99A50}" type="presParOf" srcId="{57F3DBD5-9D15-4C45-9233-D0E6FE3D0DD2}" destId="{70F3DB85-84BE-4097-8359-55F8FAEB4F23}" srcOrd="0" destOrd="0" presId="urn:microsoft.com/office/officeart/2008/layout/LinedList"/>
    <dgm:cxn modelId="{7ABBF13E-83D8-4896-8834-713B6E262E4C}" type="presParOf" srcId="{57F3DBD5-9D15-4C45-9233-D0E6FE3D0DD2}" destId="{DDE8D801-A26B-4FE6-8293-C65848B21B1F}" srcOrd="1" destOrd="0" presId="urn:microsoft.com/office/officeart/2008/layout/LinedList"/>
    <dgm:cxn modelId="{0D276891-F51B-4714-8655-9EFC0F3EF784}" type="presParOf" srcId="{DDE8D801-A26B-4FE6-8293-C65848B21B1F}" destId="{A83ACCF0-E692-4570-9B02-7210391FB143}" srcOrd="0" destOrd="0" presId="urn:microsoft.com/office/officeart/2008/layout/LinedList"/>
    <dgm:cxn modelId="{B63E1307-0391-4985-AF94-75F023B4ABB5}" type="presParOf" srcId="{DDE8D801-A26B-4FE6-8293-C65848B21B1F}" destId="{2DF81035-6E86-40F8-9CA6-420ACABB4266}" srcOrd="1" destOrd="0" presId="urn:microsoft.com/office/officeart/2008/layout/LinedList"/>
    <dgm:cxn modelId="{ACDB8902-DAA1-48BE-914D-B3247F0F7ECC}" type="presParOf" srcId="{2DF81035-6E86-40F8-9CA6-420ACABB4266}" destId="{010394D1-6DA8-4CCB-93C2-C883A0E33F0A}" srcOrd="0" destOrd="0" presId="urn:microsoft.com/office/officeart/2008/layout/LinedList"/>
    <dgm:cxn modelId="{79EBA84B-057A-4863-A819-7FC8BCD52F88}" type="presParOf" srcId="{2DF81035-6E86-40F8-9CA6-420ACABB4266}" destId="{9317202C-149F-462F-A259-6E7F0F2AE4DA}" srcOrd="1" destOrd="0" presId="urn:microsoft.com/office/officeart/2008/layout/LinedList"/>
    <dgm:cxn modelId="{F6DB9D18-A1C0-4D18-A997-87C83405D37F}" type="presParOf" srcId="{9317202C-149F-462F-A259-6E7F0F2AE4DA}" destId="{C8259FDF-BB45-4070-9060-194943F0A6F1}" srcOrd="0" destOrd="0" presId="urn:microsoft.com/office/officeart/2008/layout/LinedList"/>
    <dgm:cxn modelId="{B9F7F51D-BEC1-489A-AD43-AFC49AC24A13}" type="presParOf" srcId="{9317202C-149F-462F-A259-6E7F0F2AE4DA}" destId="{BAC94ED8-F6D6-4409-8ED2-14644C6AD5CE}" srcOrd="1" destOrd="0" presId="urn:microsoft.com/office/officeart/2008/layout/LinedList"/>
    <dgm:cxn modelId="{3DBC2D01-3396-4B97-86C7-86574C0A5757}" type="presParOf" srcId="{9317202C-149F-462F-A259-6E7F0F2AE4DA}" destId="{254C59C0-1341-4678-A127-F8243A910377}" srcOrd="2" destOrd="0" presId="urn:microsoft.com/office/officeart/2008/layout/LinedList"/>
    <dgm:cxn modelId="{0BAB58A9-BE7E-4657-8B0A-FFADEFB880FB}" type="presParOf" srcId="{254C59C0-1341-4678-A127-F8243A910377}" destId="{7AA4D45C-870A-4603-AB35-2983F31C9C19}" srcOrd="0" destOrd="0" presId="urn:microsoft.com/office/officeart/2008/layout/LinedList"/>
    <dgm:cxn modelId="{8D4AAA54-0B04-4526-BD5B-270B042699DA}" type="presParOf" srcId="{7AA4D45C-870A-4603-AB35-2983F31C9C19}" destId="{7A8F8897-8F7B-401F-B118-56911AFA9987}" srcOrd="0" destOrd="0" presId="urn:microsoft.com/office/officeart/2008/layout/LinedList"/>
    <dgm:cxn modelId="{2FA1628C-6C6A-4CA7-AE01-D9DFCE07B989}" type="presParOf" srcId="{7AA4D45C-870A-4603-AB35-2983F31C9C19}" destId="{C9EBA167-A0F8-472E-9B24-71D1D555BF7A}" srcOrd="1" destOrd="0" presId="urn:microsoft.com/office/officeart/2008/layout/LinedList"/>
    <dgm:cxn modelId="{143A9289-FE08-4731-BE88-3D71F5D21B18}" type="presParOf" srcId="{7AA4D45C-870A-4603-AB35-2983F31C9C19}" destId="{251C3D5C-4706-4965-9D9E-E04B3ED64A29}" srcOrd="2" destOrd="0" presId="urn:microsoft.com/office/officeart/2008/layout/LinedList"/>
    <dgm:cxn modelId="{DC85725E-37F7-4F33-A827-916EBBAB058B}" type="presParOf" srcId="{254C59C0-1341-4678-A127-F8243A910377}" destId="{106E8943-0197-4085-AE4F-9F3018B15951}" srcOrd="1" destOrd="0" presId="urn:microsoft.com/office/officeart/2008/layout/LinedList"/>
    <dgm:cxn modelId="{8571CC71-8214-4E8E-9676-7F26BBD14BFB}" type="presParOf" srcId="{254C59C0-1341-4678-A127-F8243A910377}" destId="{0852BD00-7289-48C2-ABF8-5E2E5E4FE204}" srcOrd="2" destOrd="0" presId="urn:microsoft.com/office/officeart/2008/layout/LinedList"/>
    <dgm:cxn modelId="{B3CED075-13F2-43B5-AA0C-B4D8E7D6B098}" type="presParOf" srcId="{0852BD00-7289-48C2-ABF8-5E2E5E4FE204}" destId="{4603662F-69FB-4E22-BFA0-9DE31E81E849}" srcOrd="0" destOrd="0" presId="urn:microsoft.com/office/officeart/2008/layout/LinedList"/>
    <dgm:cxn modelId="{631AA776-1EC4-4DA3-8D20-274DBE1231D6}" type="presParOf" srcId="{0852BD00-7289-48C2-ABF8-5E2E5E4FE204}" destId="{CFAD8D68-1E56-41B9-BC33-958A1386ACC8}" srcOrd="1" destOrd="0" presId="urn:microsoft.com/office/officeart/2008/layout/LinedList"/>
    <dgm:cxn modelId="{3E999661-99AA-4155-92C2-9CB2D544F83B}" type="presParOf" srcId="{0852BD00-7289-48C2-ABF8-5E2E5E4FE204}" destId="{14F6DF41-1FDC-4B8C-A3B7-4A606FFB98DC}" srcOrd="2" destOrd="0" presId="urn:microsoft.com/office/officeart/2008/layout/LinedList"/>
    <dgm:cxn modelId="{A2F358A8-510A-44C5-9CFE-680581703E29}" type="presParOf" srcId="{254C59C0-1341-4678-A127-F8243A910377}" destId="{85F482F4-4DBF-4857-A1FB-F6703D4DD826}" srcOrd="3" destOrd="0" presId="urn:microsoft.com/office/officeart/2008/layout/LinedList"/>
    <dgm:cxn modelId="{36DABB7E-2093-4B02-85FD-1EAC732BC2E0}" type="presParOf" srcId="{254C59C0-1341-4678-A127-F8243A910377}" destId="{864E520B-9057-43B0-8CC1-BCF8630BF190}" srcOrd="4" destOrd="0" presId="urn:microsoft.com/office/officeart/2008/layout/LinedList"/>
    <dgm:cxn modelId="{8E548E7E-DBED-47EC-B987-325735C689CD}" type="presParOf" srcId="{864E520B-9057-43B0-8CC1-BCF8630BF190}" destId="{DE73A1C8-97A7-45BD-B513-D985E5E3D76B}" srcOrd="0" destOrd="0" presId="urn:microsoft.com/office/officeart/2008/layout/LinedList"/>
    <dgm:cxn modelId="{86DACBE9-36EE-4C47-B1C4-FC5E6F8DE38F}" type="presParOf" srcId="{864E520B-9057-43B0-8CC1-BCF8630BF190}" destId="{B01D101F-A2E6-40D8-8D54-6D7D33ED3790}" srcOrd="1" destOrd="0" presId="urn:microsoft.com/office/officeart/2008/layout/LinedList"/>
    <dgm:cxn modelId="{9C57221E-7127-4CE2-9DB4-92E44B58F051}" type="presParOf" srcId="{864E520B-9057-43B0-8CC1-BCF8630BF190}" destId="{E89E88E0-CDD1-4344-ADF8-6A2F6050090C}" srcOrd="2" destOrd="0" presId="urn:microsoft.com/office/officeart/2008/layout/LinedList"/>
    <dgm:cxn modelId="{D8AF1C33-B8A2-4B8F-9988-B6AA7ED72EC4}" type="presParOf" srcId="{254C59C0-1341-4678-A127-F8243A910377}" destId="{D81B3B09-3D06-4F17-A5E7-591841901FE2}" srcOrd="5" destOrd="0" presId="urn:microsoft.com/office/officeart/2008/layout/LinedList"/>
    <dgm:cxn modelId="{AFCF42F8-00A2-421C-A934-08C931BD6B42}" type="presParOf" srcId="{254C59C0-1341-4678-A127-F8243A910377}" destId="{96DE89C8-2370-4733-86DD-90BD4527803F}" srcOrd="6" destOrd="0" presId="urn:microsoft.com/office/officeart/2008/layout/LinedList"/>
    <dgm:cxn modelId="{3ACCD0F7-638D-4FF4-9832-A8D7D96B33AB}" type="presParOf" srcId="{96DE89C8-2370-4733-86DD-90BD4527803F}" destId="{9726C433-D8F9-42B4-A0BF-1B58D884E42E}" srcOrd="0" destOrd="0" presId="urn:microsoft.com/office/officeart/2008/layout/LinedList"/>
    <dgm:cxn modelId="{385CC30B-545D-4E3C-9380-732261379FDD}" type="presParOf" srcId="{96DE89C8-2370-4733-86DD-90BD4527803F}" destId="{6D7CD937-F848-47ED-8C10-34FFC72935EE}" srcOrd="1" destOrd="0" presId="urn:microsoft.com/office/officeart/2008/layout/LinedList"/>
    <dgm:cxn modelId="{F2C17297-B29D-428F-97CD-C84BBDAB8680}" type="presParOf" srcId="{96DE89C8-2370-4733-86DD-90BD4527803F}" destId="{FF40F9D8-2A27-4184-B1A0-A95C62668B5B}" srcOrd="2" destOrd="0" presId="urn:microsoft.com/office/officeart/2008/layout/LinedList"/>
    <dgm:cxn modelId="{170B7D6A-026E-4E8B-A46D-EC65088E30A5}" type="presParOf" srcId="{2DF81035-6E86-40F8-9CA6-420ACABB4266}" destId="{CD8F7032-995A-4F12-B5B3-CF462D4DE9C6}" srcOrd="2" destOrd="0" presId="urn:microsoft.com/office/officeart/2008/layout/LinedList"/>
    <dgm:cxn modelId="{EDEFB964-6EEE-467E-AD70-447CC0BB2AC4}" type="presParOf" srcId="{2DF81035-6E86-40F8-9CA6-420ACABB4266}" destId="{A3E0A5CC-B349-4A90-8A8C-E79909624615}" srcOrd="3" destOrd="0" presId="urn:microsoft.com/office/officeart/2008/layout/LinedList"/>
    <dgm:cxn modelId="{F5A0FA80-43B9-46B3-B6AF-B02CB8025728}" type="presParOf" srcId="{2DF81035-6E86-40F8-9CA6-420ACABB4266}" destId="{A68865F2-0C15-43A9-BEAD-48BE62784228}" srcOrd="4" destOrd="0" presId="urn:microsoft.com/office/officeart/2008/layout/LinedList"/>
    <dgm:cxn modelId="{01960E70-06D6-4D24-A3F2-58D72B15D35A}" type="presParOf" srcId="{A68865F2-0C15-43A9-BEAD-48BE62784228}" destId="{0AB74627-09C2-483A-B93A-CDCA580EBE0C}" srcOrd="0" destOrd="0" presId="urn:microsoft.com/office/officeart/2008/layout/LinedList"/>
    <dgm:cxn modelId="{217F6899-62A0-4983-B124-5021F2049BBD}" type="presParOf" srcId="{A68865F2-0C15-43A9-BEAD-48BE62784228}" destId="{C29680F4-CE69-43D4-85D0-0154D0F1CBDA}" srcOrd="1" destOrd="0" presId="urn:microsoft.com/office/officeart/2008/layout/LinedList"/>
    <dgm:cxn modelId="{5F7DD0F8-65FA-4453-B1D6-F2411FDEB537}" type="presParOf" srcId="{A68865F2-0C15-43A9-BEAD-48BE62784228}" destId="{69356FB9-7511-4369-8121-968117AB0555}" srcOrd="2" destOrd="0" presId="urn:microsoft.com/office/officeart/2008/layout/LinedList"/>
    <dgm:cxn modelId="{0527BEAB-8B55-4480-911C-A3C7CFA456E7}" type="presParOf" srcId="{69356FB9-7511-4369-8121-968117AB0555}" destId="{71FF06A1-93F6-4C6C-A2E3-2E26805FB70D}" srcOrd="0" destOrd="0" presId="urn:microsoft.com/office/officeart/2008/layout/LinedList"/>
    <dgm:cxn modelId="{86A70267-FF08-446D-BC03-AEE92CFB99D1}" type="presParOf" srcId="{71FF06A1-93F6-4C6C-A2E3-2E26805FB70D}" destId="{5EEBBC33-375D-4BC7-A7EE-8BBB2AAF901B}" srcOrd="0" destOrd="0" presId="urn:microsoft.com/office/officeart/2008/layout/LinedList"/>
    <dgm:cxn modelId="{404CC17D-6031-43C1-9D86-241C05B57D12}" type="presParOf" srcId="{71FF06A1-93F6-4C6C-A2E3-2E26805FB70D}" destId="{257F1675-5CE9-4092-BDED-33C691952797}" srcOrd="1" destOrd="0" presId="urn:microsoft.com/office/officeart/2008/layout/LinedList"/>
    <dgm:cxn modelId="{A4CC2D8F-FCAA-43F4-AEA7-35BD25169B5B}" type="presParOf" srcId="{71FF06A1-93F6-4C6C-A2E3-2E26805FB70D}" destId="{6E49B2C3-F67A-4285-814D-944075ED3A82}" srcOrd="2" destOrd="0" presId="urn:microsoft.com/office/officeart/2008/layout/LinedList"/>
    <dgm:cxn modelId="{EF280225-0F05-423D-A932-EC358940B873}" type="presParOf" srcId="{2DF81035-6E86-40F8-9CA6-420ACABB4266}" destId="{259D3ED1-2BDB-4200-8191-A1BC8879AEB9}" srcOrd="5" destOrd="0" presId="urn:microsoft.com/office/officeart/2008/layout/LinedList"/>
    <dgm:cxn modelId="{6ED2F5DA-AB37-4CED-8961-1C10DA4A03C0}" type="presParOf" srcId="{2DF81035-6E86-40F8-9CA6-420ACABB4266}" destId="{CD25C463-5303-433A-A235-ACA781E05219}" srcOrd="6" destOrd="0" presId="urn:microsoft.com/office/officeart/2008/layout/LinedList"/>
  </dgm:cxnLst>
  <dgm:bg/>
  <dgm:whole>
    <a:ln>
      <a:solidFill>
        <a:srgbClr val="FFC000"/>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36A7EA-5484-4451-9282-74AC0F1786AB}"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C9126E63-267A-45BA-9FC9-1CE7C02FF87E}">
      <dgm:prSet phldrT="[Tekst]" custT="1"/>
      <dgm:spPr>
        <a:solidFill>
          <a:schemeClr val="bg1">
            <a:lumMod val="95000"/>
          </a:schemeClr>
        </a:solidFill>
        <a:ln>
          <a:solidFill>
            <a:srgbClr val="FFC000"/>
          </a:solidFill>
        </a:ln>
      </dgm:spPr>
      <dgm:t>
        <a:bodyPr/>
        <a:lstStyle/>
        <a:p>
          <a:r>
            <a:rPr lang="pl-PL" sz="1600" b="1" dirty="0">
              <a:latin typeface="Lato"/>
            </a:rPr>
            <a:t>prawo UE</a:t>
          </a:r>
          <a:endParaRPr lang="pl-PL" sz="1600" dirty="0">
            <a:latin typeface="Lato"/>
          </a:endParaRPr>
        </a:p>
      </dgm:t>
    </dgm:pt>
    <dgm:pt modelId="{464ACC17-2602-4325-B722-A52A4841A131}" type="parTrans" cxnId="{870C09B4-9236-4366-BB0D-DFD2873A2D4E}">
      <dgm:prSet/>
      <dgm:spPr>
        <a:ln>
          <a:solidFill>
            <a:schemeClr val="bg1"/>
          </a:solidFill>
        </a:ln>
      </dgm:spPr>
      <dgm:t>
        <a:bodyPr/>
        <a:lstStyle/>
        <a:p>
          <a:endParaRPr lang="pl-PL"/>
        </a:p>
      </dgm:t>
    </dgm:pt>
    <dgm:pt modelId="{C175CE91-493F-4AD5-A515-54B4CE8F785B}" type="sibTrans" cxnId="{870C09B4-9236-4366-BB0D-DFD2873A2D4E}">
      <dgm:prSet/>
      <dgm:spPr/>
      <dgm:t>
        <a:bodyPr/>
        <a:lstStyle/>
        <a:p>
          <a:endParaRPr lang="pl-PL"/>
        </a:p>
      </dgm:t>
    </dgm:pt>
    <dgm:pt modelId="{1E884C99-0863-48ED-98BE-6B1E3405E629}">
      <dgm:prSet phldrT="[Tekst]"/>
      <dgm:spPr>
        <a:ln>
          <a:solidFill>
            <a:srgbClr val="FFC000"/>
          </a:solidFill>
        </a:ln>
      </dgm:spPr>
      <dgm:t>
        <a:bodyPr/>
        <a:lstStyle/>
        <a:p>
          <a:r>
            <a:rPr lang="pl-PL" dirty="0">
              <a:latin typeface="Lato"/>
            </a:rPr>
            <a:t>Prawo pierwotne</a:t>
          </a:r>
        </a:p>
        <a:p>
          <a:r>
            <a:rPr lang="pl-PL" dirty="0">
              <a:latin typeface="Lato"/>
            </a:rPr>
            <a:t>(traktaty)</a:t>
          </a:r>
        </a:p>
      </dgm:t>
    </dgm:pt>
    <dgm:pt modelId="{6C75D5F1-7182-419B-8F72-F747FC39B3ED}" type="parTrans" cxnId="{3A84CF29-D61F-4FB9-AFCF-E74B1F127EB8}">
      <dgm:prSet/>
      <dgm:spPr>
        <a:ln>
          <a:solidFill>
            <a:srgbClr val="FFC000"/>
          </a:solidFill>
        </a:ln>
      </dgm:spPr>
      <dgm:t>
        <a:bodyPr/>
        <a:lstStyle/>
        <a:p>
          <a:endParaRPr lang="pl-PL"/>
        </a:p>
      </dgm:t>
    </dgm:pt>
    <dgm:pt modelId="{5BE8DCD6-BA4F-44E8-9842-E97D372E57EE}" type="sibTrans" cxnId="{3A84CF29-D61F-4FB9-AFCF-E74B1F127EB8}">
      <dgm:prSet/>
      <dgm:spPr/>
      <dgm:t>
        <a:bodyPr/>
        <a:lstStyle/>
        <a:p>
          <a:endParaRPr lang="pl-PL"/>
        </a:p>
      </dgm:t>
    </dgm:pt>
    <dgm:pt modelId="{DA02B27B-F973-4D54-930C-3C7B27577FEA}">
      <dgm:prSet phldrT="[Tekst]"/>
      <dgm:spPr>
        <a:ln>
          <a:solidFill>
            <a:srgbClr val="FFC000"/>
          </a:solidFill>
        </a:ln>
      </dgm:spPr>
      <dgm:t>
        <a:bodyPr/>
        <a:lstStyle/>
        <a:p>
          <a:r>
            <a:rPr lang="pl-PL" dirty="0">
              <a:latin typeface="Lato"/>
            </a:rPr>
            <a:t>Prawo wtórne (pochodne)</a:t>
          </a:r>
        </a:p>
      </dgm:t>
    </dgm:pt>
    <dgm:pt modelId="{8090C2B5-5C7B-48BF-90DB-897A1F27B80C}" type="parTrans" cxnId="{5A72BA5D-7027-4E4C-97DE-03DC4E493296}">
      <dgm:prSet/>
      <dgm:spPr>
        <a:ln>
          <a:solidFill>
            <a:srgbClr val="FFC000"/>
          </a:solidFill>
        </a:ln>
      </dgm:spPr>
      <dgm:t>
        <a:bodyPr/>
        <a:lstStyle/>
        <a:p>
          <a:endParaRPr lang="pl-PL"/>
        </a:p>
      </dgm:t>
    </dgm:pt>
    <dgm:pt modelId="{DEC312F6-F433-4AF8-99F6-E9B1275AAEF6}" type="sibTrans" cxnId="{5A72BA5D-7027-4E4C-97DE-03DC4E493296}">
      <dgm:prSet/>
      <dgm:spPr/>
      <dgm:t>
        <a:bodyPr/>
        <a:lstStyle/>
        <a:p>
          <a:endParaRPr lang="pl-PL"/>
        </a:p>
      </dgm:t>
    </dgm:pt>
    <dgm:pt modelId="{714E8827-3D04-4477-A5D3-E0C741B6E8DC}">
      <dgm:prSet/>
      <dgm:spPr>
        <a:ln>
          <a:solidFill>
            <a:srgbClr val="FFC000"/>
          </a:solidFill>
        </a:ln>
      </dgm:spPr>
      <dgm:t>
        <a:bodyPr/>
        <a:lstStyle/>
        <a:p>
          <a:r>
            <a:rPr lang="pl-PL" dirty="0">
              <a:latin typeface="Lato"/>
            </a:rPr>
            <a:t>Akty wiążące</a:t>
          </a:r>
        </a:p>
      </dgm:t>
    </dgm:pt>
    <dgm:pt modelId="{EA9787DA-21C2-476B-8425-9B35C7FD2B01}" type="parTrans" cxnId="{4466539C-A92A-44C7-BED0-491D125AC013}">
      <dgm:prSet/>
      <dgm:spPr>
        <a:ln>
          <a:solidFill>
            <a:srgbClr val="FFC000"/>
          </a:solidFill>
        </a:ln>
      </dgm:spPr>
      <dgm:t>
        <a:bodyPr/>
        <a:lstStyle/>
        <a:p>
          <a:endParaRPr lang="pl-PL"/>
        </a:p>
      </dgm:t>
    </dgm:pt>
    <dgm:pt modelId="{0D2056D3-1273-473B-A5D5-024C5DD6A90F}" type="sibTrans" cxnId="{4466539C-A92A-44C7-BED0-491D125AC013}">
      <dgm:prSet/>
      <dgm:spPr/>
      <dgm:t>
        <a:bodyPr/>
        <a:lstStyle/>
        <a:p>
          <a:endParaRPr lang="pl-PL"/>
        </a:p>
      </dgm:t>
    </dgm:pt>
    <dgm:pt modelId="{EE8D6583-A34C-427A-AF15-7977D954A881}">
      <dgm:prSet/>
      <dgm:spPr>
        <a:ln>
          <a:solidFill>
            <a:srgbClr val="FFC000"/>
          </a:solidFill>
        </a:ln>
      </dgm:spPr>
      <dgm:t>
        <a:bodyPr/>
        <a:lstStyle/>
        <a:p>
          <a:r>
            <a:rPr lang="pl-PL" dirty="0">
              <a:latin typeface="Lato"/>
            </a:rPr>
            <a:t>Akty niewiążące</a:t>
          </a:r>
        </a:p>
      </dgm:t>
    </dgm:pt>
    <dgm:pt modelId="{5F139EC7-5195-42FE-8B50-2D4203C4E531}" type="parTrans" cxnId="{1EE414DE-5EEB-4174-AA43-FBFDE1FA7308}">
      <dgm:prSet/>
      <dgm:spPr>
        <a:ln>
          <a:solidFill>
            <a:srgbClr val="FFC000"/>
          </a:solidFill>
        </a:ln>
      </dgm:spPr>
      <dgm:t>
        <a:bodyPr/>
        <a:lstStyle/>
        <a:p>
          <a:endParaRPr lang="pl-PL"/>
        </a:p>
      </dgm:t>
    </dgm:pt>
    <dgm:pt modelId="{9D38C814-0922-4D3C-8147-C3E0F5FD444E}" type="sibTrans" cxnId="{1EE414DE-5EEB-4174-AA43-FBFDE1FA7308}">
      <dgm:prSet/>
      <dgm:spPr/>
      <dgm:t>
        <a:bodyPr/>
        <a:lstStyle/>
        <a:p>
          <a:endParaRPr lang="pl-PL"/>
        </a:p>
      </dgm:t>
    </dgm:pt>
    <dgm:pt modelId="{6913499F-AC0C-446B-8A1B-41C009D18FF0}">
      <dgm:prSet/>
      <dgm:spPr>
        <a:solidFill>
          <a:schemeClr val="bg1">
            <a:lumMod val="95000"/>
          </a:schemeClr>
        </a:solidFill>
        <a:ln>
          <a:solidFill>
            <a:srgbClr val="FFC000"/>
          </a:solidFill>
        </a:ln>
      </dgm:spPr>
      <dgm:t>
        <a:bodyPr/>
        <a:lstStyle/>
        <a:p>
          <a:r>
            <a:rPr lang="pl-PL" dirty="0">
              <a:latin typeface="Lato"/>
            </a:rPr>
            <a:t>rozporządzenia</a:t>
          </a:r>
        </a:p>
      </dgm:t>
    </dgm:pt>
    <dgm:pt modelId="{EE9F4D20-41A2-4878-BD35-BDA5911B644F}" type="parTrans" cxnId="{75E02590-77A9-4789-A3DE-5BFA70E8DCEA}">
      <dgm:prSet/>
      <dgm:spPr>
        <a:ln>
          <a:solidFill>
            <a:srgbClr val="FFC000"/>
          </a:solidFill>
        </a:ln>
      </dgm:spPr>
      <dgm:t>
        <a:bodyPr/>
        <a:lstStyle/>
        <a:p>
          <a:endParaRPr lang="pl-PL"/>
        </a:p>
      </dgm:t>
    </dgm:pt>
    <dgm:pt modelId="{940B0794-254C-4AA9-B766-1DF18F13089A}" type="sibTrans" cxnId="{75E02590-77A9-4789-A3DE-5BFA70E8DCEA}">
      <dgm:prSet/>
      <dgm:spPr/>
      <dgm:t>
        <a:bodyPr/>
        <a:lstStyle/>
        <a:p>
          <a:endParaRPr lang="pl-PL"/>
        </a:p>
      </dgm:t>
    </dgm:pt>
    <dgm:pt modelId="{0A9CF654-2602-40F4-9E02-D834002F0AFD}">
      <dgm:prSet/>
      <dgm:spPr>
        <a:solidFill>
          <a:schemeClr val="bg1">
            <a:lumMod val="95000"/>
          </a:schemeClr>
        </a:solidFill>
        <a:ln>
          <a:solidFill>
            <a:srgbClr val="FFC000"/>
          </a:solidFill>
        </a:ln>
      </dgm:spPr>
      <dgm:t>
        <a:bodyPr/>
        <a:lstStyle/>
        <a:p>
          <a:r>
            <a:rPr lang="pl-PL" dirty="0">
              <a:latin typeface="Lato"/>
            </a:rPr>
            <a:t>dyrektywy</a:t>
          </a:r>
        </a:p>
      </dgm:t>
    </dgm:pt>
    <dgm:pt modelId="{872017D7-0871-447E-B7BC-5A99466F4826}" type="parTrans" cxnId="{9541F248-A745-434C-B57F-7198CD0639AA}">
      <dgm:prSet/>
      <dgm:spPr>
        <a:ln>
          <a:solidFill>
            <a:srgbClr val="FFC000"/>
          </a:solidFill>
        </a:ln>
      </dgm:spPr>
      <dgm:t>
        <a:bodyPr/>
        <a:lstStyle/>
        <a:p>
          <a:endParaRPr lang="pl-PL"/>
        </a:p>
      </dgm:t>
    </dgm:pt>
    <dgm:pt modelId="{07ABE57C-A044-4DD6-9F6F-1241BC21F722}" type="sibTrans" cxnId="{9541F248-A745-434C-B57F-7198CD0639AA}">
      <dgm:prSet/>
      <dgm:spPr/>
      <dgm:t>
        <a:bodyPr/>
        <a:lstStyle/>
        <a:p>
          <a:endParaRPr lang="pl-PL"/>
        </a:p>
      </dgm:t>
    </dgm:pt>
    <dgm:pt modelId="{E27BD033-5B2B-433B-A1DC-3F39F28F456E}">
      <dgm:prSet/>
      <dgm:spPr>
        <a:solidFill>
          <a:schemeClr val="bg1">
            <a:lumMod val="95000"/>
          </a:schemeClr>
        </a:solidFill>
        <a:ln>
          <a:solidFill>
            <a:srgbClr val="FFC000"/>
          </a:solidFill>
        </a:ln>
      </dgm:spPr>
      <dgm:t>
        <a:bodyPr/>
        <a:lstStyle/>
        <a:p>
          <a:r>
            <a:rPr lang="pl-PL" dirty="0">
              <a:latin typeface="Lato"/>
            </a:rPr>
            <a:t>decyzje</a:t>
          </a:r>
        </a:p>
      </dgm:t>
    </dgm:pt>
    <dgm:pt modelId="{6CEE4C6A-E0DB-4314-BC94-14F97F6AEDCD}" type="parTrans" cxnId="{5021AF94-E49E-4931-A74B-CB61312260CB}">
      <dgm:prSet/>
      <dgm:spPr>
        <a:ln>
          <a:solidFill>
            <a:srgbClr val="FFC000"/>
          </a:solidFill>
        </a:ln>
      </dgm:spPr>
      <dgm:t>
        <a:bodyPr/>
        <a:lstStyle/>
        <a:p>
          <a:endParaRPr lang="pl-PL"/>
        </a:p>
      </dgm:t>
    </dgm:pt>
    <dgm:pt modelId="{C7F1DBEF-922B-4FED-A4EC-CEA60CF6A68D}" type="sibTrans" cxnId="{5021AF94-E49E-4931-A74B-CB61312260CB}">
      <dgm:prSet/>
      <dgm:spPr/>
      <dgm:t>
        <a:bodyPr/>
        <a:lstStyle/>
        <a:p>
          <a:endParaRPr lang="pl-PL"/>
        </a:p>
      </dgm:t>
    </dgm:pt>
    <dgm:pt modelId="{55C81C8C-6CD2-423D-82AE-CFF54D9EAB26}">
      <dgm:prSet/>
      <dgm:spPr>
        <a:ln>
          <a:solidFill>
            <a:srgbClr val="FFC000"/>
          </a:solidFill>
        </a:ln>
      </dgm:spPr>
      <dgm:t>
        <a:bodyPr/>
        <a:lstStyle/>
        <a:p>
          <a:r>
            <a:rPr lang="pl-PL" dirty="0">
              <a:latin typeface="Lato"/>
            </a:rPr>
            <a:t>zalecenia</a:t>
          </a:r>
        </a:p>
      </dgm:t>
    </dgm:pt>
    <dgm:pt modelId="{06FC5FB8-0F70-4014-B1DC-B292711219A6}" type="parTrans" cxnId="{7C4EC931-0965-4E9B-92F4-2D401AA77CDC}">
      <dgm:prSet/>
      <dgm:spPr>
        <a:ln>
          <a:solidFill>
            <a:srgbClr val="FFC000"/>
          </a:solidFill>
        </a:ln>
      </dgm:spPr>
      <dgm:t>
        <a:bodyPr/>
        <a:lstStyle/>
        <a:p>
          <a:endParaRPr lang="pl-PL"/>
        </a:p>
      </dgm:t>
    </dgm:pt>
    <dgm:pt modelId="{E17EC35E-577F-4E4C-BDCC-379FB095DE74}" type="sibTrans" cxnId="{7C4EC931-0965-4E9B-92F4-2D401AA77CDC}">
      <dgm:prSet/>
      <dgm:spPr/>
      <dgm:t>
        <a:bodyPr/>
        <a:lstStyle/>
        <a:p>
          <a:endParaRPr lang="pl-PL"/>
        </a:p>
      </dgm:t>
    </dgm:pt>
    <dgm:pt modelId="{38269DD4-1579-42E0-915A-52937571F9AF}">
      <dgm:prSet/>
      <dgm:spPr>
        <a:ln>
          <a:solidFill>
            <a:srgbClr val="FFC000"/>
          </a:solidFill>
        </a:ln>
      </dgm:spPr>
      <dgm:t>
        <a:bodyPr/>
        <a:lstStyle/>
        <a:p>
          <a:r>
            <a:rPr lang="pl-PL" dirty="0">
              <a:latin typeface="Lato"/>
            </a:rPr>
            <a:t>opinie</a:t>
          </a:r>
        </a:p>
      </dgm:t>
    </dgm:pt>
    <dgm:pt modelId="{4A269D2F-CA20-449A-BA12-BC5CB43A5DD5}" type="parTrans" cxnId="{A8051A83-652B-4B81-973F-468735B53DA5}">
      <dgm:prSet/>
      <dgm:spPr>
        <a:ln>
          <a:solidFill>
            <a:srgbClr val="FFC000"/>
          </a:solidFill>
        </a:ln>
      </dgm:spPr>
      <dgm:t>
        <a:bodyPr/>
        <a:lstStyle/>
        <a:p>
          <a:endParaRPr lang="pl-PL"/>
        </a:p>
      </dgm:t>
    </dgm:pt>
    <dgm:pt modelId="{CE07F584-0B96-44AF-93FA-D51BB1489413}" type="sibTrans" cxnId="{A8051A83-652B-4B81-973F-468735B53DA5}">
      <dgm:prSet/>
      <dgm:spPr/>
      <dgm:t>
        <a:bodyPr/>
        <a:lstStyle/>
        <a:p>
          <a:endParaRPr lang="pl-PL"/>
        </a:p>
      </dgm:t>
    </dgm:pt>
    <dgm:pt modelId="{D83D14BC-6988-4A00-969F-F111F63B6340}">
      <dgm:prSet custT="1">
        <dgm:style>
          <a:lnRef idx="2">
            <a:schemeClr val="accent6"/>
          </a:lnRef>
          <a:fillRef idx="1">
            <a:schemeClr val="lt1"/>
          </a:fillRef>
          <a:effectRef idx="0">
            <a:schemeClr val="accent6"/>
          </a:effectRef>
          <a:fontRef idx="minor">
            <a:schemeClr val="dk1"/>
          </a:fontRef>
        </dgm:style>
      </dgm:prSet>
      <dgm:spPr>
        <a:solidFill>
          <a:schemeClr val="bg1">
            <a:lumMod val="95000"/>
          </a:schemeClr>
        </a:solidFill>
        <a:ln>
          <a:solidFill>
            <a:srgbClr val="FFC000"/>
          </a:solidFill>
        </a:ln>
      </dgm:spPr>
      <dgm:t>
        <a:bodyPr/>
        <a:lstStyle/>
        <a:p>
          <a:r>
            <a:rPr lang="pl-PL" sz="1600" b="1" dirty="0">
              <a:latin typeface="Lato"/>
            </a:rPr>
            <a:t>Konstytucja RP</a:t>
          </a:r>
        </a:p>
      </dgm:t>
    </dgm:pt>
    <dgm:pt modelId="{57029BA0-6700-4F06-8080-67A80F73D7E8}" type="parTrans" cxnId="{2007DEB3-E32B-4488-8E98-ACE2A9FD8CF5}">
      <dgm:prSet/>
      <dgm:spPr/>
      <dgm:t>
        <a:bodyPr/>
        <a:lstStyle/>
        <a:p>
          <a:endParaRPr lang="pl-PL"/>
        </a:p>
      </dgm:t>
    </dgm:pt>
    <dgm:pt modelId="{51A81054-48F3-4895-8B40-B65165C15E74}" type="sibTrans" cxnId="{2007DEB3-E32B-4488-8E98-ACE2A9FD8CF5}">
      <dgm:prSet/>
      <dgm:spPr/>
      <dgm:t>
        <a:bodyPr/>
        <a:lstStyle/>
        <a:p>
          <a:endParaRPr lang="pl-PL"/>
        </a:p>
      </dgm:t>
    </dgm:pt>
    <dgm:pt modelId="{8C15DACA-4A8F-4E18-BB7B-C2D20837B8BB}">
      <dgm:prSet custT="1">
        <dgm:style>
          <a:lnRef idx="2">
            <a:schemeClr val="accent6"/>
          </a:lnRef>
          <a:fillRef idx="1">
            <a:schemeClr val="lt1"/>
          </a:fillRef>
          <a:effectRef idx="0">
            <a:schemeClr val="accent6"/>
          </a:effectRef>
          <a:fontRef idx="minor">
            <a:schemeClr val="dk1"/>
          </a:fontRef>
        </dgm:style>
      </dgm:prSet>
      <dgm:spPr>
        <a:solidFill>
          <a:schemeClr val="bg1">
            <a:lumMod val="95000"/>
          </a:schemeClr>
        </a:solidFill>
        <a:ln>
          <a:solidFill>
            <a:srgbClr val="FFC000"/>
          </a:solidFill>
        </a:ln>
      </dgm:spPr>
      <dgm:t>
        <a:bodyPr/>
        <a:lstStyle/>
        <a:p>
          <a:r>
            <a:rPr lang="pl-PL" sz="1600" b="1" dirty="0">
              <a:latin typeface="Lato"/>
            </a:rPr>
            <a:t>ustawy</a:t>
          </a:r>
        </a:p>
      </dgm:t>
    </dgm:pt>
    <dgm:pt modelId="{22F0B85D-E58F-4447-92C2-EC480C7A9E20}" type="parTrans" cxnId="{3F9C3CFE-8C56-4997-981B-87F2F86C21C0}">
      <dgm:prSet/>
      <dgm:spPr>
        <a:ln>
          <a:solidFill>
            <a:schemeClr val="bg1"/>
          </a:solidFill>
        </a:ln>
      </dgm:spPr>
      <dgm:t>
        <a:bodyPr/>
        <a:lstStyle/>
        <a:p>
          <a:endParaRPr lang="pl-PL"/>
        </a:p>
      </dgm:t>
    </dgm:pt>
    <dgm:pt modelId="{E0D7F494-179B-4271-8109-CC74449C89CB}" type="sibTrans" cxnId="{3F9C3CFE-8C56-4997-981B-87F2F86C21C0}">
      <dgm:prSet/>
      <dgm:spPr/>
      <dgm:t>
        <a:bodyPr/>
        <a:lstStyle/>
        <a:p>
          <a:endParaRPr lang="pl-PL"/>
        </a:p>
      </dgm:t>
    </dgm:pt>
    <dgm:pt modelId="{58B38BB0-8162-466F-ABD8-533567DB9E89}">
      <dgm:prSet custT="1">
        <dgm:style>
          <a:lnRef idx="2">
            <a:schemeClr val="accent6"/>
          </a:lnRef>
          <a:fillRef idx="1">
            <a:schemeClr val="lt1"/>
          </a:fillRef>
          <a:effectRef idx="0">
            <a:schemeClr val="accent6"/>
          </a:effectRef>
          <a:fontRef idx="minor">
            <a:schemeClr val="dk1"/>
          </a:fontRef>
        </dgm:style>
      </dgm:prSet>
      <dgm:spPr>
        <a:solidFill>
          <a:schemeClr val="bg1">
            <a:lumMod val="95000"/>
          </a:schemeClr>
        </a:solidFill>
        <a:ln>
          <a:solidFill>
            <a:srgbClr val="FFC000"/>
          </a:solidFill>
        </a:ln>
      </dgm:spPr>
      <dgm:t>
        <a:bodyPr/>
        <a:lstStyle/>
        <a:p>
          <a:r>
            <a:rPr lang="pl-PL" sz="1600" b="1" dirty="0">
              <a:latin typeface="Lato"/>
            </a:rPr>
            <a:t>rozporządzenia</a:t>
          </a:r>
        </a:p>
      </dgm:t>
    </dgm:pt>
    <dgm:pt modelId="{487828BC-212C-4C94-A708-2A7982D32130}" type="parTrans" cxnId="{12AE628F-E17E-4A1C-9742-B93F071F35CA}">
      <dgm:prSet/>
      <dgm:spPr>
        <a:ln>
          <a:solidFill>
            <a:schemeClr val="bg1"/>
          </a:solidFill>
        </a:ln>
      </dgm:spPr>
      <dgm:t>
        <a:bodyPr/>
        <a:lstStyle/>
        <a:p>
          <a:endParaRPr lang="pl-PL"/>
        </a:p>
      </dgm:t>
    </dgm:pt>
    <dgm:pt modelId="{0C516831-B7E0-4FD9-8F9F-22C1255E6BD5}" type="sibTrans" cxnId="{12AE628F-E17E-4A1C-9742-B93F071F35CA}">
      <dgm:prSet/>
      <dgm:spPr/>
      <dgm:t>
        <a:bodyPr/>
        <a:lstStyle/>
        <a:p>
          <a:endParaRPr lang="pl-PL"/>
        </a:p>
      </dgm:t>
    </dgm:pt>
    <dgm:pt modelId="{F762D364-D36E-4D3B-9D2F-C98DC31F850F}" type="pres">
      <dgm:prSet presAssocID="{C636A7EA-5484-4451-9282-74AC0F1786AB}" presName="mainComposite" presStyleCnt="0">
        <dgm:presLayoutVars>
          <dgm:chPref val="1"/>
          <dgm:dir/>
          <dgm:animOne val="branch"/>
          <dgm:animLvl val="lvl"/>
          <dgm:resizeHandles val="exact"/>
        </dgm:presLayoutVars>
      </dgm:prSet>
      <dgm:spPr/>
      <dgm:t>
        <a:bodyPr/>
        <a:lstStyle/>
        <a:p>
          <a:endParaRPr lang="pl-PL"/>
        </a:p>
      </dgm:t>
    </dgm:pt>
    <dgm:pt modelId="{01AF943E-8823-4831-A85D-93CC2078002F}" type="pres">
      <dgm:prSet presAssocID="{C636A7EA-5484-4451-9282-74AC0F1786AB}" presName="hierFlow" presStyleCnt="0"/>
      <dgm:spPr/>
    </dgm:pt>
    <dgm:pt modelId="{DB9EE1C6-6370-4B52-8CCA-2F239DD089E2}" type="pres">
      <dgm:prSet presAssocID="{C636A7EA-5484-4451-9282-74AC0F1786AB}" presName="hierChild1" presStyleCnt="0">
        <dgm:presLayoutVars>
          <dgm:chPref val="1"/>
          <dgm:animOne val="branch"/>
          <dgm:animLvl val="lvl"/>
        </dgm:presLayoutVars>
      </dgm:prSet>
      <dgm:spPr/>
    </dgm:pt>
    <dgm:pt modelId="{5BB1279C-A8AD-4453-90D6-EC84451F3CD2}" type="pres">
      <dgm:prSet presAssocID="{D83D14BC-6988-4A00-969F-F111F63B6340}" presName="Name14" presStyleCnt="0"/>
      <dgm:spPr/>
    </dgm:pt>
    <dgm:pt modelId="{80AB962B-1900-4932-8BE4-71E0CA2EB925}" type="pres">
      <dgm:prSet presAssocID="{D83D14BC-6988-4A00-969F-F111F63B6340}" presName="level1Shape" presStyleLbl="node0" presStyleIdx="0" presStyleCnt="1" custScaleX="672988" custScaleY="60739" custLinFactNeighborX="36102" custLinFactNeighborY="-2436">
        <dgm:presLayoutVars>
          <dgm:chPref val="3"/>
        </dgm:presLayoutVars>
      </dgm:prSet>
      <dgm:spPr/>
      <dgm:t>
        <a:bodyPr/>
        <a:lstStyle/>
        <a:p>
          <a:endParaRPr lang="pl-PL"/>
        </a:p>
      </dgm:t>
    </dgm:pt>
    <dgm:pt modelId="{A483D82C-5F9D-497D-B147-ED3A881E8948}" type="pres">
      <dgm:prSet presAssocID="{D83D14BC-6988-4A00-969F-F111F63B6340}" presName="hierChild2" presStyleCnt="0"/>
      <dgm:spPr/>
    </dgm:pt>
    <dgm:pt modelId="{989166CC-E66B-4853-B0C8-791E7793FCD0}" type="pres">
      <dgm:prSet presAssocID="{464ACC17-2602-4325-B722-A52A4841A131}" presName="Name19" presStyleLbl="parChTrans1D2" presStyleIdx="0" presStyleCnt="1"/>
      <dgm:spPr/>
      <dgm:t>
        <a:bodyPr/>
        <a:lstStyle/>
        <a:p>
          <a:endParaRPr lang="pl-PL"/>
        </a:p>
      </dgm:t>
    </dgm:pt>
    <dgm:pt modelId="{8706C66E-72B2-40A4-A256-8011A924E7B9}" type="pres">
      <dgm:prSet presAssocID="{C9126E63-267A-45BA-9FC9-1CE7C02FF87E}" presName="Name21" presStyleCnt="0"/>
      <dgm:spPr/>
    </dgm:pt>
    <dgm:pt modelId="{5A5D621F-33DE-4403-AB2D-F81C9C2AE83B}" type="pres">
      <dgm:prSet presAssocID="{C9126E63-267A-45BA-9FC9-1CE7C02FF87E}" presName="level2Shape" presStyleLbl="node2" presStyleIdx="0" presStyleCnt="1" custScaleX="678394" custScaleY="63165" custLinFactNeighborX="37453" custLinFactNeighborY="-4776"/>
      <dgm:spPr/>
      <dgm:t>
        <a:bodyPr/>
        <a:lstStyle/>
        <a:p>
          <a:endParaRPr lang="pl-PL"/>
        </a:p>
      </dgm:t>
    </dgm:pt>
    <dgm:pt modelId="{D5989E2F-1B78-4047-961F-D6CB4F998982}" type="pres">
      <dgm:prSet presAssocID="{C9126E63-267A-45BA-9FC9-1CE7C02FF87E}" presName="hierChild3" presStyleCnt="0"/>
      <dgm:spPr/>
    </dgm:pt>
    <dgm:pt modelId="{31D3DB5E-0418-446F-9B87-347B912E4A88}" type="pres">
      <dgm:prSet presAssocID="{6C75D5F1-7182-419B-8F72-F747FC39B3ED}" presName="Name19" presStyleLbl="parChTrans1D3" presStyleIdx="0" presStyleCnt="2"/>
      <dgm:spPr/>
      <dgm:t>
        <a:bodyPr/>
        <a:lstStyle/>
        <a:p>
          <a:endParaRPr lang="pl-PL"/>
        </a:p>
      </dgm:t>
    </dgm:pt>
    <dgm:pt modelId="{36E2779F-6674-4F9A-81EE-72904253FFB5}" type="pres">
      <dgm:prSet presAssocID="{1E884C99-0863-48ED-98BE-6B1E3405E629}" presName="Name21" presStyleCnt="0"/>
      <dgm:spPr/>
    </dgm:pt>
    <dgm:pt modelId="{B0607CD0-4190-47D9-961B-1E10EAD7E3B1}" type="pres">
      <dgm:prSet presAssocID="{1E884C99-0863-48ED-98BE-6B1E3405E629}" presName="level2Shape" presStyleLbl="node3" presStyleIdx="0" presStyleCnt="2"/>
      <dgm:spPr/>
      <dgm:t>
        <a:bodyPr/>
        <a:lstStyle/>
        <a:p>
          <a:endParaRPr lang="pl-PL"/>
        </a:p>
      </dgm:t>
    </dgm:pt>
    <dgm:pt modelId="{87A00CD7-F55A-4BA3-8905-0C1EF7F9E71C}" type="pres">
      <dgm:prSet presAssocID="{1E884C99-0863-48ED-98BE-6B1E3405E629}" presName="hierChild3" presStyleCnt="0"/>
      <dgm:spPr/>
    </dgm:pt>
    <dgm:pt modelId="{81B38574-27BF-44F3-90F3-16EDD98A44CD}" type="pres">
      <dgm:prSet presAssocID="{8090C2B5-5C7B-48BF-90DB-897A1F27B80C}" presName="Name19" presStyleLbl="parChTrans1D3" presStyleIdx="1" presStyleCnt="2"/>
      <dgm:spPr/>
      <dgm:t>
        <a:bodyPr/>
        <a:lstStyle/>
        <a:p>
          <a:endParaRPr lang="pl-PL"/>
        </a:p>
      </dgm:t>
    </dgm:pt>
    <dgm:pt modelId="{8317CE1D-34FC-437F-8F77-F24835F55B16}" type="pres">
      <dgm:prSet presAssocID="{DA02B27B-F973-4D54-930C-3C7B27577FEA}" presName="Name21" presStyleCnt="0"/>
      <dgm:spPr/>
    </dgm:pt>
    <dgm:pt modelId="{FAD91B66-DC89-4CCE-885D-8798F01CB26A}" type="pres">
      <dgm:prSet presAssocID="{DA02B27B-F973-4D54-930C-3C7B27577FEA}" presName="level2Shape" presStyleLbl="node3" presStyleIdx="1" presStyleCnt="2"/>
      <dgm:spPr/>
      <dgm:t>
        <a:bodyPr/>
        <a:lstStyle/>
        <a:p>
          <a:endParaRPr lang="pl-PL"/>
        </a:p>
      </dgm:t>
    </dgm:pt>
    <dgm:pt modelId="{3B02EB22-1A4C-48F9-88FD-7ABDFE55AFCD}" type="pres">
      <dgm:prSet presAssocID="{DA02B27B-F973-4D54-930C-3C7B27577FEA}" presName="hierChild3" presStyleCnt="0"/>
      <dgm:spPr/>
    </dgm:pt>
    <dgm:pt modelId="{65106D74-2620-4311-9B67-CDDFC182D3AA}" type="pres">
      <dgm:prSet presAssocID="{EA9787DA-21C2-476B-8425-9B35C7FD2B01}" presName="Name19" presStyleLbl="parChTrans1D4" presStyleIdx="0" presStyleCnt="9"/>
      <dgm:spPr/>
      <dgm:t>
        <a:bodyPr/>
        <a:lstStyle/>
        <a:p>
          <a:endParaRPr lang="pl-PL"/>
        </a:p>
      </dgm:t>
    </dgm:pt>
    <dgm:pt modelId="{A6CD5DA0-EB9E-40F5-A9DF-9E40C3AA56BA}" type="pres">
      <dgm:prSet presAssocID="{714E8827-3D04-4477-A5D3-E0C741B6E8DC}" presName="Name21" presStyleCnt="0"/>
      <dgm:spPr/>
    </dgm:pt>
    <dgm:pt modelId="{CBC3DF6B-A01D-4078-BD6E-79A845B15B8A}" type="pres">
      <dgm:prSet presAssocID="{714E8827-3D04-4477-A5D3-E0C741B6E8DC}" presName="level2Shape" presStyleLbl="node4" presStyleIdx="0" presStyleCnt="9"/>
      <dgm:spPr/>
      <dgm:t>
        <a:bodyPr/>
        <a:lstStyle/>
        <a:p>
          <a:endParaRPr lang="pl-PL"/>
        </a:p>
      </dgm:t>
    </dgm:pt>
    <dgm:pt modelId="{C825A19C-A9AF-4A1D-95C9-4A8A3C8C43E8}" type="pres">
      <dgm:prSet presAssocID="{714E8827-3D04-4477-A5D3-E0C741B6E8DC}" presName="hierChild3" presStyleCnt="0"/>
      <dgm:spPr/>
    </dgm:pt>
    <dgm:pt modelId="{45906DAE-ADD8-4868-A6DE-A2B59F5FDA47}" type="pres">
      <dgm:prSet presAssocID="{EE9F4D20-41A2-4878-BD35-BDA5911B644F}" presName="Name19" presStyleLbl="parChTrans1D4" presStyleIdx="1" presStyleCnt="9"/>
      <dgm:spPr/>
      <dgm:t>
        <a:bodyPr/>
        <a:lstStyle/>
        <a:p>
          <a:endParaRPr lang="pl-PL"/>
        </a:p>
      </dgm:t>
    </dgm:pt>
    <dgm:pt modelId="{B24C29AB-33C9-4E1F-9833-F20920F03BA2}" type="pres">
      <dgm:prSet presAssocID="{6913499F-AC0C-446B-8A1B-41C009D18FF0}" presName="Name21" presStyleCnt="0"/>
      <dgm:spPr/>
    </dgm:pt>
    <dgm:pt modelId="{F2A08AAC-D4B7-4CC4-AC2D-F8ABF55A0CBB}" type="pres">
      <dgm:prSet presAssocID="{6913499F-AC0C-446B-8A1B-41C009D18FF0}" presName="level2Shape" presStyleLbl="node4" presStyleIdx="1" presStyleCnt="9"/>
      <dgm:spPr/>
      <dgm:t>
        <a:bodyPr/>
        <a:lstStyle/>
        <a:p>
          <a:endParaRPr lang="pl-PL"/>
        </a:p>
      </dgm:t>
    </dgm:pt>
    <dgm:pt modelId="{39037293-1F3E-4100-A54B-291AAB62C60C}" type="pres">
      <dgm:prSet presAssocID="{6913499F-AC0C-446B-8A1B-41C009D18FF0}" presName="hierChild3" presStyleCnt="0"/>
      <dgm:spPr/>
    </dgm:pt>
    <dgm:pt modelId="{4702F4B6-89FC-49CE-B372-906FAB2D9FAF}" type="pres">
      <dgm:prSet presAssocID="{872017D7-0871-447E-B7BC-5A99466F4826}" presName="Name19" presStyleLbl="parChTrans1D4" presStyleIdx="2" presStyleCnt="9"/>
      <dgm:spPr/>
      <dgm:t>
        <a:bodyPr/>
        <a:lstStyle/>
        <a:p>
          <a:endParaRPr lang="pl-PL"/>
        </a:p>
      </dgm:t>
    </dgm:pt>
    <dgm:pt modelId="{9FEF0774-49BA-49DC-BAED-7E14420753AA}" type="pres">
      <dgm:prSet presAssocID="{0A9CF654-2602-40F4-9E02-D834002F0AFD}" presName="Name21" presStyleCnt="0"/>
      <dgm:spPr/>
    </dgm:pt>
    <dgm:pt modelId="{F8526E47-9758-4706-868C-A092B94625CA}" type="pres">
      <dgm:prSet presAssocID="{0A9CF654-2602-40F4-9E02-D834002F0AFD}" presName="level2Shape" presStyleLbl="node4" presStyleIdx="2" presStyleCnt="9"/>
      <dgm:spPr/>
      <dgm:t>
        <a:bodyPr/>
        <a:lstStyle/>
        <a:p>
          <a:endParaRPr lang="pl-PL"/>
        </a:p>
      </dgm:t>
    </dgm:pt>
    <dgm:pt modelId="{C2023839-59AB-479F-97B8-35BA1EAADEA9}" type="pres">
      <dgm:prSet presAssocID="{0A9CF654-2602-40F4-9E02-D834002F0AFD}" presName="hierChild3" presStyleCnt="0"/>
      <dgm:spPr/>
    </dgm:pt>
    <dgm:pt modelId="{E1AD53B1-3455-402E-837B-507500E77FE7}" type="pres">
      <dgm:prSet presAssocID="{6CEE4C6A-E0DB-4314-BC94-14F97F6AEDCD}" presName="Name19" presStyleLbl="parChTrans1D4" presStyleIdx="3" presStyleCnt="9"/>
      <dgm:spPr/>
      <dgm:t>
        <a:bodyPr/>
        <a:lstStyle/>
        <a:p>
          <a:endParaRPr lang="pl-PL"/>
        </a:p>
      </dgm:t>
    </dgm:pt>
    <dgm:pt modelId="{191C099A-3B90-429D-9E43-CB8D8E5469CA}" type="pres">
      <dgm:prSet presAssocID="{E27BD033-5B2B-433B-A1DC-3F39F28F456E}" presName="Name21" presStyleCnt="0"/>
      <dgm:spPr/>
    </dgm:pt>
    <dgm:pt modelId="{EDF4E745-4F04-4A21-8929-A6E0366AD601}" type="pres">
      <dgm:prSet presAssocID="{E27BD033-5B2B-433B-A1DC-3F39F28F456E}" presName="level2Shape" presStyleLbl="node4" presStyleIdx="3" presStyleCnt="9"/>
      <dgm:spPr/>
      <dgm:t>
        <a:bodyPr/>
        <a:lstStyle/>
        <a:p>
          <a:endParaRPr lang="pl-PL"/>
        </a:p>
      </dgm:t>
    </dgm:pt>
    <dgm:pt modelId="{4CD53F42-63E6-4991-AFE6-86ED72F0926F}" type="pres">
      <dgm:prSet presAssocID="{E27BD033-5B2B-433B-A1DC-3F39F28F456E}" presName="hierChild3" presStyleCnt="0"/>
      <dgm:spPr/>
    </dgm:pt>
    <dgm:pt modelId="{62D58158-EDE3-41BF-A5F3-251A0A322319}" type="pres">
      <dgm:prSet presAssocID="{22F0B85D-E58F-4447-92C2-EC480C7A9E20}" presName="Name19" presStyleLbl="parChTrans1D4" presStyleIdx="4" presStyleCnt="9"/>
      <dgm:spPr/>
      <dgm:t>
        <a:bodyPr/>
        <a:lstStyle/>
        <a:p>
          <a:endParaRPr lang="pl-PL"/>
        </a:p>
      </dgm:t>
    </dgm:pt>
    <dgm:pt modelId="{D630D54D-50DF-447B-9150-C37A460AE84D}" type="pres">
      <dgm:prSet presAssocID="{8C15DACA-4A8F-4E18-BB7B-C2D20837B8BB}" presName="Name21" presStyleCnt="0"/>
      <dgm:spPr/>
    </dgm:pt>
    <dgm:pt modelId="{06A8BC50-723C-4D1F-9120-87274069FC5F}" type="pres">
      <dgm:prSet presAssocID="{8C15DACA-4A8F-4E18-BB7B-C2D20837B8BB}" presName="level2Shape" presStyleLbl="node4" presStyleIdx="4" presStyleCnt="9" custScaleX="672786" custScaleY="62013" custLinFactNeighborX="-1054" custLinFactNeighborY="950"/>
      <dgm:spPr/>
      <dgm:t>
        <a:bodyPr/>
        <a:lstStyle/>
        <a:p>
          <a:endParaRPr lang="pl-PL"/>
        </a:p>
      </dgm:t>
    </dgm:pt>
    <dgm:pt modelId="{95652769-1EB7-447A-9C06-BD898EC59C05}" type="pres">
      <dgm:prSet presAssocID="{8C15DACA-4A8F-4E18-BB7B-C2D20837B8BB}" presName="hierChild3" presStyleCnt="0"/>
      <dgm:spPr/>
    </dgm:pt>
    <dgm:pt modelId="{9197CA73-0AC2-4D06-BE1C-7F07808FC14C}" type="pres">
      <dgm:prSet presAssocID="{487828BC-212C-4C94-A708-2A7982D32130}" presName="Name19" presStyleLbl="parChTrans1D4" presStyleIdx="5" presStyleCnt="9"/>
      <dgm:spPr/>
      <dgm:t>
        <a:bodyPr/>
        <a:lstStyle/>
        <a:p>
          <a:endParaRPr lang="pl-PL"/>
        </a:p>
      </dgm:t>
    </dgm:pt>
    <dgm:pt modelId="{264CC84D-201E-486A-89DD-15E4275CDEAF}" type="pres">
      <dgm:prSet presAssocID="{58B38BB0-8162-466F-ABD8-533567DB9E89}" presName="Name21" presStyleCnt="0"/>
      <dgm:spPr/>
    </dgm:pt>
    <dgm:pt modelId="{541D1F9A-2D74-41ED-8CC9-A185A19B9719}" type="pres">
      <dgm:prSet presAssocID="{58B38BB0-8162-466F-ABD8-533567DB9E89}" presName="level2Shape" presStyleLbl="node4" presStyleIdx="5" presStyleCnt="9" custScaleX="669885" custScaleY="62013" custLinFactNeighborX="-2504" custLinFactNeighborY="-2664"/>
      <dgm:spPr/>
      <dgm:t>
        <a:bodyPr/>
        <a:lstStyle/>
        <a:p>
          <a:endParaRPr lang="pl-PL"/>
        </a:p>
      </dgm:t>
    </dgm:pt>
    <dgm:pt modelId="{9CD1AA54-7CCD-484C-9207-CE8794DE5ED5}" type="pres">
      <dgm:prSet presAssocID="{58B38BB0-8162-466F-ABD8-533567DB9E89}" presName="hierChild3" presStyleCnt="0"/>
      <dgm:spPr/>
    </dgm:pt>
    <dgm:pt modelId="{99E5B7C9-9547-4DB8-8489-B9C3934DDB09}" type="pres">
      <dgm:prSet presAssocID="{5F139EC7-5195-42FE-8B50-2D4203C4E531}" presName="Name19" presStyleLbl="parChTrans1D4" presStyleIdx="6" presStyleCnt="9"/>
      <dgm:spPr/>
      <dgm:t>
        <a:bodyPr/>
        <a:lstStyle/>
        <a:p>
          <a:endParaRPr lang="pl-PL"/>
        </a:p>
      </dgm:t>
    </dgm:pt>
    <dgm:pt modelId="{D1F6711C-AE35-4BC9-8012-38B5AF4D8283}" type="pres">
      <dgm:prSet presAssocID="{EE8D6583-A34C-427A-AF15-7977D954A881}" presName="Name21" presStyleCnt="0"/>
      <dgm:spPr/>
    </dgm:pt>
    <dgm:pt modelId="{E3B8C834-8496-4B73-A1C8-1B0A5AC518C1}" type="pres">
      <dgm:prSet presAssocID="{EE8D6583-A34C-427A-AF15-7977D954A881}" presName="level2Shape" presStyleLbl="node4" presStyleIdx="6" presStyleCnt="9"/>
      <dgm:spPr/>
      <dgm:t>
        <a:bodyPr/>
        <a:lstStyle/>
        <a:p>
          <a:endParaRPr lang="pl-PL"/>
        </a:p>
      </dgm:t>
    </dgm:pt>
    <dgm:pt modelId="{68476648-E1C2-40E4-BF3C-5E06BF2AC471}" type="pres">
      <dgm:prSet presAssocID="{EE8D6583-A34C-427A-AF15-7977D954A881}" presName="hierChild3" presStyleCnt="0"/>
      <dgm:spPr/>
    </dgm:pt>
    <dgm:pt modelId="{C904CAD8-9971-4BD8-B173-3A4E37FB7F9E}" type="pres">
      <dgm:prSet presAssocID="{06FC5FB8-0F70-4014-B1DC-B292711219A6}" presName="Name19" presStyleLbl="parChTrans1D4" presStyleIdx="7" presStyleCnt="9"/>
      <dgm:spPr/>
      <dgm:t>
        <a:bodyPr/>
        <a:lstStyle/>
        <a:p>
          <a:endParaRPr lang="pl-PL"/>
        </a:p>
      </dgm:t>
    </dgm:pt>
    <dgm:pt modelId="{5BF4C351-761D-4433-908B-56FF77F5102F}" type="pres">
      <dgm:prSet presAssocID="{55C81C8C-6CD2-423D-82AE-CFF54D9EAB26}" presName="Name21" presStyleCnt="0"/>
      <dgm:spPr/>
    </dgm:pt>
    <dgm:pt modelId="{7319BB29-A77E-4026-B77E-EECDE5169EB5}" type="pres">
      <dgm:prSet presAssocID="{55C81C8C-6CD2-423D-82AE-CFF54D9EAB26}" presName="level2Shape" presStyleLbl="node4" presStyleIdx="7" presStyleCnt="9"/>
      <dgm:spPr/>
      <dgm:t>
        <a:bodyPr/>
        <a:lstStyle/>
        <a:p>
          <a:endParaRPr lang="pl-PL"/>
        </a:p>
      </dgm:t>
    </dgm:pt>
    <dgm:pt modelId="{EC663601-D50C-4A3C-9113-24C07B0532CC}" type="pres">
      <dgm:prSet presAssocID="{55C81C8C-6CD2-423D-82AE-CFF54D9EAB26}" presName="hierChild3" presStyleCnt="0"/>
      <dgm:spPr/>
    </dgm:pt>
    <dgm:pt modelId="{C39A23AF-32B2-4A55-B14B-6EFC51ACEED5}" type="pres">
      <dgm:prSet presAssocID="{4A269D2F-CA20-449A-BA12-BC5CB43A5DD5}" presName="Name19" presStyleLbl="parChTrans1D4" presStyleIdx="8" presStyleCnt="9"/>
      <dgm:spPr/>
      <dgm:t>
        <a:bodyPr/>
        <a:lstStyle/>
        <a:p>
          <a:endParaRPr lang="pl-PL"/>
        </a:p>
      </dgm:t>
    </dgm:pt>
    <dgm:pt modelId="{D62CCEE5-A8A3-489E-99EB-D12732A90F0D}" type="pres">
      <dgm:prSet presAssocID="{38269DD4-1579-42E0-915A-52937571F9AF}" presName="Name21" presStyleCnt="0"/>
      <dgm:spPr/>
    </dgm:pt>
    <dgm:pt modelId="{C63D757C-8206-4AD3-8E95-E82C7AF3E01E}" type="pres">
      <dgm:prSet presAssocID="{38269DD4-1579-42E0-915A-52937571F9AF}" presName="level2Shape" presStyleLbl="node4" presStyleIdx="8" presStyleCnt="9"/>
      <dgm:spPr/>
      <dgm:t>
        <a:bodyPr/>
        <a:lstStyle/>
        <a:p>
          <a:endParaRPr lang="pl-PL"/>
        </a:p>
      </dgm:t>
    </dgm:pt>
    <dgm:pt modelId="{4CDB38EA-A894-4028-9DC5-CE5C86282489}" type="pres">
      <dgm:prSet presAssocID="{38269DD4-1579-42E0-915A-52937571F9AF}" presName="hierChild3" presStyleCnt="0"/>
      <dgm:spPr/>
    </dgm:pt>
    <dgm:pt modelId="{EDB2D3EE-293B-4127-981A-9120C0A30105}" type="pres">
      <dgm:prSet presAssocID="{C636A7EA-5484-4451-9282-74AC0F1786AB}" presName="bgShapesFlow" presStyleCnt="0"/>
      <dgm:spPr/>
    </dgm:pt>
  </dgm:ptLst>
  <dgm:cxnLst>
    <dgm:cxn modelId="{47B3535E-54EC-41C9-8A96-64AC511DD864}" type="presOf" srcId="{872017D7-0871-447E-B7BC-5A99466F4826}" destId="{4702F4B6-89FC-49CE-B372-906FAB2D9FAF}" srcOrd="0" destOrd="0" presId="urn:microsoft.com/office/officeart/2005/8/layout/hierarchy6"/>
    <dgm:cxn modelId="{C561753E-A30E-4859-B746-681F97DEB851}" type="presOf" srcId="{0A9CF654-2602-40F4-9E02-D834002F0AFD}" destId="{F8526E47-9758-4706-868C-A092B94625CA}" srcOrd="0" destOrd="0" presId="urn:microsoft.com/office/officeart/2005/8/layout/hierarchy6"/>
    <dgm:cxn modelId="{EE5BD097-5E7F-4A28-9C04-70E3FD7BFC63}" type="presOf" srcId="{D83D14BC-6988-4A00-969F-F111F63B6340}" destId="{80AB962B-1900-4932-8BE4-71E0CA2EB925}" srcOrd="0" destOrd="0" presId="urn:microsoft.com/office/officeart/2005/8/layout/hierarchy6"/>
    <dgm:cxn modelId="{1D36087F-D5C2-4C72-8DAB-EDC06191C244}" type="presOf" srcId="{C9126E63-267A-45BA-9FC9-1CE7C02FF87E}" destId="{5A5D621F-33DE-4403-AB2D-F81C9C2AE83B}" srcOrd="0" destOrd="0" presId="urn:microsoft.com/office/officeart/2005/8/layout/hierarchy6"/>
    <dgm:cxn modelId="{BA1FBDC2-235F-48AA-BE91-9DA9EFFD60A3}" type="presOf" srcId="{C636A7EA-5484-4451-9282-74AC0F1786AB}" destId="{F762D364-D36E-4D3B-9D2F-C98DC31F850F}" srcOrd="0" destOrd="0" presId="urn:microsoft.com/office/officeart/2005/8/layout/hierarchy6"/>
    <dgm:cxn modelId="{12AE628F-E17E-4A1C-9742-B93F071F35CA}" srcId="{8C15DACA-4A8F-4E18-BB7B-C2D20837B8BB}" destId="{58B38BB0-8162-466F-ABD8-533567DB9E89}" srcOrd="0" destOrd="0" parTransId="{487828BC-212C-4C94-A708-2A7982D32130}" sibTransId="{0C516831-B7E0-4FD9-8F9F-22C1255E6BD5}"/>
    <dgm:cxn modelId="{25FC6D45-1CA4-4C76-A2D7-ACA15DF54A2F}" type="presOf" srcId="{5F139EC7-5195-42FE-8B50-2D4203C4E531}" destId="{99E5B7C9-9547-4DB8-8489-B9C3934DDB09}" srcOrd="0" destOrd="0" presId="urn:microsoft.com/office/officeart/2005/8/layout/hierarchy6"/>
    <dgm:cxn modelId="{F4E6243E-65C0-4173-A62F-BC8BEF02D9E8}" type="presOf" srcId="{464ACC17-2602-4325-B722-A52A4841A131}" destId="{989166CC-E66B-4853-B0C8-791E7793FCD0}" srcOrd="0" destOrd="0" presId="urn:microsoft.com/office/officeart/2005/8/layout/hierarchy6"/>
    <dgm:cxn modelId="{5A72BA5D-7027-4E4C-97DE-03DC4E493296}" srcId="{C9126E63-267A-45BA-9FC9-1CE7C02FF87E}" destId="{DA02B27B-F973-4D54-930C-3C7B27577FEA}" srcOrd="1" destOrd="0" parTransId="{8090C2B5-5C7B-48BF-90DB-897A1F27B80C}" sibTransId="{DEC312F6-F433-4AF8-99F6-E9B1275AAEF6}"/>
    <dgm:cxn modelId="{8E5F4E6E-3911-4D06-9943-F2229C0D896A}" type="presOf" srcId="{8090C2B5-5C7B-48BF-90DB-897A1F27B80C}" destId="{81B38574-27BF-44F3-90F3-16EDD98A44CD}" srcOrd="0" destOrd="0" presId="urn:microsoft.com/office/officeart/2005/8/layout/hierarchy6"/>
    <dgm:cxn modelId="{870C09B4-9236-4366-BB0D-DFD2873A2D4E}" srcId="{D83D14BC-6988-4A00-969F-F111F63B6340}" destId="{C9126E63-267A-45BA-9FC9-1CE7C02FF87E}" srcOrd="0" destOrd="0" parTransId="{464ACC17-2602-4325-B722-A52A4841A131}" sibTransId="{C175CE91-493F-4AD5-A515-54B4CE8F785B}"/>
    <dgm:cxn modelId="{5021AF94-E49E-4931-A74B-CB61312260CB}" srcId="{714E8827-3D04-4477-A5D3-E0C741B6E8DC}" destId="{E27BD033-5B2B-433B-A1DC-3F39F28F456E}" srcOrd="2" destOrd="0" parTransId="{6CEE4C6A-E0DB-4314-BC94-14F97F6AEDCD}" sibTransId="{C7F1DBEF-922B-4FED-A4EC-CEA60CF6A68D}"/>
    <dgm:cxn modelId="{7C4EC931-0965-4E9B-92F4-2D401AA77CDC}" srcId="{EE8D6583-A34C-427A-AF15-7977D954A881}" destId="{55C81C8C-6CD2-423D-82AE-CFF54D9EAB26}" srcOrd="0" destOrd="0" parTransId="{06FC5FB8-0F70-4014-B1DC-B292711219A6}" sibTransId="{E17EC35E-577F-4E4C-BDCC-379FB095DE74}"/>
    <dgm:cxn modelId="{C467C99E-6D24-4C5C-AA2A-1CF0B9A0B844}" type="presOf" srcId="{487828BC-212C-4C94-A708-2A7982D32130}" destId="{9197CA73-0AC2-4D06-BE1C-7F07808FC14C}" srcOrd="0" destOrd="0" presId="urn:microsoft.com/office/officeart/2005/8/layout/hierarchy6"/>
    <dgm:cxn modelId="{C0F88EFF-0E7E-484C-ABEF-7EF47A8C228F}" type="presOf" srcId="{22F0B85D-E58F-4447-92C2-EC480C7A9E20}" destId="{62D58158-EDE3-41BF-A5F3-251A0A322319}" srcOrd="0" destOrd="0" presId="urn:microsoft.com/office/officeart/2005/8/layout/hierarchy6"/>
    <dgm:cxn modelId="{75E02590-77A9-4789-A3DE-5BFA70E8DCEA}" srcId="{714E8827-3D04-4477-A5D3-E0C741B6E8DC}" destId="{6913499F-AC0C-446B-8A1B-41C009D18FF0}" srcOrd="0" destOrd="0" parTransId="{EE9F4D20-41A2-4878-BD35-BDA5911B644F}" sibTransId="{940B0794-254C-4AA9-B766-1DF18F13089A}"/>
    <dgm:cxn modelId="{F1D417B8-816C-4FA6-88E3-723604690862}" type="presOf" srcId="{58B38BB0-8162-466F-ABD8-533567DB9E89}" destId="{541D1F9A-2D74-41ED-8CC9-A185A19B9719}" srcOrd="0" destOrd="0" presId="urn:microsoft.com/office/officeart/2005/8/layout/hierarchy6"/>
    <dgm:cxn modelId="{76C8E51B-805B-4D41-8437-76C89AAC784E}" type="presOf" srcId="{EE9F4D20-41A2-4878-BD35-BDA5911B644F}" destId="{45906DAE-ADD8-4868-A6DE-A2B59F5FDA47}" srcOrd="0" destOrd="0" presId="urn:microsoft.com/office/officeart/2005/8/layout/hierarchy6"/>
    <dgm:cxn modelId="{3A84CF29-D61F-4FB9-AFCF-E74B1F127EB8}" srcId="{C9126E63-267A-45BA-9FC9-1CE7C02FF87E}" destId="{1E884C99-0863-48ED-98BE-6B1E3405E629}" srcOrd="0" destOrd="0" parTransId="{6C75D5F1-7182-419B-8F72-F747FC39B3ED}" sibTransId="{5BE8DCD6-BA4F-44E8-9842-E97D372E57EE}"/>
    <dgm:cxn modelId="{6D7C436C-2CAF-480D-B8D7-81A27FA46E9A}" type="presOf" srcId="{DA02B27B-F973-4D54-930C-3C7B27577FEA}" destId="{FAD91B66-DC89-4CCE-885D-8798F01CB26A}" srcOrd="0" destOrd="0" presId="urn:microsoft.com/office/officeart/2005/8/layout/hierarchy6"/>
    <dgm:cxn modelId="{69978005-20DA-4826-A310-D2CAC554C165}" type="presOf" srcId="{6C75D5F1-7182-419B-8F72-F747FC39B3ED}" destId="{31D3DB5E-0418-446F-9B87-347B912E4A88}" srcOrd="0" destOrd="0" presId="urn:microsoft.com/office/officeart/2005/8/layout/hierarchy6"/>
    <dgm:cxn modelId="{665CCE30-7343-48B5-8003-CDC20CBCC013}" type="presOf" srcId="{EE8D6583-A34C-427A-AF15-7977D954A881}" destId="{E3B8C834-8496-4B73-A1C8-1B0A5AC518C1}" srcOrd="0" destOrd="0" presId="urn:microsoft.com/office/officeart/2005/8/layout/hierarchy6"/>
    <dgm:cxn modelId="{A094FD16-0035-447E-B505-3C7FB84F954D}" type="presOf" srcId="{1E884C99-0863-48ED-98BE-6B1E3405E629}" destId="{B0607CD0-4190-47D9-961B-1E10EAD7E3B1}" srcOrd="0" destOrd="0" presId="urn:microsoft.com/office/officeart/2005/8/layout/hierarchy6"/>
    <dgm:cxn modelId="{A8051A83-652B-4B81-973F-468735B53DA5}" srcId="{EE8D6583-A34C-427A-AF15-7977D954A881}" destId="{38269DD4-1579-42E0-915A-52937571F9AF}" srcOrd="1" destOrd="0" parTransId="{4A269D2F-CA20-449A-BA12-BC5CB43A5DD5}" sibTransId="{CE07F584-0B96-44AF-93FA-D51BB1489413}"/>
    <dgm:cxn modelId="{9114CEED-EB1F-4A82-9953-156CC1B3B6F2}" type="presOf" srcId="{55C81C8C-6CD2-423D-82AE-CFF54D9EAB26}" destId="{7319BB29-A77E-4026-B77E-EECDE5169EB5}" srcOrd="0" destOrd="0" presId="urn:microsoft.com/office/officeart/2005/8/layout/hierarchy6"/>
    <dgm:cxn modelId="{4466539C-A92A-44C7-BED0-491D125AC013}" srcId="{DA02B27B-F973-4D54-930C-3C7B27577FEA}" destId="{714E8827-3D04-4477-A5D3-E0C741B6E8DC}" srcOrd="0" destOrd="0" parTransId="{EA9787DA-21C2-476B-8425-9B35C7FD2B01}" sibTransId="{0D2056D3-1273-473B-A5D5-024C5DD6A90F}"/>
    <dgm:cxn modelId="{7DD23673-A4A6-487E-89BF-EC4ED29A0D68}" type="presOf" srcId="{8C15DACA-4A8F-4E18-BB7B-C2D20837B8BB}" destId="{06A8BC50-723C-4D1F-9120-87274069FC5F}" srcOrd="0" destOrd="0" presId="urn:microsoft.com/office/officeart/2005/8/layout/hierarchy6"/>
    <dgm:cxn modelId="{B9B31ACF-C9F7-4DD6-BDA0-4CA1C3FF2DD8}" type="presOf" srcId="{E27BD033-5B2B-433B-A1DC-3F39F28F456E}" destId="{EDF4E745-4F04-4A21-8929-A6E0366AD601}" srcOrd="0" destOrd="0" presId="urn:microsoft.com/office/officeart/2005/8/layout/hierarchy6"/>
    <dgm:cxn modelId="{9541F248-A745-434C-B57F-7198CD0639AA}" srcId="{714E8827-3D04-4477-A5D3-E0C741B6E8DC}" destId="{0A9CF654-2602-40F4-9E02-D834002F0AFD}" srcOrd="1" destOrd="0" parTransId="{872017D7-0871-447E-B7BC-5A99466F4826}" sibTransId="{07ABE57C-A044-4DD6-9F6F-1241BC21F722}"/>
    <dgm:cxn modelId="{4A480FF3-1F49-4C8A-AC80-E55F16D24A1B}" type="presOf" srcId="{714E8827-3D04-4477-A5D3-E0C741B6E8DC}" destId="{CBC3DF6B-A01D-4078-BD6E-79A845B15B8A}" srcOrd="0" destOrd="0" presId="urn:microsoft.com/office/officeart/2005/8/layout/hierarchy6"/>
    <dgm:cxn modelId="{665D8C16-39FF-4279-A04C-1D9773A496B8}" type="presOf" srcId="{06FC5FB8-0F70-4014-B1DC-B292711219A6}" destId="{C904CAD8-9971-4BD8-B173-3A4E37FB7F9E}" srcOrd="0" destOrd="0" presId="urn:microsoft.com/office/officeart/2005/8/layout/hierarchy6"/>
    <dgm:cxn modelId="{2007DEB3-E32B-4488-8E98-ACE2A9FD8CF5}" srcId="{C636A7EA-5484-4451-9282-74AC0F1786AB}" destId="{D83D14BC-6988-4A00-969F-F111F63B6340}" srcOrd="0" destOrd="0" parTransId="{57029BA0-6700-4F06-8080-67A80F73D7E8}" sibTransId="{51A81054-48F3-4895-8B40-B65165C15E74}"/>
    <dgm:cxn modelId="{3F9C3CFE-8C56-4997-981B-87F2F86C21C0}" srcId="{E27BD033-5B2B-433B-A1DC-3F39F28F456E}" destId="{8C15DACA-4A8F-4E18-BB7B-C2D20837B8BB}" srcOrd="0" destOrd="0" parTransId="{22F0B85D-E58F-4447-92C2-EC480C7A9E20}" sibTransId="{E0D7F494-179B-4271-8109-CC74449C89CB}"/>
    <dgm:cxn modelId="{92C22255-29E0-4E64-B59F-D71A0D92A141}" type="presOf" srcId="{6CEE4C6A-E0DB-4314-BC94-14F97F6AEDCD}" destId="{E1AD53B1-3455-402E-837B-507500E77FE7}" srcOrd="0" destOrd="0" presId="urn:microsoft.com/office/officeart/2005/8/layout/hierarchy6"/>
    <dgm:cxn modelId="{1EE414DE-5EEB-4174-AA43-FBFDE1FA7308}" srcId="{DA02B27B-F973-4D54-930C-3C7B27577FEA}" destId="{EE8D6583-A34C-427A-AF15-7977D954A881}" srcOrd="1" destOrd="0" parTransId="{5F139EC7-5195-42FE-8B50-2D4203C4E531}" sibTransId="{9D38C814-0922-4D3C-8147-C3E0F5FD444E}"/>
    <dgm:cxn modelId="{9889A992-6A5C-4134-8F68-A85DAAE321DE}" type="presOf" srcId="{38269DD4-1579-42E0-915A-52937571F9AF}" destId="{C63D757C-8206-4AD3-8E95-E82C7AF3E01E}" srcOrd="0" destOrd="0" presId="urn:microsoft.com/office/officeart/2005/8/layout/hierarchy6"/>
    <dgm:cxn modelId="{D5444A31-ED08-488F-A59B-8A5CC25B560B}" type="presOf" srcId="{6913499F-AC0C-446B-8A1B-41C009D18FF0}" destId="{F2A08AAC-D4B7-4CC4-AC2D-F8ABF55A0CBB}" srcOrd="0" destOrd="0" presId="urn:microsoft.com/office/officeart/2005/8/layout/hierarchy6"/>
    <dgm:cxn modelId="{3CD5CC1F-8373-4EEE-AE36-6686DD64D5F2}" type="presOf" srcId="{EA9787DA-21C2-476B-8425-9B35C7FD2B01}" destId="{65106D74-2620-4311-9B67-CDDFC182D3AA}" srcOrd="0" destOrd="0" presId="urn:microsoft.com/office/officeart/2005/8/layout/hierarchy6"/>
    <dgm:cxn modelId="{9F57B70B-FA4F-42BD-8183-FCC44202E060}" type="presOf" srcId="{4A269D2F-CA20-449A-BA12-BC5CB43A5DD5}" destId="{C39A23AF-32B2-4A55-B14B-6EFC51ACEED5}" srcOrd="0" destOrd="0" presId="urn:microsoft.com/office/officeart/2005/8/layout/hierarchy6"/>
    <dgm:cxn modelId="{BE17920A-BA37-4570-951E-F9DB47D7E398}" type="presParOf" srcId="{F762D364-D36E-4D3B-9D2F-C98DC31F850F}" destId="{01AF943E-8823-4831-A85D-93CC2078002F}" srcOrd="0" destOrd="0" presId="urn:microsoft.com/office/officeart/2005/8/layout/hierarchy6"/>
    <dgm:cxn modelId="{F7D108D0-C980-4C27-BE99-773C9E4E4919}" type="presParOf" srcId="{01AF943E-8823-4831-A85D-93CC2078002F}" destId="{DB9EE1C6-6370-4B52-8CCA-2F239DD089E2}" srcOrd="0" destOrd="0" presId="urn:microsoft.com/office/officeart/2005/8/layout/hierarchy6"/>
    <dgm:cxn modelId="{D43E7A26-F025-4D7E-BC11-F78864ACE6FD}" type="presParOf" srcId="{DB9EE1C6-6370-4B52-8CCA-2F239DD089E2}" destId="{5BB1279C-A8AD-4453-90D6-EC84451F3CD2}" srcOrd="0" destOrd="0" presId="urn:microsoft.com/office/officeart/2005/8/layout/hierarchy6"/>
    <dgm:cxn modelId="{E05B64AC-B726-44D5-9AF5-218A4F6E9E2A}" type="presParOf" srcId="{5BB1279C-A8AD-4453-90D6-EC84451F3CD2}" destId="{80AB962B-1900-4932-8BE4-71E0CA2EB925}" srcOrd="0" destOrd="0" presId="urn:microsoft.com/office/officeart/2005/8/layout/hierarchy6"/>
    <dgm:cxn modelId="{1C6E84B2-5686-45A3-B2FA-789E41786151}" type="presParOf" srcId="{5BB1279C-A8AD-4453-90D6-EC84451F3CD2}" destId="{A483D82C-5F9D-497D-B147-ED3A881E8948}" srcOrd="1" destOrd="0" presId="urn:microsoft.com/office/officeart/2005/8/layout/hierarchy6"/>
    <dgm:cxn modelId="{D2674B1E-CD22-48C0-AF1D-8CC6CECB669A}" type="presParOf" srcId="{A483D82C-5F9D-497D-B147-ED3A881E8948}" destId="{989166CC-E66B-4853-B0C8-791E7793FCD0}" srcOrd="0" destOrd="0" presId="urn:microsoft.com/office/officeart/2005/8/layout/hierarchy6"/>
    <dgm:cxn modelId="{B90E381E-696B-4461-9B93-751A710B3DB5}" type="presParOf" srcId="{A483D82C-5F9D-497D-B147-ED3A881E8948}" destId="{8706C66E-72B2-40A4-A256-8011A924E7B9}" srcOrd="1" destOrd="0" presId="urn:microsoft.com/office/officeart/2005/8/layout/hierarchy6"/>
    <dgm:cxn modelId="{672E00F3-F3F4-4BC0-8289-5E5C351354C3}" type="presParOf" srcId="{8706C66E-72B2-40A4-A256-8011A924E7B9}" destId="{5A5D621F-33DE-4403-AB2D-F81C9C2AE83B}" srcOrd="0" destOrd="0" presId="urn:microsoft.com/office/officeart/2005/8/layout/hierarchy6"/>
    <dgm:cxn modelId="{A1289ED8-AED2-4E08-AEF6-694EB496BB1F}" type="presParOf" srcId="{8706C66E-72B2-40A4-A256-8011A924E7B9}" destId="{D5989E2F-1B78-4047-961F-D6CB4F998982}" srcOrd="1" destOrd="0" presId="urn:microsoft.com/office/officeart/2005/8/layout/hierarchy6"/>
    <dgm:cxn modelId="{D20410FD-6945-4246-B092-55508261C181}" type="presParOf" srcId="{D5989E2F-1B78-4047-961F-D6CB4F998982}" destId="{31D3DB5E-0418-446F-9B87-347B912E4A88}" srcOrd="0" destOrd="0" presId="urn:microsoft.com/office/officeart/2005/8/layout/hierarchy6"/>
    <dgm:cxn modelId="{437FE4D6-F060-42C5-9FE0-4B8F7DC4C63B}" type="presParOf" srcId="{D5989E2F-1B78-4047-961F-D6CB4F998982}" destId="{36E2779F-6674-4F9A-81EE-72904253FFB5}" srcOrd="1" destOrd="0" presId="urn:microsoft.com/office/officeart/2005/8/layout/hierarchy6"/>
    <dgm:cxn modelId="{A7D0D6AB-B0DE-4135-9C93-ABB04735C062}" type="presParOf" srcId="{36E2779F-6674-4F9A-81EE-72904253FFB5}" destId="{B0607CD0-4190-47D9-961B-1E10EAD7E3B1}" srcOrd="0" destOrd="0" presId="urn:microsoft.com/office/officeart/2005/8/layout/hierarchy6"/>
    <dgm:cxn modelId="{A0D4F7CE-17DC-4C7A-98E1-B5AAD7B085E2}" type="presParOf" srcId="{36E2779F-6674-4F9A-81EE-72904253FFB5}" destId="{87A00CD7-F55A-4BA3-8905-0C1EF7F9E71C}" srcOrd="1" destOrd="0" presId="urn:microsoft.com/office/officeart/2005/8/layout/hierarchy6"/>
    <dgm:cxn modelId="{5ACAFCA0-85A1-4DC0-B987-87450677EFAD}" type="presParOf" srcId="{D5989E2F-1B78-4047-961F-D6CB4F998982}" destId="{81B38574-27BF-44F3-90F3-16EDD98A44CD}" srcOrd="2" destOrd="0" presId="urn:microsoft.com/office/officeart/2005/8/layout/hierarchy6"/>
    <dgm:cxn modelId="{B314535B-5D0E-4713-965E-DD96C916CFEB}" type="presParOf" srcId="{D5989E2F-1B78-4047-961F-D6CB4F998982}" destId="{8317CE1D-34FC-437F-8F77-F24835F55B16}" srcOrd="3" destOrd="0" presId="urn:microsoft.com/office/officeart/2005/8/layout/hierarchy6"/>
    <dgm:cxn modelId="{ED9CF0D9-8AC9-4A02-A106-B35FF46CA2E3}" type="presParOf" srcId="{8317CE1D-34FC-437F-8F77-F24835F55B16}" destId="{FAD91B66-DC89-4CCE-885D-8798F01CB26A}" srcOrd="0" destOrd="0" presId="urn:microsoft.com/office/officeart/2005/8/layout/hierarchy6"/>
    <dgm:cxn modelId="{10DA487F-FEED-4F2C-87FA-8630BEC3AA2E}" type="presParOf" srcId="{8317CE1D-34FC-437F-8F77-F24835F55B16}" destId="{3B02EB22-1A4C-48F9-88FD-7ABDFE55AFCD}" srcOrd="1" destOrd="0" presId="urn:microsoft.com/office/officeart/2005/8/layout/hierarchy6"/>
    <dgm:cxn modelId="{436E4351-4DC0-43F1-BCF7-691971DEE104}" type="presParOf" srcId="{3B02EB22-1A4C-48F9-88FD-7ABDFE55AFCD}" destId="{65106D74-2620-4311-9B67-CDDFC182D3AA}" srcOrd="0" destOrd="0" presId="urn:microsoft.com/office/officeart/2005/8/layout/hierarchy6"/>
    <dgm:cxn modelId="{C2093E89-9C88-4A42-95CA-7524828EFD2E}" type="presParOf" srcId="{3B02EB22-1A4C-48F9-88FD-7ABDFE55AFCD}" destId="{A6CD5DA0-EB9E-40F5-A9DF-9E40C3AA56BA}" srcOrd="1" destOrd="0" presId="urn:microsoft.com/office/officeart/2005/8/layout/hierarchy6"/>
    <dgm:cxn modelId="{E8BAF15F-1D2B-471F-ADD9-C530C8670A5A}" type="presParOf" srcId="{A6CD5DA0-EB9E-40F5-A9DF-9E40C3AA56BA}" destId="{CBC3DF6B-A01D-4078-BD6E-79A845B15B8A}" srcOrd="0" destOrd="0" presId="urn:microsoft.com/office/officeart/2005/8/layout/hierarchy6"/>
    <dgm:cxn modelId="{677D4322-11FE-43E8-BB6D-BD570E088907}" type="presParOf" srcId="{A6CD5DA0-EB9E-40F5-A9DF-9E40C3AA56BA}" destId="{C825A19C-A9AF-4A1D-95C9-4A8A3C8C43E8}" srcOrd="1" destOrd="0" presId="urn:microsoft.com/office/officeart/2005/8/layout/hierarchy6"/>
    <dgm:cxn modelId="{6E1C6E88-A229-4191-9158-9DACBEE1B771}" type="presParOf" srcId="{C825A19C-A9AF-4A1D-95C9-4A8A3C8C43E8}" destId="{45906DAE-ADD8-4868-A6DE-A2B59F5FDA47}" srcOrd="0" destOrd="0" presId="urn:microsoft.com/office/officeart/2005/8/layout/hierarchy6"/>
    <dgm:cxn modelId="{330E0560-91CC-4566-BB87-0677F6E1FEE9}" type="presParOf" srcId="{C825A19C-A9AF-4A1D-95C9-4A8A3C8C43E8}" destId="{B24C29AB-33C9-4E1F-9833-F20920F03BA2}" srcOrd="1" destOrd="0" presId="urn:microsoft.com/office/officeart/2005/8/layout/hierarchy6"/>
    <dgm:cxn modelId="{793CFAA3-9A77-4443-AE85-8B458026A52E}" type="presParOf" srcId="{B24C29AB-33C9-4E1F-9833-F20920F03BA2}" destId="{F2A08AAC-D4B7-4CC4-AC2D-F8ABF55A0CBB}" srcOrd="0" destOrd="0" presId="urn:microsoft.com/office/officeart/2005/8/layout/hierarchy6"/>
    <dgm:cxn modelId="{C992D71E-791F-47FA-BC94-F4640894C35E}" type="presParOf" srcId="{B24C29AB-33C9-4E1F-9833-F20920F03BA2}" destId="{39037293-1F3E-4100-A54B-291AAB62C60C}" srcOrd="1" destOrd="0" presId="urn:microsoft.com/office/officeart/2005/8/layout/hierarchy6"/>
    <dgm:cxn modelId="{A04AF13D-D968-40A0-8FFF-6ABB4E296BC2}" type="presParOf" srcId="{C825A19C-A9AF-4A1D-95C9-4A8A3C8C43E8}" destId="{4702F4B6-89FC-49CE-B372-906FAB2D9FAF}" srcOrd="2" destOrd="0" presId="urn:microsoft.com/office/officeart/2005/8/layout/hierarchy6"/>
    <dgm:cxn modelId="{07E28EA0-CE9E-47DA-B4DB-8B81CA0E9188}" type="presParOf" srcId="{C825A19C-A9AF-4A1D-95C9-4A8A3C8C43E8}" destId="{9FEF0774-49BA-49DC-BAED-7E14420753AA}" srcOrd="3" destOrd="0" presId="urn:microsoft.com/office/officeart/2005/8/layout/hierarchy6"/>
    <dgm:cxn modelId="{5CF205B7-A089-4AD9-A22D-FAFB4C892375}" type="presParOf" srcId="{9FEF0774-49BA-49DC-BAED-7E14420753AA}" destId="{F8526E47-9758-4706-868C-A092B94625CA}" srcOrd="0" destOrd="0" presId="urn:microsoft.com/office/officeart/2005/8/layout/hierarchy6"/>
    <dgm:cxn modelId="{871DAE22-7AD6-4BF1-89ED-2208074D2276}" type="presParOf" srcId="{9FEF0774-49BA-49DC-BAED-7E14420753AA}" destId="{C2023839-59AB-479F-97B8-35BA1EAADEA9}" srcOrd="1" destOrd="0" presId="urn:microsoft.com/office/officeart/2005/8/layout/hierarchy6"/>
    <dgm:cxn modelId="{57A50EEE-AB69-4CCD-8F86-47853ED2F209}" type="presParOf" srcId="{C825A19C-A9AF-4A1D-95C9-4A8A3C8C43E8}" destId="{E1AD53B1-3455-402E-837B-507500E77FE7}" srcOrd="4" destOrd="0" presId="urn:microsoft.com/office/officeart/2005/8/layout/hierarchy6"/>
    <dgm:cxn modelId="{5337CBB4-4A36-4C4B-B696-971ED6C5D14E}" type="presParOf" srcId="{C825A19C-A9AF-4A1D-95C9-4A8A3C8C43E8}" destId="{191C099A-3B90-429D-9E43-CB8D8E5469CA}" srcOrd="5" destOrd="0" presId="urn:microsoft.com/office/officeart/2005/8/layout/hierarchy6"/>
    <dgm:cxn modelId="{57353010-3637-4DF4-A1B1-836C0E1744F7}" type="presParOf" srcId="{191C099A-3B90-429D-9E43-CB8D8E5469CA}" destId="{EDF4E745-4F04-4A21-8929-A6E0366AD601}" srcOrd="0" destOrd="0" presId="urn:microsoft.com/office/officeart/2005/8/layout/hierarchy6"/>
    <dgm:cxn modelId="{83A99977-D7BD-47F7-B0C2-7E78CECD6E62}" type="presParOf" srcId="{191C099A-3B90-429D-9E43-CB8D8E5469CA}" destId="{4CD53F42-63E6-4991-AFE6-86ED72F0926F}" srcOrd="1" destOrd="0" presId="urn:microsoft.com/office/officeart/2005/8/layout/hierarchy6"/>
    <dgm:cxn modelId="{866F006C-9817-42B4-933D-D45A0AEB0428}" type="presParOf" srcId="{4CD53F42-63E6-4991-AFE6-86ED72F0926F}" destId="{62D58158-EDE3-41BF-A5F3-251A0A322319}" srcOrd="0" destOrd="0" presId="urn:microsoft.com/office/officeart/2005/8/layout/hierarchy6"/>
    <dgm:cxn modelId="{9F90A09B-AB17-4068-A24A-23E9D3ACCAB9}" type="presParOf" srcId="{4CD53F42-63E6-4991-AFE6-86ED72F0926F}" destId="{D630D54D-50DF-447B-9150-C37A460AE84D}" srcOrd="1" destOrd="0" presId="urn:microsoft.com/office/officeart/2005/8/layout/hierarchy6"/>
    <dgm:cxn modelId="{C0AD3595-950B-42FF-86E9-F560C9CBCA30}" type="presParOf" srcId="{D630D54D-50DF-447B-9150-C37A460AE84D}" destId="{06A8BC50-723C-4D1F-9120-87274069FC5F}" srcOrd="0" destOrd="0" presId="urn:microsoft.com/office/officeart/2005/8/layout/hierarchy6"/>
    <dgm:cxn modelId="{467EAD4B-9146-4C90-8953-AFC18DFFB97F}" type="presParOf" srcId="{D630D54D-50DF-447B-9150-C37A460AE84D}" destId="{95652769-1EB7-447A-9C06-BD898EC59C05}" srcOrd="1" destOrd="0" presId="urn:microsoft.com/office/officeart/2005/8/layout/hierarchy6"/>
    <dgm:cxn modelId="{75DF23C6-1597-47C8-BBA0-98FBF1960950}" type="presParOf" srcId="{95652769-1EB7-447A-9C06-BD898EC59C05}" destId="{9197CA73-0AC2-4D06-BE1C-7F07808FC14C}" srcOrd="0" destOrd="0" presId="urn:microsoft.com/office/officeart/2005/8/layout/hierarchy6"/>
    <dgm:cxn modelId="{5888E919-BB0E-4E6B-B247-40B6FDD5C523}" type="presParOf" srcId="{95652769-1EB7-447A-9C06-BD898EC59C05}" destId="{264CC84D-201E-486A-89DD-15E4275CDEAF}" srcOrd="1" destOrd="0" presId="urn:microsoft.com/office/officeart/2005/8/layout/hierarchy6"/>
    <dgm:cxn modelId="{D81100EF-9CDE-4608-9082-5E6985F99BAE}" type="presParOf" srcId="{264CC84D-201E-486A-89DD-15E4275CDEAF}" destId="{541D1F9A-2D74-41ED-8CC9-A185A19B9719}" srcOrd="0" destOrd="0" presId="urn:microsoft.com/office/officeart/2005/8/layout/hierarchy6"/>
    <dgm:cxn modelId="{B2A6A24B-309C-4394-9832-6A8D6AE45137}" type="presParOf" srcId="{264CC84D-201E-486A-89DD-15E4275CDEAF}" destId="{9CD1AA54-7CCD-484C-9207-CE8794DE5ED5}" srcOrd="1" destOrd="0" presId="urn:microsoft.com/office/officeart/2005/8/layout/hierarchy6"/>
    <dgm:cxn modelId="{9E106CBA-24B7-4D39-96D2-F71347B0E27B}" type="presParOf" srcId="{3B02EB22-1A4C-48F9-88FD-7ABDFE55AFCD}" destId="{99E5B7C9-9547-4DB8-8489-B9C3934DDB09}" srcOrd="2" destOrd="0" presId="urn:microsoft.com/office/officeart/2005/8/layout/hierarchy6"/>
    <dgm:cxn modelId="{1738BE4A-0E41-4FF2-B121-0C9BC9ED2A14}" type="presParOf" srcId="{3B02EB22-1A4C-48F9-88FD-7ABDFE55AFCD}" destId="{D1F6711C-AE35-4BC9-8012-38B5AF4D8283}" srcOrd="3" destOrd="0" presId="urn:microsoft.com/office/officeart/2005/8/layout/hierarchy6"/>
    <dgm:cxn modelId="{31A9F39F-A5F5-4B9D-BA40-742E73A30EC3}" type="presParOf" srcId="{D1F6711C-AE35-4BC9-8012-38B5AF4D8283}" destId="{E3B8C834-8496-4B73-A1C8-1B0A5AC518C1}" srcOrd="0" destOrd="0" presId="urn:microsoft.com/office/officeart/2005/8/layout/hierarchy6"/>
    <dgm:cxn modelId="{673B1942-4B99-4646-BAF7-91F7BAF22B6F}" type="presParOf" srcId="{D1F6711C-AE35-4BC9-8012-38B5AF4D8283}" destId="{68476648-E1C2-40E4-BF3C-5E06BF2AC471}" srcOrd="1" destOrd="0" presId="urn:microsoft.com/office/officeart/2005/8/layout/hierarchy6"/>
    <dgm:cxn modelId="{F84F333E-2F20-45D8-BBE2-D183DD946976}" type="presParOf" srcId="{68476648-E1C2-40E4-BF3C-5E06BF2AC471}" destId="{C904CAD8-9971-4BD8-B173-3A4E37FB7F9E}" srcOrd="0" destOrd="0" presId="urn:microsoft.com/office/officeart/2005/8/layout/hierarchy6"/>
    <dgm:cxn modelId="{C3668CE0-8E28-4111-A7E3-DECD2FD7D7BB}" type="presParOf" srcId="{68476648-E1C2-40E4-BF3C-5E06BF2AC471}" destId="{5BF4C351-761D-4433-908B-56FF77F5102F}" srcOrd="1" destOrd="0" presId="urn:microsoft.com/office/officeart/2005/8/layout/hierarchy6"/>
    <dgm:cxn modelId="{C4E44471-BD86-4C44-8B1F-5E569573CEC0}" type="presParOf" srcId="{5BF4C351-761D-4433-908B-56FF77F5102F}" destId="{7319BB29-A77E-4026-B77E-EECDE5169EB5}" srcOrd="0" destOrd="0" presId="urn:microsoft.com/office/officeart/2005/8/layout/hierarchy6"/>
    <dgm:cxn modelId="{041991C8-F6A5-426A-AA68-C6554B458050}" type="presParOf" srcId="{5BF4C351-761D-4433-908B-56FF77F5102F}" destId="{EC663601-D50C-4A3C-9113-24C07B0532CC}" srcOrd="1" destOrd="0" presId="urn:microsoft.com/office/officeart/2005/8/layout/hierarchy6"/>
    <dgm:cxn modelId="{AA703AA3-9E73-4BA9-9BB3-9DB1BE00CA2E}" type="presParOf" srcId="{68476648-E1C2-40E4-BF3C-5E06BF2AC471}" destId="{C39A23AF-32B2-4A55-B14B-6EFC51ACEED5}" srcOrd="2" destOrd="0" presId="urn:microsoft.com/office/officeart/2005/8/layout/hierarchy6"/>
    <dgm:cxn modelId="{2F3D82F5-2E40-4867-96C1-C07FF29CF089}" type="presParOf" srcId="{68476648-E1C2-40E4-BF3C-5E06BF2AC471}" destId="{D62CCEE5-A8A3-489E-99EB-D12732A90F0D}" srcOrd="3" destOrd="0" presId="urn:microsoft.com/office/officeart/2005/8/layout/hierarchy6"/>
    <dgm:cxn modelId="{5CB80FF9-D26F-40C7-B31A-9D6AE6C07494}" type="presParOf" srcId="{D62CCEE5-A8A3-489E-99EB-D12732A90F0D}" destId="{C63D757C-8206-4AD3-8E95-E82C7AF3E01E}" srcOrd="0" destOrd="0" presId="urn:microsoft.com/office/officeart/2005/8/layout/hierarchy6"/>
    <dgm:cxn modelId="{78727047-77A4-44BA-A8EA-4256C09EE219}" type="presParOf" srcId="{D62CCEE5-A8A3-489E-99EB-D12732A90F0D}" destId="{4CDB38EA-A894-4028-9DC5-CE5C86282489}" srcOrd="1" destOrd="0" presId="urn:microsoft.com/office/officeart/2005/8/layout/hierarchy6"/>
    <dgm:cxn modelId="{74143499-4E5B-42DB-A021-64C93686E193}" type="presParOf" srcId="{F762D364-D36E-4D3B-9D2F-C98DC31F850F}" destId="{EDB2D3EE-293B-4127-981A-9120C0A3010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2F6018-85EC-48BE-8E32-3B60F5759371}"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79D59913-8B51-4AFC-BF2B-3E6C4D55019B}">
      <dgm:prSet phldrT="[Tekst]"/>
      <dgm:spPr>
        <a:solidFill>
          <a:schemeClr val="bg1">
            <a:lumMod val="95000"/>
          </a:schemeClr>
        </a:solidFill>
        <a:ln>
          <a:solidFill>
            <a:srgbClr val="FFC000"/>
          </a:solidFill>
        </a:ln>
      </dgm:spPr>
      <dgm:t>
        <a:bodyPr/>
        <a:lstStyle/>
        <a:p>
          <a:r>
            <a:rPr lang="pl-PL" b="1" dirty="0">
              <a:latin typeface="Lato"/>
            </a:rPr>
            <a:t>Podstawa prawna prymatu prawa unijnego przed prawem krajowym oraz jego bezpośredniego skutku w porządku wewnętrznym</a:t>
          </a:r>
          <a:endParaRPr lang="pl-PL" dirty="0">
            <a:latin typeface="Lato"/>
          </a:endParaRPr>
        </a:p>
      </dgm:t>
    </dgm:pt>
    <dgm:pt modelId="{148CB62A-BF46-48EB-8D43-1699950479DE}" type="parTrans" cxnId="{AA1D5B2A-E6B9-43AD-87E2-B745632AFE7A}">
      <dgm:prSet/>
      <dgm:spPr/>
      <dgm:t>
        <a:bodyPr/>
        <a:lstStyle/>
        <a:p>
          <a:endParaRPr lang="pl-PL">
            <a:latin typeface="Lato"/>
          </a:endParaRPr>
        </a:p>
      </dgm:t>
    </dgm:pt>
    <dgm:pt modelId="{527500C0-53AB-44A4-B8A1-128BD7E01842}" type="sibTrans" cxnId="{AA1D5B2A-E6B9-43AD-87E2-B745632AFE7A}">
      <dgm:prSet/>
      <dgm:spPr/>
      <dgm:t>
        <a:bodyPr/>
        <a:lstStyle/>
        <a:p>
          <a:endParaRPr lang="pl-PL">
            <a:latin typeface="Lato"/>
          </a:endParaRPr>
        </a:p>
      </dgm:t>
    </dgm:pt>
    <dgm:pt modelId="{48CDA477-1795-4050-B83D-360AAB15247C}">
      <dgm:prSet phldrT="[Tekst]"/>
      <dgm:spPr>
        <a:ln>
          <a:solidFill>
            <a:srgbClr val="FFC000"/>
          </a:solidFill>
        </a:ln>
      </dgm:spPr>
      <dgm:t>
        <a:bodyPr/>
        <a:lstStyle/>
        <a:p>
          <a:r>
            <a:rPr lang="pl-PL" b="1" dirty="0">
              <a:latin typeface="Lato"/>
            </a:rPr>
            <a:t>Podstawą prawną dla pierwszeństwa prawa pierwotnego przed ustawami (oraz aktami wykonawczymi)</a:t>
          </a:r>
          <a:endParaRPr lang="pl-PL" dirty="0">
            <a:latin typeface="Lato"/>
          </a:endParaRPr>
        </a:p>
      </dgm:t>
    </dgm:pt>
    <dgm:pt modelId="{36E98631-45F9-402B-BE64-27D07864E21E}" type="parTrans" cxnId="{3FBE819D-3E51-4DCC-BEA9-9C79C04E110A}">
      <dgm:prSet/>
      <dgm:spPr>
        <a:ln>
          <a:solidFill>
            <a:srgbClr val="FFC000"/>
          </a:solidFill>
        </a:ln>
      </dgm:spPr>
      <dgm:t>
        <a:bodyPr/>
        <a:lstStyle/>
        <a:p>
          <a:endParaRPr lang="pl-PL">
            <a:latin typeface="Lato"/>
          </a:endParaRPr>
        </a:p>
      </dgm:t>
    </dgm:pt>
    <dgm:pt modelId="{14FC7A64-A35A-493E-86E1-2E0A12406BB0}" type="sibTrans" cxnId="{3FBE819D-3E51-4DCC-BEA9-9C79C04E110A}">
      <dgm:prSet/>
      <dgm:spPr/>
      <dgm:t>
        <a:bodyPr/>
        <a:lstStyle/>
        <a:p>
          <a:endParaRPr lang="pl-PL">
            <a:latin typeface="Lato"/>
          </a:endParaRPr>
        </a:p>
      </dgm:t>
    </dgm:pt>
    <dgm:pt modelId="{63C166B9-2AF2-46F5-9BAA-781683B9102C}">
      <dgm:prSet phldrT="[Tekst]" custT="1"/>
      <dgm:spPr>
        <a:solidFill>
          <a:schemeClr val="bg1">
            <a:lumMod val="95000"/>
          </a:schemeClr>
        </a:solidFill>
        <a:ln>
          <a:solidFill>
            <a:srgbClr val="FFC000"/>
          </a:solidFill>
        </a:ln>
      </dgm:spPr>
      <dgm:t>
        <a:bodyPr/>
        <a:lstStyle/>
        <a:p>
          <a:r>
            <a:rPr lang="pl-PL" sz="1200" b="1" dirty="0">
              <a:latin typeface="Lato"/>
            </a:rPr>
            <a:t>Art. 9 Konstytucji RP </a:t>
          </a:r>
        </a:p>
        <a:p>
          <a:r>
            <a:rPr lang="pl-PL" sz="1600" b="1" dirty="0">
              <a:latin typeface="Lato"/>
            </a:rPr>
            <a:t>Rzeczpospolita Polska przestrzega wiążącego ją prawa międzynarodowego</a:t>
          </a:r>
          <a:endParaRPr lang="pl-PL" sz="1600" dirty="0">
            <a:latin typeface="Lato"/>
          </a:endParaRPr>
        </a:p>
      </dgm:t>
    </dgm:pt>
    <dgm:pt modelId="{CCC06C58-8232-4A5A-BA5D-CF601A13579C}" type="parTrans" cxnId="{74336967-E947-45B4-ADB7-8D861FF9FE18}">
      <dgm:prSet/>
      <dgm:spPr>
        <a:ln>
          <a:solidFill>
            <a:srgbClr val="FFC000"/>
          </a:solidFill>
        </a:ln>
      </dgm:spPr>
      <dgm:t>
        <a:bodyPr/>
        <a:lstStyle/>
        <a:p>
          <a:endParaRPr lang="pl-PL">
            <a:latin typeface="Lato"/>
          </a:endParaRPr>
        </a:p>
      </dgm:t>
    </dgm:pt>
    <dgm:pt modelId="{1E89EE46-120E-4C6C-95A4-1DBECB498B46}" type="sibTrans" cxnId="{74336967-E947-45B4-ADB7-8D861FF9FE18}">
      <dgm:prSet/>
      <dgm:spPr/>
      <dgm:t>
        <a:bodyPr/>
        <a:lstStyle/>
        <a:p>
          <a:endParaRPr lang="pl-PL">
            <a:latin typeface="Lato"/>
          </a:endParaRPr>
        </a:p>
      </dgm:t>
    </dgm:pt>
    <dgm:pt modelId="{A499CAA8-CB93-4DAD-99DC-C0F5D9FA0046}">
      <dgm:prSet phldrT="[Tekst]"/>
      <dgm:spPr>
        <a:ln>
          <a:solidFill>
            <a:srgbClr val="FFC000"/>
          </a:solidFill>
        </a:ln>
      </dgm:spPr>
      <dgm:t>
        <a:bodyPr/>
        <a:lstStyle/>
        <a:p>
          <a:r>
            <a:rPr lang="pl-PL" b="1" dirty="0">
              <a:latin typeface="Lato"/>
            </a:rPr>
            <a:t>podstawa pierwszeństwa oraz bezpośredniego skutku wspólnotowego prawa wtórnego </a:t>
          </a:r>
          <a:endParaRPr lang="pl-PL" dirty="0">
            <a:latin typeface="Lato"/>
          </a:endParaRPr>
        </a:p>
      </dgm:t>
    </dgm:pt>
    <dgm:pt modelId="{77776E75-8C9D-47FA-B4CB-5F7E222F3E71}" type="parTrans" cxnId="{208FBD7C-9B6A-4C42-9E25-AFD63234A1EA}">
      <dgm:prSet/>
      <dgm:spPr>
        <a:ln>
          <a:solidFill>
            <a:srgbClr val="FFC000"/>
          </a:solidFill>
        </a:ln>
      </dgm:spPr>
      <dgm:t>
        <a:bodyPr/>
        <a:lstStyle/>
        <a:p>
          <a:endParaRPr lang="pl-PL">
            <a:latin typeface="Lato"/>
          </a:endParaRPr>
        </a:p>
      </dgm:t>
    </dgm:pt>
    <dgm:pt modelId="{3D93DDEE-F509-4998-A0EA-45A35281CFAA}" type="sibTrans" cxnId="{208FBD7C-9B6A-4C42-9E25-AFD63234A1EA}">
      <dgm:prSet/>
      <dgm:spPr/>
      <dgm:t>
        <a:bodyPr/>
        <a:lstStyle/>
        <a:p>
          <a:endParaRPr lang="pl-PL">
            <a:latin typeface="Lato"/>
          </a:endParaRPr>
        </a:p>
      </dgm:t>
    </dgm:pt>
    <dgm:pt modelId="{5538A1CE-A0C3-4672-B544-E6572B6E0AE0}">
      <dgm:prSet custT="1"/>
      <dgm:spPr>
        <a:ln>
          <a:solidFill>
            <a:srgbClr val="FFC000"/>
          </a:solidFill>
        </a:ln>
      </dgm:spPr>
      <dgm:t>
        <a:bodyPr/>
        <a:lstStyle/>
        <a:p>
          <a:r>
            <a:rPr lang="pl-PL" sz="1200" b="1" dirty="0">
              <a:latin typeface="Lato"/>
            </a:rPr>
            <a:t>art. 91 ust. 2 Konstytucji RP</a:t>
          </a:r>
          <a:endParaRPr lang="pl-PL" sz="1200" dirty="0">
            <a:latin typeface="Lato"/>
          </a:endParaRPr>
        </a:p>
        <a:p>
          <a:r>
            <a:rPr lang="pl-PL" sz="1200" dirty="0">
              <a:latin typeface="Lato"/>
            </a:rPr>
            <a:t>umowa międzynarodowa ratyfikowana za uprzednią zgodą wyrażoną w ustawie ma pierwszeństwo przed ustawą, jeżeli ustawy tej nie da się pogodzić z umową.</a:t>
          </a:r>
        </a:p>
      </dgm:t>
    </dgm:pt>
    <dgm:pt modelId="{06298A92-2D1E-4D51-A762-0A0B7A791B76}" type="parTrans" cxnId="{3DE6CE0E-437E-464C-8125-309249DD326B}">
      <dgm:prSet/>
      <dgm:spPr/>
      <dgm:t>
        <a:bodyPr/>
        <a:lstStyle/>
        <a:p>
          <a:endParaRPr lang="pl-PL">
            <a:latin typeface="Lato"/>
          </a:endParaRPr>
        </a:p>
      </dgm:t>
    </dgm:pt>
    <dgm:pt modelId="{9C31A0EA-1252-45D4-958E-8EA377D74E7C}" type="sibTrans" cxnId="{3DE6CE0E-437E-464C-8125-309249DD326B}">
      <dgm:prSet/>
      <dgm:spPr/>
      <dgm:t>
        <a:bodyPr/>
        <a:lstStyle/>
        <a:p>
          <a:endParaRPr lang="pl-PL">
            <a:latin typeface="Lato"/>
          </a:endParaRPr>
        </a:p>
      </dgm:t>
    </dgm:pt>
    <dgm:pt modelId="{D8DBE899-A911-4F5F-82F3-17E093B53F06}">
      <dgm:prSet custT="1"/>
      <dgm:spPr>
        <a:ln>
          <a:solidFill>
            <a:srgbClr val="FFC000"/>
          </a:solidFill>
        </a:ln>
      </dgm:spPr>
      <dgm:t>
        <a:bodyPr/>
        <a:lstStyle/>
        <a:p>
          <a:r>
            <a:rPr lang="pl-PL" sz="1200" b="1" dirty="0">
              <a:latin typeface="Lato"/>
            </a:rPr>
            <a:t>art. 91 ust. 3 Konstytucji RP</a:t>
          </a:r>
          <a:endParaRPr lang="pl-PL" sz="1200" dirty="0">
            <a:latin typeface="Lato"/>
          </a:endParaRPr>
        </a:p>
        <a:p>
          <a:r>
            <a:rPr lang="pl-PL" sz="1200" dirty="0">
              <a:latin typeface="Lato"/>
            </a:rPr>
            <a:t>jeżeli wynika to z ratyfikowanej przez Rzeczpospolitą Polską umowy konstytuującej organizację międzynarodową, prawo przez nią stanowione jest stosowane bezpośrednio, mając pierwszeństwo w przypadku kolizji z ustawami.</a:t>
          </a:r>
        </a:p>
      </dgm:t>
    </dgm:pt>
    <dgm:pt modelId="{05B89BC6-E5A8-454A-BF3B-0DAA1DE88FC5}" type="parTrans" cxnId="{0E68E3B4-828B-4B3C-B36E-60436E5E2579}">
      <dgm:prSet/>
      <dgm:spPr>
        <a:ln>
          <a:solidFill>
            <a:srgbClr val="FFC000"/>
          </a:solidFill>
        </a:ln>
      </dgm:spPr>
      <dgm:t>
        <a:bodyPr/>
        <a:lstStyle/>
        <a:p>
          <a:endParaRPr lang="pl-PL">
            <a:latin typeface="Lato"/>
          </a:endParaRPr>
        </a:p>
      </dgm:t>
    </dgm:pt>
    <dgm:pt modelId="{B3A58106-92B8-4278-8160-3C5DD6F3D3F7}" type="sibTrans" cxnId="{0E68E3B4-828B-4B3C-B36E-60436E5E2579}">
      <dgm:prSet/>
      <dgm:spPr/>
      <dgm:t>
        <a:bodyPr/>
        <a:lstStyle/>
        <a:p>
          <a:endParaRPr lang="pl-PL">
            <a:latin typeface="Lato"/>
          </a:endParaRPr>
        </a:p>
      </dgm:t>
    </dgm:pt>
    <dgm:pt modelId="{550CD090-7728-4E22-8651-AE7F857E0C9F}" type="pres">
      <dgm:prSet presAssocID="{152F6018-85EC-48BE-8E32-3B60F5759371}" presName="mainComposite" presStyleCnt="0">
        <dgm:presLayoutVars>
          <dgm:chPref val="1"/>
          <dgm:dir/>
          <dgm:animOne val="branch"/>
          <dgm:animLvl val="lvl"/>
          <dgm:resizeHandles val="exact"/>
        </dgm:presLayoutVars>
      </dgm:prSet>
      <dgm:spPr/>
      <dgm:t>
        <a:bodyPr/>
        <a:lstStyle/>
        <a:p>
          <a:endParaRPr lang="pl-PL"/>
        </a:p>
      </dgm:t>
    </dgm:pt>
    <dgm:pt modelId="{8F98A35B-F6DE-4E2A-84BE-2D4D5D81A174}" type="pres">
      <dgm:prSet presAssocID="{152F6018-85EC-48BE-8E32-3B60F5759371}" presName="hierFlow" presStyleCnt="0"/>
      <dgm:spPr/>
    </dgm:pt>
    <dgm:pt modelId="{099DAD39-39E8-4B2A-9168-FD6994FDB5BA}" type="pres">
      <dgm:prSet presAssocID="{152F6018-85EC-48BE-8E32-3B60F5759371}" presName="hierChild1" presStyleCnt="0">
        <dgm:presLayoutVars>
          <dgm:chPref val="1"/>
          <dgm:animOne val="branch"/>
          <dgm:animLvl val="lvl"/>
        </dgm:presLayoutVars>
      </dgm:prSet>
      <dgm:spPr/>
    </dgm:pt>
    <dgm:pt modelId="{EE749756-C261-46D6-8AB5-61F0F0AC9BEF}" type="pres">
      <dgm:prSet presAssocID="{79D59913-8B51-4AFC-BF2B-3E6C4D55019B}" presName="Name14" presStyleCnt="0"/>
      <dgm:spPr/>
    </dgm:pt>
    <dgm:pt modelId="{9D8271F9-611C-482E-A625-7D27CF61B58A}" type="pres">
      <dgm:prSet presAssocID="{79D59913-8B51-4AFC-BF2B-3E6C4D55019B}" presName="level1Shape" presStyleLbl="node0" presStyleIdx="0" presStyleCnt="1" custScaleX="506821" custScaleY="66491">
        <dgm:presLayoutVars>
          <dgm:chPref val="3"/>
        </dgm:presLayoutVars>
      </dgm:prSet>
      <dgm:spPr/>
      <dgm:t>
        <a:bodyPr/>
        <a:lstStyle/>
        <a:p>
          <a:endParaRPr lang="pl-PL"/>
        </a:p>
      </dgm:t>
    </dgm:pt>
    <dgm:pt modelId="{23E5C264-3666-4398-9BCE-B0C0DD913B13}" type="pres">
      <dgm:prSet presAssocID="{79D59913-8B51-4AFC-BF2B-3E6C4D55019B}" presName="hierChild2" presStyleCnt="0"/>
      <dgm:spPr/>
    </dgm:pt>
    <dgm:pt modelId="{5D3BE3F6-9922-4493-9B8E-39D053855B02}" type="pres">
      <dgm:prSet presAssocID="{36E98631-45F9-402B-BE64-27D07864E21E}" presName="Name19" presStyleLbl="parChTrans1D2" presStyleIdx="0" presStyleCnt="3"/>
      <dgm:spPr/>
      <dgm:t>
        <a:bodyPr/>
        <a:lstStyle/>
        <a:p>
          <a:endParaRPr lang="pl-PL"/>
        </a:p>
      </dgm:t>
    </dgm:pt>
    <dgm:pt modelId="{19EE9BE1-53A3-46AC-A104-F348B65275BE}" type="pres">
      <dgm:prSet presAssocID="{48CDA477-1795-4050-B83D-360AAB15247C}" presName="Name21" presStyleCnt="0"/>
      <dgm:spPr/>
    </dgm:pt>
    <dgm:pt modelId="{C7BD1140-314E-4FD0-9C0B-245637EE8D0A}" type="pres">
      <dgm:prSet presAssocID="{48CDA477-1795-4050-B83D-360AAB15247C}" presName="level2Shape" presStyleLbl="node2" presStyleIdx="0" presStyleCnt="3" custScaleX="149527" custScaleY="135173"/>
      <dgm:spPr/>
      <dgm:t>
        <a:bodyPr/>
        <a:lstStyle/>
        <a:p>
          <a:endParaRPr lang="pl-PL"/>
        </a:p>
      </dgm:t>
    </dgm:pt>
    <dgm:pt modelId="{51017260-3D2B-48C6-893C-C20EE3FE1D2F}" type="pres">
      <dgm:prSet presAssocID="{48CDA477-1795-4050-B83D-360AAB15247C}" presName="hierChild3" presStyleCnt="0"/>
      <dgm:spPr/>
    </dgm:pt>
    <dgm:pt modelId="{B3350749-8FF2-4E44-879A-E9FB41743FF6}" type="pres">
      <dgm:prSet presAssocID="{06298A92-2D1E-4D51-A762-0A0B7A791B76}" presName="Name19" presStyleLbl="parChTrans1D3" presStyleIdx="0" presStyleCnt="2"/>
      <dgm:spPr/>
      <dgm:t>
        <a:bodyPr/>
        <a:lstStyle/>
        <a:p>
          <a:endParaRPr lang="pl-PL"/>
        </a:p>
      </dgm:t>
    </dgm:pt>
    <dgm:pt modelId="{83B5EA76-8156-48E8-9AE5-409D5F05C1C5}" type="pres">
      <dgm:prSet presAssocID="{5538A1CE-A0C3-4672-B544-E6572B6E0AE0}" presName="Name21" presStyleCnt="0"/>
      <dgm:spPr/>
    </dgm:pt>
    <dgm:pt modelId="{854C2387-B3D0-4016-B93D-79E6346D3779}" type="pres">
      <dgm:prSet presAssocID="{5538A1CE-A0C3-4672-B544-E6572B6E0AE0}" presName="level2Shape" presStyleLbl="node3" presStyleIdx="0" presStyleCnt="2" custScaleX="175512" custScaleY="146070"/>
      <dgm:spPr/>
      <dgm:t>
        <a:bodyPr/>
        <a:lstStyle/>
        <a:p>
          <a:endParaRPr lang="pl-PL"/>
        </a:p>
      </dgm:t>
    </dgm:pt>
    <dgm:pt modelId="{BAC6EE5A-6FAD-464A-9C09-8FAE7DE421B2}" type="pres">
      <dgm:prSet presAssocID="{5538A1CE-A0C3-4672-B544-E6572B6E0AE0}" presName="hierChild3" presStyleCnt="0"/>
      <dgm:spPr/>
    </dgm:pt>
    <dgm:pt modelId="{763FEFC9-07CD-49C6-A5E1-F9D2C19096B7}" type="pres">
      <dgm:prSet presAssocID="{CCC06C58-8232-4A5A-BA5D-CF601A13579C}" presName="Name19" presStyleLbl="parChTrans1D2" presStyleIdx="1" presStyleCnt="3"/>
      <dgm:spPr/>
      <dgm:t>
        <a:bodyPr/>
        <a:lstStyle/>
        <a:p>
          <a:endParaRPr lang="pl-PL"/>
        </a:p>
      </dgm:t>
    </dgm:pt>
    <dgm:pt modelId="{3AD2B95B-A3AF-49E2-A80B-815C6182F1AE}" type="pres">
      <dgm:prSet presAssocID="{63C166B9-2AF2-46F5-9BAA-781683B9102C}" presName="Name21" presStyleCnt="0"/>
      <dgm:spPr/>
    </dgm:pt>
    <dgm:pt modelId="{4C5C7664-2D61-48A0-801E-7F08B3ED0EA0}" type="pres">
      <dgm:prSet presAssocID="{63C166B9-2AF2-46F5-9BAA-781683B9102C}" presName="level2Shape" presStyleLbl="node2" presStyleIdx="1" presStyleCnt="3" custScaleX="106010" custScaleY="315670"/>
      <dgm:spPr/>
      <dgm:t>
        <a:bodyPr/>
        <a:lstStyle/>
        <a:p>
          <a:endParaRPr lang="pl-PL"/>
        </a:p>
      </dgm:t>
    </dgm:pt>
    <dgm:pt modelId="{BF582BDD-CC7C-4BB4-A054-CAE9141BFA92}" type="pres">
      <dgm:prSet presAssocID="{63C166B9-2AF2-46F5-9BAA-781683B9102C}" presName="hierChild3" presStyleCnt="0"/>
      <dgm:spPr/>
    </dgm:pt>
    <dgm:pt modelId="{802F6B54-3909-4827-8515-A2957983523A}" type="pres">
      <dgm:prSet presAssocID="{77776E75-8C9D-47FA-B4CB-5F7E222F3E71}" presName="Name19" presStyleLbl="parChTrans1D2" presStyleIdx="2" presStyleCnt="3"/>
      <dgm:spPr/>
      <dgm:t>
        <a:bodyPr/>
        <a:lstStyle/>
        <a:p>
          <a:endParaRPr lang="pl-PL"/>
        </a:p>
      </dgm:t>
    </dgm:pt>
    <dgm:pt modelId="{0AE97D02-FB8A-4F00-96A8-D834A164BC96}" type="pres">
      <dgm:prSet presAssocID="{A499CAA8-CB93-4DAD-99DC-C0F5D9FA0046}" presName="Name21" presStyleCnt="0"/>
      <dgm:spPr/>
    </dgm:pt>
    <dgm:pt modelId="{17186310-8B18-4159-BC93-FCE228A79A2A}" type="pres">
      <dgm:prSet presAssocID="{A499CAA8-CB93-4DAD-99DC-C0F5D9FA0046}" presName="level2Shape" presStyleLbl="node2" presStyleIdx="2" presStyleCnt="3" custScaleX="149527" custScaleY="135173"/>
      <dgm:spPr/>
      <dgm:t>
        <a:bodyPr/>
        <a:lstStyle/>
        <a:p>
          <a:endParaRPr lang="pl-PL"/>
        </a:p>
      </dgm:t>
    </dgm:pt>
    <dgm:pt modelId="{60B516DC-C8F0-4DEF-8322-971DFB98A9BD}" type="pres">
      <dgm:prSet presAssocID="{A499CAA8-CB93-4DAD-99DC-C0F5D9FA0046}" presName="hierChild3" presStyleCnt="0"/>
      <dgm:spPr/>
    </dgm:pt>
    <dgm:pt modelId="{30F96E87-26BF-4E11-822D-E48FEFCE2456}" type="pres">
      <dgm:prSet presAssocID="{05B89BC6-E5A8-454A-BF3B-0DAA1DE88FC5}" presName="Name19" presStyleLbl="parChTrans1D3" presStyleIdx="1" presStyleCnt="2"/>
      <dgm:spPr/>
      <dgm:t>
        <a:bodyPr/>
        <a:lstStyle/>
        <a:p>
          <a:endParaRPr lang="pl-PL"/>
        </a:p>
      </dgm:t>
    </dgm:pt>
    <dgm:pt modelId="{CD994F1C-DE93-4C46-88CF-914436C1CB21}" type="pres">
      <dgm:prSet presAssocID="{D8DBE899-A911-4F5F-82F3-17E093B53F06}" presName="Name21" presStyleCnt="0"/>
      <dgm:spPr/>
    </dgm:pt>
    <dgm:pt modelId="{D100026B-0B3B-4408-9A9B-886CAE1A806F}" type="pres">
      <dgm:prSet presAssocID="{D8DBE899-A911-4F5F-82F3-17E093B53F06}" presName="level2Shape" presStyleLbl="node3" presStyleIdx="1" presStyleCnt="2" custScaleX="175512" custScaleY="164866"/>
      <dgm:spPr/>
      <dgm:t>
        <a:bodyPr/>
        <a:lstStyle/>
        <a:p>
          <a:endParaRPr lang="pl-PL"/>
        </a:p>
      </dgm:t>
    </dgm:pt>
    <dgm:pt modelId="{3F28AE30-9093-42F5-883B-D121FCC04232}" type="pres">
      <dgm:prSet presAssocID="{D8DBE899-A911-4F5F-82F3-17E093B53F06}" presName="hierChild3" presStyleCnt="0"/>
      <dgm:spPr/>
    </dgm:pt>
    <dgm:pt modelId="{C90AA66E-F5B0-4C4A-9897-DA8D7B2FF99E}" type="pres">
      <dgm:prSet presAssocID="{152F6018-85EC-48BE-8E32-3B60F5759371}" presName="bgShapesFlow" presStyleCnt="0"/>
      <dgm:spPr/>
    </dgm:pt>
  </dgm:ptLst>
  <dgm:cxnLst>
    <dgm:cxn modelId="{6EEDB44F-A8E6-465D-BC06-362B376C5EC9}" type="presOf" srcId="{77776E75-8C9D-47FA-B4CB-5F7E222F3E71}" destId="{802F6B54-3909-4827-8515-A2957983523A}" srcOrd="0" destOrd="0" presId="urn:microsoft.com/office/officeart/2005/8/layout/hierarchy6"/>
    <dgm:cxn modelId="{76163600-EF85-4EA5-9DFB-2958B820AA9D}" type="presOf" srcId="{79D59913-8B51-4AFC-BF2B-3E6C4D55019B}" destId="{9D8271F9-611C-482E-A625-7D27CF61B58A}" srcOrd="0" destOrd="0" presId="urn:microsoft.com/office/officeart/2005/8/layout/hierarchy6"/>
    <dgm:cxn modelId="{6E1C6CBB-0073-47C1-8A85-2DAE8DE2DA1F}" type="presOf" srcId="{05B89BC6-E5A8-454A-BF3B-0DAA1DE88FC5}" destId="{30F96E87-26BF-4E11-822D-E48FEFCE2456}" srcOrd="0" destOrd="0" presId="urn:microsoft.com/office/officeart/2005/8/layout/hierarchy6"/>
    <dgm:cxn modelId="{0A9EE4A2-9DCD-46D0-B23E-18C9F26334BB}" type="presOf" srcId="{06298A92-2D1E-4D51-A762-0A0B7A791B76}" destId="{B3350749-8FF2-4E44-879A-E9FB41743FF6}" srcOrd="0" destOrd="0" presId="urn:microsoft.com/office/officeart/2005/8/layout/hierarchy6"/>
    <dgm:cxn modelId="{DB2353C2-2B0C-445E-86FE-9361AE66BF84}" type="presOf" srcId="{5538A1CE-A0C3-4672-B544-E6572B6E0AE0}" destId="{854C2387-B3D0-4016-B93D-79E6346D3779}" srcOrd="0" destOrd="0" presId="urn:microsoft.com/office/officeart/2005/8/layout/hierarchy6"/>
    <dgm:cxn modelId="{208FBD7C-9B6A-4C42-9E25-AFD63234A1EA}" srcId="{79D59913-8B51-4AFC-BF2B-3E6C4D55019B}" destId="{A499CAA8-CB93-4DAD-99DC-C0F5D9FA0046}" srcOrd="2" destOrd="0" parTransId="{77776E75-8C9D-47FA-B4CB-5F7E222F3E71}" sibTransId="{3D93DDEE-F509-4998-A0EA-45A35281CFAA}"/>
    <dgm:cxn modelId="{E55479B3-349D-4F48-9312-BF3B8B7B248E}" type="presOf" srcId="{48CDA477-1795-4050-B83D-360AAB15247C}" destId="{C7BD1140-314E-4FD0-9C0B-245637EE8D0A}" srcOrd="0" destOrd="0" presId="urn:microsoft.com/office/officeart/2005/8/layout/hierarchy6"/>
    <dgm:cxn modelId="{0B4FFB98-52D0-49A4-8886-25E1583ED3B3}" type="presOf" srcId="{A499CAA8-CB93-4DAD-99DC-C0F5D9FA0046}" destId="{17186310-8B18-4159-BC93-FCE228A79A2A}" srcOrd="0" destOrd="0" presId="urn:microsoft.com/office/officeart/2005/8/layout/hierarchy6"/>
    <dgm:cxn modelId="{3DE6CE0E-437E-464C-8125-309249DD326B}" srcId="{48CDA477-1795-4050-B83D-360AAB15247C}" destId="{5538A1CE-A0C3-4672-B544-E6572B6E0AE0}" srcOrd="0" destOrd="0" parTransId="{06298A92-2D1E-4D51-A762-0A0B7A791B76}" sibTransId="{9C31A0EA-1252-45D4-958E-8EA377D74E7C}"/>
    <dgm:cxn modelId="{9A97B1E3-4004-4AF8-BADF-132E98CF744C}" type="presOf" srcId="{152F6018-85EC-48BE-8E32-3B60F5759371}" destId="{550CD090-7728-4E22-8651-AE7F857E0C9F}" srcOrd="0" destOrd="0" presId="urn:microsoft.com/office/officeart/2005/8/layout/hierarchy6"/>
    <dgm:cxn modelId="{1A1BD3F2-BA19-4951-A365-476123E4581D}" type="presOf" srcId="{CCC06C58-8232-4A5A-BA5D-CF601A13579C}" destId="{763FEFC9-07CD-49C6-A5E1-F9D2C19096B7}" srcOrd="0" destOrd="0" presId="urn:microsoft.com/office/officeart/2005/8/layout/hierarchy6"/>
    <dgm:cxn modelId="{5EE00E40-C94E-4C6C-98DC-CE683F60A5AC}" type="presOf" srcId="{D8DBE899-A911-4F5F-82F3-17E093B53F06}" destId="{D100026B-0B3B-4408-9A9B-886CAE1A806F}" srcOrd="0" destOrd="0" presId="urn:microsoft.com/office/officeart/2005/8/layout/hierarchy6"/>
    <dgm:cxn modelId="{14E94A7F-C81B-41A7-B1A5-2225DDB88F2E}" type="presOf" srcId="{63C166B9-2AF2-46F5-9BAA-781683B9102C}" destId="{4C5C7664-2D61-48A0-801E-7F08B3ED0EA0}" srcOrd="0" destOrd="0" presId="urn:microsoft.com/office/officeart/2005/8/layout/hierarchy6"/>
    <dgm:cxn modelId="{AA1D5B2A-E6B9-43AD-87E2-B745632AFE7A}" srcId="{152F6018-85EC-48BE-8E32-3B60F5759371}" destId="{79D59913-8B51-4AFC-BF2B-3E6C4D55019B}" srcOrd="0" destOrd="0" parTransId="{148CB62A-BF46-48EB-8D43-1699950479DE}" sibTransId="{527500C0-53AB-44A4-B8A1-128BD7E01842}"/>
    <dgm:cxn modelId="{3FBE819D-3E51-4DCC-BEA9-9C79C04E110A}" srcId="{79D59913-8B51-4AFC-BF2B-3E6C4D55019B}" destId="{48CDA477-1795-4050-B83D-360AAB15247C}" srcOrd="0" destOrd="0" parTransId="{36E98631-45F9-402B-BE64-27D07864E21E}" sibTransId="{14FC7A64-A35A-493E-86E1-2E0A12406BB0}"/>
    <dgm:cxn modelId="{C7A165A4-241E-4962-8ABD-F2945E4B4DED}" type="presOf" srcId="{36E98631-45F9-402B-BE64-27D07864E21E}" destId="{5D3BE3F6-9922-4493-9B8E-39D053855B02}" srcOrd="0" destOrd="0" presId="urn:microsoft.com/office/officeart/2005/8/layout/hierarchy6"/>
    <dgm:cxn modelId="{0E68E3B4-828B-4B3C-B36E-60436E5E2579}" srcId="{A499CAA8-CB93-4DAD-99DC-C0F5D9FA0046}" destId="{D8DBE899-A911-4F5F-82F3-17E093B53F06}" srcOrd="0" destOrd="0" parTransId="{05B89BC6-E5A8-454A-BF3B-0DAA1DE88FC5}" sibTransId="{B3A58106-92B8-4278-8160-3C5DD6F3D3F7}"/>
    <dgm:cxn modelId="{74336967-E947-45B4-ADB7-8D861FF9FE18}" srcId="{79D59913-8B51-4AFC-BF2B-3E6C4D55019B}" destId="{63C166B9-2AF2-46F5-9BAA-781683B9102C}" srcOrd="1" destOrd="0" parTransId="{CCC06C58-8232-4A5A-BA5D-CF601A13579C}" sibTransId="{1E89EE46-120E-4C6C-95A4-1DBECB498B46}"/>
    <dgm:cxn modelId="{B2D68912-1EF0-4BF2-8813-2AA7B867CFDC}" type="presParOf" srcId="{550CD090-7728-4E22-8651-AE7F857E0C9F}" destId="{8F98A35B-F6DE-4E2A-84BE-2D4D5D81A174}" srcOrd="0" destOrd="0" presId="urn:microsoft.com/office/officeart/2005/8/layout/hierarchy6"/>
    <dgm:cxn modelId="{07FCE6DC-EA66-4E5F-A23D-DFC997D33DF3}" type="presParOf" srcId="{8F98A35B-F6DE-4E2A-84BE-2D4D5D81A174}" destId="{099DAD39-39E8-4B2A-9168-FD6994FDB5BA}" srcOrd="0" destOrd="0" presId="urn:microsoft.com/office/officeart/2005/8/layout/hierarchy6"/>
    <dgm:cxn modelId="{D843E549-E04D-42DF-9357-94E4E1B03164}" type="presParOf" srcId="{099DAD39-39E8-4B2A-9168-FD6994FDB5BA}" destId="{EE749756-C261-46D6-8AB5-61F0F0AC9BEF}" srcOrd="0" destOrd="0" presId="urn:microsoft.com/office/officeart/2005/8/layout/hierarchy6"/>
    <dgm:cxn modelId="{8DCC98C2-A24B-46A2-B935-DF3A8370E988}" type="presParOf" srcId="{EE749756-C261-46D6-8AB5-61F0F0AC9BEF}" destId="{9D8271F9-611C-482E-A625-7D27CF61B58A}" srcOrd="0" destOrd="0" presId="urn:microsoft.com/office/officeart/2005/8/layout/hierarchy6"/>
    <dgm:cxn modelId="{BF2DB3F8-DFFB-45AB-87BB-98B998A265A2}" type="presParOf" srcId="{EE749756-C261-46D6-8AB5-61F0F0AC9BEF}" destId="{23E5C264-3666-4398-9BCE-B0C0DD913B13}" srcOrd="1" destOrd="0" presId="urn:microsoft.com/office/officeart/2005/8/layout/hierarchy6"/>
    <dgm:cxn modelId="{5BD23BD3-3BC8-4A8A-9D61-6BFCBE4B0CCF}" type="presParOf" srcId="{23E5C264-3666-4398-9BCE-B0C0DD913B13}" destId="{5D3BE3F6-9922-4493-9B8E-39D053855B02}" srcOrd="0" destOrd="0" presId="urn:microsoft.com/office/officeart/2005/8/layout/hierarchy6"/>
    <dgm:cxn modelId="{979BB719-8579-48B8-8656-0D03A01168CD}" type="presParOf" srcId="{23E5C264-3666-4398-9BCE-B0C0DD913B13}" destId="{19EE9BE1-53A3-46AC-A104-F348B65275BE}" srcOrd="1" destOrd="0" presId="urn:microsoft.com/office/officeart/2005/8/layout/hierarchy6"/>
    <dgm:cxn modelId="{1B9E63C6-407C-485D-83A5-350863D83711}" type="presParOf" srcId="{19EE9BE1-53A3-46AC-A104-F348B65275BE}" destId="{C7BD1140-314E-4FD0-9C0B-245637EE8D0A}" srcOrd="0" destOrd="0" presId="urn:microsoft.com/office/officeart/2005/8/layout/hierarchy6"/>
    <dgm:cxn modelId="{112BEC1B-A616-41F8-A505-9BDDD1152FA2}" type="presParOf" srcId="{19EE9BE1-53A3-46AC-A104-F348B65275BE}" destId="{51017260-3D2B-48C6-893C-C20EE3FE1D2F}" srcOrd="1" destOrd="0" presId="urn:microsoft.com/office/officeart/2005/8/layout/hierarchy6"/>
    <dgm:cxn modelId="{15E8A0D1-E8C2-4651-9F55-9D094E9BDD10}" type="presParOf" srcId="{51017260-3D2B-48C6-893C-C20EE3FE1D2F}" destId="{B3350749-8FF2-4E44-879A-E9FB41743FF6}" srcOrd="0" destOrd="0" presId="urn:microsoft.com/office/officeart/2005/8/layout/hierarchy6"/>
    <dgm:cxn modelId="{0B520EF8-1A0D-42C7-8E8E-99BFBDC5402E}" type="presParOf" srcId="{51017260-3D2B-48C6-893C-C20EE3FE1D2F}" destId="{83B5EA76-8156-48E8-9AE5-409D5F05C1C5}" srcOrd="1" destOrd="0" presId="urn:microsoft.com/office/officeart/2005/8/layout/hierarchy6"/>
    <dgm:cxn modelId="{93987485-0D75-4089-A9B9-ABD9FE048422}" type="presParOf" srcId="{83B5EA76-8156-48E8-9AE5-409D5F05C1C5}" destId="{854C2387-B3D0-4016-B93D-79E6346D3779}" srcOrd="0" destOrd="0" presId="urn:microsoft.com/office/officeart/2005/8/layout/hierarchy6"/>
    <dgm:cxn modelId="{1D4A4995-6562-4A83-A8F5-CF6DBFB8D31F}" type="presParOf" srcId="{83B5EA76-8156-48E8-9AE5-409D5F05C1C5}" destId="{BAC6EE5A-6FAD-464A-9C09-8FAE7DE421B2}" srcOrd="1" destOrd="0" presId="urn:microsoft.com/office/officeart/2005/8/layout/hierarchy6"/>
    <dgm:cxn modelId="{AAC2B590-657C-4E30-BB7B-01AA3863E75F}" type="presParOf" srcId="{23E5C264-3666-4398-9BCE-B0C0DD913B13}" destId="{763FEFC9-07CD-49C6-A5E1-F9D2C19096B7}" srcOrd="2" destOrd="0" presId="urn:microsoft.com/office/officeart/2005/8/layout/hierarchy6"/>
    <dgm:cxn modelId="{AB77CB00-8D4F-42D7-B5CE-121DA03045E8}" type="presParOf" srcId="{23E5C264-3666-4398-9BCE-B0C0DD913B13}" destId="{3AD2B95B-A3AF-49E2-A80B-815C6182F1AE}" srcOrd="3" destOrd="0" presId="urn:microsoft.com/office/officeart/2005/8/layout/hierarchy6"/>
    <dgm:cxn modelId="{A9668083-A802-40A1-9F8B-71E8382D2F8C}" type="presParOf" srcId="{3AD2B95B-A3AF-49E2-A80B-815C6182F1AE}" destId="{4C5C7664-2D61-48A0-801E-7F08B3ED0EA0}" srcOrd="0" destOrd="0" presId="urn:microsoft.com/office/officeart/2005/8/layout/hierarchy6"/>
    <dgm:cxn modelId="{55C349D7-E020-47E4-AC99-7EF0B0E77C84}" type="presParOf" srcId="{3AD2B95B-A3AF-49E2-A80B-815C6182F1AE}" destId="{BF582BDD-CC7C-4BB4-A054-CAE9141BFA92}" srcOrd="1" destOrd="0" presId="urn:microsoft.com/office/officeart/2005/8/layout/hierarchy6"/>
    <dgm:cxn modelId="{90EAD884-D2C4-470F-B575-07E2191AF5E1}" type="presParOf" srcId="{23E5C264-3666-4398-9BCE-B0C0DD913B13}" destId="{802F6B54-3909-4827-8515-A2957983523A}" srcOrd="4" destOrd="0" presId="urn:microsoft.com/office/officeart/2005/8/layout/hierarchy6"/>
    <dgm:cxn modelId="{3356B3ED-1449-4778-9887-A73E64A5A1C0}" type="presParOf" srcId="{23E5C264-3666-4398-9BCE-B0C0DD913B13}" destId="{0AE97D02-FB8A-4F00-96A8-D834A164BC96}" srcOrd="5" destOrd="0" presId="urn:microsoft.com/office/officeart/2005/8/layout/hierarchy6"/>
    <dgm:cxn modelId="{00E0647A-27D2-43CB-906A-4E03A15BCAC4}" type="presParOf" srcId="{0AE97D02-FB8A-4F00-96A8-D834A164BC96}" destId="{17186310-8B18-4159-BC93-FCE228A79A2A}" srcOrd="0" destOrd="0" presId="urn:microsoft.com/office/officeart/2005/8/layout/hierarchy6"/>
    <dgm:cxn modelId="{E99BD55A-7907-4B02-82BA-F6DA6BF7446F}" type="presParOf" srcId="{0AE97D02-FB8A-4F00-96A8-D834A164BC96}" destId="{60B516DC-C8F0-4DEF-8322-971DFB98A9BD}" srcOrd="1" destOrd="0" presId="urn:microsoft.com/office/officeart/2005/8/layout/hierarchy6"/>
    <dgm:cxn modelId="{C73508EB-1134-4CCB-8C51-CCDE734BC45F}" type="presParOf" srcId="{60B516DC-C8F0-4DEF-8322-971DFB98A9BD}" destId="{30F96E87-26BF-4E11-822D-E48FEFCE2456}" srcOrd="0" destOrd="0" presId="urn:microsoft.com/office/officeart/2005/8/layout/hierarchy6"/>
    <dgm:cxn modelId="{632348D6-6937-49D2-8403-BC3CF4CEB6FC}" type="presParOf" srcId="{60B516DC-C8F0-4DEF-8322-971DFB98A9BD}" destId="{CD994F1C-DE93-4C46-88CF-914436C1CB21}" srcOrd="1" destOrd="0" presId="urn:microsoft.com/office/officeart/2005/8/layout/hierarchy6"/>
    <dgm:cxn modelId="{9C473A03-9AC3-45D5-9CC7-EEE48AEDA43D}" type="presParOf" srcId="{CD994F1C-DE93-4C46-88CF-914436C1CB21}" destId="{D100026B-0B3B-4408-9A9B-886CAE1A806F}" srcOrd="0" destOrd="0" presId="urn:microsoft.com/office/officeart/2005/8/layout/hierarchy6"/>
    <dgm:cxn modelId="{64F2FDC4-8301-41D7-A191-F9190E89FAEE}" type="presParOf" srcId="{CD994F1C-DE93-4C46-88CF-914436C1CB21}" destId="{3F28AE30-9093-42F5-883B-D121FCC04232}" srcOrd="1" destOrd="0" presId="urn:microsoft.com/office/officeart/2005/8/layout/hierarchy6"/>
    <dgm:cxn modelId="{5324DD61-C0BD-42E3-B366-6A9039985E33}" type="presParOf" srcId="{550CD090-7728-4E22-8651-AE7F857E0C9F}" destId="{C90AA66E-F5B0-4C4A-9897-DA8D7B2FF99E}"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DD4C640-5FF3-4683-BBA2-EA56E0846A98}" type="doc">
      <dgm:prSet loTypeId="urn:microsoft.com/office/officeart/2005/8/layout/vList6" loCatId="list" qsTypeId="urn:microsoft.com/office/officeart/2005/8/quickstyle/simple1" qsCatId="simple" csTypeId="urn:microsoft.com/office/officeart/2005/8/colors/accent0_1" csCatId="mainScheme" phldr="1"/>
      <dgm:spPr/>
      <dgm:t>
        <a:bodyPr/>
        <a:lstStyle/>
        <a:p>
          <a:endParaRPr lang="pl-PL"/>
        </a:p>
      </dgm:t>
    </dgm:pt>
    <dgm:pt modelId="{6376B29B-29D2-4384-8D12-1B2C5A2DE769}">
      <dgm:prSet custT="1"/>
      <dgm:spPr>
        <a:ln>
          <a:solidFill>
            <a:srgbClr val="FFC000"/>
          </a:solidFill>
        </a:ln>
      </dgm:spPr>
      <dgm:t>
        <a:bodyPr/>
        <a:lstStyle/>
        <a:p>
          <a:pPr rtl="0"/>
          <a:r>
            <a:rPr lang="en-GB" sz="1600" b="1" dirty="0" err="1">
              <a:latin typeface="Lato"/>
            </a:rPr>
            <a:t>powszechność</a:t>
          </a:r>
          <a:endParaRPr lang="pl-PL" sz="1600" dirty="0">
            <a:latin typeface="Lato"/>
          </a:endParaRPr>
        </a:p>
      </dgm:t>
    </dgm:pt>
    <dgm:pt modelId="{012E44AE-FFFF-4026-A3C3-6E5894CAA6C9}" type="parTrans" cxnId="{2FF6603B-DD66-4D9D-9640-AE8417F1C5ED}">
      <dgm:prSet/>
      <dgm:spPr/>
      <dgm:t>
        <a:bodyPr/>
        <a:lstStyle/>
        <a:p>
          <a:endParaRPr lang="pl-PL" sz="1600">
            <a:latin typeface="Lato"/>
          </a:endParaRPr>
        </a:p>
      </dgm:t>
    </dgm:pt>
    <dgm:pt modelId="{9A9939A2-58D4-4C19-9CBF-4A0FC0E73FC8}" type="sibTrans" cxnId="{2FF6603B-DD66-4D9D-9640-AE8417F1C5ED}">
      <dgm:prSet/>
      <dgm:spPr/>
      <dgm:t>
        <a:bodyPr/>
        <a:lstStyle/>
        <a:p>
          <a:endParaRPr lang="pl-PL" sz="1600">
            <a:latin typeface="Lato"/>
          </a:endParaRPr>
        </a:p>
      </dgm:t>
    </dgm:pt>
    <dgm:pt modelId="{BB40B14B-0590-47DD-AD82-F3B98D9555FB}">
      <dgm:prSet custT="1"/>
      <dgm:spPr>
        <a:ln>
          <a:solidFill>
            <a:srgbClr val="FFC000"/>
          </a:solidFill>
        </a:ln>
      </dgm:spPr>
      <dgm:t>
        <a:bodyPr/>
        <a:lstStyle/>
        <a:p>
          <a:pPr rtl="0"/>
          <a:r>
            <a:rPr lang="pl-PL" sz="1600" b="1" dirty="0">
              <a:latin typeface="Lato"/>
            </a:rPr>
            <a:t>W</a:t>
          </a:r>
          <a:r>
            <a:rPr lang="en-GB" sz="1600" b="1" dirty="0" err="1">
              <a:latin typeface="Lato"/>
            </a:rPr>
            <a:t>ielofazowość</a:t>
          </a:r>
          <a:r>
            <a:rPr lang="pl-PL" sz="1600" b="1" dirty="0">
              <a:latin typeface="Lato"/>
            </a:rPr>
            <a:t>                                 </a:t>
          </a:r>
          <a:r>
            <a:rPr lang="en-GB" sz="1600" b="1" dirty="0" err="1">
              <a:latin typeface="Lato"/>
            </a:rPr>
            <a:t>i</a:t>
          </a:r>
          <a:r>
            <a:rPr lang="en-GB" sz="1600" b="1" dirty="0">
              <a:latin typeface="Lato"/>
            </a:rPr>
            <a:t> </a:t>
          </a:r>
          <a:r>
            <a:rPr lang="en-GB" sz="1600" b="1" dirty="0" err="1">
              <a:latin typeface="Lato"/>
            </a:rPr>
            <a:t>proporcjonalność</a:t>
          </a:r>
          <a:endParaRPr lang="pl-PL" sz="1600" dirty="0">
            <a:latin typeface="Lato"/>
          </a:endParaRPr>
        </a:p>
      </dgm:t>
    </dgm:pt>
    <dgm:pt modelId="{EDB1A80B-E0B2-49B6-B949-FBF8A026F26C}" type="parTrans" cxnId="{B74347C0-8351-4363-A759-51EB466DDE1A}">
      <dgm:prSet/>
      <dgm:spPr/>
      <dgm:t>
        <a:bodyPr/>
        <a:lstStyle/>
        <a:p>
          <a:endParaRPr lang="pl-PL" sz="1600">
            <a:latin typeface="Lato"/>
          </a:endParaRPr>
        </a:p>
      </dgm:t>
    </dgm:pt>
    <dgm:pt modelId="{9836EA96-B0DD-41B5-BB02-214618893887}" type="sibTrans" cxnId="{B74347C0-8351-4363-A759-51EB466DDE1A}">
      <dgm:prSet/>
      <dgm:spPr/>
      <dgm:t>
        <a:bodyPr/>
        <a:lstStyle/>
        <a:p>
          <a:endParaRPr lang="pl-PL" sz="1600">
            <a:latin typeface="Lato"/>
          </a:endParaRPr>
        </a:p>
      </dgm:t>
    </dgm:pt>
    <dgm:pt modelId="{4AB67ADE-26FC-4430-9678-C3BD649F5744}">
      <dgm:prSet custT="1"/>
      <dgm:spPr>
        <a:ln>
          <a:solidFill>
            <a:srgbClr val="FFC000"/>
          </a:solidFill>
        </a:ln>
      </dgm:spPr>
      <dgm:t>
        <a:bodyPr/>
        <a:lstStyle/>
        <a:p>
          <a:pPr rtl="0"/>
          <a:r>
            <a:rPr lang="pl-PL" sz="1600" b="1" dirty="0">
              <a:latin typeface="Lato"/>
            </a:rPr>
            <a:t>neutralność</a:t>
          </a:r>
          <a:endParaRPr lang="pl-PL" sz="1600" dirty="0">
            <a:latin typeface="Lato"/>
          </a:endParaRPr>
        </a:p>
      </dgm:t>
    </dgm:pt>
    <dgm:pt modelId="{26C117CE-5CEF-425D-9DCC-EF7F6D74C469}" type="parTrans" cxnId="{30FED6A2-9E9E-462B-A13A-12E116E5C3F0}">
      <dgm:prSet/>
      <dgm:spPr/>
      <dgm:t>
        <a:bodyPr/>
        <a:lstStyle/>
        <a:p>
          <a:endParaRPr lang="pl-PL" sz="1600">
            <a:latin typeface="Lato"/>
          </a:endParaRPr>
        </a:p>
      </dgm:t>
    </dgm:pt>
    <dgm:pt modelId="{9B24AD12-602C-4D97-9891-4D13D578077B}" type="sibTrans" cxnId="{30FED6A2-9E9E-462B-A13A-12E116E5C3F0}">
      <dgm:prSet/>
      <dgm:spPr/>
      <dgm:t>
        <a:bodyPr/>
        <a:lstStyle/>
        <a:p>
          <a:endParaRPr lang="pl-PL" sz="1600">
            <a:latin typeface="Lato"/>
          </a:endParaRPr>
        </a:p>
      </dgm:t>
    </dgm:pt>
    <dgm:pt modelId="{68D6AF32-1175-46BF-9841-A9E46A25AB71}">
      <dgm:prSet custT="1"/>
      <dgm:spPr>
        <a:ln>
          <a:solidFill>
            <a:srgbClr val="FFC000"/>
          </a:solidFill>
        </a:ln>
      </dgm:spPr>
      <dgm:t>
        <a:bodyPr/>
        <a:lstStyle/>
        <a:p>
          <a:pPr rtl="0"/>
          <a:r>
            <a:rPr lang="pl-PL" sz="1600" b="1" dirty="0">
              <a:latin typeface="Lato"/>
            </a:rPr>
            <a:t>Zastosowanie metody fakturowej</a:t>
          </a:r>
          <a:endParaRPr lang="pl-PL" sz="1600" dirty="0">
            <a:latin typeface="Lato"/>
          </a:endParaRPr>
        </a:p>
      </dgm:t>
    </dgm:pt>
    <dgm:pt modelId="{AE8015DE-F22B-4A18-874E-350A376DDD1B}" type="parTrans" cxnId="{B01F235F-5FB8-44AB-8DF2-304CB8AD88EB}">
      <dgm:prSet/>
      <dgm:spPr/>
      <dgm:t>
        <a:bodyPr/>
        <a:lstStyle/>
        <a:p>
          <a:endParaRPr lang="pl-PL" sz="1600">
            <a:latin typeface="Lato"/>
          </a:endParaRPr>
        </a:p>
      </dgm:t>
    </dgm:pt>
    <dgm:pt modelId="{DE28C564-BFDE-499E-91FC-DCC98F8FB240}" type="sibTrans" cxnId="{B01F235F-5FB8-44AB-8DF2-304CB8AD88EB}">
      <dgm:prSet/>
      <dgm:spPr/>
      <dgm:t>
        <a:bodyPr/>
        <a:lstStyle/>
        <a:p>
          <a:endParaRPr lang="pl-PL" sz="1600">
            <a:latin typeface="Lato"/>
          </a:endParaRPr>
        </a:p>
      </dgm:t>
    </dgm:pt>
    <dgm:pt modelId="{67B51DE0-37C1-4CE9-B956-C86E72D67EB8}">
      <dgm:prSet custT="1"/>
      <dgm:spPr>
        <a:ln>
          <a:solidFill>
            <a:srgbClr val="FFC000">
              <a:alpha val="90000"/>
            </a:srgbClr>
          </a:solidFill>
        </a:ln>
      </dgm:spPr>
      <dgm:t>
        <a:bodyPr/>
        <a:lstStyle/>
        <a:p>
          <a:endParaRPr lang="pl-PL" sz="1600">
            <a:latin typeface="Lato"/>
          </a:endParaRPr>
        </a:p>
      </dgm:t>
    </dgm:pt>
    <dgm:pt modelId="{41F3641F-6A98-4039-AAED-CD9950C36892}" type="parTrans" cxnId="{7BF306EB-041F-453E-BD75-E6A1E84BED55}">
      <dgm:prSet/>
      <dgm:spPr/>
      <dgm:t>
        <a:bodyPr/>
        <a:lstStyle/>
        <a:p>
          <a:endParaRPr lang="pl-PL" sz="1600">
            <a:latin typeface="Lato"/>
          </a:endParaRPr>
        </a:p>
      </dgm:t>
    </dgm:pt>
    <dgm:pt modelId="{F0EDF508-57E6-4365-AAA2-420C842A8A1D}" type="sibTrans" cxnId="{7BF306EB-041F-453E-BD75-E6A1E84BED55}">
      <dgm:prSet/>
      <dgm:spPr/>
      <dgm:t>
        <a:bodyPr/>
        <a:lstStyle/>
        <a:p>
          <a:endParaRPr lang="pl-PL" sz="1600">
            <a:latin typeface="Lato"/>
          </a:endParaRPr>
        </a:p>
      </dgm:t>
    </dgm:pt>
    <dgm:pt modelId="{4AD55DF7-F0FB-4444-97F6-772207CB1F6B}">
      <dgm:prSet custT="1"/>
      <dgm:spPr>
        <a:ln>
          <a:solidFill>
            <a:srgbClr val="FFC000">
              <a:alpha val="90000"/>
            </a:srgbClr>
          </a:solidFill>
        </a:ln>
      </dgm:spPr>
      <dgm:t>
        <a:bodyPr/>
        <a:lstStyle/>
        <a:p>
          <a:endParaRPr lang="pl-PL" sz="1600">
            <a:latin typeface="Lato"/>
          </a:endParaRPr>
        </a:p>
      </dgm:t>
    </dgm:pt>
    <dgm:pt modelId="{D86256EB-7780-4D37-9838-CFC99E3BB4F2}" type="parTrans" cxnId="{06A07F47-54B9-420B-ABE1-A4261B0AF254}">
      <dgm:prSet/>
      <dgm:spPr/>
      <dgm:t>
        <a:bodyPr/>
        <a:lstStyle/>
        <a:p>
          <a:endParaRPr lang="pl-PL" sz="1600">
            <a:latin typeface="Lato"/>
          </a:endParaRPr>
        </a:p>
      </dgm:t>
    </dgm:pt>
    <dgm:pt modelId="{CC4B1849-7A63-4FEC-B461-0C7F32F346EE}" type="sibTrans" cxnId="{06A07F47-54B9-420B-ABE1-A4261B0AF254}">
      <dgm:prSet/>
      <dgm:spPr/>
      <dgm:t>
        <a:bodyPr/>
        <a:lstStyle/>
        <a:p>
          <a:endParaRPr lang="pl-PL" sz="1600">
            <a:latin typeface="Lato"/>
          </a:endParaRPr>
        </a:p>
      </dgm:t>
    </dgm:pt>
    <dgm:pt modelId="{A31E6C3E-E957-432F-BC4B-C6D9D330593E}">
      <dgm:prSet custT="1"/>
      <dgm:spPr>
        <a:ln>
          <a:solidFill>
            <a:srgbClr val="FFC000"/>
          </a:solidFill>
        </a:ln>
      </dgm:spPr>
      <dgm:t>
        <a:bodyPr/>
        <a:lstStyle/>
        <a:p>
          <a:r>
            <a:rPr lang="pl-PL" sz="1600" b="1" dirty="0">
              <a:latin typeface="Lato"/>
            </a:rPr>
            <a:t>opodatkowanie konsumpcji</a:t>
          </a:r>
        </a:p>
      </dgm:t>
    </dgm:pt>
    <dgm:pt modelId="{38F1AE29-2BE5-4F68-BDCF-03CABB19BE25}" type="parTrans" cxnId="{FF279CF6-D177-450E-8D9C-A49CD3B5D958}">
      <dgm:prSet/>
      <dgm:spPr/>
      <dgm:t>
        <a:bodyPr/>
        <a:lstStyle/>
        <a:p>
          <a:endParaRPr lang="pl-PL" sz="1600">
            <a:latin typeface="Lato"/>
          </a:endParaRPr>
        </a:p>
      </dgm:t>
    </dgm:pt>
    <dgm:pt modelId="{EEA40106-E584-47AE-B9E4-AA55E68CEC72}" type="sibTrans" cxnId="{FF279CF6-D177-450E-8D9C-A49CD3B5D958}">
      <dgm:prSet/>
      <dgm:spPr/>
      <dgm:t>
        <a:bodyPr/>
        <a:lstStyle/>
        <a:p>
          <a:endParaRPr lang="pl-PL" sz="1600">
            <a:latin typeface="Lato"/>
          </a:endParaRPr>
        </a:p>
      </dgm:t>
    </dgm:pt>
    <dgm:pt modelId="{F7B48A9D-1EF5-4D48-A764-ADB47B2A8A48}" type="pres">
      <dgm:prSet presAssocID="{CDD4C640-5FF3-4683-BBA2-EA56E0846A98}" presName="Name0" presStyleCnt="0">
        <dgm:presLayoutVars>
          <dgm:dir/>
          <dgm:animLvl val="lvl"/>
          <dgm:resizeHandles/>
        </dgm:presLayoutVars>
      </dgm:prSet>
      <dgm:spPr/>
      <dgm:t>
        <a:bodyPr/>
        <a:lstStyle/>
        <a:p>
          <a:endParaRPr lang="pl-PL"/>
        </a:p>
      </dgm:t>
    </dgm:pt>
    <dgm:pt modelId="{842131E4-5C8F-43C1-9004-63A6ED8ECF6C}" type="pres">
      <dgm:prSet presAssocID="{6376B29B-29D2-4384-8D12-1B2C5A2DE769}" presName="linNode" presStyleCnt="0"/>
      <dgm:spPr/>
    </dgm:pt>
    <dgm:pt modelId="{4429F05D-E958-43EF-BC79-D4365B149904}" type="pres">
      <dgm:prSet presAssocID="{6376B29B-29D2-4384-8D12-1B2C5A2DE769}" presName="parentShp" presStyleLbl="node1" presStyleIdx="0" presStyleCnt="5" custLinFactNeighborX="615" custLinFactNeighborY="-126">
        <dgm:presLayoutVars>
          <dgm:bulletEnabled val="1"/>
        </dgm:presLayoutVars>
      </dgm:prSet>
      <dgm:spPr/>
      <dgm:t>
        <a:bodyPr/>
        <a:lstStyle/>
        <a:p>
          <a:endParaRPr lang="pl-PL"/>
        </a:p>
      </dgm:t>
    </dgm:pt>
    <dgm:pt modelId="{216AB5DE-3123-4D72-B06C-EDEC94A44FA2}" type="pres">
      <dgm:prSet presAssocID="{6376B29B-29D2-4384-8D12-1B2C5A2DE769}" presName="childShp" presStyleLbl="bgAccFollowNode1" presStyleIdx="0" presStyleCnt="5">
        <dgm:presLayoutVars>
          <dgm:bulletEnabled val="1"/>
        </dgm:presLayoutVars>
      </dgm:prSet>
      <dgm:spPr/>
      <dgm:t>
        <a:bodyPr/>
        <a:lstStyle/>
        <a:p>
          <a:endParaRPr lang="pl-PL"/>
        </a:p>
      </dgm:t>
    </dgm:pt>
    <dgm:pt modelId="{1E92A935-4441-437A-8DA8-56BF3CD501C2}" type="pres">
      <dgm:prSet presAssocID="{9A9939A2-58D4-4C19-9CBF-4A0FC0E73FC8}" presName="spacing" presStyleCnt="0"/>
      <dgm:spPr/>
    </dgm:pt>
    <dgm:pt modelId="{633A55D2-24D2-49D8-8E7F-C3D243CCD161}" type="pres">
      <dgm:prSet presAssocID="{A31E6C3E-E957-432F-BC4B-C6D9D330593E}" presName="linNode" presStyleCnt="0"/>
      <dgm:spPr/>
    </dgm:pt>
    <dgm:pt modelId="{5C9B8472-B563-4A3F-B362-865D7C088B13}" type="pres">
      <dgm:prSet presAssocID="{A31E6C3E-E957-432F-BC4B-C6D9D330593E}" presName="parentShp" presStyleLbl="node1" presStyleIdx="1" presStyleCnt="5" custLinFactNeighborX="615" custLinFactNeighborY="1531">
        <dgm:presLayoutVars>
          <dgm:bulletEnabled val="1"/>
        </dgm:presLayoutVars>
      </dgm:prSet>
      <dgm:spPr/>
      <dgm:t>
        <a:bodyPr/>
        <a:lstStyle/>
        <a:p>
          <a:endParaRPr lang="pl-PL"/>
        </a:p>
      </dgm:t>
    </dgm:pt>
    <dgm:pt modelId="{128EC0EF-2B89-4C42-B4D0-6AF7D2752D47}" type="pres">
      <dgm:prSet presAssocID="{A31E6C3E-E957-432F-BC4B-C6D9D330593E}" presName="childShp" presStyleLbl="bgAccFollowNode1" presStyleIdx="1" presStyleCnt="5">
        <dgm:presLayoutVars>
          <dgm:bulletEnabled val="1"/>
        </dgm:presLayoutVars>
      </dgm:prSet>
      <dgm:spPr>
        <a:ln>
          <a:solidFill>
            <a:srgbClr val="FFC000"/>
          </a:solidFill>
        </a:ln>
      </dgm:spPr>
    </dgm:pt>
    <dgm:pt modelId="{6928DF0F-125E-4E82-91B0-D5650420458B}" type="pres">
      <dgm:prSet presAssocID="{EEA40106-E584-47AE-B9E4-AA55E68CEC72}" presName="spacing" presStyleCnt="0"/>
      <dgm:spPr/>
    </dgm:pt>
    <dgm:pt modelId="{06B65CE3-D7A4-41D7-9369-B363D5987FB7}" type="pres">
      <dgm:prSet presAssocID="{BB40B14B-0590-47DD-AD82-F3B98D9555FB}" presName="linNode" presStyleCnt="0"/>
      <dgm:spPr/>
    </dgm:pt>
    <dgm:pt modelId="{C42293C5-CFD4-482B-A507-03E7C592087F}" type="pres">
      <dgm:prSet presAssocID="{BB40B14B-0590-47DD-AD82-F3B98D9555FB}" presName="parentShp" presStyleLbl="node1" presStyleIdx="2" presStyleCnt="5">
        <dgm:presLayoutVars>
          <dgm:bulletEnabled val="1"/>
        </dgm:presLayoutVars>
      </dgm:prSet>
      <dgm:spPr/>
      <dgm:t>
        <a:bodyPr/>
        <a:lstStyle/>
        <a:p>
          <a:endParaRPr lang="pl-PL"/>
        </a:p>
      </dgm:t>
    </dgm:pt>
    <dgm:pt modelId="{EC3512E9-3BA4-4D10-8C60-F1CB713C42E5}" type="pres">
      <dgm:prSet presAssocID="{BB40B14B-0590-47DD-AD82-F3B98D9555FB}" presName="childShp" presStyleLbl="bgAccFollowNode1" presStyleIdx="2" presStyleCnt="5">
        <dgm:presLayoutVars>
          <dgm:bulletEnabled val="1"/>
        </dgm:presLayoutVars>
      </dgm:prSet>
      <dgm:spPr>
        <a:ln>
          <a:solidFill>
            <a:srgbClr val="FFC000"/>
          </a:solidFill>
        </a:ln>
      </dgm:spPr>
    </dgm:pt>
    <dgm:pt modelId="{97CD3672-A1E3-40C8-85C0-63884ABE8F00}" type="pres">
      <dgm:prSet presAssocID="{9836EA96-B0DD-41B5-BB02-214618893887}" presName="spacing" presStyleCnt="0"/>
      <dgm:spPr/>
    </dgm:pt>
    <dgm:pt modelId="{FB3B046A-229B-44AF-A499-FA1A7C1EBABD}" type="pres">
      <dgm:prSet presAssocID="{4AB67ADE-26FC-4430-9678-C3BD649F5744}" presName="linNode" presStyleCnt="0"/>
      <dgm:spPr/>
    </dgm:pt>
    <dgm:pt modelId="{29F202CF-401D-49AD-94B5-1EE0380680BB}" type="pres">
      <dgm:prSet presAssocID="{4AB67ADE-26FC-4430-9678-C3BD649F5744}" presName="parentShp" presStyleLbl="node1" presStyleIdx="3" presStyleCnt="5">
        <dgm:presLayoutVars>
          <dgm:bulletEnabled val="1"/>
        </dgm:presLayoutVars>
      </dgm:prSet>
      <dgm:spPr/>
      <dgm:t>
        <a:bodyPr/>
        <a:lstStyle/>
        <a:p>
          <a:endParaRPr lang="pl-PL"/>
        </a:p>
      </dgm:t>
    </dgm:pt>
    <dgm:pt modelId="{9643C018-8FF1-4781-88D3-C9C364F47384}" type="pres">
      <dgm:prSet presAssocID="{4AB67ADE-26FC-4430-9678-C3BD649F5744}" presName="childShp" presStyleLbl="bgAccFollowNode1" presStyleIdx="3" presStyleCnt="5">
        <dgm:presLayoutVars>
          <dgm:bulletEnabled val="1"/>
        </dgm:presLayoutVars>
      </dgm:prSet>
      <dgm:spPr>
        <a:ln>
          <a:solidFill>
            <a:srgbClr val="FFC000"/>
          </a:solidFill>
        </a:ln>
      </dgm:spPr>
    </dgm:pt>
    <dgm:pt modelId="{77B22AEE-DF1E-4D54-A702-DA3FFEC8183E}" type="pres">
      <dgm:prSet presAssocID="{9B24AD12-602C-4D97-9891-4D13D578077B}" presName="spacing" presStyleCnt="0"/>
      <dgm:spPr/>
    </dgm:pt>
    <dgm:pt modelId="{64630A02-B0D4-4D87-9752-02D74CC3FC65}" type="pres">
      <dgm:prSet presAssocID="{68D6AF32-1175-46BF-9841-A9E46A25AB71}" presName="linNode" presStyleCnt="0"/>
      <dgm:spPr/>
    </dgm:pt>
    <dgm:pt modelId="{949036ED-B78F-48BC-BAD9-B8FA3DB96DAA}" type="pres">
      <dgm:prSet presAssocID="{68D6AF32-1175-46BF-9841-A9E46A25AB71}" presName="parentShp" presStyleLbl="node1" presStyleIdx="4" presStyleCnt="5">
        <dgm:presLayoutVars>
          <dgm:bulletEnabled val="1"/>
        </dgm:presLayoutVars>
      </dgm:prSet>
      <dgm:spPr/>
      <dgm:t>
        <a:bodyPr/>
        <a:lstStyle/>
        <a:p>
          <a:endParaRPr lang="pl-PL"/>
        </a:p>
      </dgm:t>
    </dgm:pt>
    <dgm:pt modelId="{EF700B6A-5806-462B-8B0A-5E07CB447F90}" type="pres">
      <dgm:prSet presAssocID="{68D6AF32-1175-46BF-9841-A9E46A25AB71}" presName="childShp" presStyleLbl="bgAccFollowNode1" presStyleIdx="4" presStyleCnt="5">
        <dgm:presLayoutVars>
          <dgm:bulletEnabled val="1"/>
        </dgm:presLayoutVars>
      </dgm:prSet>
      <dgm:spPr>
        <a:ln>
          <a:solidFill>
            <a:srgbClr val="FFC000"/>
          </a:solidFill>
        </a:ln>
      </dgm:spPr>
    </dgm:pt>
  </dgm:ptLst>
  <dgm:cxnLst>
    <dgm:cxn modelId="{D74C2C2B-8907-4755-ADCE-420D6A0424DE}" type="presOf" srcId="{68D6AF32-1175-46BF-9841-A9E46A25AB71}" destId="{949036ED-B78F-48BC-BAD9-B8FA3DB96DAA}" srcOrd="0" destOrd="0" presId="urn:microsoft.com/office/officeart/2005/8/layout/vList6"/>
    <dgm:cxn modelId="{2FF6603B-DD66-4D9D-9640-AE8417F1C5ED}" srcId="{CDD4C640-5FF3-4683-BBA2-EA56E0846A98}" destId="{6376B29B-29D2-4384-8D12-1B2C5A2DE769}" srcOrd="0" destOrd="0" parTransId="{012E44AE-FFFF-4026-A3C3-6E5894CAA6C9}" sibTransId="{9A9939A2-58D4-4C19-9CBF-4A0FC0E73FC8}"/>
    <dgm:cxn modelId="{C9885043-D337-41E5-B8F1-8E32909F3A7F}" type="presOf" srcId="{4AB67ADE-26FC-4430-9678-C3BD649F5744}" destId="{29F202CF-401D-49AD-94B5-1EE0380680BB}" srcOrd="0" destOrd="0" presId="urn:microsoft.com/office/officeart/2005/8/layout/vList6"/>
    <dgm:cxn modelId="{B36D505B-3E1A-4BFA-AAF2-DA0353B57978}" type="presOf" srcId="{CDD4C640-5FF3-4683-BBA2-EA56E0846A98}" destId="{F7B48A9D-1EF5-4D48-A764-ADB47B2A8A48}" srcOrd="0" destOrd="0" presId="urn:microsoft.com/office/officeart/2005/8/layout/vList6"/>
    <dgm:cxn modelId="{1CC096F0-B661-44EC-A17C-3423602A03C9}" type="presOf" srcId="{4AD55DF7-F0FB-4444-97F6-772207CB1F6B}" destId="{216AB5DE-3123-4D72-B06C-EDEC94A44FA2}" srcOrd="0" destOrd="1" presId="urn:microsoft.com/office/officeart/2005/8/layout/vList6"/>
    <dgm:cxn modelId="{B74347C0-8351-4363-A759-51EB466DDE1A}" srcId="{CDD4C640-5FF3-4683-BBA2-EA56E0846A98}" destId="{BB40B14B-0590-47DD-AD82-F3B98D9555FB}" srcOrd="2" destOrd="0" parTransId="{EDB1A80B-E0B2-49B6-B949-FBF8A026F26C}" sibTransId="{9836EA96-B0DD-41B5-BB02-214618893887}"/>
    <dgm:cxn modelId="{A4835068-1D33-4936-834A-99114E151041}" type="presOf" srcId="{A31E6C3E-E957-432F-BC4B-C6D9D330593E}" destId="{5C9B8472-B563-4A3F-B362-865D7C088B13}" srcOrd="0" destOrd="0" presId="urn:microsoft.com/office/officeart/2005/8/layout/vList6"/>
    <dgm:cxn modelId="{06A07F47-54B9-420B-ABE1-A4261B0AF254}" srcId="{6376B29B-29D2-4384-8D12-1B2C5A2DE769}" destId="{4AD55DF7-F0FB-4444-97F6-772207CB1F6B}" srcOrd="1" destOrd="0" parTransId="{D86256EB-7780-4D37-9838-CFC99E3BB4F2}" sibTransId="{CC4B1849-7A63-4FEC-B461-0C7F32F346EE}"/>
    <dgm:cxn modelId="{30FED6A2-9E9E-462B-A13A-12E116E5C3F0}" srcId="{CDD4C640-5FF3-4683-BBA2-EA56E0846A98}" destId="{4AB67ADE-26FC-4430-9678-C3BD649F5744}" srcOrd="3" destOrd="0" parTransId="{26C117CE-5CEF-425D-9DCC-EF7F6D74C469}" sibTransId="{9B24AD12-602C-4D97-9891-4D13D578077B}"/>
    <dgm:cxn modelId="{FBC6396B-3030-416F-939B-4B3073A3F0AF}" type="presOf" srcId="{6376B29B-29D2-4384-8D12-1B2C5A2DE769}" destId="{4429F05D-E958-43EF-BC79-D4365B149904}" srcOrd="0" destOrd="0" presId="urn:microsoft.com/office/officeart/2005/8/layout/vList6"/>
    <dgm:cxn modelId="{FF279CF6-D177-450E-8D9C-A49CD3B5D958}" srcId="{CDD4C640-5FF3-4683-BBA2-EA56E0846A98}" destId="{A31E6C3E-E957-432F-BC4B-C6D9D330593E}" srcOrd="1" destOrd="0" parTransId="{38F1AE29-2BE5-4F68-BDCF-03CABB19BE25}" sibTransId="{EEA40106-E584-47AE-B9E4-AA55E68CEC72}"/>
    <dgm:cxn modelId="{B01F235F-5FB8-44AB-8DF2-304CB8AD88EB}" srcId="{CDD4C640-5FF3-4683-BBA2-EA56E0846A98}" destId="{68D6AF32-1175-46BF-9841-A9E46A25AB71}" srcOrd="4" destOrd="0" parTransId="{AE8015DE-F22B-4A18-874E-350A376DDD1B}" sibTransId="{DE28C564-BFDE-499E-91FC-DCC98F8FB240}"/>
    <dgm:cxn modelId="{262D1CAB-C4C0-407B-9AFA-4221C79809E6}" type="presOf" srcId="{BB40B14B-0590-47DD-AD82-F3B98D9555FB}" destId="{C42293C5-CFD4-482B-A507-03E7C592087F}" srcOrd="0" destOrd="0" presId="urn:microsoft.com/office/officeart/2005/8/layout/vList6"/>
    <dgm:cxn modelId="{7BF306EB-041F-453E-BD75-E6A1E84BED55}" srcId="{6376B29B-29D2-4384-8D12-1B2C5A2DE769}" destId="{67B51DE0-37C1-4CE9-B956-C86E72D67EB8}" srcOrd="0" destOrd="0" parTransId="{41F3641F-6A98-4039-AAED-CD9950C36892}" sibTransId="{F0EDF508-57E6-4365-AAA2-420C842A8A1D}"/>
    <dgm:cxn modelId="{98FADE36-2428-41CC-8940-CBEB766D7691}" type="presOf" srcId="{67B51DE0-37C1-4CE9-B956-C86E72D67EB8}" destId="{216AB5DE-3123-4D72-B06C-EDEC94A44FA2}" srcOrd="0" destOrd="0" presId="urn:microsoft.com/office/officeart/2005/8/layout/vList6"/>
    <dgm:cxn modelId="{B4893682-C6CA-4EC5-97FF-D6E68CA099FC}" type="presParOf" srcId="{F7B48A9D-1EF5-4D48-A764-ADB47B2A8A48}" destId="{842131E4-5C8F-43C1-9004-63A6ED8ECF6C}" srcOrd="0" destOrd="0" presId="urn:microsoft.com/office/officeart/2005/8/layout/vList6"/>
    <dgm:cxn modelId="{6F3FC3E9-11C1-4430-89AE-3879A90DD179}" type="presParOf" srcId="{842131E4-5C8F-43C1-9004-63A6ED8ECF6C}" destId="{4429F05D-E958-43EF-BC79-D4365B149904}" srcOrd="0" destOrd="0" presId="urn:microsoft.com/office/officeart/2005/8/layout/vList6"/>
    <dgm:cxn modelId="{8830E332-37CF-4483-A3D4-E05546BFF9E7}" type="presParOf" srcId="{842131E4-5C8F-43C1-9004-63A6ED8ECF6C}" destId="{216AB5DE-3123-4D72-B06C-EDEC94A44FA2}" srcOrd="1" destOrd="0" presId="urn:microsoft.com/office/officeart/2005/8/layout/vList6"/>
    <dgm:cxn modelId="{461D2D86-BB3B-41A0-A496-951E33B58AA5}" type="presParOf" srcId="{F7B48A9D-1EF5-4D48-A764-ADB47B2A8A48}" destId="{1E92A935-4441-437A-8DA8-56BF3CD501C2}" srcOrd="1" destOrd="0" presId="urn:microsoft.com/office/officeart/2005/8/layout/vList6"/>
    <dgm:cxn modelId="{DBDCEA44-AFF2-4B6B-9E84-B2D0F4898EBD}" type="presParOf" srcId="{F7B48A9D-1EF5-4D48-A764-ADB47B2A8A48}" destId="{633A55D2-24D2-49D8-8E7F-C3D243CCD161}" srcOrd="2" destOrd="0" presId="urn:microsoft.com/office/officeart/2005/8/layout/vList6"/>
    <dgm:cxn modelId="{8FB70A74-B72B-4B3C-904D-4810B3C22369}" type="presParOf" srcId="{633A55D2-24D2-49D8-8E7F-C3D243CCD161}" destId="{5C9B8472-B563-4A3F-B362-865D7C088B13}" srcOrd="0" destOrd="0" presId="urn:microsoft.com/office/officeart/2005/8/layout/vList6"/>
    <dgm:cxn modelId="{B36390A1-6CE7-4C02-9FF6-F81639C98DA2}" type="presParOf" srcId="{633A55D2-24D2-49D8-8E7F-C3D243CCD161}" destId="{128EC0EF-2B89-4C42-B4D0-6AF7D2752D47}" srcOrd="1" destOrd="0" presId="urn:microsoft.com/office/officeart/2005/8/layout/vList6"/>
    <dgm:cxn modelId="{F9449537-1151-4661-8ED6-C5BA0BAF7F74}" type="presParOf" srcId="{F7B48A9D-1EF5-4D48-A764-ADB47B2A8A48}" destId="{6928DF0F-125E-4E82-91B0-D5650420458B}" srcOrd="3" destOrd="0" presId="urn:microsoft.com/office/officeart/2005/8/layout/vList6"/>
    <dgm:cxn modelId="{B2D87B12-01DF-4FB1-A15E-74EB05042910}" type="presParOf" srcId="{F7B48A9D-1EF5-4D48-A764-ADB47B2A8A48}" destId="{06B65CE3-D7A4-41D7-9369-B363D5987FB7}" srcOrd="4" destOrd="0" presId="urn:microsoft.com/office/officeart/2005/8/layout/vList6"/>
    <dgm:cxn modelId="{72BB6CBE-BFF6-4F8F-885A-F9A8FE123B94}" type="presParOf" srcId="{06B65CE3-D7A4-41D7-9369-B363D5987FB7}" destId="{C42293C5-CFD4-482B-A507-03E7C592087F}" srcOrd="0" destOrd="0" presId="urn:microsoft.com/office/officeart/2005/8/layout/vList6"/>
    <dgm:cxn modelId="{99D1A8D3-CE86-480F-8ED5-4228E9147FE9}" type="presParOf" srcId="{06B65CE3-D7A4-41D7-9369-B363D5987FB7}" destId="{EC3512E9-3BA4-4D10-8C60-F1CB713C42E5}" srcOrd="1" destOrd="0" presId="urn:microsoft.com/office/officeart/2005/8/layout/vList6"/>
    <dgm:cxn modelId="{B219AA0B-EA51-41E0-9C82-3CA778C90185}" type="presParOf" srcId="{F7B48A9D-1EF5-4D48-A764-ADB47B2A8A48}" destId="{97CD3672-A1E3-40C8-85C0-63884ABE8F00}" srcOrd="5" destOrd="0" presId="urn:microsoft.com/office/officeart/2005/8/layout/vList6"/>
    <dgm:cxn modelId="{894AF1E5-EFBF-4401-848A-1524DA929B4F}" type="presParOf" srcId="{F7B48A9D-1EF5-4D48-A764-ADB47B2A8A48}" destId="{FB3B046A-229B-44AF-A499-FA1A7C1EBABD}" srcOrd="6" destOrd="0" presId="urn:microsoft.com/office/officeart/2005/8/layout/vList6"/>
    <dgm:cxn modelId="{19A59291-654B-4D8E-B5CB-686D9DBC899A}" type="presParOf" srcId="{FB3B046A-229B-44AF-A499-FA1A7C1EBABD}" destId="{29F202CF-401D-49AD-94B5-1EE0380680BB}" srcOrd="0" destOrd="0" presId="urn:microsoft.com/office/officeart/2005/8/layout/vList6"/>
    <dgm:cxn modelId="{5E18D650-AD62-4AAB-B892-6BE10CE37A6F}" type="presParOf" srcId="{FB3B046A-229B-44AF-A499-FA1A7C1EBABD}" destId="{9643C018-8FF1-4781-88D3-C9C364F47384}" srcOrd="1" destOrd="0" presId="urn:microsoft.com/office/officeart/2005/8/layout/vList6"/>
    <dgm:cxn modelId="{5CBA8E74-E520-402A-8D13-680615995EDA}" type="presParOf" srcId="{F7B48A9D-1EF5-4D48-A764-ADB47B2A8A48}" destId="{77B22AEE-DF1E-4D54-A702-DA3FFEC8183E}" srcOrd="7" destOrd="0" presId="urn:microsoft.com/office/officeart/2005/8/layout/vList6"/>
    <dgm:cxn modelId="{7BBE135B-1783-4C61-A114-7B16C0C263DB}" type="presParOf" srcId="{F7B48A9D-1EF5-4D48-A764-ADB47B2A8A48}" destId="{64630A02-B0D4-4D87-9752-02D74CC3FC65}" srcOrd="8" destOrd="0" presId="urn:microsoft.com/office/officeart/2005/8/layout/vList6"/>
    <dgm:cxn modelId="{81A16385-0AB6-4CC9-93E5-616DF3142419}" type="presParOf" srcId="{64630A02-B0D4-4D87-9752-02D74CC3FC65}" destId="{949036ED-B78F-48BC-BAD9-B8FA3DB96DAA}" srcOrd="0" destOrd="0" presId="urn:microsoft.com/office/officeart/2005/8/layout/vList6"/>
    <dgm:cxn modelId="{5DD9299E-C07F-4E45-92A5-CAEF854F01C0}" type="presParOf" srcId="{64630A02-B0D4-4D87-9752-02D74CC3FC65}" destId="{EF700B6A-5806-462B-8B0A-5E07CB447F90}"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612FBBA-95EC-4A62-B3EA-70CA0274D7E0}"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pl-PL"/>
        </a:p>
      </dgm:t>
    </dgm:pt>
    <dgm:pt modelId="{7D1ECDB2-D001-47E3-8718-2C09858A1103}">
      <dgm:prSet phldrT="[Tekst]" custT="1"/>
      <dgm:spPr>
        <a:solidFill>
          <a:schemeClr val="bg1">
            <a:lumMod val="95000"/>
          </a:schemeClr>
        </a:solidFill>
        <a:ln>
          <a:solidFill>
            <a:srgbClr val="FFC000"/>
          </a:solidFill>
        </a:ln>
      </dgm:spPr>
      <dgm:t>
        <a:bodyPr/>
        <a:lstStyle/>
        <a:p>
          <a:r>
            <a:rPr lang="pl-PL" sz="1200" dirty="0">
              <a:latin typeface="Lato"/>
            </a:rPr>
            <a:t>Podatnik A</a:t>
          </a:r>
        </a:p>
      </dgm:t>
    </dgm:pt>
    <dgm:pt modelId="{6E78165E-AC29-4E32-BF07-6740CDA063A9}" type="parTrans" cxnId="{B3DD28C1-5E1E-4B4E-A074-731AC20A3556}">
      <dgm:prSet/>
      <dgm:spPr>
        <a:ln>
          <a:solidFill>
            <a:srgbClr val="FFC000"/>
          </a:solidFill>
        </a:ln>
      </dgm:spPr>
      <dgm:t>
        <a:bodyPr/>
        <a:lstStyle/>
        <a:p>
          <a:endParaRPr lang="pl-PL"/>
        </a:p>
      </dgm:t>
    </dgm:pt>
    <dgm:pt modelId="{EC16B160-6E44-4738-B75F-F931872C6EF0}" type="sibTrans" cxnId="{B3DD28C1-5E1E-4B4E-A074-731AC20A3556}">
      <dgm:prSet/>
      <dgm:spPr/>
      <dgm:t>
        <a:bodyPr/>
        <a:lstStyle/>
        <a:p>
          <a:endParaRPr lang="pl-PL"/>
        </a:p>
      </dgm:t>
    </dgm:pt>
    <dgm:pt modelId="{6378AAD9-30A7-46E4-AB68-8D739B261508}">
      <dgm:prSet phldrT="[Tekst]" custT="1"/>
      <dgm:spPr>
        <a:solidFill>
          <a:schemeClr val="bg1">
            <a:lumMod val="95000"/>
          </a:schemeClr>
        </a:solidFill>
        <a:ln>
          <a:solidFill>
            <a:srgbClr val="FFC000"/>
          </a:solidFill>
        </a:ln>
      </dgm:spPr>
      <dgm:t>
        <a:bodyPr/>
        <a:lstStyle/>
        <a:p>
          <a:r>
            <a:rPr lang="pl-PL" sz="1200" b="1" dirty="0">
              <a:solidFill>
                <a:srgbClr val="0070C0"/>
              </a:solidFill>
              <a:latin typeface="Lato"/>
            </a:rPr>
            <a:t>Podatnik B</a:t>
          </a:r>
        </a:p>
      </dgm:t>
    </dgm:pt>
    <dgm:pt modelId="{A88247AB-D512-4159-8F50-48F4A9B19B20}" type="parTrans" cxnId="{788C0D43-60B0-4C59-94A0-76CACA5BC759}">
      <dgm:prSet/>
      <dgm:spPr/>
      <dgm:t>
        <a:bodyPr/>
        <a:lstStyle/>
        <a:p>
          <a:endParaRPr lang="pl-PL"/>
        </a:p>
      </dgm:t>
    </dgm:pt>
    <dgm:pt modelId="{280479A5-55B7-4861-A160-6831653C4E99}" type="sibTrans" cxnId="{788C0D43-60B0-4C59-94A0-76CACA5BC759}">
      <dgm:prSet/>
      <dgm:spPr/>
      <dgm:t>
        <a:bodyPr/>
        <a:lstStyle/>
        <a:p>
          <a:endParaRPr lang="pl-PL"/>
        </a:p>
      </dgm:t>
    </dgm:pt>
    <dgm:pt modelId="{289E4D53-3D17-4496-AE9D-B54602FAE6AD}">
      <dgm:prSet phldrT="[Tekst]" custT="1"/>
      <dgm:spPr>
        <a:ln>
          <a:solidFill>
            <a:srgbClr val="FFC000"/>
          </a:solidFill>
        </a:ln>
      </dgm:spPr>
      <dgm:t>
        <a:bodyPr/>
        <a:lstStyle/>
        <a:p>
          <a:r>
            <a:rPr lang="pl-PL" sz="1200" dirty="0">
              <a:latin typeface="Lato"/>
            </a:rPr>
            <a:t>konsument</a:t>
          </a:r>
        </a:p>
      </dgm:t>
    </dgm:pt>
    <dgm:pt modelId="{EBBF52E6-ED49-4624-8EDE-EF35B36F4D47}" type="parTrans" cxnId="{0B6EAD7E-5B26-48F6-B92F-0ED008519FF0}">
      <dgm:prSet/>
      <dgm:spPr>
        <a:ln>
          <a:solidFill>
            <a:srgbClr val="FFC000"/>
          </a:solidFill>
        </a:ln>
      </dgm:spPr>
      <dgm:t>
        <a:bodyPr/>
        <a:lstStyle/>
        <a:p>
          <a:endParaRPr lang="pl-PL"/>
        </a:p>
      </dgm:t>
    </dgm:pt>
    <dgm:pt modelId="{22154BD2-47D5-4A0E-9913-4CC54DA1D80A}" type="sibTrans" cxnId="{0B6EAD7E-5B26-48F6-B92F-0ED008519FF0}">
      <dgm:prSet/>
      <dgm:spPr/>
      <dgm:t>
        <a:bodyPr/>
        <a:lstStyle/>
        <a:p>
          <a:endParaRPr lang="pl-PL"/>
        </a:p>
      </dgm:t>
    </dgm:pt>
    <dgm:pt modelId="{01F6B393-AB36-4101-92BA-B1014BB3F21A}">
      <dgm:prSet phldrT="[Tekst]" custT="1"/>
      <dgm:spPr>
        <a:solidFill>
          <a:schemeClr val="bg1">
            <a:lumMod val="95000"/>
          </a:schemeClr>
        </a:solidFill>
        <a:ln>
          <a:solidFill>
            <a:srgbClr val="FFC000"/>
          </a:solidFill>
        </a:ln>
      </dgm:spPr>
      <dgm:t>
        <a:bodyPr/>
        <a:lstStyle/>
        <a:p>
          <a:r>
            <a:rPr lang="pl-PL" sz="1200" dirty="0">
              <a:latin typeface="Lato"/>
            </a:rPr>
            <a:t>rynek</a:t>
          </a:r>
        </a:p>
      </dgm:t>
    </dgm:pt>
    <dgm:pt modelId="{F2E121E6-CB36-4CC2-81E1-92F5737470F4}" type="sibTrans" cxnId="{E10FD1D3-4E1D-40AD-94CB-55DA5216D372}">
      <dgm:prSet/>
      <dgm:spPr/>
      <dgm:t>
        <a:bodyPr/>
        <a:lstStyle/>
        <a:p>
          <a:endParaRPr lang="pl-PL"/>
        </a:p>
      </dgm:t>
    </dgm:pt>
    <dgm:pt modelId="{071C8473-C106-416D-9718-B9EC7FF89AC1}" type="parTrans" cxnId="{E10FD1D3-4E1D-40AD-94CB-55DA5216D372}">
      <dgm:prSet/>
      <dgm:spPr/>
      <dgm:t>
        <a:bodyPr/>
        <a:lstStyle/>
        <a:p>
          <a:endParaRPr lang="pl-PL"/>
        </a:p>
      </dgm:t>
    </dgm:pt>
    <dgm:pt modelId="{83D87C91-5883-4573-A552-98D33599C347}">
      <dgm:prSet custT="1"/>
      <dgm:spPr>
        <a:ln>
          <a:solidFill>
            <a:srgbClr val="FFC000"/>
          </a:solidFill>
        </a:ln>
      </dgm:spPr>
      <dgm:t>
        <a:bodyPr/>
        <a:lstStyle/>
        <a:p>
          <a:r>
            <a:rPr lang="pl-PL" sz="1200" dirty="0">
              <a:latin typeface="Lato"/>
            </a:rPr>
            <a:t>VAT</a:t>
          </a:r>
        </a:p>
      </dgm:t>
    </dgm:pt>
    <dgm:pt modelId="{51BBE6AE-0690-496A-A9F0-C81261128E50}" type="parTrans" cxnId="{2A65C95F-297C-4FDE-BA5A-D66EBAB65E1C}">
      <dgm:prSet/>
      <dgm:spPr>
        <a:ln>
          <a:solidFill>
            <a:srgbClr val="FFC000"/>
          </a:solidFill>
        </a:ln>
      </dgm:spPr>
      <dgm:t>
        <a:bodyPr/>
        <a:lstStyle/>
        <a:p>
          <a:endParaRPr lang="pl-PL"/>
        </a:p>
      </dgm:t>
    </dgm:pt>
    <dgm:pt modelId="{2F72DC20-8005-454E-802F-3A4FC0E095B9}" type="sibTrans" cxnId="{2A65C95F-297C-4FDE-BA5A-D66EBAB65E1C}">
      <dgm:prSet/>
      <dgm:spPr/>
      <dgm:t>
        <a:bodyPr/>
        <a:lstStyle/>
        <a:p>
          <a:endParaRPr lang="pl-PL"/>
        </a:p>
      </dgm:t>
    </dgm:pt>
    <dgm:pt modelId="{8284BF9C-BBA6-49C0-9C01-F87A1C03F0AB}">
      <dgm:prSet custT="1"/>
      <dgm:spPr>
        <a:ln>
          <a:solidFill>
            <a:srgbClr val="FFC000"/>
          </a:solidFill>
        </a:ln>
      </dgm:spPr>
      <dgm:t>
        <a:bodyPr/>
        <a:lstStyle/>
        <a:p>
          <a:r>
            <a:rPr lang="pl-PL" sz="1200" b="1" dirty="0">
              <a:solidFill>
                <a:srgbClr val="0070C0"/>
              </a:solidFill>
              <a:latin typeface="Lato"/>
            </a:rPr>
            <a:t>VAT</a:t>
          </a:r>
        </a:p>
        <a:p>
          <a:r>
            <a:rPr lang="pl-PL" sz="1200" b="1" dirty="0">
              <a:solidFill>
                <a:srgbClr val="0070C0"/>
              </a:solidFill>
              <a:latin typeface="Lato"/>
            </a:rPr>
            <a:t>naliczony</a:t>
          </a:r>
        </a:p>
      </dgm:t>
    </dgm:pt>
    <dgm:pt modelId="{1BCF1BEE-CAFD-4810-97BF-E2493B6C3486}" type="parTrans" cxnId="{170845C2-652C-4D14-AD56-D5F30245CF25}">
      <dgm:prSet/>
      <dgm:spPr>
        <a:ln>
          <a:solidFill>
            <a:srgbClr val="FFC000"/>
          </a:solidFill>
        </a:ln>
      </dgm:spPr>
      <dgm:t>
        <a:bodyPr/>
        <a:lstStyle/>
        <a:p>
          <a:endParaRPr lang="pl-PL"/>
        </a:p>
      </dgm:t>
    </dgm:pt>
    <dgm:pt modelId="{4326E86A-A2BE-4C98-A108-A6B0AEC2BEA0}" type="sibTrans" cxnId="{170845C2-652C-4D14-AD56-D5F30245CF25}">
      <dgm:prSet/>
      <dgm:spPr/>
      <dgm:t>
        <a:bodyPr/>
        <a:lstStyle/>
        <a:p>
          <a:endParaRPr lang="pl-PL"/>
        </a:p>
      </dgm:t>
    </dgm:pt>
    <dgm:pt modelId="{F4EF0C5C-02E4-435B-9BA5-2C3D6F15456A}">
      <dgm:prSet custT="1"/>
      <dgm:spPr>
        <a:ln>
          <a:solidFill>
            <a:srgbClr val="FFC000"/>
          </a:solidFill>
        </a:ln>
      </dgm:spPr>
      <dgm:t>
        <a:bodyPr/>
        <a:lstStyle/>
        <a:p>
          <a:r>
            <a:rPr lang="pl-PL" sz="1200" dirty="0">
              <a:latin typeface="Lato"/>
            </a:rPr>
            <a:t>VAT</a:t>
          </a:r>
        </a:p>
      </dgm:t>
    </dgm:pt>
    <dgm:pt modelId="{F8A75FDF-82BF-4FB8-8EF1-0DBCD06E070E}" type="parTrans" cxnId="{8A4A900F-21E7-454D-BA90-787AD2303422}">
      <dgm:prSet/>
      <dgm:spPr>
        <a:ln>
          <a:solidFill>
            <a:srgbClr val="FFC000"/>
          </a:solidFill>
        </a:ln>
      </dgm:spPr>
      <dgm:t>
        <a:bodyPr/>
        <a:lstStyle/>
        <a:p>
          <a:endParaRPr lang="pl-PL"/>
        </a:p>
      </dgm:t>
    </dgm:pt>
    <dgm:pt modelId="{5380300F-752E-45A5-B1B0-23E3C3F317E2}" type="sibTrans" cxnId="{8A4A900F-21E7-454D-BA90-787AD2303422}">
      <dgm:prSet/>
      <dgm:spPr/>
      <dgm:t>
        <a:bodyPr/>
        <a:lstStyle/>
        <a:p>
          <a:endParaRPr lang="pl-PL"/>
        </a:p>
      </dgm:t>
    </dgm:pt>
    <dgm:pt modelId="{C6A7B69A-816E-418E-8D0C-679ABA0EFEC4}">
      <dgm:prSet custT="1"/>
      <dgm:spPr>
        <a:ln>
          <a:solidFill>
            <a:srgbClr val="FFC000"/>
          </a:solidFill>
        </a:ln>
      </dgm:spPr>
      <dgm:t>
        <a:bodyPr/>
        <a:lstStyle/>
        <a:p>
          <a:r>
            <a:rPr lang="pl-PL" sz="1200" b="1" dirty="0">
              <a:solidFill>
                <a:srgbClr val="0070C0"/>
              </a:solidFill>
              <a:latin typeface="Lato"/>
            </a:rPr>
            <a:t>VAT</a:t>
          </a:r>
        </a:p>
        <a:p>
          <a:r>
            <a:rPr lang="pl-PL" sz="1200" b="1" dirty="0">
              <a:solidFill>
                <a:srgbClr val="0070C0"/>
              </a:solidFill>
              <a:latin typeface="Lato"/>
            </a:rPr>
            <a:t>należny</a:t>
          </a:r>
        </a:p>
      </dgm:t>
    </dgm:pt>
    <dgm:pt modelId="{B8EC030F-E3C6-4D94-A4AE-08A7A213A2BE}" type="sibTrans" cxnId="{E69A5B39-9DED-4C61-923D-BAED59CE6083}">
      <dgm:prSet/>
      <dgm:spPr/>
      <dgm:t>
        <a:bodyPr/>
        <a:lstStyle/>
        <a:p>
          <a:endParaRPr lang="pl-PL"/>
        </a:p>
      </dgm:t>
    </dgm:pt>
    <dgm:pt modelId="{863A26D9-7BC5-41FA-ADE7-389C17A53665}" type="parTrans" cxnId="{E69A5B39-9DED-4C61-923D-BAED59CE6083}">
      <dgm:prSet/>
      <dgm:spPr>
        <a:ln>
          <a:solidFill>
            <a:srgbClr val="FFC000"/>
          </a:solidFill>
        </a:ln>
      </dgm:spPr>
      <dgm:t>
        <a:bodyPr/>
        <a:lstStyle/>
        <a:p>
          <a:endParaRPr lang="pl-PL"/>
        </a:p>
      </dgm:t>
    </dgm:pt>
    <dgm:pt modelId="{A5426625-2FD2-454C-B38A-37C61C78F244}">
      <dgm:prSet custT="1"/>
      <dgm:spPr>
        <a:ln>
          <a:solidFill>
            <a:srgbClr val="FFC000"/>
          </a:solidFill>
        </a:ln>
      </dgm:spPr>
      <dgm:t>
        <a:bodyPr/>
        <a:lstStyle/>
        <a:p>
          <a:r>
            <a:rPr lang="pl-PL" sz="1200" dirty="0">
              <a:latin typeface="Lato"/>
            </a:rPr>
            <a:t>Skarb Państwa</a:t>
          </a:r>
        </a:p>
      </dgm:t>
    </dgm:pt>
    <dgm:pt modelId="{E401623B-670A-418F-8923-ACB590A35596}" type="parTrans" cxnId="{A7C1E306-7E45-4DA0-BB78-8F2595D445E1}">
      <dgm:prSet/>
      <dgm:spPr>
        <a:ln>
          <a:solidFill>
            <a:srgbClr val="FFC000"/>
          </a:solidFill>
        </a:ln>
      </dgm:spPr>
      <dgm:t>
        <a:bodyPr/>
        <a:lstStyle/>
        <a:p>
          <a:endParaRPr lang="pl-PL"/>
        </a:p>
      </dgm:t>
    </dgm:pt>
    <dgm:pt modelId="{59DE5DC7-2C74-499E-8861-4AD228B082DF}" type="sibTrans" cxnId="{A7C1E306-7E45-4DA0-BB78-8F2595D445E1}">
      <dgm:prSet/>
      <dgm:spPr/>
      <dgm:t>
        <a:bodyPr/>
        <a:lstStyle/>
        <a:p>
          <a:endParaRPr lang="pl-PL"/>
        </a:p>
      </dgm:t>
    </dgm:pt>
    <dgm:pt modelId="{E334BD30-8CB5-4842-AD68-4BFE1398065A}">
      <dgm:prSet custT="1"/>
      <dgm:spPr>
        <a:ln>
          <a:solidFill>
            <a:srgbClr val="FFC000"/>
          </a:solidFill>
        </a:ln>
      </dgm:spPr>
      <dgm:t>
        <a:bodyPr/>
        <a:lstStyle/>
        <a:p>
          <a:r>
            <a:rPr lang="pl-PL" sz="1200" dirty="0">
              <a:latin typeface="Lato"/>
            </a:rPr>
            <a:t>Skarb Państwa</a:t>
          </a:r>
        </a:p>
      </dgm:t>
    </dgm:pt>
    <dgm:pt modelId="{35C17FFF-EA1F-4AC9-9B66-9CE8352C9E3B}" type="parTrans" cxnId="{5E565657-5F49-47CA-8BA3-CFDA553C4F83}">
      <dgm:prSet/>
      <dgm:spPr>
        <a:ln>
          <a:solidFill>
            <a:srgbClr val="FFC000"/>
          </a:solidFill>
        </a:ln>
      </dgm:spPr>
      <dgm:t>
        <a:bodyPr/>
        <a:lstStyle/>
        <a:p>
          <a:endParaRPr lang="pl-PL"/>
        </a:p>
      </dgm:t>
    </dgm:pt>
    <dgm:pt modelId="{848FA8AA-D017-4126-A37C-0E2F78C1F4D6}" type="sibTrans" cxnId="{5E565657-5F49-47CA-8BA3-CFDA553C4F83}">
      <dgm:prSet/>
      <dgm:spPr/>
      <dgm:t>
        <a:bodyPr/>
        <a:lstStyle/>
        <a:p>
          <a:endParaRPr lang="pl-PL"/>
        </a:p>
      </dgm:t>
    </dgm:pt>
    <dgm:pt modelId="{C1CCDE36-018D-461B-B23C-4AC96494F495}" type="pres">
      <dgm:prSet presAssocID="{6612FBBA-95EC-4A62-B3EA-70CA0274D7E0}" presName="mainComposite" presStyleCnt="0">
        <dgm:presLayoutVars>
          <dgm:chPref val="1"/>
          <dgm:dir/>
          <dgm:animOne val="branch"/>
          <dgm:animLvl val="lvl"/>
          <dgm:resizeHandles val="exact"/>
        </dgm:presLayoutVars>
      </dgm:prSet>
      <dgm:spPr/>
      <dgm:t>
        <a:bodyPr/>
        <a:lstStyle/>
        <a:p>
          <a:endParaRPr lang="pl-PL"/>
        </a:p>
      </dgm:t>
    </dgm:pt>
    <dgm:pt modelId="{151C1871-5D13-442B-8D14-BB3D18298305}" type="pres">
      <dgm:prSet presAssocID="{6612FBBA-95EC-4A62-B3EA-70CA0274D7E0}" presName="hierFlow" presStyleCnt="0"/>
      <dgm:spPr/>
    </dgm:pt>
    <dgm:pt modelId="{E755B8D1-0576-4041-B8CF-CDA89EB2B88E}" type="pres">
      <dgm:prSet presAssocID="{6612FBBA-95EC-4A62-B3EA-70CA0274D7E0}" presName="hierChild1" presStyleCnt="0">
        <dgm:presLayoutVars>
          <dgm:chPref val="1"/>
          <dgm:animOne val="branch"/>
          <dgm:animLvl val="lvl"/>
        </dgm:presLayoutVars>
      </dgm:prSet>
      <dgm:spPr/>
    </dgm:pt>
    <dgm:pt modelId="{944E0EDB-3861-4C4A-86B9-4F332C130F48}" type="pres">
      <dgm:prSet presAssocID="{01F6B393-AB36-4101-92BA-B1014BB3F21A}" presName="Name14" presStyleCnt="0"/>
      <dgm:spPr/>
    </dgm:pt>
    <dgm:pt modelId="{FD9C1C68-0ED8-403A-9ECD-56155F74B246}" type="pres">
      <dgm:prSet presAssocID="{01F6B393-AB36-4101-92BA-B1014BB3F21A}" presName="level1Shape" presStyleLbl="node0" presStyleIdx="0" presStyleCnt="1" custScaleX="613598">
        <dgm:presLayoutVars>
          <dgm:chPref val="3"/>
        </dgm:presLayoutVars>
      </dgm:prSet>
      <dgm:spPr/>
      <dgm:t>
        <a:bodyPr/>
        <a:lstStyle/>
        <a:p>
          <a:endParaRPr lang="pl-PL"/>
        </a:p>
      </dgm:t>
    </dgm:pt>
    <dgm:pt modelId="{02FE2BF5-DA2F-4F86-814A-8DA41C5E0924}" type="pres">
      <dgm:prSet presAssocID="{01F6B393-AB36-4101-92BA-B1014BB3F21A}" presName="hierChild2" presStyleCnt="0"/>
      <dgm:spPr/>
    </dgm:pt>
    <dgm:pt modelId="{89A49741-7F73-4636-8C04-DA415D071A45}" type="pres">
      <dgm:prSet presAssocID="{6E78165E-AC29-4E32-BF07-6740CDA063A9}" presName="Name19" presStyleLbl="parChTrans1D2" presStyleIdx="0" presStyleCnt="5"/>
      <dgm:spPr/>
      <dgm:t>
        <a:bodyPr/>
        <a:lstStyle/>
        <a:p>
          <a:endParaRPr lang="pl-PL"/>
        </a:p>
      </dgm:t>
    </dgm:pt>
    <dgm:pt modelId="{13B3D371-F05C-40D9-BE98-CA4FB97DFD56}" type="pres">
      <dgm:prSet presAssocID="{7D1ECDB2-D001-47E3-8718-2C09858A1103}" presName="Name21" presStyleCnt="0"/>
      <dgm:spPr/>
    </dgm:pt>
    <dgm:pt modelId="{E609AC98-F23D-446E-BF60-DF7A4AF194C7}" type="pres">
      <dgm:prSet presAssocID="{7D1ECDB2-D001-47E3-8718-2C09858A1103}" presName="level2Shape" presStyleLbl="node2" presStyleIdx="0" presStyleCnt="5"/>
      <dgm:spPr/>
      <dgm:t>
        <a:bodyPr/>
        <a:lstStyle/>
        <a:p>
          <a:endParaRPr lang="pl-PL"/>
        </a:p>
      </dgm:t>
    </dgm:pt>
    <dgm:pt modelId="{97BC8930-00A6-4426-8C6B-4C4C316D9B00}" type="pres">
      <dgm:prSet presAssocID="{7D1ECDB2-D001-47E3-8718-2C09858A1103}" presName="hierChild3" presStyleCnt="0"/>
      <dgm:spPr/>
    </dgm:pt>
    <dgm:pt modelId="{656CB3D8-30CB-4A13-9F33-335C14EDBEA2}" type="pres">
      <dgm:prSet presAssocID="{51BBE6AE-0690-496A-A9F0-C81261128E50}" presName="Name19" presStyleLbl="parChTrans1D3" presStyleIdx="0" presStyleCnt="2"/>
      <dgm:spPr/>
      <dgm:t>
        <a:bodyPr/>
        <a:lstStyle/>
        <a:p>
          <a:endParaRPr lang="pl-PL"/>
        </a:p>
      </dgm:t>
    </dgm:pt>
    <dgm:pt modelId="{8B21A994-D487-4EFF-9602-AF0183255F31}" type="pres">
      <dgm:prSet presAssocID="{83D87C91-5883-4573-A552-98D33599C347}" presName="Name21" presStyleCnt="0"/>
      <dgm:spPr/>
    </dgm:pt>
    <dgm:pt modelId="{D03B4895-E884-4AB0-8D99-EB80CCFD25D5}" type="pres">
      <dgm:prSet presAssocID="{83D87C91-5883-4573-A552-98D33599C347}" presName="level2Shape" presStyleLbl="node3" presStyleIdx="0" presStyleCnt="2"/>
      <dgm:spPr>
        <a:prstGeom prst="downArrow">
          <a:avLst/>
        </a:prstGeom>
      </dgm:spPr>
      <dgm:t>
        <a:bodyPr/>
        <a:lstStyle/>
        <a:p>
          <a:endParaRPr lang="pl-PL"/>
        </a:p>
      </dgm:t>
    </dgm:pt>
    <dgm:pt modelId="{CBA7D73A-8379-4F49-AC5D-C675D02145D3}" type="pres">
      <dgm:prSet presAssocID="{83D87C91-5883-4573-A552-98D33599C347}" presName="hierChild3" presStyleCnt="0"/>
      <dgm:spPr/>
    </dgm:pt>
    <dgm:pt modelId="{7C2AB177-1B34-495F-BD1B-19E9D16C5803}" type="pres">
      <dgm:prSet presAssocID="{E401623B-670A-418F-8923-ACB590A35596}" presName="Name19" presStyleLbl="parChTrans1D4" presStyleIdx="0" presStyleCnt="2"/>
      <dgm:spPr/>
      <dgm:t>
        <a:bodyPr/>
        <a:lstStyle/>
        <a:p>
          <a:endParaRPr lang="pl-PL"/>
        </a:p>
      </dgm:t>
    </dgm:pt>
    <dgm:pt modelId="{D9125EE9-5EA0-4EC0-81A4-814744B8AA36}" type="pres">
      <dgm:prSet presAssocID="{A5426625-2FD2-454C-B38A-37C61C78F244}" presName="Name21" presStyleCnt="0"/>
      <dgm:spPr/>
    </dgm:pt>
    <dgm:pt modelId="{E00F7048-1ECE-434F-A2FE-4142E2FDFC12}" type="pres">
      <dgm:prSet presAssocID="{A5426625-2FD2-454C-B38A-37C61C78F244}" presName="level2Shape" presStyleLbl="node4" presStyleIdx="0" presStyleCnt="2"/>
      <dgm:spPr/>
      <dgm:t>
        <a:bodyPr/>
        <a:lstStyle/>
        <a:p>
          <a:endParaRPr lang="pl-PL"/>
        </a:p>
      </dgm:t>
    </dgm:pt>
    <dgm:pt modelId="{B4A56CED-4741-45C3-BF1D-093CE303AB92}" type="pres">
      <dgm:prSet presAssocID="{A5426625-2FD2-454C-B38A-37C61C78F244}" presName="hierChild3" presStyleCnt="0"/>
      <dgm:spPr/>
    </dgm:pt>
    <dgm:pt modelId="{7D551021-80D5-4CB9-A8DB-E0F4316B9278}" type="pres">
      <dgm:prSet presAssocID="{1BCF1BEE-CAFD-4810-97BF-E2493B6C3486}" presName="Name19" presStyleLbl="parChTrans1D2" presStyleIdx="1" presStyleCnt="5"/>
      <dgm:spPr/>
      <dgm:t>
        <a:bodyPr/>
        <a:lstStyle/>
        <a:p>
          <a:endParaRPr lang="pl-PL"/>
        </a:p>
      </dgm:t>
    </dgm:pt>
    <dgm:pt modelId="{BC874039-3B9D-4124-9697-FC053988EDF9}" type="pres">
      <dgm:prSet presAssocID="{8284BF9C-BBA6-49C0-9C01-F87A1C03F0AB}" presName="Name21" presStyleCnt="0"/>
      <dgm:spPr/>
    </dgm:pt>
    <dgm:pt modelId="{848419AA-969C-4CBD-AFE5-DEB179F6C9A2}" type="pres">
      <dgm:prSet presAssocID="{8284BF9C-BBA6-49C0-9C01-F87A1C03F0AB}" presName="level2Shape" presStyleLbl="node2" presStyleIdx="1" presStyleCnt="5"/>
      <dgm:spPr>
        <a:prstGeom prst="rightArrow">
          <a:avLst/>
        </a:prstGeom>
      </dgm:spPr>
      <dgm:t>
        <a:bodyPr/>
        <a:lstStyle/>
        <a:p>
          <a:endParaRPr lang="pl-PL"/>
        </a:p>
      </dgm:t>
    </dgm:pt>
    <dgm:pt modelId="{C6CA6561-90D7-419C-868D-53A2A5A18889}" type="pres">
      <dgm:prSet presAssocID="{8284BF9C-BBA6-49C0-9C01-F87A1C03F0AB}" presName="hierChild3" presStyleCnt="0"/>
      <dgm:spPr/>
    </dgm:pt>
    <dgm:pt modelId="{FD875240-4EB1-42B2-9237-9857AF4431C7}" type="pres">
      <dgm:prSet presAssocID="{A88247AB-D512-4159-8F50-48F4A9B19B20}" presName="Name19" presStyleLbl="parChTrans1D2" presStyleIdx="2" presStyleCnt="5"/>
      <dgm:spPr/>
      <dgm:t>
        <a:bodyPr/>
        <a:lstStyle/>
        <a:p>
          <a:endParaRPr lang="pl-PL"/>
        </a:p>
      </dgm:t>
    </dgm:pt>
    <dgm:pt modelId="{55E4F629-7DDD-45E5-AEA6-DA967860476D}" type="pres">
      <dgm:prSet presAssocID="{6378AAD9-30A7-46E4-AB68-8D739B261508}" presName="Name21" presStyleCnt="0"/>
      <dgm:spPr/>
    </dgm:pt>
    <dgm:pt modelId="{9FC553FD-54A7-484F-B077-CF51C8230973}" type="pres">
      <dgm:prSet presAssocID="{6378AAD9-30A7-46E4-AB68-8D739B261508}" presName="level2Shape" presStyleLbl="node2" presStyleIdx="2" presStyleCnt="5"/>
      <dgm:spPr/>
      <dgm:t>
        <a:bodyPr/>
        <a:lstStyle/>
        <a:p>
          <a:endParaRPr lang="pl-PL"/>
        </a:p>
      </dgm:t>
    </dgm:pt>
    <dgm:pt modelId="{77008C3F-35AE-4927-8EAC-B4FEE3B9EA77}" type="pres">
      <dgm:prSet presAssocID="{6378AAD9-30A7-46E4-AB68-8D739B261508}" presName="hierChild3" presStyleCnt="0"/>
      <dgm:spPr/>
    </dgm:pt>
    <dgm:pt modelId="{DF590974-500D-422F-8490-20D1AC1AA1AD}" type="pres">
      <dgm:prSet presAssocID="{863A26D9-7BC5-41FA-ADE7-389C17A53665}" presName="Name19" presStyleLbl="parChTrans1D3" presStyleIdx="1" presStyleCnt="2"/>
      <dgm:spPr/>
      <dgm:t>
        <a:bodyPr/>
        <a:lstStyle/>
        <a:p>
          <a:endParaRPr lang="pl-PL"/>
        </a:p>
      </dgm:t>
    </dgm:pt>
    <dgm:pt modelId="{2B87CC4D-F737-4379-A07E-F3C8047212FE}" type="pres">
      <dgm:prSet presAssocID="{C6A7B69A-816E-418E-8D0C-679ABA0EFEC4}" presName="Name21" presStyleCnt="0"/>
      <dgm:spPr/>
    </dgm:pt>
    <dgm:pt modelId="{DEDF48C5-C742-4A73-8F01-B85F98C67FC6}" type="pres">
      <dgm:prSet presAssocID="{C6A7B69A-816E-418E-8D0C-679ABA0EFEC4}" presName="level2Shape" presStyleLbl="node3" presStyleIdx="1" presStyleCnt="2"/>
      <dgm:spPr>
        <a:prstGeom prst="downArrow">
          <a:avLst/>
        </a:prstGeom>
      </dgm:spPr>
      <dgm:t>
        <a:bodyPr/>
        <a:lstStyle/>
        <a:p>
          <a:endParaRPr lang="pl-PL"/>
        </a:p>
      </dgm:t>
    </dgm:pt>
    <dgm:pt modelId="{50A2645E-DBB4-4E93-A1AF-5CF858549DE5}" type="pres">
      <dgm:prSet presAssocID="{C6A7B69A-816E-418E-8D0C-679ABA0EFEC4}" presName="hierChild3" presStyleCnt="0"/>
      <dgm:spPr/>
    </dgm:pt>
    <dgm:pt modelId="{68A459E8-EA87-4035-A66D-FBDC63C11D51}" type="pres">
      <dgm:prSet presAssocID="{35C17FFF-EA1F-4AC9-9B66-9CE8352C9E3B}" presName="Name19" presStyleLbl="parChTrans1D4" presStyleIdx="1" presStyleCnt="2"/>
      <dgm:spPr/>
      <dgm:t>
        <a:bodyPr/>
        <a:lstStyle/>
        <a:p>
          <a:endParaRPr lang="pl-PL"/>
        </a:p>
      </dgm:t>
    </dgm:pt>
    <dgm:pt modelId="{FE12C11F-B76A-4230-8D84-5CAA75884CF3}" type="pres">
      <dgm:prSet presAssocID="{E334BD30-8CB5-4842-AD68-4BFE1398065A}" presName="Name21" presStyleCnt="0"/>
      <dgm:spPr/>
    </dgm:pt>
    <dgm:pt modelId="{8C212BA9-B193-45AC-9E04-8335499078C3}" type="pres">
      <dgm:prSet presAssocID="{E334BD30-8CB5-4842-AD68-4BFE1398065A}" presName="level2Shape" presStyleLbl="node4" presStyleIdx="1" presStyleCnt="2"/>
      <dgm:spPr/>
      <dgm:t>
        <a:bodyPr/>
        <a:lstStyle/>
        <a:p>
          <a:endParaRPr lang="pl-PL"/>
        </a:p>
      </dgm:t>
    </dgm:pt>
    <dgm:pt modelId="{C6E839B1-0E80-4870-A132-048A325B1C81}" type="pres">
      <dgm:prSet presAssocID="{E334BD30-8CB5-4842-AD68-4BFE1398065A}" presName="hierChild3" presStyleCnt="0"/>
      <dgm:spPr/>
    </dgm:pt>
    <dgm:pt modelId="{891A0DC1-6D0C-46AC-9006-9887EBA81C5E}" type="pres">
      <dgm:prSet presAssocID="{F8A75FDF-82BF-4FB8-8EF1-0DBCD06E070E}" presName="Name19" presStyleLbl="parChTrans1D2" presStyleIdx="3" presStyleCnt="5"/>
      <dgm:spPr/>
      <dgm:t>
        <a:bodyPr/>
        <a:lstStyle/>
        <a:p>
          <a:endParaRPr lang="pl-PL"/>
        </a:p>
      </dgm:t>
    </dgm:pt>
    <dgm:pt modelId="{CF81E068-F1F2-4AA4-BE75-D3C74A5F5327}" type="pres">
      <dgm:prSet presAssocID="{F4EF0C5C-02E4-435B-9BA5-2C3D6F15456A}" presName="Name21" presStyleCnt="0"/>
      <dgm:spPr/>
    </dgm:pt>
    <dgm:pt modelId="{566685FF-799B-4027-BA56-8FE71BFC985E}" type="pres">
      <dgm:prSet presAssocID="{F4EF0C5C-02E4-435B-9BA5-2C3D6F15456A}" presName="level2Shape" presStyleLbl="node2" presStyleIdx="3" presStyleCnt="5"/>
      <dgm:spPr>
        <a:prstGeom prst="rightArrow">
          <a:avLst/>
        </a:prstGeom>
      </dgm:spPr>
      <dgm:t>
        <a:bodyPr/>
        <a:lstStyle/>
        <a:p>
          <a:endParaRPr lang="pl-PL"/>
        </a:p>
      </dgm:t>
    </dgm:pt>
    <dgm:pt modelId="{9B9015CE-1525-4AD1-A2BA-549416CE1955}" type="pres">
      <dgm:prSet presAssocID="{F4EF0C5C-02E4-435B-9BA5-2C3D6F15456A}" presName="hierChild3" presStyleCnt="0"/>
      <dgm:spPr/>
    </dgm:pt>
    <dgm:pt modelId="{FECFA1D7-4B83-49AD-AE59-28FAE611DF34}" type="pres">
      <dgm:prSet presAssocID="{EBBF52E6-ED49-4624-8EDE-EF35B36F4D47}" presName="Name19" presStyleLbl="parChTrans1D2" presStyleIdx="4" presStyleCnt="5"/>
      <dgm:spPr/>
      <dgm:t>
        <a:bodyPr/>
        <a:lstStyle/>
        <a:p>
          <a:endParaRPr lang="pl-PL"/>
        </a:p>
      </dgm:t>
    </dgm:pt>
    <dgm:pt modelId="{3976CB25-3B9E-4331-A936-A83E0CDCA956}" type="pres">
      <dgm:prSet presAssocID="{289E4D53-3D17-4496-AE9D-B54602FAE6AD}" presName="Name21" presStyleCnt="0"/>
      <dgm:spPr/>
    </dgm:pt>
    <dgm:pt modelId="{F34E1C3C-CA20-454D-9D4E-CE880442F807}" type="pres">
      <dgm:prSet presAssocID="{289E4D53-3D17-4496-AE9D-B54602FAE6AD}" presName="level2Shape" presStyleLbl="node2" presStyleIdx="4" presStyleCnt="5"/>
      <dgm:spPr/>
      <dgm:t>
        <a:bodyPr/>
        <a:lstStyle/>
        <a:p>
          <a:endParaRPr lang="pl-PL"/>
        </a:p>
      </dgm:t>
    </dgm:pt>
    <dgm:pt modelId="{80240933-E374-4D16-AE3D-D3992F5FE706}" type="pres">
      <dgm:prSet presAssocID="{289E4D53-3D17-4496-AE9D-B54602FAE6AD}" presName="hierChild3" presStyleCnt="0"/>
      <dgm:spPr/>
    </dgm:pt>
    <dgm:pt modelId="{91426C55-6E77-41EF-97B2-C820F7486B67}" type="pres">
      <dgm:prSet presAssocID="{6612FBBA-95EC-4A62-B3EA-70CA0274D7E0}" presName="bgShapesFlow" presStyleCnt="0"/>
      <dgm:spPr/>
    </dgm:pt>
  </dgm:ptLst>
  <dgm:cxnLst>
    <dgm:cxn modelId="{2A65C95F-297C-4FDE-BA5A-D66EBAB65E1C}" srcId="{7D1ECDB2-D001-47E3-8718-2C09858A1103}" destId="{83D87C91-5883-4573-A552-98D33599C347}" srcOrd="0" destOrd="0" parTransId="{51BBE6AE-0690-496A-A9F0-C81261128E50}" sibTransId="{2F72DC20-8005-454E-802F-3A4FC0E095B9}"/>
    <dgm:cxn modelId="{CE3BAC8C-7DB8-436B-8107-D543CAB5EAD8}" type="presOf" srcId="{F8A75FDF-82BF-4FB8-8EF1-0DBCD06E070E}" destId="{891A0DC1-6D0C-46AC-9006-9887EBA81C5E}" srcOrd="0" destOrd="0" presId="urn:microsoft.com/office/officeart/2005/8/layout/hierarchy6"/>
    <dgm:cxn modelId="{DF6FE7AB-C0BE-4EAA-96A5-AE43A628DF8B}" type="presOf" srcId="{35C17FFF-EA1F-4AC9-9B66-9CE8352C9E3B}" destId="{68A459E8-EA87-4035-A66D-FBDC63C11D51}" srcOrd="0" destOrd="0" presId="urn:microsoft.com/office/officeart/2005/8/layout/hierarchy6"/>
    <dgm:cxn modelId="{A7C1E306-7E45-4DA0-BB78-8F2595D445E1}" srcId="{83D87C91-5883-4573-A552-98D33599C347}" destId="{A5426625-2FD2-454C-B38A-37C61C78F244}" srcOrd="0" destOrd="0" parTransId="{E401623B-670A-418F-8923-ACB590A35596}" sibTransId="{59DE5DC7-2C74-499E-8861-4AD228B082DF}"/>
    <dgm:cxn modelId="{8A4A900F-21E7-454D-BA90-787AD2303422}" srcId="{01F6B393-AB36-4101-92BA-B1014BB3F21A}" destId="{F4EF0C5C-02E4-435B-9BA5-2C3D6F15456A}" srcOrd="3" destOrd="0" parTransId="{F8A75FDF-82BF-4FB8-8EF1-0DBCD06E070E}" sibTransId="{5380300F-752E-45A5-B1B0-23E3C3F317E2}"/>
    <dgm:cxn modelId="{170845C2-652C-4D14-AD56-D5F30245CF25}" srcId="{01F6B393-AB36-4101-92BA-B1014BB3F21A}" destId="{8284BF9C-BBA6-49C0-9C01-F87A1C03F0AB}" srcOrd="1" destOrd="0" parTransId="{1BCF1BEE-CAFD-4810-97BF-E2493B6C3486}" sibTransId="{4326E86A-A2BE-4C98-A108-A6B0AEC2BEA0}"/>
    <dgm:cxn modelId="{3B163B81-3119-415E-BD86-2D19E71F4F43}" type="presOf" srcId="{8284BF9C-BBA6-49C0-9C01-F87A1C03F0AB}" destId="{848419AA-969C-4CBD-AFE5-DEB179F6C9A2}" srcOrd="0" destOrd="0" presId="urn:microsoft.com/office/officeart/2005/8/layout/hierarchy6"/>
    <dgm:cxn modelId="{CA5D7895-6751-4015-9C06-763EF792A424}" type="presOf" srcId="{51BBE6AE-0690-496A-A9F0-C81261128E50}" destId="{656CB3D8-30CB-4A13-9F33-335C14EDBEA2}" srcOrd="0" destOrd="0" presId="urn:microsoft.com/office/officeart/2005/8/layout/hierarchy6"/>
    <dgm:cxn modelId="{5F3ED252-436D-428D-9D7A-CA0092B32F65}" type="presOf" srcId="{A5426625-2FD2-454C-B38A-37C61C78F244}" destId="{E00F7048-1ECE-434F-A2FE-4142E2FDFC12}" srcOrd="0" destOrd="0" presId="urn:microsoft.com/office/officeart/2005/8/layout/hierarchy6"/>
    <dgm:cxn modelId="{B3DD28C1-5E1E-4B4E-A074-731AC20A3556}" srcId="{01F6B393-AB36-4101-92BA-B1014BB3F21A}" destId="{7D1ECDB2-D001-47E3-8718-2C09858A1103}" srcOrd="0" destOrd="0" parTransId="{6E78165E-AC29-4E32-BF07-6740CDA063A9}" sibTransId="{EC16B160-6E44-4738-B75F-F931872C6EF0}"/>
    <dgm:cxn modelId="{0B6EAD7E-5B26-48F6-B92F-0ED008519FF0}" srcId="{01F6B393-AB36-4101-92BA-B1014BB3F21A}" destId="{289E4D53-3D17-4496-AE9D-B54602FAE6AD}" srcOrd="4" destOrd="0" parTransId="{EBBF52E6-ED49-4624-8EDE-EF35B36F4D47}" sibTransId="{22154BD2-47D5-4A0E-9913-4CC54DA1D80A}"/>
    <dgm:cxn modelId="{25DB8FB2-D12B-4CB4-A7EA-651B758AFF5C}" type="presOf" srcId="{289E4D53-3D17-4496-AE9D-B54602FAE6AD}" destId="{F34E1C3C-CA20-454D-9D4E-CE880442F807}" srcOrd="0" destOrd="0" presId="urn:microsoft.com/office/officeart/2005/8/layout/hierarchy6"/>
    <dgm:cxn modelId="{7451A168-9C4D-4888-976F-E5128CAFB85C}" type="presOf" srcId="{6612FBBA-95EC-4A62-B3EA-70CA0274D7E0}" destId="{C1CCDE36-018D-461B-B23C-4AC96494F495}" srcOrd="0" destOrd="0" presId="urn:microsoft.com/office/officeart/2005/8/layout/hierarchy6"/>
    <dgm:cxn modelId="{D66D5749-0013-4DA6-B11D-444E3BFE2EF8}" type="presOf" srcId="{1BCF1BEE-CAFD-4810-97BF-E2493B6C3486}" destId="{7D551021-80D5-4CB9-A8DB-E0F4316B9278}" srcOrd="0" destOrd="0" presId="urn:microsoft.com/office/officeart/2005/8/layout/hierarchy6"/>
    <dgm:cxn modelId="{AC9A1BB1-70B0-4CBB-B742-497B4D9C66A4}" type="presOf" srcId="{EBBF52E6-ED49-4624-8EDE-EF35B36F4D47}" destId="{FECFA1D7-4B83-49AD-AE59-28FAE611DF34}" srcOrd="0" destOrd="0" presId="urn:microsoft.com/office/officeart/2005/8/layout/hierarchy6"/>
    <dgm:cxn modelId="{6D49716E-FCC7-4F6A-B097-87D19755204E}" type="presOf" srcId="{01F6B393-AB36-4101-92BA-B1014BB3F21A}" destId="{FD9C1C68-0ED8-403A-9ECD-56155F74B246}" srcOrd="0" destOrd="0" presId="urn:microsoft.com/office/officeart/2005/8/layout/hierarchy6"/>
    <dgm:cxn modelId="{42DE2DB9-E32D-4C3F-8475-6D165460F4FE}" type="presOf" srcId="{83D87C91-5883-4573-A552-98D33599C347}" destId="{D03B4895-E884-4AB0-8D99-EB80CCFD25D5}" srcOrd="0" destOrd="0" presId="urn:microsoft.com/office/officeart/2005/8/layout/hierarchy6"/>
    <dgm:cxn modelId="{B36FBA20-CFE4-4B65-AAA8-772F22DE3636}" type="presOf" srcId="{863A26D9-7BC5-41FA-ADE7-389C17A53665}" destId="{DF590974-500D-422F-8490-20D1AC1AA1AD}" srcOrd="0" destOrd="0" presId="urn:microsoft.com/office/officeart/2005/8/layout/hierarchy6"/>
    <dgm:cxn modelId="{788C0D43-60B0-4C59-94A0-76CACA5BC759}" srcId="{01F6B393-AB36-4101-92BA-B1014BB3F21A}" destId="{6378AAD9-30A7-46E4-AB68-8D739B261508}" srcOrd="2" destOrd="0" parTransId="{A88247AB-D512-4159-8F50-48F4A9B19B20}" sibTransId="{280479A5-55B7-4861-A160-6831653C4E99}"/>
    <dgm:cxn modelId="{ED7C4EE5-C84A-462A-B7F2-4EC037C3E822}" type="presOf" srcId="{6E78165E-AC29-4E32-BF07-6740CDA063A9}" destId="{89A49741-7F73-4636-8C04-DA415D071A45}" srcOrd="0" destOrd="0" presId="urn:microsoft.com/office/officeart/2005/8/layout/hierarchy6"/>
    <dgm:cxn modelId="{5E565657-5F49-47CA-8BA3-CFDA553C4F83}" srcId="{C6A7B69A-816E-418E-8D0C-679ABA0EFEC4}" destId="{E334BD30-8CB5-4842-AD68-4BFE1398065A}" srcOrd="0" destOrd="0" parTransId="{35C17FFF-EA1F-4AC9-9B66-9CE8352C9E3B}" sibTransId="{848FA8AA-D017-4126-A37C-0E2F78C1F4D6}"/>
    <dgm:cxn modelId="{A15D6435-F27D-4E42-8CFA-5BC34C1036EA}" type="presOf" srcId="{7D1ECDB2-D001-47E3-8718-2C09858A1103}" destId="{E609AC98-F23D-446E-BF60-DF7A4AF194C7}" srcOrd="0" destOrd="0" presId="urn:microsoft.com/office/officeart/2005/8/layout/hierarchy6"/>
    <dgm:cxn modelId="{8233AC72-B8DF-4484-94E1-D666743503A5}" type="presOf" srcId="{E401623B-670A-418F-8923-ACB590A35596}" destId="{7C2AB177-1B34-495F-BD1B-19E9D16C5803}" srcOrd="0" destOrd="0" presId="urn:microsoft.com/office/officeart/2005/8/layout/hierarchy6"/>
    <dgm:cxn modelId="{BE8C39A6-A2A8-4A92-917C-FDF651740639}" type="presOf" srcId="{6378AAD9-30A7-46E4-AB68-8D739B261508}" destId="{9FC553FD-54A7-484F-B077-CF51C8230973}" srcOrd="0" destOrd="0" presId="urn:microsoft.com/office/officeart/2005/8/layout/hierarchy6"/>
    <dgm:cxn modelId="{8CBDAFCA-2054-463A-8B6A-87C115078B94}" type="presOf" srcId="{C6A7B69A-816E-418E-8D0C-679ABA0EFEC4}" destId="{DEDF48C5-C742-4A73-8F01-B85F98C67FC6}" srcOrd="0" destOrd="0" presId="urn:microsoft.com/office/officeart/2005/8/layout/hierarchy6"/>
    <dgm:cxn modelId="{E10FD1D3-4E1D-40AD-94CB-55DA5216D372}" srcId="{6612FBBA-95EC-4A62-B3EA-70CA0274D7E0}" destId="{01F6B393-AB36-4101-92BA-B1014BB3F21A}" srcOrd="0" destOrd="0" parTransId="{071C8473-C106-416D-9718-B9EC7FF89AC1}" sibTransId="{F2E121E6-CB36-4CC2-81E1-92F5737470F4}"/>
    <dgm:cxn modelId="{D33562CF-4324-4036-99BD-E7FCED4ACA2C}" type="presOf" srcId="{F4EF0C5C-02E4-435B-9BA5-2C3D6F15456A}" destId="{566685FF-799B-4027-BA56-8FE71BFC985E}" srcOrd="0" destOrd="0" presId="urn:microsoft.com/office/officeart/2005/8/layout/hierarchy6"/>
    <dgm:cxn modelId="{06108BDD-5C81-45E8-8B71-796D12C02028}" type="presOf" srcId="{A88247AB-D512-4159-8F50-48F4A9B19B20}" destId="{FD875240-4EB1-42B2-9237-9857AF4431C7}" srcOrd="0" destOrd="0" presId="urn:microsoft.com/office/officeart/2005/8/layout/hierarchy6"/>
    <dgm:cxn modelId="{E69A5B39-9DED-4C61-923D-BAED59CE6083}" srcId="{6378AAD9-30A7-46E4-AB68-8D739B261508}" destId="{C6A7B69A-816E-418E-8D0C-679ABA0EFEC4}" srcOrd="0" destOrd="0" parTransId="{863A26D9-7BC5-41FA-ADE7-389C17A53665}" sibTransId="{B8EC030F-E3C6-4D94-A4AE-08A7A213A2BE}"/>
    <dgm:cxn modelId="{D5275A4B-0D9A-4E83-8B56-AFB1B8EDD52F}" type="presOf" srcId="{E334BD30-8CB5-4842-AD68-4BFE1398065A}" destId="{8C212BA9-B193-45AC-9E04-8335499078C3}" srcOrd="0" destOrd="0" presId="urn:microsoft.com/office/officeart/2005/8/layout/hierarchy6"/>
    <dgm:cxn modelId="{064983B9-45D0-4906-B67E-B9FB5C93ED46}" type="presParOf" srcId="{C1CCDE36-018D-461B-B23C-4AC96494F495}" destId="{151C1871-5D13-442B-8D14-BB3D18298305}" srcOrd="0" destOrd="0" presId="urn:microsoft.com/office/officeart/2005/8/layout/hierarchy6"/>
    <dgm:cxn modelId="{6F0AF8F3-C8D2-4F33-BA98-E530EC9FF4D1}" type="presParOf" srcId="{151C1871-5D13-442B-8D14-BB3D18298305}" destId="{E755B8D1-0576-4041-B8CF-CDA89EB2B88E}" srcOrd="0" destOrd="0" presId="urn:microsoft.com/office/officeart/2005/8/layout/hierarchy6"/>
    <dgm:cxn modelId="{FCBD1942-D848-413E-846F-A52A6EB8D5AA}" type="presParOf" srcId="{E755B8D1-0576-4041-B8CF-CDA89EB2B88E}" destId="{944E0EDB-3861-4C4A-86B9-4F332C130F48}" srcOrd="0" destOrd="0" presId="urn:microsoft.com/office/officeart/2005/8/layout/hierarchy6"/>
    <dgm:cxn modelId="{0EBC51C9-83D2-4E86-A970-32AD25234B41}" type="presParOf" srcId="{944E0EDB-3861-4C4A-86B9-4F332C130F48}" destId="{FD9C1C68-0ED8-403A-9ECD-56155F74B246}" srcOrd="0" destOrd="0" presId="urn:microsoft.com/office/officeart/2005/8/layout/hierarchy6"/>
    <dgm:cxn modelId="{7F18C4C6-9DF5-4F06-AF1A-DB34DBB4275A}" type="presParOf" srcId="{944E0EDB-3861-4C4A-86B9-4F332C130F48}" destId="{02FE2BF5-DA2F-4F86-814A-8DA41C5E0924}" srcOrd="1" destOrd="0" presId="urn:microsoft.com/office/officeart/2005/8/layout/hierarchy6"/>
    <dgm:cxn modelId="{C2BD098B-D708-479E-8033-286BABD20EAB}" type="presParOf" srcId="{02FE2BF5-DA2F-4F86-814A-8DA41C5E0924}" destId="{89A49741-7F73-4636-8C04-DA415D071A45}" srcOrd="0" destOrd="0" presId="urn:microsoft.com/office/officeart/2005/8/layout/hierarchy6"/>
    <dgm:cxn modelId="{60AA698C-C61D-45F7-A8DC-61C6EC362511}" type="presParOf" srcId="{02FE2BF5-DA2F-4F86-814A-8DA41C5E0924}" destId="{13B3D371-F05C-40D9-BE98-CA4FB97DFD56}" srcOrd="1" destOrd="0" presId="urn:microsoft.com/office/officeart/2005/8/layout/hierarchy6"/>
    <dgm:cxn modelId="{8133FB47-30BE-47CB-87E6-64A458F6B3E0}" type="presParOf" srcId="{13B3D371-F05C-40D9-BE98-CA4FB97DFD56}" destId="{E609AC98-F23D-446E-BF60-DF7A4AF194C7}" srcOrd="0" destOrd="0" presId="urn:microsoft.com/office/officeart/2005/8/layout/hierarchy6"/>
    <dgm:cxn modelId="{940A965E-54A4-4788-B6C6-4B3599E1B78C}" type="presParOf" srcId="{13B3D371-F05C-40D9-BE98-CA4FB97DFD56}" destId="{97BC8930-00A6-4426-8C6B-4C4C316D9B00}" srcOrd="1" destOrd="0" presId="urn:microsoft.com/office/officeart/2005/8/layout/hierarchy6"/>
    <dgm:cxn modelId="{13EC0656-46D4-4825-9FE3-F3916C3259B4}" type="presParOf" srcId="{97BC8930-00A6-4426-8C6B-4C4C316D9B00}" destId="{656CB3D8-30CB-4A13-9F33-335C14EDBEA2}" srcOrd="0" destOrd="0" presId="urn:microsoft.com/office/officeart/2005/8/layout/hierarchy6"/>
    <dgm:cxn modelId="{EDD7C479-9C53-456A-B38C-47EDC4364699}" type="presParOf" srcId="{97BC8930-00A6-4426-8C6B-4C4C316D9B00}" destId="{8B21A994-D487-4EFF-9602-AF0183255F31}" srcOrd="1" destOrd="0" presId="urn:microsoft.com/office/officeart/2005/8/layout/hierarchy6"/>
    <dgm:cxn modelId="{28859D3A-7C34-43EB-924C-10ED1E0EA9CA}" type="presParOf" srcId="{8B21A994-D487-4EFF-9602-AF0183255F31}" destId="{D03B4895-E884-4AB0-8D99-EB80CCFD25D5}" srcOrd="0" destOrd="0" presId="urn:microsoft.com/office/officeart/2005/8/layout/hierarchy6"/>
    <dgm:cxn modelId="{D5E71B33-16DE-4DB1-91C6-F0B989F6142C}" type="presParOf" srcId="{8B21A994-D487-4EFF-9602-AF0183255F31}" destId="{CBA7D73A-8379-4F49-AC5D-C675D02145D3}" srcOrd="1" destOrd="0" presId="urn:microsoft.com/office/officeart/2005/8/layout/hierarchy6"/>
    <dgm:cxn modelId="{2CEF2177-3248-4656-85CB-95AC758BF38E}" type="presParOf" srcId="{CBA7D73A-8379-4F49-AC5D-C675D02145D3}" destId="{7C2AB177-1B34-495F-BD1B-19E9D16C5803}" srcOrd="0" destOrd="0" presId="urn:microsoft.com/office/officeart/2005/8/layout/hierarchy6"/>
    <dgm:cxn modelId="{7A74CA5D-7650-4A27-9E64-007DFD48B7CF}" type="presParOf" srcId="{CBA7D73A-8379-4F49-AC5D-C675D02145D3}" destId="{D9125EE9-5EA0-4EC0-81A4-814744B8AA36}" srcOrd="1" destOrd="0" presId="urn:microsoft.com/office/officeart/2005/8/layout/hierarchy6"/>
    <dgm:cxn modelId="{7C7E43E8-3464-46F4-A9F9-5E1375115E20}" type="presParOf" srcId="{D9125EE9-5EA0-4EC0-81A4-814744B8AA36}" destId="{E00F7048-1ECE-434F-A2FE-4142E2FDFC12}" srcOrd="0" destOrd="0" presId="urn:microsoft.com/office/officeart/2005/8/layout/hierarchy6"/>
    <dgm:cxn modelId="{283B04D1-A131-4433-9278-8E3355F04DB8}" type="presParOf" srcId="{D9125EE9-5EA0-4EC0-81A4-814744B8AA36}" destId="{B4A56CED-4741-45C3-BF1D-093CE303AB92}" srcOrd="1" destOrd="0" presId="urn:microsoft.com/office/officeart/2005/8/layout/hierarchy6"/>
    <dgm:cxn modelId="{7A02DDA7-E332-49B3-AAF0-8D8190242BA2}" type="presParOf" srcId="{02FE2BF5-DA2F-4F86-814A-8DA41C5E0924}" destId="{7D551021-80D5-4CB9-A8DB-E0F4316B9278}" srcOrd="2" destOrd="0" presId="urn:microsoft.com/office/officeart/2005/8/layout/hierarchy6"/>
    <dgm:cxn modelId="{FB18EB66-23E6-4E6C-B1D5-33976249D535}" type="presParOf" srcId="{02FE2BF5-DA2F-4F86-814A-8DA41C5E0924}" destId="{BC874039-3B9D-4124-9697-FC053988EDF9}" srcOrd="3" destOrd="0" presId="urn:microsoft.com/office/officeart/2005/8/layout/hierarchy6"/>
    <dgm:cxn modelId="{59240341-CD1A-491C-B3A4-5156BEBE5293}" type="presParOf" srcId="{BC874039-3B9D-4124-9697-FC053988EDF9}" destId="{848419AA-969C-4CBD-AFE5-DEB179F6C9A2}" srcOrd="0" destOrd="0" presId="urn:microsoft.com/office/officeart/2005/8/layout/hierarchy6"/>
    <dgm:cxn modelId="{13F43294-1C06-438F-9589-D8F870247478}" type="presParOf" srcId="{BC874039-3B9D-4124-9697-FC053988EDF9}" destId="{C6CA6561-90D7-419C-868D-53A2A5A18889}" srcOrd="1" destOrd="0" presId="urn:microsoft.com/office/officeart/2005/8/layout/hierarchy6"/>
    <dgm:cxn modelId="{84BDEEFE-EE98-4366-BA90-AEB4D19DED48}" type="presParOf" srcId="{02FE2BF5-DA2F-4F86-814A-8DA41C5E0924}" destId="{FD875240-4EB1-42B2-9237-9857AF4431C7}" srcOrd="4" destOrd="0" presId="urn:microsoft.com/office/officeart/2005/8/layout/hierarchy6"/>
    <dgm:cxn modelId="{3569F338-5D71-40C2-BEA6-683838C2AA96}" type="presParOf" srcId="{02FE2BF5-DA2F-4F86-814A-8DA41C5E0924}" destId="{55E4F629-7DDD-45E5-AEA6-DA967860476D}" srcOrd="5" destOrd="0" presId="urn:microsoft.com/office/officeart/2005/8/layout/hierarchy6"/>
    <dgm:cxn modelId="{9492DA70-80F2-4868-8E14-D244B40B7C5B}" type="presParOf" srcId="{55E4F629-7DDD-45E5-AEA6-DA967860476D}" destId="{9FC553FD-54A7-484F-B077-CF51C8230973}" srcOrd="0" destOrd="0" presId="urn:microsoft.com/office/officeart/2005/8/layout/hierarchy6"/>
    <dgm:cxn modelId="{E08977AF-E220-4F6A-9FEF-F6DF1AE39CC4}" type="presParOf" srcId="{55E4F629-7DDD-45E5-AEA6-DA967860476D}" destId="{77008C3F-35AE-4927-8EAC-B4FEE3B9EA77}" srcOrd="1" destOrd="0" presId="urn:microsoft.com/office/officeart/2005/8/layout/hierarchy6"/>
    <dgm:cxn modelId="{8487A0BB-123C-49BC-908C-7D3943A36B88}" type="presParOf" srcId="{77008C3F-35AE-4927-8EAC-B4FEE3B9EA77}" destId="{DF590974-500D-422F-8490-20D1AC1AA1AD}" srcOrd="0" destOrd="0" presId="urn:microsoft.com/office/officeart/2005/8/layout/hierarchy6"/>
    <dgm:cxn modelId="{2F92D165-DD17-4627-AACB-DDF97E4AFD89}" type="presParOf" srcId="{77008C3F-35AE-4927-8EAC-B4FEE3B9EA77}" destId="{2B87CC4D-F737-4379-A07E-F3C8047212FE}" srcOrd="1" destOrd="0" presId="urn:microsoft.com/office/officeart/2005/8/layout/hierarchy6"/>
    <dgm:cxn modelId="{4B7E5021-3963-4FAC-B463-878ED5296BDA}" type="presParOf" srcId="{2B87CC4D-F737-4379-A07E-F3C8047212FE}" destId="{DEDF48C5-C742-4A73-8F01-B85F98C67FC6}" srcOrd="0" destOrd="0" presId="urn:microsoft.com/office/officeart/2005/8/layout/hierarchy6"/>
    <dgm:cxn modelId="{0978F2E7-B073-4E0B-9A5C-BFCF111DC766}" type="presParOf" srcId="{2B87CC4D-F737-4379-A07E-F3C8047212FE}" destId="{50A2645E-DBB4-4E93-A1AF-5CF858549DE5}" srcOrd="1" destOrd="0" presId="urn:microsoft.com/office/officeart/2005/8/layout/hierarchy6"/>
    <dgm:cxn modelId="{147780FA-7196-416B-BFA0-3391FAD22C4E}" type="presParOf" srcId="{50A2645E-DBB4-4E93-A1AF-5CF858549DE5}" destId="{68A459E8-EA87-4035-A66D-FBDC63C11D51}" srcOrd="0" destOrd="0" presId="urn:microsoft.com/office/officeart/2005/8/layout/hierarchy6"/>
    <dgm:cxn modelId="{90638778-BB7A-4BEF-B16B-CEA9F28761F0}" type="presParOf" srcId="{50A2645E-DBB4-4E93-A1AF-5CF858549DE5}" destId="{FE12C11F-B76A-4230-8D84-5CAA75884CF3}" srcOrd="1" destOrd="0" presId="urn:microsoft.com/office/officeart/2005/8/layout/hierarchy6"/>
    <dgm:cxn modelId="{AAA879EB-89A2-47DD-A6AC-9DB93C463BAC}" type="presParOf" srcId="{FE12C11F-B76A-4230-8D84-5CAA75884CF3}" destId="{8C212BA9-B193-45AC-9E04-8335499078C3}" srcOrd="0" destOrd="0" presId="urn:microsoft.com/office/officeart/2005/8/layout/hierarchy6"/>
    <dgm:cxn modelId="{5FC75A48-CF32-4B72-BD67-AED177997197}" type="presParOf" srcId="{FE12C11F-B76A-4230-8D84-5CAA75884CF3}" destId="{C6E839B1-0E80-4870-A132-048A325B1C81}" srcOrd="1" destOrd="0" presId="urn:microsoft.com/office/officeart/2005/8/layout/hierarchy6"/>
    <dgm:cxn modelId="{0AC3BD04-E26C-428B-858F-6FE3B6BC3C82}" type="presParOf" srcId="{02FE2BF5-DA2F-4F86-814A-8DA41C5E0924}" destId="{891A0DC1-6D0C-46AC-9006-9887EBA81C5E}" srcOrd="6" destOrd="0" presId="urn:microsoft.com/office/officeart/2005/8/layout/hierarchy6"/>
    <dgm:cxn modelId="{753E33F3-950C-4F45-818C-E6AA0C3FC12A}" type="presParOf" srcId="{02FE2BF5-DA2F-4F86-814A-8DA41C5E0924}" destId="{CF81E068-F1F2-4AA4-BE75-D3C74A5F5327}" srcOrd="7" destOrd="0" presId="urn:microsoft.com/office/officeart/2005/8/layout/hierarchy6"/>
    <dgm:cxn modelId="{C326FC38-AEC3-4D00-BEF6-9868AB60A010}" type="presParOf" srcId="{CF81E068-F1F2-4AA4-BE75-D3C74A5F5327}" destId="{566685FF-799B-4027-BA56-8FE71BFC985E}" srcOrd="0" destOrd="0" presId="urn:microsoft.com/office/officeart/2005/8/layout/hierarchy6"/>
    <dgm:cxn modelId="{915934D4-E227-4CEE-ACDA-78FCC56EC79B}" type="presParOf" srcId="{CF81E068-F1F2-4AA4-BE75-D3C74A5F5327}" destId="{9B9015CE-1525-4AD1-A2BA-549416CE1955}" srcOrd="1" destOrd="0" presId="urn:microsoft.com/office/officeart/2005/8/layout/hierarchy6"/>
    <dgm:cxn modelId="{77F9D0BB-1651-49FE-A4A0-82D7A8CC2D7D}" type="presParOf" srcId="{02FE2BF5-DA2F-4F86-814A-8DA41C5E0924}" destId="{FECFA1D7-4B83-49AD-AE59-28FAE611DF34}" srcOrd="8" destOrd="0" presId="urn:microsoft.com/office/officeart/2005/8/layout/hierarchy6"/>
    <dgm:cxn modelId="{7230FDB5-6CC9-4393-9D68-ADB798C9AD6D}" type="presParOf" srcId="{02FE2BF5-DA2F-4F86-814A-8DA41C5E0924}" destId="{3976CB25-3B9E-4331-A936-A83E0CDCA956}" srcOrd="9" destOrd="0" presId="urn:microsoft.com/office/officeart/2005/8/layout/hierarchy6"/>
    <dgm:cxn modelId="{4839FC17-0033-409D-B14E-D2DCF8E61B4D}" type="presParOf" srcId="{3976CB25-3B9E-4331-A936-A83E0CDCA956}" destId="{F34E1C3C-CA20-454D-9D4E-CE880442F807}" srcOrd="0" destOrd="0" presId="urn:microsoft.com/office/officeart/2005/8/layout/hierarchy6"/>
    <dgm:cxn modelId="{6B65E984-BC6A-440C-BF76-09956117C8F8}" type="presParOf" srcId="{3976CB25-3B9E-4331-A936-A83E0CDCA956}" destId="{80240933-E374-4D16-AE3D-D3992F5FE706}" srcOrd="1" destOrd="0" presId="urn:microsoft.com/office/officeart/2005/8/layout/hierarchy6"/>
    <dgm:cxn modelId="{AE5203D7-152C-4A05-B286-9A8F75AE48B3}" type="presParOf" srcId="{C1CCDE36-018D-461B-B23C-4AC96494F495}" destId="{91426C55-6E77-41EF-97B2-C820F7486B67}"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DDD7E-59F7-4201-9BB0-8A05FBE5EF2A}">
      <dsp:nvSpPr>
        <dsp:cNvPr id="0" name=""/>
        <dsp:cNvSpPr/>
      </dsp:nvSpPr>
      <dsp:spPr>
        <a:xfrm>
          <a:off x="3037" y="1402"/>
          <a:ext cx="8223524" cy="1043506"/>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Rodzaje wydatków</a:t>
          </a:r>
        </a:p>
      </dsp:txBody>
      <dsp:txXfrm>
        <a:off x="33600" y="31965"/>
        <a:ext cx="8162398" cy="982380"/>
      </dsp:txXfrm>
    </dsp:sp>
    <dsp:sp modelId="{15A94F95-7BE1-44C2-82FC-B052D4DB81A7}">
      <dsp:nvSpPr>
        <dsp:cNvPr id="0" name=""/>
        <dsp:cNvSpPr/>
      </dsp:nvSpPr>
      <dsp:spPr>
        <a:xfrm>
          <a:off x="11064" y="1231682"/>
          <a:ext cx="3938325" cy="1271852"/>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i="0" u="none" strike="noStrike" kern="1200" baseline="0" dirty="0">
              <a:latin typeface="Lato"/>
            </a:rPr>
            <a:t>wydatek kwalifikowalny </a:t>
          </a:r>
          <a:endParaRPr lang="pl-PL" sz="1600" b="1" kern="1200" dirty="0">
            <a:latin typeface="Lato"/>
          </a:endParaRPr>
        </a:p>
      </dsp:txBody>
      <dsp:txXfrm>
        <a:off x="48315" y="1268933"/>
        <a:ext cx="3863823" cy="1197350"/>
      </dsp:txXfrm>
    </dsp:sp>
    <dsp:sp modelId="{A2726740-E8FE-405C-B735-43AA71548C7F}">
      <dsp:nvSpPr>
        <dsp:cNvPr id="0" name=""/>
        <dsp:cNvSpPr/>
      </dsp:nvSpPr>
      <dsp:spPr>
        <a:xfrm>
          <a:off x="11064" y="2690307"/>
          <a:ext cx="3938325" cy="1834252"/>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0" i="0" u="none" strike="noStrike" kern="1200" baseline="0" dirty="0">
              <a:latin typeface="Lato"/>
            </a:rPr>
            <a:t>koszt lub wydatek poniesiony w związku z realizacją projektu w ramach PO, które </a:t>
          </a:r>
          <a:r>
            <a:rPr lang="pl-PL" sz="1600" b="1" i="0" u="sng" strike="noStrike" kern="1200" baseline="0" dirty="0">
              <a:latin typeface="Lato"/>
            </a:rPr>
            <a:t>spełniają kryteria refundacji</a:t>
          </a:r>
          <a:r>
            <a:rPr lang="pl-PL" sz="1600" b="0" i="0" u="none" strike="noStrike" kern="1200" baseline="0" dirty="0">
              <a:latin typeface="Lato"/>
            </a:rPr>
            <a:t>, rozliczenia (w przypadku systemu zaliczkowego) zgodnie z umową o dofinansowanie</a:t>
          </a:r>
          <a:endParaRPr lang="pl-PL" sz="1600" kern="1200" dirty="0">
            <a:latin typeface="Lato"/>
          </a:endParaRPr>
        </a:p>
      </dsp:txBody>
      <dsp:txXfrm>
        <a:off x="64787" y="2744030"/>
        <a:ext cx="3830879" cy="1726806"/>
      </dsp:txXfrm>
    </dsp:sp>
    <dsp:sp modelId="{C01A7539-E849-44BF-AA61-0D452CFDC415}">
      <dsp:nvSpPr>
        <dsp:cNvPr id="0" name=""/>
        <dsp:cNvSpPr/>
      </dsp:nvSpPr>
      <dsp:spPr>
        <a:xfrm>
          <a:off x="4280209" y="1231682"/>
          <a:ext cx="3938325" cy="1271852"/>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0" i="0" u="none" strike="noStrike" kern="1200" baseline="0" dirty="0">
              <a:latin typeface="Lato"/>
            </a:rPr>
            <a:t>wydatek niekwalifikowalny</a:t>
          </a:r>
          <a:endParaRPr lang="pl-PL" sz="1600" kern="1200" dirty="0">
            <a:latin typeface="Lato"/>
          </a:endParaRPr>
        </a:p>
      </dsp:txBody>
      <dsp:txXfrm>
        <a:off x="4317460" y="1268933"/>
        <a:ext cx="3863823" cy="1197350"/>
      </dsp:txXfrm>
    </dsp:sp>
    <dsp:sp modelId="{2FC416C6-FADB-42F1-B403-3159FE4F77D8}">
      <dsp:nvSpPr>
        <dsp:cNvPr id="0" name=""/>
        <dsp:cNvSpPr/>
      </dsp:nvSpPr>
      <dsp:spPr>
        <a:xfrm>
          <a:off x="4280209" y="2690307"/>
          <a:ext cx="3938325" cy="1834252"/>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koszt lub wydatek, które nie są wydatkiem kwalifikowalnym,</a:t>
          </a:r>
        </a:p>
      </dsp:txBody>
      <dsp:txXfrm>
        <a:off x="4333932" y="2744030"/>
        <a:ext cx="3830879" cy="172680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AD7D8-DF96-46BF-9EA2-0FACCCBCD713}">
      <dsp:nvSpPr>
        <dsp:cNvPr id="0" name=""/>
        <dsp:cNvSpPr/>
      </dsp:nvSpPr>
      <dsp:spPr>
        <a:xfrm>
          <a:off x="622" y="654834"/>
          <a:ext cx="2680245" cy="3216294"/>
        </a:xfrm>
        <a:prstGeom prst="roundRect">
          <a:avLst>
            <a:gd name="adj" fmla="val 5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r>
            <a:rPr lang="pl-PL" sz="2400" i="1" kern="1200" dirty="0" err="1"/>
            <a:t>Output</a:t>
          </a:r>
          <a:r>
            <a:rPr lang="pl-PL" sz="2400" i="1" kern="1200" dirty="0"/>
            <a:t> </a:t>
          </a:r>
          <a:r>
            <a:rPr lang="pl-PL" sz="2400" i="1" kern="1200" dirty="0" err="1"/>
            <a:t>tax</a:t>
          </a:r>
          <a:endParaRPr lang="pl-PL" sz="2400" i="1" kern="1200" dirty="0"/>
        </a:p>
      </dsp:txBody>
      <dsp:txXfrm rot="16200000">
        <a:off x="-1050033" y="1705490"/>
        <a:ext cx="2637361" cy="536049"/>
      </dsp:txXfrm>
    </dsp:sp>
    <dsp:sp modelId="{A34A6313-ACF9-4A22-9AA2-3C2ED54899E2}">
      <dsp:nvSpPr>
        <dsp:cNvPr id="0" name=""/>
        <dsp:cNvSpPr/>
      </dsp:nvSpPr>
      <dsp:spPr>
        <a:xfrm>
          <a:off x="536671"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pl-PL" sz="1900" b="1" u="sng" kern="1200" dirty="0"/>
            <a:t>podatek należny     </a:t>
          </a:r>
          <a:r>
            <a:rPr lang="pl-PL" sz="1900" kern="1200" dirty="0"/>
            <a:t>w danej fazie, który wynika z zastosowania stawki podatkowej do obrotu zrealizowanego przez podatnika w tejże fazie;</a:t>
          </a:r>
        </a:p>
      </dsp:txBody>
      <dsp:txXfrm>
        <a:off x="536671" y="654834"/>
        <a:ext cx="1996783" cy="3216294"/>
      </dsp:txXfrm>
    </dsp:sp>
    <dsp:sp modelId="{35DB0D51-3A50-4CEF-9F13-17BADE70B2BF}">
      <dsp:nvSpPr>
        <dsp:cNvPr id="0" name=""/>
        <dsp:cNvSpPr/>
      </dsp:nvSpPr>
      <dsp:spPr>
        <a:xfrm>
          <a:off x="2774677" y="654834"/>
          <a:ext cx="2680245" cy="3216294"/>
        </a:xfrm>
        <a:prstGeom prst="roundRect">
          <a:avLst>
            <a:gd name="adj" fmla="val 5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r>
            <a:rPr lang="pl-PL" sz="2400" i="1" kern="1200" dirty="0" err="1"/>
            <a:t>Input</a:t>
          </a:r>
          <a:r>
            <a:rPr lang="pl-PL" sz="2400" i="1" kern="1200" dirty="0"/>
            <a:t> </a:t>
          </a:r>
          <a:r>
            <a:rPr lang="pl-PL" sz="2400" i="1" kern="1200" dirty="0" err="1"/>
            <a:t>tax</a:t>
          </a:r>
          <a:endParaRPr lang="pl-PL" sz="2400" i="1" kern="1200" dirty="0"/>
        </a:p>
      </dsp:txBody>
      <dsp:txXfrm rot="16200000">
        <a:off x="1724020" y="1705490"/>
        <a:ext cx="2637361" cy="536049"/>
      </dsp:txXfrm>
    </dsp:sp>
    <dsp:sp modelId="{5FECE935-14FA-407D-B2E1-30C458748164}">
      <dsp:nvSpPr>
        <dsp:cNvPr id="0" name=""/>
        <dsp:cNvSpPr/>
      </dsp:nvSpPr>
      <dsp:spPr>
        <a:xfrm rot="5400000">
          <a:off x="2551860" y="3209695"/>
          <a:ext cx="472436" cy="402036"/>
        </a:xfrm>
        <a:prstGeom prst="flowChartExtra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B05BEDD2-C9C7-445D-A5DE-2140115188AA}">
      <dsp:nvSpPr>
        <dsp:cNvPr id="0" name=""/>
        <dsp:cNvSpPr/>
      </dsp:nvSpPr>
      <dsp:spPr>
        <a:xfrm>
          <a:off x="3310726"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pl-PL" sz="1900" b="1" u="sng" kern="1200" dirty="0"/>
            <a:t>podatek naliczony </a:t>
          </a:r>
          <a:r>
            <a:rPr lang="pl-PL" sz="1900" kern="1200" dirty="0"/>
            <a:t>w danej fazie, stanowiący podatek zawarty w fakturach dokumentujących zakup towarów bądź usług, wystawionych na rzecz podatnika przez dostawcę towaru </a:t>
          </a:r>
        </a:p>
      </dsp:txBody>
      <dsp:txXfrm>
        <a:off x="3310726" y="654834"/>
        <a:ext cx="1996783" cy="3216294"/>
      </dsp:txXfrm>
    </dsp:sp>
    <dsp:sp modelId="{AE1052AA-133B-4270-B434-2145A7242EB0}">
      <dsp:nvSpPr>
        <dsp:cNvPr id="0" name=""/>
        <dsp:cNvSpPr/>
      </dsp:nvSpPr>
      <dsp:spPr>
        <a:xfrm>
          <a:off x="5548731" y="654834"/>
          <a:ext cx="2680245" cy="3216294"/>
        </a:xfrm>
        <a:prstGeom prst="roundRect">
          <a:avLst>
            <a:gd name="adj" fmla="val 5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ctr" defTabSz="1066800">
            <a:lnSpc>
              <a:spcPct val="90000"/>
            </a:lnSpc>
            <a:spcBef>
              <a:spcPct val="0"/>
            </a:spcBef>
            <a:spcAft>
              <a:spcPct val="35000"/>
            </a:spcAft>
          </a:pPr>
          <a:r>
            <a:rPr lang="pl-PL" sz="2400" i="1" kern="1200" dirty="0" err="1"/>
            <a:t>output</a:t>
          </a:r>
          <a:r>
            <a:rPr lang="pl-PL" sz="2400" i="1" kern="1200" dirty="0"/>
            <a:t> </a:t>
          </a:r>
          <a:r>
            <a:rPr lang="pl-PL" sz="2400" i="1" kern="1200" dirty="0" err="1"/>
            <a:t>tax-input</a:t>
          </a:r>
          <a:r>
            <a:rPr lang="pl-PL" sz="2400" i="1" kern="1200" dirty="0"/>
            <a:t> </a:t>
          </a:r>
          <a:r>
            <a:rPr lang="pl-PL" sz="2400" i="1" kern="1200" dirty="0" err="1"/>
            <a:t>tax</a:t>
          </a:r>
          <a:endParaRPr lang="pl-PL" sz="2400" i="1" kern="1200" dirty="0"/>
        </a:p>
      </dsp:txBody>
      <dsp:txXfrm rot="16200000">
        <a:off x="4498075" y="1705490"/>
        <a:ext cx="2637361" cy="536049"/>
      </dsp:txXfrm>
    </dsp:sp>
    <dsp:sp modelId="{F3DEA0F4-EAED-42A2-B137-58C6C2B308C2}">
      <dsp:nvSpPr>
        <dsp:cNvPr id="0" name=""/>
        <dsp:cNvSpPr/>
      </dsp:nvSpPr>
      <dsp:spPr>
        <a:xfrm rot="5400000">
          <a:off x="5325914" y="3209695"/>
          <a:ext cx="472436" cy="402036"/>
        </a:xfrm>
        <a:prstGeom prst="flowChartExtra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756D4B39-28FC-42B6-8B3C-C13BFC0E294C}">
      <dsp:nvSpPr>
        <dsp:cNvPr id="0" name=""/>
        <dsp:cNvSpPr/>
      </dsp:nvSpPr>
      <dsp:spPr>
        <a:xfrm>
          <a:off x="6084780" y="654834"/>
          <a:ext cx="1996783" cy="32162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5151" rIns="0" bIns="0" numCol="1" spcCol="1270" anchor="t" anchorCtr="0">
          <a:noAutofit/>
        </a:bodyPr>
        <a:lstStyle/>
        <a:p>
          <a:pPr lvl="0" algn="l" defTabSz="844550">
            <a:lnSpc>
              <a:spcPct val="90000"/>
            </a:lnSpc>
            <a:spcBef>
              <a:spcPct val="0"/>
            </a:spcBef>
            <a:spcAft>
              <a:spcPct val="35000"/>
            </a:spcAft>
          </a:pPr>
          <a:r>
            <a:rPr lang="pl-PL" sz="1900" kern="1200" dirty="0"/>
            <a:t>podatek przypadający do zapłaty w danej fazie, stanowiący </a:t>
          </a:r>
          <a:r>
            <a:rPr lang="pl-PL" sz="1900" b="1" kern="1200" dirty="0"/>
            <a:t>różnicę pomiędzy podatkiem należnym a podatkiem naliczonym</a:t>
          </a:r>
        </a:p>
      </dsp:txBody>
      <dsp:txXfrm>
        <a:off x="6084780" y="654834"/>
        <a:ext cx="1996783" cy="321629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514030-3006-46DE-926E-5CC73D4E09CC}">
      <dsp:nvSpPr>
        <dsp:cNvPr id="0" name=""/>
        <dsp:cNvSpPr/>
      </dsp:nvSpPr>
      <dsp:spPr>
        <a:xfrm>
          <a:off x="1951343" y="-105012"/>
          <a:ext cx="4326913" cy="4326913"/>
        </a:xfrm>
        <a:prstGeom prst="circularArrow">
          <a:avLst>
            <a:gd name="adj1" fmla="val 4668"/>
            <a:gd name="adj2" fmla="val 272909"/>
            <a:gd name="adj3" fmla="val 12891843"/>
            <a:gd name="adj4" fmla="val 17989748"/>
            <a:gd name="adj5" fmla="val 4847"/>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dsp:style>
    </dsp:sp>
    <dsp:sp modelId="{F73C1E3A-7345-4AA4-9B92-1F946DFA82EA}">
      <dsp:nvSpPr>
        <dsp:cNvPr id="0" name=""/>
        <dsp:cNvSpPr/>
      </dsp:nvSpPr>
      <dsp:spPr>
        <a:xfrm>
          <a:off x="2696319" y="91"/>
          <a:ext cx="2836961" cy="141848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Nieprawidłowa implementacja przepisów UE</a:t>
          </a:r>
        </a:p>
      </dsp:txBody>
      <dsp:txXfrm>
        <a:off x="2765563" y="69335"/>
        <a:ext cx="2698473" cy="1279992"/>
      </dsp:txXfrm>
    </dsp:sp>
    <dsp:sp modelId="{6CB27BED-15D1-4CBA-B615-3871EC0BF72E}">
      <dsp:nvSpPr>
        <dsp:cNvPr id="0" name=""/>
        <dsp:cNvSpPr/>
      </dsp:nvSpPr>
      <dsp:spPr>
        <a:xfrm>
          <a:off x="4249968" y="1553741"/>
          <a:ext cx="2836961" cy="141848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Niejednolite stanowisko organów podatkowych i sądów administracyjnych</a:t>
          </a:r>
        </a:p>
      </dsp:txBody>
      <dsp:txXfrm>
        <a:off x="4319212" y="1622985"/>
        <a:ext cx="2698473" cy="1279992"/>
      </dsp:txXfrm>
    </dsp:sp>
    <dsp:sp modelId="{CCC2A52E-4C71-417D-AAB2-1ED939FCEFAC}">
      <dsp:nvSpPr>
        <dsp:cNvPr id="0" name=""/>
        <dsp:cNvSpPr/>
      </dsp:nvSpPr>
      <dsp:spPr>
        <a:xfrm>
          <a:off x="2696319" y="3107390"/>
          <a:ext cx="2836961" cy="141848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Zmiana stanowiska organów podatkowych i sądów administracyjnych</a:t>
          </a:r>
        </a:p>
      </dsp:txBody>
      <dsp:txXfrm>
        <a:off x="2765563" y="3176634"/>
        <a:ext cx="2698473" cy="1279992"/>
      </dsp:txXfrm>
    </dsp:sp>
    <dsp:sp modelId="{F8D543A8-9C67-43B0-8519-7AE63E6B043F}">
      <dsp:nvSpPr>
        <dsp:cNvPr id="0" name=""/>
        <dsp:cNvSpPr/>
      </dsp:nvSpPr>
      <dsp:spPr>
        <a:xfrm>
          <a:off x="1142669" y="1553741"/>
          <a:ext cx="2836961" cy="141848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Częsta zmiana przepisów</a:t>
          </a:r>
        </a:p>
      </dsp:txBody>
      <dsp:txXfrm>
        <a:off x="1211913" y="1622985"/>
        <a:ext cx="2698473" cy="127999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B2FC4-3C5B-4DE8-AB72-EFFE4E8B3689}">
      <dsp:nvSpPr>
        <dsp:cNvPr id="0" name=""/>
        <dsp:cNvSpPr/>
      </dsp:nvSpPr>
      <dsp:spPr>
        <a:xfrm>
          <a:off x="2205" y="790242"/>
          <a:ext cx="3407568" cy="1363027"/>
        </a:xfrm>
        <a:prstGeom prst="chevron">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pl-PL" sz="6500" kern="1200" dirty="0"/>
            <a:t>JST</a:t>
          </a:r>
        </a:p>
      </dsp:txBody>
      <dsp:txXfrm>
        <a:off x="683719" y="790242"/>
        <a:ext cx="2044541" cy="1363027"/>
      </dsp:txXfrm>
    </dsp:sp>
    <dsp:sp modelId="{4EDCCD4C-0C18-47F0-B615-F8EB1A13ACC3}">
      <dsp:nvSpPr>
        <dsp:cNvPr id="0" name=""/>
        <dsp:cNvSpPr/>
      </dsp:nvSpPr>
      <dsp:spPr>
        <a:xfrm>
          <a:off x="2966790" y="906099"/>
          <a:ext cx="2828282" cy="1131312"/>
        </a:xfrm>
        <a:prstGeom prst="chevron">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pl-PL" sz="1900" kern="1200" dirty="0"/>
            <a:t>Jednostka budżetowa lub zakład budżetowy</a:t>
          </a:r>
        </a:p>
      </dsp:txBody>
      <dsp:txXfrm>
        <a:off x="3532446" y="906099"/>
        <a:ext cx="1696970" cy="1131312"/>
      </dsp:txXfrm>
    </dsp:sp>
    <dsp:sp modelId="{CFFA4F68-6A9E-4809-8D72-2B20B39B18CD}">
      <dsp:nvSpPr>
        <dsp:cNvPr id="0" name=""/>
        <dsp:cNvSpPr/>
      </dsp:nvSpPr>
      <dsp:spPr>
        <a:xfrm>
          <a:off x="5399112" y="906099"/>
          <a:ext cx="2828282" cy="1131312"/>
        </a:xfrm>
        <a:prstGeom prst="chevron">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pl-PL" sz="1900" kern="1200" dirty="0"/>
            <a:t>Nie ma VAT</a:t>
          </a:r>
        </a:p>
      </dsp:txBody>
      <dsp:txXfrm>
        <a:off x="5964768" y="906099"/>
        <a:ext cx="1696970" cy="1131312"/>
      </dsp:txXfrm>
    </dsp:sp>
    <dsp:sp modelId="{09FC52D3-4654-4FEA-AD59-62FD5BB4D59A}">
      <dsp:nvSpPr>
        <dsp:cNvPr id="0" name=""/>
        <dsp:cNvSpPr/>
      </dsp:nvSpPr>
      <dsp:spPr>
        <a:xfrm>
          <a:off x="2205" y="2344093"/>
          <a:ext cx="3407568" cy="1363027"/>
        </a:xfrm>
        <a:prstGeom prst="chevron">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41275" rIns="0" bIns="41275" numCol="1" spcCol="1270" anchor="ctr" anchorCtr="0">
          <a:noAutofit/>
        </a:bodyPr>
        <a:lstStyle/>
        <a:p>
          <a:pPr lvl="0" algn="ctr" defTabSz="2889250">
            <a:lnSpc>
              <a:spcPct val="90000"/>
            </a:lnSpc>
            <a:spcBef>
              <a:spcPct val="0"/>
            </a:spcBef>
            <a:spcAft>
              <a:spcPct val="35000"/>
            </a:spcAft>
          </a:pPr>
          <a:r>
            <a:rPr lang="pl-PL" sz="6500" kern="1200" dirty="0"/>
            <a:t>JST</a:t>
          </a:r>
        </a:p>
      </dsp:txBody>
      <dsp:txXfrm>
        <a:off x="683719" y="2344093"/>
        <a:ext cx="2044541" cy="1363027"/>
      </dsp:txXfrm>
    </dsp:sp>
    <dsp:sp modelId="{68233454-A4BC-4AA5-A631-B0A8AE30BDFB}">
      <dsp:nvSpPr>
        <dsp:cNvPr id="0" name=""/>
        <dsp:cNvSpPr/>
      </dsp:nvSpPr>
      <dsp:spPr>
        <a:xfrm>
          <a:off x="2966790" y="2459950"/>
          <a:ext cx="2828282" cy="1131312"/>
        </a:xfrm>
        <a:prstGeom prst="chevron">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pl-PL" sz="1900" kern="1200" dirty="0"/>
            <a:t>Spółka komunalna</a:t>
          </a:r>
        </a:p>
      </dsp:txBody>
      <dsp:txXfrm>
        <a:off x="3532446" y="2459950"/>
        <a:ext cx="1696970" cy="1131312"/>
      </dsp:txXfrm>
    </dsp:sp>
    <dsp:sp modelId="{F36DD062-F8B0-45F4-85A2-88FDEBB10C7E}">
      <dsp:nvSpPr>
        <dsp:cNvPr id="0" name=""/>
        <dsp:cNvSpPr/>
      </dsp:nvSpPr>
      <dsp:spPr>
        <a:xfrm>
          <a:off x="5399112" y="2459950"/>
          <a:ext cx="2828282" cy="1131312"/>
        </a:xfrm>
        <a:prstGeom prst="chevron">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pl-PL" sz="1900" kern="1200" dirty="0"/>
            <a:t>Może być VAT</a:t>
          </a:r>
        </a:p>
      </dsp:txBody>
      <dsp:txXfrm>
        <a:off x="5964768" y="2459950"/>
        <a:ext cx="1696970" cy="11313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FFD77-7C03-4710-A02B-BD4D608295D5}">
      <dsp:nvSpPr>
        <dsp:cNvPr id="0" name=""/>
        <dsp:cNvSpPr/>
      </dsp:nvSpPr>
      <dsp:spPr>
        <a:xfrm>
          <a:off x="1614473" y="359418"/>
          <a:ext cx="5000653" cy="743396"/>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t>Podatnicy podatku od towarów i usług</a:t>
          </a:r>
        </a:p>
      </dsp:txBody>
      <dsp:txXfrm>
        <a:off x="1636246" y="381191"/>
        <a:ext cx="4957107" cy="699850"/>
      </dsp:txXfrm>
    </dsp:sp>
    <dsp:sp modelId="{81FF9D7B-4E5A-4488-9263-96907A66F57F}">
      <dsp:nvSpPr>
        <dsp:cNvPr id="0" name=""/>
        <dsp:cNvSpPr/>
      </dsp:nvSpPr>
      <dsp:spPr>
        <a:xfrm>
          <a:off x="4069079" y="1102814"/>
          <a:ext cx="91440" cy="297358"/>
        </a:xfrm>
        <a:custGeom>
          <a:avLst/>
          <a:gdLst/>
          <a:ahLst/>
          <a:cxnLst/>
          <a:rect l="0" t="0" r="0" b="0"/>
          <a:pathLst>
            <a:path>
              <a:moveTo>
                <a:pt x="45720" y="0"/>
              </a:moveTo>
              <a:lnTo>
                <a:pt x="45720" y="29735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BA2392AC-6F9D-45F1-B1C2-F13BD5545959}">
      <dsp:nvSpPr>
        <dsp:cNvPr id="0" name=""/>
        <dsp:cNvSpPr/>
      </dsp:nvSpPr>
      <dsp:spPr>
        <a:xfrm>
          <a:off x="1185842" y="1400173"/>
          <a:ext cx="5857915" cy="1725616"/>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wykonujące </a:t>
          </a:r>
        </a:p>
        <a:p>
          <a:pPr lvl="0" algn="ctr" defTabSz="622300">
            <a:lnSpc>
              <a:spcPct val="90000"/>
            </a:lnSpc>
            <a:spcBef>
              <a:spcPct val="0"/>
            </a:spcBef>
            <a:spcAft>
              <a:spcPct val="35000"/>
            </a:spcAft>
          </a:pPr>
          <a:r>
            <a:rPr lang="pl-PL" sz="1400" b="1" u="sng" kern="1200" dirty="0"/>
            <a:t>samodzielnie </a:t>
          </a:r>
        </a:p>
        <a:p>
          <a:pPr lvl="0" algn="ctr" defTabSz="622300">
            <a:lnSpc>
              <a:spcPct val="90000"/>
            </a:lnSpc>
            <a:spcBef>
              <a:spcPct val="0"/>
            </a:spcBef>
            <a:spcAft>
              <a:spcPct val="35000"/>
            </a:spcAft>
          </a:pPr>
          <a:r>
            <a:rPr lang="pl-PL" sz="1400" b="1" kern="1200" dirty="0"/>
            <a:t>działalność gospodarczą  </a:t>
          </a:r>
        </a:p>
        <a:p>
          <a:pPr lvl="0" algn="ctr" defTabSz="622300">
            <a:lnSpc>
              <a:spcPct val="90000"/>
            </a:lnSpc>
            <a:spcBef>
              <a:spcPct val="0"/>
            </a:spcBef>
            <a:spcAft>
              <a:spcPct val="35000"/>
            </a:spcAft>
          </a:pPr>
          <a:r>
            <a:rPr lang="pl-PL" sz="1400" b="1" u="sng" kern="1200" dirty="0"/>
            <a:t>bez względu na cel lub rezultat takiej działalności</a:t>
          </a:r>
        </a:p>
      </dsp:txBody>
      <dsp:txXfrm>
        <a:off x="1236384" y="1450715"/>
        <a:ext cx="5756831" cy="1624532"/>
      </dsp:txXfrm>
    </dsp:sp>
    <dsp:sp modelId="{8D59C75E-5A41-43F4-9413-4B5A105AD58C}">
      <dsp:nvSpPr>
        <dsp:cNvPr id="0" name=""/>
        <dsp:cNvSpPr/>
      </dsp:nvSpPr>
      <dsp:spPr>
        <a:xfrm>
          <a:off x="1263380" y="3125789"/>
          <a:ext cx="2851419" cy="297358"/>
        </a:xfrm>
        <a:custGeom>
          <a:avLst/>
          <a:gdLst/>
          <a:ahLst/>
          <a:cxnLst/>
          <a:rect l="0" t="0" r="0" b="0"/>
          <a:pathLst>
            <a:path>
              <a:moveTo>
                <a:pt x="2851419" y="0"/>
              </a:moveTo>
              <a:lnTo>
                <a:pt x="2851419" y="148679"/>
              </a:lnTo>
              <a:lnTo>
                <a:pt x="0" y="148679"/>
              </a:lnTo>
              <a:lnTo>
                <a:pt x="0" y="29735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E96C540-B22F-4600-9FBD-4BE6DE134065}">
      <dsp:nvSpPr>
        <dsp:cNvPr id="0" name=""/>
        <dsp:cNvSpPr/>
      </dsp:nvSpPr>
      <dsp:spPr>
        <a:xfrm>
          <a:off x="4934" y="3423148"/>
          <a:ext cx="2516891" cy="743396"/>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osoby fizyczne</a:t>
          </a:r>
        </a:p>
      </dsp:txBody>
      <dsp:txXfrm>
        <a:off x="26707" y="3444921"/>
        <a:ext cx="2473345" cy="699850"/>
      </dsp:txXfrm>
    </dsp:sp>
    <dsp:sp modelId="{19A971D7-12F8-49CA-9720-647B6D8D651A}">
      <dsp:nvSpPr>
        <dsp:cNvPr id="0" name=""/>
        <dsp:cNvSpPr/>
      </dsp:nvSpPr>
      <dsp:spPr>
        <a:xfrm>
          <a:off x="4069080" y="3125789"/>
          <a:ext cx="91440" cy="297358"/>
        </a:xfrm>
        <a:custGeom>
          <a:avLst/>
          <a:gdLst/>
          <a:ahLst/>
          <a:cxnLst/>
          <a:rect l="0" t="0" r="0" b="0"/>
          <a:pathLst>
            <a:path>
              <a:moveTo>
                <a:pt x="45720" y="0"/>
              </a:moveTo>
              <a:lnTo>
                <a:pt x="45720" y="29735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61C266-D5BC-4116-B667-3EF8E22F470D}">
      <dsp:nvSpPr>
        <dsp:cNvPr id="0" name=""/>
        <dsp:cNvSpPr/>
      </dsp:nvSpPr>
      <dsp:spPr>
        <a:xfrm>
          <a:off x="2856354" y="3423148"/>
          <a:ext cx="2516891" cy="743396"/>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jednostki organizacyjne niemające osobowości prawnej</a:t>
          </a:r>
        </a:p>
      </dsp:txBody>
      <dsp:txXfrm>
        <a:off x="2878127" y="3444921"/>
        <a:ext cx="2473345" cy="699850"/>
      </dsp:txXfrm>
    </dsp:sp>
    <dsp:sp modelId="{FB181A35-4EAD-46FA-AC38-BE894D613F0F}">
      <dsp:nvSpPr>
        <dsp:cNvPr id="0" name=""/>
        <dsp:cNvSpPr/>
      </dsp:nvSpPr>
      <dsp:spPr>
        <a:xfrm>
          <a:off x="4114800" y="3125789"/>
          <a:ext cx="2851419" cy="297358"/>
        </a:xfrm>
        <a:custGeom>
          <a:avLst/>
          <a:gdLst/>
          <a:ahLst/>
          <a:cxnLst/>
          <a:rect l="0" t="0" r="0" b="0"/>
          <a:pathLst>
            <a:path>
              <a:moveTo>
                <a:pt x="0" y="0"/>
              </a:moveTo>
              <a:lnTo>
                <a:pt x="0" y="148679"/>
              </a:lnTo>
              <a:lnTo>
                <a:pt x="2851419" y="148679"/>
              </a:lnTo>
              <a:lnTo>
                <a:pt x="2851419" y="29735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8E8C7AF-45F6-45FD-BE43-A511B2DE753C}">
      <dsp:nvSpPr>
        <dsp:cNvPr id="0" name=""/>
        <dsp:cNvSpPr/>
      </dsp:nvSpPr>
      <dsp:spPr>
        <a:xfrm>
          <a:off x="5707774" y="3423148"/>
          <a:ext cx="2516891" cy="743396"/>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osoby prawne</a:t>
          </a:r>
        </a:p>
      </dsp:txBody>
      <dsp:txXfrm>
        <a:off x="5729547" y="3444921"/>
        <a:ext cx="2473345" cy="6998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D6D7C-FC02-4083-8B57-B4A11A226EC9}">
      <dsp:nvSpPr>
        <dsp:cNvPr id="0" name=""/>
        <dsp:cNvSpPr/>
      </dsp:nvSpPr>
      <dsp:spPr>
        <a:xfrm>
          <a:off x="40" y="257936"/>
          <a:ext cx="3845569" cy="835686"/>
        </a:xfrm>
        <a:prstGeom prst="rect">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pl-PL" sz="2400" kern="1200" dirty="0">
              <a:latin typeface="Lato"/>
            </a:rPr>
            <a:t>Przesłanki istotne</a:t>
          </a:r>
        </a:p>
      </dsp:txBody>
      <dsp:txXfrm>
        <a:off x="40" y="257936"/>
        <a:ext cx="3845569" cy="835686"/>
      </dsp:txXfrm>
    </dsp:sp>
    <dsp:sp modelId="{DE6A07D6-555F-4FC8-8C45-C3E043326B4B}">
      <dsp:nvSpPr>
        <dsp:cNvPr id="0" name=""/>
        <dsp:cNvSpPr/>
      </dsp:nvSpPr>
      <dsp:spPr>
        <a:xfrm>
          <a:off x="40" y="999383"/>
          <a:ext cx="3845569" cy="2371680"/>
        </a:xfrm>
        <a:prstGeom prst="rect">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Tx/>
            <a:buChar char="••"/>
          </a:pPr>
          <a:r>
            <a:rPr lang="pl-PL" sz="2400" kern="1200" dirty="0">
              <a:latin typeface="Lato"/>
            </a:rPr>
            <a:t>wykonywanie działalności gospodarczej</a:t>
          </a:r>
        </a:p>
        <a:p>
          <a:pPr marL="228600" lvl="1" indent="-228600" algn="l" defTabSz="1066800">
            <a:lnSpc>
              <a:spcPct val="90000"/>
            </a:lnSpc>
            <a:spcBef>
              <a:spcPct val="0"/>
            </a:spcBef>
            <a:spcAft>
              <a:spcPct val="15000"/>
            </a:spcAft>
            <a:buFontTx/>
            <a:buChar char="••"/>
          </a:pPr>
          <a:r>
            <a:rPr lang="pl-PL" sz="2400" kern="1200" dirty="0">
              <a:latin typeface="Lato"/>
            </a:rPr>
            <a:t>w sposób samodzielny</a:t>
          </a:r>
        </a:p>
      </dsp:txBody>
      <dsp:txXfrm>
        <a:off x="40" y="999383"/>
        <a:ext cx="3845569" cy="2371680"/>
      </dsp:txXfrm>
    </dsp:sp>
    <dsp:sp modelId="{992E3AD8-178C-4F99-B53D-236691BD338D}">
      <dsp:nvSpPr>
        <dsp:cNvPr id="0" name=""/>
        <dsp:cNvSpPr/>
      </dsp:nvSpPr>
      <dsp:spPr>
        <a:xfrm>
          <a:off x="4383989" y="257936"/>
          <a:ext cx="3845569" cy="835686"/>
        </a:xfrm>
        <a:prstGeom prst="rect">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pl-PL" sz="2400" kern="1200" dirty="0">
              <a:latin typeface="Lato"/>
            </a:rPr>
            <a:t>Przesłanki nieistotne</a:t>
          </a:r>
        </a:p>
      </dsp:txBody>
      <dsp:txXfrm>
        <a:off x="4383989" y="257936"/>
        <a:ext cx="3845569" cy="835686"/>
      </dsp:txXfrm>
    </dsp:sp>
    <dsp:sp modelId="{5B7E385E-9E57-40F4-83A2-8E7261928C2A}">
      <dsp:nvSpPr>
        <dsp:cNvPr id="0" name=""/>
        <dsp:cNvSpPr/>
      </dsp:nvSpPr>
      <dsp:spPr>
        <a:xfrm>
          <a:off x="4383989" y="999383"/>
          <a:ext cx="3845569" cy="2371680"/>
        </a:xfrm>
        <a:prstGeom prst="rect">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FontTx/>
            <a:buChar char="••"/>
          </a:pPr>
          <a:r>
            <a:rPr lang="pl-PL" sz="2400" kern="1200" dirty="0">
              <a:latin typeface="Lato"/>
            </a:rPr>
            <a:t>miejsce wykonywania działalności</a:t>
          </a:r>
        </a:p>
        <a:p>
          <a:pPr marL="228600" lvl="1" indent="-228600" algn="l" defTabSz="1066800">
            <a:lnSpc>
              <a:spcPct val="90000"/>
            </a:lnSpc>
            <a:spcBef>
              <a:spcPct val="0"/>
            </a:spcBef>
            <a:spcAft>
              <a:spcPct val="15000"/>
            </a:spcAft>
            <a:buFontTx/>
            <a:buChar char="••"/>
          </a:pPr>
          <a:r>
            <a:rPr lang="pl-PL" sz="2400" kern="1200" dirty="0">
              <a:latin typeface="Lato"/>
            </a:rPr>
            <a:t>cel lub rezultat działalności</a:t>
          </a:r>
        </a:p>
      </dsp:txBody>
      <dsp:txXfrm>
        <a:off x="4383989" y="999383"/>
        <a:ext cx="3845569" cy="237168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1BEEB-72BB-4AC2-A7B0-C81F57BF0250}">
      <dsp:nvSpPr>
        <dsp:cNvPr id="0" name=""/>
        <dsp:cNvSpPr/>
      </dsp:nvSpPr>
      <dsp:spPr>
        <a:xfrm>
          <a:off x="0" y="3725465"/>
          <a:ext cx="8229600" cy="151622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pl-PL" sz="1000" kern="1200" dirty="0"/>
        </a:p>
      </dsp:txBody>
      <dsp:txXfrm>
        <a:off x="0" y="3725465"/>
        <a:ext cx="2468880" cy="1516224"/>
      </dsp:txXfrm>
    </dsp:sp>
    <dsp:sp modelId="{4E340E18-FADE-4BCE-A995-03C297E95008}">
      <dsp:nvSpPr>
        <dsp:cNvPr id="0" name=""/>
        <dsp:cNvSpPr/>
      </dsp:nvSpPr>
      <dsp:spPr>
        <a:xfrm>
          <a:off x="0" y="1885093"/>
          <a:ext cx="8229600" cy="151622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l-PL" sz="1400" b="1" kern="1200" dirty="0">
              <a:latin typeface="Lato"/>
            </a:rPr>
            <a:t>Podmioty</a:t>
          </a:r>
        </a:p>
      </dsp:txBody>
      <dsp:txXfrm>
        <a:off x="0" y="1885093"/>
        <a:ext cx="2468880" cy="1516224"/>
      </dsp:txXfrm>
    </dsp:sp>
    <dsp:sp modelId="{65E8BF06-7E45-46BD-94A5-215D3ECBA1AF}">
      <dsp:nvSpPr>
        <dsp:cNvPr id="0" name=""/>
        <dsp:cNvSpPr/>
      </dsp:nvSpPr>
      <dsp:spPr>
        <a:xfrm>
          <a:off x="0" y="44722"/>
          <a:ext cx="8229600" cy="1516224"/>
        </a:xfrm>
        <a:prstGeom prst="roundRect">
          <a:avLst>
            <a:gd name="adj" fmla="val 10000"/>
          </a:avLst>
        </a:prstGeom>
        <a:solidFill>
          <a:schemeClr val="bg1">
            <a:lumMod val="95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pl-PL" sz="1400" b="1" kern="1200" dirty="0">
              <a:latin typeface="Lato"/>
            </a:rPr>
            <a:t>Pojęcie </a:t>
          </a:r>
        </a:p>
        <a:p>
          <a:pPr lvl="0" algn="ctr" defTabSz="622300">
            <a:lnSpc>
              <a:spcPct val="90000"/>
            </a:lnSpc>
            <a:spcBef>
              <a:spcPct val="0"/>
            </a:spcBef>
            <a:spcAft>
              <a:spcPct val="35000"/>
            </a:spcAft>
          </a:pPr>
          <a:r>
            <a:rPr lang="pl-PL" sz="1400" b="1" kern="1200" dirty="0">
              <a:latin typeface="Lato"/>
            </a:rPr>
            <a:t>„działalność gospodarcza wykonywana samodzielnie”</a:t>
          </a:r>
          <a:endParaRPr lang="pl-PL" sz="1400" kern="1200" dirty="0">
            <a:latin typeface="Lato"/>
          </a:endParaRPr>
        </a:p>
      </dsp:txBody>
      <dsp:txXfrm>
        <a:off x="0" y="44722"/>
        <a:ext cx="2468880" cy="1516224"/>
      </dsp:txXfrm>
    </dsp:sp>
    <dsp:sp modelId="{ED2F4D7E-93B6-437B-A061-8344E8AB4318}">
      <dsp:nvSpPr>
        <dsp:cNvPr id="0" name=""/>
        <dsp:cNvSpPr/>
      </dsp:nvSpPr>
      <dsp:spPr>
        <a:xfrm>
          <a:off x="4051390" y="206796"/>
          <a:ext cx="2431107" cy="162073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Działalność gospodarcza obejmuje wszelką działalność bez względu na jej cel lub rezultat</a:t>
          </a:r>
        </a:p>
      </dsp:txBody>
      <dsp:txXfrm>
        <a:off x="4098860" y="254266"/>
        <a:ext cx="2336167" cy="1525798"/>
      </dsp:txXfrm>
    </dsp:sp>
    <dsp:sp modelId="{54995493-D5C8-4B87-90A3-FBA1FCBF7146}">
      <dsp:nvSpPr>
        <dsp:cNvPr id="0" name=""/>
        <dsp:cNvSpPr/>
      </dsp:nvSpPr>
      <dsp:spPr>
        <a:xfrm>
          <a:off x="3686724" y="1827534"/>
          <a:ext cx="1580219" cy="420306"/>
        </a:xfrm>
        <a:custGeom>
          <a:avLst/>
          <a:gdLst/>
          <a:ahLst/>
          <a:cxnLst/>
          <a:rect l="0" t="0" r="0" b="0"/>
          <a:pathLst>
            <a:path>
              <a:moveTo>
                <a:pt x="1580219" y="0"/>
              </a:moveTo>
              <a:lnTo>
                <a:pt x="1580219" y="210153"/>
              </a:lnTo>
              <a:lnTo>
                <a:pt x="0" y="210153"/>
              </a:lnTo>
              <a:lnTo>
                <a:pt x="0" y="42030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955005A1-7474-46C5-94DB-F3BFFACCF6CB}">
      <dsp:nvSpPr>
        <dsp:cNvPr id="0" name=""/>
        <dsp:cNvSpPr/>
      </dsp:nvSpPr>
      <dsp:spPr>
        <a:xfrm>
          <a:off x="2471170" y="2247840"/>
          <a:ext cx="2431107" cy="162073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producentów, handlowców lub usługodawców, w tym podmiotów pozyskujących zasoby naturalne oraz rolników</a:t>
          </a:r>
        </a:p>
      </dsp:txBody>
      <dsp:txXfrm>
        <a:off x="2518640" y="2295310"/>
        <a:ext cx="2336167" cy="1525798"/>
      </dsp:txXfrm>
    </dsp:sp>
    <dsp:sp modelId="{3405CCA7-C5F5-44BD-8AAA-237A0FAA8518}">
      <dsp:nvSpPr>
        <dsp:cNvPr id="0" name=""/>
        <dsp:cNvSpPr/>
      </dsp:nvSpPr>
      <dsp:spPr>
        <a:xfrm>
          <a:off x="5266944" y="1827534"/>
          <a:ext cx="1580219" cy="420306"/>
        </a:xfrm>
        <a:custGeom>
          <a:avLst/>
          <a:gdLst/>
          <a:ahLst/>
          <a:cxnLst/>
          <a:rect l="0" t="0" r="0" b="0"/>
          <a:pathLst>
            <a:path>
              <a:moveTo>
                <a:pt x="0" y="0"/>
              </a:moveTo>
              <a:lnTo>
                <a:pt x="0" y="210153"/>
              </a:lnTo>
              <a:lnTo>
                <a:pt x="1580219" y="210153"/>
              </a:lnTo>
              <a:lnTo>
                <a:pt x="1580219" y="42030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9007D85-504D-4B20-AF56-0BA7D6C11DAC}">
      <dsp:nvSpPr>
        <dsp:cNvPr id="0" name=""/>
        <dsp:cNvSpPr/>
      </dsp:nvSpPr>
      <dsp:spPr>
        <a:xfrm>
          <a:off x="5631610" y="2247840"/>
          <a:ext cx="2431107" cy="162073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działalność osób wykonujących wolne zawody</a:t>
          </a:r>
        </a:p>
      </dsp:txBody>
      <dsp:txXfrm>
        <a:off x="5679080" y="2295310"/>
        <a:ext cx="2336167" cy="15257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B2B60F-B6B6-4044-B35B-CD1B9ACE7D91}">
      <dsp:nvSpPr>
        <dsp:cNvPr id="0" name=""/>
        <dsp:cNvSpPr/>
      </dsp:nvSpPr>
      <dsp:spPr>
        <a:xfrm>
          <a:off x="4121940" y="842127"/>
          <a:ext cx="272143" cy="1192247"/>
        </a:xfrm>
        <a:custGeom>
          <a:avLst/>
          <a:gdLst/>
          <a:ahLst/>
          <a:cxnLst/>
          <a:rect l="0" t="0" r="0" b="0"/>
          <a:pathLst>
            <a:path>
              <a:moveTo>
                <a:pt x="272143" y="0"/>
              </a:moveTo>
              <a:lnTo>
                <a:pt x="272143" y="1192247"/>
              </a:lnTo>
              <a:lnTo>
                <a:pt x="0" y="1192247"/>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A4E8EA-6BA4-4282-81E2-BB598414617D}">
      <dsp:nvSpPr>
        <dsp:cNvPr id="0" name=""/>
        <dsp:cNvSpPr/>
      </dsp:nvSpPr>
      <dsp:spPr>
        <a:xfrm>
          <a:off x="4394083" y="842127"/>
          <a:ext cx="1568064" cy="2384494"/>
        </a:xfrm>
        <a:custGeom>
          <a:avLst/>
          <a:gdLst/>
          <a:ahLst/>
          <a:cxnLst/>
          <a:rect l="0" t="0" r="0" b="0"/>
          <a:pathLst>
            <a:path>
              <a:moveTo>
                <a:pt x="0" y="0"/>
              </a:moveTo>
              <a:lnTo>
                <a:pt x="0" y="2112351"/>
              </a:lnTo>
              <a:lnTo>
                <a:pt x="1568064" y="2112351"/>
              </a:lnTo>
              <a:lnTo>
                <a:pt x="1568064" y="238449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40CA3-F34A-4D17-8A9E-DBE2AAE4B732}">
      <dsp:nvSpPr>
        <dsp:cNvPr id="0" name=""/>
        <dsp:cNvSpPr/>
      </dsp:nvSpPr>
      <dsp:spPr>
        <a:xfrm>
          <a:off x="2826019" y="842127"/>
          <a:ext cx="1568064" cy="2384494"/>
        </a:xfrm>
        <a:custGeom>
          <a:avLst/>
          <a:gdLst/>
          <a:ahLst/>
          <a:cxnLst/>
          <a:rect l="0" t="0" r="0" b="0"/>
          <a:pathLst>
            <a:path>
              <a:moveTo>
                <a:pt x="1568064" y="0"/>
              </a:moveTo>
              <a:lnTo>
                <a:pt x="1568064" y="2112351"/>
              </a:lnTo>
              <a:lnTo>
                <a:pt x="0" y="2112351"/>
              </a:lnTo>
              <a:lnTo>
                <a:pt x="0" y="2384494"/>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BD3ED-AFD2-4151-801A-5E189A370E9B}">
      <dsp:nvSpPr>
        <dsp:cNvPr id="0" name=""/>
        <dsp:cNvSpPr/>
      </dsp:nvSpPr>
      <dsp:spPr>
        <a:xfrm>
          <a:off x="2328852" y="3420"/>
          <a:ext cx="4130462" cy="838707"/>
        </a:xfrm>
        <a:prstGeom prst="rect">
          <a:avLst/>
        </a:prstGeom>
        <a:solidFill>
          <a:schemeClr val="bg1">
            <a:lumMod val="7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l-PL" sz="1900" kern="1200" dirty="0">
              <a:latin typeface="Lato"/>
            </a:rPr>
            <a:t>Przesłanki</a:t>
          </a:r>
        </a:p>
      </dsp:txBody>
      <dsp:txXfrm>
        <a:off x="2328852" y="3420"/>
        <a:ext cx="4130462" cy="838707"/>
      </dsp:txXfrm>
    </dsp:sp>
    <dsp:sp modelId="{C201C451-A2EC-4526-A49A-47C4E64BA4DF}">
      <dsp:nvSpPr>
        <dsp:cNvPr id="0" name=""/>
        <dsp:cNvSpPr/>
      </dsp:nvSpPr>
      <dsp:spPr>
        <a:xfrm>
          <a:off x="1530098" y="3226621"/>
          <a:ext cx="2591841" cy="1295920"/>
        </a:xfrm>
        <a:prstGeom prst="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l-PL" sz="1900" kern="1200" dirty="0">
              <a:latin typeface="Lato"/>
            </a:rPr>
            <a:t>Wykorzystanie majątku musi mieć na celu osiąganie dochodu</a:t>
          </a:r>
        </a:p>
      </dsp:txBody>
      <dsp:txXfrm>
        <a:off x="1530098" y="3226621"/>
        <a:ext cx="2591841" cy="1295920"/>
      </dsp:txXfrm>
    </dsp:sp>
    <dsp:sp modelId="{316314B4-C0F0-47BC-A3C3-365DFA218547}">
      <dsp:nvSpPr>
        <dsp:cNvPr id="0" name=""/>
        <dsp:cNvSpPr/>
      </dsp:nvSpPr>
      <dsp:spPr>
        <a:xfrm>
          <a:off x="4666227" y="3226621"/>
          <a:ext cx="2591841" cy="1295920"/>
        </a:xfrm>
        <a:prstGeom prst="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l-PL" sz="1900" kern="1200" dirty="0">
              <a:latin typeface="Lato"/>
            </a:rPr>
            <a:t>Działalność musi być wykonywana w sposób ciągły</a:t>
          </a:r>
        </a:p>
      </dsp:txBody>
      <dsp:txXfrm>
        <a:off x="4666227" y="3226621"/>
        <a:ext cx="2591841" cy="1295920"/>
      </dsp:txXfrm>
    </dsp:sp>
    <dsp:sp modelId="{E2AC615B-D8C8-461A-AB10-849335A499FA}">
      <dsp:nvSpPr>
        <dsp:cNvPr id="0" name=""/>
        <dsp:cNvSpPr/>
      </dsp:nvSpPr>
      <dsp:spPr>
        <a:xfrm>
          <a:off x="971530" y="1386414"/>
          <a:ext cx="3150409" cy="1295920"/>
        </a:xfrm>
        <a:prstGeom prst="rect">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l-PL" sz="1900" i="1" kern="1200" dirty="0">
              <a:latin typeface="Lato"/>
            </a:rPr>
            <a:t>Przykłady:</a:t>
          </a:r>
        </a:p>
        <a:p>
          <a:pPr lvl="0" algn="ctr" defTabSz="844550">
            <a:lnSpc>
              <a:spcPct val="90000"/>
            </a:lnSpc>
            <a:spcBef>
              <a:spcPct val="0"/>
            </a:spcBef>
            <a:spcAft>
              <a:spcPct val="35000"/>
            </a:spcAft>
          </a:pPr>
          <a:r>
            <a:rPr lang="pl-PL" sz="1900" kern="1200" dirty="0">
              <a:latin typeface="Lato"/>
            </a:rPr>
            <a:t>- Oddanie majątku w najem;</a:t>
          </a:r>
        </a:p>
        <a:p>
          <a:pPr lvl="0" algn="ctr" defTabSz="844550">
            <a:lnSpc>
              <a:spcPct val="90000"/>
            </a:lnSpc>
            <a:spcBef>
              <a:spcPct val="0"/>
            </a:spcBef>
            <a:spcAft>
              <a:spcPct val="35000"/>
            </a:spcAft>
          </a:pPr>
          <a:r>
            <a:rPr lang="pl-PL" sz="1900" kern="1200" dirty="0">
              <a:latin typeface="Lato"/>
            </a:rPr>
            <a:t>- Posiadanie papierów wartościowych</a:t>
          </a:r>
        </a:p>
      </dsp:txBody>
      <dsp:txXfrm>
        <a:off x="971530" y="1386414"/>
        <a:ext cx="3150409" cy="129592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5D8986-5CA7-47A5-97DE-FD4FB629E476}">
      <dsp:nvSpPr>
        <dsp:cNvPr id="0" name=""/>
        <dsp:cNvSpPr/>
      </dsp:nvSpPr>
      <dsp:spPr>
        <a:xfrm>
          <a:off x="1434208" y="19864"/>
          <a:ext cx="4200293" cy="885378"/>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Za wykonywaną samodzielnie działalność gospodarczą nie uznaje się czynności:</a:t>
          </a:r>
        </a:p>
      </dsp:txBody>
      <dsp:txXfrm>
        <a:off x="1460140" y="45796"/>
        <a:ext cx="4148429" cy="833514"/>
      </dsp:txXfrm>
    </dsp:sp>
    <dsp:sp modelId="{997E6B85-F714-4CD7-89DE-4C43ACC073FA}">
      <dsp:nvSpPr>
        <dsp:cNvPr id="0" name=""/>
        <dsp:cNvSpPr/>
      </dsp:nvSpPr>
      <dsp:spPr>
        <a:xfrm>
          <a:off x="1668824" y="905242"/>
          <a:ext cx="1865530" cy="354151"/>
        </a:xfrm>
        <a:custGeom>
          <a:avLst/>
          <a:gdLst/>
          <a:ahLst/>
          <a:cxnLst/>
          <a:rect l="0" t="0" r="0" b="0"/>
          <a:pathLst>
            <a:path>
              <a:moveTo>
                <a:pt x="1865530" y="0"/>
              </a:moveTo>
              <a:lnTo>
                <a:pt x="1865530" y="177075"/>
              </a:lnTo>
              <a:lnTo>
                <a:pt x="0" y="177075"/>
              </a:lnTo>
              <a:lnTo>
                <a:pt x="0" y="35415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E7D8DAD-0289-4E46-A31F-215AB04E08AE}">
      <dsp:nvSpPr>
        <dsp:cNvPr id="0" name=""/>
        <dsp:cNvSpPr/>
      </dsp:nvSpPr>
      <dsp:spPr>
        <a:xfrm>
          <a:off x="2504" y="1259394"/>
          <a:ext cx="3332639" cy="1329271"/>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z tytułu których przychody zostały wymienione w art. 12 ust. 1-6 ustawy z dnia 26 lipca 1991 r. o podatku dochodowym od osób fizycznych </a:t>
          </a:r>
        </a:p>
        <a:p>
          <a:pPr lvl="0" algn="ctr" defTabSz="622300">
            <a:lnSpc>
              <a:spcPct val="90000"/>
            </a:lnSpc>
            <a:spcBef>
              <a:spcPct val="0"/>
            </a:spcBef>
            <a:spcAft>
              <a:spcPct val="35000"/>
            </a:spcAft>
          </a:pPr>
          <a:r>
            <a:rPr lang="pl-PL" sz="1400" b="1" kern="1200" dirty="0">
              <a:latin typeface="Lato"/>
            </a:rPr>
            <a:t>(przychody ze stosunku pracy)</a:t>
          </a:r>
        </a:p>
      </dsp:txBody>
      <dsp:txXfrm>
        <a:off x="41437" y="1298327"/>
        <a:ext cx="3254773" cy="1251405"/>
      </dsp:txXfrm>
    </dsp:sp>
    <dsp:sp modelId="{1D83F041-B683-438B-8A1D-61188E5419F5}">
      <dsp:nvSpPr>
        <dsp:cNvPr id="0" name=""/>
        <dsp:cNvSpPr/>
      </dsp:nvSpPr>
      <dsp:spPr>
        <a:xfrm>
          <a:off x="3534354" y="905242"/>
          <a:ext cx="1865530" cy="354151"/>
        </a:xfrm>
        <a:custGeom>
          <a:avLst/>
          <a:gdLst/>
          <a:ahLst/>
          <a:cxnLst/>
          <a:rect l="0" t="0" r="0" b="0"/>
          <a:pathLst>
            <a:path>
              <a:moveTo>
                <a:pt x="0" y="0"/>
              </a:moveTo>
              <a:lnTo>
                <a:pt x="0" y="177075"/>
              </a:lnTo>
              <a:lnTo>
                <a:pt x="1865530" y="177075"/>
              </a:lnTo>
              <a:lnTo>
                <a:pt x="1865530" y="35415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6092CB0E-C6F5-4881-A90D-5E2013CA3850}">
      <dsp:nvSpPr>
        <dsp:cNvPr id="0" name=""/>
        <dsp:cNvSpPr/>
      </dsp:nvSpPr>
      <dsp:spPr>
        <a:xfrm>
          <a:off x="3733564" y="1259394"/>
          <a:ext cx="3332639" cy="1329271"/>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z tytułu których przychody zostały wymienione w art. 13 </a:t>
          </a:r>
          <a:r>
            <a:rPr lang="pl-PL" sz="1400" kern="1200" dirty="0" err="1">
              <a:latin typeface="Lato"/>
            </a:rPr>
            <a:t>pkt</a:t>
          </a:r>
          <a:r>
            <a:rPr lang="pl-PL" sz="1400" kern="1200" dirty="0">
              <a:latin typeface="Lato"/>
            </a:rPr>
            <a:t> 2-9 ustawy z dnia 26 lipca 1991 r. o podatku dochodowym od osób fizycznych</a:t>
          </a:r>
        </a:p>
        <a:p>
          <a:pPr lvl="0" algn="ctr" defTabSz="622300">
            <a:lnSpc>
              <a:spcPct val="90000"/>
            </a:lnSpc>
            <a:spcBef>
              <a:spcPct val="0"/>
            </a:spcBef>
            <a:spcAft>
              <a:spcPct val="35000"/>
            </a:spcAft>
          </a:pPr>
          <a:r>
            <a:rPr lang="pl-PL" sz="1400" b="1" kern="1200" dirty="0">
              <a:latin typeface="Lato"/>
            </a:rPr>
            <a:t>(tzw. działalność wykonywana osobiście)</a:t>
          </a:r>
        </a:p>
      </dsp:txBody>
      <dsp:txXfrm>
        <a:off x="3772497" y="1298327"/>
        <a:ext cx="3254773" cy="1251405"/>
      </dsp:txXfrm>
    </dsp:sp>
    <dsp:sp modelId="{065B5EFC-8442-43D8-8969-8A8B244B02BF}">
      <dsp:nvSpPr>
        <dsp:cNvPr id="0" name=""/>
        <dsp:cNvSpPr/>
      </dsp:nvSpPr>
      <dsp:spPr>
        <a:xfrm>
          <a:off x="5354164" y="2588665"/>
          <a:ext cx="91440" cy="354151"/>
        </a:xfrm>
        <a:custGeom>
          <a:avLst/>
          <a:gdLst/>
          <a:ahLst/>
          <a:cxnLst/>
          <a:rect l="0" t="0" r="0" b="0"/>
          <a:pathLst>
            <a:path>
              <a:moveTo>
                <a:pt x="45720" y="0"/>
              </a:moveTo>
              <a:lnTo>
                <a:pt x="45720" y="35415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3335DF5E-9D83-45AB-92B5-FBC9C9E8F39E}">
      <dsp:nvSpPr>
        <dsp:cNvPr id="0" name=""/>
        <dsp:cNvSpPr/>
      </dsp:nvSpPr>
      <dsp:spPr>
        <a:xfrm>
          <a:off x="2853321" y="2942817"/>
          <a:ext cx="5093126" cy="88537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jeżeli z tytułu wykonania tych czynności osoby te są związane ze zlecającym wykonanie tych czynności prawnymi więzami tworzącymi stosunek prawny pomiędzy zlecającym wykonanie czynności i wykonującym zlecane czynności co do:</a:t>
          </a:r>
        </a:p>
      </dsp:txBody>
      <dsp:txXfrm>
        <a:off x="2879253" y="2968749"/>
        <a:ext cx="5041262" cy="833514"/>
      </dsp:txXfrm>
    </dsp:sp>
    <dsp:sp modelId="{7D356A48-3A86-442E-BC41-81232986C5CC}">
      <dsp:nvSpPr>
        <dsp:cNvPr id="0" name=""/>
        <dsp:cNvSpPr/>
      </dsp:nvSpPr>
      <dsp:spPr>
        <a:xfrm>
          <a:off x="3382271" y="3828195"/>
          <a:ext cx="2017613" cy="354151"/>
        </a:xfrm>
        <a:custGeom>
          <a:avLst/>
          <a:gdLst/>
          <a:ahLst/>
          <a:cxnLst/>
          <a:rect l="0" t="0" r="0" b="0"/>
          <a:pathLst>
            <a:path>
              <a:moveTo>
                <a:pt x="2017613" y="0"/>
              </a:moveTo>
              <a:lnTo>
                <a:pt x="2017613" y="177075"/>
              </a:lnTo>
              <a:lnTo>
                <a:pt x="0" y="177075"/>
              </a:lnTo>
              <a:lnTo>
                <a:pt x="0" y="35415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0B9E81EE-A399-4261-8915-75F3FA011559}">
      <dsp:nvSpPr>
        <dsp:cNvPr id="0" name=""/>
        <dsp:cNvSpPr/>
      </dsp:nvSpPr>
      <dsp:spPr>
        <a:xfrm>
          <a:off x="2572674" y="4182347"/>
          <a:ext cx="1619193" cy="88537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warunków wykonywania tych czynności</a:t>
          </a:r>
        </a:p>
      </dsp:txBody>
      <dsp:txXfrm>
        <a:off x="2598606" y="4208279"/>
        <a:ext cx="1567329" cy="833514"/>
      </dsp:txXfrm>
    </dsp:sp>
    <dsp:sp modelId="{3AA749F5-AB53-49DD-9F90-A99EB8A2CC61}">
      <dsp:nvSpPr>
        <dsp:cNvPr id="0" name=""/>
        <dsp:cNvSpPr/>
      </dsp:nvSpPr>
      <dsp:spPr>
        <a:xfrm>
          <a:off x="5354164" y="3828195"/>
          <a:ext cx="91440" cy="354151"/>
        </a:xfrm>
        <a:custGeom>
          <a:avLst/>
          <a:gdLst/>
          <a:ahLst/>
          <a:cxnLst/>
          <a:rect l="0" t="0" r="0" b="0"/>
          <a:pathLst>
            <a:path>
              <a:moveTo>
                <a:pt x="45720" y="0"/>
              </a:moveTo>
              <a:lnTo>
                <a:pt x="45720" y="35415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FFAEBA-E15C-4B6D-8AE5-86D2B4C23147}">
      <dsp:nvSpPr>
        <dsp:cNvPr id="0" name=""/>
        <dsp:cNvSpPr/>
      </dsp:nvSpPr>
      <dsp:spPr>
        <a:xfrm>
          <a:off x="4590288" y="4182347"/>
          <a:ext cx="1619193" cy="88537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wynagrodzenia</a:t>
          </a:r>
        </a:p>
      </dsp:txBody>
      <dsp:txXfrm>
        <a:off x="4616220" y="4208279"/>
        <a:ext cx="1567329" cy="833514"/>
      </dsp:txXfrm>
    </dsp:sp>
    <dsp:sp modelId="{1DD15EDE-2238-4CFE-87F9-ABEAF9B7DB50}">
      <dsp:nvSpPr>
        <dsp:cNvPr id="0" name=""/>
        <dsp:cNvSpPr/>
      </dsp:nvSpPr>
      <dsp:spPr>
        <a:xfrm>
          <a:off x="5399884" y="3828195"/>
          <a:ext cx="2017613" cy="354151"/>
        </a:xfrm>
        <a:custGeom>
          <a:avLst/>
          <a:gdLst/>
          <a:ahLst/>
          <a:cxnLst/>
          <a:rect l="0" t="0" r="0" b="0"/>
          <a:pathLst>
            <a:path>
              <a:moveTo>
                <a:pt x="0" y="0"/>
              </a:moveTo>
              <a:lnTo>
                <a:pt x="0" y="177075"/>
              </a:lnTo>
              <a:lnTo>
                <a:pt x="2017613" y="177075"/>
              </a:lnTo>
              <a:lnTo>
                <a:pt x="2017613" y="35415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7EE19315-0B01-4FEE-A32F-06CC0748662E}">
      <dsp:nvSpPr>
        <dsp:cNvPr id="0" name=""/>
        <dsp:cNvSpPr/>
      </dsp:nvSpPr>
      <dsp:spPr>
        <a:xfrm>
          <a:off x="6607901" y="4182347"/>
          <a:ext cx="1619193" cy="88537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i odpowiedzialności zlecającego wykonanie tych czynności wobec osób trzecich</a:t>
          </a:r>
        </a:p>
      </dsp:txBody>
      <dsp:txXfrm>
        <a:off x="6633833" y="4208279"/>
        <a:ext cx="1567329" cy="8335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D2E23-B17B-4695-9AC2-9FF7A831CCD1}">
      <dsp:nvSpPr>
        <dsp:cNvPr id="0" name=""/>
        <dsp:cNvSpPr/>
      </dsp:nvSpPr>
      <dsp:spPr>
        <a:xfrm>
          <a:off x="617219" y="0"/>
          <a:ext cx="6995160" cy="4525963"/>
        </a:xfrm>
        <a:prstGeom prst="rightArrow">
          <a:avLst/>
        </a:prstGeom>
        <a:solidFill>
          <a:schemeClr val="bg1">
            <a:lumMod val="85000"/>
          </a:schemeClr>
        </a:solidFill>
        <a:ln>
          <a:solidFill>
            <a:srgbClr val="FFC000"/>
          </a:solidFill>
        </a:ln>
        <a:effectLst/>
      </dsp:spPr>
      <dsp:style>
        <a:lnRef idx="0">
          <a:scrgbClr r="0" g="0" b="0"/>
        </a:lnRef>
        <a:fillRef idx="1">
          <a:scrgbClr r="0" g="0" b="0"/>
        </a:fillRef>
        <a:effectRef idx="0">
          <a:scrgbClr r="0" g="0" b="0"/>
        </a:effectRef>
        <a:fontRef idx="minor"/>
      </dsp:style>
    </dsp:sp>
    <dsp:sp modelId="{FA1F8B6B-068B-49ED-B352-DB87DC7AC4AA}">
      <dsp:nvSpPr>
        <dsp:cNvPr id="0" name=""/>
        <dsp:cNvSpPr/>
      </dsp:nvSpPr>
      <dsp:spPr>
        <a:xfrm>
          <a:off x="0" y="1357788"/>
          <a:ext cx="2468880" cy="181038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Lato"/>
            </a:rPr>
            <a:t>Nie uznaje się za podatnika organów władzy publicznej oraz urzędów obsługujących te organy </a:t>
          </a:r>
        </a:p>
      </dsp:txBody>
      <dsp:txXfrm>
        <a:off x="88376" y="1446164"/>
        <a:ext cx="2292128" cy="1633633"/>
      </dsp:txXfrm>
    </dsp:sp>
    <dsp:sp modelId="{66AC5795-8C85-40F4-8525-F6D53F0CCEDF}">
      <dsp:nvSpPr>
        <dsp:cNvPr id="0" name=""/>
        <dsp:cNvSpPr/>
      </dsp:nvSpPr>
      <dsp:spPr>
        <a:xfrm>
          <a:off x="2880359" y="1357788"/>
          <a:ext cx="2468880" cy="181038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Lato"/>
            </a:rPr>
            <a:t>w zakresie realizowanych zadań nałożonych odrębnymi przepisami prawa, dla realizacji których zostały one powołane</a:t>
          </a:r>
        </a:p>
      </dsp:txBody>
      <dsp:txXfrm>
        <a:off x="2968735" y="1446164"/>
        <a:ext cx="2292128" cy="1633633"/>
      </dsp:txXfrm>
    </dsp:sp>
    <dsp:sp modelId="{9E8FFD23-FCC4-4037-A0D4-414A55FF62B4}">
      <dsp:nvSpPr>
        <dsp:cNvPr id="0" name=""/>
        <dsp:cNvSpPr/>
      </dsp:nvSpPr>
      <dsp:spPr>
        <a:xfrm>
          <a:off x="5760720" y="1357788"/>
          <a:ext cx="2468880" cy="1810385"/>
        </a:xfrm>
        <a:prstGeom prst="left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z wyłączeniem czynności wykonywanych na podstawie zawartych umów cywilnoprawnych</a:t>
          </a:r>
        </a:p>
      </dsp:txBody>
      <dsp:txXfrm>
        <a:off x="6213316" y="1810384"/>
        <a:ext cx="2016284" cy="90519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2FA5F-0046-429C-BA46-0B7BF8191EEB}">
      <dsp:nvSpPr>
        <dsp:cNvPr id="0" name=""/>
        <dsp:cNvSpPr/>
      </dsp:nvSpPr>
      <dsp:spPr>
        <a:xfrm>
          <a:off x="1607" y="1234683"/>
          <a:ext cx="3427660" cy="2056596"/>
        </a:xfrm>
        <a:prstGeom prst="roundRect">
          <a:avLst>
            <a:gd name="adj" fmla="val 10000"/>
          </a:avLst>
        </a:prstGeom>
        <a:solidFill>
          <a:schemeClr val="bg1"/>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Czynności muszą być wykonywane przez organ podlegający prawu publicznemu</a:t>
          </a:r>
        </a:p>
      </dsp:txBody>
      <dsp:txXfrm>
        <a:off x="61843" y="1294919"/>
        <a:ext cx="3307188" cy="1936124"/>
      </dsp:txXfrm>
    </dsp:sp>
    <dsp:sp modelId="{B5975CDB-B776-4C92-905A-6ADC5CAF5A45}">
      <dsp:nvSpPr>
        <dsp:cNvPr id="0" name=""/>
        <dsp:cNvSpPr/>
      </dsp:nvSpPr>
      <dsp:spPr>
        <a:xfrm>
          <a:off x="3772033" y="1837951"/>
          <a:ext cx="726664" cy="850059"/>
        </a:xfrm>
        <a:prstGeom prst="mathPlus">
          <a:avLst/>
        </a:prstGeom>
        <a:solidFill>
          <a:schemeClr val="bg1"/>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pl-PL" sz="2000" kern="1200"/>
        </a:p>
      </dsp:txBody>
      <dsp:txXfrm>
        <a:off x="3772033" y="2007963"/>
        <a:ext cx="508665" cy="510035"/>
      </dsp:txXfrm>
    </dsp:sp>
    <dsp:sp modelId="{02B61D47-6DA8-4DF7-B28D-2984D19FE282}">
      <dsp:nvSpPr>
        <dsp:cNvPr id="0" name=""/>
        <dsp:cNvSpPr/>
      </dsp:nvSpPr>
      <dsp:spPr>
        <a:xfrm>
          <a:off x="4800332" y="1234683"/>
          <a:ext cx="3427660" cy="2056596"/>
        </a:xfrm>
        <a:prstGeom prst="roundRect">
          <a:avLst>
            <a:gd name="adj" fmla="val 10000"/>
          </a:avLst>
        </a:prstGeom>
        <a:solidFill>
          <a:schemeClr val="bg1"/>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t>Muszą być wykonywane przez ten organ działający w charakterze  organu władzy publicznej</a:t>
          </a:r>
        </a:p>
      </dsp:txBody>
      <dsp:txXfrm>
        <a:off x="4860568" y="1294919"/>
        <a:ext cx="3307188" cy="1936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52D46E-011D-4CE8-ADC9-ED562CA1EF28}">
      <dsp:nvSpPr>
        <dsp:cNvPr id="0" name=""/>
        <dsp:cNvSpPr/>
      </dsp:nvSpPr>
      <dsp:spPr>
        <a:xfrm>
          <a:off x="2473" y="1346633"/>
          <a:ext cx="2350902" cy="1239789"/>
        </a:xfrm>
        <a:prstGeom prst="roundRect">
          <a:avLst>
            <a:gd name="adj" fmla="val 10000"/>
          </a:avLst>
        </a:prstGeom>
        <a:solidFill>
          <a:schemeClr val="lt1"/>
        </a:solidFill>
        <a:ln w="25400" cap="flat" cmpd="sng" algn="ctr">
          <a:solidFill>
            <a:srgbClr val="FFC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i="0" kern="1200" dirty="0">
              <a:effectLst/>
              <a:latin typeface="+mn-lt"/>
            </a:rPr>
            <a:t>Koszty niekwalifikowalne </a:t>
          </a:r>
          <a:endParaRPr lang="pl-PL" sz="2000" kern="1200" dirty="0">
            <a:latin typeface="+mn-lt"/>
          </a:endParaRPr>
        </a:p>
      </dsp:txBody>
      <dsp:txXfrm>
        <a:off x="38785" y="1382945"/>
        <a:ext cx="2278278" cy="1167165"/>
      </dsp:txXfrm>
    </dsp:sp>
    <dsp:sp modelId="{020D5C41-2308-49CA-BE5B-0EBCE1A486A3}">
      <dsp:nvSpPr>
        <dsp:cNvPr id="0" name=""/>
        <dsp:cNvSpPr/>
      </dsp:nvSpPr>
      <dsp:spPr>
        <a:xfrm>
          <a:off x="2704587" y="1531026"/>
          <a:ext cx="744567" cy="871003"/>
        </a:xfrm>
        <a:prstGeom prst="rightArrow">
          <a:avLst>
            <a:gd name="adj1" fmla="val 60000"/>
            <a:gd name="adj2" fmla="val 50000"/>
          </a:avLst>
        </a:prstGeom>
        <a:solidFill>
          <a:schemeClr val="lt1"/>
        </a:solidFill>
        <a:ln w="25400" cap="flat" cmpd="sng" algn="ctr">
          <a:solidFill>
            <a:srgbClr val="FFC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pl-PL" sz="1600" kern="1200"/>
        </a:p>
      </dsp:txBody>
      <dsp:txXfrm>
        <a:off x="2704587" y="1705227"/>
        <a:ext cx="521197" cy="522601"/>
      </dsp:txXfrm>
    </dsp:sp>
    <dsp:sp modelId="{DC436CBF-4079-45F5-B1CB-2B873466B990}">
      <dsp:nvSpPr>
        <dsp:cNvPr id="0" name=""/>
        <dsp:cNvSpPr/>
      </dsp:nvSpPr>
      <dsp:spPr>
        <a:xfrm>
          <a:off x="3758221" y="912894"/>
          <a:ext cx="3512112" cy="2107267"/>
        </a:xfrm>
        <a:prstGeom prst="roundRect">
          <a:avLst>
            <a:gd name="adj" fmla="val 10000"/>
          </a:avLst>
        </a:prstGeom>
        <a:solidFill>
          <a:schemeClr val="lt1"/>
        </a:solidFill>
        <a:ln w="25400" cap="flat" cmpd="sng" algn="ctr">
          <a:solidFill>
            <a:srgbClr val="FFC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pl-PL" sz="2000" b="1" i="0" kern="1200" dirty="0">
              <a:effectLst/>
              <a:latin typeface="+mn-lt"/>
            </a:rPr>
            <a:t>podatek od wartości dodanej (VAT)</a:t>
          </a:r>
        </a:p>
        <a:p>
          <a:pPr lvl="0" algn="ctr" defTabSz="889000">
            <a:lnSpc>
              <a:spcPct val="90000"/>
            </a:lnSpc>
            <a:spcBef>
              <a:spcPct val="0"/>
            </a:spcBef>
            <a:spcAft>
              <a:spcPct val="35000"/>
            </a:spcAft>
          </a:pPr>
          <a:r>
            <a:rPr lang="pl-PL" sz="2000" b="1" i="0" kern="1200" dirty="0">
              <a:effectLst/>
              <a:latin typeface="+mn-lt"/>
            </a:rPr>
            <a:t> </a:t>
          </a:r>
          <a:r>
            <a:rPr lang="pl-PL" sz="2000" b="1" i="0" u="sng" kern="1200" dirty="0">
              <a:effectLst/>
              <a:latin typeface="+mn-lt"/>
            </a:rPr>
            <a:t>z wyjątkiem podatku </a:t>
          </a:r>
          <a:r>
            <a:rPr lang="pl-PL" sz="2000" b="1" i="0" kern="1200" dirty="0">
              <a:effectLst/>
              <a:latin typeface="+mn-lt"/>
            </a:rPr>
            <a:t>którego nie można odzyskać na mocy prawodawstwa krajowego VAT</a:t>
          </a:r>
          <a:endParaRPr lang="pl-PL" sz="2000" kern="1200" dirty="0">
            <a:latin typeface="+mn-lt"/>
          </a:endParaRPr>
        </a:p>
      </dsp:txBody>
      <dsp:txXfrm>
        <a:off x="3819941" y="974614"/>
        <a:ext cx="3388672" cy="1983827"/>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E5775-14DB-44D7-ABF0-80ADF1B24E0C}">
      <dsp:nvSpPr>
        <dsp:cNvPr id="0" name=""/>
        <dsp:cNvSpPr/>
      </dsp:nvSpPr>
      <dsp:spPr>
        <a:xfrm>
          <a:off x="432047" y="0"/>
          <a:ext cx="4896544" cy="3031887"/>
        </a:xfrm>
        <a:prstGeom prst="rightArrow">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dsp:style>
    </dsp:sp>
    <dsp:sp modelId="{DB1F7B3A-90E7-40FF-A028-941E8B24B0B2}">
      <dsp:nvSpPr>
        <dsp:cNvPr id="0" name=""/>
        <dsp:cNvSpPr/>
      </dsp:nvSpPr>
      <dsp:spPr>
        <a:xfrm>
          <a:off x="70" y="909566"/>
          <a:ext cx="2809999" cy="121275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0" i="0" kern="1200" dirty="0">
              <a:effectLst/>
              <a:latin typeface="Open Sans"/>
            </a:rPr>
            <a:t>Urząd Marszałkowski Województwa Śląskiego (wykreślony z rejestru VAT z dniem 31 grudnia 2016 r.</a:t>
          </a:r>
          <a:r>
            <a:rPr lang="pl-PL" sz="1700" kern="1200" dirty="0">
              <a:latin typeface="Open Sans"/>
            </a:rPr>
            <a:t> </a:t>
          </a:r>
          <a:endParaRPr lang="pl-PL" sz="1700" kern="1200" dirty="0"/>
        </a:p>
      </dsp:txBody>
      <dsp:txXfrm>
        <a:off x="59272" y="968768"/>
        <a:ext cx="2691595" cy="1094350"/>
      </dsp:txXfrm>
    </dsp:sp>
    <dsp:sp modelId="{12C3B6A4-E920-4698-B059-C9D0F9C6AF7C}">
      <dsp:nvSpPr>
        <dsp:cNvPr id="0" name=""/>
        <dsp:cNvSpPr/>
      </dsp:nvSpPr>
      <dsp:spPr>
        <a:xfrm>
          <a:off x="2950569" y="909566"/>
          <a:ext cx="2809999" cy="121275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ClrTx/>
            <a:buSzTx/>
            <a:buFontTx/>
            <a:buNone/>
          </a:pPr>
          <a:r>
            <a:rPr lang="pl-PL" sz="1700" kern="1200">
              <a:latin typeface="Open Sans"/>
            </a:rPr>
            <a:t>Województwo Śląskie zarejestrowane jako podatnik VAT czynny z dniem 1 stycznia 2020 r.</a:t>
          </a:r>
          <a:endParaRPr lang="pl-PL" sz="1700" kern="1200" dirty="0"/>
        </a:p>
      </dsp:txBody>
      <dsp:txXfrm>
        <a:off x="3009771" y="968768"/>
        <a:ext cx="2691595" cy="109435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0947A-2B94-41BD-9DD1-682186CC5950}">
      <dsp:nvSpPr>
        <dsp:cNvPr id="0" name=""/>
        <dsp:cNvSpPr/>
      </dsp:nvSpPr>
      <dsp:spPr>
        <a:xfrm rot="21300000">
          <a:off x="25254" y="1835469"/>
          <a:ext cx="8179091" cy="936629"/>
        </a:xfrm>
        <a:prstGeom prst="mathMinus">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07A253A2-6DBE-4DE5-83F8-9756E59C93D5}">
      <dsp:nvSpPr>
        <dsp:cNvPr id="0" name=""/>
        <dsp:cNvSpPr/>
      </dsp:nvSpPr>
      <dsp:spPr>
        <a:xfrm>
          <a:off x="987552" y="226298"/>
          <a:ext cx="2468880" cy="1810385"/>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6377133E-E818-4A03-93DA-9EA5199D7F62}">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l-PL" sz="1400" b="1" kern="1200" dirty="0">
              <a:latin typeface="Lato"/>
            </a:rPr>
            <a:t>zwalnia się </a:t>
          </a:r>
        </a:p>
        <a:p>
          <a:pPr marL="0" marR="0" lvl="0" indent="0" algn="ctr" defTabSz="914400" eaLnBrk="1" fontAlgn="auto" latinLnBrk="0" hangingPunct="1">
            <a:lnSpc>
              <a:spcPct val="100000"/>
            </a:lnSpc>
            <a:spcBef>
              <a:spcPct val="0"/>
            </a:spcBef>
            <a:spcAft>
              <a:spcPts val="0"/>
            </a:spcAft>
            <a:buClrTx/>
            <a:buSzTx/>
            <a:buFontTx/>
            <a:buNone/>
            <a:tabLst/>
            <a:defRPr/>
          </a:pPr>
          <a:r>
            <a:rPr lang="pl-PL" sz="1100" kern="1200" dirty="0">
              <a:latin typeface="Lato"/>
            </a:rPr>
            <a:t>od podatku podatników u których w poprzednim roku podatkowym wartość sprzedaży nie przekroczyła łącznie </a:t>
          </a:r>
        </a:p>
        <a:p>
          <a:pPr marL="0" marR="0" lvl="0" indent="0" algn="ctr" defTabSz="914400" eaLnBrk="1" fontAlgn="auto" latinLnBrk="0" hangingPunct="1">
            <a:lnSpc>
              <a:spcPct val="100000"/>
            </a:lnSpc>
            <a:spcBef>
              <a:spcPct val="0"/>
            </a:spcBef>
            <a:spcAft>
              <a:spcPts val="0"/>
            </a:spcAft>
            <a:buClrTx/>
            <a:buSzTx/>
            <a:buFontTx/>
            <a:buNone/>
            <a:tabLst/>
            <a:defRPr/>
          </a:pPr>
          <a:r>
            <a:rPr lang="pl-PL" sz="1100" kern="1200" dirty="0">
              <a:latin typeface="Lato"/>
            </a:rPr>
            <a:t>200.000 zł</a:t>
          </a:r>
          <a:endParaRPr lang="pl-PL" sz="1100" b="1" u="sng" kern="1200" dirty="0">
            <a:latin typeface="Lato"/>
          </a:endParaRPr>
        </a:p>
      </dsp:txBody>
      <dsp:txXfrm>
        <a:off x="4361687" y="0"/>
        <a:ext cx="2633472" cy="1900904"/>
      </dsp:txXfrm>
    </dsp:sp>
    <dsp:sp modelId="{FF9089C2-B91C-422E-9E72-E48A667CFD68}">
      <dsp:nvSpPr>
        <dsp:cNvPr id="0" name=""/>
        <dsp:cNvSpPr/>
      </dsp:nvSpPr>
      <dsp:spPr>
        <a:xfrm>
          <a:off x="4773168" y="2489279"/>
          <a:ext cx="2468880" cy="1810385"/>
        </a:xfrm>
        <a:prstGeom prst="up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sp>
    <dsp:sp modelId="{0F84D5BE-0EAB-4AEA-9D13-35AC3DB80E38}">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l-PL" sz="1100" kern="1200" dirty="0">
              <a:latin typeface="Lato"/>
            </a:rPr>
            <a:t>jeżeli wartość sprzedaży u podatników zwolnionych przekroczy 200.000 zł </a:t>
          </a:r>
          <a:r>
            <a:rPr lang="pl-PL" sz="1400" b="1" kern="1200" dirty="0">
              <a:latin typeface="Lato"/>
            </a:rPr>
            <a:t>zwolnienie traci moc </a:t>
          </a:r>
        </a:p>
        <a:p>
          <a:pPr marL="0" marR="0" lvl="0" indent="0" algn="ctr" defTabSz="914400" eaLnBrk="1" fontAlgn="auto" latinLnBrk="0" hangingPunct="1">
            <a:lnSpc>
              <a:spcPct val="100000"/>
            </a:lnSpc>
            <a:spcBef>
              <a:spcPct val="0"/>
            </a:spcBef>
            <a:spcAft>
              <a:spcPts val="0"/>
            </a:spcAft>
            <a:buClrTx/>
            <a:buSzTx/>
            <a:buFontTx/>
            <a:buNone/>
            <a:tabLst/>
            <a:defRPr/>
          </a:pPr>
          <a:r>
            <a:rPr lang="pl-PL" sz="1100" b="0" i="0" kern="1200" dirty="0">
              <a:effectLst/>
              <a:latin typeface="Lato"/>
            </a:rPr>
            <a:t>począwszy od czynności, którą przekroczono tę kwotę.</a:t>
          </a:r>
          <a:endParaRPr lang="pl-PL" sz="2000" kern="1200" dirty="0">
            <a:latin typeface="Lato"/>
          </a:endParaRPr>
        </a:p>
      </dsp:txBody>
      <dsp:txXfrm>
        <a:off x="1234440" y="2625058"/>
        <a:ext cx="2633472" cy="190090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097E8E-634F-4C0E-9D12-214230E72076}">
      <dsp:nvSpPr>
        <dsp:cNvPr id="0" name=""/>
        <dsp:cNvSpPr/>
      </dsp:nvSpPr>
      <dsp:spPr>
        <a:xfrm>
          <a:off x="617219" y="0"/>
          <a:ext cx="6995160" cy="4525963"/>
        </a:xfrm>
        <a:prstGeom prst="rightArrow">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dsp:style>
    </dsp:sp>
    <dsp:sp modelId="{10C46605-6587-4654-94F4-82F8F4869A31}">
      <dsp:nvSpPr>
        <dsp:cNvPr id="0" name=""/>
        <dsp:cNvSpPr/>
      </dsp:nvSpPr>
      <dsp:spPr>
        <a:xfrm>
          <a:off x="278874" y="1357788"/>
          <a:ext cx="2468880" cy="1810385"/>
        </a:xfrm>
        <a:prstGeom prst="roundRect">
          <a:avLst/>
        </a:prstGeom>
        <a:solidFill>
          <a:schemeClr val="l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W zakresie, w jakim towary i usługi </a:t>
          </a:r>
        </a:p>
        <a:p>
          <a:pPr lvl="0" algn="ctr" defTabSz="711200">
            <a:lnSpc>
              <a:spcPct val="90000"/>
            </a:lnSpc>
            <a:spcBef>
              <a:spcPct val="0"/>
            </a:spcBef>
            <a:spcAft>
              <a:spcPct val="35000"/>
            </a:spcAft>
          </a:pPr>
          <a:r>
            <a:rPr lang="pl-PL" sz="1600" b="1" kern="1200" dirty="0">
              <a:latin typeface="Lato"/>
            </a:rPr>
            <a:t>są wykorzystywane do wykonywania czynności opodatkowanych</a:t>
          </a:r>
        </a:p>
      </dsp:txBody>
      <dsp:txXfrm>
        <a:off x="367250" y="1446164"/>
        <a:ext cx="2292128" cy="1633633"/>
      </dsp:txXfrm>
    </dsp:sp>
    <dsp:sp modelId="{51E6408B-EF76-4D7E-AB74-2CDF4D1D3159}">
      <dsp:nvSpPr>
        <dsp:cNvPr id="0" name=""/>
        <dsp:cNvSpPr/>
      </dsp:nvSpPr>
      <dsp:spPr>
        <a:xfrm>
          <a:off x="2880359" y="1357788"/>
          <a:ext cx="2468880" cy="181038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podatnikowi</a:t>
          </a:r>
        </a:p>
      </dsp:txBody>
      <dsp:txXfrm>
        <a:off x="2968735" y="1446164"/>
        <a:ext cx="2292128" cy="1633633"/>
      </dsp:txXfrm>
    </dsp:sp>
    <dsp:sp modelId="{254721EA-58E7-447E-8AD0-32506113D5E4}">
      <dsp:nvSpPr>
        <dsp:cNvPr id="0" name=""/>
        <dsp:cNvSpPr/>
      </dsp:nvSpPr>
      <dsp:spPr>
        <a:xfrm>
          <a:off x="5481845" y="1357788"/>
          <a:ext cx="2468880" cy="181038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przysługuje prawo do </a:t>
          </a:r>
        </a:p>
        <a:p>
          <a:pPr lvl="0" algn="ctr" defTabSz="711200">
            <a:lnSpc>
              <a:spcPct val="90000"/>
            </a:lnSpc>
            <a:spcBef>
              <a:spcPct val="0"/>
            </a:spcBef>
            <a:spcAft>
              <a:spcPct val="35000"/>
            </a:spcAft>
          </a:pPr>
          <a:r>
            <a:rPr lang="pl-PL" sz="1600" kern="1200" dirty="0">
              <a:latin typeface="Lato"/>
            </a:rPr>
            <a:t>obniżenia kwoty </a:t>
          </a:r>
        </a:p>
        <a:p>
          <a:pPr lvl="0" algn="ctr" defTabSz="711200">
            <a:lnSpc>
              <a:spcPct val="90000"/>
            </a:lnSpc>
            <a:spcBef>
              <a:spcPct val="0"/>
            </a:spcBef>
            <a:spcAft>
              <a:spcPct val="35000"/>
            </a:spcAft>
          </a:pPr>
          <a:r>
            <a:rPr lang="pl-PL" sz="1600" b="1" kern="1200" dirty="0">
              <a:latin typeface="Lato"/>
            </a:rPr>
            <a:t>podatku należnego </a:t>
          </a:r>
        </a:p>
        <a:p>
          <a:pPr lvl="0" algn="ctr" defTabSz="711200">
            <a:lnSpc>
              <a:spcPct val="90000"/>
            </a:lnSpc>
            <a:spcBef>
              <a:spcPct val="0"/>
            </a:spcBef>
            <a:spcAft>
              <a:spcPct val="35000"/>
            </a:spcAft>
          </a:pPr>
          <a:r>
            <a:rPr lang="pl-PL" sz="1600" kern="1200" dirty="0">
              <a:latin typeface="Lato"/>
            </a:rPr>
            <a:t>o kwotę </a:t>
          </a:r>
        </a:p>
        <a:p>
          <a:pPr lvl="0" algn="ctr" defTabSz="711200">
            <a:lnSpc>
              <a:spcPct val="90000"/>
            </a:lnSpc>
            <a:spcBef>
              <a:spcPct val="0"/>
            </a:spcBef>
            <a:spcAft>
              <a:spcPct val="35000"/>
            </a:spcAft>
          </a:pPr>
          <a:r>
            <a:rPr lang="pl-PL" sz="1600" b="1" kern="1200" dirty="0">
              <a:latin typeface="Lato"/>
            </a:rPr>
            <a:t>podatku naliczonego</a:t>
          </a:r>
        </a:p>
      </dsp:txBody>
      <dsp:txXfrm>
        <a:off x="5570221" y="1446164"/>
        <a:ext cx="2292128" cy="163363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E86A4-B1CF-4258-9508-8569ACABF1D3}">
      <dsp:nvSpPr>
        <dsp:cNvPr id="0" name=""/>
        <dsp:cNvSpPr/>
      </dsp:nvSpPr>
      <dsp:spPr>
        <a:xfrm>
          <a:off x="2174313" y="787"/>
          <a:ext cx="3913655"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latin typeface="Lato"/>
            </a:rPr>
            <a:t>Przesłanki odliczenia podatku</a:t>
          </a:r>
        </a:p>
      </dsp:txBody>
      <dsp:txXfrm>
        <a:off x="2196008" y="22482"/>
        <a:ext cx="3870265" cy="697327"/>
      </dsp:txXfrm>
    </dsp:sp>
    <dsp:sp modelId="{A7B53B84-68F9-4624-B91B-FE0CB697DE8D}">
      <dsp:nvSpPr>
        <dsp:cNvPr id="0" name=""/>
        <dsp:cNvSpPr/>
      </dsp:nvSpPr>
      <dsp:spPr>
        <a:xfrm>
          <a:off x="2123287" y="741505"/>
          <a:ext cx="2007853" cy="296287"/>
        </a:xfrm>
        <a:custGeom>
          <a:avLst/>
          <a:gdLst/>
          <a:ahLst/>
          <a:cxnLst/>
          <a:rect l="0" t="0" r="0" b="0"/>
          <a:pathLst>
            <a:path>
              <a:moveTo>
                <a:pt x="2007853" y="0"/>
              </a:moveTo>
              <a:lnTo>
                <a:pt x="2007853" y="148143"/>
              </a:lnTo>
              <a:lnTo>
                <a:pt x="0" y="148143"/>
              </a:lnTo>
              <a:lnTo>
                <a:pt x="0"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628E5254-EC0C-460E-8CD3-71682E578FA6}">
      <dsp:nvSpPr>
        <dsp:cNvPr id="0" name=""/>
        <dsp:cNvSpPr/>
      </dsp:nvSpPr>
      <dsp:spPr>
        <a:xfrm>
          <a:off x="1158800" y="1037792"/>
          <a:ext cx="1928973"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pozytywna </a:t>
          </a:r>
        </a:p>
      </dsp:txBody>
      <dsp:txXfrm>
        <a:off x="1180495" y="1059487"/>
        <a:ext cx="1885583" cy="697327"/>
      </dsp:txXfrm>
    </dsp:sp>
    <dsp:sp modelId="{81EA1C36-7DE9-4A59-8550-D46DCD11BCD8}">
      <dsp:nvSpPr>
        <dsp:cNvPr id="0" name=""/>
        <dsp:cNvSpPr/>
      </dsp:nvSpPr>
      <dsp:spPr>
        <a:xfrm>
          <a:off x="2077567" y="1778510"/>
          <a:ext cx="91440" cy="296287"/>
        </a:xfrm>
        <a:custGeom>
          <a:avLst/>
          <a:gdLst/>
          <a:ahLst/>
          <a:cxnLst/>
          <a:rect l="0" t="0" r="0" b="0"/>
          <a:pathLst>
            <a:path>
              <a:moveTo>
                <a:pt x="45720" y="0"/>
              </a:moveTo>
              <a:lnTo>
                <a:pt x="45720"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38185846-1C37-4925-939C-9DECC735D9E9}">
      <dsp:nvSpPr>
        <dsp:cNvPr id="0" name=""/>
        <dsp:cNvSpPr/>
      </dsp:nvSpPr>
      <dsp:spPr>
        <a:xfrm>
          <a:off x="282094" y="2074797"/>
          <a:ext cx="3682384"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związek z czynnościami opodatkowanymi</a:t>
          </a:r>
        </a:p>
      </dsp:txBody>
      <dsp:txXfrm>
        <a:off x="303789" y="2096492"/>
        <a:ext cx="3638994" cy="697327"/>
      </dsp:txXfrm>
    </dsp:sp>
    <dsp:sp modelId="{E28AC3E5-B446-4767-93C0-48FC3A8F87A6}">
      <dsp:nvSpPr>
        <dsp:cNvPr id="0" name=""/>
        <dsp:cNvSpPr/>
      </dsp:nvSpPr>
      <dsp:spPr>
        <a:xfrm>
          <a:off x="1103019" y="2815514"/>
          <a:ext cx="1020268" cy="296287"/>
        </a:xfrm>
        <a:custGeom>
          <a:avLst/>
          <a:gdLst/>
          <a:ahLst/>
          <a:cxnLst/>
          <a:rect l="0" t="0" r="0" b="0"/>
          <a:pathLst>
            <a:path>
              <a:moveTo>
                <a:pt x="1020268" y="0"/>
              </a:moveTo>
              <a:lnTo>
                <a:pt x="1020268" y="148143"/>
              </a:lnTo>
              <a:lnTo>
                <a:pt x="0" y="148143"/>
              </a:lnTo>
              <a:lnTo>
                <a:pt x="0"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EFCEB5D-CEB5-4BD3-8883-B5625760D5F6}">
      <dsp:nvSpPr>
        <dsp:cNvPr id="0" name=""/>
        <dsp:cNvSpPr/>
      </dsp:nvSpPr>
      <dsp:spPr>
        <a:xfrm>
          <a:off x="249412" y="3111801"/>
          <a:ext cx="1707213"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bezpośredni</a:t>
          </a:r>
        </a:p>
      </dsp:txBody>
      <dsp:txXfrm>
        <a:off x="271107" y="3133496"/>
        <a:ext cx="1663823" cy="697327"/>
      </dsp:txXfrm>
    </dsp:sp>
    <dsp:sp modelId="{210B2A59-1397-45AC-B9B5-D345CB47383C}">
      <dsp:nvSpPr>
        <dsp:cNvPr id="0" name=""/>
        <dsp:cNvSpPr/>
      </dsp:nvSpPr>
      <dsp:spPr>
        <a:xfrm>
          <a:off x="1057299" y="3852519"/>
          <a:ext cx="91440" cy="296287"/>
        </a:xfrm>
        <a:custGeom>
          <a:avLst/>
          <a:gdLst/>
          <a:ahLst/>
          <a:cxnLst/>
          <a:rect l="0" t="0" r="0" b="0"/>
          <a:pathLst>
            <a:path>
              <a:moveTo>
                <a:pt x="45720" y="0"/>
              </a:moveTo>
              <a:lnTo>
                <a:pt x="45720"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3FF28E0-AC7A-4CF8-BAE1-60697EE0C98D}">
      <dsp:nvSpPr>
        <dsp:cNvPr id="0" name=""/>
        <dsp:cNvSpPr/>
      </dsp:nvSpPr>
      <dsp:spPr>
        <a:xfrm>
          <a:off x="249412" y="4148806"/>
          <a:ext cx="1707213"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uprawnia do odliczenia</a:t>
          </a:r>
        </a:p>
      </dsp:txBody>
      <dsp:txXfrm>
        <a:off x="271107" y="4170501"/>
        <a:ext cx="1663823" cy="697327"/>
      </dsp:txXfrm>
    </dsp:sp>
    <dsp:sp modelId="{3AD4C621-9B42-4ED2-BB0E-BB216DCE45C1}">
      <dsp:nvSpPr>
        <dsp:cNvPr id="0" name=""/>
        <dsp:cNvSpPr/>
      </dsp:nvSpPr>
      <dsp:spPr>
        <a:xfrm>
          <a:off x="2123287" y="2815514"/>
          <a:ext cx="1020268" cy="296287"/>
        </a:xfrm>
        <a:custGeom>
          <a:avLst/>
          <a:gdLst/>
          <a:ahLst/>
          <a:cxnLst/>
          <a:rect l="0" t="0" r="0" b="0"/>
          <a:pathLst>
            <a:path>
              <a:moveTo>
                <a:pt x="0" y="0"/>
              </a:moveTo>
              <a:lnTo>
                <a:pt x="0" y="148143"/>
              </a:lnTo>
              <a:lnTo>
                <a:pt x="1020268" y="148143"/>
              </a:lnTo>
              <a:lnTo>
                <a:pt x="1020268"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A515060-D7AD-4BB3-AD03-C7B8A3B6BCD7}">
      <dsp:nvSpPr>
        <dsp:cNvPr id="0" name=""/>
        <dsp:cNvSpPr/>
      </dsp:nvSpPr>
      <dsp:spPr>
        <a:xfrm>
          <a:off x="2289948" y="3111801"/>
          <a:ext cx="1707213"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pośredni</a:t>
          </a:r>
        </a:p>
      </dsp:txBody>
      <dsp:txXfrm>
        <a:off x="2311643" y="3133496"/>
        <a:ext cx="1663823" cy="697327"/>
      </dsp:txXfrm>
    </dsp:sp>
    <dsp:sp modelId="{98C202DD-0690-4EFD-AB23-3C429FDC72FD}">
      <dsp:nvSpPr>
        <dsp:cNvPr id="0" name=""/>
        <dsp:cNvSpPr/>
      </dsp:nvSpPr>
      <dsp:spPr>
        <a:xfrm>
          <a:off x="3097835" y="3852519"/>
          <a:ext cx="91440" cy="296287"/>
        </a:xfrm>
        <a:custGeom>
          <a:avLst/>
          <a:gdLst/>
          <a:ahLst/>
          <a:cxnLst/>
          <a:rect l="0" t="0" r="0" b="0"/>
          <a:pathLst>
            <a:path>
              <a:moveTo>
                <a:pt x="45720" y="0"/>
              </a:moveTo>
              <a:lnTo>
                <a:pt x="45720"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9E0E9A5-538E-4171-A910-3DCD306B9625}">
      <dsp:nvSpPr>
        <dsp:cNvPr id="0" name=""/>
        <dsp:cNvSpPr/>
      </dsp:nvSpPr>
      <dsp:spPr>
        <a:xfrm>
          <a:off x="2289948" y="4148806"/>
          <a:ext cx="1707213"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może uprawniać do odliczenia</a:t>
          </a:r>
        </a:p>
      </dsp:txBody>
      <dsp:txXfrm>
        <a:off x="2311643" y="4170501"/>
        <a:ext cx="1663823" cy="697327"/>
      </dsp:txXfrm>
    </dsp:sp>
    <dsp:sp modelId="{95632638-C82E-4782-8ACA-6EF72CA011A2}">
      <dsp:nvSpPr>
        <dsp:cNvPr id="0" name=""/>
        <dsp:cNvSpPr/>
      </dsp:nvSpPr>
      <dsp:spPr>
        <a:xfrm>
          <a:off x="4131141" y="741505"/>
          <a:ext cx="2007853" cy="296287"/>
        </a:xfrm>
        <a:custGeom>
          <a:avLst/>
          <a:gdLst/>
          <a:ahLst/>
          <a:cxnLst/>
          <a:rect l="0" t="0" r="0" b="0"/>
          <a:pathLst>
            <a:path>
              <a:moveTo>
                <a:pt x="0" y="0"/>
              </a:moveTo>
              <a:lnTo>
                <a:pt x="0" y="148143"/>
              </a:lnTo>
              <a:lnTo>
                <a:pt x="2007853" y="148143"/>
              </a:lnTo>
              <a:lnTo>
                <a:pt x="2007853"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9516BFE7-AE2F-442C-B762-A7E736565124}">
      <dsp:nvSpPr>
        <dsp:cNvPr id="0" name=""/>
        <dsp:cNvSpPr/>
      </dsp:nvSpPr>
      <dsp:spPr>
        <a:xfrm>
          <a:off x="5174508" y="1037792"/>
          <a:ext cx="1928973"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negatywna</a:t>
          </a:r>
        </a:p>
      </dsp:txBody>
      <dsp:txXfrm>
        <a:off x="5196203" y="1059487"/>
        <a:ext cx="1885583" cy="697327"/>
      </dsp:txXfrm>
    </dsp:sp>
    <dsp:sp modelId="{86003A43-8172-4E21-BD7D-8AD50F561152}">
      <dsp:nvSpPr>
        <dsp:cNvPr id="0" name=""/>
        <dsp:cNvSpPr/>
      </dsp:nvSpPr>
      <dsp:spPr>
        <a:xfrm>
          <a:off x="6093275" y="1778510"/>
          <a:ext cx="91440" cy="296287"/>
        </a:xfrm>
        <a:custGeom>
          <a:avLst/>
          <a:gdLst/>
          <a:ahLst/>
          <a:cxnLst/>
          <a:rect l="0" t="0" r="0" b="0"/>
          <a:pathLst>
            <a:path>
              <a:moveTo>
                <a:pt x="45720" y="0"/>
              </a:moveTo>
              <a:lnTo>
                <a:pt x="45720" y="2962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C9A8CF5-67EA-4572-9FC5-F81AC9EA4407}">
      <dsp:nvSpPr>
        <dsp:cNvPr id="0" name=""/>
        <dsp:cNvSpPr/>
      </dsp:nvSpPr>
      <dsp:spPr>
        <a:xfrm>
          <a:off x="4297802" y="2074797"/>
          <a:ext cx="3682384" cy="7407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brak </a:t>
          </a:r>
          <a:r>
            <a:rPr lang="pl-PL" sz="1800" kern="1200" dirty="0" err="1">
              <a:latin typeface="Lato"/>
            </a:rPr>
            <a:t>wyłączeń</a:t>
          </a:r>
          <a:endParaRPr lang="pl-PL" sz="1800" kern="1200" dirty="0">
            <a:latin typeface="Lato"/>
          </a:endParaRPr>
        </a:p>
      </dsp:txBody>
      <dsp:txXfrm>
        <a:off x="4319497" y="2096492"/>
        <a:ext cx="3638994" cy="69732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CDA02-8CB1-4759-BFBF-B03B22E42985}">
      <dsp:nvSpPr>
        <dsp:cNvPr id="0" name=""/>
        <dsp:cNvSpPr/>
      </dsp:nvSpPr>
      <dsp:spPr>
        <a:xfrm>
          <a:off x="633457" y="119334"/>
          <a:ext cx="7231213" cy="891784"/>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Terminy powstania prawa do obniżenia kwoty podatku należnego</a:t>
          </a:r>
        </a:p>
      </dsp:txBody>
      <dsp:txXfrm>
        <a:off x="659576" y="145453"/>
        <a:ext cx="7178975" cy="839546"/>
      </dsp:txXfrm>
    </dsp:sp>
    <dsp:sp modelId="{E8A5B5F4-EEC4-4DEF-A25A-FE3A7D7948FD}">
      <dsp:nvSpPr>
        <dsp:cNvPr id="0" name=""/>
        <dsp:cNvSpPr/>
      </dsp:nvSpPr>
      <dsp:spPr>
        <a:xfrm>
          <a:off x="814282" y="1011119"/>
          <a:ext cx="3434781" cy="433447"/>
        </a:xfrm>
        <a:custGeom>
          <a:avLst/>
          <a:gdLst/>
          <a:ahLst/>
          <a:cxnLst/>
          <a:rect l="0" t="0" r="0" b="0"/>
          <a:pathLst>
            <a:path>
              <a:moveTo>
                <a:pt x="3434781" y="0"/>
              </a:moveTo>
              <a:lnTo>
                <a:pt x="3434781" y="216723"/>
              </a:lnTo>
              <a:lnTo>
                <a:pt x="0" y="216723"/>
              </a:lnTo>
              <a:lnTo>
                <a:pt x="0" y="43344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0995D9CD-A1BD-4137-A074-B534E81F3A3D}">
      <dsp:nvSpPr>
        <dsp:cNvPr id="0" name=""/>
        <dsp:cNvSpPr/>
      </dsp:nvSpPr>
      <dsp:spPr>
        <a:xfrm>
          <a:off x="270097" y="1444566"/>
          <a:ext cx="1088369" cy="1401594"/>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strike="noStrike" kern="1200" dirty="0">
              <a:latin typeface="Lato"/>
            </a:rPr>
            <a:t>ZASADA</a:t>
          </a:r>
        </a:p>
      </dsp:txBody>
      <dsp:txXfrm>
        <a:off x="301974" y="1476443"/>
        <a:ext cx="1024615" cy="1337840"/>
      </dsp:txXfrm>
    </dsp:sp>
    <dsp:sp modelId="{7ED97116-9BC5-4B93-A760-F50CB8258282}">
      <dsp:nvSpPr>
        <dsp:cNvPr id="0" name=""/>
        <dsp:cNvSpPr/>
      </dsp:nvSpPr>
      <dsp:spPr>
        <a:xfrm>
          <a:off x="768562" y="2846160"/>
          <a:ext cx="91440" cy="433447"/>
        </a:xfrm>
        <a:prstGeom prst="downArrow">
          <a:avLst/>
        </a:pr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6FC6BBE7-28FF-417B-BD75-756BAF77E8E0}">
      <dsp:nvSpPr>
        <dsp:cNvPr id="0" name=""/>
        <dsp:cNvSpPr/>
      </dsp:nvSpPr>
      <dsp:spPr>
        <a:xfrm>
          <a:off x="1569" y="3279607"/>
          <a:ext cx="1625426" cy="156960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w rozliczeniu za okres, w którym podatnik otrzymał fakturę/dokument celny albo w jednym z dwóch następnych okresów rozliczeniowych</a:t>
          </a:r>
        </a:p>
      </dsp:txBody>
      <dsp:txXfrm>
        <a:off x="47541" y="3325579"/>
        <a:ext cx="1533482" cy="1477665"/>
      </dsp:txXfrm>
    </dsp:sp>
    <dsp:sp modelId="{FF724B49-824D-4329-A2D3-1392F7EC7216}">
      <dsp:nvSpPr>
        <dsp:cNvPr id="0" name=""/>
        <dsp:cNvSpPr/>
      </dsp:nvSpPr>
      <dsp:spPr>
        <a:xfrm>
          <a:off x="2661197" y="1011119"/>
          <a:ext cx="1587866" cy="433447"/>
        </a:xfrm>
        <a:custGeom>
          <a:avLst/>
          <a:gdLst/>
          <a:ahLst/>
          <a:cxnLst/>
          <a:rect l="0" t="0" r="0" b="0"/>
          <a:pathLst>
            <a:path>
              <a:moveTo>
                <a:pt x="1587866" y="0"/>
              </a:moveTo>
              <a:lnTo>
                <a:pt x="1587866" y="216723"/>
              </a:lnTo>
              <a:lnTo>
                <a:pt x="0" y="216723"/>
              </a:lnTo>
              <a:lnTo>
                <a:pt x="0" y="43344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B612E1B-6463-4F76-B6E2-D303796AA2AD}">
      <dsp:nvSpPr>
        <dsp:cNvPr id="0" name=""/>
        <dsp:cNvSpPr/>
      </dsp:nvSpPr>
      <dsp:spPr>
        <a:xfrm>
          <a:off x="2114623" y="1444566"/>
          <a:ext cx="1093147" cy="3350361"/>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WYJĄTKI</a:t>
          </a:r>
        </a:p>
      </dsp:txBody>
      <dsp:txXfrm>
        <a:off x="2146640" y="1476583"/>
        <a:ext cx="1029113" cy="3286327"/>
      </dsp:txXfrm>
    </dsp:sp>
    <dsp:sp modelId="{D73B26FD-771E-4482-9E86-597364176F65}">
      <dsp:nvSpPr>
        <dsp:cNvPr id="0" name=""/>
        <dsp:cNvSpPr/>
      </dsp:nvSpPr>
      <dsp:spPr>
        <a:xfrm>
          <a:off x="4249064" y="1011119"/>
          <a:ext cx="656123" cy="433447"/>
        </a:xfrm>
        <a:custGeom>
          <a:avLst/>
          <a:gdLst/>
          <a:ahLst/>
          <a:cxnLst/>
          <a:rect l="0" t="0" r="0" b="0"/>
          <a:pathLst>
            <a:path>
              <a:moveTo>
                <a:pt x="0" y="0"/>
              </a:moveTo>
              <a:lnTo>
                <a:pt x="0" y="216723"/>
              </a:lnTo>
              <a:lnTo>
                <a:pt x="656123" y="216723"/>
              </a:lnTo>
              <a:lnTo>
                <a:pt x="656123" y="43344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31910D17-0C84-44EA-8EF9-D856B4381D7A}">
      <dsp:nvSpPr>
        <dsp:cNvPr id="0" name=""/>
        <dsp:cNvSpPr/>
      </dsp:nvSpPr>
      <dsp:spPr>
        <a:xfrm>
          <a:off x="3695399" y="1444566"/>
          <a:ext cx="2419577" cy="3372803"/>
        </a:xfrm>
        <a:prstGeom prst="rightArrowCallou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Jeżeli podatnik nie dokonał obniżenia kwoty podatku należnego o kwotę podatku naliczonego we wskazanych terminach</a:t>
          </a:r>
        </a:p>
      </dsp:txBody>
      <dsp:txXfrm>
        <a:off x="3695399" y="1444566"/>
        <a:ext cx="1572169" cy="3372803"/>
      </dsp:txXfrm>
    </dsp:sp>
    <dsp:sp modelId="{5BEDBC08-10F5-43DC-893C-42B0829250C0}">
      <dsp:nvSpPr>
        <dsp:cNvPr id="0" name=""/>
        <dsp:cNvSpPr/>
      </dsp:nvSpPr>
      <dsp:spPr>
        <a:xfrm>
          <a:off x="4249064" y="1011119"/>
          <a:ext cx="3166253" cy="433447"/>
        </a:xfrm>
        <a:custGeom>
          <a:avLst/>
          <a:gdLst/>
          <a:ahLst/>
          <a:cxnLst/>
          <a:rect l="0" t="0" r="0" b="0"/>
          <a:pathLst>
            <a:path>
              <a:moveTo>
                <a:pt x="0" y="0"/>
              </a:moveTo>
              <a:lnTo>
                <a:pt x="0" y="216723"/>
              </a:lnTo>
              <a:lnTo>
                <a:pt x="3166253" y="216723"/>
              </a:lnTo>
              <a:lnTo>
                <a:pt x="3166253" y="43344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0AE3ABF8-378E-49D9-94F0-F9BFDE511516}">
      <dsp:nvSpPr>
        <dsp:cNvPr id="0" name=""/>
        <dsp:cNvSpPr/>
      </dsp:nvSpPr>
      <dsp:spPr>
        <a:xfrm>
          <a:off x="6602604" y="1444566"/>
          <a:ext cx="1625426" cy="3304676"/>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l-PL" sz="1200" kern="1200" dirty="0">
              <a:latin typeface="Lato"/>
            </a:rPr>
            <a:t>może on obniżyć kwotę podatku należnego przez dokonanie korekty deklaracji podatkowej za okres, w którym wystąpiło prawo do obniżenia podatku należnego, nie później jednak niż w ciągu 5 lat, licząc od początku roku, w którym wystąpiło prawo do obniżenia podatku należnego. </a:t>
          </a:r>
        </a:p>
        <a:p>
          <a:pPr lvl="0" algn="ctr">
            <a:spcBef>
              <a:spcPct val="0"/>
            </a:spcBef>
          </a:pPr>
          <a:endParaRPr lang="pl-PL" sz="1000" kern="1200" dirty="0">
            <a:latin typeface="Lato"/>
          </a:endParaRPr>
        </a:p>
      </dsp:txBody>
      <dsp:txXfrm>
        <a:off x="6650211" y="1492173"/>
        <a:ext cx="1530212" cy="320946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3D79E-A62D-43A4-9FD1-76C4BDD68AC1}">
      <dsp:nvSpPr>
        <dsp:cNvPr id="0" name=""/>
        <dsp:cNvSpPr/>
      </dsp:nvSpPr>
      <dsp:spPr>
        <a:xfrm>
          <a:off x="0" y="3168740"/>
          <a:ext cx="8229600" cy="1356638"/>
        </a:xfrm>
        <a:prstGeom prst="roundRect">
          <a:avLst>
            <a:gd name="adj" fmla="val 10000"/>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kern="1200" dirty="0">
              <a:latin typeface="Lato"/>
            </a:rPr>
            <a:t>Współczynnik</a:t>
          </a:r>
        </a:p>
      </dsp:txBody>
      <dsp:txXfrm>
        <a:off x="0" y="3168740"/>
        <a:ext cx="2468880" cy="1356638"/>
      </dsp:txXfrm>
    </dsp:sp>
    <dsp:sp modelId="{A57ECC6A-2661-4920-BD10-E3E9A0D326CF}">
      <dsp:nvSpPr>
        <dsp:cNvPr id="0" name=""/>
        <dsp:cNvSpPr/>
      </dsp:nvSpPr>
      <dsp:spPr>
        <a:xfrm>
          <a:off x="0" y="1584662"/>
          <a:ext cx="8229600" cy="1356638"/>
        </a:xfrm>
        <a:prstGeom prst="roundRect">
          <a:avLst>
            <a:gd name="adj" fmla="val 10000"/>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kern="1200" dirty="0" err="1">
              <a:latin typeface="Lato"/>
            </a:rPr>
            <a:t>Prewspółczynnik</a:t>
          </a:r>
          <a:endParaRPr lang="pl-PL" sz="1800" kern="1200" dirty="0">
            <a:latin typeface="Lato"/>
          </a:endParaRPr>
        </a:p>
      </dsp:txBody>
      <dsp:txXfrm>
        <a:off x="0" y="1584662"/>
        <a:ext cx="2468880" cy="1356638"/>
      </dsp:txXfrm>
    </dsp:sp>
    <dsp:sp modelId="{3D3B5A98-C8E5-49FA-A067-980A4192D2CD}">
      <dsp:nvSpPr>
        <dsp:cNvPr id="0" name=""/>
        <dsp:cNvSpPr/>
      </dsp:nvSpPr>
      <dsp:spPr>
        <a:xfrm>
          <a:off x="0" y="583"/>
          <a:ext cx="8229600" cy="1356638"/>
        </a:xfrm>
        <a:prstGeom prst="roundRect">
          <a:avLst>
            <a:gd name="adj" fmla="val 10000"/>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pl-PL" sz="1800" kern="1200" dirty="0">
              <a:latin typeface="Lato"/>
            </a:rPr>
            <a:t>Odliczenie podatku naliczonego w całości</a:t>
          </a:r>
        </a:p>
      </dsp:txBody>
      <dsp:txXfrm>
        <a:off x="0" y="583"/>
        <a:ext cx="2468880" cy="1356638"/>
      </dsp:txXfrm>
    </dsp:sp>
    <dsp:sp modelId="{43B543EB-054C-4ED1-ABE4-EEFF0BC58A07}">
      <dsp:nvSpPr>
        <dsp:cNvPr id="0" name=""/>
        <dsp:cNvSpPr/>
      </dsp:nvSpPr>
      <dsp:spPr>
        <a:xfrm>
          <a:off x="4968430" y="114303"/>
          <a:ext cx="1705793" cy="113719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t>Działalność opodatkowana</a:t>
          </a:r>
        </a:p>
      </dsp:txBody>
      <dsp:txXfrm>
        <a:off x="5001737" y="147610"/>
        <a:ext cx="1639179" cy="1070581"/>
      </dsp:txXfrm>
    </dsp:sp>
    <dsp:sp modelId="{03DEC21A-5AA8-497F-ADB5-75004A7B6765}">
      <dsp:nvSpPr>
        <dsp:cNvPr id="0" name=""/>
        <dsp:cNvSpPr/>
      </dsp:nvSpPr>
      <dsp:spPr>
        <a:xfrm>
          <a:off x="4712561" y="1251499"/>
          <a:ext cx="1108765" cy="454878"/>
        </a:xfrm>
        <a:custGeom>
          <a:avLst/>
          <a:gdLst/>
          <a:ahLst/>
          <a:cxnLst/>
          <a:rect l="0" t="0" r="0" b="0"/>
          <a:pathLst>
            <a:path>
              <a:moveTo>
                <a:pt x="1108765" y="0"/>
              </a:moveTo>
              <a:lnTo>
                <a:pt x="1108765" y="227439"/>
              </a:lnTo>
              <a:lnTo>
                <a:pt x="0" y="227439"/>
              </a:lnTo>
              <a:lnTo>
                <a:pt x="0" y="4548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84B847F-0531-4B81-973A-818AD20DC982}">
      <dsp:nvSpPr>
        <dsp:cNvPr id="0" name=""/>
        <dsp:cNvSpPr/>
      </dsp:nvSpPr>
      <dsp:spPr>
        <a:xfrm>
          <a:off x="3859664" y="1706377"/>
          <a:ext cx="1705793" cy="113719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t>Cele związane z działalnością gospodarczą</a:t>
          </a:r>
        </a:p>
      </dsp:txBody>
      <dsp:txXfrm>
        <a:off x="3892971" y="1739684"/>
        <a:ext cx="1639179" cy="1070581"/>
      </dsp:txXfrm>
    </dsp:sp>
    <dsp:sp modelId="{72D0EB84-BF1A-4116-9CFC-B3DD5A690257}">
      <dsp:nvSpPr>
        <dsp:cNvPr id="0" name=""/>
        <dsp:cNvSpPr/>
      </dsp:nvSpPr>
      <dsp:spPr>
        <a:xfrm>
          <a:off x="3603795" y="2843573"/>
          <a:ext cx="1108765" cy="454878"/>
        </a:xfrm>
        <a:custGeom>
          <a:avLst/>
          <a:gdLst/>
          <a:ahLst/>
          <a:cxnLst/>
          <a:rect l="0" t="0" r="0" b="0"/>
          <a:pathLst>
            <a:path>
              <a:moveTo>
                <a:pt x="1108765" y="0"/>
              </a:moveTo>
              <a:lnTo>
                <a:pt x="1108765" y="227439"/>
              </a:lnTo>
              <a:lnTo>
                <a:pt x="0" y="227439"/>
              </a:lnTo>
              <a:lnTo>
                <a:pt x="0" y="45487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2793DEF-B99F-4CCE-80A1-8F67A8B37D14}">
      <dsp:nvSpPr>
        <dsp:cNvPr id="0" name=""/>
        <dsp:cNvSpPr/>
      </dsp:nvSpPr>
      <dsp:spPr>
        <a:xfrm>
          <a:off x="2750898" y="3298451"/>
          <a:ext cx="1705793" cy="113719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t>Czynności opodatkowane </a:t>
          </a:r>
        </a:p>
      </dsp:txBody>
      <dsp:txXfrm>
        <a:off x="2784205" y="3331758"/>
        <a:ext cx="1639179" cy="1070581"/>
      </dsp:txXfrm>
    </dsp:sp>
    <dsp:sp modelId="{1D3E74E9-3EAB-4307-91EA-13A8C06026B7}">
      <dsp:nvSpPr>
        <dsp:cNvPr id="0" name=""/>
        <dsp:cNvSpPr/>
      </dsp:nvSpPr>
      <dsp:spPr>
        <a:xfrm>
          <a:off x="4712561" y="2843573"/>
          <a:ext cx="1108765" cy="454878"/>
        </a:xfrm>
        <a:custGeom>
          <a:avLst/>
          <a:gdLst/>
          <a:ahLst/>
          <a:cxnLst/>
          <a:rect l="0" t="0" r="0" b="0"/>
          <a:pathLst>
            <a:path>
              <a:moveTo>
                <a:pt x="0" y="0"/>
              </a:moveTo>
              <a:lnTo>
                <a:pt x="0" y="227439"/>
              </a:lnTo>
              <a:lnTo>
                <a:pt x="1108765" y="227439"/>
              </a:lnTo>
              <a:lnTo>
                <a:pt x="1108765" y="45487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AF3F873-AB04-49D2-8546-C04648167F7D}">
      <dsp:nvSpPr>
        <dsp:cNvPr id="0" name=""/>
        <dsp:cNvSpPr/>
      </dsp:nvSpPr>
      <dsp:spPr>
        <a:xfrm>
          <a:off x="4968430" y="3298451"/>
          <a:ext cx="1705793" cy="113719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t>Czynności zwolnione</a:t>
          </a:r>
        </a:p>
      </dsp:txBody>
      <dsp:txXfrm>
        <a:off x="5001737" y="3331758"/>
        <a:ext cx="1639179" cy="1070581"/>
      </dsp:txXfrm>
    </dsp:sp>
    <dsp:sp modelId="{115FF263-0497-4BA5-B2E7-5BF5DCFAD888}">
      <dsp:nvSpPr>
        <dsp:cNvPr id="0" name=""/>
        <dsp:cNvSpPr/>
      </dsp:nvSpPr>
      <dsp:spPr>
        <a:xfrm>
          <a:off x="5821326" y="1251499"/>
          <a:ext cx="1108765" cy="454878"/>
        </a:xfrm>
        <a:custGeom>
          <a:avLst/>
          <a:gdLst/>
          <a:ahLst/>
          <a:cxnLst/>
          <a:rect l="0" t="0" r="0" b="0"/>
          <a:pathLst>
            <a:path>
              <a:moveTo>
                <a:pt x="0" y="0"/>
              </a:moveTo>
              <a:lnTo>
                <a:pt x="0" y="227439"/>
              </a:lnTo>
              <a:lnTo>
                <a:pt x="1108765" y="227439"/>
              </a:lnTo>
              <a:lnTo>
                <a:pt x="1108765" y="45487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84EB1B5E-AD4D-4355-9690-779EAE6DA7AF}">
      <dsp:nvSpPr>
        <dsp:cNvPr id="0" name=""/>
        <dsp:cNvSpPr/>
      </dsp:nvSpPr>
      <dsp:spPr>
        <a:xfrm>
          <a:off x="6077195" y="1706377"/>
          <a:ext cx="1705793" cy="113719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t>Zadania własne JST</a:t>
          </a:r>
        </a:p>
      </dsp:txBody>
      <dsp:txXfrm>
        <a:off x="6110502" y="1739684"/>
        <a:ext cx="1639179" cy="10705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E7C0A3-4359-4319-87B0-1A3490F1558E}">
      <dsp:nvSpPr>
        <dsp:cNvPr id="0" name=""/>
        <dsp:cNvSpPr/>
      </dsp:nvSpPr>
      <dsp:spPr>
        <a:xfrm>
          <a:off x="1249044" y="120116"/>
          <a:ext cx="5217111" cy="77420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Lato"/>
            </a:rPr>
            <a:t>Wyjątki od zasady obniżania podatku od towarów i usług należnego o podatek naliczony dotyczą</a:t>
          </a:r>
        </a:p>
      </dsp:txBody>
      <dsp:txXfrm>
        <a:off x="1271720" y="142792"/>
        <a:ext cx="5171759" cy="728856"/>
      </dsp:txXfrm>
    </dsp:sp>
    <dsp:sp modelId="{53E47280-AB17-4D17-945B-E6BBCDCB1A94}">
      <dsp:nvSpPr>
        <dsp:cNvPr id="0" name=""/>
        <dsp:cNvSpPr/>
      </dsp:nvSpPr>
      <dsp:spPr>
        <a:xfrm>
          <a:off x="1910552" y="894324"/>
          <a:ext cx="1947047" cy="504871"/>
        </a:xfrm>
        <a:custGeom>
          <a:avLst/>
          <a:gdLst/>
          <a:ahLst/>
          <a:cxnLst/>
          <a:rect l="0" t="0" r="0" b="0"/>
          <a:pathLst>
            <a:path>
              <a:moveTo>
                <a:pt x="1947047" y="0"/>
              </a:moveTo>
              <a:lnTo>
                <a:pt x="1947047" y="252435"/>
              </a:lnTo>
              <a:lnTo>
                <a:pt x="0" y="252435"/>
              </a:lnTo>
              <a:lnTo>
                <a:pt x="0" y="50487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8A1B7DA-983E-45E4-BCEF-60E8898C40BE}">
      <dsp:nvSpPr>
        <dsp:cNvPr id="0" name=""/>
        <dsp:cNvSpPr/>
      </dsp:nvSpPr>
      <dsp:spPr>
        <a:xfrm>
          <a:off x="247495" y="1399196"/>
          <a:ext cx="3326114" cy="126217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nabywanych przez podatnika </a:t>
          </a:r>
        </a:p>
        <a:p>
          <a:pPr lvl="0" algn="ctr" defTabSz="800100">
            <a:lnSpc>
              <a:spcPct val="90000"/>
            </a:lnSpc>
            <a:spcBef>
              <a:spcPct val="0"/>
            </a:spcBef>
            <a:spcAft>
              <a:spcPct val="35000"/>
            </a:spcAft>
          </a:pPr>
          <a:r>
            <a:rPr lang="pl-PL" sz="1800" b="1" kern="1200" dirty="0">
              <a:latin typeface="Lato"/>
            </a:rPr>
            <a:t>usług i towarów</a:t>
          </a:r>
        </a:p>
      </dsp:txBody>
      <dsp:txXfrm>
        <a:off x="284463" y="1436164"/>
        <a:ext cx="3252178" cy="1188243"/>
      </dsp:txXfrm>
    </dsp:sp>
    <dsp:sp modelId="{B985B408-F3EF-46C4-B8C1-3BF16F451611}">
      <dsp:nvSpPr>
        <dsp:cNvPr id="0" name=""/>
        <dsp:cNvSpPr/>
      </dsp:nvSpPr>
      <dsp:spPr>
        <a:xfrm>
          <a:off x="1864832" y="2661375"/>
          <a:ext cx="91440" cy="504871"/>
        </a:xfrm>
        <a:custGeom>
          <a:avLst/>
          <a:gdLst/>
          <a:ahLst/>
          <a:cxnLst/>
          <a:rect l="0" t="0" r="0" b="0"/>
          <a:pathLst>
            <a:path>
              <a:moveTo>
                <a:pt x="45720" y="0"/>
              </a:moveTo>
              <a:lnTo>
                <a:pt x="45720" y="50487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65D66D94-B6EF-4B50-8BF4-604EDDACFD10}">
      <dsp:nvSpPr>
        <dsp:cNvPr id="0" name=""/>
        <dsp:cNvSpPr/>
      </dsp:nvSpPr>
      <dsp:spPr>
        <a:xfrm>
          <a:off x="247495" y="3166247"/>
          <a:ext cx="3326114" cy="126217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b="1" kern="1200" dirty="0">
              <a:latin typeface="Lato"/>
            </a:rPr>
            <a:t>Kategoria materialna</a:t>
          </a:r>
          <a:r>
            <a:rPr lang="pl-PL" sz="1500" kern="1200" dirty="0">
              <a:latin typeface="Lato"/>
            </a:rPr>
            <a:t>, takie towary i usługi nie mogą być odliczane nawet w przypadku prawidłowo wystawionej faktury VAT</a:t>
          </a:r>
        </a:p>
      </dsp:txBody>
      <dsp:txXfrm>
        <a:off x="284463" y="3203215"/>
        <a:ext cx="3252178" cy="1188243"/>
      </dsp:txXfrm>
    </dsp:sp>
    <dsp:sp modelId="{D3894B66-858D-42CE-9FE1-F191C90623AE}">
      <dsp:nvSpPr>
        <dsp:cNvPr id="0" name=""/>
        <dsp:cNvSpPr/>
      </dsp:nvSpPr>
      <dsp:spPr>
        <a:xfrm>
          <a:off x="3857600" y="894324"/>
          <a:ext cx="1947047" cy="504871"/>
        </a:xfrm>
        <a:custGeom>
          <a:avLst/>
          <a:gdLst/>
          <a:ahLst/>
          <a:cxnLst/>
          <a:rect l="0" t="0" r="0" b="0"/>
          <a:pathLst>
            <a:path>
              <a:moveTo>
                <a:pt x="0" y="0"/>
              </a:moveTo>
              <a:lnTo>
                <a:pt x="0" y="252435"/>
              </a:lnTo>
              <a:lnTo>
                <a:pt x="1947047" y="252435"/>
              </a:lnTo>
              <a:lnTo>
                <a:pt x="1947047" y="50487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445C5AB-2EF3-4077-B258-854D4C4E2D23}">
      <dsp:nvSpPr>
        <dsp:cNvPr id="0" name=""/>
        <dsp:cNvSpPr/>
      </dsp:nvSpPr>
      <dsp:spPr>
        <a:xfrm>
          <a:off x="4141590" y="1399196"/>
          <a:ext cx="3326114" cy="126217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kern="1200" dirty="0">
              <a:latin typeface="Lato"/>
            </a:rPr>
            <a:t>otrzymanych przez podatnika </a:t>
          </a:r>
        </a:p>
        <a:p>
          <a:pPr lvl="0" algn="ctr" defTabSz="800100">
            <a:lnSpc>
              <a:spcPct val="90000"/>
            </a:lnSpc>
            <a:spcBef>
              <a:spcPct val="0"/>
            </a:spcBef>
            <a:spcAft>
              <a:spcPct val="35000"/>
            </a:spcAft>
          </a:pPr>
          <a:r>
            <a:rPr lang="pl-PL" sz="1800" b="1" kern="1200" dirty="0">
              <a:latin typeface="Lato"/>
            </a:rPr>
            <a:t>faktur i dokumentów celnych</a:t>
          </a:r>
        </a:p>
      </dsp:txBody>
      <dsp:txXfrm>
        <a:off x="4178558" y="1436164"/>
        <a:ext cx="3252178" cy="1188243"/>
      </dsp:txXfrm>
    </dsp:sp>
    <dsp:sp modelId="{28F0DECF-D427-4A5D-8B12-715D2FAE59C6}">
      <dsp:nvSpPr>
        <dsp:cNvPr id="0" name=""/>
        <dsp:cNvSpPr/>
      </dsp:nvSpPr>
      <dsp:spPr>
        <a:xfrm>
          <a:off x="5758927" y="2661375"/>
          <a:ext cx="91440" cy="504871"/>
        </a:xfrm>
        <a:custGeom>
          <a:avLst/>
          <a:gdLst/>
          <a:ahLst/>
          <a:cxnLst/>
          <a:rect l="0" t="0" r="0" b="0"/>
          <a:pathLst>
            <a:path>
              <a:moveTo>
                <a:pt x="45720" y="0"/>
              </a:moveTo>
              <a:lnTo>
                <a:pt x="45720" y="50487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21090EA-AE2F-443B-985B-C966C3473684}">
      <dsp:nvSpPr>
        <dsp:cNvPr id="0" name=""/>
        <dsp:cNvSpPr/>
      </dsp:nvSpPr>
      <dsp:spPr>
        <a:xfrm>
          <a:off x="4141590" y="3166247"/>
          <a:ext cx="3326114" cy="126217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b="1" kern="1200" dirty="0">
              <a:latin typeface="Lato"/>
            </a:rPr>
            <a:t>Kategoria formalna</a:t>
          </a:r>
          <a:r>
            <a:rPr lang="pl-PL" sz="1500" kern="1200" dirty="0">
              <a:latin typeface="Lato"/>
            </a:rPr>
            <a:t>, nawet  w wypadku dokumentowania nabycia, które mogłoby zostać odliczone obniżenie podatku nie jest możliwe z uwagi na wadliwość faktury</a:t>
          </a:r>
        </a:p>
      </dsp:txBody>
      <dsp:txXfrm>
        <a:off x="4178558" y="3203215"/>
        <a:ext cx="3252178" cy="11882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251537-CF13-489B-9D34-3F34DAAC8A0F}">
      <dsp:nvSpPr>
        <dsp:cNvPr id="0" name=""/>
        <dsp:cNvSpPr/>
      </dsp:nvSpPr>
      <dsp:spPr>
        <a:xfrm>
          <a:off x="885874" y="585071"/>
          <a:ext cx="4795735" cy="8092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Odliczenie podatku od towarów i usług</a:t>
          </a:r>
          <a:endParaRPr lang="pl-PL" sz="1400" kern="1200" dirty="0">
            <a:latin typeface="Lato"/>
          </a:endParaRPr>
        </a:p>
      </dsp:txBody>
      <dsp:txXfrm>
        <a:off x="909575" y="608772"/>
        <a:ext cx="4748333" cy="761815"/>
      </dsp:txXfrm>
    </dsp:sp>
    <dsp:sp modelId="{5CAF2353-C82B-49AA-B94A-FF6CFFE985F6}">
      <dsp:nvSpPr>
        <dsp:cNvPr id="0" name=""/>
        <dsp:cNvSpPr/>
      </dsp:nvSpPr>
      <dsp:spPr>
        <a:xfrm>
          <a:off x="914188" y="1394288"/>
          <a:ext cx="2369554" cy="443091"/>
        </a:xfrm>
        <a:custGeom>
          <a:avLst/>
          <a:gdLst/>
          <a:ahLst/>
          <a:cxnLst/>
          <a:rect l="0" t="0" r="0" b="0"/>
          <a:pathLst>
            <a:path>
              <a:moveTo>
                <a:pt x="2369554" y="0"/>
              </a:moveTo>
              <a:lnTo>
                <a:pt x="2369554" y="221545"/>
              </a:lnTo>
              <a:lnTo>
                <a:pt x="0" y="221545"/>
              </a:lnTo>
              <a:lnTo>
                <a:pt x="0" y="44309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1023BD0-58DF-42A3-9D6F-BB1207504E08}">
      <dsp:nvSpPr>
        <dsp:cNvPr id="0" name=""/>
        <dsp:cNvSpPr/>
      </dsp:nvSpPr>
      <dsp:spPr>
        <a:xfrm>
          <a:off x="4408" y="1837379"/>
          <a:ext cx="1819559" cy="140225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Podatnik wykonuje tylko czynności podlegające opodatkowaniu</a:t>
          </a:r>
        </a:p>
      </dsp:txBody>
      <dsp:txXfrm>
        <a:off x="45479" y="1878450"/>
        <a:ext cx="1737417" cy="1320108"/>
      </dsp:txXfrm>
    </dsp:sp>
    <dsp:sp modelId="{B977567D-5C19-4178-83B5-4DE7018789DA}">
      <dsp:nvSpPr>
        <dsp:cNvPr id="0" name=""/>
        <dsp:cNvSpPr/>
      </dsp:nvSpPr>
      <dsp:spPr>
        <a:xfrm>
          <a:off x="868468" y="3239629"/>
          <a:ext cx="91440" cy="443091"/>
        </a:xfrm>
        <a:custGeom>
          <a:avLst/>
          <a:gdLst/>
          <a:ahLst/>
          <a:cxnLst/>
          <a:rect l="0" t="0" r="0" b="0"/>
          <a:pathLst>
            <a:path>
              <a:moveTo>
                <a:pt x="45720" y="0"/>
              </a:moveTo>
              <a:lnTo>
                <a:pt x="45720" y="44309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3F76B28-BCAD-4FB3-A48A-4D9D253BDA17}">
      <dsp:nvSpPr>
        <dsp:cNvPr id="0" name=""/>
        <dsp:cNvSpPr/>
      </dsp:nvSpPr>
      <dsp:spPr>
        <a:xfrm>
          <a:off x="83392" y="3682721"/>
          <a:ext cx="1661591" cy="110772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Odliczenie pełne</a:t>
          </a:r>
        </a:p>
      </dsp:txBody>
      <dsp:txXfrm>
        <a:off x="115836" y="3715165"/>
        <a:ext cx="1596703" cy="1042839"/>
      </dsp:txXfrm>
    </dsp:sp>
    <dsp:sp modelId="{53A383F4-A985-4777-9D26-B9CD60D284C0}">
      <dsp:nvSpPr>
        <dsp:cNvPr id="0" name=""/>
        <dsp:cNvSpPr/>
      </dsp:nvSpPr>
      <dsp:spPr>
        <a:xfrm>
          <a:off x="3283742" y="1394288"/>
          <a:ext cx="1950583" cy="443091"/>
        </a:xfrm>
        <a:custGeom>
          <a:avLst/>
          <a:gdLst/>
          <a:ahLst/>
          <a:cxnLst/>
          <a:rect l="0" t="0" r="0" b="0"/>
          <a:pathLst>
            <a:path>
              <a:moveTo>
                <a:pt x="0" y="0"/>
              </a:moveTo>
              <a:lnTo>
                <a:pt x="0" y="221545"/>
              </a:lnTo>
              <a:lnTo>
                <a:pt x="1950583" y="221545"/>
              </a:lnTo>
              <a:lnTo>
                <a:pt x="1950583" y="44309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31129ACC-8A67-41FC-AE54-5D5F79DFFED1}">
      <dsp:nvSpPr>
        <dsp:cNvPr id="0" name=""/>
        <dsp:cNvSpPr/>
      </dsp:nvSpPr>
      <dsp:spPr>
        <a:xfrm>
          <a:off x="3905576" y="1837379"/>
          <a:ext cx="2657499" cy="140225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Podatnik </a:t>
          </a:r>
          <a:r>
            <a:rPr lang="pl-PL" sz="1400" b="0" u="none" kern="1200" dirty="0">
              <a:latin typeface="Lato"/>
            </a:rPr>
            <a:t>wykonuje </a:t>
          </a:r>
          <a:r>
            <a:rPr lang="pl-PL" sz="1400" b="0" u="sng" kern="1200" dirty="0">
              <a:latin typeface="Lato"/>
            </a:rPr>
            <a:t>czynności </a:t>
          </a:r>
          <a:r>
            <a:rPr lang="pl-PL" sz="1400" b="1" u="sng" kern="1200" dirty="0">
              <a:latin typeface="Lato"/>
            </a:rPr>
            <a:t>opodatkowane</a:t>
          </a:r>
          <a:r>
            <a:rPr lang="pl-PL" sz="1400" b="0" u="sng" kern="1200" dirty="0">
              <a:latin typeface="Lato"/>
            </a:rPr>
            <a:t> </a:t>
          </a:r>
          <a:r>
            <a:rPr lang="pl-PL" sz="1400" kern="1200" dirty="0">
              <a:latin typeface="Lato"/>
            </a:rPr>
            <a:t>i </a:t>
          </a:r>
          <a:r>
            <a:rPr lang="pl-PL" sz="1400" b="0" u="sng" kern="1200" dirty="0">
              <a:latin typeface="Lato"/>
            </a:rPr>
            <a:t>czynności </a:t>
          </a:r>
          <a:r>
            <a:rPr lang="pl-PL" sz="1400" b="1" u="sng" kern="1200" dirty="0">
              <a:latin typeface="Lato"/>
            </a:rPr>
            <a:t>zwolnione</a:t>
          </a:r>
          <a:r>
            <a:rPr lang="pl-PL" sz="1400" b="0" u="sng" kern="1200" dirty="0">
              <a:latin typeface="Lato"/>
            </a:rPr>
            <a:t> od podatku</a:t>
          </a:r>
        </a:p>
      </dsp:txBody>
      <dsp:txXfrm>
        <a:off x="3946647" y="1878450"/>
        <a:ext cx="2575357" cy="1320108"/>
      </dsp:txXfrm>
    </dsp:sp>
    <dsp:sp modelId="{9189CE4A-0148-4271-9245-8E5E143ACBFA}">
      <dsp:nvSpPr>
        <dsp:cNvPr id="0" name=""/>
        <dsp:cNvSpPr/>
      </dsp:nvSpPr>
      <dsp:spPr>
        <a:xfrm>
          <a:off x="3074257" y="3239629"/>
          <a:ext cx="2160069" cy="443091"/>
        </a:xfrm>
        <a:custGeom>
          <a:avLst/>
          <a:gdLst/>
          <a:ahLst/>
          <a:cxnLst/>
          <a:rect l="0" t="0" r="0" b="0"/>
          <a:pathLst>
            <a:path>
              <a:moveTo>
                <a:pt x="2160069" y="0"/>
              </a:moveTo>
              <a:lnTo>
                <a:pt x="2160069" y="221545"/>
              </a:lnTo>
              <a:lnTo>
                <a:pt x="0" y="221545"/>
              </a:lnTo>
              <a:lnTo>
                <a:pt x="0" y="44309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B849D816-009E-4A95-842E-1D576A7CE012}">
      <dsp:nvSpPr>
        <dsp:cNvPr id="0" name=""/>
        <dsp:cNvSpPr/>
      </dsp:nvSpPr>
      <dsp:spPr>
        <a:xfrm>
          <a:off x="2243461" y="3682721"/>
          <a:ext cx="1661591" cy="110772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Odliczenie częściowe</a:t>
          </a:r>
        </a:p>
      </dsp:txBody>
      <dsp:txXfrm>
        <a:off x="2275905" y="3715165"/>
        <a:ext cx="1596703" cy="1042839"/>
      </dsp:txXfrm>
    </dsp:sp>
    <dsp:sp modelId="{09A98B04-59AE-4484-A514-62DED45C038C}">
      <dsp:nvSpPr>
        <dsp:cNvPr id="0" name=""/>
        <dsp:cNvSpPr/>
      </dsp:nvSpPr>
      <dsp:spPr>
        <a:xfrm>
          <a:off x="5188606" y="3239629"/>
          <a:ext cx="91440" cy="443091"/>
        </a:xfrm>
        <a:custGeom>
          <a:avLst/>
          <a:gdLst/>
          <a:ahLst/>
          <a:cxnLst/>
          <a:rect l="0" t="0" r="0" b="0"/>
          <a:pathLst>
            <a:path>
              <a:moveTo>
                <a:pt x="45720" y="0"/>
              </a:moveTo>
              <a:lnTo>
                <a:pt x="45720" y="443091"/>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5CF60A-DB3C-4B5B-B1F4-A3DEC72D9C4F}">
      <dsp:nvSpPr>
        <dsp:cNvPr id="0" name=""/>
        <dsp:cNvSpPr/>
      </dsp:nvSpPr>
      <dsp:spPr>
        <a:xfrm>
          <a:off x="4403530" y="3682721"/>
          <a:ext cx="1661591" cy="1107727"/>
        </a:xfrm>
        <a:prstGeom prst="right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Nie jest możliwe odliczenie częściowe</a:t>
          </a:r>
        </a:p>
      </dsp:txBody>
      <dsp:txXfrm>
        <a:off x="4403530" y="3959653"/>
        <a:ext cx="1384659" cy="553863"/>
      </dsp:txXfrm>
    </dsp:sp>
    <dsp:sp modelId="{1783D83D-C5FF-43FF-B705-ED778E7C1A92}">
      <dsp:nvSpPr>
        <dsp:cNvPr id="0" name=""/>
        <dsp:cNvSpPr/>
      </dsp:nvSpPr>
      <dsp:spPr>
        <a:xfrm>
          <a:off x="5234326" y="3239629"/>
          <a:ext cx="2160069" cy="443091"/>
        </a:xfrm>
        <a:custGeom>
          <a:avLst/>
          <a:gdLst/>
          <a:ahLst/>
          <a:cxnLst/>
          <a:rect l="0" t="0" r="0" b="0"/>
          <a:pathLst>
            <a:path>
              <a:moveTo>
                <a:pt x="0" y="0"/>
              </a:moveTo>
              <a:lnTo>
                <a:pt x="0" y="221545"/>
              </a:lnTo>
              <a:lnTo>
                <a:pt x="2160069" y="221545"/>
              </a:lnTo>
              <a:lnTo>
                <a:pt x="2160069" y="443091"/>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23270EE-2071-4BA0-821F-F4495987E266}">
      <dsp:nvSpPr>
        <dsp:cNvPr id="0" name=""/>
        <dsp:cNvSpPr/>
      </dsp:nvSpPr>
      <dsp:spPr>
        <a:xfrm>
          <a:off x="6563599" y="3682721"/>
          <a:ext cx="1661591" cy="110772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Odliczenie proporcjonalne</a:t>
          </a:r>
        </a:p>
      </dsp:txBody>
      <dsp:txXfrm>
        <a:off x="6596043" y="3715165"/>
        <a:ext cx="1596703" cy="104283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DF848-8E73-42EC-A8AD-1C296942C006}">
      <dsp:nvSpPr>
        <dsp:cNvPr id="0" name=""/>
        <dsp:cNvSpPr/>
      </dsp:nvSpPr>
      <dsp:spPr>
        <a:xfrm>
          <a:off x="3673" y="0"/>
          <a:ext cx="1605942" cy="214214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Po zakończeniu roku, w którym podatnikowi przysługiwało prawo do obniżenia kwoty podatku należnego o kwotę podatku naliczonego</a:t>
          </a:r>
        </a:p>
      </dsp:txBody>
      <dsp:txXfrm>
        <a:off x="50709" y="47036"/>
        <a:ext cx="1511870" cy="2048073"/>
      </dsp:txXfrm>
    </dsp:sp>
    <dsp:sp modelId="{0A93B432-0956-4CCC-8D4F-64DB152BB7BE}">
      <dsp:nvSpPr>
        <dsp:cNvPr id="0" name=""/>
        <dsp:cNvSpPr/>
      </dsp:nvSpPr>
      <dsp:spPr>
        <a:xfrm>
          <a:off x="1770209" y="871935"/>
          <a:ext cx="340459" cy="398273"/>
        </a:xfrm>
        <a:prstGeom prst="rightArrow">
          <a:avLst>
            <a:gd name="adj1" fmla="val 60000"/>
            <a:gd name="adj2" fmla="val 50000"/>
          </a:avLst>
        </a:prstGeom>
        <a:solidFill>
          <a:schemeClr val="bg1">
            <a:lumMod val="8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1770209" y="951590"/>
        <a:ext cx="238321" cy="238963"/>
      </dsp:txXfrm>
    </dsp:sp>
    <dsp:sp modelId="{4BF89E5D-2B42-4966-9A2B-E880E8EA5D2D}">
      <dsp:nvSpPr>
        <dsp:cNvPr id="0" name=""/>
        <dsp:cNvSpPr/>
      </dsp:nvSpPr>
      <dsp:spPr>
        <a:xfrm>
          <a:off x="2251992" y="0"/>
          <a:ext cx="1605942" cy="214214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podatnik jest  obowiązany dokonać korekty</a:t>
          </a:r>
        </a:p>
      </dsp:txBody>
      <dsp:txXfrm>
        <a:off x="2299028" y="47036"/>
        <a:ext cx="1511870" cy="2048073"/>
      </dsp:txXfrm>
    </dsp:sp>
    <dsp:sp modelId="{393E5998-D71A-4448-81F5-E0E78A2565B4}">
      <dsp:nvSpPr>
        <dsp:cNvPr id="0" name=""/>
        <dsp:cNvSpPr/>
      </dsp:nvSpPr>
      <dsp:spPr>
        <a:xfrm>
          <a:off x="4018528" y="871935"/>
          <a:ext cx="340459" cy="398273"/>
        </a:xfrm>
        <a:prstGeom prst="rightArrow">
          <a:avLst>
            <a:gd name="adj1" fmla="val 60000"/>
            <a:gd name="adj2" fmla="val 50000"/>
          </a:avLst>
        </a:prstGeom>
        <a:solidFill>
          <a:schemeClr val="bg1">
            <a:lumMod val="8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4018528" y="951590"/>
        <a:ext cx="238321" cy="238963"/>
      </dsp:txXfrm>
    </dsp:sp>
    <dsp:sp modelId="{4D761E04-6986-4C2A-9F3A-878B1AC39FB2}">
      <dsp:nvSpPr>
        <dsp:cNvPr id="0" name=""/>
        <dsp:cNvSpPr/>
      </dsp:nvSpPr>
      <dsp:spPr>
        <a:xfrm>
          <a:off x="4500311" y="0"/>
          <a:ext cx="1605942" cy="214214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l-PL" sz="1400" kern="1200" dirty="0"/>
            <a:t>kwoty podatku odliczonego przy zastosowaniu współczynnika sprzedaży </a:t>
          </a:r>
          <a:r>
            <a:rPr lang="pl-PL" sz="1400" b="1" kern="1200" dirty="0"/>
            <a:t>(właściwego dla poprzedniego roku podatkowego)</a:t>
          </a:r>
        </a:p>
        <a:p>
          <a:pPr lvl="0" algn="ctr" defTabSz="622300">
            <a:lnSpc>
              <a:spcPct val="90000"/>
            </a:lnSpc>
            <a:spcBef>
              <a:spcPct val="0"/>
            </a:spcBef>
            <a:spcAft>
              <a:spcPct val="35000"/>
            </a:spcAft>
          </a:pPr>
          <a:endParaRPr lang="pl-PL" sz="1400" kern="1200" dirty="0"/>
        </a:p>
      </dsp:txBody>
      <dsp:txXfrm>
        <a:off x="4547347" y="47036"/>
        <a:ext cx="1511870" cy="2048073"/>
      </dsp:txXfrm>
    </dsp:sp>
    <dsp:sp modelId="{5B85F4FB-9E46-43FB-965F-AA7E89733B12}">
      <dsp:nvSpPr>
        <dsp:cNvPr id="0" name=""/>
        <dsp:cNvSpPr/>
      </dsp:nvSpPr>
      <dsp:spPr>
        <a:xfrm>
          <a:off x="6266847" y="871935"/>
          <a:ext cx="340459" cy="398273"/>
        </a:xfrm>
        <a:prstGeom prst="rightArrow">
          <a:avLst>
            <a:gd name="adj1" fmla="val 60000"/>
            <a:gd name="adj2" fmla="val 50000"/>
          </a:avLst>
        </a:prstGeom>
        <a:solidFill>
          <a:schemeClr val="bg1">
            <a:lumMod val="8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pl-PL" sz="1100" kern="1200"/>
        </a:p>
      </dsp:txBody>
      <dsp:txXfrm>
        <a:off x="6266847" y="951590"/>
        <a:ext cx="238321" cy="238963"/>
      </dsp:txXfrm>
    </dsp:sp>
    <dsp:sp modelId="{AC13802F-CDAF-4B0E-B153-C5B325FA25A6}">
      <dsp:nvSpPr>
        <dsp:cNvPr id="0" name=""/>
        <dsp:cNvSpPr/>
      </dsp:nvSpPr>
      <dsp:spPr>
        <a:xfrm>
          <a:off x="6748630" y="0"/>
          <a:ext cx="1605942" cy="214214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pl-PL" sz="1400" kern="1200" dirty="0"/>
            <a:t>z uwzględnieniem proporcji </a:t>
          </a:r>
          <a:r>
            <a:rPr lang="pl-PL" sz="1400" b="1" kern="1200" dirty="0"/>
            <a:t>obliczonej dla zakończonego roku podatkowego</a:t>
          </a:r>
        </a:p>
        <a:p>
          <a:pPr lvl="0" algn="ctr" defTabSz="622300">
            <a:lnSpc>
              <a:spcPct val="90000"/>
            </a:lnSpc>
            <a:spcBef>
              <a:spcPct val="0"/>
            </a:spcBef>
            <a:spcAft>
              <a:spcPct val="35000"/>
            </a:spcAft>
          </a:pPr>
          <a:endParaRPr lang="pl-PL" sz="1400" kern="1200" dirty="0"/>
        </a:p>
      </dsp:txBody>
      <dsp:txXfrm>
        <a:off x="6795666" y="47036"/>
        <a:ext cx="1511870" cy="204807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46E29-D689-4F5F-A986-9A1BB254B603}">
      <dsp:nvSpPr>
        <dsp:cNvPr id="0" name=""/>
        <dsp:cNvSpPr/>
      </dsp:nvSpPr>
      <dsp:spPr>
        <a:xfrm>
          <a:off x="389303" y="1523"/>
          <a:ext cx="7450992" cy="132889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Korekta towarów i usług, które na podstawie przepisów o podatku dochodowym są zaliczane przez podatnika do środków trwałych oraz wartości niematerialnych i prawnych podlegających amortyzacji, a także gruntów i praw wieczystego użytkowania gruntów, jeżeli zostały zaliczone do środków trwałych lub wartości niematerialnych i prawnych nabywcy, o wartości początkowej przekraczającej 15 000 zł</a:t>
          </a:r>
        </a:p>
      </dsp:txBody>
      <dsp:txXfrm>
        <a:off x="428225" y="40445"/>
        <a:ext cx="7373148" cy="1251053"/>
      </dsp:txXfrm>
    </dsp:sp>
    <dsp:sp modelId="{675ECA52-028E-4973-9E87-212D69222F0F}">
      <dsp:nvSpPr>
        <dsp:cNvPr id="0" name=""/>
        <dsp:cNvSpPr/>
      </dsp:nvSpPr>
      <dsp:spPr>
        <a:xfrm>
          <a:off x="2390581" y="1330420"/>
          <a:ext cx="1724218" cy="352544"/>
        </a:xfrm>
        <a:custGeom>
          <a:avLst/>
          <a:gdLst/>
          <a:ahLst/>
          <a:cxnLst/>
          <a:rect l="0" t="0" r="0" b="0"/>
          <a:pathLst>
            <a:path>
              <a:moveTo>
                <a:pt x="1724218" y="0"/>
              </a:moveTo>
              <a:lnTo>
                <a:pt x="1724218" y="176272"/>
              </a:lnTo>
              <a:lnTo>
                <a:pt x="0" y="176272"/>
              </a:lnTo>
              <a:lnTo>
                <a:pt x="0" y="352544"/>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E4E9393D-93D3-460C-94AD-F604C4AE8F39}">
      <dsp:nvSpPr>
        <dsp:cNvPr id="0" name=""/>
        <dsp:cNvSpPr/>
      </dsp:nvSpPr>
      <dsp:spPr>
        <a:xfrm>
          <a:off x="1294332" y="1682964"/>
          <a:ext cx="2192497" cy="8813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środki trwałe oraz wartości niematerialne i prawne podlegające amortyzacji</a:t>
          </a:r>
        </a:p>
      </dsp:txBody>
      <dsp:txXfrm>
        <a:off x="1320146" y="1708778"/>
        <a:ext cx="2140869" cy="829732"/>
      </dsp:txXfrm>
    </dsp:sp>
    <dsp:sp modelId="{5EB15B63-383E-4488-A830-3D28582037D6}">
      <dsp:nvSpPr>
        <dsp:cNvPr id="0" name=""/>
        <dsp:cNvSpPr/>
      </dsp:nvSpPr>
      <dsp:spPr>
        <a:xfrm>
          <a:off x="2344861" y="2564324"/>
          <a:ext cx="91440" cy="352544"/>
        </a:xfrm>
        <a:custGeom>
          <a:avLst/>
          <a:gdLst/>
          <a:ahLst/>
          <a:cxnLst/>
          <a:rect l="0" t="0" r="0" b="0"/>
          <a:pathLst>
            <a:path>
              <a:moveTo>
                <a:pt x="45720" y="0"/>
              </a:moveTo>
              <a:lnTo>
                <a:pt x="45720" y="352544"/>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9246092-E3EF-4AE7-A8BF-C4B5FEC9A40C}">
      <dsp:nvSpPr>
        <dsp:cNvPr id="0" name=""/>
        <dsp:cNvSpPr/>
      </dsp:nvSpPr>
      <dsp:spPr>
        <a:xfrm>
          <a:off x="1294332" y="2916868"/>
          <a:ext cx="2192497" cy="8813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Korekty podatnik dokonuje w ciągu 5 kolejnych lat</a:t>
          </a:r>
        </a:p>
      </dsp:txBody>
      <dsp:txXfrm>
        <a:off x="1320146" y="2942682"/>
        <a:ext cx="2140869" cy="829732"/>
      </dsp:txXfrm>
    </dsp:sp>
    <dsp:sp modelId="{8C47A749-F8BD-4B8A-95C6-825FA8339F64}">
      <dsp:nvSpPr>
        <dsp:cNvPr id="0" name=""/>
        <dsp:cNvSpPr/>
      </dsp:nvSpPr>
      <dsp:spPr>
        <a:xfrm>
          <a:off x="2344861" y="3798228"/>
          <a:ext cx="91440" cy="352544"/>
        </a:xfrm>
        <a:custGeom>
          <a:avLst/>
          <a:gdLst/>
          <a:ahLst/>
          <a:cxnLst/>
          <a:rect l="0" t="0" r="0" b="0"/>
          <a:pathLst>
            <a:path>
              <a:moveTo>
                <a:pt x="45720" y="0"/>
              </a:moveTo>
              <a:lnTo>
                <a:pt x="45720" y="352544"/>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69F0F57-152A-46E4-8284-EB948955B152}">
      <dsp:nvSpPr>
        <dsp:cNvPr id="0" name=""/>
        <dsp:cNvSpPr/>
      </dsp:nvSpPr>
      <dsp:spPr>
        <a:xfrm>
          <a:off x="1294332" y="4150772"/>
          <a:ext cx="2192497" cy="8813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Roczna korekta dotyczy 1/5 kwoty podatku naliczonego przy ich nabyciu lub wytworzeniu</a:t>
          </a:r>
        </a:p>
      </dsp:txBody>
      <dsp:txXfrm>
        <a:off x="1320146" y="4176586"/>
        <a:ext cx="2140869" cy="829732"/>
      </dsp:txXfrm>
    </dsp:sp>
    <dsp:sp modelId="{2CF22229-4150-43F6-B7FC-E9311D490838}">
      <dsp:nvSpPr>
        <dsp:cNvPr id="0" name=""/>
        <dsp:cNvSpPr/>
      </dsp:nvSpPr>
      <dsp:spPr>
        <a:xfrm>
          <a:off x="4114800" y="1330420"/>
          <a:ext cx="1724218" cy="352544"/>
        </a:xfrm>
        <a:custGeom>
          <a:avLst/>
          <a:gdLst/>
          <a:ahLst/>
          <a:cxnLst/>
          <a:rect l="0" t="0" r="0" b="0"/>
          <a:pathLst>
            <a:path>
              <a:moveTo>
                <a:pt x="0" y="0"/>
              </a:moveTo>
              <a:lnTo>
                <a:pt x="0" y="176272"/>
              </a:lnTo>
              <a:lnTo>
                <a:pt x="1724218" y="176272"/>
              </a:lnTo>
              <a:lnTo>
                <a:pt x="1724218" y="352544"/>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319C3228-731B-48D5-8BD9-D1315B394105}">
      <dsp:nvSpPr>
        <dsp:cNvPr id="0" name=""/>
        <dsp:cNvSpPr/>
      </dsp:nvSpPr>
      <dsp:spPr>
        <a:xfrm>
          <a:off x="4742769" y="1682964"/>
          <a:ext cx="2192497" cy="8813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nieruchomości i prawa wieczystego użytkowania gruntów </a:t>
          </a:r>
        </a:p>
      </dsp:txBody>
      <dsp:txXfrm>
        <a:off x="4768583" y="1708778"/>
        <a:ext cx="2140869" cy="829732"/>
      </dsp:txXfrm>
    </dsp:sp>
    <dsp:sp modelId="{BCBF4CB9-F48C-46EB-B8A2-DB2C140370F7}">
      <dsp:nvSpPr>
        <dsp:cNvPr id="0" name=""/>
        <dsp:cNvSpPr/>
      </dsp:nvSpPr>
      <dsp:spPr>
        <a:xfrm>
          <a:off x="4979691" y="2564324"/>
          <a:ext cx="859326" cy="352544"/>
        </a:xfrm>
        <a:custGeom>
          <a:avLst/>
          <a:gdLst/>
          <a:ahLst/>
          <a:cxnLst/>
          <a:rect l="0" t="0" r="0" b="0"/>
          <a:pathLst>
            <a:path>
              <a:moveTo>
                <a:pt x="859326" y="0"/>
              </a:moveTo>
              <a:lnTo>
                <a:pt x="859326" y="176272"/>
              </a:lnTo>
              <a:lnTo>
                <a:pt x="0" y="176272"/>
              </a:lnTo>
              <a:lnTo>
                <a:pt x="0" y="352544"/>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302F95B2-2EA7-422C-8859-7DCD38C57704}">
      <dsp:nvSpPr>
        <dsp:cNvPr id="0" name=""/>
        <dsp:cNvSpPr/>
      </dsp:nvSpPr>
      <dsp:spPr>
        <a:xfrm>
          <a:off x="3883442" y="2916868"/>
          <a:ext cx="2192497" cy="8813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Korekty podatnik dokonuje w ciągu 10 kolejnych lat</a:t>
          </a:r>
        </a:p>
      </dsp:txBody>
      <dsp:txXfrm>
        <a:off x="3909256" y="2942682"/>
        <a:ext cx="2140869" cy="829732"/>
      </dsp:txXfrm>
    </dsp:sp>
    <dsp:sp modelId="{FD080985-DDE6-4A31-A350-682E3D25C788}">
      <dsp:nvSpPr>
        <dsp:cNvPr id="0" name=""/>
        <dsp:cNvSpPr/>
      </dsp:nvSpPr>
      <dsp:spPr>
        <a:xfrm>
          <a:off x="4933971" y="3798228"/>
          <a:ext cx="91440" cy="352544"/>
        </a:xfrm>
        <a:custGeom>
          <a:avLst/>
          <a:gdLst/>
          <a:ahLst/>
          <a:cxnLst/>
          <a:rect l="0" t="0" r="0" b="0"/>
          <a:pathLst>
            <a:path>
              <a:moveTo>
                <a:pt x="45720" y="0"/>
              </a:moveTo>
              <a:lnTo>
                <a:pt x="45720" y="352544"/>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F727ECB-9F76-4EBE-B5B3-163810A17030}">
      <dsp:nvSpPr>
        <dsp:cNvPr id="0" name=""/>
        <dsp:cNvSpPr/>
      </dsp:nvSpPr>
      <dsp:spPr>
        <a:xfrm>
          <a:off x="3883442" y="4150772"/>
          <a:ext cx="2192497" cy="8813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Roczna korekta dotyczy 1/10 kwoty podatku naliczonego przy ich nabyciu lub wytworzeniu</a:t>
          </a:r>
        </a:p>
      </dsp:txBody>
      <dsp:txXfrm>
        <a:off x="3909256" y="4176586"/>
        <a:ext cx="2140869" cy="829732"/>
      </dsp:txXfrm>
    </dsp:sp>
    <dsp:sp modelId="{F52AC9EF-55F5-45A7-A47D-A63393AE2F2F}">
      <dsp:nvSpPr>
        <dsp:cNvPr id="0" name=""/>
        <dsp:cNvSpPr/>
      </dsp:nvSpPr>
      <dsp:spPr>
        <a:xfrm>
          <a:off x="5839018" y="2564324"/>
          <a:ext cx="1544235" cy="315500"/>
        </a:xfrm>
        <a:custGeom>
          <a:avLst/>
          <a:gdLst/>
          <a:ahLst/>
          <a:cxnLst/>
          <a:rect l="0" t="0" r="0" b="0"/>
          <a:pathLst>
            <a:path>
              <a:moveTo>
                <a:pt x="0" y="0"/>
              </a:moveTo>
              <a:lnTo>
                <a:pt x="0" y="157750"/>
              </a:lnTo>
              <a:lnTo>
                <a:pt x="1544235" y="157750"/>
              </a:lnTo>
              <a:lnTo>
                <a:pt x="1544235" y="31550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12D53A3-2139-496D-8C5E-58772EA3B5E3}">
      <dsp:nvSpPr>
        <dsp:cNvPr id="0" name=""/>
        <dsp:cNvSpPr/>
      </dsp:nvSpPr>
      <dsp:spPr>
        <a:xfrm>
          <a:off x="6722233" y="2879825"/>
          <a:ext cx="1322040" cy="212511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nie dotyczy opłat rocznych pobieranych z tytułu oddania gruntu w użytkowanie wieczyste</a:t>
          </a:r>
        </a:p>
      </dsp:txBody>
      <dsp:txXfrm>
        <a:off x="6760954" y="2918546"/>
        <a:ext cx="1244598" cy="2047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B2FC05-2059-4160-9A87-FA2F233A1D1E}">
      <dsp:nvSpPr>
        <dsp:cNvPr id="0" name=""/>
        <dsp:cNvSpPr/>
      </dsp:nvSpPr>
      <dsp:spPr>
        <a:xfrm>
          <a:off x="1349442" y="186"/>
          <a:ext cx="1468933" cy="1468933"/>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l-PL" sz="1000" kern="1200" dirty="0">
              <a:latin typeface="Lato" panose="020F0502020204030203"/>
            </a:rPr>
            <a:t>Odzyskanie podatku VAT</a:t>
          </a:r>
        </a:p>
      </dsp:txBody>
      <dsp:txXfrm>
        <a:off x="1564562" y="215306"/>
        <a:ext cx="1038693" cy="1038693"/>
      </dsp:txXfrm>
    </dsp:sp>
    <dsp:sp modelId="{527803E7-F2CC-42EB-89CF-579A58E440CE}">
      <dsp:nvSpPr>
        <dsp:cNvPr id="0" name=""/>
        <dsp:cNvSpPr/>
      </dsp:nvSpPr>
      <dsp:spPr>
        <a:xfrm>
          <a:off x="2937653" y="308662"/>
          <a:ext cx="851981" cy="851981"/>
        </a:xfrm>
        <a:prstGeom prst="mathNotEqual">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pl-PL" sz="800" kern="1200"/>
        </a:p>
      </dsp:txBody>
      <dsp:txXfrm>
        <a:off x="3050583" y="484170"/>
        <a:ext cx="626121" cy="500965"/>
      </dsp:txXfrm>
    </dsp:sp>
    <dsp:sp modelId="{1B9646DB-5958-42AF-AB3E-01EDF745AFED}">
      <dsp:nvSpPr>
        <dsp:cNvPr id="0" name=""/>
        <dsp:cNvSpPr/>
      </dsp:nvSpPr>
      <dsp:spPr>
        <a:xfrm>
          <a:off x="3908912" y="288758"/>
          <a:ext cx="837644" cy="891789"/>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pl-PL" sz="1000" kern="1200" dirty="0">
              <a:latin typeface="Lato" panose="020F0502020204030203"/>
              <a:hlinkClick xmlns:r="http://schemas.openxmlformats.org/officeDocument/2006/relationships" r:id="" action="ppaction://hlinksldjump"/>
            </a:rPr>
            <a:t>Odliczenie podatku VAT</a:t>
          </a:r>
          <a:endParaRPr lang="pl-PL" sz="1000" kern="1200" dirty="0">
            <a:latin typeface="Lato" panose="020F0502020204030203"/>
          </a:endParaRPr>
        </a:p>
      </dsp:txBody>
      <dsp:txXfrm>
        <a:off x="4031582" y="419357"/>
        <a:ext cx="592304" cy="63059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EBCB1-1454-49C5-8B1B-05927EF85B3B}">
      <dsp:nvSpPr>
        <dsp:cNvPr id="0" name=""/>
        <dsp:cNvSpPr/>
      </dsp:nvSpPr>
      <dsp:spPr>
        <a:xfrm>
          <a:off x="1683762" y="195718"/>
          <a:ext cx="4862074" cy="68632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latin typeface="Lato"/>
            </a:rPr>
            <a:t>Zbycie środków trwałych w okresie korekty</a:t>
          </a:r>
        </a:p>
      </dsp:txBody>
      <dsp:txXfrm>
        <a:off x="1703864" y="215820"/>
        <a:ext cx="4821870" cy="646116"/>
      </dsp:txXfrm>
    </dsp:sp>
    <dsp:sp modelId="{6A98BE86-0D28-4D69-B940-C217450EDBC9}">
      <dsp:nvSpPr>
        <dsp:cNvPr id="0" name=""/>
        <dsp:cNvSpPr/>
      </dsp:nvSpPr>
      <dsp:spPr>
        <a:xfrm>
          <a:off x="1228531" y="882038"/>
          <a:ext cx="2886268" cy="390048"/>
        </a:xfrm>
        <a:custGeom>
          <a:avLst/>
          <a:gdLst/>
          <a:ahLst/>
          <a:cxnLst/>
          <a:rect l="0" t="0" r="0" b="0"/>
          <a:pathLst>
            <a:path>
              <a:moveTo>
                <a:pt x="2886268" y="0"/>
              </a:moveTo>
              <a:lnTo>
                <a:pt x="2886268" y="195024"/>
              </a:lnTo>
              <a:lnTo>
                <a:pt x="0" y="195024"/>
              </a:lnTo>
              <a:lnTo>
                <a:pt x="0" y="39004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C1D3F05-DDBB-41B0-AD6C-A02A327ED007}">
      <dsp:nvSpPr>
        <dsp:cNvPr id="0" name=""/>
        <dsp:cNvSpPr/>
      </dsp:nvSpPr>
      <dsp:spPr>
        <a:xfrm>
          <a:off x="4800" y="1272087"/>
          <a:ext cx="2447463" cy="111833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W przypadku gdy w okresie korekty, nastąpi sprzedaż środka trwałego</a:t>
          </a:r>
        </a:p>
      </dsp:txBody>
      <dsp:txXfrm>
        <a:off x="37555" y="1304842"/>
        <a:ext cx="2381953" cy="1052828"/>
      </dsp:txXfrm>
    </dsp:sp>
    <dsp:sp modelId="{615DF445-F69A-43D1-9D65-95736E7B7F46}">
      <dsp:nvSpPr>
        <dsp:cNvPr id="0" name=""/>
        <dsp:cNvSpPr/>
      </dsp:nvSpPr>
      <dsp:spPr>
        <a:xfrm>
          <a:off x="1182811" y="2390425"/>
          <a:ext cx="91440" cy="390048"/>
        </a:xfrm>
        <a:custGeom>
          <a:avLst/>
          <a:gdLst/>
          <a:ahLst/>
          <a:cxnLst/>
          <a:rect l="0" t="0" r="0" b="0"/>
          <a:pathLst>
            <a:path>
              <a:moveTo>
                <a:pt x="45720" y="0"/>
              </a:moveTo>
              <a:lnTo>
                <a:pt x="45720" y="39004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C824924-454F-4627-A0C8-95C69453F4D6}">
      <dsp:nvSpPr>
        <dsp:cNvPr id="0" name=""/>
        <dsp:cNvSpPr/>
      </dsp:nvSpPr>
      <dsp:spPr>
        <a:xfrm>
          <a:off x="4800" y="2780474"/>
          <a:ext cx="2447463" cy="65187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uważa się, że </a:t>
          </a:r>
        </a:p>
      </dsp:txBody>
      <dsp:txXfrm>
        <a:off x="23893" y="2799567"/>
        <a:ext cx="2409277" cy="613692"/>
      </dsp:txXfrm>
    </dsp:sp>
    <dsp:sp modelId="{7F4154B2-9028-4716-8097-DFD7ED21C9A4}">
      <dsp:nvSpPr>
        <dsp:cNvPr id="0" name=""/>
        <dsp:cNvSpPr/>
      </dsp:nvSpPr>
      <dsp:spPr>
        <a:xfrm>
          <a:off x="1182811" y="3432352"/>
          <a:ext cx="91440" cy="390048"/>
        </a:xfrm>
        <a:custGeom>
          <a:avLst/>
          <a:gdLst/>
          <a:ahLst/>
          <a:cxnLst/>
          <a:rect l="0" t="0" r="0" b="0"/>
          <a:pathLst>
            <a:path>
              <a:moveTo>
                <a:pt x="45720" y="0"/>
              </a:moveTo>
              <a:lnTo>
                <a:pt x="45720" y="39004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C05C6D5-5D18-4833-A2E4-2848B6EA2C9B}">
      <dsp:nvSpPr>
        <dsp:cNvPr id="0" name=""/>
        <dsp:cNvSpPr/>
      </dsp:nvSpPr>
      <dsp:spPr>
        <a:xfrm>
          <a:off x="4800" y="3822401"/>
          <a:ext cx="2447463" cy="111833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ten towar ten jest nadal wykorzystywany na potrzeby czynności podlegających opodatkowaniu u tego podatnika, aż do końca okresu korekty. </a:t>
          </a:r>
        </a:p>
      </dsp:txBody>
      <dsp:txXfrm>
        <a:off x="37555" y="3855156"/>
        <a:ext cx="2381953" cy="1052828"/>
      </dsp:txXfrm>
    </dsp:sp>
    <dsp:sp modelId="{41DCC15D-4516-49C0-8106-6ED51EF40215}">
      <dsp:nvSpPr>
        <dsp:cNvPr id="0" name=""/>
        <dsp:cNvSpPr/>
      </dsp:nvSpPr>
      <dsp:spPr>
        <a:xfrm>
          <a:off x="4069080" y="882038"/>
          <a:ext cx="91440" cy="390048"/>
        </a:xfrm>
        <a:custGeom>
          <a:avLst/>
          <a:gdLst/>
          <a:ahLst/>
          <a:cxnLst/>
          <a:rect l="0" t="0" r="0" b="0"/>
          <a:pathLst>
            <a:path>
              <a:moveTo>
                <a:pt x="45720" y="0"/>
              </a:moveTo>
              <a:lnTo>
                <a:pt x="45720" y="39004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7FC1D024-9DC0-4DE0-9AF5-D2695A47A050}">
      <dsp:nvSpPr>
        <dsp:cNvPr id="0" name=""/>
        <dsp:cNvSpPr/>
      </dsp:nvSpPr>
      <dsp:spPr>
        <a:xfrm>
          <a:off x="2891068" y="1272087"/>
          <a:ext cx="2447463" cy="111833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korekta powinna być dokonana jednorazowo w odniesieniu do całego pozostałego okresu korekty. </a:t>
          </a:r>
        </a:p>
      </dsp:txBody>
      <dsp:txXfrm>
        <a:off x="2923823" y="1304842"/>
        <a:ext cx="2381953" cy="1052828"/>
      </dsp:txXfrm>
    </dsp:sp>
    <dsp:sp modelId="{B9371845-DFD4-4E38-80CD-49E48E96D59A}">
      <dsp:nvSpPr>
        <dsp:cNvPr id="0" name=""/>
        <dsp:cNvSpPr/>
      </dsp:nvSpPr>
      <dsp:spPr>
        <a:xfrm>
          <a:off x="4114800" y="882038"/>
          <a:ext cx="2886268" cy="390048"/>
        </a:xfrm>
        <a:custGeom>
          <a:avLst/>
          <a:gdLst/>
          <a:ahLst/>
          <a:cxnLst/>
          <a:rect l="0" t="0" r="0" b="0"/>
          <a:pathLst>
            <a:path>
              <a:moveTo>
                <a:pt x="0" y="0"/>
              </a:moveTo>
              <a:lnTo>
                <a:pt x="0" y="195024"/>
              </a:lnTo>
              <a:lnTo>
                <a:pt x="2886268" y="195024"/>
              </a:lnTo>
              <a:lnTo>
                <a:pt x="2886268" y="39004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63C991A-A3C7-43D7-A26D-62730DAA4F73}">
      <dsp:nvSpPr>
        <dsp:cNvPr id="0" name=""/>
        <dsp:cNvSpPr/>
      </dsp:nvSpPr>
      <dsp:spPr>
        <a:xfrm>
          <a:off x="5777336" y="1272087"/>
          <a:ext cx="2447463" cy="1986567"/>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Korekty dokonuje się w deklaracji podatkowej za okres rozliczeniowy, w którym nastąpiła sprzedaż, a w przypadku opodatkowania towarów zgodnie z art. 14 - w deklaracji podatkowej za okres rozliczeniowy, w którym w stosunku do tych towarów powstał obowiązek podatkowy. </a:t>
          </a:r>
        </a:p>
      </dsp:txBody>
      <dsp:txXfrm>
        <a:off x="5835521" y="1330272"/>
        <a:ext cx="2331093" cy="1870197"/>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FE43F4-83CB-458E-BEC4-69248AF285B5}">
      <dsp:nvSpPr>
        <dsp:cNvPr id="0" name=""/>
        <dsp:cNvSpPr/>
      </dsp:nvSpPr>
      <dsp:spPr>
        <a:xfrm rot="16200000">
          <a:off x="-530131" y="633337"/>
          <a:ext cx="4917160" cy="3917900"/>
        </a:xfrm>
        <a:prstGeom prst="upArrow">
          <a:avLst>
            <a:gd name="adj1" fmla="val 50000"/>
            <a:gd name="adj2" fmla="val 35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pl-PL" sz="1200" b="0" i="0" kern="1200" dirty="0">
              <a:effectLst/>
              <a:latin typeface="Lato" panose="020F0502020204030203"/>
            </a:rPr>
            <a:t>Obowiązki, polegające na zapewnieniu bezpłatnych bądź ulgowych przejazdów komunikacją miejską na rzecz określonych grup pasażerów, nie odbywają się poza prowadzoną działalnością gospodarczą, tylko jej towarzyszą (interpretacje indywidualne Dyrektora KIS z 14 marca 2019 r., </a:t>
          </a:r>
          <a:r>
            <a:rPr lang="pl-PL" sz="1200" b="0" i="0" u="none" strike="noStrike" kern="1200" dirty="0">
              <a:effectLst/>
              <a:latin typeface="Lato" panose="020F0502020204030203"/>
            </a:rPr>
            <a:t>0113-KDIPT1-1.4012.8.2019.2.JK</a:t>
          </a:r>
          <a:r>
            <a:rPr lang="pl-PL" sz="1200" b="0" i="0" kern="1200" dirty="0">
              <a:effectLst/>
              <a:latin typeface="Lato" panose="020F0502020204030203"/>
            </a:rPr>
            <a:t>, z 30 kwietnia 2018 r., </a:t>
          </a:r>
          <a:r>
            <a:rPr lang="pl-PL" sz="1200" b="0" i="0" u="none" strike="noStrike" kern="1200" dirty="0">
              <a:effectLst/>
              <a:latin typeface="Lato" panose="020F0502020204030203"/>
            </a:rPr>
            <a:t>0114-KDIP4.4012.133.2018.1.KR</a:t>
          </a:r>
          <a:r>
            <a:rPr lang="pl-PL" sz="1200" b="0" i="0" kern="1200" dirty="0">
              <a:effectLst/>
              <a:latin typeface="Lato" panose="020F0502020204030203"/>
            </a:rPr>
            <a:t>).</a:t>
          </a:r>
          <a:endParaRPr lang="pl-PL" sz="1200" kern="1200" dirty="0"/>
        </a:p>
      </dsp:txBody>
      <dsp:txXfrm rot="5400000">
        <a:off x="655131" y="1362997"/>
        <a:ext cx="3232268" cy="2458580"/>
      </dsp:txXfrm>
    </dsp:sp>
    <dsp:sp modelId="{AAB49527-F880-4046-B5E3-54030F15F5C8}">
      <dsp:nvSpPr>
        <dsp:cNvPr id="0" name=""/>
        <dsp:cNvSpPr/>
      </dsp:nvSpPr>
      <dsp:spPr>
        <a:xfrm rot="5400000">
          <a:off x="3719196" y="633337"/>
          <a:ext cx="5040535" cy="3917900"/>
        </a:xfrm>
        <a:prstGeom prst="upArrow">
          <a:avLst>
            <a:gd name="adj1" fmla="val 50000"/>
            <a:gd name="adj2" fmla="val 35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pl-PL" sz="1200" b="0" i="0" kern="1200" dirty="0">
              <a:effectLst/>
              <a:latin typeface="Lato" panose="020F0502020204030203"/>
            </a:rPr>
            <a:t>Samorząd </a:t>
          </a:r>
          <a:r>
            <a:rPr lang="pl-PL" sz="1200" b="0" i="0" u="none" kern="1200" dirty="0">
              <a:effectLst/>
              <a:latin typeface="Lato" panose="020F0502020204030203"/>
            </a:rPr>
            <a:t>może działać jak przedsiębiorca w dwóch przypadkach: gdy wykonuje inne czynności niż te w ramach władztwa publicznego oraz gdy działa na podstawie umów cywilnoprawnych.</a:t>
          </a:r>
        </a:p>
        <a:p>
          <a:pPr lvl="0" algn="ctr" defTabSz="533400">
            <a:lnSpc>
              <a:spcPct val="90000"/>
            </a:lnSpc>
            <a:spcBef>
              <a:spcPct val="0"/>
            </a:spcBef>
            <a:spcAft>
              <a:spcPct val="35000"/>
            </a:spcAft>
          </a:pPr>
          <a:r>
            <a:rPr lang="pl-PL" sz="1200" b="0" i="0" u="none" kern="1200" dirty="0">
              <a:effectLst/>
              <a:latin typeface="Lato" panose="020F0502020204030203"/>
            </a:rPr>
            <a:t>Jeśli miasto udostępnia mieszkańcom rower za darmo do 20 lub 30 minut, to realizuje takie świadczenie w ramach władztwa publicznego, co nie podlega VAT i miasta muszą wyliczać </a:t>
          </a:r>
          <a:r>
            <a:rPr lang="pl-PL" sz="1200" b="0" i="0" u="none" kern="1200" dirty="0" err="1">
              <a:effectLst/>
              <a:latin typeface="Lato" panose="020F0502020204030203"/>
            </a:rPr>
            <a:t>prewspółczynnik</a:t>
          </a:r>
          <a:r>
            <a:rPr lang="pl-PL" sz="1200" b="0" i="0" u="none" kern="1200" dirty="0">
              <a:effectLst/>
              <a:latin typeface="Lato" panose="020F0502020204030203"/>
            </a:rPr>
            <a:t> (interpretacja </a:t>
          </a:r>
          <a:r>
            <a:rPr lang="pl-PL" sz="1200" b="0" i="0" kern="1200" dirty="0">
              <a:effectLst/>
              <a:latin typeface="Lato" panose="020F0502020204030203"/>
            </a:rPr>
            <a:t>indywidualna Dyrektora KIS  z 9 maja 2019 r., 0113-KDIPT1-1.4012.55. 2019.2.MSU).</a:t>
          </a:r>
          <a:endParaRPr lang="pl-PL" sz="1200" kern="1200" dirty="0"/>
        </a:p>
      </dsp:txBody>
      <dsp:txXfrm rot="-5400000">
        <a:off x="4280514" y="1332154"/>
        <a:ext cx="3232267" cy="252026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C0C14-0510-4C80-9491-23A659579BB5}">
      <dsp:nvSpPr>
        <dsp:cNvPr id="0" name=""/>
        <dsp:cNvSpPr/>
      </dsp:nvSpPr>
      <dsp:spPr>
        <a:xfrm>
          <a:off x="8571" y="555672"/>
          <a:ext cx="4278061" cy="3654976"/>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kern="1200" dirty="0">
              <a:latin typeface="Lato"/>
            </a:rPr>
            <a:t>Zapłata z zastosowaniem mechanizmu podzielonej płatności dokonywana jest w PLN, przy użyciu </a:t>
          </a:r>
          <a:r>
            <a:rPr lang="pl-PL" sz="1800" b="1" u="sng" kern="1200" dirty="0">
              <a:latin typeface="Lato"/>
            </a:rPr>
            <a:t>komunikatu przelewu</a:t>
          </a:r>
          <a:r>
            <a:rPr lang="pl-PL" sz="1800" kern="1200" dirty="0">
              <a:latin typeface="Lato"/>
            </a:rPr>
            <a:t>, </a:t>
          </a:r>
          <a:r>
            <a:rPr lang="pl-PL" sz="1800" kern="1200" dirty="0">
              <a:solidFill>
                <a:srgbClr val="00B0F0"/>
              </a:solidFill>
              <a:latin typeface="Lato"/>
            </a:rPr>
            <a:t>udostępnionego</a:t>
          </a:r>
          <a:r>
            <a:rPr lang="pl-PL" sz="1800" kern="1200" dirty="0">
              <a:latin typeface="Lato"/>
            </a:rPr>
            <a:t> przez bank lub spółdzielczą kasę oszczędnościowo-kredytową, przeznaczonego do dokonywania płatności w mechanizmie podzielonej płatności, w którym podatnik wskazuje: </a:t>
          </a:r>
        </a:p>
      </dsp:txBody>
      <dsp:txXfrm>
        <a:off x="115622" y="662723"/>
        <a:ext cx="4063959" cy="3440874"/>
      </dsp:txXfrm>
    </dsp:sp>
    <dsp:sp modelId="{BF86D07B-F108-43DF-9AE0-56C950EB28FC}">
      <dsp:nvSpPr>
        <dsp:cNvPr id="0" name=""/>
        <dsp:cNvSpPr/>
      </dsp:nvSpPr>
      <dsp:spPr>
        <a:xfrm rot="17587820">
          <a:off x="3812261" y="1650200"/>
          <a:ext cx="1562553" cy="28975"/>
        </a:xfrm>
        <a:custGeom>
          <a:avLst/>
          <a:gdLst/>
          <a:ahLst/>
          <a:cxnLst/>
          <a:rect l="0" t="0" r="0" b="0"/>
          <a:pathLst>
            <a:path>
              <a:moveTo>
                <a:pt x="0" y="14487"/>
              </a:moveTo>
              <a:lnTo>
                <a:pt x="1562553" y="144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pl-PL" sz="1400" kern="1200">
            <a:latin typeface="Lato"/>
          </a:endParaRPr>
        </a:p>
      </dsp:txBody>
      <dsp:txXfrm>
        <a:off x="4554473" y="1625624"/>
        <a:ext cx="78127" cy="78127"/>
      </dsp:txXfrm>
    </dsp:sp>
    <dsp:sp modelId="{3ADC7D50-F92E-4E66-B19B-BAFE35756186}">
      <dsp:nvSpPr>
        <dsp:cNvPr id="0" name=""/>
        <dsp:cNvSpPr/>
      </dsp:nvSpPr>
      <dsp:spPr>
        <a:xfrm>
          <a:off x="4900441" y="423235"/>
          <a:ext cx="3366970" cy="10459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latin typeface="Lato"/>
            </a:rPr>
            <a:t>kwotę odpowiadającą </a:t>
          </a:r>
          <a:r>
            <a:rPr lang="pl-PL" sz="1400" b="1" kern="1200" dirty="0">
              <a:latin typeface="Lato"/>
            </a:rPr>
            <a:t>całości albo części kwoty</a:t>
          </a:r>
          <a:r>
            <a:rPr lang="pl-PL" sz="1400" b="1" u="sng" kern="1200" dirty="0">
              <a:latin typeface="Lato"/>
            </a:rPr>
            <a:t> podatku</a:t>
          </a:r>
          <a:r>
            <a:rPr lang="pl-PL" sz="1400" u="sng" kern="1200" dirty="0">
              <a:latin typeface="Lato"/>
            </a:rPr>
            <a:t> </a:t>
          </a:r>
          <a:r>
            <a:rPr lang="pl-PL" sz="1400" kern="1200" dirty="0">
              <a:latin typeface="Lato"/>
            </a:rPr>
            <a:t>wynikającej z faktury, która ma zostać zapłacona w mechanizmie podzielonej płatności</a:t>
          </a:r>
        </a:p>
      </dsp:txBody>
      <dsp:txXfrm>
        <a:off x="4931076" y="453870"/>
        <a:ext cx="3305700" cy="984690"/>
      </dsp:txXfrm>
    </dsp:sp>
    <dsp:sp modelId="{F2DF556D-8BAA-4A8E-87CD-FE3036FEDA9C}">
      <dsp:nvSpPr>
        <dsp:cNvPr id="0" name=""/>
        <dsp:cNvSpPr/>
      </dsp:nvSpPr>
      <dsp:spPr>
        <a:xfrm rot="19555284">
          <a:off x="4223001" y="2161050"/>
          <a:ext cx="741073" cy="28975"/>
        </a:xfrm>
        <a:custGeom>
          <a:avLst/>
          <a:gdLst/>
          <a:ahLst/>
          <a:cxnLst/>
          <a:rect l="0" t="0" r="0" b="0"/>
          <a:pathLst>
            <a:path>
              <a:moveTo>
                <a:pt x="0" y="14487"/>
              </a:moveTo>
              <a:lnTo>
                <a:pt x="741073" y="144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pl-PL" sz="1400" kern="1200">
            <a:latin typeface="Lato"/>
          </a:endParaRPr>
        </a:p>
      </dsp:txBody>
      <dsp:txXfrm>
        <a:off x="4575010" y="2157011"/>
        <a:ext cx="37053" cy="37053"/>
      </dsp:txXfrm>
    </dsp:sp>
    <dsp:sp modelId="{8D2FA073-E033-4A50-B9FA-2D324C8052F7}">
      <dsp:nvSpPr>
        <dsp:cNvPr id="0" name=""/>
        <dsp:cNvSpPr/>
      </dsp:nvSpPr>
      <dsp:spPr>
        <a:xfrm>
          <a:off x="4900441" y="1584284"/>
          <a:ext cx="3366970" cy="7672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latin typeface="Lato"/>
            </a:rPr>
            <a:t>kwotę odpowiadającą całości albo części wartości sprzedaży </a:t>
          </a:r>
          <a:r>
            <a:rPr lang="pl-PL" sz="1400" b="1" u="sng" kern="1200" dirty="0">
              <a:latin typeface="Lato"/>
            </a:rPr>
            <a:t>brutto</a:t>
          </a:r>
        </a:p>
      </dsp:txBody>
      <dsp:txXfrm>
        <a:off x="4922913" y="1606756"/>
        <a:ext cx="3322026" cy="722316"/>
      </dsp:txXfrm>
    </dsp:sp>
    <dsp:sp modelId="{F4380DC2-46AD-4FCF-8589-0A3E2FB45208}">
      <dsp:nvSpPr>
        <dsp:cNvPr id="0" name=""/>
        <dsp:cNvSpPr/>
      </dsp:nvSpPr>
      <dsp:spPr>
        <a:xfrm rot="2236254">
          <a:off x="4207873" y="2602224"/>
          <a:ext cx="771328" cy="28975"/>
        </a:xfrm>
        <a:custGeom>
          <a:avLst/>
          <a:gdLst/>
          <a:ahLst/>
          <a:cxnLst/>
          <a:rect l="0" t="0" r="0" b="0"/>
          <a:pathLst>
            <a:path>
              <a:moveTo>
                <a:pt x="0" y="14487"/>
              </a:moveTo>
              <a:lnTo>
                <a:pt x="771328" y="144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pl-PL" sz="1400" kern="1200">
            <a:latin typeface="Lato"/>
          </a:endParaRPr>
        </a:p>
      </dsp:txBody>
      <dsp:txXfrm>
        <a:off x="4574254" y="2597429"/>
        <a:ext cx="38566" cy="38566"/>
      </dsp:txXfrm>
    </dsp:sp>
    <dsp:sp modelId="{D92F154C-1706-45F3-8780-5EA721522A62}">
      <dsp:nvSpPr>
        <dsp:cNvPr id="0" name=""/>
        <dsp:cNvSpPr/>
      </dsp:nvSpPr>
      <dsp:spPr>
        <a:xfrm>
          <a:off x="4900441" y="2466634"/>
          <a:ext cx="3366970" cy="7672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b="1" u="sng" kern="1200" dirty="0">
              <a:latin typeface="Lato"/>
            </a:rPr>
            <a:t>numer faktury, </a:t>
          </a:r>
          <a:r>
            <a:rPr lang="pl-PL" sz="1400" kern="1200" dirty="0">
              <a:latin typeface="Lato"/>
            </a:rPr>
            <a:t>w związku z którą dokonywana jest płatność</a:t>
          </a:r>
        </a:p>
      </dsp:txBody>
      <dsp:txXfrm>
        <a:off x="4922913" y="2489106"/>
        <a:ext cx="3322026" cy="722316"/>
      </dsp:txXfrm>
    </dsp:sp>
    <dsp:sp modelId="{DCB9B2CB-CE0A-484D-BBCC-CAC1346A717E}">
      <dsp:nvSpPr>
        <dsp:cNvPr id="0" name=""/>
        <dsp:cNvSpPr/>
      </dsp:nvSpPr>
      <dsp:spPr>
        <a:xfrm rot="4034252">
          <a:off x="3800322" y="3100110"/>
          <a:ext cx="1586430" cy="28975"/>
        </a:xfrm>
        <a:custGeom>
          <a:avLst/>
          <a:gdLst/>
          <a:ahLst/>
          <a:cxnLst/>
          <a:rect l="0" t="0" r="0" b="0"/>
          <a:pathLst>
            <a:path>
              <a:moveTo>
                <a:pt x="0" y="14487"/>
              </a:moveTo>
              <a:lnTo>
                <a:pt x="1586430" y="14487"/>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pl-PL" sz="1400" kern="1200">
            <a:latin typeface="Lato"/>
          </a:endParaRPr>
        </a:p>
      </dsp:txBody>
      <dsp:txXfrm>
        <a:off x="4553876" y="3074937"/>
        <a:ext cx="79321" cy="79321"/>
      </dsp:txXfrm>
    </dsp:sp>
    <dsp:sp modelId="{1BD10758-D1C4-483C-BD8A-0A5929FA2B2A}">
      <dsp:nvSpPr>
        <dsp:cNvPr id="0" name=""/>
        <dsp:cNvSpPr/>
      </dsp:nvSpPr>
      <dsp:spPr>
        <a:xfrm>
          <a:off x="4900441" y="3348984"/>
          <a:ext cx="3366970" cy="994101"/>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pl-PL" sz="1400" kern="1200" dirty="0">
              <a:latin typeface="Lato"/>
            </a:rPr>
            <a:t>numer, za pomocą którego dostawca towaru lub usługodawca jest zidentyfikowany na potrzeby podatku </a:t>
          </a:r>
          <a:r>
            <a:rPr lang="pl-PL" sz="1400" b="1" u="sng" kern="1200" dirty="0">
              <a:latin typeface="Lato"/>
            </a:rPr>
            <a:t>(NIP)</a:t>
          </a:r>
        </a:p>
      </dsp:txBody>
      <dsp:txXfrm>
        <a:off x="4929557" y="3378100"/>
        <a:ext cx="3308738" cy="935869"/>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958AB-F449-42F1-9540-1FD9A6C045DC}">
      <dsp:nvSpPr>
        <dsp:cNvPr id="0" name=""/>
        <dsp:cNvSpPr/>
      </dsp:nvSpPr>
      <dsp:spPr>
        <a:xfrm>
          <a:off x="2652404" y="1875878"/>
          <a:ext cx="2581891" cy="968699"/>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pl-PL" sz="2400" kern="1200" dirty="0">
              <a:latin typeface="Lato"/>
            </a:rPr>
            <a:t>Rachunek VAT</a:t>
          </a:r>
        </a:p>
      </dsp:txBody>
      <dsp:txXfrm>
        <a:off x="2699692" y="1923166"/>
        <a:ext cx="2487315" cy="874123"/>
      </dsp:txXfrm>
    </dsp:sp>
    <dsp:sp modelId="{4601FC3C-CEB7-44E4-989B-A99A64FE45DF}">
      <dsp:nvSpPr>
        <dsp:cNvPr id="0" name=""/>
        <dsp:cNvSpPr/>
      </dsp:nvSpPr>
      <dsp:spPr>
        <a:xfrm rot="16200000">
          <a:off x="3596438" y="1528966"/>
          <a:ext cx="693823" cy="0"/>
        </a:xfrm>
        <a:custGeom>
          <a:avLst/>
          <a:gdLst/>
          <a:ahLst/>
          <a:cxnLst/>
          <a:rect l="0" t="0" r="0" b="0"/>
          <a:pathLst>
            <a:path>
              <a:moveTo>
                <a:pt x="0" y="0"/>
              </a:moveTo>
              <a:lnTo>
                <a:pt x="693823" y="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E9995FD-0299-457A-A279-D92ADD5C0B88}">
      <dsp:nvSpPr>
        <dsp:cNvPr id="0" name=""/>
        <dsp:cNvSpPr/>
      </dsp:nvSpPr>
      <dsp:spPr>
        <a:xfrm>
          <a:off x="1902515" y="84187"/>
          <a:ext cx="4081668" cy="1097867"/>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pl-PL" sz="2000" kern="1200" dirty="0">
              <a:latin typeface="Lato"/>
            </a:rPr>
            <a:t>Opłacenie zobowiązania podatkowego (tylko w zakresie VAT)</a:t>
          </a:r>
        </a:p>
      </dsp:txBody>
      <dsp:txXfrm>
        <a:off x="1956108" y="137780"/>
        <a:ext cx="3974482" cy="990681"/>
      </dsp:txXfrm>
    </dsp:sp>
    <dsp:sp modelId="{165175EB-B1FF-426C-8261-CBCA087DFB44}">
      <dsp:nvSpPr>
        <dsp:cNvPr id="0" name=""/>
        <dsp:cNvSpPr/>
      </dsp:nvSpPr>
      <dsp:spPr>
        <a:xfrm rot="2335600">
          <a:off x="4485417" y="3007630"/>
          <a:ext cx="519008" cy="0"/>
        </a:xfrm>
        <a:custGeom>
          <a:avLst/>
          <a:gdLst/>
          <a:ahLst/>
          <a:cxnLst/>
          <a:rect l="0" t="0" r="0" b="0"/>
          <a:pathLst>
            <a:path>
              <a:moveTo>
                <a:pt x="0" y="0"/>
              </a:moveTo>
              <a:lnTo>
                <a:pt x="519008" y="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E35B691-296E-49C0-AC96-21B986F2BAAA}">
      <dsp:nvSpPr>
        <dsp:cNvPr id="0" name=""/>
        <dsp:cNvSpPr/>
      </dsp:nvSpPr>
      <dsp:spPr>
        <a:xfrm>
          <a:off x="4946802" y="3142190"/>
          <a:ext cx="1729867" cy="1454142"/>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pl-PL" sz="2000" kern="1200" dirty="0">
              <a:latin typeface="Lato"/>
            </a:rPr>
            <a:t>Przekazanie środków na rachunek bankowy</a:t>
          </a:r>
        </a:p>
      </dsp:txBody>
      <dsp:txXfrm>
        <a:off x="5017787" y="3213175"/>
        <a:ext cx="1587897" cy="1312172"/>
      </dsp:txXfrm>
    </dsp:sp>
    <dsp:sp modelId="{3DF49FC3-CF94-4CB8-85BF-7EA47EECBC35}">
      <dsp:nvSpPr>
        <dsp:cNvPr id="0" name=""/>
        <dsp:cNvSpPr/>
      </dsp:nvSpPr>
      <dsp:spPr>
        <a:xfrm rot="8464400">
          <a:off x="2882274" y="3007630"/>
          <a:ext cx="519008" cy="0"/>
        </a:xfrm>
        <a:custGeom>
          <a:avLst/>
          <a:gdLst/>
          <a:ahLst/>
          <a:cxnLst/>
          <a:rect l="0" t="0" r="0" b="0"/>
          <a:pathLst>
            <a:path>
              <a:moveTo>
                <a:pt x="0" y="0"/>
              </a:moveTo>
              <a:lnTo>
                <a:pt x="519008" y="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6A63781-7A33-4004-BE57-81FDEA3C8486}">
      <dsp:nvSpPr>
        <dsp:cNvPr id="0" name=""/>
        <dsp:cNvSpPr/>
      </dsp:nvSpPr>
      <dsp:spPr>
        <a:xfrm>
          <a:off x="1210029" y="3142190"/>
          <a:ext cx="1729867" cy="1454142"/>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pl-PL" sz="2000" kern="1200" dirty="0">
              <a:latin typeface="Lato"/>
            </a:rPr>
            <a:t>Zapłata podatku z faktur zakupowych</a:t>
          </a:r>
        </a:p>
      </dsp:txBody>
      <dsp:txXfrm>
        <a:off x="1281014" y="3213175"/>
        <a:ext cx="1587897" cy="131217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4C803-BBEB-4D84-ADDD-56837C14209A}">
      <dsp:nvSpPr>
        <dsp:cNvPr id="0" name=""/>
        <dsp:cNvSpPr/>
      </dsp:nvSpPr>
      <dsp:spPr>
        <a:xfrm>
          <a:off x="591502" y="0"/>
          <a:ext cx="6703695" cy="2904565"/>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A0216-2C86-405A-B095-63DC189B6C2F}">
      <dsp:nvSpPr>
        <dsp:cNvPr id="0" name=""/>
        <dsp:cNvSpPr/>
      </dsp:nvSpPr>
      <dsp:spPr>
        <a:xfrm>
          <a:off x="100990" y="871369"/>
          <a:ext cx="3746182" cy="116182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kern="1200" dirty="0">
              <a:latin typeface="Lato" panose="020F0502020204030203"/>
            </a:rPr>
            <a:t>Na wniosek podatnika, złożony wraz z deklaracją podatkową, </a:t>
          </a:r>
        </a:p>
      </dsp:txBody>
      <dsp:txXfrm>
        <a:off x="157706" y="928085"/>
        <a:ext cx="3632750" cy="1048393"/>
      </dsp:txXfrm>
    </dsp:sp>
    <dsp:sp modelId="{45ABE964-64D3-40BD-9B44-FCAD1C644AA2}">
      <dsp:nvSpPr>
        <dsp:cNvPr id="0" name=""/>
        <dsp:cNvSpPr/>
      </dsp:nvSpPr>
      <dsp:spPr>
        <a:xfrm>
          <a:off x="4039526" y="871369"/>
          <a:ext cx="3746182" cy="1161825"/>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pl-PL" sz="1400" kern="1200" dirty="0">
              <a:latin typeface="Lato" panose="020F0502020204030203"/>
            </a:rPr>
            <a:t>urząd skarbowy jest obowiązany dokonać zwrotu różnicy podatku </a:t>
          </a:r>
          <a:r>
            <a:rPr lang="pl-PL" sz="1400" b="1" u="sng" kern="1200" dirty="0">
              <a:solidFill>
                <a:schemeClr val="tx1"/>
              </a:solidFill>
              <a:latin typeface="Lato" panose="020F0502020204030203"/>
            </a:rPr>
            <a:t>na rachunek VAT </a:t>
          </a:r>
          <a:r>
            <a:rPr lang="pl-PL" sz="1400" kern="1200" dirty="0">
              <a:latin typeface="Lato" panose="020F0502020204030203"/>
            </a:rPr>
            <a:t>podatnika </a:t>
          </a:r>
        </a:p>
        <a:p>
          <a:pPr lvl="0" algn="ctr" defTabSz="622300" rtl="0">
            <a:lnSpc>
              <a:spcPct val="90000"/>
            </a:lnSpc>
            <a:spcBef>
              <a:spcPct val="0"/>
            </a:spcBef>
            <a:spcAft>
              <a:spcPct val="35000"/>
            </a:spcAft>
          </a:pPr>
          <a:r>
            <a:rPr lang="pl-PL" sz="1400" b="1" u="sng" kern="1200" dirty="0">
              <a:latin typeface="Lato" panose="020F0502020204030203"/>
            </a:rPr>
            <a:t>W TERMINIE 25 DNI</a:t>
          </a:r>
          <a:r>
            <a:rPr lang="pl-PL" sz="1400" kern="1200" dirty="0">
              <a:latin typeface="Lato" panose="020F0502020204030203"/>
            </a:rPr>
            <a:t>, licząc od dnia złożenia rozliczenia.</a:t>
          </a:r>
        </a:p>
      </dsp:txBody>
      <dsp:txXfrm>
        <a:off x="4096242" y="928085"/>
        <a:ext cx="3632750" cy="104839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C98E3-C4E1-493A-BCC1-86AD9F74A130}">
      <dsp:nvSpPr>
        <dsp:cNvPr id="0" name=""/>
        <dsp:cNvSpPr/>
      </dsp:nvSpPr>
      <dsp:spPr>
        <a:xfrm>
          <a:off x="0" y="226638"/>
          <a:ext cx="8229600" cy="1635442"/>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dirty="0">
              <a:latin typeface="Lato" panose="020F0502020204030203"/>
            </a:rPr>
            <a:t>Obligatoryjna forma MPP jest stosowana w odniesieniu do dostaw towarów i świadczenia usług, które zasadniczo były dotychczas objęte reżimem odwrotnego obciążenia oraz w dużym stopniu zakresem odpowiedzialności solidarnej (czyli obejmie towary i usługi wymienione w uchylonych ustawą wprowadzającą załącznikach nr 11, 13 i 14 do ustawy o VAT).</a:t>
          </a:r>
        </a:p>
      </dsp:txBody>
      <dsp:txXfrm>
        <a:off x="79836" y="306474"/>
        <a:ext cx="8069928" cy="1475770"/>
      </dsp:txXfrm>
    </dsp:sp>
    <dsp:sp modelId="{78463216-86FF-4D8E-8C09-E0B79A88B3AD}">
      <dsp:nvSpPr>
        <dsp:cNvPr id="0" name=""/>
        <dsp:cNvSpPr/>
      </dsp:nvSpPr>
      <dsp:spPr>
        <a:xfrm>
          <a:off x="0" y="1974400"/>
          <a:ext cx="8229600" cy="1690651"/>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b="0" kern="1200" dirty="0">
              <a:solidFill>
                <a:schemeClr val="tx1"/>
              </a:solidFill>
              <a:latin typeface="Lato" panose="020F0502020204030203"/>
            </a:rPr>
            <a:t>Dodatkowo, obligatoryjny mechanizm podzielonej płatności obejmuje także transakcje, których przedmiotem są części i akcesoria do pojazdów silnikowych, węgiel i produkty węglowe oraz maszyny i urządzenia elektryczne, ich części i akcesoria. </a:t>
          </a:r>
        </a:p>
      </dsp:txBody>
      <dsp:txXfrm>
        <a:off x="82531" y="2056931"/>
        <a:ext cx="8064538" cy="1525589"/>
      </dsp:txXfrm>
    </dsp:sp>
    <dsp:sp modelId="{05FB2306-32EB-45C7-92FD-6DDF8DFF64B3}">
      <dsp:nvSpPr>
        <dsp:cNvPr id="0" name=""/>
        <dsp:cNvSpPr/>
      </dsp:nvSpPr>
      <dsp:spPr>
        <a:xfrm>
          <a:off x="0" y="3777372"/>
          <a:ext cx="8229600" cy="824479"/>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pl-PL" sz="1800" kern="1200" dirty="0"/>
            <a:t>Szczegółowy wykaz towarów i usług objętych obligatoryjnym MPP zawiera </a:t>
          </a:r>
        </a:p>
        <a:p>
          <a:pPr lvl="0" algn="ctr" defTabSz="800100" rtl="0">
            <a:lnSpc>
              <a:spcPct val="90000"/>
            </a:lnSpc>
            <a:spcBef>
              <a:spcPct val="0"/>
            </a:spcBef>
            <a:spcAft>
              <a:spcPct val="35000"/>
            </a:spcAft>
          </a:pPr>
          <a:r>
            <a:rPr lang="pl-PL" sz="1800" kern="1200" dirty="0"/>
            <a:t>załącznik nr 15.</a:t>
          </a:r>
        </a:p>
      </dsp:txBody>
      <dsp:txXfrm>
        <a:off x="40248" y="3817620"/>
        <a:ext cx="8149104" cy="743983"/>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D94B90-5F45-4F57-A6E9-5580DCBE3FAE}">
      <dsp:nvSpPr>
        <dsp:cNvPr id="0" name=""/>
        <dsp:cNvSpPr/>
      </dsp:nvSpPr>
      <dsp:spPr>
        <a:xfrm>
          <a:off x="0" y="542154"/>
          <a:ext cx="8229600" cy="239557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kern="1200" dirty="0">
              <a:solidFill>
                <a:schemeClr val="tx1"/>
              </a:solidFill>
              <a:latin typeface="Lato" panose="020F0502020204030203"/>
            </a:rPr>
            <a:t>W przypadku stwierdzenia, że </a:t>
          </a:r>
          <a:r>
            <a:rPr lang="pl-PL" sz="1800" u="sng" kern="1200" dirty="0">
              <a:solidFill>
                <a:schemeClr val="tx1"/>
              </a:solidFill>
              <a:latin typeface="Lato" panose="020F0502020204030203"/>
            </a:rPr>
            <a:t>podatnik dokonał płatności z naruszeniem obowiązkowego MPP</a:t>
          </a:r>
          <a:r>
            <a:rPr lang="pl-PL" sz="1800" kern="1200" dirty="0">
              <a:solidFill>
                <a:schemeClr val="tx1"/>
              </a:solidFill>
              <a:latin typeface="Lato" panose="020F0502020204030203"/>
            </a:rPr>
            <a:t>, naczelnik urzędu skarbowego lub naczelnik urzędu celno-skarbowego </a:t>
          </a:r>
          <a:r>
            <a:rPr lang="pl-PL" sz="1800" b="1" u="sng" kern="1200" dirty="0">
              <a:solidFill>
                <a:schemeClr val="tx1"/>
              </a:solidFill>
              <a:latin typeface="Lato" panose="020F0502020204030203"/>
            </a:rPr>
            <a:t>ustala dodatkowe zobowiązanie podatkowe w wysokości odpowiadającej 30% kwoty podatku przypadającej na nabyte towary lub usługi wymienione w załączniku nr 15 do ustawy, wykazane na fakturze, której dotyczy płatność. </a:t>
          </a:r>
          <a:r>
            <a:rPr lang="pl-PL" sz="1800" kern="1200" dirty="0">
              <a:solidFill>
                <a:schemeClr val="tx1"/>
              </a:solidFill>
              <a:latin typeface="Lato" panose="020F0502020204030203"/>
            </a:rPr>
            <a:t>W stosunku do osób fizycznych, które za ten sam czyn ponoszą odpowiedzialność za wykroczenie skarbowe albo za przestępstwo skarbowe, dodatkowego zobowiązania podatkowego nie ustala się.</a:t>
          </a:r>
        </a:p>
      </dsp:txBody>
      <dsp:txXfrm>
        <a:off x="116942" y="659096"/>
        <a:ext cx="7995716" cy="2161691"/>
      </dsp:txXfrm>
    </dsp:sp>
    <dsp:sp modelId="{5C005A29-11E9-4AC2-9029-DF3CE03224FE}">
      <dsp:nvSpPr>
        <dsp:cNvPr id="0" name=""/>
        <dsp:cNvSpPr/>
      </dsp:nvSpPr>
      <dsp:spPr>
        <a:xfrm>
          <a:off x="0" y="3124929"/>
          <a:ext cx="8229600" cy="133433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u="sng" kern="1200" dirty="0">
              <a:solidFill>
                <a:schemeClr val="tx1"/>
              </a:solidFill>
              <a:latin typeface="Lato" panose="020F0502020204030203"/>
            </a:rPr>
            <a:t>Sankcji nie stosuje się</a:t>
          </a:r>
          <a:r>
            <a:rPr lang="pl-PL" sz="1800" kern="1200" dirty="0">
              <a:solidFill>
                <a:schemeClr val="tx1"/>
              </a:solidFill>
              <a:latin typeface="Lato" panose="020F0502020204030203"/>
            </a:rPr>
            <a:t>, jeżeli dostawca lub usługodawca rozliczył całą kwotę podatku wynikającą z faktury</a:t>
          </a:r>
          <a:r>
            <a:rPr lang="pl-PL" sz="1800" kern="1200" dirty="0">
              <a:latin typeface="Lato" panose="020F0502020204030203"/>
            </a:rPr>
            <a:t>, która została zapłacona z naruszeniem MPP.</a:t>
          </a:r>
        </a:p>
      </dsp:txBody>
      <dsp:txXfrm>
        <a:off x="65137" y="3190066"/>
        <a:ext cx="8099326" cy="120406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F101E-3831-4F70-AF98-12C6A5212C80}">
      <dsp:nvSpPr>
        <dsp:cNvPr id="0" name=""/>
        <dsp:cNvSpPr/>
      </dsp:nvSpPr>
      <dsp:spPr>
        <a:xfrm>
          <a:off x="0" y="952581"/>
          <a:ext cx="8229600" cy="121680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dirty="0">
              <a:latin typeface="Lato" panose="020F0502020204030203"/>
            </a:rPr>
            <a:t>Nie jest sankcjonowane umieszczanie na fakturze adnotacji „mechanizm podzielonej </a:t>
          </a:r>
          <a:r>
            <a:rPr lang="pl-PL" sz="1800" kern="1200" dirty="0" err="1">
              <a:latin typeface="Lato" panose="020F0502020204030203"/>
            </a:rPr>
            <a:t>płatności”mimo</a:t>
          </a:r>
          <a:r>
            <a:rPr lang="pl-PL" sz="1800" kern="1200" dirty="0">
              <a:latin typeface="Lato" panose="020F0502020204030203"/>
            </a:rPr>
            <a:t> braku takiego obowiązku. </a:t>
          </a:r>
        </a:p>
      </dsp:txBody>
      <dsp:txXfrm>
        <a:off x="59399" y="1011980"/>
        <a:ext cx="8110802" cy="1098002"/>
      </dsp:txXfrm>
    </dsp:sp>
    <dsp:sp modelId="{4AFA7159-DE9B-4784-B453-BCFA87F885E2}">
      <dsp:nvSpPr>
        <dsp:cNvPr id="0" name=""/>
        <dsp:cNvSpPr/>
      </dsp:nvSpPr>
      <dsp:spPr>
        <a:xfrm>
          <a:off x="0" y="2356581"/>
          <a:ext cx="8229600" cy="121680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a:latin typeface="Lato" panose="020F0502020204030203"/>
            </a:rPr>
            <a:t>Jeżeli nabywca otrzyma taką fakturę to nie ma obowiązku uregulowania takiej faktury w MPP.</a:t>
          </a:r>
        </a:p>
      </dsp:txBody>
      <dsp:txXfrm>
        <a:off x="59399" y="2415980"/>
        <a:ext cx="8110802" cy="1098002"/>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729B9-005E-4476-812B-3A9DA75EAA63}">
      <dsp:nvSpPr>
        <dsp:cNvPr id="0" name=""/>
        <dsp:cNvSpPr/>
      </dsp:nvSpPr>
      <dsp:spPr>
        <a:xfrm>
          <a:off x="4114800" y="1600100"/>
          <a:ext cx="1932730" cy="670865"/>
        </a:xfrm>
        <a:custGeom>
          <a:avLst/>
          <a:gdLst/>
          <a:ahLst/>
          <a:cxnLst/>
          <a:rect l="0" t="0" r="0" b="0"/>
          <a:pathLst>
            <a:path>
              <a:moveTo>
                <a:pt x="0" y="0"/>
              </a:moveTo>
              <a:lnTo>
                <a:pt x="0" y="335432"/>
              </a:lnTo>
              <a:lnTo>
                <a:pt x="1932730" y="335432"/>
              </a:lnTo>
              <a:lnTo>
                <a:pt x="1932730" y="670865"/>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997B43C8-24E5-4A4B-AF8C-A9A4AF5FC609}">
      <dsp:nvSpPr>
        <dsp:cNvPr id="0" name=""/>
        <dsp:cNvSpPr/>
      </dsp:nvSpPr>
      <dsp:spPr>
        <a:xfrm>
          <a:off x="2182069" y="1600100"/>
          <a:ext cx="1932730" cy="670865"/>
        </a:xfrm>
        <a:custGeom>
          <a:avLst/>
          <a:gdLst/>
          <a:ahLst/>
          <a:cxnLst/>
          <a:rect l="0" t="0" r="0" b="0"/>
          <a:pathLst>
            <a:path>
              <a:moveTo>
                <a:pt x="1932730" y="0"/>
              </a:moveTo>
              <a:lnTo>
                <a:pt x="1932730" y="335432"/>
              </a:lnTo>
              <a:lnTo>
                <a:pt x="0" y="335432"/>
              </a:lnTo>
              <a:lnTo>
                <a:pt x="0" y="670865"/>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B10471B-9EEE-480A-B6EC-A88FB3ECE8BF}">
      <dsp:nvSpPr>
        <dsp:cNvPr id="0" name=""/>
        <dsp:cNvSpPr/>
      </dsp:nvSpPr>
      <dsp:spPr>
        <a:xfrm>
          <a:off x="1519015" y="2803"/>
          <a:ext cx="5191569" cy="1597297"/>
        </a:xfrm>
        <a:prstGeom prst="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pl-PL" sz="2000" kern="1200" dirty="0">
              <a:effectLst/>
              <a:latin typeface="Lato"/>
              <a:ea typeface="Arial"/>
            </a:rPr>
            <a:t>Szef Krajowej Administracji Skarbowej prowadzi w postaci elektronicznej </a:t>
          </a:r>
          <a:r>
            <a:rPr lang="pl-PL" sz="2000" b="1" u="sng" kern="1200" dirty="0">
              <a:effectLst/>
              <a:latin typeface="Lato"/>
              <a:ea typeface="Arial"/>
            </a:rPr>
            <a:t>wykaz</a:t>
          </a:r>
          <a:r>
            <a:rPr lang="pl-PL" sz="2000" kern="1200" dirty="0">
              <a:effectLst/>
              <a:latin typeface="Lato"/>
              <a:ea typeface="Arial"/>
            </a:rPr>
            <a:t> podmiotów:</a:t>
          </a:r>
          <a:endParaRPr lang="pl-PL" sz="2000" kern="1200" dirty="0">
            <a:latin typeface="Lato"/>
          </a:endParaRPr>
        </a:p>
      </dsp:txBody>
      <dsp:txXfrm>
        <a:off x="1519015" y="2803"/>
        <a:ext cx="5191569" cy="1597297"/>
      </dsp:txXfrm>
    </dsp:sp>
    <dsp:sp modelId="{EC38B31E-4111-41EC-A869-239EC413D98D}">
      <dsp:nvSpPr>
        <dsp:cNvPr id="0" name=""/>
        <dsp:cNvSpPr/>
      </dsp:nvSpPr>
      <dsp:spPr>
        <a:xfrm>
          <a:off x="584771" y="2270966"/>
          <a:ext cx="3194595" cy="1597297"/>
        </a:xfrm>
        <a:prstGeom prst="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u="none" kern="1200" dirty="0">
              <a:solidFill>
                <a:schemeClr val="tx1"/>
              </a:solidFill>
              <a:effectLst/>
              <a:latin typeface="Lato"/>
              <a:ea typeface="Arial"/>
            </a:rPr>
            <a:t>w odniesieniu do których naczelnik urzędu skarbowego </a:t>
          </a:r>
          <a:r>
            <a:rPr lang="pl-PL" sz="1800" u="sng" kern="1200" dirty="0">
              <a:solidFill>
                <a:schemeClr val="tx1"/>
              </a:solidFill>
              <a:effectLst/>
              <a:latin typeface="Lato"/>
              <a:ea typeface="Arial"/>
            </a:rPr>
            <a:t>nie dokonał rejestracji </a:t>
          </a:r>
          <a:r>
            <a:rPr lang="pl-PL" sz="1800" u="none" kern="1200" dirty="0">
              <a:solidFill>
                <a:schemeClr val="tx1"/>
              </a:solidFill>
              <a:effectLst/>
              <a:latin typeface="Lato"/>
              <a:ea typeface="Arial"/>
            </a:rPr>
            <a:t>albo które </a:t>
          </a:r>
          <a:r>
            <a:rPr lang="pl-PL" sz="1800" u="sng" kern="1200" dirty="0">
              <a:solidFill>
                <a:schemeClr val="tx1"/>
              </a:solidFill>
              <a:effectLst/>
              <a:latin typeface="Lato"/>
              <a:ea typeface="Arial"/>
            </a:rPr>
            <a:t>wykreślił</a:t>
          </a:r>
          <a:r>
            <a:rPr lang="pl-PL" sz="1800" u="none" kern="1200" dirty="0">
              <a:solidFill>
                <a:schemeClr val="tx1"/>
              </a:solidFill>
              <a:effectLst/>
              <a:latin typeface="Lato"/>
              <a:ea typeface="Arial"/>
            </a:rPr>
            <a:t> z rejestru jako podatników VAT</a:t>
          </a:r>
          <a:endParaRPr lang="pl-PL" sz="1800" u="none" kern="1200" dirty="0">
            <a:solidFill>
              <a:schemeClr val="tx1"/>
            </a:solidFill>
            <a:latin typeface="Lato"/>
          </a:endParaRPr>
        </a:p>
      </dsp:txBody>
      <dsp:txXfrm>
        <a:off x="584771" y="2270966"/>
        <a:ext cx="3194595" cy="1597297"/>
      </dsp:txXfrm>
    </dsp:sp>
    <dsp:sp modelId="{872637CB-3BED-4AF1-8C56-823DD2B47557}">
      <dsp:nvSpPr>
        <dsp:cNvPr id="0" name=""/>
        <dsp:cNvSpPr/>
      </dsp:nvSpPr>
      <dsp:spPr>
        <a:xfrm>
          <a:off x="4450232" y="2270966"/>
          <a:ext cx="3194595" cy="1597297"/>
        </a:xfrm>
        <a:prstGeom prst="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l-PL" sz="1800" u="sng" kern="1200" dirty="0">
              <a:solidFill>
                <a:schemeClr val="tx1"/>
              </a:solidFill>
              <a:effectLst/>
              <a:latin typeface="Lato"/>
              <a:ea typeface="Arial"/>
            </a:rPr>
            <a:t>zarejestrowanych</a:t>
          </a:r>
          <a:r>
            <a:rPr lang="pl-PL" sz="1800" u="none" kern="1200" dirty="0">
              <a:solidFill>
                <a:schemeClr val="tx1"/>
              </a:solidFill>
              <a:effectLst/>
              <a:latin typeface="Lato"/>
              <a:ea typeface="Arial"/>
            </a:rPr>
            <a:t> jako podatnicy VAT, w tym podmiotów, których rejestracja jako podatników VAT została przywrócona.</a:t>
          </a:r>
          <a:endParaRPr lang="pl-PL" sz="1800" u="none" kern="1200" dirty="0">
            <a:solidFill>
              <a:schemeClr val="tx1"/>
            </a:solidFill>
            <a:latin typeface="Lato"/>
          </a:endParaRPr>
        </a:p>
      </dsp:txBody>
      <dsp:txXfrm>
        <a:off x="4450232" y="2270966"/>
        <a:ext cx="3194595" cy="1597297"/>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3F212-42BE-41DE-8904-0EF3F408C2E0}">
      <dsp:nvSpPr>
        <dsp:cNvPr id="0" name=""/>
        <dsp:cNvSpPr/>
      </dsp:nvSpPr>
      <dsp:spPr>
        <a:xfrm>
          <a:off x="0" y="102001"/>
          <a:ext cx="8229600" cy="89381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u="none" kern="1200">
              <a:latin typeface="Lato"/>
            </a:rPr>
            <a:t>Wykaz jest aktualizowany w dni robocze, raz na dobę.</a:t>
          </a:r>
        </a:p>
      </dsp:txBody>
      <dsp:txXfrm>
        <a:off x="43633" y="145634"/>
        <a:ext cx="8142334" cy="806550"/>
      </dsp:txXfrm>
    </dsp:sp>
    <dsp:sp modelId="{976D636B-6FAD-4A85-8EDF-C0694D5CF671}">
      <dsp:nvSpPr>
        <dsp:cNvPr id="0" name=""/>
        <dsp:cNvSpPr/>
      </dsp:nvSpPr>
      <dsp:spPr>
        <a:xfrm>
          <a:off x="0" y="1041897"/>
          <a:ext cx="8229600" cy="89381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u="none" kern="1200" dirty="0">
              <a:latin typeface="Lato"/>
            </a:rPr>
            <a:t>Dostęp do wykazu jest możliwy także za pośrednictwem systemu teleinformatycznego Centralnej Ewidencji i Informacji o Działalności Gospodarczej.</a:t>
          </a:r>
        </a:p>
      </dsp:txBody>
      <dsp:txXfrm>
        <a:off x="43633" y="1085530"/>
        <a:ext cx="8142334" cy="806550"/>
      </dsp:txXfrm>
    </dsp:sp>
    <dsp:sp modelId="{EF2019C9-F669-4470-BA88-DD89EFFD40AF}">
      <dsp:nvSpPr>
        <dsp:cNvPr id="0" name=""/>
        <dsp:cNvSpPr/>
      </dsp:nvSpPr>
      <dsp:spPr>
        <a:xfrm>
          <a:off x="0" y="1981793"/>
          <a:ext cx="8229600" cy="89381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u="none" kern="1200">
              <a:latin typeface="Lato"/>
            </a:rPr>
            <a:t>Szef Krajowej Administracji Skarbowej, z urzędu lub na wniosek, usuwa lub prostuje dane inne niż dane osobowe zawarte w wykazie niezgodne ze stanem rzeczywistym.</a:t>
          </a:r>
        </a:p>
      </dsp:txBody>
      <dsp:txXfrm>
        <a:off x="43633" y="2025426"/>
        <a:ext cx="8142334" cy="806550"/>
      </dsp:txXfrm>
    </dsp:sp>
    <dsp:sp modelId="{730518D2-C9C9-4AC4-A014-94321B43EEA9}">
      <dsp:nvSpPr>
        <dsp:cNvPr id="0" name=""/>
        <dsp:cNvSpPr/>
      </dsp:nvSpPr>
      <dsp:spPr>
        <a:xfrm>
          <a:off x="0" y="2921689"/>
          <a:ext cx="8229600" cy="89381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u="none" kern="1200" dirty="0">
              <a:solidFill>
                <a:schemeClr val="tx1"/>
              </a:solidFill>
              <a:latin typeface="Lato"/>
            </a:rPr>
            <a:t>Podmiot, którego dane zostały zawarte w wykazie, </a:t>
          </a:r>
          <a:r>
            <a:rPr lang="pl-PL" sz="1600" b="1" u="sng" kern="1200" dirty="0">
              <a:solidFill>
                <a:schemeClr val="tx1"/>
              </a:solidFill>
              <a:latin typeface="Lato"/>
            </a:rPr>
            <a:t>może złożyć do Szefa Krajowej Administracji Skarbowej wniosek o usunięcie lub sprostowanie danych innych niż dane osobowe niezgodnych ze stanem rzeczywistym wraz z uzasadnieniem.</a:t>
          </a:r>
        </a:p>
      </dsp:txBody>
      <dsp:txXfrm>
        <a:off x="43633" y="2965322"/>
        <a:ext cx="8142334" cy="806550"/>
      </dsp:txXfrm>
    </dsp:sp>
    <dsp:sp modelId="{56DD63DA-EEA4-4F73-8846-FF22395EC010}">
      <dsp:nvSpPr>
        <dsp:cNvPr id="0" name=""/>
        <dsp:cNvSpPr/>
      </dsp:nvSpPr>
      <dsp:spPr>
        <a:xfrm>
          <a:off x="0" y="3861585"/>
          <a:ext cx="8229600" cy="893816"/>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pl-PL" sz="1600" u="none" kern="1200">
              <a:latin typeface="Lato"/>
            </a:rPr>
            <a:t>Szef Krajowej Administracji Skarbowej odmawia, w drodze decyzji, usunięcia lub sprostowania danych innych niż dane osobowe zawartych w wykazie wskazanych we wniosku podmiotu, jeżeli spowodowałoby to niezgodność ze stanem rzeczywistym.</a:t>
          </a:r>
        </a:p>
      </dsp:txBody>
      <dsp:txXfrm>
        <a:off x="43633" y="3905218"/>
        <a:ext cx="8142334" cy="8065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9BC48-645D-42D6-8F48-CCF9EAFDBCEA}">
      <dsp:nvSpPr>
        <dsp:cNvPr id="0" name=""/>
        <dsp:cNvSpPr/>
      </dsp:nvSpPr>
      <dsp:spPr>
        <a:xfrm>
          <a:off x="1607" y="608064"/>
          <a:ext cx="3427660" cy="3309834"/>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t>Wytyczne MR z 19 września 2016 r.</a:t>
          </a:r>
        </a:p>
        <a:p>
          <a:pPr lvl="0" algn="ctr" defTabSz="800100">
            <a:lnSpc>
              <a:spcPct val="90000"/>
            </a:lnSpc>
            <a:spcBef>
              <a:spcPct val="0"/>
            </a:spcBef>
            <a:spcAft>
              <a:spcPct val="35000"/>
            </a:spcAft>
          </a:pPr>
          <a:r>
            <a:rPr lang="pl-PL" sz="1800" kern="1200" dirty="0"/>
            <a:t> Podrozdział 6.13 Podatek od towarów i usług (VAT) oraz inne podatki i opłaty</a:t>
          </a:r>
        </a:p>
        <a:p>
          <a:pPr lvl="0" algn="ctr" defTabSz="800100">
            <a:lnSpc>
              <a:spcPct val="90000"/>
            </a:lnSpc>
            <a:spcBef>
              <a:spcPct val="0"/>
            </a:spcBef>
            <a:spcAft>
              <a:spcPct val="35000"/>
            </a:spcAft>
          </a:pPr>
          <a:r>
            <a:rPr lang="pl-PL" sz="1800" kern="1200" dirty="0"/>
            <a:t> 1) Podatki i inne opłaty, w szczególności podatek VAT, mogą być uznane za wydatki kwalifikowalne tylko wtedy, </a:t>
          </a:r>
          <a:r>
            <a:rPr lang="pl-PL" sz="1800" b="1" u="sng" kern="1200" dirty="0"/>
            <a:t>gdy beneficjent nie ma prawnej możliwości ich odzyskania. </a:t>
          </a:r>
        </a:p>
      </dsp:txBody>
      <dsp:txXfrm>
        <a:off x="98549" y="705006"/>
        <a:ext cx="3233776" cy="3115950"/>
      </dsp:txXfrm>
    </dsp:sp>
    <dsp:sp modelId="{A5491220-2069-4380-BFCF-990F4E86DBFA}">
      <dsp:nvSpPr>
        <dsp:cNvPr id="0" name=""/>
        <dsp:cNvSpPr/>
      </dsp:nvSpPr>
      <dsp:spPr>
        <a:xfrm>
          <a:off x="3772033" y="1837951"/>
          <a:ext cx="726664" cy="850059"/>
        </a:xfrm>
        <a:prstGeom prst="rightArrow">
          <a:avLst>
            <a:gd name="adj1" fmla="val 60000"/>
            <a:gd name="adj2" fmla="val 50000"/>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a:p>
      </dsp:txBody>
      <dsp:txXfrm>
        <a:off x="3772033" y="2007963"/>
        <a:ext cx="508665" cy="510035"/>
      </dsp:txXfrm>
    </dsp:sp>
    <dsp:sp modelId="{2AE29BA1-5D5A-42AF-902E-BBF5E6BA6CD8}">
      <dsp:nvSpPr>
        <dsp:cNvPr id="0" name=""/>
        <dsp:cNvSpPr/>
      </dsp:nvSpPr>
      <dsp:spPr>
        <a:xfrm>
          <a:off x="4800332" y="608064"/>
          <a:ext cx="3427660" cy="3309834"/>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pl-PL" sz="1800" b="1" kern="1200" dirty="0"/>
            <a:t>Wytyczne MR z 19 lipca 2017 r.</a:t>
          </a:r>
        </a:p>
        <a:p>
          <a:pPr lvl="0" algn="ctr" defTabSz="800100">
            <a:lnSpc>
              <a:spcPct val="90000"/>
            </a:lnSpc>
            <a:spcBef>
              <a:spcPct val="0"/>
            </a:spcBef>
            <a:spcAft>
              <a:spcPct val="35000"/>
            </a:spcAft>
          </a:pPr>
          <a:r>
            <a:rPr lang="pl-PL" sz="1800" kern="1200" dirty="0"/>
            <a:t> Podrozdział 6.13 Podatek od towarów i usług (VAT) oraz inne podatki i opłaty </a:t>
          </a:r>
        </a:p>
        <a:p>
          <a:pPr lvl="0" algn="ctr" defTabSz="800100">
            <a:lnSpc>
              <a:spcPct val="90000"/>
            </a:lnSpc>
            <a:spcBef>
              <a:spcPct val="0"/>
            </a:spcBef>
            <a:spcAft>
              <a:spcPct val="35000"/>
            </a:spcAft>
          </a:pPr>
          <a:r>
            <a:rPr lang="pl-PL" sz="1800" kern="1200" dirty="0"/>
            <a:t>1) Podatki i inne opłaty, w szczególności podatek VAT, mogą być uznane za wydatki kwalifikowalne tylko wtedy, </a:t>
          </a:r>
          <a:r>
            <a:rPr lang="pl-PL" sz="1800" b="1" u="sng" kern="1200" dirty="0"/>
            <a:t>gdy brak jest prawnej możliwości ich odzyskania na mocy prawodawstwa krajowego.</a:t>
          </a:r>
        </a:p>
      </dsp:txBody>
      <dsp:txXfrm>
        <a:off x="4897274" y="705006"/>
        <a:ext cx="3233776" cy="311595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DA1179-5716-47EA-B242-5B5AA4194770}">
      <dsp:nvSpPr>
        <dsp:cNvPr id="0" name=""/>
        <dsp:cNvSpPr/>
      </dsp:nvSpPr>
      <dsp:spPr>
        <a:xfrm>
          <a:off x="0" y="334120"/>
          <a:ext cx="8229600" cy="129285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dirty="0">
              <a:latin typeface="Lato" panose="020F0502020204030203"/>
            </a:rPr>
            <a:t>Podatnik może dokonać płatności na inny rachunek bankowy niż wskazany w Wykazie i mimo to zachować prawo do zaliczenia wydatku w koszty uzyskania przychodów (oraz uwolnić się od ryzyka odpowiedzialności solidarnej). </a:t>
          </a:r>
        </a:p>
      </dsp:txBody>
      <dsp:txXfrm>
        <a:off x="63112" y="397232"/>
        <a:ext cx="8103376" cy="1166626"/>
      </dsp:txXfrm>
    </dsp:sp>
    <dsp:sp modelId="{5EA4156D-7D6A-47FB-B844-28D92987A2B7}">
      <dsp:nvSpPr>
        <dsp:cNvPr id="0" name=""/>
        <dsp:cNvSpPr/>
      </dsp:nvSpPr>
      <dsp:spPr>
        <a:xfrm>
          <a:off x="0" y="1814170"/>
          <a:ext cx="8229600" cy="129285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kern="1200" dirty="0">
              <a:solidFill>
                <a:schemeClr val="tx1"/>
              </a:solidFill>
              <a:latin typeface="Lato" panose="020F0502020204030203"/>
            </a:rPr>
            <a:t>Będzie to miało miejsce wówczas, jeśli w ciągu </a:t>
          </a:r>
          <a:r>
            <a:rPr lang="pl-PL" sz="1800" b="1" u="sng" kern="1200" dirty="0">
              <a:solidFill>
                <a:schemeClr val="tx1"/>
              </a:solidFill>
              <a:latin typeface="Lato" panose="020F0502020204030203"/>
            </a:rPr>
            <a:t>7 dni</a:t>
          </a:r>
          <a:r>
            <a:rPr lang="pl-PL" sz="1800" kern="1200" dirty="0">
              <a:solidFill>
                <a:schemeClr val="tx1"/>
              </a:solidFill>
              <a:latin typeface="Lato" panose="020F0502020204030203"/>
            </a:rPr>
            <a:t> </a:t>
          </a:r>
          <a:r>
            <a:rPr lang="pl-PL" sz="1800" i="1" u="sng" kern="1200" dirty="0">
              <a:solidFill>
                <a:schemeClr val="tx1"/>
              </a:solidFill>
              <a:latin typeface="Lato" panose="020F0502020204030203"/>
            </a:rPr>
            <a:t>od dnia zlecenia przelewu </a:t>
          </a:r>
          <a:r>
            <a:rPr lang="pl-PL" sz="1800" kern="1200" dirty="0">
              <a:solidFill>
                <a:schemeClr val="tx1"/>
              </a:solidFill>
              <a:latin typeface="Lato" panose="020F0502020204030203"/>
            </a:rPr>
            <a:t>podatnik </a:t>
          </a:r>
          <a:r>
            <a:rPr lang="pl-PL" sz="1800" u="sng" kern="1200" dirty="0">
              <a:solidFill>
                <a:schemeClr val="tx1"/>
              </a:solidFill>
              <a:latin typeface="Lato" panose="020F0502020204030203"/>
            </a:rPr>
            <a:t>przy pierwszej zapłacie należności </a:t>
          </a:r>
          <a:r>
            <a:rPr lang="pl-PL" sz="1800" kern="1200" dirty="0">
              <a:solidFill>
                <a:schemeClr val="tx1"/>
              </a:solidFill>
              <a:latin typeface="Lato" panose="020F0502020204030203"/>
            </a:rPr>
            <a:t>przelewem złoży</a:t>
          </a:r>
          <a:r>
            <a:rPr lang="pl-PL" sz="1800" b="1" kern="1200" dirty="0">
              <a:solidFill>
                <a:schemeClr val="tx1"/>
              </a:solidFill>
              <a:latin typeface="Lato" panose="020F0502020204030203"/>
            </a:rPr>
            <a:t> ZAWIADOMIENIE </a:t>
          </a:r>
          <a:r>
            <a:rPr lang="pl-PL" sz="1800" kern="1200" dirty="0">
              <a:solidFill>
                <a:schemeClr val="tx1"/>
              </a:solidFill>
              <a:latin typeface="Lato" panose="020F0502020204030203"/>
            </a:rPr>
            <a:t>o zapłacie należności na ten rachunek </a:t>
          </a:r>
          <a:r>
            <a:rPr lang="pl-PL" sz="1800" b="1" u="sng" kern="1200" dirty="0">
              <a:solidFill>
                <a:schemeClr val="tx1"/>
              </a:solidFill>
              <a:latin typeface="Lato" panose="020F0502020204030203"/>
            </a:rPr>
            <a:t>do naczelnika urzędu skarbowego </a:t>
          </a:r>
          <a:r>
            <a:rPr lang="pl-PL" sz="1800" b="0" u="sng" kern="1200" dirty="0">
              <a:solidFill>
                <a:schemeClr val="tx1"/>
              </a:solidFill>
              <a:latin typeface="Lato" panose="020F0502020204030203"/>
            </a:rPr>
            <a:t>właściwego dla </a:t>
          </a:r>
          <a:r>
            <a:rPr lang="pl-PL" sz="1800" b="0" u="sng" kern="1200" dirty="0" err="1">
              <a:solidFill>
                <a:schemeClr val="tx1"/>
              </a:solidFill>
              <a:latin typeface="Lato" panose="020F0502020204030203"/>
            </a:rPr>
            <a:t>dla</a:t>
          </a:r>
          <a:r>
            <a:rPr lang="pl-PL" sz="1800" b="0" u="sng" kern="1200" dirty="0">
              <a:solidFill>
                <a:schemeClr val="tx1"/>
              </a:solidFill>
              <a:latin typeface="Lato" panose="020F0502020204030203"/>
            </a:rPr>
            <a:t> podatnika, który dokonał zapłaty należności</a:t>
          </a:r>
          <a:endParaRPr lang="pl-PL" sz="1800" b="0" kern="1200" dirty="0">
            <a:solidFill>
              <a:schemeClr val="tx1"/>
            </a:solidFill>
            <a:latin typeface="Lato" panose="020F0502020204030203"/>
          </a:endParaRPr>
        </a:p>
      </dsp:txBody>
      <dsp:txXfrm>
        <a:off x="63112" y="1877282"/>
        <a:ext cx="8103376" cy="116662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571FEF-5704-4788-A7DA-AF302C7E0D4C}">
      <dsp:nvSpPr>
        <dsp:cNvPr id="0" name=""/>
        <dsp:cNvSpPr/>
      </dsp:nvSpPr>
      <dsp:spPr>
        <a:xfrm>
          <a:off x="0" y="1225408"/>
          <a:ext cx="8229600" cy="2661750"/>
        </a:xfrm>
        <a:prstGeom prst="roundRect">
          <a:avLst/>
        </a:prstGeom>
        <a:solidFill>
          <a:schemeClr val="l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l-PL" sz="1800" u="sng" kern="1200" dirty="0">
              <a:solidFill>
                <a:schemeClr val="tx1"/>
              </a:solidFill>
            </a:rPr>
            <a:t>Podatnik, o którym mowa w art. 15 ustawy o VAT, na rzecz którego dokonano dostawy towarów lub świadczenia usług, odpowiada solidarnie </a:t>
          </a:r>
          <a:r>
            <a:rPr lang="pl-PL" sz="1800" kern="1200" dirty="0">
              <a:solidFill>
                <a:schemeClr val="tx1"/>
              </a:solidFill>
            </a:rPr>
            <a:t>całym swoim majątkiem wraz z dostawcą towarów lub usługodawcą zarejestrowanym na potrzeby podatku od towarów i usług jako podatnik VAT czynny, za jego zaległości podatkowe w części podatku od towarów i usług proporcjonalnie przypadającej na tę dostawę towarów lub to świadczenie usług, </a:t>
          </a:r>
          <a:r>
            <a:rPr lang="pl-PL" sz="1800" b="1" u="sng" kern="1200" dirty="0">
              <a:solidFill>
                <a:schemeClr val="tx1"/>
              </a:solidFill>
            </a:rPr>
            <a:t>jeżeli zapłata należności za dostawę towarów lub świadczenie usług, potwierdzone fakturą, została dokonana przelewem na rachunek inny </a:t>
          </a:r>
          <a:r>
            <a:rPr lang="pl-PL" sz="1800" kern="1200" dirty="0">
              <a:solidFill>
                <a:schemeClr val="tx1"/>
              </a:solidFill>
            </a:rPr>
            <a:t>niż zawarty na dzień zlecenia przelewu w wykazie podmiotów, o którym mowa w art. 96b ust. 1 ustawy o VAT.</a:t>
          </a:r>
        </a:p>
      </dsp:txBody>
      <dsp:txXfrm>
        <a:off x="129936" y="1355344"/>
        <a:ext cx="7969728" cy="2401878"/>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7D28-A412-4339-9AAE-5CE545AC1DE6}">
      <dsp:nvSpPr>
        <dsp:cNvPr id="0" name=""/>
        <dsp:cNvSpPr/>
      </dsp:nvSpPr>
      <dsp:spPr>
        <a:xfrm>
          <a:off x="79268" y="70955"/>
          <a:ext cx="8071063" cy="136192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1" kern="1200" dirty="0">
              <a:effectLst/>
              <a:latin typeface="Lato"/>
              <a:cs typeface="Times New Roman" panose="02020603050405020304" pitchFamily="18" charset="0"/>
            </a:rPr>
            <a:t>1</a:t>
          </a:r>
          <a:r>
            <a:rPr lang="pl-PL" sz="1600" b="0" kern="1200" dirty="0">
              <a:effectLst/>
              <a:latin typeface="Lato"/>
              <a:cs typeface="Times New Roman" panose="02020603050405020304" pitchFamily="18" charset="0"/>
            </a:rPr>
            <a:t>. Czy w projekcie wystąpiły/wystąpią jakiekolwiek czynności opodatkowane VAT ?</a:t>
          </a:r>
          <a:endParaRPr lang="pl-PL" sz="1600" b="0" kern="1200" dirty="0">
            <a:latin typeface="Lato"/>
          </a:endParaRPr>
        </a:p>
      </dsp:txBody>
      <dsp:txXfrm>
        <a:off x="119157" y="110844"/>
        <a:ext cx="7991285" cy="1282147"/>
      </dsp:txXfrm>
    </dsp:sp>
    <dsp:sp modelId="{CF98F9FD-85AA-46F4-825D-002667EBB27B}">
      <dsp:nvSpPr>
        <dsp:cNvPr id="0" name=""/>
        <dsp:cNvSpPr/>
      </dsp:nvSpPr>
      <dsp:spPr>
        <a:xfrm>
          <a:off x="2786922" y="1432881"/>
          <a:ext cx="1327877" cy="544770"/>
        </a:xfrm>
        <a:custGeom>
          <a:avLst/>
          <a:gdLst/>
          <a:ahLst/>
          <a:cxnLst/>
          <a:rect l="0" t="0" r="0" b="0"/>
          <a:pathLst>
            <a:path>
              <a:moveTo>
                <a:pt x="1327877" y="0"/>
              </a:moveTo>
              <a:lnTo>
                <a:pt x="1327877" y="272385"/>
              </a:lnTo>
              <a:lnTo>
                <a:pt x="0" y="272385"/>
              </a:lnTo>
              <a:lnTo>
                <a:pt x="0" y="54477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FA4EA35-DA5A-4157-8EF3-4EB875CF1C80}">
      <dsp:nvSpPr>
        <dsp:cNvPr id="0" name=""/>
        <dsp:cNvSpPr/>
      </dsp:nvSpPr>
      <dsp:spPr>
        <a:xfrm>
          <a:off x="2165220" y="1977651"/>
          <a:ext cx="1243404" cy="5706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0" kern="1200" dirty="0">
              <a:effectLst/>
              <a:latin typeface="Lato"/>
              <a:cs typeface="Times New Roman" panose="02020603050405020304" pitchFamily="18" charset="0"/>
            </a:rPr>
            <a:t>TAK</a:t>
          </a:r>
          <a:endParaRPr lang="pl-PL" sz="1600" b="0" kern="1200" dirty="0">
            <a:latin typeface="Lato"/>
          </a:endParaRPr>
        </a:p>
      </dsp:txBody>
      <dsp:txXfrm>
        <a:off x="2181934" y="1994365"/>
        <a:ext cx="1209976" cy="537232"/>
      </dsp:txXfrm>
    </dsp:sp>
    <dsp:sp modelId="{01A682EC-54F3-444C-8AB6-CF37484EB518}">
      <dsp:nvSpPr>
        <dsp:cNvPr id="0" name=""/>
        <dsp:cNvSpPr/>
      </dsp:nvSpPr>
      <dsp:spPr>
        <a:xfrm>
          <a:off x="2741202" y="2548311"/>
          <a:ext cx="91440" cy="544770"/>
        </a:xfrm>
        <a:custGeom>
          <a:avLst/>
          <a:gdLst/>
          <a:ahLst/>
          <a:cxnLst/>
          <a:rect l="0" t="0" r="0" b="0"/>
          <a:pathLst>
            <a:path>
              <a:moveTo>
                <a:pt x="45720" y="0"/>
              </a:moveTo>
              <a:lnTo>
                <a:pt x="45720" y="54477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012425A-3DAF-4DC0-940C-30A56F9A5145}">
      <dsp:nvSpPr>
        <dsp:cNvPr id="0" name=""/>
        <dsp:cNvSpPr/>
      </dsp:nvSpPr>
      <dsp:spPr>
        <a:xfrm>
          <a:off x="1765478" y="3093081"/>
          <a:ext cx="2042888" cy="1361925"/>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effectLst/>
              <a:latin typeface="Lato"/>
              <a:cs typeface="Times New Roman" panose="02020603050405020304" pitchFamily="18" charset="0"/>
            </a:rPr>
            <a:t>Przejdź do punktu 2 ankiety</a:t>
          </a:r>
          <a:endParaRPr lang="pl-PL" sz="1600" kern="1200" dirty="0">
            <a:latin typeface="Lato"/>
          </a:endParaRPr>
        </a:p>
      </dsp:txBody>
      <dsp:txXfrm>
        <a:off x="2276200" y="3093081"/>
        <a:ext cx="1021444" cy="1021444"/>
      </dsp:txXfrm>
    </dsp:sp>
    <dsp:sp modelId="{F9F5055F-1015-48C4-A1F0-84767F794995}">
      <dsp:nvSpPr>
        <dsp:cNvPr id="0" name=""/>
        <dsp:cNvSpPr/>
      </dsp:nvSpPr>
      <dsp:spPr>
        <a:xfrm>
          <a:off x="4114800" y="1432881"/>
          <a:ext cx="1327877" cy="544770"/>
        </a:xfrm>
        <a:custGeom>
          <a:avLst/>
          <a:gdLst/>
          <a:ahLst/>
          <a:cxnLst/>
          <a:rect l="0" t="0" r="0" b="0"/>
          <a:pathLst>
            <a:path>
              <a:moveTo>
                <a:pt x="0" y="0"/>
              </a:moveTo>
              <a:lnTo>
                <a:pt x="0" y="272385"/>
              </a:lnTo>
              <a:lnTo>
                <a:pt x="1327877" y="272385"/>
              </a:lnTo>
              <a:lnTo>
                <a:pt x="1327877" y="54477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E2F50E4-CC27-42C8-91A3-14DEF415D22F}">
      <dsp:nvSpPr>
        <dsp:cNvPr id="0" name=""/>
        <dsp:cNvSpPr/>
      </dsp:nvSpPr>
      <dsp:spPr>
        <a:xfrm>
          <a:off x="4820975" y="1977651"/>
          <a:ext cx="1243404" cy="57066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kern="1200" dirty="0">
              <a:latin typeface="Lato"/>
            </a:rPr>
            <a:t>NIE</a:t>
          </a:r>
        </a:p>
      </dsp:txBody>
      <dsp:txXfrm>
        <a:off x="4837689" y="1994365"/>
        <a:ext cx="1209976" cy="537232"/>
      </dsp:txXfrm>
    </dsp:sp>
    <dsp:sp modelId="{F82605AA-239D-46E9-A5E2-AD2BDFACADC8}">
      <dsp:nvSpPr>
        <dsp:cNvPr id="0" name=""/>
        <dsp:cNvSpPr/>
      </dsp:nvSpPr>
      <dsp:spPr>
        <a:xfrm>
          <a:off x="5396957" y="2548311"/>
          <a:ext cx="91440" cy="544770"/>
        </a:xfrm>
        <a:custGeom>
          <a:avLst/>
          <a:gdLst/>
          <a:ahLst/>
          <a:cxnLst/>
          <a:rect l="0" t="0" r="0" b="0"/>
          <a:pathLst>
            <a:path>
              <a:moveTo>
                <a:pt x="45720" y="0"/>
              </a:moveTo>
              <a:lnTo>
                <a:pt x="45720" y="544770"/>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24B91B1-3E27-4072-A9DA-B838069679AA}">
      <dsp:nvSpPr>
        <dsp:cNvPr id="0" name=""/>
        <dsp:cNvSpPr/>
      </dsp:nvSpPr>
      <dsp:spPr>
        <a:xfrm>
          <a:off x="4421233" y="3093081"/>
          <a:ext cx="2042888" cy="136192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effectLst/>
              <a:latin typeface="Lato"/>
              <a:cs typeface="Times New Roman" panose="02020603050405020304" pitchFamily="18" charset="0"/>
            </a:rPr>
            <a:t>Podatek VAT może być kosztem kwalifikowanym</a:t>
          </a:r>
          <a:endParaRPr lang="pl-PL" sz="1600" kern="1200" dirty="0">
            <a:latin typeface="Lato"/>
          </a:endParaRPr>
        </a:p>
      </dsp:txBody>
      <dsp:txXfrm>
        <a:off x="4461122" y="3132970"/>
        <a:ext cx="1963110" cy="128214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7D28-A412-4339-9AAE-5CE545AC1DE6}">
      <dsp:nvSpPr>
        <dsp:cNvPr id="0" name=""/>
        <dsp:cNvSpPr/>
      </dsp:nvSpPr>
      <dsp:spPr>
        <a:xfrm>
          <a:off x="2974" y="159230"/>
          <a:ext cx="8223651" cy="1387673"/>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1" kern="1200" dirty="0">
              <a:effectLst/>
              <a:latin typeface="Lato"/>
              <a:cs typeface="Times New Roman" panose="02020603050405020304" pitchFamily="18" charset="0"/>
            </a:rPr>
            <a:t>2</a:t>
          </a:r>
          <a:r>
            <a:rPr lang="pl-PL" sz="1400" b="0" kern="1200" dirty="0">
              <a:effectLst/>
              <a:latin typeface="Lato"/>
              <a:cs typeface="Times New Roman" panose="02020603050405020304" pitchFamily="18" charset="0"/>
            </a:rPr>
            <a:t>. Czy podmiot, na który wystawiono/wystawione będą faktury jest organem władzy publicznej albo urzędem obsługującym ten organ i realizując/wdrażając projekt działa w zakresie realizowanych zadań nałożonych odrębnymi przepisami prawa, dla których został powołany? </a:t>
          </a:r>
        </a:p>
        <a:p>
          <a:pPr lvl="0" algn="l" defTabSz="622300">
            <a:lnSpc>
              <a:spcPct val="90000"/>
            </a:lnSpc>
            <a:spcBef>
              <a:spcPct val="0"/>
            </a:spcBef>
            <a:spcAft>
              <a:spcPct val="35000"/>
            </a:spcAft>
          </a:pPr>
          <a:r>
            <a:rPr lang="pl-PL" sz="1100" b="0" kern="1200" dirty="0">
              <a:effectLst/>
              <a:latin typeface="Lato"/>
              <a:cs typeface="Times New Roman" panose="02020603050405020304" pitchFamily="18" charset="0"/>
            </a:rPr>
            <a:t>Uwaga: jeśli ww. działanie realizowane jest na podstawie czynności wykonywanych na podstawie zawartych umów </a:t>
          </a:r>
          <a:r>
            <a:rPr lang="pl-PL" sz="1100" b="0" kern="1200" dirty="0" err="1">
              <a:effectLst/>
              <a:latin typeface="Lato"/>
              <a:cs typeface="Times New Roman" panose="02020603050405020304" pitchFamily="18" charset="0"/>
            </a:rPr>
            <a:t>cywilno</a:t>
          </a:r>
          <a:r>
            <a:rPr lang="pl-PL" sz="1100" b="0" kern="1200" dirty="0">
              <a:effectLst/>
              <a:latin typeface="Lato"/>
              <a:cs typeface="Times New Roman" panose="02020603050405020304" pitchFamily="18" charset="0"/>
            </a:rPr>
            <a:t> – prawnych, należy zaznaczyć NIE i przejść do punktu 3 Ankiety.</a:t>
          </a:r>
        </a:p>
        <a:p>
          <a:pPr lvl="0" algn="ctr" defTabSz="622300">
            <a:lnSpc>
              <a:spcPct val="90000"/>
            </a:lnSpc>
            <a:spcBef>
              <a:spcPct val="0"/>
            </a:spcBef>
            <a:spcAft>
              <a:spcPct val="35000"/>
            </a:spcAft>
          </a:pPr>
          <a:endParaRPr lang="pl-PL" sz="1100" b="0" kern="1200" dirty="0">
            <a:latin typeface="Lato"/>
          </a:endParaRPr>
        </a:p>
      </dsp:txBody>
      <dsp:txXfrm>
        <a:off x="43618" y="199874"/>
        <a:ext cx="8142363" cy="1306385"/>
      </dsp:txXfrm>
    </dsp:sp>
    <dsp:sp modelId="{CF98F9FD-85AA-46F4-825D-002667EBB27B}">
      <dsp:nvSpPr>
        <dsp:cNvPr id="0" name=""/>
        <dsp:cNvSpPr/>
      </dsp:nvSpPr>
      <dsp:spPr>
        <a:xfrm>
          <a:off x="2761818" y="1546903"/>
          <a:ext cx="1352981" cy="555069"/>
        </a:xfrm>
        <a:custGeom>
          <a:avLst/>
          <a:gdLst/>
          <a:ahLst/>
          <a:cxnLst/>
          <a:rect l="0" t="0" r="0" b="0"/>
          <a:pathLst>
            <a:path>
              <a:moveTo>
                <a:pt x="1352981" y="0"/>
              </a:moveTo>
              <a:lnTo>
                <a:pt x="1352981" y="277534"/>
              </a:lnTo>
              <a:lnTo>
                <a:pt x="0" y="277534"/>
              </a:lnTo>
              <a:lnTo>
                <a:pt x="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FA4EA35-DA5A-4157-8EF3-4EB875CF1C80}">
      <dsp:nvSpPr>
        <dsp:cNvPr id="0" name=""/>
        <dsp:cNvSpPr/>
      </dsp:nvSpPr>
      <dsp:spPr>
        <a:xfrm>
          <a:off x="2128362"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b="0" kern="1200" dirty="0">
              <a:effectLst/>
              <a:latin typeface="Lato"/>
              <a:cs typeface="Times New Roman" panose="02020603050405020304" pitchFamily="18" charset="0"/>
            </a:rPr>
            <a:t>TAK</a:t>
          </a:r>
          <a:endParaRPr lang="pl-PL" sz="2500" b="0" kern="1200" dirty="0">
            <a:latin typeface="Lato"/>
          </a:endParaRPr>
        </a:p>
      </dsp:txBody>
      <dsp:txXfrm>
        <a:off x="2145392" y="2119002"/>
        <a:ext cx="1232851" cy="547389"/>
      </dsp:txXfrm>
    </dsp:sp>
    <dsp:sp modelId="{01A682EC-54F3-444C-8AB6-CF37484EB518}">
      <dsp:nvSpPr>
        <dsp:cNvPr id="0" name=""/>
        <dsp:cNvSpPr/>
      </dsp:nvSpPr>
      <dsp:spPr>
        <a:xfrm>
          <a:off x="2716098"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012425A-3DAF-4DC0-940C-30A56F9A5145}">
      <dsp:nvSpPr>
        <dsp:cNvPr id="0" name=""/>
        <dsp:cNvSpPr/>
      </dsp:nvSpPr>
      <dsp:spPr>
        <a:xfrm>
          <a:off x="1721063" y="3238491"/>
          <a:ext cx="2081510" cy="138767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effectLst/>
              <a:latin typeface="Lato"/>
              <a:cs typeface="Times New Roman" panose="02020603050405020304" pitchFamily="18" charset="0"/>
            </a:rPr>
            <a:t>Podatek VAT może być kosztem kwalifikowanym</a:t>
          </a:r>
          <a:endParaRPr lang="pl-PL" sz="1400" kern="1200" dirty="0">
            <a:latin typeface="Lato"/>
          </a:endParaRPr>
        </a:p>
      </dsp:txBody>
      <dsp:txXfrm>
        <a:off x="1788804" y="3306232"/>
        <a:ext cx="1946028" cy="1252191"/>
      </dsp:txXfrm>
    </dsp:sp>
    <dsp:sp modelId="{F9F5055F-1015-48C4-A1F0-84767F794995}">
      <dsp:nvSpPr>
        <dsp:cNvPr id="0" name=""/>
        <dsp:cNvSpPr/>
      </dsp:nvSpPr>
      <dsp:spPr>
        <a:xfrm>
          <a:off x="4114800" y="1546903"/>
          <a:ext cx="1352981" cy="555069"/>
        </a:xfrm>
        <a:custGeom>
          <a:avLst/>
          <a:gdLst/>
          <a:ahLst/>
          <a:cxnLst/>
          <a:rect l="0" t="0" r="0" b="0"/>
          <a:pathLst>
            <a:path>
              <a:moveTo>
                <a:pt x="0" y="0"/>
              </a:moveTo>
              <a:lnTo>
                <a:pt x="0" y="277534"/>
              </a:lnTo>
              <a:lnTo>
                <a:pt x="1352981" y="277534"/>
              </a:lnTo>
              <a:lnTo>
                <a:pt x="1352981"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E2F50E4-CC27-42C8-91A3-14DEF415D22F}">
      <dsp:nvSpPr>
        <dsp:cNvPr id="0" name=""/>
        <dsp:cNvSpPr/>
      </dsp:nvSpPr>
      <dsp:spPr>
        <a:xfrm>
          <a:off x="4834326"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latin typeface="Lato"/>
            </a:rPr>
            <a:t>NIE</a:t>
          </a:r>
        </a:p>
      </dsp:txBody>
      <dsp:txXfrm>
        <a:off x="4851356" y="2119002"/>
        <a:ext cx="1232851" cy="547389"/>
      </dsp:txXfrm>
    </dsp:sp>
    <dsp:sp modelId="{F82605AA-239D-46E9-A5E2-AD2BDFACADC8}">
      <dsp:nvSpPr>
        <dsp:cNvPr id="0" name=""/>
        <dsp:cNvSpPr/>
      </dsp:nvSpPr>
      <dsp:spPr>
        <a:xfrm>
          <a:off x="5422061"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24B91B1-3E27-4072-A9DA-B838069679AA}">
      <dsp:nvSpPr>
        <dsp:cNvPr id="0" name=""/>
        <dsp:cNvSpPr/>
      </dsp:nvSpPr>
      <dsp:spPr>
        <a:xfrm>
          <a:off x="4427026" y="3238491"/>
          <a:ext cx="2081510" cy="1387673"/>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effectLst/>
              <a:latin typeface="Lato"/>
              <a:cs typeface="Times New Roman" panose="02020603050405020304" pitchFamily="18" charset="0"/>
            </a:rPr>
            <a:t>Przejdź do punktu 3 ankiety</a:t>
          </a:r>
          <a:endParaRPr lang="pl-PL" sz="1400" kern="1200" dirty="0">
            <a:latin typeface="Lato"/>
          </a:endParaRPr>
        </a:p>
      </dsp:txBody>
      <dsp:txXfrm>
        <a:off x="4947404" y="3238491"/>
        <a:ext cx="1040755" cy="104075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7D28-A412-4339-9AAE-5CE545AC1DE6}">
      <dsp:nvSpPr>
        <dsp:cNvPr id="0" name=""/>
        <dsp:cNvSpPr/>
      </dsp:nvSpPr>
      <dsp:spPr>
        <a:xfrm>
          <a:off x="2974" y="159230"/>
          <a:ext cx="8223651" cy="1387673"/>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1" kern="1200" dirty="0">
              <a:effectLst/>
              <a:latin typeface="Lato"/>
              <a:cs typeface="Times New Roman" panose="02020603050405020304" pitchFamily="18" charset="0"/>
            </a:rPr>
            <a:t>3. </a:t>
          </a:r>
          <a:r>
            <a:rPr lang="pl-PL" sz="1400" b="0" kern="1200" dirty="0">
              <a:effectLst/>
              <a:latin typeface="Lato"/>
              <a:cs typeface="Times New Roman" panose="02020603050405020304" pitchFamily="18" charset="0"/>
            </a:rPr>
            <a:t>Czy podmiot, na który wystawiono/wystawione będą faktury jest zwolniony od podatku?</a:t>
          </a:r>
        </a:p>
        <a:p>
          <a:pPr lvl="0" algn="ctr" defTabSz="622300">
            <a:lnSpc>
              <a:spcPct val="90000"/>
            </a:lnSpc>
            <a:spcBef>
              <a:spcPct val="0"/>
            </a:spcBef>
            <a:spcAft>
              <a:spcPct val="35000"/>
            </a:spcAft>
          </a:pPr>
          <a:endParaRPr lang="pl-PL" sz="1100" b="0" kern="1200" dirty="0">
            <a:latin typeface="Lato"/>
          </a:endParaRPr>
        </a:p>
      </dsp:txBody>
      <dsp:txXfrm>
        <a:off x="43618" y="199874"/>
        <a:ext cx="8142363" cy="1306385"/>
      </dsp:txXfrm>
    </dsp:sp>
    <dsp:sp modelId="{CF98F9FD-85AA-46F4-825D-002667EBB27B}">
      <dsp:nvSpPr>
        <dsp:cNvPr id="0" name=""/>
        <dsp:cNvSpPr/>
      </dsp:nvSpPr>
      <dsp:spPr>
        <a:xfrm>
          <a:off x="2761818" y="1546903"/>
          <a:ext cx="1352981" cy="555069"/>
        </a:xfrm>
        <a:custGeom>
          <a:avLst/>
          <a:gdLst/>
          <a:ahLst/>
          <a:cxnLst/>
          <a:rect l="0" t="0" r="0" b="0"/>
          <a:pathLst>
            <a:path>
              <a:moveTo>
                <a:pt x="1352981" y="0"/>
              </a:moveTo>
              <a:lnTo>
                <a:pt x="1352981" y="277534"/>
              </a:lnTo>
              <a:lnTo>
                <a:pt x="0" y="277534"/>
              </a:lnTo>
              <a:lnTo>
                <a:pt x="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FA4EA35-DA5A-4157-8EF3-4EB875CF1C80}">
      <dsp:nvSpPr>
        <dsp:cNvPr id="0" name=""/>
        <dsp:cNvSpPr/>
      </dsp:nvSpPr>
      <dsp:spPr>
        <a:xfrm>
          <a:off x="2128362"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b="0" kern="1200" dirty="0">
              <a:effectLst/>
              <a:latin typeface="Lato"/>
              <a:cs typeface="Times New Roman" panose="02020603050405020304" pitchFamily="18" charset="0"/>
            </a:rPr>
            <a:t>TAK</a:t>
          </a:r>
          <a:endParaRPr lang="pl-PL" sz="2500" b="0" kern="1200" dirty="0">
            <a:latin typeface="Lato"/>
          </a:endParaRPr>
        </a:p>
      </dsp:txBody>
      <dsp:txXfrm>
        <a:off x="2145392" y="2119002"/>
        <a:ext cx="1232851" cy="547389"/>
      </dsp:txXfrm>
    </dsp:sp>
    <dsp:sp modelId="{01A682EC-54F3-444C-8AB6-CF37484EB518}">
      <dsp:nvSpPr>
        <dsp:cNvPr id="0" name=""/>
        <dsp:cNvSpPr/>
      </dsp:nvSpPr>
      <dsp:spPr>
        <a:xfrm>
          <a:off x="2716098"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012425A-3DAF-4DC0-940C-30A56F9A5145}">
      <dsp:nvSpPr>
        <dsp:cNvPr id="0" name=""/>
        <dsp:cNvSpPr/>
      </dsp:nvSpPr>
      <dsp:spPr>
        <a:xfrm>
          <a:off x="1721063" y="3238491"/>
          <a:ext cx="2081510" cy="138767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effectLst/>
              <a:latin typeface="Lato"/>
              <a:cs typeface="Times New Roman" panose="02020603050405020304" pitchFamily="18" charset="0"/>
            </a:rPr>
            <a:t>Podatek VAT może być kosztem kwalifikowanym</a:t>
          </a:r>
          <a:endParaRPr lang="pl-PL" sz="1400" kern="1200" dirty="0">
            <a:latin typeface="Lato"/>
          </a:endParaRPr>
        </a:p>
      </dsp:txBody>
      <dsp:txXfrm>
        <a:off x="1788804" y="3306232"/>
        <a:ext cx="1946028" cy="1252191"/>
      </dsp:txXfrm>
    </dsp:sp>
    <dsp:sp modelId="{F9F5055F-1015-48C4-A1F0-84767F794995}">
      <dsp:nvSpPr>
        <dsp:cNvPr id="0" name=""/>
        <dsp:cNvSpPr/>
      </dsp:nvSpPr>
      <dsp:spPr>
        <a:xfrm>
          <a:off x="4114800" y="1546903"/>
          <a:ext cx="1352981" cy="555069"/>
        </a:xfrm>
        <a:custGeom>
          <a:avLst/>
          <a:gdLst/>
          <a:ahLst/>
          <a:cxnLst/>
          <a:rect l="0" t="0" r="0" b="0"/>
          <a:pathLst>
            <a:path>
              <a:moveTo>
                <a:pt x="0" y="0"/>
              </a:moveTo>
              <a:lnTo>
                <a:pt x="0" y="277534"/>
              </a:lnTo>
              <a:lnTo>
                <a:pt x="1352981" y="277534"/>
              </a:lnTo>
              <a:lnTo>
                <a:pt x="1352981"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E2F50E4-CC27-42C8-91A3-14DEF415D22F}">
      <dsp:nvSpPr>
        <dsp:cNvPr id="0" name=""/>
        <dsp:cNvSpPr/>
      </dsp:nvSpPr>
      <dsp:spPr>
        <a:xfrm>
          <a:off x="4834326"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pl-PL" sz="2500" kern="1200" dirty="0">
              <a:latin typeface="Lato"/>
            </a:rPr>
            <a:t>NIE</a:t>
          </a:r>
        </a:p>
      </dsp:txBody>
      <dsp:txXfrm>
        <a:off x="4851356" y="2119002"/>
        <a:ext cx="1232851" cy="547389"/>
      </dsp:txXfrm>
    </dsp:sp>
    <dsp:sp modelId="{F82605AA-239D-46E9-A5E2-AD2BDFACADC8}">
      <dsp:nvSpPr>
        <dsp:cNvPr id="0" name=""/>
        <dsp:cNvSpPr/>
      </dsp:nvSpPr>
      <dsp:spPr>
        <a:xfrm>
          <a:off x="5422061"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24B91B1-3E27-4072-A9DA-B838069679AA}">
      <dsp:nvSpPr>
        <dsp:cNvPr id="0" name=""/>
        <dsp:cNvSpPr/>
      </dsp:nvSpPr>
      <dsp:spPr>
        <a:xfrm>
          <a:off x="4427026" y="3238491"/>
          <a:ext cx="2081510" cy="1387673"/>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effectLst/>
              <a:latin typeface="Lato"/>
              <a:cs typeface="Times New Roman" panose="02020603050405020304" pitchFamily="18" charset="0"/>
            </a:rPr>
            <a:t>Przejdź do punktu 4 ankiety</a:t>
          </a:r>
          <a:endParaRPr lang="pl-PL" sz="1400" kern="1200" dirty="0">
            <a:latin typeface="Lato"/>
          </a:endParaRPr>
        </a:p>
      </dsp:txBody>
      <dsp:txXfrm>
        <a:off x="4947404" y="3238491"/>
        <a:ext cx="1040755" cy="1040755"/>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7D28-A412-4339-9AAE-5CE545AC1DE6}">
      <dsp:nvSpPr>
        <dsp:cNvPr id="0" name=""/>
        <dsp:cNvSpPr/>
      </dsp:nvSpPr>
      <dsp:spPr>
        <a:xfrm>
          <a:off x="2974" y="159230"/>
          <a:ext cx="8223651" cy="1387673"/>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1" kern="1200" dirty="0">
              <a:effectLst/>
              <a:latin typeface="Lato"/>
              <a:cs typeface="Times New Roman" panose="02020603050405020304" pitchFamily="18" charset="0"/>
            </a:rPr>
            <a:t>4. </a:t>
          </a:r>
          <a:r>
            <a:rPr lang="pl-PL" sz="1400" b="0" kern="1200" dirty="0">
              <a:effectLst/>
              <a:latin typeface="Lato"/>
              <a:cs typeface="Times New Roman" panose="02020603050405020304" pitchFamily="18" charset="0"/>
            </a:rPr>
            <a:t>Czy podmiot, na który wystawiono/wystawione będą faktury dokonuje w projekcie wyłącznie czynności zwolnionych?</a:t>
          </a:r>
        </a:p>
      </dsp:txBody>
      <dsp:txXfrm>
        <a:off x="43618" y="199874"/>
        <a:ext cx="8142363" cy="1306385"/>
      </dsp:txXfrm>
    </dsp:sp>
    <dsp:sp modelId="{CF98F9FD-85AA-46F4-825D-002667EBB27B}">
      <dsp:nvSpPr>
        <dsp:cNvPr id="0" name=""/>
        <dsp:cNvSpPr/>
      </dsp:nvSpPr>
      <dsp:spPr>
        <a:xfrm>
          <a:off x="2761818" y="1546903"/>
          <a:ext cx="1352981" cy="555069"/>
        </a:xfrm>
        <a:custGeom>
          <a:avLst/>
          <a:gdLst/>
          <a:ahLst/>
          <a:cxnLst/>
          <a:rect l="0" t="0" r="0" b="0"/>
          <a:pathLst>
            <a:path>
              <a:moveTo>
                <a:pt x="1352981" y="0"/>
              </a:moveTo>
              <a:lnTo>
                <a:pt x="1352981" y="277534"/>
              </a:lnTo>
              <a:lnTo>
                <a:pt x="0" y="277534"/>
              </a:lnTo>
              <a:lnTo>
                <a:pt x="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FA4EA35-DA5A-4157-8EF3-4EB875CF1C80}">
      <dsp:nvSpPr>
        <dsp:cNvPr id="0" name=""/>
        <dsp:cNvSpPr/>
      </dsp:nvSpPr>
      <dsp:spPr>
        <a:xfrm>
          <a:off x="2128362"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a:effectLst/>
              <a:latin typeface="Lato"/>
              <a:cs typeface="Times New Roman" panose="02020603050405020304" pitchFamily="18" charset="0"/>
            </a:rPr>
            <a:t>TAK</a:t>
          </a:r>
          <a:endParaRPr lang="pl-PL" sz="1400" b="0" kern="1200" dirty="0">
            <a:latin typeface="Lato"/>
          </a:endParaRPr>
        </a:p>
      </dsp:txBody>
      <dsp:txXfrm>
        <a:off x="2145392" y="2119002"/>
        <a:ext cx="1232851" cy="547389"/>
      </dsp:txXfrm>
    </dsp:sp>
    <dsp:sp modelId="{01A682EC-54F3-444C-8AB6-CF37484EB518}">
      <dsp:nvSpPr>
        <dsp:cNvPr id="0" name=""/>
        <dsp:cNvSpPr/>
      </dsp:nvSpPr>
      <dsp:spPr>
        <a:xfrm>
          <a:off x="2716098"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012425A-3DAF-4DC0-940C-30A56F9A5145}">
      <dsp:nvSpPr>
        <dsp:cNvPr id="0" name=""/>
        <dsp:cNvSpPr/>
      </dsp:nvSpPr>
      <dsp:spPr>
        <a:xfrm>
          <a:off x="1721063" y="3238491"/>
          <a:ext cx="2081510" cy="138767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effectLst/>
              <a:latin typeface="Lato"/>
              <a:cs typeface="Times New Roman" panose="02020603050405020304" pitchFamily="18" charset="0"/>
            </a:rPr>
            <a:t>Podatek VAT może być kosztem kwalifikowanym</a:t>
          </a:r>
          <a:endParaRPr lang="pl-PL" sz="1400" kern="1200" dirty="0">
            <a:latin typeface="Lato"/>
          </a:endParaRPr>
        </a:p>
      </dsp:txBody>
      <dsp:txXfrm>
        <a:off x="1788804" y="3306232"/>
        <a:ext cx="1946028" cy="1252191"/>
      </dsp:txXfrm>
    </dsp:sp>
    <dsp:sp modelId="{F9F5055F-1015-48C4-A1F0-84767F794995}">
      <dsp:nvSpPr>
        <dsp:cNvPr id="0" name=""/>
        <dsp:cNvSpPr/>
      </dsp:nvSpPr>
      <dsp:spPr>
        <a:xfrm>
          <a:off x="4114800" y="1546903"/>
          <a:ext cx="1352981" cy="555069"/>
        </a:xfrm>
        <a:custGeom>
          <a:avLst/>
          <a:gdLst/>
          <a:ahLst/>
          <a:cxnLst/>
          <a:rect l="0" t="0" r="0" b="0"/>
          <a:pathLst>
            <a:path>
              <a:moveTo>
                <a:pt x="0" y="0"/>
              </a:moveTo>
              <a:lnTo>
                <a:pt x="0" y="277534"/>
              </a:lnTo>
              <a:lnTo>
                <a:pt x="1352981" y="277534"/>
              </a:lnTo>
              <a:lnTo>
                <a:pt x="1352981"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E2F50E4-CC27-42C8-91A3-14DEF415D22F}">
      <dsp:nvSpPr>
        <dsp:cNvPr id="0" name=""/>
        <dsp:cNvSpPr/>
      </dsp:nvSpPr>
      <dsp:spPr>
        <a:xfrm>
          <a:off x="4834326"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NIE</a:t>
          </a:r>
        </a:p>
      </dsp:txBody>
      <dsp:txXfrm>
        <a:off x="4851356" y="2119002"/>
        <a:ext cx="1232851" cy="547389"/>
      </dsp:txXfrm>
    </dsp:sp>
    <dsp:sp modelId="{F82605AA-239D-46E9-A5E2-AD2BDFACADC8}">
      <dsp:nvSpPr>
        <dsp:cNvPr id="0" name=""/>
        <dsp:cNvSpPr/>
      </dsp:nvSpPr>
      <dsp:spPr>
        <a:xfrm>
          <a:off x="5422061"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24B91B1-3E27-4072-A9DA-B838069679AA}">
      <dsp:nvSpPr>
        <dsp:cNvPr id="0" name=""/>
        <dsp:cNvSpPr/>
      </dsp:nvSpPr>
      <dsp:spPr>
        <a:xfrm>
          <a:off x="4427026" y="3238491"/>
          <a:ext cx="2081510" cy="1387673"/>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effectLst/>
              <a:latin typeface="Lato"/>
              <a:cs typeface="Times New Roman" panose="02020603050405020304" pitchFamily="18" charset="0"/>
            </a:rPr>
            <a:t>Przejdź do punktu 5 ankiety</a:t>
          </a:r>
          <a:endParaRPr lang="pl-PL" sz="1400" kern="1200" dirty="0">
            <a:latin typeface="Lato"/>
          </a:endParaRPr>
        </a:p>
      </dsp:txBody>
      <dsp:txXfrm>
        <a:off x="4947404" y="3238491"/>
        <a:ext cx="1040755" cy="1040755"/>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7D28-A412-4339-9AAE-5CE545AC1DE6}">
      <dsp:nvSpPr>
        <dsp:cNvPr id="0" name=""/>
        <dsp:cNvSpPr/>
      </dsp:nvSpPr>
      <dsp:spPr>
        <a:xfrm>
          <a:off x="2974" y="159230"/>
          <a:ext cx="8223651" cy="1387673"/>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1" kern="1200" dirty="0">
              <a:effectLst/>
              <a:latin typeface="Lato"/>
              <a:cs typeface="Times New Roman" panose="02020603050405020304" pitchFamily="18" charset="0"/>
            </a:rPr>
            <a:t>5. </a:t>
          </a:r>
          <a:r>
            <a:rPr lang="pl-PL" sz="1400" b="0" kern="1200" dirty="0">
              <a:effectLst/>
              <a:latin typeface="Lato"/>
              <a:cs typeface="Times New Roman" panose="02020603050405020304" pitchFamily="18" charset="0"/>
            </a:rPr>
            <a:t>Czy projekt częściowo nie generuje przychodów (w przypadku braku czynności opodatkowanych: np. sprzedaży albo sprzedaży zwolnionej), a w pozostałej części występuje przychód?</a:t>
          </a:r>
        </a:p>
      </dsp:txBody>
      <dsp:txXfrm>
        <a:off x="43618" y="199874"/>
        <a:ext cx="8142363" cy="1306385"/>
      </dsp:txXfrm>
    </dsp:sp>
    <dsp:sp modelId="{CF98F9FD-85AA-46F4-825D-002667EBB27B}">
      <dsp:nvSpPr>
        <dsp:cNvPr id="0" name=""/>
        <dsp:cNvSpPr/>
      </dsp:nvSpPr>
      <dsp:spPr>
        <a:xfrm>
          <a:off x="2518526" y="1546903"/>
          <a:ext cx="1596273" cy="555069"/>
        </a:xfrm>
        <a:custGeom>
          <a:avLst/>
          <a:gdLst/>
          <a:ahLst/>
          <a:cxnLst/>
          <a:rect l="0" t="0" r="0" b="0"/>
          <a:pathLst>
            <a:path>
              <a:moveTo>
                <a:pt x="1596273" y="0"/>
              </a:moveTo>
              <a:lnTo>
                <a:pt x="1596273" y="277534"/>
              </a:lnTo>
              <a:lnTo>
                <a:pt x="0" y="277534"/>
              </a:lnTo>
              <a:lnTo>
                <a:pt x="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2FA4EA35-DA5A-4157-8EF3-4EB875CF1C80}">
      <dsp:nvSpPr>
        <dsp:cNvPr id="0" name=""/>
        <dsp:cNvSpPr/>
      </dsp:nvSpPr>
      <dsp:spPr>
        <a:xfrm>
          <a:off x="1885070"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a:effectLst/>
              <a:latin typeface="Lato"/>
              <a:cs typeface="Times New Roman" panose="02020603050405020304" pitchFamily="18" charset="0"/>
            </a:rPr>
            <a:t>TAK</a:t>
          </a:r>
          <a:endParaRPr lang="pl-PL" sz="1400" b="0" kern="1200" dirty="0">
            <a:latin typeface="Lato"/>
          </a:endParaRPr>
        </a:p>
      </dsp:txBody>
      <dsp:txXfrm>
        <a:off x="1902100" y="2119002"/>
        <a:ext cx="1232851" cy="547389"/>
      </dsp:txXfrm>
    </dsp:sp>
    <dsp:sp modelId="{01A682EC-54F3-444C-8AB6-CF37484EB518}">
      <dsp:nvSpPr>
        <dsp:cNvPr id="0" name=""/>
        <dsp:cNvSpPr/>
      </dsp:nvSpPr>
      <dsp:spPr>
        <a:xfrm>
          <a:off x="2472806"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A012425A-3DAF-4DC0-940C-30A56F9A5145}">
      <dsp:nvSpPr>
        <dsp:cNvPr id="0" name=""/>
        <dsp:cNvSpPr/>
      </dsp:nvSpPr>
      <dsp:spPr>
        <a:xfrm>
          <a:off x="991186" y="3238491"/>
          <a:ext cx="3054678" cy="138767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0" kern="1200" dirty="0">
              <a:effectLst/>
              <a:latin typeface="Lato"/>
              <a:cs typeface="Times New Roman" panose="02020603050405020304" pitchFamily="18" charset="0"/>
            </a:rPr>
            <a:t>Podatek VAT może być kosztem kwalifikowanym w części, w jakiej projekt nie generuje przychodów (w części, w której przychody w ogóle nie wystąpiły lub wystąpiły czynności zwolnione od podatku</a:t>
          </a:r>
          <a:endParaRPr lang="pl-PL" sz="1400" b="0" kern="1200" dirty="0">
            <a:latin typeface="Lato"/>
          </a:endParaRPr>
        </a:p>
      </dsp:txBody>
      <dsp:txXfrm>
        <a:off x="1058927" y="3306232"/>
        <a:ext cx="2919196" cy="1252191"/>
      </dsp:txXfrm>
    </dsp:sp>
    <dsp:sp modelId="{F9F5055F-1015-48C4-A1F0-84767F794995}">
      <dsp:nvSpPr>
        <dsp:cNvPr id="0" name=""/>
        <dsp:cNvSpPr/>
      </dsp:nvSpPr>
      <dsp:spPr>
        <a:xfrm>
          <a:off x="4114800" y="1546903"/>
          <a:ext cx="1596273" cy="555069"/>
        </a:xfrm>
        <a:custGeom>
          <a:avLst/>
          <a:gdLst/>
          <a:ahLst/>
          <a:cxnLst/>
          <a:rect l="0" t="0" r="0" b="0"/>
          <a:pathLst>
            <a:path>
              <a:moveTo>
                <a:pt x="0" y="0"/>
              </a:moveTo>
              <a:lnTo>
                <a:pt x="0" y="277534"/>
              </a:lnTo>
              <a:lnTo>
                <a:pt x="1596273" y="277534"/>
              </a:lnTo>
              <a:lnTo>
                <a:pt x="1596273"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E2F50E4-CC27-42C8-91A3-14DEF415D22F}">
      <dsp:nvSpPr>
        <dsp:cNvPr id="0" name=""/>
        <dsp:cNvSpPr/>
      </dsp:nvSpPr>
      <dsp:spPr>
        <a:xfrm>
          <a:off x="5077618" y="2101972"/>
          <a:ext cx="1266911" cy="58144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latin typeface="Lato"/>
            </a:rPr>
            <a:t>NIE</a:t>
          </a:r>
        </a:p>
      </dsp:txBody>
      <dsp:txXfrm>
        <a:off x="5094648" y="2119002"/>
        <a:ext cx="1232851" cy="547389"/>
      </dsp:txXfrm>
    </dsp:sp>
    <dsp:sp modelId="{F82605AA-239D-46E9-A5E2-AD2BDFACADC8}">
      <dsp:nvSpPr>
        <dsp:cNvPr id="0" name=""/>
        <dsp:cNvSpPr/>
      </dsp:nvSpPr>
      <dsp:spPr>
        <a:xfrm>
          <a:off x="5665353" y="2683422"/>
          <a:ext cx="91440" cy="555069"/>
        </a:xfrm>
        <a:custGeom>
          <a:avLst/>
          <a:gdLst/>
          <a:ahLst/>
          <a:cxnLst/>
          <a:rect l="0" t="0" r="0" b="0"/>
          <a:pathLst>
            <a:path>
              <a:moveTo>
                <a:pt x="45720" y="0"/>
              </a:moveTo>
              <a:lnTo>
                <a:pt x="45720" y="555069"/>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24B91B1-3E27-4072-A9DA-B838069679AA}">
      <dsp:nvSpPr>
        <dsp:cNvPr id="0" name=""/>
        <dsp:cNvSpPr/>
      </dsp:nvSpPr>
      <dsp:spPr>
        <a:xfrm>
          <a:off x="4670318" y="3238491"/>
          <a:ext cx="2081510" cy="1387673"/>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effectLst/>
              <a:latin typeface="Lato"/>
              <a:cs typeface="Times New Roman" panose="02020603050405020304" pitchFamily="18" charset="0"/>
            </a:rPr>
            <a:t>Przejdź do punktu 6 ankiety (…)</a:t>
          </a:r>
          <a:endParaRPr lang="pl-PL" sz="1400" kern="1200" dirty="0">
            <a:latin typeface="Lato"/>
          </a:endParaRPr>
        </a:p>
      </dsp:txBody>
      <dsp:txXfrm>
        <a:off x="5190696" y="3238491"/>
        <a:ext cx="1040755" cy="104075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592B9-93D9-4DDF-9074-F1F04E244030}">
      <dsp:nvSpPr>
        <dsp:cNvPr id="0" name=""/>
        <dsp:cNvSpPr/>
      </dsp:nvSpPr>
      <dsp:spPr>
        <a:xfrm>
          <a:off x="3966" y="328255"/>
          <a:ext cx="2727865" cy="2727865"/>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b="0" i="0" kern="1200">
              <a:effectLst/>
              <a:latin typeface="Open Sans"/>
            </a:rPr>
            <a:t>ewidencja VAT (zestaw informacji o zakupach i sprzedaży, który wynika z ewidencji VAT przedsiębiorcy za dany okres),</a:t>
          </a:r>
          <a:endParaRPr lang="pl-PL" sz="1700" kern="1200" dirty="0"/>
        </a:p>
      </dsp:txBody>
      <dsp:txXfrm>
        <a:off x="403453" y="727742"/>
        <a:ext cx="1928891" cy="1928891"/>
      </dsp:txXfrm>
    </dsp:sp>
    <dsp:sp modelId="{3B4A4D22-C54F-49EC-BC75-B1C4A171AA83}">
      <dsp:nvSpPr>
        <dsp:cNvPr id="0" name=""/>
        <dsp:cNvSpPr/>
      </dsp:nvSpPr>
      <dsp:spPr>
        <a:xfrm>
          <a:off x="2953334" y="901106"/>
          <a:ext cx="1582162" cy="1582162"/>
        </a:xfrm>
        <a:prstGeom prst="mathPlus">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pl-PL" sz="1400" kern="1200" dirty="0"/>
        </a:p>
      </dsp:txBody>
      <dsp:txXfrm>
        <a:off x="3163050" y="1506125"/>
        <a:ext cx="1162730" cy="372124"/>
      </dsp:txXfrm>
    </dsp:sp>
    <dsp:sp modelId="{B8A0BABF-2289-4142-AFDA-F8E08D466CEA}">
      <dsp:nvSpPr>
        <dsp:cNvPr id="0" name=""/>
        <dsp:cNvSpPr/>
      </dsp:nvSpPr>
      <dsp:spPr>
        <a:xfrm>
          <a:off x="4756999" y="328255"/>
          <a:ext cx="2727865" cy="2727865"/>
        </a:xfrm>
        <a:prstGeom prst="ellipse">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pl-PL" sz="1700" b="0" i="0" kern="1200" dirty="0">
              <a:effectLst/>
              <a:latin typeface="Open Sans"/>
            </a:rPr>
            <a:t>deklaracja VAT (deklaracje VAT-7          i VAT-7K).</a:t>
          </a:r>
          <a:endParaRPr lang="pl-PL" sz="1700" kern="1200" dirty="0"/>
        </a:p>
      </dsp:txBody>
      <dsp:txXfrm>
        <a:off x="5156486" y="727742"/>
        <a:ext cx="1928891" cy="1928891"/>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2F05F-5EFA-49C3-AA93-0DAC56A00B69}">
      <dsp:nvSpPr>
        <dsp:cNvPr id="0" name=""/>
        <dsp:cNvSpPr/>
      </dsp:nvSpPr>
      <dsp:spPr>
        <a:xfrm>
          <a:off x="1004" y="604664"/>
          <a:ext cx="3656707" cy="2229512"/>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pl-PL" sz="1600" b="0" i="0" kern="1200" dirty="0">
              <a:latin typeface="Lato"/>
            </a:rPr>
            <a:t>JPK_VAT, który obejmie część deklaracyjną i ewidencyjną, będą obowiązkowo składać </a:t>
          </a:r>
          <a:r>
            <a:rPr lang="pl-PL" sz="1600" b="1" i="0" kern="1200" dirty="0">
              <a:latin typeface="Lato"/>
            </a:rPr>
            <a:t>wszyscy podatnicy zarejestrowani jako czynni podatnicy VAT za okresy od 1 października 2020 r. </a:t>
          </a:r>
        </a:p>
      </dsp:txBody>
      <dsp:txXfrm>
        <a:off x="66304" y="669964"/>
        <a:ext cx="3526107" cy="2098912"/>
      </dsp:txXfrm>
    </dsp:sp>
    <dsp:sp modelId="{9BC34999-D84A-418E-A9B3-34CF6CAB9F66}">
      <dsp:nvSpPr>
        <dsp:cNvPr id="0" name=""/>
        <dsp:cNvSpPr/>
      </dsp:nvSpPr>
      <dsp:spPr>
        <a:xfrm>
          <a:off x="4571888" y="604664"/>
          <a:ext cx="3656707" cy="3316633"/>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pl-PL" sz="2000" b="1" i="0" kern="1200" dirty="0">
              <a:latin typeface="Lato"/>
            </a:rPr>
            <a:t>Oznacza to, że </a:t>
          </a:r>
        </a:p>
        <a:p>
          <a:pPr lvl="0" algn="ctr" defTabSz="889000">
            <a:lnSpc>
              <a:spcPct val="90000"/>
            </a:lnSpc>
            <a:spcBef>
              <a:spcPct val="0"/>
            </a:spcBef>
            <a:spcAft>
              <a:spcPct val="35000"/>
            </a:spcAft>
          </a:pPr>
          <a:r>
            <a:rPr lang="pl-PL" sz="2000" b="1" i="0" u="sng" kern="1200" dirty="0">
              <a:latin typeface="Lato"/>
            </a:rPr>
            <a:t>za okresy od                         1 października 2020 r.</a:t>
          </a:r>
        </a:p>
        <a:p>
          <a:pPr lvl="0" algn="ctr" defTabSz="889000">
            <a:lnSpc>
              <a:spcPct val="90000"/>
            </a:lnSpc>
            <a:spcBef>
              <a:spcPct val="0"/>
            </a:spcBef>
            <a:spcAft>
              <a:spcPct val="35000"/>
            </a:spcAft>
          </a:pPr>
          <a:r>
            <a:rPr lang="pl-PL" sz="2000" b="1" i="0" kern="1200" dirty="0">
              <a:latin typeface="Lato"/>
            </a:rPr>
            <a:t> nie będzie możliwości składania deklaracji VAT-7     i VAT-7K w inny sposób, niż przez JPK_VAT</a:t>
          </a:r>
        </a:p>
      </dsp:txBody>
      <dsp:txXfrm>
        <a:off x="4669029" y="701805"/>
        <a:ext cx="3462425" cy="3122351"/>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6071B-A07D-4E06-8963-2FF74E87B2F0}">
      <dsp:nvSpPr>
        <dsp:cNvPr id="0" name=""/>
        <dsp:cNvSpPr/>
      </dsp:nvSpPr>
      <dsp:spPr>
        <a:xfrm>
          <a:off x="41" y="866395"/>
          <a:ext cx="7440463" cy="1046947"/>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b="0" i="0" kern="1200" dirty="0">
              <a:solidFill>
                <a:schemeClr val="tx1"/>
              </a:solidFill>
              <a:latin typeface="Lato"/>
            </a:rPr>
            <a:t>Nowy JPK_VAT, który zawiera część ewidencyjną i deklaracyjną, będzie dotyczył rozliczeń VAT dokonywanych obecnie w deklaracji VAT-7 i VAT-7K.</a:t>
          </a:r>
          <a:endParaRPr lang="pl-PL" sz="1800" kern="1200" dirty="0">
            <a:solidFill>
              <a:schemeClr val="tx1"/>
            </a:solidFill>
            <a:latin typeface="Lato"/>
          </a:endParaRPr>
        </a:p>
      </dsp:txBody>
      <dsp:txXfrm>
        <a:off x="51149" y="917503"/>
        <a:ext cx="7338247" cy="944731"/>
      </dsp:txXfrm>
    </dsp:sp>
    <dsp:sp modelId="{7F1601DF-6A1D-4E71-B909-2AE7B53FB2AC}">
      <dsp:nvSpPr>
        <dsp:cNvPr id="0" name=""/>
        <dsp:cNvSpPr/>
      </dsp:nvSpPr>
      <dsp:spPr>
        <a:xfrm>
          <a:off x="789136" y="2100542"/>
          <a:ext cx="7440463" cy="155902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pl-PL" sz="1800" b="0" i="0" kern="1200" dirty="0">
              <a:solidFill>
                <a:schemeClr val="tx1"/>
              </a:solidFill>
              <a:latin typeface="Lato"/>
            </a:rPr>
            <a:t>Nowy JPK_VAT </a:t>
          </a:r>
          <a:r>
            <a:rPr lang="pl-PL" sz="1800" kern="1200" dirty="0">
              <a:solidFill>
                <a:schemeClr val="tx1"/>
              </a:solidFill>
              <a:latin typeface="Lato"/>
            </a:rPr>
            <a:t>n</a:t>
          </a:r>
          <a:r>
            <a:rPr lang="pl-PL" sz="1800" b="0" i="0" kern="1200" dirty="0">
              <a:solidFill>
                <a:schemeClr val="tx1"/>
              </a:solidFill>
              <a:latin typeface="Lato"/>
            </a:rPr>
            <a:t>ie będzie natomiast dotyczył skróconej deklaracji VAT w zakresie usług taksówek osobowych opodatkowanych ryczałtem (VAT-12), jak również pozostałych deklaracji podatkowych, do których będą mieć zastosowanie dotychczasowe przepisy (np. VAT-8, VAT-9M, VAT-10, czy VAT-14).</a:t>
          </a:r>
          <a:endParaRPr lang="pl-PL" sz="1800" kern="1200" dirty="0">
            <a:solidFill>
              <a:schemeClr val="tx1"/>
            </a:solidFill>
            <a:latin typeface="Lato"/>
          </a:endParaRPr>
        </a:p>
      </dsp:txBody>
      <dsp:txXfrm>
        <a:off x="865241" y="2176647"/>
        <a:ext cx="7288253" cy="14068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9BC48-645D-42D6-8F48-CCF9EAFDBCEA}">
      <dsp:nvSpPr>
        <dsp:cNvPr id="0" name=""/>
        <dsp:cNvSpPr/>
      </dsp:nvSpPr>
      <dsp:spPr>
        <a:xfrm>
          <a:off x="6053" y="384647"/>
          <a:ext cx="3324167" cy="40552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1" kern="1200" dirty="0">
              <a:latin typeface="Lato" panose="020F0502020204030203"/>
            </a:rPr>
            <a:t>Wytyczne MR z 19 września 2016 r.</a:t>
          </a:r>
        </a:p>
        <a:p>
          <a:pPr lvl="0" algn="l" defTabSz="622300">
            <a:lnSpc>
              <a:spcPct val="90000"/>
            </a:lnSpc>
            <a:spcBef>
              <a:spcPct val="0"/>
            </a:spcBef>
            <a:spcAft>
              <a:spcPct val="35000"/>
            </a:spcAft>
          </a:pPr>
          <a:r>
            <a:rPr lang="pl-PL" sz="1400" kern="1200" dirty="0">
              <a:latin typeface="Lato" panose="020F0502020204030203"/>
            </a:rPr>
            <a:t> Warunek określony w pkt 1 oznacza, iż zapłacony podatek VAT może być uznany za wydatek kwalifikowalny wyłącznie wówczas </a:t>
          </a:r>
        </a:p>
        <a:p>
          <a:pPr lvl="0" algn="l" defTabSz="622300">
            <a:lnSpc>
              <a:spcPct val="90000"/>
            </a:lnSpc>
            <a:spcBef>
              <a:spcPct val="0"/>
            </a:spcBef>
            <a:spcAft>
              <a:spcPct val="35000"/>
            </a:spcAft>
          </a:pPr>
          <a:r>
            <a:rPr lang="pl-PL" sz="1400" kern="1200" dirty="0">
              <a:latin typeface="Lato" panose="020F0502020204030203"/>
            </a:rPr>
            <a:t>- </a:t>
          </a:r>
          <a:r>
            <a:rPr lang="pl-PL" sz="1400" b="1" kern="1200" dirty="0">
              <a:latin typeface="Lato" panose="020F0502020204030203"/>
            </a:rPr>
            <a:t>gdy beneficjentowi </a:t>
          </a:r>
        </a:p>
        <a:p>
          <a:pPr lvl="0" algn="l" defTabSz="622300">
            <a:lnSpc>
              <a:spcPct val="90000"/>
            </a:lnSpc>
            <a:spcBef>
              <a:spcPct val="0"/>
            </a:spcBef>
            <a:spcAft>
              <a:spcPct val="35000"/>
            </a:spcAft>
          </a:pPr>
          <a:r>
            <a:rPr lang="pl-PL" sz="1400" kern="1200" dirty="0">
              <a:latin typeface="Lato" panose="020F0502020204030203"/>
            </a:rPr>
            <a:t>zgodnie z obowiązującym ustawodawstwem krajowym, nie przysługuje prawo (czyli beneficjent nie ma prawnych możliwości) do obniżenia kwoty podatku należnego o kwotę podatku naliczonego lub ubiegania się o zwrot VAT.</a:t>
          </a:r>
        </a:p>
      </dsp:txBody>
      <dsp:txXfrm>
        <a:off x="103415" y="482009"/>
        <a:ext cx="3129443" cy="3860516"/>
      </dsp:txXfrm>
    </dsp:sp>
    <dsp:sp modelId="{A5491220-2069-4380-BFCF-990F4E86DBFA}">
      <dsp:nvSpPr>
        <dsp:cNvPr id="0" name=""/>
        <dsp:cNvSpPr/>
      </dsp:nvSpPr>
      <dsp:spPr>
        <a:xfrm>
          <a:off x="3662637" y="2000071"/>
          <a:ext cx="704723" cy="824393"/>
        </a:xfrm>
        <a:prstGeom prst="rightArrow">
          <a:avLst>
            <a:gd name="adj1" fmla="val 60000"/>
            <a:gd name="adj2" fmla="val 50000"/>
          </a:avLst>
        </a:prstGeom>
        <a:solidFill>
          <a:schemeClr val="bg1">
            <a:lumMod val="95000"/>
          </a:schemeClr>
        </a:solidFill>
        <a:ln>
          <a:solidFill>
            <a:srgbClr val="FFC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endParaRPr lang="pl-PL" sz="3500" kern="1200"/>
        </a:p>
      </dsp:txBody>
      <dsp:txXfrm>
        <a:off x="3662637" y="2164950"/>
        <a:ext cx="493306" cy="494635"/>
      </dsp:txXfrm>
    </dsp:sp>
    <dsp:sp modelId="{2AE29BA1-5D5A-42AF-902E-BBF5E6BA6CD8}">
      <dsp:nvSpPr>
        <dsp:cNvPr id="0" name=""/>
        <dsp:cNvSpPr/>
      </dsp:nvSpPr>
      <dsp:spPr>
        <a:xfrm>
          <a:off x="4659887" y="384647"/>
          <a:ext cx="3831002" cy="40552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1" kern="1200" dirty="0">
              <a:latin typeface="Lato" panose="020F0502020204030203"/>
            </a:rPr>
            <a:t>Wytyczne MR z 19 lipca 2017 r.</a:t>
          </a:r>
        </a:p>
        <a:p>
          <a:pPr lvl="0" algn="l" defTabSz="622300">
            <a:lnSpc>
              <a:spcPct val="90000"/>
            </a:lnSpc>
            <a:spcBef>
              <a:spcPct val="0"/>
            </a:spcBef>
            <a:spcAft>
              <a:spcPct val="35000"/>
            </a:spcAft>
          </a:pPr>
          <a:r>
            <a:rPr lang="pl-PL" sz="1400" kern="1200" dirty="0">
              <a:latin typeface="Lato" panose="020F0502020204030203"/>
            </a:rPr>
            <a:t> Warunek określony w pkt 1 oznacza, iż zapłacony podatek VAT może być uznany za wydatek kwalifikowalny wyłącznie wówczas</a:t>
          </a:r>
        </a:p>
        <a:p>
          <a:pPr lvl="0" algn="l" defTabSz="622300">
            <a:lnSpc>
              <a:spcPct val="90000"/>
            </a:lnSpc>
            <a:spcBef>
              <a:spcPct val="0"/>
            </a:spcBef>
            <a:spcAft>
              <a:spcPct val="35000"/>
            </a:spcAft>
          </a:pPr>
          <a:r>
            <a:rPr lang="pl-PL" sz="1400" kern="1200" dirty="0">
              <a:latin typeface="Lato" panose="020F0502020204030203"/>
            </a:rPr>
            <a:t> - </a:t>
          </a:r>
          <a:r>
            <a:rPr lang="pl-PL" sz="1400" b="1" kern="1200" dirty="0">
              <a:latin typeface="Lato" panose="020F0502020204030203"/>
            </a:rPr>
            <a:t>gdy beneficjentowi </a:t>
          </a:r>
        </a:p>
        <a:p>
          <a:pPr lvl="0" algn="l" defTabSz="622300">
            <a:lnSpc>
              <a:spcPct val="90000"/>
            </a:lnSpc>
            <a:spcBef>
              <a:spcPct val="0"/>
            </a:spcBef>
            <a:spcAft>
              <a:spcPct val="35000"/>
            </a:spcAft>
          </a:pPr>
          <a:r>
            <a:rPr lang="pl-PL" sz="1400" b="1" u="sng" kern="1200" dirty="0">
              <a:latin typeface="Lato" panose="020F0502020204030203"/>
            </a:rPr>
            <a:t>- ani żadnemu innemu podmiotowi zaangażowanemu w projekt oraz wykorzystującemu do działalności opodatkowanej produkty będące efektem realizacji projektu, </a:t>
          </a:r>
        </a:p>
        <a:p>
          <a:pPr lvl="0" algn="l" defTabSz="622300">
            <a:lnSpc>
              <a:spcPct val="90000"/>
            </a:lnSpc>
            <a:spcBef>
              <a:spcPct val="0"/>
            </a:spcBef>
            <a:spcAft>
              <a:spcPct val="35000"/>
            </a:spcAft>
          </a:pPr>
          <a:r>
            <a:rPr lang="pl-PL" sz="1400" b="1" u="sng" kern="1200" dirty="0">
              <a:latin typeface="Lato" panose="020F0502020204030203"/>
            </a:rPr>
            <a:t>- zarówno w fazie realizacyjnej jak i operacyjnej, </a:t>
          </a:r>
        </a:p>
        <a:p>
          <a:pPr lvl="0" algn="l" defTabSz="622300">
            <a:lnSpc>
              <a:spcPct val="90000"/>
            </a:lnSpc>
            <a:spcBef>
              <a:spcPct val="0"/>
            </a:spcBef>
            <a:spcAft>
              <a:spcPct val="35000"/>
            </a:spcAft>
          </a:pPr>
          <a:r>
            <a:rPr lang="pl-PL" sz="1400" kern="1200" dirty="0">
              <a:latin typeface="Lato" panose="020F0502020204030203"/>
            </a:rPr>
            <a:t>zgodnie z obowiązującym prawodawstwem krajowym, nie przysługuje prawo (tzn. brak jest prawnych możliwości) do obniżenia kwoty podatku należnego o kwotę podatku naliczonego lub ubiegania się o zwrot VAT</a:t>
          </a:r>
        </a:p>
      </dsp:txBody>
      <dsp:txXfrm>
        <a:off x="4772093" y="496853"/>
        <a:ext cx="3606590" cy="3830828"/>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71394-7A13-4210-98A6-B7CAF2E63BEA}">
      <dsp:nvSpPr>
        <dsp:cNvPr id="0" name=""/>
        <dsp:cNvSpPr/>
      </dsp:nvSpPr>
      <dsp:spPr>
        <a:xfrm>
          <a:off x="0" y="1377261"/>
          <a:ext cx="8229600" cy="479759"/>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pl-PL" sz="2800" b="0" i="0" kern="1200">
              <a:latin typeface="Lato"/>
            </a:rPr>
            <a:t>Nowy JPK_VAT będzie zawierał:</a:t>
          </a:r>
          <a:endParaRPr lang="pl-PL" sz="2800" kern="1200">
            <a:latin typeface="Lato"/>
          </a:endParaRPr>
        </a:p>
      </dsp:txBody>
      <dsp:txXfrm>
        <a:off x="23420" y="1400681"/>
        <a:ext cx="8182760" cy="432919"/>
      </dsp:txXfrm>
    </dsp:sp>
    <dsp:sp modelId="{A732D98A-590D-419D-B968-A0333A2233E9}">
      <dsp:nvSpPr>
        <dsp:cNvPr id="0" name=""/>
        <dsp:cNvSpPr/>
      </dsp:nvSpPr>
      <dsp:spPr>
        <a:xfrm>
          <a:off x="0" y="1857021"/>
          <a:ext cx="8229600"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pl-PL" sz="2000" b="0" i="0" kern="1200" dirty="0">
              <a:latin typeface="Lato"/>
            </a:rPr>
            <a:t>zestaw informacji o zakupach i sprzedaży, który wynika z ewidencji VAT za dany okres,</a:t>
          </a:r>
          <a:endParaRPr lang="pl-PL" sz="2000" kern="1200" dirty="0">
            <a:latin typeface="Lato"/>
          </a:endParaRPr>
        </a:p>
        <a:p>
          <a:pPr marL="228600" lvl="1" indent="-228600" algn="l" defTabSz="889000">
            <a:lnSpc>
              <a:spcPct val="90000"/>
            </a:lnSpc>
            <a:spcBef>
              <a:spcPct val="0"/>
            </a:spcBef>
            <a:spcAft>
              <a:spcPct val="20000"/>
            </a:spcAft>
            <a:buChar char="••"/>
          </a:pPr>
          <a:r>
            <a:rPr lang="pl-PL" sz="2000" b="0" i="0" kern="1200" dirty="0">
              <a:latin typeface="Lato"/>
            </a:rPr>
            <a:t>pozycje z obecnej deklaracji VAT-7 (VAT-7K),</a:t>
          </a:r>
          <a:endParaRPr lang="pl-PL" sz="2000" kern="1200" dirty="0">
            <a:latin typeface="Lato"/>
          </a:endParaRPr>
        </a:p>
        <a:p>
          <a:pPr marL="228600" lvl="1" indent="-228600" algn="l" defTabSz="889000">
            <a:lnSpc>
              <a:spcPct val="90000"/>
            </a:lnSpc>
            <a:spcBef>
              <a:spcPct val="0"/>
            </a:spcBef>
            <a:spcAft>
              <a:spcPct val="20000"/>
            </a:spcAft>
            <a:buChar char="••"/>
          </a:pPr>
          <a:r>
            <a:rPr lang="pl-PL" sz="2000" b="0" i="0" kern="1200" dirty="0">
              <a:latin typeface="Lato"/>
            </a:rPr>
            <a:t>dodatkowe dane, które są potrzebne do analizy poprawności rozliczenia.</a:t>
          </a:r>
          <a:endParaRPr lang="pl-PL" sz="2000" kern="1200" dirty="0">
            <a:latin typeface="Lato"/>
          </a:endParaRPr>
        </a:p>
      </dsp:txBody>
      <dsp:txXfrm>
        <a:off x="0" y="1857021"/>
        <a:ext cx="8229600" cy="1291680"/>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0A21D-E12C-4283-B093-AE38A353D398}">
      <dsp:nvSpPr>
        <dsp:cNvPr id="0" name=""/>
        <dsp:cNvSpPr/>
      </dsp:nvSpPr>
      <dsp:spPr>
        <a:xfrm>
          <a:off x="41177" y="2431"/>
          <a:ext cx="8147244" cy="1169286"/>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dirty="0"/>
            <a:t>Podatnik przygotuje i wyśle tylko jeden plik, który będzie zawierać część ewidencyjną oraz deklaracyjną (pozycje z obecnych deklaracji VAT-7/VAT-7K).</a:t>
          </a:r>
        </a:p>
      </dsp:txBody>
      <dsp:txXfrm>
        <a:off x="98257" y="59511"/>
        <a:ext cx="8033084" cy="1055126"/>
      </dsp:txXfrm>
    </dsp:sp>
    <dsp:sp modelId="{788CBB00-FDE8-4D60-8C88-44636A58C269}">
      <dsp:nvSpPr>
        <dsp:cNvPr id="0" name=""/>
        <dsp:cNvSpPr/>
      </dsp:nvSpPr>
      <dsp:spPr>
        <a:xfrm>
          <a:off x="41177" y="1230182"/>
          <a:ext cx="8147244" cy="1169286"/>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dirty="0"/>
            <a:t>JPK_VAT będzie składany wyłącznie w wersji elektronicznej za okresy miesięczne, do 25. dnia miesiąca za miesiąc poprzedni (chyba że 25. dzień miesiąca wypada w sobotę lub dzień ustawowo wolny od pracy, wtedy masz czas do pierwszego dnia roboczego).</a:t>
          </a:r>
        </a:p>
      </dsp:txBody>
      <dsp:txXfrm>
        <a:off x="98257" y="1287262"/>
        <a:ext cx="8033084" cy="1055126"/>
      </dsp:txXfrm>
    </dsp:sp>
    <dsp:sp modelId="{C0777016-F356-42E4-A965-BF4A777C508B}">
      <dsp:nvSpPr>
        <dsp:cNvPr id="0" name=""/>
        <dsp:cNvSpPr/>
      </dsp:nvSpPr>
      <dsp:spPr>
        <a:xfrm rot="5400000">
          <a:off x="4974052" y="316643"/>
          <a:ext cx="935429" cy="5451866"/>
        </a:xfrm>
        <a:prstGeom prst="round2SameRect">
          <a:avLst/>
        </a:prstGeom>
        <a:solidFill>
          <a:schemeClr val="bg1">
            <a:lumMod val="95000"/>
            <a:alpha val="90000"/>
          </a:schemeClr>
        </a:solid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kern="1200" dirty="0"/>
            <a:t>JPK_V7</a:t>
          </a:r>
          <a:r>
            <a:rPr lang="pl-PL" sz="1600" b="1" kern="1200" dirty="0"/>
            <a:t>M</a:t>
          </a:r>
          <a:r>
            <a:rPr lang="pl-PL" sz="1600" kern="1200" dirty="0"/>
            <a:t> - dla podatników, którzy rozliczają się </a:t>
          </a:r>
          <a:r>
            <a:rPr lang="pl-PL" sz="1600" b="1" kern="1200" dirty="0"/>
            <a:t>miesięcznie</a:t>
          </a:r>
          <a:r>
            <a:rPr lang="pl-PL" sz="1600" kern="1200" dirty="0"/>
            <a:t> </a:t>
          </a:r>
        </a:p>
        <a:p>
          <a:pPr marL="171450" lvl="1" indent="-171450" algn="l" defTabSz="711200">
            <a:lnSpc>
              <a:spcPct val="90000"/>
            </a:lnSpc>
            <a:spcBef>
              <a:spcPct val="0"/>
            </a:spcBef>
            <a:spcAft>
              <a:spcPct val="15000"/>
            </a:spcAft>
            <a:buChar char="••"/>
          </a:pPr>
          <a:r>
            <a:rPr lang="pl-PL" sz="1600" kern="1200" dirty="0"/>
            <a:t>JPK_V7</a:t>
          </a:r>
          <a:r>
            <a:rPr lang="pl-PL" sz="1600" b="1" kern="1200" dirty="0"/>
            <a:t>K</a:t>
          </a:r>
          <a:r>
            <a:rPr lang="pl-PL" sz="1600" kern="1200" dirty="0"/>
            <a:t> - dla podatników, którzy rozliczają się </a:t>
          </a:r>
          <a:r>
            <a:rPr lang="pl-PL" sz="1600" b="1" kern="1200" dirty="0"/>
            <a:t>kwartalnie</a:t>
          </a:r>
          <a:r>
            <a:rPr lang="pl-PL" sz="1600" kern="1200" dirty="0"/>
            <a:t>.</a:t>
          </a:r>
        </a:p>
      </dsp:txBody>
      <dsp:txXfrm rot="-5400000">
        <a:off x="2715834" y="2620525"/>
        <a:ext cx="5406202" cy="844101"/>
      </dsp:txXfrm>
    </dsp:sp>
    <dsp:sp modelId="{4992E2D6-2297-456C-815D-DAC1852E2F84}">
      <dsp:nvSpPr>
        <dsp:cNvPr id="0" name=""/>
        <dsp:cNvSpPr/>
      </dsp:nvSpPr>
      <dsp:spPr>
        <a:xfrm>
          <a:off x="41177" y="2457933"/>
          <a:ext cx="2674656" cy="1169286"/>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dirty="0"/>
            <a:t>Będą obowiązywać dwa warianty JPK_VAT:</a:t>
          </a:r>
        </a:p>
      </dsp:txBody>
      <dsp:txXfrm>
        <a:off x="98257" y="2515013"/>
        <a:ext cx="2560496" cy="1055126"/>
      </dsp:txXfrm>
    </dsp:sp>
    <dsp:sp modelId="{CDB4B069-6E22-42F2-A09C-4DCC3EDF5002}">
      <dsp:nvSpPr>
        <dsp:cNvPr id="0" name=""/>
        <dsp:cNvSpPr/>
      </dsp:nvSpPr>
      <dsp:spPr>
        <a:xfrm rot="5400000">
          <a:off x="4974052" y="1544395"/>
          <a:ext cx="935429" cy="5451866"/>
        </a:xfrm>
        <a:prstGeom prst="round2SameRect">
          <a:avLst/>
        </a:prstGeom>
        <a:solidFill>
          <a:schemeClr val="lt1">
            <a:alpha val="90000"/>
            <a:tint val="40000"/>
            <a:hueOff val="0"/>
            <a:satOff val="0"/>
            <a:lumOff val="0"/>
            <a:alphaOff val="0"/>
          </a:schemeClr>
        </a:solid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pl-PL" sz="1600" kern="1200"/>
            <a:t>podpisem kwalifikowanym (polskim lub innego kraju UE),</a:t>
          </a:r>
        </a:p>
        <a:p>
          <a:pPr marL="171450" lvl="1" indent="-171450" algn="l" defTabSz="711200">
            <a:lnSpc>
              <a:spcPct val="90000"/>
            </a:lnSpc>
            <a:spcBef>
              <a:spcPct val="0"/>
            </a:spcBef>
            <a:spcAft>
              <a:spcPct val="15000"/>
            </a:spcAft>
            <a:buChar char="••"/>
          </a:pPr>
          <a:r>
            <a:rPr lang="pl-PL" sz="1600" kern="1200" dirty="0"/>
            <a:t>profilem zaufanym,</a:t>
          </a:r>
        </a:p>
        <a:p>
          <a:pPr marL="171450" lvl="1" indent="-171450" algn="l" defTabSz="711200">
            <a:lnSpc>
              <a:spcPct val="90000"/>
            </a:lnSpc>
            <a:spcBef>
              <a:spcPct val="0"/>
            </a:spcBef>
            <a:spcAft>
              <a:spcPct val="15000"/>
            </a:spcAft>
            <a:buChar char="••"/>
          </a:pPr>
          <a:r>
            <a:rPr lang="pl-PL" sz="1600" kern="1200" dirty="0"/>
            <a:t>danymi autoryzującymi.</a:t>
          </a:r>
        </a:p>
      </dsp:txBody>
      <dsp:txXfrm rot="-5400000">
        <a:off x="2715834" y="3848277"/>
        <a:ext cx="5406202" cy="844101"/>
      </dsp:txXfrm>
    </dsp:sp>
    <dsp:sp modelId="{FA6905AC-B2E3-4425-B36A-AAD758CFAC1E}">
      <dsp:nvSpPr>
        <dsp:cNvPr id="0" name=""/>
        <dsp:cNvSpPr/>
      </dsp:nvSpPr>
      <dsp:spPr>
        <a:xfrm>
          <a:off x="41177" y="3685684"/>
          <a:ext cx="2674656" cy="1169286"/>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JPK_VAT z deklaracją będzie można podpisać:</a:t>
          </a:r>
        </a:p>
      </dsp:txBody>
      <dsp:txXfrm>
        <a:off x="98257" y="3742764"/>
        <a:ext cx="2560496" cy="1055126"/>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5D2BC-F530-4F8C-B2CD-8BD9FA64908D}">
      <dsp:nvSpPr>
        <dsp:cNvPr id="0" name=""/>
        <dsp:cNvSpPr/>
      </dsp:nvSpPr>
      <dsp:spPr>
        <a:xfrm>
          <a:off x="0" y="585381"/>
          <a:ext cx="8229600" cy="79560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b="0" i="0" kern="1200" baseline="0" dirty="0">
              <a:latin typeface="Lato"/>
            </a:rPr>
            <a:t>W składanych korektach wypełnia się wyłącznie części (odpowiednio deklarację lub ewidencję), które podlegają korekcie	</a:t>
          </a:r>
          <a:endParaRPr lang="pl-PL" sz="2000" kern="1200" dirty="0">
            <a:latin typeface="Lato"/>
          </a:endParaRPr>
        </a:p>
      </dsp:txBody>
      <dsp:txXfrm>
        <a:off x="38838" y="624219"/>
        <a:ext cx="8151924" cy="717924"/>
      </dsp:txXfrm>
    </dsp:sp>
    <dsp:sp modelId="{555F7C27-B7F1-4E86-9B1D-DB11BC3893F0}">
      <dsp:nvSpPr>
        <dsp:cNvPr id="0" name=""/>
        <dsp:cNvSpPr/>
      </dsp:nvSpPr>
      <dsp:spPr>
        <a:xfrm>
          <a:off x="0" y="1438581"/>
          <a:ext cx="8229600" cy="79560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b="0" i="0" kern="1200" baseline="0" dirty="0">
              <a:latin typeface="Lato"/>
            </a:rPr>
            <a:t>W przypadku </a:t>
          </a:r>
          <a:r>
            <a:rPr lang="pl-PL" sz="2000" b="0" i="0" u="sng" kern="1200" baseline="0" dirty="0">
              <a:latin typeface="Lato"/>
            </a:rPr>
            <a:t>korekty części deklaracyjnej oraz ewidencyjnej </a:t>
          </a:r>
          <a:r>
            <a:rPr lang="pl-PL" sz="2000" b="0" i="0" kern="1200" baseline="0" dirty="0">
              <a:latin typeface="Lato"/>
            </a:rPr>
            <a:t>wskazuje się wszystkie elementy, tj.: </a:t>
          </a:r>
          <a:r>
            <a:rPr lang="pl-PL" sz="2000" b="1" i="0" kern="1200" baseline="0" dirty="0" err="1">
              <a:latin typeface="Lato"/>
            </a:rPr>
            <a:t>Naglowek</a:t>
          </a:r>
          <a:r>
            <a:rPr lang="pl-PL" sz="2000" b="0" i="0" kern="1200" baseline="0" dirty="0">
              <a:latin typeface="Lato"/>
            </a:rPr>
            <a:t>, </a:t>
          </a:r>
          <a:r>
            <a:rPr lang="pl-PL" sz="2000" b="1" i="0" kern="1200" baseline="0" dirty="0">
              <a:latin typeface="Lato"/>
            </a:rPr>
            <a:t>Podmiot1</a:t>
          </a:r>
          <a:r>
            <a:rPr lang="pl-PL" sz="2000" b="0" i="0" kern="1200" baseline="0" dirty="0">
              <a:latin typeface="Lato"/>
            </a:rPr>
            <a:t>, </a:t>
          </a:r>
          <a:r>
            <a:rPr lang="pl-PL" sz="2000" b="1" i="0" kern="1200" baseline="0" dirty="0">
              <a:latin typeface="Lato"/>
            </a:rPr>
            <a:t>Deklaracja, Ewidencja. </a:t>
          </a:r>
          <a:endParaRPr lang="pl-PL" sz="2000" kern="1200" dirty="0">
            <a:latin typeface="Lato"/>
          </a:endParaRPr>
        </a:p>
      </dsp:txBody>
      <dsp:txXfrm>
        <a:off x="38838" y="1477419"/>
        <a:ext cx="8151924" cy="717924"/>
      </dsp:txXfrm>
    </dsp:sp>
    <dsp:sp modelId="{383978DA-4184-4B23-8014-A118714EE7DD}">
      <dsp:nvSpPr>
        <dsp:cNvPr id="0" name=""/>
        <dsp:cNvSpPr/>
      </dsp:nvSpPr>
      <dsp:spPr>
        <a:xfrm>
          <a:off x="0" y="2291781"/>
          <a:ext cx="8229600" cy="79560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b="0" i="0" kern="1200" baseline="0" dirty="0">
              <a:latin typeface="Lato"/>
            </a:rPr>
            <a:t>W przypadku </a:t>
          </a:r>
          <a:r>
            <a:rPr lang="pl-PL" sz="2000" b="0" i="0" u="sng" kern="1200" baseline="0" dirty="0">
              <a:latin typeface="Lato"/>
            </a:rPr>
            <a:t>korekty wyłącznie części deklaracyjnej</a:t>
          </a:r>
          <a:r>
            <a:rPr lang="pl-PL" sz="2000" b="0" i="0" kern="1200" baseline="0" dirty="0">
              <a:latin typeface="Lato"/>
            </a:rPr>
            <a:t>, która nie ma wpływu na część ewidencyjną, wskazuje się elementy: </a:t>
          </a:r>
          <a:r>
            <a:rPr lang="pl-PL" sz="2000" b="1" i="0" kern="1200" baseline="0" dirty="0" err="1">
              <a:latin typeface="Lato"/>
            </a:rPr>
            <a:t>Naglowek</a:t>
          </a:r>
          <a:r>
            <a:rPr lang="pl-PL" sz="2000" b="0" i="0" kern="1200" baseline="0" dirty="0">
              <a:latin typeface="Lato"/>
            </a:rPr>
            <a:t>, </a:t>
          </a:r>
          <a:r>
            <a:rPr lang="pl-PL" sz="2000" b="1" i="0" kern="1200" baseline="0" dirty="0">
              <a:latin typeface="Lato"/>
            </a:rPr>
            <a:t>Podmiot1</a:t>
          </a:r>
          <a:r>
            <a:rPr lang="pl-PL" sz="2000" b="0" i="0" kern="1200" baseline="0" dirty="0">
              <a:latin typeface="Lato"/>
            </a:rPr>
            <a:t>, </a:t>
          </a:r>
          <a:r>
            <a:rPr lang="pl-PL" sz="2000" b="1" i="0" kern="1200" baseline="0" dirty="0">
              <a:latin typeface="Lato"/>
            </a:rPr>
            <a:t>Deklaracja.</a:t>
          </a:r>
          <a:endParaRPr lang="pl-PL" sz="2000" kern="1200" dirty="0">
            <a:latin typeface="Lato"/>
          </a:endParaRPr>
        </a:p>
      </dsp:txBody>
      <dsp:txXfrm>
        <a:off x="38838" y="2330619"/>
        <a:ext cx="8151924" cy="717924"/>
      </dsp:txXfrm>
    </dsp:sp>
    <dsp:sp modelId="{A76FDB27-F2FD-4F59-B4C5-84FC3EED4B64}">
      <dsp:nvSpPr>
        <dsp:cNvPr id="0" name=""/>
        <dsp:cNvSpPr/>
      </dsp:nvSpPr>
      <dsp:spPr>
        <a:xfrm>
          <a:off x="0" y="3144981"/>
          <a:ext cx="8229600" cy="79560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pl-PL" sz="2000" b="0" i="0" kern="1200" baseline="0" dirty="0">
              <a:latin typeface="Lato"/>
            </a:rPr>
            <a:t>W przypadku </a:t>
          </a:r>
          <a:r>
            <a:rPr lang="pl-PL" sz="2000" b="0" i="0" u="sng" kern="1200" baseline="0" dirty="0">
              <a:latin typeface="Lato"/>
            </a:rPr>
            <a:t>korekty wyłącznie części ewidencyjnej</a:t>
          </a:r>
          <a:r>
            <a:rPr lang="pl-PL" sz="2000" b="0" i="0" kern="1200" baseline="0" dirty="0">
              <a:latin typeface="Lato"/>
            </a:rPr>
            <a:t>, która nie ma wpływu na część deklaracyjną, wskazuje się elementy: </a:t>
          </a:r>
          <a:r>
            <a:rPr lang="pl-PL" sz="2000" b="1" i="0" kern="1200" baseline="0" dirty="0" err="1">
              <a:latin typeface="Lato"/>
            </a:rPr>
            <a:t>Naglowek</a:t>
          </a:r>
          <a:r>
            <a:rPr lang="pl-PL" sz="2000" b="1" i="0" kern="1200" baseline="0" dirty="0">
              <a:latin typeface="Lato"/>
            </a:rPr>
            <a:t>, Podmiot1, Ewidencja. </a:t>
          </a:r>
          <a:endParaRPr lang="pl-PL" sz="2000" kern="1200" dirty="0">
            <a:latin typeface="Lato"/>
          </a:endParaRPr>
        </a:p>
      </dsp:txBody>
      <dsp:txXfrm>
        <a:off x="38838" y="3183819"/>
        <a:ext cx="8151924" cy="717924"/>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393EFF-B563-427A-926D-F8603392E100}">
      <dsp:nvSpPr>
        <dsp:cNvPr id="0" name=""/>
        <dsp:cNvSpPr/>
      </dsp:nvSpPr>
      <dsp:spPr>
        <a:xfrm>
          <a:off x="527" y="260"/>
          <a:ext cx="8221569" cy="122144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pl-PL" sz="1800" kern="1200" dirty="0">
              <a:latin typeface="Lato"/>
            </a:rPr>
            <a:t>Podatnicy, którzy rozliczają się kwartalnie i są zobowiązani do składania JPK_VAT, wypełnią tylko część ewidencyjną za pierwsze 2 miesiące każdego kwartału. Natomiast </a:t>
          </a:r>
          <a:r>
            <a:rPr lang="pl-PL" sz="1800" b="1" kern="1200" dirty="0">
              <a:solidFill>
                <a:schemeClr val="tx1"/>
              </a:solidFill>
              <a:latin typeface="Lato"/>
            </a:rPr>
            <a:t>po zakończeniu kwartału wypełnią część ewidencyjną za 3. miesiąc kwartału oraz część deklaracyjną JPK_VAT za cały kwartał.</a:t>
          </a:r>
        </a:p>
      </dsp:txBody>
      <dsp:txXfrm>
        <a:off x="60153" y="59886"/>
        <a:ext cx="8102317" cy="1102193"/>
      </dsp:txXfrm>
    </dsp:sp>
    <dsp:sp modelId="{26506F80-7819-43F7-B485-C593D42C82C3}">
      <dsp:nvSpPr>
        <dsp:cNvPr id="0" name=""/>
        <dsp:cNvSpPr/>
      </dsp:nvSpPr>
      <dsp:spPr>
        <a:xfrm rot="5400000">
          <a:off x="4488897" y="-769733"/>
          <a:ext cx="1472619" cy="6007729"/>
        </a:xfrm>
        <a:prstGeom prst="round2SameRect">
          <a:avLst/>
        </a:prstGeom>
        <a:solidFill>
          <a:schemeClr val="lt1">
            <a:alpha val="90000"/>
            <a:tint val="40000"/>
            <a:hueOff val="0"/>
            <a:satOff val="0"/>
            <a:lumOff val="0"/>
            <a:alphaOff val="0"/>
          </a:schemeClr>
        </a:solid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114300" lvl="1" indent="-114300" algn="l" defTabSz="622300">
            <a:lnSpc>
              <a:spcPct val="90000"/>
            </a:lnSpc>
            <a:spcBef>
              <a:spcPct val="0"/>
            </a:spcBef>
            <a:spcAft>
              <a:spcPct val="15000"/>
            </a:spcAft>
            <a:buChar char="••"/>
          </a:pPr>
          <a:r>
            <a:rPr lang="pl-PL" sz="1400" kern="1200">
              <a:latin typeface="Lato"/>
            </a:rPr>
            <a:t>JPK_VAT za styczeń – przedsiębiorca wyśle do 25 lutego</a:t>
          </a:r>
        </a:p>
        <a:p>
          <a:pPr marL="114300" lvl="1" indent="-114300" algn="l" defTabSz="622300">
            <a:lnSpc>
              <a:spcPct val="90000"/>
            </a:lnSpc>
            <a:spcBef>
              <a:spcPct val="0"/>
            </a:spcBef>
            <a:spcAft>
              <a:spcPct val="15000"/>
            </a:spcAft>
            <a:buChar char="••"/>
          </a:pPr>
          <a:r>
            <a:rPr lang="pl-PL" sz="1400" kern="1200" dirty="0">
              <a:latin typeface="Lato"/>
            </a:rPr>
            <a:t>JPK_VAT za luty – przedsiębiorca wyśle do 25 marca</a:t>
          </a:r>
        </a:p>
        <a:p>
          <a:pPr marL="114300" lvl="1" indent="-114300" algn="l" defTabSz="622300">
            <a:lnSpc>
              <a:spcPct val="90000"/>
            </a:lnSpc>
            <a:spcBef>
              <a:spcPct val="0"/>
            </a:spcBef>
            <a:spcAft>
              <a:spcPct val="15000"/>
            </a:spcAft>
            <a:buChar char="••"/>
          </a:pPr>
          <a:r>
            <a:rPr lang="pl-PL" sz="1400" kern="1200">
              <a:latin typeface="Lato"/>
            </a:rPr>
            <a:t>JPK_VAT za marzec – przedsiębiorca wyśle do 25 kwietnia</a:t>
          </a:r>
        </a:p>
      </dsp:txBody>
      <dsp:txXfrm rot="-5400000">
        <a:off x="2221343" y="1569708"/>
        <a:ext cx="5935842" cy="1328845"/>
      </dsp:txXfrm>
    </dsp:sp>
    <dsp:sp modelId="{A67719AE-A8BB-45F1-8517-8A3EA072C7EC}">
      <dsp:nvSpPr>
        <dsp:cNvPr id="0" name=""/>
        <dsp:cNvSpPr/>
      </dsp:nvSpPr>
      <dsp:spPr>
        <a:xfrm>
          <a:off x="527" y="1313744"/>
          <a:ext cx="2220815" cy="184077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b="1" kern="1200">
              <a:latin typeface="Lato"/>
            </a:rPr>
            <a:t>Przykład rozliczenia miesięcznego</a:t>
          </a:r>
          <a:endParaRPr lang="pl-PL" sz="1600" kern="1200">
            <a:latin typeface="Lato"/>
          </a:endParaRPr>
        </a:p>
      </dsp:txBody>
      <dsp:txXfrm>
        <a:off x="90386" y="1403603"/>
        <a:ext cx="2041097" cy="1661055"/>
      </dsp:txXfrm>
    </dsp:sp>
    <dsp:sp modelId="{C8965C19-EAF5-4321-8D77-8613964DB514}">
      <dsp:nvSpPr>
        <dsp:cNvPr id="0" name=""/>
        <dsp:cNvSpPr/>
      </dsp:nvSpPr>
      <dsp:spPr>
        <a:xfrm rot="5400000">
          <a:off x="4488897" y="1163079"/>
          <a:ext cx="1472619" cy="6007729"/>
        </a:xfrm>
        <a:prstGeom prst="round2SameRect">
          <a:avLst/>
        </a:prstGeom>
        <a:solidFill>
          <a:schemeClr val="lt1">
            <a:alpha val="90000"/>
            <a:tint val="40000"/>
            <a:hueOff val="0"/>
            <a:satOff val="0"/>
            <a:lumOff val="0"/>
            <a:alphaOff val="0"/>
          </a:schemeClr>
        </a:solid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pl-PL" sz="1400" kern="1200" dirty="0">
              <a:latin typeface="Lato"/>
            </a:rPr>
            <a:t>JPK_VAT </a:t>
          </a:r>
          <a:r>
            <a:rPr lang="pl-PL" sz="1400" u="sng" kern="1200" dirty="0">
              <a:latin typeface="Lato"/>
            </a:rPr>
            <a:t>tylko część ewidencyjną </a:t>
          </a:r>
          <a:r>
            <a:rPr lang="pl-PL" sz="1400" kern="1200" dirty="0">
              <a:latin typeface="Lato"/>
            </a:rPr>
            <a:t>za styczeń – przedsiębiorca wyśle do 25 lutego</a:t>
          </a:r>
        </a:p>
        <a:p>
          <a:pPr marL="114300" lvl="1" indent="-114300" algn="l" defTabSz="622300">
            <a:lnSpc>
              <a:spcPct val="90000"/>
            </a:lnSpc>
            <a:spcBef>
              <a:spcPct val="0"/>
            </a:spcBef>
            <a:spcAft>
              <a:spcPct val="15000"/>
            </a:spcAft>
            <a:buChar char="••"/>
          </a:pPr>
          <a:r>
            <a:rPr lang="pl-PL" sz="1400" kern="1200" dirty="0">
              <a:latin typeface="Lato"/>
            </a:rPr>
            <a:t>JPK_VAT </a:t>
          </a:r>
          <a:r>
            <a:rPr lang="pl-PL" sz="1400" u="sng" kern="1200" dirty="0">
              <a:latin typeface="Lato"/>
            </a:rPr>
            <a:t>tylko część ewidencyjną </a:t>
          </a:r>
          <a:r>
            <a:rPr lang="pl-PL" sz="1400" kern="1200" dirty="0">
              <a:latin typeface="Lato"/>
            </a:rPr>
            <a:t>za luty – przedsiębiorca wyśle do 25 marca</a:t>
          </a:r>
        </a:p>
        <a:p>
          <a:pPr marL="114300" lvl="1" indent="-114300" algn="l" defTabSz="622300">
            <a:lnSpc>
              <a:spcPct val="90000"/>
            </a:lnSpc>
            <a:spcBef>
              <a:spcPct val="0"/>
            </a:spcBef>
            <a:spcAft>
              <a:spcPct val="15000"/>
            </a:spcAft>
            <a:buChar char="••"/>
          </a:pPr>
          <a:r>
            <a:rPr lang="pl-PL" sz="1400" kern="1200" dirty="0">
              <a:latin typeface="Lato"/>
            </a:rPr>
            <a:t>JPK_VAT część ewidencyjną za marzec oraz część deklaracyjną za styczeń, luty i marzec – przedsiębiorca wyśle do 25 kwietnia</a:t>
          </a:r>
        </a:p>
      </dsp:txBody>
      <dsp:txXfrm rot="-5400000">
        <a:off x="2221343" y="3502521"/>
        <a:ext cx="5935842" cy="1328845"/>
      </dsp:txXfrm>
    </dsp:sp>
    <dsp:sp modelId="{3AD733E6-B7A5-4369-AE86-A5BB97EABCC6}">
      <dsp:nvSpPr>
        <dsp:cNvPr id="0" name=""/>
        <dsp:cNvSpPr/>
      </dsp:nvSpPr>
      <dsp:spPr>
        <a:xfrm>
          <a:off x="527" y="3246556"/>
          <a:ext cx="2220815" cy="184077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b="1" kern="1200" dirty="0">
              <a:latin typeface="Lato"/>
            </a:rPr>
            <a:t>Przykład rozliczenia kwartalnego</a:t>
          </a:r>
          <a:endParaRPr lang="pl-PL" sz="1600" kern="1200" dirty="0">
            <a:latin typeface="Lato"/>
          </a:endParaRPr>
        </a:p>
      </dsp:txBody>
      <dsp:txXfrm>
        <a:off x="90386" y="3336415"/>
        <a:ext cx="2041097" cy="1661055"/>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38E25-E15D-4B72-9C58-9BE1769A211E}">
      <dsp:nvSpPr>
        <dsp:cNvPr id="0" name=""/>
        <dsp:cNvSpPr/>
      </dsp:nvSpPr>
      <dsp:spPr>
        <a:xfrm>
          <a:off x="0" y="353"/>
          <a:ext cx="8229600" cy="84679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pl-PL" sz="1400" kern="1200" dirty="0">
              <a:latin typeface="Lato"/>
            </a:rPr>
            <a:t>W przypadku stwierdzenia przez naczelnika urzędu skarbowego w przesłanej ewidencji błędów, które uniemożliwiają przeprowadzenie weryfikacji prawidłowości transakcji, naczelnik urzędu skarbowego </a:t>
          </a:r>
          <a:r>
            <a:rPr lang="pl-PL" sz="1400" b="1" u="sng" kern="1200" dirty="0">
              <a:latin typeface="Lato"/>
            </a:rPr>
            <a:t>wzywa podatnika do ich skorygowania, wskazując te błędy.</a:t>
          </a:r>
        </a:p>
      </dsp:txBody>
      <dsp:txXfrm>
        <a:off x="41337" y="41690"/>
        <a:ext cx="8146926" cy="764116"/>
      </dsp:txXfrm>
    </dsp:sp>
    <dsp:sp modelId="{86E90DC6-C9BB-4A82-9C45-A78CCDE9DCC3}">
      <dsp:nvSpPr>
        <dsp:cNvPr id="0" name=""/>
        <dsp:cNvSpPr/>
      </dsp:nvSpPr>
      <dsp:spPr>
        <a:xfrm>
          <a:off x="0" y="849588"/>
          <a:ext cx="8229600" cy="85760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pl-PL" sz="1400" kern="1200" dirty="0">
              <a:latin typeface="Lato"/>
            </a:rPr>
            <a:t>Podatnik w terminie 14 dni od dnia doręczenia wezwania przesyła do naczelnika urzędu skarbowego ewidencję skorygowaną w zakresie błędów wskazanych w wezwaniu lub składa wyjaśnienia wskazujące, że ewidencja nie zawiera błędów, o których mowa w wezwaniu.</a:t>
          </a:r>
        </a:p>
      </dsp:txBody>
      <dsp:txXfrm>
        <a:off x="41865" y="891453"/>
        <a:ext cx="8145870" cy="773874"/>
      </dsp:txXfrm>
    </dsp:sp>
    <dsp:sp modelId="{A3FCD606-ADEB-4E22-B992-0DAD6DA223A8}">
      <dsp:nvSpPr>
        <dsp:cNvPr id="0" name=""/>
        <dsp:cNvSpPr/>
      </dsp:nvSpPr>
      <dsp:spPr>
        <a:xfrm>
          <a:off x="0" y="1709636"/>
          <a:ext cx="8229600" cy="1939731"/>
        </a:xfrm>
        <a:prstGeom prst="roundRect">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100000"/>
            </a:lnSpc>
            <a:spcBef>
              <a:spcPct val="0"/>
            </a:spcBef>
            <a:spcAft>
              <a:spcPts val="0"/>
            </a:spcAft>
          </a:pPr>
          <a:r>
            <a:rPr lang="pl-PL" sz="1400" kern="1200" dirty="0">
              <a:latin typeface="Lato"/>
            </a:rPr>
            <a:t>Jeżeli podatnik, wbrew obowiązkowi:</a:t>
          </a:r>
        </a:p>
        <a:p>
          <a:pPr lvl="0" algn="l" defTabSz="622300" rtl="0">
            <a:lnSpc>
              <a:spcPct val="100000"/>
            </a:lnSpc>
            <a:spcBef>
              <a:spcPct val="0"/>
            </a:spcBef>
            <a:spcAft>
              <a:spcPts val="0"/>
            </a:spcAft>
          </a:pPr>
          <a:r>
            <a:rPr lang="pl-PL" sz="1400" kern="1200" dirty="0">
              <a:latin typeface="Lato"/>
            </a:rPr>
            <a:t>1)     nie prześle ewidencji skorygowanej w zakresie błędów wskazanych w wezwaniu lub nie złoży wyjaśnień, albo zrobi to po terminie,</a:t>
          </a:r>
        </a:p>
        <a:p>
          <a:pPr lvl="0" algn="l" defTabSz="622300" rtl="0">
            <a:lnSpc>
              <a:spcPct val="100000"/>
            </a:lnSpc>
            <a:spcBef>
              <a:spcPct val="0"/>
            </a:spcBef>
            <a:spcAft>
              <a:spcPts val="0"/>
            </a:spcAft>
          </a:pPr>
          <a:r>
            <a:rPr lang="pl-PL" sz="1400" kern="1200" dirty="0">
              <a:latin typeface="Lato"/>
            </a:rPr>
            <a:t>2)     w złożonych wyjaśnieniach nie wykaże, że ewidencja nie zawiera błędów, o których mowa w wezwaniu</a:t>
          </a:r>
        </a:p>
        <a:p>
          <a:pPr lvl="0" algn="l" defTabSz="622300" rtl="0">
            <a:lnSpc>
              <a:spcPct val="100000"/>
            </a:lnSpc>
            <a:spcBef>
              <a:spcPct val="0"/>
            </a:spcBef>
            <a:spcAft>
              <a:spcPts val="0"/>
            </a:spcAft>
          </a:pPr>
          <a:r>
            <a:rPr lang="pl-PL" sz="1400" b="0" u="sng" kern="1200" dirty="0">
              <a:latin typeface="Lato"/>
            </a:rPr>
            <a:t>– naczelnik urzędu skarbowego nakłada, w drodze decyzji, na tego podatnika karę pieniężną w wysokości </a:t>
          </a:r>
          <a:r>
            <a:rPr lang="pl-PL" sz="1400" b="1" u="sng" kern="1200" dirty="0">
              <a:solidFill>
                <a:schemeClr val="tx1"/>
              </a:solidFill>
              <a:latin typeface="Lato"/>
            </a:rPr>
            <a:t>500 zł za każdy błąd</a:t>
          </a:r>
          <a:endParaRPr lang="pl-PL" sz="1400" kern="1200" dirty="0">
            <a:solidFill>
              <a:schemeClr val="tx1"/>
            </a:solidFill>
            <a:latin typeface="Lato"/>
          </a:endParaRPr>
        </a:p>
      </dsp:txBody>
      <dsp:txXfrm>
        <a:off x="94690" y="1804326"/>
        <a:ext cx="8040220" cy="1750351"/>
      </dsp:txXfrm>
    </dsp:sp>
    <dsp:sp modelId="{E63B4BDB-59D9-4735-8D4C-852E002BF70C}">
      <dsp:nvSpPr>
        <dsp:cNvPr id="0" name=""/>
        <dsp:cNvSpPr/>
      </dsp:nvSpPr>
      <dsp:spPr>
        <a:xfrm>
          <a:off x="0" y="3649368"/>
          <a:ext cx="8229600" cy="14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3970" rIns="78232" bIns="13970" numCol="1" spcCol="1270" anchor="t" anchorCtr="0">
          <a:noAutofit/>
        </a:bodyPr>
        <a:lstStyle/>
        <a:p>
          <a:pPr marL="57150" lvl="1" indent="-57150" algn="l" defTabSz="466725" rtl="0">
            <a:lnSpc>
              <a:spcPct val="90000"/>
            </a:lnSpc>
            <a:spcBef>
              <a:spcPct val="0"/>
            </a:spcBef>
            <a:spcAft>
              <a:spcPct val="20000"/>
            </a:spcAft>
            <a:buChar char="••"/>
          </a:pPr>
          <a:endParaRPr lang="pl-PL" sz="1050" kern="1200" dirty="0"/>
        </a:p>
      </dsp:txBody>
      <dsp:txXfrm>
        <a:off x="0" y="3649368"/>
        <a:ext cx="8229600" cy="14052"/>
      </dsp:txXfrm>
    </dsp:sp>
    <dsp:sp modelId="{29A4F8C8-F7F5-4094-92E9-7457BA2385BE}">
      <dsp:nvSpPr>
        <dsp:cNvPr id="0" name=""/>
        <dsp:cNvSpPr/>
      </dsp:nvSpPr>
      <dsp:spPr>
        <a:xfrm>
          <a:off x="0" y="3663420"/>
          <a:ext cx="8229600" cy="888675"/>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pl-PL" sz="1400" kern="1200" dirty="0">
              <a:latin typeface="Lato"/>
            </a:rPr>
            <a:t>Kary pieniężnej nie nakłada się w stosunku do podatnika będącego osobą fizyczną prowadzącą działalność gospodarczą, który za ten sam czyn ponosi odpowiedzialność za wykroczenie skarbowe lub przestępstwo skarbowe.</a:t>
          </a:r>
        </a:p>
      </dsp:txBody>
      <dsp:txXfrm>
        <a:off x="43382" y="3706802"/>
        <a:ext cx="8142836" cy="801911"/>
      </dsp:txXfrm>
    </dsp:sp>
    <dsp:sp modelId="{24682E5B-0792-435C-9FEA-56B3673CBA09}">
      <dsp:nvSpPr>
        <dsp:cNvPr id="0" name=""/>
        <dsp:cNvSpPr/>
      </dsp:nvSpPr>
      <dsp:spPr>
        <a:xfrm>
          <a:off x="0" y="4554540"/>
          <a:ext cx="8229600" cy="73854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pl-PL" sz="1400" kern="1200" dirty="0">
              <a:latin typeface="Lato"/>
            </a:rPr>
            <a:t>Karę pieniężną uiszcza się bez wezwania naczelnika urzędu skarbowego w terminie 14 dni od dnia doręczenia decyzji.</a:t>
          </a:r>
        </a:p>
      </dsp:txBody>
      <dsp:txXfrm>
        <a:off x="36053" y="4590593"/>
        <a:ext cx="8157494" cy="666437"/>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5F677-CED7-4D8E-9775-065BCCC3B5B8}">
      <dsp:nvSpPr>
        <dsp:cNvPr id="0" name=""/>
        <dsp:cNvSpPr/>
      </dsp:nvSpPr>
      <dsp:spPr>
        <a:xfrm>
          <a:off x="0" y="0"/>
          <a:ext cx="8229600" cy="84514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0" i="0" kern="1200" baseline="0" dirty="0">
              <a:latin typeface="Lato"/>
            </a:rPr>
            <a:t>1. W przypadku korekty ewidencji, należy złożyć nowy, kompletny oraz zawierający poprawione dane plik XML. Niedopuszczalne jest złożenie pliku zawierającego jedynie dane korygowane. </a:t>
          </a:r>
          <a:endParaRPr lang="pl-PL" sz="1400" kern="1200" dirty="0">
            <a:latin typeface="Lato"/>
          </a:endParaRPr>
        </a:p>
      </dsp:txBody>
      <dsp:txXfrm>
        <a:off x="41256" y="41256"/>
        <a:ext cx="8147088" cy="762628"/>
      </dsp:txXfrm>
    </dsp:sp>
    <dsp:sp modelId="{F43E810B-913A-4F3F-9931-74874215F8C3}">
      <dsp:nvSpPr>
        <dsp:cNvPr id="0" name=""/>
        <dsp:cNvSpPr/>
      </dsp:nvSpPr>
      <dsp:spPr>
        <a:xfrm>
          <a:off x="0" y="1342656"/>
          <a:ext cx="8229600" cy="1973783"/>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0" i="0" kern="1200" baseline="0" dirty="0">
              <a:latin typeface="Lato"/>
            </a:rPr>
            <a:t>2. Korektę błędnego wpisu niewpływającego na wysokość podatku należnego lub naliczonego dokonuje się co do zasady poprzez jego wystornowanie, tj. wpisanie ze znakiem przeciwnym całego wpisu oraz ponowne dodanie prawidłowego wpisu z podaniem pierwotnego numeru dokumentu (np. </a:t>
          </a:r>
          <a:r>
            <a:rPr lang="pl-PL" sz="1400" b="0" i="0" kern="1200" baseline="0" dirty="0" err="1">
              <a:latin typeface="Lato"/>
            </a:rPr>
            <a:t>DowodSprzedazy</a:t>
          </a:r>
          <a:r>
            <a:rPr lang="pl-PL" sz="1400" b="0" i="0" kern="1200" baseline="0" dirty="0">
              <a:latin typeface="Lato"/>
            </a:rPr>
            <a:t>, </a:t>
          </a:r>
          <a:r>
            <a:rPr lang="pl-PL" sz="1400" b="0" i="0" kern="1200" baseline="0" dirty="0" err="1">
              <a:latin typeface="Lato"/>
            </a:rPr>
            <a:t>NrKontrahenta</a:t>
          </a:r>
          <a:r>
            <a:rPr lang="pl-PL" sz="1400" b="0" i="0" kern="1200" baseline="0" dirty="0">
              <a:latin typeface="Lato"/>
            </a:rPr>
            <a:t> lub </a:t>
          </a:r>
          <a:r>
            <a:rPr lang="pl-PL" sz="1400" b="0" i="0" kern="1200" baseline="0" dirty="0" err="1">
              <a:latin typeface="Lato"/>
            </a:rPr>
            <a:t>NazwaKontrahenta</a:t>
          </a:r>
          <a:r>
            <a:rPr lang="pl-PL" sz="1400" b="0" i="0" kern="1200" baseline="0" dirty="0">
              <a:latin typeface="Lato"/>
            </a:rPr>
            <a:t>). Natomiast, w przypadku gdy podatnik jeszcze nie przesłał pliku za dany okres rozliczeniowy, dopuszczalne jest ujęcie tylko jednego zapisu z poprawnymi danymi. </a:t>
          </a:r>
          <a:endParaRPr lang="pl-PL" sz="1400" kern="1200" dirty="0">
            <a:latin typeface="Lato"/>
          </a:endParaRPr>
        </a:p>
      </dsp:txBody>
      <dsp:txXfrm>
        <a:off x="96352" y="1439008"/>
        <a:ext cx="8036896" cy="1781079"/>
      </dsp:txXfrm>
    </dsp:sp>
    <dsp:sp modelId="{6EE7B601-DA89-4C86-B21D-FB9E1F4ECFC2}">
      <dsp:nvSpPr>
        <dsp:cNvPr id="0" name=""/>
        <dsp:cNvSpPr/>
      </dsp:nvSpPr>
      <dsp:spPr>
        <a:xfrm>
          <a:off x="0" y="3309162"/>
          <a:ext cx="8229600" cy="121680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0" i="0" kern="1200" baseline="0" dirty="0">
              <a:latin typeface="Lato"/>
            </a:rPr>
            <a:t>3. Korekty dokumentów wpływających na wysokość podstawy opodatkowania lub podatku należnego ( „in plus” lub „in minus”) należy ująć w ewidencji z numerem dokumentu korygującego za ten okres, za który zgodnie z przepisami ustawy powinna nastąpić korekta. </a:t>
          </a:r>
          <a:endParaRPr lang="pl-PL" sz="1400" kern="1200" dirty="0">
            <a:latin typeface="Lato"/>
          </a:endParaRPr>
        </a:p>
      </dsp:txBody>
      <dsp:txXfrm>
        <a:off x="59399" y="3368561"/>
        <a:ext cx="8110802" cy="1098002"/>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80B08-B830-40FD-ACE1-BC2D5FDD1CFA}">
      <dsp:nvSpPr>
        <dsp:cNvPr id="0" name=""/>
        <dsp:cNvSpPr/>
      </dsp:nvSpPr>
      <dsp:spPr>
        <a:xfrm>
          <a:off x="0" y="145096"/>
          <a:ext cx="8229600" cy="2265120"/>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0" i="0" kern="1200" baseline="0">
              <a:latin typeface="Lato"/>
            </a:rPr>
            <a:t>4. Korekty dokumentów wpływających na wysokość podatku naliczonego „in plus” lub „in minus” należy ująć w ewidencji z numerem dokumentu korygującego. Natomiast, w przypadku korekt dokumentów wpływających na wysokość podatku naliczonego „in minus” jeżeli zgodnie z przepisami ustawy dokument pierwotny oraz korygujący można ująć w ewidencji za jeden okres rozliczeniowy dopuszczalne jest ujęcie wyłącznie dokumentu pierwotnego pomniejszonego o wartości z dokumentu korygującego. </a:t>
          </a:r>
          <a:endParaRPr lang="pl-PL" sz="1600" kern="1200">
            <a:latin typeface="Lato"/>
          </a:endParaRPr>
        </a:p>
      </dsp:txBody>
      <dsp:txXfrm>
        <a:off x="110574" y="255670"/>
        <a:ext cx="8008452" cy="2043972"/>
      </dsp:txXfrm>
    </dsp:sp>
    <dsp:sp modelId="{60E8EFE9-BA3E-4B32-9959-E697A3D1F1AB}">
      <dsp:nvSpPr>
        <dsp:cNvPr id="0" name=""/>
        <dsp:cNvSpPr/>
      </dsp:nvSpPr>
      <dsp:spPr>
        <a:xfrm>
          <a:off x="0" y="2502376"/>
          <a:ext cx="8229600" cy="898618"/>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pl-PL" sz="1600" b="0" i="0" kern="1200" baseline="0">
              <a:latin typeface="Lato"/>
            </a:rPr>
            <a:t>5. Wielkości liter nie mają znaczenia. </a:t>
          </a:r>
          <a:endParaRPr lang="pl-PL" sz="1600" kern="1200">
            <a:latin typeface="Lato"/>
          </a:endParaRPr>
        </a:p>
      </dsp:txBody>
      <dsp:txXfrm>
        <a:off x="43867" y="2546243"/>
        <a:ext cx="8141866" cy="810884"/>
      </dsp:txXfrm>
    </dsp:sp>
    <dsp:sp modelId="{4FCDEC9A-A841-4E4C-BC91-271C7F74E482}">
      <dsp:nvSpPr>
        <dsp:cNvPr id="0" name=""/>
        <dsp:cNvSpPr/>
      </dsp:nvSpPr>
      <dsp:spPr>
        <a:xfrm>
          <a:off x="0" y="3493154"/>
          <a:ext cx="8229600" cy="940002"/>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pl-PL" sz="1700" b="0" i="0" kern="1200" baseline="0" dirty="0">
              <a:latin typeface="Lato"/>
            </a:rPr>
            <a:t>6. Numery dowodów sprzedaży oraz dowodów zakupu należy ująć w ewidencji w całości, zgodnie z ich oryginalną pisownią. Nie należy pomijać części oznaczeń takich dokumentów. </a:t>
          </a:r>
          <a:endParaRPr lang="pl-PL" sz="1700" kern="1200" dirty="0">
            <a:latin typeface="Lato"/>
          </a:endParaRPr>
        </a:p>
      </dsp:txBody>
      <dsp:txXfrm>
        <a:off x="45887" y="3539041"/>
        <a:ext cx="8137826" cy="848228"/>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F3DB85-84BE-4097-8359-55F8FAEB4F23}">
      <dsp:nvSpPr>
        <dsp:cNvPr id="0" name=""/>
        <dsp:cNvSpPr/>
      </dsp:nvSpPr>
      <dsp:spPr>
        <a:xfrm>
          <a:off x="0" y="0"/>
          <a:ext cx="8229600" cy="0"/>
        </a:xfrm>
        <a:prstGeom prst="lin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3ACCF0-E692-4570-9B02-7210391FB143}">
      <dsp:nvSpPr>
        <dsp:cNvPr id="0" name=""/>
        <dsp:cNvSpPr/>
      </dsp:nvSpPr>
      <dsp:spPr>
        <a:xfrm>
          <a:off x="0" y="0"/>
          <a:ext cx="61754" cy="5087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lvl="0" algn="l" defTabSz="2889250">
            <a:lnSpc>
              <a:spcPct val="90000"/>
            </a:lnSpc>
            <a:spcBef>
              <a:spcPct val="0"/>
            </a:spcBef>
            <a:spcAft>
              <a:spcPct val="35000"/>
            </a:spcAft>
          </a:pPr>
          <a:endParaRPr lang="pl-PL" sz="6500" kern="1200" dirty="0"/>
        </a:p>
      </dsp:txBody>
      <dsp:txXfrm>
        <a:off x="0" y="0"/>
        <a:ext cx="61754" cy="5087591"/>
      </dsp:txXfrm>
    </dsp:sp>
    <dsp:sp modelId="{BAC94ED8-F6D6-4409-8ED2-14644C6AD5CE}">
      <dsp:nvSpPr>
        <dsp:cNvPr id="0" name=""/>
        <dsp:cNvSpPr/>
      </dsp:nvSpPr>
      <dsp:spPr>
        <a:xfrm>
          <a:off x="185198" y="118246"/>
          <a:ext cx="3168396" cy="236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l-PL" sz="2400" b="1" kern="1200" dirty="0">
              <a:solidFill>
                <a:schemeClr val="tx1"/>
              </a:solidFill>
              <a:latin typeface="Lato"/>
            </a:rPr>
            <a:t>Ewidencja sprzedaży</a:t>
          </a:r>
        </a:p>
      </dsp:txBody>
      <dsp:txXfrm>
        <a:off x="185198" y="118246"/>
        <a:ext cx="3168396" cy="2364934"/>
      </dsp:txXfrm>
    </dsp:sp>
    <dsp:sp modelId="{C9EBA167-A0F8-472E-9B24-71D1D555BF7A}">
      <dsp:nvSpPr>
        <dsp:cNvPr id="0" name=""/>
        <dsp:cNvSpPr/>
      </dsp:nvSpPr>
      <dsp:spPr>
        <a:xfrm>
          <a:off x="3477038" y="118246"/>
          <a:ext cx="4155794" cy="591233"/>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solidFill>
                <a:schemeClr val="tx1"/>
              </a:solidFill>
              <a:latin typeface="Lato"/>
            </a:rPr>
            <a:t>Dostawa określonych towarów</a:t>
          </a:r>
        </a:p>
      </dsp:txBody>
      <dsp:txXfrm>
        <a:off x="3477038" y="118246"/>
        <a:ext cx="4155794" cy="591233"/>
      </dsp:txXfrm>
    </dsp:sp>
    <dsp:sp modelId="{106E8943-0197-4085-AE4F-9F3018B15951}">
      <dsp:nvSpPr>
        <dsp:cNvPr id="0" name=""/>
        <dsp:cNvSpPr/>
      </dsp:nvSpPr>
      <dsp:spPr>
        <a:xfrm>
          <a:off x="3353594" y="709480"/>
          <a:ext cx="3168396" cy="0"/>
        </a:xfrm>
        <a:prstGeom prst="line">
          <a:avLst/>
        </a:prstGeom>
        <a:solidFill>
          <a:schemeClr val="dk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CFAD8D68-1E56-41B9-BC33-958A1386ACC8}">
      <dsp:nvSpPr>
        <dsp:cNvPr id="0" name=""/>
        <dsp:cNvSpPr/>
      </dsp:nvSpPr>
      <dsp:spPr>
        <a:xfrm>
          <a:off x="3477038" y="709480"/>
          <a:ext cx="3168396" cy="591233"/>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solidFill>
                <a:schemeClr val="tx1"/>
              </a:solidFill>
              <a:latin typeface="Lato"/>
            </a:rPr>
            <a:t>Świadczenie określonych usług</a:t>
          </a:r>
        </a:p>
      </dsp:txBody>
      <dsp:txXfrm>
        <a:off x="3477038" y="709480"/>
        <a:ext cx="3168396" cy="591233"/>
      </dsp:txXfrm>
    </dsp:sp>
    <dsp:sp modelId="{85F482F4-4DBF-4857-A1FB-F6703D4DD826}">
      <dsp:nvSpPr>
        <dsp:cNvPr id="0" name=""/>
        <dsp:cNvSpPr/>
      </dsp:nvSpPr>
      <dsp:spPr>
        <a:xfrm>
          <a:off x="3353594" y="1300714"/>
          <a:ext cx="3168396" cy="0"/>
        </a:xfrm>
        <a:prstGeom prst="line">
          <a:avLst/>
        </a:prstGeom>
        <a:solidFill>
          <a:schemeClr val="dk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B01D101F-A2E6-40D8-8D54-6D7D33ED3790}">
      <dsp:nvSpPr>
        <dsp:cNvPr id="0" name=""/>
        <dsp:cNvSpPr/>
      </dsp:nvSpPr>
      <dsp:spPr>
        <a:xfrm>
          <a:off x="3477038" y="1300714"/>
          <a:ext cx="3168396" cy="591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solidFill>
                <a:schemeClr val="tx1"/>
              </a:solidFill>
              <a:latin typeface="Lato"/>
            </a:rPr>
            <a:t>Oznaczenia procedur</a:t>
          </a:r>
        </a:p>
      </dsp:txBody>
      <dsp:txXfrm>
        <a:off x="3477038" y="1300714"/>
        <a:ext cx="3168396" cy="591233"/>
      </dsp:txXfrm>
    </dsp:sp>
    <dsp:sp modelId="{D81B3B09-3D06-4F17-A5E7-591841901FE2}">
      <dsp:nvSpPr>
        <dsp:cNvPr id="0" name=""/>
        <dsp:cNvSpPr/>
      </dsp:nvSpPr>
      <dsp:spPr>
        <a:xfrm>
          <a:off x="3353594" y="1891947"/>
          <a:ext cx="3168396" cy="0"/>
        </a:xfrm>
        <a:prstGeom prst="line">
          <a:avLst/>
        </a:prstGeom>
        <a:solidFill>
          <a:schemeClr val="dk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6D7CD937-F848-47ED-8C10-34FFC72935EE}">
      <dsp:nvSpPr>
        <dsp:cNvPr id="0" name=""/>
        <dsp:cNvSpPr/>
      </dsp:nvSpPr>
      <dsp:spPr>
        <a:xfrm>
          <a:off x="3477038" y="1891947"/>
          <a:ext cx="3168396" cy="591233"/>
        </a:xfrm>
        <a:prstGeom prst="rect">
          <a:avLst/>
        </a:prstGeom>
        <a:noFill/>
        <a:ln>
          <a:solidFill>
            <a:schemeClr val="bg1"/>
          </a:solid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solidFill>
                <a:schemeClr val="tx1"/>
              </a:solidFill>
              <a:latin typeface="Lato"/>
            </a:rPr>
            <a:t>Oznaczenia dowodów sprzedaży</a:t>
          </a:r>
        </a:p>
      </dsp:txBody>
      <dsp:txXfrm>
        <a:off x="3477038" y="1891947"/>
        <a:ext cx="3168396" cy="591233"/>
      </dsp:txXfrm>
    </dsp:sp>
    <dsp:sp modelId="{CD8F7032-995A-4F12-B5B3-CF462D4DE9C6}">
      <dsp:nvSpPr>
        <dsp:cNvPr id="0" name=""/>
        <dsp:cNvSpPr/>
      </dsp:nvSpPr>
      <dsp:spPr>
        <a:xfrm>
          <a:off x="61754" y="2483181"/>
          <a:ext cx="6583680" cy="0"/>
        </a:xfrm>
        <a:prstGeom prst="line">
          <a:avLst/>
        </a:prstGeom>
        <a:solidFill>
          <a:schemeClr val="dk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C29680F4-CE69-43D4-85D0-0154D0F1CBDA}">
      <dsp:nvSpPr>
        <dsp:cNvPr id="0" name=""/>
        <dsp:cNvSpPr/>
      </dsp:nvSpPr>
      <dsp:spPr>
        <a:xfrm>
          <a:off x="185198" y="2601428"/>
          <a:ext cx="3168396" cy="236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pl-PL" sz="2400" b="1" kern="1200" dirty="0">
              <a:solidFill>
                <a:schemeClr val="tx1"/>
              </a:solidFill>
              <a:latin typeface="Lato"/>
            </a:rPr>
            <a:t>Ewidencja zakupów</a:t>
          </a:r>
        </a:p>
      </dsp:txBody>
      <dsp:txXfrm>
        <a:off x="185198" y="2601428"/>
        <a:ext cx="3168396" cy="2364934"/>
      </dsp:txXfrm>
    </dsp:sp>
    <dsp:sp modelId="{257F1675-5CE9-4092-BDED-33C691952797}">
      <dsp:nvSpPr>
        <dsp:cNvPr id="0" name=""/>
        <dsp:cNvSpPr/>
      </dsp:nvSpPr>
      <dsp:spPr>
        <a:xfrm>
          <a:off x="3477038" y="2601428"/>
          <a:ext cx="3168396" cy="2364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pl-PL" sz="1800" kern="1200" dirty="0">
              <a:solidFill>
                <a:schemeClr val="tx1"/>
              </a:solidFill>
              <a:latin typeface="Lato"/>
            </a:rPr>
            <a:t>Dodatkowe oznaczenia</a:t>
          </a:r>
        </a:p>
      </dsp:txBody>
      <dsp:txXfrm>
        <a:off x="3477038" y="2601428"/>
        <a:ext cx="3168396" cy="2364934"/>
      </dsp:txXfrm>
    </dsp:sp>
    <dsp:sp modelId="{259D3ED1-2BDB-4200-8191-A1BC8879AEB9}">
      <dsp:nvSpPr>
        <dsp:cNvPr id="0" name=""/>
        <dsp:cNvSpPr/>
      </dsp:nvSpPr>
      <dsp:spPr>
        <a:xfrm>
          <a:off x="61754" y="4966363"/>
          <a:ext cx="6583680" cy="0"/>
        </a:xfrm>
        <a:prstGeom prst="line">
          <a:avLst/>
        </a:prstGeom>
        <a:solidFill>
          <a:schemeClr val="dk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B962B-1900-4932-8BE4-71E0CA2EB925}">
      <dsp:nvSpPr>
        <dsp:cNvPr id="0" name=""/>
        <dsp:cNvSpPr/>
      </dsp:nvSpPr>
      <dsp:spPr>
        <a:xfrm>
          <a:off x="1346486" y="72005"/>
          <a:ext cx="5909915" cy="355590"/>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Lato"/>
            </a:rPr>
            <a:t>Konstytucja RP</a:t>
          </a:r>
        </a:p>
      </dsp:txBody>
      <dsp:txXfrm>
        <a:off x="1356901" y="82420"/>
        <a:ext cx="5889085" cy="334760"/>
      </dsp:txXfrm>
    </dsp:sp>
    <dsp:sp modelId="{989166CC-E66B-4853-B0C8-791E7793FCD0}">
      <dsp:nvSpPr>
        <dsp:cNvPr id="0" name=""/>
        <dsp:cNvSpPr/>
      </dsp:nvSpPr>
      <dsp:spPr>
        <a:xfrm>
          <a:off x="4255724" y="427596"/>
          <a:ext cx="91440" cy="220476"/>
        </a:xfrm>
        <a:custGeom>
          <a:avLst/>
          <a:gdLst/>
          <a:ahLst/>
          <a:cxnLst/>
          <a:rect l="0" t="0" r="0" b="0"/>
          <a:pathLst>
            <a:path>
              <a:moveTo>
                <a:pt x="45720" y="0"/>
              </a:moveTo>
              <a:lnTo>
                <a:pt x="45720" y="110238"/>
              </a:lnTo>
              <a:lnTo>
                <a:pt x="57583" y="110238"/>
              </a:lnTo>
              <a:lnTo>
                <a:pt x="57583" y="22047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A5D621F-33DE-4403-AB2D-F81C9C2AE83B}">
      <dsp:nvSpPr>
        <dsp:cNvPr id="0" name=""/>
        <dsp:cNvSpPr/>
      </dsp:nvSpPr>
      <dsp:spPr>
        <a:xfrm>
          <a:off x="1334613" y="648073"/>
          <a:ext cx="5957389" cy="369793"/>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Lato"/>
            </a:rPr>
            <a:t>prawo UE</a:t>
          </a:r>
          <a:endParaRPr lang="pl-PL" sz="1600" kern="1200" dirty="0">
            <a:latin typeface="Lato"/>
          </a:endParaRPr>
        </a:p>
      </dsp:txBody>
      <dsp:txXfrm>
        <a:off x="1345444" y="658904"/>
        <a:ext cx="5935727" cy="348131"/>
      </dsp:txXfrm>
    </dsp:sp>
    <dsp:sp modelId="{31D3DB5E-0418-446F-9B87-347B912E4A88}">
      <dsp:nvSpPr>
        <dsp:cNvPr id="0" name=""/>
        <dsp:cNvSpPr/>
      </dsp:nvSpPr>
      <dsp:spPr>
        <a:xfrm>
          <a:off x="3413606" y="1017866"/>
          <a:ext cx="899701" cy="262136"/>
        </a:xfrm>
        <a:custGeom>
          <a:avLst/>
          <a:gdLst/>
          <a:ahLst/>
          <a:cxnLst/>
          <a:rect l="0" t="0" r="0" b="0"/>
          <a:pathLst>
            <a:path>
              <a:moveTo>
                <a:pt x="899701" y="0"/>
              </a:moveTo>
              <a:lnTo>
                <a:pt x="899701" y="131068"/>
              </a:lnTo>
              <a:lnTo>
                <a:pt x="0" y="131068"/>
              </a:lnTo>
              <a:lnTo>
                <a:pt x="0" y="26213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B0607CD0-4190-47D9-961B-1E10EAD7E3B1}">
      <dsp:nvSpPr>
        <dsp:cNvPr id="0" name=""/>
        <dsp:cNvSpPr/>
      </dsp:nvSpPr>
      <dsp:spPr>
        <a:xfrm>
          <a:off x="2974525" y="1280003"/>
          <a:ext cx="878160" cy="5854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Prawo pierwotne</a:t>
          </a:r>
        </a:p>
        <a:p>
          <a:pPr lvl="0" algn="ctr" defTabSz="400050">
            <a:lnSpc>
              <a:spcPct val="90000"/>
            </a:lnSpc>
            <a:spcBef>
              <a:spcPct val="0"/>
            </a:spcBef>
            <a:spcAft>
              <a:spcPct val="35000"/>
            </a:spcAft>
          </a:pPr>
          <a:r>
            <a:rPr lang="pl-PL" sz="900" kern="1200" dirty="0">
              <a:latin typeface="Lato"/>
            </a:rPr>
            <a:t>(traktaty)</a:t>
          </a:r>
        </a:p>
      </dsp:txBody>
      <dsp:txXfrm>
        <a:off x="2991672" y="1297150"/>
        <a:ext cx="843866" cy="551146"/>
      </dsp:txXfrm>
    </dsp:sp>
    <dsp:sp modelId="{81B38574-27BF-44F3-90F3-16EDD98A44CD}">
      <dsp:nvSpPr>
        <dsp:cNvPr id="0" name=""/>
        <dsp:cNvSpPr/>
      </dsp:nvSpPr>
      <dsp:spPr>
        <a:xfrm>
          <a:off x="4313308" y="1017866"/>
          <a:ext cx="241906" cy="262136"/>
        </a:xfrm>
        <a:custGeom>
          <a:avLst/>
          <a:gdLst/>
          <a:ahLst/>
          <a:cxnLst/>
          <a:rect l="0" t="0" r="0" b="0"/>
          <a:pathLst>
            <a:path>
              <a:moveTo>
                <a:pt x="0" y="0"/>
              </a:moveTo>
              <a:lnTo>
                <a:pt x="0" y="131068"/>
              </a:lnTo>
              <a:lnTo>
                <a:pt x="241906" y="131068"/>
              </a:lnTo>
              <a:lnTo>
                <a:pt x="241906" y="26213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AD91B66-DC89-4CCE-885D-8798F01CB26A}">
      <dsp:nvSpPr>
        <dsp:cNvPr id="0" name=""/>
        <dsp:cNvSpPr/>
      </dsp:nvSpPr>
      <dsp:spPr>
        <a:xfrm>
          <a:off x="4116134" y="1280003"/>
          <a:ext cx="878160" cy="5854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Prawo wtórne (pochodne)</a:t>
          </a:r>
        </a:p>
      </dsp:txBody>
      <dsp:txXfrm>
        <a:off x="4133281" y="1297150"/>
        <a:ext cx="843866" cy="551146"/>
      </dsp:txXfrm>
    </dsp:sp>
    <dsp:sp modelId="{65106D74-2620-4311-9B67-CDDFC182D3AA}">
      <dsp:nvSpPr>
        <dsp:cNvPr id="0" name=""/>
        <dsp:cNvSpPr/>
      </dsp:nvSpPr>
      <dsp:spPr>
        <a:xfrm>
          <a:off x="3128204" y="1865443"/>
          <a:ext cx="1427011" cy="234176"/>
        </a:xfrm>
        <a:custGeom>
          <a:avLst/>
          <a:gdLst/>
          <a:ahLst/>
          <a:cxnLst/>
          <a:rect l="0" t="0" r="0" b="0"/>
          <a:pathLst>
            <a:path>
              <a:moveTo>
                <a:pt x="1427011" y="0"/>
              </a:moveTo>
              <a:lnTo>
                <a:pt x="1427011" y="117088"/>
              </a:lnTo>
              <a:lnTo>
                <a:pt x="0" y="117088"/>
              </a:lnTo>
              <a:lnTo>
                <a:pt x="0" y="23417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BC3DF6B-A01D-4078-BD6E-79A845B15B8A}">
      <dsp:nvSpPr>
        <dsp:cNvPr id="0" name=""/>
        <dsp:cNvSpPr/>
      </dsp:nvSpPr>
      <dsp:spPr>
        <a:xfrm>
          <a:off x="2689123" y="2099620"/>
          <a:ext cx="878160" cy="5854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Akty wiążące</a:t>
          </a:r>
        </a:p>
      </dsp:txBody>
      <dsp:txXfrm>
        <a:off x="2706270" y="2116767"/>
        <a:ext cx="843866" cy="551146"/>
      </dsp:txXfrm>
    </dsp:sp>
    <dsp:sp modelId="{45906DAE-ADD8-4868-A6DE-A2B59F5FDA47}">
      <dsp:nvSpPr>
        <dsp:cNvPr id="0" name=""/>
        <dsp:cNvSpPr/>
      </dsp:nvSpPr>
      <dsp:spPr>
        <a:xfrm>
          <a:off x="1986595" y="2685060"/>
          <a:ext cx="1141608" cy="234176"/>
        </a:xfrm>
        <a:custGeom>
          <a:avLst/>
          <a:gdLst/>
          <a:ahLst/>
          <a:cxnLst/>
          <a:rect l="0" t="0" r="0" b="0"/>
          <a:pathLst>
            <a:path>
              <a:moveTo>
                <a:pt x="1141608" y="0"/>
              </a:moveTo>
              <a:lnTo>
                <a:pt x="1141608" y="117088"/>
              </a:lnTo>
              <a:lnTo>
                <a:pt x="0" y="117088"/>
              </a:lnTo>
              <a:lnTo>
                <a:pt x="0" y="23417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2A08AAC-D4B7-4CC4-AC2D-F8ABF55A0CBB}">
      <dsp:nvSpPr>
        <dsp:cNvPr id="0" name=""/>
        <dsp:cNvSpPr/>
      </dsp:nvSpPr>
      <dsp:spPr>
        <a:xfrm>
          <a:off x="1547514" y="2919236"/>
          <a:ext cx="878160" cy="585440"/>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rozporządzenia</a:t>
          </a:r>
        </a:p>
      </dsp:txBody>
      <dsp:txXfrm>
        <a:off x="1564661" y="2936383"/>
        <a:ext cx="843866" cy="551146"/>
      </dsp:txXfrm>
    </dsp:sp>
    <dsp:sp modelId="{4702F4B6-89FC-49CE-B372-906FAB2D9FAF}">
      <dsp:nvSpPr>
        <dsp:cNvPr id="0" name=""/>
        <dsp:cNvSpPr/>
      </dsp:nvSpPr>
      <dsp:spPr>
        <a:xfrm>
          <a:off x="3082484" y="2685060"/>
          <a:ext cx="91440" cy="234176"/>
        </a:xfrm>
        <a:custGeom>
          <a:avLst/>
          <a:gdLst/>
          <a:ahLst/>
          <a:cxnLst/>
          <a:rect l="0" t="0" r="0" b="0"/>
          <a:pathLst>
            <a:path>
              <a:moveTo>
                <a:pt x="45720" y="0"/>
              </a:moveTo>
              <a:lnTo>
                <a:pt x="45720" y="23417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8526E47-9758-4706-868C-A092B94625CA}">
      <dsp:nvSpPr>
        <dsp:cNvPr id="0" name=""/>
        <dsp:cNvSpPr/>
      </dsp:nvSpPr>
      <dsp:spPr>
        <a:xfrm>
          <a:off x="2689123" y="2919236"/>
          <a:ext cx="878160" cy="585440"/>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dyrektywy</a:t>
          </a:r>
        </a:p>
      </dsp:txBody>
      <dsp:txXfrm>
        <a:off x="2706270" y="2936383"/>
        <a:ext cx="843866" cy="551146"/>
      </dsp:txXfrm>
    </dsp:sp>
    <dsp:sp modelId="{E1AD53B1-3455-402E-837B-507500E77FE7}">
      <dsp:nvSpPr>
        <dsp:cNvPr id="0" name=""/>
        <dsp:cNvSpPr/>
      </dsp:nvSpPr>
      <dsp:spPr>
        <a:xfrm>
          <a:off x="3128204" y="2685060"/>
          <a:ext cx="1141608" cy="234176"/>
        </a:xfrm>
        <a:custGeom>
          <a:avLst/>
          <a:gdLst/>
          <a:ahLst/>
          <a:cxnLst/>
          <a:rect l="0" t="0" r="0" b="0"/>
          <a:pathLst>
            <a:path>
              <a:moveTo>
                <a:pt x="0" y="0"/>
              </a:moveTo>
              <a:lnTo>
                <a:pt x="0" y="117088"/>
              </a:lnTo>
              <a:lnTo>
                <a:pt x="1141608" y="117088"/>
              </a:lnTo>
              <a:lnTo>
                <a:pt x="1141608" y="23417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EDF4E745-4F04-4A21-8929-A6E0366AD601}">
      <dsp:nvSpPr>
        <dsp:cNvPr id="0" name=""/>
        <dsp:cNvSpPr/>
      </dsp:nvSpPr>
      <dsp:spPr>
        <a:xfrm>
          <a:off x="3830732" y="2919236"/>
          <a:ext cx="878160" cy="585440"/>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decyzje</a:t>
          </a:r>
        </a:p>
      </dsp:txBody>
      <dsp:txXfrm>
        <a:off x="3847879" y="2936383"/>
        <a:ext cx="843866" cy="551146"/>
      </dsp:txXfrm>
    </dsp:sp>
    <dsp:sp modelId="{62D58158-EDE3-41BF-A5F3-251A0A322319}">
      <dsp:nvSpPr>
        <dsp:cNvPr id="0" name=""/>
        <dsp:cNvSpPr/>
      </dsp:nvSpPr>
      <dsp:spPr>
        <a:xfrm>
          <a:off x="4214837" y="3504677"/>
          <a:ext cx="91440" cy="239737"/>
        </a:xfrm>
        <a:custGeom>
          <a:avLst/>
          <a:gdLst/>
          <a:ahLst/>
          <a:cxnLst/>
          <a:rect l="0" t="0" r="0" b="0"/>
          <a:pathLst>
            <a:path>
              <a:moveTo>
                <a:pt x="54975" y="0"/>
              </a:moveTo>
              <a:lnTo>
                <a:pt x="54975" y="119868"/>
              </a:lnTo>
              <a:lnTo>
                <a:pt x="45720" y="119868"/>
              </a:lnTo>
              <a:lnTo>
                <a:pt x="45720" y="239737"/>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06A8BC50-723C-4D1F-9120-87274069FC5F}">
      <dsp:nvSpPr>
        <dsp:cNvPr id="0" name=""/>
        <dsp:cNvSpPr/>
      </dsp:nvSpPr>
      <dsp:spPr>
        <a:xfrm>
          <a:off x="1306486" y="3744415"/>
          <a:ext cx="5908141" cy="363049"/>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Lato"/>
            </a:rPr>
            <a:t>ustawy</a:t>
          </a:r>
        </a:p>
      </dsp:txBody>
      <dsp:txXfrm>
        <a:off x="1317119" y="3755048"/>
        <a:ext cx="5886875" cy="341783"/>
      </dsp:txXfrm>
    </dsp:sp>
    <dsp:sp modelId="{9197CA73-0AC2-4D06-BE1C-7F07808FC14C}">
      <dsp:nvSpPr>
        <dsp:cNvPr id="0" name=""/>
        <dsp:cNvSpPr/>
      </dsp:nvSpPr>
      <dsp:spPr>
        <a:xfrm>
          <a:off x="4202103" y="4107464"/>
          <a:ext cx="91440" cy="213018"/>
        </a:xfrm>
        <a:custGeom>
          <a:avLst/>
          <a:gdLst/>
          <a:ahLst/>
          <a:cxnLst/>
          <a:rect l="0" t="0" r="0" b="0"/>
          <a:pathLst>
            <a:path>
              <a:moveTo>
                <a:pt x="58453" y="0"/>
              </a:moveTo>
              <a:lnTo>
                <a:pt x="58453" y="106509"/>
              </a:lnTo>
              <a:lnTo>
                <a:pt x="45720" y="106509"/>
              </a:lnTo>
              <a:lnTo>
                <a:pt x="45720" y="213018"/>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41D1F9A-2D74-41ED-8CC9-A185A19B9719}">
      <dsp:nvSpPr>
        <dsp:cNvPr id="0" name=""/>
        <dsp:cNvSpPr/>
      </dsp:nvSpPr>
      <dsp:spPr>
        <a:xfrm>
          <a:off x="1306490" y="4320482"/>
          <a:ext cx="5882666" cy="363049"/>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pl-PL" sz="1600" b="1" kern="1200" dirty="0">
              <a:latin typeface="Lato"/>
            </a:rPr>
            <a:t>rozporządzenia</a:t>
          </a:r>
        </a:p>
      </dsp:txBody>
      <dsp:txXfrm>
        <a:off x="1317123" y="4331115"/>
        <a:ext cx="5861400" cy="341783"/>
      </dsp:txXfrm>
    </dsp:sp>
    <dsp:sp modelId="{99E5B7C9-9547-4DB8-8489-B9C3934DDB09}">
      <dsp:nvSpPr>
        <dsp:cNvPr id="0" name=""/>
        <dsp:cNvSpPr/>
      </dsp:nvSpPr>
      <dsp:spPr>
        <a:xfrm>
          <a:off x="4555215" y="1865443"/>
          <a:ext cx="1427011" cy="234176"/>
        </a:xfrm>
        <a:custGeom>
          <a:avLst/>
          <a:gdLst/>
          <a:ahLst/>
          <a:cxnLst/>
          <a:rect l="0" t="0" r="0" b="0"/>
          <a:pathLst>
            <a:path>
              <a:moveTo>
                <a:pt x="0" y="0"/>
              </a:moveTo>
              <a:lnTo>
                <a:pt x="0" y="117088"/>
              </a:lnTo>
              <a:lnTo>
                <a:pt x="1427011" y="117088"/>
              </a:lnTo>
              <a:lnTo>
                <a:pt x="1427011" y="23417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E3B8C834-8496-4B73-A1C8-1B0A5AC518C1}">
      <dsp:nvSpPr>
        <dsp:cNvPr id="0" name=""/>
        <dsp:cNvSpPr/>
      </dsp:nvSpPr>
      <dsp:spPr>
        <a:xfrm>
          <a:off x="5543145" y="2099620"/>
          <a:ext cx="878160" cy="5854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Akty niewiążące</a:t>
          </a:r>
        </a:p>
      </dsp:txBody>
      <dsp:txXfrm>
        <a:off x="5560292" y="2116767"/>
        <a:ext cx="843866" cy="551146"/>
      </dsp:txXfrm>
    </dsp:sp>
    <dsp:sp modelId="{C904CAD8-9971-4BD8-B173-3A4E37FB7F9E}">
      <dsp:nvSpPr>
        <dsp:cNvPr id="0" name=""/>
        <dsp:cNvSpPr/>
      </dsp:nvSpPr>
      <dsp:spPr>
        <a:xfrm>
          <a:off x="5411421" y="2685060"/>
          <a:ext cx="570804" cy="234176"/>
        </a:xfrm>
        <a:custGeom>
          <a:avLst/>
          <a:gdLst/>
          <a:ahLst/>
          <a:cxnLst/>
          <a:rect l="0" t="0" r="0" b="0"/>
          <a:pathLst>
            <a:path>
              <a:moveTo>
                <a:pt x="570804" y="0"/>
              </a:moveTo>
              <a:lnTo>
                <a:pt x="570804" y="117088"/>
              </a:lnTo>
              <a:lnTo>
                <a:pt x="0" y="117088"/>
              </a:lnTo>
              <a:lnTo>
                <a:pt x="0" y="23417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7319BB29-A77E-4026-B77E-EECDE5169EB5}">
      <dsp:nvSpPr>
        <dsp:cNvPr id="0" name=""/>
        <dsp:cNvSpPr/>
      </dsp:nvSpPr>
      <dsp:spPr>
        <a:xfrm>
          <a:off x="4972341" y="2919236"/>
          <a:ext cx="878160" cy="5854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zalecenia</a:t>
          </a:r>
        </a:p>
      </dsp:txBody>
      <dsp:txXfrm>
        <a:off x="4989488" y="2936383"/>
        <a:ext cx="843866" cy="551146"/>
      </dsp:txXfrm>
    </dsp:sp>
    <dsp:sp modelId="{C39A23AF-32B2-4A55-B14B-6EFC51ACEED5}">
      <dsp:nvSpPr>
        <dsp:cNvPr id="0" name=""/>
        <dsp:cNvSpPr/>
      </dsp:nvSpPr>
      <dsp:spPr>
        <a:xfrm>
          <a:off x="5982226" y="2685060"/>
          <a:ext cx="570804" cy="234176"/>
        </a:xfrm>
        <a:custGeom>
          <a:avLst/>
          <a:gdLst/>
          <a:ahLst/>
          <a:cxnLst/>
          <a:rect l="0" t="0" r="0" b="0"/>
          <a:pathLst>
            <a:path>
              <a:moveTo>
                <a:pt x="0" y="0"/>
              </a:moveTo>
              <a:lnTo>
                <a:pt x="0" y="117088"/>
              </a:lnTo>
              <a:lnTo>
                <a:pt x="570804" y="117088"/>
              </a:lnTo>
              <a:lnTo>
                <a:pt x="570804" y="234176"/>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63D757C-8206-4AD3-8E95-E82C7AF3E01E}">
      <dsp:nvSpPr>
        <dsp:cNvPr id="0" name=""/>
        <dsp:cNvSpPr/>
      </dsp:nvSpPr>
      <dsp:spPr>
        <a:xfrm>
          <a:off x="6113950" y="2919236"/>
          <a:ext cx="878160" cy="585440"/>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pl-PL" sz="900" kern="1200" dirty="0">
              <a:latin typeface="Lato"/>
            </a:rPr>
            <a:t>opinie</a:t>
          </a:r>
        </a:p>
      </dsp:txBody>
      <dsp:txXfrm>
        <a:off x="6131097" y="2936383"/>
        <a:ext cx="843866" cy="5511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271F9-611C-482E-A625-7D27CF61B58A}">
      <dsp:nvSpPr>
        <dsp:cNvPr id="0" name=""/>
        <dsp:cNvSpPr/>
      </dsp:nvSpPr>
      <dsp:spPr>
        <a:xfrm>
          <a:off x="82353" y="187784"/>
          <a:ext cx="8064892" cy="705367"/>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1" kern="1200" dirty="0">
              <a:latin typeface="Lato"/>
            </a:rPr>
            <a:t>Podstawa prawna prymatu prawa unijnego przed prawem krajowym oraz jego bezpośredniego skutku w porządku wewnętrznym</a:t>
          </a:r>
          <a:endParaRPr lang="pl-PL" sz="1700" kern="1200" dirty="0">
            <a:latin typeface="Lato"/>
          </a:endParaRPr>
        </a:p>
      </dsp:txBody>
      <dsp:txXfrm>
        <a:off x="103012" y="208443"/>
        <a:ext cx="8023574" cy="664049"/>
      </dsp:txXfrm>
    </dsp:sp>
    <dsp:sp modelId="{5D3BE3F6-9922-4493-9B8E-39D053855B02}">
      <dsp:nvSpPr>
        <dsp:cNvPr id="0" name=""/>
        <dsp:cNvSpPr/>
      </dsp:nvSpPr>
      <dsp:spPr>
        <a:xfrm>
          <a:off x="1397530" y="893151"/>
          <a:ext cx="2717269" cy="424338"/>
        </a:xfrm>
        <a:custGeom>
          <a:avLst/>
          <a:gdLst/>
          <a:ahLst/>
          <a:cxnLst/>
          <a:rect l="0" t="0" r="0" b="0"/>
          <a:pathLst>
            <a:path>
              <a:moveTo>
                <a:pt x="2717269" y="0"/>
              </a:moveTo>
              <a:lnTo>
                <a:pt x="2717269" y="212169"/>
              </a:lnTo>
              <a:lnTo>
                <a:pt x="0" y="212169"/>
              </a:lnTo>
              <a:lnTo>
                <a:pt x="0" y="42433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C7BD1140-314E-4FD0-9C0B-245637EE8D0A}">
      <dsp:nvSpPr>
        <dsp:cNvPr id="0" name=""/>
        <dsp:cNvSpPr/>
      </dsp:nvSpPr>
      <dsp:spPr>
        <a:xfrm>
          <a:off x="207841" y="1317490"/>
          <a:ext cx="2379378" cy="143397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1" kern="1200" dirty="0">
              <a:latin typeface="Lato"/>
            </a:rPr>
            <a:t>Podstawą prawną dla pierwszeństwa prawa pierwotnego przed ustawami (oraz aktami wykonawczymi)</a:t>
          </a:r>
          <a:endParaRPr lang="pl-PL" sz="1700" kern="1200" dirty="0">
            <a:latin typeface="Lato"/>
          </a:endParaRPr>
        </a:p>
      </dsp:txBody>
      <dsp:txXfrm>
        <a:off x="249841" y="1359490"/>
        <a:ext cx="2295378" cy="1349978"/>
      </dsp:txXfrm>
    </dsp:sp>
    <dsp:sp modelId="{B3350749-8FF2-4E44-879A-E9FB41743FF6}">
      <dsp:nvSpPr>
        <dsp:cNvPr id="0" name=""/>
        <dsp:cNvSpPr/>
      </dsp:nvSpPr>
      <dsp:spPr>
        <a:xfrm>
          <a:off x="1351810" y="2751469"/>
          <a:ext cx="91440" cy="424338"/>
        </a:xfrm>
        <a:custGeom>
          <a:avLst/>
          <a:gdLst/>
          <a:ahLst/>
          <a:cxnLst/>
          <a:rect l="0" t="0" r="0" b="0"/>
          <a:pathLst>
            <a:path>
              <a:moveTo>
                <a:pt x="45720" y="0"/>
              </a:moveTo>
              <a:lnTo>
                <a:pt x="45720" y="424338"/>
              </a:lnTo>
            </a:path>
          </a:pathLst>
        </a:custGeom>
        <a:noFill/>
        <a:ln w="25400" cap="flat" cmpd="sng" algn="ctr">
          <a:solidFill>
            <a:schemeClr val="dk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4C2387-B3D0-4016-B93D-79E6346D3779}">
      <dsp:nvSpPr>
        <dsp:cNvPr id="0" name=""/>
        <dsp:cNvSpPr/>
      </dsp:nvSpPr>
      <dsp:spPr>
        <a:xfrm>
          <a:off x="1095" y="3175807"/>
          <a:ext cx="2792870" cy="1549579"/>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a:latin typeface="Lato"/>
            </a:rPr>
            <a:t>art. 91 ust. 2 Konstytucji RP</a:t>
          </a:r>
          <a:endParaRPr lang="pl-PL" sz="1200" kern="1200" dirty="0">
            <a:latin typeface="Lato"/>
          </a:endParaRPr>
        </a:p>
        <a:p>
          <a:pPr lvl="0" algn="ctr" defTabSz="533400">
            <a:lnSpc>
              <a:spcPct val="90000"/>
            </a:lnSpc>
            <a:spcBef>
              <a:spcPct val="0"/>
            </a:spcBef>
            <a:spcAft>
              <a:spcPct val="35000"/>
            </a:spcAft>
          </a:pPr>
          <a:r>
            <a:rPr lang="pl-PL" sz="1200" kern="1200" dirty="0">
              <a:latin typeface="Lato"/>
            </a:rPr>
            <a:t>umowa międzynarodowa ratyfikowana za uprzednią zgodą wyrażoną w ustawie ma pierwszeństwo przed ustawą, jeżeli ustawy tej nie da się pogodzić z umową.</a:t>
          </a:r>
        </a:p>
      </dsp:txBody>
      <dsp:txXfrm>
        <a:off x="46481" y="3221193"/>
        <a:ext cx="2702098" cy="1458807"/>
      </dsp:txXfrm>
    </dsp:sp>
    <dsp:sp modelId="{763FEFC9-07CD-49C6-A5E1-F9D2C19096B7}">
      <dsp:nvSpPr>
        <dsp:cNvPr id="0" name=""/>
        <dsp:cNvSpPr/>
      </dsp:nvSpPr>
      <dsp:spPr>
        <a:xfrm>
          <a:off x="4069079" y="893151"/>
          <a:ext cx="91440" cy="424338"/>
        </a:xfrm>
        <a:custGeom>
          <a:avLst/>
          <a:gdLst/>
          <a:ahLst/>
          <a:cxnLst/>
          <a:rect l="0" t="0" r="0" b="0"/>
          <a:pathLst>
            <a:path>
              <a:moveTo>
                <a:pt x="45720" y="0"/>
              </a:moveTo>
              <a:lnTo>
                <a:pt x="45720" y="42433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4C5C7664-2D61-48A0-801E-7F08B3ED0EA0}">
      <dsp:nvSpPr>
        <dsp:cNvPr id="0" name=""/>
        <dsp:cNvSpPr/>
      </dsp:nvSpPr>
      <dsp:spPr>
        <a:xfrm>
          <a:off x="3271347" y="1317490"/>
          <a:ext cx="1686905" cy="3348775"/>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a:latin typeface="Lato"/>
            </a:rPr>
            <a:t>Art. 9 Konstytucji RP </a:t>
          </a:r>
        </a:p>
        <a:p>
          <a:pPr lvl="0" algn="ctr" defTabSz="533400">
            <a:lnSpc>
              <a:spcPct val="90000"/>
            </a:lnSpc>
            <a:spcBef>
              <a:spcPct val="0"/>
            </a:spcBef>
            <a:spcAft>
              <a:spcPct val="35000"/>
            </a:spcAft>
          </a:pPr>
          <a:r>
            <a:rPr lang="pl-PL" sz="1600" b="1" kern="1200" dirty="0">
              <a:latin typeface="Lato"/>
            </a:rPr>
            <a:t>Rzeczpospolita Polska przestrzega wiążącego ją prawa międzynarodowego</a:t>
          </a:r>
          <a:endParaRPr lang="pl-PL" sz="1600" kern="1200" dirty="0">
            <a:latin typeface="Lato"/>
          </a:endParaRPr>
        </a:p>
      </dsp:txBody>
      <dsp:txXfrm>
        <a:off x="3320755" y="1366898"/>
        <a:ext cx="1588089" cy="3249959"/>
      </dsp:txXfrm>
    </dsp:sp>
    <dsp:sp modelId="{802F6B54-3909-4827-8515-A2957983523A}">
      <dsp:nvSpPr>
        <dsp:cNvPr id="0" name=""/>
        <dsp:cNvSpPr/>
      </dsp:nvSpPr>
      <dsp:spPr>
        <a:xfrm>
          <a:off x="4114799" y="893151"/>
          <a:ext cx="2717269" cy="424338"/>
        </a:xfrm>
        <a:custGeom>
          <a:avLst/>
          <a:gdLst/>
          <a:ahLst/>
          <a:cxnLst/>
          <a:rect l="0" t="0" r="0" b="0"/>
          <a:pathLst>
            <a:path>
              <a:moveTo>
                <a:pt x="0" y="0"/>
              </a:moveTo>
              <a:lnTo>
                <a:pt x="0" y="212169"/>
              </a:lnTo>
              <a:lnTo>
                <a:pt x="2717269" y="212169"/>
              </a:lnTo>
              <a:lnTo>
                <a:pt x="2717269" y="42433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17186310-8B18-4159-BC93-FCE228A79A2A}">
      <dsp:nvSpPr>
        <dsp:cNvPr id="0" name=""/>
        <dsp:cNvSpPr/>
      </dsp:nvSpPr>
      <dsp:spPr>
        <a:xfrm>
          <a:off x="5642379" y="1317490"/>
          <a:ext cx="2379378" cy="1433978"/>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b="1" kern="1200" dirty="0">
              <a:latin typeface="Lato"/>
            </a:rPr>
            <a:t>podstawa pierwszeństwa oraz bezpośredniego skutku wspólnotowego prawa wtórnego </a:t>
          </a:r>
          <a:endParaRPr lang="pl-PL" sz="1700" kern="1200" dirty="0">
            <a:latin typeface="Lato"/>
          </a:endParaRPr>
        </a:p>
      </dsp:txBody>
      <dsp:txXfrm>
        <a:off x="5684379" y="1359490"/>
        <a:ext cx="2295378" cy="1349978"/>
      </dsp:txXfrm>
    </dsp:sp>
    <dsp:sp modelId="{30F96E87-26BF-4E11-822D-E48FEFCE2456}">
      <dsp:nvSpPr>
        <dsp:cNvPr id="0" name=""/>
        <dsp:cNvSpPr/>
      </dsp:nvSpPr>
      <dsp:spPr>
        <a:xfrm>
          <a:off x="6786349" y="2751469"/>
          <a:ext cx="91440" cy="424338"/>
        </a:xfrm>
        <a:custGeom>
          <a:avLst/>
          <a:gdLst/>
          <a:ahLst/>
          <a:cxnLst/>
          <a:rect l="0" t="0" r="0" b="0"/>
          <a:pathLst>
            <a:path>
              <a:moveTo>
                <a:pt x="45720" y="0"/>
              </a:moveTo>
              <a:lnTo>
                <a:pt x="45720" y="424338"/>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100026B-0B3B-4408-9A9B-886CAE1A806F}">
      <dsp:nvSpPr>
        <dsp:cNvPr id="0" name=""/>
        <dsp:cNvSpPr/>
      </dsp:nvSpPr>
      <dsp:spPr>
        <a:xfrm>
          <a:off x="5435633" y="3175807"/>
          <a:ext cx="2792870" cy="174897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a:latin typeface="Lato"/>
            </a:rPr>
            <a:t>art. 91 ust. 3 Konstytucji RP</a:t>
          </a:r>
          <a:endParaRPr lang="pl-PL" sz="1200" kern="1200" dirty="0">
            <a:latin typeface="Lato"/>
          </a:endParaRPr>
        </a:p>
        <a:p>
          <a:pPr lvl="0" algn="ctr" defTabSz="533400">
            <a:lnSpc>
              <a:spcPct val="90000"/>
            </a:lnSpc>
            <a:spcBef>
              <a:spcPct val="0"/>
            </a:spcBef>
            <a:spcAft>
              <a:spcPct val="35000"/>
            </a:spcAft>
          </a:pPr>
          <a:r>
            <a:rPr lang="pl-PL" sz="1200" kern="1200" dirty="0">
              <a:latin typeface="Lato"/>
            </a:rPr>
            <a:t>jeżeli wynika to z ratyfikowanej przez Rzeczpospolitą Polską umowy konstytuującej organizację międzynarodową, prawo przez nią stanowione jest stosowane bezpośrednio, mając pierwszeństwo w przypadku kolizji z ustawami.</a:t>
          </a:r>
        </a:p>
      </dsp:txBody>
      <dsp:txXfrm>
        <a:off x="5486859" y="3227033"/>
        <a:ext cx="2690418" cy="16465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AB5DE-3123-4D72-B06C-EDEC94A44FA2}">
      <dsp:nvSpPr>
        <dsp:cNvPr id="0" name=""/>
        <dsp:cNvSpPr/>
      </dsp:nvSpPr>
      <dsp:spPr>
        <a:xfrm>
          <a:off x="3108461" y="1417"/>
          <a:ext cx="4662692" cy="76735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rgbClr val="FFC00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pl-PL" sz="1600" kern="1200">
            <a:latin typeface="Lato"/>
          </a:endParaRPr>
        </a:p>
        <a:p>
          <a:pPr marL="171450" lvl="1" indent="-171450" algn="l" defTabSz="711200">
            <a:lnSpc>
              <a:spcPct val="90000"/>
            </a:lnSpc>
            <a:spcBef>
              <a:spcPct val="0"/>
            </a:spcBef>
            <a:spcAft>
              <a:spcPct val="15000"/>
            </a:spcAft>
            <a:buChar char="••"/>
          </a:pPr>
          <a:endParaRPr lang="pl-PL" sz="1600" kern="1200">
            <a:latin typeface="Lato"/>
          </a:endParaRPr>
        </a:p>
      </dsp:txBody>
      <dsp:txXfrm>
        <a:off x="3108461" y="97336"/>
        <a:ext cx="4374934" cy="575516"/>
      </dsp:txXfrm>
    </dsp:sp>
    <dsp:sp modelId="{4429F05D-E958-43EF-BC79-D4365B149904}">
      <dsp:nvSpPr>
        <dsp:cNvPr id="0" name=""/>
        <dsp:cNvSpPr/>
      </dsp:nvSpPr>
      <dsp:spPr>
        <a:xfrm>
          <a:off x="28675" y="450"/>
          <a:ext cx="3108461" cy="76735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en-GB" sz="1600" b="1" kern="1200" dirty="0" err="1">
              <a:latin typeface="Lato"/>
            </a:rPr>
            <a:t>powszechność</a:t>
          </a:r>
          <a:endParaRPr lang="pl-PL" sz="1600" kern="1200" dirty="0">
            <a:latin typeface="Lato"/>
          </a:endParaRPr>
        </a:p>
      </dsp:txBody>
      <dsp:txXfrm>
        <a:off x="66134" y="37909"/>
        <a:ext cx="3033543" cy="692436"/>
      </dsp:txXfrm>
    </dsp:sp>
    <dsp:sp modelId="{128EC0EF-2B89-4C42-B4D0-6AF7D2752D47}">
      <dsp:nvSpPr>
        <dsp:cNvPr id="0" name=""/>
        <dsp:cNvSpPr/>
      </dsp:nvSpPr>
      <dsp:spPr>
        <a:xfrm>
          <a:off x="3108461" y="845507"/>
          <a:ext cx="4662692" cy="76735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5C9B8472-B563-4A3F-B362-865D7C088B13}">
      <dsp:nvSpPr>
        <dsp:cNvPr id="0" name=""/>
        <dsp:cNvSpPr/>
      </dsp:nvSpPr>
      <dsp:spPr>
        <a:xfrm>
          <a:off x="28675" y="857255"/>
          <a:ext cx="3108461" cy="76735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b="1" kern="1200" dirty="0">
              <a:latin typeface="Lato"/>
            </a:rPr>
            <a:t>opodatkowanie konsumpcji</a:t>
          </a:r>
        </a:p>
      </dsp:txBody>
      <dsp:txXfrm>
        <a:off x="66134" y="894714"/>
        <a:ext cx="3033543" cy="692436"/>
      </dsp:txXfrm>
    </dsp:sp>
    <dsp:sp modelId="{EC3512E9-3BA4-4D10-8C60-F1CB713C42E5}">
      <dsp:nvSpPr>
        <dsp:cNvPr id="0" name=""/>
        <dsp:cNvSpPr/>
      </dsp:nvSpPr>
      <dsp:spPr>
        <a:xfrm>
          <a:off x="3108461" y="1689597"/>
          <a:ext cx="4662692" cy="76735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C42293C5-CFD4-482B-A507-03E7C592087F}">
      <dsp:nvSpPr>
        <dsp:cNvPr id="0" name=""/>
        <dsp:cNvSpPr/>
      </dsp:nvSpPr>
      <dsp:spPr>
        <a:xfrm>
          <a:off x="0" y="1689597"/>
          <a:ext cx="3108461" cy="76735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l-PL" sz="1600" b="1" kern="1200" dirty="0">
              <a:latin typeface="Lato"/>
            </a:rPr>
            <a:t>W</a:t>
          </a:r>
          <a:r>
            <a:rPr lang="en-GB" sz="1600" b="1" kern="1200" dirty="0" err="1">
              <a:latin typeface="Lato"/>
            </a:rPr>
            <a:t>ielofazowość</a:t>
          </a:r>
          <a:r>
            <a:rPr lang="pl-PL" sz="1600" b="1" kern="1200" dirty="0">
              <a:latin typeface="Lato"/>
            </a:rPr>
            <a:t>                                 </a:t>
          </a:r>
          <a:r>
            <a:rPr lang="en-GB" sz="1600" b="1" kern="1200" dirty="0" err="1">
              <a:latin typeface="Lato"/>
            </a:rPr>
            <a:t>i</a:t>
          </a:r>
          <a:r>
            <a:rPr lang="en-GB" sz="1600" b="1" kern="1200" dirty="0">
              <a:latin typeface="Lato"/>
            </a:rPr>
            <a:t> </a:t>
          </a:r>
          <a:r>
            <a:rPr lang="en-GB" sz="1600" b="1" kern="1200" dirty="0" err="1">
              <a:latin typeface="Lato"/>
            </a:rPr>
            <a:t>proporcjonalność</a:t>
          </a:r>
          <a:endParaRPr lang="pl-PL" sz="1600" kern="1200" dirty="0">
            <a:latin typeface="Lato"/>
          </a:endParaRPr>
        </a:p>
      </dsp:txBody>
      <dsp:txXfrm>
        <a:off x="37459" y="1727056"/>
        <a:ext cx="3033543" cy="692436"/>
      </dsp:txXfrm>
    </dsp:sp>
    <dsp:sp modelId="{9643C018-8FF1-4781-88D3-C9C364F47384}">
      <dsp:nvSpPr>
        <dsp:cNvPr id="0" name=""/>
        <dsp:cNvSpPr/>
      </dsp:nvSpPr>
      <dsp:spPr>
        <a:xfrm>
          <a:off x="3108461" y="2533687"/>
          <a:ext cx="4662692" cy="76735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29F202CF-401D-49AD-94B5-1EE0380680BB}">
      <dsp:nvSpPr>
        <dsp:cNvPr id="0" name=""/>
        <dsp:cNvSpPr/>
      </dsp:nvSpPr>
      <dsp:spPr>
        <a:xfrm>
          <a:off x="0" y="2533687"/>
          <a:ext cx="3108461" cy="76735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l-PL" sz="1600" b="1" kern="1200" dirty="0">
              <a:latin typeface="Lato"/>
            </a:rPr>
            <a:t>neutralność</a:t>
          </a:r>
          <a:endParaRPr lang="pl-PL" sz="1600" kern="1200" dirty="0">
            <a:latin typeface="Lato"/>
          </a:endParaRPr>
        </a:p>
      </dsp:txBody>
      <dsp:txXfrm>
        <a:off x="37459" y="2571146"/>
        <a:ext cx="3033543" cy="692436"/>
      </dsp:txXfrm>
    </dsp:sp>
    <dsp:sp modelId="{EF700B6A-5806-462B-8B0A-5E07CB447F90}">
      <dsp:nvSpPr>
        <dsp:cNvPr id="0" name=""/>
        <dsp:cNvSpPr/>
      </dsp:nvSpPr>
      <dsp:spPr>
        <a:xfrm>
          <a:off x="3108461" y="3377778"/>
          <a:ext cx="4662692" cy="767354"/>
        </a:xfrm>
        <a:prstGeom prst="rightArrow">
          <a:avLst>
            <a:gd name="adj1" fmla="val 75000"/>
            <a:gd name="adj2" fmla="val 50000"/>
          </a:avLst>
        </a:prstGeom>
        <a:solidFill>
          <a:schemeClr val="lt1">
            <a:alpha val="90000"/>
            <a:tint val="40000"/>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dsp:style>
    </dsp:sp>
    <dsp:sp modelId="{949036ED-B78F-48BC-BAD9-B8FA3DB96DAA}">
      <dsp:nvSpPr>
        <dsp:cNvPr id="0" name=""/>
        <dsp:cNvSpPr/>
      </dsp:nvSpPr>
      <dsp:spPr>
        <a:xfrm>
          <a:off x="0" y="3377778"/>
          <a:ext cx="3108461" cy="767354"/>
        </a:xfrm>
        <a:prstGeom prst="roundRect">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a:lnSpc>
              <a:spcPct val="90000"/>
            </a:lnSpc>
            <a:spcBef>
              <a:spcPct val="0"/>
            </a:spcBef>
            <a:spcAft>
              <a:spcPct val="35000"/>
            </a:spcAft>
          </a:pPr>
          <a:r>
            <a:rPr lang="pl-PL" sz="1600" b="1" kern="1200" dirty="0">
              <a:latin typeface="Lato"/>
            </a:rPr>
            <a:t>Zastosowanie metody fakturowej</a:t>
          </a:r>
          <a:endParaRPr lang="pl-PL" sz="1600" kern="1200" dirty="0">
            <a:latin typeface="Lato"/>
          </a:endParaRPr>
        </a:p>
      </dsp:txBody>
      <dsp:txXfrm>
        <a:off x="37459" y="3415237"/>
        <a:ext cx="3033543" cy="6924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C1C68-0ED8-403A-9ECD-56155F74B246}">
      <dsp:nvSpPr>
        <dsp:cNvPr id="0" name=""/>
        <dsp:cNvSpPr/>
      </dsp:nvSpPr>
      <dsp:spPr>
        <a:xfrm>
          <a:off x="114271" y="2788"/>
          <a:ext cx="8001057" cy="869305"/>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rynek</a:t>
          </a:r>
        </a:p>
      </dsp:txBody>
      <dsp:txXfrm>
        <a:off x="139732" y="28249"/>
        <a:ext cx="7950135" cy="818383"/>
      </dsp:txXfrm>
    </dsp:sp>
    <dsp:sp modelId="{89A49741-7F73-4636-8C04-DA415D071A45}">
      <dsp:nvSpPr>
        <dsp:cNvPr id="0" name=""/>
        <dsp:cNvSpPr/>
      </dsp:nvSpPr>
      <dsp:spPr>
        <a:xfrm>
          <a:off x="724510" y="872093"/>
          <a:ext cx="3390289" cy="347722"/>
        </a:xfrm>
        <a:custGeom>
          <a:avLst/>
          <a:gdLst/>
          <a:ahLst/>
          <a:cxnLst/>
          <a:rect l="0" t="0" r="0" b="0"/>
          <a:pathLst>
            <a:path>
              <a:moveTo>
                <a:pt x="3390289" y="0"/>
              </a:moveTo>
              <a:lnTo>
                <a:pt x="3390289" y="173861"/>
              </a:lnTo>
              <a:lnTo>
                <a:pt x="0" y="173861"/>
              </a:lnTo>
              <a:lnTo>
                <a:pt x="0"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E609AC98-F23D-446E-BF60-DF7A4AF194C7}">
      <dsp:nvSpPr>
        <dsp:cNvPr id="0" name=""/>
        <dsp:cNvSpPr/>
      </dsp:nvSpPr>
      <dsp:spPr>
        <a:xfrm>
          <a:off x="72531" y="1219815"/>
          <a:ext cx="1303957" cy="869305"/>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Podatnik A</a:t>
          </a:r>
        </a:p>
      </dsp:txBody>
      <dsp:txXfrm>
        <a:off x="97992" y="1245276"/>
        <a:ext cx="1253035" cy="818383"/>
      </dsp:txXfrm>
    </dsp:sp>
    <dsp:sp modelId="{656CB3D8-30CB-4A13-9F33-335C14EDBEA2}">
      <dsp:nvSpPr>
        <dsp:cNvPr id="0" name=""/>
        <dsp:cNvSpPr/>
      </dsp:nvSpPr>
      <dsp:spPr>
        <a:xfrm>
          <a:off x="678790" y="2089120"/>
          <a:ext cx="91440" cy="347722"/>
        </a:xfrm>
        <a:custGeom>
          <a:avLst/>
          <a:gdLst/>
          <a:ahLst/>
          <a:cxnLst/>
          <a:rect l="0" t="0" r="0" b="0"/>
          <a:pathLst>
            <a:path>
              <a:moveTo>
                <a:pt x="45720" y="0"/>
              </a:moveTo>
              <a:lnTo>
                <a:pt x="45720"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03B4895-E884-4AB0-8D99-EB80CCFD25D5}">
      <dsp:nvSpPr>
        <dsp:cNvPr id="0" name=""/>
        <dsp:cNvSpPr/>
      </dsp:nvSpPr>
      <dsp:spPr>
        <a:xfrm>
          <a:off x="72531" y="2436842"/>
          <a:ext cx="1303957" cy="869305"/>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VAT</a:t>
          </a:r>
        </a:p>
      </dsp:txBody>
      <dsp:txXfrm>
        <a:off x="398520" y="2436842"/>
        <a:ext cx="651979" cy="651979"/>
      </dsp:txXfrm>
    </dsp:sp>
    <dsp:sp modelId="{7C2AB177-1B34-495F-BD1B-19E9D16C5803}">
      <dsp:nvSpPr>
        <dsp:cNvPr id="0" name=""/>
        <dsp:cNvSpPr/>
      </dsp:nvSpPr>
      <dsp:spPr>
        <a:xfrm>
          <a:off x="678790" y="3306147"/>
          <a:ext cx="91440" cy="347722"/>
        </a:xfrm>
        <a:custGeom>
          <a:avLst/>
          <a:gdLst/>
          <a:ahLst/>
          <a:cxnLst/>
          <a:rect l="0" t="0" r="0" b="0"/>
          <a:pathLst>
            <a:path>
              <a:moveTo>
                <a:pt x="45720" y="0"/>
              </a:moveTo>
              <a:lnTo>
                <a:pt x="45720"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E00F7048-1ECE-434F-A2FE-4142E2FDFC12}">
      <dsp:nvSpPr>
        <dsp:cNvPr id="0" name=""/>
        <dsp:cNvSpPr/>
      </dsp:nvSpPr>
      <dsp:spPr>
        <a:xfrm>
          <a:off x="72531" y="3653869"/>
          <a:ext cx="1303957" cy="86930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Skarb Państwa</a:t>
          </a:r>
        </a:p>
      </dsp:txBody>
      <dsp:txXfrm>
        <a:off x="97992" y="3679330"/>
        <a:ext cx="1253035" cy="818383"/>
      </dsp:txXfrm>
    </dsp:sp>
    <dsp:sp modelId="{7D551021-80D5-4CB9-A8DB-E0F4316B9278}">
      <dsp:nvSpPr>
        <dsp:cNvPr id="0" name=""/>
        <dsp:cNvSpPr/>
      </dsp:nvSpPr>
      <dsp:spPr>
        <a:xfrm>
          <a:off x="2419655" y="872093"/>
          <a:ext cx="1695144" cy="347722"/>
        </a:xfrm>
        <a:custGeom>
          <a:avLst/>
          <a:gdLst/>
          <a:ahLst/>
          <a:cxnLst/>
          <a:rect l="0" t="0" r="0" b="0"/>
          <a:pathLst>
            <a:path>
              <a:moveTo>
                <a:pt x="1695144" y="0"/>
              </a:moveTo>
              <a:lnTo>
                <a:pt x="1695144" y="173861"/>
              </a:lnTo>
              <a:lnTo>
                <a:pt x="0" y="173861"/>
              </a:lnTo>
              <a:lnTo>
                <a:pt x="0"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48419AA-969C-4CBD-AFE5-DEB179F6C9A2}">
      <dsp:nvSpPr>
        <dsp:cNvPr id="0" name=""/>
        <dsp:cNvSpPr/>
      </dsp:nvSpPr>
      <dsp:spPr>
        <a:xfrm>
          <a:off x="1767676" y="1219815"/>
          <a:ext cx="1303957" cy="869305"/>
        </a:xfrm>
        <a:prstGeom prst="right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a:solidFill>
                <a:srgbClr val="0070C0"/>
              </a:solidFill>
              <a:latin typeface="Lato"/>
            </a:rPr>
            <a:t>VAT</a:t>
          </a:r>
        </a:p>
        <a:p>
          <a:pPr lvl="0" algn="ctr" defTabSz="533400">
            <a:lnSpc>
              <a:spcPct val="90000"/>
            </a:lnSpc>
            <a:spcBef>
              <a:spcPct val="0"/>
            </a:spcBef>
            <a:spcAft>
              <a:spcPct val="35000"/>
            </a:spcAft>
          </a:pPr>
          <a:r>
            <a:rPr lang="pl-PL" sz="1200" b="1" kern="1200" dirty="0">
              <a:solidFill>
                <a:srgbClr val="0070C0"/>
              </a:solidFill>
              <a:latin typeface="Lato"/>
            </a:rPr>
            <a:t>naliczony</a:t>
          </a:r>
        </a:p>
      </dsp:txBody>
      <dsp:txXfrm>
        <a:off x="1767676" y="1437141"/>
        <a:ext cx="1086631" cy="434653"/>
      </dsp:txXfrm>
    </dsp:sp>
    <dsp:sp modelId="{FD875240-4EB1-42B2-9237-9857AF4431C7}">
      <dsp:nvSpPr>
        <dsp:cNvPr id="0" name=""/>
        <dsp:cNvSpPr/>
      </dsp:nvSpPr>
      <dsp:spPr>
        <a:xfrm>
          <a:off x="4069079" y="872093"/>
          <a:ext cx="91440" cy="347722"/>
        </a:xfrm>
        <a:custGeom>
          <a:avLst/>
          <a:gdLst/>
          <a:ahLst/>
          <a:cxnLst/>
          <a:rect l="0" t="0" r="0" b="0"/>
          <a:pathLst>
            <a:path>
              <a:moveTo>
                <a:pt x="45720" y="0"/>
              </a:moveTo>
              <a:lnTo>
                <a:pt x="45720" y="347722"/>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FC553FD-54A7-484F-B077-CF51C8230973}">
      <dsp:nvSpPr>
        <dsp:cNvPr id="0" name=""/>
        <dsp:cNvSpPr/>
      </dsp:nvSpPr>
      <dsp:spPr>
        <a:xfrm>
          <a:off x="3462821" y="1219815"/>
          <a:ext cx="1303957" cy="869305"/>
        </a:xfrm>
        <a:prstGeom prst="roundRect">
          <a:avLst>
            <a:gd name="adj" fmla="val 10000"/>
          </a:avLst>
        </a:prstGeom>
        <a:solidFill>
          <a:schemeClr val="bg1">
            <a:lumMod val="9500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a:solidFill>
                <a:srgbClr val="0070C0"/>
              </a:solidFill>
              <a:latin typeface="Lato"/>
            </a:rPr>
            <a:t>Podatnik B</a:t>
          </a:r>
        </a:p>
      </dsp:txBody>
      <dsp:txXfrm>
        <a:off x="3488282" y="1245276"/>
        <a:ext cx="1253035" cy="818383"/>
      </dsp:txXfrm>
    </dsp:sp>
    <dsp:sp modelId="{DF590974-500D-422F-8490-20D1AC1AA1AD}">
      <dsp:nvSpPr>
        <dsp:cNvPr id="0" name=""/>
        <dsp:cNvSpPr/>
      </dsp:nvSpPr>
      <dsp:spPr>
        <a:xfrm>
          <a:off x="4069079" y="2089120"/>
          <a:ext cx="91440" cy="347722"/>
        </a:xfrm>
        <a:custGeom>
          <a:avLst/>
          <a:gdLst/>
          <a:ahLst/>
          <a:cxnLst/>
          <a:rect l="0" t="0" r="0" b="0"/>
          <a:pathLst>
            <a:path>
              <a:moveTo>
                <a:pt x="45720" y="0"/>
              </a:moveTo>
              <a:lnTo>
                <a:pt x="45720"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DEDF48C5-C742-4A73-8F01-B85F98C67FC6}">
      <dsp:nvSpPr>
        <dsp:cNvPr id="0" name=""/>
        <dsp:cNvSpPr/>
      </dsp:nvSpPr>
      <dsp:spPr>
        <a:xfrm>
          <a:off x="3462821" y="2436842"/>
          <a:ext cx="1303957" cy="869305"/>
        </a:xfrm>
        <a:prstGeom prst="down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b="1" kern="1200" dirty="0">
              <a:solidFill>
                <a:srgbClr val="0070C0"/>
              </a:solidFill>
              <a:latin typeface="Lato"/>
            </a:rPr>
            <a:t>VAT</a:t>
          </a:r>
        </a:p>
        <a:p>
          <a:pPr lvl="0" algn="ctr" defTabSz="533400">
            <a:lnSpc>
              <a:spcPct val="90000"/>
            </a:lnSpc>
            <a:spcBef>
              <a:spcPct val="0"/>
            </a:spcBef>
            <a:spcAft>
              <a:spcPct val="35000"/>
            </a:spcAft>
          </a:pPr>
          <a:r>
            <a:rPr lang="pl-PL" sz="1200" b="1" kern="1200" dirty="0">
              <a:solidFill>
                <a:srgbClr val="0070C0"/>
              </a:solidFill>
              <a:latin typeface="Lato"/>
            </a:rPr>
            <a:t>należny</a:t>
          </a:r>
        </a:p>
      </dsp:txBody>
      <dsp:txXfrm>
        <a:off x="3788810" y="2436842"/>
        <a:ext cx="651979" cy="651979"/>
      </dsp:txXfrm>
    </dsp:sp>
    <dsp:sp modelId="{68A459E8-EA87-4035-A66D-FBDC63C11D51}">
      <dsp:nvSpPr>
        <dsp:cNvPr id="0" name=""/>
        <dsp:cNvSpPr/>
      </dsp:nvSpPr>
      <dsp:spPr>
        <a:xfrm>
          <a:off x="4069079" y="3306147"/>
          <a:ext cx="91440" cy="347722"/>
        </a:xfrm>
        <a:custGeom>
          <a:avLst/>
          <a:gdLst/>
          <a:ahLst/>
          <a:cxnLst/>
          <a:rect l="0" t="0" r="0" b="0"/>
          <a:pathLst>
            <a:path>
              <a:moveTo>
                <a:pt x="45720" y="0"/>
              </a:moveTo>
              <a:lnTo>
                <a:pt x="45720"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8C212BA9-B193-45AC-9E04-8335499078C3}">
      <dsp:nvSpPr>
        <dsp:cNvPr id="0" name=""/>
        <dsp:cNvSpPr/>
      </dsp:nvSpPr>
      <dsp:spPr>
        <a:xfrm>
          <a:off x="3462821" y="3653869"/>
          <a:ext cx="1303957" cy="86930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Skarb Państwa</a:t>
          </a:r>
        </a:p>
      </dsp:txBody>
      <dsp:txXfrm>
        <a:off x="3488282" y="3679330"/>
        <a:ext cx="1253035" cy="818383"/>
      </dsp:txXfrm>
    </dsp:sp>
    <dsp:sp modelId="{891A0DC1-6D0C-46AC-9006-9887EBA81C5E}">
      <dsp:nvSpPr>
        <dsp:cNvPr id="0" name=""/>
        <dsp:cNvSpPr/>
      </dsp:nvSpPr>
      <dsp:spPr>
        <a:xfrm>
          <a:off x="4114800" y="872093"/>
          <a:ext cx="1695144" cy="347722"/>
        </a:xfrm>
        <a:custGeom>
          <a:avLst/>
          <a:gdLst/>
          <a:ahLst/>
          <a:cxnLst/>
          <a:rect l="0" t="0" r="0" b="0"/>
          <a:pathLst>
            <a:path>
              <a:moveTo>
                <a:pt x="0" y="0"/>
              </a:moveTo>
              <a:lnTo>
                <a:pt x="0" y="173861"/>
              </a:lnTo>
              <a:lnTo>
                <a:pt x="1695144" y="173861"/>
              </a:lnTo>
              <a:lnTo>
                <a:pt x="1695144"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566685FF-799B-4027-BA56-8FE71BFC985E}">
      <dsp:nvSpPr>
        <dsp:cNvPr id="0" name=""/>
        <dsp:cNvSpPr/>
      </dsp:nvSpPr>
      <dsp:spPr>
        <a:xfrm>
          <a:off x="5157966" y="1219815"/>
          <a:ext cx="1303957" cy="869305"/>
        </a:xfrm>
        <a:prstGeom prst="rightArrow">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VAT</a:t>
          </a:r>
        </a:p>
      </dsp:txBody>
      <dsp:txXfrm>
        <a:off x="5157966" y="1437141"/>
        <a:ext cx="1086631" cy="434653"/>
      </dsp:txXfrm>
    </dsp:sp>
    <dsp:sp modelId="{FECFA1D7-4B83-49AD-AE59-28FAE611DF34}">
      <dsp:nvSpPr>
        <dsp:cNvPr id="0" name=""/>
        <dsp:cNvSpPr/>
      </dsp:nvSpPr>
      <dsp:spPr>
        <a:xfrm>
          <a:off x="4114800" y="872093"/>
          <a:ext cx="3390289" cy="347722"/>
        </a:xfrm>
        <a:custGeom>
          <a:avLst/>
          <a:gdLst/>
          <a:ahLst/>
          <a:cxnLst/>
          <a:rect l="0" t="0" r="0" b="0"/>
          <a:pathLst>
            <a:path>
              <a:moveTo>
                <a:pt x="0" y="0"/>
              </a:moveTo>
              <a:lnTo>
                <a:pt x="0" y="173861"/>
              </a:lnTo>
              <a:lnTo>
                <a:pt x="3390289" y="173861"/>
              </a:lnTo>
              <a:lnTo>
                <a:pt x="3390289" y="347722"/>
              </a:lnTo>
            </a:path>
          </a:pathLst>
        </a:custGeom>
        <a:noFill/>
        <a:ln w="25400" cap="flat" cmpd="sng" algn="ctr">
          <a:solidFill>
            <a:srgbClr val="FFC000"/>
          </a:solidFill>
          <a:prstDash val="solid"/>
        </a:ln>
        <a:effectLst/>
      </dsp:spPr>
      <dsp:style>
        <a:lnRef idx="2">
          <a:scrgbClr r="0" g="0" b="0"/>
        </a:lnRef>
        <a:fillRef idx="0">
          <a:scrgbClr r="0" g="0" b="0"/>
        </a:fillRef>
        <a:effectRef idx="0">
          <a:scrgbClr r="0" g="0" b="0"/>
        </a:effectRef>
        <a:fontRef idx="minor"/>
      </dsp:style>
    </dsp:sp>
    <dsp:sp modelId="{F34E1C3C-CA20-454D-9D4E-CE880442F807}">
      <dsp:nvSpPr>
        <dsp:cNvPr id="0" name=""/>
        <dsp:cNvSpPr/>
      </dsp:nvSpPr>
      <dsp:spPr>
        <a:xfrm>
          <a:off x="6853110" y="1219815"/>
          <a:ext cx="1303957" cy="869305"/>
        </a:xfrm>
        <a:prstGeom prst="roundRect">
          <a:avLst>
            <a:gd name="adj" fmla="val 10000"/>
          </a:avLst>
        </a:prstGeom>
        <a:solidFill>
          <a:schemeClr val="lt1">
            <a:hueOff val="0"/>
            <a:satOff val="0"/>
            <a:lumOff val="0"/>
            <a:alphaOff val="0"/>
          </a:schemeClr>
        </a:solidFill>
        <a:ln w="25400"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pl-PL" sz="1200" kern="1200" dirty="0">
              <a:latin typeface="Lato"/>
            </a:rPr>
            <a:t>konsument</a:t>
          </a:r>
        </a:p>
      </dsp:txBody>
      <dsp:txXfrm>
        <a:off x="6878571" y="1245276"/>
        <a:ext cx="1253035" cy="81838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a:extLst>
              <a:ext uri="{FF2B5EF4-FFF2-40B4-BE49-F238E27FC236}">
                <a16:creationId xmlns:a16="http://schemas.microsoft.com/office/drawing/2014/main" id="{7AEDFD52-E56D-44A2-9FDD-3722DC2F4654}"/>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a:extLst>
              <a:ext uri="{FF2B5EF4-FFF2-40B4-BE49-F238E27FC236}">
                <a16:creationId xmlns:a16="http://schemas.microsoft.com/office/drawing/2014/main" id="{7E2C74BA-58B5-4EF5-BC53-A63B80F3731A}"/>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pPr>
              <a:defRPr/>
            </a:pPr>
            <a:fld id="{B383A656-5EF5-4841-92F3-65334B719C43}" type="datetimeFigureOut">
              <a:rPr lang="pl-PL"/>
              <a:pPr>
                <a:defRPr/>
              </a:pPr>
              <a:t>2020-09-16</a:t>
            </a:fld>
            <a:endParaRPr lang="pl-PL"/>
          </a:p>
        </p:txBody>
      </p:sp>
      <p:sp>
        <p:nvSpPr>
          <p:cNvPr id="4" name="Symbol zastępczy obrazu slajdu 3">
            <a:extLst>
              <a:ext uri="{FF2B5EF4-FFF2-40B4-BE49-F238E27FC236}">
                <a16:creationId xmlns:a16="http://schemas.microsoft.com/office/drawing/2014/main" id="{865C81C3-49B6-4B3A-80EF-4ACE868DEA33}"/>
              </a:ext>
            </a:extLst>
          </p:cNvPr>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a:extLst>
              <a:ext uri="{FF2B5EF4-FFF2-40B4-BE49-F238E27FC236}">
                <a16:creationId xmlns:a16="http://schemas.microsoft.com/office/drawing/2014/main" id="{14C6DFFF-983D-4702-B727-163E930B1C0E}"/>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noProof="0"/>
              <a:t>Edytuj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a:extLst>
              <a:ext uri="{FF2B5EF4-FFF2-40B4-BE49-F238E27FC236}">
                <a16:creationId xmlns:a16="http://schemas.microsoft.com/office/drawing/2014/main" id="{13EE8D1A-A00E-48C2-AAE2-2F6806C0573C}"/>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a:extLst>
              <a:ext uri="{FF2B5EF4-FFF2-40B4-BE49-F238E27FC236}">
                <a16:creationId xmlns:a16="http://schemas.microsoft.com/office/drawing/2014/main" id="{A73C5763-DF65-4C40-8C53-315EB22B288E}"/>
              </a:ext>
            </a:extLst>
          </p:cNvPr>
          <p:cNvSpPr>
            <a:spLocks noGrp="1"/>
          </p:cNvSpPr>
          <p:nvPr>
            <p:ph type="sldNum" sz="quarter" idx="5"/>
          </p:nvPr>
        </p:nvSpPr>
        <p:spPr>
          <a:xfrm>
            <a:off x="3850443" y="9428584"/>
            <a:ext cx="2945659" cy="49805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1D9317B-009A-4161-88FA-0265A23F05D0}" type="slidenum">
              <a:rPr lang="pl-PL" altLang="pl-PL"/>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sip.lex.pl/#/document/17086198?unitId=zal(8)&amp;cm=DOCUMENT" TargetMode="External"/><Relationship Id="rId2" Type="http://schemas.openxmlformats.org/officeDocument/2006/relationships/slide" Target="../slides/slide137.xml"/><Relationship Id="rId1" Type="http://schemas.openxmlformats.org/officeDocument/2006/relationships/notesMaster" Target="../notesMasters/notesMaster1.xml"/><Relationship Id="rId6" Type="http://schemas.openxmlformats.org/officeDocument/2006/relationships/hyperlink" Target="https://sip.lex.pl/#/document/184862994?cm=DOCUMENT" TargetMode="External"/><Relationship Id="rId5" Type="http://schemas.openxmlformats.org/officeDocument/2006/relationships/hyperlink" Target="https://sip.lex.pl/#/document/184789238?cm=DOCUMENT" TargetMode="External"/><Relationship Id="rId4" Type="http://schemas.openxmlformats.org/officeDocument/2006/relationships/hyperlink" Target="https://sip.lex.pl/#/document/17086198?unitId=art(83)ust(13)&amp;cm=DOCUMENT" TargetMode="Externa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3" Type="http://schemas.openxmlformats.org/officeDocument/2006/relationships/hyperlink" Target="https://sip.legalis.pl/document-view.seam?documentId=mfrxilrtgqydsnryga4toltqmfyc4mzvga2tsmbrg4" TargetMode="External"/><Relationship Id="rId2" Type="http://schemas.openxmlformats.org/officeDocument/2006/relationships/slide" Target="../slides/slide159.xml"/><Relationship Id="rId1" Type="http://schemas.openxmlformats.org/officeDocument/2006/relationships/notesMaster" Target="../notesMasters/notesMaster1.xml"/><Relationship Id="rId4" Type="http://schemas.openxmlformats.org/officeDocument/2006/relationships/hyperlink" Target="https://sip.legalis.pl/document-view.seam?documentId=mfrxilrtgqydsnryga4toltqmfyc4mzvga2tsmzsgi" TargetMode="External"/></Relationships>
</file>

<file path=ppt/notesSlides/_rels/notesSlide112.xml.rels><?xml version="1.0" encoding="UTF-8" standalone="yes"?>
<Relationships xmlns="http://schemas.openxmlformats.org/package/2006/relationships"><Relationship Id="rId3" Type="http://schemas.openxmlformats.org/officeDocument/2006/relationships/hyperlink" Target="https://sip.legalis.pl/document-view.seam?documentId=mfrxilrtgqydsnryga4toltqmfyc4mzvga2tsmbrg4" TargetMode="External"/><Relationship Id="rId2" Type="http://schemas.openxmlformats.org/officeDocument/2006/relationships/slide" Target="../slides/slide160.xml"/><Relationship Id="rId1" Type="http://schemas.openxmlformats.org/officeDocument/2006/relationships/notesMaster" Target="../notesMasters/notesMaster1.xml"/><Relationship Id="rId4" Type="http://schemas.openxmlformats.org/officeDocument/2006/relationships/hyperlink" Target="https://sip.legalis.pl/document-view.seam?documentId=mfrxilrtgqydsnryga4toltqmfyc4mzvga2tsmzsgi" TargetMode="External"/></Relationships>
</file>

<file path=ppt/notesSlides/_rels/notesSlide113.xml.rels><?xml version="1.0" encoding="UTF-8" standalone="yes"?>
<Relationships xmlns="http://schemas.openxmlformats.org/package/2006/relationships"><Relationship Id="rId3" Type="http://schemas.openxmlformats.org/officeDocument/2006/relationships/hyperlink" Target="https://sip.lex.pl/#/document/17086198?unitId=art(86(a))ust(1)&amp;cm=DOCUMENT" TargetMode="External"/><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3" Type="http://schemas.openxmlformats.org/officeDocument/2006/relationships/hyperlink" Target="https://sip.legalis.pl/document-view.seam?documentId=mfrxilrtg4ytinrugaytsltqmfyc4njsgy4donrug4" TargetMode="External"/><Relationship Id="rId2" Type="http://schemas.openxmlformats.org/officeDocument/2006/relationships/slide" Target="../slides/slide185.xml"/><Relationship Id="rId1" Type="http://schemas.openxmlformats.org/officeDocument/2006/relationships/notesMaster" Target="../notesMasters/notesMaster1.xml"/><Relationship Id="rId4" Type="http://schemas.openxmlformats.org/officeDocument/2006/relationships/hyperlink" Target="https://sip.legalis.pl/document-view.seam?documentId=mfrxilrtg4ytinrugaytsltqmfyc4njsgy4dmmbrgq" TargetMode="External"/></Relationships>
</file>

<file path=ppt/notesSlides/_rels/notesSlide129.xml.rels><?xml version="1.0" encoding="UTF-8" standalone="yes"?>
<Relationships xmlns="http://schemas.openxmlformats.org/package/2006/relationships"><Relationship Id="rId3" Type="http://schemas.openxmlformats.org/officeDocument/2006/relationships/hyperlink" Target="https://sip.lex.pl/#/document/16791280?cm=DOCUMENT" TargetMode="External"/><Relationship Id="rId2" Type="http://schemas.openxmlformats.org/officeDocument/2006/relationships/slide" Target="../slides/slide186.xml"/><Relationship Id="rId1" Type="http://schemas.openxmlformats.org/officeDocument/2006/relationships/notesMaster" Target="../notesMasters/notesMaster1.xml"/><Relationship Id="rId6" Type="http://schemas.openxmlformats.org/officeDocument/2006/relationships/hyperlink" Target="https://sip.lex.pl/#/document/18259484?cm=DOCUMENT" TargetMode="External"/><Relationship Id="rId5" Type="http://schemas.openxmlformats.org/officeDocument/2006/relationships/hyperlink" Target="https://sip.lex.pl/#/document/17086198?unitId=art(86)ust(2(a))&amp;cm=DOCUMENT" TargetMode="External"/><Relationship Id="rId4" Type="http://schemas.openxmlformats.org/officeDocument/2006/relationships/hyperlink" Target="https://sip.lex.pl/#/document/17086198?unitId=art(86)ust(7(b))&amp;cm=DOCUMENT"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87.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0.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34.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1.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35.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2.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36.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3.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37.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4.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38.xml.rels><?xml version="1.0" encoding="UTF-8" standalone="yes"?>
<Relationships xmlns="http://schemas.openxmlformats.org/package/2006/relationships"><Relationship Id="rId3" Type="http://schemas.openxmlformats.org/officeDocument/2006/relationships/hyperlink" Target="https://www.gazetaprawna.pl/tagi/sadownictwo" TargetMode="External"/><Relationship Id="rId2" Type="http://schemas.openxmlformats.org/officeDocument/2006/relationships/slide" Target="../slides/slide195.xml"/><Relationship Id="rId1" Type="http://schemas.openxmlformats.org/officeDocument/2006/relationships/notesMaster" Target="../notesMasters/notesMaster1.xml"/><Relationship Id="rId5" Type="http://schemas.openxmlformats.org/officeDocument/2006/relationships/hyperlink" Target="https://www.gazetaprawna.pl/tagi/fiskus" TargetMode="External"/><Relationship Id="rId4" Type="http://schemas.openxmlformats.org/officeDocument/2006/relationships/hyperlink" Target="https://serwisy.gazetaprawna.pl/transport/artykuly/1480578,nextbike-polska-medycy-bezplatne-korzystanie-z-rowerow-miejskich.html" TargetMode="External"/></Relationships>
</file>

<file path=ppt/notesSlides/_rels/notesSlide139.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6.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7.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1.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8.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2.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199.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201.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5.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202.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204.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8.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205.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49.xml.rels><?xml version="1.0" encoding="UTF-8" standalone="yes"?>
<Relationships xmlns="http://schemas.openxmlformats.org/package/2006/relationships"><Relationship Id="rId3" Type="http://schemas.openxmlformats.org/officeDocument/2006/relationships/hyperlink" Target="https://sip.legalis.pl/document-view.seam?documentId=mrswglrtge3dcmrugi3ta" TargetMode="External"/><Relationship Id="rId2" Type="http://schemas.openxmlformats.org/officeDocument/2006/relationships/slide" Target="../slides/slide206.xml"/><Relationship Id="rId1" Type="http://schemas.openxmlformats.org/officeDocument/2006/relationships/notesMaster" Target="../notesMasters/notesMaster1.xml"/><Relationship Id="rId4" Type="http://schemas.openxmlformats.org/officeDocument/2006/relationships/hyperlink" Target="https://sip.legalis.pl/document-view.seam?documentId=mrswglrsgiydgnzxg4zti"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3" Type="http://schemas.openxmlformats.org/officeDocument/2006/relationships/hyperlink" Target="https://sip.lex.pl/#/document/16799056?unitId=art(14(k))par(1)&amp;cm=DOCUMENT" TargetMode="External"/><Relationship Id="rId2" Type="http://schemas.openxmlformats.org/officeDocument/2006/relationships/slide" Target="../slides/slide207.xml"/><Relationship Id="rId1" Type="http://schemas.openxmlformats.org/officeDocument/2006/relationships/notesMaster" Target="../notesMasters/notesMaster1.xml"/><Relationship Id="rId4" Type="http://schemas.openxmlformats.org/officeDocument/2006/relationships/hyperlink" Target="https://sip.lex.pl/#/document/16799056?unitId=art(14(b))par(3)&amp;cm=DOCUMENT" TargetMode="Externa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3" Type="http://schemas.openxmlformats.org/officeDocument/2006/relationships/hyperlink" Target="https://eur-lex.europa.eu/legal-content/PL/TXT/?uri=CELEX:32019D0310" TargetMode="External"/><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3" Type="http://schemas.openxmlformats.org/officeDocument/2006/relationships/hyperlink" Target="http://www.sl.gofin.pl/ustawa-z-dnia-11032004-r-o-podatku-od-towarow-i-uslug,aj4ksjgr7,1.html" TargetMode="External"/><Relationship Id="rId2" Type="http://schemas.openxmlformats.org/officeDocument/2006/relationships/slide" Target="../slides/slide217.xml"/><Relationship Id="rId1" Type="http://schemas.openxmlformats.org/officeDocument/2006/relationships/notesMaster" Target="../notesMasters/notesMaster1.xml"/><Relationship Id="rId4" Type="http://schemas.openxmlformats.org/officeDocument/2006/relationships/hyperlink" Target="http://www.sl.gofin.pl/ustawa-z-dnia-6032018-r-prawo-przedsiebiorcow,90f5185pw,1.html" TargetMode="Externa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3" Type="http://schemas.openxmlformats.org/officeDocument/2006/relationships/hyperlink" Target="https://sip.lex.pl/#/document/17086198?unitId=art(86)ust(13)&amp;cm=DOCUMENT" TargetMode="External"/><Relationship Id="rId2" Type="http://schemas.openxmlformats.org/officeDocument/2006/relationships/slide" Target="../slides/slide260.xml"/><Relationship Id="rId1" Type="http://schemas.openxmlformats.org/officeDocument/2006/relationships/notesMaster" Target="../notesMasters/notesMaster1.xml"/><Relationship Id="rId6" Type="http://schemas.openxmlformats.org/officeDocument/2006/relationships/hyperlink" Target="https://sip.lex.pl/#/document/17569559?cm=DOCUMENT" TargetMode="External"/><Relationship Id="rId5" Type="http://schemas.openxmlformats.org/officeDocument/2006/relationships/hyperlink" Target="https://sip.lex.pl/#/document/17086198?unitId=art(91)ust(7)&amp;cm=DOCUMENT" TargetMode="External"/><Relationship Id="rId4" Type="http://schemas.openxmlformats.org/officeDocument/2006/relationships/hyperlink" Target="https://sip.lex.pl/#/document/17086198?unitId=art(86)ust(13(a))&amp;cm=DOCUMENT" TargetMode="Externa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3g" TargetMode="External"/><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3" Type="http://schemas.openxmlformats.org/officeDocument/2006/relationships/hyperlink" Target="https://sip.lex.pl/#/document/17181936?cm=DOCUMENT" TargetMode="External"/><Relationship Id="rId2" Type="http://schemas.openxmlformats.org/officeDocument/2006/relationships/slide" Target="../slides/slide286.xml"/><Relationship Id="rId1" Type="http://schemas.openxmlformats.org/officeDocument/2006/relationships/notesMaster" Target="../notesMasters/notesMaster1.xml"/><Relationship Id="rId4" Type="http://schemas.openxmlformats.org/officeDocument/2006/relationships/hyperlink" Target="https://sip.lex.pl/#/document/16799056?unitId=art(193(a))par(3)&amp;cm=DOCUMENT" TargetMode="Externa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4g" TargetMode="External"/><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3b" TargetMode="External"/><Relationship Id="rId2" Type="http://schemas.openxmlformats.org/officeDocument/2006/relationships/slide" Target="../slides/slide298.xml"/><Relationship Id="rId1" Type="http://schemas.openxmlformats.org/officeDocument/2006/relationships/notesMaster" Target="../notesMasters/notesMaster1.xml"/><Relationship Id="rId5" Type="http://schemas.openxmlformats.org/officeDocument/2006/relationships/hyperlink" Target="https://www.podatki.gov.pl/jednolity-plik-kontrolny/jpk-vat-z-deklaracja/faq-jpk-vat-z-deklaracja/#ukryta-tresc-5b" TargetMode="External"/><Relationship Id="rId4" Type="http://schemas.openxmlformats.org/officeDocument/2006/relationships/hyperlink" Target="https://www.podatki.gov.pl/jednolity-plik-kontrolny/jpk-vat-z-deklaracja/faq-jpk-vat-z-deklaracja/#ukryta-tresc-4b" TargetMode="Externa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5f" TargetMode="External"/><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2b" TargetMode="External"/><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3" Type="http://schemas.openxmlformats.org/officeDocument/2006/relationships/hyperlink" Target="https://sip.lex.pl/#/document/16794311?unitId=art(23(m))ust(1)pkt(5)&amp;cm=DOCUMENT" TargetMode="External"/><Relationship Id="rId2" Type="http://schemas.openxmlformats.org/officeDocument/2006/relationships/slide" Target="../slides/slide306.xml"/><Relationship Id="rId1" Type="http://schemas.openxmlformats.org/officeDocument/2006/relationships/notesMaster" Target="../notesMasters/notesMaster1.xml"/><Relationship Id="rId4" Type="http://schemas.openxmlformats.org/officeDocument/2006/relationships/hyperlink" Target="https://sip.lex.pl/#/document/16794608?unitId=art(11(a))ust(1)pkt(5)&amp;cm=DOCUMENT" TargetMode="Externa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2f" TargetMode="External"/><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16b" TargetMode="External"/><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2f" TargetMode="External"/><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3" Type="http://schemas.openxmlformats.org/officeDocument/2006/relationships/hyperlink" Target="https://www.podatki.gov.pl/jednolity-plik-kontrolny/jpk-vat-z-deklaracja/faq-jpk-vat-z-deklaracja/#ukryta-tresc-3a" TargetMode="External"/><Relationship Id="rId7" Type="http://schemas.openxmlformats.org/officeDocument/2006/relationships/hyperlink" Target="https://www.podatki.gov.pl/jednolity-plik-kontrolny/jpk-vat-z-deklaracja/faq-jpk-vat-z-deklaracja/#ukryta-tresc-8a" TargetMode="External"/><Relationship Id="rId2" Type="http://schemas.openxmlformats.org/officeDocument/2006/relationships/slide" Target="../slides/slide313.xml"/><Relationship Id="rId1" Type="http://schemas.openxmlformats.org/officeDocument/2006/relationships/notesMaster" Target="../notesMasters/notesMaster1.xml"/><Relationship Id="rId6" Type="http://schemas.openxmlformats.org/officeDocument/2006/relationships/hyperlink" Target="https://www.podatki.gov.pl/jednolity-plik-kontrolny/jpk-vat-z-deklaracja/faq-jpk-vat-z-deklaracja/#ukryta-tresc-7a" TargetMode="External"/><Relationship Id="rId5" Type="http://schemas.openxmlformats.org/officeDocument/2006/relationships/hyperlink" Target="https://www.podatki.gov.pl/jednolity-plik-kontrolny/jpk-vat-z-deklaracja/faq-jpk-vat-z-deklaracja/#ukryta-tresc-5a" TargetMode="External"/><Relationship Id="rId4" Type="http://schemas.openxmlformats.org/officeDocument/2006/relationships/hyperlink" Target="https://www.podatki.gov.pl/jednolity-plik-kontrolny/jpk-vat-z-deklaracja/faq-jpk-vat-z-deklaracja/#ukryta-tresc-4a"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sip.legalis.pl/document-view.seam?documentId=mfrxilrtg4ytcnrrha3tm" TargetMode="External"/><Relationship Id="rId7" Type="http://schemas.openxmlformats.org/officeDocument/2006/relationships/hyperlink" Target="https://sip.legalis.pl/document-view.seam?documentId=mfrxilrtg4ytcojzg43dgltqmfyc4nbrha4dcmzsgm" TargetMode="External"/><Relationship Id="rId2" Type="http://schemas.openxmlformats.org/officeDocument/2006/relationships/slide" Target="../slides/slide54.xml"/><Relationship Id="rId1" Type="http://schemas.openxmlformats.org/officeDocument/2006/relationships/notesMaster" Target="../notesMasters/notesMaster1.xml"/><Relationship Id="rId6" Type="http://schemas.openxmlformats.org/officeDocument/2006/relationships/hyperlink" Target="https://sip.legalis.pl/document-view.seam?documentId=mfrxilrtg4ytcojzg43dg" TargetMode="External"/><Relationship Id="rId5" Type="http://schemas.openxmlformats.org/officeDocument/2006/relationships/hyperlink" Target="https://sip.legalis.pl/document-view.seam?documentId=mrswglrtgmyteojwha3tg" TargetMode="External"/><Relationship Id="rId4" Type="http://schemas.openxmlformats.org/officeDocument/2006/relationships/hyperlink" Target="https://sip.legalis.pl/document-view.seam?documentId=mfrxilrrgu2timjzgyzde"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ip.legalis.pl/document-view.seam?documentId=mfrxilrtg4ytcnrrha3tm" TargetMode="External"/><Relationship Id="rId7" Type="http://schemas.openxmlformats.org/officeDocument/2006/relationships/hyperlink" Target="https://sip.legalis.pl/document-view.seam?documentId=mfrxilrtg4ytcojzg43dgltqmfyc4nbrha4dcmzsgm" TargetMode="External"/><Relationship Id="rId2" Type="http://schemas.openxmlformats.org/officeDocument/2006/relationships/slide" Target="../slides/slide55.xml"/><Relationship Id="rId1" Type="http://schemas.openxmlformats.org/officeDocument/2006/relationships/notesMaster" Target="../notesMasters/notesMaster1.xml"/><Relationship Id="rId6" Type="http://schemas.openxmlformats.org/officeDocument/2006/relationships/hyperlink" Target="https://sip.legalis.pl/document-view.seam?documentId=mfrxilrtg4ytcojzg43dg" TargetMode="External"/><Relationship Id="rId5" Type="http://schemas.openxmlformats.org/officeDocument/2006/relationships/hyperlink" Target="https://sip.legalis.pl/document-view.seam?documentId=mrswglrtgmyteojwha3tg" TargetMode="External"/><Relationship Id="rId4" Type="http://schemas.openxmlformats.org/officeDocument/2006/relationships/hyperlink" Target="https://sip.legalis.pl/document-view.seam?documentId=mfrxilrrgu2timjzgyzde" TargetMode="Externa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ip.legalis.pl/document-view.seam?documentId=mfrxilrtg4ytcnrrha3tm" TargetMode="External"/><Relationship Id="rId7" Type="http://schemas.openxmlformats.org/officeDocument/2006/relationships/hyperlink" Target="https://sip.legalis.pl/document-view.seam?documentId=mfrxilrtg4ytcojzg43dgltqmfyc4nbrha4dcmzsgm"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sip.legalis.pl/document-view.seam?documentId=mfrxilrtg4ytcojzg43dg" TargetMode="External"/><Relationship Id="rId5" Type="http://schemas.openxmlformats.org/officeDocument/2006/relationships/hyperlink" Target="https://sip.legalis.pl/document-view.seam?documentId=mrswglrtgmyteojwha3tg" TargetMode="External"/><Relationship Id="rId4" Type="http://schemas.openxmlformats.org/officeDocument/2006/relationships/hyperlink" Target="https://sip.legalis.pl/document-view.seam?documentId=mfrxilrrgu2timjzgyzde" TargetMode="Externa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ip.lex.pl/#/document/17086198?unitId=art(6)ust(1)&amp;cm=DOCUMENT" TargetMode="External"/><Relationship Id="rId2" Type="http://schemas.openxmlformats.org/officeDocument/2006/relationships/slide" Target="../slides/slide58.xml"/><Relationship Id="rId1" Type="http://schemas.openxmlformats.org/officeDocument/2006/relationships/notesMaster" Target="../notesMasters/notesMaster1.xml"/><Relationship Id="rId6" Type="http://schemas.openxmlformats.org/officeDocument/2006/relationships/hyperlink" Target="https://sip.lex.pl/#/document/17086198?unitId=art(7)ust(1)&amp;cm=DOCUMENT" TargetMode="External"/><Relationship Id="rId5" Type="http://schemas.openxmlformats.org/officeDocument/2006/relationships/hyperlink" Target="https://sip.lex.pl/#/document/17086198?unitId=art(15)ust(6)&amp;cm=DOCUMENT" TargetMode="External"/><Relationship Id="rId4" Type="http://schemas.openxmlformats.org/officeDocument/2006/relationships/hyperlink" Target="https://sip.lex.pl/#/document/17086198?unitId=art(43)ust(1)pkt(10)&amp;cm=DOCUMENT" TargetMode="Externa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sip.lex.pl/#/document/17086198?unitId=art(6)ust(1)&amp;cm=DOCUMENT"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sip.lex.pl/#/document/17086198?unitId=art(7)ust(1)&amp;cm=DOCUMENT" TargetMode="External"/><Relationship Id="rId5" Type="http://schemas.openxmlformats.org/officeDocument/2006/relationships/hyperlink" Target="https://sip.lex.pl/#/document/17086198?unitId=art(15)ust(6)&amp;cm=DOCUMENT" TargetMode="External"/><Relationship Id="rId4" Type="http://schemas.openxmlformats.org/officeDocument/2006/relationships/hyperlink" Target="https://sip.lex.pl/#/document/17086198?unitId=art(43)ust(1)pkt(10)&amp;cm=DOCUMENT"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sip.lex.pl/#/document/17086198?unitId=art(6)ust(1)&amp;cm=DOCUMENT" TargetMode="External"/><Relationship Id="rId2" Type="http://schemas.openxmlformats.org/officeDocument/2006/relationships/slide" Target="../slides/slide60.xml"/><Relationship Id="rId1" Type="http://schemas.openxmlformats.org/officeDocument/2006/relationships/notesMaster" Target="../notesMasters/notesMaster1.xml"/><Relationship Id="rId6" Type="http://schemas.openxmlformats.org/officeDocument/2006/relationships/hyperlink" Target="https://sip.lex.pl/#/document/17086198?unitId=art(7)ust(1)&amp;cm=DOCUMENT" TargetMode="External"/><Relationship Id="rId5" Type="http://schemas.openxmlformats.org/officeDocument/2006/relationships/hyperlink" Target="https://sip.lex.pl/#/document/17086198?unitId=art(15)ust(6)&amp;cm=DOCUMENT" TargetMode="External"/><Relationship Id="rId4" Type="http://schemas.openxmlformats.org/officeDocument/2006/relationships/hyperlink" Target="https://sip.lex.pl/#/document/17086198?unitId=art(43)ust(1)pkt(10)&amp;cm=DOCUMENT" TargetMode="Externa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sip.lex.pl/#/document/17086198?unitId=art(6)ust(1)&amp;cm=DOCUMENT" TargetMode="External"/><Relationship Id="rId2" Type="http://schemas.openxmlformats.org/officeDocument/2006/relationships/slide" Target="../slides/slide61.xml"/><Relationship Id="rId1" Type="http://schemas.openxmlformats.org/officeDocument/2006/relationships/notesMaster" Target="../notesMasters/notesMaster1.xml"/><Relationship Id="rId6" Type="http://schemas.openxmlformats.org/officeDocument/2006/relationships/hyperlink" Target="https://sip.lex.pl/#/document/17086198?unitId=art(7)ust(1)&amp;cm=DOCUMENT" TargetMode="External"/><Relationship Id="rId5" Type="http://schemas.openxmlformats.org/officeDocument/2006/relationships/hyperlink" Target="https://sip.lex.pl/#/document/17086198?unitId=art(15)ust(6)&amp;cm=DOCUMENT" TargetMode="External"/><Relationship Id="rId4" Type="http://schemas.openxmlformats.org/officeDocument/2006/relationships/hyperlink" Target="https://sip.lex.pl/#/document/17086198?unitId=art(43)ust(1)pkt(10)&amp;cm=DOCUMENT"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sip.lex.pl/#/document/17086198?unitId=art(15)ust(6)&amp;cm=DOCUMENT"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sip.lex.pl/#/document/17086198?unitId=art(86)ust(13)&amp;cm=DOCUMENT" TargetMode="External"/><Relationship Id="rId2" Type="http://schemas.openxmlformats.org/officeDocument/2006/relationships/slide" Target="../slides/slide94.xml"/><Relationship Id="rId1" Type="http://schemas.openxmlformats.org/officeDocument/2006/relationships/notesMaster" Target="../notesMasters/notesMaster1.xml"/><Relationship Id="rId6" Type="http://schemas.openxmlformats.org/officeDocument/2006/relationships/hyperlink" Target="https://sip.lex.pl/#/document/17569559?cm=DOCUMENT" TargetMode="External"/><Relationship Id="rId5" Type="http://schemas.openxmlformats.org/officeDocument/2006/relationships/hyperlink" Target="https://sip.lex.pl/#/document/17086198?unitId=art(91)ust(7)&amp;cm=DOCUMENT" TargetMode="External"/><Relationship Id="rId4" Type="http://schemas.openxmlformats.org/officeDocument/2006/relationships/hyperlink" Target="https://sip.lex.pl/#/document/17086198?unitId=art(86)ust(13(a))&amp;cm=DOCUMENT"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sip.lex.pl/#/document/17086198?unitId=art(86)ust(13)&amp;cm=DOCUMENT" TargetMode="External"/><Relationship Id="rId2" Type="http://schemas.openxmlformats.org/officeDocument/2006/relationships/slide" Target="../slides/slide95.xml"/><Relationship Id="rId1" Type="http://schemas.openxmlformats.org/officeDocument/2006/relationships/notesMaster" Target="../notesMasters/notesMaster1.xml"/><Relationship Id="rId6" Type="http://schemas.openxmlformats.org/officeDocument/2006/relationships/hyperlink" Target="https://sip.lex.pl/#/document/17569559?cm=DOCUMENT" TargetMode="External"/><Relationship Id="rId5" Type="http://schemas.openxmlformats.org/officeDocument/2006/relationships/hyperlink" Target="https://sip.lex.pl/#/document/17086198?unitId=art(91)ust(7)&amp;cm=DOCUMENT" TargetMode="External"/><Relationship Id="rId4" Type="http://schemas.openxmlformats.org/officeDocument/2006/relationships/hyperlink" Target="https://sip.lex.pl/#/document/17086198?unitId=art(86)ust(13(a))&amp;cm=DOCUMENT" TargetMode="Externa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sip.lex.pl/#/document/17086198?unitId=art(86)ust(13)&amp;cm=DOCUMENT" TargetMode="External"/><Relationship Id="rId2" Type="http://schemas.openxmlformats.org/officeDocument/2006/relationships/slide" Target="../slides/slide96.xml"/><Relationship Id="rId1" Type="http://schemas.openxmlformats.org/officeDocument/2006/relationships/notesMaster" Target="../notesMasters/notesMaster1.xml"/><Relationship Id="rId6" Type="http://schemas.openxmlformats.org/officeDocument/2006/relationships/hyperlink" Target="https://sip.lex.pl/#/document/17569559?cm=DOCUMENT" TargetMode="External"/><Relationship Id="rId5" Type="http://schemas.openxmlformats.org/officeDocument/2006/relationships/hyperlink" Target="https://sip.lex.pl/#/document/17086198?unitId=art(91)ust(7)&amp;cm=DOCUMENT" TargetMode="External"/><Relationship Id="rId4" Type="http://schemas.openxmlformats.org/officeDocument/2006/relationships/hyperlink" Target="https://sip.lex.pl/#/document/17086198?unitId=art(86)ust(13(a))&amp;cm=DOCUMENT" TargetMode="Externa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sip.legalis.pl/document-view.seam?documentId=mrswglrtgy3dmmrugy2ds" TargetMode="External"/><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sip.legalis.pl/document-view.seam?documentId=mrswglrtgy3dmmrugy2ds" TargetMode="External"/><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sip.legalis.pl/document-view.seam?documentId=mrswglrtgy3dmmrugy2ds" TargetMode="External"/><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sip.lex.pl/#/document/17086198?unitId=art(29(a))ust(6)&amp;cm=DOCUMENT" TargetMode="External"/><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4D96689-9075-416C-9857-22B797446553}" type="slidenum">
              <a:rPr lang="pl-PL" altLang="pl-PL"/>
              <a:pPr/>
              <a:t>1</a:t>
            </a:fld>
            <a:endParaRPr lang="pl-PL" alt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a:t>
            </a:fld>
            <a:endParaRPr lang="pl-PL" altLang="pl-PL"/>
          </a:p>
        </p:txBody>
      </p:sp>
    </p:spTree>
    <p:extLst>
      <p:ext uri="{BB962C8B-B14F-4D97-AF65-F5344CB8AC3E}">
        <p14:creationId xmlns:p14="http://schemas.microsoft.com/office/powerpoint/2010/main" val="119329115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200" b="1" i="0" dirty="0">
                <a:solidFill>
                  <a:srgbClr val="333333"/>
                </a:solidFill>
                <a:effectLst/>
                <a:latin typeface="Open Sans"/>
              </a:rPr>
              <a:t>Krok: </a:t>
            </a:r>
            <a:r>
              <a:rPr lang="pl-PL" sz="1200" b="1" i="0" dirty="0">
                <a:solidFill>
                  <a:srgbClr val="E51C23"/>
                </a:solidFill>
                <a:effectLst/>
                <a:latin typeface="Open Sans"/>
              </a:rPr>
              <a:t>(!)</a:t>
            </a:r>
            <a:r>
              <a:rPr lang="pl-PL" sz="1200" b="1" i="0" dirty="0">
                <a:solidFill>
                  <a:srgbClr val="333333"/>
                </a:solidFill>
                <a:effectLst/>
                <a:latin typeface="Open Sans"/>
              </a:rPr>
              <a:t> czy przedmiotem dostawy jest sprzęt komputerowy wymieniony w załączniku nr 8 do </a:t>
            </a:r>
            <a:r>
              <a:rPr lang="pl-PL" sz="1200" b="1" i="0" dirty="0" err="1">
                <a:solidFill>
                  <a:srgbClr val="333333"/>
                </a:solidFill>
                <a:effectLst/>
                <a:latin typeface="Open Sans"/>
              </a:rPr>
              <a:t>u.p.t.u</a:t>
            </a:r>
            <a:r>
              <a:rPr lang="pl-PL" sz="1200" b="1" i="0" dirty="0">
                <a:solidFill>
                  <a:srgbClr val="333333"/>
                </a:solidFill>
                <a:effectLst/>
                <a:latin typeface="Open Sans"/>
              </a:rPr>
              <a:t>.?</a:t>
            </a:r>
          </a:p>
          <a:p>
            <a:pPr algn="l"/>
            <a:r>
              <a:rPr lang="pl-PL" sz="1200" b="0" i="0" dirty="0">
                <a:solidFill>
                  <a:srgbClr val="333333"/>
                </a:solidFill>
                <a:effectLst/>
                <a:latin typeface="Open Sans"/>
              </a:rPr>
              <a:t>Sprzęt komputerowy, którego dostawa może korzystać ze stawki 0%, wymienia </a:t>
            </a:r>
            <a:r>
              <a:rPr lang="pl-PL" sz="1200" b="0" i="0" u="none" strike="noStrike" dirty="0">
                <a:solidFill>
                  <a:srgbClr val="1B7AB8"/>
                </a:solidFill>
                <a:effectLst/>
                <a:latin typeface="Open Sans"/>
                <a:hlinkClick r:id="rId3"/>
              </a:rPr>
              <a:t>załącznik nr 8</a:t>
            </a:r>
            <a:r>
              <a:rPr lang="pl-PL" sz="1200" b="0" i="0" dirty="0">
                <a:solidFill>
                  <a:srgbClr val="333333"/>
                </a:solidFill>
                <a:effectLst/>
                <a:latin typeface="Open Sans"/>
              </a:rPr>
              <a:t> do </a:t>
            </a:r>
            <a:r>
              <a:rPr lang="pl-PL" sz="1200" b="0" i="0" dirty="0" err="1">
                <a:solidFill>
                  <a:srgbClr val="333333"/>
                </a:solidFill>
                <a:effectLst/>
                <a:latin typeface="Open Sans"/>
              </a:rPr>
              <a:t>u.p.t.u</a:t>
            </a:r>
            <a:r>
              <a:rPr lang="pl-PL" sz="1200" b="0" i="0" dirty="0">
                <a:solidFill>
                  <a:srgbClr val="333333"/>
                </a:solidFill>
                <a:effectLst/>
                <a:latin typeface="Open Sans"/>
              </a:rPr>
              <a:t>. (zob. </a:t>
            </a:r>
            <a:r>
              <a:rPr lang="pl-PL" sz="1200" b="0" i="0" u="none" strike="noStrike" dirty="0">
                <a:solidFill>
                  <a:srgbClr val="1B7AB8"/>
                </a:solidFill>
                <a:effectLst/>
                <a:latin typeface="Open Sans"/>
                <a:hlinkClick r:id="rId4"/>
              </a:rPr>
              <a:t>art. 83 ust. 13</a:t>
            </a:r>
            <a:r>
              <a:rPr lang="pl-PL" sz="1200" b="0" i="0" dirty="0">
                <a:solidFill>
                  <a:srgbClr val="333333"/>
                </a:solidFill>
                <a:effectLst/>
                <a:latin typeface="Open Sans"/>
              </a:rPr>
              <a:t> </a:t>
            </a:r>
            <a:r>
              <a:rPr lang="pl-PL" sz="1200" b="0" i="0" dirty="0" err="1">
                <a:solidFill>
                  <a:srgbClr val="333333"/>
                </a:solidFill>
                <a:effectLst/>
                <a:latin typeface="Open Sans"/>
              </a:rPr>
              <a:t>u.p.t.u</a:t>
            </a:r>
            <a:r>
              <a:rPr lang="pl-PL" sz="1200" b="0" i="0" dirty="0">
                <a:solidFill>
                  <a:srgbClr val="333333"/>
                </a:solidFill>
                <a:effectLst/>
                <a:latin typeface="Open Sans"/>
              </a:rPr>
              <a:t>.). Są to (zarówno nowe, jak i używane):</a:t>
            </a:r>
          </a:p>
          <a:p>
            <a:pPr algn="l"/>
            <a:r>
              <a:rPr lang="pl-PL" sz="1200" b="0" i="0" dirty="0">
                <a:solidFill>
                  <a:srgbClr val="333333"/>
                </a:solidFill>
                <a:effectLst/>
                <a:latin typeface="Open Sans"/>
              </a:rPr>
              <a:t>1) jednostki centralne komputerów, serwery, monitory, zestawy komputerów stacjonarnych (w tym terminale komputerowe – zob. interpretację indywidualną Dyrektora Izby Skarbowej w Katowicach z dnia 10 lipca 2014 r., </a:t>
            </a:r>
            <a:r>
              <a:rPr lang="pl-PL" sz="1200" b="0" i="0" u="none" strike="noStrike" dirty="0">
                <a:solidFill>
                  <a:srgbClr val="1B7AB8"/>
                </a:solidFill>
                <a:effectLst/>
                <a:latin typeface="Open Sans"/>
                <a:hlinkClick r:id="rId5"/>
              </a:rPr>
              <a:t>IBPP2/443-349/14/JJ</a:t>
            </a:r>
            <a:r>
              <a:rPr lang="pl-PL" sz="1200" b="0" i="0" dirty="0">
                <a:solidFill>
                  <a:srgbClr val="333333"/>
                </a:solidFill>
                <a:effectLst/>
                <a:latin typeface="Open Sans"/>
              </a:rPr>
              <a:t>),</a:t>
            </a:r>
          </a:p>
          <a:p>
            <a:pPr algn="l"/>
            <a:r>
              <a:rPr lang="pl-PL" sz="1200" b="0" i="0" dirty="0">
                <a:solidFill>
                  <a:srgbClr val="333333"/>
                </a:solidFill>
                <a:effectLst/>
                <a:latin typeface="Open Sans"/>
              </a:rPr>
              <a:t>2) drukarki (w tym drukarki 3D – zob. przykładowo interpretację indywidualną Dyrektora Izby Skarbowej w Katowicach z dnia 2 maja 2016 r., </a:t>
            </a:r>
            <a:r>
              <a:rPr lang="pl-PL" sz="1200" b="0" i="0" u="none" strike="noStrike" dirty="0">
                <a:solidFill>
                  <a:srgbClr val="1B7AB8"/>
                </a:solidFill>
                <a:effectLst/>
                <a:latin typeface="Open Sans"/>
                <a:hlinkClick r:id="rId6"/>
              </a:rPr>
              <a:t>IBPP2/4512-197/16/AZ</a:t>
            </a:r>
            <a:r>
              <a:rPr lang="pl-PL" sz="1200" b="0" i="0" dirty="0">
                <a:solidFill>
                  <a:srgbClr val="333333"/>
                </a:solidFill>
                <a:effectLst/>
                <a:latin typeface="Open Sans"/>
              </a:rPr>
              <a:t>),</a:t>
            </a:r>
          </a:p>
          <a:p>
            <a:pPr algn="l"/>
            <a:r>
              <a:rPr lang="pl-PL" sz="1200" b="0" i="0" dirty="0">
                <a:solidFill>
                  <a:srgbClr val="333333"/>
                </a:solidFill>
                <a:effectLst/>
                <a:latin typeface="Open Sans"/>
              </a:rPr>
              <a:t>3) skanery,</a:t>
            </a:r>
          </a:p>
          <a:p>
            <a:pPr algn="l"/>
            <a:r>
              <a:rPr lang="pl-PL" sz="1200" b="0" i="0" dirty="0">
                <a:solidFill>
                  <a:srgbClr val="333333"/>
                </a:solidFill>
                <a:effectLst/>
                <a:latin typeface="Open Sans"/>
              </a:rPr>
              <a:t>4) urządzenia komputerowe do pism Braille’a (dla osób niewidomych i niedowidzących),</a:t>
            </a:r>
          </a:p>
          <a:p>
            <a:pPr algn="l"/>
            <a:r>
              <a:rPr lang="pl-PL" sz="1200" b="0" i="0" dirty="0">
                <a:solidFill>
                  <a:srgbClr val="333333"/>
                </a:solidFill>
                <a:effectLst/>
                <a:latin typeface="Open Sans"/>
              </a:rPr>
              <a:t>5) urządzenia do transmisji danych cyfrowych (w tym koncentratory i </a:t>
            </a:r>
            <a:r>
              <a:rPr lang="pl-PL" sz="1200" b="0" i="0" dirty="0" err="1">
                <a:solidFill>
                  <a:srgbClr val="333333"/>
                </a:solidFill>
                <a:effectLst/>
                <a:latin typeface="Open Sans"/>
              </a:rPr>
              <a:t>switche</a:t>
            </a:r>
            <a:r>
              <a:rPr lang="pl-PL" sz="1200" b="0" i="0" dirty="0">
                <a:solidFill>
                  <a:srgbClr val="333333"/>
                </a:solidFill>
                <a:effectLst/>
                <a:latin typeface="Open Sans"/>
              </a:rPr>
              <a:t> sieciowych, routery i modemy).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137</a:t>
            </a:fld>
            <a:endParaRPr lang="pl-PL" altLang="pl-PL"/>
          </a:p>
        </p:txBody>
      </p:sp>
    </p:spTree>
    <p:extLst>
      <p:ext uri="{BB962C8B-B14F-4D97-AF65-F5344CB8AC3E}">
        <p14:creationId xmlns:p14="http://schemas.microsoft.com/office/powerpoint/2010/main" val="5446178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138</a:t>
            </a:fld>
            <a:endParaRPr lang="pl-PL" altLang="pl-PL"/>
          </a:p>
        </p:txBody>
      </p:sp>
    </p:spTree>
    <p:extLst>
      <p:ext uri="{BB962C8B-B14F-4D97-AF65-F5344CB8AC3E}">
        <p14:creationId xmlns:p14="http://schemas.microsoft.com/office/powerpoint/2010/main" val="303432932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139</a:t>
            </a:fld>
            <a:endParaRPr lang="pl-PL" altLang="pl-PL"/>
          </a:p>
        </p:txBody>
      </p:sp>
    </p:spTree>
    <p:extLst>
      <p:ext uri="{BB962C8B-B14F-4D97-AF65-F5344CB8AC3E}">
        <p14:creationId xmlns:p14="http://schemas.microsoft.com/office/powerpoint/2010/main" val="205585021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140</a:t>
            </a:fld>
            <a:endParaRPr lang="pl-PL" altLang="pl-PL"/>
          </a:p>
        </p:txBody>
      </p:sp>
    </p:spTree>
    <p:extLst>
      <p:ext uri="{BB962C8B-B14F-4D97-AF65-F5344CB8AC3E}">
        <p14:creationId xmlns:p14="http://schemas.microsoft.com/office/powerpoint/2010/main" val="39609817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141</a:t>
            </a:fld>
            <a:endParaRPr lang="pl-PL" altLang="pl-PL"/>
          </a:p>
        </p:txBody>
      </p:sp>
    </p:spTree>
    <p:extLst>
      <p:ext uri="{BB962C8B-B14F-4D97-AF65-F5344CB8AC3E}">
        <p14:creationId xmlns:p14="http://schemas.microsoft.com/office/powerpoint/2010/main" val="15400172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142</a:t>
            </a:fld>
            <a:endParaRPr lang="pl-PL" altLang="pl-PL"/>
          </a:p>
        </p:txBody>
      </p:sp>
    </p:spTree>
    <p:extLst>
      <p:ext uri="{BB962C8B-B14F-4D97-AF65-F5344CB8AC3E}">
        <p14:creationId xmlns:p14="http://schemas.microsoft.com/office/powerpoint/2010/main" val="263804287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143</a:t>
            </a:fld>
            <a:endParaRPr lang="pl-PL" altLang="pl-PL"/>
          </a:p>
        </p:txBody>
      </p:sp>
    </p:spTree>
    <p:extLst>
      <p:ext uri="{BB962C8B-B14F-4D97-AF65-F5344CB8AC3E}">
        <p14:creationId xmlns:p14="http://schemas.microsoft.com/office/powerpoint/2010/main" val="223044075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144</a:t>
            </a:fld>
            <a:endParaRPr lang="pl-PL" altLang="pl-PL"/>
          </a:p>
        </p:txBody>
      </p:sp>
    </p:spTree>
    <p:extLst>
      <p:ext uri="{BB962C8B-B14F-4D97-AF65-F5344CB8AC3E}">
        <p14:creationId xmlns:p14="http://schemas.microsoft.com/office/powerpoint/2010/main" val="334904693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145</a:t>
            </a:fld>
            <a:endParaRPr lang="pl-PL" altLang="pl-PL"/>
          </a:p>
        </p:txBody>
      </p:sp>
    </p:spTree>
    <p:extLst>
      <p:ext uri="{BB962C8B-B14F-4D97-AF65-F5344CB8AC3E}">
        <p14:creationId xmlns:p14="http://schemas.microsoft.com/office/powerpoint/2010/main" val="30043936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146</a:t>
            </a:fld>
            <a:endParaRPr lang="pl-PL" altLang="pl-PL"/>
          </a:p>
        </p:txBody>
      </p:sp>
    </p:spTree>
    <p:extLst>
      <p:ext uri="{BB962C8B-B14F-4D97-AF65-F5344CB8AC3E}">
        <p14:creationId xmlns:p14="http://schemas.microsoft.com/office/powerpoint/2010/main" val="745257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l-PL" altLang="pl-PL" sz="1200" dirty="0"/>
              <a:t>SPRAWDZIĆ!</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pl-PL" altLang="pl-PL" sz="1200" dirty="0"/>
              <a:t>Rozporządzenie Parlamentu Europejskiego i Rady (UE) nr 1303/2013 z dnia 17 grudnia 2013 r. ustanawiające wspólne przepisy dotyczące Europejskiego Funduszu Rozwoju Regionalnego, Europejskiego Funduszu Społecznego, Funduszu Spójności, Europejskiego Funduszu Rolnego na rzecz Rozwoju Obszarów Wiejskich oraz Europejskiego Funduszu Morskiego i Rybackiego oraz ustanawiające przepisy ogólne dotyczące Europejskiego Funduszu Rozwoju Regionalnego, Europejskiego Funduszu Społecznego, Funduszu Spójności i Europejskiego Funduszu Morskiego i Rybackiego oraz uchylające rozporządzenie Rady (WE) nr 1083/2006 (Dz. Urz. UE L 347 z dnia 20 grudnia 2013 r. z ze. zm.), dalej: rozporządzenie ogólne;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pl-PL" altLang="pl-PL" sz="1200" dirty="0"/>
          </a:p>
          <a:p>
            <a:pPr algn="just"/>
            <a:r>
              <a:rPr lang="pl-PL" altLang="pl-PL" sz="1200" dirty="0"/>
              <a:t>- Ustawa z dnia 11 lipca 2014 r. o zasadach realizacji programów w zakresie polityki spójności finansowanych w perspektywie finansowej 2014–2020 (Dz. U. z 2014 r. </a:t>
            </a:r>
            <a:br>
              <a:rPr lang="pl-PL" altLang="pl-PL" sz="1200" dirty="0"/>
            </a:br>
            <a:r>
              <a:rPr lang="pl-PL" altLang="pl-PL" sz="1200" dirty="0"/>
              <a:t>poz. 1146, ze zm.), dalej: ustawa wdrożeniowa;</a:t>
            </a:r>
          </a:p>
          <a:p>
            <a:pPr algn="just"/>
            <a:r>
              <a:rPr lang="pl-PL" altLang="pl-PL" sz="1200" dirty="0"/>
              <a:t>- Wytyczne </a:t>
            </a:r>
            <a:r>
              <a:rPr lang="pl-PL" altLang="pl-PL" sz="1200" dirty="0" err="1"/>
              <a:t>MIiR</a:t>
            </a:r>
            <a:r>
              <a:rPr lang="pl-PL" altLang="pl-PL" sz="1200" dirty="0"/>
              <a:t> w zakresie kwalifikowalności wydatków w ramach Europejskiego Funduszu Rozwoju Regionalnego, Europejskiego Funduszu Społecznego oraz Funduszu Spójności na lata 2014-2020 z dnia 10 kwietnia 2015 r., dalej: Wytyczne w zakresie kwalifikowalności wydatków, dalej: wytyczne horyzontalne.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endParaRPr lang="pl-PL" alt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15</a:t>
            </a:fld>
            <a:endParaRPr lang="pl-PL" altLang="pl-PL"/>
          </a:p>
        </p:txBody>
      </p:sp>
    </p:spTree>
    <p:extLst>
      <p:ext uri="{BB962C8B-B14F-4D97-AF65-F5344CB8AC3E}">
        <p14:creationId xmlns:p14="http://schemas.microsoft.com/office/powerpoint/2010/main" val="418768574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147</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51304084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można wyobrazić sobie następujące konfiguracje wykorzystania dokonywanych zakupów:</a:t>
            </a:r>
          </a:p>
          <a:p>
            <a:pPr algn="r"/>
            <a:r>
              <a:rPr lang="pl-PL" b="1" i="0" dirty="0">
                <a:solidFill>
                  <a:srgbClr val="333333"/>
                </a:solidFill>
                <a:effectLst/>
                <a:latin typeface="Noto Serif"/>
              </a:rPr>
              <a:t>1)</a:t>
            </a:r>
          </a:p>
          <a:p>
            <a:pPr algn="just"/>
            <a:r>
              <a:rPr lang="pl-PL" b="0" i="0" dirty="0">
                <a:solidFill>
                  <a:srgbClr val="333333"/>
                </a:solidFill>
                <a:effectLst/>
                <a:latin typeface="Noto Serif"/>
              </a:rPr>
              <a:t>zakup jest wykorzystywany do wykonywania czynności opodatkowanej,</a:t>
            </a:r>
          </a:p>
          <a:p>
            <a:pPr algn="r"/>
            <a:r>
              <a:rPr lang="pl-PL" b="1" i="0" dirty="0">
                <a:solidFill>
                  <a:srgbClr val="333333"/>
                </a:solidFill>
                <a:effectLst/>
                <a:latin typeface="Noto Serif"/>
              </a:rPr>
              <a:t>2)</a:t>
            </a:r>
          </a:p>
          <a:p>
            <a:pPr algn="just"/>
            <a:r>
              <a:rPr lang="pl-PL" b="0" i="0" dirty="0">
                <a:solidFill>
                  <a:srgbClr val="333333"/>
                </a:solidFill>
                <a:effectLst/>
                <a:latin typeface="Noto Serif"/>
              </a:rPr>
              <a:t>zakup jest wykorzystywany do wykonywania czynności zwolnionej,</a:t>
            </a:r>
          </a:p>
          <a:p>
            <a:pPr algn="r"/>
            <a:r>
              <a:rPr lang="pl-PL" b="1" i="0" dirty="0">
                <a:solidFill>
                  <a:srgbClr val="333333"/>
                </a:solidFill>
                <a:effectLst/>
                <a:latin typeface="Noto Serif"/>
              </a:rPr>
              <a:t>3)</a:t>
            </a:r>
          </a:p>
          <a:p>
            <a:pPr algn="just"/>
            <a:r>
              <a:rPr lang="pl-PL" b="0" i="0" dirty="0">
                <a:solidFill>
                  <a:srgbClr val="333333"/>
                </a:solidFill>
                <a:effectLst/>
                <a:latin typeface="Noto Serif"/>
              </a:rPr>
              <a:t>zakup jest wykorzystywany do wykonywania czynności niepodlegającej VAT,</a:t>
            </a:r>
          </a:p>
          <a:p>
            <a:pPr algn="r"/>
            <a:r>
              <a:rPr lang="pl-PL" b="1" i="0" dirty="0">
                <a:solidFill>
                  <a:srgbClr val="333333"/>
                </a:solidFill>
                <a:effectLst/>
                <a:latin typeface="Noto Serif"/>
              </a:rPr>
              <a:t>4)</a:t>
            </a:r>
          </a:p>
          <a:p>
            <a:pPr algn="just"/>
            <a:r>
              <a:rPr lang="pl-PL" b="0" i="0" dirty="0">
                <a:solidFill>
                  <a:srgbClr val="333333"/>
                </a:solidFill>
                <a:effectLst/>
                <a:latin typeface="Noto Serif"/>
              </a:rPr>
              <a:t>zakup jest wykorzystywany do wykonywania czynności zwolnionej i niepodlegającej VAT,</a:t>
            </a:r>
          </a:p>
          <a:p>
            <a:pPr algn="r"/>
            <a:r>
              <a:rPr lang="pl-PL" b="1" i="0" dirty="0">
                <a:solidFill>
                  <a:srgbClr val="333333"/>
                </a:solidFill>
                <a:effectLst/>
                <a:latin typeface="Noto Serif"/>
              </a:rPr>
              <a:t>5)</a:t>
            </a:r>
          </a:p>
          <a:p>
            <a:pPr algn="just"/>
            <a:r>
              <a:rPr lang="pl-PL" b="0" i="0" dirty="0">
                <a:solidFill>
                  <a:srgbClr val="333333"/>
                </a:solidFill>
                <a:effectLst/>
                <a:latin typeface="Noto Serif"/>
              </a:rPr>
              <a:t>zakup jest wykorzystywany do wykonywania czynności opodatkowanej i zwolnionej,</a:t>
            </a:r>
          </a:p>
          <a:p>
            <a:pPr algn="r"/>
            <a:r>
              <a:rPr lang="pl-PL" b="1" i="0" dirty="0">
                <a:solidFill>
                  <a:srgbClr val="333333"/>
                </a:solidFill>
                <a:effectLst/>
                <a:latin typeface="Noto Serif"/>
              </a:rPr>
              <a:t>6)</a:t>
            </a:r>
          </a:p>
          <a:p>
            <a:pPr algn="just"/>
            <a:r>
              <a:rPr lang="pl-PL" b="0" i="0" dirty="0">
                <a:solidFill>
                  <a:srgbClr val="333333"/>
                </a:solidFill>
                <a:effectLst/>
                <a:latin typeface="Noto Serif"/>
              </a:rPr>
              <a:t>zakup jest wykorzystywany do wykonywania czynności opodatkowanej i niepodlegającej VAT,</a:t>
            </a:r>
          </a:p>
          <a:p>
            <a:pPr algn="r"/>
            <a:r>
              <a:rPr lang="pl-PL" b="1" i="0" dirty="0">
                <a:solidFill>
                  <a:srgbClr val="333333"/>
                </a:solidFill>
                <a:effectLst/>
                <a:latin typeface="Noto Serif"/>
              </a:rPr>
              <a:t>7)</a:t>
            </a:r>
          </a:p>
          <a:p>
            <a:pPr algn="just"/>
            <a:r>
              <a:rPr lang="pl-PL" b="0" i="0" dirty="0">
                <a:solidFill>
                  <a:srgbClr val="333333"/>
                </a:solidFill>
                <a:effectLst/>
                <a:latin typeface="Noto Serif"/>
              </a:rPr>
              <a:t>zakup jest wykorzystywany do wykonywania czynności opodatkowanej, zwolnionej i niepodlegającej VAT.</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pierwszej sytuacji podatnikowi przysługuje pełne prawo do odliczenia VAT z faktury dokumentującej zakup, w drugiej, trzeciej i czwartej nie przysługuje prawo do odliczenia VAT z faktury dokumentującej zakup, gdyż brak jest jakiegokolwiek związku z działalnością opodatkowaną. W sytuacjach z punktów 5–7 podatnik powinien natomiast w pierwszej kolejności dokonać bezpośredniej alokacji danego zakupu do jednej ze wskazanych kategorii czynności, a więc opodatkowanej, zwolnionej lub niepodlegającej VAT (</a:t>
            </a:r>
            <a:r>
              <a:rPr lang="pl-PL" b="0" i="0" u="none" strike="noStrike" dirty="0">
                <a:solidFill>
                  <a:srgbClr val="CC0000"/>
                </a:solidFill>
                <a:effectLst/>
                <a:latin typeface="Noto Serif"/>
                <a:hlinkClick r:id="rId3"/>
              </a:rPr>
              <a:t>art. 86 ust 2a</a:t>
            </a:r>
            <a:r>
              <a:rPr lang="pl-PL" b="0" i="0" dirty="0">
                <a:solidFill>
                  <a:srgbClr val="333333"/>
                </a:solidFill>
                <a:effectLst/>
                <a:latin typeface="Noto Serif"/>
              </a:rPr>
              <a:t> i </a:t>
            </a:r>
            <a:r>
              <a:rPr lang="pl-PL" b="0" i="0" u="none" strike="noStrike" dirty="0">
                <a:solidFill>
                  <a:srgbClr val="CC0000"/>
                </a:solidFill>
                <a:effectLst/>
                <a:latin typeface="Noto Serif"/>
                <a:hlinkClick r:id="rId4"/>
              </a:rPr>
              <a:t>art. 90 ust. 1</a:t>
            </a:r>
            <a:r>
              <a:rPr lang="pl-PL" b="0" i="0" dirty="0">
                <a:solidFill>
                  <a:srgbClr val="333333"/>
                </a:solidFill>
                <a:effectLst/>
                <a:latin typeface="Noto Serif"/>
              </a:rPr>
              <a:t> VATU).</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159</a:t>
            </a:fld>
            <a:endParaRPr lang="pl-PL" altLang="pl-PL"/>
          </a:p>
        </p:txBody>
      </p:sp>
    </p:spTree>
    <p:extLst>
      <p:ext uri="{BB962C8B-B14F-4D97-AF65-F5344CB8AC3E}">
        <p14:creationId xmlns:p14="http://schemas.microsoft.com/office/powerpoint/2010/main" val="24109723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można wyobrazić sobie następujące konfiguracje wykorzystania dokonywanych zakupów:</a:t>
            </a:r>
          </a:p>
          <a:p>
            <a:pPr algn="r"/>
            <a:r>
              <a:rPr lang="pl-PL" b="1" i="0" dirty="0">
                <a:solidFill>
                  <a:srgbClr val="333333"/>
                </a:solidFill>
                <a:effectLst/>
                <a:latin typeface="Noto Serif"/>
              </a:rPr>
              <a:t>1)</a:t>
            </a:r>
          </a:p>
          <a:p>
            <a:pPr algn="just"/>
            <a:r>
              <a:rPr lang="pl-PL" b="0" i="0" dirty="0">
                <a:solidFill>
                  <a:srgbClr val="333333"/>
                </a:solidFill>
                <a:effectLst/>
                <a:latin typeface="Noto Serif"/>
              </a:rPr>
              <a:t>zakup jest wykorzystywany do wykonywania czynności opodatkowanej,</a:t>
            </a:r>
          </a:p>
          <a:p>
            <a:pPr algn="r"/>
            <a:r>
              <a:rPr lang="pl-PL" b="1" i="0" dirty="0">
                <a:solidFill>
                  <a:srgbClr val="333333"/>
                </a:solidFill>
                <a:effectLst/>
                <a:latin typeface="Noto Serif"/>
              </a:rPr>
              <a:t>2)</a:t>
            </a:r>
          </a:p>
          <a:p>
            <a:pPr algn="just"/>
            <a:r>
              <a:rPr lang="pl-PL" b="0" i="0" dirty="0">
                <a:solidFill>
                  <a:srgbClr val="333333"/>
                </a:solidFill>
                <a:effectLst/>
                <a:latin typeface="Noto Serif"/>
              </a:rPr>
              <a:t>zakup jest wykorzystywany do wykonywania czynności zwolnionej,</a:t>
            </a:r>
          </a:p>
          <a:p>
            <a:pPr algn="r"/>
            <a:r>
              <a:rPr lang="pl-PL" b="1" i="0" dirty="0">
                <a:solidFill>
                  <a:srgbClr val="333333"/>
                </a:solidFill>
                <a:effectLst/>
                <a:latin typeface="Noto Serif"/>
              </a:rPr>
              <a:t>3)</a:t>
            </a:r>
          </a:p>
          <a:p>
            <a:pPr algn="just"/>
            <a:r>
              <a:rPr lang="pl-PL" b="0" i="0" dirty="0">
                <a:solidFill>
                  <a:srgbClr val="333333"/>
                </a:solidFill>
                <a:effectLst/>
                <a:latin typeface="Noto Serif"/>
              </a:rPr>
              <a:t>zakup jest wykorzystywany do wykonywania czynności niepodlegającej VAT,</a:t>
            </a:r>
          </a:p>
          <a:p>
            <a:pPr algn="r"/>
            <a:r>
              <a:rPr lang="pl-PL" b="1" i="0" dirty="0">
                <a:solidFill>
                  <a:srgbClr val="333333"/>
                </a:solidFill>
                <a:effectLst/>
                <a:latin typeface="Noto Serif"/>
              </a:rPr>
              <a:t>4)</a:t>
            </a:r>
          </a:p>
          <a:p>
            <a:pPr algn="just"/>
            <a:r>
              <a:rPr lang="pl-PL" b="0" i="0" dirty="0">
                <a:solidFill>
                  <a:srgbClr val="333333"/>
                </a:solidFill>
                <a:effectLst/>
                <a:latin typeface="Noto Serif"/>
              </a:rPr>
              <a:t>zakup jest wykorzystywany do wykonywania czynności zwolnionej i niepodlegającej VAT,</a:t>
            </a:r>
          </a:p>
          <a:p>
            <a:pPr algn="r"/>
            <a:r>
              <a:rPr lang="pl-PL" b="1" i="0" dirty="0">
                <a:solidFill>
                  <a:srgbClr val="333333"/>
                </a:solidFill>
                <a:effectLst/>
                <a:latin typeface="Noto Serif"/>
              </a:rPr>
              <a:t>5)</a:t>
            </a:r>
          </a:p>
          <a:p>
            <a:pPr algn="just"/>
            <a:r>
              <a:rPr lang="pl-PL" b="0" i="0" dirty="0">
                <a:solidFill>
                  <a:srgbClr val="333333"/>
                </a:solidFill>
                <a:effectLst/>
                <a:latin typeface="Noto Serif"/>
              </a:rPr>
              <a:t>zakup jest wykorzystywany do wykonywania czynności opodatkowanej i zwolnionej,</a:t>
            </a:r>
          </a:p>
          <a:p>
            <a:pPr algn="r"/>
            <a:r>
              <a:rPr lang="pl-PL" b="1" i="0" dirty="0">
                <a:solidFill>
                  <a:srgbClr val="333333"/>
                </a:solidFill>
                <a:effectLst/>
                <a:latin typeface="Noto Serif"/>
              </a:rPr>
              <a:t>6)</a:t>
            </a:r>
          </a:p>
          <a:p>
            <a:pPr algn="just"/>
            <a:r>
              <a:rPr lang="pl-PL" b="0" i="0" dirty="0">
                <a:solidFill>
                  <a:srgbClr val="333333"/>
                </a:solidFill>
                <a:effectLst/>
                <a:latin typeface="Noto Serif"/>
              </a:rPr>
              <a:t>zakup jest wykorzystywany do wykonywania czynności opodatkowanej i niepodlegającej VAT,</a:t>
            </a:r>
          </a:p>
          <a:p>
            <a:pPr algn="r"/>
            <a:r>
              <a:rPr lang="pl-PL" b="1" i="0" dirty="0">
                <a:solidFill>
                  <a:srgbClr val="333333"/>
                </a:solidFill>
                <a:effectLst/>
                <a:latin typeface="Noto Serif"/>
              </a:rPr>
              <a:t>7)</a:t>
            </a:r>
          </a:p>
          <a:p>
            <a:pPr algn="just"/>
            <a:r>
              <a:rPr lang="pl-PL" b="0" i="0" dirty="0">
                <a:solidFill>
                  <a:srgbClr val="333333"/>
                </a:solidFill>
                <a:effectLst/>
                <a:latin typeface="Noto Serif"/>
              </a:rPr>
              <a:t>zakup jest wykorzystywany do wykonywania czynności opodatkowanej, zwolnionej i niepodlegającej VAT.</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pierwszej sytuacji podatnikowi przysługuje pełne prawo do odliczenia VAT z faktury dokumentującej zakup, w drugiej, trzeciej i czwartej nie przysługuje prawo do odliczenia VAT z faktury dokumentującej zakup, gdyż brak jest jakiegokolwiek związku z działalnością opodatkowaną. W sytuacjach z punktów 5–7 podatnik powinien natomiast w pierwszej kolejności dokonać bezpośredniej alokacji danego zakupu do jednej ze wskazanych kategorii czynności, a więc opodatkowanej, zwolnionej lub niepodlegającej VAT (</a:t>
            </a:r>
            <a:r>
              <a:rPr lang="pl-PL" b="0" i="0" u="none" strike="noStrike" dirty="0">
                <a:solidFill>
                  <a:srgbClr val="CC0000"/>
                </a:solidFill>
                <a:effectLst/>
                <a:latin typeface="Noto Serif"/>
                <a:hlinkClick r:id="rId3"/>
              </a:rPr>
              <a:t>art. 86 ust 2a</a:t>
            </a:r>
            <a:r>
              <a:rPr lang="pl-PL" b="0" i="0" dirty="0">
                <a:solidFill>
                  <a:srgbClr val="333333"/>
                </a:solidFill>
                <a:effectLst/>
                <a:latin typeface="Noto Serif"/>
              </a:rPr>
              <a:t> i </a:t>
            </a:r>
            <a:r>
              <a:rPr lang="pl-PL" b="0" i="0" u="none" strike="noStrike" dirty="0">
                <a:solidFill>
                  <a:srgbClr val="CC0000"/>
                </a:solidFill>
                <a:effectLst/>
                <a:latin typeface="Noto Serif"/>
                <a:hlinkClick r:id="rId4"/>
              </a:rPr>
              <a:t>art. 90 ust. 1</a:t>
            </a:r>
            <a:r>
              <a:rPr lang="pl-PL" b="0" i="0" dirty="0">
                <a:solidFill>
                  <a:srgbClr val="333333"/>
                </a:solidFill>
                <a:effectLst/>
                <a:latin typeface="Noto Serif"/>
              </a:rPr>
              <a:t> VATU).</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160</a:t>
            </a:fld>
            <a:endParaRPr lang="pl-PL" altLang="pl-PL"/>
          </a:p>
        </p:txBody>
      </p:sp>
    </p:spTree>
    <p:extLst>
      <p:ext uri="{BB962C8B-B14F-4D97-AF65-F5344CB8AC3E}">
        <p14:creationId xmlns:p14="http://schemas.microsoft.com/office/powerpoint/2010/main" val="13707939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2800" b="0" i="0" dirty="0">
                <a:solidFill>
                  <a:srgbClr val="333333"/>
                </a:solidFill>
                <a:effectLst/>
                <a:latin typeface="Open Sans"/>
              </a:rPr>
              <a:t> w przedstawionej sytuacji należałoby w celu ustalenia kwoty podatku VAT podlegającej odliczeniu należałoby:</a:t>
            </a:r>
          </a:p>
          <a:p>
            <a:pPr algn="l"/>
            <a:r>
              <a:rPr lang="pl-PL" sz="2800" b="1" i="0" dirty="0">
                <a:solidFill>
                  <a:srgbClr val="333333"/>
                </a:solidFill>
                <a:effectLst/>
                <a:latin typeface="Open Sans"/>
              </a:rPr>
              <a:t>1.</a:t>
            </a:r>
            <a:r>
              <a:rPr lang="pl-PL" sz="2800" b="0" i="0" dirty="0">
                <a:solidFill>
                  <a:srgbClr val="333333"/>
                </a:solidFill>
                <a:effectLst/>
                <a:latin typeface="Open Sans"/>
              </a:rPr>
              <a:t>w pierwszej kolejności obliczyć kwotę podatku naliczonego; np. w przypadku 418,60 zł VAT oraz </a:t>
            </a:r>
            <a:r>
              <a:rPr lang="pl-PL" sz="2800" b="0" i="0" dirty="0" err="1">
                <a:solidFill>
                  <a:srgbClr val="333333"/>
                </a:solidFill>
                <a:effectLst/>
                <a:latin typeface="Open Sans"/>
              </a:rPr>
              <a:t>prewspółczynnika</a:t>
            </a:r>
            <a:r>
              <a:rPr lang="pl-PL" sz="2800" b="0" i="0" dirty="0">
                <a:solidFill>
                  <a:srgbClr val="333333"/>
                </a:solidFill>
                <a:effectLst/>
                <a:latin typeface="Open Sans"/>
              </a:rPr>
              <a:t> w wysokości 20% jest to kwota 83,72 zł,</a:t>
            </a:r>
          </a:p>
          <a:p>
            <a:pPr algn="l"/>
            <a:r>
              <a:rPr lang="pl-PL" sz="2800" b="1" i="0" dirty="0">
                <a:solidFill>
                  <a:srgbClr val="333333"/>
                </a:solidFill>
                <a:effectLst/>
                <a:latin typeface="Open Sans"/>
              </a:rPr>
              <a:t>2.</a:t>
            </a:r>
            <a:r>
              <a:rPr lang="pl-PL" sz="2800" b="0" i="0" dirty="0">
                <a:solidFill>
                  <a:srgbClr val="333333"/>
                </a:solidFill>
                <a:effectLst/>
                <a:latin typeface="Open Sans"/>
              </a:rPr>
              <a:t>następnie zastosować ograniczenie wynikające z </a:t>
            </a:r>
            <a:r>
              <a:rPr lang="pl-PL" sz="2800" b="0" i="0" u="none" strike="noStrike" dirty="0">
                <a:solidFill>
                  <a:srgbClr val="1B7AB8"/>
                </a:solidFill>
                <a:effectLst/>
                <a:latin typeface="Open Sans"/>
                <a:hlinkClick r:id="rId3"/>
              </a:rPr>
              <a:t>art. 86a ust. 1</a:t>
            </a:r>
            <a:r>
              <a:rPr lang="pl-PL" sz="2800" b="0" i="0" dirty="0">
                <a:solidFill>
                  <a:srgbClr val="333333"/>
                </a:solidFill>
                <a:effectLst/>
                <a:latin typeface="Open Sans"/>
              </a:rPr>
              <a:t> </a:t>
            </a:r>
            <a:r>
              <a:rPr lang="pl-PL" sz="2800" b="0" i="0" dirty="0" err="1">
                <a:solidFill>
                  <a:srgbClr val="333333"/>
                </a:solidFill>
                <a:effectLst/>
                <a:latin typeface="Open Sans"/>
              </a:rPr>
              <a:t>u.p.t.u</a:t>
            </a:r>
            <a:r>
              <a:rPr lang="pl-PL" sz="2800" b="0" i="0" dirty="0">
                <a:solidFill>
                  <a:srgbClr val="333333"/>
                </a:solidFill>
                <a:effectLst/>
                <a:latin typeface="Open Sans"/>
              </a:rPr>
              <a:t>.; w przypadku z pkt 1 jest to 41,86 zł (83,72 zł x 50%),</a:t>
            </a:r>
          </a:p>
          <a:p>
            <a:pPr algn="l"/>
            <a:r>
              <a:rPr lang="pl-PL" sz="2800" b="1" i="0" dirty="0">
                <a:solidFill>
                  <a:srgbClr val="333333"/>
                </a:solidFill>
                <a:effectLst/>
                <a:latin typeface="Open Sans"/>
              </a:rPr>
              <a:t>3.</a:t>
            </a:r>
            <a:r>
              <a:rPr lang="pl-PL" sz="2800" b="0" i="0" dirty="0">
                <a:solidFill>
                  <a:srgbClr val="333333"/>
                </a:solidFill>
                <a:effectLst/>
                <a:latin typeface="Open Sans"/>
              </a:rPr>
              <a:t>w trzecim kwoty należy zastosować proporcję wynikającą z przepisów o odliczeniach częściowych; np. w przypadku proporcji w wysokości 90% (co łącznie z </a:t>
            </a:r>
            <a:r>
              <a:rPr lang="pl-PL" sz="2800" b="0" i="0" dirty="0" err="1">
                <a:solidFill>
                  <a:srgbClr val="333333"/>
                </a:solidFill>
                <a:effectLst/>
                <a:latin typeface="Open Sans"/>
              </a:rPr>
              <a:t>prewspółczynnikiem</a:t>
            </a:r>
            <a:r>
              <a:rPr lang="pl-PL" sz="2800" b="0" i="0" dirty="0">
                <a:solidFill>
                  <a:srgbClr val="333333"/>
                </a:solidFill>
                <a:effectLst/>
                <a:latin typeface="Open Sans"/>
              </a:rPr>
              <a:t> 20% daje łączny wskaźnik w wysokości wskazanych w treści pytania 18%) i kwoty z pkt 2 jest to 37,67 zł.</a:t>
            </a:r>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161</a:t>
            </a:fld>
            <a:endParaRPr lang="pl-PL" altLang="pl-PL"/>
          </a:p>
        </p:txBody>
      </p:sp>
    </p:spTree>
    <p:extLst>
      <p:ext uri="{BB962C8B-B14F-4D97-AF65-F5344CB8AC3E}">
        <p14:creationId xmlns:p14="http://schemas.microsoft.com/office/powerpoint/2010/main" val="125117755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800" b="0" i="0" u="none" strike="noStrike" baseline="0" dirty="0">
                <a:latin typeface="Cambria" panose="02040503050406030204" pitchFamily="18" charset="0"/>
              </a:rPr>
              <a:t>W toku kontroli stwierdzono, że JST w swej działalności niejednolicie dokonywały</a:t>
            </a:r>
          </a:p>
          <a:p>
            <a:pPr algn="l"/>
            <a:r>
              <a:rPr lang="pl-PL" sz="1800" b="0" i="0" u="none" strike="noStrike" baseline="0" dirty="0">
                <a:latin typeface="Cambria" panose="02040503050406030204" pitchFamily="18" charset="0"/>
              </a:rPr>
              <a:t>odliczeń w przypadku wydatków ponoszonych na pojazdy samochodowe</a:t>
            </a:r>
          </a:p>
          <a:p>
            <a:pPr algn="l"/>
            <a:r>
              <a:rPr lang="pl-PL" sz="1800" b="0" i="0" u="none" strike="noStrike" baseline="0" dirty="0">
                <a:latin typeface="Cambria" panose="02040503050406030204" pitchFamily="18" charset="0"/>
              </a:rPr>
              <a:t>wykorzystywane do tzw. działalności mieszanej293, tj. zarówno:</a:t>
            </a:r>
          </a:p>
          <a:p>
            <a:pPr algn="l"/>
            <a:r>
              <a:rPr lang="pl-PL" sz="1800" b="0" i="0" u="none" strike="noStrike" baseline="0" dirty="0">
                <a:latin typeface="Cambria" panose="02040503050406030204" pitchFamily="18" charset="0"/>
              </a:rPr>
              <a:t>[1] przy zastosowaniu proporcji wyliczonej dla tych jednostek294,</a:t>
            </a:r>
          </a:p>
          <a:p>
            <a:pPr algn="l"/>
            <a:r>
              <a:rPr lang="pl-PL" sz="1800" b="0" i="0" u="none" strike="noStrike" baseline="0" dirty="0">
                <a:latin typeface="Cambria" panose="02040503050406030204" pitchFamily="18" charset="0"/>
              </a:rPr>
              <a:t>[2] 50% kwoty podatku naliczonego295, [3] iloczynu 50% kwoty podatku</a:t>
            </a:r>
          </a:p>
          <a:p>
            <a:pPr algn="l"/>
            <a:r>
              <a:rPr lang="pl-PL" sz="1800" b="0" i="0" u="none" strike="noStrike" baseline="0" dirty="0">
                <a:latin typeface="Cambria" panose="02040503050406030204" pitchFamily="18" charset="0"/>
              </a:rPr>
              <a:t>naliczonego i proporcji296. W przypadku gmin miejskich: Katowice,</a:t>
            </a:r>
          </a:p>
          <a:p>
            <a:pPr algn="l"/>
            <a:r>
              <a:rPr lang="pl-PL" sz="1800" b="0" i="0" u="none" strike="noStrike" baseline="0" dirty="0">
                <a:latin typeface="Cambria" panose="02040503050406030204" pitchFamily="18" charset="0"/>
              </a:rPr>
              <a:t>Kraków, Łódź, Poznań, Szczecin i Wrocław, stosowano więcej niż jedną</a:t>
            </a:r>
          </a:p>
          <a:p>
            <a:pPr algn="l"/>
            <a:r>
              <a:rPr lang="pl-PL" sz="1800" b="0" i="0" u="none" strike="noStrike" baseline="0" dirty="0">
                <a:latin typeface="Cambria" panose="02040503050406030204" pitchFamily="18" charset="0"/>
              </a:rPr>
              <a:t>z ww. metod297. Kontrolowane jednostki powszechnie podnosiły na występujące</a:t>
            </a:r>
          </a:p>
          <a:p>
            <a:pPr algn="l"/>
            <a:r>
              <a:rPr lang="pl-PL" sz="1800" b="0" i="0" u="none" strike="noStrike" baseline="0" dirty="0">
                <a:latin typeface="Cambria" panose="02040503050406030204" pitchFamily="18" charset="0"/>
              </a:rPr>
              <a:t>problemy związane z interpretacją i zastosowaniem niejednoznacznych</a:t>
            </a:r>
          </a:p>
          <a:p>
            <a:pPr algn="l"/>
            <a:r>
              <a:rPr lang="pl-PL" sz="1800" b="0" i="0" u="none" strike="noStrike" baseline="0" dirty="0">
                <a:latin typeface="Cambria" panose="02040503050406030204" pitchFamily="18" charset="0"/>
              </a:rPr>
              <a:t>przepisów w tym zakresie. W sumie w objętych badaniami kontrolnymi</a:t>
            </a:r>
          </a:p>
          <a:p>
            <a:pPr algn="l"/>
            <a:r>
              <a:rPr lang="pl-PL" sz="1800" b="0" i="0" u="none" strike="noStrike" baseline="0" dirty="0">
                <a:latin typeface="Cambria" panose="02040503050406030204" pitchFamily="18" charset="0"/>
              </a:rPr>
              <a:t>wydatkach na pojazdy samochodowe dokonano odliczenia VAT</a:t>
            </a:r>
          </a:p>
          <a:p>
            <a:pPr algn="l"/>
            <a:r>
              <a:rPr lang="pl-PL" sz="1800" b="0" i="0" u="none" strike="noStrike" baseline="0" dirty="0">
                <a:latin typeface="Cambria" panose="02040503050406030204" pitchFamily="18" charset="0"/>
              </a:rPr>
              <a:t>w wysokości 142,9 tys. zł.</a:t>
            </a:r>
          </a:p>
          <a:p>
            <a:pPr algn="l"/>
            <a:r>
              <a:rPr lang="pl-PL" sz="1800" b="0" i="0" u="none" strike="noStrike" baseline="0" dirty="0">
                <a:latin typeface="Cambria" panose="02040503050406030204" pitchFamily="18" charset="0"/>
              </a:rPr>
              <a:t>Różny jest charakter i zakres zastosowania obu regulacji (art. 86 ust. 2a</a:t>
            </a:r>
          </a:p>
          <a:p>
            <a:pPr algn="l"/>
            <a:r>
              <a:rPr lang="pl-PL" sz="1800" b="0" i="0" u="none" strike="noStrike" baseline="0" dirty="0">
                <a:latin typeface="Cambria" panose="02040503050406030204" pitchFamily="18" charset="0"/>
              </a:rPr>
              <a:t>i art. 86a ust. 1 ustawy </a:t>
            </a:r>
            <a:r>
              <a:rPr lang="pl-PL" sz="1800" b="0" i="1" u="none" strike="noStrike" baseline="0" dirty="0">
                <a:latin typeface="Cambria-Italic"/>
              </a:rPr>
              <a:t>VAT</a:t>
            </a:r>
            <a:r>
              <a:rPr lang="pl-PL" sz="1800" b="0" i="0" u="none" strike="noStrike" baseline="0" dirty="0">
                <a:latin typeface="Cambria" panose="02040503050406030204" pitchFamily="18" charset="0"/>
              </a:rPr>
              <a:t>), a treść i umiejscowienie tych przepisów</a:t>
            </a:r>
          </a:p>
          <a:p>
            <a:pPr algn="l"/>
            <a:r>
              <a:rPr lang="pl-PL" sz="1800" b="0" i="0" u="none" strike="noStrike" baseline="0" dirty="0">
                <a:latin typeface="Cambria" panose="02040503050406030204" pitchFamily="18" charset="0"/>
              </a:rPr>
              <a:t>w akcie normatywnym nie wskazuje, aby jeden z tych przepisów miał</a:t>
            </a:r>
          </a:p>
          <a:p>
            <a:pPr algn="l"/>
            <a:r>
              <a:rPr lang="pl-PL" sz="1800" b="0" i="0" u="none" strike="noStrike" baseline="0" dirty="0">
                <a:latin typeface="Cambria" panose="02040503050406030204" pitchFamily="18" charset="0"/>
              </a:rPr>
              <a:t>mieć charakter </a:t>
            </a:r>
            <a:r>
              <a:rPr lang="pl-PL" sz="1800" b="0" i="1" u="none" strike="noStrike" baseline="0" dirty="0">
                <a:latin typeface="Cambria-Italic"/>
              </a:rPr>
              <a:t>lex </a:t>
            </a:r>
            <a:r>
              <a:rPr lang="pl-PL" sz="1800" b="0" i="1" u="none" strike="noStrike" baseline="0" dirty="0" err="1">
                <a:latin typeface="Cambria-Italic"/>
              </a:rPr>
              <a:t>specialis</a:t>
            </a:r>
            <a:r>
              <a:rPr lang="pl-PL" sz="1800" b="0" i="0" u="none" strike="noStrike" baseline="0" dirty="0">
                <a:latin typeface="Cambria" panose="02040503050406030204" pitchFamily="18" charset="0"/>
              </a:rPr>
              <a:t>, wyłączający zastosowanie drugiego z tych</a:t>
            </a:r>
          </a:p>
          <a:p>
            <a:pPr algn="l"/>
            <a:r>
              <a:rPr lang="pl-PL" sz="1800" b="0" i="0" u="none" strike="noStrike" baseline="0" dirty="0">
                <a:latin typeface="Cambria" panose="02040503050406030204" pitchFamily="18" charset="0"/>
              </a:rPr>
              <a:t>przepisów. Uzasadnienie projektu ustawy wskazuje, że intencją autorów</a:t>
            </a:r>
          </a:p>
          <a:p>
            <a:pPr algn="l"/>
            <a:r>
              <a:rPr lang="pl-PL" sz="1800" b="0" i="0" u="none" strike="noStrike" baseline="0" dirty="0">
                <a:latin typeface="Cambria" panose="02040503050406030204" pitchFamily="18" charset="0"/>
              </a:rPr>
              <a:t>projektu ustawy nowelizującej z dnia 9 kwietnia 2015 r.298, dodającej</a:t>
            </a:r>
          </a:p>
          <a:p>
            <a:pPr algn="l"/>
            <a:r>
              <a:rPr lang="pl-PL" sz="1800" b="0" i="0" u="none" strike="noStrike" baseline="0" dirty="0">
                <a:latin typeface="Cambria" panose="02040503050406030204" pitchFamily="18" charset="0"/>
              </a:rPr>
              <a:t>w art. 86 przepisy ust. 2a-2h, było aby w odniesieniu do wydatków związanych</a:t>
            </a:r>
          </a:p>
          <a:p>
            <a:pPr algn="l"/>
            <a:r>
              <a:rPr lang="pl-PL" sz="1800" b="0" i="0" u="none" strike="noStrike" baseline="0" dirty="0">
                <a:latin typeface="Cambria" panose="02040503050406030204" pitchFamily="18" charset="0"/>
              </a:rPr>
              <a:t>z pojazdami samochodowymi zastosowanie znalazły oba przepisy299.</a:t>
            </a:r>
          </a:p>
          <a:p>
            <a:pPr algn="l"/>
            <a:r>
              <a:rPr lang="pl-PL" sz="1800" b="0" i="0" u="none" strike="noStrike" baseline="0" dirty="0">
                <a:latin typeface="Cambria" panose="02040503050406030204" pitchFamily="18" charset="0"/>
              </a:rPr>
              <a:t>Podobny wniosek można wywieść z odpowiedzi na interpelację poselską nr 30157, udzielonej przez podsekretarza stanu w Ministerstwie</a:t>
            </a:r>
          </a:p>
          <a:p>
            <a:pPr algn="l"/>
            <a:r>
              <a:rPr lang="pl-PL" sz="1800" b="0" i="0" u="none" strike="noStrike" baseline="0" dirty="0">
                <a:latin typeface="Cambria" panose="02040503050406030204" pitchFamily="18" charset="0"/>
              </a:rPr>
              <a:t>Finansów300. Należy również wskazać na dość konsekwentne stanowisko</a:t>
            </a:r>
          </a:p>
          <a:p>
            <a:pPr algn="l"/>
            <a:r>
              <a:rPr lang="pl-PL" sz="1800" b="0" i="0" u="none" strike="noStrike" baseline="0" dirty="0">
                <a:latin typeface="Cambria" panose="02040503050406030204" pitchFamily="18" charset="0"/>
              </a:rPr>
              <a:t>Ministerstwa Finansów301 i Dyrektora KIS302, zgodnie z którym JST</a:t>
            </a:r>
          </a:p>
          <a:p>
            <a:pPr algn="l"/>
            <a:r>
              <a:rPr lang="pl-PL" sz="1800" b="0" i="0" u="none" strike="noStrike" baseline="0" dirty="0">
                <a:latin typeface="Cambria" panose="02040503050406030204" pitchFamily="18" charset="0"/>
              </a:rPr>
              <a:t>powinny stosować oba ww. przepisy. W ich świetle JST jest zobowiązana:</a:t>
            </a:r>
          </a:p>
          <a:p>
            <a:pPr algn="l"/>
            <a:r>
              <a:rPr lang="pl-PL" sz="1800" b="0" i="0" u="none" strike="noStrike" baseline="0" dirty="0">
                <a:latin typeface="Cambria" panose="02040503050406030204" pitchFamily="18" charset="0"/>
              </a:rPr>
              <a:t>[1] w pierwszej kolejności do ustalenia na zasadach określonych w art. 86</a:t>
            </a:r>
          </a:p>
          <a:p>
            <a:pPr algn="l"/>
            <a:r>
              <a:rPr lang="pl-PL" sz="1800" b="0" i="0" u="none" strike="noStrike" baseline="0" dirty="0">
                <a:latin typeface="Cambria" panose="02040503050406030204" pitchFamily="18" charset="0"/>
              </a:rPr>
              <a:t>ust. 2a–2h ustawy </a:t>
            </a:r>
            <a:r>
              <a:rPr lang="pl-PL" sz="1800" b="0" i="1" u="none" strike="noStrike" baseline="0" dirty="0">
                <a:latin typeface="Cambria-Italic"/>
              </a:rPr>
              <a:t>o VAT</a:t>
            </a:r>
            <a:r>
              <a:rPr lang="pl-PL" sz="1800" b="0" i="0" u="none" strike="noStrike" baseline="0" dirty="0">
                <a:latin typeface="Cambria" panose="02040503050406030204" pitchFamily="18" charset="0"/>
              </a:rPr>
              <a:t>, podatku naliczonego związanego z prowadzoną</a:t>
            </a:r>
          </a:p>
          <a:p>
            <a:pPr algn="l"/>
            <a:r>
              <a:rPr lang="pl-PL" sz="1800" b="0" i="0" u="none" strike="noStrike" baseline="0" dirty="0">
                <a:latin typeface="Cambria" panose="02040503050406030204" pitchFamily="18" charset="0"/>
              </a:rPr>
              <a:t>działalnością gospodarczą, a następnie [2] do tak wyliczonej kwoty zastosować</a:t>
            </a:r>
          </a:p>
          <a:p>
            <a:pPr algn="l"/>
            <a:r>
              <a:rPr lang="pl-PL" sz="1800" b="0" i="0" u="none" strike="noStrike" baseline="0" dirty="0">
                <a:latin typeface="Cambria" panose="02040503050406030204" pitchFamily="18" charset="0"/>
              </a:rPr>
              <a:t>uregulowania wynikające z art. 86a ust. 1 ww. ustawy (50% podatku</a:t>
            </a:r>
          </a:p>
          <a:p>
            <a:pPr algn="l"/>
            <a:r>
              <a:rPr lang="pl-PL" sz="1800" b="0" i="0" u="none" strike="noStrike" baseline="0" dirty="0">
                <a:latin typeface="Cambria" panose="02040503050406030204" pitchFamily="18" charset="0"/>
              </a:rPr>
              <a:t>naliczonego od wydatków wiążących się z pojazdami samochodowymi). JST</a:t>
            </a:r>
          </a:p>
          <a:p>
            <a:pPr algn="l"/>
            <a:r>
              <a:rPr lang="pl-PL" sz="1800" b="0" i="0" u="none" strike="noStrike" baseline="0" dirty="0">
                <a:latin typeface="Cambria" panose="02040503050406030204" pitchFamily="18" charset="0"/>
              </a:rPr>
              <a:t>nie jest zobowiązana do stosowania tego przepisu w przypadku spełnienia</a:t>
            </a:r>
          </a:p>
          <a:p>
            <a:pPr algn="l"/>
            <a:r>
              <a:rPr lang="pl-PL" sz="1800" b="0" i="0" u="none" strike="noStrike" baseline="0" dirty="0">
                <a:latin typeface="Cambria" panose="02040503050406030204" pitchFamily="18" charset="0"/>
              </a:rPr>
              <a:t>wymogów określonych w art. 86a ust. 3–14 ustawy </a:t>
            </a:r>
            <a:r>
              <a:rPr lang="pl-PL" sz="1800" b="0" i="1" u="none" strike="noStrike" baseline="0" dirty="0">
                <a:latin typeface="Cambria-Italic"/>
              </a:rPr>
              <a:t>o VAT</a:t>
            </a:r>
            <a:r>
              <a:rPr lang="pl-PL" sz="1800" b="0" i="0" u="none" strike="noStrike" baseline="0" dirty="0">
                <a:latin typeface="Cambria" panose="02040503050406030204" pitchFamily="18" charset="0"/>
              </a:rPr>
              <a:t>. Jednakże stanowisko</a:t>
            </a:r>
          </a:p>
          <a:p>
            <a:pPr algn="l"/>
            <a:r>
              <a:rPr lang="pl-PL" sz="1800" b="0" i="0" u="none" strike="noStrike" baseline="0" dirty="0">
                <a:latin typeface="Cambria" panose="02040503050406030204" pitchFamily="18" charset="0"/>
              </a:rPr>
              <a:t>Dyrektora KIS nie było zawsze jednolite i jednoznaczne303. Ponadto</a:t>
            </a:r>
          </a:p>
          <a:p>
            <a:pPr algn="l"/>
            <a:r>
              <a:rPr lang="pl-PL" sz="1800" b="0" i="0" u="none" strike="noStrike" baseline="0" dirty="0">
                <a:latin typeface="Cambria" panose="02040503050406030204" pitchFamily="18" charset="0"/>
              </a:rPr>
              <a:t>stanowisko przedstawicieli doktryny prawa podatkowego również nie</a:t>
            </a:r>
          </a:p>
          <a:p>
            <a:pPr algn="l"/>
            <a:r>
              <a:rPr lang="pl-PL" sz="1800" b="0" i="0" u="none" strike="noStrike" baseline="0" dirty="0">
                <a:latin typeface="Cambria" panose="02040503050406030204" pitchFamily="18" charset="0"/>
              </a:rPr>
              <a:t>jest jednolite w odniesieniu do wzajemnej relacji ww. przepisów. Zgodnie</a:t>
            </a:r>
          </a:p>
          <a:p>
            <a:pPr algn="l"/>
            <a:r>
              <a:rPr lang="pl-PL" sz="1800" b="0" i="0" u="none" strike="noStrike" baseline="0" dirty="0">
                <a:latin typeface="Cambria" panose="02040503050406030204" pitchFamily="18" charset="0"/>
              </a:rPr>
              <a:t>z poglądem wyrażonym J. </a:t>
            </a:r>
            <a:r>
              <a:rPr lang="pl-PL" sz="1800" b="0" i="0" u="none" strike="noStrike" baseline="0" dirty="0" err="1">
                <a:latin typeface="Cambria" panose="02040503050406030204" pitchFamily="18" charset="0"/>
              </a:rPr>
              <a:t>Matarewicza</a:t>
            </a:r>
            <a:r>
              <a:rPr lang="pl-PL" sz="1800" b="0" i="0" u="none" strike="noStrike" baseline="0" dirty="0">
                <a:latin typeface="Cambria" panose="02040503050406030204" pitchFamily="18" charset="0"/>
              </a:rPr>
              <a:t> należy stosować oba przepisy304.</a:t>
            </a:r>
          </a:p>
          <a:p>
            <a:pPr algn="l"/>
            <a:r>
              <a:rPr lang="pl-PL" sz="1800" b="0" i="0" u="none" strike="noStrike" baseline="0" dirty="0">
                <a:latin typeface="Cambria" panose="02040503050406030204" pitchFamily="18" charset="0"/>
              </a:rPr>
              <a:t>Także M. </a:t>
            </a:r>
            <a:r>
              <a:rPr lang="pl-PL" sz="1800" b="0" i="0" u="none" strike="noStrike" baseline="0" dirty="0" err="1">
                <a:latin typeface="Cambria" panose="02040503050406030204" pitchFamily="18" charset="0"/>
              </a:rPr>
              <a:t>Gumola</a:t>
            </a:r>
            <a:r>
              <a:rPr lang="pl-PL" sz="1800" b="0" i="0" u="none" strike="noStrike" baseline="0" dirty="0">
                <a:latin typeface="Cambria" panose="02040503050406030204" pitchFamily="18" charset="0"/>
              </a:rPr>
              <a:t> i Ł. </a:t>
            </a:r>
            <a:r>
              <a:rPr lang="pl-PL" sz="1800" b="0" i="0" u="none" strike="noStrike" baseline="0" dirty="0" err="1">
                <a:latin typeface="Cambria" panose="02040503050406030204" pitchFamily="18" charset="0"/>
              </a:rPr>
              <a:t>Postrzech</a:t>
            </a:r>
            <a:r>
              <a:rPr lang="pl-PL" sz="1800" b="0" i="0" u="none" strike="noStrike" baseline="0" dirty="0">
                <a:latin typeface="Cambria" panose="02040503050406030204" pitchFamily="18" charset="0"/>
              </a:rPr>
              <a:t>, w oparciu o stanowisko Ministerstwa</a:t>
            </a:r>
          </a:p>
          <a:p>
            <a:pPr algn="l"/>
            <a:r>
              <a:rPr lang="pl-PL" sz="1800" b="0" i="0" u="none" strike="noStrike" baseline="0" dirty="0">
                <a:latin typeface="Cambria" panose="02040503050406030204" pitchFamily="18" charset="0"/>
              </a:rPr>
              <a:t>Finansów proponują taki sposób rozliczania305. Przeciwnego zdania jest</a:t>
            </a:r>
          </a:p>
          <a:p>
            <a:pPr algn="l"/>
            <a:r>
              <a:rPr lang="pl-PL" sz="1800" b="0" i="0" u="none" strike="noStrike" baseline="0" dirty="0">
                <a:latin typeface="Cambria" panose="02040503050406030204" pitchFamily="18" charset="0"/>
              </a:rPr>
              <a:t>natomiast A. Bartosiewicz306, który uważa, że zastosowanie ma tylko</a:t>
            </a:r>
          </a:p>
          <a:p>
            <a:pPr algn="l"/>
            <a:r>
              <a:rPr lang="pl-PL" sz="1800" b="0" i="0" u="none" strike="noStrike" baseline="0" dirty="0">
                <a:latin typeface="Cambria" panose="02040503050406030204" pitchFamily="18" charset="0"/>
              </a:rPr>
              <a:t>art. 86a ustawy </a:t>
            </a:r>
            <a:r>
              <a:rPr lang="pl-PL" sz="1800" b="0" i="1" u="none" strike="noStrike" baseline="0" dirty="0">
                <a:latin typeface="Cambria-Italic"/>
              </a:rPr>
              <a:t>o VAT</a:t>
            </a:r>
            <a:r>
              <a:rPr lang="pl-PL" sz="1800" b="0" i="0" u="none" strike="noStrike" baseline="0" dirty="0">
                <a:latin typeface="Cambria" panose="02040503050406030204" pitchFamily="18" charset="0"/>
              </a:rPr>
              <a:t>.</a:t>
            </a:r>
          </a:p>
          <a:p>
            <a:pPr algn="l"/>
            <a:r>
              <a:rPr lang="pl-PL" sz="1800" b="0" i="0" u="none" strike="noStrike" baseline="0" dirty="0">
                <a:latin typeface="Cambria" panose="02040503050406030204" pitchFamily="18" charset="0"/>
              </a:rPr>
              <a:t>Mając w szczególności na uwadze fakt, że regulacja obu przepisów nie</a:t>
            </a:r>
          </a:p>
          <a:p>
            <a:pPr algn="l"/>
            <a:r>
              <a:rPr lang="pl-PL" sz="1800" b="0" i="0" u="none" strike="noStrike" baseline="0" dirty="0">
                <a:latin typeface="Cambria" panose="02040503050406030204" pitchFamily="18" charset="0"/>
              </a:rPr>
              <a:t>została oceniona przez sądy administracyjne307, jak również rozbieżne</a:t>
            </a:r>
          </a:p>
          <a:p>
            <a:pPr algn="l"/>
            <a:r>
              <a:rPr lang="pl-PL" sz="1800" b="0" i="0" u="none" strike="noStrike" baseline="0" dirty="0">
                <a:latin typeface="Cambria" panose="02040503050406030204" pitchFamily="18" charset="0"/>
              </a:rPr>
              <a:t>stanowiska przedstawicieli nauki prawa podatkowego, NIK zrezygnowała</a:t>
            </a:r>
          </a:p>
          <a:p>
            <a:pPr algn="l"/>
            <a:r>
              <a:rPr lang="pl-PL" sz="1800" b="0" i="0" u="none" strike="noStrike" baseline="0" dirty="0">
                <a:latin typeface="Cambria" panose="02040503050406030204" pitchFamily="18" charset="0"/>
              </a:rPr>
              <a:t>z oceny działalności JST z punktu widzenia kryterium legalności w zakresie</a:t>
            </a:r>
          </a:p>
          <a:p>
            <a:pPr algn="l"/>
            <a:r>
              <a:rPr lang="pl-PL" sz="1800" b="0" i="0" u="none" strike="noStrike" baseline="0" dirty="0">
                <a:latin typeface="Cambria" panose="02040503050406030204" pitchFamily="18" charset="0"/>
              </a:rPr>
              <a:t>omawianych rozwiązań legislacyjnych.</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162</a:t>
            </a:fld>
            <a:endParaRPr lang="pl-PL" altLang="pl-PL"/>
          </a:p>
        </p:txBody>
      </p:sp>
    </p:spTree>
    <p:extLst>
      <p:ext uri="{BB962C8B-B14F-4D97-AF65-F5344CB8AC3E}">
        <p14:creationId xmlns:p14="http://schemas.microsoft.com/office/powerpoint/2010/main" val="5157714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Wobec tego, zdaniem Sądu, podatnik VAT świadczący usługi hotelowe, stanowiące podstawowy składnik szerszej kategorii usług turystyki, o których mowa w art. 88 pkt 1 pkt 4 lit. a ustawy o VAT, może, o ile usługi te są opodatkowane na zasadach innych, aniżeli określone w art. 119, rozliczyć podatek naliczony od nabytych usług gastronomicznych. Do takiej kategorii podatników adresowane jest bowiem wyłączenie, wynikającej z początkowej części normy art. 88 pkt 1 pkt 4 ustawy, restrykcji (polegającej na pozbawieniu prawa do rozliczenia podatku naliczonego). Przyjęcie zaś wykładni prezentowanej przez organ interpretacyjny doprowadziłoby do wniosków, które pozostawałyby w rażącej sprzeczności z podstawową zasadą podatku od wartości dodanej, tj. zasadą neutralności. Istota podatku od wartości dodanej sprowadza się bowiem do tego, że podatek ten ma obciążać ostatecznego konsumenta a nie podmioty, które uczestniczą we wcześniejszych fazach obrotu. Oni bowiem mają prawo rozliczyć uiszczony podatek naliczony, którego to prawa pozbawić ich może tylko wyraźna regulacja ustawowa pozostająca w zgodzie z dyrektywami Unii Europejskiej.</a:t>
            </a:r>
          </a:p>
          <a:p>
            <a:pPr algn="l"/>
            <a:r>
              <a:rPr lang="pl-PL" b="0" i="0" dirty="0">
                <a:solidFill>
                  <a:srgbClr val="333333"/>
                </a:solidFill>
                <a:effectLst/>
                <a:latin typeface="Open Sans"/>
              </a:rPr>
              <a:t>Niedopuszczalna jest zatem sytuacja, w której podatnik prowadzący działalność hotelową, nabywając usługi gastronomiczne w celu ich odsprzedaży na rzecz swoich klientów, pozbawiony byłby prawa </a:t>
            </a:r>
            <a:r>
              <a:rPr lang="pl-PL" b="0" i="0" dirty="0" err="1">
                <a:solidFill>
                  <a:srgbClr val="333333"/>
                </a:solidFill>
                <a:effectLst/>
                <a:latin typeface="Open Sans"/>
              </a:rPr>
              <a:t>do.odliczenia</a:t>
            </a:r>
            <a:r>
              <a:rPr lang="pl-PL" b="0" i="0" dirty="0">
                <a:solidFill>
                  <a:srgbClr val="333333"/>
                </a:solidFill>
                <a:effectLst/>
                <a:latin typeface="Open Sans"/>
              </a:rPr>
              <a:t> podatku naliczonego przy nabyciu tych usług. Ciężar ekonomiczny podatku poniósłby nie ostateczny konsument, jakim jest gość hotelowy, a przedsiębiorca. Najważniejszą cechą podatku od wartości dodanej jest zasada jego neutralności, której realizacja polega na umożliwieniu podatnikowi obniżenia </a:t>
            </a:r>
            <a:r>
              <a:rPr lang="pl-PL" b="0" i="0" dirty="0" err="1">
                <a:solidFill>
                  <a:srgbClr val="333333"/>
                </a:solidFill>
                <a:effectLst/>
                <a:latin typeface="Open Sans"/>
              </a:rPr>
              <a:t>podatku.należnego</a:t>
            </a:r>
            <a:r>
              <a:rPr lang="pl-PL" b="0" i="0" dirty="0">
                <a:solidFill>
                  <a:srgbClr val="333333"/>
                </a:solidFill>
                <a:effectLst/>
                <a:latin typeface="Open Sans"/>
              </a:rPr>
              <a:t> o kwoty podatku zapłaconego przy nabyciu towarów i usług, związanych z jego działalnością gospodarczą. Skoro takie uprawnienie stanowi zasadę, to ograniczenie tego prawa może wynikać tylko z konkretnego przepisu prawa unijnego. Jeśli zatem w prawie unijnym nie ma regulacji pozwalającej wprost na ograniczenie prawa podatników do odliczenia, to prawo do odliczenia powinno być w pełni respektowane.</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164</a:t>
            </a:fld>
            <a:endParaRPr lang="pl-PL" altLang="pl-PL"/>
          </a:p>
        </p:txBody>
      </p:sp>
    </p:spTree>
    <p:extLst>
      <p:ext uri="{BB962C8B-B14F-4D97-AF65-F5344CB8AC3E}">
        <p14:creationId xmlns:p14="http://schemas.microsoft.com/office/powerpoint/2010/main" val="206982787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800" b="0" i="0" u="none" strike="noStrike" baseline="0" dirty="0">
                <a:latin typeface="Cambria" panose="02040503050406030204" pitchFamily="18" charset="0"/>
              </a:rPr>
              <a:t>W toku kontroli stwierdzono, że JST w swej działalności niejednolicie dokonywały</a:t>
            </a:r>
          </a:p>
          <a:p>
            <a:pPr algn="l"/>
            <a:r>
              <a:rPr lang="pl-PL" sz="1800" b="0" i="0" u="none" strike="noStrike" baseline="0" dirty="0">
                <a:latin typeface="Cambria" panose="02040503050406030204" pitchFamily="18" charset="0"/>
              </a:rPr>
              <a:t>odliczeń w przypadku wydatków ponoszonych na pojazdy samochodowe</a:t>
            </a:r>
          </a:p>
          <a:p>
            <a:pPr algn="l"/>
            <a:r>
              <a:rPr lang="pl-PL" sz="1800" b="0" i="0" u="none" strike="noStrike" baseline="0" dirty="0">
                <a:latin typeface="Cambria" panose="02040503050406030204" pitchFamily="18" charset="0"/>
              </a:rPr>
              <a:t>wykorzystywane do tzw. działalności mieszanej293, tj. zarówno:</a:t>
            </a:r>
          </a:p>
          <a:p>
            <a:pPr algn="l"/>
            <a:r>
              <a:rPr lang="pl-PL" sz="1800" b="0" i="0" u="none" strike="noStrike" baseline="0" dirty="0">
                <a:latin typeface="Cambria" panose="02040503050406030204" pitchFamily="18" charset="0"/>
              </a:rPr>
              <a:t>[1] przy zastosowaniu proporcji wyliczonej dla tych jednostek294,</a:t>
            </a:r>
          </a:p>
          <a:p>
            <a:pPr algn="l"/>
            <a:r>
              <a:rPr lang="pl-PL" sz="1800" b="0" i="0" u="none" strike="noStrike" baseline="0" dirty="0">
                <a:latin typeface="Cambria" panose="02040503050406030204" pitchFamily="18" charset="0"/>
              </a:rPr>
              <a:t>[2] 50% kwoty podatku naliczonego295, [3] iloczynu 50% kwoty podatku</a:t>
            </a:r>
          </a:p>
          <a:p>
            <a:pPr algn="l"/>
            <a:r>
              <a:rPr lang="pl-PL" sz="1800" b="0" i="0" u="none" strike="noStrike" baseline="0" dirty="0">
                <a:latin typeface="Cambria" panose="02040503050406030204" pitchFamily="18" charset="0"/>
              </a:rPr>
              <a:t>naliczonego i proporcji296. W przypadku gmin miejskich: Katowice,</a:t>
            </a:r>
          </a:p>
          <a:p>
            <a:pPr algn="l"/>
            <a:r>
              <a:rPr lang="pl-PL" sz="1800" b="0" i="0" u="none" strike="noStrike" baseline="0" dirty="0">
                <a:latin typeface="Cambria" panose="02040503050406030204" pitchFamily="18" charset="0"/>
              </a:rPr>
              <a:t>Kraków, Łódź, Poznań, Szczecin i Wrocław, stosowano więcej niż jedną</a:t>
            </a:r>
          </a:p>
          <a:p>
            <a:pPr algn="l"/>
            <a:r>
              <a:rPr lang="pl-PL" sz="1800" b="0" i="0" u="none" strike="noStrike" baseline="0" dirty="0">
                <a:latin typeface="Cambria" panose="02040503050406030204" pitchFamily="18" charset="0"/>
              </a:rPr>
              <a:t>z ww. metod297. Kontrolowane jednostki powszechnie podnosiły na występujące</a:t>
            </a:r>
          </a:p>
          <a:p>
            <a:pPr algn="l"/>
            <a:r>
              <a:rPr lang="pl-PL" sz="1800" b="0" i="0" u="none" strike="noStrike" baseline="0" dirty="0">
                <a:latin typeface="Cambria" panose="02040503050406030204" pitchFamily="18" charset="0"/>
              </a:rPr>
              <a:t>problemy związane z interpretacją i zastosowaniem niejednoznacznych</a:t>
            </a:r>
          </a:p>
          <a:p>
            <a:pPr algn="l"/>
            <a:r>
              <a:rPr lang="pl-PL" sz="1800" b="0" i="0" u="none" strike="noStrike" baseline="0" dirty="0">
                <a:latin typeface="Cambria" panose="02040503050406030204" pitchFamily="18" charset="0"/>
              </a:rPr>
              <a:t>przepisów w tym zakresie. W sumie w objętych badaniami kontrolnymi</a:t>
            </a:r>
          </a:p>
          <a:p>
            <a:pPr algn="l"/>
            <a:r>
              <a:rPr lang="pl-PL" sz="1800" b="0" i="0" u="none" strike="noStrike" baseline="0" dirty="0">
                <a:latin typeface="Cambria" panose="02040503050406030204" pitchFamily="18" charset="0"/>
              </a:rPr>
              <a:t>wydatkach na pojazdy samochodowe dokonano odliczenia VAT</a:t>
            </a:r>
          </a:p>
          <a:p>
            <a:pPr algn="l"/>
            <a:r>
              <a:rPr lang="pl-PL" sz="1800" b="0" i="0" u="none" strike="noStrike" baseline="0" dirty="0">
                <a:latin typeface="Cambria" panose="02040503050406030204" pitchFamily="18" charset="0"/>
              </a:rPr>
              <a:t>w wysokości 142,9 tys. zł.</a:t>
            </a:r>
          </a:p>
          <a:p>
            <a:pPr algn="l"/>
            <a:r>
              <a:rPr lang="pl-PL" sz="1800" b="0" i="0" u="none" strike="noStrike" baseline="0" dirty="0">
                <a:latin typeface="Cambria" panose="02040503050406030204" pitchFamily="18" charset="0"/>
              </a:rPr>
              <a:t>Różny jest charakter i zakres zastosowania obu regulacji (art. 86 ust. 2a</a:t>
            </a:r>
          </a:p>
          <a:p>
            <a:pPr algn="l"/>
            <a:r>
              <a:rPr lang="pl-PL" sz="1800" b="0" i="0" u="none" strike="noStrike" baseline="0" dirty="0">
                <a:latin typeface="Cambria" panose="02040503050406030204" pitchFamily="18" charset="0"/>
              </a:rPr>
              <a:t>i art. 86a ust. 1 ustawy </a:t>
            </a:r>
            <a:r>
              <a:rPr lang="pl-PL" sz="1800" b="0" i="1" u="none" strike="noStrike" baseline="0" dirty="0">
                <a:latin typeface="Cambria-Italic"/>
              </a:rPr>
              <a:t>VAT</a:t>
            </a:r>
            <a:r>
              <a:rPr lang="pl-PL" sz="1800" b="0" i="0" u="none" strike="noStrike" baseline="0" dirty="0">
                <a:latin typeface="Cambria" panose="02040503050406030204" pitchFamily="18" charset="0"/>
              </a:rPr>
              <a:t>), a treść i umiejscowienie tych przepisów</a:t>
            </a:r>
          </a:p>
          <a:p>
            <a:pPr algn="l"/>
            <a:r>
              <a:rPr lang="pl-PL" sz="1800" b="0" i="0" u="none" strike="noStrike" baseline="0" dirty="0">
                <a:latin typeface="Cambria" panose="02040503050406030204" pitchFamily="18" charset="0"/>
              </a:rPr>
              <a:t>w akcie normatywnym nie wskazuje, aby jeden z tych przepisów miał</a:t>
            </a:r>
          </a:p>
          <a:p>
            <a:pPr algn="l"/>
            <a:r>
              <a:rPr lang="pl-PL" sz="1800" b="0" i="0" u="none" strike="noStrike" baseline="0" dirty="0">
                <a:latin typeface="Cambria" panose="02040503050406030204" pitchFamily="18" charset="0"/>
              </a:rPr>
              <a:t>mieć charakter </a:t>
            </a:r>
            <a:r>
              <a:rPr lang="pl-PL" sz="1800" b="0" i="1" u="none" strike="noStrike" baseline="0" dirty="0">
                <a:latin typeface="Cambria-Italic"/>
              </a:rPr>
              <a:t>lex </a:t>
            </a:r>
            <a:r>
              <a:rPr lang="pl-PL" sz="1800" b="0" i="1" u="none" strike="noStrike" baseline="0" dirty="0" err="1">
                <a:latin typeface="Cambria-Italic"/>
              </a:rPr>
              <a:t>specialis</a:t>
            </a:r>
            <a:r>
              <a:rPr lang="pl-PL" sz="1800" b="0" i="0" u="none" strike="noStrike" baseline="0" dirty="0">
                <a:latin typeface="Cambria" panose="02040503050406030204" pitchFamily="18" charset="0"/>
              </a:rPr>
              <a:t>, wyłączający zastosowanie drugiego z tych</a:t>
            </a:r>
          </a:p>
          <a:p>
            <a:pPr algn="l"/>
            <a:r>
              <a:rPr lang="pl-PL" sz="1800" b="0" i="0" u="none" strike="noStrike" baseline="0" dirty="0">
                <a:latin typeface="Cambria" panose="02040503050406030204" pitchFamily="18" charset="0"/>
              </a:rPr>
              <a:t>przepisów. Uzasadnienie projektu ustawy wskazuje, że intencją autorów</a:t>
            </a:r>
          </a:p>
          <a:p>
            <a:pPr algn="l"/>
            <a:r>
              <a:rPr lang="pl-PL" sz="1800" b="0" i="0" u="none" strike="noStrike" baseline="0" dirty="0">
                <a:latin typeface="Cambria" panose="02040503050406030204" pitchFamily="18" charset="0"/>
              </a:rPr>
              <a:t>projektu ustawy nowelizującej z dnia 9 kwietnia 2015 r.298, dodającej</a:t>
            </a:r>
          </a:p>
          <a:p>
            <a:pPr algn="l"/>
            <a:r>
              <a:rPr lang="pl-PL" sz="1800" b="0" i="0" u="none" strike="noStrike" baseline="0" dirty="0">
                <a:latin typeface="Cambria" panose="02040503050406030204" pitchFamily="18" charset="0"/>
              </a:rPr>
              <a:t>w art. 86 przepisy ust. 2a-2h, było aby w odniesieniu do wydatków związanych</a:t>
            </a:r>
          </a:p>
          <a:p>
            <a:pPr algn="l"/>
            <a:r>
              <a:rPr lang="pl-PL" sz="1800" b="0" i="0" u="none" strike="noStrike" baseline="0" dirty="0">
                <a:latin typeface="Cambria" panose="02040503050406030204" pitchFamily="18" charset="0"/>
              </a:rPr>
              <a:t>z pojazdami samochodowymi zastosowanie znalazły oba przepisy299.</a:t>
            </a:r>
          </a:p>
          <a:p>
            <a:pPr algn="l"/>
            <a:r>
              <a:rPr lang="pl-PL" sz="1800" b="0" i="0" u="none" strike="noStrike" baseline="0" dirty="0">
                <a:latin typeface="Cambria" panose="02040503050406030204" pitchFamily="18" charset="0"/>
              </a:rPr>
              <a:t>Podobny wniosek można wywieść z odpowiedzi na interpelację poselską nr 30157, udzielonej przez podsekretarza stanu w Ministerstwie</a:t>
            </a:r>
          </a:p>
          <a:p>
            <a:pPr algn="l"/>
            <a:r>
              <a:rPr lang="pl-PL" sz="1800" b="0" i="0" u="none" strike="noStrike" baseline="0" dirty="0">
                <a:latin typeface="Cambria" panose="02040503050406030204" pitchFamily="18" charset="0"/>
              </a:rPr>
              <a:t>Finansów300. Należy również wskazać na dość konsekwentne stanowisko</a:t>
            </a:r>
          </a:p>
          <a:p>
            <a:pPr algn="l"/>
            <a:r>
              <a:rPr lang="pl-PL" sz="1800" b="0" i="0" u="none" strike="noStrike" baseline="0" dirty="0">
                <a:latin typeface="Cambria" panose="02040503050406030204" pitchFamily="18" charset="0"/>
              </a:rPr>
              <a:t>Ministerstwa Finansów301 i Dyrektora KIS302, zgodnie z którym JST</a:t>
            </a:r>
          </a:p>
          <a:p>
            <a:pPr algn="l"/>
            <a:r>
              <a:rPr lang="pl-PL" sz="1800" b="0" i="0" u="none" strike="noStrike" baseline="0" dirty="0">
                <a:latin typeface="Cambria" panose="02040503050406030204" pitchFamily="18" charset="0"/>
              </a:rPr>
              <a:t>powinny stosować oba ww. przepisy. W ich świetle JST jest zobowiązana:</a:t>
            </a:r>
          </a:p>
          <a:p>
            <a:pPr algn="l"/>
            <a:r>
              <a:rPr lang="pl-PL" sz="1800" b="0" i="0" u="none" strike="noStrike" baseline="0" dirty="0">
                <a:latin typeface="Cambria" panose="02040503050406030204" pitchFamily="18" charset="0"/>
              </a:rPr>
              <a:t>[1] w pierwszej kolejności do ustalenia na zasadach określonych w art. 86</a:t>
            </a:r>
          </a:p>
          <a:p>
            <a:pPr algn="l"/>
            <a:r>
              <a:rPr lang="pl-PL" sz="1800" b="0" i="0" u="none" strike="noStrike" baseline="0" dirty="0">
                <a:latin typeface="Cambria" panose="02040503050406030204" pitchFamily="18" charset="0"/>
              </a:rPr>
              <a:t>ust. 2a–2h ustawy </a:t>
            </a:r>
            <a:r>
              <a:rPr lang="pl-PL" sz="1800" b="0" i="1" u="none" strike="noStrike" baseline="0" dirty="0">
                <a:latin typeface="Cambria-Italic"/>
              </a:rPr>
              <a:t>o VAT</a:t>
            </a:r>
            <a:r>
              <a:rPr lang="pl-PL" sz="1800" b="0" i="0" u="none" strike="noStrike" baseline="0" dirty="0">
                <a:latin typeface="Cambria" panose="02040503050406030204" pitchFamily="18" charset="0"/>
              </a:rPr>
              <a:t>, podatku naliczonego związanego z prowadzoną</a:t>
            </a:r>
          </a:p>
          <a:p>
            <a:pPr algn="l"/>
            <a:r>
              <a:rPr lang="pl-PL" sz="1800" b="0" i="0" u="none" strike="noStrike" baseline="0" dirty="0">
                <a:latin typeface="Cambria" panose="02040503050406030204" pitchFamily="18" charset="0"/>
              </a:rPr>
              <a:t>działalnością gospodarczą, a następnie [2] do tak wyliczonej kwoty zastosować</a:t>
            </a:r>
          </a:p>
          <a:p>
            <a:pPr algn="l"/>
            <a:r>
              <a:rPr lang="pl-PL" sz="1800" b="0" i="0" u="none" strike="noStrike" baseline="0" dirty="0">
                <a:latin typeface="Cambria" panose="02040503050406030204" pitchFamily="18" charset="0"/>
              </a:rPr>
              <a:t>uregulowania wynikające z art. 86a ust. 1 ww. ustawy (50% podatku</a:t>
            </a:r>
          </a:p>
          <a:p>
            <a:pPr algn="l"/>
            <a:r>
              <a:rPr lang="pl-PL" sz="1800" b="0" i="0" u="none" strike="noStrike" baseline="0" dirty="0">
                <a:latin typeface="Cambria" panose="02040503050406030204" pitchFamily="18" charset="0"/>
              </a:rPr>
              <a:t>naliczonego od wydatków wiążących się z pojazdami samochodowymi). JST</a:t>
            </a:r>
          </a:p>
          <a:p>
            <a:pPr algn="l"/>
            <a:r>
              <a:rPr lang="pl-PL" sz="1800" b="0" i="0" u="none" strike="noStrike" baseline="0" dirty="0">
                <a:latin typeface="Cambria" panose="02040503050406030204" pitchFamily="18" charset="0"/>
              </a:rPr>
              <a:t>nie jest zobowiązana do stosowania tego przepisu w przypadku spełnienia</a:t>
            </a:r>
          </a:p>
          <a:p>
            <a:pPr algn="l"/>
            <a:r>
              <a:rPr lang="pl-PL" sz="1800" b="0" i="0" u="none" strike="noStrike" baseline="0" dirty="0">
                <a:latin typeface="Cambria" panose="02040503050406030204" pitchFamily="18" charset="0"/>
              </a:rPr>
              <a:t>wymogów określonych w art. 86a ust. 3–14 ustawy </a:t>
            </a:r>
            <a:r>
              <a:rPr lang="pl-PL" sz="1800" b="0" i="1" u="none" strike="noStrike" baseline="0" dirty="0">
                <a:latin typeface="Cambria-Italic"/>
              </a:rPr>
              <a:t>o VAT</a:t>
            </a:r>
            <a:r>
              <a:rPr lang="pl-PL" sz="1800" b="0" i="0" u="none" strike="noStrike" baseline="0" dirty="0">
                <a:latin typeface="Cambria" panose="02040503050406030204" pitchFamily="18" charset="0"/>
              </a:rPr>
              <a:t>. Jednakże stanowisko</a:t>
            </a:r>
          </a:p>
          <a:p>
            <a:pPr algn="l"/>
            <a:r>
              <a:rPr lang="pl-PL" sz="1800" b="0" i="0" u="none" strike="noStrike" baseline="0" dirty="0">
                <a:latin typeface="Cambria" panose="02040503050406030204" pitchFamily="18" charset="0"/>
              </a:rPr>
              <a:t>Dyrektora KIS nie było zawsze jednolite i jednoznaczne303. Ponadto</a:t>
            </a:r>
          </a:p>
          <a:p>
            <a:pPr algn="l"/>
            <a:r>
              <a:rPr lang="pl-PL" sz="1800" b="0" i="0" u="none" strike="noStrike" baseline="0" dirty="0">
                <a:latin typeface="Cambria" panose="02040503050406030204" pitchFamily="18" charset="0"/>
              </a:rPr>
              <a:t>stanowisko przedstawicieli doktryny prawa podatkowego również nie</a:t>
            </a:r>
          </a:p>
          <a:p>
            <a:pPr algn="l"/>
            <a:r>
              <a:rPr lang="pl-PL" sz="1800" b="0" i="0" u="none" strike="noStrike" baseline="0" dirty="0">
                <a:latin typeface="Cambria" panose="02040503050406030204" pitchFamily="18" charset="0"/>
              </a:rPr>
              <a:t>jest jednolite w odniesieniu do wzajemnej relacji ww. przepisów. Zgodnie</a:t>
            </a:r>
          </a:p>
          <a:p>
            <a:pPr algn="l"/>
            <a:r>
              <a:rPr lang="pl-PL" sz="1800" b="0" i="0" u="none" strike="noStrike" baseline="0" dirty="0">
                <a:latin typeface="Cambria" panose="02040503050406030204" pitchFamily="18" charset="0"/>
              </a:rPr>
              <a:t>z poglądem wyrażonym J. </a:t>
            </a:r>
            <a:r>
              <a:rPr lang="pl-PL" sz="1800" b="0" i="0" u="none" strike="noStrike" baseline="0" dirty="0" err="1">
                <a:latin typeface="Cambria" panose="02040503050406030204" pitchFamily="18" charset="0"/>
              </a:rPr>
              <a:t>Matarewicza</a:t>
            </a:r>
            <a:r>
              <a:rPr lang="pl-PL" sz="1800" b="0" i="0" u="none" strike="noStrike" baseline="0" dirty="0">
                <a:latin typeface="Cambria" panose="02040503050406030204" pitchFamily="18" charset="0"/>
              </a:rPr>
              <a:t> należy stosować oba przepisy304.</a:t>
            </a:r>
          </a:p>
          <a:p>
            <a:pPr algn="l"/>
            <a:r>
              <a:rPr lang="pl-PL" sz="1800" b="0" i="0" u="none" strike="noStrike" baseline="0" dirty="0">
                <a:latin typeface="Cambria" panose="02040503050406030204" pitchFamily="18" charset="0"/>
              </a:rPr>
              <a:t>Także M. </a:t>
            </a:r>
            <a:r>
              <a:rPr lang="pl-PL" sz="1800" b="0" i="0" u="none" strike="noStrike" baseline="0" dirty="0" err="1">
                <a:latin typeface="Cambria" panose="02040503050406030204" pitchFamily="18" charset="0"/>
              </a:rPr>
              <a:t>Gumola</a:t>
            </a:r>
            <a:r>
              <a:rPr lang="pl-PL" sz="1800" b="0" i="0" u="none" strike="noStrike" baseline="0" dirty="0">
                <a:latin typeface="Cambria" panose="02040503050406030204" pitchFamily="18" charset="0"/>
              </a:rPr>
              <a:t> i Ł. </a:t>
            </a:r>
            <a:r>
              <a:rPr lang="pl-PL" sz="1800" b="0" i="0" u="none" strike="noStrike" baseline="0" dirty="0" err="1">
                <a:latin typeface="Cambria" panose="02040503050406030204" pitchFamily="18" charset="0"/>
              </a:rPr>
              <a:t>Postrzech</a:t>
            </a:r>
            <a:r>
              <a:rPr lang="pl-PL" sz="1800" b="0" i="0" u="none" strike="noStrike" baseline="0" dirty="0">
                <a:latin typeface="Cambria" panose="02040503050406030204" pitchFamily="18" charset="0"/>
              </a:rPr>
              <a:t>, w oparciu o stanowisko Ministerstwa</a:t>
            </a:r>
          </a:p>
          <a:p>
            <a:pPr algn="l"/>
            <a:r>
              <a:rPr lang="pl-PL" sz="1800" b="0" i="0" u="none" strike="noStrike" baseline="0" dirty="0">
                <a:latin typeface="Cambria" panose="02040503050406030204" pitchFamily="18" charset="0"/>
              </a:rPr>
              <a:t>Finansów proponują taki sposób rozliczania305. Przeciwnego zdania jest</a:t>
            </a:r>
          </a:p>
          <a:p>
            <a:pPr algn="l"/>
            <a:r>
              <a:rPr lang="pl-PL" sz="1800" b="0" i="0" u="none" strike="noStrike" baseline="0" dirty="0">
                <a:latin typeface="Cambria" panose="02040503050406030204" pitchFamily="18" charset="0"/>
              </a:rPr>
              <a:t>natomiast A. Bartosiewicz306, który uważa, że zastosowanie ma tylko</a:t>
            </a:r>
          </a:p>
          <a:p>
            <a:pPr algn="l"/>
            <a:r>
              <a:rPr lang="pl-PL" sz="1800" b="0" i="0" u="none" strike="noStrike" baseline="0" dirty="0">
                <a:latin typeface="Cambria" panose="02040503050406030204" pitchFamily="18" charset="0"/>
              </a:rPr>
              <a:t>art. 86a ustawy </a:t>
            </a:r>
            <a:r>
              <a:rPr lang="pl-PL" sz="1800" b="0" i="1" u="none" strike="noStrike" baseline="0" dirty="0">
                <a:latin typeface="Cambria-Italic"/>
              </a:rPr>
              <a:t>o VAT</a:t>
            </a:r>
            <a:r>
              <a:rPr lang="pl-PL" sz="1800" b="0" i="0" u="none" strike="noStrike" baseline="0" dirty="0">
                <a:latin typeface="Cambria" panose="02040503050406030204" pitchFamily="18" charset="0"/>
              </a:rPr>
              <a:t>.</a:t>
            </a:r>
          </a:p>
          <a:p>
            <a:pPr algn="l"/>
            <a:r>
              <a:rPr lang="pl-PL" sz="1800" b="0" i="0" u="none" strike="noStrike" baseline="0" dirty="0">
                <a:latin typeface="Cambria" panose="02040503050406030204" pitchFamily="18" charset="0"/>
              </a:rPr>
              <a:t>Mając w szczególności na uwadze fakt, że regulacja obu przepisów nie</a:t>
            </a:r>
          </a:p>
          <a:p>
            <a:pPr algn="l"/>
            <a:r>
              <a:rPr lang="pl-PL" sz="1800" b="0" i="0" u="none" strike="noStrike" baseline="0" dirty="0">
                <a:latin typeface="Cambria" panose="02040503050406030204" pitchFamily="18" charset="0"/>
              </a:rPr>
              <a:t>została oceniona przez sądy administracyjne307, jak również rozbieżne</a:t>
            </a:r>
          </a:p>
          <a:p>
            <a:pPr algn="l"/>
            <a:r>
              <a:rPr lang="pl-PL" sz="1800" b="0" i="0" u="none" strike="noStrike" baseline="0" dirty="0">
                <a:latin typeface="Cambria" panose="02040503050406030204" pitchFamily="18" charset="0"/>
              </a:rPr>
              <a:t>stanowiska przedstawicieli nauki prawa podatkowego, NIK zrezygnowała</a:t>
            </a:r>
          </a:p>
          <a:p>
            <a:pPr algn="l"/>
            <a:r>
              <a:rPr lang="pl-PL" sz="1800" b="0" i="0" u="none" strike="noStrike" baseline="0" dirty="0">
                <a:latin typeface="Cambria" panose="02040503050406030204" pitchFamily="18" charset="0"/>
              </a:rPr>
              <a:t>z oceny działalności JST z punktu widzenia kryterium legalności w zakresie</a:t>
            </a:r>
          </a:p>
          <a:p>
            <a:pPr algn="l"/>
            <a:r>
              <a:rPr lang="pl-PL" sz="1800" b="0" i="0" u="none" strike="noStrike" baseline="0" dirty="0">
                <a:latin typeface="Cambria" panose="02040503050406030204" pitchFamily="18" charset="0"/>
              </a:rPr>
              <a:t>omawianych rozwiązań legislacyjnych.</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165</a:t>
            </a:fld>
            <a:endParaRPr lang="pl-PL" altLang="pl-PL"/>
          </a:p>
        </p:txBody>
      </p:sp>
    </p:spTree>
    <p:extLst>
      <p:ext uri="{BB962C8B-B14F-4D97-AF65-F5344CB8AC3E}">
        <p14:creationId xmlns:p14="http://schemas.microsoft.com/office/powerpoint/2010/main" val="121924814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166</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6422576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800" b="0" i="0" u="none" strike="noStrike" baseline="0" dirty="0">
                <a:latin typeface="Cambria" panose="02040503050406030204" pitchFamily="18" charset="0"/>
              </a:rPr>
              <a:t>W toku kontroli stwierdzono, że JST w swej działalności niejednolicie dokonywały</a:t>
            </a:r>
          </a:p>
          <a:p>
            <a:pPr algn="l"/>
            <a:r>
              <a:rPr lang="pl-PL" sz="1800" b="0" i="0" u="none" strike="noStrike" baseline="0" dirty="0">
                <a:latin typeface="Cambria" panose="02040503050406030204" pitchFamily="18" charset="0"/>
              </a:rPr>
              <a:t>odliczeń w przypadku wydatków ponoszonych na pojazdy samochodowe</a:t>
            </a:r>
          </a:p>
          <a:p>
            <a:pPr algn="l"/>
            <a:r>
              <a:rPr lang="pl-PL" sz="1800" b="0" i="0" u="none" strike="noStrike" baseline="0" dirty="0">
                <a:latin typeface="Cambria" panose="02040503050406030204" pitchFamily="18" charset="0"/>
              </a:rPr>
              <a:t>wykorzystywane do tzw. działalności mieszanej293, tj. zarówno:</a:t>
            </a:r>
          </a:p>
          <a:p>
            <a:pPr algn="l"/>
            <a:r>
              <a:rPr lang="pl-PL" sz="1800" b="0" i="0" u="none" strike="noStrike" baseline="0" dirty="0">
                <a:latin typeface="Cambria" panose="02040503050406030204" pitchFamily="18" charset="0"/>
              </a:rPr>
              <a:t>[1] przy zastosowaniu proporcji wyliczonej dla tych jednostek294,</a:t>
            </a:r>
          </a:p>
          <a:p>
            <a:pPr algn="l"/>
            <a:r>
              <a:rPr lang="pl-PL" sz="1800" b="0" i="0" u="none" strike="noStrike" baseline="0" dirty="0">
                <a:latin typeface="Cambria" panose="02040503050406030204" pitchFamily="18" charset="0"/>
              </a:rPr>
              <a:t>[2] 50% kwoty podatku naliczonego295, [3] iloczynu 50% kwoty podatku</a:t>
            </a:r>
          </a:p>
          <a:p>
            <a:pPr algn="l"/>
            <a:r>
              <a:rPr lang="pl-PL" sz="1800" b="0" i="0" u="none" strike="noStrike" baseline="0" dirty="0">
                <a:latin typeface="Cambria" panose="02040503050406030204" pitchFamily="18" charset="0"/>
              </a:rPr>
              <a:t>naliczonego i proporcji296. W przypadku gmin miejskich: Katowice,</a:t>
            </a:r>
          </a:p>
          <a:p>
            <a:pPr algn="l"/>
            <a:r>
              <a:rPr lang="pl-PL" sz="1800" b="0" i="0" u="none" strike="noStrike" baseline="0" dirty="0">
                <a:latin typeface="Cambria" panose="02040503050406030204" pitchFamily="18" charset="0"/>
              </a:rPr>
              <a:t>Kraków, Łódź, Poznań, Szczecin i Wrocław, stosowano więcej niż jedną</a:t>
            </a:r>
          </a:p>
          <a:p>
            <a:pPr algn="l"/>
            <a:r>
              <a:rPr lang="pl-PL" sz="1800" b="0" i="0" u="none" strike="noStrike" baseline="0" dirty="0">
                <a:latin typeface="Cambria" panose="02040503050406030204" pitchFamily="18" charset="0"/>
              </a:rPr>
              <a:t>z ww. metod297. Kontrolowane jednostki powszechnie podnosiły na występujące</a:t>
            </a:r>
          </a:p>
          <a:p>
            <a:pPr algn="l"/>
            <a:r>
              <a:rPr lang="pl-PL" sz="1800" b="0" i="0" u="none" strike="noStrike" baseline="0" dirty="0">
                <a:latin typeface="Cambria" panose="02040503050406030204" pitchFamily="18" charset="0"/>
              </a:rPr>
              <a:t>problemy związane z interpretacją i zastosowaniem niejednoznacznych</a:t>
            </a:r>
          </a:p>
          <a:p>
            <a:pPr algn="l"/>
            <a:r>
              <a:rPr lang="pl-PL" sz="1800" b="0" i="0" u="none" strike="noStrike" baseline="0" dirty="0">
                <a:latin typeface="Cambria" panose="02040503050406030204" pitchFamily="18" charset="0"/>
              </a:rPr>
              <a:t>przepisów w tym zakresie. W sumie w objętych badaniami kontrolnymi</a:t>
            </a:r>
          </a:p>
          <a:p>
            <a:pPr algn="l"/>
            <a:r>
              <a:rPr lang="pl-PL" sz="1800" b="0" i="0" u="none" strike="noStrike" baseline="0" dirty="0">
                <a:latin typeface="Cambria" panose="02040503050406030204" pitchFamily="18" charset="0"/>
              </a:rPr>
              <a:t>wydatkach na pojazdy samochodowe dokonano odliczenia VAT</a:t>
            </a:r>
          </a:p>
          <a:p>
            <a:pPr algn="l"/>
            <a:r>
              <a:rPr lang="pl-PL" sz="1800" b="0" i="0" u="none" strike="noStrike" baseline="0" dirty="0">
                <a:latin typeface="Cambria" panose="02040503050406030204" pitchFamily="18" charset="0"/>
              </a:rPr>
              <a:t>w wysokości 142,9 tys. zł.</a:t>
            </a:r>
          </a:p>
          <a:p>
            <a:pPr algn="l"/>
            <a:r>
              <a:rPr lang="pl-PL" sz="1800" b="0" i="0" u="none" strike="noStrike" baseline="0" dirty="0">
                <a:latin typeface="Cambria" panose="02040503050406030204" pitchFamily="18" charset="0"/>
              </a:rPr>
              <a:t>Różny jest charakter i zakres zastosowania obu regulacji (art. 86 ust. 2a</a:t>
            </a:r>
          </a:p>
          <a:p>
            <a:pPr algn="l"/>
            <a:r>
              <a:rPr lang="pl-PL" sz="1800" b="0" i="0" u="none" strike="noStrike" baseline="0" dirty="0">
                <a:latin typeface="Cambria" panose="02040503050406030204" pitchFamily="18" charset="0"/>
              </a:rPr>
              <a:t>i art. 86a ust. 1 ustawy </a:t>
            </a:r>
            <a:r>
              <a:rPr lang="pl-PL" sz="1800" b="0" i="1" u="none" strike="noStrike" baseline="0" dirty="0">
                <a:latin typeface="Cambria-Italic"/>
              </a:rPr>
              <a:t>VAT</a:t>
            </a:r>
            <a:r>
              <a:rPr lang="pl-PL" sz="1800" b="0" i="0" u="none" strike="noStrike" baseline="0" dirty="0">
                <a:latin typeface="Cambria" panose="02040503050406030204" pitchFamily="18" charset="0"/>
              </a:rPr>
              <a:t>), a treść i umiejscowienie tych przepisów</a:t>
            </a:r>
          </a:p>
          <a:p>
            <a:pPr algn="l"/>
            <a:r>
              <a:rPr lang="pl-PL" sz="1800" b="0" i="0" u="none" strike="noStrike" baseline="0" dirty="0">
                <a:latin typeface="Cambria" panose="02040503050406030204" pitchFamily="18" charset="0"/>
              </a:rPr>
              <a:t>w akcie normatywnym nie wskazuje, aby jeden z tych przepisów miał</a:t>
            </a:r>
          </a:p>
          <a:p>
            <a:pPr algn="l"/>
            <a:r>
              <a:rPr lang="pl-PL" sz="1800" b="0" i="0" u="none" strike="noStrike" baseline="0" dirty="0">
                <a:latin typeface="Cambria" panose="02040503050406030204" pitchFamily="18" charset="0"/>
              </a:rPr>
              <a:t>mieć charakter </a:t>
            </a:r>
            <a:r>
              <a:rPr lang="pl-PL" sz="1800" b="0" i="1" u="none" strike="noStrike" baseline="0" dirty="0">
                <a:latin typeface="Cambria-Italic"/>
              </a:rPr>
              <a:t>lex </a:t>
            </a:r>
            <a:r>
              <a:rPr lang="pl-PL" sz="1800" b="0" i="1" u="none" strike="noStrike" baseline="0" dirty="0" err="1">
                <a:latin typeface="Cambria-Italic"/>
              </a:rPr>
              <a:t>specialis</a:t>
            </a:r>
            <a:r>
              <a:rPr lang="pl-PL" sz="1800" b="0" i="0" u="none" strike="noStrike" baseline="0" dirty="0">
                <a:latin typeface="Cambria" panose="02040503050406030204" pitchFamily="18" charset="0"/>
              </a:rPr>
              <a:t>, wyłączający zastosowanie drugiego z tych</a:t>
            </a:r>
          </a:p>
          <a:p>
            <a:pPr algn="l"/>
            <a:r>
              <a:rPr lang="pl-PL" sz="1800" b="0" i="0" u="none" strike="noStrike" baseline="0" dirty="0">
                <a:latin typeface="Cambria" panose="02040503050406030204" pitchFamily="18" charset="0"/>
              </a:rPr>
              <a:t>przepisów. Uzasadnienie projektu ustawy wskazuje, że intencją autorów</a:t>
            </a:r>
          </a:p>
          <a:p>
            <a:pPr algn="l"/>
            <a:r>
              <a:rPr lang="pl-PL" sz="1800" b="0" i="0" u="none" strike="noStrike" baseline="0" dirty="0">
                <a:latin typeface="Cambria" panose="02040503050406030204" pitchFamily="18" charset="0"/>
              </a:rPr>
              <a:t>projektu ustawy nowelizującej z dnia 9 kwietnia 2015 r.298, dodającej</a:t>
            </a:r>
          </a:p>
          <a:p>
            <a:pPr algn="l"/>
            <a:r>
              <a:rPr lang="pl-PL" sz="1800" b="0" i="0" u="none" strike="noStrike" baseline="0" dirty="0">
                <a:latin typeface="Cambria" panose="02040503050406030204" pitchFamily="18" charset="0"/>
              </a:rPr>
              <a:t>w art. 86 przepisy ust. 2a-2h, było aby w odniesieniu do wydatków związanych</a:t>
            </a:r>
          </a:p>
          <a:p>
            <a:pPr algn="l"/>
            <a:r>
              <a:rPr lang="pl-PL" sz="1800" b="0" i="0" u="none" strike="noStrike" baseline="0" dirty="0">
                <a:latin typeface="Cambria" panose="02040503050406030204" pitchFamily="18" charset="0"/>
              </a:rPr>
              <a:t>z pojazdami samochodowymi zastosowanie znalazły oba przepisy299.</a:t>
            </a:r>
          </a:p>
          <a:p>
            <a:pPr algn="l"/>
            <a:r>
              <a:rPr lang="pl-PL" sz="1800" b="0" i="0" u="none" strike="noStrike" baseline="0" dirty="0">
                <a:latin typeface="Cambria" panose="02040503050406030204" pitchFamily="18" charset="0"/>
              </a:rPr>
              <a:t>Podobny wniosek można wywieść z odpowiedzi na interpelację poselską nr 30157, udzielonej przez podsekretarza stanu w Ministerstwie</a:t>
            </a:r>
          </a:p>
          <a:p>
            <a:pPr algn="l"/>
            <a:r>
              <a:rPr lang="pl-PL" sz="1800" b="0" i="0" u="none" strike="noStrike" baseline="0" dirty="0">
                <a:latin typeface="Cambria" panose="02040503050406030204" pitchFamily="18" charset="0"/>
              </a:rPr>
              <a:t>Finansów300. Należy również wskazać na dość konsekwentne stanowisko</a:t>
            </a:r>
          </a:p>
          <a:p>
            <a:pPr algn="l"/>
            <a:r>
              <a:rPr lang="pl-PL" sz="1800" b="0" i="0" u="none" strike="noStrike" baseline="0" dirty="0">
                <a:latin typeface="Cambria" panose="02040503050406030204" pitchFamily="18" charset="0"/>
              </a:rPr>
              <a:t>Ministerstwa Finansów301 i Dyrektora KIS302, zgodnie z którym JST</a:t>
            </a:r>
          </a:p>
          <a:p>
            <a:pPr algn="l"/>
            <a:r>
              <a:rPr lang="pl-PL" sz="1800" b="0" i="0" u="none" strike="noStrike" baseline="0" dirty="0">
                <a:latin typeface="Cambria" panose="02040503050406030204" pitchFamily="18" charset="0"/>
              </a:rPr>
              <a:t>powinny stosować oba ww. przepisy. W ich świetle JST jest zobowiązana:</a:t>
            </a:r>
          </a:p>
          <a:p>
            <a:pPr algn="l"/>
            <a:r>
              <a:rPr lang="pl-PL" sz="1800" b="0" i="0" u="none" strike="noStrike" baseline="0" dirty="0">
                <a:latin typeface="Cambria" panose="02040503050406030204" pitchFamily="18" charset="0"/>
              </a:rPr>
              <a:t>[1] w pierwszej kolejności do ustalenia na zasadach określonych w art. 86</a:t>
            </a:r>
          </a:p>
          <a:p>
            <a:pPr algn="l"/>
            <a:r>
              <a:rPr lang="pl-PL" sz="1800" b="0" i="0" u="none" strike="noStrike" baseline="0" dirty="0">
                <a:latin typeface="Cambria" panose="02040503050406030204" pitchFamily="18" charset="0"/>
              </a:rPr>
              <a:t>ust. 2a–2h ustawy </a:t>
            </a:r>
            <a:r>
              <a:rPr lang="pl-PL" sz="1800" b="0" i="1" u="none" strike="noStrike" baseline="0" dirty="0">
                <a:latin typeface="Cambria-Italic"/>
              </a:rPr>
              <a:t>o VAT</a:t>
            </a:r>
            <a:r>
              <a:rPr lang="pl-PL" sz="1800" b="0" i="0" u="none" strike="noStrike" baseline="0" dirty="0">
                <a:latin typeface="Cambria" panose="02040503050406030204" pitchFamily="18" charset="0"/>
              </a:rPr>
              <a:t>, podatku naliczonego związanego z prowadzoną</a:t>
            </a:r>
          </a:p>
          <a:p>
            <a:pPr algn="l"/>
            <a:r>
              <a:rPr lang="pl-PL" sz="1800" b="0" i="0" u="none" strike="noStrike" baseline="0" dirty="0">
                <a:latin typeface="Cambria" panose="02040503050406030204" pitchFamily="18" charset="0"/>
              </a:rPr>
              <a:t>działalnością gospodarczą, a następnie [2] do tak wyliczonej kwoty zastosować</a:t>
            </a:r>
          </a:p>
          <a:p>
            <a:pPr algn="l"/>
            <a:r>
              <a:rPr lang="pl-PL" sz="1800" b="0" i="0" u="none" strike="noStrike" baseline="0" dirty="0">
                <a:latin typeface="Cambria" panose="02040503050406030204" pitchFamily="18" charset="0"/>
              </a:rPr>
              <a:t>uregulowania wynikające z art. 86a ust. 1 ww. ustawy (50% podatku</a:t>
            </a:r>
          </a:p>
          <a:p>
            <a:pPr algn="l"/>
            <a:r>
              <a:rPr lang="pl-PL" sz="1800" b="0" i="0" u="none" strike="noStrike" baseline="0" dirty="0">
                <a:latin typeface="Cambria" panose="02040503050406030204" pitchFamily="18" charset="0"/>
              </a:rPr>
              <a:t>naliczonego od wydatków wiążących się z pojazdami samochodowymi). JST</a:t>
            </a:r>
          </a:p>
          <a:p>
            <a:pPr algn="l"/>
            <a:r>
              <a:rPr lang="pl-PL" sz="1800" b="0" i="0" u="none" strike="noStrike" baseline="0" dirty="0">
                <a:latin typeface="Cambria" panose="02040503050406030204" pitchFamily="18" charset="0"/>
              </a:rPr>
              <a:t>nie jest zobowiązana do stosowania tego przepisu w przypadku spełnienia</a:t>
            </a:r>
          </a:p>
          <a:p>
            <a:pPr algn="l"/>
            <a:r>
              <a:rPr lang="pl-PL" sz="1800" b="0" i="0" u="none" strike="noStrike" baseline="0" dirty="0">
                <a:latin typeface="Cambria" panose="02040503050406030204" pitchFamily="18" charset="0"/>
              </a:rPr>
              <a:t>wymogów określonych w art. 86a ust. 3–14 ustawy </a:t>
            </a:r>
            <a:r>
              <a:rPr lang="pl-PL" sz="1800" b="0" i="1" u="none" strike="noStrike" baseline="0" dirty="0">
                <a:latin typeface="Cambria-Italic"/>
              </a:rPr>
              <a:t>o VAT</a:t>
            </a:r>
            <a:r>
              <a:rPr lang="pl-PL" sz="1800" b="0" i="0" u="none" strike="noStrike" baseline="0" dirty="0">
                <a:latin typeface="Cambria" panose="02040503050406030204" pitchFamily="18" charset="0"/>
              </a:rPr>
              <a:t>. Jednakże stanowisko</a:t>
            </a:r>
          </a:p>
          <a:p>
            <a:pPr algn="l"/>
            <a:r>
              <a:rPr lang="pl-PL" sz="1800" b="0" i="0" u="none" strike="noStrike" baseline="0" dirty="0">
                <a:latin typeface="Cambria" panose="02040503050406030204" pitchFamily="18" charset="0"/>
              </a:rPr>
              <a:t>Dyrektora KIS nie było zawsze jednolite i jednoznaczne303. Ponadto</a:t>
            </a:r>
          </a:p>
          <a:p>
            <a:pPr algn="l"/>
            <a:r>
              <a:rPr lang="pl-PL" sz="1800" b="0" i="0" u="none" strike="noStrike" baseline="0" dirty="0">
                <a:latin typeface="Cambria" panose="02040503050406030204" pitchFamily="18" charset="0"/>
              </a:rPr>
              <a:t>stanowisko przedstawicieli doktryny prawa podatkowego również nie</a:t>
            </a:r>
          </a:p>
          <a:p>
            <a:pPr algn="l"/>
            <a:r>
              <a:rPr lang="pl-PL" sz="1800" b="0" i="0" u="none" strike="noStrike" baseline="0" dirty="0">
                <a:latin typeface="Cambria" panose="02040503050406030204" pitchFamily="18" charset="0"/>
              </a:rPr>
              <a:t>jest jednolite w odniesieniu do wzajemnej relacji ww. przepisów. Zgodnie</a:t>
            </a:r>
          </a:p>
          <a:p>
            <a:pPr algn="l"/>
            <a:r>
              <a:rPr lang="pl-PL" sz="1800" b="0" i="0" u="none" strike="noStrike" baseline="0" dirty="0">
                <a:latin typeface="Cambria" panose="02040503050406030204" pitchFamily="18" charset="0"/>
              </a:rPr>
              <a:t>z poglądem wyrażonym J. </a:t>
            </a:r>
            <a:r>
              <a:rPr lang="pl-PL" sz="1800" b="0" i="0" u="none" strike="noStrike" baseline="0" dirty="0" err="1">
                <a:latin typeface="Cambria" panose="02040503050406030204" pitchFamily="18" charset="0"/>
              </a:rPr>
              <a:t>Matarewicza</a:t>
            </a:r>
            <a:r>
              <a:rPr lang="pl-PL" sz="1800" b="0" i="0" u="none" strike="noStrike" baseline="0" dirty="0">
                <a:latin typeface="Cambria" panose="02040503050406030204" pitchFamily="18" charset="0"/>
              </a:rPr>
              <a:t> należy stosować oba przepisy304.</a:t>
            </a:r>
          </a:p>
          <a:p>
            <a:pPr algn="l"/>
            <a:r>
              <a:rPr lang="pl-PL" sz="1800" b="0" i="0" u="none" strike="noStrike" baseline="0" dirty="0">
                <a:latin typeface="Cambria" panose="02040503050406030204" pitchFamily="18" charset="0"/>
              </a:rPr>
              <a:t>Także M. </a:t>
            </a:r>
            <a:r>
              <a:rPr lang="pl-PL" sz="1800" b="0" i="0" u="none" strike="noStrike" baseline="0" dirty="0" err="1">
                <a:latin typeface="Cambria" panose="02040503050406030204" pitchFamily="18" charset="0"/>
              </a:rPr>
              <a:t>Gumola</a:t>
            </a:r>
            <a:r>
              <a:rPr lang="pl-PL" sz="1800" b="0" i="0" u="none" strike="noStrike" baseline="0" dirty="0">
                <a:latin typeface="Cambria" panose="02040503050406030204" pitchFamily="18" charset="0"/>
              </a:rPr>
              <a:t> i Ł. </a:t>
            </a:r>
            <a:r>
              <a:rPr lang="pl-PL" sz="1800" b="0" i="0" u="none" strike="noStrike" baseline="0" dirty="0" err="1">
                <a:latin typeface="Cambria" panose="02040503050406030204" pitchFamily="18" charset="0"/>
              </a:rPr>
              <a:t>Postrzech</a:t>
            </a:r>
            <a:r>
              <a:rPr lang="pl-PL" sz="1800" b="0" i="0" u="none" strike="noStrike" baseline="0" dirty="0">
                <a:latin typeface="Cambria" panose="02040503050406030204" pitchFamily="18" charset="0"/>
              </a:rPr>
              <a:t>, w oparciu o stanowisko Ministerstwa</a:t>
            </a:r>
          </a:p>
          <a:p>
            <a:pPr algn="l"/>
            <a:r>
              <a:rPr lang="pl-PL" sz="1800" b="0" i="0" u="none" strike="noStrike" baseline="0" dirty="0">
                <a:latin typeface="Cambria" panose="02040503050406030204" pitchFamily="18" charset="0"/>
              </a:rPr>
              <a:t>Finansów proponują taki sposób rozliczania305. Przeciwnego zdania jest</a:t>
            </a:r>
          </a:p>
          <a:p>
            <a:pPr algn="l"/>
            <a:r>
              <a:rPr lang="pl-PL" sz="1800" b="0" i="0" u="none" strike="noStrike" baseline="0" dirty="0">
                <a:latin typeface="Cambria" panose="02040503050406030204" pitchFamily="18" charset="0"/>
              </a:rPr>
              <a:t>natomiast A. Bartosiewicz306, który uważa, że zastosowanie ma tylko</a:t>
            </a:r>
          </a:p>
          <a:p>
            <a:pPr algn="l"/>
            <a:r>
              <a:rPr lang="pl-PL" sz="1800" b="0" i="0" u="none" strike="noStrike" baseline="0" dirty="0">
                <a:latin typeface="Cambria" panose="02040503050406030204" pitchFamily="18" charset="0"/>
              </a:rPr>
              <a:t>art. 86a ustawy </a:t>
            </a:r>
            <a:r>
              <a:rPr lang="pl-PL" sz="1800" b="0" i="1" u="none" strike="noStrike" baseline="0" dirty="0">
                <a:latin typeface="Cambria-Italic"/>
              </a:rPr>
              <a:t>o VAT</a:t>
            </a:r>
            <a:r>
              <a:rPr lang="pl-PL" sz="1800" b="0" i="0" u="none" strike="noStrike" baseline="0" dirty="0">
                <a:latin typeface="Cambria" panose="02040503050406030204" pitchFamily="18" charset="0"/>
              </a:rPr>
              <a:t>.</a:t>
            </a:r>
          </a:p>
          <a:p>
            <a:pPr algn="l"/>
            <a:r>
              <a:rPr lang="pl-PL" sz="1800" b="0" i="0" u="none" strike="noStrike" baseline="0" dirty="0">
                <a:latin typeface="Cambria" panose="02040503050406030204" pitchFamily="18" charset="0"/>
              </a:rPr>
              <a:t>Mając w szczególności na uwadze fakt, że regulacja obu przepisów nie</a:t>
            </a:r>
          </a:p>
          <a:p>
            <a:pPr algn="l"/>
            <a:r>
              <a:rPr lang="pl-PL" sz="1800" b="0" i="0" u="none" strike="noStrike" baseline="0" dirty="0">
                <a:latin typeface="Cambria" panose="02040503050406030204" pitchFamily="18" charset="0"/>
              </a:rPr>
              <a:t>została oceniona przez sądy administracyjne307, jak również rozbieżne</a:t>
            </a:r>
          </a:p>
          <a:p>
            <a:pPr algn="l"/>
            <a:r>
              <a:rPr lang="pl-PL" sz="1800" b="0" i="0" u="none" strike="noStrike" baseline="0" dirty="0">
                <a:latin typeface="Cambria" panose="02040503050406030204" pitchFamily="18" charset="0"/>
              </a:rPr>
              <a:t>stanowiska przedstawicieli nauki prawa podatkowego, NIK zrezygnowała</a:t>
            </a:r>
          </a:p>
          <a:p>
            <a:pPr algn="l"/>
            <a:r>
              <a:rPr lang="pl-PL" sz="1800" b="0" i="0" u="none" strike="noStrike" baseline="0" dirty="0">
                <a:latin typeface="Cambria" panose="02040503050406030204" pitchFamily="18" charset="0"/>
              </a:rPr>
              <a:t>z oceny działalności JST z punktu widzenia kryterium legalności w zakresie</a:t>
            </a:r>
          </a:p>
          <a:p>
            <a:pPr algn="l"/>
            <a:r>
              <a:rPr lang="pl-PL" sz="1800" b="0" i="0" u="none" strike="noStrike" baseline="0" dirty="0">
                <a:latin typeface="Cambria" panose="02040503050406030204" pitchFamily="18" charset="0"/>
              </a:rPr>
              <a:t>omawianych rozwiązań legislacyjnych.</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168</a:t>
            </a:fld>
            <a:endParaRPr lang="pl-PL" altLang="pl-PL"/>
          </a:p>
        </p:txBody>
      </p:sp>
    </p:spTree>
    <p:extLst>
      <p:ext uri="{BB962C8B-B14F-4D97-AF65-F5344CB8AC3E}">
        <p14:creationId xmlns:p14="http://schemas.microsoft.com/office/powerpoint/2010/main" val="260018527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169</a:t>
            </a:fld>
            <a:endParaRPr lang="pl-PL" altLang="pl-PL"/>
          </a:p>
        </p:txBody>
      </p:sp>
    </p:spTree>
    <p:extLst>
      <p:ext uri="{BB962C8B-B14F-4D97-AF65-F5344CB8AC3E}">
        <p14:creationId xmlns:p14="http://schemas.microsoft.com/office/powerpoint/2010/main" val="3534677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b="1" dirty="0"/>
              <a:t>Przyczyny zmian - Centralizacja</a:t>
            </a:r>
          </a:p>
          <a:p>
            <a:pPr marL="180975" indent="19050" algn="just">
              <a:defRPr/>
            </a:pPr>
            <a:endParaRPr lang="pl-PL" altLang="pl-PL" sz="1800" dirty="0"/>
          </a:p>
          <a:p>
            <a:pPr marL="180975" indent="19050" algn="just">
              <a:defRPr/>
            </a:pPr>
            <a:endParaRPr lang="pl-PL" altLang="pl-PL" sz="1800" dirty="0"/>
          </a:p>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16</a:t>
            </a:fld>
            <a:endParaRPr lang="pl-PL" altLang="pl-PL"/>
          </a:p>
        </p:txBody>
      </p:sp>
    </p:spTree>
    <p:extLst>
      <p:ext uri="{BB962C8B-B14F-4D97-AF65-F5344CB8AC3E}">
        <p14:creationId xmlns:p14="http://schemas.microsoft.com/office/powerpoint/2010/main" val="67345475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170</a:t>
            </a:fld>
            <a:endParaRPr lang="pl-PL" altLang="pl-PL"/>
          </a:p>
        </p:txBody>
      </p:sp>
    </p:spTree>
    <p:extLst>
      <p:ext uri="{BB962C8B-B14F-4D97-AF65-F5344CB8AC3E}">
        <p14:creationId xmlns:p14="http://schemas.microsoft.com/office/powerpoint/2010/main" val="411474665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171</a:t>
            </a:fld>
            <a:endParaRPr lang="pl-PL" altLang="pl-PL"/>
          </a:p>
        </p:txBody>
      </p:sp>
    </p:spTree>
    <p:extLst>
      <p:ext uri="{BB962C8B-B14F-4D97-AF65-F5344CB8AC3E}">
        <p14:creationId xmlns:p14="http://schemas.microsoft.com/office/powerpoint/2010/main" val="212454151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172</a:t>
            </a:fld>
            <a:endParaRPr lang="pl-PL" altLang="pl-PL"/>
          </a:p>
        </p:txBody>
      </p:sp>
    </p:spTree>
    <p:extLst>
      <p:ext uri="{BB962C8B-B14F-4D97-AF65-F5344CB8AC3E}">
        <p14:creationId xmlns:p14="http://schemas.microsoft.com/office/powerpoint/2010/main" val="161943642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173</a:t>
            </a:fld>
            <a:endParaRPr lang="pl-PL" altLang="pl-PL"/>
          </a:p>
        </p:txBody>
      </p:sp>
    </p:spTree>
    <p:extLst>
      <p:ext uri="{BB962C8B-B14F-4D97-AF65-F5344CB8AC3E}">
        <p14:creationId xmlns:p14="http://schemas.microsoft.com/office/powerpoint/2010/main" val="75269381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D9317B-009A-4161-88FA-0265A23F05D0}" type="slidenum">
              <a:rPr kumimoji="0" lang="pl-PL" altLang="pl-P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175</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3744153"/>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D9317B-009A-4161-88FA-0265A23F05D0}" type="slidenum">
              <a:rPr kumimoji="0" lang="pl-PL" altLang="pl-P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176</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2837558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000000"/>
                </a:solidFill>
                <a:effectLst/>
                <a:latin typeface="Open Sans"/>
              </a:rPr>
              <a:t>Postępowanie dotyczyło prawa Gminy Ryjewo do odliczenia części podatku VAT naliczonego od wydatków na budowę świetlicy wiejskiej, która początkowo (po wybudowaniu) została przez gminę przeznaczona wyłącznie dla celów innych niż jej działalność gospodarcza - do statutowej działalności kulturalnej. Gmina rozważała natomiast po kilku latach decyzję o przeznaczeniu obiektu także do celów jej działalności gospodarczej – odpłatnego udostępniania dla zainteresowanych podmiotów trzecich. Gmina uznała, że w takim przypadku powinno jej przysługiwać prawo do odliczenia części VAT naliczonego w ramach systemu tzw. korekty wieloletniej, o której mowa w art. 91 ustawy o podatku od towarów i usług.</a:t>
            </a:r>
          </a:p>
          <a:p>
            <a:endParaRPr lang="pl-PL" b="0" i="0" dirty="0">
              <a:solidFill>
                <a:srgbClr val="000000"/>
              </a:solidFill>
              <a:effectLst/>
              <a:latin typeface="Open Sans"/>
            </a:endParaRPr>
          </a:p>
          <a:p>
            <a:r>
              <a:rPr lang="pl-PL" b="0" i="0" dirty="0">
                <a:solidFill>
                  <a:srgbClr val="000000"/>
                </a:solidFill>
                <a:effectLst/>
                <a:latin typeface="Open Sans"/>
              </a:rPr>
              <a:t>Organ podatkowy, powołując się wybiórczo na orzecznictwo TSUE, w wydanej interpretacji odmówił jednak gminie prawa do odliczenia VAT w związku z brakiem działania gminy w charakterze podatnika VAT przy realizacji inwestycji i brakiem pierwotnie zamiaru gminy do wykorzystania świetlicy do działalności gospodarczej. Wojewódzki Sąd Administracyjny uchylił interpretację organu, przyznając gminie prawo do zastosowania mechanizmu tzw. korekty wieloletniej dla części nieodliczonego pierwotnie VAT. Naczelny Sąd Administracyjny postanowił natomiast skierować pytanie prejudycjalne do TSUE.</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179</a:t>
            </a:fld>
            <a:endParaRPr lang="pl-PL" altLang="pl-PL"/>
          </a:p>
        </p:txBody>
      </p:sp>
    </p:spTree>
    <p:extLst>
      <p:ext uri="{BB962C8B-B14F-4D97-AF65-F5344CB8AC3E}">
        <p14:creationId xmlns:p14="http://schemas.microsoft.com/office/powerpoint/2010/main" val="281644574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000000"/>
                </a:solidFill>
                <a:effectLst/>
                <a:latin typeface="Open Sans"/>
              </a:rPr>
              <a:t>Postępowanie dotyczyło prawa Gminy Ryjewo do odliczenia części podatku VAT naliczonego od wydatków na budowę świetlicy wiejskiej, która początkowo (po wybudowaniu) została przez gminę przeznaczona wyłącznie dla celów innych niż jej działalność gospodarcza - do statutowej działalności kulturalnej. Gmina rozważała natomiast po kilku latach decyzję o przeznaczeniu obiektu także do celów jej działalności gospodarczej – odpłatnego udostępniania dla zainteresowanych podmiotów trzecich. Gmina uznała, że w takim przypadku powinno jej przysługiwać prawo do odliczenia części VAT naliczonego w ramach systemu tzw. korekty wieloletniej, o której mowa w art. 91 ustawy o podatku od towarów i usług.</a:t>
            </a:r>
          </a:p>
          <a:p>
            <a:endParaRPr lang="pl-PL" b="0" i="0" dirty="0">
              <a:solidFill>
                <a:srgbClr val="000000"/>
              </a:solidFill>
              <a:effectLst/>
              <a:latin typeface="Open Sans"/>
            </a:endParaRPr>
          </a:p>
          <a:p>
            <a:r>
              <a:rPr lang="pl-PL" b="0" i="0" dirty="0">
                <a:solidFill>
                  <a:srgbClr val="000000"/>
                </a:solidFill>
                <a:effectLst/>
                <a:latin typeface="Open Sans"/>
              </a:rPr>
              <a:t>Organ podatkowy, powołując się wybiórczo na orzecznictwo TSUE, w wydanej interpretacji odmówił jednak gminie prawa do odliczenia VAT w związku z brakiem działania gminy w charakterze podatnika VAT przy realizacji inwestycji i brakiem pierwotnie zamiaru gminy do wykorzystania świetlicy do działalności gospodarczej. Wojewódzki Sąd Administracyjny uchylił interpretację organu, przyznając gminie prawo do zastosowania mechanizmu tzw. korekty wieloletniej dla części nieodliczonego pierwotnie VAT. Naczelny Sąd Administracyjny postanowił natomiast skierować pytanie prejudycjalne do TSUE.</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180</a:t>
            </a:fld>
            <a:endParaRPr lang="pl-PL" altLang="pl-PL"/>
          </a:p>
        </p:txBody>
      </p:sp>
    </p:spTree>
    <p:extLst>
      <p:ext uri="{BB962C8B-B14F-4D97-AF65-F5344CB8AC3E}">
        <p14:creationId xmlns:p14="http://schemas.microsoft.com/office/powerpoint/2010/main" val="32645745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pl-PL" b="0" i="0" dirty="0">
                <a:solidFill>
                  <a:srgbClr val="333333"/>
                </a:solidFill>
                <a:effectLst/>
                <a:latin typeface="inherit"/>
              </a:rPr>
              <a:t>Samorządy po kontroli wpadają w pułapkę niegospodarności</a:t>
            </a:r>
          </a:p>
          <a:p>
            <a:pPr algn="l"/>
            <a:r>
              <a:rPr lang="pl-PL" b="0" i="1" dirty="0">
                <a:solidFill>
                  <a:srgbClr val="333333"/>
                </a:solidFill>
                <a:effectLst/>
                <a:latin typeface="Noto Serif"/>
              </a:rPr>
              <a:t>Monika Pogroszewska</a:t>
            </a:r>
          </a:p>
          <a:p>
            <a:pPr algn="l"/>
            <a:r>
              <a:rPr lang="pl-PL" b="0" i="0" dirty="0">
                <a:solidFill>
                  <a:srgbClr val="333333"/>
                </a:solidFill>
                <a:effectLst/>
                <a:latin typeface="Noto Serif"/>
              </a:rPr>
              <a:t>2020-05-18</a:t>
            </a:r>
          </a:p>
          <a:p>
            <a:pPr algn="l"/>
            <a:r>
              <a:rPr lang="pl-PL" b="0" i="0" dirty="0">
                <a:solidFill>
                  <a:srgbClr val="333333"/>
                </a:solidFill>
                <a:effectLst/>
                <a:latin typeface="Noto Serif"/>
              </a:rPr>
              <a:t>Kontrolerzy NIK zalecają gminom korygowanie deklaracji VAT, nawet gdy do odzyskania są jedynie drobne kwoty podatku.</a:t>
            </a:r>
          </a:p>
          <a:p>
            <a:pPr algn="just"/>
            <a:r>
              <a:rPr lang="pl-PL" b="0" i="0" dirty="0">
                <a:solidFill>
                  <a:srgbClr val="333333"/>
                </a:solidFill>
                <a:effectLst/>
                <a:latin typeface="Noto Serif"/>
              </a:rPr>
              <a:t>Są już pierwsze wyniki kontroli centralizacji VAT w samorządach. Najwyższa Izba Kontroli kwestionuje brak odliczania VAT w jednostkach budżetowych, których </a:t>
            </a:r>
            <a:r>
              <a:rPr lang="pl-PL" b="0" i="0" dirty="0" err="1">
                <a:solidFill>
                  <a:srgbClr val="333333"/>
                </a:solidFill>
                <a:effectLst/>
                <a:latin typeface="Noto Serif"/>
              </a:rPr>
              <a:t>prewspółczynnik</a:t>
            </a:r>
            <a:r>
              <a:rPr lang="pl-PL" b="0" i="0" dirty="0">
                <a:solidFill>
                  <a:srgbClr val="333333"/>
                </a:solidFill>
                <a:effectLst/>
                <a:latin typeface="Noto Serif"/>
              </a:rPr>
              <a:t> jest niezwykle niski (nawet poniżej 1 proc.), np. w szkołach, przedszkolach czy MOPS. Tymczasem jednostki te świadomie zrezygnowały z odliczenia, ponieważ przy kwotach rzędu od kilku do kilkuset złotych rocznie byłoby to nieopłacalne. Teraz będą musiały podjąć decyzję, czy narazić się na zarzut niegospodarności, czy podjąć działania, które nie mają uzasadnienia ekonomicznego.</a:t>
            </a:r>
          </a:p>
          <a:p>
            <a:pPr algn="just"/>
            <a:r>
              <a:rPr lang="pl-PL" b="0" i="0" dirty="0">
                <a:solidFill>
                  <a:srgbClr val="333333"/>
                </a:solidFill>
                <a:effectLst/>
                <a:latin typeface="Noto Serif"/>
              </a:rPr>
              <a:t>Zalecenia dotyczące korekty deklaracji za lata 2017–2019 otrzymała m.in. jedna z metropolii. Kontrolerów nie przekonały symulacje, iż efektem byłby zwrot ok. 500 zł VAT rocznie, zaś złożenie korekty wymagałoby niewspółmiernie dużego nakładu pracy w stosunku do jej wyników.</a:t>
            </a:r>
          </a:p>
          <a:p>
            <a:pPr algn="just"/>
            <a:r>
              <a:rPr lang="pl-PL" b="0" i="0" dirty="0">
                <a:solidFill>
                  <a:srgbClr val="333333"/>
                </a:solidFill>
                <a:effectLst/>
                <a:latin typeface="Noto Serif"/>
              </a:rPr>
              <a:t>Zalecenie NIK dotyczy tzw. wydatków mieszanych, jak woda, prąd, ogrzewanie, koszty biurowe, sprzęt czy środki do sprzątania. Są to koszty ogólne, związane z całą działalnością jednostki.</a:t>
            </a:r>
          </a:p>
          <a:p>
            <a:pPr algn="just"/>
            <a:r>
              <a:rPr lang="pl-PL" b="0" i="0" dirty="0">
                <a:solidFill>
                  <a:srgbClr val="333333"/>
                </a:solidFill>
                <a:effectLst/>
                <a:latin typeface="Noto Serif"/>
              </a:rPr>
              <a:t>Przypomnijmy, że podatnik ma prawo do pełnego odliczenia VAT od zakupów, jeśli są one związane jedynie z czynnościami opodatkowanymi. W gminach taką czynnością jest np. najem. Jeśli jednak zakupy związane są również z czynnościami zwolnionymi z VAT, podatnik może odliczyć VAT przypadający proporcjonalnie na czynności opodatkowane. Oznacza to, że odliczenie przysługuje do wysokości proporcji (współczynnika VAT, w uproszczeniu stosunku czynności opodatkowanych VAT do sumy czynności opodatkowanych i zwolnionych z VAT) i </a:t>
            </a:r>
            <a:r>
              <a:rPr lang="pl-PL" b="0" i="0" dirty="0" err="1">
                <a:solidFill>
                  <a:srgbClr val="333333"/>
                </a:solidFill>
                <a:effectLst/>
                <a:latin typeface="Noto Serif"/>
              </a:rPr>
              <a:t>prewspółczynnika</a:t>
            </a:r>
            <a:r>
              <a:rPr lang="pl-PL" b="0" i="0" dirty="0">
                <a:solidFill>
                  <a:srgbClr val="333333"/>
                </a:solidFill>
                <a:effectLst/>
                <a:latin typeface="Noto Serif"/>
              </a:rPr>
              <a:t> VAT (stosunku czynności w działalności gospodarczej do sumy wszystkich czynności jednostki).</a:t>
            </a:r>
          </a:p>
          <a:p>
            <a:pPr algn="just"/>
            <a:r>
              <a:rPr lang="pl-PL" b="0" i="0" dirty="0">
                <a:solidFill>
                  <a:srgbClr val="333333"/>
                </a:solidFill>
                <a:effectLst/>
                <a:latin typeface="Noto Serif"/>
              </a:rPr>
              <a:t>Zgodnie z </a:t>
            </a:r>
            <a:r>
              <a:rPr lang="pl-PL" b="0" i="0" u="none" strike="noStrike" dirty="0">
                <a:solidFill>
                  <a:srgbClr val="CC0000"/>
                </a:solidFill>
                <a:effectLst/>
                <a:latin typeface="Noto Serif"/>
                <a:hlinkClick r:id="rId3"/>
              </a:rPr>
              <a:t>art. 90 ust. 10</a:t>
            </a:r>
            <a:r>
              <a:rPr lang="pl-PL" b="0" i="0" dirty="0">
                <a:solidFill>
                  <a:srgbClr val="333333"/>
                </a:solidFill>
                <a:effectLst/>
                <a:latin typeface="Noto Serif"/>
              </a:rPr>
              <a:t> ustawy o VAT, jeśli proporcja (oraz analogicznie </a:t>
            </a:r>
            <a:r>
              <a:rPr lang="pl-PL" b="0" i="0" dirty="0" err="1">
                <a:solidFill>
                  <a:srgbClr val="333333"/>
                </a:solidFill>
                <a:effectLst/>
                <a:latin typeface="Noto Serif"/>
              </a:rPr>
              <a:t>prewspółczynnik</a:t>
            </a:r>
            <a:r>
              <a:rPr lang="pl-PL" b="0" i="0" dirty="0">
                <a:solidFill>
                  <a:srgbClr val="333333"/>
                </a:solidFill>
                <a:effectLst/>
                <a:latin typeface="Noto Serif"/>
              </a:rPr>
              <a:t>) przekroczyła 98 proc., podatnik ma prawo uznać, że proporcja ta wynosi 100 proc. Jeśli zaś nie przekroczyła 2 proc., można uznać, że wynosi 0 proc.</a:t>
            </a:r>
          </a:p>
          <a:p>
            <a:pPr algn="just"/>
            <a:r>
              <a:rPr lang="pl-PL" b="0" i="0" dirty="0">
                <a:solidFill>
                  <a:srgbClr val="333333"/>
                </a:solidFill>
                <a:effectLst/>
                <a:latin typeface="Noto Serif"/>
              </a:rPr>
              <a:t>W takich jednostkach jak szkoły, przedszkola i MOPS współczynnik i </a:t>
            </a:r>
            <a:r>
              <a:rPr lang="pl-PL" b="0" i="0" dirty="0" err="1">
                <a:solidFill>
                  <a:srgbClr val="333333"/>
                </a:solidFill>
                <a:effectLst/>
                <a:latin typeface="Noto Serif"/>
              </a:rPr>
              <a:t>prewspółczynnik</a:t>
            </a:r>
            <a:r>
              <a:rPr lang="pl-PL" b="0" i="0" dirty="0">
                <a:solidFill>
                  <a:srgbClr val="333333"/>
                </a:solidFill>
                <a:effectLst/>
                <a:latin typeface="Noto Serif"/>
              </a:rPr>
              <a:t> są zwykle bardzo niskie. Wykonują one zadania publiczne i statutowe wyłączone z VAT na podstawie </a:t>
            </a:r>
            <a:r>
              <a:rPr lang="pl-PL" b="0" i="0" u="none" strike="noStrike" dirty="0">
                <a:solidFill>
                  <a:srgbClr val="CC0000"/>
                </a:solidFill>
                <a:effectLst/>
                <a:latin typeface="Noto Serif"/>
                <a:hlinkClick r:id="rId4"/>
              </a:rPr>
              <a:t>art. 16 ust. 6</a:t>
            </a:r>
            <a:r>
              <a:rPr lang="pl-PL" b="0" i="0" dirty="0">
                <a:solidFill>
                  <a:srgbClr val="333333"/>
                </a:solidFill>
                <a:effectLst/>
                <a:latin typeface="Noto Serif"/>
              </a:rPr>
              <a:t> ustawy o VAT lub zwolnione z VAT, jak edukacja, opieka i kultura. Działalność gospodarcza, np. wynajem powierzchni pod szkolny sklepik czy refakturowanie mediów, to margines. Dlatego kierownicy zgodnie z procedurami przyjętymi w danej gminie rezygnują często z odliczenia VAT z tytułu wydatków mieszanych.</a:t>
            </a:r>
          </a:p>
          <a:p>
            <a:pPr algn="just"/>
            <a:r>
              <a:rPr lang="pl-PL" b="0" i="0" dirty="0">
                <a:solidFill>
                  <a:srgbClr val="333333"/>
                </a:solidFill>
                <a:effectLst/>
                <a:latin typeface="Noto Serif"/>
              </a:rPr>
              <a:t>Wydział prasowy NIK odpowiedział na pytanie „Rzeczpospolitej", że Izba prowadzi obecnie ogólnopolską kontrolę „Centralizacja podatku VAT w jednostkach samorządu terytorialnego". Kontrolerzy sprawdzają przede wszystkim prawidłowość rozliczeń VAT. „Procedury związane z tą kontrolą rozpoczęły się jesienią ubiegłego roku i jeszcze trwają. Dlatego, podobnie jak przy wszystkich innych naszych trwających kontrolach, nie możemy na razie pisać o szczegółach" – informuje NIK.</a:t>
            </a:r>
          </a:p>
          <a:p>
            <a:pPr algn="just"/>
            <a:r>
              <a:rPr lang="pl-PL" b="0" i="0" dirty="0">
                <a:solidFill>
                  <a:srgbClr val="333333"/>
                </a:solidFill>
                <a:effectLst/>
                <a:latin typeface="Noto Serif"/>
              </a:rPr>
              <a:t>Jak wskazuje doradca podatkowy Joanna Rudzka, problem jest bardzo istotny i dotyczy całego sektora finansów publicznych, np. państwowych agencji i instytutów.</a:t>
            </a:r>
          </a:p>
          <a:p>
            <a:pPr algn="just"/>
            <a:r>
              <a:rPr lang="pl-PL" b="0" i="0" dirty="0">
                <a:solidFill>
                  <a:srgbClr val="333333"/>
                </a:solidFill>
                <a:effectLst/>
                <a:latin typeface="Noto Serif"/>
              </a:rPr>
              <a:t>– Na razie znamy wyniki pierwszych kontroli, ale jeśli NIK nie zmieni stanowiska, jednostki sektora finansów publicznych będą musiały albo skorygować deklaracje, albo narazić się na zarzut niegospodarności w zarządzaniu środkami publicznymi. Tymczasem to podjęta przez nie decyzja o odstąpieniu od korekty drobnych kwot VAT jest działaniem racjonalnym i celowym. NIK potwierdza natomiast, że te gminy, które od początku odliczały nawet niewielkie kwoty VAT od wydatków mieszanych, postępowały prawidłowo. Należy też pamiętać, że żaden przepis nie nakazuje odliczenia VAT. Jest to prawo, a nie obowiązek podatnika. Powstaje też pytanie, czy urzędy skarbowe nie będą kwestionować korekt wymuszonych przez kontrole NIK – podsumowuje Joanna Rudzka.</a:t>
            </a:r>
          </a:p>
          <a:p>
            <a:pPr eaLnBrk="1" hangingPunct="1">
              <a:spcBef>
                <a:spcPct val="0"/>
              </a:spcBef>
            </a:pPr>
            <a:endParaRPr lang="pl-PL" altLang="pl-PL" dirty="0"/>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185</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0260597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Gmina uchwałą Rady Miasta z dnia 28 stycznia 2015 r. nr x w sprawie budżetu Miasta na rok 2015 podjęła decyzję o budowie Archiwum Miejskiego z własnych środków budżetowych. Celem inwestycji jest umieszczenie archiwaliów GM w jednej lokalizacji. Zamiarem jest budowa archiwum o pow. 4.910 m</a:t>
            </a:r>
            <a:r>
              <a:rPr lang="pl-PL" b="0" i="0" baseline="30000" dirty="0">
                <a:solidFill>
                  <a:srgbClr val="333333"/>
                </a:solidFill>
                <a:effectLst/>
                <a:latin typeface="Open Sans"/>
              </a:rPr>
              <a:t>2</a:t>
            </a:r>
            <a:r>
              <a:rPr lang="pl-PL" b="0" i="0" dirty="0">
                <a:solidFill>
                  <a:srgbClr val="333333"/>
                </a:solidFill>
                <a:effectLst/>
                <a:latin typeface="Open Sans"/>
              </a:rPr>
              <a:t> i kubaturze 19.845 m</a:t>
            </a:r>
            <a:r>
              <a:rPr lang="pl-PL" b="0" i="0" baseline="30000" dirty="0">
                <a:solidFill>
                  <a:srgbClr val="333333"/>
                </a:solidFill>
                <a:effectLst/>
                <a:latin typeface="Open Sans"/>
              </a:rPr>
              <a:t>3</a:t>
            </a:r>
            <a:r>
              <a:rPr lang="pl-PL" b="0" i="0" dirty="0">
                <a:solidFill>
                  <a:srgbClr val="333333"/>
                </a:solidFill>
                <a:effectLst/>
                <a:latin typeface="Open Sans"/>
              </a:rPr>
              <a:t> obejmująca budowę czterech hal magazynowych i adaptację budynku byłej szkoły podstawowej na zaplecze biurowe Archiwum.</a:t>
            </a:r>
          </a:p>
          <a:p>
            <a:pPr algn="l"/>
            <a:endParaRPr lang="pl-PL" b="0" i="0" dirty="0">
              <a:solidFill>
                <a:srgbClr val="333333"/>
              </a:solidFill>
              <a:effectLst/>
              <a:latin typeface="Open Sans"/>
            </a:endParaRPr>
          </a:p>
          <a:p>
            <a:pPr algn="l"/>
            <a:r>
              <a:rPr lang="pl-PL" b="0" i="0" dirty="0">
                <a:solidFill>
                  <a:srgbClr val="333333"/>
                </a:solidFill>
                <a:effectLst/>
                <a:latin typeface="Open Sans"/>
              </a:rPr>
              <a:t>Powstający nowy obiekt archiwum zakładowego Urzędu Miasta będzie realizował zadania określone w </a:t>
            </a:r>
            <a:r>
              <a:rPr lang="pl-PL" b="0" i="0" u="none" strike="noStrike" dirty="0">
                <a:solidFill>
                  <a:srgbClr val="1B7AB8"/>
                </a:solidFill>
                <a:effectLst/>
                <a:latin typeface="Open Sans"/>
                <a:hlinkClick r:id="rId3"/>
              </a:rPr>
              <a:t>ustawie</a:t>
            </a:r>
            <a:r>
              <a:rPr lang="pl-PL" b="0" i="0" dirty="0">
                <a:solidFill>
                  <a:srgbClr val="333333"/>
                </a:solidFill>
                <a:effectLst/>
                <a:latin typeface="Open Sans"/>
              </a:rPr>
              <a:t> z dnia 14 lipca 1983 r. o narodowym zasobie archiwalnym i archiwach (tekst jedn.: Dz. U. z 2018 r. poz. 217 z </a:t>
            </a:r>
            <a:r>
              <a:rPr lang="pl-PL" b="0" i="0" dirty="0" err="1">
                <a:solidFill>
                  <a:srgbClr val="333333"/>
                </a:solidFill>
                <a:effectLst/>
                <a:latin typeface="Open Sans"/>
              </a:rPr>
              <a:t>późn</a:t>
            </a:r>
            <a:r>
              <a:rPr lang="pl-PL" b="0" i="0" dirty="0">
                <a:solidFill>
                  <a:srgbClr val="333333"/>
                </a:solidFill>
                <a:effectLst/>
                <a:latin typeface="Open Sans"/>
              </a:rPr>
              <a:t>. zm.) polegające na gromadzeniu i przechowywaniu dokumentacji powstającej w wyniku działalności Gminy Miejskiej. </a:t>
            </a:r>
          </a:p>
          <a:p>
            <a:pPr algn="l"/>
            <a:endParaRPr lang="pl-PL" b="0" i="0" dirty="0">
              <a:solidFill>
                <a:srgbClr val="333333"/>
              </a:solidFill>
              <a:effectLst/>
              <a:latin typeface="Open Sans"/>
            </a:endParaRPr>
          </a:p>
          <a:p>
            <a:pPr algn="l"/>
            <a:r>
              <a:rPr lang="pl-PL" b="0" i="0" dirty="0">
                <a:solidFill>
                  <a:srgbClr val="333333"/>
                </a:solidFill>
                <a:effectLst/>
                <a:latin typeface="Open Sans"/>
              </a:rPr>
              <a:t>Dodatkowo należy wskazać, że do UM wpłynęła prośba o umożliwienie korzystania z powierzchni archiwum (ok. 1000 m.b. półek) przez Powiatowy Inspektorat Nadzoru Budowlanego - Powiat (dalej PINB). </a:t>
            </a:r>
          </a:p>
          <a:p>
            <a:pPr algn="l"/>
            <a:endParaRPr lang="pl-PL" b="0" i="0" dirty="0">
              <a:solidFill>
                <a:srgbClr val="333333"/>
              </a:solidFill>
              <a:effectLst/>
              <a:latin typeface="Open Sans"/>
            </a:endParaRPr>
          </a:p>
          <a:p>
            <a:pPr algn="l"/>
            <a:r>
              <a:rPr lang="pl-PL" b="0" i="0" dirty="0">
                <a:solidFill>
                  <a:srgbClr val="333333"/>
                </a:solidFill>
                <a:effectLst/>
                <a:latin typeface="Open Sans"/>
              </a:rPr>
              <a:t>Gmina dotychczas nie dokonywała odliczeń podatku VAT z tytułu realizowania zadania pn. "...". Gmina zamierza skorzystać z prawa do odliczenia podatku VAT związanego z realizacją ww. inwestycji dokonując odliczenia podatku z zastosowaniem wyliczonych dla UM proporcji tj.</a:t>
            </a:r>
          </a:p>
          <a:p>
            <a:pPr algn="l"/>
            <a:r>
              <a:rPr lang="pl-PL" b="0" i="0" dirty="0">
                <a:solidFill>
                  <a:srgbClr val="333333"/>
                </a:solidFill>
                <a:effectLst/>
                <a:latin typeface="Open Sans"/>
              </a:rPr>
              <a:t>* wskaźnika struktury sprzedaży (art. 90 ust. 2) oraz udziału procentowego, o którym mowa w art. 86 ust. 7b w odniesieniu do faktur otrzymanych w roku 2015,</a:t>
            </a:r>
          </a:p>
          <a:p>
            <a:pPr marL="171450" indent="-171450" algn="l">
              <a:buFont typeface="Arial" panose="020B0604020202020204" pitchFamily="34" charset="0"/>
              <a:buChar char="•"/>
            </a:pPr>
            <a:r>
              <a:rPr lang="pl-PL" b="0" i="0" dirty="0" err="1">
                <a:solidFill>
                  <a:srgbClr val="333333"/>
                </a:solidFill>
                <a:effectLst/>
                <a:latin typeface="Open Sans"/>
              </a:rPr>
              <a:t>prewspółczynnika</a:t>
            </a:r>
            <a:r>
              <a:rPr lang="pl-PL" b="0" i="0" dirty="0">
                <a:solidFill>
                  <a:srgbClr val="333333"/>
                </a:solidFill>
                <a:effectLst/>
                <a:latin typeface="Open Sans"/>
              </a:rPr>
              <a:t> (art. 86 ust. 2a) i wskaźnika struktury sprzedaży (art. 90 ust. 2) w odniesieniu do faktur otrzymanych po 1 stycznia 2016 r.</a:t>
            </a:r>
          </a:p>
          <a:p>
            <a:pPr marL="171450" indent="-171450" algn="l">
              <a:buFont typeface="Arial" panose="020B0604020202020204" pitchFamily="34" charset="0"/>
              <a:buChar char="•"/>
            </a:pPr>
            <a:endParaRPr lang="pl-PL" b="0" i="0" dirty="0">
              <a:solidFill>
                <a:srgbClr val="333333"/>
              </a:solidFill>
              <a:effectLst/>
              <a:latin typeface="Open Sans"/>
            </a:endParaRPr>
          </a:p>
          <a:p>
            <a:pPr algn="l"/>
            <a:r>
              <a:rPr lang="pl-PL" b="0" i="0" dirty="0">
                <a:solidFill>
                  <a:srgbClr val="333333"/>
                </a:solidFill>
                <a:effectLst/>
                <a:latin typeface="Open Sans"/>
              </a:rPr>
              <a:t>Jeśli chodzi o udział procentowy o którym mowa w </a:t>
            </a:r>
            <a:r>
              <a:rPr lang="pl-PL" b="0" i="0" u="none" strike="noStrike" dirty="0">
                <a:solidFill>
                  <a:srgbClr val="1B7AB8"/>
                </a:solidFill>
                <a:effectLst/>
                <a:latin typeface="Open Sans"/>
                <a:hlinkClick r:id="rId4"/>
              </a:rPr>
              <a:t>art. 86 ust. 7b</a:t>
            </a:r>
            <a:r>
              <a:rPr lang="pl-PL" b="0" i="0" dirty="0">
                <a:solidFill>
                  <a:srgbClr val="333333"/>
                </a:solidFill>
                <a:effectLst/>
                <a:latin typeface="Open Sans"/>
              </a:rPr>
              <a:t> ustawy o VAT, to należy zauważyć, że przepis ten w brzmieniu obowiązującym do 31 grudnia 2015 r. stanowi, że w przypadku nakładów ponoszonych na wytworzenie nieruchomości wykorzystywanej zarówno do celów prowadzonej działalności gospodarczej, jak i do celów innych, których nie da się w całości przypisać działalności gospodarczej, podatek naliczony oblicza się według udziału procentowego, w jakim dana nieruchomość wykorzystywana jest do celów działalności gospodarczej. Obowiązujące wówczas przepisy nie przewidywały sposobu obliczenia powyższego udziału procentowego pozostawiając w tym zakresie swobodę podatnikowi.</a:t>
            </a:r>
          </a:p>
          <a:p>
            <a:pPr algn="l"/>
            <a:r>
              <a:rPr lang="pl-PL" b="0" i="0" dirty="0">
                <a:solidFill>
                  <a:srgbClr val="333333"/>
                </a:solidFill>
                <a:effectLst/>
                <a:latin typeface="Open Sans"/>
              </a:rPr>
              <a:t>Metody kalkulacji tego udziału zostały wprowadzone od 1 stycznia 2016 r. wraz z wejściem w życie przepisów dotyczących </a:t>
            </a:r>
            <a:r>
              <a:rPr lang="pl-PL" b="0" i="0" dirty="0" err="1">
                <a:solidFill>
                  <a:srgbClr val="333333"/>
                </a:solidFill>
                <a:effectLst/>
                <a:latin typeface="Open Sans"/>
              </a:rPr>
              <a:t>prewspółczynnika</a:t>
            </a:r>
            <a:r>
              <a:rPr lang="pl-PL" b="0" i="0" dirty="0">
                <a:solidFill>
                  <a:srgbClr val="333333"/>
                </a:solidFill>
                <a:effectLst/>
                <a:latin typeface="Open Sans"/>
              </a:rPr>
              <a:t> VAT (w rozumieniu </a:t>
            </a:r>
            <a:r>
              <a:rPr lang="pl-PL" b="0" i="0" u="none" strike="noStrike" dirty="0">
                <a:solidFill>
                  <a:srgbClr val="1B7AB8"/>
                </a:solidFill>
                <a:effectLst/>
                <a:latin typeface="Open Sans"/>
                <a:hlinkClick r:id="rId5"/>
              </a:rPr>
              <a:t>art. 86 ust. 2a</a:t>
            </a:r>
            <a:r>
              <a:rPr lang="pl-PL" b="0" i="0" dirty="0">
                <a:solidFill>
                  <a:srgbClr val="333333"/>
                </a:solidFill>
                <a:effectLst/>
                <a:latin typeface="Open Sans"/>
              </a:rPr>
              <a:t> ustawy o VAT). Od tej daty obowiązuje również </a:t>
            </a:r>
            <a:r>
              <a:rPr lang="pl-PL" b="0" i="0" u="none" strike="noStrike" dirty="0">
                <a:solidFill>
                  <a:srgbClr val="1B7AB8"/>
                </a:solidFill>
                <a:effectLst/>
                <a:latin typeface="Open Sans"/>
                <a:hlinkClick r:id="rId6"/>
              </a:rPr>
              <a:t>rozporządzenie</a:t>
            </a:r>
            <a:r>
              <a:rPr lang="pl-PL" b="0" i="0" dirty="0">
                <a:solidFill>
                  <a:srgbClr val="333333"/>
                </a:solidFill>
                <a:effectLst/>
                <a:latin typeface="Open Sans"/>
              </a:rPr>
              <a:t> Ministra Finansów z dnia 17 grudnia 2015 r. w sprawie sposobu określania zakresu wykorzystywania nabywanych towarów i usług do celów działalności gospodarczej w przypadku niektórych podatników (Dz. U. z 2015 r. poz. 2193, dalej jako: "Rozporządzenie"). Rozporządzenie to przewiduje m.in. sposób kalkulacji </a:t>
            </a:r>
            <a:r>
              <a:rPr lang="pl-PL" b="0" i="0" dirty="0" err="1">
                <a:solidFill>
                  <a:srgbClr val="333333"/>
                </a:solidFill>
                <a:effectLst/>
                <a:latin typeface="Open Sans"/>
              </a:rPr>
              <a:t>prewspółczynnika</a:t>
            </a:r>
            <a:r>
              <a:rPr lang="pl-PL" b="0" i="0" dirty="0">
                <a:solidFill>
                  <a:srgbClr val="333333"/>
                </a:solidFill>
                <a:effectLst/>
                <a:latin typeface="Open Sans"/>
              </a:rPr>
              <a:t> VAT dla potrzeb urzędu obsługującego jednostkę samorządu terytorialnego (par. 3 ust. 2).</a:t>
            </a:r>
          </a:p>
          <a:p>
            <a:pPr marL="171450" indent="-171450" algn="l">
              <a:buFont typeface="Arial" panose="020B0604020202020204" pitchFamily="34" charset="0"/>
              <a:buChar char="•"/>
            </a:pPr>
            <a:endParaRPr lang="pl-PL" b="0" i="0" dirty="0">
              <a:solidFill>
                <a:srgbClr val="333333"/>
              </a:solidFill>
              <a:effectLst/>
              <a:latin typeface="Open Sans"/>
            </a:endParaRP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186</a:t>
            </a:fld>
            <a:endParaRPr lang="pl-PL" altLang="pl-PL"/>
          </a:p>
        </p:txBody>
      </p:sp>
    </p:spTree>
    <p:extLst>
      <p:ext uri="{BB962C8B-B14F-4D97-AF65-F5344CB8AC3E}">
        <p14:creationId xmlns:p14="http://schemas.microsoft.com/office/powerpoint/2010/main" val="175082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17</a:t>
            </a:fld>
            <a:endParaRPr lang="pl-PL" altLang="pl-PL"/>
          </a:p>
        </p:txBody>
      </p:sp>
    </p:spTree>
    <p:extLst>
      <p:ext uri="{BB962C8B-B14F-4D97-AF65-F5344CB8AC3E}">
        <p14:creationId xmlns:p14="http://schemas.microsoft.com/office/powerpoint/2010/main" val="72504185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187</a:t>
            </a:fld>
            <a:endParaRPr lang="pl-PL" altLang="pl-PL"/>
          </a:p>
        </p:txBody>
      </p:sp>
    </p:spTree>
    <p:extLst>
      <p:ext uri="{BB962C8B-B14F-4D97-AF65-F5344CB8AC3E}">
        <p14:creationId xmlns:p14="http://schemas.microsoft.com/office/powerpoint/2010/main" val="348124714"/>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1" i="0" u="sng" dirty="0">
                <a:solidFill>
                  <a:srgbClr val="333333"/>
                </a:solidFill>
                <a:effectLst/>
                <a:latin typeface="Noto Serif"/>
              </a:rPr>
              <a:t>Klucz osobowy</a:t>
            </a:r>
          </a:p>
          <a:p>
            <a:pPr algn="just"/>
            <a:r>
              <a:rPr lang="pl-PL" b="0" i="0" dirty="0">
                <a:solidFill>
                  <a:srgbClr val="333333"/>
                </a:solidFill>
                <a:effectLst/>
                <a:latin typeface="Noto Serif"/>
              </a:rPr>
              <a:t>Szkoła, będąca jednostką oświatową gminy, oprócz działalności edukacyjnej (niepodlegającej VAT) świadczy usługę najmu sali gimnastycznej (czynność opodatkowana).</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Szkoła zatrudnia 50 pracowników, tj.:</a:t>
            </a:r>
          </a:p>
          <a:p>
            <a:pPr algn="r"/>
            <a:r>
              <a:rPr lang="pl-PL" b="1" i="0" dirty="0">
                <a:solidFill>
                  <a:srgbClr val="333333"/>
                </a:solidFill>
                <a:effectLst/>
                <a:latin typeface="Noto Serif"/>
              </a:rPr>
              <a:t>1)</a:t>
            </a:r>
          </a:p>
          <a:p>
            <a:pPr algn="just"/>
            <a:r>
              <a:rPr lang="pl-PL" b="0" i="0" dirty="0">
                <a:solidFill>
                  <a:srgbClr val="333333"/>
                </a:solidFill>
                <a:effectLst/>
                <a:latin typeface="Noto Serif"/>
              </a:rPr>
              <a:t>30 nauczycieli – wykonujących działalność niepodlegającą VAT,</a:t>
            </a:r>
          </a:p>
          <a:p>
            <a:pPr algn="r"/>
            <a:r>
              <a:rPr lang="pl-PL" b="1" i="0" dirty="0">
                <a:solidFill>
                  <a:srgbClr val="333333"/>
                </a:solidFill>
                <a:effectLst/>
                <a:latin typeface="Noto Serif"/>
              </a:rPr>
              <a:t>2)</a:t>
            </a:r>
          </a:p>
          <a:p>
            <a:pPr algn="just"/>
            <a:r>
              <a:rPr lang="pl-PL" b="0" i="0" dirty="0">
                <a:solidFill>
                  <a:srgbClr val="333333"/>
                </a:solidFill>
                <a:effectLst/>
                <a:latin typeface="Noto Serif"/>
              </a:rPr>
              <a:t>20 pracowników (księgowe, dyrektor, sprzątaczki, dozorca) wykonujących czynności z jednej strony związane z działalnością edukacyjną, a z drugiej strony z najmem sali gimnastycznej; tych 20 pracowników wykonuje więc działalność mieszaną.</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Szkoła nie zatrudnia natomiast pracowników, którzy wykonują czynności związane jedynie z czynnościami podlegającymi VAT (w tym przypadku z najmem).</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ustawowej wersji klucza osobowego </a:t>
            </a:r>
            <a:r>
              <a:rPr lang="pl-PL" b="0" i="0" dirty="0" err="1">
                <a:solidFill>
                  <a:srgbClr val="333333"/>
                </a:solidFill>
                <a:effectLst/>
                <a:latin typeface="Noto Serif"/>
              </a:rPr>
              <a:t>prewspółczynnik</a:t>
            </a:r>
            <a:r>
              <a:rPr lang="pl-PL" b="0" i="0" dirty="0">
                <a:solidFill>
                  <a:srgbClr val="333333"/>
                </a:solidFill>
                <a:effectLst/>
                <a:latin typeface="Noto Serif"/>
              </a:rPr>
              <a:t> wyniósłby 0%. W VATU nakazano bowiem ustalić </a:t>
            </a:r>
            <a:r>
              <a:rPr lang="pl-PL" b="0" i="0" dirty="0" err="1">
                <a:solidFill>
                  <a:srgbClr val="333333"/>
                </a:solidFill>
                <a:effectLst/>
                <a:latin typeface="Noto Serif"/>
              </a:rPr>
              <a:t>prewspółczynnik</a:t>
            </a:r>
            <a:r>
              <a:rPr lang="pl-PL" b="0" i="0" dirty="0">
                <a:solidFill>
                  <a:srgbClr val="333333"/>
                </a:solidFill>
                <a:effectLst/>
                <a:latin typeface="Noto Serif"/>
              </a:rPr>
              <a:t> przez policzenie proporcji pracowników, których działalność ma związek wyłącznie z wykonywaniem czynności podlegających VAT (działalnością gospodarczą) do całkowitej liczby pracowników. W podanym przykładzie </a:t>
            </a:r>
            <a:r>
              <a:rPr lang="pl-PL" b="0" i="0" dirty="0" err="1">
                <a:solidFill>
                  <a:srgbClr val="333333"/>
                </a:solidFill>
                <a:effectLst/>
                <a:latin typeface="Noto Serif"/>
              </a:rPr>
              <a:t>prewspółczynnik</a:t>
            </a:r>
            <a:r>
              <a:rPr lang="pl-PL" b="0" i="0" dirty="0">
                <a:solidFill>
                  <a:srgbClr val="333333"/>
                </a:solidFill>
                <a:effectLst/>
                <a:latin typeface="Noto Serif"/>
              </a:rPr>
              <a:t> wyniósłby 0%. Jak bowiem wskazano, w szkole nie występują pracownicy, których działalność ma związek wyłącznie z wykonywaniem czynności podlegających VAT. Wyraźnie jednak widać, że tak policzony </a:t>
            </a:r>
            <a:r>
              <a:rPr lang="pl-PL" b="0" i="0" dirty="0" err="1">
                <a:solidFill>
                  <a:srgbClr val="333333"/>
                </a:solidFill>
                <a:effectLst/>
                <a:latin typeface="Noto Serif"/>
              </a:rPr>
              <a:t>prewspółczynnik</a:t>
            </a:r>
            <a:r>
              <a:rPr lang="pl-PL" b="0" i="0" dirty="0">
                <a:solidFill>
                  <a:srgbClr val="333333"/>
                </a:solidFill>
                <a:effectLst/>
                <a:latin typeface="Noto Serif"/>
              </a:rPr>
              <a:t> nie odzwierciedla specyfiki działalności szkoły – pomija bowiem fakt, że aż 20 pracowników, oprócz czynności związanych z edukacją, wykonuje czynności związane z najmem.</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zmodyfikowanej wersji klucza, </a:t>
            </a:r>
            <a:r>
              <a:rPr lang="pl-PL" b="0" i="0" dirty="0" err="1">
                <a:solidFill>
                  <a:srgbClr val="333333"/>
                </a:solidFill>
                <a:effectLst/>
                <a:latin typeface="Noto Serif"/>
              </a:rPr>
              <a:t>prewspółczynnik</a:t>
            </a:r>
            <a:r>
              <a:rPr lang="pl-PL" b="0" i="0" dirty="0">
                <a:solidFill>
                  <a:srgbClr val="333333"/>
                </a:solidFill>
                <a:effectLst/>
                <a:latin typeface="Noto Serif"/>
              </a:rPr>
              <a:t> należałoby policzyć według następującego równania:</a:t>
            </a:r>
          </a:p>
          <a:p>
            <a:pPr algn="ctr"/>
            <a:r>
              <a:rPr lang="pl-PL" b="0" i="0" dirty="0">
                <a:solidFill>
                  <a:srgbClr val="333333"/>
                </a:solidFill>
                <a:effectLst/>
                <a:latin typeface="Noto Serif"/>
              </a:rPr>
              <a:t>[(1/2 × 20 pracowników) ÷ 50 pracowników] × 100 % = 20%.</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Jak wskazano powyżej, w zmodyfikowanej wersji klucza osobowego w liczniku należy ująć:</a:t>
            </a:r>
          </a:p>
          <a:p>
            <a:pPr algn="r"/>
            <a:r>
              <a:rPr lang="pl-PL" b="1" i="0" dirty="0">
                <a:solidFill>
                  <a:srgbClr val="333333"/>
                </a:solidFill>
                <a:effectLst/>
                <a:latin typeface="Noto Serif"/>
              </a:rPr>
              <a:t>1)</a:t>
            </a:r>
          </a:p>
          <a:p>
            <a:pPr algn="just"/>
            <a:r>
              <a:rPr lang="pl-PL" b="0" i="0" dirty="0">
                <a:solidFill>
                  <a:srgbClr val="333333"/>
                </a:solidFill>
                <a:effectLst/>
                <a:latin typeface="Noto Serif"/>
              </a:rPr>
              <a:t>wszystkich pracowników wykonujących wyłącznie czynności podlegające VAT (związane z działalnością gospodarczą),</a:t>
            </a:r>
          </a:p>
          <a:p>
            <a:pPr algn="r"/>
            <a:r>
              <a:rPr lang="pl-PL" b="1" i="0" dirty="0">
                <a:solidFill>
                  <a:srgbClr val="333333"/>
                </a:solidFill>
                <a:effectLst/>
                <a:latin typeface="Noto Serif"/>
              </a:rPr>
              <a:t>2)</a:t>
            </a:r>
          </a:p>
          <a:p>
            <a:pPr algn="just"/>
            <a:r>
              <a:rPr lang="pl-PL" b="0" i="0" dirty="0">
                <a:solidFill>
                  <a:srgbClr val="333333"/>
                </a:solidFill>
                <a:effectLst/>
                <a:latin typeface="Noto Serif"/>
              </a:rPr>
              <a:t>połowę pracowników wykonujących czynności mieszane.</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liczniku równania ujęto połowę z 20 pracowników wykonujących czynności mieszane – tj. 10 osób. W mianowniku ujęto 50 osób – tj. wszystkich pracowników. Tak policzony </a:t>
            </a:r>
            <a:r>
              <a:rPr lang="pl-PL" b="0" i="0" dirty="0" err="1">
                <a:solidFill>
                  <a:srgbClr val="333333"/>
                </a:solidFill>
                <a:effectLst/>
                <a:latin typeface="Noto Serif"/>
              </a:rPr>
              <a:t>prewspółczynnik</a:t>
            </a:r>
            <a:r>
              <a:rPr lang="pl-PL" b="0" i="0" dirty="0">
                <a:solidFill>
                  <a:srgbClr val="333333"/>
                </a:solidFill>
                <a:effectLst/>
                <a:latin typeface="Noto Serif"/>
              </a:rPr>
              <a:t> wyniósł 20%. Zmodyfikowanie klucza doprowadziło więc do lepszego odzwierciedlenia specyfiki działalności szkoły – </a:t>
            </a:r>
            <a:r>
              <a:rPr lang="pl-PL" b="0" i="0" dirty="0" err="1">
                <a:solidFill>
                  <a:srgbClr val="333333"/>
                </a:solidFill>
                <a:effectLst/>
                <a:latin typeface="Noto Serif"/>
              </a:rPr>
              <a:t>prewspółczynnik</a:t>
            </a:r>
            <a:r>
              <a:rPr lang="pl-PL" b="0" i="0" dirty="0">
                <a:solidFill>
                  <a:srgbClr val="333333"/>
                </a:solidFill>
                <a:effectLst/>
                <a:latin typeface="Noto Serif"/>
              </a:rPr>
              <a:t> nie pomija bowiem faktu, że duża część pracowników wykonuje czynności mieszane. W efekcie, ujęcie tychże osób w kalkulacji znajduje przełożenie na wysokość </a:t>
            </a:r>
            <a:r>
              <a:rPr lang="pl-PL" b="0" i="0" dirty="0" err="1">
                <a:solidFill>
                  <a:srgbClr val="333333"/>
                </a:solidFill>
                <a:effectLst/>
                <a:latin typeface="Noto Serif"/>
              </a:rPr>
              <a:t>prewspółczynnika</a:t>
            </a:r>
            <a:r>
              <a:rPr lang="pl-PL" b="0" i="0" dirty="0">
                <a:solidFill>
                  <a:srgbClr val="333333"/>
                </a:solidFill>
                <a:effectLst/>
                <a:latin typeface="Noto Serif"/>
              </a:rPr>
              <a:t>.</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188</a:t>
            </a:fld>
            <a:endParaRPr lang="pl-PL" altLang="pl-PL"/>
          </a:p>
        </p:txBody>
      </p:sp>
    </p:spTree>
    <p:extLst>
      <p:ext uri="{BB962C8B-B14F-4D97-AF65-F5344CB8AC3E}">
        <p14:creationId xmlns:p14="http://schemas.microsoft.com/office/powerpoint/2010/main" val="192113601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1" i="0" u="sng" dirty="0">
                <a:solidFill>
                  <a:srgbClr val="333333"/>
                </a:solidFill>
                <a:effectLst/>
                <a:latin typeface="Noto Serif"/>
              </a:rPr>
              <a:t>Klucz osobowy</a:t>
            </a:r>
          </a:p>
          <a:p>
            <a:pPr algn="just"/>
            <a:r>
              <a:rPr lang="pl-PL" b="0" i="0" dirty="0">
                <a:solidFill>
                  <a:srgbClr val="333333"/>
                </a:solidFill>
                <a:effectLst/>
                <a:latin typeface="Noto Serif"/>
              </a:rPr>
              <a:t>Szkoła, będąca jednostką oświatową gminy, oprócz działalności edukacyjnej (niepodlegającej VAT) świadczy usługę najmu sali gimnastycznej (czynność opodatkowana).</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Szkoła zatrudnia 50 pracowników, tj.:</a:t>
            </a:r>
          </a:p>
          <a:p>
            <a:pPr algn="r"/>
            <a:r>
              <a:rPr lang="pl-PL" b="1" i="0" dirty="0">
                <a:solidFill>
                  <a:srgbClr val="333333"/>
                </a:solidFill>
                <a:effectLst/>
                <a:latin typeface="Noto Serif"/>
              </a:rPr>
              <a:t>1)</a:t>
            </a:r>
          </a:p>
          <a:p>
            <a:pPr algn="just"/>
            <a:r>
              <a:rPr lang="pl-PL" b="0" i="0" dirty="0">
                <a:solidFill>
                  <a:srgbClr val="333333"/>
                </a:solidFill>
                <a:effectLst/>
                <a:latin typeface="Noto Serif"/>
              </a:rPr>
              <a:t>30 nauczycieli – wykonujących działalność niepodlegającą VAT,</a:t>
            </a:r>
          </a:p>
          <a:p>
            <a:pPr algn="r"/>
            <a:r>
              <a:rPr lang="pl-PL" b="1" i="0" dirty="0">
                <a:solidFill>
                  <a:srgbClr val="333333"/>
                </a:solidFill>
                <a:effectLst/>
                <a:latin typeface="Noto Serif"/>
              </a:rPr>
              <a:t>2)</a:t>
            </a:r>
          </a:p>
          <a:p>
            <a:pPr algn="just"/>
            <a:r>
              <a:rPr lang="pl-PL" b="0" i="0" dirty="0">
                <a:solidFill>
                  <a:srgbClr val="333333"/>
                </a:solidFill>
                <a:effectLst/>
                <a:latin typeface="Noto Serif"/>
              </a:rPr>
              <a:t>20 pracowników (księgowe, dyrektor, sprzątaczki, dozorca) wykonujących czynności z jednej strony związane z działalnością edukacyjną, a z drugiej strony z najmem sali gimnastycznej; tych 20 pracowników wykonuje więc działalność mieszaną.</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Szkoła nie zatrudnia natomiast pracowników, którzy wykonują czynności związane jedynie z czynnościami podlegającymi VAT (w tym przypadku z najmem).</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ustawowej wersji klucza osobowego </a:t>
            </a:r>
            <a:r>
              <a:rPr lang="pl-PL" b="0" i="0" dirty="0" err="1">
                <a:solidFill>
                  <a:srgbClr val="333333"/>
                </a:solidFill>
                <a:effectLst/>
                <a:latin typeface="Noto Serif"/>
              </a:rPr>
              <a:t>prewspółczynnik</a:t>
            </a:r>
            <a:r>
              <a:rPr lang="pl-PL" b="0" i="0" dirty="0">
                <a:solidFill>
                  <a:srgbClr val="333333"/>
                </a:solidFill>
                <a:effectLst/>
                <a:latin typeface="Noto Serif"/>
              </a:rPr>
              <a:t> wyniósłby 0%. W VATU nakazano bowiem ustalić </a:t>
            </a:r>
            <a:r>
              <a:rPr lang="pl-PL" b="0" i="0" dirty="0" err="1">
                <a:solidFill>
                  <a:srgbClr val="333333"/>
                </a:solidFill>
                <a:effectLst/>
                <a:latin typeface="Noto Serif"/>
              </a:rPr>
              <a:t>prewspółczynnik</a:t>
            </a:r>
            <a:r>
              <a:rPr lang="pl-PL" b="0" i="0" dirty="0">
                <a:solidFill>
                  <a:srgbClr val="333333"/>
                </a:solidFill>
                <a:effectLst/>
                <a:latin typeface="Noto Serif"/>
              </a:rPr>
              <a:t> przez policzenie proporcji pracowników, których działalność ma związek wyłącznie z wykonywaniem czynności podlegających VAT (działalnością gospodarczą) do całkowitej liczby pracowników. W podanym przykładzie </a:t>
            </a:r>
            <a:r>
              <a:rPr lang="pl-PL" b="0" i="0" dirty="0" err="1">
                <a:solidFill>
                  <a:srgbClr val="333333"/>
                </a:solidFill>
                <a:effectLst/>
                <a:latin typeface="Noto Serif"/>
              </a:rPr>
              <a:t>prewspółczynnik</a:t>
            </a:r>
            <a:r>
              <a:rPr lang="pl-PL" b="0" i="0" dirty="0">
                <a:solidFill>
                  <a:srgbClr val="333333"/>
                </a:solidFill>
                <a:effectLst/>
                <a:latin typeface="Noto Serif"/>
              </a:rPr>
              <a:t> wyniósłby 0%. Jak bowiem wskazano, w szkole nie występują pracownicy, których działalność ma związek wyłącznie z wykonywaniem czynności podlegających VAT. Wyraźnie jednak widać, że tak policzony </a:t>
            </a:r>
            <a:r>
              <a:rPr lang="pl-PL" b="0" i="0" dirty="0" err="1">
                <a:solidFill>
                  <a:srgbClr val="333333"/>
                </a:solidFill>
                <a:effectLst/>
                <a:latin typeface="Noto Serif"/>
              </a:rPr>
              <a:t>prewspółczynnik</a:t>
            </a:r>
            <a:r>
              <a:rPr lang="pl-PL" b="0" i="0" dirty="0">
                <a:solidFill>
                  <a:srgbClr val="333333"/>
                </a:solidFill>
                <a:effectLst/>
                <a:latin typeface="Noto Serif"/>
              </a:rPr>
              <a:t> nie odzwierciedla specyfiki działalności szkoły – pomija bowiem fakt, że aż 20 pracowników, oprócz czynności związanych z edukacją, wykonuje czynności związane z najmem.</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zmodyfikowanej wersji klucza, </a:t>
            </a:r>
            <a:r>
              <a:rPr lang="pl-PL" b="0" i="0" dirty="0" err="1">
                <a:solidFill>
                  <a:srgbClr val="333333"/>
                </a:solidFill>
                <a:effectLst/>
                <a:latin typeface="Noto Serif"/>
              </a:rPr>
              <a:t>prewspółczynnik</a:t>
            </a:r>
            <a:r>
              <a:rPr lang="pl-PL" b="0" i="0" dirty="0">
                <a:solidFill>
                  <a:srgbClr val="333333"/>
                </a:solidFill>
                <a:effectLst/>
                <a:latin typeface="Noto Serif"/>
              </a:rPr>
              <a:t> należałoby policzyć według następującego równania:</a:t>
            </a:r>
          </a:p>
          <a:p>
            <a:pPr algn="ctr"/>
            <a:r>
              <a:rPr lang="pl-PL" b="0" i="0" dirty="0">
                <a:solidFill>
                  <a:srgbClr val="333333"/>
                </a:solidFill>
                <a:effectLst/>
                <a:latin typeface="Noto Serif"/>
              </a:rPr>
              <a:t>[(1/2 × 20 pracowników) ÷ 50 pracowników] × 100 % = 20%.</a:t>
            </a:r>
          </a:p>
          <a:p>
            <a:pPr algn="r"/>
            <a:r>
              <a:rPr lang="pl-PL" b="1" i="0" dirty="0">
                <a:solidFill>
                  <a:srgbClr val="808080"/>
                </a:solidFill>
                <a:effectLst/>
                <a:latin typeface="Noto Serif"/>
              </a:rPr>
              <a:t> </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Jak wskazano powyżej, w zmodyfikowanej wersji klucza osobowego w liczniku należy ująć:</a:t>
            </a:r>
          </a:p>
          <a:p>
            <a:pPr algn="r"/>
            <a:r>
              <a:rPr lang="pl-PL" b="1" i="0" dirty="0">
                <a:solidFill>
                  <a:srgbClr val="333333"/>
                </a:solidFill>
                <a:effectLst/>
                <a:latin typeface="Noto Serif"/>
              </a:rPr>
              <a:t>1)</a:t>
            </a:r>
          </a:p>
          <a:p>
            <a:pPr algn="just"/>
            <a:r>
              <a:rPr lang="pl-PL" b="0" i="0" dirty="0">
                <a:solidFill>
                  <a:srgbClr val="333333"/>
                </a:solidFill>
                <a:effectLst/>
                <a:latin typeface="Noto Serif"/>
              </a:rPr>
              <a:t>wszystkich pracowników wykonujących wyłącznie czynności podlegające VAT (związane z działalnością gospodarczą),</a:t>
            </a:r>
          </a:p>
          <a:p>
            <a:pPr algn="r"/>
            <a:r>
              <a:rPr lang="pl-PL" b="1" i="0" dirty="0">
                <a:solidFill>
                  <a:srgbClr val="333333"/>
                </a:solidFill>
                <a:effectLst/>
                <a:latin typeface="Noto Serif"/>
              </a:rPr>
              <a:t>2)</a:t>
            </a:r>
          </a:p>
          <a:p>
            <a:pPr algn="just"/>
            <a:r>
              <a:rPr lang="pl-PL" b="0" i="0" dirty="0">
                <a:solidFill>
                  <a:srgbClr val="333333"/>
                </a:solidFill>
                <a:effectLst/>
                <a:latin typeface="Noto Serif"/>
              </a:rPr>
              <a:t>połowę pracowników wykonujących czynności mieszane.</a:t>
            </a:r>
          </a:p>
          <a:p>
            <a:pPr algn="r"/>
            <a:r>
              <a:rPr lang="pl-PL" b="1" i="0" dirty="0">
                <a:solidFill>
                  <a:srgbClr val="808080"/>
                </a:solidFill>
                <a:effectLst/>
                <a:latin typeface="Noto Serif"/>
              </a:rPr>
              <a:t> </a:t>
            </a:r>
          </a:p>
          <a:p>
            <a:pPr algn="just"/>
            <a:r>
              <a:rPr lang="pl-PL" b="0" i="0" dirty="0">
                <a:solidFill>
                  <a:srgbClr val="333333"/>
                </a:solidFill>
                <a:effectLst/>
                <a:latin typeface="Noto Serif"/>
              </a:rPr>
              <a:t>W liczniku równania ujęto połowę z 20 pracowników wykonujących czynności mieszane – tj. 10 osób. W mianowniku ujęto 50 osób – tj. wszystkich pracowników. Tak policzony </a:t>
            </a:r>
            <a:r>
              <a:rPr lang="pl-PL" b="0" i="0" dirty="0" err="1">
                <a:solidFill>
                  <a:srgbClr val="333333"/>
                </a:solidFill>
                <a:effectLst/>
                <a:latin typeface="Noto Serif"/>
              </a:rPr>
              <a:t>prewspółczynnik</a:t>
            </a:r>
            <a:r>
              <a:rPr lang="pl-PL" b="0" i="0" dirty="0">
                <a:solidFill>
                  <a:srgbClr val="333333"/>
                </a:solidFill>
                <a:effectLst/>
                <a:latin typeface="Noto Serif"/>
              </a:rPr>
              <a:t> wyniósł 20%. Zmodyfikowanie klucza doprowadziło więc do lepszego odzwierciedlenia specyfiki działalności szkoły – </a:t>
            </a:r>
            <a:r>
              <a:rPr lang="pl-PL" b="0" i="0" dirty="0" err="1">
                <a:solidFill>
                  <a:srgbClr val="333333"/>
                </a:solidFill>
                <a:effectLst/>
                <a:latin typeface="Noto Serif"/>
              </a:rPr>
              <a:t>prewspółczynnik</a:t>
            </a:r>
            <a:r>
              <a:rPr lang="pl-PL" b="0" i="0" dirty="0">
                <a:solidFill>
                  <a:srgbClr val="333333"/>
                </a:solidFill>
                <a:effectLst/>
                <a:latin typeface="Noto Serif"/>
              </a:rPr>
              <a:t> nie pomija bowiem faktu, że duża część pracowników wykonuje czynności mieszane. W efekcie, ujęcie tychże osób w kalkulacji znajduje przełożenie na wysokość </a:t>
            </a:r>
            <a:r>
              <a:rPr lang="pl-PL" b="0" i="0" dirty="0" err="1">
                <a:solidFill>
                  <a:srgbClr val="333333"/>
                </a:solidFill>
                <a:effectLst/>
                <a:latin typeface="Noto Serif"/>
              </a:rPr>
              <a:t>prewspółczynnika</a:t>
            </a:r>
            <a:r>
              <a:rPr lang="pl-PL" b="0" i="0" dirty="0">
                <a:solidFill>
                  <a:srgbClr val="333333"/>
                </a:solidFill>
                <a:effectLst/>
                <a:latin typeface="Noto Serif"/>
              </a:rPr>
              <a:t>.</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189</a:t>
            </a:fld>
            <a:endParaRPr lang="pl-PL" altLang="pl-PL"/>
          </a:p>
        </p:txBody>
      </p:sp>
    </p:spTree>
    <p:extLst>
      <p:ext uri="{BB962C8B-B14F-4D97-AF65-F5344CB8AC3E}">
        <p14:creationId xmlns:p14="http://schemas.microsoft.com/office/powerpoint/2010/main" val="340888526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190</a:t>
            </a:fld>
            <a:endParaRPr lang="pl-PL" altLang="pl-PL"/>
          </a:p>
        </p:txBody>
      </p:sp>
    </p:spTree>
    <p:extLst>
      <p:ext uri="{BB962C8B-B14F-4D97-AF65-F5344CB8AC3E}">
        <p14:creationId xmlns:p14="http://schemas.microsoft.com/office/powerpoint/2010/main" val="300679137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191</a:t>
            </a:fld>
            <a:endParaRPr lang="pl-PL" altLang="pl-PL"/>
          </a:p>
        </p:txBody>
      </p:sp>
    </p:spTree>
    <p:extLst>
      <p:ext uri="{BB962C8B-B14F-4D97-AF65-F5344CB8AC3E}">
        <p14:creationId xmlns:p14="http://schemas.microsoft.com/office/powerpoint/2010/main" val="3107182750"/>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192</a:t>
            </a:fld>
            <a:endParaRPr lang="pl-PL" altLang="pl-PL"/>
          </a:p>
        </p:txBody>
      </p:sp>
    </p:spTree>
    <p:extLst>
      <p:ext uri="{BB962C8B-B14F-4D97-AF65-F5344CB8AC3E}">
        <p14:creationId xmlns:p14="http://schemas.microsoft.com/office/powerpoint/2010/main" val="3265808550"/>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193</a:t>
            </a:fld>
            <a:endParaRPr lang="pl-PL" altLang="pl-PL"/>
          </a:p>
        </p:txBody>
      </p:sp>
    </p:spTree>
    <p:extLst>
      <p:ext uri="{BB962C8B-B14F-4D97-AF65-F5344CB8AC3E}">
        <p14:creationId xmlns:p14="http://schemas.microsoft.com/office/powerpoint/2010/main" val="13776196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194</a:t>
            </a:fld>
            <a:endParaRPr lang="pl-PL" altLang="pl-PL"/>
          </a:p>
        </p:txBody>
      </p:sp>
    </p:spTree>
    <p:extLst>
      <p:ext uri="{BB962C8B-B14F-4D97-AF65-F5344CB8AC3E}">
        <p14:creationId xmlns:p14="http://schemas.microsoft.com/office/powerpoint/2010/main" val="8665689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1" i="0" dirty="0">
                <a:solidFill>
                  <a:srgbClr val="333333"/>
                </a:solidFill>
                <a:effectLst/>
                <a:latin typeface="Arial" panose="020B0604020202020204" pitchFamily="34" charset="0"/>
              </a:rPr>
              <a:t>…czy jednak promocja</a:t>
            </a:r>
          </a:p>
          <a:p>
            <a:pPr algn="l"/>
            <a:r>
              <a:rPr lang="pl-PL" b="0" i="0" dirty="0">
                <a:solidFill>
                  <a:srgbClr val="333333"/>
                </a:solidFill>
                <a:effectLst/>
                <a:latin typeface="Arial" panose="020B0604020202020204" pitchFamily="34" charset="0"/>
              </a:rPr>
              <a:t>Z wykładnią fiskusa nie zgadzają się </a:t>
            </a:r>
            <a:r>
              <a:rPr lang="pl-PL" b="0" i="0" u="sng" dirty="0">
                <a:solidFill>
                  <a:srgbClr val="660099"/>
                </a:solidFill>
                <a:effectLst/>
                <a:latin typeface="Arial" panose="020B0604020202020204" pitchFamily="34" charset="0"/>
                <a:hlinkClick r:id="rId3" tooltip="sądownictwo"/>
              </a:rPr>
              <a:t>sądy</a:t>
            </a:r>
            <a:r>
              <a:rPr lang="pl-PL" b="0" i="0" dirty="0">
                <a:solidFill>
                  <a:srgbClr val="333333"/>
                </a:solidFill>
                <a:effectLst/>
                <a:latin typeface="Arial" panose="020B0604020202020204" pitchFamily="34" charset="0"/>
              </a:rPr>
              <a:t> administracyjne, ale na razie tylko pierwszej instancji. Przykładem jest nie tylko wspomniany wyrok sądu w Szczecinie, ale też WSA w Łodzi (z 10 stycznia br., sygn. akt I SA/</a:t>
            </a:r>
            <a:r>
              <a:rPr lang="pl-PL" b="0" i="0" dirty="0" err="1">
                <a:solidFill>
                  <a:srgbClr val="333333"/>
                </a:solidFill>
                <a:effectLst/>
                <a:latin typeface="Arial" panose="020B0604020202020204" pitchFamily="34" charset="0"/>
              </a:rPr>
              <a:t>Łd</a:t>
            </a:r>
            <a:r>
              <a:rPr lang="pl-PL" b="0" i="0" dirty="0">
                <a:solidFill>
                  <a:srgbClr val="333333"/>
                </a:solidFill>
                <a:effectLst/>
                <a:latin typeface="Arial" panose="020B0604020202020204" pitchFamily="34" charset="0"/>
              </a:rPr>
              <a:t> 342/19). W obu sędziowie orzekli, że samorządy mogą wykonywać swoje zadania własne również w ramach działalności gospodarczej. Taką działalność mogą także odpowiednio promować, a formą promocji jest m.in. właśnie nieodpłatne wypożyczanie rowerów przez pierwsze kilkadziesiąt minut.</a:t>
            </a:r>
          </a:p>
          <a:p>
            <a:pPr algn="l"/>
            <a:r>
              <a:rPr lang="pl-PL" b="1" i="0" dirty="0">
                <a:solidFill>
                  <a:srgbClr val="000000"/>
                </a:solidFill>
                <a:effectLst/>
                <a:latin typeface="Georgia" panose="02040502050405020303" pitchFamily="18" charset="0"/>
              </a:rPr>
              <a:t>Zobacz także:</a:t>
            </a:r>
          </a:p>
          <a:p>
            <a:pPr algn="l">
              <a:buFont typeface="Arial" panose="020B0604020202020204" pitchFamily="34" charset="0"/>
              <a:buChar char="•"/>
            </a:pPr>
            <a:r>
              <a:rPr lang="pl-PL" b="0" i="0" u="none" strike="noStrike" dirty="0" err="1">
                <a:solidFill>
                  <a:srgbClr val="000000"/>
                </a:solidFill>
                <a:effectLst/>
                <a:latin typeface="Arial" panose="020B0604020202020204" pitchFamily="34" charset="0"/>
                <a:hlinkClick r:id="rId4" tooltip="Nextbike Polska umożliwia medykom bezpłatne korzystanie z rowerów miejskich"/>
              </a:rPr>
              <a:t>Nextbike</a:t>
            </a:r>
            <a:r>
              <a:rPr lang="pl-PL" b="0" i="0" u="none" strike="noStrike" dirty="0">
                <a:solidFill>
                  <a:srgbClr val="000000"/>
                </a:solidFill>
                <a:effectLst/>
                <a:latin typeface="Arial" panose="020B0604020202020204" pitchFamily="34" charset="0"/>
                <a:hlinkClick r:id="rId4" tooltip="Nextbike Polska umożliwia medykom bezpłatne korzystanie z rowerów miejskich"/>
              </a:rPr>
              <a:t> Polska umożliwia medykom bezpłatne korzystanie z rowerów miejskich »</a:t>
            </a:r>
            <a:endParaRPr lang="pl-PL" b="0" i="0" dirty="0">
              <a:solidFill>
                <a:srgbClr val="000000"/>
              </a:solidFill>
              <a:effectLst/>
              <a:latin typeface="Arial" panose="020B0604020202020204" pitchFamily="34" charset="0"/>
            </a:endParaRPr>
          </a:p>
          <a:p>
            <a:pPr algn="l"/>
            <a:r>
              <a:rPr lang="pl-PL" b="1" i="0" dirty="0">
                <a:solidFill>
                  <a:srgbClr val="333333"/>
                </a:solidFill>
                <a:effectLst/>
                <a:latin typeface="Arial" panose="020B0604020202020204" pitchFamily="34" charset="0"/>
              </a:rPr>
              <a:t>Nie tylko gminy tak robią</a:t>
            </a:r>
          </a:p>
          <a:p>
            <a:pPr algn="l"/>
            <a:r>
              <a:rPr lang="pl-PL" b="0" i="0" dirty="0">
                <a:solidFill>
                  <a:srgbClr val="333333"/>
                </a:solidFill>
                <a:effectLst/>
                <a:latin typeface="Arial" panose="020B0604020202020204" pitchFamily="34" charset="0"/>
              </a:rPr>
              <a:t>Podobnego zdania są eksperci.</a:t>
            </a:r>
          </a:p>
          <a:p>
            <a:pPr algn="l"/>
            <a:r>
              <a:rPr lang="pl-PL" b="0" i="0" dirty="0">
                <a:solidFill>
                  <a:srgbClr val="333333"/>
                </a:solidFill>
                <a:effectLst/>
                <a:latin typeface="Arial" panose="020B0604020202020204" pitchFamily="34" charset="0"/>
              </a:rPr>
              <a:t>– Miejskie wypożyczalnie rowerów są przedsięwzięciem zasadniczo komercyjnym, w ramach którego usługi są świadczone odpłatnie. Nieodpłatne świadczenie usługi jest wpisane w logikę funkcjonowania całego systemu wypożyczalni i ma miejsce niejako przy okazji prowadzenia działalności komercyjnej – komentuje Adam Bartosiewicz.</a:t>
            </a:r>
          </a:p>
          <a:p>
            <a:pPr algn="l"/>
            <a:r>
              <a:rPr lang="pl-PL" b="0" i="0" dirty="0">
                <a:solidFill>
                  <a:srgbClr val="333333"/>
                </a:solidFill>
                <a:effectLst/>
                <a:latin typeface="Arial" panose="020B0604020202020204" pitchFamily="34" charset="0"/>
              </a:rPr>
              <a:t>Podobnego zdania jest Tomasz Groszyk, doradca podatkowy i menedżer w </a:t>
            </a:r>
            <a:r>
              <a:rPr lang="pl-PL" b="0" i="0" dirty="0" err="1">
                <a:solidFill>
                  <a:srgbClr val="333333"/>
                </a:solidFill>
                <a:effectLst/>
                <a:latin typeface="Arial" panose="020B0604020202020204" pitchFamily="34" charset="0"/>
              </a:rPr>
              <a:t>Crido</a:t>
            </a:r>
            <a:r>
              <a:rPr lang="pl-PL" b="0" i="0" dirty="0">
                <a:solidFill>
                  <a:srgbClr val="333333"/>
                </a:solidFill>
                <a:effectLst/>
                <a:latin typeface="Arial" panose="020B0604020202020204" pitchFamily="34" charset="0"/>
              </a:rPr>
              <a:t>. – Niewątpliwie bezpłatne udostępnienie roweru przez pierwsze kilkadziesiąt minut jest formą promocji usługi. Miasto chce w ten sposób poszerzyć bazę użytkowników wypożyczalni, którzy docelowo będą płacić za jazdę na rowerze – podkreśla ekspert.</a:t>
            </a:r>
          </a:p>
          <a:p>
            <a:pPr algn="l"/>
            <a:r>
              <a:rPr lang="pl-PL" b="0" i="0" dirty="0">
                <a:solidFill>
                  <a:srgbClr val="333333"/>
                </a:solidFill>
                <a:effectLst/>
                <a:latin typeface="Arial" panose="020B0604020202020204" pitchFamily="34" charset="0"/>
              </a:rPr>
              <a:t>Przypomina, że podobny model promocji stosują np. platformy </a:t>
            </a:r>
            <a:r>
              <a:rPr lang="pl-PL" b="0" i="0" dirty="0" err="1">
                <a:solidFill>
                  <a:srgbClr val="333333"/>
                </a:solidFill>
                <a:effectLst/>
                <a:latin typeface="Arial" panose="020B0604020202020204" pitchFamily="34" charset="0"/>
              </a:rPr>
              <a:t>streamingowe</a:t>
            </a:r>
            <a:r>
              <a:rPr lang="pl-PL" b="0" i="0" dirty="0">
                <a:solidFill>
                  <a:srgbClr val="333333"/>
                </a:solidFill>
                <a:effectLst/>
                <a:latin typeface="Arial" panose="020B0604020202020204" pitchFamily="34" charset="0"/>
              </a:rPr>
              <a:t> (</a:t>
            </a:r>
            <a:r>
              <a:rPr lang="pl-PL" b="0" i="0" dirty="0" err="1">
                <a:solidFill>
                  <a:srgbClr val="333333"/>
                </a:solidFill>
                <a:effectLst/>
                <a:latin typeface="Arial" panose="020B0604020202020204" pitchFamily="34" charset="0"/>
              </a:rPr>
              <a:t>Netflix</a:t>
            </a:r>
            <a:r>
              <a:rPr lang="pl-PL" b="0" i="0" dirty="0">
                <a:solidFill>
                  <a:srgbClr val="333333"/>
                </a:solidFill>
                <a:effectLst/>
                <a:latin typeface="Arial" panose="020B0604020202020204" pitchFamily="34" charset="0"/>
              </a:rPr>
              <a:t>, HBO GO), które oferują bezpłatny okres użytkowania, by zachęcić użytkownika do późniejszej zapłaty za usługi.</a:t>
            </a:r>
          </a:p>
          <a:p>
            <a:pPr algn="l"/>
            <a:r>
              <a:rPr lang="pl-PL" b="0" i="0" dirty="0">
                <a:solidFill>
                  <a:srgbClr val="333333"/>
                </a:solidFill>
                <a:effectLst/>
                <a:latin typeface="Arial" panose="020B0604020202020204" pitchFamily="34" charset="0"/>
              </a:rPr>
              <a:t>– Czy gdyby gmina zainwestowała w podobny serwis, to </a:t>
            </a:r>
            <a:r>
              <a:rPr lang="pl-PL" b="0" i="0" u="sng" dirty="0">
                <a:solidFill>
                  <a:srgbClr val="660099"/>
                </a:solidFill>
                <a:effectLst/>
                <a:latin typeface="Arial" panose="020B0604020202020204" pitchFamily="34" charset="0"/>
                <a:hlinkClick r:id="rId5" tooltip="fiskus"/>
              </a:rPr>
              <a:t>fiskus</a:t>
            </a:r>
            <a:r>
              <a:rPr lang="pl-PL" b="0" i="0" dirty="0">
                <a:solidFill>
                  <a:srgbClr val="333333"/>
                </a:solidFill>
                <a:effectLst/>
                <a:latin typeface="Arial" panose="020B0604020202020204" pitchFamily="34" charset="0"/>
              </a:rPr>
              <a:t> uznałby, że bezpłatny okres użytkowania jest związany z jej zadaniami własnymi w zakresie zapewnienia dostępu do kultury. Taka wykładnia byłaby przecież zaskakująca – zwraca uwagę Tomasz Groszyk. </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195</a:t>
            </a:fld>
            <a:endParaRPr lang="pl-PL" altLang="pl-PL"/>
          </a:p>
        </p:txBody>
      </p:sp>
    </p:spTree>
    <p:extLst>
      <p:ext uri="{BB962C8B-B14F-4D97-AF65-F5344CB8AC3E}">
        <p14:creationId xmlns:p14="http://schemas.microsoft.com/office/powerpoint/2010/main" val="2897204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196</a:t>
            </a:fld>
            <a:endParaRPr lang="pl-PL" altLang="pl-PL"/>
          </a:p>
        </p:txBody>
      </p:sp>
    </p:spTree>
    <p:extLst>
      <p:ext uri="{BB962C8B-B14F-4D97-AF65-F5344CB8AC3E}">
        <p14:creationId xmlns:p14="http://schemas.microsoft.com/office/powerpoint/2010/main" val="3708757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sz="1800" b="0" i="0" u="none" strike="noStrike" baseline="0" dirty="0">
              <a:solidFill>
                <a:srgbClr val="000000"/>
              </a:solidFill>
              <a:latin typeface="Calibri" panose="020F0502020204030204" pitchFamily="34" charset="0"/>
            </a:endParaRPr>
          </a:p>
          <a:p>
            <a:r>
              <a:rPr lang="pl-PL" sz="1800" b="0" i="0" u="none" strike="noStrike" baseline="0" dirty="0">
                <a:latin typeface="Calibri" panose="020F0502020204030204" pitchFamily="34" charset="0"/>
              </a:rPr>
              <a:t>Przykłady–</a:t>
            </a:r>
            <a:r>
              <a:rPr lang="pl-PL" sz="1800" b="1" i="0" u="none" strike="noStrike" baseline="0" dirty="0" err="1">
                <a:latin typeface="Calibri" panose="020F0502020204030204" pitchFamily="34" charset="0"/>
              </a:rPr>
              <a:t>kiedyVATniejestkosztemkwalifikowalnym</a:t>
            </a:r>
            <a:r>
              <a:rPr lang="pl-PL" sz="1800" b="0" i="0" u="none" strike="noStrike" baseline="0" dirty="0">
                <a:latin typeface="Calibri" panose="020F0502020204030204" pitchFamily="34" charset="0"/>
              </a:rPr>
              <a:t>:</a:t>
            </a:r>
          </a:p>
          <a:p>
            <a:r>
              <a:rPr lang="pl-PL" sz="1800" b="0" i="0" u="none" strike="noStrike" baseline="0" dirty="0">
                <a:latin typeface="Wingdings" panose="05000000000000000000" pitchFamily="2" charset="2"/>
              </a:rPr>
              <a:t></a:t>
            </a:r>
            <a:r>
              <a:rPr lang="pl-PL" sz="1800" b="0" i="0" u="none" strike="noStrike" baseline="0" dirty="0" err="1">
                <a:latin typeface="Calibri" panose="020F0502020204030204" pitchFamily="34" charset="0"/>
              </a:rPr>
              <a:t>podatekVATnaliczonywnadmiernejwysokości</a:t>
            </a:r>
            <a:r>
              <a:rPr lang="pl-PL" sz="1800" b="0" i="0" u="none" strike="noStrike" baseline="0" dirty="0">
                <a:latin typeface="Calibri" panose="020F0502020204030204" pitchFamily="34" charset="0"/>
              </a:rPr>
              <a:t>(</a:t>
            </a:r>
            <a:r>
              <a:rPr lang="pl-PL" sz="1800" b="0" i="0" u="none" strike="noStrike" baseline="0" dirty="0" err="1">
                <a:latin typeface="Calibri" panose="020F0502020204030204" pitchFamily="34" charset="0"/>
              </a:rPr>
              <a:t>gdywystawcafakturyzastosowałniewłaściwąstawkępodatku</a:t>
            </a:r>
            <a:r>
              <a:rPr lang="pl-PL" sz="1800" b="0" i="0" u="none" strike="noStrike" baseline="0" dirty="0">
                <a:latin typeface="Calibri" panose="020F0502020204030204" pitchFamily="34" charset="0"/>
              </a:rPr>
              <a:t>);</a:t>
            </a:r>
          </a:p>
          <a:p>
            <a:r>
              <a:rPr lang="pl-PL" sz="1800" b="0" i="0" u="none" strike="noStrike" baseline="0" dirty="0">
                <a:latin typeface="Wingdings" panose="05000000000000000000" pitchFamily="2" charset="2"/>
              </a:rPr>
              <a:t></a:t>
            </a:r>
            <a:r>
              <a:rPr lang="pl-PL" sz="1800" b="0" i="0" u="none" strike="noStrike" baseline="0" dirty="0">
                <a:latin typeface="Calibri" panose="020F0502020204030204" pitchFamily="34" charset="0"/>
              </a:rPr>
              <a:t>podatekVATbędziezwiązanychoćbywczęścizdziałalnościąopodatkowaną(salegimnastyczne,świetliceidomykultury,boiskaszkolne,salelekcyjne,itp.);</a:t>
            </a:r>
          </a:p>
          <a:p>
            <a:r>
              <a:rPr lang="pl-PL" sz="1800" b="0" i="0" u="none" strike="noStrike" baseline="0" dirty="0">
                <a:latin typeface="Wingdings" panose="05000000000000000000" pitchFamily="2" charset="2"/>
              </a:rPr>
              <a:t></a:t>
            </a:r>
            <a:r>
              <a:rPr lang="pl-PL" sz="1800" b="0" i="0" u="none" strike="noStrike" baseline="0" dirty="0" err="1">
                <a:latin typeface="Calibri" panose="020F0502020204030204" pitchFamily="34" charset="0"/>
              </a:rPr>
              <a:t>przekazanieinwestycjiSK</a:t>
            </a:r>
            <a:r>
              <a:rPr lang="pl-PL" sz="1800" b="0" i="0" u="none" strike="noStrike" baseline="0" dirty="0">
                <a:latin typeface="Calibri" panose="020F0502020204030204" pitchFamily="34" charset="0"/>
              </a:rPr>
              <a:t>/</a:t>
            </a:r>
            <a:r>
              <a:rPr lang="pl-PL" sz="1800" b="0" i="0" u="none" strike="noStrike" baseline="0" dirty="0" err="1">
                <a:latin typeface="Calibri" panose="020F0502020204030204" pitchFamily="34" charset="0"/>
              </a:rPr>
              <a:t>IKwykonującejczynnościopodatkowane</a:t>
            </a:r>
            <a:endParaRPr lang="pl-PL" sz="1800" b="0" i="0" u="none" strike="noStrike" baseline="0" dirty="0">
              <a:latin typeface="Calibri" panose="020F0502020204030204" pitchFamily="34" charset="0"/>
            </a:endParaRPr>
          </a:p>
          <a:p>
            <a:r>
              <a:rPr lang="pl-PL" sz="1800" b="0" i="0" u="none" strike="noStrike" baseline="0" dirty="0">
                <a:latin typeface="Wingdings" panose="05000000000000000000" pitchFamily="2" charset="2"/>
              </a:rPr>
              <a:t></a:t>
            </a:r>
            <a:r>
              <a:rPr lang="pl-PL" sz="1800" b="0" i="0" u="none" strike="noStrike" baseline="0" dirty="0">
                <a:latin typeface="Calibri" panose="020F0502020204030204" pitchFamily="34" charset="0"/>
              </a:rPr>
              <a:t>utratazwolnieniazart.113UPTU;</a:t>
            </a:r>
          </a:p>
          <a:p>
            <a:r>
              <a:rPr lang="pl-PL" sz="1800" b="0" i="0" u="none" strike="noStrike" baseline="0" dirty="0">
                <a:latin typeface="Wingdings" panose="05000000000000000000" pitchFamily="2" charset="2"/>
              </a:rPr>
              <a:t></a:t>
            </a:r>
            <a:r>
              <a:rPr lang="pl-PL" sz="1800" b="0" i="0" u="none" strike="noStrike" baseline="0" dirty="0" err="1">
                <a:latin typeface="Calibri" panose="020F0502020204030204" pitchFamily="34" charset="0"/>
              </a:rPr>
              <a:t>zmianastanuprawnegoiopodatkowanieczynnościzwolnionych</a:t>
            </a:r>
            <a:r>
              <a:rPr lang="pl-PL" sz="1800" b="0" i="0" u="none" strike="noStrike" baseline="0" dirty="0">
                <a:latin typeface="Calibri" panose="020F0502020204030204" pitchFamily="34" charset="0"/>
              </a:rPr>
              <a:t>;</a:t>
            </a:r>
          </a:p>
          <a:p>
            <a:r>
              <a:rPr lang="pl-PL" sz="1800" b="0" i="0" u="none" strike="noStrike" baseline="0" dirty="0">
                <a:latin typeface="Wingdings" panose="05000000000000000000" pitchFamily="2" charset="2"/>
              </a:rPr>
              <a:t></a:t>
            </a:r>
            <a:r>
              <a:rPr lang="pl-PL" sz="1800" b="0" i="0" u="none" strike="noStrike" baseline="0" dirty="0" err="1">
                <a:latin typeface="Calibri" panose="020F0502020204030204" pitchFamily="34" charset="0"/>
              </a:rPr>
              <a:t>podatekVATwkorekciewieloletniej</a:t>
            </a:r>
            <a:r>
              <a:rPr lang="pl-PL" sz="1800" b="0" i="0" u="none" strike="noStrike" baseline="0" dirty="0">
                <a:latin typeface="Calibri" panose="020F0502020204030204" pitchFamily="34" charset="0"/>
              </a:rPr>
              <a:t>:</a:t>
            </a:r>
          </a:p>
          <a:p>
            <a:r>
              <a:rPr lang="pl-PL" sz="1800" b="0" i="0" u="none" strike="noStrike" baseline="0" dirty="0">
                <a:latin typeface="Wingdings" panose="05000000000000000000" pitchFamily="2" charset="2"/>
              </a:rPr>
              <a:t></a:t>
            </a:r>
            <a:r>
              <a:rPr lang="pl-PL" sz="1800" b="0" i="0" u="none" strike="noStrike" baseline="0" dirty="0" err="1">
                <a:latin typeface="Calibri" panose="020F0502020204030204" pitchFamily="34" charset="0"/>
              </a:rPr>
              <a:t>zwiększającejVATdoodliczenia</a:t>
            </a:r>
            <a:r>
              <a:rPr lang="pl-PL" sz="1800" b="0" i="0" u="none" strike="noStrike" baseline="0" dirty="0">
                <a:latin typeface="Calibri" panose="020F0502020204030204" pitchFamily="34" charset="0"/>
              </a:rPr>
              <a:t>–</a:t>
            </a:r>
            <a:r>
              <a:rPr lang="pl-PL" sz="1800" b="0" i="0" u="none" strike="noStrike" baseline="0" dirty="0" err="1">
                <a:latin typeface="Calibri" panose="020F0502020204030204" pitchFamily="34" charset="0"/>
              </a:rPr>
              <a:t>kosztniekwalifikowany</a:t>
            </a:r>
            <a:r>
              <a:rPr lang="pl-PL" sz="1800" b="0" i="0" u="none" strike="noStrike" baseline="0" dirty="0">
                <a:latin typeface="Calibri" panose="020F0502020204030204" pitchFamily="34" charset="0"/>
              </a:rPr>
              <a:t>(zwrot);</a:t>
            </a:r>
          </a:p>
          <a:p>
            <a:r>
              <a:rPr lang="pl-PL" sz="1800" b="0" i="0" u="none" strike="noStrike" baseline="0" dirty="0">
                <a:latin typeface="Wingdings" panose="05000000000000000000" pitchFamily="2" charset="2"/>
              </a:rPr>
              <a:t></a:t>
            </a:r>
            <a:r>
              <a:rPr lang="pl-PL" sz="1800" b="0" i="0" u="none" strike="noStrike" baseline="0" dirty="0" err="1">
                <a:latin typeface="Calibri" panose="020F0502020204030204" pitchFamily="34" charset="0"/>
              </a:rPr>
              <a:t>zmniejszającejVATdoodliczenia</a:t>
            </a:r>
            <a:r>
              <a:rPr lang="pl-PL" sz="1800" b="0" i="0" u="none" strike="noStrike" baseline="0" dirty="0">
                <a:latin typeface="Calibri" panose="020F0502020204030204" pitchFamily="34" charset="0"/>
              </a:rPr>
              <a:t>–</a:t>
            </a:r>
            <a:r>
              <a:rPr lang="pl-PL" sz="1800" b="0" i="0" u="none" strike="noStrike" baseline="0" dirty="0" err="1">
                <a:latin typeface="Calibri" panose="020F0502020204030204" pitchFamily="34" charset="0"/>
              </a:rPr>
              <a:t>brakzwiększeniadofinansowania</a:t>
            </a:r>
            <a:r>
              <a:rPr lang="pl-PL" sz="1800" b="0" i="0" u="none" strike="noStrike" baseline="0" dirty="0">
                <a:latin typeface="Calibri" panose="020F0502020204030204" pitchFamily="34" charset="0"/>
              </a:rPr>
              <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18</a:t>
            </a:fld>
            <a:endParaRPr lang="pl-PL" altLang="pl-PL"/>
          </a:p>
        </p:txBody>
      </p:sp>
    </p:spTree>
    <p:extLst>
      <p:ext uri="{BB962C8B-B14F-4D97-AF65-F5344CB8AC3E}">
        <p14:creationId xmlns:p14="http://schemas.microsoft.com/office/powerpoint/2010/main" val="40085292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197</a:t>
            </a:fld>
            <a:endParaRPr lang="pl-PL" altLang="pl-PL"/>
          </a:p>
        </p:txBody>
      </p:sp>
    </p:spTree>
    <p:extLst>
      <p:ext uri="{BB962C8B-B14F-4D97-AF65-F5344CB8AC3E}">
        <p14:creationId xmlns:p14="http://schemas.microsoft.com/office/powerpoint/2010/main" val="1121577059"/>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198</a:t>
            </a:fld>
            <a:endParaRPr lang="pl-PL" altLang="pl-PL"/>
          </a:p>
        </p:txBody>
      </p:sp>
    </p:spTree>
    <p:extLst>
      <p:ext uri="{BB962C8B-B14F-4D97-AF65-F5344CB8AC3E}">
        <p14:creationId xmlns:p14="http://schemas.microsoft.com/office/powerpoint/2010/main" val="2405024310"/>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199</a:t>
            </a:fld>
            <a:endParaRPr lang="pl-PL" altLang="pl-PL"/>
          </a:p>
        </p:txBody>
      </p:sp>
    </p:spTree>
    <p:extLst>
      <p:ext uri="{BB962C8B-B14F-4D97-AF65-F5344CB8AC3E}">
        <p14:creationId xmlns:p14="http://schemas.microsoft.com/office/powerpoint/2010/main" val="283702004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200</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743875320"/>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201</a:t>
            </a:fld>
            <a:endParaRPr lang="pl-PL" altLang="pl-PL"/>
          </a:p>
        </p:txBody>
      </p:sp>
    </p:spTree>
    <p:extLst>
      <p:ext uri="{BB962C8B-B14F-4D97-AF65-F5344CB8AC3E}">
        <p14:creationId xmlns:p14="http://schemas.microsoft.com/office/powerpoint/2010/main" val="2361596640"/>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202</a:t>
            </a:fld>
            <a:endParaRPr lang="pl-PL" altLang="pl-PL"/>
          </a:p>
        </p:txBody>
      </p:sp>
    </p:spTree>
    <p:extLst>
      <p:ext uri="{BB962C8B-B14F-4D97-AF65-F5344CB8AC3E}">
        <p14:creationId xmlns:p14="http://schemas.microsoft.com/office/powerpoint/2010/main" val="123788332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dirty="0"/>
              <a:t>Co w przypadku wniesienia skargi do WSA?</a:t>
            </a:r>
          </a:p>
          <a:p>
            <a:pPr algn="l"/>
            <a:endParaRPr lang="pl-PL" dirty="0"/>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203</a:t>
            </a:fld>
            <a:endParaRPr lang="pl-PL" altLang="pl-PL"/>
          </a:p>
        </p:txBody>
      </p:sp>
    </p:spTree>
    <p:extLst>
      <p:ext uri="{BB962C8B-B14F-4D97-AF65-F5344CB8AC3E}">
        <p14:creationId xmlns:p14="http://schemas.microsoft.com/office/powerpoint/2010/main" val="1188123147"/>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204</a:t>
            </a:fld>
            <a:endParaRPr lang="pl-PL" altLang="pl-PL"/>
          </a:p>
        </p:txBody>
      </p:sp>
    </p:spTree>
    <p:extLst>
      <p:ext uri="{BB962C8B-B14F-4D97-AF65-F5344CB8AC3E}">
        <p14:creationId xmlns:p14="http://schemas.microsoft.com/office/powerpoint/2010/main" val="230561524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205</a:t>
            </a:fld>
            <a:endParaRPr lang="pl-PL" altLang="pl-PL"/>
          </a:p>
        </p:txBody>
      </p:sp>
    </p:spTree>
    <p:extLst>
      <p:ext uri="{BB962C8B-B14F-4D97-AF65-F5344CB8AC3E}">
        <p14:creationId xmlns:p14="http://schemas.microsoft.com/office/powerpoint/2010/main" val="1710072103"/>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Od kiedy częściowe odliczenie</a:t>
            </a:r>
          </a:p>
          <a:p>
            <a:pPr algn="just"/>
            <a:r>
              <a:rPr lang="pl-PL" b="0" i="0" dirty="0" err="1">
                <a:solidFill>
                  <a:srgbClr val="333333"/>
                </a:solidFill>
                <a:effectLst/>
                <a:latin typeface="Noto Serif"/>
              </a:rPr>
              <a:t>Prewspółczynnik</a:t>
            </a:r>
            <a:r>
              <a:rPr lang="pl-PL" b="0" i="0" dirty="0">
                <a:solidFill>
                  <a:srgbClr val="333333"/>
                </a:solidFill>
                <a:effectLst/>
                <a:latin typeface="Noto Serif"/>
              </a:rPr>
              <a:t> w polskiej ustawie o VAT pojawił się dopiero z początkiem 2016 r. Wówczas minister finansów uregulował też metody jego ustalania w rozporządzeniu. </a:t>
            </a:r>
            <a:r>
              <a:rPr lang="pl-PL" b="0" i="0" dirty="0" err="1">
                <a:solidFill>
                  <a:srgbClr val="333333"/>
                </a:solidFill>
                <a:effectLst/>
                <a:latin typeface="Noto Serif"/>
              </a:rPr>
              <a:t>Prewspółczynnik</a:t>
            </a:r>
            <a:r>
              <a:rPr lang="pl-PL" b="0" i="0" dirty="0">
                <a:solidFill>
                  <a:srgbClr val="333333"/>
                </a:solidFill>
                <a:effectLst/>
                <a:latin typeface="Noto Serif"/>
              </a:rPr>
              <a:t> służy obliczaniu tego, jaka część wydatku posłużyła do działalności opodatkowanej (gospodarczej), a jaka do działalności nieopodatkowanej. Odliczyć można jedynie tę część VAT, która miała związek z tą pierwszą. Spór sprowadzał się do tego, czy obowiązek stosowania </a:t>
            </a:r>
            <a:r>
              <a:rPr lang="pl-PL" b="0" i="0" dirty="0" err="1">
                <a:solidFill>
                  <a:srgbClr val="333333"/>
                </a:solidFill>
                <a:effectLst/>
                <a:latin typeface="Noto Serif"/>
              </a:rPr>
              <a:t>prewspółczynnika</a:t>
            </a:r>
            <a:r>
              <a:rPr lang="pl-PL" b="0" i="0" dirty="0">
                <a:solidFill>
                  <a:srgbClr val="333333"/>
                </a:solidFill>
                <a:effectLst/>
                <a:latin typeface="Noto Serif"/>
              </a:rPr>
              <a:t> ciążył na gminach i związkach również przed 2016 rokiem.</a:t>
            </a:r>
          </a:p>
          <a:p>
            <a:pPr algn="just"/>
            <a:r>
              <a:rPr lang="pl-PL" b="0" i="0" dirty="0">
                <a:solidFill>
                  <a:srgbClr val="333333"/>
                </a:solidFill>
                <a:effectLst/>
                <a:latin typeface="Noto Serif"/>
              </a:rPr>
              <a:t>Tak twierdziło Ministerstwo Finansów, argumentując, że nowelizacja ustawy o VAT nie była pod tym względem prawotwórcza, a jedynie doprecyzowująca. Resort chętnie powoływał się przy tym na prawomocny wyrok WSA we Wrocławiu z 24 lipca 2014 r. (sygn. akt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Wr</a:t>
            </a:r>
            <a:r>
              <a:rPr lang="pl-PL" b="0" i="0" u="none" strike="noStrike" dirty="0">
                <a:solidFill>
                  <a:srgbClr val="CC0000"/>
                </a:solidFill>
                <a:effectLst/>
                <a:latin typeface="Noto Serif"/>
                <a:hlinkClick r:id="rId3"/>
              </a:rPr>
              <a:t> 754/14</a:t>
            </a:r>
            <a:r>
              <a:rPr lang="pl-PL" b="0" i="0" dirty="0">
                <a:solidFill>
                  <a:srgbClr val="333333"/>
                </a:solidFill>
                <a:effectLst/>
                <a:latin typeface="Noto Serif"/>
              </a:rPr>
              <a:t>), z którego wynikało właśnie, że również przed 2016 r. nie można było odliczać podatku naliczonego w tej części, która była związana z czynnościami niepodlegającymi opodatkowaniu.</a:t>
            </a:r>
          </a:p>
          <a:p>
            <a:pPr algn="just"/>
            <a:r>
              <a:rPr lang="pl-PL" b="0" i="0" dirty="0">
                <a:solidFill>
                  <a:srgbClr val="333333"/>
                </a:solidFill>
                <a:effectLst/>
                <a:latin typeface="Noto Serif"/>
              </a:rPr>
              <a:t>Nie zgadzał się z tym Związek Gmin Zagłębia Miedziowego, który w latach 2013–2015 ponosił wydatki związane zarówno z działalnością opodatkowaną, jak i pozostającą poza zakresem ustawy o VAT. Związek powołał się na uchwałę Naczelnego Sądu Administracyjnego z 24 października 2011 r. (sygn. akt </a:t>
            </a:r>
            <a:r>
              <a:rPr lang="pl-PL" b="0" i="0" u="none" strike="noStrike" dirty="0">
                <a:solidFill>
                  <a:srgbClr val="CC0000"/>
                </a:solidFill>
                <a:effectLst/>
                <a:latin typeface="Noto Serif"/>
                <a:hlinkClick r:id="rId4"/>
              </a:rPr>
              <a:t>I FPS 9/10</a:t>
            </a:r>
            <a:r>
              <a:rPr lang="pl-PL" b="0" i="0" dirty="0">
                <a:solidFill>
                  <a:srgbClr val="333333"/>
                </a:solidFill>
                <a:effectLst/>
                <a:latin typeface="Noto Serif"/>
              </a:rPr>
              <a:t>). Sąd kasacyjny orzekł w niej, że można potrącić 100 proc. podatku naliczonego.</a:t>
            </a:r>
          </a:p>
          <a:p>
            <a:pPr algn="just"/>
            <a:r>
              <a:rPr lang="pl-PL" b="0" i="0" dirty="0">
                <a:solidFill>
                  <a:srgbClr val="333333"/>
                </a:solidFill>
                <a:effectLst/>
                <a:latin typeface="Noto Serif"/>
              </a:rPr>
              <a:t>Sprawa trafiła na wokandę wrocławskiego WSA, który zadał pytanie prejudycjalne unijnemu trybunałowi.</a:t>
            </a:r>
          </a:p>
          <a:p>
            <a:pPr algn="just"/>
            <a:r>
              <a:rPr lang="pl-PL" b="0" i="0" dirty="0">
                <a:solidFill>
                  <a:srgbClr val="333333"/>
                </a:solidFill>
                <a:effectLst/>
                <a:latin typeface="Noto Serif"/>
              </a:rPr>
              <a:t>Niekorzystny wyrok</a:t>
            </a:r>
          </a:p>
          <a:p>
            <a:pPr algn="just"/>
            <a:r>
              <a:rPr lang="pl-PL" b="0" i="0" dirty="0">
                <a:solidFill>
                  <a:srgbClr val="333333"/>
                </a:solidFill>
                <a:effectLst/>
                <a:latin typeface="Noto Serif"/>
              </a:rPr>
              <a:t>Uznał on, że rację w sporze ma polski fiskus. Nie ma przy tym większego znaczenia to, że przed 2016 r. polskie przepisy o VAT milczały na temat </a:t>
            </a:r>
            <a:r>
              <a:rPr lang="pl-PL" b="0" i="0" dirty="0" err="1">
                <a:solidFill>
                  <a:srgbClr val="333333"/>
                </a:solidFill>
                <a:effectLst/>
                <a:latin typeface="Noto Serif"/>
              </a:rPr>
              <a:t>prewspółczynnika</a:t>
            </a:r>
            <a:r>
              <a:rPr lang="pl-PL" b="0" i="0" dirty="0">
                <a:solidFill>
                  <a:srgbClr val="333333"/>
                </a:solidFill>
                <a:effectLst/>
                <a:latin typeface="Noto Serif"/>
              </a:rPr>
              <a:t>. Nie jest to bowiem kluczowy element konstrukcji tego podatku, który musi być określony w ustawie.</a:t>
            </a:r>
          </a:p>
          <a:p>
            <a:pPr algn="just"/>
            <a:r>
              <a:rPr lang="pl-PL" b="0" i="0" dirty="0">
                <a:solidFill>
                  <a:srgbClr val="333333"/>
                </a:solidFill>
                <a:effectLst/>
                <a:latin typeface="Noto Serif"/>
              </a:rPr>
              <a:t>TSUE pokreślił, że zasady odliczania VAT określa unijna dyrektywy, a w ślad za nią polska ustawa o VAT i nie powinny one budzić żadnych wątpliwości. Wynika z nich, że odliczeniu podlegają jedynie wydatki służące działalności opodatkowanej VAT. To, w jaki sposób obliczać </a:t>
            </a:r>
            <a:r>
              <a:rPr lang="pl-PL" b="0" i="0" dirty="0" err="1">
                <a:solidFill>
                  <a:srgbClr val="333333"/>
                </a:solidFill>
                <a:effectLst/>
                <a:latin typeface="Noto Serif"/>
              </a:rPr>
              <a:t>prewspółczynnik</a:t>
            </a:r>
            <a:r>
              <a:rPr lang="pl-PL" b="0" i="0" dirty="0">
                <a:solidFill>
                  <a:srgbClr val="333333"/>
                </a:solidFill>
                <a:effectLst/>
                <a:latin typeface="Noto Serif"/>
              </a:rPr>
              <a:t>, jest tylko technicznym aspektem opodatkowania i ma znaczenie drugorzędne – uznał TSUE.</a:t>
            </a:r>
          </a:p>
          <a:p>
            <a:pPr algn="just"/>
            <a:r>
              <a:rPr lang="pl-PL" b="0" i="0" dirty="0">
                <a:solidFill>
                  <a:srgbClr val="333333"/>
                </a:solidFill>
                <a:effectLst/>
                <a:latin typeface="Noto Serif"/>
              </a:rPr>
              <a:t>Słowem, to że Polska nie określiła przed 2016 r. metody obliczania </a:t>
            </a:r>
            <a:r>
              <a:rPr lang="pl-PL" b="0" i="0" dirty="0" err="1">
                <a:solidFill>
                  <a:srgbClr val="333333"/>
                </a:solidFill>
                <a:effectLst/>
                <a:latin typeface="Noto Serif"/>
              </a:rPr>
              <a:t>prewspółczynnika</a:t>
            </a:r>
            <a:r>
              <a:rPr lang="pl-PL" b="0" i="0" dirty="0">
                <a:solidFill>
                  <a:srgbClr val="333333"/>
                </a:solidFill>
                <a:effectLst/>
                <a:latin typeface="Noto Serif"/>
              </a:rPr>
              <a:t>, nie oznacza że podatnik prowadzący działalność mieszaną miał prawo odliczać cały VAT. Takie uprawnienie – zdaniem TSUE – oznaczałoby nieuzasadnione rozszerzenie prawa do odliczenia i byłoby sprzeczne z zasadą neutralności. Wobec braku szczegółowych regulacji, fiskus powinien pozwolić podatnikowi na wybór właściwej metody wyliczania </a:t>
            </a:r>
            <a:r>
              <a:rPr lang="pl-PL" b="0" i="0" dirty="0" err="1">
                <a:solidFill>
                  <a:srgbClr val="333333"/>
                </a:solidFill>
                <a:effectLst/>
                <a:latin typeface="Noto Serif"/>
              </a:rPr>
              <a:t>prewspółczynnika</a:t>
            </a:r>
            <a:r>
              <a:rPr lang="pl-PL" b="0" i="0" dirty="0">
                <a:solidFill>
                  <a:srgbClr val="333333"/>
                </a:solidFill>
                <a:effectLst/>
                <a:latin typeface="Noto Serif"/>
              </a:rPr>
              <a:t>, która najlepiej odpowiadałaby specyfice prowadzonej działalności.</a:t>
            </a:r>
          </a:p>
          <a:p>
            <a:pPr algn="just"/>
            <a:r>
              <a:rPr lang="pl-PL" b="0" i="0" dirty="0">
                <a:solidFill>
                  <a:srgbClr val="333333"/>
                </a:solidFill>
                <a:effectLst/>
                <a:latin typeface="Noto Serif"/>
              </a:rPr>
              <a:t>Korzystne interpretacje chronią</a:t>
            </a:r>
          </a:p>
          <a:p>
            <a:pPr algn="just"/>
            <a:r>
              <a:rPr lang="pl-PL" b="0" i="0" dirty="0">
                <a:solidFill>
                  <a:srgbClr val="333333"/>
                </a:solidFill>
                <a:effectLst/>
                <a:latin typeface="Noto Serif"/>
              </a:rPr>
              <a:t>Eksperci zgodnie podkreślają, że zdecydowana większość gmin w okresie przed 2016 r. dokonywała odliczeń VAT, opierając się na uzyskanych, korzystnych interpretacjach indywidualnych oraz potwierdzającym je orzecznictwie sądów administracyjnych, w tym wspomnianej uchwale NSA. Nawet jeśli nie były one zgodne z wczorajszym niekorzystnym stanowiskiem TSUE, to chronią gminy, które się do nich zastosowały. Poza tym sporne mogą być tylko rozliczenia nieprzedawnione, za lata 2014–2015.</a:t>
            </a:r>
          </a:p>
          <a:p>
            <a:pPr algn="just"/>
            <a:r>
              <a:rPr lang="pl-PL" b="0" i="0" dirty="0">
                <a:solidFill>
                  <a:srgbClr val="333333"/>
                </a:solidFill>
                <a:effectLst/>
                <a:latin typeface="Noto Serif"/>
              </a:rPr>
              <a:t>– Stąd nie spodziewam się, aby po wyroku TSUE ruszyła fala korekt lub kontroli podatkowych – mówi Paweł Buda, doradca podatkowy z kancelarii Cabaj Kotala.</a:t>
            </a:r>
          </a:p>
          <a:p>
            <a:pPr algn="just"/>
            <a:r>
              <a:rPr lang="pl-PL" b="0" i="0" dirty="0">
                <a:solidFill>
                  <a:srgbClr val="333333"/>
                </a:solidFill>
                <a:effectLst/>
                <a:latin typeface="Noto Serif"/>
              </a:rPr>
              <a:t>– Ponadto przepisy o </a:t>
            </a:r>
            <a:r>
              <a:rPr lang="pl-PL" b="0" i="0" dirty="0" err="1">
                <a:solidFill>
                  <a:srgbClr val="333333"/>
                </a:solidFill>
                <a:effectLst/>
                <a:latin typeface="Noto Serif"/>
              </a:rPr>
              <a:t>prewspółczynniku</a:t>
            </a:r>
            <a:r>
              <a:rPr lang="pl-PL" b="0" i="0" dirty="0">
                <a:solidFill>
                  <a:srgbClr val="333333"/>
                </a:solidFill>
                <a:effectLst/>
                <a:latin typeface="Noto Serif"/>
              </a:rPr>
              <a:t> funkcjonują już od ponad trzech lat. Gminy nauczyły się je stosować – dodaje Andrzej </a:t>
            </a:r>
            <a:r>
              <a:rPr lang="pl-PL" b="0" i="0" dirty="0" err="1">
                <a:solidFill>
                  <a:srgbClr val="333333"/>
                </a:solidFill>
                <a:effectLst/>
                <a:latin typeface="Noto Serif"/>
              </a:rPr>
              <a:t>Kapczuk</a:t>
            </a:r>
            <a:r>
              <a:rPr lang="pl-PL" b="0" i="0" dirty="0">
                <a:solidFill>
                  <a:srgbClr val="333333"/>
                </a:solidFill>
                <a:effectLst/>
                <a:latin typeface="Noto Serif"/>
              </a:rPr>
              <a:t>, doradca podatkowy i wspólnik w </a:t>
            </a:r>
            <a:r>
              <a:rPr lang="pl-PL" b="0" i="0" dirty="0" err="1">
                <a:solidFill>
                  <a:srgbClr val="333333"/>
                </a:solidFill>
                <a:effectLst/>
                <a:latin typeface="Noto Serif"/>
              </a:rPr>
              <a:t>Thedy</a:t>
            </a:r>
            <a:r>
              <a:rPr lang="pl-PL" b="0" i="0" dirty="0">
                <a:solidFill>
                  <a:srgbClr val="333333"/>
                </a:solidFill>
                <a:effectLst/>
                <a:latin typeface="Noto Serif"/>
              </a:rPr>
              <a:t> &amp; Partners.</a:t>
            </a:r>
          </a:p>
          <a:p>
            <a:pPr algn="just"/>
            <a:r>
              <a:rPr lang="pl-PL" b="0" i="0" dirty="0">
                <a:solidFill>
                  <a:srgbClr val="333333"/>
                </a:solidFill>
                <a:effectLst/>
                <a:latin typeface="Noto Serif"/>
              </a:rPr>
              <a:t>Eksperci zwracają też uwagę, że ewentualne konsekwencje wyroku TSUE dotkną tylko odliczeń VAT dotyczących wydatków bieżących.</a:t>
            </a:r>
          </a:p>
          <a:p>
            <a:pPr algn="just"/>
            <a:r>
              <a:rPr lang="pl-PL" b="0" i="0" dirty="0">
                <a:solidFill>
                  <a:srgbClr val="333333"/>
                </a:solidFill>
                <a:effectLst/>
                <a:latin typeface="Noto Serif"/>
              </a:rPr>
              <a:t>– Przepisy o częściowym odliczeniu VAT od wydatków na środki trwałe wykorzystywane zarówno do czynności opodatkowanych i niepodlegających opodatkowaniu VAT obowiązują już od 2011 r. – tłumaczy Paweł Buda. A to w przypadku nieruchomości mieliśmy do czynienia z największymi kwotami VAT w samorządach – wtóruje Andrzej </a:t>
            </a:r>
            <a:r>
              <a:rPr lang="pl-PL" b="0" i="0" dirty="0" err="1">
                <a:solidFill>
                  <a:srgbClr val="333333"/>
                </a:solidFill>
                <a:effectLst/>
                <a:latin typeface="Noto Serif"/>
              </a:rPr>
              <a:t>Kapczuk</a:t>
            </a:r>
            <a:r>
              <a:rPr lang="pl-PL" b="0" i="0" dirty="0">
                <a:solidFill>
                  <a:srgbClr val="333333"/>
                </a:solidFill>
                <a:effectLst/>
                <a:latin typeface="Noto Serif"/>
              </a:rPr>
              <a:t>. Przyznaje on jednak, że każdy przypadek należałoby przeanalizować odrębnie, aby ocenić ewentualny wpływ wyroku TSUE. Istotne mogą tu być niuanse, np. to, czy pełne odliczanie VAT dokonywane było „na bieżąco”, czy też poprzez wsteczne wnioski o zwrot VAT.</a:t>
            </a:r>
          </a:p>
          <a:p>
            <a:pPr algn="just"/>
            <a:r>
              <a:rPr lang="pl-PL" b="1" i="0" dirty="0">
                <a:solidFill>
                  <a:srgbClr val="FFFFFF"/>
                </a:solidFill>
                <a:effectLst/>
                <a:latin typeface="Noto Serif"/>
              </a:rPr>
              <a:t>Opinia</a:t>
            </a:r>
          </a:p>
          <a:p>
            <a:pPr algn="just"/>
            <a:r>
              <a:rPr lang="pl-PL" b="1" i="0" dirty="0">
                <a:solidFill>
                  <a:srgbClr val="333333"/>
                </a:solidFill>
                <a:effectLst/>
                <a:latin typeface="Noto Serif"/>
              </a:rPr>
              <a:t>Brak ochrony może być problemem</a:t>
            </a:r>
            <a:endParaRPr lang="pl-PL" b="0" i="0" dirty="0">
              <a:solidFill>
                <a:srgbClr val="333333"/>
              </a:solidFill>
              <a:effectLst/>
              <a:latin typeface="Noto Serif"/>
            </a:endParaRPr>
          </a:p>
          <a:p>
            <a:pPr algn="just"/>
            <a:r>
              <a:rPr lang="pl-PL" b="0" i="0" dirty="0">
                <a:solidFill>
                  <a:srgbClr val="333333"/>
                </a:solidFill>
                <a:effectLst/>
                <a:latin typeface="Noto Serif"/>
              </a:rPr>
              <a:t>Agnieszka Bieńkowska doradca podatkowy, partner w </a:t>
            </a:r>
            <a:r>
              <a:rPr lang="pl-PL" b="0" i="0" dirty="0" err="1">
                <a:solidFill>
                  <a:srgbClr val="333333"/>
                </a:solidFill>
                <a:effectLst/>
                <a:latin typeface="Noto Serif"/>
              </a:rPr>
              <a:t>Gekko</a:t>
            </a:r>
            <a:r>
              <a:rPr lang="pl-PL" b="0" i="0" dirty="0">
                <a:solidFill>
                  <a:srgbClr val="333333"/>
                </a:solidFill>
                <a:effectLst/>
                <a:latin typeface="Noto Serif"/>
              </a:rPr>
              <a:t> </a:t>
            </a:r>
            <a:r>
              <a:rPr lang="pl-PL" b="0" i="0" dirty="0" err="1">
                <a:solidFill>
                  <a:srgbClr val="333333"/>
                </a:solidFill>
                <a:effectLst/>
                <a:latin typeface="Noto Serif"/>
              </a:rPr>
              <a:t>Taxens</a:t>
            </a:r>
            <a:endParaRPr lang="pl-PL" b="0" i="0" dirty="0">
              <a:solidFill>
                <a:srgbClr val="333333"/>
              </a:solidFill>
              <a:effectLst/>
              <a:latin typeface="Noto Serif"/>
            </a:endParaRPr>
          </a:p>
          <a:p>
            <a:pPr algn="just"/>
            <a:r>
              <a:rPr lang="pl-PL" b="0" i="0" dirty="0">
                <a:solidFill>
                  <a:srgbClr val="333333"/>
                </a:solidFill>
                <a:effectLst/>
                <a:latin typeface="Noto Serif"/>
              </a:rPr>
              <a:t>Wyrok nie jest korzystny dla samorządów. W przeciwieństwie do stanowiska zaprezentowanego w uchwale NSA z 24 października 2011 r., sygn. I FPS 9/10, z wyroku TSUE wynika że </a:t>
            </a:r>
            <a:r>
              <a:rPr lang="pl-PL" b="0" i="0" dirty="0" err="1">
                <a:solidFill>
                  <a:srgbClr val="333333"/>
                </a:solidFill>
                <a:effectLst/>
                <a:latin typeface="Noto Serif"/>
              </a:rPr>
              <a:t>prewspółczynnik</a:t>
            </a:r>
            <a:r>
              <a:rPr lang="pl-PL" b="0" i="0" dirty="0">
                <a:solidFill>
                  <a:srgbClr val="333333"/>
                </a:solidFill>
                <a:effectLst/>
                <a:latin typeface="Noto Serif"/>
              </a:rPr>
              <a:t> należało stosować przed 2016 r., a metodę jego obliczania opracować samemu. Trudno na ten moment przewidzieć skutki takiego rozstrzygnięcia. Problem mogą mieć te jednostki, które pełnego odliczenia dokonywały bez żadnego dokumentu gwarantującego ochronę prawną, czyli bądź to wyroku, bądź interpretacji indywidualnej. W podobnej sytuacji znajdują się także inni podatnicy stosujący obecnie </a:t>
            </a:r>
            <a:r>
              <a:rPr lang="pl-PL" b="0" i="0" dirty="0" err="1">
                <a:solidFill>
                  <a:srgbClr val="333333"/>
                </a:solidFill>
                <a:effectLst/>
                <a:latin typeface="Noto Serif"/>
              </a:rPr>
              <a:t>prewspółczynnik</a:t>
            </a:r>
            <a:r>
              <a:rPr lang="pl-PL" b="0" i="0" dirty="0">
                <a:solidFill>
                  <a:srgbClr val="333333"/>
                </a:solidFill>
                <a:effectLst/>
                <a:latin typeface="Noto Serif"/>
              </a:rPr>
              <a:t> – muzea, domy kultury, ale także publiczne rozgłośnie radiowe i stacje telewizyjne.</a:t>
            </a:r>
          </a:p>
          <a:p>
            <a:pPr algn="just"/>
            <a:r>
              <a:rPr lang="pl-PL" b="1" i="0" dirty="0">
                <a:solidFill>
                  <a:srgbClr val="333333"/>
                </a:solidFill>
                <a:effectLst/>
                <a:latin typeface="Noto Serif"/>
              </a:rPr>
              <a:t>ORZECZNICTWO</a:t>
            </a:r>
            <a:endParaRPr lang="pl-PL" b="0" i="0" dirty="0">
              <a:solidFill>
                <a:srgbClr val="333333"/>
              </a:solidFill>
              <a:effectLst/>
              <a:latin typeface="Noto Serif"/>
            </a:endParaRPr>
          </a:p>
          <a:p>
            <a:pPr algn="just"/>
            <a:r>
              <a:rPr lang="pl-PL" b="0" i="0" dirty="0">
                <a:solidFill>
                  <a:srgbClr val="333333"/>
                </a:solidFill>
                <a:effectLst/>
                <a:latin typeface="Noto Serif"/>
              </a:rPr>
              <a:t>Wyrok TSUE z 8 maja 2019 r., sygn. akt C-566/17.</a:t>
            </a: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206</a:t>
            </a:fld>
            <a:endParaRPr lang="pl-PL" altLang="pl-PL"/>
          </a:p>
        </p:txBody>
      </p:sp>
    </p:spTree>
    <p:extLst>
      <p:ext uri="{BB962C8B-B14F-4D97-AF65-F5344CB8AC3E}">
        <p14:creationId xmlns:p14="http://schemas.microsoft.com/office/powerpoint/2010/main" val="3737644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19</a:t>
            </a:fld>
            <a:endParaRPr lang="pl-PL" altLang="pl-PL"/>
          </a:p>
        </p:txBody>
      </p:sp>
    </p:spTree>
    <p:extLst>
      <p:ext uri="{BB962C8B-B14F-4D97-AF65-F5344CB8AC3E}">
        <p14:creationId xmlns:p14="http://schemas.microsoft.com/office/powerpoint/2010/main" val="2107641045"/>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do zastosowania się do utrwalonej praktyki interpretacyjnej stosuje się odpowiednio przepisy art. 14k i art. 14m </a:t>
            </a:r>
            <a:r>
              <a:rPr lang="pl-PL" sz="18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o.p</a:t>
            </a: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oznacza, że zastosowanie się do niej „nie może szkodzić” podatnikowi; w szczególności uwalnia go od ciężaru odsetek za zwłokę i odpowiedzialności karnej skarbowej. Może także skutkować zwolnieniem </a:t>
            </a:r>
            <a:b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 obowiązku zapłaty podatku – jak należy rozumieć, warunkiem tego jest, aby podatnik istotnie zastosował się do praktyki organów interpretacyjnych, a skutki podatkowe związane ze zdarzeniem, któremu odpowiada stan faktyczny będący przedmiotem utrwalonej praktyki, miały miejsce po powstaniu owej praktyki.</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pl-P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pl-PL" sz="1800" b="0" i="0" dirty="0">
                <a:solidFill>
                  <a:srgbClr val="333333"/>
                </a:solidFill>
                <a:effectLst/>
                <a:latin typeface="Open Sans"/>
              </a:rPr>
              <a:t>jakkolwiek zastosowanie się do indywidualnej interpretacji nie może szkodzić wnioskodawcy (</a:t>
            </a:r>
            <a:r>
              <a:rPr lang="pl-PL" sz="1800" b="0" i="0" u="none" strike="noStrike" dirty="0">
                <a:solidFill>
                  <a:srgbClr val="1B7AB8"/>
                </a:solidFill>
                <a:effectLst/>
                <a:latin typeface="Open Sans"/>
                <a:hlinkClick r:id="rId3"/>
              </a:rPr>
              <a:t>art. 14k § 1</a:t>
            </a:r>
            <a:r>
              <a:rPr lang="pl-PL" sz="1800" b="0" i="0" dirty="0">
                <a:solidFill>
                  <a:srgbClr val="333333"/>
                </a:solidFill>
                <a:effectLst/>
                <a:latin typeface="Open Sans"/>
              </a:rPr>
              <a:t> Ordynacji podatkowej </a:t>
            </a:r>
            <a:r>
              <a:rPr lang="pl-PL" sz="1800" b="0" i="0" baseline="30000" dirty="0">
                <a:solidFill>
                  <a:srgbClr val="1B7AB8"/>
                </a:solidFill>
                <a:effectLst/>
                <a:latin typeface="Open Sans"/>
              </a:rPr>
              <a:t>29</a:t>
            </a:r>
            <a:r>
              <a:rPr lang="pl-PL" sz="1800" b="0" i="0" dirty="0">
                <a:solidFill>
                  <a:srgbClr val="333333"/>
                </a:solidFill>
                <a:effectLst/>
                <a:latin typeface="Open Sans"/>
              </a:rPr>
              <a:t> ), to powinien on zdawać sobie sprawę, że obowiązany jest do wyczerpującego przedstawienia zaistniałego stanu faktycznego albo zdarzenia przyszłego oraz do przedstawienia własnego stanowiska w sprawie oceny prawnej tego stanu faktycznego albo zdarzenia przyszłego (</a:t>
            </a:r>
            <a:r>
              <a:rPr lang="pl-PL" sz="1800" b="0" i="0" u="none" strike="noStrike" dirty="0">
                <a:solidFill>
                  <a:srgbClr val="1B7AB8"/>
                </a:solidFill>
                <a:effectLst/>
                <a:latin typeface="Open Sans"/>
                <a:hlinkClick r:id="rId4"/>
              </a:rPr>
              <a:t>art. 14b § 3</a:t>
            </a:r>
            <a:r>
              <a:rPr lang="pl-PL" sz="1800" b="0" i="0" dirty="0">
                <a:solidFill>
                  <a:srgbClr val="333333"/>
                </a:solidFill>
                <a:effectLst/>
                <a:latin typeface="Open Sans"/>
              </a:rPr>
              <a:t> </a:t>
            </a:r>
            <a:r>
              <a:rPr lang="pl-PL" sz="1800" b="0" i="0" dirty="0" err="1">
                <a:solidFill>
                  <a:srgbClr val="333333"/>
                </a:solidFill>
                <a:effectLst/>
                <a:latin typeface="Open Sans"/>
              </a:rPr>
              <a:t>o.p</a:t>
            </a:r>
            <a:r>
              <a:rPr lang="pl-PL" sz="1800" b="0" i="0" dirty="0">
                <a:solidFill>
                  <a:srgbClr val="333333"/>
                </a:solidFill>
                <a:effectLst/>
                <a:latin typeface="Open Sans"/>
              </a:rPr>
              <a:t>.).</a:t>
            </a:r>
            <a:endParaRPr lang="pl-PL" sz="3200" b="0" i="0" dirty="0">
              <a:solidFill>
                <a:srgbClr val="333333"/>
              </a:solidFill>
              <a:effectLst/>
              <a:latin typeface="Noto Serif"/>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207</a:t>
            </a:fld>
            <a:endParaRPr lang="pl-PL" altLang="pl-PL"/>
          </a:p>
        </p:txBody>
      </p:sp>
    </p:spTree>
    <p:extLst>
      <p:ext uri="{BB962C8B-B14F-4D97-AF65-F5344CB8AC3E}">
        <p14:creationId xmlns:p14="http://schemas.microsoft.com/office/powerpoint/2010/main" val="188497040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208</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7173229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Gorzej jak</a:t>
            </a:r>
            <a:r>
              <a:rPr lang="pl-PL" sz="1200" b="1" kern="1200" baseline="0" dirty="0">
                <a:solidFill>
                  <a:schemeClr val="tx1"/>
                </a:solidFill>
                <a:effectLst/>
                <a:latin typeface="+mn-lt"/>
                <a:ea typeface="+mn-ea"/>
                <a:cs typeface="+mn-cs"/>
              </a:rPr>
              <a:t> kupuję z niższą stawką, lub importuję, nabywam w ramach WNT lub importu usług</a:t>
            </a:r>
          </a:p>
          <a:p>
            <a:r>
              <a:rPr lang="pl-PL" sz="1200" b="1" kern="1200" baseline="0" dirty="0">
                <a:solidFill>
                  <a:schemeClr val="tx1"/>
                </a:solidFill>
                <a:effectLst/>
                <a:latin typeface="+mn-lt"/>
                <a:ea typeface="+mn-ea"/>
                <a:cs typeface="+mn-cs"/>
              </a:rPr>
              <a:t>Gorzej jak płacę kartą …</a:t>
            </a:r>
          </a:p>
          <a:p>
            <a:endParaRPr lang="pl-PL" sz="1200" b="1" kern="1200" baseline="0" dirty="0">
              <a:solidFill>
                <a:schemeClr val="tx1"/>
              </a:solidFill>
              <a:effectLst/>
              <a:latin typeface="+mn-lt"/>
              <a:ea typeface="+mn-ea"/>
              <a:cs typeface="+mn-cs"/>
            </a:endParaRPr>
          </a:p>
          <a:p>
            <a:r>
              <a:rPr lang="pl-PL" sz="1200" b="1" kern="1200" baseline="0" dirty="0">
                <a:solidFill>
                  <a:schemeClr val="tx1"/>
                </a:solidFill>
                <a:effectLst/>
                <a:latin typeface="+mn-lt"/>
                <a:ea typeface="+mn-ea"/>
                <a:cs typeface="+mn-cs"/>
              </a:rPr>
              <a:t>Dobrze jak eksportuję, dokonuję WDT</a:t>
            </a:r>
            <a:endParaRPr lang="pl-PL" sz="1200" b="1" kern="1200" dirty="0">
              <a:solidFill>
                <a:schemeClr val="tx1"/>
              </a:solidFill>
              <a:effectLst/>
              <a:latin typeface="+mn-lt"/>
              <a:ea typeface="+mn-ea"/>
              <a:cs typeface="+mn-cs"/>
            </a:endParaRP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Dodawany art. 108a w ust. 1 reguluje zasadę stosowania mechanizmu podzielonej płatności. Zgodnie z tą regulacją podatnicy, którzy otrzymali fakturę z wykazaną kwotą podatku, przy dokonywaniu płatności za nabyte towary lub usługi </a:t>
            </a:r>
            <a:r>
              <a:rPr lang="pl-PL" sz="1200" u="sng" kern="1200" dirty="0">
                <a:solidFill>
                  <a:schemeClr val="tx1"/>
                </a:solidFill>
                <a:effectLst/>
                <a:latin typeface="+mn-lt"/>
                <a:ea typeface="+mn-ea"/>
                <a:cs typeface="+mn-cs"/>
              </a:rPr>
              <a:t>mogą</a:t>
            </a:r>
            <a:r>
              <a:rPr lang="pl-PL" sz="1200" kern="1200" dirty="0">
                <a:solidFill>
                  <a:schemeClr val="tx1"/>
                </a:solidFill>
                <a:effectLst/>
                <a:latin typeface="+mn-lt"/>
                <a:ea typeface="+mn-ea"/>
                <a:cs typeface="+mn-cs"/>
              </a:rPr>
              <a:t> zastosować mechanizm podzielonej płatności. Tym samym proponowane regulacje zakładają dobrowolność w stosowaniu tego mechanizmu. Inicjatywa w tym zakresie zostaje pozostawiona nabywcy towarów lub usług. </a:t>
            </a:r>
            <a:endParaRPr lang="pl-PL" dirty="0">
              <a:effectLst/>
            </a:endParaRPr>
          </a:p>
          <a:p>
            <a:r>
              <a:rPr lang="pl-PL" sz="1200" kern="1200" dirty="0">
                <a:solidFill>
                  <a:schemeClr val="tx1"/>
                </a:solidFill>
                <a:effectLst/>
                <a:latin typeface="+mn-lt"/>
                <a:ea typeface="+mn-ea"/>
                <a:cs typeface="+mn-cs"/>
              </a:rPr>
              <a:t>Mechanizm podzielonej płatności – jak wskazano wcześniej – będzie polegać na tym, że płatność za nabyty towar lub usługę będzie dokonywana przy użyciu komunikatu przelewu w taki sposób, że zapłata całości lub części kwoty odpowiadającej wartości sprzedaży netto będzie płacona przez nabywcę na rachunek rozliczeniowy w banku albo na rachunek w spółdzielczej kasie oszczędnościowo-kredytowej, natomiast pozostała zapłata odpowiadająca całości lub części kwoty podatku VAT będzie płacona na rachunek VAT, czyli specjalne konto, na którym będą gromadzone środki pieniężne z tytułu zapłaty podatku VAT wskazanego w otrzymanej fakturze, jak również z tytułu zwrotu podatku VAT przez urząd skarbowy. </a:t>
            </a:r>
            <a:endParaRPr lang="pl-PL" dirty="0">
              <a:effectLst/>
            </a:endParaRPr>
          </a:p>
          <a:p>
            <a:r>
              <a:rPr lang="pl-PL" sz="1200" kern="1200" dirty="0">
                <a:solidFill>
                  <a:schemeClr val="tx1"/>
                </a:solidFill>
                <a:effectLst/>
                <a:latin typeface="+mn-lt"/>
                <a:ea typeface="+mn-ea"/>
                <a:cs typeface="+mn-cs"/>
              </a:rPr>
              <a:t>Szczegółowe zasady dotyczące rachunku VAT oraz technicznego sposobu dokonywania płatności w mechanizmie podzielonej płatności będą określone w ustawie z dnia 29 sierpnia 1997 r. – Prawo bankowe w dodawanym rozdziale zatytułowanym „Rachunek VAT” (art. 4 projektu).</a:t>
            </a:r>
            <a:endParaRPr lang="pl-PL" dirty="0">
              <a:effectLst/>
            </a:endParaRPr>
          </a:p>
          <a:p>
            <a:r>
              <a:rPr lang="pl-PL" sz="1200" kern="1200" dirty="0">
                <a:solidFill>
                  <a:schemeClr val="tx1"/>
                </a:solidFill>
                <a:effectLst/>
                <a:latin typeface="+mn-lt"/>
                <a:ea typeface="+mn-ea"/>
                <a:cs typeface="+mn-cs"/>
              </a:rPr>
              <a:t>Mechanizm podzielonej płatności będzie miał zastosowanie również do zapłaty dokonywanej przed dokonaniem dostawy towarów lub wykonaniem usługi (przedpłaty, zaliczki, zadatki), pod warunkiem otrzymania przez nabywcę faktury na taką płatność. W komunikacie przelewu należy bowiem wskazać numer faktury, w związku z którą dokonywana jest płatność (art. 108a ust. 3). Wskazać przy tym należy, że przepisy dopuszczają wystawianie faktur nawet na 30 dni przed otrzymaniem zaliczki, zatem nie ma najmniejszych przeszkód, żeby rozliczenie zaliczki następowało na podstawie już wystawionej faktury, w mechanizmie podzielonej płatności.</a:t>
            </a:r>
            <a:endParaRPr lang="pl-PL" dirty="0">
              <a:effectLst/>
            </a:endParaRP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D4868-454E-4E30-BA7C-BE14BD569B9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7682469"/>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Komunikat będzie odrzucony</a:t>
            </a:r>
            <a:r>
              <a:rPr lang="pl-PL" sz="1200" kern="1200" baseline="0" dirty="0">
                <a:solidFill>
                  <a:schemeClr val="tx1"/>
                </a:solidFill>
                <a:effectLst/>
                <a:latin typeface="+mn-lt"/>
                <a:ea typeface="+mn-ea"/>
                <a:cs typeface="+mn-cs"/>
              </a:rPr>
              <a:t> jeśli zapłata zostanie dokonana na rzecz podatnika VAT mającego rachunek prywatny. </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ust. 3 i 4 określono zakres wymaganych informacji, które będą wskazywane przy dokonywaniu płatności z zastosowaniem mechanizmu podzielonej płatności przy użyciu komunikatu przelewu, a mianowicie: kwotę odpowiadającą całości lub części kwoty podatku wynikającej z faktury, kwotę odpowiadającą całości lub części wartości sprzedaży brutto, numer faktury lub faktury korygującej, której dotyczy płatność, numer, za pomocą którego dostawca towaru lub usługodawca jest zidentyfikowany na potrzeby podatku, oraz numer, za pomocą którego nabywca towaru lub usługobiorca jest zidentyfikowany na potrzeby podatku w przypadkach wystawiania faktury korygującej przez dostawcę towaru lub usługodawcę.</a:t>
            </a:r>
            <a:endParaRPr lang="pl-PL" dirty="0">
              <a:effectLst/>
            </a:endParaRPr>
          </a:p>
          <a:p>
            <a:r>
              <a:rPr lang="pl-PL" sz="1200" b="1" kern="1200" dirty="0">
                <a:solidFill>
                  <a:schemeClr val="tx1"/>
                </a:solidFill>
                <a:effectLst/>
                <a:latin typeface="+mn-lt"/>
                <a:ea typeface="+mn-ea"/>
                <a:cs typeface="+mn-cs"/>
              </a:rPr>
              <a:t>Parametry techniczne komunikatu przelewu nie będą regulowane w odrębnym akcie prawnym. Projekt ustawy wskazuje wyraźnie zakres informacji, który musi być zawarty w komunikacie przelewu. Wskazać przy tym należy, że </a:t>
            </a:r>
            <a:r>
              <a:rPr lang="pl-PL" sz="1200" b="1" u="sng" kern="1200" dirty="0">
                <a:solidFill>
                  <a:schemeClr val="tx1"/>
                </a:solidFill>
                <a:effectLst/>
                <a:latin typeface="+mn-lt"/>
                <a:ea typeface="+mn-ea"/>
                <a:cs typeface="+mn-cs"/>
              </a:rPr>
              <a:t>techniczne wymagania komunikatów przelewów w systemie </a:t>
            </a:r>
            <a:r>
              <a:rPr lang="pl-PL" sz="1200" b="1" u="sng" kern="1200" dirty="0" err="1">
                <a:solidFill>
                  <a:schemeClr val="tx1"/>
                </a:solidFill>
                <a:effectLst/>
                <a:latin typeface="+mn-lt"/>
                <a:ea typeface="+mn-ea"/>
                <a:cs typeface="+mn-cs"/>
              </a:rPr>
              <a:t>Elixir</a:t>
            </a:r>
            <a:r>
              <a:rPr lang="pl-PL" sz="1200" b="1" u="sng" kern="1200" dirty="0">
                <a:solidFill>
                  <a:schemeClr val="tx1"/>
                </a:solidFill>
                <a:effectLst/>
                <a:latin typeface="+mn-lt"/>
                <a:ea typeface="+mn-ea"/>
                <a:cs typeface="+mn-cs"/>
              </a:rPr>
              <a:t> czy SORBNET2 </a:t>
            </a:r>
            <a:r>
              <a:rPr lang="pl-PL" sz="1200" b="1" kern="1200" dirty="0">
                <a:solidFill>
                  <a:schemeClr val="tx1"/>
                </a:solidFill>
                <a:effectLst/>
                <a:latin typeface="+mn-lt"/>
                <a:ea typeface="+mn-ea"/>
                <a:cs typeface="+mn-cs"/>
              </a:rPr>
              <a:t>nie są regulowane żadnym aktem prawa powszechnie obowiązującego, zatem nie ma potrzeby ani możliwości, żeby regulować techniczne wymagania dla komunikatu przelewu stosowanego w metodzie podzielonej płatności.</a:t>
            </a:r>
            <a:endParaRPr lang="pl-PL" b="1" dirty="0">
              <a:effectLst/>
            </a:endParaRPr>
          </a:p>
          <a:p>
            <a:r>
              <a:rPr lang="pl-PL" sz="1200" kern="1200" dirty="0">
                <a:solidFill>
                  <a:schemeClr val="tx1"/>
                </a:solidFill>
                <a:effectLst/>
                <a:latin typeface="+mn-lt"/>
                <a:ea typeface="+mn-ea"/>
                <a:cs typeface="+mn-cs"/>
              </a:rPr>
              <a:t>Jak wskazano wcześniej, dokonywanie płatności przy zastosowaniu mechanizmu podzielonej płatności nastąpi przez użycie komunikatu przelewu. Podatnik – nabywca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dalszym ciągu będzie wypełniał jeden dokument, tj. komunikat przelewu, na którym wskazane będą dwie kwoty: kwota wartości sprzedaży brutto oraz kwota podatku. Bank (SKOK) dokona natomiast czynności mających na celu przekazanie wpłacanej kwoty na właściwe konta, a mianowicie kwotę odpowiadającą kwocie podatku na rachunek VAT, natomiast pozostałą kwotę na rachunek rozliczeniowy w banku albo na rachunek w spółdzielczej kasie oszczędnościowo-kredytowej. </a:t>
            </a:r>
          </a:p>
          <a:p>
            <a:r>
              <a:rPr lang="pl-PL" sz="1200" kern="1200" dirty="0">
                <a:solidFill>
                  <a:schemeClr val="tx1"/>
                </a:solidFill>
                <a:effectLst/>
                <a:latin typeface="+mn-lt"/>
                <a:ea typeface="+mn-ea"/>
                <a:cs typeface="+mn-cs"/>
              </a:rPr>
              <a:t>Mechanizm podzielonej płatności będzie miał zastosowanie dla pojedynczej faktury. </a:t>
            </a:r>
            <a:endParaRPr lang="pl-PL" dirty="0">
              <a:effectLst/>
            </a:endParaRPr>
          </a:p>
          <a:p>
            <a:r>
              <a:rPr lang="pl-PL" sz="1200" kern="1200" dirty="0">
                <a:solidFill>
                  <a:schemeClr val="tx1"/>
                </a:solidFill>
                <a:effectLst/>
                <a:latin typeface="+mn-lt"/>
                <a:ea typeface="+mn-ea"/>
                <a:cs typeface="+mn-cs"/>
              </a:rPr>
              <a:t>Należy podkreślić, że nie przewiduje się możliwości stosowania mechanizmu podzielonej płatności do dokonywania zapłaty w innych formach niż przelew (np. zapłata gotówkowa, karty płatnicze).</a:t>
            </a:r>
            <a:endParaRPr lang="pl-PL" dirty="0">
              <a:effectLst/>
            </a:endParaRPr>
          </a:p>
          <a:p>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D4868-454E-4E30-BA7C-BE14BD569B9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4480214"/>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Komunikat będzie odrzucony</a:t>
            </a:r>
            <a:r>
              <a:rPr lang="pl-PL" sz="1200" kern="1200" baseline="0" dirty="0">
                <a:solidFill>
                  <a:schemeClr val="tx1"/>
                </a:solidFill>
                <a:effectLst/>
                <a:latin typeface="+mn-lt"/>
                <a:ea typeface="+mn-ea"/>
                <a:cs typeface="+mn-cs"/>
              </a:rPr>
              <a:t> jeśli zapłata zostanie dokonana na rzecz podatnika VAT mającego rachunek prywatny. </a:t>
            </a: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ust. 3 i 4 określono zakres wymaganych informacji, które będą wskazywane przy dokonywaniu płatności z zastosowaniem mechanizmu podzielonej płatności przy użyciu komunikatu przelewu, a mianowicie: kwotę odpowiadającą całości lub części kwoty podatku wynikającej z faktury, kwotę odpowiadającą całości lub części wartości sprzedaży brutto, numer faktury lub faktury korygującej, której dotyczy płatność, numer, za pomocą którego dostawca towaru lub usługodawca jest zidentyfikowany na potrzeby podatku, oraz numer, za pomocą którego nabywca towaru lub usługobiorca jest zidentyfikowany na potrzeby podatku w przypadkach wystawiania faktury korygującej przez dostawcę towaru lub usługodawcę.</a:t>
            </a:r>
            <a:endParaRPr lang="pl-PL" dirty="0">
              <a:effectLst/>
            </a:endParaRPr>
          </a:p>
          <a:p>
            <a:r>
              <a:rPr lang="pl-PL" sz="1200" b="1" kern="1200" dirty="0">
                <a:solidFill>
                  <a:schemeClr val="tx1"/>
                </a:solidFill>
                <a:effectLst/>
                <a:latin typeface="+mn-lt"/>
                <a:ea typeface="+mn-ea"/>
                <a:cs typeface="+mn-cs"/>
              </a:rPr>
              <a:t>Parametry techniczne komunikatu przelewu nie będą regulowane w odrębnym akcie prawnym. Projekt ustawy wskazuje wyraźnie zakres informacji, który musi być zawarty w komunikacie przelewu. Wskazać przy tym należy, że </a:t>
            </a:r>
            <a:r>
              <a:rPr lang="pl-PL" sz="1200" b="1" u="sng" kern="1200" dirty="0">
                <a:solidFill>
                  <a:schemeClr val="tx1"/>
                </a:solidFill>
                <a:effectLst/>
                <a:latin typeface="+mn-lt"/>
                <a:ea typeface="+mn-ea"/>
                <a:cs typeface="+mn-cs"/>
              </a:rPr>
              <a:t>techniczne wymagania komunikatów przelewów w systemie </a:t>
            </a:r>
            <a:r>
              <a:rPr lang="pl-PL" sz="1200" b="1" u="sng" kern="1200" dirty="0" err="1">
                <a:solidFill>
                  <a:schemeClr val="tx1"/>
                </a:solidFill>
                <a:effectLst/>
                <a:latin typeface="+mn-lt"/>
                <a:ea typeface="+mn-ea"/>
                <a:cs typeface="+mn-cs"/>
              </a:rPr>
              <a:t>Elixir</a:t>
            </a:r>
            <a:r>
              <a:rPr lang="pl-PL" sz="1200" b="1" u="sng" kern="1200" dirty="0">
                <a:solidFill>
                  <a:schemeClr val="tx1"/>
                </a:solidFill>
                <a:effectLst/>
                <a:latin typeface="+mn-lt"/>
                <a:ea typeface="+mn-ea"/>
                <a:cs typeface="+mn-cs"/>
              </a:rPr>
              <a:t> czy SORBNET2 </a:t>
            </a:r>
            <a:r>
              <a:rPr lang="pl-PL" sz="1200" b="1" kern="1200" dirty="0">
                <a:solidFill>
                  <a:schemeClr val="tx1"/>
                </a:solidFill>
                <a:effectLst/>
                <a:latin typeface="+mn-lt"/>
                <a:ea typeface="+mn-ea"/>
                <a:cs typeface="+mn-cs"/>
              </a:rPr>
              <a:t>nie są regulowane żadnym aktem prawa powszechnie obowiązującego, zatem nie ma potrzeby ani możliwości, żeby regulować techniczne wymagania dla komunikatu przelewu stosowanego w metodzie podzielonej płatności.</a:t>
            </a:r>
            <a:endParaRPr lang="pl-PL" b="1" dirty="0">
              <a:effectLst/>
            </a:endParaRPr>
          </a:p>
          <a:p>
            <a:r>
              <a:rPr lang="pl-PL" sz="1200" kern="1200" dirty="0">
                <a:solidFill>
                  <a:schemeClr val="tx1"/>
                </a:solidFill>
                <a:effectLst/>
                <a:latin typeface="+mn-lt"/>
                <a:ea typeface="+mn-ea"/>
                <a:cs typeface="+mn-cs"/>
              </a:rPr>
              <a:t>Jak wskazano wcześniej, dokonywanie płatności przy zastosowaniu mechanizmu podzielonej płatności nastąpi przez użycie komunikatu przelewu. Podatnik – nabywca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dalszym ciągu będzie wypełniał jeden dokument, tj. komunikat przelewu, na którym wskazane będą dwie kwoty: kwota wartości sprzedaży brutto oraz kwota podatku. Bank (SKOK) dokona natomiast czynności mających na celu przekazanie wpłacanej kwoty na właściwe konta, a mianowicie kwotę odpowiadającą kwocie podatku na rachunek VAT, natomiast pozostałą kwotę na rachunek rozliczeniowy w banku albo na rachunek w spółdzielczej kasie oszczędnościowo-kredytowej. </a:t>
            </a:r>
          </a:p>
          <a:p>
            <a:r>
              <a:rPr lang="pl-PL" sz="1200" kern="1200" dirty="0">
                <a:solidFill>
                  <a:schemeClr val="tx1"/>
                </a:solidFill>
                <a:effectLst/>
                <a:latin typeface="+mn-lt"/>
                <a:ea typeface="+mn-ea"/>
                <a:cs typeface="+mn-cs"/>
              </a:rPr>
              <a:t>Mechanizm podzielonej płatności będzie miał zastosowanie dla pojedynczej faktury. </a:t>
            </a:r>
            <a:endParaRPr lang="pl-PL" dirty="0">
              <a:effectLst/>
            </a:endParaRPr>
          </a:p>
          <a:p>
            <a:r>
              <a:rPr lang="pl-PL" sz="1200" kern="1200" dirty="0">
                <a:solidFill>
                  <a:schemeClr val="tx1"/>
                </a:solidFill>
                <a:effectLst/>
                <a:latin typeface="+mn-lt"/>
                <a:ea typeface="+mn-ea"/>
                <a:cs typeface="+mn-cs"/>
              </a:rPr>
              <a:t>Należy podkreślić, że nie przewiduje się możliwości stosowania mechanizmu podzielonej płatności do dokonywania zapłaty w innych formach niż przelew (np. zapłata gotówkowa, karty płatnicze).</a:t>
            </a:r>
            <a:endParaRPr lang="pl-PL" dirty="0">
              <a:effectLst/>
            </a:endParaRPr>
          </a:p>
          <a:p>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D4868-454E-4E30-BA7C-BE14BD569B9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7630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dirty="0"/>
              <a:t>Zapłata podatku z faktur zakupowych</a:t>
            </a:r>
            <a:r>
              <a:rPr lang="pl-PL" baseline="0" dirty="0"/>
              <a:t> – </a:t>
            </a:r>
            <a:r>
              <a:rPr lang="pl-PL" b="1" baseline="0" dirty="0"/>
              <a:t>sprawdzić!!!</a:t>
            </a:r>
          </a:p>
          <a:p>
            <a:endParaRPr lang="pl-PL" b="1" baseline="0" dirty="0"/>
          </a:p>
          <a:p>
            <a:r>
              <a:rPr lang="pl-PL" b="1" baseline="0" dirty="0"/>
              <a:t>Czy można przelać swoje pieniądze na rachunek VAT?</a:t>
            </a:r>
            <a:endParaRPr lang="pl-PL" b="1"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D4868-454E-4E30-BA7C-BE14BD569B9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03750"/>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0" i="0" u="none" strike="noStrike" kern="1200" baseline="0" dirty="0">
                <a:solidFill>
                  <a:schemeClr val="tx1"/>
                </a:solidFill>
                <a:latin typeface="+mn-lt"/>
                <a:ea typeface="+mn-ea"/>
                <a:cs typeface="+mn-cs"/>
              </a:rPr>
              <a:t>Obejmuje to również odsetki za zwłokę, czy też wszystkie dodatkowe zobowiązania podatkowe ustalane w podatku VAT.</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6284070"/>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„w sytuacji, kiedy posiadaczem rachunku VAT będzie dana jednostka organizacyjna JST, wówczas w celu uwolnienia środków z tego rachunku VAT, wniosek do naczelnika urzędu skarbowego w tym zakresie składa JST (jako podatnik VAT)”. </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D4868-454E-4E30-BA7C-BE14BD569B9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95145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„w sytuacji, kiedy posiadaczem rachunku VAT będzie dana jednostka organizacyjna JST, wówczas w celu uwolnienia środków z tego rachunku VAT, wniosek do naczelnika urzędu skarbowego w tym zakresie składa JST (jako podatnik VAT)”. </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D4868-454E-4E30-BA7C-BE14BD569B95}"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45851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hlinkClick r:id="rId3"/>
              </a:rPr>
              <a:t>https://eur-lex.europa.eu/legal-content/PL/TXT/?uri=CELEX:32019D0310</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037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20</a:t>
            </a:fld>
            <a:endParaRPr lang="pl-PL" altLang="pl-PL"/>
          </a:p>
        </p:txBody>
      </p:sp>
    </p:spTree>
    <p:extLst>
      <p:ext uri="{BB962C8B-B14F-4D97-AF65-F5344CB8AC3E}">
        <p14:creationId xmlns:p14="http://schemas.microsoft.com/office/powerpoint/2010/main" val="230092132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b="1" i="0" kern="1200" dirty="0">
                <a:solidFill>
                  <a:schemeClr val="tx1"/>
                </a:solidFill>
                <a:effectLst/>
                <a:latin typeface="+mn-lt"/>
                <a:ea typeface="+mn-ea"/>
                <a:cs typeface="+mn-cs"/>
              </a:rPr>
              <a:t>STARE BRZMIENIE!</a:t>
            </a:r>
            <a:br>
              <a:rPr lang="pl-PL" sz="1200" b="1" i="0" kern="1200" dirty="0">
                <a:solidFill>
                  <a:schemeClr val="tx1"/>
                </a:solidFill>
                <a:effectLst/>
                <a:latin typeface="+mn-lt"/>
                <a:ea typeface="+mn-ea"/>
                <a:cs typeface="+mn-cs"/>
              </a:rPr>
            </a:br>
            <a:r>
              <a:rPr lang="pl-PL" sz="1200" b="1" i="0" kern="1200" dirty="0">
                <a:solidFill>
                  <a:schemeClr val="tx1"/>
                </a:solidFill>
                <a:effectLst/>
                <a:latin typeface="+mn-lt"/>
                <a:ea typeface="+mn-ea"/>
                <a:cs typeface="+mn-cs"/>
              </a:rPr>
              <a:t>Art.  106e ust. 1 pkt 18</a:t>
            </a: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a:solidFill>
                  <a:schemeClr val="tx1"/>
                </a:solidFill>
                <a:effectLst/>
                <a:latin typeface="+mn-lt"/>
                <a:ea typeface="+mn-ea"/>
                <a:cs typeface="+mn-cs"/>
              </a:rPr>
              <a:t>Faktura powinna zawierać</a:t>
            </a:r>
            <a:r>
              <a:rPr lang="pl-PL" sz="1200" b="0" i="0" kern="1200" baseline="0" dirty="0">
                <a:solidFill>
                  <a:schemeClr val="tx1"/>
                </a:solidFill>
                <a:effectLst/>
                <a:latin typeface="+mn-lt"/>
                <a:ea typeface="+mn-ea"/>
                <a:cs typeface="+mn-cs"/>
              </a:rPr>
              <a:t> </a:t>
            </a:r>
            <a:r>
              <a:rPr lang="pl-PL" sz="1200" b="0" i="0" kern="1200" dirty="0">
                <a:solidFill>
                  <a:schemeClr val="tx1"/>
                </a:solidFill>
                <a:effectLst/>
                <a:latin typeface="+mn-lt"/>
                <a:ea typeface="+mn-ea"/>
                <a:cs typeface="+mn-cs"/>
              </a:rPr>
              <a:t>w przypadku dostawy towarów lub wykonania usługi, dla których obowiązanym do rozliczenia podatku, podatku od wartości dodanej lub podatku o podobnym charakterze jest nabywca towaru lub usługi - wyrazy "odwrotne obciążenie";</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a:solidFill>
                  <a:schemeClr val="tx1"/>
                </a:solidFill>
                <a:effectLst/>
                <a:latin typeface="+mn-lt"/>
                <a:ea typeface="+mn-ea"/>
                <a:cs typeface="+mn-cs"/>
              </a:rPr>
              <a:t>______________________________________________</a:t>
            </a:r>
          </a:p>
          <a:p>
            <a:r>
              <a:rPr lang="pl-PL" sz="1200" b="1" i="0" kern="1200" dirty="0">
                <a:solidFill>
                  <a:schemeClr val="tx1"/>
                </a:solidFill>
                <a:effectLst/>
                <a:latin typeface="+mn-lt"/>
                <a:ea typeface="+mn-ea"/>
                <a:cs typeface="+mn-cs"/>
              </a:rPr>
              <a:t>Nabycie towarów przez podatnika zwolnionego z VAT</a:t>
            </a:r>
          </a:p>
          <a:p>
            <a:r>
              <a:rPr lang="pl-PL" sz="1200" b="1" i="1" kern="1200" dirty="0">
                <a:solidFill>
                  <a:schemeClr val="tx1"/>
                </a:solidFill>
                <a:effectLst/>
                <a:latin typeface="+mn-lt"/>
                <a:ea typeface="+mn-ea"/>
                <a:cs typeface="+mn-cs"/>
              </a:rPr>
              <a:t>Podatnik zwolniony z VAT nabywa od kontrahentów zarejestrowanych jako podatnicy VAT czynni usługi budowlane wymienione w nowym załączniku nr 15 do ustawy o VAT. Czy w związku z tym zobowiązany będzie od 1 listopada 2019 r. regulować należności za pomocą </a:t>
            </a:r>
            <a:r>
              <a:rPr lang="pl-PL" sz="1200" b="1" i="1" kern="1200" dirty="0" err="1">
                <a:solidFill>
                  <a:schemeClr val="tx1"/>
                </a:solidFill>
                <a:effectLst/>
                <a:latin typeface="+mn-lt"/>
                <a:ea typeface="+mn-ea"/>
                <a:cs typeface="+mn-cs"/>
              </a:rPr>
              <a:t>split</a:t>
            </a:r>
            <a:r>
              <a:rPr lang="pl-PL" sz="1200" b="1" i="1" kern="1200" dirty="0">
                <a:solidFill>
                  <a:schemeClr val="tx1"/>
                </a:solidFill>
                <a:effectLst/>
                <a:latin typeface="+mn-lt"/>
                <a:ea typeface="+mn-ea"/>
                <a:cs typeface="+mn-cs"/>
              </a:rPr>
              <a:t> </a:t>
            </a:r>
            <a:r>
              <a:rPr lang="pl-PL" sz="1200" b="1" i="1" kern="1200" dirty="0" err="1">
                <a:solidFill>
                  <a:schemeClr val="tx1"/>
                </a:solidFill>
                <a:effectLst/>
                <a:latin typeface="+mn-lt"/>
                <a:ea typeface="+mn-ea"/>
                <a:cs typeface="+mn-cs"/>
              </a:rPr>
              <a:t>payment</a:t>
            </a:r>
            <a:r>
              <a:rPr lang="pl-PL" sz="1200" b="1" i="1" kern="1200" dirty="0">
                <a:solidFill>
                  <a:schemeClr val="tx1"/>
                </a:solidFill>
                <a:effectLst/>
                <a:latin typeface="+mn-lt"/>
                <a:ea typeface="+mn-ea"/>
                <a:cs typeface="+mn-cs"/>
              </a:rPr>
              <a:t>?</a:t>
            </a:r>
            <a:endParaRPr lang="pl-PL" sz="1200" b="0" i="0" kern="120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Zgodnie z dodanym do </a:t>
            </a:r>
            <a:r>
              <a:rPr lang="pl-PL" sz="1200" b="1" i="0" u="none" strike="noStrike" kern="1200" dirty="0">
                <a:solidFill>
                  <a:schemeClr val="tx1"/>
                </a:solidFill>
                <a:effectLst/>
                <a:latin typeface="+mn-lt"/>
                <a:ea typeface="+mn-ea"/>
                <a:cs typeface="+mn-cs"/>
                <a:hlinkClick r:id="rId3" tooltip="art. 108a - Ustawa z dnia 11.03.2004 r. o podatku od towarów i usług - przepisy.gofin.pl"/>
              </a:rPr>
              <a:t>art. 108a ust. 1a</a:t>
            </a:r>
            <a:r>
              <a:rPr lang="pl-PL" sz="1200" b="0" i="0" kern="1200" dirty="0">
                <a:solidFill>
                  <a:schemeClr val="tx1"/>
                </a:solidFill>
                <a:effectLst/>
                <a:latin typeface="+mn-lt"/>
                <a:ea typeface="+mn-ea"/>
                <a:cs typeface="+mn-cs"/>
              </a:rPr>
              <a:t> przy dokonywaniu płatności za nabyte towary lub usługi wymienione w załączniku nr 15 do ustawy, udokumentowane fakturą, w której kwota należności ogółem stanowi kwotę, o której mowa w </a:t>
            </a:r>
            <a:r>
              <a:rPr lang="pl-PL" sz="1200" b="1" i="0" u="none" strike="noStrike" kern="1200" dirty="0">
                <a:solidFill>
                  <a:schemeClr val="tx1"/>
                </a:solidFill>
                <a:effectLst/>
                <a:latin typeface="+mn-lt"/>
                <a:ea typeface="+mn-ea"/>
                <a:cs typeface="+mn-cs"/>
                <a:hlinkClick r:id="rId4" tooltip="art. 19 - Ustawa z dnia 6.03.2018 r. Prawo przedsiębiorców - przepisy.gofin.pl"/>
              </a:rPr>
              <a:t>art. 19 pkt 2</a:t>
            </a:r>
            <a:r>
              <a:rPr lang="pl-PL" sz="1200" b="0" i="0" kern="1200" dirty="0">
                <a:solidFill>
                  <a:schemeClr val="tx1"/>
                </a:solidFill>
                <a:effectLst/>
                <a:latin typeface="+mn-lt"/>
                <a:ea typeface="+mn-ea"/>
                <a:cs typeface="+mn-cs"/>
              </a:rPr>
              <a:t> ustawy z dnia 6 marca 2018 r. - Prawo przedsiębiorców (Dz. U. z 2019 r. poz. 1292 ze zm.), od 1 listopada 2019 r. </a:t>
            </a:r>
            <a:r>
              <a:rPr lang="pl-PL" sz="1200" b="1" i="0" kern="1200" dirty="0">
                <a:solidFill>
                  <a:schemeClr val="tx1"/>
                </a:solidFill>
                <a:effectLst/>
                <a:latin typeface="+mn-lt"/>
                <a:ea typeface="+mn-ea"/>
                <a:cs typeface="+mn-cs"/>
              </a:rPr>
              <a:t>podatnicy zobowiązani będą zastosować mechanizm podzielonej płatności</a:t>
            </a:r>
            <a:r>
              <a:rPr lang="pl-PL" sz="1200" b="0" i="0" kern="1200" dirty="0">
                <a:solidFill>
                  <a:schemeClr val="tx1"/>
                </a:solidFill>
                <a:effectLst/>
                <a:latin typeface="+mn-lt"/>
                <a:ea typeface="+mn-ea"/>
                <a:cs typeface="+mn-cs"/>
              </a:rPr>
              <a:t>. W ww. przepisie mowa jest o podatnikach, bez dodatkowego wskazania, czy ustawodawca objął dyspozycją tego przepisu tylko podatników VAT czynnych, czy również zwolnionych z VAT.</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793049"/>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solidFill>
                  <a:schemeClr val="accent2">
                    <a:lumMod val="75000"/>
                  </a:schemeClr>
                </a:solidFill>
              </a:rPr>
              <a:t>udokumentowane fakturą, </a:t>
            </a:r>
            <a:r>
              <a:rPr lang="pl-PL" b="1" u="none" dirty="0">
                <a:solidFill>
                  <a:schemeClr val="accent2">
                    <a:lumMod val="75000"/>
                  </a:schemeClr>
                </a:solidFill>
              </a:rPr>
              <a:t>w której</a:t>
            </a:r>
            <a:r>
              <a:rPr lang="pl-PL" b="1" u="none" baseline="0" dirty="0">
                <a:solidFill>
                  <a:schemeClr val="accent2">
                    <a:lumMod val="75000"/>
                  </a:schemeClr>
                </a:solidFill>
              </a:rPr>
              <a:t> (…) -&gt; </a:t>
            </a:r>
            <a:r>
              <a:rPr lang="pl-PL" dirty="0"/>
              <a:t>z art. 108a wynika, że liczy się kwota z faktury!!!</a:t>
            </a: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331562"/>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a:t>
            </a:r>
            <a:r>
              <a:rPr lang="pl-PL" sz="1200" b="1" kern="1200" dirty="0">
                <a:solidFill>
                  <a:schemeClr val="tx1"/>
                </a:solidFill>
                <a:effectLst/>
                <a:latin typeface="+mn-lt"/>
                <a:ea typeface="+mn-ea"/>
                <a:cs typeface="+mn-cs"/>
              </a:rPr>
              <a:t>art. 1 pkt 11 lit. c</a:t>
            </a:r>
            <a:r>
              <a:rPr lang="pl-PL" sz="1200" kern="1200" dirty="0">
                <a:solidFill>
                  <a:schemeClr val="tx1"/>
                </a:solidFill>
                <a:effectLst/>
                <a:latin typeface="+mn-lt"/>
                <a:ea typeface="+mn-ea"/>
                <a:cs typeface="+mn-cs"/>
              </a:rPr>
              <a:t> proponuje się zmianę w art. 108a poprzez dodanie ust. 7 i 8, w którym wprowadza się sankcję dla nabywcy, który mimo ciążącego na nim obowiązku uregulowania kwoty podatku VAT wykazanej na fakturze w mechanizmie podzielonej płatności ureguluje tę kwotę w inny sposób. Proponuje się, aby sankcja za ten czyn wynosiła 30% kwoty podatku wykazanego na takiej fakturze. Oczywiście obowiązek zastosowania mechanizmu podzielonej płatności dotyczy wyłącznie kwoty odpowiadającej kwocie podatku VAT przypadającej na nabyte towary lub usługi wymienione w załączniku nr 15. Jeżeli zatem nabywca otrzyma fakturę o wartości brutto powyżej 15 000 zł i faktura ta będzie obejmowała swym zakresem towary czy usługi wymienione w załączniku nr 15, wówczas (bez względu czy sprzedawca zamieścił na niej informację „mechanizm podzielonej płatności”) ma on obowiązek uregulowania kwoty podatku VAT od takiej pozycji na fakturze w mechanizmie podzielonej płatności. </a:t>
            </a:r>
          </a:p>
          <a:p>
            <a:r>
              <a:rPr lang="pl-PL" dirty="0"/>
              <a:t>_____________________</a:t>
            </a:r>
          </a:p>
          <a:p>
            <a:r>
              <a:rPr lang="pl-PL" sz="1200" kern="1200" dirty="0">
                <a:solidFill>
                  <a:schemeClr val="tx1"/>
                </a:solidFill>
                <a:effectLst/>
                <a:latin typeface="+mn-lt"/>
                <a:ea typeface="+mn-ea"/>
                <a:cs typeface="+mn-cs"/>
              </a:rPr>
              <a:t>Przedmiotowa sankcja nie będzie stosowana w odniesieniu do osób fizycznych, które za ten sam czyn ponoszą odpowiedzialność za wykroczenie skarbowe albo przestępstwo skarbowe.</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Ponadto proponuje się, aby sankcja nie była również ustalana, jeżeli mimo uregulowania takiej faktury w inny sposób (zamiast obowiązkowego zastosowania mechanizmu podzielonej płatności) dostawca lub usługodawca rozliczył </a:t>
            </a:r>
            <a:r>
              <a:rPr lang="pl-PL" sz="1200" u="sng" kern="1200" dirty="0">
                <a:solidFill>
                  <a:schemeClr val="tx1"/>
                </a:solidFill>
                <a:effectLst/>
                <a:latin typeface="+mn-lt"/>
                <a:ea typeface="+mn-ea"/>
                <a:cs typeface="+mn-cs"/>
              </a:rPr>
              <a:t>cały</a:t>
            </a:r>
            <a:r>
              <a:rPr lang="pl-PL" sz="1200" kern="1200" dirty="0">
                <a:solidFill>
                  <a:schemeClr val="tx1"/>
                </a:solidFill>
                <a:effectLst/>
                <a:latin typeface="+mn-lt"/>
                <a:ea typeface="+mn-ea"/>
                <a:cs typeface="+mn-cs"/>
              </a:rPr>
              <a:t> podatek należny wynikający z tej faktury. Mechanizm podzielonej płatności ma przeciwdziałać oszustwom w VAT i zabezpieczać interes Skarbu Państwa. Jeżeli więc interes ten nie został naruszony w danej sytuacji, nie ma istotnych powodów, że nakładać na nabywcę sankcję. </a:t>
            </a: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1589082"/>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effectLst/>
                <a:latin typeface="Arial"/>
              </a:rPr>
              <a:t>Poz. 92 -&gt; Benzyny silnikowe, oleje napędowe, gazy przeznaczone do napędu silników spalinowych - w rozumieniu przepisów o podatku akcyzowym</a:t>
            </a:r>
            <a:endParaRPr lang="pl-PL" sz="2000" dirty="0">
              <a:effectLst/>
              <a:latin typeface="Times New Roman"/>
            </a:endParaRPr>
          </a:p>
          <a:p>
            <a:endParaRPr lang="pl-PL" dirty="0"/>
          </a:p>
          <a:p>
            <a:r>
              <a:rPr lang="pl-PL" sz="1200" kern="1200" dirty="0">
                <a:solidFill>
                  <a:schemeClr val="tx1"/>
                </a:solidFill>
                <a:effectLst/>
                <a:latin typeface="+mn-lt"/>
                <a:ea typeface="+mn-ea"/>
                <a:cs typeface="+mn-cs"/>
              </a:rPr>
              <a:t>W </a:t>
            </a:r>
            <a:r>
              <a:rPr lang="pl-PL" sz="1200" b="1" kern="1200" dirty="0">
                <a:solidFill>
                  <a:schemeClr val="tx1"/>
                </a:solidFill>
                <a:effectLst/>
                <a:latin typeface="+mn-lt"/>
                <a:ea typeface="+mn-ea"/>
                <a:cs typeface="+mn-cs"/>
              </a:rPr>
              <a:t>art. 1 pkt 7</a:t>
            </a:r>
            <a:r>
              <a:rPr lang="pl-PL" sz="1200" kern="1200" dirty="0">
                <a:solidFill>
                  <a:schemeClr val="tx1"/>
                </a:solidFill>
                <a:effectLst/>
                <a:latin typeface="+mn-lt"/>
                <a:ea typeface="+mn-ea"/>
                <a:cs typeface="+mn-cs"/>
              </a:rPr>
              <a:t> proponuje się zmianę art. 105a regulującego kwestię stosowania odpowiedzialności podatkowej nabywcy. Proponuje się, aby odpowiedzialnością objąć transakcje, których przedmiotem są wszystkie towary wymienione w dodawanym do ustawy załączniku nr 15, a które to transakcje </a:t>
            </a:r>
            <a:r>
              <a:rPr lang="pl-PL" sz="1200" u="sng" kern="1200" dirty="0">
                <a:solidFill>
                  <a:schemeClr val="tx1"/>
                </a:solidFill>
                <a:effectLst/>
                <a:latin typeface="+mn-lt"/>
                <a:ea typeface="+mn-ea"/>
                <a:cs typeface="+mn-cs"/>
              </a:rPr>
              <a:t>nie</a:t>
            </a:r>
            <a:r>
              <a:rPr lang="pl-PL" sz="1200" kern="1200" dirty="0">
                <a:solidFill>
                  <a:schemeClr val="tx1"/>
                </a:solidFill>
                <a:effectLst/>
                <a:latin typeface="+mn-lt"/>
                <a:ea typeface="+mn-ea"/>
                <a:cs typeface="+mn-cs"/>
              </a:rPr>
              <a:t> podlegają obowiązkowi rozliczenia przy zastosowaniu mechanizmu podzielonej płatności. Oznacza to, że odpowiedzialnością solidarną objęte zostaną również towary, które do tej pory rozliczane były w mechanizmie odwrotnego obciążenia oraz pozostałe towary, dla których wprowadzono obowiązkową podzieloną płatność (węgiel, części samochodowe, część elektroniki). </a:t>
            </a:r>
            <a:r>
              <a:rPr lang="pl-PL" sz="1200" b="1" u="sng" kern="1200" dirty="0">
                <a:solidFill>
                  <a:schemeClr val="tx1"/>
                </a:solidFill>
                <a:effectLst/>
                <a:latin typeface="+mn-lt"/>
                <a:ea typeface="+mn-ea"/>
                <a:cs typeface="+mn-cs"/>
              </a:rPr>
              <a:t>Odpowiedzialność podatkowa nie będzie natomiast stosowana w zakresie transakcji, których przedmiotem są usługi wymienione w dodawanym załączniku nr 15. </a:t>
            </a:r>
          </a:p>
          <a:p>
            <a:r>
              <a:rPr lang="pl-PL" sz="1200" kern="1200" dirty="0">
                <a:solidFill>
                  <a:schemeClr val="tx1"/>
                </a:solidFill>
                <a:effectLst/>
                <a:latin typeface="+mn-lt"/>
                <a:ea typeface="+mn-ea"/>
                <a:cs typeface="+mn-cs"/>
              </a:rPr>
              <a:t>Wprowadzane zasady odpowiedzialności różnią się jednak od dotychczasowych zasad stosowania odpowiedzialności podatkowej. Zrezygnowano przede wszystkim z możliwości wnoszenia kaucji gwarancyjnej, gdyż jak pokazała praktyka, instytucja ta była wykorzystywana przez podmioty działające nielegalnie i była traktowana jako swego rodzaju uwiarygodnienie. Zatem przestała pełnić swoją funkcję.</a:t>
            </a:r>
          </a:p>
          <a:p>
            <a:r>
              <a:rPr lang="pl-PL" sz="1200" kern="1200" dirty="0">
                <a:solidFill>
                  <a:schemeClr val="tx1"/>
                </a:solidFill>
                <a:effectLst/>
                <a:latin typeface="+mn-lt"/>
                <a:ea typeface="+mn-ea"/>
                <a:cs typeface="+mn-cs"/>
              </a:rPr>
              <a:t>Proponuje się, aby odpowiedzialność ta była stosowana do wszystkich transakcji poniżej 15 000 zł, których przedmiotem są towary wymienione w załączniku nr 15, czyli tych transakcji, które nie są objęte obowiązkiem zastosowania mechanizmu podzielonej płatności. Proponuje się, aby przesłanki pozytywne, jak i negatywne odpowiedzialności były tak jak dotychczas przedmiotem czynności dowodowych.</a:t>
            </a:r>
          </a:p>
          <a:p>
            <a:r>
              <a:rPr lang="pl-PL" sz="1200" kern="1200" dirty="0">
                <a:solidFill>
                  <a:schemeClr val="tx1"/>
                </a:solidFill>
                <a:effectLst/>
                <a:latin typeface="+mn-lt"/>
                <a:ea typeface="+mn-ea"/>
                <a:cs typeface="+mn-cs"/>
              </a:rPr>
              <a:t>Podobnie jak obecnie odpowiedzialność za zaległości podatkowe sprzedawcy będzie dotyczyć tylko i wyłącznie części proporcjonalnie przypadającej na dostawę tych towarów dokonaną na rzecz danego podatnika. </a:t>
            </a:r>
          </a:p>
          <a:p>
            <a:r>
              <a:rPr lang="pl-PL" sz="1200" kern="1200" dirty="0">
                <a:solidFill>
                  <a:schemeClr val="tx1"/>
                </a:solidFill>
                <a:effectLst/>
                <a:latin typeface="+mn-lt"/>
                <a:ea typeface="+mn-ea"/>
                <a:cs typeface="+mn-cs"/>
              </a:rPr>
              <a:t>Określono również przesłanki, których spełnienie wyłącza zastosowanie odpowiedzialności solidarnej </a:t>
            </a:r>
            <a:r>
              <a:rPr lang="pl-PL" sz="1200" b="1" kern="1200" dirty="0">
                <a:solidFill>
                  <a:schemeClr val="tx1"/>
                </a:solidFill>
                <a:effectLst/>
                <a:latin typeface="+mn-lt"/>
                <a:ea typeface="+mn-ea"/>
                <a:cs typeface="+mn-cs"/>
              </a:rPr>
              <a:t>(art. 1 pkt 7 lit. b)</a:t>
            </a:r>
            <a:r>
              <a:rPr lang="pl-PL" sz="1200" kern="1200" dirty="0">
                <a:solidFill>
                  <a:schemeClr val="tx1"/>
                </a:solidFill>
                <a:effectLst/>
                <a:latin typeface="+mn-lt"/>
                <a:ea typeface="+mn-ea"/>
                <a:cs typeface="+mn-cs"/>
              </a:rPr>
              <a:t>. Podkreślenia wymaga, że w celu uwolnienia się od odpowiedzialności solidarnej wystarczy spełnić jedną z przesłanek wskazanych w proponowanym przepisie, w szczególności skorzystać z dobrowolnego mechanizmu podzielonej płatności.</a:t>
            </a:r>
          </a:p>
          <a:p>
            <a:r>
              <a:rPr lang="pl-PL" sz="1200" kern="1200" dirty="0">
                <a:solidFill>
                  <a:schemeClr val="tx1"/>
                </a:solidFill>
                <a:effectLst/>
                <a:latin typeface="+mn-lt"/>
                <a:ea typeface="+mn-ea"/>
                <a:cs typeface="+mn-cs"/>
              </a:rPr>
              <a:t>W </a:t>
            </a:r>
            <a:r>
              <a:rPr lang="pl-PL" sz="1200" b="1" kern="1200" dirty="0">
                <a:solidFill>
                  <a:schemeClr val="tx1"/>
                </a:solidFill>
                <a:effectLst/>
                <a:latin typeface="+mn-lt"/>
                <a:ea typeface="+mn-ea"/>
                <a:cs typeface="+mn-cs"/>
              </a:rPr>
              <a:t>art. 1 pkt 8</a:t>
            </a:r>
            <a:r>
              <a:rPr lang="pl-PL" sz="1200" kern="1200" dirty="0">
                <a:solidFill>
                  <a:schemeClr val="tx1"/>
                </a:solidFill>
                <a:effectLst/>
                <a:latin typeface="+mn-lt"/>
                <a:ea typeface="+mn-ea"/>
                <a:cs typeface="+mn-cs"/>
              </a:rPr>
              <a:t> uchyla się regulacje art. 105b–105d ustawy, które regulowały dotychczas kwestię możliwości wnoszenia kaucji gwarancyjnej, zasad jej wnoszenia oraz zwrotu czy też prowadzenia przez Szefa KAS wykazu podmiotów, które złożyły taką kaucję. Jak wskazano powyżej, instytucja kaucji nie sprawdziła się, wobec czego podjęto decyzję o likwidacji tego instrumentu. </a:t>
            </a:r>
          </a:p>
          <a:p>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225</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405656"/>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dirty="0">
                <a:effectLst/>
                <a:latin typeface="Arial"/>
              </a:rPr>
              <a:t>Poz. 92 -&gt; Benzyny silnikowe, oleje napędowe, gazy przeznaczone do napędu silników spalinowych - w rozumieniu przepisów o podatku akcyzowym</a:t>
            </a:r>
            <a:endParaRPr lang="pl-PL" sz="2000" dirty="0">
              <a:effectLst/>
              <a:latin typeface="Times New Roman"/>
            </a:endParaRPr>
          </a:p>
          <a:p>
            <a:endParaRPr lang="pl-PL" dirty="0"/>
          </a:p>
          <a:p>
            <a:r>
              <a:rPr lang="pl-PL" sz="1200" kern="1200" dirty="0">
                <a:solidFill>
                  <a:schemeClr val="tx1"/>
                </a:solidFill>
                <a:effectLst/>
                <a:latin typeface="+mn-lt"/>
                <a:ea typeface="+mn-ea"/>
                <a:cs typeface="+mn-cs"/>
              </a:rPr>
              <a:t>W </a:t>
            </a:r>
            <a:r>
              <a:rPr lang="pl-PL" sz="1200" b="1" kern="1200" dirty="0">
                <a:solidFill>
                  <a:schemeClr val="tx1"/>
                </a:solidFill>
                <a:effectLst/>
                <a:latin typeface="+mn-lt"/>
                <a:ea typeface="+mn-ea"/>
                <a:cs typeface="+mn-cs"/>
              </a:rPr>
              <a:t>art. 1 pkt 7</a:t>
            </a:r>
            <a:r>
              <a:rPr lang="pl-PL" sz="1200" kern="1200" dirty="0">
                <a:solidFill>
                  <a:schemeClr val="tx1"/>
                </a:solidFill>
                <a:effectLst/>
                <a:latin typeface="+mn-lt"/>
                <a:ea typeface="+mn-ea"/>
                <a:cs typeface="+mn-cs"/>
              </a:rPr>
              <a:t> proponuje się zmianę art. 105a regulującego kwestię stosowania odpowiedzialności podatkowej nabywcy. Proponuje się, aby odpowiedzialnością objąć transakcje, których przedmiotem są wszystkie towary wymienione w dodawanym do ustawy załączniku nr 15, a które to transakcje </a:t>
            </a:r>
            <a:r>
              <a:rPr lang="pl-PL" sz="1200" u="sng" kern="1200" dirty="0">
                <a:solidFill>
                  <a:schemeClr val="tx1"/>
                </a:solidFill>
                <a:effectLst/>
                <a:latin typeface="+mn-lt"/>
                <a:ea typeface="+mn-ea"/>
                <a:cs typeface="+mn-cs"/>
              </a:rPr>
              <a:t>nie</a:t>
            </a:r>
            <a:r>
              <a:rPr lang="pl-PL" sz="1200" kern="1200" dirty="0">
                <a:solidFill>
                  <a:schemeClr val="tx1"/>
                </a:solidFill>
                <a:effectLst/>
                <a:latin typeface="+mn-lt"/>
                <a:ea typeface="+mn-ea"/>
                <a:cs typeface="+mn-cs"/>
              </a:rPr>
              <a:t> podlegają obowiązkowi rozliczenia przy zastosowaniu mechanizmu podzielonej płatności. Oznacza to, że odpowiedzialnością solidarną objęte zostaną również towary, które do tej pory rozliczane były w mechanizmie odwrotnego obciążenia oraz pozostałe towary, dla których wprowadzono obowiązkową podzieloną płatność (węgiel, części samochodowe, część elektroniki). </a:t>
            </a:r>
            <a:r>
              <a:rPr lang="pl-PL" sz="1200" b="1" u="sng" kern="1200" dirty="0">
                <a:solidFill>
                  <a:schemeClr val="tx1"/>
                </a:solidFill>
                <a:effectLst/>
                <a:latin typeface="+mn-lt"/>
                <a:ea typeface="+mn-ea"/>
                <a:cs typeface="+mn-cs"/>
              </a:rPr>
              <a:t>Odpowiedzialność podatkowa nie będzie natomiast stosowana w zakresie transakcji, których przedmiotem są usługi wymienione w dodawanym załączniku nr 15. </a:t>
            </a:r>
          </a:p>
          <a:p>
            <a:r>
              <a:rPr lang="pl-PL" sz="1200" kern="1200" dirty="0">
                <a:solidFill>
                  <a:schemeClr val="tx1"/>
                </a:solidFill>
                <a:effectLst/>
                <a:latin typeface="+mn-lt"/>
                <a:ea typeface="+mn-ea"/>
                <a:cs typeface="+mn-cs"/>
              </a:rPr>
              <a:t>Wprowadzane zasady odpowiedzialności różnią się jednak od dotychczasowych zasad stosowania odpowiedzialności podatkowej. Zrezygnowano przede wszystkim z możliwości wnoszenia kaucji gwarancyjnej, gdyż jak pokazała praktyka, instytucja ta była wykorzystywana przez podmioty działające nielegalnie i była traktowana jako swego rodzaju uwiarygodnienie. Zatem przestała pełnić swoją funkcję.</a:t>
            </a:r>
          </a:p>
          <a:p>
            <a:r>
              <a:rPr lang="pl-PL" sz="1200" kern="1200" dirty="0">
                <a:solidFill>
                  <a:schemeClr val="tx1"/>
                </a:solidFill>
                <a:effectLst/>
                <a:latin typeface="+mn-lt"/>
                <a:ea typeface="+mn-ea"/>
                <a:cs typeface="+mn-cs"/>
              </a:rPr>
              <a:t>Proponuje się, aby odpowiedzialność ta była stosowana do wszystkich transakcji poniżej 15 000 zł, których przedmiotem są towary wymienione w załączniku nr 15, czyli tych transakcji, które nie są objęte obowiązkiem zastosowania mechanizmu podzielonej płatności. Proponuje się, aby przesłanki pozytywne, jak i negatywne odpowiedzialności były tak jak dotychczas przedmiotem czynności dowodowych.</a:t>
            </a:r>
          </a:p>
          <a:p>
            <a:r>
              <a:rPr lang="pl-PL" sz="1200" kern="1200" dirty="0">
                <a:solidFill>
                  <a:schemeClr val="tx1"/>
                </a:solidFill>
                <a:effectLst/>
                <a:latin typeface="+mn-lt"/>
                <a:ea typeface="+mn-ea"/>
                <a:cs typeface="+mn-cs"/>
              </a:rPr>
              <a:t>Podobnie jak obecnie odpowiedzialność za zaległości podatkowe sprzedawcy będzie dotyczyć tylko i wyłącznie części proporcjonalnie przypadającej na dostawę tych towarów dokonaną na rzecz danego podatnika. </a:t>
            </a:r>
          </a:p>
          <a:p>
            <a:r>
              <a:rPr lang="pl-PL" sz="1200" kern="1200" dirty="0">
                <a:solidFill>
                  <a:schemeClr val="tx1"/>
                </a:solidFill>
                <a:effectLst/>
                <a:latin typeface="+mn-lt"/>
                <a:ea typeface="+mn-ea"/>
                <a:cs typeface="+mn-cs"/>
              </a:rPr>
              <a:t>Określono również przesłanki, których spełnienie wyłącza zastosowanie odpowiedzialności solidarnej </a:t>
            </a:r>
            <a:r>
              <a:rPr lang="pl-PL" sz="1200" b="1" kern="1200" dirty="0">
                <a:solidFill>
                  <a:schemeClr val="tx1"/>
                </a:solidFill>
                <a:effectLst/>
                <a:latin typeface="+mn-lt"/>
                <a:ea typeface="+mn-ea"/>
                <a:cs typeface="+mn-cs"/>
              </a:rPr>
              <a:t>(art. 1 pkt 7 lit. b)</a:t>
            </a:r>
            <a:r>
              <a:rPr lang="pl-PL" sz="1200" kern="1200" dirty="0">
                <a:solidFill>
                  <a:schemeClr val="tx1"/>
                </a:solidFill>
                <a:effectLst/>
                <a:latin typeface="+mn-lt"/>
                <a:ea typeface="+mn-ea"/>
                <a:cs typeface="+mn-cs"/>
              </a:rPr>
              <a:t>. Podkreślenia wymaga, że w celu uwolnienia się od odpowiedzialności solidarnej wystarczy spełnić jedną z przesłanek wskazanych w proponowanym przepisie, w szczególności skorzystać z dobrowolnego mechanizmu podzielonej płatności.</a:t>
            </a:r>
          </a:p>
          <a:p>
            <a:r>
              <a:rPr lang="pl-PL" sz="1200" kern="1200" dirty="0">
                <a:solidFill>
                  <a:schemeClr val="tx1"/>
                </a:solidFill>
                <a:effectLst/>
                <a:latin typeface="+mn-lt"/>
                <a:ea typeface="+mn-ea"/>
                <a:cs typeface="+mn-cs"/>
              </a:rPr>
              <a:t>W </a:t>
            </a:r>
            <a:r>
              <a:rPr lang="pl-PL" sz="1200" b="1" kern="1200" dirty="0">
                <a:solidFill>
                  <a:schemeClr val="tx1"/>
                </a:solidFill>
                <a:effectLst/>
                <a:latin typeface="+mn-lt"/>
                <a:ea typeface="+mn-ea"/>
                <a:cs typeface="+mn-cs"/>
              </a:rPr>
              <a:t>art. 1 pkt 8</a:t>
            </a:r>
            <a:r>
              <a:rPr lang="pl-PL" sz="1200" kern="1200" dirty="0">
                <a:solidFill>
                  <a:schemeClr val="tx1"/>
                </a:solidFill>
                <a:effectLst/>
                <a:latin typeface="+mn-lt"/>
                <a:ea typeface="+mn-ea"/>
                <a:cs typeface="+mn-cs"/>
              </a:rPr>
              <a:t> uchyla się regulacje art. 105b–105d ustawy, które regulowały dotychczas kwestię możliwości wnoszenia kaucji gwarancyjnej, zasad jej wnoszenia oraz zwrotu czy też prowadzenia przez Szefa KAS wykazu podmiotów, które złożyły taką kaucję. Jak wskazano powyżej, instytucja kaucji nie sprawdziła się, wobec czego podjęto decyzję o likwidacji tego instrumentu. </a:t>
            </a:r>
          </a:p>
          <a:p>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2405656"/>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Podatnicy zwolnieni</a:t>
            </a:r>
            <a:r>
              <a:rPr lang="pl-PL" baseline="0" dirty="0"/>
              <a:t> nie muszą</a:t>
            </a:r>
          </a:p>
          <a:p>
            <a:endParaRPr lang="pl-PL" baseline="0" dirty="0"/>
          </a:p>
          <a:p>
            <a:r>
              <a:rPr lang="pl-PL" sz="1200" kern="1200" dirty="0">
                <a:solidFill>
                  <a:schemeClr val="tx1"/>
                </a:solidFill>
                <a:effectLst/>
                <a:latin typeface="+mn-lt"/>
                <a:ea typeface="+mn-ea"/>
                <a:cs typeface="+mn-cs"/>
              </a:rPr>
              <a:t>obowiązek zamieszczenia tej informacji będzie dotyczył wyłącznie faktur, w których wartość brutto przekracza 15 000 zł lub równowartość tej kwoty i faktura taka dokumentuje nabycie towarów lub usług wymienione w dodawanym do ustawy załączniku nr 15. Oznacza to, że nawet w sytuacji, gdy faktura taka zawiera jedną pozycję objętą zakresem wskazanym w załączniku nr 15, podatnik będzie miał obowiązek zamieszczenia na tej fakturze informacji „mechanizm podzielonej płatności”. Nie ma przy tym znaczenia, że wartość towarów lub usług objętych załącznikiem nr 15, wykazanych na danej fakturze jest niższa niż 15 000 zł. Nawet więc jeżeli kwota należności za towar z załącznika nr 15 wynosić będzie np. 1230 zł brutto (1000 zł netto + 230 zł VAT-u), a wartość brutto całej faktury wynosić będzie 16 000 zł, wówczas taka faktura powinna mieć oznaczenie „mechanizm podzielonej płatności”. </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__________________________________</a:t>
            </a:r>
          </a:p>
          <a:p>
            <a:endParaRPr lang="pl-PL" sz="1200" kern="1200" dirty="0">
              <a:solidFill>
                <a:schemeClr val="tx1"/>
              </a:solidFill>
              <a:effectLst/>
              <a:latin typeface="+mn-lt"/>
              <a:ea typeface="+mn-ea"/>
              <a:cs typeface="+mn-cs"/>
            </a:endParaRPr>
          </a:p>
          <a:p>
            <a:r>
              <a:rPr lang="pl-PL" sz="1200" b="1" i="0" kern="1200" dirty="0">
                <a:solidFill>
                  <a:schemeClr val="tx1"/>
                </a:solidFill>
                <a:effectLst/>
                <a:latin typeface="+mn-lt"/>
                <a:ea typeface="+mn-ea"/>
                <a:cs typeface="+mn-cs"/>
              </a:rPr>
              <a:t>Czy firmy mogą przyjąć uproszczenie, że w przypadku faktur zawierających zarówno towary wrażliwe, jak i inne, nie wyszczególniać w odrębnych pozycjach towarów wrażliwych z załącznika 15, tylko oznaczać je adnotacją „mechanizm podzielonej płatności”? To by ułatwiło w wielu przypadkach obsługę procesu fakturowania.</a:t>
            </a:r>
          </a:p>
          <a:p>
            <a:r>
              <a:rPr lang="pl-PL" sz="1200" b="1" i="1" kern="1200" dirty="0">
                <a:solidFill>
                  <a:schemeClr val="tx1"/>
                </a:solidFill>
                <a:effectLst/>
                <a:latin typeface="+mn-lt"/>
                <a:ea typeface="+mn-ea"/>
                <a:cs typeface="+mn-cs"/>
              </a:rPr>
              <a:t>Odp.</a:t>
            </a:r>
          </a:p>
          <a:p>
            <a:r>
              <a:rPr lang="pl-PL" sz="1200" b="0" i="1" kern="1200" dirty="0">
                <a:solidFill>
                  <a:schemeClr val="tx1"/>
                </a:solidFill>
                <a:effectLst/>
                <a:latin typeface="+mn-lt"/>
                <a:ea typeface="+mn-ea"/>
                <a:cs typeface="+mn-cs"/>
              </a:rPr>
              <a:t>Oznacza to, że nawet w sytuacji, gdy faktura taka zawiera jedną pozycję objętą zakresem wskazanym w załączniku nr 15, powstaje obowiązek zamieszczenia na tej fakturze tej informacji. Nie ma przy tym obowiązku, aby informacja ta była zamieszczana konkretnie przy pozycji objętej obowiązkiem podzielenia płatności. Zatem z punktu widzenia przepisów wystarczające jest zamieszczenie informacji „mechanizm podzielonej płatności” w dowolnym miejscu na fakturze.</a:t>
            </a:r>
          </a:p>
          <a:p>
            <a:endParaRPr lang="pl-PL" sz="1200" b="1" i="1" kern="1200" dirty="0">
              <a:solidFill>
                <a:schemeClr val="tx1"/>
              </a:solidFill>
              <a:effectLst/>
              <a:latin typeface="+mn-lt"/>
              <a:ea typeface="+mn-ea"/>
              <a:cs typeface="+mn-cs"/>
            </a:endParaRPr>
          </a:p>
          <a:p>
            <a:r>
              <a:rPr lang="pl-PL" sz="1200" b="1" i="0" kern="1200" dirty="0">
                <a:solidFill>
                  <a:schemeClr val="tx1"/>
                </a:solidFill>
                <a:effectLst/>
                <a:latin typeface="+mn-lt"/>
                <a:ea typeface="+mn-ea"/>
                <a:cs typeface="+mn-cs"/>
              </a:rPr>
              <a:t>Pytanie</a:t>
            </a:r>
          </a:p>
          <a:p>
            <a:r>
              <a:rPr lang="pl-PL" sz="1200" b="1" i="0" kern="1200" dirty="0">
                <a:solidFill>
                  <a:schemeClr val="tx1"/>
                </a:solidFill>
                <a:effectLst/>
                <a:latin typeface="+mn-lt"/>
                <a:ea typeface="+mn-ea"/>
                <a:cs typeface="+mn-cs"/>
              </a:rPr>
              <a:t>Czy przedsiębiorcy mogą zdecydować się na dopisywanie „mechanizm podzielonej płatności” na wszystkich fakturach sprzedażowych, niezależnie od tego, czy będą obejmować choćby jedną pozycję podlegającą obowiązkowemu </a:t>
            </a:r>
            <a:r>
              <a:rPr lang="pl-PL" sz="1200" b="1" i="0" kern="1200" dirty="0" err="1">
                <a:solidFill>
                  <a:schemeClr val="tx1"/>
                </a:solidFill>
                <a:effectLst/>
                <a:latin typeface="+mn-lt"/>
                <a:ea typeface="+mn-ea"/>
                <a:cs typeface="+mn-cs"/>
              </a:rPr>
              <a:t>split</a:t>
            </a:r>
            <a:r>
              <a:rPr lang="pl-PL" sz="1200" b="1" i="0" kern="1200" dirty="0">
                <a:solidFill>
                  <a:schemeClr val="tx1"/>
                </a:solidFill>
                <a:effectLst/>
                <a:latin typeface="+mn-lt"/>
                <a:ea typeface="+mn-ea"/>
                <a:cs typeface="+mn-cs"/>
              </a:rPr>
              <a:t> </a:t>
            </a:r>
            <a:r>
              <a:rPr lang="pl-PL" sz="1200" b="1" i="0" kern="1200" dirty="0" err="1">
                <a:solidFill>
                  <a:schemeClr val="tx1"/>
                </a:solidFill>
                <a:effectLst/>
                <a:latin typeface="+mn-lt"/>
                <a:ea typeface="+mn-ea"/>
                <a:cs typeface="+mn-cs"/>
              </a:rPr>
              <a:t>paymentowi</a:t>
            </a:r>
            <a:r>
              <a:rPr lang="pl-PL" sz="1200" b="1" i="0" kern="1200" dirty="0">
                <a:solidFill>
                  <a:schemeClr val="tx1"/>
                </a:solidFill>
                <a:effectLst/>
                <a:latin typeface="+mn-lt"/>
                <a:ea typeface="+mn-ea"/>
                <a:cs typeface="+mn-cs"/>
              </a:rPr>
              <a:t> (czyli nawet gdy nie będą dotyczyć towarów i usług z załącznika nr 15)? Czy takie działanie podatników będzie prawidłowe, tzn. niesprzeczne z ustawą o VAT? Czy nie będzie to interpretowane jako „wystawienie faktury z naruszeniem ust 1”?</a:t>
            </a:r>
          </a:p>
          <a:p>
            <a:r>
              <a:rPr lang="pl-PL" sz="1200" b="1" i="1" kern="1200" dirty="0">
                <a:solidFill>
                  <a:schemeClr val="tx1"/>
                </a:solidFill>
                <a:effectLst/>
                <a:latin typeface="+mn-lt"/>
                <a:ea typeface="+mn-ea"/>
                <a:cs typeface="+mn-cs"/>
              </a:rPr>
              <a:t>Odp.</a:t>
            </a:r>
          </a:p>
          <a:p>
            <a:r>
              <a:rPr lang="pl-PL" sz="1200" b="0" i="1" kern="1200" dirty="0">
                <a:solidFill>
                  <a:schemeClr val="tx1"/>
                </a:solidFill>
                <a:effectLst/>
                <a:latin typeface="+mn-lt"/>
                <a:ea typeface="+mn-ea"/>
                <a:cs typeface="+mn-cs"/>
              </a:rPr>
              <a:t>Przepisy regulujące zakres danych na fakturze określają elementy konieczne do zamieszczenia. Podatnik może oprócz tych elementów zamieścić również inne informacje, co nie stanowi naruszenia przepisów „fakturowych”. Również z punktu widzenia kodeksu karnego skarbowego faktura zawierająca oprócz elementów koniecznych dodatkowe informacje nie jest fakturą „wadliwą”.</a:t>
            </a:r>
            <a:endParaRPr lang="pl-PL" i="1"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534096"/>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Art. 1 pkt 9 lit. c</a:t>
            </a:r>
            <a:r>
              <a:rPr lang="pl-PL" sz="1200" kern="1200" dirty="0">
                <a:solidFill>
                  <a:schemeClr val="tx1"/>
                </a:solidFill>
                <a:effectLst/>
                <a:latin typeface="+mn-lt"/>
                <a:ea typeface="+mn-ea"/>
                <a:cs typeface="+mn-cs"/>
              </a:rPr>
              <a:t> projektu proponuje dodanie do art. 106e ust. 12 i 13, nakładającego na wystawcę faktury sankcję w wysokości 30% kwoty podatku wykazanego na fakturze za nieumieszczenie na wystawianej fakturze specjalnego oznaczenia „mechanizm podzielonej płatności” będącego informacją, że przedmiotowa faktura z uwagi na przedmiot transakcji jak i kwotę powinna zostać zapłacona z zastosowaniem mechanizmu podzielonej płatności.</a:t>
            </a:r>
          </a:p>
          <a:p>
            <a:r>
              <a:rPr lang="pl-PL" sz="1200" kern="1200" dirty="0">
                <a:solidFill>
                  <a:schemeClr val="tx1"/>
                </a:solidFill>
                <a:effectLst/>
                <a:latin typeface="+mn-lt"/>
                <a:ea typeface="+mn-ea"/>
                <a:cs typeface="+mn-cs"/>
              </a:rPr>
              <a:t>Sankcja ta będzie naliczana od kwoty podatku przypadającej na dostawę towarów lub usług wymienionych w załączniku nr 15. Jeżeli zatem dana faktura o wartości brutto przekraczającej 15 000 zł zawiera jedną pozycję dokumentującą nabycie towarów lub usług wymienionych w załączniku nr 15, to sankcja będzie naliczana wyłącznie od wartości kwoty podatku należnego z tytułu tej konkretnej pozycji.</a:t>
            </a:r>
          </a:p>
          <a:p>
            <a:endParaRPr lang="pl-PL" b="1" u="sng" dirty="0"/>
          </a:p>
          <a:p>
            <a:r>
              <a:rPr lang="pl-PL" b="1" u="sng" dirty="0"/>
              <a:t>Odstąpienie od sankcji</a:t>
            </a:r>
          </a:p>
          <a:p>
            <a:r>
              <a:rPr lang="pl-PL" sz="1200" kern="1200" dirty="0">
                <a:solidFill>
                  <a:schemeClr val="tx1"/>
                </a:solidFill>
                <a:effectLst/>
                <a:latin typeface="+mn-lt"/>
                <a:ea typeface="+mn-ea"/>
                <a:cs typeface="+mn-cs"/>
              </a:rPr>
              <a:t>Ponadto proponuje się, aby sankcja nie była stosowana, jeżeli, mimo braku stosownego oznaczenia na fakturze, nabywca ureguluje w mechanizmie podzielonej płatności kwotę odpowiadającą kwocie podatku przypadającą na dostawę towarów lub usług wymienionych w załączniku nr 15 (ust. 13). </a:t>
            </a:r>
          </a:p>
          <a:p>
            <a:r>
              <a:rPr lang="pl-PL" sz="1200" kern="1200" dirty="0">
                <a:solidFill>
                  <a:schemeClr val="tx1"/>
                </a:solidFill>
                <a:effectLst/>
                <a:latin typeface="+mn-lt"/>
                <a:ea typeface="+mn-ea"/>
                <a:cs typeface="+mn-cs"/>
              </a:rPr>
              <a:t>Jeżeli więc sprzedawca przez błąd nie oznaczy faktury koniecznym dopiskiem, wówczas będzie mógł naprawić swoje uchybienie i uniknąć sankcji. W tym celu powinien przede wszystkim poinformować nabywcę, że wystawił mu fakturę bez wymaganego oznaczenia, tak żeby przekazać mu brakującą na fakturze informację, że powinien zapłacić w podzielonej płatności. Informację tę sprzedawca może przekazać w dowolnej formie nabywcy, może to uczynić w dowolny sposób, nawet przed wystawieniem faktury korygującej, w interesie sprzedawcy leży bowiem, żeby nabywca miał szansę zrealizować płatność w mechanizmie podzielonej płatności. </a:t>
            </a: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3775180"/>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Nie ma znaczenia, czy sprzedawca zapłacił podatek.</a:t>
            </a: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5542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231</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26553806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1" i="0" dirty="0">
                <a:solidFill>
                  <a:srgbClr val="333333"/>
                </a:solidFill>
                <a:effectLst/>
                <a:latin typeface="Open Sans"/>
              </a:rPr>
              <a:t>Uwaga!</a:t>
            </a:r>
            <a:endParaRPr lang="pl-PL" b="0" i="0" dirty="0">
              <a:solidFill>
                <a:srgbClr val="333333"/>
              </a:solidFill>
              <a:effectLst/>
              <a:latin typeface="Open Sans"/>
            </a:endParaRPr>
          </a:p>
          <a:p>
            <a:pPr algn="l"/>
            <a:r>
              <a:rPr lang="pl-PL" b="0" i="0" dirty="0">
                <a:solidFill>
                  <a:srgbClr val="333333"/>
                </a:solidFill>
                <a:effectLst/>
                <a:latin typeface="Open Sans"/>
              </a:rPr>
              <a:t>Samorządowe jednostki organizacyjne posiadające osobowość prawną to, przykładowo, spółki akcyjne, spółki z o.o., fundacje, publiczne samodzielne zakłady opieki zdrowotnej, samorządowe instytucje kultury oraz inne gminne osoby prawne. Tego typu jednostki będą uznawane za posiadaczy rachunku rozliczeniowego w rozumieniu Prawa bankowego.</a:t>
            </a:r>
          </a:p>
          <a:p>
            <a:pPr algn="l"/>
            <a:r>
              <a:rPr lang="pl-PL" b="1" i="0" dirty="0">
                <a:solidFill>
                  <a:srgbClr val="333333"/>
                </a:solidFill>
                <a:effectLst/>
                <a:latin typeface="Open Sans"/>
              </a:rPr>
              <a:t>Uwaga!</a:t>
            </a:r>
            <a:endParaRPr lang="pl-PL" b="0" i="0" dirty="0">
              <a:solidFill>
                <a:srgbClr val="333333"/>
              </a:solidFill>
              <a:effectLst/>
              <a:latin typeface="Open Sans"/>
            </a:endParaRPr>
          </a:p>
          <a:p>
            <a:pPr algn="l"/>
            <a:r>
              <a:rPr lang="pl-PL" b="0" i="0" dirty="0">
                <a:solidFill>
                  <a:srgbClr val="333333"/>
                </a:solidFill>
                <a:effectLst/>
                <a:latin typeface="Open Sans"/>
              </a:rPr>
              <a:t>Samorządowe jednostki organizacyjne niemające osobowości prawnej z kolei to na przykład szkoły publiczne, przedszkola publiczne, miejskie ośrodki pomocy społecznej, powiatowe urzędy pracy, domy dziecka, domy pomocy społecznej, centra pomocy rodzinie, zarządy dróg, urzędy gminy, starostwa powiatowe i urzędy marszałkowskie. Takie jednostki nie posiadają zdolności prawnej, działają zawsze w imieniu i na rachunek gminy, powiatu czy województwa i jako takie nie mogą być uznawane za posiadacza rachunku rozliczeniowego. Posiadaczem takiego rachunku będzie zawsze tworząca je JST, sama jednostka organizacyjna natomiast (jednostka budżetowa lub samorządowy zakład budżetowy) uznawane będą za jego użytkownika.</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232</a:t>
            </a:fld>
            <a:endParaRPr lang="pl-PL" altLang="pl-PL"/>
          </a:p>
        </p:txBody>
      </p:sp>
    </p:spTree>
    <p:extLst>
      <p:ext uri="{BB962C8B-B14F-4D97-AF65-F5344CB8AC3E}">
        <p14:creationId xmlns:p14="http://schemas.microsoft.com/office/powerpoint/2010/main" val="742694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800" b="1" i="0" cap="all" dirty="0">
                <a:solidFill>
                  <a:srgbClr val="333333"/>
                </a:solidFill>
                <a:effectLst/>
                <a:latin typeface="ubuntu"/>
              </a:rPr>
              <a:t>PYTANIE 3:</a:t>
            </a:r>
            <a:endParaRPr lang="pl-PL" b="0" i="0" cap="all" dirty="0">
              <a:solidFill>
                <a:srgbClr val="333333"/>
              </a:solidFill>
              <a:effectLst/>
              <a:latin typeface="ubuntu"/>
            </a:endParaRPr>
          </a:p>
          <a:p>
            <a:pPr algn="l"/>
            <a:r>
              <a:rPr lang="pl-PL" b="1" i="0" cap="all" dirty="0">
                <a:solidFill>
                  <a:srgbClr val="333333"/>
                </a:solidFill>
                <a:effectLst/>
                <a:latin typeface="ubuntu"/>
              </a:rPr>
              <a:t>CZY ZAWSZE TRZEBA SKŁADAĆ OŚWIADCZENIE O KWALIFIKOWALNOŚCI PODATKU VAT PRZY PROJEKTACH UNIJNYCH ?</a:t>
            </a:r>
            <a:endParaRPr lang="pl-PL" b="0" i="0" cap="all" dirty="0">
              <a:solidFill>
                <a:srgbClr val="333333"/>
              </a:solidFill>
              <a:effectLst/>
              <a:latin typeface="ubuntu"/>
            </a:endParaRPr>
          </a:p>
          <a:p>
            <a:pPr algn="l"/>
            <a:r>
              <a:rPr lang="pl-PL" b="0" i="0" dirty="0">
                <a:solidFill>
                  <a:srgbClr val="333333"/>
                </a:solidFill>
                <a:effectLst/>
                <a:latin typeface="ubuntu"/>
              </a:rPr>
              <a:t> </a:t>
            </a:r>
          </a:p>
          <a:p>
            <a:pPr algn="l"/>
            <a:r>
              <a:rPr lang="pl-PL" b="0" i="0" dirty="0">
                <a:solidFill>
                  <a:srgbClr val="333333"/>
                </a:solidFill>
                <a:effectLst/>
                <a:latin typeface="ubuntu"/>
              </a:rPr>
              <a:t>Jeśli beneficjent ubiega się o uznanie podatku VAT za wydatek kwalifikowalny w projekcie, zobowiązany jest wypełnić odpowiednią część wniosku o dofinansowanie (oświadczenie o kwalifikowalności podatku VAT). Jeżeli beneficjent we wniosku o dofinansowanie wskazał podatek VAT jako wydatek kwalifikowalny, powinien podać szczegółowe uzasadnienie zawierające podstawę prawną wskazującą na brak możliwości obniżenia podatku VAT należnego o podatek VAT naliczony, zarówno na dzień sporządzania wniosku o dofinansowanie, jak również mając na uwadze planowany sposób wykorzystania w przyszłości majątku nabytego/wytworzonego w związku z realizacją projektu. Już na tym etapie beneficjent powinien być pewien, czy będzie mu przysługiwać prawo do obniżenia podatku należnego o podatek naliczony (powinien także przewidzieć, czy w przyszłości nie dokona opodatkowanych czynności – co może skutkować nabyciem ww. prawa a tym samym utratą prawa do kwalifikowania takiego wydatku w ramach projektu).</a:t>
            </a:r>
          </a:p>
          <a:p>
            <a:pPr algn="l"/>
            <a:r>
              <a:rPr lang="pl-PL" b="0" i="0" dirty="0">
                <a:solidFill>
                  <a:srgbClr val="333333"/>
                </a:solidFill>
                <a:effectLst/>
                <a:latin typeface="ubuntu"/>
              </a:rPr>
              <a:t> </a:t>
            </a:r>
          </a:p>
          <a:p>
            <a:pPr algn="l"/>
            <a:r>
              <a:rPr lang="pl-PL" sz="1800" b="1" i="0" cap="all" dirty="0">
                <a:solidFill>
                  <a:srgbClr val="333333"/>
                </a:solidFill>
                <a:effectLst/>
                <a:latin typeface="ubuntu"/>
              </a:rPr>
              <a:t>PYTANIE 4:</a:t>
            </a:r>
            <a:endParaRPr lang="pl-PL" b="0" i="0" cap="all" dirty="0">
              <a:solidFill>
                <a:srgbClr val="333333"/>
              </a:solidFill>
              <a:effectLst/>
              <a:latin typeface="ubuntu"/>
            </a:endParaRPr>
          </a:p>
          <a:p>
            <a:pPr algn="l"/>
            <a:r>
              <a:rPr lang="pl-PL" b="1" i="0" cap="all" dirty="0">
                <a:solidFill>
                  <a:srgbClr val="333333"/>
                </a:solidFill>
                <a:effectLst/>
                <a:latin typeface="ubuntu"/>
              </a:rPr>
              <a:t>JAKI SĄ KONSEKWENCJE ZŁOŻENIE BŁĘDNEGO OŚWIADCZENIA O KWALIFIKOWALNOŚCI VAT ?</a:t>
            </a:r>
            <a:endParaRPr lang="pl-PL" b="0" i="0" cap="all" dirty="0">
              <a:solidFill>
                <a:srgbClr val="333333"/>
              </a:solidFill>
              <a:effectLst/>
              <a:latin typeface="ubuntu"/>
            </a:endParaRPr>
          </a:p>
          <a:p>
            <a:pPr algn="l"/>
            <a:r>
              <a:rPr lang="pl-PL" b="0" i="0" dirty="0">
                <a:solidFill>
                  <a:srgbClr val="333333"/>
                </a:solidFill>
                <a:effectLst/>
                <a:latin typeface="ubuntu"/>
              </a:rPr>
              <a:t> </a:t>
            </a:r>
          </a:p>
          <a:p>
            <a:pPr algn="l"/>
            <a:r>
              <a:rPr lang="pl-PL" b="0" i="0" dirty="0">
                <a:solidFill>
                  <a:srgbClr val="333333"/>
                </a:solidFill>
                <a:effectLst/>
                <a:latin typeface="ubuntu"/>
              </a:rPr>
              <a:t>Oświadczenie o kwalifikowalności podatku VAT (w odpowiedniej części wniosku o dofinansowanie) należy wypełnić rzetelnie i prawidłowo. Jeśli istnieją wątpliwości co do charakteru wydatku i prawa do odliczenia podatku VAT naliczonego, to należy to bezwzględnie wyjaśnić przed wypełnieniem ww. oświadczenia i ujęciem podatku VAT jako wydatku kwalifikowalnego we wniosku o dofinansowanie. Pomocne w tym przypadku może być złożenie wniosku do organu upoważnionego do wydawania interpretacji przepisów prawa podatkowego o wydanie indywidualnej interpretacji (w konkretnej sprawie). Organ podatkowy występujący w imieniu Ministra Finansów udziela bowiem odpowiedzi na pytanie o prawie do odliczenia podatku VAT naliczonego. Skutki nieprawidłowej kwalifikacji prawnej w zakresie braku możliwości odzyskania podatku od towarów i usług ponosi beneficjent.</a:t>
            </a:r>
          </a:p>
          <a:p>
            <a:pPr algn="l"/>
            <a:r>
              <a:rPr lang="pl-PL" b="0" i="0" dirty="0">
                <a:solidFill>
                  <a:srgbClr val="333333"/>
                </a:solidFill>
                <a:effectLst/>
                <a:latin typeface="ubuntu"/>
              </a:rPr>
              <a:t> </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22</a:t>
            </a:fld>
            <a:endParaRPr lang="pl-PL" altLang="pl-PL"/>
          </a:p>
        </p:txBody>
      </p:sp>
    </p:spTree>
    <p:extLst>
      <p:ext uri="{BB962C8B-B14F-4D97-AF65-F5344CB8AC3E}">
        <p14:creationId xmlns:p14="http://schemas.microsoft.com/office/powerpoint/2010/main" val="90975977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233</a:t>
            </a:fld>
            <a:endParaRPr lang="pl-PL" altLang="pl-PL"/>
          </a:p>
        </p:txBody>
      </p:sp>
    </p:spTree>
    <p:extLst>
      <p:ext uri="{BB962C8B-B14F-4D97-AF65-F5344CB8AC3E}">
        <p14:creationId xmlns:p14="http://schemas.microsoft.com/office/powerpoint/2010/main" val="2685267976"/>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234</a:t>
            </a:fld>
            <a:endParaRPr lang="pl-PL" altLang="pl-PL"/>
          </a:p>
        </p:txBody>
      </p:sp>
    </p:spTree>
    <p:extLst>
      <p:ext uri="{BB962C8B-B14F-4D97-AF65-F5344CB8AC3E}">
        <p14:creationId xmlns:p14="http://schemas.microsoft.com/office/powerpoint/2010/main" val="2936610825"/>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235</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765483685"/>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b="1" i="0" kern="1200" dirty="0">
                <a:solidFill>
                  <a:schemeClr val="tx1"/>
                </a:solidFill>
                <a:effectLst/>
                <a:latin typeface="+mn-lt"/>
                <a:ea typeface="+mn-ea"/>
                <a:cs typeface="+mn-cs"/>
              </a:rPr>
              <a:t>Art.  96b.  [Wykazy podmiotów, co do których nie dokonano rejestracji, podmiotów wykreślonych oraz podmiotów, których rejestracja została przywrócona]</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236</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089551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u="sng" kern="1200" dirty="0">
                <a:solidFill>
                  <a:schemeClr val="tx1"/>
                </a:solidFill>
                <a:effectLst/>
                <a:latin typeface="+mn-lt"/>
                <a:ea typeface="+mn-ea"/>
                <a:cs typeface="+mn-cs"/>
              </a:rPr>
              <a:t>Wykaz w zakresie dotyczącym podmiotów, o których mowa w:</a:t>
            </a:r>
            <a:endParaRPr lang="pl-PL" sz="1200" kern="1200" dirty="0">
              <a:solidFill>
                <a:schemeClr val="tx1"/>
              </a:solidFill>
              <a:effectLst/>
              <a:latin typeface="+mn-lt"/>
              <a:ea typeface="+mn-ea"/>
              <a:cs typeface="+mn-cs"/>
            </a:endParaRPr>
          </a:p>
          <a:p>
            <a:r>
              <a:rPr lang="pl-PL" sz="1200" u="sng" kern="1200" dirty="0">
                <a:solidFill>
                  <a:schemeClr val="tx1"/>
                </a:solidFill>
                <a:effectLst/>
                <a:latin typeface="+mn-lt"/>
                <a:ea typeface="+mn-ea"/>
                <a:cs typeface="+mn-cs"/>
              </a:rPr>
              <a:t>1) ust. 1 pkt 1, nie zawiera danych, o których mowa w ust. 3 pkt 13, a w przypadku podmiotów, o których mowa w art. 96 ust. 9a pkt 1 - danych, o których mowa w ust. 3 pkt 4 i 8-10;</a:t>
            </a:r>
            <a:endParaRPr lang="pl-PL" sz="1200" kern="1200" dirty="0">
              <a:solidFill>
                <a:schemeClr val="tx1"/>
              </a:solidFill>
              <a:effectLst/>
              <a:latin typeface="+mn-lt"/>
              <a:ea typeface="+mn-ea"/>
              <a:cs typeface="+mn-cs"/>
            </a:endParaRPr>
          </a:p>
          <a:p>
            <a:r>
              <a:rPr lang="pl-PL" sz="1200" u="sng" kern="1200" dirty="0">
                <a:solidFill>
                  <a:schemeClr val="tx1"/>
                </a:solidFill>
                <a:effectLst/>
                <a:latin typeface="+mn-lt"/>
                <a:ea typeface="+mn-ea"/>
                <a:cs typeface="+mn-cs"/>
              </a:rPr>
              <a:t>2) ust. 1 pkt 2, nie zawiera danych, o których mowa w ust. 3 pkt 4 i 8-10.</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239</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02590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u="sng" kern="1200" dirty="0">
                <a:solidFill>
                  <a:schemeClr val="tx1"/>
                </a:solidFill>
                <a:effectLst/>
                <a:latin typeface="+mn-lt"/>
                <a:ea typeface="+mn-ea"/>
                <a:cs typeface="+mn-cs"/>
              </a:rPr>
              <a:t>Wykaz w zakresie dotyczącym podmiotów, o których mowa w:</a:t>
            </a:r>
            <a:endParaRPr lang="pl-PL" sz="1200" kern="1200" dirty="0">
              <a:solidFill>
                <a:schemeClr val="tx1"/>
              </a:solidFill>
              <a:effectLst/>
              <a:latin typeface="+mn-lt"/>
              <a:ea typeface="+mn-ea"/>
              <a:cs typeface="+mn-cs"/>
            </a:endParaRPr>
          </a:p>
          <a:p>
            <a:r>
              <a:rPr lang="pl-PL" sz="1200" u="sng" kern="1200" dirty="0">
                <a:solidFill>
                  <a:schemeClr val="tx1"/>
                </a:solidFill>
                <a:effectLst/>
                <a:latin typeface="+mn-lt"/>
                <a:ea typeface="+mn-ea"/>
                <a:cs typeface="+mn-cs"/>
              </a:rPr>
              <a:t>1) ust. 1 pkt 1, nie zawiera danych, o których mowa w ust. 3 pkt 13, a w przypadku podmiotów, o których mowa w art. 96 ust. 9a pkt 1 - danych, o których mowa w ust. 3 pkt 4 i 8-10;</a:t>
            </a:r>
            <a:endParaRPr lang="pl-PL" sz="1200" kern="1200" dirty="0">
              <a:solidFill>
                <a:schemeClr val="tx1"/>
              </a:solidFill>
              <a:effectLst/>
              <a:latin typeface="+mn-lt"/>
              <a:ea typeface="+mn-ea"/>
              <a:cs typeface="+mn-cs"/>
            </a:endParaRPr>
          </a:p>
          <a:p>
            <a:r>
              <a:rPr lang="pl-PL" sz="1200" u="sng" kern="1200" dirty="0">
                <a:solidFill>
                  <a:schemeClr val="tx1"/>
                </a:solidFill>
                <a:effectLst/>
                <a:latin typeface="+mn-lt"/>
                <a:ea typeface="+mn-ea"/>
                <a:cs typeface="+mn-cs"/>
              </a:rPr>
              <a:t>2) ust. 1 pkt 2, nie zawiera danych, o których mowa w ust. 3 pkt 4 i 8-10.</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025908"/>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Gminy, powiaty i województwa posiadają osobowość prawną</a:t>
            </a:r>
          </a:p>
          <a:p>
            <a:r>
              <a:rPr lang="pl-PL" b="0" i="0" dirty="0">
                <a:solidFill>
                  <a:srgbClr val="333333"/>
                </a:solidFill>
                <a:effectLst/>
                <a:latin typeface="Open Sans"/>
              </a:rPr>
              <a:t>Samorządowe jednostki organizacyjne niemające osobowości prawnej z kolei to na przykład szkoły publiczne, przedszkola publiczne</a:t>
            </a:r>
          </a:p>
          <a:p>
            <a:endParaRPr lang="pl-PL" sz="1200" b="0" i="0" u="none" strike="noStrike" kern="1200" baseline="0" dirty="0">
              <a:solidFill>
                <a:srgbClr val="333333"/>
              </a:solidFill>
              <a:effectLst/>
              <a:latin typeface="Open Sans"/>
              <a:ea typeface="+mn-ea"/>
              <a:cs typeface="+mn-cs"/>
            </a:endParaRPr>
          </a:p>
          <a:p>
            <a:endParaRPr lang="pl-PL" sz="1200" b="0" i="0" u="none" strike="noStrike" kern="1200" baseline="0" dirty="0">
              <a:solidFill>
                <a:srgbClr val="333333"/>
              </a:solidFill>
              <a:effectLst/>
              <a:latin typeface="Open Sans"/>
              <a:ea typeface="+mn-ea"/>
              <a:cs typeface="+mn-cs"/>
            </a:endParaRPr>
          </a:p>
          <a:p>
            <a:r>
              <a:rPr lang="pl-PL" sz="1200" b="0" i="0" u="none" strike="noStrike" kern="1200" baseline="0" dirty="0">
                <a:solidFill>
                  <a:schemeClr val="tx1"/>
                </a:solidFill>
                <a:latin typeface="+mn-lt"/>
                <a:ea typeface="+mn-ea"/>
                <a:cs typeface="+mn-cs"/>
              </a:rPr>
              <a:t>W Wykazie </a:t>
            </a:r>
            <a:r>
              <a:rPr lang="pl-PL" sz="1200" b="1" i="0" u="sng" strike="noStrike" kern="1200" baseline="0" dirty="0">
                <a:solidFill>
                  <a:schemeClr val="tx1"/>
                </a:solidFill>
                <a:latin typeface="+mn-lt"/>
                <a:ea typeface="+mn-ea"/>
                <a:cs typeface="+mn-cs"/>
              </a:rPr>
              <a:t>nie będą zamieszczane rachunki oszczędnościowo – rozliczeniowe tzw.</a:t>
            </a:r>
          </a:p>
          <a:p>
            <a:r>
              <a:rPr lang="pl-PL" sz="1200" b="1" i="0" u="sng" strike="noStrike" kern="1200" baseline="0" dirty="0">
                <a:solidFill>
                  <a:schemeClr val="tx1"/>
                </a:solidFill>
                <a:latin typeface="+mn-lt"/>
                <a:ea typeface="+mn-ea"/>
                <a:cs typeface="+mn-cs"/>
              </a:rPr>
              <a:t>rachunki ROR</a:t>
            </a:r>
            <a:r>
              <a:rPr lang="pl-PL" sz="1200" b="0" i="0" u="none" strike="noStrike" kern="1200" baseline="0" dirty="0">
                <a:solidFill>
                  <a:schemeClr val="tx1"/>
                </a:solidFill>
                <a:latin typeface="+mn-lt"/>
                <a:ea typeface="+mn-ea"/>
                <a:cs typeface="+mn-cs"/>
              </a:rPr>
              <a:t> (zwane również kontami osobistymi), które banki prowadzą dla osób</a:t>
            </a:r>
          </a:p>
          <a:p>
            <a:r>
              <a:rPr lang="pl-PL" sz="1200" b="0" i="0" u="none" strike="noStrike" kern="1200" baseline="0" dirty="0">
                <a:solidFill>
                  <a:schemeClr val="tx1"/>
                </a:solidFill>
                <a:latin typeface="+mn-lt"/>
                <a:ea typeface="+mn-ea"/>
                <a:cs typeface="+mn-cs"/>
              </a:rPr>
              <a:t>fizycznych nieprowadzących działalności gospodarczej. Podkreślić należy, że jeżeli</a:t>
            </a:r>
          </a:p>
          <a:p>
            <a:r>
              <a:rPr lang="pl-PL" sz="1200" b="0" i="0" u="none" strike="noStrike" kern="1200" baseline="0" dirty="0">
                <a:solidFill>
                  <a:schemeClr val="tx1"/>
                </a:solidFill>
                <a:latin typeface="+mn-lt"/>
                <a:ea typeface="+mn-ea"/>
                <a:cs typeface="+mn-cs"/>
              </a:rPr>
              <a:t>przedsiębiorcy wykorzystują w swoich firmach rachunki ROR to nawet jeżeli rachunki te</a:t>
            </a:r>
          </a:p>
          <a:p>
            <a:r>
              <a:rPr lang="pl-PL" sz="1200" b="0" i="0" u="none" strike="noStrike" kern="1200" baseline="0" dirty="0">
                <a:solidFill>
                  <a:schemeClr val="tx1"/>
                </a:solidFill>
                <a:latin typeface="+mn-lt"/>
                <a:ea typeface="+mn-ea"/>
                <a:cs typeface="+mn-cs"/>
              </a:rPr>
              <a:t>zostały przez podatników zgłoszone, jako rachunki związane z prowadzoną działalnością</a:t>
            </a:r>
          </a:p>
          <a:p>
            <a:r>
              <a:rPr lang="pl-PL" sz="1200" b="0" i="0" u="none" strike="noStrike" kern="1200" baseline="0" dirty="0">
                <a:solidFill>
                  <a:schemeClr val="tx1"/>
                </a:solidFill>
                <a:latin typeface="+mn-lt"/>
                <a:ea typeface="+mn-ea"/>
                <a:cs typeface="+mn-cs"/>
              </a:rPr>
              <a:t>gospodarczą - rachunki te nie będą zamieszczane w Wykazie. Rachunki ROR są wyłączone z</a:t>
            </a:r>
          </a:p>
          <a:p>
            <a:r>
              <a:rPr lang="pl-PL" sz="1200" b="0" i="0" u="none" strike="noStrike" kern="1200" baseline="0" dirty="0">
                <a:solidFill>
                  <a:schemeClr val="tx1"/>
                </a:solidFill>
                <a:latin typeface="+mn-lt"/>
                <a:ea typeface="+mn-ea"/>
                <a:cs typeface="+mn-cs"/>
              </a:rPr>
              <a:t>raportowania w ramach STIR. Powoduje to brak możliwości potwierdzenia tych rachunków za</a:t>
            </a:r>
          </a:p>
          <a:p>
            <a:r>
              <a:rPr lang="pl-PL" sz="1200" b="0" i="0" u="none" strike="noStrike" kern="1200" baseline="0" dirty="0">
                <a:solidFill>
                  <a:schemeClr val="tx1"/>
                </a:solidFill>
                <a:latin typeface="+mn-lt"/>
                <a:ea typeface="+mn-ea"/>
                <a:cs typeface="+mn-cs"/>
              </a:rPr>
              <a:t>pomocą systemu STIR i tym samym spełnienia wymogu określonego w art. 96b ust. 3 pkt 13</a:t>
            </a:r>
          </a:p>
          <a:p>
            <a:r>
              <a:rPr lang="pl-PL" sz="1200" b="0" i="0" u="none" strike="noStrike" kern="1200" baseline="0" dirty="0">
                <a:solidFill>
                  <a:schemeClr val="tx1"/>
                </a:solidFill>
                <a:latin typeface="+mn-lt"/>
                <a:ea typeface="+mn-ea"/>
                <a:cs typeface="+mn-cs"/>
              </a:rPr>
              <a:t>ustawy o VAT pozwalającego na ich zamieszczenie w Wykazie.</a:t>
            </a:r>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523713"/>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Gminy, powiaty i województwa posiadają osobowość prawną</a:t>
            </a:r>
          </a:p>
          <a:p>
            <a:r>
              <a:rPr lang="pl-PL" b="0" i="0" dirty="0">
                <a:solidFill>
                  <a:srgbClr val="333333"/>
                </a:solidFill>
                <a:effectLst/>
                <a:latin typeface="Open Sans"/>
              </a:rPr>
              <a:t>Samorządowe jednostki organizacyjne niemające osobowości prawnej z kolei to na przykład szkoły publiczne, przedszkola publiczne</a:t>
            </a:r>
          </a:p>
          <a:p>
            <a:endParaRPr lang="pl-PL" sz="1200" b="0" i="0" u="none" strike="noStrike" kern="1200" baseline="0" dirty="0">
              <a:solidFill>
                <a:srgbClr val="333333"/>
              </a:solidFill>
              <a:effectLst/>
              <a:latin typeface="Open Sans"/>
              <a:ea typeface="+mn-ea"/>
              <a:cs typeface="+mn-cs"/>
            </a:endParaRPr>
          </a:p>
          <a:p>
            <a:endParaRPr lang="pl-PL" sz="1200" b="0" i="0" u="none" strike="noStrike" kern="1200" baseline="0" dirty="0">
              <a:solidFill>
                <a:srgbClr val="333333"/>
              </a:solidFill>
              <a:effectLst/>
              <a:latin typeface="Open Sans"/>
              <a:ea typeface="+mn-ea"/>
              <a:cs typeface="+mn-cs"/>
            </a:endParaRPr>
          </a:p>
          <a:p>
            <a:r>
              <a:rPr lang="pl-PL" sz="1200" b="0" i="0" u="none" strike="noStrike" kern="1200" baseline="0" dirty="0">
                <a:solidFill>
                  <a:schemeClr val="tx1"/>
                </a:solidFill>
                <a:latin typeface="+mn-lt"/>
                <a:ea typeface="+mn-ea"/>
                <a:cs typeface="+mn-cs"/>
              </a:rPr>
              <a:t>W Wykazie </a:t>
            </a:r>
            <a:r>
              <a:rPr lang="pl-PL" sz="1200" b="1" i="0" u="sng" strike="noStrike" kern="1200" baseline="0" dirty="0">
                <a:solidFill>
                  <a:schemeClr val="tx1"/>
                </a:solidFill>
                <a:latin typeface="+mn-lt"/>
                <a:ea typeface="+mn-ea"/>
                <a:cs typeface="+mn-cs"/>
              </a:rPr>
              <a:t>nie będą zamieszczane rachunki oszczędnościowo – rozliczeniowe tzw.</a:t>
            </a:r>
          </a:p>
          <a:p>
            <a:r>
              <a:rPr lang="pl-PL" sz="1200" b="1" i="0" u="sng" strike="noStrike" kern="1200" baseline="0" dirty="0">
                <a:solidFill>
                  <a:schemeClr val="tx1"/>
                </a:solidFill>
                <a:latin typeface="+mn-lt"/>
                <a:ea typeface="+mn-ea"/>
                <a:cs typeface="+mn-cs"/>
              </a:rPr>
              <a:t>rachunki ROR</a:t>
            </a:r>
            <a:r>
              <a:rPr lang="pl-PL" sz="1200" b="0" i="0" u="none" strike="noStrike" kern="1200" baseline="0" dirty="0">
                <a:solidFill>
                  <a:schemeClr val="tx1"/>
                </a:solidFill>
                <a:latin typeface="+mn-lt"/>
                <a:ea typeface="+mn-ea"/>
                <a:cs typeface="+mn-cs"/>
              </a:rPr>
              <a:t> (zwane również kontami osobistymi), które banki prowadzą dla osób</a:t>
            </a:r>
          </a:p>
          <a:p>
            <a:r>
              <a:rPr lang="pl-PL" sz="1200" b="0" i="0" u="none" strike="noStrike" kern="1200" baseline="0" dirty="0">
                <a:solidFill>
                  <a:schemeClr val="tx1"/>
                </a:solidFill>
                <a:latin typeface="+mn-lt"/>
                <a:ea typeface="+mn-ea"/>
                <a:cs typeface="+mn-cs"/>
              </a:rPr>
              <a:t>fizycznych nieprowadzących działalności gospodarczej. Podkreślić należy, że jeżeli</a:t>
            </a:r>
          </a:p>
          <a:p>
            <a:r>
              <a:rPr lang="pl-PL" sz="1200" b="0" i="0" u="none" strike="noStrike" kern="1200" baseline="0" dirty="0">
                <a:solidFill>
                  <a:schemeClr val="tx1"/>
                </a:solidFill>
                <a:latin typeface="+mn-lt"/>
                <a:ea typeface="+mn-ea"/>
                <a:cs typeface="+mn-cs"/>
              </a:rPr>
              <a:t>przedsiębiorcy wykorzystują w swoich firmach rachunki ROR to nawet jeżeli rachunki te</a:t>
            </a:r>
          </a:p>
          <a:p>
            <a:r>
              <a:rPr lang="pl-PL" sz="1200" b="0" i="0" u="none" strike="noStrike" kern="1200" baseline="0" dirty="0">
                <a:solidFill>
                  <a:schemeClr val="tx1"/>
                </a:solidFill>
                <a:latin typeface="+mn-lt"/>
                <a:ea typeface="+mn-ea"/>
                <a:cs typeface="+mn-cs"/>
              </a:rPr>
              <a:t>zostały przez podatników zgłoszone, jako rachunki związane z prowadzoną działalnością</a:t>
            </a:r>
          </a:p>
          <a:p>
            <a:r>
              <a:rPr lang="pl-PL" sz="1200" b="0" i="0" u="none" strike="noStrike" kern="1200" baseline="0" dirty="0">
                <a:solidFill>
                  <a:schemeClr val="tx1"/>
                </a:solidFill>
                <a:latin typeface="+mn-lt"/>
                <a:ea typeface="+mn-ea"/>
                <a:cs typeface="+mn-cs"/>
              </a:rPr>
              <a:t>gospodarczą - rachunki te nie będą zamieszczane w Wykazie. Rachunki ROR są wyłączone z</a:t>
            </a:r>
          </a:p>
          <a:p>
            <a:r>
              <a:rPr lang="pl-PL" sz="1200" b="0" i="0" u="none" strike="noStrike" kern="1200" baseline="0" dirty="0">
                <a:solidFill>
                  <a:schemeClr val="tx1"/>
                </a:solidFill>
                <a:latin typeface="+mn-lt"/>
                <a:ea typeface="+mn-ea"/>
                <a:cs typeface="+mn-cs"/>
              </a:rPr>
              <a:t>raportowania w ramach STIR. Powoduje to brak możliwości potwierdzenia tych rachunków za</a:t>
            </a:r>
          </a:p>
          <a:p>
            <a:r>
              <a:rPr lang="pl-PL" sz="1200" b="0" i="0" u="none" strike="noStrike" kern="1200" baseline="0" dirty="0">
                <a:solidFill>
                  <a:schemeClr val="tx1"/>
                </a:solidFill>
                <a:latin typeface="+mn-lt"/>
                <a:ea typeface="+mn-ea"/>
                <a:cs typeface="+mn-cs"/>
              </a:rPr>
              <a:t>pomocą systemu STIR i tym samym spełnienia wymogu określonego w art. 96b ust. 3 pkt 13</a:t>
            </a:r>
          </a:p>
          <a:p>
            <a:r>
              <a:rPr lang="pl-PL" sz="1200" b="0" i="0" u="none" strike="noStrike" kern="1200" baseline="0" dirty="0">
                <a:solidFill>
                  <a:schemeClr val="tx1"/>
                </a:solidFill>
                <a:latin typeface="+mn-lt"/>
                <a:ea typeface="+mn-ea"/>
                <a:cs typeface="+mn-cs"/>
              </a:rPr>
              <a:t>ustawy o VAT pozwalającego na ich zamieszczenie w Wykazie.</a:t>
            </a:r>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04476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Gminy, powiaty i województwa posiadają osobowość prawną</a:t>
            </a:r>
          </a:p>
          <a:p>
            <a:r>
              <a:rPr lang="pl-PL" b="0" i="0" dirty="0">
                <a:solidFill>
                  <a:srgbClr val="333333"/>
                </a:solidFill>
                <a:effectLst/>
                <a:latin typeface="Open Sans"/>
              </a:rPr>
              <a:t>Samorządowe jednostki organizacyjne niemające osobowości prawnej z kolei to na przykład szkoły publiczne, przedszkola publiczne</a:t>
            </a:r>
          </a:p>
          <a:p>
            <a:endParaRPr lang="pl-PL" b="0" i="0" dirty="0">
              <a:solidFill>
                <a:srgbClr val="333333"/>
              </a:solidFill>
              <a:effectLst/>
              <a:latin typeface="Open Sans"/>
            </a:endParaRPr>
          </a:p>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b="0" i="0" dirty="0">
              <a:solidFill>
                <a:srgbClr val="333333"/>
              </a:solidFill>
              <a:effectLst/>
              <a:latin typeface="Open Sans"/>
            </a:endParaRPr>
          </a:p>
          <a:p>
            <a:endParaRPr lang="pl-PL" sz="1200" b="0" i="0" u="none" strike="noStrike" kern="1200" baseline="0" dirty="0">
              <a:solidFill>
                <a:srgbClr val="333333"/>
              </a:solidFill>
              <a:effectLst/>
              <a:latin typeface="Open Sans"/>
              <a:ea typeface="+mn-ea"/>
              <a:cs typeface="+mn-cs"/>
            </a:endParaRPr>
          </a:p>
          <a:p>
            <a:endParaRPr lang="pl-PL" sz="1200" b="0" i="0" u="none" strike="noStrike" kern="1200" baseline="0" dirty="0">
              <a:solidFill>
                <a:srgbClr val="333333"/>
              </a:solidFill>
              <a:effectLst/>
              <a:latin typeface="Open Sans"/>
              <a:ea typeface="+mn-ea"/>
              <a:cs typeface="+mn-cs"/>
            </a:endParaRPr>
          </a:p>
          <a:p>
            <a:r>
              <a:rPr lang="pl-PL" sz="1200" b="0" i="0" u="none" strike="noStrike" kern="1200" baseline="0" dirty="0">
                <a:solidFill>
                  <a:schemeClr val="tx1"/>
                </a:solidFill>
                <a:latin typeface="+mn-lt"/>
                <a:ea typeface="+mn-ea"/>
                <a:cs typeface="+mn-cs"/>
              </a:rPr>
              <a:t>W Wykazie </a:t>
            </a:r>
            <a:r>
              <a:rPr lang="pl-PL" sz="1200" b="1" i="0" u="sng" strike="noStrike" kern="1200" baseline="0" dirty="0">
                <a:solidFill>
                  <a:schemeClr val="tx1"/>
                </a:solidFill>
                <a:latin typeface="+mn-lt"/>
                <a:ea typeface="+mn-ea"/>
                <a:cs typeface="+mn-cs"/>
              </a:rPr>
              <a:t>nie będą zamieszczane rachunki oszczędnościowo – rozliczeniowe tzw.</a:t>
            </a:r>
          </a:p>
          <a:p>
            <a:r>
              <a:rPr lang="pl-PL" sz="1200" b="1" i="0" u="sng" strike="noStrike" kern="1200" baseline="0" dirty="0">
                <a:solidFill>
                  <a:schemeClr val="tx1"/>
                </a:solidFill>
                <a:latin typeface="+mn-lt"/>
                <a:ea typeface="+mn-ea"/>
                <a:cs typeface="+mn-cs"/>
              </a:rPr>
              <a:t>rachunki ROR</a:t>
            </a:r>
            <a:r>
              <a:rPr lang="pl-PL" sz="1200" b="0" i="0" u="none" strike="noStrike" kern="1200" baseline="0" dirty="0">
                <a:solidFill>
                  <a:schemeClr val="tx1"/>
                </a:solidFill>
                <a:latin typeface="+mn-lt"/>
                <a:ea typeface="+mn-ea"/>
                <a:cs typeface="+mn-cs"/>
              </a:rPr>
              <a:t> (zwane również kontami osobistymi), które banki prowadzą dla osób</a:t>
            </a:r>
          </a:p>
          <a:p>
            <a:r>
              <a:rPr lang="pl-PL" sz="1200" b="0" i="0" u="none" strike="noStrike" kern="1200" baseline="0" dirty="0">
                <a:solidFill>
                  <a:schemeClr val="tx1"/>
                </a:solidFill>
                <a:latin typeface="+mn-lt"/>
                <a:ea typeface="+mn-ea"/>
                <a:cs typeface="+mn-cs"/>
              </a:rPr>
              <a:t>fizycznych nieprowadzących działalności gospodarczej. Podkreślić należy, że jeżeli</a:t>
            </a:r>
          </a:p>
          <a:p>
            <a:r>
              <a:rPr lang="pl-PL" sz="1200" b="0" i="0" u="none" strike="noStrike" kern="1200" baseline="0" dirty="0">
                <a:solidFill>
                  <a:schemeClr val="tx1"/>
                </a:solidFill>
                <a:latin typeface="+mn-lt"/>
                <a:ea typeface="+mn-ea"/>
                <a:cs typeface="+mn-cs"/>
              </a:rPr>
              <a:t>przedsiębiorcy wykorzystują w swoich firmach rachunki ROR to nawet jeżeli rachunki te</a:t>
            </a:r>
          </a:p>
          <a:p>
            <a:r>
              <a:rPr lang="pl-PL" sz="1200" b="0" i="0" u="none" strike="noStrike" kern="1200" baseline="0" dirty="0">
                <a:solidFill>
                  <a:schemeClr val="tx1"/>
                </a:solidFill>
                <a:latin typeface="+mn-lt"/>
                <a:ea typeface="+mn-ea"/>
                <a:cs typeface="+mn-cs"/>
              </a:rPr>
              <a:t>zostały przez podatników zgłoszone, jako rachunki związane z prowadzoną działalnością</a:t>
            </a:r>
          </a:p>
          <a:p>
            <a:r>
              <a:rPr lang="pl-PL" sz="1200" b="0" i="0" u="none" strike="noStrike" kern="1200" baseline="0" dirty="0">
                <a:solidFill>
                  <a:schemeClr val="tx1"/>
                </a:solidFill>
                <a:latin typeface="+mn-lt"/>
                <a:ea typeface="+mn-ea"/>
                <a:cs typeface="+mn-cs"/>
              </a:rPr>
              <a:t>gospodarczą - rachunki te nie będą zamieszczane w Wykazie. Rachunki ROR są wyłączone z</a:t>
            </a:r>
          </a:p>
          <a:p>
            <a:r>
              <a:rPr lang="pl-PL" sz="1200" b="0" i="0" u="none" strike="noStrike" kern="1200" baseline="0" dirty="0">
                <a:solidFill>
                  <a:schemeClr val="tx1"/>
                </a:solidFill>
                <a:latin typeface="+mn-lt"/>
                <a:ea typeface="+mn-ea"/>
                <a:cs typeface="+mn-cs"/>
              </a:rPr>
              <a:t>raportowania w ramach STIR. Powoduje to brak możliwości potwierdzenia tych rachunków za</a:t>
            </a:r>
          </a:p>
          <a:p>
            <a:r>
              <a:rPr lang="pl-PL" sz="1200" b="0" i="0" u="none" strike="noStrike" kern="1200" baseline="0" dirty="0">
                <a:solidFill>
                  <a:schemeClr val="tx1"/>
                </a:solidFill>
                <a:latin typeface="+mn-lt"/>
                <a:ea typeface="+mn-ea"/>
                <a:cs typeface="+mn-cs"/>
              </a:rPr>
              <a:t>pomocą systemu STIR i tym samym spełnienia wymogu określonego w art. 96b ust. 3 pkt 13</a:t>
            </a:r>
          </a:p>
          <a:p>
            <a:r>
              <a:rPr lang="pl-PL" sz="1200" b="0" i="0" u="none" strike="noStrike" kern="1200" baseline="0" dirty="0">
                <a:solidFill>
                  <a:schemeClr val="tx1"/>
                </a:solidFill>
                <a:latin typeface="+mn-lt"/>
                <a:ea typeface="+mn-ea"/>
                <a:cs typeface="+mn-cs"/>
              </a:rPr>
              <a:t>ustawy o VAT pozwalającego na ich zamieszczenie w Wykazie.</a:t>
            </a:r>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243</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179683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244</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347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WZÓR – DOLNY ŚLĄSK</a:t>
            </a:r>
            <a:endParaRPr lang="pl-PL" dirty="0">
              <a:effectLst/>
            </a:endParaRP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23</a:t>
            </a:fld>
            <a:endParaRPr lang="pl-PL" altLang="pl-PL"/>
          </a:p>
        </p:txBody>
      </p:sp>
    </p:spTree>
    <p:extLst>
      <p:ext uri="{BB962C8B-B14F-4D97-AF65-F5344CB8AC3E}">
        <p14:creationId xmlns:p14="http://schemas.microsoft.com/office/powerpoint/2010/main" val="158426305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1" dirty="0">
                <a:effectLst/>
              </a:rPr>
              <a:t>Ważne!</a:t>
            </a:r>
            <a:endParaRPr lang="pl-PL" dirty="0">
              <a:effectLst/>
            </a:endParaRPr>
          </a:p>
          <a:p>
            <a:pPr algn="just"/>
            <a:r>
              <a:rPr lang="pl-PL" b="1" dirty="0">
                <a:effectLst/>
              </a:rPr>
              <a:t>W praktyce nabywcy towarów i usług dostarczanych przez gminy, powiaty i województwa – w celu zapewnienia poprawności własnych rozliczeń podatkowych – są zobowiązani weryfikować czy rachunki bankowe wskazane przez JST jako właściwe do zapłaty należności znajdują się na białej liście czy też nie. Oznacza to, że JST powinny dopilnować, aby rachunki bankowe, na które takie należności są przyjmowane, zostały zgłoszone i wykazane na białej liście podatników VAT.</a:t>
            </a:r>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indent="0" algn="l" defTabSz="914400" rtl="0" eaLnBrk="1" fontAlgn="auto" latinLnBrk="0" hangingPunct="1">
              <a:lnSpc>
                <a:spcPct val="100000"/>
              </a:lnSpc>
              <a:spcBef>
                <a:spcPts val="0"/>
              </a:spcBef>
              <a:spcAft>
                <a:spcPts val="0"/>
              </a:spcAft>
              <a:buClrTx/>
              <a:buSzTx/>
              <a:buFontTx/>
              <a:buNone/>
              <a:tabLst/>
              <a:defRPr/>
            </a:pPr>
            <a:endParaRPr lang="pl-PL" dirty="0"/>
          </a:p>
          <a:p>
            <a:pPr marL="0" marR="0" indent="0" algn="l" defTabSz="914400" rtl="0" eaLnBrk="1" fontAlgn="auto" latinLnBrk="0" hangingPunct="1">
              <a:lnSpc>
                <a:spcPct val="100000"/>
              </a:lnSpc>
              <a:spcBef>
                <a:spcPts val="0"/>
              </a:spcBef>
              <a:spcAft>
                <a:spcPts val="0"/>
              </a:spcAft>
              <a:buClrTx/>
              <a:buSzTx/>
              <a:buFontTx/>
              <a:buNone/>
              <a:tabLst/>
              <a:defRPr/>
            </a:pPr>
            <a:r>
              <a:rPr lang="pl-PL" dirty="0"/>
              <a:t>Jeżeli natomiast kontrahent zrealizuje płatność w kilku transzach i jedna z tych transzy będzie wpłacona na rachunek zamieszczony w wykazie, a pozostałe płatności na rachunki inne niż zamieszczone w wykazie, to tylko w zakresie tych pozostałych płatności kontrahent nie będzie mógł zaliczyć tych kwot do kosztów uzyskania przychodów. </a:t>
            </a:r>
          </a:p>
          <a:p>
            <a:pPr marL="0" marR="0" indent="0" algn="l" defTabSz="914400" rtl="0" eaLnBrk="1" fontAlgn="auto" latinLnBrk="0" hangingPunct="1">
              <a:lnSpc>
                <a:spcPct val="100000"/>
              </a:lnSpc>
              <a:spcBef>
                <a:spcPts val="0"/>
              </a:spcBef>
              <a:spcAft>
                <a:spcPts val="0"/>
              </a:spcAft>
              <a:buClrTx/>
              <a:buSzTx/>
              <a:buFontTx/>
              <a:buNone/>
              <a:tabLst/>
              <a:defRPr/>
            </a:pPr>
            <a:r>
              <a:rPr lang="pl-PL" dirty="0"/>
              <a:t>______________________________</a:t>
            </a:r>
          </a:p>
          <a:p>
            <a:pPr marL="0" marR="0" indent="0" algn="l" defTabSz="914400" rtl="0" eaLnBrk="1" fontAlgn="auto" latinLnBrk="0" hangingPunct="1">
              <a:lnSpc>
                <a:spcPct val="100000"/>
              </a:lnSpc>
              <a:spcBef>
                <a:spcPts val="0"/>
              </a:spcBef>
              <a:spcAft>
                <a:spcPts val="0"/>
              </a:spcAft>
              <a:buClrTx/>
              <a:buSzTx/>
              <a:buFontTx/>
              <a:buNone/>
              <a:tabLst/>
              <a:defRPr/>
            </a:pPr>
            <a:r>
              <a:rPr lang="pl-PL" b="1" dirty="0"/>
              <a:t>DZIEŃ</a:t>
            </a:r>
            <a:r>
              <a:rPr lang="pl-PL" b="1" baseline="0" dirty="0"/>
              <a:t> ZLECENIA PRZELEWU</a:t>
            </a:r>
            <a:endParaRPr lang="pl-PL" b="1" dirty="0"/>
          </a:p>
          <a:p>
            <a:pPr marL="0" marR="0" indent="0" algn="l" defTabSz="914400" rtl="0" eaLnBrk="1" fontAlgn="auto" latinLnBrk="0" hangingPunct="1">
              <a:lnSpc>
                <a:spcPct val="100000"/>
              </a:lnSpc>
              <a:spcBef>
                <a:spcPts val="0"/>
              </a:spcBef>
              <a:spcAft>
                <a:spcPts val="0"/>
              </a:spcAft>
              <a:buClrTx/>
              <a:buSzTx/>
              <a:buFontTx/>
              <a:buNone/>
              <a:tabLst/>
              <a:defRPr/>
            </a:pPr>
            <a:r>
              <a:rPr lang="pl-PL" sz="1200" b="0" i="0" kern="1200" dirty="0">
                <a:solidFill>
                  <a:schemeClr val="tx1"/>
                </a:solidFill>
                <a:effectLst/>
                <a:latin typeface="+mn-lt"/>
                <a:ea typeface="+mn-ea"/>
                <a:cs typeface="+mn-cs"/>
              </a:rPr>
              <a:t>ustawy o usługach płatniczych, która w art. 2 pkt 36 podaje definicję </a:t>
            </a:r>
            <a:r>
              <a:rPr lang="pl-PL" sz="1200" b="1" i="0" u="sng" kern="1200" dirty="0">
                <a:solidFill>
                  <a:schemeClr val="tx1"/>
                </a:solidFill>
                <a:effectLst/>
                <a:latin typeface="+mn-lt"/>
                <a:ea typeface="+mn-ea"/>
                <a:cs typeface="+mn-cs"/>
              </a:rPr>
              <a:t>zlecenia płatniczego jako „oświadczenie płatnika lub odbiorcy skierowane do jego dostawcy zawierające polecenie wykonania transakcji płatniczej”</a:t>
            </a:r>
            <a:endParaRPr lang="pl-PL" b="1" u="sng"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247</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879541"/>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solidFill>
                  <a:schemeClr val="accent2">
                    <a:lumMod val="75000"/>
                  </a:schemeClr>
                </a:solidFill>
              </a:rPr>
              <a:t>udokumentowane fakturą, </a:t>
            </a:r>
            <a:r>
              <a:rPr lang="pl-PL" b="1" u="none" dirty="0">
                <a:solidFill>
                  <a:schemeClr val="accent2">
                    <a:lumMod val="75000"/>
                  </a:schemeClr>
                </a:solidFill>
              </a:rPr>
              <a:t>w której</a:t>
            </a:r>
            <a:r>
              <a:rPr lang="pl-PL" b="1" u="none" baseline="0" dirty="0">
                <a:solidFill>
                  <a:schemeClr val="accent2">
                    <a:lumMod val="75000"/>
                  </a:schemeClr>
                </a:solidFill>
              </a:rPr>
              <a:t> (…) -&gt; </a:t>
            </a:r>
            <a:r>
              <a:rPr lang="pl-PL" dirty="0"/>
              <a:t>z art. 108a wynika, że liczy się kwota z faktury!!!</a:t>
            </a: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248</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9331562"/>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200" kern="1200" dirty="0">
                <a:solidFill>
                  <a:schemeClr val="tx1"/>
                </a:solidFill>
                <a:effectLst/>
                <a:latin typeface="+mn-lt"/>
                <a:ea typeface="+mn-ea"/>
                <a:cs typeface="+mn-cs"/>
              </a:rPr>
              <a:t>Termin liczymy </a:t>
            </a:r>
            <a:r>
              <a:rPr lang="pl-PL" sz="1200" b="1" u="sng" kern="1200" dirty="0">
                <a:solidFill>
                  <a:schemeClr val="tx1"/>
                </a:solidFill>
                <a:effectLst/>
                <a:latin typeface="+mn-lt"/>
                <a:ea typeface="+mn-ea"/>
                <a:cs typeface="+mn-cs"/>
              </a:rPr>
              <a:t>od dnia złożenia zlecenia przelewu. </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Nie ma znaczenia moment realizacji przelewu (to może być przecież następny dzień roboczy).</a:t>
            </a:r>
          </a:p>
          <a:p>
            <a:r>
              <a:rPr lang="pl-PL" sz="1200" kern="1200" dirty="0">
                <a:solidFill>
                  <a:schemeClr val="tx1"/>
                </a:solidFill>
                <a:effectLst/>
                <a:latin typeface="+mn-lt"/>
                <a:ea typeface="+mn-ea"/>
                <a:cs typeface="+mn-cs"/>
              </a:rPr>
              <a:t>Nie ma znaczenia moment dokonania zapłaty (otrzymania płatności przez odbiorcę).</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Jeśli termin 3-dniowy kończyłby się w sobotę, niedzielę, święto ustawowo wolne od pracy – wówczas termin przypada w pierwszy dzień roboczy „po”.</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Wystarczy nadanie zawiadomienia na poczcie najpóźniej trzeciego dnia. </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Przelew w piątek, do końca poniedziałku należy wysłać zawiadomienie.</a:t>
            </a:r>
          </a:p>
          <a:p>
            <a:r>
              <a:rPr lang="pl-PL" sz="1200" kern="1200" dirty="0">
                <a:solidFill>
                  <a:schemeClr val="tx1"/>
                </a:solidFill>
                <a:effectLst/>
                <a:latin typeface="+mn-lt"/>
                <a:ea typeface="+mn-ea"/>
                <a:cs typeface="+mn-cs"/>
              </a:rPr>
              <a:t>Termin prawa materialnego -&gt; </a:t>
            </a:r>
            <a:r>
              <a:rPr lang="pl-PL" sz="1200" kern="1200" dirty="0" err="1">
                <a:solidFill>
                  <a:schemeClr val="tx1"/>
                </a:solidFill>
                <a:effectLst/>
                <a:latin typeface="+mn-lt"/>
                <a:ea typeface="+mn-ea"/>
                <a:cs typeface="+mn-cs"/>
              </a:rPr>
              <a:t>nieprzywracalny</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Jeśli termin upłynie, pozostaje porozumienie się kontrahentów o zwrocie pieniędzy i ponownej zapłacie na rachunek z listy.</a:t>
            </a:r>
          </a:p>
          <a:p>
            <a:r>
              <a:rPr lang="pl-PL" dirty="0"/>
              <a:t>_____________________________-</a:t>
            </a:r>
          </a:p>
          <a:p>
            <a:endParaRPr lang="pl-PL" dirty="0"/>
          </a:p>
          <a:p>
            <a:r>
              <a:rPr lang="pl-PL" sz="1200" b="1" kern="1200" dirty="0">
                <a:solidFill>
                  <a:schemeClr val="tx1"/>
                </a:solidFill>
                <a:effectLst/>
                <a:latin typeface="+mn-lt"/>
                <a:ea typeface="+mn-ea"/>
                <a:cs typeface="+mn-cs"/>
              </a:rPr>
              <a:t>Organ właściwy do zawiadomienia</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Zawiadomienie powinno być </a:t>
            </a:r>
            <a:r>
              <a:rPr lang="pl-PL" sz="1200" b="1" u="sng" kern="1200" dirty="0">
                <a:solidFill>
                  <a:schemeClr val="tx1"/>
                </a:solidFill>
                <a:effectLst/>
                <a:latin typeface="+mn-lt"/>
                <a:ea typeface="+mn-ea"/>
                <a:cs typeface="+mn-cs"/>
              </a:rPr>
              <a:t>złożone do urzędu skarbowego właściwego dla wystawcy faktury</a:t>
            </a:r>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Jeśli podatnik złoży do niewłaściwego – moim zdaniem powinien być zastosowany tryb z art. 170 par. 1 i 2 Ordynacji podatkowej, czyli:</a:t>
            </a:r>
          </a:p>
          <a:p>
            <a:r>
              <a:rPr lang="pl-PL" sz="1200" kern="1200" dirty="0">
                <a:solidFill>
                  <a:schemeClr val="tx1"/>
                </a:solidFill>
                <a:effectLst/>
                <a:latin typeface="+mn-lt"/>
                <a:ea typeface="+mn-ea"/>
                <a:cs typeface="+mn-cs"/>
              </a:rPr>
              <a:t>	</a:t>
            </a:r>
            <a:r>
              <a:rPr lang="pl-PL" sz="1200" i="1" kern="1200" dirty="0">
                <a:solidFill>
                  <a:schemeClr val="tx1"/>
                </a:solidFill>
                <a:effectLst/>
                <a:latin typeface="+mn-lt"/>
                <a:ea typeface="+mn-ea"/>
                <a:cs typeface="+mn-cs"/>
              </a:rPr>
              <a:t>Jeżeli organ podatkowy, do którego podanie wniesiono, jest niewłaściwy w sprawie, powinien niezwłocznie przekazać je organowi właściwemu, zawiadamiając o tym wnoszącego podanie.</a:t>
            </a:r>
            <a:endParaRPr lang="pl-PL" sz="1200" kern="1200" dirty="0">
              <a:solidFill>
                <a:schemeClr val="tx1"/>
              </a:solidFill>
              <a:effectLst/>
              <a:latin typeface="+mn-lt"/>
              <a:ea typeface="+mn-ea"/>
              <a:cs typeface="+mn-cs"/>
            </a:endParaRPr>
          </a:p>
          <a:p>
            <a:r>
              <a:rPr lang="pl-PL" sz="1200" i="1" kern="1200" dirty="0">
                <a:solidFill>
                  <a:schemeClr val="tx1"/>
                </a:solidFill>
                <a:effectLst/>
                <a:latin typeface="+mn-lt"/>
                <a:ea typeface="+mn-ea"/>
                <a:cs typeface="+mn-cs"/>
              </a:rPr>
              <a:t>§ 2. Podanie </a:t>
            </a:r>
            <a:r>
              <a:rPr lang="pl-PL" sz="1200" b="1" i="1" u="sng" kern="1200" dirty="0">
                <a:solidFill>
                  <a:schemeClr val="tx1"/>
                </a:solidFill>
                <a:effectLst/>
                <a:latin typeface="+mn-lt"/>
                <a:ea typeface="+mn-ea"/>
                <a:cs typeface="+mn-cs"/>
              </a:rPr>
              <a:t>wniesione do organu niewłaściwego</a:t>
            </a:r>
            <a:r>
              <a:rPr lang="pl-PL" sz="1200" i="1" kern="1200" dirty="0">
                <a:solidFill>
                  <a:schemeClr val="tx1"/>
                </a:solidFill>
                <a:effectLst/>
                <a:latin typeface="+mn-lt"/>
                <a:ea typeface="+mn-ea"/>
                <a:cs typeface="+mn-cs"/>
              </a:rPr>
              <a:t> </a:t>
            </a:r>
            <a:r>
              <a:rPr lang="pl-PL" sz="1200" b="1" i="1" u="sng" kern="1200" dirty="0">
                <a:solidFill>
                  <a:schemeClr val="tx1"/>
                </a:solidFill>
                <a:effectLst/>
                <a:latin typeface="+mn-lt"/>
                <a:ea typeface="+mn-ea"/>
                <a:cs typeface="+mn-cs"/>
              </a:rPr>
              <a:t>przed upływem terminu</a:t>
            </a:r>
            <a:r>
              <a:rPr lang="pl-PL" sz="1200" i="1" kern="1200" dirty="0">
                <a:solidFill>
                  <a:schemeClr val="tx1"/>
                </a:solidFill>
                <a:effectLst/>
                <a:latin typeface="+mn-lt"/>
                <a:ea typeface="+mn-ea"/>
                <a:cs typeface="+mn-cs"/>
              </a:rPr>
              <a:t> określonego przepisami prawa </a:t>
            </a:r>
            <a:r>
              <a:rPr lang="pl-PL" sz="1200" b="1" i="1" u="sng" kern="1200" dirty="0">
                <a:solidFill>
                  <a:schemeClr val="tx1"/>
                </a:solidFill>
                <a:effectLst/>
                <a:latin typeface="+mn-lt"/>
                <a:ea typeface="+mn-ea"/>
                <a:cs typeface="+mn-cs"/>
              </a:rPr>
              <a:t>uważa się za wniesione z zachowaniem terminu</a:t>
            </a:r>
            <a:r>
              <a:rPr lang="pl-PL" sz="1200" i="1" kern="1200" dirty="0">
                <a:solidFill>
                  <a:schemeClr val="tx1"/>
                </a:solidFill>
                <a:effectLst/>
                <a:latin typeface="+mn-lt"/>
                <a:ea typeface="+mn-ea"/>
                <a:cs typeface="+mn-cs"/>
              </a:rPr>
              <a:t>.</a:t>
            </a:r>
            <a:endParaRPr lang="pl-PL" sz="1200" kern="1200" dirty="0">
              <a:solidFill>
                <a:schemeClr val="tx1"/>
              </a:solidFill>
              <a:effectLst/>
              <a:latin typeface="+mn-lt"/>
              <a:ea typeface="+mn-ea"/>
              <a:cs typeface="+mn-cs"/>
            </a:endParaRPr>
          </a:p>
          <a:p>
            <a:r>
              <a:rPr lang="pl-PL" sz="1200" i="1" kern="1200" dirty="0">
                <a:solidFill>
                  <a:schemeClr val="tx1"/>
                </a:solidFill>
                <a:effectLst/>
                <a:latin typeface="+mn-lt"/>
                <a:ea typeface="+mn-ea"/>
                <a:cs typeface="+mn-cs"/>
              </a:rPr>
              <a:t> </a:t>
            </a:r>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Problem – czy „zawiadomienie”, o którym mowa jest podaniem?</a:t>
            </a:r>
          </a:p>
          <a:p>
            <a:r>
              <a:rPr lang="pl-PL" sz="1200" kern="1200" dirty="0">
                <a:solidFill>
                  <a:schemeClr val="tx1"/>
                </a:solidFill>
                <a:effectLst/>
                <a:latin typeface="+mn-lt"/>
                <a:ea typeface="+mn-ea"/>
                <a:cs typeface="+mn-cs"/>
              </a:rPr>
              <a:t>„</a:t>
            </a:r>
            <a:r>
              <a:rPr lang="pl-PL" sz="1200" i="1" kern="1200" dirty="0">
                <a:solidFill>
                  <a:schemeClr val="tx1"/>
                </a:solidFill>
                <a:effectLst/>
                <a:latin typeface="+mn-lt"/>
                <a:ea typeface="+mn-ea"/>
                <a:cs typeface="+mn-cs"/>
              </a:rPr>
              <a:t>Art. 168. § 1. Podania (żądania, wyjaśnienia, odwołania, zażalenia, ponaglenia, wnioski) …</a:t>
            </a:r>
            <a:r>
              <a:rPr lang="pl-PL" sz="1200" kern="1200" dirty="0">
                <a:solidFill>
                  <a:schemeClr val="tx1"/>
                </a:solidFill>
                <a:effectLst/>
                <a:latin typeface="+mn-lt"/>
                <a:ea typeface="+mn-ea"/>
                <a:cs typeface="+mn-cs"/>
              </a:rPr>
              <a:t>”.</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Wg. Bartosiewicza zawiadomienie jest podaniem. Zawiadomienie jest rodzajem wyjaśnienia</a:t>
            </a:r>
          </a:p>
          <a:p>
            <a:r>
              <a:rPr lang="pl-PL" sz="1200" kern="1200" dirty="0">
                <a:solidFill>
                  <a:schemeClr val="tx1"/>
                </a:solidFill>
                <a:effectLst/>
                <a:latin typeface="+mn-lt"/>
                <a:ea typeface="+mn-ea"/>
                <a:cs typeface="+mn-cs"/>
              </a:rPr>
              <a:t> </a:t>
            </a:r>
          </a:p>
          <a:p>
            <a:r>
              <a:rPr lang="pl-PL" sz="1200" kern="1200" dirty="0">
                <a:solidFill>
                  <a:schemeClr val="tx1"/>
                </a:solidFill>
                <a:effectLst/>
                <a:latin typeface="+mn-lt"/>
                <a:ea typeface="+mn-ea"/>
                <a:cs typeface="+mn-cs"/>
              </a:rPr>
              <a:t>Przepisy mówią o </a:t>
            </a:r>
            <a:r>
              <a:rPr lang="pl-PL" sz="1200" b="1" u="sng" kern="1200" dirty="0">
                <a:solidFill>
                  <a:schemeClr val="tx1"/>
                </a:solidFill>
                <a:effectLst/>
                <a:latin typeface="+mn-lt"/>
                <a:ea typeface="+mn-ea"/>
                <a:cs typeface="+mn-cs"/>
              </a:rPr>
              <a:t>PŁATNOŚCIACH</a:t>
            </a:r>
            <a:r>
              <a:rPr lang="pl-PL" sz="1200" kern="1200" dirty="0">
                <a:solidFill>
                  <a:schemeClr val="tx1"/>
                </a:solidFill>
                <a:effectLst/>
                <a:latin typeface="+mn-lt"/>
                <a:ea typeface="+mn-ea"/>
                <a:cs typeface="+mn-cs"/>
              </a:rPr>
              <a:t>, wszelkie inne formy nie podlegają tym przepisom. Tylko jeżeli jest zapłata.</a:t>
            </a:r>
          </a:p>
          <a:p>
            <a:r>
              <a:rPr lang="pl-PL" sz="1200" kern="1200" dirty="0">
                <a:solidFill>
                  <a:schemeClr val="tx1"/>
                </a:solidFill>
                <a:effectLst/>
                <a:latin typeface="+mn-lt"/>
                <a:ea typeface="+mn-ea"/>
                <a:cs typeface="+mn-cs"/>
              </a:rPr>
              <a:t>__________________________</a:t>
            </a:r>
          </a:p>
          <a:p>
            <a:pPr fontAlgn="base"/>
            <a:r>
              <a:rPr lang="pl-PL" sz="1200" b="1" i="0" kern="1200" dirty="0">
                <a:solidFill>
                  <a:schemeClr val="tx1"/>
                </a:solidFill>
                <a:effectLst/>
                <a:latin typeface="+mn-lt"/>
                <a:ea typeface="+mn-ea"/>
                <a:cs typeface="+mn-cs"/>
              </a:rPr>
              <a:t>Co się stanie gdy zawiadomienie o płatności za transakcję na inny rachunek niż wskazany w wykazie zostanie przekazany do naczelnika urzędu skarbowego innego niż właściwy dla mojego kontrahenta?</a:t>
            </a:r>
          </a:p>
          <a:p>
            <a:pPr fontAlgn="base"/>
            <a:r>
              <a:rPr lang="pl-PL" sz="1200" b="0" i="0" kern="1200" dirty="0">
                <a:solidFill>
                  <a:schemeClr val="tx1"/>
                </a:solidFill>
                <a:effectLst/>
                <a:latin typeface="+mn-lt"/>
                <a:ea typeface="+mn-ea"/>
                <a:cs typeface="+mn-cs"/>
              </a:rPr>
              <a:t>Naczelnik, który otrzyma zawiadomienie o zleceniu przelewu na rachunek, którego nie ma na wykazie podatników VAT, a nie będzie właściwy dla wystawcy faktury, przekaże takie zawiadomienie do właściwego naczelnika urzędu skarbowego.</a:t>
            </a:r>
          </a:p>
          <a:p>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250</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704807"/>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dodawanym </a:t>
            </a:r>
            <a:r>
              <a:rPr lang="pl-PL" sz="1200" b="1" kern="1200" dirty="0">
                <a:solidFill>
                  <a:schemeClr val="tx1"/>
                </a:solidFill>
                <a:effectLst/>
                <a:latin typeface="+mn-lt"/>
                <a:ea typeface="+mn-ea"/>
                <a:cs typeface="+mn-cs"/>
              </a:rPr>
              <a:t>art. 117ba</a:t>
            </a:r>
            <a:r>
              <a:rPr lang="pl-PL" sz="1200" kern="1200" dirty="0">
                <a:solidFill>
                  <a:schemeClr val="tx1"/>
                </a:solidFill>
                <a:effectLst/>
                <a:latin typeface="+mn-lt"/>
                <a:ea typeface="+mn-ea"/>
                <a:cs typeface="+mn-cs"/>
              </a:rPr>
              <a:t> Ordynacji podatkowej przewidziano odpowiedzialność solidarną wobec podatnika, na rzecz którego dokonano dostawy towaru lub świadczono usługę, całym jego majątkiem wraz z podmiotem dokonującym tej dostawy lub świadczącym tę usługę zarejestrowanym na potrzeby podatku od towarów i usług jako podatnik VAT czynny, za jego zaległości podatkowe w części podatku od towarów i usług proporcjonalnie przypadającej na tę dostawę lub tę usługę, w przypadku gdy zapłata należności zostanie przekazana na rachunek inny niż rachunek zawarty na dzień zlecenia przelewu w wykazie. Odpowiedzialność solidarna nie będzie dotyczyła wszystkich zobowiązań podatkowych. Podatnik będzie odpowiadał solidarnie za zaległości podatkowe kontrahenta, ale tylko do kwoty podatku od towarów i usług, związanego z konkretną dostawą towarów lub świadczeniem usług, za które płatność nie została dokonana na rachunek podatnika zawarty w wykazie, o którym mowa w projektowanym art. 96b ust. 1 ustawy o VAT, i transakcji, których wartość przekracza 15 000 zł (</a:t>
            </a:r>
            <a:r>
              <a:rPr lang="pl-PL" sz="1200" b="1" kern="1200" dirty="0">
                <a:solidFill>
                  <a:schemeClr val="tx1"/>
                </a:solidFill>
                <a:effectLst/>
                <a:latin typeface="+mn-lt"/>
                <a:ea typeface="+mn-ea"/>
                <a:cs typeface="+mn-cs"/>
              </a:rPr>
              <a:t>§ 1</a:t>
            </a:r>
            <a:r>
              <a:rPr lang="pl-PL" sz="1200" kern="1200" dirty="0">
                <a:solidFill>
                  <a:schemeClr val="tx1"/>
                </a:solidFill>
                <a:effectLst/>
                <a:latin typeface="+mn-lt"/>
                <a:ea typeface="+mn-ea"/>
                <a:cs typeface="+mn-cs"/>
              </a:rPr>
              <a:t>).</a:t>
            </a:r>
            <a:r>
              <a:rPr lang="pl-PL"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W </a:t>
            </a:r>
            <a:r>
              <a:rPr lang="pl-PL" sz="1200" b="1" kern="1200" dirty="0">
                <a:solidFill>
                  <a:schemeClr val="tx1"/>
                </a:solidFill>
                <a:effectLst/>
                <a:latin typeface="+mn-lt"/>
                <a:ea typeface="+mn-ea"/>
                <a:cs typeface="+mn-cs"/>
              </a:rPr>
              <a:t>§ 2</a:t>
            </a:r>
            <a:r>
              <a:rPr lang="pl-PL" sz="1200" kern="1200" dirty="0">
                <a:solidFill>
                  <a:schemeClr val="tx1"/>
                </a:solidFill>
                <a:effectLst/>
                <a:latin typeface="+mn-lt"/>
                <a:ea typeface="+mn-ea"/>
                <a:cs typeface="+mn-cs"/>
              </a:rPr>
              <a:t> wprowadza się zasadę, zgodnie z którą podatnik, o którym mowa w art. 15 ustawy o VAT, który na podstawie umowy zawartej z podmiotem będącym wierzycielem innego stosunku prawnego, zarejestrowanym jako podatnik VAT czynny, jest obowiązany do pobrania należności od jego dłużnika i przekazania jej w całości albo w części wierzycielowi dokona zapłaty tej należności przelewem na rachunek inny niż zawarty na dzień zlecenia przelewu w wykazie, będzie odpowiadał solidarnie całym swoim majątkiem wraz z wierzycielem za jego zaległości podatkowe w części podatku VAT proporcjonalnie przypadającej na tę należność, jeżeli z odrębnych przepisów wynika obowiązek dokonania zapłaty za pośrednictwem rachunku płatniczego.</a:t>
            </a:r>
          </a:p>
          <a:p>
            <a:r>
              <a:rPr lang="pl-PL" sz="1200" kern="1200" dirty="0">
                <a:solidFill>
                  <a:schemeClr val="tx1"/>
                </a:solidFill>
                <a:effectLst/>
                <a:latin typeface="+mn-lt"/>
                <a:ea typeface="+mn-ea"/>
                <a:cs typeface="+mn-cs"/>
              </a:rPr>
              <a:t>Przepis ten reguluje odpowiedzialność osób trzecich, o której mowa w rozdziale 15 ustawy – Ordynacja podatkowa, w związku z tym wprowadza się odpowiednie zmiany w tej ustawie.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251</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47079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sz="1200" kern="1200" dirty="0">
                <a:solidFill>
                  <a:schemeClr val="tx1"/>
                </a:solidFill>
                <a:effectLst/>
                <a:latin typeface="+mn-lt"/>
                <a:ea typeface="+mn-ea"/>
                <a:cs typeface="+mn-cs"/>
              </a:rPr>
              <a:t>W dodawanym </a:t>
            </a:r>
            <a:r>
              <a:rPr lang="pl-PL" sz="1200" b="1" kern="1200" dirty="0">
                <a:solidFill>
                  <a:schemeClr val="tx1"/>
                </a:solidFill>
                <a:effectLst/>
                <a:latin typeface="+mn-lt"/>
                <a:ea typeface="+mn-ea"/>
                <a:cs typeface="+mn-cs"/>
              </a:rPr>
              <a:t>art. 117ba</a:t>
            </a:r>
            <a:r>
              <a:rPr lang="pl-PL" sz="1200" kern="1200" dirty="0">
                <a:solidFill>
                  <a:schemeClr val="tx1"/>
                </a:solidFill>
                <a:effectLst/>
                <a:latin typeface="+mn-lt"/>
                <a:ea typeface="+mn-ea"/>
                <a:cs typeface="+mn-cs"/>
              </a:rPr>
              <a:t> Ordynacji podatkowej przewidziano odpowiedzialność solidarną wobec podatnika, na rzecz którego dokonano dostawy towaru lub świadczono usługę, całym jego majątkiem wraz z podmiotem dokonującym tej dostawy lub świadczącym tę usługę zarejestrowanym na potrzeby podatku od towarów i usług jako podatnik VAT czynny, za jego zaległości podatkowe w części podatku od towarów i usług proporcjonalnie przypadającej na tę dostawę lub tę usługę, w przypadku gdy zapłata należności zostanie przekazana na rachunek inny niż rachunek zawarty na dzień zlecenia przelewu w wykazie. Odpowiedzialność solidarna nie będzie dotyczyła wszystkich zobowiązań podatkowych. Podatnik będzie odpowiadał solidarnie za zaległości podatkowe kontrahenta, ale tylko do kwoty podatku od towarów i usług, związanego z konkretną dostawą towarów lub świadczeniem usług, za które płatność nie została dokonana na rachunek podatnika zawarty w wykazie, o którym mowa w projektowanym art. 96b ust. 1 ustawy o VAT, i transakcji, których wartość przekracza 15 000 zł (</a:t>
            </a:r>
            <a:r>
              <a:rPr lang="pl-PL" sz="1200" b="1" kern="1200" dirty="0">
                <a:solidFill>
                  <a:schemeClr val="tx1"/>
                </a:solidFill>
                <a:effectLst/>
                <a:latin typeface="+mn-lt"/>
                <a:ea typeface="+mn-ea"/>
                <a:cs typeface="+mn-cs"/>
              </a:rPr>
              <a:t>§ 1</a:t>
            </a:r>
            <a:r>
              <a:rPr lang="pl-PL" sz="1200" kern="1200" dirty="0">
                <a:solidFill>
                  <a:schemeClr val="tx1"/>
                </a:solidFill>
                <a:effectLst/>
                <a:latin typeface="+mn-lt"/>
                <a:ea typeface="+mn-ea"/>
                <a:cs typeface="+mn-cs"/>
              </a:rPr>
              <a:t>).</a:t>
            </a:r>
            <a:r>
              <a:rPr lang="pl-PL"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b="1"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W </a:t>
            </a:r>
            <a:r>
              <a:rPr lang="pl-PL" sz="1200" b="1" kern="1200" dirty="0">
                <a:solidFill>
                  <a:schemeClr val="tx1"/>
                </a:solidFill>
                <a:effectLst/>
                <a:latin typeface="+mn-lt"/>
                <a:ea typeface="+mn-ea"/>
                <a:cs typeface="+mn-cs"/>
              </a:rPr>
              <a:t>§ 2</a:t>
            </a:r>
            <a:r>
              <a:rPr lang="pl-PL" sz="1200" kern="1200" dirty="0">
                <a:solidFill>
                  <a:schemeClr val="tx1"/>
                </a:solidFill>
                <a:effectLst/>
                <a:latin typeface="+mn-lt"/>
                <a:ea typeface="+mn-ea"/>
                <a:cs typeface="+mn-cs"/>
              </a:rPr>
              <a:t> wprowadza się zasadę, zgodnie z którą podatnik, o którym mowa w art. 15 ustawy o VAT, który na podstawie umowy zawartej z podmiotem będącym wierzycielem innego stosunku prawnego, zarejestrowanym jako podatnik VAT czynny, jest obowiązany do pobrania należności od jego dłużnika i przekazania jej w całości albo w części wierzycielowi dokona zapłaty tej należności przelewem na rachunek inny niż zawarty na dzień zlecenia przelewu w wykazie, będzie odpowiadał solidarnie całym swoim majątkiem wraz z wierzycielem za jego zaległości podatkowe w części podatku VAT proporcjonalnie przypadającej na tę należność, jeżeli z odrębnych przepisów wynika obowiązek dokonania zapłaty za pośrednictwem rachunku płatniczego.</a:t>
            </a:r>
          </a:p>
          <a:p>
            <a:r>
              <a:rPr lang="pl-PL" sz="1200" kern="1200" dirty="0">
                <a:solidFill>
                  <a:schemeClr val="tx1"/>
                </a:solidFill>
                <a:effectLst/>
                <a:latin typeface="+mn-lt"/>
                <a:ea typeface="+mn-ea"/>
                <a:cs typeface="+mn-cs"/>
              </a:rPr>
              <a:t>Przepis ten reguluje odpowiedzialność osób trzecich, o której mowa w rozdziale 15 ustawy – Ordynacja podatkowa, w związku z tym wprowadza się odpowiednie zmiany w tej ustawie. </a:t>
            </a:r>
          </a:p>
          <a:p>
            <a:pPr marL="0" marR="0" indent="0" algn="l" defTabSz="914400" rtl="0" eaLnBrk="1" fontAlgn="auto" latinLnBrk="0" hangingPunct="1">
              <a:lnSpc>
                <a:spcPct val="100000"/>
              </a:lnSpc>
              <a:spcBef>
                <a:spcPts val="0"/>
              </a:spcBef>
              <a:spcAft>
                <a:spcPts val="0"/>
              </a:spcAft>
              <a:buClrTx/>
              <a:buSzTx/>
              <a:buFontTx/>
              <a:buNone/>
              <a:tabLst/>
              <a:defRPr/>
            </a:pP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252</a:t>
            </a:fld>
            <a:endParaRPr kumimoji="0" lang="pl-P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20901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253</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974112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254</a:t>
            </a:fld>
            <a:endParaRPr lang="pl-PL" altLang="pl-PL"/>
          </a:p>
        </p:txBody>
      </p:sp>
    </p:spTree>
    <p:extLst>
      <p:ext uri="{BB962C8B-B14F-4D97-AF65-F5344CB8AC3E}">
        <p14:creationId xmlns:p14="http://schemas.microsoft.com/office/powerpoint/2010/main" val="216311927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255</a:t>
            </a:fld>
            <a:endParaRPr lang="pl-PL" altLang="pl-PL"/>
          </a:p>
        </p:txBody>
      </p:sp>
    </p:spTree>
    <p:extLst>
      <p:ext uri="{BB962C8B-B14F-4D97-AF65-F5344CB8AC3E}">
        <p14:creationId xmlns:p14="http://schemas.microsoft.com/office/powerpoint/2010/main" val="794736659"/>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256</a:t>
            </a:fld>
            <a:endParaRPr lang="pl-PL" altLang="pl-PL"/>
          </a:p>
        </p:txBody>
      </p:sp>
    </p:spTree>
    <p:extLst>
      <p:ext uri="{BB962C8B-B14F-4D97-AF65-F5344CB8AC3E}">
        <p14:creationId xmlns:p14="http://schemas.microsoft.com/office/powerpoint/2010/main" val="1902960694"/>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257</a:t>
            </a:fld>
            <a:endParaRPr lang="pl-PL" altLang="pl-PL"/>
          </a:p>
        </p:txBody>
      </p:sp>
    </p:spTree>
    <p:extLst>
      <p:ext uri="{BB962C8B-B14F-4D97-AF65-F5344CB8AC3E}">
        <p14:creationId xmlns:p14="http://schemas.microsoft.com/office/powerpoint/2010/main" val="3119868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24</a:t>
            </a:fld>
            <a:endParaRPr lang="pl-PL" altLang="pl-PL"/>
          </a:p>
        </p:txBody>
      </p:sp>
    </p:spTree>
    <p:extLst>
      <p:ext uri="{BB962C8B-B14F-4D97-AF65-F5344CB8AC3E}">
        <p14:creationId xmlns:p14="http://schemas.microsoft.com/office/powerpoint/2010/main" val="184342557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258</a:t>
            </a:fld>
            <a:endParaRPr lang="pl-PL" altLang="pl-PL"/>
          </a:p>
        </p:txBody>
      </p:sp>
    </p:spTree>
    <p:extLst>
      <p:ext uri="{BB962C8B-B14F-4D97-AF65-F5344CB8AC3E}">
        <p14:creationId xmlns:p14="http://schemas.microsoft.com/office/powerpoint/2010/main" val="2351887013"/>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259</a:t>
            </a:fld>
            <a:endParaRPr lang="pl-PL" altLang="pl-PL"/>
          </a:p>
        </p:txBody>
      </p:sp>
    </p:spTree>
    <p:extLst>
      <p:ext uri="{BB962C8B-B14F-4D97-AF65-F5344CB8AC3E}">
        <p14:creationId xmlns:p14="http://schemas.microsoft.com/office/powerpoint/2010/main" val="175789640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Dokonywanie przez jednostki samorządu terytorialnego zwrotu środków przeznaczonych na realizację projektów w przypadku zmiany kwalifikowalności podatku w związku z wyrokiem Trybunału Sprawiedliwości</a:t>
            </a:r>
          </a:p>
          <a:p>
            <a:pPr algn="l"/>
            <a:r>
              <a:rPr lang="pl-PL" b="1" i="0" dirty="0">
                <a:solidFill>
                  <a:srgbClr val="333333"/>
                </a:solidFill>
                <a:effectLst/>
                <a:latin typeface="Open Sans"/>
              </a:rPr>
              <a:t>Art.  17. </a:t>
            </a:r>
            <a:r>
              <a:rPr lang="pl-PL" b="0" i="0" dirty="0">
                <a:solidFill>
                  <a:srgbClr val="333333"/>
                </a:solidFill>
                <a:effectLst/>
                <a:latin typeface="Open Sans"/>
              </a:rPr>
              <a:t>1. Jednostka samorządu terytorialnego lub jej jednostka organizacyjna nie jest obowiązana do zwrotu środków przeznaczonych na realizację projektów w takim zakresie, w jakim nastąpiła zmiana kwalifikowalności podatku w części dotyczącej kwoty podatku naliczonego z tytułu nabycia towarów i usług finansowanej ze środków przeznaczonych na realizację projektów w związku z wyrokiem Trybunału Sprawiedliwości.</a:t>
            </a:r>
          </a:p>
          <a:p>
            <a:pPr algn="l"/>
            <a:r>
              <a:rPr lang="pl-PL" b="0" i="0" dirty="0">
                <a:solidFill>
                  <a:srgbClr val="333333"/>
                </a:solidFill>
                <a:effectLst/>
                <a:latin typeface="Open Sans"/>
              </a:rPr>
              <a:t>2. Przepis ust. 1 stosuje się pod warunkiem, że jednostka samorządu terytorialnego nie dokonała przed dniem wejścia w życie ustawy obniżenia kwoty podatku należnego o kwotę podatku naliczonego z tytułu nabycia towarów i usług finansowaną ze środków przeznaczonych na realizację projektów, o której mowa w ust. 1, również w ramach korekty, o której mowa w </a:t>
            </a:r>
            <a:r>
              <a:rPr lang="pl-PL" b="0" i="0" u="none" strike="noStrike" dirty="0">
                <a:solidFill>
                  <a:srgbClr val="1B7AB8"/>
                </a:solidFill>
                <a:effectLst/>
                <a:latin typeface="Open Sans"/>
                <a:hlinkClick r:id="rId3"/>
              </a:rPr>
              <a:t>art. 86 ust. 13</a:t>
            </a:r>
            <a:r>
              <a:rPr lang="pl-PL" b="0" i="0" dirty="0">
                <a:solidFill>
                  <a:srgbClr val="333333"/>
                </a:solidFill>
                <a:effectLst/>
                <a:latin typeface="Open Sans"/>
              </a:rPr>
              <a:t> i </a:t>
            </a:r>
            <a:r>
              <a:rPr lang="pl-PL" b="0" i="0" u="none" strike="noStrike" dirty="0">
                <a:solidFill>
                  <a:srgbClr val="1B7AB8"/>
                </a:solidFill>
                <a:effectLst/>
                <a:latin typeface="Open Sans"/>
                <a:hlinkClick r:id="rId4"/>
              </a:rPr>
              <a:t>13a</a:t>
            </a:r>
            <a:r>
              <a:rPr lang="pl-PL" b="0" i="0" dirty="0">
                <a:solidFill>
                  <a:srgbClr val="333333"/>
                </a:solidFill>
                <a:effectLst/>
                <a:latin typeface="Open Sans"/>
              </a:rPr>
              <a:t> ustawy o podatku od towarów i usług, oraz w trybie </a:t>
            </a:r>
            <a:r>
              <a:rPr lang="pl-PL" b="0" i="0" u="none" strike="noStrike" dirty="0">
                <a:solidFill>
                  <a:srgbClr val="1B7AB8"/>
                </a:solidFill>
                <a:effectLst/>
                <a:latin typeface="Open Sans"/>
                <a:hlinkClick r:id="rId5"/>
              </a:rPr>
              <a:t>art. 91 ust. 7-8</a:t>
            </a:r>
            <a:r>
              <a:rPr lang="pl-PL" b="0" i="0" dirty="0">
                <a:solidFill>
                  <a:srgbClr val="333333"/>
                </a:solidFill>
                <a:effectLst/>
                <a:latin typeface="Open Sans"/>
              </a:rPr>
              <a:t> ustawy o podatku od towarów i usług.</a:t>
            </a:r>
          </a:p>
          <a:p>
            <a:pPr algn="l"/>
            <a:r>
              <a:rPr lang="pl-PL" b="0" i="0" dirty="0">
                <a:solidFill>
                  <a:srgbClr val="333333"/>
                </a:solidFill>
                <a:effectLst/>
                <a:latin typeface="Open Sans"/>
              </a:rPr>
              <a:t>3. Jednostka samorządu terytorialnego jest obowiązana złożyć do naczelnika urzędu skarbowego właściwego w zakresie rozliczania podatku oraz podmiotu, z którym zawarta została umowa o dofinansowanie, w terminie 2 miesięcy, licząc od dnia wejścia w życie ustawy, informację o spełnieniu warunku, o którym mowa w ust. 2, sporządzoną według wzoru określonego w załączniku nr 3 do ustawy.</a:t>
            </a:r>
          </a:p>
          <a:p>
            <a:pPr algn="l"/>
            <a:r>
              <a:rPr lang="pl-PL" b="0" i="0" dirty="0">
                <a:solidFill>
                  <a:srgbClr val="333333"/>
                </a:solidFill>
                <a:effectLst/>
                <a:latin typeface="Open Sans"/>
              </a:rPr>
              <a:t>4. Przepis ust. 1 dotyczy podatku wyłącznie w zakresie, w jakim nastąpiła zmiana kwalifikowalności podatku w części dotyczącej kwoty podatku naliczonego z tytułu nabycia towarów i usług finansowanej ze środków przeznaczonych na realizację projektów, w zakresie wydatków poniesionych przez jednostki samorządu terytorialnego lub ich jednostki organizacyjne, zgodnie z zawartymi na dzień 29 września 2015 r. umowami o dofinansowanie.</a:t>
            </a:r>
          </a:p>
          <a:p>
            <a:pPr algn="l"/>
            <a:r>
              <a:rPr lang="pl-PL" b="0" i="0" dirty="0">
                <a:solidFill>
                  <a:srgbClr val="333333"/>
                </a:solidFill>
                <a:effectLst/>
                <a:latin typeface="Open Sans"/>
              </a:rPr>
              <a:t>5. Do zwrotu lub rozliczeń środków przeznaczonych na realizację projektów związanych z podatkiem w zakresie, w jakim nastąpiła zmiana kwalifikowalności podatku w części dotyczącej kwoty podatku naliczonego z tytułu nabycia towarów i usług, stosuje się odpowiednio:1)przepisy prawa lub postanowienia umów, w tym umów o dofinansowanie, dotyczące przekazywania i zwrotu tych środków;</a:t>
            </a:r>
          </a:p>
          <a:p>
            <a:pPr algn="l"/>
            <a:r>
              <a:rPr lang="pl-PL" b="0" i="0" dirty="0">
                <a:solidFill>
                  <a:srgbClr val="333333"/>
                </a:solidFill>
                <a:effectLst/>
                <a:latin typeface="Open Sans"/>
              </a:rPr>
              <a:t>2)przepisy </a:t>
            </a:r>
            <a:r>
              <a:rPr lang="pl-PL" b="0" i="0" u="none" strike="noStrike" dirty="0">
                <a:solidFill>
                  <a:srgbClr val="1B7AB8"/>
                </a:solidFill>
                <a:effectLst/>
                <a:latin typeface="Open Sans"/>
                <a:hlinkClick r:id="rId6"/>
              </a:rPr>
              <a:t>ustawy</a:t>
            </a:r>
            <a:r>
              <a:rPr lang="pl-PL" b="0" i="0" dirty="0">
                <a:solidFill>
                  <a:srgbClr val="333333"/>
                </a:solidFill>
                <a:effectLst/>
                <a:latin typeface="Open Sans"/>
              </a:rPr>
              <a:t> z dnia 27 sierpnia 2009 r. o finansach publicznych (Dz. U. z 2017 r. poz. 2077) dotyczące dotacji - w przypadku środków, które zostały uzyskane na podstawie przepisów, które utraciły moc przed dniem wejścia w życie ustawy.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260</a:t>
            </a:fld>
            <a:endParaRPr lang="pl-PL" altLang="pl-PL"/>
          </a:p>
        </p:txBody>
      </p:sp>
    </p:spTree>
    <p:extLst>
      <p:ext uri="{BB962C8B-B14F-4D97-AF65-F5344CB8AC3E}">
        <p14:creationId xmlns:p14="http://schemas.microsoft.com/office/powerpoint/2010/main" val="3046805444"/>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261</a:t>
            </a:fld>
            <a:endParaRPr lang="pl-PL" altLang="pl-PL"/>
          </a:p>
        </p:txBody>
      </p:sp>
    </p:spTree>
    <p:extLst>
      <p:ext uri="{BB962C8B-B14F-4D97-AF65-F5344CB8AC3E}">
        <p14:creationId xmlns:p14="http://schemas.microsoft.com/office/powerpoint/2010/main" val="365257212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262</a:t>
            </a:fld>
            <a:endParaRPr lang="pl-PL" altLang="pl-PL"/>
          </a:p>
        </p:txBody>
      </p:sp>
    </p:spTree>
    <p:extLst>
      <p:ext uri="{BB962C8B-B14F-4D97-AF65-F5344CB8AC3E}">
        <p14:creationId xmlns:p14="http://schemas.microsoft.com/office/powerpoint/2010/main" val="3489731522"/>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263</a:t>
            </a:fld>
            <a:endParaRPr lang="pl-PL" altLang="pl-PL"/>
          </a:p>
        </p:txBody>
      </p:sp>
    </p:spTree>
    <p:extLst>
      <p:ext uri="{BB962C8B-B14F-4D97-AF65-F5344CB8AC3E}">
        <p14:creationId xmlns:p14="http://schemas.microsoft.com/office/powerpoint/2010/main" val="6595234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264</a:t>
            </a:fld>
            <a:endParaRPr lang="pl-PL" altLang="pl-PL"/>
          </a:p>
        </p:txBody>
      </p:sp>
    </p:spTree>
    <p:extLst>
      <p:ext uri="{BB962C8B-B14F-4D97-AF65-F5344CB8AC3E}">
        <p14:creationId xmlns:p14="http://schemas.microsoft.com/office/powerpoint/2010/main" val="86826441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265</a:t>
            </a:fld>
            <a:endParaRPr lang="pl-PL" altLang="pl-PL"/>
          </a:p>
        </p:txBody>
      </p:sp>
    </p:spTree>
    <p:extLst>
      <p:ext uri="{BB962C8B-B14F-4D97-AF65-F5344CB8AC3E}">
        <p14:creationId xmlns:p14="http://schemas.microsoft.com/office/powerpoint/2010/main" val="146895219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266</a:t>
            </a:fld>
            <a:endParaRPr lang="pl-PL" altLang="pl-PL"/>
          </a:p>
        </p:txBody>
      </p:sp>
    </p:spTree>
    <p:extLst>
      <p:ext uri="{BB962C8B-B14F-4D97-AF65-F5344CB8AC3E}">
        <p14:creationId xmlns:p14="http://schemas.microsoft.com/office/powerpoint/2010/main" val="187584883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267</a:t>
            </a:fld>
            <a:endParaRPr lang="pl-PL" altLang="pl-PL"/>
          </a:p>
        </p:txBody>
      </p:sp>
    </p:spTree>
    <p:extLst>
      <p:ext uri="{BB962C8B-B14F-4D97-AF65-F5344CB8AC3E}">
        <p14:creationId xmlns:p14="http://schemas.microsoft.com/office/powerpoint/2010/main" val="1214179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4D96689-9075-416C-9857-22B797446553}" type="slidenum">
              <a:rPr lang="pl-PL" altLang="pl-PL"/>
              <a:pPr/>
              <a:t>2</a:t>
            </a:fld>
            <a:endParaRPr lang="pl-PL" altLang="pl-PL"/>
          </a:p>
        </p:txBody>
      </p:sp>
    </p:spTree>
    <p:extLst>
      <p:ext uri="{BB962C8B-B14F-4D97-AF65-F5344CB8AC3E}">
        <p14:creationId xmlns:p14="http://schemas.microsoft.com/office/powerpoint/2010/main" val="629786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25</a:t>
            </a:fld>
            <a:endParaRPr lang="pl-PL" altLang="pl-PL"/>
          </a:p>
        </p:txBody>
      </p:sp>
    </p:spTree>
    <p:extLst>
      <p:ext uri="{BB962C8B-B14F-4D97-AF65-F5344CB8AC3E}">
        <p14:creationId xmlns:p14="http://schemas.microsoft.com/office/powerpoint/2010/main" val="3259976234"/>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268</a:t>
            </a:fld>
            <a:endParaRPr lang="pl-PL" altLang="pl-PL"/>
          </a:p>
        </p:txBody>
      </p:sp>
    </p:spTree>
    <p:extLst>
      <p:ext uri="{BB962C8B-B14F-4D97-AF65-F5344CB8AC3E}">
        <p14:creationId xmlns:p14="http://schemas.microsoft.com/office/powerpoint/2010/main" val="75891980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Wniosek!</a:t>
            </a:r>
            <a:endParaRPr lang="pl-PL" dirty="0">
              <a:effectLst/>
            </a:endParaRPr>
          </a:p>
          <a:p>
            <a:r>
              <a:rPr lang="pl-PL" dirty="0">
                <a:effectLst/>
              </a:rPr>
              <a:t>Jednostki organizacyjne JST pozostające odrębnymi podatnikami na gruncie innych ustaw podatkowych (np. posiadające status płatnika podatku dochodowego od osób fizycznych PIT od wypłacanych wynagrodzeń czy też status podatnika podatku dochodowego od osób prawnych CIT) do rozliczeń podatku VAT powinny posługiwać się numerem rachunku rozliczeniowego/rachunku w SKOK, który został wskazany przez JST w zgłoszeniu identyfikacyjnym/zgłoszeniu aktualizacyjnym NIP-2.</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269</a:t>
            </a:fld>
            <a:endParaRPr lang="pl-PL" altLang="pl-PL"/>
          </a:p>
        </p:txBody>
      </p:sp>
    </p:spTree>
    <p:extLst>
      <p:ext uri="{BB962C8B-B14F-4D97-AF65-F5344CB8AC3E}">
        <p14:creationId xmlns:p14="http://schemas.microsoft.com/office/powerpoint/2010/main" val="2642458723"/>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270</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2978656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57AE97-270E-4A23-A75D-F247826A3910}" type="slidenum">
              <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271</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8129" name="Text Box 1"/>
          <p:cNvSpPr txBox="1">
            <a:spLocks noChangeArrowheads="1"/>
          </p:cNvSpPr>
          <p:nvPr/>
        </p:nvSpPr>
        <p:spPr bwMode="auto">
          <a:xfrm>
            <a:off x="725657" y="743939"/>
            <a:ext cx="5347948" cy="3724486"/>
          </a:xfrm>
          <a:prstGeom prst="rect">
            <a:avLst/>
          </a:prstGeom>
          <a:solidFill>
            <a:srgbClr val="FFFFFF"/>
          </a:solidFill>
          <a:ln w="9360">
            <a:solidFill>
              <a:srgbClr val="000000"/>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48130" name="Rectangle 2"/>
          <p:cNvSpPr txBox="1">
            <a:spLocks noGrp="1" noChangeArrowheads="1"/>
          </p:cNvSpPr>
          <p:nvPr>
            <p:ph type="body"/>
          </p:nvPr>
        </p:nvSpPr>
        <p:spPr bwMode="auto">
          <a:xfrm>
            <a:off x="679609" y="4715872"/>
            <a:ext cx="5436869" cy="4468424"/>
          </a:xfrm>
          <a:prstGeom prst="rect">
            <a:avLst/>
          </a:prstGeom>
          <a:noFill/>
          <a:ln>
            <a:round/>
            <a:headEnd/>
            <a:tailEnd/>
          </a:ln>
        </p:spPr>
        <p:txBody>
          <a:bodyPr wrap="none" anchor="ctr"/>
          <a:lstStyle/>
          <a:p>
            <a:endParaRPr lang="pl-PL"/>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u="none" strike="noStrike" dirty="0">
                <a:solidFill>
                  <a:srgbClr val="002A4B"/>
                </a:solidFill>
                <a:effectLst/>
                <a:latin typeface="Open Sans"/>
                <a:hlinkClick r:id="rId3"/>
              </a:rPr>
              <a:t>W grudniu 2020 r. u podatnika pojawiła się konieczność złożenia korekty JPK_VAT za luty 2020 r. Jaką strukturę JPK_VAT należy użyć do korekty JPK_VAT za luty 2020 r.?</a:t>
            </a:r>
            <a:endParaRPr lang="pl-PL" b="0" i="0" dirty="0">
              <a:solidFill>
                <a:srgbClr val="000000"/>
              </a:solidFill>
              <a:effectLst/>
              <a:latin typeface="Open Sans"/>
            </a:endParaRPr>
          </a:p>
          <a:p>
            <a:pPr algn="l"/>
            <a:r>
              <a:rPr lang="pl-PL" b="0" i="0" dirty="0">
                <a:solidFill>
                  <a:srgbClr val="000000"/>
                </a:solidFill>
                <a:effectLst/>
                <a:latin typeface="Open Sans"/>
              </a:rPr>
              <a:t>Wszystkie okresy sprzed dnia wejścia w życie nowego JPK_VAT korygujemy przy użyciu struktury JPK_VAT(3). Dlatego składając w grudniu 2020 r. korektę JPK_VAT za luty 2020 r. należy użyć JPK_VAT(3).</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274</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04701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sz="1200" b="1" i="0" u="none" strike="noStrike" baseline="0" dirty="0">
                <a:solidFill>
                  <a:srgbClr val="000000"/>
                </a:solidFill>
                <a:latin typeface="Times New Roman" panose="02020603050405020304" pitchFamily="18" charset="0"/>
              </a:rPr>
              <a:t>UWAGA </a:t>
            </a:r>
            <a:endParaRPr lang="pl-PL" sz="1200" b="0" i="0" u="none" strike="noStrike" baseline="0" dirty="0">
              <a:solidFill>
                <a:srgbClr val="000000"/>
              </a:solidFill>
              <a:latin typeface="Times New Roman" panose="02020603050405020304" pitchFamily="18" charset="0"/>
            </a:endParaRPr>
          </a:p>
          <a:p>
            <a:r>
              <a:rPr lang="pl-PL" sz="1200" b="1" i="0" u="none" strike="noStrike" baseline="0" dirty="0">
                <a:solidFill>
                  <a:srgbClr val="000000"/>
                </a:solidFill>
                <a:latin typeface="Times New Roman" panose="02020603050405020304" pitchFamily="18" charset="0"/>
              </a:rPr>
              <a:t>JPK_V7M </a:t>
            </a:r>
            <a:r>
              <a:rPr lang="pl-PL" sz="1200" b="0" i="0" u="none" strike="noStrike" baseline="0" dirty="0">
                <a:solidFill>
                  <a:srgbClr val="000000"/>
                </a:solidFill>
                <a:latin typeface="Times New Roman" panose="02020603050405020304" pitchFamily="18" charset="0"/>
              </a:rPr>
              <a:t>– dla podatników, którzy są zobowiązani do składania części ewidencyjnej oraz deklaracyjnej </a:t>
            </a:r>
            <a:r>
              <a:rPr lang="pl-PL" sz="1200" b="1" i="0" u="none" strike="noStrike" baseline="0" dirty="0">
                <a:solidFill>
                  <a:srgbClr val="000000"/>
                </a:solidFill>
                <a:latin typeface="Times New Roman" panose="02020603050405020304" pitchFamily="18" charset="0"/>
              </a:rPr>
              <a:t>miesięcznie</a:t>
            </a:r>
            <a:r>
              <a:rPr lang="pl-PL" sz="1200" b="0" i="0" u="none" strike="noStrike" baseline="0" dirty="0">
                <a:solidFill>
                  <a:srgbClr val="000000"/>
                </a:solidFill>
                <a:latin typeface="Times New Roman" panose="02020603050405020304" pitchFamily="18" charset="0"/>
              </a:rPr>
              <a:t>. </a:t>
            </a:r>
          </a:p>
          <a:p>
            <a:r>
              <a:rPr lang="pl-PL" sz="1200" b="0" i="0" u="none" strike="noStrike" baseline="0" dirty="0">
                <a:solidFill>
                  <a:srgbClr val="000000"/>
                </a:solidFill>
                <a:latin typeface="Times New Roman" panose="02020603050405020304" pitchFamily="18" charset="0"/>
              </a:rPr>
              <a:t>Podatnicy obowiązani są do wypełniania wszystkich elementów JPK_V7M w pliku XML, tj. </a:t>
            </a:r>
            <a:r>
              <a:rPr lang="pl-PL" sz="1200" b="1" i="0" u="none" strike="noStrike" baseline="0" dirty="0" err="1">
                <a:solidFill>
                  <a:srgbClr val="000000"/>
                </a:solidFill>
                <a:latin typeface="Times New Roman" panose="02020603050405020304" pitchFamily="18" charset="0"/>
              </a:rPr>
              <a:t>Naglowek</a:t>
            </a:r>
            <a:r>
              <a:rPr lang="pl-PL" sz="1200" b="0" i="0" u="none" strike="noStrike" baseline="0" dirty="0">
                <a:solidFill>
                  <a:srgbClr val="000000"/>
                </a:solidFill>
                <a:latin typeface="Times New Roman" panose="02020603050405020304" pitchFamily="18" charset="0"/>
              </a:rPr>
              <a:t>, </a:t>
            </a:r>
            <a:r>
              <a:rPr lang="pl-PL" sz="1200" b="1" i="0" u="none" strike="noStrike" baseline="0" dirty="0">
                <a:solidFill>
                  <a:srgbClr val="000000"/>
                </a:solidFill>
                <a:latin typeface="Times New Roman" panose="02020603050405020304" pitchFamily="18" charset="0"/>
              </a:rPr>
              <a:t>Podmiot1</a:t>
            </a:r>
            <a:r>
              <a:rPr lang="pl-PL" sz="1200" b="0" i="0" u="none" strike="noStrike" baseline="0" dirty="0">
                <a:solidFill>
                  <a:srgbClr val="000000"/>
                </a:solidFill>
                <a:latin typeface="Times New Roman" panose="02020603050405020304" pitchFamily="18" charset="0"/>
              </a:rPr>
              <a:t>, </a:t>
            </a:r>
            <a:r>
              <a:rPr lang="pl-PL" sz="1200" b="1" i="0" u="none" strike="noStrike" baseline="0" dirty="0">
                <a:solidFill>
                  <a:srgbClr val="000000"/>
                </a:solidFill>
                <a:latin typeface="Times New Roman" panose="02020603050405020304" pitchFamily="18" charset="0"/>
              </a:rPr>
              <a:t>Deklaracja </a:t>
            </a:r>
            <a:r>
              <a:rPr lang="pl-PL" sz="1200" b="0" i="0" u="none" strike="noStrike" baseline="0" dirty="0">
                <a:solidFill>
                  <a:srgbClr val="000000"/>
                </a:solidFill>
                <a:latin typeface="Times New Roman" panose="02020603050405020304" pitchFamily="18" charset="0"/>
              </a:rPr>
              <a:t>oraz </a:t>
            </a:r>
            <a:r>
              <a:rPr lang="pl-PL" sz="1200" b="1" i="0" u="none" strike="noStrike" baseline="0" dirty="0">
                <a:solidFill>
                  <a:srgbClr val="000000"/>
                </a:solidFill>
                <a:latin typeface="Times New Roman" panose="02020603050405020304" pitchFamily="18" charset="0"/>
              </a:rPr>
              <a:t>Ewidencja. </a:t>
            </a:r>
          </a:p>
          <a:p>
            <a:endParaRPr lang="pl-PL" sz="1200" b="0" i="0" u="none" strike="noStrike" baseline="0" dirty="0">
              <a:solidFill>
                <a:srgbClr val="000000"/>
              </a:solidFill>
              <a:latin typeface="Times New Roman" panose="02020603050405020304" pitchFamily="18" charset="0"/>
            </a:endParaRPr>
          </a:p>
          <a:p>
            <a:r>
              <a:rPr lang="pl-PL" sz="1200" b="1" i="0" u="none" strike="noStrike" baseline="0" dirty="0">
                <a:solidFill>
                  <a:srgbClr val="000000"/>
                </a:solidFill>
                <a:latin typeface="Times New Roman" panose="02020603050405020304" pitchFamily="18" charset="0"/>
              </a:rPr>
              <a:t>JPK_V7K </a:t>
            </a:r>
            <a:r>
              <a:rPr lang="pl-PL" sz="1200" b="0" i="0" u="none" strike="noStrike" baseline="0" dirty="0">
                <a:solidFill>
                  <a:srgbClr val="000000"/>
                </a:solidFill>
                <a:latin typeface="Times New Roman" panose="02020603050405020304" pitchFamily="18" charset="0"/>
              </a:rPr>
              <a:t>– dla podatników, którzy są zobowiązani do składania części ewidencyjnej </a:t>
            </a:r>
            <a:r>
              <a:rPr lang="pl-PL" sz="1200" b="1" i="0" u="none" strike="noStrike" baseline="0" dirty="0">
                <a:solidFill>
                  <a:srgbClr val="000000"/>
                </a:solidFill>
                <a:latin typeface="Times New Roman" panose="02020603050405020304" pitchFamily="18" charset="0"/>
              </a:rPr>
              <a:t>miesięcznie, </a:t>
            </a:r>
            <a:r>
              <a:rPr lang="pl-PL" sz="1200" b="0" i="0" u="none" strike="noStrike" baseline="0" dirty="0">
                <a:solidFill>
                  <a:srgbClr val="000000"/>
                </a:solidFill>
                <a:latin typeface="Times New Roman" panose="02020603050405020304" pitchFamily="18" charset="0"/>
              </a:rPr>
              <a:t>zaś deklaracyjnej </a:t>
            </a:r>
            <a:r>
              <a:rPr lang="pl-PL" sz="1200" b="1" i="0" u="none" strike="noStrike" baseline="0" dirty="0">
                <a:solidFill>
                  <a:srgbClr val="000000"/>
                </a:solidFill>
                <a:latin typeface="Times New Roman" panose="02020603050405020304" pitchFamily="18" charset="0"/>
              </a:rPr>
              <a:t>kwartalnie</a:t>
            </a:r>
            <a:r>
              <a:rPr lang="pl-PL" sz="1200" b="0" i="0" u="none" strike="noStrike" baseline="0" dirty="0">
                <a:solidFill>
                  <a:srgbClr val="000000"/>
                </a:solidFill>
                <a:latin typeface="Times New Roman" panose="02020603050405020304" pitchFamily="18" charset="0"/>
              </a:rPr>
              <a:t>. </a:t>
            </a:r>
          </a:p>
          <a:p>
            <a:r>
              <a:rPr lang="pl-PL" sz="1200" b="0" i="0" u="none" strike="noStrike" baseline="0" dirty="0">
                <a:solidFill>
                  <a:srgbClr val="000000"/>
                </a:solidFill>
                <a:latin typeface="Times New Roman" panose="02020603050405020304" pitchFamily="18" charset="0"/>
              </a:rPr>
              <a:t>Podatnicy w JPK_V7K za dwa pierwsze miesiące kwartału powinni wypełnić następujące elementy w pliku XML, tj.: </a:t>
            </a:r>
            <a:r>
              <a:rPr lang="pl-PL" sz="1200" b="1" i="0" u="none" strike="noStrike" baseline="0" dirty="0" err="1">
                <a:solidFill>
                  <a:srgbClr val="000000"/>
                </a:solidFill>
                <a:latin typeface="Times New Roman" panose="02020603050405020304" pitchFamily="18" charset="0"/>
              </a:rPr>
              <a:t>Naglowek</a:t>
            </a:r>
            <a:r>
              <a:rPr lang="pl-PL" sz="1200" b="0" i="0" u="none" strike="noStrike" baseline="0" dirty="0">
                <a:solidFill>
                  <a:srgbClr val="000000"/>
                </a:solidFill>
                <a:latin typeface="Times New Roman" panose="02020603050405020304" pitchFamily="18" charset="0"/>
              </a:rPr>
              <a:t>, </a:t>
            </a:r>
            <a:r>
              <a:rPr lang="pl-PL" sz="1200" b="1" i="0" u="none" strike="noStrike" baseline="0" dirty="0">
                <a:solidFill>
                  <a:srgbClr val="000000"/>
                </a:solidFill>
                <a:latin typeface="Times New Roman" panose="02020603050405020304" pitchFamily="18" charset="0"/>
              </a:rPr>
              <a:t>Podmiot1</a:t>
            </a:r>
            <a:r>
              <a:rPr lang="pl-PL" sz="1200" b="0" i="0" u="none" strike="noStrike" baseline="0" dirty="0">
                <a:solidFill>
                  <a:srgbClr val="000000"/>
                </a:solidFill>
                <a:latin typeface="Times New Roman" panose="02020603050405020304" pitchFamily="18" charset="0"/>
              </a:rPr>
              <a:t>, </a:t>
            </a:r>
            <a:r>
              <a:rPr lang="pl-PL" sz="1200" b="1" i="0" u="none" strike="noStrike" baseline="0" dirty="0">
                <a:solidFill>
                  <a:srgbClr val="000000"/>
                </a:solidFill>
                <a:latin typeface="Times New Roman" panose="02020603050405020304" pitchFamily="18" charset="0"/>
              </a:rPr>
              <a:t>Ewidencja. </a:t>
            </a:r>
            <a:r>
              <a:rPr lang="pl-PL" sz="1200" b="0" i="0" u="none" strike="noStrike" baseline="0" dirty="0">
                <a:solidFill>
                  <a:srgbClr val="000000"/>
                </a:solidFill>
                <a:latin typeface="Times New Roman" panose="02020603050405020304" pitchFamily="18" charset="0"/>
              </a:rPr>
              <a:t>Natomiast za trzeci miesiąc kwartału powinni wypełnić wszystkie elementy JPK_V7K w pliku XML, tj.: </a:t>
            </a:r>
            <a:r>
              <a:rPr lang="pl-PL" sz="1200" b="1" i="0" u="none" strike="noStrike" baseline="0" dirty="0" err="1">
                <a:solidFill>
                  <a:srgbClr val="000000"/>
                </a:solidFill>
                <a:latin typeface="Times New Roman" panose="02020603050405020304" pitchFamily="18" charset="0"/>
              </a:rPr>
              <a:t>Naglowek</a:t>
            </a:r>
            <a:r>
              <a:rPr lang="pl-PL" sz="1200" b="0" i="0" u="none" strike="noStrike" baseline="0" dirty="0">
                <a:solidFill>
                  <a:srgbClr val="000000"/>
                </a:solidFill>
                <a:latin typeface="Times New Roman" panose="02020603050405020304" pitchFamily="18" charset="0"/>
              </a:rPr>
              <a:t>, </a:t>
            </a:r>
            <a:r>
              <a:rPr lang="pl-PL" sz="1200" b="1" i="0" u="none" strike="noStrike" baseline="0" dirty="0">
                <a:solidFill>
                  <a:srgbClr val="000000"/>
                </a:solidFill>
                <a:latin typeface="Times New Roman" panose="02020603050405020304" pitchFamily="18" charset="0"/>
              </a:rPr>
              <a:t>Podmiot1</a:t>
            </a:r>
            <a:r>
              <a:rPr lang="pl-PL" sz="1200" b="0" i="0" u="none" strike="noStrike" baseline="0" dirty="0">
                <a:solidFill>
                  <a:srgbClr val="000000"/>
                </a:solidFill>
                <a:latin typeface="Times New Roman" panose="02020603050405020304" pitchFamily="18" charset="0"/>
              </a:rPr>
              <a:t>, </a:t>
            </a:r>
            <a:r>
              <a:rPr lang="pl-PL" sz="1200" b="1" i="0" u="none" strike="noStrike" baseline="0" dirty="0">
                <a:solidFill>
                  <a:srgbClr val="000000"/>
                </a:solidFill>
                <a:latin typeface="Times New Roman" panose="02020603050405020304" pitchFamily="18" charset="0"/>
              </a:rPr>
              <a:t>Deklaracja, Ewidencja </a:t>
            </a:r>
            <a:r>
              <a:rPr lang="pl-PL" sz="1200" b="0" i="0" u="none" strike="noStrike" baseline="0" dirty="0">
                <a:solidFill>
                  <a:srgbClr val="000000"/>
                </a:solidFill>
                <a:latin typeface="Times New Roman" panose="02020603050405020304" pitchFamily="18" charset="0"/>
              </a:rPr>
              <a:t>z tym, że </a:t>
            </a:r>
            <a:r>
              <a:rPr lang="pl-PL" sz="1200" b="1" i="0" u="none" strike="noStrike" baseline="0" dirty="0">
                <a:solidFill>
                  <a:srgbClr val="000000"/>
                </a:solidFill>
                <a:latin typeface="Times New Roman" panose="02020603050405020304" pitchFamily="18" charset="0"/>
              </a:rPr>
              <a:t>Deklaracja </a:t>
            </a:r>
            <a:r>
              <a:rPr lang="pl-PL" sz="1200" b="0" i="0" u="none" strike="noStrike" baseline="0" dirty="0">
                <a:solidFill>
                  <a:srgbClr val="000000"/>
                </a:solidFill>
                <a:latin typeface="Times New Roman" panose="02020603050405020304" pitchFamily="18" charset="0"/>
              </a:rPr>
              <a:t>dotyczy danych za cały kwartał, natomiast </a:t>
            </a:r>
            <a:r>
              <a:rPr lang="pl-PL" sz="1200" b="1" i="0" u="none" strike="noStrike" baseline="0" dirty="0">
                <a:solidFill>
                  <a:srgbClr val="000000"/>
                </a:solidFill>
                <a:latin typeface="Times New Roman" panose="02020603050405020304" pitchFamily="18" charset="0"/>
              </a:rPr>
              <a:t>Ewidencja </a:t>
            </a:r>
            <a:r>
              <a:rPr lang="pl-PL" sz="1200" b="0" i="0" u="none" strike="noStrike" baseline="0" dirty="0">
                <a:solidFill>
                  <a:srgbClr val="000000"/>
                </a:solidFill>
                <a:latin typeface="Times New Roman" panose="02020603050405020304" pitchFamily="18" charset="0"/>
              </a:rPr>
              <a:t>obejmuje dane tylko za ostatni miesiąc kwartału. </a:t>
            </a:r>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278</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8330234"/>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sz="1800" b="0" i="0" u="none" strike="noStrike" baseline="0" dirty="0">
                <a:solidFill>
                  <a:srgbClr val="000000"/>
                </a:solidFill>
                <a:latin typeface="Times New Roman" panose="02020603050405020304" pitchFamily="18" charset="0"/>
              </a:rPr>
              <a:t>	</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283</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1816607"/>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sz="1200" b="0" i="0" kern="1200" dirty="0">
                <a:solidFill>
                  <a:schemeClr val="tx1"/>
                </a:solidFill>
                <a:effectLst/>
                <a:latin typeface="+mn-lt"/>
                <a:ea typeface="+mn-ea"/>
                <a:cs typeface="+mn-cs"/>
              </a:rPr>
              <a:t>Art. 109 ust. 3</a:t>
            </a:r>
          </a:p>
          <a:p>
            <a:endParaRPr lang="pl-PL" sz="1200" b="0" i="0" kern="120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11c.  </a:t>
            </a:r>
            <a:r>
              <a:rPr lang="pl-PL" sz="1200" b="0" i="0" kern="1200" baseline="30000" dirty="0">
                <a:solidFill>
                  <a:schemeClr val="tx1"/>
                </a:solidFill>
                <a:effectLst/>
                <a:latin typeface="+mn-lt"/>
                <a:ea typeface="+mn-ea"/>
                <a:cs typeface="+mn-cs"/>
              </a:rPr>
              <a:t>184</a:t>
            </a:r>
            <a:r>
              <a:rPr lang="pl-PL" sz="1200" b="0" i="0" kern="1200" dirty="0">
                <a:solidFill>
                  <a:schemeClr val="tx1"/>
                </a:solidFill>
                <a:effectLst/>
                <a:latin typeface="+mn-lt"/>
                <a:ea typeface="+mn-ea"/>
                <a:cs typeface="+mn-cs"/>
              </a:rPr>
              <a:t> Deklaracje podatkowe, o których mowa w ust. 1-3, są składane zgodnie z wzorem dokumentu elektronicznego w rozumieniu </a:t>
            </a:r>
            <a:r>
              <a:rPr lang="pl-PL" sz="1200" b="0" i="0" u="none" strike="noStrike" kern="1200" dirty="0">
                <a:solidFill>
                  <a:schemeClr val="tx1"/>
                </a:solidFill>
                <a:effectLst/>
                <a:latin typeface="+mn-lt"/>
                <a:ea typeface="+mn-ea"/>
                <a:cs typeface="+mn-cs"/>
                <a:hlinkClick r:id="rId3"/>
              </a:rPr>
              <a:t>ustawy</a:t>
            </a:r>
            <a:r>
              <a:rPr lang="pl-PL" sz="1200" b="0" i="0" kern="1200" dirty="0">
                <a:solidFill>
                  <a:schemeClr val="tx1"/>
                </a:solidFill>
                <a:effectLst/>
                <a:latin typeface="+mn-lt"/>
                <a:ea typeface="+mn-ea"/>
                <a:cs typeface="+mn-cs"/>
              </a:rPr>
              <a:t> z dnia 17 lutego 2005 r. o informatyzacji działalności podmiotów realizujących zadania publiczne (Dz. U. z 2019 r. poz. 700, 730 i 848), który obejmuje deklarację i ewidencję, o której mowa w art. 109 ust. 3. Dokument elektroniczny, o którym mowa w zdaniu pierwszym, jest przesyłany w sposób określony w przepisach wydanych na podstawie </a:t>
            </a:r>
            <a:r>
              <a:rPr lang="pl-PL" sz="1200" b="0" i="0" u="none" strike="noStrike" kern="1200" dirty="0">
                <a:solidFill>
                  <a:schemeClr val="tx1"/>
                </a:solidFill>
                <a:effectLst/>
                <a:latin typeface="+mn-lt"/>
                <a:ea typeface="+mn-ea"/>
                <a:cs typeface="+mn-cs"/>
                <a:hlinkClick r:id="rId4"/>
              </a:rPr>
              <a:t>art. 193a § 3</a:t>
            </a:r>
            <a:r>
              <a:rPr lang="pl-PL" sz="1200" b="0" i="0" kern="1200" dirty="0">
                <a:solidFill>
                  <a:schemeClr val="tx1"/>
                </a:solidFill>
                <a:effectLst/>
                <a:latin typeface="+mn-lt"/>
                <a:ea typeface="+mn-ea"/>
                <a:cs typeface="+mn-cs"/>
              </a:rPr>
              <a:t> Ordynacji podatkowej i zgodnie z wymaganiami określonymi w tych przepisach.</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286</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6328945"/>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sz="1200" b="1" kern="1200" dirty="0">
                <a:solidFill>
                  <a:schemeClr val="tx1"/>
                </a:solidFill>
                <a:effectLst/>
                <a:latin typeface="+mn-lt"/>
                <a:ea typeface="+mn-ea"/>
                <a:cs typeface="+mn-cs"/>
              </a:rPr>
              <a:t>AUTOKOREKTA!!!</a:t>
            </a:r>
            <a:endParaRPr lang="pl-PL" sz="1200" kern="1200" dirty="0">
              <a:solidFill>
                <a:schemeClr val="tx1"/>
              </a:solidFill>
              <a:effectLst/>
              <a:latin typeface="+mn-lt"/>
              <a:ea typeface="+mn-ea"/>
              <a:cs typeface="+mn-cs"/>
            </a:endParaRPr>
          </a:p>
          <a:p>
            <a:r>
              <a:rPr lang="pl-PL" sz="1200" b="1" kern="1200" dirty="0">
                <a:solidFill>
                  <a:schemeClr val="tx1"/>
                </a:solidFill>
                <a:effectLst/>
                <a:latin typeface="+mn-lt"/>
                <a:ea typeface="+mn-ea"/>
                <a:cs typeface="+mn-cs"/>
              </a:rPr>
              <a:t>Nawet w przypadku mało istotnych błędów (np. niewłaściwy adres zmieniony notą)</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362166"/>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u="none" strike="noStrike" dirty="0">
                <a:solidFill>
                  <a:srgbClr val="002A4B"/>
                </a:solidFill>
                <a:effectLst/>
                <a:latin typeface="Open Sans"/>
                <a:hlinkClick r:id="rId3"/>
              </a:rPr>
              <a:t>Czy regulacje związane z sankcją 500 zł za każdy błąd w ewidencji VAT, który uniemożliwia przeprowadzenie weryfikacji prawidłowości transakcji (art. 109 ust. 3f-3h ustawy o VAT) od 1 października 2020 r. będą odnosić się również do okresów przed 1 października? Inaczej mówiąc, czy naczelnik urzędu skarbowego będzie mógł nałożyć karę pieniężną za błędy w ewidencji VAT (JPK_VAT) przesłanej za okresy przed 1 października?</a:t>
            </a:r>
            <a:endParaRPr lang="pl-PL" b="0" i="0" dirty="0">
              <a:solidFill>
                <a:srgbClr val="000000"/>
              </a:solidFill>
              <a:effectLst/>
              <a:latin typeface="Open Sans"/>
            </a:endParaRPr>
          </a:p>
          <a:p>
            <a:pPr algn="l"/>
            <a:r>
              <a:rPr lang="pl-PL" b="0" i="0" dirty="0">
                <a:solidFill>
                  <a:srgbClr val="000000"/>
                </a:solidFill>
                <a:effectLst/>
                <a:latin typeface="Open Sans"/>
              </a:rPr>
              <a:t>Nie. Regulacje związane z sankcją 500 zł za każdy niepoprawiony błąd w ewidencji VAT, który uniemożliwia przeprowadzenie weryfikacji prawidłowości transakcji, nie będą odnosić się do ewidencji VAT przesłanej za okresy przed 1 października 2020r.</a:t>
            </a:r>
          </a:p>
          <a:p>
            <a:pPr algn="l"/>
            <a:endParaRPr lang="pl-PL" b="0" i="0" dirty="0">
              <a:solidFill>
                <a:srgbClr val="000000"/>
              </a:solidFill>
              <a:effectLst/>
              <a:latin typeface="Open Sans"/>
            </a:endParaRPr>
          </a:p>
          <a:p>
            <a:pPr algn="l"/>
            <a:r>
              <a:rPr lang="pl-PL" b="0" i="0" dirty="0">
                <a:solidFill>
                  <a:srgbClr val="000000"/>
                </a:solidFill>
                <a:effectLst/>
                <a:latin typeface="Open Sans"/>
              </a:rPr>
              <a:t>_____________________________</a:t>
            </a:r>
          </a:p>
          <a:p>
            <a:pPr algn="l" fontAlgn="base"/>
            <a:r>
              <a:rPr lang="pl-PL" b="1" i="0" dirty="0">
                <a:solidFill>
                  <a:srgbClr val="222222"/>
                </a:solidFill>
                <a:effectLst/>
                <a:latin typeface="Merriweather"/>
              </a:rPr>
              <a:t>Konsekwencje błędu mogą być dotkliwe</a:t>
            </a:r>
          </a:p>
          <a:p>
            <a:pPr algn="l" fontAlgn="base"/>
            <a:r>
              <a:rPr lang="pl-PL" b="0" i="0" dirty="0">
                <a:solidFill>
                  <a:srgbClr val="222222"/>
                </a:solidFill>
                <a:effectLst/>
                <a:latin typeface="Merriweather"/>
              </a:rPr>
              <a:t>Na zakończenie warto przypomnieć, że kara administracyjna 500 zł za każdy błąd w ewidencji nakładana będzie na podatnika (o ile nie jest osobą fizyczną odpowiadającą za ten błąd z </a:t>
            </a:r>
            <a:r>
              <a:rPr lang="pl-PL" b="0" i="0" dirty="0" err="1">
                <a:solidFill>
                  <a:srgbClr val="222222"/>
                </a:solidFill>
                <a:effectLst/>
                <a:latin typeface="Merriweather"/>
              </a:rPr>
              <a:t>k.k.s</a:t>
            </a:r>
            <a:r>
              <a:rPr lang="pl-PL" b="0" i="0" dirty="0">
                <a:solidFill>
                  <a:srgbClr val="222222"/>
                </a:solidFill>
                <a:effectLst/>
                <a:latin typeface="Merriweather"/>
              </a:rPr>
              <a:t>.), a nie na księgowego. Z kolei biorąc pod uwagę praktykę – w szczególności sposób przekazywania informacji księgowym – to przy prawidłowo sporządzonej umowie o prowadzenie ksiąg bardzo mało prawdopodobne jest skuteczne dochodzenie roszczenia odszkodowawczego za niewłaściwe oznaczenie GTU, MPP itp. </a:t>
            </a:r>
            <a:r>
              <a:rPr lang="pl-PL" b="1" i="0" cap="all" dirty="0">
                <a:solidFill>
                  <a:srgbClr val="222222"/>
                </a:solidFill>
                <a:effectLst/>
                <a:latin typeface="inherit"/>
              </a:rPr>
              <a:t>©℗</a:t>
            </a:r>
            <a:endParaRPr lang="pl-PL" b="0" i="0" dirty="0">
              <a:solidFill>
                <a:srgbClr val="222222"/>
              </a:solidFill>
              <a:effectLst/>
              <a:latin typeface="Merriweather"/>
            </a:endParaRPr>
          </a:p>
          <a:p>
            <a:pPr algn="l"/>
            <a:endParaRPr lang="pl-PL" b="0" i="0" dirty="0">
              <a:solidFill>
                <a:srgbClr val="000000"/>
              </a:solidFill>
              <a:effectLst/>
              <a:latin typeface="Open Sans"/>
            </a:endParaRP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288</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05394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800" b="1" i="0" cap="all" dirty="0">
                <a:solidFill>
                  <a:srgbClr val="333333"/>
                </a:solidFill>
                <a:effectLst/>
                <a:latin typeface="ubuntu"/>
              </a:rPr>
              <a:t>PYTANIE 3:</a:t>
            </a:r>
            <a:endParaRPr lang="pl-PL" b="0" i="0" cap="all" dirty="0">
              <a:solidFill>
                <a:srgbClr val="333333"/>
              </a:solidFill>
              <a:effectLst/>
              <a:latin typeface="ubuntu"/>
            </a:endParaRPr>
          </a:p>
          <a:p>
            <a:pPr algn="l"/>
            <a:r>
              <a:rPr lang="pl-PL" b="1" i="0" cap="all" dirty="0">
                <a:solidFill>
                  <a:srgbClr val="333333"/>
                </a:solidFill>
                <a:effectLst/>
                <a:latin typeface="ubuntu"/>
              </a:rPr>
              <a:t>CZY ZAWSZE TRZEBA SKŁADAĆ OŚWIADCZENIE O KWALIFIKOWALNOŚCI PODATKU VAT PRZY PROJEKTACH UNIJNYCH ?</a:t>
            </a:r>
            <a:endParaRPr lang="pl-PL" b="0" i="0" cap="all" dirty="0">
              <a:solidFill>
                <a:srgbClr val="333333"/>
              </a:solidFill>
              <a:effectLst/>
              <a:latin typeface="ubuntu"/>
            </a:endParaRPr>
          </a:p>
          <a:p>
            <a:pPr algn="l"/>
            <a:r>
              <a:rPr lang="pl-PL" b="0" i="0" dirty="0">
                <a:solidFill>
                  <a:srgbClr val="333333"/>
                </a:solidFill>
                <a:effectLst/>
                <a:latin typeface="ubuntu"/>
              </a:rPr>
              <a:t> </a:t>
            </a:r>
          </a:p>
          <a:p>
            <a:pPr algn="l"/>
            <a:r>
              <a:rPr lang="pl-PL" b="0" i="0" dirty="0">
                <a:solidFill>
                  <a:srgbClr val="333333"/>
                </a:solidFill>
                <a:effectLst/>
                <a:latin typeface="ubuntu"/>
              </a:rPr>
              <a:t>Jeśli beneficjent ubiega się o uznanie podatku VAT za wydatek kwalifikowalny w projekcie, zobowiązany jest wypełnić odpowiednią część wniosku o dofinansowanie (oświadczenie o kwalifikowalności podatku VAT). Jeżeli beneficjent we wniosku o dofinansowanie wskazał podatek VAT jako wydatek kwalifikowalny, powinien podać szczegółowe uzasadnienie zawierające podstawę prawną wskazującą na brak możliwości obniżenia podatku VAT należnego o podatek VAT naliczony, zarówno na dzień sporządzania wniosku o dofinansowanie, jak również mając na uwadze planowany sposób wykorzystania w przyszłości majątku nabytego/wytworzonego w związku z realizacją projektu. Już na tym etapie beneficjent powinien być pewien, czy będzie mu przysługiwać prawo do obniżenia podatku należnego o podatek naliczony (powinien także przewidzieć, czy w przyszłości nie dokona opodatkowanych czynności – co może skutkować nabyciem ww. prawa a tym samym utratą prawa do kwalifikowania takiego wydatku w ramach projektu).</a:t>
            </a:r>
          </a:p>
          <a:p>
            <a:pPr algn="l"/>
            <a:r>
              <a:rPr lang="pl-PL" b="0" i="0" dirty="0">
                <a:solidFill>
                  <a:srgbClr val="333333"/>
                </a:solidFill>
                <a:effectLst/>
                <a:latin typeface="ubuntu"/>
              </a:rPr>
              <a:t> </a:t>
            </a:r>
          </a:p>
          <a:p>
            <a:pPr algn="l"/>
            <a:r>
              <a:rPr lang="pl-PL" sz="1800" b="1" i="0" cap="all" dirty="0">
                <a:solidFill>
                  <a:srgbClr val="333333"/>
                </a:solidFill>
                <a:effectLst/>
                <a:latin typeface="ubuntu"/>
              </a:rPr>
              <a:t>PYTANIE 4:</a:t>
            </a:r>
            <a:endParaRPr lang="pl-PL" b="0" i="0" cap="all" dirty="0">
              <a:solidFill>
                <a:srgbClr val="333333"/>
              </a:solidFill>
              <a:effectLst/>
              <a:latin typeface="ubuntu"/>
            </a:endParaRPr>
          </a:p>
          <a:p>
            <a:pPr algn="l"/>
            <a:r>
              <a:rPr lang="pl-PL" b="1" i="0" cap="all" dirty="0">
                <a:solidFill>
                  <a:srgbClr val="333333"/>
                </a:solidFill>
                <a:effectLst/>
                <a:latin typeface="ubuntu"/>
              </a:rPr>
              <a:t>JAKI SĄ KONSEKWENCJE ZŁOŻENIE BŁĘDNEGO OŚWIADCZENIA O KWALIFIKOWALNOŚCI VAT ?</a:t>
            </a:r>
            <a:endParaRPr lang="pl-PL" b="0" i="0" cap="all" dirty="0">
              <a:solidFill>
                <a:srgbClr val="333333"/>
              </a:solidFill>
              <a:effectLst/>
              <a:latin typeface="ubuntu"/>
            </a:endParaRPr>
          </a:p>
          <a:p>
            <a:pPr algn="l"/>
            <a:r>
              <a:rPr lang="pl-PL" b="0" i="0" dirty="0">
                <a:solidFill>
                  <a:srgbClr val="333333"/>
                </a:solidFill>
                <a:effectLst/>
                <a:latin typeface="ubuntu"/>
              </a:rPr>
              <a:t> </a:t>
            </a:r>
          </a:p>
          <a:p>
            <a:pPr algn="l"/>
            <a:r>
              <a:rPr lang="pl-PL" b="0" i="0" dirty="0">
                <a:solidFill>
                  <a:srgbClr val="333333"/>
                </a:solidFill>
                <a:effectLst/>
                <a:latin typeface="ubuntu"/>
              </a:rPr>
              <a:t>Oświadczenie o kwalifikowalności podatku VAT (w odpowiedniej części wniosku o dofinansowanie) należy wypełnić rzetelnie i prawidłowo. Jeśli istnieją wątpliwości co do charakteru wydatku i prawa do odliczenia podatku VAT naliczonego, to należy to bezwzględnie wyjaśnić przed wypełnieniem ww. oświadczenia i ujęciem podatku VAT jako wydatku kwalifikowalnego we wniosku o dofinansowanie. Pomocne w tym przypadku może być złożenie wniosku do organu upoważnionego do wydawania interpretacji przepisów prawa podatkowego o wydanie indywidualnej interpretacji (w konkretnej sprawie). Organ podatkowy występujący w imieniu Ministra Finansów udziela bowiem odpowiedzi na pytanie o prawie do odliczenia podatku VAT naliczonego. Skutki nieprawidłowej kwalifikacji prawnej w zakresie braku możliwości odzyskania podatku od towarów i usług ponosi beneficjent.</a:t>
            </a:r>
          </a:p>
          <a:p>
            <a:pPr algn="l"/>
            <a:r>
              <a:rPr lang="pl-PL" b="0" i="0" dirty="0">
                <a:solidFill>
                  <a:srgbClr val="333333"/>
                </a:solidFill>
                <a:effectLst/>
                <a:latin typeface="ubuntu"/>
              </a:rPr>
              <a:t> </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26</a:t>
            </a:fld>
            <a:endParaRPr lang="pl-PL" altLang="pl-PL"/>
          </a:p>
        </p:txBody>
      </p:sp>
    </p:spTree>
    <p:extLst>
      <p:ext uri="{BB962C8B-B14F-4D97-AF65-F5344CB8AC3E}">
        <p14:creationId xmlns:p14="http://schemas.microsoft.com/office/powerpoint/2010/main" val="3256519381"/>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291</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352869"/>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u="sng" dirty="0">
                <a:solidFill>
                  <a:srgbClr val="015497"/>
                </a:solidFill>
                <a:effectLst/>
                <a:latin typeface="Open Sans"/>
                <a:hlinkClick r:id="rId3"/>
              </a:rPr>
              <a:t>Czy oznaczenie GTU_01 dotyczy także alkoholu wydawanego w ramach usługi gastronomicznej?</a:t>
            </a:r>
            <a:endParaRPr lang="pl-PL" b="0" i="0" dirty="0">
              <a:solidFill>
                <a:srgbClr val="000000"/>
              </a:solidFill>
              <a:effectLst/>
              <a:latin typeface="Open Sans"/>
            </a:endParaRPr>
          </a:p>
          <a:p>
            <a:pPr algn="l"/>
            <a:r>
              <a:rPr lang="pl-PL" b="0" i="0" dirty="0">
                <a:solidFill>
                  <a:srgbClr val="000000"/>
                </a:solidFill>
                <a:effectLst/>
                <a:latin typeface="Open Sans"/>
              </a:rPr>
              <a:t>Oznaczenie GTU_01 dotyczy dostaw towarów: napojów alkoholowych – alkoholu etylowego, piwa, wina, napojów fermentowanych i wyrobów pośrednich, w rozumieniu przepisów o podatku akcyzowym. Zatem jeżeli alkohol jest wydawany w ramach usługi to oznaczenie nie ma zastosowania.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strike="noStrike" kern="1200" baseline="0" dirty="0">
              <a:solidFill>
                <a:schemeClr val="tx1"/>
              </a:solidFill>
              <a:latin typeface="+mn-lt"/>
              <a:ea typeface="+mn-ea"/>
              <a:cs typeface="+mn-cs"/>
            </a:endParaRPr>
          </a:p>
          <a:p>
            <a:pPr algn="l"/>
            <a:r>
              <a:rPr lang="pl-PL" b="1" i="0" u="none" strike="noStrike" dirty="0">
                <a:solidFill>
                  <a:srgbClr val="002A4B"/>
                </a:solidFill>
                <a:effectLst/>
                <a:latin typeface="Open Sans"/>
                <a:hlinkClick r:id="rId4"/>
              </a:rPr>
              <a:t>Kiedy stosować oznaczenie GTU_03 w przypadku oleju opałowego? Czy chodzi o olej sprzedawany końcowemu nabywcy, który zużywa go na cele opałowe?</a:t>
            </a:r>
            <a:endParaRPr lang="pl-PL" b="0" i="0" dirty="0">
              <a:solidFill>
                <a:srgbClr val="000000"/>
              </a:solidFill>
              <a:effectLst/>
              <a:latin typeface="Open Sans"/>
            </a:endParaRPr>
          </a:p>
          <a:p>
            <a:pPr algn="l"/>
            <a:r>
              <a:rPr lang="pl-PL" b="0" i="0" dirty="0">
                <a:solidFill>
                  <a:srgbClr val="000000"/>
                </a:solidFill>
                <a:effectLst/>
                <a:latin typeface="Open Sans"/>
              </a:rPr>
              <a:t>Oznaczenie GTU_03 należy stosować w przypadku dostaw o kodach wymienionych w przepisie rozporządzenia. Przepis nie odnosi się do statusu nabywcy.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strike="noStrike" kern="1200" baseline="0" dirty="0">
              <a:solidFill>
                <a:schemeClr val="tx1"/>
              </a:solidFill>
              <a:latin typeface="+mn-lt"/>
              <a:ea typeface="+mn-ea"/>
              <a:cs typeface="+mn-cs"/>
            </a:endParaRPr>
          </a:p>
          <a:p>
            <a:pPr algn="l"/>
            <a:r>
              <a:rPr lang="pl-PL" b="1" i="0" u="sng" dirty="0">
                <a:solidFill>
                  <a:srgbClr val="015497"/>
                </a:solidFill>
                <a:effectLst/>
                <a:latin typeface="Open Sans"/>
                <a:hlinkClick r:id="rId5"/>
              </a:rPr>
              <a:t>Czy sprzedając wyłącznie folie </a:t>
            </a:r>
            <a:r>
              <a:rPr lang="pl-PL" b="1" i="0" u="sng" dirty="0" err="1">
                <a:solidFill>
                  <a:srgbClr val="015497"/>
                </a:solidFill>
                <a:effectLst/>
                <a:latin typeface="Open Sans"/>
                <a:hlinkClick r:id="rId5"/>
              </a:rPr>
              <a:t>stretch</a:t>
            </a:r>
            <a:r>
              <a:rPr lang="pl-PL" b="1" i="0" u="sng" dirty="0">
                <a:solidFill>
                  <a:srgbClr val="015497"/>
                </a:solidFill>
                <a:effectLst/>
                <a:latin typeface="Open Sans"/>
                <a:hlinkClick r:id="rId5"/>
              </a:rPr>
              <a:t> (nie mam nic wspólnego z urządzeniami elektronicznymi) powinienem taką fakturę oznaczać symbolem GTU_06?</a:t>
            </a:r>
            <a:endParaRPr lang="pl-PL" b="0" i="0" dirty="0">
              <a:solidFill>
                <a:srgbClr val="000000"/>
              </a:solidFill>
              <a:effectLst/>
              <a:latin typeface="Open Sans"/>
            </a:endParaRPr>
          </a:p>
          <a:p>
            <a:pPr algn="l"/>
            <a:r>
              <a:rPr lang="pl-PL" b="0" i="0" dirty="0">
                <a:solidFill>
                  <a:srgbClr val="000000"/>
                </a:solidFill>
                <a:effectLst/>
                <a:latin typeface="Open Sans"/>
              </a:rPr>
              <a:t>Oznaczenie GTU_06 stosuje się w przypadku dostawy urządzeń elektronicznych oraz części i materiałów do nich, wyłącznie określonych w pozycji 7-9, 59-63, 65, 66, 69 i 94-96 załącznika nr 15 do ustawy o podatku od towarów i usług. Skoro folia typu </a:t>
            </a:r>
            <a:r>
              <a:rPr lang="pl-PL" b="0" i="0" dirty="0" err="1">
                <a:solidFill>
                  <a:srgbClr val="000000"/>
                </a:solidFill>
                <a:effectLst/>
                <a:latin typeface="Open Sans"/>
              </a:rPr>
              <a:t>stretch</a:t>
            </a:r>
            <a:r>
              <a:rPr lang="pl-PL" b="0" i="0" dirty="0">
                <a:solidFill>
                  <a:srgbClr val="000000"/>
                </a:solidFill>
                <a:effectLst/>
                <a:latin typeface="Open Sans"/>
              </a:rPr>
              <a:t> wymieniona jest w pozycji 9 załącznika nr 15 do ustawy o podatku od towarów i usług, to powinna być oznaczona ww. symbolem.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u="none" strike="noStrike" kern="1200" baseline="0" dirty="0">
                <a:solidFill>
                  <a:schemeClr val="tx1"/>
                </a:solidFill>
                <a:latin typeface="+mn-lt"/>
                <a:ea typeface="+mn-ea"/>
                <a:cs typeface="+mn-cs"/>
              </a:rPr>
              <a:t>	</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298</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127209"/>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299</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465401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dirty="0"/>
              <a:t>ALE</a:t>
            </a:r>
          </a:p>
          <a:p>
            <a:endParaRPr lang="pl-PL" dirty="0"/>
          </a:p>
          <a:p>
            <a:pPr algn="l"/>
            <a:r>
              <a:rPr lang="pl-PL" b="1" i="0" u="none" strike="noStrike" dirty="0">
                <a:solidFill>
                  <a:srgbClr val="002A4B"/>
                </a:solidFill>
                <a:effectLst/>
                <a:latin typeface="Open Sans"/>
                <a:hlinkClick r:id="rId3"/>
              </a:rPr>
              <a:t>Jakie oznaczenia dotyczą importu towarów od podmiotu powiązanego rozliczanego zgodnie z art. 33a ustawy o VAT?</a:t>
            </a:r>
            <a:endParaRPr lang="pl-PL" b="0" i="0" dirty="0">
              <a:solidFill>
                <a:srgbClr val="000000"/>
              </a:solidFill>
              <a:effectLst/>
              <a:latin typeface="Open Sans"/>
            </a:endParaRPr>
          </a:p>
          <a:p>
            <a:pPr algn="l"/>
            <a:r>
              <a:rPr lang="pl-PL" b="0" i="0" dirty="0">
                <a:solidFill>
                  <a:srgbClr val="000000"/>
                </a:solidFill>
                <a:effectLst/>
                <a:latin typeface="Open Sans"/>
              </a:rPr>
              <a:t>W ewidencji sprzedaży taką transakcję należy oznaczyć „TP”. W ewidencji zakupu należy wskazać natomiast oznaczenie „IMP”.</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302</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889168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u="sng" dirty="0">
                <a:solidFill>
                  <a:srgbClr val="015497"/>
                </a:solidFill>
                <a:effectLst/>
                <a:latin typeface="Open Sans"/>
                <a:hlinkClick r:id="rId3"/>
              </a:rPr>
              <a:t>Czy oznaczenia wprowadzone w nowym JPK_VAT z deklaracją, np. MPP, MK, FP, TP, GTU, dotyczą również faktur wystawionych w okresach przed wdrożeniem nowej struktury, lecz z racji, np. momentu powstania obowiązku wykazywanych w okresie obowiązywania nowej struktury?</a:t>
            </a:r>
            <a:endParaRPr lang="pl-PL" b="0" i="0" dirty="0">
              <a:solidFill>
                <a:srgbClr val="000000"/>
              </a:solidFill>
              <a:effectLst/>
              <a:latin typeface="Open Sans"/>
            </a:endParaRPr>
          </a:p>
          <a:p>
            <a:pPr algn="l"/>
            <a:r>
              <a:rPr lang="pl-PL" b="0" i="0" dirty="0">
                <a:solidFill>
                  <a:srgbClr val="000000"/>
                </a:solidFill>
                <a:effectLst/>
                <a:latin typeface="Open Sans"/>
              </a:rPr>
              <a:t>Tak. Oznaczenia wprowadzone w nowej strukturze dotyczą także dokumentów wykazywanych w czasie jej obowiązywania, a wystawionych wcześniej. Dotyczy to również np. faktur zakupowych wystawionych przed okresem obowiązywania nowej struktury, gdy podatnik będzie korzystać z prawa do odliczenia w okresie jej obowiązywania.</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303</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3544670"/>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cap="all" dirty="0">
                <a:solidFill>
                  <a:srgbClr val="1B1B1B"/>
                </a:solidFill>
                <a:effectLst/>
                <a:latin typeface="Open Sans"/>
              </a:rPr>
              <a:t>PYTANIE</a:t>
            </a:r>
          </a:p>
          <a:p>
            <a:pPr algn="l"/>
            <a:r>
              <a:rPr lang="pl-PL" b="0" i="0" dirty="0">
                <a:solidFill>
                  <a:srgbClr val="333333"/>
                </a:solidFill>
                <a:effectLst/>
                <a:latin typeface="Open Sans"/>
              </a:rPr>
              <a:t>W spółce z o.o. 100 % udziałowcem jest gmina. Transakcje są dokonywane po cenach rynkowych.</a:t>
            </a:r>
          </a:p>
          <a:p>
            <a:pPr algn="l"/>
            <a:r>
              <a:rPr lang="pl-PL" b="1" i="0" dirty="0">
                <a:solidFill>
                  <a:srgbClr val="333333"/>
                </a:solidFill>
                <a:effectLst/>
                <a:latin typeface="Open Sans"/>
              </a:rPr>
              <a:t>Czy w nowym JPK_VAT należy wykazywać te transakcje z oznaczeniem literowym TP?</a:t>
            </a:r>
            <a:endParaRPr lang="pl-PL" b="0" i="0" dirty="0">
              <a:solidFill>
                <a:srgbClr val="333333"/>
              </a:solidFill>
              <a:effectLst/>
              <a:latin typeface="Open Sans"/>
            </a:endParaRPr>
          </a:p>
          <a:p>
            <a:r>
              <a:rPr lang="pl-PL" b="0" i="0" dirty="0">
                <a:solidFill>
                  <a:srgbClr val="333333"/>
                </a:solidFill>
                <a:effectLst/>
                <a:latin typeface="Open Sans"/>
              </a:rPr>
              <a:t>Należałoby przyjąć, iż w sytuacji gdy w spółce z o.o. 100% udziałowcem jest gmina i dochodzi do transakcji między gminą a tą spółką to należy zaznaczyć pole TP w nowym JPK. Jest tu powiązanie kapitałowe, udział 100% w kapitale spółki.</a:t>
            </a:r>
          </a:p>
          <a:p>
            <a:r>
              <a:rPr lang="pl-PL" sz="1200" b="0" i="0" kern="1200" dirty="0">
                <a:solidFill>
                  <a:srgbClr val="333333"/>
                </a:solidFill>
                <a:effectLst/>
                <a:latin typeface="Open Sans"/>
                <a:ea typeface="+mn-ea"/>
                <a:cs typeface="+mn-cs"/>
              </a:rPr>
              <a:t>____________________________________________________________________</a:t>
            </a:r>
          </a:p>
          <a:p>
            <a:endParaRPr lang="pl-PL" sz="1200" b="0" i="0" kern="1200" dirty="0">
              <a:solidFill>
                <a:schemeClr val="tx1"/>
              </a:solidFill>
              <a:effectLst/>
              <a:latin typeface="+mn-lt"/>
              <a:ea typeface="+mn-ea"/>
              <a:cs typeface="+mn-cs"/>
            </a:endParaRPr>
          </a:p>
          <a:p>
            <a:endParaRPr lang="pl-PL" sz="1200" b="0" i="0" kern="1200" dirty="0">
              <a:solidFill>
                <a:schemeClr val="tx1"/>
              </a:solidFill>
              <a:effectLst/>
              <a:latin typeface="+mn-lt"/>
              <a:ea typeface="+mn-ea"/>
              <a:cs typeface="+mn-cs"/>
            </a:endParaRPr>
          </a:p>
          <a:p>
            <a:endParaRPr lang="pl-PL" sz="1200" b="0" i="0" kern="120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2. Przez powiązania, o których mowa w ust. 1, rozumie się powiązania:</a:t>
            </a:r>
          </a:p>
          <a:p>
            <a:r>
              <a:rPr lang="pl-PL" sz="1200" b="1" i="0" u="sng" kern="1200" dirty="0">
                <a:solidFill>
                  <a:schemeClr val="tx1"/>
                </a:solidFill>
                <a:effectLst/>
                <a:latin typeface="+mn-lt"/>
                <a:ea typeface="+mn-ea"/>
                <a:cs typeface="+mn-cs"/>
              </a:rPr>
              <a:t>1)w rozumieniu </a:t>
            </a:r>
            <a:r>
              <a:rPr lang="pl-PL" sz="1200" b="1" i="0" u="sng" strike="noStrike" kern="1200" dirty="0">
                <a:solidFill>
                  <a:schemeClr val="tx1"/>
                </a:solidFill>
                <a:effectLst/>
                <a:latin typeface="+mn-lt"/>
                <a:ea typeface="+mn-ea"/>
                <a:cs typeface="+mn-cs"/>
                <a:hlinkClick r:id="rId3"/>
              </a:rPr>
              <a:t>art. 23m ust. 1 pkt 5</a:t>
            </a:r>
            <a:r>
              <a:rPr lang="pl-PL" sz="1200" b="1" i="0" u="sng" kern="1200" dirty="0">
                <a:solidFill>
                  <a:schemeClr val="tx1"/>
                </a:solidFill>
                <a:effectLst/>
                <a:latin typeface="+mn-lt"/>
                <a:ea typeface="+mn-ea"/>
                <a:cs typeface="+mn-cs"/>
              </a:rPr>
              <a:t> ustawy o podatku dochodowym od osób fizycznych i </a:t>
            </a:r>
            <a:r>
              <a:rPr lang="pl-PL" sz="1200" b="1" i="0" u="sng" strike="noStrike" kern="1200" dirty="0">
                <a:solidFill>
                  <a:schemeClr val="tx1"/>
                </a:solidFill>
                <a:effectLst/>
                <a:latin typeface="+mn-lt"/>
                <a:ea typeface="+mn-ea"/>
                <a:cs typeface="+mn-cs"/>
                <a:hlinkClick r:id="rId4"/>
              </a:rPr>
              <a:t>art. 11a ust. 1 pkt 5</a:t>
            </a:r>
            <a:r>
              <a:rPr lang="pl-PL" sz="1200" b="1" i="0" u="sng" kern="1200" dirty="0">
                <a:solidFill>
                  <a:schemeClr val="tx1"/>
                </a:solidFill>
                <a:effectLst/>
                <a:latin typeface="+mn-lt"/>
                <a:ea typeface="+mn-ea"/>
                <a:cs typeface="+mn-cs"/>
              </a:rPr>
              <a:t> ustawy o podatku dochodowym od osób prawnych;</a:t>
            </a:r>
          </a:p>
          <a:p>
            <a:r>
              <a:rPr lang="pl-PL" sz="1200" b="0" i="0" kern="1200" dirty="0">
                <a:solidFill>
                  <a:schemeClr val="tx1"/>
                </a:solidFill>
                <a:effectLst/>
                <a:latin typeface="+mn-lt"/>
                <a:ea typeface="+mn-ea"/>
                <a:cs typeface="+mn-cs"/>
              </a:rPr>
              <a:t>2)wynikające ze stosunku pracy;</a:t>
            </a:r>
          </a:p>
          <a:p>
            <a:r>
              <a:rPr lang="pl-PL" sz="1200" b="0" i="0" kern="1200" dirty="0">
                <a:solidFill>
                  <a:schemeClr val="tx1"/>
                </a:solidFill>
                <a:effectLst/>
                <a:latin typeface="+mn-lt"/>
                <a:ea typeface="+mn-ea"/>
                <a:cs typeface="+mn-cs"/>
              </a:rPr>
              <a:t>3)wynikające z tytułu przysposobienia.</a:t>
            </a:r>
          </a:p>
          <a:p>
            <a:endParaRPr lang="pl-PL" sz="1200" b="0" i="0" kern="1200" dirty="0">
              <a:solidFill>
                <a:schemeClr val="tx1"/>
              </a:solidFill>
              <a:effectLst/>
              <a:latin typeface="+mn-lt"/>
              <a:ea typeface="+mn-ea"/>
              <a:cs typeface="+mn-cs"/>
            </a:endParaRPr>
          </a:p>
          <a:p>
            <a:endParaRPr lang="pl-PL" sz="1200" b="0" i="0" kern="120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CIT</a:t>
            </a:r>
          </a:p>
          <a:p>
            <a:r>
              <a:rPr lang="pl-PL" sz="1200" b="0" i="0" kern="1200" dirty="0">
                <a:solidFill>
                  <a:schemeClr val="tx1"/>
                </a:solidFill>
                <a:effectLst/>
                <a:latin typeface="+mn-lt"/>
                <a:ea typeface="+mn-ea"/>
                <a:cs typeface="+mn-cs"/>
              </a:rPr>
              <a:t>4)podmiotach powiązanych - oznacza to:</a:t>
            </a:r>
          </a:p>
          <a:p>
            <a:r>
              <a:rPr lang="pl-PL" sz="1200" b="0" i="0" kern="1200" dirty="0">
                <a:solidFill>
                  <a:schemeClr val="tx1"/>
                </a:solidFill>
                <a:effectLst/>
                <a:latin typeface="+mn-lt"/>
                <a:ea typeface="+mn-ea"/>
                <a:cs typeface="+mn-cs"/>
              </a:rPr>
              <a:t>a)podmioty, z których jeden podmiot wywiera znaczący wpływ na co najmniej jeden inny podmiot, lub</a:t>
            </a:r>
          </a:p>
          <a:p>
            <a:r>
              <a:rPr lang="pl-PL" sz="1200" b="0" i="0" kern="1200" dirty="0">
                <a:solidFill>
                  <a:schemeClr val="tx1"/>
                </a:solidFill>
                <a:effectLst/>
                <a:latin typeface="+mn-lt"/>
                <a:ea typeface="+mn-ea"/>
                <a:cs typeface="+mn-cs"/>
              </a:rPr>
              <a:t>b)podmioty, na które wywiera znaczący wpływ:</a:t>
            </a:r>
          </a:p>
          <a:p>
            <a:r>
              <a:rPr lang="pl-PL" sz="1200" b="0" i="0" kern="1200" dirty="0">
                <a:solidFill>
                  <a:schemeClr val="tx1"/>
                </a:solidFill>
                <a:effectLst/>
                <a:latin typeface="+mn-lt"/>
                <a:ea typeface="+mn-ea"/>
                <a:cs typeface="+mn-cs"/>
              </a:rPr>
              <a:t>–ten sam inny podmiot lub</a:t>
            </a:r>
          </a:p>
          <a:p>
            <a:r>
              <a:rPr lang="pl-PL" sz="1200" b="0" i="0" kern="1200" dirty="0">
                <a:solidFill>
                  <a:schemeClr val="tx1"/>
                </a:solidFill>
                <a:effectLst/>
                <a:latin typeface="+mn-lt"/>
                <a:ea typeface="+mn-ea"/>
                <a:cs typeface="+mn-cs"/>
              </a:rPr>
              <a:t>–małżonek, krewny lub powinowaty do drugiego stopnia osoby fizycznej wywierającej znaczący wpływ na co najmniej jeden podmiot, lub</a:t>
            </a:r>
          </a:p>
          <a:p>
            <a:r>
              <a:rPr lang="pl-PL" sz="1200" b="0" i="0" kern="1200" dirty="0">
                <a:solidFill>
                  <a:schemeClr val="tx1"/>
                </a:solidFill>
                <a:effectLst/>
                <a:latin typeface="+mn-lt"/>
                <a:ea typeface="+mn-ea"/>
                <a:cs typeface="+mn-cs"/>
              </a:rPr>
              <a:t>c)spółkę niemającą osobowości prawnej i jej wspólników, lub</a:t>
            </a:r>
          </a:p>
          <a:p>
            <a:r>
              <a:rPr lang="pl-PL" sz="1200" b="0" i="0" kern="1200" dirty="0">
                <a:solidFill>
                  <a:schemeClr val="tx1"/>
                </a:solidFill>
                <a:effectLst/>
                <a:latin typeface="+mn-lt"/>
                <a:ea typeface="+mn-ea"/>
                <a:cs typeface="+mn-cs"/>
              </a:rPr>
              <a:t>d)podatnika i jego zagraniczny zakład, a w przypadku podatkowej grupy kapitałowej - spółkę kapitałową wchodzącą w jej skład i jej zagraniczny zakład;</a:t>
            </a:r>
          </a:p>
          <a:p>
            <a:endParaRPr lang="pl-PL" sz="1200" b="0" i="0" kern="1200" dirty="0">
              <a:solidFill>
                <a:schemeClr val="tx1"/>
              </a:solidFill>
              <a:effectLst/>
              <a:latin typeface="+mn-lt"/>
              <a:ea typeface="+mn-ea"/>
              <a:cs typeface="+mn-cs"/>
            </a:endParaRPr>
          </a:p>
          <a:p>
            <a:r>
              <a:rPr lang="pl-PL" sz="1200" b="0" i="0" kern="1200" dirty="0">
                <a:solidFill>
                  <a:schemeClr val="tx1"/>
                </a:solidFill>
                <a:effectLst/>
                <a:latin typeface="+mn-lt"/>
                <a:ea typeface="+mn-ea"/>
                <a:cs typeface="+mn-cs"/>
              </a:rPr>
              <a:t>______________________________________</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200" b="0" i="0" u="none" strike="noStrike" kern="1200" baseline="0" dirty="0">
                <a:solidFill>
                  <a:schemeClr val="tx1"/>
                </a:solidFill>
                <a:latin typeface="+mn-lt"/>
                <a:ea typeface="+mn-ea"/>
                <a:cs typeface="+mn-cs"/>
              </a:rPr>
              <a:t>Oznaczeń dostaw towarów i świadczenia usług </a:t>
            </a:r>
            <a:r>
              <a:rPr lang="pl-PL" sz="1200" b="1" i="0" u="none" strike="noStrike" kern="1200" baseline="0" dirty="0">
                <a:solidFill>
                  <a:schemeClr val="tx1"/>
                </a:solidFill>
                <a:latin typeface="+mn-lt"/>
                <a:ea typeface="+mn-ea"/>
                <a:cs typeface="+mn-cs"/>
              </a:rPr>
              <a:t>nie należy stosować także do transakcji zakupu skutkujących pojawieniem się VAT należnego (np. WNT, import usług). </a:t>
            </a:r>
            <a:r>
              <a:rPr lang="pl-PL" sz="1200" b="0" i="0" u="none" strike="noStrike" kern="1200" baseline="0" dirty="0">
                <a:solidFill>
                  <a:schemeClr val="tx1"/>
                </a:solidFill>
                <a:latin typeface="+mn-lt"/>
                <a:ea typeface="+mn-ea"/>
                <a:cs typeface="+mn-cs"/>
              </a:rPr>
              <a:t>	</a:t>
            </a:r>
          </a:p>
          <a:p>
            <a:endParaRPr lang="pl-PL" sz="1200" b="0" i="0" kern="1200" dirty="0">
              <a:solidFill>
                <a:schemeClr val="tx1"/>
              </a:solidFill>
              <a:effectLst/>
              <a:latin typeface="+mn-lt"/>
              <a:ea typeface="+mn-ea"/>
              <a:cs typeface="+mn-cs"/>
            </a:endParaRPr>
          </a:p>
          <a:p>
            <a:endParaRPr lang="pl-PL" sz="1200" b="0" i="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306</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68978"/>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sz="1200" b="1" u="sng" kern="1200" dirty="0">
                <a:solidFill>
                  <a:schemeClr val="tx1"/>
                </a:solidFill>
                <a:effectLst/>
                <a:latin typeface="+mn-lt"/>
                <a:ea typeface="+mn-ea"/>
                <a:cs typeface="+mn-cs"/>
              </a:rPr>
              <a:t>Procedura celna o kodzie 42 </a:t>
            </a:r>
            <a:r>
              <a:rPr lang="pl-PL" sz="1200" kern="1200" dirty="0">
                <a:solidFill>
                  <a:schemeClr val="tx1"/>
                </a:solidFill>
                <a:effectLst/>
                <a:latin typeface="+mn-lt"/>
                <a:ea typeface="+mn-ea"/>
                <a:cs typeface="+mn-cs"/>
              </a:rPr>
              <a:t>polega na jednoczesnym dopuszczeniu do swobodnego obrotu i wprowadzeniu do obrotu krajowego towarów, które podlegają dostawie zwolnionej z podatku VAT do innego państwa członkowskiego oraz, w stosownych przypadkach, podlegają procedurze zawieszenia poboru akcyzy. Przy spełnieniu warunków wymienionych w art. 143 ust. 2 dyrektywy 2006/112/WE i w stosownych przypadkach warunków wymienionych w art. 17 ust. 1 lit. b) dyrektywy 2008/118/WE udziela się zwolnienia z płatności podatku VAT,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i w stosownych przypadkach zawieszenia poboru akcyzy, ponieważ po imporcie następuje wewnątrzunijna dostawa lub przemieszczenie towarów do innego państwa członkowskiego.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takiej sytuacji podatek VAT, i w stosownych przypadkach akcyza, będzie należny  w państwie członkowskim będącym końcowym miejscem przeznaczenia. </a:t>
            </a:r>
          </a:p>
          <a:p>
            <a:endParaRPr lang="pl-PL" sz="1200" b="1" u="sng" kern="1200" dirty="0">
              <a:solidFill>
                <a:schemeClr val="tx1"/>
              </a:solidFill>
              <a:effectLst/>
              <a:latin typeface="+mn-lt"/>
              <a:ea typeface="+mn-ea"/>
              <a:cs typeface="+mn-cs"/>
            </a:endParaRPr>
          </a:p>
          <a:p>
            <a:r>
              <a:rPr lang="pl-PL" sz="1200" b="1" u="sng" kern="1200" dirty="0">
                <a:solidFill>
                  <a:schemeClr val="tx1"/>
                </a:solidFill>
                <a:effectLst/>
                <a:latin typeface="+mn-lt"/>
                <a:ea typeface="+mn-ea"/>
                <a:cs typeface="+mn-cs"/>
              </a:rPr>
              <a:t>Procedura celna o kodzie 63 </a:t>
            </a:r>
            <a:r>
              <a:rPr lang="pl-PL" sz="1200" kern="1200" dirty="0">
                <a:solidFill>
                  <a:schemeClr val="tx1"/>
                </a:solidFill>
                <a:effectLst/>
                <a:latin typeface="+mn-lt"/>
                <a:ea typeface="+mn-ea"/>
                <a:cs typeface="+mn-cs"/>
              </a:rPr>
              <a:t>polega na powrotnym przywozie z jednoczesnym dopuszczeniem do swobodnego obrotu i wprowadzeniem do obrotu krajowego towarów, które podlegają dostawom zwolnionym z podatku VAT do innego państwa członkowskiego oraz w stosownych przypadkach procedurze zawieszenia poboru akcyzy. Przy spełnieniu warunków wymienionych w art. 143 ust. 2 dyrektywy 2006/112/WE i w stosownych przypadkach warunków wymienionych w art. 17 ust. 1 lit. b) dyrektywy 2008/118/WE udziela się zwolnienia z podatku VAT, i w stosownych przypadkach zawieszenia poboru akcyzy, ponieważ po powrotnym przywozie następuje wewnątrzwspólnotowa dostawa lub przemieszczenie towarów do innego państwa członkowskiego. W takim przypadku podatek VAT, i w stosownych przypadkach akcyza, będzie należny w państwie członkowskim będącym końcowym miejscem przeznaczenia. </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___________________________________________________________________________________</a:t>
            </a:r>
          </a:p>
          <a:p>
            <a:r>
              <a:rPr lang="pl-PL" sz="1200" b="1" u="sng" kern="1200" dirty="0">
                <a:solidFill>
                  <a:schemeClr val="tx1"/>
                </a:solidFill>
                <a:effectLst/>
                <a:latin typeface="+mn-lt"/>
                <a:ea typeface="+mn-ea"/>
                <a:cs typeface="+mn-cs"/>
              </a:rPr>
              <a:t>Opodatkowanie bonów SPV </a:t>
            </a:r>
            <a:r>
              <a:rPr lang="pl-PL" sz="1200" kern="1200" dirty="0">
                <a:solidFill>
                  <a:schemeClr val="tx1"/>
                </a:solidFill>
                <a:effectLst/>
                <a:latin typeface="+mn-lt"/>
                <a:ea typeface="+mn-ea"/>
                <a:cs typeface="+mn-cs"/>
              </a:rPr>
              <a:t>następuje bowiem już w momencie transferu bonu (brak jeszcze fizycznej dostawy towarów lub świadczenia usług). Należy uznać dla celów opodatkowania, że z momentem transferu dochodzi do dostawy towarów lub świadczenia usług, których dotyczy transferowany bon SPV. Oznacza to, że podatnik sprzedający bon SPV w momencie transferu bonu ma obowiązek wykazania podatku należnego w prowadzonej ewidencji dla potrzeb VAT. Natomiast nie podlega odrębnemu ewidencjonowaniu faktyczna dostawa towarów/ faktyczne świadczenie usług dokonane w zamian za bon SPV na rzecz podmiotu okazującego bon do realizacji. Transakcji tej nie uznaje się za niezależną, w części w której wynagrodzenie stanowił bon (dostawa towarów lub świadczenie usług zostaje opodatkowane w momencie transferu bonu SPV). </a:t>
            </a:r>
            <a:r>
              <a:rPr lang="pl-PL" sz="1200" b="1" kern="1200" dirty="0">
                <a:solidFill>
                  <a:schemeClr val="tx1"/>
                </a:solidFill>
                <a:effectLst/>
                <a:latin typeface="+mn-lt"/>
                <a:ea typeface="+mn-ea"/>
                <a:cs typeface="+mn-cs"/>
              </a:rPr>
              <a:t>Brak konieczności wykazywania faktycznej dostawy/faktycznego świadczenia usług stanowi obszar możliwych nadużyć w podatku VAT. Sprawna kontrola obrotu bonami SPV wymaga wprowadzenia, poza wskazanymi wyżej oznaczeniami dla transferu bonów SPV, odrębnych oznaczeń dla transakcji dokonywanych pomiędzy dostawcą/świadczącym usługę  a emitentem bonu SPV w momencie realizacji bonu (w przypadku, gdy dostawca nie jest emitentem bonu SPV). </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Wprowadzenie tego odrębnego oznaczenia </a:t>
            </a:r>
            <a:r>
              <a:rPr lang="pl-PL" sz="1200" b="1" kern="1200" dirty="0">
                <a:solidFill>
                  <a:schemeClr val="tx1"/>
                </a:solidFill>
                <a:effectLst/>
                <a:latin typeface="+mn-lt"/>
                <a:ea typeface="+mn-ea"/>
                <a:cs typeface="+mn-cs"/>
              </a:rPr>
              <a:t>„B_SPV_DOSTAWA”</a:t>
            </a:r>
            <a:r>
              <a:rPr lang="pl-PL" sz="1200" kern="1200" dirty="0">
                <a:solidFill>
                  <a:schemeClr val="tx1"/>
                </a:solidFill>
                <a:effectLst/>
                <a:latin typeface="+mn-lt"/>
                <a:ea typeface="+mn-ea"/>
                <a:cs typeface="+mn-cs"/>
              </a:rPr>
              <a:t> pomoże sprawnie weryfikować jakie towary lub usługi zostały faktycznie nabyte w zamian za bon SPV. To oznaczenie, w połączeniu z oznaczeniami transakcji realizowanych w ramach transferu bonu SPV, pozwoli na weryfikowanie w JPK_VAT pełnego obrotu bonami SPV </a:t>
            </a:r>
            <a:br>
              <a:rPr lang="pl-PL" sz="1200" kern="1200" dirty="0">
                <a:solidFill>
                  <a:schemeClr val="tx1"/>
                </a:solidFill>
                <a:effectLst/>
                <a:latin typeface="+mn-lt"/>
                <a:ea typeface="+mn-ea"/>
                <a:cs typeface="+mn-cs"/>
              </a:rPr>
            </a:br>
            <a:r>
              <a:rPr lang="pl-PL" sz="1200" kern="1200" dirty="0">
                <a:solidFill>
                  <a:schemeClr val="tx1"/>
                </a:solidFill>
                <a:effectLst/>
                <a:latin typeface="+mn-lt"/>
                <a:ea typeface="+mn-ea"/>
                <a:cs typeface="+mn-cs"/>
              </a:rPr>
              <a:t>w łańcuchu dystrybucji. Wprowadzenie tych oznaczeń pozwoli m.in. na weryfikowanie, czy transferowane bony SPV zostały zrealizowane. W przypadku transakcji z użyciem bonów MPV podatek VAT staje się wymagalny dopiero, gdy zostaną dostarczone towary lub wykonane usługi, których dany bon dotyczy. Nie podlega opodatkowaniu podatkiem każdy transfer bonów MPV poprzedzający dostawę towarów lub świadczenie usług (faktyczne przekazanie towarów lub usług). W efekcie, poza usługą pośrednictwa w obrocie bonami MPV, cały łańcuch obrotu bonem MPV nie jest w żaden sposób raportowany. Transfer bonu MPV jako taki nie podlega opodatkowaniu, ale następuje w ramach tego transferu przypływ finansowy, który nie będzie widoczny w systemie podatkowym (za bon MPV jest przyjmowane wynagrodzenie, które nie jest opodatkowywane w momencie jego transferu, opodatkowanie, zasadniczo, następuje w momencie wydania towaru/usługi w zamian za ten bon). Należy również mieć na uwadze możliwe zjawisko występowania niewykorzystanych bonów MPV. W związku z tym monitorowanie transakcji w zakresie usług pośrednictwa w obrocie bonami MPV jest ważne i przydatne w celu ustalenia drogi jaką przebył bon MPV między emitentem, a ostatecznym odbiorcą bonu. </a:t>
            </a:r>
          </a:p>
          <a:p>
            <a:endParaRPr lang="pl-PL" sz="1200" kern="1200" dirty="0">
              <a:solidFill>
                <a:schemeClr val="tx1"/>
              </a:solidFill>
              <a:effectLst/>
              <a:latin typeface="+mn-lt"/>
              <a:ea typeface="+mn-ea"/>
              <a:cs typeface="+mn-cs"/>
            </a:endParaRPr>
          </a:p>
          <a:p>
            <a:r>
              <a:rPr lang="pl-PL" sz="1200" kern="1200" dirty="0">
                <a:solidFill>
                  <a:schemeClr val="tx1"/>
                </a:solidFill>
                <a:effectLst/>
                <a:latin typeface="+mn-lt"/>
                <a:ea typeface="+mn-ea"/>
                <a:cs typeface="+mn-cs"/>
              </a:rPr>
              <a:t>MPP W pierwotnym projekcie było</a:t>
            </a:r>
          </a:p>
          <a:p>
            <a:r>
              <a:rPr lang="pl-PL" sz="1200" b="0" i="0" u="none" strike="noStrike" kern="1200" baseline="0" dirty="0">
                <a:solidFill>
                  <a:schemeClr val="tx1"/>
                </a:solidFill>
                <a:latin typeface="+mn-lt"/>
                <a:ea typeface="+mn-ea"/>
                <a:cs typeface="+mn-cs"/>
              </a:rPr>
              <a:t>transakcje objęte mechanizmem podzielonej płatności</a:t>
            </a:r>
            <a:endParaRPr lang="pl-PL" sz="1200" kern="1200" dirty="0">
              <a:solidFill>
                <a:schemeClr val="tx1"/>
              </a:solidFill>
              <a:effectLst/>
              <a:latin typeface="+mn-lt"/>
              <a:ea typeface="+mn-ea"/>
              <a:cs typeface="+mn-cs"/>
            </a:endParaRP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307</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5984570"/>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u="none" strike="noStrike" dirty="0">
                <a:solidFill>
                  <a:srgbClr val="002A4B"/>
                </a:solidFill>
                <a:effectLst/>
                <a:latin typeface="Open Sans"/>
                <a:hlinkClick r:id="rId3"/>
              </a:rPr>
              <a:t>Jak prawidłowo raportować w nowym JPK_VAT z deklaracją transakcje dotyczące świadczenia usług zwolnionych od podatku od towarów i usług, które nie są dokumentowane fakturą (np. składka ubezpieczeniowa ujmowana na podstawie umowy polisy ubezpieczeniowej)?</a:t>
            </a:r>
            <a:endParaRPr lang="pl-PL" b="0" i="0" dirty="0">
              <a:solidFill>
                <a:srgbClr val="000000"/>
              </a:solidFill>
              <a:effectLst/>
              <a:latin typeface="Open Sans"/>
            </a:endParaRPr>
          </a:p>
          <a:p>
            <a:pPr algn="l"/>
            <a:r>
              <a:rPr lang="pl-PL" b="0" i="0" dirty="0">
                <a:solidFill>
                  <a:srgbClr val="000000"/>
                </a:solidFill>
                <a:effectLst/>
                <a:latin typeface="Open Sans"/>
              </a:rPr>
              <a:t>Transakcje dotyczące świadczenia usług zwolnionych od podatku VAT, które nie są dokumentowane fakturą ujmuje się w pliku na podstawie dokumentu wewnętrznego. W składanym pliku w polach ,,</a:t>
            </a:r>
            <a:r>
              <a:rPr lang="pl-PL" b="0" i="0" dirty="0" err="1">
                <a:solidFill>
                  <a:srgbClr val="000000"/>
                </a:solidFill>
                <a:effectLst/>
                <a:latin typeface="Open Sans"/>
              </a:rPr>
              <a:t>NrKontrahenta</a:t>
            </a:r>
            <a:r>
              <a:rPr lang="pl-PL" b="0" i="0" dirty="0">
                <a:solidFill>
                  <a:srgbClr val="000000"/>
                </a:solidFill>
                <a:effectLst/>
                <a:latin typeface="Open Sans"/>
              </a:rPr>
              <a:t>”, ,,</a:t>
            </a:r>
            <a:r>
              <a:rPr lang="pl-PL" b="0" i="0" dirty="0" err="1">
                <a:solidFill>
                  <a:srgbClr val="000000"/>
                </a:solidFill>
                <a:effectLst/>
                <a:latin typeface="Open Sans"/>
              </a:rPr>
              <a:t>NazwaKontrahenta</a:t>
            </a:r>
            <a:r>
              <a:rPr lang="pl-PL" b="0" i="0" dirty="0">
                <a:solidFill>
                  <a:srgbClr val="000000"/>
                </a:solidFill>
                <a:effectLst/>
                <a:latin typeface="Open Sans"/>
              </a:rPr>
              <a:t>'' można wpisać słowo ,,Brak''. W polu "</a:t>
            </a:r>
            <a:r>
              <a:rPr lang="pl-PL" b="0" i="0" dirty="0" err="1">
                <a:solidFill>
                  <a:srgbClr val="000000"/>
                </a:solidFill>
                <a:effectLst/>
                <a:latin typeface="Open Sans"/>
              </a:rPr>
              <a:t>DowodSprzedazy</a:t>
            </a:r>
            <a:r>
              <a:rPr lang="pl-PL" b="0" i="0" dirty="0">
                <a:solidFill>
                  <a:srgbClr val="000000"/>
                </a:solidFill>
                <a:effectLst/>
                <a:latin typeface="Open Sans"/>
              </a:rPr>
              <a:t>" można wpisać nr dokumentu wewnętrznego, zaś w polu "</a:t>
            </a:r>
            <a:r>
              <a:rPr lang="pl-PL" b="0" i="0" dirty="0" err="1">
                <a:solidFill>
                  <a:srgbClr val="000000"/>
                </a:solidFill>
                <a:effectLst/>
                <a:latin typeface="Open Sans"/>
              </a:rPr>
              <a:t>TypDokumentu</a:t>
            </a:r>
            <a:r>
              <a:rPr lang="pl-PL" b="0" i="0" dirty="0">
                <a:solidFill>
                  <a:srgbClr val="000000"/>
                </a:solidFill>
                <a:effectLst/>
                <a:latin typeface="Open Sans"/>
              </a:rPr>
              <a:t>" należy wpisać „WEW”.</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309</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35060660"/>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u="none" strike="noStrike" dirty="0">
                <a:solidFill>
                  <a:srgbClr val="002A4B"/>
                </a:solidFill>
                <a:effectLst/>
                <a:latin typeface="Open Sans"/>
                <a:hlinkClick r:id="rId3"/>
              </a:rPr>
              <a:t>Czy w nowym JPK_VAT z deklaracją oznaczenia GTU mają zastosowanie również do faktur z oznaczeniem „FP”, wystawianych do paragonów na rzecz podatników?</a:t>
            </a:r>
            <a:endParaRPr lang="pl-PL" b="0" i="0" dirty="0">
              <a:solidFill>
                <a:srgbClr val="000000"/>
              </a:solidFill>
              <a:effectLst/>
              <a:latin typeface="Open Sans"/>
            </a:endParaRPr>
          </a:p>
          <a:p>
            <a:pPr algn="l"/>
            <a:r>
              <a:rPr lang="pl-PL" b="0" i="0" dirty="0">
                <a:solidFill>
                  <a:srgbClr val="000000"/>
                </a:solidFill>
                <a:effectLst/>
                <a:latin typeface="Open Sans"/>
              </a:rPr>
              <a:t>Tak. Oznaczeniu GTU podlegają również wykazywane w pliku faktury z oznaczeniem „FP”.</a:t>
            </a:r>
          </a:p>
          <a:p>
            <a:pPr algn="l"/>
            <a:endParaRPr lang="pl-PL" b="0" i="0" dirty="0">
              <a:solidFill>
                <a:srgbClr val="000000"/>
              </a:solidFill>
              <a:effectLst/>
              <a:latin typeface="Open Sans"/>
            </a:endParaRPr>
          </a:p>
          <a:p>
            <a:pPr algn="l"/>
            <a:r>
              <a:rPr lang="pl-PL" sz="1200" b="1" i="0" dirty="0">
                <a:solidFill>
                  <a:srgbClr val="000000"/>
                </a:solidFill>
                <a:effectLst/>
                <a:latin typeface="Tahoma" panose="020B0604030504040204" pitchFamily="34" charset="0"/>
              </a:rPr>
              <a:t>Od 1 października br., zgodnie z art. 109 ust. 3d ustawy o podatku od towarów i usług, faktury wystawione do paragonów będzie należało ująć w ewidencji sprzedaży. Zatem będzie konieczne uwzględnienie ich w pliku JPK_VAT. Oznacza to, że z tym dniem w ewidencji VAT będzie należało ująć wszystkie faktury, które potwierdzają sprzedaż zaewidencjonowaną w kasie. Nie będzie miało znaczenia czy są wystawiane dla podatników czy osób prywatnych.</a:t>
            </a:r>
            <a:endParaRPr lang="pl-PL" b="0" i="0" dirty="0">
              <a:solidFill>
                <a:srgbClr val="000000"/>
              </a:solidFill>
              <a:effectLst/>
              <a:latin typeface="Open Sans"/>
            </a:endParaRP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310</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4472011"/>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r>
              <a:rPr lang="pl-PL" dirty="0"/>
              <a:t>MPP – uwaga!!!</a:t>
            </a:r>
          </a:p>
          <a:p>
            <a:endParaRPr lang="pl-PL" dirty="0"/>
          </a:p>
          <a:p>
            <a:pPr algn="l"/>
            <a:r>
              <a:rPr lang="pl-PL" b="1" i="0" u="none" strike="noStrike" dirty="0">
                <a:solidFill>
                  <a:srgbClr val="002A4B"/>
                </a:solidFill>
                <a:effectLst/>
                <a:latin typeface="Open Sans"/>
                <a:hlinkClick r:id="rId3"/>
              </a:rPr>
              <a:t>Jak prawidłowo raportować w nowym JPK_VAT z deklaracją transakcje dotyczące świadczenia usług zwolnionych od podatku od towarów i usług, które nie są dokumentowane fakturą (np. składka ubezpieczeniowa ujmowana na podstawie umowy polisy ubezpieczeniowej)?</a:t>
            </a:r>
            <a:endParaRPr lang="pl-PL" b="0" i="0" dirty="0">
              <a:solidFill>
                <a:srgbClr val="000000"/>
              </a:solidFill>
              <a:effectLst/>
              <a:latin typeface="Open Sans"/>
            </a:endParaRPr>
          </a:p>
          <a:p>
            <a:pPr algn="l"/>
            <a:r>
              <a:rPr lang="pl-PL" b="0" i="0" dirty="0">
                <a:solidFill>
                  <a:srgbClr val="000000"/>
                </a:solidFill>
                <a:effectLst/>
                <a:latin typeface="Open Sans"/>
              </a:rPr>
              <a:t>Transakcje dotyczące świadczenia usług zwolnionych od podatku VAT, które nie są dokumentowane fakturą ujmuje się w pliku na podstawie dokumentu wewnętrznego. W składanym pliku w polach ,,</a:t>
            </a:r>
            <a:r>
              <a:rPr lang="pl-PL" b="0" i="0" dirty="0" err="1">
                <a:solidFill>
                  <a:srgbClr val="000000"/>
                </a:solidFill>
                <a:effectLst/>
                <a:latin typeface="Open Sans"/>
              </a:rPr>
              <a:t>NrKontrahenta</a:t>
            </a:r>
            <a:r>
              <a:rPr lang="pl-PL" b="0" i="0" dirty="0">
                <a:solidFill>
                  <a:srgbClr val="000000"/>
                </a:solidFill>
                <a:effectLst/>
                <a:latin typeface="Open Sans"/>
              </a:rPr>
              <a:t>”, ,,</a:t>
            </a:r>
            <a:r>
              <a:rPr lang="pl-PL" b="0" i="0" dirty="0" err="1">
                <a:solidFill>
                  <a:srgbClr val="000000"/>
                </a:solidFill>
                <a:effectLst/>
                <a:latin typeface="Open Sans"/>
              </a:rPr>
              <a:t>NazwaKontrahenta</a:t>
            </a:r>
            <a:r>
              <a:rPr lang="pl-PL" b="0" i="0" dirty="0">
                <a:solidFill>
                  <a:srgbClr val="000000"/>
                </a:solidFill>
                <a:effectLst/>
                <a:latin typeface="Open Sans"/>
              </a:rPr>
              <a:t>'' można wpisać słowo ,,Brak''. W polu "</a:t>
            </a:r>
            <a:r>
              <a:rPr lang="pl-PL" b="0" i="0" dirty="0" err="1">
                <a:solidFill>
                  <a:srgbClr val="000000"/>
                </a:solidFill>
                <a:effectLst/>
                <a:latin typeface="Open Sans"/>
              </a:rPr>
              <a:t>DowodSprzedazy</a:t>
            </a:r>
            <a:r>
              <a:rPr lang="pl-PL" b="0" i="0" dirty="0">
                <a:solidFill>
                  <a:srgbClr val="000000"/>
                </a:solidFill>
                <a:effectLst/>
                <a:latin typeface="Open Sans"/>
              </a:rPr>
              <a:t>" można wpisać nr dokumentu wewnętrznego, zaś w polu "</a:t>
            </a:r>
            <a:r>
              <a:rPr lang="pl-PL" b="0" i="0" dirty="0" err="1">
                <a:solidFill>
                  <a:srgbClr val="000000"/>
                </a:solidFill>
                <a:effectLst/>
                <a:latin typeface="Open Sans"/>
              </a:rPr>
              <a:t>TypDokumentu</a:t>
            </a:r>
            <a:r>
              <a:rPr lang="pl-PL" b="0" i="0" dirty="0">
                <a:solidFill>
                  <a:srgbClr val="000000"/>
                </a:solidFill>
                <a:effectLst/>
                <a:latin typeface="Open Sans"/>
              </a:rPr>
              <a:t>" należy wpisać „WEW”.</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311</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8204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Wnioski o płatność pośrednią/końcową (dot. refundacji, rozliczenia wydatków) należy złożyć wraz z załącznikami. Załączniki dołączane do wniosków o płatność mają mieć, co do zasady, postać elektroniczną, tzn. beneficjent przedstawia odwzorowanie cyfrowe oryginałów następujących dokumentów:</a:t>
            </a:r>
          </a:p>
          <a:p>
            <a:pPr>
              <a:spcAft>
                <a:spcPts val="0"/>
              </a:spcAft>
            </a:pPr>
            <a:r>
              <a:rPr lang="pl-PL" sz="1800" dirty="0">
                <a:solidFill>
                  <a:srgbClr val="000000"/>
                </a:solidFill>
                <a:effectLst/>
                <a:latin typeface="Calibri" panose="020F0502020204030204" pitchFamily="34" charset="0"/>
                <a:ea typeface="Calibri" panose="020F0502020204030204" pitchFamily="34" charset="0"/>
              </a:rPr>
              <a:t> </a:t>
            </a:r>
          </a:p>
          <a:p>
            <a:pPr>
              <a:spcAft>
                <a:spcPts val="0"/>
              </a:spcAft>
            </a:pPr>
            <a:r>
              <a:rPr lang="pl-PL" sz="1800" dirty="0">
                <a:solidFill>
                  <a:srgbClr val="000000"/>
                </a:solidFill>
                <a:effectLst/>
                <a:latin typeface="Calibri" panose="020F0502020204030204" pitchFamily="34" charset="0"/>
                <a:ea typeface="Calibri" panose="020F0502020204030204" pitchFamily="34" charset="0"/>
              </a:rPr>
              <a:t>f. indywidualnej interpretacji przepisów prawa podatkowego14, gdyż wydatki poniesione na podatek od towarów i usług mogą zostać uznane za kwalifikowalne, jeśli nie istnieją żadne przesłanki umożliwiające jego zwrot lub odliczenie po stronie beneficjenta. Udowodnienie faktu, iż VAT może być uznany za wydatek kwalifikowalny, leży po stronie beneficjenta. </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29</a:t>
            </a:fld>
            <a:endParaRPr lang="pl-PL" altLang="pl-PL"/>
          </a:p>
        </p:txBody>
      </p:sp>
    </p:spTree>
    <p:extLst>
      <p:ext uri="{BB962C8B-B14F-4D97-AF65-F5344CB8AC3E}">
        <p14:creationId xmlns:p14="http://schemas.microsoft.com/office/powerpoint/2010/main" val="1534472946"/>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66813" y="1241425"/>
            <a:ext cx="4464050" cy="3349625"/>
          </a:xfrm>
        </p:spPr>
      </p:sp>
      <p:sp>
        <p:nvSpPr>
          <p:cNvPr id="3" name="Symbol zastępczy notatek 2"/>
          <p:cNvSpPr>
            <a:spLocks noGrp="1"/>
          </p:cNvSpPr>
          <p:nvPr>
            <p:ph type="body" idx="1"/>
          </p:nvPr>
        </p:nvSpPr>
        <p:spPr/>
        <p:txBody>
          <a:bodyPr/>
          <a:lstStyle/>
          <a:p>
            <a:pPr algn="l"/>
            <a:r>
              <a:rPr lang="pl-PL" b="1" i="0" u="none" strike="noStrike" dirty="0">
                <a:solidFill>
                  <a:srgbClr val="002A4B"/>
                </a:solidFill>
                <a:effectLst/>
                <a:latin typeface="Open Sans"/>
                <a:hlinkClick r:id="rId3"/>
              </a:rPr>
              <a:t>Jeżeli w okresie obowiązywania nowego JPK_VAT z deklaracją otrzymam fakturę zakupu, na której będą towary z załącznika nr 15 ustawy o podatku od towarów i usług, łączna wartość faktury powyżej 15000 zł brutto, więc podlega pod obowiązkowy MPP, ale na fakturze brak jest adnotacji MPP, to czy fakturę tę mam zaprezentować w pliku ze stosownym oznaczeniem?</a:t>
            </a:r>
            <a:endParaRPr lang="pl-PL" b="0" i="0" dirty="0">
              <a:solidFill>
                <a:srgbClr val="000000"/>
              </a:solidFill>
              <a:effectLst/>
              <a:latin typeface="Open Sans"/>
            </a:endParaRPr>
          </a:p>
          <a:p>
            <a:pPr algn="l"/>
            <a:r>
              <a:rPr lang="pl-PL" b="0" i="0" dirty="0">
                <a:solidFill>
                  <a:srgbClr val="000000"/>
                </a:solidFill>
                <a:effectLst/>
                <a:latin typeface="Open Sans"/>
              </a:rPr>
              <a:t>Tak. W sytuacji gdy transakcja podlega obowiązkowemu mechanizmowi podzielonej płatności, nawet pomimo braku stosownego oznaczenia na fakturze, należy stosować do niej oznaczenie MPP.</a:t>
            </a:r>
          </a:p>
          <a:p>
            <a:endParaRPr lang="pl-PL" dirty="0"/>
          </a:p>
          <a:p>
            <a:pPr algn="l"/>
            <a:r>
              <a:rPr lang="pl-PL" b="1" i="0" u="none" strike="noStrike" dirty="0">
                <a:solidFill>
                  <a:srgbClr val="002A4B"/>
                </a:solidFill>
                <a:effectLst/>
                <a:latin typeface="Open Sans"/>
                <a:hlinkClick r:id="rId4"/>
              </a:rPr>
              <a:t>Czy faktury korygujące w nowym JPK_VAT z deklaracją muszą mieć oznaczenia w ewidencji (np. MPP, GTU), jeśli faktura pierwotna była rozliczona przed wprowadzeniem nowego JPK_VAT z deklaracją i nie było obowiązku stosowania powyższych oznaczeń?</a:t>
            </a:r>
            <a:endParaRPr lang="pl-PL" b="0" i="0" dirty="0">
              <a:solidFill>
                <a:srgbClr val="000000"/>
              </a:solidFill>
              <a:effectLst/>
              <a:latin typeface="Open Sans"/>
            </a:endParaRPr>
          </a:p>
          <a:p>
            <a:pPr algn="l"/>
            <a:r>
              <a:rPr lang="pl-PL" b="0" i="0" dirty="0">
                <a:solidFill>
                  <a:srgbClr val="000000"/>
                </a:solidFill>
                <a:effectLst/>
                <a:latin typeface="Open Sans"/>
              </a:rPr>
              <a:t>Tak. Wskazanemu oznaczeniu podlegają również faktury korygujące wystawione do faktur otrzymanych przed wprowadzeniem nowego JPK_VAT z deklaracją.</a:t>
            </a:r>
          </a:p>
          <a:p>
            <a:endParaRPr lang="pl-PL" dirty="0"/>
          </a:p>
          <a:p>
            <a:pPr algn="l"/>
            <a:r>
              <a:rPr lang="pl-PL" b="1" i="0" u="sng" dirty="0">
                <a:solidFill>
                  <a:srgbClr val="015497"/>
                </a:solidFill>
                <a:effectLst/>
                <a:latin typeface="Open Sans"/>
                <a:hlinkClick r:id="rId5"/>
              </a:rPr>
              <a:t>Czy oznaczenia wprowadzone w nowym JPK_VAT z deklaracją, np. MPP, MK, FP, TP, GTU, dotyczą również faktur wystawionych w okresach przed wdrożeniem nowej struktury, lecz z racji, np. momentu powstania obowiązku wykazywanych w okresie obowiązywania nowej struktury?</a:t>
            </a:r>
            <a:endParaRPr lang="pl-PL" b="0" i="0" dirty="0">
              <a:solidFill>
                <a:srgbClr val="000000"/>
              </a:solidFill>
              <a:effectLst/>
              <a:latin typeface="Open Sans"/>
            </a:endParaRPr>
          </a:p>
          <a:p>
            <a:pPr algn="l"/>
            <a:r>
              <a:rPr lang="pl-PL" b="0" i="0" dirty="0">
                <a:solidFill>
                  <a:srgbClr val="000000"/>
                </a:solidFill>
                <a:effectLst/>
                <a:latin typeface="Open Sans"/>
              </a:rPr>
              <a:t>Tak. Oznaczenia wprowadzone w nowej strukturze dotyczą także dokumentów wykazywanych w czasie jej obowiązywania, a wystawionych wcześniej. Dotyczy to również np. faktur zakupowych, które zostały wystawione przed okresem obowiązywania nowej struktury, gdy podatnik będzie korzystać z prawa do odliczenia w okresie jej obowiązywania.</a:t>
            </a:r>
          </a:p>
          <a:p>
            <a:endParaRPr lang="pl-PL" dirty="0"/>
          </a:p>
          <a:p>
            <a:pPr algn="l"/>
            <a:r>
              <a:rPr lang="pl-PL" b="1" i="0" u="sng" dirty="0">
                <a:solidFill>
                  <a:srgbClr val="015497"/>
                </a:solidFill>
                <a:effectLst/>
                <a:latin typeface="Open Sans"/>
                <a:hlinkClick r:id="rId6"/>
              </a:rPr>
              <a:t>W treści faktury pierwotnej znajduje się zapis „mechanizm podzielonej płatności”. Faktura korygująca powoduje, że ostatecznie płatność za towar/usługę nie przekracza 15000 zł brutto. Płatność nie została jeszcze zrealizowana. Czy faktura pierwotna powinna zostać oznaczona jako MPP w nowym JPK_VAT z deklaracją? Czy faktura korygująca „in minus” powinna zostać oznaczona jako MPP w nowym JPK_VAT z deklaracją?</a:t>
            </a:r>
            <a:endParaRPr lang="pl-PL" b="0" i="0" dirty="0">
              <a:solidFill>
                <a:srgbClr val="000000"/>
              </a:solidFill>
              <a:effectLst/>
              <a:latin typeface="Open Sans"/>
            </a:endParaRPr>
          </a:p>
          <a:p>
            <a:pPr algn="l"/>
            <a:r>
              <a:rPr lang="pl-PL" b="0" i="0" dirty="0">
                <a:solidFill>
                  <a:srgbClr val="000000"/>
                </a:solidFill>
                <a:effectLst/>
                <a:latin typeface="Open Sans"/>
              </a:rPr>
              <a:t>Obowiązek zawierania na fakturach korygujących wyrazów „mechanizm podzielonej płatności” obejmuje transakcje dotyczące pozycji z załącznika nr 15 ustawy o podatku od towarów i usług, w sytuacji gdy kwota faktury pierwotnej po uwzględnieniu faktury korygującej nadal opiewa na kwotę brutto wyższą niż 15.000 zł.</a:t>
            </a:r>
          </a:p>
          <a:p>
            <a:pPr algn="l"/>
            <a:r>
              <a:rPr lang="pl-PL" b="0" i="0" dirty="0">
                <a:solidFill>
                  <a:srgbClr val="000000"/>
                </a:solidFill>
                <a:effectLst/>
                <a:latin typeface="Open Sans"/>
              </a:rPr>
              <a:t>Natomiast obowiązek stosowania w JPK_VAT z deklaracją oznaczenia MPP dotyczy transakcji objętej obowiązkiem stosowania mechanizmu podzielonej płatności.</a:t>
            </a:r>
          </a:p>
          <a:p>
            <a:pPr algn="l"/>
            <a:r>
              <a:rPr lang="pl-PL" b="0" i="0" dirty="0">
                <a:solidFill>
                  <a:srgbClr val="000000"/>
                </a:solidFill>
                <a:effectLst/>
                <a:latin typeface="Open Sans"/>
              </a:rPr>
              <a:t>Zatem w przedstawionej sytuacji faktura korygująca nie powinna być oznaczona w pliku jako MPP. Oznaczeniu temu podlega jedynie faktura pierwotna, przy czym w przypadku kiedy na moment przesyłania pliku pierwotnego za dany miesiąc podatnik wie, że ostatecznie transakcja nie podlega obowiązkowi stosowania mechanizmu podzielonej płatności (np. jak w przedstawionej sytuacji na skutek korekty powodującej, że ostatecznie wartość transakcji jest poniżej 15 tys. zł), możliwe jest wykazanie także faktury pierwotnej bez oznaczenia MPP. Bez znaczenia pozostaje przy tym, kiedy dokonywana jest płatność.</a:t>
            </a:r>
          </a:p>
          <a:p>
            <a:endParaRPr lang="pl-PL" dirty="0"/>
          </a:p>
          <a:p>
            <a:pPr algn="l"/>
            <a:r>
              <a:rPr lang="pl-PL" b="1" i="0" u="sng" dirty="0">
                <a:solidFill>
                  <a:srgbClr val="015497"/>
                </a:solidFill>
                <a:effectLst/>
                <a:latin typeface="Open Sans"/>
                <a:hlinkClick r:id="rId7"/>
              </a:rPr>
              <a:t>Czy w przypadku gdy na fakturze zamieszczona jest adnotacja „mechanizm podzielonej płatności”, mimo braku takiego obowiązku w rozumieniu ustawy o podatku od towarów i usług to należy ją oznaczyć MPP?</a:t>
            </a:r>
            <a:endParaRPr lang="pl-PL" b="0" i="0" dirty="0">
              <a:solidFill>
                <a:srgbClr val="000000"/>
              </a:solidFill>
              <a:effectLst/>
              <a:latin typeface="Open Sans"/>
            </a:endParaRPr>
          </a:p>
          <a:p>
            <a:pPr algn="l"/>
            <a:r>
              <a:rPr lang="pl-PL" b="0" i="0" dirty="0">
                <a:solidFill>
                  <a:srgbClr val="000000"/>
                </a:solidFill>
                <a:effectLst/>
                <a:latin typeface="Open Sans"/>
              </a:rPr>
              <a:t>Nie. Oznaczenie MPP dotyczy wyłącznie transakcji objętej obowiązkiem stosowania mechanizmu podzielonej płatności. Powyższe dotyczy faktur sprzedażowych (wystawianych) jak i zakupowych (otrzymanych od kontrahenta) niezależnie od tego czy na danej fakturze znajduje się wskazana adnotacja i niezależnie czy obowiązek podzielonej płatności dotyczy wszystkich czy tylko części pozycji na tej fakturze.</a:t>
            </a:r>
          </a:p>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28C8F6-7253-4AC5-A40A-640B1824169B}" type="slidenum">
              <a:rPr kumimoji="0" lang="pl-P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313</a:t>
            </a:fld>
            <a:endParaRPr kumimoji="0" lang="pl-P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367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nSpc>
                <a:spcPct val="107000"/>
              </a:lnSpc>
              <a:spcAft>
                <a:spcPts val="80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Raczej do etapu II – </a:t>
            </a:r>
            <a:r>
              <a:rPr lang="pl-PL" sz="1800">
                <a:effectLst/>
                <a:latin typeface="Calibri" panose="020F0502020204030204" pitchFamily="34" charset="0"/>
                <a:ea typeface="Calibri" panose="020F0502020204030204" pitchFamily="34" charset="0"/>
                <a:cs typeface="Times New Roman" panose="02020603050405020304" pitchFamily="18" charset="0"/>
              </a:rPr>
              <a:t>rozliczenie dotacji…</a:t>
            </a:r>
            <a:endParaRPr lang="pl-PL" sz="1800" dirty="0">
              <a:solidFill>
                <a:srgbClr val="000000"/>
              </a:solidFill>
              <a:effectLst/>
              <a:latin typeface="Calibri" panose="020F0502020204030204" pitchFamily="34" charset="0"/>
              <a:ea typeface="Calibri" panose="020F0502020204030204" pitchFamily="34" charset="0"/>
            </a:endParaRP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30</a:t>
            </a:fld>
            <a:endParaRPr lang="pl-PL" altLang="pl-PL"/>
          </a:p>
        </p:txBody>
      </p:sp>
    </p:spTree>
    <p:extLst>
      <p:ext uri="{BB962C8B-B14F-4D97-AF65-F5344CB8AC3E}">
        <p14:creationId xmlns:p14="http://schemas.microsoft.com/office/powerpoint/2010/main" val="3087928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745318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557AE97-270E-4A23-A75D-F247826A3910}" type="slidenum">
              <a:rPr lang="en-GB"/>
              <a:pPr/>
              <a:t>35</a:t>
            </a:fld>
            <a:endParaRPr lang="en-GB"/>
          </a:p>
        </p:txBody>
      </p:sp>
      <p:sp>
        <p:nvSpPr>
          <p:cNvPr id="48129" name="Text Box 1"/>
          <p:cNvSpPr txBox="1">
            <a:spLocks noChangeArrowheads="1"/>
          </p:cNvSpPr>
          <p:nvPr/>
        </p:nvSpPr>
        <p:spPr bwMode="auto">
          <a:xfrm>
            <a:off x="725657" y="743939"/>
            <a:ext cx="5347948" cy="3724486"/>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48130" name="Rectangle 2"/>
          <p:cNvSpPr txBox="1">
            <a:spLocks noGrp="1" noChangeArrowheads="1"/>
          </p:cNvSpPr>
          <p:nvPr>
            <p:ph type="body"/>
          </p:nvPr>
        </p:nvSpPr>
        <p:spPr bwMode="auto">
          <a:xfrm>
            <a:off x="679609" y="4715872"/>
            <a:ext cx="5436869" cy="4468424"/>
          </a:xfrm>
          <a:prstGeom prst="rect">
            <a:avLst/>
          </a:prstGeom>
          <a:noFill/>
          <a:ln>
            <a:round/>
            <a:headEnd/>
            <a:tailEnd/>
          </a:ln>
        </p:spPr>
        <p:txBody>
          <a:bodyPr wrap="none" anchor="ctr"/>
          <a:lstStyle/>
          <a:p>
            <a:endParaRPr lang="pl-PL"/>
          </a:p>
        </p:txBody>
      </p:sp>
    </p:spTree>
    <p:extLst>
      <p:ext uri="{BB962C8B-B14F-4D97-AF65-F5344CB8AC3E}">
        <p14:creationId xmlns:p14="http://schemas.microsoft.com/office/powerpoint/2010/main" val="3679009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9"/>
          <p:cNvSpPr>
            <a:spLocks noGrp="1" noChangeArrowheads="1"/>
          </p:cNvSpPr>
          <p:nvPr>
            <p:ph type="sldNum"/>
          </p:nvPr>
        </p:nvSpPr>
        <p:spPr>
          <a:ln/>
        </p:spPr>
        <p:txBody>
          <a:bodyPr/>
          <a:lstStyle/>
          <a:p>
            <a:fld id="{A557AE97-270E-4A23-A75D-F247826A3910}" type="slidenum">
              <a:rPr lang="en-GB"/>
              <a:pPr/>
              <a:t>41</a:t>
            </a:fld>
            <a:endParaRPr lang="en-GB"/>
          </a:p>
        </p:txBody>
      </p:sp>
      <p:sp>
        <p:nvSpPr>
          <p:cNvPr id="48129" name="Text Box 1"/>
          <p:cNvSpPr txBox="1">
            <a:spLocks noChangeArrowheads="1"/>
          </p:cNvSpPr>
          <p:nvPr/>
        </p:nvSpPr>
        <p:spPr bwMode="auto">
          <a:xfrm>
            <a:off x="725657" y="743939"/>
            <a:ext cx="5347948" cy="3724486"/>
          </a:xfrm>
          <a:prstGeom prst="rect">
            <a:avLst/>
          </a:prstGeom>
          <a:solidFill>
            <a:srgbClr val="FFFFFF"/>
          </a:solidFill>
          <a:ln w="9360">
            <a:solidFill>
              <a:srgbClr val="000000"/>
            </a:solidFill>
            <a:miter lim="800000"/>
            <a:headEnd/>
            <a:tailEnd/>
          </a:ln>
          <a:effectLst/>
        </p:spPr>
        <p:txBody>
          <a:bodyPr wrap="none" anchor="ctr"/>
          <a:lstStyle/>
          <a:p>
            <a:endParaRPr lang="pl-PL"/>
          </a:p>
        </p:txBody>
      </p:sp>
      <p:sp>
        <p:nvSpPr>
          <p:cNvPr id="48130" name="Rectangle 2"/>
          <p:cNvSpPr txBox="1">
            <a:spLocks noGrp="1" noChangeArrowheads="1"/>
          </p:cNvSpPr>
          <p:nvPr>
            <p:ph type="body"/>
          </p:nvPr>
        </p:nvSpPr>
        <p:spPr bwMode="auto">
          <a:xfrm>
            <a:off x="679609" y="4715872"/>
            <a:ext cx="5436869" cy="4468424"/>
          </a:xfrm>
          <a:prstGeom prst="rect">
            <a:avLst/>
          </a:prstGeom>
          <a:noFill/>
          <a:ln>
            <a:round/>
            <a:headEnd/>
            <a:tailEnd/>
          </a:ln>
        </p:spPr>
        <p:txBody>
          <a:bodyPr wrap="none" anchor="ctr"/>
          <a:lstStyle/>
          <a:p>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663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087036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l-PL" sz="1800" dirty="0">
                <a:effectLst/>
                <a:latin typeface="Calibri" panose="020F0502020204030204" pitchFamily="34" charset="0"/>
                <a:ea typeface="Calibri" panose="020F0502020204030204" pitchFamily="34" charset="0"/>
                <a:cs typeface="Times New Roman" panose="02020603050405020304" pitchFamily="18" charset="0"/>
              </a:rPr>
              <a:t>Przez długi czas brak było jednoznacznego stanowiska w zakresie zasad opodatkowania/zwolnienia gruntu podlegającego wywłaszczeniu. Obecnie przyjęło się niekorzystne dla podatników stanowisko, zgodnie z którym</a:t>
            </a:r>
            <a:r>
              <a:rPr lang="pl-P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skoro z decyzji burmistrza miasta jednoznacznie wynika przeznaczenie terenu pod budowę drogi, a ponieważ droga jest budowlą, teren będący przedmiotem dostawy nie może być uznany za teren nieprzeznaczony pod zabudowę. Zatem dostawa nieruchomości niezabudowanej dokonana w formie wywłaszczenia w zamian za odszkodowanie - jako przeznaczona pod zabudowę na podstawie decyzji burmistrza, nie może korzystać ze zwolnienia od podatku od towarów i usług na podstawie art. 43 ust. 1 pkt 9 </a:t>
            </a:r>
            <a:r>
              <a:rPr lang="pl-PL"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u.p.t.u</a:t>
            </a:r>
            <a:r>
              <a:rPr lang="pl-P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(por. wyrok NSA z 6 września 2018 r., sygn. akt I FSK 1031/116 oddalający skargę kasacyjną od wyroku WSA w Kielcach z dnia 10 marca 2016 r., sygn. akt I SA/</a:t>
            </a:r>
            <a:r>
              <a:rPr lang="pl-PL"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Ke</a:t>
            </a:r>
            <a:r>
              <a:rPr lang="pl-PL"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90/16).</a:t>
            </a: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48</a:t>
            </a:fld>
            <a:endParaRPr lang="pl-PL" altLang="pl-PL"/>
          </a:p>
        </p:txBody>
      </p:sp>
    </p:spTree>
    <p:extLst>
      <p:ext uri="{BB962C8B-B14F-4D97-AF65-F5344CB8AC3E}">
        <p14:creationId xmlns:p14="http://schemas.microsoft.com/office/powerpoint/2010/main" val="1637424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3</a:t>
            </a:fld>
            <a:endParaRPr lang="pl-PL" altLang="pl-PL"/>
          </a:p>
        </p:txBody>
      </p:sp>
    </p:spTree>
    <p:extLst>
      <p:ext uri="{BB962C8B-B14F-4D97-AF65-F5344CB8AC3E}">
        <p14:creationId xmlns:p14="http://schemas.microsoft.com/office/powerpoint/2010/main" val="2276690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Działalność marketingowa JST</a:t>
            </a:r>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49</a:t>
            </a:fld>
            <a:endParaRPr lang="pl-PL" altLang="pl-PL"/>
          </a:p>
        </p:txBody>
      </p:sp>
    </p:spTree>
    <p:extLst>
      <p:ext uri="{BB962C8B-B14F-4D97-AF65-F5344CB8AC3E}">
        <p14:creationId xmlns:p14="http://schemas.microsoft.com/office/powerpoint/2010/main" val="2894670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Organ odwoławczy stwierdził, że usługi budowlane mogą być przedmiotem legalnego obrotu i mimo, iż zawarta w dniu 30 kwietnia 1999 r. umowa o wykonanie robót budowlanych została uznana na gruncie przepisów prawa cywilnego za bezskuteczną, to na jej podstawie Spółka zobowiązała się do świadczenia usług budowlanych i usługi te wykonała. Wykonane usługi w zakresie instalacji elektrycznych, instalacji centralnego ogrzewania, instalacji wodno-kanalizacyjnej, tynków wewnętrznych, robót malarskich, stolarki drzwiowej, ogrodzenia terenu, robót ziemnych, dróg, placów i ukształtowania terenu, udokumentowane wystawionymi fakturami podlegają przepisom ustawy o podatku od towarów i usług, gdyż czynność nawet prawnie nieskuteczna czy nieważna podlega opodatkowaniu podatkiem od towarów i usług, jeżeli odpowiada w swojej istocie takim samym czynnościom wykonywanym skutecznie przez podatników VAT.</a:t>
            </a:r>
          </a:p>
          <a:p>
            <a:pPr algn="l"/>
            <a:r>
              <a:rPr lang="pl-PL" b="0" i="0" dirty="0">
                <a:solidFill>
                  <a:srgbClr val="333333"/>
                </a:solidFill>
                <a:effectLst/>
                <a:latin typeface="Open Sans"/>
              </a:rPr>
              <a:t>Dyrektor Izby Skarbowej zgodził się z organem I instancji, iż bezwzględna nieważność zawartej w dniu 30 kwietnia 1999 r. umowy, na podstawie której Spółka wykonała usługi budowlane, nie stanowi podstawy do wystawienia faktur korygujących. </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53</a:t>
            </a:fld>
            <a:endParaRPr lang="pl-PL" altLang="pl-PL"/>
          </a:p>
        </p:txBody>
      </p:sp>
    </p:spTree>
    <p:extLst>
      <p:ext uri="{BB962C8B-B14F-4D97-AF65-F5344CB8AC3E}">
        <p14:creationId xmlns:p14="http://schemas.microsoft.com/office/powerpoint/2010/main" val="401125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inherit"/>
              </a:rPr>
              <a:t>Możliwość stosowania przez jednostki finansów publicznych umów barterowych</a:t>
            </a:r>
          </a:p>
          <a:p>
            <a:pPr algn="l"/>
            <a:r>
              <a:rPr lang="pl-PL" b="0" i="1" dirty="0">
                <a:solidFill>
                  <a:srgbClr val="333333"/>
                </a:solidFill>
                <a:effectLst/>
                <a:latin typeface="Noto Serif"/>
              </a:rPr>
              <a:t>Katarzyna </a:t>
            </a:r>
            <a:r>
              <a:rPr lang="pl-PL" b="0" i="1" dirty="0" err="1">
                <a:solidFill>
                  <a:srgbClr val="333333"/>
                </a:solidFill>
                <a:effectLst/>
                <a:latin typeface="Noto Serif"/>
              </a:rPr>
              <a:t>Trzpioła</a:t>
            </a:r>
            <a:endParaRPr lang="pl-PL" b="0" i="1" dirty="0">
              <a:solidFill>
                <a:srgbClr val="333333"/>
              </a:solidFill>
              <a:effectLst/>
              <a:latin typeface="Noto Serif"/>
            </a:endParaRPr>
          </a:p>
          <a:p>
            <a:pPr algn="just"/>
            <a:r>
              <a:rPr lang="pl-PL" b="1" i="0" dirty="0">
                <a:solidFill>
                  <a:srgbClr val="333333"/>
                </a:solidFill>
                <a:effectLst/>
                <a:latin typeface="Noto Serif"/>
              </a:rPr>
              <a:t>Urząd miasta zamierza udostępnić gminne wiaty przystankowe firmie reklamowej. Firma wykorzystuje tylko część powierzchni wiaty (portal). Na 60% powierzchni portalu firma reklamowa miałaby obowiązek zamieszczać materiały promujące gminę. Rozliczenie za wzajemne usługi (czynsz za powierzchnię części wiaty i promocję gminy) nastąpiłoby na podstawie miesięcznych faktur VAT. Czy brak przepływów pieniężnych we wzajemnych rozliczeniach jest zgodny z ustawą o finansach publicznych? Plan finansowy urzędu przewiduje wydatki na promocję gminy.</a:t>
            </a:r>
          </a:p>
          <a:p>
            <a:pPr algn="just"/>
            <a:r>
              <a:rPr lang="pl-PL" b="0" i="0" dirty="0">
                <a:solidFill>
                  <a:srgbClr val="333333"/>
                </a:solidFill>
                <a:effectLst/>
                <a:latin typeface="Noto Serif"/>
              </a:rPr>
              <a:t>Umowa barterowa należy do tzw. umów nienazwanych, przy czym jest ona zbliżona do umowy zamiany, uregulowanej w art. 603-604 ustawy z 23.4.1964 r. Kodeks cywilny (</a:t>
            </a:r>
            <a:r>
              <a:rPr lang="pl-PL" b="0" i="0" dirty="0" err="1">
                <a:solidFill>
                  <a:srgbClr val="333333"/>
                </a:solidFill>
                <a:effectLst/>
                <a:latin typeface="Noto Serif"/>
              </a:rPr>
              <a:t>t.j</a:t>
            </a:r>
            <a:r>
              <a:rPr lang="pl-PL" b="0" i="0" dirty="0">
                <a:solidFill>
                  <a:srgbClr val="333333"/>
                </a:solidFill>
                <a:effectLst/>
                <a:latin typeface="Noto Serif"/>
              </a:rPr>
              <a:t>. Dz.U. z 2017 r. poz. 459 ze zm., dalej: KC). Umowę barterową, zgodnie z orzecznictwem sądowym (wyrok Sądu Najwyższego z 23.9.2004, I CK 210/04) należy zaliczyć w poczet umów o cechach zbliżonych do umowy zamiany (art. 503 KC). Umowę barterową można więc określić jako umowę konsensualną, odpłatną i wzajemną. Istota tego rodzaju umowy sprowadza się do równoważącej się wartościowo wymianie usług lub towarów, a pomiędzy jej stronami nie dochodzi do dodatkowych rozliczeń pieniężnych. Barter więc to bezgotówkowa wymiana towaru (albo usługi) za towar (albo usługę).</a:t>
            </a:r>
          </a:p>
          <a:p>
            <a:pPr algn="just"/>
            <a:r>
              <a:rPr lang="pl-PL" b="0" i="0" dirty="0">
                <a:solidFill>
                  <a:srgbClr val="333333"/>
                </a:solidFill>
                <a:effectLst/>
                <a:latin typeface="Noto Serif"/>
              </a:rPr>
              <a:t>Co istotne, cechą charakterystyczną umów barterowych jest ekwiwalentność przedmiotów tych umów - strony zobowiązują się do wymiany towaru, bądź usługi, na inny towar lub usługę o porównywalnej wartości. Nie występuje konieczność dokonywania przez strony dodatkowych rozliczeń pieniężnych (wymiana bezgotówkowa). Z umowy barterowej powinien wynikać przedmiot wymiany, terminy realizacji (dostaw lub usług) oraz zasady rozliczenia sald. W ramach transakcji barterowej każda ze stron umowy występuje jednocześnie jako sprzedawca i nabywca towarów lub usług.</a:t>
            </a:r>
          </a:p>
          <a:p>
            <a:pPr algn="just"/>
            <a:r>
              <a:rPr lang="pl-PL" b="0" i="0" dirty="0">
                <a:solidFill>
                  <a:srgbClr val="333333"/>
                </a:solidFill>
                <a:effectLst/>
                <a:latin typeface="Noto Serif"/>
              </a:rPr>
              <a:t>Brak jest i w ustawie z 27.8.2009 r. o finansach publicznych (</a:t>
            </a:r>
            <a:r>
              <a:rPr lang="pl-PL" b="0" i="0" dirty="0" err="1">
                <a:solidFill>
                  <a:srgbClr val="333333"/>
                </a:solidFill>
                <a:effectLst/>
                <a:latin typeface="Noto Serif"/>
              </a:rPr>
              <a:t>t.j</a:t>
            </a:r>
            <a:r>
              <a:rPr lang="pl-PL" b="0" i="0" dirty="0">
                <a:solidFill>
                  <a:srgbClr val="333333"/>
                </a:solidFill>
                <a:effectLst/>
                <a:latin typeface="Noto Serif"/>
              </a:rPr>
              <a:t>. Dz.U. z 2017 r. </a:t>
            </a:r>
            <a:r>
              <a:rPr lang="pl-PL" b="0" i="0" u="none" strike="noStrike" dirty="0">
                <a:solidFill>
                  <a:srgbClr val="CC0000"/>
                </a:solidFill>
                <a:effectLst/>
                <a:latin typeface="Noto Serif"/>
                <a:hlinkClick r:id="rId3"/>
              </a:rPr>
              <a:t>poz. 2077</a:t>
            </a:r>
            <a:r>
              <a:rPr lang="pl-PL" b="0" i="0" dirty="0">
                <a:solidFill>
                  <a:srgbClr val="333333"/>
                </a:solidFill>
                <a:effectLst/>
                <a:latin typeface="Noto Serif"/>
              </a:rPr>
              <a:t> ze zm.; dalej: </a:t>
            </a:r>
            <a:r>
              <a:rPr lang="pl-PL" b="0" i="0" dirty="0" err="1">
                <a:solidFill>
                  <a:srgbClr val="333333"/>
                </a:solidFill>
                <a:effectLst/>
                <a:latin typeface="Noto Serif"/>
              </a:rPr>
              <a:t>FinPubU</a:t>
            </a:r>
            <a:r>
              <a:rPr lang="pl-PL" b="0" i="0" dirty="0">
                <a:solidFill>
                  <a:srgbClr val="333333"/>
                </a:solidFill>
                <a:effectLst/>
                <a:latin typeface="Noto Serif"/>
              </a:rPr>
              <a:t>) oraz wydanych na podstawie delegacji ustawy rozporządzeniu Ministra Finansów z 7.12.2010 r. w sprawie sposobu prowadzenia gospodarki finansowej jednostek budżetowych i samorządowych zakładów budżetowych (Dz. U. Nr 2015 </a:t>
            </a:r>
            <a:r>
              <a:rPr lang="pl-PL" b="0" i="0" u="none" strike="noStrike" dirty="0">
                <a:solidFill>
                  <a:srgbClr val="CC0000"/>
                </a:solidFill>
                <a:effectLst/>
                <a:latin typeface="Noto Serif"/>
                <a:hlinkClick r:id="rId4"/>
              </a:rPr>
              <a:t>poz. 1542</a:t>
            </a:r>
            <a:r>
              <a:rPr lang="pl-PL" b="0" i="0" dirty="0">
                <a:solidFill>
                  <a:srgbClr val="333333"/>
                </a:solidFill>
                <a:effectLst/>
                <a:latin typeface="Noto Serif"/>
              </a:rPr>
              <a:t> ze zm.) zakazu zawierania takich umów.</a:t>
            </a:r>
          </a:p>
          <a:p>
            <a:pPr algn="just"/>
            <a:r>
              <a:rPr lang="pl-PL" b="1" i="0" dirty="0">
                <a:solidFill>
                  <a:srgbClr val="333333"/>
                </a:solidFill>
                <a:effectLst/>
                <a:latin typeface="Noto Serif"/>
              </a:rPr>
              <a:t>Stanowisko organów</a:t>
            </a:r>
            <a:endParaRPr lang="pl-PL" b="0" i="0" dirty="0">
              <a:solidFill>
                <a:srgbClr val="333333"/>
              </a:solidFill>
              <a:effectLst/>
              <a:latin typeface="Noto Serif"/>
            </a:endParaRPr>
          </a:p>
          <a:p>
            <a:pPr algn="just"/>
            <a:r>
              <a:rPr lang="pl-PL" b="0" i="0" dirty="0">
                <a:solidFill>
                  <a:srgbClr val="333333"/>
                </a:solidFill>
                <a:effectLst/>
                <a:latin typeface="Noto Serif"/>
              </a:rPr>
              <a:t>Jednak organa nadzorujące wyrażają odmienne poglądy. Ostatnio RIO w Opolu w piśmie z 30.11.2017 r. NA-III-0221-37/2017 w odpowiedzi na zapytanie urzędu miasta, czy jednostki budżetowe JST mogą zawierać umowy barterowe, których istotą jest rozliczanie niepieniężne wartości wzajemnych świadczeń, poprzez kompensatę należności i zobowiązań, co w konsekwencji prowadzi do niepowstania w jednostce budżetowej wydatków i dochodów wynikających z takiej umowy, wskazała, że cechą charakterystyczną wymiany barterowej jest ekwiwalentność świadczeń. Podkreślono, iż przepisy KC w art. 353' zawierają ogólną zasadę, stanowiącą, że strony zawierające umowę mogą ułożyć stosunek prawny według swego uznania, byleby jego treść lub cel nie sprzeciwiały się właściwości (naturze) stosunku, ustawie, ani zasadom współżycia społecznego. Zdaniem RIO w tym przypadku należy zwrócić uwagę na drugą część zdania, określającą </a:t>
            </a:r>
            <a:r>
              <a:rPr lang="pl-PL" b="0" i="1" dirty="0">
                <a:solidFill>
                  <a:srgbClr val="333333"/>
                </a:solidFill>
                <a:effectLst/>
                <a:latin typeface="Noto Serif"/>
              </a:rPr>
              <a:t>de facto</a:t>
            </a:r>
            <a:r>
              <a:rPr lang="pl-PL" b="0" i="0" dirty="0">
                <a:solidFill>
                  <a:srgbClr val="333333"/>
                </a:solidFill>
                <a:effectLst/>
                <a:latin typeface="Noto Serif"/>
              </a:rPr>
              <a:t> granice tej swobody, która nie jest swobodą absolutną. W ocenie Izby podmioty mogą zatem korzystać ze swobody w umownym kształtowaniu treści zobowiązania w granicach określonych ww. przepisem, który wskazuje trzy źródła tych ograniczeń: przepisy prawne, zasady współżycia społecznego i właściwość (naturę) stosunku. „Swobodę umów ograniczają zatem m.in. przepisy, zwłaszcza prawa publicznego, w tym przepisy ustawy o finansach publicznych, regulujące istotę jednostki organizacyjnej jaką jest jednostka budżetowa gminy, która działa w ramach budżetu gminy” - zaznaczyła Izba przypominając przy tym, że podstawą gospodarki finansowej jednostki budżetowej jest plan finansowy, a obowiązkiem kierownika jednostki jest ustalanie przypadających jednostce należności.</a:t>
            </a:r>
          </a:p>
          <a:p>
            <a:pPr algn="just"/>
            <a:r>
              <a:rPr lang="pl-PL" b="0" i="0" dirty="0">
                <a:solidFill>
                  <a:srgbClr val="333333"/>
                </a:solidFill>
                <a:effectLst/>
                <a:latin typeface="Noto Serif"/>
              </a:rPr>
              <a:t>Także w orzecznictwie dotyczącym zamówień publicznych realizowanych przez jednostki publiczne pojawia się wielokrotnie wskazanie, iż umowy barterowe spełniają warunki umów zawieranych w ramach tych regulacji prawnych (por. orzeczenie GKO Sygn. akt </a:t>
            </a:r>
            <a:r>
              <a:rPr lang="pl-PL" b="0" i="0" u="none" strike="noStrike" dirty="0">
                <a:solidFill>
                  <a:srgbClr val="CC0000"/>
                </a:solidFill>
                <a:effectLst/>
                <a:latin typeface="Noto Serif"/>
                <a:hlinkClick r:id="rId5"/>
              </a:rPr>
              <a:t>BDF1/4900/20/22/14</a:t>
            </a:r>
            <a:r>
              <a:rPr lang="pl-PL" b="0" i="0" dirty="0">
                <a:solidFill>
                  <a:srgbClr val="333333"/>
                </a:solidFill>
                <a:effectLst/>
                <a:latin typeface="Noto Serif"/>
              </a:rPr>
              <a:t>).</a:t>
            </a:r>
          </a:p>
          <a:p>
            <a:pPr algn="just"/>
            <a:r>
              <a:rPr lang="pl-PL" b="0" i="0" dirty="0">
                <a:solidFill>
                  <a:srgbClr val="333333"/>
                </a:solidFill>
                <a:effectLst/>
                <a:latin typeface="Noto Serif"/>
              </a:rPr>
              <a:t>Z kolei Regionalna Izba Obrachunkowa w Szczecinie w piśmie z 6.8.2015 r. (P.0542.38.AS.2015) twierdziła, iż nie ma podstaw prawnych do zawierania przez samorządowe jednostki budżetowe umów barterowych. Argumentowała ona, iż cechą charakterystyczną jednostek budżetowych jest to, że swoje wydatki pokrywają bezpośrednio z budżetu jednostki samorządu terytorialnego, a pobrane dochody odprowadzają do budżetu tej jednostki. O przedmiocie działalności jednostek budżetowych decydują organy jednostki samorządu terytorialnego, które określają zakres realizowanych zadań publicznych oraz zakres uprawnień składających się na samodzielność w zakresie gospodarki finansowej oraz gospodarowania mieniem przekazanym w zarząd. W ocenie RIO w Szczecinie, biorąc pod uwagę znaczenie planu finansowego w działalności samorządowych jednostek budżetowych, który zakreśla przeznaczenie i wysokość wydatków finansowych ze środków publicznych, umowa barterowa, której istotą jest wymiana towarów lub usług, nie znajduje prawnych podstaw do jej zawierania.</a:t>
            </a:r>
          </a:p>
          <a:p>
            <a:pPr algn="just"/>
            <a:r>
              <a:rPr lang="pl-PL" b="1" i="0" dirty="0">
                <a:solidFill>
                  <a:srgbClr val="333333"/>
                </a:solidFill>
                <a:effectLst/>
                <a:latin typeface="Noto Serif"/>
              </a:rPr>
              <a:t>Zasady rozliczania umów barterowych</a:t>
            </a:r>
            <a:endParaRPr lang="pl-PL" b="0" i="0" dirty="0">
              <a:solidFill>
                <a:srgbClr val="333333"/>
              </a:solidFill>
              <a:effectLst/>
              <a:latin typeface="Noto Serif"/>
            </a:endParaRPr>
          </a:p>
          <a:p>
            <a:pPr algn="just"/>
            <a:r>
              <a:rPr lang="pl-PL" b="0" i="0" dirty="0">
                <a:solidFill>
                  <a:srgbClr val="333333"/>
                </a:solidFill>
                <a:effectLst/>
                <a:latin typeface="Noto Serif"/>
              </a:rPr>
              <a:t>Zarówno przepisy ustawy z 29.9.1994 r. o rachunkowości (</a:t>
            </a:r>
            <a:r>
              <a:rPr lang="pl-PL" b="0" i="0" dirty="0" err="1">
                <a:solidFill>
                  <a:srgbClr val="333333"/>
                </a:solidFill>
                <a:effectLst/>
                <a:latin typeface="Noto Serif"/>
              </a:rPr>
              <a:t>t.j</a:t>
            </a:r>
            <a:r>
              <a:rPr lang="pl-PL" b="0" i="0" dirty="0">
                <a:solidFill>
                  <a:srgbClr val="333333"/>
                </a:solidFill>
                <a:effectLst/>
                <a:latin typeface="Noto Serif"/>
              </a:rPr>
              <a:t>. Dz.U. z 2017 r. </a:t>
            </a:r>
            <a:r>
              <a:rPr lang="pl-PL" b="0" i="0" u="none" strike="noStrike" dirty="0">
                <a:solidFill>
                  <a:srgbClr val="CC0000"/>
                </a:solidFill>
                <a:effectLst/>
                <a:latin typeface="Noto Serif"/>
                <a:hlinkClick r:id="rId6"/>
              </a:rPr>
              <a:t>poz. 2342</a:t>
            </a:r>
            <a:r>
              <a:rPr lang="pl-PL" b="0" i="0" dirty="0">
                <a:solidFill>
                  <a:srgbClr val="333333"/>
                </a:solidFill>
                <a:effectLst/>
                <a:latin typeface="Noto Serif"/>
              </a:rPr>
              <a:t> ze zm., dalej: </a:t>
            </a:r>
            <a:r>
              <a:rPr lang="pl-PL" b="0" i="0" dirty="0" err="1">
                <a:solidFill>
                  <a:srgbClr val="333333"/>
                </a:solidFill>
                <a:effectLst/>
                <a:latin typeface="Noto Serif"/>
              </a:rPr>
              <a:t>RachunkU</a:t>
            </a:r>
            <a:r>
              <a:rPr lang="pl-PL" b="0" i="0" dirty="0">
                <a:solidFill>
                  <a:srgbClr val="333333"/>
                </a:solidFill>
                <a:effectLst/>
                <a:latin typeface="Noto Serif"/>
              </a:rPr>
              <a:t>), jak i </a:t>
            </a:r>
            <a:r>
              <a:rPr lang="pl-PL" b="0" i="0" dirty="0" err="1">
                <a:solidFill>
                  <a:srgbClr val="333333"/>
                </a:solidFill>
                <a:effectLst/>
                <a:latin typeface="Noto Serif"/>
              </a:rPr>
              <a:t>SzczegZasRachR</a:t>
            </a:r>
            <a:r>
              <a:rPr lang="pl-PL" b="0" i="0" dirty="0">
                <a:solidFill>
                  <a:srgbClr val="333333"/>
                </a:solidFill>
                <a:effectLst/>
                <a:latin typeface="Noto Serif"/>
              </a:rPr>
              <a:t>, nie określają zasad rozliczania transakcji (umów) barterowych. Dla celów bilansowych transakcje te należy traktować jako odrębne dostawy, czyli z jednej strony następuje sprzedaż towaru lub usługi, a z drugiej - nabycie innego towaru lub usługi.</a:t>
            </a:r>
          </a:p>
          <a:p>
            <a:pPr algn="just"/>
            <a:r>
              <a:rPr lang="pl-PL" b="0" i="0" dirty="0">
                <a:solidFill>
                  <a:srgbClr val="333333"/>
                </a:solidFill>
                <a:effectLst/>
                <a:latin typeface="Noto Serif"/>
              </a:rPr>
              <a:t>Udokumentowanie tych operacji powinno nastąpić z uwzględnieniem przepisów ustawy o VAT oraz </a:t>
            </a:r>
            <a:r>
              <a:rPr lang="pl-PL" b="0" i="0" u="none" strike="noStrike" dirty="0">
                <a:solidFill>
                  <a:srgbClr val="CC0000"/>
                </a:solidFill>
                <a:effectLst/>
                <a:latin typeface="Noto Serif"/>
                <a:hlinkClick r:id="rId7"/>
              </a:rPr>
              <a:t>art. 20-22</a:t>
            </a:r>
            <a:r>
              <a:rPr lang="pl-PL" b="0" i="0" dirty="0">
                <a:solidFill>
                  <a:srgbClr val="333333"/>
                </a:solidFill>
                <a:effectLst/>
                <a:latin typeface="Noto Serif"/>
              </a:rPr>
              <a:t> </a:t>
            </a:r>
            <a:r>
              <a:rPr lang="pl-PL" b="0" i="0" dirty="0" err="1">
                <a:solidFill>
                  <a:srgbClr val="333333"/>
                </a:solidFill>
                <a:effectLst/>
                <a:latin typeface="Noto Serif"/>
              </a:rPr>
              <a:t>RachunkU</a:t>
            </a:r>
            <a:r>
              <a:rPr lang="pl-PL" b="0" i="0" dirty="0">
                <a:solidFill>
                  <a:srgbClr val="333333"/>
                </a:solidFill>
                <a:effectLst/>
                <a:latin typeface="Noto Serif"/>
              </a:rPr>
              <a:t>, regulujących kwestie związane z dowodami księgowymi, stanowiącymi podstawę zapisu w księgach rachunkowych.</a:t>
            </a:r>
          </a:p>
          <a:p>
            <a:pPr algn="just"/>
            <a:r>
              <a:rPr lang="pl-PL" b="0" i="0" dirty="0">
                <a:solidFill>
                  <a:srgbClr val="333333"/>
                </a:solidFill>
                <a:effectLst/>
                <a:latin typeface="Noto Serif"/>
              </a:rPr>
              <a:t>Transakcje zakupu oraz sprzedaży towarów bądź usług, dokonywane w ramach umów barterowych, ujmowane są w księgach rachunkowych na zasadach ogólnych, tzn. analogicznie jak "zwykła" sprzedaż czy zakup. Natomiast samo rozliczenie należności i zobowiązań z tytułu tych transakcji księgowane jest, podobnie jak w przypadku kompensaty, np. zapisem</a:t>
            </a:r>
          </a:p>
          <a:p>
            <a:pPr algn="just"/>
            <a:r>
              <a:rPr lang="pl-PL" b="0" i="0" dirty="0">
                <a:solidFill>
                  <a:srgbClr val="333333"/>
                </a:solidFill>
                <a:effectLst/>
                <a:latin typeface="Noto Serif"/>
              </a:rPr>
              <a:t>1) </a:t>
            </a:r>
            <a:r>
              <a:rPr lang="pl-PL" b="0" i="0" dirty="0" err="1">
                <a:solidFill>
                  <a:srgbClr val="333333"/>
                </a:solidFill>
                <a:effectLst/>
                <a:latin typeface="Noto Serif"/>
              </a:rPr>
              <a:t>Wn</a:t>
            </a:r>
            <a:r>
              <a:rPr lang="pl-PL" b="0" i="0" dirty="0">
                <a:solidFill>
                  <a:srgbClr val="333333"/>
                </a:solidFill>
                <a:effectLst/>
                <a:latin typeface="Noto Serif"/>
              </a:rPr>
              <a:t> konto 201 "Rozrachunki z odbiorcami i dostawcami",</a:t>
            </a:r>
          </a:p>
          <a:p>
            <a:pPr algn="just"/>
            <a:r>
              <a:rPr lang="pl-PL" b="0" i="0" dirty="0">
                <a:solidFill>
                  <a:srgbClr val="333333"/>
                </a:solidFill>
                <a:effectLst/>
                <a:latin typeface="Noto Serif"/>
              </a:rPr>
              <a:t>2) Ma konto 201 "Rozrachunki z odbiorcami i dostawcami”.</a:t>
            </a:r>
          </a:p>
          <a:p>
            <a:pPr algn="just"/>
            <a:r>
              <a:rPr lang="pl-PL" b="1" i="0" dirty="0">
                <a:solidFill>
                  <a:srgbClr val="333333"/>
                </a:solidFill>
                <a:effectLst/>
                <a:latin typeface="Noto Serif"/>
              </a:rPr>
              <a:t>Wydatek budżetowy</a:t>
            </a:r>
            <a:endParaRPr lang="pl-PL" b="0" i="0" dirty="0">
              <a:solidFill>
                <a:srgbClr val="333333"/>
              </a:solidFill>
              <a:effectLst/>
              <a:latin typeface="Noto Serif"/>
            </a:endParaRPr>
          </a:p>
          <a:p>
            <a:pPr algn="just"/>
            <a:r>
              <a:rPr lang="pl-PL" b="0" i="0" dirty="0">
                <a:solidFill>
                  <a:srgbClr val="333333"/>
                </a:solidFill>
                <a:effectLst/>
                <a:latin typeface="Noto Serif"/>
              </a:rPr>
              <a:t>W związku z tym, że w przypadku umów barterowych dochodzi do wymiany towaru, bądź usługi, na towar lub usługę bez użycia środków pieniężnych, w jednostkach budżetowych nie wystąpi w takiej sytuacji wydatek budżetowy. Wyjątek może stanowić jedynie VAT, który jest odprowadzany do urzędu skarbowego. Dlatego w sytuacji, gdy jednostka budżetowa jest podatnikiem VAT i podatek ten dotyczy dokonywanej transakcji barterowej, środki na ten cel wskazane jest zaplanować w wydatkach budżetowych.</a:t>
            </a:r>
          </a:p>
          <a:p>
            <a:pPr algn="just"/>
            <a:r>
              <a:rPr lang="pl-PL" b="0" i="0" dirty="0">
                <a:solidFill>
                  <a:srgbClr val="333333"/>
                </a:solidFill>
                <a:effectLst/>
                <a:latin typeface="Noto Serif"/>
              </a:rPr>
              <a:t>W przypadku umów barterowych nie powstaje też dochód budżetowy, który powinien być odprowadzony do budżetu państwa lub budżetu jednostki samorządu terytorialnego. Stąd też należności z tytułu transakcji w ramach takich umów nie księguje się na koncie 221 "Należności z tytułu dochodów budżetowych". Zarówno należności, jak i zobowiązania wynikające z umów barterowych ewidencjonowane są w jednostce budżetowej na koncie 201 "Rozrachunki z odbiorcami i dostawcami".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54</a:t>
            </a:fld>
            <a:endParaRPr lang="pl-PL" altLang="pl-PL"/>
          </a:p>
        </p:txBody>
      </p:sp>
    </p:spTree>
    <p:extLst>
      <p:ext uri="{BB962C8B-B14F-4D97-AF65-F5344CB8AC3E}">
        <p14:creationId xmlns:p14="http://schemas.microsoft.com/office/powerpoint/2010/main" val="2818771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inherit"/>
              </a:rPr>
              <a:t>Możliwość stosowania przez jednostki finansów publicznych umów barterowych</a:t>
            </a:r>
          </a:p>
          <a:p>
            <a:pPr algn="l"/>
            <a:r>
              <a:rPr lang="pl-PL" b="0" i="1" dirty="0">
                <a:solidFill>
                  <a:srgbClr val="333333"/>
                </a:solidFill>
                <a:effectLst/>
                <a:latin typeface="Noto Serif"/>
              </a:rPr>
              <a:t>Katarzyna </a:t>
            </a:r>
            <a:r>
              <a:rPr lang="pl-PL" b="0" i="1" dirty="0" err="1">
                <a:solidFill>
                  <a:srgbClr val="333333"/>
                </a:solidFill>
                <a:effectLst/>
                <a:latin typeface="Noto Serif"/>
              </a:rPr>
              <a:t>Trzpioła</a:t>
            </a:r>
            <a:endParaRPr lang="pl-PL" b="0" i="1" dirty="0">
              <a:solidFill>
                <a:srgbClr val="333333"/>
              </a:solidFill>
              <a:effectLst/>
              <a:latin typeface="Noto Serif"/>
            </a:endParaRPr>
          </a:p>
          <a:p>
            <a:pPr algn="just"/>
            <a:r>
              <a:rPr lang="pl-PL" b="1" i="0" dirty="0">
                <a:solidFill>
                  <a:srgbClr val="333333"/>
                </a:solidFill>
                <a:effectLst/>
                <a:latin typeface="Noto Serif"/>
              </a:rPr>
              <a:t>Urząd miasta zamierza udostępnić gminne wiaty przystankowe firmie reklamowej. Firma wykorzystuje tylko część powierzchni wiaty (portal). Na 60% powierzchni portalu firma reklamowa miałaby obowiązek zamieszczać materiały promujące gminę. Rozliczenie za wzajemne usługi (czynsz za powierzchnię części wiaty i promocję gminy) nastąpiłoby na podstawie miesięcznych faktur VAT. Czy brak przepływów pieniężnych we wzajemnych rozliczeniach jest zgodny z ustawą o finansach publicznych? Plan finansowy urzędu przewiduje wydatki na promocję gminy.</a:t>
            </a:r>
          </a:p>
          <a:p>
            <a:pPr algn="just"/>
            <a:r>
              <a:rPr lang="pl-PL" b="0" i="0" dirty="0">
                <a:solidFill>
                  <a:srgbClr val="333333"/>
                </a:solidFill>
                <a:effectLst/>
                <a:latin typeface="Noto Serif"/>
              </a:rPr>
              <a:t>Umowa barterowa należy do tzw. umów nienazwanych, przy czym jest ona zbliżona do umowy zamiany, uregulowanej w art. 603-604 ustawy z 23.4.1964 r. Kodeks cywilny (</a:t>
            </a:r>
            <a:r>
              <a:rPr lang="pl-PL" b="0" i="0" dirty="0" err="1">
                <a:solidFill>
                  <a:srgbClr val="333333"/>
                </a:solidFill>
                <a:effectLst/>
                <a:latin typeface="Noto Serif"/>
              </a:rPr>
              <a:t>t.j</a:t>
            </a:r>
            <a:r>
              <a:rPr lang="pl-PL" b="0" i="0" dirty="0">
                <a:solidFill>
                  <a:srgbClr val="333333"/>
                </a:solidFill>
                <a:effectLst/>
                <a:latin typeface="Noto Serif"/>
              </a:rPr>
              <a:t>. Dz.U. z 2017 r. poz. 459 ze zm., dalej: KC). Umowę barterową, zgodnie z orzecznictwem sądowym (wyrok Sądu Najwyższego z 23.9.2004, I CK 210/04) należy zaliczyć w poczet umów o cechach zbliżonych do umowy zamiany (art. 503 KC). Umowę barterową można więc określić jako umowę konsensualną, odpłatną i wzajemną. Istota tego rodzaju umowy sprowadza się do równoważącej się wartościowo wymianie usług lub towarów, a pomiędzy jej stronami nie dochodzi do dodatkowych rozliczeń pieniężnych. Barter więc to bezgotówkowa wymiana towaru (albo usługi) za towar (albo usługę).</a:t>
            </a:r>
          </a:p>
          <a:p>
            <a:pPr algn="just"/>
            <a:r>
              <a:rPr lang="pl-PL" b="0" i="0" dirty="0">
                <a:solidFill>
                  <a:srgbClr val="333333"/>
                </a:solidFill>
                <a:effectLst/>
                <a:latin typeface="Noto Serif"/>
              </a:rPr>
              <a:t>Co istotne, cechą charakterystyczną umów barterowych jest ekwiwalentność przedmiotów tych umów - strony zobowiązują się do wymiany towaru, bądź usługi, na inny towar lub usługę o porównywalnej wartości. Nie występuje konieczność dokonywania przez strony dodatkowych rozliczeń pieniężnych (wymiana bezgotówkowa). Z umowy barterowej powinien wynikać przedmiot wymiany, terminy realizacji (dostaw lub usług) oraz zasady rozliczenia sald. W ramach transakcji barterowej każda ze stron umowy występuje jednocześnie jako sprzedawca i nabywca towarów lub usług.</a:t>
            </a:r>
          </a:p>
          <a:p>
            <a:pPr algn="just"/>
            <a:r>
              <a:rPr lang="pl-PL" b="0" i="0" dirty="0">
                <a:solidFill>
                  <a:srgbClr val="333333"/>
                </a:solidFill>
                <a:effectLst/>
                <a:latin typeface="Noto Serif"/>
              </a:rPr>
              <a:t>Brak jest i w ustawie z 27.8.2009 r. o finansach publicznych (</a:t>
            </a:r>
            <a:r>
              <a:rPr lang="pl-PL" b="0" i="0" dirty="0" err="1">
                <a:solidFill>
                  <a:srgbClr val="333333"/>
                </a:solidFill>
                <a:effectLst/>
                <a:latin typeface="Noto Serif"/>
              </a:rPr>
              <a:t>t.j</a:t>
            </a:r>
            <a:r>
              <a:rPr lang="pl-PL" b="0" i="0" dirty="0">
                <a:solidFill>
                  <a:srgbClr val="333333"/>
                </a:solidFill>
                <a:effectLst/>
                <a:latin typeface="Noto Serif"/>
              </a:rPr>
              <a:t>. Dz.U. z 2017 r. </a:t>
            </a:r>
            <a:r>
              <a:rPr lang="pl-PL" b="0" i="0" u="none" strike="noStrike" dirty="0">
                <a:solidFill>
                  <a:srgbClr val="CC0000"/>
                </a:solidFill>
                <a:effectLst/>
                <a:latin typeface="Noto Serif"/>
                <a:hlinkClick r:id="rId3"/>
              </a:rPr>
              <a:t>poz. 2077</a:t>
            </a:r>
            <a:r>
              <a:rPr lang="pl-PL" b="0" i="0" dirty="0">
                <a:solidFill>
                  <a:srgbClr val="333333"/>
                </a:solidFill>
                <a:effectLst/>
                <a:latin typeface="Noto Serif"/>
              </a:rPr>
              <a:t> ze zm.; dalej: </a:t>
            </a:r>
            <a:r>
              <a:rPr lang="pl-PL" b="0" i="0" dirty="0" err="1">
                <a:solidFill>
                  <a:srgbClr val="333333"/>
                </a:solidFill>
                <a:effectLst/>
                <a:latin typeface="Noto Serif"/>
              </a:rPr>
              <a:t>FinPubU</a:t>
            </a:r>
            <a:r>
              <a:rPr lang="pl-PL" b="0" i="0" dirty="0">
                <a:solidFill>
                  <a:srgbClr val="333333"/>
                </a:solidFill>
                <a:effectLst/>
                <a:latin typeface="Noto Serif"/>
              </a:rPr>
              <a:t>) oraz wydanych na podstawie delegacji ustawy rozporządzeniu Ministra Finansów z 7.12.2010 r. w sprawie sposobu prowadzenia gospodarki finansowej jednostek budżetowych i samorządowych zakładów budżetowych (Dz. U. Nr 2015 </a:t>
            </a:r>
            <a:r>
              <a:rPr lang="pl-PL" b="0" i="0" u="none" strike="noStrike" dirty="0">
                <a:solidFill>
                  <a:srgbClr val="CC0000"/>
                </a:solidFill>
                <a:effectLst/>
                <a:latin typeface="Noto Serif"/>
                <a:hlinkClick r:id="rId4"/>
              </a:rPr>
              <a:t>poz. 1542</a:t>
            </a:r>
            <a:r>
              <a:rPr lang="pl-PL" b="0" i="0" dirty="0">
                <a:solidFill>
                  <a:srgbClr val="333333"/>
                </a:solidFill>
                <a:effectLst/>
                <a:latin typeface="Noto Serif"/>
              </a:rPr>
              <a:t> ze zm.) zakazu zawierania takich umów.</a:t>
            </a:r>
          </a:p>
          <a:p>
            <a:pPr algn="just"/>
            <a:r>
              <a:rPr lang="pl-PL" b="1" i="0" dirty="0">
                <a:solidFill>
                  <a:srgbClr val="333333"/>
                </a:solidFill>
                <a:effectLst/>
                <a:latin typeface="Noto Serif"/>
              </a:rPr>
              <a:t>Stanowisko organów</a:t>
            </a:r>
            <a:endParaRPr lang="pl-PL" b="0" i="0" dirty="0">
              <a:solidFill>
                <a:srgbClr val="333333"/>
              </a:solidFill>
              <a:effectLst/>
              <a:latin typeface="Noto Serif"/>
            </a:endParaRPr>
          </a:p>
          <a:p>
            <a:pPr algn="just"/>
            <a:r>
              <a:rPr lang="pl-PL" b="0" i="0" dirty="0">
                <a:solidFill>
                  <a:srgbClr val="333333"/>
                </a:solidFill>
                <a:effectLst/>
                <a:latin typeface="Noto Serif"/>
              </a:rPr>
              <a:t>Jednak organa nadzorujące wyrażają odmienne poglądy. Ostatnio RIO w Opolu w piśmie z 30.11.2017 r. NA-III-0221-37/2017 w odpowiedzi na zapytanie urzędu miasta, czy jednostki budżetowe JST mogą zawierać umowy barterowe, których istotą jest rozliczanie niepieniężne wartości wzajemnych świadczeń, poprzez kompensatę należności i zobowiązań, co w konsekwencji prowadzi do niepowstania w jednostce budżetowej wydatków i dochodów wynikających z takiej umowy, wskazała, że cechą charakterystyczną wymiany barterowej jest ekwiwalentność świadczeń. Podkreślono, iż przepisy KC w art. 353' zawierają ogólną zasadę, stanowiącą, że strony zawierające umowę mogą ułożyć stosunek prawny według swego uznania, byleby jego treść lub cel nie sprzeciwiały się właściwości (naturze) stosunku, ustawie, ani zasadom współżycia społecznego. Zdaniem RIO w tym przypadku należy zwrócić uwagę na drugą część zdania, określającą </a:t>
            </a:r>
            <a:r>
              <a:rPr lang="pl-PL" b="0" i="1" dirty="0">
                <a:solidFill>
                  <a:srgbClr val="333333"/>
                </a:solidFill>
                <a:effectLst/>
                <a:latin typeface="Noto Serif"/>
              </a:rPr>
              <a:t>de facto</a:t>
            </a:r>
            <a:r>
              <a:rPr lang="pl-PL" b="0" i="0" dirty="0">
                <a:solidFill>
                  <a:srgbClr val="333333"/>
                </a:solidFill>
                <a:effectLst/>
                <a:latin typeface="Noto Serif"/>
              </a:rPr>
              <a:t> granice tej swobody, która nie jest swobodą absolutną. W ocenie Izby podmioty mogą zatem korzystać ze swobody w umownym kształtowaniu treści zobowiązania w granicach określonych ww. przepisem, który wskazuje trzy źródła tych ograniczeń: przepisy prawne, zasady współżycia społecznego i właściwość (naturę) stosunku. „Swobodę umów ograniczają zatem m.in. przepisy, zwłaszcza prawa publicznego, w tym przepisy ustawy o finansach publicznych, regulujące istotę jednostki organizacyjnej jaką jest jednostka budżetowa gminy, która działa w ramach budżetu gminy” - zaznaczyła Izba przypominając przy tym, że podstawą gospodarki finansowej jednostki budżetowej jest plan finansowy, a obowiązkiem kierownika jednostki jest ustalanie przypadających jednostce należności.</a:t>
            </a:r>
          </a:p>
          <a:p>
            <a:pPr algn="just"/>
            <a:r>
              <a:rPr lang="pl-PL" b="0" i="0" dirty="0">
                <a:solidFill>
                  <a:srgbClr val="333333"/>
                </a:solidFill>
                <a:effectLst/>
                <a:latin typeface="Noto Serif"/>
              </a:rPr>
              <a:t>Także w orzecznictwie dotyczącym zamówień publicznych realizowanych przez jednostki publiczne pojawia się wielokrotnie wskazanie, iż umowy barterowe spełniają warunki umów zawieranych w ramach tych regulacji prawnych (por. orzeczenie GKO Sygn. akt </a:t>
            </a:r>
            <a:r>
              <a:rPr lang="pl-PL" b="0" i="0" u="none" strike="noStrike" dirty="0">
                <a:solidFill>
                  <a:srgbClr val="CC0000"/>
                </a:solidFill>
                <a:effectLst/>
                <a:latin typeface="Noto Serif"/>
                <a:hlinkClick r:id="rId5"/>
              </a:rPr>
              <a:t>BDF1/4900/20/22/14</a:t>
            </a:r>
            <a:r>
              <a:rPr lang="pl-PL" b="0" i="0" dirty="0">
                <a:solidFill>
                  <a:srgbClr val="333333"/>
                </a:solidFill>
                <a:effectLst/>
                <a:latin typeface="Noto Serif"/>
              </a:rPr>
              <a:t>).</a:t>
            </a:r>
          </a:p>
          <a:p>
            <a:pPr algn="just"/>
            <a:r>
              <a:rPr lang="pl-PL" b="0" i="0" dirty="0">
                <a:solidFill>
                  <a:srgbClr val="333333"/>
                </a:solidFill>
                <a:effectLst/>
                <a:latin typeface="Noto Serif"/>
              </a:rPr>
              <a:t>Z kolei Regionalna Izba Obrachunkowa w Szczecinie w piśmie z 6.8.2015 r. (P.0542.38.AS.2015) twierdziła, iż nie ma podstaw prawnych do zawierania przez samorządowe jednostki budżetowe umów barterowych. Argumentowała ona, iż cechą charakterystyczną jednostek budżetowych jest to, że swoje wydatki pokrywają bezpośrednio z budżetu jednostki samorządu terytorialnego, a pobrane dochody odprowadzają do budżetu tej jednostki. O przedmiocie działalności jednostek budżetowych decydują organy jednostki samorządu terytorialnego, które określają zakres realizowanych zadań publicznych oraz zakres uprawnień składających się na samodzielność w zakresie gospodarki finansowej oraz gospodarowania mieniem przekazanym w zarząd. W ocenie RIO w Szczecinie, biorąc pod uwagę znaczenie planu finansowego w działalności samorządowych jednostek budżetowych, który zakreśla przeznaczenie i wysokość wydatków finansowych ze środków publicznych, umowa barterowa, której istotą jest wymiana towarów lub usług, nie znajduje prawnych podstaw do jej zawierania.</a:t>
            </a:r>
          </a:p>
          <a:p>
            <a:pPr algn="just"/>
            <a:r>
              <a:rPr lang="pl-PL" b="1" i="0" dirty="0">
                <a:solidFill>
                  <a:srgbClr val="333333"/>
                </a:solidFill>
                <a:effectLst/>
                <a:latin typeface="Noto Serif"/>
              </a:rPr>
              <a:t>Zasady rozliczania umów barterowych</a:t>
            </a:r>
            <a:endParaRPr lang="pl-PL" b="0" i="0" dirty="0">
              <a:solidFill>
                <a:srgbClr val="333333"/>
              </a:solidFill>
              <a:effectLst/>
              <a:latin typeface="Noto Serif"/>
            </a:endParaRPr>
          </a:p>
          <a:p>
            <a:pPr algn="just"/>
            <a:r>
              <a:rPr lang="pl-PL" b="0" i="0" dirty="0">
                <a:solidFill>
                  <a:srgbClr val="333333"/>
                </a:solidFill>
                <a:effectLst/>
                <a:latin typeface="Noto Serif"/>
              </a:rPr>
              <a:t>Zarówno przepisy ustawy z 29.9.1994 r. o rachunkowości (</a:t>
            </a:r>
            <a:r>
              <a:rPr lang="pl-PL" b="0" i="0" dirty="0" err="1">
                <a:solidFill>
                  <a:srgbClr val="333333"/>
                </a:solidFill>
                <a:effectLst/>
                <a:latin typeface="Noto Serif"/>
              </a:rPr>
              <a:t>t.j</a:t>
            </a:r>
            <a:r>
              <a:rPr lang="pl-PL" b="0" i="0" dirty="0">
                <a:solidFill>
                  <a:srgbClr val="333333"/>
                </a:solidFill>
                <a:effectLst/>
                <a:latin typeface="Noto Serif"/>
              </a:rPr>
              <a:t>. Dz.U. z 2017 r. </a:t>
            </a:r>
            <a:r>
              <a:rPr lang="pl-PL" b="0" i="0" u="none" strike="noStrike" dirty="0">
                <a:solidFill>
                  <a:srgbClr val="CC0000"/>
                </a:solidFill>
                <a:effectLst/>
                <a:latin typeface="Noto Serif"/>
                <a:hlinkClick r:id="rId6"/>
              </a:rPr>
              <a:t>poz. 2342</a:t>
            </a:r>
            <a:r>
              <a:rPr lang="pl-PL" b="0" i="0" dirty="0">
                <a:solidFill>
                  <a:srgbClr val="333333"/>
                </a:solidFill>
                <a:effectLst/>
                <a:latin typeface="Noto Serif"/>
              </a:rPr>
              <a:t> ze zm., dalej: </a:t>
            </a:r>
            <a:r>
              <a:rPr lang="pl-PL" b="0" i="0" dirty="0" err="1">
                <a:solidFill>
                  <a:srgbClr val="333333"/>
                </a:solidFill>
                <a:effectLst/>
                <a:latin typeface="Noto Serif"/>
              </a:rPr>
              <a:t>RachunkU</a:t>
            </a:r>
            <a:r>
              <a:rPr lang="pl-PL" b="0" i="0" dirty="0">
                <a:solidFill>
                  <a:srgbClr val="333333"/>
                </a:solidFill>
                <a:effectLst/>
                <a:latin typeface="Noto Serif"/>
              </a:rPr>
              <a:t>), jak i </a:t>
            </a:r>
            <a:r>
              <a:rPr lang="pl-PL" b="0" i="0" dirty="0" err="1">
                <a:solidFill>
                  <a:srgbClr val="333333"/>
                </a:solidFill>
                <a:effectLst/>
                <a:latin typeface="Noto Serif"/>
              </a:rPr>
              <a:t>SzczegZasRachR</a:t>
            </a:r>
            <a:r>
              <a:rPr lang="pl-PL" b="0" i="0" dirty="0">
                <a:solidFill>
                  <a:srgbClr val="333333"/>
                </a:solidFill>
                <a:effectLst/>
                <a:latin typeface="Noto Serif"/>
              </a:rPr>
              <a:t>, nie określają zasad rozliczania transakcji (umów) barterowych. Dla celów bilansowych transakcje te należy traktować jako odrębne dostawy, czyli z jednej strony następuje sprzedaż towaru lub usługi, a z drugiej - nabycie innego towaru lub usługi.</a:t>
            </a:r>
          </a:p>
          <a:p>
            <a:pPr algn="just"/>
            <a:r>
              <a:rPr lang="pl-PL" b="0" i="0" dirty="0">
                <a:solidFill>
                  <a:srgbClr val="333333"/>
                </a:solidFill>
                <a:effectLst/>
                <a:latin typeface="Noto Serif"/>
              </a:rPr>
              <a:t>Udokumentowanie tych operacji powinno nastąpić z uwzględnieniem przepisów ustawy o VAT oraz </a:t>
            </a:r>
            <a:r>
              <a:rPr lang="pl-PL" b="0" i="0" u="none" strike="noStrike" dirty="0">
                <a:solidFill>
                  <a:srgbClr val="CC0000"/>
                </a:solidFill>
                <a:effectLst/>
                <a:latin typeface="Noto Serif"/>
                <a:hlinkClick r:id="rId7"/>
              </a:rPr>
              <a:t>art. 20-22</a:t>
            </a:r>
            <a:r>
              <a:rPr lang="pl-PL" b="0" i="0" dirty="0">
                <a:solidFill>
                  <a:srgbClr val="333333"/>
                </a:solidFill>
                <a:effectLst/>
                <a:latin typeface="Noto Serif"/>
              </a:rPr>
              <a:t> </a:t>
            </a:r>
            <a:r>
              <a:rPr lang="pl-PL" b="0" i="0" dirty="0" err="1">
                <a:solidFill>
                  <a:srgbClr val="333333"/>
                </a:solidFill>
                <a:effectLst/>
                <a:latin typeface="Noto Serif"/>
              </a:rPr>
              <a:t>RachunkU</a:t>
            </a:r>
            <a:r>
              <a:rPr lang="pl-PL" b="0" i="0" dirty="0">
                <a:solidFill>
                  <a:srgbClr val="333333"/>
                </a:solidFill>
                <a:effectLst/>
                <a:latin typeface="Noto Serif"/>
              </a:rPr>
              <a:t>, regulujących kwestie związane z dowodami księgowymi, stanowiącymi podstawę zapisu w księgach rachunkowych.</a:t>
            </a:r>
          </a:p>
          <a:p>
            <a:pPr algn="just"/>
            <a:r>
              <a:rPr lang="pl-PL" b="0" i="0" dirty="0">
                <a:solidFill>
                  <a:srgbClr val="333333"/>
                </a:solidFill>
                <a:effectLst/>
                <a:latin typeface="Noto Serif"/>
              </a:rPr>
              <a:t>Transakcje zakupu oraz sprzedaży towarów bądź usług, dokonywane w ramach umów barterowych, ujmowane są w księgach rachunkowych na zasadach ogólnych, tzn. analogicznie jak "zwykła" sprzedaż czy zakup. Natomiast samo rozliczenie należności i zobowiązań z tytułu tych transakcji księgowane jest, podobnie jak w przypadku kompensaty, np. zapisem</a:t>
            </a:r>
          </a:p>
          <a:p>
            <a:pPr algn="just"/>
            <a:r>
              <a:rPr lang="pl-PL" b="0" i="0" dirty="0">
                <a:solidFill>
                  <a:srgbClr val="333333"/>
                </a:solidFill>
                <a:effectLst/>
                <a:latin typeface="Noto Serif"/>
              </a:rPr>
              <a:t>1) </a:t>
            </a:r>
            <a:r>
              <a:rPr lang="pl-PL" b="0" i="0" dirty="0" err="1">
                <a:solidFill>
                  <a:srgbClr val="333333"/>
                </a:solidFill>
                <a:effectLst/>
                <a:latin typeface="Noto Serif"/>
              </a:rPr>
              <a:t>Wn</a:t>
            </a:r>
            <a:r>
              <a:rPr lang="pl-PL" b="0" i="0" dirty="0">
                <a:solidFill>
                  <a:srgbClr val="333333"/>
                </a:solidFill>
                <a:effectLst/>
                <a:latin typeface="Noto Serif"/>
              </a:rPr>
              <a:t> konto 201 "Rozrachunki z odbiorcami i dostawcami",</a:t>
            </a:r>
          </a:p>
          <a:p>
            <a:pPr algn="just"/>
            <a:r>
              <a:rPr lang="pl-PL" b="0" i="0" dirty="0">
                <a:solidFill>
                  <a:srgbClr val="333333"/>
                </a:solidFill>
                <a:effectLst/>
                <a:latin typeface="Noto Serif"/>
              </a:rPr>
              <a:t>2) Ma konto 201 "Rozrachunki z odbiorcami i dostawcami”.</a:t>
            </a:r>
          </a:p>
          <a:p>
            <a:pPr algn="just"/>
            <a:r>
              <a:rPr lang="pl-PL" b="1" i="0" dirty="0">
                <a:solidFill>
                  <a:srgbClr val="333333"/>
                </a:solidFill>
                <a:effectLst/>
                <a:latin typeface="Noto Serif"/>
              </a:rPr>
              <a:t>Wydatek budżetowy</a:t>
            </a:r>
            <a:endParaRPr lang="pl-PL" b="0" i="0" dirty="0">
              <a:solidFill>
                <a:srgbClr val="333333"/>
              </a:solidFill>
              <a:effectLst/>
              <a:latin typeface="Noto Serif"/>
            </a:endParaRPr>
          </a:p>
          <a:p>
            <a:pPr algn="just"/>
            <a:r>
              <a:rPr lang="pl-PL" b="0" i="0" dirty="0">
                <a:solidFill>
                  <a:srgbClr val="333333"/>
                </a:solidFill>
                <a:effectLst/>
                <a:latin typeface="Noto Serif"/>
              </a:rPr>
              <a:t>W związku z tym, że w przypadku umów barterowych dochodzi do wymiany towaru, bądź usługi, na towar lub usługę bez użycia środków pieniężnych, w jednostkach budżetowych nie wystąpi w takiej sytuacji wydatek budżetowy. Wyjątek może stanowić jedynie VAT, który jest odprowadzany do urzędu skarbowego. Dlatego w sytuacji, gdy jednostka budżetowa jest podatnikiem VAT i podatek ten dotyczy dokonywanej transakcji barterowej, środki na ten cel wskazane jest zaplanować w wydatkach budżetowych.</a:t>
            </a:r>
          </a:p>
          <a:p>
            <a:pPr algn="just"/>
            <a:r>
              <a:rPr lang="pl-PL" b="0" i="0" dirty="0">
                <a:solidFill>
                  <a:srgbClr val="333333"/>
                </a:solidFill>
                <a:effectLst/>
                <a:latin typeface="Noto Serif"/>
              </a:rPr>
              <a:t>W przypadku umów barterowych nie powstaje też dochód budżetowy, który powinien być odprowadzony do budżetu państwa lub budżetu jednostki samorządu terytorialnego. Stąd też należności z tytułu transakcji w ramach takich umów nie księguje się na koncie 221 "Należności z tytułu dochodów budżetowych". Zarówno należności, jak i zobowiązania wynikające z umów barterowych ewidencjonowane są w jednostce budżetowej na koncie 201 "Rozrachunki z odbiorcami i dostawcami".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55</a:t>
            </a:fld>
            <a:endParaRPr lang="pl-PL" altLang="pl-PL"/>
          </a:p>
        </p:txBody>
      </p:sp>
    </p:spTree>
    <p:extLst>
      <p:ext uri="{BB962C8B-B14F-4D97-AF65-F5344CB8AC3E}">
        <p14:creationId xmlns:p14="http://schemas.microsoft.com/office/powerpoint/2010/main" val="28623803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inherit"/>
              </a:rPr>
              <a:t>Możliwość stosowania przez jednostki finansów publicznych umów barterowych</a:t>
            </a:r>
          </a:p>
          <a:p>
            <a:pPr algn="l"/>
            <a:r>
              <a:rPr lang="pl-PL" b="0" i="1" dirty="0">
                <a:solidFill>
                  <a:srgbClr val="333333"/>
                </a:solidFill>
                <a:effectLst/>
                <a:latin typeface="Noto Serif"/>
              </a:rPr>
              <a:t>Katarzyna </a:t>
            </a:r>
            <a:r>
              <a:rPr lang="pl-PL" b="0" i="1" dirty="0" err="1">
                <a:solidFill>
                  <a:srgbClr val="333333"/>
                </a:solidFill>
                <a:effectLst/>
                <a:latin typeface="Noto Serif"/>
              </a:rPr>
              <a:t>Trzpioła</a:t>
            </a:r>
            <a:endParaRPr lang="pl-PL" b="0" i="1" dirty="0">
              <a:solidFill>
                <a:srgbClr val="333333"/>
              </a:solidFill>
              <a:effectLst/>
              <a:latin typeface="Noto Serif"/>
            </a:endParaRPr>
          </a:p>
          <a:p>
            <a:pPr algn="just"/>
            <a:r>
              <a:rPr lang="pl-PL" b="1" i="0" dirty="0">
                <a:solidFill>
                  <a:srgbClr val="333333"/>
                </a:solidFill>
                <a:effectLst/>
                <a:latin typeface="Noto Serif"/>
              </a:rPr>
              <a:t>Urząd miasta zamierza udostępnić gminne wiaty przystankowe firmie reklamowej. Firma wykorzystuje tylko część powierzchni wiaty (portal). Na 60% powierzchni portalu firma reklamowa miałaby obowiązek zamieszczać materiały promujące gminę. Rozliczenie za wzajemne usługi (czynsz za powierzchnię części wiaty i promocję gminy) nastąpiłoby na podstawie miesięcznych faktur VAT. Czy brak przepływów pieniężnych we wzajemnych rozliczeniach jest zgodny z ustawą o finansach publicznych? Plan finansowy urzędu przewiduje wydatki na promocję gminy.</a:t>
            </a:r>
          </a:p>
          <a:p>
            <a:pPr algn="just"/>
            <a:r>
              <a:rPr lang="pl-PL" b="0" i="0" dirty="0">
                <a:solidFill>
                  <a:srgbClr val="333333"/>
                </a:solidFill>
                <a:effectLst/>
                <a:latin typeface="Noto Serif"/>
              </a:rPr>
              <a:t>Umowa barterowa należy do tzw. umów nienazwanych, przy czym jest ona zbliżona do umowy zamiany, uregulowanej w art. 603-604 ustawy z 23.4.1964 r. Kodeks cywilny (</a:t>
            </a:r>
            <a:r>
              <a:rPr lang="pl-PL" b="0" i="0" dirty="0" err="1">
                <a:solidFill>
                  <a:srgbClr val="333333"/>
                </a:solidFill>
                <a:effectLst/>
                <a:latin typeface="Noto Serif"/>
              </a:rPr>
              <a:t>t.j</a:t>
            </a:r>
            <a:r>
              <a:rPr lang="pl-PL" b="0" i="0" dirty="0">
                <a:solidFill>
                  <a:srgbClr val="333333"/>
                </a:solidFill>
                <a:effectLst/>
                <a:latin typeface="Noto Serif"/>
              </a:rPr>
              <a:t>. Dz.U. z 2017 r. poz. 459 ze zm., dalej: KC). Umowę barterową, zgodnie z orzecznictwem sądowym (wyrok Sądu Najwyższego z 23.9.2004, I CK 210/04) należy zaliczyć w poczet umów o cechach zbliżonych do umowy zamiany (art. 503 KC). Umowę barterową można więc określić jako umowę konsensualną, odpłatną i wzajemną. Istota tego rodzaju umowy sprowadza się do równoważącej się wartościowo wymianie usług lub towarów, a pomiędzy jej stronami nie dochodzi do dodatkowych rozliczeń pieniężnych. Barter więc to bezgotówkowa wymiana towaru (albo usługi) za towar (albo usługę).</a:t>
            </a:r>
          </a:p>
          <a:p>
            <a:pPr algn="just"/>
            <a:r>
              <a:rPr lang="pl-PL" b="0" i="0" dirty="0">
                <a:solidFill>
                  <a:srgbClr val="333333"/>
                </a:solidFill>
                <a:effectLst/>
                <a:latin typeface="Noto Serif"/>
              </a:rPr>
              <a:t>Co istotne, cechą charakterystyczną umów barterowych jest ekwiwalentność przedmiotów tych umów - strony zobowiązują się do wymiany towaru, bądź usługi, na inny towar lub usługę o porównywalnej wartości. Nie występuje konieczność dokonywania przez strony dodatkowych rozliczeń pieniężnych (wymiana bezgotówkowa). Z umowy barterowej powinien wynikać przedmiot wymiany, terminy realizacji (dostaw lub usług) oraz zasady rozliczenia sald. W ramach transakcji barterowej każda ze stron umowy występuje jednocześnie jako sprzedawca i nabywca towarów lub usług.</a:t>
            </a:r>
          </a:p>
          <a:p>
            <a:pPr algn="just"/>
            <a:r>
              <a:rPr lang="pl-PL" b="0" i="0" dirty="0">
                <a:solidFill>
                  <a:srgbClr val="333333"/>
                </a:solidFill>
                <a:effectLst/>
                <a:latin typeface="Noto Serif"/>
              </a:rPr>
              <a:t>Brak jest i w ustawie z 27.8.2009 r. o finansach publicznych (</a:t>
            </a:r>
            <a:r>
              <a:rPr lang="pl-PL" b="0" i="0" dirty="0" err="1">
                <a:solidFill>
                  <a:srgbClr val="333333"/>
                </a:solidFill>
                <a:effectLst/>
                <a:latin typeface="Noto Serif"/>
              </a:rPr>
              <a:t>t.j</a:t>
            </a:r>
            <a:r>
              <a:rPr lang="pl-PL" b="0" i="0" dirty="0">
                <a:solidFill>
                  <a:srgbClr val="333333"/>
                </a:solidFill>
                <a:effectLst/>
                <a:latin typeface="Noto Serif"/>
              </a:rPr>
              <a:t>. Dz.U. z 2017 r. </a:t>
            </a:r>
            <a:r>
              <a:rPr lang="pl-PL" b="0" i="0" u="none" strike="noStrike" dirty="0">
                <a:solidFill>
                  <a:srgbClr val="CC0000"/>
                </a:solidFill>
                <a:effectLst/>
                <a:latin typeface="Noto Serif"/>
                <a:hlinkClick r:id="rId3"/>
              </a:rPr>
              <a:t>poz. 2077</a:t>
            </a:r>
            <a:r>
              <a:rPr lang="pl-PL" b="0" i="0" dirty="0">
                <a:solidFill>
                  <a:srgbClr val="333333"/>
                </a:solidFill>
                <a:effectLst/>
                <a:latin typeface="Noto Serif"/>
              </a:rPr>
              <a:t> ze zm.; dalej: </a:t>
            </a:r>
            <a:r>
              <a:rPr lang="pl-PL" b="0" i="0" dirty="0" err="1">
                <a:solidFill>
                  <a:srgbClr val="333333"/>
                </a:solidFill>
                <a:effectLst/>
                <a:latin typeface="Noto Serif"/>
              </a:rPr>
              <a:t>FinPubU</a:t>
            </a:r>
            <a:r>
              <a:rPr lang="pl-PL" b="0" i="0" dirty="0">
                <a:solidFill>
                  <a:srgbClr val="333333"/>
                </a:solidFill>
                <a:effectLst/>
                <a:latin typeface="Noto Serif"/>
              </a:rPr>
              <a:t>) oraz wydanych na podstawie delegacji ustawy rozporządzeniu Ministra Finansów z 7.12.2010 r. w sprawie sposobu prowadzenia gospodarki finansowej jednostek budżetowych i samorządowych zakładów budżetowych (Dz. U. Nr 2015 </a:t>
            </a:r>
            <a:r>
              <a:rPr lang="pl-PL" b="0" i="0" u="none" strike="noStrike" dirty="0">
                <a:solidFill>
                  <a:srgbClr val="CC0000"/>
                </a:solidFill>
                <a:effectLst/>
                <a:latin typeface="Noto Serif"/>
                <a:hlinkClick r:id="rId4"/>
              </a:rPr>
              <a:t>poz. 1542</a:t>
            </a:r>
            <a:r>
              <a:rPr lang="pl-PL" b="0" i="0" dirty="0">
                <a:solidFill>
                  <a:srgbClr val="333333"/>
                </a:solidFill>
                <a:effectLst/>
                <a:latin typeface="Noto Serif"/>
              </a:rPr>
              <a:t> ze zm.) zakazu zawierania takich umów.</a:t>
            </a:r>
          </a:p>
          <a:p>
            <a:pPr algn="just"/>
            <a:r>
              <a:rPr lang="pl-PL" b="1" i="0" dirty="0">
                <a:solidFill>
                  <a:srgbClr val="333333"/>
                </a:solidFill>
                <a:effectLst/>
                <a:latin typeface="Noto Serif"/>
              </a:rPr>
              <a:t>Stanowisko organów</a:t>
            </a:r>
            <a:endParaRPr lang="pl-PL" b="0" i="0" dirty="0">
              <a:solidFill>
                <a:srgbClr val="333333"/>
              </a:solidFill>
              <a:effectLst/>
              <a:latin typeface="Noto Serif"/>
            </a:endParaRPr>
          </a:p>
          <a:p>
            <a:pPr algn="just"/>
            <a:r>
              <a:rPr lang="pl-PL" b="0" i="0" dirty="0">
                <a:solidFill>
                  <a:srgbClr val="333333"/>
                </a:solidFill>
                <a:effectLst/>
                <a:latin typeface="Noto Serif"/>
              </a:rPr>
              <a:t>Jednak organa nadzorujące wyrażają odmienne poglądy. Ostatnio RIO w Opolu w piśmie z 30.11.2017 r. NA-III-0221-37/2017 w odpowiedzi na zapytanie urzędu miasta, czy jednostki budżetowe JST mogą zawierać umowy barterowe, których istotą jest rozliczanie niepieniężne wartości wzajemnych świadczeń, poprzez kompensatę należności i zobowiązań, co w konsekwencji prowadzi do niepowstania w jednostce budżetowej wydatków i dochodów wynikających z takiej umowy, wskazała, że cechą charakterystyczną wymiany barterowej jest ekwiwalentność świadczeń. Podkreślono, iż przepisy KC w art. 353' zawierają ogólną zasadę, stanowiącą, że strony zawierające umowę mogą ułożyć stosunek prawny według swego uznania, byleby jego treść lub cel nie sprzeciwiały się właściwości (naturze) stosunku, ustawie, ani zasadom współżycia społecznego. Zdaniem RIO w tym przypadku należy zwrócić uwagę na drugą część zdania, określającą </a:t>
            </a:r>
            <a:r>
              <a:rPr lang="pl-PL" b="0" i="1" dirty="0">
                <a:solidFill>
                  <a:srgbClr val="333333"/>
                </a:solidFill>
                <a:effectLst/>
                <a:latin typeface="Noto Serif"/>
              </a:rPr>
              <a:t>de facto</a:t>
            </a:r>
            <a:r>
              <a:rPr lang="pl-PL" b="0" i="0" dirty="0">
                <a:solidFill>
                  <a:srgbClr val="333333"/>
                </a:solidFill>
                <a:effectLst/>
                <a:latin typeface="Noto Serif"/>
              </a:rPr>
              <a:t> granice tej swobody, która nie jest swobodą absolutną. W ocenie Izby podmioty mogą zatem korzystać ze swobody w umownym kształtowaniu treści zobowiązania w granicach określonych ww. przepisem, który wskazuje trzy źródła tych ograniczeń: przepisy prawne, zasady współżycia społecznego i właściwość (naturę) stosunku. „Swobodę umów ograniczają zatem m.in. przepisy, zwłaszcza prawa publicznego, w tym przepisy ustawy o finansach publicznych, regulujące istotę jednostki organizacyjnej jaką jest jednostka budżetowa gminy, która działa w ramach budżetu gminy” - zaznaczyła Izba przypominając przy tym, że podstawą gospodarki finansowej jednostki budżetowej jest plan finansowy, a obowiązkiem kierownika jednostki jest ustalanie przypadających jednostce należności.</a:t>
            </a:r>
          </a:p>
          <a:p>
            <a:pPr algn="just"/>
            <a:r>
              <a:rPr lang="pl-PL" b="0" i="0" dirty="0">
                <a:solidFill>
                  <a:srgbClr val="333333"/>
                </a:solidFill>
                <a:effectLst/>
                <a:latin typeface="Noto Serif"/>
              </a:rPr>
              <a:t>Także w orzecznictwie dotyczącym zamówień publicznych realizowanych przez jednostki publiczne pojawia się wielokrotnie wskazanie, iż umowy barterowe spełniają warunki umów zawieranych w ramach tych regulacji prawnych (por. orzeczenie GKO Sygn. akt </a:t>
            </a:r>
            <a:r>
              <a:rPr lang="pl-PL" b="0" i="0" u="none" strike="noStrike" dirty="0">
                <a:solidFill>
                  <a:srgbClr val="CC0000"/>
                </a:solidFill>
                <a:effectLst/>
                <a:latin typeface="Noto Serif"/>
                <a:hlinkClick r:id="rId5"/>
              </a:rPr>
              <a:t>BDF1/4900/20/22/14</a:t>
            </a:r>
            <a:r>
              <a:rPr lang="pl-PL" b="0" i="0" dirty="0">
                <a:solidFill>
                  <a:srgbClr val="333333"/>
                </a:solidFill>
                <a:effectLst/>
                <a:latin typeface="Noto Serif"/>
              </a:rPr>
              <a:t>).</a:t>
            </a:r>
          </a:p>
          <a:p>
            <a:pPr algn="just"/>
            <a:r>
              <a:rPr lang="pl-PL" b="0" i="0" dirty="0">
                <a:solidFill>
                  <a:srgbClr val="333333"/>
                </a:solidFill>
                <a:effectLst/>
                <a:latin typeface="Noto Serif"/>
              </a:rPr>
              <a:t>Z kolei Regionalna Izba Obrachunkowa w Szczecinie w piśmie z 6.8.2015 r. (P.0542.38.AS.2015) twierdziła, iż nie ma podstaw prawnych do zawierania przez samorządowe jednostki budżetowe umów barterowych. Argumentowała ona, iż cechą charakterystyczną jednostek budżetowych jest to, że swoje wydatki pokrywają bezpośrednio z budżetu jednostki samorządu terytorialnego, a pobrane dochody odprowadzają do budżetu tej jednostki. O przedmiocie działalności jednostek budżetowych decydują organy jednostki samorządu terytorialnego, które określają zakres realizowanych zadań publicznych oraz zakres uprawnień składających się na samodzielność w zakresie gospodarki finansowej oraz gospodarowania mieniem przekazanym w zarząd. W ocenie RIO w Szczecinie, biorąc pod uwagę znaczenie planu finansowego w działalności samorządowych jednostek budżetowych, który zakreśla przeznaczenie i wysokość wydatków finansowych ze środków publicznych, umowa barterowa, której istotą jest wymiana towarów lub usług, nie znajduje prawnych podstaw do jej zawierania.</a:t>
            </a:r>
          </a:p>
          <a:p>
            <a:pPr algn="just"/>
            <a:r>
              <a:rPr lang="pl-PL" b="1" i="0" dirty="0">
                <a:solidFill>
                  <a:srgbClr val="333333"/>
                </a:solidFill>
                <a:effectLst/>
                <a:latin typeface="Noto Serif"/>
              </a:rPr>
              <a:t>Zasady rozliczania umów barterowych</a:t>
            </a:r>
            <a:endParaRPr lang="pl-PL" b="0" i="0" dirty="0">
              <a:solidFill>
                <a:srgbClr val="333333"/>
              </a:solidFill>
              <a:effectLst/>
              <a:latin typeface="Noto Serif"/>
            </a:endParaRPr>
          </a:p>
          <a:p>
            <a:pPr algn="just"/>
            <a:r>
              <a:rPr lang="pl-PL" b="0" i="0" dirty="0">
                <a:solidFill>
                  <a:srgbClr val="333333"/>
                </a:solidFill>
                <a:effectLst/>
                <a:latin typeface="Noto Serif"/>
              </a:rPr>
              <a:t>Zarówno przepisy ustawy z 29.9.1994 r. o rachunkowości (</a:t>
            </a:r>
            <a:r>
              <a:rPr lang="pl-PL" b="0" i="0" dirty="0" err="1">
                <a:solidFill>
                  <a:srgbClr val="333333"/>
                </a:solidFill>
                <a:effectLst/>
                <a:latin typeface="Noto Serif"/>
              </a:rPr>
              <a:t>t.j</a:t>
            </a:r>
            <a:r>
              <a:rPr lang="pl-PL" b="0" i="0" dirty="0">
                <a:solidFill>
                  <a:srgbClr val="333333"/>
                </a:solidFill>
                <a:effectLst/>
                <a:latin typeface="Noto Serif"/>
              </a:rPr>
              <a:t>. Dz.U. z 2017 r. </a:t>
            </a:r>
            <a:r>
              <a:rPr lang="pl-PL" b="0" i="0" u="none" strike="noStrike" dirty="0">
                <a:solidFill>
                  <a:srgbClr val="CC0000"/>
                </a:solidFill>
                <a:effectLst/>
                <a:latin typeface="Noto Serif"/>
                <a:hlinkClick r:id="rId6"/>
              </a:rPr>
              <a:t>poz. 2342</a:t>
            </a:r>
            <a:r>
              <a:rPr lang="pl-PL" b="0" i="0" dirty="0">
                <a:solidFill>
                  <a:srgbClr val="333333"/>
                </a:solidFill>
                <a:effectLst/>
                <a:latin typeface="Noto Serif"/>
              </a:rPr>
              <a:t> ze zm., dalej: </a:t>
            </a:r>
            <a:r>
              <a:rPr lang="pl-PL" b="0" i="0" dirty="0" err="1">
                <a:solidFill>
                  <a:srgbClr val="333333"/>
                </a:solidFill>
                <a:effectLst/>
                <a:latin typeface="Noto Serif"/>
              </a:rPr>
              <a:t>RachunkU</a:t>
            </a:r>
            <a:r>
              <a:rPr lang="pl-PL" b="0" i="0" dirty="0">
                <a:solidFill>
                  <a:srgbClr val="333333"/>
                </a:solidFill>
                <a:effectLst/>
                <a:latin typeface="Noto Serif"/>
              </a:rPr>
              <a:t>), jak i </a:t>
            </a:r>
            <a:r>
              <a:rPr lang="pl-PL" b="0" i="0" dirty="0" err="1">
                <a:solidFill>
                  <a:srgbClr val="333333"/>
                </a:solidFill>
                <a:effectLst/>
                <a:latin typeface="Noto Serif"/>
              </a:rPr>
              <a:t>SzczegZasRachR</a:t>
            </a:r>
            <a:r>
              <a:rPr lang="pl-PL" b="0" i="0" dirty="0">
                <a:solidFill>
                  <a:srgbClr val="333333"/>
                </a:solidFill>
                <a:effectLst/>
                <a:latin typeface="Noto Serif"/>
              </a:rPr>
              <a:t>, nie określają zasad rozliczania transakcji (umów) barterowych. Dla celów bilansowych transakcje te należy traktować jako odrębne dostawy, czyli z jednej strony następuje sprzedaż towaru lub usługi, a z drugiej - nabycie innego towaru lub usługi.</a:t>
            </a:r>
          </a:p>
          <a:p>
            <a:pPr algn="just"/>
            <a:r>
              <a:rPr lang="pl-PL" b="0" i="0" dirty="0">
                <a:solidFill>
                  <a:srgbClr val="333333"/>
                </a:solidFill>
                <a:effectLst/>
                <a:latin typeface="Noto Serif"/>
              </a:rPr>
              <a:t>Udokumentowanie tych operacji powinno nastąpić z uwzględnieniem przepisów ustawy o VAT oraz </a:t>
            </a:r>
            <a:r>
              <a:rPr lang="pl-PL" b="0" i="0" u="none" strike="noStrike" dirty="0">
                <a:solidFill>
                  <a:srgbClr val="CC0000"/>
                </a:solidFill>
                <a:effectLst/>
                <a:latin typeface="Noto Serif"/>
                <a:hlinkClick r:id="rId7"/>
              </a:rPr>
              <a:t>art. 20-22</a:t>
            </a:r>
            <a:r>
              <a:rPr lang="pl-PL" b="0" i="0" dirty="0">
                <a:solidFill>
                  <a:srgbClr val="333333"/>
                </a:solidFill>
                <a:effectLst/>
                <a:latin typeface="Noto Serif"/>
              </a:rPr>
              <a:t> </a:t>
            </a:r>
            <a:r>
              <a:rPr lang="pl-PL" b="0" i="0" dirty="0" err="1">
                <a:solidFill>
                  <a:srgbClr val="333333"/>
                </a:solidFill>
                <a:effectLst/>
                <a:latin typeface="Noto Serif"/>
              </a:rPr>
              <a:t>RachunkU</a:t>
            </a:r>
            <a:r>
              <a:rPr lang="pl-PL" b="0" i="0" dirty="0">
                <a:solidFill>
                  <a:srgbClr val="333333"/>
                </a:solidFill>
                <a:effectLst/>
                <a:latin typeface="Noto Serif"/>
              </a:rPr>
              <a:t>, regulujących kwestie związane z dowodami księgowymi, stanowiącymi podstawę zapisu w księgach rachunkowych.</a:t>
            </a:r>
          </a:p>
          <a:p>
            <a:pPr algn="just"/>
            <a:r>
              <a:rPr lang="pl-PL" b="0" i="0" dirty="0">
                <a:solidFill>
                  <a:srgbClr val="333333"/>
                </a:solidFill>
                <a:effectLst/>
                <a:latin typeface="Noto Serif"/>
              </a:rPr>
              <a:t>Transakcje zakupu oraz sprzedaży towarów bądź usług, dokonywane w ramach umów barterowych, ujmowane są w księgach rachunkowych na zasadach ogólnych, tzn. analogicznie jak "zwykła" sprzedaż czy zakup. Natomiast samo rozliczenie należności i zobowiązań z tytułu tych transakcji księgowane jest, podobnie jak w przypadku kompensaty, np. zapisem</a:t>
            </a:r>
          </a:p>
          <a:p>
            <a:pPr algn="just"/>
            <a:r>
              <a:rPr lang="pl-PL" b="0" i="0" dirty="0">
                <a:solidFill>
                  <a:srgbClr val="333333"/>
                </a:solidFill>
                <a:effectLst/>
                <a:latin typeface="Noto Serif"/>
              </a:rPr>
              <a:t>1) </a:t>
            </a:r>
            <a:r>
              <a:rPr lang="pl-PL" b="0" i="0" dirty="0" err="1">
                <a:solidFill>
                  <a:srgbClr val="333333"/>
                </a:solidFill>
                <a:effectLst/>
                <a:latin typeface="Noto Serif"/>
              </a:rPr>
              <a:t>Wn</a:t>
            </a:r>
            <a:r>
              <a:rPr lang="pl-PL" b="0" i="0" dirty="0">
                <a:solidFill>
                  <a:srgbClr val="333333"/>
                </a:solidFill>
                <a:effectLst/>
                <a:latin typeface="Noto Serif"/>
              </a:rPr>
              <a:t> konto 201 "Rozrachunki z odbiorcami i dostawcami",</a:t>
            </a:r>
          </a:p>
          <a:p>
            <a:pPr algn="just"/>
            <a:r>
              <a:rPr lang="pl-PL" b="0" i="0" dirty="0">
                <a:solidFill>
                  <a:srgbClr val="333333"/>
                </a:solidFill>
                <a:effectLst/>
                <a:latin typeface="Noto Serif"/>
              </a:rPr>
              <a:t>2) Ma konto 201 "Rozrachunki z odbiorcami i dostawcami”.</a:t>
            </a:r>
          </a:p>
          <a:p>
            <a:pPr algn="just"/>
            <a:r>
              <a:rPr lang="pl-PL" b="1" i="0" dirty="0">
                <a:solidFill>
                  <a:srgbClr val="333333"/>
                </a:solidFill>
                <a:effectLst/>
                <a:latin typeface="Noto Serif"/>
              </a:rPr>
              <a:t>Wydatek budżetowy</a:t>
            </a:r>
            <a:endParaRPr lang="pl-PL" b="0" i="0" dirty="0">
              <a:solidFill>
                <a:srgbClr val="333333"/>
              </a:solidFill>
              <a:effectLst/>
              <a:latin typeface="Noto Serif"/>
            </a:endParaRPr>
          </a:p>
          <a:p>
            <a:pPr algn="just"/>
            <a:r>
              <a:rPr lang="pl-PL" b="0" i="0" dirty="0">
                <a:solidFill>
                  <a:srgbClr val="333333"/>
                </a:solidFill>
                <a:effectLst/>
                <a:latin typeface="Noto Serif"/>
              </a:rPr>
              <a:t>W związku z tym, że w przypadku umów barterowych dochodzi do wymiany towaru, bądź usługi, na towar lub usługę bez użycia środków pieniężnych, w jednostkach budżetowych nie wystąpi w takiej sytuacji wydatek budżetowy. Wyjątek może stanowić jedynie VAT, który jest odprowadzany do urzędu skarbowego. Dlatego w sytuacji, gdy jednostka budżetowa jest podatnikiem VAT i podatek ten dotyczy dokonywanej transakcji barterowej, środki na ten cel wskazane jest zaplanować w wydatkach budżetowych.</a:t>
            </a:r>
          </a:p>
          <a:p>
            <a:pPr algn="just"/>
            <a:r>
              <a:rPr lang="pl-PL" b="0" i="0" dirty="0">
                <a:solidFill>
                  <a:srgbClr val="333333"/>
                </a:solidFill>
                <a:effectLst/>
                <a:latin typeface="Noto Serif"/>
              </a:rPr>
              <a:t>W przypadku umów barterowych nie powstaje też dochód budżetowy, który powinien być odprowadzony do budżetu państwa lub budżetu jednostki samorządu terytorialnego. Stąd też należności z tytułu transakcji w ramach takich umów nie księguje się na koncie 221 "Należności z tytułu dochodów budżetowych". Zarówno należności, jak i zobowiązania wynikające z umów barterowych ewidencjonowane są w jednostce budżetowej na koncie 201 "Rozrachunki z odbiorcami i dostawcami".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56</a:t>
            </a:fld>
            <a:endParaRPr lang="pl-PL" altLang="pl-PL"/>
          </a:p>
        </p:txBody>
      </p:sp>
    </p:spTree>
    <p:extLst>
      <p:ext uri="{BB962C8B-B14F-4D97-AF65-F5344CB8AC3E}">
        <p14:creationId xmlns:p14="http://schemas.microsoft.com/office/powerpoint/2010/main" val="3248502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48254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wniesienie aportem infrastruktury do spółki nie będzie stanowić transakcji wyłączonej z opodatkowania VAT na podstawie </a:t>
            </a:r>
            <a:r>
              <a:rPr lang="pl-PL" b="0" i="0" u="none" strike="noStrike" dirty="0">
                <a:solidFill>
                  <a:srgbClr val="1B7AB8"/>
                </a:solidFill>
                <a:effectLst/>
                <a:latin typeface="Open Sans"/>
                <a:hlinkClick r:id="rId3"/>
              </a:rPr>
              <a:t>art. 6 ust. 1</a:t>
            </a:r>
            <a:r>
              <a:rPr lang="pl-PL" b="0" i="0" dirty="0">
                <a:solidFill>
                  <a:srgbClr val="333333"/>
                </a:solidFill>
                <a:effectLst/>
                <a:latin typeface="Open Sans"/>
              </a:rPr>
              <a:t> ustawy o VAT, a w rezultacie będzie czynnością podlegającą VAT. Ponadto wniesienie w drodze aportu infrastruktury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 momencie jej oddania do użytkowania, nie będzie podlegać zwolnieniu z VAT z opcją opodatkowania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Gmina wskazała, że wniesienie infrastruktury do spółki tytułem aportu stanowić będzie czynność cywilnoprawną. W rezultacie Gmina działać będzie jako podatnik VAT na podstawie </a:t>
            </a:r>
            <a:r>
              <a:rPr lang="pl-PL" b="0" i="0" u="none" strike="noStrike" dirty="0">
                <a:solidFill>
                  <a:srgbClr val="1B7AB8"/>
                </a:solidFill>
                <a:effectLst/>
                <a:latin typeface="Open Sans"/>
                <a:hlinkClick r:id="rId5"/>
              </a:rPr>
              <a:t>art. 15 ust. 6</a:t>
            </a:r>
            <a:r>
              <a:rPr lang="pl-PL" b="0" i="0" dirty="0">
                <a:solidFill>
                  <a:srgbClr val="333333"/>
                </a:solidFill>
                <a:effectLst/>
                <a:latin typeface="Open Sans"/>
              </a:rPr>
              <a:t> ustawy o VAT. Składniki majątkowe, które będą przedmiotem aportu nie będą stanowić zorganizowanej części przedsiębiorstwa, a zatem aport stanowić będzie podlegającą VAT odpłatną dostawę towarów, o której mowa w </a:t>
            </a:r>
            <a:r>
              <a:rPr lang="pl-PL" b="0" i="0" u="none" strike="noStrike" dirty="0">
                <a:solidFill>
                  <a:srgbClr val="1B7AB8"/>
                </a:solidFill>
                <a:effectLst/>
                <a:latin typeface="Open Sans"/>
                <a:hlinkClick r:id="rId6"/>
              </a:rPr>
              <a:t>art. 7 ust. 1</a:t>
            </a:r>
            <a:r>
              <a:rPr lang="pl-PL" b="0" i="0" dirty="0">
                <a:solidFill>
                  <a:srgbClr val="333333"/>
                </a:solidFill>
                <a:effectLst/>
                <a:latin typeface="Open Sans"/>
              </a:rPr>
              <a:t> ustawy o VAT. W przypadku infrastruktury, która zostanie wniesiona aportem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wniesionej aportem w momencie jej oddania do użytkowania, aport nie będzie korzystał ze zwolnienia z VAT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Wskazała także, że przypadku, gdy wniesie aportem do spółki infrastrukturę, która pierwotnie była wykorzystywana do czynności niedających prawa do odliczenia, korekta podatku naliczonego powinna zostać dokonana jednorazowo w miesiącu wniesienia aportu w odniesieniu do całego pozostałego okresu korekty.</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58</a:t>
            </a:fld>
            <a:endParaRPr lang="pl-PL" altLang="pl-PL"/>
          </a:p>
        </p:txBody>
      </p:sp>
    </p:spTree>
    <p:extLst>
      <p:ext uri="{BB962C8B-B14F-4D97-AF65-F5344CB8AC3E}">
        <p14:creationId xmlns:p14="http://schemas.microsoft.com/office/powerpoint/2010/main" val="19791152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wniesienie aportem infrastruktury do spółki nie będzie stanowić transakcji wyłączonej z opodatkowania VAT na podstawie </a:t>
            </a:r>
            <a:r>
              <a:rPr lang="pl-PL" b="0" i="0" u="none" strike="noStrike" dirty="0">
                <a:solidFill>
                  <a:srgbClr val="1B7AB8"/>
                </a:solidFill>
                <a:effectLst/>
                <a:latin typeface="Open Sans"/>
                <a:hlinkClick r:id="rId3"/>
              </a:rPr>
              <a:t>art. 6 ust. 1</a:t>
            </a:r>
            <a:r>
              <a:rPr lang="pl-PL" b="0" i="0" dirty="0">
                <a:solidFill>
                  <a:srgbClr val="333333"/>
                </a:solidFill>
                <a:effectLst/>
                <a:latin typeface="Open Sans"/>
              </a:rPr>
              <a:t> ustawy o VAT, a w rezultacie będzie czynnością podlegającą VAT. Ponadto wniesienie w drodze aportu infrastruktury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 momencie jej oddania do użytkowania, nie będzie podlegać zwolnieniu z VAT z opcją opodatkowania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Gmina wskazała, że wniesienie infrastruktury do spółki tytułem aportu stanowić będzie czynność cywilnoprawną. W rezultacie Gmina działać będzie jako podatnik VAT na podstawie </a:t>
            </a:r>
            <a:r>
              <a:rPr lang="pl-PL" b="0" i="0" u="none" strike="noStrike" dirty="0">
                <a:solidFill>
                  <a:srgbClr val="1B7AB8"/>
                </a:solidFill>
                <a:effectLst/>
                <a:latin typeface="Open Sans"/>
                <a:hlinkClick r:id="rId5"/>
              </a:rPr>
              <a:t>art. 15 ust. 6</a:t>
            </a:r>
            <a:r>
              <a:rPr lang="pl-PL" b="0" i="0" dirty="0">
                <a:solidFill>
                  <a:srgbClr val="333333"/>
                </a:solidFill>
                <a:effectLst/>
                <a:latin typeface="Open Sans"/>
              </a:rPr>
              <a:t> ustawy o VAT. Składniki majątkowe, które będą przedmiotem aportu nie będą stanowić zorganizowanej części przedsiębiorstwa, a zatem aport stanowić będzie podlegającą VAT odpłatną dostawę towarów, o której mowa w </a:t>
            </a:r>
            <a:r>
              <a:rPr lang="pl-PL" b="0" i="0" u="none" strike="noStrike" dirty="0">
                <a:solidFill>
                  <a:srgbClr val="1B7AB8"/>
                </a:solidFill>
                <a:effectLst/>
                <a:latin typeface="Open Sans"/>
                <a:hlinkClick r:id="rId6"/>
              </a:rPr>
              <a:t>art. 7 ust. 1</a:t>
            </a:r>
            <a:r>
              <a:rPr lang="pl-PL" b="0" i="0" dirty="0">
                <a:solidFill>
                  <a:srgbClr val="333333"/>
                </a:solidFill>
                <a:effectLst/>
                <a:latin typeface="Open Sans"/>
              </a:rPr>
              <a:t> ustawy o VAT. W przypadku infrastruktury, która zostanie wniesiona aportem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wniesionej aportem w momencie jej oddania do użytkowania, aport nie będzie korzystał ze zwolnienia z VAT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Wskazała także, że przypadku, gdy wniesie aportem do spółki infrastrukturę, która pierwotnie była wykorzystywana do czynności niedających prawa do odliczenia, korekta podatku naliczonego powinna zostać dokonana jednorazowo w miesiącu wniesienia aportu w odniesieniu do całego pozostałego okresu korekty.</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59</a:t>
            </a:fld>
            <a:endParaRPr lang="pl-PL" altLang="pl-PL"/>
          </a:p>
        </p:txBody>
      </p:sp>
    </p:spTree>
    <p:extLst>
      <p:ext uri="{BB962C8B-B14F-4D97-AF65-F5344CB8AC3E}">
        <p14:creationId xmlns:p14="http://schemas.microsoft.com/office/powerpoint/2010/main" val="27301316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wniesienie aportem infrastruktury do spółki nie będzie stanowić transakcji wyłączonej z opodatkowania VAT na podstawie </a:t>
            </a:r>
            <a:r>
              <a:rPr lang="pl-PL" b="0" i="0" u="none" strike="noStrike" dirty="0">
                <a:solidFill>
                  <a:srgbClr val="1B7AB8"/>
                </a:solidFill>
                <a:effectLst/>
                <a:latin typeface="Open Sans"/>
                <a:hlinkClick r:id="rId3"/>
              </a:rPr>
              <a:t>art. 6 ust. 1</a:t>
            </a:r>
            <a:r>
              <a:rPr lang="pl-PL" b="0" i="0" dirty="0">
                <a:solidFill>
                  <a:srgbClr val="333333"/>
                </a:solidFill>
                <a:effectLst/>
                <a:latin typeface="Open Sans"/>
              </a:rPr>
              <a:t> ustawy o VAT, a w rezultacie będzie czynnością podlegającą VAT. Ponadto wniesienie w drodze aportu infrastruktury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 momencie jej oddania do użytkowania, nie będzie podlegać zwolnieniu z VAT z opcją opodatkowania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Gmina wskazała, że wniesienie infrastruktury do spółki tytułem aportu stanowić będzie czynność cywilnoprawną. W rezultacie Gmina działać będzie jako podatnik VAT na podstawie </a:t>
            </a:r>
            <a:r>
              <a:rPr lang="pl-PL" b="0" i="0" u="none" strike="noStrike" dirty="0">
                <a:solidFill>
                  <a:srgbClr val="1B7AB8"/>
                </a:solidFill>
                <a:effectLst/>
                <a:latin typeface="Open Sans"/>
                <a:hlinkClick r:id="rId5"/>
              </a:rPr>
              <a:t>art. 15 ust. 6</a:t>
            </a:r>
            <a:r>
              <a:rPr lang="pl-PL" b="0" i="0" dirty="0">
                <a:solidFill>
                  <a:srgbClr val="333333"/>
                </a:solidFill>
                <a:effectLst/>
                <a:latin typeface="Open Sans"/>
              </a:rPr>
              <a:t> ustawy o VAT. Składniki majątkowe, które będą przedmiotem aportu nie będą stanowić zorganizowanej części przedsiębiorstwa, a zatem aport stanowić będzie podlegającą VAT odpłatną dostawę towarów, o której mowa w </a:t>
            </a:r>
            <a:r>
              <a:rPr lang="pl-PL" b="0" i="0" u="none" strike="noStrike" dirty="0">
                <a:solidFill>
                  <a:srgbClr val="1B7AB8"/>
                </a:solidFill>
                <a:effectLst/>
                <a:latin typeface="Open Sans"/>
                <a:hlinkClick r:id="rId6"/>
              </a:rPr>
              <a:t>art. 7 ust. 1</a:t>
            </a:r>
            <a:r>
              <a:rPr lang="pl-PL" b="0" i="0" dirty="0">
                <a:solidFill>
                  <a:srgbClr val="333333"/>
                </a:solidFill>
                <a:effectLst/>
                <a:latin typeface="Open Sans"/>
              </a:rPr>
              <a:t> ustawy o VAT. W przypadku infrastruktury, która zostanie wniesiona aportem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wniesionej aportem w momencie jej oddania do użytkowania, aport nie będzie korzystał ze zwolnienia z VAT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Wskazała także, że przypadku, gdy wniesie aportem do spółki infrastrukturę, która pierwotnie była wykorzystywana do czynności niedających prawa do odliczenia, korekta podatku naliczonego powinna zostać dokonana jednorazowo w miesiącu wniesienia aportu w odniesieniu do całego pozostałego okresu korekty.</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60</a:t>
            </a:fld>
            <a:endParaRPr lang="pl-PL" altLang="pl-PL"/>
          </a:p>
        </p:txBody>
      </p:sp>
    </p:spTree>
    <p:extLst>
      <p:ext uri="{BB962C8B-B14F-4D97-AF65-F5344CB8AC3E}">
        <p14:creationId xmlns:p14="http://schemas.microsoft.com/office/powerpoint/2010/main" val="26778997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wniesienie aportem infrastruktury do spółki nie będzie stanowić transakcji wyłączonej z opodatkowania VAT na podstawie </a:t>
            </a:r>
            <a:r>
              <a:rPr lang="pl-PL" b="0" i="0" u="none" strike="noStrike" dirty="0">
                <a:solidFill>
                  <a:srgbClr val="1B7AB8"/>
                </a:solidFill>
                <a:effectLst/>
                <a:latin typeface="Open Sans"/>
                <a:hlinkClick r:id="rId3"/>
              </a:rPr>
              <a:t>art. 6 ust. 1</a:t>
            </a:r>
            <a:r>
              <a:rPr lang="pl-PL" b="0" i="0" dirty="0">
                <a:solidFill>
                  <a:srgbClr val="333333"/>
                </a:solidFill>
                <a:effectLst/>
                <a:latin typeface="Open Sans"/>
              </a:rPr>
              <a:t> ustawy o VAT, a w rezultacie będzie czynnością podlegającą VAT. Ponadto wniesienie w drodze aportu infrastruktury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 momencie jej oddania do użytkowania, nie będzie podlegać zwolnieniu z VAT z opcją opodatkowania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Gmina wskazała, że wniesienie infrastruktury do spółki tytułem aportu stanowić będzie czynność cywilnoprawną. W rezultacie Gmina działać będzie jako podatnik VAT na podstawie </a:t>
            </a:r>
            <a:r>
              <a:rPr lang="pl-PL" b="0" i="0" u="none" strike="noStrike" dirty="0">
                <a:solidFill>
                  <a:srgbClr val="1B7AB8"/>
                </a:solidFill>
                <a:effectLst/>
                <a:latin typeface="Open Sans"/>
                <a:hlinkClick r:id="rId5"/>
              </a:rPr>
              <a:t>art. 15 ust. 6</a:t>
            </a:r>
            <a:r>
              <a:rPr lang="pl-PL" b="0" i="0" dirty="0">
                <a:solidFill>
                  <a:srgbClr val="333333"/>
                </a:solidFill>
                <a:effectLst/>
                <a:latin typeface="Open Sans"/>
              </a:rPr>
              <a:t> ustawy o VAT. Składniki majątkowe, które będą przedmiotem aportu nie będą stanowić zorganizowanej części przedsiębiorstwa, a zatem aport stanowić będzie podlegającą VAT odpłatną dostawę towarów, o której mowa w </a:t>
            </a:r>
            <a:r>
              <a:rPr lang="pl-PL" b="0" i="0" u="none" strike="noStrike" dirty="0">
                <a:solidFill>
                  <a:srgbClr val="1B7AB8"/>
                </a:solidFill>
                <a:effectLst/>
                <a:latin typeface="Open Sans"/>
                <a:hlinkClick r:id="rId6"/>
              </a:rPr>
              <a:t>art. 7 ust. 1</a:t>
            </a:r>
            <a:r>
              <a:rPr lang="pl-PL" b="0" i="0" dirty="0">
                <a:solidFill>
                  <a:srgbClr val="333333"/>
                </a:solidFill>
                <a:effectLst/>
                <a:latin typeface="Open Sans"/>
              </a:rPr>
              <a:t> ustawy o VAT. W przypadku infrastruktury, która zostanie wniesiona aportem w ciągu dwóch lat od momentu objęcia jej umową </a:t>
            </a:r>
            <a:r>
              <a:rPr lang="pl-PL" b="0" i="0" dirty="0" err="1">
                <a:solidFill>
                  <a:srgbClr val="333333"/>
                </a:solidFill>
                <a:effectLst/>
                <a:latin typeface="Open Sans"/>
              </a:rPr>
              <a:t>przesyłu</a:t>
            </a:r>
            <a:r>
              <a:rPr lang="pl-PL" b="0" i="0" dirty="0">
                <a:solidFill>
                  <a:srgbClr val="333333"/>
                </a:solidFill>
                <a:effectLst/>
                <a:latin typeface="Open Sans"/>
              </a:rPr>
              <a:t>, bądź też wniesionej aportem w momencie jej oddania do użytkowania, aport nie będzie korzystał ze zwolnienia z VAT na podstawie </a:t>
            </a:r>
            <a:r>
              <a:rPr lang="pl-PL" b="0" i="0" u="none" strike="noStrike" dirty="0">
                <a:solidFill>
                  <a:srgbClr val="1B7AB8"/>
                </a:solidFill>
                <a:effectLst/>
                <a:latin typeface="Open Sans"/>
                <a:hlinkClick r:id="rId4"/>
              </a:rPr>
              <a:t>art. 43 ust. 1 pkt 10</a:t>
            </a:r>
            <a:r>
              <a:rPr lang="pl-PL" b="0" i="0" dirty="0">
                <a:solidFill>
                  <a:srgbClr val="333333"/>
                </a:solidFill>
                <a:effectLst/>
                <a:latin typeface="Open Sans"/>
              </a:rPr>
              <a:t> ustawy o VAT. Wskazała także, że przypadku, gdy wniesie aportem do spółki infrastrukturę, która pierwotnie była wykorzystywana do czynności niedających prawa do odliczenia, korekta podatku naliczonego powinna zostać dokonana jednorazowo w miesiącu wniesienia aportu w odniesieniu do całego pozostałego okresu korekty.</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61</a:t>
            </a:fld>
            <a:endParaRPr lang="pl-PL" altLang="pl-PL"/>
          </a:p>
        </p:txBody>
      </p:sp>
    </p:spTree>
    <p:extLst>
      <p:ext uri="{BB962C8B-B14F-4D97-AF65-F5344CB8AC3E}">
        <p14:creationId xmlns:p14="http://schemas.microsoft.com/office/powerpoint/2010/main" val="45327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endParaRPr lang="pl-PL" sz="1800" b="0" i="0" u="none" strike="noStrike" baseline="0" dirty="0">
              <a:solidFill>
                <a:srgbClr val="00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Niemniej podatek VAT zadeklarowany przez podmioty publiczne jako wydatek nie stanowi dla danego państwa członkowskiego kosztu netto, zwłaszcza w przypadkach gdy organy władz centralnych wdrażają duże projekty infrastrukturalne np. za pośrednictwem ministerstwa lub organu bezpośrednio podlegającego rządowi. Państwa te mogą wówczas zadeklarować podatek VAT jako wydatek kwalifikowalny, ponieważ ministerstwo nie może odzyskać podatku (zob. pkt 16), a UE zwraca wówczas ten podatek organom państw członkowskich. Niemniej do budżetu krajowego trafiają jednocześnie wpływy z tytułu VAT za pośrednictwem normalnego systemu podatkowego. </a:t>
            </a:r>
          </a:p>
          <a:p>
            <a:endParaRPr lang="pl-PL" sz="1800" b="0" i="0" u="none" strike="noStrike" baseline="0" dirty="0">
              <a:solidFill>
                <a:srgbClr val="000000"/>
              </a:solidFill>
              <a:latin typeface="Calibri" panose="020F0502020204030204" pitchFamily="34" charset="0"/>
            </a:endParaRPr>
          </a:p>
          <a:p>
            <a:r>
              <a:rPr lang="pl-PL" sz="1800" b="1" i="0" u="none" strike="noStrike" baseline="0" dirty="0">
                <a:solidFill>
                  <a:srgbClr val="000000"/>
                </a:solidFill>
                <a:latin typeface="Calibri" panose="020F0502020204030204" pitchFamily="34" charset="0"/>
              </a:rPr>
              <a:t>21 </a:t>
            </a:r>
            <a:r>
              <a:rPr lang="pl-PL" sz="1800" b="0" i="0" u="none" strike="noStrike" baseline="0" dirty="0">
                <a:solidFill>
                  <a:srgbClr val="000000"/>
                </a:solidFill>
                <a:latin typeface="Calibri" panose="020F0502020204030204" pitchFamily="34" charset="0"/>
              </a:rPr>
              <a:t>Zwrot ze środków unijnych może nawet przekroczyć rzeczywiste koszty poniesione w ramach projektu po potrąceniu VAT, tj. łączne dochody wpływające do budżetu krajowego mogą być wyższe niż rzeczywiste wydatki (zob. przykład na </a:t>
            </a:r>
            <a:r>
              <a:rPr lang="pl-PL" sz="1800" b="1" i="1" u="none" strike="noStrike" baseline="0" dirty="0">
                <a:solidFill>
                  <a:srgbClr val="000000"/>
                </a:solidFill>
                <a:latin typeface="Calibri" panose="020F0502020204030204" pitchFamily="34" charset="0"/>
              </a:rPr>
              <a:t>rys. 4</a:t>
            </a:r>
            <a:r>
              <a:rPr lang="pl-PL" sz="1800" b="0" i="0" u="none" strike="noStrike" baseline="0" dirty="0">
                <a:solidFill>
                  <a:srgbClr val="000000"/>
                </a:solidFill>
                <a:latin typeface="Calibri" panose="020F0502020204030204" pitchFamily="34" charset="0"/>
              </a:rPr>
              <a:t>). Taka sytuacja ma miejsce, gdy stopa współfinansowania krajowego w ramach projektu jest niższa niż stawka VAT</a:t>
            </a:r>
            <a:r>
              <a:rPr lang="pl-PL" sz="1800" b="1" i="0" u="none" strike="noStrike" baseline="0" dirty="0">
                <a:solidFill>
                  <a:srgbClr val="000000"/>
                </a:solidFill>
                <a:latin typeface="Calibri" panose="020F0502020204030204" pitchFamily="34" charset="0"/>
              </a:rPr>
              <a:t>9</a:t>
            </a:r>
            <a:r>
              <a:rPr lang="pl-PL" sz="1800" b="0" i="0" u="none" strike="noStrike" baseline="0" dirty="0">
                <a:solidFill>
                  <a:srgbClr val="000000"/>
                </a:solidFill>
                <a:latin typeface="Calibri" panose="020F0502020204030204" pitchFamily="34" charset="0"/>
              </a:rPr>
              <a:t>. W obecnym okresie programowania dotyczy to w szczególności Funduszu Spójności, który zapewnia finansowanie na rzecz dużych projektów infrastrukturalnych. W przypadku tego Funduszu w przytłaczającej większości projektów stopa unijnego współfinansowania wynosi 80% lub więcej. </a:t>
            </a:r>
          </a:p>
          <a:p>
            <a:endParaRPr lang="pl-PL" sz="1800" b="0" i="0" u="none" strike="noStrike" baseline="0" dirty="0">
              <a:solidFill>
                <a:srgbClr val="000000"/>
              </a:solidFill>
              <a:latin typeface="Calibri" panose="020F0502020204030204" pitchFamily="34" charset="0"/>
            </a:endParaRPr>
          </a:p>
          <a:p>
            <a:r>
              <a:rPr lang="pl-PL" sz="1800" b="1" i="0" u="none" strike="noStrike" baseline="0" dirty="0">
                <a:solidFill>
                  <a:srgbClr val="000000"/>
                </a:solidFill>
                <a:latin typeface="Calibri" panose="020F0502020204030204" pitchFamily="34" charset="0"/>
              </a:rPr>
              <a:t>22 </a:t>
            </a:r>
            <a:r>
              <a:rPr lang="pl-PL" sz="1800" b="0" i="0" u="none" strike="noStrike" baseline="0" dirty="0">
                <a:solidFill>
                  <a:srgbClr val="000000"/>
                </a:solidFill>
                <a:latin typeface="Calibri" panose="020F0502020204030204" pitchFamily="34" charset="0"/>
              </a:rPr>
              <a:t>Zdaniem Trybunału powyższe przekłada się na nieoptymalne </a:t>
            </a:r>
            <a:r>
              <a:rPr lang="pl-PL" sz="1800" b="0" i="0" u="none" strike="noStrike" baseline="0" dirty="0" err="1">
                <a:solidFill>
                  <a:srgbClr val="000000"/>
                </a:solidFill>
                <a:latin typeface="Calibri" panose="020F0502020204030204" pitchFamily="34" charset="0"/>
              </a:rPr>
              <a:t>wykorzystanieunijnych</a:t>
            </a:r>
            <a:r>
              <a:rPr lang="pl-PL" sz="1800" b="0" i="0" u="none" strike="noStrike" baseline="0" dirty="0">
                <a:solidFill>
                  <a:srgbClr val="000000"/>
                </a:solidFill>
                <a:latin typeface="Calibri" panose="020F0502020204030204" pitchFamily="34" charset="0"/>
              </a:rPr>
              <a:t> funduszy w świetle zasady należytego zarządzania finansami i nie wnosi żadnej wartości dodanej. Na podstawie próby projektów zbadanych w latach 2015–2017 Trybunał szacuje, że ok. 750 mln euro zadeklarowanych wydatków związanych z VAT dotyczy projektów wdrażanych przez podmioty publiczne. Około połowa tej kwoty odnosi się do projektów finansowanych z Funduszu Spójności, w ramach których stopa współfinansowania przekracza 80%. </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4</a:t>
            </a:fld>
            <a:endParaRPr lang="pl-PL" altLang="pl-PL"/>
          </a:p>
        </p:txBody>
      </p:sp>
    </p:spTree>
    <p:extLst>
      <p:ext uri="{BB962C8B-B14F-4D97-AF65-F5344CB8AC3E}">
        <p14:creationId xmlns:p14="http://schemas.microsoft.com/office/powerpoint/2010/main" val="1119334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607500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69</a:t>
            </a:fld>
            <a:endParaRPr lang="pl-PL" altLang="pl-PL"/>
          </a:p>
        </p:txBody>
      </p:sp>
    </p:spTree>
    <p:extLst>
      <p:ext uri="{BB962C8B-B14F-4D97-AF65-F5344CB8AC3E}">
        <p14:creationId xmlns:p14="http://schemas.microsoft.com/office/powerpoint/2010/main" val="27431760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70</a:t>
            </a:fld>
            <a:endParaRPr lang="pl-PL" altLang="pl-PL"/>
          </a:p>
        </p:txBody>
      </p:sp>
    </p:spTree>
    <p:extLst>
      <p:ext uri="{BB962C8B-B14F-4D97-AF65-F5344CB8AC3E}">
        <p14:creationId xmlns:p14="http://schemas.microsoft.com/office/powerpoint/2010/main" val="41541501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72</a:t>
            </a:fld>
            <a:endParaRPr lang="pl-PL" altLang="pl-PL"/>
          </a:p>
        </p:txBody>
      </p:sp>
    </p:spTree>
    <p:extLst>
      <p:ext uri="{BB962C8B-B14F-4D97-AF65-F5344CB8AC3E}">
        <p14:creationId xmlns:p14="http://schemas.microsoft.com/office/powerpoint/2010/main" val="36271007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74</a:t>
            </a:fld>
            <a:endParaRPr lang="pl-PL" altLang="pl-PL"/>
          </a:p>
        </p:txBody>
      </p:sp>
    </p:spTree>
    <p:extLst>
      <p:ext uri="{BB962C8B-B14F-4D97-AF65-F5344CB8AC3E}">
        <p14:creationId xmlns:p14="http://schemas.microsoft.com/office/powerpoint/2010/main" val="12981080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77</a:t>
            </a:fld>
            <a:endParaRPr lang="pl-PL" altLang="pl-PL"/>
          </a:p>
        </p:txBody>
      </p:sp>
    </p:spTree>
    <p:extLst>
      <p:ext uri="{BB962C8B-B14F-4D97-AF65-F5344CB8AC3E}">
        <p14:creationId xmlns:p14="http://schemas.microsoft.com/office/powerpoint/2010/main" val="31244875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78</a:t>
            </a:fld>
            <a:endParaRPr lang="pl-PL" altLang="pl-PL"/>
          </a:p>
        </p:txBody>
      </p:sp>
    </p:spTree>
    <p:extLst>
      <p:ext uri="{BB962C8B-B14F-4D97-AF65-F5344CB8AC3E}">
        <p14:creationId xmlns:p14="http://schemas.microsoft.com/office/powerpoint/2010/main" val="3436467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79</a:t>
            </a:fld>
            <a:endParaRPr lang="pl-PL" altLang="pl-PL"/>
          </a:p>
        </p:txBody>
      </p:sp>
    </p:spTree>
    <p:extLst>
      <p:ext uri="{BB962C8B-B14F-4D97-AF65-F5344CB8AC3E}">
        <p14:creationId xmlns:p14="http://schemas.microsoft.com/office/powerpoint/2010/main" val="2533457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80</a:t>
            </a:fld>
            <a:endParaRPr lang="pl-PL" altLang="pl-PL"/>
          </a:p>
        </p:txBody>
      </p:sp>
    </p:spTree>
    <p:extLst>
      <p:ext uri="{BB962C8B-B14F-4D97-AF65-F5344CB8AC3E}">
        <p14:creationId xmlns:p14="http://schemas.microsoft.com/office/powerpoint/2010/main" val="1197590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95691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a:t>
            </a:fld>
            <a:endParaRPr lang="pl-PL" altLang="pl-PL"/>
          </a:p>
        </p:txBody>
      </p:sp>
    </p:spTree>
    <p:extLst>
      <p:ext uri="{BB962C8B-B14F-4D97-AF65-F5344CB8AC3E}">
        <p14:creationId xmlns:p14="http://schemas.microsoft.com/office/powerpoint/2010/main" val="7744341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82</a:t>
            </a:fld>
            <a:endParaRPr lang="pl-PL" altLang="pl-PL"/>
          </a:p>
        </p:txBody>
      </p:sp>
    </p:spTree>
    <p:extLst>
      <p:ext uri="{BB962C8B-B14F-4D97-AF65-F5344CB8AC3E}">
        <p14:creationId xmlns:p14="http://schemas.microsoft.com/office/powerpoint/2010/main" val="24409766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83</a:t>
            </a:fld>
            <a:endParaRPr lang="pl-PL" altLang="pl-PL"/>
          </a:p>
        </p:txBody>
      </p:sp>
    </p:spTree>
    <p:extLst>
      <p:ext uri="{BB962C8B-B14F-4D97-AF65-F5344CB8AC3E}">
        <p14:creationId xmlns:p14="http://schemas.microsoft.com/office/powerpoint/2010/main" val="36420760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effectLst/>
              </a:rPr>
              <a:t>Ważne!</a:t>
            </a:r>
            <a:endParaRPr lang="pl-PL" dirty="0">
              <a:effectLst/>
            </a:endParaRPr>
          </a:p>
          <a:p>
            <a:r>
              <a:rPr lang="pl-PL" dirty="0">
                <a:effectLst/>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solidFill>
                  <a:srgbClr val="1B7AB8"/>
                </a:solidFill>
                <a:effectLst/>
                <a:hlinkClick r:id="rId3"/>
              </a:rPr>
              <a:t>art. 15 ust. 6</a:t>
            </a:r>
            <a:r>
              <a:rPr lang="pl-PL" dirty="0">
                <a:effectLst/>
              </a:rPr>
              <a:t> ustawy o VAT tj. ma charakter władczy.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84</a:t>
            </a:fld>
            <a:endParaRPr lang="pl-PL" altLang="pl-PL"/>
          </a:p>
        </p:txBody>
      </p:sp>
    </p:spTree>
    <p:extLst>
      <p:ext uri="{BB962C8B-B14F-4D97-AF65-F5344CB8AC3E}">
        <p14:creationId xmlns:p14="http://schemas.microsoft.com/office/powerpoint/2010/main" val="125974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85</a:t>
            </a:fld>
            <a:endParaRPr lang="pl-PL" altLang="pl-PL"/>
          </a:p>
        </p:txBody>
      </p:sp>
    </p:spTree>
    <p:extLst>
      <p:ext uri="{BB962C8B-B14F-4D97-AF65-F5344CB8AC3E}">
        <p14:creationId xmlns:p14="http://schemas.microsoft.com/office/powerpoint/2010/main" val="10701888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149456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87</a:t>
            </a:fld>
            <a:endParaRPr lang="pl-PL" altLang="pl-PL"/>
          </a:p>
        </p:txBody>
      </p:sp>
    </p:spTree>
    <p:extLst>
      <p:ext uri="{BB962C8B-B14F-4D97-AF65-F5344CB8AC3E}">
        <p14:creationId xmlns:p14="http://schemas.microsoft.com/office/powerpoint/2010/main" val="32756816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88</a:t>
            </a:fld>
            <a:endParaRPr lang="pl-PL" altLang="pl-PL"/>
          </a:p>
        </p:txBody>
      </p:sp>
    </p:spTree>
    <p:extLst>
      <p:ext uri="{BB962C8B-B14F-4D97-AF65-F5344CB8AC3E}">
        <p14:creationId xmlns:p14="http://schemas.microsoft.com/office/powerpoint/2010/main" val="39622844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89</a:t>
            </a:fld>
            <a:endParaRPr lang="pl-PL" altLang="pl-PL"/>
          </a:p>
        </p:txBody>
      </p:sp>
    </p:spTree>
    <p:extLst>
      <p:ext uri="{BB962C8B-B14F-4D97-AF65-F5344CB8AC3E}">
        <p14:creationId xmlns:p14="http://schemas.microsoft.com/office/powerpoint/2010/main" val="9985974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I FPS 4/15</a:t>
            </a:r>
          </a:p>
          <a:p>
            <a:pPr algn="ctr"/>
            <a:r>
              <a:rPr lang="pl-PL" b="1" i="0" dirty="0">
                <a:solidFill>
                  <a:srgbClr val="333333"/>
                </a:solidFill>
                <a:effectLst/>
                <a:latin typeface="Open Sans"/>
              </a:rPr>
              <a:t>Prawo do odliczenia podatku VAT od faktur zakupowych związanych z realizacją inwestycji gminnej.</a:t>
            </a:r>
          </a:p>
          <a:p>
            <a:pPr algn="l"/>
            <a:r>
              <a:rPr lang="pl-PL" b="1" i="0" dirty="0">
                <a:solidFill>
                  <a:srgbClr val="1B1B1B"/>
                </a:solidFill>
                <a:effectLst/>
                <a:latin typeface="inherit"/>
              </a:rPr>
              <a:t>TEZA </a:t>
            </a:r>
            <a:r>
              <a:rPr lang="pl-PL" b="0" i="0" dirty="0">
                <a:solidFill>
                  <a:srgbClr val="77BF4F"/>
                </a:solidFill>
                <a:effectLst/>
                <a:latin typeface="inherit"/>
              </a:rPr>
              <a:t>aktualna</a:t>
            </a:r>
            <a:endParaRPr lang="pl-PL" b="1" i="0" dirty="0">
              <a:solidFill>
                <a:srgbClr val="1B1B1B"/>
              </a:solidFill>
              <a:effectLst/>
              <a:latin typeface="inherit"/>
            </a:endParaRPr>
          </a:p>
          <a:p>
            <a:pPr algn="l"/>
            <a:r>
              <a:rPr lang="pl-PL" b="0" i="0" dirty="0">
                <a:solidFill>
                  <a:srgbClr val="333333"/>
                </a:solidFill>
                <a:effectLst/>
                <a:latin typeface="Open Sans"/>
              </a:rPr>
              <a:t>W świetle art. 15 ust. 1 oraz art. 86 ust. 1 ustawy z dnia 11 marca 2004 r. o podatku od towarów i usług (Dz.U. z 2011 r. Nr 177, poz. 1054 ze zm.) gmina ma prawo do odliczenia podatku naliczonego z faktur zakupowych związanych z realizacją inwestycji, które zostały przekazane do gminnego zakładu budżetowego, który realizuje powierzone mu zadania własne tej gminy, jeżeli te inwestycje są wykorzystywane do sprzedaży opodatkowanej podatkiem od towarów i usług.</a:t>
            </a: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r>
              <a:rPr lang="pl-PL" b="0" i="0" dirty="0">
                <a:solidFill>
                  <a:srgbClr val="333333"/>
                </a:solidFill>
                <a:effectLst/>
                <a:latin typeface="Open Sans"/>
              </a:rPr>
              <a:t>Dla porównania należy wskazać na odmienną od zakładów budżetowych formę realizacji zadań samorządowych przez kapitałowe spółki komunalne. Odrębna osobowość prawna kapitałowych spółek komunalnych oznacza możliwość m.in. samodzielnego zadłużania się, np. na realizację przedsięwzięć inwestycyjnych. Takiej możliwości nie mają samorządowe zakłady budżetowe. Samodzielność komunalnych spółek kapitałowych zwłaszcza pod względem finansowym, a w szczególności pod względem zadłużania się na realizację inwestycji, odróżnia te podmioty od zakładów budżetowych właśnie w kwestii ich samodzielności.</a:t>
            </a:r>
          </a:p>
          <a:p>
            <a:pPr algn="l"/>
            <a:r>
              <a:rPr lang="pl-PL" b="0" i="0" dirty="0">
                <a:solidFill>
                  <a:srgbClr val="333333"/>
                </a:solidFill>
                <a:effectLst/>
                <a:latin typeface="Open Sans"/>
              </a:rPr>
              <a:t>Wobec powyższego za nieaktualny należy uznać, wyrażony w dotychczasowym orzecznictwie (wyrok NSA z 18 grudnia 2011 r., I FSK 1369/10), pogląd o dualistycznym charakterze samorządowego zakładu budżetowego, zgodnie z którym jest on samodzielnym podatnikiem, odrębnym od tworzącej go jednostki samorządu terytorialnego, w zakresie powierzonych mu do realizacji zadań własnych tej jednostki, lecz nie w stosunku do tej jednostki.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90</a:t>
            </a:fld>
            <a:endParaRPr lang="pl-PL" altLang="pl-PL"/>
          </a:p>
        </p:txBody>
      </p:sp>
    </p:spTree>
    <p:extLst>
      <p:ext uri="{BB962C8B-B14F-4D97-AF65-F5344CB8AC3E}">
        <p14:creationId xmlns:p14="http://schemas.microsoft.com/office/powerpoint/2010/main" val="41816402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I FPS 4/15</a:t>
            </a:r>
          </a:p>
          <a:p>
            <a:pPr algn="ctr"/>
            <a:r>
              <a:rPr lang="pl-PL" b="1" i="0" dirty="0">
                <a:solidFill>
                  <a:srgbClr val="333333"/>
                </a:solidFill>
                <a:effectLst/>
                <a:latin typeface="Open Sans"/>
              </a:rPr>
              <a:t>Prawo do odliczenia podatku VAT od faktur zakupowych związanych z realizacją inwestycji gminnej.</a:t>
            </a:r>
          </a:p>
          <a:p>
            <a:pPr algn="l"/>
            <a:r>
              <a:rPr lang="pl-PL" b="1" i="0" dirty="0">
                <a:solidFill>
                  <a:srgbClr val="1B1B1B"/>
                </a:solidFill>
                <a:effectLst/>
                <a:latin typeface="inherit"/>
              </a:rPr>
              <a:t>TEZA </a:t>
            </a:r>
            <a:r>
              <a:rPr lang="pl-PL" b="0" i="0" dirty="0">
                <a:solidFill>
                  <a:srgbClr val="77BF4F"/>
                </a:solidFill>
                <a:effectLst/>
                <a:latin typeface="inherit"/>
              </a:rPr>
              <a:t>aktualna</a:t>
            </a:r>
            <a:endParaRPr lang="pl-PL" b="1" i="0" dirty="0">
              <a:solidFill>
                <a:srgbClr val="1B1B1B"/>
              </a:solidFill>
              <a:effectLst/>
              <a:latin typeface="inherit"/>
            </a:endParaRPr>
          </a:p>
          <a:p>
            <a:pPr algn="l"/>
            <a:r>
              <a:rPr lang="pl-PL" b="0" i="0" dirty="0">
                <a:solidFill>
                  <a:srgbClr val="333333"/>
                </a:solidFill>
                <a:effectLst/>
                <a:latin typeface="Open Sans"/>
              </a:rPr>
              <a:t>W świetle art. 15 ust. 1 oraz art. 86 ust. 1 ustawy z dnia 11 marca 2004 r. o podatku od towarów i usług (Dz.U. z 2011 r. Nr 177, poz. 1054 ze zm.) gmina ma prawo do odliczenia podatku naliczonego z faktur zakupowych związanych z realizacją inwestycji, które zostały przekazane do gminnego zakładu budżetowego, który realizuje powierzone mu zadania własne tej gminy, jeżeli te inwestycje są wykorzystywane do sprzedaży opodatkowanej podatkiem od towarów i usług.</a:t>
            </a: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r>
              <a:rPr lang="pl-PL" b="0" i="0" dirty="0">
                <a:solidFill>
                  <a:srgbClr val="333333"/>
                </a:solidFill>
                <a:effectLst/>
                <a:latin typeface="Open Sans"/>
              </a:rPr>
              <a:t>Dla porównania należy wskazać na odmienną od zakładów budżetowych formę realizacji zadań samorządowych przez kapitałowe spółki komunalne. Odrębna osobowość prawna kapitałowych spółek komunalnych oznacza możliwość m.in. samodzielnego zadłużania się, np. na realizację przedsięwzięć inwestycyjnych. Takiej możliwości nie mają samorządowe zakłady budżetowe. Samodzielność komunalnych spółek kapitałowych zwłaszcza pod względem finansowym, a w szczególności pod względem zadłużania się na realizację inwestycji, odróżnia te podmioty od zakładów budżetowych właśnie w kwestii ich samodzielności.</a:t>
            </a:r>
          </a:p>
          <a:p>
            <a:pPr algn="l"/>
            <a:r>
              <a:rPr lang="pl-PL" b="0" i="0" dirty="0">
                <a:solidFill>
                  <a:srgbClr val="333333"/>
                </a:solidFill>
                <a:effectLst/>
                <a:latin typeface="Open Sans"/>
              </a:rPr>
              <a:t>Wobec powyższego za nieaktualny należy uznać, wyrażony w dotychczasowym orzecznictwie (wyrok NSA z 18 grudnia 2011 r., I FSK 1369/10), pogląd o dualistycznym charakterze samorządowego zakładu budżetowego, zgodnie z którym jest on samodzielnym podatnikiem, odrębnym od tworzącej go jednostki samorządu terytorialnego, w zakresie powierzonych mu do realizacji zadań własnych tej jednostki, lecz nie w stosunku do tej jednostki.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91</a:t>
            </a:fld>
            <a:endParaRPr lang="pl-PL" altLang="pl-PL"/>
          </a:p>
        </p:txBody>
      </p:sp>
    </p:spTree>
    <p:extLst>
      <p:ext uri="{BB962C8B-B14F-4D97-AF65-F5344CB8AC3E}">
        <p14:creationId xmlns:p14="http://schemas.microsoft.com/office/powerpoint/2010/main" val="485970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0" i="0" dirty="0">
                <a:solidFill>
                  <a:srgbClr val="333333"/>
                </a:solidFill>
                <a:effectLst/>
                <a:latin typeface="Open Sans"/>
              </a:rPr>
              <a:t>W stanowisku Komisji Europejskiej czytamy (tłumaczenie własne Gminy X): "Zgodnie z przepisami EFRR i Funduszu Spójności na okres programowania 2007-2013, VAT nie jest kwalifikowalny za każdym razem gdy VAT podlega zwrotowi. "</a:t>
            </a:r>
            <a:r>
              <a:rPr lang="pl-PL" b="0" i="0" dirty="0" err="1">
                <a:solidFill>
                  <a:srgbClr val="333333"/>
                </a:solidFill>
                <a:effectLst/>
                <a:latin typeface="Open Sans"/>
              </a:rPr>
              <a:t>Odzyskiwalny</a:t>
            </a:r>
            <a:r>
              <a:rPr lang="pl-PL" b="0" i="0" dirty="0">
                <a:solidFill>
                  <a:srgbClr val="333333"/>
                </a:solidFill>
                <a:effectLst/>
                <a:latin typeface="Open Sans"/>
              </a:rPr>
              <a:t>" jest pojęciem szerszym niż ten w dyrektywie VAT, do której odnosi się wyrok Europejskiego Trybunału Sprawiedliwości C-276/141 i który stosuje terminy takie jak "zwrot" i "odliczenie" w celu umożliwienia odzyskania podatku VAT naliczonego poprzez potrącenie go z VAT należnego. "</a:t>
            </a:r>
            <a:r>
              <a:rPr lang="pl-PL" b="0" i="0" dirty="0" err="1">
                <a:solidFill>
                  <a:srgbClr val="333333"/>
                </a:solidFill>
                <a:effectLst/>
                <a:latin typeface="Open Sans"/>
              </a:rPr>
              <a:t>Odzyskiwalny</a:t>
            </a:r>
            <a:r>
              <a:rPr lang="pl-PL" b="0" i="0" dirty="0">
                <a:solidFill>
                  <a:srgbClr val="333333"/>
                </a:solidFill>
                <a:effectLst/>
                <a:latin typeface="Open Sans"/>
              </a:rPr>
              <a:t>" obejmuje wszystkie mechanizmy nawet te które nie podlegają mechanizmowi zwrotu i odliczania VAT, co pozwala ulżyć (odciążyć) beneficjentom z ekonomicznego ciężaru płacenia podatku VAT ("wkład").</a:t>
            </a:r>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a:t>
            </a:fld>
            <a:endParaRPr lang="pl-PL" altLang="pl-PL"/>
          </a:p>
        </p:txBody>
      </p:sp>
    </p:spTree>
    <p:extLst>
      <p:ext uri="{BB962C8B-B14F-4D97-AF65-F5344CB8AC3E}">
        <p14:creationId xmlns:p14="http://schemas.microsoft.com/office/powerpoint/2010/main" val="13800998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I FPS 4/15</a:t>
            </a:r>
          </a:p>
          <a:p>
            <a:pPr algn="ctr"/>
            <a:r>
              <a:rPr lang="pl-PL" b="1" i="0" dirty="0">
                <a:solidFill>
                  <a:srgbClr val="333333"/>
                </a:solidFill>
                <a:effectLst/>
                <a:latin typeface="Open Sans"/>
              </a:rPr>
              <a:t>Prawo do odliczenia podatku VAT od faktur zakupowych związanych z realizacją inwestycji gminnej.</a:t>
            </a:r>
          </a:p>
          <a:p>
            <a:pPr algn="l"/>
            <a:r>
              <a:rPr lang="pl-PL" b="1" i="0" dirty="0">
                <a:solidFill>
                  <a:srgbClr val="1B1B1B"/>
                </a:solidFill>
                <a:effectLst/>
                <a:latin typeface="inherit"/>
              </a:rPr>
              <a:t>TEZA </a:t>
            </a:r>
            <a:r>
              <a:rPr lang="pl-PL" b="0" i="0" dirty="0">
                <a:solidFill>
                  <a:srgbClr val="77BF4F"/>
                </a:solidFill>
                <a:effectLst/>
                <a:latin typeface="inherit"/>
              </a:rPr>
              <a:t>aktualna</a:t>
            </a:r>
            <a:endParaRPr lang="pl-PL" b="1" i="0" dirty="0">
              <a:solidFill>
                <a:srgbClr val="1B1B1B"/>
              </a:solidFill>
              <a:effectLst/>
              <a:latin typeface="inherit"/>
            </a:endParaRPr>
          </a:p>
          <a:p>
            <a:pPr algn="l"/>
            <a:r>
              <a:rPr lang="pl-PL" b="0" i="0" dirty="0">
                <a:solidFill>
                  <a:srgbClr val="333333"/>
                </a:solidFill>
                <a:effectLst/>
                <a:latin typeface="Open Sans"/>
              </a:rPr>
              <a:t>W świetle art. 15 ust. 1 oraz art. 86 ust. 1 ustawy z dnia 11 marca 2004 r. o podatku od towarów i usług (Dz.U. z 2011 r. Nr 177, poz. 1054 ze zm.) gmina ma prawo do odliczenia podatku naliczonego z faktur zakupowych związanych z realizacją inwestycji, które zostały przekazane do gminnego zakładu budżetowego, który realizuje powierzone mu zadania własne tej gminy, jeżeli te inwestycje są wykorzystywane do sprzedaży opodatkowanej podatkiem od towarów i usług.</a:t>
            </a: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r>
              <a:rPr lang="pl-PL" b="0" i="0" dirty="0">
                <a:solidFill>
                  <a:srgbClr val="333333"/>
                </a:solidFill>
                <a:effectLst/>
                <a:latin typeface="Open Sans"/>
              </a:rPr>
              <a:t>Dla porównania należy wskazać na odmienną od zakładów budżetowych formę realizacji zadań samorządowych przez kapitałowe spółki komunalne. Odrębna osobowość prawna kapitałowych spółek komunalnych oznacza możliwość m.in. samodzielnego zadłużania się, np. na realizację przedsięwzięć inwestycyjnych. Takiej możliwości nie mają samorządowe zakłady budżetowe. Samodzielność komunalnych spółek kapitałowych zwłaszcza pod względem finansowym, a w szczególności pod względem zadłużania się na realizację inwestycji, odróżnia te podmioty od zakładów budżetowych właśnie w kwestii ich samodzielności.</a:t>
            </a:r>
          </a:p>
          <a:p>
            <a:pPr algn="l"/>
            <a:r>
              <a:rPr lang="pl-PL" b="0" i="0" dirty="0">
                <a:solidFill>
                  <a:srgbClr val="333333"/>
                </a:solidFill>
                <a:effectLst/>
                <a:latin typeface="Open Sans"/>
              </a:rPr>
              <a:t>Wobec powyższego za nieaktualny należy uznać, wyrażony w dotychczasowym orzecznictwie (wyrok NSA z 18 grudnia 2011 r., I FSK 1369/10), pogląd o dualistycznym charakterze samorządowego zakładu budżetowego, zgodnie z którym jest on samodzielnym podatnikiem, odrębnym od tworzącej go jednostki samorządu terytorialnego, w zakresie powierzonych mu do realizacji zadań własnych tej jednostki, lecz nie w stosunku do tej jednostki.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92</a:t>
            </a:fld>
            <a:endParaRPr lang="pl-PL" altLang="pl-PL"/>
          </a:p>
        </p:txBody>
      </p:sp>
    </p:spTree>
    <p:extLst>
      <p:ext uri="{BB962C8B-B14F-4D97-AF65-F5344CB8AC3E}">
        <p14:creationId xmlns:p14="http://schemas.microsoft.com/office/powerpoint/2010/main" val="34018632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I FPS 4/15</a:t>
            </a:r>
          </a:p>
          <a:p>
            <a:pPr algn="ctr"/>
            <a:r>
              <a:rPr lang="pl-PL" b="1" i="0" dirty="0">
                <a:solidFill>
                  <a:srgbClr val="333333"/>
                </a:solidFill>
                <a:effectLst/>
                <a:latin typeface="Open Sans"/>
              </a:rPr>
              <a:t>Prawo do odliczenia podatku VAT od faktur zakupowych związanych z realizacją inwestycji gminnej.</a:t>
            </a:r>
          </a:p>
          <a:p>
            <a:pPr algn="l"/>
            <a:r>
              <a:rPr lang="pl-PL" b="1" i="0" dirty="0">
                <a:solidFill>
                  <a:srgbClr val="1B1B1B"/>
                </a:solidFill>
                <a:effectLst/>
                <a:latin typeface="inherit"/>
              </a:rPr>
              <a:t>TEZA </a:t>
            </a:r>
            <a:r>
              <a:rPr lang="pl-PL" b="0" i="0" dirty="0">
                <a:solidFill>
                  <a:srgbClr val="77BF4F"/>
                </a:solidFill>
                <a:effectLst/>
                <a:latin typeface="inherit"/>
              </a:rPr>
              <a:t>aktualna</a:t>
            </a:r>
            <a:endParaRPr lang="pl-PL" b="1" i="0" dirty="0">
              <a:solidFill>
                <a:srgbClr val="1B1B1B"/>
              </a:solidFill>
              <a:effectLst/>
              <a:latin typeface="inherit"/>
            </a:endParaRPr>
          </a:p>
          <a:p>
            <a:pPr algn="l"/>
            <a:r>
              <a:rPr lang="pl-PL" b="0" i="0" dirty="0">
                <a:solidFill>
                  <a:srgbClr val="333333"/>
                </a:solidFill>
                <a:effectLst/>
                <a:latin typeface="Open Sans"/>
              </a:rPr>
              <a:t>W świetle art. 15 ust. 1 oraz art. 86 ust. 1 ustawy z dnia 11 marca 2004 r. o podatku od towarów i usług (Dz.U. z 2011 r. Nr 177, poz. 1054 ze zm.) gmina ma prawo do odliczenia podatku naliczonego z faktur zakupowych związanych z realizacją inwestycji, które zostały przekazane do gminnego zakładu budżetowego, który realizuje powierzone mu zadania własne tej gminy, jeżeli te inwestycje są wykorzystywane do sprzedaży opodatkowanej podatkiem od towarów i usług.</a:t>
            </a: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endParaRPr lang="pl-PL" b="0" i="0" dirty="0">
              <a:solidFill>
                <a:srgbClr val="333333"/>
              </a:solidFill>
              <a:effectLst/>
              <a:latin typeface="Open Sans"/>
            </a:endParaRPr>
          </a:p>
          <a:p>
            <a:pPr algn="l"/>
            <a:r>
              <a:rPr lang="pl-PL" b="0" i="0" dirty="0">
                <a:solidFill>
                  <a:srgbClr val="333333"/>
                </a:solidFill>
                <a:effectLst/>
                <a:latin typeface="Open Sans"/>
              </a:rPr>
              <a:t>Dla porównania należy wskazać na odmienną od zakładów budżetowych formę realizacji zadań samorządowych przez kapitałowe spółki komunalne. Odrębna osobowość prawna kapitałowych spółek komunalnych oznacza możliwość m.in. samodzielnego zadłużania się, np. na realizację przedsięwzięć inwestycyjnych. Takiej możliwości nie mają samorządowe zakłady budżetowe. Samodzielność komunalnych spółek kapitałowych zwłaszcza pod względem finansowym, a w szczególności pod względem zadłużania się na realizację inwestycji, odróżnia te podmioty od zakładów budżetowych właśnie w kwestii ich samodzielności.</a:t>
            </a:r>
          </a:p>
          <a:p>
            <a:pPr algn="l"/>
            <a:r>
              <a:rPr lang="pl-PL" b="0" i="0" dirty="0">
                <a:solidFill>
                  <a:srgbClr val="333333"/>
                </a:solidFill>
                <a:effectLst/>
                <a:latin typeface="Open Sans"/>
              </a:rPr>
              <a:t>Wobec powyższego za nieaktualny należy uznać, wyrażony w dotychczasowym orzecznictwie (wyrok NSA z 18 grudnia 2011 r., I FSK 1369/10), pogląd o dualistycznym charakterze samorządowego zakładu budżetowego, zgodnie z którym jest on samodzielnym podatnikiem, odrębnym od tworzącej go jednostki samorządu terytorialnego, w zakresie powierzonych mu do realizacji zadań własnych tej jednostki, lecz nie w stosunku do tej jednostki.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93</a:t>
            </a:fld>
            <a:endParaRPr lang="pl-PL" altLang="pl-PL"/>
          </a:p>
        </p:txBody>
      </p:sp>
    </p:spTree>
    <p:extLst>
      <p:ext uri="{BB962C8B-B14F-4D97-AF65-F5344CB8AC3E}">
        <p14:creationId xmlns:p14="http://schemas.microsoft.com/office/powerpoint/2010/main" val="25658196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Rozdział  4</a:t>
            </a:r>
          </a:p>
          <a:p>
            <a:pPr algn="ctr"/>
            <a:r>
              <a:rPr lang="pl-PL" b="1" i="0" dirty="0">
                <a:solidFill>
                  <a:srgbClr val="333333"/>
                </a:solidFill>
                <a:effectLst/>
                <a:latin typeface="Open Sans"/>
              </a:rPr>
              <a:t>Dokonywanie przez jednostki samorządu terytorialnego zwrotu środków przeznaczonych na realizację projektów w przypadku zmiany kwalifikowalności podatku w związku z wyrokiem Trybunału Sprawiedliwości</a:t>
            </a:r>
          </a:p>
          <a:p>
            <a:pPr algn="l"/>
            <a:r>
              <a:rPr lang="pl-PL" b="1" i="0" dirty="0">
                <a:solidFill>
                  <a:srgbClr val="333333"/>
                </a:solidFill>
                <a:effectLst/>
                <a:latin typeface="Open Sans"/>
              </a:rPr>
              <a:t>Art.  17. </a:t>
            </a:r>
            <a:r>
              <a:rPr lang="pl-PL" b="0" i="0" dirty="0">
                <a:solidFill>
                  <a:srgbClr val="333333"/>
                </a:solidFill>
                <a:effectLst/>
                <a:latin typeface="Open Sans"/>
              </a:rPr>
              <a:t>1. Jednostka samorządu terytorialnego lub jej jednostka organizacyjna nie jest obowiązana do zwrotu środków przeznaczonych na realizację projektów w takim zakresie, w jakim nastąpiła zmiana kwalifikowalności podatku w części dotyczącej kwoty podatku naliczonego z tytułu nabycia towarów i usług finansowanej ze środków przeznaczonych na realizację projektów w związku z wyrokiem Trybunału Sprawiedliwości.</a:t>
            </a:r>
          </a:p>
          <a:p>
            <a:pPr algn="l"/>
            <a:r>
              <a:rPr lang="pl-PL" b="0" i="0" dirty="0">
                <a:solidFill>
                  <a:srgbClr val="333333"/>
                </a:solidFill>
                <a:effectLst/>
                <a:latin typeface="Open Sans"/>
              </a:rPr>
              <a:t>2. Przepis ust. 1 stosuje się pod warunkiem, że jednostka samorządu terytorialnego nie dokonała przed dniem wejścia w życie ustawy obniżenia kwoty podatku należnego o kwotę podatku naliczonego z tytułu nabycia towarów i usług finansowaną ze środków przeznaczonych na realizację projektów, o której mowa w ust. 1, również w ramach korekty, o której mowa w </a:t>
            </a:r>
            <a:r>
              <a:rPr lang="pl-PL" b="0" i="0" u="none" strike="noStrike" dirty="0">
                <a:solidFill>
                  <a:srgbClr val="1B7AB8"/>
                </a:solidFill>
                <a:effectLst/>
                <a:latin typeface="Open Sans"/>
                <a:hlinkClick r:id="rId3"/>
              </a:rPr>
              <a:t>art. 86 ust. 13</a:t>
            </a:r>
            <a:r>
              <a:rPr lang="pl-PL" b="0" i="0" dirty="0">
                <a:solidFill>
                  <a:srgbClr val="333333"/>
                </a:solidFill>
                <a:effectLst/>
                <a:latin typeface="Open Sans"/>
              </a:rPr>
              <a:t> i </a:t>
            </a:r>
            <a:r>
              <a:rPr lang="pl-PL" b="0" i="0" u="none" strike="noStrike" dirty="0">
                <a:solidFill>
                  <a:srgbClr val="1B7AB8"/>
                </a:solidFill>
                <a:effectLst/>
                <a:latin typeface="Open Sans"/>
                <a:hlinkClick r:id="rId4"/>
              </a:rPr>
              <a:t>13a</a:t>
            </a:r>
            <a:r>
              <a:rPr lang="pl-PL" b="0" i="0" dirty="0">
                <a:solidFill>
                  <a:srgbClr val="333333"/>
                </a:solidFill>
                <a:effectLst/>
                <a:latin typeface="Open Sans"/>
              </a:rPr>
              <a:t> ustawy o podatku od towarów i usług, oraz w trybie </a:t>
            </a:r>
            <a:r>
              <a:rPr lang="pl-PL" b="0" i="0" u="none" strike="noStrike" dirty="0">
                <a:solidFill>
                  <a:srgbClr val="1B7AB8"/>
                </a:solidFill>
                <a:effectLst/>
                <a:latin typeface="Open Sans"/>
                <a:hlinkClick r:id="rId5"/>
              </a:rPr>
              <a:t>art. 91 ust. 7-8</a:t>
            </a:r>
            <a:r>
              <a:rPr lang="pl-PL" b="0" i="0" dirty="0">
                <a:solidFill>
                  <a:srgbClr val="333333"/>
                </a:solidFill>
                <a:effectLst/>
                <a:latin typeface="Open Sans"/>
              </a:rPr>
              <a:t> ustawy o podatku od towarów i usług.</a:t>
            </a:r>
          </a:p>
          <a:p>
            <a:pPr algn="l"/>
            <a:r>
              <a:rPr lang="pl-PL" b="0" i="0" dirty="0">
                <a:solidFill>
                  <a:srgbClr val="333333"/>
                </a:solidFill>
                <a:effectLst/>
                <a:latin typeface="Open Sans"/>
              </a:rPr>
              <a:t>3. Jednostka samorządu terytorialnego jest obowiązana złożyć do naczelnika urzędu skarbowego właściwego w zakresie rozliczania podatku oraz podmiotu, z którym zawarta została umowa o dofinansowanie, w terminie 2 miesięcy, licząc od dnia wejścia w życie ustawy, informację o spełnieniu warunku, o którym mowa w ust. 2, sporządzoną według wzoru określonego w załączniku nr 3 do ustawy.</a:t>
            </a:r>
          </a:p>
          <a:p>
            <a:pPr algn="l"/>
            <a:r>
              <a:rPr lang="pl-PL" b="0" i="0" dirty="0">
                <a:solidFill>
                  <a:srgbClr val="333333"/>
                </a:solidFill>
                <a:effectLst/>
                <a:latin typeface="Open Sans"/>
              </a:rPr>
              <a:t>4. Przepis ust. 1 dotyczy podatku wyłącznie w zakresie, w jakim nastąpiła zmiana kwalifikowalności podatku w części dotyczącej kwoty podatku naliczonego z tytułu nabycia towarów i usług finansowanej ze środków przeznaczonych na realizację projektów, w zakresie wydatków poniesionych przez jednostki samorządu terytorialnego lub ich jednostki organizacyjne, zgodnie z zawartymi na dzień 29 września 2015 r. umowami o dofinansowanie.</a:t>
            </a:r>
          </a:p>
          <a:p>
            <a:pPr algn="l"/>
            <a:r>
              <a:rPr lang="pl-PL" b="0" i="0" dirty="0">
                <a:solidFill>
                  <a:srgbClr val="333333"/>
                </a:solidFill>
                <a:effectLst/>
                <a:latin typeface="Open Sans"/>
              </a:rPr>
              <a:t>5. Do zwrotu lub rozliczeń środków przeznaczonych na realizację projektów związanych z podatkiem w zakresie, w jakim nastąpiła zmiana kwalifikowalności podatku w części dotyczącej kwoty podatku naliczonego z tytułu nabycia towarów i usług, stosuje się odpowiednio:1)przepisy prawa lub postanowienia umów, w tym umów o dofinansowanie, dotyczące przekazywania i zwrotu tych środków;</a:t>
            </a:r>
          </a:p>
          <a:p>
            <a:pPr algn="l"/>
            <a:r>
              <a:rPr lang="pl-PL" b="0" i="0" dirty="0">
                <a:solidFill>
                  <a:srgbClr val="333333"/>
                </a:solidFill>
                <a:effectLst/>
                <a:latin typeface="Open Sans"/>
              </a:rPr>
              <a:t>2)przepisy </a:t>
            </a:r>
            <a:r>
              <a:rPr lang="pl-PL" b="0" i="0" u="none" strike="noStrike" dirty="0">
                <a:solidFill>
                  <a:srgbClr val="1B7AB8"/>
                </a:solidFill>
                <a:effectLst/>
                <a:latin typeface="Open Sans"/>
                <a:hlinkClick r:id="rId6"/>
              </a:rPr>
              <a:t>ustawy</a:t>
            </a:r>
            <a:r>
              <a:rPr lang="pl-PL" b="0" i="0" dirty="0">
                <a:solidFill>
                  <a:srgbClr val="333333"/>
                </a:solidFill>
                <a:effectLst/>
                <a:latin typeface="Open Sans"/>
              </a:rPr>
              <a:t> z dnia 27 sierpnia 2009 r. o finansach publicznych (Dz. U. z 2017 r. poz. 2077) dotyczące dotacji - w przypadku środków, które zostały uzyskane na podstawie przepisów, które utraciły moc przed dniem wejścia w życie ustawy.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94</a:t>
            </a:fld>
            <a:endParaRPr lang="pl-PL" altLang="pl-PL"/>
          </a:p>
        </p:txBody>
      </p:sp>
    </p:spTree>
    <p:extLst>
      <p:ext uri="{BB962C8B-B14F-4D97-AF65-F5344CB8AC3E}">
        <p14:creationId xmlns:p14="http://schemas.microsoft.com/office/powerpoint/2010/main" val="40476591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Rozdział  4</a:t>
            </a:r>
          </a:p>
          <a:p>
            <a:pPr algn="ctr"/>
            <a:r>
              <a:rPr lang="pl-PL" b="1" i="0" dirty="0">
                <a:solidFill>
                  <a:srgbClr val="333333"/>
                </a:solidFill>
                <a:effectLst/>
                <a:latin typeface="Open Sans"/>
              </a:rPr>
              <a:t>Dokonywanie przez jednostki samorządu terytorialnego zwrotu środków przeznaczonych na realizację projektów w przypadku zmiany kwalifikowalności podatku w związku z wyrokiem Trybunału Sprawiedliwości</a:t>
            </a:r>
          </a:p>
          <a:p>
            <a:pPr algn="l"/>
            <a:r>
              <a:rPr lang="pl-PL" b="1" i="0" dirty="0">
                <a:solidFill>
                  <a:srgbClr val="333333"/>
                </a:solidFill>
                <a:effectLst/>
                <a:latin typeface="Open Sans"/>
              </a:rPr>
              <a:t>Art.  17. </a:t>
            </a:r>
            <a:r>
              <a:rPr lang="pl-PL" b="0" i="0" dirty="0">
                <a:solidFill>
                  <a:srgbClr val="333333"/>
                </a:solidFill>
                <a:effectLst/>
                <a:latin typeface="Open Sans"/>
              </a:rPr>
              <a:t>1. Jednostka samorządu terytorialnego lub jej jednostka organizacyjna nie jest obowiązana do zwrotu środków przeznaczonych na realizację projektów w takim zakresie, w jakim nastąpiła zmiana kwalifikowalności podatku w części dotyczącej kwoty podatku naliczonego z tytułu nabycia towarów i usług finansowanej ze środków przeznaczonych na realizację projektów w związku z wyrokiem Trybunału Sprawiedliwości.</a:t>
            </a:r>
          </a:p>
          <a:p>
            <a:pPr algn="l"/>
            <a:r>
              <a:rPr lang="pl-PL" b="0" i="0" dirty="0">
                <a:solidFill>
                  <a:srgbClr val="333333"/>
                </a:solidFill>
                <a:effectLst/>
                <a:latin typeface="Open Sans"/>
              </a:rPr>
              <a:t>2. Przepis ust. 1 stosuje się pod warunkiem, że jednostka samorządu terytorialnego nie dokonała przed dniem wejścia w życie ustawy obniżenia kwoty podatku należnego o kwotę podatku naliczonego z tytułu nabycia towarów i usług finansowaną ze środków przeznaczonych na realizację projektów, o której mowa w ust. 1, również w ramach korekty, o której mowa w </a:t>
            </a:r>
            <a:r>
              <a:rPr lang="pl-PL" b="0" i="0" u="none" strike="noStrike" dirty="0">
                <a:solidFill>
                  <a:srgbClr val="1B7AB8"/>
                </a:solidFill>
                <a:effectLst/>
                <a:latin typeface="Open Sans"/>
                <a:hlinkClick r:id="rId3"/>
              </a:rPr>
              <a:t>art. 86 ust. 13</a:t>
            </a:r>
            <a:r>
              <a:rPr lang="pl-PL" b="0" i="0" dirty="0">
                <a:solidFill>
                  <a:srgbClr val="333333"/>
                </a:solidFill>
                <a:effectLst/>
                <a:latin typeface="Open Sans"/>
              </a:rPr>
              <a:t> i </a:t>
            </a:r>
            <a:r>
              <a:rPr lang="pl-PL" b="0" i="0" u="none" strike="noStrike" dirty="0">
                <a:solidFill>
                  <a:srgbClr val="1B7AB8"/>
                </a:solidFill>
                <a:effectLst/>
                <a:latin typeface="Open Sans"/>
                <a:hlinkClick r:id="rId4"/>
              </a:rPr>
              <a:t>13a</a:t>
            </a:r>
            <a:r>
              <a:rPr lang="pl-PL" b="0" i="0" dirty="0">
                <a:solidFill>
                  <a:srgbClr val="333333"/>
                </a:solidFill>
                <a:effectLst/>
                <a:latin typeface="Open Sans"/>
              </a:rPr>
              <a:t> ustawy o podatku od towarów i usług, oraz w trybie </a:t>
            </a:r>
            <a:r>
              <a:rPr lang="pl-PL" b="0" i="0" u="none" strike="noStrike" dirty="0">
                <a:solidFill>
                  <a:srgbClr val="1B7AB8"/>
                </a:solidFill>
                <a:effectLst/>
                <a:latin typeface="Open Sans"/>
                <a:hlinkClick r:id="rId5"/>
              </a:rPr>
              <a:t>art. 91 ust. 7-8</a:t>
            </a:r>
            <a:r>
              <a:rPr lang="pl-PL" b="0" i="0" dirty="0">
                <a:solidFill>
                  <a:srgbClr val="333333"/>
                </a:solidFill>
                <a:effectLst/>
                <a:latin typeface="Open Sans"/>
              </a:rPr>
              <a:t> ustawy o podatku od towarów i usług.</a:t>
            </a:r>
          </a:p>
          <a:p>
            <a:pPr algn="l"/>
            <a:r>
              <a:rPr lang="pl-PL" b="0" i="0" dirty="0">
                <a:solidFill>
                  <a:srgbClr val="333333"/>
                </a:solidFill>
                <a:effectLst/>
                <a:latin typeface="Open Sans"/>
              </a:rPr>
              <a:t>3. Jednostka samorządu terytorialnego jest obowiązana złożyć do naczelnika urzędu skarbowego właściwego w zakresie rozliczania podatku oraz podmiotu, z którym zawarta została umowa o dofinansowanie, w terminie 2 miesięcy, licząc od dnia wejścia w życie ustawy, informację o spełnieniu warunku, o którym mowa w ust. 2, sporządzoną według wzoru określonego w załączniku nr 3 do ustawy.</a:t>
            </a:r>
          </a:p>
          <a:p>
            <a:pPr algn="l"/>
            <a:r>
              <a:rPr lang="pl-PL" b="0" i="0" dirty="0">
                <a:solidFill>
                  <a:srgbClr val="333333"/>
                </a:solidFill>
                <a:effectLst/>
                <a:latin typeface="Open Sans"/>
              </a:rPr>
              <a:t>4. Przepis ust. 1 dotyczy podatku wyłącznie w zakresie, w jakim nastąpiła zmiana kwalifikowalności podatku w części dotyczącej kwoty podatku naliczonego z tytułu nabycia towarów i usług finansowanej ze środków przeznaczonych na realizację projektów, w zakresie wydatków poniesionych przez jednostki samorządu terytorialnego lub ich jednostki organizacyjne, zgodnie z zawartymi na dzień 29 września 2015 r. umowami o dofinansowanie.</a:t>
            </a:r>
          </a:p>
          <a:p>
            <a:pPr algn="l"/>
            <a:r>
              <a:rPr lang="pl-PL" b="0" i="0" dirty="0">
                <a:solidFill>
                  <a:srgbClr val="333333"/>
                </a:solidFill>
                <a:effectLst/>
                <a:latin typeface="Open Sans"/>
              </a:rPr>
              <a:t>5. Do zwrotu lub rozliczeń środków przeznaczonych na realizację projektów związanych z podatkiem w zakresie, w jakim nastąpiła zmiana kwalifikowalności podatku w części dotyczącej kwoty podatku naliczonego z tytułu nabycia towarów i usług, stosuje się odpowiednio:1)przepisy prawa lub postanowienia umów, w tym umów o dofinansowanie, dotyczące przekazywania i zwrotu tych środków;</a:t>
            </a:r>
          </a:p>
          <a:p>
            <a:pPr algn="l"/>
            <a:r>
              <a:rPr lang="pl-PL" b="0" i="0" dirty="0">
                <a:solidFill>
                  <a:srgbClr val="333333"/>
                </a:solidFill>
                <a:effectLst/>
                <a:latin typeface="Open Sans"/>
              </a:rPr>
              <a:t>2)przepisy </a:t>
            </a:r>
            <a:r>
              <a:rPr lang="pl-PL" b="0" i="0" u="none" strike="noStrike" dirty="0">
                <a:solidFill>
                  <a:srgbClr val="1B7AB8"/>
                </a:solidFill>
                <a:effectLst/>
                <a:latin typeface="Open Sans"/>
                <a:hlinkClick r:id="rId6"/>
              </a:rPr>
              <a:t>ustawy</a:t>
            </a:r>
            <a:r>
              <a:rPr lang="pl-PL" b="0" i="0" dirty="0">
                <a:solidFill>
                  <a:srgbClr val="333333"/>
                </a:solidFill>
                <a:effectLst/>
                <a:latin typeface="Open Sans"/>
              </a:rPr>
              <a:t> z dnia 27 sierpnia 2009 r. o finansach publicznych (Dz. U. z 2017 r. poz. 2077) dotyczące dotacji - w przypadku środków, które zostały uzyskane na podstawie przepisów, które utraciły moc przed dniem wejścia w życie ustawy.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95</a:t>
            </a:fld>
            <a:endParaRPr lang="pl-PL" altLang="pl-PL"/>
          </a:p>
        </p:txBody>
      </p:sp>
    </p:spTree>
    <p:extLst>
      <p:ext uri="{BB962C8B-B14F-4D97-AF65-F5344CB8AC3E}">
        <p14:creationId xmlns:p14="http://schemas.microsoft.com/office/powerpoint/2010/main" val="23474835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Rozdział  4</a:t>
            </a:r>
          </a:p>
          <a:p>
            <a:pPr algn="ctr"/>
            <a:r>
              <a:rPr lang="pl-PL" b="1" i="0" dirty="0">
                <a:solidFill>
                  <a:srgbClr val="333333"/>
                </a:solidFill>
                <a:effectLst/>
                <a:latin typeface="Open Sans"/>
              </a:rPr>
              <a:t>Dokonywanie przez jednostki samorządu terytorialnego zwrotu środków przeznaczonych na realizację projektów w przypadku zmiany kwalifikowalności podatku w związku z wyrokiem Trybunału Sprawiedliwości</a:t>
            </a:r>
          </a:p>
          <a:p>
            <a:pPr algn="l"/>
            <a:r>
              <a:rPr lang="pl-PL" b="1" i="0" dirty="0">
                <a:solidFill>
                  <a:srgbClr val="333333"/>
                </a:solidFill>
                <a:effectLst/>
                <a:latin typeface="Open Sans"/>
              </a:rPr>
              <a:t>Art.  17. </a:t>
            </a:r>
            <a:r>
              <a:rPr lang="pl-PL" b="0" i="0" dirty="0">
                <a:solidFill>
                  <a:srgbClr val="333333"/>
                </a:solidFill>
                <a:effectLst/>
                <a:latin typeface="Open Sans"/>
              </a:rPr>
              <a:t>1. Jednostka samorządu terytorialnego lub jej jednostka organizacyjna nie jest obowiązana do zwrotu środków przeznaczonych na realizację projektów w takim zakresie, w jakim nastąpiła zmiana kwalifikowalności podatku w części dotyczącej kwoty podatku naliczonego z tytułu nabycia towarów i usług finansowanej ze środków przeznaczonych na realizację projektów w związku z wyrokiem Trybunału Sprawiedliwości.</a:t>
            </a:r>
          </a:p>
          <a:p>
            <a:pPr algn="l"/>
            <a:r>
              <a:rPr lang="pl-PL" b="0" i="0" dirty="0">
                <a:solidFill>
                  <a:srgbClr val="333333"/>
                </a:solidFill>
                <a:effectLst/>
                <a:latin typeface="Open Sans"/>
              </a:rPr>
              <a:t>2. Przepis ust. 1 stosuje się pod warunkiem, że jednostka samorządu terytorialnego nie dokonała przed dniem wejścia w życie ustawy obniżenia kwoty podatku należnego o kwotę podatku naliczonego z tytułu nabycia towarów i usług finansowaną ze środków przeznaczonych na realizację projektów, o której mowa w ust. 1, również w ramach korekty, o której mowa w </a:t>
            </a:r>
            <a:r>
              <a:rPr lang="pl-PL" b="0" i="0" u="none" strike="noStrike" dirty="0">
                <a:solidFill>
                  <a:srgbClr val="1B7AB8"/>
                </a:solidFill>
                <a:effectLst/>
                <a:latin typeface="Open Sans"/>
                <a:hlinkClick r:id="rId3"/>
              </a:rPr>
              <a:t>art. 86 ust. 13</a:t>
            </a:r>
            <a:r>
              <a:rPr lang="pl-PL" b="0" i="0" dirty="0">
                <a:solidFill>
                  <a:srgbClr val="333333"/>
                </a:solidFill>
                <a:effectLst/>
                <a:latin typeface="Open Sans"/>
              </a:rPr>
              <a:t> i </a:t>
            </a:r>
            <a:r>
              <a:rPr lang="pl-PL" b="0" i="0" u="none" strike="noStrike" dirty="0">
                <a:solidFill>
                  <a:srgbClr val="1B7AB8"/>
                </a:solidFill>
                <a:effectLst/>
                <a:latin typeface="Open Sans"/>
                <a:hlinkClick r:id="rId4"/>
              </a:rPr>
              <a:t>13a</a:t>
            </a:r>
            <a:r>
              <a:rPr lang="pl-PL" b="0" i="0" dirty="0">
                <a:solidFill>
                  <a:srgbClr val="333333"/>
                </a:solidFill>
                <a:effectLst/>
                <a:latin typeface="Open Sans"/>
              </a:rPr>
              <a:t> ustawy o podatku od towarów i usług, oraz w trybie </a:t>
            </a:r>
            <a:r>
              <a:rPr lang="pl-PL" b="0" i="0" u="none" strike="noStrike" dirty="0">
                <a:solidFill>
                  <a:srgbClr val="1B7AB8"/>
                </a:solidFill>
                <a:effectLst/>
                <a:latin typeface="Open Sans"/>
                <a:hlinkClick r:id="rId5"/>
              </a:rPr>
              <a:t>art. 91 ust. 7-8</a:t>
            </a:r>
            <a:r>
              <a:rPr lang="pl-PL" b="0" i="0" dirty="0">
                <a:solidFill>
                  <a:srgbClr val="333333"/>
                </a:solidFill>
                <a:effectLst/>
                <a:latin typeface="Open Sans"/>
              </a:rPr>
              <a:t> ustawy o podatku od towarów i usług.</a:t>
            </a:r>
          </a:p>
          <a:p>
            <a:pPr algn="l"/>
            <a:r>
              <a:rPr lang="pl-PL" b="0" i="0" dirty="0">
                <a:solidFill>
                  <a:srgbClr val="333333"/>
                </a:solidFill>
                <a:effectLst/>
                <a:latin typeface="Open Sans"/>
              </a:rPr>
              <a:t>3. Jednostka samorządu terytorialnego jest obowiązana złożyć do naczelnika urzędu skarbowego właściwego w zakresie rozliczania podatku oraz podmiotu, z którym zawarta została umowa o dofinansowanie, w terminie 2 miesięcy, licząc od dnia wejścia w życie ustawy, informację o spełnieniu warunku, o którym mowa w ust. 2, sporządzoną według wzoru określonego w załączniku nr 3 do ustawy.</a:t>
            </a:r>
          </a:p>
          <a:p>
            <a:pPr algn="l"/>
            <a:r>
              <a:rPr lang="pl-PL" b="0" i="0" dirty="0">
                <a:solidFill>
                  <a:srgbClr val="333333"/>
                </a:solidFill>
                <a:effectLst/>
                <a:latin typeface="Open Sans"/>
              </a:rPr>
              <a:t>4. Przepis ust. 1 dotyczy podatku wyłącznie w zakresie, w jakim nastąpiła zmiana kwalifikowalności podatku w części dotyczącej kwoty podatku naliczonego z tytułu nabycia towarów i usług finansowanej ze środków przeznaczonych na realizację projektów, w zakresie wydatków poniesionych przez jednostki samorządu terytorialnego lub ich jednostki organizacyjne, zgodnie z zawartymi na dzień 29 września 2015 r. umowami o dofinansowanie.</a:t>
            </a:r>
          </a:p>
          <a:p>
            <a:pPr algn="l"/>
            <a:r>
              <a:rPr lang="pl-PL" b="0" i="0" dirty="0">
                <a:solidFill>
                  <a:srgbClr val="333333"/>
                </a:solidFill>
                <a:effectLst/>
                <a:latin typeface="Open Sans"/>
              </a:rPr>
              <a:t>5. Do zwrotu lub rozliczeń środków przeznaczonych na realizację projektów związanych z podatkiem w zakresie, w jakim nastąpiła zmiana kwalifikowalności podatku w części dotyczącej kwoty podatku naliczonego z tytułu nabycia towarów i usług, stosuje się odpowiednio:1)przepisy prawa lub postanowienia umów, w tym umów o dofinansowanie, dotyczące przekazywania i zwrotu tych środków;</a:t>
            </a:r>
          </a:p>
          <a:p>
            <a:pPr algn="l"/>
            <a:r>
              <a:rPr lang="pl-PL" b="0" i="0" dirty="0">
                <a:solidFill>
                  <a:srgbClr val="333333"/>
                </a:solidFill>
                <a:effectLst/>
                <a:latin typeface="Open Sans"/>
              </a:rPr>
              <a:t>2)przepisy </a:t>
            </a:r>
            <a:r>
              <a:rPr lang="pl-PL" b="0" i="0" u="none" strike="noStrike" dirty="0">
                <a:solidFill>
                  <a:srgbClr val="1B7AB8"/>
                </a:solidFill>
                <a:effectLst/>
                <a:latin typeface="Open Sans"/>
                <a:hlinkClick r:id="rId6"/>
              </a:rPr>
              <a:t>ustawy</a:t>
            </a:r>
            <a:r>
              <a:rPr lang="pl-PL" b="0" i="0" dirty="0">
                <a:solidFill>
                  <a:srgbClr val="333333"/>
                </a:solidFill>
                <a:effectLst/>
                <a:latin typeface="Open Sans"/>
              </a:rPr>
              <a:t> z dnia 27 sierpnia 2009 r. o finansach publicznych (Dz. U. z 2017 r. poz. 2077) dotyczące dotacji - w przypadku środków, które zostały uzyskane na podstawie przepisów, które utraciły moc przed dniem wejścia w życie ustawy.</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96</a:t>
            </a:fld>
            <a:endParaRPr lang="pl-PL" altLang="pl-PL"/>
          </a:p>
        </p:txBody>
      </p:sp>
    </p:spTree>
    <p:extLst>
      <p:ext uri="{BB962C8B-B14F-4D97-AF65-F5344CB8AC3E}">
        <p14:creationId xmlns:p14="http://schemas.microsoft.com/office/powerpoint/2010/main" val="12744357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50996670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1" i="0" dirty="0">
                <a:solidFill>
                  <a:srgbClr val="000000"/>
                </a:solidFill>
                <a:effectLst/>
                <a:latin typeface="Open Sans"/>
              </a:rPr>
              <a:t>Dotychczasowe działania organów skarbowych w odniesieniu do dotacji otrzymanych przez JST</a:t>
            </a:r>
          </a:p>
          <a:p>
            <a:pPr algn="l"/>
            <a:r>
              <a:rPr lang="pl-PL" b="0" i="0" dirty="0">
                <a:solidFill>
                  <a:srgbClr val="000000"/>
                </a:solidFill>
                <a:effectLst/>
                <a:latin typeface="Open Sans"/>
              </a:rPr>
              <a:t>Od dłuższego czasu można zaobserwować działania władz skarbowych zmierzające do utrwalenia praktyki polegającej na opodatkowywaniu VAT dotacji otrzymywanych przez JST w celu realizacji różnego rodzaju projektów, których efekty wykorzystywane są bezpośrednio przez mieszkańców lub przedsiębiorców z obszaru danej Gminy. Potwierdza to cały szereg interpretacji indywidualnych, w których stwierdza się, że dotacja otrzymywana przez JST bezpośrednio wpływa na cenę usług realizowanych przez samorząd terytorialny na rzecz finalnych jej użytkowników, a zatem podlega opodatkowaniu VAT. Podejście to potwierdzają niektóre sądy administracyjne.</a:t>
            </a:r>
          </a:p>
          <a:p>
            <a:pPr algn="l"/>
            <a:endParaRPr lang="pl-PL" b="0" i="0" dirty="0">
              <a:solidFill>
                <a:srgbClr val="000000"/>
              </a:solidFill>
              <a:effectLst/>
              <a:latin typeface="Open Sans"/>
            </a:endParaRPr>
          </a:p>
          <a:p>
            <a:pPr algn="l"/>
            <a:r>
              <a:rPr lang="pl-PL" b="1" i="0" dirty="0">
                <a:solidFill>
                  <a:srgbClr val="000000"/>
                </a:solidFill>
                <a:effectLst/>
                <a:latin typeface="Open Sans"/>
              </a:rPr>
              <a:t>Wezwania do przekazania informacji o otrzymanych dotacjach</a:t>
            </a:r>
          </a:p>
          <a:p>
            <a:pPr algn="l"/>
            <a:r>
              <a:rPr lang="pl-PL" b="0" i="0" dirty="0">
                <a:solidFill>
                  <a:srgbClr val="000000"/>
                </a:solidFill>
                <a:effectLst/>
                <a:latin typeface="Open Sans"/>
              </a:rPr>
              <a:t>W ostatnim czasie organy podatkowe zwiększyły swoją aktywność na tym polu i w rosnącej liczbie przypadków JST otrzymują wezwania od władz skarbowych, których celem jest uzyskanie informacji na temat otrzymanych przez JST dotacji ze środków europejskich przeznaczonych na realizację projektów polegających w szczególności na:</a:t>
            </a:r>
          </a:p>
          <a:p>
            <a:pPr algn="l">
              <a:buFont typeface="Arial" panose="020B0604020202020204" pitchFamily="34" charset="0"/>
              <a:buChar char="•"/>
            </a:pPr>
            <a:r>
              <a:rPr lang="pl-PL" b="0" i="0" dirty="0">
                <a:solidFill>
                  <a:srgbClr val="000000"/>
                </a:solidFill>
                <a:effectLst/>
                <a:latin typeface="Open Sans"/>
              </a:rPr>
              <a:t>wykonaniu instalacji odnawialnych źródeł energii, w tym instalacji kolektorów słonecznych, paneli fotowoltaicznych i pomp ciepła;</a:t>
            </a:r>
          </a:p>
          <a:p>
            <a:pPr algn="l">
              <a:buFont typeface="Arial" panose="020B0604020202020204" pitchFamily="34" charset="0"/>
              <a:buChar char="•"/>
            </a:pPr>
            <a:r>
              <a:rPr lang="pl-PL" b="0" i="0" dirty="0">
                <a:solidFill>
                  <a:srgbClr val="000000"/>
                </a:solidFill>
                <a:effectLst/>
                <a:latin typeface="Open Sans"/>
              </a:rPr>
              <a:t>budowie przydomowych oczyszczalni ścieków;</a:t>
            </a:r>
          </a:p>
          <a:p>
            <a:pPr algn="l">
              <a:buFont typeface="Arial" panose="020B0604020202020204" pitchFamily="34" charset="0"/>
              <a:buChar char="•"/>
            </a:pPr>
            <a:r>
              <a:rPr lang="pl-PL" b="0" i="0" dirty="0">
                <a:solidFill>
                  <a:srgbClr val="000000"/>
                </a:solidFill>
                <a:effectLst/>
                <a:latin typeface="Open Sans"/>
              </a:rPr>
              <a:t>instalacji lub wymianie kotłów centralnego ogrzewania, na nieruchomościach należących do mieszkańców JST.</a:t>
            </a:r>
          </a:p>
          <a:p>
            <a:pPr algn="l"/>
            <a:r>
              <a:rPr lang="pl-PL" b="0" i="0" dirty="0">
                <a:solidFill>
                  <a:srgbClr val="000000"/>
                </a:solidFill>
                <a:effectLst/>
                <a:latin typeface="Open Sans"/>
              </a:rPr>
              <a:t>Swoją prośbę organy podatkowe uzasadniają utrwalonym stanowiskiem Dyrektora KIS, wyrażanym w wydawanych interpretacjach indywidualnych w zakresie opodatkowania kwot dotacji otrzymanych ze środków europejskich i innych na realizację powyższych projektów (np. z dnia 5 listopada 2019 r., sygn. 0113-KDIPT1-1.4012.539.2019.2.MH oraz z dnia 11 stycznia 2019 r., sygn. 0115-KDIT1-2.4012.823.2018.2.AJ i sygn. 0111-KDIB3-1.4012.859.2018.3.JP), jak również aktualnym podejściem wybranych sądów administracyjnych (np. wyrok WSA w Lublinie z dnia 16 listopada 2018 r., sygn. I SA/Lu 518/18 oraz wyrok NSA z dnia 7 września 2018 r., sygn. I FSK 909/18).</a:t>
            </a:r>
          </a:p>
          <a:p>
            <a:pPr algn="l"/>
            <a:r>
              <a:rPr lang="pl-PL" b="0" i="0" dirty="0">
                <a:solidFill>
                  <a:srgbClr val="000000"/>
                </a:solidFill>
                <a:effectLst/>
                <a:latin typeface="Open Sans"/>
              </a:rPr>
              <a:t>Organy skarbowe zwykle wyznaczają 14-dniowy termin i oczekują przekazania przez JST informacji w zakresie: kwot otrzymanych dotacji, dat wpływu środków, przeznaczenia dotacji i zaliczenia bądź nie zaliczenia dotacji do podstawy opodatkowania VAT. Okres którego dotyczy wezwanie obejmuje najczęściej cały okres nieprzedawniony, w tym także rok 2014.</a:t>
            </a:r>
          </a:p>
          <a:p>
            <a:pPr algn="l"/>
            <a:r>
              <a:rPr lang="pl-PL" b="0" i="0" dirty="0">
                <a:solidFill>
                  <a:srgbClr val="000000"/>
                </a:solidFill>
                <a:effectLst/>
                <a:latin typeface="Open Sans"/>
              </a:rPr>
              <a:t>Konsekwencje dla JST</a:t>
            </a:r>
          </a:p>
          <a:p>
            <a:pPr algn="l"/>
            <a:r>
              <a:rPr lang="pl-PL" b="0" i="0" dirty="0">
                <a:solidFill>
                  <a:srgbClr val="000000"/>
                </a:solidFill>
                <a:effectLst/>
                <a:latin typeface="Open Sans"/>
              </a:rPr>
              <a:t>JST, które uzyskały w przeszłości dotację do ww. projektów i nie odprowadziły z tego tytułu podatku VAT do właściwego urzędu skarbowego oraz nie posiadają interpretacji indywidualnej, która wprost potwierdzałaby brak obowiązku rozliczenia VAT w takiej sytuacji – muszą liczyć się z ryzykiem stwierdzenia przez władze skarbowe zaległości podatkowej, a w efekcie z koniecznością zapłaty podatku VAT wraz z odsetkami. Możliwe są również sankcje na gruncie Kodeksu karnego skarbowego.</a:t>
            </a:r>
          </a:p>
          <a:p>
            <a:pPr algn="l"/>
            <a:r>
              <a:rPr lang="pl-PL" b="0" i="0" dirty="0">
                <a:solidFill>
                  <a:srgbClr val="000000"/>
                </a:solidFill>
                <a:effectLst/>
                <a:latin typeface="Open Sans"/>
              </a:rPr>
              <a:t> </a:t>
            </a:r>
          </a:p>
          <a:p>
            <a:pPr algn="l"/>
            <a:r>
              <a:rPr lang="pl-PL" b="0" i="0" dirty="0">
                <a:solidFill>
                  <a:srgbClr val="000000"/>
                </a:solidFill>
                <a:effectLst/>
                <a:latin typeface="Open Sans"/>
              </a:rPr>
              <a:t>Biorąc pod uwagę powyższe, wskazane wydaje się pilne dokonanie analizy inwestycji przeprowadzonych w przeszłości pod kątem obowiązku i prawidłowości rozliczenia VAT należnego z tytułu ew. dotacji (moment ujęcia, podstawa opodatkowania, stawka). W razie zidentyfikowania uchybień w tym zakresie lub obszarów rodzących wątpliwości, co do sposobu ich rozliczenia, zasadne byłoby podjęcie dopuszczalnych na danym etapie działań zabezpieczających, w tym ew. korekty rozliczeń VAT oraz wystąpienia z wnioskiem o indywidualną interpretację przepisów prawa podatkowego.</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100</a:t>
            </a:fld>
            <a:endParaRPr lang="pl-PL" altLang="pl-PL"/>
          </a:p>
        </p:txBody>
      </p:sp>
    </p:spTree>
    <p:extLst>
      <p:ext uri="{BB962C8B-B14F-4D97-AF65-F5344CB8AC3E}">
        <p14:creationId xmlns:p14="http://schemas.microsoft.com/office/powerpoint/2010/main" val="63444567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103</a:t>
            </a:fld>
            <a:endParaRPr lang="pl-PL" altLang="pl-PL"/>
          </a:p>
        </p:txBody>
      </p:sp>
    </p:spTree>
    <p:extLst>
      <p:ext uri="{BB962C8B-B14F-4D97-AF65-F5344CB8AC3E}">
        <p14:creationId xmlns:p14="http://schemas.microsoft.com/office/powerpoint/2010/main" val="166639271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104</a:t>
            </a:fld>
            <a:endParaRPr lang="pl-PL" altLang="pl-PL"/>
          </a:p>
        </p:txBody>
      </p:sp>
    </p:spTree>
    <p:extLst>
      <p:ext uri="{BB962C8B-B14F-4D97-AF65-F5344CB8AC3E}">
        <p14:creationId xmlns:p14="http://schemas.microsoft.com/office/powerpoint/2010/main" val="30361082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Z wnioskiem o wydanie interpretacji indywidualnej wystąpiła gmina realizująca inwestycję w postaci budowy przydomowych oczyszczalni ścieków (POS). Usługi związane z odprowadzaniem i oczyszczaniem ścieków mieszczą się co prawda w ramach zadań gminy. Niemniej, realizowane są na podstawie umów cywilnoprawnych, więc podlegają VAT. Gmina zawarła z mieszkańcami umowy, na podstawie których mieszkańcy partycypowali w kosztach budowy POS. Te przez cały okres trwania umowy pozostawały własnością gminy, niemniej mieszkańcy mieli rzecz jasna prawo do korzystania z POS.</a:t>
            </a:r>
          </a:p>
          <a:p>
            <a:pPr algn="just"/>
            <a:endParaRPr lang="pl-PL" b="0" i="0" dirty="0">
              <a:solidFill>
                <a:srgbClr val="333333"/>
              </a:solidFill>
              <a:effectLst/>
              <a:latin typeface="Noto Serif"/>
            </a:endParaRPr>
          </a:p>
          <a:p>
            <a:pPr algn="just"/>
            <a:r>
              <a:rPr lang="pl-PL" b="0" i="0" dirty="0">
                <a:solidFill>
                  <a:srgbClr val="333333"/>
                </a:solidFill>
                <a:effectLst/>
                <a:latin typeface="Noto Serif"/>
              </a:rPr>
              <a:t>Projekt był współfinansowany w 75% kosztów kwalifikowanych netto ze środków zewnętrznych w ramach Programu Rozwoju Obszarów Wiejskich.</a:t>
            </a:r>
          </a:p>
          <a:p>
            <a:pPr algn="just"/>
            <a:r>
              <a:rPr lang="pl-PL" b="0" i="0" dirty="0">
                <a:solidFill>
                  <a:srgbClr val="333333"/>
                </a:solidFill>
                <a:effectLst/>
                <a:latin typeface="Noto Serif"/>
              </a:rPr>
              <a:t>Zarówno Dyrektor KIS jak i WSA w Łodzi w wyroku z 13.9.2017 r.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Łd</a:t>
            </a:r>
            <a:r>
              <a:rPr lang="pl-PL" b="0" i="0" u="none" strike="noStrike" dirty="0">
                <a:solidFill>
                  <a:srgbClr val="CC0000"/>
                </a:solidFill>
                <a:effectLst/>
                <a:latin typeface="Noto Serif"/>
                <a:hlinkClick r:id="rId3"/>
              </a:rPr>
              <a:t> 442/17</a:t>
            </a:r>
            <a:r>
              <a:rPr lang="pl-PL" b="0" i="0" dirty="0">
                <a:solidFill>
                  <a:srgbClr val="333333"/>
                </a:solidFill>
                <a:effectLst/>
                <a:latin typeface="Noto Serif"/>
              </a:rPr>
              <a:t>) uznały, że środki finansowe na realizację ww. projektu podlegają VAT. Stanową bowiem dofinansowanie do konkretnej instalacji dla danego mieszkańca. Dzięki temu, ów mieszkaniec partycypuje w kosztach projektu w niższym zakresie. Zatem świadczona przez gminę usługa jest tańsza. Dofinansowanie stanowi więc wynagrodzenie z tytułu świadczenia usług, jakkolwiek wypłacone przez podmiot trzeci. Środki te nie były zaś przeznaczone na ogólną działalność gminy. Dotacja ma zatem charakter kompensujący cenę z tytułu usługi wykonanej w ramach projektu, na który gmina uzyskała częściowe dofinansowanie. Nie jest więc tak, że wartość świadczenia nie jest w jakikolwiek sposób uzależniona od kwoty otrzymanej dotacji.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105</a:t>
            </a:fld>
            <a:endParaRPr lang="pl-PL" altLang="pl-PL"/>
          </a:p>
        </p:txBody>
      </p:sp>
    </p:spTree>
    <p:extLst>
      <p:ext uri="{BB962C8B-B14F-4D97-AF65-F5344CB8AC3E}">
        <p14:creationId xmlns:p14="http://schemas.microsoft.com/office/powerpoint/2010/main" val="709463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a:t>
            </a:fld>
            <a:endParaRPr lang="pl-PL" altLang="pl-PL"/>
          </a:p>
        </p:txBody>
      </p:sp>
    </p:spTree>
    <p:extLst>
      <p:ext uri="{BB962C8B-B14F-4D97-AF65-F5344CB8AC3E}">
        <p14:creationId xmlns:p14="http://schemas.microsoft.com/office/powerpoint/2010/main" val="41847298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Z wnioskiem o wydanie interpretacji indywidualnej wystąpiła gmina realizująca inwestycję w postaci budowy przydomowych oczyszczalni ścieków (POS). Usługi związane z odprowadzaniem i oczyszczaniem ścieków mieszczą się co prawda w ramach zadań gminy. Niemniej, realizowane są na podstawie umów cywilnoprawnych, więc podlegają VAT. Gmina zawarła z mieszkańcami umowy, na podstawie których mieszkańcy partycypowali w kosztach budowy POS. Te przez cały okres trwania umowy pozostawały własnością gminy, niemniej mieszkańcy mieli rzecz jasna prawo do korzystania z POS.</a:t>
            </a:r>
          </a:p>
          <a:p>
            <a:pPr algn="just"/>
            <a:endParaRPr lang="pl-PL" b="0" i="0" dirty="0">
              <a:solidFill>
                <a:srgbClr val="333333"/>
              </a:solidFill>
              <a:effectLst/>
              <a:latin typeface="Noto Serif"/>
            </a:endParaRPr>
          </a:p>
          <a:p>
            <a:pPr algn="just"/>
            <a:r>
              <a:rPr lang="pl-PL" b="0" i="0" dirty="0">
                <a:solidFill>
                  <a:srgbClr val="333333"/>
                </a:solidFill>
                <a:effectLst/>
                <a:latin typeface="Noto Serif"/>
              </a:rPr>
              <a:t>Projekt był współfinansowany w 75% kosztów kwalifikowanych netto ze środków zewnętrznych w ramach Programu Rozwoju Obszarów Wiejskich.</a:t>
            </a:r>
          </a:p>
          <a:p>
            <a:pPr algn="just"/>
            <a:r>
              <a:rPr lang="pl-PL" b="0" i="0" dirty="0">
                <a:solidFill>
                  <a:srgbClr val="333333"/>
                </a:solidFill>
                <a:effectLst/>
                <a:latin typeface="Noto Serif"/>
              </a:rPr>
              <a:t>Zarówno Dyrektor KIS jak i WSA w Łodzi w wyroku z 13.9.2017 r.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Łd</a:t>
            </a:r>
            <a:r>
              <a:rPr lang="pl-PL" b="0" i="0" u="none" strike="noStrike" dirty="0">
                <a:solidFill>
                  <a:srgbClr val="CC0000"/>
                </a:solidFill>
                <a:effectLst/>
                <a:latin typeface="Noto Serif"/>
                <a:hlinkClick r:id="rId3"/>
              </a:rPr>
              <a:t> 442/17</a:t>
            </a:r>
            <a:r>
              <a:rPr lang="pl-PL" b="0" i="0" dirty="0">
                <a:solidFill>
                  <a:srgbClr val="333333"/>
                </a:solidFill>
                <a:effectLst/>
                <a:latin typeface="Noto Serif"/>
              </a:rPr>
              <a:t>) uznały, że środki finansowe na realizację ww. projektu podlegają VAT. Stanową bowiem dofinansowanie do konkretnej instalacji dla danego mieszkańca. Dzięki temu, ów mieszkaniec partycypuje w kosztach projektu w niższym zakresie. Zatem świadczona przez gminę usługa jest tańsza. Dofinansowanie stanowi więc wynagrodzenie z tytułu świadczenia usług, jakkolwiek wypłacone przez podmiot trzeci. Środki te nie były zaś przeznaczone na ogólną działalność gminy. Dotacja ma zatem charakter kompensujący cenę z tytułu usługi wykonanej w ramach projektu, na który gmina uzyskała częściowe dofinansowanie. Nie jest więc tak, że wartość świadczenia nie jest w jakikolwiek sposób uzależniona od kwoty otrzymanej dotacji.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106</a:t>
            </a:fld>
            <a:endParaRPr lang="pl-PL" altLang="pl-PL"/>
          </a:p>
        </p:txBody>
      </p:sp>
    </p:spTree>
    <p:extLst>
      <p:ext uri="{BB962C8B-B14F-4D97-AF65-F5344CB8AC3E}">
        <p14:creationId xmlns:p14="http://schemas.microsoft.com/office/powerpoint/2010/main" val="14758867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333333"/>
                </a:solidFill>
                <a:effectLst/>
                <a:latin typeface="Noto Serif"/>
              </a:rPr>
              <a:t>Z wnioskiem o wydanie interpretacji indywidualnej wystąpiła gmina realizująca inwestycję w postaci budowy przydomowych oczyszczalni ścieków (POS). Usługi związane z odprowadzaniem i oczyszczaniem ścieków mieszczą się co prawda w ramach zadań gminy. Niemniej, realizowane są na podstawie umów cywilnoprawnych, więc podlegają VAT. Gmina zawarła z mieszkańcami umowy, na podstawie których mieszkańcy partycypowali w kosztach budowy POS. Te przez cały okres trwania umowy pozostawały własnością gminy, niemniej mieszkańcy mieli rzecz jasna prawo do korzystania z POS.</a:t>
            </a:r>
          </a:p>
          <a:p>
            <a:pPr algn="just"/>
            <a:endParaRPr lang="pl-PL" b="0" i="0" dirty="0">
              <a:solidFill>
                <a:srgbClr val="333333"/>
              </a:solidFill>
              <a:effectLst/>
              <a:latin typeface="Noto Serif"/>
            </a:endParaRPr>
          </a:p>
          <a:p>
            <a:pPr algn="just"/>
            <a:r>
              <a:rPr lang="pl-PL" b="0" i="0" dirty="0">
                <a:solidFill>
                  <a:srgbClr val="333333"/>
                </a:solidFill>
                <a:effectLst/>
                <a:latin typeface="Noto Serif"/>
              </a:rPr>
              <a:t>Projekt był współfinansowany w 75% kosztów kwalifikowanych netto ze środków zewnętrznych w ramach Programu Rozwoju Obszarów Wiejskich.</a:t>
            </a:r>
          </a:p>
          <a:p>
            <a:pPr algn="just"/>
            <a:r>
              <a:rPr lang="pl-PL" b="0" i="0" dirty="0">
                <a:solidFill>
                  <a:srgbClr val="333333"/>
                </a:solidFill>
                <a:effectLst/>
                <a:latin typeface="Noto Serif"/>
              </a:rPr>
              <a:t>Zarówno Dyrektor KIS jak i WSA w Łodzi w wyroku z 13.9.2017 r. (</a:t>
            </a:r>
            <a:r>
              <a:rPr lang="pl-PL" b="0" i="0" u="none" strike="noStrike" dirty="0">
                <a:solidFill>
                  <a:srgbClr val="CC0000"/>
                </a:solidFill>
                <a:effectLst/>
                <a:latin typeface="Noto Serif"/>
                <a:hlinkClick r:id="rId3"/>
              </a:rPr>
              <a:t>I SA/</a:t>
            </a:r>
            <a:r>
              <a:rPr lang="pl-PL" b="0" i="0" u="none" strike="noStrike" dirty="0" err="1">
                <a:solidFill>
                  <a:srgbClr val="CC0000"/>
                </a:solidFill>
                <a:effectLst/>
                <a:latin typeface="Noto Serif"/>
                <a:hlinkClick r:id="rId3"/>
              </a:rPr>
              <a:t>Łd</a:t>
            </a:r>
            <a:r>
              <a:rPr lang="pl-PL" b="0" i="0" u="none" strike="noStrike" dirty="0">
                <a:solidFill>
                  <a:srgbClr val="CC0000"/>
                </a:solidFill>
                <a:effectLst/>
                <a:latin typeface="Noto Serif"/>
                <a:hlinkClick r:id="rId3"/>
              </a:rPr>
              <a:t> 442/17</a:t>
            </a:r>
            <a:r>
              <a:rPr lang="pl-PL" b="0" i="0" dirty="0">
                <a:solidFill>
                  <a:srgbClr val="333333"/>
                </a:solidFill>
                <a:effectLst/>
                <a:latin typeface="Noto Serif"/>
              </a:rPr>
              <a:t>) uznały, że środki finansowe na realizację ww. projektu podlegają VAT. Stanową bowiem dofinansowanie do konkretnej instalacji dla danego mieszkańca. Dzięki temu, ów mieszkaniec partycypuje w kosztach projektu w niższym zakresie. Zatem świadczona przez gminę usługa jest tańsza. Dofinansowanie stanowi więc wynagrodzenie z tytułu świadczenia usług, jakkolwiek wypłacone przez podmiot trzeci. Środki te nie były zaś przeznaczone na ogólną działalność gminy. Dotacja ma zatem charakter kompensujący cenę z tytułu usługi wykonanej w ramach projektu, na który gmina uzyskała częściowe dofinansowanie. Nie jest więc tak, że wartość świadczenia nie jest w jakikolwiek sposób uzależniona od kwoty otrzymanej dotacji.</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107</a:t>
            </a:fld>
            <a:endParaRPr lang="pl-PL" altLang="pl-PL"/>
          </a:p>
        </p:txBody>
      </p:sp>
    </p:spTree>
    <p:extLst>
      <p:ext uri="{BB962C8B-B14F-4D97-AF65-F5344CB8AC3E}">
        <p14:creationId xmlns:p14="http://schemas.microsoft.com/office/powerpoint/2010/main" val="28399296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108</a:t>
            </a:fld>
            <a:endParaRPr lang="pl-PL" altLang="pl-PL"/>
          </a:p>
        </p:txBody>
      </p:sp>
    </p:spTree>
    <p:extLst>
      <p:ext uri="{BB962C8B-B14F-4D97-AF65-F5344CB8AC3E}">
        <p14:creationId xmlns:p14="http://schemas.microsoft.com/office/powerpoint/2010/main" val="84935570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109</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4384470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l-PL" b="1" i="0" u="sng" dirty="0">
                <a:solidFill>
                  <a:srgbClr val="000000"/>
                </a:solidFill>
                <a:effectLst/>
                <a:latin typeface="Open Sans"/>
              </a:rPr>
              <a:t>Podmioty nieobjęte centralizacją VAT</a:t>
            </a:r>
            <a:r>
              <a:rPr lang="pl-PL" b="0" i="0" dirty="0">
                <a:solidFill>
                  <a:srgbClr val="000000"/>
                </a:solidFill>
                <a:effectLst/>
                <a:latin typeface="Open Sans"/>
              </a:rPr>
              <a:t>, które nadal korzystają ze zwolnienia podmiotowego z VAT, nie mogą zignorować nowych przepisów związanych z obowiązkowym mechanizmem podzielonej płatności. Konieczne wydaje się zapoznanie pracowników tych jednostek ze zmianami, w szczególności pod kątem identyfikowania sytuacji, w których występuje obowiązek zapłaty MPP. Z kolei transakcje, w których zastosowanie znajduje zwolnienie przedmiotowe z VAT – wymagają szczególnej atencji podmiotów rozliczających podatek dochodowy od osób prawnych.</a:t>
            </a:r>
            <a:endParaRPr lang="pl-PL" altLang="pl-PL" dirty="0"/>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110</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742595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111</a:t>
            </a:fld>
            <a:endParaRPr lang="pl-PL" altLang="pl-PL"/>
          </a:p>
        </p:txBody>
      </p:sp>
    </p:spTree>
    <p:extLst>
      <p:ext uri="{BB962C8B-B14F-4D97-AF65-F5344CB8AC3E}">
        <p14:creationId xmlns:p14="http://schemas.microsoft.com/office/powerpoint/2010/main" val="401438799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112</a:t>
            </a:fld>
            <a:endParaRPr lang="pl-PL" altLang="pl-PL"/>
          </a:p>
        </p:txBody>
      </p:sp>
    </p:spTree>
    <p:extLst>
      <p:ext uri="{BB962C8B-B14F-4D97-AF65-F5344CB8AC3E}">
        <p14:creationId xmlns:p14="http://schemas.microsoft.com/office/powerpoint/2010/main" val="99752729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114</a:t>
            </a:fld>
            <a:endParaRPr lang="pl-PL" altLang="pl-PL"/>
          </a:p>
        </p:txBody>
      </p:sp>
    </p:spTree>
    <p:extLst>
      <p:ext uri="{BB962C8B-B14F-4D97-AF65-F5344CB8AC3E}">
        <p14:creationId xmlns:p14="http://schemas.microsoft.com/office/powerpoint/2010/main" val="24658820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115</a:t>
            </a:fld>
            <a:endParaRPr lang="pl-PL" altLang="pl-PL"/>
          </a:p>
        </p:txBody>
      </p:sp>
    </p:spTree>
    <p:extLst>
      <p:ext uri="{BB962C8B-B14F-4D97-AF65-F5344CB8AC3E}">
        <p14:creationId xmlns:p14="http://schemas.microsoft.com/office/powerpoint/2010/main" val="323842390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a:extLst>
              <a:ext uri="{FF2B5EF4-FFF2-40B4-BE49-F238E27FC236}">
                <a16:creationId xmlns:a16="http://schemas.microsoft.com/office/drawing/2014/main" id="{F7FD6F89-D208-4EEB-83E4-B1D4FE89E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Symbol zastępczy notatek 2">
            <a:extLst>
              <a:ext uri="{FF2B5EF4-FFF2-40B4-BE49-F238E27FC236}">
                <a16:creationId xmlns:a16="http://schemas.microsoft.com/office/drawing/2014/main" id="{0BA13C07-417F-482C-AF42-B906EE85C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l-PL" altLang="pl-PL"/>
          </a:p>
        </p:txBody>
      </p:sp>
      <p:sp>
        <p:nvSpPr>
          <p:cNvPr id="4100" name="Symbol zastępczy numeru slajdu 3">
            <a:extLst>
              <a:ext uri="{FF2B5EF4-FFF2-40B4-BE49-F238E27FC236}">
                <a16:creationId xmlns:a16="http://schemas.microsoft.com/office/drawing/2014/main" id="{31640BC7-25B5-4D3D-A6A7-C184136107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4D96689-9075-416C-9857-22B797446553}" type="slidenum">
              <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116</a:t>
            </a:fld>
            <a:endParaRPr kumimoji="0" lang="pl-PL" altLang="pl-P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67118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a:t>
            </a:fld>
            <a:endParaRPr lang="pl-PL" altLang="pl-PL"/>
          </a:p>
        </p:txBody>
      </p:sp>
    </p:spTree>
    <p:extLst>
      <p:ext uri="{BB962C8B-B14F-4D97-AF65-F5344CB8AC3E}">
        <p14:creationId xmlns:p14="http://schemas.microsoft.com/office/powerpoint/2010/main" val="314955654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117</a:t>
            </a:fld>
            <a:endParaRPr lang="pl-PL" altLang="pl-PL"/>
          </a:p>
        </p:txBody>
      </p:sp>
    </p:spTree>
    <p:extLst>
      <p:ext uri="{BB962C8B-B14F-4D97-AF65-F5344CB8AC3E}">
        <p14:creationId xmlns:p14="http://schemas.microsoft.com/office/powerpoint/2010/main" val="30453519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118</a:t>
            </a:fld>
            <a:endParaRPr lang="pl-PL" altLang="pl-PL"/>
          </a:p>
        </p:txBody>
      </p:sp>
    </p:spTree>
    <p:extLst>
      <p:ext uri="{BB962C8B-B14F-4D97-AF65-F5344CB8AC3E}">
        <p14:creationId xmlns:p14="http://schemas.microsoft.com/office/powerpoint/2010/main" val="25686830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119</a:t>
            </a:fld>
            <a:endParaRPr lang="pl-PL" altLang="pl-PL"/>
          </a:p>
        </p:txBody>
      </p:sp>
    </p:spTree>
    <p:extLst>
      <p:ext uri="{BB962C8B-B14F-4D97-AF65-F5344CB8AC3E}">
        <p14:creationId xmlns:p14="http://schemas.microsoft.com/office/powerpoint/2010/main" val="32193359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120</a:t>
            </a:fld>
            <a:endParaRPr lang="pl-PL" altLang="pl-PL"/>
          </a:p>
        </p:txBody>
      </p:sp>
    </p:spTree>
    <p:extLst>
      <p:ext uri="{BB962C8B-B14F-4D97-AF65-F5344CB8AC3E}">
        <p14:creationId xmlns:p14="http://schemas.microsoft.com/office/powerpoint/2010/main" val="14770710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121</a:t>
            </a:fld>
            <a:endParaRPr lang="pl-PL" altLang="pl-PL"/>
          </a:p>
        </p:txBody>
      </p:sp>
    </p:spTree>
    <p:extLst>
      <p:ext uri="{BB962C8B-B14F-4D97-AF65-F5344CB8AC3E}">
        <p14:creationId xmlns:p14="http://schemas.microsoft.com/office/powerpoint/2010/main" val="83662317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pl-PL" b="1" i="0" dirty="0">
                <a:solidFill>
                  <a:srgbClr val="FF0000"/>
                </a:solidFill>
                <a:effectLst/>
                <a:latin typeface="Open Sans"/>
              </a:rPr>
              <a:t>A co w przypadku możliwości rezygnacji ze zwolnienia – czy muszę zrezygnować?</a:t>
            </a:r>
            <a:endParaRPr lang="pl-PL" b="0" i="0" dirty="0">
              <a:solidFill>
                <a:srgbClr val="FF0000"/>
              </a:solidFill>
              <a:effectLst/>
              <a:latin typeface="Open Sans"/>
            </a:endParaRP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122</a:t>
            </a:fld>
            <a:endParaRPr lang="pl-PL" altLang="pl-PL"/>
          </a:p>
        </p:txBody>
      </p:sp>
    </p:spTree>
    <p:extLst>
      <p:ext uri="{BB962C8B-B14F-4D97-AF65-F5344CB8AC3E}">
        <p14:creationId xmlns:p14="http://schemas.microsoft.com/office/powerpoint/2010/main" val="975867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123</a:t>
            </a:fld>
            <a:endParaRPr lang="pl-PL" altLang="pl-PL"/>
          </a:p>
        </p:txBody>
      </p:sp>
    </p:spTree>
    <p:extLst>
      <p:ext uri="{BB962C8B-B14F-4D97-AF65-F5344CB8AC3E}">
        <p14:creationId xmlns:p14="http://schemas.microsoft.com/office/powerpoint/2010/main" val="3548338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124</a:t>
            </a:fld>
            <a:endParaRPr lang="pl-PL" altLang="pl-PL"/>
          </a:p>
        </p:txBody>
      </p:sp>
    </p:spTree>
    <p:extLst>
      <p:ext uri="{BB962C8B-B14F-4D97-AF65-F5344CB8AC3E}">
        <p14:creationId xmlns:p14="http://schemas.microsoft.com/office/powerpoint/2010/main" val="41915233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125</a:t>
            </a:fld>
            <a:endParaRPr lang="pl-PL" altLang="pl-PL"/>
          </a:p>
        </p:txBody>
      </p:sp>
    </p:spTree>
    <p:extLst>
      <p:ext uri="{BB962C8B-B14F-4D97-AF65-F5344CB8AC3E}">
        <p14:creationId xmlns:p14="http://schemas.microsoft.com/office/powerpoint/2010/main" val="371266849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126</a:t>
            </a:fld>
            <a:endParaRPr lang="pl-PL" altLang="pl-PL"/>
          </a:p>
        </p:txBody>
      </p:sp>
    </p:spTree>
    <p:extLst>
      <p:ext uri="{BB962C8B-B14F-4D97-AF65-F5344CB8AC3E}">
        <p14:creationId xmlns:p14="http://schemas.microsoft.com/office/powerpoint/2010/main" val="41590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80975" indent="19050" algn="just">
              <a:defRPr/>
            </a:pPr>
            <a:r>
              <a:rPr lang="pl-PL" altLang="pl-PL" sz="1800" dirty="0"/>
              <a:t>WYTYCZNE HORYZONTALNE</a:t>
            </a:r>
          </a:p>
          <a:p>
            <a:pPr marL="180975" indent="19050" algn="just">
              <a:defRPr/>
            </a:pPr>
            <a:endParaRPr lang="pl-PL" altLang="pl-PL" sz="1800" dirty="0"/>
          </a:p>
          <a:p>
            <a:pPr marL="180975" indent="19050" algn="just">
              <a:defRPr/>
            </a:pPr>
            <a:r>
              <a:rPr lang="pl-PL" altLang="pl-PL" sz="1800" dirty="0"/>
              <a:t>Do oceny </a:t>
            </a:r>
            <a:r>
              <a:rPr lang="pl-PL" altLang="pl-PL" sz="1800" b="1" dirty="0"/>
              <a:t>kwalifikowalności poniesionych wydatków stosuje się wersję </a:t>
            </a:r>
            <a:r>
              <a:rPr lang="pl-PL" altLang="pl-PL" sz="1800" b="1" i="1" dirty="0"/>
              <a:t>Wytycznych</a:t>
            </a:r>
            <a:r>
              <a:rPr lang="pl-PL" altLang="pl-PL" sz="1800" b="1" dirty="0"/>
              <a:t> obowiązującą w dniu poniesienia wydatku</a:t>
            </a:r>
            <a:r>
              <a:rPr lang="pl-PL" altLang="pl-PL" sz="1800" dirty="0"/>
              <a:t>, z uwzględnieniem sytuacji opisanych poniżej:</a:t>
            </a:r>
          </a:p>
          <a:p>
            <a:pPr marL="180975" lvl="1" algn="just">
              <a:defRPr/>
            </a:pPr>
            <a:r>
              <a:rPr lang="pl-PL" altLang="pl-PL" sz="1800" dirty="0"/>
              <a:t>Do oceny prawidłowości umów zawartych w ramach realizacji projektu w wyniku przeprowadzonych postępowań, stosuje się wersję </a:t>
            </a:r>
            <a:r>
              <a:rPr lang="pl-PL" altLang="pl-PL" sz="1800" i="1" dirty="0"/>
              <a:t>Wytycznych</a:t>
            </a:r>
            <a:r>
              <a:rPr lang="pl-PL" altLang="pl-PL" sz="1800" dirty="0"/>
              <a:t> obowiązującą w dniu wszczęcia postępowania, które zakończyło się podpisaniem danej umowy. </a:t>
            </a:r>
          </a:p>
          <a:p>
            <a:pPr marL="179388" lvl="1" indent="1588" algn="just">
              <a:defRPr/>
            </a:pPr>
            <a:r>
              <a:rPr lang="pl-PL" altLang="pl-PL" sz="1800" dirty="0"/>
              <a:t>W przypadku, gdy ogłoszona w trakcie realizacji projektu (po podpisaniu umowy o dofinansowanie) wersja </a:t>
            </a:r>
            <a:r>
              <a:rPr lang="pl-PL" altLang="pl-PL" sz="1800" i="1" dirty="0"/>
              <a:t>Wytycznych</a:t>
            </a:r>
            <a:r>
              <a:rPr lang="pl-PL" altLang="pl-PL" sz="1800" dirty="0"/>
              <a:t> wprowadza rozwiązania korzystniejsze dla beneficjenta, warunki  ewentualnego ich stosowania w odniesieniu do wydatków poniesionych przed dniem stosowania nowej wersji </a:t>
            </a:r>
            <a:r>
              <a:rPr lang="pl-PL" altLang="pl-PL" sz="1800" i="1" dirty="0"/>
              <a:t>Wytycznych</a:t>
            </a:r>
            <a:r>
              <a:rPr lang="pl-PL" altLang="pl-PL" sz="1800" dirty="0"/>
              <a:t> określa IZ PO w umowie o dofinansowanie.</a:t>
            </a:r>
          </a:p>
          <a:p>
            <a:r>
              <a:rPr lang="pl-PL" dirty="0"/>
              <a:t>____________________________________________</a:t>
            </a:r>
          </a:p>
          <a:p>
            <a:endParaRPr lang="pl-PL" dirty="0"/>
          </a:p>
          <a:p>
            <a:pPr>
              <a:buFont typeface="Arial" charset="0"/>
              <a:buNone/>
              <a:defRPr/>
            </a:pPr>
            <a:r>
              <a:rPr lang="pl-PL" sz="1400" dirty="0"/>
              <a:t>Ramy czasowe kwalifikowalności</a:t>
            </a:r>
          </a:p>
          <a:p>
            <a:pPr marL="85725" algn="just">
              <a:defRPr/>
            </a:pPr>
            <a:r>
              <a:rPr lang="pl-PL" altLang="pl-PL" sz="1200" dirty="0"/>
              <a:t>Początkiem okresu kwalifikowalności wydatków, z zastrzeżeniem zasad określonych dla pomocy publicznej, jest 1 stycznia 2014 r. W przypadku projektów rozpoczętych przed początkową datą kwalifikowalności wydatków, do współfinansowania kwalifikują się jedynie wydatki faktycznie poniesione od tej daty. Wydatki poniesione wcześniej nie stanowią wydatku kwalifikowalnego. </a:t>
            </a:r>
            <a:r>
              <a:rPr lang="pl-PL" altLang="ja-JP" sz="1200" dirty="0"/>
              <a:t>W przypadku instrumentów finansowych właściwa instytucja nie udziela wsparcia na  inwestycje, które zostały fizycznie ukończone lub w pełni wdrożone w dniu podjęcia decyzji inwestycyjnej. </a:t>
            </a:r>
            <a:endParaRPr lang="pl-PL" altLang="pl-PL" sz="1200" dirty="0"/>
          </a:p>
          <a:p>
            <a:pPr marL="85725" algn="just">
              <a:defRPr/>
            </a:pPr>
            <a:r>
              <a:rPr lang="pl-PL" altLang="pl-PL" sz="1200" dirty="0"/>
              <a:t>Końcową datą kwalifikowalności wydatków jest 31 grudnia 2023 r.</a:t>
            </a:r>
          </a:p>
          <a:p>
            <a:pPr marL="85725" algn="just">
              <a:defRPr/>
            </a:pPr>
            <a:r>
              <a:rPr lang="pl-PL" altLang="pl-PL" sz="1200" dirty="0"/>
              <a:t>W przypadku projektów współfinansowanych z EFS, a w przypadku EFRR i FS, o ile tak wynika z </a:t>
            </a:r>
            <a:r>
              <a:rPr lang="pl-PL" altLang="pl-PL" sz="1200" i="1" dirty="0"/>
              <a:t>Wytycznych  programowych </a:t>
            </a:r>
            <a:r>
              <a:rPr lang="pl-PL" altLang="pl-PL" sz="1200" dirty="0"/>
              <a:t>bądź regulaminu konkursu czy też z dokumentacji dotyczącej projektów zgłaszanych w trybie pozakonkursowym, a także w przypadku projektów finansowanych ze środków pomocy technicznej, </a:t>
            </a:r>
            <a:r>
              <a:rPr lang="pl-PL" altLang="pl-PL" sz="1200" b="1" dirty="0"/>
              <a:t>możliwe jest ponoszenie wydatków po okresie kwalifikowalności wydatków określonym w umowie o dofinansowanie, pod warunkiem, że wydatki te odnoszą się do okresu realizacji projektu, zostaną poniesione do 31 grudnia 2023 r. oraz zostaną uwzględnione we wniosku o płatność końcową</a:t>
            </a:r>
            <a:r>
              <a:rPr lang="pl-PL" altLang="pl-PL" sz="1200" dirty="0"/>
              <a:t>.</a:t>
            </a:r>
            <a:endParaRPr lang="pl-PL" sz="1200" dirty="0"/>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a:t>
            </a:fld>
            <a:endParaRPr lang="pl-PL" altLang="pl-PL"/>
          </a:p>
        </p:txBody>
      </p:sp>
    </p:spTree>
    <p:extLst>
      <p:ext uri="{BB962C8B-B14F-4D97-AF65-F5344CB8AC3E}">
        <p14:creationId xmlns:p14="http://schemas.microsoft.com/office/powerpoint/2010/main" val="22391766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ctr"/>
            <a:r>
              <a:rPr lang="pl-PL" b="1" i="0" dirty="0">
                <a:solidFill>
                  <a:srgbClr val="333333"/>
                </a:solidFill>
                <a:effectLst/>
                <a:latin typeface="Open Sans"/>
              </a:rPr>
              <a:t>Centralizacja w jednostkach samorządu terytorialnego</a:t>
            </a:r>
          </a:p>
          <a:p>
            <a:pPr algn="l"/>
            <a:r>
              <a:rPr lang="pl-PL" b="0" i="0" dirty="0">
                <a:solidFill>
                  <a:srgbClr val="333333"/>
                </a:solidFill>
                <a:effectLst/>
                <a:latin typeface="Open Sans"/>
              </a:rPr>
              <a:t>Oczywiście pomoc społeczna jest w dużej mierze zadaniem własnym jednostek samorządu terytorialnego, zwłaszcza gminy. Wiele z czynności w praktyce wykonuje ośrodek pomocy społecznej –jest on samorządową jednostką budżetową, obowiązaną na mocy odrębnych przepisów do świadczenia pomocy społecznej.</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127</a:t>
            </a:fld>
            <a:endParaRPr lang="pl-PL" altLang="pl-PL"/>
          </a:p>
        </p:txBody>
      </p:sp>
    </p:spTree>
    <p:extLst>
      <p:ext uri="{BB962C8B-B14F-4D97-AF65-F5344CB8AC3E}">
        <p14:creationId xmlns:p14="http://schemas.microsoft.com/office/powerpoint/2010/main" val="62671326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128</a:t>
            </a:fld>
            <a:endParaRPr lang="pl-PL" altLang="pl-PL"/>
          </a:p>
        </p:txBody>
      </p:sp>
    </p:spTree>
    <p:extLst>
      <p:ext uri="{BB962C8B-B14F-4D97-AF65-F5344CB8AC3E}">
        <p14:creationId xmlns:p14="http://schemas.microsoft.com/office/powerpoint/2010/main" val="16627876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129</a:t>
            </a:fld>
            <a:endParaRPr lang="pl-PL" altLang="pl-PL"/>
          </a:p>
        </p:txBody>
      </p:sp>
    </p:spTree>
    <p:extLst>
      <p:ext uri="{BB962C8B-B14F-4D97-AF65-F5344CB8AC3E}">
        <p14:creationId xmlns:p14="http://schemas.microsoft.com/office/powerpoint/2010/main" val="168926453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130</a:t>
            </a:fld>
            <a:endParaRPr lang="pl-PL" altLang="pl-PL"/>
          </a:p>
        </p:txBody>
      </p:sp>
    </p:spTree>
    <p:extLst>
      <p:ext uri="{BB962C8B-B14F-4D97-AF65-F5344CB8AC3E}">
        <p14:creationId xmlns:p14="http://schemas.microsoft.com/office/powerpoint/2010/main" val="353761868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131</a:t>
            </a:fld>
            <a:endParaRPr lang="pl-PL" altLang="pl-PL"/>
          </a:p>
        </p:txBody>
      </p:sp>
    </p:spTree>
    <p:extLst>
      <p:ext uri="{BB962C8B-B14F-4D97-AF65-F5344CB8AC3E}">
        <p14:creationId xmlns:p14="http://schemas.microsoft.com/office/powerpoint/2010/main" val="155109422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132</a:t>
            </a:fld>
            <a:endParaRPr lang="pl-PL" altLang="pl-PL"/>
          </a:p>
        </p:txBody>
      </p:sp>
    </p:spTree>
    <p:extLst>
      <p:ext uri="{BB962C8B-B14F-4D97-AF65-F5344CB8AC3E}">
        <p14:creationId xmlns:p14="http://schemas.microsoft.com/office/powerpoint/2010/main" val="24120047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133</a:t>
            </a:fld>
            <a:endParaRPr lang="pl-PL" altLang="pl-PL"/>
          </a:p>
        </p:txBody>
      </p:sp>
    </p:spTree>
    <p:extLst>
      <p:ext uri="{BB962C8B-B14F-4D97-AF65-F5344CB8AC3E}">
        <p14:creationId xmlns:p14="http://schemas.microsoft.com/office/powerpoint/2010/main" val="187974616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134</a:t>
            </a:fld>
            <a:endParaRPr lang="pl-PL" altLang="pl-PL"/>
          </a:p>
        </p:txBody>
      </p:sp>
    </p:spTree>
    <p:extLst>
      <p:ext uri="{BB962C8B-B14F-4D97-AF65-F5344CB8AC3E}">
        <p14:creationId xmlns:p14="http://schemas.microsoft.com/office/powerpoint/2010/main" val="299809474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135</a:t>
            </a:fld>
            <a:endParaRPr lang="pl-PL" altLang="pl-PL"/>
          </a:p>
        </p:txBody>
      </p:sp>
    </p:spTree>
    <p:extLst>
      <p:ext uri="{BB962C8B-B14F-4D97-AF65-F5344CB8AC3E}">
        <p14:creationId xmlns:p14="http://schemas.microsoft.com/office/powerpoint/2010/main" val="34554723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b="0" i="0" dirty="0">
                <a:solidFill>
                  <a:srgbClr val="333333"/>
                </a:solidFill>
                <a:effectLst/>
                <a:latin typeface="Open Sans"/>
              </a:rPr>
              <a:t>2007-2013 na realizację projektu ma bezpośredni wpływ na kwotę należną (cenę) z tytułu świadczenia usług, a zatem stanowi zapłatę otrzymaną od osoby trzeciej. W konsekwencji ww. dofinansowanie stanowi podstawę opodatkowania w myśl art. 29a ust. 1 z uwzględnieniem </a:t>
            </a:r>
            <a:r>
              <a:rPr lang="pl-PL" b="0" i="0" u="none" strike="noStrike" dirty="0">
                <a:solidFill>
                  <a:srgbClr val="1B7AB8"/>
                </a:solidFill>
                <a:effectLst/>
                <a:latin typeface="Open Sans"/>
                <a:hlinkClick r:id="rId3"/>
              </a:rPr>
              <a:t>art. 29a ust. 6</a:t>
            </a:r>
            <a:r>
              <a:rPr lang="pl-PL" b="0" i="0" dirty="0">
                <a:solidFill>
                  <a:srgbClr val="333333"/>
                </a:solidFill>
                <a:effectLst/>
                <a:latin typeface="Open Sans"/>
              </a:rPr>
              <a:t> ustawy i co do zasady, podlega opodatkowaniu podatkiem od towarów i usług, zgodnie z art. 5 ust. 1 pkt 1 tej ustawy.</a:t>
            </a:r>
          </a:p>
          <a:p>
            <a:pPr algn="l"/>
            <a:r>
              <a:rPr lang="pl-PL" b="0" i="0" dirty="0">
                <a:solidFill>
                  <a:srgbClr val="333333"/>
                </a:solidFill>
                <a:effectLst/>
                <a:latin typeface="Open Sans"/>
              </a:rPr>
              <a:t>Przechodząc natomiast do kwestii ustalenia, czy otrzymane wpłaty od mieszkańców oraz otrzymana dotacja są wpłatami w kwocie brutto, czyli że zawierają w sobie podatek należny należy zauważyć, że jak rozstrzygnięto wyżej, dokonywane przez mieszkańców wpłaty z tytułu uczestnictwa w projekcie, jak również otrzymane przez Gminę dofinansowanie na realizację projektu stanowią wynagrodzenie z tytułu czynności podlegających opodatkowaniu podatkiem od towarów i usług, zgodnie z art. 5 ust. 1 pkt 1 tej ustawy.</a:t>
            </a:r>
          </a:p>
          <a:p>
            <a:pPr algn="l"/>
            <a:r>
              <a:rPr lang="pl-PL" b="0" i="0" dirty="0">
                <a:solidFill>
                  <a:srgbClr val="333333"/>
                </a:solidFill>
                <a:effectLst/>
                <a:latin typeface="Open Sans"/>
              </a:rPr>
              <a:t>Tak więc kwota podatku należnego powinna być wyliczona metodą "w stu", traktując wpłaty mieszkańców wraz z otrzymanym dofinansowaniem jako kwotę brutto, tj. kwotę zawierającą podatek należny.</a:t>
            </a:r>
          </a:p>
          <a:p>
            <a:pPr algn="l"/>
            <a:r>
              <a:rPr lang="pl-PL" b="0" i="0" dirty="0">
                <a:solidFill>
                  <a:srgbClr val="333333"/>
                </a:solidFill>
                <a:effectLst/>
                <a:latin typeface="Open Sans"/>
              </a:rPr>
              <a:t>Podsumowując, podstawę opodatkowania w przypadku świadczenia Gminy na rzecz Mieszkańców stanowi nie tylko kwota należna w postaci wpłaty, którą uiścili Mieszkańcy biorący udział w projekcie zgodnie z zawartymi umowami, ale także środki otrzymane przez Gminę od podmiotu trzeciego na realizację ww. projektu w części, w jakiej dofinansowały one cenę świadczonych na rzecz mieszkańców usług pomniejszone o kwotę podatku należnego. Prawidłowy jest sposób obliczenia podstawy opodatkowania przy zastosowaniu metody "w stu", bowiem zarówno wynagrodzenie od mieszkańców oraz otrzymane dofinansowanie - jako wszystko, co stanowi zapłatę za świadczenie usług - obejmuje wartość podatku od towarów i usług.</a:t>
            </a:r>
          </a:p>
          <a:p>
            <a:pPr algn="l"/>
            <a:r>
              <a:rPr lang="pl-PL" b="0" i="0" dirty="0">
                <a:solidFill>
                  <a:srgbClr val="333333"/>
                </a:solidFill>
                <a:effectLst/>
                <a:latin typeface="Open Sans"/>
              </a:rPr>
              <a:t>W konsekwencji podstawę opodatkowania dla świadczonych przez Gminę usług na rzecz Mieszkańców stanowi kwota otrzymywanego od Mieszkańców wynagrodzenia ustalonego w umowach, pomniejszona o kwotę podatku należnego oraz kwota otrzymanego dofinansowania w części, w jakiej ma ona bezpośredni wpływ na cenę świadczonych na rzecz mieszkańców usług pomniejszonego o przypadającą na nie kwotę podatku należnego (kwota podatku należnego prawidłowo zostanie wyliczona metodą "w stu", a dofinansowanie oraz wynagrodzenie otrzymywane od Mieszkańców należy traktować jako kwoty obejmujące już podatek VAT).</a:t>
            </a:r>
          </a:p>
          <a:p>
            <a:endParaRPr lang="pl-PL" dirty="0"/>
          </a:p>
        </p:txBody>
      </p:sp>
      <p:sp>
        <p:nvSpPr>
          <p:cNvPr id="4" name="Symbol zastępczy numeru slajdu 3"/>
          <p:cNvSpPr>
            <a:spLocks noGrp="1"/>
          </p:cNvSpPr>
          <p:nvPr>
            <p:ph type="sldNum" sz="quarter" idx="5"/>
          </p:nvPr>
        </p:nvSpPr>
        <p:spPr/>
        <p:txBody>
          <a:bodyPr/>
          <a:lstStyle/>
          <a:p>
            <a:fld id="{D1D9317B-009A-4161-88FA-0265A23F05D0}" type="slidenum">
              <a:rPr lang="pl-PL" altLang="pl-PL" smtClean="0"/>
              <a:pPr/>
              <a:t>136</a:t>
            </a:fld>
            <a:endParaRPr lang="pl-PL" altLang="pl-PL"/>
          </a:p>
        </p:txBody>
      </p:sp>
    </p:spTree>
    <p:extLst>
      <p:ext uri="{BB962C8B-B14F-4D97-AF65-F5344CB8AC3E}">
        <p14:creationId xmlns:p14="http://schemas.microsoft.com/office/powerpoint/2010/main" val="2400209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l-PL"/>
          </a:p>
        </p:txBody>
      </p:sp>
      <p:sp>
        <p:nvSpPr>
          <p:cNvPr id="4" name="Date Placeholder 3">
            <a:extLst>
              <a:ext uri="{FF2B5EF4-FFF2-40B4-BE49-F238E27FC236}">
                <a16:creationId xmlns:a16="http://schemas.microsoft.com/office/drawing/2014/main" id="{51622FE5-A3A1-4E7A-951A-09D612752923}"/>
              </a:ext>
            </a:extLst>
          </p:cNvPr>
          <p:cNvSpPr>
            <a:spLocks noGrp="1"/>
          </p:cNvSpPr>
          <p:nvPr>
            <p:ph type="dt" sz="half" idx="10"/>
          </p:nvPr>
        </p:nvSpPr>
        <p:spPr/>
        <p:txBody>
          <a:bodyPr/>
          <a:lstStyle>
            <a:lvl1pPr>
              <a:defRPr/>
            </a:lvl1pPr>
          </a:lstStyle>
          <a:p>
            <a:pPr>
              <a:defRPr/>
            </a:pPr>
            <a:fld id="{ECC241A6-5257-4BCB-8BB2-D2F55A3D1DA8}" type="datetimeFigureOut">
              <a:rPr lang="pl-PL"/>
              <a:pPr>
                <a:defRPr/>
              </a:pPr>
              <a:t>2020-09-16</a:t>
            </a:fld>
            <a:endParaRPr lang="pl-PL"/>
          </a:p>
        </p:txBody>
      </p:sp>
      <p:sp>
        <p:nvSpPr>
          <p:cNvPr id="5" name="Footer Placeholder 4">
            <a:extLst>
              <a:ext uri="{FF2B5EF4-FFF2-40B4-BE49-F238E27FC236}">
                <a16:creationId xmlns:a16="http://schemas.microsoft.com/office/drawing/2014/main" id="{FAF58794-CFA1-495F-BFDD-A7EDB01095CB}"/>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9CFC12CE-55C2-40EA-BBFC-07D7A0A450C8}"/>
              </a:ext>
            </a:extLst>
          </p:cNvPr>
          <p:cNvSpPr>
            <a:spLocks noGrp="1"/>
          </p:cNvSpPr>
          <p:nvPr>
            <p:ph type="sldNum" sz="quarter" idx="12"/>
          </p:nvPr>
        </p:nvSpPr>
        <p:spPr/>
        <p:txBody>
          <a:bodyPr/>
          <a:lstStyle>
            <a:lvl1pPr>
              <a:defRPr/>
            </a:lvl1pPr>
          </a:lstStyle>
          <a:p>
            <a:fld id="{132B2ACB-174C-473B-81E7-416D5B686B49}" type="slidenum">
              <a:rPr lang="pl-PL" altLang="pl-PL"/>
              <a:pPr/>
              <a:t>‹#›</a:t>
            </a:fld>
            <a:endParaRPr lang="pl-PL" altLang="pl-PL"/>
          </a:p>
        </p:txBody>
      </p:sp>
    </p:spTree>
    <p:extLst>
      <p:ext uri="{BB962C8B-B14F-4D97-AF65-F5344CB8AC3E}">
        <p14:creationId xmlns:p14="http://schemas.microsoft.com/office/powerpoint/2010/main" val="296555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16E9CD0B-4197-475F-A821-C89AB6365B3D}"/>
              </a:ext>
            </a:extLst>
          </p:cNvPr>
          <p:cNvSpPr>
            <a:spLocks noGrp="1"/>
          </p:cNvSpPr>
          <p:nvPr>
            <p:ph type="dt" sz="half" idx="10"/>
          </p:nvPr>
        </p:nvSpPr>
        <p:spPr/>
        <p:txBody>
          <a:bodyPr/>
          <a:lstStyle>
            <a:lvl1pPr>
              <a:defRPr/>
            </a:lvl1pPr>
          </a:lstStyle>
          <a:p>
            <a:pPr>
              <a:defRPr/>
            </a:pPr>
            <a:fld id="{4EF463EC-B5BF-444B-8389-22BC447AC1CC}" type="datetimeFigureOut">
              <a:rPr lang="pl-PL"/>
              <a:pPr>
                <a:defRPr/>
              </a:pPr>
              <a:t>2020-09-16</a:t>
            </a:fld>
            <a:endParaRPr lang="pl-PL"/>
          </a:p>
        </p:txBody>
      </p:sp>
      <p:sp>
        <p:nvSpPr>
          <p:cNvPr id="5" name="Footer Placeholder 4">
            <a:extLst>
              <a:ext uri="{FF2B5EF4-FFF2-40B4-BE49-F238E27FC236}">
                <a16:creationId xmlns:a16="http://schemas.microsoft.com/office/drawing/2014/main" id="{E01F289F-F9C6-44A6-A4C2-25C6EBFF3664}"/>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0DE98960-C325-4A46-9413-DB730CC1BE69}"/>
              </a:ext>
            </a:extLst>
          </p:cNvPr>
          <p:cNvSpPr>
            <a:spLocks noGrp="1"/>
          </p:cNvSpPr>
          <p:nvPr>
            <p:ph type="sldNum" sz="quarter" idx="12"/>
          </p:nvPr>
        </p:nvSpPr>
        <p:spPr/>
        <p:txBody>
          <a:bodyPr/>
          <a:lstStyle>
            <a:lvl1pPr>
              <a:defRPr/>
            </a:lvl1pPr>
          </a:lstStyle>
          <a:p>
            <a:fld id="{CC0B1228-ACD0-4651-AADA-C30A2B1B3F1C}" type="slidenum">
              <a:rPr lang="pl-PL" altLang="pl-PL"/>
              <a:pPr/>
              <a:t>‹#›</a:t>
            </a:fld>
            <a:endParaRPr lang="pl-PL" altLang="pl-PL"/>
          </a:p>
        </p:txBody>
      </p:sp>
    </p:spTree>
    <p:extLst>
      <p:ext uri="{BB962C8B-B14F-4D97-AF65-F5344CB8AC3E}">
        <p14:creationId xmlns:p14="http://schemas.microsoft.com/office/powerpoint/2010/main" val="42691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D260A217-F5EA-42AA-9BE4-F6BB1593852A}"/>
              </a:ext>
            </a:extLst>
          </p:cNvPr>
          <p:cNvSpPr>
            <a:spLocks noGrp="1"/>
          </p:cNvSpPr>
          <p:nvPr>
            <p:ph type="dt" sz="half" idx="10"/>
          </p:nvPr>
        </p:nvSpPr>
        <p:spPr/>
        <p:txBody>
          <a:bodyPr/>
          <a:lstStyle>
            <a:lvl1pPr>
              <a:defRPr/>
            </a:lvl1pPr>
          </a:lstStyle>
          <a:p>
            <a:pPr>
              <a:defRPr/>
            </a:pPr>
            <a:fld id="{F8F63E75-4F89-4475-AB8F-F35E303205AE}" type="datetimeFigureOut">
              <a:rPr lang="pl-PL"/>
              <a:pPr>
                <a:defRPr/>
              </a:pPr>
              <a:t>2020-09-16</a:t>
            </a:fld>
            <a:endParaRPr lang="pl-PL"/>
          </a:p>
        </p:txBody>
      </p:sp>
      <p:sp>
        <p:nvSpPr>
          <p:cNvPr id="5" name="Footer Placeholder 4">
            <a:extLst>
              <a:ext uri="{FF2B5EF4-FFF2-40B4-BE49-F238E27FC236}">
                <a16:creationId xmlns:a16="http://schemas.microsoft.com/office/drawing/2014/main" id="{1E516FEF-8333-49EB-B5AF-09A55F0AA336}"/>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16CF51BA-B5E6-4533-9DF4-5FC19ECAB113}"/>
              </a:ext>
            </a:extLst>
          </p:cNvPr>
          <p:cNvSpPr>
            <a:spLocks noGrp="1"/>
          </p:cNvSpPr>
          <p:nvPr>
            <p:ph type="sldNum" sz="quarter" idx="12"/>
          </p:nvPr>
        </p:nvSpPr>
        <p:spPr/>
        <p:txBody>
          <a:bodyPr/>
          <a:lstStyle>
            <a:lvl1pPr>
              <a:defRPr/>
            </a:lvl1pPr>
          </a:lstStyle>
          <a:p>
            <a:fld id="{CBF886A3-D9F3-4968-AB2C-1539ECD60609}" type="slidenum">
              <a:rPr lang="pl-PL" altLang="pl-PL"/>
              <a:pPr/>
              <a:t>‹#›</a:t>
            </a:fld>
            <a:endParaRPr lang="pl-PL" altLang="pl-PL"/>
          </a:p>
        </p:txBody>
      </p:sp>
    </p:spTree>
    <p:extLst>
      <p:ext uri="{BB962C8B-B14F-4D97-AF65-F5344CB8AC3E}">
        <p14:creationId xmlns:p14="http://schemas.microsoft.com/office/powerpoint/2010/main" val="1252390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7D75164F-37E6-40AD-9451-575265F64B70}"/>
              </a:ext>
            </a:extLst>
          </p:cNvPr>
          <p:cNvSpPr>
            <a:spLocks noGrp="1"/>
          </p:cNvSpPr>
          <p:nvPr>
            <p:ph type="dt" sz="half" idx="10"/>
          </p:nvPr>
        </p:nvSpPr>
        <p:spPr/>
        <p:txBody>
          <a:bodyPr/>
          <a:lstStyle>
            <a:lvl1pPr>
              <a:defRPr/>
            </a:lvl1pPr>
          </a:lstStyle>
          <a:p>
            <a:pPr>
              <a:defRPr/>
            </a:pPr>
            <a:fld id="{E1BA96A8-3755-4C2B-A2FD-DA0FAD3F01C6}" type="datetimeFigureOut">
              <a:rPr lang="pl-PL"/>
              <a:pPr>
                <a:defRPr/>
              </a:pPr>
              <a:t>2020-09-16</a:t>
            </a:fld>
            <a:endParaRPr lang="pl-PL"/>
          </a:p>
        </p:txBody>
      </p:sp>
      <p:sp>
        <p:nvSpPr>
          <p:cNvPr id="5" name="Footer Placeholder 4">
            <a:extLst>
              <a:ext uri="{FF2B5EF4-FFF2-40B4-BE49-F238E27FC236}">
                <a16:creationId xmlns:a16="http://schemas.microsoft.com/office/drawing/2014/main" id="{A94531B5-8CC6-4DF3-8D3D-4234125953ED}"/>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96505814-1602-4A1C-94F4-39A8FFE5D065}"/>
              </a:ext>
            </a:extLst>
          </p:cNvPr>
          <p:cNvSpPr>
            <a:spLocks noGrp="1"/>
          </p:cNvSpPr>
          <p:nvPr>
            <p:ph type="sldNum" sz="quarter" idx="12"/>
          </p:nvPr>
        </p:nvSpPr>
        <p:spPr/>
        <p:txBody>
          <a:bodyPr/>
          <a:lstStyle>
            <a:lvl1pPr>
              <a:defRPr/>
            </a:lvl1pPr>
          </a:lstStyle>
          <a:p>
            <a:fld id="{40C8D98C-C520-4859-8A37-EDEEF3B3D15C}" type="slidenum">
              <a:rPr lang="pl-PL" altLang="pl-PL"/>
              <a:pPr/>
              <a:t>‹#›</a:t>
            </a:fld>
            <a:endParaRPr lang="pl-PL" altLang="pl-PL"/>
          </a:p>
        </p:txBody>
      </p:sp>
    </p:spTree>
    <p:extLst>
      <p:ext uri="{BB962C8B-B14F-4D97-AF65-F5344CB8AC3E}">
        <p14:creationId xmlns:p14="http://schemas.microsoft.com/office/powerpoint/2010/main" val="70608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a:xfrm>
            <a:off x="684226" y="1050926"/>
            <a:ext cx="7766758" cy="1431925"/>
          </a:xfrm>
        </p:spPr>
        <p:txBody>
          <a:bodyPr/>
          <a:lstStyle/>
          <a:p>
            <a:r>
              <a:rPr lang="pl-PL"/>
              <a:t>Kliknij, aby edytować styl</a:t>
            </a:r>
          </a:p>
        </p:txBody>
      </p:sp>
      <p:sp>
        <p:nvSpPr>
          <p:cNvPr id="3" name="Symbol zastępczy daty 2"/>
          <p:cNvSpPr>
            <a:spLocks noGrp="1"/>
          </p:cNvSpPr>
          <p:nvPr>
            <p:ph type="dt" idx="10"/>
          </p:nvPr>
        </p:nvSpPr>
        <p:spPr>
          <a:xfrm>
            <a:off x="6587313" y="6400801"/>
            <a:ext cx="1900300" cy="455613"/>
          </a:xfrm>
        </p:spPr>
        <p:txBody>
          <a:bodyPr/>
          <a:lstStyle>
            <a:lvl1pPr>
              <a:defRPr/>
            </a:lvl1pPr>
          </a:lstStyle>
          <a:p>
            <a:fld id="{4A5CA35C-9424-413B-9DC7-6DC41AFDF01F}" type="datetime1">
              <a:rPr lang="pl-PL" smtClean="0"/>
              <a:pPr/>
              <a:t>2020-09-16</a:t>
            </a:fld>
            <a:endParaRPr lang="en-GB"/>
          </a:p>
        </p:txBody>
      </p:sp>
      <p:sp>
        <p:nvSpPr>
          <p:cNvPr id="4" name="Symbol zastępczy stopki 3"/>
          <p:cNvSpPr>
            <a:spLocks noGrp="1"/>
          </p:cNvSpPr>
          <p:nvPr>
            <p:ph type="ftr" idx="11"/>
          </p:nvPr>
        </p:nvSpPr>
        <p:spPr>
          <a:xfrm>
            <a:off x="323798" y="6400801"/>
            <a:ext cx="5251097" cy="455613"/>
          </a:xfrm>
        </p:spPr>
        <p:txBody>
          <a:bodyPr/>
          <a:lstStyle>
            <a:lvl1pPr>
              <a:defRPr/>
            </a:lvl1pPr>
          </a:lstStyle>
          <a:p>
            <a:r>
              <a:rPr lang="pl-PL"/>
              <a:t>Opracowanie: M. Jabłoński, P. Smęda</a:t>
            </a:r>
            <a:endParaRPr lang="en-GB"/>
          </a:p>
        </p:txBody>
      </p:sp>
    </p:spTree>
    <p:extLst>
      <p:ext uri="{BB962C8B-B14F-4D97-AF65-F5344CB8AC3E}">
        <p14:creationId xmlns:p14="http://schemas.microsoft.com/office/powerpoint/2010/main" val="96069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Date Placeholder 3">
            <a:extLst>
              <a:ext uri="{FF2B5EF4-FFF2-40B4-BE49-F238E27FC236}">
                <a16:creationId xmlns:a16="http://schemas.microsoft.com/office/drawing/2014/main" id="{4667E416-0B39-49D9-ABB5-36590C84D889}"/>
              </a:ext>
            </a:extLst>
          </p:cNvPr>
          <p:cNvSpPr>
            <a:spLocks noGrp="1"/>
          </p:cNvSpPr>
          <p:nvPr>
            <p:ph type="dt" sz="half" idx="10"/>
          </p:nvPr>
        </p:nvSpPr>
        <p:spPr/>
        <p:txBody>
          <a:bodyPr/>
          <a:lstStyle>
            <a:lvl1pPr>
              <a:defRPr/>
            </a:lvl1pPr>
          </a:lstStyle>
          <a:p>
            <a:pPr>
              <a:defRPr/>
            </a:pPr>
            <a:fld id="{3F3AC3BB-8877-4A56-B1D4-21569992A874}" type="datetimeFigureOut">
              <a:rPr lang="pl-PL"/>
              <a:pPr>
                <a:defRPr/>
              </a:pPr>
              <a:t>2020-09-16</a:t>
            </a:fld>
            <a:endParaRPr lang="pl-PL"/>
          </a:p>
        </p:txBody>
      </p:sp>
      <p:sp>
        <p:nvSpPr>
          <p:cNvPr id="5" name="Footer Placeholder 4">
            <a:extLst>
              <a:ext uri="{FF2B5EF4-FFF2-40B4-BE49-F238E27FC236}">
                <a16:creationId xmlns:a16="http://schemas.microsoft.com/office/drawing/2014/main" id="{796AD3DC-B516-441D-B540-C8F52709573B}"/>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F941925A-D281-460E-8D68-98087CAD3A4B}"/>
              </a:ext>
            </a:extLst>
          </p:cNvPr>
          <p:cNvSpPr>
            <a:spLocks noGrp="1"/>
          </p:cNvSpPr>
          <p:nvPr>
            <p:ph type="sldNum" sz="quarter" idx="12"/>
          </p:nvPr>
        </p:nvSpPr>
        <p:spPr/>
        <p:txBody>
          <a:bodyPr/>
          <a:lstStyle>
            <a:lvl1pPr>
              <a:defRPr/>
            </a:lvl1pPr>
          </a:lstStyle>
          <a:p>
            <a:fld id="{F9D10FEF-9179-43EA-BCB2-8EF9B2B02BA1}" type="slidenum">
              <a:rPr lang="pl-PL" altLang="pl-PL"/>
              <a:pPr/>
              <a:t>‹#›</a:t>
            </a:fld>
            <a:endParaRPr lang="pl-PL" altLang="pl-PL"/>
          </a:p>
        </p:txBody>
      </p:sp>
    </p:spTree>
    <p:extLst>
      <p:ext uri="{BB962C8B-B14F-4D97-AF65-F5344CB8AC3E}">
        <p14:creationId xmlns:p14="http://schemas.microsoft.com/office/powerpoint/2010/main" val="1958877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A6A115-8364-4212-8751-471B44454619}"/>
              </a:ext>
            </a:extLst>
          </p:cNvPr>
          <p:cNvSpPr>
            <a:spLocks noGrp="1"/>
          </p:cNvSpPr>
          <p:nvPr>
            <p:ph type="dt" sz="half" idx="10"/>
          </p:nvPr>
        </p:nvSpPr>
        <p:spPr/>
        <p:txBody>
          <a:bodyPr/>
          <a:lstStyle>
            <a:lvl1pPr>
              <a:defRPr/>
            </a:lvl1pPr>
          </a:lstStyle>
          <a:p>
            <a:pPr>
              <a:defRPr/>
            </a:pPr>
            <a:fld id="{E1594290-95E5-4044-BA3C-ED5C12E830A1}" type="datetimeFigureOut">
              <a:rPr lang="pl-PL"/>
              <a:pPr>
                <a:defRPr/>
              </a:pPr>
              <a:t>2020-09-16</a:t>
            </a:fld>
            <a:endParaRPr lang="pl-PL"/>
          </a:p>
        </p:txBody>
      </p:sp>
      <p:sp>
        <p:nvSpPr>
          <p:cNvPr id="5" name="Footer Placeholder 4">
            <a:extLst>
              <a:ext uri="{FF2B5EF4-FFF2-40B4-BE49-F238E27FC236}">
                <a16:creationId xmlns:a16="http://schemas.microsoft.com/office/drawing/2014/main" id="{E4BDD081-3316-42B2-B5F3-5ED75397D026}"/>
              </a:ext>
            </a:extLst>
          </p:cNvPr>
          <p:cNvSpPr>
            <a:spLocks noGrp="1"/>
          </p:cNvSpPr>
          <p:nvPr>
            <p:ph type="ftr" sz="quarter" idx="11"/>
          </p:nvPr>
        </p:nvSpPr>
        <p:spPr/>
        <p:txBody>
          <a:bodyPr/>
          <a:lstStyle>
            <a:lvl1pPr>
              <a:defRPr/>
            </a:lvl1pPr>
          </a:lstStyle>
          <a:p>
            <a:pPr>
              <a:defRPr/>
            </a:pPr>
            <a:endParaRPr lang="pl-PL"/>
          </a:p>
        </p:txBody>
      </p:sp>
      <p:sp>
        <p:nvSpPr>
          <p:cNvPr id="6" name="Slide Number Placeholder 5">
            <a:extLst>
              <a:ext uri="{FF2B5EF4-FFF2-40B4-BE49-F238E27FC236}">
                <a16:creationId xmlns:a16="http://schemas.microsoft.com/office/drawing/2014/main" id="{8A363CF6-D24B-4C14-9D39-97E8A9F03530}"/>
              </a:ext>
            </a:extLst>
          </p:cNvPr>
          <p:cNvSpPr>
            <a:spLocks noGrp="1"/>
          </p:cNvSpPr>
          <p:nvPr>
            <p:ph type="sldNum" sz="quarter" idx="12"/>
          </p:nvPr>
        </p:nvSpPr>
        <p:spPr/>
        <p:txBody>
          <a:bodyPr/>
          <a:lstStyle>
            <a:lvl1pPr>
              <a:defRPr/>
            </a:lvl1pPr>
          </a:lstStyle>
          <a:p>
            <a:fld id="{6DAABE04-FE2C-467E-B3D0-94DA59C4D727}" type="slidenum">
              <a:rPr lang="pl-PL" altLang="pl-PL"/>
              <a:pPr/>
              <a:t>‹#›</a:t>
            </a:fld>
            <a:endParaRPr lang="pl-PL" altLang="pl-PL"/>
          </a:p>
        </p:txBody>
      </p:sp>
    </p:spTree>
    <p:extLst>
      <p:ext uri="{BB962C8B-B14F-4D97-AF65-F5344CB8AC3E}">
        <p14:creationId xmlns:p14="http://schemas.microsoft.com/office/powerpoint/2010/main" val="116728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Date Placeholder 3">
            <a:extLst>
              <a:ext uri="{FF2B5EF4-FFF2-40B4-BE49-F238E27FC236}">
                <a16:creationId xmlns:a16="http://schemas.microsoft.com/office/drawing/2014/main" id="{B183814B-9707-4323-9642-EB93A64E0B2C}"/>
              </a:ext>
            </a:extLst>
          </p:cNvPr>
          <p:cNvSpPr>
            <a:spLocks noGrp="1"/>
          </p:cNvSpPr>
          <p:nvPr>
            <p:ph type="dt" sz="half" idx="10"/>
          </p:nvPr>
        </p:nvSpPr>
        <p:spPr/>
        <p:txBody>
          <a:bodyPr/>
          <a:lstStyle>
            <a:lvl1pPr>
              <a:defRPr/>
            </a:lvl1pPr>
          </a:lstStyle>
          <a:p>
            <a:pPr>
              <a:defRPr/>
            </a:pPr>
            <a:fld id="{F7653523-9D14-4D8B-A693-63EFE44FBEF0}" type="datetimeFigureOut">
              <a:rPr lang="pl-PL"/>
              <a:pPr>
                <a:defRPr/>
              </a:pPr>
              <a:t>2020-09-16</a:t>
            </a:fld>
            <a:endParaRPr lang="pl-PL"/>
          </a:p>
        </p:txBody>
      </p:sp>
      <p:sp>
        <p:nvSpPr>
          <p:cNvPr id="6" name="Footer Placeholder 4">
            <a:extLst>
              <a:ext uri="{FF2B5EF4-FFF2-40B4-BE49-F238E27FC236}">
                <a16:creationId xmlns:a16="http://schemas.microsoft.com/office/drawing/2014/main" id="{FD4C496E-D488-4E9A-B713-8507958883C1}"/>
              </a:ext>
            </a:extLst>
          </p:cNvPr>
          <p:cNvSpPr>
            <a:spLocks noGrp="1"/>
          </p:cNvSpPr>
          <p:nvPr>
            <p:ph type="ftr" sz="quarter" idx="11"/>
          </p:nvPr>
        </p:nvSpPr>
        <p:spPr/>
        <p:txBody>
          <a:bodyPr/>
          <a:lstStyle>
            <a:lvl1pPr>
              <a:defRPr/>
            </a:lvl1pPr>
          </a:lstStyle>
          <a:p>
            <a:pPr>
              <a:defRPr/>
            </a:pPr>
            <a:endParaRPr lang="pl-PL"/>
          </a:p>
        </p:txBody>
      </p:sp>
      <p:sp>
        <p:nvSpPr>
          <p:cNvPr id="7" name="Slide Number Placeholder 5">
            <a:extLst>
              <a:ext uri="{FF2B5EF4-FFF2-40B4-BE49-F238E27FC236}">
                <a16:creationId xmlns:a16="http://schemas.microsoft.com/office/drawing/2014/main" id="{91087385-0F1C-4320-83CB-3C8858D99EF8}"/>
              </a:ext>
            </a:extLst>
          </p:cNvPr>
          <p:cNvSpPr>
            <a:spLocks noGrp="1"/>
          </p:cNvSpPr>
          <p:nvPr>
            <p:ph type="sldNum" sz="quarter" idx="12"/>
          </p:nvPr>
        </p:nvSpPr>
        <p:spPr/>
        <p:txBody>
          <a:bodyPr/>
          <a:lstStyle>
            <a:lvl1pPr>
              <a:defRPr/>
            </a:lvl1pPr>
          </a:lstStyle>
          <a:p>
            <a:fld id="{B2F9A4E4-4FEC-4ADE-B12D-A05FF07239E4}" type="slidenum">
              <a:rPr lang="pl-PL" altLang="pl-PL"/>
              <a:pPr/>
              <a:t>‹#›</a:t>
            </a:fld>
            <a:endParaRPr lang="pl-PL" altLang="pl-PL"/>
          </a:p>
        </p:txBody>
      </p:sp>
    </p:spTree>
    <p:extLst>
      <p:ext uri="{BB962C8B-B14F-4D97-AF65-F5344CB8AC3E}">
        <p14:creationId xmlns:p14="http://schemas.microsoft.com/office/powerpoint/2010/main" val="136941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Date Placeholder 3">
            <a:extLst>
              <a:ext uri="{FF2B5EF4-FFF2-40B4-BE49-F238E27FC236}">
                <a16:creationId xmlns:a16="http://schemas.microsoft.com/office/drawing/2014/main" id="{ADB48DF1-F353-46CF-83E0-80A7FB2D2414}"/>
              </a:ext>
            </a:extLst>
          </p:cNvPr>
          <p:cNvSpPr>
            <a:spLocks noGrp="1"/>
          </p:cNvSpPr>
          <p:nvPr>
            <p:ph type="dt" sz="half" idx="10"/>
          </p:nvPr>
        </p:nvSpPr>
        <p:spPr/>
        <p:txBody>
          <a:bodyPr/>
          <a:lstStyle>
            <a:lvl1pPr>
              <a:defRPr/>
            </a:lvl1pPr>
          </a:lstStyle>
          <a:p>
            <a:pPr>
              <a:defRPr/>
            </a:pPr>
            <a:fld id="{1ED60AB3-FCCA-4AD0-A1CD-8786765F3193}" type="datetimeFigureOut">
              <a:rPr lang="pl-PL"/>
              <a:pPr>
                <a:defRPr/>
              </a:pPr>
              <a:t>2020-09-16</a:t>
            </a:fld>
            <a:endParaRPr lang="pl-PL"/>
          </a:p>
        </p:txBody>
      </p:sp>
      <p:sp>
        <p:nvSpPr>
          <p:cNvPr id="8" name="Footer Placeholder 4">
            <a:extLst>
              <a:ext uri="{FF2B5EF4-FFF2-40B4-BE49-F238E27FC236}">
                <a16:creationId xmlns:a16="http://schemas.microsoft.com/office/drawing/2014/main" id="{F3386345-F875-4425-9017-A24BB3707A77}"/>
              </a:ext>
            </a:extLst>
          </p:cNvPr>
          <p:cNvSpPr>
            <a:spLocks noGrp="1"/>
          </p:cNvSpPr>
          <p:nvPr>
            <p:ph type="ftr" sz="quarter" idx="11"/>
          </p:nvPr>
        </p:nvSpPr>
        <p:spPr/>
        <p:txBody>
          <a:bodyPr/>
          <a:lstStyle>
            <a:lvl1pPr>
              <a:defRPr/>
            </a:lvl1pPr>
          </a:lstStyle>
          <a:p>
            <a:pPr>
              <a:defRPr/>
            </a:pPr>
            <a:endParaRPr lang="pl-PL"/>
          </a:p>
        </p:txBody>
      </p:sp>
      <p:sp>
        <p:nvSpPr>
          <p:cNvPr id="9" name="Slide Number Placeholder 5">
            <a:extLst>
              <a:ext uri="{FF2B5EF4-FFF2-40B4-BE49-F238E27FC236}">
                <a16:creationId xmlns:a16="http://schemas.microsoft.com/office/drawing/2014/main" id="{2FE0F1F7-83A1-4C6F-9CBD-E1A3F36AD8B4}"/>
              </a:ext>
            </a:extLst>
          </p:cNvPr>
          <p:cNvSpPr>
            <a:spLocks noGrp="1"/>
          </p:cNvSpPr>
          <p:nvPr>
            <p:ph type="sldNum" sz="quarter" idx="12"/>
          </p:nvPr>
        </p:nvSpPr>
        <p:spPr/>
        <p:txBody>
          <a:bodyPr/>
          <a:lstStyle>
            <a:lvl1pPr>
              <a:defRPr/>
            </a:lvl1pPr>
          </a:lstStyle>
          <a:p>
            <a:fld id="{4EB07D1C-FFBD-4B00-BCCB-664E24736885}" type="slidenum">
              <a:rPr lang="pl-PL" altLang="pl-PL"/>
              <a:pPr/>
              <a:t>‹#›</a:t>
            </a:fld>
            <a:endParaRPr lang="pl-PL" altLang="pl-PL"/>
          </a:p>
        </p:txBody>
      </p:sp>
    </p:spTree>
    <p:extLst>
      <p:ext uri="{BB962C8B-B14F-4D97-AF65-F5344CB8AC3E}">
        <p14:creationId xmlns:p14="http://schemas.microsoft.com/office/powerpoint/2010/main" val="2185896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Date Placeholder 3">
            <a:extLst>
              <a:ext uri="{FF2B5EF4-FFF2-40B4-BE49-F238E27FC236}">
                <a16:creationId xmlns:a16="http://schemas.microsoft.com/office/drawing/2014/main" id="{0DB59C60-405E-42DE-A964-7A16CBF0D6E1}"/>
              </a:ext>
            </a:extLst>
          </p:cNvPr>
          <p:cNvSpPr>
            <a:spLocks noGrp="1"/>
          </p:cNvSpPr>
          <p:nvPr>
            <p:ph type="dt" sz="half" idx="10"/>
          </p:nvPr>
        </p:nvSpPr>
        <p:spPr/>
        <p:txBody>
          <a:bodyPr/>
          <a:lstStyle>
            <a:lvl1pPr>
              <a:defRPr/>
            </a:lvl1pPr>
          </a:lstStyle>
          <a:p>
            <a:pPr>
              <a:defRPr/>
            </a:pPr>
            <a:fld id="{803A7E50-982F-44A6-8635-8F356187B892}" type="datetimeFigureOut">
              <a:rPr lang="pl-PL"/>
              <a:pPr>
                <a:defRPr/>
              </a:pPr>
              <a:t>2020-09-16</a:t>
            </a:fld>
            <a:endParaRPr lang="pl-PL"/>
          </a:p>
        </p:txBody>
      </p:sp>
      <p:sp>
        <p:nvSpPr>
          <p:cNvPr id="4" name="Footer Placeholder 4">
            <a:extLst>
              <a:ext uri="{FF2B5EF4-FFF2-40B4-BE49-F238E27FC236}">
                <a16:creationId xmlns:a16="http://schemas.microsoft.com/office/drawing/2014/main" id="{EC539E40-DF11-490E-835E-FBEB0F25AD51}"/>
              </a:ext>
            </a:extLst>
          </p:cNvPr>
          <p:cNvSpPr>
            <a:spLocks noGrp="1"/>
          </p:cNvSpPr>
          <p:nvPr>
            <p:ph type="ftr" sz="quarter" idx="11"/>
          </p:nvPr>
        </p:nvSpPr>
        <p:spPr/>
        <p:txBody>
          <a:bodyPr/>
          <a:lstStyle>
            <a:lvl1pPr>
              <a:defRPr/>
            </a:lvl1pPr>
          </a:lstStyle>
          <a:p>
            <a:pPr>
              <a:defRPr/>
            </a:pPr>
            <a:endParaRPr lang="pl-PL"/>
          </a:p>
        </p:txBody>
      </p:sp>
      <p:sp>
        <p:nvSpPr>
          <p:cNvPr id="5" name="Slide Number Placeholder 5">
            <a:extLst>
              <a:ext uri="{FF2B5EF4-FFF2-40B4-BE49-F238E27FC236}">
                <a16:creationId xmlns:a16="http://schemas.microsoft.com/office/drawing/2014/main" id="{0320378F-CD71-41FE-A900-77E5610A9AEA}"/>
              </a:ext>
            </a:extLst>
          </p:cNvPr>
          <p:cNvSpPr>
            <a:spLocks noGrp="1"/>
          </p:cNvSpPr>
          <p:nvPr>
            <p:ph type="sldNum" sz="quarter" idx="12"/>
          </p:nvPr>
        </p:nvSpPr>
        <p:spPr/>
        <p:txBody>
          <a:bodyPr/>
          <a:lstStyle>
            <a:lvl1pPr>
              <a:defRPr/>
            </a:lvl1pPr>
          </a:lstStyle>
          <a:p>
            <a:fld id="{1F24D9AD-F17A-4C52-872E-74B70FE4977C}" type="slidenum">
              <a:rPr lang="pl-PL" altLang="pl-PL"/>
              <a:pPr/>
              <a:t>‹#›</a:t>
            </a:fld>
            <a:endParaRPr lang="pl-PL" altLang="pl-PL"/>
          </a:p>
        </p:txBody>
      </p:sp>
    </p:spTree>
    <p:extLst>
      <p:ext uri="{BB962C8B-B14F-4D97-AF65-F5344CB8AC3E}">
        <p14:creationId xmlns:p14="http://schemas.microsoft.com/office/powerpoint/2010/main" val="3502922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7BE5168-8CFF-4E18-BD44-02089B98D012}"/>
              </a:ext>
            </a:extLst>
          </p:cNvPr>
          <p:cNvSpPr>
            <a:spLocks noGrp="1"/>
          </p:cNvSpPr>
          <p:nvPr>
            <p:ph type="dt" sz="half" idx="10"/>
          </p:nvPr>
        </p:nvSpPr>
        <p:spPr/>
        <p:txBody>
          <a:bodyPr/>
          <a:lstStyle>
            <a:lvl1pPr>
              <a:defRPr/>
            </a:lvl1pPr>
          </a:lstStyle>
          <a:p>
            <a:pPr>
              <a:defRPr/>
            </a:pPr>
            <a:fld id="{8893056A-3E4E-48F8-92EB-E5F6AF7DA8AA}" type="datetimeFigureOut">
              <a:rPr lang="pl-PL"/>
              <a:pPr>
                <a:defRPr/>
              </a:pPr>
              <a:t>2020-09-16</a:t>
            </a:fld>
            <a:endParaRPr lang="pl-PL"/>
          </a:p>
        </p:txBody>
      </p:sp>
      <p:sp>
        <p:nvSpPr>
          <p:cNvPr id="3" name="Footer Placeholder 4">
            <a:extLst>
              <a:ext uri="{FF2B5EF4-FFF2-40B4-BE49-F238E27FC236}">
                <a16:creationId xmlns:a16="http://schemas.microsoft.com/office/drawing/2014/main" id="{EE481572-D688-4521-836E-B0084E8A83D3}"/>
              </a:ext>
            </a:extLst>
          </p:cNvPr>
          <p:cNvSpPr>
            <a:spLocks noGrp="1"/>
          </p:cNvSpPr>
          <p:nvPr>
            <p:ph type="ftr" sz="quarter" idx="11"/>
          </p:nvPr>
        </p:nvSpPr>
        <p:spPr/>
        <p:txBody>
          <a:bodyPr/>
          <a:lstStyle>
            <a:lvl1pPr>
              <a:defRPr/>
            </a:lvl1pPr>
          </a:lstStyle>
          <a:p>
            <a:pPr>
              <a:defRPr/>
            </a:pPr>
            <a:endParaRPr lang="pl-PL"/>
          </a:p>
        </p:txBody>
      </p:sp>
      <p:sp>
        <p:nvSpPr>
          <p:cNvPr id="4" name="Slide Number Placeholder 5">
            <a:extLst>
              <a:ext uri="{FF2B5EF4-FFF2-40B4-BE49-F238E27FC236}">
                <a16:creationId xmlns:a16="http://schemas.microsoft.com/office/drawing/2014/main" id="{E7FE04F2-49EA-46C5-9FEF-DB058EDB6DD3}"/>
              </a:ext>
            </a:extLst>
          </p:cNvPr>
          <p:cNvSpPr>
            <a:spLocks noGrp="1"/>
          </p:cNvSpPr>
          <p:nvPr>
            <p:ph type="sldNum" sz="quarter" idx="12"/>
          </p:nvPr>
        </p:nvSpPr>
        <p:spPr/>
        <p:txBody>
          <a:bodyPr/>
          <a:lstStyle>
            <a:lvl1pPr>
              <a:defRPr/>
            </a:lvl1pPr>
          </a:lstStyle>
          <a:p>
            <a:fld id="{E124B358-8831-47EC-8E97-7FF17D434036}" type="slidenum">
              <a:rPr lang="pl-PL" altLang="pl-PL"/>
              <a:pPr/>
              <a:t>‹#›</a:t>
            </a:fld>
            <a:endParaRPr lang="pl-PL" altLang="pl-PL"/>
          </a:p>
        </p:txBody>
      </p:sp>
    </p:spTree>
    <p:extLst>
      <p:ext uri="{BB962C8B-B14F-4D97-AF65-F5344CB8AC3E}">
        <p14:creationId xmlns:p14="http://schemas.microsoft.com/office/powerpoint/2010/main" val="3145253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BEF7771-5029-48AD-BB1D-D42B96534FBA}"/>
              </a:ext>
            </a:extLst>
          </p:cNvPr>
          <p:cNvSpPr>
            <a:spLocks noGrp="1"/>
          </p:cNvSpPr>
          <p:nvPr>
            <p:ph type="dt" sz="half" idx="10"/>
          </p:nvPr>
        </p:nvSpPr>
        <p:spPr/>
        <p:txBody>
          <a:bodyPr/>
          <a:lstStyle>
            <a:lvl1pPr>
              <a:defRPr/>
            </a:lvl1pPr>
          </a:lstStyle>
          <a:p>
            <a:pPr>
              <a:defRPr/>
            </a:pPr>
            <a:fld id="{67B4122A-B5DE-418E-B797-A5094B3C643B}" type="datetimeFigureOut">
              <a:rPr lang="pl-PL"/>
              <a:pPr>
                <a:defRPr/>
              </a:pPr>
              <a:t>2020-09-16</a:t>
            </a:fld>
            <a:endParaRPr lang="pl-PL"/>
          </a:p>
        </p:txBody>
      </p:sp>
      <p:sp>
        <p:nvSpPr>
          <p:cNvPr id="6" name="Footer Placeholder 4">
            <a:extLst>
              <a:ext uri="{FF2B5EF4-FFF2-40B4-BE49-F238E27FC236}">
                <a16:creationId xmlns:a16="http://schemas.microsoft.com/office/drawing/2014/main" id="{5AE29550-7C9E-462B-ADFC-F034FFC4E53A}"/>
              </a:ext>
            </a:extLst>
          </p:cNvPr>
          <p:cNvSpPr>
            <a:spLocks noGrp="1"/>
          </p:cNvSpPr>
          <p:nvPr>
            <p:ph type="ftr" sz="quarter" idx="11"/>
          </p:nvPr>
        </p:nvSpPr>
        <p:spPr/>
        <p:txBody>
          <a:bodyPr/>
          <a:lstStyle>
            <a:lvl1pPr>
              <a:defRPr/>
            </a:lvl1pPr>
          </a:lstStyle>
          <a:p>
            <a:pPr>
              <a:defRPr/>
            </a:pPr>
            <a:endParaRPr lang="pl-PL"/>
          </a:p>
        </p:txBody>
      </p:sp>
      <p:sp>
        <p:nvSpPr>
          <p:cNvPr id="7" name="Slide Number Placeholder 5">
            <a:extLst>
              <a:ext uri="{FF2B5EF4-FFF2-40B4-BE49-F238E27FC236}">
                <a16:creationId xmlns:a16="http://schemas.microsoft.com/office/drawing/2014/main" id="{4A50788A-FA84-4017-B986-9B0E6066FE30}"/>
              </a:ext>
            </a:extLst>
          </p:cNvPr>
          <p:cNvSpPr>
            <a:spLocks noGrp="1"/>
          </p:cNvSpPr>
          <p:nvPr>
            <p:ph type="sldNum" sz="quarter" idx="12"/>
          </p:nvPr>
        </p:nvSpPr>
        <p:spPr/>
        <p:txBody>
          <a:bodyPr/>
          <a:lstStyle>
            <a:lvl1pPr>
              <a:defRPr/>
            </a:lvl1pPr>
          </a:lstStyle>
          <a:p>
            <a:fld id="{DDF27664-19D0-4F9C-A7F5-3789AE14A089}" type="slidenum">
              <a:rPr lang="pl-PL" altLang="pl-PL"/>
              <a:pPr/>
              <a:t>‹#›</a:t>
            </a:fld>
            <a:endParaRPr lang="pl-PL" altLang="pl-PL"/>
          </a:p>
        </p:txBody>
      </p:sp>
    </p:spTree>
    <p:extLst>
      <p:ext uri="{BB962C8B-B14F-4D97-AF65-F5344CB8AC3E}">
        <p14:creationId xmlns:p14="http://schemas.microsoft.com/office/powerpoint/2010/main" val="10232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pl-PL"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8D82344-7D79-4895-BF55-C2BC3224FA7F}"/>
              </a:ext>
            </a:extLst>
          </p:cNvPr>
          <p:cNvSpPr>
            <a:spLocks noGrp="1"/>
          </p:cNvSpPr>
          <p:nvPr>
            <p:ph type="dt" sz="half" idx="10"/>
          </p:nvPr>
        </p:nvSpPr>
        <p:spPr/>
        <p:txBody>
          <a:bodyPr/>
          <a:lstStyle>
            <a:lvl1pPr>
              <a:defRPr/>
            </a:lvl1pPr>
          </a:lstStyle>
          <a:p>
            <a:pPr>
              <a:defRPr/>
            </a:pPr>
            <a:fld id="{991F0E4E-F42F-4907-8F86-321477370120}" type="datetimeFigureOut">
              <a:rPr lang="pl-PL"/>
              <a:pPr>
                <a:defRPr/>
              </a:pPr>
              <a:t>2020-09-16</a:t>
            </a:fld>
            <a:endParaRPr lang="pl-PL"/>
          </a:p>
        </p:txBody>
      </p:sp>
      <p:sp>
        <p:nvSpPr>
          <p:cNvPr id="6" name="Footer Placeholder 4">
            <a:extLst>
              <a:ext uri="{FF2B5EF4-FFF2-40B4-BE49-F238E27FC236}">
                <a16:creationId xmlns:a16="http://schemas.microsoft.com/office/drawing/2014/main" id="{1A2EDAE2-D6C2-4D9C-8B31-5F94097F79B5}"/>
              </a:ext>
            </a:extLst>
          </p:cNvPr>
          <p:cNvSpPr>
            <a:spLocks noGrp="1"/>
          </p:cNvSpPr>
          <p:nvPr>
            <p:ph type="ftr" sz="quarter" idx="11"/>
          </p:nvPr>
        </p:nvSpPr>
        <p:spPr/>
        <p:txBody>
          <a:bodyPr/>
          <a:lstStyle>
            <a:lvl1pPr>
              <a:defRPr/>
            </a:lvl1pPr>
          </a:lstStyle>
          <a:p>
            <a:pPr>
              <a:defRPr/>
            </a:pPr>
            <a:endParaRPr lang="pl-PL"/>
          </a:p>
        </p:txBody>
      </p:sp>
      <p:sp>
        <p:nvSpPr>
          <p:cNvPr id="7" name="Slide Number Placeholder 5">
            <a:extLst>
              <a:ext uri="{FF2B5EF4-FFF2-40B4-BE49-F238E27FC236}">
                <a16:creationId xmlns:a16="http://schemas.microsoft.com/office/drawing/2014/main" id="{443BB7AF-F27C-4B0F-850C-89AA14144916}"/>
              </a:ext>
            </a:extLst>
          </p:cNvPr>
          <p:cNvSpPr>
            <a:spLocks noGrp="1"/>
          </p:cNvSpPr>
          <p:nvPr>
            <p:ph type="sldNum" sz="quarter" idx="12"/>
          </p:nvPr>
        </p:nvSpPr>
        <p:spPr/>
        <p:txBody>
          <a:bodyPr/>
          <a:lstStyle>
            <a:lvl1pPr>
              <a:defRPr/>
            </a:lvl1pPr>
          </a:lstStyle>
          <a:p>
            <a:fld id="{5F7B35F8-7528-4C32-9A7B-76011E16C6FF}" type="slidenum">
              <a:rPr lang="pl-PL" altLang="pl-PL"/>
              <a:pPr/>
              <a:t>‹#›</a:t>
            </a:fld>
            <a:endParaRPr lang="pl-PL" altLang="pl-PL"/>
          </a:p>
        </p:txBody>
      </p:sp>
    </p:spTree>
    <p:extLst>
      <p:ext uri="{BB962C8B-B14F-4D97-AF65-F5344CB8AC3E}">
        <p14:creationId xmlns:p14="http://schemas.microsoft.com/office/powerpoint/2010/main" val="3009318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3D220B9-38FB-456C-8739-92FCB2DB96A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pl-PL"/>
              <a:t>Click to edit Master title style</a:t>
            </a:r>
            <a:endParaRPr lang="pl-PL" altLang="pl-PL"/>
          </a:p>
        </p:txBody>
      </p:sp>
      <p:sp>
        <p:nvSpPr>
          <p:cNvPr id="1027" name="Text Placeholder 2">
            <a:extLst>
              <a:ext uri="{FF2B5EF4-FFF2-40B4-BE49-F238E27FC236}">
                <a16:creationId xmlns:a16="http://schemas.microsoft.com/office/drawing/2014/main" id="{E27F30FE-2917-4C13-B687-1414AF722CE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l-PL"/>
              <a:t>Click to edit Master text styles</a:t>
            </a:r>
          </a:p>
          <a:p>
            <a:pPr lvl="1"/>
            <a:r>
              <a:rPr lang="en-US" altLang="pl-PL"/>
              <a:t>Second level</a:t>
            </a:r>
          </a:p>
          <a:p>
            <a:pPr lvl="2"/>
            <a:r>
              <a:rPr lang="en-US" altLang="pl-PL"/>
              <a:t>Third level</a:t>
            </a:r>
          </a:p>
          <a:p>
            <a:pPr lvl="3"/>
            <a:r>
              <a:rPr lang="en-US" altLang="pl-PL"/>
              <a:t>Fourth level</a:t>
            </a:r>
          </a:p>
          <a:p>
            <a:pPr lvl="4"/>
            <a:r>
              <a:rPr lang="en-US" altLang="pl-PL"/>
              <a:t>Fifth level</a:t>
            </a:r>
            <a:endParaRPr lang="pl-PL" altLang="pl-PL"/>
          </a:p>
        </p:txBody>
      </p:sp>
      <p:sp>
        <p:nvSpPr>
          <p:cNvPr id="4" name="Date Placeholder 3">
            <a:extLst>
              <a:ext uri="{FF2B5EF4-FFF2-40B4-BE49-F238E27FC236}">
                <a16:creationId xmlns:a16="http://schemas.microsoft.com/office/drawing/2014/main" id="{BC9BFC8A-70BA-4183-BA76-01D6EE8B63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A0DC36F8-1F4E-46D7-8421-2D261B969AD5}" type="datetimeFigureOut">
              <a:rPr lang="pl-PL"/>
              <a:pPr>
                <a:defRPr/>
              </a:pPr>
              <a:t>2020-09-16</a:t>
            </a:fld>
            <a:endParaRPr lang="pl-PL"/>
          </a:p>
        </p:txBody>
      </p:sp>
      <p:sp>
        <p:nvSpPr>
          <p:cNvPr id="5" name="Footer Placeholder 4">
            <a:extLst>
              <a:ext uri="{FF2B5EF4-FFF2-40B4-BE49-F238E27FC236}">
                <a16:creationId xmlns:a16="http://schemas.microsoft.com/office/drawing/2014/main" id="{5DDAD80F-6B13-4F37-91A7-06976BDA874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pl-PL"/>
          </a:p>
        </p:txBody>
      </p:sp>
      <p:sp>
        <p:nvSpPr>
          <p:cNvPr id="6" name="Slide Number Placeholder 5">
            <a:extLst>
              <a:ext uri="{FF2B5EF4-FFF2-40B4-BE49-F238E27FC236}">
                <a16:creationId xmlns:a16="http://schemas.microsoft.com/office/drawing/2014/main" id="{16189FA5-2314-46BF-9B90-FB1FC5E1E3C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7FA5969-FD7C-4AA7-9A31-DCD1DB9B6E34}" type="slidenum">
              <a:rPr lang="pl-PL" altLang="pl-PL"/>
              <a:pPr/>
              <a:t>‹#›</a:t>
            </a:fld>
            <a:endParaRPr lang="pl-PL" alt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hyperlink" Target="https://sip.lex.pl/#/document/17086198?unitId=art(86)&amp;cm=DOCUMENT"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hyperlink" Target="https://sip.lex.pl/#/document/17086198?unitId=art(88)&amp;cm=DOCUMEN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53.xml.rels><?xml version="1.0" encoding="UTF-8" standalone="yes"?>
<Relationships xmlns="http://schemas.openxmlformats.org/package/2006/relationships"><Relationship Id="rId2" Type="http://schemas.openxmlformats.org/officeDocument/2006/relationships/hyperlink" Target="https://sip.lex.pl/#/document/17086198?unitId=art(86(a))ust(1)&amp;cm=DOCUMENT"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6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78.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38.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7.pn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notesSlide" Target="../notesSlides/notesSlide153.xml"/><Relationship Id="rId7" Type="http://schemas.openxmlformats.org/officeDocument/2006/relationships/diagramQuickStyle" Target="../diagrams/quickStyle32.xml"/><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openxmlformats.org/officeDocument/2006/relationships/diagramLayout" Target="../diagrams/layout32.xml"/><Relationship Id="rId5" Type="http://schemas.openxmlformats.org/officeDocument/2006/relationships/diagramData" Target="../diagrams/data32.xml"/><Relationship Id="rId4" Type="http://schemas.openxmlformats.org/officeDocument/2006/relationships/image" Target="../media/image1.jpeg"/><Relationship Id="rId9" Type="http://schemas.microsoft.com/office/2007/relationships/diagramDrawing" Target="../diagrams/drawing32.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jpeg"/></Relationships>
</file>

<file path=ppt/slides/_rels/slide212.xml.rels><?xml version="1.0" encoding="UTF-8" standalone="yes"?>
<Relationships xmlns="http://schemas.openxmlformats.org/package/2006/relationships"><Relationship Id="rId8" Type="http://schemas.openxmlformats.org/officeDocument/2006/relationships/diagramColors" Target="../diagrams/colors33.xml"/><Relationship Id="rId3" Type="http://schemas.openxmlformats.org/officeDocument/2006/relationships/notesSlide" Target="../notesSlides/notesSlide155.xml"/><Relationship Id="rId7" Type="http://schemas.openxmlformats.org/officeDocument/2006/relationships/diagramQuickStyle" Target="../diagrams/quickStyle33.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diagramLayout" Target="../diagrams/layout33.xml"/><Relationship Id="rId5" Type="http://schemas.openxmlformats.org/officeDocument/2006/relationships/diagramData" Target="../diagrams/data33.xml"/><Relationship Id="rId4" Type="http://schemas.openxmlformats.org/officeDocument/2006/relationships/image" Target="../media/image1.jpeg"/><Relationship Id="rId9" Type="http://schemas.microsoft.com/office/2007/relationships/diagramDrawing" Target="../diagrams/drawing3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8" Type="http://schemas.openxmlformats.org/officeDocument/2006/relationships/diagramColors" Target="../diagrams/colors34.xml"/><Relationship Id="rId3" Type="http://schemas.openxmlformats.org/officeDocument/2006/relationships/notesSlide" Target="../notesSlides/notesSlide157.xml"/><Relationship Id="rId7" Type="http://schemas.openxmlformats.org/officeDocument/2006/relationships/diagramQuickStyle" Target="../diagrams/quickStyle34.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diagramLayout" Target="../diagrams/layout34.xml"/><Relationship Id="rId5" Type="http://schemas.openxmlformats.org/officeDocument/2006/relationships/diagramData" Target="../diagrams/data34.xml"/><Relationship Id="rId4" Type="http://schemas.openxmlformats.org/officeDocument/2006/relationships/image" Target="../media/image1.jpeg"/><Relationship Id="rId9" Type="http://schemas.microsoft.com/office/2007/relationships/diagramDrawing" Target="../diagrams/drawing34.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jpeg"/></Relationships>
</file>

<file path=ppt/slides/_rels/slide216.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jpeg"/></Relationships>
</file>

<file path=ppt/slides/_rels/slide217.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image" Target="../media/image1.jpeg"/></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jpeg"/></Relationships>
</file>

<file path=ppt/slides/_rels/slide2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21.xml.rels><?xml version="1.0" encoding="UTF-8" standalone="yes"?>
<Relationships xmlns="http://schemas.openxmlformats.org/package/2006/relationships"><Relationship Id="rId8" Type="http://schemas.microsoft.com/office/2007/relationships/diagramDrawing" Target="../diagrams/drawing35.xml"/><Relationship Id="rId3" Type="http://schemas.openxmlformats.org/officeDocument/2006/relationships/image" Target="../media/image1.jpeg"/><Relationship Id="rId7" Type="http://schemas.openxmlformats.org/officeDocument/2006/relationships/diagramColors" Target="../diagrams/colors35.xml"/><Relationship Id="rId2" Type="http://schemas.openxmlformats.org/officeDocument/2006/relationships/slideLayout" Target="../slideLayouts/slideLayout7.xml"/><Relationship Id="rId1" Type="http://schemas.openxmlformats.org/officeDocument/2006/relationships/themeOverride" Target="../theme/themeOverride14.xml"/><Relationship Id="rId6" Type="http://schemas.openxmlformats.org/officeDocument/2006/relationships/diagramQuickStyle" Target="../diagrams/quickStyle35.xml"/><Relationship Id="rId5" Type="http://schemas.openxmlformats.org/officeDocument/2006/relationships/diagramLayout" Target="../diagrams/layout35.xml"/><Relationship Id="rId4" Type="http://schemas.openxmlformats.org/officeDocument/2006/relationships/diagramData" Target="../diagrams/data35.xml"/></Relationships>
</file>

<file path=ppt/slides/_rels/slide2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8.png"/></Relationships>
</file>

<file path=ppt/slides/_rels/slide2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24.xml.rels><?xml version="1.0" encoding="UTF-8" standalone="yes"?>
<Relationships xmlns="http://schemas.openxmlformats.org/package/2006/relationships"><Relationship Id="rId8" Type="http://schemas.openxmlformats.org/officeDocument/2006/relationships/diagramColors" Target="../diagrams/colors36.xml"/><Relationship Id="rId3" Type="http://schemas.openxmlformats.org/officeDocument/2006/relationships/notesSlide" Target="../notesSlides/notesSlide162.xml"/><Relationship Id="rId7" Type="http://schemas.openxmlformats.org/officeDocument/2006/relationships/diagramQuickStyle" Target="../diagrams/quickStyle36.xml"/><Relationship Id="rId2" Type="http://schemas.openxmlformats.org/officeDocument/2006/relationships/slideLayout" Target="../slideLayouts/slideLayout2.xml"/><Relationship Id="rId1" Type="http://schemas.openxmlformats.org/officeDocument/2006/relationships/themeOverride" Target="../theme/themeOverride17.xml"/><Relationship Id="rId6" Type="http://schemas.openxmlformats.org/officeDocument/2006/relationships/diagramLayout" Target="../diagrams/layout36.xml"/><Relationship Id="rId5" Type="http://schemas.openxmlformats.org/officeDocument/2006/relationships/diagramData" Target="../diagrams/data36.xml"/><Relationship Id="rId4" Type="http://schemas.openxmlformats.org/officeDocument/2006/relationships/image" Target="../media/image1.jpeg"/><Relationship Id="rId9" Type="http://schemas.microsoft.com/office/2007/relationships/diagramDrawing" Target="../diagrams/drawing36.xml"/></Relationships>
</file>

<file path=ppt/slides/_rels/slide22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1.jpeg"/></Relationships>
</file>

<file path=ppt/slides/_rels/slide22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jpeg"/></Relationships>
</file>

<file path=ppt/slides/_rels/slide227.xml.rels><?xml version="1.0" encoding="UTF-8" standalone="yes"?>
<Relationships xmlns="http://schemas.openxmlformats.org/package/2006/relationships"><Relationship Id="rId3" Type="http://schemas.openxmlformats.org/officeDocument/2006/relationships/notesSlide" Target="../notesSlides/notesSlide165.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1.jpeg"/></Relationships>
</file>

<file path=ppt/slides/_rels/slide22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1.jpeg"/></Relationships>
</file>

<file path=ppt/slides/_rels/slide229.xml.rels><?xml version="1.0" encoding="UTF-8" standalone="yes"?>
<Relationships xmlns="http://schemas.openxmlformats.org/package/2006/relationships"><Relationship Id="rId8" Type="http://schemas.microsoft.com/office/2007/relationships/diagramDrawing" Target="../diagrams/drawing37.xml"/><Relationship Id="rId3" Type="http://schemas.openxmlformats.org/officeDocument/2006/relationships/image" Target="../media/image1.jpeg"/><Relationship Id="rId7" Type="http://schemas.openxmlformats.org/officeDocument/2006/relationships/diagramColors" Target="../diagrams/colors37.xml"/><Relationship Id="rId2" Type="http://schemas.openxmlformats.org/officeDocument/2006/relationships/slideLayout" Target="../slideLayouts/slideLayout2.xml"/><Relationship Id="rId1" Type="http://schemas.openxmlformats.org/officeDocument/2006/relationships/themeOverride" Target="../theme/themeOverride22.xml"/><Relationship Id="rId6" Type="http://schemas.openxmlformats.org/officeDocument/2006/relationships/diagramQuickStyle" Target="../diagrams/quickStyle37.xml"/><Relationship Id="rId5" Type="http://schemas.openxmlformats.org/officeDocument/2006/relationships/diagramLayout" Target="../diagrams/layout37.xml"/><Relationship Id="rId4" Type="http://schemas.openxmlformats.org/officeDocument/2006/relationships/diagramData" Target="../diagrams/data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1.jpeg"/></Relationships>
</file>

<file path=ppt/slides/_rels/slide2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36.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173.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2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179.xml"/><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182.xml"/><Relationship Id="rId1" Type="http://schemas.openxmlformats.org/officeDocument/2006/relationships/slideLayout" Target="../slideLayouts/slideLayout2.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251.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183.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193.xml"/><Relationship Id="rId1" Type="http://schemas.openxmlformats.org/officeDocument/2006/relationships/slideLayout" Target="../slideLayouts/slideLayout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262.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194.xml"/><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263.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195.xml"/><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264.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196.xml"/><Relationship Id="rId1" Type="http://schemas.openxmlformats.org/officeDocument/2006/relationships/slideLayout" Target="../slideLayouts/slideLayout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265.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notesSlide" Target="../notesSlides/notesSlide197.xml"/><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71.xml.rels><?xml version="1.0" encoding="UTF-8" standalone="yes"?>
<Relationships xmlns="http://schemas.openxmlformats.org/package/2006/relationships"><Relationship Id="rId3" Type="http://schemas.openxmlformats.org/officeDocument/2006/relationships/hyperlink" Target="https://www.gov.pl/web/kas/struktury-jpk" TargetMode="External"/><Relationship Id="rId2" Type="http://schemas.openxmlformats.org/officeDocument/2006/relationships/notesSlide" Target="../notesSlides/notesSlide203.xml"/><Relationship Id="rId1" Type="http://schemas.openxmlformats.org/officeDocument/2006/relationships/slideLayout" Target="../slideLayouts/slideLayout12.xml"/></Relationships>
</file>

<file path=ppt/slides/_rels/slide272.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1.jpeg"/><Relationship Id="rId7" Type="http://schemas.openxmlformats.org/officeDocument/2006/relationships/diagramColors" Target="../diagrams/colors47.xml"/><Relationship Id="rId2" Type="http://schemas.openxmlformats.org/officeDocument/2006/relationships/slideLayout" Target="../slideLayouts/slideLayout2.xml"/><Relationship Id="rId1" Type="http://schemas.openxmlformats.org/officeDocument/2006/relationships/themeOverride" Target="../theme/themeOverride24.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273.xml.rels><?xml version="1.0" encoding="UTF-8" standalone="yes"?>
<Relationships xmlns="http://schemas.openxmlformats.org/package/2006/relationships"><Relationship Id="rId8" Type="http://schemas.microsoft.com/office/2007/relationships/diagramDrawing" Target="../diagrams/drawing48.xml"/><Relationship Id="rId3" Type="http://schemas.openxmlformats.org/officeDocument/2006/relationships/image" Target="../media/image1.jpeg"/><Relationship Id="rId7" Type="http://schemas.openxmlformats.org/officeDocument/2006/relationships/diagramColors" Target="../diagrams/colors48.xml"/><Relationship Id="rId2" Type="http://schemas.openxmlformats.org/officeDocument/2006/relationships/slideLayout" Target="../slideLayouts/slideLayout2.xml"/><Relationship Id="rId1" Type="http://schemas.openxmlformats.org/officeDocument/2006/relationships/themeOverride" Target="../theme/themeOverride25.xml"/><Relationship Id="rId6" Type="http://schemas.openxmlformats.org/officeDocument/2006/relationships/diagramQuickStyle" Target="../diagrams/quickStyle48.xml"/><Relationship Id="rId5" Type="http://schemas.openxmlformats.org/officeDocument/2006/relationships/diagramLayout" Target="../diagrams/layout48.xml"/><Relationship Id="rId4" Type="http://schemas.openxmlformats.org/officeDocument/2006/relationships/diagramData" Target="../diagrams/data48.xml"/></Relationships>
</file>

<file path=ppt/slides/_rels/slide274.xml.rels><?xml version="1.0" encoding="UTF-8" standalone="yes"?>
<Relationships xmlns="http://schemas.openxmlformats.org/package/2006/relationships"><Relationship Id="rId3" Type="http://schemas.openxmlformats.org/officeDocument/2006/relationships/notesSlide" Target="../notesSlides/notesSlide204.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jpeg"/></Relationships>
</file>

<file path=ppt/slides/_rels/slide275.xml.rels><?xml version="1.0" encoding="UTF-8" standalone="yes"?>
<Relationships xmlns="http://schemas.openxmlformats.org/package/2006/relationships"><Relationship Id="rId8" Type="http://schemas.microsoft.com/office/2007/relationships/diagramDrawing" Target="../diagrams/drawing49.xml"/><Relationship Id="rId3" Type="http://schemas.openxmlformats.org/officeDocument/2006/relationships/image" Target="../media/image1.jpeg"/><Relationship Id="rId7" Type="http://schemas.openxmlformats.org/officeDocument/2006/relationships/diagramColors" Target="../diagrams/colors49.xml"/><Relationship Id="rId2" Type="http://schemas.openxmlformats.org/officeDocument/2006/relationships/slideLayout" Target="../slideLayouts/slideLayout2.xml"/><Relationship Id="rId1" Type="http://schemas.openxmlformats.org/officeDocument/2006/relationships/themeOverride" Target="../theme/themeOverride27.xml"/><Relationship Id="rId6" Type="http://schemas.openxmlformats.org/officeDocument/2006/relationships/diagramQuickStyle" Target="../diagrams/quickStyle49.xml"/><Relationship Id="rId5" Type="http://schemas.openxmlformats.org/officeDocument/2006/relationships/diagramLayout" Target="../diagrams/layout49.xml"/><Relationship Id="rId4" Type="http://schemas.openxmlformats.org/officeDocument/2006/relationships/diagramData" Target="../diagrams/data49.xml"/></Relationships>
</file>

<file path=ppt/slides/_rels/slide276.xml.rels><?xml version="1.0" encoding="UTF-8" standalone="yes"?>
<Relationships xmlns="http://schemas.openxmlformats.org/package/2006/relationships"><Relationship Id="rId8" Type="http://schemas.microsoft.com/office/2007/relationships/diagramDrawing" Target="../diagrams/drawing50.xml"/><Relationship Id="rId3" Type="http://schemas.openxmlformats.org/officeDocument/2006/relationships/image" Target="../media/image1.jpeg"/><Relationship Id="rId7" Type="http://schemas.openxmlformats.org/officeDocument/2006/relationships/diagramColors" Target="../diagrams/colors50.xml"/><Relationship Id="rId2" Type="http://schemas.openxmlformats.org/officeDocument/2006/relationships/slideLayout" Target="../slideLayouts/slideLayout2.xml"/><Relationship Id="rId1" Type="http://schemas.openxmlformats.org/officeDocument/2006/relationships/themeOverride" Target="../theme/themeOverride28.xml"/><Relationship Id="rId6" Type="http://schemas.openxmlformats.org/officeDocument/2006/relationships/diagramQuickStyle" Target="../diagrams/quickStyle50.xml"/><Relationship Id="rId5" Type="http://schemas.openxmlformats.org/officeDocument/2006/relationships/diagramLayout" Target="../diagrams/layout50.xml"/><Relationship Id="rId4" Type="http://schemas.openxmlformats.org/officeDocument/2006/relationships/diagramData" Target="../diagrams/data50.xml"/></Relationships>
</file>

<file path=ppt/slides/_rels/slide277.xml.rels><?xml version="1.0" encoding="UTF-8" standalone="yes"?>
<Relationships xmlns="http://schemas.openxmlformats.org/package/2006/relationships"><Relationship Id="rId8" Type="http://schemas.microsoft.com/office/2007/relationships/diagramDrawing" Target="../diagrams/drawing51.xml"/><Relationship Id="rId3" Type="http://schemas.openxmlformats.org/officeDocument/2006/relationships/image" Target="../media/image1.jpeg"/><Relationship Id="rId7" Type="http://schemas.openxmlformats.org/officeDocument/2006/relationships/diagramColors" Target="../diagrams/colors51.xml"/><Relationship Id="rId2" Type="http://schemas.openxmlformats.org/officeDocument/2006/relationships/slideLayout" Target="../slideLayouts/slideLayout2.xml"/><Relationship Id="rId1" Type="http://schemas.openxmlformats.org/officeDocument/2006/relationships/themeOverride" Target="../theme/themeOverride29.xml"/><Relationship Id="rId6" Type="http://schemas.openxmlformats.org/officeDocument/2006/relationships/diagramQuickStyle" Target="../diagrams/quickStyle51.xml"/><Relationship Id="rId5" Type="http://schemas.openxmlformats.org/officeDocument/2006/relationships/diagramLayout" Target="../diagrams/layout51.xml"/><Relationship Id="rId4" Type="http://schemas.openxmlformats.org/officeDocument/2006/relationships/diagramData" Target="../diagrams/data51.xml"/></Relationships>
</file>

<file path=ppt/slides/_rels/slide278.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1.jpeg"/></Relationships>
</file>

<file path=ppt/slides/_rels/slide279.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image" Target="../media/image1.jpeg"/><Relationship Id="rId7" Type="http://schemas.openxmlformats.org/officeDocument/2006/relationships/diagramColors" Target="../diagrams/colors52.xml"/><Relationship Id="rId2" Type="http://schemas.openxmlformats.org/officeDocument/2006/relationships/slideLayout" Target="../slideLayouts/slideLayout2.xml"/><Relationship Id="rId1" Type="http://schemas.openxmlformats.org/officeDocument/2006/relationships/themeOverride" Target="../theme/themeOverride31.xml"/><Relationship Id="rId6" Type="http://schemas.openxmlformats.org/officeDocument/2006/relationships/diagramQuickStyle" Target="../diagrams/quickStyle52.xml"/><Relationship Id="rId5" Type="http://schemas.openxmlformats.org/officeDocument/2006/relationships/diagramLayout" Target="../diagrams/layout52.xml"/><Relationship Id="rId4" Type="http://schemas.openxmlformats.org/officeDocument/2006/relationships/diagramData" Target="../diagrams/data5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2.xml"/></Relationships>
</file>

<file path=ppt/slides/_rels/slide28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3.xml"/></Relationships>
</file>

<file path=ppt/slides/_rels/slide2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34.xml"/></Relationships>
</file>

<file path=ppt/slides/_rels/slide283.xml.rels><?xml version="1.0" encoding="UTF-8" standalone="yes"?>
<Relationships xmlns="http://schemas.openxmlformats.org/package/2006/relationships"><Relationship Id="rId8" Type="http://schemas.openxmlformats.org/officeDocument/2006/relationships/diagramColors" Target="../diagrams/colors53.xml"/><Relationship Id="rId3" Type="http://schemas.openxmlformats.org/officeDocument/2006/relationships/notesSlide" Target="../notesSlides/notesSlide206.xml"/><Relationship Id="rId7" Type="http://schemas.openxmlformats.org/officeDocument/2006/relationships/diagramQuickStyle" Target="../diagrams/quickStyle53.xml"/><Relationship Id="rId2" Type="http://schemas.openxmlformats.org/officeDocument/2006/relationships/slideLayout" Target="../slideLayouts/slideLayout2.xml"/><Relationship Id="rId1" Type="http://schemas.openxmlformats.org/officeDocument/2006/relationships/themeOverride" Target="../theme/themeOverride35.xml"/><Relationship Id="rId6" Type="http://schemas.openxmlformats.org/officeDocument/2006/relationships/diagramLayout" Target="../diagrams/layout53.xml"/><Relationship Id="rId5" Type="http://schemas.openxmlformats.org/officeDocument/2006/relationships/diagramData" Target="../diagrams/data53.xml"/><Relationship Id="rId4" Type="http://schemas.openxmlformats.org/officeDocument/2006/relationships/image" Target="../media/image1.jpeg"/><Relationship Id="rId9" Type="http://schemas.microsoft.com/office/2007/relationships/diagramDrawing" Target="../diagrams/drawing53.xml"/></Relationships>
</file>

<file path=ppt/slides/_rels/slide28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2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286.xml.rels><?xml version="1.0" encoding="UTF-8" standalone="yes"?>
<Relationships xmlns="http://schemas.openxmlformats.org/package/2006/relationships"><Relationship Id="rId3" Type="http://schemas.openxmlformats.org/officeDocument/2006/relationships/notesSlide" Target="../notesSlides/notesSlide207.xml"/><Relationship Id="rId2" Type="http://schemas.openxmlformats.org/officeDocument/2006/relationships/slideLayout" Target="../slideLayouts/slideLayout2.xml"/><Relationship Id="rId1" Type="http://schemas.openxmlformats.org/officeDocument/2006/relationships/themeOverride" Target="../theme/themeOverride38.xml"/><Relationship Id="rId4" Type="http://schemas.openxmlformats.org/officeDocument/2006/relationships/image" Target="../media/image1.jpeg"/></Relationships>
</file>

<file path=ppt/slides/_rels/slide287.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image" Target="../media/image1.jpeg"/></Relationships>
</file>

<file path=ppt/slides/_rels/slide288.xml.rels><?xml version="1.0" encoding="UTF-8" standalone="yes"?>
<Relationships xmlns="http://schemas.openxmlformats.org/package/2006/relationships"><Relationship Id="rId8" Type="http://schemas.openxmlformats.org/officeDocument/2006/relationships/diagramColors" Target="../diagrams/colors54.xml"/><Relationship Id="rId3" Type="http://schemas.openxmlformats.org/officeDocument/2006/relationships/notesSlide" Target="../notesSlides/notesSlide209.xml"/><Relationship Id="rId7" Type="http://schemas.openxmlformats.org/officeDocument/2006/relationships/diagramQuickStyle" Target="../diagrams/quickStyle54.xml"/><Relationship Id="rId2" Type="http://schemas.openxmlformats.org/officeDocument/2006/relationships/slideLayout" Target="../slideLayouts/slideLayout2.xml"/><Relationship Id="rId1" Type="http://schemas.openxmlformats.org/officeDocument/2006/relationships/themeOverride" Target="../theme/themeOverride40.xml"/><Relationship Id="rId6" Type="http://schemas.openxmlformats.org/officeDocument/2006/relationships/diagramLayout" Target="../diagrams/layout54.xml"/><Relationship Id="rId5" Type="http://schemas.openxmlformats.org/officeDocument/2006/relationships/diagramData" Target="../diagrams/data54.xml"/><Relationship Id="rId4" Type="http://schemas.openxmlformats.org/officeDocument/2006/relationships/image" Target="../media/image1.jpeg"/><Relationship Id="rId9" Type="http://schemas.microsoft.com/office/2007/relationships/diagramDrawing" Target="../diagrams/drawing54.xml"/></Relationships>
</file>

<file path=ppt/slides/_rels/slide28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291.xml.rels><?xml version="1.0" encoding="UTF-8" standalone="yes"?>
<Relationships xmlns="http://schemas.openxmlformats.org/package/2006/relationships"><Relationship Id="rId3" Type="http://schemas.openxmlformats.org/officeDocument/2006/relationships/notesSlide" Target="../notesSlides/notesSlide210.xml"/><Relationship Id="rId2" Type="http://schemas.openxmlformats.org/officeDocument/2006/relationships/slideLayout" Target="../slideLayouts/slideLayout2.xml"/><Relationship Id="rId1" Type="http://schemas.openxmlformats.org/officeDocument/2006/relationships/themeOverride" Target="../theme/themeOverride43.xml"/><Relationship Id="rId4" Type="http://schemas.openxmlformats.org/officeDocument/2006/relationships/image" Target="../media/image1.jpeg"/></Relationships>
</file>

<file path=ppt/slides/_rels/slide29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4.xml"/><Relationship Id="rId4" Type="http://schemas.openxmlformats.org/officeDocument/2006/relationships/image" Target="../media/image10.emf"/></Relationships>
</file>

<file path=ppt/slides/_rels/slide293.xml.rels><?xml version="1.0" encoding="UTF-8" standalone="yes"?>
<Relationships xmlns="http://schemas.openxmlformats.org/package/2006/relationships"><Relationship Id="rId8" Type="http://schemas.microsoft.com/office/2007/relationships/diagramDrawing" Target="../diagrams/drawing55.xml"/><Relationship Id="rId3" Type="http://schemas.openxmlformats.org/officeDocument/2006/relationships/image" Target="../media/image1.jpeg"/><Relationship Id="rId7" Type="http://schemas.openxmlformats.org/officeDocument/2006/relationships/diagramColors" Target="../diagrams/colors55.xml"/><Relationship Id="rId2" Type="http://schemas.openxmlformats.org/officeDocument/2006/relationships/slideLayout" Target="../slideLayouts/slideLayout2.xml"/><Relationship Id="rId1" Type="http://schemas.openxmlformats.org/officeDocument/2006/relationships/themeOverride" Target="../theme/themeOverride45.xml"/><Relationship Id="rId6" Type="http://schemas.openxmlformats.org/officeDocument/2006/relationships/diagramQuickStyle" Target="../diagrams/quickStyle55.xml"/><Relationship Id="rId5" Type="http://schemas.openxmlformats.org/officeDocument/2006/relationships/diagramLayout" Target="../diagrams/layout55.xml"/><Relationship Id="rId4" Type="http://schemas.openxmlformats.org/officeDocument/2006/relationships/diagramData" Target="../diagrams/data55.xml"/></Relationships>
</file>

<file path=ppt/slides/_rels/slide294.xml.rels><?xml version="1.0" encoding="UTF-8" standalone="yes"?>
<Relationships xmlns="http://schemas.openxmlformats.org/package/2006/relationships"><Relationship Id="rId8" Type="http://schemas.microsoft.com/office/2007/relationships/diagramDrawing" Target="../diagrams/drawing56.xml"/><Relationship Id="rId3" Type="http://schemas.openxmlformats.org/officeDocument/2006/relationships/image" Target="../media/image1.jpeg"/><Relationship Id="rId7" Type="http://schemas.openxmlformats.org/officeDocument/2006/relationships/diagramColors" Target="../diagrams/colors56.xml"/><Relationship Id="rId2" Type="http://schemas.openxmlformats.org/officeDocument/2006/relationships/slideLayout" Target="../slideLayouts/slideLayout2.xml"/><Relationship Id="rId1" Type="http://schemas.openxmlformats.org/officeDocument/2006/relationships/themeOverride" Target="../theme/themeOverride46.xml"/><Relationship Id="rId6" Type="http://schemas.openxmlformats.org/officeDocument/2006/relationships/diagramQuickStyle" Target="../diagrams/quickStyle56.xml"/><Relationship Id="rId5" Type="http://schemas.openxmlformats.org/officeDocument/2006/relationships/diagramLayout" Target="../diagrams/layout56.xml"/><Relationship Id="rId4" Type="http://schemas.openxmlformats.org/officeDocument/2006/relationships/diagramData" Target="../diagrams/data56.xml"/></Relationships>
</file>

<file path=ppt/slides/_rels/slide2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296.xml.rels><?xml version="1.0" encoding="UTF-8" standalone="yes"?>
<Relationships xmlns="http://schemas.openxmlformats.org/package/2006/relationships"><Relationship Id="rId8" Type="http://schemas.microsoft.com/office/2007/relationships/diagramDrawing" Target="../diagrams/drawing57.xml"/><Relationship Id="rId3" Type="http://schemas.openxmlformats.org/officeDocument/2006/relationships/image" Target="../media/image1.jpeg"/><Relationship Id="rId7" Type="http://schemas.openxmlformats.org/officeDocument/2006/relationships/diagramColors" Target="../diagrams/colors57.xml"/><Relationship Id="rId2" Type="http://schemas.openxmlformats.org/officeDocument/2006/relationships/slideLayout" Target="../slideLayouts/slideLayout2.xml"/><Relationship Id="rId1" Type="http://schemas.openxmlformats.org/officeDocument/2006/relationships/themeOverride" Target="../theme/themeOverride48.xml"/><Relationship Id="rId6" Type="http://schemas.openxmlformats.org/officeDocument/2006/relationships/diagramQuickStyle" Target="../diagrams/quickStyle57.xml"/><Relationship Id="rId5" Type="http://schemas.openxmlformats.org/officeDocument/2006/relationships/diagramLayout" Target="../diagrams/layout57.xml"/><Relationship Id="rId4" Type="http://schemas.openxmlformats.org/officeDocument/2006/relationships/diagramData" Target="../diagrams/data57.xml"/></Relationships>
</file>

<file path=ppt/slides/_rels/slide2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298.xml.rels><?xml version="1.0" encoding="UTF-8" standalone="yes"?>
<Relationships xmlns="http://schemas.openxmlformats.org/package/2006/relationships"><Relationship Id="rId3" Type="http://schemas.openxmlformats.org/officeDocument/2006/relationships/notesSlide" Target="../notesSlides/notesSlide211.xml"/><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image" Target="../media/image1.jpeg"/></Relationships>
</file>

<file path=ppt/slides/_rels/slide299.xml.rels><?xml version="1.0" encoding="UTF-8" standalone="yes"?>
<Relationships xmlns="http://schemas.openxmlformats.org/package/2006/relationships"><Relationship Id="rId3" Type="http://schemas.openxmlformats.org/officeDocument/2006/relationships/notesSlide" Target="../notesSlides/notesSlide212.xml"/><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30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302.xml.rels><?xml version="1.0" encoding="UTF-8" standalone="yes"?>
<Relationships xmlns="http://schemas.openxmlformats.org/package/2006/relationships"><Relationship Id="rId3" Type="http://schemas.openxmlformats.org/officeDocument/2006/relationships/notesSlide" Target="../notesSlides/notesSlide213.xml"/><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image" Target="../media/image1.jpeg"/></Relationships>
</file>

<file path=ppt/slides/_rels/slide303.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image" Target="../media/image1.jpeg"/></Relationships>
</file>

<file path=ppt/slides/_rels/slide3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3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306.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2.xml"/><Relationship Id="rId1" Type="http://schemas.openxmlformats.org/officeDocument/2006/relationships/themeOverride" Target="../theme/themeOverride58.xml"/><Relationship Id="rId4" Type="http://schemas.openxmlformats.org/officeDocument/2006/relationships/image" Target="../media/image1.jpeg"/></Relationships>
</file>

<file path=ppt/slides/_rels/slide307.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2.xml"/><Relationship Id="rId1" Type="http://schemas.openxmlformats.org/officeDocument/2006/relationships/themeOverride" Target="../theme/themeOverride59.xml"/><Relationship Id="rId4" Type="http://schemas.openxmlformats.org/officeDocument/2006/relationships/image" Target="../media/image1.jpeg"/></Relationships>
</file>

<file path=ppt/slides/_rels/slide3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309.xml.rels><?xml version="1.0" encoding="UTF-8" standalone="yes"?>
<Relationships xmlns="http://schemas.openxmlformats.org/package/2006/relationships"><Relationship Id="rId3" Type="http://schemas.openxmlformats.org/officeDocument/2006/relationships/notesSlide" Target="../notesSlides/notesSlide217.xml"/><Relationship Id="rId2" Type="http://schemas.openxmlformats.org/officeDocument/2006/relationships/slideLayout" Target="../slideLayouts/slideLayout2.xml"/><Relationship Id="rId1" Type="http://schemas.openxmlformats.org/officeDocument/2006/relationships/themeOverride" Target="../theme/themeOverride61.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10.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2.xml"/><Relationship Id="rId1" Type="http://schemas.openxmlformats.org/officeDocument/2006/relationships/themeOverride" Target="../theme/themeOverride62.xml"/><Relationship Id="rId4" Type="http://schemas.openxmlformats.org/officeDocument/2006/relationships/image" Target="../media/image1.jpeg"/></Relationships>
</file>

<file path=ppt/slides/_rels/slide311.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2.xml"/><Relationship Id="rId1" Type="http://schemas.openxmlformats.org/officeDocument/2006/relationships/themeOverride" Target="../theme/themeOverride63.xml"/><Relationship Id="rId4" Type="http://schemas.openxmlformats.org/officeDocument/2006/relationships/image" Target="../media/image1.jpeg"/></Relationships>
</file>

<file path=ppt/slides/_rels/slide3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313.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2.xml"/><Relationship Id="rId1" Type="http://schemas.openxmlformats.org/officeDocument/2006/relationships/themeOverride" Target="../theme/themeOverride65.xml"/><Relationship Id="rId4" Type="http://schemas.openxmlformats.org/officeDocument/2006/relationships/image" Target="../media/image1.jpeg"/></Relationships>
</file>

<file path=ppt/slides/_rels/slide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 Target="slide32.xml"/><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60.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5076825" y="2219325"/>
            <a:ext cx="3311525" cy="1954213"/>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l-PL" altLang="pl-PL" sz="1600" dirty="0">
              <a:solidFill>
                <a:srgbClr val="636466"/>
              </a:solidFill>
              <a:latin typeface="Novecento wide Normal" pitchFamily="50" charset="-18"/>
            </a:endParaRPr>
          </a:p>
          <a:p>
            <a:pPr eaLnBrk="1" hangingPunct="1">
              <a:spcBef>
                <a:spcPct val="0"/>
              </a:spcBef>
              <a:buFont typeface="Arial" panose="020B0604020202020204" pitchFamily="34" charset="0"/>
              <a:buNone/>
            </a:pPr>
            <a:r>
              <a:rPr lang="pl-PL" altLang="pl-PL" sz="1800" b="1" dirty="0">
                <a:solidFill>
                  <a:srgbClr val="636466"/>
                </a:solidFill>
                <a:latin typeface="Novecento wide Book"/>
                <a:cs typeface="Calibri" panose="020F0502020204030204" pitchFamily="34" charset="0"/>
              </a:rPr>
              <a:t>Podatek VAT w projektach współfinansowanych</a:t>
            </a:r>
            <a:br>
              <a:rPr lang="pl-PL" altLang="pl-PL" sz="1800" b="1" dirty="0">
                <a:solidFill>
                  <a:srgbClr val="636466"/>
                </a:solidFill>
                <a:latin typeface="Novecento wide Book"/>
                <a:cs typeface="Calibri" panose="020F0502020204030204" pitchFamily="34" charset="0"/>
              </a:rPr>
            </a:br>
            <a:r>
              <a:rPr lang="pl-PL" altLang="pl-PL" sz="1800" b="1" dirty="0">
                <a:solidFill>
                  <a:srgbClr val="636466"/>
                </a:solidFill>
                <a:latin typeface="Novecento wide Book"/>
                <a:cs typeface="Calibri" panose="020F0502020204030204" pitchFamily="34" charset="0"/>
              </a:rPr>
              <a:t>z Regionalnego Programu Operacyjnego Województwa Śląskiego 2014-2020</a:t>
            </a:r>
          </a:p>
          <a:p>
            <a:pPr eaLnBrk="1" hangingPunct="1">
              <a:spcBef>
                <a:spcPct val="0"/>
              </a:spcBef>
              <a:buFont typeface="Arial" panose="020B0604020202020204" pitchFamily="34" charset="0"/>
              <a:buNone/>
            </a:pPr>
            <a:endParaRPr lang="pl-PL" altLang="pl-PL" sz="1500" b="1" dirty="0">
              <a:solidFill>
                <a:srgbClr val="636466"/>
              </a:solidFill>
              <a:latin typeface="Novecento wide Normal" pitchFamily="50" charset="-18"/>
            </a:endParaRPr>
          </a:p>
        </p:txBody>
      </p:sp>
      <p:sp>
        <p:nvSpPr>
          <p:cNvPr id="3077" name="TextBox 5">
            <a:extLst>
              <a:ext uri="{FF2B5EF4-FFF2-40B4-BE49-F238E27FC236}">
                <a16:creationId xmlns:a16="http://schemas.microsoft.com/office/drawing/2014/main" id="{1B1D7A9E-612A-4701-8A80-7F2116386E12}"/>
              </a:ext>
            </a:extLst>
          </p:cNvPr>
          <p:cNvSpPr txBox="1">
            <a:spLocks noChangeArrowheads="1"/>
          </p:cNvSpPr>
          <p:nvPr/>
        </p:nvSpPr>
        <p:spPr bwMode="auto">
          <a:xfrm>
            <a:off x="4572000" y="4437063"/>
            <a:ext cx="1817688" cy="369887"/>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pl-PL" altLang="pl-PL" sz="1800" b="1" dirty="0">
                <a:solidFill>
                  <a:srgbClr val="636466"/>
                </a:solidFill>
                <a:latin typeface="Lato" pitchFamily="34" charset="-18"/>
              </a:rPr>
              <a:t>szkolenie</a:t>
            </a:r>
          </a:p>
        </p:txBody>
      </p:sp>
      <p:sp>
        <p:nvSpPr>
          <p:cNvPr id="3078" name="Rectangle 7">
            <a:extLst>
              <a:ext uri="{FF2B5EF4-FFF2-40B4-BE49-F238E27FC236}">
                <a16:creationId xmlns:a16="http://schemas.microsoft.com/office/drawing/2014/main" id="{48A8AD5B-0063-410E-B3CF-5A8EE75D81E4}"/>
              </a:ext>
            </a:extLst>
          </p:cNvPr>
          <p:cNvSpPr>
            <a:spLocks noChangeArrowheads="1"/>
          </p:cNvSpPr>
          <p:nvPr/>
        </p:nvSpPr>
        <p:spPr bwMode="auto">
          <a:xfrm>
            <a:off x="6389688" y="4441825"/>
            <a:ext cx="2501900" cy="938719"/>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pl-PL" altLang="pl-PL" sz="1100" dirty="0">
              <a:solidFill>
                <a:srgbClr val="636466"/>
              </a:solidFill>
              <a:latin typeface="Lato" pitchFamily="34" charset="-18"/>
            </a:endParaRPr>
          </a:p>
          <a:p>
            <a:pPr algn="ctr" eaLnBrk="1" hangingPunct="1">
              <a:spcBef>
                <a:spcPct val="0"/>
              </a:spcBef>
              <a:buFontTx/>
              <a:buNone/>
            </a:pPr>
            <a:r>
              <a:rPr lang="pl-PL" altLang="pl-PL" sz="1100" dirty="0">
                <a:solidFill>
                  <a:srgbClr val="636466"/>
                </a:solidFill>
                <a:latin typeface="Lato" pitchFamily="34" charset="-18"/>
              </a:rPr>
              <a:t>Urząd Marszałkowski</a:t>
            </a:r>
          </a:p>
          <a:p>
            <a:pPr algn="ctr" eaLnBrk="1" hangingPunct="1">
              <a:spcBef>
                <a:spcPct val="0"/>
              </a:spcBef>
              <a:buFontTx/>
              <a:buNone/>
            </a:pPr>
            <a:r>
              <a:rPr lang="pl-PL" altLang="pl-PL" sz="1100" dirty="0">
                <a:solidFill>
                  <a:srgbClr val="636466"/>
                </a:solidFill>
                <a:latin typeface="Lato" pitchFamily="34" charset="-18"/>
              </a:rPr>
              <a:t> Województwa Śląskiego       Departament Rozwoju Regionalnego</a:t>
            </a:r>
          </a:p>
          <a:p>
            <a:pPr algn="ctr" eaLnBrk="1" hangingPunct="1">
              <a:spcBef>
                <a:spcPct val="0"/>
              </a:spcBef>
              <a:buFontTx/>
              <a:buNone/>
            </a:pPr>
            <a:r>
              <a:rPr lang="pl-PL" altLang="pl-PL" sz="1100" dirty="0">
                <a:solidFill>
                  <a:srgbClr val="636466"/>
                </a:solidFill>
                <a:latin typeface="Lato" pitchFamily="34" charset="-18"/>
              </a:rPr>
              <a:t>18 września 2020 r.</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Podatek podlegający odliczeniu w deklaracji VAT-7</a:t>
            </a:r>
          </a:p>
        </p:txBody>
      </p:sp>
      <p:graphicFrame>
        <p:nvGraphicFramePr>
          <p:cNvPr id="6" name="Symbol zastępczy zawartości 5">
            <a:extLst>
              <a:ext uri="{FF2B5EF4-FFF2-40B4-BE49-F238E27FC236}">
                <a16:creationId xmlns:a16="http://schemas.microsoft.com/office/drawing/2014/main" id="{5F6AB2E5-B97B-4B7A-9A2A-9C1448E2E0DA}"/>
              </a:ext>
            </a:extLst>
          </p:cNvPr>
          <p:cNvGraphicFramePr>
            <a:graphicFrameLocks noGrp="1"/>
          </p:cNvGraphicFramePr>
          <p:nvPr>
            <p:ph idx="1"/>
            <p:extLst>
              <p:ext uri="{D42A27DB-BD31-4B8C-83A1-F6EECF244321}">
                <p14:modId xmlns:p14="http://schemas.microsoft.com/office/powerpoint/2010/main" val="3348216543"/>
              </p:ext>
            </p:extLst>
          </p:nvPr>
        </p:nvGraphicFramePr>
        <p:xfrm>
          <a:off x="611561" y="1628800"/>
          <a:ext cx="7920879" cy="4537055"/>
        </p:xfrm>
        <a:graphic>
          <a:graphicData uri="http://schemas.openxmlformats.org/drawingml/2006/table">
            <a:tbl>
              <a:tblPr/>
              <a:tblGrid>
                <a:gridCol w="261848">
                  <a:extLst>
                    <a:ext uri="{9D8B030D-6E8A-4147-A177-3AD203B41FA5}">
                      <a16:colId xmlns:a16="http://schemas.microsoft.com/office/drawing/2014/main" val="843879354"/>
                    </a:ext>
                  </a:extLst>
                </a:gridCol>
                <a:gridCol w="327309">
                  <a:extLst>
                    <a:ext uri="{9D8B030D-6E8A-4147-A177-3AD203B41FA5}">
                      <a16:colId xmlns:a16="http://schemas.microsoft.com/office/drawing/2014/main" val="76527809"/>
                    </a:ext>
                  </a:extLst>
                </a:gridCol>
                <a:gridCol w="109104">
                  <a:extLst>
                    <a:ext uri="{9D8B030D-6E8A-4147-A177-3AD203B41FA5}">
                      <a16:colId xmlns:a16="http://schemas.microsoft.com/office/drawing/2014/main" val="2322779320"/>
                    </a:ext>
                  </a:extLst>
                </a:gridCol>
                <a:gridCol w="120014">
                  <a:extLst>
                    <a:ext uri="{9D8B030D-6E8A-4147-A177-3AD203B41FA5}">
                      <a16:colId xmlns:a16="http://schemas.microsoft.com/office/drawing/2014/main" val="1001782704"/>
                    </a:ext>
                  </a:extLst>
                </a:gridCol>
                <a:gridCol w="2673023">
                  <a:extLst>
                    <a:ext uri="{9D8B030D-6E8A-4147-A177-3AD203B41FA5}">
                      <a16:colId xmlns:a16="http://schemas.microsoft.com/office/drawing/2014/main" val="882245034"/>
                    </a:ext>
                  </a:extLst>
                </a:gridCol>
                <a:gridCol w="2247521">
                  <a:extLst>
                    <a:ext uri="{9D8B030D-6E8A-4147-A177-3AD203B41FA5}">
                      <a16:colId xmlns:a16="http://schemas.microsoft.com/office/drawing/2014/main" val="556502871"/>
                    </a:ext>
                  </a:extLst>
                </a:gridCol>
                <a:gridCol w="2182060">
                  <a:extLst>
                    <a:ext uri="{9D8B030D-6E8A-4147-A177-3AD203B41FA5}">
                      <a16:colId xmlns:a16="http://schemas.microsoft.com/office/drawing/2014/main" val="3420537803"/>
                    </a:ext>
                  </a:extLst>
                </a:gridCol>
              </a:tblGrid>
              <a:tr h="292336">
                <a:tc gridSpan="7">
                  <a:txBody>
                    <a:bodyPr/>
                    <a:lstStyle/>
                    <a:p>
                      <a:pPr algn="l" fontAlgn="ctr"/>
                      <a:r>
                        <a:rPr lang="pl-PL" sz="1200" b="1" i="0" u="none" strike="noStrike">
                          <a:effectLst/>
                          <a:latin typeface="Arial" panose="020B0604020202020204" pitchFamily="34" charset="0"/>
                        </a:rPr>
                        <a:t>  E. OBLICZENIE WYSOKOŚCI ZOBOWIĄZANIA PODATKOWEGO LUB KWOTY ZWROTU (w zł)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3689470002"/>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1" i="0" u="none" strike="noStrike">
                          <a:effectLst/>
                          <a:latin typeface="Arial" panose="020B0604020202020204" pitchFamily="34" charset="0"/>
                        </a:rPr>
                        <a:t> Kwota wydatkowana na zakup kas rejestrujących, do odliczenia w danym okresie rozliczeniowym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ctr"/>
                      <a:r>
                        <a:rPr lang="pl-PL" sz="700" b="1" i="0" u="none" strike="noStrike">
                          <a:effectLst/>
                          <a:latin typeface="Arial" panose="020B0604020202020204" pitchFamily="34" charset="0"/>
                        </a:rPr>
                        <a:t> 52.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24251084"/>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a:effectLst/>
                          <a:latin typeface="Arial" panose="020B0604020202020204" pitchFamily="34" charset="0"/>
                        </a:rPr>
                        <a:t> Kwota wykazana w poz. 52 nie może być wyższa od różnicy kwot z poz. 41 i 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r" fontAlgn="ctr"/>
                      <a:r>
                        <a:rPr lang="pl-PL" sz="1000" b="0" i="0" u="none" strike="noStrike">
                          <a:effectLst/>
                          <a:latin typeface="Arial" panose="020B0604020202020204" pitchFamily="34" charset="0"/>
                        </a:rPr>
                        <a:t> </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466410"/>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a:effectLst/>
                          <a:latin typeface="Arial" panose="020B0604020202020204" pitchFamily="34" charset="0"/>
                        </a:rPr>
                        <a:t> Jeżeli różnica kwot pomiędzy poz. 41 i 51 jest mniejsza lub równa 0, wówczas należy wpisać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vMerge="1">
                  <a:txBody>
                    <a:bodyPr/>
                    <a:lstStyle/>
                    <a:p>
                      <a:endParaRPr lang="pl-PL"/>
                    </a:p>
                  </a:txBody>
                  <a:tcPr/>
                </a:tc>
                <a:extLst>
                  <a:ext uri="{0D108BD9-81ED-4DB2-BD59-A6C34878D82A}">
                    <a16:rowId xmlns:a16="http://schemas.microsoft.com/office/drawing/2014/main" val="2827734373"/>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1" i="0" u="none" strike="noStrike">
                          <a:effectLst/>
                          <a:latin typeface="Arial" panose="020B0604020202020204" pitchFamily="34" charset="0"/>
                        </a:rPr>
                        <a:t> Kwota podatku objęta zaniechaniem poboru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ctr"/>
                      <a:r>
                        <a:rPr lang="pl-PL" sz="700" b="1" i="0" u="none" strike="noStrike">
                          <a:effectLst/>
                          <a:latin typeface="Arial" panose="020B0604020202020204" pitchFamily="34" charset="0"/>
                        </a:rPr>
                        <a:t> 53.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36489980"/>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a:effectLst/>
                          <a:latin typeface="Arial" panose="020B0604020202020204" pitchFamily="34" charset="0"/>
                        </a:rPr>
                        <a:t> Kwota ta nie może być wyższa niż różnica pomiędzy kwotą z poz. 41 a sumą kwot z poz. 51 i 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r" fontAlgn="ctr"/>
                      <a:r>
                        <a:rPr lang="pl-PL" sz="1000" b="0" i="0" u="none" strike="noStrike">
                          <a:effectLst/>
                          <a:latin typeface="Arial" panose="020B0604020202020204" pitchFamily="34" charset="0"/>
                        </a:rPr>
                        <a:t> </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876675"/>
                  </a:ext>
                </a:extLst>
              </a:tr>
              <a:tr h="198789">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a:effectLst/>
                          <a:latin typeface="Arial" panose="020B0604020202020204" pitchFamily="34" charset="0"/>
                        </a:rPr>
                        <a:t> Jeżeli różnica kwot pomiędzy poz. 41 i 51, pomniejszona o kwotę z poz. 52 jest mniejsza od 0, wówczas należy wpisać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vMerge="1">
                  <a:txBody>
                    <a:bodyPr/>
                    <a:lstStyle/>
                    <a:p>
                      <a:endParaRPr lang="pl-PL"/>
                    </a:p>
                  </a:txBody>
                  <a:tcPr/>
                </a:tc>
                <a:extLst>
                  <a:ext uri="{0D108BD9-81ED-4DB2-BD59-A6C34878D82A}">
                    <a16:rowId xmlns:a16="http://schemas.microsoft.com/office/drawing/2014/main" val="2520272276"/>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1" i="0" u="none" strike="noStrike">
                          <a:effectLst/>
                          <a:latin typeface="Arial" panose="020B0604020202020204" pitchFamily="34" charset="0"/>
                        </a:rPr>
                        <a:t> Kwota podatku podlegającego wpłacie do urzędu skarbowego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ctr"/>
                      <a:r>
                        <a:rPr lang="pl-PL" sz="700" b="1" i="0" u="none" strike="noStrike" dirty="0">
                          <a:effectLst/>
                          <a:latin typeface="Arial" panose="020B0604020202020204" pitchFamily="34" charset="0"/>
                        </a:rPr>
                        <a:t> 54.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439694742"/>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a:effectLst/>
                          <a:latin typeface="Arial" panose="020B0604020202020204" pitchFamily="34" charset="0"/>
                        </a:rPr>
                        <a:t> Jeżeli różnica kwot pomiędzy poz. 41 i 51 jest większa od 0, wówczas poz. 54=poz. 41 - poz. 51 - poz. 52 - poz. 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r" fontAlgn="ctr"/>
                      <a:r>
                        <a:rPr lang="pl-PL" sz="1000" b="0" i="0" u="none" strike="noStrike" dirty="0">
                          <a:effectLst/>
                          <a:latin typeface="Arial" panose="020B0604020202020204" pitchFamily="34" charset="0"/>
                        </a:rPr>
                        <a:t>0</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28783594"/>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a:effectLst/>
                          <a:latin typeface="Arial" panose="020B0604020202020204" pitchFamily="34" charset="0"/>
                        </a:rPr>
                        <a:t> w przeciwnym wypadku należy wpisać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vMerge="1">
                  <a:txBody>
                    <a:bodyPr/>
                    <a:lstStyle/>
                    <a:p>
                      <a:endParaRPr lang="pl-PL"/>
                    </a:p>
                  </a:txBody>
                  <a:tcPr/>
                </a:tc>
                <a:extLst>
                  <a:ext uri="{0D108BD9-81ED-4DB2-BD59-A6C34878D82A}">
                    <a16:rowId xmlns:a16="http://schemas.microsoft.com/office/drawing/2014/main" val="3118339375"/>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1" i="0" u="none" strike="noStrike">
                          <a:effectLst/>
                          <a:latin typeface="Arial" panose="020B0604020202020204" pitchFamily="34" charset="0"/>
                        </a:rPr>
                        <a:t> Kwota wydatkowana na zakup kas rejestrujących, przysługująca do zwrotu w danym okresie rozliczeniowym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ctr"/>
                      <a:r>
                        <a:rPr lang="pl-PL" sz="700" b="1" i="0" u="none" strike="noStrike">
                          <a:effectLst/>
                          <a:latin typeface="Arial" panose="020B0604020202020204" pitchFamily="34" charset="0"/>
                        </a:rPr>
                        <a:t> 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74657906"/>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r" fontAlgn="ctr"/>
                      <a:r>
                        <a:rPr lang="pl-PL" sz="1000" b="0" i="0" u="none" strike="noStrike">
                          <a:effectLst/>
                          <a:latin typeface="Arial" panose="020B0604020202020204" pitchFamily="34" charset="0"/>
                        </a:rPr>
                        <a:t> </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5292411"/>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1" i="0" u="none" strike="noStrike" dirty="0">
                          <a:effectLst/>
                          <a:latin typeface="Arial" panose="020B0604020202020204" pitchFamily="34" charset="0"/>
                        </a:rPr>
                        <a:t> Nadwyżka podatku naliczonego nad należnym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ctr"/>
                      <a:r>
                        <a:rPr lang="pl-PL" sz="700" b="1" i="0" u="none" strike="noStrike" dirty="0">
                          <a:effectLst/>
                          <a:latin typeface="Arial" panose="020B0604020202020204" pitchFamily="34" charset="0"/>
                        </a:rPr>
                        <a:t> 56.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extLst>
                  <a:ext uri="{0D108BD9-81ED-4DB2-BD59-A6C34878D82A}">
                    <a16:rowId xmlns:a16="http://schemas.microsoft.com/office/drawing/2014/main" val="1647561017"/>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dirty="0">
                          <a:effectLst/>
                          <a:latin typeface="Arial" panose="020B0604020202020204" pitchFamily="34" charset="0"/>
                        </a:rPr>
                        <a:t> Jeżeli różnica kwot pomiędzy poz. 51 i 41 jest większa lub równa 0, wówczas poz. 56=poz. 51 - poz. 41 + poz. 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C00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rowSpan="2">
                  <a:txBody>
                    <a:bodyPr/>
                    <a:lstStyle/>
                    <a:p>
                      <a:pPr algn="r" fontAlgn="ctr"/>
                      <a:r>
                        <a:rPr lang="pl-PL" sz="1000" b="0" i="0" u="none" strike="noStrike" dirty="0">
                          <a:effectLst/>
                          <a:latin typeface="Arial" panose="020B0604020202020204" pitchFamily="34" charset="0"/>
                        </a:rPr>
                        <a:t>0</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250512790"/>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EAEAEA"/>
                    </a:solidFill>
                  </a:tcPr>
                </a:tc>
                <a:tc gridSpan="5">
                  <a:txBody>
                    <a:bodyPr/>
                    <a:lstStyle/>
                    <a:p>
                      <a:pPr algn="l" fontAlgn="ctr"/>
                      <a:r>
                        <a:rPr lang="pl-PL" sz="700" b="0" i="0" u="none" strike="noStrike" dirty="0">
                          <a:effectLst/>
                          <a:latin typeface="Arial" panose="020B0604020202020204" pitchFamily="34" charset="0"/>
                        </a:rPr>
                        <a:t> w przeciwnym wypadku należy wpisać 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vMerge="1">
                  <a:txBody>
                    <a:bodyPr/>
                    <a:lstStyle/>
                    <a:p>
                      <a:endParaRPr lang="pl-PL"/>
                    </a:p>
                  </a:txBody>
                  <a:tcPr/>
                </a:tc>
                <a:extLst>
                  <a:ext uri="{0D108BD9-81ED-4DB2-BD59-A6C34878D82A}">
                    <a16:rowId xmlns:a16="http://schemas.microsoft.com/office/drawing/2014/main" val="4229822951"/>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rowSpan="2">
                  <a:txBody>
                    <a:bodyPr/>
                    <a:lstStyle/>
                    <a:p>
                      <a:pPr algn="l" fontAlgn="ctr"/>
                      <a:r>
                        <a:rPr lang="pl-PL" sz="700" b="1"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AEAEA"/>
                    </a:solidFill>
                  </a:tcPr>
                </a:tc>
                <a:tc gridSpan="4">
                  <a:txBody>
                    <a:bodyPr/>
                    <a:lstStyle/>
                    <a:p>
                      <a:pPr algn="l" fontAlgn="ctr"/>
                      <a:r>
                        <a:rPr lang="pl-PL" sz="700" b="1" i="0" u="none" strike="noStrike" dirty="0">
                          <a:effectLst/>
                          <a:latin typeface="Arial" panose="020B0604020202020204" pitchFamily="34" charset="0"/>
                        </a:rPr>
                        <a:t> Kwota do zwrotu na rachunek wskazany przez podatnika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ctr"/>
                      <a:r>
                        <a:rPr lang="pl-PL" sz="700" b="1" i="0" u="none" strike="noStrike" dirty="0">
                          <a:effectLst/>
                          <a:latin typeface="Arial" panose="020B0604020202020204" pitchFamily="34" charset="0"/>
                        </a:rPr>
                        <a:t> 57.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32230458"/>
                  </a:ext>
                </a:extLst>
              </a:tr>
              <a:tr h="210482">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vMerge="1">
                  <a:txBody>
                    <a:bodyPr/>
                    <a:lstStyle/>
                    <a:p>
                      <a:endParaRPr lang="pl-PL"/>
                    </a:p>
                  </a:txBody>
                  <a:tcPr/>
                </a:tc>
                <a:tc gridSpan="4">
                  <a:txBody>
                    <a:bodyPr/>
                    <a:lstStyle/>
                    <a:p>
                      <a:pPr algn="l" fontAlgn="ctr"/>
                      <a:r>
                        <a:rPr lang="pl-PL" sz="700" b="1" i="0" u="none" strike="noStrike">
                          <a:effectLst/>
                          <a:latin typeface="Arial" panose="020B0604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EAEAEA"/>
                    </a:solidFill>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r" fontAlgn="ctr"/>
                      <a:r>
                        <a:rPr lang="pl-PL" sz="1000" b="0" i="0" u="none" strike="noStrike" dirty="0">
                          <a:effectLst/>
                          <a:latin typeface="Arial" panose="020B0604020202020204" pitchFamily="34" charset="0"/>
                        </a:rPr>
                        <a:t>0</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778464356"/>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gridSpan="2">
                  <a:txBody>
                    <a:bodyPr/>
                    <a:lstStyle/>
                    <a:p>
                      <a:pPr algn="l" fontAlgn="ctr"/>
                      <a:r>
                        <a:rPr lang="pl-PL" sz="700" b="1"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rowSpan="4" gridSpan="2">
                  <a:txBody>
                    <a:bodyPr/>
                    <a:lstStyle/>
                    <a:p>
                      <a:pPr algn="l" fontAlgn="ctr"/>
                      <a:r>
                        <a:rPr lang="pl-PL" sz="700" b="1" i="0" u="none" strike="noStrike">
                          <a:effectLst/>
                          <a:latin typeface="Arial" panose="020B0604020202020204" pitchFamily="34" charset="0"/>
                        </a:rPr>
                        <a:t> w tym kwota do zwrotu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EAEA"/>
                    </a:solidFill>
                  </a:tcPr>
                </a:tc>
                <a:tc rowSpan="4" hMerge="1">
                  <a:txBody>
                    <a:bodyPr/>
                    <a:lstStyle/>
                    <a:p>
                      <a:endParaRPr lang="pl-PL"/>
                    </a:p>
                  </a:txBody>
                  <a:tcPr/>
                </a:tc>
                <a:tc>
                  <a:txBody>
                    <a:bodyPr/>
                    <a:lstStyle/>
                    <a:p>
                      <a:pPr algn="l" fontAlgn="ctr"/>
                      <a:r>
                        <a:rPr lang="pl-PL" sz="700" b="1" i="0" u="none" strike="noStrike">
                          <a:effectLst/>
                          <a:latin typeface="Arial" panose="020B0604020202020204" pitchFamily="34" charset="0"/>
                        </a:rPr>
                        <a:t> 58. na rachunek VAT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pl-PL" sz="700" b="1" i="0" u="none" strike="noStrike">
                          <a:effectLst/>
                          <a:latin typeface="Arial" panose="020B0604020202020204" pitchFamily="34" charset="0"/>
                        </a:rPr>
                        <a:t> 59. w terminie 25 dni (art. 87 ust. 6 ustawy)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47387325"/>
                  </a:ext>
                </a:extLst>
              </a:tr>
              <a:tr h="210482">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gridSpan="2">
                  <a:txBody>
                    <a:bodyPr/>
                    <a:lstStyle/>
                    <a:p>
                      <a:pPr algn="l" fontAlgn="ctr"/>
                      <a:r>
                        <a:rPr lang="pl-PL" sz="700" b="1"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gridSpan="2" vMerge="1">
                  <a:txBody>
                    <a:bodyPr/>
                    <a:lstStyle/>
                    <a:p>
                      <a:endParaRPr lang="pl-PL"/>
                    </a:p>
                  </a:txBody>
                  <a:tcPr/>
                </a:tc>
                <a:tc hMerge="1" vMerge="1">
                  <a:txBody>
                    <a:bodyPr/>
                    <a:lstStyle/>
                    <a:p>
                      <a:endParaRPr lang="pl-PL"/>
                    </a:p>
                  </a:txBody>
                  <a:tcPr/>
                </a:tc>
                <a:tc>
                  <a:txBody>
                    <a:bodyPr/>
                    <a:lstStyle/>
                    <a:p>
                      <a:pPr algn="r" fontAlgn="ctr"/>
                      <a:r>
                        <a:rPr lang="pl-PL" sz="1000" b="0" i="0" u="none" strike="noStrike">
                          <a:effectLst/>
                          <a:latin typeface="Arial" panose="020B0604020202020204" pitchFamily="34" charset="0"/>
                        </a:rPr>
                        <a:t> </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pl-PL" sz="1000" b="0" i="0" u="none" strike="noStrike">
                          <a:effectLst/>
                          <a:latin typeface="Arial" panose="020B0604020202020204" pitchFamily="34" charset="0"/>
                        </a:rPr>
                        <a:t> </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698771"/>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gridSpan="2">
                  <a:txBody>
                    <a:bodyPr/>
                    <a:lstStyle/>
                    <a:p>
                      <a:pPr algn="l" fontAlgn="ctr"/>
                      <a:r>
                        <a:rPr lang="pl-PL" sz="700" b="1"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gridSpan="2" vMerge="1">
                  <a:txBody>
                    <a:bodyPr/>
                    <a:lstStyle/>
                    <a:p>
                      <a:endParaRPr lang="pl-PL"/>
                    </a:p>
                  </a:txBody>
                  <a:tcPr/>
                </a:tc>
                <a:tc hMerge="1" vMerge="1">
                  <a:txBody>
                    <a:bodyPr/>
                    <a:lstStyle/>
                    <a:p>
                      <a:endParaRPr lang="pl-PL"/>
                    </a:p>
                  </a:txBody>
                  <a:tcPr/>
                </a:tc>
                <a:tc>
                  <a:txBody>
                    <a:bodyPr/>
                    <a:lstStyle/>
                    <a:p>
                      <a:pPr algn="l" fontAlgn="ctr"/>
                      <a:r>
                        <a:rPr lang="pl-PL" sz="700" b="1" i="0" u="none" strike="noStrike">
                          <a:effectLst/>
                          <a:latin typeface="Arial" panose="020B0604020202020204" pitchFamily="34" charset="0"/>
                        </a:rPr>
                        <a:t> 60. w terminie 60 dni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ctr"/>
                      <a:r>
                        <a:rPr lang="pl-PL" sz="700" b="1" i="0" u="none" strike="noStrike">
                          <a:effectLst/>
                          <a:latin typeface="Arial" panose="020B0604020202020204" pitchFamily="34" charset="0"/>
                        </a:rPr>
                        <a:t> 61. w terminie 180 dni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8954467"/>
                  </a:ext>
                </a:extLst>
              </a:tr>
              <a:tr h="210482">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gridSpan="2">
                  <a:txBody>
                    <a:bodyPr/>
                    <a:lstStyle/>
                    <a:p>
                      <a:pPr algn="l" fontAlgn="ctr"/>
                      <a:r>
                        <a:rPr lang="pl-PL" sz="700" b="1"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gridSpan="2" vMerge="1">
                  <a:txBody>
                    <a:bodyPr/>
                    <a:lstStyle/>
                    <a:p>
                      <a:endParaRPr lang="pl-PL"/>
                    </a:p>
                  </a:txBody>
                  <a:tcPr/>
                </a:tc>
                <a:tc hMerge="1" vMerge="1">
                  <a:txBody>
                    <a:bodyPr/>
                    <a:lstStyle/>
                    <a:p>
                      <a:endParaRPr lang="pl-PL"/>
                    </a:p>
                  </a:txBody>
                  <a:tcPr/>
                </a:tc>
                <a:tc>
                  <a:txBody>
                    <a:bodyPr/>
                    <a:lstStyle/>
                    <a:p>
                      <a:pPr algn="r" fontAlgn="ctr"/>
                      <a:r>
                        <a:rPr lang="pl-PL" sz="1000" b="0" i="0" u="none" strike="noStrike">
                          <a:effectLst/>
                          <a:latin typeface="Arial" panose="020B0604020202020204" pitchFamily="34" charset="0"/>
                        </a:rPr>
                        <a:t> </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pl-PL" sz="1000" b="0" i="0" u="none" strike="noStrike">
                          <a:effectLst/>
                          <a:latin typeface="Arial" panose="020B0604020202020204" pitchFamily="34" charset="0"/>
                        </a:rPr>
                        <a:t> </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472899"/>
                  </a:ext>
                </a:extLst>
              </a:tr>
              <a:tr h="187095">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gridSpan="3">
                  <a:txBody>
                    <a:bodyPr/>
                    <a:lstStyle/>
                    <a:p>
                      <a:pPr algn="l" fontAlgn="ctr"/>
                      <a:r>
                        <a:rPr lang="pl-PL" sz="700" b="1"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a:noFill/>
                    </a:lnB>
                    <a:solidFill>
                      <a:srgbClr val="EAEAEA"/>
                    </a:solidFill>
                  </a:tcPr>
                </a:tc>
                <a:tc hMerge="1">
                  <a:txBody>
                    <a:bodyPr/>
                    <a:lstStyle/>
                    <a:p>
                      <a:endParaRPr lang="pl-PL"/>
                    </a:p>
                  </a:txBody>
                  <a:tcPr/>
                </a:tc>
                <a:tc hMerge="1">
                  <a:txBody>
                    <a:bodyPr/>
                    <a:lstStyle/>
                    <a:p>
                      <a:endParaRPr lang="pl-PL"/>
                    </a:p>
                  </a:txBody>
                  <a:tcPr/>
                </a:tc>
                <a:tc gridSpan="2">
                  <a:txBody>
                    <a:bodyPr/>
                    <a:lstStyle/>
                    <a:p>
                      <a:pPr algn="l" fontAlgn="ctr"/>
                      <a:r>
                        <a:rPr lang="pl-PL" sz="700" b="1" i="0" u="none" strike="noStrike" dirty="0">
                          <a:effectLst/>
                          <a:latin typeface="Arial" panose="020B0604020202020204" pitchFamily="34" charset="0"/>
                        </a:rPr>
                        <a:t> Kwota do przeniesienia na następny okres rozliczeniowy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tc hMerge="1">
                  <a:txBody>
                    <a:bodyPr/>
                    <a:lstStyle/>
                    <a:p>
                      <a:endParaRPr lang="pl-PL"/>
                    </a:p>
                  </a:txBody>
                  <a:tcPr/>
                </a:tc>
                <a:tc>
                  <a:txBody>
                    <a:bodyPr/>
                    <a:lstStyle/>
                    <a:p>
                      <a:pPr algn="l" fontAlgn="ctr"/>
                      <a:r>
                        <a:rPr lang="pl-PL" sz="700" b="1" i="0" u="none" strike="noStrike" dirty="0">
                          <a:effectLst/>
                          <a:latin typeface="Arial" panose="020B0604020202020204" pitchFamily="34" charset="0"/>
                        </a:rPr>
                        <a:t> 62.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2D050"/>
                    </a:solidFill>
                  </a:tcPr>
                </a:tc>
                <a:extLst>
                  <a:ext uri="{0D108BD9-81ED-4DB2-BD59-A6C34878D82A}">
                    <a16:rowId xmlns:a16="http://schemas.microsoft.com/office/drawing/2014/main" val="1844032011"/>
                  </a:ext>
                </a:extLst>
              </a:tr>
              <a:tr h="233869">
                <a:tc>
                  <a:txBody>
                    <a:bodyPr/>
                    <a:lstStyle/>
                    <a:p>
                      <a:pPr algn="l" fontAlgn="b"/>
                      <a:r>
                        <a:rPr lang="pl-PL"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EAEAEA"/>
                    </a:solidFill>
                  </a:tcPr>
                </a:tc>
                <a:tc gridSpan="3">
                  <a:txBody>
                    <a:bodyPr/>
                    <a:lstStyle/>
                    <a:p>
                      <a:pPr algn="l" fontAlgn="ctr"/>
                      <a:r>
                        <a:rPr lang="pl-PL" sz="700" b="1" i="0" u="none" strike="noStrike">
                          <a:effectLst/>
                          <a:latin typeface="Arial" panose="020B060402020202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AEA"/>
                    </a:solidFill>
                  </a:tcPr>
                </a:tc>
                <a:tc hMerge="1">
                  <a:txBody>
                    <a:bodyPr/>
                    <a:lstStyle/>
                    <a:p>
                      <a:endParaRPr lang="pl-PL"/>
                    </a:p>
                  </a:txBody>
                  <a:tcPr/>
                </a:tc>
                <a:tc hMerge="1">
                  <a:txBody>
                    <a:bodyPr/>
                    <a:lstStyle/>
                    <a:p>
                      <a:endParaRPr lang="pl-PL"/>
                    </a:p>
                  </a:txBody>
                  <a:tcPr/>
                </a:tc>
                <a:tc gridSpan="2">
                  <a:txBody>
                    <a:bodyPr/>
                    <a:lstStyle/>
                    <a:p>
                      <a:pPr algn="l" fontAlgn="b"/>
                      <a:r>
                        <a:rPr lang="pl-PL" sz="700" b="0" i="0" u="none" strike="noStrike">
                          <a:effectLst/>
                          <a:latin typeface="Arial" panose="020B0604020202020204" pitchFamily="34" charset="0"/>
                        </a:rPr>
                        <a:t> Od kwoty z poz. 56 należy odjąć kwotę z poz. 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EAEAEA"/>
                    </a:solidFill>
                  </a:tcPr>
                </a:tc>
                <a:tc hMerge="1">
                  <a:txBody>
                    <a:bodyPr/>
                    <a:lstStyle/>
                    <a:p>
                      <a:endParaRPr lang="pl-PL"/>
                    </a:p>
                  </a:txBody>
                  <a:tcPr/>
                </a:tc>
                <a:tc>
                  <a:txBody>
                    <a:bodyPr/>
                    <a:lstStyle/>
                    <a:p>
                      <a:pPr algn="r" fontAlgn="ctr"/>
                      <a:r>
                        <a:rPr lang="pl-PL" sz="1000" b="0" i="0" u="none" strike="noStrike" dirty="0">
                          <a:effectLst/>
                          <a:latin typeface="Arial" panose="020B0604020202020204" pitchFamily="34" charset="0"/>
                        </a:rPr>
                        <a:t>0</a:t>
                      </a:r>
                    </a:p>
                  </a:txBody>
                  <a:tcPr marL="0" marR="1143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92D050"/>
                    </a:solidFill>
                  </a:tcPr>
                </a:tc>
                <a:extLst>
                  <a:ext uri="{0D108BD9-81ED-4DB2-BD59-A6C34878D82A}">
                    <a16:rowId xmlns:a16="http://schemas.microsoft.com/office/drawing/2014/main" val="2023593744"/>
                  </a:ext>
                </a:extLst>
              </a:tr>
            </a:tbl>
          </a:graphicData>
        </a:graphic>
      </p:graphicFrame>
    </p:spTree>
    <p:extLst>
      <p:ext uri="{BB962C8B-B14F-4D97-AF65-F5344CB8AC3E}">
        <p14:creationId xmlns:p14="http://schemas.microsoft.com/office/powerpoint/2010/main" val="153124130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644170"/>
            <a:ext cx="7992888" cy="1569660"/>
          </a:xfrm>
          <a:prstGeom prst="rect">
            <a:avLst/>
          </a:prstGeom>
          <a:noFill/>
        </p:spPr>
        <p:txBody>
          <a:bodyPr wrap="square">
            <a:spAutoFit/>
          </a:bodyPr>
          <a:lstStyle/>
          <a:p>
            <a:pPr>
              <a:spcBef>
                <a:spcPts val="0"/>
              </a:spcBef>
              <a:spcAft>
                <a:spcPts val="0"/>
              </a:spcAft>
            </a:pPr>
            <a:r>
              <a:rPr lang="pl-PL" sz="1600" dirty="0">
                <a:solidFill>
                  <a:srgbClr val="000000"/>
                </a:solidFill>
                <a:latin typeface="Lato"/>
                <a:ea typeface="Times New Roman" panose="02020603050405020304" pitchFamily="18" charset="0"/>
              </a:rPr>
              <a:t>D</a:t>
            </a:r>
            <a:r>
              <a:rPr lang="pl-PL" sz="1600" dirty="0">
                <a:solidFill>
                  <a:srgbClr val="000000"/>
                </a:solidFill>
                <a:effectLst/>
                <a:latin typeface="Lato"/>
                <a:ea typeface="Times New Roman" panose="02020603050405020304" pitchFamily="18" charset="0"/>
              </a:rPr>
              <a:t>otacja otrzymana przez JST (traktowaną jako dostawca lub usługodawca) </a:t>
            </a:r>
            <a:r>
              <a:rPr lang="pl-PL" sz="1600" b="1" dirty="0">
                <a:solidFill>
                  <a:srgbClr val="000000"/>
                </a:solidFill>
                <a:effectLst/>
                <a:latin typeface="Lato"/>
                <a:ea typeface="Times New Roman" panose="02020603050405020304" pitchFamily="18" charset="0"/>
              </a:rPr>
              <a:t>będzie podlegać opodatkowaniu, gdy łącznie</a:t>
            </a:r>
            <a:r>
              <a:rPr lang="pl-PL" sz="1600" dirty="0">
                <a:solidFill>
                  <a:srgbClr val="000000"/>
                </a:solidFill>
                <a:effectLst/>
                <a:latin typeface="Lato"/>
                <a:ea typeface="Times New Roman" panose="02020603050405020304" pitchFamily="18" charset="0"/>
              </a:rPr>
              <a:t>:</a:t>
            </a:r>
            <a:endParaRPr lang="pl-PL" sz="1600" dirty="0">
              <a:effectLst/>
              <a:latin typeface="Lato"/>
              <a:ea typeface="Times New Roman" panose="02020603050405020304" pitchFamily="18" charset="0"/>
            </a:endParaRPr>
          </a:p>
          <a:p>
            <a:pPr marL="715645" indent="-342900">
              <a:spcBef>
                <a:spcPts val="0"/>
              </a:spcBef>
              <a:spcAft>
                <a:spcPts val="0"/>
              </a:spcAft>
              <a:buFont typeface="+mj-lt"/>
              <a:buAutoNum type="arabicParenR"/>
            </a:pPr>
            <a:r>
              <a:rPr lang="pl-PL" sz="1600" b="1" dirty="0">
                <a:solidFill>
                  <a:srgbClr val="000000"/>
                </a:solidFill>
                <a:effectLst/>
                <a:latin typeface="Lato"/>
                <a:ea typeface="Times New Roman" panose="02020603050405020304" pitchFamily="18" charset="0"/>
              </a:rPr>
              <a:t>stanowi formę zapłaty</a:t>
            </a:r>
            <a:r>
              <a:rPr lang="pl-PL" sz="1600" dirty="0">
                <a:solidFill>
                  <a:srgbClr val="000000"/>
                </a:solidFill>
                <a:effectLst/>
                <a:latin typeface="Lato"/>
                <a:ea typeface="Times New Roman" panose="02020603050405020304" pitchFamily="18" charset="0"/>
              </a:rPr>
              <a:t>, w tym częściowej, za czynność/czynności wykonywane przez </a:t>
            </a:r>
            <a:r>
              <a:rPr lang="pl-PL" sz="1600" dirty="0">
                <a:solidFill>
                  <a:srgbClr val="000000"/>
                </a:solidFill>
                <a:latin typeface="Lato"/>
                <a:ea typeface="Times New Roman" panose="02020603050405020304" pitchFamily="18" charset="0"/>
              </a:rPr>
              <a:t>JST</a:t>
            </a:r>
            <a:r>
              <a:rPr lang="pl-PL" sz="1600" dirty="0">
                <a:solidFill>
                  <a:srgbClr val="000000"/>
                </a:solidFill>
                <a:effectLst/>
                <a:latin typeface="Lato"/>
                <a:ea typeface="Times New Roman" panose="02020603050405020304" pitchFamily="18" charset="0"/>
              </a:rPr>
              <a:t> (dostawa towarów, świadczenie usług);</a:t>
            </a:r>
            <a:endParaRPr lang="pl-PL" sz="1600" dirty="0">
              <a:effectLst/>
              <a:latin typeface="Lato"/>
              <a:ea typeface="Times New Roman" panose="02020603050405020304" pitchFamily="18" charset="0"/>
            </a:endParaRPr>
          </a:p>
          <a:p>
            <a:pPr marL="715645" indent="-342900">
              <a:spcBef>
                <a:spcPts val="0"/>
              </a:spcBef>
              <a:spcAft>
                <a:spcPts val="0"/>
              </a:spcAft>
              <a:buFont typeface="+mj-lt"/>
              <a:buAutoNum type="arabicParenR"/>
            </a:pPr>
            <a:r>
              <a:rPr lang="pl-PL" sz="1600" b="1" dirty="0">
                <a:solidFill>
                  <a:srgbClr val="000000"/>
                </a:solidFill>
                <a:effectLst/>
                <a:latin typeface="Lato"/>
                <a:ea typeface="Times New Roman" panose="02020603050405020304" pitchFamily="18" charset="0"/>
              </a:rPr>
              <a:t>ma bezpośredni wpływ na cenę </a:t>
            </a:r>
            <a:r>
              <a:rPr lang="pl-PL" sz="1600" dirty="0">
                <a:solidFill>
                  <a:srgbClr val="000000"/>
                </a:solidFill>
                <a:effectLst/>
                <a:latin typeface="Lato"/>
                <a:ea typeface="Times New Roman" panose="02020603050405020304" pitchFamily="18" charset="0"/>
              </a:rPr>
              <a:t>towarów lub usług świadczonych przez </a:t>
            </a:r>
            <a:r>
              <a:rPr lang="pl-PL" sz="1600" dirty="0">
                <a:solidFill>
                  <a:srgbClr val="000000"/>
                </a:solidFill>
                <a:latin typeface="Lato"/>
                <a:ea typeface="Times New Roman" panose="02020603050405020304" pitchFamily="18" charset="0"/>
              </a:rPr>
              <a:t>JST</a:t>
            </a:r>
            <a:r>
              <a:rPr lang="pl-PL" sz="1600" dirty="0">
                <a:solidFill>
                  <a:srgbClr val="000000"/>
                </a:solidFill>
                <a:effectLst/>
                <a:latin typeface="Lato"/>
                <a:ea typeface="Times New Roman" panose="02020603050405020304" pitchFamily="18" charset="0"/>
              </a:rPr>
              <a:t> (na rzecz osób trzecich, np. mieszkańców).</a:t>
            </a:r>
            <a:endParaRPr lang="pl-PL" sz="1600" dirty="0">
              <a:effectLst/>
              <a:latin typeface="Lato"/>
              <a:ea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Podstawa opodatkowania</a:t>
            </a:r>
          </a:p>
          <a:p>
            <a:pPr algn="ctr">
              <a:spcBef>
                <a:spcPts val="0"/>
              </a:spcBef>
              <a:buNone/>
            </a:pPr>
            <a:r>
              <a:rPr lang="pl-PL" sz="1800" b="1" dirty="0">
                <a:latin typeface="Novecento wide Book"/>
              </a:rPr>
              <a:t>Opodatkowanie podatkiem VAT dotacji</a:t>
            </a:r>
          </a:p>
        </p:txBody>
      </p:sp>
    </p:spTree>
    <p:extLst>
      <p:ext uri="{BB962C8B-B14F-4D97-AF65-F5344CB8AC3E}">
        <p14:creationId xmlns:p14="http://schemas.microsoft.com/office/powerpoint/2010/main" val="3891384838"/>
      </p:ext>
    </p:extLst>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628800"/>
            <a:ext cx="7992888" cy="3754874"/>
          </a:xfrm>
          <a:prstGeom prst="rect">
            <a:avLst/>
          </a:prstGeom>
          <a:noFill/>
        </p:spPr>
        <p:txBody>
          <a:bodyPr wrap="square">
            <a:spAutoFit/>
          </a:bodyPr>
          <a:lstStyle/>
          <a:p>
            <a:pPr>
              <a:spcBef>
                <a:spcPts val="0"/>
              </a:spcBef>
              <a:spcAft>
                <a:spcPts val="0"/>
              </a:spcAft>
            </a:pPr>
            <a:r>
              <a:rPr lang="pl-PL" sz="1400" b="1" i="0" dirty="0">
                <a:effectLst/>
                <a:latin typeface="Lato"/>
              </a:rPr>
              <a:t>Wyroki TSUE w sprawach </a:t>
            </a:r>
            <a:r>
              <a:rPr lang="pl-PL" sz="1400" b="1" i="0" u="none" strike="noStrike" dirty="0">
                <a:effectLst/>
                <a:latin typeface="Lato"/>
              </a:rPr>
              <a:t>C-184/00</a:t>
            </a:r>
            <a:r>
              <a:rPr lang="pl-PL" sz="1400" b="1" i="0" dirty="0">
                <a:effectLst/>
                <a:latin typeface="Lato"/>
              </a:rPr>
              <a:t> (Office des products </a:t>
            </a:r>
            <a:r>
              <a:rPr lang="pl-PL" sz="1400" b="1" i="0" dirty="0" err="1">
                <a:effectLst/>
                <a:latin typeface="Lato"/>
              </a:rPr>
              <a:t>wallons</a:t>
            </a:r>
            <a:r>
              <a:rPr lang="pl-PL" sz="1400" b="1" i="0" dirty="0">
                <a:effectLst/>
                <a:latin typeface="Lato"/>
              </a:rPr>
              <a:t> ASBL v. </a:t>
            </a:r>
            <a:r>
              <a:rPr lang="pl-PL" sz="1400" b="1" i="0" dirty="0" err="1">
                <a:effectLst/>
                <a:latin typeface="Lato"/>
              </a:rPr>
              <a:t>Belgian</a:t>
            </a:r>
            <a:r>
              <a:rPr lang="pl-PL" sz="1400" b="1" i="0" dirty="0">
                <a:effectLst/>
                <a:latin typeface="Lato"/>
              </a:rPr>
              <a:t> </a:t>
            </a:r>
            <a:r>
              <a:rPr lang="pl-PL" sz="1400" b="1" i="0" dirty="0" err="1">
                <a:effectLst/>
                <a:latin typeface="Lato"/>
              </a:rPr>
              <a:t>State</a:t>
            </a:r>
            <a:r>
              <a:rPr lang="pl-PL" sz="1400" b="1" i="0" dirty="0">
                <a:effectLst/>
                <a:latin typeface="Lato"/>
              </a:rPr>
              <a:t>)</a:t>
            </a:r>
          </a:p>
          <a:p>
            <a:pPr>
              <a:spcBef>
                <a:spcPts val="0"/>
              </a:spcBef>
              <a:spcAft>
                <a:spcPts val="0"/>
              </a:spcAft>
            </a:pPr>
            <a:r>
              <a:rPr lang="pl-PL" sz="1400" b="0" i="0" dirty="0">
                <a:effectLst/>
                <a:latin typeface="Lato"/>
              </a:rPr>
              <a:t>Zobowiązanie do zapłaty dotacji dokonane przez osobę, która jej udziela, rodzi korelat, jakim jest prawo beneficjenta do jej otrzymania, ponieważ dokonał on dostawy podlegającej opodatkowaniu. Ten związek pomiędzy dotacją a ceną musi być jednoznacznie widoczny na podstawie indywidualnej analizy okoliczności stanowiących podstawę wypłaty tego wynagrodzenia. Z drugiej strony nie jest konieczne, aby cena towarów lub usług bądź część tej ceny została ustalona. Wystarczy by możliwe było jej ustalenie. Cena jaką płaci nabywca musi być ustalana w taki sposób, że zmniejsza się ona w proporcji do dotacji przyznanej sprzedawcy towarów lub świadczącemu usługi, co zatem stanowi element ustalenia ceny, jakiej żąda ten ostatni. </a:t>
            </a:r>
          </a:p>
          <a:p>
            <a:pPr>
              <a:spcBef>
                <a:spcPts val="0"/>
              </a:spcBef>
              <a:spcAft>
                <a:spcPts val="0"/>
              </a:spcAft>
            </a:pPr>
            <a:endParaRPr lang="pl-PL" sz="1400" dirty="0">
              <a:solidFill>
                <a:srgbClr val="333333"/>
              </a:solidFill>
              <a:latin typeface="Lato"/>
            </a:endParaRPr>
          </a:p>
          <a:p>
            <a:pPr>
              <a:spcBef>
                <a:spcPts val="0"/>
              </a:spcBef>
              <a:spcAft>
                <a:spcPts val="0"/>
              </a:spcAft>
            </a:pPr>
            <a:r>
              <a:rPr lang="pl-PL" sz="1400" b="0" i="0" dirty="0">
                <a:solidFill>
                  <a:srgbClr val="333333"/>
                </a:solidFill>
                <a:effectLst/>
                <a:latin typeface="Lato"/>
              </a:rPr>
              <a:t>Trybunał w sprawie będącej przedmiotem rozpoznania wskazał sądowi odsyłającemu szereg wskazówek, stwierdzając, że sąd krajowy musi zbadać obiektywnie, </a:t>
            </a:r>
            <a:r>
              <a:rPr lang="pl-PL" sz="1400" b="1" i="0" dirty="0">
                <a:solidFill>
                  <a:srgbClr val="333333"/>
                </a:solidFill>
                <a:effectLst/>
                <a:latin typeface="Lato"/>
              </a:rPr>
              <a:t>czy fakt, iż dotacja jest wypłacana sprzedawcy lub świadczącemu pozwala mu sprzedawać towary lub świadczyć usługi po cenie niższej, niż musiałby on żądać w braku takiej dotacji</a:t>
            </a:r>
            <a:r>
              <a:rPr lang="pl-PL" sz="1400" b="0" i="0" dirty="0">
                <a:solidFill>
                  <a:srgbClr val="333333"/>
                </a:solidFill>
                <a:effectLst/>
                <a:latin typeface="Lato"/>
              </a:rPr>
              <a:t>. Nie jest konieczne, by dotacja odpowiadała bezpośrednio zmniejszeniu ceny dostarczanych towarów, wystarczy by relacja pomiędzy zmniejszeniem ceny a dotacją, która może być wyrażona ryczałtowo, była istotna.</a:t>
            </a:r>
            <a:endParaRPr lang="pl-PL" sz="1400" dirty="0">
              <a:effectLst/>
              <a:latin typeface="Lato"/>
              <a:ea typeface="Times New Roman" panose="02020603050405020304" pitchFamily="18" charset="0"/>
            </a:endParaRPr>
          </a:p>
        </p:txBody>
      </p:sp>
      <p:sp>
        <p:nvSpPr>
          <p:cNvPr id="2" name="TextBox 4">
            <a:extLst>
              <a:ext uri="{FF2B5EF4-FFF2-40B4-BE49-F238E27FC236}">
                <a16:creationId xmlns:a16="http://schemas.microsoft.com/office/drawing/2014/main" id="{D6DA589C-0F31-4167-912A-5F362AE2EE55}"/>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Pojęcie "subwencja bezpośrednio związana z ceną"</a:t>
            </a:r>
          </a:p>
        </p:txBody>
      </p:sp>
    </p:spTree>
    <p:extLst>
      <p:ext uri="{BB962C8B-B14F-4D97-AF65-F5344CB8AC3E}">
        <p14:creationId xmlns:p14="http://schemas.microsoft.com/office/powerpoint/2010/main" val="1790487232"/>
      </p:ext>
    </p:extLst>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772816"/>
            <a:ext cx="7992888" cy="3539430"/>
          </a:xfrm>
          <a:prstGeom prst="rect">
            <a:avLst/>
          </a:prstGeom>
          <a:noFill/>
        </p:spPr>
        <p:txBody>
          <a:bodyPr wrap="square">
            <a:spAutoFit/>
          </a:bodyPr>
          <a:lstStyle/>
          <a:p>
            <a:pPr>
              <a:spcBef>
                <a:spcPts val="0"/>
              </a:spcBef>
              <a:spcAft>
                <a:spcPts val="0"/>
              </a:spcAft>
            </a:pPr>
            <a:r>
              <a:rPr lang="pl-PL" sz="1400" b="1" i="0" dirty="0">
                <a:solidFill>
                  <a:srgbClr val="333333"/>
                </a:solidFill>
                <a:effectLst/>
                <a:latin typeface="Lato" panose="020F0502020204030203"/>
              </a:rPr>
              <a:t>Wyrok TSUE w sprawie </a:t>
            </a:r>
            <a:r>
              <a:rPr lang="en-US" sz="1400" b="1" i="0" dirty="0">
                <a:solidFill>
                  <a:srgbClr val="333333"/>
                </a:solidFill>
                <a:effectLst/>
                <a:latin typeface="Lato" panose="020F0502020204030203"/>
              </a:rPr>
              <a:t>C-353/00 (Keeping Newcastle Warm </a:t>
            </a:r>
            <a:r>
              <a:rPr lang="en-US" sz="1400" b="1" i="0" dirty="0" err="1">
                <a:solidFill>
                  <a:srgbClr val="333333"/>
                </a:solidFill>
                <a:effectLst/>
                <a:latin typeface="Lato" panose="020F0502020204030203"/>
              </a:rPr>
              <a:t>Ltd.v</a:t>
            </a:r>
            <a:r>
              <a:rPr lang="en-US" sz="1400" b="1" i="0" dirty="0">
                <a:solidFill>
                  <a:srgbClr val="333333"/>
                </a:solidFill>
                <a:effectLst/>
                <a:latin typeface="Lato" panose="020F0502020204030203"/>
              </a:rPr>
              <a:t>. </a:t>
            </a:r>
            <a:r>
              <a:rPr lang="en-US" sz="1400" b="1" i="0" dirty="0" err="1">
                <a:solidFill>
                  <a:srgbClr val="333333"/>
                </a:solidFill>
                <a:effectLst/>
                <a:latin typeface="Lato" panose="020F0502020204030203"/>
              </a:rPr>
              <a:t>Commisioners</a:t>
            </a:r>
            <a:r>
              <a:rPr lang="en-US" sz="1400" b="1" i="0" dirty="0">
                <a:solidFill>
                  <a:srgbClr val="333333"/>
                </a:solidFill>
                <a:effectLst/>
                <a:latin typeface="Lato" panose="020F0502020204030203"/>
              </a:rPr>
              <a:t> of Customs and Excise)</a:t>
            </a:r>
            <a:endParaRPr lang="pl-PL" sz="1400" dirty="0">
              <a:solidFill>
                <a:srgbClr val="333333"/>
              </a:solidFill>
              <a:latin typeface="Lato" panose="020F0502020204030203"/>
            </a:endParaRPr>
          </a:p>
          <a:p>
            <a:pPr algn="l">
              <a:spcBef>
                <a:spcPts val="0"/>
              </a:spcBef>
              <a:spcAft>
                <a:spcPts val="0"/>
              </a:spcAft>
            </a:pPr>
            <a:r>
              <a:rPr lang="pl-PL" sz="1400" b="0" i="0" dirty="0">
                <a:effectLst/>
                <a:latin typeface="Lato" panose="020F0502020204030203"/>
              </a:rPr>
              <a:t>W wyroku Trybunał wyraził pogląd, że niezależnie od tego, czy dofinansowanie spełnia warunek bezpośredniego związku z ceną, czy też nie spełnia takiego warunku, zwiększać będzie podstawę opodatkowania, jeśli osoba trzecia (także organ władzy publicznej) wpłaca pewną kwotę pieniędzy na poczet usług świadczonych na rzecz osoby fizycznej. Orzeczenie to dotyczyło dopłat wypłacanych firmie zajmującej się usługami związanymi z doradztwem w dziedzinie energetyki.</a:t>
            </a:r>
          </a:p>
          <a:p>
            <a:pPr algn="l">
              <a:spcBef>
                <a:spcPts val="0"/>
              </a:spcBef>
              <a:spcAft>
                <a:spcPts val="0"/>
              </a:spcAft>
            </a:pPr>
            <a:endParaRPr lang="pl-PL" sz="1400" b="0" i="0" dirty="0">
              <a:effectLst/>
              <a:latin typeface="Lato" panose="020F0502020204030203"/>
            </a:endParaRPr>
          </a:p>
          <a:p>
            <a:pPr algn="l">
              <a:spcBef>
                <a:spcPts val="0"/>
              </a:spcBef>
              <a:spcAft>
                <a:spcPts val="0"/>
              </a:spcAft>
            </a:pPr>
            <a:r>
              <a:rPr lang="pl-PL" sz="1400" b="0" i="0" dirty="0">
                <a:effectLst/>
                <a:latin typeface="Lato" panose="020F0502020204030203"/>
              </a:rPr>
              <a:t>Związek dotacji z ceną nie został szczegółowo przeanalizowany w tym wyroku. Szersze uwagi na ten temat znalazły się natomiast w opinii rzecznika generalnego, który wskazał, że dotacje mogą mieć różną formę i charakter. Zwykle przez dotacje (subwencje) rozumie się sumy wypłacane danemu podmiotowi z funduszy publicznych w interesie ogólnym. W praktyce </a:t>
            </a:r>
            <a:r>
              <a:rPr lang="pl-PL" sz="1400" b="1" i="0" dirty="0">
                <a:effectLst/>
                <a:latin typeface="Lato" panose="020F0502020204030203"/>
              </a:rPr>
              <a:t>dotacje mogą mieć postać dopłat ogólnych do działalności przedsiębiorstwa </a:t>
            </a:r>
            <a:r>
              <a:rPr lang="pl-PL" sz="1400" b="0" i="0" dirty="0">
                <a:effectLst/>
                <a:latin typeface="Lato" panose="020F0502020204030203"/>
              </a:rPr>
              <a:t>(i wówczas </a:t>
            </a:r>
            <a:r>
              <a:rPr lang="pl-PL" sz="1400" b="0" i="0" u="sng" dirty="0">
                <a:effectLst/>
                <a:latin typeface="Lato" panose="020F0502020204030203"/>
              </a:rPr>
              <a:t>nie podlegają opodatkowaniu</a:t>
            </a:r>
            <a:r>
              <a:rPr lang="pl-PL" sz="1400" b="0" i="0" dirty="0">
                <a:effectLst/>
                <a:latin typeface="Lato" panose="020F0502020204030203"/>
              </a:rPr>
              <a:t>) albo też stanowić </a:t>
            </a:r>
            <a:r>
              <a:rPr lang="pl-PL" sz="1400" b="1" i="0" dirty="0">
                <a:effectLst/>
                <a:latin typeface="Lato" panose="020F0502020204030203"/>
              </a:rPr>
              <a:t>subsydia do konkretnych dostaw lub usług, umożliwiając nabycie ich ostatecznemu odbiorcy po niższej cenie </a:t>
            </a:r>
            <a:r>
              <a:rPr lang="pl-PL" sz="1400" b="0" i="0" dirty="0">
                <a:effectLst/>
                <a:latin typeface="Lato" panose="020F0502020204030203"/>
              </a:rPr>
              <a:t>(lub w ogóle bez odpłatności z jego strony). W tym ostatnim przypadku </a:t>
            </a:r>
            <a:r>
              <a:rPr lang="pl-PL" sz="1400" b="0" i="0" u="sng" dirty="0">
                <a:effectLst/>
                <a:latin typeface="Lato" panose="020F0502020204030203"/>
              </a:rPr>
              <a:t>podlegają podatkowi VAT</a:t>
            </a:r>
            <a:r>
              <a:rPr lang="pl-PL" sz="1400" b="0" i="0" dirty="0">
                <a:effectLst/>
                <a:latin typeface="Lato" panose="020F0502020204030203"/>
              </a:rPr>
              <a:t>.</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Pojęcie "subwencja bezpośrednio związana z ceną"</a:t>
            </a:r>
          </a:p>
        </p:txBody>
      </p:sp>
    </p:spTree>
    <p:extLst>
      <p:ext uri="{BB962C8B-B14F-4D97-AF65-F5344CB8AC3E}">
        <p14:creationId xmlns:p14="http://schemas.microsoft.com/office/powerpoint/2010/main" val="4988403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628800"/>
            <a:ext cx="7956847" cy="4185761"/>
          </a:xfrm>
          <a:prstGeom prst="rect">
            <a:avLst/>
          </a:prstGeom>
          <a:noFill/>
        </p:spPr>
        <p:txBody>
          <a:bodyPr wrap="square">
            <a:spAutoFit/>
          </a:bodyPr>
          <a:lstStyle/>
          <a:p>
            <a:r>
              <a:rPr lang="pl-PL" sz="1400" b="1" dirty="0">
                <a:solidFill>
                  <a:srgbClr val="333333"/>
                </a:solidFill>
                <a:latin typeface="Lato" panose="020F0502020204030203"/>
              </a:rPr>
              <a:t>Interpretacja indywidualna Dyrektora Izby Administracji Skarbowej z dnia 5 listopada 2019 r., 0113-KDIPT1-1.4012.539.2019.2.MH</a:t>
            </a:r>
          </a:p>
          <a:p>
            <a:r>
              <a:rPr lang="pl-PL" sz="1400" dirty="0">
                <a:solidFill>
                  <a:srgbClr val="333333"/>
                </a:solidFill>
                <a:latin typeface="Lato" panose="020F0502020204030203"/>
              </a:rPr>
              <a:t>przekazane dla Wnio</a:t>
            </a:r>
            <a:r>
              <a:rPr lang="pl-PL" sz="1400" b="0" i="0" dirty="0">
                <a:solidFill>
                  <a:srgbClr val="333333"/>
                </a:solidFill>
                <a:effectLst/>
                <a:latin typeface="Lato" panose="020F0502020204030203"/>
              </a:rPr>
              <a:t>skodawcy środki na realizację projektu otrzymane od Urzędu Marszałkowskiego Województwa należy uznać za środki od osoby trzeciej (dotacje, subwencje, lub dopłaty o podobnym charakterze), które mają bezpośredni wpływ na cenę świadczonych przez Wnioskodawcę ww. usług. Należy bowiem zauważyć, że okoliczności sprawy nie potwierdzają, iż </a:t>
            </a:r>
            <a:r>
              <a:rPr lang="pl-PL" sz="1400" b="0" i="0" u="sng" dirty="0">
                <a:solidFill>
                  <a:srgbClr val="333333"/>
                </a:solidFill>
                <a:effectLst/>
                <a:latin typeface="Lato" panose="020F0502020204030203"/>
              </a:rPr>
              <a:t>otrzymane przez Gminę środki zostały przeznaczone na ogólną działalność Wnioskodawcy, lecz mogły zostać wykorzystane tylko i wyłącznie na określone działanie. </a:t>
            </a:r>
            <a:r>
              <a:rPr lang="pl-PL" sz="1400" b="0" i="0" dirty="0">
                <a:solidFill>
                  <a:srgbClr val="333333"/>
                </a:solidFill>
                <a:effectLst/>
                <a:latin typeface="Lato" panose="020F0502020204030203"/>
              </a:rPr>
              <a:t>W opisanym przypadku Gmina poniosła - na podstawie wystawionych faktur - określone koszty związane z realizacją Inwestycji. Jak wskazała Gmina, na podstawie umowy o dofinansowanie w oparciu o poniesione w tym zakresie koszty, Gmina otrzymała dofinansowanie do Projektu polegającego m.in. na zakupie i montażu kolektorów słonecznych. Zatem dofinansowanie mogło zostać wykorzystane wyłącznie na realizację Projektu polegającego na zakupie i montażu kolektorów słonecznych. Ponadto z treści wniosku wynika, że źródłem finansowania projektu jest otrzymane dofinansowanie z w ramach Regionalnego Programu Operacyjnego Województwa na lata 2007-2013 (75%), wkład własny Gminy pokryje ok. 25% kosztów Inwestycji (koszty te Gmina pokryła w części (17%) wynagrodzeniem uzyskanym od Mieszkańców z tytułu świadczonej na ich rzecz usługi). Wobec powyższego stwierdzić należy, że kwota dotacji stanowiła istotną część realizowanej przez Gminę Inwestycji i pozostaje w bezpośredniej korelacji z płatnością po stronie Mieszkańców.</a:t>
            </a:r>
          </a:p>
        </p:txBody>
      </p:sp>
      <p:sp>
        <p:nvSpPr>
          <p:cNvPr id="2" name="TextBox 4">
            <a:extLst>
              <a:ext uri="{FF2B5EF4-FFF2-40B4-BE49-F238E27FC236}">
                <a16:creationId xmlns:a16="http://schemas.microsoft.com/office/drawing/2014/main" id="{48F040D4-C38A-4500-97F9-CCB03F27348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Pojęcie "subwencja bezpośrednio związana z ceną"</a:t>
            </a:r>
          </a:p>
        </p:txBody>
      </p:sp>
    </p:spTree>
    <p:extLst>
      <p:ext uri="{BB962C8B-B14F-4D97-AF65-F5344CB8AC3E}">
        <p14:creationId xmlns:p14="http://schemas.microsoft.com/office/powerpoint/2010/main" val="3689683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090172"/>
            <a:ext cx="7992888" cy="3293209"/>
          </a:xfrm>
          <a:prstGeom prst="rect">
            <a:avLst/>
          </a:prstGeom>
          <a:noFill/>
        </p:spPr>
        <p:txBody>
          <a:bodyPr wrap="square">
            <a:spAutoFit/>
          </a:bodyPr>
          <a:lstStyle/>
          <a:p>
            <a:r>
              <a:rPr lang="pl-PL" sz="1600" b="1" dirty="0">
                <a:latin typeface="Lato" panose="020F0502020204030203"/>
              </a:rPr>
              <a:t>Interpretacja indywidualna Dyrektora Izby Administracji Skarbowej z dnia 5 listopada 2019 r., 0113-KDIPT1-1.4012.539.2019.2.MH (cd.)</a:t>
            </a:r>
          </a:p>
          <a:p>
            <a:pPr algn="l"/>
            <a:r>
              <a:rPr lang="pl-PL" sz="1600" b="0" i="0" dirty="0">
                <a:effectLst/>
                <a:latin typeface="Lato" panose="020F0502020204030203"/>
              </a:rPr>
              <a:t>W świetle powyższego, należy uznać, że kwoty obowiązkowych wpłat ostatecznych odbiorców świadczenia w postaci zakupu i montażu kolektorów słonecznych z uwagi na przyznane dofinansowanie, są niższe od kwot, jakie Gmina musiałaby zażądać od mieszkańców, gdyby przedmiotowego dofinansowania nie było.</a:t>
            </a:r>
          </a:p>
          <a:p>
            <a:pPr algn="l"/>
            <a:r>
              <a:rPr lang="pl-PL" sz="1600" b="0" i="0" dirty="0">
                <a:effectLst/>
                <a:latin typeface="Lato" panose="020F0502020204030203"/>
              </a:rPr>
              <a:t>Tym samym, uwzględniając w rozpatrywanej sprawie treść ww. </a:t>
            </a:r>
            <a:r>
              <a:rPr lang="pl-PL" sz="1600" b="0" i="0" u="none" strike="noStrike" dirty="0">
                <a:effectLst/>
                <a:latin typeface="Lato" panose="020F0502020204030203"/>
              </a:rPr>
              <a:t>art. 29a ust. 1</a:t>
            </a:r>
            <a:r>
              <a:rPr lang="pl-PL" sz="1600" b="0" i="0" dirty="0">
                <a:effectLst/>
                <a:latin typeface="Lato" panose="020F0502020204030203"/>
              </a:rPr>
              <a:t> ustawy o VAT, należy stwierdzić, że </a:t>
            </a:r>
            <a:r>
              <a:rPr lang="pl-PL" sz="1600" b="1" i="0" dirty="0">
                <a:effectLst/>
                <a:latin typeface="Lato" panose="020F0502020204030203"/>
              </a:rPr>
              <a:t>podstawą opodatkowania z tytułu świadczonych przez Gminę usług jest nie tylko kwota należna, którą uiścił mieszkaniec biorący udział w projekcie zgodnie z zawartą umową, ale także środki otrzymane przez Gminę od podmiotu trzeciego na realizację ww. projektu w części, w jakiej mają one bezpośredni wpływ na cenę świadczonych na rzecz mieszkańców usług, pomniejszone o kwotę podatku należnego.</a:t>
            </a:r>
          </a:p>
        </p:txBody>
      </p:sp>
      <p:sp>
        <p:nvSpPr>
          <p:cNvPr id="2" name="TextBox 4">
            <a:extLst>
              <a:ext uri="{FF2B5EF4-FFF2-40B4-BE49-F238E27FC236}">
                <a16:creationId xmlns:a16="http://schemas.microsoft.com/office/drawing/2014/main" id="{48F040D4-C38A-4500-97F9-CCB03F27348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Pojęcie "subwencja bezpośrednio związana z ceną"</a:t>
            </a:r>
          </a:p>
        </p:txBody>
      </p:sp>
    </p:spTree>
    <p:extLst>
      <p:ext uri="{BB962C8B-B14F-4D97-AF65-F5344CB8AC3E}">
        <p14:creationId xmlns:p14="http://schemas.microsoft.com/office/powerpoint/2010/main" val="2894632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700808"/>
            <a:ext cx="7848872" cy="4047775"/>
          </a:xfrm>
          <a:prstGeom prst="rect">
            <a:avLst/>
          </a:prstGeom>
          <a:noFill/>
        </p:spPr>
        <p:txBody>
          <a:bodyPr wrap="square">
            <a:spAutoFit/>
          </a:bodyPr>
          <a:lstStyle/>
          <a:p>
            <a:pPr>
              <a:lnSpc>
                <a:spcPct val="115000"/>
              </a:lnSpc>
              <a:spcBef>
                <a:spcPts val="125"/>
              </a:spcBef>
              <a:spcAft>
                <a:spcPts val="0"/>
              </a:spcAft>
            </a:pPr>
            <a:r>
              <a:rPr lang="pl-PL" sz="1400" b="1" i="0" dirty="0">
                <a:solidFill>
                  <a:srgbClr val="404040"/>
                </a:solidFill>
                <a:effectLst/>
                <a:latin typeface="Lato"/>
              </a:rPr>
              <a:t>Wyrok NSA z dnia 24 czerwca 2020 r., sygn. akt I FSK 74/18</a:t>
            </a:r>
          </a:p>
          <a:p>
            <a:pPr>
              <a:lnSpc>
                <a:spcPct val="115000"/>
              </a:lnSpc>
              <a:spcBef>
                <a:spcPts val="125"/>
              </a:spcBef>
              <a:spcAft>
                <a:spcPts val="0"/>
              </a:spcAft>
            </a:pPr>
            <a:r>
              <a:rPr lang="pl-PL" sz="1400" b="1" dirty="0">
                <a:solidFill>
                  <a:srgbClr val="404040"/>
                </a:solidFill>
                <a:latin typeface="Lato"/>
              </a:rPr>
              <a:t>Stan faktyczny</a:t>
            </a:r>
          </a:p>
          <a:p>
            <a:pPr algn="l"/>
            <a:r>
              <a:rPr lang="pl-PL" sz="1400" b="0" i="0" dirty="0">
                <a:solidFill>
                  <a:srgbClr val="333333"/>
                </a:solidFill>
                <a:effectLst/>
                <a:latin typeface="Lato"/>
              </a:rPr>
              <a:t>W celu pozyskania dofinansowania Gmina zawarła z Samorządem Województwa A. umowę o przyznanie pomocy w ramach działania "Podstawowe usługi dla gospodarki i ludności wiejskiej”. Umowa o dofinansowanie, przyznając Gminie dofinansowanie na poziomie 75% wartości poniesionych przez Gminę kosztów kwalifikowanych netto (bez VAT), zobowiązywała Gminę do wybudowania i zamontowania na wskazanych terenach POŚ oraz spełnienia szeregu warunków formalnych; w szczególności Gmina zobowiązała się do nieprzenoszenia bez zgody Samorządu, w trakcie realizacji operacji oraz przez okres 5 lat od dnia otrzymania płatności ostatecznej w ramach dofinansowania, posiadania lub prawa własności do wybudowanej za pomocą uzyskanych środków przedmiotowej infrastruktury. Jednakże poza tym nie narzuca Gminie żadnej konkretnej formy wykorzystania POŚ. </a:t>
            </a:r>
          </a:p>
          <a:p>
            <a:pPr algn="l"/>
            <a:r>
              <a:rPr lang="pl-PL" sz="1400" dirty="0">
                <a:solidFill>
                  <a:srgbClr val="333333"/>
                </a:solidFill>
                <a:latin typeface="Lato"/>
              </a:rPr>
              <a:t>W</a:t>
            </a:r>
            <a:r>
              <a:rPr lang="pl-PL" sz="1400" b="0" i="0" dirty="0">
                <a:solidFill>
                  <a:srgbClr val="333333"/>
                </a:solidFill>
                <a:effectLst/>
                <a:latin typeface="Lato"/>
              </a:rPr>
              <a:t>ybudowane POŚ będą służyły do czynności opodatkowanych VAT, tj. świadczenia kompleksowej usługi oczyszczania ścieków.</a:t>
            </a:r>
          </a:p>
          <a:p>
            <a:pPr algn="l"/>
            <a:r>
              <a:rPr lang="pl-PL" sz="1400" dirty="0">
                <a:solidFill>
                  <a:srgbClr val="333333"/>
                </a:solidFill>
                <a:latin typeface="Lato"/>
              </a:rPr>
              <a:t>W</a:t>
            </a:r>
            <a:r>
              <a:rPr lang="pl-PL" sz="1400" b="0" i="0" dirty="0">
                <a:solidFill>
                  <a:srgbClr val="333333"/>
                </a:solidFill>
                <a:effectLst/>
                <a:latin typeface="Lato"/>
              </a:rPr>
              <a:t>arunkiem wykonania na posesji danego Mieszkańca montażu i udostępnienia POŚ oraz świadczenia przez Gminę kompleksowej usługi oczyszczania ścieków, było dokonanie przez Mieszkańca na rzecz Gminy wpłaty kwoty, o której mowa w indywidualnej Umowie podpisanej z każdym Mieszkańcem z osobna. </a:t>
            </a:r>
            <a:endParaRPr lang="pl-PL" sz="1400" b="1" dirty="0">
              <a:solidFill>
                <a:srgbClr val="404040"/>
              </a:solidFill>
              <a:latin typeface="Lato"/>
              <a:ea typeface="Times New Roman" panose="02020603050405020304" pitchFamily="18" charset="0"/>
            </a:endParaRPr>
          </a:p>
        </p:txBody>
      </p:sp>
      <p:sp>
        <p:nvSpPr>
          <p:cNvPr id="2" name="TextBox 4">
            <a:extLst>
              <a:ext uri="{FF2B5EF4-FFF2-40B4-BE49-F238E27FC236}">
                <a16:creationId xmlns:a16="http://schemas.microsoft.com/office/drawing/2014/main" id="{4E2A1139-CE9F-45C0-83F8-7F70E6942ED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Pojęcie "subwencja bezpośrednio związana z ceną"</a:t>
            </a:r>
          </a:p>
        </p:txBody>
      </p:sp>
    </p:spTree>
    <p:extLst>
      <p:ext uri="{BB962C8B-B14F-4D97-AF65-F5344CB8AC3E}">
        <p14:creationId xmlns:p14="http://schemas.microsoft.com/office/powerpoint/2010/main" val="30938347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628800"/>
            <a:ext cx="7920880" cy="4047775"/>
          </a:xfrm>
          <a:prstGeom prst="rect">
            <a:avLst/>
          </a:prstGeom>
          <a:noFill/>
        </p:spPr>
        <p:txBody>
          <a:bodyPr wrap="square">
            <a:spAutoFit/>
          </a:bodyPr>
          <a:lstStyle/>
          <a:p>
            <a:pPr>
              <a:lnSpc>
                <a:spcPct val="115000"/>
              </a:lnSpc>
              <a:spcBef>
                <a:spcPts val="125"/>
              </a:spcBef>
              <a:spcAft>
                <a:spcPts val="0"/>
              </a:spcAft>
            </a:pPr>
            <a:r>
              <a:rPr lang="pl-PL" sz="1400" b="1" i="0" dirty="0">
                <a:solidFill>
                  <a:srgbClr val="404040"/>
                </a:solidFill>
                <a:effectLst/>
                <a:latin typeface="Lato"/>
              </a:rPr>
              <a:t>Wyrok NSA z dnia 24 czerwca 2020 r., sygn. akt I FSK 74/18</a:t>
            </a:r>
          </a:p>
          <a:p>
            <a:pPr>
              <a:lnSpc>
                <a:spcPct val="115000"/>
              </a:lnSpc>
              <a:spcBef>
                <a:spcPts val="125"/>
              </a:spcBef>
              <a:spcAft>
                <a:spcPts val="0"/>
              </a:spcAft>
            </a:pPr>
            <a:r>
              <a:rPr lang="pl-PL" sz="1400" b="1" dirty="0">
                <a:solidFill>
                  <a:srgbClr val="404040"/>
                </a:solidFill>
                <a:latin typeface="Lato"/>
              </a:rPr>
              <a:t>Stanowisko Dyrektora KIS</a:t>
            </a:r>
          </a:p>
          <a:p>
            <a:pPr algn="l"/>
            <a:r>
              <a:rPr lang="pl-PL" sz="1400" dirty="0">
                <a:latin typeface="Lato"/>
              </a:rPr>
              <a:t>P</a:t>
            </a:r>
            <a:r>
              <a:rPr lang="pl-PL" sz="1400" b="0" i="0" dirty="0">
                <a:effectLst/>
                <a:latin typeface="Lato"/>
              </a:rPr>
              <a:t>rzekazane dla Wnioskodawcy środki finansowe na realizację ww. projektu polegającego na wybudowaniu POŚ w części w jakiej stanową dofinansowanie do konkretnej instalacji dla danego mieszkańca należy uznać za otrzymane od osoby trzeciej środki (dotacje, subwencje, lub dopłaty o podobnym charakterze) mające bezpośredni wpływ na cenę świadczonych przez Wnioskodawcę ww. usług. Należy bowiem zauważyć, że otrzymane przez Gminę środki nie zostaną przeznaczone na ogólną działalność Wnioskodawcy, lecz będą mogły zostać wykorzystane tylko i wyłącznie na określone działanie, tj. na wykonanie konkretnej instalacji POŚ do konkretnej posesji.</a:t>
            </a:r>
          </a:p>
          <a:p>
            <a:pPr algn="l"/>
            <a:endParaRPr lang="pl-PL" sz="1400" b="0" i="0" dirty="0">
              <a:effectLst/>
              <a:latin typeface="Lato"/>
            </a:endParaRPr>
          </a:p>
          <a:p>
            <a:pPr algn="l"/>
            <a:r>
              <a:rPr lang="pl-PL" sz="1400" b="0" i="0" dirty="0">
                <a:effectLst/>
                <a:latin typeface="Lato"/>
              </a:rPr>
              <a:t>Tym samym otrzymane przez Gminę środki na realizację projektu (pokrywające w 75% cenę instalacji POŚ do konkretnej posesji) stanowić będą w istocie należności za świadczone usługi.</a:t>
            </a:r>
          </a:p>
          <a:p>
            <a:pPr algn="l"/>
            <a:r>
              <a:rPr lang="pl-PL" sz="1400" b="0" i="0" dirty="0">
                <a:effectLst/>
                <a:latin typeface="Lato"/>
              </a:rPr>
              <a:t>Tym samym uwzględniając w rozpatrywanej sprawie treść ww. </a:t>
            </a:r>
            <a:r>
              <a:rPr lang="pl-PL" sz="1400" b="0" i="0" u="none" strike="noStrike" dirty="0">
                <a:effectLst/>
                <a:latin typeface="Lato"/>
              </a:rPr>
              <a:t>art. 29 ust. 1</a:t>
            </a:r>
            <a:r>
              <a:rPr lang="pl-PL" sz="1400" b="0" i="0" dirty="0">
                <a:effectLst/>
                <a:latin typeface="Lato"/>
              </a:rPr>
              <a:t> ustawy o VAT, należy stwierdzić, że podstawą opodatkowania z tytułu świadczonych przez Gminę usług będzie nie tylko kwota należna, w postaci wpłaty, którą będzie uiszczał mieszkaniec biorący udział w projekcie zgodnie z zawartą umową, ale także środki otrzymane przez Gminę od podmiotu trzeciego na realizację ww. projektu w części w jakiej dofinansowują one cenę świadczonych na rzecz mieszkańców usług (tj. 75%).</a:t>
            </a:r>
          </a:p>
        </p:txBody>
      </p:sp>
      <p:sp>
        <p:nvSpPr>
          <p:cNvPr id="2" name="TextBox 4">
            <a:extLst>
              <a:ext uri="{FF2B5EF4-FFF2-40B4-BE49-F238E27FC236}">
                <a16:creationId xmlns:a16="http://schemas.microsoft.com/office/drawing/2014/main" id="{7BB7B10C-EF7D-41D0-8C49-BE164CF1D451}"/>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Pojęcie "subwencja bezpośrednio związana z ceną"</a:t>
            </a:r>
          </a:p>
        </p:txBody>
      </p:sp>
    </p:spTree>
    <p:extLst>
      <p:ext uri="{BB962C8B-B14F-4D97-AF65-F5344CB8AC3E}">
        <p14:creationId xmlns:p14="http://schemas.microsoft.com/office/powerpoint/2010/main" val="38369411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340502"/>
            <a:ext cx="7992888" cy="5124993"/>
          </a:xfrm>
          <a:prstGeom prst="rect">
            <a:avLst/>
          </a:prstGeom>
          <a:noFill/>
        </p:spPr>
        <p:txBody>
          <a:bodyPr wrap="square">
            <a:spAutoFit/>
          </a:bodyPr>
          <a:lstStyle/>
          <a:p>
            <a:pPr>
              <a:lnSpc>
                <a:spcPct val="115000"/>
              </a:lnSpc>
              <a:spcBef>
                <a:spcPts val="125"/>
              </a:spcBef>
              <a:spcAft>
                <a:spcPts val="0"/>
              </a:spcAft>
            </a:pPr>
            <a:r>
              <a:rPr lang="pl-PL" sz="1400" b="1" i="0" dirty="0">
                <a:solidFill>
                  <a:srgbClr val="404040"/>
                </a:solidFill>
                <a:effectLst/>
                <a:latin typeface="Lato"/>
              </a:rPr>
              <a:t>Wyrok NSA z dnia 24 czerwca 2020 r., sygn. akt I FSK 74/18</a:t>
            </a:r>
          </a:p>
          <a:p>
            <a:pPr>
              <a:lnSpc>
                <a:spcPct val="115000"/>
              </a:lnSpc>
              <a:spcBef>
                <a:spcPts val="125"/>
              </a:spcBef>
              <a:spcAft>
                <a:spcPts val="0"/>
              </a:spcAft>
            </a:pPr>
            <a:r>
              <a:rPr lang="pl-PL" sz="1400" b="1" dirty="0">
                <a:latin typeface="Lato"/>
              </a:rPr>
              <a:t>Stanowisko NSA</a:t>
            </a:r>
          </a:p>
          <a:p>
            <a:pPr algn="l"/>
            <a:r>
              <a:rPr lang="pl-PL" sz="1400" b="0" i="0" dirty="0">
                <a:effectLst/>
                <a:latin typeface="Lato"/>
              </a:rPr>
              <a:t>Jeżeli warunki przyznania dotacji wskazują, że otrzymane dofinansowanie, pokrywające określoną część kosztów poniesionych w związku z realizacją Projektu, nie jest przyznawane jako dopłata do ceny usługi, a przeznaczone jest na pokrycie poniesionych kosztów kwalifikowanych w ramach realizowanego Projektu, oznacza to, że występuje dofinansowanie (dotacja) o charakterze zakupowym, a nie dofinansowanie (dotacja), mające na celu sfinansowanie ceny sprzedaż, podlegające opodatkowaniu VAT.</a:t>
            </a:r>
          </a:p>
          <a:p>
            <a:pPr algn="l"/>
            <a:r>
              <a:rPr lang="pl-PL" sz="1400" b="0" i="0" dirty="0">
                <a:effectLst/>
                <a:latin typeface="Lato"/>
              </a:rPr>
              <a:t>Jak wskazał TSUE w sprawie </a:t>
            </a:r>
            <a:r>
              <a:rPr lang="pl-PL" sz="1400" b="0" i="0" u="none" strike="noStrike" dirty="0">
                <a:effectLst/>
                <a:latin typeface="Lato"/>
              </a:rPr>
              <a:t>C-184/00</a:t>
            </a:r>
            <a:r>
              <a:rPr lang="pl-PL" sz="1400" b="0" i="0" dirty="0">
                <a:effectLst/>
                <a:latin typeface="Lato"/>
              </a:rPr>
              <a:t>, każda dotacja (czy inny sposób dofinansowania) wpływa na ostateczną cenę świadczenia (co niemal zawsze ma miejsce), lecz decydujące dla uznania, że dotacja ta powinna zwiększać podstawę opodatkowania, jest wykazanie, że dotacja ta jest dokonywana w celu sfinansowania konkretnej czynności opodatkowanej (dostawy towarów lub świadczenia usług).</a:t>
            </a:r>
          </a:p>
          <a:p>
            <a:pPr algn="l"/>
            <a:r>
              <a:rPr lang="pl-PL" sz="1400" b="1" i="0" dirty="0">
                <a:effectLst/>
                <a:latin typeface="Lato"/>
              </a:rPr>
              <a:t>Z wniosku o interpretację (opisu stanu faktycznego) nie wynika, aby sporne dofinansowanie stanowiło element bezwzględnego i bezpośredniego związku dotacji z ceną jednostkową usługi. </a:t>
            </a:r>
            <a:r>
              <a:rPr lang="pl-PL" sz="1400" b="0" i="0" dirty="0">
                <a:effectLst/>
                <a:latin typeface="Lato"/>
              </a:rPr>
              <a:t>Nawet w sytuacji wykazania, że kalkulacja ceny jednostkowej towaru lub usługi związana jest pośrednio (w sensie ekonomicznym) z otrzymaną dotacją, dofinansowanie takie nie podlega opodatkowaniu.</a:t>
            </a:r>
          </a:p>
          <a:p>
            <a:pPr algn="l"/>
            <a:r>
              <a:rPr lang="pl-PL" sz="1400" b="0" i="0" dirty="0">
                <a:effectLst/>
                <a:latin typeface="Lato"/>
              </a:rPr>
              <a:t>Jeżeli zatem, jak w niniejszej sprawie</a:t>
            </a:r>
            <a:r>
              <a:rPr lang="pl-PL" sz="1400" b="0" i="0" dirty="0">
                <a:solidFill>
                  <a:srgbClr val="333333"/>
                </a:solidFill>
                <a:effectLst/>
                <a:latin typeface="Lato"/>
              </a:rPr>
              <a:t>, z przedstawionych we wniosku okoliczności wynika jedynie, że </a:t>
            </a:r>
            <a:r>
              <a:rPr lang="pl-PL" sz="1400" b="1" i="0" dirty="0">
                <a:solidFill>
                  <a:srgbClr val="333333"/>
                </a:solidFill>
                <a:effectLst/>
                <a:latin typeface="Lato"/>
              </a:rPr>
              <a:t>pozyskana dotacja przeznaczona jest na pokrycie kosztów zakupu i montażu POŚ na rzecz Gminy, to oznacza, że w opisanej sytuacji występuje dotacja o charakterze zakupowym, a nie dotacja, mająca na celu sfinansowanie ceny sprzedaży usług realizowanych następnie przez Gminę na rzecz mieszkańców.</a:t>
            </a:r>
            <a:endParaRPr lang="pl-PL" sz="1400" b="1" dirty="0">
              <a:solidFill>
                <a:srgbClr val="404040"/>
              </a:solidFill>
              <a:latin typeface="Lato"/>
              <a:ea typeface="Times New Roman" panose="02020603050405020304" pitchFamily="18" charset="0"/>
            </a:endParaRPr>
          </a:p>
        </p:txBody>
      </p:sp>
      <p:sp>
        <p:nvSpPr>
          <p:cNvPr id="2" name="TextBox 4">
            <a:extLst>
              <a:ext uri="{FF2B5EF4-FFF2-40B4-BE49-F238E27FC236}">
                <a16:creationId xmlns:a16="http://schemas.microsoft.com/office/drawing/2014/main" id="{A52F8566-4FDA-4143-ADC2-5059DFE3FA0C}"/>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Pojęcie "subwencja bezpośrednio związana z ceną"</a:t>
            </a:r>
          </a:p>
        </p:txBody>
      </p:sp>
    </p:spTree>
    <p:extLst>
      <p:ext uri="{BB962C8B-B14F-4D97-AF65-F5344CB8AC3E}">
        <p14:creationId xmlns:p14="http://schemas.microsoft.com/office/powerpoint/2010/main" val="146644891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2871924"/>
            <a:ext cx="7560766" cy="1114151"/>
          </a:xfrm>
          <a:prstGeom prst="rect">
            <a:avLst/>
          </a:prstGeom>
          <a:noFill/>
        </p:spPr>
        <p:txBody>
          <a:bodyPr wrap="square">
            <a:spAutoFit/>
          </a:bodyPr>
          <a:lstStyle/>
          <a:p>
            <a:pPr>
              <a:lnSpc>
                <a:spcPct val="115000"/>
              </a:lnSpc>
              <a:spcBef>
                <a:spcPts val="125"/>
              </a:spcBef>
              <a:spcAft>
                <a:spcPts val="0"/>
              </a:spcAft>
            </a:pPr>
            <a:r>
              <a:rPr lang="pl-PL" sz="1600" b="1" dirty="0">
                <a:solidFill>
                  <a:srgbClr val="404040"/>
                </a:solidFill>
                <a:latin typeface="Lato"/>
              </a:rPr>
              <a:t>Art. 19a ust. 5 pkt 2 ustawy o VAT:</a:t>
            </a:r>
          </a:p>
          <a:p>
            <a:pPr algn="l"/>
            <a:r>
              <a:rPr lang="pl-PL" sz="1600" b="0" i="0" dirty="0">
                <a:solidFill>
                  <a:srgbClr val="333333"/>
                </a:solidFill>
                <a:effectLst/>
                <a:latin typeface="Lato"/>
              </a:rPr>
              <a:t>Obowiązek podatkowy </a:t>
            </a:r>
            <a:r>
              <a:rPr lang="pl-PL" sz="1600" b="1" i="0" dirty="0">
                <a:solidFill>
                  <a:srgbClr val="333333"/>
                </a:solidFill>
                <a:effectLst/>
                <a:latin typeface="Lato"/>
              </a:rPr>
              <a:t>powstaje </a:t>
            </a:r>
            <a:r>
              <a:rPr lang="pl-PL" sz="1600" b="1" i="0" u="sng" dirty="0">
                <a:solidFill>
                  <a:srgbClr val="333333"/>
                </a:solidFill>
                <a:effectLst/>
                <a:latin typeface="Lato"/>
              </a:rPr>
              <a:t>z chwilą otrzymania </a:t>
            </a:r>
            <a:r>
              <a:rPr lang="pl-PL" sz="1600" b="1" i="0" dirty="0">
                <a:solidFill>
                  <a:srgbClr val="333333"/>
                </a:solidFill>
                <a:effectLst/>
                <a:latin typeface="Lato"/>
              </a:rPr>
              <a:t>całości lub części dotacji, subwencji i innych dopłat </a:t>
            </a:r>
            <a:r>
              <a:rPr lang="pl-PL" sz="1600" b="0" i="0" dirty="0">
                <a:solidFill>
                  <a:srgbClr val="333333"/>
                </a:solidFill>
                <a:effectLst/>
                <a:latin typeface="Lato"/>
              </a:rPr>
              <a:t>o podobnym charakterze, o których mowa w art. 29a ust. 1.</a:t>
            </a:r>
            <a:endParaRPr lang="pl-PL" sz="1400" b="1" dirty="0">
              <a:solidFill>
                <a:srgbClr val="404040"/>
              </a:solidFill>
              <a:latin typeface="Playfair Display"/>
              <a:ea typeface="Times New Roman" panose="02020603050405020304" pitchFamily="18" charset="0"/>
            </a:endParaRPr>
          </a:p>
        </p:txBody>
      </p:sp>
      <p:sp>
        <p:nvSpPr>
          <p:cNvPr id="2" name="TextBox 4">
            <a:extLst>
              <a:ext uri="{FF2B5EF4-FFF2-40B4-BE49-F238E27FC236}">
                <a16:creationId xmlns:a16="http://schemas.microsoft.com/office/drawing/2014/main" id="{04BF594B-36D5-4587-997E-8D645E596151}"/>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Opodatkowanie podatkiem VAT dotacji</a:t>
            </a:r>
          </a:p>
          <a:p>
            <a:pPr algn="ctr">
              <a:spcBef>
                <a:spcPts val="0"/>
              </a:spcBef>
              <a:buNone/>
            </a:pPr>
            <a:r>
              <a:rPr lang="pl-PL" sz="1800" b="1" dirty="0">
                <a:latin typeface="Novecento wide Book"/>
              </a:rPr>
              <a:t>Obowiązek podatkowy</a:t>
            </a:r>
          </a:p>
        </p:txBody>
      </p:sp>
    </p:spTree>
    <p:extLst>
      <p:ext uri="{BB962C8B-B14F-4D97-AF65-F5344CB8AC3E}">
        <p14:creationId xmlns:p14="http://schemas.microsoft.com/office/powerpoint/2010/main" val="1668626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Zwolnienia od podatku</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521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727293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Pismo Ministerstwa Rozwoju (…) nr DKF-IV.7224.2.2016.GB          z dnia 29 listopada 2016 r. dot. kwalifikowalności podatku VAT</a:t>
            </a:r>
          </a:p>
        </p:txBody>
      </p:sp>
      <p:sp>
        <p:nvSpPr>
          <p:cNvPr id="4" name="Symbol zastępczy zawartości 3">
            <a:extLst>
              <a:ext uri="{FF2B5EF4-FFF2-40B4-BE49-F238E27FC236}">
                <a16:creationId xmlns:a16="http://schemas.microsoft.com/office/drawing/2014/main" id="{EBA9B754-B8A2-48D7-BB62-85B78816D995}"/>
              </a:ext>
            </a:extLst>
          </p:cNvPr>
          <p:cNvSpPr>
            <a:spLocks noGrp="1"/>
          </p:cNvSpPr>
          <p:nvPr>
            <p:ph idx="1"/>
          </p:nvPr>
        </p:nvSpPr>
        <p:spPr>
          <a:xfrm>
            <a:off x="457200" y="1825625"/>
            <a:ext cx="8229600" cy="4249018"/>
          </a:xfrm>
        </p:spPr>
        <p:txBody>
          <a:bodyPr/>
          <a:lstStyle/>
          <a:p>
            <a:pPr marL="0" indent="0" algn="l">
              <a:buNone/>
            </a:pPr>
            <a:r>
              <a:rPr lang="pl-PL" sz="1400" dirty="0">
                <a:latin typeface="Lato" panose="020F0502020204030203"/>
              </a:rPr>
              <a:t>W opinii Komisji znaczenie pojęcia "możliwy do odzyskania" wykracza poza możliwości odzyskania podatku VAT wynikające z treści przepisów właściwych w zakresie tego podatku (w tym w szczególności dyrektywy 2006/112/WE) i obejmuje wszystkie mechanizmy związane z jego odzyskiwaniem, w tym te, które nie wynikają bezpośrednio z przepisów właściwych w zakresie VAT. Komisja Europejska stwierdza, że w przypadku projektu generującego przychody, etapu konstrukcyjnego i eksploatacyjnego nie można rozpatrywać w oderwaniu od siebie jako, że stanowią one nierozerwalną całość. Oznacza to, że kwestia, czy VAT należy uznać za odzyskiwany czy nie, dla podmiotu budującego infrastrukturę, w ramach zasad polityki spójności, powinna zostać zbadana równolegle z kwestią, czy podatek VAT jest pobierany od dochodów w fazie eksploatacji, niezależnie od konstrukcji prawnej przyjętej przez państwo członkowskie. Ze stanowiska KE wynika, że przyjęcie stanowiska Wnioskodawcy prowadziłoby do sytuacji, w której państwa członkowskie mogłyby sztucznie kreować sobie VAT nie do odzyskania, a tym samym podwyższać koszty kwalifikowane. KE stoi na stanowisku, że w przypadku, gdy VAT jest pobierany od dochodów w fazie eksploatacyjnej infrastruktury, podatek naliczony VAT związany z jej budową powinien być zawsze traktowany jako odzyskiwany i to niezależnie od statusu podmiotów posiadających i zarządzających infrastrukturą, zgodnie z przepisami prawa podatkowego. Powyższe stanowisko KE oznacza, że </a:t>
            </a:r>
            <a:r>
              <a:rPr lang="pl-PL" sz="1400" b="1" u="sng" dirty="0">
                <a:latin typeface="Lato" panose="020F0502020204030203"/>
              </a:rPr>
              <a:t>podatek VAT stanowić powinien wydatek niekwalifikowany, w przypadku przekazania wspartej infrastruktury spółce komunalnej, która następnie będzie wykorzystywała ją do działalności opodatkowanej podatkiem VAT. </a:t>
            </a:r>
          </a:p>
        </p:txBody>
      </p:sp>
    </p:spTree>
    <p:extLst>
      <p:ext uri="{BB962C8B-B14F-4D97-AF65-F5344CB8AC3E}">
        <p14:creationId xmlns:p14="http://schemas.microsoft.com/office/powerpoint/2010/main" val="248033222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Zwolnienia od podatku</a:t>
            </a:r>
          </a:p>
          <a:p>
            <a:pPr lvl="0" algn="ctr">
              <a:spcBef>
                <a:spcPts val="0"/>
              </a:spcBef>
              <a:buNone/>
            </a:pPr>
            <a:r>
              <a:rPr lang="pl-PL" sz="1800" b="1" dirty="0">
                <a:latin typeface="Novecento wide Book"/>
              </a:rPr>
              <a:t>Zwolnienie podmiotowe</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43029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973604"/>
            <a:ext cx="7560766" cy="5257530"/>
          </a:xfrm>
          <a:prstGeom prst="rect">
            <a:avLst/>
          </a:prstGeom>
          <a:noFill/>
        </p:spPr>
        <p:txBody>
          <a:bodyPr wrap="square">
            <a:spAutoFit/>
          </a:bodyPr>
          <a:lstStyle/>
          <a:p>
            <a:pPr algn="l">
              <a:spcBef>
                <a:spcPts val="0"/>
              </a:spcBef>
              <a:spcAft>
                <a:spcPts val="0"/>
              </a:spcAft>
            </a:pPr>
            <a:r>
              <a:rPr lang="pl-PL" sz="1400" b="1" i="0" dirty="0">
                <a:solidFill>
                  <a:srgbClr val="333333"/>
                </a:solidFill>
                <a:effectLst/>
                <a:latin typeface="Open Sans"/>
              </a:rPr>
              <a:t/>
            </a:r>
            <a:br>
              <a:rPr lang="pl-PL" sz="1400" b="1" i="0" dirty="0">
                <a:solidFill>
                  <a:srgbClr val="333333"/>
                </a:solidFill>
                <a:effectLst/>
                <a:latin typeface="Open Sans"/>
              </a:rPr>
            </a:br>
            <a:r>
              <a:rPr lang="pl-PL" sz="1400" b="1" i="0" dirty="0">
                <a:solidFill>
                  <a:srgbClr val="333333"/>
                </a:solidFill>
                <a:effectLst/>
                <a:latin typeface="Lato"/>
              </a:rPr>
              <a:t>Art.  113 ustawy o VAT:</a:t>
            </a:r>
          </a:p>
          <a:p>
            <a:pPr algn="l">
              <a:spcBef>
                <a:spcPts val="0"/>
              </a:spcBef>
              <a:spcAft>
                <a:spcPts val="0"/>
              </a:spcAft>
            </a:pPr>
            <a:r>
              <a:rPr lang="pl-PL" sz="1600" b="0" i="0" dirty="0">
                <a:solidFill>
                  <a:srgbClr val="333333"/>
                </a:solidFill>
                <a:effectLst/>
                <a:latin typeface="Lato"/>
              </a:rPr>
              <a:t>1. Zwalnia się od podatku sprzedaż dokonywaną przez podatników, u których wartość sprzedaży nie przekroczyła łącznie w poprzednim roku podatkowym kwoty 200 000 zł. Do wartości sprzedaży nie wlicza się kwoty podatku.</a:t>
            </a:r>
          </a:p>
          <a:p>
            <a:pPr algn="l">
              <a:spcBef>
                <a:spcPts val="0"/>
              </a:spcBef>
              <a:spcAft>
                <a:spcPts val="0"/>
              </a:spcAft>
            </a:pPr>
            <a:r>
              <a:rPr lang="pl-PL" sz="1400" b="0" i="0" dirty="0">
                <a:solidFill>
                  <a:srgbClr val="333333"/>
                </a:solidFill>
                <a:effectLst/>
                <a:latin typeface="Lato"/>
              </a:rPr>
              <a:t>2. Do wartości sprzedaży, o której mowa w ust. 1, nie wlicza się:</a:t>
            </a:r>
          </a:p>
          <a:p>
            <a:pPr marL="342900" indent="-342900" algn="l">
              <a:spcBef>
                <a:spcPts val="0"/>
              </a:spcBef>
              <a:spcAft>
                <a:spcPts val="0"/>
              </a:spcAft>
              <a:buFont typeface="+mj-lt"/>
              <a:buAutoNum type="arabicParenR"/>
            </a:pPr>
            <a:r>
              <a:rPr lang="pl-PL" sz="1400" b="0" i="0" dirty="0">
                <a:solidFill>
                  <a:srgbClr val="333333"/>
                </a:solidFill>
                <a:effectLst/>
                <a:latin typeface="Lato"/>
              </a:rPr>
              <a:t>wewnątrzwspólnotowej dostawy towarów oraz sprzedaży wysyłkowej z terytorium kraju oraz sprzedaży wysyłkowej na terytorium kraju;</a:t>
            </a:r>
          </a:p>
          <a:p>
            <a:pPr marL="342900" indent="-342900" algn="l">
              <a:spcBef>
                <a:spcPts val="0"/>
              </a:spcBef>
              <a:spcAft>
                <a:spcPts val="0"/>
              </a:spcAft>
              <a:buFont typeface="+mj-lt"/>
              <a:buAutoNum type="arabicParenR"/>
            </a:pPr>
            <a:r>
              <a:rPr lang="pl-PL" sz="1400" b="0" i="0" dirty="0">
                <a:solidFill>
                  <a:srgbClr val="333333"/>
                </a:solidFill>
                <a:effectLst/>
                <a:latin typeface="Lato"/>
              </a:rPr>
              <a:t>odpłatnej dostawy towarów i odpłatnego świadczenia usług, zwolnionych od podatku na podstawie art. 43 ust. 1 lub przepisów wydanych na podstawie art. 82 ust. 3, z wyjątkiem:</a:t>
            </a:r>
          </a:p>
          <a:p>
            <a:pPr algn="l">
              <a:spcBef>
                <a:spcPts val="0"/>
              </a:spcBef>
              <a:spcAft>
                <a:spcPts val="0"/>
              </a:spcAft>
            </a:pPr>
            <a:r>
              <a:rPr lang="pl-PL" sz="1400" b="0" i="0" dirty="0">
                <a:solidFill>
                  <a:srgbClr val="333333"/>
                </a:solidFill>
                <a:effectLst/>
                <a:latin typeface="Lato"/>
              </a:rPr>
              <a:t>	a) transakcji związanych z nieruchomościami,</a:t>
            </a:r>
          </a:p>
          <a:p>
            <a:pPr algn="l">
              <a:spcBef>
                <a:spcPts val="0"/>
              </a:spcBef>
              <a:spcAft>
                <a:spcPts val="0"/>
              </a:spcAft>
            </a:pPr>
            <a:r>
              <a:rPr lang="pl-PL" sz="1400" b="0" i="0" dirty="0">
                <a:solidFill>
                  <a:srgbClr val="333333"/>
                </a:solidFill>
                <a:effectLst/>
                <a:latin typeface="Lato"/>
              </a:rPr>
              <a:t>	b) usług, o których mowa w art. 43 ust. 1 pkt 7, 12 i 38-41,</a:t>
            </a:r>
          </a:p>
          <a:p>
            <a:pPr algn="l">
              <a:spcBef>
                <a:spcPts val="0"/>
              </a:spcBef>
              <a:spcAft>
                <a:spcPts val="0"/>
              </a:spcAft>
            </a:pPr>
            <a:r>
              <a:rPr lang="pl-PL" sz="1400" b="0" i="0" dirty="0">
                <a:solidFill>
                  <a:srgbClr val="333333"/>
                </a:solidFill>
                <a:effectLst/>
                <a:latin typeface="Lato"/>
              </a:rPr>
              <a:t>	c) usług ubezpieczeniowych–jeżeli czynności te nie mają charakteru transakcji 		pomocniczych;</a:t>
            </a:r>
          </a:p>
          <a:p>
            <a:pPr marL="342900" indent="-342900" algn="l">
              <a:spcBef>
                <a:spcPts val="0"/>
              </a:spcBef>
              <a:spcAft>
                <a:spcPts val="0"/>
              </a:spcAft>
              <a:buFont typeface="+mj-lt"/>
              <a:buAutoNum type="arabicParenR" startAt="3"/>
            </a:pPr>
            <a:r>
              <a:rPr lang="pl-PL" sz="1400" b="0" i="0" dirty="0">
                <a:solidFill>
                  <a:srgbClr val="333333"/>
                </a:solidFill>
                <a:effectLst/>
                <a:latin typeface="Lato"/>
              </a:rPr>
              <a:t>odpłatnej dostawy towarów, które na podstawie </a:t>
            </a:r>
            <a:r>
              <a:rPr lang="pl-PL" sz="1400" b="0" i="0" u="none" strike="noStrike" dirty="0">
                <a:solidFill>
                  <a:srgbClr val="1B7AB8"/>
                </a:solidFill>
                <a:effectLst/>
                <a:latin typeface="Lato"/>
              </a:rPr>
              <a:t>przepisów</a:t>
            </a:r>
            <a:r>
              <a:rPr lang="pl-PL" sz="1400" b="0" i="0" dirty="0">
                <a:solidFill>
                  <a:srgbClr val="333333"/>
                </a:solidFill>
                <a:effectLst/>
                <a:latin typeface="Lato"/>
              </a:rPr>
              <a:t> o podatku dochodowym są zaliczane przez podatnika do środków trwałych oraz wartości niematerialnych i prawnych podlegających amortyzacji.</a:t>
            </a:r>
          </a:p>
          <a:p>
            <a:pPr>
              <a:spcBef>
                <a:spcPts val="0"/>
              </a:spcBef>
              <a:spcAft>
                <a:spcPts val="0"/>
              </a:spcAft>
            </a:pPr>
            <a:r>
              <a:rPr lang="pl-PL" sz="1600" b="0" i="0" dirty="0">
                <a:solidFill>
                  <a:srgbClr val="333333"/>
                </a:solidFill>
                <a:effectLst/>
                <a:latin typeface="Lato"/>
              </a:rPr>
              <a:t>9. Zwalnia się od podatku sprzedaż dokonywaną przez podatnika rozpoczynającego w trakcie roku podatkowego wykonywanie czynności określonych w art. 5, jeżeli przewidywana przez niego wartość sprzedaży nie przekroczy, w proporcji do okresu prowadzonej działalności gospodarczej w roku podatkowym, kwoty określonej w ust. 1.</a:t>
            </a:r>
            <a:endParaRPr lang="pl-PL" sz="1600" b="1" i="0" dirty="0">
              <a:solidFill>
                <a:srgbClr val="404040"/>
              </a:solidFill>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Przesłanki zastosowania zwolnienia podmiotowego</a:t>
            </a:r>
          </a:p>
        </p:txBody>
      </p:sp>
    </p:spTree>
    <p:extLst>
      <p:ext uri="{BB962C8B-B14F-4D97-AF65-F5344CB8AC3E}">
        <p14:creationId xmlns:p14="http://schemas.microsoft.com/office/powerpoint/2010/main" val="126043447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289953"/>
            <a:ext cx="7560766" cy="4278094"/>
          </a:xfrm>
          <a:prstGeom prst="rect">
            <a:avLst/>
          </a:prstGeom>
          <a:noFill/>
        </p:spPr>
        <p:txBody>
          <a:bodyPr wrap="square">
            <a:spAutoFit/>
          </a:bodyPr>
          <a:lstStyle/>
          <a:p>
            <a:pPr algn="l"/>
            <a:r>
              <a:rPr lang="pl-PL" sz="1600" b="1" i="0" dirty="0">
                <a:solidFill>
                  <a:srgbClr val="333333"/>
                </a:solidFill>
                <a:effectLst/>
                <a:latin typeface="Lato"/>
              </a:rPr>
              <a:t>Art. 113 ustawy o VAT:</a:t>
            </a:r>
            <a:br>
              <a:rPr lang="pl-PL" sz="1600" b="1" i="0" dirty="0">
                <a:solidFill>
                  <a:srgbClr val="333333"/>
                </a:solidFill>
                <a:effectLst/>
                <a:latin typeface="Lato"/>
              </a:rPr>
            </a:br>
            <a:r>
              <a:rPr lang="pl-PL" sz="1600" b="0" i="0" dirty="0">
                <a:solidFill>
                  <a:srgbClr val="333333"/>
                </a:solidFill>
                <a:effectLst/>
                <a:latin typeface="Lato"/>
              </a:rPr>
              <a:t>4. Podatnicy, o których mowa w ust. 1 i 9, mogą zrezygnować ze zwolnienia określonego w ust. 1 i 9 pod warunkiem pisemnego zawiadomienia o tym zamiarze naczelnika urzędu skarbowego przed początkiem miesiąca, w którym rezygnują ze zwolnienia, a w przypadku podatników rozpoczynających w trakcie roku podatkowego wykonywanie czynności określonych w art. 5, którzy chcą zrezygnować ze zwolnienia od pierwszej wykonanej czynności - przed dniem wykonania tej czynności.</a:t>
            </a:r>
          </a:p>
          <a:p>
            <a:pPr algn="l"/>
            <a:endParaRPr lang="pl-PL" sz="1600" b="0" i="0" dirty="0">
              <a:solidFill>
                <a:srgbClr val="333333"/>
              </a:solidFill>
              <a:effectLst/>
              <a:latin typeface="Lato"/>
            </a:endParaRPr>
          </a:p>
          <a:p>
            <a:pPr algn="l"/>
            <a:r>
              <a:rPr lang="pl-PL" sz="1600" b="0" i="0" dirty="0">
                <a:solidFill>
                  <a:srgbClr val="333333"/>
                </a:solidFill>
                <a:effectLst/>
                <a:latin typeface="Lato"/>
              </a:rPr>
              <a:t>5. Jeżeli wartość sprzedaży zwolnionej od podatku na podstawie ust. 1 przekroczy kwotę, o której mowa w ust. 1, zwolnienie traci moc począwszy od czynności, którą przekroczono tę kwotę.</a:t>
            </a:r>
          </a:p>
          <a:p>
            <a:pPr algn="l"/>
            <a:endParaRPr lang="pl-PL" sz="1600" dirty="0">
              <a:solidFill>
                <a:srgbClr val="333333"/>
              </a:solidFill>
              <a:latin typeface="Lato"/>
            </a:endParaRPr>
          </a:p>
          <a:p>
            <a:pPr algn="l"/>
            <a:r>
              <a:rPr lang="pl-PL" sz="1600" b="0" i="0" dirty="0">
                <a:solidFill>
                  <a:srgbClr val="333333"/>
                </a:solidFill>
                <a:effectLst/>
                <a:latin typeface="Lato"/>
              </a:rPr>
              <a:t>11. Podatnik, który utracił prawo do zwolnienia sprzedaży od podatku lub zrezygnował z tego zwolnienia, może, nie wcześniej niż po upływie roku, licząc od końca roku, w którym utracił prawo do zwolnienia lub zrezygnował z tego zwolnienia, ponownie skorzystać ze zwolnienia określonego w ust. 1.</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Rezygnacja i utrata zwolnienia podmiotowego</a:t>
            </a:r>
          </a:p>
        </p:txBody>
      </p:sp>
    </p:spTree>
    <p:extLst>
      <p:ext uri="{BB962C8B-B14F-4D97-AF65-F5344CB8AC3E}">
        <p14:creationId xmlns:p14="http://schemas.microsoft.com/office/powerpoint/2010/main" val="277907061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6984235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55215C96-1DA2-4AEF-B5D8-136D038878D7}"/>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Wartość sprzedaży </a:t>
            </a:r>
          </a:p>
        </p:txBody>
      </p:sp>
    </p:spTree>
    <p:extLst>
      <p:ext uri="{BB962C8B-B14F-4D97-AF65-F5344CB8AC3E}">
        <p14:creationId xmlns:p14="http://schemas.microsoft.com/office/powerpoint/2010/main" val="3470787500"/>
      </p:ext>
    </p:extLst>
  </p:cSld>
  <p:clrMapOvr>
    <a:masterClrMapping/>
  </p:clrMapOvr>
  <p:transition spd="slow">
    <p:pull/>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196752"/>
            <a:ext cx="7884839" cy="5764335"/>
          </a:xfrm>
          <a:prstGeom prst="rect">
            <a:avLst/>
          </a:prstGeom>
          <a:noFill/>
        </p:spPr>
        <p:txBody>
          <a:bodyPr wrap="square">
            <a:spAutoFit/>
          </a:bodyPr>
          <a:lstStyle/>
          <a:p>
            <a:pPr algn="l"/>
            <a:r>
              <a:rPr lang="pl-PL" sz="1400" b="1" i="0" dirty="0">
                <a:solidFill>
                  <a:srgbClr val="333333"/>
                </a:solidFill>
                <a:effectLst/>
                <a:latin typeface="Open Sans"/>
              </a:rPr>
              <a:t>Art. 119 ust. 13</a:t>
            </a:r>
            <a:r>
              <a:rPr lang="pl-PL" sz="1400" b="1" dirty="0">
                <a:solidFill>
                  <a:srgbClr val="333333"/>
                </a:solidFill>
                <a:latin typeface="Open Sans"/>
              </a:rPr>
              <a:t> pkt 1) ustawy o VAT:</a:t>
            </a:r>
            <a:r>
              <a:rPr lang="pl-PL" sz="1400" b="1" i="0" dirty="0">
                <a:solidFill>
                  <a:srgbClr val="333333"/>
                </a:solidFill>
                <a:effectLst/>
                <a:latin typeface="Open Sans"/>
              </a:rPr>
              <a:t> </a:t>
            </a:r>
          </a:p>
          <a:p>
            <a:pPr algn="l"/>
            <a:r>
              <a:rPr lang="pl-PL" sz="1400" b="1" i="0" dirty="0">
                <a:solidFill>
                  <a:srgbClr val="333333"/>
                </a:solidFill>
                <a:effectLst/>
                <a:latin typeface="Open Sans"/>
              </a:rPr>
              <a:t>Zwolnień, o których mowa w ust. 1 i 9 </a:t>
            </a:r>
            <a:r>
              <a:rPr lang="pl-PL" sz="1400" b="1" i="0" u="sng" dirty="0">
                <a:solidFill>
                  <a:srgbClr val="333333"/>
                </a:solidFill>
                <a:effectLst/>
                <a:latin typeface="Open Sans"/>
              </a:rPr>
              <a:t>nie stosuje się </a:t>
            </a:r>
            <a:r>
              <a:rPr lang="pl-PL" sz="1400" b="1" i="0" dirty="0">
                <a:solidFill>
                  <a:srgbClr val="333333"/>
                </a:solidFill>
                <a:effectLst/>
                <a:latin typeface="Open Sans"/>
              </a:rPr>
              <a:t>do podatników</a:t>
            </a:r>
            <a:r>
              <a:rPr lang="pl-PL" sz="1400" b="1" dirty="0">
                <a:solidFill>
                  <a:srgbClr val="333333"/>
                </a:solidFill>
                <a:latin typeface="Open Sans"/>
              </a:rPr>
              <a:t> </a:t>
            </a:r>
            <a:r>
              <a:rPr lang="pl-PL" sz="1400" b="1" i="0" dirty="0">
                <a:solidFill>
                  <a:srgbClr val="333333"/>
                </a:solidFill>
                <a:effectLst/>
                <a:latin typeface="Open Sans"/>
              </a:rPr>
              <a:t>dokonujących dostaw:</a:t>
            </a:r>
          </a:p>
          <a:p>
            <a:pPr marL="342900" indent="-342900" algn="l">
              <a:buFont typeface="+mj-lt"/>
              <a:buAutoNum type="alphaLcParenR"/>
            </a:pPr>
            <a:r>
              <a:rPr lang="pl-PL" sz="1400" b="0" i="0" dirty="0">
                <a:solidFill>
                  <a:srgbClr val="333333"/>
                </a:solidFill>
                <a:effectLst/>
                <a:latin typeface="Open Sans"/>
              </a:rPr>
              <a:t>towarów wymienionych w załączniku nr 12 do ustawy,</a:t>
            </a:r>
          </a:p>
          <a:p>
            <a:pPr marL="342900" indent="-342900" algn="l">
              <a:buFont typeface="+mj-lt"/>
              <a:buAutoNum type="alphaLcParenR"/>
            </a:pPr>
            <a:r>
              <a:rPr lang="pl-PL" sz="1400" b="0" i="0" dirty="0">
                <a:solidFill>
                  <a:srgbClr val="333333"/>
                </a:solidFill>
                <a:effectLst/>
                <a:latin typeface="Open Sans"/>
              </a:rPr>
              <a:t>towarów opodatkowanych podatkiem akcyzowym, w rozumieniu przepisów o podatku akcyzowym, z wyjątkiem:–energii elektrycznej (CN 2716 00 00),</a:t>
            </a:r>
          </a:p>
          <a:p>
            <a:pPr lvl="1"/>
            <a:r>
              <a:rPr lang="pl-PL" sz="1400" b="0" i="0" dirty="0">
                <a:solidFill>
                  <a:srgbClr val="333333"/>
                </a:solidFill>
                <a:effectLst/>
                <a:latin typeface="Open Sans"/>
              </a:rPr>
              <a:t>–wyrobów tytoniowych,</a:t>
            </a:r>
          </a:p>
          <a:p>
            <a:pPr lvl="1"/>
            <a:r>
              <a:rPr lang="pl-PL" sz="1400" b="0" i="0" dirty="0">
                <a:solidFill>
                  <a:srgbClr val="333333"/>
                </a:solidFill>
                <a:effectLst/>
                <a:latin typeface="Open Sans"/>
              </a:rPr>
              <a:t>–samochodów osobowych, innych niż wymienione w lit. e, zaliczanych przez podatnika, na podstawie przepisów o podatku dochodowym, do środków trwałych podlegających amortyzacji,</a:t>
            </a:r>
          </a:p>
          <a:p>
            <a:pPr marL="342900" indent="-342900" algn="l">
              <a:buFont typeface="+mj-lt"/>
              <a:buAutoNum type="alphaLcParenR" startAt="3"/>
            </a:pPr>
            <a:r>
              <a:rPr lang="pl-PL" sz="1400" b="0" i="0" dirty="0">
                <a:solidFill>
                  <a:srgbClr val="333333"/>
                </a:solidFill>
                <a:effectLst/>
                <a:latin typeface="Open Sans"/>
              </a:rPr>
              <a:t>budynków, budowli lub ich części, w przypadkach, o których mowa w art. 43 ust. 1 pkt 10 lit. a i b,</a:t>
            </a:r>
          </a:p>
          <a:p>
            <a:pPr marL="342900" indent="-342900" algn="l">
              <a:buFont typeface="+mj-lt"/>
              <a:buAutoNum type="alphaLcParenR" startAt="3"/>
            </a:pPr>
            <a:r>
              <a:rPr lang="pl-PL" sz="1400" b="0" i="0" dirty="0">
                <a:solidFill>
                  <a:srgbClr val="333333"/>
                </a:solidFill>
                <a:effectLst/>
                <a:latin typeface="Open Sans"/>
              </a:rPr>
              <a:t>terenów budowlanych,</a:t>
            </a:r>
          </a:p>
          <a:p>
            <a:pPr marL="342900" indent="-342900" algn="l">
              <a:buFont typeface="+mj-lt"/>
              <a:buAutoNum type="alphaLcParenR" startAt="3"/>
            </a:pPr>
            <a:r>
              <a:rPr lang="pl-PL" sz="1400" b="0" i="0" dirty="0">
                <a:solidFill>
                  <a:srgbClr val="333333"/>
                </a:solidFill>
                <a:effectLst/>
                <a:latin typeface="Open Sans"/>
              </a:rPr>
              <a:t>nowych środków transportu,</a:t>
            </a:r>
          </a:p>
          <a:p>
            <a:pPr marL="342900" indent="-342900" algn="l">
              <a:buFont typeface="+mj-lt"/>
              <a:buAutoNum type="alphaLcParenR" startAt="3"/>
            </a:pPr>
            <a:r>
              <a:rPr lang="pl-PL" sz="1400" b="0" i="0" dirty="0">
                <a:solidFill>
                  <a:srgbClr val="333333"/>
                </a:solidFill>
                <a:effectLst/>
                <a:latin typeface="Open Sans"/>
              </a:rPr>
              <a:t>następujących towarów, w związku z zawarciem umowy w ramach zorganizowanego systemu zawierania umów na odległość, bez jednoczesnej fizycznej obecności stron, z wyłącznym wykorzystaniem jednego lub większej liczby środków porozumiewania się na odległość do chwili zawarcia umowy włącznie:–preparatów kosmetycznych i toaletowych (PKWiU 20.42.1),</a:t>
            </a:r>
          </a:p>
          <a:p>
            <a:pPr lvl="1"/>
            <a:r>
              <a:rPr lang="pl-PL" sz="1400" b="0" i="0" dirty="0">
                <a:solidFill>
                  <a:srgbClr val="333333"/>
                </a:solidFill>
                <a:effectLst/>
                <a:latin typeface="Open Sans"/>
              </a:rPr>
              <a:t>–komputerów, wyrobów elektronicznych i optycznych (PKWiU 26),</a:t>
            </a:r>
          </a:p>
          <a:p>
            <a:pPr lvl="1"/>
            <a:r>
              <a:rPr lang="pl-PL" sz="1400" b="0" i="0" dirty="0">
                <a:solidFill>
                  <a:srgbClr val="333333"/>
                </a:solidFill>
                <a:effectLst/>
                <a:latin typeface="Open Sans"/>
              </a:rPr>
              <a:t>–urządzeń elektrycznych i nieelektrycznego sprzętu gospodarstwa domowego (PKWiU 27),</a:t>
            </a:r>
          </a:p>
          <a:p>
            <a:pPr lvl="1"/>
            <a:r>
              <a:rPr lang="pl-PL" sz="1400" b="0" i="0" dirty="0">
                <a:solidFill>
                  <a:srgbClr val="333333"/>
                </a:solidFill>
                <a:effectLst/>
                <a:latin typeface="Open Sans"/>
              </a:rPr>
              <a:t>–maszyn i urządzeń, gdzie indziej niesklasyfikowanych (PKWiU 28),</a:t>
            </a:r>
          </a:p>
          <a:p>
            <a:pPr marL="342900" indent="-342900" algn="l">
              <a:buFont typeface="+mj-lt"/>
              <a:buAutoNum type="alphaLcParenR" startAt="7"/>
            </a:pPr>
            <a:r>
              <a:rPr lang="pl-PL" sz="1400" b="0" i="0" dirty="0">
                <a:solidFill>
                  <a:srgbClr val="333333"/>
                </a:solidFill>
                <a:effectLst/>
                <a:latin typeface="Open Sans"/>
              </a:rPr>
              <a:t>hurtowych i detalicznych części do:</a:t>
            </a:r>
          </a:p>
          <a:p>
            <a:pPr lvl="1"/>
            <a:r>
              <a:rPr lang="pl-PL" sz="1400" b="0" i="0" dirty="0">
                <a:solidFill>
                  <a:srgbClr val="333333"/>
                </a:solidFill>
                <a:effectLst/>
                <a:latin typeface="Open Sans"/>
              </a:rPr>
              <a:t>–pojazdów samochodowych (PKWiU 45.3),</a:t>
            </a:r>
          </a:p>
          <a:p>
            <a:pPr lvl="1"/>
            <a:r>
              <a:rPr lang="pl-PL" sz="1400" b="0" i="0" dirty="0">
                <a:solidFill>
                  <a:srgbClr val="333333"/>
                </a:solidFill>
                <a:effectLst/>
                <a:latin typeface="Open Sans"/>
              </a:rPr>
              <a:t>–motocykli (PKWiU 45.4);</a:t>
            </a:r>
          </a:p>
          <a:p>
            <a:pPr>
              <a:lnSpc>
                <a:spcPct val="115000"/>
              </a:lnSpc>
              <a:spcBef>
                <a:spcPts val="125"/>
              </a:spcBef>
              <a:spcAft>
                <a:spcPts val="0"/>
              </a:spcAft>
            </a:pPr>
            <a:endParaRPr lang="pl-PL" sz="1400" b="1" dirty="0">
              <a:solidFill>
                <a:srgbClr val="404040"/>
              </a:solidFill>
              <a:latin typeface="Playfair Display"/>
              <a:ea typeface="Times New Roman" panose="02020603050405020304" pitchFamily="18" charset="0"/>
            </a:endParaRPr>
          </a:p>
          <a:p>
            <a:pPr>
              <a:lnSpc>
                <a:spcPct val="115000"/>
              </a:lnSpc>
              <a:spcBef>
                <a:spcPts val="125"/>
              </a:spcBef>
              <a:spcAft>
                <a:spcPts val="0"/>
              </a:spcAft>
            </a:pPr>
            <a:endParaRPr lang="pl-PL" sz="1400" dirty="0">
              <a:effectLst/>
              <a:latin typeface="Times New Roman" panose="02020603050405020304" pitchFamily="18" charset="0"/>
              <a:ea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Wyłączenia ze zwolnienia podmiotowego</a:t>
            </a:r>
          </a:p>
        </p:txBody>
      </p:sp>
    </p:spTree>
    <p:extLst>
      <p:ext uri="{BB962C8B-B14F-4D97-AF65-F5344CB8AC3E}">
        <p14:creationId xmlns:p14="http://schemas.microsoft.com/office/powerpoint/2010/main" val="41471366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733001"/>
            <a:ext cx="7560766" cy="2923685"/>
          </a:xfrm>
          <a:prstGeom prst="rect">
            <a:avLst/>
          </a:prstGeom>
          <a:noFill/>
        </p:spPr>
        <p:txBody>
          <a:bodyPr wrap="square">
            <a:spAutoFit/>
          </a:bodyPr>
          <a:lstStyle/>
          <a:p>
            <a:r>
              <a:rPr lang="pl-PL" sz="1400" b="0" i="0" dirty="0">
                <a:solidFill>
                  <a:srgbClr val="333333"/>
                </a:solidFill>
                <a:effectLst/>
                <a:latin typeface="Open Sans"/>
              </a:rPr>
              <a:t/>
            </a:r>
            <a:br>
              <a:rPr lang="pl-PL" sz="1400" b="0" i="0" dirty="0">
                <a:solidFill>
                  <a:srgbClr val="333333"/>
                </a:solidFill>
                <a:effectLst/>
                <a:latin typeface="Open Sans"/>
              </a:rPr>
            </a:br>
            <a:r>
              <a:rPr lang="pl-PL" sz="1400" b="1" i="0" dirty="0">
                <a:solidFill>
                  <a:srgbClr val="333333"/>
                </a:solidFill>
                <a:effectLst/>
                <a:latin typeface="Open Sans"/>
              </a:rPr>
              <a:t>Art. 119 ust. 13</a:t>
            </a:r>
            <a:r>
              <a:rPr lang="pl-PL" sz="1400" b="1" dirty="0">
                <a:solidFill>
                  <a:srgbClr val="333333"/>
                </a:solidFill>
                <a:latin typeface="Open Sans"/>
              </a:rPr>
              <a:t> pkt 2) ustawy o VAT:</a:t>
            </a:r>
            <a:r>
              <a:rPr lang="pl-PL" sz="1400" b="1" i="0" dirty="0">
                <a:solidFill>
                  <a:srgbClr val="333333"/>
                </a:solidFill>
                <a:effectLst/>
                <a:latin typeface="Open Sans"/>
              </a:rPr>
              <a:t> </a:t>
            </a:r>
          </a:p>
          <a:p>
            <a:r>
              <a:rPr lang="pl-PL" sz="1400" b="1" i="0" dirty="0">
                <a:solidFill>
                  <a:srgbClr val="333333"/>
                </a:solidFill>
                <a:effectLst/>
                <a:latin typeface="Open Sans"/>
              </a:rPr>
              <a:t>Zwolnień, o których mowa w ust. 1 i 9, </a:t>
            </a:r>
            <a:r>
              <a:rPr lang="pl-PL" sz="1400" b="1" i="0" u="sng" dirty="0">
                <a:solidFill>
                  <a:srgbClr val="333333"/>
                </a:solidFill>
                <a:effectLst/>
                <a:latin typeface="Open Sans"/>
              </a:rPr>
              <a:t>nie stosuje się </a:t>
            </a:r>
            <a:r>
              <a:rPr lang="pl-PL" sz="1400" b="1" i="0" dirty="0">
                <a:solidFill>
                  <a:srgbClr val="333333"/>
                </a:solidFill>
                <a:effectLst/>
                <a:latin typeface="Open Sans"/>
              </a:rPr>
              <a:t>do podatników</a:t>
            </a:r>
            <a:r>
              <a:rPr lang="pl-PL" sz="1400" b="1" dirty="0">
                <a:solidFill>
                  <a:srgbClr val="333333"/>
                </a:solidFill>
                <a:latin typeface="Open Sans"/>
              </a:rPr>
              <a:t> </a:t>
            </a:r>
            <a:r>
              <a:rPr lang="pl-PL" sz="1400" b="1" i="0" dirty="0">
                <a:solidFill>
                  <a:srgbClr val="333333"/>
                </a:solidFill>
                <a:effectLst/>
                <a:latin typeface="Open Sans"/>
              </a:rPr>
              <a:t>świadczących usługi:</a:t>
            </a:r>
          </a:p>
          <a:p>
            <a:pPr marL="342900" indent="-342900" algn="l">
              <a:buFont typeface="+mj-lt"/>
              <a:buAutoNum type="alphaLcParenR"/>
            </a:pPr>
            <a:r>
              <a:rPr lang="pl-PL" sz="1400" b="0" i="0" dirty="0">
                <a:solidFill>
                  <a:srgbClr val="333333"/>
                </a:solidFill>
                <a:effectLst/>
                <a:latin typeface="Open Sans"/>
              </a:rPr>
              <a:t>prawnicze,</a:t>
            </a:r>
          </a:p>
          <a:p>
            <a:pPr marL="342900" indent="-342900" algn="l">
              <a:buFont typeface="+mj-lt"/>
              <a:buAutoNum type="alphaLcParenR"/>
            </a:pPr>
            <a:r>
              <a:rPr lang="pl-PL" sz="1400" b="0" i="0" dirty="0">
                <a:solidFill>
                  <a:srgbClr val="333333"/>
                </a:solidFill>
                <a:effectLst/>
                <a:latin typeface="Open Sans"/>
              </a:rPr>
              <a:t>w zakresie doradztwa, z wyjątkiem doradztwa rolniczego związanego z uprawą i hodowlą roślin oraz chowem i hodowlą zwierząt, a także związanego ze sporządzaniem planu zagospodarowania i modernizacji gospodarstwa rolnego,</a:t>
            </a:r>
          </a:p>
          <a:p>
            <a:pPr marL="342900" indent="-342900" algn="l">
              <a:buFont typeface="+mj-lt"/>
              <a:buAutoNum type="alphaLcParenR"/>
            </a:pPr>
            <a:r>
              <a:rPr lang="pl-PL" sz="1400" b="0" i="0" dirty="0">
                <a:solidFill>
                  <a:srgbClr val="333333"/>
                </a:solidFill>
                <a:effectLst/>
                <a:latin typeface="Open Sans"/>
              </a:rPr>
              <a:t>jubilerskie,</a:t>
            </a:r>
          </a:p>
          <a:p>
            <a:pPr marL="342900" indent="-342900" algn="l">
              <a:buFont typeface="+mj-lt"/>
              <a:buAutoNum type="alphaLcParenR"/>
            </a:pPr>
            <a:r>
              <a:rPr lang="pl-PL" sz="1400" b="0" i="0" dirty="0">
                <a:solidFill>
                  <a:srgbClr val="333333"/>
                </a:solidFill>
                <a:effectLst/>
                <a:latin typeface="Open Sans"/>
              </a:rPr>
              <a:t>ściągania długów, w tym factoringu;</a:t>
            </a:r>
          </a:p>
          <a:p>
            <a:pPr algn="l"/>
            <a:endParaRPr lang="pl-PL" sz="1400" b="0" i="0" dirty="0">
              <a:solidFill>
                <a:srgbClr val="333333"/>
              </a:solidFill>
              <a:effectLst/>
              <a:latin typeface="Open Sans"/>
            </a:endParaRPr>
          </a:p>
          <a:p>
            <a:pPr algn="l"/>
            <a:r>
              <a:rPr lang="pl-PL" sz="1400" b="0" i="0" dirty="0">
                <a:solidFill>
                  <a:srgbClr val="333333"/>
                </a:solidFill>
                <a:effectLst/>
                <a:latin typeface="Open Sans"/>
              </a:rPr>
              <a:t>3) nieposiadających siedziby działalności gospodarczej na terytorium kraju.</a:t>
            </a:r>
          </a:p>
          <a:p>
            <a:pPr>
              <a:lnSpc>
                <a:spcPct val="115000"/>
              </a:lnSpc>
              <a:spcBef>
                <a:spcPts val="125"/>
              </a:spcBef>
              <a:spcAft>
                <a:spcPts val="0"/>
              </a:spcAft>
            </a:pPr>
            <a:endParaRPr lang="pl-PL" sz="1400" b="1" dirty="0">
              <a:solidFill>
                <a:srgbClr val="404040"/>
              </a:solidFill>
              <a:latin typeface="Playfair Display"/>
              <a:ea typeface="Times New Roman" panose="02020603050405020304" pitchFamily="18" charset="0"/>
            </a:endParaRPr>
          </a:p>
        </p:txBody>
      </p:sp>
      <p:sp>
        <p:nvSpPr>
          <p:cNvPr id="2" name="TextBox 4">
            <a:extLst>
              <a:ext uri="{FF2B5EF4-FFF2-40B4-BE49-F238E27FC236}">
                <a16:creationId xmlns:a16="http://schemas.microsoft.com/office/drawing/2014/main" id="{43172722-9094-43EA-8145-1614C7E36D61}"/>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Wyłączenia ze zwolnienia podmiotowego</a:t>
            </a:r>
          </a:p>
        </p:txBody>
      </p:sp>
    </p:spTree>
    <p:extLst>
      <p:ext uri="{BB962C8B-B14F-4D97-AF65-F5344CB8AC3E}">
        <p14:creationId xmlns:p14="http://schemas.microsoft.com/office/powerpoint/2010/main" val="18963796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Zwolnienia przedmiotowe</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329759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412776"/>
            <a:ext cx="8064896" cy="4816960"/>
          </a:xfrm>
          <a:prstGeom prst="rect">
            <a:avLst/>
          </a:prstGeom>
          <a:noFill/>
        </p:spPr>
        <p:txBody>
          <a:bodyPr wrap="square">
            <a:spAutoFit/>
          </a:bodyPr>
          <a:lstStyle/>
          <a:p>
            <a:pPr>
              <a:lnSpc>
                <a:spcPct val="115000"/>
              </a:lnSpc>
              <a:spcBef>
                <a:spcPts val="125"/>
              </a:spcBef>
              <a:spcAft>
                <a:spcPts val="0"/>
              </a:spcAft>
            </a:pPr>
            <a:r>
              <a:rPr lang="pl-PL" sz="1400" b="1" dirty="0">
                <a:latin typeface="Lato"/>
              </a:rPr>
              <a:t>A</a:t>
            </a:r>
            <a:r>
              <a:rPr lang="pl-PL" sz="1400" b="1" i="0" u="none" strike="noStrike" dirty="0">
                <a:effectLst/>
                <a:latin typeface="Lato"/>
              </a:rPr>
              <a:t>rt. 43 ust. 1 pkt 2</a:t>
            </a:r>
            <a:r>
              <a:rPr lang="pl-PL" sz="1400" b="1" i="0" dirty="0">
                <a:effectLst/>
                <a:latin typeface="Lato"/>
              </a:rPr>
              <a:t> ustawy o VAT:</a:t>
            </a:r>
          </a:p>
          <a:p>
            <a:pPr>
              <a:lnSpc>
                <a:spcPct val="115000"/>
              </a:lnSpc>
              <a:spcBef>
                <a:spcPts val="125"/>
              </a:spcBef>
              <a:spcAft>
                <a:spcPts val="0"/>
              </a:spcAft>
            </a:pPr>
            <a:r>
              <a:rPr lang="pl-PL" sz="1400" dirty="0">
                <a:solidFill>
                  <a:srgbClr val="333333"/>
                </a:solidFill>
                <a:latin typeface="Lato"/>
              </a:rPr>
              <a:t>Z</a:t>
            </a:r>
            <a:r>
              <a:rPr lang="pl-PL" sz="1400" b="0" i="0" dirty="0">
                <a:solidFill>
                  <a:srgbClr val="333333"/>
                </a:solidFill>
                <a:effectLst/>
                <a:latin typeface="Lato"/>
              </a:rPr>
              <a:t>walnia się od podatku </a:t>
            </a:r>
            <a:r>
              <a:rPr lang="pl-PL" sz="1400" b="1" i="0" u="sng" dirty="0">
                <a:solidFill>
                  <a:srgbClr val="333333"/>
                </a:solidFill>
                <a:effectLst/>
                <a:latin typeface="Lato"/>
              </a:rPr>
              <a:t>dostawę towarów wykorzystywanych wyłącznie na cele działalności zwolnionej od podatku</a:t>
            </a:r>
            <a:r>
              <a:rPr lang="pl-PL" sz="1400" b="0" i="0" dirty="0">
                <a:solidFill>
                  <a:srgbClr val="333333"/>
                </a:solidFill>
                <a:effectLst/>
                <a:latin typeface="Lato"/>
              </a:rPr>
              <a:t>, jeżeli z tytułu nabycia, importu lub wytworzenia tych towarów nie przysługiwało dokonującemu ich dostawy prawo do obniżenia kwoty podatku należnego o kwotę podatku naliczonego.</a:t>
            </a:r>
          </a:p>
          <a:p>
            <a:pPr>
              <a:lnSpc>
                <a:spcPct val="115000"/>
              </a:lnSpc>
              <a:spcBef>
                <a:spcPts val="125"/>
              </a:spcBef>
              <a:spcAft>
                <a:spcPts val="0"/>
              </a:spcAft>
            </a:pPr>
            <a:endParaRPr lang="pl-PL" sz="1400" dirty="0">
              <a:solidFill>
                <a:srgbClr val="333333"/>
              </a:solidFill>
              <a:latin typeface="Lato"/>
            </a:endParaRPr>
          </a:p>
          <a:p>
            <a:pPr>
              <a:lnSpc>
                <a:spcPct val="115000"/>
              </a:lnSpc>
              <a:spcBef>
                <a:spcPts val="125"/>
              </a:spcBef>
              <a:spcAft>
                <a:spcPts val="0"/>
              </a:spcAft>
            </a:pPr>
            <a:r>
              <a:rPr lang="pl-PL" sz="1400" b="0" i="0" dirty="0">
                <a:solidFill>
                  <a:srgbClr val="333333"/>
                </a:solidFill>
                <a:effectLst/>
                <a:latin typeface="Lato"/>
              </a:rPr>
              <a:t>Na podstawie wprowadzonej w art. 43 ust. 1 pkt 2 regulacji zwolnienie przysługuje w razie łącznego spełnienia dwóch warunków. Po pierwsze - towary mają być wykorzystywane wyłącznie na cele działalności zwolnionej od podatku. Oznacza to, że towary powinny być zakupione z przeznaczeniem do wykorzystania ich przy wykonywaniu czynności, które są zwolnione z podatku, i faktycznie powinny być używane wyłącznie przy takiej działalności. Po drugie - dla zastosowania zwolnienia - obok spełnienia tego pierwszego warunku podatnik nie powinien mieć prawa do odliczenia podatku z tytułu nabycia, importu bądź wytworzenia tych towarów. Tym samym, o zasadności korzystania z tego zwolnienia nie przesądza tylko i wyłącznie fakt, że podatnikowi nie przysługiwało przy nabyciu prawo do odliczenia podatku naliczonego. Oprócz tego podatnik zainteresowany skorzystaniem z tego zwolnienia musi wykorzystywać towar wyłącznie na cele działalności zwolnionej od podatku VAT. W przypadku podatnika wykorzystującego pojazd, co do którego nie przysługiwało prawo do odliczenia VAT naliczonego, do działalności innej niż zwolniona zastosowanie tego zwolnienia nie będzie możliwe.</a:t>
            </a:r>
            <a:endParaRPr lang="pl-PL" sz="1400" b="1" i="0" dirty="0">
              <a:solidFill>
                <a:srgbClr val="404040"/>
              </a:solidFill>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od podatku dostawy towarów wykorzystywanych wyłącznie na cele działalności zwolnionej</a:t>
            </a:r>
          </a:p>
        </p:txBody>
      </p:sp>
    </p:spTree>
    <p:extLst>
      <p:ext uri="{BB962C8B-B14F-4D97-AF65-F5344CB8AC3E}">
        <p14:creationId xmlns:p14="http://schemas.microsoft.com/office/powerpoint/2010/main" val="15767198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508349"/>
            <a:ext cx="7920880" cy="4641976"/>
          </a:xfrm>
          <a:prstGeom prst="rect">
            <a:avLst/>
          </a:prstGeom>
          <a:noFill/>
        </p:spPr>
        <p:txBody>
          <a:bodyPr wrap="square">
            <a:spAutoFit/>
          </a:bodyPr>
          <a:lstStyle/>
          <a:p>
            <a:r>
              <a:rPr lang="pl-PL" sz="1400" b="1" i="0" dirty="0">
                <a:solidFill>
                  <a:srgbClr val="333333"/>
                </a:solidFill>
                <a:effectLst/>
                <a:latin typeface="Open Sans"/>
              </a:rPr>
              <a:t>Interpretacja indywidualna Dyrektora Krajowej Informacji Skarbowej z dnia 10 kwietnia 2018 r., 0113-KDIPT1-3.4012.335.2018.1.MK</a:t>
            </a:r>
          </a:p>
          <a:p>
            <a:pPr algn="l"/>
            <a:r>
              <a:rPr lang="pl-PL" sz="1400" b="0" i="0" dirty="0">
                <a:effectLst/>
                <a:latin typeface="Lato"/>
              </a:rPr>
              <a:t>Dom Pomocy Społecznej jest gminną jednostką budżetową Gminy L. Samochód... sprzedany został w dniu 20 czerwca 2017 r. Kupiony został przez DPS w grudniu 2006 r. Było to auto przystosowane do przewozu osób niepełnosprawnych. Podatek VAT przy zakupie nie był odliczany. Samochód ten był przede wszystkim wykorzystywany do celów statutowych, tj. przewozu mieszkańców DPS (np. wyjazdy do lekarza, wyjazdy na konsultacje specjalistyczne). Sporadycznie do wyjazdów do domów rodzinnych mieszkańców celem podtrzymania więzi rodzinnych. Do 31 grudnia 2016 r. ww. czynności traktowane były jako zwolnione podmiotowo od podatku na podstawie art. 113 u.p.t u, zaś po centralizacji podatkowej jako zwolnione przedmiotowo na podstawie art. 43 ust. 1 pkt 22 u.p.t u. Samochód (wraz z kierowcą) był również odpłatnie (zgodnie z zarządzeniem Dyrektora DPS) udostępniany na prośbę innych domów pomocy społecznej Gminy L. Udostępnianie odpłatne pracownikom było zwolnione od podatku VAT, gdyż do 31 grudnia 2016 r. DPS nie był podatnikiem VAT czynnym, gdyż korzystał ze zwolnienia podmiotowego na podstawie </a:t>
            </a:r>
            <a:r>
              <a:rPr lang="pl-PL" sz="1400" b="0" i="0" u="none" strike="noStrike" dirty="0">
                <a:effectLst/>
                <a:latin typeface="Lato"/>
              </a:rPr>
              <a:t>art. 113</a:t>
            </a:r>
            <a:r>
              <a:rPr lang="pl-PL" sz="1400" b="0" i="0" dirty="0">
                <a:effectLst/>
                <a:latin typeface="Lato"/>
              </a:rPr>
              <a:t> </a:t>
            </a:r>
            <a:r>
              <a:rPr lang="pl-PL" sz="1400" b="0" i="0" dirty="0" err="1">
                <a:effectLst/>
                <a:latin typeface="Lato"/>
              </a:rPr>
              <a:t>u.p.t.u</a:t>
            </a:r>
            <a:r>
              <a:rPr lang="pl-PL" sz="1400" b="0" i="0" dirty="0">
                <a:effectLst/>
                <a:latin typeface="Lato"/>
              </a:rPr>
              <a:t>. W dniu 1 stycznia 2017 r. DPS stał się podatnikiem VAT jako część składowa scentralizowanego podatnika - Gminy L. W okresie 01.01 2017-20 czerwca 2017 r. (tj. do chwili sprzedaży) samochód nie był odpłatnie udostępniany pracownikom DPS.</a:t>
            </a:r>
          </a:p>
          <a:p>
            <a:pPr algn="l"/>
            <a:r>
              <a:rPr lang="pl-PL" sz="1400" b="0" i="0" dirty="0">
                <a:effectLst/>
                <a:latin typeface="Lato"/>
              </a:rPr>
              <a:t>W związku z powyższym, skoro przedmiotowy samochód był wykorzystywany wyłącznie do działalności zwolnionej to jego sprzedaż będzie korzystać ze zwolnienia na podstawie </a:t>
            </a:r>
            <a:r>
              <a:rPr lang="pl-PL" sz="1400" b="0" i="0" u="none" strike="noStrike" dirty="0">
                <a:effectLst/>
                <a:latin typeface="Lato"/>
              </a:rPr>
              <a:t>art. 43 ust. 1 pkt 2</a:t>
            </a:r>
            <a:r>
              <a:rPr lang="pl-PL" sz="1400" b="0" i="0" dirty="0">
                <a:effectLst/>
                <a:latin typeface="Lato"/>
              </a:rPr>
              <a:t> ustawy.</a:t>
            </a:r>
          </a:p>
          <a:p>
            <a:pPr>
              <a:lnSpc>
                <a:spcPct val="115000"/>
              </a:lnSpc>
              <a:spcBef>
                <a:spcPts val="125"/>
              </a:spcBef>
              <a:spcAft>
                <a:spcPts val="0"/>
              </a:spcAft>
            </a:pPr>
            <a:endParaRPr lang="pl-PL" sz="1400" dirty="0">
              <a:effectLst/>
              <a:latin typeface="Times New Roman" panose="02020603050405020304" pitchFamily="18" charset="0"/>
              <a:ea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od podatku dostawy towarów wykorzystywanych wyłącznie na cele działalności zwolnionej</a:t>
            </a:r>
          </a:p>
        </p:txBody>
      </p:sp>
    </p:spTree>
    <p:extLst>
      <p:ext uri="{BB962C8B-B14F-4D97-AF65-F5344CB8AC3E}">
        <p14:creationId xmlns:p14="http://schemas.microsoft.com/office/powerpoint/2010/main" val="349263341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988840"/>
            <a:ext cx="7920880" cy="3262432"/>
          </a:xfrm>
          <a:prstGeom prst="rect">
            <a:avLst/>
          </a:prstGeom>
          <a:noFill/>
        </p:spPr>
        <p:txBody>
          <a:bodyPr wrap="square">
            <a:spAutoFit/>
          </a:bodyPr>
          <a:lstStyle/>
          <a:p>
            <a:pPr>
              <a:spcBef>
                <a:spcPts val="0"/>
              </a:spcBef>
              <a:spcAft>
                <a:spcPts val="0"/>
              </a:spcAft>
            </a:pPr>
            <a:r>
              <a:rPr lang="pl-PL" sz="1400" b="0" i="0" dirty="0">
                <a:effectLst/>
                <a:latin typeface="Lato" panose="020F0502020204030203"/>
              </a:rPr>
              <a:t>Zwolnienie wynikające z </a:t>
            </a:r>
            <a:r>
              <a:rPr lang="pl-PL" sz="1400" b="0" i="0" u="none" strike="noStrike" dirty="0">
                <a:effectLst/>
                <a:latin typeface="Lato" panose="020F0502020204030203"/>
              </a:rPr>
              <a:t>art. 43 ust. 1 pkt 2</a:t>
            </a:r>
            <a:r>
              <a:rPr lang="pl-PL" sz="1400" b="0" i="0" dirty="0">
                <a:effectLst/>
                <a:latin typeface="Lato" panose="020F0502020204030203"/>
              </a:rPr>
              <a:t> ustawy o VAT, przysługuje tylko wtedy gdy podatnik nie ma prawa do odliczenia podatku na skutek ograniczeń i zakazów przewidzianych przepisami ustawy o VAT, co wynika np. ze związku ze sprzedażą zwolnioną od podatku (por. </a:t>
            </a:r>
            <a:r>
              <a:rPr lang="pl-PL" sz="1400" b="0" i="0" u="none" strike="noStrike" dirty="0">
                <a:effectLst/>
                <a:latin typeface="Lato" panose="020F0502020204030203"/>
                <a:hlinkClick r:id="rId3">
                  <a:extLst>
                    <a:ext uri="{A12FA001-AC4F-418D-AE19-62706E023703}">
                      <ahyp:hlinkClr xmlns:ahyp="http://schemas.microsoft.com/office/drawing/2018/hyperlinkcolor" xmlns="" val="tx"/>
                    </a:ext>
                  </a:extLst>
                </a:hlinkClick>
              </a:rPr>
              <a:t>art. 86</a:t>
            </a:r>
            <a:r>
              <a:rPr lang="pl-PL" sz="1400" b="0" i="0" dirty="0">
                <a:effectLst/>
                <a:latin typeface="Lato" panose="020F0502020204030203"/>
              </a:rPr>
              <a:t> i </a:t>
            </a:r>
            <a:r>
              <a:rPr lang="pl-PL" sz="1400" b="0" i="0" u="none" strike="noStrike" dirty="0">
                <a:effectLst/>
                <a:latin typeface="Lato" panose="020F0502020204030203"/>
                <a:hlinkClick r:id="rId4">
                  <a:extLst>
                    <a:ext uri="{A12FA001-AC4F-418D-AE19-62706E023703}">
                      <ahyp:hlinkClr xmlns:ahyp="http://schemas.microsoft.com/office/drawing/2018/hyperlinkcolor" xmlns="" val="tx"/>
                    </a:ext>
                  </a:extLst>
                </a:hlinkClick>
              </a:rPr>
              <a:t>art. 88</a:t>
            </a:r>
            <a:r>
              <a:rPr lang="pl-PL" sz="1400" b="0" i="0" dirty="0">
                <a:effectLst/>
                <a:latin typeface="Lato" panose="020F0502020204030203"/>
              </a:rPr>
              <a:t> ustawy o VAT), a więc nie ma zastosowania, gdy brak odliczenia podatku w poprzedniej fazie obrotu wynika z faktu, że dana czynność w ogóle nie podlegała opodatkowaniu lub gdy podatnik, mając prawo do odliczenia podatku naliczonego, z uprawnienia tego nie skorzystał (por. wyrok NSA z dnia 28 lutego 2013 r. sygn. </a:t>
            </a:r>
            <a:r>
              <a:rPr lang="pl-PL" sz="1400" b="0" i="0" u="none" strike="noStrike" dirty="0">
                <a:effectLst/>
                <a:latin typeface="Lato" panose="020F0502020204030203"/>
              </a:rPr>
              <a:t>I FSK 627/12</a:t>
            </a:r>
            <a:r>
              <a:rPr lang="pl-PL" sz="1400" u="none" strike="noStrike" dirty="0">
                <a:latin typeface="Lato" panose="020F0502020204030203"/>
              </a:rPr>
              <a:t>)</a:t>
            </a:r>
            <a:r>
              <a:rPr lang="pl-PL" sz="1400" b="0" i="0" dirty="0">
                <a:effectLst/>
                <a:latin typeface="Lato" panose="020F0502020204030203"/>
              </a:rPr>
              <a:t>.</a:t>
            </a:r>
            <a:endParaRPr lang="pl-PL" sz="1400" dirty="0">
              <a:effectLst/>
              <a:latin typeface="Lato" panose="020F0502020204030203"/>
              <a:ea typeface="Times New Roman" panose="02020603050405020304" pitchFamily="18" charset="0"/>
            </a:endParaRPr>
          </a:p>
          <a:p>
            <a:pPr>
              <a:spcBef>
                <a:spcPts val="0"/>
              </a:spcBef>
              <a:spcAft>
                <a:spcPts val="0"/>
              </a:spcAft>
            </a:pPr>
            <a:endParaRPr lang="pl-PL" sz="1400" dirty="0">
              <a:latin typeface="Lato" panose="020F0502020204030203"/>
              <a:ea typeface="Times New Roman" panose="02020603050405020304" pitchFamily="18" charset="0"/>
            </a:endParaRPr>
          </a:p>
          <a:p>
            <a:pPr>
              <a:spcBef>
                <a:spcPts val="0"/>
              </a:spcBef>
              <a:spcAft>
                <a:spcPts val="0"/>
              </a:spcAft>
            </a:pPr>
            <a:endParaRPr lang="pl-PL" sz="1400" dirty="0">
              <a:latin typeface="Lato" panose="020F0502020204030203"/>
              <a:ea typeface="Times New Roman" panose="02020603050405020304" pitchFamily="18" charset="0"/>
            </a:endParaRPr>
          </a:p>
          <a:p>
            <a:pPr>
              <a:spcBef>
                <a:spcPts val="0"/>
              </a:spcBef>
              <a:spcAft>
                <a:spcPts val="0"/>
              </a:spcAft>
            </a:pPr>
            <a:r>
              <a:rPr lang="pl-PL" sz="1600" dirty="0">
                <a:effectLst/>
                <a:latin typeface="Lato" panose="020F0502020204030203"/>
                <a:ea typeface="Times New Roman" panose="02020603050405020304" pitchFamily="18" charset="0"/>
              </a:rPr>
              <a:t>Jeżeli gmina nabywa urządzenia (np. </a:t>
            </a:r>
            <a:r>
              <a:rPr lang="pl-PL" sz="1600" dirty="0" err="1">
                <a:effectLst/>
                <a:latin typeface="Lato" panose="020F0502020204030203"/>
                <a:ea typeface="Times New Roman" panose="02020603050405020304" pitchFamily="18" charset="0"/>
              </a:rPr>
              <a:t>ścinarka</a:t>
            </a:r>
            <a:r>
              <a:rPr lang="pl-PL" sz="1600" dirty="0">
                <a:effectLst/>
                <a:latin typeface="Lato" panose="020F0502020204030203"/>
                <a:ea typeface="Times New Roman" panose="02020603050405020304" pitchFamily="18" charset="0"/>
              </a:rPr>
              <a:t> do poboczy, ciągnik i przyczepa) </a:t>
            </a:r>
            <a:r>
              <a:rPr lang="pl-PL" sz="1600" b="1" dirty="0">
                <a:effectLst/>
                <a:latin typeface="Lato" panose="020F0502020204030203"/>
                <a:ea typeface="Times New Roman" panose="02020603050405020304" pitchFamily="18" charset="0"/>
              </a:rPr>
              <a:t>w celu wykorzystania w działalności niepodlegającej opodatkowaniu VAT</a:t>
            </a:r>
            <a:r>
              <a:rPr lang="pl-PL" sz="1600" dirty="0">
                <a:effectLst/>
                <a:latin typeface="Lato" panose="020F0502020204030203"/>
                <a:ea typeface="Times New Roman" panose="02020603050405020304" pitchFamily="18" charset="0"/>
              </a:rPr>
              <a:t>, tj. wykonywania zadań własnych pozostających w sferze działań publicznoprawnych, nie odliczając VAT przy zakupie, to </a:t>
            </a:r>
            <a:r>
              <a:rPr lang="pl-PL" sz="1600" b="1" dirty="0">
                <a:effectLst/>
                <a:latin typeface="Lato" panose="020F0502020204030203"/>
                <a:ea typeface="Times New Roman" panose="02020603050405020304" pitchFamily="18" charset="0"/>
              </a:rPr>
              <a:t>późniejsza sprzedaż tych urządzeń również powinna pozostawać poza VAT </a:t>
            </a:r>
            <a:r>
              <a:rPr lang="pl-PL" sz="1600" dirty="0">
                <a:effectLst/>
                <a:latin typeface="Lato" panose="020F0502020204030203"/>
                <a:ea typeface="Times New Roman" panose="02020603050405020304" pitchFamily="18" charset="0"/>
              </a:rPr>
              <a:t>(por. wyrok NSA z 6.07.2018 r., I FSK 468/16).</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od podatku dostawy towarów wykorzystywanych wyłącznie na cele działalności zwolnionej</a:t>
            </a:r>
          </a:p>
        </p:txBody>
      </p:sp>
    </p:spTree>
    <p:extLst>
      <p:ext uri="{BB962C8B-B14F-4D97-AF65-F5344CB8AC3E}">
        <p14:creationId xmlns:p14="http://schemas.microsoft.com/office/powerpoint/2010/main" val="2977137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Komisji Europejskiej w zakresie kwalifikowalności VAT z dnia 30 października 2018 r.</a:t>
            </a:r>
          </a:p>
        </p:txBody>
      </p:sp>
      <p:sp>
        <p:nvSpPr>
          <p:cNvPr id="4" name="Symbol zastępczy zawartości 3">
            <a:extLst>
              <a:ext uri="{FF2B5EF4-FFF2-40B4-BE49-F238E27FC236}">
                <a16:creationId xmlns:a16="http://schemas.microsoft.com/office/drawing/2014/main" id="{EBA9B754-B8A2-48D7-BB62-85B78816D995}"/>
              </a:ext>
            </a:extLst>
          </p:cNvPr>
          <p:cNvSpPr>
            <a:spLocks noGrp="1"/>
          </p:cNvSpPr>
          <p:nvPr>
            <p:ph idx="1"/>
          </p:nvPr>
        </p:nvSpPr>
        <p:spPr>
          <a:xfrm>
            <a:off x="539552" y="1751330"/>
            <a:ext cx="8229600" cy="4053934"/>
          </a:xfrm>
        </p:spPr>
        <p:txBody>
          <a:bodyPr/>
          <a:lstStyle/>
          <a:p>
            <a:pPr marL="0" indent="0" algn="l">
              <a:spcBef>
                <a:spcPts val="0"/>
              </a:spcBef>
              <a:buNone/>
            </a:pPr>
            <a:r>
              <a:rPr lang="pl-PL" sz="1600" b="0" i="0" u="none" strike="noStrike" baseline="0" dirty="0">
                <a:solidFill>
                  <a:srgbClr val="000000"/>
                </a:solidFill>
                <a:latin typeface="Lato" panose="020F0502020204030203"/>
              </a:rPr>
              <a:t>Trybunał zalecił Komisji w 2015 r., by wyjaśniła pojęcie podatku VAT podlegającego odzyskaniu, tak aby uniknąć niespójności w interpretacji i nieoptymalnego wykorzystania środków unijnych, w szczególności w przypadku beneficjentów publicznych. W odpowiedzi na zalecenie Trybunału Komisja opracowała wytyczne w tej kwestii, które zostały opublikowane w listopadzie 2018 r.</a:t>
            </a:r>
          </a:p>
          <a:p>
            <a:pPr marL="0" indent="0" algn="l">
              <a:spcBef>
                <a:spcPts val="0"/>
              </a:spcBef>
              <a:buNone/>
            </a:pPr>
            <a:endParaRPr lang="pl-PL" sz="1600" b="1" i="0" u="none" strike="noStrike" baseline="0" dirty="0">
              <a:solidFill>
                <a:srgbClr val="000000"/>
              </a:solidFill>
              <a:latin typeface="Lato" panose="020F0502020204030203"/>
            </a:endParaRPr>
          </a:p>
          <a:p>
            <a:pPr marL="0" indent="0" algn="l">
              <a:spcBef>
                <a:spcPts val="0"/>
              </a:spcBef>
              <a:buNone/>
            </a:pPr>
            <a:r>
              <a:rPr lang="pl-PL" sz="1600" b="0" i="0" u="none" strike="noStrike" baseline="0" dirty="0">
                <a:solidFill>
                  <a:srgbClr val="000000"/>
                </a:solidFill>
                <a:latin typeface="Lato" panose="020F0502020204030203"/>
              </a:rPr>
              <a:t>Wytyczne Komisji są kompleksowym dokumentem poświęconym warunkom kwalifikowalności w odniesieniu do podatku VAT zgodnie z zasadami polityki spójności w okresie programowania 2014–2020. Wyjaśniono w nim zasady, na podstawie których należy przeprowadzić ocenę kwalifikowalności podatku VAT, oraz wskazano szczegółowo, jak należy podchodzić do problemu kwalifikowalności podatku VAT w różnych przedstawionych scenariuszach (a w szczególności jak interpretować orzecznictwo TSUE). Niemniej kwalifikowalność podatku VAT w obszarze polityki spójności pozostaje kwestią złożoną. W swoich wytycznych Komisja zaznacza, że ostateczne stanowisko w tej kwestii zajmuje po zapoznaniu się z konkretnym przypadkiem, uwzględniając przy tym specyfikę różnych działań. </a:t>
            </a:r>
          </a:p>
          <a:p>
            <a:pPr marL="0" indent="0" algn="l">
              <a:buNone/>
            </a:pPr>
            <a:endParaRPr lang="pl-PL" sz="1600" dirty="0">
              <a:latin typeface="Lato" panose="020F0502020204030203"/>
            </a:endParaRPr>
          </a:p>
        </p:txBody>
      </p:sp>
    </p:spTree>
    <p:extLst>
      <p:ext uri="{BB962C8B-B14F-4D97-AF65-F5344CB8AC3E}">
        <p14:creationId xmlns:p14="http://schemas.microsoft.com/office/powerpoint/2010/main" val="201222355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484784"/>
            <a:ext cx="7848872" cy="4549772"/>
          </a:xfrm>
          <a:prstGeom prst="rect">
            <a:avLst/>
          </a:prstGeom>
          <a:noFill/>
        </p:spPr>
        <p:txBody>
          <a:bodyPr wrap="square">
            <a:spAutoFit/>
          </a:bodyPr>
          <a:lstStyle/>
          <a:p>
            <a:pPr algn="just">
              <a:spcAft>
                <a:spcPts val="0"/>
              </a:spcAft>
            </a:pPr>
            <a:r>
              <a:rPr lang="pl-PL" sz="1600" b="1" dirty="0">
                <a:latin typeface="Lato"/>
                <a:ea typeface="Calibri" panose="020F0502020204030204" pitchFamily="34" charset="0"/>
                <a:cs typeface="Calibri" panose="020F0502020204030204" pitchFamily="34" charset="0"/>
              </a:rPr>
              <a:t>A</a:t>
            </a:r>
            <a:r>
              <a:rPr lang="pl-PL" sz="1600" b="1" dirty="0">
                <a:effectLst/>
                <a:latin typeface="Lato"/>
                <a:ea typeface="Calibri" panose="020F0502020204030204" pitchFamily="34" charset="0"/>
                <a:cs typeface="Calibri" panose="020F0502020204030204" pitchFamily="34" charset="0"/>
              </a:rPr>
              <a:t>rt. 43 ust. 1 pkt 9 ustawy o VAT</a:t>
            </a:r>
          </a:p>
          <a:p>
            <a:pPr algn="just">
              <a:spcAft>
                <a:spcPts val="0"/>
              </a:spcAft>
            </a:pPr>
            <a:r>
              <a:rPr lang="pl-PL" sz="1600" dirty="0">
                <a:latin typeface="Lato"/>
                <a:ea typeface="Times New Roman" panose="02020603050405020304" pitchFamily="18" charset="0"/>
                <a:cs typeface="Times New Roman" panose="02020603050405020304" pitchFamily="18" charset="0"/>
              </a:rPr>
              <a:t>Z</a:t>
            </a:r>
            <a:r>
              <a:rPr lang="pl-PL" sz="1600" dirty="0">
                <a:effectLst/>
                <a:latin typeface="Lato"/>
                <a:ea typeface="Times New Roman" panose="02020603050405020304" pitchFamily="18" charset="0"/>
                <a:cs typeface="Times New Roman" panose="02020603050405020304" pitchFamily="18" charset="0"/>
              </a:rPr>
              <a:t>walnia się od podatku dostawę terenów niezabudowanych innych niż tereny budowlane. Co istotne, przepis ten nie uzależnia zastosowania zwolnienia od tego czy podatnik odliczył podatek z tytułu nabycia gruntu.</a:t>
            </a:r>
          </a:p>
          <a:p>
            <a:pPr algn="just">
              <a:spcAft>
                <a:spcPts val="0"/>
              </a:spcAft>
            </a:pPr>
            <a:endParaRPr lang="pl-PL" sz="1600" dirty="0">
              <a:effectLst/>
              <a:latin typeface="Lato"/>
              <a:ea typeface="Calibri" panose="020F0502020204030204" pitchFamily="34" charset="0"/>
              <a:cs typeface="Times New Roman" panose="02020603050405020304" pitchFamily="18" charset="0"/>
            </a:endParaRPr>
          </a:p>
          <a:p>
            <a:pPr algn="just">
              <a:spcAft>
                <a:spcPts val="0"/>
              </a:spcAft>
            </a:pPr>
            <a:r>
              <a:rPr lang="pl-PL" sz="1600" b="1" dirty="0">
                <a:latin typeface="Lato"/>
                <a:ea typeface="Calibri" panose="020F0502020204030204" pitchFamily="34" charset="0"/>
                <a:cs typeface="Times New Roman" panose="02020603050405020304" pitchFamily="18" charset="0"/>
              </a:rPr>
              <a:t>A</a:t>
            </a:r>
            <a:r>
              <a:rPr lang="pl-PL" sz="1600" b="1" dirty="0">
                <a:effectLst/>
                <a:latin typeface="Lato"/>
                <a:ea typeface="Calibri" panose="020F0502020204030204" pitchFamily="34" charset="0"/>
                <a:cs typeface="Times New Roman" panose="02020603050405020304" pitchFamily="18" charset="0"/>
              </a:rPr>
              <a:t>rt. 2 pkt 33 ustawy o VAT</a:t>
            </a:r>
          </a:p>
          <a:p>
            <a:pPr algn="just">
              <a:spcAft>
                <a:spcPts val="0"/>
              </a:spcAft>
            </a:pPr>
            <a:r>
              <a:rPr lang="pl-PL" sz="1600" dirty="0">
                <a:latin typeface="Lato"/>
                <a:ea typeface="Calibri" panose="020F0502020204030204" pitchFamily="34" charset="0"/>
                <a:cs typeface="Times New Roman" panose="02020603050405020304" pitchFamily="18" charset="0"/>
              </a:rPr>
              <a:t>P</a:t>
            </a:r>
            <a:r>
              <a:rPr lang="pl-PL" sz="1600" dirty="0">
                <a:effectLst/>
                <a:latin typeface="Lato"/>
                <a:ea typeface="Calibri" panose="020F0502020204030204" pitchFamily="34" charset="0"/>
                <a:cs typeface="Times New Roman" panose="02020603050405020304" pitchFamily="18" charset="0"/>
              </a:rPr>
              <a:t>rzez tereny budowlane należy rozumieć grunty przeznaczone pod zabudowę zgodnie z miejscowym planem zagospodarowania przestrzennego, a w przypadku braku takiego planu - zgodnie z decyzją o warunkach zabudowy i zagospodarowania terenu, o których mowa w przepisach o planowaniu i zagospodarowaniu przestrzennym.</a:t>
            </a:r>
          </a:p>
          <a:p>
            <a:pPr algn="just">
              <a:spcAft>
                <a:spcPts val="0"/>
              </a:spcAft>
            </a:pPr>
            <a:r>
              <a:rPr lang="pl-PL" sz="1600" dirty="0">
                <a:effectLst/>
                <a:latin typeface="Lato"/>
                <a:ea typeface="Calibri" panose="020F0502020204030204" pitchFamily="34" charset="0"/>
                <a:cs typeface="Times New Roman" panose="02020603050405020304" pitchFamily="18" charset="0"/>
              </a:rPr>
              <a:t> </a:t>
            </a:r>
          </a:p>
          <a:p>
            <a:pPr algn="just">
              <a:spcAft>
                <a:spcPts val="0"/>
              </a:spcAft>
            </a:pPr>
            <a:r>
              <a:rPr lang="pl-PL" sz="1600" dirty="0">
                <a:effectLst/>
                <a:latin typeface="Lato"/>
                <a:ea typeface="Calibri" panose="020F0502020204030204" pitchFamily="34" charset="0"/>
                <a:cs typeface="Times New Roman" panose="02020603050405020304" pitchFamily="18" charset="0"/>
              </a:rPr>
              <a:t>W konsekwencji dostawa terenu niezabudowanego, nieobjętego planem zagospodarowania przestrzennego lub decyzją o warunkach zabudowy i zagospodarowania terenu, podlega zwolnieniu z podatku od towarów i usług (zob. interpretacja ogólna Ministra Finansów nr </a:t>
            </a:r>
            <a:r>
              <a:rPr lang="pl-PL" sz="1600" dirty="0">
                <a:effectLst/>
                <a:latin typeface="Lato"/>
                <a:ea typeface="Times New Roman" panose="02020603050405020304" pitchFamily="18" charset="0"/>
                <a:cs typeface="Times New Roman" panose="02020603050405020304" pitchFamily="18" charset="0"/>
              </a:rPr>
              <a:t>PT10/033/12/207/WLI/13/RD 58639 </a:t>
            </a:r>
            <a:r>
              <a:rPr lang="pl-PL" sz="1600" dirty="0">
                <a:effectLst/>
                <a:latin typeface="Lato"/>
                <a:ea typeface="Calibri" panose="020F0502020204030204" pitchFamily="34" charset="0"/>
                <a:cs typeface="Times New Roman" panose="02020603050405020304" pitchFamily="18" charset="0"/>
              </a:rPr>
              <a:t>z dnia 14 czerwca 2013 r.).</a:t>
            </a:r>
          </a:p>
          <a:p>
            <a:pPr>
              <a:lnSpc>
                <a:spcPct val="115000"/>
              </a:lnSpc>
              <a:spcBef>
                <a:spcPts val="125"/>
              </a:spcBef>
              <a:spcAft>
                <a:spcPts val="0"/>
              </a:spcAft>
            </a:pPr>
            <a:endParaRPr lang="pl-PL" sz="1600" dirty="0">
              <a:effectLst/>
              <a:latin typeface="Lato"/>
              <a:ea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dostawy gruntów niezabudowanych</a:t>
            </a:r>
          </a:p>
        </p:txBody>
      </p:sp>
    </p:spTree>
    <p:extLst>
      <p:ext uri="{BB962C8B-B14F-4D97-AF65-F5344CB8AC3E}">
        <p14:creationId xmlns:p14="http://schemas.microsoft.com/office/powerpoint/2010/main" val="11955199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508349"/>
            <a:ext cx="7560766" cy="4488088"/>
          </a:xfrm>
          <a:prstGeom prst="rect">
            <a:avLst/>
          </a:prstGeom>
          <a:noFill/>
        </p:spPr>
        <p:txBody>
          <a:bodyPr wrap="square">
            <a:spAutoFit/>
          </a:bodyPr>
          <a:lstStyle/>
          <a:p>
            <a:pPr algn="just">
              <a:spcAft>
                <a:spcPts val="0"/>
              </a:spcAft>
            </a:pPr>
            <a:r>
              <a:rPr lang="pl-PL" b="1" dirty="0">
                <a:ea typeface="Calibri" panose="020F0502020204030204" pitchFamily="34" charset="0"/>
                <a:cs typeface="Times New Roman" panose="02020603050405020304" pitchFamily="18" charset="0"/>
              </a:rPr>
              <a:t>A</a:t>
            </a:r>
            <a:r>
              <a:rPr lang="pl-PL" sz="1800" b="1" dirty="0">
                <a:effectLst/>
                <a:latin typeface="Calibri" panose="020F0502020204030204" pitchFamily="34" charset="0"/>
                <a:ea typeface="Calibri" panose="020F0502020204030204" pitchFamily="34" charset="0"/>
                <a:cs typeface="Times New Roman" panose="02020603050405020304" pitchFamily="18" charset="0"/>
              </a:rPr>
              <a:t>rt. 43 ust. 1 pkt 10 ustawy o VAT</a:t>
            </a:r>
          </a:p>
          <a:p>
            <a:pPr algn="just">
              <a:spcAft>
                <a:spcPts val="0"/>
              </a:spcAft>
            </a:pPr>
            <a:r>
              <a:rPr lang="pl-PL" dirty="0">
                <a:ea typeface="Calibri" panose="020F0502020204030204" pitchFamily="34" charset="0"/>
                <a:cs typeface="Times New Roman" panose="02020603050405020304" pitchFamily="18" charset="0"/>
              </a:rPr>
              <a:t>Z</a:t>
            </a:r>
            <a:r>
              <a:rPr lang="pl-PL" sz="1800" dirty="0">
                <a:effectLst/>
                <a:latin typeface="Calibri" panose="020F0502020204030204" pitchFamily="34" charset="0"/>
                <a:ea typeface="Calibri" panose="020F0502020204030204" pitchFamily="34" charset="0"/>
                <a:cs typeface="Times New Roman" panose="02020603050405020304" pitchFamily="18" charset="0"/>
              </a:rPr>
              <a:t>walnia się od podatku dostawę budynków, budowli lub ich części, z wyjątkiem gdy:</a:t>
            </a:r>
          </a:p>
          <a:p>
            <a:pPr marL="342900" indent="-342900" algn="just">
              <a:spcAft>
                <a:spcPts val="0"/>
              </a:spcAft>
              <a:buFont typeface="+mj-lt"/>
              <a:buAutoNum type="alphaLcParenR"/>
            </a:pPr>
            <a:r>
              <a:rPr lang="pl-PL" sz="1800" dirty="0">
                <a:effectLst/>
                <a:latin typeface="Calibri" panose="020F0502020204030204" pitchFamily="34" charset="0"/>
                <a:ea typeface="Calibri" panose="020F0502020204030204" pitchFamily="34" charset="0"/>
                <a:cs typeface="Times New Roman" panose="02020603050405020304" pitchFamily="18" charset="0"/>
              </a:rPr>
              <a:t>dostawa jest dokonywana w ramach pierwszego zasiedlenia lub przed nim,</a:t>
            </a:r>
          </a:p>
          <a:p>
            <a:pPr marL="342900" indent="-342900" algn="just">
              <a:spcAft>
                <a:spcPts val="0"/>
              </a:spcAft>
              <a:buFont typeface="+mj-lt"/>
              <a:buAutoNum type="alphaLcParenR"/>
            </a:pPr>
            <a:r>
              <a:rPr lang="pl-PL" sz="1800" dirty="0">
                <a:effectLst/>
                <a:latin typeface="Calibri" panose="020F0502020204030204" pitchFamily="34" charset="0"/>
                <a:ea typeface="Calibri" panose="020F0502020204030204" pitchFamily="34" charset="0"/>
                <a:cs typeface="Times New Roman" panose="02020603050405020304" pitchFamily="18" charset="0"/>
              </a:rPr>
              <a:t>pomiędzy pierwszym zasiedleniem a dostawą budynku, budowli lub ich części upłynął okres krótszy niż 2 lata.</a:t>
            </a:r>
          </a:p>
          <a:p>
            <a:pPr algn="just">
              <a:spcAft>
                <a:spcPts val="0"/>
              </a:spcAft>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Przez pierwsze zasiedlenie –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w myśl art. 2 pkt 14 ustawy o VAT </a:t>
            </a:r>
            <a:r>
              <a:rPr lang="pl-PL" sz="1800" dirty="0">
                <a:effectLst/>
                <a:latin typeface="Calibri" panose="020F0502020204030204" pitchFamily="34" charset="0"/>
                <a:ea typeface="Calibri" panose="020F0502020204030204" pitchFamily="34" charset="0"/>
                <a:cs typeface="Times New Roman" panose="02020603050405020304" pitchFamily="18" charset="0"/>
              </a:rPr>
              <a:t>– rozumie się oddanie do użytkowania pierwszemu nabywcy lub użytkownikowi lub rozpoczęcie użytkowania na potrzeby własne budynków, budowli lub ich części, po ich:</a:t>
            </a:r>
          </a:p>
          <a:p>
            <a:pPr marL="342900" indent="-342900" algn="just">
              <a:spcAft>
                <a:spcPts val="0"/>
              </a:spcAft>
              <a:buFont typeface="+mj-lt"/>
              <a:buAutoNum type="alphaLcParenR"/>
            </a:pPr>
            <a:r>
              <a:rPr lang="pl-PL" sz="1800" dirty="0">
                <a:effectLst/>
                <a:latin typeface="Calibri" panose="020F0502020204030204" pitchFamily="34" charset="0"/>
                <a:ea typeface="Calibri" panose="020F0502020204030204" pitchFamily="34" charset="0"/>
                <a:cs typeface="Times New Roman" panose="02020603050405020304" pitchFamily="18" charset="0"/>
              </a:rPr>
              <a:t>wybudowaniu lub</a:t>
            </a:r>
          </a:p>
          <a:p>
            <a:pPr marL="342900" indent="-342900" algn="just">
              <a:spcAft>
                <a:spcPts val="0"/>
              </a:spcAft>
              <a:buFont typeface="+mj-lt"/>
              <a:buAutoNum type="alphaLcParenR"/>
            </a:pPr>
            <a:r>
              <a:rPr lang="pl-PL" sz="1800" dirty="0">
                <a:effectLst/>
                <a:latin typeface="Calibri" panose="020F0502020204030204" pitchFamily="34" charset="0"/>
                <a:ea typeface="Calibri" panose="020F0502020204030204" pitchFamily="34" charset="0"/>
                <a:cs typeface="Times New Roman" panose="02020603050405020304" pitchFamily="18" charset="0"/>
              </a:rPr>
              <a:t>ulepszeniu, jeżeli wydatki poniesione na ulepszenie, w rozumieniu przepisów o podatku dochodowym, stanowiły co najmniej 30% wartości początkowej.</a:t>
            </a:r>
          </a:p>
          <a:p>
            <a:pPr>
              <a:lnSpc>
                <a:spcPct val="115000"/>
              </a:lnSpc>
              <a:spcBef>
                <a:spcPts val="125"/>
              </a:spcBef>
              <a:spcAft>
                <a:spcPts val="0"/>
              </a:spcAft>
            </a:pPr>
            <a:endParaRPr lang="pl-PL" sz="1400" dirty="0">
              <a:effectLst/>
              <a:latin typeface="Times New Roman" panose="02020603050405020304" pitchFamily="18" charset="0"/>
              <a:ea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dostawy budynków, budowli i lokali (I) </a:t>
            </a:r>
          </a:p>
        </p:txBody>
      </p:sp>
    </p:spTree>
    <p:extLst>
      <p:ext uri="{BB962C8B-B14F-4D97-AF65-F5344CB8AC3E}">
        <p14:creationId xmlns:p14="http://schemas.microsoft.com/office/powerpoint/2010/main" val="11593865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83568" y="1340768"/>
            <a:ext cx="7560766" cy="4026423"/>
          </a:xfrm>
          <a:prstGeom prst="rect">
            <a:avLst/>
          </a:prstGeom>
          <a:noFill/>
        </p:spPr>
        <p:txBody>
          <a:bodyPr wrap="square">
            <a:spAutoFit/>
          </a:bodyPr>
          <a:lstStyle/>
          <a:p>
            <a:pPr algn="l"/>
            <a:r>
              <a:rPr lang="pl-PL" sz="1600" b="1" i="0" dirty="0">
                <a:solidFill>
                  <a:srgbClr val="333333"/>
                </a:solidFill>
                <a:effectLst/>
                <a:latin typeface="Lato" panose="020F0502020204030203"/>
              </a:rPr>
              <a:t>Art. 43 ust. 10 ustawy o VAT</a:t>
            </a:r>
          </a:p>
          <a:p>
            <a:pPr algn="l"/>
            <a:r>
              <a:rPr lang="pl-PL" sz="1600" b="1" i="0" dirty="0">
                <a:solidFill>
                  <a:srgbClr val="333333"/>
                </a:solidFill>
                <a:effectLst/>
                <a:latin typeface="Lato" panose="020F0502020204030203"/>
              </a:rPr>
              <a:t>Podatnik może zrezygnować ze zwolnienia</a:t>
            </a:r>
            <a:r>
              <a:rPr lang="pl-PL" sz="1600" b="0" i="0" dirty="0">
                <a:solidFill>
                  <a:srgbClr val="333333"/>
                </a:solidFill>
                <a:effectLst/>
                <a:latin typeface="Lato" panose="020F0502020204030203"/>
              </a:rPr>
              <a:t> od podatku, o którym mowa w ust. 1 pkt 10, i wybrać opodatkowanie dostawy budynków, budowli lub ich części, pod warunkiem że dokonujący dostawy i nabywca budynku, budowli lub ich części:</a:t>
            </a:r>
          </a:p>
          <a:p>
            <a:pPr marL="342900" indent="-342900" algn="l">
              <a:buFont typeface="+mj-lt"/>
              <a:buAutoNum type="arabicParenR"/>
            </a:pPr>
            <a:r>
              <a:rPr lang="pl-PL" sz="1600" b="0" i="0" dirty="0">
                <a:solidFill>
                  <a:srgbClr val="333333"/>
                </a:solidFill>
                <a:effectLst/>
                <a:latin typeface="Lato" panose="020F0502020204030203"/>
              </a:rPr>
              <a:t>są zarejestrowani jako podatnicy VAT czynni;</a:t>
            </a:r>
          </a:p>
          <a:p>
            <a:pPr marL="342900" indent="-342900" algn="l">
              <a:buFont typeface="+mj-lt"/>
              <a:buAutoNum type="arabicParenR"/>
            </a:pPr>
            <a:r>
              <a:rPr lang="pl-PL" sz="1600" b="0" i="0" dirty="0">
                <a:solidFill>
                  <a:srgbClr val="333333"/>
                </a:solidFill>
                <a:effectLst/>
                <a:latin typeface="Lato" panose="020F0502020204030203"/>
              </a:rPr>
              <a:t>złożą, przed dniem dokonania dostawy tych obiektów właściwemu dla ich nabywcy naczelnikowi urzędu skarbowego, zgodne oświadczenie, że wybierają opodatkowanie dostawy budynku, budowli lub ich części.</a:t>
            </a:r>
          </a:p>
          <a:p>
            <a:pPr algn="l"/>
            <a:endParaRPr lang="pl-PL" sz="1600" b="0" i="0" dirty="0">
              <a:solidFill>
                <a:srgbClr val="333333"/>
              </a:solidFill>
              <a:effectLst/>
              <a:latin typeface="Lato" panose="020F0502020204030203"/>
            </a:endParaRPr>
          </a:p>
          <a:p>
            <a:pPr algn="l"/>
            <a:r>
              <a:rPr lang="pl-PL" sz="1600" b="1" i="0" dirty="0">
                <a:solidFill>
                  <a:srgbClr val="333333"/>
                </a:solidFill>
                <a:effectLst/>
                <a:latin typeface="Lato" panose="020F0502020204030203"/>
              </a:rPr>
              <a:t>Art. 43 ust. 11 ustawy o VAT</a:t>
            </a:r>
          </a:p>
          <a:p>
            <a:pPr algn="l"/>
            <a:r>
              <a:rPr lang="pl-PL" sz="1600" b="0" i="0" dirty="0">
                <a:solidFill>
                  <a:srgbClr val="333333"/>
                </a:solidFill>
                <a:effectLst/>
                <a:latin typeface="Lato" panose="020F0502020204030203"/>
              </a:rPr>
              <a:t>Oświadczenie, o którym mowa w ust. 10 pkt 2, musi również zawierać:</a:t>
            </a:r>
          </a:p>
          <a:p>
            <a:pPr marL="342900" indent="-342900" algn="l">
              <a:buFont typeface="+mj-lt"/>
              <a:buAutoNum type="arabicParenR"/>
            </a:pPr>
            <a:r>
              <a:rPr lang="pl-PL" sz="1600" b="0" i="0" dirty="0">
                <a:solidFill>
                  <a:srgbClr val="333333"/>
                </a:solidFill>
                <a:effectLst/>
                <a:latin typeface="Lato" panose="020F0502020204030203"/>
              </a:rPr>
              <a:t>imiona i nazwiska lub nazwę, adresy oraz numery identyfikacji podatkowej dokonującego dostawy oraz nabywcy;</a:t>
            </a:r>
          </a:p>
          <a:p>
            <a:pPr marL="342900" indent="-342900" algn="l">
              <a:buFont typeface="+mj-lt"/>
              <a:buAutoNum type="arabicParenR"/>
            </a:pPr>
            <a:r>
              <a:rPr lang="pl-PL" sz="1600" b="0" i="0" dirty="0">
                <a:solidFill>
                  <a:srgbClr val="333333"/>
                </a:solidFill>
                <a:effectLst/>
                <a:latin typeface="Lato" panose="020F0502020204030203"/>
              </a:rPr>
              <a:t>planowaną datę zawarcia umowy dostawy budynku, budowli lub ich części;</a:t>
            </a:r>
          </a:p>
          <a:p>
            <a:pPr marL="342900" indent="-342900" algn="l">
              <a:buFont typeface="+mj-lt"/>
              <a:buAutoNum type="arabicParenR"/>
            </a:pPr>
            <a:r>
              <a:rPr lang="pl-PL" sz="1600" b="0" i="0" dirty="0">
                <a:solidFill>
                  <a:srgbClr val="333333"/>
                </a:solidFill>
                <a:effectLst/>
                <a:latin typeface="Lato" panose="020F0502020204030203"/>
              </a:rPr>
              <a:t>adres budynku, budowli lub ich części.</a:t>
            </a:r>
          </a:p>
          <a:p>
            <a:pPr>
              <a:lnSpc>
                <a:spcPct val="115000"/>
              </a:lnSpc>
              <a:spcBef>
                <a:spcPts val="125"/>
              </a:spcBef>
              <a:spcAft>
                <a:spcPts val="0"/>
              </a:spcAft>
            </a:pPr>
            <a:endParaRPr lang="pl-PL" sz="1400" dirty="0">
              <a:effectLst/>
              <a:latin typeface="Times New Roman" panose="02020603050405020304" pitchFamily="18" charset="0"/>
              <a:ea typeface="Times New Roman" panose="02020603050405020304" pitchFamily="18" charset="0"/>
            </a:endParaRPr>
          </a:p>
        </p:txBody>
      </p:sp>
      <p:sp>
        <p:nvSpPr>
          <p:cNvPr id="2" name="TextBox 4">
            <a:extLst>
              <a:ext uri="{FF2B5EF4-FFF2-40B4-BE49-F238E27FC236}">
                <a16:creationId xmlns:a16="http://schemas.microsoft.com/office/drawing/2014/main" id="{BC75CCDB-72F3-4F26-A3F0-55F701620C90}"/>
              </a:ext>
            </a:extLst>
          </p:cNvPr>
          <p:cNvSpPr txBox="1">
            <a:spLocks noChangeArrowheads="1"/>
          </p:cNvSpPr>
          <p:nvPr/>
        </p:nvSpPr>
        <p:spPr bwMode="auto">
          <a:xfrm>
            <a:off x="179512" y="58456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dostawy budynków, budowli i lokali (I) </a:t>
            </a:r>
          </a:p>
        </p:txBody>
      </p:sp>
    </p:spTree>
    <p:extLst>
      <p:ext uri="{BB962C8B-B14F-4D97-AF65-F5344CB8AC3E}">
        <p14:creationId xmlns:p14="http://schemas.microsoft.com/office/powerpoint/2010/main" val="16759989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83568" y="2060848"/>
            <a:ext cx="7560766" cy="3293209"/>
          </a:xfrm>
          <a:prstGeom prst="rect">
            <a:avLst/>
          </a:prstGeom>
          <a:noFill/>
        </p:spPr>
        <p:txBody>
          <a:bodyPr wrap="square">
            <a:spAutoFit/>
          </a:bodyPr>
          <a:lstStyle/>
          <a:p>
            <a:r>
              <a:rPr lang="pl-PL" sz="1600" b="1" i="0" dirty="0">
                <a:solidFill>
                  <a:srgbClr val="333333"/>
                </a:solidFill>
                <a:effectLst/>
                <a:latin typeface="Lato"/>
              </a:rPr>
              <a:t>Art.  43 ust. 1 pkt 10a ustawy o VAT:</a:t>
            </a:r>
          </a:p>
          <a:p>
            <a:r>
              <a:rPr lang="pl-PL" sz="1600" b="0" i="0" dirty="0">
                <a:solidFill>
                  <a:srgbClr val="333333"/>
                </a:solidFill>
                <a:effectLst/>
                <a:latin typeface="Lato"/>
              </a:rPr>
              <a:t>Zwalnia się od podatku </a:t>
            </a:r>
            <a:r>
              <a:rPr lang="pl-PL" sz="1600" i="0" dirty="0">
                <a:solidFill>
                  <a:srgbClr val="333333"/>
                </a:solidFill>
                <a:effectLst/>
                <a:latin typeface="Lato"/>
              </a:rPr>
              <a:t>dostawę budynków, budowli lub ich części nieobjętą zwolnieniem, o którym mowa w pkt 10, pod warunkiem że:</a:t>
            </a:r>
          </a:p>
          <a:p>
            <a:pPr marL="342900" indent="-342900" algn="l">
              <a:buFont typeface="+mj-lt"/>
              <a:buAutoNum type="alphaLcParenR"/>
            </a:pPr>
            <a:r>
              <a:rPr lang="pl-PL" sz="1600" i="0" dirty="0">
                <a:solidFill>
                  <a:srgbClr val="333333"/>
                </a:solidFill>
                <a:effectLst/>
                <a:latin typeface="Lato"/>
              </a:rPr>
              <a:t>w stosunku do tych obiektów nie przysługiwało dokonującemu ich dostawy prawo do obniżenia kwoty podatku należnego o kwotę podatku naliczonego,</a:t>
            </a:r>
          </a:p>
          <a:p>
            <a:pPr marL="342900" indent="-342900" algn="l">
              <a:buFont typeface="+mj-lt"/>
              <a:buAutoNum type="alphaLcParenR"/>
            </a:pPr>
            <a:r>
              <a:rPr lang="pl-PL" sz="1600" i="0" dirty="0">
                <a:solidFill>
                  <a:srgbClr val="333333"/>
                </a:solidFill>
                <a:effectLst/>
                <a:latin typeface="Lato"/>
              </a:rPr>
              <a:t>dokonujący ich dostawy nie ponosił wydatków na ich ulepszenie, w stosunku do których miał prawo do obniżenia kwoty podatku należnego o kwotę podatku naliczonego, a jeżeli ponosił takie wydatki, to były one niższe niż 30% wartości początkowej tych obiektów.</a:t>
            </a:r>
          </a:p>
          <a:p>
            <a:pPr marL="342900" indent="-342900" algn="l">
              <a:buFont typeface="+mj-lt"/>
              <a:buAutoNum type="alphaLcParenR"/>
            </a:pPr>
            <a:endParaRPr lang="pl-PL" sz="1600" dirty="0">
              <a:solidFill>
                <a:srgbClr val="333333"/>
              </a:solidFill>
              <a:latin typeface="Lato"/>
              <a:ea typeface="Times New Roman" panose="02020603050405020304" pitchFamily="18" charset="0"/>
            </a:endParaRPr>
          </a:p>
          <a:p>
            <a:pPr marL="342900" indent="-342900" algn="l">
              <a:buFont typeface="+mj-lt"/>
              <a:buAutoNum type="alphaLcParenR"/>
            </a:pPr>
            <a:endParaRPr lang="pl-PL" sz="1600" dirty="0">
              <a:solidFill>
                <a:srgbClr val="333333"/>
              </a:solidFill>
              <a:effectLst/>
              <a:latin typeface="Lato"/>
              <a:ea typeface="Times New Roman" panose="02020603050405020304" pitchFamily="18" charset="0"/>
            </a:endParaRPr>
          </a:p>
          <a:p>
            <a:pPr algn="ctr"/>
            <a:r>
              <a:rPr lang="pl-PL" sz="1600" b="1" dirty="0">
                <a:solidFill>
                  <a:srgbClr val="333333"/>
                </a:solidFill>
                <a:latin typeface="Lato"/>
                <a:ea typeface="Times New Roman" panose="02020603050405020304" pitchFamily="18" charset="0"/>
              </a:rPr>
              <a:t>BRAK MOŻLIWOŚCI REZYGNACJI ZE ZWOLNIENIA WYNIKAJĄCEGO                   Z ART. 43 UST. 1 PKT 10a !</a:t>
            </a:r>
            <a:endParaRPr lang="pl-PL" sz="1600" b="1" dirty="0">
              <a:effectLst/>
              <a:latin typeface="Lato"/>
              <a:ea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dostawy budynków, budowli i lokali (II) </a:t>
            </a:r>
          </a:p>
        </p:txBody>
      </p:sp>
    </p:spTree>
    <p:extLst>
      <p:ext uri="{BB962C8B-B14F-4D97-AF65-F5344CB8AC3E}">
        <p14:creationId xmlns:p14="http://schemas.microsoft.com/office/powerpoint/2010/main" val="29076839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83568" y="2274838"/>
            <a:ext cx="7776864" cy="2308324"/>
          </a:xfrm>
          <a:prstGeom prst="rect">
            <a:avLst/>
          </a:prstGeom>
          <a:noFill/>
        </p:spPr>
        <p:txBody>
          <a:bodyPr wrap="square">
            <a:spAutoFit/>
          </a:bodyPr>
          <a:lstStyle/>
          <a:p>
            <a:pPr algn="l"/>
            <a:r>
              <a:rPr lang="pl-PL" b="1" i="0" dirty="0">
                <a:solidFill>
                  <a:srgbClr val="333333"/>
                </a:solidFill>
                <a:effectLst/>
                <a:latin typeface="Lato"/>
              </a:rPr>
              <a:t>Art. 29a ust. 8 i 9 ustawy o VAT:</a:t>
            </a:r>
            <a:endParaRPr lang="pl-PL" dirty="0">
              <a:solidFill>
                <a:srgbClr val="333333"/>
              </a:solidFill>
              <a:latin typeface="Lato"/>
            </a:endParaRPr>
          </a:p>
          <a:p>
            <a:pPr marL="342900" indent="-342900" algn="l">
              <a:buFont typeface="+mj-lt"/>
              <a:buAutoNum type="arabicPeriod" startAt="8"/>
            </a:pPr>
            <a:r>
              <a:rPr lang="pl-PL" b="0" i="0" dirty="0">
                <a:solidFill>
                  <a:srgbClr val="333333"/>
                </a:solidFill>
                <a:effectLst/>
                <a:latin typeface="Lato"/>
              </a:rPr>
              <a:t>W przypadku dostawy budynków lub budowli trwale z gruntem związanych albo części takich budynków lub budowli z podstawy opodatkowania </a:t>
            </a:r>
            <a:r>
              <a:rPr lang="pl-PL" b="1" i="0" dirty="0">
                <a:solidFill>
                  <a:srgbClr val="333333"/>
                </a:solidFill>
                <a:effectLst/>
                <a:latin typeface="Lato"/>
              </a:rPr>
              <a:t>nie wyodrębnia się wartości gruntu</a:t>
            </a:r>
            <a:r>
              <a:rPr lang="pl-PL" b="0" i="0" dirty="0">
                <a:solidFill>
                  <a:srgbClr val="333333"/>
                </a:solidFill>
                <a:effectLst/>
                <a:latin typeface="Lato"/>
              </a:rPr>
              <a:t>.</a:t>
            </a:r>
          </a:p>
          <a:p>
            <a:pPr marL="342900" indent="-342900" algn="l">
              <a:buFont typeface="+mj-lt"/>
              <a:buAutoNum type="arabicPeriod" startAt="8"/>
            </a:pPr>
            <a:r>
              <a:rPr lang="pl-PL" b="0" i="0" dirty="0">
                <a:solidFill>
                  <a:srgbClr val="333333"/>
                </a:solidFill>
                <a:effectLst/>
                <a:latin typeface="Lato"/>
              </a:rPr>
              <a:t>Przepisu ust. 8 nie stosuje się do czynności oddania w użytkowanie wieczyste gruntu, dokonywanego z równoczesną dostawą budynków lub budowli trwale z gruntem związanych albo części takich budynków lub budowli.</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dostawy budynków, budowli i lokali </a:t>
            </a:r>
          </a:p>
          <a:p>
            <a:pPr algn="ctr">
              <a:spcBef>
                <a:spcPts val="0"/>
              </a:spcBef>
              <a:buNone/>
            </a:pPr>
            <a:r>
              <a:rPr lang="pl-PL" sz="1800" b="1" dirty="0">
                <a:latin typeface="Novecento wide Book"/>
              </a:rPr>
              <a:t>Podstawa opodatkowania </a:t>
            </a:r>
          </a:p>
        </p:txBody>
      </p:sp>
    </p:spTree>
    <p:extLst>
      <p:ext uri="{BB962C8B-B14F-4D97-AF65-F5344CB8AC3E}">
        <p14:creationId xmlns:p14="http://schemas.microsoft.com/office/powerpoint/2010/main" val="84304848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395536" y="1052736"/>
            <a:ext cx="8352928" cy="5262979"/>
          </a:xfrm>
          <a:prstGeom prst="rect">
            <a:avLst/>
          </a:prstGeom>
          <a:noFill/>
        </p:spPr>
        <p:txBody>
          <a:bodyPr wrap="square">
            <a:spAutoFit/>
          </a:bodyPr>
          <a:lstStyle/>
          <a:p>
            <a:pPr algn="l"/>
            <a:r>
              <a:rPr lang="pl-PL" sz="1600" b="1" i="0" dirty="0">
                <a:solidFill>
                  <a:srgbClr val="333333"/>
                </a:solidFill>
                <a:effectLst/>
                <a:latin typeface="Lato"/>
              </a:rPr>
              <a:t>Art. 43 ust. 1 ustawy o VAT:</a:t>
            </a:r>
          </a:p>
          <a:p>
            <a:pPr algn="l"/>
            <a:r>
              <a:rPr lang="pl-PL" sz="1600" dirty="0">
                <a:solidFill>
                  <a:srgbClr val="333333"/>
                </a:solidFill>
                <a:latin typeface="Lato"/>
              </a:rPr>
              <a:t>Zwalnia się od podatku:</a:t>
            </a:r>
            <a:endParaRPr lang="pl-PL" sz="1600" i="0" dirty="0">
              <a:solidFill>
                <a:srgbClr val="333333"/>
              </a:solidFill>
              <a:effectLst/>
              <a:latin typeface="Lato"/>
            </a:endParaRPr>
          </a:p>
          <a:p>
            <a:pPr>
              <a:spcAft>
                <a:spcPts val="0"/>
              </a:spcAft>
            </a:pPr>
            <a:r>
              <a:rPr lang="pl-PL" sz="1600" dirty="0">
                <a:effectLst/>
                <a:latin typeface="Lato"/>
                <a:ea typeface="Calibri" panose="020F0502020204030204" pitchFamily="34" charset="0"/>
                <a:cs typeface="Times New Roman" panose="02020603050405020304" pitchFamily="18" charset="0"/>
              </a:rPr>
              <a:t>18) usługi w zakresie opieki medycznej, służące </a:t>
            </a:r>
            <a:r>
              <a:rPr lang="pl-PL" sz="1600" b="1" dirty="0">
                <a:effectLst/>
                <a:latin typeface="Lato"/>
                <a:ea typeface="Calibri" panose="020F0502020204030204" pitchFamily="34" charset="0"/>
                <a:cs typeface="Times New Roman" panose="02020603050405020304" pitchFamily="18" charset="0"/>
              </a:rPr>
              <a:t>profilaktyce, zachowaniu, ratowaniu, przywracaniu i poprawie zdrowia</a:t>
            </a:r>
            <a:r>
              <a:rPr lang="pl-PL" sz="1600" dirty="0">
                <a:effectLst/>
                <a:latin typeface="Lato"/>
                <a:ea typeface="Calibri" panose="020F0502020204030204" pitchFamily="34" charset="0"/>
                <a:cs typeface="Times New Roman" panose="02020603050405020304" pitchFamily="18" charset="0"/>
              </a:rPr>
              <a:t>, oraz dostawę towarów i świadczenie usług ściśle z tymi usługami związane, wykonywane w ramach działalności leczniczej przez podmioty lecznicze;</a:t>
            </a:r>
          </a:p>
          <a:p>
            <a:pPr>
              <a:spcAft>
                <a:spcPts val="0"/>
              </a:spcAft>
            </a:pPr>
            <a:r>
              <a:rPr lang="pl-PL" sz="1600" dirty="0">
                <a:effectLst/>
                <a:latin typeface="Lato"/>
                <a:ea typeface="Calibri" panose="020F0502020204030204" pitchFamily="34" charset="0"/>
                <a:cs typeface="Times New Roman" panose="02020603050405020304" pitchFamily="18" charset="0"/>
              </a:rPr>
              <a:t>18a) usługi w zakresie opieki medycznej, służące profilaktyce, zachowaniu, ratowaniu, przywracaniu i poprawie zdrowia, oraz dostawę towarów i świadczenie usług ściśle z tymi usługami związane, świadczone na rzecz podmiotów leczniczych na terenie ich zakładów leczniczych, w których wykonywana jest działalność lecznicza;</a:t>
            </a:r>
          </a:p>
          <a:p>
            <a:pPr>
              <a:spcAft>
                <a:spcPts val="0"/>
              </a:spcAft>
            </a:pPr>
            <a:r>
              <a:rPr lang="pl-PL" sz="1600" dirty="0">
                <a:effectLst/>
                <a:latin typeface="Lato"/>
                <a:ea typeface="Calibri" panose="020F0502020204030204" pitchFamily="34" charset="0"/>
                <a:cs typeface="Times New Roman" panose="02020603050405020304" pitchFamily="18" charset="0"/>
              </a:rPr>
              <a:t>19) usługi w zakresie opieki medycznej, służące profilaktyce, zachowaniu, ratowaniu, przywracaniu i poprawie zdrowia, świadczone w ramach wykonywania zawodów:</a:t>
            </a:r>
          </a:p>
          <a:p>
            <a:pPr lvl="1">
              <a:spcAft>
                <a:spcPts val="0"/>
              </a:spcAft>
            </a:pPr>
            <a:r>
              <a:rPr lang="pl-PL" sz="1600" dirty="0">
                <a:effectLst/>
                <a:latin typeface="Lato"/>
                <a:ea typeface="Calibri" panose="020F0502020204030204" pitchFamily="34" charset="0"/>
                <a:cs typeface="Times New Roman" panose="02020603050405020304" pitchFamily="18" charset="0"/>
              </a:rPr>
              <a:t>a) lekarza i lekarza dentysty,</a:t>
            </a:r>
          </a:p>
          <a:p>
            <a:pPr lvl="1">
              <a:spcAft>
                <a:spcPts val="0"/>
              </a:spcAft>
            </a:pPr>
            <a:r>
              <a:rPr lang="pl-PL" sz="1600" dirty="0">
                <a:effectLst/>
                <a:latin typeface="Lato"/>
                <a:ea typeface="Calibri" panose="020F0502020204030204" pitchFamily="34" charset="0"/>
                <a:cs typeface="Times New Roman" panose="02020603050405020304" pitchFamily="18" charset="0"/>
              </a:rPr>
              <a:t>b) pielęgniarki i położnej,</a:t>
            </a:r>
          </a:p>
          <a:p>
            <a:pPr lvl="1">
              <a:spcAft>
                <a:spcPts val="0"/>
              </a:spcAft>
            </a:pPr>
            <a:r>
              <a:rPr lang="pl-PL" sz="1600" dirty="0">
                <a:latin typeface="Lato"/>
                <a:ea typeface="Calibri" panose="020F0502020204030204" pitchFamily="34" charset="0"/>
                <a:cs typeface="Times New Roman" panose="02020603050405020304" pitchFamily="18" charset="0"/>
              </a:rPr>
              <a:t>c) </a:t>
            </a:r>
            <a:r>
              <a:rPr lang="pl-PL" sz="1600" dirty="0">
                <a:effectLst/>
                <a:latin typeface="Lato"/>
                <a:ea typeface="Calibri" panose="020F0502020204030204" pitchFamily="34" charset="0"/>
                <a:cs typeface="Times New Roman" panose="02020603050405020304" pitchFamily="18" charset="0"/>
              </a:rPr>
              <a:t>medycznych, o których mowa w art. 2 ust. 1 pkt 2 ustawy z dnia 15 kwietnia 2011 r. o działalności leczniczej </a:t>
            </a:r>
          </a:p>
          <a:p>
            <a:pPr lvl="1">
              <a:spcAft>
                <a:spcPts val="0"/>
              </a:spcAft>
            </a:pPr>
            <a:r>
              <a:rPr lang="pl-PL" sz="1600" dirty="0">
                <a:latin typeface="Lato"/>
                <a:ea typeface="Calibri" panose="020F0502020204030204" pitchFamily="34" charset="0"/>
                <a:cs typeface="Times New Roman" panose="02020603050405020304" pitchFamily="18" charset="0"/>
              </a:rPr>
              <a:t>d) </a:t>
            </a:r>
            <a:r>
              <a:rPr lang="pl-PL" sz="1600" dirty="0">
                <a:effectLst/>
                <a:latin typeface="Lato"/>
                <a:ea typeface="Calibri" panose="020F0502020204030204" pitchFamily="34" charset="0"/>
                <a:cs typeface="Times New Roman" panose="02020603050405020304" pitchFamily="18" charset="0"/>
              </a:rPr>
              <a:t>psychologa;</a:t>
            </a:r>
          </a:p>
          <a:p>
            <a:pPr>
              <a:spcAft>
                <a:spcPts val="0"/>
              </a:spcAft>
            </a:pPr>
            <a:r>
              <a:rPr lang="pl-PL" sz="1600" dirty="0">
                <a:effectLst/>
                <a:latin typeface="Lato"/>
                <a:ea typeface="Calibri" panose="020F0502020204030204" pitchFamily="34" charset="0"/>
                <a:cs typeface="Times New Roman" panose="02020603050405020304" pitchFamily="18" charset="0"/>
              </a:rPr>
              <a:t>19a) świadczenie usług, o których mowa w pkt 18 i 19, jeżeli usługi te zostały nabyte przez podatnika we własnym imieniu ale na rzecz osoby trzeciej od podmiotów, o których mowa w pkt 18 i 19;</a:t>
            </a:r>
          </a:p>
          <a:p>
            <a:pPr>
              <a:spcAft>
                <a:spcPts val="0"/>
              </a:spcAft>
            </a:pPr>
            <a:r>
              <a:rPr lang="pl-PL" sz="1600" dirty="0">
                <a:effectLst/>
                <a:latin typeface="Lato"/>
                <a:ea typeface="Calibri" panose="020F0502020204030204" pitchFamily="34" charset="0"/>
                <a:cs typeface="Times New Roman" panose="02020603050405020304" pitchFamily="18" charset="0"/>
              </a:rPr>
              <a:t>20) usługi transportu sanitarnego;</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medycznych</a:t>
            </a:r>
          </a:p>
        </p:txBody>
      </p:sp>
    </p:spTree>
    <p:extLst>
      <p:ext uri="{BB962C8B-B14F-4D97-AF65-F5344CB8AC3E}">
        <p14:creationId xmlns:p14="http://schemas.microsoft.com/office/powerpoint/2010/main" val="106159388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medycznych</a:t>
            </a:r>
          </a:p>
        </p:txBody>
      </p:sp>
      <p:graphicFrame>
        <p:nvGraphicFramePr>
          <p:cNvPr id="5" name="Tabela 5">
            <a:extLst>
              <a:ext uri="{FF2B5EF4-FFF2-40B4-BE49-F238E27FC236}">
                <a16:creationId xmlns:a16="http://schemas.microsoft.com/office/drawing/2014/main" id="{E878D109-64D4-4C17-B679-BFD62E92E852}"/>
              </a:ext>
            </a:extLst>
          </p:cNvPr>
          <p:cNvGraphicFramePr>
            <a:graphicFrameLocks noGrp="1"/>
          </p:cNvGraphicFramePr>
          <p:nvPr>
            <p:ph idx="1"/>
            <p:extLst>
              <p:ext uri="{D42A27DB-BD31-4B8C-83A1-F6EECF244321}">
                <p14:modId xmlns:p14="http://schemas.microsoft.com/office/powerpoint/2010/main" val="1605122846"/>
              </p:ext>
            </p:extLst>
          </p:nvPr>
        </p:nvGraphicFramePr>
        <p:xfrm>
          <a:off x="462372" y="1700808"/>
          <a:ext cx="8219256" cy="3742956"/>
        </p:xfrm>
        <a:graphic>
          <a:graphicData uri="http://schemas.openxmlformats.org/drawingml/2006/table">
            <a:tbl>
              <a:tblPr firstRow="1" bandRow="1">
                <a:solidFill>
                  <a:srgbClr val="FFFF00"/>
                </a:solidFill>
                <a:tableStyleId>{5C22544A-7EE6-4342-B048-85BDC9FD1C3A}</a:tableStyleId>
              </a:tblPr>
              <a:tblGrid>
                <a:gridCol w="4109628">
                  <a:extLst>
                    <a:ext uri="{9D8B030D-6E8A-4147-A177-3AD203B41FA5}">
                      <a16:colId xmlns:a16="http://schemas.microsoft.com/office/drawing/2014/main" val="2068636647"/>
                    </a:ext>
                  </a:extLst>
                </a:gridCol>
                <a:gridCol w="4109628">
                  <a:extLst>
                    <a:ext uri="{9D8B030D-6E8A-4147-A177-3AD203B41FA5}">
                      <a16:colId xmlns:a16="http://schemas.microsoft.com/office/drawing/2014/main" val="752798359"/>
                    </a:ext>
                  </a:extLst>
                </a:gridCol>
              </a:tblGrid>
              <a:tr h="8776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b="1" i="0" kern="1200" dirty="0">
                          <a:solidFill>
                            <a:schemeClr val="tx1"/>
                          </a:solidFill>
                          <a:effectLst/>
                          <a:latin typeface="Lato" panose="020F0502020204030203"/>
                          <a:ea typeface="+mn-ea"/>
                          <a:cs typeface="+mn-cs"/>
                        </a:rPr>
                        <a:t>Przykładowe usługi, które służą profilaktyce, zachowaniu, ratowaniu, przywracaniu ani poprawie zdrowia</a:t>
                      </a:r>
                      <a:endParaRPr lang="pl-PL" sz="1400" dirty="0">
                        <a:solidFill>
                          <a:schemeClr val="tx1"/>
                        </a:solidFill>
                        <a:latin typeface="Lato" panose="020F0502020204030203"/>
                      </a:endParaRPr>
                    </a:p>
                    <a:p>
                      <a:endParaRPr lang="pl-PL" sz="1400" dirty="0">
                        <a:solidFill>
                          <a:schemeClr val="tx1"/>
                        </a:solidFill>
                        <a:latin typeface="Lato" panose="020F050202020403020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sz="1400" b="1" i="0" kern="1200" dirty="0">
                          <a:solidFill>
                            <a:schemeClr val="tx1"/>
                          </a:solidFill>
                          <a:effectLst/>
                          <a:latin typeface="Lato" panose="020F0502020204030203"/>
                          <a:ea typeface="+mn-ea"/>
                          <a:cs typeface="+mn-cs"/>
                        </a:rPr>
                        <a:t>Przykładowe usługi, które nie służą profilaktyce, zachowaniu, ratowaniu, przywracaniu ani poprawie zdrowia</a:t>
                      </a:r>
                      <a:endParaRPr lang="pl-PL" sz="1400" dirty="0">
                        <a:solidFill>
                          <a:schemeClr val="tx1"/>
                        </a:solidFill>
                        <a:latin typeface="Lato" panose="020F050202020403020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48557042"/>
                  </a:ext>
                </a:extLst>
              </a:tr>
              <a:tr h="2798076">
                <a:tc>
                  <a:txBody>
                    <a:bodyPr/>
                    <a:lstStyle/>
                    <a:p>
                      <a:pPr marL="285750" indent="-285750">
                        <a:buFontTx/>
                        <a:buChar char="-"/>
                      </a:pPr>
                      <a:r>
                        <a:rPr lang="pl-PL" sz="1400" b="0" i="0" kern="1200" dirty="0">
                          <a:solidFill>
                            <a:schemeClr val="dk1"/>
                          </a:solidFill>
                          <a:effectLst/>
                          <a:latin typeface="Lato" panose="020F0502020204030203"/>
                          <a:ea typeface="+mn-ea"/>
                          <a:cs typeface="+mn-cs"/>
                        </a:rPr>
                        <a:t>usługi leczenia ortodontycznego,</a:t>
                      </a:r>
                    </a:p>
                    <a:p>
                      <a:pPr marL="285750" indent="-285750">
                        <a:buFontTx/>
                        <a:buChar char="-"/>
                      </a:pPr>
                      <a:r>
                        <a:rPr lang="pl-PL" sz="1400" b="0" i="0" kern="1200" dirty="0">
                          <a:solidFill>
                            <a:schemeClr val="dk1"/>
                          </a:solidFill>
                          <a:effectLst/>
                          <a:latin typeface="Lato" panose="020F0502020204030203"/>
                          <a:ea typeface="+mn-ea"/>
                          <a:cs typeface="+mn-cs"/>
                        </a:rPr>
                        <a:t>usługi leczenia niepłodności,</a:t>
                      </a:r>
                    </a:p>
                    <a:p>
                      <a:pPr marL="285750" indent="-285750">
                        <a:buFontTx/>
                        <a:buChar char="-"/>
                      </a:pPr>
                      <a:r>
                        <a:rPr lang="pl-PL" sz="1400" b="0" i="0" kern="1200" dirty="0">
                          <a:solidFill>
                            <a:schemeClr val="dk1"/>
                          </a:solidFill>
                          <a:effectLst/>
                          <a:latin typeface="Lato" panose="020F0502020204030203"/>
                          <a:ea typeface="+mn-ea"/>
                          <a:cs typeface="+mn-cs"/>
                        </a:rPr>
                        <a:t>usługi w zakresie szczepień,</a:t>
                      </a:r>
                    </a:p>
                    <a:p>
                      <a:pPr marL="285750" indent="-285750">
                        <a:buFontTx/>
                        <a:buChar char="-"/>
                      </a:pPr>
                      <a:r>
                        <a:rPr lang="pl-PL" sz="1400" b="0" i="0" kern="1200" dirty="0">
                          <a:solidFill>
                            <a:schemeClr val="dk1"/>
                          </a:solidFill>
                          <a:effectLst/>
                          <a:latin typeface="Lato" panose="020F0502020204030203"/>
                          <a:ea typeface="+mn-ea"/>
                          <a:cs typeface="+mn-cs"/>
                        </a:rPr>
                        <a:t>usługi szkoły rodzenia,</a:t>
                      </a:r>
                    </a:p>
                    <a:p>
                      <a:pPr marL="285750" indent="-285750">
                        <a:buFontTx/>
                        <a:buChar char="-"/>
                      </a:pPr>
                      <a:r>
                        <a:rPr lang="pl-PL" sz="1400" b="0" i="0" kern="1200" dirty="0">
                          <a:solidFill>
                            <a:schemeClr val="dk1"/>
                          </a:solidFill>
                          <a:effectLst/>
                          <a:latin typeface="Lato" panose="020F0502020204030203"/>
                          <a:ea typeface="+mn-ea"/>
                          <a:cs typeface="+mn-cs"/>
                        </a:rPr>
                        <a:t>usługi masażu oraz leczenie otyłości/nadwagi,</a:t>
                      </a:r>
                    </a:p>
                    <a:p>
                      <a:pPr marL="285750" indent="-285750">
                        <a:buFontTx/>
                        <a:buChar char="-"/>
                      </a:pPr>
                      <a:r>
                        <a:rPr lang="pl-PL" sz="1400" b="0" i="0" kern="1200" dirty="0">
                          <a:solidFill>
                            <a:schemeClr val="dk1"/>
                          </a:solidFill>
                          <a:effectLst/>
                          <a:latin typeface="Lato" panose="020F0502020204030203"/>
                          <a:ea typeface="+mn-ea"/>
                          <a:cs typeface="+mn-cs"/>
                        </a:rPr>
                        <a:t>usługi rehabilitacji leczniczej.</a:t>
                      </a:r>
                      <a:endParaRPr lang="pl-PL" sz="1400" dirty="0">
                        <a:latin typeface="Lato" panose="020F050202020403020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Tx/>
                        <a:buChar char="-"/>
                      </a:pPr>
                      <a:r>
                        <a:rPr lang="pl-PL" sz="1400" b="0" i="0" kern="1200" dirty="0">
                          <a:solidFill>
                            <a:schemeClr val="dk1"/>
                          </a:solidFill>
                          <a:effectLst/>
                          <a:latin typeface="Lato" panose="020F0502020204030203"/>
                          <a:ea typeface="+mn-ea"/>
                          <a:cs typeface="+mn-cs"/>
                        </a:rPr>
                        <a:t>usługi badań genetycznych wykonywanych w celu stwierdzenia pokrewieństwa,</a:t>
                      </a:r>
                    </a:p>
                    <a:p>
                      <a:pPr marL="285750" indent="-285750">
                        <a:buFontTx/>
                        <a:buChar char="-"/>
                      </a:pPr>
                      <a:r>
                        <a:rPr lang="pl-PL" sz="1400" b="0" i="0" kern="1200" dirty="0">
                          <a:solidFill>
                            <a:schemeClr val="dk1"/>
                          </a:solidFill>
                          <a:effectLst/>
                          <a:latin typeface="Lato" panose="020F0502020204030203"/>
                          <a:ea typeface="+mn-ea"/>
                          <a:cs typeface="+mn-cs"/>
                        </a:rPr>
                        <a:t>usługi telefoniczne i wynajmowanie telewizorów osobom hospitalizowanym, dostarczanie łóżek i posiłków towarzyszącym im osobom,</a:t>
                      </a:r>
                    </a:p>
                    <a:p>
                      <a:pPr marL="285750" indent="-285750">
                        <a:buFontTx/>
                        <a:buChar char="-"/>
                      </a:pPr>
                      <a:r>
                        <a:rPr lang="pl-PL" sz="1400" b="0" i="0" kern="1200" dirty="0">
                          <a:solidFill>
                            <a:schemeClr val="dk1"/>
                          </a:solidFill>
                          <a:effectLst/>
                          <a:latin typeface="Lato" panose="020F0502020204030203"/>
                          <a:ea typeface="+mn-ea"/>
                          <a:cs typeface="+mn-cs"/>
                        </a:rPr>
                        <a:t>usługi tzw. banków komórek macierzystych,</a:t>
                      </a:r>
                    </a:p>
                    <a:p>
                      <a:pPr marL="285750" indent="-285750">
                        <a:buFontTx/>
                        <a:buChar char="-"/>
                      </a:pPr>
                      <a:r>
                        <a:rPr lang="pl-PL" sz="1400" b="0" i="0" kern="1200" dirty="0">
                          <a:solidFill>
                            <a:schemeClr val="dk1"/>
                          </a:solidFill>
                          <a:effectLst/>
                          <a:latin typeface="Lato" panose="020F0502020204030203"/>
                          <a:ea typeface="+mn-ea"/>
                          <a:cs typeface="+mn-cs"/>
                        </a:rPr>
                        <a:t>usługi przeprowadzania badań klinicznych,</a:t>
                      </a:r>
                    </a:p>
                    <a:p>
                      <a:pPr marL="285750" indent="-285750">
                        <a:buFontTx/>
                        <a:buChar char="-"/>
                      </a:pPr>
                      <a:r>
                        <a:rPr lang="pl-PL" sz="1400" b="0" i="0" kern="1200" dirty="0">
                          <a:solidFill>
                            <a:schemeClr val="dk1"/>
                          </a:solidFill>
                          <a:effectLst/>
                          <a:latin typeface="Lato" panose="020F0502020204030203"/>
                          <a:ea typeface="+mn-ea"/>
                          <a:cs typeface="+mn-cs"/>
                        </a:rPr>
                        <a:t>usługi wybielania zębów,</a:t>
                      </a:r>
                    </a:p>
                    <a:p>
                      <a:pPr marL="285750" indent="-285750">
                        <a:buFontTx/>
                        <a:buChar char="-"/>
                      </a:pPr>
                      <a:r>
                        <a:rPr lang="pl-PL" sz="1400" b="0" i="0" kern="1200" dirty="0">
                          <a:solidFill>
                            <a:schemeClr val="dk1"/>
                          </a:solidFill>
                          <a:effectLst/>
                          <a:latin typeface="Lato" panose="020F0502020204030203"/>
                          <a:ea typeface="+mn-ea"/>
                          <a:cs typeface="+mn-cs"/>
                        </a:rPr>
                        <a:t>usługi polegające na wydawaniu orzeczeń i opinii lekarskich o stanie zdrowia pacjenta na rzecz towarzystw ubezpieczeniowych.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2658995"/>
                  </a:ext>
                </a:extLst>
              </a:tr>
            </a:tbl>
          </a:graphicData>
        </a:graphic>
      </p:graphicFrame>
    </p:spTree>
    <p:extLst>
      <p:ext uri="{BB962C8B-B14F-4D97-AF65-F5344CB8AC3E}">
        <p14:creationId xmlns:p14="http://schemas.microsoft.com/office/powerpoint/2010/main" val="8237289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340768"/>
            <a:ext cx="8352928" cy="4308872"/>
          </a:xfrm>
          <a:prstGeom prst="rect">
            <a:avLst/>
          </a:prstGeom>
          <a:noFill/>
        </p:spPr>
        <p:txBody>
          <a:bodyPr wrap="square">
            <a:spAutoFit/>
          </a:bodyPr>
          <a:lstStyle/>
          <a:p>
            <a:pPr algn="l"/>
            <a:r>
              <a:rPr lang="pl-PL" sz="1600" b="1" i="0" dirty="0">
                <a:solidFill>
                  <a:srgbClr val="333333"/>
                </a:solidFill>
                <a:effectLst/>
                <a:latin typeface="Lato"/>
              </a:rPr>
              <a:t>Art. 43 ust. 1 pkt 22) ustawy o VAT:</a:t>
            </a:r>
          </a:p>
          <a:p>
            <a:pPr algn="l"/>
            <a:r>
              <a:rPr lang="pl-PL" sz="1600" dirty="0">
                <a:solidFill>
                  <a:srgbClr val="333333"/>
                </a:solidFill>
                <a:latin typeface="Lato"/>
              </a:rPr>
              <a:t>Zwalnia się od podatku </a:t>
            </a:r>
            <a:r>
              <a:rPr lang="pl-PL" sz="1600" b="1" i="0" dirty="0">
                <a:solidFill>
                  <a:srgbClr val="333333"/>
                </a:solidFill>
                <a:effectLst/>
                <a:latin typeface="Lato"/>
              </a:rPr>
              <a:t>usługi pomocy społecznej </a:t>
            </a:r>
            <a:r>
              <a:rPr lang="pl-PL" sz="1600" b="0" i="0" dirty="0">
                <a:solidFill>
                  <a:srgbClr val="333333"/>
                </a:solidFill>
                <a:effectLst/>
                <a:latin typeface="Lato"/>
              </a:rPr>
              <a:t>w rozumieniu przepisów o pomocy społecznej oraz usługi określone w przepisach o przeciwdziałaniu przemocy w rodzinie, a także dostawę towarów i świadczenie usług ściśle z tymi usługami związane, </a:t>
            </a:r>
            <a:r>
              <a:rPr lang="pl-PL" sz="1600" b="1" i="0" dirty="0">
                <a:solidFill>
                  <a:srgbClr val="333333"/>
                </a:solidFill>
                <a:effectLst/>
                <a:latin typeface="Lato"/>
              </a:rPr>
              <a:t>na rzecz beneficjenta </a:t>
            </a:r>
            <a:r>
              <a:rPr lang="pl-PL" sz="1600" i="0" dirty="0">
                <a:solidFill>
                  <a:srgbClr val="333333"/>
                </a:solidFill>
                <a:effectLst/>
                <a:latin typeface="Lato"/>
              </a:rPr>
              <a:t>tej pomocy</a:t>
            </a:r>
            <a:r>
              <a:rPr lang="pl-PL" sz="1600" b="0" i="0" dirty="0">
                <a:solidFill>
                  <a:srgbClr val="333333"/>
                </a:solidFill>
                <a:effectLst/>
                <a:latin typeface="Lato"/>
              </a:rPr>
              <a:t>, </a:t>
            </a:r>
            <a:r>
              <a:rPr lang="pl-PL" sz="1600" b="1" i="0" dirty="0">
                <a:solidFill>
                  <a:srgbClr val="333333"/>
                </a:solidFill>
                <a:effectLst/>
                <a:latin typeface="Lato"/>
              </a:rPr>
              <a:t>wykonywane przez:</a:t>
            </a:r>
          </a:p>
          <a:p>
            <a:pPr marL="342900" indent="-342900" algn="l">
              <a:buFont typeface="+mj-lt"/>
              <a:buAutoNum type="alphaLcParenR"/>
            </a:pPr>
            <a:r>
              <a:rPr lang="pl-PL" sz="1600" b="0" i="0" dirty="0">
                <a:solidFill>
                  <a:srgbClr val="333333"/>
                </a:solidFill>
                <a:effectLst/>
                <a:latin typeface="Lato"/>
              </a:rPr>
              <a:t>regionalne ośrodki polityki społecznej, powiatowe centra pomocy rodzinie, ośrodki pomocy społecznej, centra usług społecznych, rodzinne domy pomocy, ośrodki wsparcia i ośrodki interwencji kryzysowej,</a:t>
            </a:r>
          </a:p>
          <a:p>
            <a:pPr marL="342900" indent="-342900" algn="l">
              <a:buFont typeface="+mj-lt"/>
              <a:buAutoNum type="alphaLcParenR"/>
            </a:pPr>
            <a:r>
              <a:rPr lang="pl-PL" sz="1600" b="0" i="0" dirty="0">
                <a:solidFill>
                  <a:srgbClr val="333333"/>
                </a:solidFill>
                <a:effectLst/>
                <a:latin typeface="Lato"/>
              </a:rPr>
              <a:t>wpisane do rejestru prowadzonego przez wojewodę:</a:t>
            </a:r>
          </a:p>
          <a:p>
            <a:pPr marL="742950" lvl="1" indent="-285750">
              <a:buFontTx/>
              <a:buChar char="-"/>
            </a:pPr>
            <a:r>
              <a:rPr lang="pl-PL" sz="1600" b="0" i="0" dirty="0">
                <a:solidFill>
                  <a:srgbClr val="333333"/>
                </a:solidFill>
                <a:effectLst/>
                <a:latin typeface="Lato"/>
              </a:rPr>
              <a:t>domy pomocy społecznej prowadzone przez podmioty posiadające zezwolenie wojewody,</a:t>
            </a:r>
          </a:p>
          <a:p>
            <a:pPr marL="742950" lvl="1" indent="-285750">
              <a:buFontTx/>
              <a:buChar char="-"/>
            </a:pPr>
            <a:r>
              <a:rPr lang="pl-PL" sz="1600" b="0" i="0" dirty="0">
                <a:solidFill>
                  <a:srgbClr val="333333"/>
                </a:solidFill>
                <a:effectLst/>
                <a:latin typeface="Lato"/>
              </a:rPr>
              <a:t>placówki opiekuńczo-wychowawcze i ośrodki adopcyjno-opiekuńcze,</a:t>
            </a:r>
          </a:p>
          <a:p>
            <a:pPr marL="342900" indent="-342900" algn="l">
              <a:buFont typeface="+mj-lt"/>
              <a:buAutoNum type="alphaLcParenR" startAt="3"/>
            </a:pPr>
            <a:r>
              <a:rPr lang="pl-PL" sz="1600" b="0" i="0" dirty="0">
                <a:solidFill>
                  <a:srgbClr val="333333"/>
                </a:solidFill>
                <a:effectLst/>
                <a:latin typeface="Lato"/>
              </a:rPr>
              <a:t>placówki specjalistycznego poradnictwa,</a:t>
            </a:r>
          </a:p>
          <a:p>
            <a:pPr marL="342900" indent="-342900" algn="l">
              <a:buFont typeface="+mj-lt"/>
              <a:buAutoNum type="alphaLcParenR" startAt="3"/>
            </a:pPr>
            <a:r>
              <a:rPr lang="pl-PL" sz="1600" b="0" i="0" dirty="0">
                <a:solidFill>
                  <a:srgbClr val="333333"/>
                </a:solidFill>
                <a:effectLst/>
                <a:latin typeface="Lato"/>
              </a:rPr>
              <a:t>inne niż wymienione w lit. a-c placówki zapewniające całodobową opiekę osobom niepełnosprawnym, przewlekle chorym lub osobom w podeszłym wieku na podstawie zezwolenia wojewody, wpisane do rejestru prowadzonego przez wojewodę,</a:t>
            </a:r>
          </a:p>
          <a:p>
            <a:pPr marL="342900" indent="-342900" algn="l">
              <a:buFont typeface="+mj-lt"/>
              <a:buAutoNum type="alphaLcParenR" startAt="3"/>
            </a:pPr>
            <a:r>
              <a:rPr lang="pl-PL" sz="1600" b="0" i="0" dirty="0">
                <a:solidFill>
                  <a:srgbClr val="333333"/>
                </a:solidFill>
                <a:effectLst/>
                <a:latin typeface="Lato"/>
              </a:rPr>
              <a:t>specjalistyczne ośrodki wsparcia dla ofiar przemocy w rodzinie.</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pomocy społecznej</a:t>
            </a:r>
          </a:p>
        </p:txBody>
      </p:sp>
    </p:spTree>
    <p:extLst>
      <p:ext uri="{BB962C8B-B14F-4D97-AF65-F5344CB8AC3E}">
        <p14:creationId xmlns:p14="http://schemas.microsoft.com/office/powerpoint/2010/main" val="34802729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124744"/>
            <a:ext cx="8352928" cy="5324535"/>
          </a:xfrm>
          <a:prstGeom prst="rect">
            <a:avLst/>
          </a:prstGeom>
          <a:noFill/>
        </p:spPr>
        <p:txBody>
          <a:bodyPr wrap="square">
            <a:spAutoFit/>
          </a:bodyPr>
          <a:lstStyle/>
          <a:p>
            <a:r>
              <a:rPr lang="pl-PL" sz="1400" b="1" i="0" dirty="0">
                <a:effectLst/>
                <a:latin typeface="Lato"/>
              </a:rPr>
              <a:t>Interpretacja indywidualna Dyrektor Krajowej Informacji Skarbowej z dnia 23 marca 2020 r., 0114-KDIP4-2.4012.17.2020.2.AS</a:t>
            </a:r>
          </a:p>
          <a:p>
            <a:pPr algn="l"/>
            <a:r>
              <a:rPr lang="pl-PL" sz="1400" dirty="0">
                <a:solidFill>
                  <a:srgbClr val="333333"/>
                </a:solidFill>
                <a:latin typeface="Lato"/>
              </a:rPr>
              <a:t>W</a:t>
            </a:r>
            <a:r>
              <a:rPr lang="pl-PL" sz="1400" i="0" dirty="0">
                <a:solidFill>
                  <a:srgbClr val="333333"/>
                </a:solidFill>
                <a:effectLst/>
                <a:latin typeface="Lato"/>
              </a:rPr>
              <a:t>arunkiem zastosowania zwolnienia od podatku jest nie tylko spełnienie przesłanki o charakterze przedmiotowym dotyczącej rodzaju świadczonych usług, tj. (usług pomocy społecznej w rozumieniu przepisów o pomocy społecznej), jak również przesłanki podmiotowej odnoszącej się do usługodawcy, będącego ściśle określonym podmiotem. Niespełnienie chociażby jednej z ww. przesłanek powoduje, że zwolnienie nie ma zastosowania.</a:t>
            </a:r>
          </a:p>
          <a:p>
            <a:pPr algn="l"/>
            <a:endParaRPr lang="pl-PL" sz="1400" i="0" dirty="0">
              <a:solidFill>
                <a:srgbClr val="333333"/>
              </a:solidFill>
              <a:effectLst/>
              <a:latin typeface="Lato"/>
            </a:endParaRPr>
          </a:p>
          <a:p>
            <a:pPr algn="l"/>
            <a:r>
              <a:rPr lang="pl-PL" sz="1400" i="0" dirty="0">
                <a:solidFill>
                  <a:srgbClr val="333333"/>
                </a:solidFill>
                <a:effectLst/>
                <a:latin typeface="Lato"/>
              </a:rPr>
              <a:t>Należy podkreślić, że zgodnie z omawianym przepisem art. 43 ust. 1 pkt 22 ustawy </a:t>
            </a:r>
            <a:r>
              <a:rPr lang="pl-PL" sz="1400" b="1" i="0" dirty="0">
                <a:solidFill>
                  <a:srgbClr val="333333"/>
                </a:solidFill>
                <a:effectLst/>
                <a:latin typeface="Lato"/>
              </a:rPr>
              <a:t>zwolnieniu podlegają jedynie te usługi, które:</a:t>
            </a:r>
          </a:p>
          <a:p>
            <a:pPr marL="742950" lvl="1" indent="-285750">
              <a:buFontTx/>
              <a:buChar char="-"/>
            </a:pPr>
            <a:r>
              <a:rPr lang="pl-PL" sz="1200" b="1" i="0" dirty="0">
                <a:solidFill>
                  <a:srgbClr val="333333"/>
                </a:solidFill>
                <a:effectLst/>
                <a:latin typeface="Lato"/>
              </a:rPr>
              <a:t>są usługami pomocy społecznej w rozumieniu przepisów o pomocy społecznej, względnie usługami określonymi w przepisach o przeciwdziałaniu przemocy w rodzinie (w tym przypadku nie są to usługi pomocy społecznej),</a:t>
            </a:r>
          </a:p>
          <a:p>
            <a:pPr marL="742950" lvl="1" indent="-285750">
              <a:buFontTx/>
              <a:buChar char="-"/>
            </a:pPr>
            <a:r>
              <a:rPr lang="pl-PL" sz="1200" b="1" i="0" dirty="0">
                <a:solidFill>
                  <a:srgbClr val="333333"/>
                </a:solidFill>
                <a:effectLst/>
                <a:latin typeface="Lato"/>
              </a:rPr>
              <a:t>są świadczone na rzecz beneficjenta tej pomocy,</a:t>
            </a:r>
          </a:p>
          <a:p>
            <a:pPr marL="742950" lvl="1" indent="-285750">
              <a:buFontTx/>
              <a:buChar char="-"/>
            </a:pPr>
            <a:r>
              <a:rPr lang="pl-PL" sz="1200" b="1" i="0" dirty="0">
                <a:solidFill>
                  <a:srgbClr val="333333"/>
                </a:solidFill>
                <a:effectLst/>
                <a:latin typeface="Lato"/>
              </a:rPr>
              <a:t>są świadczone przez podmioty wymienione w art. 43 ust. 1 pkt 22 ustawy.</a:t>
            </a:r>
          </a:p>
          <a:p>
            <a:pPr algn="l"/>
            <a:endParaRPr lang="pl-PL" sz="1400" i="0" dirty="0">
              <a:solidFill>
                <a:srgbClr val="333333"/>
              </a:solidFill>
              <a:effectLst/>
              <a:latin typeface="Lato"/>
            </a:endParaRPr>
          </a:p>
          <a:p>
            <a:pPr algn="l"/>
            <a:r>
              <a:rPr lang="pl-PL" sz="1400" i="0" dirty="0">
                <a:solidFill>
                  <a:srgbClr val="333333"/>
                </a:solidFill>
                <a:effectLst/>
                <a:latin typeface="Lato"/>
              </a:rPr>
              <a:t>Jak wynika z opisu sprawy Gmina będzie świadczyć usługi określone w art. 55 ust. 1 ustawy o pomocy społecznej, tj. usługi bytowe, opiekuńcze, wspomagające i edukacyjne na poziomie obowiązującego standardu, w zakresie i formach wynikających z indywidualnych potrzeb osób w nim przebywających. Usługi te będą świadczone za pośrednictwem jednostki budżetowej Gminy - Domu Pomocy Społecznej, posiadającego zezwolenie wojewody.</a:t>
            </a:r>
          </a:p>
          <a:p>
            <a:pPr algn="l"/>
            <a:endParaRPr lang="pl-PL" sz="1400" i="0" dirty="0">
              <a:solidFill>
                <a:srgbClr val="333333"/>
              </a:solidFill>
              <a:effectLst/>
              <a:latin typeface="Lato"/>
            </a:endParaRPr>
          </a:p>
          <a:p>
            <a:pPr algn="l"/>
            <a:r>
              <a:rPr lang="pl-PL" sz="1400" i="0" dirty="0">
                <a:solidFill>
                  <a:srgbClr val="333333"/>
                </a:solidFill>
                <a:effectLst/>
                <a:latin typeface="Lato"/>
              </a:rPr>
              <a:t>W konsekwencji należy uznać, że usługi świadczone przez Gminę za pośrednictwem Domu Pomocy Społecznej będą korzystały ze zwolnienia z opodatkowania na podstawie art. 43 ust. 1 pkt 22 ustawy o VAT</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pomocy społecznej</a:t>
            </a:r>
          </a:p>
        </p:txBody>
      </p:sp>
    </p:spTree>
    <p:extLst>
      <p:ext uri="{BB962C8B-B14F-4D97-AF65-F5344CB8AC3E}">
        <p14:creationId xmlns:p14="http://schemas.microsoft.com/office/powerpoint/2010/main" val="35061011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905506"/>
            <a:ext cx="8352928" cy="2800767"/>
          </a:xfrm>
          <a:prstGeom prst="rect">
            <a:avLst/>
          </a:prstGeom>
          <a:noFill/>
        </p:spPr>
        <p:txBody>
          <a:bodyPr wrap="square">
            <a:spAutoFit/>
          </a:bodyPr>
          <a:lstStyle/>
          <a:p>
            <a:r>
              <a:rPr lang="pl-PL" sz="1600" b="1" i="0" dirty="0">
                <a:solidFill>
                  <a:srgbClr val="333333"/>
                </a:solidFill>
                <a:effectLst/>
                <a:latin typeface="Lato"/>
              </a:rPr>
              <a:t>Art. 43 ust. 1 pkt 23) i 24) ustawy o VAT:</a:t>
            </a:r>
          </a:p>
          <a:p>
            <a:pPr algn="l"/>
            <a:r>
              <a:rPr lang="pl-PL" sz="1600" dirty="0">
                <a:solidFill>
                  <a:srgbClr val="333333"/>
                </a:solidFill>
                <a:latin typeface="Lato"/>
              </a:rPr>
              <a:t>Zwalnia się od podatku:</a:t>
            </a:r>
          </a:p>
          <a:p>
            <a:pPr marL="342900" indent="-342900" algn="l">
              <a:buFont typeface="+mj-lt"/>
              <a:buAutoNum type="arabicParenR" startAt="23"/>
            </a:pPr>
            <a:r>
              <a:rPr lang="pl-PL" sz="1600" b="0" i="0" dirty="0">
                <a:solidFill>
                  <a:srgbClr val="333333"/>
                </a:solidFill>
                <a:effectLst/>
                <a:latin typeface="Lato"/>
              </a:rPr>
              <a:t>usługi opieki nad osobami </a:t>
            </a:r>
            <a:r>
              <a:rPr lang="pl-PL" sz="1600" b="0" i="0" u="sng" dirty="0">
                <a:solidFill>
                  <a:srgbClr val="333333"/>
                </a:solidFill>
                <a:effectLst/>
                <a:latin typeface="Lato"/>
              </a:rPr>
              <a:t>niepełnosprawnymi, przewlekle chorymi lub osobami w podeszłym wieku</a:t>
            </a:r>
            <a:r>
              <a:rPr lang="pl-PL" sz="1600" b="0" i="0" dirty="0">
                <a:solidFill>
                  <a:srgbClr val="333333"/>
                </a:solidFill>
                <a:effectLst/>
                <a:latin typeface="Lato"/>
              </a:rPr>
              <a:t>, świadczone w miejscu ich zamieszkania przez podmioty inne niż wymienione w pkt 22, oraz dostawę towarów ściśle z tymi usługami związaną;</a:t>
            </a:r>
          </a:p>
          <a:p>
            <a:pPr marL="342900" indent="-342900" algn="l">
              <a:buFont typeface="+mj-lt"/>
              <a:buAutoNum type="arabicParenR" startAt="23"/>
            </a:pPr>
            <a:r>
              <a:rPr lang="pl-PL" sz="1600" b="0" i="0" dirty="0">
                <a:solidFill>
                  <a:srgbClr val="333333"/>
                </a:solidFill>
                <a:effectLst/>
                <a:latin typeface="Lato"/>
              </a:rPr>
              <a:t>usługi w zakresie opieki nad </a:t>
            </a:r>
            <a:r>
              <a:rPr lang="pl-PL" sz="1600" b="0" i="0" u="sng" dirty="0">
                <a:solidFill>
                  <a:srgbClr val="333333"/>
                </a:solidFill>
                <a:effectLst/>
                <a:latin typeface="Lato"/>
              </a:rPr>
              <a:t>dziećmi i młodzieżą </a:t>
            </a:r>
            <a:r>
              <a:rPr lang="pl-PL" sz="1600" b="0" i="0" dirty="0">
                <a:solidFill>
                  <a:srgbClr val="333333"/>
                </a:solidFill>
                <a:effectLst/>
                <a:latin typeface="Lato"/>
              </a:rPr>
              <a:t>oraz dostawę towarów i świadczenie usług ściśle z tymi usługami związane, wykonywane:</a:t>
            </a:r>
          </a:p>
          <a:p>
            <a:pPr marL="800100" lvl="1" indent="-342900">
              <a:buFont typeface="+mj-lt"/>
              <a:buAutoNum type="alphaLcParenR"/>
            </a:pPr>
            <a:r>
              <a:rPr lang="pl-PL" sz="1600" b="0" i="0" dirty="0">
                <a:solidFill>
                  <a:srgbClr val="333333"/>
                </a:solidFill>
                <a:effectLst/>
                <a:latin typeface="Lato"/>
              </a:rPr>
              <a:t>w formach i na zasadach określonych w przepisach </a:t>
            </a:r>
            <a:r>
              <a:rPr lang="pl-PL" sz="1600" b="0" i="0" u="sng" dirty="0">
                <a:solidFill>
                  <a:srgbClr val="333333"/>
                </a:solidFill>
                <a:effectLst/>
                <a:latin typeface="Lato"/>
              </a:rPr>
              <a:t>o pomocy społecznej</a:t>
            </a:r>
            <a:r>
              <a:rPr lang="pl-PL" sz="1600" b="0" i="0" dirty="0">
                <a:solidFill>
                  <a:srgbClr val="333333"/>
                </a:solidFill>
                <a:effectLst/>
                <a:latin typeface="Lato"/>
              </a:rPr>
              <a:t>, w przepisach </a:t>
            </a:r>
            <a:r>
              <a:rPr lang="pl-PL" sz="1600" b="0" i="0" u="sng" dirty="0">
                <a:solidFill>
                  <a:srgbClr val="333333"/>
                </a:solidFill>
                <a:effectLst/>
                <a:latin typeface="Lato"/>
              </a:rPr>
              <a:t>o systemie oświaty </a:t>
            </a:r>
            <a:r>
              <a:rPr lang="pl-PL" sz="1600" b="0" i="0" dirty="0">
                <a:solidFill>
                  <a:srgbClr val="333333"/>
                </a:solidFill>
                <a:effectLst/>
                <a:latin typeface="Lato"/>
              </a:rPr>
              <a:t>oraz w przepisach ustawy z dnia 14 grudnia 2016 r. </a:t>
            </a:r>
            <a:r>
              <a:rPr lang="pl-PL" sz="1600" b="0" i="0" u="sng" dirty="0">
                <a:solidFill>
                  <a:srgbClr val="333333"/>
                </a:solidFill>
                <a:effectLst/>
                <a:latin typeface="Lato"/>
              </a:rPr>
              <a:t>- Prawo oświatowe </a:t>
            </a:r>
            <a:r>
              <a:rPr lang="pl-PL" sz="1600" b="0" i="0" dirty="0">
                <a:solidFill>
                  <a:srgbClr val="333333"/>
                </a:solidFill>
                <a:effectLst/>
                <a:latin typeface="Lato"/>
              </a:rPr>
              <a:t>(Dz. U. z 2018 r. poz. 996, 1000, 1290 i 1669),</a:t>
            </a:r>
          </a:p>
          <a:p>
            <a:pPr marL="800100" lvl="1" indent="-342900">
              <a:buFont typeface="+mj-lt"/>
              <a:buAutoNum type="alphaLcParenR"/>
            </a:pPr>
            <a:r>
              <a:rPr lang="pl-PL" sz="1600" b="0" i="0" dirty="0">
                <a:solidFill>
                  <a:srgbClr val="333333"/>
                </a:solidFill>
                <a:effectLst/>
                <a:latin typeface="Lato"/>
              </a:rPr>
              <a:t>przez podmioty sprawujące opiekę nad dziećmi w wieku do 3 lat;</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opieki</a:t>
            </a:r>
          </a:p>
        </p:txBody>
      </p:sp>
      <p:sp>
        <p:nvSpPr>
          <p:cNvPr id="5" name="pole tekstowe 4">
            <a:extLst>
              <a:ext uri="{FF2B5EF4-FFF2-40B4-BE49-F238E27FC236}">
                <a16:creationId xmlns:a16="http://schemas.microsoft.com/office/drawing/2014/main" id="{847B0F00-BF98-4F66-984D-CBC2CDB70B8E}"/>
              </a:ext>
            </a:extLst>
          </p:cNvPr>
          <p:cNvSpPr txBox="1"/>
          <p:nvPr/>
        </p:nvSpPr>
        <p:spPr>
          <a:xfrm>
            <a:off x="934797" y="5085184"/>
            <a:ext cx="727440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a:solidFill>
                  <a:srgbClr val="000000"/>
                </a:solidFill>
                <a:effectLst/>
                <a:latin typeface="Lato" panose="020F0502020204030203"/>
                <a:ea typeface="Calibri" panose="020F0502020204030204" pitchFamily="34" charset="0"/>
              </a:rPr>
              <a:t>UWAGA!</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600" b="1" dirty="0">
                <a:solidFill>
                  <a:srgbClr val="000000"/>
                </a:solidFill>
                <a:effectLst/>
                <a:latin typeface="Lato" panose="020F0502020204030203"/>
                <a:ea typeface="Calibri" panose="020F0502020204030204" pitchFamily="34" charset="0"/>
              </a:rPr>
              <a:t>Interpretacja ogólna Nr PT1.8101.3.2019 Ministra Finansów z dnia 10 czerwca 2020 r.</a:t>
            </a:r>
            <a:endParaRPr kumimoji="0" lang="pl-PL" sz="1600" b="1" i="0" u="none" strike="noStrike" kern="1200" cap="none" spc="-10" normalizeH="0" baseline="0" noProof="0" dirty="0">
              <a:ln>
                <a:noFill/>
              </a:ln>
              <a:solidFill>
                <a:srgbClr val="000000"/>
              </a:solidFill>
              <a:uLnTx/>
              <a:uFillTx/>
              <a:latin typeface="Lato" panose="020F0502020204030203"/>
            </a:endParaRPr>
          </a:p>
        </p:txBody>
      </p:sp>
    </p:spTree>
    <p:extLst>
      <p:ext uri="{BB962C8B-B14F-4D97-AF65-F5344CB8AC3E}">
        <p14:creationId xmlns:p14="http://schemas.microsoft.com/office/powerpoint/2010/main" val="4059512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Komisji Europejskiej w zakresie kwalifikowalności VAT z dnia 30 października 2018 r.</a:t>
            </a:r>
          </a:p>
        </p:txBody>
      </p:sp>
      <p:sp>
        <p:nvSpPr>
          <p:cNvPr id="4" name="Symbol zastępczy zawartości 3">
            <a:extLst>
              <a:ext uri="{FF2B5EF4-FFF2-40B4-BE49-F238E27FC236}">
                <a16:creationId xmlns:a16="http://schemas.microsoft.com/office/drawing/2014/main" id="{EBA9B754-B8A2-48D7-BB62-85B78816D995}"/>
              </a:ext>
            </a:extLst>
          </p:cNvPr>
          <p:cNvSpPr>
            <a:spLocks noGrp="1"/>
          </p:cNvSpPr>
          <p:nvPr>
            <p:ph idx="1"/>
          </p:nvPr>
        </p:nvSpPr>
        <p:spPr>
          <a:xfrm>
            <a:off x="457200" y="2246531"/>
            <a:ext cx="8229600" cy="2548880"/>
          </a:xfrm>
        </p:spPr>
        <p:txBody>
          <a:bodyPr/>
          <a:lstStyle/>
          <a:p>
            <a:pPr marL="0" indent="0" algn="l">
              <a:buNone/>
            </a:pPr>
            <a:r>
              <a:rPr lang="en-US" sz="1600" dirty="0">
                <a:latin typeface="Lato" panose="020F0502020204030203"/>
              </a:rPr>
              <a:t>Where implementation and </a:t>
            </a:r>
            <a:r>
              <a:rPr lang="en-US" sz="1600" dirty="0" err="1">
                <a:latin typeface="Lato" panose="020F0502020204030203"/>
              </a:rPr>
              <a:t>utilisation</a:t>
            </a:r>
            <a:r>
              <a:rPr lang="en-US" sz="1600" dirty="0">
                <a:latin typeface="Lato" panose="020F0502020204030203"/>
              </a:rPr>
              <a:t> of an operation are separated, VAT paid by the beneficiary during the implementation phase of the project will be, in principle, considered recoverable through the means of the output VAT charged on the revenues stemming from the direct use of the project, by the entity operating it.</a:t>
            </a:r>
          </a:p>
          <a:p>
            <a:pPr marL="0" indent="0" algn="l">
              <a:buNone/>
            </a:pPr>
            <a:endParaRPr lang="pl-PL" sz="1600" dirty="0">
              <a:latin typeface="Lato" panose="020F0502020204030203"/>
            </a:endParaRPr>
          </a:p>
          <a:p>
            <a:pPr marL="0" indent="0" algn="l">
              <a:buNone/>
            </a:pPr>
            <a:endParaRPr lang="pl-PL" sz="1600" dirty="0">
              <a:latin typeface="Lato" panose="020F0502020204030203"/>
            </a:endParaRPr>
          </a:p>
          <a:p>
            <a:pPr marL="0" indent="0" algn="l">
              <a:buNone/>
            </a:pPr>
            <a:r>
              <a:rPr lang="pl-PL" sz="1600" dirty="0">
                <a:latin typeface="Lato" panose="020F0502020204030203"/>
              </a:rPr>
              <a:t>Wystarczającym dla uznania podatku VAT za wydatek niekwalifikowalny jest fakt pobierania przez podmiot eksploatujący infrastrukturę opłat obciążonych podatkiem VAT. W związku z powyższym w opinii Komisji </a:t>
            </a:r>
            <a:r>
              <a:rPr lang="pl-PL" sz="1600" b="1" dirty="0">
                <a:latin typeface="Lato" panose="020F0502020204030203"/>
              </a:rPr>
              <a:t>dla oceny kwalifikowalności podatku VAT istotny jest nie tyle charakter czy forma prawna podmiotu, któremu przekazana została infrastruktura wybudowana w ramach projektu, co możliwość odzyskania przez ten podmiot podatku VAT.</a:t>
            </a:r>
          </a:p>
          <a:p>
            <a:pPr marL="0" indent="0" algn="l">
              <a:buNone/>
            </a:pPr>
            <a:endParaRPr lang="pl-PL" sz="1600" dirty="0">
              <a:latin typeface="Lato" panose="020F0502020204030203"/>
            </a:endParaRPr>
          </a:p>
        </p:txBody>
      </p:sp>
    </p:spTree>
    <p:extLst>
      <p:ext uri="{BB962C8B-B14F-4D97-AF65-F5344CB8AC3E}">
        <p14:creationId xmlns:p14="http://schemas.microsoft.com/office/powerpoint/2010/main" val="263664600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395536" y="1196752"/>
            <a:ext cx="8352928" cy="5262979"/>
          </a:xfrm>
          <a:prstGeom prst="rect">
            <a:avLst/>
          </a:prstGeom>
          <a:noFill/>
        </p:spPr>
        <p:txBody>
          <a:bodyPr wrap="square">
            <a:spAutoFit/>
          </a:bodyPr>
          <a:lstStyle/>
          <a:p>
            <a:pPr algn="l"/>
            <a:r>
              <a:rPr lang="pl-PL" sz="1400" b="1" i="0" dirty="0">
                <a:solidFill>
                  <a:srgbClr val="333333"/>
                </a:solidFill>
                <a:effectLst/>
                <a:latin typeface="Lato"/>
              </a:rPr>
              <a:t>Interpretacja indywidualna Dyrektora Krajowej Informacji Skarbowej z dnia 15 stycznia 2020 r., 0113-KDIPT1-1.4012.719.2019.2.MH</a:t>
            </a:r>
          </a:p>
          <a:p>
            <a:r>
              <a:rPr lang="pl-PL" sz="1400" dirty="0">
                <a:solidFill>
                  <a:srgbClr val="333333"/>
                </a:solidFill>
                <a:latin typeface="Lato"/>
              </a:rPr>
              <a:t>C</a:t>
            </a:r>
            <a:r>
              <a:rPr lang="pl-PL" sz="1400" i="0" dirty="0">
                <a:solidFill>
                  <a:srgbClr val="333333"/>
                </a:solidFill>
                <a:effectLst/>
                <a:latin typeface="Lato"/>
              </a:rPr>
              <a:t>zy usługi świadczone przez Spółdzielnię na podstawie umowy zawartej z urzędem miasta (podawanie leków, sprzątanie, zakupy, itp.) są zwolnione z opodatkowania podatkiem od towarów i usług?</a:t>
            </a:r>
          </a:p>
          <a:p>
            <a:endParaRPr lang="pl-PL" sz="1400" i="0" dirty="0">
              <a:solidFill>
                <a:srgbClr val="333333"/>
              </a:solidFill>
              <a:effectLst/>
              <a:latin typeface="Lato"/>
            </a:endParaRPr>
          </a:p>
          <a:p>
            <a:r>
              <a:rPr lang="pl-PL" sz="1400" i="0" dirty="0">
                <a:solidFill>
                  <a:srgbClr val="333333"/>
                </a:solidFill>
                <a:effectLst/>
                <a:latin typeface="Lato"/>
              </a:rPr>
              <a:t>Zdaniem Wnioskodawcy, w ocenie Spółdzielni usługi świadczone na podstawie umowy zawartej z gminą są zwolnione z opodatkowania na podstawie art. 43 ust. 1 pkt 23 ustawy o VAT.</a:t>
            </a:r>
          </a:p>
          <a:p>
            <a:endParaRPr lang="pl-PL" sz="1400" i="0" dirty="0">
              <a:solidFill>
                <a:srgbClr val="333333"/>
              </a:solidFill>
              <a:effectLst/>
              <a:latin typeface="Lato"/>
            </a:endParaRPr>
          </a:p>
          <a:p>
            <a:r>
              <a:rPr lang="pl-PL" sz="1400" i="0" dirty="0">
                <a:solidFill>
                  <a:srgbClr val="333333"/>
                </a:solidFill>
                <a:effectLst/>
                <a:latin typeface="Lato"/>
              </a:rPr>
              <a:t>Kwestie zwolnienia od opodatkowania określonych rodzajów usług reguluje art. 43 ustawy o VAT. Zgodnie z art. 43 ust. 1 pkt 22 zwolnione od opodatkowania są usługi pomocy społecznej w rozumieniu przepisów o pomocy społecznej oraz usługi określone w przepisach o przeciwdziałaniu przemocy w rodzinie, a także dostawa towarów i świadczenia usług ściśle związana z tymi usługami wykonywane przez specjalistyczne placówki posiadające odpowiedni status.</a:t>
            </a:r>
          </a:p>
          <a:p>
            <a:endParaRPr lang="pl-PL" sz="1400" i="0" dirty="0">
              <a:solidFill>
                <a:srgbClr val="333333"/>
              </a:solidFill>
              <a:effectLst/>
              <a:latin typeface="Lato"/>
            </a:endParaRPr>
          </a:p>
          <a:p>
            <a:r>
              <a:rPr lang="pl-PL" sz="1400" i="0" dirty="0">
                <a:solidFill>
                  <a:srgbClr val="333333"/>
                </a:solidFill>
                <a:effectLst/>
                <a:latin typeface="Lato"/>
              </a:rPr>
              <a:t>Spółdzielnia nie jest żadnym z tych podmiotów, więc nie możne skorzystać z tego zwolnienia, które jest zwolnieniem o charakterze przedmiotowo - podmiotowym. Spółdzielnia nie spełnia kryterium podmiotowego, w związku z czym nie może skorzystać z tego przepisu. Jednakże kwestię zwolnienia tego typu usług reguluje także art. 43 ust. 1 pkt 23 ustawy o VAT.  Zgodnie z tym przepisem zwalnia się od opodatkowania podatkiem od towarów i usług usługi opieki nad osobami niepełnosprawnymi, przewlekle chorymi lub osobami w podeszłym wieku, świadczone w miejscu ich zamieszkania przez podmioty inne niż wymienione w art. 43 ust. </a:t>
            </a:r>
            <a:r>
              <a:rPr lang="pl-PL" sz="1400" dirty="0">
                <a:solidFill>
                  <a:srgbClr val="333333"/>
                </a:solidFill>
                <a:latin typeface="Lato"/>
              </a:rPr>
              <a:t>1 pkt 22 oraz </a:t>
            </a:r>
            <a:r>
              <a:rPr lang="pl-PL" sz="1400" i="0" dirty="0">
                <a:solidFill>
                  <a:srgbClr val="333333"/>
                </a:solidFill>
                <a:effectLst/>
                <a:latin typeface="Lato"/>
              </a:rPr>
              <a:t>dostawę towarów ściśle z tymi usługami związaną. </a:t>
            </a:r>
            <a:r>
              <a:rPr lang="pl-PL" sz="1400" b="1" i="0" u="sng" dirty="0">
                <a:solidFill>
                  <a:srgbClr val="333333"/>
                </a:solidFill>
                <a:effectLst/>
                <a:latin typeface="Lato"/>
              </a:rPr>
              <a:t>Zwolnienie to jest zwolnieniem o charakterze wyłącznie przedmiotowym. Oznacza to, że na podstawie tego przepisu zwolnione są usługi opiekuńcze bez względu na status podmiotu świadczącego usługi opiekuńcze.</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opieki</a:t>
            </a:r>
          </a:p>
        </p:txBody>
      </p:sp>
    </p:spTree>
    <p:extLst>
      <p:ext uri="{BB962C8B-B14F-4D97-AF65-F5344CB8AC3E}">
        <p14:creationId xmlns:p14="http://schemas.microsoft.com/office/powerpoint/2010/main" val="330565010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395536" y="1052736"/>
            <a:ext cx="8352928" cy="5262979"/>
          </a:xfrm>
          <a:prstGeom prst="rect">
            <a:avLst/>
          </a:prstGeom>
          <a:noFill/>
        </p:spPr>
        <p:txBody>
          <a:bodyPr wrap="square">
            <a:spAutoFit/>
          </a:bodyPr>
          <a:lstStyle/>
          <a:p>
            <a:r>
              <a:rPr lang="pl-PL" sz="1600" b="1" i="0" dirty="0">
                <a:solidFill>
                  <a:srgbClr val="333333"/>
                </a:solidFill>
                <a:effectLst/>
                <a:latin typeface="Lato" panose="020F0502020204030203"/>
              </a:rPr>
              <a:t>Art. 43 ust. 1 ustawy o VAT:</a:t>
            </a:r>
          </a:p>
          <a:p>
            <a:pPr algn="l"/>
            <a:r>
              <a:rPr lang="pl-PL" sz="1600" dirty="0">
                <a:latin typeface="Lato" panose="020F0502020204030203"/>
              </a:rPr>
              <a:t>Zwalnia się od podatku:</a:t>
            </a:r>
          </a:p>
          <a:p>
            <a:pPr marL="342900" indent="-342900" algn="l">
              <a:buFont typeface="+mj-lt"/>
              <a:buAutoNum type="arabicParenR" startAt="26"/>
            </a:pPr>
            <a:r>
              <a:rPr lang="pl-PL" sz="1600" b="0" i="0" dirty="0">
                <a:effectLst/>
                <a:latin typeface="Lato" panose="020F0502020204030203"/>
              </a:rPr>
              <a:t>usługi świadczone przez:</a:t>
            </a:r>
          </a:p>
          <a:p>
            <a:pPr marL="800100" lvl="1" indent="-342900">
              <a:buFont typeface="+mj-lt"/>
              <a:buAutoNum type="alphaLcParenR"/>
            </a:pPr>
            <a:r>
              <a:rPr lang="pl-PL" sz="1600" b="0" i="0" dirty="0">
                <a:effectLst/>
                <a:latin typeface="Lato" panose="020F0502020204030203"/>
              </a:rPr>
              <a:t>jednostki objęte systemem oświaty w rozumieniu przepisów </a:t>
            </a:r>
            <a:r>
              <a:rPr lang="pl-PL" sz="1600" b="0" i="0" u="none" strike="noStrike" dirty="0">
                <a:effectLst/>
                <a:latin typeface="Lato" panose="020F0502020204030203"/>
              </a:rPr>
              <a:t>ustawy</a:t>
            </a:r>
            <a:r>
              <a:rPr lang="pl-PL" sz="1600" b="0" i="0" dirty="0">
                <a:effectLst/>
                <a:latin typeface="Lato" panose="020F0502020204030203"/>
              </a:rPr>
              <a:t> z dnia 14 grudnia 2016 r. - Prawo oświatowe, w zakresie kształcenia i wychowania,</a:t>
            </a:r>
          </a:p>
          <a:p>
            <a:pPr marL="800100" lvl="1" indent="-342900">
              <a:buFont typeface="+mj-lt"/>
              <a:buAutoNum type="alphaLcParenR"/>
            </a:pPr>
            <a:r>
              <a:rPr lang="pl-PL" sz="1600" b="0" i="0" dirty="0">
                <a:effectLst/>
                <a:latin typeface="Lato" panose="020F0502020204030203"/>
              </a:rPr>
              <a:t>uczelnie, jednostki naukowe Polskiej Akademii Nauk oraz instytuty badawcze, w zakresie kształcenia</a:t>
            </a:r>
          </a:p>
          <a:p>
            <a:pPr lvl="1" algn="just"/>
            <a:r>
              <a:rPr lang="pl-PL" sz="1600" b="0" i="0" dirty="0">
                <a:effectLst/>
                <a:latin typeface="Lato" panose="020F0502020204030203"/>
              </a:rPr>
              <a:t>- oraz dostawę towarów i świadczenie usług ściśle z tymi usługami związane;</a:t>
            </a:r>
          </a:p>
          <a:p>
            <a:pPr marL="342900" indent="-342900" algn="l">
              <a:buFont typeface="+mj-lt"/>
              <a:buAutoNum type="arabicParenR" startAt="27"/>
            </a:pPr>
            <a:r>
              <a:rPr lang="pl-PL" sz="1600" b="0" i="0" dirty="0">
                <a:effectLst/>
                <a:latin typeface="Lato" panose="020F0502020204030203"/>
              </a:rPr>
              <a:t>usługi prywatnego nauczania na poziomie przedszkolnym, podstawowym, ponadpodstawowym i wyższym, świadczone przez nauczycieli;</a:t>
            </a:r>
          </a:p>
          <a:p>
            <a:pPr marL="342900" indent="-342900" algn="l">
              <a:buFont typeface="+mj-lt"/>
              <a:buAutoNum type="arabicParenR" startAt="27"/>
            </a:pPr>
            <a:r>
              <a:rPr lang="pl-PL" sz="1600" b="0" i="0" dirty="0">
                <a:effectLst/>
                <a:latin typeface="Lato" panose="020F0502020204030203"/>
              </a:rPr>
              <a:t>usługi nauczania języków obcych oraz dostawę towarów i świadczenie usług ściśle z tymi usługami związane, inne niż wymienione w pkt 26, pkt 27 i pkt 29;</a:t>
            </a:r>
          </a:p>
          <a:p>
            <a:pPr marL="342900" indent="-342900" algn="l">
              <a:buFont typeface="+mj-lt"/>
              <a:buAutoNum type="arabicParenR" startAt="27"/>
            </a:pPr>
            <a:r>
              <a:rPr lang="pl-PL" sz="1600" b="0" i="0" dirty="0">
                <a:effectLst/>
                <a:latin typeface="Lato" panose="020F0502020204030203"/>
              </a:rPr>
              <a:t>usługi kształcenia zawodowego lub przekwalifikowania zawodowego, inne niż wymienione w pkt 26:</a:t>
            </a:r>
          </a:p>
          <a:p>
            <a:pPr marL="800100" lvl="1" indent="-342900">
              <a:buFont typeface="+mj-lt"/>
              <a:buAutoNum type="alphaLcParenR"/>
            </a:pPr>
            <a:r>
              <a:rPr lang="pl-PL" sz="1600" b="0" i="0" dirty="0">
                <a:effectLst/>
                <a:latin typeface="Lato" panose="020F0502020204030203"/>
              </a:rPr>
              <a:t>prowadzone w formach i na zasadach przewidzianych w odrębnych </a:t>
            </a:r>
            <a:r>
              <a:rPr lang="pl-PL" sz="1600" b="0" i="0" u="none" strike="noStrike" dirty="0">
                <a:effectLst/>
                <a:latin typeface="Lato" panose="020F0502020204030203"/>
              </a:rPr>
              <a:t>przepisach</a:t>
            </a:r>
            <a:r>
              <a:rPr lang="pl-PL" sz="1600" b="0" i="0" dirty="0">
                <a:effectLst/>
                <a:latin typeface="Lato" panose="020F0502020204030203"/>
              </a:rPr>
              <a:t>, lub</a:t>
            </a:r>
          </a:p>
          <a:p>
            <a:pPr marL="800100" lvl="1" indent="-342900">
              <a:buFont typeface="+mj-lt"/>
              <a:buAutoNum type="alphaLcParenR"/>
            </a:pPr>
            <a:r>
              <a:rPr lang="pl-PL" sz="1600" b="0" i="0" dirty="0">
                <a:effectLst/>
                <a:latin typeface="Lato" panose="020F0502020204030203"/>
              </a:rPr>
              <a:t>świadczone przez podmioty, które uzyskały akredytację w rozumieniu przepisów </a:t>
            </a:r>
            <a:r>
              <a:rPr lang="pl-PL" sz="1600" b="0" i="0" u="none" strike="noStrike" dirty="0">
                <a:effectLst/>
                <a:latin typeface="Lato" panose="020F0502020204030203"/>
              </a:rPr>
              <a:t>ustawy</a:t>
            </a:r>
            <a:r>
              <a:rPr lang="pl-PL" sz="1600" b="0" i="0" dirty="0">
                <a:effectLst/>
                <a:latin typeface="Lato" panose="020F0502020204030203"/>
              </a:rPr>
              <a:t> z dnia 14 grudnia 2016 r. - Prawo oświatowe - wyłącznie w zakresie usług objętych akredytacją, lub</a:t>
            </a:r>
          </a:p>
          <a:p>
            <a:pPr marL="800100" lvl="1" indent="-342900">
              <a:buFont typeface="+mj-lt"/>
              <a:buAutoNum type="alphaLcParenR"/>
            </a:pPr>
            <a:r>
              <a:rPr lang="pl-PL" sz="1600" b="0" i="0" dirty="0">
                <a:effectLst/>
                <a:latin typeface="Lato" panose="020F0502020204030203"/>
              </a:rPr>
              <a:t>finansowane w całości ze środków publicznych</a:t>
            </a:r>
          </a:p>
          <a:p>
            <a:pPr lvl="1" algn="just"/>
            <a:r>
              <a:rPr lang="pl-PL" sz="1600" b="0" i="0" dirty="0">
                <a:effectLst/>
                <a:latin typeface="Lato" panose="020F0502020204030203"/>
              </a:rPr>
              <a:t>- oraz świadczenie usług i dostawę towarów ściśle z tymi usługami związane.</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edukacyjnych</a:t>
            </a:r>
          </a:p>
        </p:txBody>
      </p:sp>
    </p:spTree>
    <p:extLst>
      <p:ext uri="{BB962C8B-B14F-4D97-AF65-F5344CB8AC3E}">
        <p14:creationId xmlns:p14="http://schemas.microsoft.com/office/powerpoint/2010/main" val="30429046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521059"/>
            <a:ext cx="8352928" cy="1815882"/>
          </a:xfrm>
          <a:prstGeom prst="rect">
            <a:avLst/>
          </a:prstGeom>
          <a:noFill/>
        </p:spPr>
        <p:txBody>
          <a:bodyPr wrap="square">
            <a:spAutoFit/>
          </a:bodyPr>
          <a:lstStyle/>
          <a:p>
            <a:r>
              <a:rPr lang="pl-PL" sz="1600" b="1" i="0" dirty="0">
                <a:solidFill>
                  <a:srgbClr val="333333"/>
                </a:solidFill>
                <a:effectLst/>
                <a:latin typeface="Open Sans"/>
              </a:rPr>
              <a:t/>
            </a:r>
            <a:br>
              <a:rPr lang="pl-PL" sz="1600" b="1" i="0" dirty="0">
                <a:solidFill>
                  <a:srgbClr val="333333"/>
                </a:solidFill>
                <a:effectLst/>
                <a:latin typeface="Open Sans"/>
              </a:rPr>
            </a:br>
            <a:r>
              <a:rPr lang="pl-PL" sz="1600" b="1" i="0" dirty="0">
                <a:solidFill>
                  <a:srgbClr val="333333"/>
                </a:solidFill>
                <a:effectLst/>
                <a:latin typeface="Open Sans"/>
              </a:rPr>
              <a:t>§  3 ust. 1 pkt 14 rozporządzenia Ministra Finansów z dnia 20 grudnia 2013 r.</a:t>
            </a:r>
          </a:p>
          <a:p>
            <a:r>
              <a:rPr lang="pl-PL" sz="1600" b="1" i="0" dirty="0">
                <a:solidFill>
                  <a:srgbClr val="333333"/>
                </a:solidFill>
                <a:effectLst/>
                <a:latin typeface="Open Sans"/>
              </a:rPr>
              <a:t>w sprawie zwolnień od podatku od towarów i usług oraz warunków stosowania tych zwolnień:</a:t>
            </a:r>
            <a:endParaRPr lang="pl-PL" sz="1600" b="0" i="0" dirty="0">
              <a:solidFill>
                <a:srgbClr val="333333"/>
              </a:solidFill>
              <a:effectLst/>
              <a:latin typeface="Open Sans"/>
            </a:endParaRPr>
          </a:p>
          <a:p>
            <a:r>
              <a:rPr lang="pl-PL" sz="1600" b="0" i="0" dirty="0">
                <a:solidFill>
                  <a:srgbClr val="333333"/>
                </a:solidFill>
                <a:effectLst/>
                <a:latin typeface="Open Sans"/>
              </a:rPr>
              <a:t>Zwalnia się od podatku </a:t>
            </a:r>
            <a:r>
              <a:rPr lang="pl-PL" sz="1600" b="0" i="0" dirty="0">
                <a:effectLst/>
                <a:latin typeface="Lato" panose="020F0502020204030203"/>
              </a:rPr>
              <a:t>usługi kształcenia zawodowego lub przekwalifikowania zawodowego, finansowane w co najmniej 70% ze środków publicznych oraz świadczenie usług i dostawę towarów ściśle z tymi usługami związane.</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edukacyjnych</a:t>
            </a:r>
          </a:p>
        </p:txBody>
      </p:sp>
    </p:spTree>
    <p:extLst>
      <p:ext uri="{BB962C8B-B14F-4D97-AF65-F5344CB8AC3E}">
        <p14:creationId xmlns:p14="http://schemas.microsoft.com/office/powerpoint/2010/main" val="40189874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772816"/>
            <a:ext cx="8352928" cy="4278094"/>
          </a:xfrm>
          <a:prstGeom prst="rect">
            <a:avLst/>
          </a:prstGeom>
          <a:noFill/>
        </p:spPr>
        <p:txBody>
          <a:bodyPr wrap="square">
            <a:spAutoFit/>
          </a:bodyPr>
          <a:lstStyle/>
          <a:p>
            <a:r>
              <a:rPr lang="pl-PL" sz="1600" i="0" dirty="0">
                <a:solidFill>
                  <a:srgbClr val="333333"/>
                </a:solidFill>
                <a:effectLst/>
                <a:latin typeface="Lato" panose="020F0502020204030203"/>
              </a:rPr>
              <a:t>Aby usługi szkolenia mogły korzystać ze zwolnienia od podatku na podstawie art. 43 ust. 1 pkt 29 ustawy o VAT, muszą być uznane za usługi kształcenia zawodowego lub przekwalifikowania zawodowego oraz spełniać jeden z warunków określonych w lit. a-c tego przepisu, tj. prowadzenie danego szkolenia </a:t>
            </a:r>
            <a:r>
              <a:rPr lang="pl-PL" sz="1600" i="0" u="sng" dirty="0">
                <a:solidFill>
                  <a:srgbClr val="333333"/>
                </a:solidFill>
                <a:effectLst/>
                <a:latin typeface="Lato" panose="020F0502020204030203"/>
              </a:rPr>
              <a:t>w formie i na zasadach przewidzianych w odrębnych przepisach </a:t>
            </a:r>
            <a:r>
              <a:rPr lang="pl-PL" sz="1600" i="0" dirty="0">
                <a:solidFill>
                  <a:srgbClr val="333333"/>
                </a:solidFill>
                <a:effectLst/>
                <a:latin typeface="Lato" panose="020F0502020204030203"/>
              </a:rPr>
              <a:t>lub </a:t>
            </a:r>
            <a:r>
              <a:rPr lang="pl-PL" sz="1600" i="0" u="sng" dirty="0">
                <a:solidFill>
                  <a:srgbClr val="333333"/>
                </a:solidFill>
                <a:effectLst/>
                <a:latin typeface="Lato" panose="020F0502020204030203"/>
              </a:rPr>
              <a:t>uzyskanie akredytacji na dany rodzaj szkolenia</a:t>
            </a:r>
            <a:r>
              <a:rPr lang="pl-PL" sz="1600" i="0" dirty="0">
                <a:solidFill>
                  <a:srgbClr val="333333"/>
                </a:solidFill>
                <a:effectLst/>
                <a:latin typeface="Lato" panose="020F0502020204030203"/>
              </a:rPr>
              <a:t> lub </a:t>
            </a:r>
            <a:r>
              <a:rPr lang="pl-PL" sz="1600" i="0" u="sng" dirty="0">
                <a:solidFill>
                  <a:srgbClr val="333333"/>
                </a:solidFill>
                <a:effectLst/>
                <a:latin typeface="Lato" panose="020F0502020204030203"/>
              </a:rPr>
              <a:t>finansowanie danego szkolenia ze środków publicznych</a:t>
            </a:r>
            <a:r>
              <a:rPr lang="pl-PL" sz="1600" i="0" dirty="0">
                <a:solidFill>
                  <a:srgbClr val="333333"/>
                </a:solidFill>
                <a:effectLst/>
                <a:latin typeface="Lato" panose="020F0502020204030203"/>
              </a:rPr>
              <a:t>.</a:t>
            </a:r>
          </a:p>
          <a:p>
            <a:endParaRPr lang="pl-PL" sz="1600" i="0" dirty="0">
              <a:solidFill>
                <a:srgbClr val="333333"/>
              </a:solidFill>
              <a:effectLst/>
              <a:latin typeface="Lato" panose="020F0502020204030203"/>
            </a:endParaRPr>
          </a:p>
          <a:p>
            <a:r>
              <a:rPr lang="pl-PL" sz="1600" i="0" dirty="0">
                <a:solidFill>
                  <a:srgbClr val="333333"/>
                </a:solidFill>
                <a:effectLst/>
                <a:latin typeface="Lato" panose="020F0502020204030203"/>
              </a:rPr>
              <a:t>Przepis art. 44 ww. rozporządzenia Rady (WE) nr 282/2011 z dnia 15 marca 2011 r. ustanawiającego środki wykonawcze do Dyrektywy 2006/112/WE w sprawie wspólnego systemu podatku od wartości dodanej wyjaśnia, co należy rozumieć przez usługi kształcenia zawodowego i przekwalifikowania. W myśl tego przepisu – usługi w zakresie kształcenia zawodowego lub przekwalifikowania świadczone na warunkach określonych w art. 132 ust. 1 lit. i Dyrektywy 2006/112/WE obejmują </a:t>
            </a:r>
            <a:r>
              <a:rPr lang="pl-PL" sz="1600" b="1" i="0" u="sng" dirty="0">
                <a:solidFill>
                  <a:srgbClr val="333333"/>
                </a:solidFill>
                <a:effectLst/>
                <a:latin typeface="Lato" panose="020F0502020204030203"/>
              </a:rPr>
              <a:t>nauczanie pozostające w bezpośrednim związku z branżą lub zawodem, jak również nauczanie mające na celu uzyskanie lub uaktualnienie wiedzy do celów zawodowych</a:t>
            </a:r>
            <a:r>
              <a:rPr lang="pl-PL" sz="1600" i="0" dirty="0">
                <a:solidFill>
                  <a:srgbClr val="333333"/>
                </a:solidFill>
                <a:effectLst/>
                <a:latin typeface="Lato" panose="020F0502020204030203"/>
              </a:rPr>
              <a:t>. Czas trwania kursu w zakresie kształcenia zawodowego lub przekwalifikowania nie ma w tym przypadku znaczenia.</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Usługi kształcenia zawodowego lub przekwalifikowania zawodowego</a:t>
            </a:r>
          </a:p>
        </p:txBody>
      </p:sp>
    </p:spTree>
    <p:extLst>
      <p:ext uri="{BB962C8B-B14F-4D97-AF65-F5344CB8AC3E}">
        <p14:creationId xmlns:p14="http://schemas.microsoft.com/office/powerpoint/2010/main" val="374689332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028616"/>
            <a:ext cx="8352928" cy="2800767"/>
          </a:xfrm>
          <a:prstGeom prst="rect">
            <a:avLst/>
          </a:prstGeom>
          <a:noFill/>
        </p:spPr>
        <p:txBody>
          <a:bodyPr wrap="square">
            <a:spAutoFit/>
          </a:bodyPr>
          <a:lstStyle/>
          <a:p>
            <a:r>
              <a:rPr lang="pl-PL" sz="1600" dirty="0">
                <a:solidFill>
                  <a:srgbClr val="333333"/>
                </a:solidFill>
                <a:latin typeface="Lato" panose="020F0502020204030203"/>
              </a:rPr>
              <a:t>J</a:t>
            </a:r>
            <a:r>
              <a:rPr lang="pl-PL" sz="1600" i="0" dirty="0">
                <a:solidFill>
                  <a:srgbClr val="333333"/>
                </a:solidFill>
                <a:effectLst/>
                <a:latin typeface="Lato" panose="020F0502020204030203"/>
              </a:rPr>
              <a:t>eśli chodzi prowadzenie szkolenia w formach i na zasadach przewidzianych w odrębnych przepisach, powinno ono być przeprowadzone przykładowo na podstawie rozporządzenia Ministra Edukacji Narodowej z dnia 18 sierpnia 2017 r. w sprawie kształcenia ustawicznego w formach pozaszkolnych. Z przepisów tego rozporządzenia wynika m.in., że kształcenie ustawiczne jest prowadzone w formach:</a:t>
            </a:r>
          </a:p>
          <a:p>
            <a:pPr marL="342900" indent="-342900">
              <a:buFont typeface="+mj-lt"/>
              <a:buAutoNum type="arabicParenR"/>
            </a:pPr>
            <a:r>
              <a:rPr lang="pl-PL" sz="1600" i="0" dirty="0">
                <a:solidFill>
                  <a:srgbClr val="333333"/>
                </a:solidFill>
                <a:effectLst/>
                <a:latin typeface="Lato" panose="020F0502020204030203"/>
              </a:rPr>
              <a:t>kwalifikacyjnego kursu zawodowego;</a:t>
            </a:r>
          </a:p>
          <a:p>
            <a:pPr marL="342900" indent="-342900">
              <a:buFont typeface="+mj-lt"/>
              <a:buAutoNum type="arabicParenR"/>
            </a:pPr>
            <a:r>
              <a:rPr lang="pl-PL" sz="1600" i="0" dirty="0">
                <a:solidFill>
                  <a:srgbClr val="333333"/>
                </a:solidFill>
                <a:effectLst/>
                <a:latin typeface="Lato" panose="020F0502020204030203"/>
              </a:rPr>
              <a:t>kursu umiejętności zawodowych;</a:t>
            </a:r>
          </a:p>
          <a:p>
            <a:pPr marL="342900" indent="-342900">
              <a:buFont typeface="+mj-lt"/>
              <a:buAutoNum type="arabicParenR"/>
            </a:pPr>
            <a:r>
              <a:rPr lang="pl-PL" sz="1600" i="0" dirty="0">
                <a:solidFill>
                  <a:srgbClr val="333333"/>
                </a:solidFill>
                <a:effectLst/>
                <a:latin typeface="Lato" panose="020F0502020204030203"/>
              </a:rPr>
              <a:t>kursu kompetencji ogólnych;</a:t>
            </a:r>
          </a:p>
          <a:p>
            <a:pPr marL="342900" indent="-342900">
              <a:buFont typeface="+mj-lt"/>
              <a:buAutoNum type="arabicParenR"/>
            </a:pPr>
            <a:r>
              <a:rPr lang="pl-PL" sz="1600" i="0" dirty="0">
                <a:solidFill>
                  <a:srgbClr val="333333"/>
                </a:solidFill>
                <a:effectLst/>
                <a:latin typeface="Lato" panose="020F0502020204030203"/>
              </a:rPr>
              <a:t>turnusu dokształcania teoretycznego młodocianych pracowników;</a:t>
            </a:r>
          </a:p>
          <a:p>
            <a:pPr marL="342900" indent="-342900">
              <a:buFont typeface="+mj-lt"/>
              <a:buAutoNum type="arabicParenR"/>
            </a:pPr>
            <a:r>
              <a:rPr lang="pl-PL" sz="1600" i="0" dirty="0">
                <a:solidFill>
                  <a:srgbClr val="333333"/>
                </a:solidFill>
                <a:effectLst/>
                <a:latin typeface="Lato" panose="020F0502020204030203"/>
              </a:rPr>
              <a:t>kursu, innego niż wymieniony powyżej, umożliwiającego uzyskiwanie i uzupełnianie wiedzy, umiejętności i kwalifikacji zawodowych.</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Usługi kształcenia zawodowego lub przekwalifikowania zawodowego</a:t>
            </a:r>
          </a:p>
        </p:txBody>
      </p:sp>
    </p:spTree>
    <p:extLst>
      <p:ext uri="{BB962C8B-B14F-4D97-AF65-F5344CB8AC3E}">
        <p14:creationId xmlns:p14="http://schemas.microsoft.com/office/powerpoint/2010/main" val="263184107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028616"/>
            <a:ext cx="8352928" cy="2462213"/>
          </a:xfrm>
          <a:prstGeom prst="rect">
            <a:avLst/>
          </a:prstGeom>
          <a:noFill/>
        </p:spPr>
        <p:txBody>
          <a:bodyPr wrap="square">
            <a:spAutoFit/>
          </a:bodyPr>
          <a:lstStyle/>
          <a:p>
            <a:r>
              <a:rPr lang="pl-PL" sz="1600" b="1" i="0" dirty="0">
                <a:solidFill>
                  <a:srgbClr val="333333"/>
                </a:solidFill>
                <a:effectLst/>
                <a:latin typeface="Lato" panose="020F0502020204030203"/>
              </a:rPr>
              <a:t>Art. 43 ust. 1 pkt 13 ustawy o VAT:</a:t>
            </a:r>
          </a:p>
          <a:p>
            <a:r>
              <a:rPr lang="pl-PL" sz="1600" dirty="0">
                <a:latin typeface="Lato" panose="020F0502020204030203"/>
              </a:rPr>
              <a:t>Zwalnia się od podatku </a:t>
            </a:r>
            <a:r>
              <a:rPr lang="pl-PL" sz="1600" dirty="0">
                <a:solidFill>
                  <a:srgbClr val="333333"/>
                </a:solidFill>
                <a:latin typeface="Lato" panose="020F0502020204030203"/>
              </a:rPr>
              <a:t>udzielanie licencji lub upoważnienie do korzystania z licencji oraz przeniesienie autorskiego prawa majątkowego w rozumieniu przepisów prawa autorskiego - w odniesieniu do programu komputerowego - bez pobrania należności na rzecz placówek oświatowych, o których mowa w ust. 9.</a:t>
            </a:r>
          </a:p>
          <a:p>
            <a:pPr marL="342900" indent="-342900">
              <a:buAutoNum type="arabicParenR" startAt="13"/>
            </a:pPr>
            <a:endParaRPr lang="pl-PL" sz="1600" i="0" dirty="0">
              <a:solidFill>
                <a:srgbClr val="333333"/>
              </a:solidFill>
              <a:effectLst/>
              <a:latin typeface="Lato" panose="020F0502020204030203"/>
            </a:endParaRPr>
          </a:p>
          <a:p>
            <a:pPr marL="342900" indent="-342900">
              <a:buAutoNum type="arabicParenR" startAt="13"/>
            </a:pPr>
            <a:endParaRPr lang="pl-PL" sz="1600" dirty="0">
              <a:solidFill>
                <a:srgbClr val="333333"/>
              </a:solidFill>
              <a:latin typeface="Lato" panose="020F0502020204030203"/>
            </a:endParaRPr>
          </a:p>
          <a:p>
            <a:r>
              <a:rPr lang="pl-PL" sz="1400" b="1" i="0" dirty="0">
                <a:solidFill>
                  <a:srgbClr val="333333"/>
                </a:solidFill>
                <a:effectLst/>
                <a:latin typeface="Lato" panose="020F0502020204030203"/>
              </a:rPr>
              <a:t>Art. 43 ust. 9</a:t>
            </a:r>
            <a:r>
              <a:rPr lang="pl-PL" sz="1400" b="1" dirty="0">
                <a:solidFill>
                  <a:srgbClr val="333333"/>
                </a:solidFill>
                <a:latin typeface="Lato" panose="020F0502020204030203"/>
              </a:rPr>
              <a:t> ustawy o VAT:</a:t>
            </a:r>
          </a:p>
          <a:p>
            <a:r>
              <a:rPr lang="pl-PL" sz="1400" b="0" i="0" dirty="0">
                <a:solidFill>
                  <a:srgbClr val="333333"/>
                </a:solidFill>
                <a:effectLst/>
                <a:latin typeface="Lato" panose="020F0502020204030203"/>
              </a:rPr>
              <a:t>Przez placówki oświatowe, o których mowa w ust. 1 pkt 13 oraz w art. 83, rozumie się szkoły i przedszkola publiczne i niepubliczne, szkoły wyższe i placówki opiekuńczo-wychowawcze.</a:t>
            </a:r>
            <a:endParaRPr lang="pl-PL" sz="1400" i="0" dirty="0">
              <a:solidFill>
                <a:srgbClr val="333333"/>
              </a:solidFill>
              <a:effectLst/>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Udzielenie licencji na rzecz placówek oświatowych</a:t>
            </a:r>
          </a:p>
        </p:txBody>
      </p:sp>
    </p:spTree>
    <p:extLst>
      <p:ext uri="{BB962C8B-B14F-4D97-AF65-F5344CB8AC3E}">
        <p14:creationId xmlns:p14="http://schemas.microsoft.com/office/powerpoint/2010/main" val="138441499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395536" y="2132856"/>
            <a:ext cx="8352928" cy="2554545"/>
          </a:xfrm>
          <a:prstGeom prst="rect">
            <a:avLst/>
          </a:prstGeom>
          <a:noFill/>
        </p:spPr>
        <p:txBody>
          <a:bodyPr wrap="square">
            <a:spAutoFit/>
          </a:bodyPr>
          <a:lstStyle/>
          <a:p>
            <a:r>
              <a:rPr lang="pl-PL" sz="1600" dirty="0">
                <a:solidFill>
                  <a:srgbClr val="333333"/>
                </a:solidFill>
                <a:latin typeface="Lato" panose="020F0502020204030203"/>
              </a:rPr>
              <a:t>Stawką podatku w wysokości 0% opodatkowana jest dostawa sprzętu komputerowego na rzecz placówek oświatowych - przy zachowaniu warunków, o których mowa w ust. 13-15 (art. 83 ust. 1 pkt 26 lit. a) ustawy o VAT).</a:t>
            </a:r>
          </a:p>
          <a:p>
            <a:endParaRPr lang="pl-PL" sz="1600" dirty="0">
              <a:solidFill>
                <a:srgbClr val="333333"/>
              </a:solidFill>
              <a:latin typeface="Lato" panose="020F0502020204030203"/>
            </a:endParaRPr>
          </a:p>
          <a:p>
            <a:r>
              <a:rPr lang="pl-PL" sz="1600" dirty="0">
                <a:solidFill>
                  <a:srgbClr val="333333"/>
                </a:solidFill>
                <a:latin typeface="Lato" panose="020F0502020204030203"/>
              </a:rPr>
              <a:t>Przez placówki oświatowe - zgodnie z art. 43 ust. 9 </a:t>
            </a:r>
            <a:r>
              <a:rPr lang="pl-PL" sz="1600" dirty="0" err="1">
                <a:solidFill>
                  <a:srgbClr val="333333"/>
                </a:solidFill>
                <a:latin typeface="Lato" panose="020F0502020204030203"/>
              </a:rPr>
              <a:t>u.p.t.u</a:t>
            </a:r>
            <a:r>
              <a:rPr lang="pl-PL" sz="1600" dirty="0">
                <a:solidFill>
                  <a:srgbClr val="333333"/>
                </a:solidFill>
                <a:latin typeface="Lato" panose="020F0502020204030203"/>
              </a:rPr>
              <a:t>. - rozumie się:</a:t>
            </a:r>
          </a:p>
          <a:p>
            <a:r>
              <a:rPr lang="pl-PL" sz="1600" dirty="0">
                <a:solidFill>
                  <a:srgbClr val="333333"/>
                </a:solidFill>
                <a:latin typeface="Lato" panose="020F0502020204030203"/>
              </a:rPr>
              <a:t>1) szkoły publiczne i niepubliczne;</a:t>
            </a:r>
          </a:p>
          <a:p>
            <a:r>
              <a:rPr lang="pl-PL" sz="1600" dirty="0">
                <a:solidFill>
                  <a:srgbClr val="333333"/>
                </a:solidFill>
                <a:latin typeface="Lato" panose="020F0502020204030203"/>
              </a:rPr>
              <a:t>2) przedszkola publiczne i niepubliczne;</a:t>
            </a:r>
          </a:p>
          <a:p>
            <a:r>
              <a:rPr lang="pl-PL" sz="1600" dirty="0">
                <a:solidFill>
                  <a:srgbClr val="333333"/>
                </a:solidFill>
                <a:latin typeface="Lato" panose="020F0502020204030203"/>
              </a:rPr>
              <a:t>3) szkoły wyższe (przyjmuje się, że chodzi zarówno o szkoły wyższe publiczne, jak i szkoły wyższe niepubliczne);</a:t>
            </a:r>
          </a:p>
          <a:p>
            <a:r>
              <a:rPr lang="pl-PL" sz="1600" dirty="0">
                <a:solidFill>
                  <a:srgbClr val="333333"/>
                </a:solidFill>
                <a:latin typeface="Lato" panose="020F0502020204030203"/>
              </a:rPr>
              <a:t>4) placówki opiekuńczo-wychowawcze. </a:t>
            </a:r>
            <a:endParaRPr lang="pl-PL" sz="1600" i="0" dirty="0">
              <a:solidFill>
                <a:srgbClr val="333333"/>
              </a:solidFill>
              <a:effectLst/>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Stawka 0% przy dostawie sprzętu komputerowego</a:t>
            </a:r>
          </a:p>
        </p:txBody>
      </p:sp>
    </p:spTree>
    <p:extLst>
      <p:ext uri="{BB962C8B-B14F-4D97-AF65-F5344CB8AC3E}">
        <p14:creationId xmlns:p14="http://schemas.microsoft.com/office/powerpoint/2010/main" val="38338071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556792"/>
            <a:ext cx="8064896" cy="4278094"/>
          </a:xfrm>
          <a:prstGeom prst="rect">
            <a:avLst/>
          </a:prstGeom>
          <a:noFill/>
        </p:spPr>
        <p:txBody>
          <a:bodyPr wrap="square">
            <a:spAutoFit/>
          </a:bodyPr>
          <a:lstStyle/>
          <a:p>
            <a:pPr algn="ctr"/>
            <a:r>
              <a:rPr lang="pl-PL" sz="1600" b="1" dirty="0">
                <a:solidFill>
                  <a:srgbClr val="333333"/>
                </a:solidFill>
                <a:latin typeface="Lato" panose="020F0502020204030203"/>
              </a:rPr>
              <a:t>Warunki zastosowania stawki podatku w wysokości 0%</a:t>
            </a:r>
          </a:p>
          <a:p>
            <a:pPr algn="ctr"/>
            <a:endParaRPr lang="pl-PL" sz="1600" b="1" dirty="0">
              <a:solidFill>
                <a:srgbClr val="333333"/>
              </a:solidFill>
              <a:latin typeface="Lato" panose="020F0502020204030203"/>
            </a:endParaRPr>
          </a:p>
          <a:p>
            <a:r>
              <a:rPr lang="pl-PL" sz="1600" b="1" dirty="0">
                <a:solidFill>
                  <a:srgbClr val="333333"/>
                </a:solidFill>
                <a:latin typeface="Lato" panose="020F0502020204030203"/>
              </a:rPr>
              <a:t>Art. 83 ustawy o VAT:</a:t>
            </a:r>
          </a:p>
          <a:p>
            <a:r>
              <a:rPr lang="pl-PL" sz="1600" dirty="0">
                <a:solidFill>
                  <a:srgbClr val="333333"/>
                </a:solidFill>
                <a:latin typeface="Lato" panose="020F0502020204030203"/>
              </a:rPr>
              <a:t>13. Opodatkowaniu stawką podatku w wysokości 0% podlegają towary wymienione w </a:t>
            </a:r>
            <a:r>
              <a:rPr lang="pl-PL" sz="1600" b="1" dirty="0">
                <a:solidFill>
                  <a:srgbClr val="333333"/>
                </a:solidFill>
                <a:latin typeface="Lato" panose="020F0502020204030203"/>
              </a:rPr>
              <a:t>załączniku nr 8 </a:t>
            </a:r>
            <a:r>
              <a:rPr lang="pl-PL" sz="1600" dirty="0">
                <a:solidFill>
                  <a:srgbClr val="333333"/>
                </a:solidFill>
                <a:latin typeface="Lato" panose="020F0502020204030203"/>
              </a:rPr>
              <a:t>do ustawy.</a:t>
            </a:r>
          </a:p>
          <a:p>
            <a:endParaRPr lang="pl-PL" sz="1600" dirty="0">
              <a:solidFill>
                <a:srgbClr val="333333"/>
              </a:solidFill>
              <a:latin typeface="Lato" panose="020F0502020204030203"/>
            </a:endParaRPr>
          </a:p>
          <a:p>
            <a:r>
              <a:rPr lang="pl-PL" sz="1600" dirty="0">
                <a:solidFill>
                  <a:srgbClr val="333333"/>
                </a:solidFill>
                <a:latin typeface="Lato" panose="020F0502020204030203"/>
              </a:rPr>
              <a:t>14. Dokonujący dostawy stosuje stawkę podatku 0%, pod warunkiem:</a:t>
            </a:r>
          </a:p>
          <a:p>
            <a:pPr marL="342900" indent="-342900">
              <a:buFont typeface="+mj-lt"/>
              <a:buAutoNum type="arabicParenR"/>
            </a:pPr>
            <a:r>
              <a:rPr lang="pl-PL" sz="1600" dirty="0">
                <a:solidFill>
                  <a:srgbClr val="333333"/>
                </a:solidFill>
                <a:latin typeface="Lato" panose="020F0502020204030203"/>
              </a:rPr>
              <a:t>posiadania stosownego zamówienia potwierdzonego przez organ nadzorujący daną placówkę oświatową, zgodnie z odrębnymi przepisami - w przypadku dostawy, o której mowa w ust. 1 pkt 26 lit. a;</a:t>
            </a:r>
          </a:p>
          <a:p>
            <a:pPr marL="342900" indent="-342900">
              <a:buFont typeface="+mj-lt"/>
              <a:buAutoNum type="arabicParenR"/>
            </a:pPr>
            <a:r>
              <a:rPr lang="pl-PL" sz="1600" dirty="0">
                <a:solidFill>
                  <a:srgbClr val="333333"/>
                </a:solidFill>
                <a:latin typeface="Lato" panose="020F0502020204030203"/>
              </a:rPr>
              <a:t>posiadania kopii umowy o nieodpłatnym przekazaniu sprzętu komputerowego placówce oświatowej oraz posiadania stosownego zamówienia potwierdzonego przez organ nadzorujący placówkę oświatową, zgodnie z odrębnymi przepisami - w przypadku dostawy, o której mowa w ust. 1 pkt 26 lit. b.</a:t>
            </a:r>
          </a:p>
          <a:p>
            <a:pPr marL="342900" indent="-342900">
              <a:buAutoNum type="arabicParenR"/>
            </a:pPr>
            <a:endParaRPr lang="pl-PL" sz="1600" dirty="0">
              <a:solidFill>
                <a:srgbClr val="333333"/>
              </a:solidFill>
              <a:latin typeface="Lato" panose="020F0502020204030203"/>
            </a:endParaRPr>
          </a:p>
          <a:p>
            <a:r>
              <a:rPr lang="pl-PL" sz="1600" dirty="0">
                <a:solidFill>
                  <a:srgbClr val="333333"/>
                </a:solidFill>
                <a:latin typeface="Lato" panose="020F0502020204030203"/>
              </a:rPr>
              <a:t>15. Dostawca obowiązany jest przekazać kopię dokumentów, o których mowa w ust. 14, do właściwego urzędu skarbowego.</a:t>
            </a:r>
            <a:endParaRPr lang="pl-PL" sz="1600" i="0" dirty="0">
              <a:solidFill>
                <a:srgbClr val="333333"/>
              </a:solidFill>
              <a:effectLst/>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Stawka 0% przy dostawie sprzętu komputerowego</a:t>
            </a:r>
          </a:p>
        </p:txBody>
      </p:sp>
    </p:spTree>
    <p:extLst>
      <p:ext uri="{BB962C8B-B14F-4D97-AF65-F5344CB8AC3E}">
        <p14:creationId xmlns:p14="http://schemas.microsoft.com/office/powerpoint/2010/main" val="243524965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395536" y="1412776"/>
            <a:ext cx="8352928" cy="4278094"/>
          </a:xfrm>
          <a:prstGeom prst="rect">
            <a:avLst/>
          </a:prstGeom>
          <a:noFill/>
        </p:spPr>
        <p:txBody>
          <a:bodyPr wrap="square">
            <a:spAutoFit/>
          </a:bodyPr>
          <a:lstStyle/>
          <a:p>
            <a:endParaRPr lang="pl-PL" sz="1600" b="1" i="0" dirty="0">
              <a:solidFill>
                <a:srgbClr val="333333"/>
              </a:solidFill>
              <a:effectLst/>
              <a:latin typeface="Open Sans"/>
            </a:endParaRPr>
          </a:p>
          <a:p>
            <a:pPr algn="ctr"/>
            <a:r>
              <a:rPr lang="pl-PL" sz="1600" b="1" dirty="0">
                <a:solidFill>
                  <a:srgbClr val="333333"/>
                </a:solidFill>
                <a:latin typeface="Open Sans"/>
              </a:rPr>
              <a:t>Stawka 0% w przypadku </a:t>
            </a:r>
            <a:r>
              <a:rPr lang="pl-PL" sz="1600" b="1" i="0" dirty="0">
                <a:solidFill>
                  <a:srgbClr val="333333"/>
                </a:solidFill>
                <a:effectLst/>
                <a:latin typeface="Open Sans"/>
              </a:rPr>
              <a:t>gdy nabywcą jest organ nadzorujący placówkę oświatową, a </a:t>
            </a:r>
            <a:r>
              <a:rPr lang="pl-PL" sz="1600" b="1" i="0" dirty="0">
                <a:effectLst/>
                <a:latin typeface="Lato" panose="020F0502020204030203"/>
              </a:rPr>
              <a:t>odbiorcą jest placówka oświatowa</a:t>
            </a:r>
          </a:p>
          <a:p>
            <a:endParaRPr lang="pl-PL" sz="1600" b="1" dirty="0">
              <a:latin typeface="Lato" panose="020F0502020204030203"/>
            </a:endParaRPr>
          </a:p>
          <a:p>
            <a:r>
              <a:rPr lang="pl-PL" sz="1600" dirty="0">
                <a:latin typeface="Lato" panose="020F0502020204030203"/>
              </a:rPr>
              <a:t>S</a:t>
            </a:r>
            <a:r>
              <a:rPr lang="pl-PL" sz="1600" b="0" i="0" dirty="0">
                <a:effectLst/>
                <a:latin typeface="Lato" panose="020F0502020204030203"/>
              </a:rPr>
              <a:t>tosowanie stawki 0% na podstawie </a:t>
            </a:r>
            <a:r>
              <a:rPr lang="pl-PL" sz="1600" b="0" i="0" u="none" strike="noStrike" dirty="0">
                <a:effectLst/>
                <a:latin typeface="Lato" panose="020F0502020204030203"/>
              </a:rPr>
              <a:t>art. 83 ust. 1 pkt 26</a:t>
            </a:r>
            <a:r>
              <a:rPr lang="pl-PL" sz="1600" b="0" i="0" dirty="0">
                <a:effectLst/>
                <a:latin typeface="Lato" panose="020F0502020204030203"/>
              </a:rPr>
              <a:t> ustawy o VAT jest możliwe również w przypadkach, gdy placówka oświatowa jest odbiorcą sprzętu nabywanego przez jednostkę samorządu terytorialnego stanowiącą organ nadzorujący placówkę oświatową. </a:t>
            </a:r>
          </a:p>
          <a:p>
            <a:endParaRPr lang="pl-PL" sz="1600" dirty="0">
              <a:latin typeface="Lato" panose="020F0502020204030203"/>
            </a:endParaRPr>
          </a:p>
          <a:p>
            <a:r>
              <a:rPr lang="pl-PL" sz="1600" b="1" i="0" dirty="0">
                <a:effectLst/>
                <a:latin typeface="Lato" panose="020F0502020204030203"/>
              </a:rPr>
              <a:t>Interpretacja indywidualna Dyrektor Izby Skarbowej w Poznaniu z dnia 20 czerwca 2014 r., ILPP2/443-337/14-2/SJ:</a:t>
            </a:r>
          </a:p>
          <a:p>
            <a:r>
              <a:rPr lang="pl-PL" sz="1600" dirty="0">
                <a:latin typeface="Lato" panose="020F0502020204030203"/>
              </a:rPr>
              <a:t>N</a:t>
            </a:r>
            <a:r>
              <a:rPr lang="pl-PL" sz="1600" b="0" i="0" dirty="0">
                <a:effectLst/>
                <a:latin typeface="Lato" panose="020F0502020204030203"/>
              </a:rPr>
              <a:t>a gruncie obowiązujących przepisów, w sytuacji, gdy przedmiotem dostawy przez Wnioskodawcę na rzecz Gminy były towary wymienione w </a:t>
            </a:r>
            <a:r>
              <a:rPr lang="pl-PL" sz="1600" b="0" i="0" u="none" strike="noStrike" dirty="0">
                <a:effectLst/>
                <a:latin typeface="Lato" panose="020F0502020204030203"/>
              </a:rPr>
              <a:t>załączniku nr 8</a:t>
            </a:r>
            <a:r>
              <a:rPr lang="pl-PL" sz="1600" b="0" i="0" dirty="0">
                <a:effectLst/>
                <a:latin typeface="Lato" panose="020F0502020204030203"/>
              </a:rPr>
              <a:t> do ustawy oraz przy spełnieniu warunków wymienionych w przepisach </a:t>
            </a:r>
            <a:r>
              <a:rPr lang="pl-PL" sz="1600" b="0" i="0" u="none" strike="noStrike" dirty="0">
                <a:effectLst/>
                <a:latin typeface="Lato" panose="020F0502020204030203"/>
              </a:rPr>
              <a:t>art. 83 ust. 13-15</a:t>
            </a:r>
            <a:r>
              <a:rPr lang="pl-PL" sz="1600" b="0" i="0" dirty="0">
                <a:effectLst/>
                <a:latin typeface="Lato" panose="020F0502020204030203"/>
              </a:rPr>
              <a:t> ustawy to przedmiotowa dostawa korzystała z preferencyjnej 0% stawki VAT – zgodnie z </a:t>
            </a:r>
            <a:r>
              <a:rPr lang="pl-PL" sz="1600" b="0" i="0" u="none" strike="noStrike" dirty="0">
                <a:effectLst/>
                <a:latin typeface="Lato" panose="020F0502020204030203"/>
              </a:rPr>
              <a:t>art. 83 ust. 1 pkt 26</a:t>
            </a:r>
            <a:r>
              <a:rPr lang="pl-PL" sz="1600" b="0" i="0" dirty="0">
                <a:effectLst/>
                <a:latin typeface="Lato" panose="020F0502020204030203"/>
              </a:rPr>
              <a:t> ustawy. Tym samym Spółka prawidłowo zastosowała do dostawy sprzętu komputerowego, jeżeli zamówienie na sprzęt komputerowy zostało złożone przez organ nadzorujący placówkę oświatową, stawkę podatku w wysokości 0%. </a:t>
            </a:r>
            <a:endParaRPr lang="pl-PL" sz="1600" i="0" dirty="0">
              <a:effectLst/>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Stawka 0% przy dostawie sprzętu komputerowego</a:t>
            </a:r>
          </a:p>
        </p:txBody>
      </p:sp>
    </p:spTree>
    <p:extLst>
      <p:ext uri="{BB962C8B-B14F-4D97-AF65-F5344CB8AC3E}">
        <p14:creationId xmlns:p14="http://schemas.microsoft.com/office/powerpoint/2010/main" val="173536465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340768"/>
            <a:ext cx="7992888" cy="3785652"/>
          </a:xfrm>
          <a:prstGeom prst="rect">
            <a:avLst/>
          </a:prstGeom>
          <a:noFill/>
        </p:spPr>
        <p:txBody>
          <a:bodyPr wrap="square">
            <a:spAutoFit/>
          </a:bodyPr>
          <a:lstStyle/>
          <a:p>
            <a:r>
              <a:rPr lang="pl-PL" sz="1600" b="1" i="0" dirty="0">
                <a:solidFill>
                  <a:srgbClr val="333333"/>
                </a:solidFill>
                <a:effectLst/>
                <a:latin typeface="Lato" panose="020F0502020204030203"/>
              </a:rPr>
              <a:t>Art. 43 ust. 1 pkt 32) ustawy o VAT:</a:t>
            </a:r>
          </a:p>
          <a:p>
            <a:pPr algn="l"/>
            <a:r>
              <a:rPr lang="pl-PL" sz="1600" dirty="0">
                <a:solidFill>
                  <a:srgbClr val="333333"/>
                </a:solidFill>
                <a:latin typeface="Lato" panose="020F0502020204030203"/>
              </a:rPr>
              <a:t>Zwalnia się od podatku </a:t>
            </a:r>
            <a:r>
              <a:rPr lang="pl-PL" sz="1600" b="0" i="0" dirty="0">
                <a:solidFill>
                  <a:srgbClr val="333333"/>
                </a:solidFill>
                <a:effectLst/>
                <a:latin typeface="Lato" panose="020F0502020204030203"/>
              </a:rPr>
              <a:t>usługi ściśle związane ze sportem lub wychowaniem fizycznym świadczone przez kluby sportowe, związki sportowe oraz związki stowarzyszeń i innych osób prawnych, których celem statutowym jest działalność na rzecz rozwoju i upowszechniania sportu, pod warunkiem że:</a:t>
            </a:r>
          </a:p>
          <a:p>
            <a:pPr marL="342900" indent="-342900" algn="l">
              <a:buFont typeface="+mj-lt"/>
              <a:buAutoNum type="alphaLcParenR"/>
            </a:pPr>
            <a:r>
              <a:rPr lang="pl-PL" sz="1600" b="0" i="0" dirty="0">
                <a:solidFill>
                  <a:srgbClr val="333333"/>
                </a:solidFill>
                <a:effectLst/>
                <a:latin typeface="Lato" panose="020F0502020204030203"/>
              </a:rPr>
              <a:t>są one konieczne do organizowania i uprawiania sportu lub organizowania wychowania fizycznego i uczestniczenia w nim,</a:t>
            </a:r>
          </a:p>
          <a:p>
            <a:pPr marL="342900" indent="-342900" algn="l">
              <a:buFont typeface="+mj-lt"/>
              <a:buAutoNum type="alphaLcParenR"/>
            </a:pPr>
            <a:r>
              <a:rPr lang="pl-PL" sz="1600" b="0" i="0" dirty="0">
                <a:solidFill>
                  <a:srgbClr val="333333"/>
                </a:solidFill>
                <a:effectLst/>
                <a:latin typeface="Lato" panose="020F0502020204030203"/>
              </a:rPr>
              <a:t>świadczący te usługi nie są nastawieni na osiąganie zysków,</a:t>
            </a:r>
          </a:p>
          <a:p>
            <a:pPr marL="342900" indent="-342900" algn="l">
              <a:buFont typeface="+mj-lt"/>
              <a:buAutoNum type="alphaLcParenR"/>
            </a:pPr>
            <a:r>
              <a:rPr lang="pl-PL" sz="1600" b="0" i="0" dirty="0">
                <a:solidFill>
                  <a:srgbClr val="333333"/>
                </a:solidFill>
                <a:effectLst/>
                <a:latin typeface="Lato" panose="020F0502020204030203"/>
              </a:rPr>
              <a:t>są one świadczone na rzecz osób uprawiających sport lub uczestniczących w wychowaniu fizycznym</a:t>
            </a:r>
          </a:p>
          <a:p>
            <a:pPr algn="just"/>
            <a:r>
              <a:rPr lang="pl-PL" sz="1600" b="0" i="0" dirty="0">
                <a:solidFill>
                  <a:srgbClr val="333333"/>
                </a:solidFill>
                <a:effectLst/>
                <a:latin typeface="Lato" panose="020F0502020204030203"/>
              </a:rPr>
              <a:t>- z wyłączeniem usług związanych z działalnością marketingową oraz reklamowo-promocyjną, wstępu na imprezy sportowe, usług odpłatnego prowadzenia statków przeznaczonych do uprawiania sportu i rekreacji, usług odpłatnego zakwaterowania związanych ze sportem lub wychowaniem fizycznym oraz usług wynajmu sprzętu sportowego i obiektów sportowych za odpłatnością.</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związanych ze sportem</a:t>
            </a:r>
          </a:p>
        </p:txBody>
      </p:sp>
    </p:spTree>
    <p:extLst>
      <p:ext uri="{BB962C8B-B14F-4D97-AF65-F5344CB8AC3E}">
        <p14:creationId xmlns:p14="http://schemas.microsoft.com/office/powerpoint/2010/main" val="2736660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539875"/>
            <a:ext cx="7920879" cy="4524315"/>
          </a:xfrm>
          <a:prstGeom prst="rect">
            <a:avLst/>
          </a:prstGeom>
          <a:noFill/>
        </p:spPr>
        <p:txBody>
          <a:bodyPr wrap="square">
            <a:spAutoFit/>
          </a:bodyPr>
          <a:lstStyle/>
          <a:p>
            <a:r>
              <a:rPr lang="pl-PL" sz="1600" dirty="0">
                <a:solidFill>
                  <a:srgbClr val="000000"/>
                </a:solidFill>
                <a:effectLst/>
                <a:latin typeface="Lato" panose="020F0502020204030203"/>
                <a:ea typeface="Calibri" panose="020F0502020204030204" pitchFamily="34" charset="0"/>
              </a:rPr>
              <a:t>Realizując projekty w ramach RPO WSL 2014-2020 należy również pamiętać, iż w opinii Komisji Europejskiej ocena kwalifikowalności podatku VAT powinna być dokonywana przez pryzmat przepisów obowiązujących w perspektywie finansowej 2007-2013, zgodnie z którymi podatek VAT stanowi wydatek niekwalifikowalny w przypadku, gdy jest możliwy do odzyskania. </a:t>
            </a:r>
            <a:r>
              <a:rPr lang="pl-PL" sz="1600" b="1" dirty="0">
                <a:solidFill>
                  <a:srgbClr val="000000"/>
                </a:solidFill>
                <a:effectLst/>
                <a:latin typeface="Lato" panose="020F0502020204030203"/>
                <a:ea typeface="Calibri" panose="020F0502020204030204" pitchFamily="34" charset="0"/>
              </a:rPr>
              <a:t>Znaczenie pojęcia „MOŻLIWY DO ODZYSKANIA” </a:t>
            </a:r>
            <a:r>
              <a:rPr lang="pl-PL" sz="1600" dirty="0">
                <a:solidFill>
                  <a:srgbClr val="000000"/>
                </a:solidFill>
                <a:effectLst/>
                <a:latin typeface="Lato" panose="020F0502020204030203"/>
                <a:ea typeface="Calibri" panose="020F0502020204030204" pitchFamily="34" charset="0"/>
              </a:rPr>
              <a:t>wykracza, w opinii Komisji, poza możliwości odzyskiwania podatku VAT wynikające z treści przepisów właściwych w zakresie tego podatku (w tym w szczególności dyrektywy 2006/112/WE) i </a:t>
            </a:r>
            <a:r>
              <a:rPr lang="pl-PL" sz="1600" b="1" dirty="0">
                <a:solidFill>
                  <a:srgbClr val="000000"/>
                </a:solidFill>
                <a:effectLst/>
                <a:latin typeface="Lato" panose="020F0502020204030203"/>
                <a:ea typeface="Calibri" panose="020F0502020204030204" pitchFamily="34" charset="0"/>
              </a:rPr>
              <a:t>obejmuje wszystkie mechanizmy związane z jego odzyskiwaniem, w tym te, które nie wynikają bezpośrednio z przepisów właściwych w zakresie VAT. </a:t>
            </a:r>
          </a:p>
          <a:p>
            <a:endParaRPr lang="pl-PL" sz="1600" dirty="0">
              <a:solidFill>
                <a:srgbClr val="000000"/>
              </a:solidFill>
              <a:latin typeface="Lato" panose="020F0502020204030203"/>
              <a:ea typeface="Calibri" panose="020F0502020204030204" pitchFamily="34" charset="0"/>
            </a:endParaRPr>
          </a:p>
          <a:p>
            <a:r>
              <a:rPr lang="pl-PL" sz="1600" dirty="0">
                <a:solidFill>
                  <a:srgbClr val="000000"/>
                </a:solidFill>
                <a:effectLst/>
                <a:latin typeface="Lato" panose="020F0502020204030203"/>
                <a:ea typeface="Calibri" panose="020F0502020204030204" pitchFamily="34" charset="0"/>
              </a:rPr>
              <a:t>Ponadto Komisja wskazała, że nie jest właściwym </a:t>
            </a:r>
            <a:r>
              <a:rPr lang="pl-PL" sz="1600" u="sng" dirty="0">
                <a:solidFill>
                  <a:srgbClr val="000000"/>
                </a:solidFill>
                <a:effectLst/>
                <a:latin typeface="Lato" panose="020F0502020204030203"/>
                <a:ea typeface="Calibri" panose="020F0502020204030204" pitchFamily="34" charset="0"/>
              </a:rPr>
              <a:t>oddzielanie fazy konstrukcyjnej </a:t>
            </a:r>
            <a:r>
              <a:rPr lang="pl-PL" sz="1600" dirty="0">
                <a:solidFill>
                  <a:srgbClr val="000000"/>
                </a:solidFill>
                <a:effectLst/>
                <a:latin typeface="Lato" panose="020F0502020204030203"/>
                <a:ea typeface="Calibri" panose="020F0502020204030204" pitchFamily="34" charset="0"/>
              </a:rPr>
              <a:t>realizacji projektu </a:t>
            </a:r>
            <a:r>
              <a:rPr lang="pl-PL" sz="1600" u="sng" dirty="0">
                <a:solidFill>
                  <a:srgbClr val="000000"/>
                </a:solidFill>
                <a:effectLst/>
                <a:latin typeface="Lato" panose="020F0502020204030203"/>
                <a:ea typeface="Calibri" panose="020F0502020204030204" pitchFamily="34" charset="0"/>
              </a:rPr>
              <a:t>od fazy eksploatacyjnej </a:t>
            </a:r>
            <a:r>
              <a:rPr lang="pl-PL" sz="1600" dirty="0">
                <a:solidFill>
                  <a:srgbClr val="000000"/>
                </a:solidFill>
                <a:effectLst/>
                <a:latin typeface="Lato" panose="020F0502020204030203"/>
                <a:ea typeface="Calibri" panose="020F0502020204030204" pitchFamily="34" charset="0"/>
              </a:rPr>
              <a:t>i wiązanie możliwości odzyskiwania podatku jedynie z beneficjentem. W konsekwencji Komisja dochodzi do wniosku, że </a:t>
            </a:r>
            <a:r>
              <a:rPr lang="pl-PL" sz="1600" b="1" dirty="0">
                <a:solidFill>
                  <a:srgbClr val="000000"/>
                </a:solidFill>
                <a:effectLst/>
                <a:latin typeface="Lato" panose="020F0502020204030203"/>
                <a:ea typeface="Calibri" panose="020F0502020204030204" pitchFamily="34" charset="0"/>
              </a:rPr>
              <a:t>VAT </a:t>
            </a:r>
            <a:r>
              <a:rPr lang="pl-PL" sz="1600" b="1" u="sng" dirty="0">
                <a:solidFill>
                  <a:srgbClr val="000000"/>
                </a:solidFill>
                <a:effectLst/>
                <a:latin typeface="Lato" panose="020F0502020204030203"/>
                <a:ea typeface="Calibri" panose="020F0502020204030204" pitchFamily="34" charset="0"/>
              </a:rPr>
              <a:t>nie powinien stanowić wydatku kwalifikowalnego</a:t>
            </a:r>
            <a:r>
              <a:rPr lang="pl-PL" sz="1600" b="1" dirty="0">
                <a:solidFill>
                  <a:srgbClr val="000000"/>
                </a:solidFill>
                <a:effectLst/>
                <a:latin typeface="Lato" panose="020F0502020204030203"/>
                <a:ea typeface="Calibri" panose="020F0502020204030204" pitchFamily="34" charset="0"/>
              </a:rPr>
              <a:t> w każdym przypadku, gdy w fazie eksploatacyjnej projektu podmiot wykorzystujący infrastrukturę, niezależnie od swojego statusu i powiązania z beneficjentem, będzie miał możliwość odzyskania podatku VAT. </a:t>
            </a:r>
          </a:p>
        </p:txBody>
      </p:sp>
      <p:sp>
        <p:nvSpPr>
          <p:cNvPr id="2" name="TextBox 4">
            <a:extLst>
              <a:ext uri="{FF2B5EF4-FFF2-40B4-BE49-F238E27FC236}">
                <a16:creationId xmlns:a16="http://schemas.microsoft.com/office/drawing/2014/main" id="{0CFB8DE6-A614-4F08-9BB1-5FC95510071E}"/>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Komisji Europejskiej w zakresie kwalifikowalności VAT z dnia 30 października 2018 r.</a:t>
            </a:r>
          </a:p>
        </p:txBody>
      </p:sp>
    </p:spTree>
    <p:extLst>
      <p:ext uri="{BB962C8B-B14F-4D97-AF65-F5344CB8AC3E}">
        <p14:creationId xmlns:p14="http://schemas.microsoft.com/office/powerpoint/2010/main" val="401878132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132856"/>
            <a:ext cx="8064896" cy="2800767"/>
          </a:xfrm>
          <a:prstGeom prst="rect">
            <a:avLst/>
          </a:prstGeom>
          <a:noFill/>
        </p:spPr>
        <p:txBody>
          <a:bodyPr wrap="square">
            <a:spAutoFit/>
          </a:bodyPr>
          <a:lstStyle/>
          <a:p>
            <a:r>
              <a:rPr lang="pl-PL" sz="1600" dirty="0">
                <a:solidFill>
                  <a:srgbClr val="333333"/>
                </a:solidFill>
                <a:latin typeface="Lato" panose="020F0502020204030203"/>
              </a:rPr>
              <a:t>Z</a:t>
            </a:r>
            <a:r>
              <a:rPr lang="pl-PL" sz="1600" i="0" dirty="0">
                <a:solidFill>
                  <a:srgbClr val="333333"/>
                </a:solidFill>
                <a:effectLst/>
                <a:latin typeface="Lato" panose="020F0502020204030203"/>
              </a:rPr>
              <a:t>astosowanie zwolnienia dla usług ściśle związanych ze sportem lub wychowaniem fizycznym doznaje pewnych ograniczeń – ze względu na cel tej usługi, jak również status usługodawcy i usługobiorcy. Podmiotami uprawnionymi do skorzystania z tego zwolnienia są podmioty będące klubem sportowym, związkiem sportowym oraz związkiem stowarzyszeń i innych osób prawnych. Ponadto, świadczone usługi muszą być świadczone na rzecz osób uprawiających sport lub uczestniczących w wychowaniu fizycznym. Jednocześnie świadczone usługi muszą być ściśle związane ze sportem lub wychowaniem fizycznym oraz konieczne do organizowania i uprawiania sportu lub organizowania wychowania fizycznego i uczestniczenia w nim. Niespełnienie chociażby jednej z przesłanek (podmiotowej lub przedmiotowej) powoduje, że świadczenie usług nie korzysta ze zwolnienia od podatku na podstawie ww. regulacji.</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związanych ze sportem</a:t>
            </a:r>
          </a:p>
        </p:txBody>
      </p:sp>
    </p:spTree>
    <p:extLst>
      <p:ext uri="{BB962C8B-B14F-4D97-AF65-F5344CB8AC3E}">
        <p14:creationId xmlns:p14="http://schemas.microsoft.com/office/powerpoint/2010/main" val="1868808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395536" y="1916832"/>
            <a:ext cx="8352928" cy="2800767"/>
          </a:xfrm>
          <a:prstGeom prst="rect">
            <a:avLst/>
          </a:prstGeom>
          <a:noFill/>
        </p:spPr>
        <p:txBody>
          <a:bodyPr wrap="square">
            <a:spAutoFit/>
          </a:bodyPr>
          <a:lstStyle/>
          <a:p>
            <a:r>
              <a:rPr lang="pl-PL" sz="1600" b="1" i="0" dirty="0">
                <a:effectLst/>
                <a:latin typeface="Lato" panose="020F0502020204030203"/>
              </a:rPr>
              <a:t>Art. 43 ust. 1 pkt 33) ustawy o VAT:</a:t>
            </a:r>
          </a:p>
          <a:p>
            <a:pPr algn="l"/>
            <a:r>
              <a:rPr lang="pl-PL" sz="1600" dirty="0">
                <a:latin typeface="Lato" panose="020F0502020204030203"/>
              </a:rPr>
              <a:t>Zwalnia się od podatku </a:t>
            </a:r>
            <a:r>
              <a:rPr lang="pl-PL" sz="1600" b="0" i="0" dirty="0">
                <a:effectLst/>
                <a:latin typeface="Lato" panose="020F0502020204030203"/>
              </a:rPr>
              <a:t>usługi kulturalne świadczone przez:</a:t>
            </a:r>
          </a:p>
          <a:p>
            <a:pPr marL="342900" indent="-342900" algn="l">
              <a:buFont typeface="+mj-lt"/>
              <a:buAutoNum type="alphaLcParenR"/>
            </a:pPr>
            <a:r>
              <a:rPr lang="pl-PL" sz="1600" b="0" i="0" dirty="0">
                <a:effectLst/>
                <a:latin typeface="Lato" panose="020F0502020204030203"/>
              </a:rPr>
              <a:t>podmioty prawa publicznego lub inne podmioty uznane na podstawie odrębnych przepisów za instytucje o charakterze kulturalnym lub wpisane do rejestru instytucji kultury, prowadzonego przez organizatora będącego podmiotem tworzącym instytucje kultury w rozumieniu </a:t>
            </a:r>
            <a:r>
              <a:rPr lang="pl-PL" sz="1600" b="0" i="0" u="none" strike="noStrike" dirty="0">
                <a:effectLst/>
                <a:latin typeface="Lato" panose="020F0502020204030203"/>
              </a:rPr>
              <a:t>przepisów</a:t>
            </a:r>
            <a:r>
              <a:rPr lang="pl-PL" sz="1600" b="0" i="0" dirty="0">
                <a:effectLst/>
                <a:latin typeface="Lato" panose="020F0502020204030203"/>
              </a:rPr>
              <a:t> o organizowaniu i prowadzeniu działalności kulturalnej, oraz dostawę towarów ściśle z tymi usługami związaną,</a:t>
            </a:r>
          </a:p>
          <a:p>
            <a:pPr marL="342900" indent="-342900" algn="l">
              <a:buFont typeface="+mj-lt"/>
              <a:buAutoNum type="alphaLcParenR"/>
            </a:pPr>
            <a:r>
              <a:rPr lang="pl-PL" sz="1600" b="0" i="0" dirty="0">
                <a:effectLst/>
                <a:latin typeface="Lato" panose="020F0502020204030203"/>
              </a:rPr>
              <a:t>indywidualnych twórców i artystów wykonawców, w rozumieniu </a:t>
            </a:r>
            <a:r>
              <a:rPr lang="pl-PL" sz="1600" b="0" i="0" u="none" strike="noStrike" dirty="0">
                <a:effectLst/>
                <a:latin typeface="Lato" panose="020F0502020204030203"/>
              </a:rPr>
              <a:t>przepisów</a:t>
            </a:r>
            <a:r>
              <a:rPr lang="pl-PL" sz="1600" b="0" i="0" dirty="0">
                <a:effectLst/>
                <a:latin typeface="Lato" panose="020F0502020204030203"/>
              </a:rPr>
              <a:t> o prawie autorskim i prawach pokrewnych, wynagradzane w formie honorariów, w tym za przekazanie lub udzielenie licencji do praw autorskich lub praw do artystycznego wykonania utworów.</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kulturalnych</a:t>
            </a:r>
          </a:p>
        </p:txBody>
      </p:sp>
    </p:spTree>
    <p:extLst>
      <p:ext uri="{BB962C8B-B14F-4D97-AF65-F5344CB8AC3E}">
        <p14:creationId xmlns:p14="http://schemas.microsoft.com/office/powerpoint/2010/main" val="393900380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536174"/>
            <a:ext cx="8352928" cy="3785652"/>
          </a:xfrm>
          <a:prstGeom prst="rect">
            <a:avLst/>
          </a:prstGeom>
          <a:noFill/>
        </p:spPr>
        <p:txBody>
          <a:bodyPr wrap="square">
            <a:spAutoFit/>
          </a:bodyPr>
          <a:lstStyle/>
          <a:p>
            <a:r>
              <a:rPr lang="pl-PL" sz="1600" b="1" dirty="0">
                <a:solidFill>
                  <a:srgbClr val="333333"/>
                </a:solidFill>
                <a:latin typeface="Lato" panose="020F0502020204030203"/>
              </a:rPr>
              <a:t>Art. 43 ust. 19 ustawy o VAT:</a:t>
            </a:r>
            <a:r>
              <a:rPr lang="pl-PL" sz="1600" i="0" dirty="0">
                <a:solidFill>
                  <a:srgbClr val="333333"/>
                </a:solidFill>
                <a:effectLst/>
                <a:latin typeface="Lato" panose="020F0502020204030203"/>
              </a:rPr>
              <a:t>	</a:t>
            </a:r>
          </a:p>
          <a:p>
            <a:r>
              <a:rPr lang="pl-PL" sz="1600" i="0" dirty="0">
                <a:solidFill>
                  <a:srgbClr val="333333"/>
                </a:solidFill>
                <a:effectLst/>
                <a:latin typeface="Lato" panose="020F0502020204030203"/>
              </a:rPr>
              <a:t>Zwolnienie, o którym mowa w ust. 1 pkt 33, </a:t>
            </a:r>
            <a:r>
              <a:rPr lang="pl-PL" sz="1600" b="1" i="0" dirty="0">
                <a:solidFill>
                  <a:srgbClr val="333333"/>
                </a:solidFill>
                <a:effectLst/>
                <a:latin typeface="Lato" panose="020F0502020204030203"/>
              </a:rPr>
              <a:t>nie ma zastosowania do</a:t>
            </a:r>
            <a:r>
              <a:rPr lang="pl-PL" sz="1600" i="0" dirty="0">
                <a:solidFill>
                  <a:srgbClr val="333333"/>
                </a:solidFill>
                <a:effectLst/>
                <a:latin typeface="Lato" panose="020F0502020204030203"/>
              </a:rPr>
              <a:t>:</a:t>
            </a:r>
          </a:p>
          <a:p>
            <a:r>
              <a:rPr lang="pl-PL" sz="1600" i="0" dirty="0">
                <a:solidFill>
                  <a:srgbClr val="333333"/>
                </a:solidFill>
                <a:effectLst/>
                <a:latin typeface="Lato" panose="020F0502020204030203"/>
              </a:rPr>
              <a:t>1)	usług związanych z filmami i nagraniami na wszelkich nośnikach;</a:t>
            </a:r>
          </a:p>
          <a:p>
            <a:r>
              <a:rPr lang="pl-PL" sz="1600" i="0" dirty="0">
                <a:solidFill>
                  <a:srgbClr val="333333"/>
                </a:solidFill>
                <a:effectLst/>
                <a:latin typeface="Lato" panose="020F0502020204030203"/>
              </a:rPr>
              <a:t>2)	wstępu:</a:t>
            </a:r>
          </a:p>
          <a:p>
            <a:pPr lvl="1"/>
            <a:r>
              <a:rPr lang="pl-PL" sz="1600" i="0" dirty="0">
                <a:solidFill>
                  <a:srgbClr val="333333"/>
                </a:solidFill>
                <a:effectLst/>
                <a:latin typeface="Lato" panose="020F0502020204030203"/>
              </a:rPr>
              <a:t>a)	na spektakle, koncerty, przedstawienia i imprezy w zakresie twórczości i wykonawstwa artystycznego i literackiego,</a:t>
            </a:r>
          </a:p>
          <a:p>
            <a:pPr lvl="1"/>
            <a:r>
              <a:rPr lang="pl-PL" sz="1600" i="0" dirty="0">
                <a:solidFill>
                  <a:srgbClr val="333333"/>
                </a:solidFill>
                <a:effectLst/>
                <a:latin typeface="Lato" panose="020F0502020204030203"/>
              </a:rPr>
              <a:t>b)	do wesołych miasteczek, parków rozrywki, cyrków, dyskotek, </a:t>
            </a:r>
            <a:r>
              <a:rPr lang="pl-PL" sz="1600" i="0" dirty="0" err="1">
                <a:solidFill>
                  <a:srgbClr val="333333"/>
                </a:solidFill>
                <a:effectLst/>
                <a:latin typeface="Lato" panose="020F0502020204030203"/>
              </a:rPr>
              <a:t>sal</a:t>
            </a:r>
            <a:r>
              <a:rPr lang="pl-PL" sz="1600" i="0" dirty="0">
                <a:solidFill>
                  <a:srgbClr val="333333"/>
                </a:solidFill>
                <a:effectLst/>
                <a:latin typeface="Lato" panose="020F0502020204030203"/>
              </a:rPr>
              <a:t> balowych,</a:t>
            </a:r>
          </a:p>
          <a:p>
            <a:pPr lvl="1"/>
            <a:r>
              <a:rPr lang="pl-PL" sz="1600" i="0" dirty="0">
                <a:solidFill>
                  <a:srgbClr val="333333"/>
                </a:solidFill>
                <a:effectLst/>
                <a:latin typeface="Lato" panose="020F0502020204030203"/>
              </a:rPr>
              <a:t>c)	do parków rekreacyjnych, na plaże i do innych miejsc o charakterze kulturalnym;</a:t>
            </a:r>
          </a:p>
          <a:p>
            <a:r>
              <a:rPr lang="pl-PL" sz="1600" i="0" dirty="0">
                <a:solidFill>
                  <a:srgbClr val="333333"/>
                </a:solidFill>
                <a:effectLst/>
                <a:latin typeface="Lato" panose="020F0502020204030203"/>
              </a:rPr>
              <a:t>3)	wstępu oraz wypożyczania wydawnictw w zakresie usług świadczonych przez biblioteki, archiwa, muzea i innych usług związanych z kulturą;</a:t>
            </a:r>
          </a:p>
          <a:p>
            <a:r>
              <a:rPr lang="pl-PL" sz="1600" i="0" dirty="0">
                <a:solidFill>
                  <a:srgbClr val="333333"/>
                </a:solidFill>
                <a:effectLst/>
                <a:latin typeface="Lato" panose="020F0502020204030203"/>
              </a:rPr>
              <a:t>4)	usług związanych z produkcją filmów i nagrań na wszelkich nośnikach;</a:t>
            </a:r>
          </a:p>
          <a:p>
            <a:r>
              <a:rPr lang="pl-PL" sz="1600" i="0" dirty="0">
                <a:solidFill>
                  <a:srgbClr val="333333"/>
                </a:solidFill>
                <a:effectLst/>
                <a:latin typeface="Lato" panose="020F0502020204030203"/>
              </a:rPr>
              <a:t>5)	działalności agencji informacyjnych;</a:t>
            </a:r>
          </a:p>
          <a:p>
            <a:r>
              <a:rPr lang="pl-PL" sz="1600" i="0" dirty="0">
                <a:solidFill>
                  <a:srgbClr val="333333"/>
                </a:solidFill>
                <a:effectLst/>
                <a:latin typeface="Lato" panose="020F0502020204030203"/>
              </a:rPr>
              <a:t>6)	usług wydawniczych;</a:t>
            </a:r>
          </a:p>
          <a:p>
            <a:r>
              <a:rPr lang="pl-PL" sz="1600" i="0" dirty="0">
                <a:solidFill>
                  <a:srgbClr val="333333"/>
                </a:solidFill>
                <a:effectLst/>
                <a:latin typeface="Lato" panose="020F0502020204030203"/>
              </a:rPr>
              <a:t>7)	usług radia i telewizji, z zastrzeżeniem ust. 1 pkt 34;</a:t>
            </a:r>
          </a:p>
          <a:p>
            <a:r>
              <a:rPr lang="pl-PL" sz="1600" i="0" dirty="0">
                <a:solidFill>
                  <a:srgbClr val="333333"/>
                </a:solidFill>
                <a:effectLst/>
                <a:latin typeface="Lato" panose="020F0502020204030203"/>
              </a:rPr>
              <a:t>8)	usług ochrony praw.</a:t>
            </a:r>
            <a:endParaRPr lang="pl-PL" sz="1600" i="0" dirty="0">
              <a:solidFill>
                <a:srgbClr val="333333"/>
              </a:solidFill>
              <a:effectLst/>
              <a:latin typeface="Open Sans"/>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kulturalnych</a:t>
            </a:r>
          </a:p>
        </p:txBody>
      </p:sp>
    </p:spTree>
    <p:extLst>
      <p:ext uri="{BB962C8B-B14F-4D97-AF65-F5344CB8AC3E}">
        <p14:creationId xmlns:p14="http://schemas.microsoft.com/office/powerpoint/2010/main" val="129742882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772816"/>
            <a:ext cx="8064896" cy="3785652"/>
          </a:xfrm>
          <a:prstGeom prst="rect">
            <a:avLst/>
          </a:prstGeom>
          <a:noFill/>
        </p:spPr>
        <p:txBody>
          <a:bodyPr wrap="square">
            <a:spAutoFit/>
          </a:bodyPr>
          <a:lstStyle/>
          <a:p>
            <a:r>
              <a:rPr lang="pl-PL" sz="1600" dirty="0">
                <a:solidFill>
                  <a:srgbClr val="333333"/>
                </a:solidFill>
                <a:latin typeface="Lato" panose="020F0502020204030203"/>
              </a:rPr>
              <a:t>Przepisy dotyczące podatku VAT nie definiują pojęć „kultura” i „usługa kulturalna”. Należy zatem posłużyć się wykładnią literalną w odniesieniu do językowego znaczenia tych pojęć. Kultura oznacza „materialną i umysłową działalność społeczeństw oraz jej wytwory”, zaś usługa to „pomoc okazana komuś”, „działalność gospodarcza służąca do zaspokajania potrzeb ludzi”. Natomiast, określenie kulturalny oznacza „odnoszący się do tworzenia i upowszechniania kultury lub stanowiący jej składnik”.</a:t>
            </a:r>
          </a:p>
          <a:p>
            <a:endParaRPr lang="pl-PL" sz="1600" dirty="0">
              <a:solidFill>
                <a:srgbClr val="333333"/>
              </a:solidFill>
              <a:latin typeface="Lato" panose="020F0502020204030203"/>
            </a:endParaRPr>
          </a:p>
          <a:p>
            <a:r>
              <a:rPr lang="pl-PL" sz="1600" dirty="0">
                <a:solidFill>
                  <a:srgbClr val="333333"/>
                </a:solidFill>
                <a:latin typeface="Lato" panose="020F0502020204030203"/>
              </a:rPr>
              <a:t>Ponieważ ustawodawca nie zdefiniował też co należy rozumieć pod pojęciem „kultura” lub „usługa kulturalna”, organ podatkowy odniósł się do ich znaczenia słownikowego. W jego ocenie kultura to ogół wytworów i osiągnięć z dziedziny sztuki, funkcjonujących w postaci np. dzieł artystycznych, związanych z twórczością artystyczną (np. o charakterze literackim, naukowym, plastycznym, muzycznym). Natomiast sztuka to dziedzina działalności artystycznej wyróżniana ze względu na reprezentowane przez nią wartości estetyczne, dydaktyczne, terapeutyczne, naukowe, też: wytwór lub wytwory takiej działalności.</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Zwolnienie usług kulturalnych</a:t>
            </a:r>
          </a:p>
        </p:txBody>
      </p:sp>
    </p:spTree>
    <p:extLst>
      <p:ext uri="{BB962C8B-B14F-4D97-AF65-F5344CB8AC3E}">
        <p14:creationId xmlns:p14="http://schemas.microsoft.com/office/powerpoint/2010/main" val="159058976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351508"/>
            <a:ext cx="8352928" cy="4154984"/>
          </a:xfrm>
          <a:prstGeom prst="rect">
            <a:avLst/>
          </a:prstGeom>
          <a:noFill/>
        </p:spPr>
        <p:txBody>
          <a:bodyPr wrap="square">
            <a:spAutoFit/>
          </a:bodyPr>
          <a:lstStyle/>
          <a:p>
            <a:r>
              <a:rPr lang="pl-PL" sz="1600" b="1" i="0" dirty="0">
                <a:solidFill>
                  <a:srgbClr val="333333"/>
                </a:solidFill>
                <a:effectLst/>
                <a:latin typeface="Lato" panose="020F0502020204030203"/>
              </a:rPr>
              <a:t>Art. 43 ustawy o VAT:</a:t>
            </a:r>
          </a:p>
          <a:p>
            <a:r>
              <a:rPr lang="pl-PL" sz="1600" dirty="0">
                <a:solidFill>
                  <a:srgbClr val="333333"/>
                </a:solidFill>
                <a:latin typeface="Lato" panose="020F0502020204030203"/>
              </a:rPr>
              <a:t>1</a:t>
            </a:r>
            <a:r>
              <a:rPr lang="pl-PL" sz="1600" i="0" dirty="0">
                <a:solidFill>
                  <a:srgbClr val="333333"/>
                </a:solidFill>
                <a:effectLst/>
                <a:latin typeface="Lato" panose="020F0502020204030203"/>
              </a:rPr>
              <a:t>7.  Zwolnienia, o których mowa w ust. 1 pkt 18, 18a, 22-24, 26, 28, 29, 31, 32 i 33 lit. a, </a:t>
            </a:r>
            <a:r>
              <a:rPr lang="pl-PL" sz="1600" b="1" i="0" u="sng" dirty="0">
                <a:solidFill>
                  <a:srgbClr val="333333"/>
                </a:solidFill>
                <a:effectLst/>
                <a:latin typeface="Lato" panose="020F0502020204030203"/>
              </a:rPr>
              <a:t>nie mają zastosowania </a:t>
            </a:r>
            <a:r>
              <a:rPr lang="pl-PL" sz="1600" i="0" dirty="0">
                <a:solidFill>
                  <a:srgbClr val="333333"/>
                </a:solidFill>
                <a:effectLst/>
                <a:latin typeface="Lato" panose="020F0502020204030203"/>
              </a:rPr>
              <a:t>do dostawy towarów lub świadczenia usług ściśle związanych z usługami podstawowymi, jeżeli:</a:t>
            </a:r>
          </a:p>
          <a:p>
            <a:pPr marL="342900" indent="-342900">
              <a:buFont typeface="+mj-lt"/>
              <a:buAutoNum type="arabicParenR"/>
            </a:pPr>
            <a:r>
              <a:rPr lang="pl-PL" sz="1400" i="0" dirty="0">
                <a:solidFill>
                  <a:srgbClr val="333333"/>
                </a:solidFill>
                <a:effectLst/>
                <a:latin typeface="Lato" panose="020F0502020204030203"/>
              </a:rPr>
              <a:t>nie są one niezbędne do wykonania usługi podstawowej, zwolnionej zgodnie z ust. 1 pkt 18, 18a, 22-24, 26, 28, 29, 31, 32 i 33 lit. a lub</a:t>
            </a:r>
          </a:p>
          <a:p>
            <a:pPr marL="342900" indent="-342900">
              <a:buFont typeface="+mj-lt"/>
              <a:buAutoNum type="arabicParenR"/>
            </a:pPr>
            <a:r>
              <a:rPr lang="pl-PL" sz="1400" i="0" dirty="0">
                <a:solidFill>
                  <a:srgbClr val="333333"/>
                </a:solidFill>
                <a:effectLst/>
                <a:latin typeface="Lato" panose="020F0502020204030203"/>
              </a:rPr>
              <a:t>ich głównym celem jest osiągnięcie dodatkowego dochodu przez podatnika, przez konkurencyjne wykonywanie tych czynności w stosunku do podatników niekorzystających z takiego zwolnienia.</a:t>
            </a:r>
          </a:p>
          <a:p>
            <a:endParaRPr lang="pl-PL" sz="1600" i="0" dirty="0">
              <a:solidFill>
                <a:srgbClr val="333333"/>
              </a:solidFill>
              <a:effectLst/>
              <a:latin typeface="Lato" panose="020F0502020204030203"/>
            </a:endParaRPr>
          </a:p>
          <a:p>
            <a:r>
              <a:rPr lang="pl-PL" sz="1600" i="0" dirty="0">
                <a:solidFill>
                  <a:srgbClr val="333333"/>
                </a:solidFill>
                <a:effectLst/>
                <a:latin typeface="Lato" panose="020F0502020204030203"/>
              </a:rPr>
              <a:t>17a. Zwolnienia, o których mowa w ust. 1 pkt 18a, 23, 26, 28, 29 i 33 lit. a, mają zastosowanie do dostawy towarów lub świadczenia usług ściśle związanych z usługami podstawowymi, dokonywanych przez podmioty świadczące usługi podstawowe.</a:t>
            </a:r>
          </a:p>
          <a:p>
            <a:endParaRPr lang="pl-PL" sz="1600" i="0" dirty="0">
              <a:solidFill>
                <a:srgbClr val="333333"/>
              </a:solidFill>
              <a:effectLst/>
              <a:latin typeface="Lato" panose="020F0502020204030203"/>
            </a:endParaRPr>
          </a:p>
          <a:p>
            <a:r>
              <a:rPr lang="pl-PL" sz="1600" i="0" dirty="0">
                <a:solidFill>
                  <a:srgbClr val="333333"/>
                </a:solidFill>
                <a:effectLst/>
                <a:latin typeface="Lato" panose="020F0502020204030203"/>
              </a:rPr>
              <a:t>18. Zwolnienia, o których mowa w ust. 1 pkt 31, 32 i 33 lit. a, stosuje się, pod warunkiem że podmioty wykonujące czynności, o których mowa w tych przepisach, nie osiągają w sposób systematyczny zysków z tej działalności, a w przypadku ich osiągnięcia są one przeznaczane w całości na kontynuację lub doskonalenie świadczonych usług.</a:t>
            </a:r>
            <a:endParaRPr lang="pl-PL" sz="1600" i="0" dirty="0">
              <a:solidFill>
                <a:srgbClr val="333333"/>
              </a:solidFill>
              <a:effectLst/>
              <a:latin typeface="Open Sans"/>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Przepisy wspólne dla zwolnień przedmiotowych</a:t>
            </a:r>
          </a:p>
        </p:txBody>
      </p:sp>
    </p:spTree>
    <p:extLst>
      <p:ext uri="{BB962C8B-B14F-4D97-AF65-F5344CB8AC3E}">
        <p14:creationId xmlns:p14="http://schemas.microsoft.com/office/powerpoint/2010/main" val="353443158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268760"/>
            <a:ext cx="8064896" cy="4278094"/>
          </a:xfrm>
          <a:prstGeom prst="rect">
            <a:avLst/>
          </a:prstGeom>
          <a:noFill/>
        </p:spPr>
        <p:txBody>
          <a:bodyPr wrap="square">
            <a:spAutoFit/>
          </a:bodyPr>
          <a:lstStyle/>
          <a:p>
            <a:endParaRPr lang="pl-PL" sz="1600" b="1" i="0" dirty="0">
              <a:solidFill>
                <a:srgbClr val="333333"/>
              </a:solidFill>
              <a:effectLst/>
              <a:latin typeface="Lato" panose="020F0502020204030203"/>
            </a:endParaRPr>
          </a:p>
          <a:p>
            <a:r>
              <a:rPr lang="pl-PL" sz="1600" b="1" i="0" dirty="0">
                <a:solidFill>
                  <a:srgbClr val="333333"/>
                </a:solidFill>
                <a:effectLst/>
                <a:latin typeface="Lato" panose="020F0502020204030203"/>
              </a:rPr>
              <a:t>Wyrok NSA z dnia 19 grudnia 2018 r., sygn. akt I FSK 2118/16</a:t>
            </a:r>
          </a:p>
          <a:p>
            <a:r>
              <a:rPr lang="pl-PL" sz="1600" i="0" dirty="0">
                <a:solidFill>
                  <a:srgbClr val="333333"/>
                </a:solidFill>
                <a:effectLst/>
                <a:latin typeface="Lato" panose="020F0502020204030203"/>
              </a:rPr>
              <a:t>Sąd pierwszej instancji oraz organy podatkowe dokonały błędnej wykładni art. 43 ust. 1 pkt 18a </a:t>
            </a:r>
            <a:r>
              <a:rPr lang="pl-PL" sz="1600" i="0" dirty="0" err="1">
                <a:solidFill>
                  <a:srgbClr val="333333"/>
                </a:solidFill>
                <a:effectLst/>
                <a:latin typeface="Lato" panose="020F0502020204030203"/>
              </a:rPr>
              <a:t>u.p.tu</a:t>
            </a:r>
            <a:r>
              <a:rPr lang="pl-PL" sz="1600" i="0" dirty="0">
                <a:solidFill>
                  <a:srgbClr val="333333"/>
                </a:solidFill>
                <a:effectLst/>
                <a:latin typeface="Lato" panose="020F0502020204030203"/>
              </a:rPr>
              <a:t>. uznając, że w przypadku świadczenia szpitalnego, zwolnieniem od podatku nie mogą być objęte usługi ściśle związane z usługami podstawowymi, takie jak (przykładowo): mycie i dezynfekcja kaczek, nocników i basenów, wymiana bielizny pościelowej, mycie i dezynfekcja łóżek po wypisie, rozdawanie lub pomoc przy rozdawaniu posiłków, pomoc przy transporcie i myciu narzędzi medycznych, transport czystej i brudnej bielizny, transport odpadów, transport posiłków, ich dystrybucja, zbieranie i transport resztek pokonsumpcyjnych, transport łóżek, czy transport materiałów biologicznych do badań). </a:t>
            </a:r>
            <a:r>
              <a:rPr lang="pl-PL" sz="1600" b="1" i="0" dirty="0">
                <a:solidFill>
                  <a:srgbClr val="333333"/>
                </a:solidFill>
                <a:effectLst/>
                <a:latin typeface="Lato" panose="020F0502020204030203"/>
              </a:rPr>
              <a:t>Czynności tego rodzaju, pomimo, że same nie wchodzą w zakres opieki medycznej (świadczeń podstawowych), to są ściśle z nimi związane, gdyż nie stanowiąc celu samego w sobie, służą należytemu wykonywaniu opieki w stosunku do pacjentów oraz właściwemu przygotowaniu zabiegów (działań) medycznych</a:t>
            </a:r>
            <a:r>
              <a:rPr lang="pl-PL" sz="1600" i="0" dirty="0">
                <a:solidFill>
                  <a:srgbClr val="333333"/>
                </a:solidFill>
                <a:effectLst/>
                <a:latin typeface="Lato" panose="020F0502020204030203"/>
              </a:rPr>
              <a:t>. Do tych czynności nie można jednak zaliczyć toalety pośmiertnej, gdyż nie pozostaje ona w bezpośrednim związku z opieką nad pacjentami, lecz służy zasadniczo przygotowaniu zwłok do ubrania.</a:t>
            </a:r>
            <a:endParaRPr lang="pl-PL" sz="1600" i="0" dirty="0">
              <a:solidFill>
                <a:srgbClr val="333333"/>
              </a:solidFill>
              <a:effectLst/>
              <a:latin typeface="Open Sans"/>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Przepisy wspólne dla zwolnień przedmiotowych</a:t>
            </a:r>
          </a:p>
        </p:txBody>
      </p:sp>
    </p:spTree>
    <p:extLst>
      <p:ext uri="{BB962C8B-B14F-4D97-AF65-F5344CB8AC3E}">
        <p14:creationId xmlns:p14="http://schemas.microsoft.com/office/powerpoint/2010/main" val="263282826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412776"/>
            <a:ext cx="8064896" cy="4678204"/>
          </a:xfrm>
          <a:prstGeom prst="rect">
            <a:avLst/>
          </a:prstGeom>
          <a:noFill/>
        </p:spPr>
        <p:txBody>
          <a:bodyPr wrap="square">
            <a:spAutoFit/>
          </a:bodyPr>
          <a:lstStyle/>
          <a:p>
            <a:r>
              <a:rPr lang="pl-PL" sz="1600" b="1" dirty="0">
                <a:solidFill>
                  <a:srgbClr val="333333"/>
                </a:solidFill>
                <a:latin typeface="Lato" panose="020F0502020204030203"/>
              </a:rPr>
              <a:t>Interpretacja indywidualna Dyrektora Krajowej Informacji Skarbowej </a:t>
            </a:r>
            <a:r>
              <a:rPr lang="pl-PL" sz="1600" b="1" i="0" dirty="0">
                <a:solidFill>
                  <a:srgbClr val="333333"/>
                </a:solidFill>
                <a:effectLst/>
                <a:latin typeface="Lato" panose="020F0502020204030203"/>
              </a:rPr>
              <a:t>z dnia            16 kwietnia 2020 r., 0111-KDIB3-2.4012.144.2020.2.SR</a:t>
            </a:r>
          </a:p>
          <a:p>
            <a:r>
              <a:rPr lang="pl-PL" sz="1400" i="0" dirty="0">
                <a:solidFill>
                  <a:srgbClr val="333333"/>
                </a:solidFill>
                <a:effectLst/>
                <a:latin typeface="Lato" panose="020F0502020204030203"/>
              </a:rPr>
              <a:t>Wnioskodawca wprowadził na rynek urządzenie o nazwie X, które stanowi nowoczesny system zdalnej opieki nad najbliższymi (tzw. </a:t>
            </a:r>
            <a:r>
              <a:rPr lang="pl-PL" sz="1400" i="0" dirty="0" err="1">
                <a:solidFill>
                  <a:srgbClr val="333333"/>
                </a:solidFill>
                <a:effectLst/>
                <a:latin typeface="Lato" panose="020F0502020204030203"/>
              </a:rPr>
              <a:t>teleopieka</a:t>
            </a:r>
            <a:r>
              <a:rPr lang="pl-PL" sz="1400" i="0" dirty="0">
                <a:solidFill>
                  <a:srgbClr val="333333"/>
                </a:solidFill>
                <a:effectLst/>
                <a:latin typeface="Lato" panose="020F0502020204030203"/>
              </a:rPr>
              <a:t>). Wnioskodawca jako dystrybutor urządzenia sprzedaje je na rzecz pośredników, którzy dalej odsprzedają je kolejnym nabywcom (w tym w ramach postępowań o zamówienia publiczne z zakresu świadczenia usług opiekuńczych na rzecz osób starszych).</a:t>
            </a:r>
          </a:p>
          <a:p>
            <a:endParaRPr lang="pl-PL" sz="1400" i="0" dirty="0">
              <a:solidFill>
                <a:srgbClr val="333333"/>
              </a:solidFill>
              <a:effectLst/>
              <a:latin typeface="Lato" panose="020F0502020204030203"/>
            </a:endParaRPr>
          </a:p>
          <a:p>
            <a:r>
              <a:rPr lang="pl-PL" sz="1400" i="0" dirty="0">
                <a:solidFill>
                  <a:srgbClr val="333333"/>
                </a:solidFill>
                <a:effectLst/>
                <a:latin typeface="Lato" panose="020F0502020204030203"/>
              </a:rPr>
              <a:t>W przedstawionym opisie sprawy Wnioskodawca jednoznacznie wskazał, że nie świadczy usług opieki nad osobami niepełnosprawnymi, przewlekle chorymi lub osobami w podeszłym wieku w miejscu ich zamieszkania. Wnioskodawca wyłącznie dokonuje dostawy urządzeń opisanych we wniosku. Wnioskodawca jest dystrybutorem ww. urządzeń.</a:t>
            </a:r>
          </a:p>
          <a:p>
            <a:endParaRPr lang="pl-PL" sz="1400" i="0" dirty="0">
              <a:solidFill>
                <a:srgbClr val="333333"/>
              </a:solidFill>
              <a:effectLst/>
              <a:latin typeface="Lato" panose="020F0502020204030203"/>
            </a:endParaRPr>
          </a:p>
          <a:p>
            <a:r>
              <a:rPr lang="pl-PL" sz="1400" b="1" i="0" dirty="0">
                <a:solidFill>
                  <a:srgbClr val="333333"/>
                </a:solidFill>
                <a:effectLst/>
                <a:latin typeface="Lato" panose="020F0502020204030203"/>
              </a:rPr>
              <a:t>Zatem w przedmiotowej sprawie dostawa ww. urządzeń nie wypełnia przesłanek uprawniających do zwolnienia od podatku na podstawie art. 43 ust. 1 pkt 23 w zw. z art. 43 ust. 17a ustawy o VAT, ponieważ </a:t>
            </a:r>
            <a:r>
              <a:rPr lang="pl-PL" sz="1400" b="1" i="0" u="sng" dirty="0">
                <a:solidFill>
                  <a:srgbClr val="333333"/>
                </a:solidFill>
                <a:effectLst/>
                <a:latin typeface="Lato" panose="020F0502020204030203"/>
              </a:rPr>
              <a:t>Wnioskodawca nie jest podmiotem świadczącym usługi podstawowe</a:t>
            </a:r>
            <a:r>
              <a:rPr lang="pl-PL" sz="1400" b="1" i="0" dirty="0">
                <a:solidFill>
                  <a:srgbClr val="333333"/>
                </a:solidFill>
                <a:effectLst/>
                <a:latin typeface="Lato" panose="020F0502020204030203"/>
              </a:rPr>
              <a:t>, polegające na opiece nad osobami niepełnosprawnymi, przewlekle chorymi lub osobami w podeszłym wieku świadczonymi w miejscu zamieszkania tych osób</a:t>
            </a:r>
            <a:r>
              <a:rPr lang="pl-PL" sz="1400" i="0" dirty="0">
                <a:solidFill>
                  <a:srgbClr val="333333"/>
                </a:solidFill>
                <a:effectLst/>
                <a:latin typeface="Lato" panose="020F0502020204030203"/>
              </a:rPr>
              <a:t>.</a:t>
            </a:r>
          </a:p>
          <a:p>
            <a:endParaRPr lang="pl-PL" sz="1400" i="0" dirty="0">
              <a:solidFill>
                <a:srgbClr val="333333"/>
              </a:solidFill>
              <a:effectLst/>
              <a:latin typeface="Lato" panose="020F0502020204030203"/>
            </a:endParaRPr>
          </a:p>
          <a:p>
            <a:r>
              <a:rPr lang="pl-PL" sz="1400" i="0" dirty="0">
                <a:solidFill>
                  <a:srgbClr val="333333"/>
                </a:solidFill>
                <a:effectLst/>
                <a:latin typeface="Lato" panose="020F0502020204030203"/>
              </a:rPr>
              <a:t>Tym samym Wnioskodawca dokonując dostawy urządzeń opisanych we wniosku nie może korzystać ze zwolnienia od podatku na podstawie art. 43 ust. 1 pkt 23 ustawy.</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Przepisy wspólne dla zwolnień przedmiotowych</a:t>
            </a:r>
          </a:p>
        </p:txBody>
      </p:sp>
    </p:spTree>
    <p:extLst>
      <p:ext uri="{BB962C8B-B14F-4D97-AF65-F5344CB8AC3E}">
        <p14:creationId xmlns:p14="http://schemas.microsoft.com/office/powerpoint/2010/main" val="361473009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Prawo do odliczenia podatku naliczonego</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68020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0703729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7" name="AutoShape 3"/>
          <p:cNvSpPr>
            <a:spLocks noChangeArrowheads="1"/>
          </p:cNvSpPr>
          <p:nvPr/>
        </p:nvSpPr>
        <p:spPr bwMode="auto">
          <a:xfrm>
            <a:off x="1000100" y="4857760"/>
            <a:ext cx="2000264" cy="1071570"/>
          </a:xfrm>
          <a:prstGeom prst="upArrowCallout">
            <a:avLst>
              <a:gd name="adj1" fmla="val 47872"/>
              <a:gd name="adj2" fmla="val 47872"/>
              <a:gd name="adj3" fmla="val 16667"/>
              <a:gd name="adj4" fmla="val 66667"/>
            </a:avLst>
          </a:prstGeom>
          <a:solidFill>
            <a:schemeClr val="bg1">
              <a:lumMod val="95000"/>
            </a:schemeClr>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pl-PL" sz="1200" dirty="0">
                <a:solidFill>
                  <a:prstClr val="black"/>
                </a:solidFill>
                <a:latin typeface="Lato"/>
              </a:rPr>
              <a:t>Związek z wykonywaną działalnością opodatkowaną</a:t>
            </a:r>
          </a:p>
        </p:txBody>
      </p:sp>
      <p:sp>
        <p:nvSpPr>
          <p:cNvPr id="1028" name="AutoShape 4"/>
          <p:cNvSpPr>
            <a:spLocks noChangeArrowheads="1"/>
          </p:cNvSpPr>
          <p:nvPr/>
        </p:nvSpPr>
        <p:spPr bwMode="auto">
          <a:xfrm>
            <a:off x="3643306" y="4857760"/>
            <a:ext cx="1785950" cy="1071570"/>
          </a:xfrm>
          <a:prstGeom prst="upArrowCallout">
            <a:avLst>
              <a:gd name="adj1" fmla="val 39894"/>
              <a:gd name="adj2" fmla="val 39894"/>
              <a:gd name="adj3" fmla="val 16667"/>
              <a:gd name="adj4" fmla="val 66667"/>
            </a:avLst>
          </a:prstGeom>
          <a:solidFill>
            <a:schemeClr val="bg1">
              <a:lumMod val="95000"/>
            </a:schemeClr>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ts val="1000"/>
              </a:spcAft>
            </a:pPr>
            <a:r>
              <a:rPr lang="pl-PL" sz="1200" dirty="0">
                <a:solidFill>
                  <a:prstClr val="black"/>
                </a:solidFill>
                <a:latin typeface="Lato"/>
              </a:rPr>
              <a:t>Podmiot uprawniony do odliczenia podatku</a:t>
            </a:r>
          </a:p>
        </p:txBody>
      </p:sp>
      <p:sp>
        <p:nvSpPr>
          <p:cNvPr id="3" name="TextBox 4">
            <a:extLst>
              <a:ext uri="{FF2B5EF4-FFF2-40B4-BE49-F238E27FC236}">
                <a16:creationId xmlns:a16="http://schemas.microsoft.com/office/drawing/2014/main" id="{A3123A86-38AC-4E01-B072-6DA63BEECAB9}"/>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Schemat odliczenia podatku od towarów i usług</a:t>
            </a:r>
          </a:p>
        </p:txBody>
      </p:sp>
    </p:spTree>
    <p:extLst>
      <p:ext uri="{BB962C8B-B14F-4D97-AF65-F5344CB8AC3E}">
        <p14:creationId xmlns:p14="http://schemas.microsoft.com/office/powerpoint/2010/main" val="1816991288"/>
      </p:ext>
    </p:extLst>
  </p:cSld>
  <p:clrMapOvr>
    <a:masterClrMapping/>
  </p:clrMapOvr>
  <p:transition spd="slow">
    <p:pull/>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888896518"/>
              </p:ext>
            </p:extLst>
          </p:nvPr>
        </p:nvGraphicFramePr>
        <p:xfrm>
          <a:off x="457200" y="1357298"/>
          <a:ext cx="8229600" cy="489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4">
            <a:extLst>
              <a:ext uri="{FF2B5EF4-FFF2-40B4-BE49-F238E27FC236}">
                <a16:creationId xmlns:a16="http://schemas.microsoft.com/office/drawing/2014/main" id="{F0927254-CF1E-4175-B289-FE59EEBDD387}"/>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Przesłanki odliczenia podatku oraz związek podatku naliczonego ze sprzedażą opodatkowaną </a:t>
            </a:r>
          </a:p>
        </p:txBody>
      </p:sp>
    </p:spTree>
    <p:extLst>
      <p:ext uri="{BB962C8B-B14F-4D97-AF65-F5344CB8AC3E}">
        <p14:creationId xmlns:p14="http://schemas.microsoft.com/office/powerpoint/2010/main" val="1964245691"/>
      </p:ext>
    </p:extLst>
  </p:cSld>
  <p:clrMapOvr>
    <a:masterClrMapping/>
  </p:clrMapOvr>
  <p:transition spd="slow">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03548" y="2348880"/>
            <a:ext cx="8136904" cy="2554545"/>
          </a:xfrm>
          <a:prstGeom prst="rect">
            <a:avLst/>
          </a:prstGeom>
          <a:noFill/>
        </p:spPr>
        <p:txBody>
          <a:bodyPr wrap="square">
            <a:spAutoFit/>
          </a:bodyPr>
          <a:lstStyle/>
          <a:p>
            <a:r>
              <a:rPr lang="pl-PL" sz="1600" b="1" dirty="0">
                <a:solidFill>
                  <a:srgbClr val="333333"/>
                </a:solidFill>
                <a:latin typeface="Lato" panose="020F0502020204030203"/>
              </a:rPr>
              <a:t>Art. 5 ust. 1 pkt 5 ustawy</a:t>
            </a:r>
            <a:r>
              <a:rPr lang="pl-PL" sz="1600" b="1" i="0" dirty="0">
                <a:solidFill>
                  <a:srgbClr val="333333"/>
                </a:solidFill>
                <a:effectLst/>
                <a:latin typeface="Lato" panose="020F0502020204030203"/>
              </a:rPr>
              <a:t> z dnia 11 lipca 2014 r. o zasadach realizacji programów w zakresie polityki spójności finansowanych w perspektywie finansowej 2014-2020:</a:t>
            </a:r>
          </a:p>
          <a:p>
            <a:r>
              <a:rPr lang="pl-PL" sz="1600" i="0" dirty="0">
                <a:solidFill>
                  <a:srgbClr val="333333"/>
                </a:solidFill>
                <a:effectLst/>
                <a:latin typeface="Lato" panose="020F0502020204030203"/>
              </a:rPr>
              <a:t>Minister właściwy do spraw rozwoju regionalnego wykonujący zadania państwa członkowskiego, w celu zapewnienia zgodności sposobu realizacji programów operacyjnych z prawem Unii Europejskiej w zakresie wdrażania funduszy strukturalnych i Funduszu Spójności oraz spełniania wymagań określanych przez Komisję Europejską w tym zakresie, a także w celu zapewnienia jednolitości sposobu realizacji programów operacyjnych i prawidłowości realizacji zadań i obowiązków określonych ustawą, </a:t>
            </a:r>
            <a:r>
              <a:rPr lang="pl-PL" sz="1600" b="1" i="0" dirty="0">
                <a:solidFill>
                  <a:srgbClr val="333333"/>
                </a:solidFill>
                <a:effectLst/>
                <a:latin typeface="Lato" panose="020F0502020204030203"/>
              </a:rPr>
              <a:t>może wydać </a:t>
            </a:r>
            <a:r>
              <a:rPr lang="pl-PL" sz="1600" b="1" i="0" u="sng" dirty="0">
                <a:solidFill>
                  <a:srgbClr val="333333"/>
                </a:solidFill>
                <a:effectLst/>
                <a:latin typeface="Lato" panose="020F0502020204030203"/>
              </a:rPr>
              <a:t>wytyczne dotyczące kwalifikowalności wydatków w ramach programów operacyjnych.</a:t>
            </a:r>
            <a:endParaRPr lang="en-GB" sz="1600" b="1" u="sng"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Podstawa prawna kwalifikowalności podatku VAT </a:t>
            </a:r>
          </a:p>
          <a:p>
            <a:pPr algn="ctr">
              <a:spcBef>
                <a:spcPts val="0"/>
              </a:spcBef>
              <a:buNone/>
            </a:pPr>
            <a:r>
              <a:rPr lang="pl-PL" altLang="pl-PL" sz="1800" b="1" dirty="0">
                <a:latin typeface="Novecento wide Book"/>
              </a:rPr>
              <a:t>w perspektywie 2014 – 2020</a:t>
            </a:r>
          </a:p>
        </p:txBody>
      </p:sp>
    </p:spTree>
    <p:extLst>
      <p:ext uri="{BB962C8B-B14F-4D97-AF65-F5344CB8AC3E}">
        <p14:creationId xmlns:p14="http://schemas.microsoft.com/office/powerpoint/2010/main" val="4191462949"/>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71186D-5E3C-4300-BD9C-BDF97AECDBEF}"/>
              </a:ext>
            </a:extLst>
          </p:cNvPr>
          <p:cNvSpPr>
            <a:spLocks noGrp="1"/>
          </p:cNvSpPr>
          <p:nvPr>
            <p:ph idx="1"/>
          </p:nvPr>
        </p:nvSpPr>
        <p:spPr>
          <a:xfrm>
            <a:off x="457200" y="2286164"/>
            <a:ext cx="8229600" cy="2160240"/>
          </a:xfrm>
        </p:spPr>
        <p:txBody>
          <a:bodyPr/>
          <a:lstStyle/>
          <a:p>
            <a:pPr marL="0" indent="0">
              <a:buNone/>
            </a:pPr>
            <a:r>
              <a:rPr lang="pl-PL" sz="1600" b="1" i="0" dirty="0">
                <a:effectLst/>
                <a:latin typeface="Lato" panose="020F0502020204030203"/>
              </a:rPr>
              <a:t>Wyrok NSA z 3 września 2019 r., sygn. akt </a:t>
            </a:r>
            <a:r>
              <a:rPr lang="pl-PL" sz="1600" b="1" i="0" u="none" strike="noStrike" dirty="0">
                <a:effectLst/>
                <a:latin typeface="Lato" panose="020F0502020204030203"/>
              </a:rPr>
              <a:t>I FSK 592/19</a:t>
            </a:r>
            <a:endParaRPr lang="pl-PL" sz="1600" b="1" i="0" dirty="0">
              <a:effectLst/>
              <a:latin typeface="Lato" panose="020F0502020204030203"/>
            </a:endParaRPr>
          </a:p>
          <a:p>
            <a:pPr marL="0" indent="0">
              <a:buNone/>
            </a:pPr>
            <a:r>
              <a:rPr lang="pl-PL" sz="1600" dirty="0">
                <a:latin typeface="Lato" panose="020F0502020204030203"/>
              </a:rPr>
              <a:t>P</a:t>
            </a:r>
            <a:r>
              <a:rPr lang="pl-PL" sz="1600" b="0" i="0" dirty="0">
                <a:effectLst/>
                <a:latin typeface="Lato" panose="020F0502020204030203"/>
              </a:rPr>
              <a:t>rawo do odliczenia może również przysługiwać, gdy wprawdzie brak jest bezpośredniego związku między wykonaniem danej infrastruktury (przebudowa układu drogowego, wydzielenie dróg rowerowych, stworzenie parkingów i stojaków rowerowych) a czynnościami opodatkowanymi, lecz jednocześnie jej wykonanie jest niezbędne i celowe dla wykonania infrastruktury służącej bezpośrednio czynnościom opodatkowanym (do świadczenia usług transportu publicznego), zaś obie części zadania inwestycyjnego składają się na funkcjonalną całość.</a:t>
            </a:r>
            <a:endParaRPr lang="pl-PL" sz="1600" dirty="0">
              <a:latin typeface="Lato" panose="020F0502020204030203"/>
            </a:endParaRPr>
          </a:p>
        </p:txBody>
      </p:sp>
      <p:sp>
        <p:nvSpPr>
          <p:cNvPr id="5" name="TextBox 4">
            <a:extLst>
              <a:ext uri="{FF2B5EF4-FFF2-40B4-BE49-F238E27FC236}">
                <a16:creationId xmlns:a16="http://schemas.microsoft.com/office/drawing/2014/main" id="{57B6D6B7-37FD-4E28-8E3B-8D1B7A30BDC3}"/>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Związek podatku naliczonego z czynnościami opodatkowanymi</a:t>
            </a:r>
          </a:p>
        </p:txBody>
      </p:sp>
    </p:spTree>
    <p:extLst>
      <p:ext uri="{BB962C8B-B14F-4D97-AF65-F5344CB8AC3E}">
        <p14:creationId xmlns:p14="http://schemas.microsoft.com/office/powerpoint/2010/main" val="237127040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71186D-5E3C-4300-BD9C-BDF97AECDBEF}"/>
              </a:ext>
            </a:extLst>
          </p:cNvPr>
          <p:cNvSpPr>
            <a:spLocks noGrp="1"/>
          </p:cNvSpPr>
          <p:nvPr>
            <p:ph idx="1"/>
          </p:nvPr>
        </p:nvSpPr>
        <p:spPr>
          <a:xfrm>
            <a:off x="457200" y="1556792"/>
            <a:ext cx="8229600" cy="3556992"/>
          </a:xfrm>
        </p:spPr>
        <p:txBody>
          <a:bodyPr/>
          <a:lstStyle/>
          <a:p>
            <a:pPr marL="0" indent="0">
              <a:buNone/>
            </a:pPr>
            <a:r>
              <a:rPr lang="pl-PL" sz="1600" b="1" i="0" dirty="0">
                <a:effectLst/>
                <a:latin typeface="Lato"/>
              </a:rPr>
              <a:t>Interpretacja indywidualna Dyrektor Krajowej Informacji Skarbowej z dnia 23 marca 2020 r., 0114-KDIP4-2.4012.17.2020.2.AS</a:t>
            </a:r>
          </a:p>
          <a:p>
            <a:pPr marL="0" indent="0" algn="l">
              <a:buNone/>
            </a:pPr>
            <a:r>
              <a:rPr lang="pl-PL" sz="1600" dirty="0">
                <a:latin typeface="Lato"/>
              </a:rPr>
              <a:t>R</a:t>
            </a:r>
            <a:r>
              <a:rPr lang="pl-PL" sz="1600" b="0" i="0" dirty="0">
                <a:effectLst/>
                <a:latin typeface="Lato"/>
              </a:rPr>
              <a:t>ozliczenie podatku naliczonego na zasadach określonych w </a:t>
            </a:r>
            <a:r>
              <a:rPr lang="pl-PL" sz="1600" b="0" i="0" u="none" strike="noStrike" dirty="0">
                <a:effectLst/>
                <a:latin typeface="Lato"/>
              </a:rPr>
              <a:t>art. 86 ust. 1</a:t>
            </a:r>
            <a:r>
              <a:rPr lang="pl-PL" sz="1600" b="0" i="0" dirty="0">
                <a:effectLst/>
                <a:latin typeface="Lato"/>
              </a:rPr>
              <a:t> ustawy o VAT, uwarunkowane jest tym, aby nabywane towary i usługi były wykorzystywane do wykonywania czynności opodatkowanych.</a:t>
            </a:r>
          </a:p>
          <a:p>
            <a:pPr marL="0" indent="0" algn="l">
              <a:buNone/>
            </a:pPr>
            <a:endParaRPr lang="pl-PL" sz="1600" b="0" i="0" dirty="0">
              <a:effectLst/>
              <a:latin typeface="Lato"/>
            </a:endParaRPr>
          </a:p>
          <a:p>
            <a:pPr marL="0" indent="0" algn="l">
              <a:buNone/>
            </a:pPr>
            <a:r>
              <a:rPr lang="pl-PL" sz="1600" b="0" i="0" dirty="0">
                <a:effectLst/>
                <a:latin typeface="Lato"/>
              </a:rPr>
              <a:t>W omawianej sprawie </a:t>
            </a:r>
            <a:r>
              <a:rPr lang="pl-PL" sz="1600" b="1" i="0" dirty="0">
                <a:effectLst/>
                <a:latin typeface="Lato"/>
              </a:rPr>
              <a:t>warunek ten nie będzie spełniony</a:t>
            </a:r>
            <a:r>
              <a:rPr lang="pl-PL" sz="1600" b="0" i="0" dirty="0">
                <a:effectLst/>
                <a:latin typeface="Lato"/>
              </a:rPr>
              <a:t>, gdyż - jak rozstrzygnięto powyżej - świadczone usługi, które będzie oferował Dom Pomocy Społecznej są czynnościami korzystającymi ze zwolnienia od podatku, zatem nabywane przez Wnioskodawcę towary i usługi związane z wybudowaniem Domu Pomocy Społecznej nie będą służyć działalności opodatkowanej.</a:t>
            </a:r>
          </a:p>
          <a:p>
            <a:pPr marL="0" indent="0" algn="l">
              <a:buNone/>
            </a:pPr>
            <a:endParaRPr lang="pl-PL" sz="1600" b="0" i="0" dirty="0">
              <a:effectLst/>
              <a:latin typeface="Lato"/>
            </a:endParaRPr>
          </a:p>
          <a:p>
            <a:pPr marL="0" indent="0" algn="l">
              <a:buNone/>
            </a:pPr>
            <a:r>
              <a:rPr lang="pl-PL" sz="1600" b="0" i="0" dirty="0">
                <a:effectLst/>
                <a:latin typeface="Lato"/>
              </a:rPr>
              <a:t>Reasumując, Gmina nie będzie miała prawa do odliczenia podatku naliczonego wynikającego z faktur dokumentujących budowę Domu Pomocy Społecznej. Powyższe wynika z faktu, że nabyte w związku z realizacją ww. projektu towary i usługi nie będą wykorzystywane przez Wnioskodawcę do wykonywania czynności opodatkowanych podatkiem od towarów i usług.</a:t>
            </a:r>
          </a:p>
          <a:p>
            <a:endParaRPr lang="pl-PL" sz="1600" dirty="0"/>
          </a:p>
        </p:txBody>
      </p:sp>
      <p:sp>
        <p:nvSpPr>
          <p:cNvPr id="5" name="TextBox 4">
            <a:extLst>
              <a:ext uri="{FF2B5EF4-FFF2-40B4-BE49-F238E27FC236}">
                <a16:creationId xmlns:a16="http://schemas.microsoft.com/office/drawing/2014/main" id="{DBCFECF9-420B-4F71-9154-6FC5996D01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Związek podatku naliczonego z czynnościami opodatkowanymi</a:t>
            </a:r>
          </a:p>
        </p:txBody>
      </p:sp>
    </p:spTree>
    <p:extLst>
      <p:ext uri="{BB962C8B-B14F-4D97-AF65-F5344CB8AC3E}">
        <p14:creationId xmlns:p14="http://schemas.microsoft.com/office/powerpoint/2010/main" val="52357075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70253992"/>
              </p:ext>
            </p:extLst>
          </p:nvPr>
        </p:nvGraphicFramePr>
        <p:xfrm>
          <a:off x="457200" y="1298768"/>
          <a:ext cx="822960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906FDA38-9A68-4021-B12A-90B3F63AB849}"/>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Terminy powstania </a:t>
            </a:r>
            <a:r>
              <a:rPr lang="pl-PL" sz="1800" b="1" dirty="0">
                <a:latin typeface="Novecento wide Book"/>
              </a:rPr>
              <a:t>prawa</a:t>
            </a:r>
            <a:r>
              <a:rPr lang="pl-PL" sz="1800" b="1" dirty="0">
                <a:solidFill>
                  <a:srgbClr val="000000"/>
                </a:solidFill>
                <a:latin typeface="Novecento wide Book"/>
              </a:rPr>
              <a:t> do obniżenia kwoty podatku należnego</a:t>
            </a:r>
            <a:endParaRPr lang="pl-PL" sz="1800" b="1" dirty="0">
              <a:effectLst/>
              <a:latin typeface="Novecento wide Book"/>
              <a:ea typeface="Times New Roman" panose="02020603050405020304" pitchFamily="18" charset="0"/>
            </a:endParaRPr>
          </a:p>
        </p:txBody>
      </p:sp>
    </p:spTree>
    <p:extLst>
      <p:ext uri="{BB962C8B-B14F-4D97-AF65-F5344CB8AC3E}">
        <p14:creationId xmlns:p14="http://schemas.microsoft.com/office/powerpoint/2010/main" val="3811081305"/>
      </p:ext>
    </p:extLst>
  </p:cSld>
  <p:clrMapOvr>
    <a:masterClrMapping/>
  </p:clrMapOvr>
  <p:transition spd="slow">
    <p:pull/>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71186D-5E3C-4300-BD9C-BDF97AECDBEF}"/>
              </a:ext>
            </a:extLst>
          </p:cNvPr>
          <p:cNvSpPr>
            <a:spLocks noGrp="1"/>
          </p:cNvSpPr>
          <p:nvPr>
            <p:ph idx="1"/>
          </p:nvPr>
        </p:nvSpPr>
        <p:spPr>
          <a:xfrm>
            <a:off x="457200" y="2010544"/>
            <a:ext cx="8229600" cy="2836912"/>
          </a:xfrm>
        </p:spPr>
        <p:txBody>
          <a:bodyPr/>
          <a:lstStyle/>
          <a:p>
            <a:pPr marL="0" indent="0">
              <a:buNone/>
            </a:pPr>
            <a:r>
              <a:rPr lang="pl-PL" sz="1600" b="1" u="sng" dirty="0">
                <a:latin typeface="Lato"/>
                <a:ea typeface="Times New Roman" panose="02020603050405020304" pitchFamily="18" charset="0"/>
                <a:hlinkClick r:id="rId2">
                  <a:extLst>
                    <a:ext uri="{A12FA001-AC4F-418D-AE19-62706E023703}">
                      <ahyp:hlinkClr xmlns:ahyp="http://schemas.microsoft.com/office/drawing/2018/hyperlinkcolor" xmlns="" val="tx"/>
                    </a:ext>
                  </a:extLst>
                </a:hlinkClick>
              </a:rPr>
              <a:t>A</a:t>
            </a:r>
            <a:r>
              <a:rPr lang="pl-PL" sz="1600" b="1" u="sng" dirty="0">
                <a:effectLst/>
                <a:latin typeface="Lato"/>
                <a:ea typeface="Times New Roman" panose="02020603050405020304" pitchFamily="18" charset="0"/>
                <a:hlinkClick r:id="rId2">
                  <a:extLst>
                    <a:ext uri="{A12FA001-AC4F-418D-AE19-62706E023703}">
                      <ahyp:hlinkClr xmlns:ahyp="http://schemas.microsoft.com/office/drawing/2018/hyperlinkcolor" xmlns="" val="tx"/>
                    </a:ext>
                  </a:extLst>
                </a:hlinkClick>
              </a:rPr>
              <a:t>rt. 86a ust. 1</a:t>
            </a:r>
            <a:r>
              <a:rPr lang="pl-PL" sz="1600" b="1" dirty="0">
                <a:effectLst/>
                <a:latin typeface="Lato"/>
                <a:ea typeface="Times New Roman" panose="02020603050405020304" pitchFamily="18" charset="0"/>
              </a:rPr>
              <a:t> ustawy o VAT:</a:t>
            </a:r>
          </a:p>
          <a:p>
            <a:pPr marL="0" indent="0">
              <a:buNone/>
            </a:pPr>
            <a:r>
              <a:rPr lang="pl-PL" sz="1600" dirty="0">
                <a:latin typeface="Lato"/>
                <a:ea typeface="Times New Roman" panose="02020603050405020304" pitchFamily="18" charset="0"/>
              </a:rPr>
              <a:t>W</a:t>
            </a:r>
            <a:r>
              <a:rPr lang="pl-PL" sz="1600" dirty="0">
                <a:effectLst/>
                <a:latin typeface="Lato"/>
                <a:ea typeface="Times New Roman" panose="02020603050405020304" pitchFamily="18" charset="0"/>
              </a:rPr>
              <a:t> przypadku wydatków związanych z pojazdami samochodowymi kwotę podatku naliczonego, o której mowa w art. 86 ust. 2, stanowi 50% kwoty podatku naliczonego m.in. wynikającej z faktury otrzymanej przez podatnika.</a:t>
            </a:r>
          </a:p>
          <a:p>
            <a:endParaRPr lang="pl-PL" sz="1600" dirty="0">
              <a:latin typeface="Lato"/>
              <a:ea typeface="Times New Roman" panose="02020603050405020304" pitchFamily="18" charset="0"/>
            </a:endParaRPr>
          </a:p>
          <a:p>
            <a:pPr marL="0" indent="0" algn="l">
              <a:buNone/>
            </a:pPr>
            <a:r>
              <a:rPr lang="pl-PL" sz="1400" b="0" i="0" dirty="0">
                <a:effectLst/>
                <a:latin typeface="Lato"/>
              </a:rPr>
              <a:t>Do wydatków związanych z pojazdami samochodowymi zalicza się wydatki dotyczące:</a:t>
            </a:r>
          </a:p>
          <a:p>
            <a:pPr algn="l">
              <a:buFont typeface="+mj-lt"/>
              <a:buAutoNum type="arabicParenR"/>
            </a:pPr>
            <a:r>
              <a:rPr lang="pl-PL" sz="1400" b="0" i="0" dirty="0">
                <a:effectLst/>
                <a:latin typeface="Lato"/>
              </a:rPr>
              <a:t>nabycia, importu lub wytworzenia tych pojazdów oraz nabycia lub importu ich części składowych;</a:t>
            </a:r>
          </a:p>
          <a:p>
            <a:pPr algn="l">
              <a:buFont typeface="+mj-lt"/>
              <a:buAutoNum type="arabicParenR"/>
            </a:pPr>
            <a:r>
              <a:rPr lang="pl-PL" sz="1400" b="0" i="0" dirty="0">
                <a:effectLst/>
                <a:latin typeface="Lato"/>
              </a:rPr>
              <a:t>używania tych pojazdów na podstawie umowy najmu, dzierżawy, leasingu lub innej umowy o podobnym charakterze, związane z tą umową, inne niż wymienione w pkt 3;</a:t>
            </a:r>
          </a:p>
          <a:p>
            <a:pPr algn="l">
              <a:buFont typeface="+mj-lt"/>
              <a:buAutoNum type="arabicParenR"/>
            </a:pPr>
            <a:r>
              <a:rPr lang="pl-PL" sz="1400" b="0" i="0" dirty="0">
                <a:effectLst/>
                <a:latin typeface="Lato"/>
              </a:rPr>
              <a:t>nabycia lub importu paliw silnikowych, oleju napędowego i gazu, wykorzystywanych do napędu tych pojazdów, usług naprawy lub konserwacji tych pojazdów oraz innych towarów i usług związanych z eksploatacją lub używaniem tych pojazdów.</a:t>
            </a:r>
          </a:p>
          <a:p>
            <a:endParaRPr lang="pl-PL" sz="1800" dirty="0">
              <a:effectLst/>
              <a:latin typeface="Times New Roman" panose="02020603050405020304" pitchFamily="18" charset="0"/>
              <a:ea typeface="Times New Roman" panose="02020603050405020304" pitchFamily="18" charset="0"/>
            </a:endParaRPr>
          </a:p>
          <a:p>
            <a:endParaRPr lang="pl-PL" dirty="0"/>
          </a:p>
        </p:txBody>
      </p:sp>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Odliczenie 50% podatku od samochodów</a:t>
            </a:r>
          </a:p>
        </p:txBody>
      </p:sp>
    </p:spTree>
    <p:extLst>
      <p:ext uri="{BB962C8B-B14F-4D97-AF65-F5344CB8AC3E}">
        <p14:creationId xmlns:p14="http://schemas.microsoft.com/office/powerpoint/2010/main" val="69276109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71186D-5E3C-4300-BD9C-BDF97AECDBEF}"/>
              </a:ext>
            </a:extLst>
          </p:cNvPr>
          <p:cNvSpPr>
            <a:spLocks noGrp="1"/>
          </p:cNvSpPr>
          <p:nvPr>
            <p:ph idx="1"/>
          </p:nvPr>
        </p:nvSpPr>
        <p:spPr>
          <a:xfrm>
            <a:off x="457200" y="1340768"/>
            <a:ext cx="8229600" cy="4176464"/>
          </a:xfrm>
        </p:spPr>
        <p:txBody>
          <a:bodyPr/>
          <a:lstStyle/>
          <a:p>
            <a:pPr marL="0" indent="0" algn="l">
              <a:buNone/>
            </a:pPr>
            <a:r>
              <a:rPr lang="pl-PL" sz="1400" b="0" i="0" dirty="0">
                <a:effectLst/>
                <a:latin typeface="Lato" panose="020F0502020204030203"/>
              </a:rPr>
              <a:t>Podatnik ma prawo do odliczenia 100% podatku naliczonego w przypadku gdy pojazdy samochodowe są:</a:t>
            </a:r>
          </a:p>
          <a:p>
            <a:pPr marL="0" indent="0" algn="l">
              <a:buNone/>
            </a:pPr>
            <a:r>
              <a:rPr lang="pl-PL" sz="1400" b="1" i="0" dirty="0">
                <a:effectLst/>
                <a:latin typeface="Lato" panose="020F0502020204030203"/>
              </a:rPr>
              <a:t>a) </a:t>
            </a:r>
            <a:r>
              <a:rPr lang="pl-PL" sz="1400" b="1" i="0" u="sng" dirty="0">
                <a:effectLst/>
                <a:latin typeface="Lato" panose="020F0502020204030203"/>
              </a:rPr>
              <a:t>wykorzystywane wyłącznie do działalności gospodarczej podatnika </a:t>
            </a:r>
            <a:endParaRPr lang="pl-PL" sz="1400" u="sng" dirty="0">
              <a:latin typeface="Lato" panose="020F0502020204030203"/>
            </a:endParaRPr>
          </a:p>
          <a:p>
            <a:pPr>
              <a:buFont typeface="+mj-lt"/>
              <a:buAutoNum type="arabicParenR"/>
            </a:pPr>
            <a:r>
              <a:rPr lang="pl-PL" sz="1200" u="sng" dirty="0">
                <a:latin typeface="Lato" panose="020F0502020204030203"/>
              </a:rPr>
              <a:t>sposób wykorzystywania </a:t>
            </a:r>
            <a:r>
              <a:rPr lang="pl-PL" sz="1200" dirty="0">
                <a:latin typeface="Lato" panose="020F0502020204030203"/>
              </a:rPr>
              <a:t>tych pojazdów przez podatnika, zwłaszcza określony w ustalonych przez niego zasadach ich używania, dodatkowo potwierdzony prowadzoną przez podatnika dla tych pojazdów ewidencją przebiegu pojazdu, wyklucza ich użycie do celów niezwiązanych z działalnością gospodarczą lub</a:t>
            </a:r>
          </a:p>
          <a:p>
            <a:pPr>
              <a:buFont typeface="+mj-lt"/>
              <a:buAutoNum type="arabicParenR"/>
            </a:pPr>
            <a:r>
              <a:rPr lang="pl-PL" sz="1200" u="sng" dirty="0">
                <a:latin typeface="Lato" panose="020F0502020204030203"/>
              </a:rPr>
              <a:t>konstrukcja</a:t>
            </a:r>
            <a:r>
              <a:rPr lang="pl-PL" sz="1200" dirty="0">
                <a:latin typeface="Lato" panose="020F0502020204030203"/>
              </a:rPr>
              <a:t> tych pojazdów wyklucza ich użycie do celów niezwiązanych z działalnością gospodarczą lub powoduje, że ich użycie do celów niezwiązanych z działalnością gospodarczą jest nieistotne.</a:t>
            </a:r>
          </a:p>
          <a:p>
            <a:pPr marL="457200" lvl="1" indent="0">
              <a:buNone/>
            </a:pPr>
            <a:r>
              <a:rPr lang="pl-PL" sz="1000" dirty="0">
                <a:latin typeface="Lato" panose="020F0502020204030203"/>
              </a:rPr>
              <a:t>1)pojazdy samochodowe, inne niż samochody osobowe, mające jeden rząd siedzeń, który oddzielony jest od części przeznaczonej do przewozu ładunków ścianą lub trwałą przegrodą:</a:t>
            </a:r>
          </a:p>
          <a:p>
            <a:pPr marL="857250" lvl="2" indent="0">
              <a:buNone/>
            </a:pPr>
            <a:r>
              <a:rPr lang="pl-PL" sz="1000" dirty="0">
                <a:latin typeface="Lato" panose="020F0502020204030203"/>
              </a:rPr>
              <a:t>a) klasyfikowane na podstawie przepisów o ruchu drogowym do podrodzaju: wielozadaniowy, van lub</a:t>
            </a:r>
          </a:p>
          <a:p>
            <a:pPr marL="857250" lvl="2" indent="0">
              <a:buNone/>
            </a:pPr>
            <a:r>
              <a:rPr lang="pl-PL" sz="1000" dirty="0">
                <a:latin typeface="Lato" panose="020F0502020204030203"/>
              </a:rPr>
              <a:t>b) z otwartą częścią przeznaczoną do przewozu ładunków;</a:t>
            </a:r>
          </a:p>
          <a:p>
            <a:pPr marL="457200" lvl="1" indent="0">
              <a:buNone/>
            </a:pPr>
            <a:r>
              <a:rPr lang="pl-PL" sz="1000" dirty="0">
                <a:latin typeface="Lato" panose="020F0502020204030203"/>
              </a:rPr>
              <a:t>2)pojazdy samochodowe, inne niż samochody osobowe, które posiadają kabinę kierowcy z jednym rzędem siedzeń i nadwozie przeznaczone do przewozu ładunków jako konstrukcyjnie oddzielne elementy pojazdu;</a:t>
            </a:r>
          </a:p>
          <a:p>
            <a:pPr marL="457200" lvl="1" indent="0">
              <a:buNone/>
            </a:pPr>
            <a:r>
              <a:rPr lang="pl-PL" sz="1000" dirty="0">
                <a:latin typeface="Lato" panose="020F0502020204030203"/>
              </a:rPr>
              <a:t>3)pojazdy specjalne, które spełniają również warunki zawarte w odrębnych przepisach, określone dla następujących przeznaczeń: agregat elektryczny/spawalniczy, do prac wiertniczych, koparka, koparko-spycharka, ładowarka, podnośnik do prac konserwacyjno-montażowych, żuraw samochodowy</a:t>
            </a:r>
          </a:p>
          <a:p>
            <a:pPr marL="457200" lvl="1" indent="0" algn="just">
              <a:buNone/>
            </a:pPr>
            <a:r>
              <a:rPr lang="pl-PL" sz="1000" dirty="0">
                <a:latin typeface="Lato" panose="020F0502020204030203"/>
              </a:rPr>
              <a:t>- jeżeli z dokumentów wydanych zgodnie z przepisami o ruchu drogowym wynika, że dany pojazd jest pojazdem specjalnym.</a:t>
            </a:r>
            <a:endParaRPr lang="pl-PL" sz="1000" b="0" i="0" dirty="0">
              <a:effectLst/>
              <a:latin typeface="Lato" panose="020F0502020204030203"/>
            </a:endParaRPr>
          </a:p>
          <a:p>
            <a:pPr marL="0" indent="0" algn="l">
              <a:buNone/>
            </a:pPr>
            <a:r>
              <a:rPr lang="pl-PL" sz="1400" b="1" i="0" dirty="0">
                <a:effectLst/>
                <a:latin typeface="Lato" panose="020F0502020204030203"/>
              </a:rPr>
              <a:t>b) konstrukcyjnie przeznaczone do przewozu co najmniej 10 osób łącznie z kierowcą, jeżeli z dokumentów wydanych na podstawie przepisów o ruchu drogowym wynika takie przeznaczenie.</a:t>
            </a:r>
          </a:p>
          <a:p>
            <a:pPr marL="0" indent="0" algn="l">
              <a:buNone/>
            </a:pPr>
            <a:endParaRPr lang="pl-PL" sz="1200" b="0" i="0" dirty="0">
              <a:effectLst/>
              <a:latin typeface="Open Sans"/>
            </a:endParaRPr>
          </a:p>
          <a:p>
            <a:endParaRPr lang="pl-PL" sz="2000" dirty="0">
              <a:effectLst/>
              <a:latin typeface="Times New Roman" panose="02020603050405020304" pitchFamily="18" charset="0"/>
              <a:ea typeface="Times New Roman" panose="02020603050405020304" pitchFamily="18" charset="0"/>
            </a:endParaRPr>
          </a:p>
          <a:p>
            <a:endParaRPr lang="pl-PL" sz="3600" dirty="0"/>
          </a:p>
        </p:txBody>
      </p:sp>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Odliczenie 100% podatku od samochodów</a:t>
            </a:r>
          </a:p>
        </p:txBody>
      </p:sp>
    </p:spTree>
    <p:extLst>
      <p:ext uri="{BB962C8B-B14F-4D97-AF65-F5344CB8AC3E}">
        <p14:creationId xmlns:p14="http://schemas.microsoft.com/office/powerpoint/2010/main" val="344022012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71186D-5E3C-4300-BD9C-BDF97AECDBEF}"/>
              </a:ext>
            </a:extLst>
          </p:cNvPr>
          <p:cNvSpPr>
            <a:spLocks noGrp="1"/>
          </p:cNvSpPr>
          <p:nvPr>
            <p:ph idx="1"/>
          </p:nvPr>
        </p:nvSpPr>
        <p:spPr>
          <a:xfrm>
            <a:off x="457200" y="2060848"/>
            <a:ext cx="8229600" cy="3096344"/>
          </a:xfrm>
        </p:spPr>
        <p:txBody>
          <a:bodyPr/>
          <a:lstStyle/>
          <a:p>
            <a:pPr marL="0" indent="0" algn="l">
              <a:buNone/>
            </a:pPr>
            <a:r>
              <a:rPr lang="pl-PL" sz="1600" b="1" i="0" dirty="0">
                <a:solidFill>
                  <a:srgbClr val="333333"/>
                </a:solidFill>
                <a:effectLst/>
                <a:latin typeface="Lato" panose="020F0502020204030203"/>
              </a:rPr>
              <a:t>Dla prawa do odliczenia nie ma znaczenia źródło finansowania wydatków, w których zawarty był podatek obciążający podatnika. Liczy się jedynie obiektywny fakt przeznaczenia towarów i usług obciążonych podatkiem do działalności opodatkowanej. </a:t>
            </a:r>
          </a:p>
          <a:p>
            <a:pPr marL="0" indent="0" algn="l">
              <a:buNone/>
            </a:pPr>
            <a:endParaRPr lang="pl-PL" sz="1600" dirty="0">
              <a:solidFill>
                <a:srgbClr val="333333"/>
              </a:solidFill>
              <a:latin typeface="Lato" panose="020F0502020204030203"/>
            </a:endParaRPr>
          </a:p>
          <a:p>
            <a:pPr marL="0" indent="0">
              <a:buNone/>
            </a:pPr>
            <a:r>
              <a:rPr lang="pl-PL" sz="1400" b="1" dirty="0">
                <a:solidFill>
                  <a:srgbClr val="333333"/>
                </a:solidFill>
                <a:latin typeface="Lato" panose="020F0502020204030203"/>
              </a:rPr>
              <a:t>Wyrok TSUE z 23.04.2009 r., w sprawie C-74/08, PARAT Automotive </a:t>
            </a:r>
            <a:r>
              <a:rPr lang="pl-PL" sz="1400" b="1" dirty="0" err="1">
                <a:solidFill>
                  <a:srgbClr val="333333"/>
                </a:solidFill>
                <a:latin typeface="Lato" panose="020F0502020204030203"/>
              </a:rPr>
              <a:t>Cabrio</a:t>
            </a:r>
            <a:r>
              <a:rPr lang="pl-PL" sz="1400" b="1" dirty="0">
                <a:solidFill>
                  <a:srgbClr val="333333"/>
                </a:solidFill>
                <a:latin typeface="Lato" panose="020F0502020204030203"/>
              </a:rPr>
              <a:t> </a:t>
            </a:r>
            <a:r>
              <a:rPr lang="pl-PL" sz="1400" b="1" dirty="0" err="1">
                <a:solidFill>
                  <a:srgbClr val="333333"/>
                </a:solidFill>
                <a:latin typeface="Lato" panose="020F0502020204030203"/>
              </a:rPr>
              <a:t>Textiltetőket</a:t>
            </a:r>
            <a:r>
              <a:rPr lang="pl-PL" sz="1400" b="1" dirty="0">
                <a:solidFill>
                  <a:srgbClr val="333333"/>
                </a:solidFill>
                <a:latin typeface="Lato" panose="020F0502020204030203"/>
              </a:rPr>
              <a:t> </a:t>
            </a:r>
            <a:r>
              <a:rPr lang="pl-PL" sz="1400" b="1" dirty="0" err="1">
                <a:solidFill>
                  <a:srgbClr val="333333"/>
                </a:solidFill>
                <a:latin typeface="Lato" panose="020F0502020204030203"/>
              </a:rPr>
              <a:t>Gyártó</a:t>
            </a:r>
            <a:r>
              <a:rPr lang="pl-PL" sz="1400" b="1" dirty="0">
                <a:solidFill>
                  <a:srgbClr val="333333"/>
                </a:solidFill>
                <a:latin typeface="Lato" panose="020F0502020204030203"/>
              </a:rPr>
              <a:t> </a:t>
            </a:r>
            <a:r>
              <a:rPr lang="pl-PL" sz="1400" b="1" dirty="0" err="1">
                <a:solidFill>
                  <a:srgbClr val="333333"/>
                </a:solidFill>
                <a:latin typeface="Lato" panose="020F0502020204030203"/>
              </a:rPr>
              <a:t>kft</a:t>
            </a:r>
            <a:r>
              <a:rPr lang="pl-PL" sz="1400" b="1" dirty="0">
                <a:solidFill>
                  <a:srgbClr val="333333"/>
                </a:solidFill>
                <a:latin typeface="Lato" panose="020F0502020204030203"/>
              </a:rPr>
              <a:t> v. </a:t>
            </a:r>
            <a:r>
              <a:rPr lang="pl-PL" sz="1400" b="1" dirty="0" err="1">
                <a:solidFill>
                  <a:srgbClr val="333333"/>
                </a:solidFill>
                <a:latin typeface="Lato" panose="020F0502020204030203"/>
              </a:rPr>
              <a:t>Adó</a:t>
            </a:r>
            <a:r>
              <a:rPr lang="pl-PL" sz="1400" b="1" dirty="0">
                <a:solidFill>
                  <a:srgbClr val="333333"/>
                </a:solidFill>
                <a:latin typeface="Lato" panose="020F0502020204030203"/>
              </a:rPr>
              <a:t>- </a:t>
            </a:r>
            <a:r>
              <a:rPr lang="pl-PL" sz="1400" b="1" dirty="0" err="1">
                <a:solidFill>
                  <a:srgbClr val="333333"/>
                </a:solidFill>
                <a:latin typeface="Lato" panose="020F0502020204030203"/>
              </a:rPr>
              <a:t>és</a:t>
            </a:r>
            <a:r>
              <a:rPr lang="pl-PL" sz="1400" b="1" dirty="0">
                <a:solidFill>
                  <a:srgbClr val="333333"/>
                </a:solidFill>
                <a:latin typeface="Lato" panose="020F0502020204030203"/>
              </a:rPr>
              <a:t> </a:t>
            </a:r>
            <a:r>
              <a:rPr lang="pl-PL" sz="1400" b="1" dirty="0" err="1">
                <a:solidFill>
                  <a:srgbClr val="333333"/>
                </a:solidFill>
                <a:latin typeface="Lato" panose="020F0502020204030203"/>
              </a:rPr>
              <a:t>Pénzügyi</a:t>
            </a:r>
            <a:r>
              <a:rPr lang="pl-PL" sz="1400" b="1" dirty="0">
                <a:solidFill>
                  <a:srgbClr val="333333"/>
                </a:solidFill>
                <a:latin typeface="Lato" panose="020F0502020204030203"/>
              </a:rPr>
              <a:t> </a:t>
            </a:r>
            <a:r>
              <a:rPr lang="pl-PL" sz="1400" b="1" dirty="0" err="1">
                <a:solidFill>
                  <a:srgbClr val="333333"/>
                </a:solidFill>
                <a:latin typeface="Lato" panose="020F0502020204030203"/>
              </a:rPr>
              <a:t>Ellenőrzési</a:t>
            </a:r>
            <a:r>
              <a:rPr lang="pl-PL" sz="1400" b="1" dirty="0">
                <a:solidFill>
                  <a:srgbClr val="333333"/>
                </a:solidFill>
                <a:latin typeface="Lato" panose="020F0502020204030203"/>
              </a:rPr>
              <a:t> </a:t>
            </a:r>
            <a:r>
              <a:rPr lang="pl-PL" sz="1400" b="1" dirty="0" err="1">
                <a:solidFill>
                  <a:srgbClr val="333333"/>
                </a:solidFill>
                <a:latin typeface="Lato" panose="020F0502020204030203"/>
              </a:rPr>
              <a:t>Hivatal</a:t>
            </a:r>
            <a:r>
              <a:rPr lang="pl-PL" sz="1400" b="1" dirty="0">
                <a:solidFill>
                  <a:srgbClr val="333333"/>
                </a:solidFill>
                <a:latin typeface="Lato" panose="020F0502020204030203"/>
              </a:rPr>
              <a:t> </a:t>
            </a:r>
            <a:r>
              <a:rPr lang="pl-PL" sz="1400" b="1" dirty="0" err="1">
                <a:solidFill>
                  <a:srgbClr val="333333"/>
                </a:solidFill>
                <a:latin typeface="Lato" panose="020F0502020204030203"/>
              </a:rPr>
              <a:t>Hatósági</a:t>
            </a:r>
            <a:r>
              <a:rPr lang="pl-PL" sz="1400" b="1" dirty="0">
                <a:solidFill>
                  <a:srgbClr val="333333"/>
                </a:solidFill>
                <a:latin typeface="Lato" panose="020F0502020204030203"/>
              </a:rPr>
              <a:t> </a:t>
            </a:r>
            <a:r>
              <a:rPr lang="pl-PL" sz="1400" b="1" dirty="0" err="1">
                <a:solidFill>
                  <a:srgbClr val="333333"/>
                </a:solidFill>
                <a:latin typeface="Lato" panose="020F0502020204030203"/>
              </a:rPr>
              <a:t>Főosztály</a:t>
            </a:r>
            <a:r>
              <a:rPr lang="pl-PL" sz="1400" b="1" dirty="0">
                <a:solidFill>
                  <a:srgbClr val="333333"/>
                </a:solidFill>
                <a:latin typeface="Lato" panose="020F0502020204030203"/>
              </a:rPr>
              <a:t> </a:t>
            </a:r>
            <a:r>
              <a:rPr lang="pl-PL" sz="1400" b="1" dirty="0" err="1">
                <a:solidFill>
                  <a:srgbClr val="333333"/>
                </a:solidFill>
                <a:latin typeface="Lato" panose="020F0502020204030203"/>
              </a:rPr>
              <a:t>Észak-magyarországi</a:t>
            </a:r>
            <a:r>
              <a:rPr lang="pl-PL" sz="1400" b="1" dirty="0">
                <a:solidFill>
                  <a:srgbClr val="333333"/>
                </a:solidFill>
                <a:latin typeface="Lato" panose="020F0502020204030203"/>
              </a:rPr>
              <a:t> </a:t>
            </a:r>
            <a:r>
              <a:rPr lang="pl-PL" sz="1400" b="1" dirty="0" err="1">
                <a:solidFill>
                  <a:srgbClr val="333333"/>
                </a:solidFill>
                <a:latin typeface="Lato" panose="020F0502020204030203"/>
              </a:rPr>
              <a:t>Kihelyezett</a:t>
            </a:r>
            <a:r>
              <a:rPr lang="pl-PL" sz="1400" b="1" dirty="0">
                <a:solidFill>
                  <a:srgbClr val="333333"/>
                </a:solidFill>
                <a:latin typeface="Lato" panose="020F0502020204030203"/>
              </a:rPr>
              <a:t> </a:t>
            </a:r>
            <a:r>
              <a:rPr lang="pl-PL" sz="1400" b="1" dirty="0" err="1">
                <a:solidFill>
                  <a:srgbClr val="333333"/>
                </a:solidFill>
                <a:latin typeface="Lato" panose="020F0502020204030203"/>
              </a:rPr>
              <a:t>Hatósági</a:t>
            </a:r>
            <a:r>
              <a:rPr lang="pl-PL" sz="1400" b="1" dirty="0">
                <a:solidFill>
                  <a:srgbClr val="333333"/>
                </a:solidFill>
                <a:latin typeface="Lato" panose="020F0502020204030203"/>
              </a:rPr>
              <a:t> </a:t>
            </a:r>
            <a:r>
              <a:rPr lang="pl-PL" sz="1400" b="1" dirty="0" err="1">
                <a:solidFill>
                  <a:srgbClr val="333333"/>
                </a:solidFill>
                <a:latin typeface="Lato" panose="020F0502020204030203"/>
              </a:rPr>
              <a:t>Osztály</a:t>
            </a:r>
            <a:r>
              <a:rPr lang="pl-PL" sz="1400" b="1" dirty="0">
                <a:solidFill>
                  <a:srgbClr val="333333"/>
                </a:solidFill>
                <a:latin typeface="Lato" panose="020F0502020204030203"/>
              </a:rPr>
              <a:t>, </a:t>
            </a:r>
          </a:p>
          <a:p>
            <a:pPr marL="0" indent="0">
              <a:buNone/>
            </a:pPr>
            <a:r>
              <a:rPr lang="pl-PL" sz="1400" dirty="0">
                <a:solidFill>
                  <a:srgbClr val="333333"/>
                </a:solidFill>
                <a:latin typeface="Lato" panose="020F0502020204030203"/>
              </a:rPr>
              <a:t>„Artykuł 17 ust. 2 i 6 szóstej dyrektywy Rady 77/388/ (…) należy interpretować w ten sposób, że stoi on na przeszkodzie uregulowaniu krajowemu, które w przypadku nabycia towarów subwencjonowanych z funduszy publicznych, dopuszcza odliczenie związanego z tym podatku od wartości dodanej jedynie do wysokości części nieobjętej subwencją”.</a:t>
            </a:r>
            <a:endParaRPr lang="pl-PL" sz="1400" dirty="0">
              <a:latin typeface="Lato" panose="020F0502020204030203"/>
            </a:endParaRPr>
          </a:p>
          <a:p>
            <a:pPr marL="0" indent="0" algn="l">
              <a:buNone/>
            </a:pPr>
            <a:endParaRPr lang="pl-PL" sz="1600" b="1" i="0" dirty="0">
              <a:solidFill>
                <a:srgbClr val="333333"/>
              </a:solidFill>
              <a:effectLst/>
              <a:latin typeface="Lato" panose="020F0502020204030203"/>
            </a:endParaRPr>
          </a:p>
        </p:txBody>
      </p:sp>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Inwestycje dofinansowane a prawo do odliczenia podatku naliczonego</a:t>
            </a:r>
          </a:p>
        </p:txBody>
      </p:sp>
    </p:spTree>
    <p:extLst>
      <p:ext uri="{BB962C8B-B14F-4D97-AF65-F5344CB8AC3E}">
        <p14:creationId xmlns:p14="http://schemas.microsoft.com/office/powerpoint/2010/main" val="34136720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Prawo do </a:t>
            </a:r>
            <a:r>
              <a:rPr lang="pl-PL" sz="1800" b="1" dirty="0">
                <a:latin typeface="Novecento wide Book"/>
              </a:rPr>
              <a:t>odliczenia</a:t>
            </a:r>
            <a:r>
              <a:rPr lang="pl-PL" sz="1800" b="1" dirty="0">
                <a:solidFill>
                  <a:srgbClr val="000000"/>
                </a:solidFill>
                <a:latin typeface="Novecento wide Book"/>
              </a:rPr>
              <a:t> VAT naliczonego przez jednostki samorządu terytorialnego</a:t>
            </a:r>
          </a:p>
        </p:txBody>
      </p:sp>
      <p:graphicFrame>
        <p:nvGraphicFramePr>
          <p:cNvPr id="9" name="Symbol zastępczy zawartości 8">
            <a:extLst>
              <a:ext uri="{FF2B5EF4-FFF2-40B4-BE49-F238E27FC236}">
                <a16:creationId xmlns:a16="http://schemas.microsoft.com/office/drawing/2014/main" id="{929DF7FE-FC93-4881-B7B7-CF795414DEF9}"/>
              </a:ext>
            </a:extLst>
          </p:cNvPr>
          <p:cNvGraphicFramePr>
            <a:graphicFrameLocks noGrp="1"/>
          </p:cNvGraphicFramePr>
          <p:nvPr>
            <p:ph idx="1"/>
            <p:extLst>
              <p:ext uri="{D42A27DB-BD31-4B8C-83A1-F6EECF244321}">
                <p14:modId xmlns:p14="http://schemas.microsoft.com/office/powerpoint/2010/main" val="85804869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680025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Prawo do odliczenia VAT naliczonego przez jednostki samorządu terytorialnego</a:t>
            </a:r>
          </a:p>
        </p:txBody>
      </p:sp>
      <p:graphicFrame>
        <p:nvGraphicFramePr>
          <p:cNvPr id="4" name="Tabela 5">
            <a:extLst>
              <a:ext uri="{FF2B5EF4-FFF2-40B4-BE49-F238E27FC236}">
                <a16:creationId xmlns:a16="http://schemas.microsoft.com/office/drawing/2014/main" id="{CF13A91A-EF4A-4387-81F1-DC18EA557757}"/>
              </a:ext>
            </a:extLst>
          </p:cNvPr>
          <p:cNvGraphicFramePr>
            <a:graphicFrameLocks noGrp="1"/>
          </p:cNvGraphicFramePr>
          <p:nvPr>
            <p:ph idx="1"/>
            <p:extLst>
              <p:ext uri="{D42A27DB-BD31-4B8C-83A1-F6EECF244321}">
                <p14:modId xmlns:p14="http://schemas.microsoft.com/office/powerpoint/2010/main" val="321186959"/>
              </p:ext>
            </p:extLst>
          </p:nvPr>
        </p:nvGraphicFramePr>
        <p:xfrm>
          <a:off x="457200" y="2289251"/>
          <a:ext cx="8229600" cy="2279498"/>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3295024212"/>
                    </a:ext>
                  </a:extLst>
                </a:gridCol>
                <a:gridCol w="4114800">
                  <a:extLst>
                    <a:ext uri="{9D8B030D-6E8A-4147-A177-3AD203B41FA5}">
                      <a16:colId xmlns:a16="http://schemas.microsoft.com/office/drawing/2014/main" val="605618273"/>
                    </a:ext>
                  </a:extLst>
                </a:gridCol>
              </a:tblGrid>
              <a:tr h="502173">
                <a:tc>
                  <a:txBody>
                    <a:bodyPr/>
                    <a:lstStyle/>
                    <a:p>
                      <a:pPr algn="ctr"/>
                      <a:r>
                        <a:rPr lang="pl-PL" sz="1600" b="1" dirty="0">
                          <a:latin typeface="Lato"/>
                        </a:rPr>
                        <a:t>JST przysługuje prawo do odliczenia podatku naliczonego</a:t>
                      </a:r>
                    </a:p>
                  </a:txBody>
                  <a:tcPr>
                    <a:solidFill>
                      <a:schemeClr val="bg1">
                        <a:lumMod val="95000"/>
                      </a:schemeClr>
                    </a:solidFill>
                  </a:tcPr>
                </a:tc>
                <a:tc>
                  <a:txBody>
                    <a:bodyPr/>
                    <a:lstStyle/>
                    <a:p>
                      <a:pPr algn="ctr"/>
                      <a:r>
                        <a:rPr lang="pl-PL" sz="1600" b="1" dirty="0">
                          <a:latin typeface="Lato"/>
                        </a:rPr>
                        <a:t>JST nie przysługuje prawo do odliczenia podatku naliczonego</a:t>
                      </a:r>
                    </a:p>
                  </a:txBody>
                  <a:tcPr>
                    <a:solidFill>
                      <a:schemeClr val="bg1">
                        <a:lumMod val="95000"/>
                      </a:schemeClr>
                    </a:solidFill>
                  </a:tcPr>
                </a:tc>
                <a:extLst>
                  <a:ext uri="{0D108BD9-81ED-4DB2-BD59-A6C34878D82A}">
                    <a16:rowId xmlns:a16="http://schemas.microsoft.com/office/drawing/2014/main" val="2094195598"/>
                  </a:ext>
                </a:extLst>
              </a:tr>
              <a:tr h="1700378">
                <a:tc>
                  <a:txBody>
                    <a:bodyPr/>
                    <a:lstStyle/>
                    <a:p>
                      <a:pPr marL="285750" indent="-285750">
                        <a:buFontTx/>
                        <a:buChar char="-"/>
                      </a:pPr>
                      <a:r>
                        <a:rPr lang="pl-PL" sz="1600" dirty="0">
                          <a:latin typeface="Lato"/>
                        </a:rPr>
                        <a:t>dostawa nieruchomości, </a:t>
                      </a:r>
                    </a:p>
                    <a:p>
                      <a:pPr marL="285750" indent="-285750">
                        <a:buFontTx/>
                        <a:buChar char="-"/>
                      </a:pPr>
                      <a:r>
                        <a:rPr lang="pl-PL" sz="1600" dirty="0">
                          <a:latin typeface="Lato"/>
                        </a:rPr>
                        <a:t>oddanie gruntu w użytkowanie wieczyste, </a:t>
                      </a:r>
                    </a:p>
                    <a:p>
                      <a:pPr marL="285750" indent="-285750">
                        <a:buFontTx/>
                        <a:buChar char="-"/>
                      </a:pPr>
                      <a:r>
                        <a:rPr lang="pl-PL" sz="1600" dirty="0">
                          <a:latin typeface="Lato"/>
                        </a:rPr>
                        <a:t>dostawy wody </a:t>
                      </a:r>
                    </a:p>
                    <a:p>
                      <a:pPr marL="285750" indent="-285750">
                        <a:buFontTx/>
                        <a:buChar char="-"/>
                      </a:pPr>
                      <a:r>
                        <a:rPr lang="pl-PL" sz="1600" dirty="0">
                          <a:latin typeface="Lato"/>
                        </a:rPr>
                        <a:t>budowa basenu (płatny wstęp)</a:t>
                      </a:r>
                    </a:p>
                  </a:txBody>
                  <a:tcPr/>
                </a:tc>
                <a:tc>
                  <a:txBody>
                    <a:bodyPr/>
                    <a:lstStyle/>
                    <a:p>
                      <a:pPr marL="285750" indent="-285750">
                        <a:buFontTx/>
                        <a:buChar char="-"/>
                      </a:pPr>
                      <a:r>
                        <a:rPr lang="pl-PL" sz="1600" b="0" kern="1200" dirty="0">
                          <a:solidFill>
                            <a:schemeClr val="dk1"/>
                          </a:solidFill>
                          <a:effectLst/>
                          <a:latin typeface="Lato"/>
                        </a:rPr>
                        <a:t>budowa mostów, dróg gminnych, oświetlenia ulic, chodników’</a:t>
                      </a:r>
                    </a:p>
                    <a:p>
                      <a:pPr marL="285750" indent="-285750">
                        <a:buFontTx/>
                        <a:buChar char="-"/>
                      </a:pPr>
                      <a:r>
                        <a:rPr lang="pl-PL" sz="1600" dirty="0">
                          <a:latin typeface="Lato"/>
                        </a:rPr>
                        <a:t>budowa budynków użyteczności publicznej, np. szkół, przedszkoli,</a:t>
                      </a:r>
                    </a:p>
                    <a:p>
                      <a:pPr marL="285750" indent="-285750">
                        <a:buFontTx/>
                        <a:buChar char="-"/>
                      </a:pPr>
                      <a:r>
                        <a:rPr lang="pl-PL" sz="1600" b="0" kern="1200" dirty="0">
                          <a:solidFill>
                            <a:schemeClr val="dk1"/>
                          </a:solidFill>
                          <a:effectLst/>
                          <a:latin typeface="Lato"/>
                        </a:rPr>
                        <a:t>działalność związana z poborem podatków i opłat publicznych</a:t>
                      </a:r>
                      <a:endParaRPr lang="pl-PL" sz="1600" dirty="0">
                        <a:latin typeface="Lato"/>
                      </a:endParaRPr>
                    </a:p>
                  </a:txBody>
                  <a:tcPr/>
                </a:tc>
                <a:extLst>
                  <a:ext uri="{0D108BD9-81ED-4DB2-BD59-A6C34878D82A}">
                    <a16:rowId xmlns:a16="http://schemas.microsoft.com/office/drawing/2014/main" val="209863626"/>
                  </a:ext>
                </a:extLst>
              </a:tr>
            </a:tbl>
          </a:graphicData>
        </a:graphic>
      </p:graphicFrame>
    </p:spTree>
    <p:extLst>
      <p:ext uri="{BB962C8B-B14F-4D97-AF65-F5344CB8AC3E}">
        <p14:creationId xmlns:p14="http://schemas.microsoft.com/office/powerpoint/2010/main" val="38991056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Prawo do odliczenia VAT naliczonego przez jednostki samorządu terytorialnego</a:t>
            </a:r>
          </a:p>
        </p:txBody>
      </p:sp>
      <p:graphicFrame>
        <p:nvGraphicFramePr>
          <p:cNvPr id="4" name="Tabela 5">
            <a:extLst>
              <a:ext uri="{FF2B5EF4-FFF2-40B4-BE49-F238E27FC236}">
                <a16:creationId xmlns:a16="http://schemas.microsoft.com/office/drawing/2014/main" id="{CF13A91A-EF4A-4387-81F1-DC18EA557757}"/>
              </a:ext>
            </a:extLst>
          </p:cNvPr>
          <p:cNvGraphicFramePr>
            <a:graphicFrameLocks noGrp="1"/>
          </p:cNvGraphicFramePr>
          <p:nvPr>
            <p:ph idx="1"/>
            <p:extLst>
              <p:ext uri="{D42A27DB-BD31-4B8C-83A1-F6EECF244321}">
                <p14:modId xmlns:p14="http://schemas.microsoft.com/office/powerpoint/2010/main" val="2858437384"/>
              </p:ext>
            </p:extLst>
          </p:nvPr>
        </p:nvGraphicFramePr>
        <p:xfrm>
          <a:off x="457200" y="1874520"/>
          <a:ext cx="8229600" cy="2769843"/>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295024212"/>
                    </a:ext>
                  </a:extLst>
                </a:gridCol>
                <a:gridCol w="4114800">
                  <a:extLst>
                    <a:ext uri="{9D8B030D-6E8A-4147-A177-3AD203B41FA5}">
                      <a16:colId xmlns:a16="http://schemas.microsoft.com/office/drawing/2014/main" val="605618273"/>
                    </a:ext>
                  </a:extLst>
                </a:gridCol>
              </a:tblGrid>
              <a:tr h="502173">
                <a:tc>
                  <a:txBody>
                    <a:bodyPr/>
                    <a:lstStyle/>
                    <a:p>
                      <a:pPr algn="ctr"/>
                      <a:r>
                        <a:rPr lang="pl-PL" sz="1600" dirty="0">
                          <a:solidFill>
                            <a:schemeClr val="tx1"/>
                          </a:solidFill>
                          <a:latin typeface="Lato"/>
                        </a:rPr>
                        <a:t>Przykłady wydatków związanych jedynie z działalnością opodatkowaną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l-PL" sz="1600" dirty="0">
                          <a:solidFill>
                            <a:schemeClr val="tx1"/>
                          </a:solidFill>
                          <a:latin typeface="Lato"/>
                        </a:rPr>
                        <a:t>JST nie przysługuje prawo do odliczenia podatku naliczonego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94195598"/>
                  </a:ext>
                </a:extLst>
              </a:tr>
              <a:tr h="2190723">
                <a:tc>
                  <a:txBody>
                    <a:bodyPr/>
                    <a:lstStyle/>
                    <a:p>
                      <a:pPr marL="285750" indent="-285750">
                        <a:buFontTx/>
                        <a:buChar char="-"/>
                      </a:pPr>
                      <a:r>
                        <a:rPr lang="pl-PL" sz="1600" dirty="0">
                          <a:latin typeface="Lato"/>
                        </a:rPr>
                        <a:t>budowa i użytkowanie kanalizacji sanitarnej,</a:t>
                      </a:r>
                    </a:p>
                    <a:p>
                      <a:pPr marL="285750" indent="-285750">
                        <a:buFontTx/>
                        <a:buChar char="-"/>
                      </a:pPr>
                      <a:r>
                        <a:rPr lang="pl-PL" sz="1600" dirty="0">
                          <a:latin typeface="Lato"/>
                        </a:rPr>
                        <a:t>budowa i użytkowanie wodociągów,</a:t>
                      </a:r>
                    </a:p>
                    <a:p>
                      <a:pPr marL="285750" indent="-285750">
                        <a:buFontTx/>
                        <a:buChar char="-"/>
                      </a:pPr>
                      <a:r>
                        <a:rPr lang="pl-PL" sz="1600" dirty="0">
                          <a:latin typeface="Lato"/>
                        </a:rPr>
                        <a:t>budowa i użytkowanie pływalni,</a:t>
                      </a:r>
                    </a:p>
                    <a:p>
                      <a:pPr marL="285750" indent="-285750">
                        <a:buFontTx/>
                        <a:buChar char="-"/>
                      </a:pPr>
                      <a:r>
                        <a:rPr lang="pl-PL" sz="1600" dirty="0">
                          <a:latin typeface="Lato"/>
                        </a:rPr>
                        <a:t>budowa i użytkowanie lodowiska,</a:t>
                      </a:r>
                    </a:p>
                    <a:p>
                      <a:pPr marL="285750" indent="-285750">
                        <a:buFontTx/>
                        <a:buChar char="-"/>
                      </a:pPr>
                      <a:r>
                        <a:rPr lang="pl-PL" sz="1600" dirty="0">
                          <a:latin typeface="Lato"/>
                        </a:rPr>
                        <a:t>budowa i użytkowanie cmentarza komunalnego,</a:t>
                      </a:r>
                    </a:p>
                    <a:p>
                      <a:pPr marL="285750" indent="-285750">
                        <a:buFontTx/>
                        <a:buChar char="-"/>
                      </a:pPr>
                      <a:r>
                        <a:rPr lang="pl-PL" sz="1600" dirty="0">
                          <a:latin typeface="Lato"/>
                        </a:rPr>
                        <a:t>budowa i użytkowanie lokali użytkowych przeznaczonych na sprzedaż/pod wynajem.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Tx/>
                        <a:buChar char="-"/>
                      </a:pPr>
                      <a:r>
                        <a:rPr lang="pl-PL" sz="1600" b="0" i="0" kern="1200" dirty="0">
                          <a:solidFill>
                            <a:schemeClr val="dk1"/>
                          </a:solidFill>
                          <a:effectLst/>
                          <a:latin typeface="Lato"/>
                          <a:ea typeface="+mn-ea"/>
                          <a:cs typeface="+mn-cs"/>
                        </a:rPr>
                        <a:t>budowa i użytkowanie szkół i przedszkoli,</a:t>
                      </a:r>
                    </a:p>
                    <a:p>
                      <a:pPr marL="285750" indent="-285750">
                        <a:buFontTx/>
                        <a:buChar char="-"/>
                      </a:pPr>
                      <a:r>
                        <a:rPr lang="pl-PL" sz="1600" b="0" i="0" kern="1200" dirty="0">
                          <a:solidFill>
                            <a:schemeClr val="dk1"/>
                          </a:solidFill>
                          <a:effectLst/>
                          <a:latin typeface="Lato"/>
                          <a:ea typeface="+mn-ea"/>
                          <a:cs typeface="+mn-cs"/>
                        </a:rPr>
                        <a:t>budowa i użytkowanie wysypiska śmieci oraz infrastruktury,</a:t>
                      </a:r>
                    </a:p>
                    <a:p>
                      <a:pPr marL="285750" indent="-285750">
                        <a:buFontTx/>
                        <a:buChar char="-"/>
                      </a:pPr>
                      <a:r>
                        <a:rPr lang="pl-PL" sz="1600" b="0" i="0" kern="1200" dirty="0">
                          <a:solidFill>
                            <a:schemeClr val="dk1"/>
                          </a:solidFill>
                          <a:effectLst/>
                          <a:latin typeface="Lato"/>
                          <a:ea typeface="+mn-ea"/>
                          <a:cs typeface="+mn-cs"/>
                        </a:rPr>
                        <a:t>budowa i użytkowanie placu zabaw,</a:t>
                      </a:r>
                    </a:p>
                    <a:p>
                      <a:pPr marL="285750" indent="-285750">
                        <a:buFontTx/>
                        <a:buChar char="-"/>
                      </a:pPr>
                      <a:r>
                        <a:rPr lang="pl-PL" sz="1600" b="0" i="0" kern="1200" dirty="0">
                          <a:solidFill>
                            <a:schemeClr val="dk1"/>
                          </a:solidFill>
                          <a:effectLst/>
                          <a:latin typeface="Lato"/>
                          <a:ea typeface="+mn-ea"/>
                          <a:cs typeface="+mn-cs"/>
                        </a:rPr>
                        <a:t>wydatki związane z poborem podatków, opłat administracyjnych, wydawaniem licencji i pozwoleń</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9863626"/>
                  </a:ext>
                </a:extLst>
              </a:tr>
            </a:tbl>
          </a:graphicData>
        </a:graphic>
      </p:graphicFrame>
    </p:spTree>
    <p:extLst>
      <p:ext uri="{BB962C8B-B14F-4D97-AF65-F5344CB8AC3E}">
        <p14:creationId xmlns:p14="http://schemas.microsoft.com/office/powerpoint/2010/main" val="31014625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Zakres prawa JST do odliczenia podatku VAT</a:t>
            </a:r>
          </a:p>
        </p:txBody>
      </p:sp>
      <p:sp>
        <p:nvSpPr>
          <p:cNvPr id="4" name="Symbol zastępczy zawartości 3">
            <a:extLst>
              <a:ext uri="{FF2B5EF4-FFF2-40B4-BE49-F238E27FC236}">
                <a16:creationId xmlns:a16="http://schemas.microsoft.com/office/drawing/2014/main" id="{5ECFB1CD-B36C-4F2B-BD9C-E96E8F222AB1}"/>
              </a:ext>
            </a:extLst>
          </p:cNvPr>
          <p:cNvSpPr>
            <a:spLocks noGrp="1"/>
          </p:cNvSpPr>
          <p:nvPr>
            <p:ph idx="1"/>
          </p:nvPr>
        </p:nvSpPr>
        <p:spPr>
          <a:xfrm>
            <a:off x="457200" y="2010544"/>
            <a:ext cx="8229600" cy="3146648"/>
          </a:xfrm>
        </p:spPr>
        <p:txBody>
          <a:bodyPr/>
          <a:lstStyle/>
          <a:p>
            <a:pPr marL="0" indent="0">
              <a:buNone/>
            </a:pPr>
            <a:r>
              <a:rPr lang="pl-PL" sz="1600" dirty="0">
                <a:latin typeface="Lato"/>
              </a:rPr>
              <a:t>Jeżeli podatnik nie jest w stanie dokonać bezpośredniej alokacji zakupu do określonej kategorii czynności, powinien dokonać kalkulacji możliwej do odliczenia kwoty VAT naliczonego zgodnie ze wskazanymi w VATU metodami odliczenia proporcjonalnego:</a:t>
            </a:r>
          </a:p>
          <a:p>
            <a:pPr marL="0" indent="0">
              <a:buNone/>
            </a:pPr>
            <a:r>
              <a:rPr lang="pl-PL" sz="1600" b="1" dirty="0">
                <a:latin typeface="Lato"/>
              </a:rPr>
              <a:t>1) </a:t>
            </a:r>
            <a:r>
              <a:rPr lang="pl-PL" sz="1600" b="1" dirty="0" err="1">
                <a:latin typeface="Lato"/>
              </a:rPr>
              <a:t>prewspółczynnikiem</a:t>
            </a:r>
            <a:r>
              <a:rPr lang="pl-PL" sz="1600" b="1" dirty="0">
                <a:latin typeface="Lato"/>
              </a:rPr>
              <a:t> VAT:</a:t>
            </a:r>
          </a:p>
          <a:p>
            <a:pPr>
              <a:buFont typeface="+mj-lt"/>
              <a:buAutoNum type="alphaLcParenR"/>
            </a:pPr>
            <a:r>
              <a:rPr lang="pl-PL" sz="1600" dirty="0">
                <a:latin typeface="Lato"/>
              </a:rPr>
              <a:t>gdy wykonuje jednocześnie czynności opodatkowane i niepodlegające VAT</a:t>
            </a:r>
          </a:p>
          <a:p>
            <a:pPr>
              <a:buFont typeface="+mj-lt"/>
              <a:buAutoNum type="alphaLcParenR"/>
            </a:pPr>
            <a:r>
              <a:rPr lang="pl-PL" sz="1600" dirty="0">
                <a:latin typeface="Lato"/>
              </a:rPr>
              <a:t>gdy wykonuje jednocześnie czynności opodatkowane, zwolnione i niepodlegające VAT </a:t>
            </a:r>
          </a:p>
          <a:p>
            <a:pPr marL="0" indent="0">
              <a:buNone/>
            </a:pPr>
            <a:r>
              <a:rPr lang="pl-PL" sz="1600" b="1" dirty="0">
                <a:latin typeface="Lato"/>
              </a:rPr>
              <a:t>2) współczynnikiem VAT </a:t>
            </a:r>
          </a:p>
          <a:p>
            <a:pPr>
              <a:buFont typeface="+mj-lt"/>
              <a:buAutoNum type="alphaLcParenR"/>
            </a:pPr>
            <a:r>
              <a:rPr lang="pl-PL" sz="1600" dirty="0">
                <a:latin typeface="Lato"/>
              </a:rPr>
              <a:t>gdy wykonuje jednocześnie czynności opodatkowane i zwolnione </a:t>
            </a:r>
          </a:p>
          <a:p>
            <a:pPr>
              <a:buFont typeface="+mj-lt"/>
              <a:buAutoNum type="alphaLcParenR"/>
            </a:pPr>
            <a:r>
              <a:rPr lang="pl-PL" sz="1600" dirty="0">
                <a:latin typeface="Lato"/>
              </a:rPr>
              <a:t>gdy wykonuje jednocześnie czynności opodatkowane, zwolnione i niepodlegające VAT, po określeniu w pierwszej kolejności zakresu prawa do odliczenia w oparciu o </a:t>
            </a:r>
            <a:r>
              <a:rPr lang="pl-PL" sz="1600" dirty="0" err="1">
                <a:latin typeface="Lato"/>
              </a:rPr>
              <a:t>prewspółczynnik</a:t>
            </a:r>
            <a:r>
              <a:rPr lang="pl-PL" sz="1600" dirty="0">
                <a:latin typeface="Lato"/>
              </a:rPr>
              <a:t>.</a:t>
            </a:r>
          </a:p>
        </p:txBody>
      </p:sp>
    </p:spTree>
    <p:extLst>
      <p:ext uri="{BB962C8B-B14F-4D97-AF65-F5344CB8AC3E}">
        <p14:creationId xmlns:p14="http://schemas.microsoft.com/office/powerpoint/2010/main" val="666641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7056908"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Rozwoju w zakresie kwalifikowalności VAT</a:t>
            </a:r>
          </a:p>
          <a:p>
            <a:pPr algn="ctr">
              <a:spcBef>
                <a:spcPts val="0"/>
              </a:spcBef>
              <a:buNone/>
            </a:pPr>
            <a:r>
              <a:rPr lang="pl-PL" altLang="pl-PL" sz="1800" b="1" dirty="0">
                <a:latin typeface="Novecento wide Book"/>
              </a:rPr>
              <a:t>Ewolucja stanowiska Ministra  </a:t>
            </a:r>
          </a:p>
        </p:txBody>
      </p:sp>
      <p:graphicFrame>
        <p:nvGraphicFramePr>
          <p:cNvPr id="6" name="Symbol zastępczy zawartości 5">
            <a:extLst>
              <a:ext uri="{FF2B5EF4-FFF2-40B4-BE49-F238E27FC236}">
                <a16:creationId xmlns:a16="http://schemas.microsoft.com/office/drawing/2014/main" id="{5DB8744A-F8F1-4852-9984-8826532C60C1}"/>
              </a:ext>
            </a:extLst>
          </p:cNvPr>
          <p:cNvGraphicFramePr>
            <a:graphicFrameLocks noGrp="1"/>
          </p:cNvGraphicFramePr>
          <p:nvPr>
            <p:ph idx="1"/>
            <p:extLst>
              <p:ext uri="{D42A27DB-BD31-4B8C-83A1-F6EECF244321}">
                <p14:modId xmlns:p14="http://schemas.microsoft.com/office/powerpoint/2010/main" val="86513266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54330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Zakres prawa JST do odliczenia podatku VAT</a:t>
            </a:r>
          </a:p>
        </p:txBody>
      </p:sp>
      <p:graphicFrame>
        <p:nvGraphicFramePr>
          <p:cNvPr id="8" name="Tabela 8">
            <a:extLst>
              <a:ext uri="{FF2B5EF4-FFF2-40B4-BE49-F238E27FC236}">
                <a16:creationId xmlns:a16="http://schemas.microsoft.com/office/drawing/2014/main" id="{BBEBB05C-26BA-4BA9-820A-A1A9382D0249}"/>
              </a:ext>
            </a:extLst>
          </p:cNvPr>
          <p:cNvGraphicFramePr>
            <a:graphicFrameLocks noGrp="1"/>
          </p:cNvGraphicFramePr>
          <p:nvPr>
            <p:ph idx="1"/>
            <p:extLst>
              <p:ext uri="{D42A27DB-BD31-4B8C-83A1-F6EECF244321}">
                <p14:modId xmlns:p14="http://schemas.microsoft.com/office/powerpoint/2010/main" val="2388939735"/>
              </p:ext>
            </p:extLst>
          </p:nvPr>
        </p:nvGraphicFramePr>
        <p:xfrm>
          <a:off x="611560" y="1268760"/>
          <a:ext cx="7848872" cy="4978848"/>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3275298228"/>
                    </a:ext>
                  </a:extLst>
                </a:gridCol>
                <a:gridCol w="3924436">
                  <a:extLst>
                    <a:ext uri="{9D8B030D-6E8A-4147-A177-3AD203B41FA5}">
                      <a16:colId xmlns:a16="http://schemas.microsoft.com/office/drawing/2014/main" val="3020391202"/>
                    </a:ext>
                  </a:extLst>
                </a:gridCol>
              </a:tblGrid>
              <a:tr h="622356">
                <a:tc>
                  <a:txBody>
                    <a:bodyPr/>
                    <a:lstStyle/>
                    <a:p>
                      <a:pPr algn="ctr"/>
                      <a:r>
                        <a:rPr lang="pl-PL" sz="1600" dirty="0">
                          <a:solidFill>
                            <a:schemeClr val="tx1"/>
                          </a:solidFill>
                          <a:latin typeface="Lato"/>
                        </a:rPr>
                        <a:t>Związek wydatku z działalnością JST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pl-PL" sz="1600" dirty="0">
                          <a:solidFill>
                            <a:schemeClr val="tx1"/>
                          </a:solidFill>
                          <a:latin typeface="Lato"/>
                        </a:rPr>
                        <a:t>Prawo do odliczenia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25289923"/>
                  </a:ext>
                </a:extLst>
              </a:tr>
              <a:tr h="622356">
                <a:tc>
                  <a:txBody>
                    <a:bodyPr/>
                    <a:lstStyle/>
                    <a:p>
                      <a:r>
                        <a:rPr lang="pl-PL" sz="1600" dirty="0">
                          <a:latin typeface="Lato"/>
                        </a:rPr>
                        <a:t>Niepodlegająca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pl-PL" sz="1600" dirty="0">
                          <a:latin typeface="Lato"/>
                        </a:rPr>
                        <a:t>Brak prawa do odliczenia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3927939"/>
                  </a:ext>
                </a:extLst>
              </a:tr>
              <a:tr h="622356">
                <a:tc>
                  <a:txBody>
                    <a:bodyPr/>
                    <a:lstStyle/>
                    <a:p>
                      <a:r>
                        <a:rPr lang="pl-PL" sz="1600" dirty="0">
                          <a:latin typeface="Lato"/>
                        </a:rPr>
                        <a:t>Zwolniona z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dirty="0"/>
                    </a:p>
                  </a:txBody>
                  <a:tcPr/>
                </a:tc>
                <a:extLst>
                  <a:ext uri="{0D108BD9-81ED-4DB2-BD59-A6C34878D82A}">
                    <a16:rowId xmlns:a16="http://schemas.microsoft.com/office/drawing/2014/main" val="1041616062"/>
                  </a:ext>
                </a:extLst>
              </a:tr>
              <a:tr h="622356">
                <a:tc>
                  <a:txBody>
                    <a:bodyPr/>
                    <a:lstStyle/>
                    <a:p>
                      <a:r>
                        <a:rPr lang="pl-PL" sz="1600" dirty="0">
                          <a:latin typeface="Lato"/>
                        </a:rPr>
                        <a:t>Niepodlegająca i zwolniona z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dirty="0"/>
                    </a:p>
                  </a:txBody>
                  <a:tcPr/>
                </a:tc>
                <a:extLst>
                  <a:ext uri="{0D108BD9-81ED-4DB2-BD59-A6C34878D82A}">
                    <a16:rowId xmlns:a16="http://schemas.microsoft.com/office/drawing/2014/main" val="3271504355"/>
                  </a:ext>
                </a:extLst>
              </a:tr>
              <a:tr h="622356">
                <a:tc>
                  <a:txBody>
                    <a:bodyPr/>
                    <a:lstStyle/>
                    <a:p>
                      <a:r>
                        <a:rPr lang="pl-PL" sz="1600" dirty="0">
                          <a:latin typeface="Lato"/>
                        </a:rPr>
                        <a:t>Opodatkowana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sz="1600" dirty="0">
                          <a:latin typeface="Lato"/>
                        </a:rPr>
                        <a:t>Prawo do odliczenia podatku w całości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0735292"/>
                  </a:ext>
                </a:extLst>
              </a:tr>
              <a:tr h="622356">
                <a:tc>
                  <a:txBody>
                    <a:bodyPr/>
                    <a:lstStyle/>
                    <a:p>
                      <a:r>
                        <a:rPr lang="pl-PL" sz="1600" dirty="0">
                          <a:latin typeface="Lato"/>
                        </a:rPr>
                        <a:t>Opodatkowana VAT i niepodlegająca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sz="1600" dirty="0" err="1">
                          <a:latin typeface="Lato"/>
                        </a:rPr>
                        <a:t>Prewspółczynnik</a:t>
                      </a:r>
                      <a:endParaRPr lang="pl-PL" sz="1600" dirty="0">
                        <a:latin typeface="Lato"/>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6019302"/>
                  </a:ext>
                </a:extLst>
              </a:tr>
              <a:tr h="622356">
                <a:tc>
                  <a:txBody>
                    <a:bodyPr/>
                    <a:lstStyle/>
                    <a:p>
                      <a:r>
                        <a:rPr lang="pl-PL" sz="1600" dirty="0">
                          <a:latin typeface="Lato"/>
                        </a:rPr>
                        <a:t>Opodatkowana VAT i zwolniona z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sz="1600" dirty="0">
                          <a:latin typeface="Lato"/>
                        </a:rPr>
                        <a:t>Współczynnik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8653345"/>
                  </a:ext>
                </a:extLst>
              </a:tr>
              <a:tr h="622356">
                <a:tc>
                  <a:txBody>
                    <a:bodyPr/>
                    <a:lstStyle/>
                    <a:p>
                      <a:r>
                        <a:rPr lang="pl-PL" sz="1600" dirty="0">
                          <a:latin typeface="Lato"/>
                        </a:rPr>
                        <a:t>Opodatkowana VAT, niepodlegająca VAT, zwolniona z VAT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sz="1600" dirty="0" err="1">
                          <a:latin typeface="Lato"/>
                        </a:rPr>
                        <a:t>Prewspółczynnik</a:t>
                      </a:r>
                      <a:r>
                        <a:rPr lang="pl-PL" sz="1600" dirty="0">
                          <a:latin typeface="Lato"/>
                        </a:rPr>
                        <a:t> i współczynnik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3598352"/>
                  </a:ext>
                </a:extLst>
              </a:tr>
            </a:tbl>
          </a:graphicData>
        </a:graphic>
      </p:graphicFrame>
    </p:spTree>
    <p:extLst>
      <p:ext uri="{BB962C8B-B14F-4D97-AF65-F5344CB8AC3E}">
        <p14:creationId xmlns:p14="http://schemas.microsoft.com/office/powerpoint/2010/main" val="125817950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Odliczanie podatku od wydatków na pojazdy samochodowe wykorzystywane zarówno do działalności gospodarczej, jak i do innych celów</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276872"/>
            <a:ext cx="8229600" cy="2485801"/>
          </a:xfrm>
        </p:spPr>
        <p:txBody>
          <a:bodyPr/>
          <a:lstStyle/>
          <a:p>
            <a:pPr marL="0" indent="0">
              <a:buNone/>
            </a:pPr>
            <a:r>
              <a:rPr lang="pl-PL" sz="1600" b="1" dirty="0">
                <a:latin typeface="Lato" panose="020F0502020204030203"/>
              </a:rPr>
              <a:t>Interpretacja indywidualna Dyrektora Krajowej Informacji Skarbowej z dnia 14 sierpnia 2018 r., 0111-KDIB3-2.4012.415.2018.1.JM</a:t>
            </a:r>
          </a:p>
          <a:p>
            <a:pPr marL="0" indent="0" algn="l">
              <a:buNone/>
            </a:pPr>
            <a:r>
              <a:rPr lang="pl-PL" sz="1600" b="0" i="0" u="none" strike="noStrike" baseline="0" dirty="0">
                <a:latin typeface="Lato" panose="020F0502020204030203"/>
              </a:rPr>
              <a:t>JST jest zobowiązana:</a:t>
            </a:r>
          </a:p>
          <a:p>
            <a:pPr algn="l">
              <a:buFont typeface="+mj-lt"/>
              <a:buAutoNum type="arabicParenR"/>
            </a:pPr>
            <a:r>
              <a:rPr lang="pl-PL" sz="1600" b="0" u="none" strike="noStrike" baseline="0" dirty="0">
                <a:latin typeface="Lato" panose="020F0502020204030203"/>
              </a:rPr>
              <a:t>w pierwszej kolejności do ustalenia na zasadach określonych w art. 86 ust. 2a–2h ustawy o VAT, podatku naliczonego związanego z prowadzoną działalnością gospodarczą, a następnie </a:t>
            </a:r>
          </a:p>
          <a:p>
            <a:pPr algn="l">
              <a:buFont typeface="+mj-lt"/>
              <a:buAutoNum type="arabicParenR"/>
            </a:pPr>
            <a:r>
              <a:rPr lang="pl-PL" sz="1600" b="0" u="none" strike="noStrike" baseline="0" dirty="0">
                <a:latin typeface="Lato" panose="020F0502020204030203"/>
              </a:rPr>
              <a:t>do tak wyliczonej kwoty zastosować uregulowania wynikające z art. 86a ust. 1 ww. ustawy (50% podatku naliczonego od wydatków wiążących się z pojazdami samochodowymi).</a:t>
            </a:r>
            <a:endParaRPr lang="pl-PL" sz="1600" dirty="0">
              <a:latin typeface="Lato" panose="020F0502020204030203"/>
            </a:endParaRPr>
          </a:p>
        </p:txBody>
      </p:sp>
    </p:spTree>
    <p:extLst>
      <p:ext uri="{BB962C8B-B14F-4D97-AF65-F5344CB8AC3E}">
        <p14:creationId xmlns:p14="http://schemas.microsoft.com/office/powerpoint/2010/main" val="34823292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844824"/>
            <a:ext cx="8229600" cy="3845024"/>
          </a:xfrm>
        </p:spPr>
        <p:txBody>
          <a:bodyPr/>
          <a:lstStyle/>
          <a:p>
            <a:pPr marL="0" indent="0" algn="l">
              <a:spcBef>
                <a:spcPts val="0"/>
              </a:spcBef>
              <a:buNone/>
            </a:pPr>
            <a:r>
              <a:rPr lang="pl-PL" sz="1600" b="1" i="0" u="none" strike="noStrike" baseline="0" dirty="0">
                <a:latin typeface="Lato" panose="020F0502020204030203"/>
              </a:rPr>
              <a:t>Niejednoznaczne regulacje prawne przy odliczaniu podatku od wydatków na pojazdy samochodowe</a:t>
            </a:r>
          </a:p>
          <a:p>
            <a:pPr marL="0" indent="0" algn="l">
              <a:spcBef>
                <a:spcPts val="0"/>
              </a:spcBef>
              <a:buNone/>
            </a:pPr>
            <a:r>
              <a:rPr lang="pl-PL" sz="1600" dirty="0">
                <a:latin typeface="Lato" panose="020F0502020204030203"/>
              </a:rPr>
              <a:t>JST niejednolicie dokonywały odliczeń w przypadku wydatków ponoszonych na pojazdy samochodowe wykorzystywane do tzw. działalności mieszanej, tj. zarówno:</a:t>
            </a:r>
          </a:p>
          <a:p>
            <a:pPr algn="l">
              <a:spcBef>
                <a:spcPts val="0"/>
              </a:spcBef>
              <a:buFont typeface="+mj-lt"/>
              <a:buAutoNum type="arabicParenR"/>
            </a:pPr>
            <a:r>
              <a:rPr lang="pl-PL" sz="1600" dirty="0">
                <a:latin typeface="Lato" panose="020F0502020204030203"/>
              </a:rPr>
              <a:t>przy zastosowaniu proporcji wyliczonej dla tych jednostek, </a:t>
            </a:r>
          </a:p>
          <a:p>
            <a:pPr algn="l">
              <a:spcBef>
                <a:spcPts val="0"/>
              </a:spcBef>
              <a:buFont typeface="+mj-lt"/>
              <a:buAutoNum type="arabicParenR"/>
            </a:pPr>
            <a:r>
              <a:rPr lang="pl-PL" sz="1600" dirty="0">
                <a:latin typeface="Lato" panose="020F0502020204030203"/>
              </a:rPr>
              <a:t>50% kwoty podatku naliczonego, </a:t>
            </a:r>
          </a:p>
          <a:p>
            <a:pPr algn="l">
              <a:spcBef>
                <a:spcPts val="0"/>
              </a:spcBef>
              <a:buFont typeface="+mj-lt"/>
              <a:buAutoNum type="arabicParenR"/>
            </a:pPr>
            <a:r>
              <a:rPr lang="pl-PL" sz="1600" dirty="0">
                <a:latin typeface="Lato" panose="020F0502020204030203"/>
              </a:rPr>
              <a:t>iloczynu 50% kwoty podatku naliczonego i proporcji.</a:t>
            </a:r>
          </a:p>
          <a:p>
            <a:pPr marL="0" indent="0" algn="l">
              <a:spcBef>
                <a:spcPts val="0"/>
              </a:spcBef>
              <a:buNone/>
            </a:pPr>
            <a:endParaRPr lang="pl-PL" sz="1600" dirty="0">
              <a:latin typeface="Lato" panose="020F0502020204030203"/>
            </a:endParaRPr>
          </a:p>
          <a:p>
            <a:pPr marL="0" indent="0" algn="l">
              <a:spcBef>
                <a:spcPts val="0"/>
              </a:spcBef>
              <a:buNone/>
            </a:pPr>
            <a:r>
              <a:rPr lang="pl-PL" sz="1600" dirty="0">
                <a:latin typeface="Lato" panose="020F0502020204030203"/>
              </a:rPr>
              <a:t>Wskazywały przy tym na występujące problemy związane z interpretacją i zastosowaniem niejednoznacznych  przepisów w tym zakresie. W objętych badaniami wydatkach na pojazdy samochodowe dokonano odliczenia VAT w wysokości 142,9 tys. zł.</a:t>
            </a:r>
          </a:p>
          <a:p>
            <a:pPr marL="0" indent="0" algn="l">
              <a:spcBef>
                <a:spcPts val="0"/>
              </a:spcBef>
              <a:buNone/>
            </a:pPr>
            <a:r>
              <a:rPr lang="pl-PL" sz="1600" dirty="0">
                <a:latin typeface="Lato" panose="020F0502020204030203"/>
              </a:rPr>
              <a:t>Mając w szczególności na uwadze fakt, że regulacja obu przepisów nie została oceniona przez sądy administracyjne, jak również rozbieżne stanowiska przedstawicieli doktryny prawa podatkowego, NIK zrezygnowała z oceny działalności JST z punktu widzenia kryterium legalności w zakresie omawianych rozwiązań legislacyjnych.</a:t>
            </a:r>
          </a:p>
        </p:txBody>
      </p:sp>
      <p:sp>
        <p:nvSpPr>
          <p:cNvPr id="2" name="TextBox 4">
            <a:extLst>
              <a:ext uri="{FF2B5EF4-FFF2-40B4-BE49-F238E27FC236}">
                <a16:creationId xmlns:a16="http://schemas.microsoft.com/office/drawing/2014/main" id="{511A066F-1E5A-4A71-8E0D-90AF80D9FA2C}"/>
              </a:ext>
            </a:extLst>
          </p:cNvPr>
          <p:cNvSpPr txBox="1">
            <a:spLocks noChangeArrowheads="1"/>
          </p:cNvSpPr>
          <p:nvPr/>
        </p:nvSpPr>
        <p:spPr bwMode="auto">
          <a:xfrm>
            <a:off x="179512" y="610390"/>
            <a:ext cx="6342062" cy="71070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Informacja o wynikach kontroli NIK - Centralizacja podatku VAT w jednostkach samorządu terytorialnego</a:t>
            </a:r>
          </a:p>
        </p:txBody>
      </p:sp>
    </p:spTree>
    <p:extLst>
      <p:ext uri="{BB962C8B-B14F-4D97-AF65-F5344CB8AC3E}">
        <p14:creationId xmlns:p14="http://schemas.microsoft.com/office/powerpoint/2010/main" val="149135257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714400" y="1528596"/>
          <a:ext cx="7715200" cy="4548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32D3F1ED-F36E-4663-B46D-442D3908C816}"/>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Wyjątki</a:t>
            </a:r>
            <a:r>
              <a:rPr lang="pl-PL" sz="1800" b="1" dirty="0">
                <a:solidFill>
                  <a:srgbClr val="000000"/>
                </a:solidFill>
                <a:latin typeface="Novecento wide Book"/>
              </a:rPr>
              <a:t> od zasady obniżania podatku od towarów i usług należnego o podatek naliczony</a:t>
            </a:r>
            <a:endParaRPr lang="pl-PL" sz="1800" b="1" dirty="0">
              <a:effectLst/>
              <a:latin typeface="Novecento wide Book"/>
              <a:ea typeface="Times New Roman" panose="02020603050405020304" pitchFamily="18" charset="0"/>
            </a:endParaRPr>
          </a:p>
        </p:txBody>
      </p:sp>
    </p:spTree>
    <p:extLst>
      <p:ext uri="{BB962C8B-B14F-4D97-AF65-F5344CB8AC3E}">
        <p14:creationId xmlns:p14="http://schemas.microsoft.com/office/powerpoint/2010/main" val="2956198385"/>
      </p:ext>
    </p:extLst>
  </p:cSld>
  <p:clrMapOvr>
    <a:masterClrMapping/>
  </p:clrMapOvr>
  <p:transition spd="slow">
    <p:pull/>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Wyłączenia od odliczenia lub zwrotu podatku</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024844"/>
            <a:ext cx="8229600" cy="3420380"/>
          </a:xfrm>
        </p:spPr>
        <p:txBody>
          <a:bodyPr/>
          <a:lstStyle/>
          <a:p>
            <a:pPr marL="0" indent="0" algn="l">
              <a:spcBef>
                <a:spcPts val="0"/>
              </a:spcBef>
              <a:buNone/>
            </a:pPr>
            <a:r>
              <a:rPr lang="pl-PL" sz="1600" b="1" dirty="0">
                <a:latin typeface="Lato" panose="020F0502020204030203"/>
              </a:rPr>
              <a:t>Art. 88 ust. 1 i 1a ustawy o VAT:</a:t>
            </a:r>
          </a:p>
          <a:p>
            <a:pPr marL="0" indent="0" algn="l">
              <a:spcBef>
                <a:spcPts val="0"/>
              </a:spcBef>
              <a:buNone/>
            </a:pPr>
            <a:r>
              <a:rPr lang="pl-PL" sz="1600" dirty="0">
                <a:latin typeface="Lato" panose="020F0502020204030203"/>
              </a:rPr>
              <a:t>1.  Obniżenia kwoty lub zwrotu różnicy podatku należnego nie stosuje się do nabywanych przez podatnika usług noclegowych i gastronomicznych, z wyjątkiem nabycia gotowych posiłków przeznaczonych dla pasażerów przez podatników świadczących usługi przewozu osób.</a:t>
            </a:r>
          </a:p>
          <a:p>
            <a:pPr marL="0" indent="0" algn="l">
              <a:spcBef>
                <a:spcPts val="0"/>
              </a:spcBef>
              <a:buNone/>
            </a:pPr>
            <a:endParaRPr lang="pl-PL" sz="1600" dirty="0">
              <a:latin typeface="Lato" panose="020F0502020204030203"/>
            </a:endParaRPr>
          </a:p>
          <a:p>
            <a:pPr marL="0" indent="0" algn="l">
              <a:spcBef>
                <a:spcPts val="0"/>
              </a:spcBef>
              <a:buNone/>
            </a:pPr>
            <a:r>
              <a:rPr lang="pl-PL" sz="1600" dirty="0">
                <a:latin typeface="Lato" panose="020F0502020204030203"/>
              </a:rPr>
              <a:t>1a. Obniżenia kwoty lub zwrotu różnicy podatku należnego nie stosuje się do wydatków, o których mowa w art. 29a ust. 7 pkt 3.</a:t>
            </a:r>
          </a:p>
          <a:p>
            <a:pPr marL="0" indent="0" algn="l">
              <a:spcBef>
                <a:spcPts val="0"/>
              </a:spcBef>
              <a:buNone/>
            </a:pPr>
            <a:endParaRPr lang="pl-PL" sz="1600" dirty="0">
              <a:latin typeface="Lato" panose="020F0502020204030203"/>
            </a:endParaRPr>
          </a:p>
          <a:p>
            <a:pPr marL="0" indent="0" algn="l">
              <a:spcBef>
                <a:spcPts val="0"/>
              </a:spcBef>
              <a:buNone/>
            </a:pPr>
            <a:r>
              <a:rPr lang="pl-PL" sz="1400" b="1" dirty="0">
                <a:latin typeface="Lato" panose="020F0502020204030203"/>
              </a:rPr>
              <a:t>Art. 29a ust. 7 pkt 3 ustawy o VAT:</a:t>
            </a:r>
          </a:p>
          <a:p>
            <a:pPr marL="0" indent="0" algn="l">
              <a:spcBef>
                <a:spcPts val="0"/>
              </a:spcBef>
              <a:buNone/>
            </a:pPr>
            <a:r>
              <a:rPr lang="pl-PL" sz="1400" dirty="0">
                <a:latin typeface="Lato" panose="020F0502020204030203"/>
              </a:rPr>
              <a:t>Podstawa opodatkowania nie obejmuje kwot otrzymanych od nabywcy lub usługobiorcy jako zwrot udokumentowanych wydatków poniesionych w imieniu i na rzecz nabywcy lub usługobiorcy i ujmowanych przejściowo przez podatnika w prowadzonej przez niego ewidencji na potrzeby podatku.</a:t>
            </a:r>
          </a:p>
        </p:txBody>
      </p:sp>
    </p:spTree>
    <p:extLst>
      <p:ext uri="{BB962C8B-B14F-4D97-AF65-F5344CB8AC3E}">
        <p14:creationId xmlns:p14="http://schemas.microsoft.com/office/powerpoint/2010/main" val="246414569"/>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Wyłączenia od odliczenia lub zwrotu podatku</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484784"/>
            <a:ext cx="8229600" cy="4248472"/>
          </a:xfrm>
        </p:spPr>
        <p:txBody>
          <a:bodyPr/>
          <a:lstStyle/>
          <a:p>
            <a:pPr marL="0" indent="0" algn="l">
              <a:buNone/>
            </a:pPr>
            <a:r>
              <a:rPr lang="pl-PL" sz="1400" b="1" dirty="0">
                <a:latin typeface="Lato" panose="020F0502020204030203"/>
              </a:rPr>
              <a:t>Art. 88 ust. 3a ustawy o VAT:</a:t>
            </a:r>
          </a:p>
          <a:p>
            <a:pPr marL="0" indent="0" algn="l">
              <a:buNone/>
            </a:pPr>
            <a:r>
              <a:rPr lang="pl-PL" sz="1400" dirty="0">
                <a:latin typeface="Lato" panose="020F0502020204030203"/>
              </a:rPr>
              <a:t>Nie stanowią podstawy do obniżenia podatku należnego oraz zwrotu różnicy podatku lub zwrotu podatku naliczonego faktury i dokumenty celne w przypadku gdy:</a:t>
            </a:r>
          </a:p>
          <a:p>
            <a:pPr marL="0" indent="0" algn="l">
              <a:buNone/>
            </a:pPr>
            <a:r>
              <a:rPr lang="pl-PL" sz="1400" dirty="0">
                <a:latin typeface="Lato" panose="020F0502020204030203"/>
              </a:rPr>
              <a:t>1) sprzedaż została udokumentowana fakturami lub fakturami korygującymi wystawionymi przez podmiot nieistniejący,</a:t>
            </a:r>
          </a:p>
          <a:p>
            <a:pPr marL="0" indent="0" algn="l">
              <a:buNone/>
            </a:pPr>
            <a:r>
              <a:rPr lang="pl-PL" sz="1400" dirty="0">
                <a:latin typeface="Lato" panose="020F0502020204030203"/>
              </a:rPr>
              <a:t>2) transakcja udokumentowana fakturą nie podlega opodatkowaniu albo jest zwolniona od podatku;</a:t>
            </a:r>
          </a:p>
          <a:p>
            <a:pPr marL="0" indent="0" algn="l">
              <a:buNone/>
            </a:pPr>
            <a:r>
              <a:rPr lang="pl-PL" sz="1400" dirty="0">
                <a:latin typeface="Lato" panose="020F0502020204030203"/>
              </a:rPr>
              <a:t>4) wystawione faktury, faktury korygujące lub dokumenty celne:</a:t>
            </a:r>
          </a:p>
          <a:p>
            <a:pPr lvl="1">
              <a:buFont typeface="+mj-lt"/>
              <a:buAutoNum type="alphaLcParenR"/>
            </a:pPr>
            <a:r>
              <a:rPr lang="pl-PL" sz="1400" dirty="0">
                <a:latin typeface="Lato" panose="020F0502020204030203"/>
              </a:rPr>
              <a:t>stwierdzają czynności, które nie zostały dokonane - w części dotyczącej tych czynności,</a:t>
            </a:r>
          </a:p>
          <a:p>
            <a:pPr lvl="1">
              <a:buFont typeface="+mj-lt"/>
              <a:buAutoNum type="alphaLcParenR"/>
            </a:pPr>
            <a:r>
              <a:rPr lang="pl-PL" sz="1400" dirty="0">
                <a:latin typeface="Lato" panose="020F0502020204030203"/>
              </a:rPr>
              <a:t>podają kwoty niezgodne z rzeczywistością - w części dotyczącej tych pozycji, dla których podane zostały kwoty niezgodne z rzeczywistością,</a:t>
            </a:r>
          </a:p>
          <a:p>
            <a:pPr lvl="1">
              <a:buFont typeface="+mj-lt"/>
              <a:buAutoNum type="alphaLcParenR"/>
            </a:pPr>
            <a:r>
              <a:rPr lang="pl-PL" sz="1400" dirty="0">
                <a:latin typeface="Lato" panose="020F0502020204030203"/>
              </a:rPr>
              <a:t>potwierdzają czynności, do których mają zastosowanie przepisy art. 58 i 83 Kodeksu cywilnego - w części dotyczącej tych czynności;</a:t>
            </a:r>
          </a:p>
          <a:p>
            <a:pPr marL="0" indent="0" algn="l">
              <a:buNone/>
            </a:pPr>
            <a:r>
              <a:rPr lang="pl-PL" sz="1400" dirty="0">
                <a:latin typeface="Lato" panose="020F0502020204030203"/>
              </a:rPr>
              <a:t>5) faktury, faktury korygujące wystawione przez nabywcę zgodnie z odrębnymi przepisami nie zostały zaakceptowane przez sprzedającego;</a:t>
            </a:r>
          </a:p>
          <a:p>
            <a:pPr marL="0" indent="0" algn="l">
              <a:buNone/>
            </a:pPr>
            <a:r>
              <a:rPr lang="pl-PL" sz="1400" dirty="0">
                <a:latin typeface="Lato" panose="020F0502020204030203"/>
              </a:rPr>
              <a:t>7) wystawiono faktury, w których została wykazana kwota podatku w stosunku do czynności opodatkowanych, dla których nie wykazuje się kwoty podatku na fakturze - w części dotyczącej tych czynności.</a:t>
            </a:r>
          </a:p>
        </p:txBody>
      </p:sp>
    </p:spTree>
    <p:extLst>
      <p:ext uri="{BB962C8B-B14F-4D97-AF65-F5344CB8AC3E}">
        <p14:creationId xmlns:p14="http://schemas.microsoft.com/office/powerpoint/2010/main" val="26894485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Aft>
                <a:spcPts val="0"/>
              </a:spcAft>
              <a:buNone/>
            </a:pPr>
            <a:r>
              <a:rPr lang="pl-PL" sz="1800" b="1" dirty="0">
                <a:latin typeface="Novecento wide Book"/>
              </a:rPr>
              <a:t>Odliczenie przy zastosowaniu proporcji sprzedaży (współczynnika)</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1453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84718989"/>
              </p:ext>
            </p:extLst>
          </p:nvPr>
        </p:nvGraphicFramePr>
        <p:xfrm>
          <a:off x="457200" y="1196752"/>
          <a:ext cx="8229600" cy="537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ymbol zastępczy numeru slajdu 5"/>
          <p:cNvSpPr>
            <a:spLocks noGrp="1"/>
          </p:cNvSpPr>
          <p:nvPr>
            <p:ph type="sldNum" sz="quarter" idx="12"/>
          </p:nvPr>
        </p:nvSpPr>
        <p:spPr/>
        <p:txBody>
          <a:bodyPr/>
          <a:lstStyle/>
          <a:p>
            <a:fld id="{87EE9392-FC53-4E7C-8742-D5FA76E2E3F9}" type="slidenum">
              <a:rPr lang="pl-PL" smtClean="0">
                <a:solidFill>
                  <a:prstClr val="black">
                    <a:tint val="75000"/>
                  </a:prstClr>
                </a:solidFill>
              </a:rPr>
              <a:pPr/>
              <a:t>167</a:t>
            </a:fld>
            <a:endParaRPr lang="pl-PL">
              <a:solidFill>
                <a:prstClr val="black">
                  <a:tint val="75000"/>
                </a:prstClr>
              </a:solidFill>
            </a:endParaRPr>
          </a:p>
        </p:txBody>
      </p:sp>
      <p:sp>
        <p:nvSpPr>
          <p:cNvPr id="3" name="TextBox 4">
            <a:extLst>
              <a:ext uri="{FF2B5EF4-FFF2-40B4-BE49-F238E27FC236}">
                <a16:creationId xmlns:a16="http://schemas.microsoft.com/office/drawing/2014/main" id="{22635FAC-73C0-4972-810D-48AB9D50F77D}"/>
              </a:ext>
            </a:extLst>
          </p:cNvPr>
          <p:cNvSpPr txBox="1">
            <a:spLocks noChangeArrowheads="1"/>
          </p:cNvSpPr>
          <p:nvPr/>
        </p:nvSpPr>
        <p:spPr bwMode="auto">
          <a:xfrm>
            <a:off x="179512" y="585676"/>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Odliczenie pełne a odliczenie częściowe/proporcjonalne     podatku VAT</a:t>
            </a:r>
          </a:p>
        </p:txBody>
      </p:sp>
    </p:spTree>
    <p:extLst>
      <p:ext uri="{BB962C8B-B14F-4D97-AF65-F5344CB8AC3E}">
        <p14:creationId xmlns:p14="http://schemas.microsoft.com/office/powerpoint/2010/main" val="141110422"/>
      </p:ext>
    </p:extLst>
  </p:cSld>
  <p:clrMapOvr>
    <a:masterClrMapping/>
  </p:clrMapOvr>
  <p:transition spd="slow">
    <p:pull/>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628800"/>
            <a:ext cx="8229600" cy="4032448"/>
          </a:xfrm>
        </p:spPr>
        <p:txBody>
          <a:bodyPr/>
          <a:lstStyle/>
          <a:p>
            <a:pPr marL="0" indent="0" algn="just">
              <a:buNone/>
            </a:pPr>
            <a:r>
              <a:rPr lang="pl-PL" sz="1400" b="1" u="none" strike="noStrike" dirty="0">
                <a:latin typeface="Lato"/>
              </a:rPr>
              <a:t>A</a:t>
            </a:r>
            <a:r>
              <a:rPr lang="pl-PL" sz="1400" b="1" i="0" u="none" strike="noStrike" dirty="0">
                <a:effectLst/>
                <a:latin typeface="Lato"/>
              </a:rPr>
              <a:t>rt. 90 ust. </a:t>
            </a:r>
            <a:r>
              <a:rPr lang="pl-PL" sz="1400" b="1" dirty="0">
                <a:latin typeface="Lato"/>
              </a:rPr>
              <a:t>1</a:t>
            </a:r>
            <a:r>
              <a:rPr lang="pl-PL" sz="1400" b="1" i="0" dirty="0">
                <a:effectLst/>
                <a:latin typeface="Lato"/>
              </a:rPr>
              <a:t> </a:t>
            </a:r>
            <a:r>
              <a:rPr lang="pl-PL" sz="1400" b="1" u="none" strike="noStrike" dirty="0">
                <a:latin typeface="Lato"/>
              </a:rPr>
              <a:t>ustawy o VAT:</a:t>
            </a:r>
            <a:endParaRPr lang="pl-PL" sz="1400" b="1" i="0" dirty="0">
              <a:effectLst/>
              <a:latin typeface="Lato"/>
            </a:endParaRPr>
          </a:p>
          <a:p>
            <a:pPr marL="0" indent="0" algn="just">
              <a:buNone/>
            </a:pPr>
            <a:r>
              <a:rPr lang="pl-PL" sz="1400" b="0" i="0" dirty="0">
                <a:solidFill>
                  <a:srgbClr val="333333"/>
                </a:solidFill>
                <a:effectLst/>
                <a:latin typeface="Lato"/>
              </a:rPr>
              <a:t>W stosunku do towarów i usług, które są wykorzystywane przez podatnika do wykonywania czynności, w związku z którymi przysługuje prawo do obniżenia kwoty podatku należnego, jak i czynności, w związku z którymi takie prawo nie przysługuje, </a:t>
            </a:r>
            <a:r>
              <a:rPr lang="pl-PL" sz="1400" b="1" i="0" u="sng" dirty="0">
                <a:solidFill>
                  <a:srgbClr val="333333"/>
                </a:solidFill>
                <a:effectLst/>
                <a:latin typeface="Lato"/>
              </a:rPr>
              <a:t>podatnik jest obowiązany do odrębnego określenia kwot podatku naliczonego </a:t>
            </a:r>
            <a:r>
              <a:rPr lang="pl-PL" sz="1400" b="0" i="0" dirty="0">
                <a:solidFill>
                  <a:srgbClr val="333333"/>
                </a:solidFill>
                <a:effectLst/>
                <a:latin typeface="Lato"/>
              </a:rPr>
              <a:t>związanych z czynnościami, w stosunku do których podatnikowi przysługuje prawo do obniżenia kwoty podatku należnego.</a:t>
            </a:r>
            <a:endParaRPr lang="pl-PL" sz="1400" b="1" u="none" strike="noStrike" dirty="0">
              <a:latin typeface="Lato"/>
            </a:endParaRPr>
          </a:p>
          <a:p>
            <a:pPr marL="0" indent="0" algn="just">
              <a:buNone/>
            </a:pPr>
            <a:endParaRPr lang="pl-PL" sz="1400" b="1" dirty="0">
              <a:latin typeface="Lato"/>
            </a:endParaRPr>
          </a:p>
          <a:p>
            <a:pPr marL="0" indent="0" algn="just">
              <a:buNone/>
            </a:pPr>
            <a:r>
              <a:rPr lang="pl-PL" sz="1400" b="1" u="none" strike="noStrike" dirty="0">
                <a:latin typeface="Lato"/>
              </a:rPr>
              <a:t>A</a:t>
            </a:r>
            <a:r>
              <a:rPr lang="pl-PL" sz="1400" b="1" i="0" u="none" strike="noStrike" dirty="0">
                <a:effectLst/>
                <a:latin typeface="Lato"/>
              </a:rPr>
              <a:t>rt. 90 ust. 2</a:t>
            </a:r>
            <a:r>
              <a:rPr lang="pl-PL" sz="1400" b="1" i="0" dirty="0">
                <a:effectLst/>
                <a:latin typeface="Lato"/>
              </a:rPr>
              <a:t> i 10 </a:t>
            </a:r>
            <a:r>
              <a:rPr lang="pl-PL" sz="1400" b="1" u="none" strike="noStrike" dirty="0">
                <a:latin typeface="Lato"/>
              </a:rPr>
              <a:t>ustawy o VAT:</a:t>
            </a:r>
            <a:endParaRPr lang="pl-PL" sz="1400" b="1" i="0" dirty="0">
              <a:effectLst/>
              <a:latin typeface="Lato"/>
            </a:endParaRPr>
          </a:p>
          <a:p>
            <a:pPr marL="0" indent="0" algn="just">
              <a:buNone/>
            </a:pPr>
            <a:r>
              <a:rPr lang="pl-PL" sz="1400" b="1" dirty="0">
                <a:latin typeface="Lato"/>
              </a:rPr>
              <a:t>J</a:t>
            </a:r>
            <a:r>
              <a:rPr lang="pl-PL" sz="1400" b="1" i="0" dirty="0">
                <a:effectLst/>
                <a:latin typeface="Lato"/>
              </a:rPr>
              <a:t>eżeli nie jest możliwe wyodrębnienie całości lub części </a:t>
            </a:r>
            <a:r>
              <a:rPr lang="pl-PL" sz="1400" b="0" i="0" dirty="0">
                <a:effectLst/>
                <a:latin typeface="Lato"/>
              </a:rPr>
              <a:t>tych kwot, podatnik może pomniejszyć kwotę podatku należnego o taką część kwoty podatku naliczonego, którą można proporcjonalnie przypisać czynnościom, w stosunku do których podatnikowi przysługuje prawo do obniżenia kwoty podatku należnego, z zastrzeżeniem </a:t>
            </a:r>
            <a:r>
              <a:rPr lang="pl-PL" sz="1400" b="0" i="0" u="none" strike="noStrike" dirty="0">
                <a:effectLst/>
                <a:latin typeface="Lato"/>
              </a:rPr>
              <a:t>art. 90 ust. 10</a:t>
            </a:r>
            <a:r>
              <a:rPr lang="pl-PL" sz="1400" b="0" i="0" dirty="0">
                <a:effectLst/>
                <a:latin typeface="Lato"/>
              </a:rPr>
              <a:t>. Jeżeli współczynnik VAT określony zgodnie z regulacjami </a:t>
            </a:r>
            <a:r>
              <a:rPr lang="pl-PL" sz="1400" b="0" i="0" u="none" strike="noStrike" dirty="0">
                <a:effectLst/>
                <a:latin typeface="Lato"/>
              </a:rPr>
              <a:t>art. 90 ust. 2–8</a:t>
            </a:r>
            <a:r>
              <a:rPr lang="pl-PL" sz="1400" u="none" strike="noStrike" dirty="0">
                <a:latin typeface="Lato"/>
              </a:rPr>
              <a:t>:</a:t>
            </a:r>
            <a:endParaRPr lang="pl-PL" sz="1400" b="0" i="0" dirty="0">
              <a:effectLst/>
              <a:latin typeface="Lato"/>
            </a:endParaRPr>
          </a:p>
          <a:p>
            <a:pPr lvl="1">
              <a:buFont typeface="+mj-lt"/>
              <a:buAutoNum type="arabicParenR"/>
            </a:pPr>
            <a:r>
              <a:rPr lang="pl-PL" sz="1400" b="1" i="0" dirty="0">
                <a:effectLst/>
                <a:latin typeface="Lato"/>
              </a:rPr>
              <a:t>przekroczył 98% </a:t>
            </a:r>
            <a:r>
              <a:rPr lang="pl-PL" sz="1400" b="0" i="0" dirty="0">
                <a:effectLst/>
                <a:latin typeface="Lato"/>
              </a:rPr>
              <a:t>oraz kwota podatku naliczonego niepodlegająca odliczeniu, wynikająca z zastosowania tej proporcji, w skali roku była </a:t>
            </a:r>
            <a:r>
              <a:rPr lang="pl-PL" sz="1400" b="0" i="0" u="sng" dirty="0">
                <a:effectLst/>
                <a:latin typeface="Lato"/>
              </a:rPr>
              <a:t>mniejsza niż 500 zł </a:t>
            </a:r>
            <a:r>
              <a:rPr lang="pl-PL" sz="1400" b="0" i="0" dirty="0">
                <a:effectLst/>
                <a:latin typeface="Lato"/>
              </a:rPr>
              <a:t>– podatnik ma prawo uznać, że współczynnik VAT </a:t>
            </a:r>
            <a:r>
              <a:rPr lang="pl-PL" sz="1400" b="1" i="0" dirty="0">
                <a:effectLst/>
                <a:latin typeface="Lato"/>
              </a:rPr>
              <a:t>wynosi 100%;</a:t>
            </a:r>
          </a:p>
          <a:p>
            <a:pPr lvl="1">
              <a:buFont typeface="+mj-lt"/>
              <a:buAutoNum type="arabicParenR"/>
            </a:pPr>
            <a:r>
              <a:rPr lang="pl-PL" sz="1400" b="1" i="0" dirty="0">
                <a:effectLst/>
                <a:latin typeface="Lato"/>
              </a:rPr>
              <a:t>nie przekroczył 2% </a:t>
            </a:r>
            <a:r>
              <a:rPr lang="pl-PL" sz="1400" b="0" i="0" dirty="0">
                <a:effectLst/>
                <a:latin typeface="Lato"/>
              </a:rPr>
              <a:t>– podatnik ma prawo uznać, że współczynnik VAT </a:t>
            </a:r>
            <a:r>
              <a:rPr lang="pl-PL" sz="1400" b="1" i="0" dirty="0">
                <a:effectLst/>
                <a:latin typeface="Lato"/>
              </a:rPr>
              <a:t>wynosi 0%.</a:t>
            </a:r>
          </a:p>
          <a:p>
            <a:pPr marL="0" indent="0">
              <a:buNone/>
            </a:pPr>
            <a:endParaRPr lang="pl-PL" sz="1400" dirty="0">
              <a:solidFill>
                <a:srgbClr val="333333"/>
              </a:solidFill>
              <a:latin typeface="Lato"/>
            </a:endParaRPr>
          </a:p>
        </p:txBody>
      </p:sp>
      <p:sp>
        <p:nvSpPr>
          <p:cNvPr id="2" name="TextBox 4">
            <a:extLst>
              <a:ext uri="{FF2B5EF4-FFF2-40B4-BE49-F238E27FC236}">
                <a16:creationId xmlns:a16="http://schemas.microsoft.com/office/drawing/2014/main" id="{48214CDF-F3D9-465C-B50C-0E27EA9A44D6}"/>
              </a:ext>
            </a:extLst>
          </p:cNvPr>
          <p:cNvSpPr txBox="1">
            <a:spLocks noChangeArrowheads="1"/>
          </p:cNvSpPr>
          <p:nvPr/>
        </p:nvSpPr>
        <p:spPr bwMode="auto">
          <a:xfrm>
            <a:off x="179512" y="585676"/>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Odliczenie częściowe/proporcjonalne podatku VAT</a:t>
            </a:r>
          </a:p>
        </p:txBody>
      </p:sp>
    </p:spTree>
    <p:extLst>
      <p:ext uri="{BB962C8B-B14F-4D97-AF65-F5344CB8AC3E}">
        <p14:creationId xmlns:p14="http://schemas.microsoft.com/office/powerpoint/2010/main" val="70155816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Zasady uwzględniania obrotu przy obliczaniu współczynnika VAT</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952836"/>
            <a:ext cx="8229600" cy="2952328"/>
          </a:xfrm>
        </p:spPr>
        <p:txBody>
          <a:bodyPr/>
          <a:lstStyle/>
          <a:p>
            <a:pPr marL="0" indent="0">
              <a:spcBef>
                <a:spcPts val="0"/>
              </a:spcBef>
              <a:buNone/>
            </a:pPr>
            <a:r>
              <a:rPr lang="pl-PL" sz="1600" b="1" u="none" strike="noStrike" dirty="0">
                <a:latin typeface="Lato"/>
              </a:rPr>
              <a:t>A</a:t>
            </a:r>
            <a:r>
              <a:rPr lang="pl-PL" sz="1600" b="1" i="0" u="none" strike="noStrike" dirty="0">
                <a:effectLst/>
                <a:latin typeface="Lato"/>
              </a:rPr>
              <a:t>rt. 90 ust. 3</a:t>
            </a:r>
            <a:r>
              <a:rPr lang="pl-PL" sz="1600" b="1" i="0" dirty="0">
                <a:effectLst/>
                <a:latin typeface="Lato"/>
              </a:rPr>
              <a:t> </a:t>
            </a:r>
            <a:r>
              <a:rPr lang="pl-PL" sz="1600" b="1" u="none" strike="noStrike" dirty="0">
                <a:latin typeface="Lato"/>
              </a:rPr>
              <a:t>ustawy o VAT:</a:t>
            </a:r>
            <a:endParaRPr lang="pl-PL" sz="1600" b="1" i="0" dirty="0">
              <a:effectLst/>
              <a:latin typeface="Lato"/>
            </a:endParaRPr>
          </a:p>
          <a:p>
            <a:pPr marL="0" indent="0" algn="l">
              <a:spcBef>
                <a:spcPts val="0"/>
              </a:spcBef>
              <a:buNone/>
            </a:pPr>
            <a:r>
              <a:rPr lang="pl-PL" sz="1600" b="0" i="0" dirty="0">
                <a:solidFill>
                  <a:srgbClr val="333333"/>
                </a:solidFill>
                <a:effectLst/>
                <a:latin typeface="Lato"/>
              </a:rPr>
              <a:t>Proporcję ustala się jako udział rocznego obrotu z tytułu czynności, w związku z którymi przysługuje prawo do obniżenia kwoty podatku należnego, w całkowitym obrocie uzyskanym z tytułu czynności, w związku z którymi podatnikowi przysługuje prawo do obniżenia kwoty podatku należnego, oraz czynności, w związku z którymi podatnikowi nie przysługuje takie prawo.</a:t>
            </a:r>
          </a:p>
          <a:p>
            <a:pPr marL="0" indent="0">
              <a:spcBef>
                <a:spcPts val="0"/>
              </a:spcBef>
              <a:buNone/>
            </a:pPr>
            <a:endParaRPr lang="pl-PL" sz="1600" b="1" u="none" strike="noStrike" dirty="0">
              <a:latin typeface="Lato"/>
            </a:endParaRPr>
          </a:p>
          <a:p>
            <a:pPr marL="0" indent="0">
              <a:spcBef>
                <a:spcPts val="0"/>
              </a:spcBef>
              <a:buNone/>
            </a:pPr>
            <a:r>
              <a:rPr lang="pl-PL" sz="1600" b="1" u="none" strike="noStrike" dirty="0">
                <a:latin typeface="Lato"/>
              </a:rPr>
              <a:t>A</a:t>
            </a:r>
            <a:r>
              <a:rPr lang="pl-PL" sz="1600" b="1" i="0" u="none" strike="noStrike" dirty="0">
                <a:effectLst/>
                <a:latin typeface="Lato"/>
              </a:rPr>
              <a:t>rt. 90 ust. 4</a:t>
            </a:r>
            <a:r>
              <a:rPr lang="pl-PL" sz="1600" b="1" i="0" dirty="0">
                <a:effectLst/>
                <a:latin typeface="Lato"/>
              </a:rPr>
              <a:t> </a:t>
            </a:r>
            <a:r>
              <a:rPr lang="pl-PL" sz="1600" b="1" u="none" strike="noStrike" dirty="0">
                <a:latin typeface="Lato"/>
              </a:rPr>
              <a:t>ustawy o VAT:</a:t>
            </a:r>
            <a:endParaRPr lang="pl-PL" sz="1600" b="1" i="0" dirty="0">
              <a:effectLst/>
              <a:latin typeface="Lato"/>
            </a:endParaRPr>
          </a:p>
          <a:p>
            <a:pPr marL="0" indent="0" algn="l">
              <a:spcBef>
                <a:spcPts val="0"/>
              </a:spcBef>
              <a:buNone/>
            </a:pPr>
            <a:r>
              <a:rPr lang="pl-PL" sz="1600" b="0" i="0" dirty="0">
                <a:solidFill>
                  <a:srgbClr val="333333"/>
                </a:solidFill>
                <a:effectLst/>
                <a:latin typeface="Lato"/>
              </a:rPr>
              <a:t>Proporcję określa się procentowo w stosunku rocznym na podstawie obrotu osiągniętego w roku poprzedzającym rok podatkowy, w odniesieniu do którego jest ustalana proporcja. Proporcję tę zaokrągla się w górę do najbliższej liczby całkowitej.</a:t>
            </a:r>
          </a:p>
          <a:p>
            <a:pPr algn="just"/>
            <a:endParaRPr lang="pl-PL" sz="1400" dirty="0">
              <a:solidFill>
                <a:srgbClr val="333333"/>
              </a:solidFill>
              <a:latin typeface="Noto Serif"/>
            </a:endParaRPr>
          </a:p>
          <a:p>
            <a:pPr algn="just"/>
            <a:endParaRPr lang="pl-PL" sz="1400" b="0" i="0" dirty="0">
              <a:solidFill>
                <a:srgbClr val="333333"/>
              </a:solidFill>
              <a:effectLst/>
              <a:latin typeface="Noto Serif"/>
            </a:endParaRPr>
          </a:p>
        </p:txBody>
      </p:sp>
    </p:spTree>
    <p:extLst>
      <p:ext uri="{BB962C8B-B14F-4D97-AF65-F5344CB8AC3E}">
        <p14:creationId xmlns:p14="http://schemas.microsoft.com/office/powerpoint/2010/main" val="3956845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727293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Rozwoju w zakresie kwalifikowalności VAT</a:t>
            </a:r>
          </a:p>
          <a:p>
            <a:pPr algn="ctr">
              <a:spcBef>
                <a:spcPts val="0"/>
              </a:spcBef>
              <a:buNone/>
            </a:pPr>
            <a:r>
              <a:rPr lang="pl-PL" altLang="pl-PL" sz="1800" b="1" dirty="0">
                <a:latin typeface="Novecento wide Book"/>
              </a:rPr>
              <a:t>Ewolucja stanowiska Ministra </a:t>
            </a:r>
          </a:p>
        </p:txBody>
      </p:sp>
      <p:graphicFrame>
        <p:nvGraphicFramePr>
          <p:cNvPr id="6" name="Symbol zastępczy zawartości 5">
            <a:extLst>
              <a:ext uri="{FF2B5EF4-FFF2-40B4-BE49-F238E27FC236}">
                <a16:creationId xmlns:a16="http://schemas.microsoft.com/office/drawing/2014/main" id="{5DB8744A-F8F1-4852-9984-8826532C60C1}"/>
              </a:ext>
            </a:extLst>
          </p:cNvPr>
          <p:cNvGraphicFramePr>
            <a:graphicFrameLocks noGrp="1"/>
          </p:cNvGraphicFramePr>
          <p:nvPr>
            <p:ph idx="1"/>
            <p:extLst>
              <p:ext uri="{D42A27DB-BD31-4B8C-83A1-F6EECF244321}">
                <p14:modId xmlns:p14="http://schemas.microsoft.com/office/powerpoint/2010/main" val="3439156272"/>
              </p:ext>
            </p:extLst>
          </p:nvPr>
        </p:nvGraphicFramePr>
        <p:xfrm>
          <a:off x="323528" y="1556792"/>
          <a:ext cx="849694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186520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Zasady uwzględniania obrotu przy obliczaniu współczynnika VAT</a:t>
            </a:r>
          </a:p>
        </p:txBody>
      </p:sp>
      <mc:AlternateContent xmlns:mc="http://schemas.openxmlformats.org/markup-compatibility/2006" xmlns:a14="http://schemas.microsoft.com/office/drawing/2010/main">
        <mc:Choice Requires="a14">
          <p:sp>
            <p:nvSpPr>
              <p:cNvPr id="3" name="Symbol zastępczy zawartości 2">
                <a:extLst>
                  <a:ext uri="{FF2B5EF4-FFF2-40B4-BE49-F238E27FC236}">
                    <a16:creationId xmlns:a16="http://schemas.microsoft.com/office/drawing/2014/main" id="{64F7F739-C8DB-4693-9919-B4785529B272}"/>
                  </a:ext>
                </a:extLst>
              </p:cNvPr>
              <p:cNvSpPr>
                <a:spLocks noGrp="1"/>
              </p:cNvSpPr>
              <p:nvPr>
                <p:ph idx="1"/>
              </p:nvPr>
            </p:nvSpPr>
            <p:spPr>
              <a:xfrm>
                <a:off x="457200" y="1412776"/>
                <a:ext cx="8229600" cy="4647410"/>
              </a:xfrm>
            </p:spPr>
            <p:txBody>
              <a:bodyPr/>
              <a:lstStyle/>
              <a:p>
                <a:pPr marL="0" indent="0">
                  <a:buNone/>
                </a:pPr>
                <a:r>
                  <a:rPr lang="pl-PL" sz="1400" b="1" dirty="0">
                    <a:latin typeface="Lato" panose="020F0502020204030203"/>
                  </a:rPr>
                  <a:t>Współczynnik </a:t>
                </a:r>
                <a14:m>
                  <m:oMath xmlns:m="http://schemas.openxmlformats.org/officeDocument/2006/math">
                    <m:r>
                      <a:rPr lang="pl-PL" sz="1400" b="1" i="1" smtClean="0">
                        <a:latin typeface="Cambria Math" panose="02040503050406030204" pitchFamily="18" charset="0"/>
                      </a:rPr>
                      <m:t>=</m:t>
                    </m:r>
                    <m:f>
                      <m:fPr>
                        <m:ctrlPr>
                          <a:rPr lang="pl-PL" sz="1400" b="1" i="1" smtClean="0">
                            <a:latin typeface="Cambria Math" panose="02040503050406030204" pitchFamily="18" charset="0"/>
                          </a:rPr>
                        </m:ctrlPr>
                      </m:fPr>
                      <m:num>
                        <m:r>
                          <m:rPr>
                            <m:nor/>
                          </m:rPr>
                          <a:rPr lang="pl-PL" sz="1400" b="1">
                            <a:latin typeface="Lato" panose="020F0502020204030203"/>
                          </a:rPr>
                          <m:t>roczny</m:t>
                        </m:r>
                        <m:r>
                          <m:rPr>
                            <m:nor/>
                          </m:rPr>
                          <a:rPr lang="pl-PL" sz="1400" b="1">
                            <a:latin typeface="Lato" panose="020F0502020204030203"/>
                          </a:rPr>
                          <m:t> </m:t>
                        </m:r>
                        <m:r>
                          <m:rPr>
                            <m:nor/>
                          </m:rPr>
                          <a:rPr lang="pl-PL" sz="1400" b="1">
                            <a:latin typeface="Lato" panose="020F0502020204030203"/>
                          </a:rPr>
                          <m:t>obr</m:t>
                        </m:r>
                        <m:r>
                          <m:rPr>
                            <m:nor/>
                          </m:rPr>
                          <a:rPr lang="pl-PL" sz="1400" b="1">
                            <a:latin typeface="Lato" panose="020F0502020204030203"/>
                          </a:rPr>
                          <m:t>ó</m:t>
                        </m:r>
                        <m:r>
                          <m:rPr>
                            <m:nor/>
                          </m:rPr>
                          <a:rPr lang="pl-PL" sz="1400" b="1">
                            <a:latin typeface="Lato" panose="020F0502020204030203"/>
                          </a:rPr>
                          <m:t>t</m:t>
                        </m:r>
                        <m:r>
                          <m:rPr>
                            <m:nor/>
                          </m:rPr>
                          <a:rPr lang="pl-PL" sz="1400" b="1">
                            <a:latin typeface="Lato" panose="020F0502020204030203"/>
                          </a:rPr>
                          <m:t> </m:t>
                        </m:r>
                        <m:r>
                          <m:rPr>
                            <m:nor/>
                          </m:rPr>
                          <a:rPr lang="pl-PL" sz="1400" b="1">
                            <a:latin typeface="Lato" panose="020F0502020204030203"/>
                          </a:rPr>
                          <m:t>z</m:t>
                        </m:r>
                        <m:r>
                          <m:rPr>
                            <m:nor/>
                          </m:rPr>
                          <a:rPr lang="pl-PL" sz="1400" b="1">
                            <a:latin typeface="Lato" panose="020F0502020204030203"/>
                          </a:rPr>
                          <m:t> </m:t>
                        </m:r>
                        <m:r>
                          <m:rPr>
                            <m:nor/>
                          </m:rPr>
                          <a:rPr lang="pl-PL" sz="1400" b="1">
                            <a:latin typeface="Lato" panose="020F0502020204030203"/>
                          </a:rPr>
                          <m:t>tytu</m:t>
                        </m:r>
                        <m:r>
                          <m:rPr>
                            <m:nor/>
                          </m:rPr>
                          <a:rPr lang="pl-PL" sz="1400" b="1">
                            <a:latin typeface="Lato" panose="020F0502020204030203"/>
                          </a:rPr>
                          <m:t>ł</m:t>
                        </m:r>
                        <m:r>
                          <m:rPr>
                            <m:nor/>
                          </m:rPr>
                          <a:rPr lang="pl-PL" sz="1400" b="1">
                            <a:latin typeface="Lato" panose="020F0502020204030203"/>
                          </a:rPr>
                          <m:t>u</m:t>
                        </m:r>
                        <m:r>
                          <m:rPr>
                            <m:nor/>
                          </m:rPr>
                          <a:rPr lang="pl-PL" sz="1400" b="1">
                            <a:latin typeface="Lato" panose="020F0502020204030203"/>
                          </a:rPr>
                          <m:t> </m:t>
                        </m:r>
                        <m:r>
                          <m:rPr>
                            <m:nor/>
                          </m:rPr>
                          <a:rPr lang="pl-PL" sz="1400" b="1">
                            <a:latin typeface="Lato" panose="020F0502020204030203"/>
                          </a:rPr>
                          <m:t>wykonywania</m:t>
                        </m:r>
                        <m:r>
                          <m:rPr>
                            <m:nor/>
                          </m:rPr>
                          <a:rPr lang="pl-PL" sz="1400" b="1">
                            <a:latin typeface="Lato" panose="020F0502020204030203"/>
                          </a:rPr>
                          <m:t> </m:t>
                        </m:r>
                        <m:r>
                          <m:rPr>
                            <m:nor/>
                          </m:rPr>
                          <a:rPr lang="pl-PL" sz="1400" b="1">
                            <a:latin typeface="Lato" panose="020F0502020204030203"/>
                          </a:rPr>
                          <m:t>czynno</m:t>
                        </m:r>
                        <m:r>
                          <m:rPr>
                            <m:nor/>
                          </m:rPr>
                          <a:rPr lang="pl-PL" sz="1400" b="1">
                            <a:latin typeface="Lato" panose="020F0502020204030203"/>
                          </a:rPr>
                          <m:t>ś</m:t>
                        </m:r>
                        <m:r>
                          <m:rPr>
                            <m:nor/>
                          </m:rPr>
                          <a:rPr lang="pl-PL" sz="1400" b="1">
                            <a:latin typeface="Lato" panose="020F0502020204030203"/>
                          </a:rPr>
                          <m:t>ci</m:t>
                        </m:r>
                        <m:r>
                          <m:rPr>
                            <m:nor/>
                          </m:rPr>
                          <a:rPr lang="pl-PL" sz="1400" b="1">
                            <a:latin typeface="Lato" panose="020F0502020204030203"/>
                          </a:rPr>
                          <m:t> </m:t>
                        </m:r>
                        <m:r>
                          <m:rPr>
                            <m:nor/>
                          </m:rPr>
                          <a:rPr lang="pl-PL" sz="1400" b="1">
                            <a:latin typeface="Lato" panose="020F0502020204030203"/>
                          </a:rPr>
                          <m:t>opodatkowanych</m:t>
                        </m:r>
                      </m:num>
                      <m:den>
                        <m:r>
                          <m:rPr>
                            <m:nor/>
                          </m:rPr>
                          <a:rPr lang="pl-PL" sz="1400" b="1">
                            <a:latin typeface="Lato" panose="020F0502020204030203"/>
                          </a:rPr>
                          <m:t>roczny</m:t>
                        </m:r>
                        <m:r>
                          <m:rPr>
                            <m:nor/>
                          </m:rPr>
                          <a:rPr lang="pl-PL" sz="1400" b="1">
                            <a:latin typeface="Lato" panose="020F0502020204030203"/>
                          </a:rPr>
                          <m:t> </m:t>
                        </m:r>
                        <m:r>
                          <m:rPr>
                            <m:nor/>
                          </m:rPr>
                          <a:rPr lang="pl-PL" sz="1400" b="1">
                            <a:latin typeface="Lato" panose="020F0502020204030203"/>
                          </a:rPr>
                          <m:t>obr</m:t>
                        </m:r>
                        <m:r>
                          <m:rPr>
                            <m:nor/>
                          </m:rPr>
                          <a:rPr lang="pl-PL" sz="1400" b="1">
                            <a:latin typeface="Lato" panose="020F0502020204030203"/>
                          </a:rPr>
                          <m:t>ó</m:t>
                        </m:r>
                        <m:r>
                          <m:rPr>
                            <m:nor/>
                          </m:rPr>
                          <a:rPr lang="pl-PL" sz="1400" b="1">
                            <a:latin typeface="Lato" panose="020F0502020204030203"/>
                          </a:rPr>
                          <m:t>t</m:t>
                        </m:r>
                        <m:r>
                          <m:rPr>
                            <m:nor/>
                          </m:rPr>
                          <a:rPr lang="pl-PL" sz="1400" b="1">
                            <a:latin typeface="Lato" panose="020F0502020204030203"/>
                          </a:rPr>
                          <m:t> </m:t>
                        </m:r>
                        <m:r>
                          <m:rPr>
                            <m:nor/>
                          </m:rPr>
                          <a:rPr lang="pl-PL" sz="1400" b="1">
                            <a:latin typeface="Lato" panose="020F0502020204030203"/>
                          </a:rPr>
                          <m:t>ca</m:t>
                        </m:r>
                        <m:r>
                          <m:rPr>
                            <m:nor/>
                          </m:rPr>
                          <a:rPr lang="pl-PL" sz="1400" b="1">
                            <a:latin typeface="Lato" panose="020F0502020204030203"/>
                          </a:rPr>
                          <m:t>ł</m:t>
                        </m:r>
                        <m:r>
                          <m:rPr>
                            <m:nor/>
                          </m:rPr>
                          <a:rPr lang="pl-PL" sz="1400" b="1">
                            <a:latin typeface="Lato" panose="020F0502020204030203"/>
                          </a:rPr>
                          <m:t>kowity</m:t>
                        </m:r>
                        <m:r>
                          <m:rPr>
                            <m:nor/>
                          </m:rPr>
                          <a:rPr lang="pl-PL" sz="1400" b="1">
                            <a:latin typeface="Lato" panose="020F0502020204030203"/>
                          </a:rPr>
                          <m:t> (</m:t>
                        </m:r>
                        <m:r>
                          <m:rPr>
                            <m:nor/>
                          </m:rPr>
                          <a:rPr lang="pl-PL" sz="1400" b="1">
                            <a:latin typeface="Lato" panose="020F0502020204030203"/>
                          </a:rPr>
                          <m:t>czynno</m:t>
                        </m:r>
                        <m:r>
                          <m:rPr>
                            <m:nor/>
                          </m:rPr>
                          <a:rPr lang="pl-PL" sz="1400" b="1">
                            <a:latin typeface="Lato" panose="020F0502020204030203"/>
                          </a:rPr>
                          <m:t>ś</m:t>
                        </m:r>
                        <m:r>
                          <m:rPr>
                            <m:nor/>
                          </m:rPr>
                          <a:rPr lang="pl-PL" sz="1400" b="1">
                            <a:latin typeface="Lato" panose="020F0502020204030203"/>
                          </a:rPr>
                          <m:t>ci</m:t>
                        </m:r>
                        <m:r>
                          <m:rPr>
                            <m:nor/>
                          </m:rPr>
                          <a:rPr lang="pl-PL" sz="1400" b="1">
                            <a:latin typeface="Lato" panose="020F0502020204030203"/>
                          </a:rPr>
                          <m:t> </m:t>
                        </m:r>
                        <m:r>
                          <m:rPr>
                            <m:nor/>
                          </m:rPr>
                          <a:rPr lang="pl-PL" sz="1400" b="1">
                            <a:latin typeface="Lato" panose="020F0502020204030203"/>
                          </a:rPr>
                          <m:t>opodatkowane</m:t>
                        </m:r>
                        <m:r>
                          <m:rPr>
                            <m:nor/>
                          </m:rPr>
                          <a:rPr lang="pl-PL" sz="1400" b="1">
                            <a:latin typeface="Lato" panose="020F0502020204030203"/>
                          </a:rPr>
                          <m:t> </m:t>
                        </m:r>
                        <m:r>
                          <m:rPr>
                            <m:nor/>
                          </m:rPr>
                          <a:rPr lang="pl-PL" sz="1400" b="1">
                            <a:latin typeface="Lato" panose="020F0502020204030203"/>
                          </a:rPr>
                          <m:t>jak</m:t>
                        </m:r>
                        <m:r>
                          <m:rPr>
                            <m:nor/>
                          </m:rPr>
                          <a:rPr lang="pl-PL" sz="1400" b="1">
                            <a:latin typeface="Lato" panose="020F0502020204030203"/>
                          </a:rPr>
                          <m:t> </m:t>
                        </m:r>
                        <m:r>
                          <m:rPr>
                            <m:nor/>
                          </m:rPr>
                          <a:rPr lang="pl-PL" sz="1400" b="1">
                            <a:latin typeface="Lato" panose="020F0502020204030203"/>
                          </a:rPr>
                          <m:t>i</m:t>
                        </m:r>
                        <m:r>
                          <m:rPr>
                            <m:nor/>
                          </m:rPr>
                          <a:rPr lang="pl-PL" sz="1400" b="1">
                            <a:latin typeface="Lato" panose="020F0502020204030203"/>
                          </a:rPr>
                          <m:t> </m:t>
                        </m:r>
                        <m:r>
                          <m:rPr>
                            <m:nor/>
                          </m:rPr>
                          <a:rPr lang="pl-PL" sz="1400" b="1">
                            <a:latin typeface="Lato" panose="020F0502020204030203"/>
                          </a:rPr>
                          <m:t>zwolnione</m:t>
                        </m:r>
                        <m:r>
                          <m:rPr>
                            <m:nor/>
                          </m:rPr>
                          <a:rPr lang="pl-PL" sz="1400" b="1">
                            <a:latin typeface="Lato" panose="020F0502020204030203"/>
                          </a:rPr>
                          <m:t> </m:t>
                        </m:r>
                        <m:r>
                          <m:rPr>
                            <m:nor/>
                          </m:rPr>
                          <a:rPr lang="pl-PL" sz="1400" b="1">
                            <a:latin typeface="Lato" panose="020F0502020204030203"/>
                          </a:rPr>
                          <m:t>z</m:t>
                        </m:r>
                        <m:r>
                          <m:rPr>
                            <m:nor/>
                          </m:rPr>
                          <a:rPr lang="pl-PL" sz="1400" b="1">
                            <a:latin typeface="Lato" panose="020F0502020204030203"/>
                          </a:rPr>
                          <m:t> </m:t>
                        </m:r>
                        <m:r>
                          <m:rPr>
                            <m:nor/>
                          </m:rPr>
                          <a:rPr lang="pl-PL" sz="1400" b="1">
                            <a:latin typeface="Lato" panose="020F0502020204030203"/>
                          </a:rPr>
                          <m:t>VAT</m:t>
                        </m:r>
                        <m:r>
                          <m:rPr>
                            <m:nor/>
                          </m:rPr>
                          <a:rPr lang="pl-PL" sz="1400" b="1">
                            <a:latin typeface="Lato" panose="020F0502020204030203"/>
                          </a:rPr>
                          <m:t>)</m:t>
                        </m:r>
                      </m:den>
                    </m:f>
                  </m:oMath>
                </a14:m>
                <a:endParaRPr lang="pl-PL" sz="1400" b="1" dirty="0">
                  <a:latin typeface="Lato" panose="020F0502020204030203"/>
                </a:endParaRPr>
              </a:p>
              <a:p>
                <a:pPr marL="0" indent="0">
                  <a:buNone/>
                </a:pPr>
                <a:endParaRPr lang="pl-PL" sz="1600" dirty="0"/>
              </a:p>
              <a:p>
                <a:pPr marL="0" indent="0" algn="l">
                  <a:buNone/>
                </a:pPr>
                <a:r>
                  <a:rPr lang="pl-PL" sz="1400" b="1" i="0" dirty="0">
                    <a:solidFill>
                      <a:srgbClr val="1A1A1A"/>
                    </a:solidFill>
                    <a:effectLst/>
                    <a:latin typeface="Lato"/>
                  </a:rPr>
                  <a:t>Przykład:</a:t>
                </a:r>
                <a:r>
                  <a:rPr lang="pl-PL" sz="1400" b="0" i="0" dirty="0">
                    <a:solidFill>
                      <a:srgbClr val="1A1A1A"/>
                    </a:solidFill>
                    <a:effectLst/>
                    <a:latin typeface="Lato"/>
                  </a:rPr>
                  <a:t> </a:t>
                </a:r>
              </a:p>
              <a:p>
                <a:pPr marL="0" indent="0" algn="l">
                  <a:buNone/>
                </a:pPr>
                <a:r>
                  <a:rPr lang="pl-PL" sz="1400" dirty="0">
                    <a:solidFill>
                      <a:srgbClr val="1A1A1A"/>
                    </a:solidFill>
                    <a:latin typeface="Lato"/>
                  </a:rPr>
                  <a:t>P</a:t>
                </a:r>
                <a:r>
                  <a:rPr lang="pl-PL" sz="1400" b="0" i="0" dirty="0">
                    <a:solidFill>
                      <a:srgbClr val="1A1A1A"/>
                    </a:solidFill>
                    <a:effectLst/>
                    <a:latin typeface="Lato"/>
                  </a:rPr>
                  <a:t>odatnik w 2019 r. dokonał sprzedaży:</a:t>
                </a:r>
              </a:p>
              <a:p>
                <a:pPr algn="l">
                  <a:buFont typeface="Arial" panose="020B0604020202020204" pitchFamily="34" charset="0"/>
                  <a:buChar char="•"/>
                </a:pPr>
                <a:r>
                  <a:rPr lang="pl-PL" sz="1400" b="0" i="0" dirty="0">
                    <a:solidFill>
                      <a:srgbClr val="1A1A1A"/>
                    </a:solidFill>
                    <a:effectLst/>
                    <a:latin typeface="Lato"/>
                  </a:rPr>
                  <a:t>opodatkowanej według stawki 23% VAT w wysokości netto 200 000 zł</a:t>
                </a:r>
              </a:p>
              <a:p>
                <a:pPr algn="l">
                  <a:buFont typeface="Arial" panose="020B0604020202020204" pitchFamily="34" charset="0"/>
                  <a:buChar char="•"/>
                </a:pPr>
                <a:r>
                  <a:rPr lang="pl-PL" sz="1400" b="0" i="0" dirty="0">
                    <a:solidFill>
                      <a:srgbClr val="1A1A1A"/>
                    </a:solidFill>
                    <a:effectLst/>
                    <a:latin typeface="Lato"/>
                  </a:rPr>
                  <a:t>sprzedaży usług zwolnionych w wysokości 50 000 zł.</a:t>
                </a:r>
              </a:p>
              <a:p>
                <a:pPr marL="0" indent="0" algn="l">
                  <a:buNone/>
                </a:pPr>
                <a:endParaRPr lang="pl-PL" sz="1400" b="0" i="0" dirty="0">
                  <a:solidFill>
                    <a:srgbClr val="1A1A1A"/>
                  </a:solidFill>
                  <a:effectLst/>
                  <a:latin typeface="Lato"/>
                </a:endParaRPr>
              </a:p>
              <a:p>
                <a:pPr marL="0" indent="0" algn="l">
                  <a:buNone/>
                </a:pPr>
                <a:r>
                  <a:rPr lang="pl-PL" sz="1400" b="0" i="0" dirty="0">
                    <a:solidFill>
                      <a:srgbClr val="1A1A1A"/>
                    </a:solidFill>
                    <a:effectLst/>
                    <a:latin typeface="Lato"/>
                  </a:rPr>
                  <a:t>Proporcję na 2020 r. należy w tym przypadku obliczyć w następujący sposób:</a:t>
                </a:r>
              </a:p>
              <a:p>
                <a:pPr marL="0" indent="0" algn="l">
                  <a:buNone/>
                </a:pPr>
                <a:endParaRPr lang="pl-PL" sz="1400" b="0" i="0" dirty="0">
                  <a:solidFill>
                    <a:srgbClr val="1A1A1A"/>
                  </a:solidFill>
                  <a:effectLst/>
                  <a:latin typeface="Lato"/>
                </a:endParaRPr>
              </a:p>
              <a:p>
                <a:pPr marL="0" indent="0" algn="l">
                  <a:buNone/>
                </a:pPr>
                <a14:m>
                  <m:oMathPara xmlns:m="http://schemas.openxmlformats.org/officeDocument/2006/math">
                    <m:oMathParaPr>
                      <m:jc m:val="centerGroup"/>
                    </m:oMathParaPr>
                    <m:oMath xmlns:m="http://schemas.openxmlformats.org/officeDocument/2006/math">
                      <m:f>
                        <m:fPr>
                          <m:ctrlPr>
                            <a:rPr lang="pl-PL" sz="1400" b="0" i="1" smtClean="0">
                              <a:solidFill>
                                <a:srgbClr val="1A1A1A"/>
                              </a:solidFill>
                              <a:effectLst/>
                              <a:latin typeface="Cambria Math" panose="02040503050406030204" pitchFamily="18" charset="0"/>
                            </a:rPr>
                          </m:ctrlPr>
                        </m:fPr>
                        <m:num>
                          <m:r>
                            <a:rPr lang="pl-PL" sz="1400" b="0" i="1" smtClean="0">
                              <a:solidFill>
                                <a:srgbClr val="1A1A1A"/>
                              </a:solidFill>
                              <a:effectLst/>
                              <a:latin typeface="Cambria Math" panose="02040503050406030204" pitchFamily="18" charset="0"/>
                            </a:rPr>
                            <m:t>200.000 </m:t>
                          </m:r>
                          <m:r>
                            <a:rPr lang="pl-PL" sz="1400" b="0" i="1" smtClean="0">
                              <a:solidFill>
                                <a:srgbClr val="1A1A1A"/>
                              </a:solidFill>
                              <a:effectLst/>
                              <a:latin typeface="Cambria Math" panose="02040503050406030204" pitchFamily="18" charset="0"/>
                            </a:rPr>
                            <m:t>𝑧</m:t>
                          </m:r>
                          <m:r>
                            <a:rPr lang="pl-PL" sz="1400" b="0" i="1" smtClean="0">
                              <a:solidFill>
                                <a:srgbClr val="1A1A1A"/>
                              </a:solidFill>
                              <a:effectLst/>
                              <a:latin typeface="Cambria Math" panose="02040503050406030204" pitchFamily="18" charset="0"/>
                            </a:rPr>
                            <m:t>ł</m:t>
                          </m:r>
                        </m:num>
                        <m:den>
                          <m:r>
                            <a:rPr lang="pl-PL" sz="1400" b="0" i="1" smtClean="0">
                              <a:solidFill>
                                <a:srgbClr val="1A1A1A"/>
                              </a:solidFill>
                              <a:effectLst/>
                              <a:latin typeface="Cambria Math" panose="02040503050406030204" pitchFamily="18" charset="0"/>
                            </a:rPr>
                            <m:t>200.000 </m:t>
                          </m:r>
                          <m:r>
                            <a:rPr lang="pl-PL" sz="1400" b="0" i="1" smtClean="0">
                              <a:solidFill>
                                <a:srgbClr val="1A1A1A"/>
                              </a:solidFill>
                              <a:effectLst/>
                              <a:latin typeface="Cambria Math" panose="02040503050406030204" pitchFamily="18" charset="0"/>
                            </a:rPr>
                            <m:t>𝑧</m:t>
                          </m:r>
                          <m:r>
                            <a:rPr lang="pl-PL" sz="1400" b="0" i="1" smtClean="0">
                              <a:solidFill>
                                <a:srgbClr val="1A1A1A"/>
                              </a:solidFill>
                              <a:effectLst/>
                              <a:latin typeface="Cambria Math" panose="02040503050406030204" pitchFamily="18" charset="0"/>
                            </a:rPr>
                            <m:t>ł+50.000 </m:t>
                          </m:r>
                          <m:r>
                            <a:rPr lang="pl-PL" sz="1400" b="0" i="1" smtClean="0">
                              <a:solidFill>
                                <a:srgbClr val="1A1A1A"/>
                              </a:solidFill>
                              <a:effectLst/>
                              <a:latin typeface="Cambria Math" panose="02040503050406030204" pitchFamily="18" charset="0"/>
                            </a:rPr>
                            <m:t>𝑧</m:t>
                          </m:r>
                          <m:r>
                            <a:rPr lang="pl-PL" sz="1400" b="0" i="1" smtClean="0">
                              <a:solidFill>
                                <a:srgbClr val="1A1A1A"/>
                              </a:solidFill>
                              <a:effectLst/>
                              <a:latin typeface="Cambria Math" panose="02040503050406030204" pitchFamily="18" charset="0"/>
                            </a:rPr>
                            <m:t>ł</m:t>
                          </m:r>
                        </m:den>
                      </m:f>
                      <m:r>
                        <a:rPr lang="pl-PL" sz="1400" b="0" i="0" smtClean="0">
                          <a:solidFill>
                            <a:srgbClr val="1A1A1A"/>
                          </a:solidFill>
                          <a:effectLst/>
                          <a:latin typeface="Cambria Math" panose="02040503050406030204" pitchFamily="18" charset="0"/>
                        </a:rPr>
                        <m:t> </m:t>
                      </m:r>
                      <m:r>
                        <m:rPr>
                          <m:sty m:val="p"/>
                        </m:rPr>
                        <a:rPr lang="pl-PL" sz="1400" b="0" i="0" smtClean="0">
                          <a:solidFill>
                            <a:srgbClr val="1A1A1A"/>
                          </a:solidFill>
                          <a:effectLst/>
                          <a:latin typeface="Cambria Math" panose="02040503050406030204" pitchFamily="18" charset="0"/>
                        </a:rPr>
                        <m:t>x</m:t>
                      </m:r>
                      <m:r>
                        <a:rPr lang="pl-PL" sz="1400" b="0" i="0" smtClean="0">
                          <a:solidFill>
                            <a:srgbClr val="1A1A1A"/>
                          </a:solidFill>
                          <a:effectLst/>
                          <a:latin typeface="Cambria Math" panose="02040503050406030204" pitchFamily="18" charset="0"/>
                        </a:rPr>
                        <m:t> 100%=80%</m:t>
                      </m:r>
                    </m:oMath>
                  </m:oMathPara>
                </a14:m>
                <a:endParaRPr lang="pl-PL" sz="1400" b="0" i="0" dirty="0">
                  <a:solidFill>
                    <a:srgbClr val="1A1A1A"/>
                  </a:solidFill>
                  <a:effectLst/>
                  <a:latin typeface="Lato"/>
                </a:endParaRPr>
              </a:p>
              <a:p>
                <a:pPr marL="0" indent="0" algn="l">
                  <a:buNone/>
                </a:pPr>
                <a:endParaRPr lang="pl-PL" sz="1400" b="0" i="0" dirty="0">
                  <a:solidFill>
                    <a:srgbClr val="1A1A1A"/>
                  </a:solidFill>
                  <a:effectLst/>
                  <a:latin typeface="Lato"/>
                </a:endParaRPr>
              </a:p>
              <a:p>
                <a:pPr marL="0" indent="0" algn="l">
                  <a:buNone/>
                </a:pPr>
                <a:r>
                  <a:rPr lang="pl-PL" sz="1400" b="0" i="0" dirty="0">
                    <a:solidFill>
                      <a:srgbClr val="1A1A1A"/>
                    </a:solidFill>
                    <a:effectLst/>
                    <a:latin typeface="Lato"/>
                  </a:rPr>
                  <a:t>Proporcja na 2020 r. wynosi 80% i jest obliczana wstępnie do stosowania do końca danego roku. Oznacza to, że do wydatków związanych ze sprzedażą mieszaną, co do których nie ma możliwości przyporządkowania ich do sprzedaży opodatkowanej lub zwolnionej, podatnikowi będzie przysługiwało odliczenie w części wynoszącej 80% podatku naliczonego. Po zakończeniu danego roku podatnik będzie zobowiązany obliczyć faktyczny wskaźnik proporcji i dokonać korekty w deklaracji za pierwszy okres rozliczeniowy kolejnego roku. </a:t>
                </a:r>
              </a:p>
              <a:p>
                <a:endParaRPr lang="pl-PL" dirty="0"/>
              </a:p>
            </p:txBody>
          </p:sp>
        </mc:Choice>
        <mc:Fallback xmlns="">
          <p:sp>
            <p:nvSpPr>
              <p:cNvPr id="3" name="Symbol zastępczy zawartości 2">
                <a:extLst>
                  <a:ext uri="{FF2B5EF4-FFF2-40B4-BE49-F238E27FC236}">
                    <a16:creationId xmlns:a16="http://schemas.microsoft.com/office/drawing/2014/main" id="{64F7F739-C8DB-4693-9919-B4785529B272}"/>
                  </a:ext>
                </a:extLst>
              </p:cNvPr>
              <p:cNvSpPr>
                <a:spLocks noGrp="1" noRot="1" noChangeAspect="1" noMove="1" noResize="1" noEditPoints="1" noAdjustHandles="1" noChangeArrowheads="1" noChangeShapeType="1" noTextEdit="1"/>
              </p:cNvSpPr>
              <p:nvPr>
                <p:ph idx="1"/>
              </p:nvPr>
            </p:nvSpPr>
            <p:spPr>
              <a:xfrm>
                <a:off x="457200" y="1412776"/>
                <a:ext cx="8229600" cy="4647410"/>
              </a:xfrm>
              <a:blipFill>
                <a:blip r:embed="rId3"/>
                <a:stretch>
                  <a:fillRect l="-222"/>
                </a:stretch>
              </a:blipFill>
            </p:spPr>
            <p:txBody>
              <a:bodyPr/>
              <a:lstStyle/>
              <a:p>
                <a:r>
                  <a:rPr lang="pl-PL">
                    <a:noFill/>
                  </a:rPr>
                  <a:t> </a:t>
                </a:r>
              </a:p>
            </p:txBody>
          </p:sp>
        </mc:Fallback>
      </mc:AlternateContent>
    </p:spTree>
    <p:extLst>
      <p:ext uri="{BB962C8B-B14F-4D97-AF65-F5344CB8AC3E}">
        <p14:creationId xmlns:p14="http://schemas.microsoft.com/office/powerpoint/2010/main" val="123056743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Zasady uwzględniania obrotu przy obliczaniu współczynnika VAT</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046548"/>
            <a:ext cx="8229600" cy="2764904"/>
          </a:xfrm>
        </p:spPr>
        <p:txBody>
          <a:bodyPr/>
          <a:lstStyle/>
          <a:p>
            <a:pPr marL="0" indent="0" algn="l">
              <a:buNone/>
            </a:pPr>
            <a:r>
              <a:rPr lang="pl-PL" sz="1400" b="1" dirty="0">
                <a:latin typeface="Lato"/>
              </a:rPr>
              <a:t>Art. 90 ust. 5 i 6 ustawy o VAT:</a:t>
            </a:r>
          </a:p>
          <a:p>
            <a:pPr marL="0" indent="0" algn="l">
              <a:buNone/>
            </a:pPr>
            <a:r>
              <a:rPr lang="pl-PL" sz="1400" b="0" i="0" dirty="0">
                <a:effectLst/>
                <a:latin typeface="Lato"/>
              </a:rPr>
              <a:t>Do obrotu </a:t>
            </a:r>
            <a:r>
              <a:rPr lang="pl-PL" sz="1400" b="1" i="0" u="sng" dirty="0">
                <a:effectLst/>
                <a:latin typeface="Lato"/>
              </a:rPr>
              <a:t>nie wlicza się</a:t>
            </a:r>
            <a:r>
              <a:rPr lang="pl-PL" sz="1400" b="0" i="0" dirty="0">
                <a:effectLst/>
                <a:latin typeface="Lato"/>
              </a:rPr>
              <a:t>:</a:t>
            </a:r>
          </a:p>
          <a:p>
            <a:pPr>
              <a:buFont typeface="+mj-lt"/>
              <a:buAutoNum type="arabicParenR"/>
            </a:pPr>
            <a:r>
              <a:rPr lang="pl-PL" sz="1400" b="0" i="0" dirty="0">
                <a:effectLst/>
                <a:latin typeface="Lato"/>
              </a:rPr>
              <a:t>obrotu uzyskanego z dostawy towarów i usług, które na podstawie </a:t>
            </a:r>
            <a:r>
              <a:rPr lang="pl-PL" sz="1400" b="0" i="0" u="none" strike="noStrike" dirty="0">
                <a:effectLst/>
                <a:latin typeface="Lato"/>
              </a:rPr>
              <a:t>przepisów</a:t>
            </a:r>
            <a:r>
              <a:rPr lang="pl-PL" sz="1400" b="0" i="0" dirty="0">
                <a:effectLst/>
                <a:latin typeface="Lato"/>
              </a:rPr>
              <a:t> o podatku dochodowym </a:t>
            </a:r>
            <a:r>
              <a:rPr lang="pl-PL" sz="1400" b="1" i="0" dirty="0">
                <a:effectLst/>
                <a:latin typeface="Lato"/>
              </a:rPr>
              <a:t>są zaliczane przez podatnika do środków trwałych oraz wartości niematerialnych i prawnych podlegających amortyzacji, oraz gruntów i praw wieczystego użytkowania gruntów</a:t>
            </a:r>
            <a:r>
              <a:rPr lang="pl-PL" sz="1400" b="0" i="0" dirty="0">
                <a:effectLst/>
                <a:latin typeface="Lato"/>
              </a:rPr>
              <a:t>, jeżeli są zaliczane do środków trwałych podatnika - używanych przez podatnika na potrzeby jego działalności.</a:t>
            </a:r>
          </a:p>
          <a:p>
            <a:pPr>
              <a:buFont typeface="+mj-lt"/>
              <a:buAutoNum type="arabicParenR"/>
            </a:pPr>
            <a:r>
              <a:rPr lang="pl-PL" sz="1400" b="0" i="0" dirty="0">
                <a:effectLst/>
                <a:latin typeface="Lato"/>
              </a:rPr>
              <a:t>obrotu z tytułu transakcji dotyczących:</a:t>
            </a:r>
          </a:p>
          <a:p>
            <a:pPr>
              <a:buFontTx/>
              <a:buChar char="-"/>
            </a:pPr>
            <a:r>
              <a:rPr lang="pl-PL" sz="1400" b="1" i="0" dirty="0">
                <a:effectLst/>
                <a:latin typeface="Lato"/>
              </a:rPr>
              <a:t>pomocniczych</a:t>
            </a:r>
            <a:r>
              <a:rPr lang="pl-PL" sz="1400" b="0" i="0" dirty="0">
                <a:effectLst/>
                <a:latin typeface="Lato"/>
              </a:rPr>
              <a:t> transakcji w zakresie </a:t>
            </a:r>
            <a:r>
              <a:rPr lang="pl-PL" sz="1400" b="1" i="0" dirty="0">
                <a:effectLst/>
                <a:latin typeface="Lato"/>
              </a:rPr>
              <a:t>nieruchomości i pomocniczych transakcji finansowych</a:t>
            </a:r>
            <a:r>
              <a:rPr lang="pl-PL" sz="1400" b="0" i="0" dirty="0">
                <a:effectLst/>
                <a:latin typeface="Lato"/>
              </a:rPr>
              <a:t>;</a:t>
            </a:r>
          </a:p>
          <a:p>
            <a:pPr>
              <a:buFontTx/>
              <a:buChar char="-"/>
            </a:pPr>
            <a:r>
              <a:rPr lang="pl-PL" sz="1400" b="0" i="0" dirty="0">
                <a:effectLst/>
                <a:latin typeface="Lato"/>
              </a:rPr>
              <a:t>usług wymienionych w </a:t>
            </a:r>
            <a:r>
              <a:rPr lang="pl-PL" sz="1400" b="1" i="0" dirty="0">
                <a:effectLst/>
                <a:latin typeface="Lato"/>
              </a:rPr>
              <a:t>art. 43 ust. 1 pkt 7, 12 i 38-41, w zakresie, w jakim transakcje te mają charakter pomocniczy</a:t>
            </a:r>
            <a:r>
              <a:rPr lang="pl-PL" sz="1400" b="0" i="0" dirty="0">
                <a:effectLst/>
                <a:latin typeface="Lato"/>
              </a:rPr>
              <a:t>.</a:t>
            </a:r>
          </a:p>
          <a:p>
            <a:pPr>
              <a:buFontTx/>
              <a:buChar char="-"/>
            </a:pPr>
            <a:endParaRPr lang="pl-PL" sz="1400" dirty="0">
              <a:solidFill>
                <a:srgbClr val="333333"/>
              </a:solidFill>
              <a:latin typeface="Lato"/>
            </a:endParaRPr>
          </a:p>
          <a:p>
            <a:pPr marL="0" indent="0">
              <a:buNone/>
            </a:pPr>
            <a:r>
              <a:rPr lang="pl-PL" sz="1400" b="1" dirty="0">
                <a:solidFill>
                  <a:srgbClr val="333333"/>
                </a:solidFill>
                <a:latin typeface="Lato"/>
              </a:rPr>
              <a:t>Art. 90 ust. 9d ustawy o VAT:</a:t>
            </a:r>
          </a:p>
          <a:p>
            <a:pPr marL="0" indent="0">
              <a:buNone/>
            </a:pPr>
            <a:r>
              <a:rPr lang="pl-PL" sz="1400" b="0" i="0" dirty="0">
                <a:solidFill>
                  <a:srgbClr val="333333"/>
                </a:solidFill>
                <a:effectLst/>
                <a:latin typeface="Lato"/>
              </a:rPr>
              <a:t>Przy ustalaniu proporcji do obrotu </a:t>
            </a:r>
            <a:r>
              <a:rPr lang="pl-PL" sz="1400" b="1" i="0" u="sng" dirty="0">
                <a:solidFill>
                  <a:srgbClr val="333333"/>
                </a:solidFill>
                <a:effectLst/>
                <a:latin typeface="Lato"/>
              </a:rPr>
              <a:t>nie wlicza się kwoty podatku.</a:t>
            </a:r>
          </a:p>
          <a:p>
            <a:pPr algn="just"/>
            <a:endParaRPr lang="pl-PL" sz="1400" dirty="0">
              <a:solidFill>
                <a:srgbClr val="333333"/>
              </a:solidFill>
              <a:latin typeface="Noto Serif"/>
            </a:endParaRPr>
          </a:p>
          <a:p>
            <a:pPr algn="just"/>
            <a:endParaRPr lang="pl-PL" sz="1400" b="0" i="0" dirty="0">
              <a:solidFill>
                <a:srgbClr val="333333"/>
              </a:solidFill>
              <a:effectLst/>
              <a:latin typeface="Noto Serif"/>
            </a:endParaRPr>
          </a:p>
        </p:txBody>
      </p:sp>
    </p:spTree>
    <p:extLst>
      <p:ext uri="{BB962C8B-B14F-4D97-AF65-F5344CB8AC3E}">
        <p14:creationId xmlns:p14="http://schemas.microsoft.com/office/powerpoint/2010/main" val="272823866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Proporcja ustalana dla każdej jednostki organizacyjnej JST</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046548"/>
            <a:ext cx="8229600" cy="2764904"/>
          </a:xfrm>
        </p:spPr>
        <p:txBody>
          <a:bodyPr/>
          <a:lstStyle/>
          <a:p>
            <a:pPr marL="0" indent="0">
              <a:spcBef>
                <a:spcPts val="0"/>
              </a:spcBef>
              <a:buNone/>
            </a:pPr>
            <a:r>
              <a:rPr lang="pl-PL" sz="1600" b="1" i="0" dirty="0">
                <a:solidFill>
                  <a:srgbClr val="333333"/>
                </a:solidFill>
                <a:effectLst/>
                <a:latin typeface="Lato"/>
              </a:rPr>
              <a:t>Art. 90 ust. 10a ustawy o VAT:</a:t>
            </a:r>
            <a:endParaRPr lang="pl-PL" sz="1600" b="1" dirty="0">
              <a:solidFill>
                <a:srgbClr val="333333"/>
              </a:solidFill>
              <a:latin typeface="Lato"/>
            </a:endParaRPr>
          </a:p>
          <a:p>
            <a:pPr marL="0" indent="0">
              <a:spcBef>
                <a:spcPts val="0"/>
              </a:spcBef>
              <a:buNone/>
            </a:pPr>
            <a:r>
              <a:rPr lang="pl-PL" sz="1600" b="0" i="0" dirty="0">
                <a:solidFill>
                  <a:srgbClr val="333333"/>
                </a:solidFill>
                <a:effectLst/>
                <a:latin typeface="Lato"/>
              </a:rPr>
              <a:t>W przypadku jednostki samorządu terytorialnego proporcję, o której mowa w ust. 2, </a:t>
            </a:r>
            <a:r>
              <a:rPr lang="pl-PL" sz="1600" b="1" i="0" dirty="0">
                <a:solidFill>
                  <a:srgbClr val="333333"/>
                </a:solidFill>
                <a:effectLst/>
                <a:latin typeface="Lato"/>
              </a:rPr>
              <a:t>ustala się odrębnie dla każdej z jednostek organizacyjnych </a:t>
            </a:r>
            <a:r>
              <a:rPr lang="pl-PL" sz="1600" b="0" i="0" dirty="0">
                <a:solidFill>
                  <a:srgbClr val="333333"/>
                </a:solidFill>
                <a:effectLst/>
                <a:latin typeface="Lato"/>
              </a:rPr>
              <a:t>jednostki samorządu terytorialnego. Przepisy ust. 3-6 i 8-10 stosuje się odpowiednio.</a:t>
            </a:r>
            <a:endParaRPr lang="pl-PL" sz="1600" dirty="0">
              <a:solidFill>
                <a:srgbClr val="333333"/>
              </a:solidFill>
              <a:latin typeface="Lato"/>
            </a:endParaRPr>
          </a:p>
          <a:p>
            <a:pPr marL="0" indent="0" algn="just">
              <a:spcBef>
                <a:spcPts val="0"/>
              </a:spcBef>
              <a:buNone/>
            </a:pPr>
            <a:endParaRPr lang="pl-PL" sz="1400" b="0" i="0" dirty="0">
              <a:solidFill>
                <a:srgbClr val="333333"/>
              </a:solidFill>
              <a:effectLst/>
              <a:latin typeface="Noto Serif"/>
            </a:endParaRPr>
          </a:p>
          <a:p>
            <a:pPr marL="0" indent="0" algn="l">
              <a:spcBef>
                <a:spcPts val="0"/>
              </a:spcBef>
              <a:buNone/>
            </a:pPr>
            <a:r>
              <a:rPr lang="pl-PL" sz="1400" b="1" i="0" dirty="0">
                <a:solidFill>
                  <a:srgbClr val="333333"/>
                </a:solidFill>
                <a:effectLst/>
                <a:latin typeface="Lato"/>
              </a:rPr>
              <a:t>Art. 90 ust. 10b ustawy o VAT:</a:t>
            </a:r>
          </a:p>
          <a:p>
            <a:pPr marL="0" indent="0" algn="l">
              <a:spcBef>
                <a:spcPts val="0"/>
              </a:spcBef>
              <a:buNone/>
            </a:pPr>
            <a:r>
              <a:rPr lang="pl-PL" sz="1400" b="0" i="0" dirty="0">
                <a:solidFill>
                  <a:srgbClr val="333333"/>
                </a:solidFill>
                <a:effectLst/>
                <a:latin typeface="Lato"/>
              </a:rPr>
              <a:t>Przez jednostki organizacyjne jednostki samorządu terytorialnego, o których mowa w ust. 10a, rozumie się:</a:t>
            </a:r>
          </a:p>
          <a:p>
            <a:pPr algn="l">
              <a:spcBef>
                <a:spcPts val="0"/>
              </a:spcBef>
              <a:buFont typeface="+mj-lt"/>
              <a:buAutoNum type="arabicParenR"/>
            </a:pPr>
            <a:r>
              <a:rPr lang="pl-PL" sz="1400" b="0" i="0" dirty="0">
                <a:solidFill>
                  <a:srgbClr val="333333"/>
                </a:solidFill>
                <a:effectLst/>
                <a:latin typeface="Lato"/>
              </a:rPr>
              <a:t>tworzone przez jednostkę samorządu terytorialnego samorządową jednostkę budżetową lub samorządowy zakład budżetowy;</a:t>
            </a:r>
          </a:p>
          <a:p>
            <a:pPr algn="l">
              <a:spcBef>
                <a:spcPts val="0"/>
              </a:spcBef>
              <a:buFont typeface="+mj-lt"/>
              <a:buAutoNum type="arabicParenR"/>
            </a:pPr>
            <a:r>
              <a:rPr lang="pl-PL" sz="1400" b="0" i="0" dirty="0">
                <a:solidFill>
                  <a:srgbClr val="333333"/>
                </a:solidFill>
                <a:effectLst/>
                <a:latin typeface="Lato"/>
              </a:rPr>
              <a:t>urząd gminy, starostwo powiatowe, urząd marszałkowski.</a:t>
            </a:r>
          </a:p>
          <a:p>
            <a:pPr marL="0" indent="0" algn="just">
              <a:buNone/>
            </a:pPr>
            <a:endParaRPr lang="pl-PL" sz="1400" b="0" i="0" dirty="0">
              <a:solidFill>
                <a:srgbClr val="333333"/>
              </a:solidFill>
              <a:effectLst/>
              <a:latin typeface="Noto Serif"/>
            </a:endParaRPr>
          </a:p>
        </p:txBody>
      </p:sp>
    </p:spTree>
    <p:extLst>
      <p:ext uri="{BB962C8B-B14F-4D97-AF65-F5344CB8AC3E}">
        <p14:creationId xmlns:p14="http://schemas.microsoft.com/office/powerpoint/2010/main" val="1805659571"/>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Współczynnik VAT wyliczony szacunkowo</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370584"/>
            <a:ext cx="8229600" cy="2116832"/>
          </a:xfrm>
        </p:spPr>
        <p:txBody>
          <a:bodyPr/>
          <a:lstStyle/>
          <a:p>
            <a:pPr marL="0" indent="0" algn="just">
              <a:buNone/>
            </a:pPr>
            <a:r>
              <a:rPr lang="pl-PL" sz="1600" b="1" i="0" dirty="0">
                <a:solidFill>
                  <a:srgbClr val="333333"/>
                </a:solidFill>
                <a:effectLst/>
                <a:latin typeface="Lato"/>
              </a:rPr>
              <a:t>Art. 90 ust. 8 ustawy o VAT:</a:t>
            </a:r>
          </a:p>
          <a:p>
            <a:pPr marL="0" indent="0" algn="just">
              <a:buNone/>
            </a:pPr>
            <a:r>
              <a:rPr lang="pl-PL" sz="1600" dirty="0">
                <a:solidFill>
                  <a:srgbClr val="333333"/>
                </a:solidFill>
                <a:latin typeface="Lato"/>
              </a:rPr>
              <a:t>Pł</a:t>
            </a:r>
            <a:r>
              <a:rPr lang="pl-PL" sz="1600" b="0" i="0" dirty="0">
                <a:solidFill>
                  <a:srgbClr val="333333"/>
                </a:solidFill>
                <a:effectLst/>
                <a:latin typeface="Lato"/>
              </a:rPr>
              <a:t>atnicy, którzy w poprzednim roku podatkowym nie osiągnęli obrotu, na podstawie którego można ustalić wysokość współczynnika VAT, lub u których obrót ten w poprzednim roku podatkowym był niższy niż 30 000 zł, przyjmują </a:t>
            </a:r>
            <a:r>
              <a:rPr lang="pl-PL" sz="1600" b="1" i="0" dirty="0">
                <a:solidFill>
                  <a:srgbClr val="333333"/>
                </a:solidFill>
                <a:effectLst/>
                <a:latin typeface="Lato"/>
              </a:rPr>
              <a:t>współczynnik VAT wyliczony szacunkowo</a:t>
            </a:r>
            <a:r>
              <a:rPr lang="pl-PL" sz="1600" b="0" i="0" dirty="0">
                <a:solidFill>
                  <a:srgbClr val="333333"/>
                </a:solidFill>
                <a:effectLst/>
                <a:latin typeface="Lato"/>
              </a:rPr>
              <a:t>, według prognozy uzgodnionej z naczelnikiem urzędu skarbowego, w formie protokołu. Podatnicy mogą w ten sposób wyliczyć współczynnik VAT, gdy uznają, że kwota obrotu, na podstawie której mieliby go obliczyć, byłaby w odniesieniu do nich niereprezentatywna.</a:t>
            </a:r>
          </a:p>
          <a:p>
            <a:pPr algn="just"/>
            <a:endParaRPr lang="pl-PL" sz="1400" dirty="0">
              <a:solidFill>
                <a:srgbClr val="333333"/>
              </a:solidFill>
              <a:latin typeface="Noto Serif"/>
            </a:endParaRPr>
          </a:p>
          <a:p>
            <a:pPr algn="just"/>
            <a:endParaRPr lang="pl-PL" sz="1400" b="0" i="0" dirty="0">
              <a:solidFill>
                <a:srgbClr val="333333"/>
              </a:solidFill>
              <a:effectLst/>
              <a:latin typeface="Noto Serif"/>
            </a:endParaRPr>
          </a:p>
        </p:txBody>
      </p:sp>
    </p:spTree>
    <p:extLst>
      <p:ext uri="{BB962C8B-B14F-4D97-AF65-F5344CB8AC3E}">
        <p14:creationId xmlns:p14="http://schemas.microsoft.com/office/powerpoint/2010/main" val="178771457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lstStyle/>
          <a:p>
            <a:endParaRPr lang="pl-PL" dirty="0">
              <a:latin typeface="Lato"/>
            </a:endParaRPr>
          </a:p>
          <a:p>
            <a:endParaRPr lang="pl-PL" dirty="0">
              <a:latin typeface="Lato"/>
            </a:endParaRPr>
          </a:p>
        </p:txBody>
      </p:sp>
      <p:graphicFrame>
        <p:nvGraphicFramePr>
          <p:cNvPr id="5" name="Diagram 4"/>
          <p:cNvGraphicFramePr/>
          <p:nvPr>
            <p:extLst>
              <p:ext uri="{D42A27DB-BD31-4B8C-83A1-F6EECF244321}">
                <p14:modId xmlns:p14="http://schemas.microsoft.com/office/powerpoint/2010/main" val="2918773996"/>
              </p:ext>
            </p:extLst>
          </p:nvPr>
        </p:nvGraphicFramePr>
        <p:xfrm>
          <a:off x="357158" y="2071678"/>
          <a:ext cx="8358246" cy="322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50" name="AutoShape 2"/>
          <p:cNvSpPr>
            <a:spLocks noChangeArrowheads="1"/>
          </p:cNvSpPr>
          <p:nvPr/>
        </p:nvSpPr>
        <p:spPr bwMode="auto">
          <a:xfrm>
            <a:off x="5143504" y="1214422"/>
            <a:ext cx="923925" cy="733425"/>
          </a:xfrm>
          <a:prstGeom prst="downArrow">
            <a:avLst>
              <a:gd name="adj1" fmla="val 50000"/>
              <a:gd name="adj2" fmla="val 25000"/>
            </a:avLst>
          </a:prstGeom>
          <a:solidFill>
            <a:schemeClr val="bg1">
              <a:lumMod val="95000"/>
            </a:schemeClr>
          </a:solidFill>
          <a:ln w="9525">
            <a:solidFill>
              <a:srgbClr val="FFC000"/>
            </a:solidFill>
            <a:miter lim="800000"/>
            <a:headEnd/>
            <a:tailEnd/>
          </a:ln>
        </p:spPr>
        <p:txBody>
          <a:bodyPr vert="eaVert" wrap="square" lIns="91440" tIns="45720" rIns="91440" bIns="45720" numCol="1" anchor="t" anchorCtr="0" compatLnSpc="1">
            <a:prstTxWarp prst="textNoShape">
              <a:avLst/>
            </a:prstTxWarp>
          </a:bodyPr>
          <a:lstStyle/>
          <a:p>
            <a:pPr fontAlgn="base">
              <a:spcBef>
                <a:spcPct val="0"/>
              </a:spcBef>
              <a:spcAft>
                <a:spcPts val="1000"/>
              </a:spcAft>
            </a:pPr>
            <a:r>
              <a:rPr lang="pl-PL" sz="1100" dirty="0">
                <a:solidFill>
                  <a:prstClr val="black"/>
                </a:solidFill>
                <a:cs typeface="Arial" pitchFamily="34" charset="0"/>
              </a:rPr>
              <a:t>Proporcja wstępna</a:t>
            </a:r>
            <a:endParaRPr lang="pl-PL" dirty="0">
              <a:solidFill>
                <a:prstClr val="black"/>
              </a:solidFill>
              <a:latin typeface="Arial" pitchFamily="34" charset="0"/>
              <a:cs typeface="Arial" pitchFamily="34" charset="0"/>
            </a:endParaRPr>
          </a:p>
        </p:txBody>
      </p:sp>
      <p:sp>
        <p:nvSpPr>
          <p:cNvPr id="2051" name="AutoShape 3"/>
          <p:cNvSpPr>
            <a:spLocks noChangeArrowheads="1"/>
          </p:cNvSpPr>
          <p:nvPr/>
        </p:nvSpPr>
        <p:spPr bwMode="auto">
          <a:xfrm>
            <a:off x="7000892" y="1071546"/>
            <a:ext cx="1643074" cy="885825"/>
          </a:xfrm>
          <a:prstGeom prst="downArrow">
            <a:avLst>
              <a:gd name="adj1" fmla="val 50000"/>
              <a:gd name="adj2" fmla="val 25000"/>
            </a:avLst>
          </a:prstGeom>
          <a:solidFill>
            <a:schemeClr val="bg1">
              <a:lumMod val="95000"/>
            </a:schemeClr>
          </a:solidFill>
          <a:ln w="9525">
            <a:solidFill>
              <a:srgbClr val="FFC000"/>
            </a:solidFill>
            <a:miter lim="800000"/>
            <a:headEnd/>
            <a:tailEnd/>
          </a:ln>
        </p:spPr>
        <p:txBody>
          <a:bodyPr vert="eaVert" wrap="square" lIns="91440" tIns="45720" rIns="91440" bIns="45720" numCol="1" anchor="t" anchorCtr="0" compatLnSpc="1">
            <a:prstTxWarp prst="textNoShape">
              <a:avLst/>
            </a:prstTxWarp>
          </a:bodyPr>
          <a:lstStyle/>
          <a:p>
            <a:pPr fontAlgn="base">
              <a:spcBef>
                <a:spcPct val="0"/>
              </a:spcBef>
              <a:spcAft>
                <a:spcPts val="1000"/>
              </a:spcAft>
            </a:pPr>
            <a:r>
              <a:rPr lang="pl-PL" sz="1100" dirty="0">
                <a:solidFill>
                  <a:prstClr val="black"/>
                </a:solidFill>
                <a:cs typeface="Arial" pitchFamily="34" charset="0"/>
              </a:rPr>
              <a:t>Proporcja rzeczywista</a:t>
            </a:r>
          </a:p>
          <a:p>
            <a:pPr fontAlgn="base">
              <a:spcBef>
                <a:spcPct val="0"/>
              </a:spcBef>
              <a:spcAft>
                <a:spcPts val="1000"/>
              </a:spcAft>
            </a:pPr>
            <a:r>
              <a:rPr lang="pl-PL" sz="1100" dirty="0">
                <a:solidFill>
                  <a:prstClr val="black"/>
                </a:solidFill>
                <a:cs typeface="Arial" pitchFamily="34" charset="0"/>
              </a:rPr>
              <a:t>ostateczna</a:t>
            </a:r>
          </a:p>
          <a:p>
            <a:pPr fontAlgn="base">
              <a:spcBef>
                <a:spcPct val="0"/>
              </a:spcBef>
              <a:spcAft>
                <a:spcPts val="1000"/>
              </a:spcAft>
            </a:pPr>
            <a:endParaRPr lang="pl-PL" dirty="0">
              <a:solidFill>
                <a:prstClr val="black"/>
              </a:solidFill>
              <a:latin typeface="Arial" pitchFamily="34" charset="0"/>
              <a:cs typeface="Arial" pitchFamily="34" charset="0"/>
            </a:endParaRPr>
          </a:p>
        </p:txBody>
      </p:sp>
      <p:sp>
        <p:nvSpPr>
          <p:cNvPr id="2052" name="AutoShape 4"/>
          <p:cNvSpPr>
            <a:spLocks noChangeArrowheads="1"/>
          </p:cNvSpPr>
          <p:nvPr/>
        </p:nvSpPr>
        <p:spPr bwMode="auto">
          <a:xfrm>
            <a:off x="428596" y="4500570"/>
            <a:ext cx="8215370" cy="942976"/>
          </a:xfrm>
          <a:prstGeom prst="upArrowCallout">
            <a:avLst>
              <a:gd name="adj1" fmla="val 186310"/>
              <a:gd name="adj2" fmla="val 186310"/>
              <a:gd name="adj3" fmla="val 16667"/>
              <a:gd name="adj4" fmla="val 66667"/>
            </a:avLst>
          </a:prstGeom>
          <a:solidFill>
            <a:schemeClr val="bg1">
              <a:lumMod val="95000"/>
            </a:schemeClr>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lvl="1" algn="ctr" fontAlgn="base">
              <a:spcBef>
                <a:spcPct val="0"/>
              </a:spcBef>
              <a:spcAft>
                <a:spcPts val="1000"/>
              </a:spcAft>
              <a:buFont typeface="Times New Roman" pitchFamily="18" charset="0"/>
              <a:buChar char="•"/>
            </a:pPr>
            <a:r>
              <a:rPr lang="pl-PL" sz="1200" dirty="0">
                <a:solidFill>
                  <a:prstClr val="black"/>
                </a:solidFill>
                <a:cs typeface="Arial" pitchFamily="34" charset="0"/>
              </a:rPr>
              <a:t>Korekty tej nie dokonuje się, jeżeli różnica między proporcją wstępną a proporcją rzeczywistą nie przekracza 2 punktów procentowych</a:t>
            </a:r>
            <a:endParaRPr lang="pl-PL" sz="1200" dirty="0">
              <a:solidFill>
                <a:prstClr val="black"/>
              </a:solidFill>
              <a:latin typeface="Times New Roman" pitchFamily="18" charset="0"/>
              <a:cs typeface="Arial" pitchFamily="34" charset="0"/>
            </a:endParaRPr>
          </a:p>
          <a:p>
            <a:pPr fontAlgn="base">
              <a:spcBef>
                <a:spcPct val="0"/>
              </a:spcBef>
              <a:spcAft>
                <a:spcPct val="0"/>
              </a:spcAft>
            </a:pPr>
            <a:endParaRPr lang="pl-PL" dirty="0">
              <a:solidFill>
                <a:prstClr val="black"/>
              </a:solidFill>
              <a:latin typeface="Arial" pitchFamily="34" charset="0"/>
              <a:cs typeface="Arial" pitchFamily="34" charset="0"/>
            </a:endParaRPr>
          </a:p>
        </p:txBody>
      </p:sp>
      <p:sp>
        <p:nvSpPr>
          <p:cNvPr id="2053" name="AutoShape 5"/>
          <p:cNvSpPr>
            <a:spLocks noChangeArrowheads="1"/>
          </p:cNvSpPr>
          <p:nvPr/>
        </p:nvSpPr>
        <p:spPr bwMode="auto">
          <a:xfrm>
            <a:off x="428596" y="5500702"/>
            <a:ext cx="8215370" cy="1092655"/>
          </a:xfrm>
          <a:prstGeom prst="upArrowCallout">
            <a:avLst>
              <a:gd name="adj1" fmla="val 160788"/>
              <a:gd name="adj2" fmla="val 160788"/>
              <a:gd name="adj3" fmla="val 16667"/>
              <a:gd name="adj4" fmla="val 66667"/>
            </a:avLst>
          </a:prstGeom>
          <a:solidFill>
            <a:schemeClr val="bg1">
              <a:lumMod val="95000"/>
            </a:schemeClr>
          </a:solidFill>
          <a:ln w="9525">
            <a:solidFill>
              <a:srgbClr val="FFC000"/>
            </a:solidFill>
            <a:miter lim="800000"/>
            <a:headEnd/>
            <a:tailEnd/>
          </a:ln>
        </p:spPr>
        <p:txBody>
          <a:bodyPr vert="horz" wrap="square" lIns="91440" tIns="45720" rIns="91440" bIns="45720" numCol="1" anchor="t" anchorCtr="0" compatLnSpc="1">
            <a:prstTxWarp prst="textNoShape">
              <a:avLst/>
            </a:prstTxWarp>
          </a:bodyPr>
          <a:lstStyle/>
          <a:p>
            <a:pPr lvl="1" algn="ctr" fontAlgn="base">
              <a:spcBef>
                <a:spcPct val="0"/>
              </a:spcBef>
              <a:spcAft>
                <a:spcPts val="1000"/>
              </a:spcAft>
              <a:buFont typeface="Times New Roman" pitchFamily="18" charset="0"/>
              <a:buChar char="•"/>
            </a:pPr>
            <a:r>
              <a:rPr lang="pl-PL" sz="1200" dirty="0">
                <a:solidFill>
                  <a:prstClr val="black"/>
                </a:solidFill>
                <a:cs typeface="Arial" pitchFamily="34" charset="0"/>
              </a:rPr>
              <a:t>Korekty dokonuje się w deklaracji podatkowej składanej za pierwszy okres rozliczeniowy roku następującego po roku podatkowym, za który dokonuje się korekty, a w przypadku zakończenia działalności gospodarczej - w deklaracji podatkowej za ostatni okres rozliczeniowy</a:t>
            </a:r>
          </a:p>
          <a:p>
            <a:pPr fontAlgn="base">
              <a:spcBef>
                <a:spcPct val="0"/>
              </a:spcBef>
              <a:spcAft>
                <a:spcPct val="0"/>
              </a:spcAft>
            </a:pPr>
            <a:endParaRPr lang="pl-PL" dirty="0">
              <a:solidFill>
                <a:prstClr val="black"/>
              </a:solidFill>
              <a:latin typeface="Arial" pitchFamily="34" charset="0"/>
              <a:cs typeface="Arial" pitchFamily="34" charset="0"/>
            </a:endParaRPr>
          </a:p>
        </p:txBody>
      </p:sp>
      <p:sp>
        <p:nvSpPr>
          <p:cNvPr id="4" name="TextBox 4">
            <a:extLst>
              <a:ext uri="{FF2B5EF4-FFF2-40B4-BE49-F238E27FC236}">
                <a16:creationId xmlns:a16="http://schemas.microsoft.com/office/drawing/2014/main" id="{77B2B6BF-EE7E-4A33-B1B7-6EB7053E3F11}"/>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Korekta kwoty podatku naliczonego</a:t>
            </a:r>
          </a:p>
        </p:txBody>
      </p:sp>
    </p:spTree>
    <p:extLst>
      <p:ext uri="{BB962C8B-B14F-4D97-AF65-F5344CB8AC3E}">
        <p14:creationId xmlns:p14="http://schemas.microsoft.com/office/powerpoint/2010/main" val="426679152"/>
      </p:ext>
    </p:extLst>
  </p:cSld>
  <p:clrMapOvr>
    <a:masterClrMapping/>
  </p:clrMapOvr>
  <p:transition spd="slow">
    <p:pull/>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pl-PL" sz="1800" b="1" dirty="0">
                <a:latin typeface="Novecento wide Book"/>
              </a:rPr>
              <a:t>Zasady obliczania współczynnika VAT</a:t>
            </a:r>
          </a:p>
        </p:txBody>
      </p:sp>
      <mc:AlternateContent xmlns:mc="http://schemas.openxmlformats.org/markup-compatibility/2006" xmlns:a14="http://schemas.microsoft.com/office/drawing/2010/main">
        <mc:Choice Requires="a14">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412776"/>
                <a:ext cx="8229600" cy="4525963"/>
              </a:xfrm>
            </p:spPr>
            <p:txBody>
              <a:bodyPr/>
              <a:lstStyle/>
              <a:p>
                <a:pPr marL="0" indent="0" algn="just">
                  <a:buNone/>
                </a:pPr>
                <a:r>
                  <a:rPr lang="pl-PL" sz="1400" b="1" i="0" dirty="0">
                    <a:solidFill>
                      <a:srgbClr val="333333"/>
                    </a:solidFill>
                    <a:effectLst/>
                    <a:latin typeface="Lato" panose="020F0502020204030203"/>
                  </a:rPr>
                  <a:t>Przykład</a:t>
                </a:r>
              </a:p>
              <a:p>
                <a:pPr marL="0" indent="0" algn="just">
                  <a:buNone/>
                </a:pPr>
                <a:r>
                  <a:rPr lang="pl-PL" sz="1400" b="1" dirty="0">
                    <a:solidFill>
                      <a:srgbClr val="333333"/>
                    </a:solidFill>
                    <a:latin typeface="Lato" panose="020F0502020204030203"/>
                  </a:rPr>
                  <a:t>PROPORCJA WSTĘPNA</a:t>
                </a:r>
                <a:endParaRPr lang="pl-PL" sz="1400" b="1" i="0" dirty="0">
                  <a:solidFill>
                    <a:srgbClr val="333333"/>
                  </a:solidFill>
                  <a:effectLst/>
                  <a:latin typeface="Lato" panose="020F0502020204030203"/>
                </a:endParaRPr>
              </a:p>
              <a:p>
                <a:pPr marL="0" indent="0" algn="just">
                  <a:buNone/>
                </a:pPr>
                <a:endParaRPr lang="pl-PL" sz="1400" dirty="0">
                  <a:solidFill>
                    <a:srgbClr val="333333"/>
                  </a:solidFill>
                  <a:latin typeface="Lato" panose="020F0502020204030203"/>
                </a:endParaRPr>
              </a:p>
              <a:p>
                <a:pPr marL="0" indent="0" algn="just">
                  <a:buNone/>
                </a:pPr>
                <a:r>
                  <a:rPr lang="pl-PL" sz="1400" b="0" i="0" dirty="0">
                    <a:solidFill>
                      <a:srgbClr val="333333"/>
                    </a:solidFill>
                    <a:effectLst/>
                    <a:latin typeface="Lato" panose="020F0502020204030203"/>
                  </a:rPr>
                  <a:t>W 2019 r. obrót netto JST wyniósł:</a:t>
                </a:r>
              </a:p>
              <a:p>
                <a:pPr marL="0" indent="0" algn="just">
                  <a:buNone/>
                </a:pPr>
                <a:r>
                  <a:rPr lang="pl-PL" sz="1400" b="0" i="0" dirty="0">
                    <a:solidFill>
                      <a:srgbClr val="333333"/>
                    </a:solidFill>
                    <a:effectLst/>
                    <a:latin typeface="Lato" panose="020F0502020204030203"/>
                  </a:rPr>
                  <a:t>1) z tytułu czynności opodatkowanych – 1 000 000 zł,</a:t>
                </a:r>
              </a:p>
              <a:p>
                <a:pPr marL="0" indent="0" algn="just">
                  <a:buNone/>
                </a:pPr>
                <a:r>
                  <a:rPr lang="pl-PL" sz="1400" b="0" i="0" dirty="0">
                    <a:solidFill>
                      <a:srgbClr val="333333"/>
                    </a:solidFill>
                    <a:effectLst/>
                    <a:latin typeface="Lato" panose="020F0502020204030203"/>
                  </a:rPr>
                  <a:t>2) z tytułu czynności zwolnionych – 500 000 zł.</a:t>
                </a:r>
              </a:p>
              <a:p>
                <a:pPr marL="0" indent="0" algn="just">
                  <a:buNone/>
                </a:pPr>
                <a:r>
                  <a:rPr lang="pl-PL" sz="1400" b="0" i="0" dirty="0">
                    <a:solidFill>
                      <a:srgbClr val="333333"/>
                    </a:solidFill>
                    <a:effectLst/>
                    <a:latin typeface="Lato" panose="020F0502020204030203"/>
                  </a:rPr>
                  <a:t> </a:t>
                </a:r>
              </a:p>
              <a:p>
                <a:pPr marL="0" indent="0" algn="just">
                  <a:buNone/>
                </a:pPr>
                <a:r>
                  <a:rPr lang="pl-PL" sz="1400" b="0" i="0" dirty="0">
                    <a:solidFill>
                      <a:srgbClr val="333333"/>
                    </a:solidFill>
                    <a:effectLst/>
                    <a:latin typeface="Lato" panose="020F0502020204030203"/>
                  </a:rPr>
                  <a:t>Współczynnik wstępny dla JST wynosi:</a:t>
                </a:r>
              </a:p>
              <a:p>
                <a:pPr marL="0" indent="0" algn="just">
                  <a:buNone/>
                </a:pPr>
                <a:endParaRPr lang="pl-PL" sz="1400" b="0" i="0" dirty="0">
                  <a:solidFill>
                    <a:srgbClr val="333333"/>
                  </a:solidFill>
                  <a:effectLst/>
                  <a:latin typeface="Lato" panose="020F0502020204030203"/>
                </a:endParaRPr>
              </a:p>
              <a:p>
                <a:pPr marL="0" indent="0" algn="ctr">
                  <a:buNone/>
                </a:pPr>
                <a14:m>
                  <m:oMathPara xmlns:m="http://schemas.openxmlformats.org/officeDocument/2006/math">
                    <m:oMathParaPr>
                      <m:jc m:val="centerGroup"/>
                    </m:oMathParaPr>
                    <m:oMath xmlns:m="http://schemas.openxmlformats.org/officeDocument/2006/math">
                      <m:f>
                        <m:fPr>
                          <m:ctrlPr>
                            <a:rPr lang="pl-PL" sz="1400" b="0" i="1" smtClean="0">
                              <a:solidFill>
                                <a:srgbClr val="1A1A1A"/>
                              </a:solidFill>
                              <a:effectLst/>
                              <a:latin typeface="Cambria Math" panose="02040503050406030204" pitchFamily="18" charset="0"/>
                            </a:rPr>
                          </m:ctrlPr>
                        </m:fPr>
                        <m:num>
                          <m:r>
                            <a:rPr lang="pl-PL" sz="1400" b="0" i="1" smtClean="0">
                              <a:solidFill>
                                <a:srgbClr val="1A1A1A"/>
                              </a:solidFill>
                              <a:effectLst/>
                              <a:latin typeface="Cambria Math" panose="02040503050406030204" pitchFamily="18" charset="0"/>
                            </a:rPr>
                            <m:t>1.000.000 </m:t>
                          </m:r>
                          <m:r>
                            <a:rPr lang="pl-PL" sz="1400" b="0" i="1" smtClean="0">
                              <a:solidFill>
                                <a:srgbClr val="1A1A1A"/>
                              </a:solidFill>
                              <a:effectLst/>
                              <a:latin typeface="Cambria Math" panose="02040503050406030204" pitchFamily="18" charset="0"/>
                            </a:rPr>
                            <m:t>𝑧</m:t>
                          </m:r>
                          <m:r>
                            <a:rPr lang="pl-PL" sz="1400" b="0" i="1" smtClean="0">
                              <a:solidFill>
                                <a:srgbClr val="1A1A1A"/>
                              </a:solidFill>
                              <a:effectLst/>
                              <a:latin typeface="Cambria Math" panose="02040503050406030204" pitchFamily="18" charset="0"/>
                            </a:rPr>
                            <m:t>ł</m:t>
                          </m:r>
                        </m:num>
                        <m:den>
                          <m:r>
                            <a:rPr lang="pl-PL" sz="1400" b="0" i="1" smtClean="0">
                              <a:solidFill>
                                <a:srgbClr val="1A1A1A"/>
                              </a:solidFill>
                              <a:effectLst/>
                              <a:latin typeface="Cambria Math" panose="02040503050406030204" pitchFamily="18" charset="0"/>
                            </a:rPr>
                            <m:t>1.000.000 </m:t>
                          </m:r>
                          <m:r>
                            <a:rPr lang="pl-PL" sz="1400" b="0" i="1" smtClean="0">
                              <a:solidFill>
                                <a:srgbClr val="1A1A1A"/>
                              </a:solidFill>
                              <a:effectLst/>
                              <a:latin typeface="Cambria Math" panose="02040503050406030204" pitchFamily="18" charset="0"/>
                            </a:rPr>
                            <m:t>𝑧</m:t>
                          </m:r>
                          <m:r>
                            <a:rPr lang="pl-PL" sz="1400" b="0" i="1" smtClean="0">
                              <a:solidFill>
                                <a:srgbClr val="1A1A1A"/>
                              </a:solidFill>
                              <a:effectLst/>
                              <a:latin typeface="Cambria Math" panose="02040503050406030204" pitchFamily="18" charset="0"/>
                            </a:rPr>
                            <m:t>ł+500.000 </m:t>
                          </m:r>
                          <m:r>
                            <a:rPr lang="pl-PL" sz="1400" b="0" i="1" smtClean="0">
                              <a:solidFill>
                                <a:srgbClr val="1A1A1A"/>
                              </a:solidFill>
                              <a:effectLst/>
                              <a:latin typeface="Cambria Math" panose="02040503050406030204" pitchFamily="18" charset="0"/>
                            </a:rPr>
                            <m:t>𝑧</m:t>
                          </m:r>
                          <m:r>
                            <a:rPr lang="pl-PL" sz="1400" b="0" i="1" smtClean="0">
                              <a:solidFill>
                                <a:srgbClr val="1A1A1A"/>
                              </a:solidFill>
                              <a:effectLst/>
                              <a:latin typeface="Cambria Math" panose="02040503050406030204" pitchFamily="18" charset="0"/>
                            </a:rPr>
                            <m:t>ł</m:t>
                          </m:r>
                        </m:den>
                      </m:f>
                      <m:r>
                        <a:rPr lang="pl-PL" sz="1400" b="0" i="0" smtClean="0">
                          <a:solidFill>
                            <a:srgbClr val="1A1A1A"/>
                          </a:solidFill>
                          <a:effectLst/>
                          <a:latin typeface="Cambria Math" panose="02040503050406030204" pitchFamily="18" charset="0"/>
                        </a:rPr>
                        <m:t> </m:t>
                      </m:r>
                      <m:r>
                        <m:rPr>
                          <m:sty m:val="p"/>
                        </m:rPr>
                        <a:rPr lang="pl-PL" sz="1400" b="0" i="0" smtClean="0">
                          <a:solidFill>
                            <a:srgbClr val="1A1A1A"/>
                          </a:solidFill>
                          <a:effectLst/>
                          <a:latin typeface="Cambria Math" panose="02040503050406030204" pitchFamily="18" charset="0"/>
                        </a:rPr>
                        <m:t>x</m:t>
                      </m:r>
                      <m:r>
                        <a:rPr lang="pl-PL" sz="1400" b="0" i="0" smtClean="0">
                          <a:solidFill>
                            <a:srgbClr val="1A1A1A"/>
                          </a:solidFill>
                          <a:effectLst/>
                          <a:latin typeface="Cambria Math" panose="02040503050406030204" pitchFamily="18" charset="0"/>
                        </a:rPr>
                        <m:t> 100%=66,66%</m:t>
                      </m:r>
                    </m:oMath>
                  </m:oMathPara>
                </a14:m>
                <a:endParaRPr lang="pl-PL" sz="1400" b="0" i="0" dirty="0">
                  <a:solidFill>
                    <a:srgbClr val="1A1A1A"/>
                  </a:solidFill>
                  <a:effectLst/>
                  <a:latin typeface="Lato"/>
                </a:endParaRPr>
              </a:p>
              <a:p>
                <a:pPr marL="0" indent="0" algn="l">
                  <a:buNone/>
                </a:pPr>
                <a:r>
                  <a:rPr lang="pl-PL" sz="1400" b="0" i="0" dirty="0">
                    <a:solidFill>
                      <a:srgbClr val="1A1A1A"/>
                    </a:solidFill>
                    <a:effectLst/>
                    <a:latin typeface="Lato"/>
                  </a:rPr>
                  <a:t>Po zaokrągleniu 67%</a:t>
                </a:r>
              </a:p>
              <a:p>
                <a:pPr marL="0" indent="0" algn="just">
                  <a:buNone/>
                </a:pPr>
                <a:endParaRPr lang="pl-PL" sz="1400" b="0" i="0" dirty="0">
                  <a:solidFill>
                    <a:srgbClr val="333333"/>
                  </a:solidFill>
                  <a:effectLst/>
                  <a:latin typeface="Noto Serif"/>
                </a:endParaRPr>
              </a:p>
              <a:p>
                <a:pPr marL="0" indent="0">
                  <a:buNone/>
                </a:pPr>
                <a:r>
                  <a:rPr lang="pl-PL" sz="1400" b="0" i="0" dirty="0">
                    <a:solidFill>
                      <a:srgbClr val="333333"/>
                    </a:solidFill>
                    <a:effectLst/>
                    <a:latin typeface="Noto Serif"/>
                  </a:rPr>
                  <a:t> W 2020 r. JST otrzymała fakturę na kwotę 123 zł (100 zł – kwota netto, 23 zł – kwota VAT). Zakup jest jednocześnie wykorzystywany do czynności opodatkowanych i zwolnionych, ale JST nie jest w stanie dokonać bezpośredniej alokacji części zakupu do odpowiednich kategorii czynności. Aby odliczyć VAT z tej faktury, musi więc zastosować współczynnik VAT. Aby to zrobić, musi pomnożyć kwotę VAT z faktury przez współczynnik VAT </a:t>
                </a:r>
              </a:p>
              <a:p>
                <a:pPr marL="0" indent="0" algn="ctr">
                  <a:buNone/>
                </a:pPr>
                <a:r>
                  <a:rPr lang="pl-PL" sz="1400" b="0" i="0" dirty="0">
                    <a:solidFill>
                      <a:srgbClr val="333333"/>
                    </a:solidFill>
                    <a:effectLst/>
                    <a:latin typeface="Noto Serif"/>
                  </a:rPr>
                  <a:t> 67% × 23 zł = </a:t>
                </a:r>
                <a:r>
                  <a:rPr lang="pl-PL" sz="1400" b="1" i="0" dirty="0">
                    <a:solidFill>
                      <a:srgbClr val="333333"/>
                    </a:solidFill>
                    <a:effectLst/>
                    <a:latin typeface="Noto Serif"/>
                  </a:rPr>
                  <a:t>15,41 zł</a:t>
                </a:r>
              </a:p>
              <a:p>
                <a:pPr algn="just"/>
                <a:endParaRPr lang="pl-PL" sz="1400" dirty="0">
                  <a:solidFill>
                    <a:srgbClr val="333333"/>
                  </a:solidFill>
                  <a:latin typeface="Noto Serif"/>
                </a:endParaRPr>
              </a:p>
              <a:p>
                <a:pPr algn="just"/>
                <a:endParaRPr lang="pl-PL" sz="1400" b="0" i="0" dirty="0">
                  <a:solidFill>
                    <a:srgbClr val="333333"/>
                  </a:solidFill>
                  <a:effectLst/>
                  <a:latin typeface="Noto Serif"/>
                </a:endParaRPr>
              </a:p>
            </p:txBody>
          </p:sp>
        </mc:Choice>
        <mc:Fallback xmlns="">
          <p:sp>
            <p:nvSpPr>
              <p:cNvPr id="5" name="Symbol zastępczy zawartości 4">
                <a:extLst>
                  <a:ext uri="{FF2B5EF4-FFF2-40B4-BE49-F238E27FC236}">
                    <a16:creationId xmlns:a16="http://schemas.microsoft.com/office/drawing/2014/main" id="{EF24425C-92E8-4BA5-AAE4-271733FC2D18}"/>
                  </a:ext>
                </a:extLst>
              </p:cNvPr>
              <p:cNvSpPr>
                <a:spLocks noGrp="1" noRot="1" noChangeAspect="1" noMove="1" noResize="1" noEditPoints="1" noAdjustHandles="1" noChangeArrowheads="1" noChangeShapeType="1" noTextEdit="1"/>
              </p:cNvSpPr>
              <p:nvPr>
                <p:ph idx="1"/>
              </p:nvPr>
            </p:nvSpPr>
            <p:spPr>
              <a:xfrm>
                <a:off x="457200" y="1412776"/>
                <a:ext cx="8229600" cy="4525963"/>
              </a:xfrm>
              <a:blipFill>
                <a:blip r:embed="rId3"/>
                <a:stretch>
                  <a:fillRect l="-222" t="-404"/>
                </a:stretch>
              </a:blipFill>
            </p:spPr>
            <p:txBody>
              <a:bodyPr/>
              <a:lstStyle/>
              <a:p>
                <a:r>
                  <a:rPr lang="pl-PL">
                    <a:noFill/>
                  </a:rPr>
                  <a:t> </a:t>
                </a:r>
              </a:p>
            </p:txBody>
          </p:sp>
        </mc:Fallback>
      </mc:AlternateContent>
    </p:spTree>
    <p:extLst>
      <p:ext uri="{BB962C8B-B14F-4D97-AF65-F5344CB8AC3E}">
        <p14:creationId xmlns:p14="http://schemas.microsoft.com/office/powerpoint/2010/main" val="177219288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r>
              <a:rPr lang="pl-PL" sz="1800" b="1" dirty="0">
                <a:latin typeface="Novecento wide Book"/>
              </a:rPr>
              <a:t>Zasady obliczania współczynnika VAT</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395536" y="1600201"/>
            <a:ext cx="8291264" cy="3484984"/>
          </a:xfrm>
        </p:spPr>
        <p:txBody>
          <a:bodyPr/>
          <a:lstStyle/>
          <a:p>
            <a:pPr marL="0" indent="0" algn="just">
              <a:buNone/>
            </a:pPr>
            <a:r>
              <a:rPr lang="pl-PL" sz="1400" b="1" i="0" dirty="0">
                <a:effectLst/>
                <a:latin typeface="Lato" panose="020F0502020204030203"/>
              </a:rPr>
              <a:t>Przykład</a:t>
            </a:r>
          </a:p>
          <a:p>
            <a:pPr marL="0" indent="0" algn="just">
              <a:buNone/>
            </a:pPr>
            <a:r>
              <a:rPr lang="pl-PL" sz="1400" b="1" dirty="0">
                <a:latin typeface="Lato" panose="020F0502020204030203"/>
              </a:rPr>
              <a:t>PROPORCJA OSTATECZNA</a:t>
            </a:r>
            <a:endParaRPr lang="pl-PL" sz="1400" b="1" i="0" dirty="0">
              <a:effectLst/>
              <a:latin typeface="Lato" panose="020F0502020204030203"/>
            </a:endParaRPr>
          </a:p>
          <a:p>
            <a:pPr marL="0" indent="0" algn="just">
              <a:buNone/>
            </a:pPr>
            <a:endParaRPr lang="pl-PL" sz="1400" dirty="0">
              <a:latin typeface="Lato" panose="020F0502020204030203"/>
            </a:endParaRPr>
          </a:p>
          <a:p>
            <a:pPr marL="0" indent="0" algn="just">
              <a:buNone/>
            </a:pPr>
            <a:r>
              <a:rPr lang="pl-PL" sz="1400" b="0" i="0" dirty="0">
                <a:effectLst/>
                <a:latin typeface="Lato" panose="020F0502020204030203"/>
              </a:rPr>
              <a:t>Współczynnik VAT </a:t>
            </a:r>
            <a:r>
              <a:rPr lang="pl-PL" sz="1400" dirty="0">
                <a:latin typeface="Lato" panose="020F0502020204030203"/>
              </a:rPr>
              <a:t>JST</a:t>
            </a:r>
            <a:r>
              <a:rPr lang="pl-PL" sz="1400" b="0" i="0" dirty="0">
                <a:effectLst/>
                <a:latin typeface="Lato" panose="020F0502020204030203"/>
              </a:rPr>
              <a:t> za 2020 r. wyniósł 72%. </a:t>
            </a:r>
          </a:p>
          <a:p>
            <a:pPr marL="0" indent="0" algn="just">
              <a:buNone/>
            </a:pPr>
            <a:endParaRPr lang="pl-PL" sz="1400" dirty="0">
              <a:latin typeface="Lato" panose="020F0502020204030203"/>
            </a:endParaRPr>
          </a:p>
          <a:p>
            <a:pPr marL="0" indent="0" algn="just">
              <a:buNone/>
            </a:pPr>
            <a:r>
              <a:rPr lang="pl-PL" sz="1400" dirty="0">
                <a:latin typeface="Lato" panose="020F0502020204030203"/>
              </a:rPr>
              <a:t>P</a:t>
            </a:r>
            <a:r>
              <a:rPr lang="pl-PL" sz="1400" b="0" i="0" dirty="0">
                <a:effectLst/>
                <a:latin typeface="Lato" panose="020F0502020204030203"/>
              </a:rPr>
              <a:t>ierwotnie odliczono 15,41 zł. Gdyby JST odliczała VAT z tej faktury na podstawie współczynnika VAT z 2020 r., odliczyłaby:</a:t>
            </a:r>
          </a:p>
          <a:p>
            <a:pPr marL="0" indent="0" algn="ctr">
              <a:buNone/>
            </a:pPr>
            <a:r>
              <a:rPr lang="pl-PL" sz="1400" b="0" i="0" dirty="0">
                <a:effectLst/>
                <a:latin typeface="Lato" panose="020F0502020204030203"/>
              </a:rPr>
              <a:t>72% × 23 zł = </a:t>
            </a:r>
            <a:r>
              <a:rPr lang="pl-PL" sz="1400" b="1" i="0" dirty="0">
                <a:effectLst/>
                <a:latin typeface="Lato" panose="020F0502020204030203"/>
              </a:rPr>
              <a:t>16,56 zł.</a:t>
            </a:r>
          </a:p>
          <a:p>
            <a:pPr algn="ctr"/>
            <a:endParaRPr lang="pl-PL" sz="1400" b="0" i="0" dirty="0">
              <a:effectLst/>
              <a:latin typeface="Lato" panose="020F0502020204030203"/>
            </a:endParaRPr>
          </a:p>
          <a:p>
            <a:pPr marL="0" indent="0" algn="ctr">
              <a:buNone/>
            </a:pPr>
            <a:r>
              <a:rPr lang="pl-PL" sz="1400" dirty="0">
                <a:latin typeface="Lato" panose="020F0502020204030203"/>
              </a:rPr>
              <a:t>Różnica pomiędzy proporcją wstępną a ostateczną</a:t>
            </a:r>
          </a:p>
          <a:p>
            <a:pPr marL="0" indent="0" algn="ctr">
              <a:buNone/>
            </a:pPr>
            <a:r>
              <a:rPr lang="pl-PL" sz="1400" b="0" i="0" dirty="0">
                <a:effectLst/>
                <a:latin typeface="Lato" panose="020F0502020204030203"/>
              </a:rPr>
              <a:t>16,56 zł – 15,41 zł = 1,15 zł.</a:t>
            </a:r>
          </a:p>
          <a:p>
            <a:pPr marL="0" indent="0" algn="just">
              <a:buNone/>
            </a:pPr>
            <a:endParaRPr lang="pl-PL" sz="1400" b="0" i="0" dirty="0">
              <a:effectLst/>
              <a:latin typeface="Lato" panose="020F0502020204030203"/>
            </a:endParaRPr>
          </a:p>
          <a:p>
            <a:pPr marL="0" indent="0" algn="just">
              <a:buNone/>
            </a:pPr>
            <a:r>
              <a:rPr lang="pl-PL" sz="1400" i="0" u="sng" dirty="0">
                <a:effectLst/>
                <a:latin typeface="Lato" panose="020F0502020204030203"/>
              </a:rPr>
              <a:t>JST powinna w deklaracji za styczeń 2021 r. </a:t>
            </a:r>
            <a:r>
              <a:rPr lang="pl-PL" sz="1400" b="1" i="0" u="sng" dirty="0">
                <a:effectLst/>
                <a:latin typeface="Lato" panose="020F0502020204030203"/>
              </a:rPr>
              <a:t>dodatkowo odliczyć 1,15 zł </a:t>
            </a:r>
            <a:r>
              <a:rPr lang="pl-PL" sz="1400" i="0" u="sng" dirty="0">
                <a:effectLst/>
                <a:latin typeface="Lato" panose="020F0502020204030203"/>
              </a:rPr>
              <a:t>z faktury otrzymanej w 2020 r. </a:t>
            </a:r>
          </a:p>
        </p:txBody>
      </p:sp>
    </p:spTree>
    <p:extLst>
      <p:ext uri="{BB962C8B-B14F-4D97-AF65-F5344CB8AC3E}">
        <p14:creationId xmlns:p14="http://schemas.microsoft.com/office/powerpoint/2010/main" val="16086562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811626459"/>
              </p:ext>
            </p:extLst>
          </p:nvPr>
        </p:nvGraphicFramePr>
        <p:xfrm>
          <a:off x="457200" y="1340768"/>
          <a:ext cx="8229600" cy="504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C00C2872-A89F-4D35-9A22-9157BFC06E5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t>Korekta kwoty podatku naliczonego przy środkach trwałych               </a:t>
            </a:r>
            <a:r>
              <a:rPr lang="pl-PL" sz="1800" b="1" dirty="0">
                <a:latin typeface="Novecento wide Book"/>
              </a:rPr>
              <a:t>i wartościach niematerialnych i prawnych</a:t>
            </a:r>
          </a:p>
        </p:txBody>
      </p:sp>
    </p:spTree>
    <p:extLst>
      <p:ext uri="{BB962C8B-B14F-4D97-AF65-F5344CB8AC3E}">
        <p14:creationId xmlns:p14="http://schemas.microsoft.com/office/powerpoint/2010/main" val="1181433816"/>
      </p:ext>
    </p:extLst>
  </p:cSld>
  <p:clrMapOvr>
    <a:masterClrMapping/>
  </p:clrMapOvr>
  <p:transition spd="slow">
    <p:pull/>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488932016"/>
              </p:ext>
            </p:extLst>
          </p:nvPr>
        </p:nvGraphicFramePr>
        <p:xfrm>
          <a:off x="457200" y="1111152"/>
          <a:ext cx="8229600" cy="5136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2FCFA66A-7A97-4169-AB80-1EF83E02A553}"/>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t>Korekta kwoty podatku naliczonego</a:t>
            </a:r>
            <a:endParaRPr lang="pl-PL" sz="1800" b="1" dirty="0">
              <a:effectLst/>
              <a:latin typeface="Novecento wide Book"/>
              <a:ea typeface="Times New Roman" panose="02020603050405020304" pitchFamily="18" charset="0"/>
            </a:endParaRPr>
          </a:p>
        </p:txBody>
      </p:sp>
      <p:sp>
        <p:nvSpPr>
          <p:cNvPr id="2" name="pole tekstowe 1">
            <a:extLst>
              <a:ext uri="{FF2B5EF4-FFF2-40B4-BE49-F238E27FC236}">
                <a16:creationId xmlns:a16="http://schemas.microsoft.com/office/drawing/2014/main" id="{5A737FDB-23F6-43A4-8767-F1AD053F750C}"/>
              </a:ext>
            </a:extLst>
          </p:cNvPr>
          <p:cNvSpPr txBox="1"/>
          <p:nvPr/>
        </p:nvSpPr>
        <p:spPr>
          <a:xfrm>
            <a:off x="3350543" y="4365104"/>
            <a:ext cx="5184576" cy="2031325"/>
          </a:xfrm>
          <a:prstGeom prst="rect">
            <a:avLst/>
          </a:prstGeom>
          <a:noFill/>
        </p:spPr>
        <p:txBody>
          <a:bodyPr wrap="square" rtlCol="0">
            <a:spAutoFit/>
          </a:bodyPr>
          <a:lstStyle/>
          <a:p>
            <a:r>
              <a:rPr lang="pl-PL" sz="1400" dirty="0">
                <a:latin typeface="Lato"/>
              </a:rPr>
              <a:t>W przypadku gdy towary lub usługi zostaną:</a:t>
            </a:r>
          </a:p>
          <a:p>
            <a:r>
              <a:rPr lang="pl-PL" sz="1400" dirty="0">
                <a:latin typeface="Lato"/>
              </a:rPr>
              <a:t>1) opodatkowane - w celu dokonania korekty przyjmuje się, że dalsze wykorzystanie tego towaru lub usługi jest związane z czynnościami opodatkowanymi;</a:t>
            </a:r>
          </a:p>
          <a:p>
            <a:r>
              <a:rPr lang="pl-PL" sz="1400" dirty="0">
                <a:latin typeface="Lato"/>
              </a:rPr>
              <a:t>2) zwolnione od podatku lub nie podlegały opodatkowaniu - w celu dokonania korekty przyjmuje się, że dalsze wykorzystanie tego towaru lub usługi jest związane wyłącznie z czynnościami zwolnionymi od podatku lub niepodlegającymi opodatkowaniu.</a:t>
            </a:r>
          </a:p>
          <a:p>
            <a:endParaRPr lang="pl-PL" sz="1400" dirty="0">
              <a:latin typeface="Lato"/>
            </a:endParaRPr>
          </a:p>
        </p:txBody>
      </p:sp>
    </p:spTree>
    <p:extLst>
      <p:ext uri="{BB962C8B-B14F-4D97-AF65-F5344CB8AC3E}">
        <p14:creationId xmlns:p14="http://schemas.microsoft.com/office/powerpoint/2010/main" val="996132261"/>
      </p:ext>
    </p:extLst>
  </p:cSld>
  <p:clrMapOvr>
    <a:masterClrMapping/>
  </p:clrMapOvr>
  <p:transition spd="slow">
    <p:pull/>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71186D-5E3C-4300-BD9C-BDF97AECDBEF}"/>
              </a:ext>
            </a:extLst>
          </p:cNvPr>
          <p:cNvSpPr>
            <a:spLocks noGrp="1"/>
          </p:cNvSpPr>
          <p:nvPr>
            <p:ph idx="1"/>
          </p:nvPr>
        </p:nvSpPr>
        <p:spPr>
          <a:xfrm>
            <a:off x="457200" y="1772815"/>
            <a:ext cx="8229600" cy="3600401"/>
          </a:xfrm>
        </p:spPr>
        <p:txBody>
          <a:bodyPr/>
          <a:lstStyle/>
          <a:p>
            <a:pPr marL="0" indent="0">
              <a:buNone/>
            </a:pPr>
            <a:r>
              <a:rPr lang="pl-PL" sz="1400" b="1" i="0" dirty="0">
                <a:effectLst/>
                <a:latin typeface="Lato"/>
              </a:rPr>
              <a:t>Wyrok TSUE z dnia 25 </a:t>
            </a:r>
            <a:r>
              <a:rPr lang="pl-PL" sz="1400" b="1" dirty="0">
                <a:latin typeface="Lato"/>
              </a:rPr>
              <a:t>lipca 2018 r., </a:t>
            </a:r>
            <a:r>
              <a:rPr lang="pl-PL" sz="1400" b="1" i="0" dirty="0">
                <a:effectLst/>
                <a:latin typeface="Lato"/>
              </a:rPr>
              <a:t>w sprawie </a:t>
            </a:r>
            <a:r>
              <a:rPr lang="pl-PL" sz="1400" b="1" i="0" u="none" strike="noStrike" dirty="0">
                <a:effectLst/>
                <a:latin typeface="Lato"/>
              </a:rPr>
              <a:t>C-140/17</a:t>
            </a:r>
            <a:r>
              <a:rPr lang="pl-PL" sz="1400" b="1" i="0" dirty="0">
                <a:effectLst/>
                <a:latin typeface="Lato"/>
              </a:rPr>
              <a:t> (Gmina Ryjewo) </a:t>
            </a:r>
          </a:p>
          <a:p>
            <a:pPr marL="0" indent="0">
              <a:buNone/>
            </a:pPr>
            <a:r>
              <a:rPr lang="pl-PL" sz="1400" dirty="0">
                <a:latin typeface="Lato"/>
              </a:rPr>
              <a:t>A</a:t>
            </a:r>
            <a:r>
              <a:rPr lang="pl-PL" sz="1400" b="0" i="0" u="none" strike="noStrike" dirty="0">
                <a:effectLst/>
                <a:latin typeface="Lato"/>
              </a:rPr>
              <a:t>rtykuły 167</a:t>
            </a:r>
            <a:r>
              <a:rPr lang="pl-PL" sz="1400" b="0" i="0" dirty="0">
                <a:effectLst/>
                <a:latin typeface="Lato"/>
              </a:rPr>
              <a:t>, </a:t>
            </a:r>
            <a:r>
              <a:rPr lang="pl-PL" sz="1400" b="0" i="0" u="none" strike="noStrike" dirty="0">
                <a:effectLst/>
                <a:latin typeface="Lato"/>
              </a:rPr>
              <a:t>168</a:t>
            </a:r>
            <a:r>
              <a:rPr lang="pl-PL" sz="1400" b="0" i="0" dirty="0">
                <a:effectLst/>
                <a:latin typeface="Lato"/>
              </a:rPr>
              <a:t> i </a:t>
            </a:r>
            <a:r>
              <a:rPr lang="pl-PL" sz="1400" b="0" i="0" u="none" strike="noStrike" dirty="0">
                <a:effectLst/>
                <a:latin typeface="Lato"/>
              </a:rPr>
              <a:t>184</a:t>
            </a:r>
            <a:r>
              <a:rPr lang="pl-PL" sz="1400" b="0" i="0" dirty="0">
                <a:effectLst/>
                <a:latin typeface="Lato"/>
              </a:rPr>
              <a:t> dyrektywy 2006/112/WE oraz zasadę neutralności podatku od wartości dodanej (VAT) należy interpretować w ten sposób, że nie stoją one na przeszkodzie temu, aby podmiot prawa publicznego korzystał z prawa do korekty odliczenia VAT zapłaconego od dobra inwestycyjnego stanowiącego nieruchomość w sytuacji takiej jak rozpatrywana w postępowaniu głównym, gdy w chwili nabycia tego dobra z jednej strony, ze względu na swój charakter, mogło ono być wykorzystywane zarówno do celów czynności opodatkowanych, jak i nieopodatkowanych, ale w początkowym okresie było wykorzystywane na cele działalności nieopodatkowanej. </a:t>
            </a:r>
          </a:p>
          <a:p>
            <a:pPr marL="0" indent="0">
              <a:buNone/>
            </a:pPr>
            <a:endParaRPr lang="pl-PL" sz="1400" b="0" i="0" dirty="0">
              <a:effectLst/>
              <a:latin typeface="Lato"/>
            </a:endParaRPr>
          </a:p>
          <a:p>
            <a:pPr marL="0" indent="0">
              <a:buNone/>
            </a:pPr>
            <a:r>
              <a:rPr lang="pl-PL" sz="1400" b="0" i="0" dirty="0">
                <a:effectLst/>
                <a:latin typeface="Lato"/>
              </a:rPr>
              <a:t>Trybunał Sprawiedliwości UE podkreślił, że </a:t>
            </a:r>
            <a:r>
              <a:rPr lang="pl-PL" sz="1400" b="1" i="0" dirty="0">
                <a:effectLst/>
                <a:latin typeface="Lato"/>
              </a:rPr>
              <a:t>dla prawa do odliczenia poprzez korektę po zmianie przeznaczenia nieruchomości nie będzie miało znaczenia, że ten podmiot prawa publicznego nie wskazał wyraźnie zamiaru wykorzystywania tego dobra do celów działalności opodatkowanej, ale też nie wykluczył, że będzie ono wykorzystywane do takich celów</a:t>
            </a:r>
            <a:r>
              <a:rPr lang="pl-PL" sz="1400" b="0" i="0" dirty="0">
                <a:effectLst/>
                <a:latin typeface="Lato"/>
              </a:rPr>
              <a:t>, o ile z analizy wszystkich okoliczności faktycznych, której przeprowadzenie należy do sądu krajowego, wynika, że został spełniony warunek ustanowiony w </a:t>
            </a:r>
            <a:r>
              <a:rPr lang="pl-PL" sz="1400" b="0" i="0" u="none" strike="noStrike" dirty="0">
                <a:effectLst/>
                <a:latin typeface="Lato"/>
              </a:rPr>
              <a:t>art. 168</a:t>
            </a:r>
            <a:r>
              <a:rPr lang="pl-PL" sz="1400" b="0" i="0" dirty="0">
                <a:effectLst/>
                <a:latin typeface="Lato"/>
              </a:rPr>
              <a:t> dyrektywy 2006/112/WE, zgodnie z którym podatnik powinien działać w takim charakterze w momencie, w którym dokonał nabycia.</a:t>
            </a:r>
            <a:endParaRPr lang="pl-PL" sz="1400" dirty="0">
              <a:effectLst/>
              <a:latin typeface="Lato"/>
              <a:ea typeface="Times New Roman" panose="02020603050405020304" pitchFamily="18" charset="0"/>
            </a:endParaRPr>
          </a:p>
          <a:p>
            <a:endParaRPr lang="pl-PL" sz="3600" dirty="0"/>
          </a:p>
        </p:txBody>
      </p:sp>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 Prawo do odliczenia VAT naliczonego w sytuacji, gdy wydatki ponosi JST, a sprzedaży dokonuje jej jednostka organizacyjna</a:t>
            </a:r>
          </a:p>
        </p:txBody>
      </p:sp>
    </p:spTree>
    <p:extLst>
      <p:ext uri="{BB962C8B-B14F-4D97-AF65-F5344CB8AC3E}">
        <p14:creationId xmlns:p14="http://schemas.microsoft.com/office/powerpoint/2010/main" val="3907279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03548" y="1628800"/>
            <a:ext cx="8136904" cy="4031873"/>
          </a:xfrm>
          <a:prstGeom prst="rect">
            <a:avLst/>
          </a:prstGeom>
          <a:noFill/>
        </p:spPr>
        <p:txBody>
          <a:bodyPr wrap="square">
            <a:spAutoFit/>
          </a:bodyPr>
          <a:lstStyle/>
          <a:p>
            <a:pPr algn="ctr" eaLnBrk="1" fontAlgn="auto" hangingPunct="1">
              <a:spcBef>
                <a:spcPts val="0"/>
              </a:spcBef>
              <a:spcAft>
                <a:spcPts val="0"/>
              </a:spcAft>
              <a:defRPr/>
            </a:pPr>
            <a:r>
              <a:rPr lang="pl-PL" sz="1600" b="1" spc="-10" dirty="0">
                <a:latin typeface="Lato" panose="020F0502020204030203" pitchFamily="34" charset="-18"/>
              </a:rPr>
              <a:t>6.13. Podatek od towarów i usług (VAT) oraz inne podatki i opłaty</a:t>
            </a:r>
            <a:endParaRPr lang="en-GB" sz="1600" b="1" spc="-10" dirty="0">
              <a:latin typeface="Lato" panose="020F0502020204030203" pitchFamily="34" charset="-18"/>
            </a:endParaRPr>
          </a:p>
          <a:p>
            <a:pPr marL="171450" indent="-171450" eaLnBrk="1" fontAlgn="auto" hangingPunct="1">
              <a:spcBef>
                <a:spcPts val="0"/>
              </a:spcBef>
              <a:spcAft>
                <a:spcPts val="0"/>
              </a:spcAft>
              <a:buFont typeface="Wingdings" pitchFamily="2" charset="2"/>
              <a:buChar char="§"/>
              <a:defRPr/>
            </a:pPr>
            <a:endParaRPr lang="pl-PL" sz="1600" spc="-10" dirty="0">
              <a:latin typeface="Lato" panose="020F0502020204030203" pitchFamily="34" charset="-18"/>
            </a:endParaRPr>
          </a:p>
          <a:p>
            <a:pPr marL="171450" indent="-171450" eaLnBrk="1" fontAlgn="auto" hangingPunct="1">
              <a:spcBef>
                <a:spcPts val="0"/>
              </a:spcBef>
              <a:spcAft>
                <a:spcPts val="0"/>
              </a:spcAft>
              <a:buFont typeface="Wingdings" pitchFamily="2" charset="2"/>
              <a:buChar char="§"/>
              <a:defRPr/>
            </a:pPr>
            <a:r>
              <a:rPr lang="pl-PL" sz="1600" spc="-10" dirty="0">
                <a:latin typeface="Lato" panose="020F0502020204030203" pitchFamily="34" charset="-18"/>
              </a:rPr>
              <a:t>Podatki i inne opłaty, w szczególności podatek VAT, mogą być uznane za wydatki kwalifikowalne tylko wtedy, gdy </a:t>
            </a:r>
            <a:r>
              <a:rPr lang="pl-PL" sz="1600" b="1" u="sng" spc="-10" dirty="0">
                <a:latin typeface="Lato" panose="020F0502020204030203" pitchFamily="34" charset="-18"/>
              </a:rPr>
              <a:t>brak jest prawnej możliwości ich odzyskania na mocy prawodawstwa krajowego.</a:t>
            </a:r>
          </a:p>
          <a:p>
            <a:pPr marL="171450" indent="-171450" eaLnBrk="1" fontAlgn="auto" hangingPunct="1">
              <a:spcBef>
                <a:spcPts val="0"/>
              </a:spcBef>
              <a:spcAft>
                <a:spcPts val="0"/>
              </a:spcAft>
              <a:buFont typeface="Wingdings" pitchFamily="2" charset="2"/>
              <a:buChar char="§"/>
              <a:defRPr/>
            </a:pPr>
            <a:endParaRPr lang="pl-PL" sz="1600" spc="-10" dirty="0">
              <a:latin typeface="Lato" panose="020F0502020204030203" pitchFamily="34" charset="-18"/>
            </a:endParaRPr>
          </a:p>
          <a:p>
            <a:pPr marL="171450" indent="-171450" eaLnBrk="1" fontAlgn="auto" hangingPunct="1">
              <a:spcBef>
                <a:spcPts val="0"/>
              </a:spcBef>
              <a:spcAft>
                <a:spcPts val="0"/>
              </a:spcAft>
              <a:buFont typeface="Wingdings" pitchFamily="2" charset="2"/>
              <a:buChar char="§"/>
              <a:defRPr/>
            </a:pPr>
            <a:r>
              <a:rPr lang="pl-PL" sz="1600" spc="-10" dirty="0">
                <a:latin typeface="Lato" panose="020F0502020204030203" pitchFamily="34" charset="-18"/>
              </a:rPr>
              <a:t>Powyższy warunek oznacza, iż zapłacony podatek VAT może być uznany za wydatek kwalifikowalny wyłącznie wówczas, gdy </a:t>
            </a:r>
            <a:r>
              <a:rPr lang="pl-PL" sz="1600" b="1" spc="-10" dirty="0">
                <a:latin typeface="Lato" panose="020F0502020204030203" pitchFamily="34" charset="-18"/>
              </a:rPr>
              <a:t>beneficjentowi </a:t>
            </a:r>
            <a:r>
              <a:rPr lang="pl-PL" sz="1600" spc="-10" dirty="0">
                <a:latin typeface="Lato" panose="020F0502020204030203" pitchFamily="34" charset="-18"/>
              </a:rPr>
              <a:t>ani </a:t>
            </a:r>
            <a:r>
              <a:rPr lang="pl-PL" sz="1600" b="1" spc="-10" dirty="0">
                <a:latin typeface="Lato" panose="020F0502020204030203" pitchFamily="34" charset="-18"/>
              </a:rPr>
              <a:t>żadnemu innemu podmiotowi zaangażowanemu w projekt </a:t>
            </a:r>
            <a:r>
              <a:rPr lang="pl-PL" sz="1600" b="1" u="sng" spc="-10" dirty="0">
                <a:latin typeface="Lato" panose="020F0502020204030203" pitchFamily="34" charset="-18"/>
              </a:rPr>
              <a:t>lub</a:t>
            </a:r>
            <a:r>
              <a:rPr lang="pl-PL" sz="1600" b="1" spc="-10" dirty="0">
                <a:latin typeface="Lato" panose="020F0502020204030203" pitchFamily="34" charset="-18"/>
              </a:rPr>
              <a:t> wykorzystującemu do działalności opodatkowanej produkty </a:t>
            </a:r>
            <a:r>
              <a:rPr lang="pl-PL" sz="1600" spc="-10" dirty="0">
                <a:latin typeface="Lato" panose="020F0502020204030203" pitchFamily="34" charset="-18"/>
              </a:rPr>
              <a:t>będące efektem realizacji projektu, zarówno w fazie realizacyjnej jak i operacyjnej, zgodnie z obowiązującym prawodawstwem krajowym, </a:t>
            </a:r>
            <a:r>
              <a:rPr lang="pl-PL" sz="1600" u="sng" spc="-10" dirty="0">
                <a:latin typeface="Lato" panose="020F0502020204030203" pitchFamily="34" charset="-18"/>
              </a:rPr>
              <a:t>nie przysługuje prawo (tzn. brak jest prawnych możliwości) do obniżenia kwoty podatku należnego o kwotę podatku naliczonego lub ubiegania się o zwrot VAT</a:t>
            </a:r>
            <a:r>
              <a:rPr lang="pl-PL" sz="1600" spc="-10" dirty="0">
                <a:latin typeface="Lato" panose="020F0502020204030203" pitchFamily="34" charset="-18"/>
              </a:rPr>
              <a:t>. Posiadanie wyżej wymienionego prawa (</a:t>
            </a:r>
            <a:r>
              <a:rPr lang="pl-PL" sz="1600" b="1" u="sng" spc="-10" dirty="0">
                <a:latin typeface="Lato" panose="020F0502020204030203" pitchFamily="34" charset="-18"/>
              </a:rPr>
              <a:t>potencjalnej prawnej możliwości</a:t>
            </a:r>
            <a:r>
              <a:rPr lang="pl-PL" sz="1600" spc="-10" dirty="0">
                <a:latin typeface="Lato" panose="020F0502020204030203" pitchFamily="34" charset="-18"/>
              </a:rPr>
              <a:t>)  wyklucza uznanie wydatku za kwalifikowalny, nawet jeśli faktycznie zwrot nie nastąpił, np. ze względu na nie podjęcie przez podmiot czynności zmierzających do realizacji tego prawa.</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7200924" cy="93665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Inwestycji i Rozwoju w zakresie kwalifikowalności wydatków z 22 sierpnia 2019 r., </a:t>
            </a:r>
            <a:r>
              <a:rPr lang="pl-PL" altLang="pl-PL" sz="1800" b="1" dirty="0" err="1">
                <a:latin typeface="Novecento wide Book"/>
              </a:rPr>
              <a:t>MIiR</a:t>
            </a:r>
            <a:r>
              <a:rPr lang="pl-PL" altLang="pl-PL" sz="1800" b="1" dirty="0">
                <a:latin typeface="Novecento wide Book"/>
              </a:rPr>
              <a:t>/2014-2020/12(4)</a:t>
            </a:r>
          </a:p>
        </p:txBody>
      </p:sp>
    </p:spTree>
    <p:extLst>
      <p:ext uri="{BB962C8B-B14F-4D97-AF65-F5344CB8AC3E}">
        <p14:creationId xmlns:p14="http://schemas.microsoft.com/office/powerpoint/2010/main" val="265009461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271186D-5E3C-4300-BD9C-BDF97AECDBEF}"/>
              </a:ext>
            </a:extLst>
          </p:cNvPr>
          <p:cNvSpPr>
            <a:spLocks noGrp="1"/>
          </p:cNvSpPr>
          <p:nvPr>
            <p:ph idx="1"/>
          </p:nvPr>
        </p:nvSpPr>
        <p:spPr>
          <a:xfrm>
            <a:off x="457200" y="2060848"/>
            <a:ext cx="8229600" cy="3096343"/>
          </a:xfrm>
        </p:spPr>
        <p:txBody>
          <a:bodyPr/>
          <a:lstStyle/>
          <a:p>
            <a:pPr marL="0" indent="0" algn="l">
              <a:buNone/>
            </a:pPr>
            <a:r>
              <a:rPr lang="pl-PL" sz="1400" b="1" i="0" dirty="0">
                <a:solidFill>
                  <a:srgbClr val="000000"/>
                </a:solidFill>
                <a:effectLst/>
                <a:latin typeface="Lato" panose="020F0502020204030203"/>
              </a:rPr>
              <a:t>Wyrok NSA z 1 października 2018 r., sygn. akt I FSK 294/15</a:t>
            </a:r>
          </a:p>
          <a:p>
            <a:pPr marL="0" indent="0" algn="l">
              <a:buNone/>
            </a:pPr>
            <a:r>
              <a:rPr lang="pl-PL" sz="1400" b="0" i="0" dirty="0">
                <a:solidFill>
                  <a:srgbClr val="000000"/>
                </a:solidFill>
                <a:effectLst/>
                <a:latin typeface="Lato" panose="020F0502020204030203"/>
              </a:rPr>
              <a:t>Organy podatkowe nie mogą odmówić gminie prawa do odliczenia VAT z faktur za budowę w gminie inwestycji wodno-kanalizacyjnej z tego jedynie powodu, iż przekazała ją ona najpierw do bezpłatnego używania swojej spółce komunalnej, po czym zmieniła tytuł prawny na odpłatny.</a:t>
            </a:r>
          </a:p>
          <a:p>
            <a:pPr marL="0" indent="0" algn="l">
              <a:buNone/>
            </a:pPr>
            <a:endParaRPr lang="pl-PL" sz="1400" b="0" i="0" dirty="0">
              <a:solidFill>
                <a:srgbClr val="000000"/>
              </a:solidFill>
              <a:effectLst/>
              <a:latin typeface="Lato" panose="020F0502020204030203"/>
            </a:endParaRPr>
          </a:p>
          <a:p>
            <a:pPr marL="0" indent="0" algn="l">
              <a:buNone/>
            </a:pPr>
            <a:r>
              <a:rPr lang="pl-PL" sz="1400" b="1" dirty="0">
                <a:solidFill>
                  <a:srgbClr val="000000"/>
                </a:solidFill>
                <a:latin typeface="Lato" panose="020F0502020204030203"/>
              </a:rPr>
              <a:t>Teza:</a:t>
            </a:r>
          </a:p>
          <a:p>
            <a:pPr marL="0" indent="0" algn="l">
              <a:buNone/>
            </a:pPr>
            <a:r>
              <a:rPr lang="pl-PL" sz="1400" dirty="0">
                <a:latin typeface="Lato" panose="020F0502020204030203"/>
              </a:rPr>
              <a:t>W przypadku gminy zarejestrowanej jako podatnik podatku od towarów i usług (w okolicznościach, takich jak w rozpatrywanym stanie faktycznym), gmina dokonując w ramach zadań własnych, wynikających z art. 7 ust. 1 pkt 3 </a:t>
            </a:r>
            <a:r>
              <a:rPr lang="pl-PL" sz="1400" dirty="0" err="1">
                <a:latin typeface="Lato" panose="020F0502020204030203"/>
              </a:rPr>
              <a:t>u.s.g</a:t>
            </a:r>
            <a:r>
              <a:rPr lang="pl-PL" sz="1400" dirty="0">
                <a:latin typeface="Lato" panose="020F0502020204030203"/>
              </a:rPr>
              <a:t>. inwestycji w postaci infrastruktury </a:t>
            </a:r>
            <a:r>
              <a:rPr lang="pl-PL" sz="1400" dirty="0" err="1">
                <a:latin typeface="Lato" panose="020F0502020204030203"/>
              </a:rPr>
              <a:t>wodno</a:t>
            </a:r>
            <a:r>
              <a:rPr lang="pl-PL" sz="1400" dirty="0">
                <a:latin typeface="Lato" panose="020F0502020204030203"/>
              </a:rPr>
              <a:t> - kanalizacyjnej działa w charakterze podatnika podatku od towarów i usług, o którym w art. 15 ust. 1 i 6 </a:t>
            </a:r>
            <a:r>
              <a:rPr lang="pl-PL" sz="1400" dirty="0" err="1">
                <a:latin typeface="Lato" panose="020F0502020204030203"/>
              </a:rPr>
              <a:t>u.p.t.u</a:t>
            </a:r>
            <a:r>
              <a:rPr lang="pl-PL" sz="1400" dirty="0">
                <a:latin typeface="Lato" panose="020F0502020204030203"/>
              </a:rPr>
              <a:t>., co powoduje możliwość dokonania odliczenia podatku naliczonego związanego z taką inwestycją również w drodze a posteriori poprzez korekty, jeśli w początkowym okresie infrastruktura nie była wykorzystywana do wykonywania czynności opodatkowanych podatkiem od towarów i usług.</a:t>
            </a:r>
          </a:p>
          <a:p>
            <a:pPr marL="0" indent="0" algn="l">
              <a:buNone/>
            </a:pPr>
            <a:endParaRPr lang="pl-PL" sz="8000" dirty="0">
              <a:latin typeface="Lato" panose="020F0502020204030203"/>
            </a:endParaRPr>
          </a:p>
        </p:txBody>
      </p:sp>
      <p:sp>
        <p:nvSpPr>
          <p:cNvPr id="5" name="TextBox 4">
            <a:extLst>
              <a:ext uri="{FF2B5EF4-FFF2-40B4-BE49-F238E27FC236}">
                <a16:creationId xmlns:a16="http://schemas.microsoft.com/office/drawing/2014/main" id="{93BA185A-56D4-4CEB-84A8-277BA5FF9F08}"/>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solidFill>
                  <a:srgbClr val="000000"/>
                </a:solidFill>
                <a:latin typeface="Novecento wide Book"/>
              </a:rPr>
              <a:t>Odliczenie podatku naliczonego w JST</a:t>
            </a:r>
          </a:p>
        </p:txBody>
      </p:sp>
    </p:spTree>
    <p:extLst>
      <p:ext uri="{BB962C8B-B14F-4D97-AF65-F5344CB8AC3E}">
        <p14:creationId xmlns:p14="http://schemas.microsoft.com/office/powerpoint/2010/main" val="25631540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2FCFA66A-7A97-4169-AB80-1EF83E02A553}"/>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Korekta kwoty podatku naliczonego</a:t>
            </a:r>
          </a:p>
        </p:txBody>
      </p:sp>
      <p:sp>
        <p:nvSpPr>
          <p:cNvPr id="6" name="Symbol zastępczy zawartości 5">
            <a:extLst>
              <a:ext uri="{FF2B5EF4-FFF2-40B4-BE49-F238E27FC236}">
                <a16:creationId xmlns:a16="http://schemas.microsoft.com/office/drawing/2014/main" id="{042AF187-75A3-477B-AAD3-CAD5F52E96CD}"/>
              </a:ext>
            </a:extLst>
          </p:cNvPr>
          <p:cNvSpPr>
            <a:spLocks noGrp="1"/>
          </p:cNvSpPr>
          <p:nvPr>
            <p:ph idx="1"/>
          </p:nvPr>
        </p:nvSpPr>
        <p:spPr>
          <a:xfrm>
            <a:off x="457200" y="1389965"/>
            <a:ext cx="8229600" cy="2044824"/>
          </a:xfrm>
        </p:spPr>
        <p:txBody>
          <a:bodyPr/>
          <a:lstStyle/>
          <a:p>
            <a:pPr marL="0" indent="0">
              <a:spcBef>
                <a:spcPts val="0"/>
              </a:spcBef>
              <a:buNone/>
            </a:pPr>
            <a:r>
              <a:rPr lang="pl-PL" sz="1800" b="1" i="0" dirty="0">
                <a:solidFill>
                  <a:srgbClr val="333333"/>
                </a:solidFill>
                <a:effectLst/>
                <a:latin typeface="Lato" panose="020F0502020204030203"/>
              </a:rPr>
              <a:t>Art. 91 ust. 7 ustawy o VAT:</a:t>
            </a:r>
          </a:p>
          <a:p>
            <a:pPr marL="0" indent="0">
              <a:spcBef>
                <a:spcPts val="0"/>
              </a:spcBef>
              <a:buNone/>
            </a:pPr>
            <a:r>
              <a:rPr lang="pl-PL" sz="1800" b="0" i="0" dirty="0">
                <a:solidFill>
                  <a:srgbClr val="333333"/>
                </a:solidFill>
                <a:effectLst/>
                <a:latin typeface="Lato" panose="020F0502020204030203"/>
              </a:rPr>
              <a:t>Przepisy ust. 1-6 (dotyczące korekty) stosuje się odpowiednio w przypadku, gdy podatnik miał prawo do obniżenia kwot podatku należnego o całą kwotę podatku naliczonego od wykorzystywanego przez siebie towaru lub usługi i dokonał takiego obniżenia, albo nie miał takiego prawa, a następnie zmieniło się prawo do obniżenia kwoty podatku należnego o kwotę podatku naliczonego od tego towaru lub usługi.</a:t>
            </a:r>
          </a:p>
          <a:p>
            <a:pPr marL="0" indent="0">
              <a:spcBef>
                <a:spcPts val="0"/>
              </a:spcBef>
              <a:buNone/>
            </a:pPr>
            <a:endParaRPr lang="pl-PL" sz="1800" dirty="0">
              <a:solidFill>
                <a:srgbClr val="333333"/>
              </a:solidFill>
              <a:latin typeface="Open Sans"/>
            </a:endParaRPr>
          </a:p>
          <a:p>
            <a:pPr marL="0" indent="0">
              <a:spcBef>
                <a:spcPts val="0"/>
              </a:spcBef>
              <a:buNone/>
            </a:pPr>
            <a:r>
              <a:rPr lang="pl-PL" sz="1400" b="1" dirty="0">
                <a:solidFill>
                  <a:srgbClr val="333333"/>
                </a:solidFill>
                <a:latin typeface="Lato" panose="020F0502020204030203"/>
              </a:rPr>
              <a:t>Interpretacja indywidualna Dyrektora Izby Skarbowej w Warszawie z dnia 11 lipca 2016 r., IPPP3/4512-276/16-2/IG</a:t>
            </a:r>
          </a:p>
          <a:p>
            <a:pPr marL="0" indent="0" algn="l">
              <a:spcBef>
                <a:spcPts val="0"/>
              </a:spcBef>
              <a:buNone/>
            </a:pPr>
            <a:r>
              <a:rPr lang="pl-PL" sz="1400" i="0" dirty="0">
                <a:solidFill>
                  <a:srgbClr val="333333"/>
                </a:solidFill>
                <a:effectLst/>
                <a:latin typeface="Lato" panose="020F0502020204030203"/>
              </a:rPr>
              <a:t>Regulacja art. 91 ust. 7 ustawy przewiduje bowiem możliwość korekty podatku naliczonego w sytuacji, gdy:</a:t>
            </a:r>
          </a:p>
          <a:p>
            <a:pPr marL="228600" indent="-228600" algn="l">
              <a:spcBef>
                <a:spcPts val="0"/>
              </a:spcBef>
              <a:buFont typeface="+mj-lt"/>
              <a:buAutoNum type="arabicPeriod"/>
            </a:pPr>
            <a:r>
              <a:rPr lang="pl-PL" sz="1400" dirty="0">
                <a:solidFill>
                  <a:srgbClr val="333333"/>
                </a:solidFill>
                <a:latin typeface="Lato" panose="020F0502020204030203"/>
              </a:rPr>
              <a:t>P</a:t>
            </a:r>
            <a:r>
              <a:rPr lang="pl-PL" sz="1400" i="0" dirty="0">
                <a:solidFill>
                  <a:srgbClr val="333333"/>
                </a:solidFill>
                <a:effectLst/>
                <a:latin typeface="Lato" panose="020F0502020204030203"/>
              </a:rPr>
              <a:t>odatnik miał prawo do obniżenia podatku należnego o całą kwotę podatku naliczonego i z niego skorzystał, a następnie to prawo zmieniło się,</a:t>
            </a:r>
          </a:p>
          <a:p>
            <a:pPr marL="228600" indent="-228600" algn="l">
              <a:spcBef>
                <a:spcPts val="0"/>
              </a:spcBef>
              <a:buFont typeface="+mj-lt"/>
              <a:buAutoNum type="arabicPeriod"/>
            </a:pPr>
            <a:r>
              <a:rPr lang="pl-PL" sz="1400" dirty="0">
                <a:solidFill>
                  <a:srgbClr val="333333"/>
                </a:solidFill>
                <a:latin typeface="Lato" panose="020F0502020204030203"/>
              </a:rPr>
              <a:t>P</a:t>
            </a:r>
            <a:r>
              <a:rPr lang="pl-PL" sz="1400" i="0" dirty="0">
                <a:solidFill>
                  <a:srgbClr val="333333"/>
                </a:solidFill>
                <a:effectLst/>
                <a:latin typeface="Lato" panose="020F0502020204030203"/>
              </a:rPr>
              <a:t>odatnik nie miał pierwotnie prawa do odliczenia podatku, a następnie to prawo zmieniło się.</a:t>
            </a:r>
          </a:p>
          <a:p>
            <a:pPr marL="0" indent="0" algn="l">
              <a:spcBef>
                <a:spcPts val="0"/>
              </a:spcBef>
              <a:buNone/>
            </a:pPr>
            <a:endParaRPr lang="pl-PL" sz="1400" i="0" dirty="0">
              <a:solidFill>
                <a:srgbClr val="333333"/>
              </a:solidFill>
              <a:effectLst/>
              <a:latin typeface="Lato" panose="020F0502020204030203"/>
            </a:endParaRPr>
          </a:p>
          <a:p>
            <a:pPr marL="0" indent="0" algn="l">
              <a:spcBef>
                <a:spcPts val="0"/>
              </a:spcBef>
              <a:buNone/>
            </a:pPr>
            <a:r>
              <a:rPr lang="pl-PL" sz="1400" i="0" dirty="0">
                <a:solidFill>
                  <a:srgbClr val="333333"/>
                </a:solidFill>
                <a:effectLst/>
                <a:latin typeface="Lato" panose="020F0502020204030203"/>
              </a:rPr>
              <a:t>Tak więc przepisy art. 91 ust. 7b, 7c i 7d w związku z ust. 7, nie znajdują zastosowania w przypadku, w którym podatnik miał prawo do częściowego odliczenia podatku</a:t>
            </a:r>
          </a:p>
          <a:p>
            <a:pPr marL="0" indent="0">
              <a:buNone/>
            </a:pPr>
            <a:endParaRPr lang="pl-PL" sz="1800" dirty="0"/>
          </a:p>
        </p:txBody>
      </p:sp>
    </p:spTree>
    <p:extLst>
      <p:ext uri="{BB962C8B-B14F-4D97-AF65-F5344CB8AC3E}">
        <p14:creationId xmlns:p14="http://schemas.microsoft.com/office/powerpoint/2010/main" val="2971643563"/>
      </p:ext>
    </p:extLst>
  </p:cSld>
  <p:clrMapOvr>
    <a:masterClrMapping/>
  </p:clrMapOvr>
  <p:transition spd="slow">
    <p:pull/>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CD2AD37-3D72-4BBC-BE9B-FA6403787B6A}"/>
              </a:ext>
            </a:extLst>
          </p:cNvPr>
          <p:cNvSpPr>
            <a:spLocks noGrp="1"/>
          </p:cNvSpPr>
          <p:nvPr>
            <p:ph idx="1"/>
          </p:nvPr>
        </p:nvSpPr>
        <p:spPr>
          <a:xfrm>
            <a:off x="498376" y="1844824"/>
            <a:ext cx="8147248" cy="3701008"/>
          </a:xfrm>
        </p:spPr>
        <p:txBody>
          <a:bodyPr/>
          <a:lstStyle/>
          <a:p>
            <a:pPr marL="0" indent="0">
              <a:spcBef>
                <a:spcPts val="0"/>
              </a:spcBef>
              <a:buNone/>
            </a:pPr>
            <a:r>
              <a:rPr lang="pl-PL" sz="1600" dirty="0">
                <a:latin typeface="Lato" panose="020F0502020204030203"/>
              </a:rPr>
              <a:t>Korekta przy zmianie przeznaczenia dotyczy środków trwałych oraz wartości niematerialnych i prawnych podlegających amortyzacji, a także gruntów i praw wieczystego użytkowania gruntów, jeżeli zostały zaliczone do środków trwałych lub wartości niematerialnych i prawnych nabywcy, z wyłączeniem tych, których wartość początkowa nie przekracza 15 000 zł (</a:t>
            </a:r>
            <a:r>
              <a:rPr lang="pl-PL" sz="1600" b="1" dirty="0">
                <a:latin typeface="Lato" panose="020F0502020204030203"/>
              </a:rPr>
              <a:t>art. 91 ust. 7a ustawy o VAT</a:t>
            </a:r>
            <a:r>
              <a:rPr lang="pl-PL" sz="1600" dirty="0">
                <a:latin typeface="Lato" panose="020F0502020204030203"/>
              </a:rPr>
              <a:t>).</a:t>
            </a:r>
          </a:p>
          <a:p>
            <a:pPr>
              <a:spcBef>
                <a:spcPts val="0"/>
              </a:spcBef>
            </a:pPr>
            <a:endParaRPr lang="pl-PL" sz="1600" dirty="0">
              <a:latin typeface="Lato" panose="020F0502020204030203"/>
            </a:endParaRPr>
          </a:p>
          <a:p>
            <a:pPr marL="0" indent="0">
              <a:spcBef>
                <a:spcPts val="0"/>
              </a:spcBef>
              <a:buNone/>
            </a:pPr>
            <a:r>
              <a:rPr lang="pl-PL" sz="1600" dirty="0">
                <a:latin typeface="Lato" panose="020F0502020204030203"/>
              </a:rPr>
              <a:t>Korekty dokonuje się tak, jak wskazano w art. 91 ust. 2 ustawy o VAT </a:t>
            </a:r>
            <a:r>
              <a:rPr lang="pl-PL" sz="1600" dirty="0" err="1">
                <a:latin typeface="Lato" panose="020F0502020204030203"/>
              </a:rPr>
              <a:t>zd</a:t>
            </a:r>
            <a:r>
              <a:rPr lang="pl-PL" sz="1600" dirty="0">
                <a:latin typeface="Lato" panose="020F0502020204030203"/>
              </a:rPr>
              <a:t>. 1 i 2, czyli w przypadku nieruchomości korekta dotyczy 10 kolejnych lat, licząc od roku oddania ich do użytkowania, w przypadkach pozostałych środków trwałych i wartości niematerialnych i prawnych — 5 kolejnych lat. Dla pierwszej kategorii korekcie podlega 1/10 podatku, przy drugiej 1/5 kwoty tego podatku.</a:t>
            </a:r>
          </a:p>
          <a:p>
            <a:pPr marL="0" indent="0">
              <a:spcBef>
                <a:spcPts val="0"/>
              </a:spcBef>
              <a:buNone/>
            </a:pPr>
            <a:r>
              <a:rPr lang="pl-PL" sz="1600" dirty="0">
                <a:latin typeface="Lato" panose="020F0502020204030203"/>
              </a:rPr>
              <a:t>Korekty tej należy dokonać za pierwszy okres rozliczeniowy roku następującego po roku podatkowym, w którym dokonano zmiany przeznaczenia, chyba że zmiana przeznaczenia dotyczy sprzedaży — wówczas dokonuje się jej jednorazowo za okres, w którym nastąpiła ta sprzedaż.</a:t>
            </a:r>
          </a:p>
        </p:txBody>
      </p:sp>
      <p:sp>
        <p:nvSpPr>
          <p:cNvPr id="5" name="TextBox 4">
            <a:extLst>
              <a:ext uri="{FF2B5EF4-FFF2-40B4-BE49-F238E27FC236}">
                <a16:creationId xmlns:a16="http://schemas.microsoft.com/office/drawing/2014/main" id="{19DA4A84-9E2F-437D-AFDB-7FBBD111CD37}"/>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Zmiana przeznaczenia środków trwałych oraz wartości niematerialnych i prawnych</a:t>
            </a:r>
          </a:p>
        </p:txBody>
      </p:sp>
    </p:spTree>
    <p:extLst>
      <p:ext uri="{BB962C8B-B14F-4D97-AF65-F5344CB8AC3E}">
        <p14:creationId xmlns:p14="http://schemas.microsoft.com/office/powerpoint/2010/main" val="199162858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CD2AD37-3D72-4BBC-BE9B-FA6403787B6A}"/>
              </a:ext>
            </a:extLst>
          </p:cNvPr>
          <p:cNvSpPr>
            <a:spLocks noGrp="1"/>
          </p:cNvSpPr>
          <p:nvPr>
            <p:ph idx="1"/>
          </p:nvPr>
        </p:nvSpPr>
        <p:spPr>
          <a:xfrm>
            <a:off x="457200" y="1700808"/>
            <a:ext cx="8229600" cy="4133055"/>
          </a:xfrm>
        </p:spPr>
        <p:txBody>
          <a:bodyPr/>
          <a:lstStyle/>
          <a:p>
            <a:pPr marL="0" indent="0">
              <a:spcBef>
                <a:spcPts val="0"/>
              </a:spcBef>
              <a:buNone/>
            </a:pPr>
            <a:r>
              <a:rPr lang="pl-PL" sz="1600" dirty="0">
                <a:latin typeface="Lato" panose="020F0502020204030203"/>
              </a:rPr>
              <a:t>Korekta przy zmianie przeznaczenia dotyczy innych towarów i usług, które nie są objęte art. 91 ust. 7a ustawy o VAT, np. środki trwałe i wartości niematerialne i prawne podlegające amortyzacji, a także grunty i prawa wieczystego użytkowania gruntów, jeżeli zostały zaliczone do środków trwałych lub wartości niematerialnych i prawnych nabywcy, których wartość początkowa nie przekracza 15 000 zł (</a:t>
            </a:r>
            <a:r>
              <a:rPr lang="pl-PL" sz="1600" b="1" dirty="0">
                <a:latin typeface="Lato" panose="020F0502020204030203"/>
              </a:rPr>
              <a:t>art. 91 ust. 7b i 7c ustawy o VAT</a:t>
            </a:r>
            <a:r>
              <a:rPr lang="pl-PL" sz="1600" dirty="0">
                <a:latin typeface="Lato" panose="020F0502020204030203"/>
              </a:rPr>
              <a:t>).</a:t>
            </a:r>
          </a:p>
          <a:p>
            <a:pPr>
              <a:spcBef>
                <a:spcPts val="0"/>
              </a:spcBef>
            </a:pPr>
            <a:endParaRPr lang="pl-PL" sz="1600" dirty="0">
              <a:latin typeface="Lato" panose="020F0502020204030203"/>
            </a:endParaRPr>
          </a:p>
          <a:p>
            <a:pPr marL="0" indent="0">
              <a:spcBef>
                <a:spcPts val="0"/>
              </a:spcBef>
              <a:buNone/>
            </a:pPr>
            <a:r>
              <a:rPr lang="pl-PL" sz="1600" dirty="0">
                <a:latin typeface="Lato" panose="020F0502020204030203"/>
              </a:rPr>
              <a:t>Korekty należy dokonać po zakończeniu roku, w którym zostały oddane do użytkowania w deklaracji podatkowej składanej za pierwszy okres rozliczeniowy roku następującego po roku podatkowym, w którym dokonano zmiany przeznaczenia, chyba że zmiana przeznaczenia wynika ze sprzedaży — wówczas dokonuje się jej jednorazowo, za okres, w którym nastąpiła ta sprzedaż. Natomiast jeśli w wyniku zmiany przeznaczenia towary lub usługi mają służyć jedynie do działalności opodatkowanej lub zwolnionej, wówczas korekty dokonuje się w deklaracji podatkowej składanej za okres rozliczeniowy, w którym wystąpiła ta zmiana. W tym przypadku korektą nie są objęte środki trwałe i wartości niematerialne i prawne, jeżeli od końca okresu rozliczeniowego, w którym wydano towary lub usługi do użytkowania, upłynęło 12 miesięcy.</a:t>
            </a:r>
          </a:p>
        </p:txBody>
      </p:sp>
      <p:sp>
        <p:nvSpPr>
          <p:cNvPr id="5" name="TextBox 4">
            <a:extLst>
              <a:ext uri="{FF2B5EF4-FFF2-40B4-BE49-F238E27FC236}">
                <a16:creationId xmlns:a16="http://schemas.microsoft.com/office/drawing/2014/main" id="{19DA4A84-9E2F-437D-AFDB-7FBBD111CD37}"/>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Zmiana przeznaczenia </a:t>
            </a:r>
            <a:r>
              <a:rPr lang="pl-PL" sz="1800" b="1" dirty="0" err="1">
                <a:latin typeface="Novecento wide Book"/>
              </a:rPr>
              <a:t>niskocennych</a:t>
            </a:r>
            <a:r>
              <a:rPr lang="pl-PL" sz="1800" b="1" dirty="0">
                <a:latin typeface="Novecento wide Book"/>
              </a:rPr>
              <a:t> środków trwałych oraz wartości niematerialnych i prawnych</a:t>
            </a:r>
          </a:p>
        </p:txBody>
      </p:sp>
    </p:spTree>
    <p:extLst>
      <p:ext uri="{BB962C8B-B14F-4D97-AF65-F5344CB8AC3E}">
        <p14:creationId xmlns:p14="http://schemas.microsoft.com/office/powerpoint/2010/main" val="141048213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CD2AD37-3D72-4BBC-BE9B-FA6403787B6A}"/>
              </a:ext>
            </a:extLst>
          </p:cNvPr>
          <p:cNvSpPr>
            <a:spLocks noGrp="1"/>
          </p:cNvSpPr>
          <p:nvPr>
            <p:ph idx="1"/>
          </p:nvPr>
        </p:nvSpPr>
        <p:spPr>
          <a:xfrm>
            <a:off x="457200" y="2780928"/>
            <a:ext cx="8229600" cy="1728192"/>
          </a:xfrm>
        </p:spPr>
        <p:txBody>
          <a:bodyPr/>
          <a:lstStyle/>
          <a:p>
            <a:pPr marL="0" indent="0">
              <a:spcBef>
                <a:spcPts val="0"/>
              </a:spcBef>
              <a:buNone/>
            </a:pPr>
            <a:r>
              <a:rPr lang="pl-PL" sz="1600" dirty="0">
                <a:latin typeface="Lato" panose="020F0502020204030203"/>
              </a:rPr>
              <a:t>Korekta przy zmianie przeznaczenia wszystkich innych towarów i usług, np. towary handlowe, surowce, materiały nabyte z zamiarem wykorzystania ich do czynności, w stosunku do których przysługuje pełne prawo do odliczenia lub to prawo nie przysługuje i niewykorzystanych z takim zamiarem do dnia tej zmiany (</a:t>
            </a:r>
            <a:r>
              <a:rPr lang="pl-PL" sz="1600" b="1" dirty="0">
                <a:latin typeface="Lato" panose="020F0502020204030203"/>
              </a:rPr>
              <a:t>art. 91 ust. 7d ustawy o VAT</a:t>
            </a:r>
            <a:r>
              <a:rPr lang="pl-PL" sz="1600" dirty="0">
                <a:latin typeface="Lato" panose="020F0502020204030203"/>
              </a:rPr>
              <a:t>)</a:t>
            </a:r>
          </a:p>
          <a:p>
            <a:pPr marL="0" indent="0">
              <a:spcBef>
                <a:spcPts val="0"/>
              </a:spcBef>
              <a:buNone/>
            </a:pPr>
            <a:endParaRPr lang="pl-PL" sz="1600" dirty="0">
              <a:latin typeface="Lato" panose="020F0502020204030203"/>
            </a:endParaRPr>
          </a:p>
          <a:p>
            <a:pPr marL="0" indent="0">
              <a:spcBef>
                <a:spcPts val="0"/>
              </a:spcBef>
              <a:buNone/>
            </a:pPr>
            <a:r>
              <a:rPr lang="pl-PL" sz="1600" dirty="0">
                <a:latin typeface="Lato" panose="020F0502020204030203"/>
              </a:rPr>
              <a:t>Korekty należy dokonać w tej deklaracji podatkowej, w której taka zmiana wystąpiła. </a:t>
            </a:r>
          </a:p>
        </p:txBody>
      </p:sp>
      <p:sp>
        <p:nvSpPr>
          <p:cNvPr id="5" name="TextBox 4">
            <a:extLst>
              <a:ext uri="{FF2B5EF4-FFF2-40B4-BE49-F238E27FC236}">
                <a16:creationId xmlns:a16="http://schemas.microsoft.com/office/drawing/2014/main" id="{19DA4A84-9E2F-437D-AFDB-7FBBD111CD37}"/>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Zmiana przeznaczenia pozostałych towarów i usług</a:t>
            </a:r>
          </a:p>
        </p:txBody>
      </p:sp>
    </p:spTree>
    <p:extLst>
      <p:ext uri="{BB962C8B-B14F-4D97-AF65-F5344CB8AC3E}">
        <p14:creationId xmlns:p14="http://schemas.microsoft.com/office/powerpoint/2010/main" val="633457940"/>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Aft>
                <a:spcPts val="0"/>
              </a:spcAft>
              <a:buNone/>
            </a:pPr>
            <a:r>
              <a:rPr lang="pl-PL" sz="1800" b="1" dirty="0">
                <a:latin typeface="Novecento wide Book"/>
              </a:rPr>
              <a:t>Odliczenie przy zastosowaniu sposobu określenia proporcji (</a:t>
            </a:r>
            <a:r>
              <a:rPr lang="pl-PL" sz="1800" b="1" dirty="0" err="1">
                <a:latin typeface="Novecento wide Book"/>
              </a:rPr>
              <a:t>prewspółczynnika</a:t>
            </a:r>
            <a:r>
              <a:rPr lang="pl-PL" sz="1800" b="1" dirty="0">
                <a:latin typeface="Novecento wide Book"/>
              </a:rPr>
              <a:t>)</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000673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38554"/>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600" b="1" dirty="0">
                <a:solidFill>
                  <a:srgbClr val="000000"/>
                </a:solidFill>
                <a:latin typeface="Lato"/>
              </a:rPr>
              <a:t>O</a:t>
            </a:r>
            <a:r>
              <a:rPr lang="pl-PL" sz="1600" b="1" i="0" dirty="0">
                <a:solidFill>
                  <a:srgbClr val="333333"/>
                </a:solidFill>
                <a:effectLst/>
                <a:latin typeface="Lato"/>
              </a:rPr>
              <a:t>dliczenie przy zastosowaniu sposobu określenia proporcji</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342304"/>
            <a:ext cx="8229600" cy="2044824"/>
          </a:xfrm>
        </p:spPr>
        <p:txBody>
          <a:bodyPr/>
          <a:lstStyle/>
          <a:p>
            <a:pPr marL="0" indent="0">
              <a:buNone/>
            </a:pPr>
            <a:r>
              <a:rPr lang="pl-PL" sz="1400" b="1" i="0" dirty="0">
                <a:solidFill>
                  <a:srgbClr val="333333"/>
                </a:solidFill>
                <a:effectLst/>
                <a:latin typeface="Lato" panose="020F0502020204030203"/>
              </a:rPr>
              <a:t>Art. 86 ust. 7b ustawy o VAT (w brzmieniu od 1 stycznia 2016 r.): </a:t>
            </a:r>
          </a:p>
          <a:p>
            <a:pPr marL="0" indent="0">
              <a:buNone/>
            </a:pPr>
            <a:r>
              <a:rPr lang="pl-PL" sz="1400" b="0" i="0" dirty="0">
                <a:solidFill>
                  <a:srgbClr val="333333"/>
                </a:solidFill>
                <a:effectLst/>
                <a:latin typeface="Lato" panose="020F0502020204030203"/>
              </a:rPr>
              <a:t>W przypadku nakładów ponoszonych na nabycie, w tym na nabycie </a:t>
            </a:r>
            <a:r>
              <a:rPr lang="pl-PL" sz="1400" b="1" i="0" u="sng" dirty="0">
                <a:solidFill>
                  <a:srgbClr val="333333"/>
                </a:solidFill>
                <a:effectLst/>
                <a:latin typeface="Lato" panose="020F0502020204030203"/>
              </a:rPr>
              <a:t>praw wieczystego użytkowania gruntów, oraz wytworzenie nieruchomości</a:t>
            </a:r>
            <a:r>
              <a:rPr lang="pl-PL" sz="1400" b="0" i="0" dirty="0">
                <a:solidFill>
                  <a:srgbClr val="333333"/>
                </a:solidFill>
                <a:effectLst/>
                <a:latin typeface="Lato" panose="020F0502020204030203"/>
              </a:rPr>
              <a:t>, stanowiącej majątek przedsiębiorstwa danego podatnika, wykorzystywanej zarówno do celów wykonywanej przez tego podatnika działalności gospodarczej, jak i do celów osobistych, o których mowa w art. 8 ust. 2, gdy przypisanie tych nakładów w całości do działalności gospodarczej podatnika nie jest możliwe, kwotę podatku naliczonego oblicza się według udziału procentowego, w jakim dana nieruchomość jest wykorzystywana do celów działalności gospodarczej.</a:t>
            </a:r>
          </a:p>
          <a:p>
            <a:pPr marL="0" indent="0">
              <a:buNone/>
            </a:pPr>
            <a:endParaRPr lang="pl-PL" sz="1400" dirty="0">
              <a:solidFill>
                <a:srgbClr val="333333"/>
              </a:solidFill>
              <a:latin typeface="Lato" panose="020F0502020204030203"/>
            </a:endParaRPr>
          </a:p>
          <a:p>
            <a:pPr marL="0" indent="0">
              <a:buNone/>
            </a:pPr>
            <a:endParaRPr lang="pl-PL" sz="1400" b="0" i="0" dirty="0">
              <a:solidFill>
                <a:srgbClr val="333333"/>
              </a:solidFill>
              <a:effectLst/>
              <a:latin typeface="Lato" panose="020F0502020204030203"/>
            </a:endParaRPr>
          </a:p>
        </p:txBody>
      </p:sp>
      <p:sp>
        <p:nvSpPr>
          <p:cNvPr id="2" name="pole tekstowe 1">
            <a:extLst>
              <a:ext uri="{FF2B5EF4-FFF2-40B4-BE49-F238E27FC236}">
                <a16:creationId xmlns:a16="http://schemas.microsoft.com/office/drawing/2014/main" id="{57A3DEB2-9D3A-4206-8A44-54CE0563CB62}"/>
              </a:ext>
            </a:extLst>
          </p:cNvPr>
          <p:cNvSpPr txBox="1"/>
          <p:nvPr/>
        </p:nvSpPr>
        <p:spPr>
          <a:xfrm>
            <a:off x="4572000" y="6247610"/>
            <a:ext cx="184731" cy="369332"/>
          </a:xfrm>
          <a:prstGeom prst="rect">
            <a:avLst/>
          </a:prstGeom>
          <a:noFill/>
        </p:spPr>
        <p:txBody>
          <a:bodyPr wrap="none" rtlCol="0">
            <a:spAutoFit/>
          </a:bodyPr>
          <a:lstStyle/>
          <a:p>
            <a:endParaRPr lang="pl-PL" dirty="0"/>
          </a:p>
        </p:txBody>
      </p:sp>
      <p:sp>
        <p:nvSpPr>
          <p:cNvPr id="3" name="pole tekstowe 2">
            <a:extLst>
              <a:ext uri="{FF2B5EF4-FFF2-40B4-BE49-F238E27FC236}">
                <a16:creationId xmlns:a16="http://schemas.microsoft.com/office/drawing/2014/main" id="{25BE77ED-2FF5-44C5-B67A-6E753B0DA921}"/>
              </a:ext>
            </a:extLst>
          </p:cNvPr>
          <p:cNvSpPr txBox="1"/>
          <p:nvPr/>
        </p:nvSpPr>
        <p:spPr>
          <a:xfrm>
            <a:off x="755576" y="3364238"/>
            <a:ext cx="7416824" cy="1754326"/>
          </a:xfrm>
          <a:prstGeom prst="rect">
            <a:avLst/>
          </a:prstGeom>
          <a:noFill/>
        </p:spPr>
        <p:txBody>
          <a:bodyPr wrap="square" rtlCol="0">
            <a:spAutoFit/>
          </a:bodyPr>
          <a:lstStyle/>
          <a:p>
            <a:r>
              <a:rPr lang="pl-PL" sz="1200" b="0" i="0" dirty="0">
                <a:solidFill>
                  <a:srgbClr val="333333"/>
                </a:solidFill>
                <a:effectLst/>
                <a:latin typeface="Lato" panose="020F0502020204030203"/>
              </a:rPr>
              <a:t>Według art. 86 ust. 7b ustawy, </a:t>
            </a:r>
            <a:r>
              <a:rPr lang="pl-PL" sz="1200" b="0" i="0" u="sng" dirty="0">
                <a:solidFill>
                  <a:srgbClr val="333333"/>
                </a:solidFill>
                <a:effectLst/>
                <a:latin typeface="Lato" panose="020F0502020204030203"/>
              </a:rPr>
              <a:t>w brzmieniu obowiązującym od dnia 1 stycznia 2011 r. do dnia 31 grudnia 2015 </a:t>
            </a:r>
            <a:r>
              <a:rPr lang="pl-PL" sz="1200" b="0" i="0" dirty="0">
                <a:solidFill>
                  <a:srgbClr val="333333"/>
                </a:solidFill>
                <a:effectLst/>
                <a:latin typeface="Lato" panose="020F0502020204030203"/>
              </a:rPr>
              <a:t>r., w przypadku nakładów ponoszonych na nabycie, w tym na nabycie praw wieczystego użytkowania gruntów, oraz wytworzenie nieruchomości, stanowiącej majątek przedsiębiorstwa danego podatnika, wykorzystywanej zarówno do celów prowadzonej przez tego podatnika działalności gospodarczej, jak i do celów innych, w tym w szczególności do celów osobistych podatnika lub jego pracowników, w tym byłych pracowników, których nie da się w całości przypisać działalności gospodarczej, podatek naliczony oblicza się według udziału procentowego, w jakim dana nieruchomość wykorzystywana jest do celów działalności gospodarczej.</a:t>
            </a:r>
          </a:p>
          <a:p>
            <a:endParaRPr lang="pl-PL" sz="1200" dirty="0"/>
          </a:p>
        </p:txBody>
      </p:sp>
      <p:sp>
        <p:nvSpPr>
          <p:cNvPr id="4" name="pole tekstowe 3">
            <a:extLst>
              <a:ext uri="{FF2B5EF4-FFF2-40B4-BE49-F238E27FC236}">
                <a16:creationId xmlns:a16="http://schemas.microsoft.com/office/drawing/2014/main" id="{2927F18B-0AED-44AA-B43C-3C93E14809CD}"/>
              </a:ext>
            </a:extLst>
          </p:cNvPr>
          <p:cNvSpPr txBox="1"/>
          <p:nvPr/>
        </p:nvSpPr>
        <p:spPr>
          <a:xfrm>
            <a:off x="457200" y="5133514"/>
            <a:ext cx="8363272" cy="1169551"/>
          </a:xfrm>
          <a:prstGeom prst="rect">
            <a:avLst/>
          </a:prstGeom>
          <a:noFill/>
        </p:spPr>
        <p:txBody>
          <a:bodyPr wrap="square" rtlCol="0">
            <a:spAutoFit/>
          </a:bodyPr>
          <a:lstStyle/>
          <a:p>
            <a:r>
              <a:rPr lang="pl-PL" sz="1400" b="1" dirty="0">
                <a:latin typeface="Lato" panose="020F0502020204030203"/>
              </a:rPr>
              <a:t>W stanie prawnym od 1 stycznia 2016 r., przepis ten ma zastosowanie tylko w przypadku nieruchomości wykorzystywanych przez podatnika do celów prowadzonej przez niego działalności gospodarczej oraz do celów osobistych. Nie ma on natomiast zastosowania w przypadku nieruchomości wykorzystywanych przez podatnika do celów prowadzonej przez niego działalności gospodarczej oraz innych celów podatnika, które nie są jego celami osobistymi.</a:t>
            </a:r>
          </a:p>
        </p:txBody>
      </p:sp>
    </p:spTree>
    <p:extLst>
      <p:ext uri="{BB962C8B-B14F-4D97-AF65-F5344CB8AC3E}">
        <p14:creationId xmlns:p14="http://schemas.microsoft.com/office/powerpoint/2010/main" val="422493655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38554"/>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600" b="1" i="0" dirty="0">
                <a:solidFill>
                  <a:srgbClr val="000000"/>
                </a:solidFill>
                <a:effectLst/>
                <a:latin typeface="Noto Serif"/>
              </a:rPr>
              <a:t>Obowiąze</a:t>
            </a:r>
            <a:r>
              <a:rPr lang="pl-PL" sz="1600" b="1" dirty="0">
                <a:solidFill>
                  <a:srgbClr val="000000"/>
                </a:solidFill>
                <a:latin typeface="Noto Serif"/>
              </a:rPr>
              <a:t>k stosowania </a:t>
            </a:r>
            <a:r>
              <a:rPr lang="pl-PL" sz="1600" b="1" dirty="0" err="1">
                <a:solidFill>
                  <a:srgbClr val="000000"/>
                </a:solidFill>
                <a:latin typeface="Noto Serif"/>
              </a:rPr>
              <a:t>prewspółczynnika</a:t>
            </a:r>
            <a:endParaRPr lang="pl-PL" sz="1600" b="0" i="0" dirty="0">
              <a:solidFill>
                <a:srgbClr val="333333"/>
              </a:solidFill>
              <a:effectLst/>
              <a:latin typeface="Noto Serif"/>
            </a:endParaRP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600201"/>
            <a:ext cx="8229600" cy="2260848"/>
          </a:xfrm>
        </p:spPr>
        <p:txBody>
          <a:bodyPr/>
          <a:lstStyle/>
          <a:p>
            <a:pPr marL="0" indent="0">
              <a:buNone/>
            </a:pPr>
            <a:r>
              <a:rPr lang="pl-PL" sz="1400" b="1" dirty="0">
                <a:latin typeface="Lato"/>
              </a:rPr>
              <a:t>A</a:t>
            </a:r>
            <a:r>
              <a:rPr lang="pl-PL" sz="1400" b="1" i="0" u="none" strike="noStrike" dirty="0">
                <a:effectLst/>
                <a:latin typeface="Lato"/>
              </a:rPr>
              <a:t>rt. 86 ust. 2a</a:t>
            </a:r>
            <a:r>
              <a:rPr lang="pl-PL" sz="1400" b="1" i="0" dirty="0">
                <a:effectLst/>
                <a:latin typeface="Lato"/>
              </a:rPr>
              <a:t> ustawy o VAT:</a:t>
            </a:r>
          </a:p>
          <a:p>
            <a:pPr marL="0" indent="0">
              <a:buNone/>
            </a:pPr>
            <a:r>
              <a:rPr lang="pl-PL" sz="1400" dirty="0">
                <a:solidFill>
                  <a:srgbClr val="333333"/>
                </a:solidFill>
                <a:latin typeface="Lato"/>
              </a:rPr>
              <a:t>W</a:t>
            </a:r>
            <a:r>
              <a:rPr lang="pl-PL" sz="1400" b="0" i="0" dirty="0">
                <a:solidFill>
                  <a:srgbClr val="333333"/>
                </a:solidFill>
                <a:effectLst/>
                <a:latin typeface="Lato"/>
              </a:rPr>
              <a:t> przypadku nabycia towarów i usług wykorzystywanych zarówno </a:t>
            </a:r>
            <a:r>
              <a:rPr lang="pl-PL" sz="1400" b="1" i="0" u="sng" dirty="0">
                <a:solidFill>
                  <a:srgbClr val="333333"/>
                </a:solidFill>
                <a:effectLst/>
                <a:latin typeface="Lato"/>
              </a:rPr>
              <a:t>do celów wykonywanej przez podatnika działalności gospodarczej, jak i do celów innych niż działalność gospodarcza</a:t>
            </a:r>
            <a:r>
              <a:rPr lang="pl-PL" sz="1400" b="0" i="0" dirty="0">
                <a:solidFill>
                  <a:srgbClr val="333333"/>
                </a:solidFill>
                <a:effectLst/>
                <a:latin typeface="Lato"/>
              </a:rPr>
              <a:t>, z wyjątkiem celów osobistych, do których ma zastosowanie art. 7 ust. 2 i art. 8 ust. 2, oraz celów, o których mowa w art. 8 ust. 5 </a:t>
            </a:r>
            <a:r>
              <a:rPr lang="pl-PL" sz="1400" b="0" i="1" dirty="0">
                <a:solidFill>
                  <a:srgbClr val="333333"/>
                </a:solidFill>
                <a:effectLst/>
                <a:latin typeface="Lato"/>
              </a:rPr>
              <a:t>(użycie pojazdów samochodowych do celów innych niż działalność gospodarcza) </a:t>
            </a:r>
            <a:r>
              <a:rPr lang="pl-PL" sz="1400" b="0" i="0" dirty="0">
                <a:solidFill>
                  <a:srgbClr val="333333"/>
                </a:solidFill>
                <a:effectLst/>
                <a:latin typeface="Lato"/>
              </a:rPr>
              <a:t>- w przypadku, o którym mowa w tym przepisie, gdy przypisanie tych towarów i usług w całości do działalności gospodarczej podatnika nie jest możliwe, kwotę podatku naliczonego, o której mowa w ust. 2, oblicza się zgodnie ze sposobem określenia zakresu wykorzystywania nabywanych towarów i usług do celów działalności gospodarczej, zwanym dalej "sposobem określenia proporcji". Sposób określenia proporcji powinien najbardziej odpowiadać specyfice wykonywanej przez podatnika działalności i dokonywanych przez niego nabyć.</a:t>
            </a:r>
          </a:p>
          <a:p>
            <a:pPr marL="0" indent="0">
              <a:buNone/>
            </a:pPr>
            <a:endParaRPr lang="pl-PL" sz="1400" dirty="0">
              <a:solidFill>
                <a:srgbClr val="333333"/>
              </a:solidFill>
              <a:latin typeface="Lato"/>
            </a:endParaRPr>
          </a:p>
          <a:p>
            <a:pPr marL="0" indent="0">
              <a:buNone/>
            </a:pPr>
            <a:endParaRPr lang="pl-PL" sz="1400" b="0" i="0" dirty="0">
              <a:solidFill>
                <a:srgbClr val="333333"/>
              </a:solidFill>
              <a:effectLst/>
              <a:latin typeface="Lato"/>
            </a:endParaRPr>
          </a:p>
        </p:txBody>
      </p:sp>
      <p:sp>
        <p:nvSpPr>
          <p:cNvPr id="2" name="pole tekstowe 1">
            <a:extLst>
              <a:ext uri="{FF2B5EF4-FFF2-40B4-BE49-F238E27FC236}">
                <a16:creationId xmlns:a16="http://schemas.microsoft.com/office/drawing/2014/main" id="{B7273115-8DA5-48C2-9E21-B6D547DA3994}"/>
              </a:ext>
            </a:extLst>
          </p:cNvPr>
          <p:cNvSpPr txBox="1"/>
          <p:nvPr/>
        </p:nvSpPr>
        <p:spPr>
          <a:xfrm>
            <a:off x="899592" y="4221088"/>
            <a:ext cx="7128792" cy="1954381"/>
          </a:xfrm>
          <a:prstGeom prst="rect">
            <a:avLst/>
          </a:prstGeom>
          <a:noFill/>
        </p:spPr>
        <p:txBody>
          <a:bodyPr wrap="square" rtlCol="0">
            <a:spAutoFit/>
          </a:bodyPr>
          <a:lstStyle/>
          <a:p>
            <a:pPr algn="l"/>
            <a:r>
              <a:rPr lang="pl-PL" sz="1100" b="0" i="0" dirty="0">
                <a:solidFill>
                  <a:srgbClr val="333333"/>
                </a:solidFill>
                <a:effectLst/>
                <a:latin typeface="Lato"/>
              </a:rPr>
              <a:t>2d. W celu obliczenia kwoty podatku naliczonego w przypadku, o którym mowa w ust. 2a, przyjmuje się dane za poprzedni rok podatkowy.</a:t>
            </a:r>
          </a:p>
          <a:p>
            <a:pPr algn="l"/>
            <a:r>
              <a:rPr lang="pl-PL" sz="1100" b="0" i="0" dirty="0">
                <a:solidFill>
                  <a:srgbClr val="333333"/>
                </a:solidFill>
                <a:effectLst/>
                <a:latin typeface="Lato"/>
              </a:rPr>
              <a:t>2e. Podatnik rozpoczynający w danym roku podatkowym wykonywanie działalności gospodarczej i działalności innej niż działalność gospodarcza, w celu obliczenia kwoty podatku naliczonego w przypadku, o którym mowa w ust. 2a, przyjmuje dane wyliczone szacunkowo, według prognozy uzgodnionej z naczelnikiem urzędu skarbowego w formie protokołu.</a:t>
            </a:r>
          </a:p>
          <a:p>
            <a:pPr algn="l"/>
            <a:r>
              <a:rPr lang="pl-PL" sz="1100" b="0" i="0" dirty="0">
                <a:solidFill>
                  <a:srgbClr val="333333"/>
                </a:solidFill>
                <a:effectLst/>
                <a:latin typeface="Lato"/>
              </a:rPr>
              <a:t>2f. Przepis ust. 2e stosuje się również, gdy podatnik uzna, że w odniesieniu do wykonywanej przez niego działalności i dokonywanych przez niego nabyć dane za poprzedni rok podatkowy byłyby niereprezentatywne.</a:t>
            </a:r>
          </a:p>
          <a:p>
            <a:pPr algn="l"/>
            <a:r>
              <a:rPr lang="pl-PL" sz="1100" b="0" i="0" dirty="0">
                <a:solidFill>
                  <a:srgbClr val="333333"/>
                </a:solidFill>
                <a:effectLst/>
                <a:latin typeface="Lato"/>
              </a:rPr>
              <a:t>2g. Proporcję określa się procentowo w stosunku rocznym. Proporcję tę zaokrągla się w górę do najbliższej liczby całkowitej. Przepisy art. 90 ust. 5, 6, 9a i 10 stosuje się odpowiednio.</a:t>
            </a:r>
          </a:p>
          <a:p>
            <a:endParaRPr lang="pl-PL" sz="1100" dirty="0">
              <a:latin typeface="Lato"/>
            </a:endParaRPr>
          </a:p>
        </p:txBody>
      </p:sp>
    </p:spTree>
    <p:extLst>
      <p:ext uri="{BB962C8B-B14F-4D97-AF65-F5344CB8AC3E}">
        <p14:creationId xmlns:p14="http://schemas.microsoft.com/office/powerpoint/2010/main" val="249772125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Sposób określenia proporcji</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844824"/>
            <a:ext cx="8229600" cy="3168352"/>
          </a:xfrm>
        </p:spPr>
        <p:txBody>
          <a:bodyPr/>
          <a:lstStyle/>
          <a:p>
            <a:pPr marL="0" indent="0">
              <a:buNone/>
            </a:pPr>
            <a:r>
              <a:rPr lang="pl-PL" sz="1600" b="1" dirty="0">
                <a:latin typeface="Lato"/>
              </a:rPr>
              <a:t>Art. 86 ust. 2b ustawy o VAT:</a:t>
            </a:r>
          </a:p>
          <a:p>
            <a:pPr marL="0" indent="0">
              <a:buNone/>
            </a:pPr>
            <a:r>
              <a:rPr lang="pl-PL" sz="1600" dirty="0">
                <a:latin typeface="Lato"/>
              </a:rPr>
              <a:t>Sposób określenia proporcji najbardziej odpowiada specyfice wykonywanej przez podatnika działalności i dokonywanych przez niego nabyć, jeżeli:</a:t>
            </a:r>
          </a:p>
          <a:p>
            <a:pPr>
              <a:buFont typeface="+mj-lt"/>
              <a:buAutoNum type="arabicParenR"/>
            </a:pPr>
            <a:r>
              <a:rPr lang="pl-PL" sz="1600" dirty="0">
                <a:latin typeface="Lato"/>
              </a:rPr>
              <a:t>zapewnia dokonanie obniżenia kwoty podatku należnego o kwotę podatku naliczonego wyłącznie w odniesieniu do części kwoty podatku naliczonego proporcjonalnie przypadającej na wykonywane w ramach działalności gospodarczej czynności opodatkowane oraz</a:t>
            </a:r>
          </a:p>
          <a:p>
            <a:pPr>
              <a:buFont typeface="+mj-lt"/>
              <a:buAutoNum type="arabicParenR"/>
            </a:pPr>
            <a:r>
              <a:rPr lang="pl-PL" sz="1600" dirty="0">
                <a:latin typeface="Lato"/>
              </a:rPr>
              <a:t>obiektywnie odzwierciedla część wydatków przypadającą odpowiednio na działalność gospodarczą oraz na cele inne niż działalność gospodarcza, z wyjątkiem celów osobistych, do których ma zastosowanie art. 7 ust. 2 i art. 8 ust. 2, oraz celów, o których mowa w art. 8 ust. 5 - w przypadku, o którym mowa w tym przepisie, gdy przypisanie tych wydatków w całości do działalności gospodarczej nie jest możliwe.</a:t>
            </a:r>
          </a:p>
        </p:txBody>
      </p:sp>
    </p:spTree>
    <p:extLst>
      <p:ext uri="{BB962C8B-B14F-4D97-AF65-F5344CB8AC3E}">
        <p14:creationId xmlns:p14="http://schemas.microsoft.com/office/powerpoint/2010/main" val="2980159333"/>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Sposób określenia proporcji</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412776"/>
            <a:ext cx="8229600" cy="3370684"/>
          </a:xfrm>
        </p:spPr>
        <p:txBody>
          <a:bodyPr/>
          <a:lstStyle/>
          <a:p>
            <a:pPr marL="0" indent="0">
              <a:buNone/>
            </a:pPr>
            <a:r>
              <a:rPr lang="pl-PL" sz="1600" b="1" dirty="0">
                <a:latin typeface="Lato"/>
              </a:rPr>
              <a:t>Art. 86 ust. 2c ustawy o VAT:</a:t>
            </a:r>
          </a:p>
          <a:p>
            <a:pPr marL="0" indent="0">
              <a:buNone/>
            </a:pPr>
            <a:r>
              <a:rPr lang="pl-PL" sz="1600" dirty="0">
                <a:latin typeface="Lato"/>
              </a:rPr>
              <a:t>Przy wyborze sposobu określenia proporcji można wykorzystać w szczególności następujące dane:</a:t>
            </a:r>
          </a:p>
          <a:p>
            <a:pPr>
              <a:buFont typeface="+mj-lt"/>
              <a:buAutoNum type="arabicParenR"/>
            </a:pPr>
            <a:r>
              <a:rPr lang="pl-PL" sz="1600" b="1" dirty="0">
                <a:latin typeface="Lato"/>
              </a:rPr>
              <a:t>średnioroczną liczbę osób </a:t>
            </a:r>
            <a:r>
              <a:rPr lang="pl-PL" sz="1600" dirty="0">
                <a:latin typeface="Lato"/>
              </a:rPr>
              <a:t>wykonujących wyłącznie prace związane z działalnością gospodarczą w ogólnej średniorocznej liczbie osób wykonujących prace w ramach działalności gospodarczej i poza tą działalnością;</a:t>
            </a:r>
          </a:p>
          <a:p>
            <a:pPr>
              <a:buFont typeface="+mj-lt"/>
              <a:buAutoNum type="arabicParenR"/>
            </a:pPr>
            <a:r>
              <a:rPr lang="pl-PL" sz="1600" b="1" dirty="0">
                <a:latin typeface="Lato"/>
              </a:rPr>
              <a:t>średnioroczną liczbę godzin </a:t>
            </a:r>
            <a:r>
              <a:rPr lang="pl-PL" sz="1600" dirty="0">
                <a:latin typeface="Lato"/>
              </a:rPr>
              <a:t>roboczych przeznaczonych na prace związane z działalnością gospodarczą w ogólnej średniorocznej liczbie godzin roboczych przeznaczonych na prace związane z działalnością gospodarczą i poza tą działalnością;</a:t>
            </a:r>
          </a:p>
          <a:p>
            <a:pPr>
              <a:buFont typeface="+mj-lt"/>
              <a:buAutoNum type="arabicParenR"/>
            </a:pPr>
            <a:r>
              <a:rPr lang="pl-PL" sz="1600" b="1" dirty="0">
                <a:latin typeface="Lato"/>
              </a:rPr>
              <a:t>roczny obrót </a:t>
            </a:r>
            <a:r>
              <a:rPr lang="pl-PL" sz="1600" dirty="0">
                <a:latin typeface="Lato"/>
              </a:rPr>
              <a:t>z działalności gospodarczej w rocznym obrocie podatnika z działalności gospodarczej powiększonym o otrzymane przychody z innej działalności, w tym wartość dotacji, subwencji i innych dopłat o podobnym charakterze, otrzymanych na sfinansowanie wykonywanej przez tego podatnika działalności innej niż gospodarcza;</a:t>
            </a:r>
          </a:p>
          <a:p>
            <a:pPr>
              <a:buFont typeface="+mj-lt"/>
              <a:buAutoNum type="arabicParenR"/>
            </a:pPr>
            <a:r>
              <a:rPr lang="pl-PL" sz="1600" b="1" dirty="0">
                <a:latin typeface="Lato"/>
              </a:rPr>
              <a:t>średnioroczną powierzchnię </a:t>
            </a:r>
            <a:r>
              <a:rPr lang="pl-PL" sz="1600" dirty="0">
                <a:latin typeface="Lato"/>
              </a:rPr>
              <a:t>wykorzystywaną do działalności gospodarczej w ogólnej średniorocznej powierzchni wykorzystywanej do działalności gospodarczej i poza tą działalnością.</a:t>
            </a:r>
            <a:endParaRPr lang="pl-PL" sz="1600" i="0" dirty="0">
              <a:solidFill>
                <a:srgbClr val="333333"/>
              </a:solidFill>
              <a:effectLst/>
              <a:latin typeface="Lato"/>
            </a:endParaRPr>
          </a:p>
        </p:txBody>
      </p:sp>
    </p:spTree>
    <p:extLst>
      <p:ext uri="{BB962C8B-B14F-4D97-AF65-F5344CB8AC3E}">
        <p14:creationId xmlns:p14="http://schemas.microsoft.com/office/powerpoint/2010/main" val="2005709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984900"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Potencjalna prawna możliwość odliczenia VAT - Przykład</a:t>
            </a:r>
          </a:p>
        </p:txBody>
      </p:sp>
      <p:sp>
        <p:nvSpPr>
          <p:cNvPr id="4" name="Symbol zastępczy zawartości 3">
            <a:extLst>
              <a:ext uri="{FF2B5EF4-FFF2-40B4-BE49-F238E27FC236}">
                <a16:creationId xmlns:a16="http://schemas.microsoft.com/office/drawing/2014/main" id="{B01ACCB8-F3FA-4F35-80FE-1B6697AB77D1}"/>
              </a:ext>
            </a:extLst>
          </p:cNvPr>
          <p:cNvSpPr>
            <a:spLocks noGrp="1"/>
          </p:cNvSpPr>
          <p:nvPr>
            <p:ph idx="1"/>
          </p:nvPr>
        </p:nvSpPr>
        <p:spPr>
          <a:xfrm>
            <a:off x="323528" y="1412776"/>
            <a:ext cx="8229600" cy="4525963"/>
          </a:xfrm>
        </p:spPr>
        <p:txBody>
          <a:bodyPr/>
          <a:lstStyle/>
          <a:p>
            <a:r>
              <a:rPr lang="pl-PL" sz="1800" dirty="0">
                <a:effectLst/>
                <a:latin typeface="Calibri" panose="020F0502020204030204" pitchFamily="34" charset="0"/>
                <a:ea typeface="Calibri" panose="020F0502020204030204" pitchFamily="34" charset="0"/>
                <a:cs typeface="Times New Roman" panose="02020603050405020304" pitchFamily="18" charset="0"/>
              </a:rPr>
              <a:t>W przypadku nabycia towarów i/lub usług wykorzystywanych przez podatnika zarówno do celów działalności gospodarczej, jak i do celów innych niż działalność gospodarcza istnieje możliwość odliczenia podatku VAT częściowo wg proporcji ustalonej zgodnie z zapisami art. 86 ust. 2a, podatek w części mogącej podlegać zwrotowi jest niekwalifikowalny. Analogicznie również za niekwalifikowalny należy uznać podatek, który podlega odliczeniu na mocy art. 90 tj. w przypadku gdy nabywane towary i/lub usługi służą wykonywaniu czynności opodatkowanych a także zwolnionych z VAT. Należy pamiętać, że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w przypadku, gdy proporcja o której mowa w art. 86 oraz art. 90  nie przekroczyła 2%, pomimo, że Ustawodawca daje możliwość uznania, że wynosi ona 0%,Beneficjent ma prawną możliwość odliczenia VAT w wysokości 1% lub 2% (w zależności od uzyskanego wyniku). Nawet jeśli z tego prawa nie skorzysta, podatek VAT w tej części powinien zostać uznany za niekwalifikowalny. </a:t>
            </a:r>
          </a:p>
          <a:p>
            <a:r>
              <a:rPr lang="pl-PL" sz="1600" i="1" dirty="0">
                <a:ea typeface="Calibri" panose="020F0502020204030204" pitchFamily="34" charset="0"/>
                <a:cs typeface="Times New Roman" panose="02020603050405020304" pitchFamily="18" charset="0"/>
              </a:rPr>
              <a:t>Źródło: Komunikat dla Wnioskodawców / Beneficjentów Regionalnego Programu Operacyjnego Województwa Dolnośląskiego 2014-2020 dotyczący kwalifikowalności podatku od towarów i usług (VAT).</a:t>
            </a:r>
            <a:endParaRPr lang="pl-PL" sz="1600" i="1" dirty="0">
              <a:effectLst/>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311626463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Sposób określenia proporcji</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700808"/>
            <a:ext cx="8229600" cy="2952328"/>
          </a:xfrm>
        </p:spPr>
        <p:txBody>
          <a:bodyPr/>
          <a:lstStyle/>
          <a:p>
            <a:pPr marL="0" indent="0">
              <a:buNone/>
            </a:pPr>
            <a:r>
              <a:rPr lang="pl-PL" sz="1600" b="1" i="0" dirty="0">
                <a:effectLst/>
                <a:latin typeface="Lato" panose="020F0502020204030203"/>
              </a:rPr>
              <a:t>Art. 86 ust. 2h ustawy o VAT:</a:t>
            </a:r>
          </a:p>
          <a:p>
            <a:pPr marL="0" indent="0">
              <a:buNone/>
            </a:pPr>
            <a:r>
              <a:rPr lang="pl-PL" sz="1600" b="0" i="0" dirty="0">
                <a:effectLst/>
                <a:latin typeface="Lato" panose="020F0502020204030203"/>
              </a:rPr>
              <a:t>W przypadku gdy podatnik, dla którego sposób określenia proporcji wskazują przepisy wydane na podstawie ust. 22, uzna, że wskazany zgodnie z przepisami wydanymi na podstawie ust. 22 sposób określenia proporcji nie będzie najbardziej odpowiadać specyfice wykonywanej przez niego działalności i dokonywanych przez niego nabyć, </a:t>
            </a:r>
            <a:r>
              <a:rPr lang="pl-PL" sz="1600" b="1" i="0" u="sng" dirty="0">
                <a:effectLst/>
                <a:latin typeface="Lato" panose="020F0502020204030203"/>
              </a:rPr>
              <a:t>może zastosować inny bardziej reprezentatywny sposób określenia proporcji.</a:t>
            </a:r>
          </a:p>
          <a:p>
            <a:pPr marL="0" indent="0">
              <a:buNone/>
            </a:pPr>
            <a:endParaRPr lang="pl-PL" sz="1600" dirty="0">
              <a:latin typeface="Lato" panose="020F0502020204030203"/>
            </a:endParaRPr>
          </a:p>
          <a:p>
            <a:pPr marL="0" indent="0">
              <a:buNone/>
            </a:pPr>
            <a:r>
              <a:rPr lang="pl-PL" sz="1050" b="0" i="0" dirty="0">
                <a:effectLst/>
                <a:latin typeface="Lato" panose="020F0502020204030203"/>
              </a:rPr>
              <a:t>Korzystając z delegacji ustawowej zawartej w </a:t>
            </a:r>
            <a:r>
              <a:rPr lang="pl-PL" sz="1050" b="0" i="0" u="none" strike="noStrike" dirty="0">
                <a:effectLst/>
                <a:latin typeface="Lato" panose="020F0502020204030203"/>
              </a:rPr>
              <a:t>art. 86 ust. 22</a:t>
            </a:r>
            <a:r>
              <a:rPr lang="pl-PL" sz="1050" b="0" i="0" dirty="0">
                <a:effectLst/>
                <a:latin typeface="Lato" panose="020F0502020204030203"/>
              </a:rPr>
              <a:t> ustawy Minister Finansów wydał </a:t>
            </a:r>
            <a:r>
              <a:rPr lang="pl-PL" sz="1050" b="0" i="0" u="none" strike="noStrike" dirty="0">
                <a:effectLst/>
                <a:latin typeface="Lato" panose="020F0502020204030203"/>
              </a:rPr>
              <a:t>rozporządzenie</a:t>
            </a:r>
            <a:r>
              <a:rPr lang="pl-PL" sz="1050" b="0" i="0" dirty="0">
                <a:effectLst/>
                <a:latin typeface="Lato" panose="020F0502020204030203"/>
              </a:rPr>
              <a:t> z dnia 17 grudnia 2015 r., które weszło w życie z dniem 1 stycznia 2016 r. w sprawie sposobu określenia zakresu wykorzystywania nabywanych towarów i usług do celów działalności gospodarczej w przypadku niektórych podatników (Dz. U. poz. 2193), zwane dalej rozporządzeniem.</a:t>
            </a:r>
          </a:p>
          <a:p>
            <a:pPr marL="0" indent="0">
              <a:buNone/>
            </a:pPr>
            <a:endParaRPr lang="pl-PL" sz="1050" dirty="0">
              <a:latin typeface="Lato" panose="020F0502020204030203"/>
            </a:endParaRPr>
          </a:p>
          <a:p>
            <a:pPr marL="0" indent="0">
              <a:buNone/>
            </a:pPr>
            <a:endParaRPr lang="pl-PL" sz="1400" b="1" i="0" dirty="0">
              <a:effectLst/>
              <a:latin typeface="Lato" panose="020F0502020204030203"/>
            </a:endParaRPr>
          </a:p>
          <a:p>
            <a:pPr marL="0" indent="0">
              <a:buNone/>
            </a:pPr>
            <a:r>
              <a:rPr lang="pl-PL" sz="1400" b="1" i="0" dirty="0">
                <a:effectLst/>
                <a:latin typeface="Lato" panose="020F0502020204030203"/>
              </a:rPr>
              <a:t>W przypadku jednostki samorządu terytorialnego sposób określenia proporcji ustala się odrębnie dla każdej z jednostek organizacyjnych jednostki samorządu terytorialnego.</a:t>
            </a:r>
            <a:endParaRPr lang="pl-PL" sz="2400" b="1" i="0" dirty="0">
              <a:effectLst/>
              <a:latin typeface="Lato" panose="020F0502020204030203"/>
            </a:endParaRPr>
          </a:p>
        </p:txBody>
      </p:sp>
      <p:sp>
        <p:nvSpPr>
          <p:cNvPr id="2" name="pole tekstowe 1">
            <a:extLst>
              <a:ext uri="{FF2B5EF4-FFF2-40B4-BE49-F238E27FC236}">
                <a16:creationId xmlns:a16="http://schemas.microsoft.com/office/drawing/2014/main" id="{6CF0A546-30C5-43D1-BA6F-14EBC5EDFC81}"/>
              </a:ext>
            </a:extLst>
          </p:cNvPr>
          <p:cNvSpPr txBox="1"/>
          <p:nvPr/>
        </p:nvSpPr>
        <p:spPr>
          <a:xfrm>
            <a:off x="1763688" y="5335671"/>
            <a:ext cx="5400600" cy="954107"/>
          </a:xfrm>
          <a:prstGeom prst="rect">
            <a:avLst/>
          </a:prstGeom>
          <a:noFill/>
        </p:spPr>
        <p:txBody>
          <a:bodyPr wrap="square" rtlCol="0">
            <a:spAutoFit/>
          </a:bodyPr>
          <a:lstStyle/>
          <a:p>
            <a:pPr algn="ctr"/>
            <a:r>
              <a:rPr lang="pl-PL" sz="1400" b="1" u="sng" dirty="0">
                <a:latin typeface="Lato" panose="020F0502020204030203"/>
              </a:rPr>
              <a:t>UWAGA! </a:t>
            </a:r>
          </a:p>
          <a:p>
            <a:pPr algn="ctr"/>
            <a:r>
              <a:rPr lang="pl-PL" sz="1400" dirty="0">
                <a:latin typeface="Lato" panose="020F0502020204030203"/>
              </a:rPr>
              <a:t>W przypadku wyboru alternatywnego </a:t>
            </a:r>
            <a:r>
              <a:rPr lang="pl-PL" sz="1400" dirty="0" err="1">
                <a:latin typeface="Lato" panose="020F0502020204030203"/>
              </a:rPr>
              <a:t>prewspółczynnika</a:t>
            </a:r>
            <a:r>
              <a:rPr lang="pl-PL" sz="1400" dirty="0">
                <a:latin typeface="Lato" panose="020F0502020204030203"/>
              </a:rPr>
              <a:t> istnieje możliwość uznania przez organy podatkowe takiej czynności za schemat podatkowy</a:t>
            </a:r>
          </a:p>
        </p:txBody>
      </p:sp>
    </p:spTree>
    <p:extLst>
      <p:ext uri="{BB962C8B-B14F-4D97-AF65-F5344CB8AC3E}">
        <p14:creationId xmlns:p14="http://schemas.microsoft.com/office/powerpoint/2010/main" val="4225110777"/>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Sposób określenia proporcji</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541425"/>
            <a:ext cx="8229600" cy="3775150"/>
          </a:xfrm>
        </p:spPr>
        <p:txBody>
          <a:bodyPr/>
          <a:lstStyle/>
          <a:p>
            <a:pPr marL="0" indent="0">
              <a:buNone/>
            </a:pPr>
            <a:r>
              <a:rPr lang="pl-PL" sz="1600" b="1" i="0" dirty="0">
                <a:solidFill>
                  <a:srgbClr val="333333"/>
                </a:solidFill>
                <a:effectLst/>
                <a:latin typeface="Lato" panose="020F0502020204030203"/>
              </a:rPr>
              <a:t>Rozporządzenie Ministra Finansów z dnia 17 grudnia 2015 r. w sprawie sposobu określania zakresu wykorzystywania nabywanych towarów i usług do celów działalności gospodarczej w przypadku niektórych podatników</a:t>
            </a:r>
            <a:r>
              <a:rPr lang="pl-PL" sz="1600" i="0" dirty="0">
                <a:solidFill>
                  <a:srgbClr val="333333"/>
                </a:solidFill>
                <a:effectLst/>
                <a:latin typeface="Lato" panose="020F0502020204030203"/>
              </a:rPr>
              <a:t>, określa sposób określania zakresu wykorzystywania nabywanych towarów i usług do celów działalności gospodarczej uznany za najbardziej odpowiadający specyfice wykonywanej działalności i dokonywanych nabyć, zwany dalej „sposobem określenia proporcji” oraz wskazuje dane, na podstawie których jest obliczana kwota podatku naliczonego z wykorzystaniem tego sposobu określenia proporcji, w przypadku:</a:t>
            </a:r>
          </a:p>
          <a:p>
            <a:pPr marL="0" indent="0">
              <a:spcBef>
                <a:spcPts val="0"/>
              </a:spcBef>
              <a:buNone/>
            </a:pPr>
            <a:endParaRPr lang="pl-PL" sz="1600" i="0" dirty="0">
              <a:solidFill>
                <a:srgbClr val="333333"/>
              </a:solidFill>
              <a:effectLst/>
              <a:latin typeface="Lato" panose="020F0502020204030203"/>
            </a:endParaRPr>
          </a:p>
          <a:p>
            <a:pPr marL="0" indent="0">
              <a:spcBef>
                <a:spcPts val="0"/>
              </a:spcBef>
              <a:buNone/>
            </a:pPr>
            <a:r>
              <a:rPr lang="pl-PL" sz="1600" i="0" dirty="0">
                <a:solidFill>
                  <a:srgbClr val="333333"/>
                </a:solidFill>
                <a:effectLst/>
                <a:latin typeface="Lato" panose="020F0502020204030203"/>
              </a:rPr>
              <a:t>• jednostek organizacyjnych jednostki samorządu terytorialnego, tj.:</a:t>
            </a:r>
          </a:p>
          <a:p>
            <a:pPr marL="400050" lvl="1" indent="0">
              <a:spcBef>
                <a:spcPts val="0"/>
              </a:spcBef>
              <a:buNone/>
            </a:pPr>
            <a:r>
              <a:rPr lang="pl-PL" sz="1050" i="0" dirty="0">
                <a:solidFill>
                  <a:srgbClr val="333333"/>
                </a:solidFill>
                <a:effectLst/>
                <a:latin typeface="Lato" panose="020F0502020204030203"/>
              </a:rPr>
              <a:t>– urzędu obsługującego jednostkę samorządu terytorialnego, działającego w formie samorządowej jednostki budżetowej, zwanego dalej również „urzędem obsługującym JST”,</a:t>
            </a:r>
          </a:p>
          <a:p>
            <a:pPr marL="400050" lvl="1" indent="0">
              <a:spcBef>
                <a:spcPts val="0"/>
              </a:spcBef>
              <a:buNone/>
            </a:pPr>
            <a:r>
              <a:rPr lang="pl-PL" sz="1050" i="0" dirty="0">
                <a:solidFill>
                  <a:srgbClr val="333333"/>
                </a:solidFill>
                <a:effectLst/>
                <a:latin typeface="Lato" panose="020F0502020204030203"/>
              </a:rPr>
              <a:t>– samorządowej jednostki budżetowej utworzonej przez jednostkę samorządu terytorialnego, zwanej dalej również „samorządową JB” lub „JB”,</a:t>
            </a:r>
          </a:p>
          <a:p>
            <a:pPr marL="400050" lvl="1" indent="0">
              <a:spcBef>
                <a:spcPts val="0"/>
              </a:spcBef>
              <a:buNone/>
            </a:pPr>
            <a:r>
              <a:rPr lang="pl-PL" sz="1050" i="0" dirty="0">
                <a:solidFill>
                  <a:srgbClr val="333333"/>
                </a:solidFill>
                <a:effectLst/>
                <a:latin typeface="Lato" panose="020F0502020204030203"/>
              </a:rPr>
              <a:t>– samorządowego zakładu budżetowego utworzonego przez jednostkę samorządu terytorialnego, zwanego dalej również „samorządowym ZB” lub „ZB”,</a:t>
            </a:r>
          </a:p>
          <a:p>
            <a:pPr marL="0" indent="0">
              <a:spcBef>
                <a:spcPts val="0"/>
              </a:spcBef>
              <a:buNone/>
            </a:pPr>
            <a:r>
              <a:rPr lang="pl-PL" sz="1600" i="0" dirty="0">
                <a:solidFill>
                  <a:srgbClr val="333333"/>
                </a:solidFill>
                <a:effectLst/>
                <a:latin typeface="Lato" panose="020F0502020204030203"/>
              </a:rPr>
              <a:t>• samorządowych instytucji kultury, zwanych dalej „samorządową IK”,</a:t>
            </a:r>
          </a:p>
          <a:p>
            <a:pPr marL="0" indent="0">
              <a:spcBef>
                <a:spcPts val="0"/>
              </a:spcBef>
              <a:buNone/>
            </a:pPr>
            <a:r>
              <a:rPr lang="pl-PL" sz="1600" i="0" dirty="0">
                <a:solidFill>
                  <a:srgbClr val="333333"/>
                </a:solidFill>
                <a:effectLst/>
                <a:latin typeface="Lato" panose="020F0502020204030203"/>
              </a:rPr>
              <a:t>• państwowych instytucji kultury, zwanych dalej „państwową JK”,</a:t>
            </a:r>
          </a:p>
          <a:p>
            <a:pPr marL="0" indent="0">
              <a:spcBef>
                <a:spcPts val="0"/>
              </a:spcBef>
              <a:buNone/>
            </a:pPr>
            <a:r>
              <a:rPr lang="pl-PL" sz="1600" i="0" dirty="0">
                <a:solidFill>
                  <a:srgbClr val="333333"/>
                </a:solidFill>
                <a:effectLst/>
                <a:latin typeface="Lato" panose="020F0502020204030203"/>
              </a:rPr>
              <a:t>• uczelni publicznych,</a:t>
            </a:r>
          </a:p>
          <a:p>
            <a:pPr marL="0" indent="0">
              <a:spcBef>
                <a:spcPts val="0"/>
              </a:spcBef>
              <a:buNone/>
            </a:pPr>
            <a:r>
              <a:rPr lang="pl-PL" sz="1600" i="0" dirty="0">
                <a:solidFill>
                  <a:srgbClr val="333333"/>
                </a:solidFill>
                <a:effectLst/>
                <a:latin typeface="Lato" panose="020F0502020204030203"/>
              </a:rPr>
              <a:t>• instytutów badawczych.</a:t>
            </a:r>
          </a:p>
          <a:p>
            <a:pPr marL="0" indent="0">
              <a:spcBef>
                <a:spcPts val="0"/>
              </a:spcBef>
              <a:buNone/>
            </a:pPr>
            <a:endParaRPr lang="pl-PL" sz="1400" i="0" dirty="0">
              <a:solidFill>
                <a:srgbClr val="333333"/>
              </a:solidFill>
              <a:effectLst/>
              <a:latin typeface="Lato" panose="020F0502020204030203"/>
            </a:endParaRPr>
          </a:p>
          <a:p>
            <a:pPr marL="0" indent="0">
              <a:spcBef>
                <a:spcPts val="0"/>
              </a:spcBef>
              <a:buNone/>
            </a:pPr>
            <a:endParaRPr lang="pl-PL" sz="1100" dirty="0">
              <a:solidFill>
                <a:srgbClr val="333333"/>
              </a:solidFill>
              <a:latin typeface="Lato" panose="020F0502020204030203"/>
            </a:endParaRPr>
          </a:p>
        </p:txBody>
      </p:sp>
    </p:spTree>
    <p:extLst>
      <p:ext uri="{BB962C8B-B14F-4D97-AF65-F5344CB8AC3E}">
        <p14:creationId xmlns:p14="http://schemas.microsoft.com/office/powerpoint/2010/main" val="153928477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Sposób określenia proporcji</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412776"/>
            <a:ext cx="8229600" cy="4248472"/>
          </a:xfrm>
        </p:spPr>
        <p:txBody>
          <a:bodyPr/>
          <a:lstStyle/>
          <a:p>
            <a:pPr marL="0" indent="0">
              <a:spcBef>
                <a:spcPts val="0"/>
              </a:spcBef>
              <a:buNone/>
            </a:pPr>
            <a:endParaRPr lang="pl-PL" sz="1100" dirty="0">
              <a:solidFill>
                <a:srgbClr val="333333"/>
              </a:solidFill>
              <a:latin typeface="Lato" panose="020F0502020204030203"/>
            </a:endParaRPr>
          </a:p>
          <a:p>
            <a:pPr marL="0" indent="0">
              <a:spcBef>
                <a:spcPts val="0"/>
              </a:spcBef>
              <a:buNone/>
            </a:pPr>
            <a:r>
              <a:rPr lang="pl-PL" sz="1600" b="1" i="0" dirty="0">
                <a:solidFill>
                  <a:srgbClr val="333333"/>
                </a:solidFill>
                <a:effectLst/>
                <a:latin typeface="Lato" panose="020F0502020204030203"/>
              </a:rPr>
              <a:t>Metoda przewidziana dla jednostek organizacyjnych jednostki samorządu terytorialnego</a:t>
            </a:r>
          </a:p>
          <a:p>
            <a:pPr marL="0" indent="0">
              <a:spcBef>
                <a:spcPts val="0"/>
              </a:spcBef>
              <a:buNone/>
            </a:pPr>
            <a:r>
              <a:rPr lang="pl-PL" sz="1400" i="0" dirty="0">
                <a:solidFill>
                  <a:srgbClr val="333333"/>
                </a:solidFill>
                <a:effectLst/>
                <a:latin typeface="Lato" panose="020F0502020204030203"/>
              </a:rPr>
              <a:t>W przypadku jednostki samorządu terytorialnego sposób określenia proporcji ustala się odrębnie dla:</a:t>
            </a:r>
          </a:p>
          <a:p>
            <a:pPr>
              <a:spcBef>
                <a:spcPts val="0"/>
              </a:spcBef>
              <a:buFontTx/>
              <a:buChar char="-"/>
            </a:pPr>
            <a:r>
              <a:rPr lang="pl-PL" sz="1400" i="0" dirty="0">
                <a:solidFill>
                  <a:srgbClr val="333333"/>
                </a:solidFill>
                <a:effectLst/>
                <a:latin typeface="Lato" panose="020F0502020204030203"/>
              </a:rPr>
              <a:t>urzędu obsługującego JST (tj. urzędu gminy, urzędu miasta, starostwa powiatowego oraz urzędu marszałkowskiego),</a:t>
            </a:r>
          </a:p>
          <a:p>
            <a:pPr>
              <a:spcBef>
                <a:spcPts val="0"/>
              </a:spcBef>
              <a:buFontTx/>
              <a:buChar char="-"/>
            </a:pPr>
            <a:r>
              <a:rPr lang="pl-PL" sz="1400" i="0" dirty="0">
                <a:solidFill>
                  <a:srgbClr val="333333"/>
                </a:solidFill>
                <a:effectLst/>
                <a:latin typeface="Lato" panose="020F0502020204030203"/>
              </a:rPr>
              <a:t>samorządowej jednostki budżetowej,</a:t>
            </a:r>
          </a:p>
          <a:p>
            <a:pPr>
              <a:spcBef>
                <a:spcPts val="0"/>
              </a:spcBef>
              <a:buFontTx/>
              <a:buChar char="-"/>
            </a:pPr>
            <a:r>
              <a:rPr lang="pl-PL" sz="1400" i="0" dirty="0">
                <a:solidFill>
                  <a:srgbClr val="333333"/>
                </a:solidFill>
                <a:effectLst/>
                <a:latin typeface="Lato" panose="020F0502020204030203"/>
              </a:rPr>
              <a:t>samorządowego zakładu </a:t>
            </a:r>
            <a:r>
              <a:rPr lang="pl-PL" sz="1400" i="0" dirty="0" err="1">
                <a:solidFill>
                  <a:srgbClr val="333333"/>
                </a:solidFill>
                <a:effectLst/>
                <a:latin typeface="Lato" panose="020F0502020204030203"/>
              </a:rPr>
              <a:t>budżetpwego</a:t>
            </a:r>
            <a:r>
              <a:rPr lang="pl-PL" sz="1400" i="0" dirty="0">
                <a:solidFill>
                  <a:srgbClr val="333333"/>
                </a:solidFill>
                <a:effectLst/>
                <a:latin typeface="Lato" panose="020F0502020204030203"/>
              </a:rPr>
              <a:t>.</a:t>
            </a:r>
          </a:p>
          <a:p>
            <a:pPr marL="0" indent="0">
              <a:spcBef>
                <a:spcPts val="0"/>
              </a:spcBef>
              <a:buNone/>
            </a:pPr>
            <a:r>
              <a:rPr lang="pl-PL" sz="1400" i="0" dirty="0">
                <a:solidFill>
                  <a:srgbClr val="333333"/>
                </a:solidFill>
                <a:effectLst/>
                <a:latin typeface="Lato" panose="020F0502020204030203"/>
              </a:rPr>
              <a:t>Oznacza to, że w przypadku JST nie będzie ustalany jeden „całościowy” sposób określenia proporcji dla JST jako osoby prawnej, tylko będą ustalane odrębnie sposoby określenia proporcji dla wymienionych wyżej jej poszczególnych jednostek organizacyjnych.</a:t>
            </a:r>
          </a:p>
          <a:p>
            <a:pPr marL="0" indent="0">
              <a:spcBef>
                <a:spcPts val="0"/>
              </a:spcBef>
              <a:buNone/>
            </a:pPr>
            <a:endParaRPr lang="pl-PL" sz="1100" dirty="0">
              <a:solidFill>
                <a:srgbClr val="333333"/>
              </a:solidFill>
              <a:latin typeface="Lato" panose="020F0502020204030203"/>
            </a:endParaRPr>
          </a:p>
          <a:p>
            <a:pPr marL="0" indent="0">
              <a:spcBef>
                <a:spcPts val="0"/>
              </a:spcBef>
              <a:buNone/>
            </a:pPr>
            <a:endParaRPr lang="pl-PL" sz="1100" i="0" dirty="0">
              <a:solidFill>
                <a:srgbClr val="333333"/>
              </a:solidFill>
              <a:effectLst/>
              <a:latin typeface="Lato" panose="020F0502020204030203"/>
            </a:endParaRPr>
          </a:p>
          <a:p>
            <a:pPr marL="0" indent="0">
              <a:spcBef>
                <a:spcPts val="0"/>
              </a:spcBef>
              <a:buNone/>
            </a:pPr>
            <a:endParaRPr lang="pl-PL" sz="1100" dirty="0">
              <a:solidFill>
                <a:srgbClr val="333333"/>
              </a:solidFill>
              <a:latin typeface="Lato" panose="020F0502020204030203"/>
            </a:endParaRPr>
          </a:p>
          <a:p>
            <a:pPr marL="0" indent="0">
              <a:spcBef>
                <a:spcPts val="0"/>
              </a:spcBef>
              <a:buNone/>
            </a:pPr>
            <a:r>
              <a:rPr lang="pl-PL" sz="1400" dirty="0">
                <a:solidFill>
                  <a:srgbClr val="333333"/>
                </a:solidFill>
                <a:latin typeface="Lato" panose="020F0502020204030203"/>
              </a:rPr>
              <a:t>O</a:t>
            </a:r>
            <a:r>
              <a:rPr lang="pl-PL" sz="1400" b="0" i="0" dirty="0">
                <a:solidFill>
                  <a:srgbClr val="333333"/>
                </a:solidFill>
                <a:effectLst/>
                <a:latin typeface="Lato" panose="020F0502020204030203"/>
              </a:rPr>
              <a:t>rgany podatkowe stoją na stanowisku, że jednostka samorządu terytorialnego</a:t>
            </a:r>
            <a:r>
              <a:rPr lang="pl-PL" sz="1400" dirty="0">
                <a:solidFill>
                  <a:srgbClr val="333333"/>
                </a:solidFill>
                <a:latin typeface="Lato" panose="020F0502020204030203"/>
              </a:rPr>
              <a:t> </a:t>
            </a:r>
            <a:r>
              <a:rPr lang="pl-PL" sz="1400" b="0" i="0" dirty="0">
                <a:solidFill>
                  <a:srgbClr val="333333"/>
                </a:solidFill>
                <a:effectLst/>
                <a:latin typeface="Lato" panose="020F0502020204030203"/>
              </a:rPr>
              <a:t>może jedynie ustalić odrębną proporcję dla urzędu ją obsługującego, samorządowej jednostki budżetowej lub zakładu budżetowego. Natomiast podatnik będący jednostką samorządu terytorialnego nie może wyodrębnić jednego składnika majątkowego i określić dla niego proporcji wykorzystania do celów opodatkowanych i nieopodatkowanych. Przepisy nie dają bowiem możliwości ustalania proporcji dla poszczególnych składników majątkowych.</a:t>
            </a:r>
            <a:endParaRPr lang="pl-PL" sz="1400" i="0" dirty="0">
              <a:solidFill>
                <a:srgbClr val="333333"/>
              </a:solidFill>
              <a:effectLst/>
              <a:latin typeface="Lato" panose="020F0502020204030203"/>
            </a:endParaRPr>
          </a:p>
        </p:txBody>
      </p:sp>
    </p:spTree>
    <p:extLst>
      <p:ext uri="{BB962C8B-B14F-4D97-AF65-F5344CB8AC3E}">
        <p14:creationId xmlns:p14="http://schemas.microsoft.com/office/powerpoint/2010/main" val="149624008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Sposób określenia proporcji</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114854"/>
            <a:ext cx="8229600" cy="2628292"/>
          </a:xfrm>
        </p:spPr>
        <p:txBody>
          <a:bodyPr/>
          <a:lstStyle/>
          <a:p>
            <a:pPr marL="0" indent="0">
              <a:spcBef>
                <a:spcPts val="0"/>
              </a:spcBef>
              <a:spcAft>
                <a:spcPts val="0"/>
              </a:spcAft>
              <a:buNone/>
            </a:pPr>
            <a:r>
              <a:rPr lang="pl-PL" sz="1600" u="sng" dirty="0">
                <a:solidFill>
                  <a:srgbClr val="000000"/>
                </a:solidFill>
                <a:effectLst/>
                <a:latin typeface="Lato"/>
                <a:ea typeface="Times New Roman" panose="02020603050405020304" pitchFamily="18" charset="0"/>
                <a:cs typeface="Calibri" panose="020F0502020204030204" pitchFamily="34" charset="0"/>
              </a:rPr>
              <a:t>W świetle orzecznictwa sądów administracyjnych </a:t>
            </a:r>
            <a:r>
              <a:rPr lang="pl-PL" sz="1600" dirty="0">
                <a:solidFill>
                  <a:srgbClr val="000000"/>
                </a:solidFill>
                <a:effectLst/>
                <a:latin typeface="Lato"/>
                <a:ea typeface="Times New Roman" panose="02020603050405020304" pitchFamily="18" charset="0"/>
                <a:cs typeface="Calibri" panose="020F0502020204030204" pitchFamily="34" charset="0"/>
              </a:rPr>
              <a:t>nie ma wątpliwości, że nawet podatnicy wymienieni w rozporządzeniu Ministra Finansów </a:t>
            </a:r>
            <a:r>
              <a:rPr lang="pl-PL" sz="1600" b="1" dirty="0">
                <a:solidFill>
                  <a:srgbClr val="000000"/>
                </a:solidFill>
                <a:effectLst/>
                <a:latin typeface="Lato"/>
                <a:ea typeface="Times New Roman" panose="02020603050405020304" pitchFamily="18" charset="0"/>
                <a:cs typeface="Calibri" panose="020F0502020204030204" pitchFamily="34" charset="0"/>
              </a:rPr>
              <a:t>mają prawo zastosować inny niż przewidziany dla nich sposób określenia proporcji, </a:t>
            </a:r>
            <a:r>
              <a:rPr lang="pl-PL" sz="1600" b="1" u="sng" dirty="0">
                <a:solidFill>
                  <a:srgbClr val="000000"/>
                </a:solidFill>
                <a:effectLst/>
                <a:latin typeface="Lato"/>
                <a:ea typeface="Times New Roman" panose="02020603050405020304" pitchFamily="18" charset="0"/>
                <a:cs typeface="Calibri" panose="020F0502020204030204" pitchFamily="34" charset="0"/>
              </a:rPr>
              <a:t>o ile wykażą, </a:t>
            </a:r>
            <a:r>
              <a:rPr lang="pl-PL" sz="1600" b="1" dirty="0">
                <a:solidFill>
                  <a:srgbClr val="000000"/>
                </a:solidFill>
                <a:effectLst/>
                <a:latin typeface="Lato"/>
                <a:ea typeface="Times New Roman" panose="02020603050405020304" pitchFamily="18" charset="0"/>
                <a:cs typeface="Calibri" panose="020F0502020204030204" pitchFamily="34" charset="0"/>
              </a:rPr>
              <a:t>że ten inny sposób jest bardziej reprezentatywny do całej działalności gospodarczej, a zaproponowana metoda będzie odpowiadała najbardziej specyfice prowadzonej przez podatnika działalności gospodarczej</a:t>
            </a:r>
            <a:r>
              <a:rPr lang="pl-PL" sz="1600" dirty="0">
                <a:solidFill>
                  <a:srgbClr val="000000"/>
                </a:solidFill>
                <a:effectLst/>
                <a:latin typeface="Lato"/>
                <a:ea typeface="Times New Roman" panose="02020603050405020304" pitchFamily="18" charset="0"/>
                <a:cs typeface="Calibri" panose="020F0502020204030204" pitchFamily="34" charset="0"/>
              </a:rPr>
              <a:t> (por. wyroki NSA z 19 grudnia 2018 roku, sygn. akt I FSK 715/18; z 19 grudnia 2018 roku, sygn. akt I FSK 795/18; z 10 stycznia 2019 roku, sygn. akt I FSK 444/18; z 16 stycznia 2019 roku, sygn. akt I FSK 1391/18; z 7 lutego 2019 roku, sygn. akt I FSK 411/18; z 18 lipca 2019 roku, sygn. akt I FSK 939/18, z 29 sierpnia 2019 roku, sygn. akt I FSK 338/17).</a:t>
            </a:r>
            <a:endParaRPr lang="pl-PL" sz="1600" dirty="0">
              <a:effectLst/>
              <a:latin typeface="Lat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24556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VAT dla działalności wodno-kanalizacyjnej gminy</a:t>
            </a:r>
          </a:p>
        </p:txBody>
      </p:sp>
      <p:graphicFrame>
        <p:nvGraphicFramePr>
          <p:cNvPr id="2" name="Tabela 2">
            <a:extLst>
              <a:ext uri="{FF2B5EF4-FFF2-40B4-BE49-F238E27FC236}">
                <a16:creationId xmlns:a16="http://schemas.microsoft.com/office/drawing/2014/main" id="{03EAA123-2163-4277-9055-1DA6BB097A27}"/>
              </a:ext>
            </a:extLst>
          </p:cNvPr>
          <p:cNvGraphicFramePr>
            <a:graphicFrameLocks noGrp="1"/>
          </p:cNvGraphicFramePr>
          <p:nvPr>
            <p:ph idx="1"/>
            <p:extLst>
              <p:ext uri="{D42A27DB-BD31-4B8C-83A1-F6EECF244321}">
                <p14:modId xmlns:p14="http://schemas.microsoft.com/office/powerpoint/2010/main" val="806355797"/>
              </p:ext>
            </p:extLst>
          </p:nvPr>
        </p:nvGraphicFramePr>
        <p:xfrm>
          <a:off x="457200" y="1600200"/>
          <a:ext cx="8229600" cy="3596640"/>
        </p:xfrm>
        <a:graphic>
          <a:graphicData uri="http://schemas.openxmlformats.org/drawingml/2006/table">
            <a:tbl>
              <a:tblPr firstRow="1" bandRow="1">
                <a:tableStyleId>{912C8C85-51F0-491E-9774-3900AFEF0FD7}</a:tableStyleId>
              </a:tblPr>
              <a:tblGrid>
                <a:gridCol w="4114800">
                  <a:extLst>
                    <a:ext uri="{9D8B030D-6E8A-4147-A177-3AD203B41FA5}">
                      <a16:colId xmlns:a16="http://schemas.microsoft.com/office/drawing/2014/main" val="3539579255"/>
                    </a:ext>
                  </a:extLst>
                </a:gridCol>
                <a:gridCol w="4114800">
                  <a:extLst>
                    <a:ext uri="{9D8B030D-6E8A-4147-A177-3AD203B41FA5}">
                      <a16:colId xmlns:a16="http://schemas.microsoft.com/office/drawing/2014/main" val="3538980517"/>
                    </a:ext>
                  </a:extLst>
                </a:gridCol>
              </a:tblGrid>
              <a:tr h="820688">
                <a:tc>
                  <a:txBody>
                    <a:bodyPr/>
                    <a:lstStyle/>
                    <a:p>
                      <a:r>
                        <a:rPr lang="pl-PL" sz="1400" b="1" kern="1200" dirty="0">
                          <a:solidFill>
                            <a:schemeClr val="tx1"/>
                          </a:solidFill>
                          <a:effectLst/>
                          <a:latin typeface="Lato" panose="020F0502020204030203"/>
                        </a:rPr>
                        <a:t>Gmina może zastosować inny </a:t>
                      </a:r>
                      <a:r>
                        <a:rPr lang="pl-PL" sz="1400" b="1" kern="1200" dirty="0" err="1">
                          <a:solidFill>
                            <a:schemeClr val="tx1"/>
                          </a:solidFill>
                          <a:effectLst/>
                          <a:latin typeface="Lato" panose="020F0502020204030203"/>
                        </a:rPr>
                        <a:t>prewspółczynnik</a:t>
                      </a:r>
                      <a:r>
                        <a:rPr lang="pl-PL" sz="1400" b="1" kern="1200" dirty="0">
                          <a:solidFill>
                            <a:schemeClr val="tx1"/>
                          </a:solidFill>
                          <a:effectLst/>
                          <a:latin typeface="Lato" panose="020F0502020204030203"/>
                        </a:rPr>
                        <a:t> niż określony w rozporządzeniu Ministra Finansów, w szczególności oparty na wyliczeniu metrów sześciennych zużytej wody.</a:t>
                      </a:r>
                      <a:endParaRPr lang="pl-PL" sz="1400" dirty="0">
                        <a:solidFill>
                          <a:schemeClr val="tx1"/>
                        </a:solidFill>
                        <a:latin typeface="Lato" panose="020F050202020403020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pl-PL" sz="1400" b="1" kern="1200" dirty="0">
                          <a:solidFill>
                            <a:schemeClr val="tx1"/>
                          </a:solidFill>
                          <a:effectLst/>
                          <a:latin typeface="Lato" panose="020F0502020204030203"/>
                        </a:rPr>
                        <a:t>Gmina powinna stosować </a:t>
                      </a:r>
                      <a:r>
                        <a:rPr lang="pl-PL" sz="1400" b="1" kern="1200" dirty="0" err="1">
                          <a:solidFill>
                            <a:schemeClr val="tx1"/>
                          </a:solidFill>
                          <a:effectLst/>
                          <a:latin typeface="Lato" panose="020F0502020204030203"/>
                        </a:rPr>
                        <a:t>prewspółczynnik</a:t>
                      </a:r>
                      <a:r>
                        <a:rPr lang="pl-PL" sz="1400" b="1" kern="1200" dirty="0">
                          <a:solidFill>
                            <a:schemeClr val="tx1"/>
                          </a:solidFill>
                          <a:effectLst/>
                          <a:latin typeface="Lato" panose="020F0502020204030203"/>
                        </a:rPr>
                        <a:t> określony w rozporządzeniu Ministra Finansów</a:t>
                      </a:r>
                      <a:endParaRPr lang="pl-PL" sz="1400" dirty="0">
                        <a:solidFill>
                          <a:schemeClr val="tx1"/>
                        </a:solidFill>
                        <a:latin typeface="Lato" panose="020F0502020204030203"/>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74907904"/>
                  </a:ext>
                </a:extLst>
              </a:tr>
              <a:tr h="0">
                <a:tc>
                  <a:txBody>
                    <a:bodyPr/>
                    <a:lstStyle/>
                    <a:p>
                      <a:r>
                        <a:rPr lang="pl-PL" sz="1400" b="0" kern="1200" dirty="0">
                          <a:solidFill>
                            <a:schemeClr val="dk1"/>
                          </a:solidFill>
                          <a:effectLst/>
                          <a:latin typeface="Lato" panose="020F0502020204030203"/>
                        </a:rPr>
                        <a:t>"W sytuacji gdy gmina przy pomocy danych pochodzących z liczników jest w stanie określić udział liczby metrów sześciennych odprowadzonych od podmiotów zewnętrznych ścieków w całkowitej ilości metrów sześciennych odprowadzonych ścieków (zarówno od podmiotów zewnętrznych jak i jednostek organizacyjnych gminy), to wybrana przez gminę daje możliwość obiektywnego i rzetelnego wyodrębnienia części wydatków faktycznie przypadających wyłącznie na działalność gospodarczą opodatkowaną VAT (sprzedaż usług odbioru ścieków na rzecz podmiotów zewnętrznych).</a:t>
                      </a:r>
                      <a:endParaRPr lang="pl-PL" sz="1400" dirty="0">
                        <a:latin typeface="Lato" panose="020F050202020403020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pl-PL" sz="1400" b="0" kern="1200" dirty="0">
                          <a:solidFill>
                            <a:schemeClr val="dk1"/>
                          </a:solidFill>
                          <a:effectLst/>
                          <a:latin typeface="Lato" panose="020F0502020204030203"/>
                        </a:rPr>
                        <a:t>"Podatnik nie wykazał aby sposób określenia proporcji dla odliczenia podatku VAT wg rozporządzenia nie odpowiadał specyfice wykonywanej przez gminę działalności. Nie wystarczy w tym zakresie ogólne stwierdzenie, że "Gmina jest zdania, iż może zastosować inny, bardziej reprezentatywny sposób określenia proporcji", np. w oparciu o ilości zużytej wody i odprowadzonych ścieków."</a:t>
                      </a:r>
                      <a:endParaRPr lang="pl-PL" sz="1400" dirty="0">
                        <a:latin typeface="Lato" panose="020F0502020204030203"/>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9810493"/>
                  </a:ext>
                </a:extLst>
              </a:tr>
            </a:tbl>
          </a:graphicData>
        </a:graphic>
      </p:graphicFrame>
    </p:spTree>
    <p:extLst>
      <p:ext uri="{BB962C8B-B14F-4D97-AF65-F5344CB8AC3E}">
        <p14:creationId xmlns:p14="http://schemas.microsoft.com/office/powerpoint/2010/main" val="318402771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err="1">
                <a:latin typeface="Novecento wide Book"/>
              </a:rPr>
              <a:t>Prewspółczynnik</a:t>
            </a:r>
            <a:r>
              <a:rPr lang="pl-PL" sz="1800" b="1" dirty="0">
                <a:latin typeface="Novecento wide Book"/>
              </a:rPr>
              <a:t> VAT dla usług komunikacji miejskiej. </a:t>
            </a:r>
          </a:p>
        </p:txBody>
      </p:sp>
      <p:graphicFrame>
        <p:nvGraphicFramePr>
          <p:cNvPr id="2" name="Symbol zastępczy zawartości 1">
            <a:extLst>
              <a:ext uri="{FF2B5EF4-FFF2-40B4-BE49-F238E27FC236}">
                <a16:creationId xmlns:a16="http://schemas.microsoft.com/office/drawing/2014/main" id="{7D9AF05B-8ACF-45EB-A2C0-3BA6E947F99A}"/>
              </a:ext>
            </a:extLst>
          </p:cNvPr>
          <p:cNvGraphicFramePr>
            <a:graphicFrameLocks noGrp="1"/>
          </p:cNvGraphicFramePr>
          <p:nvPr>
            <p:ph idx="1"/>
            <p:extLst>
              <p:ext uri="{D42A27DB-BD31-4B8C-83A1-F6EECF244321}">
                <p14:modId xmlns:p14="http://schemas.microsoft.com/office/powerpoint/2010/main" val="3379805333"/>
              </p:ext>
            </p:extLst>
          </p:nvPr>
        </p:nvGraphicFramePr>
        <p:xfrm>
          <a:off x="457200" y="1196752"/>
          <a:ext cx="82296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9171337"/>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Sposób określenia proporcji w przypadku przekazania inwestycji jednostce organizacyjnej JST</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060848"/>
            <a:ext cx="8229600" cy="2736304"/>
          </a:xfrm>
        </p:spPr>
        <p:txBody>
          <a:bodyPr/>
          <a:lstStyle/>
          <a:p>
            <a:pPr marL="0" indent="0" algn="just">
              <a:buNone/>
            </a:pPr>
            <a:r>
              <a:rPr lang="pl-PL" sz="1400" dirty="0">
                <a:latin typeface="Lato"/>
              </a:rPr>
              <a:t>W </a:t>
            </a:r>
            <a:r>
              <a:rPr lang="pl-PL" sz="1400" b="0" i="0" dirty="0">
                <a:effectLst/>
                <a:latin typeface="Lato"/>
              </a:rPr>
              <a:t>przypadku nabycia towarów i usług w związku z realizacją inwestycji, które zostaną przekazane jednostkom budżetowym i będą wykorzystywane przez te jednostki budżetowe do działalności gospodarczej (opodatkowanej i zwolnionej z VAT) oraz do czynności pozostających poza działalnością gospodarczą (czynności niepodlegające VAT), </a:t>
            </a:r>
            <a:r>
              <a:rPr lang="pl-PL" sz="1400" b="1" i="0" dirty="0">
                <a:effectLst/>
                <a:latin typeface="Lato"/>
              </a:rPr>
              <a:t>Wnioskodawcy będzie przysługiwało prawo do odliczenia podatku naliczonego </a:t>
            </a:r>
            <a:r>
              <a:rPr lang="pl-PL" sz="1400" b="1" i="0" u="sng" dirty="0">
                <a:effectLst/>
                <a:latin typeface="Lato"/>
              </a:rPr>
              <a:t>przy zastosowaniu tzw. </a:t>
            </a:r>
            <a:r>
              <a:rPr lang="pl-PL" sz="1400" b="1" i="0" u="sng" dirty="0" err="1">
                <a:effectLst/>
                <a:latin typeface="Lato"/>
              </a:rPr>
              <a:t>prewspółczynnika</a:t>
            </a:r>
            <a:r>
              <a:rPr lang="pl-PL" sz="1400" b="1" i="0" u="sng" dirty="0">
                <a:effectLst/>
                <a:latin typeface="Lato"/>
              </a:rPr>
              <a:t> obliczonego dla jednostki budżetowej wykorzystującej zakupione towary i usługi.</a:t>
            </a:r>
          </a:p>
          <a:p>
            <a:pPr marL="0" indent="0" algn="just">
              <a:buNone/>
            </a:pPr>
            <a:endParaRPr lang="pl-PL" sz="1400" dirty="0">
              <a:latin typeface="Lato"/>
            </a:endParaRPr>
          </a:p>
          <a:p>
            <a:pPr marL="0" indent="0" algn="just">
              <a:buNone/>
            </a:pPr>
            <a:r>
              <a:rPr lang="pl-PL" sz="1400" dirty="0">
                <a:latin typeface="Lato"/>
              </a:rPr>
              <a:t>W sytuacji gdy Gmina ponosi wydatki inwestycyjne i wydatki bieżące dotyczące inwestycji, która została przekazana na rzecz jednostki organizacyjnej, Wnioskodawca dokonując odliczenia VAT od tego typu wydatków powinien zastosować </a:t>
            </a:r>
            <a:r>
              <a:rPr lang="pl-PL" sz="1400" dirty="0" err="1">
                <a:latin typeface="Lato"/>
              </a:rPr>
              <a:t>prewspółczynnik</a:t>
            </a:r>
            <a:r>
              <a:rPr lang="pl-PL" sz="1400" dirty="0">
                <a:latin typeface="Lato"/>
              </a:rPr>
              <a:t> jednostki organizacyjnej Gminy, której została przekazana Inwestycja (</a:t>
            </a:r>
            <a:r>
              <a:rPr lang="pl-PL" sz="1400" b="0" i="0" dirty="0">
                <a:effectLst/>
                <a:latin typeface="Lato"/>
              </a:rPr>
              <a:t>interpretacja indywidualna Dyrektora Krajowej Informacji Skarbowej z 28.3.2017 r. (</a:t>
            </a:r>
            <a:r>
              <a:rPr lang="pl-PL" sz="1400" b="0" i="0" u="none" strike="noStrike" dirty="0">
                <a:effectLst/>
                <a:latin typeface="Lato"/>
              </a:rPr>
              <a:t>1061-IPTPP1.4512.78.2017.1.MW</a:t>
            </a:r>
            <a:r>
              <a:rPr lang="pl-PL" sz="1400" b="0" i="0" dirty="0">
                <a:effectLst/>
                <a:latin typeface="Lato"/>
              </a:rPr>
              <a:t>).</a:t>
            </a:r>
            <a:endParaRPr lang="pl-PL" sz="1100" i="0" dirty="0">
              <a:effectLst/>
              <a:latin typeface="Lato" panose="020F0502020204030203"/>
            </a:endParaRPr>
          </a:p>
        </p:txBody>
      </p:sp>
    </p:spTree>
    <p:extLst>
      <p:ext uri="{BB962C8B-B14F-4D97-AF65-F5344CB8AC3E}">
        <p14:creationId xmlns:p14="http://schemas.microsoft.com/office/powerpoint/2010/main" val="358029017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Obowiązek stosowania </a:t>
            </a:r>
            <a:r>
              <a:rPr lang="pl-PL" sz="1800" b="1" dirty="0" err="1">
                <a:latin typeface="Novecento wide Book"/>
              </a:rPr>
              <a:t>prewspółczynnika</a:t>
            </a:r>
            <a:r>
              <a:rPr lang="pl-PL" sz="1800" b="1" dirty="0">
                <a:latin typeface="Novecento wide Book"/>
              </a:rPr>
              <a:t> przed 2016 r.</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494342"/>
            <a:ext cx="8229600" cy="3991174"/>
          </a:xfrm>
        </p:spPr>
        <p:txBody>
          <a:bodyPr/>
          <a:lstStyle/>
          <a:p>
            <a:pPr marL="0" indent="0">
              <a:spcBef>
                <a:spcPts val="0"/>
              </a:spcBef>
              <a:buNone/>
            </a:pPr>
            <a:r>
              <a:rPr lang="pl-PL" sz="1400" b="1" i="0" dirty="0">
                <a:solidFill>
                  <a:srgbClr val="808080"/>
                </a:solidFill>
                <a:effectLst/>
                <a:latin typeface="Noto Serif"/>
              </a:rPr>
              <a:t> </a:t>
            </a:r>
            <a:r>
              <a:rPr lang="pl-PL" sz="1000" b="1" dirty="0">
                <a:solidFill>
                  <a:srgbClr val="1B1B1B"/>
                </a:solidFill>
                <a:latin typeface="Open Sans"/>
              </a:rPr>
              <a:t/>
            </a:r>
            <a:br>
              <a:rPr lang="pl-PL" sz="1000" b="1" dirty="0">
                <a:solidFill>
                  <a:srgbClr val="1B1B1B"/>
                </a:solidFill>
                <a:latin typeface="Open Sans"/>
              </a:rPr>
            </a:br>
            <a:r>
              <a:rPr lang="pl-PL" sz="1400" dirty="0">
                <a:latin typeface="Lato" panose="020F0502020204030203"/>
              </a:rPr>
              <a:t>P</a:t>
            </a:r>
            <a:r>
              <a:rPr lang="pl-PL" sz="1400" dirty="0">
                <a:effectLst/>
                <a:latin typeface="Lato" panose="020F0502020204030203"/>
              </a:rPr>
              <a:t>rzepis art. 86 ust. 1 u</a:t>
            </a:r>
            <a:r>
              <a:rPr lang="pl-PL" sz="1400" dirty="0">
                <a:latin typeface="Lato" panose="020F0502020204030203"/>
              </a:rPr>
              <a:t>stawy o VAT </a:t>
            </a:r>
            <a:r>
              <a:rPr lang="pl-PL" sz="1400" dirty="0">
                <a:effectLst/>
                <a:latin typeface="Lato" panose="020F0502020204030203"/>
              </a:rPr>
              <a:t>stanowi transpozycję art. 168 Dyrektywy 112, dlatego przy jego wykładni należy się odwołać do wyroku </a:t>
            </a:r>
            <a:r>
              <a:rPr lang="pl-PL" sz="1400" u="sng" dirty="0">
                <a:effectLst/>
                <a:latin typeface="Lato" panose="020F0502020204030203"/>
              </a:rPr>
              <a:t>TSUE z 8 maja 2019 r. w sprawie C-566/17, </a:t>
            </a:r>
            <a:r>
              <a:rPr lang="pl-PL" sz="1400" dirty="0">
                <a:effectLst/>
                <a:latin typeface="Lato" panose="020F0502020204030203"/>
              </a:rPr>
              <a:t>gdzie stwierdzono, że art. 168 Dyrektywy VAT nie pozwala podatnikowi na pełne odliczenie podatku od wartości dodanej (VAT) naliczonego w związku z nabyciem przez niego towarów i usług w celu prowadzenia zarówno działalności gospodarczej, opodatkowanej VAT, jak i działalności niemającej charakteru gospodarczego, która nie wchodzi w zakres stosowania VAT, </a:t>
            </a:r>
            <a:r>
              <a:rPr lang="pl-PL" sz="1400" b="1" dirty="0">
                <a:effectLst/>
                <a:latin typeface="Lato" panose="020F0502020204030203"/>
              </a:rPr>
              <a:t>także gdy brak we właściwych przepisach podatkowych szczególnych uregulowań </a:t>
            </a:r>
            <a:r>
              <a:rPr lang="pl-PL" sz="1400" dirty="0">
                <a:effectLst/>
                <a:latin typeface="Lato" panose="020F0502020204030203"/>
              </a:rPr>
              <a:t>dotyczących kryteriów i metod podziału, które umożliwiłyby podatnikowi określenie części VAT naliczonego, którą należy uważać za związaną, odpowiednio, z jego działalnością gospodarczą i działalnością niemającą charakteru gospodarczego.</a:t>
            </a:r>
          </a:p>
          <a:p>
            <a:pPr marL="0" indent="0" algn="just">
              <a:spcBef>
                <a:spcPts val="0"/>
              </a:spcBef>
              <a:buNone/>
            </a:pPr>
            <a:endParaRPr lang="pl-PL" sz="1400" b="0" i="0" dirty="0">
              <a:solidFill>
                <a:srgbClr val="333333"/>
              </a:solidFill>
              <a:effectLst/>
              <a:latin typeface="Lato" panose="020F0502020204030203"/>
            </a:endParaRPr>
          </a:p>
          <a:p>
            <a:pPr marL="0" indent="0" algn="just">
              <a:spcBef>
                <a:spcPts val="0"/>
              </a:spcBef>
              <a:buNone/>
            </a:pPr>
            <a:r>
              <a:rPr lang="pl-PL" sz="1400" b="0" i="0" dirty="0">
                <a:solidFill>
                  <a:srgbClr val="333333"/>
                </a:solidFill>
                <a:effectLst/>
                <a:latin typeface="Lato" panose="020F0502020204030203"/>
              </a:rPr>
              <a:t>JST, stowarzyszenia, fundacje, muzea, jednostki kultury, uczelnie, publiczne radio czy telewizja nie mogły przed 2016 r. odliczać pełnego VAT, a jedynie jego część, stosując </a:t>
            </a:r>
            <a:r>
              <a:rPr lang="pl-PL" sz="1400" b="0" i="0" dirty="0" err="1">
                <a:solidFill>
                  <a:srgbClr val="333333"/>
                </a:solidFill>
                <a:effectLst/>
                <a:latin typeface="Lato" panose="020F0502020204030203"/>
              </a:rPr>
              <a:t>prewspółczynnik</a:t>
            </a:r>
            <a:r>
              <a:rPr lang="pl-PL" sz="1400" b="0" i="0" dirty="0">
                <a:solidFill>
                  <a:srgbClr val="333333"/>
                </a:solidFill>
                <a:effectLst/>
                <a:latin typeface="Lato" panose="020F0502020204030203"/>
              </a:rPr>
              <a:t>. Bez znaczenia jest to, że do ustawy o VAT zasady jego obliczania wprowadzono później.</a:t>
            </a:r>
          </a:p>
          <a:p>
            <a:pPr marL="0" indent="0" algn="just">
              <a:spcBef>
                <a:spcPts val="0"/>
              </a:spcBef>
              <a:buNone/>
            </a:pPr>
            <a:endParaRPr lang="pl-PL" sz="1400" dirty="0">
              <a:solidFill>
                <a:srgbClr val="333333"/>
              </a:solidFill>
              <a:latin typeface="Lato" panose="020F0502020204030203"/>
            </a:endParaRPr>
          </a:p>
          <a:p>
            <a:pPr marL="0" indent="0" algn="just">
              <a:spcBef>
                <a:spcPts val="0"/>
              </a:spcBef>
              <a:buNone/>
            </a:pPr>
            <a:r>
              <a:rPr lang="pl-PL" sz="1400" b="0" i="0" dirty="0">
                <a:solidFill>
                  <a:srgbClr val="333333"/>
                </a:solidFill>
                <a:effectLst/>
                <a:latin typeface="Lato" panose="020F0502020204030203"/>
              </a:rPr>
              <a:t>Jeśli przed 2016 r. odliczały one cały VAT od wydatków wykorzystywanych do działalności mieszanej, to organy podatkowe mogą zażądać od nich zwrotu części podatku. </a:t>
            </a:r>
          </a:p>
        </p:txBody>
      </p:sp>
    </p:spTree>
    <p:extLst>
      <p:ext uri="{BB962C8B-B14F-4D97-AF65-F5344CB8AC3E}">
        <p14:creationId xmlns:p14="http://schemas.microsoft.com/office/powerpoint/2010/main" val="319575356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98376" y="1525567"/>
            <a:ext cx="8147248" cy="3806866"/>
          </a:xfrm>
        </p:spPr>
        <p:txBody>
          <a:bodyPr/>
          <a:lstStyle/>
          <a:p>
            <a:pPr marL="0" indent="0">
              <a:spcBef>
                <a:spcPts val="0"/>
              </a:spcBef>
              <a:buNone/>
            </a:pPr>
            <a:r>
              <a:rPr lang="pl-PL" sz="1600" b="1" i="0" dirty="0">
                <a:effectLst/>
                <a:latin typeface="Lato" panose="020F0502020204030203"/>
              </a:rPr>
              <a:t>Obowiązek ustalenia przez JST zakresu prawa do odliczenia VAT co do zasady był przestrzegany</a:t>
            </a:r>
          </a:p>
          <a:p>
            <a:pPr marL="0" indent="0">
              <a:spcBef>
                <a:spcPts val="0"/>
              </a:spcBef>
              <a:buNone/>
            </a:pPr>
            <a:r>
              <a:rPr lang="pl-PL" sz="1600" b="0" i="0" dirty="0">
                <a:effectLst/>
                <a:latin typeface="Lato" panose="020F0502020204030203"/>
              </a:rPr>
              <a:t>JST w większości przypadków dokonywały obliczeń </a:t>
            </a:r>
            <a:r>
              <a:rPr lang="pl-PL" sz="1600" b="0" i="0" dirty="0" err="1">
                <a:effectLst/>
                <a:latin typeface="Lato" panose="020F0502020204030203"/>
              </a:rPr>
              <a:t>prewspółczynnika</a:t>
            </a:r>
            <a:r>
              <a:rPr lang="pl-PL" sz="1600" dirty="0">
                <a:latin typeface="Lato" panose="020F0502020204030203"/>
              </a:rPr>
              <a:t> </a:t>
            </a:r>
            <a:r>
              <a:rPr lang="pl-PL" sz="1600" b="0" i="0" dirty="0">
                <a:effectLst/>
                <a:latin typeface="Lato" panose="020F0502020204030203"/>
              </a:rPr>
              <a:t>i współczynnika za pomocą własnych zasobów. W przypadku trzech JST skorzystano z usług zewnętrznych firm doradczych. Ujawniono nieprawidłowość polegającą na zaniechaniu stosowania metody proporcjonalnego odliczenia VAT za pomocą </a:t>
            </a:r>
            <a:r>
              <a:rPr lang="pl-PL" sz="1600" b="0" i="0" dirty="0" err="1">
                <a:effectLst/>
                <a:latin typeface="Lato" panose="020F0502020204030203"/>
              </a:rPr>
              <a:t>prewspółczynnika</a:t>
            </a:r>
            <a:r>
              <a:rPr lang="pl-PL" sz="1600" b="0" i="0" dirty="0">
                <a:effectLst/>
                <a:latin typeface="Lato" panose="020F0502020204030203"/>
              </a:rPr>
              <a:t> i współczynnika w 2017 r. przez Gminę Miejską Łódź (jej 196 jednostek organizacyjnych). Stanowiło to naruszenie art. 86 ust. 1 i 2a oraz art. 90 ust. 1 i 2 ustawy o VAT. </a:t>
            </a:r>
          </a:p>
          <a:p>
            <a:pPr marL="0" indent="0">
              <a:spcBef>
                <a:spcPts val="0"/>
              </a:spcBef>
              <a:buNone/>
            </a:pPr>
            <a:endParaRPr lang="pl-PL" sz="1600" dirty="0">
              <a:latin typeface="Lato" panose="020F0502020204030203"/>
            </a:endParaRPr>
          </a:p>
          <a:p>
            <a:pPr marL="0" indent="0">
              <a:spcBef>
                <a:spcPts val="0"/>
              </a:spcBef>
              <a:buNone/>
            </a:pPr>
            <a:r>
              <a:rPr lang="pl-PL" sz="1600" b="0" i="0" dirty="0">
                <a:effectLst/>
                <a:latin typeface="Lato" panose="020F0502020204030203"/>
              </a:rPr>
              <a:t>Do końca 2019 r. żadna z ww. jednostek nie dokonała stosowanych korekt deklaracji cząstkowych VAT-7, ani też nie wskazała podatnikowi kwoty objętej korektą. W konsekwencji także deklaracje VAT-7 Gminy Miejskiej Łódź za wszystkie okresy 2017 r. nie zostały skorygowane i nie uwzględniały części kwot w zakresie rozliczenia podatku naliczonego, a tym samym nie wskazywały ostatecznej wartości zobowiązania podatkowego lub kwoty do zwrotu.</a:t>
            </a:r>
          </a:p>
          <a:p>
            <a:pPr marL="0" indent="0">
              <a:spcBef>
                <a:spcPts val="0"/>
              </a:spcBef>
              <a:buNone/>
            </a:pPr>
            <a:endParaRPr lang="pl-PL" sz="1600" b="0" i="0" dirty="0">
              <a:effectLst/>
              <a:latin typeface="Lato" panose="020F0502020204030203"/>
            </a:endParaRPr>
          </a:p>
          <a:p>
            <a:pPr marL="0" indent="0">
              <a:spcBef>
                <a:spcPts val="0"/>
              </a:spcBef>
              <a:buNone/>
            </a:pPr>
            <a:r>
              <a:rPr lang="pl-PL" sz="1400" b="0" i="0" dirty="0">
                <a:effectLst/>
                <a:latin typeface="Lato" panose="020F0502020204030203"/>
              </a:rPr>
              <a:t>W JST dokonywano wyliczeń wartości </a:t>
            </a:r>
            <a:r>
              <a:rPr lang="pl-PL" sz="1400" b="0" i="0" dirty="0" err="1">
                <a:effectLst/>
                <a:latin typeface="Lato" panose="020F0502020204030203"/>
              </a:rPr>
              <a:t>prewspółczynników</a:t>
            </a:r>
            <a:r>
              <a:rPr lang="pl-PL" sz="1400" b="0" i="0" dirty="0">
                <a:effectLst/>
                <a:latin typeface="Lato" panose="020F0502020204030203"/>
              </a:rPr>
              <a:t> i współczynników dla poszczególnych jednostek zgodnie z przepisami prawa. Nieprawidłowość ujawniono jedynie w UM Wrocław i wynikała ona z braku przestrzegania uregulowań wewnętrznych w tym zakresie. Nie miała ona wpływu na końcowe rozliczenie w zakresie podatku naliczonego za 2018 r.</a:t>
            </a:r>
          </a:p>
        </p:txBody>
      </p:sp>
      <p:sp>
        <p:nvSpPr>
          <p:cNvPr id="2" name="TextBox 4">
            <a:extLst>
              <a:ext uri="{FF2B5EF4-FFF2-40B4-BE49-F238E27FC236}">
                <a16:creationId xmlns:a16="http://schemas.microsoft.com/office/drawing/2014/main" id="{981E0460-CA44-43CD-AB44-0FDFCBDB497D}"/>
              </a:ext>
            </a:extLst>
          </p:cNvPr>
          <p:cNvSpPr txBox="1">
            <a:spLocks noChangeArrowheads="1"/>
          </p:cNvSpPr>
          <p:nvPr/>
        </p:nvSpPr>
        <p:spPr bwMode="auto">
          <a:xfrm>
            <a:off x="179512" y="610390"/>
            <a:ext cx="6342062" cy="71070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Informacja o wynikach kontroli NIK - Centralizacja podatku VAT w jednostkach samorządu terytorialnego</a:t>
            </a:r>
          </a:p>
        </p:txBody>
      </p:sp>
    </p:spTree>
    <p:extLst>
      <p:ext uri="{BB962C8B-B14F-4D97-AF65-F5344CB8AC3E}">
        <p14:creationId xmlns:p14="http://schemas.microsoft.com/office/powerpoint/2010/main" val="180720483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029623"/>
            <a:ext cx="8229600" cy="2798754"/>
          </a:xfrm>
        </p:spPr>
        <p:txBody>
          <a:bodyPr/>
          <a:lstStyle/>
          <a:p>
            <a:pPr marL="0" indent="0">
              <a:spcBef>
                <a:spcPts val="0"/>
              </a:spcBef>
              <a:buNone/>
            </a:pPr>
            <a:r>
              <a:rPr lang="pl-PL" sz="1600" b="1" i="0" dirty="0">
                <a:effectLst/>
                <a:latin typeface="Lato" panose="020F0502020204030203"/>
              </a:rPr>
              <a:t>JST dokonywały korekt deklaracji VAT-7 w związku ze stosowaniem </a:t>
            </a:r>
            <a:r>
              <a:rPr lang="pl-PL" sz="1600" b="1" i="0" dirty="0" err="1">
                <a:effectLst/>
                <a:latin typeface="Lato" panose="020F0502020204030203"/>
              </a:rPr>
              <a:t>prewspółczynnika</a:t>
            </a:r>
            <a:r>
              <a:rPr lang="pl-PL" sz="1600" b="1" dirty="0">
                <a:latin typeface="Lato" panose="020F0502020204030203"/>
              </a:rPr>
              <a:t> </a:t>
            </a:r>
            <a:r>
              <a:rPr lang="pl-PL" sz="1600" b="1" i="0" dirty="0">
                <a:effectLst/>
                <a:latin typeface="Lato" panose="020F0502020204030203"/>
              </a:rPr>
              <a:t>i współczynnika, z wyjątkiem jednej JST w 2018 r.</a:t>
            </a:r>
          </a:p>
          <a:p>
            <a:pPr marL="0" indent="0">
              <a:spcBef>
                <a:spcPts val="0"/>
              </a:spcBef>
              <a:buNone/>
            </a:pPr>
            <a:r>
              <a:rPr lang="pl-PL" sz="1600" b="0" i="0" dirty="0">
                <a:solidFill>
                  <a:srgbClr val="333333"/>
                </a:solidFill>
                <a:effectLst/>
                <a:latin typeface="Lato" panose="020F0502020204030203"/>
              </a:rPr>
              <a:t>JST dokonywały korekt deklaracji VAT-7 w związku z obowiązkiem stosowania </a:t>
            </a:r>
            <a:r>
              <a:rPr lang="pl-PL" sz="1600" b="0" i="0" dirty="0" err="1">
                <a:solidFill>
                  <a:srgbClr val="333333"/>
                </a:solidFill>
                <a:effectLst/>
                <a:latin typeface="Lato" panose="020F0502020204030203"/>
              </a:rPr>
              <a:t>prewspółczynnika</a:t>
            </a:r>
            <a:r>
              <a:rPr lang="pl-PL" sz="1600" b="0" i="0" dirty="0">
                <a:solidFill>
                  <a:srgbClr val="333333"/>
                </a:solidFill>
                <a:effectLst/>
                <a:latin typeface="Lato" panose="020F0502020204030203"/>
              </a:rPr>
              <a:t> i współczynnika, stosownie do wymogów art. 90c i art. 91 ustawy o VAT. Wymaganych korekt, za poszczególne okresy 2017 r., nie złożyła Gmina Miejska Łódź w odniesieniu do 196 jednostek organizacyjnych, które nie stosowały metody proporcjonalnego odliczenia VAT za pomocą </a:t>
            </a:r>
            <a:r>
              <a:rPr lang="pl-PL" sz="1600" b="0" i="0" dirty="0" err="1">
                <a:solidFill>
                  <a:srgbClr val="333333"/>
                </a:solidFill>
                <a:effectLst/>
                <a:latin typeface="Lato" panose="020F0502020204030203"/>
              </a:rPr>
              <a:t>prewspółczynnika</a:t>
            </a:r>
            <a:r>
              <a:rPr lang="pl-PL" sz="1600" b="0" i="0" dirty="0">
                <a:solidFill>
                  <a:srgbClr val="333333"/>
                </a:solidFill>
                <a:effectLst/>
                <a:latin typeface="Lato" panose="020F0502020204030203"/>
              </a:rPr>
              <a:t> i współczynnika, pomimo dokonania zakupów służących zarówno działalności opodatkowanej VAT, jak i działalności niepodlegającej opodatkowaniu oraz zwolnionej z VAT. Jedynie w dwóch JST61 (14,3%) ujawniono w tym zakresie nieprawidłowości, które świadczyły o niedostatecznym nadzorze nad realizacją uprawnień podatnika VAT w jednostkach organizacyjnych.</a:t>
            </a:r>
          </a:p>
        </p:txBody>
      </p:sp>
      <p:sp>
        <p:nvSpPr>
          <p:cNvPr id="2" name="TextBox 4">
            <a:extLst>
              <a:ext uri="{FF2B5EF4-FFF2-40B4-BE49-F238E27FC236}">
                <a16:creationId xmlns:a16="http://schemas.microsoft.com/office/drawing/2014/main" id="{981E0460-CA44-43CD-AB44-0FDFCBDB497D}"/>
              </a:ext>
            </a:extLst>
          </p:cNvPr>
          <p:cNvSpPr txBox="1">
            <a:spLocks noChangeArrowheads="1"/>
          </p:cNvSpPr>
          <p:nvPr/>
        </p:nvSpPr>
        <p:spPr bwMode="auto">
          <a:xfrm>
            <a:off x="179512" y="610390"/>
            <a:ext cx="6342062" cy="71070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Informacja o wynikach kontroli NIK - Centralizacja podatku VAT w jednostkach samorządu terytorialnego</a:t>
            </a:r>
          </a:p>
        </p:txBody>
      </p:sp>
    </p:spTree>
    <p:extLst>
      <p:ext uri="{BB962C8B-B14F-4D97-AF65-F5344CB8AC3E}">
        <p14:creationId xmlns:p14="http://schemas.microsoft.com/office/powerpoint/2010/main" val="2519841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pl-PL" sz="1800" b="1" dirty="0">
                <a:solidFill>
                  <a:srgbClr val="000000"/>
                </a:solidFill>
                <a:effectLst/>
                <a:latin typeface="Novecento wide Book"/>
                <a:ea typeface="Calibri" panose="020F0502020204030204" pitchFamily="34" charset="0"/>
              </a:rPr>
              <a:t>Kwalifikowalność podatku VAT</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0784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556792"/>
            <a:ext cx="7560766" cy="4739759"/>
          </a:xfrm>
          <a:prstGeom prst="rect">
            <a:avLst/>
          </a:prstGeom>
          <a:noFill/>
        </p:spPr>
        <p:txBody>
          <a:bodyPr wrap="square">
            <a:spAutoFit/>
          </a:bodyPr>
          <a:lstStyle/>
          <a:p>
            <a:pPr algn="ctr" eaLnBrk="1" fontAlgn="auto" hangingPunct="1">
              <a:spcBef>
                <a:spcPts val="0"/>
              </a:spcBef>
              <a:spcAft>
                <a:spcPts val="0"/>
              </a:spcAft>
              <a:defRPr/>
            </a:pPr>
            <a:r>
              <a:rPr lang="pl-PL" sz="1600" b="1" spc="-10" dirty="0">
                <a:latin typeface="Lato" panose="020F0502020204030203" pitchFamily="34" charset="-18"/>
              </a:rPr>
              <a:t>6.13. Podatek od towarów i usług (VAT) oraz inne podatki i opłaty</a:t>
            </a:r>
            <a:endParaRPr lang="en-GB" sz="1600" b="1" spc="-10" dirty="0">
              <a:latin typeface="Lato" panose="020F0502020204030203" pitchFamily="34" charset="-18"/>
            </a:endParaRPr>
          </a:p>
          <a:p>
            <a:pPr eaLnBrk="1" fontAlgn="auto" hangingPunct="1">
              <a:spcBef>
                <a:spcPts val="0"/>
              </a:spcBef>
              <a:spcAft>
                <a:spcPts val="0"/>
              </a:spcAft>
              <a:defRPr/>
            </a:pPr>
            <a:endParaRPr lang="pl-PL" spc="-10" dirty="0">
              <a:latin typeface="Lato" panose="020F0502020204030203" pitchFamily="34" charset="-18"/>
            </a:endParaRPr>
          </a:p>
          <a:p>
            <a:pPr eaLnBrk="1" fontAlgn="auto" hangingPunct="1">
              <a:spcBef>
                <a:spcPts val="0"/>
              </a:spcBef>
              <a:spcAft>
                <a:spcPts val="0"/>
              </a:spcAft>
              <a:defRPr/>
            </a:pPr>
            <a:r>
              <a:rPr lang="pl-PL" spc="-10" dirty="0">
                <a:latin typeface="Lato" panose="020F0502020204030203"/>
              </a:rPr>
              <a:t>Za posiadanie prawa do obniżenia kwoty podatku należnego o kwotę podatku naliczonego nie uznaje się możliwości określonej w art. 113 ustawy o VAT.</a:t>
            </a:r>
          </a:p>
          <a:p>
            <a:pPr marL="171450" indent="-171450" eaLnBrk="1" fontAlgn="auto" hangingPunct="1">
              <a:spcBef>
                <a:spcPts val="0"/>
              </a:spcBef>
              <a:spcAft>
                <a:spcPts val="0"/>
              </a:spcAft>
              <a:buFont typeface="Wingdings" pitchFamily="2" charset="2"/>
              <a:buChar char="§"/>
              <a:defRPr/>
            </a:pPr>
            <a:endParaRPr lang="pl-PL" sz="1600" spc="-10" dirty="0">
              <a:latin typeface="Lato" panose="020F0502020204030203"/>
            </a:endParaRPr>
          </a:p>
          <a:p>
            <a:pPr marL="171450" indent="-171450" eaLnBrk="1" fontAlgn="auto" hangingPunct="1">
              <a:spcBef>
                <a:spcPts val="0"/>
              </a:spcBef>
              <a:spcAft>
                <a:spcPts val="0"/>
              </a:spcAft>
              <a:buFont typeface="Wingdings" pitchFamily="2" charset="2"/>
              <a:buChar char="§"/>
              <a:defRPr/>
            </a:pPr>
            <a:r>
              <a:rPr lang="pl-PL" sz="1400" dirty="0">
                <a:latin typeface="Lato" panose="020F0502020204030203"/>
                <a:ea typeface="Calibri" panose="020F0502020204030204" pitchFamily="34" charset="0"/>
                <a:cs typeface="Times New Roman" panose="02020603050405020304" pitchFamily="18" charset="0"/>
              </a:rPr>
              <a:t>Za niekwalifikowalny należy uznać podatek VAT w projekcie, w którym Wnioskodawca/Beneficjent korzysta ze zwolnienia podatkowego zgodnie z art. 113 ustawy o VAT (tzw. zwolnienie podmiotowe)</a:t>
            </a:r>
          </a:p>
          <a:p>
            <a:pPr marL="171450" indent="-171450" eaLnBrk="1" fontAlgn="auto" hangingPunct="1">
              <a:spcBef>
                <a:spcPts val="0"/>
              </a:spcBef>
              <a:spcAft>
                <a:spcPts val="0"/>
              </a:spcAft>
              <a:buFont typeface="Wingdings" pitchFamily="2" charset="2"/>
              <a:buChar char="§"/>
              <a:defRPr/>
            </a:pPr>
            <a:endParaRPr lang="pl-PL" sz="1400" dirty="0">
              <a:latin typeface="Lato" panose="020F0502020204030203"/>
              <a:ea typeface="Calibri" panose="020F0502020204030204" pitchFamily="34" charset="0"/>
              <a:cs typeface="Times New Roman" panose="02020603050405020304" pitchFamily="18" charset="0"/>
            </a:endParaRPr>
          </a:p>
          <a:p>
            <a:pPr marL="171450" indent="-171450" eaLnBrk="1" fontAlgn="auto" hangingPunct="1">
              <a:spcBef>
                <a:spcPts val="0"/>
              </a:spcBef>
              <a:spcAft>
                <a:spcPts val="0"/>
              </a:spcAft>
              <a:buFont typeface="Wingdings" pitchFamily="2" charset="2"/>
              <a:buChar char="§"/>
              <a:defRPr/>
            </a:pPr>
            <a:r>
              <a:rPr lang="pl-PL" sz="1400" dirty="0">
                <a:latin typeface="Lato" panose="020F0502020204030203"/>
                <a:ea typeface="Calibri" panose="020F0502020204030204" pitchFamily="34" charset="0"/>
                <a:cs typeface="Times New Roman" panose="02020603050405020304" pitchFamily="18" charset="0"/>
              </a:rPr>
              <a:t>P</a:t>
            </a:r>
            <a:r>
              <a:rPr lang="pl-PL" sz="1400" u="sng" dirty="0">
                <a:latin typeface="Lato" panose="020F0502020204030203"/>
                <a:ea typeface="Calibri" panose="020F0502020204030204" pitchFamily="34" charset="0"/>
                <a:cs typeface="Times New Roman" panose="02020603050405020304" pitchFamily="18" charset="0"/>
              </a:rPr>
              <a:t>odatnik może bowiem zrezygnować ze zwolnienia</a:t>
            </a:r>
            <a:r>
              <a:rPr lang="pl-PL" sz="1400" dirty="0">
                <a:latin typeface="Lato" panose="020F0502020204030203"/>
                <a:ea typeface="Calibri" panose="020F0502020204030204" pitchFamily="34" charset="0"/>
                <a:cs typeface="Times New Roman" panose="02020603050405020304" pitchFamily="18" charset="0"/>
              </a:rPr>
              <a:t> określonego w ust. 1 i 9 ustawy pod warunkiem pisemnego zawiadomienia o tym zamiarze naczelnika urzędu skarbowego, zgodnie z opinią Ministerstwa Rozwoju oznacza to, że w stosunku do takiego Wnioskodawcy (Partnera projektu/Podmiotu realizującego projekt) istnieje prawna możliwość odliczenia VAT, a zatem powinien on zostać uznany za niekwalifikowalny.</a:t>
            </a:r>
          </a:p>
          <a:p>
            <a:pPr marL="171450" indent="-171450" eaLnBrk="1" fontAlgn="auto" hangingPunct="1">
              <a:spcBef>
                <a:spcPts val="0"/>
              </a:spcBef>
              <a:spcAft>
                <a:spcPts val="0"/>
              </a:spcAft>
              <a:buFont typeface="Wingdings" pitchFamily="2" charset="2"/>
              <a:buChar char="§"/>
              <a:defRPr/>
            </a:pPr>
            <a:endParaRPr lang="pl-PL" sz="1400" dirty="0">
              <a:solidFill>
                <a:schemeClr val="tx1">
                  <a:lumMod val="65000"/>
                  <a:lumOff val="35000"/>
                </a:schemeClr>
              </a:solidFill>
              <a:latin typeface="Lato" panose="020F0502020204030203"/>
              <a:ea typeface="Calibri" panose="020F0502020204030204" pitchFamily="34" charset="0"/>
              <a:cs typeface="Times New Roman" panose="02020603050405020304" pitchFamily="18" charset="0"/>
            </a:endParaRPr>
          </a:p>
          <a:p>
            <a:pPr marL="171450" indent="-171450" eaLnBrk="1" fontAlgn="auto" hangingPunct="1">
              <a:spcBef>
                <a:spcPts val="0"/>
              </a:spcBef>
              <a:spcAft>
                <a:spcPts val="0"/>
              </a:spcAft>
              <a:buFont typeface="Wingdings" pitchFamily="2" charset="2"/>
              <a:buChar char="§"/>
              <a:defRPr/>
            </a:pPr>
            <a:r>
              <a:rPr lang="pl-PL" sz="1400" i="1" dirty="0">
                <a:solidFill>
                  <a:schemeClr val="tx1">
                    <a:lumMod val="65000"/>
                    <a:lumOff val="35000"/>
                  </a:schemeClr>
                </a:solidFill>
                <a:latin typeface="Lato" panose="020F0502020204030203"/>
                <a:ea typeface="Calibri" panose="020F0502020204030204" pitchFamily="34" charset="0"/>
                <a:cs typeface="Times New Roman" panose="02020603050405020304" pitchFamily="18" charset="0"/>
              </a:rPr>
              <a:t>Źródło: Komunikat dla Wnioskodawców / Beneficjentów Regionalnego Programu Operacyjnego Województwa Dolnośląskiego 2014-2020 dotyczący kwalifikowalności podatku od towarów i usług (VAT).</a:t>
            </a:r>
          </a:p>
          <a:p>
            <a:pPr marL="171450" indent="-171450" eaLnBrk="1" fontAlgn="auto" hangingPunct="1">
              <a:spcBef>
                <a:spcPts val="0"/>
              </a:spcBef>
              <a:spcAft>
                <a:spcPts val="0"/>
              </a:spcAft>
              <a:buFont typeface="Wingdings" pitchFamily="2" charset="2"/>
              <a:buChar char="§"/>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7200924"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Inwestycji i Rozwoju w zakresie kwalifikowalności wydatków z 22 sierpnia 2019 r., </a:t>
            </a:r>
            <a:r>
              <a:rPr lang="pl-PL" altLang="pl-PL" sz="1800" b="1" dirty="0" err="1">
                <a:latin typeface="Novecento wide Book"/>
              </a:rPr>
              <a:t>MIiR</a:t>
            </a:r>
            <a:r>
              <a:rPr lang="pl-PL" altLang="pl-PL" sz="1800" b="1" dirty="0">
                <a:latin typeface="Novecento wide Book"/>
              </a:rPr>
              <a:t>/2014-2020/12(4)</a:t>
            </a:r>
          </a:p>
        </p:txBody>
      </p:sp>
    </p:spTree>
    <p:extLst>
      <p:ext uri="{BB962C8B-B14F-4D97-AF65-F5344CB8AC3E}">
        <p14:creationId xmlns:p14="http://schemas.microsoft.com/office/powerpoint/2010/main" val="2352375644"/>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spcAft>
                <a:spcPts val="0"/>
              </a:spcAft>
              <a:buNone/>
            </a:pPr>
            <a:r>
              <a:rPr lang="pl-PL" sz="1800" b="1" dirty="0">
                <a:latin typeface="Novecento wide Book"/>
              </a:rPr>
              <a:t>Interpretacje indywidualne Dyrektora Krajowej Informacji Skarbowej i zakres wynikającej z nich ochrony prawnej</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63059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Interpretacje indywidualne </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226568"/>
            <a:ext cx="8229600" cy="2404863"/>
          </a:xfrm>
        </p:spPr>
        <p:txBody>
          <a:bodyPr/>
          <a:lstStyle/>
          <a:p>
            <a:pPr marL="0" indent="0" algn="just">
              <a:buNone/>
            </a:pPr>
            <a:r>
              <a:rPr lang="pl-PL" sz="1600" b="1" i="0" dirty="0">
                <a:solidFill>
                  <a:srgbClr val="333333"/>
                </a:solidFill>
                <a:effectLst/>
                <a:latin typeface="Lato"/>
              </a:rPr>
              <a:t>Art.  14b Ordynacji podatkowej:</a:t>
            </a:r>
          </a:p>
          <a:p>
            <a:pPr marL="0" indent="0">
              <a:buNone/>
            </a:pPr>
            <a:r>
              <a:rPr lang="pl-PL" sz="1600" b="0" i="0" dirty="0">
                <a:solidFill>
                  <a:srgbClr val="333333"/>
                </a:solidFill>
                <a:effectLst/>
                <a:latin typeface="Lato"/>
              </a:rPr>
              <a:t>§  1. Dyrektor Krajowej Informacji Skarbowej, na wniosek zainteresowanego, wydaje, w jego indywidualnej sprawie, interpretację przepisów prawa podatkowego (interpretację indywidualną).</a:t>
            </a:r>
          </a:p>
          <a:p>
            <a:pPr marL="0" indent="0">
              <a:buNone/>
            </a:pPr>
            <a:r>
              <a:rPr lang="pl-PL" sz="1600" b="0" i="0" dirty="0">
                <a:solidFill>
                  <a:srgbClr val="333333"/>
                </a:solidFill>
                <a:effectLst/>
                <a:latin typeface="Lato"/>
              </a:rPr>
              <a:t>§  1a. </a:t>
            </a:r>
            <a:r>
              <a:rPr lang="pl-PL" sz="1600" b="0" i="0" u="sng" dirty="0">
                <a:solidFill>
                  <a:srgbClr val="333333"/>
                </a:solidFill>
                <a:effectLst/>
                <a:latin typeface="Lato"/>
              </a:rPr>
              <a:t>W zakresie objętym </a:t>
            </a:r>
            <a:r>
              <a:rPr lang="pl-PL" sz="1600" b="1" i="0" u="sng" dirty="0">
                <a:solidFill>
                  <a:srgbClr val="333333"/>
                </a:solidFill>
                <a:effectLst/>
                <a:latin typeface="Lato"/>
              </a:rPr>
              <a:t>wiążącymi informacjami stawkowymi</a:t>
            </a:r>
            <a:r>
              <a:rPr lang="pl-PL" sz="1600" b="0" i="0" u="sng" dirty="0">
                <a:solidFill>
                  <a:srgbClr val="333333"/>
                </a:solidFill>
                <a:effectLst/>
                <a:latin typeface="Lato"/>
              </a:rPr>
              <a:t>, o których mowa w przepisach ustawy z dnia 11 marca 2004 r. o podatku od towarów i usług, nie wydaje się interpretacji indywidualnych</a:t>
            </a:r>
            <a:r>
              <a:rPr lang="pl-PL" sz="1600" b="0" i="0" dirty="0">
                <a:solidFill>
                  <a:srgbClr val="333333"/>
                </a:solidFill>
                <a:effectLst/>
                <a:latin typeface="Lato"/>
              </a:rPr>
              <a:t>.</a:t>
            </a:r>
          </a:p>
          <a:p>
            <a:pPr marL="0" indent="0">
              <a:buNone/>
            </a:pPr>
            <a:r>
              <a:rPr lang="pl-PL" sz="1600" b="0" i="0" dirty="0">
                <a:solidFill>
                  <a:srgbClr val="333333"/>
                </a:solidFill>
                <a:effectLst/>
                <a:latin typeface="Lato"/>
              </a:rPr>
              <a:t>§  2. Wniosek o interpretację indywidualną może dotyczyć zaistniałego stanu faktycznego lub zdarzeń przyszłych.</a:t>
            </a:r>
          </a:p>
        </p:txBody>
      </p:sp>
    </p:spTree>
    <p:extLst>
      <p:ext uri="{BB962C8B-B14F-4D97-AF65-F5344CB8AC3E}">
        <p14:creationId xmlns:p14="http://schemas.microsoft.com/office/powerpoint/2010/main" val="232074031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Wiążąca</a:t>
            </a:r>
            <a:r>
              <a:rPr lang="pl-PL" sz="1800" b="1" i="0" dirty="0">
                <a:solidFill>
                  <a:srgbClr val="000000"/>
                </a:solidFill>
                <a:effectLst/>
                <a:latin typeface="Novecento wide Book"/>
              </a:rPr>
              <a:t> informacj</a:t>
            </a:r>
            <a:r>
              <a:rPr lang="pl-PL" sz="1800" b="1" dirty="0">
                <a:solidFill>
                  <a:srgbClr val="000000"/>
                </a:solidFill>
                <a:latin typeface="Novecento wide Book"/>
              </a:rPr>
              <a:t>a stawkowa</a:t>
            </a:r>
            <a:endParaRPr lang="pl-PL" sz="1800" b="0" i="0" dirty="0">
              <a:solidFill>
                <a:srgbClr val="333333"/>
              </a:solidFill>
              <a:effectLst/>
              <a:latin typeface="Novecento wide Book"/>
            </a:endParaRP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873678"/>
            <a:ext cx="8229600" cy="3110644"/>
          </a:xfrm>
        </p:spPr>
        <p:txBody>
          <a:bodyPr/>
          <a:lstStyle/>
          <a:p>
            <a:pPr marL="0" indent="0" algn="just">
              <a:spcBef>
                <a:spcPts val="0"/>
              </a:spcBef>
              <a:buNone/>
            </a:pPr>
            <a:r>
              <a:rPr lang="pl-PL" sz="1600" b="1" i="0" dirty="0">
                <a:solidFill>
                  <a:srgbClr val="333333"/>
                </a:solidFill>
                <a:effectLst/>
                <a:latin typeface="Lato"/>
              </a:rPr>
              <a:t>Art.  42a ustawy o VAT:</a:t>
            </a:r>
          </a:p>
          <a:p>
            <a:pPr marL="0" indent="0" algn="just">
              <a:spcBef>
                <a:spcPts val="0"/>
              </a:spcBef>
              <a:buNone/>
            </a:pPr>
            <a:r>
              <a:rPr lang="pl-PL" sz="1600" i="0" dirty="0">
                <a:solidFill>
                  <a:srgbClr val="333333"/>
                </a:solidFill>
                <a:effectLst/>
                <a:latin typeface="Lato"/>
              </a:rPr>
              <a:t>Wiążąca informacja stawkowa, zwana dalej "WIS", jest decyzją wydawaną na potrzeby opodatkowania podatkiem dostawy towarów, importu towarów, wewnątrzwspólnotowego nabycia towarów albo świadczenia usług, która zawiera:</a:t>
            </a:r>
          </a:p>
          <a:p>
            <a:pPr algn="just">
              <a:spcBef>
                <a:spcPts val="0"/>
              </a:spcBef>
              <a:buFont typeface="+mj-lt"/>
              <a:buAutoNum type="arabicParenR"/>
            </a:pPr>
            <a:r>
              <a:rPr lang="pl-PL" sz="1600" i="0" dirty="0">
                <a:solidFill>
                  <a:srgbClr val="333333"/>
                </a:solidFill>
                <a:effectLst/>
                <a:latin typeface="Lato"/>
              </a:rPr>
              <a:t>opis towaru albo usługi będących przedmiotem WIS;</a:t>
            </a:r>
          </a:p>
          <a:p>
            <a:pPr algn="just">
              <a:spcBef>
                <a:spcPts val="0"/>
              </a:spcBef>
              <a:buFont typeface="+mj-lt"/>
              <a:buAutoNum type="arabicParenR"/>
            </a:pPr>
            <a:r>
              <a:rPr lang="pl-PL" sz="1600" i="0" dirty="0">
                <a:solidFill>
                  <a:srgbClr val="333333"/>
                </a:solidFill>
                <a:effectLst/>
                <a:latin typeface="Lato"/>
              </a:rPr>
              <a:t>klasyfikację towaru według działu, pozycji, podpozycji lub kodu Nomenklatury scalonej (CN) albo według sekcji, działu, grupy lub klasy Polskiej Klasyfikacji Obiektów Budowlanych albo usługi według działu, grupy, klasy, kategorii, podkategorii lub pozycji Polskiej Klasyfikacji Wyrobów i Usług niezbędną do:</a:t>
            </a:r>
          </a:p>
          <a:p>
            <a:pPr marL="400050" lvl="1" indent="0" algn="just">
              <a:spcBef>
                <a:spcPts val="0"/>
              </a:spcBef>
              <a:buNone/>
            </a:pPr>
            <a:r>
              <a:rPr lang="pl-PL" sz="1200" i="0" dirty="0">
                <a:solidFill>
                  <a:srgbClr val="333333"/>
                </a:solidFill>
                <a:effectLst/>
                <a:latin typeface="Lato"/>
              </a:rPr>
              <a:t>a) określenia stawki podatku właściwej dla towaru albo usługi,</a:t>
            </a:r>
          </a:p>
          <a:p>
            <a:pPr marL="400050" lvl="1" indent="0" algn="just">
              <a:spcBef>
                <a:spcPts val="0"/>
              </a:spcBef>
              <a:buNone/>
            </a:pPr>
            <a:r>
              <a:rPr lang="pl-PL" sz="1200" i="0" dirty="0">
                <a:solidFill>
                  <a:srgbClr val="333333"/>
                </a:solidFill>
                <a:effectLst/>
                <a:latin typeface="Lato"/>
              </a:rPr>
              <a:t>b) stosowania przepisów ustawy oraz przepisów wykonawczych wydanych na jej podstawie - w przypadku, o którym mowa w art. 42b ust. 4;</a:t>
            </a:r>
          </a:p>
          <a:p>
            <a:pPr algn="just">
              <a:spcBef>
                <a:spcPts val="0"/>
              </a:spcBef>
              <a:buFont typeface="+mj-lt"/>
              <a:buAutoNum type="arabicParenR"/>
            </a:pPr>
            <a:r>
              <a:rPr lang="pl-PL" sz="1600" i="0" dirty="0">
                <a:solidFill>
                  <a:srgbClr val="333333"/>
                </a:solidFill>
                <a:effectLst/>
                <a:latin typeface="Lato"/>
              </a:rPr>
              <a:t>stawkę podatku właściwą dla towaru albo usługi.</a:t>
            </a:r>
          </a:p>
        </p:txBody>
      </p:sp>
    </p:spTree>
    <p:extLst>
      <p:ext uri="{BB962C8B-B14F-4D97-AF65-F5344CB8AC3E}">
        <p14:creationId xmlns:p14="http://schemas.microsoft.com/office/powerpoint/2010/main" val="426441355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38554"/>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600" b="1" i="0" dirty="0">
                <a:solidFill>
                  <a:srgbClr val="333333"/>
                </a:solidFill>
                <a:effectLst/>
                <a:latin typeface="Lato" panose="020F0502020204030203"/>
              </a:rPr>
              <a:t>Treść interpretacji podatkowej indywidualnej</a:t>
            </a:r>
            <a:endParaRPr lang="pl-PL" sz="1600" b="0" i="0" dirty="0">
              <a:solidFill>
                <a:srgbClr val="333333"/>
              </a:solidFill>
              <a:effectLst/>
              <a:latin typeface="Noto Serif"/>
            </a:endParaRP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395536" y="1166018"/>
            <a:ext cx="8229600" cy="5143302"/>
          </a:xfrm>
        </p:spPr>
        <p:txBody>
          <a:bodyPr/>
          <a:lstStyle/>
          <a:p>
            <a:pPr marL="0" indent="0" algn="l">
              <a:buNone/>
            </a:pPr>
            <a:r>
              <a:rPr lang="pl-PL" sz="1400" b="1" i="0" dirty="0">
                <a:solidFill>
                  <a:srgbClr val="333333"/>
                </a:solidFill>
                <a:effectLst/>
                <a:latin typeface="Lato" panose="020F0502020204030203"/>
              </a:rPr>
              <a:t>Art.  14c Ordynacji podatkowej</a:t>
            </a:r>
          </a:p>
          <a:p>
            <a:pPr marL="0" indent="0" algn="l">
              <a:buNone/>
            </a:pPr>
            <a:r>
              <a:rPr lang="pl-PL" sz="1400" i="0" dirty="0">
                <a:solidFill>
                  <a:srgbClr val="333333"/>
                </a:solidFill>
                <a:effectLst/>
                <a:latin typeface="Lato" panose="020F0502020204030203"/>
              </a:rPr>
              <a:t>§  1. Interpretacja indywidualna zawiera wyczerpujący opis przedstawionego we wniosku stanu faktycznego lub zdarzenia przyszłego oraz ocenę stanowiska wnioskodawcy wraz z uzasadnieniem prawnym tej oceny. Można odstąpić od uzasadnienia prawnego, jeżeli stanowisko wnioskodawcy jest prawidłowe w pełnym zakresie.</a:t>
            </a:r>
          </a:p>
          <a:p>
            <a:pPr marL="0" indent="0" algn="l">
              <a:buNone/>
            </a:pPr>
            <a:r>
              <a:rPr lang="pl-PL" sz="1400" i="0" dirty="0">
                <a:solidFill>
                  <a:srgbClr val="333333"/>
                </a:solidFill>
                <a:effectLst/>
                <a:latin typeface="Lato" panose="020F0502020204030203"/>
              </a:rPr>
              <a:t>§  2. W razie negatywnej oceny stanowiska wnioskodawcy interpretacja indywidualna zawiera wskazanie prawidłowego stanowiska wraz z uzasadnieniem prawnym.</a:t>
            </a:r>
          </a:p>
          <a:p>
            <a:pPr marL="0" indent="0" algn="l">
              <a:buNone/>
            </a:pPr>
            <a:r>
              <a:rPr lang="pl-PL" sz="1400" i="0" dirty="0">
                <a:solidFill>
                  <a:srgbClr val="333333"/>
                </a:solidFill>
                <a:effectLst/>
                <a:latin typeface="Lato" panose="020F0502020204030203"/>
              </a:rPr>
              <a:t>§  3. Interpretacja indywidualna zawiera pouczenie o treści art. 14na oraz o prawie wniesienia skargi do sądu administracyjnego.</a:t>
            </a:r>
          </a:p>
          <a:p>
            <a:pPr marL="0" indent="0" algn="l">
              <a:buNone/>
            </a:pPr>
            <a:endParaRPr lang="pl-PL" sz="1400" b="1" u="sng" dirty="0">
              <a:solidFill>
                <a:srgbClr val="1B1B1B"/>
              </a:solidFill>
              <a:latin typeface="Lato" panose="020F0502020204030203"/>
            </a:endParaRPr>
          </a:p>
          <a:p>
            <a:pPr marL="0" indent="0" algn="l">
              <a:buNone/>
            </a:pPr>
            <a:r>
              <a:rPr lang="pl-PL" sz="1400" b="1" u="sng" dirty="0">
                <a:solidFill>
                  <a:srgbClr val="1B1B1B"/>
                </a:solidFill>
                <a:latin typeface="Lato" panose="020F0502020204030203"/>
              </a:rPr>
              <a:t>Wyrok NSA z dnia 13 marca 2020 r., sygn. akt II FSK 1092/18</a:t>
            </a:r>
            <a:endParaRPr lang="pl-PL" sz="1400" dirty="0">
              <a:solidFill>
                <a:srgbClr val="333333"/>
              </a:solidFill>
              <a:latin typeface="Lato" panose="020F0502020204030203"/>
            </a:endParaRPr>
          </a:p>
          <a:p>
            <a:pPr marL="0" indent="0" algn="just">
              <a:buNone/>
            </a:pPr>
            <a:r>
              <a:rPr lang="pl-PL" sz="1400" i="1" dirty="0">
                <a:solidFill>
                  <a:srgbClr val="333333"/>
                </a:solidFill>
                <a:latin typeface="Lato" panose="020F0502020204030203"/>
              </a:rPr>
              <a:t>O</a:t>
            </a:r>
            <a:r>
              <a:rPr lang="pl-PL" sz="1400" b="0" i="1" dirty="0">
                <a:solidFill>
                  <a:srgbClr val="333333"/>
                </a:solidFill>
                <a:effectLst/>
                <a:latin typeface="Lato" panose="020F0502020204030203"/>
              </a:rPr>
              <a:t>rgan podatkowy związany jest stanem faktycznym lub zdarzeniem przyszłym przedstawionym we wniosku, a ponadto, że jego obowiązkiem jest jedynie odniesienie się do poglądu wnioskodawcy co do skutków </a:t>
            </a:r>
            <a:r>
              <a:rPr lang="pl-PL" sz="1400" b="0" i="1" dirty="0" err="1">
                <a:solidFill>
                  <a:srgbClr val="333333"/>
                </a:solidFill>
                <a:effectLst/>
                <a:latin typeface="Lato" panose="020F0502020204030203"/>
              </a:rPr>
              <a:t>podatkowoprawnych</a:t>
            </a:r>
            <a:r>
              <a:rPr lang="pl-PL" sz="1400" b="0" i="1" dirty="0">
                <a:solidFill>
                  <a:srgbClr val="333333"/>
                </a:solidFill>
                <a:effectLst/>
                <a:latin typeface="Lato" panose="020F0502020204030203"/>
              </a:rPr>
              <a:t> podanych faktów. Interpretacja nie może być zatem pojmowana jako porada prawna, w ramach której do organu interpretującego będzie należało udzielenie odpowiedzi na pytanie o skutki prawne zaistniałych lub planowanych zdarzeń. To podatnik ma wskazać te skutki, a organ ma wyłącznie rozwiać jego wątpliwości co do tego, czy zainteresowany właściwie interpretuje i stosuje przepisy prawa podatkowego do wskazanych stanów faktycznych lub zdarzeń przyszłych. Nie jest natomiast obowiązkiem organu udzielenie odpowiedzi na pytanie, czy i jakie przepisy mają (mogą mieć) zastosowanie w sprawie, jeżeli zainteresowany nie wskaże konkretnych przepisów, których wykładnia lub stosowanie do opisanych zdarzeń budzą jego wątpliwości. Wypowiedź organu ograniczyć się bowiem musi wyłącznie do oceny stanowiska wnioskodawcy.</a:t>
            </a:r>
          </a:p>
        </p:txBody>
      </p:sp>
    </p:spTree>
    <p:extLst>
      <p:ext uri="{BB962C8B-B14F-4D97-AF65-F5344CB8AC3E}">
        <p14:creationId xmlns:p14="http://schemas.microsoft.com/office/powerpoint/2010/main" val="2136744899"/>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38554"/>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600" b="1" dirty="0">
                <a:solidFill>
                  <a:srgbClr val="333333"/>
                </a:solidFill>
                <a:latin typeface="Open Sans"/>
              </a:rPr>
              <a:t>Termin wydania interpretacji podatkowej indywidualnej</a:t>
            </a:r>
            <a:endParaRPr lang="pl-PL" sz="1600" b="0" i="0" dirty="0">
              <a:solidFill>
                <a:srgbClr val="333333"/>
              </a:solidFill>
              <a:effectLst/>
              <a:latin typeface="Noto Serif"/>
            </a:endParaRP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412776"/>
            <a:ext cx="8229600" cy="4968552"/>
          </a:xfrm>
        </p:spPr>
        <p:txBody>
          <a:bodyPr/>
          <a:lstStyle/>
          <a:p>
            <a:pPr marL="0" indent="0" algn="l">
              <a:buNone/>
            </a:pPr>
            <a:r>
              <a:rPr lang="pl-PL" sz="1400" b="1" i="0" dirty="0">
                <a:solidFill>
                  <a:srgbClr val="333333"/>
                </a:solidFill>
                <a:effectLst/>
                <a:latin typeface="Lato" panose="020F0502020204030203"/>
              </a:rPr>
              <a:t>Art.  14d §  1 Ordynacji podatkowej:</a:t>
            </a:r>
          </a:p>
          <a:p>
            <a:pPr marL="0" indent="0" algn="l">
              <a:buNone/>
            </a:pPr>
            <a:r>
              <a:rPr lang="pl-PL" sz="1400" b="0" i="0" dirty="0">
                <a:solidFill>
                  <a:srgbClr val="333333"/>
                </a:solidFill>
                <a:effectLst/>
                <a:latin typeface="Lato" panose="020F0502020204030203"/>
              </a:rPr>
              <a:t>Interpretację indywidualną przepisów prawa podatkowego wydaje się bez zbędnej zwłoki, jednak nie później niż w terminie 3 miesięcy od dnia otrzymania wniosku. Do tego terminu nie wlicza się terminów i okresów, o których mowa w art. 139 § 4.</a:t>
            </a:r>
          </a:p>
          <a:p>
            <a:pPr algn="l"/>
            <a:endParaRPr lang="pl-PL" sz="1400" dirty="0">
              <a:solidFill>
                <a:srgbClr val="333333"/>
              </a:solidFill>
              <a:latin typeface="Lato" panose="020F0502020204030203"/>
            </a:endParaRPr>
          </a:p>
          <a:p>
            <a:pPr marL="0" indent="0">
              <a:buNone/>
            </a:pPr>
            <a:r>
              <a:rPr lang="pl-PL" sz="1400" b="1" i="0" dirty="0">
                <a:solidFill>
                  <a:srgbClr val="333333"/>
                </a:solidFill>
                <a:effectLst/>
                <a:latin typeface="Lato" panose="020F0502020204030203"/>
              </a:rPr>
              <a:t/>
            </a:r>
            <a:br>
              <a:rPr lang="pl-PL" sz="1400" b="1" i="0" dirty="0">
                <a:solidFill>
                  <a:srgbClr val="333333"/>
                </a:solidFill>
                <a:effectLst/>
                <a:latin typeface="Lato" panose="020F0502020204030203"/>
              </a:rPr>
            </a:br>
            <a:r>
              <a:rPr lang="pl-PL" sz="1400" b="1" i="0" dirty="0">
                <a:solidFill>
                  <a:srgbClr val="333333"/>
                </a:solidFill>
                <a:effectLst/>
                <a:latin typeface="Lato" panose="020F0502020204030203"/>
              </a:rPr>
              <a:t>Art.  31g ustawy z dnia 2 marca 2020 r. o szczególnych rozwiązaniach związanych z zapobieganiem, przeciwdziałaniem i zwalczaniem COVID-19, innych chorób zakaźnych oraz wywołanych nimi sytuacji kryzysowych</a:t>
            </a:r>
          </a:p>
          <a:p>
            <a:pPr marL="0" indent="0" algn="l">
              <a:buNone/>
            </a:pPr>
            <a:r>
              <a:rPr lang="pl-PL" sz="1400" b="0" i="0" dirty="0">
                <a:solidFill>
                  <a:srgbClr val="333333"/>
                </a:solidFill>
                <a:effectLst/>
                <a:latin typeface="Lato" panose="020F0502020204030203"/>
              </a:rPr>
              <a:t>1. W przypadku wniosków o wydanie interpretacji indywidualnej złożonych i nierozpatrzonych do dnia wejścia w życie </a:t>
            </a:r>
            <a:r>
              <a:rPr lang="pl-PL" sz="1400" b="0" i="0" u="none" strike="noStrike" dirty="0">
                <a:solidFill>
                  <a:srgbClr val="1B7AB8"/>
                </a:solidFill>
                <a:effectLst/>
                <a:latin typeface="Lato" panose="020F0502020204030203"/>
              </a:rPr>
              <a:t>ustawy</a:t>
            </a:r>
            <a:r>
              <a:rPr lang="pl-PL" sz="1400" b="0" i="0" dirty="0">
                <a:solidFill>
                  <a:srgbClr val="333333"/>
                </a:solidFill>
                <a:effectLst/>
                <a:latin typeface="Lato" panose="020F0502020204030203"/>
              </a:rPr>
              <a:t> z dnia 31 marca 2020 r. o zmianie ustawy o szczególnych rozwiązaniach związanych z zapobieganiem, przeciwdziałaniem i zwalczaniem COVID-19, innych chorób zakaźnych oraz wywołanych nimi sytuacji kryzysowych oraz niektórych innych ustaw oraz złożonych od dnia wejścia w życie tej ustawy do dnia odwołania stanu zagrożenia epidemicznego i stanu epidemii ogłoszonego w związku z COVID-19, trzymiesięczny termin, o którym mowa w </a:t>
            </a:r>
            <a:r>
              <a:rPr lang="pl-PL" sz="1400" b="0" i="0" u="none" strike="noStrike" dirty="0">
                <a:solidFill>
                  <a:srgbClr val="1B7AB8"/>
                </a:solidFill>
                <a:effectLst/>
                <a:latin typeface="Lato" panose="020F0502020204030203"/>
              </a:rPr>
              <a:t>art. 14d § 1</a:t>
            </a:r>
            <a:r>
              <a:rPr lang="pl-PL" sz="1400" b="0" i="0" dirty="0">
                <a:solidFill>
                  <a:srgbClr val="333333"/>
                </a:solidFill>
                <a:effectLst/>
                <a:latin typeface="Lato" panose="020F0502020204030203"/>
              </a:rPr>
              <a:t> ustawy z dnia 29 sierpnia 1997 r. - Ordynacja podatkowa, przedłuża się o 3 miesiące.</a:t>
            </a:r>
          </a:p>
          <a:p>
            <a:pPr marL="0" indent="0" algn="l">
              <a:buNone/>
            </a:pPr>
            <a:endParaRPr lang="pl-PL" sz="1400" b="0" i="0" dirty="0">
              <a:solidFill>
                <a:srgbClr val="333333"/>
              </a:solidFill>
              <a:effectLst/>
              <a:latin typeface="Lato" panose="020F0502020204030203"/>
            </a:endParaRPr>
          </a:p>
          <a:p>
            <a:pPr marL="0" indent="0" algn="l">
              <a:buNone/>
            </a:pPr>
            <a:r>
              <a:rPr lang="pl-PL" sz="1400" b="0" i="0" dirty="0">
                <a:solidFill>
                  <a:srgbClr val="333333"/>
                </a:solidFill>
                <a:effectLst/>
                <a:latin typeface="Lato" panose="020F0502020204030203"/>
              </a:rPr>
              <a:t>3. Minister właściwy do spraw finansów publicznych może, w drodze rozporządzenia, przedłużać w przypadku, o którym mowa w ust. 1, termin do wydania interpretacji indywidualnej, o którym mowa w </a:t>
            </a:r>
            <a:r>
              <a:rPr lang="pl-PL" sz="1400" b="0" i="0" u="none" strike="noStrike" dirty="0">
                <a:solidFill>
                  <a:srgbClr val="1B7AB8"/>
                </a:solidFill>
                <a:effectLst/>
                <a:latin typeface="Lato" panose="020F0502020204030203"/>
              </a:rPr>
              <a:t>art. 14d § 1</a:t>
            </a:r>
            <a:r>
              <a:rPr lang="pl-PL" sz="1400" b="0" i="0" dirty="0">
                <a:solidFill>
                  <a:srgbClr val="333333"/>
                </a:solidFill>
                <a:effectLst/>
                <a:latin typeface="Lato" panose="020F0502020204030203"/>
              </a:rPr>
              <a:t> ustawy z dnia 29 sierpnia 1997 r. - Ordynacja podatkowa, o dalsze okresy, nie więcej jednak niż o 3 miesiące, uwzględniając skutki wywołane COVID-19.</a:t>
            </a:r>
          </a:p>
          <a:p>
            <a:pPr algn="l"/>
            <a:endParaRPr lang="pl-PL" sz="1200" b="0" i="0" dirty="0">
              <a:solidFill>
                <a:srgbClr val="333333"/>
              </a:solidFill>
              <a:effectLst/>
              <a:latin typeface="Open Sans"/>
            </a:endParaRPr>
          </a:p>
        </p:txBody>
      </p:sp>
    </p:spTree>
    <p:extLst>
      <p:ext uri="{BB962C8B-B14F-4D97-AF65-F5344CB8AC3E}">
        <p14:creationId xmlns:p14="http://schemas.microsoft.com/office/powerpoint/2010/main" val="197625903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15553"/>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600" b="1" i="0" dirty="0">
                <a:solidFill>
                  <a:srgbClr val="333333"/>
                </a:solidFill>
                <a:effectLst/>
                <a:latin typeface="Open Sans"/>
              </a:rPr>
              <a:t>Zmiana, </a:t>
            </a:r>
            <a:r>
              <a:rPr lang="pl-PL" sz="1800" b="1" dirty="0">
                <a:latin typeface="Novecento wide Book"/>
              </a:rPr>
              <a:t>uchylenie</a:t>
            </a:r>
            <a:r>
              <a:rPr lang="pl-PL" sz="1600" b="1" i="0" dirty="0">
                <a:solidFill>
                  <a:srgbClr val="333333"/>
                </a:solidFill>
                <a:effectLst/>
                <a:latin typeface="Open Sans"/>
              </a:rPr>
              <a:t>, stwierdzenie wygaśnięcia indywidualnej interpretacji podatkowej</a:t>
            </a:r>
            <a:endParaRPr lang="pl-PL" sz="1600" b="0" i="0" dirty="0">
              <a:solidFill>
                <a:srgbClr val="333333"/>
              </a:solidFill>
              <a:effectLst/>
              <a:latin typeface="Noto Serif"/>
            </a:endParaRP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2154560"/>
            <a:ext cx="8229600" cy="3002632"/>
          </a:xfrm>
        </p:spPr>
        <p:txBody>
          <a:bodyPr/>
          <a:lstStyle/>
          <a:p>
            <a:pPr marL="0" indent="0" algn="l">
              <a:buNone/>
            </a:pPr>
            <a:r>
              <a:rPr lang="pl-PL" sz="1600" b="1" i="0" dirty="0">
                <a:solidFill>
                  <a:srgbClr val="333333"/>
                </a:solidFill>
                <a:effectLst/>
                <a:latin typeface="Lato" panose="020F0502020204030203"/>
              </a:rPr>
              <a:t>Art.  14e</a:t>
            </a:r>
            <a:r>
              <a:rPr lang="pl-PL" sz="1600" b="1" dirty="0">
                <a:solidFill>
                  <a:srgbClr val="333333"/>
                </a:solidFill>
                <a:latin typeface="Lato" panose="020F0502020204030203"/>
              </a:rPr>
              <a:t> </a:t>
            </a:r>
            <a:r>
              <a:rPr lang="pl-PL" sz="1600" b="1" i="0" dirty="0">
                <a:solidFill>
                  <a:srgbClr val="333333"/>
                </a:solidFill>
                <a:effectLst/>
                <a:latin typeface="Lato" panose="020F0502020204030203"/>
              </a:rPr>
              <a:t>§ 1 Ordynacji podatkowej:</a:t>
            </a:r>
          </a:p>
          <a:p>
            <a:pPr marL="0" indent="0" algn="l">
              <a:buNone/>
            </a:pPr>
            <a:r>
              <a:rPr lang="pl-PL" sz="1600" b="0" i="0" dirty="0">
                <a:solidFill>
                  <a:srgbClr val="333333"/>
                </a:solidFill>
                <a:effectLst/>
                <a:latin typeface="Lato" panose="020F0502020204030203"/>
              </a:rPr>
              <a:t>Szef Krajowej Administracji Skarbowej może z urzędu:</a:t>
            </a:r>
          </a:p>
          <a:p>
            <a:pPr algn="l">
              <a:buFont typeface="+mj-lt"/>
              <a:buAutoNum type="arabicParenR"/>
            </a:pPr>
            <a:r>
              <a:rPr lang="pl-PL" sz="1600" b="0" i="0" dirty="0">
                <a:solidFill>
                  <a:srgbClr val="333333"/>
                </a:solidFill>
                <a:effectLst/>
                <a:latin typeface="Lato" panose="020F0502020204030203"/>
              </a:rPr>
              <a:t>zmienić wydaną interpretację indywidualną, jeżeli stwierdzi jej nieprawidłowość, uwzględniając w szczególności orzecznictwo sądów, Trybunału Konstytucyjnego lub Trybunału Sprawiedliwości Unii Europejskiej;</a:t>
            </a:r>
          </a:p>
          <a:p>
            <a:pPr algn="l">
              <a:buFont typeface="+mj-lt"/>
              <a:buAutoNum type="arabicParenR"/>
            </a:pPr>
            <a:r>
              <a:rPr lang="pl-PL" sz="1600" b="0" i="0" dirty="0">
                <a:solidFill>
                  <a:srgbClr val="333333"/>
                </a:solidFill>
                <a:effectLst/>
                <a:latin typeface="Lato" panose="020F0502020204030203"/>
              </a:rPr>
              <a:t>uchylić wydaną interpretację indywidualną i umorzyć postępowanie w sprawie wydania interpretacji indywidualnej, jeżeli w dniu jej wydania istniały przesłanki odmowy wszczęcia postępowania w sprawie wydania interpretacji indywidualnej;</a:t>
            </a:r>
          </a:p>
          <a:p>
            <a:pPr algn="l">
              <a:buFont typeface="+mj-lt"/>
              <a:buAutoNum type="arabicParenR"/>
            </a:pPr>
            <a:r>
              <a:rPr lang="pl-PL" sz="1600" b="0" i="0" dirty="0">
                <a:solidFill>
                  <a:srgbClr val="333333"/>
                </a:solidFill>
                <a:effectLst/>
                <a:latin typeface="Lato" panose="020F0502020204030203"/>
              </a:rPr>
              <a:t>uchylić wydaną interpretację indywidualną z uwagi na wystąpienie przesłanki wymienionej w art. 14b § 5b i odmówić, w drodze postanowienia, na które służy zażalenie, wydania interpretacji indywidualnej.</a:t>
            </a:r>
          </a:p>
        </p:txBody>
      </p:sp>
    </p:spTree>
    <p:extLst>
      <p:ext uri="{BB962C8B-B14F-4D97-AF65-F5344CB8AC3E}">
        <p14:creationId xmlns:p14="http://schemas.microsoft.com/office/powerpoint/2010/main" val="3857535321"/>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Ochrona wnioskodawcy</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844824"/>
            <a:ext cx="8229600" cy="2548880"/>
          </a:xfrm>
        </p:spPr>
        <p:txBody>
          <a:bodyPr/>
          <a:lstStyle/>
          <a:p>
            <a:pPr marL="0" indent="0" algn="l">
              <a:buNone/>
            </a:pPr>
            <a:r>
              <a:rPr lang="pl-PL" sz="1600" b="1" i="0" dirty="0">
                <a:solidFill>
                  <a:srgbClr val="333333"/>
                </a:solidFill>
                <a:effectLst/>
                <a:latin typeface="Lato"/>
              </a:rPr>
              <a:t>Art.  14k</a:t>
            </a:r>
            <a:r>
              <a:rPr lang="pl-PL" sz="1600" b="1" dirty="0">
                <a:solidFill>
                  <a:srgbClr val="333333"/>
                </a:solidFill>
                <a:latin typeface="Lato"/>
              </a:rPr>
              <a:t> Ordynacji podatkowej:</a:t>
            </a:r>
            <a:endParaRPr lang="pl-PL" sz="1600" b="1" i="0" dirty="0">
              <a:solidFill>
                <a:srgbClr val="333333"/>
              </a:solidFill>
              <a:effectLst/>
              <a:latin typeface="Lato"/>
            </a:endParaRPr>
          </a:p>
          <a:p>
            <a:pPr marL="0" indent="0" algn="l">
              <a:buNone/>
            </a:pPr>
            <a:r>
              <a:rPr lang="pl-PL" sz="1600" b="1" i="0" dirty="0">
                <a:solidFill>
                  <a:srgbClr val="333333"/>
                </a:solidFill>
                <a:effectLst/>
                <a:latin typeface="Lato"/>
              </a:rPr>
              <a:t>§  1. </a:t>
            </a:r>
            <a:r>
              <a:rPr lang="pl-PL" sz="1600" b="0" i="0" dirty="0">
                <a:solidFill>
                  <a:srgbClr val="333333"/>
                </a:solidFill>
                <a:effectLst/>
                <a:latin typeface="Lato"/>
              </a:rPr>
              <a:t>Zastosowanie się do interpretacji indywidualnej przed jej zmianą, stwierdzeniem jej wygaśnięcia lub przed doręczeniem organowi podatkowemu odpisu prawomocnego orzeczenia sądu administracyjnego uchylającego interpretację indywidualną nie może szkodzić wnioskodawcy, jak również w przypadku nieuwzględnienia jej w rozstrzygnięciu sprawy podatkowej.</a:t>
            </a:r>
          </a:p>
          <a:p>
            <a:pPr marL="0" indent="0" algn="l">
              <a:buNone/>
            </a:pPr>
            <a:r>
              <a:rPr lang="pl-PL" sz="1600" b="1" i="0" dirty="0">
                <a:solidFill>
                  <a:srgbClr val="333333"/>
                </a:solidFill>
                <a:effectLst/>
                <a:latin typeface="Lato"/>
              </a:rPr>
              <a:t>§  2. </a:t>
            </a:r>
            <a:r>
              <a:rPr lang="pl-PL" sz="1600" b="0" i="0" dirty="0">
                <a:solidFill>
                  <a:srgbClr val="333333"/>
                </a:solidFill>
                <a:effectLst/>
                <a:latin typeface="Lato"/>
              </a:rPr>
              <a:t>Zastosowanie się do interpretacji ogólnej przed jej zmianą nie może szkodzić temu, kto się do niej zastosował, jak również w przypadku nieuwzględnienia jej w rozstrzygnięciu sprawy podatkowej.</a:t>
            </a:r>
          </a:p>
          <a:p>
            <a:pPr marL="0" indent="0" algn="l">
              <a:buNone/>
            </a:pPr>
            <a:r>
              <a:rPr lang="pl-PL" sz="1600" b="1" i="0" dirty="0">
                <a:solidFill>
                  <a:srgbClr val="333333"/>
                </a:solidFill>
                <a:effectLst/>
                <a:latin typeface="Lato"/>
              </a:rPr>
              <a:t>§  3. </a:t>
            </a:r>
            <a:r>
              <a:rPr lang="pl-PL" sz="1600" b="0" i="0" dirty="0">
                <a:solidFill>
                  <a:srgbClr val="333333"/>
                </a:solidFill>
                <a:effectLst/>
                <a:latin typeface="Lato"/>
              </a:rPr>
              <a:t>W zakresie związanym z zastosowaniem się do interpretacji, która uległa zmianie, której wygaśnięcie stwierdzono, lub interpretacji nieuwzględnionej w rozstrzygnięciu sprawy podatkowej, nie wszczyna się postępowania w sprawach o przestępstwa skarbowe lub wykroczenia skarbowe, a postępowanie wszczęte w tych sprawach umarza się oraz nie nalicza się odsetek za zwłokę.</a:t>
            </a:r>
          </a:p>
        </p:txBody>
      </p:sp>
    </p:spTree>
    <p:extLst>
      <p:ext uri="{BB962C8B-B14F-4D97-AF65-F5344CB8AC3E}">
        <p14:creationId xmlns:p14="http://schemas.microsoft.com/office/powerpoint/2010/main" val="222667799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pPr>
            <a:r>
              <a:rPr lang="pl-PL" sz="1800" b="1" dirty="0">
                <a:latin typeface="Novecento wide Book"/>
              </a:rPr>
              <a:t>Utrwalona praktyka interpretacyjna</a:t>
            </a:r>
          </a:p>
        </p:txBody>
      </p:sp>
      <p:sp>
        <p:nvSpPr>
          <p:cNvPr id="5" name="Symbol zastępczy zawartości 4">
            <a:extLst>
              <a:ext uri="{FF2B5EF4-FFF2-40B4-BE49-F238E27FC236}">
                <a16:creationId xmlns:a16="http://schemas.microsoft.com/office/drawing/2014/main" id="{EF24425C-92E8-4BA5-AAE4-271733FC2D18}"/>
              </a:ext>
            </a:extLst>
          </p:cNvPr>
          <p:cNvSpPr>
            <a:spLocks noGrp="1"/>
          </p:cNvSpPr>
          <p:nvPr>
            <p:ph idx="1"/>
          </p:nvPr>
        </p:nvSpPr>
        <p:spPr>
          <a:xfrm>
            <a:off x="457200" y="1988840"/>
            <a:ext cx="8229600" cy="2620888"/>
          </a:xfrm>
        </p:spPr>
        <p:txBody>
          <a:bodyPr/>
          <a:lstStyle/>
          <a:p>
            <a:pPr marL="0" indent="0" algn="l">
              <a:buNone/>
            </a:pPr>
            <a:r>
              <a:rPr lang="pl-PL" sz="1600" b="1" i="0" dirty="0">
                <a:solidFill>
                  <a:srgbClr val="333333"/>
                </a:solidFill>
                <a:effectLst/>
                <a:latin typeface="Lato"/>
              </a:rPr>
              <a:t>Art.  14n Ordynacj</a:t>
            </a:r>
            <a:r>
              <a:rPr lang="pl-PL" sz="1600" b="1" dirty="0">
                <a:solidFill>
                  <a:srgbClr val="333333"/>
                </a:solidFill>
                <a:latin typeface="Lato"/>
              </a:rPr>
              <a:t>i podatkowej:</a:t>
            </a:r>
            <a:r>
              <a:rPr lang="pl-PL" sz="1600" b="1" i="0" dirty="0">
                <a:solidFill>
                  <a:srgbClr val="333333"/>
                </a:solidFill>
                <a:effectLst/>
                <a:latin typeface="Lato"/>
              </a:rPr>
              <a:t> </a:t>
            </a:r>
          </a:p>
          <a:p>
            <a:pPr marL="0" indent="0" algn="l">
              <a:buNone/>
            </a:pPr>
            <a:r>
              <a:rPr lang="pl-PL" sz="1600" i="0" dirty="0">
                <a:solidFill>
                  <a:srgbClr val="333333"/>
                </a:solidFill>
                <a:effectLst/>
                <a:latin typeface="Lato"/>
              </a:rPr>
              <a:t>§  4. W przypadku zastosowania się przez podatnika w danym okresie rozliczeniowym do:</a:t>
            </a:r>
          </a:p>
          <a:p>
            <a:pPr lvl="1">
              <a:buFont typeface="+mj-lt"/>
              <a:buAutoNum type="arabicParenR"/>
            </a:pPr>
            <a:r>
              <a:rPr lang="pl-PL" sz="1600" i="0" dirty="0">
                <a:solidFill>
                  <a:srgbClr val="333333"/>
                </a:solidFill>
                <a:effectLst/>
                <a:latin typeface="Lato"/>
              </a:rPr>
              <a:t>objaśnień podatkowych,</a:t>
            </a:r>
          </a:p>
          <a:p>
            <a:pPr lvl="1">
              <a:buFont typeface="+mj-lt"/>
              <a:buAutoNum type="arabicParenR"/>
            </a:pPr>
            <a:r>
              <a:rPr lang="pl-PL" sz="1600" i="0" dirty="0">
                <a:solidFill>
                  <a:srgbClr val="333333"/>
                </a:solidFill>
                <a:effectLst/>
                <a:latin typeface="Lato"/>
              </a:rPr>
              <a:t>utrwalonej praktyki interpretacyjnej organów Krajowej Administracji Skarbowej</a:t>
            </a:r>
          </a:p>
          <a:p>
            <a:pPr algn="just"/>
            <a:r>
              <a:rPr lang="pl-PL" sz="1600" i="0" dirty="0">
                <a:solidFill>
                  <a:srgbClr val="333333"/>
                </a:solidFill>
                <a:effectLst/>
                <a:latin typeface="Lato"/>
              </a:rPr>
              <a:t>- stosuje się odpowiednio przepisy art. 14k-14m (podleg</a:t>
            </a:r>
            <a:r>
              <a:rPr lang="pl-PL" sz="1600" dirty="0">
                <a:solidFill>
                  <a:srgbClr val="333333"/>
                </a:solidFill>
                <a:latin typeface="Lato"/>
              </a:rPr>
              <a:t>a ochronie właściwej dla interpretacji indywidualnych)</a:t>
            </a:r>
            <a:endParaRPr lang="pl-PL" sz="1600" i="0" dirty="0">
              <a:solidFill>
                <a:srgbClr val="333333"/>
              </a:solidFill>
              <a:effectLst/>
              <a:latin typeface="Lato"/>
            </a:endParaRPr>
          </a:p>
          <a:p>
            <a:pPr marL="0" indent="0" algn="l">
              <a:buNone/>
            </a:pPr>
            <a:r>
              <a:rPr lang="pl-PL" sz="1600" i="0" dirty="0">
                <a:solidFill>
                  <a:srgbClr val="333333"/>
                </a:solidFill>
                <a:effectLst/>
                <a:latin typeface="Lato"/>
              </a:rPr>
              <a:t>§  5. Przez utrwaloną praktykę interpretacyjną, o której mowa w § 4 pkt 2, rozumie się wyjaśnienia zakresu i sposobu stosowania przepisów prawa podatkowego, dominujące w interpretacjach indywidualnych wydawanych w takich samych stanach faktycznych lub w odniesieniu do takich samych zdarzeń przyszłych oraz w takim samym stanie prawnym, w trakcie okresu rozliczeniowego, o którym mowa w § 4, oraz w okresie 12 miesięcy przed rozpoczęciem tego okresu rozliczeniowego.</a:t>
            </a:r>
          </a:p>
        </p:txBody>
      </p:sp>
    </p:spTree>
    <p:extLst>
      <p:ext uri="{BB962C8B-B14F-4D97-AF65-F5344CB8AC3E}">
        <p14:creationId xmlns:p14="http://schemas.microsoft.com/office/powerpoint/2010/main" val="303134891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pl-PL" sz="1800" b="1" dirty="0">
                <a:latin typeface="Novecento wide Book"/>
              </a:rPr>
              <a:t>Obowiązek stosowania mechanizmu podzielonej płatności do określonych towarów i usług (MPP)</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1551616"/>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28650" y="1374889"/>
            <a:ext cx="7886700" cy="1174098"/>
          </a:xfrm>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sz="1600" b="1" dirty="0">
                <a:latin typeface="Lato"/>
              </a:rPr>
              <a:t>Art. 108a ust. 1 ustawy o VAT:</a:t>
            </a:r>
          </a:p>
          <a:p>
            <a:pPr marL="0" indent="0">
              <a:buNone/>
            </a:pPr>
            <a:r>
              <a:rPr lang="pl-PL" sz="1600" dirty="0">
                <a:latin typeface="Lato"/>
              </a:rPr>
              <a:t>Podatnicy, którzy otrzymali fakturę z wykazaną kwotą podatku, przy dokonywaniu płatności kwoty należności wynikającej z tej faktury </a:t>
            </a:r>
            <a:r>
              <a:rPr lang="pl-PL" sz="1600" b="1" u="sng" dirty="0">
                <a:solidFill>
                  <a:srgbClr val="0070C0"/>
                </a:solidFill>
                <a:latin typeface="Lato"/>
              </a:rPr>
              <a:t>MOGĄ ZASTOSOWAĆ </a:t>
            </a:r>
            <a:r>
              <a:rPr lang="pl-PL" sz="1600" dirty="0">
                <a:latin typeface="Lato"/>
              </a:rPr>
              <a:t>mechanizm podzielonej płatności. </a:t>
            </a:r>
          </a:p>
          <a:p>
            <a:endParaRPr lang="pl-PL" sz="1600" dirty="0">
              <a:latin typeface="Lato"/>
            </a:endParaRPr>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9654" y="3530228"/>
            <a:ext cx="658524" cy="852208"/>
          </a:xfrm>
          <a:prstGeom prst="rect">
            <a:avLst/>
          </a:prstGeom>
        </p:spPr>
      </p:pic>
      <p:pic>
        <p:nvPicPr>
          <p:cNvPr id="5" name="Obraz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1086" y="2548994"/>
            <a:ext cx="658524" cy="852208"/>
          </a:xfrm>
          <a:prstGeom prst="rect">
            <a:avLst/>
          </a:prstGeom>
        </p:spPr>
      </p:pic>
      <p:pic>
        <p:nvPicPr>
          <p:cNvPr id="6" name="Obraz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658" y="3986495"/>
            <a:ext cx="658524" cy="852208"/>
          </a:xfrm>
          <a:prstGeom prst="rect">
            <a:avLst/>
          </a:prstGeom>
        </p:spPr>
      </p:pic>
      <p:sp>
        <p:nvSpPr>
          <p:cNvPr id="7" name="Strzałka w prawo 6"/>
          <p:cNvSpPr/>
          <p:nvPr/>
        </p:nvSpPr>
        <p:spPr>
          <a:xfrm rot="21196753">
            <a:off x="1821295" y="3134932"/>
            <a:ext cx="4682444" cy="426104"/>
          </a:xfrm>
          <a:prstGeom prst="rightArrow">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1350" b="0" i="0" u="none" strike="noStrike" kern="1200" cap="none" spc="0" normalizeH="0" baseline="0" noProof="0" dirty="0">
                <a:ln>
                  <a:noFill/>
                </a:ln>
                <a:solidFill>
                  <a:prstClr val="black"/>
                </a:solidFill>
                <a:effectLst/>
                <a:uLnTx/>
                <a:uFillTx/>
                <a:latin typeface="Calibri"/>
                <a:ea typeface="+mn-ea"/>
                <a:cs typeface="+mn-cs"/>
              </a:rPr>
              <a:t>100 + 23</a:t>
            </a:r>
          </a:p>
        </p:txBody>
      </p:sp>
      <p:sp>
        <p:nvSpPr>
          <p:cNvPr id="8" name="Strzałka w prawo 7"/>
          <p:cNvSpPr/>
          <p:nvPr/>
        </p:nvSpPr>
        <p:spPr>
          <a:xfrm rot="406054">
            <a:off x="1836973" y="4062440"/>
            <a:ext cx="4682444" cy="426104"/>
          </a:xfrm>
          <a:prstGeom prst="rightArrow">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1350" b="0" i="0" u="none" strike="noStrike" kern="1200" cap="none" spc="0" normalizeH="0" baseline="0" noProof="0" dirty="0">
                <a:ln>
                  <a:noFill/>
                </a:ln>
                <a:solidFill>
                  <a:prstClr val="black"/>
                </a:solidFill>
                <a:effectLst/>
                <a:uLnTx/>
                <a:uFillTx/>
                <a:latin typeface="Calibri"/>
                <a:ea typeface="+mn-ea"/>
                <a:cs typeface="+mn-cs"/>
              </a:rPr>
              <a:t>100</a:t>
            </a:r>
          </a:p>
        </p:txBody>
      </p:sp>
      <p:sp>
        <p:nvSpPr>
          <p:cNvPr id="9" name="Prostokąt z rogami ściętymi z jednej strony 8"/>
          <p:cNvSpPr/>
          <p:nvPr/>
        </p:nvSpPr>
        <p:spPr>
          <a:xfrm>
            <a:off x="7197338" y="4701065"/>
            <a:ext cx="1343025" cy="885825"/>
          </a:xfrm>
          <a:prstGeom prst="snip2Same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1350" b="0" i="0" u="none" strike="noStrike" kern="1200" cap="none" spc="0" normalizeH="0" baseline="0" noProof="0" dirty="0">
                <a:ln>
                  <a:noFill/>
                </a:ln>
                <a:solidFill>
                  <a:prstClr val="black"/>
                </a:solidFill>
                <a:effectLst/>
                <a:uLnTx/>
                <a:uFillTx/>
                <a:latin typeface="Calibri"/>
                <a:ea typeface="+mn-ea"/>
                <a:cs typeface="+mn-cs"/>
              </a:rPr>
              <a:t>BANK</a:t>
            </a:r>
          </a:p>
        </p:txBody>
      </p:sp>
      <p:sp>
        <p:nvSpPr>
          <p:cNvPr id="10" name="Strzałka w prawo 9"/>
          <p:cNvSpPr/>
          <p:nvPr/>
        </p:nvSpPr>
        <p:spPr>
          <a:xfrm rot="406054">
            <a:off x="1834624" y="4549840"/>
            <a:ext cx="5356268" cy="426104"/>
          </a:xfrm>
          <a:prstGeom prst="rightArrow">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pl-PL" sz="1350" b="0" i="0" u="none" strike="noStrike" kern="1200" cap="none" spc="0" normalizeH="0" baseline="0" noProof="0" dirty="0">
                <a:ln>
                  <a:noFill/>
                </a:ln>
                <a:solidFill>
                  <a:prstClr val="black"/>
                </a:solidFill>
                <a:effectLst/>
                <a:uLnTx/>
                <a:uFillTx/>
                <a:latin typeface="Calibri"/>
                <a:ea typeface="+mn-ea"/>
                <a:cs typeface="+mn-cs"/>
              </a:rPr>
              <a:t>23</a:t>
            </a:r>
          </a:p>
        </p:txBody>
      </p:sp>
      <p:sp>
        <p:nvSpPr>
          <p:cNvPr id="14" name="TextBox 4">
            <a:extLst>
              <a:ext uri="{FF2B5EF4-FFF2-40B4-BE49-F238E27FC236}">
                <a16:creationId xmlns:a16="http://schemas.microsoft.com/office/drawing/2014/main" id="{D996CB44-5970-454C-94EF-B82EB490EF68}"/>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Mechanizm podzielonej płatności - dobrowolność</a:t>
            </a:r>
          </a:p>
        </p:txBody>
      </p:sp>
    </p:spTree>
    <p:extLst>
      <p:ext uri="{BB962C8B-B14F-4D97-AF65-F5344CB8AC3E}">
        <p14:creationId xmlns:p14="http://schemas.microsoft.com/office/powerpoint/2010/main" val="232760619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028616"/>
            <a:ext cx="8064896" cy="2800767"/>
          </a:xfrm>
          <a:prstGeom prst="rect">
            <a:avLst/>
          </a:prstGeom>
          <a:noFill/>
        </p:spPr>
        <p:txBody>
          <a:bodyPr wrap="square">
            <a:spAutoFit/>
          </a:bodyPr>
          <a:lstStyle/>
          <a:p>
            <a:pPr eaLnBrk="1" fontAlgn="auto" hangingPunct="1">
              <a:spcBef>
                <a:spcPts val="0"/>
              </a:spcBef>
              <a:spcAft>
                <a:spcPts val="0"/>
              </a:spcAft>
              <a:defRPr/>
            </a:pPr>
            <a:endParaRPr lang="en-GB" sz="1600" spc="-10" dirty="0">
              <a:solidFill>
                <a:srgbClr val="636466"/>
              </a:solidFill>
              <a:latin typeface="Lato" panose="020F0502020204030203" pitchFamily="34" charset="-18"/>
            </a:endParaRPr>
          </a:p>
          <a:p>
            <a:pPr eaLnBrk="1" fontAlgn="auto" hangingPunct="1">
              <a:spcBef>
                <a:spcPts val="0"/>
              </a:spcBef>
              <a:spcAft>
                <a:spcPts val="0"/>
              </a:spcAft>
              <a:defRPr/>
            </a:pPr>
            <a:r>
              <a:rPr lang="pl-PL" sz="1600" spc="-10" dirty="0">
                <a:latin typeface="Lato" panose="020F0502020204030203" pitchFamily="34" charset="-18"/>
              </a:rPr>
              <a:t>W SZOOP, umowie o dofinansowanie projektu, regulaminie konkursu lub dokumentacji dotyczącej projektu pozakonkursowego, </a:t>
            </a:r>
            <a:r>
              <a:rPr lang="pl-PL" sz="1600" b="1" spc="-10" dirty="0">
                <a:latin typeface="Lato" panose="020F0502020204030203" pitchFamily="34" charset="-18"/>
              </a:rPr>
              <a:t>IZ PO może wyłączyć możliwość kwalifikowania VAT w odniesieniu do określonych obszarów danego PO</a:t>
            </a:r>
            <a:r>
              <a:rPr lang="pl-PL" sz="1600" spc="-10" dirty="0">
                <a:latin typeface="Lato" panose="020F0502020204030203" pitchFamily="34" charset="-18"/>
              </a:rPr>
              <a:t>, w szczególności osi priorytetowych, działań, rodzajów projektów, typów beneficjentów, a nawet w odniesieniu do poszczególnych projektów.</a:t>
            </a:r>
          </a:p>
          <a:p>
            <a:pPr eaLnBrk="1" fontAlgn="auto" hangingPunct="1">
              <a:spcBef>
                <a:spcPts val="0"/>
              </a:spcBef>
              <a:spcAft>
                <a:spcPts val="0"/>
              </a:spcAft>
              <a:defRPr/>
            </a:pPr>
            <a:endParaRPr lang="pl-PL" sz="1600" spc="-10" dirty="0">
              <a:latin typeface="Lato" panose="020F0502020204030203" pitchFamily="34" charset="-18"/>
            </a:endParaRPr>
          </a:p>
          <a:p>
            <a:pPr eaLnBrk="1" fontAlgn="auto" hangingPunct="1">
              <a:spcBef>
                <a:spcPts val="0"/>
              </a:spcBef>
              <a:spcAft>
                <a:spcPts val="0"/>
              </a:spcAft>
              <a:defRPr/>
            </a:pPr>
            <a:r>
              <a:rPr lang="pl-PL" sz="1600" spc="-10" dirty="0">
                <a:latin typeface="Lato" panose="020F0502020204030203" pitchFamily="34" charset="-18"/>
              </a:rPr>
              <a:t>IZ może podjąć decyzję, zgodnie z którą VAT będzie kwalifikowalny jedynie dla części projektu. W takiej sytuacji beneficjent jest zobowiązany zapewnić przejrzysty system rozliczania projektu, tak aby nie było wątpliwości w jakiej części oraz w jakim zakresie VAT może być uznany za kwalifikowalny.</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7272932"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Inwestycji i Rozwoju w zakresie kwalifikowalności wydatków z 22 sierpnia 2019 r., </a:t>
            </a:r>
            <a:r>
              <a:rPr lang="pl-PL" altLang="pl-PL" sz="1800" b="1" dirty="0" err="1">
                <a:latin typeface="Novecento wide Book"/>
              </a:rPr>
              <a:t>MIiR</a:t>
            </a:r>
            <a:r>
              <a:rPr lang="pl-PL" altLang="pl-PL" sz="1800" b="1" dirty="0">
                <a:latin typeface="Novecento wide Book"/>
              </a:rPr>
              <a:t>/2014-2020/12(4)</a:t>
            </a:r>
          </a:p>
        </p:txBody>
      </p:sp>
    </p:spTree>
    <p:extLst>
      <p:ext uri="{BB962C8B-B14F-4D97-AF65-F5344CB8AC3E}">
        <p14:creationId xmlns:p14="http://schemas.microsoft.com/office/powerpoint/2010/main" val="262898918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10817" y="1470991"/>
          <a:ext cx="8275984" cy="476632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4">
            <a:extLst>
              <a:ext uri="{FF2B5EF4-FFF2-40B4-BE49-F238E27FC236}">
                <a16:creationId xmlns:a16="http://schemas.microsoft.com/office/drawing/2014/main" id="{F9C903CE-139E-4C3E-94BA-46855F534F4E}"/>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Zakres wymaganych informacji przy dokonywaniu płatności z zastosowaniem mechanizmu podzielonej płatności </a:t>
            </a:r>
          </a:p>
        </p:txBody>
      </p:sp>
    </p:spTree>
    <p:extLst>
      <p:ext uri="{BB962C8B-B14F-4D97-AF65-F5344CB8AC3E}">
        <p14:creationId xmlns:p14="http://schemas.microsoft.com/office/powerpoint/2010/main" val="2550794646"/>
      </p:ext>
    </p:extLst>
  </p:cSld>
  <p:clrMapOvr>
    <a:overrideClrMapping bg1="lt1" tx1="dk1" bg2="lt2" tx2="dk2" accent1="accent1" accent2="accent2" accent3="accent3" accent4="accent4" accent5="accent5" accent6="accent6" hlink="hlink" folHlink="folHlink"/>
  </p:clrMapOvr>
</p:sld>
</file>

<file path=ppt/slides/slide2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F9C903CE-139E-4C3E-94BA-46855F534F4E}"/>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JST a mechanizm podzielonej płatności </a:t>
            </a:r>
          </a:p>
        </p:txBody>
      </p:sp>
      <p:sp>
        <p:nvSpPr>
          <p:cNvPr id="3" name="Symbol zastępczy zawartości 2">
            <a:extLst>
              <a:ext uri="{FF2B5EF4-FFF2-40B4-BE49-F238E27FC236}">
                <a16:creationId xmlns:a16="http://schemas.microsoft.com/office/drawing/2014/main" id="{0FECBFB9-8819-4590-8F74-91EBE4E18009}"/>
              </a:ext>
            </a:extLst>
          </p:cNvPr>
          <p:cNvSpPr>
            <a:spLocks noGrp="1"/>
          </p:cNvSpPr>
          <p:nvPr>
            <p:ph idx="1"/>
          </p:nvPr>
        </p:nvSpPr>
        <p:spPr>
          <a:xfrm>
            <a:off x="457200" y="2368027"/>
            <a:ext cx="8229600" cy="2121946"/>
          </a:xfrm>
        </p:spPr>
        <p:txBody>
          <a:bodyPr/>
          <a:lstStyle/>
          <a:p>
            <a:pPr marL="0" indent="0" algn="l">
              <a:buNone/>
            </a:pPr>
            <a:r>
              <a:rPr lang="pl-PL" sz="1600" b="1" i="0" u="none" strike="noStrike" baseline="0" dirty="0">
                <a:latin typeface="Lato" panose="020F0502020204030203"/>
              </a:rPr>
              <a:t>Interpelacja Ministerstwa Finansów nr 18179 w sprawie wpływu zmian przy rozliczeniach podatku od towarów i usług (VAT) na działalność instytucji administracji publicznej i przedsiębiorstw:</a:t>
            </a:r>
            <a:endParaRPr lang="pl-PL" sz="1600" dirty="0">
              <a:latin typeface="Lato" panose="020F0502020204030203"/>
            </a:endParaRPr>
          </a:p>
          <a:p>
            <a:pPr marL="0" indent="0" algn="l">
              <a:buNone/>
            </a:pPr>
            <a:r>
              <a:rPr lang="pl-PL" sz="1600" dirty="0">
                <a:latin typeface="Lato" panose="020F0502020204030203"/>
              </a:rPr>
              <a:t>J</a:t>
            </a:r>
            <a:r>
              <a:rPr lang="pl-PL" sz="1600" b="0" i="0" u="none" strike="noStrike" baseline="0" dirty="0">
                <a:latin typeface="Lato" panose="020F0502020204030203"/>
              </a:rPr>
              <a:t>ednostki samorządu terytorialnego jako administracja państwowa </a:t>
            </a:r>
            <a:r>
              <a:rPr lang="pl-PL" sz="1600" b="0" i="0" u="sng" strike="noStrike" baseline="0" dirty="0">
                <a:latin typeface="Lato" panose="020F0502020204030203"/>
              </a:rPr>
              <a:t>powinny jak najczęściej korzystać z tego mechanizmu</a:t>
            </a:r>
            <a:r>
              <a:rPr lang="pl-PL" sz="1600" b="0" i="0" u="none" strike="noStrike" baseline="0" dirty="0">
                <a:latin typeface="Lato" panose="020F0502020204030203"/>
              </a:rPr>
              <a:t>, płacąc w podzielonej płatności i odegrać znaczną rolę w propagowaniu takiej formy rozliczeń jako metody korzystnej i bezpiecznej.</a:t>
            </a:r>
            <a:endParaRPr lang="pl-PL" sz="1600" dirty="0">
              <a:latin typeface="Lato" panose="020F0502020204030203"/>
            </a:endParaRPr>
          </a:p>
        </p:txBody>
      </p:sp>
    </p:spTree>
    <p:extLst>
      <p:ext uri="{BB962C8B-B14F-4D97-AF65-F5344CB8AC3E}">
        <p14:creationId xmlns:p14="http://schemas.microsoft.com/office/powerpoint/2010/main" val="2947345405"/>
      </p:ext>
    </p:extLst>
  </p:cSld>
  <p:clrMapOvr>
    <a:overrideClrMapping bg1="lt1" tx1="dk1" bg2="lt2" tx2="dk2" accent1="accent1" accent2="accent2" accent3="accent3" accent4="accent4" accent5="accent5" accent6="accent6" hlink="hlink" folHlink="folHlink"/>
  </p:clrMapOvr>
</p:sld>
</file>

<file path=ppt/slides/slide21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628650" y="1485330"/>
          <a:ext cx="7886700" cy="46805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ymbol zastępczy numeru slajdu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EFE2980-5D46-460C-81D7-5D483E33F1FE}" type="slidenum">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212</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4">
            <a:extLst>
              <a:ext uri="{FF2B5EF4-FFF2-40B4-BE49-F238E27FC236}">
                <a16:creationId xmlns:a16="http://schemas.microsoft.com/office/drawing/2014/main" id="{B7FEA2C9-1E66-4F1B-BBA8-BC0FDC4946A0}"/>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Środki na rachunku VAT – możliwości rozdysponowania              (do 31.10.2019 r.)</a:t>
            </a:r>
          </a:p>
        </p:txBody>
      </p:sp>
    </p:spTree>
    <p:extLst>
      <p:ext uri="{BB962C8B-B14F-4D97-AF65-F5344CB8AC3E}">
        <p14:creationId xmlns:p14="http://schemas.microsoft.com/office/powerpoint/2010/main" val="410016724"/>
      </p:ext>
    </p:extLst>
  </p:cSld>
  <p:clrMapOvr>
    <a:overrideClrMapping bg1="lt1" tx1="dk1" bg2="lt2" tx2="dk2" accent1="accent1" accent2="accent2" accent3="accent3" accent4="accent4" accent5="accent5" accent6="accent6" hlink="hlink" folHlink="folHlink"/>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615334"/>
            <a:ext cx="8229600" cy="3627331"/>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600" dirty="0">
                <a:latin typeface="Lato" panose="020F0502020204030203"/>
              </a:rPr>
              <a:t>	</a:t>
            </a:r>
          </a:p>
          <a:p>
            <a:pPr marL="0" indent="0">
              <a:buNone/>
            </a:pPr>
            <a:r>
              <a:rPr lang="pl-PL" sz="1600" dirty="0">
                <a:solidFill>
                  <a:schemeClr val="tx1"/>
                </a:solidFill>
                <a:latin typeface="Lato" panose="020F0502020204030203"/>
              </a:rPr>
              <a:t>Od 1 listopada 2019 r. </a:t>
            </a:r>
            <a:r>
              <a:rPr lang="pl-PL" sz="1600" b="1" u="sng" dirty="0">
                <a:solidFill>
                  <a:schemeClr val="tx1"/>
                </a:solidFill>
                <a:latin typeface="Lato" panose="020F0502020204030203"/>
              </a:rPr>
              <a:t>z rachunku VAT można płacić także</a:t>
            </a:r>
            <a:r>
              <a:rPr lang="pl-PL" sz="1600" dirty="0">
                <a:solidFill>
                  <a:schemeClr val="tx1"/>
                </a:solidFill>
                <a:latin typeface="Lato" panose="020F0502020204030203"/>
              </a:rPr>
              <a:t>:</a:t>
            </a:r>
          </a:p>
          <a:p>
            <a:pPr>
              <a:buFont typeface="Calibri" panose="020F0502020204030204" pitchFamily="34" charset="0"/>
              <a:buChar char="-"/>
            </a:pPr>
            <a:r>
              <a:rPr lang="pl-PL" sz="1600" dirty="0">
                <a:solidFill>
                  <a:schemeClr val="tx1"/>
                </a:solidFill>
                <a:latin typeface="Lato" panose="020F0502020204030203"/>
              </a:rPr>
              <a:t>CIT oraz zaliczki na ten podatek, a także odsetki za zwłokę CIT oraz odsetki od zaliczek na ten podatek, </a:t>
            </a:r>
          </a:p>
          <a:p>
            <a:pPr>
              <a:buFont typeface="Calibri" panose="020F0502020204030204" pitchFamily="34" charset="0"/>
              <a:buChar char="-"/>
            </a:pPr>
            <a:r>
              <a:rPr lang="pl-PL" sz="1600" dirty="0">
                <a:solidFill>
                  <a:schemeClr val="tx1"/>
                </a:solidFill>
                <a:latin typeface="Lato" panose="020F0502020204030203"/>
              </a:rPr>
              <a:t>PIT oraz zaliczki na ten podatek, a także odsetki za zwłokę w PIT oraz odsetki od zaliczek na ten podatek,</a:t>
            </a:r>
          </a:p>
          <a:p>
            <a:pPr>
              <a:buFont typeface="Calibri" panose="020F0502020204030204" pitchFamily="34" charset="0"/>
              <a:buChar char="-"/>
            </a:pPr>
            <a:r>
              <a:rPr lang="pl-PL" sz="1600" dirty="0">
                <a:solidFill>
                  <a:schemeClr val="tx1"/>
                </a:solidFill>
                <a:latin typeface="Lato" panose="020F0502020204030203"/>
              </a:rPr>
              <a:t>podatek akcyzowy, przedpłaty podatku akcyzowego, wpłaty dzienne, a także odsetki za zwłokę w podatku akcyzowym oraz odsetki od przedpłat podatku akcyzowego, </a:t>
            </a:r>
          </a:p>
          <a:p>
            <a:pPr>
              <a:buFont typeface="Calibri" panose="020F0502020204030204" pitchFamily="34" charset="0"/>
              <a:buChar char="-"/>
            </a:pPr>
            <a:r>
              <a:rPr lang="pl-PL" sz="1600" dirty="0">
                <a:solidFill>
                  <a:schemeClr val="tx1"/>
                </a:solidFill>
                <a:latin typeface="Lato" panose="020F0502020204030203"/>
              </a:rPr>
              <a:t>należności celne oraz odsetki za zwłokę od tych należności, </a:t>
            </a:r>
          </a:p>
          <a:p>
            <a:pPr>
              <a:buFont typeface="Calibri" panose="020F0502020204030204" pitchFamily="34" charset="0"/>
              <a:buChar char="-"/>
            </a:pPr>
            <a:r>
              <a:rPr lang="pl-PL" sz="1600" dirty="0">
                <a:solidFill>
                  <a:schemeClr val="tx1"/>
                </a:solidFill>
                <a:latin typeface="Lato" panose="020F0502020204030203"/>
              </a:rPr>
              <a:t>należności z tytułu składek, o których mowa w art. 24 ust. 2 ustawy z dnia 13 października 1998 r. o systemie ubezpieczeń społecznych oraz należności z tytułu składek, o których mowa w art. 32 tej ustawy, do poboru których obowiązany jest ZUS.</a:t>
            </a:r>
          </a:p>
          <a:p>
            <a:pPr marL="0" indent="0">
              <a:buNone/>
            </a:pPr>
            <a:endParaRPr lang="pl-PL" dirty="0"/>
          </a:p>
        </p:txBody>
      </p:sp>
      <p:sp>
        <p:nvSpPr>
          <p:cNvPr id="5" name="Symbol zastępczy numeru slajdu 4">
            <a:extLst>
              <a:ext uri="{FF2B5EF4-FFF2-40B4-BE49-F238E27FC236}">
                <a16:creationId xmlns:a16="http://schemas.microsoft.com/office/drawing/2014/main" id="{3AF090F0-FE36-41A7-8661-6C0085C91A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213</a:t>
            </a:fld>
            <a:endParaRPr kumimoji="0" lang="pl-PL" sz="1200" b="0" i="0" u="none" strike="noStrike" kern="1200" cap="none" spc="0" normalizeH="0" baseline="0" noProof="0">
              <a:ln>
                <a:noFill/>
              </a:ln>
              <a:solidFill>
                <a:srgbClr val="898989"/>
              </a:solidFill>
              <a:effectLst/>
              <a:uLnTx/>
              <a:uFillTx/>
              <a:latin typeface="Calibri"/>
              <a:ea typeface="+mn-ea"/>
              <a:cs typeface="+mn-cs"/>
            </a:endParaRPr>
          </a:p>
        </p:txBody>
      </p:sp>
      <p:sp>
        <p:nvSpPr>
          <p:cNvPr id="7" name="TextBox 4">
            <a:extLst>
              <a:ext uri="{FF2B5EF4-FFF2-40B4-BE49-F238E27FC236}">
                <a16:creationId xmlns:a16="http://schemas.microsoft.com/office/drawing/2014/main" id="{2E1E6E2B-B4A3-4D8F-AD37-C5D286D4DAEC}"/>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Nowe tytuły płatności z rachunku VAT</a:t>
            </a:r>
          </a:p>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(od 1.11.2019 r.)</a:t>
            </a:r>
          </a:p>
        </p:txBody>
      </p:sp>
    </p:spTree>
    <p:extLst>
      <p:ext uri="{BB962C8B-B14F-4D97-AF65-F5344CB8AC3E}">
        <p14:creationId xmlns:p14="http://schemas.microsoft.com/office/powerpoint/2010/main" val="408966072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628026986"/>
              </p:ext>
            </p:extLst>
          </p:nvPr>
        </p:nvGraphicFramePr>
        <p:xfrm>
          <a:off x="633413" y="1570616"/>
          <a:ext cx="7886700" cy="290456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4">
            <a:extLst>
              <a:ext uri="{FF2B5EF4-FFF2-40B4-BE49-F238E27FC236}">
                <a16:creationId xmlns:a16="http://schemas.microsoft.com/office/drawing/2014/main" id="{BF50ECDB-8325-4E01-B158-8735DD3AA29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Zwrot nadwyżki podatku w terminie 25 dni na rachunek VAT</a:t>
            </a:r>
          </a:p>
        </p:txBody>
      </p:sp>
      <p:sp>
        <p:nvSpPr>
          <p:cNvPr id="2" name="pole tekstowe 1">
            <a:extLst>
              <a:ext uri="{FF2B5EF4-FFF2-40B4-BE49-F238E27FC236}">
                <a16:creationId xmlns:a16="http://schemas.microsoft.com/office/drawing/2014/main" id="{9F4BFB37-BF56-4A09-A9EE-EAD48C0CD17B}"/>
              </a:ext>
            </a:extLst>
          </p:cNvPr>
          <p:cNvSpPr txBox="1"/>
          <p:nvPr/>
        </p:nvSpPr>
        <p:spPr>
          <a:xfrm>
            <a:off x="1118795" y="4561243"/>
            <a:ext cx="6981713"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prstClr val="black"/>
                </a:solidFill>
                <a:effectLst/>
                <a:uLnTx/>
                <a:uFillTx/>
                <a:latin typeface="Lato" panose="020F0502020204030203"/>
                <a:ea typeface="+mn-ea"/>
                <a:cs typeface="+mn-cs"/>
              </a:rPr>
              <a:t>Objaśnienia podatkowe MF z 29 czerwca 2018 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prstClr val="black"/>
                </a:solidFill>
                <a:effectLst/>
                <a:uLnTx/>
                <a:uFillTx/>
                <a:latin typeface="Lato" panose="020F0502020204030203"/>
                <a:ea typeface="+mn-ea"/>
                <a:cs typeface="+mn-cs"/>
              </a:rPr>
              <a:t>"(...) Należy zauważyć, że w sytuacji, kiedy posiadaczem rachunku VAT będzie dana jednostka organizacyjna JST, wówczas w celu uwolnienia środków z tego rachunku VAT, wniosek do naczelnika urzędu skarbowego w tym zakresie składa JST (jako podatnik VAT). JST we wniosku wskazywać będzie wtedy numer rachunku VAT swojej jednostki organizacyjnej oraz numer rozliczeniowy, z którym powiązany jest ten rachunek VAT. (...)"</a:t>
            </a:r>
          </a:p>
        </p:txBody>
      </p:sp>
    </p:spTree>
    <p:extLst>
      <p:ext uri="{BB962C8B-B14F-4D97-AF65-F5344CB8AC3E}">
        <p14:creationId xmlns:p14="http://schemas.microsoft.com/office/powerpoint/2010/main" val="2273531189"/>
      </p:ext>
    </p:extLst>
  </p:cSld>
  <p:clrMapOvr>
    <a:overrideClrMapping bg1="lt1" tx1="dk1" bg2="lt2" tx2="dk2" accent1="accent1" accent2="accent2" accent3="accent3" accent4="accent4" accent5="accent5" accent6="accent6" hlink="hlink" folHlink="folHlink"/>
  </p:clrMapOvr>
</p:sld>
</file>

<file path=ppt/slides/slide21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BF50ECDB-8325-4E01-B158-8735DD3AA297}"/>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P</a:t>
            </a:r>
            <a:r>
              <a:rPr lang="pl-PL" altLang="pl-PL" sz="1800" b="1" dirty="0" err="1">
                <a:latin typeface="Novecento wide Book"/>
              </a:rPr>
              <a:t>rzekazywanie</a:t>
            </a:r>
            <a:r>
              <a:rPr lang="pl-PL" altLang="pl-PL" sz="1800" b="1" dirty="0">
                <a:latin typeface="Novecento wide Book"/>
              </a:rPr>
              <a:t> środków na zapłatę podatku z rachunku VAT jednostki organizacyjnej na rachunek VAT gminy</a:t>
            </a:r>
          </a:p>
        </p:txBody>
      </p:sp>
      <p:sp>
        <p:nvSpPr>
          <p:cNvPr id="5" name="Symbol zastępczy zawartości 4">
            <a:extLst>
              <a:ext uri="{FF2B5EF4-FFF2-40B4-BE49-F238E27FC236}">
                <a16:creationId xmlns:a16="http://schemas.microsoft.com/office/drawing/2014/main" id="{BDDD8738-8680-4E90-8B46-B585196DB4C8}"/>
              </a:ext>
            </a:extLst>
          </p:cNvPr>
          <p:cNvSpPr>
            <a:spLocks noGrp="1"/>
          </p:cNvSpPr>
          <p:nvPr>
            <p:ph idx="1"/>
          </p:nvPr>
        </p:nvSpPr>
        <p:spPr>
          <a:xfrm>
            <a:off x="575556" y="1578496"/>
            <a:ext cx="7992888" cy="3701008"/>
          </a:xfrm>
        </p:spPr>
        <p:txBody>
          <a:bodyPr/>
          <a:lstStyle/>
          <a:p>
            <a:pPr marL="0" indent="0">
              <a:buNone/>
            </a:pPr>
            <a:r>
              <a:rPr lang="pl-PL" sz="1600" b="1" dirty="0">
                <a:latin typeface="Lato" panose="020F0502020204030203"/>
              </a:rPr>
              <a:t>Odpowiedź Ministerstwa Finansów z dnia 10 sierpnia 2018 r. na pytanie wydawnictwa GOFIN </a:t>
            </a:r>
          </a:p>
          <a:p>
            <a:pPr marL="0" indent="0">
              <a:buNone/>
            </a:pPr>
            <a:r>
              <a:rPr lang="pl-PL" sz="1600" dirty="0">
                <a:latin typeface="Lato" panose="020F0502020204030203"/>
              </a:rPr>
              <a:t>"(...) swobodne przekazywanie środków między rachunkami VAT tzw. »przekazanie własne« możliwe jest tylko w ramach rachunków VAT prowadzonych dla danego posiadacza w tym samym banku/SKOK. (...) w przypadku gdy gmina oraz jej jednostki organizacyjne są odrębnymi posiadaczami rachunku rozliczeniowego, a zatem i rachunku VAT, w rozumieniu przepisów prawa bankowego, nie jest możliwe swobodne przelewanie środków pomiędzy tymi rachunkami VAT. W celu uwolnienia środków z rachunku VAT na rachunek rozliczeniowy konieczne jest uzyskanie zgody naczelnika urzędu skarbowego. Z wnioskiem o wyrażenie zgody na przekazanie środków z rachunku VAT na rachunek rozliczeniowy danego posiadacza (danej jednostki organizacyjnej JST) występuje gmina (jako podatnik) (podkreślenie redakcji). We wniosku wskazuje numer rachunku VAT swojej jednostki czy zakładu oraz numer rachunku rozliczeniowego, z którym powiązany jest ten rachunek VAT. (...)"</a:t>
            </a:r>
          </a:p>
          <a:p>
            <a:endParaRPr lang="pl-PL" sz="1600" dirty="0">
              <a:latin typeface="Lato" panose="020F0502020204030203"/>
            </a:endParaRPr>
          </a:p>
          <a:p>
            <a:pPr marL="0" indent="0">
              <a:buNone/>
            </a:pPr>
            <a:r>
              <a:rPr lang="pl-PL" sz="1400" dirty="0">
                <a:latin typeface="Lato" panose="020F0502020204030203"/>
              </a:rPr>
              <a:t>Jednocześnie Ministerstwo Finansów wyjaśniło, iż nie ma przeszkód, aby gmina była posiadaczem rachunków bankowych, za pomocą których rozliczają się jednostki budżetowe. W takiej sytuacji możliwe byłoby przekazywanie środków pomiędzy rachunkami VAT gminy i jej jednostek budżetowych prowadzonych w tym samym banku (SKOK).</a:t>
            </a:r>
          </a:p>
        </p:txBody>
      </p:sp>
    </p:spTree>
    <p:extLst>
      <p:ext uri="{BB962C8B-B14F-4D97-AF65-F5344CB8AC3E}">
        <p14:creationId xmlns:p14="http://schemas.microsoft.com/office/powerpoint/2010/main" val="2463599475"/>
      </p:ext>
    </p:extLst>
  </p:cSld>
  <p:clrMapOvr>
    <a:overrideClrMapping bg1="lt1" tx1="dk1" bg2="lt2" tx2="dk2" accent1="accent1" accent2="accent2" accent3="accent3" accent4="accent4" accent5="accent5" accent6="accent6" hlink="hlink" folHlink="folHlink"/>
  </p:clrMapOvr>
</p:sld>
</file>

<file path=ppt/slides/slide21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05362"/>
            <a:ext cx="8229600" cy="1374493"/>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2000" dirty="0">
                <a:latin typeface="Lato"/>
              </a:rPr>
              <a:t>Decyzja Wykonawcza Rady (UE) 2019/310 z dnia 18 lutego 2019 r. w sprawie upoważnienia Polski do wprowadzenia szczególnego środka stanowiącego odstępstwo od art. 226 dyrektywy 2006/112/WE w sprawie wspólnego systemu podatku od wartości dodanej</a:t>
            </a:r>
          </a:p>
          <a:p>
            <a:endParaRPr lang="pl-PL" dirty="0"/>
          </a:p>
          <a:p>
            <a:endParaRPr lang="pl-PL" dirty="0"/>
          </a:p>
          <a:p>
            <a:endParaRPr lang="pl-PL" dirty="0"/>
          </a:p>
        </p:txBody>
      </p:sp>
      <p:sp>
        <p:nvSpPr>
          <p:cNvPr id="4" name="pole tekstowe 3"/>
          <p:cNvSpPr txBox="1"/>
          <p:nvPr/>
        </p:nvSpPr>
        <p:spPr>
          <a:xfrm>
            <a:off x="1403648" y="5435932"/>
            <a:ext cx="6840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a:ea typeface="+mn-ea"/>
                <a:cs typeface="+mn-cs"/>
              </a:rPr>
              <a:t>Decyzję stosuje się od dnia 1 marca 2019 r. do dnia 28 lutego 2022 r.</a:t>
            </a:r>
          </a:p>
        </p:txBody>
      </p:sp>
      <p:sp>
        <p:nvSpPr>
          <p:cNvPr id="8" name="TextBox 4">
            <a:extLst>
              <a:ext uri="{FF2B5EF4-FFF2-40B4-BE49-F238E27FC236}">
                <a16:creationId xmlns:a16="http://schemas.microsoft.com/office/drawing/2014/main" id="{01361E20-6D0E-4FCE-AEFA-7C1D5B68A591}"/>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Podstawa wprowadzenia obowiązkowego mechanizmu podzielonej płatności </a:t>
            </a:r>
          </a:p>
        </p:txBody>
      </p:sp>
    </p:spTree>
    <p:extLst>
      <p:ext uri="{BB962C8B-B14F-4D97-AF65-F5344CB8AC3E}">
        <p14:creationId xmlns:p14="http://schemas.microsoft.com/office/powerpoint/2010/main" val="2429798337"/>
      </p:ext>
    </p:extLst>
  </p:cSld>
  <p:clrMapOvr>
    <a:overrideClrMapping bg1="lt1" tx1="dk1" bg2="lt2" tx2="dk2" accent1="accent1" accent2="accent2" accent3="accent3" accent4="accent4" accent5="accent5" accent6="accent6" hlink="hlink" folHlink="folHlink"/>
  </p:clrMapOvr>
</p:sld>
</file>

<file path=ppt/slides/slide2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7" name="Symbol zastępczy zawartości 6"/>
          <p:cNvSpPr>
            <a:spLocks noGrp="1"/>
          </p:cNvSpPr>
          <p:nvPr>
            <p:ph idx="1"/>
          </p:nvPr>
        </p:nvSpPr>
        <p:spPr>
          <a:xfrm>
            <a:off x="457200" y="1844824"/>
            <a:ext cx="8229600" cy="362899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spcBef>
                <a:spcPts val="0"/>
              </a:spcBef>
              <a:buNone/>
            </a:pPr>
            <a:r>
              <a:rPr lang="pl-PL" sz="1800" b="1" dirty="0">
                <a:latin typeface="Lato"/>
              </a:rPr>
              <a:t>Art. 108a ustawy o VAT:</a:t>
            </a:r>
          </a:p>
          <a:p>
            <a:pPr marL="0" indent="0">
              <a:spcBef>
                <a:spcPts val="0"/>
              </a:spcBef>
              <a:buNone/>
            </a:pPr>
            <a:r>
              <a:rPr lang="pl-PL" sz="1800" dirty="0">
                <a:latin typeface="Lato"/>
              </a:rPr>
              <a:t>1. Podatnicy, którzy otrzymali fakturę z wykazaną kwotą podatku, przy dokonywaniu płatności kwoty należności wynikającej z tej faktury mogą zastosować mechanizm podzielonej płatności.</a:t>
            </a:r>
          </a:p>
          <a:p>
            <a:pPr marL="0" indent="0">
              <a:spcBef>
                <a:spcPts val="0"/>
              </a:spcBef>
              <a:buNone/>
            </a:pPr>
            <a:r>
              <a:rPr lang="pl-PL" sz="1800" dirty="0">
                <a:solidFill>
                  <a:schemeClr val="tx1"/>
                </a:solidFill>
                <a:latin typeface="Lato"/>
              </a:rPr>
              <a:t>1a. Przy dokonywaniu płatności za nabyte towary lub usługi wymienione </a:t>
            </a:r>
            <a:r>
              <a:rPr lang="pl-PL" sz="1800" b="1" u="sng" dirty="0">
                <a:solidFill>
                  <a:schemeClr val="tx1"/>
                </a:solidFill>
                <a:latin typeface="Lato"/>
              </a:rPr>
              <a:t>w załączniku nr 15 </a:t>
            </a:r>
            <a:r>
              <a:rPr lang="pl-PL" sz="1800" dirty="0">
                <a:solidFill>
                  <a:schemeClr val="tx1"/>
                </a:solidFill>
                <a:latin typeface="Lato"/>
              </a:rPr>
              <a:t>do ustawy, udokumentowane fakturą, </a:t>
            </a:r>
            <a:r>
              <a:rPr lang="pl-PL" sz="1800" b="1" u="sng" dirty="0">
                <a:solidFill>
                  <a:schemeClr val="tx1"/>
                </a:solidFill>
                <a:latin typeface="Lato"/>
              </a:rPr>
              <a:t>w której kwota należności ogółem </a:t>
            </a:r>
            <a:r>
              <a:rPr lang="pl-PL" sz="1800" dirty="0">
                <a:solidFill>
                  <a:schemeClr val="tx1"/>
                </a:solidFill>
                <a:latin typeface="Lato"/>
              </a:rPr>
              <a:t>stanowi kwotę, o której mowa w art. 19 pkt 2 ustawy z dnia 6 marca 2018 r. – Prawo przedsiębiorców, </a:t>
            </a:r>
            <a:r>
              <a:rPr lang="pl-PL" sz="1800" b="1" u="sng" dirty="0">
                <a:solidFill>
                  <a:schemeClr val="tx1"/>
                </a:solidFill>
                <a:latin typeface="Lato"/>
              </a:rPr>
              <a:t>podatnicy są obowiązani zastosować mechanizm podzielonej płatności</a:t>
            </a:r>
            <a:r>
              <a:rPr lang="pl-PL" sz="1800" u="sng" dirty="0">
                <a:solidFill>
                  <a:schemeClr val="tx1"/>
                </a:solidFill>
                <a:latin typeface="Lato"/>
              </a:rPr>
              <a:t>.</a:t>
            </a:r>
          </a:p>
          <a:p>
            <a:pPr marL="0" indent="0">
              <a:spcBef>
                <a:spcPts val="0"/>
              </a:spcBef>
              <a:buNone/>
            </a:pPr>
            <a:r>
              <a:rPr lang="pl-PL" sz="1800" dirty="0">
                <a:solidFill>
                  <a:schemeClr val="tx1"/>
                </a:solidFill>
                <a:latin typeface="Lato"/>
              </a:rPr>
              <a:t>1b. Podatnik obowiązany do wystawienia faktury, o której mowa w art. 106e ust. 1 pkt 18a, </a:t>
            </a:r>
            <a:r>
              <a:rPr lang="pl-PL" sz="1800" b="1" u="sng" dirty="0">
                <a:solidFill>
                  <a:schemeClr val="tx1"/>
                </a:solidFill>
                <a:latin typeface="Lato"/>
              </a:rPr>
              <a:t>jest obowiązany </a:t>
            </a:r>
            <a:r>
              <a:rPr lang="pl-PL" sz="1800" dirty="0">
                <a:solidFill>
                  <a:schemeClr val="tx1"/>
                </a:solidFill>
                <a:latin typeface="Lato"/>
              </a:rPr>
              <a:t>do przyjęcia płatności kwoty należności wynikającej z tej faktury z zastosowaniem mechanizmu podzielonej płatności.</a:t>
            </a:r>
          </a:p>
          <a:p>
            <a:endParaRPr lang="pl-PL" dirty="0"/>
          </a:p>
        </p:txBody>
      </p:sp>
      <p:sp>
        <p:nvSpPr>
          <p:cNvPr id="5" name="TextBox 4">
            <a:extLst>
              <a:ext uri="{FF2B5EF4-FFF2-40B4-BE49-F238E27FC236}">
                <a16:creationId xmlns:a16="http://schemas.microsoft.com/office/drawing/2014/main" id="{8A2D9BC5-48D6-4F7D-8ACE-1D492656338A}"/>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Przesłanki stosowania obowiązkowego MPP</a:t>
            </a:r>
          </a:p>
        </p:txBody>
      </p:sp>
    </p:spTree>
    <p:extLst>
      <p:ext uri="{BB962C8B-B14F-4D97-AF65-F5344CB8AC3E}">
        <p14:creationId xmlns:p14="http://schemas.microsoft.com/office/powerpoint/2010/main" val="3125655776"/>
      </p:ext>
    </p:extLst>
  </p:cSld>
  <p:clrMapOvr>
    <a:overrideClrMapping bg1="lt1" tx1="dk1" bg2="lt2" tx2="dk2" accent1="accent1" accent2="accent2" accent3="accent3" accent4="accent4" accent5="accent5" accent6="accent6" hlink="hlink" folHlink="folHlink"/>
  </p:clrMapOvr>
</p:sld>
</file>

<file path=ppt/slides/slide21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988840"/>
            <a:ext cx="8229600" cy="3091054"/>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spcBef>
                <a:spcPts val="0"/>
              </a:spcBef>
              <a:buNone/>
            </a:pPr>
            <a:r>
              <a:rPr lang="pl-PL" sz="1800" b="1" dirty="0">
                <a:latin typeface="Lato" panose="020F0502020204030203"/>
              </a:rPr>
              <a:t>Art.  19 ustawy Prawo przedsiębiorców:</a:t>
            </a:r>
          </a:p>
          <a:p>
            <a:pPr marL="0" indent="0">
              <a:spcBef>
                <a:spcPts val="0"/>
              </a:spcBef>
              <a:buNone/>
            </a:pPr>
            <a:r>
              <a:rPr lang="pl-PL" sz="1800" dirty="0">
                <a:solidFill>
                  <a:schemeClr val="tx1"/>
                </a:solidFill>
                <a:latin typeface="Lato" panose="020F0502020204030203"/>
              </a:rPr>
              <a:t>Dokonywanie lub przyjmowanie płatności związanych z wykonywaną działalnością gospodarczą następuje za pośrednictwem rachunku płatniczego przedsiębiorcy, w każdym przypadku gdy:</a:t>
            </a:r>
          </a:p>
          <a:p>
            <a:pPr marL="514350" indent="-514350">
              <a:spcBef>
                <a:spcPts val="0"/>
              </a:spcBef>
              <a:buFont typeface="+mj-lt"/>
              <a:buAutoNum type="arabicParenR"/>
            </a:pPr>
            <a:r>
              <a:rPr lang="pl-PL" sz="1800" dirty="0">
                <a:solidFill>
                  <a:schemeClr val="tx1"/>
                </a:solidFill>
                <a:latin typeface="Lato" panose="020F0502020204030203"/>
              </a:rPr>
              <a:t>stroną transakcji, z której wynika płatność, jest inny przedsiębiorca oraz</a:t>
            </a:r>
          </a:p>
          <a:p>
            <a:pPr marL="514350" indent="-514350">
              <a:spcBef>
                <a:spcPts val="0"/>
              </a:spcBef>
              <a:buFont typeface="+mj-lt"/>
              <a:buAutoNum type="arabicParenR"/>
            </a:pPr>
            <a:r>
              <a:rPr lang="pl-PL" sz="1800" dirty="0">
                <a:solidFill>
                  <a:schemeClr val="tx1"/>
                </a:solidFill>
                <a:latin typeface="Lato" panose="020F0502020204030203"/>
              </a:rPr>
              <a:t>jednorazowa wartość transakcji, </a:t>
            </a:r>
            <a:r>
              <a:rPr lang="pl-PL" sz="1800" b="1" u="sng" dirty="0">
                <a:solidFill>
                  <a:schemeClr val="tx1"/>
                </a:solidFill>
                <a:latin typeface="Lato" panose="020F0502020204030203"/>
              </a:rPr>
              <a:t>bez względu na liczbę wynikających z niej płatności</a:t>
            </a:r>
            <a:r>
              <a:rPr lang="pl-PL" sz="1800" dirty="0">
                <a:solidFill>
                  <a:schemeClr val="tx1"/>
                </a:solidFill>
                <a:latin typeface="Lato" panose="020F0502020204030203"/>
              </a:rPr>
              <a:t>, </a:t>
            </a:r>
            <a:r>
              <a:rPr lang="pl-PL" sz="1800" b="1" dirty="0">
                <a:solidFill>
                  <a:schemeClr val="tx1"/>
                </a:solidFill>
                <a:latin typeface="Lato" panose="020F0502020204030203"/>
              </a:rPr>
              <a:t>przekracza 15 000 zł lub równowartość tej kwoty</a:t>
            </a:r>
            <a:r>
              <a:rPr lang="pl-PL" sz="1800" dirty="0">
                <a:solidFill>
                  <a:schemeClr val="tx1"/>
                </a:solidFill>
                <a:latin typeface="Lato" panose="020F0502020204030203"/>
              </a:rPr>
              <a:t>, przy czym transakcje w walutach obcych przelicza się na złote według średniego kursu walut obcych ogłaszanego przez Narodowy Bank Polski z ostatniego dnia roboczego poprzedzającego dzień dokonania transakcji.</a:t>
            </a:r>
          </a:p>
        </p:txBody>
      </p:sp>
      <p:sp>
        <p:nvSpPr>
          <p:cNvPr id="7" name="TextBox 4">
            <a:extLst>
              <a:ext uri="{FF2B5EF4-FFF2-40B4-BE49-F238E27FC236}">
                <a16:creationId xmlns:a16="http://schemas.microsoft.com/office/drawing/2014/main" id="{FF9E9A18-BD39-486F-95D8-08195237D85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Prawo przedsiębiorców</a:t>
            </a:r>
          </a:p>
        </p:txBody>
      </p:sp>
    </p:spTree>
    <p:extLst>
      <p:ext uri="{BB962C8B-B14F-4D97-AF65-F5344CB8AC3E}">
        <p14:creationId xmlns:p14="http://schemas.microsoft.com/office/powerpoint/2010/main" val="1911240610"/>
      </p:ext>
    </p:extLst>
  </p:cSld>
  <p:clrMapOvr>
    <a:overrideClrMapping bg1="lt1" tx1="dk1" bg2="lt2" tx2="dk2" accent1="accent1" accent2="accent2" accent3="accent3" accent4="accent4" accent5="accent5" accent6="accent6" hlink="hlink" folHlink="folHlink"/>
  </p:clrMapOvr>
</p:sld>
</file>

<file path=ppt/slides/slide2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213990"/>
            <a:ext cx="8229600" cy="243001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r>
              <a:rPr lang="pl-PL" sz="1600" i="1" dirty="0">
                <a:solidFill>
                  <a:schemeClr val="tx1"/>
                </a:solidFill>
                <a:latin typeface="Lato" panose="020F0502020204030203"/>
              </a:rPr>
              <a:t>W przypadku np. usług budowalnych w sytuacji, gdy zawarta jest umowa na wykonanie usług budowlanych z załącznika nr 15, o wartości brutto 30 000 zł, a zgodnie z postanowieniami umowy, wykonawca rozlicza odrębnie trzy etapy wykonanych robót osobnymi fakturami o wartość brutto 10 000 zł każda faktura, obowiązkowy mechanizm podzielonej płatności nie będzie miał zastosowania. </a:t>
            </a:r>
          </a:p>
          <a:p>
            <a:r>
              <a:rPr lang="pl-PL" sz="1600" b="1" i="1" dirty="0">
                <a:solidFill>
                  <a:schemeClr val="tx1"/>
                </a:solidFill>
                <a:latin typeface="Lato" panose="020F0502020204030203"/>
              </a:rPr>
              <a:t>W takiej sytuacji wartość transakcji przekracza łącznie 15 000 zł, jednak do wystąpienia obowiązku zastosowania mechanizmu podzielonej płatności konieczne jest przekroczenie wartości brutto 15 000 zł przez kwotę należności ogółem na fakturze.</a:t>
            </a:r>
            <a:endParaRPr lang="pl-PL" sz="1600" b="1" dirty="0">
              <a:solidFill>
                <a:schemeClr val="tx1"/>
              </a:solidFill>
              <a:latin typeface="Lato" panose="020F0502020204030203"/>
            </a:endParaRPr>
          </a:p>
        </p:txBody>
      </p:sp>
      <p:sp>
        <p:nvSpPr>
          <p:cNvPr id="7" name="TextBox 4">
            <a:extLst>
              <a:ext uri="{FF2B5EF4-FFF2-40B4-BE49-F238E27FC236}">
                <a16:creationId xmlns:a16="http://schemas.microsoft.com/office/drawing/2014/main" id="{AFF6CC43-A27A-4C3A-A67F-025EDA901B10}"/>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Przykład</a:t>
            </a:r>
          </a:p>
        </p:txBody>
      </p:sp>
    </p:spTree>
    <p:extLst>
      <p:ext uri="{BB962C8B-B14F-4D97-AF65-F5344CB8AC3E}">
        <p14:creationId xmlns:p14="http://schemas.microsoft.com/office/powerpoint/2010/main" val="348010293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539875"/>
            <a:ext cx="8208912" cy="4770537"/>
          </a:xfrm>
          <a:prstGeom prst="rect">
            <a:avLst/>
          </a:prstGeom>
          <a:noFill/>
        </p:spPr>
        <p:txBody>
          <a:bodyPr wrap="square">
            <a:spAutoFit/>
          </a:bodyPr>
          <a:lstStyle/>
          <a:p>
            <a:pPr algn="ctr" eaLnBrk="1" fontAlgn="auto" hangingPunct="1">
              <a:spcBef>
                <a:spcPts val="0"/>
              </a:spcBef>
              <a:spcAft>
                <a:spcPts val="0"/>
              </a:spcAft>
              <a:defRPr/>
            </a:pPr>
            <a:r>
              <a:rPr lang="pl-PL" sz="1600" b="1" spc="-10" dirty="0">
                <a:latin typeface="Lato" panose="020F0502020204030203" pitchFamily="34" charset="-18"/>
              </a:rPr>
              <a:t>Oświadczenie o kwalifikowalności</a:t>
            </a:r>
          </a:p>
          <a:p>
            <a:pPr algn="ctr" eaLnBrk="1" fontAlgn="auto" hangingPunct="1">
              <a:spcBef>
                <a:spcPts val="0"/>
              </a:spcBef>
              <a:spcAft>
                <a:spcPts val="0"/>
              </a:spcAft>
              <a:defRPr/>
            </a:pPr>
            <a:endParaRPr lang="pl-PL" sz="1600" b="1" spc="-10" dirty="0">
              <a:latin typeface="Lato" panose="020F0502020204030203" pitchFamily="34" charset="-18"/>
            </a:endParaRPr>
          </a:p>
          <a:p>
            <a:pPr eaLnBrk="1" fontAlgn="auto" hangingPunct="1">
              <a:spcBef>
                <a:spcPts val="0"/>
              </a:spcBef>
              <a:spcAft>
                <a:spcPts val="0"/>
              </a:spcAft>
              <a:defRPr/>
            </a:pPr>
            <a:r>
              <a:rPr lang="pl-PL" sz="1600" spc="-10" dirty="0">
                <a:latin typeface="Lato" panose="020F0502020204030203" pitchFamily="34" charset="-18"/>
              </a:rPr>
              <a:t>Biorąc pod uwagę, iż prawo do obniżenia VAT należnego o VAT naliczony może powstać zarówno w okresie realizacji projektu, jak i po jego zakończeniu, właściwa instytucja będąca stroną umowy zapewnia, aby beneficjenci, którzy zaliczą VAT do wydatków kwalifikowalnych, zobowiązali się dołączyć do wniosku o dofinansowanie projektu „</a:t>
            </a:r>
            <a:r>
              <a:rPr lang="pl-PL" sz="1600" b="1" u="sng" spc="-10" dirty="0">
                <a:latin typeface="Lato" panose="020F0502020204030203" pitchFamily="34" charset="-18"/>
              </a:rPr>
              <a:t>Oświadczenie o kwalifikowalności VAT</a:t>
            </a:r>
            <a:r>
              <a:rPr lang="pl-PL" sz="1600" spc="-10" dirty="0">
                <a:latin typeface="Lato" panose="020F0502020204030203" pitchFamily="34" charset="-18"/>
              </a:rPr>
              <a:t>”, którego wzór opracowuje IZ PO. Oświadczenie składa się z dwóch integralnych części. </a:t>
            </a:r>
            <a:r>
              <a:rPr lang="pl-PL" sz="1600" u="sng" spc="-10" dirty="0">
                <a:latin typeface="Lato" panose="020F0502020204030203" pitchFamily="34" charset="-18"/>
              </a:rPr>
              <a:t>W ramach pierwszej części </a:t>
            </a:r>
            <a:r>
              <a:rPr lang="pl-PL" sz="1600" spc="-10" dirty="0">
                <a:latin typeface="Lato" panose="020F0502020204030203" pitchFamily="34" charset="-18"/>
              </a:rPr>
              <a:t>beneficjent oświadcza, iż w chwili składania wniosku o dofinansowanie projektu nie może odzyskać w żaden sposób poniesionego kosztu VAT, którego wysokość została określona w odpowiednim punkcie wniosku o dofinansowanie projektu (fakt ten decyduje o kwalifikowalności VAT). Natomiast </a:t>
            </a:r>
            <a:r>
              <a:rPr lang="pl-PL" sz="1600" u="sng" spc="-10" dirty="0">
                <a:latin typeface="Lato" panose="020F0502020204030203" pitchFamily="34" charset="-18"/>
              </a:rPr>
              <a:t>w części drugiej </a:t>
            </a:r>
            <a:r>
              <a:rPr lang="pl-PL" sz="1600" spc="-10" dirty="0">
                <a:latin typeface="Lato" panose="020F0502020204030203" pitchFamily="34" charset="-18"/>
              </a:rPr>
              <a:t>beneficjent zobowiązuje się do zwrotu zrefundowanej ze środków unijnych części VAT, jeżeli zaistnieją przesłanki umożliwiające odzyskanie tego podatku. „Oświadczenie o kwalifikowalności VAT” podpisane przez beneficjenta powinno stanowić załącznik do zawieranej z beneficjentem umowy o dofinansowanie projektu.</a:t>
            </a:r>
          </a:p>
          <a:p>
            <a:pPr marL="171450" indent="-171450" eaLnBrk="1" fontAlgn="auto" hangingPunct="1">
              <a:spcBef>
                <a:spcPts val="0"/>
              </a:spcBef>
              <a:spcAft>
                <a:spcPts val="0"/>
              </a:spcAft>
              <a:buFont typeface="Wingdings" pitchFamily="2" charset="2"/>
              <a:buChar char="§"/>
              <a:defRPr/>
            </a:pPr>
            <a:endParaRPr lang="pl-PL" sz="1600" spc="-10" dirty="0">
              <a:latin typeface="Lato" panose="020F0502020204030203" pitchFamily="34" charset="-18"/>
            </a:endParaRPr>
          </a:p>
          <a:p>
            <a:pPr eaLnBrk="1" fontAlgn="auto" hangingPunct="1">
              <a:spcBef>
                <a:spcPts val="0"/>
              </a:spcBef>
              <a:spcAft>
                <a:spcPts val="0"/>
              </a:spcAft>
              <a:defRPr/>
            </a:pPr>
            <a:r>
              <a:rPr lang="pl-PL" sz="1600" spc="-10" dirty="0">
                <a:latin typeface="Lato" panose="020F0502020204030203" pitchFamily="34" charset="-18"/>
              </a:rPr>
              <a:t>IZ PO zapewnia, aby podpisanie umowy o dofinansowanie projektu z beneficjentem, który zaliczył VAT do wydatków kwalifikowalnych, było uwarunkowane podpisaniem oświadczenia, o którym mowa w pkt 6.</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7128916"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Inwestycji i Rozwoju w zakresie kwalifikowalności wydatków z 22 sierpnia 2019 r., </a:t>
            </a:r>
            <a:r>
              <a:rPr lang="pl-PL" altLang="pl-PL" sz="1800" b="1" dirty="0" err="1">
                <a:latin typeface="Novecento wide Book"/>
              </a:rPr>
              <a:t>MIiR</a:t>
            </a:r>
            <a:r>
              <a:rPr lang="pl-PL" altLang="pl-PL" sz="1800" b="1" dirty="0">
                <a:latin typeface="Novecento wide Book"/>
              </a:rPr>
              <a:t>/2014-2020/12(4)</a:t>
            </a:r>
          </a:p>
        </p:txBody>
      </p:sp>
    </p:spTree>
    <p:extLst>
      <p:ext uri="{BB962C8B-B14F-4D97-AF65-F5344CB8AC3E}">
        <p14:creationId xmlns:p14="http://schemas.microsoft.com/office/powerpoint/2010/main" val="160780688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008077"/>
            <a:ext cx="8229600" cy="3663518"/>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600" dirty="0">
                <a:latin typeface="Lato" panose="020F0502020204030203"/>
              </a:rPr>
              <a:t>Nie ma przeszkód, aby sprzedawca w ramach realizacji jednego zamówienia dokonywał odrębnego fakturowania sprzedaży towarów ujętych w załączniku nr 15 do ustawy oraz sprzedaży towarów spoza tego załącznika. </a:t>
            </a:r>
          </a:p>
          <a:p>
            <a:endParaRPr lang="pl-PL" sz="1600" dirty="0">
              <a:latin typeface="Lato" panose="020F0502020204030203"/>
            </a:endParaRPr>
          </a:p>
          <a:p>
            <a:pPr marL="0" indent="0">
              <a:buNone/>
            </a:pPr>
            <a:r>
              <a:rPr lang="pl-PL" sz="1600" dirty="0">
                <a:latin typeface="Lato" panose="020F0502020204030203"/>
              </a:rPr>
              <a:t>Sprzedawca może więc wystawić odrębne faktury. Jedna z nich będzie odnosić się do dostawy towarów objętych załącznikiem nr 15 do ustawy, druga zaś do sprzedaży towarów spoza załącznika nr 15 do ustawy. </a:t>
            </a:r>
          </a:p>
          <a:p>
            <a:endParaRPr lang="pl-PL" sz="1600" dirty="0">
              <a:latin typeface="Lato" panose="020F0502020204030203"/>
            </a:endParaRPr>
          </a:p>
          <a:p>
            <a:pPr marL="0" indent="0">
              <a:buNone/>
            </a:pPr>
            <a:r>
              <a:rPr lang="pl-PL" sz="1600" dirty="0">
                <a:latin typeface="Lato" panose="020F0502020204030203"/>
              </a:rPr>
              <a:t>Dla dokonania zapłaty należności z zastosowaniem obowiązkowego mechanizmu podzielonej płatności istotne znaczenie ma wartość brutto na fakturze, a nie wartość całego zamówienia (por. interpretacja indywidualna Dyrektora Krajowej Informacji Skarbowej z 19 grudnia 2019 r., 0111-KDIB3-2.4012.646.2019.1.AZ) </a:t>
            </a:r>
          </a:p>
        </p:txBody>
      </p:sp>
      <p:sp>
        <p:nvSpPr>
          <p:cNvPr id="7" name="TextBox 4">
            <a:extLst>
              <a:ext uri="{FF2B5EF4-FFF2-40B4-BE49-F238E27FC236}">
                <a16:creationId xmlns:a16="http://schemas.microsoft.com/office/drawing/2014/main" id="{3304D1EC-441E-4B90-85E2-98297FF7BE9C}"/>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Odrębne fakturowanie towarów z załącznika nr 15</a:t>
            </a:r>
          </a:p>
        </p:txBody>
      </p:sp>
    </p:spTree>
    <p:extLst>
      <p:ext uri="{BB962C8B-B14F-4D97-AF65-F5344CB8AC3E}">
        <p14:creationId xmlns:p14="http://schemas.microsoft.com/office/powerpoint/2010/main" val="2886620705"/>
      </p:ext>
    </p:extLst>
  </p:cSld>
  <p:clrMapOvr>
    <a:overrideClrMapping bg1="lt1" tx1="dk1" bg2="lt2" tx2="dk2" accent1="accent1" accent2="accent2" accent3="accent3" accent4="accent4" accent5="accent5" accent6="accent6" hlink="hlink" folHlink="folHlink"/>
  </p:clrMapOvr>
</p:sld>
</file>

<file path=ppt/slides/slide2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2" name="Symbol zastępczy zawartości 1"/>
          <p:cNvGraphicFramePr>
            <a:graphicFrameLocks noGrp="1"/>
          </p:cNvGraphicFramePr>
          <p:nvPr>
            <p:ph idx="4294967295"/>
          </p:nvPr>
        </p:nvGraphicFramePr>
        <p:xfrm>
          <a:off x="457200" y="1527858"/>
          <a:ext cx="8229600" cy="48284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4">
            <a:extLst>
              <a:ext uri="{FF2B5EF4-FFF2-40B4-BE49-F238E27FC236}">
                <a16:creationId xmlns:a16="http://schemas.microsoft.com/office/drawing/2014/main" id="{AA9D4191-2F29-4E15-8948-0D708AB69450}"/>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Przesłanki stosowania obowiązkowego MPP</a:t>
            </a:r>
          </a:p>
        </p:txBody>
      </p:sp>
    </p:spTree>
    <p:extLst>
      <p:ext uri="{BB962C8B-B14F-4D97-AF65-F5344CB8AC3E}">
        <p14:creationId xmlns:p14="http://schemas.microsoft.com/office/powerpoint/2010/main" val="36046773"/>
      </p:ext>
    </p:extLst>
  </p:cSld>
  <p:clrMapOvr>
    <a:overrideClrMapping bg1="lt1" tx1="dk1" bg2="lt2" tx2="dk2" accent1="accent1" accent2="accent2" accent3="accent3" accent4="accent4" accent5="accent5" accent6="accent6" hlink="hlink" folHlink="folHlink"/>
  </p:clrMapOvr>
</p:sld>
</file>

<file path=ppt/slides/slide2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09369" y="1556792"/>
            <a:ext cx="824458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ymbol zastępczy stopki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t>Opracowanie: M. Jabłoński</a:t>
            </a:r>
          </a:p>
        </p:txBody>
      </p:sp>
      <p:sp>
        <p:nvSpPr>
          <p:cNvPr id="5" name="Symbol zastępczy numeru slajd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222</a:t>
            </a:fld>
            <a:endParaRPr kumimoji="0" lang="pl-PL" sz="1200" b="0" i="0" u="none" strike="noStrike" kern="1200" cap="none" spc="0" normalizeH="0" baseline="0" noProof="0">
              <a:ln>
                <a:noFill/>
              </a:ln>
              <a:solidFill>
                <a:srgbClr val="898989"/>
              </a:solidFill>
              <a:effectLst/>
              <a:uLnTx/>
              <a:uFillTx/>
              <a:latin typeface="Calibri"/>
              <a:ea typeface="+mn-ea"/>
              <a:cs typeface="+mn-cs"/>
            </a:endParaRPr>
          </a:p>
        </p:txBody>
      </p:sp>
      <p:sp>
        <p:nvSpPr>
          <p:cNvPr id="3" name="TextBox 4">
            <a:extLst>
              <a:ext uri="{FF2B5EF4-FFF2-40B4-BE49-F238E27FC236}">
                <a16:creationId xmlns:a16="http://schemas.microsoft.com/office/drawing/2014/main" id="{0FBB8F7D-9471-4A00-84EE-992906CB9321}"/>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Klasyfikacja towarów i usług</a:t>
            </a:r>
          </a:p>
        </p:txBody>
      </p:sp>
    </p:spTree>
    <p:extLst>
      <p:ext uri="{BB962C8B-B14F-4D97-AF65-F5344CB8AC3E}">
        <p14:creationId xmlns:p14="http://schemas.microsoft.com/office/powerpoint/2010/main" val="3559794876"/>
      </p:ext>
    </p:extLst>
  </p:cSld>
  <p:clrMapOvr>
    <a:overrideClrMapping bg1="lt1" tx1="dk1" bg2="lt2" tx2="dk2" accent1="accent1" accent2="accent2" accent3="accent3" accent4="accent4" accent5="accent5" accent6="accent6" hlink="hlink" folHlink="folHlink"/>
  </p:clrMapOvr>
</p:sld>
</file>

<file path=ppt/slides/slide2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494266"/>
            <a:ext cx="8229600" cy="4671584"/>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sz="1400" dirty="0">
                <a:latin typeface="Lato" panose="020F0502020204030203"/>
              </a:rPr>
              <a:t>Zgodnie z zasadami metodycznymi klasyfikacji zasadą jest, że zainteresowany podmiot sam klasyfikuje prowadzoną działalność, swoje produkty (wyroby i usługi), środki trwałe i obiekty budowlane według zasad określonych w poszczególnych klasyfikacjach i nomenklaturach, wprowadzonych rozporządzeniem Rady Ministrów lub stosowanych bezpośrednio na podstawie przepisów Wspólnoty Europejskiej.</a:t>
            </a:r>
          </a:p>
          <a:p>
            <a:pPr marL="0" indent="0">
              <a:buNone/>
            </a:pPr>
            <a:r>
              <a:rPr lang="pl-PL" sz="1400" dirty="0">
                <a:latin typeface="Lato" panose="020F0502020204030203"/>
              </a:rPr>
              <a:t>W przypadku trudności w ustaleniu właściwego grupowania zainteresowany podmiot może zwrócić się z wnioskiem o wskazanie zaklasyfikowania rodzaju prowadzonej działalności, wyrobu lub usługi, środka trwałego lub obiektu budowlanego i wydanie informacji do Ośrodka Klasyfikacji i Nomenklatur.</a:t>
            </a:r>
          </a:p>
          <a:p>
            <a:pPr marL="0" indent="0">
              <a:buNone/>
            </a:pPr>
            <a:r>
              <a:rPr lang="pl-PL" sz="1400" dirty="0">
                <a:latin typeface="Lato" panose="020F0502020204030203"/>
              </a:rPr>
              <a:t>Wydana informacja nie stanowi decyzji administracyjnej i nie ma charakteru wiążącego.</a:t>
            </a:r>
          </a:p>
          <a:p>
            <a:pPr marL="0" indent="0">
              <a:buNone/>
            </a:pPr>
            <a:r>
              <a:rPr lang="pl-PL" sz="1400" b="1" dirty="0">
                <a:solidFill>
                  <a:srgbClr val="FF0000"/>
                </a:solidFill>
                <a:latin typeface="Lato" panose="020F0502020204030203"/>
              </a:rPr>
              <a:t>Informacje nie są udzielane telefonicznie, lecz wyłącznie na wniosek pisemny podpisany przez osobę uprawnioną do reprezentowania podmiotu</a:t>
            </a:r>
            <a:r>
              <a:rPr lang="pl-PL" sz="1400" dirty="0">
                <a:latin typeface="Lato" panose="020F0502020204030203"/>
              </a:rPr>
              <a:t>.</a:t>
            </a:r>
          </a:p>
          <a:p>
            <a:pPr marL="0" indent="0">
              <a:buNone/>
            </a:pPr>
            <a:r>
              <a:rPr lang="pl-PL" sz="1400" b="1" dirty="0">
                <a:latin typeface="Lato" panose="020F0502020204030203"/>
              </a:rPr>
              <a:t>Terminy realizacji spraw:</a:t>
            </a:r>
          </a:p>
          <a:p>
            <a:pPr marL="0" indent="0">
              <a:buNone/>
            </a:pPr>
            <a:r>
              <a:rPr lang="pl-PL" sz="1400" dirty="0">
                <a:latin typeface="Lato" panose="020F0502020204030203"/>
              </a:rPr>
              <a:t>Informacje są wydawane w ciągu miesiąca, a w sprawach skomplikowanych, wymagających dodatkowych wyjaśnień - nie później niż w ciągu dwóch miesięcy od daty wpływu wniosku do służb statystyki publicznej.</a:t>
            </a:r>
          </a:p>
          <a:p>
            <a:pPr marL="0" indent="0">
              <a:buNone/>
            </a:pPr>
            <a:r>
              <a:rPr lang="pl-PL" sz="1400" dirty="0">
                <a:latin typeface="Lato" panose="020F0502020204030203"/>
              </a:rPr>
              <a:t>Za przygotowanie informacji dotyczących obowiązujących standardów klasyfikacyjnych Ośrodek Klasyfikacji i Nomenklatur pobiera opłatę.</a:t>
            </a:r>
            <a:br>
              <a:rPr lang="pl-PL" sz="1400" dirty="0">
                <a:latin typeface="Lato" panose="020F0502020204030203"/>
              </a:rPr>
            </a:br>
            <a:r>
              <a:rPr lang="pl-PL" sz="1400" dirty="0">
                <a:latin typeface="Lato" panose="020F0502020204030203"/>
              </a:rPr>
              <a:t>Powyższe nie dotyczy ustalenia grupowania rodzaju działalności według PKD dla potrzeb rejestracji, rozszerzenia, bądź zmiany prowadzonej działalności gospodarczej.</a:t>
            </a:r>
            <a:br>
              <a:rPr lang="pl-PL" sz="1400" dirty="0">
                <a:latin typeface="Lato" panose="020F0502020204030203"/>
              </a:rPr>
            </a:br>
            <a:r>
              <a:rPr lang="pl-PL" sz="1400" dirty="0">
                <a:latin typeface="Lato" panose="020F0502020204030203"/>
              </a:rPr>
              <a:t>Wydanie informacji następuje po uiszczeniu opłaty. </a:t>
            </a:r>
          </a:p>
          <a:p>
            <a:endParaRPr lang="pl-PL" sz="1400" dirty="0">
              <a:latin typeface="Lato" panose="020F0502020204030203"/>
            </a:endParaRPr>
          </a:p>
        </p:txBody>
      </p:sp>
      <p:sp>
        <p:nvSpPr>
          <p:cNvPr id="5" name="Symbol zastępczy numeru slajd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223</a:t>
            </a:fld>
            <a:endParaRPr kumimoji="0" lang="pl-PL" sz="1200" b="0" i="0" u="none" strike="noStrike" kern="1200" cap="none" spc="0" normalizeH="0" baseline="0" noProof="0">
              <a:ln>
                <a:noFill/>
              </a:ln>
              <a:solidFill>
                <a:srgbClr val="898989"/>
              </a:solidFill>
              <a:effectLst/>
              <a:uLnTx/>
              <a:uFillTx/>
              <a:latin typeface="Calibri"/>
              <a:ea typeface="+mn-ea"/>
              <a:cs typeface="+mn-cs"/>
            </a:endParaRPr>
          </a:p>
        </p:txBody>
      </p:sp>
      <p:sp>
        <p:nvSpPr>
          <p:cNvPr id="8" name="TextBox 4">
            <a:extLst>
              <a:ext uri="{FF2B5EF4-FFF2-40B4-BE49-F238E27FC236}">
                <a16:creationId xmlns:a16="http://schemas.microsoft.com/office/drawing/2014/main" id="{1449FD5A-B54C-4E70-91EB-143C9AB3A829}"/>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Klasyfikacja towarów i usług</a:t>
            </a:r>
          </a:p>
        </p:txBody>
      </p:sp>
    </p:spTree>
    <p:extLst>
      <p:ext uri="{BB962C8B-B14F-4D97-AF65-F5344CB8AC3E}">
        <p14:creationId xmlns:p14="http://schemas.microsoft.com/office/powerpoint/2010/main" val="349045429"/>
      </p:ext>
    </p:extLst>
  </p:cSld>
  <p:clrMapOvr>
    <a:overrideClrMapping bg1="lt1" tx1="dk1" bg2="lt2" tx2="dk2" accent1="accent1" accent2="accent2" accent3="accent3" accent4="accent4" accent5="accent5" accent6="accent6" hlink="hlink" folHlink="folHlink"/>
  </p:clrMapOvr>
</p:sld>
</file>

<file path=ppt/slides/slide22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DA36722C-B80F-4C4A-99F2-775D8463C802}"/>
              </a:ext>
            </a:extLst>
          </p:cNvPr>
          <p:cNvGraphicFramePr>
            <a:graphicFrameLocks noGrp="1"/>
          </p:cNvGraphicFramePr>
          <p:nvPr>
            <p:ph idx="1"/>
          </p:nvPr>
        </p:nvGraphicFramePr>
        <p:xfrm>
          <a:off x="457200" y="1124744"/>
          <a:ext cx="8229600" cy="50014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4">
            <a:extLst>
              <a:ext uri="{FF2B5EF4-FFF2-40B4-BE49-F238E27FC236}">
                <a16:creationId xmlns:a16="http://schemas.microsoft.com/office/drawing/2014/main" id="{BF5BB04A-6176-453E-BCBD-B67B2780ED49}"/>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Dodatkowe zobowiązanie podatkowe</a:t>
            </a:r>
          </a:p>
        </p:txBody>
      </p:sp>
    </p:spTree>
    <p:extLst>
      <p:ext uri="{BB962C8B-B14F-4D97-AF65-F5344CB8AC3E}">
        <p14:creationId xmlns:p14="http://schemas.microsoft.com/office/powerpoint/2010/main" val="1533819180"/>
      </p:ext>
    </p:extLst>
  </p:cSld>
  <p:clrMapOvr>
    <a:overrideClrMapping bg1="lt1" tx1="dk1" bg2="lt2" tx2="dk2" accent1="accent1" accent2="accent2" accent3="accent3" accent4="accent4" accent5="accent5" accent6="accent6" hlink="hlink" folHlink="folHlink"/>
  </p:clrMapOvr>
</p:sld>
</file>

<file path=ppt/slides/slide22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61372" y="1401645"/>
            <a:ext cx="8021256" cy="4054709"/>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600" dirty="0">
                <a:latin typeface="Lato" panose="020F0502020204030203"/>
              </a:rPr>
              <a:t>Podatnik, o którym mowa w art. 15, </a:t>
            </a:r>
            <a:r>
              <a:rPr lang="pl-PL" sz="1600" b="1" dirty="0">
                <a:latin typeface="Lato" panose="020F0502020204030203"/>
              </a:rPr>
              <a:t>na rzecz którego dokonano </a:t>
            </a:r>
            <a:r>
              <a:rPr lang="pl-PL" sz="1600" b="1" u="sng" dirty="0">
                <a:latin typeface="Lato" panose="020F0502020204030203"/>
              </a:rPr>
              <a:t>DOSTAWY TOWARÓW</a:t>
            </a:r>
            <a:r>
              <a:rPr lang="pl-PL" sz="1600" dirty="0">
                <a:latin typeface="Lato" panose="020F0502020204030203"/>
              </a:rPr>
              <a:t>, o których mowa w załączniku nr 15 do ustawy, </a:t>
            </a:r>
            <a:r>
              <a:rPr lang="pl-PL" sz="1600" u="sng" dirty="0">
                <a:latin typeface="Lato" panose="020F0502020204030203"/>
              </a:rPr>
              <a:t>odpowiada solidarnie wraz </a:t>
            </a:r>
            <a:r>
              <a:rPr lang="pl-PL" sz="1600" u="sng" dirty="0">
                <a:solidFill>
                  <a:schemeClr val="tx1"/>
                </a:solidFill>
                <a:latin typeface="Lato" panose="020F0502020204030203"/>
              </a:rPr>
              <a:t>z podmiotem dokonującym tej dostawy </a:t>
            </a:r>
            <a:r>
              <a:rPr lang="pl-PL" sz="1600" dirty="0">
                <a:solidFill>
                  <a:schemeClr val="tx1"/>
                </a:solidFill>
                <a:latin typeface="Lato" panose="020F0502020204030203"/>
              </a:rPr>
              <a:t>za jego zaległości podatkowe, w części podatku proporcjonalnie przypadającej na dostawę dokonaną na jego rzecz, jeżeli w momencie dokonania tej dostawy podatnik wiedział lub </a:t>
            </a:r>
            <a:r>
              <a:rPr lang="pl-PL" sz="1600" i="1" u="sng" dirty="0">
                <a:solidFill>
                  <a:schemeClr val="tx1"/>
                </a:solidFill>
                <a:latin typeface="Lato" panose="020F0502020204030203"/>
              </a:rPr>
              <a:t>miał uzasadnione podstawy </a:t>
            </a:r>
            <a:r>
              <a:rPr lang="pl-PL" sz="1600" dirty="0">
                <a:solidFill>
                  <a:schemeClr val="tx1"/>
                </a:solidFill>
                <a:latin typeface="Lato" panose="020F0502020204030203"/>
              </a:rPr>
              <a:t>do tego, aby przypuszczać, że cała kwota podatku przypadająca na dokonaną na jego rzecz dostawę lub jej część nie zostanie wpłacona na rachunek urzędu skarbowego.</a:t>
            </a:r>
          </a:p>
          <a:p>
            <a:endParaRPr lang="pl-PL" sz="1600" dirty="0">
              <a:solidFill>
                <a:schemeClr val="tx1"/>
              </a:solidFill>
              <a:latin typeface="Lato" panose="020F0502020204030203"/>
            </a:endParaRPr>
          </a:p>
          <a:p>
            <a:pPr marL="0" indent="0">
              <a:buNone/>
            </a:pPr>
            <a:r>
              <a:rPr lang="pl-PL" sz="1600" i="1" u="sng" dirty="0">
                <a:solidFill>
                  <a:schemeClr val="tx1"/>
                </a:solidFill>
                <a:latin typeface="Lato" panose="020F0502020204030203"/>
              </a:rPr>
              <a:t>Podatnik miał uzasadnione podstawy </a:t>
            </a:r>
            <a:r>
              <a:rPr lang="pl-PL" sz="1600" dirty="0">
                <a:solidFill>
                  <a:schemeClr val="tx1"/>
                </a:solidFill>
                <a:latin typeface="Lato" panose="020F0502020204030203"/>
              </a:rPr>
              <a:t>do tego, aby przypuszczać, że cała kwota podatku przypadająca na dokonaną na jego rzecz dostawę towarów lub jej część nie zostanie wpłacona na rachunek urzędu skarbowego, jeżeli okoliczności towarzyszące tej dostawie towarów lub warunki, na jakich </a:t>
            </a:r>
            <a:r>
              <a:rPr lang="pl-PL" sz="1600" dirty="0">
                <a:latin typeface="Lato" panose="020F0502020204030203"/>
              </a:rPr>
              <a:t>została ona dokonana, odbiegały od okoliczności lub warunków zwykle występujących w obrocie tymi towarami, w szczególności jeżeli cena za dostarczone podatnikowi towary była bez uzasadnienia ekonomicznego niższa od ich wartości rynkowej.</a:t>
            </a:r>
          </a:p>
          <a:p>
            <a:endParaRPr lang="pl-PL" sz="1600" dirty="0">
              <a:latin typeface="Lato" panose="020F0502020204030203"/>
            </a:endParaRPr>
          </a:p>
          <a:p>
            <a:endParaRPr lang="pl-PL" sz="1600" dirty="0">
              <a:latin typeface="Lato" panose="020F0502020204030203"/>
            </a:endParaRPr>
          </a:p>
        </p:txBody>
      </p:sp>
      <p:sp>
        <p:nvSpPr>
          <p:cNvPr id="7" name="TextBox 4">
            <a:extLst>
              <a:ext uri="{FF2B5EF4-FFF2-40B4-BE49-F238E27FC236}">
                <a16:creationId xmlns:a16="http://schemas.microsoft.com/office/drawing/2014/main" id="{ACFF1DEE-939A-4633-ADA3-B9B230B35D3F}"/>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Odpowiedzialność solidarna nabywcy</a:t>
            </a:r>
          </a:p>
        </p:txBody>
      </p:sp>
    </p:spTree>
    <p:extLst>
      <p:ext uri="{BB962C8B-B14F-4D97-AF65-F5344CB8AC3E}">
        <p14:creationId xmlns:p14="http://schemas.microsoft.com/office/powerpoint/2010/main" val="1808088153"/>
      </p:ext>
    </p:extLst>
  </p:cSld>
  <p:clrMapOvr>
    <a:overrideClrMapping bg1="lt1" tx1="dk1" bg2="lt2" tx2="dk2" accent1="accent1" accent2="accent2" accent3="accent3" accent4="accent4" accent5="accent5" accent6="accent6" hlink="hlink" folHlink="folHlink"/>
  </p:clrMapOvr>
</p:sld>
</file>

<file path=ppt/slides/slide22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13458" y="1282944"/>
            <a:ext cx="7870785" cy="4365502"/>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endParaRPr lang="pl-PL" sz="1600" dirty="0">
              <a:latin typeface="Lato" panose="020F0502020204030203"/>
            </a:endParaRPr>
          </a:p>
          <a:p>
            <a:pPr marL="0" indent="0">
              <a:buNone/>
            </a:pPr>
            <a:r>
              <a:rPr lang="pl-PL" sz="1600" dirty="0">
                <a:solidFill>
                  <a:schemeClr val="tx1"/>
                </a:solidFill>
                <a:latin typeface="Lato" panose="020F0502020204030203"/>
              </a:rPr>
              <a:t>Odpowiedzialności solidarnej </a:t>
            </a:r>
            <a:r>
              <a:rPr lang="pl-PL" sz="1600" b="1" u="sng" dirty="0">
                <a:solidFill>
                  <a:schemeClr val="tx1"/>
                </a:solidFill>
                <a:latin typeface="Lato" panose="020F0502020204030203"/>
              </a:rPr>
              <a:t>nie stosuje się:</a:t>
            </a:r>
          </a:p>
          <a:p>
            <a:pPr marL="0" indent="0">
              <a:buNone/>
            </a:pPr>
            <a:r>
              <a:rPr lang="pl-PL" sz="1600" dirty="0">
                <a:solidFill>
                  <a:schemeClr val="tx1"/>
                </a:solidFill>
                <a:latin typeface="Lato" panose="020F0502020204030203"/>
              </a:rPr>
              <a:t>1)    do nabycia towarów, o których mowa w poz. 92 załącznika nr 15 do ustawy, jeżeli:</a:t>
            </a:r>
          </a:p>
          <a:p>
            <a:pPr lvl="1"/>
            <a:r>
              <a:rPr lang="pl-PL" sz="1600" dirty="0">
                <a:solidFill>
                  <a:schemeClr val="tx1"/>
                </a:solidFill>
                <a:latin typeface="Lato" panose="020F0502020204030203"/>
              </a:rPr>
              <a:t>a)     nabycie to jest dokonywane na stacjach paliw lub stacjach gazu płynnego, do standardowych zbiorników pojazdów używanych przez podatników nabywających te towary, do napędu tych pojazdów,</a:t>
            </a:r>
          </a:p>
          <a:p>
            <a:pPr lvl="1"/>
            <a:r>
              <a:rPr lang="pl-PL" sz="1600" dirty="0">
                <a:solidFill>
                  <a:schemeClr val="tx1"/>
                </a:solidFill>
                <a:latin typeface="Lato" panose="020F0502020204030203"/>
              </a:rPr>
              <a:t>b)   dostawy tych towarów dokonuje podatnik dostarczający gaz przewodowy za pośrednictwem własnych sieci przesyłowych lub dystrybucyjnych;</a:t>
            </a:r>
          </a:p>
          <a:p>
            <a:pPr marL="0" indent="0">
              <a:buNone/>
            </a:pPr>
            <a:r>
              <a:rPr lang="pl-PL" sz="1600" dirty="0">
                <a:solidFill>
                  <a:schemeClr val="tx1"/>
                </a:solidFill>
                <a:latin typeface="Lato" panose="020F0502020204030203"/>
              </a:rPr>
              <a:t>2)   jeżeli powstanie zaległości podatkowych nie wiązało się z uczestnictwem podmiotu dokonującego dostawy towarów, o którym mowa w ust. 1, w nierzetelnym rozliczaniu podatku w celu odniesienia korzyści majątkowej;”,</a:t>
            </a:r>
          </a:p>
          <a:p>
            <a:pPr marL="0" indent="0">
              <a:buNone/>
            </a:pPr>
            <a:r>
              <a:rPr lang="pl-PL" sz="1600" b="1" dirty="0">
                <a:solidFill>
                  <a:schemeClr val="tx1"/>
                </a:solidFill>
                <a:latin typeface="Lato" panose="020F0502020204030203"/>
              </a:rPr>
              <a:t>5)    do nabycia towarów, udokumentowanego fakturą, w której kwota należności ogółem stanowi kwotę, o której mowa w art. 19 pkt 2 ustawy z dnia 6 marca 2018 r. – Prawo przedsiębiorców (Dz. U. z 2019 r. poz. 1292);</a:t>
            </a:r>
          </a:p>
          <a:p>
            <a:pPr marL="0" indent="0">
              <a:buNone/>
            </a:pPr>
            <a:r>
              <a:rPr lang="pl-PL" sz="1600" b="1" dirty="0">
                <a:solidFill>
                  <a:schemeClr val="tx1"/>
                </a:solidFill>
                <a:latin typeface="Lato" panose="020F0502020204030203"/>
              </a:rPr>
              <a:t>6)     do nabycia towarów, za które podatnik dokonał zapłaty z zastosowaniem mechanizmu podzielonej płatności.</a:t>
            </a:r>
          </a:p>
        </p:txBody>
      </p:sp>
      <p:sp>
        <p:nvSpPr>
          <p:cNvPr id="7" name="TextBox 4">
            <a:extLst>
              <a:ext uri="{FF2B5EF4-FFF2-40B4-BE49-F238E27FC236}">
                <a16:creationId xmlns:a16="http://schemas.microsoft.com/office/drawing/2014/main" id="{DD3C89D4-3CC6-4F78-B57A-024560CC1BB6}"/>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Wyłączenie odpowiedzialności solidarnej nabywcy</a:t>
            </a:r>
          </a:p>
        </p:txBody>
      </p:sp>
    </p:spTree>
    <p:extLst>
      <p:ext uri="{BB962C8B-B14F-4D97-AF65-F5344CB8AC3E}">
        <p14:creationId xmlns:p14="http://schemas.microsoft.com/office/powerpoint/2010/main" val="3359364466"/>
      </p:ext>
    </p:extLst>
  </p:cSld>
  <p:clrMapOvr>
    <a:overrideClrMapping bg1="lt1" tx1="dk1" bg2="lt2" tx2="dk2" accent1="accent1" accent2="accent2" accent3="accent3" accent4="accent4" accent5="accent5" accent6="accent6" hlink="hlink" folHlink="folHlink"/>
  </p:clrMapOvr>
</p:sld>
</file>

<file path=ppt/slides/slide22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698847"/>
            <a:ext cx="8229600" cy="1460305"/>
          </a:xfrm>
          <a:ln>
            <a:solidFill>
              <a:schemeClr val="bg1"/>
            </a:solid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pl-PL" sz="1800" dirty="0">
                <a:solidFill>
                  <a:schemeClr val="tx1"/>
                </a:solidFill>
                <a:latin typeface="Lato" panose="020F0502020204030203"/>
              </a:rPr>
              <a:t>W przypadku faktur, w których </a:t>
            </a:r>
            <a:r>
              <a:rPr lang="pl-PL" sz="1800" b="1" dirty="0">
                <a:solidFill>
                  <a:schemeClr val="tx1"/>
                </a:solidFill>
                <a:latin typeface="Lato" panose="020F0502020204030203"/>
              </a:rPr>
              <a:t>kwota należności ogółem </a:t>
            </a:r>
            <a:r>
              <a:rPr lang="pl-PL" sz="1800" dirty="0">
                <a:solidFill>
                  <a:schemeClr val="tx1"/>
                </a:solidFill>
                <a:latin typeface="Lato" panose="020F0502020204030203"/>
              </a:rPr>
              <a:t>stanowi </a:t>
            </a:r>
            <a:r>
              <a:rPr lang="pl-PL" sz="1800" i="1" dirty="0">
                <a:solidFill>
                  <a:schemeClr val="tx1"/>
                </a:solidFill>
                <a:latin typeface="Lato" panose="020F0502020204030203"/>
              </a:rPr>
              <a:t>kwotę</a:t>
            </a:r>
            <a:r>
              <a:rPr lang="pl-PL" sz="1800" dirty="0">
                <a:solidFill>
                  <a:schemeClr val="tx1"/>
                </a:solidFill>
                <a:latin typeface="Lato" panose="020F0502020204030203"/>
              </a:rPr>
              <a:t>, o której mowa w art. 19 pkt 2 ustawy z dnia 6 marca 2018 r. – Prawo przedsiębiorców, obejmujących dokonaną na rzecz podatnika dostawę towarów lub świadczenie usług, o których mowa w załączniku nr 15 do ustawy – na fakturze należy zamieścić wyrazy </a:t>
            </a:r>
            <a:r>
              <a:rPr lang="pl-PL" sz="1800" b="1" u="sng" dirty="0">
                <a:solidFill>
                  <a:schemeClr val="tx1"/>
                </a:solidFill>
                <a:latin typeface="Lato" panose="020F0502020204030203"/>
              </a:rPr>
              <a:t>„mechanizm podzielonej płatności”</a:t>
            </a:r>
          </a:p>
          <a:p>
            <a:endParaRPr lang="pl-PL" sz="1800" dirty="0"/>
          </a:p>
        </p:txBody>
      </p:sp>
      <p:sp>
        <p:nvSpPr>
          <p:cNvPr id="7" name="TextBox 4">
            <a:extLst>
              <a:ext uri="{FF2B5EF4-FFF2-40B4-BE49-F238E27FC236}">
                <a16:creationId xmlns:a16="http://schemas.microsoft.com/office/drawing/2014/main" id="{BFF903AC-6A04-4A0A-9E3F-34BEA2578226}"/>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Dodatkowe informacje na fakturze</a:t>
            </a:r>
          </a:p>
        </p:txBody>
      </p:sp>
    </p:spTree>
    <p:extLst>
      <p:ext uri="{BB962C8B-B14F-4D97-AF65-F5344CB8AC3E}">
        <p14:creationId xmlns:p14="http://schemas.microsoft.com/office/powerpoint/2010/main" val="1111377161"/>
      </p:ext>
    </p:extLst>
  </p:cSld>
  <p:clrMapOvr>
    <a:overrideClrMapping bg1="lt1" tx1="dk1" bg2="lt2" tx2="dk2" accent1="accent1" accent2="accent2" accent3="accent3" accent4="accent4" accent5="accent5" accent6="accent6" hlink="hlink" folHlink="folHlink"/>
  </p:clrMapOvr>
</p:sld>
</file>

<file path=ppt/slides/slide22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268761"/>
            <a:ext cx="8229600" cy="432048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sz="1800" dirty="0">
                <a:solidFill>
                  <a:schemeClr val="tx1"/>
                </a:solidFill>
                <a:latin typeface="Lato" panose="020F0502020204030203"/>
              </a:rPr>
              <a:t>W przypadku stwierdzenia, że </a:t>
            </a:r>
            <a:r>
              <a:rPr lang="pl-PL" sz="1800" b="1" dirty="0">
                <a:solidFill>
                  <a:schemeClr val="tx1"/>
                </a:solidFill>
                <a:latin typeface="Lato" panose="020F0502020204030203"/>
              </a:rPr>
              <a:t>podatnik wystawił fakturę bez wyrazów „mechanizm podzielonej płatności” </a:t>
            </a:r>
            <a:r>
              <a:rPr lang="pl-PL" sz="1800" dirty="0">
                <a:solidFill>
                  <a:schemeClr val="tx1"/>
                </a:solidFill>
                <a:latin typeface="Lato" panose="020F0502020204030203"/>
              </a:rPr>
              <a:t>naczelnik urzędu skarbowego lub naczelnik urzędu celno-skarbowego ustala dodatkowe zobowiązanie podatkowe w wysokości odpowiadającej </a:t>
            </a:r>
            <a:r>
              <a:rPr lang="pl-PL" sz="1800" b="1" u="sng" dirty="0">
                <a:solidFill>
                  <a:schemeClr val="tx1"/>
                </a:solidFill>
                <a:latin typeface="Lato" panose="020F0502020204030203"/>
              </a:rPr>
              <a:t>30% </a:t>
            </a:r>
            <a:r>
              <a:rPr lang="pl-PL" sz="1800" dirty="0">
                <a:solidFill>
                  <a:schemeClr val="tx1"/>
                </a:solidFill>
                <a:latin typeface="Lato" panose="020F0502020204030203"/>
              </a:rPr>
              <a:t>kwoty podatku przypadającej na dostawę towarów lub świadczenie usług wymienionych w załączniku nr 15 do ustawy, wykazanej na tej fakturze. W stosunku do osób fizycznych, które za ten sam czyn ponoszą odpowiedzialność za wykroczenie skarbowe albo za przestępstwo skarbowe, dodatkowego zobowiązania podatkowego nie ustala się.</a:t>
            </a:r>
          </a:p>
          <a:p>
            <a:endParaRPr lang="pl-PL" sz="1800" dirty="0">
              <a:solidFill>
                <a:schemeClr val="tx1"/>
              </a:solidFill>
              <a:latin typeface="Lato" panose="020F0502020204030203"/>
            </a:endParaRPr>
          </a:p>
          <a:p>
            <a:endParaRPr lang="pl-PL" sz="1800" dirty="0">
              <a:solidFill>
                <a:schemeClr val="tx1"/>
              </a:solidFill>
              <a:latin typeface="Lato" panose="020F0502020204030203"/>
            </a:endParaRPr>
          </a:p>
          <a:p>
            <a:pPr marL="0" indent="0" algn="ctr">
              <a:buNone/>
            </a:pPr>
            <a:r>
              <a:rPr lang="pl-PL" sz="1800" b="1" dirty="0">
                <a:solidFill>
                  <a:schemeClr val="tx1"/>
                </a:solidFill>
                <a:latin typeface="Lato" panose="020F0502020204030203"/>
              </a:rPr>
              <a:t>ODSTĄPIENIE OD SANKCJI</a:t>
            </a:r>
          </a:p>
          <a:p>
            <a:pPr marL="0" indent="0">
              <a:buNone/>
            </a:pPr>
            <a:r>
              <a:rPr lang="pl-PL" sz="1800" b="1" u="sng" dirty="0">
                <a:solidFill>
                  <a:schemeClr val="tx1"/>
                </a:solidFill>
                <a:latin typeface="Lato" panose="020F0502020204030203"/>
              </a:rPr>
              <a:t>Sankcji nie stosuje się</a:t>
            </a:r>
            <a:r>
              <a:rPr lang="pl-PL" sz="1800" dirty="0">
                <a:solidFill>
                  <a:schemeClr val="tx1"/>
                </a:solidFill>
                <a:latin typeface="Lato" panose="020F0502020204030203"/>
              </a:rPr>
              <a:t>, jeżeli zapłata kwoty odpowiadającej kwocie podatku przypadającej na dostawę towarów lub </a:t>
            </a:r>
            <a:r>
              <a:rPr lang="pl-PL" sz="1800" dirty="0">
                <a:latin typeface="Lato" panose="020F0502020204030203"/>
              </a:rPr>
              <a:t>świadczenie usług wymienionych w załączniku nr 15 do ustawy, wykazanej na fakturze, została dokonana z zastosowaniem mechanizmu podzielonej płatności.</a:t>
            </a:r>
          </a:p>
          <a:p>
            <a:endParaRPr lang="pl-PL" sz="1800" dirty="0">
              <a:latin typeface="Lato" panose="020F0502020204030203"/>
            </a:endParaRPr>
          </a:p>
        </p:txBody>
      </p:sp>
      <p:sp>
        <p:nvSpPr>
          <p:cNvPr id="7" name="TextBox 4">
            <a:extLst>
              <a:ext uri="{FF2B5EF4-FFF2-40B4-BE49-F238E27FC236}">
                <a16:creationId xmlns:a16="http://schemas.microsoft.com/office/drawing/2014/main" id="{A532E60D-7E09-4565-9A0B-FCE9A72D2F04}"/>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Dodatkowe informacje na fakturze - sankcje</a:t>
            </a:r>
          </a:p>
        </p:txBody>
      </p:sp>
    </p:spTree>
    <p:extLst>
      <p:ext uri="{BB962C8B-B14F-4D97-AF65-F5344CB8AC3E}">
        <p14:creationId xmlns:p14="http://schemas.microsoft.com/office/powerpoint/2010/main" val="437555165"/>
      </p:ext>
    </p:extLst>
  </p:cSld>
  <p:clrMapOvr>
    <a:overrideClrMapping bg1="lt1" tx1="dk1" bg2="lt2" tx2="dk2" accent1="accent1" accent2="accent2" accent3="accent3" accent4="accent4" accent5="accent5" accent6="accent6" hlink="hlink" folHlink="folHlink"/>
  </p:clrMapOvr>
</p:sld>
</file>

<file path=ppt/slides/slide2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3" name="Symbol zastępczy zawartości 2"/>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4">
            <a:extLst>
              <a:ext uri="{FF2B5EF4-FFF2-40B4-BE49-F238E27FC236}">
                <a16:creationId xmlns:a16="http://schemas.microsoft.com/office/drawing/2014/main" id="{718DE38C-3DE1-4DD7-BB4B-D2E03D753778}"/>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Dobrowolne zamieszczenie na fakturze adnotacji „mechanizm podzielonej płatności”</a:t>
            </a:r>
          </a:p>
        </p:txBody>
      </p:sp>
    </p:spTree>
    <p:extLst>
      <p:ext uri="{BB962C8B-B14F-4D97-AF65-F5344CB8AC3E}">
        <p14:creationId xmlns:p14="http://schemas.microsoft.com/office/powerpoint/2010/main" val="1928912940"/>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65584" y="2136338"/>
            <a:ext cx="7812831" cy="2308324"/>
          </a:xfrm>
          <a:prstGeom prst="rect">
            <a:avLst/>
          </a:prstGeom>
          <a:noFill/>
        </p:spPr>
        <p:txBody>
          <a:bodyPr wrap="square">
            <a:spAutoFit/>
          </a:bodyPr>
          <a:lstStyle/>
          <a:p>
            <a:pPr marL="342900" lvl="0" indent="-342900">
              <a:spcBef>
                <a:spcPts val="0"/>
              </a:spcBef>
              <a:spcAft>
                <a:spcPts val="0"/>
              </a:spcAft>
              <a:buFont typeface="+mj-lt"/>
              <a:buAutoNum type="romanUcPeriod"/>
            </a:pPr>
            <a:r>
              <a:rPr lang="pl-PL" sz="1600" dirty="0">
                <a:effectLst/>
                <a:latin typeface="Lato"/>
                <a:ea typeface="Calibri" panose="020F0502020204030204" pitchFamily="34" charset="0"/>
                <a:cs typeface="Times New Roman" panose="02020603050405020304" pitchFamily="18" charset="0"/>
              </a:rPr>
              <a:t>Oświadczam, że w ramach realizacji ww. Projektu, jak i po jego zakończeniu          (w okresie trwałości oraz w okresie, w którym podatnikowi na mocy przepisów ustawy z dnia 11 marca 2004 r. </a:t>
            </a:r>
            <a:r>
              <a:rPr lang="pl-PL" sz="1600" dirty="0">
                <a:latin typeface="Lato"/>
                <a:ea typeface="Calibri" panose="020F0502020204030204" pitchFamily="34" charset="0"/>
                <a:cs typeface="Times New Roman" panose="02020603050405020304" pitchFamily="18" charset="0"/>
              </a:rPr>
              <a:t>o </a:t>
            </a:r>
            <a:r>
              <a:rPr lang="pl-PL" sz="1600" dirty="0">
                <a:effectLst/>
                <a:latin typeface="Lato"/>
                <a:ea typeface="Calibri" panose="020F0502020204030204" pitchFamily="34" charset="0"/>
                <a:cs typeface="Times New Roman" panose="02020603050405020304" pitchFamily="18" charset="0"/>
              </a:rPr>
              <a:t>podatku od towarów i usług przysługuje prawo do obniżenia kwoty podatku należnego o kwotę podatku naliczonego w związku z dokonanymi zakupami/czynnościami związanymi z Projektem - jeżeli okres ten jest dłuższy niż okres trwałości Projektu):</a:t>
            </a:r>
          </a:p>
          <a:p>
            <a:pPr marL="342900" lvl="0" indent="-342900">
              <a:spcBef>
                <a:spcPts val="0"/>
              </a:spcBef>
              <a:spcAft>
                <a:spcPts val="0"/>
              </a:spcAft>
              <a:buAutoNum type="alphaUcPeriod"/>
            </a:pPr>
            <a:r>
              <a:rPr lang="pl-PL" sz="1600" b="1" dirty="0">
                <a:effectLst/>
                <a:latin typeface="Lato"/>
                <a:ea typeface="Calibri" panose="020F0502020204030204" pitchFamily="34" charset="0"/>
                <a:cs typeface="Times New Roman" panose="02020603050405020304" pitchFamily="18" charset="0"/>
              </a:rPr>
              <a:t>Wnioskodawca nie ma/nie będzie posiadał prawa do odliczenia w </a:t>
            </a:r>
            <a:r>
              <a:rPr lang="pl-PL" sz="1600" b="1" u="sng" dirty="0">
                <a:effectLst/>
                <a:latin typeface="Lato"/>
                <a:ea typeface="Calibri" panose="020F0502020204030204" pitchFamily="34" charset="0"/>
                <a:cs typeface="Times New Roman" panose="02020603050405020304" pitchFamily="18" charset="0"/>
              </a:rPr>
              <a:t>całości</a:t>
            </a:r>
            <a:r>
              <a:rPr lang="pl-PL" sz="1600" b="1" dirty="0">
                <a:effectLst/>
                <a:latin typeface="Lato"/>
                <a:ea typeface="Calibri" panose="020F0502020204030204" pitchFamily="34" charset="0"/>
                <a:cs typeface="Times New Roman" panose="02020603050405020304" pitchFamily="18" charset="0"/>
              </a:rPr>
              <a:t> podatku VAT. </a:t>
            </a:r>
            <a:endParaRPr lang="pl-PL" sz="1600" b="1" dirty="0">
              <a:latin typeface="Lato"/>
              <a:ea typeface="Calibri" panose="020F0502020204030204" pitchFamily="34" charset="0"/>
              <a:cs typeface="Times New Roman" panose="02020603050405020304" pitchFamily="18" charset="0"/>
            </a:endParaRPr>
          </a:p>
          <a:p>
            <a:pPr>
              <a:spcBef>
                <a:spcPts val="0"/>
              </a:spcBef>
              <a:spcAft>
                <a:spcPts val="0"/>
              </a:spcAft>
            </a:pPr>
            <a:r>
              <a:rPr lang="pl-PL" sz="1600" b="1" dirty="0">
                <a:effectLst/>
                <a:latin typeface="Lato"/>
                <a:ea typeface="Calibri" panose="020F0502020204030204" pitchFamily="34" charset="0"/>
                <a:cs typeface="Times New Roman" panose="02020603050405020304" pitchFamily="18" charset="0"/>
              </a:rPr>
              <a:t>B.</a:t>
            </a:r>
            <a:r>
              <a:rPr lang="en-US" sz="1600" b="1" dirty="0">
                <a:effectLst/>
                <a:latin typeface="Lato"/>
                <a:ea typeface="Calibri" panose="020F0502020204030204" pitchFamily="34" charset="0"/>
                <a:cs typeface="Times New Roman" panose="02020603050405020304" pitchFamily="18" charset="0"/>
              </a:rPr>
              <a:t> </a:t>
            </a:r>
            <a:r>
              <a:rPr lang="pl-PL" sz="1600" b="1" dirty="0">
                <a:effectLst/>
                <a:latin typeface="Lato"/>
                <a:ea typeface="Calibri" panose="020F0502020204030204" pitchFamily="34" charset="0"/>
                <a:cs typeface="Times New Roman" panose="02020603050405020304" pitchFamily="18" charset="0"/>
              </a:rPr>
              <a:t>Wnioskodawca ma/będzie posiadał prawo do </a:t>
            </a:r>
            <a:r>
              <a:rPr lang="pl-PL" sz="1600" b="1" u="sng" dirty="0">
                <a:effectLst/>
                <a:latin typeface="Lato"/>
                <a:ea typeface="Calibri" panose="020F0502020204030204" pitchFamily="34" charset="0"/>
                <a:cs typeface="Times New Roman" panose="02020603050405020304" pitchFamily="18" charset="0"/>
              </a:rPr>
              <a:t>częściowego</a:t>
            </a:r>
            <a:r>
              <a:rPr lang="pl-PL" sz="1600" b="1" dirty="0">
                <a:effectLst/>
                <a:latin typeface="Lato"/>
                <a:ea typeface="Calibri" panose="020F0502020204030204" pitchFamily="34" charset="0"/>
                <a:cs typeface="Times New Roman" panose="02020603050405020304" pitchFamily="18" charset="0"/>
              </a:rPr>
              <a:t> odliczenia VAT</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Przykładowe oświadczenie o kwalifikowalności VAT (1/2)</a:t>
            </a:r>
          </a:p>
        </p:txBody>
      </p:sp>
    </p:spTree>
    <p:extLst>
      <p:ext uri="{BB962C8B-B14F-4D97-AF65-F5344CB8AC3E}">
        <p14:creationId xmlns:p14="http://schemas.microsoft.com/office/powerpoint/2010/main" val="166975438"/>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2108538"/>
            <a:ext cx="8229600" cy="2640923"/>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900" b="1" dirty="0">
                <a:latin typeface="Lato" panose="020F0502020204030203"/>
              </a:rPr>
              <a:t>Art. 57c Kodeksu karnego skarbowego:</a:t>
            </a:r>
          </a:p>
          <a:p>
            <a:pPr marL="0" indent="0">
              <a:buNone/>
            </a:pPr>
            <a:r>
              <a:rPr lang="pl-PL" sz="1900" dirty="0">
                <a:latin typeface="Lato" panose="020F0502020204030203"/>
              </a:rPr>
              <a:t>§ 1. Podatnik, który wbrew obowiązkowi dokonuje płatności kwoty należności wynikającej z faktury z pominięciem mechanizmu podzielonej płatności podlega karze grzywny do 720 stawek dziennych.</a:t>
            </a:r>
          </a:p>
          <a:p>
            <a:pPr marL="0" indent="0">
              <a:buNone/>
            </a:pPr>
            <a:endParaRPr lang="pl-PL" sz="1900" dirty="0">
              <a:latin typeface="Lato" panose="020F0502020204030203"/>
            </a:endParaRPr>
          </a:p>
          <a:p>
            <a:pPr marL="0" indent="0">
              <a:buNone/>
            </a:pPr>
            <a:r>
              <a:rPr lang="pl-PL" sz="1900" dirty="0">
                <a:latin typeface="Lato" panose="020F0502020204030203"/>
              </a:rPr>
              <a:t>§ 2. W wypadku mniejszej wagi, sprawca czynu zabronionego określonego w § 1 podlega karze grzywny za wykroczenie skarbowe.</a:t>
            </a:r>
          </a:p>
          <a:p>
            <a:endParaRPr lang="pl-PL" dirty="0"/>
          </a:p>
        </p:txBody>
      </p:sp>
      <p:sp>
        <p:nvSpPr>
          <p:cNvPr id="7" name="TextBox 4">
            <a:extLst>
              <a:ext uri="{FF2B5EF4-FFF2-40B4-BE49-F238E27FC236}">
                <a16:creationId xmlns:a16="http://schemas.microsoft.com/office/drawing/2014/main" id="{24962482-4AA8-4BAC-B8B2-F18E7B34C0F5}"/>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Odpowiedzialność karna-skarbowa</a:t>
            </a:r>
          </a:p>
        </p:txBody>
      </p:sp>
    </p:spTree>
    <p:extLst>
      <p:ext uri="{BB962C8B-B14F-4D97-AF65-F5344CB8AC3E}">
        <p14:creationId xmlns:p14="http://schemas.microsoft.com/office/powerpoint/2010/main" val="2217276549"/>
      </p:ext>
    </p:extLst>
  </p:cSld>
  <p:clrMapOvr>
    <a:overrideClrMapping bg1="lt1" tx1="dk1" bg2="lt2" tx2="dk2" accent1="accent1" accent2="accent2" accent3="accent3" accent4="accent4" accent5="accent5" accent6="accent6" hlink="hlink" folHlink="folHlink"/>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buNone/>
            </a:pPr>
            <a:r>
              <a:rPr lang="pl-PL" sz="1800" b="1" dirty="0">
                <a:latin typeface="Novecento wide Book"/>
              </a:rPr>
              <a:t>Rejestr podatników VAT (tzw. biała lista)</a:t>
            </a:r>
            <a:endParaRPr lang="pl-PL" altLang="pl-PL" sz="1800" b="1" dirty="0">
              <a:latin typeface="Novecento wide Book"/>
            </a:endParaRP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683448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556792"/>
            <a:ext cx="7920880" cy="4278094"/>
          </a:xfrm>
          <a:prstGeom prst="rect">
            <a:avLst/>
          </a:prstGeom>
          <a:noFill/>
        </p:spPr>
        <p:txBody>
          <a:bodyPr wrap="square">
            <a:spAutoFit/>
          </a:bodyPr>
          <a:lstStyle/>
          <a:p>
            <a:pPr algn="l"/>
            <a:r>
              <a:rPr lang="pl-PL" sz="1600" b="0" i="0" dirty="0">
                <a:effectLst/>
                <a:latin typeface="Lato" panose="020F0502020204030203"/>
              </a:rPr>
              <a:t>Zasady prowadzenia rachunków rozliczeniowych określa </a:t>
            </a:r>
            <a:r>
              <a:rPr lang="pl-PL" sz="1600" b="0" i="0" u="none" strike="noStrike" dirty="0">
                <a:effectLst/>
                <a:latin typeface="Lato" panose="020F0502020204030203"/>
              </a:rPr>
              <a:t>art. 49 ust. 2</a:t>
            </a:r>
            <a:r>
              <a:rPr lang="pl-PL" sz="1600" b="0" i="0" dirty="0">
                <a:effectLst/>
                <a:latin typeface="Lato" panose="020F0502020204030203"/>
              </a:rPr>
              <a:t> ustawy z dnia 29 sierpnia 1997 r. – Prawo bankowe. Zgodnie z tym przepisem, rachunki rozliczeniowe mogą być prowadzone wyłącznie dla:</a:t>
            </a:r>
          </a:p>
          <a:p>
            <a:pPr marL="342900" indent="-342900" algn="l">
              <a:buFont typeface="+mj-lt"/>
              <a:buAutoNum type="alphaLcParenR"/>
            </a:pPr>
            <a:r>
              <a:rPr lang="pl-PL" sz="1600" b="0" i="0" dirty="0">
                <a:effectLst/>
                <a:latin typeface="Lato" panose="020F0502020204030203"/>
              </a:rPr>
              <a:t>osób prawnych,</a:t>
            </a:r>
          </a:p>
          <a:p>
            <a:pPr marL="342900" indent="-342900" algn="l">
              <a:buFont typeface="+mj-lt"/>
              <a:buAutoNum type="alphaLcParenR"/>
            </a:pPr>
            <a:r>
              <a:rPr lang="pl-PL" sz="1600" b="0" i="0" dirty="0">
                <a:effectLst/>
                <a:latin typeface="Lato" panose="020F0502020204030203"/>
              </a:rPr>
              <a:t>jednostek organizacyjnych nieposiadających osobowości prawnej, o ile posiadają zdolność prawną,</a:t>
            </a:r>
          </a:p>
          <a:p>
            <a:pPr marL="342900" indent="-342900" algn="l">
              <a:buFont typeface="+mj-lt"/>
              <a:buAutoNum type="alphaLcParenR"/>
            </a:pPr>
            <a:r>
              <a:rPr lang="pl-PL" sz="1600" b="0" i="0" dirty="0">
                <a:effectLst/>
                <a:latin typeface="Lato" panose="020F0502020204030203"/>
              </a:rPr>
              <a:t>osób fizycznych prowadzących działalność zarobkową na własny rachunek, w tym dla osób będących przedsiębiorcami.</a:t>
            </a:r>
          </a:p>
          <a:p>
            <a:pPr algn="l"/>
            <a:endParaRPr lang="pl-PL" sz="1600" b="0" i="0" dirty="0">
              <a:effectLst/>
              <a:latin typeface="Lato" panose="020F0502020204030203"/>
            </a:endParaRPr>
          </a:p>
          <a:p>
            <a:pPr algn="l"/>
            <a:r>
              <a:rPr lang="pl-PL" sz="1600" b="0" i="0" dirty="0">
                <a:effectLst/>
                <a:latin typeface="Lato" panose="020F0502020204030203"/>
              </a:rPr>
              <a:t>Gminy, powiaty i województwa posiadają osobowość prawną, co wynika z </a:t>
            </a:r>
            <a:r>
              <a:rPr lang="pl-PL" sz="1600" b="0" i="0" u="none" strike="noStrike" dirty="0">
                <a:effectLst/>
                <a:latin typeface="Lato" panose="020F0502020204030203"/>
              </a:rPr>
              <a:t>art. 165 ust. 1</a:t>
            </a:r>
            <a:r>
              <a:rPr lang="pl-PL" sz="1600" b="0" i="0" dirty="0">
                <a:effectLst/>
                <a:latin typeface="Lato" panose="020F0502020204030203"/>
              </a:rPr>
              <a:t> Konstytucji RP oraz odpowiednich ustaw ustrojowych, tj. </a:t>
            </a:r>
            <a:r>
              <a:rPr lang="pl-PL" sz="1600" b="0" i="0" u="none" strike="noStrike" dirty="0">
                <a:effectLst/>
                <a:latin typeface="Lato" panose="020F0502020204030203"/>
              </a:rPr>
              <a:t>ustawy</a:t>
            </a:r>
            <a:r>
              <a:rPr lang="pl-PL" sz="1600" b="0" i="0" dirty="0">
                <a:effectLst/>
                <a:latin typeface="Lato" panose="020F0502020204030203"/>
              </a:rPr>
              <a:t> o samorządzie gminnym, </a:t>
            </a:r>
            <a:r>
              <a:rPr lang="pl-PL" sz="1600" b="0" i="0" u="none" strike="noStrike" dirty="0">
                <a:effectLst/>
                <a:latin typeface="Lato" panose="020F0502020204030203"/>
              </a:rPr>
              <a:t>ustawy</a:t>
            </a:r>
            <a:r>
              <a:rPr lang="pl-PL" sz="1600" b="0" i="0" dirty="0">
                <a:effectLst/>
                <a:latin typeface="Lato" panose="020F0502020204030203"/>
              </a:rPr>
              <a:t> o samorządzie powiatowym oraz </a:t>
            </a:r>
            <a:r>
              <a:rPr lang="pl-PL" sz="1600" b="0" i="0" u="none" strike="noStrike" dirty="0">
                <a:effectLst/>
                <a:latin typeface="Lato" panose="020F0502020204030203"/>
              </a:rPr>
              <a:t>ustawy</a:t>
            </a:r>
            <a:r>
              <a:rPr lang="pl-PL" sz="1600" b="0" i="0" dirty="0">
                <a:effectLst/>
                <a:latin typeface="Lato" panose="020F0502020204030203"/>
              </a:rPr>
              <a:t> o samorządzie województwa. W świetle ww. przepisów </a:t>
            </a:r>
            <a:r>
              <a:rPr lang="pl-PL" sz="1600" b="0" i="0" u="none" strike="noStrike" dirty="0">
                <a:effectLst/>
                <a:latin typeface="Lato" panose="020F0502020204030203"/>
              </a:rPr>
              <a:t>ustawy</a:t>
            </a:r>
            <a:r>
              <a:rPr lang="pl-PL" sz="1600" b="0" i="0" dirty="0">
                <a:effectLst/>
                <a:latin typeface="Lato" panose="020F0502020204030203"/>
              </a:rPr>
              <a:t> Prawo bankowe mogą być zatem posiadaczem rachunków rozliczeniowych. W celu wykonywania zadań publicznych JST mogą tworzyć jednostki organizacyjne – zarówno posiadające osobowość prawną jak i takiej osobowości prawnej pozbawione. O formie prawnej jednostki decyduje organ stanowiący.</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Zasady prowadzenia rachunków rozliczeniowych dla JST</a:t>
            </a:r>
          </a:p>
        </p:txBody>
      </p:sp>
    </p:spTree>
    <p:extLst>
      <p:ext uri="{BB962C8B-B14F-4D97-AF65-F5344CB8AC3E}">
        <p14:creationId xmlns:p14="http://schemas.microsoft.com/office/powerpoint/2010/main" val="428355737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268760"/>
            <a:ext cx="7560766" cy="4770537"/>
          </a:xfrm>
          <a:prstGeom prst="rect">
            <a:avLst/>
          </a:prstGeom>
          <a:noFill/>
        </p:spPr>
        <p:txBody>
          <a:bodyPr wrap="square">
            <a:spAutoFit/>
          </a:bodyPr>
          <a:lstStyle/>
          <a:p>
            <a:r>
              <a:rPr lang="pl-PL" sz="1600" b="1" i="0" dirty="0">
                <a:effectLst/>
                <a:latin typeface="Lato" panose="020F0502020204030203"/>
              </a:rPr>
              <a:t>Pismo </a:t>
            </a:r>
            <a:r>
              <a:rPr lang="pl-PL" sz="1600" b="1" dirty="0">
                <a:latin typeface="Lato" panose="020F0502020204030203"/>
              </a:rPr>
              <a:t>Ministerstwa Finansów z dnia 23 stycznia 2020 r.:, </a:t>
            </a:r>
            <a:r>
              <a:rPr lang="pl-PL" sz="1600" b="1" i="0" dirty="0">
                <a:effectLst/>
                <a:latin typeface="Lato" panose="020F0502020204030203"/>
              </a:rPr>
              <a:t>PT8.812.1.2020.WLI.36E</a:t>
            </a:r>
          </a:p>
          <a:p>
            <a:pPr algn="l"/>
            <a:r>
              <a:rPr lang="pl-PL" sz="1600" b="0" i="0" dirty="0">
                <a:effectLst/>
                <a:latin typeface="Lato" panose="020F0502020204030203"/>
              </a:rPr>
              <a:t>„Zgodnie z art. 5 ust. 1 ustawy z dnia 13 października 1995 r. o zasadach ewidencji i identyfikacji podatników i płatników podatnicy są obowiązani do dokonania zgłoszenia identyfikacyjnego do naczelnika urzędu skarbowego albo organu właściwego na podstawie odrębnych przepisów. W myśl art. 9 ust. 1 tej ustawy, podatnik ma także obowiązek aktualizowania danych objętych zgłoszeniem identyfikacyjnym przez dokonanie zgłoszenia aktualizacyjnego do naczelnika urzędu skarbowego, nie później niż w terminie 7 dni od dnia, w którym nastąpiła zmiana danych. W zakres zgłaszanych danych wchodzą również rachunki bankowe związane z prowadzoną działalnością podatnika. (...)</a:t>
            </a:r>
          </a:p>
          <a:p>
            <a:pPr algn="l"/>
            <a:endParaRPr lang="pl-PL" sz="1600" b="0" i="0" dirty="0">
              <a:effectLst/>
              <a:latin typeface="Lato" panose="020F0502020204030203"/>
            </a:endParaRPr>
          </a:p>
          <a:p>
            <a:pPr algn="l"/>
            <a:r>
              <a:rPr lang="pl-PL" sz="1600" b="0" i="0" dirty="0">
                <a:effectLst/>
                <a:latin typeface="Lato" panose="020F0502020204030203"/>
              </a:rPr>
              <a:t>Ustawa z dnia 5 września 2016 r. o szczególnych zasadach rozliczeń podatku od towarów i usług (...) nałożyła na jednostki samorządu terytorialnego obowiązek podjęcia rozliczania podatku VAT wraz ze wszystkimi ich jednostkami organizacyjnymi według określonych w tej ustawie zasad. Oznacza to, że podatnikiem dla potrzeb podatku od towarów i usług jest wyłącznie JST (gmina, powiat, województwo), nie zaś jej jednostki organizacyjne, którymi są jednostki budżetowe i samorządowe zakłady budżetowe.</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Zasady zgłaszania rachunków rozliczeniowych przez JST</a:t>
            </a:r>
          </a:p>
        </p:txBody>
      </p:sp>
    </p:spTree>
    <p:extLst>
      <p:ext uri="{BB962C8B-B14F-4D97-AF65-F5344CB8AC3E}">
        <p14:creationId xmlns:p14="http://schemas.microsoft.com/office/powerpoint/2010/main" val="298948999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75556" y="1916832"/>
            <a:ext cx="7992888" cy="3293209"/>
          </a:xfrm>
          <a:prstGeom prst="rect">
            <a:avLst/>
          </a:prstGeom>
          <a:noFill/>
        </p:spPr>
        <p:txBody>
          <a:bodyPr wrap="square">
            <a:spAutoFit/>
          </a:bodyPr>
          <a:lstStyle/>
          <a:p>
            <a:pPr algn="l"/>
            <a:r>
              <a:rPr lang="pl-PL" sz="1600" b="1" i="0" u="none" strike="noStrike" baseline="0" dirty="0">
                <a:latin typeface="Lato" panose="020F0502020204030203"/>
              </a:rPr>
              <a:t>Nierzetelna weryfikacja dokumentów</a:t>
            </a:r>
            <a:r>
              <a:rPr lang="pl-PL" sz="1600" b="1" dirty="0">
                <a:latin typeface="Lato" panose="020F0502020204030203"/>
              </a:rPr>
              <a:t> </a:t>
            </a:r>
            <a:r>
              <a:rPr lang="pl-PL" sz="1600" b="1" i="0" u="none" strike="noStrike" baseline="0" dirty="0">
                <a:latin typeface="Lato" panose="020F0502020204030203"/>
              </a:rPr>
              <a:t>źródłowych w części JST</a:t>
            </a:r>
          </a:p>
          <a:p>
            <a:pPr algn="l"/>
            <a:r>
              <a:rPr lang="pl-PL" sz="1600" b="0" i="0" u="none" strike="noStrike" baseline="0" dirty="0">
                <a:latin typeface="Lato" panose="020F0502020204030203"/>
              </a:rPr>
              <a:t>JST nierzetelnie sprawdzały swoich kontrahentów, gdyż osiem kontrolowanych JST (57,1%) w latach 2017–2019 (maj) otrzymało wezwania z organów podatkowych, w sprawie ujawnienia ujęcia faktur VAT wystawionych przez podmioty niebędące czynnymi podatnikami VAT na dzień wystawienia tych faktur. W związku z tym odliczenie VAT z tych faktur JST nie przysługiwało. Wezwania te dotyczyły łącznie 67 faktur z kwotą odliczonego podatku naliczonego w wysokości 104,6 tys. zł.</a:t>
            </a:r>
          </a:p>
          <a:p>
            <a:pPr algn="l"/>
            <a:endParaRPr lang="pl-PL" sz="1600" b="0" i="0" u="none" strike="noStrike" baseline="0" dirty="0">
              <a:latin typeface="Lato" panose="020F0502020204030203"/>
            </a:endParaRPr>
          </a:p>
          <a:p>
            <a:pPr algn="l"/>
            <a:r>
              <a:rPr lang="pl-PL" sz="1600" b="1" i="0" u="none" strike="noStrike" baseline="0" dirty="0">
                <a:latin typeface="Lato" panose="020F0502020204030203"/>
              </a:rPr>
              <a:t>Nieprawidłowościom tym można było zapobiec, gdyby JST skorzystały</a:t>
            </a:r>
          </a:p>
          <a:p>
            <a:pPr algn="l"/>
            <a:r>
              <a:rPr lang="pl-PL" sz="1600" b="1" i="0" u="none" strike="noStrike" baseline="0" dirty="0">
                <a:latin typeface="Lato" panose="020F0502020204030203"/>
              </a:rPr>
              <a:t>z rejestru prowadzonego w postaci elektronicznej przez szefa KAS</a:t>
            </a:r>
            <a:r>
              <a:rPr lang="pl-PL" sz="1600" b="0" i="0" u="none" strike="noStrike" baseline="0" dirty="0">
                <a:latin typeface="Lato" panose="020F0502020204030203"/>
              </a:rPr>
              <a:t>. Rejestr ten zawiera wykaz podmiotów VAT, w którym umieszczono podmioty</a:t>
            </a:r>
          </a:p>
          <a:p>
            <a:pPr algn="l"/>
            <a:r>
              <a:rPr lang="pl-PL" sz="1600" b="0" i="0" u="none" strike="noStrike" baseline="0" dirty="0">
                <a:latin typeface="Lato" panose="020F0502020204030203"/>
              </a:rPr>
              <a:t>niezarejestrowane przez naczelnika US albo, które zostały wykreślone przez niego z rejestru jako podatnicy VAT.</a:t>
            </a:r>
            <a:endParaRPr lang="pl-PL" sz="1600" b="0" i="0" dirty="0">
              <a:effectLst/>
              <a:latin typeface="Lato" panose="020F0502020204030203"/>
            </a:endParaRPr>
          </a:p>
        </p:txBody>
      </p:sp>
      <p:sp>
        <p:nvSpPr>
          <p:cNvPr id="2" name="TextBox 4">
            <a:extLst>
              <a:ext uri="{FF2B5EF4-FFF2-40B4-BE49-F238E27FC236}">
                <a16:creationId xmlns:a16="http://schemas.microsoft.com/office/drawing/2014/main" id="{ECCF2BAA-CDBD-4D9C-9410-D31FC8323E41}"/>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Informacja o wynikach kontroli NIK - Centralizacja podatku VAT w jednostkach samorządu terytorialnego</a:t>
            </a:r>
          </a:p>
        </p:txBody>
      </p:sp>
    </p:spTree>
    <p:extLst>
      <p:ext uri="{BB962C8B-B14F-4D97-AF65-F5344CB8AC3E}">
        <p14:creationId xmlns:p14="http://schemas.microsoft.com/office/powerpoint/2010/main" val="2345087672"/>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Rejestr podatników VAT (tzw. biała lista)</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43427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p:cNvSpPr txBox="1"/>
          <p:nvPr/>
        </p:nvSpPr>
        <p:spPr>
          <a:xfrm>
            <a:off x="755576" y="5589240"/>
            <a:ext cx="763284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Lato"/>
                <a:ea typeface="+mn-ea"/>
                <a:cs typeface="+mn-cs"/>
              </a:rPr>
              <a:t>Podanie do publicznej wiadomości wykazów danych zawartych w wykazie nie narusza przepisów o tajemnicy skarbowej.</a:t>
            </a: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1753506788"/>
              </p:ext>
            </p:extLst>
          </p:nvPr>
        </p:nvGraphicFramePr>
        <p:xfrm>
          <a:off x="457200" y="1493466"/>
          <a:ext cx="8229600" cy="3871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4">
            <a:extLst>
              <a:ext uri="{FF2B5EF4-FFF2-40B4-BE49-F238E27FC236}">
                <a16:creationId xmlns:a16="http://schemas.microsoft.com/office/drawing/2014/main" id="{9C1F8279-A723-4FE9-959E-7C192212E3CC}"/>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Wykaz podatników VAT </a:t>
            </a:r>
          </a:p>
        </p:txBody>
      </p:sp>
    </p:spTree>
    <p:extLst>
      <p:ext uri="{BB962C8B-B14F-4D97-AF65-F5344CB8AC3E}">
        <p14:creationId xmlns:p14="http://schemas.microsoft.com/office/powerpoint/2010/main" val="177968482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1121" y="1340767"/>
            <a:ext cx="8235679" cy="2313803"/>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spcBef>
                <a:spcPts val="0"/>
              </a:spcBef>
              <a:buNone/>
            </a:pPr>
            <a:r>
              <a:rPr lang="pl-PL" sz="1400" dirty="0">
                <a:latin typeface="Lato"/>
              </a:rPr>
              <a:t>Wykaz jest udostępniany w Biuletynie Informacji Publicznej na stronie podmiotowej urzędu obsługującego ministra właściwego do spraw finansów publicznych w sposób umożliwiający sprawdzenie, czy podmiot znajduje się w wykazie na wybrany dzień, przypadający nie wcześniej niż w okresie 5 lat poprzedzających rok, w którym podmiot jest sprawdzany. </a:t>
            </a:r>
          </a:p>
          <a:p>
            <a:pPr marL="0" indent="0">
              <a:spcBef>
                <a:spcPts val="0"/>
              </a:spcBef>
              <a:buNone/>
            </a:pPr>
            <a:endParaRPr lang="pl-PL" sz="1400" dirty="0">
              <a:latin typeface="Lato"/>
            </a:endParaRPr>
          </a:p>
          <a:p>
            <a:pPr marL="0" indent="0">
              <a:spcBef>
                <a:spcPts val="0"/>
              </a:spcBef>
              <a:buNone/>
            </a:pPr>
            <a:r>
              <a:rPr lang="pl-PL" sz="1400" dirty="0">
                <a:latin typeface="Lato"/>
              </a:rPr>
              <a:t>Dane tego podmiotu są udostępniane według stanu na wybrany dzień, z wyjątkiem danych, o których mowa w ust. 3 pkt 1-3, które są udostępniane według stanu na dzień sprawdzenia.</a:t>
            </a:r>
          </a:p>
        </p:txBody>
      </p:sp>
      <p:sp>
        <p:nvSpPr>
          <p:cNvPr id="7" name="TextBox 4">
            <a:extLst>
              <a:ext uri="{FF2B5EF4-FFF2-40B4-BE49-F238E27FC236}">
                <a16:creationId xmlns:a16="http://schemas.microsoft.com/office/drawing/2014/main" id="{74DE88C6-F0E3-4C18-8E1F-AF27AD2ACBDE}"/>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Wykaz podatników VAT </a:t>
            </a:r>
          </a:p>
        </p:txBody>
      </p:sp>
      <p:pic>
        <p:nvPicPr>
          <p:cNvPr id="2" name="Picture 2">
            <a:extLst>
              <a:ext uri="{FF2B5EF4-FFF2-40B4-BE49-F238E27FC236}">
                <a16:creationId xmlns:a16="http://schemas.microsoft.com/office/drawing/2014/main" id="{393D514B-55A0-4027-A6CA-27CFD0C53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89" y="3213522"/>
            <a:ext cx="8015436"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682340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29268" y="1969533"/>
            <a:ext cx="8085464" cy="1315451"/>
          </a:xfrm>
          <a:ln>
            <a:solidFill>
              <a:srgbClr val="FFC000"/>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2000" dirty="0">
                <a:latin typeface="Lato"/>
              </a:rPr>
              <a:t>Weryfikacja formalna kontrahenta jest jedną z podstawowych przesłanek branych pod uwagę </a:t>
            </a:r>
            <a:r>
              <a:rPr lang="pl-PL" sz="2000" b="1" u="sng" dirty="0">
                <a:latin typeface="Lato"/>
              </a:rPr>
              <a:t>przy ocenie dochowania należytej staranności </a:t>
            </a:r>
            <a:r>
              <a:rPr lang="pl-PL" sz="2000" dirty="0">
                <a:latin typeface="Lato"/>
              </a:rPr>
              <a:t>przez podatników, którzy sami nie popełnili oszustwa lub nie mieli świadomości, że dana transakcja służy oszustwu. </a:t>
            </a:r>
          </a:p>
        </p:txBody>
      </p:sp>
      <p:sp>
        <p:nvSpPr>
          <p:cNvPr id="4" name="pole tekstowe 3"/>
          <p:cNvSpPr txBox="1"/>
          <p:nvPr/>
        </p:nvSpPr>
        <p:spPr>
          <a:xfrm>
            <a:off x="1835696" y="4581128"/>
            <a:ext cx="676875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Lato"/>
                <a:ea typeface="+mn-ea"/>
                <a:cs typeface="+mn-cs"/>
              </a:rPr>
              <a:t>Aby udowodnić weryfikację kontrahenta należy </a:t>
            </a:r>
            <a:r>
              <a:rPr kumimoji="0" lang="pl-PL" sz="1800" b="1" i="0" u="none" strike="noStrike" kern="1200" cap="none" spc="0" normalizeH="0" baseline="0" noProof="0" dirty="0">
                <a:ln>
                  <a:noFill/>
                </a:ln>
                <a:solidFill>
                  <a:prstClr val="black"/>
                </a:solidFill>
                <a:effectLst/>
                <a:uLnTx/>
                <a:uFillTx/>
                <a:latin typeface="Lato"/>
                <a:ea typeface="+mn-ea"/>
                <a:cs typeface="+mn-cs"/>
              </a:rPr>
              <a:t>wygenerować plik pdf </a:t>
            </a:r>
            <a:r>
              <a:rPr kumimoji="0" lang="pl-PL" sz="1800" b="0" i="0" u="none" strike="noStrike" kern="1200" cap="none" spc="0" normalizeH="0" baseline="0" noProof="0" dirty="0">
                <a:ln>
                  <a:noFill/>
                </a:ln>
                <a:solidFill>
                  <a:prstClr val="black"/>
                </a:solidFill>
                <a:effectLst/>
                <a:uLnTx/>
                <a:uFillTx/>
                <a:latin typeface="Lato"/>
                <a:ea typeface="+mn-ea"/>
                <a:cs typeface="+mn-cs"/>
              </a:rPr>
              <a:t>zawierający informację o sprawdzaniu wykazu w konkretnym dniu na wybrany dzień i zachować go w formie elektronicznej (np. zrobić zrzut ekranu) lub </a:t>
            </a:r>
            <a:r>
              <a:rPr kumimoji="0" lang="pl-PL" sz="1800" b="1" i="0" u="none" strike="noStrike" kern="1200" cap="none" spc="0" normalizeH="0" baseline="0" noProof="0" dirty="0">
                <a:ln>
                  <a:noFill/>
                </a:ln>
                <a:solidFill>
                  <a:prstClr val="black"/>
                </a:solidFill>
                <a:effectLst/>
                <a:uLnTx/>
                <a:uFillTx/>
                <a:latin typeface="Lato"/>
                <a:ea typeface="+mn-ea"/>
                <a:cs typeface="+mn-cs"/>
              </a:rPr>
              <a:t>wydrukować</a:t>
            </a:r>
            <a:r>
              <a:rPr kumimoji="0" lang="pl-PL" sz="1800" b="0" i="0" u="none" strike="noStrike" kern="1200" cap="none" spc="0" normalizeH="0" baseline="0" noProof="0" dirty="0">
                <a:ln>
                  <a:noFill/>
                </a:ln>
                <a:solidFill>
                  <a:prstClr val="black"/>
                </a:solidFill>
                <a:effectLst/>
                <a:uLnTx/>
                <a:uFillTx/>
                <a:latin typeface="Lato"/>
                <a:ea typeface="+mn-ea"/>
                <a:cs typeface="+mn-cs"/>
              </a:rPr>
              <a:t>.</a:t>
            </a:r>
          </a:p>
        </p:txBody>
      </p:sp>
      <p:sp>
        <p:nvSpPr>
          <p:cNvPr id="8" name="TextBox 4">
            <a:extLst>
              <a:ext uri="{FF2B5EF4-FFF2-40B4-BE49-F238E27FC236}">
                <a16:creationId xmlns:a16="http://schemas.microsoft.com/office/drawing/2014/main" id="{9A0D7793-9B96-4185-AE40-FDF18E613E0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Wykaz podatników – dochowanie należytej staranności</a:t>
            </a:r>
          </a:p>
        </p:txBody>
      </p:sp>
    </p:spTree>
    <p:extLst>
      <p:ext uri="{BB962C8B-B14F-4D97-AF65-F5344CB8AC3E}">
        <p14:creationId xmlns:p14="http://schemas.microsoft.com/office/powerpoint/2010/main" val="378850116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06626" y="1296508"/>
            <a:ext cx="8068963" cy="4824815"/>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lnSpc>
                <a:spcPct val="115000"/>
              </a:lnSpc>
              <a:spcBef>
                <a:spcPts val="130"/>
              </a:spcBef>
              <a:spcAft>
                <a:spcPts val="0"/>
              </a:spcAft>
              <a:buNone/>
            </a:pPr>
            <a:r>
              <a:rPr lang="pl-PL" sz="1600" dirty="0">
                <a:effectLst/>
                <a:latin typeface="Lato"/>
                <a:ea typeface="Arial"/>
              </a:rPr>
              <a:t>Wykaz zawiera </a:t>
            </a:r>
            <a:r>
              <a:rPr lang="pl-PL" sz="1600" dirty="0">
                <a:solidFill>
                  <a:srgbClr val="000000"/>
                </a:solidFill>
                <a:effectLst/>
                <a:latin typeface="Lato"/>
                <a:ea typeface="Arial"/>
              </a:rPr>
              <a:t>następujące dane podmiotów, o których mowa w ust. 1:</a:t>
            </a:r>
            <a:endParaRPr lang="pl-PL" sz="1600" dirty="0">
              <a:effectLst/>
              <a:latin typeface="Lato"/>
              <a:ea typeface="Arial"/>
            </a:endParaRPr>
          </a:p>
          <a:p>
            <a:pPr marL="0" indent="0">
              <a:lnSpc>
                <a:spcPct val="115000"/>
              </a:lnSpc>
              <a:spcBef>
                <a:spcPts val="130"/>
              </a:spcBef>
              <a:spcAft>
                <a:spcPts val="0"/>
              </a:spcAft>
              <a:buNone/>
            </a:pPr>
            <a:r>
              <a:rPr lang="pl-PL" sz="1600" dirty="0">
                <a:solidFill>
                  <a:srgbClr val="000000"/>
                </a:solidFill>
                <a:effectLst/>
                <a:latin typeface="Lato"/>
                <a:ea typeface="Arial"/>
              </a:rPr>
              <a:t>1) firmę (nazwę) lub imię i nazwisko;</a:t>
            </a:r>
            <a:endParaRPr lang="pl-PL" sz="1600" dirty="0">
              <a:effectLst/>
              <a:latin typeface="Lato"/>
              <a:ea typeface="Arial"/>
            </a:endParaRPr>
          </a:p>
          <a:p>
            <a:pPr marL="0" indent="0">
              <a:lnSpc>
                <a:spcPct val="115000"/>
              </a:lnSpc>
              <a:spcBef>
                <a:spcPts val="130"/>
              </a:spcBef>
              <a:spcAft>
                <a:spcPts val="0"/>
              </a:spcAft>
              <a:buNone/>
            </a:pPr>
            <a:r>
              <a:rPr lang="pl-PL" sz="1600" dirty="0">
                <a:solidFill>
                  <a:srgbClr val="000000"/>
                </a:solidFill>
                <a:effectLst/>
                <a:latin typeface="Lato"/>
                <a:ea typeface="Arial"/>
              </a:rPr>
              <a:t>2) numer, za pomocą którego podmiot został zidentyfikowany na potrzeby podatku, </a:t>
            </a:r>
            <a:r>
              <a:rPr lang="pl-PL" sz="1600" dirty="0">
                <a:solidFill>
                  <a:schemeClr val="tx1"/>
                </a:solidFill>
                <a:effectLst/>
                <a:latin typeface="Lato"/>
                <a:ea typeface="Arial"/>
              </a:rPr>
              <a:t>jeżeli taki numer został przyznany;</a:t>
            </a:r>
          </a:p>
          <a:p>
            <a:pPr marL="0" indent="0">
              <a:lnSpc>
                <a:spcPct val="115000"/>
              </a:lnSpc>
              <a:spcBef>
                <a:spcPts val="130"/>
              </a:spcBef>
              <a:spcAft>
                <a:spcPts val="0"/>
              </a:spcAft>
              <a:buNone/>
            </a:pPr>
            <a:r>
              <a:rPr lang="pl-PL" sz="1600" b="1" u="sng" dirty="0">
                <a:solidFill>
                  <a:schemeClr val="tx1"/>
                </a:solidFill>
                <a:effectLst/>
                <a:latin typeface="Lato"/>
                <a:ea typeface="Arial"/>
              </a:rPr>
              <a:t>2a)  status podmiotu:</a:t>
            </a:r>
            <a:endParaRPr lang="pl-PL" sz="1600" b="1" dirty="0">
              <a:solidFill>
                <a:schemeClr val="tx1"/>
              </a:solidFill>
              <a:effectLst/>
              <a:latin typeface="Lato"/>
              <a:ea typeface="Arial"/>
            </a:endParaRPr>
          </a:p>
          <a:p>
            <a:pPr marL="473710">
              <a:lnSpc>
                <a:spcPct val="115000"/>
              </a:lnSpc>
              <a:spcAft>
                <a:spcPts val="0"/>
              </a:spcAft>
            </a:pPr>
            <a:r>
              <a:rPr lang="pl-PL" sz="1600" b="1" u="sng" dirty="0">
                <a:solidFill>
                  <a:schemeClr val="tx1"/>
                </a:solidFill>
                <a:effectLst/>
                <a:latin typeface="Lato"/>
                <a:ea typeface="Arial"/>
              </a:rPr>
              <a:t>a) w odniesieniu do którego nie dokonano rejestracji albo który wykreślono z rejestru jako podatnika VAT,</a:t>
            </a:r>
            <a:endParaRPr lang="pl-PL" sz="1600" b="1" dirty="0">
              <a:solidFill>
                <a:schemeClr val="tx1"/>
              </a:solidFill>
              <a:effectLst/>
              <a:latin typeface="Lato"/>
              <a:ea typeface="Arial"/>
            </a:endParaRPr>
          </a:p>
          <a:p>
            <a:pPr marL="473710">
              <a:lnSpc>
                <a:spcPct val="115000"/>
              </a:lnSpc>
              <a:spcAft>
                <a:spcPts val="0"/>
              </a:spcAft>
            </a:pPr>
            <a:r>
              <a:rPr lang="pl-PL" sz="1600" b="1" u="sng" dirty="0">
                <a:solidFill>
                  <a:schemeClr val="tx1"/>
                </a:solidFill>
                <a:effectLst/>
                <a:latin typeface="Lato"/>
                <a:ea typeface="Arial"/>
              </a:rPr>
              <a:t>b) zarejestrowanego jako "podatnik VAT czynny" albo "podatnik VAT zwolniony", w tym podmiotu, którego rejestracja została przywrócona;</a:t>
            </a:r>
            <a:endParaRPr lang="pl-PL" sz="1600" b="1" dirty="0">
              <a:solidFill>
                <a:schemeClr val="tx1"/>
              </a:solidFill>
              <a:effectLst/>
              <a:latin typeface="Lato"/>
              <a:ea typeface="Arial"/>
            </a:endParaRPr>
          </a:p>
          <a:p>
            <a:pPr marL="0" indent="0">
              <a:lnSpc>
                <a:spcPct val="115000"/>
              </a:lnSpc>
              <a:spcBef>
                <a:spcPts val="130"/>
              </a:spcBef>
              <a:spcAft>
                <a:spcPts val="0"/>
              </a:spcAft>
              <a:buNone/>
            </a:pPr>
            <a:r>
              <a:rPr lang="pl-PL" sz="1600" dirty="0">
                <a:solidFill>
                  <a:schemeClr val="tx1"/>
                </a:solidFill>
                <a:effectLst/>
                <a:latin typeface="Lato"/>
                <a:ea typeface="Arial"/>
              </a:rPr>
              <a:t>3) numer identyfikacyjny REGON, o ile został nadany;</a:t>
            </a:r>
          </a:p>
          <a:p>
            <a:pPr marL="0" indent="0">
              <a:lnSpc>
                <a:spcPct val="115000"/>
              </a:lnSpc>
              <a:spcBef>
                <a:spcPts val="130"/>
              </a:spcBef>
              <a:spcAft>
                <a:spcPts val="0"/>
              </a:spcAft>
              <a:buNone/>
            </a:pPr>
            <a:r>
              <a:rPr lang="pl-PL" sz="1600" dirty="0">
                <a:solidFill>
                  <a:schemeClr val="tx1"/>
                </a:solidFill>
                <a:effectLst/>
                <a:latin typeface="Lato"/>
                <a:ea typeface="Arial"/>
              </a:rPr>
              <a:t>4) numer PESEL, o ile podmiot posiada;</a:t>
            </a:r>
          </a:p>
          <a:p>
            <a:pPr marL="0" indent="0">
              <a:lnSpc>
                <a:spcPct val="115000"/>
              </a:lnSpc>
              <a:spcBef>
                <a:spcPts val="130"/>
              </a:spcBef>
              <a:spcAft>
                <a:spcPts val="0"/>
              </a:spcAft>
              <a:buNone/>
            </a:pPr>
            <a:r>
              <a:rPr lang="pl-PL" sz="1600" dirty="0">
                <a:solidFill>
                  <a:schemeClr val="tx1"/>
                </a:solidFill>
                <a:effectLst/>
                <a:latin typeface="Lato"/>
                <a:ea typeface="Arial"/>
              </a:rPr>
              <a:t>5) numer w Krajowym </a:t>
            </a:r>
            <a:r>
              <a:rPr lang="pl-PL" sz="1600" dirty="0">
                <a:solidFill>
                  <a:srgbClr val="000000"/>
                </a:solidFill>
                <a:effectLst/>
                <a:latin typeface="Lato"/>
                <a:ea typeface="Arial"/>
              </a:rPr>
              <a:t>Rejestrze Sądowym, o ile został nadany;</a:t>
            </a:r>
            <a:endParaRPr lang="pl-PL" sz="1600" dirty="0">
              <a:effectLst/>
              <a:latin typeface="Lato"/>
              <a:ea typeface="Arial"/>
            </a:endParaRPr>
          </a:p>
          <a:p>
            <a:pPr marL="0" indent="0">
              <a:lnSpc>
                <a:spcPct val="115000"/>
              </a:lnSpc>
              <a:spcBef>
                <a:spcPts val="130"/>
              </a:spcBef>
              <a:spcAft>
                <a:spcPts val="0"/>
              </a:spcAft>
              <a:buNone/>
            </a:pPr>
            <a:r>
              <a:rPr lang="pl-PL" sz="1600" dirty="0">
                <a:solidFill>
                  <a:srgbClr val="000000"/>
                </a:solidFill>
                <a:effectLst/>
                <a:latin typeface="Lato"/>
                <a:ea typeface="Arial"/>
              </a:rPr>
              <a:t>6) adres siedziby - w przypadku podmiotu niebędącego osobą fizyczną;</a:t>
            </a:r>
          </a:p>
          <a:p>
            <a:pPr marL="0" indent="0">
              <a:lnSpc>
                <a:spcPct val="115000"/>
              </a:lnSpc>
              <a:spcBef>
                <a:spcPts val="130"/>
              </a:spcBef>
              <a:buNone/>
            </a:pPr>
            <a:r>
              <a:rPr lang="pl-PL" sz="1600" dirty="0">
                <a:latin typeface="Lato"/>
                <a:ea typeface="Arial"/>
              </a:rPr>
              <a:t>7) adres stałego miejsca prowadzenia działalności albo adres miejsca zamieszkania, w przypadku nieposiadania stałego miejsca prowadzenia działalności - w odniesieniu do osoby fizycznej;</a:t>
            </a:r>
          </a:p>
          <a:p>
            <a:pPr marL="236855">
              <a:lnSpc>
                <a:spcPct val="115000"/>
              </a:lnSpc>
              <a:spcBef>
                <a:spcPts val="130"/>
              </a:spcBef>
              <a:spcAft>
                <a:spcPts val="0"/>
              </a:spcAft>
            </a:pPr>
            <a:endParaRPr lang="pl-PL" sz="1600" dirty="0">
              <a:effectLst/>
              <a:latin typeface="Lato"/>
              <a:ea typeface="Arial"/>
            </a:endParaRPr>
          </a:p>
          <a:p>
            <a:endParaRPr lang="pl-PL" sz="1600" dirty="0">
              <a:latin typeface="Lato"/>
            </a:endParaRPr>
          </a:p>
        </p:txBody>
      </p:sp>
      <p:sp>
        <p:nvSpPr>
          <p:cNvPr id="7" name="TextBox 4">
            <a:extLst>
              <a:ext uri="{FF2B5EF4-FFF2-40B4-BE49-F238E27FC236}">
                <a16:creationId xmlns:a16="http://schemas.microsoft.com/office/drawing/2014/main" id="{5EABFFD7-F8FB-443D-B311-4AD04C09F033}"/>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Zawartość wykazu</a:t>
            </a:r>
          </a:p>
        </p:txBody>
      </p:sp>
    </p:spTree>
    <p:extLst>
      <p:ext uri="{BB962C8B-B14F-4D97-AF65-F5344CB8AC3E}">
        <p14:creationId xmlns:p14="http://schemas.microsoft.com/office/powerpoint/2010/main" val="1827263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83568" y="1539875"/>
            <a:ext cx="7704783" cy="3785652"/>
          </a:xfrm>
          <a:prstGeom prst="rect">
            <a:avLst/>
          </a:prstGeom>
          <a:noFill/>
        </p:spPr>
        <p:txBody>
          <a:bodyPr wrap="square">
            <a:spAutoFit/>
          </a:bodyPr>
          <a:lstStyle/>
          <a:p>
            <a:pPr lvl="0">
              <a:spcBef>
                <a:spcPts val="0"/>
              </a:spcBef>
              <a:spcAft>
                <a:spcPts val="0"/>
              </a:spcAft>
            </a:pPr>
            <a:r>
              <a:rPr lang="pl-PL" sz="1600" b="1" dirty="0">
                <a:effectLst/>
                <a:latin typeface="Lato"/>
                <a:ea typeface="Calibri" panose="020F0502020204030204" pitchFamily="34" charset="0"/>
                <a:cs typeface="Times New Roman" panose="02020603050405020304" pitchFamily="18" charset="0"/>
              </a:rPr>
              <a:t>II. W przypadku wyboru Projektu do dofinansowania i zawarcia umowy, Wnioskodawca jest świadomy, iż w sytuacji zaistnienia przesłanki wpływającej na zmianę kwalifikowalności podatku VAT w Projekcie, m.in.: </a:t>
            </a:r>
            <a:endParaRPr lang="pl-PL" sz="1600" dirty="0">
              <a:effectLst/>
              <a:latin typeface="Lato"/>
              <a:ea typeface="Calibri" panose="020F0502020204030204" pitchFamily="34" charset="0"/>
              <a:cs typeface="Times New Roman" panose="02020603050405020304" pitchFamily="18" charset="0"/>
            </a:endParaRPr>
          </a:p>
          <a:p>
            <a:pPr marL="742950" lvl="1" indent="-285750">
              <a:spcBef>
                <a:spcPts val="0"/>
              </a:spcBef>
              <a:spcAft>
                <a:spcPts val="0"/>
              </a:spcAft>
              <a:buFont typeface="Symbol" panose="05050102010706020507" pitchFamily="18" charset="2"/>
              <a:buChar char=""/>
            </a:pPr>
            <a:r>
              <a:rPr lang="pl-PL" sz="1600" dirty="0">
                <a:effectLst/>
                <a:latin typeface="Lato"/>
                <a:ea typeface="Calibri" panose="020F0502020204030204" pitchFamily="34" charset="0"/>
                <a:cs typeface="Times New Roman" panose="02020603050405020304" pitchFamily="18" charset="0"/>
              </a:rPr>
              <a:t>odliczenie/otrzymanie zwrotu podatku VAT,</a:t>
            </a:r>
          </a:p>
          <a:p>
            <a:pPr marL="742950" lvl="1" indent="-285750">
              <a:spcBef>
                <a:spcPts val="0"/>
              </a:spcBef>
              <a:spcAft>
                <a:spcPts val="0"/>
              </a:spcAft>
              <a:buFont typeface="Symbol" panose="05050102010706020507" pitchFamily="18" charset="2"/>
              <a:buChar char=""/>
            </a:pPr>
            <a:r>
              <a:rPr lang="pl-PL" sz="1600" dirty="0">
                <a:effectLst/>
                <a:latin typeface="Lato"/>
                <a:ea typeface="Calibri" panose="020F0502020204030204" pitchFamily="34" charset="0"/>
                <a:cs typeface="Times New Roman" panose="02020603050405020304" pitchFamily="18" charset="0"/>
              </a:rPr>
              <a:t>zmiany (zwiększenie) proporcji, o której mowa w art. 90 ustawy, </a:t>
            </a:r>
          </a:p>
          <a:p>
            <a:pPr marL="742950" lvl="1" indent="-285750">
              <a:spcBef>
                <a:spcPts val="0"/>
              </a:spcBef>
              <a:spcAft>
                <a:spcPts val="0"/>
              </a:spcAft>
              <a:buFont typeface="Symbol" panose="05050102010706020507" pitchFamily="18" charset="2"/>
              <a:buChar char=""/>
            </a:pPr>
            <a:r>
              <a:rPr lang="pl-PL" sz="1600" dirty="0">
                <a:effectLst/>
                <a:latin typeface="Lato"/>
                <a:ea typeface="Calibri" panose="020F0502020204030204" pitchFamily="34" charset="0"/>
                <a:cs typeface="Times New Roman" panose="02020603050405020304" pitchFamily="18" charset="0"/>
              </a:rPr>
              <a:t>zaistnienia innych okoliczności, w których będzie przysługiwało w Projekcie prawo do obniżenia kwoty podatku należnego o kwotę podatku naliczonego,</a:t>
            </a:r>
          </a:p>
          <a:p>
            <a:pPr marL="180340">
              <a:spcBef>
                <a:spcPts val="0"/>
              </a:spcBef>
              <a:spcAft>
                <a:spcPts val="0"/>
              </a:spcAft>
            </a:pPr>
            <a:r>
              <a:rPr lang="pl-PL" sz="1600" b="1" dirty="0">
                <a:effectLst/>
                <a:latin typeface="Lato"/>
                <a:ea typeface="Calibri" panose="020F0502020204030204" pitchFamily="34" charset="0"/>
                <a:cs typeface="Times New Roman" panose="02020603050405020304" pitchFamily="18" charset="0"/>
              </a:rPr>
              <a:t>kwota dofinansowania dla Projektu ulegnie zmniejszeniu. Ponadto Wnioskodawca zobowiązuje się do niezwłocznego pisemnego poinformowania instytucji z którą zawarł umowę </a:t>
            </a:r>
            <a:br>
              <a:rPr lang="pl-PL" sz="1600" b="1" dirty="0">
                <a:effectLst/>
                <a:latin typeface="Lato"/>
                <a:ea typeface="Calibri" panose="020F0502020204030204" pitchFamily="34" charset="0"/>
                <a:cs typeface="Times New Roman" panose="02020603050405020304" pitchFamily="18" charset="0"/>
              </a:rPr>
            </a:br>
            <a:r>
              <a:rPr lang="pl-PL" sz="1600" b="1" dirty="0">
                <a:effectLst/>
                <a:latin typeface="Lato"/>
                <a:ea typeface="Calibri" panose="020F0502020204030204" pitchFamily="34" charset="0"/>
                <a:cs typeface="Times New Roman" panose="02020603050405020304" pitchFamily="18" charset="0"/>
              </a:rPr>
              <a:t>o dofinansowanie o zaistnieniu przesłanki umożliwiającej odliczenie/odzyskanie podatku VAT oraz do zwrotu wraz z należnymi odsetkami zrefundowanego/rozliczonego w Projekcie podatku VAT w części stanowiącej wydatek niekwalifikowalny.</a:t>
            </a:r>
            <a:endParaRPr lang="pl-PL" sz="1600" dirty="0">
              <a:effectLst/>
              <a:latin typeface="Lato"/>
              <a:ea typeface="Calibri" panose="020F0502020204030204" pitchFamily="34" charset="0"/>
              <a:cs typeface="Times New Roman" panose="02020603050405020304" pitchFamily="18" charset="0"/>
            </a:endParaRPr>
          </a:p>
        </p:txBody>
      </p:sp>
      <p:sp>
        <p:nvSpPr>
          <p:cNvPr id="2" name="TextBox 4">
            <a:extLst>
              <a:ext uri="{FF2B5EF4-FFF2-40B4-BE49-F238E27FC236}">
                <a16:creationId xmlns:a16="http://schemas.microsoft.com/office/drawing/2014/main" id="{5A63995F-DCC0-4C3E-A718-11705A7AC4FC}"/>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Przykładowe oświadczenie o kwalifikowalności VAT (2/2)</a:t>
            </a:r>
          </a:p>
        </p:txBody>
      </p:sp>
    </p:spTree>
    <p:extLst>
      <p:ext uri="{BB962C8B-B14F-4D97-AF65-F5344CB8AC3E}">
        <p14:creationId xmlns:p14="http://schemas.microsoft.com/office/powerpoint/2010/main" val="29721382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94270" y="1197654"/>
            <a:ext cx="7871254" cy="5022523"/>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2500"/>
          </a:bodyPr>
          <a:lstStyle/>
          <a:p>
            <a:pPr marL="0" indent="0">
              <a:lnSpc>
                <a:spcPct val="115000"/>
              </a:lnSpc>
              <a:spcBef>
                <a:spcPts val="130"/>
              </a:spcBef>
              <a:spcAft>
                <a:spcPts val="0"/>
              </a:spcAft>
              <a:buNone/>
            </a:pPr>
            <a:r>
              <a:rPr lang="pl-PL" sz="1700" dirty="0">
                <a:effectLst/>
                <a:latin typeface="Lato"/>
                <a:ea typeface="Arial"/>
              </a:rPr>
              <a:t>Wykaz zawiera </a:t>
            </a:r>
            <a:r>
              <a:rPr lang="pl-PL" sz="1700" dirty="0">
                <a:solidFill>
                  <a:srgbClr val="000000"/>
                </a:solidFill>
                <a:effectLst/>
                <a:latin typeface="Lato"/>
                <a:ea typeface="Arial"/>
              </a:rPr>
              <a:t>następujące dane podmiotów, o których mowa w ust. 1:</a:t>
            </a:r>
            <a:endParaRPr lang="pl-PL" sz="1700" dirty="0">
              <a:effectLst/>
              <a:latin typeface="Lato"/>
              <a:ea typeface="Arial"/>
            </a:endParaRPr>
          </a:p>
          <a:p>
            <a:pPr marL="0" indent="0">
              <a:lnSpc>
                <a:spcPct val="115000"/>
              </a:lnSpc>
              <a:spcBef>
                <a:spcPts val="130"/>
              </a:spcBef>
              <a:spcAft>
                <a:spcPts val="0"/>
              </a:spcAft>
              <a:buNone/>
            </a:pPr>
            <a:r>
              <a:rPr lang="pl-PL" sz="1700" dirty="0">
                <a:effectLst/>
                <a:latin typeface="Lato"/>
                <a:ea typeface="Arial"/>
              </a:rPr>
              <a:t>8) imiona i nazwiska osób wchodzących w skład organu uprawnionego do reprezentowania podmiotu oraz ich numery identyfikacji podatkowej lub numery PESEL;</a:t>
            </a:r>
          </a:p>
          <a:p>
            <a:pPr marL="0" indent="0">
              <a:lnSpc>
                <a:spcPct val="115000"/>
              </a:lnSpc>
              <a:spcBef>
                <a:spcPts val="130"/>
              </a:spcBef>
              <a:spcAft>
                <a:spcPts val="0"/>
              </a:spcAft>
              <a:buNone/>
            </a:pPr>
            <a:r>
              <a:rPr lang="pl-PL" sz="1700" dirty="0">
                <a:effectLst/>
                <a:latin typeface="Lato"/>
                <a:ea typeface="Arial"/>
              </a:rPr>
              <a:t>9) imiona i nazwiska prokurentów oraz ich numery identyfikacji podatkowej lub numery PESEL;</a:t>
            </a:r>
          </a:p>
          <a:p>
            <a:pPr marL="0" indent="0">
              <a:lnSpc>
                <a:spcPct val="115000"/>
              </a:lnSpc>
              <a:spcBef>
                <a:spcPts val="130"/>
              </a:spcBef>
              <a:spcAft>
                <a:spcPts val="0"/>
              </a:spcAft>
              <a:buNone/>
            </a:pPr>
            <a:r>
              <a:rPr lang="pl-PL" sz="1700" dirty="0">
                <a:effectLst/>
                <a:latin typeface="Lato"/>
                <a:ea typeface="Arial"/>
              </a:rPr>
              <a:t>10) imię i nazwisko lub firmę (nazwę) wspólnika oraz jego numer identyfikacji podatkowej lub numer PESEL;</a:t>
            </a:r>
          </a:p>
          <a:p>
            <a:pPr marL="0" indent="0">
              <a:lnSpc>
                <a:spcPct val="115000"/>
              </a:lnSpc>
              <a:spcBef>
                <a:spcPts val="130"/>
              </a:spcBef>
              <a:spcAft>
                <a:spcPts val="0"/>
              </a:spcAft>
              <a:buNone/>
            </a:pPr>
            <a:r>
              <a:rPr lang="pl-PL" sz="1700" dirty="0">
                <a:effectLst/>
                <a:latin typeface="Lato"/>
                <a:ea typeface="Arial"/>
              </a:rPr>
              <a:t>11) daty rejestracji, odmowy rejestracji albo wykreślenia z rejestru oraz przywrócenia </a:t>
            </a:r>
            <a:r>
              <a:rPr lang="pl-PL" sz="1700" dirty="0">
                <a:solidFill>
                  <a:schemeClr val="tx1"/>
                </a:solidFill>
                <a:effectLst/>
                <a:latin typeface="Lato"/>
                <a:ea typeface="Arial"/>
              </a:rPr>
              <a:t>zarejestrowania jako podatnika VAT;</a:t>
            </a:r>
          </a:p>
          <a:p>
            <a:pPr marL="0" indent="0">
              <a:lnSpc>
                <a:spcPct val="115000"/>
              </a:lnSpc>
              <a:spcBef>
                <a:spcPts val="130"/>
              </a:spcBef>
              <a:spcAft>
                <a:spcPts val="0"/>
              </a:spcAft>
              <a:buNone/>
            </a:pPr>
            <a:r>
              <a:rPr lang="pl-PL" sz="1700" dirty="0">
                <a:solidFill>
                  <a:schemeClr val="tx1"/>
                </a:solidFill>
                <a:effectLst/>
                <a:latin typeface="Lato"/>
                <a:ea typeface="Arial"/>
              </a:rPr>
              <a:t>12) podstawę prawną odpowiednio odmowy rejestracji</a:t>
            </a:r>
            <a:r>
              <a:rPr lang="pl-PL" sz="1700" u="sng" dirty="0">
                <a:solidFill>
                  <a:schemeClr val="tx1"/>
                </a:solidFill>
                <a:effectLst/>
                <a:latin typeface="Lato"/>
                <a:ea typeface="Arial"/>
              </a:rPr>
              <a:t>,</a:t>
            </a:r>
            <a:r>
              <a:rPr lang="pl-PL" sz="1700" dirty="0">
                <a:solidFill>
                  <a:schemeClr val="tx1"/>
                </a:solidFill>
                <a:effectLst/>
                <a:latin typeface="Lato"/>
                <a:ea typeface="Arial"/>
              </a:rPr>
              <a:t> wykreślenia z rejestru oraz przywrócenia zarejestrowania jako podatnika VAT</a:t>
            </a:r>
            <a:r>
              <a:rPr lang="pl-PL" sz="1700" strike="sngStrike" dirty="0">
                <a:solidFill>
                  <a:schemeClr val="tx1"/>
                </a:solidFill>
                <a:effectLst/>
                <a:latin typeface="Lato"/>
                <a:ea typeface="Arial"/>
              </a:rPr>
              <a:t>.</a:t>
            </a:r>
            <a:r>
              <a:rPr lang="pl-PL" sz="1700" u="sng" dirty="0">
                <a:solidFill>
                  <a:schemeClr val="tx1"/>
                </a:solidFill>
                <a:effectLst/>
                <a:latin typeface="Lato"/>
                <a:ea typeface="Arial"/>
              </a:rPr>
              <a:t>;</a:t>
            </a:r>
            <a:endParaRPr lang="pl-PL" sz="1700" dirty="0">
              <a:solidFill>
                <a:schemeClr val="tx1"/>
              </a:solidFill>
              <a:effectLst/>
              <a:latin typeface="Lato"/>
              <a:ea typeface="Arial"/>
            </a:endParaRPr>
          </a:p>
          <a:p>
            <a:pPr marL="0" indent="0">
              <a:lnSpc>
                <a:spcPct val="115000"/>
              </a:lnSpc>
              <a:spcBef>
                <a:spcPts val="130"/>
              </a:spcBef>
              <a:spcAft>
                <a:spcPts val="0"/>
              </a:spcAft>
              <a:buNone/>
            </a:pPr>
            <a:r>
              <a:rPr lang="pl-PL" sz="1700" u="sng" dirty="0">
                <a:solidFill>
                  <a:schemeClr val="tx1"/>
                </a:solidFill>
                <a:effectLst/>
                <a:latin typeface="Lato"/>
                <a:ea typeface="Arial"/>
              </a:rPr>
              <a:t>13) </a:t>
            </a:r>
            <a:r>
              <a:rPr lang="pl-PL" sz="1700" b="1" u="sng" dirty="0">
                <a:solidFill>
                  <a:schemeClr val="tx1"/>
                </a:solidFill>
                <a:effectLst/>
                <a:latin typeface="Lato"/>
                <a:ea typeface="Arial"/>
              </a:rPr>
              <a:t>NUMERY RACHUNKÓW ROZLICZENIOWYCH, </a:t>
            </a:r>
            <a:r>
              <a:rPr lang="pl-PL" sz="1700" u="sng" dirty="0">
                <a:solidFill>
                  <a:schemeClr val="tx1"/>
                </a:solidFill>
                <a:effectLst/>
                <a:latin typeface="Lato"/>
                <a:ea typeface="Arial"/>
              </a:rPr>
              <a:t>o których mowa w art. 49 ust. 1 pkt 1 ustawy z dnia 29 sierpnia 1997 r. - Prawo bankowe, lub </a:t>
            </a:r>
            <a:r>
              <a:rPr lang="pl-PL" sz="1700" b="1" u="sng" dirty="0">
                <a:solidFill>
                  <a:schemeClr val="tx1"/>
                </a:solidFill>
                <a:effectLst/>
                <a:latin typeface="Lato"/>
                <a:ea typeface="Arial"/>
              </a:rPr>
              <a:t>IMIENNYCH RACHUNKÓW W SPÓŁDZIELCZEJ KASIE OSZCZĘDNOŚCIOWO-KREDYTOWEJ</a:t>
            </a:r>
            <a:r>
              <a:rPr lang="pl-PL" sz="1700" u="sng" dirty="0">
                <a:solidFill>
                  <a:schemeClr val="tx1"/>
                </a:solidFill>
                <a:effectLst/>
                <a:latin typeface="Lato"/>
                <a:ea typeface="Arial"/>
              </a:rPr>
              <a:t>, której podmiot jest członkiem, otwartych w związku z prowadzoną przez członka działalnością gospodarczą - wskazanych w zgłoszeniu identyfikacyjnym lub zgłoszeniu aktualizacyjnym i potwierdzonych przy wykorzystaniu STIR w rozumieniu art. 119zg pkt 6 Ordynacji podatkowej.</a:t>
            </a:r>
            <a:endParaRPr lang="pl-PL" sz="1700" dirty="0">
              <a:solidFill>
                <a:schemeClr val="tx1"/>
              </a:solidFill>
              <a:effectLst/>
              <a:latin typeface="Lato"/>
              <a:ea typeface="Arial"/>
            </a:endParaRPr>
          </a:p>
        </p:txBody>
      </p:sp>
      <p:sp>
        <p:nvSpPr>
          <p:cNvPr id="7" name="TextBox 4">
            <a:extLst>
              <a:ext uri="{FF2B5EF4-FFF2-40B4-BE49-F238E27FC236}">
                <a16:creationId xmlns:a16="http://schemas.microsoft.com/office/drawing/2014/main" id="{568951A2-B263-4E0D-ADD3-69293A617A10}"/>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Zawartość wykazu cd.</a:t>
            </a:r>
          </a:p>
        </p:txBody>
      </p:sp>
    </p:spTree>
    <p:extLst>
      <p:ext uri="{BB962C8B-B14F-4D97-AF65-F5344CB8AC3E}">
        <p14:creationId xmlns:p14="http://schemas.microsoft.com/office/powerpoint/2010/main" val="3577562529"/>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11EB400-350A-472C-8E4D-D43FFBCBA44C}"/>
              </a:ext>
            </a:extLst>
          </p:cNvPr>
          <p:cNvSpPr>
            <a:spLocks noGrp="1"/>
          </p:cNvSpPr>
          <p:nvPr>
            <p:ph idx="1"/>
          </p:nvPr>
        </p:nvSpPr>
        <p:spPr>
          <a:xfrm>
            <a:off x="457200" y="1320179"/>
            <a:ext cx="8229600" cy="3413867"/>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900" dirty="0">
                <a:latin typeface="Lato"/>
              </a:rPr>
              <a:t>Banki mogą prowadzić w szczególności następujące rodzaje rachunków </a:t>
            </a:r>
            <a:r>
              <a:rPr lang="pl-PL" sz="1900" dirty="0">
                <a:solidFill>
                  <a:schemeClr val="tx1"/>
                </a:solidFill>
                <a:latin typeface="Lato"/>
              </a:rPr>
              <a:t>bankowych:</a:t>
            </a:r>
          </a:p>
          <a:p>
            <a:pPr marL="400050" lvl="1" indent="0">
              <a:buNone/>
            </a:pPr>
            <a:r>
              <a:rPr lang="pl-PL" sz="1900" dirty="0">
                <a:solidFill>
                  <a:schemeClr val="tx1"/>
                </a:solidFill>
                <a:latin typeface="Lato"/>
              </a:rPr>
              <a:t>1) </a:t>
            </a:r>
            <a:r>
              <a:rPr lang="pl-PL" sz="1900" b="1" dirty="0">
                <a:solidFill>
                  <a:schemeClr val="tx1"/>
                </a:solidFill>
                <a:latin typeface="Lato"/>
              </a:rPr>
              <a:t>rachunki rozliczeniowe, w tym bieżące i pomocnicze, oraz prowadzone dla nich na zasadach określonych w rozdziale 3a rachunki VAT;</a:t>
            </a:r>
          </a:p>
          <a:p>
            <a:pPr marL="400050" lvl="1" indent="0">
              <a:buNone/>
            </a:pPr>
            <a:r>
              <a:rPr lang="pl-PL" sz="1900" dirty="0">
                <a:solidFill>
                  <a:schemeClr val="tx1"/>
                </a:solidFill>
                <a:latin typeface="Lato"/>
              </a:rPr>
              <a:t>2) rachunki lokat terminowych;</a:t>
            </a:r>
          </a:p>
          <a:p>
            <a:pPr marL="400050" lvl="1" indent="0">
              <a:buNone/>
            </a:pPr>
            <a:r>
              <a:rPr lang="pl-PL" sz="1900" dirty="0">
                <a:solidFill>
                  <a:schemeClr val="tx1"/>
                </a:solidFill>
                <a:latin typeface="Lato"/>
              </a:rPr>
              <a:t>3) rachunki oszczędnościowe, rachunki oszczędnościowo-rozliczeniowe, w tym rachunki rodzinne</a:t>
            </a:r>
            <a:r>
              <a:rPr lang="pl-PL" sz="1900" dirty="0">
                <a:latin typeface="Lato"/>
              </a:rPr>
              <a:t>, oraz rachunki terminowych lokat oszczędnościowych;</a:t>
            </a:r>
          </a:p>
          <a:p>
            <a:pPr marL="400050" lvl="1" indent="0">
              <a:buNone/>
            </a:pPr>
            <a:r>
              <a:rPr lang="pl-PL" sz="1900" dirty="0">
                <a:latin typeface="Lato"/>
              </a:rPr>
              <a:t>4) rachunki powiernicze.</a:t>
            </a:r>
          </a:p>
          <a:p>
            <a:endParaRPr lang="pl-PL" dirty="0"/>
          </a:p>
        </p:txBody>
      </p:sp>
      <p:sp>
        <p:nvSpPr>
          <p:cNvPr id="7" name="TextBox 4">
            <a:extLst>
              <a:ext uri="{FF2B5EF4-FFF2-40B4-BE49-F238E27FC236}">
                <a16:creationId xmlns:a16="http://schemas.microsoft.com/office/drawing/2014/main" id="{A6CA2F66-36E0-4E6F-B60F-EBE063A14C0B}"/>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Rachunki rozliczeniowe</a:t>
            </a:r>
          </a:p>
        </p:txBody>
      </p:sp>
      <p:sp>
        <p:nvSpPr>
          <p:cNvPr id="2" name="pole tekstowe 1">
            <a:extLst>
              <a:ext uri="{FF2B5EF4-FFF2-40B4-BE49-F238E27FC236}">
                <a16:creationId xmlns:a16="http://schemas.microsoft.com/office/drawing/2014/main" id="{E6340539-1CE0-4D53-B98D-5FC37992060F}"/>
              </a:ext>
            </a:extLst>
          </p:cNvPr>
          <p:cNvSpPr txBox="1"/>
          <p:nvPr/>
        </p:nvSpPr>
        <p:spPr>
          <a:xfrm>
            <a:off x="908612" y="4788463"/>
            <a:ext cx="7326775" cy="1384995"/>
          </a:xfrm>
          <a:prstGeom prst="rect">
            <a:avLst/>
          </a:prstGeom>
          <a:noFill/>
          <a:ln>
            <a:solidFill>
              <a:srgbClr val="FFC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400" b="0" i="0" u="none" strike="noStrike" kern="1200" cap="none" spc="0" normalizeH="0" baseline="0" noProof="0" dirty="0">
                <a:ln>
                  <a:noFill/>
                </a:ln>
                <a:solidFill>
                  <a:srgbClr val="333333"/>
                </a:solidFill>
                <a:effectLst/>
                <a:uLnTx/>
                <a:uFillTx/>
                <a:latin typeface="Lato"/>
                <a:ea typeface="+mn-ea"/>
                <a:cs typeface="+mn-cs"/>
              </a:rPr>
              <a:t>Rachunki rozliczeniowe mogą być prowadzone wyłącznie dla:</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1200" cap="none" spc="0" normalizeH="0" baseline="0" noProof="0" dirty="0">
                <a:ln>
                  <a:noFill/>
                </a:ln>
                <a:solidFill>
                  <a:srgbClr val="333333"/>
                </a:solidFill>
                <a:effectLst/>
                <a:uLnTx/>
                <a:uFillTx/>
                <a:latin typeface="Lato"/>
                <a:ea typeface="+mn-ea"/>
                <a:cs typeface="+mn-cs"/>
              </a:rPr>
              <a:t>osób prawnych,</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1200" cap="none" spc="0" normalizeH="0" baseline="0" noProof="0" dirty="0">
                <a:ln>
                  <a:noFill/>
                </a:ln>
                <a:solidFill>
                  <a:srgbClr val="333333"/>
                </a:solidFill>
                <a:effectLst/>
                <a:uLnTx/>
                <a:uFillTx/>
                <a:latin typeface="Lato"/>
                <a:ea typeface="+mn-ea"/>
                <a:cs typeface="+mn-cs"/>
              </a:rPr>
              <a:t>jednostek organizacyjnych nieposiadających osobowości prawnej, o ile posiadają zdolność prawną,</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kumimoji="0" lang="pl-PL" sz="1400" b="0" i="0" u="none" strike="noStrike" kern="1200" cap="none" spc="0" normalizeH="0" baseline="0" noProof="0" dirty="0">
                <a:ln>
                  <a:noFill/>
                </a:ln>
                <a:solidFill>
                  <a:srgbClr val="333333"/>
                </a:solidFill>
                <a:effectLst/>
                <a:uLnTx/>
                <a:uFillTx/>
                <a:latin typeface="Lato"/>
                <a:ea typeface="+mn-ea"/>
                <a:cs typeface="+mn-cs"/>
              </a:rPr>
              <a:t>osób fizycznych prowadzących działalność zarobkową na własny rachunek, w tym dla osób będących przedsiębiorcami.</a:t>
            </a:r>
          </a:p>
        </p:txBody>
      </p:sp>
    </p:spTree>
    <p:extLst>
      <p:ext uri="{BB962C8B-B14F-4D97-AF65-F5344CB8AC3E}">
        <p14:creationId xmlns:p14="http://schemas.microsoft.com/office/powerpoint/2010/main" val="364188179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11EB400-350A-472C-8E4D-D43FFBCBA44C}"/>
              </a:ext>
            </a:extLst>
          </p:cNvPr>
          <p:cNvSpPr>
            <a:spLocks noGrp="1"/>
          </p:cNvSpPr>
          <p:nvPr>
            <p:ph idx="1"/>
          </p:nvPr>
        </p:nvSpPr>
        <p:spPr>
          <a:xfrm>
            <a:off x="457200" y="1722067"/>
            <a:ext cx="8229600" cy="3363118"/>
          </a:xfrm>
          <a:ln>
            <a:solidFill>
              <a:schemeClr val="bg1"/>
            </a:solid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pl-PL" sz="1600" b="1" dirty="0">
                <a:latin typeface="Lato"/>
              </a:rPr>
              <a:t>Art. 2 ust. 1 ustawy z dnia 13 października 1995 r. o zasadach ewidencji i identyfikacji podatników i płatników (ustawa o NIP): </a:t>
            </a:r>
          </a:p>
          <a:p>
            <a:pPr marL="0" indent="0">
              <a:buNone/>
            </a:pPr>
            <a:r>
              <a:rPr lang="pl-PL" sz="1600" dirty="0">
                <a:latin typeface="Lato"/>
              </a:rPr>
              <a:t>Osoby fizyczne, osoby prawne oraz jednostki organizacyjne niemające osobowości prawnej, które na podstawie odrębnych ustaw są podatnikami, obowiązane są do dokonania zgłoszenia identyfikacyjnego.</a:t>
            </a:r>
          </a:p>
          <a:p>
            <a:pPr marL="0" indent="0">
              <a:buNone/>
            </a:pPr>
            <a:endParaRPr lang="pl-PL" sz="1600" b="1" dirty="0">
              <a:solidFill>
                <a:schemeClr val="tx1"/>
              </a:solidFill>
              <a:latin typeface="Lato"/>
            </a:endParaRPr>
          </a:p>
          <a:p>
            <a:pPr marL="0" indent="0">
              <a:buNone/>
            </a:pPr>
            <a:r>
              <a:rPr lang="pl-PL" sz="1600" b="1" dirty="0">
                <a:solidFill>
                  <a:schemeClr val="tx1"/>
                </a:solidFill>
                <a:latin typeface="Lato"/>
              </a:rPr>
              <a:t>A</a:t>
            </a:r>
            <a:r>
              <a:rPr lang="pl-PL" sz="1600" b="1" i="0" u="none" strike="noStrike" dirty="0">
                <a:solidFill>
                  <a:schemeClr val="tx1"/>
                </a:solidFill>
                <a:effectLst/>
                <a:latin typeface="Lato" panose="020F0502020204030203"/>
              </a:rPr>
              <a:t>rt. 2 ust. 2</a:t>
            </a:r>
            <a:r>
              <a:rPr lang="pl-PL" sz="1600" b="1" i="0" dirty="0">
                <a:solidFill>
                  <a:schemeClr val="tx1"/>
                </a:solidFill>
                <a:effectLst/>
                <a:latin typeface="Lato" panose="020F0502020204030203"/>
              </a:rPr>
              <a:t> ustawy o NIP:</a:t>
            </a:r>
          </a:p>
          <a:p>
            <a:pPr marL="0" indent="0">
              <a:buNone/>
            </a:pPr>
            <a:r>
              <a:rPr lang="pl-PL" sz="1600" dirty="0">
                <a:solidFill>
                  <a:srgbClr val="333333"/>
                </a:solidFill>
                <a:latin typeface="Lato" panose="020F0502020204030203"/>
              </a:rPr>
              <a:t>O</a:t>
            </a:r>
            <a:r>
              <a:rPr lang="pl-PL" sz="1600" b="0" i="0" dirty="0">
                <a:solidFill>
                  <a:srgbClr val="333333"/>
                </a:solidFill>
                <a:effectLst/>
                <a:latin typeface="Lato" panose="020F0502020204030203"/>
              </a:rPr>
              <a:t>bowiązkowi takiemu podlegają także płatnicy podatków</a:t>
            </a:r>
            <a:endParaRPr lang="pl-PL" sz="1600" dirty="0">
              <a:latin typeface="Lato" panose="020F0502020204030203"/>
            </a:endParaRPr>
          </a:p>
          <a:p>
            <a:pPr marL="0" indent="0">
              <a:buNone/>
            </a:pPr>
            <a:endParaRPr lang="pl-PL" sz="1600" b="1" dirty="0">
              <a:latin typeface="Lato"/>
            </a:endParaRPr>
          </a:p>
          <a:p>
            <a:pPr marL="0" indent="0">
              <a:buNone/>
            </a:pPr>
            <a:r>
              <a:rPr lang="pl-PL" sz="1600" b="1" dirty="0">
                <a:latin typeface="Lato"/>
              </a:rPr>
              <a:t>Art. 5 ust. 3 ustawy o NIP: </a:t>
            </a:r>
          </a:p>
          <a:p>
            <a:pPr marL="0" indent="0">
              <a:buNone/>
            </a:pPr>
            <a:r>
              <a:rPr lang="pl-PL" sz="1600" dirty="0">
                <a:latin typeface="Lato"/>
              </a:rPr>
              <a:t>Zgłoszenie identyfikacyjne podatników niebędących osobami fizycznymi zawiera m.in. wykaz rachunków bankowych lub imiennych rachunków w spółdzielczej kasie oszczędnościowo-kredytowej.</a:t>
            </a:r>
            <a:endParaRPr lang="pl-PL" sz="2800" dirty="0"/>
          </a:p>
        </p:txBody>
      </p:sp>
      <p:sp>
        <p:nvSpPr>
          <p:cNvPr id="7" name="TextBox 4">
            <a:extLst>
              <a:ext uri="{FF2B5EF4-FFF2-40B4-BE49-F238E27FC236}">
                <a16:creationId xmlns:a16="http://schemas.microsoft.com/office/drawing/2014/main" id="{A6CA2F66-36E0-4E6F-B60F-EBE063A14C0B}"/>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Zasady zgłaszania rachunków rozliczeniowych</a:t>
            </a:r>
          </a:p>
        </p:txBody>
      </p:sp>
    </p:spTree>
    <p:extLst>
      <p:ext uri="{BB962C8B-B14F-4D97-AF65-F5344CB8AC3E}">
        <p14:creationId xmlns:p14="http://schemas.microsoft.com/office/powerpoint/2010/main" val="1338189962"/>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A11EB400-350A-472C-8E4D-D43FFBCBA44C}"/>
              </a:ext>
            </a:extLst>
          </p:cNvPr>
          <p:cNvSpPr>
            <a:spLocks noGrp="1"/>
          </p:cNvSpPr>
          <p:nvPr>
            <p:ph idx="1"/>
          </p:nvPr>
        </p:nvSpPr>
        <p:spPr>
          <a:xfrm>
            <a:off x="457200" y="1655610"/>
            <a:ext cx="8229600" cy="3116933"/>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endParaRPr lang="pl-PL" sz="1800" b="0" i="0" dirty="0">
              <a:solidFill>
                <a:srgbClr val="333333"/>
              </a:solidFill>
              <a:effectLst/>
              <a:latin typeface="Lato"/>
            </a:endParaRPr>
          </a:p>
          <a:p>
            <a:pPr marL="0" indent="0">
              <a:buNone/>
            </a:pPr>
            <a:endParaRPr lang="pl-PL" sz="1800" dirty="0">
              <a:solidFill>
                <a:srgbClr val="333333"/>
              </a:solidFill>
              <a:latin typeface="Lato"/>
            </a:endParaRPr>
          </a:p>
          <a:p>
            <a:pPr marL="0" indent="0">
              <a:buNone/>
            </a:pPr>
            <a:r>
              <a:rPr lang="pl-PL" sz="1600" b="1" dirty="0">
                <a:solidFill>
                  <a:srgbClr val="333333"/>
                </a:solidFill>
                <a:latin typeface="Lato"/>
              </a:rPr>
              <a:t>W</a:t>
            </a:r>
            <a:r>
              <a:rPr lang="pl-PL" sz="1600" b="1" i="0" dirty="0">
                <a:solidFill>
                  <a:srgbClr val="333333"/>
                </a:solidFill>
                <a:effectLst/>
                <a:latin typeface="Lato"/>
              </a:rPr>
              <a:t> związku z dokonaną z dniem 1 stycznia 2017 r. centralizacją, jednostka samorządu terytorialnego – jako podatnik powinna na formularzu NIP-2 dokonać aktualizacji</a:t>
            </a:r>
            <a:r>
              <a:rPr lang="pl-PL" sz="1600" b="0" i="0" dirty="0">
                <a:solidFill>
                  <a:srgbClr val="333333"/>
                </a:solidFill>
                <a:effectLst/>
                <a:latin typeface="Lato"/>
              </a:rPr>
              <a:t> danych w zakresie adresów miejsc prowadzenia działalności przez jednostki organizacyjne niemające osobowości prawnej oraz </a:t>
            </a:r>
            <a:r>
              <a:rPr lang="pl-PL" sz="1600" b="1" i="0" dirty="0">
                <a:solidFill>
                  <a:srgbClr val="333333"/>
                </a:solidFill>
                <a:effectLst/>
                <a:latin typeface="Lato"/>
              </a:rPr>
              <a:t>danych dotyczących numerów rachunków bankowych, których użytkownikiem są jednostki organizacyjne gminy nieposiadające osobowości prawnej</a:t>
            </a:r>
            <a:r>
              <a:rPr lang="pl-PL" sz="1600" b="0" i="0" dirty="0">
                <a:solidFill>
                  <a:srgbClr val="333333"/>
                </a:solidFill>
                <a:effectLst/>
                <a:latin typeface="Lato"/>
              </a:rPr>
              <a:t> bowiem wskazane dane uległy zmianie. Jednostki organizacyjne nie mają natomiast obowiązku aktualizacji danych dotyczących rachunków bankowych oraz miejsc prowadzenia działalności.</a:t>
            </a:r>
          </a:p>
          <a:p>
            <a:pPr marL="0" indent="0">
              <a:buNone/>
            </a:pPr>
            <a:r>
              <a:rPr lang="pl-PL" sz="1400" b="0" i="1" dirty="0">
                <a:solidFill>
                  <a:srgbClr val="333333"/>
                </a:solidFill>
                <a:effectLst/>
                <a:latin typeface="Lato"/>
              </a:rPr>
              <a:t>Zob. pismo Ministerstwa Finansów w piśmie Nr PT8.812.1.2020.WLI.36E z 23 stycznia 2020 r</a:t>
            </a:r>
            <a:endParaRPr lang="pl-PL" sz="1600" i="1" dirty="0">
              <a:latin typeface="Lato"/>
            </a:endParaRPr>
          </a:p>
        </p:txBody>
      </p:sp>
      <p:sp>
        <p:nvSpPr>
          <p:cNvPr id="7" name="TextBox 4">
            <a:extLst>
              <a:ext uri="{FF2B5EF4-FFF2-40B4-BE49-F238E27FC236}">
                <a16:creationId xmlns:a16="http://schemas.microsoft.com/office/drawing/2014/main" id="{A6CA2F66-36E0-4E6F-B60F-EBE063A14C0B}"/>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Zasady zgłaszania rachunków rozliczeniowych przez JST</a:t>
            </a:r>
          </a:p>
        </p:txBody>
      </p:sp>
    </p:spTree>
    <p:extLst>
      <p:ext uri="{BB962C8B-B14F-4D97-AF65-F5344CB8AC3E}">
        <p14:creationId xmlns:p14="http://schemas.microsoft.com/office/powerpoint/2010/main" val="23749582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157983850"/>
              </p:ext>
            </p:extLst>
          </p:nvPr>
        </p:nvGraphicFramePr>
        <p:xfrm>
          <a:off x="457200" y="1268760"/>
          <a:ext cx="8229600"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4">
            <a:extLst>
              <a:ext uri="{FF2B5EF4-FFF2-40B4-BE49-F238E27FC236}">
                <a16:creationId xmlns:a16="http://schemas.microsoft.com/office/drawing/2014/main" id="{7510CDE7-3694-47AC-8800-8A8703921409}"/>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Aktualizacja, dostęp i zmiana danych z wykazu</a:t>
            </a:r>
          </a:p>
        </p:txBody>
      </p:sp>
    </p:spTree>
    <p:extLst>
      <p:ext uri="{BB962C8B-B14F-4D97-AF65-F5344CB8AC3E}">
        <p14:creationId xmlns:p14="http://schemas.microsoft.com/office/powerpoint/2010/main" val="280926342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1FAE656-86BE-4FD8-B818-B24689168E4F}"/>
              </a:ext>
            </a:extLst>
          </p:cNvPr>
          <p:cNvSpPr>
            <a:spLocks noGrp="1"/>
          </p:cNvSpPr>
          <p:nvPr>
            <p:ph idx="1"/>
          </p:nvPr>
        </p:nvSpPr>
        <p:spPr>
          <a:xfrm>
            <a:off x="457200" y="2348880"/>
            <a:ext cx="8229600" cy="2536415"/>
          </a:xfrm>
          <a:ln>
            <a:solidFill>
              <a:schemeClr val="bg1"/>
            </a:solid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pl-PL" sz="1600" dirty="0">
                <a:latin typeface="Lato" panose="020F0502020204030203"/>
              </a:rPr>
              <a:t>Dla weryfikacji, czy rachunek kontrahenta znajduje się w wykazie, </a:t>
            </a:r>
            <a:r>
              <a:rPr lang="pl-PL" sz="1600" b="1" u="sng" dirty="0">
                <a:latin typeface="Lato" panose="020F0502020204030203"/>
              </a:rPr>
              <a:t>decydujący jest dzień zlecenia przelewu bankowi lub SKOK</a:t>
            </a:r>
            <a:r>
              <a:rPr lang="pl-PL" sz="1600" dirty="0">
                <a:latin typeface="Lato" panose="020F0502020204030203"/>
              </a:rPr>
              <a:t>, a nie dzień obciążenia rachunku nabywcy bądź uznania rachunku sprzedawcy. Nie jest zasadne, aby przedsiębiorca ponosił konsekwencje w postaci usunięcia zapłaconej kwoty z kosztów uzyskania przychodu w związku z tym, że został wykreślony rachunek jego kontrahenta z wykazu np. w następnym dniu po dniu, w którym zlecił bankowi dokonanie przelewu na ten rachunek. </a:t>
            </a:r>
          </a:p>
          <a:p>
            <a:pPr marL="0" indent="0">
              <a:buNone/>
            </a:pPr>
            <a:endParaRPr lang="pl-PL" sz="1600" dirty="0">
              <a:latin typeface="Lato" panose="020F0502020204030203"/>
            </a:endParaRPr>
          </a:p>
          <a:p>
            <a:pPr marL="0" indent="0">
              <a:buNone/>
            </a:pPr>
            <a:r>
              <a:rPr lang="pl-PL" sz="1600" dirty="0">
                <a:latin typeface="Lato" panose="020F0502020204030203"/>
              </a:rPr>
              <a:t>Podatnik nie poniesie również konsekwencji, w sytuacji gdy kontrahent poda w zgłoszeniu identyfikacyjnym albo aktualizacyjnym nieaktualny lub błędny rachunek, który zostanie uwidoczniony w wykazie. </a:t>
            </a:r>
          </a:p>
          <a:p>
            <a:endParaRPr lang="pl-PL" sz="1600" dirty="0">
              <a:latin typeface="Lato" panose="020F0502020204030203"/>
            </a:endParaRPr>
          </a:p>
        </p:txBody>
      </p:sp>
      <p:sp>
        <p:nvSpPr>
          <p:cNvPr id="7" name="TextBox 4">
            <a:extLst>
              <a:ext uri="{FF2B5EF4-FFF2-40B4-BE49-F238E27FC236}">
                <a16:creationId xmlns:a16="http://schemas.microsoft.com/office/drawing/2014/main" id="{81183507-87E3-4890-9E9D-23F223992A19}"/>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Moment dokonania weryfikacji rachunku kontrahenta</a:t>
            </a:r>
          </a:p>
        </p:txBody>
      </p:sp>
    </p:spTree>
    <p:extLst>
      <p:ext uri="{BB962C8B-B14F-4D97-AF65-F5344CB8AC3E}">
        <p14:creationId xmlns:p14="http://schemas.microsoft.com/office/powerpoint/2010/main" val="3433921656"/>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85BD8E0A-D849-466E-81BA-588FB2B23578}"/>
              </a:ext>
            </a:extLst>
          </p:cNvPr>
          <p:cNvSpPr>
            <a:spLocks noGrp="1"/>
          </p:cNvSpPr>
          <p:nvPr>
            <p:ph idx="1"/>
          </p:nvPr>
        </p:nvSpPr>
        <p:spPr>
          <a:xfrm>
            <a:off x="457200" y="2654943"/>
            <a:ext cx="8229600" cy="1548114"/>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buNone/>
            </a:pPr>
            <a:r>
              <a:rPr lang="pl-PL" sz="1800" dirty="0">
                <a:solidFill>
                  <a:schemeClr val="tx1"/>
                </a:solidFill>
                <a:latin typeface="Lato" panose="020F0502020204030203"/>
              </a:rPr>
              <a:t>W przypadku zlecenia przelewu z odroczonym terminem płatności lub zlecenia stałego </a:t>
            </a:r>
            <a:r>
              <a:rPr lang="pl-PL" sz="1800" b="1" dirty="0">
                <a:solidFill>
                  <a:schemeClr val="tx1"/>
                </a:solidFill>
                <a:latin typeface="Lato" panose="020F0502020204030203"/>
              </a:rPr>
              <a:t>dniem zlecenia przelewu będzie </a:t>
            </a:r>
            <a:r>
              <a:rPr lang="pl-PL" sz="1800" b="1" u="sng" dirty="0">
                <a:solidFill>
                  <a:schemeClr val="tx1"/>
                </a:solidFill>
                <a:latin typeface="Lato" panose="020F0502020204030203"/>
              </a:rPr>
              <a:t>dzień, w którym podatnik zlecił bankowi dokonanie takiego przelewu.</a:t>
            </a:r>
          </a:p>
          <a:p>
            <a:pPr marL="0" indent="0">
              <a:buNone/>
            </a:pPr>
            <a:endParaRPr lang="pl-PL" sz="1800" dirty="0">
              <a:solidFill>
                <a:schemeClr val="tx1"/>
              </a:solidFill>
              <a:latin typeface="Lato" panose="020F0502020204030203"/>
            </a:endParaRPr>
          </a:p>
          <a:p>
            <a:pPr marL="0" indent="0">
              <a:buNone/>
            </a:pPr>
            <a:r>
              <a:rPr lang="pl-PL" sz="1800" dirty="0">
                <a:solidFill>
                  <a:schemeClr val="tx1"/>
                </a:solidFill>
                <a:latin typeface="Lato" panose="020F0502020204030203"/>
              </a:rPr>
              <a:t>Nie ma przy tym znaczenia okres na jaki zostały odroczone płatności, bądź okres objęty zleceniem stałym, tj. data obciążenia rachunku.</a:t>
            </a:r>
          </a:p>
        </p:txBody>
      </p:sp>
      <p:sp>
        <p:nvSpPr>
          <p:cNvPr id="7" name="TextBox 4">
            <a:extLst>
              <a:ext uri="{FF2B5EF4-FFF2-40B4-BE49-F238E27FC236}">
                <a16:creationId xmlns:a16="http://schemas.microsoft.com/office/drawing/2014/main" id="{9564232D-ECD6-4220-A1CF-2D7D9868EFB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Dzień zlecenia przelewu</a:t>
            </a:r>
          </a:p>
        </p:txBody>
      </p:sp>
    </p:spTree>
    <p:extLst>
      <p:ext uri="{BB962C8B-B14F-4D97-AF65-F5344CB8AC3E}">
        <p14:creationId xmlns:p14="http://schemas.microsoft.com/office/powerpoint/2010/main" val="306845754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210320"/>
            <a:ext cx="8229600" cy="4955530"/>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sz="1600" dirty="0">
                <a:solidFill>
                  <a:schemeClr val="tx1"/>
                </a:solidFill>
                <a:latin typeface="Lato" panose="020F0502020204030203"/>
              </a:rPr>
              <a:t>Podatnicy </a:t>
            </a:r>
            <a:r>
              <a:rPr lang="pl-PL" sz="1600" b="1" u="sng" dirty="0">
                <a:solidFill>
                  <a:schemeClr val="tx1"/>
                </a:solidFill>
                <a:latin typeface="Lato" panose="020F0502020204030203"/>
              </a:rPr>
              <a:t>nie zaliczają do kosztów uzyskania przychodów</a:t>
            </a:r>
            <a:r>
              <a:rPr lang="pl-PL" sz="1600" dirty="0">
                <a:solidFill>
                  <a:schemeClr val="tx1"/>
                </a:solidFill>
                <a:latin typeface="Lato" panose="020F0502020204030203"/>
              </a:rPr>
              <a:t> kosztu w tej części, w jakiej płatność dotycząca </a:t>
            </a:r>
            <a:r>
              <a:rPr lang="pl-PL" sz="1600" b="1" dirty="0">
                <a:solidFill>
                  <a:schemeClr val="tx1"/>
                </a:solidFill>
                <a:latin typeface="Lato" panose="020F0502020204030203"/>
              </a:rPr>
              <a:t>TRANSAKCJI </a:t>
            </a:r>
            <a:r>
              <a:rPr lang="pl-PL" sz="1600" dirty="0">
                <a:solidFill>
                  <a:schemeClr val="tx1"/>
                </a:solidFill>
                <a:latin typeface="Lato" panose="020F0502020204030203"/>
              </a:rPr>
              <a:t>określonej w art. 19 ustawy z dnia 6 marca 2018 r. - Prawo przedsiębiorców:</a:t>
            </a:r>
          </a:p>
          <a:p>
            <a:r>
              <a:rPr lang="pl-PL" sz="1400" dirty="0">
                <a:solidFill>
                  <a:schemeClr val="tx1"/>
                </a:solidFill>
                <a:latin typeface="Lato" panose="020F0502020204030203"/>
              </a:rPr>
              <a:t>1) została dokonana bez pośrednictwa rachunku płatniczego lub</a:t>
            </a:r>
          </a:p>
          <a:p>
            <a:r>
              <a:rPr lang="pl-PL" sz="1400" dirty="0">
                <a:solidFill>
                  <a:schemeClr val="tx1"/>
                </a:solidFill>
                <a:latin typeface="Lato" panose="020F0502020204030203"/>
              </a:rPr>
              <a:t>2) </a:t>
            </a:r>
            <a:r>
              <a:rPr lang="pl-PL" sz="1600" b="1" dirty="0">
                <a:solidFill>
                  <a:schemeClr val="tx1"/>
                </a:solidFill>
                <a:latin typeface="Lato" panose="020F0502020204030203"/>
              </a:rPr>
              <a:t>została dokonana przelewem na rachunek inny niż zawarty </a:t>
            </a:r>
            <a:r>
              <a:rPr lang="pl-PL" sz="1600" b="1" u="sng" dirty="0">
                <a:solidFill>
                  <a:schemeClr val="tx1"/>
                </a:solidFill>
                <a:latin typeface="Lato" panose="020F0502020204030203"/>
              </a:rPr>
              <a:t>na dzień zlecenia przelewu </a:t>
            </a:r>
            <a:r>
              <a:rPr lang="pl-PL" sz="1600" b="1" dirty="0">
                <a:solidFill>
                  <a:schemeClr val="tx1"/>
                </a:solidFill>
                <a:latin typeface="Lato" panose="020F0502020204030203"/>
              </a:rPr>
              <a:t>w wykazie podmiotów</a:t>
            </a:r>
            <a:r>
              <a:rPr lang="pl-PL" sz="1400" dirty="0">
                <a:solidFill>
                  <a:schemeClr val="tx1"/>
                </a:solidFill>
                <a:latin typeface="Lato" panose="020F0502020204030203"/>
              </a:rPr>
              <a:t>, o którym mowa w art. 96b ust. 1 ustawy o podatku od towarów i usług - w przypadku dostawy towarów lub świadczenia usług, potwierdzonych fakturą, </a:t>
            </a:r>
            <a:r>
              <a:rPr lang="pl-PL" sz="1400" u="sng" dirty="0">
                <a:solidFill>
                  <a:schemeClr val="tx1"/>
                </a:solidFill>
                <a:latin typeface="Lato" panose="020F0502020204030203"/>
              </a:rPr>
              <a:t>dokonanych przez dostawcę towarów lub usługodawcę zarejestrowanego na potrzeby podatku od towarów i usług </a:t>
            </a:r>
            <a:r>
              <a:rPr lang="pl-PL" sz="1400" b="1" u="sng" dirty="0">
                <a:solidFill>
                  <a:schemeClr val="tx1"/>
                </a:solidFill>
                <a:latin typeface="Lato" panose="020F0502020204030203"/>
              </a:rPr>
              <a:t>jako podatnik VAT czynny,</a:t>
            </a:r>
          </a:p>
          <a:p>
            <a:endParaRPr lang="pl-PL" sz="1600" dirty="0">
              <a:solidFill>
                <a:schemeClr val="tx1"/>
              </a:solidFill>
              <a:latin typeface="Lato" panose="020F0502020204030203"/>
            </a:endParaRPr>
          </a:p>
          <a:p>
            <a:pPr marL="0" indent="0">
              <a:buNone/>
            </a:pPr>
            <a:r>
              <a:rPr lang="pl-PL" sz="1600" dirty="0">
                <a:solidFill>
                  <a:schemeClr val="tx1"/>
                </a:solidFill>
                <a:latin typeface="Lato" panose="020F0502020204030203"/>
              </a:rPr>
              <a:t>W przypadku zaliczenia do kosztów uzyskania przychodów kosztu w tej części, w jakiej </a:t>
            </a:r>
            <a:r>
              <a:rPr lang="pl-PL" sz="1600" b="1" dirty="0">
                <a:solidFill>
                  <a:schemeClr val="tx1"/>
                </a:solidFill>
                <a:latin typeface="Lato" panose="020F0502020204030203"/>
              </a:rPr>
              <a:t>płatność dotycząca </a:t>
            </a:r>
            <a:r>
              <a:rPr lang="pl-PL" sz="1600" b="1" u="sng" dirty="0">
                <a:solidFill>
                  <a:schemeClr val="tx1"/>
                </a:solidFill>
                <a:latin typeface="Lato" panose="020F0502020204030203"/>
              </a:rPr>
              <a:t>TRANSAKCJI </a:t>
            </a:r>
            <a:r>
              <a:rPr lang="pl-PL" sz="1600" dirty="0">
                <a:solidFill>
                  <a:schemeClr val="tx1"/>
                </a:solidFill>
                <a:latin typeface="Lato" panose="020F0502020204030203"/>
              </a:rPr>
              <a:t>określonej w art. 19 ustawy z dnia 6 marca 2018 r. - Prawo przedsiębiorców została dokonana z naruszeniem ust. 1, podatnicy prowadzący pozarolniczą działalność gospodarczą w tej części:</a:t>
            </a:r>
          </a:p>
          <a:p>
            <a:r>
              <a:rPr lang="pl-PL" sz="1400" dirty="0">
                <a:solidFill>
                  <a:schemeClr val="tx1"/>
                </a:solidFill>
                <a:latin typeface="Lato" panose="020F0502020204030203"/>
              </a:rPr>
              <a:t>1) zmniejszają koszty uzyskania przychodów albo</a:t>
            </a:r>
          </a:p>
          <a:p>
            <a:r>
              <a:rPr lang="pl-PL" sz="1400" dirty="0">
                <a:solidFill>
                  <a:schemeClr val="tx1"/>
                </a:solidFill>
                <a:latin typeface="Lato" panose="020F0502020204030203"/>
              </a:rPr>
              <a:t>2) w przypadku braku możliwości zmniejszenia kosztów uzyskania przychodów - zwiększają przychody</a:t>
            </a:r>
          </a:p>
          <a:p>
            <a:r>
              <a:rPr lang="pl-PL" sz="1400" dirty="0">
                <a:solidFill>
                  <a:schemeClr val="tx1"/>
                </a:solidFill>
                <a:latin typeface="Lato" panose="020F0502020204030203"/>
              </a:rPr>
              <a:t>- w miesiącu, w którym odpowiednio została dokonana płatność bez pośrednictwa rachunku płatniczego albo został zlecony przelew.</a:t>
            </a:r>
          </a:p>
          <a:p>
            <a:pPr marL="0" indent="0">
              <a:buNone/>
            </a:pPr>
            <a:endParaRPr lang="pl-PL" sz="1400" dirty="0">
              <a:latin typeface="Lato" panose="020F0502020204030203"/>
            </a:endParaRPr>
          </a:p>
          <a:p>
            <a:endParaRPr lang="pl-PL" sz="1600" dirty="0">
              <a:latin typeface="Lato" panose="020F0502020204030203"/>
            </a:endParaRPr>
          </a:p>
        </p:txBody>
      </p:sp>
      <p:sp>
        <p:nvSpPr>
          <p:cNvPr id="7" name="TextBox 4">
            <a:extLst>
              <a:ext uri="{FF2B5EF4-FFF2-40B4-BE49-F238E27FC236}">
                <a16:creationId xmlns:a16="http://schemas.microsoft.com/office/drawing/2014/main" id="{92866634-9AD0-4EAA-B525-E5FBD5703BA1}"/>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Niezaliczenie wydatków do kosztów uzyskania przychodów</a:t>
            </a:r>
          </a:p>
        </p:txBody>
      </p:sp>
    </p:spTree>
    <p:extLst>
      <p:ext uri="{BB962C8B-B14F-4D97-AF65-F5344CB8AC3E}">
        <p14:creationId xmlns:p14="http://schemas.microsoft.com/office/powerpoint/2010/main" val="1432088266"/>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844824"/>
            <a:ext cx="8229600" cy="3312367"/>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spcBef>
                <a:spcPts val="0"/>
              </a:spcBef>
              <a:buNone/>
            </a:pPr>
            <a:r>
              <a:rPr lang="pl-PL" sz="1800" b="1" dirty="0">
                <a:solidFill>
                  <a:schemeClr val="tx1"/>
                </a:solidFill>
                <a:latin typeface="Lato"/>
              </a:rPr>
              <a:t>Art.  19 ustawy Prawo przedsiębiorców:</a:t>
            </a:r>
          </a:p>
          <a:p>
            <a:pPr marL="0" indent="0">
              <a:spcBef>
                <a:spcPts val="0"/>
              </a:spcBef>
              <a:buNone/>
            </a:pPr>
            <a:r>
              <a:rPr lang="pl-PL" sz="1800" dirty="0">
                <a:solidFill>
                  <a:schemeClr val="tx1"/>
                </a:solidFill>
                <a:latin typeface="Lato"/>
              </a:rPr>
              <a:t>Dokonywanie lub przyjmowanie płatności związanych z wykonywaną działalnością gospodarczą następuje za pośrednictwem rachunku płatniczego przedsiębiorcy, w każdym przypadku gdy:</a:t>
            </a:r>
          </a:p>
          <a:p>
            <a:pPr>
              <a:spcBef>
                <a:spcPts val="0"/>
              </a:spcBef>
              <a:buFont typeface="+mj-lt"/>
              <a:buAutoNum type="arabicParenR"/>
            </a:pPr>
            <a:r>
              <a:rPr lang="pl-PL" sz="1800" dirty="0">
                <a:solidFill>
                  <a:schemeClr val="tx1"/>
                </a:solidFill>
                <a:latin typeface="Lato"/>
              </a:rPr>
              <a:t>stroną transakcji, z której wynika płatność, jest inny przedsiębiorca oraz</a:t>
            </a:r>
          </a:p>
          <a:p>
            <a:pPr>
              <a:spcBef>
                <a:spcPts val="0"/>
              </a:spcBef>
              <a:buFont typeface="+mj-lt"/>
              <a:buAutoNum type="arabicParenR"/>
            </a:pPr>
            <a:r>
              <a:rPr lang="pl-PL" sz="1800" dirty="0">
                <a:solidFill>
                  <a:schemeClr val="tx1"/>
                </a:solidFill>
                <a:latin typeface="Lato"/>
              </a:rPr>
              <a:t>jednorazowa </a:t>
            </a:r>
            <a:r>
              <a:rPr lang="pl-PL" sz="1800" b="1" dirty="0">
                <a:solidFill>
                  <a:schemeClr val="tx1"/>
                </a:solidFill>
                <a:latin typeface="Lato"/>
              </a:rPr>
              <a:t>WARTOŚĆ TRANSAKCJI, </a:t>
            </a:r>
            <a:r>
              <a:rPr lang="pl-PL" sz="1800" b="1" u="sng" dirty="0">
                <a:solidFill>
                  <a:schemeClr val="tx1"/>
                </a:solidFill>
                <a:latin typeface="Lato"/>
              </a:rPr>
              <a:t>bez względu na liczbę wynikających z niej płatności</a:t>
            </a:r>
            <a:r>
              <a:rPr lang="pl-PL" sz="1800" dirty="0">
                <a:solidFill>
                  <a:schemeClr val="tx1"/>
                </a:solidFill>
                <a:latin typeface="Lato"/>
              </a:rPr>
              <a:t>, </a:t>
            </a:r>
            <a:r>
              <a:rPr lang="pl-PL" sz="1800" b="1" dirty="0">
                <a:solidFill>
                  <a:schemeClr val="tx1"/>
                </a:solidFill>
                <a:latin typeface="Lato"/>
              </a:rPr>
              <a:t>przekracza 15 000 zł lub równowartość tej kwoty</a:t>
            </a:r>
            <a:r>
              <a:rPr lang="pl-PL" sz="1800" dirty="0">
                <a:solidFill>
                  <a:schemeClr val="tx1"/>
                </a:solidFill>
                <a:latin typeface="Lato"/>
              </a:rPr>
              <a:t>, przy czym transakcje w walutach obcych przelicza się na złote według średniego kursu walut obcych ogłaszanego przez Narodowy Bank Polski z ostatniego dnia roboczego poprzedzającego dzień dokonania transakcji.</a:t>
            </a:r>
          </a:p>
        </p:txBody>
      </p:sp>
      <p:sp>
        <p:nvSpPr>
          <p:cNvPr id="7" name="TextBox 4">
            <a:extLst>
              <a:ext uri="{FF2B5EF4-FFF2-40B4-BE49-F238E27FC236}">
                <a16:creationId xmlns:a16="http://schemas.microsoft.com/office/drawing/2014/main" id="{7294144E-6EA3-408C-B73D-A93F169B4BE1}"/>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Prawo przedsiębiorców – wartość transakcji</a:t>
            </a:r>
          </a:p>
        </p:txBody>
      </p:sp>
    </p:spTree>
    <p:extLst>
      <p:ext uri="{BB962C8B-B14F-4D97-AF65-F5344CB8AC3E}">
        <p14:creationId xmlns:p14="http://schemas.microsoft.com/office/powerpoint/2010/main" val="276601963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489869"/>
            <a:ext cx="8229600" cy="4485224"/>
          </a:xfrm>
          <a:ln>
            <a:solidFill>
              <a:schemeClr val="bg1"/>
            </a:solidFill>
          </a:ln>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0" indent="0">
              <a:buNone/>
            </a:pPr>
            <a:r>
              <a:rPr lang="pl-PL" sz="2600" dirty="0">
                <a:solidFill>
                  <a:schemeClr val="tx1"/>
                </a:solidFill>
                <a:latin typeface="Lato" panose="020F0502020204030203"/>
              </a:rPr>
              <a:t>Przez transakcję należy rozumieć umowę cywilnoprawną zawieraną w związku z wykonywaną przez strony działalnością gospodarczą. </a:t>
            </a:r>
            <a:r>
              <a:rPr lang="pl-PL" sz="2600" b="1" dirty="0">
                <a:solidFill>
                  <a:schemeClr val="tx1"/>
                </a:solidFill>
                <a:latin typeface="Lato" panose="020F0502020204030203"/>
              </a:rPr>
              <a:t>Transakcja posiada następujące cechy:</a:t>
            </a:r>
          </a:p>
          <a:p>
            <a:pPr marL="857250" lvl="1" indent="-457200">
              <a:buFont typeface="Arial" panose="020B0604020202020204" pitchFamily="34" charset="0"/>
              <a:buChar char="•"/>
            </a:pPr>
            <a:r>
              <a:rPr lang="pl-PL" sz="2300" dirty="0">
                <a:solidFill>
                  <a:schemeClr val="tx1"/>
                </a:solidFill>
                <a:latin typeface="Lato" panose="020F0502020204030203"/>
              </a:rPr>
              <a:t>występują w niej co najmniej dwie strony,</a:t>
            </a:r>
          </a:p>
          <a:p>
            <a:pPr marL="857250" lvl="1" indent="-457200">
              <a:buFont typeface="Arial" panose="020B0604020202020204" pitchFamily="34" charset="0"/>
              <a:buChar char="•"/>
            </a:pPr>
            <a:r>
              <a:rPr lang="pl-PL" sz="2300" dirty="0">
                <a:solidFill>
                  <a:schemeClr val="tx1"/>
                </a:solidFill>
                <a:latin typeface="Lato" panose="020F0502020204030203"/>
              </a:rPr>
              <a:t>jest to czynność prawna (wywołująca jakiś skutek określony w prawie - np. przeniesienie własności rzeczy),</a:t>
            </a:r>
          </a:p>
          <a:p>
            <a:pPr marL="857250" lvl="1" indent="-457200">
              <a:buFont typeface="Arial" panose="020B0604020202020204" pitchFamily="34" charset="0"/>
              <a:buChar char="•"/>
            </a:pPr>
            <a:r>
              <a:rPr lang="pl-PL" sz="2300" dirty="0">
                <a:solidFill>
                  <a:schemeClr val="tx1"/>
                </a:solidFill>
                <a:latin typeface="Lato" panose="020F0502020204030203"/>
              </a:rPr>
              <a:t>ma związek z wykonywaną działalnością gospodarczą (zakup jest dokonywany na potrzeby działalności/sprzedaż jest dokonywana w związku z działalnością gospodarczą),</a:t>
            </a:r>
          </a:p>
          <a:p>
            <a:pPr marL="857250" lvl="1" indent="-457200">
              <a:buFont typeface="Arial" panose="020B0604020202020204" pitchFamily="34" charset="0"/>
              <a:buChar char="•"/>
            </a:pPr>
            <a:r>
              <a:rPr lang="pl-PL" sz="2300" dirty="0">
                <a:solidFill>
                  <a:schemeClr val="tx1"/>
                </a:solidFill>
                <a:latin typeface="Lato" panose="020F0502020204030203"/>
              </a:rPr>
              <a:t>może polegać na dokonaniu jednej lub więcej płatności,</a:t>
            </a:r>
          </a:p>
          <a:p>
            <a:pPr marL="857250" lvl="1" indent="-457200">
              <a:buFont typeface="Arial" panose="020B0604020202020204" pitchFamily="34" charset="0"/>
              <a:buChar char="•"/>
            </a:pPr>
            <a:r>
              <a:rPr lang="pl-PL" sz="2300" dirty="0">
                <a:solidFill>
                  <a:schemeClr val="tx1"/>
                </a:solidFill>
                <a:latin typeface="Lato" panose="020F0502020204030203"/>
              </a:rPr>
              <a:t>umowa może być zawarta w dowolnej formie (zgodnej z przepisami), w tym ustnie.</a:t>
            </a:r>
          </a:p>
          <a:p>
            <a:endParaRPr lang="pl-PL" sz="2600" dirty="0">
              <a:solidFill>
                <a:schemeClr val="tx1"/>
              </a:solidFill>
              <a:latin typeface="Lato" panose="020F0502020204030203"/>
            </a:endParaRPr>
          </a:p>
          <a:p>
            <a:pPr marL="0" indent="0">
              <a:buNone/>
            </a:pPr>
            <a:r>
              <a:rPr lang="pl-PL" sz="2600" dirty="0">
                <a:solidFill>
                  <a:schemeClr val="tx1"/>
                </a:solidFill>
                <a:latin typeface="Lato" panose="020F0502020204030203"/>
              </a:rPr>
              <a:t>Natomiast przez "wartość transakcji" należy rozumieć wartość transakcji określoną w umowie</a:t>
            </a:r>
          </a:p>
          <a:p>
            <a:pPr marL="0" indent="0">
              <a:buNone/>
            </a:pPr>
            <a:r>
              <a:rPr lang="pl-PL" sz="2100" dirty="0">
                <a:solidFill>
                  <a:schemeClr val="tx1"/>
                </a:solidFill>
                <a:latin typeface="Lato" panose="020F0502020204030203"/>
              </a:rPr>
              <a:t>(zob. interpretacja indywidualna Dyrektora Krajowej Informacji Skarbowej z dnia 27 sierpnia 2019 r., 0111-KDIB1-1.4010.274.2019.1.AB)</a:t>
            </a:r>
          </a:p>
        </p:txBody>
      </p:sp>
      <p:sp>
        <p:nvSpPr>
          <p:cNvPr id="7" name="TextBox 4">
            <a:extLst>
              <a:ext uri="{FF2B5EF4-FFF2-40B4-BE49-F238E27FC236}">
                <a16:creationId xmlns:a16="http://schemas.microsoft.com/office/drawing/2014/main" id="{F7E23038-9A77-4C06-8B0B-139E5C97E9CE}"/>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Pojęcie transakcji</a:t>
            </a:r>
          </a:p>
        </p:txBody>
      </p:sp>
    </p:spTree>
    <p:extLst>
      <p:ext uri="{BB962C8B-B14F-4D97-AF65-F5344CB8AC3E}">
        <p14:creationId xmlns:p14="http://schemas.microsoft.com/office/powerpoint/2010/main" val="242090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840884"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Inwestycji i Rozwoju w zakresie kwalifikowalności wydatków z 22 sierpnia 2019 r., </a:t>
            </a:r>
            <a:r>
              <a:rPr lang="pl-PL" altLang="pl-PL" sz="1800" b="1" dirty="0" err="1">
                <a:latin typeface="Novecento wide Book"/>
              </a:rPr>
              <a:t>MIiR</a:t>
            </a:r>
            <a:r>
              <a:rPr lang="pl-PL" altLang="pl-PL" sz="1800" b="1" dirty="0">
                <a:latin typeface="Novecento wide Book"/>
              </a:rPr>
              <a:t>/2014-2020/12(4)</a:t>
            </a:r>
          </a:p>
        </p:txBody>
      </p:sp>
      <p:sp>
        <p:nvSpPr>
          <p:cNvPr id="6" name="Symbol zastępczy zawartości 5">
            <a:extLst>
              <a:ext uri="{FF2B5EF4-FFF2-40B4-BE49-F238E27FC236}">
                <a16:creationId xmlns:a16="http://schemas.microsoft.com/office/drawing/2014/main" id="{0EA297B4-F4CA-45F8-958C-E032761756F3}"/>
              </a:ext>
            </a:extLst>
          </p:cNvPr>
          <p:cNvSpPr>
            <a:spLocks noGrp="1"/>
          </p:cNvSpPr>
          <p:nvPr>
            <p:ph idx="1"/>
          </p:nvPr>
        </p:nvSpPr>
        <p:spPr>
          <a:xfrm>
            <a:off x="457200" y="1484784"/>
            <a:ext cx="8229600" cy="4896544"/>
          </a:xfrm>
        </p:spPr>
        <p:txBody>
          <a:bodyPr/>
          <a:lstStyle/>
          <a:p>
            <a:pPr marL="0" indent="0" algn="ctr">
              <a:buNone/>
            </a:pPr>
            <a:r>
              <a:rPr lang="pl-PL" sz="1600" b="1" i="0" u="none" strike="noStrike" baseline="0" dirty="0">
                <a:latin typeface="Lato"/>
              </a:rPr>
              <a:t>Stosowanie Wytycznych</a:t>
            </a:r>
          </a:p>
          <a:p>
            <a:pPr marL="0" indent="0">
              <a:buNone/>
            </a:pPr>
            <a:r>
              <a:rPr lang="pl-PL" sz="1600" b="0" u="none" strike="noStrike" baseline="0" dirty="0">
                <a:latin typeface="Lato"/>
              </a:rPr>
              <a:t>Każda wersja Wytycznych jest stosowana od daty wskazanej w komunikacie opublikowanym w „Monitorze Polskim”.</a:t>
            </a:r>
            <a:endParaRPr lang="pl-PL" sz="1600" b="1" dirty="0">
              <a:latin typeface="Lato"/>
            </a:endParaRPr>
          </a:p>
          <a:p>
            <a:pPr marL="0" indent="0" algn="ctr">
              <a:buNone/>
            </a:pPr>
            <a:endParaRPr lang="pl-PL" sz="1600" b="1" u="none" strike="noStrike" baseline="0" dirty="0">
              <a:latin typeface="Lato"/>
            </a:endParaRPr>
          </a:p>
          <a:p>
            <a:pPr marL="0" indent="0" algn="l">
              <a:buNone/>
            </a:pPr>
            <a:r>
              <a:rPr lang="pl-PL" sz="1600" b="0" u="none" strike="noStrike" baseline="0" dirty="0">
                <a:latin typeface="Lato"/>
              </a:rPr>
              <a:t>Do oceny kwalifikowalności wydatków stosuje się wersję Wytycznych obowiązującą w dniu poniesienia wydatku, z uwzględnieniem pkt 9 i 11.</a:t>
            </a:r>
          </a:p>
          <a:p>
            <a:pPr algn="l"/>
            <a:r>
              <a:rPr lang="pl-PL" sz="1200" b="0" u="none" strike="noStrike" baseline="0" dirty="0">
                <a:latin typeface="Lato"/>
              </a:rPr>
              <a:t>9) Do oceny prawidłowości umów zawartych w ramach realizacji projektu w wyniku przeprowadzonych postępowań, w tym postępowań określonych w podrozdziale 6.5, stosuje się wersję Wytycznych obowiązującą w dniu wszczęcia postępowania, które zakończyło się zawarciem umowy. Wszczęcie postępowania jest tożsame z publikacją ogłoszenia o zamówieniu publicznym lub zapytania ofertowego, o którym mowa w sekcji 6.5.2, lub ogłoszenia o prowadzonym naborze pracowników na podstawie stosunku pracy, pod warunkiem, że beneficjent udokumentuje publikację.</a:t>
            </a:r>
          </a:p>
          <a:p>
            <a:pPr algn="l"/>
            <a:r>
              <a:rPr lang="pl-PL" sz="1200" b="0" u="none" strike="noStrike" baseline="0" dirty="0">
                <a:latin typeface="Lato"/>
              </a:rPr>
              <a:t>11) W przypadku, gdy ogłoszona w trakcie realizacji projektu (po podpisaniu umowy o dofinansowanie projektu) wersja Wytycznych wprowadza rozwiązania korzystniejsze dla beneficjenta, warunki ewentualnego ich stosowania w odniesieniu do wydatków poniesionych przed tym dniem oraz umów zawartych w wyniku postępowań określonych w podrozdziale 6.5 przed dniem stosowania nowej wersji Wytycznych, określa IZ PO w umowie o dofinansowanie projektu.</a:t>
            </a:r>
          </a:p>
          <a:p>
            <a:pPr marL="0" indent="0" algn="l">
              <a:buNone/>
            </a:pPr>
            <a:endParaRPr lang="pl-PL" sz="1200" b="0" u="none" strike="noStrike" baseline="0" dirty="0">
              <a:latin typeface="Lato"/>
            </a:endParaRPr>
          </a:p>
          <a:p>
            <a:pPr marL="0" indent="0" algn="l">
              <a:buNone/>
            </a:pPr>
            <a:r>
              <a:rPr lang="pl-PL" sz="1600" b="0" u="none" strike="noStrike" baseline="0" dirty="0">
                <a:latin typeface="Lato"/>
              </a:rPr>
              <a:t>Zmiana Wytycznych nie powoduje konieczności aktualizacji zatwierdzonych wniosków o dofinansowanie projektu.</a:t>
            </a:r>
            <a:endParaRPr lang="pl-PL" sz="1600" dirty="0">
              <a:latin typeface="Lato"/>
            </a:endParaRPr>
          </a:p>
        </p:txBody>
      </p:sp>
    </p:spTree>
    <p:extLst>
      <p:ext uri="{BB962C8B-B14F-4D97-AF65-F5344CB8AC3E}">
        <p14:creationId xmlns:p14="http://schemas.microsoft.com/office/powerpoint/2010/main" val="4072379472"/>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57200" y="1485893"/>
          <a:ext cx="8229600" cy="3441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4">
            <a:extLst>
              <a:ext uri="{FF2B5EF4-FFF2-40B4-BE49-F238E27FC236}">
                <a16:creationId xmlns:a16="http://schemas.microsoft.com/office/drawing/2014/main" id="{D8E1B30E-50D3-4B27-B5D3-1D16F1566153}"/>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Niezaliczenie wydatków do kosztów uzyskania przychodów - wyłączenie</a:t>
            </a:r>
          </a:p>
        </p:txBody>
      </p:sp>
      <p:sp>
        <p:nvSpPr>
          <p:cNvPr id="2" name="pole tekstowe 1">
            <a:extLst>
              <a:ext uri="{FF2B5EF4-FFF2-40B4-BE49-F238E27FC236}">
                <a16:creationId xmlns:a16="http://schemas.microsoft.com/office/drawing/2014/main" id="{83386A55-22EC-420E-8100-F41ABD95C175}"/>
              </a:ext>
            </a:extLst>
          </p:cNvPr>
          <p:cNvSpPr txBox="1"/>
          <p:nvPr/>
        </p:nvSpPr>
        <p:spPr>
          <a:xfrm>
            <a:off x="682906" y="5150447"/>
            <a:ext cx="7743464"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333333"/>
                </a:solidFill>
                <a:effectLst/>
                <a:uLnTx/>
                <a:uFillTx/>
                <a:latin typeface="Lato"/>
                <a:ea typeface="+mn-ea"/>
                <a:cs typeface="+mn-cs"/>
              </a:rPr>
              <a:t>Ponadto, sankcji nie stosuje się jeżeli zapłata: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1200" b="0" i="0" u="none" strike="noStrike" kern="1200" cap="none" spc="0" normalizeH="0" baseline="0" noProof="0" dirty="0">
                <a:ln>
                  <a:noFill/>
                </a:ln>
                <a:solidFill>
                  <a:srgbClr val="333333"/>
                </a:solidFill>
                <a:effectLst/>
                <a:uLnTx/>
                <a:uFillTx/>
                <a:latin typeface="Lato"/>
                <a:ea typeface="+mn-ea"/>
                <a:cs typeface="+mn-cs"/>
              </a:rPr>
              <a:t>została dokonana z zastosowaniem mechanizmu podzielonej płatności, o którym mowa w </a:t>
            </a:r>
            <a:r>
              <a:rPr kumimoji="0" lang="pl-PL" sz="1200" b="0" i="0" u="none" strike="noStrike" kern="1200" cap="none" spc="0" normalizeH="0" baseline="0" noProof="0" dirty="0">
                <a:ln>
                  <a:noFill/>
                </a:ln>
                <a:solidFill>
                  <a:srgbClr val="1B7AB8"/>
                </a:solidFill>
                <a:effectLst/>
                <a:uLnTx/>
                <a:uFillTx/>
                <a:latin typeface="Lato"/>
                <a:ea typeface="+mn-ea"/>
                <a:cs typeface="+mn-cs"/>
              </a:rPr>
              <a:t>art. 108a</a:t>
            </a:r>
            <a:r>
              <a:rPr kumimoji="0" lang="pl-PL" sz="1200" b="0" i="0" u="none" strike="noStrike" kern="1200" cap="none" spc="0" normalizeH="0" baseline="0" noProof="0" dirty="0">
                <a:ln>
                  <a:noFill/>
                </a:ln>
                <a:solidFill>
                  <a:srgbClr val="333333"/>
                </a:solidFill>
                <a:effectLst/>
                <a:uLnTx/>
                <a:uFillTx/>
                <a:latin typeface="Lato"/>
                <a:ea typeface="+mn-ea"/>
                <a:cs typeface="+mn-cs"/>
              </a:rPr>
              <a:t> ustawy o podatku od towarów i usług, lub</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pl-PL" sz="1200" b="0" i="0" u="none" strike="noStrike" kern="1200" cap="none" spc="0" normalizeH="0" baseline="0" noProof="0" dirty="0">
                <a:ln>
                  <a:noFill/>
                </a:ln>
                <a:solidFill>
                  <a:srgbClr val="333333"/>
                </a:solidFill>
                <a:effectLst/>
                <a:uLnTx/>
                <a:uFillTx/>
                <a:latin typeface="Lato"/>
                <a:ea typeface="+mn-ea"/>
                <a:cs typeface="+mn-cs"/>
              </a:rPr>
              <a:t>wynika z faktury dokumentującej czynności z tytułu wewnątrzwspólnotowego nabycia towarów, importu towarów, importu usług lub dostawy towarów rozliczanej przez nabywcę.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5106450"/>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Symbol zastępczy zawartości 1"/>
          <p:cNvGraphicFramePr>
            <a:graphicFrameLocks noGrp="1"/>
          </p:cNvGraphicFramePr>
          <p:nvPr>
            <p:ph idx="1"/>
          </p:nvPr>
        </p:nvGraphicFramePr>
        <p:xfrm>
          <a:off x="457200" y="1268760"/>
          <a:ext cx="82296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4">
            <a:extLst>
              <a:ext uri="{FF2B5EF4-FFF2-40B4-BE49-F238E27FC236}">
                <a16:creationId xmlns:a16="http://schemas.microsoft.com/office/drawing/2014/main" id="{37B55A83-334C-4AE0-ADE8-4EFAF8491A36}"/>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Odpowiedzialność solidarna nabywcy towarów i usług oraz jego kontrahenta</a:t>
            </a:r>
          </a:p>
        </p:txBody>
      </p:sp>
    </p:spTree>
    <p:extLst>
      <p:ext uri="{BB962C8B-B14F-4D97-AF65-F5344CB8AC3E}">
        <p14:creationId xmlns:p14="http://schemas.microsoft.com/office/powerpoint/2010/main" val="3306884064"/>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4">
            <a:extLst>
              <a:ext uri="{FF2B5EF4-FFF2-40B4-BE49-F238E27FC236}">
                <a16:creationId xmlns:a16="http://schemas.microsoft.com/office/drawing/2014/main" id="{37B55A83-334C-4AE0-ADE8-4EFAF8491A36}"/>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Wyłączenie odpowiedzialności solidarnej</a:t>
            </a:r>
          </a:p>
        </p:txBody>
      </p:sp>
      <p:sp>
        <p:nvSpPr>
          <p:cNvPr id="8" name="Symbol zastępczy zawartości 7">
            <a:extLst>
              <a:ext uri="{FF2B5EF4-FFF2-40B4-BE49-F238E27FC236}">
                <a16:creationId xmlns:a16="http://schemas.microsoft.com/office/drawing/2014/main" id="{93E1750E-3698-484B-AB2E-7E3BD4E3EB91}"/>
              </a:ext>
            </a:extLst>
          </p:cNvPr>
          <p:cNvSpPr>
            <a:spLocks noGrp="1"/>
          </p:cNvSpPr>
          <p:nvPr>
            <p:ph idx="1"/>
          </p:nvPr>
        </p:nvSpPr>
        <p:spPr>
          <a:xfrm>
            <a:off x="457200" y="1269867"/>
            <a:ext cx="8229600" cy="3731455"/>
          </a:xfrm>
        </p:spPr>
        <p:txBody>
          <a:bodyPr/>
          <a:lstStyle/>
          <a:p>
            <a:pPr marL="0" indent="0">
              <a:buNone/>
            </a:pPr>
            <a:r>
              <a:rPr lang="pl-PL" sz="1600" b="1" u="sng" dirty="0">
                <a:latin typeface="Lato"/>
              </a:rPr>
              <a:t>Odpowiedzialności solidarnej nie stosuje się</a:t>
            </a:r>
            <a:r>
              <a:rPr lang="pl-PL" sz="1600" dirty="0">
                <a:latin typeface="Lato"/>
              </a:rPr>
              <a:t>, jeżeli zapłata należności przez podatnika:</a:t>
            </a:r>
          </a:p>
          <a:p>
            <a:pPr marL="0" indent="0">
              <a:buNone/>
            </a:pPr>
            <a:endParaRPr lang="pl-PL" sz="1600" dirty="0">
              <a:latin typeface="Lato"/>
            </a:endParaRPr>
          </a:p>
          <a:p>
            <a:pPr>
              <a:buFontTx/>
              <a:buChar char="-"/>
            </a:pPr>
            <a:r>
              <a:rPr lang="pl-PL" sz="1600" dirty="0">
                <a:latin typeface="Lato"/>
              </a:rPr>
              <a:t>wynika z transakcji innej niż określona w art. 19 ustawy z dnia 6 marca 2018 r. - Prawo przedsiębiorców lub</a:t>
            </a:r>
          </a:p>
          <a:p>
            <a:pPr>
              <a:buFontTx/>
              <a:buChar char="-"/>
            </a:pPr>
            <a:endParaRPr lang="pl-PL" sz="1600" dirty="0">
              <a:latin typeface="Lato"/>
            </a:endParaRPr>
          </a:p>
          <a:p>
            <a:pPr>
              <a:buFontTx/>
              <a:buChar char="-"/>
            </a:pPr>
            <a:r>
              <a:rPr lang="pl-PL" sz="1600" dirty="0">
                <a:latin typeface="Lato"/>
              </a:rPr>
              <a:t>została dokonana przelewem na rachunek inny niż zawarty na dzień zlecenia przelewu w wykazie podmiotów, o którym mowa w art. 96b ust. 1 ustawy o VAT, a podatnik złożył przy pierwszej zapłacie należności przelewem na ten rachunek zawiadomienie o zapłacie należności na ten rachunek do naczelnika urzędu skarbowego właściwego dla podatnika, który dokonał zapłaty należności, w terminie 7 dni od dnia zlecenia przelewu, lub</a:t>
            </a:r>
          </a:p>
          <a:p>
            <a:pPr>
              <a:buFontTx/>
              <a:buChar char="-"/>
            </a:pPr>
            <a:endParaRPr lang="pl-PL" sz="1600" dirty="0">
              <a:latin typeface="Lato"/>
            </a:endParaRPr>
          </a:p>
          <a:p>
            <a:pPr>
              <a:buFontTx/>
              <a:buChar char="-"/>
            </a:pPr>
            <a:r>
              <a:rPr lang="pl-PL" sz="1600" dirty="0">
                <a:latin typeface="Lato"/>
              </a:rPr>
              <a:t>została dokonana z zastosowaniem mechanizmu podzielonej płatności, o którym mowa w art. 108a ustawy o VAT, lub</a:t>
            </a:r>
          </a:p>
          <a:p>
            <a:pPr>
              <a:buFontTx/>
              <a:buChar char="-"/>
            </a:pPr>
            <a:endParaRPr lang="pl-PL" sz="1600" dirty="0">
              <a:latin typeface="Lato"/>
            </a:endParaRPr>
          </a:p>
          <a:p>
            <a:pPr>
              <a:buFontTx/>
              <a:buChar char="-"/>
            </a:pPr>
            <a:r>
              <a:rPr lang="pl-PL" sz="1600" dirty="0">
                <a:latin typeface="Lato"/>
              </a:rPr>
              <a:t>wynika z faktury dokumentującej czynności z tytułu wewnątrzwspólnotowego nabycia towarów, importu towarów, importu usług lub dostawy towarów rozliczanej przez nabywcę.</a:t>
            </a:r>
          </a:p>
        </p:txBody>
      </p:sp>
    </p:spTree>
    <p:extLst>
      <p:ext uri="{BB962C8B-B14F-4D97-AF65-F5344CB8AC3E}">
        <p14:creationId xmlns:p14="http://schemas.microsoft.com/office/powerpoint/2010/main" val="4200713266"/>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Ocena i kontrola kwalifikowalności podatku VAT</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372693"/>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443841"/>
            <a:ext cx="8280920" cy="3970318"/>
          </a:xfrm>
          <a:prstGeom prst="rect">
            <a:avLst/>
          </a:prstGeom>
          <a:noFill/>
        </p:spPr>
        <p:txBody>
          <a:bodyPr wrap="square">
            <a:spAutoFit/>
          </a:bodyPr>
          <a:lstStyle/>
          <a:p>
            <a:r>
              <a:rPr lang="pl-PL" sz="1800" b="0" i="0" u="none" strike="noStrike" baseline="0" dirty="0">
                <a:solidFill>
                  <a:srgbClr val="000000"/>
                </a:solidFill>
                <a:latin typeface="Calibri" panose="020F0502020204030204" pitchFamily="34" charset="0"/>
              </a:rPr>
              <a:t>Projekt może podlegać następującym kontrolom: </a:t>
            </a:r>
          </a:p>
          <a:p>
            <a:r>
              <a:rPr lang="pl-PL" sz="1800" b="0" i="0" u="none" strike="noStrike" baseline="0" dirty="0">
                <a:solidFill>
                  <a:srgbClr val="000000"/>
                </a:solidFill>
                <a:latin typeface="Calibri" panose="020F0502020204030204" pitchFamily="34" charset="0"/>
              </a:rPr>
              <a:t>1. </a:t>
            </a:r>
            <a:r>
              <a:rPr lang="pl-PL" sz="1800" b="1" i="0" u="none" strike="noStrike" baseline="0" dirty="0">
                <a:solidFill>
                  <a:srgbClr val="000000"/>
                </a:solidFill>
                <a:latin typeface="Calibri" panose="020F0502020204030204" pitchFamily="34" charset="0"/>
              </a:rPr>
              <a:t>Weryfikacja wniosków o płatność </a:t>
            </a:r>
            <a:r>
              <a:rPr lang="pl-PL" sz="1800" b="0" i="0" u="none" strike="noStrike" baseline="0" dirty="0">
                <a:solidFill>
                  <a:srgbClr val="000000"/>
                </a:solidFill>
                <a:latin typeface="Calibri" panose="020F0502020204030204" pitchFamily="34" charset="0"/>
              </a:rPr>
              <a:t>– o której mowa w Rozdziale 4. Dodatkowo, na etapie weryfikacji wniosków o płatność, kontroli podlegać będzie dokumentacja związana z udzielonymi zamówieniami - ten rodzaj kontroli został szczegółowo opisany w sekcji 5.4. niniejszego rozdziału. </a:t>
            </a:r>
          </a:p>
          <a:p>
            <a:endParaRPr lang="pl-PL" sz="1800" b="0" i="0" u="none" strike="noStrike" baseline="0" dirty="0">
              <a:solidFill>
                <a:srgbClr val="00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2. </a:t>
            </a:r>
            <a:r>
              <a:rPr lang="pl-PL" sz="1800" b="1" i="0" u="none" strike="noStrike" baseline="0" dirty="0">
                <a:solidFill>
                  <a:srgbClr val="000000"/>
                </a:solidFill>
                <a:latin typeface="Calibri" panose="020F0502020204030204" pitchFamily="34" charset="0"/>
              </a:rPr>
              <a:t>Kontrola w miejscu realizacji projektu lub w siedzibie beneficjenta </a:t>
            </a:r>
            <a:r>
              <a:rPr lang="pl-PL" sz="1800" b="0" i="0" u="none" strike="noStrike" baseline="0" dirty="0">
                <a:solidFill>
                  <a:srgbClr val="000000"/>
                </a:solidFill>
                <a:latin typeface="Calibri" panose="020F0502020204030204" pitchFamily="34" charset="0"/>
              </a:rPr>
              <a:t>– kontrole te mogą być prowadzone w trakcie realizacji projektu, na jego zakończenie lub po jego zakończeniu. </a:t>
            </a:r>
            <a:r>
              <a:rPr lang="pl-PL" sz="1800" b="0" i="0" u="sng" strike="noStrike" baseline="0" dirty="0">
                <a:solidFill>
                  <a:srgbClr val="000000"/>
                </a:solidFill>
                <a:latin typeface="Calibri" panose="020F0502020204030204" pitchFamily="34" charset="0"/>
              </a:rPr>
              <a:t>Weryfikacji może podlegać ewidencja księgowa, ewidencja podatkowa, deklaracje VAT, pliki JPK. </a:t>
            </a:r>
          </a:p>
          <a:p>
            <a:endParaRPr lang="pl-PL" sz="1800" b="0" i="0" u="none" strike="noStrike" baseline="0" dirty="0">
              <a:solidFill>
                <a:srgbClr val="00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3. </a:t>
            </a:r>
            <a:r>
              <a:rPr lang="pl-PL" sz="1800" b="1" i="0" u="none" strike="noStrike" baseline="0" dirty="0">
                <a:solidFill>
                  <a:srgbClr val="000000"/>
                </a:solidFill>
                <a:latin typeface="Calibri" panose="020F0502020204030204" pitchFamily="34" charset="0"/>
              </a:rPr>
              <a:t>Kontrola na zakończenie projektu </a:t>
            </a:r>
            <a:r>
              <a:rPr lang="pl-PL" sz="1800" b="0" i="0" u="none" strike="noStrike" baseline="0" dirty="0">
                <a:solidFill>
                  <a:srgbClr val="000000"/>
                </a:solidFill>
                <a:latin typeface="Calibri" panose="020F0502020204030204" pitchFamily="34" charset="0"/>
              </a:rPr>
              <a:t>– obligatoryjnie przeprowadzana jest przed zatwierdzeniem wniosku o płatność końcową. W ramach tej kontroli instytucja sprawdza kompletność dokumentów potwierdzających właściwą ścieżkę audytu. </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Kontrola projektu</a:t>
            </a:r>
          </a:p>
        </p:txBody>
      </p:sp>
    </p:spTree>
    <p:extLst>
      <p:ext uri="{BB962C8B-B14F-4D97-AF65-F5344CB8AC3E}">
        <p14:creationId xmlns:p14="http://schemas.microsoft.com/office/powerpoint/2010/main" val="331545016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31540" y="1720840"/>
            <a:ext cx="8280920" cy="3416320"/>
          </a:xfrm>
          <a:prstGeom prst="rect">
            <a:avLst/>
          </a:prstGeom>
          <a:noFill/>
        </p:spPr>
        <p:txBody>
          <a:bodyPr wrap="square">
            <a:spAutoFit/>
          </a:bodyPr>
          <a:lstStyle/>
          <a:p>
            <a:r>
              <a:rPr lang="pl-PL" sz="1800" b="0" i="0" u="none" strike="noStrike" baseline="0" dirty="0">
                <a:solidFill>
                  <a:srgbClr val="000000"/>
                </a:solidFill>
                <a:latin typeface="Calibri" panose="020F0502020204030204" pitchFamily="34" charset="0"/>
              </a:rPr>
              <a:t>4. </a:t>
            </a:r>
            <a:r>
              <a:rPr lang="pl-PL" sz="1800" b="1" i="0" u="none" strike="noStrike" baseline="0" dirty="0">
                <a:solidFill>
                  <a:srgbClr val="000000"/>
                </a:solidFill>
                <a:latin typeface="Calibri" panose="020F0502020204030204" pitchFamily="34" charset="0"/>
              </a:rPr>
              <a:t>Kontrola trwałości </a:t>
            </a:r>
            <a:r>
              <a:rPr lang="pl-PL" sz="1800" b="0" i="0" u="none" strike="noStrike" baseline="0" dirty="0">
                <a:solidFill>
                  <a:srgbClr val="000000"/>
                </a:solidFill>
                <a:latin typeface="Calibri" panose="020F0502020204030204" pitchFamily="34" charset="0"/>
              </a:rPr>
              <a:t>– prowadzona po zakończeniu realizacji projektu – co do zasady podczas tej kontroli sprawdzeniu podlega, czy nie zaszły w projekcie niedozwolone modyfikacje polegające na: </a:t>
            </a:r>
          </a:p>
          <a:p>
            <a:pPr marL="285750" indent="-285750">
              <a:buFont typeface="Calibri" panose="020F0502020204030204" pitchFamily="34" charset="0"/>
              <a:buChar char="-"/>
            </a:pPr>
            <a:r>
              <a:rPr lang="pl-PL" sz="1800" b="0" i="0" u="none" strike="noStrike" baseline="0" dirty="0">
                <a:solidFill>
                  <a:srgbClr val="000000"/>
                </a:solidFill>
                <a:latin typeface="Calibri" panose="020F0502020204030204" pitchFamily="34" charset="0"/>
              </a:rPr>
              <a:t>zaprzestaniu działalności produkcyjnej lub przeniesieniu jej poza obszar wsparcia finansowany z RPO WSL 2014-2020; </a:t>
            </a:r>
          </a:p>
          <a:p>
            <a:pPr marL="285750" indent="-285750">
              <a:buFont typeface="Calibri" panose="020F0502020204030204" pitchFamily="34" charset="0"/>
              <a:buChar char="-"/>
            </a:pPr>
            <a:r>
              <a:rPr lang="pl-PL" sz="1800" b="0" i="0" u="none" strike="noStrike" baseline="0" dirty="0">
                <a:solidFill>
                  <a:srgbClr val="000000"/>
                </a:solidFill>
                <a:latin typeface="Calibri" panose="020F0502020204030204" pitchFamily="34" charset="0"/>
              </a:rPr>
              <a:t>zmianie własności współfinansowanej infrastruktury, która daje przedsiębiorstwu lub podmiotowi publicznemu nienależne korzyści; </a:t>
            </a:r>
          </a:p>
          <a:p>
            <a:pPr marL="285750" indent="-285750">
              <a:buFont typeface="Calibri" panose="020F0502020204030204" pitchFamily="34" charset="0"/>
              <a:buChar char="-"/>
            </a:pPr>
            <a:r>
              <a:rPr lang="pl-PL" sz="1800" b="0" i="0" u="none" strike="noStrike" baseline="0" dirty="0">
                <a:solidFill>
                  <a:srgbClr val="000000"/>
                </a:solidFill>
                <a:latin typeface="Calibri" panose="020F0502020204030204" pitchFamily="34" charset="0"/>
              </a:rPr>
              <a:t>istotnej zmianie wpływającej na charakter projektu, jego cele lub warunki realizacji, która mogłaby doprowadzić do naruszenia jego pierwotnych założeń. </a:t>
            </a:r>
          </a:p>
          <a:p>
            <a:endParaRPr lang="pl-PL" sz="1800" b="0" i="0" u="none" strike="noStrike" baseline="0" dirty="0">
              <a:solidFill>
                <a:srgbClr val="00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Zachowanie okresu trwałości monitoruje się najczęściej na bazie wypełnianej przez beneficjenta ankiety, jednak część projektów podlega kontroli w miejscu ich realizacji. </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Kontrola projektu</a:t>
            </a:r>
          </a:p>
        </p:txBody>
      </p:sp>
    </p:spTree>
    <p:extLst>
      <p:ext uri="{BB962C8B-B14F-4D97-AF65-F5344CB8AC3E}">
        <p14:creationId xmlns:p14="http://schemas.microsoft.com/office/powerpoint/2010/main" val="1050193480"/>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412777"/>
            <a:ext cx="8280920" cy="3970318"/>
          </a:xfrm>
          <a:prstGeom prst="rect">
            <a:avLst/>
          </a:prstGeom>
          <a:noFill/>
        </p:spPr>
        <p:txBody>
          <a:bodyPr wrap="square">
            <a:spAutoFit/>
          </a:bodyPr>
          <a:lstStyle/>
          <a:p>
            <a:r>
              <a:rPr lang="pl-PL" sz="1800" b="0" i="0" u="none" strike="noStrike" baseline="0" dirty="0">
                <a:solidFill>
                  <a:srgbClr val="000000"/>
                </a:solidFill>
                <a:latin typeface="Calibri" panose="020F0502020204030204" pitchFamily="34" charset="0"/>
              </a:rPr>
              <a:t>5. </a:t>
            </a:r>
            <a:r>
              <a:rPr lang="pl-PL" sz="1800" b="1" i="0" u="none" strike="noStrike" baseline="0" dirty="0">
                <a:solidFill>
                  <a:srgbClr val="000000"/>
                </a:solidFill>
                <a:latin typeface="Calibri" panose="020F0502020204030204" pitchFamily="34" charset="0"/>
              </a:rPr>
              <a:t>Kontrola dokumentów w zakresie prawidłowości przeprowadzenia właściwych procedur w zakresie udzielania zamówień</a:t>
            </a:r>
            <a:r>
              <a:rPr lang="pl-PL" sz="1800" b="0" i="0" u="none" strike="noStrike" baseline="0" dirty="0">
                <a:solidFill>
                  <a:srgbClr val="000000"/>
                </a:solidFill>
                <a:latin typeface="Calibri" panose="020F0502020204030204" pitchFamily="34" charset="0"/>
              </a:rPr>
              <a:t>. Kontrola może być prowadzona przed dniem otrzymania przez wnioskodawcę informacji o wyborze projektu do dofinansowania, a więc przed dniem podpisania umowy o dofinansowanie. </a:t>
            </a:r>
          </a:p>
          <a:p>
            <a:endParaRPr lang="pl-PL" sz="1800" b="0" i="0" u="none" strike="noStrike" baseline="0" dirty="0">
              <a:solidFill>
                <a:srgbClr val="00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6. </a:t>
            </a:r>
            <a:r>
              <a:rPr lang="pl-PL" sz="1800" b="1" i="0" u="none" strike="noStrike" baseline="0" dirty="0">
                <a:solidFill>
                  <a:srgbClr val="000000"/>
                </a:solidFill>
                <a:latin typeface="Calibri" panose="020F0502020204030204" pitchFamily="34" charset="0"/>
              </a:rPr>
              <a:t>Kontrola krzyżowa – </a:t>
            </a:r>
            <a:r>
              <a:rPr lang="pl-PL" sz="1800" b="0" i="0" u="none" strike="noStrike" baseline="0" dirty="0">
                <a:solidFill>
                  <a:srgbClr val="000000"/>
                </a:solidFill>
                <a:latin typeface="Calibri" panose="020F0502020204030204" pitchFamily="34" charset="0"/>
              </a:rPr>
              <a:t>prowadzona jest w sytuacji uzasadnionego podejrzenia, iż mogło dojść do podwójnego finansowania wydatków. </a:t>
            </a:r>
          </a:p>
          <a:p>
            <a:endParaRPr lang="pl-PL" sz="1800" b="0" i="0" u="none" strike="noStrike" baseline="0" dirty="0">
              <a:solidFill>
                <a:srgbClr val="000000"/>
              </a:solidFill>
              <a:latin typeface="Calibri" panose="020F0502020204030204" pitchFamily="34" charset="0"/>
            </a:endParaRPr>
          </a:p>
          <a:p>
            <a:r>
              <a:rPr lang="pl-PL" sz="1800" b="1" i="0" u="none" strike="noStrike" baseline="0" dirty="0">
                <a:solidFill>
                  <a:srgbClr val="000000"/>
                </a:solidFill>
                <a:latin typeface="Calibri" panose="020F0502020204030204" pitchFamily="34" charset="0"/>
              </a:rPr>
              <a:t>Inne kontrole </a:t>
            </a:r>
            <a:r>
              <a:rPr lang="pl-PL" sz="1800" b="0" i="0" u="none" strike="noStrike" baseline="0" dirty="0">
                <a:solidFill>
                  <a:srgbClr val="000000"/>
                </a:solidFill>
                <a:latin typeface="Calibri" panose="020F0502020204030204" pitchFamily="34" charset="0"/>
              </a:rPr>
              <a:t>– realizowane na podstawie odrębnych przepisów bezpośrednio przez Komisję Europejską, Europejski Trybunał Obrachunkowy, Prezesa Urzędu Zamówień Publicznych, Instytucję Audytową (czyli właściwa Krajowa Informacja Skarbowa) lub Najwyższą Izbę Kontroli i inne. Instytucje te mogą weryfikować prawidłowość prowadzenia zamówień publicznych, ocen oddziaływania na środowisko lub udzielania pomocy publicznej. </a:t>
            </a:r>
            <a:endParaRPr lang="pl-PL" b="0" i="0" dirty="0">
              <a:solidFill>
                <a:srgbClr val="333333"/>
              </a:solidFill>
              <a:effectLst/>
              <a:latin typeface="Open Sans"/>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pl-PL" sz="1800" b="1" dirty="0">
                <a:solidFill>
                  <a:srgbClr val="000000"/>
                </a:solidFill>
                <a:latin typeface="Novecento wide Book"/>
              </a:rPr>
              <a:t>Kontrola projektu</a:t>
            </a:r>
          </a:p>
        </p:txBody>
      </p:sp>
    </p:spTree>
    <p:extLst>
      <p:ext uri="{BB962C8B-B14F-4D97-AF65-F5344CB8AC3E}">
        <p14:creationId xmlns:p14="http://schemas.microsoft.com/office/powerpoint/2010/main" val="293981853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521059"/>
            <a:ext cx="8280920" cy="1815882"/>
          </a:xfrm>
          <a:prstGeom prst="rect">
            <a:avLst/>
          </a:prstGeom>
          <a:noFill/>
        </p:spPr>
        <p:txBody>
          <a:bodyPr wrap="square">
            <a:spAutoFit/>
          </a:bodyPr>
          <a:lstStyle/>
          <a:p>
            <a:pPr algn="l"/>
            <a:r>
              <a:rPr lang="pl-PL" sz="1600" b="1" i="0" u="none" strike="noStrike" baseline="0" dirty="0">
                <a:latin typeface="Lato"/>
              </a:rPr>
              <a:t>Wytyczne w zakresie sposobu korygowania i odzyskiwania nieprawidłowych wydatków oraz zgłaszania nieprawidłowości w ramach programów operacyjnych polityki spójności na lata 2014-2020</a:t>
            </a:r>
            <a:endParaRPr lang="pl-PL" sz="1600" dirty="0">
              <a:solidFill>
                <a:srgbClr val="000000"/>
              </a:solidFill>
              <a:latin typeface="Lato"/>
            </a:endParaRPr>
          </a:p>
          <a:p>
            <a:pPr algn="l"/>
            <a:r>
              <a:rPr lang="pl-PL" sz="1600" b="0" i="0" u="none" strike="noStrike" baseline="0" dirty="0">
                <a:latin typeface="Lato"/>
              </a:rPr>
              <a:t>W przypadku stwierdzenia nieprawidłowości w złożonym przez beneficjenta wniosku o płatność, instytucja weryfikująca wniosek dokonuje pomniejszenia wartości wydatków kwalifikowalnych ujętych we wniosku o płatność złożonym przez beneficjenta o całkowitą kwotę wydatków nieprawidłowych zawartych w danym wniosku o płatność.</a:t>
            </a:r>
            <a:endParaRPr lang="pl-PL" sz="1600" b="0" i="0" u="none" strike="noStrike" baseline="0" dirty="0">
              <a:solidFill>
                <a:srgbClr val="000000"/>
              </a:solidFill>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Weryfikacja wniosków o płatność</a:t>
            </a:r>
          </a:p>
        </p:txBody>
      </p:sp>
    </p:spTree>
    <p:extLst>
      <p:ext uri="{BB962C8B-B14F-4D97-AF65-F5344CB8AC3E}">
        <p14:creationId xmlns:p14="http://schemas.microsoft.com/office/powerpoint/2010/main" val="3848503573"/>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31540" y="2028616"/>
            <a:ext cx="8280920" cy="2800767"/>
          </a:xfrm>
          <a:prstGeom prst="rect">
            <a:avLst/>
          </a:prstGeom>
          <a:noFill/>
        </p:spPr>
        <p:txBody>
          <a:bodyPr wrap="square">
            <a:spAutoFit/>
          </a:bodyPr>
          <a:lstStyle/>
          <a:p>
            <a:r>
              <a:rPr lang="pl-PL" sz="1600" b="1" i="0" u="none" strike="noStrike" baseline="0" dirty="0">
                <a:latin typeface="Lato"/>
              </a:rPr>
              <a:t>Wytyczne w zakresie sposobu korygowania i odzyskiwania nieprawidłowych wydatków oraz zgłaszania nieprawidłowości w ramach programów operacyjnych polityki spójności na lata 2014-2020</a:t>
            </a:r>
          </a:p>
          <a:p>
            <a:endParaRPr lang="pl-PL" sz="1600" b="1" dirty="0">
              <a:solidFill>
                <a:srgbClr val="000000"/>
              </a:solidFill>
              <a:latin typeface="Lato"/>
            </a:endParaRPr>
          </a:p>
          <a:p>
            <a:pPr algn="l"/>
            <a:r>
              <a:rPr lang="pl-PL" sz="1600" b="1" i="0" u="none" strike="noStrike" baseline="0" dirty="0">
                <a:latin typeface="Lato"/>
              </a:rPr>
              <a:t>Rozdział 8 – Odzyskiwanie środków i skutki nieprawidłowości dla</a:t>
            </a:r>
          </a:p>
          <a:p>
            <a:pPr algn="l"/>
            <a:r>
              <a:rPr lang="pl-PL" sz="1600" b="1" i="0" u="none" strike="noStrike" baseline="0" dirty="0">
                <a:latin typeface="Lato"/>
              </a:rPr>
              <a:t>beneficjentów</a:t>
            </a:r>
          </a:p>
          <a:p>
            <a:pPr algn="l"/>
            <a:r>
              <a:rPr lang="pl-PL" sz="1600" b="0" i="0" u="none" strike="noStrike" baseline="0" dirty="0">
                <a:latin typeface="Lato"/>
              </a:rPr>
              <a:t>Z odzyskiwaniem środków mamy do czynienia wówczas, gdy nieprawidłowość została stwierdzona po dokonaniu wypłaty na rzecz beneficjenta, np. może polegać na pomniejszeniu kolejnych płatności na rzecz beneficjenta, o ile taka możliwość istnieje, albo na dokonaniu przez beneficjenta zwrotu środków na rachunki wskazane przez właściwą instytucję.</a:t>
            </a:r>
            <a:endParaRPr lang="pl-PL" sz="1600" dirty="0">
              <a:solidFill>
                <a:srgbClr val="000000"/>
              </a:solidFill>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pl-PL" sz="1800" b="1" dirty="0">
                <a:solidFill>
                  <a:srgbClr val="000000"/>
                </a:solidFill>
                <a:latin typeface="Novecento wide Book"/>
              </a:rPr>
              <a:t>Kontrola na zakończenie projektu </a:t>
            </a:r>
          </a:p>
        </p:txBody>
      </p:sp>
    </p:spTree>
    <p:extLst>
      <p:ext uri="{BB962C8B-B14F-4D97-AF65-F5344CB8AC3E}">
        <p14:creationId xmlns:p14="http://schemas.microsoft.com/office/powerpoint/2010/main" val="327352740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31540" y="2074783"/>
            <a:ext cx="8280920" cy="2708434"/>
          </a:xfrm>
          <a:prstGeom prst="rect">
            <a:avLst/>
          </a:prstGeom>
          <a:noFill/>
        </p:spPr>
        <p:txBody>
          <a:bodyPr wrap="square">
            <a:spAutoFit/>
          </a:bodyPr>
          <a:lstStyle/>
          <a:p>
            <a:pPr algn="l"/>
            <a:r>
              <a:rPr lang="pl-PL" b="0" i="0" u="none" strike="noStrike" baseline="0" dirty="0">
                <a:latin typeface="Lato"/>
              </a:rPr>
              <a:t>Popełnienie nieprawidłowości przez beneficjenta może wiązać się m.in. ze zwrotem środków otrzymanych na realizację projektu wraz z odsetkami.</a:t>
            </a:r>
          </a:p>
          <a:p>
            <a:pPr algn="l"/>
            <a:endParaRPr lang="pl-PL" dirty="0">
              <a:latin typeface="Lato"/>
            </a:endParaRPr>
          </a:p>
          <a:p>
            <a:pPr algn="l"/>
            <a:r>
              <a:rPr lang="pl-PL" dirty="0">
                <a:latin typeface="Lato"/>
              </a:rPr>
              <a:t>Z</a:t>
            </a:r>
            <a:r>
              <a:rPr lang="pl-PL" b="0" i="0" u="none" strike="noStrike" baseline="0" dirty="0">
                <a:latin typeface="Lato"/>
              </a:rPr>
              <a:t>wrot</a:t>
            </a:r>
            <a:r>
              <a:rPr lang="pl-PL" dirty="0">
                <a:latin typeface="Lato"/>
              </a:rPr>
              <a:t> </a:t>
            </a:r>
            <a:r>
              <a:rPr lang="pl-PL" b="0" i="0" u="none" strike="noStrike" baseline="0" dirty="0">
                <a:latin typeface="Lato"/>
              </a:rPr>
              <a:t>następuje zawsze, gdy na beneficjenta nałożona zostanie korekta finansowa oraz gdy zajdą przesłanki określone w art. 207 ust. 1 </a:t>
            </a:r>
            <a:r>
              <a:rPr lang="pl-PL" b="0" i="0" u="none" strike="noStrike" baseline="0" dirty="0" err="1">
                <a:latin typeface="Lato"/>
              </a:rPr>
              <a:t>ufp</a:t>
            </a:r>
            <a:endParaRPr lang="pl-PL" dirty="0">
              <a:latin typeface="Lato"/>
            </a:endParaRPr>
          </a:p>
          <a:p>
            <a:pPr algn="l"/>
            <a:endParaRPr lang="pl-PL" sz="1600" dirty="0">
              <a:latin typeface="Lato"/>
            </a:endParaRPr>
          </a:p>
          <a:p>
            <a:pPr algn="l"/>
            <a:r>
              <a:rPr lang="pl-PL" sz="1600" b="0" i="0" u="none" strike="noStrike" baseline="0" dirty="0">
                <a:latin typeface="Lato"/>
              </a:rPr>
              <a:t>Zgodnie z art. 207 ust. 1 </a:t>
            </a:r>
            <a:r>
              <a:rPr lang="pl-PL" sz="1600" b="0" i="0" u="none" strike="noStrike" baseline="0" dirty="0" err="1">
                <a:latin typeface="Lato"/>
              </a:rPr>
              <a:t>ufp</a:t>
            </a:r>
            <a:r>
              <a:rPr lang="pl-PL" sz="1600" b="0" i="0" u="none" strike="noStrike" baseline="0" dirty="0">
                <a:latin typeface="Lato"/>
              </a:rPr>
              <a:t> przesłanki zwrotu środków to:</a:t>
            </a:r>
          </a:p>
          <a:p>
            <a:pPr marL="285750" indent="-285750" algn="l">
              <a:buFontTx/>
              <a:buChar char="-"/>
            </a:pPr>
            <a:r>
              <a:rPr lang="pl-PL" sz="1600" b="0" i="0" u="none" strike="noStrike" baseline="0" dirty="0">
                <a:latin typeface="Lato"/>
              </a:rPr>
              <a:t>wykorzystanie środków niezgodnie z przeznaczeniem, </a:t>
            </a:r>
          </a:p>
          <a:p>
            <a:pPr marL="285750" indent="-285750" algn="l">
              <a:buFontTx/>
              <a:buChar char="-"/>
            </a:pPr>
            <a:r>
              <a:rPr lang="pl-PL" sz="1600" b="0" i="0" u="none" strike="noStrike" baseline="0" dirty="0">
                <a:latin typeface="Lato"/>
              </a:rPr>
              <a:t>wykorzystanie ich z naruszeniem procedur, </a:t>
            </a:r>
          </a:p>
          <a:p>
            <a:pPr marL="285750" indent="-285750" algn="l">
              <a:buFontTx/>
              <a:buChar char="-"/>
            </a:pPr>
            <a:r>
              <a:rPr lang="pl-PL" sz="1600" b="0" i="0" u="none" strike="noStrike" baseline="0" dirty="0">
                <a:latin typeface="Lato"/>
              </a:rPr>
              <a:t>pobranie środków nienależnie lub w nadmiernej wysokości.</a:t>
            </a:r>
            <a:endParaRPr lang="pl-PL" sz="1600" dirty="0">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pl-PL" sz="1800" b="1" dirty="0">
                <a:solidFill>
                  <a:srgbClr val="000000"/>
                </a:solidFill>
                <a:latin typeface="Novecento wide Book"/>
              </a:rPr>
              <a:t>Skutki stwierdzenia nieprawidłowości dla beneficjentów</a:t>
            </a:r>
          </a:p>
        </p:txBody>
      </p:sp>
    </p:spTree>
    <p:extLst>
      <p:ext uri="{BB962C8B-B14F-4D97-AF65-F5344CB8AC3E}">
        <p14:creationId xmlns:p14="http://schemas.microsoft.com/office/powerpoint/2010/main" val="612678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840884"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Wytyczne Ministra Inwestycji i Rozwoju w zakresie kwalifikowalności wydatków z 22 sierpnia 2019 r., </a:t>
            </a:r>
            <a:r>
              <a:rPr lang="pl-PL" altLang="pl-PL" sz="1800" b="1" dirty="0" err="1">
                <a:latin typeface="Novecento wide Book"/>
              </a:rPr>
              <a:t>MIiR</a:t>
            </a:r>
            <a:r>
              <a:rPr lang="pl-PL" altLang="pl-PL" sz="1800" b="1" dirty="0">
                <a:latin typeface="Novecento wide Book"/>
              </a:rPr>
              <a:t>/2014-2020/12(4)</a:t>
            </a:r>
          </a:p>
        </p:txBody>
      </p:sp>
      <p:sp>
        <p:nvSpPr>
          <p:cNvPr id="6" name="Symbol zastępczy zawartości 5">
            <a:extLst>
              <a:ext uri="{FF2B5EF4-FFF2-40B4-BE49-F238E27FC236}">
                <a16:creationId xmlns:a16="http://schemas.microsoft.com/office/drawing/2014/main" id="{0EA297B4-F4CA-45F8-958C-E032761756F3}"/>
              </a:ext>
            </a:extLst>
          </p:cNvPr>
          <p:cNvSpPr>
            <a:spLocks noGrp="1"/>
          </p:cNvSpPr>
          <p:nvPr>
            <p:ph idx="1"/>
          </p:nvPr>
        </p:nvSpPr>
        <p:spPr/>
        <p:txBody>
          <a:bodyPr/>
          <a:lstStyle/>
          <a:p>
            <a:pPr marL="0" indent="0" algn="ctr">
              <a:buNone/>
            </a:pPr>
            <a:r>
              <a:rPr lang="pl-PL" sz="1600" b="1" i="0" u="none" strike="noStrike" baseline="0" dirty="0">
                <a:latin typeface="Lato"/>
              </a:rPr>
              <a:t>Interpretacja postanowień Wytycznych</a:t>
            </a:r>
          </a:p>
          <a:p>
            <a:pPr marL="0" indent="0" algn="ctr">
              <a:buNone/>
            </a:pPr>
            <a:endParaRPr lang="pl-PL" sz="1600" b="1" i="0" u="none" strike="noStrike" baseline="0" dirty="0">
              <a:latin typeface="Lato"/>
            </a:endParaRPr>
          </a:p>
          <a:p>
            <a:pPr marL="0" indent="0" algn="l">
              <a:buNone/>
            </a:pPr>
            <a:r>
              <a:rPr lang="pl-PL" sz="1400" b="0" i="0" u="none" strike="noStrike" baseline="0" dirty="0">
                <a:latin typeface="Lato"/>
              </a:rPr>
              <a:t>IZ PO zapewnia, aby każdy zainteresowany podmiot mógł zwrócić się pisemnie z prośbą o dokonanie indywidualnej interpretacji postanowień </a:t>
            </a:r>
            <a:r>
              <a:rPr lang="pl-PL" sz="1400" b="0" i="1" u="none" strike="noStrike" baseline="0" dirty="0">
                <a:latin typeface="Lato"/>
              </a:rPr>
              <a:t>Wytycznych </a:t>
            </a:r>
            <a:r>
              <a:rPr lang="pl-PL" sz="1400" b="0" i="0" u="none" strike="noStrike" baseline="0" dirty="0">
                <a:latin typeface="Lato"/>
              </a:rPr>
              <a:t>dla konkretnego stanu faktycznego. W pierwszej kolejności pytania należy kierować do właściwej instytucji będącej stroną umowy lub instytucji, która ogłosiła konkurs / przyjmuje do dofinansowania projekty pozakonkursowe. W przypadku wątpliwości dotyczącej rozstrzygnięcia danej kwestii, przed udzieleniem odpowiedzi instytucja ta powinna zwrócić się odpowiednio do IP PO lub IZ PO, czyli do instytucji nadrzędnej.</a:t>
            </a:r>
          </a:p>
          <a:p>
            <a:pPr algn="l"/>
            <a:endParaRPr lang="pl-PL" sz="1400" b="0" i="0" u="none" strike="noStrike" baseline="0" dirty="0">
              <a:latin typeface="Lato"/>
            </a:endParaRPr>
          </a:p>
          <a:p>
            <a:pPr marL="0" indent="0" algn="l">
              <a:buNone/>
            </a:pPr>
            <a:r>
              <a:rPr lang="pl-PL" sz="1400" b="0" i="0" u="none" strike="noStrike" baseline="0" dirty="0">
                <a:latin typeface="Lato"/>
              </a:rPr>
              <a:t>W sytuacji, gdy zainteresowany podmiot nie zgadza się z interpretacją wydaną przez IW PO lub IP PO, a instytucja ta odmówiła skierowania pytania do instytucji nadrzędnej, może on bezpośrednio zwrócić się odpowiednio do IP PO lub IZ PO. Instytucja nadrzędna powinna poinformować instytucję na niższym poziomie o wpływie zapytania i przekazać jej do wiadomości udzieloną odpowiedź.</a:t>
            </a:r>
          </a:p>
          <a:p>
            <a:pPr algn="l"/>
            <a:endParaRPr lang="pl-PL" sz="1400" dirty="0">
              <a:latin typeface="Lato"/>
            </a:endParaRPr>
          </a:p>
          <a:p>
            <a:pPr marL="0" indent="0" algn="l">
              <a:buNone/>
            </a:pPr>
            <a:r>
              <a:rPr lang="pl-PL" sz="1400" b="0" i="0" u="none" strike="noStrike" baseline="0" dirty="0">
                <a:latin typeface="Lato"/>
              </a:rPr>
              <a:t>IZ PO może zwrócić się pisemnie do IK UP z prośbą o dokonanie interpretacji postanowień </a:t>
            </a:r>
            <a:r>
              <a:rPr lang="pl-PL" sz="1400" b="0" i="1" u="none" strike="noStrike" baseline="0" dirty="0">
                <a:latin typeface="Lato"/>
              </a:rPr>
              <a:t>Wytycznych</a:t>
            </a:r>
            <a:r>
              <a:rPr lang="pl-PL" sz="1400" b="0" i="0" u="none" strike="noStrike" baseline="0" dirty="0">
                <a:latin typeface="Lato"/>
              </a:rPr>
              <a:t>. IP PO lub IW PO ma możliwość zwrócenia się do IK UP o dokonanie interpretacji </a:t>
            </a:r>
            <a:r>
              <a:rPr lang="pl-PL" sz="1400" b="0" i="1" u="none" strike="noStrike" baseline="0" dirty="0">
                <a:latin typeface="Lato"/>
              </a:rPr>
              <a:t>Wytycznych </a:t>
            </a:r>
            <a:r>
              <a:rPr lang="pl-PL" sz="1400" b="0" i="0" u="none" strike="noStrike" baseline="0" dirty="0">
                <a:latin typeface="Lato"/>
              </a:rPr>
              <a:t>wyłącznie za pośrednictwem IZ PO. IK UP zapewnia, by interpretacja </a:t>
            </a:r>
            <a:r>
              <a:rPr lang="pl-PL" sz="1400" b="0" i="1" u="none" strike="noStrike" baseline="0" dirty="0">
                <a:latin typeface="Lato"/>
              </a:rPr>
              <a:t>Wytycznych </a:t>
            </a:r>
            <a:r>
              <a:rPr lang="pl-PL" sz="1400" b="0" i="0" u="none" strike="noStrike" baseline="0" dirty="0">
                <a:latin typeface="Lato"/>
              </a:rPr>
              <a:t>była przekazana do wiadomości wszystkich IZ PO.</a:t>
            </a:r>
            <a:endParaRPr lang="pl-PL" sz="1400" dirty="0">
              <a:latin typeface="Lato"/>
            </a:endParaRPr>
          </a:p>
        </p:txBody>
      </p:sp>
    </p:spTree>
    <p:extLst>
      <p:ext uri="{BB962C8B-B14F-4D97-AF65-F5344CB8AC3E}">
        <p14:creationId xmlns:p14="http://schemas.microsoft.com/office/powerpoint/2010/main" val="4147700845"/>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47600" y="1613118"/>
            <a:ext cx="7848799" cy="3631763"/>
          </a:xfrm>
          <a:prstGeom prst="rect">
            <a:avLst/>
          </a:prstGeom>
          <a:noFill/>
        </p:spPr>
        <p:txBody>
          <a:bodyPr wrap="square">
            <a:spAutoFit/>
          </a:bodyPr>
          <a:lstStyle/>
          <a:p>
            <a:pPr algn="ctr"/>
            <a:r>
              <a:rPr lang="pl-PL" sz="1800" b="1" i="0" u="none" strike="noStrike" baseline="0" dirty="0">
                <a:latin typeface="Lato"/>
              </a:rPr>
              <a:t>Zmiana kwalifikowalności VAT w projektach unijnych jedynie u połowy kontrolowanych JST</a:t>
            </a:r>
          </a:p>
          <a:p>
            <a:pPr algn="l"/>
            <a:endParaRPr lang="pl-PL" b="1" dirty="0">
              <a:latin typeface="Lato"/>
            </a:endParaRPr>
          </a:p>
          <a:p>
            <a:pPr algn="l"/>
            <a:r>
              <a:rPr lang="pl-PL" sz="1600" b="0" i="0" u="none" strike="noStrike" baseline="0" dirty="0">
                <a:latin typeface="Lato"/>
              </a:rPr>
              <a:t>Siedem JST66 (50,0%) terminowo złożyło do właściwego naczelnika US informacje o niedokonywaniu obniżenia kwoty VAT należnego o kwotę VAT naliczonego, finansowanej ze środków przeznaczonych na realizację projektów unijnych, stosownie do art. 17 ust. 3 ustawy </a:t>
            </a:r>
            <a:r>
              <a:rPr lang="pl-PL" sz="1600" b="0" u="none" strike="noStrike" baseline="0" dirty="0">
                <a:latin typeface="Lato"/>
              </a:rPr>
              <a:t>o centralizacji VAT.</a:t>
            </a:r>
          </a:p>
          <a:p>
            <a:pPr algn="l"/>
            <a:endParaRPr lang="pl-PL" sz="1600" b="0" i="0" u="none" strike="noStrike" baseline="0" dirty="0">
              <a:latin typeface="Lato"/>
            </a:endParaRPr>
          </a:p>
          <a:p>
            <a:pPr algn="l"/>
            <a:r>
              <a:rPr lang="pl-PL" sz="1600" b="0" i="0" u="none" strike="noStrike" baseline="0" dirty="0">
                <a:latin typeface="Lato"/>
              </a:rPr>
              <a:t>Pozostałe JST nie miały takiego obowiązku z uwagi na brak zmiany kwalifikowalności wydatków finansowanych z udziałem środków pochodzących ze środków unijnych. UM Szczecin z opóźnieniem od ośmiu do 11 dni poinformował podmioty, z którymi zawarł umowy o dofinansowanie, o niedokonaniu obniżenia kwoty podatku należnego o kwotę podatku naliczonego finansowaną ze środków przeznaczonych na realizację projektów finansowanych z udziałem środków unijnych.</a:t>
            </a:r>
            <a:endParaRPr lang="pl-PL" sz="1600" b="0" i="0" dirty="0">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None/>
              <a:defRPr/>
            </a:pPr>
            <a:r>
              <a:rPr lang="pl-PL" sz="1800" b="1" dirty="0">
                <a:solidFill>
                  <a:srgbClr val="000000"/>
                </a:solidFill>
                <a:latin typeface="Novecento wide Book"/>
              </a:rPr>
              <a:t>Informacja o wynikach kontroli NIK</a:t>
            </a:r>
          </a:p>
        </p:txBody>
      </p:sp>
    </p:spTree>
    <p:extLst>
      <p:ext uri="{BB962C8B-B14F-4D97-AF65-F5344CB8AC3E}">
        <p14:creationId xmlns:p14="http://schemas.microsoft.com/office/powerpoint/2010/main" val="3170917391"/>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pl-PL" sz="1800" b="1" dirty="0">
                <a:solidFill>
                  <a:srgbClr val="000000"/>
                </a:solidFill>
                <a:latin typeface="Novecento wide Book"/>
              </a:rPr>
              <a:t>Przykładowa ankieta dotycząca kwalifikowalności podatku VAT</a:t>
            </a:r>
          </a:p>
        </p:txBody>
      </p:sp>
      <p:graphicFrame>
        <p:nvGraphicFramePr>
          <p:cNvPr id="5" name="Symbol zastępczy zawartości 4">
            <a:extLst>
              <a:ext uri="{FF2B5EF4-FFF2-40B4-BE49-F238E27FC236}">
                <a16:creationId xmlns:a16="http://schemas.microsoft.com/office/drawing/2014/main" id="{DE42DF90-471C-4858-A459-A041A26F06B4}"/>
              </a:ext>
            </a:extLst>
          </p:cNvPr>
          <p:cNvGraphicFramePr>
            <a:graphicFrameLocks noGrp="1"/>
          </p:cNvGraphicFramePr>
          <p:nvPr>
            <p:ph idx="1"/>
            <p:extLst>
              <p:ext uri="{D42A27DB-BD31-4B8C-83A1-F6EECF244321}">
                <p14:modId xmlns:p14="http://schemas.microsoft.com/office/powerpoint/2010/main" val="22548480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070887"/>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pl-PL" sz="1800" b="1" dirty="0">
                <a:solidFill>
                  <a:srgbClr val="000000"/>
                </a:solidFill>
                <a:latin typeface="Novecento wide Book"/>
              </a:rPr>
              <a:t>Przykładowa ankieta dotycząca kwalifikowalności podatku VAT</a:t>
            </a:r>
          </a:p>
        </p:txBody>
      </p:sp>
      <p:graphicFrame>
        <p:nvGraphicFramePr>
          <p:cNvPr id="5" name="Symbol zastępczy zawartości 4">
            <a:extLst>
              <a:ext uri="{FF2B5EF4-FFF2-40B4-BE49-F238E27FC236}">
                <a16:creationId xmlns:a16="http://schemas.microsoft.com/office/drawing/2014/main" id="{DE42DF90-471C-4858-A459-A041A26F06B4}"/>
              </a:ext>
            </a:extLst>
          </p:cNvPr>
          <p:cNvGraphicFramePr>
            <a:graphicFrameLocks noGrp="1"/>
          </p:cNvGraphicFramePr>
          <p:nvPr>
            <p:ph idx="1"/>
            <p:extLst>
              <p:ext uri="{D42A27DB-BD31-4B8C-83A1-F6EECF244321}">
                <p14:modId xmlns:p14="http://schemas.microsoft.com/office/powerpoint/2010/main" val="2802869572"/>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76819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pl-PL" sz="1800" b="1" dirty="0">
                <a:solidFill>
                  <a:srgbClr val="000000"/>
                </a:solidFill>
                <a:latin typeface="Novecento wide Book"/>
              </a:rPr>
              <a:t>Przykładowa ankieta dotycząca kwalifikowalności podatku VAT</a:t>
            </a:r>
          </a:p>
        </p:txBody>
      </p:sp>
      <p:graphicFrame>
        <p:nvGraphicFramePr>
          <p:cNvPr id="5" name="Symbol zastępczy zawartości 4">
            <a:extLst>
              <a:ext uri="{FF2B5EF4-FFF2-40B4-BE49-F238E27FC236}">
                <a16:creationId xmlns:a16="http://schemas.microsoft.com/office/drawing/2014/main" id="{DE42DF90-471C-4858-A459-A041A26F06B4}"/>
              </a:ext>
            </a:extLst>
          </p:cNvPr>
          <p:cNvGraphicFramePr>
            <a:graphicFrameLocks noGrp="1"/>
          </p:cNvGraphicFramePr>
          <p:nvPr>
            <p:ph idx="1"/>
            <p:extLst>
              <p:ext uri="{D42A27DB-BD31-4B8C-83A1-F6EECF244321}">
                <p14:modId xmlns:p14="http://schemas.microsoft.com/office/powerpoint/2010/main" val="3761072959"/>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6527529"/>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buNone/>
            </a:pPr>
            <a:r>
              <a:rPr lang="pl-PL" sz="1800" b="1" dirty="0">
                <a:solidFill>
                  <a:srgbClr val="000000"/>
                </a:solidFill>
                <a:latin typeface="Novecento wide Book"/>
              </a:rPr>
              <a:t>Przykładowa ankieta dotycząca kwalifikowalności podatku VAT</a:t>
            </a:r>
          </a:p>
        </p:txBody>
      </p:sp>
      <p:graphicFrame>
        <p:nvGraphicFramePr>
          <p:cNvPr id="5" name="Symbol zastępczy zawartości 4">
            <a:extLst>
              <a:ext uri="{FF2B5EF4-FFF2-40B4-BE49-F238E27FC236}">
                <a16:creationId xmlns:a16="http://schemas.microsoft.com/office/drawing/2014/main" id="{DE42DF90-471C-4858-A459-A041A26F06B4}"/>
              </a:ext>
            </a:extLst>
          </p:cNvPr>
          <p:cNvGraphicFramePr>
            <a:graphicFrameLocks noGrp="1"/>
          </p:cNvGraphicFramePr>
          <p:nvPr>
            <p:ph idx="1"/>
            <p:extLst>
              <p:ext uri="{D42A27DB-BD31-4B8C-83A1-F6EECF244321}">
                <p14:modId xmlns:p14="http://schemas.microsoft.com/office/powerpoint/2010/main" val="3736572266"/>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1317445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Przykładowa ankieta dotycząca kwalifikowalności podatku VAT</a:t>
            </a:r>
          </a:p>
        </p:txBody>
      </p:sp>
      <p:graphicFrame>
        <p:nvGraphicFramePr>
          <p:cNvPr id="5" name="Symbol zastępczy zawartości 4">
            <a:extLst>
              <a:ext uri="{FF2B5EF4-FFF2-40B4-BE49-F238E27FC236}">
                <a16:creationId xmlns:a16="http://schemas.microsoft.com/office/drawing/2014/main" id="{DE42DF90-471C-4858-A459-A041A26F06B4}"/>
              </a:ext>
            </a:extLst>
          </p:cNvPr>
          <p:cNvGraphicFramePr>
            <a:graphicFrameLocks noGrp="1"/>
          </p:cNvGraphicFramePr>
          <p:nvPr>
            <p:ph idx="1"/>
            <p:extLst>
              <p:ext uri="{D42A27DB-BD31-4B8C-83A1-F6EECF244321}">
                <p14:modId xmlns:p14="http://schemas.microsoft.com/office/powerpoint/2010/main" val="250043779"/>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1945434"/>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439331"/>
            <a:ext cx="7920880" cy="4801314"/>
          </a:xfrm>
          <a:prstGeom prst="rect">
            <a:avLst/>
          </a:prstGeom>
          <a:noFill/>
        </p:spPr>
        <p:txBody>
          <a:bodyPr wrap="square">
            <a:spAutoFit/>
          </a:bodyPr>
          <a:lstStyle/>
          <a:p>
            <a:r>
              <a:rPr lang="pl-PL" sz="1800" b="0" i="0" u="none" strike="noStrike" baseline="0" dirty="0">
                <a:solidFill>
                  <a:srgbClr val="000000"/>
                </a:solidFill>
                <a:latin typeface="Calibri" panose="020F0502020204030204" pitchFamily="34" charset="0"/>
              </a:rPr>
              <a:t>Sposób korygowania i odzyskiwania nieprawidłowych wydatków został przedstawiony w Wytycznych w zakresie sposobu korygowania i odzyskiwania nieprawidłowych wydatków oraz raportowania nieprawidłowości w ramach programów operacyjnych polityki spójności na lata 2014-2020. </a:t>
            </a:r>
          </a:p>
          <a:p>
            <a:endParaRPr lang="pl-PL" sz="1800" b="0" i="0" u="none" strike="noStrike" baseline="0" dirty="0">
              <a:solidFill>
                <a:srgbClr val="00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W przypadku stwierdzenia przez IZ RPO WSL nieprawidłowości w zakresie wydatkowania środków dofinansowania, która wypełnia którąkolwiek z przesłanek określonych w art. 207 UFP tj. : </a:t>
            </a:r>
          </a:p>
          <a:p>
            <a:pPr marL="742950" lvl="1" indent="-285750">
              <a:buFont typeface="Arial" panose="020B0604020202020204" pitchFamily="34" charset="0"/>
              <a:buChar char="•"/>
            </a:pPr>
            <a:r>
              <a:rPr lang="pl-PL" b="0" i="0" u="none" strike="noStrike" baseline="0" dirty="0">
                <a:solidFill>
                  <a:srgbClr val="000000"/>
                </a:solidFill>
                <a:latin typeface="Calibri" panose="020F0502020204030204" pitchFamily="34" charset="0"/>
              </a:rPr>
              <a:t>wykorzystanie niezgodnie z przeznaczeniem, </a:t>
            </a:r>
          </a:p>
          <a:p>
            <a:pPr marL="742950" lvl="1" indent="-285750">
              <a:buFont typeface="Arial" panose="020B0604020202020204" pitchFamily="34" charset="0"/>
              <a:buChar char="•"/>
            </a:pPr>
            <a:r>
              <a:rPr lang="pl-PL" b="0" i="0" u="none" strike="noStrike" baseline="0" dirty="0">
                <a:solidFill>
                  <a:srgbClr val="000000"/>
                </a:solidFill>
                <a:latin typeface="Calibri" panose="020F0502020204030204" pitchFamily="34" charset="0"/>
              </a:rPr>
              <a:t>wykorzystanie z naruszeniem procedur, o których mowa w art. 184 ustawy o finansach publicznych, </a:t>
            </a:r>
          </a:p>
          <a:p>
            <a:pPr marL="742950" lvl="1" indent="-285750">
              <a:buFont typeface="Arial" panose="020B0604020202020204" pitchFamily="34" charset="0"/>
              <a:buChar char="•"/>
            </a:pPr>
            <a:r>
              <a:rPr lang="pl-PL" b="0" i="0" u="none" strike="noStrike" baseline="0" dirty="0">
                <a:solidFill>
                  <a:srgbClr val="000000"/>
                </a:solidFill>
                <a:latin typeface="Calibri" panose="020F0502020204030204" pitchFamily="34" charset="0"/>
              </a:rPr>
              <a:t>pobranie nienależnie lub w nadmiernej wysokości </a:t>
            </a:r>
          </a:p>
          <a:p>
            <a:endParaRPr lang="pl-PL" sz="1800" b="0" i="0" u="none" strike="noStrike" baseline="0" dirty="0">
              <a:solidFill>
                <a:srgbClr val="000000"/>
              </a:solidFill>
              <a:latin typeface="Calibri" panose="020F0502020204030204" pitchFamily="34" charset="0"/>
            </a:endParaRPr>
          </a:p>
          <a:p>
            <a:r>
              <a:rPr lang="pl-PL" sz="1800" b="0" i="0" u="none" strike="noStrike" baseline="0" dirty="0">
                <a:solidFill>
                  <a:srgbClr val="000000"/>
                </a:solidFill>
                <a:latin typeface="Calibri" panose="020F0502020204030204" pitchFamily="34" charset="0"/>
              </a:rPr>
              <a:t>dofinansowanie podlega zwrotowi na zasadach i w terminach w określonych w UFP. Jeśli beneficjent nie dokona zwrotu środków na zasadach i w terminach określonych w art. 207 UFP IZ RPO WSL podejmuje czynności zmierzające do odzyskania dofinansowania z wykorzystaniem dostępnych środków prawnych. </a:t>
            </a:r>
            <a:endParaRPr lang="pl-PL" b="0" i="0" dirty="0">
              <a:solidFill>
                <a:srgbClr val="333333"/>
              </a:solidFill>
              <a:effectLst/>
              <a:latin typeface="Open Sans"/>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Odzyskiwanie i zwroty środków, w tym skutki niewykonania zobowiązania zwrotu środków </a:t>
            </a:r>
          </a:p>
        </p:txBody>
      </p:sp>
    </p:spTree>
    <p:extLst>
      <p:ext uri="{BB962C8B-B14F-4D97-AF65-F5344CB8AC3E}">
        <p14:creationId xmlns:p14="http://schemas.microsoft.com/office/powerpoint/2010/main" val="3660744175"/>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997839"/>
            <a:ext cx="7920880" cy="2862322"/>
          </a:xfrm>
          <a:prstGeom prst="rect">
            <a:avLst/>
          </a:prstGeom>
          <a:noFill/>
        </p:spPr>
        <p:txBody>
          <a:bodyPr wrap="square">
            <a:spAutoFit/>
          </a:bodyPr>
          <a:lstStyle/>
          <a:p>
            <a:r>
              <a:rPr lang="pl-PL" sz="1800" b="0" i="0" u="none" strike="noStrike" baseline="0" dirty="0">
                <a:solidFill>
                  <a:srgbClr val="000000"/>
                </a:solidFill>
                <a:latin typeface="Calibri" panose="020F0502020204030204" pitchFamily="34" charset="0"/>
              </a:rPr>
              <a:t>W przypadku projektów, których koszty podatku VAT podlegają częściowej możliwości odzyskania podatku VAT, na podstawie proporcji, wynikającej z prawodawstwa krajowego w ramach mechanizmu rocznych korekt podatku odliczonego, wynikającego z art. 90c oraz art.91 ust.1 i 2 ustawy o VAT zwrot środków wynikający ze zmiany proporcji i zwiększenia wartości kosztów niekwalifikowalnych, następuje w terminie 14 dni od dnia złożenia deklaracji podatkowej składanej za pierwszy okres rozliczeniowy roku następującego po roku podatkowym, za który dokonuje się korekty proporcji za poprzedni rok. Jeżeli beneficjent prawidłowo zastosował przepisy ustawy o VAT zwrot środków we wskazanym terminie dokonywany jest bez odsetek. </a:t>
            </a:r>
            <a:endParaRPr lang="pl-PL" b="0" i="0" dirty="0">
              <a:solidFill>
                <a:srgbClr val="333333"/>
              </a:solidFill>
              <a:effectLst/>
              <a:latin typeface="Open Sans"/>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Odzyskiwanie i zwroty środków, w tym skutki niewykonania zobowiązania zwrotu środków </a:t>
            </a:r>
          </a:p>
        </p:txBody>
      </p:sp>
    </p:spTree>
    <p:extLst>
      <p:ext uri="{BB962C8B-B14F-4D97-AF65-F5344CB8AC3E}">
        <p14:creationId xmlns:p14="http://schemas.microsoft.com/office/powerpoint/2010/main" val="4107317238"/>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47600" y="2132856"/>
            <a:ext cx="7848799" cy="2585323"/>
          </a:xfrm>
          <a:prstGeom prst="rect">
            <a:avLst/>
          </a:prstGeom>
          <a:noFill/>
        </p:spPr>
        <p:txBody>
          <a:bodyPr wrap="square">
            <a:spAutoFit/>
          </a:bodyPr>
          <a:lstStyle/>
          <a:p>
            <a:r>
              <a:rPr lang="pl-PL" sz="1800" b="0" i="0" u="none" strike="noStrike" baseline="0" dirty="0">
                <a:solidFill>
                  <a:srgbClr val="000000"/>
                </a:solidFill>
                <a:latin typeface="Lato"/>
              </a:rPr>
              <a:t>Obszarami szczególnie wrażliwymi na wystąpienie nieprawidłowości na podstawie doświadczeń z okresu programowania 2007-2013 są: </a:t>
            </a:r>
          </a:p>
          <a:p>
            <a:pPr algn="l"/>
            <a:endParaRPr lang="pl-PL" sz="1800" b="0" i="0" u="none" strike="noStrike" baseline="0" dirty="0">
              <a:solidFill>
                <a:srgbClr val="000000"/>
              </a:solidFill>
              <a:latin typeface="Lato"/>
            </a:endParaRPr>
          </a:p>
          <a:p>
            <a:r>
              <a:rPr lang="pl-PL" sz="1800" b="0" i="0" u="none" strike="noStrike" baseline="0" dirty="0">
                <a:solidFill>
                  <a:srgbClr val="000000"/>
                </a:solidFill>
                <a:latin typeface="Lato"/>
              </a:rPr>
              <a:t>3. Refundacja wydatków niekwalifikowalnych, w tym w szczególności: </a:t>
            </a:r>
          </a:p>
          <a:p>
            <a:r>
              <a:rPr lang="pl-PL" sz="1800" b="0" i="0" u="none" strike="noStrike" baseline="0" dirty="0">
                <a:solidFill>
                  <a:srgbClr val="000000"/>
                </a:solidFill>
                <a:latin typeface="Lato"/>
              </a:rPr>
              <a:t>a. podwójne sfinansowanie tego samego wydatku np. zrefundowanie podatku VAT podlegającego zwrotowi w oparciu o ustawę o </a:t>
            </a:r>
            <a:r>
              <a:rPr lang="pl-PL" sz="1800" b="0" i="0" u="none" strike="noStrike" baseline="0" dirty="0" err="1">
                <a:solidFill>
                  <a:srgbClr val="000000"/>
                </a:solidFill>
                <a:latin typeface="Lato"/>
              </a:rPr>
              <a:t>VATzrefundowanie</a:t>
            </a:r>
            <a:r>
              <a:rPr lang="pl-PL" sz="1800" b="0" i="0" u="none" strike="noStrike" baseline="0" dirty="0">
                <a:solidFill>
                  <a:srgbClr val="000000"/>
                </a:solidFill>
                <a:latin typeface="Lato"/>
              </a:rPr>
              <a:t> wydatku podlegającego finansowaniu w ramach innego programu współfinansowanego ze środków publicznych</a:t>
            </a:r>
            <a:r>
              <a:rPr lang="pl-PL" dirty="0">
                <a:solidFill>
                  <a:srgbClr val="000000"/>
                </a:solidFill>
              </a:rPr>
              <a:t>.</a:t>
            </a:r>
            <a:endParaRPr lang="pl-PL" sz="1800" b="0" i="0" u="none" strike="noStrike" baseline="0" dirty="0">
              <a:solidFill>
                <a:srgbClr val="000000"/>
              </a:solidFill>
              <a:latin typeface="Calibri" panose="020F0502020204030204" pitchFamily="34" charset="0"/>
            </a:endParaRPr>
          </a:p>
          <a:p>
            <a:endParaRPr lang="pl-PL" b="0" i="0" dirty="0">
              <a:solidFill>
                <a:srgbClr val="333333"/>
              </a:solidFill>
              <a:effectLst/>
              <a:latin typeface="Open Sans"/>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Rodzaje nieprawidłowości </a:t>
            </a:r>
          </a:p>
        </p:txBody>
      </p:sp>
    </p:spTree>
    <p:extLst>
      <p:ext uri="{BB962C8B-B14F-4D97-AF65-F5344CB8AC3E}">
        <p14:creationId xmlns:p14="http://schemas.microsoft.com/office/powerpoint/2010/main" val="3772436811"/>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274838"/>
            <a:ext cx="7848798" cy="2308324"/>
          </a:xfrm>
          <a:prstGeom prst="rect">
            <a:avLst/>
          </a:prstGeom>
          <a:noFill/>
        </p:spPr>
        <p:txBody>
          <a:bodyPr wrap="square">
            <a:spAutoFit/>
          </a:bodyPr>
          <a:lstStyle/>
          <a:p>
            <a:r>
              <a:rPr lang="pl-PL" sz="1800" i="0" u="none" strike="noStrike" baseline="0" dirty="0">
                <a:solidFill>
                  <a:srgbClr val="000000"/>
                </a:solidFill>
                <a:latin typeface="Lato"/>
              </a:rPr>
              <a:t>Beneficjent zobowiązany jest do zwrotu zrefundowanego w ramach projektu, odpowiednio w całości lub w części poniesionego, podatku VAT, jeżeli w trakcie realizacji bądź w okresie trwałości, zaistnieją przesłanki umożliwiające odzyskanie tego podatku przez beneficjenta. Beneficjent zobowiązany jest wówczas do zwrotu tych środków zgodnie z zasadami opisanymi w punkcie 6.2 niniejszego przewodnika. </a:t>
            </a:r>
          </a:p>
          <a:p>
            <a:r>
              <a:rPr lang="pl-PL" sz="1800" i="0" u="none" strike="noStrike" baseline="0" dirty="0">
                <a:solidFill>
                  <a:srgbClr val="000000"/>
                </a:solidFill>
                <a:latin typeface="Lato"/>
              </a:rPr>
              <a:t>W przypadku braku działania ze strony beneficjenta IZ RPO WSL podejmuje środki prawne zmierzające do odzyskania dofinansowania. </a:t>
            </a:r>
            <a:endParaRPr lang="pl-PL" i="0" dirty="0">
              <a:solidFill>
                <a:srgbClr val="333333"/>
              </a:solidFill>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Odzyskiwanie i zwroty środków, w tym skutki niewykonania zobowiązania zwrotu środków </a:t>
            </a:r>
          </a:p>
        </p:txBody>
      </p:sp>
    </p:spTree>
    <p:extLst>
      <p:ext uri="{BB962C8B-B14F-4D97-AF65-F5344CB8AC3E}">
        <p14:creationId xmlns:p14="http://schemas.microsoft.com/office/powerpoint/2010/main" val="33027378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151727"/>
            <a:ext cx="8064896" cy="2554545"/>
          </a:xfrm>
          <a:prstGeom prst="rect">
            <a:avLst/>
          </a:prstGeom>
          <a:noFill/>
        </p:spPr>
        <p:txBody>
          <a:bodyPr wrap="square">
            <a:spAutoFit/>
          </a:bodyPr>
          <a:lstStyle/>
          <a:p>
            <a:pPr eaLnBrk="1" fontAlgn="auto" hangingPunct="1">
              <a:spcBef>
                <a:spcPts val="0"/>
              </a:spcBef>
              <a:spcAft>
                <a:spcPts val="0"/>
              </a:spcAft>
              <a:defRPr/>
            </a:pPr>
            <a:r>
              <a:rPr lang="pl-PL" sz="1600" dirty="0">
                <a:effectLst/>
                <a:latin typeface="Lato" panose="020F0502020204030203"/>
                <a:ea typeface="Calibri" panose="020F0502020204030204" pitchFamily="34" charset="0"/>
                <a:cs typeface="Times New Roman" panose="02020603050405020304" pitchFamily="18" charset="0"/>
              </a:rPr>
              <a:t>W przypadku projektów, w których beneficjent ma możliwość częściowego odliczenia podatku VAT np. z uwagi na fakt prowadzenia działalności opodatkowanej, nieopodatkowanej lub zwolnionej z opodatkowania podatkiem VAT, IZ RPO WSL dopuszcza możliwość kwalifikowania podatku VAT w części, proporcjonalnie do rodzaju prowadzonej działalności. </a:t>
            </a:r>
          </a:p>
          <a:p>
            <a:pPr eaLnBrk="1" fontAlgn="auto" hangingPunct="1">
              <a:spcBef>
                <a:spcPts val="0"/>
              </a:spcBef>
              <a:spcAft>
                <a:spcPts val="0"/>
              </a:spcAft>
              <a:defRPr/>
            </a:pPr>
            <a:endParaRPr lang="pl-PL" sz="1600" dirty="0">
              <a:latin typeface="Lato" panose="020F0502020204030203"/>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pl-PL" sz="1600" dirty="0">
                <a:effectLst/>
                <a:latin typeface="Lato" panose="020F0502020204030203"/>
                <a:ea typeface="Calibri" panose="020F0502020204030204" pitchFamily="34" charset="0"/>
                <a:cs typeface="Times New Roman" panose="02020603050405020304" pitchFamily="18" charset="0"/>
              </a:rPr>
              <a:t>W każdym z wymienionych wyżej przypadków, </a:t>
            </a:r>
            <a:r>
              <a:rPr lang="pl-PL" sz="1600" b="1" dirty="0">
                <a:effectLst/>
                <a:latin typeface="Lato" panose="020F0502020204030203"/>
                <a:ea typeface="Calibri" panose="020F0502020204030204" pitchFamily="34" charset="0"/>
                <a:cs typeface="Times New Roman" panose="02020603050405020304" pitchFamily="18" charset="0"/>
              </a:rPr>
              <a:t>potwierdzenie kwalifikowalności podatku od towarów i usług określone zostaje na podstawie </a:t>
            </a:r>
            <a:r>
              <a:rPr lang="pl-PL" sz="1600" b="1" u="sng" dirty="0">
                <a:effectLst/>
                <a:latin typeface="Lato" panose="020F0502020204030203"/>
                <a:ea typeface="Calibri" panose="020F0502020204030204" pitchFamily="34" charset="0"/>
                <a:cs typeface="Times New Roman" panose="02020603050405020304" pitchFamily="18" charset="0"/>
              </a:rPr>
              <a:t>indywidualnej interpretacji </a:t>
            </a:r>
            <a:r>
              <a:rPr lang="pl-PL" sz="1600" dirty="0">
                <a:effectLst/>
                <a:latin typeface="Lato" panose="020F0502020204030203"/>
                <a:ea typeface="Calibri" panose="020F0502020204030204" pitchFamily="34" charset="0"/>
                <a:cs typeface="Times New Roman" panose="02020603050405020304" pitchFamily="18" charset="0"/>
              </a:rPr>
              <a:t>przepisów prawa podatkowego, </a:t>
            </a:r>
            <a:r>
              <a:rPr lang="pl-PL" sz="1600" u="sng" dirty="0">
                <a:effectLst/>
                <a:latin typeface="Lato" panose="020F0502020204030203"/>
                <a:ea typeface="Calibri" panose="020F0502020204030204" pitchFamily="34" charset="0"/>
                <a:cs typeface="Times New Roman" panose="02020603050405020304" pitchFamily="18" charset="0"/>
              </a:rPr>
              <a:t>złożonej najpóźniej do pierwszego wniosku o płatność. </a:t>
            </a:r>
            <a:endParaRPr lang="pl-PL" sz="1600" u="sng" spc="-10" dirty="0">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Przewodnik dla beneficjentów EFRR RPO WSL 2014-2020</a:t>
            </a:r>
          </a:p>
          <a:p>
            <a:pPr algn="ctr">
              <a:spcBef>
                <a:spcPts val="0"/>
              </a:spcBef>
              <a:buNone/>
            </a:pPr>
            <a:r>
              <a:rPr lang="pl-PL" altLang="pl-PL" sz="1800" b="1" dirty="0">
                <a:latin typeface="Novecento wide Book"/>
              </a:rPr>
              <a:t>(wersja 13)</a:t>
            </a:r>
          </a:p>
        </p:txBody>
      </p:sp>
    </p:spTree>
    <p:extLst>
      <p:ext uri="{BB962C8B-B14F-4D97-AF65-F5344CB8AC3E}">
        <p14:creationId xmlns:p14="http://schemas.microsoft.com/office/powerpoint/2010/main" val="831406984"/>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dirty="0"/>
              <a:t>Zastąpienie z dniem 1 października 2020 r. deklaracji VAT-7 plikiem JPK_VAT (JPK_V7M oraz JPK_V7K) </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407428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88A86DB-A840-480C-81C7-B7CA39F4DD82}"/>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Podstawa prawna</a:t>
            </a:r>
          </a:p>
        </p:txBody>
      </p:sp>
      <p:sp>
        <p:nvSpPr>
          <p:cNvPr id="4" name="Symbol zastępczy tekstu 3">
            <a:extLst>
              <a:ext uri="{FF2B5EF4-FFF2-40B4-BE49-F238E27FC236}">
                <a16:creationId xmlns:a16="http://schemas.microsoft.com/office/drawing/2014/main" id="{44AAC258-7FFE-4D91-83F3-02750F397A55}"/>
              </a:ext>
            </a:extLst>
          </p:cNvPr>
          <p:cNvSpPr>
            <a:spLocks noGrp="1"/>
          </p:cNvSpPr>
          <p:nvPr>
            <p:ph type="body" idx="1"/>
          </p:nvPr>
        </p:nvSpPr>
        <p:spPr>
          <a:xfrm>
            <a:off x="457200" y="2019721"/>
            <a:ext cx="8229600" cy="3153527"/>
          </a:xfrm>
        </p:spPr>
        <p:txBody>
          <a:bodyPr/>
          <a:lstStyle/>
          <a:p>
            <a:pPr marL="0" indent="0">
              <a:buNone/>
              <a:defRPr/>
            </a:pPr>
            <a:r>
              <a:rPr lang="pl-PL" sz="1800" dirty="0">
                <a:solidFill>
                  <a:srgbClr val="333333"/>
                </a:solidFill>
                <a:latin typeface="Lato"/>
              </a:rPr>
              <a:t>Art. 99 i art. 109 ustawy z dnia 11 marca 2004 r. o podatku od towarów i usług oraz niektórych innych ustaw </a:t>
            </a:r>
          </a:p>
          <a:p>
            <a:pPr marL="0" indent="0">
              <a:buNone/>
              <a:defRPr/>
            </a:pPr>
            <a:endParaRPr lang="pl-PL" sz="1800" dirty="0">
              <a:solidFill>
                <a:srgbClr val="333333"/>
              </a:solidFill>
              <a:latin typeface="Lato"/>
            </a:endParaRPr>
          </a:p>
          <a:p>
            <a:pPr marL="0" indent="0">
              <a:buNone/>
              <a:defRPr/>
            </a:pPr>
            <a:r>
              <a:rPr lang="pl-PL" sz="1800" dirty="0">
                <a:solidFill>
                  <a:srgbClr val="333333"/>
                </a:solidFill>
                <a:latin typeface="Lato"/>
              </a:rPr>
              <a:t>Rozporządzenie Ministra Finansów, Inwestycji i Rozwoju z dnia 15 października 2019 r. </a:t>
            </a:r>
            <a:r>
              <a:rPr lang="pl-PL" sz="1800" b="1" dirty="0">
                <a:solidFill>
                  <a:srgbClr val="333333"/>
                </a:solidFill>
                <a:latin typeface="Lato"/>
              </a:rPr>
              <a:t>w sprawie szczegółowego zakresu danych zawartych w deklaracjach podatkowych i w ewidencji w zakresie podatku od towarów i usług </a:t>
            </a:r>
            <a:r>
              <a:rPr lang="pl-PL" sz="1800" dirty="0">
                <a:solidFill>
                  <a:srgbClr val="333333"/>
                </a:solidFill>
                <a:latin typeface="Lato"/>
              </a:rPr>
              <a:t>(Dz.U. poz. 1988) </a:t>
            </a:r>
          </a:p>
          <a:p>
            <a:pPr marL="0" indent="0">
              <a:buNone/>
              <a:defRPr/>
            </a:pPr>
            <a:endParaRPr lang="pl-PL" altLang="pl-PL" sz="1800" dirty="0">
              <a:solidFill>
                <a:srgbClr val="333333"/>
              </a:solidFill>
              <a:latin typeface="Lato"/>
            </a:endParaRPr>
          </a:p>
          <a:p>
            <a:pPr marL="0" indent="0">
              <a:buNone/>
              <a:defRPr/>
            </a:pPr>
            <a:r>
              <a:rPr lang="pl-PL" altLang="pl-PL" sz="1800" dirty="0">
                <a:solidFill>
                  <a:srgbClr val="333333"/>
                </a:solidFill>
                <a:latin typeface="Lato"/>
              </a:rPr>
              <a:t>Broszura informacyjna dot. struktury JPK_VAT z deklaracją </a:t>
            </a:r>
            <a:r>
              <a:rPr lang="pl-PL" sz="1800" dirty="0">
                <a:solidFill>
                  <a:srgbClr val="333333"/>
                </a:solidFill>
                <a:latin typeface="Lato"/>
                <a:hlinkClick r:id="rId3">
                  <a:extLst>
                    <a:ext uri="{A12FA001-AC4F-418D-AE19-62706E023703}">
                      <ahyp:hlinkClr xmlns:ahyp="http://schemas.microsoft.com/office/drawing/2018/hyperlinkcolor" xmlns="" val="tx"/>
                    </a:ext>
                  </a:extLst>
                </a:hlinkClick>
              </a:rPr>
              <a:t>https://www.gov.pl/web/kas/struktury-jpk</a:t>
            </a:r>
            <a:endParaRPr lang="pl-PL" sz="1800" dirty="0">
              <a:solidFill>
                <a:srgbClr val="333333"/>
              </a:solidFill>
              <a:latin typeface="Lato"/>
            </a:endParaRPr>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8415EE80-1D7B-4D34-8B48-76B119DB1EE9}"/>
              </a:ext>
            </a:extLst>
          </p:cNvPr>
          <p:cNvSpPr>
            <a:spLocks noGrp="1"/>
          </p:cNvSpPr>
          <p:nvPr>
            <p:ph idx="1"/>
          </p:nvPr>
        </p:nvSpPr>
        <p:spPr>
          <a:xfrm>
            <a:off x="755576" y="1257101"/>
            <a:ext cx="7886700" cy="4620171"/>
          </a:xfrm>
        </p:spPr>
        <p:txBody>
          <a:bodyPr/>
          <a:lstStyle/>
          <a:p>
            <a:pPr marL="0" indent="0" algn="ctr">
              <a:buNone/>
            </a:pPr>
            <a:r>
              <a:rPr lang="pl-PL" sz="2000" b="0" i="0" dirty="0">
                <a:solidFill>
                  <a:srgbClr val="000000"/>
                </a:solidFill>
                <a:effectLst/>
                <a:latin typeface="Lato"/>
              </a:rPr>
              <a:t>JPK_VAT z deklaracją to dokument elektroniczny, który będzie się składał z dwóch części</a:t>
            </a:r>
          </a:p>
          <a:p>
            <a:endParaRPr lang="pl-PL" dirty="0"/>
          </a:p>
        </p:txBody>
      </p:sp>
      <p:sp>
        <p:nvSpPr>
          <p:cNvPr id="5" name="Symbol zastępczy numeru slajdu 4">
            <a:extLst>
              <a:ext uri="{FF2B5EF4-FFF2-40B4-BE49-F238E27FC236}">
                <a16:creationId xmlns:a16="http://schemas.microsoft.com/office/drawing/2014/main" id="{8F672DBF-C653-45EB-8F60-CA044BD3A2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234EF7-956C-47AB-804E-B3F59183F99B}" type="slidenum">
              <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272</a:t>
            </a:fld>
            <a:endParaRPr kumimoji="0" lang="pl-PL"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76E77657-56A3-4DEA-B4D3-BAF8160444ED}"/>
              </a:ext>
            </a:extLst>
          </p:cNvPr>
          <p:cNvGraphicFramePr/>
          <p:nvPr/>
        </p:nvGraphicFramePr>
        <p:xfrm>
          <a:off x="755576" y="2492896"/>
          <a:ext cx="7488832"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4">
            <a:extLst>
              <a:ext uri="{FF2B5EF4-FFF2-40B4-BE49-F238E27FC236}">
                <a16:creationId xmlns:a16="http://schemas.microsoft.com/office/drawing/2014/main" id="{9CFB8D8D-1641-4318-9E9F-DDEE02CBE839}"/>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JPK_VAT z deklaracją</a:t>
            </a:r>
          </a:p>
        </p:txBody>
      </p:sp>
    </p:spTree>
    <p:extLst>
      <p:ext uri="{BB962C8B-B14F-4D97-AF65-F5344CB8AC3E}">
        <p14:creationId xmlns:p14="http://schemas.microsoft.com/office/powerpoint/2010/main" val="3471970547"/>
      </p:ext>
    </p:extLst>
  </p:cSld>
  <p:clrMapOvr>
    <a:overrideClrMapping bg1="lt1" tx1="dk1" bg2="lt2" tx2="dk2" accent1="accent1" accent2="accent2" accent3="accent3" accent4="accent4" accent5="accent5" accent6="accent6" hlink="hlink" folHlink="folHlink"/>
  </p:clrMapOvr>
</p:sld>
</file>

<file path=ppt/slides/slide2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a:extLst>
              <a:ext uri="{FF2B5EF4-FFF2-40B4-BE49-F238E27FC236}">
                <a16:creationId xmlns:a16="http://schemas.microsoft.com/office/drawing/2014/main" id="{F1048366-A580-4217-92E7-6EAF38F5CD21}"/>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a:extLst>
              <a:ext uri="{FF2B5EF4-FFF2-40B4-BE49-F238E27FC236}">
                <a16:creationId xmlns:a16="http://schemas.microsoft.com/office/drawing/2014/main" id="{F5D07389-F64C-4E80-BD2F-E721FEA71E30}"/>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eaLnBrk="1" latinLnBrk="0" hangingPunct="1">
              <a:lnSpc>
                <a:spcPct val="100000"/>
              </a:lnSpc>
              <a:buClrTx/>
              <a:buSzTx/>
              <a:buFont typeface="Arial" panose="020B0604020202020204" pitchFamily="34" charset="0"/>
              <a:buNone/>
              <a:tabLst/>
              <a:defRPr sz="1800" b="1">
                <a:latin typeface="Novecento wide Book"/>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r>
              <a:rPr lang="pl-PL" altLang="pl-PL" dirty="0"/>
              <a:t>JPK_V7M i JPK_V7K – wejście w życie</a:t>
            </a:r>
          </a:p>
        </p:txBody>
      </p:sp>
    </p:spTree>
    <p:extLst>
      <p:ext uri="{BB962C8B-B14F-4D97-AF65-F5344CB8AC3E}">
        <p14:creationId xmlns:p14="http://schemas.microsoft.com/office/powerpoint/2010/main" val="1979604855"/>
      </p:ext>
    </p:extLst>
  </p:cSld>
  <p:clrMapOvr>
    <a:overrideClrMapping bg1="lt1" tx1="dk1" bg2="lt2" tx2="dk2" accent1="accent1" accent2="accent2" accent3="accent3" accent4="accent4" accent5="accent5" accent6="accent6" hlink="hlink" folHlink="folHlink"/>
  </p:clrMapOvr>
</p:sld>
</file>

<file path=ppt/slides/slide27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C9A134BD-BC20-4E03-8D03-DAF475BC79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274</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extBox 4">
            <a:extLst>
              <a:ext uri="{FF2B5EF4-FFF2-40B4-BE49-F238E27FC236}">
                <a16:creationId xmlns:a16="http://schemas.microsoft.com/office/drawing/2014/main" id="{314D27C8-3B26-4B5D-8E34-49B7BBF00363}"/>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JPK_V7M i JPK_V7K – wejście w życie a korekty tradycyjnych deklaracji</a:t>
            </a:r>
          </a:p>
        </p:txBody>
      </p:sp>
      <p:sp>
        <p:nvSpPr>
          <p:cNvPr id="12" name="Symbol zastępczy zawartości 11">
            <a:extLst>
              <a:ext uri="{FF2B5EF4-FFF2-40B4-BE49-F238E27FC236}">
                <a16:creationId xmlns:a16="http://schemas.microsoft.com/office/drawing/2014/main" id="{265DA20A-CE83-4B5E-A7EF-46EFE40C9805}"/>
              </a:ext>
            </a:extLst>
          </p:cNvPr>
          <p:cNvSpPr>
            <a:spLocks noGrp="1"/>
          </p:cNvSpPr>
          <p:nvPr>
            <p:ph idx="1"/>
          </p:nvPr>
        </p:nvSpPr>
        <p:spPr>
          <a:xfrm>
            <a:off x="457200" y="2577230"/>
            <a:ext cx="8229600" cy="1493729"/>
          </a:xfrm>
        </p:spPr>
        <p:txBody>
          <a:bodyPr/>
          <a:lstStyle/>
          <a:p>
            <a:pPr marL="0" indent="0">
              <a:buNone/>
            </a:pPr>
            <a:r>
              <a:rPr lang="pl-PL" sz="1800" dirty="0">
                <a:latin typeface="Lato"/>
              </a:rPr>
              <a:t>Do korekt deklaracji i ewidencji składanych za okresy rozliczeniowe poprzedzające rozliczenie na nowych zasadach należy stosować regulacje prawne obowiązujące za okres, za który jest składana korekta deklaracji lub ewidencji (czyli korekty deklaracji i JPK_VAT złożonych pierwotnie na starych zasadach, składane są również według starych zasad).</a:t>
            </a:r>
          </a:p>
          <a:p>
            <a:endParaRPr lang="pl-PL" dirty="0"/>
          </a:p>
        </p:txBody>
      </p:sp>
    </p:spTree>
    <p:extLst>
      <p:ext uri="{BB962C8B-B14F-4D97-AF65-F5344CB8AC3E}">
        <p14:creationId xmlns:p14="http://schemas.microsoft.com/office/powerpoint/2010/main" val="1943972867"/>
      </p:ext>
    </p:extLst>
  </p:cSld>
  <p:clrMapOvr>
    <a:overrideClrMapping bg1="lt1" tx1="dk1" bg2="lt2" tx2="dk2" accent1="accent1" accent2="accent2" accent3="accent3" accent4="accent4" accent5="accent5" accent6="accent6" hlink="hlink" folHlink="folHlink"/>
  </p:clrMapOvr>
</p:sld>
</file>

<file path=ppt/slides/slide2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BC239A38-27CF-4D4B-81FF-19A39DB99FC0}"/>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4">
            <a:extLst>
              <a:ext uri="{FF2B5EF4-FFF2-40B4-BE49-F238E27FC236}">
                <a16:creationId xmlns:a16="http://schemas.microsoft.com/office/drawing/2014/main" id="{26A2B4B3-9D78-461B-8760-4E0667CF550C}"/>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Zastosowanie JPK_VAT</a:t>
            </a:r>
          </a:p>
        </p:txBody>
      </p:sp>
    </p:spTree>
    <p:extLst>
      <p:ext uri="{BB962C8B-B14F-4D97-AF65-F5344CB8AC3E}">
        <p14:creationId xmlns:p14="http://schemas.microsoft.com/office/powerpoint/2010/main" val="1425692179"/>
      </p:ext>
    </p:extLst>
  </p:cSld>
  <p:clrMapOvr>
    <a:overrideClrMapping bg1="lt1" tx1="dk1" bg2="lt2" tx2="dk2" accent1="accent1" accent2="accent2" accent3="accent3" accent4="accent4" accent5="accent5" accent6="accent6" hlink="hlink" folHlink="folHlink"/>
  </p:clrMapOvr>
</p:sld>
</file>

<file path=ppt/slides/slide2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D1B25668-4943-4C5F-8D69-20860378658F}"/>
              </a:ext>
            </a:extLst>
          </p:cNvPr>
          <p:cNvGraphicFramePr>
            <a:graphicFrameLocks noGrp="1"/>
          </p:cNvGraphicFramePr>
          <p:nvPr>
            <p:ph idx="1"/>
          </p:nvPr>
        </p:nvGraphicFramePr>
        <p:xfrm>
          <a:off x="457200" y="1449887"/>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4">
            <a:extLst>
              <a:ext uri="{FF2B5EF4-FFF2-40B4-BE49-F238E27FC236}">
                <a16:creationId xmlns:a16="http://schemas.microsoft.com/office/drawing/2014/main" id="{17A53699-DAB2-437B-84AD-836DF0852E5F}"/>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Zawartość nowego pliku JPK_VAT</a:t>
            </a:r>
          </a:p>
        </p:txBody>
      </p:sp>
    </p:spTree>
    <p:extLst>
      <p:ext uri="{BB962C8B-B14F-4D97-AF65-F5344CB8AC3E}">
        <p14:creationId xmlns:p14="http://schemas.microsoft.com/office/powerpoint/2010/main" val="2693283309"/>
      </p:ext>
    </p:extLst>
  </p:cSld>
  <p:clrMapOvr>
    <a:overrideClrMapping bg1="lt1" tx1="dk1" bg2="lt2" tx2="dk2" accent1="accent1" accent2="accent2" accent3="accent3" accent4="accent4" accent5="accent5" accent6="accent6" hlink="hlink" folHlink="folHlink"/>
  </p:clrMapOvr>
</p:sld>
</file>

<file path=ppt/slides/slide2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67FF2906-32D6-4ABB-BBAE-19BA5CFC3C44}"/>
              </a:ext>
            </a:extLst>
          </p:cNvPr>
          <p:cNvGraphicFramePr>
            <a:graphicFrameLocks noGrp="1"/>
          </p:cNvGraphicFramePr>
          <p:nvPr>
            <p:ph idx="1"/>
          </p:nvPr>
        </p:nvGraphicFramePr>
        <p:xfrm>
          <a:off x="457200" y="1268762"/>
          <a:ext cx="8229600" cy="48574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Symbol zastępczy numeru slajdu 4">
            <a:extLst>
              <a:ext uri="{FF2B5EF4-FFF2-40B4-BE49-F238E27FC236}">
                <a16:creationId xmlns:a16="http://schemas.microsoft.com/office/drawing/2014/main" id="{0B5F40A3-A967-45C7-B1EB-BD4472BF37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277</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4">
            <a:extLst>
              <a:ext uri="{FF2B5EF4-FFF2-40B4-BE49-F238E27FC236}">
                <a16:creationId xmlns:a16="http://schemas.microsoft.com/office/drawing/2014/main" id="{6AC28133-1441-415F-A30F-7FAAF2C0CCAB}"/>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Przygotowanie i wysłanie JPK_VAT</a:t>
            </a:r>
          </a:p>
        </p:txBody>
      </p:sp>
    </p:spTree>
    <p:extLst>
      <p:ext uri="{BB962C8B-B14F-4D97-AF65-F5344CB8AC3E}">
        <p14:creationId xmlns:p14="http://schemas.microsoft.com/office/powerpoint/2010/main" val="3356449744"/>
      </p:ext>
    </p:extLst>
  </p:cSld>
  <p:clrMapOvr>
    <a:overrideClrMapping bg1="lt1" tx1="dk1" bg2="lt2" tx2="dk2" accent1="accent1" accent2="accent2" accent3="accent3" accent4="accent4" accent5="accent5" accent6="accent6" hlink="hlink" folHlink="folHlink"/>
  </p:clrMapOvr>
</p:sld>
</file>

<file path=ppt/slides/slide27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ela 6">
            <a:extLst>
              <a:ext uri="{FF2B5EF4-FFF2-40B4-BE49-F238E27FC236}">
                <a16:creationId xmlns:a16="http://schemas.microsoft.com/office/drawing/2014/main" id="{0F9AA373-3571-4A11-B463-7AE8D6FBFFDD}"/>
              </a:ext>
            </a:extLst>
          </p:cNvPr>
          <p:cNvGraphicFramePr>
            <a:graphicFrameLocks noGrp="1"/>
          </p:cNvGraphicFramePr>
          <p:nvPr>
            <p:ph idx="1"/>
          </p:nvPr>
        </p:nvGraphicFramePr>
        <p:xfrm>
          <a:off x="457200" y="1600200"/>
          <a:ext cx="8229600" cy="4295408"/>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125987762"/>
                    </a:ext>
                  </a:extLst>
                </a:gridCol>
                <a:gridCol w="4114800">
                  <a:extLst>
                    <a:ext uri="{9D8B030D-6E8A-4147-A177-3AD203B41FA5}">
                      <a16:colId xmlns:a16="http://schemas.microsoft.com/office/drawing/2014/main" val="620610966"/>
                    </a:ext>
                  </a:extLst>
                </a:gridCol>
              </a:tblGrid>
              <a:tr h="820688">
                <a:tc>
                  <a:txBody>
                    <a:bodyPr/>
                    <a:lstStyle/>
                    <a:p>
                      <a:pPr algn="ctr"/>
                      <a:r>
                        <a:rPr lang="pl-PL" sz="2000" b="1" u="none" strike="noStrike" baseline="0" dirty="0">
                          <a:solidFill>
                            <a:srgbClr val="000000"/>
                          </a:solidFill>
                        </a:rPr>
                        <a:t>Rozliczenie miesięczne</a:t>
                      </a:r>
                    </a:p>
                    <a:p>
                      <a:pPr algn="ctr"/>
                      <a:r>
                        <a:rPr lang="pl-PL" sz="2000" b="1" u="none" strike="noStrike" baseline="0" dirty="0">
                          <a:solidFill>
                            <a:srgbClr val="000000"/>
                          </a:solidFill>
                        </a:rPr>
                        <a:t>JPK_V7M </a:t>
                      </a:r>
                      <a:endParaRPr lang="pl-PL" sz="2000" dirty="0"/>
                    </a:p>
                  </a:txBody>
                  <a:tcPr>
                    <a:lnR w="12700" cap="flat" cmpd="sng" algn="ctr">
                      <a:solidFill>
                        <a:schemeClr val="tx1"/>
                      </a:solidFill>
                      <a:prstDash val="solid"/>
                      <a:round/>
                      <a:headEnd type="none" w="med" len="med"/>
                      <a:tailEnd type="none" w="med" len="med"/>
                    </a:lnR>
                    <a:solidFill>
                      <a:schemeClr val="bg1">
                        <a:lumMod val="95000"/>
                      </a:schemeClr>
                    </a:solidFill>
                  </a:tcPr>
                </a:tc>
                <a:tc>
                  <a:txBody>
                    <a:bodyPr/>
                    <a:lstStyle/>
                    <a:p>
                      <a:pPr algn="ctr"/>
                      <a:r>
                        <a:rPr lang="pl-PL" sz="2000" b="1" u="none" strike="noStrike" baseline="0" dirty="0">
                          <a:solidFill>
                            <a:srgbClr val="000000"/>
                          </a:solidFill>
                        </a:rPr>
                        <a:t>Rozliczenie kwartalne</a:t>
                      </a:r>
                    </a:p>
                    <a:p>
                      <a:pPr algn="ctr"/>
                      <a:r>
                        <a:rPr lang="pl-PL" sz="2000" b="1" u="none" strike="noStrike" baseline="0" dirty="0">
                          <a:solidFill>
                            <a:srgbClr val="000000"/>
                          </a:solidFill>
                        </a:rPr>
                        <a:t>JPK_V7K </a:t>
                      </a:r>
                      <a:endParaRPr lang="pl-PL"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38514663"/>
                  </a:ext>
                </a:extLst>
              </a:tr>
              <a:tr h="34747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900" b="0" u="none" strike="noStrike" baseline="0" dirty="0">
                          <a:solidFill>
                            <a:srgbClr val="000000"/>
                          </a:solidFill>
                        </a:rPr>
                        <a:t>Podatnicy obowiązani są do wypełniania wszystkich elementów JPK_V7M w pliku XML, tj. </a:t>
                      </a:r>
                      <a:r>
                        <a:rPr lang="pl-PL" sz="1900" b="1" u="none" strike="noStrike" baseline="0" dirty="0" err="1">
                          <a:solidFill>
                            <a:srgbClr val="000000"/>
                          </a:solidFill>
                        </a:rPr>
                        <a:t>Naglowek</a:t>
                      </a:r>
                      <a:r>
                        <a:rPr lang="pl-PL" sz="1900" b="0" u="none" strike="noStrike" baseline="0" dirty="0">
                          <a:solidFill>
                            <a:srgbClr val="000000"/>
                          </a:solidFill>
                        </a:rPr>
                        <a:t>, </a:t>
                      </a:r>
                      <a:r>
                        <a:rPr lang="pl-PL" sz="1900" b="1" u="none" strike="noStrike" baseline="0" dirty="0">
                          <a:solidFill>
                            <a:srgbClr val="000000"/>
                          </a:solidFill>
                        </a:rPr>
                        <a:t>Podmiot1</a:t>
                      </a:r>
                      <a:r>
                        <a:rPr lang="pl-PL" sz="1900" b="0" u="none" strike="noStrike" baseline="0" dirty="0">
                          <a:solidFill>
                            <a:srgbClr val="000000"/>
                          </a:solidFill>
                        </a:rPr>
                        <a:t>, </a:t>
                      </a:r>
                      <a:r>
                        <a:rPr lang="pl-PL" sz="1900" b="1" u="none" strike="noStrike" baseline="0" dirty="0">
                          <a:solidFill>
                            <a:srgbClr val="000000"/>
                          </a:solidFill>
                        </a:rPr>
                        <a:t>Deklaracja </a:t>
                      </a:r>
                      <a:r>
                        <a:rPr lang="pl-PL" sz="1900" b="0" u="none" strike="noStrike" baseline="0" dirty="0">
                          <a:solidFill>
                            <a:srgbClr val="000000"/>
                          </a:solidFill>
                        </a:rPr>
                        <a:t>oraz </a:t>
                      </a:r>
                      <a:r>
                        <a:rPr lang="pl-PL" sz="1900" b="1" u="none" strike="noStrike" baseline="0" dirty="0">
                          <a:solidFill>
                            <a:srgbClr val="000000"/>
                          </a:solidFill>
                        </a:rPr>
                        <a:t>Ewidencja. </a:t>
                      </a:r>
                    </a:p>
                    <a:p>
                      <a:endParaRPr lang="pl-PL"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900" b="0" u="none" strike="noStrike" baseline="0" dirty="0">
                          <a:solidFill>
                            <a:srgbClr val="000000"/>
                          </a:solidFill>
                        </a:rPr>
                        <a:t>Podatnicy w JPK_V7K za dwa pierwsze miesiące kwartału powinni wypełnić następujące elementy w pliku XML, tj.: </a:t>
                      </a:r>
                      <a:r>
                        <a:rPr lang="pl-PL" sz="1900" b="1" u="none" strike="noStrike" baseline="0" dirty="0" err="1">
                          <a:solidFill>
                            <a:srgbClr val="000000"/>
                          </a:solidFill>
                        </a:rPr>
                        <a:t>Naglowek</a:t>
                      </a:r>
                      <a:r>
                        <a:rPr lang="pl-PL" sz="1900" b="0" u="none" strike="noStrike" baseline="0" dirty="0">
                          <a:solidFill>
                            <a:srgbClr val="000000"/>
                          </a:solidFill>
                        </a:rPr>
                        <a:t>, </a:t>
                      </a:r>
                      <a:r>
                        <a:rPr lang="pl-PL" sz="1900" b="1" u="none" strike="noStrike" baseline="0" dirty="0">
                          <a:solidFill>
                            <a:srgbClr val="000000"/>
                          </a:solidFill>
                        </a:rPr>
                        <a:t>Podmiot1</a:t>
                      </a:r>
                      <a:r>
                        <a:rPr lang="pl-PL" sz="1900" b="0" u="none" strike="noStrike" baseline="0" dirty="0">
                          <a:solidFill>
                            <a:srgbClr val="000000"/>
                          </a:solidFill>
                        </a:rPr>
                        <a:t>, </a:t>
                      </a:r>
                      <a:r>
                        <a:rPr lang="pl-PL" sz="1900" b="1" u="none" strike="noStrike" baseline="0" dirty="0">
                          <a:solidFill>
                            <a:srgbClr val="000000"/>
                          </a:solidFill>
                        </a:rPr>
                        <a:t>Ewidencja. </a:t>
                      </a:r>
                      <a:r>
                        <a:rPr lang="pl-PL" sz="1900" b="0" u="none" strike="noStrike" baseline="0" dirty="0">
                          <a:solidFill>
                            <a:srgbClr val="000000"/>
                          </a:solidFill>
                        </a:rPr>
                        <a:t>Natomiast za trzeci miesiąc kwartału powinni wypełnić wszystkie elementy JPK_V7K w pliku XML, tj.: </a:t>
                      </a:r>
                      <a:r>
                        <a:rPr lang="pl-PL" sz="1900" b="1" u="none" strike="noStrike" baseline="0" dirty="0" err="1">
                          <a:solidFill>
                            <a:srgbClr val="000000"/>
                          </a:solidFill>
                        </a:rPr>
                        <a:t>Naglowek</a:t>
                      </a:r>
                      <a:r>
                        <a:rPr lang="pl-PL" sz="1900" b="0" u="none" strike="noStrike" baseline="0" dirty="0">
                          <a:solidFill>
                            <a:srgbClr val="000000"/>
                          </a:solidFill>
                        </a:rPr>
                        <a:t>, </a:t>
                      </a:r>
                      <a:r>
                        <a:rPr lang="pl-PL" sz="1900" b="1" u="none" strike="noStrike" baseline="0" dirty="0">
                          <a:solidFill>
                            <a:srgbClr val="000000"/>
                          </a:solidFill>
                        </a:rPr>
                        <a:t>Podmiot1</a:t>
                      </a:r>
                      <a:r>
                        <a:rPr lang="pl-PL" sz="1900" b="0" u="none" strike="noStrike" baseline="0" dirty="0">
                          <a:solidFill>
                            <a:srgbClr val="000000"/>
                          </a:solidFill>
                        </a:rPr>
                        <a:t>, </a:t>
                      </a:r>
                      <a:r>
                        <a:rPr lang="pl-PL" sz="1900" b="1" u="none" strike="noStrike" baseline="0" dirty="0">
                          <a:solidFill>
                            <a:srgbClr val="000000"/>
                          </a:solidFill>
                        </a:rPr>
                        <a:t>Deklaracja, Ewidencja </a:t>
                      </a:r>
                      <a:r>
                        <a:rPr lang="pl-PL" sz="1900" b="0" u="none" strike="noStrike" baseline="0" dirty="0">
                          <a:solidFill>
                            <a:srgbClr val="000000"/>
                          </a:solidFill>
                        </a:rPr>
                        <a:t>z tym, że </a:t>
                      </a:r>
                      <a:r>
                        <a:rPr lang="pl-PL" sz="1900" b="1" u="none" strike="noStrike" baseline="0" dirty="0">
                          <a:solidFill>
                            <a:srgbClr val="000000"/>
                          </a:solidFill>
                        </a:rPr>
                        <a:t>Deklaracja </a:t>
                      </a:r>
                      <a:r>
                        <a:rPr lang="pl-PL" sz="1900" b="0" u="none" strike="noStrike" baseline="0" dirty="0">
                          <a:solidFill>
                            <a:srgbClr val="000000"/>
                          </a:solidFill>
                        </a:rPr>
                        <a:t>dotyczy danych za cały kwartał, natomiast </a:t>
                      </a:r>
                      <a:r>
                        <a:rPr lang="pl-PL" sz="1900" b="1" u="none" strike="noStrike" baseline="0" dirty="0">
                          <a:solidFill>
                            <a:srgbClr val="000000"/>
                          </a:solidFill>
                        </a:rPr>
                        <a:t>Ewidencja </a:t>
                      </a:r>
                      <a:r>
                        <a:rPr lang="pl-PL" sz="1900" b="0" u="none" strike="noStrike" baseline="0" dirty="0">
                          <a:solidFill>
                            <a:srgbClr val="000000"/>
                          </a:solidFill>
                        </a:rPr>
                        <a:t>obejmuje dane tylko za ostatni miesiąc kwartału. </a:t>
                      </a:r>
                      <a:endParaRPr lang="pl-PL" sz="1300" dirty="0"/>
                    </a:p>
                    <a:p>
                      <a:endParaRPr lang="pl-PL" sz="13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20720721"/>
                  </a:ext>
                </a:extLst>
              </a:tr>
            </a:tbl>
          </a:graphicData>
        </a:graphic>
      </p:graphicFrame>
      <p:sp>
        <p:nvSpPr>
          <p:cNvPr id="3" name="TextBox 4">
            <a:extLst>
              <a:ext uri="{FF2B5EF4-FFF2-40B4-BE49-F238E27FC236}">
                <a16:creationId xmlns:a16="http://schemas.microsoft.com/office/drawing/2014/main" id="{A8FEAC5E-11DD-4B0B-9B49-3AF621AFED66}"/>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Rozliczenie miesięczne i kwartalne</a:t>
            </a:r>
          </a:p>
        </p:txBody>
      </p:sp>
    </p:spTree>
    <p:extLst>
      <p:ext uri="{BB962C8B-B14F-4D97-AF65-F5344CB8AC3E}">
        <p14:creationId xmlns:p14="http://schemas.microsoft.com/office/powerpoint/2010/main" val="3743293171"/>
      </p:ext>
    </p:extLst>
  </p:cSld>
  <p:clrMapOvr>
    <a:overrideClrMapping bg1="lt1" tx1="dk1" bg2="lt2" tx2="dk2" accent1="accent1" accent2="accent2" accent3="accent3" accent4="accent4" accent5="accent5" accent6="accent6" hlink="hlink" folHlink="folHlink"/>
  </p:clrMapOvr>
</p:sld>
</file>

<file path=ppt/slides/slide2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a:extLst>
              <a:ext uri="{FF2B5EF4-FFF2-40B4-BE49-F238E27FC236}">
                <a16:creationId xmlns:a16="http://schemas.microsoft.com/office/drawing/2014/main" id="{93ABB616-1886-4346-A321-9CA9910CBFFF}"/>
              </a:ext>
            </a:extLst>
          </p:cNvPr>
          <p:cNvGraphicFramePr>
            <a:graphicFrameLocks noGrp="1"/>
          </p:cNvGraphicFramePr>
          <p:nvPr>
            <p:ph idx="1"/>
          </p:nvPr>
        </p:nvGraphicFramePr>
        <p:xfrm>
          <a:off x="457200" y="926298"/>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ymbol zastępczy stopki 3">
            <a:extLst>
              <a:ext uri="{FF2B5EF4-FFF2-40B4-BE49-F238E27FC236}">
                <a16:creationId xmlns:a16="http://schemas.microsoft.com/office/drawing/2014/main" id="{23CDA8C6-51AE-4F6D-81BA-E758483C2F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t>Opracowanie: M. Jabłoński</a:t>
            </a:r>
          </a:p>
        </p:txBody>
      </p:sp>
      <p:sp>
        <p:nvSpPr>
          <p:cNvPr id="5" name="Symbol zastępczy numeru slajdu 4">
            <a:extLst>
              <a:ext uri="{FF2B5EF4-FFF2-40B4-BE49-F238E27FC236}">
                <a16:creationId xmlns:a16="http://schemas.microsoft.com/office/drawing/2014/main" id="{FBF06506-8109-41B0-8C3C-458F59BAFB0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279</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pole tekstowe 5">
            <a:extLst>
              <a:ext uri="{FF2B5EF4-FFF2-40B4-BE49-F238E27FC236}">
                <a16:creationId xmlns:a16="http://schemas.microsoft.com/office/drawing/2014/main" id="{4BDCCE61-27AC-40F5-9C54-EA15932BC616}"/>
              </a:ext>
            </a:extLst>
          </p:cNvPr>
          <p:cNvSpPr txBox="1"/>
          <p:nvPr/>
        </p:nvSpPr>
        <p:spPr>
          <a:xfrm>
            <a:off x="1259632" y="5032913"/>
            <a:ext cx="6912768"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rgbClr val="000000"/>
                </a:solidFill>
                <a:effectLst/>
                <a:uLnTx/>
                <a:uFillTx/>
                <a:latin typeface="Lato"/>
                <a:ea typeface="+mn-ea"/>
                <a:cs typeface="+mn-cs"/>
              </a:rPr>
              <a:t>W przypadku przesłania pliku pierwotnego należy wypełnić wartość „1”. Natomiast wartość „2” należy wypełnić w przypadku przesyłania korekty dotychczas złożonego pliku, niezależnie czy korekta dotyczy deklaracji, ewidencji czy deklaracji z ewidencją. Każdy przesyłany plik będący korektą powinien przyjmować w polu „</a:t>
            </a:r>
            <a:r>
              <a:rPr kumimoji="0" lang="pl-PL" sz="1600" b="0" i="0" u="none" strike="noStrike" kern="1200" cap="none" spc="0" normalizeH="0" baseline="0" noProof="0" dirty="0" err="1">
                <a:ln>
                  <a:noFill/>
                </a:ln>
                <a:solidFill>
                  <a:srgbClr val="000000"/>
                </a:solidFill>
                <a:effectLst/>
                <a:uLnTx/>
                <a:uFillTx/>
                <a:latin typeface="Lato"/>
                <a:ea typeface="+mn-ea"/>
                <a:cs typeface="+mn-cs"/>
              </a:rPr>
              <a:t>CelZlozenia</a:t>
            </a:r>
            <a:r>
              <a:rPr kumimoji="0" lang="pl-PL" sz="1600" b="0" i="0" u="none" strike="noStrike" kern="1200" cap="none" spc="0" normalizeH="0" baseline="0" noProof="0" dirty="0">
                <a:ln>
                  <a:noFill/>
                </a:ln>
                <a:solidFill>
                  <a:srgbClr val="000000"/>
                </a:solidFill>
                <a:effectLst/>
                <a:uLnTx/>
                <a:uFillTx/>
                <a:latin typeface="Lato"/>
                <a:ea typeface="+mn-ea"/>
                <a:cs typeface="+mn-cs"/>
              </a:rPr>
              <a:t>”: wartość „2” – korekta</a:t>
            </a:r>
            <a:endParaRPr kumimoji="0" lang="pl-PL" sz="1600" b="0" i="0" u="none" strike="noStrike" kern="1200" cap="none" spc="0" normalizeH="0" baseline="0" noProof="0" dirty="0">
              <a:ln>
                <a:noFill/>
              </a:ln>
              <a:solidFill>
                <a:prstClr val="black"/>
              </a:solidFill>
              <a:effectLst/>
              <a:uLnTx/>
              <a:uFillTx/>
              <a:latin typeface="Lato"/>
              <a:ea typeface="+mn-ea"/>
              <a:cs typeface="+mn-cs"/>
            </a:endParaRPr>
          </a:p>
        </p:txBody>
      </p:sp>
      <p:sp>
        <p:nvSpPr>
          <p:cNvPr id="3" name="TextBox 4">
            <a:extLst>
              <a:ext uri="{FF2B5EF4-FFF2-40B4-BE49-F238E27FC236}">
                <a16:creationId xmlns:a16="http://schemas.microsoft.com/office/drawing/2014/main" id="{3102DAE3-A509-48DB-B280-18C60BA9B3F4}"/>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Korekty JPK-V7M i JPK-V7K</a:t>
            </a:r>
          </a:p>
        </p:txBody>
      </p:sp>
    </p:spTree>
    <p:extLst>
      <p:ext uri="{BB962C8B-B14F-4D97-AF65-F5344CB8AC3E}">
        <p14:creationId xmlns:p14="http://schemas.microsoft.com/office/powerpoint/2010/main" val="697008018"/>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833851"/>
            <a:ext cx="7920880" cy="3524426"/>
          </a:xfrm>
          <a:prstGeom prst="rect">
            <a:avLst/>
          </a:prstGeom>
          <a:noFill/>
        </p:spPr>
        <p:txBody>
          <a:bodyPr wrap="square">
            <a:spAutoFit/>
          </a:bodyPr>
          <a:lstStyle/>
          <a:p>
            <a:pPr eaLnBrk="1" fontAlgn="auto" hangingPunct="1">
              <a:spcBef>
                <a:spcPts val="0"/>
              </a:spcBef>
              <a:spcAft>
                <a:spcPts val="0"/>
              </a:spcAft>
              <a:defRPr/>
            </a:pPr>
            <a:endParaRPr lang="pl-PL" sz="1600" spc="-10" dirty="0">
              <a:solidFill>
                <a:srgbClr val="636466"/>
              </a:solidFill>
              <a:latin typeface="Lato" panose="020F0502020204030203"/>
            </a:endParaRPr>
          </a:p>
          <a:p>
            <a:pPr algn="ctr">
              <a:spcAft>
                <a:spcPts val="0"/>
              </a:spcAft>
            </a:pPr>
            <a:r>
              <a:rPr lang="pl-PL" b="1" dirty="0">
                <a:solidFill>
                  <a:srgbClr val="000000"/>
                </a:solidFill>
                <a:effectLst/>
                <a:latin typeface="Lato" panose="020F0502020204030203"/>
                <a:ea typeface="Calibri" panose="020F0502020204030204" pitchFamily="34" charset="0"/>
              </a:rPr>
              <a:t>Zasady udzielania wsparcia w formie zaliczki w ramach projektów dofinansowanych ze środków EFRR</a:t>
            </a:r>
          </a:p>
          <a:p>
            <a:pPr>
              <a:spcAft>
                <a:spcPts val="0"/>
              </a:spcAft>
            </a:pPr>
            <a:endParaRPr lang="pl-PL" dirty="0">
              <a:solidFill>
                <a:srgbClr val="000000"/>
              </a:solidFill>
              <a:effectLst/>
              <a:latin typeface="Lato" panose="020F0502020204030203"/>
              <a:ea typeface="Calibri" panose="020F0502020204030204" pitchFamily="34" charset="0"/>
            </a:endParaRPr>
          </a:p>
          <a:p>
            <a:pPr>
              <a:spcAft>
                <a:spcPts val="0"/>
              </a:spcAft>
            </a:pPr>
            <a:r>
              <a:rPr lang="pl-PL" dirty="0">
                <a:solidFill>
                  <a:srgbClr val="000000"/>
                </a:solidFill>
                <a:effectLst/>
                <a:latin typeface="Lato" panose="020F0502020204030203"/>
                <a:ea typeface="Calibri" panose="020F0502020204030204" pitchFamily="34" charset="0"/>
              </a:rPr>
              <a:t>Warunkiem wypłacenia beneficjentowi środków w formie zaliczki jest przedłożenie wraz z wnioskiem o płatność polityki rachunkowości oraz </a:t>
            </a:r>
            <a:r>
              <a:rPr lang="pl-PL" b="1" u="sng" dirty="0">
                <a:solidFill>
                  <a:srgbClr val="000000"/>
                </a:solidFill>
                <a:effectLst/>
                <a:latin typeface="Lato" panose="020F0502020204030203"/>
                <a:ea typeface="Calibri" panose="020F0502020204030204" pitchFamily="34" charset="0"/>
              </a:rPr>
              <a:t>interpretacji indywidualnej </a:t>
            </a:r>
            <a:r>
              <a:rPr lang="pl-PL" b="1" dirty="0">
                <a:solidFill>
                  <a:srgbClr val="000000"/>
                </a:solidFill>
                <a:effectLst/>
                <a:latin typeface="Lato" panose="020F0502020204030203"/>
                <a:ea typeface="Calibri" panose="020F0502020204030204" pitchFamily="34" charset="0"/>
              </a:rPr>
              <a:t>Krajowej Informacji Skarbowej w zakresie możliwości (lub braku) odliczenia podatku VAT</a:t>
            </a:r>
          </a:p>
          <a:p>
            <a:pPr>
              <a:spcAft>
                <a:spcPts val="0"/>
              </a:spcAft>
            </a:pPr>
            <a:endParaRPr lang="pl-PL" dirty="0">
              <a:solidFill>
                <a:srgbClr val="000000"/>
              </a:solidFill>
              <a:effectLst/>
              <a:latin typeface="Lato" panose="020F0502020204030203"/>
              <a:ea typeface="Calibri" panose="020F0502020204030204" pitchFamily="34" charset="0"/>
            </a:endParaRPr>
          </a:p>
          <a:p>
            <a:pPr>
              <a:lnSpc>
                <a:spcPct val="107000"/>
              </a:lnSpc>
              <a:spcAft>
                <a:spcPts val="800"/>
              </a:spcAft>
            </a:pPr>
            <a:r>
              <a:rPr lang="pl-PL" dirty="0">
                <a:latin typeface="Lato" panose="020F0502020204030203"/>
                <a:ea typeface="Calibri" panose="020F0502020204030204" pitchFamily="34" charset="0"/>
                <a:cs typeface="Times New Roman" panose="02020603050405020304" pitchFamily="18" charset="0"/>
              </a:rPr>
              <a:t>(d</a:t>
            </a:r>
            <a:r>
              <a:rPr lang="pl-PL" dirty="0">
                <a:effectLst/>
                <a:latin typeface="Lato" panose="020F0502020204030203"/>
                <a:ea typeface="Calibri" panose="020F0502020204030204" pitchFamily="34" charset="0"/>
                <a:cs typeface="Times New Roman" panose="02020603050405020304" pitchFamily="18" charset="0"/>
              </a:rPr>
              <a:t>otyczy gdy koszt dotyczący podatku VAT jest kosztem kwalifikowalnym w projekcie w całości lub części)  </a:t>
            </a:r>
          </a:p>
          <a:p>
            <a:pPr>
              <a:lnSpc>
                <a:spcPct val="107000"/>
              </a:lnSpc>
              <a:spcAft>
                <a:spcPts val="800"/>
              </a:spcAft>
            </a:pPr>
            <a:endParaRPr lang="pl-PL" sz="2000" dirty="0">
              <a:effectLst/>
              <a:latin typeface="Lato" panose="020F0502020204030203"/>
              <a:ea typeface="Calibri" panose="020F0502020204030204" pitchFamily="34" charset="0"/>
              <a:cs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Przewodnik dla beneficjentów EFRR RPO WSL 2014-2020</a:t>
            </a:r>
          </a:p>
          <a:p>
            <a:pPr algn="ctr">
              <a:spcBef>
                <a:spcPts val="0"/>
              </a:spcBef>
              <a:buNone/>
            </a:pPr>
            <a:r>
              <a:rPr lang="pl-PL" altLang="pl-PL" sz="1800" b="1" dirty="0">
                <a:latin typeface="Novecento wide Book"/>
              </a:rPr>
              <a:t>(wersja 13)</a:t>
            </a:r>
          </a:p>
        </p:txBody>
      </p:sp>
    </p:spTree>
    <p:extLst>
      <p:ext uri="{BB962C8B-B14F-4D97-AF65-F5344CB8AC3E}">
        <p14:creationId xmlns:p14="http://schemas.microsoft.com/office/powerpoint/2010/main" val="279850018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7890" name="Tytuł 1">
            <a:extLst>
              <a:ext uri="{FF2B5EF4-FFF2-40B4-BE49-F238E27FC236}">
                <a16:creationId xmlns:a16="http://schemas.microsoft.com/office/drawing/2014/main" id="{D0FF3E2F-FE10-44D1-B4A4-A8C7CDB11B73}"/>
              </a:ext>
            </a:extLst>
          </p:cNvPr>
          <p:cNvSpPr>
            <a:spLocks noGrp="1"/>
          </p:cNvSpPr>
          <p:nvPr>
            <p:ph type="ctrTitle"/>
          </p:nvPr>
        </p:nvSpPr>
        <p:spPr>
          <a:xfrm>
            <a:off x="457205" y="285751"/>
            <a:ext cx="8099425" cy="852488"/>
          </a:xfrm>
        </p:spPr>
        <p:txBody>
          <a:bodyPr vert="horz" lIns="82667" tIns="41335" rIns="82667" bIns="41335" rtlCol="0" anchor="ctr">
            <a:normAutofit fontScale="90000"/>
          </a:bodyPr>
          <a:lstStyle/>
          <a:p>
            <a:pPr eaLnBrk="1" hangingPunct="1"/>
            <a:r>
              <a:rPr lang="pl-PL" altLang="pl-PL" sz="2800" dirty="0"/>
              <a:t/>
            </a:r>
            <a:br>
              <a:rPr lang="pl-PL" altLang="pl-PL" sz="2800" dirty="0"/>
            </a:br>
            <a:r>
              <a:rPr lang="pl-PL" altLang="pl-PL" sz="2800" dirty="0"/>
              <a:t> </a:t>
            </a:r>
            <a:br>
              <a:rPr lang="pl-PL" altLang="pl-PL" sz="2800" dirty="0"/>
            </a:br>
            <a:r>
              <a:rPr lang="pl-PL" altLang="pl-PL" sz="2800" dirty="0"/>
              <a:t/>
            </a:r>
            <a:br>
              <a:rPr lang="pl-PL" altLang="pl-PL" sz="2800" dirty="0"/>
            </a:br>
            <a:r>
              <a:rPr lang="pl-PL" altLang="pl-PL" sz="2800" dirty="0"/>
              <a:t/>
            </a:r>
            <a:br>
              <a:rPr lang="pl-PL" altLang="pl-PL" sz="2800" dirty="0"/>
            </a:br>
            <a:r>
              <a:rPr lang="pl-PL" altLang="pl-PL" sz="2800" dirty="0"/>
              <a:t/>
            </a:r>
            <a:br>
              <a:rPr lang="pl-PL" altLang="pl-PL" sz="2800" dirty="0"/>
            </a:br>
            <a:r>
              <a:rPr lang="pl-PL" altLang="pl-PL" sz="2800" dirty="0"/>
              <a:t/>
            </a:r>
            <a:br>
              <a:rPr lang="pl-PL" altLang="pl-PL" sz="2800" dirty="0"/>
            </a:br>
            <a:endParaRPr lang="pl-PL" altLang="pl-PL" sz="2800" dirty="0"/>
          </a:p>
        </p:txBody>
      </p:sp>
      <p:sp>
        <p:nvSpPr>
          <p:cNvPr id="37891" name="Podtytuł 2">
            <a:extLst>
              <a:ext uri="{FF2B5EF4-FFF2-40B4-BE49-F238E27FC236}">
                <a16:creationId xmlns:a16="http://schemas.microsoft.com/office/drawing/2014/main" id="{A3BDF7FB-0644-4F0E-A9D4-C44E91E79BBA}"/>
              </a:ext>
            </a:extLst>
          </p:cNvPr>
          <p:cNvSpPr>
            <a:spLocks noGrp="1"/>
          </p:cNvSpPr>
          <p:nvPr>
            <p:ph type="subTitle" idx="1"/>
          </p:nvPr>
        </p:nvSpPr>
        <p:spPr>
          <a:xfrm>
            <a:off x="457205" y="1341439"/>
            <a:ext cx="8223332" cy="4633476"/>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algn="just"/>
            <a:r>
              <a:rPr lang="pl-PL" altLang="pl-PL" sz="1600" dirty="0">
                <a:solidFill>
                  <a:schemeClr val="tx1"/>
                </a:solidFill>
                <a:latin typeface="Lato"/>
              </a:rPr>
              <a:t>1.Formatem pliku jest XML.</a:t>
            </a:r>
          </a:p>
          <a:p>
            <a:pPr algn="just"/>
            <a:endParaRPr lang="pl-PL" altLang="pl-PL" sz="1600" dirty="0">
              <a:solidFill>
                <a:schemeClr val="tx1"/>
              </a:solidFill>
              <a:latin typeface="Lato"/>
            </a:endParaRPr>
          </a:p>
          <a:p>
            <a:pPr algn="just"/>
            <a:r>
              <a:rPr lang="pl-PL" altLang="pl-PL" sz="1600" dirty="0">
                <a:solidFill>
                  <a:schemeClr val="tx1"/>
                </a:solidFill>
                <a:latin typeface="Lato"/>
              </a:rPr>
              <a:t>2.Pola w pliku XML przyjmują następujący charakter:</a:t>
            </a:r>
          </a:p>
          <a:p>
            <a:pPr algn="just"/>
            <a:r>
              <a:rPr lang="pl-PL" altLang="pl-PL" sz="1600" dirty="0">
                <a:solidFill>
                  <a:schemeClr val="tx1"/>
                </a:solidFill>
                <a:latin typeface="Lato"/>
              </a:rPr>
              <a:t>-</a:t>
            </a:r>
            <a:r>
              <a:rPr lang="pl-PL" altLang="pl-PL" sz="1600" b="1" dirty="0" err="1">
                <a:solidFill>
                  <a:schemeClr val="tx1"/>
                </a:solidFill>
                <a:latin typeface="Lato"/>
              </a:rPr>
              <a:t>obowiązkowe-</a:t>
            </a:r>
            <a:r>
              <a:rPr lang="pl-PL" altLang="pl-PL" sz="1600" dirty="0" err="1">
                <a:solidFill>
                  <a:schemeClr val="tx1"/>
                </a:solidFill>
                <a:latin typeface="Lato"/>
              </a:rPr>
              <a:t>zapisów</a:t>
            </a:r>
            <a:r>
              <a:rPr lang="pl-PL" altLang="pl-PL" sz="1600" dirty="0">
                <a:solidFill>
                  <a:schemeClr val="tx1"/>
                </a:solidFill>
                <a:latin typeface="Lato"/>
              </a:rPr>
              <a:t> dokonuje się każdorazowo, a w przypadku gdy nie jest możliwe ustalenie wymaganych danych(</a:t>
            </a:r>
            <a:r>
              <a:rPr lang="pl-PL" altLang="pl-PL" sz="1600" dirty="0" err="1">
                <a:solidFill>
                  <a:schemeClr val="tx1"/>
                </a:solidFill>
                <a:latin typeface="Lato"/>
              </a:rPr>
              <a:t>np.NrKontrahenta,NazwaKontrahenta</a:t>
            </a:r>
            <a:r>
              <a:rPr lang="pl-PL" altLang="pl-PL" sz="1600" dirty="0">
                <a:solidFill>
                  <a:schemeClr val="tx1"/>
                </a:solidFill>
                <a:latin typeface="Lato"/>
              </a:rPr>
              <a:t>) należy wpisać „BRAK”.</a:t>
            </a:r>
          </a:p>
          <a:p>
            <a:pPr algn="just"/>
            <a:r>
              <a:rPr lang="pl-PL" altLang="pl-PL" sz="1600" dirty="0">
                <a:solidFill>
                  <a:schemeClr val="tx1"/>
                </a:solidFill>
                <a:latin typeface="Lato"/>
              </a:rPr>
              <a:t>-</a:t>
            </a:r>
            <a:r>
              <a:rPr lang="pl-PL" altLang="pl-PL" sz="1600" b="1" dirty="0" err="1">
                <a:solidFill>
                  <a:schemeClr val="tx1"/>
                </a:solidFill>
                <a:latin typeface="Lato"/>
              </a:rPr>
              <a:t>opcjonalne</a:t>
            </a:r>
            <a:r>
              <a:rPr lang="pl-PL" altLang="pl-PL" sz="1600" dirty="0" err="1">
                <a:solidFill>
                  <a:schemeClr val="tx1"/>
                </a:solidFill>
                <a:latin typeface="Lato"/>
              </a:rPr>
              <a:t>-zapisów</a:t>
            </a:r>
            <a:r>
              <a:rPr lang="pl-PL" altLang="pl-PL" sz="1600" dirty="0">
                <a:solidFill>
                  <a:schemeClr val="tx1"/>
                </a:solidFill>
                <a:latin typeface="Lato"/>
              </a:rPr>
              <a:t>  dokonuje się wyłącznie w przypadku wystąpienia wymaganej informacji, a w pozostałych przypadkach pole pozostaje puste.</a:t>
            </a:r>
          </a:p>
          <a:p>
            <a:pPr algn="just"/>
            <a:r>
              <a:rPr lang="pl-PL" altLang="pl-PL" sz="1600" dirty="0">
                <a:solidFill>
                  <a:schemeClr val="tx1"/>
                </a:solidFill>
                <a:latin typeface="Lato"/>
              </a:rPr>
              <a:t>-</a:t>
            </a:r>
            <a:r>
              <a:rPr lang="pl-PL" altLang="pl-PL" sz="1600" b="1" dirty="0" err="1">
                <a:solidFill>
                  <a:schemeClr val="tx1"/>
                </a:solidFill>
                <a:latin typeface="Lato"/>
              </a:rPr>
              <a:t>fakultatywne</a:t>
            </a:r>
            <a:r>
              <a:rPr lang="pl-PL" altLang="pl-PL" sz="1600" dirty="0" err="1">
                <a:solidFill>
                  <a:schemeClr val="tx1"/>
                </a:solidFill>
                <a:latin typeface="Lato"/>
              </a:rPr>
              <a:t>-zapisów</a:t>
            </a:r>
            <a:r>
              <a:rPr lang="pl-PL" altLang="pl-PL" sz="1600" dirty="0">
                <a:solidFill>
                  <a:schemeClr val="tx1"/>
                </a:solidFill>
                <a:latin typeface="Lato"/>
              </a:rPr>
              <a:t> dokonuje się dobrowolnie; w przypadku braku zapisu (</a:t>
            </a:r>
            <a:r>
              <a:rPr lang="pl-PL" altLang="pl-PL" sz="1600" dirty="0" err="1">
                <a:solidFill>
                  <a:schemeClr val="tx1"/>
                </a:solidFill>
                <a:latin typeface="Lato"/>
              </a:rPr>
              <a:t>np.numer</a:t>
            </a:r>
            <a:r>
              <a:rPr lang="pl-PL" altLang="pl-PL" sz="1600" dirty="0">
                <a:solidFill>
                  <a:schemeClr val="tx1"/>
                </a:solidFill>
                <a:latin typeface="Lato"/>
              </a:rPr>
              <a:t> telefonu kontaktowego)pole pozostaje niewypełnione.</a:t>
            </a:r>
          </a:p>
          <a:p>
            <a:pPr algn="just"/>
            <a:endParaRPr lang="pl-PL" altLang="pl-PL" sz="1600" dirty="0">
              <a:solidFill>
                <a:schemeClr val="tx1"/>
              </a:solidFill>
              <a:latin typeface="Lato"/>
            </a:endParaRPr>
          </a:p>
          <a:p>
            <a:pPr algn="just"/>
            <a:r>
              <a:rPr lang="pl-PL" altLang="pl-PL" sz="1600" dirty="0">
                <a:solidFill>
                  <a:schemeClr val="tx1"/>
                </a:solidFill>
                <a:latin typeface="Lato"/>
              </a:rPr>
              <a:t>3.Pola znakowe są </a:t>
            </a:r>
            <a:r>
              <a:rPr lang="pl-PL" altLang="pl-PL" sz="1600" u="sng" dirty="0">
                <a:solidFill>
                  <a:schemeClr val="tx1"/>
                </a:solidFill>
                <a:latin typeface="Lato"/>
              </a:rPr>
              <a:t>polami alfanumerycznymi</a:t>
            </a:r>
            <a:r>
              <a:rPr lang="pl-PL" altLang="pl-PL" sz="1600" dirty="0">
                <a:solidFill>
                  <a:schemeClr val="tx1"/>
                </a:solidFill>
                <a:latin typeface="Lato"/>
              </a:rPr>
              <a:t>. Dopuszczalne jest stosowanie małych i dużych liter oraz cyfr. Maksymalna ilość znaków wynosi co do zasady </a:t>
            </a:r>
            <a:r>
              <a:rPr lang="pl-PL" altLang="pl-PL" sz="1600" b="1" dirty="0">
                <a:solidFill>
                  <a:schemeClr val="tx1"/>
                </a:solidFill>
                <a:latin typeface="Lato"/>
              </a:rPr>
              <a:t>256.</a:t>
            </a:r>
          </a:p>
          <a:p>
            <a:pPr algn="just"/>
            <a:endParaRPr lang="pl-PL" altLang="pl-PL" sz="1600" b="1" dirty="0">
              <a:solidFill>
                <a:schemeClr val="tx1"/>
              </a:solidFill>
              <a:latin typeface="Lato"/>
            </a:endParaRPr>
          </a:p>
          <a:p>
            <a:pPr algn="just"/>
            <a:r>
              <a:rPr lang="pl-PL" altLang="pl-PL" sz="1600" dirty="0">
                <a:solidFill>
                  <a:schemeClr val="tx1"/>
                </a:solidFill>
                <a:latin typeface="Lato"/>
              </a:rPr>
              <a:t>4.Polskie znaki diakrytyczne muszą być wpisywane przy użyciu kodowania </a:t>
            </a:r>
            <a:br>
              <a:rPr lang="pl-PL" altLang="pl-PL" sz="1600" dirty="0">
                <a:solidFill>
                  <a:schemeClr val="tx1"/>
                </a:solidFill>
                <a:latin typeface="Lato"/>
              </a:rPr>
            </a:br>
            <a:r>
              <a:rPr lang="pl-PL" altLang="pl-PL" sz="1600" dirty="0">
                <a:solidFill>
                  <a:schemeClr val="tx1"/>
                </a:solidFill>
                <a:latin typeface="Lato"/>
              </a:rPr>
              <a:t>UTF-8. W polach znakowych dopuszczalne jest stosowanie znaków </a:t>
            </a:r>
            <a:r>
              <a:rPr lang="pl-PL" altLang="pl-PL" sz="1600" dirty="0" err="1">
                <a:solidFill>
                  <a:schemeClr val="tx1"/>
                </a:solidFill>
                <a:latin typeface="Lato"/>
              </a:rPr>
              <a:t>specjalnych,np</a:t>
            </a:r>
            <a:r>
              <a:rPr lang="pl-PL" altLang="pl-PL" sz="1600" dirty="0">
                <a:solidFill>
                  <a:schemeClr val="tx1"/>
                </a:solidFill>
                <a:latin typeface="Lato"/>
              </a:rPr>
              <a:t>.„/”,„-”,„+”.</a:t>
            </a:r>
          </a:p>
        </p:txBody>
      </p:sp>
      <p:sp>
        <p:nvSpPr>
          <p:cNvPr id="2" name="TextBox 4">
            <a:extLst>
              <a:ext uri="{FF2B5EF4-FFF2-40B4-BE49-F238E27FC236}">
                <a16:creationId xmlns:a16="http://schemas.microsoft.com/office/drawing/2014/main" id="{5C07C952-ED12-477A-8FB2-F1BE7BB3EA5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pl-PL" altLang="pl-PL" sz="1800" b="1" i="0" u="none" strike="noStrike" kern="1200" cap="none" spc="0" normalizeH="0" baseline="0" noProof="0" dirty="0">
                <a:ln>
                  <a:noFill/>
                </a:ln>
                <a:solidFill>
                  <a:srgbClr val="636466"/>
                </a:solidFill>
                <a:effectLst/>
                <a:uLnTx/>
                <a:uFillTx/>
                <a:latin typeface="Novecento wide Book"/>
                <a:ea typeface="+mn-ea"/>
                <a:cs typeface="Arial" panose="020B0604020202020204" pitchFamily="34" charset="0"/>
              </a:rPr>
              <a:t> </a:t>
            </a:r>
            <a:r>
              <a:rPr lang="pl-PL" altLang="pl-PL" sz="1800" b="1" dirty="0">
                <a:latin typeface="Novecento wide Book"/>
              </a:rPr>
              <a:t>JPK_VAT-ogólne założenia (1/3)</a:t>
            </a:r>
          </a:p>
        </p:txBody>
      </p:sp>
    </p:spTree>
  </p:cSld>
  <p:clrMapOvr>
    <a:overrideClrMapping bg1="lt1" tx1="dk1" bg2="lt2" tx2="dk2" accent1="accent1" accent2="accent2" accent3="accent3" accent4="accent4" accent5="accent5" accent6="accent6" hlink="hlink" folHlink="folHlink"/>
  </p:clrMapOvr>
</p:sld>
</file>

<file path=ppt/slides/slide2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9699" name="Podtytuł 2">
            <a:extLst>
              <a:ext uri="{FF2B5EF4-FFF2-40B4-BE49-F238E27FC236}">
                <a16:creationId xmlns:a16="http://schemas.microsoft.com/office/drawing/2014/main" id="{502E2E98-5EF2-41E9-B67A-D2B9AB63F807}"/>
              </a:ext>
            </a:extLst>
          </p:cNvPr>
          <p:cNvSpPr>
            <a:spLocks noGrp="1"/>
          </p:cNvSpPr>
          <p:nvPr>
            <p:ph type="subTitle" idx="1"/>
          </p:nvPr>
        </p:nvSpPr>
        <p:spPr>
          <a:xfrm>
            <a:off x="463462" y="1710771"/>
            <a:ext cx="8217075" cy="3806758"/>
          </a:xfrm>
          <a:ln>
            <a:solidFill>
              <a:schemeClr val="bg1"/>
            </a:solidFill>
          </a:ln>
        </p:spPr>
        <p:style>
          <a:lnRef idx="2">
            <a:schemeClr val="dk1"/>
          </a:lnRef>
          <a:fillRef idx="1">
            <a:schemeClr val="lt1"/>
          </a:fillRef>
          <a:effectRef idx="0">
            <a:schemeClr val="dk1"/>
          </a:effectRef>
          <a:fontRef idx="minor">
            <a:schemeClr val="dk1"/>
          </a:fontRef>
        </p:style>
        <p:txBody>
          <a:bodyPr/>
          <a:lstStyle/>
          <a:p>
            <a:pPr algn="l">
              <a:defRPr/>
            </a:pPr>
            <a:r>
              <a:rPr lang="pl-PL" sz="1600" dirty="0">
                <a:solidFill>
                  <a:schemeClr val="tx1"/>
                </a:solidFill>
                <a:latin typeface="Lato"/>
              </a:rPr>
              <a:t>5. Pola kwotowe (numeryczne) służą do podania wartości liczbowej. Wartość należy wpisać ciągiem cyfr, nie można używać separatorów dla tysięcy (np. spacji). Jako separator miejsc dziesiętnych można używać wyłącznie kropki </a:t>
            </a:r>
            <a:br>
              <a:rPr lang="pl-PL" sz="1600" dirty="0">
                <a:solidFill>
                  <a:schemeClr val="tx1"/>
                </a:solidFill>
                <a:latin typeface="Lato"/>
              </a:rPr>
            </a:br>
            <a:r>
              <a:rPr lang="pl-PL" sz="1600" dirty="0">
                <a:solidFill>
                  <a:schemeClr val="tx1"/>
                </a:solidFill>
                <a:latin typeface="Lato"/>
              </a:rPr>
              <a:t>(„ . ”). </a:t>
            </a:r>
          </a:p>
          <a:p>
            <a:pPr algn="l">
              <a:defRPr/>
            </a:pPr>
            <a:endParaRPr lang="pl-PL" sz="1600" dirty="0">
              <a:solidFill>
                <a:schemeClr val="tx1"/>
              </a:solidFill>
              <a:latin typeface="Lato"/>
            </a:endParaRPr>
          </a:p>
          <a:p>
            <a:pPr algn="l">
              <a:defRPr/>
            </a:pPr>
            <a:r>
              <a:rPr lang="pl-PL" sz="1600" dirty="0">
                <a:solidFill>
                  <a:schemeClr val="tx1"/>
                </a:solidFill>
                <a:latin typeface="Lato"/>
              </a:rPr>
              <a:t>6. Kwoty, w części dotyczącej ewidencji, podawane są z dokładnością do 2 miejsc po przecinku – o ile występują (np. 12345.56). </a:t>
            </a:r>
          </a:p>
          <a:p>
            <a:pPr algn="l">
              <a:defRPr/>
            </a:pPr>
            <a:endParaRPr lang="pl-PL" sz="1600" dirty="0">
              <a:solidFill>
                <a:schemeClr val="tx1"/>
              </a:solidFill>
              <a:latin typeface="Lato"/>
            </a:endParaRPr>
          </a:p>
          <a:p>
            <a:pPr algn="l">
              <a:defRPr/>
            </a:pPr>
            <a:r>
              <a:rPr lang="pl-PL" sz="1600" dirty="0">
                <a:solidFill>
                  <a:schemeClr val="tx1"/>
                </a:solidFill>
                <a:latin typeface="Lato"/>
              </a:rPr>
              <a:t>7. Kwoty w części dotyczącej deklaracji zaokrągla się do pełnych złotych w ten sposób, że końcówki kwot wynoszące mniej niż 50 groszy pomija się, a końcówki kwot wynoszące 50 i więcej groszy podwyższa się do pełnych złotych, zgodnie z art. 63 § 1 ustawy z dnia 29 sierpnia 1997 r. – Ordynacja podatkowa (Dz. U. z 2019 r., poz. 900, z </a:t>
            </a:r>
            <a:r>
              <a:rPr lang="pl-PL" sz="1600" dirty="0" err="1">
                <a:solidFill>
                  <a:schemeClr val="tx1"/>
                </a:solidFill>
                <a:latin typeface="Lato"/>
              </a:rPr>
              <a:t>późn</a:t>
            </a:r>
            <a:r>
              <a:rPr lang="pl-PL" sz="1600" dirty="0">
                <a:solidFill>
                  <a:schemeClr val="tx1"/>
                </a:solidFill>
                <a:latin typeface="Lato"/>
              </a:rPr>
              <a:t>. zm.). </a:t>
            </a:r>
          </a:p>
          <a:p>
            <a:pPr algn="l">
              <a:defRPr/>
            </a:pPr>
            <a:endParaRPr lang="pl-PL" sz="1600" dirty="0">
              <a:solidFill>
                <a:schemeClr val="tx1"/>
              </a:solidFill>
              <a:latin typeface="Lato"/>
            </a:endParaRPr>
          </a:p>
          <a:p>
            <a:pPr algn="l">
              <a:defRPr/>
            </a:pPr>
            <a:r>
              <a:rPr lang="pl-PL" sz="1600" dirty="0">
                <a:solidFill>
                  <a:schemeClr val="tx1"/>
                </a:solidFill>
                <a:latin typeface="Lato"/>
              </a:rPr>
              <a:t>8. Wielkości liter nie mają znaczenia.</a:t>
            </a:r>
          </a:p>
        </p:txBody>
      </p:sp>
      <p:sp>
        <p:nvSpPr>
          <p:cNvPr id="3" name="TextBox 4">
            <a:extLst>
              <a:ext uri="{FF2B5EF4-FFF2-40B4-BE49-F238E27FC236}">
                <a16:creationId xmlns:a16="http://schemas.microsoft.com/office/drawing/2014/main" id="{F5CAD751-4DE0-4717-BCC9-5958C211F9A0}"/>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pl-PL" altLang="pl-PL" sz="1800" b="1" i="0" u="none" strike="noStrike" kern="1200" cap="none" spc="0" normalizeH="0" baseline="0" noProof="0" dirty="0">
                <a:ln>
                  <a:noFill/>
                </a:ln>
                <a:solidFill>
                  <a:srgbClr val="636466"/>
                </a:solidFill>
                <a:effectLst/>
                <a:uLnTx/>
                <a:uFillTx/>
                <a:latin typeface="Novecento wide Book"/>
                <a:ea typeface="+mn-ea"/>
                <a:cs typeface="Arial" panose="020B0604020202020204" pitchFamily="34" charset="0"/>
              </a:rPr>
              <a:t> </a:t>
            </a:r>
            <a:r>
              <a:rPr lang="pl-PL" altLang="pl-PL" sz="1800" b="1" dirty="0">
                <a:latin typeface="Novecento wide Book"/>
              </a:rPr>
              <a:t>JPK_VAT-ogólne założenia (2/3)</a:t>
            </a:r>
          </a:p>
        </p:txBody>
      </p:sp>
    </p:spTree>
  </p:cSld>
  <p:clrMapOvr>
    <a:overrideClrMapping bg1="lt1" tx1="dk1" bg2="lt2" tx2="dk2" accent1="accent1" accent2="accent2" accent3="accent3" accent4="accent4" accent5="accent5" accent6="accent6" hlink="hlink" folHlink="folHlink"/>
  </p:clrMapOvr>
</p:sld>
</file>

<file path=ppt/slides/slide28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9939" name="Podtytuł 2">
            <a:extLst>
              <a:ext uri="{FF2B5EF4-FFF2-40B4-BE49-F238E27FC236}">
                <a16:creationId xmlns:a16="http://schemas.microsoft.com/office/drawing/2014/main" id="{E0BBF522-9DFE-4BC0-9404-BCF40F75D45B}"/>
              </a:ext>
            </a:extLst>
          </p:cNvPr>
          <p:cNvSpPr>
            <a:spLocks noGrp="1"/>
          </p:cNvSpPr>
          <p:nvPr>
            <p:ph type="subTitle" idx="1"/>
          </p:nvPr>
        </p:nvSpPr>
        <p:spPr>
          <a:xfrm>
            <a:off x="431800" y="1879536"/>
            <a:ext cx="8280400" cy="3606864"/>
          </a:xfrm>
          <a:ln>
            <a:solidFill>
              <a:schemeClr val="bg1"/>
            </a:solidFill>
          </a:ln>
        </p:spPr>
        <p:style>
          <a:lnRef idx="2">
            <a:schemeClr val="dk1"/>
          </a:lnRef>
          <a:fillRef idx="1">
            <a:schemeClr val="lt1"/>
          </a:fillRef>
          <a:effectRef idx="0">
            <a:schemeClr val="dk1"/>
          </a:effectRef>
          <a:fontRef idx="minor">
            <a:schemeClr val="dk1"/>
          </a:fontRef>
        </p:style>
        <p:txBody>
          <a:bodyPr/>
          <a:lstStyle/>
          <a:p>
            <a:pPr algn="l"/>
            <a:r>
              <a:rPr lang="pl-PL" altLang="pl-PL" sz="1600" dirty="0">
                <a:solidFill>
                  <a:schemeClr val="tx1"/>
                </a:solidFill>
                <a:latin typeface="Lato"/>
              </a:rPr>
              <a:t>9. Wszystkie wielkości ujemne poprzedza się znakiem minus („ –”). </a:t>
            </a:r>
          </a:p>
          <a:p>
            <a:pPr algn="l"/>
            <a:endParaRPr lang="pl-PL" altLang="pl-PL" sz="1600" dirty="0">
              <a:solidFill>
                <a:schemeClr val="tx1"/>
              </a:solidFill>
              <a:latin typeface="Lato"/>
            </a:endParaRPr>
          </a:p>
          <a:p>
            <a:pPr algn="l"/>
            <a:r>
              <a:rPr lang="pl-PL" altLang="pl-PL" sz="1600" dirty="0">
                <a:solidFill>
                  <a:schemeClr val="tx1"/>
                </a:solidFill>
                <a:latin typeface="Lato"/>
              </a:rPr>
              <a:t>10. Daty podawane są w formacie RRRR-MM-DD (np. 2020-08-31). </a:t>
            </a:r>
          </a:p>
          <a:p>
            <a:pPr algn="l"/>
            <a:endParaRPr lang="pl-PL" altLang="pl-PL" sz="1600" dirty="0">
              <a:solidFill>
                <a:schemeClr val="tx1"/>
              </a:solidFill>
              <a:latin typeface="Lato"/>
            </a:endParaRPr>
          </a:p>
          <a:p>
            <a:pPr algn="l"/>
            <a:r>
              <a:rPr lang="pl-PL" altLang="pl-PL" sz="1600" dirty="0">
                <a:solidFill>
                  <a:schemeClr val="tx1"/>
                </a:solidFill>
                <a:latin typeface="Lato"/>
              </a:rPr>
              <a:t>11. Wymóg podania daty i czasu dotyczy tylko jednego pola. Jest to pole opisujące datę i czas wytworzenia pliku. Datę i czas podaje się w formacie RRRR-MM-DDTGG:MM:SS (np.: 2018-02-24T09:30:47Z; gdzie T oznacza „Time”). Przy podawaniu czasu uniwersalnego (UTC) na końcu należy dodać literę „Z” (ZULU). </a:t>
            </a:r>
          </a:p>
          <a:p>
            <a:pPr algn="l"/>
            <a:endParaRPr lang="pl-PL" altLang="pl-PL" sz="1600" dirty="0">
              <a:solidFill>
                <a:schemeClr val="tx1"/>
              </a:solidFill>
              <a:latin typeface="Lato"/>
            </a:endParaRPr>
          </a:p>
          <a:p>
            <a:pPr algn="l"/>
            <a:r>
              <a:rPr lang="pl-PL" altLang="pl-PL" sz="1600" dirty="0">
                <a:solidFill>
                  <a:schemeClr val="tx1"/>
                </a:solidFill>
                <a:latin typeface="Lato"/>
              </a:rPr>
              <a:t>12. Numery identyfikacji podatkowej ujęte w ewidencji należy zapisywać jako ciąg kolejno po sobie następujących cyfr lub liter, bez spacji i innych znaków rozdzielających oraz poprzez wyodrębnienie literowego kodu kraju do osobnego pola przeznaczonego na ten kod. </a:t>
            </a:r>
          </a:p>
        </p:txBody>
      </p:sp>
      <p:sp>
        <p:nvSpPr>
          <p:cNvPr id="2" name="TextBox 4">
            <a:extLst>
              <a:ext uri="{FF2B5EF4-FFF2-40B4-BE49-F238E27FC236}">
                <a16:creationId xmlns:a16="http://schemas.microsoft.com/office/drawing/2014/main" id="{46A10CD0-5894-49FE-9F60-5FA3B6620A8D}"/>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pl-PL" altLang="pl-PL" sz="1800" b="1" i="0" u="none" strike="noStrike" kern="1200" cap="none" spc="0" normalizeH="0" baseline="0" noProof="0" dirty="0">
                <a:ln>
                  <a:noFill/>
                </a:ln>
                <a:solidFill>
                  <a:srgbClr val="636466"/>
                </a:solidFill>
                <a:effectLst/>
                <a:uLnTx/>
                <a:uFillTx/>
                <a:latin typeface="Novecento wide Book"/>
                <a:ea typeface="+mn-ea"/>
                <a:cs typeface="Arial" panose="020B0604020202020204" pitchFamily="34" charset="0"/>
              </a:rPr>
              <a:t> </a:t>
            </a:r>
            <a:r>
              <a:rPr lang="pl-PL" altLang="pl-PL" sz="1800" b="1" dirty="0">
                <a:latin typeface="Novecento wide Book"/>
              </a:rPr>
              <a:t>JPK_VAT-ogólne założenia (3/3)</a:t>
            </a:r>
          </a:p>
        </p:txBody>
      </p:sp>
    </p:spTree>
  </p:cSld>
  <p:clrMapOvr>
    <a:overrideClrMapping bg1="lt1" tx1="dk1" bg2="lt2" tx2="dk2" accent1="accent1" accent2="accent2" accent3="accent3" accent4="accent4" accent5="accent5" accent6="accent6" hlink="hlink" folHlink="folHlink"/>
  </p:clrMapOvr>
</p:sld>
</file>

<file path=ppt/slides/slide28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06AF19C5-59C6-47E4-9509-342A2361F786}"/>
              </a:ext>
            </a:extLst>
          </p:cNvPr>
          <p:cNvGraphicFramePr>
            <a:graphicFrameLocks noGrp="1"/>
          </p:cNvGraphicFramePr>
          <p:nvPr>
            <p:ph idx="1"/>
          </p:nvPr>
        </p:nvGraphicFramePr>
        <p:xfrm>
          <a:off x="457200" y="1268763"/>
          <a:ext cx="8229600" cy="50875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4">
            <a:extLst>
              <a:ext uri="{FF2B5EF4-FFF2-40B4-BE49-F238E27FC236}">
                <a16:creationId xmlns:a16="http://schemas.microsoft.com/office/drawing/2014/main" id="{03E3618A-059A-492B-90B2-C7DACCF9FA2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pl-PL" altLang="pl-PL" sz="1800" b="1" i="0" u="none" strike="noStrike" kern="1200" cap="none" spc="0" normalizeH="0" baseline="0" noProof="0" dirty="0">
                <a:ln>
                  <a:noFill/>
                </a:ln>
                <a:solidFill>
                  <a:srgbClr val="636466"/>
                </a:solidFill>
                <a:effectLst/>
                <a:uLnTx/>
                <a:uFillTx/>
                <a:latin typeface="Novecento wide Book"/>
                <a:ea typeface="+mn-ea"/>
                <a:cs typeface="Arial" panose="020B0604020202020204" pitchFamily="34" charset="0"/>
              </a:rPr>
              <a:t> </a:t>
            </a:r>
            <a:r>
              <a:rPr lang="pl-PL" altLang="pl-PL" sz="1800" b="1" dirty="0">
                <a:latin typeface="Novecento wide Book"/>
              </a:rPr>
              <a:t>Rozliczenia kwartalne</a:t>
            </a:r>
          </a:p>
        </p:txBody>
      </p:sp>
    </p:spTree>
    <p:extLst>
      <p:ext uri="{BB962C8B-B14F-4D97-AF65-F5344CB8AC3E}">
        <p14:creationId xmlns:p14="http://schemas.microsoft.com/office/powerpoint/2010/main" val="1076366094"/>
      </p:ext>
    </p:extLst>
  </p:cSld>
  <p:clrMapOvr>
    <a:overrideClrMapping bg1="lt1" tx1="dk1" bg2="lt2" tx2="dk2" accent1="accent1" accent2="accent2" accent3="accent3" accent4="accent4" accent5="accent5" accent6="accent6" hlink="hlink" folHlink="folHlink"/>
  </p:clrMapOvr>
</p:sld>
</file>

<file path=ppt/slides/slide28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60D4A75-45F0-43EE-BD74-737C5C7BE96D}"/>
              </a:ext>
            </a:extLst>
          </p:cNvPr>
          <p:cNvSpPr>
            <a:spLocks noGrp="1"/>
          </p:cNvSpPr>
          <p:nvPr>
            <p:ph idx="1"/>
          </p:nvPr>
        </p:nvSpPr>
        <p:spPr>
          <a:xfrm>
            <a:off x="457200" y="1662831"/>
            <a:ext cx="8229600" cy="3836096"/>
          </a:xfrm>
        </p:spPr>
        <p:txBody>
          <a:bodyPr/>
          <a:lstStyle/>
          <a:p>
            <a:pPr marL="0" indent="0">
              <a:spcBef>
                <a:spcPts val="0"/>
              </a:spcBef>
              <a:buNone/>
            </a:pPr>
            <a:r>
              <a:rPr lang="pl-PL" sz="1600" dirty="0">
                <a:solidFill>
                  <a:srgbClr val="000000"/>
                </a:solidFill>
                <a:latin typeface="Lato"/>
              </a:rPr>
              <a:t>Korekta pliku JPK_VAT (z celem złożenia „2”) może obejmować: </a:t>
            </a:r>
          </a:p>
          <a:p>
            <a:pPr>
              <a:spcBef>
                <a:spcPts val="0"/>
              </a:spcBef>
            </a:pPr>
            <a:r>
              <a:rPr lang="pl-PL" sz="1600" b="1" dirty="0">
                <a:solidFill>
                  <a:srgbClr val="000000"/>
                </a:solidFill>
                <a:latin typeface="Lato"/>
              </a:rPr>
              <a:t>1. Ewidencję i Deklarację </a:t>
            </a:r>
            <a:endParaRPr lang="pl-PL" sz="1600" dirty="0">
              <a:solidFill>
                <a:srgbClr val="000000"/>
              </a:solidFill>
              <a:latin typeface="Lato"/>
            </a:endParaRPr>
          </a:p>
          <a:p>
            <a:pPr>
              <a:spcBef>
                <a:spcPts val="0"/>
              </a:spcBef>
            </a:pPr>
            <a:r>
              <a:rPr lang="pl-PL" sz="1600" b="1" dirty="0">
                <a:solidFill>
                  <a:srgbClr val="000000"/>
                </a:solidFill>
                <a:latin typeface="Lato"/>
              </a:rPr>
              <a:t>2. Ewidencję </a:t>
            </a:r>
            <a:endParaRPr lang="pl-PL" sz="1600" dirty="0">
              <a:solidFill>
                <a:srgbClr val="000000"/>
              </a:solidFill>
              <a:latin typeface="Lato"/>
            </a:endParaRPr>
          </a:p>
          <a:p>
            <a:pPr>
              <a:spcBef>
                <a:spcPts val="0"/>
              </a:spcBef>
            </a:pPr>
            <a:r>
              <a:rPr lang="pl-PL" sz="1600" b="1" dirty="0">
                <a:solidFill>
                  <a:srgbClr val="000000"/>
                </a:solidFill>
                <a:latin typeface="Lato"/>
              </a:rPr>
              <a:t>3. Deklarację </a:t>
            </a:r>
          </a:p>
          <a:p>
            <a:pPr>
              <a:spcBef>
                <a:spcPts val="0"/>
              </a:spcBef>
            </a:pPr>
            <a:endParaRPr lang="pl-PL" sz="1600" dirty="0">
              <a:solidFill>
                <a:srgbClr val="000000"/>
              </a:solidFill>
              <a:latin typeface="Lato"/>
            </a:endParaRPr>
          </a:p>
          <a:p>
            <a:pPr marL="0" indent="0">
              <a:spcBef>
                <a:spcPts val="0"/>
              </a:spcBef>
              <a:buNone/>
            </a:pPr>
            <a:r>
              <a:rPr lang="pl-PL" sz="1600" dirty="0">
                <a:solidFill>
                  <a:srgbClr val="000000"/>
                </a:solidFill>
                <a:latin typeface="Lato"/>
              </a:rPr>
              <a:t>Dokonanie </a:t>
            </a:r>
            <a:r>
              <a:rPr lang="pl-PL" sz="1600" b="1" dirty="0">
                <a:solidFill>
                  <a:srgbClr val="000000"/>
                </a:solidFill>
                <a:latin typeface="Lato"/>
              </a:rPr>
              <a:t>korekty w przesłanej ewidencji</a:t>
            </a:r>
            <a:r>
              <a:rPr lang="pl-PL" sz="1600" dirty="0">
                <a:solidFill>
                  <a:srgbClr val="000000"/>
                </a:solidFill>
                <a:latin typeface="Lato"/>
              </a:rPr>
              <a:t>, która nie ma wpływu na część deklaracyjną, zawartą we wspólnym pliku, </a:t>
            </a:r>
            <a:r>
              <a:rPr lang="pl-PL" sz="1600" b="1" dirty="0">
                <a:solidFill>
                  <a:srgbClr val="000000"/>
                </a:solidFill>
                <a:latin typeface="Lato"/>
              </a:rPr>
              <a:t>nie będzie wywoływało skutków dla rozliczenia podatku. </a:t>
            </a:r>
            <a:endParaRPr lang="pl-PL" sz="1600" dirty="0">
              <a:solidFill>
                <a:srgbClr val="000000"/>
              </a:solidFill>
              <a:latin typeface="Lato"/>
            </a:endParaRPr>
          </a:p>
          <a:p>
            <a:pPr marL="0" indent="0">
              <a:spcBef>
                <a:spcPts val="0"/>
              </a:spcBef>
              <a:buNone/>
            </a:pPr>
            <a:r>
              <a:rPr lang="pl-PL" sz="1600" dirty="0">
                <a:solidFill>
                  <a:srgbClr val="000000"/>
                </a:solidFill>
                <a:latin typeface="Lato"/>
              </a:rPr>
              <a:t>Korekta pliku JPK_VAT - wyłącznie części ewidencyjnej, np. w zakresie NIP kontrahenta, nie będzie miała wpływu np. na termin zwrotu nadwyżki podatku naliczonego nad należnym wynikający z przesłanego wcześniej rozliczenia (część deklaracyjna) zawartego w pierwotnym pliku. </a:t>
            </a:r>
          </a:p>
          <a:p>
            <a:pPr>
              <a:spcBef>
                <a:spcPts val="0"/>
              </a:spcBef>
            </a:pPr>
            <a:endParaRPr lang="pl-PL" sz="1600" dirty="0">
              <a:solidFill>
                <a:srgbClr val="000000"/>
              </a:solidFill>
              <a:latin typeface="Lato"/>
            </a:endParaRPr>
          </a:p>
          <a:p>
            <a:pPr marL="0" indent="0">
              <a:spcBef>
                <a:spcPts val="0"/>
              </a:spcBef>
              <a:buNone/>
            </a:pPr>
            <a:r>
              <a:rPr lang="pl-PL" sz="1600" dirty="0">
                <a:solidFill>
                  <a:srgbClr val="000000"/>
                </a:solidFill>
                <a:latin typeface="Lato"/>
              </a:rPr>
              <a:t>Dokonanie korekty </a:t>
            </a:r>
            <a:r>
              <a:rPr lang="pl-PL" sz="1600" b="1" dirty="0">
                <a:solidFill>
                  <a:srgbClr val="000000"/>
                </a:solidFill>
                <a:latin typeface="Lato"/>
              </a:rPr>
              <a:t>wyłącznie w części deklaracyjnej</a:t>
            </a:r>
            <a:r>
              <a:rPr lang="pl-PL" sz="1600" dirty="0">
                <a:solidFill>
                  <a:srgbClr val="000000"/>
                </a:solidFill>
                <a:latin typeface="Lato"/>
              </a:rPr>
              <a:t>, np. zmiana wysokości kwoty nadwyżki z poprzedniej deklaracji, nie będzie miała wpływu na dane zawarte w części ewidencyjnej. 	</a:t>
            </a:r>
          </a:p>
          <a:p>
            <a:endParaRPr lang="pl-PL" dirty="0"/>
          </a:p>
        </p:txBody>
      </p:sp>
      <p:sp>
        <p:nvSpPr>
          <p:cNvPr id="7" name="TextBox 4">
            <a:extLst>
              <a:ext uri="{FF2B5EF4-FFF2-40B4-BE49-F238E27FC236}">
                <a16:creationId xmlns:a16="http://schemas.microsoft.com/office/drawing/2014/main" id="{0663B034-8924-47C4-ADCF-76AE4664E6E0}"/>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Korekta pliku JPK_VAT</a:t>
            </a:r>
          </a:p>
        </p:txBody>
      </p:sp>
    </p:spTree>
    <p:extLst>
      <p:ext uri="{BB962C8B-B14F-4D97-AF65-F5344CB8AC3E}">
        <p14:creationId xmlns:p14="http://schemas.microsoft.com/office/powerpoint/2010/main" val="3801751876"/>
      </p:ext>
    </p:extLst>
  </p:cSld>
  <p:clrMapOvr>
    <a:overrideClrMapping bg1="lt1" tx1="dk1" bg2="lt2" tx2="dk2" accent1="accent1" accent2="accent2" accent3="accent3" accent4="accent4" accent5="accent5" accent6="accent6" hlink="hlink" folHlink="folHlink"/>
  </p:clrMapOvr>
</p:sld>
</file>

<file path=ppt/slides/slide28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AC59C2-5F16-4C43-8F60-3E0DCB59BE7E}"/>
              </a:ext>
            </a:extLst>
          </p:cNvPr>
          <p:cNvSpPr>
            <a:spLocks noGrp="1"/>
          </p:cNvSpPr>
          <p:nvPr>
            <p:ph type="title"/>
          </p:nvPr>
        </p:nvSpPr>
        <p:spPr/>
        <p:txBody>
          <a:bodyPr>
            <a:normAutofit/>
          </a:bodyPr>
          <a:lstStyle/>
          <a:p>
            <a:r>
              <a:rPr lang="pl-PL" sz="1800" dirty="0">
                <a:solidFill>
                  <a:srgbClr val="000000"/>
                </a:solidFill>
                <a:latin typeface="Times New Roman" panose="02020603050405020304" pitchFamily="18" charset="0"/>
              </a:rPr>
              <a:t/>
            </a:r>
            <a:br>
              <a:rPr lang="pl-PL" sz="1800" dirty="0">
                <a:solidFill>
                  <a:srgbClr val="000000"/>
                </a:solidFill>
                <a:latin typeface="Times New Roman" panose="02020603050405020304" pitchFamily="18" charset="0"/>
              </a:rPr>
            </a:br>
            <a:endParaRPr lang="pl-PL" dirty="0"/>
          </a:p>
        </p:txBody>
      </p:sp>
      <p:sp>
        <p:nvSpPr>
          <p:cNvPr id="3" name="Symbol zastępczy zawartości 2">
            <a:extLst>
              <a:ext uri="{FF2B5EF4-FFF2-40B4-BE49-F238E27FC236}">
                <a16:creationId xmlns:a16="http://schemas.microsoft.com/office/drawing/2014/main" id="{BB5CF367-C5CB-4B92-ADD3-510D951DFDED}"/>
              </a:ext>
            </a:extLst>
          </p:cNvPr>
          <p:cNvSpPr>
            <a:spLocks noGrp="1"/>
          </p:cNvSpPr>
          <p:nvPr>
            <p:ph idx="1"/>
          </p:nvPr>
        </p:nvSpPr>
        <p:spPr>
          <a:xfrm>
            <a:off x="457200" y="2005730"/>
            <a:ext cx="8229600" cy="2846540"/>
          </a:xfrm>
        </p:spPr>
        <p:txBody>
          <a:bodyPr/>
          <a:lstStyle/>
          <a:p>
            <a:pPr marL="0" indent="0">
              <a:buNone/>
            </a:pPr>
            <a:r>
              <a:rPr lang="pl-PL" sz="1600" dirty="0">
                <a:solidFill>
                  <a:srgbClr val="000000"/>
                </a:solidFill>
                <a:latin typeface="Lato" panose="020F0502020204030203"/>
              </a:rPr>
              <a:t>Jeżeli w ewidencji oraz deklaracji za dany miesiąc/kwartał podatnik nie dokonał żadnej transakcji mającej wpływ na podatek od towarów i usług, należy złożyć </a:t>
            </a:r>
            <a:r>
              <a:rPr lang="pl-PL" sz="1600" b="1" dirty="0">
                <a:solidFill>
                  <a:srgbClr val="000000"/>
                </a:solidFill>
                <a:latin typeface="Lato" panose="020F0502020204030203"/>
              </a:rPr>
              <a:t>tzw. zerowy JPK_VAT</a:t>
            </a:r>
            <a:r>
              <a:rPr lang="pl-PL" sz="1600" dirty="0">
                <a:solidFill>
                  <a:srgbClr val="000000"/>
                </a:solidFill>
                <a:latin typeface="Lato" panose="020F0502020204030203"/>
              </a:rPr>
              <a:t>, w którym należy: </a:t>
            </a:r>
          </a:p>
          <a:p>
            <a:r>
              <a:rPr lang="pl-PL" sz="1600" dirty="0">
                <a:solidFill>
                  <a:srgbClr val="000000"/>
                </a:solidFill>
                <a:latin typeface="Lato" panose="020F0502020204030203"/>
              </a:rPr>
              <a:t>1. W elemencie </a:t>
            </a:r>
            <a:r>
              <a:rPr lang="pl-PL" sz="1600" b="1" dirty="0">
                <a:solidFill>
                  <a:srgbClr val="000000"/>
                </a:solidFill>
                <a:latin typeface="Lato" panose="020F0502020204030203"/>
              </a:rPr>
              <a:t>Deklaracja </a:t>
            </a:r>
            <a:r>
              <a:rPr lang="pl-PL" sz="1600" dirty="0">
                <a:solidFill>
                  <a:srgbClr val="000000"/>
                </a:solidFill>
                <a:latin typeface="Lato" panose="020F0502020204030203"/>
              </a:rPr>
              <a:t>w polach P_38 i P_51 wykazać </a:t>
            </a:r>
            <a:r>
              <a:rPr lang="pl-PL" sz="1600" b="1" dirty="0">
                <a:solidFill>
                  <a:srgbClr val="000000"/>
                </a:solidFill>
                <a:latin typeface="Lato" panose="020F0502020204030203"/>
              </a:rPr>
              <a:t>„0”. </a:t>
            </a:r>
            <a:endParaRPr lang="pl-PL" sz="1600" dirty="0">
              <a:solidFill>
                <a:srgbClr val="000000"/>
              </a:solidFill>
              <a:latin typeface="Lato" panose="020F0502020204030203"/>
            </a:endParaRPr>
          </a:p>
          <a:p>
            <a:r>
              <a:rPr lang="pl-PL" sz="1600" dirty="0">
                <a:solidFill>
                  <a:srgbClr val="000000"/>
                </a:solidFill>
                <a:latin typeface="Lato" panose="020F0502020204030203"/>
              </a:rPr>
              <a:t>2. W elemencie </a:t>
            </a:r>
            <a:r>
              <a:rPr lang="pl-PL" sz="1600" b="1" dirty="0" err="1">
                <a:solidFill>
                  <a:srgbClr val="000000"/>
                </a:solidFill>
                <a:latin typeface="Lato" panose="020F0502020204030203"/>
              </a:rPr>
              <a:t>LiczbaWierszySprzedazy</a:t>
            </a:r>
            <a:r>
              <a:rPr lang="pl-PL" sz="1600" b="1" dirty="0">
                <a:solidFill>
                  <a:srgbClr val="000000"/>
                </a:solidFill>
                <a:latin typeface="Lato" panose="020F0502020204030203"/>
              </a:rPr>
              <a:t> </a:t>
            </a:r>
            <a:r>
              <a:rPr lang="pl-PL" sz="1600" dirty="0">
                <a:solidFill>
                  <a:srgbClr val="000000"/>
                </a:solidFill>
                <a:latin typeface="Lato" panose="020F0502020204030203"/>
              </a:rPr>
              <a:t>oraz </a:t>
            </a:r>
            <a:r>
              <a:rPr lang="pl-PL" sz="1600" b="1" dirty="0" err="1">
                <a:solidFill>
                  <a:srgbClr val="000000"/>
                </a:solidFill>
                <a:latin typeface="Lato" panose="020F0502020204030203"/>
              </a:rPr>
              <a:t>LiczbaWierszyZakupow</a:t>
            </a:r>
            <a:r>
              <a:rPr lang="pl-PL" sz="1600" b="1" dirty="0">
                <a:solidFill>
                  <a:srgbClr val="000000"/>
                </a:solidFill>
                <a:latin typeface="Lato" panose="020F0502020204030203"/>
              </a:rPr>
              <a:t> </a:t>
            </a:r>
            <a:r>
              <a:rPr lang="pl-PL" sz="1600" dirty="0">
                <a:solidFill>
                  <a:srgbClr val="000000"/>
                </a:solidFill>
                <a:latin typeface="Lato" panose="020F0502020204030203"/>
              </a:rPr>
              <a:t>wykazać </a:t>
            </a:r>
            <a:r>
              <a:rPr lang="pl-PL" sz="1600" b="1" dirty="0">
                <a:solidFill>
                  <a:srgbClr val="000000"/>
                </a:solidFill>
                <a:latin typeface="Lato" panose="020F0502020204030203"/>
              </a:rPr>
              <a:t>„0”. </a:t>
            </a:r>
            <a:endParaRPr lang="pl-PL" sz="1600" dirty="0">
              <a:solidFill>
                <a:srgbClr val="000000"/>
              </a:solidFill>
              <a:latin typeface="Lato" panose="020F0502020204030203"/>
            </a:endParaRPr>
          </a:p>
          <a:p>
            <a:r>
              <a:rPr lang="pl-PL" sz="1600" dirty="0">
                <a:solidFill>
                  <a:srgbClr val="000000"/>
                </a:solidFill>
                <a:latin typeface="Lato" panose="020F0502020204030203"/>
              </a:rPr>
              <a:t>3. W elemencie </a:t>
            </a:r>
            <a:r>
              <a:rPr lang="pl-PL" sz="1600" b="1" dirty="0" err="1">
                <a:solidFill>
                  <a:srgbClr val="000000"/>
                </a:solidFill>
                <a:latin typeface="Lato" panose="020F0502020204030203"/>
              </a:rPr>
              <a:t>PodatekNalezny</a:t>
            </a:r>
            <a:r>
              <a:rPr lang="pl-PL" sz="1600" b="1" dirty="0">
                <a:solidFill>
                  <a:srgbClr val="000000"/>
                </a:solidFill>
                <a:latin typeface="Lato" panose="020F0502020204030203"/>
              </a:rPr>
              <a:t> </a:t>
            </a:r>
            <a:r>
              <a:rPr lang="pl-PL" sz="1600" dirty="0">
                <a:solidFill>
                  <a:srgbClr val="000000"/>
                </a:solidFill>
                <a:latin typeface="Lato" panose="020F0502020204030203"/>
              </a:rPr>
              <a:t>oraz </a:t>
            </a:r>
            <a:r>
              <a:rPr lang="pl-PL" sz="1600" b="1" dirty="0" err="1">
                <a:solidFill>
                  <a:srgbClr val="000000"/>
                </a:solidFill>
                <a:latin typeface="Lato" panose="020F0502020204030203"/>
              </a:rPr>
              <a:t>PodatekNaliczony</a:t>
            </a:r>
            <a:r>
              <a:rPr lang="pl-PL" sz="1600" b="1" dirty="0">
                <a:solidFill>
                  <a:srgbClr val="000000"/>
                </a:solidFill>
                <a:latin typeface="Lato" panose="020F0502020204030203"/>
              </a:rPr>
              <a:t> </a:t>
            </a:r>
            <a:r>
              <a:rPr lang="pl-PL" sz="1600" dirty="0">
                <a:solidFill>
                  <a:srgbClr val="000000"/>
                </a:solidFill>
                <a:latin typeface="Lato" panose="020F0502020204030203"/>
              </a:rPr>
              <a:t>wykazać </a:t>
            </a:r>
            <a:r>
              <a:rPr lang="pl-PL" sz="1600" b="1" dirty="0">
                <a:solidFill>
                  <a:srgbClr val="000000"/>
                </a:solidFill>
                <a:latin typeface="Lato" panose="020F0502020204030203"/>
              </a:rPr>
              <a:t>„0.00”. </a:t>
            </a:r>
          </a:p>
          <a:p>
            <a:endParaRPr lang="pl-PL" sz="1600" b="1" dirty="0">
              <a:solidFill>
                <a:srgbClr val="000000"/>
              </a:solidFill>
              <a:latin typeface="Lato" panose="020F0502020204030203"/>
            </a:endParaRPr>
          </a:p>
          <a:p>
            <a:pPr marL="0" indent="0">
              <a:buNone/>
            </a:pPr>
            <a:r>
              <a:rPr lang="pl-PL" sz="1600" dirty="0">
                <a:solidFill>
                  <a:srgbClr val="000000"/>
                </a:solidFill>
                <a:latin typeface="Lato" panose="020F0502020204030203"/>
              </a:rPr>
              <a:t>Zasady wypełniania nowego JPK_VAT w przypadku tzw. </a:t>
            </a:r>
            <a:r>
              <a:rPr lang="pl-PL" sz="1600" b="1" dirty="0">
                <a:solidFill>
                  <a:srgbClr val="000000"/>
                </a:solidFill>
                <a:latin typeface="Lato" panose="020F0502020204030203"/>
              </a:rPr>
              <a:t>„zerowej” </a:t>
            </a:r>
            <a:r>
              <a:rPr lang="pl-PL" sz="1600" dirty="0">
                <a:solidFill>
                  <a:srgbClr val="000000"/>
                </a:solidFill>
                <a:latin typeface="Lato" panose="020F0502020204030203"/>
              </a:rPr>
              <a:t>części deklaracyjnej i ewidencyjnej, mają również zastosowanie w przypadku wysyłania korekty części deklaracyjnej czy ewidencyjnej </a:t>
            </a:r>
            <a:r>
              <a:rPr lang="pl-PL" sz="1600" b="1" dirty="0">
                <a:solidFill>
                  <a:srgbClr val="000000"/>
                </a:solidFill>
                <a:latin typeface="Lato" panose="020F0502020204030203"/>
              </a:rPr>
              <a:t>do „zera”. </a:t>
            </a:r>
            <a:r>
              <a:rPr lang="pl-PL" sz="1800" dirty="0">
                <a:solidFill>
                  <a:srgbClr val="000000"/>
                </a:solidFill>
                <a:latin typeface="Times New Roman" panose="02020603050405020304" pitchFamily="18" charset="0"/>
              </a:rPr>
              <a:t>	</a:t>
            </a:r>
          </a:p>
          <a:p>
            <a:endParaRPr lang="pl-PL" dirty="0"/>
          </a:p>
        </p:txBody>
      </p:sp>
      <p:sp>
        <p:nvSpPr>
          <p:cNvPr id="7" name="TextBox 4">
            <a:extLst>
              <a:ext uri="{FF2B5EF4-FFF2-40B4-BE49-F238E27FC236}">
                <a16:creationId xmlns:a16="http://schemas.microsoft.com/office/drawing/2014/main" id="{6F33CED5-EA52-49BC-8175-573A5B5B0707}"/>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Ewidencja i deklaracja bez wpisów tzw. „zerowa”</a:t>
            </a:r>
          </a:p>
        </p:txBody>
      </p:sp>
    </p:spTree>
    <p:extLst>
      <p:ext uri="{BB962C8B-B14F-4D97-AF65-F5344CB8AC3E}">
        <p14:creationId xmlns:p14="http://schemas.microsoft.com/office/powerpoint/2010/main" val="1228239910"/>
      </p:ext>
    </p:extLst>
  </p:cSld>
  <p:clrMapOvr>
    <a:overrideClrMapping bg1="lt1" tx1="dk1" bg2="lt2" tx2="dk2" accent1="accent1" accent2="accent2" accent3="accent3" accent4="accent4" accent5="accent5" accent6="accent6" hlink="hlink" folHlink="folHlink"/>
  </p:clrMapOvr>
</p:sld>
</file>

<file path=ppt/slides/slide28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465545"/>
            <a:ext cx="8229600" cy="2843408"/>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600" dirty="0">
                <a:solidFill>
                  <a:schemeClr val="tx1"/>
                </a:solidFill>
                <a:latin typeface="Lato" panose="020F0502020204030203"/>
              </a:rPr>
              <a:t>Podatnicy, z wyjątkiem podatników wykonujących wyłącznie czynności zwolnione od podatku są obowiązani prowadzić ewidencję zawierającą dane pozwalające na prawidłowe rozliczenie podatku i sporządzenie informacji podsumowującej, w szczególności dane dotyczące:</a:t>
            </a:r>
          </a:p>
          <a:p>
            <a:pPr marL="457178" lvl="1" indent="0">
              <a:buNone/>
            </a:pPr>
            <a:r>
              <a:rPr lang="pl-PL" sz="1600" b="1" dirty="0">
                <a:solidFill>
                  <a:schemeClr val="tx1"/>
                </a:solidFill>
                <a:latin typeface="Lato" panose="020F0502020204030203"/>
              </a:rPr>
              <a:t>1)     rodzaju sprzedaży i podstawy opodatkowania, wysokości kwoty podatku należnego, w tym korekty podatku należnego, z podziałem na stawki podatku;</a:t>
            </a:r>
          </a:p>
          <a:p>
            <a:pPr marL="457178" lvl="1" indent="0">
              <a:buNone/>
            </a:pPr>
            <a:r>
              <a:rPr lang="pl-PL" sz="1600" b="1" dirty="0">
                <a:solidFill>
                  <a:schemeClr val="tx1"/>
                </a:solidFill>
                <a:latin typeface="Lato" panose="020F0502020204030203"/>
              </a:rPr>
              <a:t>2)     kwoty podatku naliczonego obniżającego kwotę podatku należnego, w tym korekty podatku naliczonego;</a:t>
            </a:r>
          </a:p>
          <a:p>
            <a:pPr marL="457178" lvl="1" indent="0">
              <a:buNone/>
            </a:pPr>
            <a:r>
              <a:rPr lang="pl-PL" sz="1600" b="1" dirty="0">
                <a:solidFill>
                  <a:schemeClr val="tx1"/>
                </a:solidFill>
                <a:latin typeface="Lato" panose="020F0502020204030203"/>
              </a:rPr>
              <a:t>3)     kontrahentów;</a:t>
            </a:r>
          </a:p>
          <a:p>
            <a:pPr marL="457178" lvl="1" indent="0">
              <a:buNone/>
            </a:pPr>
            <a:r>
              <a:rPr lang="pl-PL" sz="1600" b="1" dirty="0">
                <a:solidFill>
                  <a:schemeClr val="tx1"/>
                </a:solidFill>
                <a:latin typeface="Lato" panose="020F0502020204030203"/>
              </a:rPr>
              <a:t>4)     dowodów sprzedaży i zakupów.</a:t>
            </a:r>
          </a:p>
          <a:p>
            <a:endParaRPr lang="pl-PL" sz="1600" dirty="0">
              <a:latin typeface="Lato" panose="020F0502020204030203"/>
            </a:endParaRPr>
          </a:p>
          <a:p>
            <a:endParaRPr lang="pl-PL" sz="1600" dirty="0">
              <a:latin typeface="Lato" panose="020F0502020204030203"/>
            </a:endParaRPr>
          </a:p>
        </p:txBody>
      </p:sp>
      <p:sp>
        <p:nvSpPr>
          <p:cNvPr id="7" name="pole tekstowe 6">
            <a:extLst>
              <a:ext uri="{FF2B5EF4-FFF2-40B4-BE49-F238E27FC236}">
                <a16:creationId xmlns:a16="http://schemas.microsoft.com/office/drawing/2014/main" id="{D93F97B8-B294-4840-AABA-2AEB338C50C7}"/>
              </a:ext>
            </a:extLst>
          </p:cNvPr>
          <p:cNvSpPr txBox="1"/>
          <p:nvPr/>
        </p:nvSpPr>
        <p:spPr>
          <a:xfrm>
            <a:off x="818206" y="4576047"/>
            <a:ext cx="7704856" cy="830997"/>
          </a:xfrm>
          <a:prstGeom prst="rect">
            <a:avLst/>
          </a:prstGeom>
          <a:ln>
            <a:solidFill>
              <a:srgbClr val="FFC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prstClr val="black"/>
                </a:solidFill>
                <a:effectLst/>
                <a:uLnTx/>
                <a:uFillTx/>
                <a:latin typeface="Lato" panose="020F0502020204030203"/>
                <a:ea typeface="+mn-ea"/>
                <a:cs typeface="+mn-cs"/>
              </a:rPr>
              <a:t>Faktury wystawiane do paragonów ujmuje się w ewidencji w okresie rozliczeniowym, w którym zostały wystawione. Faktury te nie zwiększają wartości sprzedaży oraz podatku należnego za okres, w którym zostały ujęte w tej ewidencji.</a:t>
            </a:r>
          </a:p>
        </p:txBody>
      </p:sp>
      <p:sp>
        <p:nvSpPr>
          <p:cNvPr id="4" name="TextBox 4">
            <a:extLst>
              <a:ext uri="{FF2B5EF4-FFF2-40B4-BE49-F238E27FC236}">
                <a16:creationId xmlns:a16="http://schemas.microsoft.com/office/drawing/2014/main" id="{658B8628-F209-4ADF-BCC0-623B44BCEC7D}"/>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Ewidencje VAT</a:t>
            </a:r>
          </a:p>
        </p:txBody>
      </p:sp>
    </p:spTree>
    <p:extLst>
      <p:ext uri="{BB962C8B-B14F-4D97-AF65-F5344CB8AC3E}">
        <p14:creationId xmlns:p14="http://schemas.microsoft.com/office/powerpoint/2010/main" val="3818387260"/>
      </p:ext>
    </p:extLst>
  </p:cSld>
  <p:clrMapOvr>
    <a:overrideClrMapping bg1="lt1" tx1="dk1" bg2="lt2" tx2="dk2" accent1="accent1" accent2="accent2" accent3="accent3" accent4="accent4" accent5="accent5" accent6="accent6" hlink="hlink" folHlink="folHlink"/>
  </p:clrMapOvr>
</p:sld>
</file>

<file path=ppt/slides/slide28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6" name="Symbol zastępczy numeru slajdu 5">
            <a:extLst>
              <a:ext uri="{FF2B5EF4-FFF2-40B4-BE49-F238E27FC236}">
                <a16:creationId xmlns:a16="http://schemas.microsoft.com/office/drawing/2014/main" id="{CF5AC4F0-1C38-4B56-872E-960E5F6AA3D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287</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extBox 4">
            <a:extLst>
              <a:ext uri="{FF2B5EF4-FFF2-40B4-BE49-F238E27FC236}">
                <a16:creationId xmlns:a16="http://schemas.microsoft.com/office/drawing/2014/main" id="{40F3D41E-43FE-458C-992C-F3163E87B77B}"/>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Ewidencje VAT - korekta</a:t>
            </a:r>
          </a:p>
        </p:txBody>
      </p:sp>
      <p:sp>
        <p:nvSpPr>
          <p:cNvPr id="5" name="Symbol zastępczy zawartości 4">
            <a:extLst>
              <a:ext uri="{FF2B5EF4-FFF2-40B4-BE49-F238E27FC236}">
                <a16:creationId xmlns:a16="http://schemas.microsoft.com/office/drawing/2014/main" id="{C160EA6E-1F97-4004-A05D-471C56E7368A}"/>
              </a:ext>
            </a:extLst>
          </p:cNvPr>
          <p:cNvSpPr>
            <a:spLocks noGrp="1"/>
          </p:cNvSpPr>
          <p:nvPr>
            <p:ph idx="1"/>
          </p:nvPr>
        </p:nvSpPr>
        <p:spPr>
          <a:xfrm>
            <a:off x="457200" y="2588190"/>
            <a:ext cx="8229600" cy="1681619"/>
          </a:xfrm>
        </p:spPr>
        <p:txBody>
          <a:bodyPr/>
          <a:lstStyle/>
          <a:p>
            <a:pPr marL="0" indent="0">
              <a:buNone/>
            </a:pPr>
            <a:r>
              <a:rPr lang="pl-PL" sz="1800" dirty="0">
                <a:latin typeface="Lato"/>
              </a:rPr>
              <a:t>W terminie 14 dni od dnia:</a:t>
            </a:r>
          </a:p>
          <a:p>
            <a:pPr marL="457178" lvl="1" indent="0">
              <a:buNone/>
            </a:pPr>
            <a:r>
              <a:rPr lang="pl-PL" sz="1800" dirty="0">
                <a:latin typeface="Lato"/>
              </a:rPr>
              <a:t>1) stwierdzenia przez podatnika, że przesłana ewidencja zawiera błędy lub dane niezgodne ze stanem faktycznym, lub</a:t>
            </a:r>
          </a:p>
          <a:p>
            <a:pPr marL="457178" lvl="1" indent="0">
              <a:buNone/>
            </a:pPr>
            <a:r>
              <a:rPr lang="pl-PL" sz="1800" dirty="0">
                <a:latin typeface="Lato"/>
              </a:rPr>
              <a:t>2) zmiany danych zawartych w przesłanej ewidencji</a:t>
            </a:r>
          </a:p>
          <a:p>
            <a:pPr marL="0" indent="0">
              <a:buNone/>
            </a:pPr>
            <a:r>
              <a:rPr lang="pl-PL" sz="1800" dirty="0">
                <a:latin typeface="Lato"/>
              </a:rPr>
              <a:t>– podatnik jest obowiązany przesłać korektę ewidencji</a:t>
            </a:r>
          </a:p>
          <a:p>
            <a:endParaRPr lang="pl-PL" sz="1800" dirty="0">
              <a:latin typeface="Lato"/>
            </a:endParaRPr>
          </a:p>
        </p:txBody>
      </p:sp>
    </p:spTree>
    <p:extLst>
      <p:ext uri="{BB962C8B-B14F-4D97-AF65-F5344CB8AC3E}">
        <p14:creationId xmlns:p14="http://schemas.microsoft.com/office/powerpoint/2010/main" val="1600987664"/>
      </p:ext>
    </p:extLst>
  </p:cSld>
  <p:clrMapOvr>
    <a:overrideClrMapping bg1="lt1" tx1="dk1" bg2="lt2" tx2="dk2" accent1="accent1" accent2="accent2" accent3="accent3" accent4="accent4" accent5="accent5" accent6="accent6" hlink="hlink" folHlink="folHlink"/>
  </p:clrMapOvr>
</p:sld>
</file>

<file path=ppt/slides/slide28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nvPr>
        </p:nvGraphicFramePr>
        <p:xfrm>
          <a:off x="457200" y="1227550"/>
          <a:ext cx="8229600" cy="529343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4">
            <a:extLst>
              <a:ext uri="{FF2B5EF4-FFF2-40B4-BE49-F238E27FC236}">
                <a16:creationId xmlns:a16="http://schemas.microsoft.com/office/drawing/2014/main" id="{8C986D24-8D39-4A47-BFB0-BD52ED948703}"/>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Ewidencje VAT – wezwanie do skorygowania błędów</a:t>
            </a:r>
          </a:p>
        </p:txBody>
      </p:sp>
    </p:spTree>
    <p:extLst>
      <p:ext uri="{BB962C8B-B14F-4D97-AF65-F5344CB8AC3E}">
        <p14:creationId xmlns:p14="http://schemas.microsoft.com/office/powerpoint/2010/main" val="3071968915"/>
      </p:ext>
    </p:extLst>
  </p:cSld>
  <p:clrMapOvr>
    <a:overrideClrMapping bg1="lt1" tx1="dk1" bg2="lt2" tx2="dk2" accent1="accent1" accent2="accent2" accent3="accent3" accent4="accent4" accent5="accent5" accent6="accent6" hlink="hlink" folHlink="folHlink"/>
  </p:clrMapOvr>
</p:sld>
</file>

<file path=ppt/slides/slide28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0" name="Symbol zastępczy zawartości 2">
            <a:extLst>
              <a:ext uri="{FF2B5EF4-FFF2-40B4-BE49-F238E27FC236}">
                <a16:creationId xmlns:a16="http://schemas.microsoft.com/office/drawing/2014/main" id="{F73C28F8-9E33-4399-8A4E-49A34EDF9B28}"/>
              </a:ext>
            </a:extLst>
          </p:cNvPr>
          <p:cNvSpPr>
            <a:spLocks noGrp="1"/>
          </p:cNvSpPr>
          <p:nvPr>
            <p:ph idx="1"/>
          </p:nvPr>
        </p:nvSpPr>
        <p:spPr>
          <a:xfrm>
            <a:off x="457200" y="1788092"/>
            <a:ext cx="8229600" cy="4011460"/>
          </a:xfrm>
        </p:spPr>
        <p:txBody>
          <a:bodyPr>
            <a:normAutofit fontScale="92500" lnSpcReduction="10000"/>
          </a:bodyPr>
          <a:lstStyle/>
          <a:p>
            <a:pPr marL="0" indent="0">
              <a:buNone/>
              <a:defRPr/>
            </a:pPr>
            <a:r>
              <a:rPr lang="pl-PL" sz="1700" b="1" dirty="0">
                <a:latin typeface="Lato"/>
              </a:rPr>
              <a:t>Art.  61a Kodeksu karnego skarbowego </a:t>
            </a:r>
            <a:r>
              <a:rPr lang="pl-PL" sz="1700" dirty="0">
                <a:latin typeface="Lato"/>
              </a:rPr>
              <a:t>(w brzmieniu od 1 października 2020 r.):</a:t>
            </a:r>
          </a:p>
          <a:p>
            <a:pPr marL="0" indent="0">
              <a:buNone/>
              <a:defRPr/>
            </a:pPr>
            <a:r>
              <a:rPr lang="pl-PL" sz="1700" dirty="0">
                <a:latin typeface="Lato"/>
              </a:rPr>
              <a:t>§  1. Kto wbrew obowiązkowi nie przesyła księgi właściwemu organowi podatkowemu albo przesyła ją nierzetelną, podlega karze grzywny do 240 stawek dziennych.</a:t>
            </a:r>
          </a:p>
          <a:p>
            <a:pPr marL="0" indent="0">
              <a:buNone/>
              <a:defRPr/>
            </a:pPr>
            <a:r>
              <a:rPr lang="pl-PL" sz="1700" dirty="0">
                <a:latin typeface="Lato"/>
              </a:rPr>
              <a:t>§  2. W wypadku mniejszej wagi, sprawca czynu zabronionego określonego w § 1 podlega karze grzywny za wykroczenie skarbowe.</a:t>
            </a:r>
          </a:p>
          <a:p>
            <a:pPr marL="0" indent="0">
              <a:buNone/>
              <a:defRPr/>
            </a:pPr>
            <a:r>
              <a:rPr lang="pl-PL" sz="1700" dirty="0">
                <a:latin typeface="Lato"/>
              </a:rPr>
              <a:t>§  3. Karze określonej w § 2 podlega także ten, kto księgę przesyła po terminie lub wadliwą.</a:t>
            </a:r>
          </a:p>
          <a:p>
            <a:pPr marL="0" indent="0">
              <a:buNone/>
              <a:defRPr/>
            </a:pPr>
            <a:endParaRPr lang="pl-PL" sz="1700" b="1" dirty="0">
              <a:latin typeface="Lato"/>
            </a:endParaRPr>
          </a:p>
          <a:p>
            <a:pPr marL="0" indent="0">
              <a:buNone/>
              <a:defRPr/>
            </a:pPr>
            <a:r>
              <a:rPr lang="pl-PL" sz="1700" b="1" dirty="0">
                <a:latin typeface="Lato"/>
              </a:rPr>
              <a:t>Art. 53 § 2 Kodeksu karnego skarbowego:</a:t>
            </a:r>
          </a:p>
          <a:p>
            <a:pPr marL="0" indent="0">
              <a:buNone/>
              <a:defRPr/>
            </a:pPr>
            <a:r>
              <a:rPr lang="pl-PL" sz="1700" dirty="0">
                <a:latin typeface="Lato"/>
              </a:rPr>
              <a:t>Księgami są:</a:t>
            </a:r>
          </a:p>
          <a:p>
            <a:pPr marL="457200" indent="-457200">
              <a:buFont typeface="+mj-lt"/>
              <a:buAutoNum type="arabicParenR"/>
              <a:defRPr/>
            </a:pPr>
            <a:r>
              <a:rPr lang="pl-PL" sz="1700" dirty="0">
                <a:latin typeface="Lato"/>
              </a:rPr>
              <a:t>księgi rachunkowe;</a:t>
            </a:r>
          </a:p>
          <a:p>
            <a:pPr marL="457200" indent="-457200">
              <a:buFont typeface="+mj-lt"/>
              <a:buAutoNum type="arabicParenR"/>
              <a:defRPr/>
            </a:pPr>
            <a:r>
              <a:rPr lang="pl-PL" sz="1700" dirty="0">
                <a:latin typeface="Lato"/>
              </a:rPr>
              <a:t>podatkowa księga przychodów i rozchodów;</a:t>
            </a:r>
          </a:p>
          <a:p>
            <a:pPr marL="457200" indent="-457200">
              <a:buFont typeface="+mj-lt"/>
              <a:buAutoNum type="arabicParenR"/>
              <a:defRPr/>
            </a:pPr>
            <a:r>
              <a:rPr lang="pl-PL" sz="1700" dirty="0">
                <a:latin typeface="Lato"/>
              </a:rPr>
              <a:t>ewidencja;</a:t>
            </a:r>
          </a:p>
          <a:p>
            <a:pPr marL="457200" indent="-457200">
              <a:buFont typeface="+mj-lt"/>
              <a:buAutoNum type="arabicParenR"/>
              <a:defRPr/>
            </a:pPr>
            <a:r>
              <a:rPr lang="pl-PL" sz="1700" dirty="0">
                <a:latin typeface="Lato"/>
              </a:rPr>
              <a:t>rejestr;</a:t>
            </a:r>
          </a:p>
          <a:p>
            <a:pPr marL="457200" indent="-457200">
              <a:buFont typeface="+mj-lt"/>
              <a:buAutoNum type="arabicParenR"/>
              <a:defRPr/>
            </a:pPr>
            <a:r>
              <a:rPr lang="pl-PL" sz="1700" dirty="0">
                <a:latin typeface="Lato"/>
              </a:rPr>
              <a:t>inne podobne urządzenia ewidencyjne, do których prowadzenia zobowiązuje ustawa, a w szczególności zapisy kasy rejestrującej.</a:t>
            </a:r>
          </a:p>
          <a:p>
            <a:pPr marL="0" indent="0">
              <a:buNone/>
              <a:defRPr/>
            </a:pPr>
            <a:endParaRPr lang="pl-PL" altLang="pl-PL" sz="2200" b="1" dirty="0"/>
          </a:p>
        </p:txBody>
      </p:sp>
      <p:sp>
        <p:nvSpPr>
          <p:cNvPr id="177155" name="Symbol zastępczy numeru slajdu 3">
            <a:extLst>
              <a:ext uri="{FF2B5EF4-FFF2-40B4-BE49-F238E27FC236}">
                <a16:creationId xmlns:a16="http://schemas.microsoft.com/office/drawing/2014/main" id="{996DF9D5-3F21-4D46-B56C-C831956C7C6B}"/>
              </a:ext>
            </a:extLst>
          </p:cNvPr>
          <p:cNvSpPr>
            <a:spLocks noGrp="1" noChangeArrowheads="1"/>
          </p:cNvSpPr>
          <p:nvPr>
            <p:ph type="sldNum" sz="quarter" idx="12"/>
          </p:nvPr>
        </p:nvSpPr>
        <p:spPr bwMode="auto">
          <a:xfrm>
            <a:off x="7010400" y="63563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13" indent="-285737">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42" indent="-228589">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298" indent="-228589">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74"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52"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29"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06"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fld id="{551F9DD5-147A-405A-8F88-F04DEFE1998A}" type="slidenum">
              <a:rPr kumimoji="0" lang="pl-PL" altLang="pl-PL"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t>289</a:t>
            </a:fld>
            <a:endParaRPr kumimoji="0" lang="pl-PL" altLang="pl-PL"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TextBox 4">
            <a:extLst>
              <a:ext uri="{FF2B5EF4-FFF2-40B4-BE49-F238E27FC236}">
                <a16:creationId xmlns:a16="http://schemas.microsoft.com/office/drawing/2014/main" id="{78E6E754-2A83-46BB-9586-77563FCF996B}"/>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Sankcje karne skarbowe za nierzetelne i wadliwe prowadzenie ewidencji VAT</a:t>
            </a: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044005"/>
            <a:ext cx="7848872" cy="3139321"/>
          </a:xfrm>
          <a:prstGeom prst="rect">
            <a:avLst/>
          </a:prstGeom>
          <a:noFill/>
        </p:spPr>
        <p:txBody>
          <a:bodyPr wrap="square">
            <a:spAutoFit/>
          </a:bodyPr>
          <a:lstStyle/>
          <a:p>
            <a:pPr algn="ctr" eaLnBrk="1" fontAlgn="auto" hangingPunct="1">
              <a:spcBef>
                <a:spcPts val="0"/>
              </a:spcBef>
              <a:spcAft>
                <a:spcPts val="0"/>
              </a:spcAft>
              <a:defRPr/>
            </a:pPr>
            <a:r>
              <a:rPr lang="pl-PL" b="1" dirty="0">
                <a:effectLst/>
                <a:latin typeface="Lato" panose="020F0502020204030203"/>
                <a:ea typeface="Calibri" panose="020F0502020204030204" pitchFamily="34" charset="0"/>
                <a:cs typeface="Times New Roman" panose="02020603050405020304" pitchFamily="18" charset="0"/>
              </a:rPr>
              <a:t>Wymagane załączniki do wniosku o płatność pośrednią/końcową</a:t>
            </a:r>
          </a:p>
          <a:p>
            <a:pPr eaLnBrk="1" fontAlgn="auto" hangingPunct="1">
              <a:spcBef>
                <a:spcPts val="0"/>
              </a:spcBef>
              <a:spcAft>
                <a:spcPts val="0"/>
              </a:spcAft>
              <a:defRPr/>
            </a:pPr>
            <a:endParaRPr lang="pl-PL" dirty="0">
              <a:effectLst/>
              <a:latin typeface="Lato" panose="020F0502020204030203"/>
              <a:ea typeface="Calibri" panose="020F0502020204030204" pitchFamily="34" charset="0"/>
              <a:cs typeface="Times New Roman" panose="02020603050405020304" pitchFamily="18" charset="0"/>
            </a:endParaRPr>
          </a:p>
          <a:p>
            <a:pPr eaLnBrk="1" fontAlgn="auto" hangingPunct="1">
              <a:spcBef>
                <a:spcPts val="0"/>
              </a:spcBef>
              <a:spcAft>
                <a:spcPts val="0"/>
              </a:spcAft>
              <a:defRPr/>
            </a:pPr>
            <a:r>
              <a:rPr lang="pl-PL" dirty="0">
                <a:effectLst/>
                <a:latin typeface="Lato" panose="020F0502020204030203"/>
                <a:ea typeface="Calibri" panose="020F0502020204030204" pitchFamily="34" charset="0"/>
                <a:cs typeface="Times New Roman" panose="02020603050405020304" pitchFamily="18" charset="0"/>
              </a:rPr>
              <a:t>W przypadku projektów, w których beneficjent ma możliwość częściowego odliczenia podatku VAT np. z uwagi na fakt prowadzenia działalności opodatkowanej, nieopodatkowanej lub zwolnionej z opodatkowania podatkiem VAT, IZ RPO WSL dopuszcza możliwość kwalifikowania podatku VAT w części, proporcjonalnie do rodzaju prowadzonej działalności. W każdym z wymienionych wyżej przypadków, </a:t>
            </a:r>
            <a:r>
              <a:rPr lang="pl-PL" b="1" dirty="0">
                <a:effectLst/>
                <a:latin typeface="Lato" panose="020F0502020204030203"/>
                <a:ea typeface="Calibri" panose="020F0502020204030204" pitchFamily="34" charset="0"/>
                <a:cs typeface="Times New Roman" panose="02020603050405020304" pitchFamily="18" charset="0"/>
              </a:rPr>
              <a:t>potwierdzenie kwalifikowalności podatku od towarów i usług określone zostaje na podstawie </a:t>
            </a:r>
            <a:r>
              <a:rPr lang="pl-PL" b="1" u="sng" dirty="0">
                <a:effectLst/>
                <a:latin typeface="Lato" panose="020F0502020204030203"/>
                <a:ea typeface="Calibri" panose="020F0502020204030204" pitchFamily="34" charset="0"/>
                <a:cs typeface="Times New Roman" panose="02020603050405020304" pitchFamily="18" charset="0"/>
              </a:rPr>
              <a:t>indywidualnej interpretacji </a:t>
            </a:r>
            <a:r>
              <a:rPr lang="pl-PL" b="1" dirty="0">
                <a:effectLst/>
                <a:latin typeface="Lato" panose="020F0502020204030203"/>
                <a:ea typeface="Calibri" panose="020F0502020204030204" pitchFamily="34" charset="0"/>
                <a:cs typeface="Times New Roman" panose="02020603050405020304" pitchFamily="18" charset="0"/>
              </a:rPr>
              <a:t>przepisów prawa podatkowego, złożonej najpóźniej do pierwszego wniosku o płatność</a:t>
            </a:r>
            <a:r>
              <a:rPr lang="pl-PL" dirty="0">
                <a:effectLst/>
                <a:latin typeface="Lato" panose="020F0502020204030203"/>
                <a:ea typeface="Calibri" panose="020F0502020204030204" pitchFamily="34" charset="0"/>
                <a:cs typeface="Times New Roman" panose="02020603050405020304" pitchFamily="18" charset="0"/>
              </a:rPr>
              <a:t>. </a:t>
            </a:r>
            <a:endParaRPr lang="pl-PL" spc="-10" dirty="0">
              <a:solidFill>
                <a:srgbClr val="636466"/>
              </a:solidFill>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Przewodnik dla beneficjentów EFRR RPO WSL 2014-2020</a:t>
            </a:r>
          </a:p>
          <a:p>
            <a:pPr algn="ctr">
              <a:spcBef>
                <a:spcPts val="0"/>
              </a:spcBef>
              <a:buNone/>
            </a:pPr>
            <a:r>
              <a:rPr lang="pl-PL" altLang="pl-PL" sz="1800" b="1" dirty="0">
                <a:latin typeface="Novecento wide Book"/>
              </a:rPr>
              <a:t>(wersja 13)</a:t>
            </a:r>
          </a:p>
        </p:txBody>
      </p:sp>
    </p:spTree>
    <p:extLst>
      <p:ext uri="{BB962C8B-B14F-4D97-AF65-F5344CB8AC3E}">
        <p14:creationId xmlns:p14="http://schemas.microsoft.com/office/powerpoint/2010/main" val="105126447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50530" name="Symbol zastępczy zawartości 2">
            <a:extLst>
              <a:ext uri="{FF2B5EF4-FFF2-40B4-BE49-F238E27FC236}">
                <a16:creationId xmlns:a16="http://schemas.microsoft.com/office/drawing/2014/main" id="{F73C28F8-9E33-4399-8A4E-49A34EDF9B28}"/>
              </a:ext>
            </a:extLst>
          </p:cNvPr>
          <p:cNvSpPr>
            <a:spLocks noGrp="1"/>
          </p:cNvSpPr>
          <p:nvPr>
            <p:ph idx="1"/>
          </p:nvPr>
        </p:nvSpPr>
        <p:spPr>
          <a:xfrm>
            <a:off x="457200" y="1788092"/>
            <a:ext cx="8229600" cy="4011460"/>
          </a:xfrm>
        </p:spPr>
        <p:txBody>
          <a:bodyPr>
            <a:normAutofit fontScale="92500" lnSpcReduction="20000"/>
          </a:bodyPr>
          <a:lstStyle/>
          <a:p>
            <a:pPr marL="0" indent="0">
              <a:buNone/>
              <a:defRPr/>
            </a:pPr>
            <a:r>
              <a:rPr lang="pl-PL" sz="1700" b="1" dirty="0">
                <a:latin typeface="Lato"/>
              </a:rPr>
              <a:t>Art.  56 Kodeksu karnego skarbowego (w brzmieniu od 1 października 2020 r.)</a:t>
            </a:r>
          </a:p>
          <a:p>
            <a:pPr marL="0" indent="0">
              <a:buNone/>
              <a:defRPr/>
            </a:pPr>
            <a:r>
              <a:rPr lang="pl-PL" sz="1700" dirty="0">
                <a:latin typeface="Lato"/>
              </a:rPr>
              <a:t>§  1. Podatnik, który składając organowi podatkowemu, innemu uprawnionemu organowi lub płatnikowi deklarację lub oświadczenie, podaje nieprawdę lub zataja prawdę albo nie dopełnia obowiązku zawiadomienia o zmianie objętych nimi danych, przez co naraża podatek na uszczuplenie,</a:t>
            </a:r>
          </a:p>
          <a:p>
            <a:pPr marL="0" indent="0">
              <a:buNone/>
              <a:defRPr/>
            </a:pPr>
            <a:r>
              <a:rPr lang="pl-PL" sz="1700" dirty="0">
                <a:latin typeface="Lato"/>
              </a:rPr>
              <a:t>podlega karze grzywny do 720 stawek dziennych albo karze pozbawienia wolności, albo obu tym karom łącznie.</a:t>
            </a:r>
          </a:p>
          <a:p>
            <a:pPr marL="0" indent="0">
              <a:buNone/>
              <a:defRPr/>
            </a:pPr>
            <a:r>
              <a:rPr lang="pl-PL" sz="1700" dirty="0">
                <a:latin typeface="Lato"/>
              </a:rPr>
              <a:t>§  2. Jeżeli kwota podatku narażonego na uszczuplenie jest małej wartości, sprawca czynu zabronionego określonego w § 1</a:t>
            </a:r>
          </a:p>
          <a:p>
            <a:pPr marL="0" indent="0">
              <a:buNone/>
              <a:defRPr/>
            </a:pPr>
            <a:r>
              <a:rPr lang="pl-PL" sz="1700" dirty="0">
                <a:latin typeface="Lato"/>
              </a:rPr>
              <a:t>podlega karze grzywny do 720 stawek dziennych.</a:t>
            </a:r>
          </a:p>
          <a:p>
            <a:pPr marL="0" indent="0">
              <a:buNone/>
              <a:defRPr/>
            </a:pPr>
            <a:r>
              <a:rPr lang="pl-PL" sz="1700" dirty="0">
                <a:latin typeface="Lato"/>
              </a:rPr>
              <a:t>§  3. Jeżeli kwota podatku narażonego na uszczuplenie nie przekracza ustawowego progu, sprawca czynu zabronionego określonego w § 1</a:t>
            </a:r>
          </a:p>
          <a:p>
            <a:pPr marL="0" indent="0">
              <a:buNone/>
              <a:defRPr/>
            </a:pPr>
            <a:r>
              <a:rPr lang="pl-PL" sz="1700" dirty="0">
                <a:latin typeface="Lato"/>
              </a:rPr>
              <a:t>podlega karze grzywny za wykroczenie skarbowe.</a:t>
            </a:r>
          </a:p>
          <a:p>
            <a:pPr marL="0" indent="0">
              <a:buNone/>
              <a:defRPr/>
            </a:pPr>
            <a:r>
              <a:rPr lang="pl-PL" sz="1700" b="1" dirty="0">
                <a:latin typeface="Lato"/>
              </a:rPr>
              <a:t>§  4. Karze określonej w § 3 podlega także ten podatnik, który mimo ujawnienia przedmiotu lub podstawy opodatkowania nie składa w terminie organowi podatkowemu lub płatnikowi deklaracji lub oświadczenia lub wbrew obowiązkowi nie składa ich za pomocą środków komunikacji elektronicznej lub składa je niezgodnie z wzorem dokumentu elektronicznego.</a:t>
            </a:r>
          </a:p>
          <a:p>
            <a:pPr marL="0" indent="0">
              <a:buNone/>
              <a:defRPr/>
            </a:pPr>
            <a:endParaRPr lang="pl-PL" altLang="pl-PL" sz="2200" b="1" dirty="0"/>
          </a:p>
        </p:txBody>
      </p:sp>
      <p:sp>
        <p:nvSpPr>
          <p:cNvPr id="177155" name="Symbol zastępczy numeru slajdu 3">
            <a:extLst>
              <a:ext uri="{FF2B5EF4-FFF2-40B4-BE49-F238E27FC236}">
                <a16:creationId xmlns:a16="http://schemas.microsoft.com/office/drawing/2014/main" id="{996DF9D5-3F21-4D46-B56C-C831956C7C6B}"/>
              </a:ext>
            </a:extLst>
          </p:cNvPr>
          <p:cNvSpPr>
            <a:spLocks noGrp="1" noChangeArrowheads="1"/>
          </p:cNvSpPr>
          <p:nvPr>
            <p:ph type="sldNum" sz="quarter" idx="12"/>
          </p:nvPr>
        </p:nvSpPr>
        <p:spPr bwMode="auto">
          <a:xfrm>
            <a:off x="7010400" y="635635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13" indent="-285737">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42" indent="-228589">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20" indent="-228589">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298" indent="-228589">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474"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652"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829"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006" indent="-228589"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fld id="{551F9DD5-147A-405A-8F88-F04DEFE1998A}" type="slidenum">
              <a:rPr kumimoji="0" lang="pl-PL" altLang="pl-PL"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t>290</a:t>
            </a:fld>
            <a:endParaRPr kumimoji="0" lang="pl-PL" altLang="pl-PL"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
        <p:nvSpPr>
          <p:cNvPr id="3" name="TextBox 4">
            <a:extLst>
              <a:ext uri="{FF2B5EF4-FFF2-40B4-BE49-F238E27FC236}">
                <a16:creationId xmlns:a16="http://schemas.microsoft.com/office/drawing/2014/main" id="{78E6E754-2A83-46BB-9586-77563FCF996B}"/>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Sankcje karne skarbowe za nierzetelne i wadliwe prowadzenie ewidencji VAT</a:t>
            </a:r>
          </a:p>
        </p:txBody>
      </p:sp>
    </p:spTree>
    <p:extLst>
      <p:ext uri="{BB962C8B-B14F-4D97-AF65-F5344CB8AC3E}">
        <p14:creationId xmlns:p14="http://schemas.microsoft.com/office/powerpoint/2010/main" val="212787325"/>
      </p:ext>
    </p:extLst>
  </p:cSld>
  <p:clrMapOvr>
    <a:overrideClrMapping bg1="lt1" tx1="dk1" bg2="lt2" tx2="dk2" accent1="accent1" accent2="accent2" accent3="accent3" accent4="accent4" accent5="accent5" accent6="accent6" hlink="hlink" folHlink="folHlink"/>
  </p:clrMapOvr>
</p:sld>
</file>

<file path=ppt/slides/slide29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3F6960D-5437-4B37-B68E-87AA386E7264}"/>
              </a:ext>
            </a:extLst>
          </p:cNvPr>
          <p:cNvSpPr>
            <a:spLocks noGrp="1"/>
          </p:cNvSpPr>
          <p:nvPr>
            <p:ph idx="1"/>
          </p:nvPr>
        </p:nvSpPr>
        <p:spPr>
          <a:xfrm>
            <a:off x="457200" y="2644862"/>
            <a:ext cx="8229600" cy="2635681"/>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800" dirty="0">
                <a:solidFill>
                  <a:schemeClr val="tx1"/>
                </a:solidFill>
                <a:latin typeface="Lato"/>
              </a:rPr>
              <a:t>Rozporządzenie określa: </a:t>
            </a:r>
          </a:p>
          <a:p>
            <a:r>
              <a:rPr lang="pl-PL" sz="1800" dirty="0">
                <a:solidFill>
                  <a:schemeClr val="tx1"/>
                </a:solidFill>
                <a:latin typeface="Lato"/>
              </a:rPr>
              <a:t>1) szczegółowy zakres danych zawartych w: </a:t>
            </a:r>
          </a:p>
          <a:p>
            <a:pPr marL="457178" lvl="1" indent="0">
              <a:buNone/>
            </a:pPr>
            <a:r>
              <a:rPr lang="pl-PL" sz="1800" dirty="0">
                <a:solidFill>
                  <a:schemeClr val="tx1"/>
                </a:solidFill>
                <a:latin typeface="Lato"/>
              </a:rPr>
              <a:t>a) </a:t>
            </a:r>
            <a:r>
              <a:rPr lang="pl-PL" sz="1800" b="1" u="sng" dirty="0">
                <a:solidFill>
                  <a:schemeClr val="tx1"/>
                </a:solidFill>
                <a:latin typeface="Lato"/>
              </a:rPr>
              <a:t>deklaracjach podatkowych</a:t>
            </a:r>
            <a:r>
              <a:rPr lang="pl-PL" sz="1800" dirty="0">
                <a:solidFill>
                  <a:schemeClr val="tx1"/>
                </a:solidFill>
                <a:latin typeface="Lato"/>
              </a:rPr>
              <a:t>, o których mowa w art. 99 ust. 1-3 ustawy z dnia 11 marca 2004 r. o podatku od towarów i usług, zwanej dalej „ustawą”, </a:t>
            </a:r>
          </a:p>
          <a:p>
            <a:pPr marL="457178" lvl="1" indent="0">
              <a:buNone/>
            </a:pPr>
            <a:r>
              <a:rPr lang="pl-PL" sz="1800" dirty="0">
                <a:solidFill>
                  <a:schemeClr val="tx1"/>
                </a:solidFill>
                <a:latin typeface="Lato"/>
              </a:rPr>
              <a:t>b) </a:t>
            </a:r>
            <a:r>
              <a:rPr lang="pl-PL" sz="1800" b="1" u="sng" dirty="0">
                <a:solidFill>
                  <a:schemeClr val="tx1"/>
                </a:solidFill>
                <a:latin typeface="Lato"/>
              </a:rPr>
              <a:t>ewidencji</a:t>
            </a:r>
            <a:r>
              <a:rPr lang="pl-PL" sz="1800" dirty="0">
                <a:solidFill>
                  <a:schemeClr val="tx1"/>
                </a:solidFill>
                <a:latin typeface="Lato"/>
              </a:rPr>
              <a:t>, o której mowa w art. 109 ust. 3 ustawy, zwanej danej „ewidencją”; </a:t>
            </a:r>
          </a:p>
          <a:p>
            <a:r>
              <a:rPr lang="pl-PL" sz="1800" dirty="0">
                <a:solidFill>
                  <a:schemeClr val="tx1"/>
                </a:solidFill>
                <a:latin typeface="Lato"/>
              </a:rPr>
              <a:t>2) sposób wykazywania danych w ewidencji przesyłanej zgodnie z art. 109 ust. 3b i 3c ustawy</a:t>
            </a:r>
          </a:p>
        </p:txBody>
      </p:sp>
      <p:sp>
        <p:nvSpPr>
          <p:cNvPr id="7" name="TextBox 4">
            <a:extLst>
              <a:ext uri="{FF2B5EF4-FFF2-40B4-BE49-F238E27FC236}">
                <a16:creationId xmlns:a16="http://schemas.microsoft.com/office/drawing/2014/main" id="{6DC9071A-74D8-4FE6-9A43-4CD12B56BF24}"/>
              </a:ext>
            </a:extLst>
          </p:cNvPr>
          <p:cNvSpPr txBox="1">
            <a:spLocks noChangeArrowheads="1"/>
          </p:cNvSpPr>
          <p:nvPr/>
        </p:nvSpPr>
        <p:spPr bwMode="auto">
          <a:xfrm>
            <a:off x="179388" y="742254"/>
            <a:ext cx="6342062" cy="1200329"/>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sz="1800" b="1" dirty="0">
                <a:latin typeface="Novecento wide Book"/>
              </a:rPr>
              <a:t>Rozporządzenie Ministra Finansów, Inwestycji i Rozwoju z dnia 15 października 2019 r. w sprawie szczegółowego zakresu danych zawartych w deklaracjach podatkowych i w ewidencji w zakresie podatku od towarów i usług</a:t>
            </a:r>
            <a:endParaRPr lang="pl-PL" altLang="pl-PL" sz="1800" b="1" dirty="0">
              <a:latin typeface="Novecento wide Book"/>
            </a:endParaRPr>
          </a:p>
        </p:txBody>
      </p:sp>
    </p:spTree>
    <p:extLst>
      <p:ext uri="{BB962C8B-B14F-4D97-AF65-F5344CB8AC3E}">
        <p14:creationId xmlns:p14="http://schemas.microsoft.com/office/powerpoint/2010/main" val="2706657442"/>
      </p:ext>
    </p:extLst>
  </p:cSld>
  <p:clrMapOvr>
    <a:overrideClrMapping bg1="lt1" tx1="dk1" bg2="lt2" tx2="dk2" accent1="accent1" accent2="accent2" accent3="accent3" accent4="accent4" accent5="accent5" accent6="accent6" hlink="hlink" folHlink="folHlink"/>
  </p:clrMapOvr>
</p:sld>
</file>

<file path=ppt/slides/slide29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Tabela 6">
            <a:extLst>
              <a:ext uri="{FF2B5EF4-FFF2-40B4-BE49-F238E27FC236}">
                <a16:creationId xmlns:a16="http://schemas.microsoft.com/office/drawing/2014/main" id="{B8170312-518F-460D-AE69-C340AB3BC0CE}"/>
              </a:ext>
            </a:extLst>
          </p:cNvPr>
          <p:cNvGraphicFramePr>
            <a:graphicFrameLocks noGrp="1"/>
          </p:cNvGraphicFramePr>
          <p:nvPr>
            <p:ph idx="1"/>
          </p:nvPr>
        </p:nvGraphicFramePr>
        <p:xfrm>
          <a:off x="457200" y="2348881"/>
          <a:ext cx="8229600" cy="3854091"/>
        </p:xfrm>
        <a:graphic>
          <a:graphicData uri="http://schemas.openxmlformats.org/drawingml/2006/table">
            <a:tbl>
              <a:tblPr firstRow="1" bandRow="1">
                <a:tableStyleId>{5940675A-B579-460E-94D1-54222C63F5DA}</a:tableStyleId>
              </a:tblPr>
              <a:tblGrid>
                <a:gridCol w="1738536">
                  <a:extLst>
                    <a:ext uri="{9D8B030D-6E8A-4147-A177-3AD203B41FA5}">
                      <a16:colId xmlns:a16="http://schemas.microsoft.com/office/drawing/2014/main" val="2763014252"/>
                    </a:ext>
                  </a:extLst>
                </a:gridCol>
                <a:gridCol w="6491064">
                  <a:extLst>
                    <a:ext uri="{9D8B030D-6E8A-4147-A177-3AD203B41FA5}">
                      <a16:colId xmlns:a16="http://schemas.microsoft.com/office/drawing/2014/main" val="2234834168"/>
                    </a:ext>
                  </a:extLst>
                </a:gridCol>
              </a:tblGrid>
              <a:tr h="368916">
                <a:tc>
                  <a:txBody>
                    <a:bodyPr/>
                    <a:lstStyle/>
                    <a:p>
                      <a:pPr algn="ctr"/>
                      <a:r>
                        <a:rPr lang="pl-PL" sz="1500" b="1" u="none" strike="noStrike" baseline="0" dirty="0">
                          <a:solidFill>
                            <a:srgbClr val="000000"/>
                          </a:solidFill>
                          <a:latin typeface="Lato"/>
                        </a:rPr>
                        <a:t>Nazwa pola </a:t>
                      </a:r>
                      <a:endParaRPr lang="pl-PL" sz="1500" dirty="0">
                        <a:latin typeface="Lato"/>
                      </a:endParaRPr>
                    </a:p>
                  </a:txBody>
                  <a:tcPr>
                    <a:solidFill>
                      <a:schemeClr val="bg1">
                        <a:lumMod val="95000"/>
                      </a:schemeClr>
                    </a:solidFill>
                  </a:tcPr>
                </a:tc>
                <a:tc>
                  <a:txBody>
                    <a:bodyPr/>
                    <a:lstStyle/>
                    <a:p>
                      <a:pPr algn="ctr"/>
                      <a:r>
                        <a:rPr lang="pl-PL" sz="1500" b="1" u="none" strike="noStrike" baseline="0" dirty="0">
                          <a:solidFill>
                            <a:srgbClr val="000000"/>
                          </a:solidFill>
                          <a:latin typeface="Lato"/>
                        </a:rPr>
                        <a:t>Opis pola </a:t>
                      </a:r>
                      <a:endParaRPr lang="pl-PL" sz="1500" dirty="0">
                        <a:latin typeface="Lato"/>
                      </a:endParaRPr>
                    </a:p>
                  </a:txBody>
                  <a:tcPr>
                    <a:solidFill>
                      <a:schemeClr val="bg1">
                        <a:lumMod val="95000"/>
                      </a:schemeClr>
                    </a:solidFill>
                  </a:tcPr>
                </a:tc>
                <a:extLst>
                  <a:ext uri="{0D108BD9-81ED-4DB2-BD59-A6C34878D82A}">
                    <a16:rowId xmlns:a16="http://schemas.microsoft.com/office/drawing/2014/main" val="2953841026"/>
                  </a:ext>
                </a:extLst>
              </a:tr>
              <a:tr h="935528">
                <a:tc>
                  <a:txBody>
                    <a:bodyPr/>
                    <a:lstStyle/>
                    <a:p>
                      <a:r>
                        <a:rPr lang="pl-PL" sz="1500" b="1" u="none" strike="noStrike" baseline="0" dirty="0" err="1">
                          <a:solidFill>
                            <a:srgbClr val="000000"/>
                          </a:solidFill>
                          <a:latin typeface="Lato"/>
                        </a:rPr>
                        <a:t>Naglowek</a:t>
                      </a:r>
                      <a:r>
                        <a:rPr lang="pl-PL" sz="1500" b="1" u="none" strike="noStrike" baseline="0" dirty="0">
                          <a:solidFill>
                            <a:srgbClr val="000000"/>
                          </a:solidFill>
                          <a:latin typeface="Lato"/>
                        </a:rPr>
                        <a:t> </a:t>
                      </a:r>
                      <a:endParaRPr lang="pl-PL" sz="1500" dirty="0">
                        <a:latin typeface="Lato"/>
                      </a:endParaRPr>
                    </a:p>
                  </a:txBody>
                  <a:tcPr anchor="ctr"/>
                </a:tc>
                <a:tc>
                  <a:txBody>
                    <a:bodyPr/>
                    <a:lstStyle/>
                    <a:p>
                      <a:r>
                        <a:rPr lang="pl-PL" sz="1500" b="0" u="none" strike="noStrike" baseline="0" dirty="0">
                          <a:solidFill>
                            <a:srgbClr val="000000"/>
                          </a:solidFill>
                          <a:latin typeface="Lato"/>
                        </a:rPr>
                        <a:t>Zawiera m. in. dane dotyczące okresu, za jaki jest składany plik JPK_V7M/JPK_V7K, cel złożenia, urząd skarbowy, do którego jest składany, data złożenia. </a:t>
                      </a:r>
                      <a:endParaRPr lang="pl-PL" sz="1500" dirty="0">
                        <a:latin typeface="Lato"/>
                      </a:endParaRPr>
                    </a:p>
                  </a:txBody>
                  <a:tcPr anchor="ctr"/>
                </a:tc>
                <a:extLst>
                  <a:ext uri="{0D108BD9-81ED-4DB2-BD59-A6C34878D82A}">
                    <a16:rowId xmlns:a16="http://schemas.microsoft.com/office/drawing/2014/main" val="2591695953"/>
                  </a:ext>
                </a:extLst>
              </a:tr>
              <a:tr h="608279">
                <a:tc>
                  <a:txBody>
                    <a:bodyPr/>
                    <a:lstStyle/>
                    <a:p>
                      <a:r>
                        <a:rPr lang="pl-PL" sz="1500" b="1" u="none" strike="noStrike" baseline="0" dirty="0">
                          <a:solidFill>
                            <a:srgbClr val="000000"/>
                          </a:solidFill>
                          <a:latin typeface="Lato"/>
                        </a:rPr>
                        <a:t>Podmiot1</a:t>
                      </a:r>
                      <a:endParaRPr lang="pl-PL" sz="1500" dirty="0">
                        <a:latin typeface="Lato"/>
                      </a:endParaRPr>
                    </a:p>
                  </a:txBody>
                  <a:tcPr anchor="ctr"/>
                </a:tc>
                <a:tc>
                  <a:txBody>
                    <a:bodyPr/>
                    <a:lstStyle/>
                    <a:p>
                      <a:r>
                        <a:rPr lang="pl-PL" sz="1500" b="0" u="none" strike="noStrike" baseline="0" dirty="0">
                          <a:solidFill>
                            <a:srgbClr val="000000"/>
                          </a:solidFill>
                          <a:latin typeface="Lato"/>
                        </a:rPr>
                        <a:t>Zawiera dane, które identyfikują podmiot składający plik JPK_V7M/JPK_V7K. </a:t>
                      </a:r>
                      <a:endParaRPr lang="pl-PL" sz="1500" dirty="0">
                        <a:latin typeface="Lato"/>
                      </a:endParaRPr>
                    </a:p>
                  </a:txBody>
                  <a:tcPr anchor="ctr"/>
                </a:tc>
                <a:extLst>
                  <a:ext uri="{0D108BD9-81ED-4DB2-BD59-A6C34878D82A}">
                    <a16:rowId xmlns:a16="http://schemas.microsoft.com/office/drawing/2014/main" val="474782746"/>
                  </a:ext>
                </a:extLst>
              </a:tr>
              <a:tr h="1005840">
                <a:tc>
                  <a:txBody>
                    <a:bodyPr/>
                    <a:lstStyle/>
                    <a:p>
                      <a:r>
                        <a:rPr lang="pl-PL" sz="1500" b="1" u="none" strike="noStrike" baseline="0" dirty="0">
                          <a:solidFill>
                            <a:srgbClr val="000000"/>
                          </a:solidFill>
                          <a:latin typeface="Lato"/>
                        </a:rPr>
                        <a:t>Deklaracja</a:t>
                      </a:r>
                      <a:endParaRPr lang="pl-PL" sz="1500" dirty="0">
                        <a:latin typeface="Lato"/>
                      </a:endParaRPr>
                    </a:p>
                  </a:txBody>
                  <a:tcPr anchor="ctr"/>
                </a:tc>
                <a:tc>
                  <a:txBody>
                    <a:bodyPr/>
                    <a:lstStyle/>
                    <a:p>
                      <a:r>
                        <a:rPr lang="pl-PL" sz="1500" b="0" u="none" strike="noStrike" baseline="0" dirty="0">
                          <a:solidFill>
                            <a:srgbClr val="000000"/>
                          </a:solidFill>
                          <a:latin typeface="Lato"/>
                        </a:rPr>
                        <a:t>Zawiera dane niezbędne do obliczenia wysokości podatku należnego, obliczenia wysokości podatku naliczonego, obliczenia wysokości podatku lub zwrotu podatku wraz z oznaczeniem sposobu dokonania tego zwrotu oraz pouczenia podatnika. </a:t>
                      </a:r>
                      <a:endParaRPr lang="pl-PL" sz="1500" dirty="0">
                        <a:latin typeface="Lato"/>
                      </a:endParaRPr>
                    </a:p>
                  </a:txBody>
                  <a:tcPr anchor="ctr"/>
                </a:tc>
                <a:extLst>
                  <a:ext uri="{0D108BD9-81ED-4DB2-BD59-A6C34878D82A}">
                    <a16:rowId xmlns:a16="http://schemas.microsoft.com/office/drawing/2014/main" val="1500789511"/>
                  </a:ext>
                </a:extLst>
              </a:tr>
              <a:tr h="935528">
                <a:tc>
                  <a:txBody>
                    <a:bodyPr/>
                    <a:lstStyle/>
                    <a:p>
                      <a:r>
                        <a:rPr lang="pl-PL" sz="1500" b="1" u="none" strike="noStrike" baseline="0" dirty="0">
                          <a:solidFill>
                            <a:srgbClr val="000000"/>
                          </a:solidFill>
                          <a:latin typeface="Lato"/>
                        </a:rPr>
                        <a:t>Ewidencja </a:t>
                      </a:r>
                      <a:endParaRPr lang="pl-PL" sz="1500" dirty="0">
                        <a:latin typeface="Lato"/>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500" b="0" u="none" strike="noStrike" kern="1200" baseline="0" dirty="0">
                          <a:solidFill>
                            <a:schemeClr val="dk1"/>
                          </a:solidFill>
                          <a:latin typeface="Lato"/>
                        </a:rPr>
                        <a:t>Zawiera dane pozwalające na prawidłowe rozliczenie podatku należnego i podatku naliczonego. 	</a:t>
                      </a:r>
                      <a:endParaRPr lang="pl-PL" sz="1500" b="0" i="0" u="none" strike="noStrike" kern="1200" baseline="0" dirty="0">
                        <a:solidFill>
                          <a:schemeClr val="dk1"/>
                        </a:solidFill>
                        <a:latin typeface="Lato"/>
                        <a:ea typeface="+mn-ea"/>
                        <a:cs typeface="+mn-cs"/>
                      </a:endParaRPr>
                    </a:p>
                  </a:txBody>
                  <a:tcPr anchor="ctr"/>
                </a:tc>
                <a:extLst>
                  <a:ext uri="{0D108BD9-81ED-4DB2-BD59-A6C34878D82A}">
                    <a16:rowId xmlns:a16="http://schemas.microsoft.com/office/drawing/2014/main" val="2798426277"/>
                  </a:ext>
                </a:extLst>
              </a:tr>
            </a:tbl>
          </a:graphicData>
        </a:graphic>
      </p:graphicFrame>
      <p:pic>
        <p:nvPicPr>
          <p:cNvPr id="7" name="Obraz 6">
            <a:extLst>
              <a:ext uri="{FF2B5EF4-FFF2-40B4-BE49-F238E27FC236}">
                <a16:creationId xmlns:a16="http://schemas.microsoft.com/office/drawing/2014/main" id="{C63D1825-91D1-4D1F-B3E9-69CE46810029}"/>
              </a:ext>
            </a:extLst>
          </p:cNvPr>
          <p:cNvPicPr>
            <a:picLocks noChangeAspect="1"/>
          </p:cNvPicPr>
          <p:nvPr/>
        </p:nvPicPr>
        <p:blipFill>
          <a:blip r:embed="rId4"/>
          <a:stretch>
            <a:fillRect/>
          </a:stretch>
        </p:blipFill>
        <p:spPr>
          <a:xfrm>
            <a:off x="3419876" y="1228201"/>
            <a:ext cx="2112135" cy="979251"/>
          </a:xfrm>
          <a:prstGeom prst="rect">
            <a:avLst/>
          </a:prstGeom>
        </p:spPr>
      </p:pic>
      <p:sp>
        <p:nvSpPr>
          <p:cNvPr id="3" name="TextBox 4">
            <a:extLst>
              <a:ext uri="{FF2B5EF4-FFF2-40B4-BE49-F238E27FC236}">
                <a16:creationId xmlns:a16="http://schemas.microsoft.com/office/drawing/2014/main" id="{A7D6F9AE-49F2-4BA7-A0E2-99DE07150622}"/>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Struktura schematu głównego dla JPK_V7M i JPK_V7K </a:t>
            </a:r>
          </a:p>
        </p:txBody>
      </p:sp>
    </p:spTree>
    <p:extLst>
      <p:ext uri="{BB962C8B-B14F-4D97-AF65-F5344CB8AC3E}">
        <p14:creationId xmlns:p14="http://schemas.microsoft.com/office/powerpoint/2010/main" val="2976489437"/>
      </p:ext>
    </p:extLst>
  </p:cSld>
  <p:clrMapOvr>
    <a:overrideClrMapping bg1="lt1" tx1="dk1" bg2="lt2" tx2="dk2" accent1="accent1" accent2="accent2" accent3="accent3" accent4="accent4" accent5="accent5" accent6="accent6" hlink="hlink" folHlink="folHlink"/>
  </p:clrMapOvr>
</p:sld>
</file>

<file path=ppt/slides/slide29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12" name="Symbol zastępczy zawartości 11">
            <a:extLst>
              <a:ext uri="{FF2B5EF4-FFF2-40B4-BE49-F238E27FC236}">
                <a16:creationId xmlns:a16="http://schemas.microsoft.com/office/drawing/2014/main" id="{BC9733B0-CF4D-4EB1-8DA5-178DD45F525B}"/>
              </a:ext>
            </a:extLst>
          </p:cNvPr>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4">
            <a:extLst>
              <a:ext uri="{FF2B5EF4-FFF2-40B4-BE49-F238E27FC236}">
                <a16:creationId xmlns:a16="http://schemas.microsoft.com/office/drawing/2014/main" id="{73A529DB-2A1B-41AC-BE13-69048CD8D2B8}"/>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Ogólne założenia dotyczące wypełniania części ewidencyjnej w strukturze JPK_V7M i JPK_V7K (1/2)</a:t>
            </a:r>
          </a:p>
        </p:txBody>
      </p:sp>
    </p:spTree>
    <p:extLst>
      <p:ext uri="{BB962C8B-B14F-4D97-AF65-F5344CB8AC3E}">
        <p14:creationId xmlns:p14="http://schemas.microsoft.com/office/powerpoint/2010/main" val="3882916704"/>
      </p:ext>
    </p:extLst>
  </p:cSld>
  <p:clrMapOvr>
    <a:overrideClrMapping bg1="lt1" tx1="dk1" bg2="lt2" tx2="dk2" accent1="accent1" accent2="accent2" accent3="accent3" accent4="accent4" accent5="accent5" accent6="accent6" hlink="hlink" folHlink="folHlink"/>
  </p:clrMapOvr>
</p:sld>
</file>

<file path=ppt/slides/slide29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a:extLst>
              <a:ext uri="{FF2B5EF4-FFF2-40B4-BE49-F238E27FC236}">
                <a16:creationId xmlns:a16="http://schemas.microsoft.com/office/drawing/2014/main" id="{4612F056-19F7-42C2-B6DF-A10E06F437A5}"/>
              </a:ext>
            </a:extLst>
          </p:cNvPr>
          <p:cNvGraphicFramePr>
            <a:graphicFrameLocks noGrp="1"/>
          </p:cNvGraphicFramePr>
          <p:nvPr>
            <p:ph idx="1"/>
          </p:nvPr>
        </p:nvGraphicFramePr>
        <p:xfrm>
          <a:off x="457200" y="1537493"/>
          <a:ext cx="8229600" cy="45782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4">
            <a:extLst>
              <a:ext uri="{FF2B5EF4-FFF2-40B4-BE49-F238E27FC236}">
                <a16:creationId xmlns:a16="http://schemas.microsoft.com/office/drawing/2014/main" id="{927E1F91-5FCD-4231-8649-146F9A4BCD24}"/>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altLang="pl-PL" sz="1800" b="1" dirty="0">
                <a:latin typeface="Novecento wide Book"/>
              </a:rPr>
              <a:t>Ogólne założenia dotyczące wypełniania części ewidencyjnej w strukturze JPK_V7M i JPK_V7K (2/2)</a:t>
            </a:r>
          </a:p>
        </p:txBody>
      </p:sp>
    </p:spTree>
    <p:extLst>
      <p:ext uri="{BB962C8B-B14F-4D97-AF65-F5344CB8AC3E}">
        <p14:creationId xmlns:p14="http://schemas.microsoft.com/office/powerpoint/2010/main" val="2278965216"/>
      </p:ext>
    </p:extLst>
  </p:cSld>
  <p:clrMapOvr>
    <a:overrideClrMapping bg1="lt1" tx1="dk1" bg2="lt2" tx2="dk2" accent1="accent1" accent2="accent2" accent3="accent3" accent4="accent4" accent5="accent5" accent6="accent6" hlink="hlink" folHlink="folHlink"/>
  </p:clrMapOvr>
</p:sld>
</file>

<file path=ppt/slides/slide29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9B8C265-F8FE-4A07-84E4-CC31F744ED6B}"/>
              </a:ext>
            </a:extLst>
          </p:cNvPr>
          <p:cNvSpPr>
            <a:spLocks noGrp="1"/>
          </p:cNvSpPr>
          <p:nvPr>
            <p:ph idx="1"/>
          </p:nvPr>
        </p:nvSpPr>
        <p:spPr>
          <a:xfrm>
            <a:off x="457200" y="1516095"/>
            <a:ext cx="8229600" cy="4599651"/>
          </a:xfrm>
          <a:ln>
            <a:solidFill>
              <a:schemeClr val="bg1"/>
            </a:solidFill>
          </a:ln>
        </p:spPr>
        <p:style>
          <a:lnRef idx="2">
            <a:schemeClr val="dk1"/>
          </a:lnRef>
          <a:fillRef idx="1">
            <a:schemeClr val="lt1"/>
          </a:fillRef>
          <a:effectRef idx="0">
            <a:schemeClr val="dk1"/>
          </a:effectRef>
          <a:fontRef idx="minor">
            <a:schemeClr val="dk1"/>
          </a:fontRef>
        </p:style>
        <p:txBody>
          <a:bodyPr>
            <a:noAutofit/>
          </a:bodyPr>
          <a:lstStyle/>
          <a:p>
            <a:pPr marL="0" indent="0">
              <a:buNone/>
            </a:pPr>
            <a:r>
              <a:rPr lang="pl-PL" sz="1800" b="1" dirty="0">
                <a:latin typeface="Lato"/>
              </a:rPr>
              <a:t>Ewidencja sprzedaży </a:t>
            </a:r>
            <a:r>
              <a:rPr lang="pl-PL" sz="1800" dirty="0">
                <a:latin typeface="Lato"/>
              </a:rPr>
              <a:t>zawiera następujące </a:t>
            </a:r>
            <a:r>
              <a:rPr lang="pl-PL" sz="1800" b="1" u="sng" dirty="0">
                <a:latin typeface="Lato"/>
              </a:rPr>
              <a:t>dane z faktur </a:t>
            </a:r>
            <a:r>
              <a:rPr lang="pl-PL" sz="1800" dirty="0">
                <a:latin typeface="Lato"/>
              </a:rPr>
              <a:t>dokumentujących dokonanie przez podatnika czynności podlegających opodatkowaniu, o których mowa w ust. 1 pkt 1 i 2, otrzymanych przez podatnika w związku z czynnościami podlegającymi opodatkowaniu, o których mowa w ust. 1 pkt 5 lit. b-e, oraz w związku z otrzymaniem całości albo części zapłaty z tytułu tych czynności przed ich dokonaniem: </a:t>
            </a:r>
          </a:p>
          <a:p>
            <a:pPr marL="971528" lvl="1" indent="-514350">
              <a:buFont typeface="+mj-lt"/>
              <a:buAutoNum type="alphaLcParenR"/>
            </a:pPr>
            <a:r>
              <a:rPr lang="pl-PL" sz="1400" dirty="0">
                <a:latin typeface="Lato"/>
              </a:rPr>
              <a:t>numer, za pomocą którego kontrahent jest zidentyfikowany na potrzeby podatku lub podatku od wartości dodanej, zapisywany poprzez wyodrębnienie kodu prefiksu kraju oraz kodu cyfrowego,</a:t>
            </a:r>
          </a:p>
          <a:p>
            <a:pPr marL="971528" lvl="1" indent="-514350">
              <a:buFont typeface="+mj-lt"/>
              <a:buAutoNum type="alphaLcParenR"/>
            </a:pPr>
            <a:r>
              <a:rPr lang="pl-PL" sz="1400" dirty="0">
                <a:latin typeface="Lato"/>
              </a:rPr>
              <a:t>imię i nazwisko lub nazwa kontrahenta, </a:t>
            </a:r>
          </a:p>
          <a:p>
            <a:pPr marL="971528" lvl="1" indent="-514350">
              <a:buFont typeface="+mj-lt"/>
              <a:buAutoNum type="alphaLcParenR"/>
            </a:pPr>
            <a:r>
              <a:rPr lang="pl-PL" sz="1400" dirty="0">
                <a:latin typeface="Lato"/>
              </a:rPr>
              <a:t>adres kontrahenta, </a:t>
            </a:r>
          </a:p>
          <a:p>
            <a:pPr marL="971528" lvl="1" indent="-514350">
              <a:buFont typeface="+mj-lt"/>
              <a:buAutoNum type="alphaLcParenR"/>
            </a:pPr>
            <a:r>
              <a:rPr lang="pl-PL" sz="1400" dirty="0">
                <a:latin typeface="Lato"/>
              </a:rPr>
              <a:t>kod kraju, w którym znajduje się siedziba kontrahenta wprowadzany według standardów ISO, </a:t>
            </a:r>
          </a:p>
          <a:p>
            <a:pPr marL="971528" lvl="1" indent="-514350">
              <a:buFont typeface="+mj-lt"/>
              <a:buAutoNum type="alphaLcParenR"/>
            </a:pPr>
            <a:r>
              <a:rPr lang="pl-PL" sz="1400" dirty="0">
                <a:latin typeface="Lato"/>
              </a:rPr>
              <a:t>numer odpowiednio faktury albo faktury korygującej,</a:t>
            </a:r>
          </a:p>
          <a:p>
            <a:pPr marL="971528" lvl="1" indent="-514350">
              <a:buFont typeface="+mj-lt"/>
              <a:buAutoNum type="alphaLcParenR"/>
            </a:pPr>
            <a:r>
              <a:rPr lang="pl-PL" sz="1400" dirty="0">
                <a:latin typeface="Lato"/>
              </a:rPr>
              <a:t>data wystawienia odpowiednio faktury albo faktury korygującej, g) data dokonania lub zakończenia dostawy towarów lub wykonania usługi lub data otrzymania zapłaty, o której mowa w art. 106b ust. 1 pkt 4 ustawy, o ile taka data jest określona i różni się od daty wystawienia faktury.</a:t>
            </a:r>
          </a:p>
        </p:txBody>
      </p:sp>
      <p:sp>
        <p:nvSpPr>
          <p:cNvPr id="7" name="TextBox 4">
            <a:extLst>
              <a:ext uri="{FF2B5EF4-FFF2-40B4-BE49-F238E27FC236}">
                <a16:creationId xmlns:a16="http://schemas.microsoft.com/office/drawing/2014/main" id="{E63CB288-C0D6-47E6-A125-C635DF4947F8}"/>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 dane z faktur</a:t>
            </a:r>
          </a:p>
        </p:txBody>
      </p:sp>
    </p:spTree>
    <p:extLst>
      <p:ext uri="{BB962C8B-B14F-4D97-AF65-F5344CB8AC3E}">
        <p14:creationId xmlns:p14="http://schemas.microsoft.com/office/powerpoint/2010/main" val="3358395445"/>
      </p:ext>
    </p:extLst>
  </p:cSld>
  <p:clrMapOvr>
    <a:overrideClrMapping bg1="lt1" tx1="dk1" bg2="lt2" tx2="dk2" accent1="accent1" accent2="accent2" accent3="accent3" accent4="accent4" accent5="accent5" accent6="accent6" hlink="hlink" folHlink="folHlink"/>
  </p:clrMapOvr>
</p:sld>
</file>

<file path=ppt/slides/slide29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76D777BD-142B-4838-BD93-DB744C4345B4}"/>
              </a:ext>
            </a:extLst>
          </p:cNvPr>
          <p:cNvGraphicFramePr>
            <a:graphicFrameLocks noGrp="1"/>
          </p:cNvGraphicFramePr>
          <p:nvPr>
            <p:ph idx="1"/>
          </p:nvPr>
        </p:nvGraphicFramePr>
        <p:xfrm>
          <a:off x="457200" y="1268763"/>
          <a:ext cx="8229600" cy="5087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4">
            <a:extLst>
              <a:ext uri="{FF2B5EF4-FFF2-40B4-BE49-F238E27FC236}">
                <a16:creationId xmlns:a16="http://schemas.microsoft.com/office/drawing/2014/main" id="{FD171068-730B-485D-B0BB-EEB16D761EE2}"/>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Dodatkowe oznaczenia w ewidencji VAT</a:t>
            </a:r>
          </a:p>
        </p:txBody>
      </p:sp>
    </p:spTree>
    <p:extLst>
      <p:ext uri="{BB962C8B-B14F-4D97-AF65-F5344CB8AC3E}">
        <p14:creationId xmlns:p14="http://schemas.microsoft.com/office/powerpoint/2010/main" val="1681782640"/>
      </p:ext>
    </p:extLst>
  </p:cSld>
  <p:clrMapOvr>
    <a:overrideClrMapping bg1="lt1" tx1="dk1" bg2="lt2" tx2="dk2" accent1="accent1" accent2="accent2" accent3="accent3" accent4="accent4" accent5="accent5" accent6="accent6" hlink="hlink" folHlink="folHlink"/>
  </p:clrMapOvr>
</p:sld>
</file>

<file path=ppt/slides/slide29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9282D84-97C3-45FA-9A7D-7A6AAED73C07}"/>
              </a:ext>
            </a:extLst>
          </p:cNvPr>
          <p:cNvSpPr>
            <a:spLocks noGrp="1"/>
          </p:cNvSpPr>
          <p:nvPr>
            <p:ph idx="1"/>
          </p:nvPr>
        </p:nvSpPr>
        <p:spPr>
          <a:xfrm>
            <a:off x="457200" y="1670910"/>
            <a:ext cx="8229600" cy="3516180"/>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900" b="1" i="0" dirty="0">
                <a:solidFill>
                  <a:srgbClr val="333333"/>
                </a:solidFill>
                <a:effectLst/>
                <a:latin typeface="Lato"/>
              </a:rPr>
              <a:t>Art.  5 ust. 1 ustawy o VAT:</a:t>
            </a:r>
          </a:p>
          <a:p>
            <a:pPr marL="0" indent="0">
              <a:buNone/>
            </a:pPr>
            <a:r>
              <a:rPr lang="pl-PL" sz="1900" b="0" i="0" dirty="0">
                <a:solidFill>
                  <a:srgbClr val="333333"/>
                </a:solidFill>
                <a:effectLst/>
                <a:latin typeface="Lato"/>
              </a:rPr>
              <a:t>Opodatkowaniu podatkiem od towarów i usług, zwanym dalej "podatkiem", podlegają:</a:t>
            </a:r>
          </a:p>
          <a:p>
            <a:pPr marL="514326" indent="-514326">
              <a:buFont typeface="+mj-lt"/>
              <a:buAutoNum type="arabicParenR"/>
            </a:pPr>
            <a:r>
              <a:rPr lang="pl-PL" sz="1900" b="1" i="0" dirty="0">
                <a:solidFill>
                  <a:schemeClr val="tx1"/>
                </a:solidFill>
                <a:effectLst/>
                <a:latin typeface="Lato"/>
              </a:rPr>
              <a:t>odpłatna </a:t>
            </a:r>
            <a:r>
              <a:rPr lang="pl-PL" sz="1900" b="1" i="0" u="sng" dirty="0">
                <a:solidFill>
                  <a:schemeClr val="tx1"/>
                </a:solidFill>
                <a:effectLst/>
                <a:latin typeface="Lato"/>
              </a:rPr>
              <a:t>DOSTAWA TOWARÓW </a:t>
            </a:r>
            <a:r>
              <a:rPr lang="pl-PL" sz="1900" b="0" i="0" dirty="0">
                <a:solidFill>
                  <a:schemeClr val="tx1"/>
                </a:solidFill>
                <a:effectLst/>
                <a:latin typeface="Lato"/>
              </a:rPr>
              <a:t>i </a:t>
            </a:r>
            <a:r>
              <a:rPr lang="pl-PL" sz="1900" b="1" i="0" dirty="0">
                <a:solidFill>
                  <a:schemeClr val="tx1"/>
                </a:solidFill>
                <a:effectLst/>
                <a:latin typeface="Lato"/>
              </a:rPr>
              <a:t>odpłatne świadczenie usług na terytorium kraju;</a:t>
            </a:r>
          </a:p>
          <a:p>
            <a:pPr marL="514326" indent="-514326">
              <a:buFont typeface="+mj-lt"/>
              <a:buAutoNum type="arabicParenR"/>
            </a:pPr>
            <a:r>
              <a:rPr lang="pl-PL" sz="1900" b="1" i="0" u="sng" dirty="0">
                <a:solidFill>
                  <a:schemeClr val="tx1"/>
                </a:solidFill>
                <a:effectLst/>
                <a:latin typeface="Lato"/>
              </a:rPr>
              <a:t>eksport towarów</a:t>
            </a:r>
            <a:r>
              <a:rPr lang="pl-PL" sz="1900" b="0" i="0" dirty="0">
                <a:solidFill>
                  <a:schemeClr val="tx1"/>
                </a:solidFill>
                <a:effectLst/>
                <a:latin typeface="Lato"/>
              </a:rPr>
              <a:t>;</a:t>
            </a:r>
          </a:p>
          <a:p>
            <a:pPr marL="514326" indent="-514326">
              <a:buFont typeface="+mj-lt"/>
              <a:buAutoNum type="arabicParenR"/>
            </a:pPr>
            <a:r>
              <a:rPr lang="pl-PL" sz="1900" b="0" i="0" dirty="0">
                <a:solidFill>
                  <a:schemeClr val="tx1"/>
                </a:solidFill>
                <a:effectLst/>
                <a:latin typeface="Lato"/>
              </a:rPr>
              <a:t>import towarów na terytorium kraju;</a:t>
            </a:r>
          </a:p>
          <a:p>
            <a:pPr marL="514326" indent="-514326">
              <a:buFont typeface="+mj-lt"/>
              <a:buAutoNum type="arabicParenR"/>
            </a:pPr>
            <a:r>
              <a:rPr lang="pl-PL" sz="1900" b="0" i="0" dirty="0">
                <a:solidFill>
                  <a:schemeClr val="tx1"/>
                </a:solidFill>
                <a:effectLst/>
                <a:latin typeface="Lato"/>
              </a:rPr>
              <a:t>wewnątrzwspólnotowe nabycie towarów za wynagrodzeniem na terytorium kraju;</a:t>
            </a:r>
          </a:p>
          <a:p>
            <a:pPr marL="514326" indent="-514326">
              <a:buFont typeface="+mj-lt"/>
              <a:buAutoNum type="arabicParenR"/>
            </a:pPr>
            <a:r>
              <a:rPr lang="pl-PL" sz="1900" b="1" i="0" u="sng" dirty="0">
                <a:solidFill>
                  <a:schemeClr val="tx1"/>
                </a:solidFill>
                <a:effectLst/>
                <a:latin typeface="Lato"/>
              </a:rPr>
              <a:t>wewnątrzwspólnotowa dostawa towarów</a:t>
            </a:r>
            <a:r>
              <a:rPr lang="pl-PL" sz="1900" b="0" i="0" dirty="0">
                <a:solidFill>
                  <a:schemeClr val="tx1"/>
                </a:solidFill>
                <a:effectLst/>
                <a:latin typeface="Lato"/>
              </a:rPr>
              <a:t>.</a:t>
            </a:r>
          </a:p>
          <a:p>
            <a:endParaRPr lang="pl-PL" dirty="0"/>
          </a:p>
        </p:txBody>
      </p:sp>
      <p:sp>
        <p:nvSpPr>
          <p:cNvPr id="7" name="TextBox 4">
            <a:extLst>
              <a:ext uri="{FF2B5EF4-FFF2-40B4-BE49-F238E27FC236}">
                <a16:creationId xmlns:a16="http://schemas.microsoft.com/office/drawing/2014/main" id="{FBBB6DCD-0E29-4217-AA7C-A97289975779}"/>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Przedmiot opodatkowania</a:t>
            </a:r>
          </a:p>
        </p:txBody>
      </p:sp>
    </p:spTree>
    <p:extLst>
      <p:ext uri="{BB962C8B-B14F-4D97-AF65-F5344CB8AC3E}">
        <p14:creationId xmlns:p14="http://schemas.microsoft.com/office/powerpoint/2010/main" val="3767538946"/>
      </p:ext>
    </p:extLst>
  </p:cSld>
  <p:clrMapOvr>
    <a:overrideClrMapping bg1="lt1" tx1="dk1" bg2="lt2" tx2="dk2" accent1="accent1" accent2="accent2" accent3="accent3" accent4="accent4" accent5="accent5" accent6="accent6" hlink="hlink" folHlink="folHlink"/>
  </p:clrMapOvr>
</p:sld>
</file>

<file path=ppt/slides/slide298.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a:extLst>
              <a:ext uri="{FF2B5EF4-FFF2-40B4-BE49-F238E27FC236}">
                <a16:creationId xmlns:a16="http://schemas.microsoft.com/office/drawing/2014/main" id="{67B002B7-8074-41CF-9BB3-FF2B4BBE18A7}"/>
              </a:ext>
            </a:extLst>
          </p:cNvPr>
          <p:cNvGraphicFramePr>
            <a:graphicFrameLocks noGrp="1"/>
          </p:cNvGraphicFramePr>
          <p:nvPr>
            <p:ph idx="1"/>
          </p:nvPr>
        </p:nvGraphicFramePr>
        <p:xfrm>
          <a:off x="457200" y="1531812"/>
          <a:ext cx="8229600" cy="4824538"/>
        </p:xfrm>
        <a:graphic>
          <a:graphicData uri="http://schemas.openxmlformats.org/drawingml/2006/table">
            <a:tbl>
              <a:tblPr>
                <a:tableStyleId>{E8B1032C-EA38-4F05-BA0D-38AFFFC7BED3}</a:tableStyleId>
              </a:tblPr>
              <a:tblGrid>
                <a:gridCol w="7139136">
                  <a:extLst>
                    <a:ext uri="{9D8B030D-6E8A-4147-A177-3AD203B41FA5}">
                      <a16:colId xmlns:a16="http://schemas.microsoft.com/office/drawing/2014/main" val="1179317205"/>
                    </a:ext>
                  </a:extLst>
                </a:gridCol>
                <a:gridCol w="1090464">
                  <a:extLst>
                    <a:ext uri="{9D8B030D-6E8A-4147-A177-3AD203B41FA5}">
                      <a16:colId xmlns:a16="http://schemas.microsoft.com/office/drawing/2014/main" val="1649198854"/>
                    </a:ext>
                  </a:extLst>
                </a:gridCol>
              </a:tblGrid>
              <a:tr h="768427">
                <a:tc>
                  <a:txBody>
                    <a:bodyPr/>
                    <a:lstStyle/>
                    <a:p>
                      <a:pPr algn="ctr" fontAlgn="base"/>
                      <a:r>
                        <a:rPr lang="pl-PL" sz="2000" b="1" dirty="0">
                          <a:effectLst/>
                          <a:latin typeface="Lato"/>
                        </a:rPr>
                        <a:t>Rodzaj transakcji, czego dotyczy oznaczenie</a:t>
                      </a:r>
                      <a:endParaRPr lang="pl-PL" sz="2000" b="1" dirty="0">
                        <a:solidFill>
                          <a:srgbClr val="555555"/>
                        </a:solidFill>
                        <a:effectLst/>
                        <a:latin typeface="Lato"/>
                      </a:endParaRPr>
                    </a:p>
                  </a:txBody>
                  <a:tcPr marL="19343" marR="19343" marT="19343" marB="19343" anchor="ctr"/>
                </a:tc>
                <a:tc>
                  <a:txBody>
                    <a:bodyPr/>
                    <a:lstStyle/>
                    <a:p>
                      <a:pPr algn="ctr" fontAlgn="base"/>
                      <a:r>
                        <a:rPr lang="pl-PL" sz="2400" b="1" dirty="0">
                          <a:solidFill>
                            <a:srgbClr val="0070C0"/>
                          </a:solidFill>
                          <a:effectLst/>
                          <a:latin typeface="Lato"/>
                        </a:rPr>
                        <a:t>GTU</a:t>
                      </a:r>
                    </a:p>
                  </a:txBody>
                  <a:tcPr marL="19343" marR="19343" marT="19343" marB="19343" anchor="ctr"/>
                </a:tc>
                <a:extLst>
                  <a:ext uri="{0D108BD9-81ED-4DB2-BD59-A6C34878D82A}">
                    <a16:rowId xmlns:a16="http://schemas.microsoft.com/office/drawing/2014/main" val="1208777770"/>
                  </a:ext>
                </a:extLst>
              </a:tr>
              <a:tr h="768427">
                <a:tc>
                  <a:txBody>
                    <a:bodyPr/>
                    <a:lstStyle/>
                    <a:p>
                      <a:pPr algn="ctr" fontAlgn="base"/>
                      <a:r>
                        <a:rPr lang="pl-PL" sz="1600" dirty="0">
                          <a:effectLst/>
                          <a:latin typeface="Lato"/>
                        </a:rPr>
                        <a:t>dostawa napojów alkoholowych – alkoholu etylowego, piwa, wina, napojów fermentowanych i wyrobów pośrednich</a:t>
                      </a:r>
                      <a:endParaRPr lang="pl-PL" sz="1600" b="0" dirty="0">
                        <a:solidFill>
                          <a:srgbClr val="555555"/>
                        </a:solidFill>
                        <a:effectLst/>
                        <a:latin typeface="Lato"/>
                      </a:endParaRPr>
                    </a:p>
                  </a:txBody>
                  <a:tcPr marL="19343" marR="19343" marT="19343" marB="19343" anchor="ctr"/>
                </a:tc>
                <a:tc>
                  <a:txBody>
                    <a:bodyPr/>
                    <a:lstStyle/>
                    <a:p>
                      <a:pPr algn="ctr" fontAlgn="base"/>
                      <a:r>
                        <a:rPr lang="pl-PL" sz="2400" b="1" dirty="0">
                          <a:solidFill>
                            <a:srgbClr val="0070C0"/>
                          </a:solidFill>
                          <a:effectLst/>
                          <a:latin typeface="Lato"/>
                        </a:rPr>
                        <a:t>01</a:t>
                      </a:r>
                    </a:p>
                  </a:txBody>
                  <a:tcPr marL="19343" marR="19343" marT="19343" marB="19343" anchor="ctr"/>
                </a:tc>
                <a:extLst>
                  <a:ext uri="{0D108BD9-81ED-4DB2-BD59-A6C34878D82A}">
                    <a16:rowId xmlns:a16="http://schemas.microsoft.com/office/drawing/2014/main" val="1815917778"/>
                  </a:ext>
                </a:extLst>
              </a:tr>
              <a:tr h="768427">
                <a:tc>
                  <a:txBody>
                    <a:bodyPr/>
                    <a:lstStyle/>
                    <a:p>
                      <a:pPr algn="ctr" fontAlgn="base"/>
                      <a:r>
                        <a:rPr lang="pl-PL" sz="1600" dirty="0">
                          <a:effectLst/>
                          <a:latin typeface="Lato"/>
                        </a:rPr>
                        <a:t>dostawa towarów, o których mowa w art. 103 ust. 5aa ustawy o VAT </a:t>
                      </a:r>
                      <a:r>
                        <a:rPr lang="pl-PL" sz="1600" dirty="0">
                          <a:solidFill>
                            <a:schemeClr val="bg1">
                              <a:lumMod val="50000"/>
                            </a:schemeClr>
                          </a:solidFill>
                          <a:effectLst/>
                          <a:latin typeface="Lato"/>
                        </a:rPr>
                        <a:t>(objętych pakietem paliwowym)</a:t>
                      </a:r>
                      <a:endParaRPr lang="pl-PL" sz="1600" b="0" dirty="0">
                        <a:solidFill>
                          <a:schemeClr val="bg1">
                            <a:lumMod val="50000"/>
                          </a:schemeClr>
                        </a:solidFill>
                        <a:effectLst/>
                        <a:latin typeface="Lato"/>
                      </a:endParaRPr>
                    </a:p>
                  </a:txBody>
                  <a:tcPr marL="19343" marR="19343" marT="19343" marB="19343" anchor="ctr"/>
                </a:tc>
                <a:tc>
                  <a:txBody>
                    <a:bodyPr/>
                    <a:lstStyle/>
                    <a:p>
                      <a:pPr algn="ctr" fontAlgn="base"/>
                      <a:r>
                        <a:rPr lang="pl-PL" sz="2400" b="1" dirty="0">
                          <a:solidFill>
                            <a:srgbClr val="0070C0"/>
                          </a:solidFill>
                          <a:effectLst/>
                          <a:latin typeface="Lato"/>
                        </a:rPr>
                        <a:t>02</a:t>
                      </a:r>
                    </a:p>
                  </a:txBody>
                  <a:tcPr marL="19343" marR="19343" marT="19343" marB="19343" anchor="ctr"/>
                </a:tc>
                <a:extLst>
                  <a:ext uri="{0D108BD9-81ED-4DB2-BD59-A6C34878D82A}">
                    <a16:rowId xmlns:a16="http://schemas.microsoft.com/office/drawing/2014/main" val="1043666015"/>
                  </a:ext>
                </a:extLst>
              </a:tr>
              <a:tr h="982403">
                <a:tc>
                  <a:txBody>
                    <a:bodyPr/>
                    <a:lstStyle/>
                    <a:p>
                      <a:pPr algn="ctr" fontAlgn="base"/>
                      <a:r>
                        <a:rPr lang="pl-PL" sz="1600" dirty="0">
                          <a:effectLst/>
                          <a:latin typeface="Lato"/>
                        </a:rPr>
                        <a:t>dostawa oleju opałowego oraz olejów smarowych, pozostałych olejów o kodach CN od 27101971do 27101999, z określonymi w przepisie </a:t>
                      </a:r>
                      <a:r>
                        <a:rPr lang="pl-PL" sz="1600" dirty="0" err="1">
                          <a:effectLst/>
                          <a:latin typeface="Lato"/>
                        </a:rPr>
                        <a:t>wyłączeniami</a:t>
                      </a:r>
                      <a:endParaRPr lang="pl-PL" sz="1600" b="0" dirty="0">
                        <a:solidFill>
                          <a:srgbClr val="555555"/>
                        </a:solidFill>
                        <a:effectLst/>
                        <a:latin typeface="Lato"/>
                      </a:endParaRPr>
                    </a:p>
                  </a:txBody>
                  <a:tcPr marL="19343" marR="19343" marT="19343" marB="19343" anchor="ctr"/>
                </a:tc>
                <a:tc>
                  <a:txBody>
                    <a:bodyPr/>
                    <a:lstStyle/>
                    <a:p>
                      <a:pPr algn="ctr" fontAlgn="base"/>
                      <a:r>
                        <a:rPr lang="pl-PL" sz="2400" b="1" dirty="0">
                          <a:solidFill>
                            <a:srgbClr val="0070C0"/>
                          </a:solidFill>
                          <a:effectLst/>
                          <a:latin typeface="Lato"/>
                        </a:rPr>
                        <a:t>03</a:t>
                      </a:r>
                    </a:p>
                  </a:txBody>
                  <a:tcPr marL="19343" marR="19343" marT="19343" marB="19343" anchor="ctr"/>
                </a:tc>
                <a:extLst>
                  <a:ext uri="{0D108BD9-81ED-4DB2-BD59-A6C34878D82A}">
                    <a16:rowId xmlns:a16="http://schemas.microsoft.com/office/drawing/2014/main" val="2090079298"/>
                  </a:ext>
                </a:extLst>
              </a:tr>
              <a:tr h="768427">
                <a:tc>
                  <a:txBody>
                    <a:bodyPr/>
                    <a:lstStyle/>
                    <a:p>
                      <a:pPr algn="ctr" fontAlgn="base"/>
                      <a:r>
                        <a:rPr lang="pl-PL" sz="1600" dirty="0">
                          <a:effectLst/>
                          <a:latin typeface="Lato"/>
                        </a:rPr>
                        <a:t>dostawa wyrobów tytoniowych, suszu tytoniowego, płynu do papierosów elektronicznych i wyrobów nowatorskich</a:t>
                      </a:r>
                      <a:endParaRPr lang="pl-PL" sz="1600" b="0" dirty="0">
                        <a:solidFill>
                          <a:srgbClr val="555555"/>
                        </a:solidFill>
                        <a:effectLst/>
                        <a:latin typeface="Lato"/>
                      </a:endParaRPr>
                    </a:p>
                  </a:txBody>
                  <a:tcPr marL="19343" marR="19343" marT="19343" marB="19343" anchor="ctr"/>
                </a:tc>
                <a:tc>
                  <a:txBody>
                    <a:bodyPr/>
                    <a:lstStyle/>
                    <a:p>
                      <a:pPr algn="ctr" fontAlgn="base"/>
                      <a:r>
                        <a:rPr lang="pl-PL" sz="2400" b="1" dirty="0">
                          <a:solidFill>
                            <a:srgbClr val="0070C0"/>
                          </a:solidFill>
                          <a:effectLst/>
                          <a:latin typeface="Lato"/>
                        </a:rPr>
                        <a:t>04</a:t>
                      </a:r>
                    </a:p>
                  </a:txBody>
                  <a:tcPr marL="19343" marR="19343" marT="19343" marB="19343" anchor="ctr"/>
                </a:tc>
                <a:extLst>
                  <a:ext uri="{0D108BD9-81ED-4DB2-BD59-A6C34878D82A}">
                    <a16:rowId xmlns:a16="http://schemas.microsoft.com/office/drawing/2014/main" val="2929262300"/>
                  </a:ext>
                </a:extLst>
              </a:tr>
              <a:tr h="768427">
                <a:tc>
                  <a:txBody>
                    <a:bodyPr/>
                    <a:lstStyle/>
                    <a:p>
                      <a:pPr algn="ctr" fontAlgn="base"/>
                      <a:r>
                        <a:rPr lang="pl-PL" sz="1600" dirty="0">
                          <a:effectLst/>
                          <a:latin typeface="Lato"/>
                        </a:rPr>
                        <a:t>dostawa odpadów – wyłącznie określonych w poz. 79–91 załącznika nr 15 do ustawy o VAT</a:t>
                      </a:r>
                      <a:endParaRPr lang="pl-PL" sz="1600" b="0" dirty="0">
                        <a:solidFill>
                          <a:srgbClr val="555555"/>
                        </a:solidFill>
                        <a:effectLst/>
                        <a:latin typeface="Lato"/>
                      </a:endParaRPr>
                    </a:p>
                  </a:txBody>
                  <a:tcPr marL="19343" marR="19343" marT="19343" marB="19343" anchor="ctr"/>
                </a:tc>
                <a:tc>
                  <a:txBody>
                    <a:bodyPr/>
                    <a:lstStyle/>
                    <a:p>
                      <a:pPr algn="ctr" fontAlgn="base"/>
                      <a:r>
                        <a:rPr lang="pl-PL" sz="2400" b="1" dirty="0">
                          <a:solidFill>
                            <a:srgbClr val="0070C0"/>
                          </a:solidFill>
                          <a:effectLst/>
                          <a:latin typeface="Lato"/>
                        </a:rPr>
                        <a:t>05</a:t>
                      </a:r>
                    </a:p>
                  </a:txBody>
                  <a:tcPr marL="19343" marR="19343" marT="19343" marB="19343" anchor="ctr"/>
                </a:tc>
                <a:extLst>
                  <a:ext uri="{0D108BD9-81ED-4DB2-BD59-A6C34878D82A}">
                    <a16:rowId xmlns:a16="http://schemas.microsoft.com/office/drawing/2014/main" val="3078139496"/>
                  </a:ext>
                </a:extLst>
              </a:tr>
            </a:tbl>
          </a:graphicData>
        </a:graphic>
      </p:graphicFrame>
      <p:sp>
        <p:nvSpPr>
          <p:cNvPr id="3" name="TextBox 4">
            <a:extLst>
              <a:ext uri="{FF2B5EF4-FFF2-40B4-BE49-F238E27FC236}">
                <a16:creationId xmlns:a16="http://schemas.microsoft.com/office/drawing/2014/main" id="{DA159633-3C97-4FDD-AFCD-E2299AD7F8C6}"/>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VAT – dodatkowe oznaczenia </a:t>
            </a:r>
            <a:br>
              <a:rPr lang="pl-PL" altLang="pl-PL" sz="1800" b="1" dirty="0">
                <a:latin typeface="Novecento wide Book"/>
              </a:rPr>
            </a:br>
            <a:r>
              <a:rPr lang="pl-PL" altLang="pl-PL" sz="1800" b="1" dirty="0">
                <a:latin typeface="Novecento wide Book"/>
              </a:rPr>
              <a:t>Ewidencja sprzedaży – dostawa towarów (1/2)</a:t>
            </a:r>
          </a:p>
        </p:txBody>
      </p:sp>
    </p:spTree>
    <p:extLst>
      <p:ext uri="{BB962C8B-B14F-4D97-AF65-F5344CB8AC3E}">
        <p14:creationId xmlns:p14="http://schemas.microsoft.com/office/powerpoint/2010/main" val="2953097614"/>
      </p:ext>
    </p:extLst>
  </p:cSld>
  <p:clrMapOvr>
    <a:overrideClrMapping bg1="lt1" tx1="dk1" bg2="lt2" tx2="dk2" accent1="accent1" accent2="accent2" accent3="accent3" accent4="accent4" accent5="accent5" accent6="accent6" hlink="hlink" folHlink="folHlink"/>
  </p:clrMapOvr>
</p:sld>
</file>

<file path=ppt/slides/slide29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8" name="Symbol zastępczy zawartości 7">
            <a:extLst>
              <a:ext uri="{FF2B5EF4-FFF2-40B4-BE49-F238E27FC236}">
                <a16:creationId xmlns:a16="http://schemas.microsoft.com/office/drawing/2014/main" id="{FE0B85E2-A60D-4D34-AEAB-9E8C20FF12F5}"/>
              </a:ext>
            </a:extLst>
          </p:cNvPr>
          <p:cNvGraphicFramePr>
            <a:graphicFrameLocks noGrp="1"/>
          </p:cNvGraphicFramePr>
          <p:nvPr>
            <p:ph idx="1"/>
          </p:nvPr>
        </p:nvGraphicFramePr>
        <p:xfrm>
          <a:off x="534380" y="1647722"/>
          <a:ext cx="8075240" cy="4605892"/>
        </p:xfrm>
        <a:graphic>
          <a:graphicData uri="http://schemas.openxmlformats.org/drawingml/2006/table">
            <a:tbl>
              <a:tblPr>
                <a:tableStyleId>{E8B1032C-EA38-4F05-BA0D-38AFFFC7BED3}</a:tableStyleId>
              </a:tblPr>
              <a:tblGrid>
                <a:gridCol w="7084880">
                  <a:extLst>
                    <a:ext uri="{9D8B030D-6E8A-4147-A177-3AD203B41FA5}">
                      <a16:colId xmlns:a16="http://schemas.microsoft.com/office/drawing/2014/main" val="1771405607"/>
                    </a:ext>
                  </a:extLst>
                </a:gridCol>
                <a:gridCol w="990360">
                  <a:extLst>
                    <a:ext uri="{9D8B030D-6E8A-4147-A177-3AD203B41FA5}">
                      <a16:colId xmlns:a16="http://schemas.microsoft.com/office/drawing/2014/main" val="1203388388"/>
                    </a:ext>
                  </a:extLst>
                </a:gridCol>
              </a:tblGrid>
              <a:tr h="100581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pl-PL" sz="1600" dirty="0">
                          <a:effectLst/>
                          <a:latin typeface="Lato"/>
                        </a:rPr>
                        <a:t>dostawa urządzeń elektronicznych oraz części i materiałów do nich, wyłącznie określonych w poz. 7–9, 59–63, 65, 66, 69 i 94–96 załącznika nr 15 do ustawy o VAT</a:t>
                      </a:r>
                      <a:endParaRPr lang="pl-PL" sz="1600" b="0" dirty="0">
                        <a:solidFill>
                          <a:srgbClr val="555555"/>
                        </a:solidFill>
                        <a:effectLst/>
                        <a:latin typeface="Lato"/>
                      </a:endParaRPr>
                    </a:p>
                  </a:txBody>
                  <a:tcPr marL="24491" marR="24491" marT="24491" marB="24491" anchor="ctr"/>
                </a:tc>
                <a:tc>
                  <a:txBody>
                    <a:bodyPr/>
                    <a:lstStyle/>
                    <a:p>
                      <a:pPr algn="ctr" fontAlgn="base"/>
                      <a:r>
                        <a:rPr lang="pl-PL" sz="2400" b="1" dirty="0">
                          <a:solidFill>
                            <a:srgbClr val="0070C0"/>
                          </a:solidFill>
                          <a:effectLst/>
                          <a:latin typeface="Lato"/>
                        </a:rPr>
                        <a:t>06</a:t>
                      </a:r>
                    </a:p>
                  </a:txBody>
                  <a:tcPr marL="24491" marR="24491" marT="24491" marB="24491" anchor="ctr"/>
                </a:tc>
                <a:extLst>
                  <a:ext uri="{0D108BD9-81ED-4DB2-BD59-A6C34878D82A}">
                    <a16:rowId xmlns:a16="http://schemas.microsoft.com/office/drawing/2014/main" val="1676808513"/>
                  </a:ext>
                </a:extLst>
              </a:tr>
              <a:tr h="1005816">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pl-PL" sz="1600" dirty="0">
                          <a:effectLst/>
                          <a:latin typeface="Lato"/>
                        </a:rPr>
                        <a:t>dostawa pojazdów oraz części samochodowych o kodach wyłącznie CN 8701–8708 oraz C=N 8708 10</a:t>
                      </a:r>
                      <a:endParaRPr lang="pl-PL" sz="1600" b="0" dirty="0">
                        <a:solidFill>
                          <a:srgbClr val="555555"/>
                        </a:solidFill>
                        <a:effectLst/>
                        <a:latin typeface="Lato"/>
                      </a:endParaRPr>
                    </a:p>
                  </a:txBody>
                  <a:tcPr marL="24491" marR="24491" marT="24491" marB="24491" anchor="ctr"/>
                </a:tc>
                <a:tc>
                  <a:txBody>
                    <a:bodyPr/>
                    <a:lstStyle/>
                    <a:p>
                      <a:pPr algn="ctr" fontAlgn="base"/>
                      <a:r>
                        <a:rPr lang="pl-PL" sz="2400" b="1" dirty="0">
                          <a:solidFill>
                            <a:srgbClr val="0070C0"/>
                          </a:solidFill>
                          <a:effectLst/>
                          <a:latin typeface="Lato"/>
                        </a:rPr>
                        <a:t>07</a:t>
                      </a:r>
                    </a:p>
                  </a:txBody>
                  <a:tcPr marL="24491" marR="24491" marT="24491" marB="24491" anchor="ctr"/>
                </a:tc>
                <a:extLst>
                  <a:ext uri="{0D108BD9-81ED-4DB2-BD59-A6C34878D82A}">
                    <a16:rowId xmlns:a16="http://schemas.microsoft.com/office/drawing/2014/main" val="1305996926"/>
                  </a:ext>
                </a:extLst>
              </a:tr>
              <a:tr h="1005816">
                <a:tc>
                  <a:txBody>
                    <a:bodyPr/>
                    <a:lstStyle/>
                    <a:p>
                      <a:pPr algn="ctr" fontAlgn="base"/>
                      <a:r>
                        <a:rPr lang="pl-PL" sz="1600" dirty="0">
                          <a:effectLst/>
                          <a:latin typeface="Lato"/>
                        </a:rPr>
                        <a:t>dostawa metali szlachetnych oraz nieszlachetnych – wyłącznie określonych w poz. 1–3 załącznika nr 12 do ustawy o VAT oraz w poz. 12–25, 33–40, 45, 46, 56 i 78 załącznika nr 15 do ustawy o VAT</a:t>
                      </a:r>
                      <a:endParaRPr lang="pl-PL" sz="1600" b="0" dirty="0">
                        <a:solidFill>
                          <a:srgbClr val="555555"/>
                        </a:solidFill>
                        <a:effectLst/>
                        <a:latin typeface="Lato"/>
                      </a:endParaRPr>
                    </a:p>
                  </a:txBody>
                  <a:tcPr marL="24491" marR="24491" marT="24491" marB="24491" anchor="ctr"/>
                </a:tc>
                <a:tc>
                  <a:txBody>
                    <a:bodyPr/>
                    <a:lstStyle/>
                    <a:p>
                      <a:pPr algn="ctr" fontAlgn="base"/>
                      <a:r>
                        <a:rPr lang="pl-PL" sz="2400" b="1" dirty="0">
                          <a:solidFill>
                            <a:srgbClr val="0070C0"/>
                          </a:solidFill>
                          <a:effectLst/>
                          <a:latin typeface="Lato"/>
                        </a:rPr>
                        <a:t>08</a:t>
                      </a:r>
                    </a:p>
                  </a:txBody>
                  <a:tcPr marL="24491" marR="24491" marT="24491" marB="24491" anchor="ctr"/>
                </a:tc>
                <a:extLst>
                  <a:ext uri="{0D108BD9-81ED-4DB2-BD59-A6C34878D82A}">
                    <a16:rowId xmlns:a16="http://schemas.microsoft.com/office/drawing/2014/main" val="1393564358"/>
                  </a:ext>
                </a:extLst>
              </a:tr>
              <a:tr h="1156396">
                <a:tc>
                  <a:txBody>
                    <a:bodyPr/>
                    <a:lstStyle/>
                    <a:p>
                      <a:pPr algn="ctr" fontAlgn="base"/>
                      <a:r>
                        <a:rPr lang="pl-PL" sz="1600" dirty="0">
                          <a:effectLst/>
                          <a:latin typeface="Lato"/>
                        </a:rPr>
                        <a:t>dostawa leków oraz wyrobów medycznych – produktów leczniczych, środków spożywczych specjalnego przeznaczenia żywieniowego oraz wyrobów medycznych, objętych obowiązkiem zgłoszenia na podstawie prawa farmaceutycznego</a:t>
                      </a:r>
                      <a:endParaRPr lang="pl-PL" sz="1600" b="0" dirty="0">
                        <a:solidFill>
                          <a:srgbClr val="555555"/>
                        </a:solidFill>
                        <a:effectLst/>
                        <a:latin typeface="Lato"/>
                      </a:endParaRPr>
                    </a:p>
                  </a:txBody>
                  <a:tcPr marL="24491" marR="24491" marT="24491" marB="24491" anchor="ctr"/>
                </a:tc>
                <a:tc>
                  <a:txBody>
                    <a:bodyPr/>
                    <a:lstStyle/>
                    <a:p>
                      <a:pPr algn="ctr" fontAlgn="base"/>
                      <a:r>
                        <a:rPr lang="pl-PL" sz="2400" b="1" dirty="0">
                          <a:solidFill>
                            <a:srgbClr val="0070C0"/>
                          </a:solidFill>
                          <a:effectLst/>
                          <a:latin typeface="Lato"/>
                        </a:rPr>
                        <a:t>09</a:t>
                      </a:r>
                    </a:p>
                  </a:txBody>
                  <a:tcPr marL="24491" marR="24491" marT="24491" marB="24491" anchor="ctr"/>
                </a:tc>
                <a:extLst>
                  <a:ext uri="{0D108BD9-81ED-4DB2-BD59-A6C34878D82A}">
                    <a16:rowId xmlns:a16="http://schemas.microsoft.com/office/drawing/2014/main" val="3438795811"/>
                  </a:ext>
                </a:extLst>
              </a:tr>
              <a:tr h="432048">
                <a:tc>
                  <a:txBody>
                    <a:bodyPr/>
                    <a:lstStyle/>
                    <a:p>
                      <a:pPr algn="ctr" fontAlgn="base"/>
                      <a:r>
                        <a:rPr lang="pl-PL" sz="1600" dirty="0">
                          <a:effectLst/>
                          <a:latin typeface="Lato"/>
                        </a:rPr>
                        <a:t>dostawa budynków, budowli i gruntów</a:t>
                      </a:r>
                      <a:endParaRPr lang="pl-PL" sz="1600" b="0" dirty="0">
                        <a:solidFill>
                          <a:srgbClr val="555555"/>
                        </a:solidFill>
                        <a:effectLst/>
                        <a:latin typeface="Lato"/>
                      </a:endParaRPr>
                    </a:p>
                  </a:txBody>
                  <a:tcPr marL="24491" marR="24491" marT="24491" marB="24491" anchor="ctr"/>
                </a:tc>
                <a:tc>
                  <a:txBody>
                    <a:bodyPr/>
                    <a:lstStyle/>
                    <a:p>
                      <a:pPr algn="ctr" fontAlgn="base"/>
                      <a:r>
                        <a:rPr lang="pl-PL" sz="2400" b="1" dirty="0">
                          <a:solidFill>
                            <a:srgbClr val="0070C0"/>
                          </a:solidFill>
                          <a:effectLst/>
                          <a:latin typeface="Lato"/>
                        </a:rPr>
                        <a:t>10</a:t>
                      </a:r>
                    </a:p>
                  </a:txBody>
                  <a:tcPr marL="24491" marR="24491" marT="24491" marB="24491" anchor="ctr"/>
                </a:tc>
                <a:extLst>
                  <a:ext uri="{0D108BD9-81ED-4DB2-BD59-A6C34878D82A}">
                    <a16:rowId xmlns:a16="http://schemas.microsoft.com/office/drawing/2014/main" val="742784952"/>
                  </a:ext>
                </a:extLst>
              </a:tr>
            </a:tbl>
          </a:graphicData>
        </a:graphic>
      </p:graphicFrame>
      <p:sp>
        <p:nvSpPr>
          <p:cNvPr id="3" name="TextBox 4">
            <a:extLst>
              <a:ext uri="{FF2B5EF4-FFF2-40B4-BE49-F238E27FC236}">
                <a16:creationId xmlns:a16="http://schemas.microsoft.com/office/drawing/2014/main" id="{5C149931-5D87-4F9E-BE39-92AAE7D8CFC6}"/>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VAT – dodatkowe oznaczenia</a:t>
            </a:r>
            <a:br>
              <a:rPr lang="pl-PL" altLang="pl-PL" sz="1800" b="1" dirty="0">
                <a:latin typeface="Novecento wide Book"/>
              </a:rPr>
            </a:br>
            <a:r>
              <a:rPr lang="pl-PL" altLang="pl-PL" sz="1800" b="1" dirty="0">
                <a:latin typeface="Novecento wide Book"/>
              </a:rPr>
              <a:t>Ewidencja sprzedaży – dostawa towarów (2/2)</a:t>
            </a:r>
          </a:p>
        </p:txBody>
      </p:sp>
    </p:spTree>
    <p:extLst>
      <p:ext uri="{BB962C8B-B14F-4D97-AF65-F5344CB8AC3E}">
        <p14:creationId xmlns:p14="http://schemas.microsoft.com/office/powerpoint/2010/main" val="12725888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Podstawa prawna kwalifikowalności podatku VAT </a:t>
            </a:r>
          </a:p>
          <a:p>
            <a:pPr algn="ctr">
              <a:spcBef>
                <a:spcPts val="0"/>
              </a:spcBef>
              <a:buNone/>
            </a:pPr>
            <a:r>
              <a:rPr lang="pl-PL" altLang="pl-PL" sz="1800" b="1" dirty="0">
                <a:latin typeface="Novecento wide Book"/>
              </a:rPr>
              <a:t>w perspektywie 2014 – 2020</a:t>
            </a:r>
          </a:p>
        </p:txBody>
      </p:sp>
      <p:graphicFrame>
        <p:nvGraphicFramePr>
          <p:cNvPr id="6" name="Symbol zastępczy zawartości 5">
            <a:extLst>
              <a:ext uri="{FF2B5EF4-FFF2-40B4-BE49-F238E27FC236}">
                <a16:creationId xmlns:a16="http://schemas.microsoft.com/office/drawing/2014/main" id="{F9AD8EE1-03EE-4D73-A267-45908C904ADB}"/>
              </a:ext>
            </a:extLst>
          </p:cNvPr>
          <p:cNvGraphicFramePr>
            <a:graphicFrameLocks noGrp="1"/>
          </p:cNvGraphicFramePr>
          <p:nvPr>
            <p:ph idx="1"/>
            <p:extLst>
              <p:ext uri="{D42A27DB-BD31-4B8C-83A1-F6EECF244321}">
                <p14:modId xmlns:p14="http://schemas.microsoft.com/office/powerpoint/2010/main" val="243837364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24374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47600" y="1556792"/>
            <a:ext cx="7848799" cy="3600986"/>
          </a:xfrm>
          <a:prstGeom prst="rect">
            <a:avLst/>
          </a:prstGeom>
          <a:noFill/>
        </p:spPr>
        <p:txBody>
          <a:bodyPr wrap="square">
            <a:spAutoFit/>
          </a:bodyPr>
          <a:lstStyle/>
          <a:p>
            <a:pPr algn="ctr">
              <a:spcAft>
                <a:spcPts val="0"/>
              </a:spcAft>
            </a:pPr>
            <a:r>
              <a:rPr lang="pl-PL" sz="1600" b="1" dirty="0">
                <a:solidFill>
                  <a:srgbClr val="000000"/>
                </a:solidFill>
                <a:effectLst/>
                <a:latin typeface="Lato" panose="020F0502020204030203"/>
                <a:ea typeface="Calibri" panose="020F0502020204030204" pitchFamily="34" charset="0"/>
              </a:rPr>
              <a:t>Odzyskiwanie i zwroty środków, w tym skutki niewykonania zobowiązania zwrotu środków</a:t>
            </a:r>
          </a:p>
          <a:p>
            <a:pPr>
              <a:spcAft>
                <a:spcPts val="0"/>
              </a:spcAft>
            </a:pPr>
            <a:endParaRPr lang="pl-PL" sz="1600" dirty="0">
              <a:solidFill>
                <a:srgbClr val="000000"/>
              </a:solidFill>
              <a:latin typeface="Lato" panose="020F0502020204030203"/>
              <a:ea typeface="Calibri" panose="020F0502020204030204" pitchFamily="34" charset="0"/>
            </a:endParaRPr>
          </a:p>
          <a:p>
            <a:pPr>
              <a:spcAft>
                <a:spcPts val="0"/>
              </a:spcAft>
            </a:pPr>
            <a:r>
              <a:rPr lang="pl-PL" sz="1800" dirty="0">
                <a:effectLst/>
                <a:latin typeface="Calibri" panose="020F0502020204030204" pitchFamily="34" charset="0"/>
                <a:ea typeface="Calibri" panose="020F0502020204030204" pitchFamily="34" charset="0"/>
                <a:cs typeface="Times New Roman" panose="02020603050405020304" pitchFamily="18" charset="0"/>
              </a:rPr>
              <a:t>W przypadku projektów, których koszty podatku VAT podlegają częściowej możliwości odzyskania podatku VAT, na podstawie proporcji, wynikającej z prawodawstwa krajowego w ramach mechanizmu rocznych korekt podatku odliczonego, wynikającego z art. 90c oraz art.91 ust.1 i 2 ustawy o VAT </a:t>
            </a:r>
            <a:r>
              <a:rPr lang="pl-PL" sz="1800" b="1" dirty="0">
                <a:effectLst/>
                <a:latin typeface="Calibri" panose="020F0502020204030204" pitchFamily="34" charset="0"/>
                <a:ea typeface="Calibri" panose="020F0502020204030204" pitchFamily="34" charset="0"/>
                <a:cs typeface="Times New Roman" panose="02020603050405020304" pitchFamily="18" charset="0"/>
              </a:rPr>
              <a:t>zwrot środków wynikający ze zmiany proporcji i zwiększenia wartości kosztów niekwalifikowalnych, następuje w terminie 14 dni od dnia złożenia deklaracji podatkowej </a:t>
            </a:r>
            <a:r>
              <a:rPr lang="pl-PL" sz="1800" dirty="0">
                <a:effectLst/>
                <a:latin typeface="Calibri" panose="020F0502020204030204" pitchFamily="34" charset="0"/>
                <a:ea typeface="Calibri" panose="020F0502020204030204" pitchFamily="34" charset="0"/>
                <a:cs typeface="Times New Roman" panose="02020603050405020304" pitchFamily="18" charset="0"/>
              </a:rPr>
              <a:t>składanej za pierwszy okres rozliczeniowy roku następującego po roku podatkowym, za który dokonuje się korekty proporcji za poprzedni rok. Jeżeli beneficjent prawidłowo zastosował przepisy ustawy o VAT zwrot środków we wskazanym terminie dokonywany jest bez odsetek.</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Przewodnik dla beneficjentów EFRR RPO WSL 2014-2020</a:t>
            </a:r>
          </a:p>
          <a:p>
            <a:pPr algn="ctr">
              <a:spcBef>
                <a:spcPts val="0"/>
              </a:spcBef>
              <a:buNone/>
            </a:pPr>
            <a:r>
              <a:rPr lang="pl-PL" altLang="pl-PL" sz="1800" b="1" dirty="0">
                <a:latin typeface="Novecento wide Book"/>
              </a:rPr>
              <a:t>(wersja 13)</a:t>
            </a:r>
          </a:p>
        </p:txBody>
      </p:sp>
    </p:spTree>
    <p:extLst>
      <p:ext uri="{BB962C8B-B14F-4D97-AF65-F5344CB8AC3E}">
        <p14:creationId xmlns:p14="http://schemas.microsoft.com/office/powerpoint/2010/main" val="773622916"/>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8" name="Symbol zastępczy zawartości 7">
            <a:extLst>
              <a:ext uri="{FF2B5EF4-FFF2-40B4-BE49-F238E27FC236}">
                <a16:creationId xmlns:a16="http://schemas.microsoft.com/office/drawing/2014/main" id="{FE0B85E2-A60D-4D34-AEAB-9E8C20FF12F5}"/>
              </a:ext>
            </a:extLst>
          </p:cNvPr>
          <p:cNvGraphicFramePr>
            <a:graphicFrameLocks noGrp="1"/>
          </p:cNvGraphicFramePr>
          <p:nvPr>
            <p:ph idx="1"/>
          </p:nvPr>
        </p:nvGraphicFramePr>
        <p:xfrm>
          <a:off x="534380" y="2348883"/>
          <a:ext cx="8075240" cy="2480879"/>
        </p:xfrm>
        <a:graphic>
          <a:graphicData uri="http://schemas.openxmlformats.org/drawingml/2006/table">
            <a:tbl>
              <a:tblPr>
                <a:tableStyleId>{E8B1032C-EA38-4F05-BA0D-38AFFFC7BED3}</a:tableStyleId>
              </a:tblPr>
              <a:tblGrid>
                <a:gridCol w="7084880">
                  <a:extLst>
                    <a:ext uri="{9D8B030D-6E8A-4147-A177-3AD203B41FA5}">
                      <a16:colId xmlns:a16="http://schemas.microsoft.com/office/drawing/2014/main" val="1771405607"/>
                    </a:ext>
                  </a:extLst>
                </a:gridCol>
                <a:gridCol w="990360">
                  <a:extLst>
                    <a:ext uri="{9D8B030D-6E8A-4147-A177-3AD203B41FA5}">
                      <a16:colId xmlns:a16="http://schemas.microsoft.com/office/drawing/2014/main" val="1203388388"/>
                    </a:ext>
                  </a:extLst>
                </a:gridCol>
              </a:tblGrid>
              <a:tr h="618301">
                <a:tc>
                  <a:txBody>
                    <a:bodyPr/>
                    <a:lstStyle/>
                    <a:p>
                      <a:pPr algn="ctr" fontAlgn="base"/>
                      <a:r>
                        <a:rPr lang="pl-PL" sz="1600" dirty="0">
                          <a:effectLst/>
                        </a:rPr>
                        <a:t>świadczenie usług w zakresie przenoszenia uprawnień do emisji gazów cieplarnianych</a:t>
                      </a:r>
                      <a:endParaRPr lang="pl-PL" sz="1600" b="0" dirty="0">
                        <a:solidFill>
                          <a:srgbClr val="555555"/>
                        </a:solidFill>
                        <a:effectLst/>
                        <a:latin typeface="Lato"/>
                      </a:endParaRPr>
                    </a:p>
                  </a:txBody>
                  <a:tcPr marL="24491" marR="24491" marT="24491" marB="24491" anchor="ctr"/>
                </a:tc>
                <a:tc>
                  <a:txBody>
                    <a:bodyPr/>
                    <a:lstStyle/>
                    <a:p>
                      <a:pPr algn="ctr" fontAlgn="base"/>
                      <a:r>
                        <a:rPr lang="pl-PL" sz="2800" b="1" dirty="0">
                          <a:solidFill>
                            <a:srgbClr val="0070C0"/>
                          </a:solidFill>
                          <a:effectLst/>
                        </a:rPr>
                        <a:t>11</a:t>
                      </a:r>
                      <a:endParaRPr lang="pl-PL" sz="2800" b="1" dirty="0">
                        <a:solidFill>
                          <a:srgbClr val="0070C0"/>
                        </a:solidFill>
                        <a:effectLst/>
                        <a:latin typeface="Lato"/>
                      </a:endParaRPr>
                    </a:p>
                  </a:txBody>
                  <a:tcPr marL="24491" marR="24491" marT="24491" marB="24491" anchor="ctr"/>
                </a:tc>
                <a:extLst>
                  <a:ext uri="{0D108BD9-81ED-4DB2-BD59-A6C34878D82A}">
                    <a16:rowId xmlns:a16="http://schemas.microsoft.com/office/drawing/2014/main" val="1313944007"/>
                  </a:ext>
                </a:extLst>
              </a:tr>
              <a:tr h="1325915">
                <a:tc>
                  <a:txBody>
                    <a:bodyPr/>
                    <a:lstStyle/>
                    <a:p>
                      <a:pPr algn="ctr" fontAlgn="base"/>
                      <a:r>
                        <a:rPr lang="pl-PL" sz="1600" dirty="0">
                          <a:effectLst/>
                        </a:rPr>
                        <a:t>świadczenie usług o charakterze niematerialnym – wyłącznie doradczych, księgowych, prawnych, zarządczych, szkoleniowych, marketingowych, firm centralnych (</a:t>
                      </a:r>
                      <a:r>
                        <a:rPr lang="pl-PL" sz="1600" dirty="0" err="1">
                          <a:effectLst/>
                        </a:rPr>
                        <a:t>head</a:t>
                      </a:r>
                      <a:r>
                        <a:rPr lang="pl-PL" sz="1600" dirty="0">
                          <a:effectLst/>
                        </a:rPr>
                        <a:t> </a:t>
                      </a:r>
                      <a:r>
                        <a:rPr lang="pl-PL" sz="1600" dirty="0" err="1">
                          <a:effectLst/>
                        </a:rPr>
                        <a:t>offices</a:t>
                      </a:r>
                      <a:r>
                        <a:rPr lang="pl-PL" sz="1600" dirty="0">
                          <a:effectLst/>
                        </a:rPr>
                        <a:t>), reklamowych, badania rynku i opinii publicznej, w zakresie badań naukowych i prac rozwojowych</a:t>
                      </a:r>
                      <a:endParaRPr lang="pl-PL" sz="1600" b="0" dirty="0">
                        <a:solidFill>
                          <a:srgbClr val="555555"/>
                        </a:solidFill>
                        <a:effectLst/>
                        <a:latin typeface="Lato"/>
                      </a:endParaRPr>
                    </a:p>
                  </a:txBody>
                  <a:tcPr marL="24491" marR="24491" marT="24491" marB="24491" anchor="ctr"/>
                </a:tc>
                <a:tc>
                  <a:txBody>
                    <a:bodyPr/>
                    <a:lstStyle/>
                    <a:p>
                      <a:pPr algn="ctr" fontAlgn="base"/>
                      <a:r>
                        <a:rPr lang="pl-PL" sz="2800" b="1" dirty="0">
                          <a:solidFill>
                            <a:srgbClr val="0070C0"/>
                          </a:solidFill>
                          <a:effectLst/>
                        </a:rPr>
                        <a:t>12</a:t>
                      </a:r>
                      <a:endParaRPr lang="pl-PL" sz="2800" b="1" dirty="0">
                        <a:solidFill>
                          <a:srgbClr val="0070C0"/>
                        </a:solidFill>
                        <a:effectLst/>
                        <a:latin typeface="Lato"/>
                      </a:endParaRPr>
                    </a:p>
                  </a:txBody>
                  <a:tcPr marL="24491" marR="24491" marT="24491" marB="24491" anchor="ctr"/>
                </a:tc>
                <a:extLst>
                  <a:ext uri="{0D108BD9-81ED-4DB2-BD59-A6C34878D82A}">
                    <a16:rowId xmlns:a16="http://schemas.microsoft.com/office/drawing/2014/main" val="2398811881"/>
                  </a:ext>
                </a:extLst>
              </a:tr>
              <a:tr h="536663">
                <a:tc>
                  <a:txBody>
                    <a:bodyPr/>
                    <a:lstStyle/>
                    <a:p>
                      <a:pPr algn="ctr" fontAlgn="base"/>
                      <a:r>
                        <a:rPr lang="pl-PL" sz="1600" dirty="0">
                          <a:effectLst/>
                        </a:rPr>
                        <a:t>świadczenie usług transportowych i gospodarki magazynowej - </a:t>
                      </a:r>
                      <a:r>
                        <a:rPr lang="pt-BR" sz="1600" dirty="0">
                          <a:effectLst/>
                        </a:rPr>
                        <a:t>Sekcja H PKWiU 2015 symbol ex 49.4, ex 52.1</a:t>
                      </a:r>
                      <a:endParaRPr lang="pl-PL" sz="1600" b="0" dirty="0">
                        <a:solidFill>
                          <a:srgbClr val="555555"/>
                        </a:solidFill>
                        <a:effectLst/>
                        <a:latin typeface="Lato"/>
                      </a:endParaRPr>
                    </a:p>
                  </a:txBody>
                  <a:tcPr marL="24491" marR="24491" marT="24491" marB="24491" anchor="ctr"/>
                </a:tc>
                <a:tc>
                  <a:txBody>
                    <a:bodyPr/>
                    <a:lstStyle/>
                    <a:p>
                      <a:pPr algn="ctr" fontAlgn="base"/>
                      <a:r>
                        <a:rPr lang="pl-PL" sz="2800" b="1" dirty="0">
                          <a:solidFill>
                            <a:srgbClr val="0070C0"/>
                          </a:solidFill>
                          <a:effectLst/>
                        </a:rPr>
                        <a:t>13</a:t>
                      </a:r>
                      <a:endParaRPr lang="pl-PL" sz="2800" b="1" dirty="0">
                        <a:solidFill>
                          <a:srgbClr val="0070C0"/>
                        </a:solidFill>
                        <a:effectLst/>
                        <a:latin typeface="Lato"/>
                      </a:endParaRPr>
                    </a:p>
                  </a:txBody>
                  <a:tcPr marL="24491" marR="24491" marT="24491" marB="24491" anchor="ctr"/>
                </a:tc>
                <a:extLst>
                  <a:ext uri="{0D108BD9-81ED-4DB2-BD59-A6C34878D82A}">
                    <a16:rowId xmlns:a16="http://schemas.microsoft.com/office/drawing/2014/main" val="3077941432"/>
                  </a:ext>
                </a:extLst>
              </a:tr>
            </a:tbl>
          </a:graphicData>
        </a:graphic>
      </p:graphicFrame>
      <p:sp>
        <p:nvSpPr>
          <p:cNvPr id="3" name="TextBox 4">
            <a:extLst>
              <a:ext uri="{FF2B5EF4-FFF2-40B4-BE49-F238E27FC236}">
                <a16:creationId xmlns:a16="http://schemas.microsoft.com/office/drawing/2014/main" id="{2C1E52A6-F678-43DC-91A4-A19B51CFE0AB}"/>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VAT – dodatkowe oznaczenia</a:t>
            </a:r>
            <a:br>
              <a:rPr lang="pl-PL" altLang="pl-PL" sz="1800" b="1" dirty="0">
                <a:latin typeface="Novecento wide Book"/>
              </a:rPr>
            </a:br>
            <a:r>
              <a:rPr lang="pl-PL" altLang="pl-PL" sz="1800" b="1" dirty="0">
                <a:latin typeface="Novecento wide Book"/>
              </a:rPr>
              <a:t>Ewidencja sprzedaży – świadczenie usług</a:t>
            </a:r>
          </a:p>
        </p:txBody>
      </p:sp>
    </p:spTree>
    <p:extLst>
      <p:ext uri="{BB962C8B-B14F-4D97-AF65-F5344CB8AC3E}">
        <p14:creationId xmlns:p14="http://schemas.microsoft.com/office/powerpoint/2010/main" val="4271311044"/>
      </p:ext>
    </p:extLst>
  </p:cSld>
  <p:clrMapOvr>
    <a:overrideClrMapping bg1="lt1" tx1="dk1" bg2="lt2" tx2="dk2" accent1="accent1" accent2="accent2" accent3="accent3" accent4="accent4" accent5="accent5" accent6="accent6" hlink="hlink" folHlink="folHlink"/>
  </p:clrMapOvr>
</p:sld>
</file>

<file path=ppt/slides/slide30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BB36FCF-34A1-4055-87BE-C29B2F4D0CE9}"/>
              </a:ext>
            </a:extLst>
          </p:cNvPr>
          <p:cNvSpPr>
            <a:spLocks noGrp="1"/>
          </p:cNvSpPr>
          <p:nvPr>
            <p:ph idx="1"/>
          </p:nvPr>
        </p:nvSpPr>
        <p:spPr>
          <a:xfrm>
            <a:off x="457200" y="2055834"/>
            <a:ext cx="8229600" cy="2746331"/>
          </a:xfrm>
          <a:ln>
            <a:solidFill>
              <a:schemeClr val="bg1"/>
            </a:solid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pl-PL" sz="1600" dirty="0">
                <a:solidFill>
                  <a:srgbClr val="000000"/>
                </a:solidFill>
                <a:latin typeface="Lato"/>
              </a:rPr>
              <a:t>Pola wypełnia się dla całej faktury poprzez </a:t>
            </a:r>
            <a:r>
              <a:rPr lang="pl-PL" sz="1600" u="sng" dirty="0">
                <a:solidFill>
                  <a:srgbClr val="000000"/>
                </a:solidFill>
                <a:latin typeface="Lato"/>
              </a:rPr>
              <a:t>zaznaczenie </a:t>
            </a:r>
            <a:r>
              <a:rPr lang="pl-PL" sz="1600" b="1" u="sng" dirty="0">
                <a:solidFill>
                  <a:srgbClr val="000000"/>
                </a:solidFill>
                <a:latin typeface="Lato"/>
              </a:rPr>
              <a:t>„1” </a:t>
            </a:r>
            <a:r>
              <a:rPr lang="pl-PL" sz="1600" dirty="0">
                <a:solidFill>
                  <a:srgbClr val="000000"/>
                </a:solidFill>
                <a:latin typeface="Lato"/>
              </a:rPr>
              <a:t>we właściwych polach odpowiadających symbolom od GTU_01 do GTU_13, w przypadku wystąpienia dostawy towaru lub świadczenia usługi na ewidencjonowanym dokumencie, bez wyodrębniania poszczególnych wartości, kwot podatku, itp. 	</a:t>
            </a:r>
          </a:p>
          <a:p>
            <a:pPr marL="0" indent="0">
              <a:buNone/>
            </a:pPr>
            <a:r>
              <a:rPr lang="pl-PL" sz="1600" dirty="0">
                <a:solidFill>
                  <a:srgbClr val="000000"/>
                </a:solidFill>
                <a:latin typeface="Lato"/>
              </a:rPr>
              <a:t>Pole pozostanie puste, w przypadku gdy dany towar lub usługa nie wystąpiły na dokumencie. </a:t>
            </a:r>
          </a:p>
          <a:p>
            <a:endParaRPr lang="pl-PL" sz="1600" dirty="0">
              <a:solidFill>
                <a:srgbClr val="000000"/>
              </a:solidFill>
              <a:latin typeface="Lato"/>
            </a:endParaRPr>
          </a:p>
          <a:p>
            <a:pPr marL="0" indent="0">
              <a:buNone/>
            </a:pPr>
            <a:r>
              <a:rPr lang="pl-PL" sz="1600" i="1" dirty="0">
                <a:solidFill>
                  <a:srgbClr val="000000"/>
                </a:solidFill>
                <a:latin typeface="Lato"/>
              </a:rPr>
              <a:t>Przykład 1 </a:t>
            </a:r>
          </a:p>
          <a:p>
            <a:pPr marL="0" indent="0">
              <a:buNone/>
            </a:pPr>
            <a:r>
              <a:rPr lang="pl-PL" sz="1600" i="1" dirty="0">
                <a:solidFill>
                  <a:srgbClr val="000000"/>
                </a:solidFill>
                <a:latin typeface="Lato"/>
              </a:rPr>
              <a:t>Jeżeli przedmiotem transakcji udokumentowanej fakturą są towary np. z grup 01, 02 i 04 to podatnik wpisuje </a:t>
            </a:r>
            <a:r>
              <a:rPr lang="pl-PL" sz="1600" b="1" i="1" dirty="0">
                <a:solidFill>
                  <a:srgbClr val="000000"/>
                </a:solidFill>
                <a:latin typeface="Lato"/>
              </a:rPr>
              <a:t>„1” </a:t>
            </a:r>
            <a:r>
              <a:rPr lang="pl-PL" sz="1600" i="1" dirty="0">
                <a:solidFill>
                  <a:srgbClr val="000000"/>
                </a:solidFill>
                <a:latin typeface="Lato"/>
              </a:rPr>
              <a:t>odpowiednio w polu „GTU_01”, „GTU_02” i GTU_04”.</a:t>
            </a:r>
            <a:r>
              <a:rPr lang="pl-PL" sz="1600" dirty="0">
                <a:solidFill>
                  <a:srgbClr val="000000"/>
                </a:solidFill>
                <a:latin typeface="Lato"/>
              </a:rPr>
              <a:t> </a:t>
            </a:r>
          </a:p>
        </p:txBody>
      </p:sp>
      <p:sp>
        <p:nvSpPr>
          <p:cNvPr id="7" name="TextBox 4">
            <a:extLst>
              <a:ext uri="{FF2B5EF4-FFF2-40B4-BE49-F238E27FC236}">
                <a16:creationId xmlns:a16="http://schemas.microsoft.com/office/drawing/2014/main" id="{95D303FF-4B0C-492B-AB8A-882F320D6C0F}"/>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Oznaczenia dostaw towarów i świadczenia usług za pomocą symboli GTU_01 – GTU_13</a:t>
            </a:r>
          </a:p>
        </p:txBody>
      </p:sp>
    </p:spTree>
    <p:extLst>
      <p:ext uri="{BB962C8B-B14F-4D97-AF65-F5344CB8AC3E}">
        <p14:creationId xmlns:p14="http://schemas.microsoft.com/office/powerpoint/2010/main" val="3573512888"/>
      </p:ext>
    </p:extLst>
  </p:cSld>
  <p:clrMapOvr>
    <a:overrideClrMapping bg1="lt1" tx1="dk1" bg2="lt2" tx2="dk2" accent1="accent1" accent2="accent2" accent3="accent3" accent4="accent4" accent5="accent5" accent6="accent6" hlink="hlink" folHlink="folHlink"/>
  </p:clrMapOvr>
</p:sld>
</file>

<file path=ppt/slides/slide30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BBB36FCF-34A1-4055-87BE-C29B2F4D0CE9}"/>
              </a:ext>
            </a:extLst>
          </p:cNvPr>
          <p:cNvSpPr>
            <a:spLocks noGrp="1"/>
          </p:cNvSpPr>
          <p:nvPr>
            <p:ph idx="1"/>
          </p:nvPr>
        </p:nvSpPr>
        <p:spPr>
          <a:xfrm>
            <a:off x="457200" y="2300092"/>
            <a:ext cx="8229600" cy="2257815"/>
          </a:xfrm>
        </p:spPr>
        <p:txBody>
          <a:bodyPr>
            <a:normAutofit/>
          </a:bodyPr>
          <a:lstStyle/>
          <a:p>
            <a:pPr marL="0" indent="0">
              <a:buNone/>
            </a:pPr>
            <a:r>
              <a:rPr lang="pl-PL" sz="1600" dirty="0">
                <a:solidFill>
                  <a:srgbClr val="000000"/>
                </a:solidFill>
                <a:latin typeface="Lato"/>
              </a:rPr>
              <a:t>Oznaczenia dostaw towarów i świadczenia usług </a:t>
            </a:r>
            <a:r>
              <a:rPr lang="pl-PL" sz="1600" b="1" dirty="0">
                <a:solidFill>
                  <a:srgbClr val="000000"/>
                </a:solidFill>
                <a:latin typeface="Lato"/>
              </a:rPr>
              <a:t>nie dotyczą </a:t>
            </a:r>
            <a:r>
              <a:rPr lang="pl-PL" sz="1600" dirty="0">
                <a:solidFill>
                  <a:srgbClr val="000000"/>
                </a:solidFill>
                <a:latin typeface="Lato"/>
              </a:rPr>
              <a:t>zbiorczych informacji o sprzedaży ewidencjonowanej przy użyciu kasy rejestrującej oraz zbiorczych informacji o sprzedaży nieudokumentowanej fakturami oraz nieobjętej obowiązkiem prowadzenia ewidencji sprzedaży przy użyciu kasy rejestrującej. </a:t>
            </a:r>
          </a:p>
          <a:p>
            <a:pPr marL="0" indent="0">
              <a:buNone/>
            </a:pPr>
            <a:endParaRPr lang="pl-PL" sz="1600" dirty="0">
              <a:solidFill>
                <a:srgbClr val="000000"/>
              </a:solidFill>
              <a:latin typeface="Lato"/>
            </a:endParaRPr>
          </a:p>
          <a:p>
            <a:pPr marL="0" indent="0">
              <a:buNone/>
            </a:pPr>
            <a:r>
              <a:rPr lang="pl-PL" sz="1600" dirty="0">
                <a:solidFill>
                  <a:srgbClr val="000000"/>
                </a:solidFill>
                <a:latin typeface="Lato"/>
              </a:rPr>
              <a:t>OZNACZEŃ DOSTAW TOWARÓW I ŚWIADCZENIA USŁUG </a:t>
            </a:r>
            <a:r>
              <a:rPr lang="pl-PL" sz="1600" b="1" dirty="0">
                <a:solidFill>
                  <a:srgbClr val="000000"/>
                </a:solidFill>
                <a:latin typeface="Lato"/>
              </a:rPr>
              <a:t>nie należy stosować także do transakcji zakupu skutkujących pojawieniem się podatku należnego (np. WNT, import usług). </a:t>
            </a:r>
            <a:r>
              <a:rPr lang="pl-PL" sz="1600" dirty="0">
                <a:solidFill>
                  <a:srgbClr val="000000"/>
                </a:solidFill>
                <a:latin typeface="Lato"/>
              </a:rPr>
              <a:t>	</a:t>
            </a:r>
            <a:r>
              <a:rPr lang="pl-PL" sz="2000" dirty="0">
                <a:solidFill>
                  <a:srgbClr val="000000"/>
                </a:solidFill>
              </a:rPr>
              <a:t>	</a:t>
            </a:r>
          </a:p>
          <a:p>
            <a:endParaRPr lang="pl-PL" sz="3600" dirty="0"/>
          </a:p>
        </p:txBody>
      </p:sp>
      <p:sp>
        <p:nvSpPr>
          <p:cNvPr id="5" name="Symbol zastępczy numeru slajdu 4">
            <a:extLst>
              <a:ext uri="{FF2B5EF4-FFF2-40B4-BE49-F238E27FC236}">
                <a16:creationId xmlns:a16="http://schemas.microsoft.com/office/drawing/2014/main" id="{639B9C66-EAC3-4008-A7DE-E8B71D41D2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302</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Box 4">
            <a:extLst>
              <a:ext uri="{FF2B5EF4-FFF2-40B4-BE49-F238E27FC236}">
                <a16:creationId xmlns:a16="http://schemas.microsoft.com/office/drawing/2014/main" id="{AF183169-FDBA-4845-BA24-93D9AFDB7732}"/>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Oznaczenia dostaw towarów i świadczenia usług za pomocą symboli GTU_01 – GTU_13</a:t>
            </a:r>
          </a:p>
        </p:txBody>
      </p:sp>
    </p:spTree>
    <p:extLst>
      <p:ext uri="{BB962C8B-B14F-4D97-AF65-F5344CB8AC3E}">
        <p14:creationId xmlns:p14="http://schemas.microsoft.com/office/powerpoint/2010/main" val="3919285125"/>
      </p:ext>
    </p:extLst>
  </p:cSld>
  <p:clrMapOvr>
    <a:overrideClrMapping bg1="lt1" tx1="dk1" bg2="lt2" tx2="dk2" accent1="accent1" accent2="accent2" accent3="accent3" accent4="accent4" accent5="accent5" accent6="accent6" hlink="hlink" folHlink="folHlink"/>
  </p:clrMapOvr>
</p:sld>
</file>

<file path=ppt/slides/slide30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EDE72F9-0E16-4B98-ABF1-1D310B3707F8}"/>
              </a:ext>
            </a:extLst>
          </p:cNvPr>
          <p:cNvSpPr>
            <a:spLocks noGrp="1"/>
          </p:cNvSpPr>
          <p:nvPr>
            <p:ph idx="1"/>
          </p:nvPr>
        </p:nvSpPr>
        <p:spPr>
          <a:xfrm>
            <a:off x="457200" y="2088716"/>
            <a:ext cx="8229600" cy="3046956"/>
          </a:xfrm>
        </p:spPr>
        <p:txBody>
          <a:bodyPr>
            <a:normAutofit/>
          </a:bodyPr>
          <a:lstStyle/>
          <a:p>
            <a:r>
              <a:rPr lang="pl-PL" sz="1800" b="0" i="0" dirty="0">
                <a:solidFill>
                  <a:srgbClr val="000000"/>
                </a:solidFill>
                <a:effectLst/>
                <a:latin typeface="Lato"/>
              </a:rPr>
              <a:t>Oznaczenia wprowadzone w nowej strukturze dotyczą także dokumentów wykazywanych w czasie jej obowiązywania, a wystawionych wcześniej. Dotyczy to również np. faktur zakupowych wystawionych przed okresem obowiązywania nowej struktury, gdy podatnik będzie korzystać z prawa do odliczenia w okresie jej obowiązywania.</a:t>
            </a:r>
          </a:p>
          <a:p>
            <a:endParaRPr lang="pl-PL" sz="1800" dirty="0">
              <a:solidFill>
                <a:srgbClr val="000000"/>
              </a:solidFill>
              <a:latin typeface="Lato"/>
            </a:endParaRPr>
          </a:p>
          <a:p>
            <a:r>
              <a:rPr lang="pl-PL" sz="1800" b="0" i="0" dirty="0">
                <a:solidFill>
                  <a:srgbClr val="000000"/>
                </a:solidFill>
                <a:effectLst/>
                <a:latin typeface="Lato"/>
              </a:rPr>
              <a:t>Symbolami GTU należy oznaczać fakturę korygującą, w przypadku korekty dotyczącej towaru/usługi objętych oznaczeniami GTU. Natomiast gdy korekta dotyczy wyłącznie towaru/usługi nieobjętych oznaczeniami GTU, faktury korygującej nie należy oznaczać w ten sposób.</a:t>
            </a:r>
            <a:endParaRPr lang="pl-PL" sz="1800" dirty="0">
              <a:latin typeface="Lato"/>
            </a:endParaRPr>
          </a:p>
        </p:txBody>
      </p:sp>
      <p:sp>
        <p:nvSpPr>
          <p:cNvPr id="7" name="TextBox 4">
            <a:extLst>
              <a:ext uri="{FF2B5EF4-FFF2-40B4-BE49-F238E27FC236}">
                <a16:creationId xmlns:a16="http://schemas.microsoft.com/office/drawing/2014/main" id="{1C7BFD48-4BBB-478B-834A-F6B894FC0E88}"/>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Faktury wystawione przed 1 październikiem 2020 r. wykazywane od 1 października 2020 r. </a:t>
            </a:r>
          </a:p>
        </p:txBody>
      </p:sp>
    </p:spTree>
    <p:extLst>
      <p:ext uri="{BB962C8B-B14F-4D97-AF65-F5344CB8AC3E}">
        <p14:creationId xmlns:p14="http://schemas.microsoft.com/office/powerpoint/2010/main" val="1841861535"/>
      </p:ext>
    </p:extLst>
  </p:cSld>
  <p:clrMapOvr>
    <a:overrideClrMapping bg1="lt1" tx1="dk1" bg2="lt2" tx2="dk2" accent1="accent1" accent2="accent2" accent3="accent3" accent4="accent4" accent5="accent5" accent6="accent6" hlink="hlink" folHlink="folHlink"/>
  </p:clrMapOvr>
</p:sld>
</file>

<file path=ppt/slides/slide30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5DB284B3-1177-4B15-B92A-FD09F05BB3B1}"/>
              </a:ext>
            </a:extLst>
          </p:cNvPr>
          <p:cNvSpPr>
            <a:spLocks noGrp="1"/>
          </p:cNvSpPr>
          <p:nvPr>
            <p:ph idx="1"/>
          </p:nvPr>
        </p:nvSpPr>
        <p:spPr>
          <a:xfrm>
            <a:off x="457200" y="2807396"/>
            <a:ext cx="8229600" cy="1243208"/>
          </a:xfrm>
        </p:spPr>
        <p:txBody>
          <a:bodyPr/>
          <a:lstStyle/>
          <a:p>
            <a:pPr marL="0" indent="0">
              <a:buNone/>
            </a:pPr>
            <a:r>
              <a:rPr lang="pl-PL" sz="1800" b="0" i="0" dirty="0">
                <a:solidFill>
                  <a:srgbClr val="000000"/>
                </a:solidFill>
                <a:effectLst/>
                <a:latin typeface="Lato"/>
              </a:rPr>
              <a:t>W przypadku gdy podatnik, działając we własnym imieniu, ale na rzecz osoby trzeciej, bierze udział w świadczeniu usług, przyjmuje się, że ten podatnik sam otrzymał i wyświadczył te usługi. Zatem oznaczaniu GTU podlega także refakturowanie usług.</a:t>
            </a:r>
            <a:endParaRPr lang="pl-PL" sz="1800" dirty="0">
              <a:latin typeface="Lato"/>
            </a:endParaRPr>
          </a:p>
        </p:txBody>
      </p:sp>
      <p:sp>
        <p:nvSpPr>
          <p:cNvPr id="7" name="TextBox 4">
            <a:extLst>
              <a:ext uri="{FF2B5EF4-FFF2-40B4-BE49-F238E27FC236}">
                <a16:creationId xmlns:a16="http://schemas.microsoft.com/office/drawing/2014/main" id="{2C54E979-A4B4-42E1-BB63-AAC210B64D07}"/>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Refakturowanie usług</a:t>
            </a:r>
          </a:p>
        </p:txBody>
      </p:sp>
    </p:spTree>
    <p:extLst>
      <p:ext uri="{BB962C8B-B14F-4D97-AF65-F5344CB8AC3E}">
        <p14:creationId xmlns:p14="http://schemas.microsoft.com/office/powerpoint/2010/main" val="516654177"/>
      </p:ext>
    </p:extLst>
  </p:cSld>
  <p:clrMapOvr>
    <a:overrideClrMapping bg1="lt1" tx1="dk1" bg2="lt2" tx2="dk2" accent1="accent1" accent2="accent2" accent3="accent3" accent4="accent4" accent5="accent5" accent6="accent6" hlink="hlink" folHlink="folHlink"/>
  </p:clrMapOvr>
</p:sld>
</file>

<file path=ppt/slides/slide30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graphicFrame>
        <p:nvGraphicFramePr>
          <p:cNvPr id="7" name="Tabela 7">
            <a:extLst>
              <a:ext uri="{FF2B5EF4-FFF2-40B4-BE49-F238E27FC236}">
                <a16:creationId xmlns:a16="http://schemas.microsoft.com/office/drawing/2014/main" id="{2D5FEC47-4796-4364-9944-3A044BF250FB}"/>
              </a:ext>
            </a:extLst>
          </p:cNvPr>
          <p:cNvGraphicFramePr>
            <a:graphicFrameLocks noGrp="1"/>
          </p:cNvGraphicFramePr>
          <p:nvPr>
            <p:ph idx="1"/>
          </p:nvPr>
        </p:nvGraphicFramePr>
        <p:xfrm>
          <a:off x="457200" y="1451338"/>
          <a:ext cx="8229600" cy="4905012"/>
        </p:xfrm>
        <a:graphic>
          <a:graphicData uri="http://schemas.openxmlformats.org/drawingml/2006/table">
            <a:tbl>
              <a:tblPr firstRow="1" bandRow="1">
                <a:tableStyleId>{5940675A-B579-460E-94D1-54222C63F5DA}</a:tableStyleId>
              </a:tblPr>
              <a:tblGrid>
                <a:gridCol w="4389120">
                  <a:extLst>
                    <a:ext uri="{9D8B030D-6E8A-4147-A177-3AD203B41FA5}">
                      <a16:colId xmlns:a16="http://schemas.microsoft.com/office/drawing/2014/main" val="1177627827"/>
                    </a:ext>
                  </a:extLst>
                </a:gridCol>
                <a:gridCol w="3840480">
                  <a:extLst>
                    <a:ext uri="{9D8B030D-6E8A-4147-A177-3AD203B41FA5}">
                      <a16:colId xmlns:a16="http://schemas.microsoft.com/office/drawing/2014/main" val="3417668477"/>
                    </a:ext>
                  </a:extLst>
                </a:gridCol>
              </a:tblGrid>
              <a:tr h="404351">
                <a:tc>
                  <a:txBody>
                    <a:bodyPr/>
                    <a:lstStyle/>
                    <a:p>
                      <a:pPr algn="ctr"/>
                      <a:r>
                        <a:rPr lang="pl-PL" sz="1300" b="1" dirty="0">
                          <a:latin typeface="Lato"/>
                        </a:rPr>
                        <a:t>Oznaczenia GTU dotyczą</a:t>
                      </a:r>
                    </a:p>
                  </a:txBody>
                  <a:tcPr>
                    <a:solidFill>
                      <a:schemeClr val="bg1">
                        <a:lumMod val="95000"/>
                      </a:schemeClr>
                    </a:solidFill>
                  </a:tcPr>
                </a:tc>
                <a:tc>
                  <a:txBody>
                    <a:bodyPr/>
                    <a:lstStyle/>
                    <a:p>
                      <a:pPr algn="ctr"/>
                      <a:r>
                        <a:rPr lang="pl-PL" sz="1300" b="1" dirty="0">
                          <a:latin typeface="Lato"/>
                        </a:rPr>
                        <a:t>Oznaczenia GTU nie dotyczą</a:t>
                      </a:r>
                    </a:p>
                  </a:txBody>
                  <a:tcPr>
                    <a:solidFill>
                      <a:schemeClr val="bg1">
                        <a:lumMod val="95000"/>
                      </a:schemeClr>
                    </a:solidFill>
                  </a:tcPr>
                </a:tc>
                <a:extLst>
                  <a:ext uri="{0D108BD9-81ED-4DB2-BD59-A6C34878D82A}">
                    <a16:rowId xmlns:a16="http://schemas.microsoft.com/office/drawing/2014/main" val="2908061521"/>
                  </a:ext>
                </a:extLst>
              </a:tr>
              <a:tr h="4500661">
                <a:tc>
                  <a:txBody>
                    <a:bodyPr/>
                    <a:lstStyle/>
                    <a:p>
                      <a:pPr marL="285750" indent="-285750">
                        <a:buFont typeface="Calibri" panose="020F0502020204030204" pitchFamily="34" charset="0"/>
                        <a:buChar char="-"/>
                      </a:pPr>
                      <a:r>
                        <a:rPr lang="pl-PL" sz="1600" b="0" kern="1200" dirty="0">
                          <a:solidFill>
                            <a:schemeClr val="dk1"/>
                          </a:solidFill>
                          <a:effectLst/>
                          <a:latin typeface="Lato"/>
                        </a:rPr>
                        <a:t>faktur zaliczkowych,</a:t>
                      </a:r>
                    </a:p>
                    <a:p>
                      <a:pPr marL="285750" indent="-285750">
                        <a:buFont typeface="Calibri" panose="020F0502020204030204" pitchFamily="34" charset="0"/>
                        <a:buChar char="-"/>
                      </a:pPr>
                      <a:r>
                        <a:rPr lang="pl-PL" sz="1600" b="0" kern="1200" dirty="0">
                          <a:solidFill>
                            <a:schemeClr val="dk1"/>
                          </a:solidFill>
                          <a:effectLst/>
                          <a:latin typeface="Lato"/>
                        </a:rPr>
                        <a:t>faktury z oznaczeniem „FP” wystawianych do paragonów na rzecz podatników,</a:t>
                      </a:r>
                    </a:p>
                    <a:p>
                      <a:pPr marL="285750" indent="-285750">
                        <a:buFont typeface="Calibri" panose="020F0502020204030204" pitchFamily="34" charset="0"/>
                        <a:buChar char="-"/>
                      </a:pPr>
                      <a:r>
                        <a:rPr lang="pl-PL" sz="1600" b="0" kern="1200" dirty="0">
                          <a:solidFill>
                            <a:schemeClr val="dk1"/>
                          </a:solidFill>
                          <a:effectLst/>
                          <a:latin typeface="Lato"/>
                        </a:rPr>
                        <a:t>towarów używanych, co do których wymagane jest zastosowanie tych kodów,</a:t>
                      </a:r>
                    </a:p>
                    <a:p>
                      <a:pPr marL="285750" indent="-285750">
                        <a:buFont typeface="Calibri" panose="020F0502020204030204" pitchFamily="34" charset="0"/>
                        <a:buChar char="-"/>
                      </a:pPr>
                      <a:r>
                        <a:rPr lang="pl-PL" sz="1600" b="0" kern="1200" dirty="0">
                          <a:solidFill>
                            <a:schemeClr val="dk1"/>
                          </a:solidFill>
                          <a:effectLst/>
                          <a:latin typeface="Lato"/>
                        </a:rPr>
                        <a:t>refakturowania usług (w przypadku gdy podatnik, działając we własnym imieniu, ale na rzecz osoby trzeciej, bierze udział w świadczeniu usług, przyjmuje się, że ten podatnik sam otrzymał i wyświadczył te usługi),</a:t>
                      </a:r>
                    </a:p>
                    <a:p>
                      <a:pPr marL="285750" indent="-285750">
                        <a:buFont typeface="Calibri" panose="020F0502020204030204" pitchFamily="34" charset="0"/>
                        <a:buChar char="-"/>
                      </a:pPr>
                      <a:r>
                        <a:rPr lang="pl-PL" sz="1600" b="0" kern="1200" dirty="0">
                          <a:solidFill>
                            <a:schemeClr val="dk1"/>
                          </a:solidFill>
                          <a:effectLst/>
                          <a:latin typeface="Lato"/>
                        </a:rPr>
                        <a:t>eksportu lub dostaw wewnątrzwspólnotowych (transakcji z 0% VAT) np. paliw,</a:t>
                      </a:r>
                    </a:p>
                    <a:p>
                      <a:pPr marL="285750" indent="-285750">
                        <a:buFont typeface="Calibri" panose="020F0502020204030204" pitchFamily="34" charset="0"/>
                        <a:buChar char="-"/>
                      </a:pPr>
                      <a:r>
                        <a:rPr lang="pl-PL" sz="1600" b="0" kern="1200" dirty="0">
                          <a:solidFill>
                            <a:schemeClr val="dk1"/>
                          </a:solidFill>
                          <a:effectLst/>
                          <a:latin typeface="Lato"/>
                        </a:rPr>
                        <a:t>eksportu usług np. niematerialnych,</a:t>
                      </a:r>
                    </a:p>
                    <a:p>
                      <a:pPr marL="285750" indent="-285750">
                        <a:buFont typeface="Calibri" panose="020F0502020204030204" pitchFamily="34" charset="0"/>
                        <a:buChar char="-"/>
                      </a:pPr>
                      <a:r>
                        <a:rPr lang="pl-PL" sz="1600" b="0" kern="1200" dirty="0">
                          <a:solidFill>
                            <a:schemeClr val="dk1"/>
                          </a:solidFill>
                          <a:effectLst/>
                          <a:latin typeface="Lato"/>
                        </a:rPr>
                        <a:t>faktur dotyczących bonów jednego przeznaczenia (SPV), które odnoszą się do towarów lub usług objętych kodami GTU.</a:t>
                      </a:r>
                    </a:p>
                  </a:txBody>
                  <a:tcPr/>
                </a:tc>
                <a:tc>
                  <a:txBody>
                    <a:bodyPr/>
                    <a:lstStyle/>
                    <a:p>
                      <a:pPr marL="285750" indent="-285750">
                        <a:buFont typeface="Calibri" panose="020F0502020204030204" pitchFamily="34" charset="0"/>
                        <a:buChar char="-"/>
                      </a:pPr>
                      <a:r>
                        <a:rPr lang="pl-PL" sz="1600" b="0" kern="1200" dirty="0">
                          <a:solidFill>
                            <a:schemeClr val="dk1"/>
                          </a:solidFill>
                          <a:effectLst/>
                          <a:latin typeface="Lato"/>
                        </a:rPr>
                        <a:t>zbiorczych informacji o sprzedaży nieudokumentowanej fakturami (także w sytuacji, gdy w danym okresie wystąpiło tylko jedno takie przekazanie),</a:t>
                      </a:r>
                    </a:p>
                    <a:p>
                      <a:pPr marL="285750" indent="-285750">
                        <a:buFont typeface="Calibri" panose="020F0502020204030204" pitchFamily="34" charset="0"/>
                        <a:buChar char="-"/>
                      </a:pPr>
                      <a:r>
                        <a:rPr lang="pl-PL" sz="1600" b="0" kern="1200" dirty="0">
                          <a:solidFill>
                            <a:schemeClr val="dk1"/>
                          </a:solidFill>
                          <a:effectLst/>
                          <a:latin typeface="Lato"/>
                        </a:rPr>
                        <a:t>nabyć, które u podatnika – nabywcy skutkują zapisami po stronie sprzedażowej (np. WNT czy import usług),</a:t>
                      </a:r>
                    </a:p>
                    <a:p>
                      <a:pPr marL="285750" indent="-285750">
                        <a:buFont typeface="Calibri" panose="020F0502020204030204" pitchFamily="34" charset="0"/>
                        <a:buChar char="-"/>
                      </a:pPr>
                      <a:r>
                        <a:rPr lang="pl-PL" sz="1600" b="0" kern="1200" dirty="0">
                          <a:solidFill>
                            <a:schemeClr val="dk1"/>
                          </a:solidFill>
                          <a:effectLst/>
                          <a:latin typeface="Lato"/>
                        </a:rPr>
                        <a:t>korekty podstawy opodatkowania i podatku należnego, wykonanej zgodnie z </a:t>
                      </a:r>
                      <a:r>
                        <a:rPr lang="pl-PL" sz="1600" b="0" u="none" strike="noStrike" kern="1200" dirty="0">
                          <a:solidFill>
                            <a:schemeClr val="dk1"/>
                          </a:solidFill>
                          <a:effectLst/>
                          <a:latin typeface="Lato"/>
                        </a:rPr>
                        <a:t>art. 89a ust. 1</a:t>
                      </a:r>
                      <a:r>
                        <a:rPr lang="pl-PL" sz="1600" b="0" kern="1200" dirty="0">
                          <a:solidFill>
                            <a:schemeClr val="dk1"/>
                          </a:solidFill>
                          <a:effectLst/>
                          <a:latin typeface="Lato"/>
                        </a:rPr>
                        <a:t> i </a:t>
                      </a:r>
                      <a:r>
                        <a:rPr lang="pl-PL" sz="1600" b="0" u="none" strike="noStrike" kern="1200" dirty="0">
                          <a:solidFill>
                            <a:schemeClr val="dk1"/>
                          </a:solidFill>
                          <a:effectLst/>
                          <a:latin typeface="Lato"/>
                        </a:rPr>
                        <a:t>4</a:t>
                      </a:r>
                      <a:r>
                        <a:rPr lang="pl-PL" sz="1600" b="0" kern="1200" dirty="0">
                          <a:solidFill>
                            <a:schemeClr val="dk1"/>
                          </a:solidFill>
                          <a:effectLst/>
                          <a:latin typeface="Lato"/>
                        </a:rPr>
                        <a:t> </a:t>
                      </a:r>
                      <a:r>
                        <a:rPr lang="pl-PL" sz="1600" b="0" kern="1200" dirty="0" err="1">
                          <a:solidFill>
                            <a:schemeClr val="dk1"/>
                          </a:solidFill>
                          <a:effectLst/>
                          <a:latin typeface="Lato"/>
                        </a:rPr>
                        <a:t>u.p.t.u</a:t>
                      </a:r>
                      <a:r>
                        <a:rPr lang="pl-PL" sz="1600" b="0" kern="1200" dirty="0">
                          <a:solidFill>
                            <a:schemeClr val="dk1"/>
                          </a:solidFill>
                          <a:effectLst/>
                          <a:latin typeface="Lato"/>
                        </a:rPr>
                        <a:t>.,</a:t>
                      </a:r>
                    </a:p>
                    <a:p>
                      <a:pPr marL="285750" indent="-285750">
                        <a:buFont typeface="Calibri" panose="020F0502020204030204" pitchFamily="34" charset="0"/>
                        <a:buChar char="-"/>
                      </a:pPr>
                      <a:r>
                        <a:rPr lang="pl-PL" sz="1600" b="0" kern="1200" dirty="0">
                          <a:solidFill>
                            <a:schemeClr val="dk1"/>
                          </a:solidFill>
                          <a:effectLst/>
                          <a:latin typeface="Lato"/>
                        </a:rPr>
                        <a:t>zbiorczych informacji o sprzedaży ewidencjonowanej na kasie rejestrującej.</a:t>
                      </a:r>
                    </a:p>
                    <a:p>
                      <a:endParaRPr lang="pl-PL" sz="1600" dirty="0">
                        <a:latin typeface="Lato"/>
                      </a:endParaRPr>
                    </a:p>
                  </a:txBody>
                  <a:tcPr/>
                </a:tc>
                <a:extLst>
                  <a:ext uri="{0D108BD9-81ED-4DB2-BD59-A6C34878D82A}">
                    <a16:rowId xmlns:a16="http://schemas.microsoft.com/office/drawing/2014/main" val="2849887557"/>
                  </a:ext>
                </a:extLst>
              </a:tr>
            </a:tbl>
          </a:graphicData>
        </a:graphic>
      </p:graphicFrame>
      <p:sp>
        <p:nvSpPr>
          <p:cNvPr id="5" name="Symbol zastępczy numeru slajdu 4">
            <a:extLst>
              <a:ext uri="{FF2B5EF4-FFF2-40B4-BE49-F238E27FC236}">
                <a16:creationId xmlns:a16="http://schemas.microsoft.com/office/drawing/2014/main" id="{8424EB6A-49BA-465A-A2EE-2CE5E5CC88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FC98FE-2670-4A3D-9183-C04B90E9D746}" type="slidenum">
              <a:rPr kumimoji="0" lang="pl-PL"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305</a:t>
            </a:fld>
            <a:endParaRPr kumimoji="0" lang="pl-PL"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4">
            <a:extLst>
              <a:ext uri="{FF2B5EF4-FFF2-40B4-BE49-F238E27FC236}">
                <a16:creationId xmlns:a16="http://schemas.microsoft.com/office/drawing/2014/main" id="{78A288BC-AF2C-4B19-8CC5-5A59F0A6C6B9}"/>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Oznaczenia GTU – podsumowanie</a:t>
            </a:r>
          </a:p>
        </p:txBody>
      </p:sp>
    </p:spTree>
    <p:extLst>
      <p:ext uri="{BB962C8B-B14F-4D97-AF65-F5344CB8AC3E}">
        <p14:creationId xmlns:p14="http://schemas.microsoft.com/office/powerpoint/2010/main" val="2165535465"/>
      </p:ext>
    </p:extLst>
  </p:cSld>
  <p:clrMapOvr>
    <a:overrideClrMapping bg1="lt1" tx1="dk1" bg2="lt2" tx2="dk2" accent1="accent1" accent2="accent2" accent3="accent3" accent4="accent4" accent5="accent5" accent6="accent6" hlink="hlink" folHlink="folHlink"/>
  </p:clrMapOvr>
</p:sld>
</file>

<file path=ppt/slides/slide306.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a:extLst>
              <a:ext uri="{FF2B5EF4-FFF2-40B4-BE49-F238E27FC236}">
                <a16:creationId xmlns:a16="http://schemas.microsoft.com/office/drawing/2014/main" id="{D7A0FD74-C79F-4F72-90E2-C928F6C120AC}"/>
              </a:ext>
            </a:extLst>
          </p:cNvPr>
          <p:cNvGraphicFramePr>
            <a:graphicFrameLocks noGrp="1"/>
          </p:cNvGraphicFramePr>
          <p:nvPr>
            <p:ph idx="1"/>
          </p:nvPr>
        </p:nvGraphicFramePr>
        <p:xfrm>
          <a:off x="457199" y="1540700"/>
          <a:ext cx="8229602" cy="4878198"/>
        </p:xfrm>
        <a:graphic>
          <a:graphicData uri="http://schemas.openxmlformats.org/drawingml/2006/table">
            <a:tbl>
              <a:tblPr>
                <a:tableStyleId>{E8B1032C-EA38-4F05-BA0D-38AFFFC7BED3}</a:tableStyleId>
              </a:tblPr>
              <a:tblGrid>
                <a:gridCol w="7275603">
                  <a:extLst>
                    <a:ext uri="{9D8B030D-6E8A-4147-A177-3AD203B41FA5}">
                      <a16:colId xmlns:a16="http://schemas.microsoft.com/office/drawing/2014/main" val="1751195880"/>
                    </a:ext>
                  </a:extLst>
                </a:gridCol>
                <a:gridCol w="953999">
                  <a:extLst>
                    <a:ext uri="{9D8B030D-6E8A-4147-A177-3AD203B41FA5}">
                      <a16:colId xmlns:a16="http://schemas.microsoft.com/office/drawing/2014/main" val="322195385"/>
                    </a:ext>
                  </a:extLst>
                </a:gridCol>
              </a:tblGrid>
              <a:tr h="687569">
                <a:tc>
                  <a:txBody>
                    <a:bodyPr/>
                    <a:lstStyle/>
                    <a:p>
                      <a:pPr algn="ctr" fontAlgn="base"/>
                      <a:r>
                        <a:rPr lang="pl-PL" sz="1400" dirty="0">
                          <a:effectLst/>
                        </a:rPr>
                        <a:t>dostawy w ramach sprzedaży wysyłkowej z terytorium kraju, o której mowa w art. 23 ustawy o VAT</a:t>
                      </a:r>
                      <a:endParaRPr lang="pl-PL" sz="1400" b="0" dirty="0">
                        <a:solidFill>
                          <a:srgbClr val="555555"/>
                        </a:solidFill>
                        <a:effectLst/>
                        <a:latin typeface="Lato"/>
                      </a:endParaRPr>
                    </a:p>
                  </a:txBody>
                  <a:tcPr marL="27733" marR="27733" marT="27733" marB="27733" anchor="ctr"/>
                </a:tc>
                <a:tc>
                  <a:txBody>
                    <a:bodyPr/>
                    <a:lstStyle/>
                    <a:p>
                      <a:pPr algn="ctr" fontAlgn="base"/>
                      <a:r>
                        <a:rPr lang="pl-PL" sz="1800" b="1" dirty="0">
                          <a:solidFill>
                            <a:srgbClr val="0070C0"/>
                          </a:solidFill>
                          <a:effectLst/>
                        </a:rPr>
                        <a:t>SW</a:t>
                      </a:r>
                      <a:endParaRPr lang="pl-PL" sz="1800" b="1" dirty="0">
                        <a:solidFill>
                          <a:srgbClr val="0070C0"/>
                        </a:solidFill>
                        <a:effectLst/>
                        <a:latin typeface="Lato"/>
                      </a:endParaRPr>
                    </a:p>
                  </a:txBody>
                  <a:tcPr marL="27733" marR="27733" marT="27733" marB="27733" anchor="ctr"/>
                </a:tc>
                <a:extLst>
                  <a:ext uri="{0D108BD9-81ED-4DB2-BD59-A6C34878D82A}">
                    <a16:rowId xmlns:a16="http://schemas.microsoft.com/office/drawing/2014/main" val="2487864675"/>
                  </a:ext>
                </a:extLst>
              </a:tr>
              <a:tr h="687569">
                <a:tc>
                  <a:txBody>
                    <a:bodyPr/>
                    <a:lstStyle/>
                    <a:p>
                      <a:pPr algn="ctr" fontAlgn="base"/>
                      <a:r>
                        <a:rPr lang="pl-PL" sz="1400" dirty="0">
                          <a:effectLst/>
                        </a:rPr>
                        <a:t>świadczenie usług telekomunikacyjnych, nadawczych i elektronicznych, o których mowa w art. 28k ustawy o VAT</a:t>
                      </a:r>
                      <a:endParaRPr lang="pl-PL" sz="1400" b="0" dirty="0">
                        <a:solidFill>
                          <a:srgbClr val="555555"/>
                        </a:solidFill>
                        <a:effectLst/>
                        <a:latin typeface="Lato"/>
                      </a:endParaRPr>
                    </a:p>
                  </a:txBody>
                  <a:tcPr marL="27733" marR="27733" marT="27733" marB="27733" anchor="ctr"/>
                </a:tc>
                <a:tc>
                  <a:txBody>
                    <a:bodyPr/>
                    <a:lstStyle/>
                    <a:p>
                      <a:pPr algn="ctr" fontAlgn="base"/>
                      <a:r>
                        <a:rPr lang="pl-PL" sz="1800" b="1">
                          <a:solidFill>
                            <a:srgbClr val="0070C0"/>
                          </a:solidFill>
                          <a:effectLst/>
                        </a:rPr>
                        <a:t>EE</a:t>
                      </a:r>
                      <a:endParaRPr lang="pl-PL" sz="1800" b="1">
                        <a:solidFill>
                          <a:srgbClr val="0070C0"/>
                        </a:solidFill>
                        <a:effectLst/>
                        <a:latin typeface="Lato"/>
                      </a:endParaRPr>
                    </a:p>
                  </a:txBody>
                  <a:tcPr marL="27733" marR="27733" marT="27733" marB="27733" anchor="ctr"/>
                </a:tc>
                <a:extLst>
                  <a:ext uri="{0D108BD9-81ED-4DB2-BD59-A6C34878D82A}">
                    <a16:rowId xmlns:a16="http://schemas.microsoft.com/office/drawing/2014/main" val="3414935184"/>
                  </a:ext>
                </a:extLst>
              </a:tr>
              <a:tr h="1020821">
                <a:tc>
                  <a:txBody>
                    <a:bodyPr/>
                    <a:lstStyle/>
                    <a:p>
                      <a:pPr algn="ctr" fontAlgn="base"/>
                      <a:r>
                        <a:rPr lang="pl-PL" sz="1400" dirty="0">
                          <a:effectLst/>
                        </a:rPr>
                        <a:t>istniejące powiązania między nabywcą a dokonującym dostawy towarów lub usługodawcą, o których mowa w </a:t>
                      </a:r>
                      <a:r>
                        <a:rPr lang="pl-PL" sz="1400" b="1" u="sng" dirty="0">
                          <a:effectLst/>
                        </a:rPr>
                        <a:t>art. 32 ust. 2 pkt 1 ustawy o VAT </a:t>
                      </a:r>
                      <a:r>
                        <a:rPr lang="pl-PL" sz="1400" b="0" u="none" dirty="0">
                          <a:effectLst/>
                        </a:rPr>
                        <a:t>(w rozumieniu art. 23m ust. 1 pkt 5 ustawy o PIT i art. 11a ust. 1 pkt 5 ustawy o CIT)</a:t>
                      </a:r>
                      <a:endParaRPr lang="pl-PL" sz="1400" b="0" i="1" u="none" dirty="0">
                        <a:effectLst/>
                        <a:latin typeface="Lato"/>
                      </a:endParaRPr>
                    </a:p>
                  </a:txBody>
                  <a:tcPr marL="27733" marR="27733" marT="27733" marB="27733" anchor="ctr"/>
                </a:tc>
                <a:tc>
                  <a:txBody>
                    <a:bodyPr/>
                    <a:lstStyle/>
                    <a:p>
                      <a:pPr algn="ctr" fontAlgn="base"/>
                      <a:r>
                        <a:rPr lang="pl-PL" sz="1800" b="1" dirty="0">
                          <a:solidFill>
                            <a:srgbClr val="0070C0"/>
                          </a:solidFill>
                          <a:effectLst/>
                        </a:rPr>
                        <a:t>TP</a:t>
                      </a:r>
                      <a:endParaRPr lang="pl-PL" sz="1800" b="1" dirty="0">
                        <a:solidFill>
                          <a:srgbClr val="0070C0"/>
                        </a:solidFill>
                        <a:effectLst/>
                        <a:latin typeface="Lato"/>
                      </a:endParaRPr>
                    </a:p>
                  </a:txBody>
                  <a:tcPr marL="27733" marR="27733" marT="27733" marB="27733" anchor="ctr"/>
                </a:tc>
                <a:extLst>
                  <a:ext uri="{0D108BD9-81ED-4DB2-BD59-A6C34878D82A}">
                    <a16:rowId xmlns:a16="http://schemas.microsoft.com/office/drawing/2014/main" val="153060347"/>
                  </a:ext>
                </a:extLst>
              </a:tr>
              <a:tr h="897335">
                <a:tc>
                  <a:txBody>
                    <a:bodyPr/>
                    <a:lstStyle/>
                    <a:p>
                      <a:pPr algn="ctr" fontAlgn="base"/>
                      <a:r>
                        <a:rPr lang="pl-PL" sz="1400" dirty="0">
                          <a:effectLst/>
                        </a:rPr>
                        <a:t>wewnątrzwspólnotowe nabycie towarów dokonane przez drugiego w kolejności podatnika VAT w ramach transakcji trójstronnej w procedurze uproszczonej</a:t>
                      </a:r>
                      <a:endParaRPr lang="pl-PL" sz="1400" b="0" dirty="0">
                        <a:solidFill>
                          <a:srgbClr val="555555"/>
                        </a:solidFill>
                        <a:effectLst/>
                        <a:latin typeface="Lato"/>
                      </a:endParaRPr>
                    </a:p>
                  </a:txBody>
                  <a:tcPr marL="27733" marR="27733" marT="27733" marB="27733" anchor="ctr"/>
                </a:tc>
                <a:tc>
                  <a:txBody>
                    <a:bodyPr/>
                    <a:lstStyle/>
                    <a:p>
                      <a:pPr algn="ctr" fontAlgn="base"/>
                      <a:r>
                        <a:rPr lang="pl-PL" sz="1800" b="1">
                          <a:solidFill>
                            <a:srgbClr val="0070C0"/>
                          </a:solidFill>
                          <a:effectLst/>
                        </a:rPr>
                        <a:t>TT_WNT</a:t>
                      </a:r>
                      <a:endParaRPr lang="pl-PL" sz="1800" b="1">
                        <a:solidFill>
                          <a:srgbClr val="0070C0"/>
                        </a:solidFill>
                        <a:effectLst/>
                        <a:latin typeface="Lato"/>
                      </a:endParaRPr>
                    </a:p>
                  </a:txBody>
                  <a:tcPr marL="27733" marR="27733" marT="27733" marB="27733" anchor="ctr"/>
                </a:tc>
                <a:extLst>
                  <a:ext uri="{0D108BD9-81ED-4DB2-BD59-A6C34878D82A}">
                    <a16:rowId xmlns:a16="http://schemas.microsoft.com/office/drawing/2014/main" val="3104501389"/>
                  </a:ext>
                </a:extLst>
              </a:tr>
              <a:tr h="897335">
                <a:tc>
                  <a:txBody>
                    <a:bodyPr/>
                    <a:lstStyle/>
                    <a:p>
                      <a:pPr algn="ctr" fontAlgn="base"/>
                      <a:r>
                        <a:rPr lang="pl-PL" sz="1400" dirty="0">
                          <a:effectLst/>
                        </a:rPr>
                        <a:t>dostawy towarów poza terytorium kraju dokonanej przez drugiego w kolejności podatnika VAT w ramach transakcji trójstronnej w procedurze uproszczonej</a:t>
                      </a:r>
                      <a:endParaRPr lang="pl-PL" sz="1400" b="0" dirty="0">
                        <a:solidFill>
                          <a:srgbClr val="555555"/>
                        </a:solidFill>
                        <a:effectLst/>
                        <a:latin typeface="Lato"/>
                      </a:endParaRPr>
                    </a:p>
                  </a:txBody>
                  <a:tcPr marL="27733" marR="27733" marT="27733" marB="27733" anchor="ctr"/>
                </a:tc>
                <a:tc>
                  <a:txBody>
                    <a:bodyPr/>
                    <a:lstStyle/>
                    <a:p>
                      <a:pPr algn="ctr" fontAlgn="base"/>
                      <a:r>
                        <a:rPr lang="pl-PL" sz="1800" b="1" dirty="0">
                          <a:solidFill>
                            <a:srgbClr val="0070C0"/>
                          </a:solidFill>
                          <a:effectLst/>
                        </a:rPr>
                        <a:t>TT_D</a:t>
                      </a:r>
                      <a:endParaRPr lang="pl-PL" sz="1800" b="1" dirty="0">
                        <a:solidFill>
                          <a:srgbClr val="0070C0"/>
                        </a:solidFill>
                        <a:effectLst/>
                        <a:latin typeface="Lato"/>
                      </a:endParaRPr>
                    </a:p>
                  </a:txBody>
                  <a:tcPr marL="27733" marR="27733" marT="27733" marB="27733" anchor="ctr"/>
                </a:tc>
                <a:extLst>
                  <a:ext uri="{0D108BD9-81ED-4DB2-BD59-A6C34878D82A}">
                    <a16:rowId xmlns:a16="http://schemas.microsoft.com/office/drawing/2014/main" val="463876266"/>
                  </a:ext>
                </a:extLst>
              </a:tr>
              <a:tr h="687569">
                <a:tc>
                  <a:txBody>
                    <a:bodyPr/>
                    <a:lstStyle/>
                    <a:p>
                      <a:pPr algn="ctr" fontAlgn="base"/>
                      <a:r>
                        <a:rPr lang="pl-PL" sz="1400" dirty="0">
                          <a:effectLst/>
                        </a:rPr>
                        <a:t>świadczenie usług turystyki opodatkowanych na zasadach marży zgodnie z art. 119 ustawy o VAT</a:t>
                      </a:r>
                      <a:endParaRPr lang="pl-PL" sz="1400" b="0" dirty="0">
                        <a:solidFill>
                          <a:srgbClr val="555555"/>
                        </a:solidFill>
                        <a:effectLst/>
                        <a:latin typeface="Lato"/>
                      </a:endParaRPr>
                    </a:p>
                  </a:txBody>
                  <a:tcPr marL="27733" marR="27733" marT="27733" marB="27733" anchor="ctr"/>
                </a:tc>
                <a:tc>
                  <a:txBody>
                    <a:bodyPr/>
                    <a:lstStyle/>
                    <a:p>
                      <a:pPr algn="ctr" fontAlgn="base"/>
                      <a:r>
                        <a:rPr lang="pl-PL" sz="1800" b="1" dirty="0">
                          <a:solidFill>
                            <a:srgbClr val="0070C0"/>
                          </a:solidFill>
                          <a:effectLst/>
                        </a:rPr>
                        <a:t>MR_T</a:t>
                      </a:r>
                      <a:endParaRPr lang="pl-PL" sz="1800" b="1" dirty="0">
                        <a:solidFill>
                          <a:srgbClr val="0070C0"/>
                        </a:solidFill>
                        <a:effectLst/>
                        <a:latin typeface="Lato"/>
                      </a:endParaRPr>
                    </a:p>
                  </a:txBody>
                  <a:tcPr marL="27733" marR="27733" marT="27733" marB="27733" anchor="ctr"/>
                </a:tc>
                <a:extLst>
                  <a:ext uri="{0D108BD9-81ED-4DB2-BD59-A6C34878D82A}">
                    <a16:rowId xmlns:a16="http://schemas.microsoft.com/office/drawing/2014/main" val="2958937968"/>
                  </a:ext>
                </a:extLst>
              </a:tr>
            </a:tbl>
          </a:graphicData>
        </a:graphic>
      </p:graphicFrame>
      <p:sp>
        <p:nvSpPr>
          <p:cNvPr id="3" name="TextBox 4">
            <a:extLst>
              <a:ext uri="{FF2B5EF4-FFF2-40B4-BE49-F238E27FC236}">
                <a16:creationId xmlns:a16="http://schemas.microsoft.com/office/drawing/2014/main" id="{1FF179C8-EE69-4AC9-9B81-7FB0C9BA2E73}"/>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VAT – dodatkowe oznaczenia</a:t>
            </a:r>
            <a:br>
              <a:rPr lang="pl-PL" altLang="pl-PL" sz="1800" b="1" dirty="0">
                <a:latin typeface="Novecento wide Book"/>
              </a:rPr>
            </a:br>
            <a:r>
              <a:rPr lang="pl-PL" altLang="pl-PL" sz="1800" b="1" dirty="0">
                <a:latin typeface="Novecento wide Book"/>
              </a:rPr>
              <a:t>Ewidencja sprzedaży – oznaczenia procedur (1/2)</a:t>
            </a:r>
          </a:p>
        </p:txBody>
      </p:sp>
    </p:spTree>
    <p:extLst>
      <p:ext uri="{BB962C8B-B14F-4D97-AF65-F5344CB8AC3E}">
        <p14:creationId xmlns:p14="http://schemas.microsoft.com/office/powerpoint/2010/main" val="2973571771"/>
      </p:ext>
    </p:extLst>
  </p:cSld>
  <p:clrMapOvr>
    <a:overrideClrMapping bg1="lt1" tx1="dk1" bg2="lt2" tx2="dk2" accent1="accent1" accent2="accent2" accent3="accent3" accent4="accent4" accent5="accent5" accent6="accent6" hlink="hlink" folHlink="folHlink"/>
  </p:clrMapOvr>
</p:sld>
</file>

<file path=ppt/slides/slide30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8" name="Symbol zastępczy zawartości 7">
            <a:extLst>
              <a:ext uri="{FF2B5EF4-FFF2-40B4-BE49-F238E27FC236}">
                <a16:creationId xmlns:a16="http://schemas.microsoft.com/office/drawing/2014/main" id="{37CC24B9-1FEE-4932-8C32-2F5D1044AF56}"/>
              </a:ext>
            </a:extLst>
          </p:cNvPr>
          <p:cNvGraphicFramePr>
            <a:graphicFrameLocks noGrp="1"/>
          </p:cNvGraphicFramePr>
          <p:nvPr>
            <p:ph idx="1"/>
          </p:nvPr>
        </p:nvGraphicFramePr>
        <p:xfrm>
          <a:off x="457200" y="1544554"/>
          <a:ext cx="8229600" cy="4861279"/>
        </p:xfrm>
        <a:graphic>
          <a:graphicData uri="http://schemas.openxmlformats.org/drawingml/2006/table">
            <a:tbl>
              <a:tblPr>
                <a:tableStyleId>{E8B1032C-EA38-4F05-BA0D-38AFFFC7BED3}</a:tableStyleId>
              </a:tblPr>
              <a:tblGrid>
                <a:gridCol w="6601522">
                  <a:extLst>
                    <a:ext uri="{9D8B030D-6E8A-4147-A177-3AD203B41FA5}">
                      <a16:colId xmlns:a16="http://schemas.microsoft.com/office/drawing/2014/main" val="222556714"/>
                    </a:ext>
                  </a:extLst>
                </a:gridCol>
                <a:gridCol w="1628078">
                  <a:extLst>
                    <a:ext uri="{9D8B030D-6E8A-4147-A177-3AD203B41FA5}">
                      <a16:colId xmlns:a16="http://schemas.microsoft.com/office/drawing/2014/main" val="3888463568"/>
                    </a:ext>
                  </a:extLst>
                </a:gridCol>
              </a:tblGrid>
              <a:tr h="736243">
                <a:tc>
                  <a:txBody>
                    <a:bodyPr/>
                    <a:lstStyle/>
                    <a:p>
                      <a:pPr algn="ctr" fontAlgn="base"/>
                      <a:r>
                        <a:rPr lang="pl-PL" sz="1400" dirty="0">
                          <a:effectLst/>
                          <a:latin typeface="Lato"/>
                        </a:rPr>
                        <a:t>dostawy towarów używanych, dzieł sztuki, przedmiotów kolekcjonerskich i antyków, opodatkowane na zasadach marży zgodnie z art. 120 ustawy o VAT</a:t>
                      </a:r>
                      <a:endParaRPr lang="pl-PL" sz="1400" b="0" dirty="0">
                        <a:solidFill>
                          <a:srgbClr val="555555"/>
                        </a:solidFill>
                        <a:effectLst/>
                        <a:latin typeface="Lato"/>
                      </a:endParaRPr>
                    </a:p>
                  </a:txBody>
                  <a:tcPr marL="23331" marR="23331" marT="23331" marB="23331" anchor="ctr"/>
                </a:tc>
                <a:tc>
                  <a:txBody>
                    <a:bodyPr/>
                    <a:lstStyle/>
                    <a:p>
                      <a:pPr algn="ctr" fontAlgn="base"/>
                      <a:r>
                        <a:rPr lang="pl-PL" sz="1400" b="1">
                          <a:solidFill>
                            <a:srgbClr val="0070C0"/>
                          </a:solidFill>
                          <a:effectLst/>
                          <a:latin typeface="Lato"/>
                        </a:rPr>
                        <a:t>MR_UZ</a:t>
                      </a:r>
                    </a:p>
                  </a:txBody>
                  <a:tcPr marL="23331" marR="23331" marT="23331" marB="23331" anchor="ctr"/>
                </a:tc>
                <a:extLst>
                  <a:ext uri="{0D108BD9-81ED-4DB2-BD59-A6C34878D82A}">
                    <a16:rowId xmlns:a16="http://schemas.microsoft.com/office/drawing/2014/main" val="2031663011"/>
                  </a:ext>
                </a:extLst>
              </a:tr>
              <a:tr h="563580">
                <a:tc>
                  <a:txBody>
                    <a:bodyPr/>
                    <a:lstStyle/>
                    <a:p>
                      <a:pPr algn="ctr" fontAlgn="base"/>
                      <a:r>
                        <a:rPr lang="pl-PL" sz="1400" dirty="0">
                          <a:effectLst/>
                          <a:latin typeface="Lato"/>
                        </a:rPr>
                        <a:t>wewnątrzwspólnotowa dostawa towarów następująca po imporcie tych towarów w ramach procedury celnej 42 (import)</a:t>
                      </a:r>
                      <a:endParaRPr lang="pl-PL" sz="1400" b="0" dirty="0">
                        <a:solidFill>
                          <a:srgbClr val="555555"/>
                        </a:solidFill>
                        <a:effectLst/>
                        <a:latin typeface="Lato"/>
                      </a:endParaRPr>
                    </a:p>
                  </a:txBody>
                  <a:tcPr marL="23331" marR="23331" marT="23331" marB="23331" anchor="ctr"/>
                </a:tc>
                <a:tc>
                  <a:txBody>
                    <a:bodyPr/>
                    <a:lstStyle/>
                    <a:p>
                      <a:pPr algn="ctr" fontAlgn="base"/>
                      <a:r>
                        <a:rPr lang="pl-PL" sz="1400" b="1">
                          <a:solidFill>
                            <a:srgbClr val="0070C0"/>
                          </a:solidFill>
                          <a:effectLst/>
                          <a:latin typeface="Lato"/>
                        </a:rPr>
                        <a:t>I_42</a:t>
                      </a:r>
                    </a:p>
                  </a:txBody>
                  <a:tcPr marL="23331" marR="23331" marT="23331" marB="23331" anchor="ctr"/>
                </a:tc>
                <a:extLst>
                  <a:ext uri="{0D108BD9-81ED-4DB2-BD59-A6C34878D82A}">
                    <a16:rowId xmlns:a16="http://schemas.microsoft.com/office/drawing/2014/main" val="3425092496"/>
                  </a:ext>
                </a:extLst>
              </a:tr>
              <a:tr h="696592">
                <a:tc>
                  <a:txBody>
                    <a:bodyPr/>
                    <a:lstStyle/>
                    <a:p>
                      <a:pPr algn="ctr" fontAlgn="base"/>
                      <a:r>
                        <a:rPr lang="pl-PL" sz="1400" dirty="0">
                          <a:effectLst/>
                          <a:latin typeface="Lato"/>
                        </a:rPr>
                        <a:t>wewnątrzwspólnotowa dostawa towarów następująca po imporcie tych towarów w ramach procedury celnej 63 (import)</a:t>
                      </a:r>
                      <a:endParaRPr lang="pl-PL" sz="1400" b="0" dirty="0">
                        <a:solidFill>
                          <a:srgbClr val="555555"/>
                        </a:solidFill>
                        <a:effectLst/>
                        <a:latin typeface="Lato"/>
                      </a:endParaRPr>
                    </a:p>
                  </a:txBody>
                  <a:tcPr marL="23331" marR="23331" marT="23331" marB="23331" anchor="ctr"/>
                </a:tc>
                <a:tc>
                  <a:txBody>
                    <a:bodyPr/>
                    <a:lstStyle/>
                    <a:p>
                      <a:pPr algn="ctr" fontAlgn="base"/>
                      <a:r>
                        <a:rPr lang="pl-PL" sz="1400" b="1">
                          <a:solidFill>
                            <a:srgbClr val="0070C0"/>
                          </a:solidFill>
                          <a:effectLst/>
                          <a:latin typeface="Lato"/>
                        </a:rPr>
                        <a:t>I_63</a:t>
                      </a:r>
                    </a:p>
                  </a:txBody>
                  <a:tcPr marL="23331" marR="23331" marT="23331" marB="23331" anchor="ctr"/>
                </a:tc>
                <a:extLst>
                  <a:ext uri="{0D108BD9-81ED-4DB2-BD59-A6C34878D82A}">
                    <a16:rowId xmlns:a16="http://schemas.microsoft.com/office/drawing/2014/main" val="3983181967"/>
                  </a:ext>
                </a:extLst>
              </a:tr>
              <a:tr h="691376">
                <a:tc>
                  <a:txBody>
                    <a:bodyPr/>
                    <a:lstStyle/>
                    <a:p>
                      <a:pPr algn="ctr" fontAlgn="base"/>
                      <a:r>
                        <a:rPr lang="pl-PL" sz="1400" dirty="0">
                          <a:effectLst/>
                          <a:latin typeface="Lato"/>
                        </a:rPr>
                        <a:t>transfer bonu jednego przeznaczenia dokonany przez podatnika działającego we własnym imieniu, opodatkowany zgodnie z art. 8a ust. 1 ustawy o VAT</a:t>
                      </a:r>
                      <a:endParaRPr lang="pl-PL" sz="1400" b="0" dirty="0">
                        <a:solidFill>
                          <a:srgbClr val="555555"/>
                        </a:solidFill>
                        <a:effectLst/>
                        <a:latin typeface="Lato"/>
                      </a:endParaRPr>
                    </a:p>
                  </a:txBody>
                  <a:tcPr marL="23331" marR="23331" marT="23331" marB="23331" anchor="ctr"/>
                </a:tc>
                <a:tc>
                  <a:txBody>
                    <a:bodyPr/>
                    <a:lstStyle/>
                    <a:p>
                      <a:pPr algn="ctr" fontAlgn="base"/>
                      <a:r>
                        <a:rPr lang="pl-PL" sz="1400" b="1">
                          <a:solidFill>
                            <a:srgbClr val="0070C0"/>
                          </a:solidFill>
                          <a:effectLst/>
                          <a:latin typeface="Lato"/>
                        </a:rPr>
                        <a:t>B_SPV</a:t>
                      </a:r>
                    </a:p>
                  </a:txBody>
                  <a:tcPr marL="23331" marR="23331" marT="23331" marB="23331" anchor="ctr"/>
                </a:tc>
                <a:extLst>
                  <a:ext uri="{0D108BD9-81ED-4DB2-BD59-A6C34878D82A}">
                    <a16:rowId xmlns:a16="http://schemas.microsoft.com/office/drawing/2014/main" val="1540381531"/>
                  </a:ext>
                </a:extLst>
              </a:tr>
              <a:tr h="880947">
                <a:tc>
                  <a:txBody>
                    <a:bodyPr/>
                    <a:lstStyle/>
                    <a:p>
                      <a:pPr algn="ctr" fontAlgn="base"/>
                      <a:r>
                        <a:rPr lang="pl-PL" sz="1400" dirty="0">
                          <a:effectLst/>
                          <a:latin typeface="Lato"/>
                        </a:rPr>
                        <a:t>dostawy towarów oraz świadczenia usług, których dotyczy bon jednego przeznaczenia, na rzecz podatnika, który wyemitował bon zgodnie z art. 8a ust. 4 ustawy o VAT</a:t>
                      </a:r>
                      <a:endParaRPr lang="pl-PL" sz="1400" b="0" dirty="0">
                        <a:solidFill>
                          <a:srgbClr val="555555"/>
                        </a:solidFill>
                        <a:effectLst/>
                        <a:latin typeface="Lato"/>
                      </a:endParaRPr>
                    </a:p>
                  </a:txBody>
                  <a:tcPr marL="23331" marR="23331" marT="23331" marB="23331" anchor="ctr"/>
                </a:tc>
                <a:tc>
                  <a:txBody>
                    <a:bodyPr/>
                    <a:lstStyle/>
                    <a:p>
                      <a:pPr algn="ctr" fontAlgn="base"/>
                      <a:r>
                        <a:rPr lang="pl-PL" sz="1400" b="1">
                          <a:solidFill>
                            <a:srgbClr val="0070C0"/>
                          </a:solidFill>
                          <a:effectLst/>
                          <a:latin typeface="Lato"/>
                        </a:rPr>
                        <a:t>B_SPV_DOSTAWA</a:t>
                      </a:r>
                    </a:p>
                  </a:txBody>
                  <a:tcPr marL="23331" marR="23331" marT="23331" marB="23331" anchor="ctr"/>
                </a:tc>
                <a:extLst>
                  <a:ext uri="{0D108BD9-81ED-4DB2-BD59-A6C34878D82A}">
                    <a16:rowId xmlns:a16="http://schemas.microsoft.com/office/drawing/2014/main" val="1080440872"/>
                  </a:ext>
                </a:extLst>
              </a:tr>
              <a:tr h="758198">
                <a:tc>
                  <a:txBody>
                    <a:bodyPr/>
                    <a:lstStyle/>
                    <a:p>
                      <a:pPr algn="ctr" fontAlgn="base"/>
                      <a:r>
                        <a:rPr lang="pl-PL" sz="1400">
                          <a:effectLst/>
                          <a:latin typeface="Lato"/>
                        </a:rPr>
                        <a:t>świadczenie usług pośrednictwa oraz innych usług dotyczących transferu bonu różnego przeznaczenia, opodatkowanych zgodnie z art. 8b ust. 2 ustawy o VAT</a:t>
                      </a:r>
                      <a:endParaRPr lang="pl-PL" sz="1400" b="0">
                        <a:solidFill>
                          <a:srgbClr val="555555"/>
                        </a:solidFill>
                        <a:effectLst/>
                        <a:latin typeface="Lato"/>
                      </a:endParaRPr>
                    </a:p>
                  </a:txBody>
                  <a:tcPr marL="23331" marR="23331" marT="23331" marB="23331" anchor="ctr"/>
                </a:tc>
                <a:tc>
                  <a:txBody>
                    <a:bodyPr/>
                    <a:lstStyle/>
                    <a:p>
                      <a:pPr algn="ctr" fontAlgn="base"/>
                      <a:r>
                        <a:rPr lang="pl-PL" sz="1400" b="1">
                          <a:solidFill>
                            <a:srgbClr val="0070C0"/>
                          </a:solidFill>
                          <a:effectLst/>
                          <a:latin typeface="Lato"/>
                        </a:rPr>
                        <a:t>B_MPV_PROWIZJA</a:t>
                      </a:r>
                    </a:p>
                  </a:txBody>
                  <a:tcPr marL="23331" marR="23331" marT="23331" marB="23331" anchor="ctr"/>
                </a:tc>
                <a:extLst>
                  <a:ext uri="{0D108BD9-81ED-4DB2-BD59-A6C34878D82A}">
                    <a16:rowId xmlns:a16="http://schemas.microsoft.com/office/drawing/2014/main" val="2592150151"/>
                  </a:ext>
                </a:extLst>
              </a:tr>
              <a:tr h="534343">
                <a:tc>
                  <a:txBody>
                    <a:bodyPr/>
                    <a:lstStyle/>
                    <a:p>
                      <a:pPr algn="ctr" fontAlgn="base"/>
                      <a:r>
                        <a:rPr lang="pl-PL" sz="1400" dirty="0">
                          <a:effectLst/>
                          <a:latin typeface="Lato"/>
                        </a:rPr>
                        <a:t>transakcje </a:t>
                      </a:r>
                      <a:r>
                        <a:rPr lang="pl-PL" sz="1400" b="1" u="sng" dirty="0">
                          <a:effectLst/>
                          <a:latin typeface="Lato"/>
                        </a:rPr>
                        <a:t>objęte obowiązkiem </a:t>
                      </a:r>
                      <a:r>
                        <a:rPr lang="pl-PL" sz="1400" dirty="0">
                          <a:effectLst/>
                          <a:latin typeface="Lato"/>
                        </a:rPr>
                        <a:t>stosowania mechanizmu podzielonej płatności</a:t>
                      </a:r>
                      <a:endParaRPr lang="pl-PL" sz="1400" b="0" dirty="0">
                        <a:solidFill>
                          <a:srgbClr val="555555"/>
                        </a:solidFill>
                        <a:effectLst/>
                        <a:latin typeface="Lato"/>
                      </a:endParaRPr>
                    </a:p>
                  </a:txBody>
                  <a:tcPr marL="23331" marR="23331" marT="23331" marB="23331" anchor="ctr"/>
                </a:tc>
                <a:tc>
                  <a:txBody>
                    <a:bodyPr/>
                    <a:lstStyle/>
                    <a:p>
                      <a:pPr algn="ctr" fontAlgn="base"/>
                      <a:r>
                        <a:rPr lang="pl-PL" sz="1400" b="1" dirty="0">
                          <a:solidFill>
                            <a:srgbClr val="0070C0"/>
                          </a:solidFill>
                          <a:effectLst/>
                          <a:latin typeface="Lato"/>
                        </a:rPr>
                        <a:t>MPP</a:t>
                      </a:r>
                    </a:p>
                  </a:txBody>
                  <a:tcPr marL="23331" marR="23331" marT="23331" marB="23331" anchor="ctr"/>
                </a:tc>
                <a:extLst>
                  <a:ext uri="{0D108BD9-81ED-4DB2-BD59-A6C34878D82A}">
                    <a16:rowId xmlns:a16="http://schemas.microsoft.com/office/drawing/2014/main" val="3182177590"/>
                  </a:ext>
                </a:extLst>
              </a:tr>
            </a:tbl>
          </a:graphicData>
        </a:graphic>
      </p:graphicFrame>
      <p:sp>
        <p:nvSpPr>
          <p:cNvPr id="3" name="TextBox 4">
            <a:extLst>
              <a:ext uri="{FF2B5EF4-FFF2-40B4-BE49-F238E27FC236}">
                <a16:creationId xmlns:a16="http://schemas.microsoft.com/office/drawing/2014/main" id="{E72E9D7C-9252-418A-B1B2-69A662164300}"/>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VAT – dodatkowe oznaczenia</a:t>
            </a:r>
            <a:br>
              <a:rPr lang="pl-PL" altLang="pl-PL" sz="1800" b="1" dirty="0">
                <a:latin typeface="Novecento wide Book"/>
              </a:rPr>
            </a:br>
            <a:r>
              <a:rPr lang="pl-PL" altLang="pl-PL" sz="1800" b="1" dirty="0">
                <a:latin typeface="Novecento wide Book"/>
              </a:rPr>
              <a:t>Ewidencja sprzedaży – oznaczenia procedur (2/2)</a:t>
            </a:r>
          </a:p>
        </p:txBody>
      </p:sp>
    </p:spTree>
    <p:extLst>
      <p:ext uri="{BB962C8B-B14F-4D97-AF65-F5344CB8AC3E}">
        <p14:creationId xmlns:p14="http://schemas.microsoft.com/office/powerpoint/2010/main" val="4157889800"/>
      </p:ext>
    </p:extLst>
  </p:cSld>
  <p:clrMapOvr>
    <a:overrideClrMapping bg1="lt1" tx1="dk1" bg2="lt2" tx2="dk2" accent1="accent1" accent2="accent2" accent3="accent3" accent4="accent4" accent5="accent5" accent6="accent6" hlink="hlink" folHlink="folHlink"/>
  </p:clrMapOvr>
</p:sld>
</file>

<file path=ppt/slides/slide30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24813A6-AC06-4859-BB57-FEDA501ED81A}"/>
              </a:ext>
            </a:extLst>
          </p:cNvPr>
          <p:cNvSpPr>
            <a:spLocks noGrp="1"/>
          </p:cNvSpPr>
          <p:nvPr>
            <p:ph idx="1"/>
          </p:nvPr>
        </p:nvSpPr>
        <p:spPr>
          <a:xfrm>
            <a:off x="457200" y="1600201"/>
            <a:ext cx="8229600" cy="4133056"/>
          </a:xfrm>
          <a:ln>
            <a:solidFill>
              <a:schemeClr val="bg1"/>
            </a:solidFill>
          </a:ln>
        </p:spPr>
        <p:style>
          <a:lnRef idx="2">
            <a:schemeClr val="dk1"/>
          </a:lnRef>
          <a:fillRef idx="1">
            <a:schemeClr val="lt1"/>
          </a:fillRef>
          <a:effectRef idx="0">
            <a:schemeClr val="dk1"/>
          </a:effectRef>
          <a:fontRef idx="minor">
            <a:schemeClr val="dk1"/>
          </a:fontRef>
        </p:style>
        <p:txBody>
          <a:bodyPr/>
          <a:lstStyle/>
          <a:p>
            <a:pPr marL="0" indent="0">
              <a:buNone/>
            </a:pPr>
            <a:r>
              <a:rPr lang="pl-PL" sz="1600" dirty="0">
                <a:solidFill>
                  <a:srgbClr val="000000"/>
                </a:solidFill>
                <a:latin typeface="Lato"/>
              </a:rPr>
              <a:t>Pola wypełnia się dla całego dokumentu poprzez zaznaczenie </a:t>
            </a:r>
            <a:r>
              <a:rPr lang="pl-PL" sz="1600" b="1" dirty="0">
                <a:solidFill>
                  <a:srgbClr val="000000"/>
                </a:solidFill>
                <a:latin typeface="Lato"/>
              </a:rPr>
              <a:t>„1” </a:t>
            </a:r>
            <a:r>
              <a:rPr lang="pl-PL" sz="1600" dirty="0">
                <a:solidFill>
                  <a:srgbClr val="000000"/>
                </a:solidFill>
                <a:latin typeface="Lato"/>
              </a:rPr>
              <a:t>w każdym z pól odpowiadających symbolom: SW, EE, TP, TT_WNT, TT_D, MR_T, MR_UZ, I_42, I_63, B_SPV, B_SPV_DOSTAWA, B_MPV_PROWIZJA, MPP, w przypadku wystąpienia danej procedury na ewidencjonowanym dokumencie, bez wyodrębniania poszczególnych wartości, kwot podatku, itp. </a:t>
            </a:r>
          </a:p>
          <a:p>
            <a:pPr marL="0" indent="0">
              <a:buNone/>
            </a:pPr>
            <a:endParaRPr lang="pl-PL" sz="1600" dirty="0">
              <a:solidFill>
                <a:srgbClr val="000000"/>
              </a:solidFill>
              <a:latin typeface="Lato"/>
            </a:endParaRPr>
          </a:p>
          <a:p>
            <a:pPr marL="0" indent="0">
              <a:buNone/>
            </a:pPr>
            <a:r>
              <a:rPr lang="pl-PL" sz="1600" dirty="0">
                <a:solidFill>
                  <a:srgbClr val="000000"/>
                </a:solidFill>
                <a:latin typeface="Lato"/>
              </a:rPr>
              <a:t>W przypadku gdy procedura nie wystąpiła, pole pozostawia się puste.</a:t>
            </a:r>
          </a:p>
          <a:p>
            <a:pPr marL="0" indent="0">
              <a:buNone/>
            </a:pPr>
            <a:endParaRPr lang="pl-PL" sz="1600" dirty="0">
              <a:solidFill>
                <a:srgbClr val="000000"/>
              </a:solidFill>
              <a:latin typeface="Lato"/>
            </a:endParaRPr>
          </a:p>
          <a:p>
            <a:pPr marL="0" indent="0">
              <a:buNone/>
            </a:pPr>
            <a:r>
              <a:rPr lang="pl-PL" sz="1600" i="1" dirty="0">
                <a:solidFill>
                  <a:srgbClr val="000000"/>
                </a:solidFill>
                <a:latin typeface="Lato"/>
              </a:rPr>
              <a:t>Przykład 2 </a:t>
            </a:r>
          </a:p>
          <a:p>
            <a:pPr marL="0" indent="0">
              <a:buNone/>
            </a:pPr>
            <a:r>
              <a:rPr lang="pl-PL" sz="1600" i="1" dirty="0">
                <a:solidFill>
                  <a:srgbClr val="000000"/>
                </a:solidFill>
                <a:latin typeface="Lato"/>
              </a:rPr>
              <a:t>Jeżeli transakcja udokumentowana fakturą jest objęta obowiązkiem stosowania mechanizmu podzielonej płatności oraz istnieją powiązania między nabywcą a dokonującym dostawy towarów lub usługodawcą, o których mowa w art. 32 ust. 2 pkt 1 ustawy wartość </a:t>
            </a:r>
            <a:r>
              <a:rPr lang="pl-PL" sz="1600" b="1" i="1" dirty="0">
                <a:solidFill>
                  <a:srgbClr val="000000"/>
                </a:solidFill>
                <a:latin typeface="Lato"/>
              </a:rPr>
              <a:t>„1” </a:t>
            </a:r>
            <a:r>
              <a:rPr lang="pl-PL" sz="1600" i="1" dirty="0">
                <a:solidFill>
                  <a:srgbClr val="000000"/>
                </a:solidFill>
                <a:latin typeface="Lato"/>
              </a:rPr>
              <a:t>należy wpisać odpowiednio w polu „TP” i „MPP”. </a:t>
            </a:r>
            <a:r>
              <a:rPr lang="pl-PL" sz="1800" dirty="0">
                <a:solidFill>
                  <a:srgbClr val="000000"/>
                </a:solidFill>
                <a:latin typeface="Times New Roman" panose="02020603050405020304" pitchFamily="18" charset="0"/>
              </a:rPr>
              <a:t>	</a:t>
            </a:r>
          </a:p>
        </p:txBody>
      </p:sp>
      <p:sp>
        <p:nvSpPr>
          <p:cNvPr id="7" name="TextBox 4">
            <a:extLst>
              <a:ext uri="{FF2B5EF4-FFF2-40B4-BE49-F238E27FC236}">
                <a16:creationId xmlns:a16="http://schemas.microsoft.com/office/drawing/2014/main" id="{7D87B001-F41D-4FED-A40B-83578871E61F}"/>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Oznaczenia procedur za pomocą symboli</a:t>
            </a:r>
          </a:p>
        </p:txBody>
      </p:sp>
    </p:spTree>
    <p:extLst>
      <p:ext uri="{BB962C8B-B14F-4D97-AF65-F5344CB8AC3E}">
        <p14:creationId xmlns:p14="http://schemas.microsoft.com/office/powerpoint/2010/main" val="1956671922"/>
      </p:ext>
    </p:extLst>
  </p:cSld>
  <p:clrMapOvr>
    <a:overrideClrMapping bg1="lt1" tx1="dk1" bg2="lt2" tx2="dk2" accent1="accent1" accent2="accent2" accent3="accent3" accent4="accent4" accent5="accent5" accent6="accent6" hlink="hlink" folHlink="folHlink"/>
  </p:clrMapOvr>
</p:sld>
</file>

<file path=ppt/slides/slide30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7" name="Symbol zastępczy zawartości 6">
            <a:extLst>
              <a:ext uri="{FF2B5EF4-FFF2-40B4-BE49-F238E27FC236}">
                <a16:creationId xmlns:a16="http://schemas.microsoft.com/office/drawing/2014/main" id="{803D1B60-1565-4A9D-8143-6F8F2AE29A8C}"/>
              </a:ext>
            </a:extLst>
          </p:cNvPr>
          <p:cNvGraphicFramePr>
            <a:graphicFrameLocks noGrp="1"/>
          </p:cNvGraphicFramePr>
          <p:nvPr>
            <p:ph idx="1"/>
          </p:nvPr>
        </p:nvGraphicFramePr>
        <p:xfrm>
          <a:off x="575556" y="1988846"/>
          <a:ext cx="7992888" cy="3168351"/>
        </p:xfrm>
        <a:graphic>
          <a:graphicData uri="http://schemas.openxmlformats.org/drawingml/2006/table">
            <a:tbl>
              <a:tblPr>
                <a:tableStyleId>{E8B1032C-EA38-4F05-BA0D-38AFFFC7BED3}</a:tableStyleId>
              </a:tblPr>
              <a:tblGrid>
                <a:gridCol w="7056784">
                  <a:extLst>
                    <a:ext uri="{9D8B030D-6E8A-4147-A177-3AD203B41FA5}">
                      <a16:colId xmlns:a16="http://schemas.microsoft.com/office/drawing/2014/main" val="583872648"/>
                    </a:ext>
                  </a:extLst>
                </a:gridCol>
                <a:gridCol w="936104">
                  <a:extLst>
                    <a:ext uri="{9D8B030D-6E8A-4147-A177-3AD203B41FA5}">
                      <a16:colId xmlns:a16="http://schemas.microsoft.com/office/drawing/2014/main" val="2546273352"/>
                    </a:ext>
                  </a:extLst>
                </a:gridCol>
              </a:tblGrid>
              <a:tr h="453848">
                <a:tc gridSpan="2">
                  <a:txBody>
                    <a:bodyPr/>
                    <a:lstStyle/>
                    <a:p>
                      <a:pPr algn="ctr" fontAlgn="base"/>
                      <a:r>
                        <a:rPr lang="pl-PL" sz="1600" dirty="0">
                          <a:effectLst/>
                        </a:rPr>
                        <a:t>Oznaczenia dowodów sprzedaży</a:t>
                      </a:r>
                      <a:endParaRPr lang="pl-PL" sz="1600" b="0" dirty="0">
                        <a:solidFill>
                          <a:srgbClr val="555555"/>
                        </a:solidFill>
                        <a:effectLst/>
                        <a:latin typeface="Lato"/>
                      </a:endParaRPr>
                    </a:p>
                  </a:txBody>
                  <a:tcPr marL="38100" marR="38100" marT="38100" marB="38100" anchor="ctr"/>
                </a:tc>
                <a:tc hMerge="1">
                  <a:txBody>
                    <a:bodyPr/>
                    <a:lstStyle/>
                    <a:p>
                      <a:pPr algn="ctr" fontAlgn="base"/>
                      <a:endParaRPr lang="pl-PL" sz="1600" dirty="0">
                        <a:effectLst/>
                        <a:latin typeface="Lato"/>
                      </a:endParaRPr>
                    </a:p>
                  </a:txBody>
                  <a:tcPr marL="38100" marR="38100" marT="38100" marB="38100" anchor="ctr">
                    <a:solidFill>
                      <a:schemeClr val="bg1">
                        <a:lumMod val="95000"/>
                      </a:schemeClr>
                    </a:solidFill>
                  </a:tcPr>
                </a:tc>
                <a:extLst>
                  <a:ext uri="{0D108BD9-81ED-4DB2-BD59-A6C34878D82A}">
                    <a16:rowId xmlns:a16="http://schemas.microsoft.com/office/drawing/2014/main" val="155802063"/>
                  </a:ext>
                </a:extLst>
              </a:tr>
              <a:tr h="809031">
                <a:tc>
                  <a:txBody>
                    <a:bodyPr/>
                    <a:lstStyle/>
                    <a:p>
                      <a:pPr algn="ctr" fontAlgn="base"/>
                      <a:r>
                        <a:rPr lang="pl-PL" sz="1600" b="1" dirty="0">
                          <a:effectLst/>
                        </a:rPr>
                        <a:t>dokument zbiorczy wewnętrzny zawierający sprzedaż z kas rejestrujących</a:t>
                      </a:r>
                      <a:endParaRPr lang="pl-PL" sz="1600" b="1" dirty="0">
                        <a:solidFill>
                          <a:srgbClr val="555555"/>
                        </a:solidFill>
                        <a:effectLst/>
                        <a:latin typeface="Lato"/>
                      </a:endParaRPr>
                    </a:p>
                  </a:txBody>
                  <a:tcPr marL="38100" marR="38100" marT="38100" marB="38100" anchor="ctr"/>
                </a:tc>
                <a:tc>
                  <a:txBody>
                    <a:bodyPr/>
                    <a:lstStyle/>
                    <a:p>
                      <a:pPr algn="ctr" fontAlgn="base"/>
                      <a:r>
                        <a:rPr lang="pl-PL" sz="1600" b="1" dirty="0">
                          <a:solidFill>
                            <a:srgbClr val="0070C0"/>
                          </a:solidFill>
                          <a:effectLst/>
                        </a:rPr>
                        <a:t>RO</a:t>
                      </a:r>
                      <a:endParaRPr lang="pl-PL" sz="1600" b="1" dirty="0">
                        <a:solidFill>
                          <a:srgbClr val="0070C0"/>
                        </a:solidFill>
                        <a:effectLst/>
                        <a:latin typeface="Lato"/>
                      </a:endParaRPr>
                    </a:p>
                  </a:txBody>
                  <a:tcPr marL="38100" marR="38100" marT="38100" marB="38100" anchor="ctr"/>
                </a:tc>
                <a:extLst>
                  <a:ext uri="{0D108BD9-81ED-4DB2-BD59-A6C34878D82A}">
                    <a16:rowId xmlns:a16="http://schemas.microsoft.com/office/drawing/2014/main" val="1240329221"/>
                  </a:ext>
                </a:extLst>
              </a:tr>
              <a:tr h="741256">
                <a:tc>
                  <a:txBody>
                    <a:bodyPr/>
                    <a:lstStyle/>
                    <a:p>
                      <a:pPr algn="ctr" fontAlgn="base"/>
                      <a:r>
                        <a:rPr lang="pl-PL" sz="1600" dirty="0">
                          <a:effectLst/>
                        </a:rPr>
                        <a:t>dokument wewnętrzny</a:t>
                      </a:r>
                      <a:endParaRPr lang="pl-PL" sz="1600" b="0" dirty="0">
                        <a:solidFill>
                          <a:srgbClr val="555555"/>
                        </a:solidFill>
                        <a:effectLst/>
                        <a:latin typeface="Lato"/>
                      </a:endParaRPr>
                    </a:p>
                  </a:txBody>
                  <a:tcPr marL="38100" marR="38100" marT="38100" marB="38100" anchor="ctr"/>
                </a:tc>
                <a:tc>
                  <a:txBody>
                    <a:bodyPr/>
                    <a:lstStyle/>
                    <a:p>
                      <a:pPr algn="ctr" fontAlgn="base"/>
                      <a:r>
                        <a:rPr lang="pl-PL" sz="1600" b="1" dirty="0">
                          <a:solidFill>
                            <a:srgbClr val="0070C0"/>
                          </a:solidFill>
                          <a:effectLst/>
                        </a:rPr>
                        <a:t>WEW</a:t>
                      </a:r>
                      <a:endParaRPr lang="pl-PL" sz="1600" b="1" dirty="0">
                        <a:solidFill>
                          <a:srgbClr val="0070C0"/>
                        </a:solidFill>
                        <a:effectLst/>
                        <a:latin typeface="Lato"/>
                      </a:endParaRPr>
                    </a:p>
                  </a:txBody>
                  <a:tcPr marL="38100" marR="38100" marT="38100" marB="38100" anchor="ctr"/>
                </a:tc>
                <a:extLst>
                  <a:ext uri="{0D108BD9-81ED-4DB2-BD59-A6C34878D82A}">
                    <a16:rowId xmlns:a16="http://schemas.microsoft.com/office/drawing/2014/main" val="4152977615"/>
                  </a:ext>
                </a:extLst>
              </a:tr>
              <a:tr h="1164216">
                <a:tc>
                  <a:txBody>
                    <a:bodyPr/>
                    <a:lstStyle/>
                    <a:p>
                      <a:pPr algn="ctr" fontAlgn="base"/>
                      <a:r>
                        <a:rPr lang="pl-PL" sz="1600" dirty="0">
                          <a:effectLst/>
                        </a:rPr>
                        <a:t>faktura, o której mowa w art. 109 ust. 3d ustawy o VAT (sprzedaż zaewidencjonowana na kasie fiskalnej)</a:t>
                      </a:r>
                      <a:endParaRPr lang="pl-PL" sz="1600" b="0" dirty="0">
                        <a:solidFill>
                          <a:srgbClr val="555555"/>
                        </a:solidFill>
                        <a:effectLst/>
                        <a:latin typeface="Lato"/>
                      </a:endParaRPr>
                    </a:p>
                  </a:txBody>
                  <a:tcPr marL="38100" marR="38100" marT="38100" marB="38100" anchor="ctr"/>
                </a:tc>
                <a:tc>
                  <a:txBody>
                    <a:bodyPr/>
                    <a:lstStyle/>
                    <a:p>
                      <a:pPr algn="ctr" fontAlgn="base"/>
                      <a:r>
                        <a:rPr lang="pl-PL" sz="1600" b="1" dirty="0">
                          <a:solidFill>
                            <a:srgbClr val="0070C0"/>
                          </a:solidFill>
                          <a:effectLst/>
                        </a:rPr>
                        <a:t>FP</a:t>
                      </a:r>
                      <a:endParaRPr lang="pl-PL" sz="1600" b="1" dirty="0">
                        <a:solidFill>
                          <a:srgbClr val="0070C0"/>
                        </a:solidFill>
                        <a:effectLst/>
                        <a:latin typeface="Lato"/>
                      </a:endParaRPr>
                    </a:p>
                  </a:txBody>
                  <a:tcPr marL="38100" marR="38100" marT="38100" marB="38100" anchor="ctr"/>
                </a:tc>
                <a:extLst>
                  <a:ext uri="{0D108BD9-81ED-4DB2-BD59-A6C34878D82A}">
                    <a16:rowId xmlns:a16="http://schemas.microsoft.com/office/drawing/2014/main" val="3427391956"/>
                  </a:ext>
                </a:extLst>
              </a:tr>
            </a:tbl>
          </a:graphicData>
        </a:graphic>
      </p:graphicFrame>
      <p:sp>
        <p:nvSpPr>
          <p:cNvPr id="3" name="TextBox 4">
            <a:extLst>
              <a:ext uri="{FF2B5EF4-FFF2-40B4-BE49-F238E27FC236}">
                <a16:creationId xmlns:a16="http://schemas.microsoft.com/office/drawing/2014/main" id="{CC1D2A44-4947-401D-8374-C6D9D28072FF}"/>
              </a:ext>
            </a:extLst>
          </p:cNvPr>
          <p:cNvSpPr txBox="1">
            <a:spLocks noChangeArrowheads="1"/>
          </p:cNvSpPr>
          <p:nvPr/>
        </p:nvSpPr>
        <p:spPr bwMode="auto">
          <a:xfrm>
            <a:off x="179388" y="742254"/>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VAT – dodatkowe oznaczenia</a:t>
            </a:r>
            <a:br>
              <a:rPr lang="pl-PL" altLang="pl-PL" sz="1800" b="1" dirty="0">
                <a:latin typeface="Novecento wide Book"/>
              </a:rPr>
            </a:br>
            <a:r>
              <a:rPr lang="pl-PL" altLang="pl-PL" sz="1800" b="1" dirty="0">
                <a:latin typeface="Novecento wide Book"/>
              </a:rPr>
              <a:t>Ewidencja sprzedaży – oznaczenia dowodów sprzedaży</a:t>
            </a:r>
          </a:p>
        </p:txBody>
      </p:sp>
    </p:spTree>
    <p:extLst>
      <p:ext uri="{BB962C8B-B14F-4D97-AF65-F5344CB8AC3E}">
        <p14:creationId xmlns:p14="http://schemas.microsoft.com/office/powerpoint/2010/main" val="2463063274"/>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lang="pl-PL" sz="1800" b="1" dirty="0">
                <a:solidFill>
                  <a:srgbClr val="000000"/>
                </a:solidFill>
                <a:effectLst/>
                <a:latin typeface="Novecento wide Book"/>
                <a:ea typeface="Calibri" panose="020F0502020204030204" pitchFamily="34" charset="0"/>
              </a:rPr>
              <a:t>Zasady funkcjonowania podatku VAT</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95309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51C6F9D-19EC-4D91-B33C-AF1AA17F195C}"/>
              </a:ext>
            </a:extLst>
          </p:cNvPr>
          <p:cNvSpPr>
            <a:spLocks noGrp="1"/>
          </p:cNvSpPr>
          <p:nvPr>
            <p:ph idx="1"/>
          </p:nvPr>
        </p:nvSpPr>
        <p:spPr>
          <a:xfrm>
            <a:off x="457200" y="1600200"/>
            <a:ext cx="8229600" cy="4343400"/>
          </a:xfrm>
        </p:spPr>
        <p:txBody>
          <a:bodyPr>
            <a:normAutofit/>
          </a:bodyPr>
          <a:lstStyle/>
          <a:p>
            <a:pPr marL="0" indent="0">
              <a:buNone/>
            </a:pPr>
            <a:r>
              <a:rPr lang="pl-PL" sz="1600" dirty="0">
                <a:solidFill>
                  <a:srgbClr val="000000"/>
                </a:solidFill>
                <a:latin typeface="Lato"/>
              </a:rPr>
              <a:t>Dla celów prowadzonej ewidencji, faktury dotyczące sprzedaży zaewidencjonowanej przy zastosowaniu kasy rejestrującej są ujmowane w okresie, w którym zostały wystawione i </a:t>
            </a:r>
            <a:r>
              <a:rPr lang="pl-PL" sz="1600" b="1" dirty="0">
                <a:solidFill>
                  <a:srgbClr val="000000"/>
                </a:solidFill>
                <a:latin typeface="Lato"/>
              </a:rPr>
              <a:t>nie będą zwiększać wartości sprzedaży i podatku należnego za ten okres </a:t>
            </a:r>
            <a:r>
              <a:rPr lang="pl-PL" sz="1600" dirty="0">
                <a:solidFill>
                  <a:srgbClr val="000000"/>
                </a:solidFill>
                <a:latin typeface="Lato"/>
              </a:rPr>
              <a:t>(ponieważ sprzedaż została zaewidencjonowana przy użyciu kasy rejestrującej i ujęta w raporcie fiskalnym dobowym oraz miesięcznym, w okresie rozliczeniowym w którym co do zasady powstał obowiązek podatkowy). </a:t>
            </a:r>
          </a:p>
          <a:p>
            <a:pPr marL="0" indent="0">
              <a:buNone/>
            </a:pPr>
            <a:endParaRPr lang="pl-PL" sz="1600" dirty="0">
              <a:solidFill>
                <a:srgbClr val="000000"/>
              </a:solidFill>
              <a:latin typeface="Lato"/>
            </a:endParaRPr>
          </a:p>
          <a:p>
            <a:pPr marL="0" indent="0">
              <a:buNone/>
            </a:pPr>
            <a:r>
              <a:rPr lang="pl-PL" sz="1600" dirty="0">
                <a:solidFill>
                  <a:srgbClr val="000000"/>
                </a:solidFill>
                <a:latin typeface="Lato"/>
              </a:rPr>
              <a:t>W celu uniknięcia korekt JPK_VAT za okresy wcześniejsze przyjęto zasadę, że właściwym będzie ujęcie faktury w części ewidencyjnej pliku JPK_VAT za miesiąc, w którym wystawiono fakturę, niezależnie od tego, w jakim okresie sprzedaż została ujęta w raporcie fiskalnym. </a:t>
            </a:r>
          </a:p>
          <a:p>
            <a:pPr marL="0" indent="0">
              <a:buNone/>
            </a:pPr>
            <a:endParaRPr lang="pl-PL" sz="1600" dirty="0">
              <a:solidFill>
                <a:srgbClr val="000000"/>
              </a:solidFill>
              <a:latin typeface="Lato"/>
            </a:endParaRPr>
          </a:p>
          <a:p>
            <a:pPr marL="0" indent="0">
              <a:buNone/>
            </a:pPr>
            <a:r>
              <a:rPr lang="pl-PL" sz="1600" b="1" dirty="0">
                <a:solidFill>
                  <a:srgbClr val="000000"/>
                </a:solidFill>
                <a:latin typeface="Lato"/>
              </a:rPr>
              <a:t>WAŻNE </a:t>
            </a:r>
            <a:endParaRPr lang="pl-PL" sz="1600" dirty="0">
              <a:solidFill>
                <a:srgbClr val="000000"/>
              </a:solidFill>
              <a:latin typeface="Lato"/>
            </a:endParaRPr>
          </a:p>
          <a:p>
            <a:pPr marL="0" indent="0">
              <a:buNone/>
            </a:pPr>
            <a:r>
              <a:rPr lang="pl-PL" sz="1600" dirty="0">
                <a:solidFill>
                  <a:srgbClr val="000000"/>
                </a:solidFill>
                <a:latin typeface="Lato"/>
              </a:rPr>
              <a:t>W sumach kontrolnych ewidencji w zakresie podatku należnego nie uwzględnia się wysokości podstawy opodatkowania i podatku należnego z tytułu dostawy towarów oraz świadczenia usług udokumentowanych fakturami, o których mowa w art. 109 ust. 3d ustawy (oznaczonych FP). </a:t>
            </a:r>
            <a:r>
              <a:rPr lang="pl-PL" sz="1800" dirty="0">
                <a:solidFill>
                  <a:srgbClr val="000000"/>
                </a:solidFill>
                <a:latin typeface="Times New Roman" panose="02020603050405020304" pitchFamily="18" charset="0"/>
              </a:rPr>
              <a:t>	</a:t>
            </a:r>
          </a:p>
          <a:p>
            <a:endParaRPr lang="pl-PL" sz="1800" dirty="0">
              <a:solidFill>
                <a:srgbClr val="000000"/>
              </a:solidFill>
              <a:latin typeface="Times New Roman" panose="02020603050405020304" pitchFamily="18" charset="0"/>
            </a:endParaRPr>
          </a:p>
          <a:p>
            <a:endParaRPr lang="pl-PL" dirty="0"/>
          </a:p>
        </p:txBody>
      </p:sp>
      <p:sp>
        <p:nvSpPr>
          <p:cNvPr id="7" name="TextBox 4">
            <a:extLst>
              <a:ext uri="{FF2B5EF4-FFF2-40B4-BE49-F238E27FC236}">
                <a16:creationId xmlns:a16="http://schemas.microsoft.com/office/drawing/2014/main" id="{F5209FC3-18C9-4F2D-8D2F-ED158AA1A298}"/>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Faktura do paragonu „FP”</a:t>
            </a:r>
          </a:p>
        </p:txBody>
      </p:sp>
    </p:spTree>
    <p:extLst>
      <p:ext uri="{BB962C8B-B14F-4D97-AF65-F5344CB8AC3E}">
        <p14:creationId xmlns:p14="http://schemas.microsoft.com/office/powerpoint/2010/main" val="4123046239"/>
      </p:ext>
    </p:extLst>
  </p:cSld>
  <p:clrMapOvr>
    <a:overrideClrMapping bg1="lt1" tx1="dk1" bg2="lt2" tx2="dk2" accent1="accent1" accent2="accent2" accent3="accent3" accent4="accent4" accent5="accent5" accent6="accent6" hlink="hlink" folHlink="folHlink"/>
  </p:clrMapOvr>
</p:sld>
</file>

<file path=ppt/slides/slide31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graphicFrame>
        <p:nvGraphicFramePr>
          <p:cNvPr id="8" name="Tabela 8">
            <a:extLst>
              <a:ext uri="{FF2B5EF4-FFF2-40B4-BE49-F238E27FC236}">
                <a16:creationId xmlns:a16="http://schemas.microsoft.com/office/drawing/2014/main" id="{E9ADBFB6-6E00-4924-BBF6-AC8478F108D1}"/>
              </a:ext>
            </a:extLst>
          </p:cNvPr>
          <p:cNvGraphicFramePr>
            <a:graphicFrameLocks noGrp="1"/>
          </p:cNvGraphicFramePr>
          <p:nvPr>
            <p:ph idx="1"/>
          </p:nvPr>
        </p:nvGraphicFramePr>
        <p:xfrm>
          <a:off x="457200" y="1268763"/>
          <a:ext cx="8229600" cy="5087902"/>
        </p:xfrm>
        <a:graphic>
          <a:graphicData uri="http://schemas.openxmlformats.org/drawingml/2006/table">
            <a:tbl>
              <a:tblPr firstRow="1" bandRow="1">
                <a:tableStyleId>{E8B1032C-EA38-4F05-BA0D-38AFFFC7BED3}</a:tableStyleId>
              </a:tblPr>
              <a:tblGrid>
                <a:gridCol w="6995120">
                  <a:extLst>
                    <a:ext uri="{9D8B030D-6E8A-4147-A177-3AD203B41FA5}">
                      <a16:colId xmlns:a16="http://schemas.microsoft.com/office/drawing/2014/main" val="3830362180"/>
                    </a:ext>
                  </a:extLst>
                </a:gridCol>
                <a:gridCol w="1234480">
                  <a:extLst>
                    <a:ext uri="{9D8B030D-6E8A-4147-A177-3AD203B41FA5}">
                      <a16:colId xmlns:a16="http://schemas.microsoft.com/office/drawing/2014/main" val="2106976892"/>
                    </a:ext>
                  </a:extLst>
                </a:gridCol>
              </a:tblGrid>
              <a:tr h="884211">
                <a:tc>
                  <a:txBody>
                    <a:bodyPr/>
                    <a:lstStyle/>
                    <a:p>
                      <a:pPr algn="ctr"/>
                      <a:r>
                        <a:rPr lang="pl-PL" sz="1600" kern="1200" dirty="0">
                          <a:effectLst/>
                          <a:latin typeface="Lato"/>
                        </a:rPr>
                        <a:t>Podatek naliczony z tytułu importu towarów, w tym importu towarów rozliczanego zgodnie z </a:t>
                      </a:r>
                      <a:r>
                        <a:rPr lang="pl-PL" sz="1600" u="none" strike="noStrike" kern="1200" dirty="0">
                          <a:effectLst/>
                          <a:latin typeface="Lato"/>
                        </a:rPr>
                        <a:t>art. 33a</a:t>
                      </a:r>
                      <a:r>
                        <a:rPr lang="pl-PL" sz="1600" kern="1200" dirty="0">
                          <a:effectLst/>
                          <a:latin typeface="Lato"/>
                        </a:rPr>
                        <a:t> ustawy</a:t>
                      </a:r>
                      <a:endParaRPr lang="pl-PL" sz="1600" dirty="0">
                        <a:latin typeface="Lato"/>
                      </a:endParaRPr>
                    </a:p>
                  </a:txBody>
                  <a:tcPr anchor="ctr"/>
                </a:tc>
                <a:tc>
                  <a:txBody>
                    <a:bodyPr/>
                    <a:lstStyle/>
                    <a:p>
                      <a:pPr algn="ctr"/>
                      <a:r>
                        <a:rPr lang="pl-PL" sz="1600" b="1" kern="1200" dirty="0">
                          <a:solidFill>
                            <a:srgbClr val="0070C0"/>
                          </a:solidFill>
                          <a:effectLst/>
                          <a:latin typeface="Lato"/>
                        </a:rPr>
                        <a:t>IMP</a:t>
                      </a:r>
                      <a:endParaRPr lang="pl-PL" sz="1600" b="1" dirty="0">
                        <a:solidFill>
                          <a:srgbClr val="0070C0"/>
                        </a:solidFill>
                        <a:latin typeface="Lato"/>
                      </a:endParaRPr>
                    </a:p>
                  </a:txBody>
                  <a:tcPr anchor="ctr"/>
                </a:tc>
                <a:extLst>
                  <a:ext uri="{0D108BD9-81ED-4DB2-BD59-A6C34878D82A}">
                    <a16:rowId xmlns:a16="http://schemas.microsoft.com/office/drawing/2014/main" val="1407731253"/>
                  </a:ext>
                </a:extLst>
              </a:tr>
              <a:tr h="884211">
                <a:tc>
                  <a:txBody>
                    <a:bodyPr/>
                    <a:lstStyle/>
                    <a:p>
                      <a:pPr algn="ctr"/>
                      <a:r>
                        <a:rPr lang="pl-PL" sz="1600" kern="1200" dirty="0">
                          <a:effectLst/>
                          <a:latin typeface="Lato"/>
                        </a:rPr>
                        <a:t>Transakcja objęta obowiązkiem stosowania mechanizmu podzielonej płatności</a:t>
                      </a:r>
                      <a:endParaRPr lang="pl-PL" sz="1600" dirty="0">
                        <a:latin typeface="Lato"/>
                      </a:endParaRPr>
                    </a:p>
                  </a:txBody>
                  <a:tcPr anchor="ctr">
                    <a:solidFill>
                      <a:schemeClr val="bg1">
                        <a:alpha val="20000"/>
                      </a:schemeClr>
                    </a:solidFill>
                  </a:tcPr>
                </a:tc>
                <a:tc>
                  <a:txBody>
                    <a:bodyPr/>
                    <a:lstStyle/>
                    <a:p>
                      <a:pPr algn="ctr"/>
                      <a:r>
                        <a:rPr lang="pl-PL" sz="1600" b="1" kern="1200" dirty="0">
                          <a:solidFill>
                            <a:srgbClr val="0070C0"/>
                          </a:solidFill>
                          <a:effectLst/>
                          <a:latin typeface="Lato"/>
                        </a:rPr>
                        <a:t>MPP</a:t>
                      </a:r>
                      <a:endParaRPr lang="pl-PL" sz="1600" b="1" dirty="0">
                        <a:solidFill>
                          <a:srgbClr val="0070C0"/>
                        </a:solidFill>
                        <a:latin typeface="Lato"/>
                      </a:endParaRPr>
                    </a:p>
                  </a:txBody>
                  <a:tcPr anchor="ctr">
                    <a:solidFill>
                      <a:schemeClr val="bg1">
                        <a:alpha val="20000"/>
                      </a:schemeClr>
                    </a:solidFill>
                  </a:tcPr>
                </a:tc>
                <a:extLst>
                  <a:ext uri="{0D108BD9-81ED-4DB2-BD59-A6C34878D82A}">
                    <a16:rowId xmlns:a16="http://schemas.microsoft.com/office/drawing/2014/main" val="1546218454"/>
                  </a:ext>
                </a:extLst>
              </a:tr>
              <a:tr h="572941">
                <a:tc gridSpan="2">
                  <a:txBody>
                    <a:bodyPr/>
                    <a:lstStyle/>
                    <a:p>
                      <a:pPr algn="ctr"/>
                      <a:r>
                        <a:rPr lang="pl-PL" sz="1800" b="1" dirty="0">
                          <a:latin typeface="Lato"/>
                        </a:rPr>
                        <a:t>Oznaczenia dowodów zakupu</a:t>
                      </a:r>
                    </a:p>
                  </a:txBody>
                  <a:tcPr anchor="ctr">
                    <a:solidFill>
                      <a:schemeClr val="bg1">
                        <a:lumMod val="95000"/>
                      </a:schemeClr>
                    </a:solidFill>
                  </a:tcPr>
                </a:tc>
                <a:tc hMerge="1">
                  <a:txBody>
                    <a:bodyPr/>
                    <a:lstStyle/>
                    <a:p>
                      <a:pPr algn="ctr"/>
                      <a:endParaRPr lang="pl-PL" b="1" dirty="0">
                        <a:solidFill>
                          <a:srgbClr val="0070C0"/>
                        </a:solidFill>
                      </a:endParaRPr>
                    </a:p>
                  </a:txBody>
                  <a:tcPr anchor="ctr"/>
                </a:tc>
                <a:extLst>
                  <a:ext uri="{0D108BD9-81ED-4DB2-BD59-A6C34878D82A}">
                    <a16:rowId xmlns:a16="http://schemas.microsoft.com/office/drawing/2014/main" val="1368700694"/>
                  </a:ext>
                </a:extLst>
              </a:tr>
              <a:tr h="884211">
                <a:tc>
                  <a:txBody>
                    <a:bodyPr/>
                    <a:lstStyle/>
                    <a:p>
                      <a:pPr algn="ctr"/>
                      <a:r>
                        <a:rPr lang="pl-PL" sz="1600" kern="1200" dirty="0">
                          <a:effectLst/>
                          <a:latin typeface="Lato"/>
                        </a:rPr>
                        <a:t>faktura VAT RR</a:t>
                      </a:r>
                      <a:endParaRPr lang="pl-PL" sz="1600" dirty="0">
                        <a:latin typeface="Lato"/>
                      </a:endParaRPr>
                    </a:p>
                  </a:txBody>
                  <a:tcPr anchor="ctr">
                    <a:solidFill>
                      <a:schemeClr val="bg1">
                        <a:alpha val="20000"/>
                      </a:schemeClr>
                    </a:solidFill>
                  </a:tcPr>
                </a:tc>
                <a:tc>
                  <a:txBody>
                    <a:bodyPr/>
                    <a:lstStyle/>
                    <a:p>
                      <a:pPr algn="ctr"/>
                      <a:r>
                        <a:rPr lang="pl-PL" sz="1600" b="1" kern="1200" dirty="0">
                          <a:solidFill>
                            <a:srgbClr val="0070C0"/>
                          </a:solidFill>
                          <a:effectLst/>
                          <a:latin typeface="Lato"/>
                        </a:rPr>
                        <a:t>VAT RR</a:t>
                      </a:r>
                      <a:endParaRPr lang="pl-PL" sz="1600" b="1" dirty="0">
                        <a:solidFill>
                          <a:srgbClr val="0070C0"/>
                        </a:solidFill>
                        <a:latin typeface="Lato"/>
                      </a:endParaRPr>
                    </a:p>
                  </a:txBody>
                  <a:tcPr anchor="ctr">
                    <a:solidFill>
                      <a:schemeClr val="bg1">
                        <a:alpha val="20000"/>
                      </a:schemeClr>
                    </a:solidFill>
                  </a:tcPr>
                </a:tc>
                <a:extLst>
                  <a:ext uri="{0D108BD9-81ED-4DB2-BD59-A6C34878D82A}">
                    <a16:rowId xmlns:a16="http://schemas.microsoft.com/office/drawing/2014/main" val="4142686242"/>
                  </a:ext>
                </a:extLst>
              </a:tr>
              <a:tr h="884211">
                <a:tc>
                  <a:txBody>
                    <a:bodyPr/>
                    <a:lstStyle/>
                    <a:p>
                      <a:pPr algn="ctr"/>
                      <a:r>
                        <a:rPr lang="pl-PL" sz="1600" kern="1200" dirty="0">
                          <a:effectLst/>
                          <a:latin typeface="Lato"/>
                        </a:rPr>
                        <a:t>dokument wewnętrzny</a:t>
                      </a:r>
                      <a:endParaRPr lang="pl-PL" sz="1600" dirty="0">
                        <a:latin typeface="Lato"/>
                      </a:endParaRPr>
                    </a:p>
                  </a:txBody>
                  <a:tcPr anchor="ctr"/>
                </a:tc>
                <a:tc>
                  <a:txBody>
                    <a:bodyPr/>
                    <a:lstStyle/>
                    <a:p>
                      <a:pPr algn="ctr"/>
                      <a:r>
                        <a:rPr lang="pl-PL" sz="1600" b="1" dirty="0">
                          <a:solidFill>
                            <a:srgbClr val="0070C0"/>
                          </a:solidFill>
                          <a:latin typeface="Lato"/>
                        </a:rPr>
                        <a:t>WEW</a:t>
                      </a:r>
                    </a:p>
                  </a:txBody>
                  <a:tcPr anchor="ctr"/>
                </a:tc>
                <a:extLst>
                  <a:ext uri="{0D108BD9-81ED-4DB2-BD59-A6C34878D82A}">
                    <a16:rowId xmlns:a16="http://schemas.microsoft.com/office/drawing/2014/main" val="622192336"/>
                  </a:ext>
                </a:extLst>
              </a:tr>
              <a:tr h="978117">
                <a:tc>
                  <a:txBody>
                    <a:bodyPr/>
                    <a:lstStyle/>
                    <a:p>
                      <a:pPr algn="ctr"/>
                      <a:r>
                        <a:rPr lang="pl-PL" sz="1600" kern="1200" dirty="0">
                          <a:effectLst/>
                          <a:latin typeface="Lato"/>
                        </a:rPr>
                        <a:t>faktura wystawiona przez podatnika będącego dostawcą lub usługodawcą, który wybrał metodę kasową rozliczeń określoną w </a:t>
                      </a:r>
                      <a:r>
                        <a:rPr lang="pl-PL" sz="1600" u="none" strike="noStrike" kern="1200" dirty="0">
                          <a:effectLst/>
                          <a:latin typeface="Lato"/>
                        </a:rPr>
                        <a:t>art. 21</a:t>
                      </a:r>
                      <a:r>
                        <a:rPr lang="pl-PL" sz="1600" kern="1200" dirty="0">
                          <a:effectLst/>
                          <a:latin typeface="Lato"/>
                        </a:rPr>
                        <a:t> ustawy.</a:t>
                      </a:r>
                      <a:endParaRPr lang="pl-PL" sz="1600" dirty="0">
                        <a:latin typeface="Lato"/>
                      </a:endParaRPr>
                    </a:p>
                  </a:txBody>
                  <a:tcPr anchor="ctr">
                    <a:solidFill>
                      <a:schemeClr val="bg1">
                        <a:alpha val="20000"/>
                      </a:schemeClr>
                    </a:solidFill>
                  </a:tcPr>
                </a:tc>
                <a:tc>
                  <a:txBody>
                    <a:bodyPr/>
                    <a:lstStyle/>
                    <a:p>
                      <a:pPr algn="ctr"/>
                      <a:r>
                        <a:rPr lang="pl-PL" sz="1600" b="1" kern="1200" dirty="0">
                          <a:solidFill>
                            <a:srgbClr val="0070C0"/>
                          </a:solidFill>
                          <a:effectLst/>
                          <a:latin typeface="Lato"/>
                        </a:rPr>
                        <a:t>MK</a:t>
                      </a:r>
                      <a:endParaRPr lang="pl-PL" sz="1600" b="1" dirty="0">
                        <a:solidFill>
                          <a:srgbClr val="0070C0"/>
                        </a:solidFill>
                        <a:latin typeface="Lato"/>
                      </a:endParaRPr>
                    </a:p>
                  </a:txBody>
                  <a:tcPr anchor="ctr">
                    <a:solidFill>
                      <a:schemeClr val="bg1">
                        <a:alpha val="20000"/>
                      </a:schemeClr>
                    </a:solidFill>
                  </a:tcPr>
                </a:tc>
                <a:extLst>
                  <a:ext uri="{0D108BD9-81ED-4DB2-BD59-A6C34878D82A}">
                    <a16:rowId xmlns:a16="http://schemas.microsoft.com/office/drawing/2014/main" val="2115869393"/>
                  </a:ext>
                </a:extLst>
              </a:tr>
            </a:tbl>
          </a:graphicData>
        </a:graphic>
      </p:graphicFrame>
      <p:sp>
        <p:nvSpPr>
          <p:cNvPr id="3" name="TextBox 4">
            <a:extLst>
              <a:ext uri="{FF2B5EF4-FFF2-40B4-BE49-F238E27FC236}">
                <a16:creationId xmlns:a16="http://schemas.microsoft.com/office/drawing/2014/main" id="{CB507F0A-7628-4A5E-9D22-9E5B54827854}"/>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zakupu – dodatkowe oznaczenia</a:t>
            </a:r>
          </a:p>
        </p:txBody>
      </p:sp>
    </p:spTree>
    <p:extLst>
      <p:ext uri="{BB962C8B-B14F-4D97-AF65-F5344CB8AC3E}">
        <p14:creationId xmlns:p14="http://schemas.microsoft.com/office/powerpoint/2010/main" val="2530479852"/>
      </p:ext>
    </p:extLst>
  </p:cSld>
  <p:clrMapOvr>
    <a:overrideClrMapping bg1="lt1" tx1="dk1" bg2="lt2" tx2="dk2" accent1="accent1" accent2="accent2" accent3="accent3" accent4="accent4" accent5="accent5" accent6="accent6" hlink="hlink" folHlink="folHlink"/>
  </p:clrMapOvr>
</p:sld>
</file>

<file path=ppt/slides/slide3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FF7555-DD27-4A20-ACEA-DB43C13335A3}"/>
              </a:ext>
            </a:extLst>
          </p:cNvPr>
          <p:cNvSpPr>
            <a:spLocks noGrp="1"/>
          </p:cNvSpPr>
          <p:nvPr>
            <p:ph type="title"/>
          </p:nvPr>
        </p:nvSpPr>
        <p:spPr/>
        <p:txBody>
          <a:bodyPr>
            <a:normAutofit/>
          </a:bodyPr>
          <a:lstStyle/>
          <a:p>
            <a:r>
              <a:rPr lang="pl-PL" sz="2800" b="1" dirty="0">
                <a:solidFill>
                  <a:srgbClr val="000000"/>
                </a:solidFill>
                <a:latin typeface="+mn-lt"/>
              </a:rPr>
              <a:t>	</a:t>
            </a:r>
            <a:endParaRPr lang="pl-PL" sz="6000" b="1" dirty="0">
              <a:latin typeface="+mn-lt"/>
            </a:endParaRPr>
          </a:p>
        </p:txBody>
      </p:sp>
      <p:sp>
        <p:nvSpPr>
          <p:cNvPr id="3" name="Symbol zastępczy zawartości 2">
            <a:extLst>
              <a:ext uri="{FF2B5EF4-FFF2-40B4-BE49-F238E27FC236}">
                <a16:creationId xmlns:a16="http://schemas.microsoft.com/office/drawing/2014/main" id="{883E6614-D3A1-4F9A-AA7B-191BA95EE72B}"/>
              </a:ext>
            </a:extLst>
          </p:cNvPr>
          <p:cNvSpPr>
            <a:spLocks noGrp="1"/>
          </p:cNvSpPr>
          <p:nvPr>
            <p:ph idx="1"/>
          </p:nvPr>
        </p:nvSpPr>
        <p:spPr>
          <a:xfrm>
            <a:off x="457200" y="2170044"/>
            <a:ext cx="8229600" cy="2985051"/>
          </a:xfrm>
          <a:ln>
            <a:solidFill>
              <a:schemeClr val="bg1"/>
            </a:solidFill>
          </a:ln>
        </p:spPr>
        <p:style>
          <a:lnRef idx="2">
            <a:schemeClr val="dk1"/>
          </a:lnRef>
          <a:fillRef idx="1">
            <a:schemeClr val="lt1"/>
          </a:fillRef>
          <a:effectRef idx="0">
            <a:schemeClr val="dk1"/>
          </a:effectRef>
          <a:fontRef idx="minor">
            <a:schemeClr val="dk1"/>
          </a:fontRef>
        </p:style>
        <p:txBody>
          <a:bodyPr/>
          <a:lstStyle/>
          <a:p>
            <a:pPr marL="0" indent="0">
              <a:buNone/>
            </a:pPr>
            <a:r>
              <a:rPr lang="pl-PL" sz="1600" dirty="0">
                <a:solidFill>
                  <a:srgbClr val="000000"/>
                </a:solidFill>
                <a:latin typeface="Lato"/>
              </a:rPr>
              <a:t>Wykazuje się przez wybór odpowiedniego oznaczenia dowodu, w przypadku wystąpienia w danym okresie rozliczeniowym określonego dowodu zakupu: </a:t>
            </a:r>
          </a:p>
          <a:p>
            <a:r>
              <a:rPr lang="pl-PL" sz="1600" b="1" dirty="0">
                <a:solidFill>
                  <a:srgbClr val="000000"/>
                </a:solidFill>
                <a:latin typeface="Lato"/>
              </a:rPr>
              <a:t>MK - </a:t>
            </a:r>
            <a:r>
              <a:rPr lang="pl-PL" sz="1600" dirty="0">
                <a:solidFill>
                  <a:srgbClr val="000000"/>
                </a:solidFill>
                <a:latin typeface="Lato"/>
              </a:rPr>
              <a:t>w przypadku faktury wystawionej przez podatnika będącego dostawcą lub usługodawcą, który wybrał metodę kasową rozliczeń określoną w art. 21 ustawy; </a:t>
            </a:r>
          </a:p>
          <a:p>
            <a:r>
              <a:rPr lang="pl-PL" sz="1600" b="1" dirty="0">
                <a:solidFill>
                  <a:srgbClr val="000000"/>
                </a:solidFill>
                <a:latin typeface="Lato"/>
              </a:rPr>
              <a:t>VAT_RR </a:t>
            </a:r>
            <a:r>
              <a:rPr lang="pl-PL" sz="1600" dirty="0">
                <a:solidFill>
                  <a:srgbClr val="000000"/>
                </a:solidFill>
                <a:latin typeface="Lato"/>
              </a:rPr>
              <a:t>- w przypadku faktury VAT RR, o której mowa w art. 116 ustawy; </a:t>
            </a:r>
          </a:p>
          <a:p>
            <a:r>
              <a:rPr lang="pl-PL" sz="1600" b="1" dirty="0">
                <a:solidFill>
                  <a:srgbClr val="000000"/>
                </a:solidFill>
                <a:latin typeface="Lato"/>
              </a:rPr>
              <a:t>WEW </a:t>
            </a:r>
            <a:r>
              <a:rPr lang="pl-PL" sz="1600" dirty="0">
                <a:solidFill>
                  <a:srgbClr val="000000"/>
                </a:solidFill>
                <a:latin typeface="Lato"/>
              </a:rPr>
              <a:t>- w przypadku dokumentu wewnętrznego, </a:t>
            </a:r>
            <a:r>
              <a:rPr lang="pl-PL" sz="1600" i="1" dirty="0">
                <a:solidFill>
                  <a:srgbClr val="000000"/>
                </a:solidFill>
                <a:latin typeface="Lato"/>
              </a:rPr>
              <a:t>przykład: dokonanie rocznej korekty podatku naliczonego w związku ze zmianą współczynnika odliczenia podatku naliczonego. </a:t>
            </a:r>
            <a:endParaRPr lang="pl-PL" sz="1600" dirty="0">
              <a:solidFill>
                <a:srgbClr val="000000"/>
              </a:solidFill>
              <a:latin typeface="Lato"/>
            </a:endParaRPr>
          </a:p>
          <a:p>
            <a:endParaRPr lang="pl-PL" sz="1600" dirty="0">
              <a:solidFill>
                <a:srgbClr val="000000"/>
              </a:solidFill>
              <a:latin typeface="Lato"/>
            </a:endParaRPr>
          </a:p>
          <a:p>
            <a:pPr marL="0" indent="0">
              <a:buNone/>
            </a:pPr>
            <a:r>
              <a:rPr lang="pl-PL" sz="1600" dirty="0">
                <a:solidFill>
                  <a:srgbClr val="000000"/>
                </a:solidFill>
                <a:latin typeface="Lato"/>
              </a:rPr>
              <a:t>W przypadku braku wymienionych oznaczeń – pole pozostaje puste. 	</a:t>
            </a:r>
          </a:p>
        </p:txBody>
      </p:sp>
      <p:sp>
        <p:nvSpPr>
          <p:cNvPr id="7" name="TextBox 4">
            <a:extLst>
              <a:ext uri="{FF2B5EF4-FFF2-40B4-BE49-F238E27FC236}">
                <a16:creationId xmlns:a16="http://schemas.microsoft.com/office/drawing/2014/main" id="{AB169B22-B8FF-4C05-AE66-AADFD322F916}"/>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Oznaczenie dowodu zakupu (pole opcjonalne) </a:t>
            </a:r>
          </a:p>
        </p:txBody>
      </p:sp>
    </p:spTree>
    <p:extLst>
      <p:ext uri="{BB962C8B-B14F-4D97-AF65-F5344CB8AC3E}">
        <p14:creationId xmlns:p14="http://schemas.microsoft.com/office/powerpoint/2010/main" val="1623843412"/>
      </p:ext>
    </p:extLst>
  </p:cSld>
  <p:clrMapOvr>
    <a:overrideClrMapping bg1="lt1" tx1="dk1" bg2="lt2" tx2="dk2" accent1="accent1" accent2="accent2" accent3="accent3" accent4="accent4" accent5="accent5" accent6="accent6" hlink="hlink" folHlink="folHlink"/>
  </p:clrMapOvr>
</p:sld>
</file>

<file path=ppt/slides/slide31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CBBEEA7-B8B9-4B95-8970-535461CF1D3A}"/>
              </a:ext>
            </a:extLst>
          </p:cNvPr>
          <p:cNvSpPr>
            <a:spLocks noGrp="1"/>
          </p:cNvSpPr>
          <p:nvPr>
            <p:ph idx="1"/>
          </p:nvPr>
        </p:nvSpPr>
        <p:spPr>
          <a:xfrm>
            <a:off x="539552" y="1600204"/>
            <a:ext cx="8147248" cy="4515542"/>
          </a:xfrm>
        </p:spPr>
        <p:txBody>
          <a:bodyPr>
            <a:normAutofit lnSpcReduction="10000"/>
          </a:bodyPr>
          <a:lstStyle/>
          <a:p>
            <a:pPr marL="0" indent="0">
              <a:buNone/>
            </a:pPr>
            <a:r>
              <a:rPr lang="pl-PL" sz="1800" dirty="0">
                <a:solidFill>
                  <a:srgbClr val="000000"/>
                </a:solidFill>
                <a:latin typeface="Lato"/>
              </a:rPr>
              <a:t>Transakcja objęta obowiązkiem stosowania mechanizmu podzielonej płatności (pole opcjonalne). </a:t>
            </a:r>
          </a:p>
          <a:p>
            <a:pPr marL="0" indent="0">
              <a:buNone/>
            </a:pPr>
            <a:endParaRPr lang="pl-PL" sz="1800" dirty="0">
              <a:solidFill>
                <a:srgbClr val="000000"/>
              </a:solidFill>
              <a:latin typeface="Lato"/>
            </a:endParaRPr>
          </a:p>
          <a:p>
            <a:pPr marL="0" indent="0">
              <a:buNone/>
            </a:pPr>
            <a:r>
              <a:rPr lang="pl-PL" sz="1800" dirty="0">
                <a:solidFill>
                  <a:srgbClr val="000000"/>
                </a:solidFill>
                <a:latin typeface="Lato"/>
              </a:rPr>
              <a:t>Podaje się </a:t>
            </a:r>
            <a:r>
              <a:rPr lang="pl-PL" sz="1800" b="1" dirty="0">
                <a:solidFill>
                  <a:srgbClr val="000000"/>
                </a:solidFill>
                <a:latin typeface="Lato"/>
              </a:rPr>
              <a:t>„1” </a:t>
            </a:r>
            <a:r>
              <a:rPr lang="pl-PL" sz="1800" dirty="0">
                <a:solidFill>
                  <a:srgbClr val="000000"/>
                </a:solidFill>
                <a:latin typeface="Lato"/>
              </a:rPr>
              <a:t>w przypadku wystąpienia oznaczenia. W przeciwnym przypadku - pole pozostaje puste. </a:t>
            </a:r>
          </a:p>
          <a:p>
            <a:pPr marL="0" indent="0">
              <a:buNone/>
            </a:pPr>
            <a:endParaRPr lang="pl-PL" sz="1800" dirty="0">
              <a:solidFill>
                <a:srgbClr val="000000"/>
              </a:solidFill>
              <a:latin typeface="Lato"/>
            </a:endParaRPr>
          </a:p>
          <a:p>
            <a:pPr marL="0" indent="0">
              <a:buNone/>
            </a:pPr>
            <a:r>
              <a:rPr lang="pl-PL" sz="1800" dirty="0">
                <a:solidFill>
                  <a:srgbClr val="000000"/>
                </a:solidFill>
                <a:latin typeface="Lato"/>
              </a:rPr>
              <a:t>Oznaczenie MPP należy stosować do faktur o kwocie brutto wyższej niż            15.000,00 zł, które dokumentują dostawę towarów lub świadczenie usług wymienionych w załączniku nr 15 do ustawy. </a:t>
            </a:r>
          </a:p>
          <a:p>
            <a:pPr marL="0" indent="0">
              <a:buNone/>
            </a:pPr>
            <a:endParaRPr lang="pl-PL" sz="1800" b="1" dirty="0">
              <a:solidFill>
                <a:srgbClr val="000000"/>
              </a:solidFill>
              <a:latin typeface="Lato"/>
            </a:endParaRPr>
          </a:p>
          <a:p>
            <a:pPr marL="0" indent="0">
              <a:buNone/>
            </a:pPr>
            <a:r>
              <a:rPr lang="pl-PL" sz="1800" b="1" dirty="0">
                <a:solidFill>
                  <a:srgbClr val="000000"/>
                </a:solidFill>
                <a:latin typeface="Lato"/>
              </a:rPr>
              <a:t>WAŻNE </a:t>
            </a:r>
            <a:endParaRPr lang="pl-PL" sz="1800" dirty="0">
              <a:solidFill>
                <a:srgbClr val="000000"/>
              </a:solidFill>
              <a:latin typeface="Lato"/>
            </a:endParaRPr>
          </a:p>
          <a:p>
            <a:pPr marL="0" indent="0">
              <a:buNone/>
            </a:pPr>
            <a:r>
              <a:rPr lang="pl-PL" sz="1800" dirty="0">
                <a:solidFill>
                  <a:srgbClr val="000000"/>
                </a:solidFill>
                <a:latin typeface="Lato"/>
              </a:rPr>
              <a:t>W przypadku gdy nabywca otrzyma fakturę, która dokumentuje nabycie towarów lub usług wymienionych w załączniku nr 15 do ustawy, a wartość brutto faktury jest wyższa niż 15 000,00 zł, bez wymaganego oznaczenia „mechanizm podzielonej płatności” również należy wprowadzić przy takiej transakcji oznaczenie MPP. </a:t>
            </a:r>
          </a:p>
        </p:txBody>
      </p:sp>
      <p:sp>
        <p:nvSpPr>
          <p:cNvPr id="7" name="TextBox 4">
            <a:extLst>
              <a:ext uri="{FF2B5EF4-FFF2-40B4-BE49-F238E27FC236}">
                <a16:creationId xmlns:a16="http://schemas.microsoft.com/office/drawing/2014/main" id="{D4BC81F7-B664-4C44-A859-D856404F966B}"/>
              </a:ext>
            </a:extLst>
          </p:cNvPr>
          <p:cNvSpPr txBox="1">
            <a:spLocks noChangeArrowheads="1"/>
          </p:cNvSpPr>
          <p:nvPr/>
        </p:nvSpPr>
        <p:spPr bwMode="auto">
          <a:xfrm>
            <a:off x="179388" y="742254"/>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altLang="pl-PL" sz="1800" b="1" dirty="0">
                <a:latin typeface="Novecento wide Book"/>
              </a:rPr>
              <a:t>Ewidencja zakupów - MPP</a:t>
            </a:r>
          </a:p>
        </p:txBody>
      </p:sp>
    </p:spTree>
    <p:extLst>
      <p:ext uri="{BB962C8B-B14F-4D97-AF65-F5344CB8AC3E}">
        <p14:creationId xmlns:p14="http://schemas.microsoft.com/office/powerpoint/2010/main" val="2738814493"/>
      </p:ext>
    </p:extLst>
  </p:cSld>
  <p:clrMapOvr>
    <a:overrideClrMapping bg1="lt1" tx1="dk1" bg2="lt2" tx2="dk2" accent1="accent1" accent2="accent2" accent3="accent3" accent4="accent4" accent5="accent5" accent6="accent6" hlink="hlink" folHlink="folHlink"/>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2">
            <a:extLst>
              <a:ext uri="{FF2B5EF4-FFF2-40B4-BE49-F238E27FC236}">
                <a16:creationId xmlns:a16="http://schemas.microsoft.com/office/drawing/2014/main" id="{AF20A4AC-4707-402E-A1CA-6EA36133D316}"/>
              </a:ext>
            </a:extLst>
          </p:cNvPr>
          <p:cNvSpPr txBox="1">
            <a:spLocks noChangeArrowheads="1"/>
          </p:cNvSpPr>
          <p:nvPr/>
        </p:nvSpPr>
        <p:spPr bwMode="auto">
          <a:xfrm>
            <a:off x="5292725" y="1988840"/>
            <a:ext cx="3600450" cy="861774"/>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endParaRPr lang="pl-PL" altLang="pl-PL" sz="1600" dirty="0">
              <a:solidFill>
                <a:srgbClr val="636466"/>
              </a:solidFill>
              <a:latin typeface="Novecento wide Normal" pitchFamily="50" charset="-18"/>
            </a:endParaRPr>
          </a:p>
          <a:p>
            <a:pPr algn="ctr" eaLnBrk="1" hangingPunct="1">
              <a:spcBef>
                <a:spcPct val="0"/>
              </a:spcBef>
              <a:buNone/>
              <a:defRPr/>
            </a:pPr>
            <a:r>
              <a:rPr lang="pl-PL" altLang="pl-PL" sz="1800" b="1" dirty="0">
                <a:solidFill>
                  <a:srgbClr val="636466"/>
                </a:solidFill>
                <a:latin typeface="Novecento wide Book" pitchFamily="50" charset="-18"/>
              </a:rPr>
              <a:t>       </a:t>
            </a:r>
            <a:r>
              <a:rPr lang="pl-PL" altLang="pl-PL" sz="1800" b="1" dirty="0">
                <a:latin typeface="Novecento wide Book"/>
              </a:rPr>
              <a:t>Dziękuję za uwagę</a:t>
            </a:r>
          </a:p>
          <a:p>
            <a:pPr eaLnBrk="1" hangingPunct="1">
              <a:spcBef>
                <a:spcPct val="0"/>
              </a:spcBef>
              <a:buFontTx/>
              <a:buNone/>
              <a:defRPr/>
            </a:pPr>
            <a:endParaRPr lang="pl-PL" altLang="pl-PL" sz="1600" dirty="0">
              <a:solidFill>
                <a:srgbClr val="636466"/>
              </a:solidFill>
              <a:latin typeface="Novecento wide Normal" pitchFamily="50" charset="-18"/>
            </a:endParaRPr>
          </a:p>
        </p:txBody>
      </p:sp>
      <p:sp>
        <p:nvSpPr>
          <p:cNvPr id="3075" name="TextBox 3">
            <a:extLst>
              <a:ext uri="{FF2B5EF4-FFF2-40B4-BE49-F238E27FC236}">
                <a16:creationId xmlns:a16="http://schemas.microsoft.com/office/drawing/2014/main" id="{0C92012B-716A-4454-844F-F7A759572DE7}"/>
              </a:ext>
            </a:extLst>
          </p:cNvPr>
          <p:cNvSpPr txBox="1">
            <a:spLocks noChangeArrowheads="1"/>
          </p:cNvSpPr>
          <p:nvPr/>
        </p:nvSpPr>
        <p:spPr bwMode="auto">
          <a:xfrm>
            <a:off x="4173538" y="3657600"/>
            <a:ext cx="4719637" cy="646331"/>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sz="1800" b="1" dirty="0">
                <a:latin typeface="Novecento wide Book"/>
              </a:rPr>
              <a:t>Mariusz Jabłoński</a:t>
            </a:r>
          </a:p>
          <a:p>
            <a:pPr algn="ctr" eaLnBrk="1" hangingPunct="1">
              <a:spcBef>
                <a:spcPct val="0"/>
              </a:spcBef>
              <a:buNone/>
              <a:defRPr/>
            </a:pPr>
            <a:r>
              <a:rPr lang="pl-PL" sz="1800" b="1" dirty="0">
                <a:latin typeface="Novecento wide Book"/>
              </a:rPr>
              <a:t>Doradca podatkowy (nr wpisu 11602)</a:t>
            </a:r>
          </a:p>
        </p:txBody>
      </p:sp>
      <p:pic>
        <p:nvPicPr>
          <p:cNvPr id="8196" name="Picture 3" descr="C:\Users\oem\Desktop\RZŚ_negatyw.png">
            <a:extLst>
              <a:ext uri="{FF2B5EF4-FFF2-40B4-BE49-F238E27FC236}">
                <a16:creationId xmlns:a16="http://schemas.microsoft.com/office/drawing/2014/main" id="{69099F1D-D423-404F-91E1-A234DB1AF9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a:extLst>
              <a:ext uri="{FF2B5EF4-FFF2-40B4-BE49-F238E27FC236}">
                <a16:creationId xmlns:a16="http://schemas.microsoft.com/office/drawing/2014/main" id="{711BACDB-6818-418A-9C21-29048703B6C4}"/>
              </a:ext>
            </a:extLst>
          </p:cNvPr>
          <p:cNvSpPr>
            <a:spLocks noChangeArrowheads="1"/>
          </p:cNvSpPr>
          <p:nvPr/>
        </p:nvSpPr>
        <p:spPr bwMode="auto">
          <a:xfrm>
            <a:off x="6227763" y="4570413"/>
            <a:ext cx="2501900" cy="369332"/>
          </a:xfrm>
          <a:prstGeom prst="rect">
            <a:avLst/>
          </a:prstGeom>
          <a:noFill/>
          <a:ln w="381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defRPr/>
            </a:pPr>
            <a:r>
              <a:rPr lang="pl-PL" sz="1800" b="1" dirty="0">
                <a:latin typeface="Novecento wide Book"/>
              </a:rPr>
              <a:t>www.rpo.slaskie.pl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862164149"/>
              </p:ext>
            </p:extLst>
          </p:nvPr>
        </p:nvGraphicFramePr>
        <p:xfrm>
          <a:off x="457200" y="1340768"/>
          <a:ext cx="8229600" cy="4785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1D6C35FC-4601-4F9D-A8A7-C572199927E8}"/>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Źródła prawa regulującego podatek VAT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590489905"/>
              </p:ext>
            </p:extLst>
          </p:nvPr>
        </p:nvGraphicFramePr>
        <p:xfrm>
          <a:off x="457200" y="1340768"/>
          <a:ext cx="822960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24F2AAD5-4E00-403D-A3F1-765683058D8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Źródła prawa regulującego podatek VAT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EDD2B70C-8A9A-4A9E-8459-A38E077FE86D}"/>
              </a:ext>
            </a:extLst>
          </p:cNvPr>
          <p:cNvSpPr>
            <a:spLocks noGrp="1"/>
          </p:cNvSpPr>
          <p:nvPr>
            <p:ph idx="1"/>
          </p:nvPr>
        </p:nvSpPr>
        <p:spPr>
          <a:xfrm>
            <a:off x="457200" y="1268760"/>
            <a:ext cx="8229600" cy="4897090"/>
          </a:xfrm>
        </p:spPr>
        <p:txBody>
          <a:bodyPr/>
          <a:lstStyle/>
          <a:p>
            <a:r>
              <a:rPr lang="pl-PL" sz="1600" b="1" dirty="0">
                <a:latin typeface="Lato"/>
              </a:rPr>
              <a:t>DYREKTYWA 2006/112/WE RADY </a:t>
            </a:r>
            <a:r>
              <a:rPr lang="pl-PL" sz="1600" dirty="0">
                <a:latin typeface="Lato"/>
              </a:rPr>
              <a:t>z dnia 28 listopada 2006 r. w sprawie wspólnego systemu podatku od wartości dodanej </a:t>
            </a:r>
          </a:p>
          <a:p>
            <a:endParaRPr lang="pl-PL" sz="1600" dirty="0">
              <a:latin typeface="Lato"/>
            </a:endParaRPr>
          </a:p>
          <a:p>
            <a:r>
              <a:rPr lang="pl-PL" sz="1600" b="1" i="0" dirty="0">
                <a:effectLst/>
                <a:latin typeface="Lato"/>
              </a:rPr>
              <a:t>ROZPORZĄDZENIE WYKONAWCZE RADY </a:t>
            </a:r>
            <a:r>
              <a:rPr lang="pl-PL" sz="1600" i="0" dirty="0">
                <a:effectLst/>
                <a:latin typeface="Lato"/>
              </a:rPr>
              <a:t>(UE) NR 282/2011 z dnia 15 marca 2011 r. ustanawiające środki wykonawcze do dyrektywy 2006/112/WE w sprawie wspólnego systemu podatku od wartości dodanej</a:t>
            </a:r>
          </a:p>
          <a:p>
            <a:endParaRPr lang="pl-PL" sz="1600" i="0" dirty="0">
              <a:effectLst/>
              <a:latin typeface="Lato"/>
            </a:endParaRPr>
          </a:p>
          <a:p>
            <a:r>
              <a:rPr lang="pl-PL" sz="1600" b="1" i="0" dirty="0">
                <a:effectLst/>
                <a:latin typeface="Lato"/>
              </a:rPr>
              <a:t>USTAWA</a:t>
            </a:r>
            <a:r>
              <a:rPr lang="pl-PL" sz="1600" b="1" dirty="0">
                <a:latin typeface="Lato"/>
              </a:rPr>
              <a:t> </a:t>
            </a:r>
            <a:r>
              <a:rPr lang="pl-PL" sz="1600" i="0" dirty="0">
                <a:effectLst/>
                <a:latin typeface="Lato"/>
              </a:rPr>
              <a:t>z dnia 11 marca 2004 r. o podatku od towarów i usług</a:t>
            </a:r>
          </a:p>
          <a:p>
            <a:endParaRPr lang="pl-PL" sz="1600" i="0" dirty="0">
              <a:effectLst/>
              <a:latin typeface="Lato"/>
            </a:endParaRPr>
          </a:p>
          <a:p>
            <a:r>
              <a:rPr lang="pl-PL" sz="1600" b="1" dirty="0">
                <a:latin typeface="Lato"/>
              </a:rPr>
              <a:t>USTAWA</a:t>
            </a:r>
            <a:r>
              <a:rPr lang="pl-PL" sz="1600" dirty="0">
                <a:latin typeface="Lato"/>
              </a:rPr>
              <a:t> z dnia 5 września 2016 r. o szczególnych zasadach rozliczeń podatku od towarów i usług oraz dokonywania zwrotu środków publicznych przeznaczonych na realizację projektów finansowanych z udziałem środków pochodzących z budżetu Unii Europejskiej lub od państw członkowskich Europejskiego Porozumienia o Wolnym Handlu przez jednostki samorządu terytorialnego</a:t>
            </a:r>
          </a:p>
          <a:p>
            <a:endParaRPr lang="pl-PL" sz="1600" dirty="0">
              <a:latin typeface="Lato"/>
            </a:endParaRPr>
          </a:p>
          <a:p>
            <a:r>
              <a:rPr lang="pl-PL" sz="1600" b="1" dirty="0">
                <a:latin typeface="Lato"/>
              </a:rPr>
              <a:t>ROZPORZĄDZENIE MINISTRA FINANSÓW </a:t>
            </a:r>
            <a:r>
              <a:rPr lang="pl-PL" sz="1600" dirty="0">
                <a:latin typeface="Lato"/>
              </a:rPr>
              <a:t>z dnia 17 grudnia 2015 r. w sprawie sposobu określania zakresu wykorzystywania nabywanych towarów i usług do celów działalności gospodarczej w przypadku niektórych podatników</a:t>
            </a:r>
          </a:p>
        </p:txBody>
      </p:sp>
      <p:sp>
        <p:nvSpPr>
          <p:cNvPr id="5" name="TextBox 4">
            <a:extLst>
              <a:ext uri="{FF2B5EF4-FFF2-40B4-BE49-F238E27FC236}">
                <a16:creationId xmlns:a16="http://schemas.microsoft.com/office/drawing/2014/main" id="{79814E2F-14C3-478D-9CDD-BBE09B91CFB4}"/>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Źródła prawa regulującego podatek VAT </a:t>
            </a:r>
          </a:p>
        </p:txBody>
      </p:sp>
    </p:spTree>
    <p:extLst>
      <p:ext uri="{BB962C8B-B14F-4D97-AF65-F5344CB8AC3E}">
        <p14:creationId xmlns:p14="http://schemas.microsoft.com/office/powerpoint/2010/main" val="3947742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830379886"/>
              </p:ext>
            </p:extLst>
          </p:nvPr>
        </p:nvGraphicFramePr>
        <p:xfrm>
          <a:off x="686423" y="1628800"/>
          <a:ext cx="7771154" cy="4146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4">
            <a:extLst>
              <a:ext uri="{FF2B5EF4-FFF2-40B4-BE49-F238E27FC236}">
                <a16:creationId xmlns:a16="http://schemas.microsoft.com/office/drawing/2014/main" id="{488A86DB-A840-480C-81C7-B7CA39F4DD82}"/>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Zasady podatku od wartości dodanej</a:t>
            </a:r>
          </a:p>
        </p:txBody>
      </p:sp>
    </p:spTree>
    <p:extLst>
      <p:ext uri="{BB962C8B-B14F-4D97-AF65-F5344CB8AC3E}">
        <p14:creationId xmlns:p14="http://schemas.microsoft.com/office/powerpoint/2010/main" val="42315138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C2034FC-FFAD-4046-BD8A-6EE6642FFE4E}"/>
              </a:ext>
            </a:extLst>
          </p:cNvPr>
          <p:cNvSpPr txBox="1"/>
          <p:nvPr/>
        </p:nvSpPr>
        <p:spPr>
          <a:xfrm>
            <a:off x="2123728" y="2564904"/>
            <a:ext cx="3384376" cy="2592288"/>
          </a:xfrm>
          <a:prstGeom prst="rect">
            <a:avLst/>
          </a:prstGeom>
          <a:solidFill>
            <a:schemeClr val="bg1">
              <a:lumMod val="85000"/>
            </a:schemeClr>
          </a:solidFill>
          <a:ln>
            <a:solidFill>
              <a:srgbClr val="002060"/>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pl-PL"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16327458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4">
            <a:extLst>
              <a:ext uri="{FF2B5EF4-FFF2-40B4-BE49-F238E27FC236}">
                <a16:creationId xmlns:a16="http://schemas.microsoft.com/office/drawing/2014/main" id="{FF838478-8753-4744-896C-F504011AE347}"/>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Zasada neutralności</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ymbol zastępczy zawartości 4"/>
          <p:cNvGraphicFramePr>
            <a:graphicFrameLocks noGrp="1"/>
          </p:cNvGraphicFramePr>
          <p:nvPr>
            <p:ph idx="1"/>
            <p:extLst>
              <p:ext uri="{D42A27DB-BD31-4B8C-83A1-F6EECF244321}">
                <p14:modId xmlns:p14="http://schemas.microsoft.com/office/powerpoint/2010/main" val="15138944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4">
            <a:extLst>
              <a:ext uri="{FF2B5EF4-FFF2-40B4-BE49-F238E27FC236}">
                <a16:creationId xmlns:a16="http://schemas.microsoft.com/office/drawing/2014/main" id="{F7B2120B-2621-4322-AE48-C3119F153783}"/>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Zastosowanie metody fakturowej</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17066736"/>
              </p:ext>
            </p:extLst>
          </p:nvPr>
        </p:nvGraphicFramePr>
        <p:xfrm>
          <a:off x="692930" y="1436692"/>
          <a:ext cx="7758139" cy="4757758"/>
        </p:xfrm>
        <a:graphic>
          <a:graphicData uri="http://schemas.openxmlformats.org/drawingml/2006/table">
            <a:tbl>
              <a:tblPr firstRow="1" bandRow="1">
                <a:tableStyleId>{5940675A-B579-460E-94D1-54222C63F5DA}</a:tableStyleId>
              </a:tblPr>
              <a:tblGrid>
                <a:gridCol w="1812118">
                  <a:extLst>
                    <a:ext uri="{9D8B030D-6E8A-4147-A177-3AD203B41FA5}">
                      <a16:colId xmlns:a16="http://schemas.microsoft.com/office/drawing/2014/main" val="20000"/>
                    </a:ext>
                  </a:extLst>
                </a:gridCol>
                <a:gridCol w="2044939">
                  <a:extLst>
                    <a:ext uri="{9D8B030D-6E8A-4147-A177-3AD203B41FA5}">
                      <a16:colId xmlns:a16="http://schemas.microsoft.com/office/drawing/2014/main" val="20001"/>
                    </a:ext>
                  </a:extLst>
                </a:gridCol>
                <a:gridCol w="2088964">
                  <a:extLst>
                    <a:ext uri="{9D8B030D-6E8A-4147-A177-3AD203B41FA5}">
                      <a16:colId xmlns:a16="http://schemas.microsoft.com/office/drawing/2014/main" val="20002"/>
                    </a:ext>
                  </a:extLst>
                </a:gridCol>
                <a:gridCol w="1812118">
                  <a:extLst>
                    <a:ext uri="{9D8B030D-6E8A-4147-A177-3AD203B41FA5}">
                      <a16:colId xmlns:a16="http://schemas.microsoft.com/office/drawing/2014/main" val="20003"/>
                    </a:ext>
                  </a:extLst>
                </a:gridCol>
              </a:tblGrid>
              <a:tr h="471478">
                <a:tc gridSpan="4">
                  <a:txBody>
                    <a:bodyPr/>
                    <a:lstStyle/>
                    <a:p>
                      <a:pPr algn="ctr"/>
                      <a:r>
                        <a:rPr lang="pl-PL" dirty="0"/>
                        <a:t>System bez podatku VAT</a:t>
                      </a:r>
                    </a:p>
                  </a:txBody>
                  <a:tcPr>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dirty="0"/>
                    </a:p>
                  </a:txBody>
                  <a:tcPr/>
                </a:tc>
                <a:extLst>
                  <a:ext uri="{0D108BD9-81ED-4DB2-BD59-A6C34878D82A}">
                    <a16:rowId xmlns:a16="http://schemas.microsoft.com/office/drawing/2014/main" val="10000"/>
                  </a:ext>
                </a:extLst>
              </a:tr>
              <a:tr h="357179">
                <a:tc>
                  <a:txBody>
                    <a:bodyPr/>
                    <a:lstStyle/>
                    <a:p>
                      <a:endParaRPr lang="pl-PL"/>
                    </a:p>
                  </a:txBody>
                  <a:tcPr/>
                </a:tc>
                <a:tc>
                  <a:txBody>
                    <a:bodyPr/>
                    <a:lstStyle/>
                    <a:p>
                      <a:r>
                        <a:rPr lang="pl-PL" dirty="0"/>
                        <a:t>Przedsiębiorca</a:t>
                      </a:r>
                      <a:r>
                        <a:rPr lang="pl-PL" baseline="0" dirty="0"/>
                        <a:t> A</a:t>
                      </a:r>
                      <a:endParaRPr lang="pl-PL" dirty="0"/>
                    </a:p>
                  </a:txBody>
                  <a:tcPr/>
                </a:tc>
                <a:tc>
                  <a:txBody>
                    <a:bodyPr/>
                    <a:lstStyle/>
                    <a:p>
                      <a:r>
                        <a:rPr lang="pl-PL" dirty="0"/>
                        <a:t>Przedsiębiorca B</a:t>
                      </a:r>
                    </a:p>
                  </a:txBody>
                  <a:tcPr/>
                </a:tc>
                <a:tc>
                  <a:txBody>
                    <a:bodyPr/>
                    <a:lstStyle/>
                    <a:p>
                      <a:r>
                        <a:rPr lang="pl-PL" dirty="0"/>
                        <a:t>Konsument</a:t>
                      </a:r>
                    </a:p>
                  </a:txBody>
                  <a:tcPr/>
                </a:tc>
                <a:extLst>
                  <a:ext uri="{0D108BD9-81ED-4DB2-BD59-A6C34878D82A}">
                    <a16:rowId xmlns:a16="http://schemas.microsoft.com/office/drawing/2014/main" val="10001"/>
                  </a:ext>
                </a:extLst>
              </a:tr>
              <a:tr h="757241">
                <a:tc>
                  <a:txBody>
                    <a:bodyPr/>
                    <a:lstStyle/>
                    <a:p>
                      <a:r>
                        <a:rPr lang="pl-PL" dirty="0"/>
                        <a:t>Zakup-&gt;sprzedaż</a:t>
                      </a:r>
                    </a:p>
                  </a:txBody>
                  <a:tcPr/>
                </a:tc>
                <a:tc>
                  <a:txBody>
                    <a:bodyPr/>
                    <a:lstStyle/>
                    <a:p>
                      <a:r>
                        <a:rPr lang="pl-PL" dirty="0"/>
                        <a:t>100</a:t>
                      </a:r>
                    </a:p>
                  </a:txBody>
                  <a:tcPr/>
                </a:tc>
                <a:tc>
                  <a:txBody>
                    <a:bodyPr/>
                    <a:lstStyle/>
                    <a:p>
                      <a:r>
                        <a:rPr lang="pl-PL" dirty="0"/>
                        <a:t>200</a:t>
                      </a:r>
                    </a:p>
                  </a:txBody>
                  <a:tcPr/>
                </a:tc>
                <a:tc>
                  <a:txBody>
                    <a:bodyPr/>
                    <a:lstStyle/>
                    <a:p>
                      <a:r>
                        <a:rPr lang="pl-PL" dirty="0"/>
                        <a:t>200</a:t>
                      </a:r>
                    </a:p>
                  </a:txBody>
                  <a:tcPr/>
                </a:tc>
                <a:extLst>
                  <a:ext uri="{0D108BD9-81ED-4DB2-BD59-A6C34878D82A}">
                    <a16:rowId xmlns:a16="http://schemas.microsoft.com/office/drawing/2014/main" val="10002"/>
                  </a:ext>
                </a:extLst>
              </a:tr>
              <a:tr h="448635">
                <a:tc>
                  <a:txBody>
                    <a:bodyPr/>
                    <a:lstStyle/>
                    <a:p>
                      <a:pPr algn="ctr"/>
                      <a:r>
                        <a:rPr lang="pl-PL" dirty="0"/>
                        <a:t>marża</a:t>
                      </a:r>
                    </a:p>
                  </a:txBody>
                  <a:tcPr/>
                </a:tc>
                <a:tc gridSpan="2">
                  <a:txBody>
                    <a:bodyPr/>
                    <a:lstStyle/>
                    <a:p>
                      <a:pPr algn="ctr"/>
                      <a:r>
                        <a:rPr lang="pl-PL" dirty="0"/>
                        <a:t>200 – 100 =</a:t>
                      </a:r>
                      <a:r>
                        <a:rPr lang="pl-PL" b="1" dirty="0">
                          <a:solidFill>
                            <a:srgbClr val="00B050"/>
                          </a:solidFill>
                        </a:rPr>
                        <a:t> </a:t>
                      </a:r>
                      <a:r>
                        <a:rPr lang="pl-PL" b="1" dirty="0" err="1">
                          <a:solidFill>
                            <a:srgbClr val="00B050"/>
                          </a:solidFill>
                        </a:rPr>
                        <a:t>100</a:t>
                      </a:r>
                      <a:endParaRPr lang="pl-PL" b="1" dirty="0">
                        <a:solidFill>
                          <a:srgbClr val="00B050"/>
                        </a:solidFill>
                      </a:endParaRPr>
                    </a:p>
                  </a:txBody>
                  <a:tcPr/>
                </a:tc>
                <a:tc hMerge="1">
                  <a:txBody>
                    <a:bodyPr/>
                    <a:lstStyle/>
                    <a:p>
                      <a:endParaRPr lang="pl-PL" dirty="0"/>
                    </a:p>
                  </a:txBody>
                  <a:tcPr/>
                </a:tc>
                <a:tc>
                  <a:txBody>
                    <a:bodyPr/>
                    <a:lstStyle/>
                    <a:p>
                      <a:endParaRPr lang="pl-PL" dirty="0"/>
                    </a:p>
                  </a:txBody>
                  <a:tcPr/>
                </a:tc>
                <a:extLst>
                  <a:ext uri="{0D108BD9-81ED-4DB2-BD59-A6C34878D82A}">
                    <a16:rowId xmlns:a16="http://schemas.microsoft.com/office/drawing/2014/main" val="10003"/>
                  </a:ext>
                </a:extLst>
              </a:tr>
              <a:tr h="448624">
                <a:tc gridSpan="4">
                  <a:txBody>
                    <a:bodyPr/>
                    <a:lstStyle/>
                    <a:p>
                      <a:pPr algn="ctr"/>
                      <a:r>
                        <a:rPr lang="pl-PL" dirty="0"/>
                        <a:t>System z podatkiem </a:t>
                      </a:r>
                      <a:r>
                        <a:rPr lang="pl-PL" baseline="0" dirty="0"/>
                        <a:t> VAT</a:t>
                      </a:r>
                      <a:endParaRPr lang="pl-PL" b="1" dirty="0"/>
                    </a:p>
                  </a:txBody>
                  <a:tcPr>
                    <a:solidFill>
                      <a:schemeClr val="bg1">
                        <a:lumMod val="85000"/>
                      </a:schemeClr>
                    </a:solidFill>
                  </a:tcPr>
                </a:tc>
                <a:tc hMerge="1">
                  <a:txBody>
                    <a:bodyPr/>
                    <a:lstStyle/>
                    <a:p>
                      <a:endParaRPr lang="pl-PL"/>
                    </a:p>
                  </a:txBody>
                  <a:tcPr/>
                </a:tc>
                <a:tc hMerge="1">
                  <a:txBody>
                    <a:bodyPr/>
                    <a:lstStyle/>
                    <a:p>
                      <a:endParaRPr lang="pl-PL"/>
                    </a:p>
                  </a:txBody>
                  <a:tcPr/>
                </a:tc>
                <a:tc hMerge="1">
                  <a:txBody>
                    <a:bodyPr/>
                    <a:lstStyle/>
                    <a:p>
                      <a:endParaRPr lang="pl-PL" dirty="0"/>
                    </a:p>
                  </a:txBody>
                  <a:tcPr/>
                </a:tc>
                <a:extLst>
                  <a:ext uri="{0D108BD9-81ED-4DB2-BD59-A6C34878D82A}">
                    <a16:rowId xmlns:a16="http://schemas.microsoft.com/office/drawing/2014/main" val="10004"/>
                  </a:ext>
                </a:extLst>
              </a:tr>
              <a:tr h="334325">
                <a:tc>
                  <a:txBody>
                    <a:bodyPr/>
                    <a:lstStyle/>
                    <a:p>
                      <a:endParaRPr lang="pl-PL"/>
                    </a:p>
                  </a:txBody>
                  <a:tcPr/>
                </a:tc>
                <a:tc>
                  <a:txBody>
                    <a:bodyPr/>
                    <a:lstStyle/>
                    <a:p>
                      <a:r>
                        <a:rPr lang="pl-PL" dirty="0"/>
                        <a:t>Podatnik </a:t>
                      </a:r>
                      <a:r>
                        <a:rPr lang="pl-PL" baseline="0" dirty="0"/>
                        <a:t>A</a:t>
                      </a:r>
                      <a:endParaRPr lang="pl-PL" dirty="0"/>
                    </a:p>
                  </a:txBody>
                  <a:tcPr/>
                </a:tc>
                <a:tc>
                  <a:txBody>
                    <a:bodyPr/>
                    <a:lstStyle/>
                    <a:p>
                      <a:r>
                        <a:rPr lang="pl-PL" dirty="0"/>
                        <a:t>Podatnik B</a:t>
                      </a:r>
                    </a:p>
                  </a:txBody>
                  <a:tcPr/>
                </a:tc>
                <a:tc>
                  <a:txBody>
                    <a:bodyPr/>
                    <a:lstStyle/>
                    <a:p>
                      <a:r>
                        <a:rPr lang="pl-PL" dirty="0"/>
                        <a:t>Konsument</a:t>
                      </a:r>
                    </a:p>
                  </a:txBody>
                  <a:tcPr/>
                </a:tc>
                <a:extLst>
                  <a:ext uri="{0D108BD9-81ED-4DB2-BD59-A6C34878D82A}">
                    <a16:rowId xmlns:a16="http://schemas.microsoft.com/office/drawing/2014/main" val="10005"/>
                  </a:ext>
                </a:extLst>
              </a:tr>
              <a:tr h="757241">
                <a:tc>
                  <a:txBody>
                    <a:bodyPr/>
                    <a:lstStyle/>
                    <a:p>
                      <a:r>
                        <a:rPr lang="pl-PL" dirty="0"/>
                        <a:t>Zakup-&gt;sprzedaż</a:t>
                      </a:r>
                    </a:p>
                    <a:p>
                      <a:r>
                        <a:rPr lang="pl-PL" dirty="0"/>
                        <a:t>VAT</a:t>
                      </a:r>
                    </a:p>
                    <a:p>
                      <a:r>
                        <a:rPr lang="pl-PL" dirty="0"/>
                        <a:t>Odliczenie VAT</a:t>
                      </a:r>
                    </a:p>
                    <a:p>
                      <a:r>
                        <a:rPr lang="pl-PL" dirty="0">
                          <a:solidFill>
                            <a:srgbClr val="FF0000"/>
                          </a:solidFill>
                        </a:rPr>
                        <a:t>VAT do budżetu</a:t>
                      </a:r>
                    </a:p>
                  </a:txBody>
                  <a:tcPr/>
                </a:tc>
                <a:tc>
                  <a:txBody>
                    <a:bodyPr/>
                    <a:lstStyle/>
                    <a:p>
                      <a:r>
                        <a:rPr lang="pl-PL" dirty="0"/>
                        <a:t>100</a:t>
                      </a:r>
                    </a:p>
                    <a:p>
                      <a:r>
                        <a:rPr lang="pl-PL" dirty="0"/>
                        <a:t>23</a:t>
                      </a:r>
                    </a:p>
                    <a:p>
                      <a:r>
                        <a:rPr lang="pl-PL" dirty="0"/>
                        <a:t>-</a:t>
                      </a:r>
                    </a:p>
                    <a:p>
                      <a:r>
                        <a:rPr lang="pl-PL" b="1" dirty="0">
                          <a:solidFill>
                            <a:srgbClr val="FF0000"/>
                          </a:solidFill>
                        </a:rPr>
                        <a:t>23</a:t>
                      </a:r>
                    </a:p>
                  </a:txBody>
                  <a:tcPr/>
                </a:tc>
                <a:tc>
                  <a:txBody>
                    <a:bodyPr/>
                    <a:lstStyle/>
                    <a:p>
                      <a:r>
                        <a:rPr lang="pl-PL" dirty="0"/>
                        <a:t>200</a:t>
                      </a:r>
                    </a:p>
                    <a:p>
                      <a:r>
                        <a:rPr lang="pl-PL" dirty="0"/>
                        <a:t>46</a:t>
                      </a:r>
                    </a:p>
                    <a:p>
                      <a:r>
                        <a:rPr lang="pl-PL" dirty="0"/>
                        <a:t>23</a:t>
                      </a:r>
                    </a:p>
                    <a:p>
                      <a:r>
                        <a:rPr lang="pl-PL" b="1" dirty="0">
                          <a:solidFill>
                            <a:srgbClr val="FF0000"/>
                          </a:solidFill>
                        </a:rPr>
                        <a:t>23</a:t>
                      </a:r>
                    </a:p>
                    <a:p>
                      <a:endParaRPr lang="pl-PL" dirty="0"/>
                    </a:p>
                  </a:txBody>
                  <a:tcPr/>
                </a:tc>
                <a:tc>
                  <a:txBody>
                    <a:bodyPr/>
                    <a:lstStyle/>
                    <a:p>
                      <a:r>
                        <a:rPr lang="pl-PL" dirty="0"/>
                        <a:t>200</a:t>
                      </a:r>
                    </a:p>
                    <a:p>
                      <a:r>
                        <a:rPr lang="pl-PL" b="1" dirty="0">
                          <a:solidFill>
                            <a:srgbClr val="FF0000"/>
                          </a:solidFill>
                        </a:rPr>
                        <a:t>46</a:t>
                      </a:r>
                    </a:p>
                    <a:p>
                      <a:endParaRPr lang="pl-PL" dirty="0"/>
                    </a:p>
                  </a:txBody>
                  <a:tcPr/>
                </a:tc>
                <a:extLst>
                  <a:ext uri="{0D108BD9-81ED-4DB2-BD59-A6C34878D82A}">
                    <a16:rowId xmlns:a16="http://schemas.microsoft.com/office/drawing/2014/main" val="10006"/>
                  </a:ext>
                </a:extLst>
              </a:tr>
              <a:tr h="437220">
                <a:tc>
                  <a:txBody>
                    <a:bodyPr/>
                    <a:lstStyle/>
                    <a:p>
                      <a:pPr algn="ctr"/>
                      <a:r>
                        <a:rPr lang="pl-PL" dirty="0"/>
                        <a:t>marża</a:t>
                      </a:r>
                    </a:p>
                  </a:txBody>
                  <a:tcPr/>
                </a:tc>
                <a:tc gridSpan="2">
                  <a:txBody>
                    <a:bodyPr/>
                    <a:lstStyle/>
                    <a:p>
                      <a:pPr algn="ctr"/>
                      <a:r>
                        <a:rPr lang="pl-PL" dirty="0"/>
                        <a:t>223 - 123 =</a:t>
                      </a:r>
                      <a:r>
                        <a:rPr lang="pl-PL" b="1" dirty="0">
                          <a:solidFill>
                            <a:srgbClr val="00B050"/>
                          </a:solidFill>
                        </a:rPr>
                        <a:t> 100</a:t>
                      </a:r>
                    </a:p>
                  </a:txBody>
                  <a:tcPr/>
                </a:tc>
                <a:tc hMerge="1">
                  <a:txBody>
                    <a:bodyPr/>
                    <a:lstStyle/>
                    <a:p>
                      <a:endParaRPr lang="pl-PL" dirty="0"/>
                    </a:p>
                  </a:txBody>
                  <a:tcPr/>
                </a:tc>
                <a:tc>
                  <a:txBody>
                    <a:bodyPr/>
                    <a:lstStyle/>
                    <a:p>
                      <a:endParaRPr lang="pl-PL" dirty="0"/>
                    </a:p>
                  </a:txBody>
                  <a:tcPr/>
                </a:tc>
                <a:extLst>
                  <a:ext uri="{0D108BD9-81ED-4DB2-BD59-A6C34878D82A}">
                    <a16:rowId xmlns:a16="http://schemas.microsoft.com/office/drawing/2014/main" val="10007"/>
                  </a:ext>
                </a:extLst>
              </a:tr>
            </a:tbl>
          </a:graphicData>
        </a:graphic>
      </p:graphicFrame>
      <p:sp>
        <p:nvSpPr>
          <p:cNvPr id="3" name="TextBox 4">
            <a:extLst>
              <a:ext uri="{FF2B5EF4-FFF2-40B4-BE49-F238E27FC236}">
                <a16:creationId xmlns:a16="http://schemas.microsoft.com/office/drawing/2014/main" id="{B39926E3-44A2-499A-8CB8-AAA8D73141EA}"/>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Zastosowanie metody fakturowej/neutralność</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Prawo do odliczenia podatku naliczonego</a:t>
            </a:r>
          </a:p>
        </p:txBody>
      </p:sp>
      <p:sp>
        <p:nvSpPr>
          <p:cNvPr id="4" name="pole tekstowe 3">
            <a:extLst>
              <a:ext uri="{FF2B5EF4-FFF2-40B4-BE49-F238E27FC236}">
                <a16:creationId xmlns:a16="http://schemas.microsoft.com/office/drawing/2014/main" id="{C9ECE663-D916-477D-BCDB-B581D74B0452}"/>
              </a:ext>
            </a:extLst>
          </p:cNvPr>
          <p:cNvSpPr txBox="1"/>
          <p:nvPr/>
        </p:nvSpPr>
        <p:spPr>
          <a:xfrm>
            <a:off x="503548" y="2060848"/>
            <a:ext cx="8136904" cy="3139321"/>
          </a:xfrm>
          <a:prstGeom prst="rect">
            <a:avLst/>
          </a:prstGeom>
          <a:noFill/>
        </p:spPr>
        <p:txBody>
          <a:bodyPr wrap="square">
            <a:spAutoFit/>
          </a:bodyPr>
          <a:lstStyle/>
          <a:p>
            <a:r>
              <a:rPr lang="pl-PL" sz="1800" spc="-10" dirty="0">
                <a:latin typeface="Lato" panose="020F0502020204030203"/>
              </a:rPr>
              <a:t>Podatki i inne opłaty, w szczególności podatek VAT, mogą być uznane za wydatki kwalifikowalne tylko wtedy, gdy </a:t>
            </a:r>
            <a:r>
              <a:rPr lang="pl-PL" sz="1800" b="1" u="sng" spc="-10" dirty="0">
                <a:latin typeface="Lato" panose="020F0502020204030203"/>
              </a:rPr>
              <a:t>brak jest prawnej MOŻLIWOŚCI ICH ODZYSKANIA na mocy prawodawstwa krajowego.</a:t>
            </a:r>
          </a:p>
          <a:p>
            <a:endParaRPr lang="pl-PL" sz="1800" b="1" u="sng" spc="-10" dirty="0">
              <a:latin typeface="Lato" panose="020F0502020204030203"/>
            </a:endParaRPr>
          </a:p>
          <a:p>
            <a:endParaRPr lang="pl-PL" altLang="pl-PL" sz="1800" b="1" u="sng" dirty="0">
              <a:latin typeface="Lato" panose="020F0502020204030203"/>
            </a:endParaRPr>
          </a:p>
          <a:p>
            <a:endParaRPr lang="pl-PL" altLang="pl-PL" b="1" u="sng" dirty="0">
              <a:latin typeface="Lato" panose="020F0502020204030203"/>
            </a:endParaRPr>
          </a:p>
          <a:p>
            <a:r>
              <a:rPr lang="pl-PL" altLang="pl-PL" sz="1800" b="1" dirty="0">
                <a:latin typeface="Lato" panose="020F0502020204030203"/>
              </a:rPr>
              <a:t>Art. 86 ust. 1 ustawy o VAT:</a:t>
            </a:r>
          </a:p>
          <a:p>
            <a:r>
              <a:rPr lang="pl-PL" altLang="pl-PL" u="sng" dirty="0">
                <a:latin typeface="Lato" panose="020F0502020204030203"/>
              </a:rPr>
              <a:t>W</a:t>
            </a:r>
            <a:r>
              <a:rPr lang="pl-PL" altLang="pl-PL" sz="1800" u="sng" dirty="0">
                <a:latin typeface="Lato" panose="020F0502020204030203"/>
              </a:rPr>
              <a:t> zakresie</a:t>
            </a:r>
            <a:r>
              <a:rPr lang="pl-PL" altLang="pl-PL" sz="1800" dirty="0">
                <a:latin typeface="Lato" panose="020F0502020204030203"/>
              </a:rPr>
              <a:t>, w jakim towary i usługi są wykorzystywane do wykonywania </a:t>
            </a:r>
            <a:r>
              <a:rPr lang="pl-PL" altLang="pl-PL" sz="1800" u="sng" dirty="0">
                <a:latin typeface="Lato" panose="020F0502020204030203"/>
              </a:rPr>
              <a:t>czynności opodatkowanych</a:t>
            </a:r>
            <a:r>
              <a:rPr lang="pl-PL" altLang="pl-PL" sz="1800" dirty="0">
                <a:latin typeface="Lato" panose="020F0502020204030203"/>
              </a:rPr>
              <a:t>, </a:t>
            </a:r>
            <a:r>
              <a:rPr lang="pl-PL" altLang="pl-PL" sz="1800" u="sng" dirty="0">
                <a:latin typeface="Lato" panose="020F0502020204030203"/>
              </a:rPr>
              <a:t>podatnikowi</a:t>
            </a:r>
            <a:r>
              <a:rPr lang="pl-PL" altLang="pl-PL" sz="1800" dirty="0">
                <a:latin typeface="Lato" panose="020F0502020204030203"/>
              </a:rPr>
              <a:t>, o którym mowa w art. 15, przysługuje </a:t>
            </a:r>
            <a:r>
              <a:rPr lang="pl-PL" altLang="pl-PL" sz="1800" b="1" u="sng" dirty="0">
                <a:latin typeface="Lato" panose="020F0502020204030203"/>
              </a:rPr>
              <a:t>PRAWO DO OBNIŻENIA KWOTY PODATKU NALEŻNEGO O KWOTĘ PODATKU NALICZONEGO.</a:t>
            </a:r>
            <a:endParaRPr lang="pl-PL" b="1" u="sng" dirty="0">
              <a:latin typeface="Lato" panose="020F0502020204030203"/>
            </a:endParaRPr>
          </a:p>
        </p:txBody>
      </p:sp>
      <p:sp>
        <p:nvSpPr>
          <p:cNvPr id="2" name="Nie równa się 1">
            <a:extLst>
              <a:ext uri="{FF2B5EF4-FFF2-40B4-BE49-F238E27FC236}">
                <a16:creationId xmlns:a16="http://schemas.microsoft.com/office/drawing/2014/main" id="{1FF8C0FC-B10C-487A-AEAF-CEE5A209BD1B}"/>
              </a:ext>
            </a:extLst>
          </p:cNvPr>
          <p:cNvSpPr/>
          <p:nvPr/>
        </p:nvSpPr>
        <p:spPr>
          <a:xfrm>
            <a:off x="3851920" y="3121918"/>
            <a:ext cx="1188132" cy="379090"/>
          </a:xfrm>
          <a:prstGeom prst="mathNotEqual">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rgbClr val="FFC000"/>
              </a:solidFill>
            </a:endParaRPr>
          </a:p>
        </p:txBody>
      </p:sp>
    </p:spTree>
    <p:extLst>
      <p:ext uri="{BB962C8B-B14F-4D97-AF65-F5344CB8AC3E}">
        <p14:creationId xmlns:p14="http://schemas.microsoft.com/office/powerpoint/2010/main" val="129124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55577" y="1539875"/>
            <a:ext cx="7632774" cy="2831544"/>
          </a:xfrm>
          <a:prstGeom prst="rect">
            <a:avLst/>
          </a:prstGeom>
          <a:noFill/>
        </p:spPr>
        <p:txBody>
          <a:bodyPr wrap="square">
            <a:spAutoFit/>
          </a:bodyPr>
          <a:lstStyle/>
          <a:p>
            <a:r>
              <a:rPr lang="pl-PL" sz="1600" b="1" i="0" dirty="0">
                <a:solidFill>
                  <a:srgbClr val="333333"/>
                </a:solidFill>
                <a:effectLst/>
                <a:latin typeface="Lato" panose="020F0502020204030203"/>
              </a:rPr>
              <a:t>Art. 69 ust. 3 lit. c) </a:t>
            </a:r>
            <a:r>
              <a:rPr lang="pl-PL" sz="1600" b="1" i="0" dirty="0">
                <a:solidFill>
                  <a:srgbClr val="333333"/>
                </a:solidFill>
                <a:effectLst/>
                <a:latin typeface="Lato" panose="020F0502020204030203"/>
                <a:hlinkClick r:id="rId3" action="ppaction://hlinksldjump"/>
              </a:rPr>
              <a:t>ROZPORZĄDZENIA</a:t>
            </a:r>
            <a:r>
              <a:rPr lang="pl-PL" sz="1600" b="1" i="0" dirty="0">
                <a:solidFill>
                  <a:srgbClr val="333333"/>
                </a:solidFill>
                <a:effectLst/>
                <a:latin typeface="Lato" panose="020F0502020204030203"/>
              </a:rPr>
              <a:t> PARLAMENTU EUROPEJSKIEGO I RADY (UE) NR 1303/2013 </a:t>
            </a:r>
            <a:r>
              <a:rPr lang="pl-PL" sz="1600" i="0" dirty="0">
                <a:solidFill>
                  <a:srgbClr val="333333"/>
                </a:solidFill>
                <a:effectLst/>
                <a:latin typeface="Lato" panose="020F0502020204030203"/>
              </a:rPr>
              <a:t>z dnia 17 grudnia 2013 r. ustanawiające wspólne przepisy dotyczące Europejskiego Funduszu Rozwoju Regionalnego, Europejskiego Funduszu Społecznego, Funduszu Spójności, Europejskiego Funduszu Rolnego na rzecz Rozwoju Obszarów Wiejskich oraz Europejskiego Funduszu Morskiego i Rybackiego oraz ustanawiające przepisy ogólne dotyczące Europejskiego Funduszu Rozwoju Regionalnego, Europejskiego Funduszu Społecznego, Funduszu Spójności i Europejskiego Funduszu Morskiego i Rybackiego oraz uchylające rozporządzenie Rady (WE) nr 1083/2006</a:t>
            </a:r>
          </a:p>
          <a:p>
            <a:pPr algn="ctr"/>
            <a:endParaRPr lang="pl-PL" sz="1400" b="1" spc="-10" dirty="0">
              <a:solidFill>
                <a:srgbClr val="333333"/>
              </a:solidFill>
              <a:latin typeface="Lato" panose="020F0502020204030203"/>
            </a:endParaRPr>
          </a:p>
          <a:p>
            <a:pPr algn="ctr"/>
            <a:endParaRPr lang="en-GB" sz="2000" b="1"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Podstawa prawna kwalifikowalności podatku VAT </a:t>
            </a:r>
          </a:p>
          <a:p>
            <a:pPr algn="ctr">
              <a:spcBef>
                <a:spcPts val="0"/>
              </a:spcBef>
              <a:buNone/>
            </a:pPr>
            <a:r>
              <a:rPr lang="pl-PL" altLang="pl-PL" sz="1800" b="1" dirty="0">
                <a:latin typeface="Novecento wide Book"/>
              </a:rPr>
              <a:t>w perspektywie 2014 – 2020</a:t>
            </a:r>
          </a:p>
        </p:txBody>
      </p:sp>
      <p:graphicFrame>
        <p:nvGraphicFramePr>
          <p:cNvPr id="2" name="Diagram 1">
            <a:extLst>
              <a:ext uri="{FF2B5EF4-FFF2-40B4-BE49-F238E27FC236}">
                <a16:creationId xmlns:a16="http://schemas.microsoft.com/office/drawing/2014/main" id="{20D60E0B-ECC1-41D0-B3A8-680FCE1D7E9C}"/>
              </a:ext>
            </a:extLst>
          </p:cNvPr>
          <p:cNvGraphicFramePr/>
          <p:nvPr>
            <p:extLst>
              <p:ext uri="{D42A27DB-BD31-4B8C-83A1-F6EECF244321}">
                <p14:modId xmlns:p14="http://schemas.microsoft.com/office/powerpoint/2010/main" val="789499351"/>
              </p:ext>
            </p:extLst>
          </p:nvPr>
        </p:nvGraphicFramePr>
        <p:xfrm>
          <a:off x="899592" y="2924944"/>
          <a:ext cx="7272808" cy="3933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3378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Ryzyka związane z ustaleniem kwalifikowalności podatku VAT</a:t>
            </a:r>
          </a:p>
        </p:txBody>
      </p:sp>
      <p:graphicFrame>
        <p:nvGraphicFramePr>
          <p:cNvPr id="5" name="Symbol zastępczy zawartości 4">
            <a:extLst>
              <a:ext uri="{FF2B5EF4-FFF2-40B4-BE49-F238E27FC236}">
                <a16:creationId xmlns:a16="http://schemas.microsoft.com/office/drawing/2014/main" id="{61EF4EE5-B764-46D7-A5F7-0B0792197154}"/>
              </a:ext>
            </a:extLst>
          </p:cNvPr>
          <p:cNvGraphicFramePr>
            <a:graphicFrameLocks noGrp="1"/>
          </p:cNvGraphicFramePr>
          <p:nvPr>
            <p:ph idx="1"/>
            <p:extLst>
              <p:ext uri="{D42A27DB-BD31-4B8C-83A1-F6EECF244321}">
                <p14:modId xmlns:p14="http://schemas.microsoft.com/office/powerpoint/2010/main" val="23742688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121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a:extLst>
              <a:ext uri="{FF2B5EF4-FFF2-40B4-BE49-F238E27FC236}">
                <a16:creationId xmlns:a16="http://schemas.microsoft.com/office/drawing/2014/main" id="{488A86DB-A840-480C-81C7-B7CA39F4DD82}"/>
              </a:ext>
            </a:extLst>
          </p:cNvPr>
          <p:cNvSpPr txBox="1">
            <a:spLocks noChangeArrowheads="1"/>
          </p:cNvSpPr>
          <p:nvPr/>
        </p:nvSpPr>
        <p:spPr bwMode="auto">
          <a:xfrm>
            <a:off x="179388" y="69215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Zasady podatku od wartości dodanej</a:t>
            </a:r>
          </a:p>
        </p:txBody>
      </p:sp>
      <p:sp>
        <p:nvSpPr>
          <p:cNvPr id="4" name="Symbol zastępczy tekstu 3">
            <a:extLst>
              <a:ext uri="{FF2B5EF4-FFF2-40B4-BE49-F238E27FC236}">
                <a16:creationId xmlns:a16="http://schemas.microsoft.com/office/drawing/2014/main" id="{44AAC258-7FFE-4D91-83F3-02750F397A55}"/>
              </a:ext>
            </a:extLst>
          </p:cNvPr>
          <p:cNvSpPr>
            <a:spLocks noGrp="1"/>
          </p:cNvSpPr>
          <p:nvPr>
            <p:ph type="body" idx="1"/>
          </p:nvPr>
        </p:nvSpPr>
        <p:spPr>
          <a:xfrm>
            <a:off x="457200" y="2946648"/>
            <a:ext cx="8229600" cy="964704"/>
          </a:xfrm>
        </p:spPr>
        <p:txBody>
          <a:bodyPr/>
          <a:lstStyle/>
          <a:p>
            <a:pPr marL="0" indent="0" algn="just">
              <a:buNone/>
            </a:pPr>
            <a:r>
              <a:rPr lang="pl-PL" sz="1800" i="1" dirty="0">
                <a:solidFill>
                  <a:srgbClr val="333333"/>
                </a:solidFill>
                <a:effectLst/>
                <a:latin typeface="Lato"/>
                <a:ea typeface="Times New Roman" panose="02020603050405020304" pitchFamily="18" charset="0"/>
              </a:rPr>
              <a:t>„Poza granicami codzienności (…) rozciąga się świat VAT, niczym podatkowy lunapark, w którym rzeczywistość i zasady prawa są zawieszone lub odwrócone”</a:t>
            </a:r>
            <a:endParaRPr lang="pl-PL" sz="1800" i="1" dirty="0">
              <a:effectLst/>
              <a:latin typeface="Lato"/>
              <a:ea typeface="Times New Roman" panose="02020603050405020304" pitchFamily="18" charset="0"/>
            </a:endParaRPr>
          </a:p>
          <a:p>
            <a:pPr marL="0" indent="0" algn="just">
              <a:buNone/>
            </a:pPr>
            <a:r>
              <a:rPr lang="pl-PL" sz="1600" dirty="0">
                <a:solidFill>
                  <a:srgbClr val="333333"/>
                </a:solidFill>
                <a:effectLst/>
                <a:latin typeface="Lato"/>
                <a:ea typeface="Times New Roman" panose="02020603050405020304" pitchFamily="18" charset="0"/>
              </a:rPr>
              <a:t>Lord </a:t>
            </a:r>
            <a:r>
              <a:rPr lang="pl-PL" sz="1600" dirty="0" err="1">
                <a:solidFill>
                  <a:srgbClr val="333333"/>
                </a:solidFill>
                <a:effectLst/>
                <a:latin typeface="Lato"/>
                <a:ea typeface="Times New Roman" panose="02020603050405020304" pitchFamily="18" charset="0"/>
              </a:rPr>
              <a:t>Justice</a:t>
            </a:r>
            <a:r>
              <a:rPr lang="pl-PL" sz="1600" dirty="0">
                <a:solidFill>
                  <a:srgbClr val="333333"/>
                </a:solidFill>
                <a:effectLst/>
                <a:latin typeface="Lato"/>
                <a:ea typeface="Times New Roman" panose="02020603050405020304" pitchFamily="18" charset="0"/>
              </a:rPr>
              <a:t> </a:t>
            </a:r>
            <a:r>
              <a:rPr lang="pl-PL" sz="1600" dirty="0" err="1">
                <a:solidFill>
                  <a:srgbClr val="333333"/>
                </a:solidFill>
                <a:effectLst/>
                <a:latin typeface="Lato"/>
                <a:ea typeface="Times New Roman" panose="02020603050405020304" pitchFamily="18" charset="0"/>
              </a:rPr>
              <a:t>Sedley</a:t>
            </a:r>
            <a:endParaRPr lang="pl-PL" sz="1600" dirty="0">
              <a:effectLst/>
              <a:latin typeface="Lato"/>
              <a:ea typeface="Times New Roman" panose="02020603050405020304" pitchFamily="18" charset="0"/>
            </a:endParaRPr>
          </a:p>
          <a:p>
            <a:endParaRPr lang="pl-PL"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Zakres opodatkowania</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479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defRPr/>
            </a:pPr>
            <a:r>
              <a:rPr lang="pl-PL" sz="1800" b="1" dirty="0">
                <a:latin typeface="Novecento wide Book"/>
              </a:rPr>
              <a:t>Zakres opodatkowania</a:t>
            </a:r>
            <a:endParaRPr lang="pl-PL" altLang="pl-PL" sz="1800" b="1" dirty="0">
              <a:latin typeface="Novecento wide Book"/>
            </a:endParaRPr>
          </a:p>
          <a:p>
            <a:pPr lvl="0" algn="ctr">
              <a:spcBef>
                <a:spcPts val="0"/>
              </a:spcBef>
              <a:buNone/>
            </a:pPr>
            <a:r>
              <a:rPr lang="pl-PL" sz="1800" b="1" dirty="0">
                <a:latin typeface="Novecento wide Book"/>
              </a:rPr>
              <a:t>Czynności podlegające opodatkowaniu</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263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628800"/>
            <a:ext cx="7920880" cy="39703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1"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Art.  5 ustawy o VAT: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1. Opodatkowaniu podatkiem od towarów i usług, zwanym dalej "podatkiem", podlegają:</a:t>
            </a: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defRPr/>
            </a:pPr>
            <a:r>
              <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odpłatna dostawa towarów i odpłatne świadczenie usług na terytorium kraju;</a:t>
            </a: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defRPr/>
            </a:pPr>
            <a:r>
              <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eksport towarów;</a:t>
            </a: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defRPr/>
            </a:pPr>
            <a:r>
              <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import towarów na terytorium kraju;</a:t>
            </a: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defRPr/>
            </a:pPr>
            <a:r>
              <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wewnątrzwspólnotowe nabycie towarów za wynagrodzeniem na terytorium kraju;</a:t>
            </a:r>
          </a:p>
          <a:p>
            <a:pPr marL="342900" marR="0" lvl="0" indent="-342900" algn="l" defTabSz="914400" rtl="0" eaLnBrk="0" fontAlgn="base" latinLnBrk="0" hangingPunct="0">
              <a:lnSpc>
                <a:spcPct val="100000"/>
              </a:lnSpc>
              <a:spcBef>
                <a:spcPct val="0"/>
              </a:spcBef>
              <a:spcAft>
                <a:spcPct val="0"/>
              </a:spcAft>
              <a:buClrTx/>
              <a:buSzTx/>
              <a:buFont typeface="+mj-lt"/>
              <a:buAutoNum type="arabicParenR"/>
              <a:tabLst/>
              <a:defRPr/>
            </a:pPr>
            <a:r>
              <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wewnątrzwspólnotowa dostawa towarów.</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b="0" i="0" u="none" strike="noStrike" kern="1200" cap="none" spc="0" normalizeH="0" baseline="0" noProof="0" dirty="0">
                <a:ln>
                  <a:noFill/>
                </a:ln>
                <a:solidFill>
                  <a:prstClr val="black"/>
                </a:solidFill>
                <a:effectLst/>
                <a:uLnTx/>
                <a:uFillTx/>
                <a:latin typeface="Lato" panose="020F0502020204030203"/>
                <a:ea typeface="+mn-ea"/>
                <a:cs typeface="Arial" panose="020B0604020202020204" pitchFamily="34" charset="0"/>
              </a:rPr>
              <a:t>2. Czynności określone w ust. 1 podlegają opodatkowaniu niezależnie od tego, czy zostały wykonane z zachowaniem warunków oraz form określonych przepisami prawa.</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Czynności podlegające opodatkowaniu</a:t>
            </a:r>
          </a:p>
        </p:txBody>
      </p:sp>
    </p:spTree>
    <p:extLst>
      <p:ext uri="{BB962C8B-B14F-4D97-AF65-F5344CB8AC3E}">
        <p14:creationId xmlns:p14="http://schemas.microsoft.com/office/powerpoint/2010/main" val="28569934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551563"/>
            <a:ext cx="7992888" cy="35086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10" normalizeH="0" baseline="0" noProof="0" dirty="0">
              <a:ln>
                <a:noFill/>
              </a:ln>
              <a:solidFill>
                <a:srgbClr val="636466"/>
              </a:solidFill>
              <a:effectLst/>
              <a:uLnTx/>
              <a:uFillTx/>
              <a:latin typeface="Lato" panose="020F0502020204030203" pitchFamily="34" charset="-18"/>
              <a:ea typeface="+mn-ea"/>
              <a:cs typeface="Arial" panose="020B0604020202020204" pitchFamily="34" charset="0"/>
            </a:endParaRPr>
          </a:p>
          <a:p>
            <a:pPr algn="l"/>
            <a:r>
              <a:rPr lang="pl-PL" sz="1600" b="1" i="0" dirty="0">
                <a:effectLst/>
                <a:latin typeface="Lato" panose="020F0502020204030203"/>
              </a:rPr>
              <a:t>Art.  7 ust. 1 ustawy o VAT:</a:t>
            </a:r>
          </a:p>
          <a:p>
            <a:pPr algn="l"/>
            <a:r>
              <a:rPr lang="pl-PL" sz="1600" b="0" i="0" dirty="0">
                <a:effectLst/>
                <a:latin typeface="Lato" panose="020F0502020204030203"/>
              </a:rPr>
              <a:t>Przez dostawę towarów, o której mowa w art. 5 ust. 1 pkt 1, rozumie się przeniesienie prawa do rozporządzania towarami jak właściciel, w tym również:</a:t>
            </a:r>
          </a:p>
          <a:p>
            <a:pPr marL="342900" indent="-342900" algn="l">
              <a:buFont typeface="+mj-lt"/>
              <a:buAutoNum type="arabicParenR"/>
            </a:pPr>
            <a:r>
              <a:rPr lang="pl-PL" sz="1600" b="0" i="0" dirty="0">
                <a:effectLst/>
                <a:latin typeface="Lato" panose="020F0502020204030203"/>
              </a:rPr>
              <a:t>przeniesienie z nakazu organu władzy publicznej lub podmiotu działającego w imieniu takiego organu lub przeniesienie z mocy prawa własności towarów w zamian za </a:t>
            </a:r>
            <a:r>
              <a:rPr lang="pl-PL" sz="1600" b="1" i="0" dirty="0">
                <a:effectLst/>
                <a:latin typeface="Lato" panose="020F0502020204030203"/>
              </a:rPr>
              <a:t>odszkodowanie</a:t>
            </a:r>
            <a:r>
              <a:rPr lang="pl-PL" sz="1600" b="0" i="0" dirty="0">
                <a:effectLst/>
                <a:latin typeface="Lato" panose="020F0502020204030203"/>
              </a:rPr>
              <a:t>;</a:t>
            </a:r>
          </a:p>
          <a:p>
            <a:pPr marL="342900" indent="-342900" algn="l">
              <a:buFont typeface="+mj-lt"/>
              <a:buAutoNum type="arabicParenR"/>
            </a:pPr>
            <a:r>
              <a:rPr lang="pl-PL" sz="1600" b="0" i="0" dirty="0">
                <a:effectLst/>
                <a:latin typeface="Lato" panose="020F0502020204030203"/>
              </a:rPr>
              <a:t>wydanie towarów na podstawie umowy dzierżawy, najmu, leasingu lub innej umowy o podobnym charakterze (…)</a:t>
            </a:r>
          </a:p>
          <a:p>
            <a:pPr marL="342900" indent="-342900" algn="l">
              <a:buFont typeface="+mj-lt"/>
              <a:buAutoNum type="arabicParenR"/>
            </a:pPr>
            <a:r>
              <a:rPr lang="pl-PL" sz="1600" b="0" i="0" dirty="0">
                <a:effectLst/>
                <a:latin typeface="Lato" panose="020F0502020204030203"/>
              </a:rPr>
              <a:t>wydanie towarów na podstawie umowy komisu (…)</a:t>
            </a:r>
          </a:p>
          <a:p>
            <a:pPr marL="342900" indent="-342900" algn="l">
              <a:buFont typeface="+mj-lt"/>
              <a:buAutoNum type="arabicParenR"/>
            </a:pPr>
            <a:r>
              <a:rPr lang="pl-PL" sz="1600" b="0" i="0" dirty="0">
                <a:effectLst/>
                <a:latin typeface="Lato" panose="020F0502020204030203"/>
              </a:rPr>
              <a:t>wydanie towarów komitentowi przez komisanta na podstawie umowy komisu (…)</a:t>
            </a:r>
          </a:p>
          <a:p>
            <a:pPr marL="342900" indent="-342900" algn="l">
              <a:buFont typeface="+mj-lt"/>
              <a:buAutoNum type="arabicParenR"/>
            </a:pPr>
            <a:r>
              <a:rPr lang="pl-PL" sz="1600" b="0" i="0" dirty="0">
                <a:effectLst/>
                <a:latin typeface="Lato" panose="020F0502020204030203"/>
              </a:rPr>
              <a:t>ustanowienie spółdzielczych praw do lokalu mieszkalnego</a:t>
            </a:r>
          </a:p>
          <a:p>
            <a:pPr marL="342900" indent="-342900" algn="l">
              <a:buFont typeface="+mj-lt"/>
              <a:buAutoNum type="arabicParenR"/>
            </a:pPr>
            <a:r>
              <a:rPr lang="pl-PL" sz="1600" b="0" i="0" dirty="0">
                <a:effectLst/>
                <a:latin typeface="Lato" panose="020F0502020204030203"/>
              </a:rPr>
              <a:t>oddanie gruntów w użytkowanie wieczyste;</a:t>
            </a:r>
          </a:p>
          <a:p>
            <a:pPr marL="342900" indent="-342900" algn="l">
              <a:buFont typeface="+mj-lt"/>
              <a:buAutoNum type="arabicParenR"/>
            </a:pPr>
            <a:r>
              <a:rPr lang="pl-PL" sz="1600" b="0" i="0" dirty="0">
                <a:effectLst/>
                <a:latin typeface="Lato" panose="020F0502020204030203"/>
              </a:rPr>
              <a:t>zbycie praw, o których mowa w pkt 5 i 6.</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Odpłatna dostawa towarów</a:t>
            </a:r>
          </a:p>
        </p:txBody>
      </p:sp>
    </p:spTree>
    <p:extLst>
      <p:ext uri="{BB962C8B-B14F-4D97-AF65-F5344CB8AC3E}">
        <p14:creationId xmlns:p14="http://schemas.microsoft.com/office/powerpoint/2010/main" val="12317929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905506"/>
            <a:ext cx="7740823" cy="2800767"/>
          </a:xfrm>
          <a:prstGeom prst="rect">
            <a:avLst/>
          </a:prstGeom>
          <a:noFill/>
        </p:spPr>
        <p:txBody>
          <a:bodyPr wrap="square">
            <a:spAutoFit/>
          </a:bodyPr>
          <a:lstStyle/>
          <a:p>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Orzecznictwo Europejskiego Trybunału Sprawiedliwości wskazuje, że odpłatność ma miejsce, gdy:</a:t>
            </a:r>
          </a:p>
          <a:p>
            <a:pPr marL="342900" indent="-342900">
              <a:buFont typeface="+mj-lt"/>
              <a:buAutoNum type="arabicParenR"/>
            </a:pP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istnieje </a:t>
            </a:r>
            <a:r>
              <a:rPr lang="pl-PL" sz="1600" b="1" dirty="0">
                <a:solidFill>
                  <a:srgbClr val="000000"/>
                </a:solidFill>
                <a:effectLst/>
                <a:latin typeface="Lato" panose="020F0502020204030203"/>
                <a:ea typeface="Times New Roman" panose="02020603050405020304" pitchFamily="18" charset="0"/>
                <a:cs typeface="Times New Roman" panose="02020603050405020304" pitchFamily="18" charset="0"/>
              </a:rPr>
              <a:t>bezpośredni związek </a:t>
            </a: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pomiędzy dostawą towarów lub świadczeniem usług, a otrzymanym wynagrodzeniem będącym świadczeniem wzajemnym,</a:t>
            </a:r>
          </a:p>
          <a:p>
            <a:pPr marL="342900" indent="-342900">
              <a:buFont typeface="+mj-lt"/>
              <a:buAutoNum type="arabicParenR"/>
            </a:pP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dostawcę towarów lub usługodawcę łączy z odbiorcą </a:t>
            </a:r>
            <a:r>
              <a:rPr lang="pl-PL" sz="1600" b="1" dirty="0">
                <a:solidFill>
                  <a:srgbClr val="000000"/>
                </a:solidFill>
                <a:effectLst/>
                <a:latin typeface="Lato" panose="020F0502020204030203"/>
                <a:ea typeface="Times New Roman" panose="02020603050405020304" pitchFamily="18" charset="0"/>
                <a:cs typeface="Times New Roman" panose="02020603050405020304" pitchFamily="18" charset="0"/>
              </a:rPr>
              <a:t>stosunek prawny</a:t>
            </a: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 z którego wynika obowiązek dostawy towarów lub świadczenia usług oraz wysokość wynagrodzenia (świadczenia wzajemnego) za dokonanie tych czynności,</a:t>
            </a:r>
          </a:p>
          <a:p>
            <a:pPr marL="342900" indent="-342900">
              <a:buFont typeface="+mj-lt"/>
              <a:buAutoNum type="arabicParenR"/>
            </a:pP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wynagrodzenie jest </a:t>
            </a:r>
            <a:r>
              <a:rPr lang="pl-PL" sz="1600" b="1" dirty="0">
                <a:solidFill>
                  <a:srgbClr val="000000"/>
                </a:solidFill>
                <a:effectLst/>
                <a:latin typeface="Lato" panose="020F0502020204030203"/>
                <a:ea typeface="Times New Roman" panose="02020603050405020304" pitchFamily="18" charset="0"/>
                <a:cs typeface="Times New Roman" panose="02020603050405020304" pitchFamily="18" charset="0"/>
              </a:rPr>
              <a:t>wyrażalne w pieniądzu</a:t>
            </a: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 co oznacza, że istnieje możliwość określenia ceny wyrażonej w pieniądzu w stosunku do świadczenia wzajemnego stanowiącego wynagrodzenie za dostawę towarów lub świadczenie usług.</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Odpłatność czynności</a:t>
            </a:r>
          </a:p>
        </p:txBody>
      </p:sp>
    </p:spTree>
    <p:extLst>
      <p:ext uri="{BB962C8B-B14F-4D97-AF65-F5344CB8AC3E}">
        <p14:creationId xmlns:p14="http://schemas.microsoft.com/office/powerpoint/2010/main" val="6428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782395"/>
            <a:ext cx="7560766" cy="3293209"/>
          </a:xfrm>
          <a:prstGeom prst="rect">
            <a:avLst/>
          </a:prstGeom>
          <a:noFill/>
        </p:spPr>
        <p:txBody>
          <a:bodyPr wrap="square">
            <a:spAutoFit/>
          </a:bodyPr>
          <a:lstStyle/>
          <a:p>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Dana czynność podlega opodatkowaniu jedynie wówczas, gdy wykonywana jest w ramach umowy zobowiązaniowej, a jedna ze stron transakcji może zostać uznana za bezpośredniego beneficjenta tej czynności. Przy czym związek pomiędzy otrzymywaną płatnością, a świadczeniem na rzecz dokonującego płatności musi mieć charakter bezpośredni i na tyle wyraźny, aby można stwierdzić, że </a:t>
            </a:r>
            <a:r>
              <a:rPr lang="pl-PL" sz="1600" b="1" dirty="0">
                <a:solidFill>
                  <a:srgbClr val="000000"/>
                </a:solidFill>
                <a:effectLst/>
                <a:latin typeface="Lato" panose="020F0502020204030203"/>
                <a:ea typeface="Times New Roman" panose="02020603050405020304" pitchFamily="18" charset="0"/>
                <a:cs typeface="Times New Roman" panose="02020603050405020304" pitchFamily="18" charset="0"/>
              </a:rPr>
              <a:t>płatność następuje w zamian za to świadczenie</a:t>
            </a: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a:t>
            </a:r>
          </a:p>
          <a:p>
            <a:endParaRPr lang="pl-PL" sz="1600" dirty="0">
              <a:solidFill>
                <a:srgbClr val="000000"/>
              </a:solidFill>
              <a:latin typeface="Lato" panose="020F0502020204030203"/>
              <a:ea typeface="Calibri" panose="020F0502020204030204" pitchFamily="34" charset="0"/>
              <a:cs typeface="Times New Roman" panose="02020603050405020304" pitchFamily="18" charset="0"/>
            </a:endParaRPr>
          </a:p>
          <a:p>
            <a:r>
              <a:rPr lang="pl-PL" sz="1600" dirty="0">
                <a:solidFill>
                  <a:srgbClr val="000000"/>
                </a:solidFill>
                <a:latin typeface="Lato" panose="020F0502020204030203"/>
                <a:ea typeface="Times New Roman" panose="02020603050405020304" pitchFamily="18" charset="0"/>
                <a:cs typeface="Times New Roman" panose="02020603050405020304" pitchFamily="18" charset="0"/>
              </a:rPr>
              <a:t>O</a:t>
            </a: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trzymane środki pieniężne – stanowiące odszkodowanie – nie podlegają opodatkowaniu podatkiem od towarów i usług i nie mogą być udokumentowane fakturą. Czynność ta, jako niepodlegająca opodatkowaniu podatkiem od towarów i usług, winna być udokumentowana innym dokumentem niż faktura zarezerwowana dla dokumentowania czynności z zakres ustawy o podatku od towarów i usług, np. </a:t>
            </a:r>
            <a:r>
              <a:rPr lang="pl-PL" sz="1600" b="1" dirty="0">
                <a:solidFill>
                  <a:srgbClr val="000000"/>
                </a:solidFill>
                <a:effectLst/>
                <a:latin typeface="Lato" panose="020F0502020204030203"/>
                <a:ea typeface="Times New Roman" panose="02020603050405020304" pitchFamily="18" charset="0"/>
                <a:cs typeface="Times New Roman" panose="02020603050405020304" pitchFamily="18" charset="0"/>
              </a:rPr>
              <a:t>notą obciążeniową</a:t>
            </a:r>
            <a:r>
              <a:rPr lang="pl-PL" sz="1600" dirty="0">
                <a:solidFill>
                  <a:srgbClr val="000000"/>
                </a:solidFill>
                <a:effectLst/>
                <a:latin typeface="Lato" panose="020F0502020204030203"/>
                <a:ea typeface="Times New Roman" panose="02020603050405020304" pitchFamily="18" charset="0"/>
                <a:cs typeface="Times New Roman" panose="02020603050405020304" pitchFamily="18" charset="0"/>
              </a:rPr>
              <a:t>.</a:t>
            </a:r>
            <a:endParaRPr lang="pl-PL" sz="1600" dirty="0">
              <a:effectLst/>
              <a:latin typeface="Lato" panose="020F0502020204030203"/>
              <a:ea typeface="Calibri" panose="020F0502020204030204" pitchFamily="34" charset="0"/>
              <a:cs typeface="Times New Roman" panose="02020603050405020304" pitchFamily="18"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Odpłatna dostawa towarów a odszkodowanie</a:t>
            </a:r>
          </a:p>
        </p:txBody>
      </p:sp>
    </p:spTree>
    <p:extLst>
      <p:ext uri="{BB962C8B-B14F-4D97-AF65-F5344CB8AC3E}">
        <p14:creationId xmlns:p14="http://schemas.microsoft.com/office/powerpoint/2010/main" val="17464040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659285"/>
            <a:ext cx="7920880" cy="3539430"/>
          </a:xfrm>
          <a:prstGeom prst="rect">
            <a:avLst/>
          </a:prstGeom>
          <a:noFill/>
        </p:spPr>
        <p:txBody>
          <a:bodyPr wrap="square">
            <a:spAutoFit/>
          </a:bodyPr>
          <a:lstStyle/>
          <a:p>
            <a:pPr>
              <a:spcAft>
                <a:spcPts val="0"/>
              </a:spcAft>
            </a:pPr>
            <a:r>
              <a:rPr lang="pl-PL" sz="1600" dirty="0">
                <a:effectLst/>
                <a:latin typeface="Lato" panose="020F0502020204030203"/>
                <a:ea typeface="Times New Roman" panose="02020603050405020304" pitchFamily="18" charset="0"/>
              </a:rPr>
              <a:t>Opodatkowaniu podatkiem od towarów i usług podlega m.in. odpłatna dostawa towarów na terytorium kraju, przez którą należy rozumieć przeniesienie prawa do rozporządzania towarami jak właściciel, w tym również przeniesienie z nakazu organu władzy publicznej lub podmiotu działającego w imieniu takiego organu lub przeniesienie z mocy prawa własności towarów w zamian za odszkodowanie (art. 5 ust. 1 pkt 1 i art. 7 ust. 1 pkt 1 ustawy o VAT). W świetle powyższego należy uznać, że </a:t>
            </a:r>
            <a:r>
              <a:rPr lang="pl-PL" sz="1600" b="1" dirty="0">
                <a:effectLst/>
                <a:latin typeface="Lato" panose="020F0502020204030203"/>
                <a:ea typeface="Times New Roman" panose="02020603050405020304" pitchFamily="18" charset="0"/>
              </a:rPr>
              <a:t>w tym przypadku odszkodowanie pełni funkcję wynagrodzenia. Innymi słowy, jeśli wywłaszczenie następuje za wynagrodzeniem (odszkodowaniem), to stanowi ono odpłatną dostawę towarów.</a:t>
            </a:r>
          </a:p>
          <a:p>
            <a:pPr>
              <a:spcAft>
                <a:spcPts val="0"/>
              </a:spcAft>
            </a:pPr>
            <a:endParaRPr lang="pl-PL" sz="1600" dirty="0">
              <a:effectLst/>
              <a:latin typeface="Lato" panose="020F0502020204030203"/>
              <a:ea typeface="Times New Roman" panose="02020603050405020304" pitchFamily="18" charset="0"/>
            </a:endParaRPr>
          </a:p>
          <a:p>
            <a:pPr>
              <a:spcAft>
                <a:spcPts val="0"/>
              </a:spcAft>
            </a:pPr>
            <a:r>
              <a:rPr lang="pl-PL" sz="1600" dirty="0">
                <a:effectLst/>
                <a:latin typeface="Lato" panose="020F0502020204030203"/>
                <a:ea typeface="Calibri" panose="020F0502020204030204" pitchFamily="34" charset="0"/>
              </a:rPr>
              <a:t>W dalszej kolejności należy zwrócić uwagę, że opodatkowaniu podatkiem VAT nie podlega samo odszkodowanie, lecz stanowiące dostawę towarów przeniesienie własności nieruchomości w zamian za wynagrodzenie przyjmujące formę odszkodowania</a:t>
            </a:r>
            <a:endParaRPr lang="pl-PL" sz="1600" b="0" i="0" dirty="0">
              <a:solidFill>
                <a:srgbClr val="333333"/>
              </a:solidFill>
              <a:effectLst/>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Odpłatna dostawa towarów a odszkodowanie</a:t>
            </a:r>
          </a:p>
        </p:txBody>
      </p:sp>
    </p:spTree>
    <p:extLst>
      <p:ext uri="{BB962C8B-B14F-4D97-AF65-F5344CB8AC3E}">
        <p14:creationId xmlns:p14="http://schemas.microsoft.com/office/powerpoint/2010/main" val="34380556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782395"/>
            <a:ext cx="7992888" cy="3293209"/>
          </a:xfrm>
          <a:prstGeom prst="rect">
            <a:avLst/>
          </a:prstGeom>
          <a:noFill/>
        </p:spPr>
        <p:txBody>
          <a:bodyPr wrap="square">
            <a:spAutoFit/>
          </a:bodyPr>
          <a:lstStyle/>
          <a:p>
            <a:pPr algn="l"/>
            <a:r>
              <a:rPr lang="pl-PL" sz="1600" b="1" i="0" dirty="0">
                <a:solidFill>
                  <a:srgbClr val="333333"/>
                </a:solidFill>
                <a:effectLst/>
                <a:latin typeface="Lato" panose="020F0502020204030203"/>
              </a:rPr>
              <a:t>Art.  7 ust. 2 ustawy o VAT:</a:t>
            </a:r>
            <a:r>
              <a:rPr lang="pl-PL" sz="1600" b="0" i="0" dirty="0">
                <a:solidFill>
                  <a:srgbClr val="333333"/>
                </a:solidFill>
                <a:effectLst/>
                <a:latin typeface="Lato" panose="020F0502020204030203"/>
              </a:rPr>
              <a:t/>
            </a:r>
            <a:br>
              <a:rPr lang="pl-PL" sz="1600" b="0" i="0" dirty="0">
                <a:solidFill>
                  <a:srgbClr val="333333"/>
                </a:solidFill>
                <a:effectLst/>
                <a:latin typeface="Lato" panose="020F0502020204030203"/>
              </a:rPr>
            </a:br>
            <a:r>
              <a:rPr lang="pl-PL" sz="1600" b="0" i="0" dirty="0">
                <a:solidFill>
                  <a:srgbClr val="333333"/>
                </a:solidFill>
                <a:effectLst/>
                <a:latin typeface="Lato" panose="020F0502020204030203"/>
              </a:rPr>
              <a:t>Przez dostawę towarów rozumie się również przekazanie nieodpłatnie przez podatnika towarów należących do jego przedsiębiorstwa, w szczególności:</a:t>
            </a:r>
          </a:p>
          <a:p>
            <a:pPr marL="342900" indent="-342900" algn="l">
              <a:buFont typeface="+mj-lt"/>
              <a:buAutoNum type="arabicParenR"/>
            </a:pPr>
            <a:r>
              <a:rPr lang="pl-PL" sz="1600" b="0" i="0" dirty="0">
                <a:solidFill>
                  <a:srgbClr val="333333"/>
                </a:solidFill>
                <a:effectLst/>
                <a:latin typeface="Lato" panose="020F0502020204030203"/>
              </a:rPr>
              <a:t>przekazanie lub zużycie towarów na cele osobiste podatnika lub jego pracowników, w tym byłych pracowników, wspólników, udziałowców, akcjonariuszy, członków spółdzielni i ich domowników, członków organów stanowiących osób prawnych, członków stowarzyszenia,</a:t>
            </a:r>
          </a:p>
          <a:p>
            <a:pPr marL="342900" indent="-342900" algn="l">
              <a:buFont typeface="+mj-lt"/>
              <a:buAutoNum type="arabicParenR"/>
            </a:pPr>
            <a:r>
              <a:rPr lang="pl-PL" sz="1600" b="0" i="0" dirty="0">
                <a:solidFill>
                  <a:srgbClr val="333333"/>
                </a:solidFill>
                <a:effectLst/>
                <a:latin typeface="Lato" panose="020F0502020204030203"/>
              </a:rPr>
              <a:t>wszelkie inne darowizny</a:t>
            </a:r>
          </a:p>
          <a:p>
            <a:pPr algn="just"/>
            <a:r>
              <a:rPr lang="pl-PL" sz="1600" b="0" i="0" dirty="0">
                <a:solidFill>
                  <a:srgbClr val="333333"/>
                </a:solidFill>
                <a:effectLst/>
                <a:latin typeface="Lato" panose="020F0502020204030203"/>
              </a:rPr>
              <a:t>- jeżeli podatnikowi przysługiwało, w całości lub w części, prawo do obniżenia kwoty podatku należnego o kwotę podatku naliczonego z tytułu nabycia, importu lub wytworzenia tych towarów lub ich części składowych.</a:t>
            </a:r>
          </a:p>
          <a:p>
            <a:pPr algn="just"/>
            <a:endParaRPr lang="pl-PL" sz="1600" b="0" i="0" dirty="0">
              <a:solidFill>
                <a:srgbClr val="333333"/>
              </a:solidFill>
              <a:effectLst/>
              <a:latin typeface="Lato" panose="020F0502020204030203"/>
            </a:endParaRPr>
          </a:p>
          <a:p>
            <a:pPr algn="just"/>
            <a:r>
              <a:rPr lang="pl-PL" sz="1600" dirty="0">
                <a:solidFill>
                  <a:srgbClr val="333333"/>
                </a:solidFill>
                <a:latin typeface="Lato" panose="020F0502020204030203"/>
              </a:rPr>
              <a:t>Wyjątki: próbki, prezenty o małej wartości (</a:t>
            </a:r>
            <a:r>
              <a:rPr lang="pl-PL" sz="1600" b="1" dirty="0">
                <a:solidFill>
                  <a:srgbClr val="333333"/>
                </a:solidFill>
                <a:latin typeface="Lato" panose="020F0502020204030203"/>
              </a:rPr>
              <a:t>10</a:t>
            </a:r>
            <a:r>
              <a:rPr lang="pl-PL" sz="1600" dirty="0">
                <a:solidFill>
                  <a:srgbClr val="333333"/>
                </a:solidFill>
                <a:latin typeface="Lato" panose="020F0502020204030203"/>
              </a:rPr>
              <a:t>/100 zł)</a:t>
            </a:r>
            <a:endParaRPr lang="pl-PL" sz="1600" b="0" i="0" dirty="0">
              <a:solidFill>
                <a:srgbClr val="333333"/>
              </a:solidFill>
              <a:effectLst/>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Odpłatna dostawa towarów (nieodpłatna dostawa towarów)</a:t>
            </a:r>
          </a:p>
        </p:txBody>
      </p:sp>
    </p:spTree>
    <p:extLst>
      <p:ext uri="{BB962C8B-B14F-4D97-AF65-F5344CB8AC3E}">
        <p14:creationId xmlns:p14="http://schemas.microsoft.com/office/powerpoint/2010/main" val="2585065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539875"/>
            <a:ext cx="8064896" cy="4555093"/>
          </a:xfrm>
          <a:prstGeom prst="rect">
            <a:avLst/>
          </a:prstGeom>
          <a:noFill/>
        </p:spPr>
        <p:txBody>
          <a:bodyPr wrap="square">
            <a:spAutoFit/>
          </a:bodyPr>
          <a:lstStyle/>
          <a:p>
            <a:r>
              <a:rPr lang="pl-PL" sz="1600" b="0" i="0" u="none" strike="noStrike" baseline="0" dirty="0">
                <a:solidFill>
                  <a:srgbClr val="000000"/>
                </a:solidFill>
                <a:latin typeface="Lato"/>
              </a:rPr>
              <a:t>Na Węgrzech budową autostrad zarządza w imieniu państwa wspólne przedsięwzięcie będące w pełni własnością skarbu państwa. Po zakończeniu budowy autostrady prawa własności są nieodpłatnie przekazywane innej spółce publicznej, która zarządza mieniem państwowym. Jeszcze inne przedsiębiorstwo będące własnością państwa obsługuje autostradę i pobiera opłaty drogowe zawierające VAT. </a:t>
            </a:r>
          </a:p>
          <a:p>
            <a:endParaRPr lang="pl-PL" sz="1600" b="0" i="0" u="none" strike="noStrike" baseline="0" dirty="0">
              <a:solidFill>
                <a:srgbClr val="000000"/>
              </a:solidFill>
              <a:latin typeface="Lato"/>
            </a:endParaRPr>
          </a:p>
          <a:p>
            <a:r>
              <a:rPr lang="pl-PL" sz="1600" b="0" i="0" u="none" strike="noStrike" baseline="0" dirty="0">
                <a:solidFill>
                  <a:srgbClr val="000000"/>
                </a:solidFill>
                <a:latin typeface="Lato"/>
              </a:rPr>
              <a:t>Przedsiębiorstwo zarządzające budową było beneficjentem wsparcia unijnego.              W obliczeniach wskaźnika wydatków kwalifikowalnych przedsiębiorstwa uwzględniono zarówno łączny koszt infrastruktury (wraz z VAT), jak i dochody z tytułu opłat drogowych. Ponieważ przedsiębiorstwo to nie prowadziło żadnej działalności komercyjnej, uznało ono podatek VAT za wydatek kwalifikowalny i złożyło wniosek o odpowiedni zwrot środków. Niemniej </a:t>
            </a:r>
            <a:r>
              <a:rPr lang="pl-PL" sz="1600" b="1" i="0" u="none" strike="noStrike" baseline="0" dirty="0">
                <a:solidFill>
                  <a:srgbClr val="000000"/>
                </a:solidFill>
                <a:latin typeface="Lato"/>
              </a:rPr>
              <a:t>Komisja stanęła na stanowisku, że w zaistniałej sytuacji podatek VAT podlega </a:t>
            </a:r>
            <a:r>
              <a:rPr lang="pl-PL" sz="1600" b="1" i="1" u="none" strike="noStrike" baseline="0" dirty="0">
                <a:solidFill>
                  <a:srgbClr val="000000"/>
                </a:solidFill>
                <a:latin typeface="Lato"/>
              </a:rPr>
              <a:t>de facto </a:t>
            </a:r>
            <a:r>
              <a:rPr lang="pl-PL" sz="1600" b="1" i="0" u="none" strike="noStrike" baseline="0" dirty="0">
                <a:solidFill>
                  <a:srgbClr val="000000"/>
                </a:solidFill>
                <a:latin typeface="Lato"/>
              </a:rPr>
              <a:t>odzyskaniu za sprawą przedsiębiorstwa pobierającego opłaty drogowe i w związku z tym jest niekwalifikowalny. </a:t>
            </a:r>
            <a:r>
              <a:rPr lang="pl-PL" sz="1600" b="0" i="0" u="none" strike="noStrike" baseline="0" dirty="0">
                <a:solidFill>
                  <a:srgbClr val="000000"/>
                </a:solidFill>
                <a:latin typeface="Lato"/>
              </a:rPr>
              <a:t>Wyrok TSUE potwierdził stanowisko Komisji. </a:t>
            </a:r>
          </a:p>
          <a:p>
            <a:endParaRPr lang="pl-PL" sz="1600" b="0" i="0" u="none" strike="noStrike" baseline="0" dirty="0">
              <a:solidFill>
                <a:schemeClr val="bg1">
                  <a:lumMod val="50000"/>
                </a:schemeClr>
              </a:solidFill>
              <a:latin typeface="Lato"/>
            </a:endParaRPr>
          </a:p>
          <a:p>
            <a:r>
              <a:rPr lang="pl-PL" sz="1600" b="0" u="none" strike="noStrike" baseline="0" dirty="0">
                <a:solidFill>
                  <a:schemeClr val="bg1">
                    <a:lumMod val="50000"/>
                  </a:schemeClr>
                </a:solidFill>
                <a:latin typeface="Lato"/>
              </a:rPr>
              <a:t>Źródło</a:t>
            </a:r>
            <a:r>
              <a:rPr lang="pl-PL" sz="1600" b="0" i="1" u="none" strike="noStrike" baseline="0" dirty="0">
                <a:solidFill>
                  <a:schemeClr val="bg1">
                    <a:lumMod val="50000"/>
                  </a:schemeClr>
                </a:solidFill>
                <a:latin typeface="Lato"/>
              </a:rPr>
              <a:t>: </a:t>
            </a:r>
            <a:r>
              <a:rPr lang="pl-PL" sz="1600" b="0" i="0" u="none" strike="noStrike" baseline="0" dirty="0">
                <a:solidFill>
                  <a:schemeClr val="bg1">
                    <a:lumMod val="50000"/>
                  </a:schemeClr>
                </a:solidFill>
                <a:latin typeface="Lato"/>
              </a:rPr>
              <a:t>streszczenie sprawy T-89/10 opracowane przez Europejski Trybunał Obrachunkowy. </a:t>
            </a:r>
            <a:r>
              <a:rPr lang="pl-PL" sz="1800" b="0" i="0" u="none" strike="noStrike" baseline="0" dirty="0">
                <a:solidFill>
                  <a:srgbClr val="000000"/>
                </a:solidFill>
                <a:latin typeface="Calibri" panose="020F0502020204030204" pitchFamily="34" charset="0"/>
              </a:rPr>
              <a:t>	</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Wyrok TSUE z 20 września 2012 r., T-89/10 w sprawie podatku VAT niepodlegającego odzyskaniu </a:t>
            </a:r>
          </a:p>
        </p:txBody>
      </p:sp>
    </p:spTree>
    <p:extLst>
      <p:ext uri="{BB962C8B-B14F-4D97-AF65-F5344CB8AC3E}">
        <p14:creationId xmlns:p14="http://schemas.microsoft.com/office/powerpoint/2010/main" val="207652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424F145F-7E2F-417B-A51E-5F83E81C240A}"/>
              </a:ext>
            </a:extLst>
          </p:cNvPr>
          <p:cNvSpPr/>
          <p:nvPr/>
        </p:nvSpPr>
        <p:spPr>
          <a:xfrm>
            <a:off x="395536" y="1916832"/>
            <a:ext cx="5832648" cy="1944216"/>
          </a:xfrm>
          <a:prstGeom prst="rect">
            <a:avLst/>
          </a:prstGeom>
          <a:solidFill>
            <a:schemeClr val="bg1">
              <a:lumMod val="95000"/>
            </a:schemeClr>
          </a:solidFill>
          <a:ln>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pl-PL"/>
          </a:p>
        </p:txBody>
      </p:sp>
      <p:graphicFrame>
        <p:nvGraphicFramePr>
          <p:cNvPr id="5" name="Symbol zastępczy zawartości 4">
            <a:extLst>
              <a:ext uri="{FF2B5EF4-FFF2-40B4-BE49-F238E27FC236}">
                <a16:creationId xmlns:a16="http://schemas.microsoft.com/office/drawing/2014/main" id="{0F224109-C38C-4264-8AF3-9FC48D34F5A8}"/>
              </a:ext>
            </a:extLst>
          </p:cNvPr>
          <p:cNvGraphicFramePr>
            <a:graphicFrameLocks noGrp="1"/>
          </p:cNvGraphicFramePr>
          <p:nvPr>
            <p:ph idx="1"/>
            <p:extLst>
              <p:ext uri="{D42A27DB-BD31-4B8C-83A1-F6EECF244321}">
                <p14:modId xmlns:p14="http://schemas.microsoft.com/office/powerpoint/2010/main" val="3591358200"/>
              </p:ext>
            </p:extLst>
          </p:nvPr>
        </p:nvGraphicFramePr>
        <p:xfrm>
          <a:off x="457200" y="1628800"/>
          <a:ext cx="8229600" cy="4497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ole tekstowe 6">
            <a:extLst>
              <a:ext uri="{FF2B5EF4-FFF2-40B4-BE49-F238E27FC236}">
                <a16:creationId xmlns:a16="http://schemas.microsoft.com/office/drawing/2014/main" id="{1175ACF1-E5D8-4B84-9F91-8F7FD58639C2}"/>
              </a:ext>
            </a:extLst>
          </p:cNvPr>
          <p:cNvSpPr txBox="1"/>
          <p:nvPr/>
        </p:nvSpPr>
        <p:spPr>
          <a:xfrm>
            <a:off x="1691680" y="1988840"/>
            <a:ext cx="3456384" cy="369332"/>
          </a:xfrm>
          <a:prstGeom prst="rect">
            <a:avLst/>
          </a:prstGeom>
          <a:noFill/>
        </p:spPr>
        <p:txBody>
          <a:bodyPr wrap="square" rtlCol="0">
            <a:spAutoFit/>
          </a:bodyPr>
          <a:lstStyle/>
          <a:p>
            <a:pPr algn="ctr"/>
            <a:r>
              <a:rPr lang="pl-PL" dirty="0"/>
              <a:t>Centralizacja VAT</a:t>
            </a:r>
          </a:p>
        </p:txBody>
      </p:sp>
      <p:sp>
        <p:nvSpPr>
          <p:cNvPr id="2" name="TextBox 4">
            <a:extLst>
              <a:ext uri="{FF2B5EF4-FFF2-40B4-BE49-F238E27FC236}">
                <a16:creationId xmlns:a16="http://schemas.microsoft.com/office/drawing/2014/main" id="{CDB448B0-7E19-41FF-99A4-D41BE954E0EA}"/>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Nieodpłatna dostawa towarów</a:t>
            </a:r>
          </a:p>
        </p:txBody>
      </p:sp>
    </p:spTree>
    <p:extLst>
      <p:ext uri="{BB962C8B-B14F-4D97-AF65-F5344CB8AC3E}">
        <p14:creationId xmlns:p14="http://schemas.microsoft.com/office/powerpoint/2010/main" val="38814325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028616"/>
            <a:ext cx="7848872" cy="2800767"/>
          </a:xfrm>
          <a:prstGeom prst="rect">
            <a:avLst/>
          </a:prstGeom>
          <a:noFill/>
        </p:spPr>
        <p:txBody>
          <a:bodyPr wrap="square">
            <a:spAutoFit/>
          </a:bodyPr>
          <a:lstStyle/>
          <a:p>
            <a:pPr algn="l"/>
            <a:r>
              <a:rPr lang="pl-PL" sz="1600" b="1" i="0" dirty="0">
                <a:solidFill>
                  <a:srgbClr val="333333"/>
                </a:solidFill>
                <a:effectLst/>
                <a:latin typeface="Lato"/>
              </a:rPr>
              <a:t>Art.  8 ust. 1 ustawy o VAT:</a:t>
            </a:r>
            <a:endParaRPr lang="pl-PL" sz="1600" b="1" dirty="0">
              <a:solidFill>
                <a:srgbClr val="333333"/>
              </a:solidFill>
              <a:latin typeface="Lato"/>
            </a:endParaRPr>
          </a:p>
          <a:p>
            <a:pPr algn="l"/>
            <a:r>
              <a:rPr lang="pl-PL" sz="1600" b="0" i="0" dirty="0">
                <a:solidFill>
                  <a:srgbClr val="333333"/>
                </a:solidFill>
                <a:effectLst/>
                <a:latin typeface="Lato"/>
              </a:rPr>
              <a:t>Przez świadczenie usług, o którym mowa w art. 5 ust. 1 pkt 1, rozumie się każde świadczenie na rzecz osoby fizycznej, osoby prawnej lub jednostki organizacyjnej niemającej osobowości prawnej, które nie stanowi dostawy towarów w rozumieniu art. 7, w tym również:</a:t>
            </a:r>
          </a:p>
          <a:p>
            <a:pPr marL="342900" indent="-342900" algn="l">
              <a:buFont typeface="+mj-lt"/>
              <a:buAutoNum type="arabicParenR"/>
            </a:pPr>
            <a:r>
              <a:rPr lang="pl-PL" sz="1600" b="0" i="0" dirty="0">
                <a:solidFill>
                  <a:srgbClr val="333333"/>
                </a:solidFill>
                <a:effectLst/>
                <a:latin typeface="Lato"/>
              </a:rPr>
              <a:t>przeniesienie praw do wartości niematerialnych i prawnych, bez względu na formę, w jakiej dokonano czynności prawnej;</a:t>
            </a:r>
          </a:p>
          <a:p>
            <a:pPr marL="342900" indent="-342900" algn="l">
              <a:buFont typeface="+mj-lt"/>
              <a:buAutoNum type="arabicParenR"/>
            </a:pPr>
            <a:r>
              <a:rPr lang="pl-PL" sz="1600" b="0" i="0" dirty="0">
                <a:solidFill>
                  <a:srgbClr val="333333"/>
                </a:solidFill>
                <a:effectLst/>
                <a:latin typeface="Lato"/>
              </a:rPr>
              <a:t>zobowiązanie do powstrzymania się od dokonania czynności lub do tolerowania czynności lub sytuacji;</a:t>
            </a:r>
          </a:p>
          <a:p>
            <a:pPr marL="342900" indent="-342900" algn="l">
              <a:buFont typeface="+mj-lt"/>
              <a:buAutoNum type="arabicParenR"/>
            </a:pPr>
            <a:r>
              <a:rPr lang="pl-PL" sz="1600" b="0" i="0" dirty="0">
                <a:solidFill>
                  <a:srgbClr val="333333"/>
                </a:solidFill>
                <a:effectLst/>
                <a:latin typeface="Lato"/>
              </a:rPr>
              <a:t>świadczenie usług zgodnie z nakazem organu władzy publicznej lub podmiotu działającego w jego imieniu lub nakazem wynikającym z mocy prawa.</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Odpłatne świadczenie usług</a:t>
            </a:r>
          </a:p>
        </p:txBody>
      </p:sp>
    </p:spTree>
    <p:extLst>
      <p:ext uri="{BB962C8B-B14F-4D97-AF65-F5344CB8AC3E}">
        <p14:creationId xmlns:p14="http://schemas.microsoft.com/office/powerpoint/2010/main" val="13738409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413063"/>
            <a:ext cx="7992888" cy="3785652"/>
          </a:xfrm>
          <a:prstGeom prst="rect">
            <a:avLst/>
          </a:prstGeom>
          <a:noFill/>
        </p:spPr>
        <p:txBody>
          <a:bodyPr wrap="square">
            <a:spAutoFit/>
          </a:bodyPr>
          <a:lstStyle/>
          <a:p>
            <a:pPr algn="l"/>
            <a:r>
              <a:rPr lang="pl-PL" sz="1600" b="1" i="0" dirty="0">
                <a:solidFill>
                  <a:srgbClr val="333333"/>
                </a:solidFill>
                <a:effectLst/>
                <a:latin typeface="Lato"/>
              </a:rPr>
              <a:t>Art. 8 ust. 2 ustawy o VAT:</a:t>
            </a:r>
          </a:p>
          <a:p>
            <a:pPr algn="l"/>
            <a:r>
              <a:rPr lang="pl-PL" sz="1600" b="0" i="0" dirty="0">
                <a:solidFill>
                  <a:srgbClr val="333333"/>
                </a:solidFill>
                <a:effectLst/>
                <a:latin typeface="Lato"/>
              </a:rPr>
              <a:t>Za odpłatne świadczenie usług uznaje się również:</a:t>
            </a:r>
          </a:p>
          <a:p>
            <a:pPr marL="342900" indent="-342900" algn="l">
              <a:buFont typeface="+mj-lt"/>
              <a:buAutoNum type="arabicParenR"/>
            </a:pPr>
            <a:r>
              <a:rPr lang="pl-PL" sz="1600" b="0" i="0" dirty="0">
                <a:solidFill>
                  <a:srgbClr val="333333"/>
                </a:solidFill>
                <a:effectLst/>
                <a:latin typeface="Lato"/>
              </a:rPr>
              <a:t>użycie towarów stanowiących część przedsiębiorstwa podatnika do celów innych niż działalność gospodarcza podatnika, w tym w szczególności do celów osobistych podatnika lub jego pracowników, w tym byłych pracowników, wspólników, udziałowców, akcjonariuszy, członków spółdzielni i ich domowników, członków organów stanowiących osób prawnych, członków stowarzyszenia, jeżeli podatnikowi przysługiwało, w całości lub w części, prawo do obniżenia kwoty podatku należnego o kwotę podatku naliczonego z tytułu nabycia, importu lub wytworzenia tych towarów lub ich części składowych;</a:t>
            </a:r>
          </a:p>
          <a:p>
            <a:pPr marL="342900" indent="-342900" algn="l">
              <a:buFont typeface="+mj-lt"/>
              <a:buAutoNum type="arabicParenR"/>
            </a:pPr>
            <a:r>
              <a:rPr lang="pl-PL" sz="1600" b="0" i="0" dirty="0">
                <a:solidFill>
                  <a:srgbClr val="333333"/>
                </a:solidFill>
                <a:effectLst/>
                <a:latin typeface="Lato"/>
              </a:rPr>
              <a:t>nieodpłatne świadczenie usług na cele osobiste podatnika lub jego pracowników, w tym byłych pracowników, wspólników, udziałowców, akcjonariuszy, członków spółdzielni i ich domowników, członków organów stanowiących osób prawnych, członków stowarzyszenia, oraz wszelkie inne nieodpłatne świadczenie usług do celów innych niż działalność gospodarcza podatnika.</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Nieodpłatne świadczenie usług</a:t>
            </a:r>
          </a:p>
        </p:txBody>
      </p:sp>
    </p:spTree>
    <p:extLst>
      <p:ext uri="{BB962C8B-B14F-4D97-AF65-F5344CB8AC3E}">
        <p14:creationId xmlns:p14="http://schemas.microsoft.com/office/powerpoint/2010/main" val="3361967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720840"/>
            <a:ext cx="7992888"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latin typeface="Lato" panose="020F0502020204030203"/>
              </a:rPr>
              <a:t>W</a:t>
            </a:r>
            <a:r>
              <a:rPr lang="pl-PL" b="1" i="0" dirty="0">
                <a:effectLst/>
                <a:latin typeface="Lato" panose="020F0502020204030203"/>
              </a:rPr>
              <a:t>yrok NSA z dnia 10 kwietnia 2013 r., sygn. akt </a:t>
            </a:r>
            <a:r>
              <a:rPr lang="pl-PL" b="1" i="0" strike="noStrike" dirty="0">
                <a:effectLst/>
                <a:latin typeface="Lato" panose="020F0502020204030203"/>
              </a:rPr>
              <a:t>I FSK 706/12</a:t>
            </a:r>
            <a:endParaRPr lang="pl-PL" b="1" dirty="0">
              <a:latin typeface="Lato" panose="020F0502020204030203"/>
            </a:endParaRPr>
          </a:p>
          <a:p>
            <a:r>
              <a:rPr lang="pl-PL" dirty="0">
                <a:solidFill>
                  <a:srgbClr val="333333"/>
                </a:solidFill>
                <a:latin typeface="Lato" panose="020F0502020204030203"/>
              </a:rPr>
              <a:t>U</a:t>
            </a:r>
            <a:r>
              <a:rPr lang="pl-PL" b="0" i="0" dirty="0">
                <a:solidFill>
                  <a:srgbClr val="333333"/>
                </a:solidFill>
                <a:effectLst/>
                <a:latin typeface="Lato" panose="020F0502020204030203"/>
              </a:rPr>
              <a:t>sługi budowlane mogą być przedmiotem legalnego obrotu i mimo, iż zawarta umowa o wykonanie robót budowlanych została uznana na gruncie przepisów prawa cywilnego za bezskuteczną, to na jej podstawie Spółka zobowiązała się do świadczenia usług budowlanych i usługi te wykonała. Wykonane usługi w zakresie instalacji elektrycznych, instalacji centralnego ogrzewania, (…) udokumentowane wystawionymi fakturami podlegają przepisom ustawy o podatku od towarów i usług, gdyż </a:t>
            </a:r>
            <a:r>
              <a:rPr lang="pl-PL" b="1" i="0" dirty="0">
                <a:solidFill>
                  <a:srgbClr val="333333"/>
                </a:solidFill>
                <a:effectLst/>
                <a:latin typeface="Lato" panose="020F0502020204030203"/>
              </a:rPr>
              <a:t>czynność nawet prawnie nieskuteczna czy nieważna podlega opodatkowaniu podatkiem od towarów i usług, jeżeli odpowiada w swojej istocie takim samym czynnościom wykonywanym skutecznie przez podatników VAT.</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Czynności wykonane bez zachowania warunków oraz form określonych przepisami prawa</a:t>
            </a:r>
          </a:p>
        </p:txBody>
      </p:sp>
    </p:spTree>
    <p:extLst>
      <p:ext uri="{BB962C8B-B14F-4D97-AF65-F5344CB8AC3E}">
        <p14:creationId xmlns:p14="http://schemas.microsoft.com/office/powerpoint/2010/main" val="1952278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75556" y="1484784"/>
            <a:ext cx="7992888" cy="4278094"/>
          </a:xfrm>
          <a:prstGeom prst="rect">
            <a:avLst/>
          </a:prstGeom>
          <a:noFill/>
        </p:spPr>
        <p:txBody>
          <a:bodyPr wrap="square">
            <a:spAutoFit/>
          </a:bodyPr>
          <a:lstStyle/>
          <a:p>
            <a:pPr eaLnBrk="1" fontAlgn="auto" hangingPunct="1">
              <a:spcBef>
                <a:spcPts val="0"/>
              </a:spcBef>
              <a:spcAft>
                <a:spcPts val="0"/>
              </a:spcAft>
              <a:defRPr/>
            </a:pPr>
            <a:r>
              <a:rPr lang="pl-PL" sz="1600" dirty="0">
                <a:latin typeface="Lato"/>
              </a:rPr>
              <a:t>W</a:t>
            </a:r>
            <a:r>
              <a:rPr lang="pl-PL" sz="1600" i="0" dirty="0">
                <a:effectLst/>
                <a:latin typeface="Lato"/>
              </a:rPr>
              <a:t> polskim prawie barter uważa się za jeden z rodzajów umowy zamiany. Celem umów barterowych jest niedokonywanie dodatkowych rozliczeń pieniężnych pomiędzy kontrahentami, a w konsekwencji maksymalne uproszczenie obrotu gospodarczego, w tym oczywiście rozliczeń podatkowych. Należy podkreślić, że barter polega nie tylko na równoważącej się wartościowo transakcji towar za towar, lecz również: usługa za usługę, towar za usługę, lub usługa za towar. Podstawowym założeniem i istotą umów barteru jest brak konieczności ponoszenia dodatkowych świadczeń, a to, czy strony umówią się na wymianę towaru za towar, usługi za usługę czy też towaru za usługę nie ma istotnego znaczenia.</a:t>
            </a:r>
          </a:p>
          <a:p>
            <a:pPr eaLnBrk="1" fontAlgn="auto" hangingPunct="1">
              <a:spcBef>
                <a:spcPts val="0"/>
              </a:spcBef>
              <a:spcAft>
                <a:spcPts val="0"/>
              </a:spcAft>
              <a:defRPr/>
            </a:pPr>
            <a:endParaRPr lang="pl-PL" sz="1600" i="0" dirty="0">
              <a:effectLst/>
              <a:latin typeface="Lato"/>
            </a:endParaRPr>
          </a:p>
          <a:p>
            <a:pPr eaLnBrk="1" fontAlgn="auto" hangingPunct="1">
              <a:spcBef>
                <a:spcPts val="0"/>
              </a:spcBef>
              <a:spcAft>
                <a:spcPts val="0"/>
              </a:spcAft>
              <a:defRPr/>
            </a:pPr>
            <a:r>
              <a:rPr lang="pl-PL" sz="1600" i="0" dirty="0">
                <a:effectLst/>
                <a:latin typeface="Lato"/>
              </a:rPr>
              <a:t>Barter jest więc pojęciem szerszym, obejmującym swoim zakresem zamianę usług, zamianę towaru na usługę i usługi na towar. Z punktu widzenia polskiego prawa cywilnego barter jest rodzajem umowy zamiany, polegającej na równoważącej się wartościowo wymianie towaru na towar lub usługi na usługę (ewentualnie usługi na towar lub towaru na usługę), gdzie nie wchodzą w grę dodatkowe rozliczenia pieniężne między kontrahentami (por. interpretacja indywidualna Dyrektora Izby Skarbowej w Bydgoszczy z dnia 12 grudnia 2011 roku, ITPP1/443-1311/11/IK).</a:t>
            </a:r>
          </a:p>
        </p:txBody>
      </p:sp>
      <p:sp>
        <p:nvSpPr>
          <p:cNvPr id="2" name="TextBox 4">
            <a:extLst>
              <a:ext uri="{FF2B5EF4-FFF2-40B4-BE49-F238E27FC236}">
                <a16:creationId xmlns:a16="http://schemas.microsoft.com/office/drawing/2014/main" id="{E6A4CA07-66C9-4056-A7DD-C67B0D11CB9F}"/>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Barter</a:t>
            </a:r>
          </a:p>
        </p:txBody>
      </p:sp>
    </p:spTree>
    <p:extLst>
      <p:ext uri="{BB962C8B-B14F-4D97-AF65-F5344CB8AC3E}">
        <p14:creationId xmlns:p14="http://schemas.microsoft.com/office/powerpoint/2010/main" val="26396220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340768"/>
            <a:ext cx="7992888" cy="4524315"/>
          </a:xfrm>
          <a:prstGeom prst="rect">
            <a:avLst/>
          </a:prstGeom>
          <a:noFill/>
        </p:spPr>
        <p:txBody>
          <a:bodyPr wrap="square">
            <a:spAutoFit/>
          </a:bodyPr>
          <a:lstStyle/>
          <a:p>
            <a:pPr>
              <a:spcAft>
                <a:spcPts val="0"/>
              </a:spcAft>
            </a:pPr>
            <a:r>
              <a:rPr lang="pl-PL" sz="1600" dirty="0">
                <a:effectLst/>
                <a:latin typeface="Lato" panose="020F0502020204030203"/>
                <a:ea typeface="Calibri" panose="020F0502020204030204" pitchFamily="34" charset="0"/>
                <a:cs typeface="Times New Roman" panose="02020603050405020304" pitchFamily="18" charset="0"/>
              </a:rPr>
              <a:t>W przypadku gdy przedszkole zezwoliło na </a:t>
            </a:r>
            <a:r>
              <a:rPr lang="pl-PL" sz="1600" u="sng" dirty="0">
                <a:effectLst/>
                <a:latin typeface="Lato" panose="020F0502020204030203"/>
                <a:ea typeface="Calibri" panose="020F0502020204030204" pitchFamily="34" charset="0"/>
                <a:cs typeface="Times New Roman" panose="02020603050405020304" pitchFamily="18" charset="0"/>
              </a:rPr>
              <a:t>umieszczenie </a:t>
            </a:r>
            <a:r>
              <a:rPr lang="pl-PL" sz="1600" u="sng" dirty="0" err="1">
                <a:effectLst/>
                <a:latin typeface="Lato" panose="020F0502020204030203"/>
                <a:ea typeface="Calibri" panose="020F0502020204030204" pitchFamily="34" charset="0"/>
                <a:cs typeface="Times New Roman" panose="02020603050405020304" pitchFamily="18" charset="0"/>
              </a:rPr>
              <a:t>baneru</a:t>
            </a:r>
            <a:r>
              <a:rPr lang="pl-PL" sz="1600" u="sng" dirty="0">
                <a:effectLst/>
                <a:latin typeface="Lato" panose="020F0502020204030203"/>
                <a:ea typeface="Calibri" panose="020F0502020204030204" pitchFamily="34" charset="0"/>
                <a:cs typeface="Times New Roman" panose="02020603050405020304" pitchFamily="18" charset="0"/>
              </a:rPr>
              <a:t> reklamowego </a:t>
            </a:r>
            <a:r>
              <a:rPr lang="pl-PL" sz="1600" dirty="0">
                <a:effectLst/>
                <a:latin typeface="Lato" panose="020F0502020204030203"/>
                <a:ea typeface="Calibri" panose="020F0502020204030204" pitchFamily="34" charset="0"/>
                <a:cs typeface="Times New Roman" panose="02020603050405020304" pitchFamily="18" charset="0"/>
              </a:rPr>
              <a:t>na ogrodzeniu </a:t>
            </a:r>
            <a:r>
              <a:rPr lang="pl-PL" sz="1600" u="sng" dirty="0">
                <a:effectLst/>
                <a:latin typeface="Lato" panose="020F0502020204030203"/>
                <a:ea typeface="Calibri" panose="020F0502020204030204" pitchFamily="34" charset="0"/>
                <a:cs typeface="Times New Roman" panose="02020603050405020304" pitchFamily="18" charset="0"/>
              </a:rPr>
              <a:t>w zamian za jego remont </a:t>
            </a:r>
            <a:r>
              <a:rPr lang="pl-PL" sz="1600" dirty="0">
                <a:effectLst/>
                <a:latin typeface="Lato" panose="020F0502020204030203"/>
                <a:ea typeface="Calibri" panose="020F0502020204030204" pitchFamily="34" charset="0"/>
                <a:cs typeface="Times New Roman" panose="02020603050405020304" pitchFamily="18" charset="0"/>
              </a:rPr>
              <a:t>mamy do czynienia z pewnego rodzaju barterem, co w konsekwencji oznacza, że </a:t>
            </a:r>
            <a:r>
              <a:rPr lang="pl-PL" sz="1600" b="1" dirty="0">
                <a:effectLst/>
                <a:latin typeface="Lato" panose="020F0502020204030203"/>
                <a:ea typeface="Calibri" panose="020F0502020204030204" pitchFamily="34" charset="0"/>
                <a:cs typeface="Times New Roman" panose="02020603050405020304" pitchFamily="18" charset="0"/>
              </a:rPr>
              <a:t>kontrahenci powinni wystawić sobie wzajemnie faktury sprzedaży i rozliczyć podatek VAT </a:t>
            </a:r>
            <a:r>
              <a:rPr lang="pl-PL" sz="1600" dirty="0">
                <a:effectLst/>
                <a:latin typeface="Lato" panose="020F0502020204030203"/>
                <a:ea typeface="Calibri" panose="020F0502020204030204" pitchFamily="34" charset="0"/>
                <a:cs typeface="Times New Roman" panose="02020603050405020304" pitchFamily="18" charset="0"/>
              </a:rPr>
              <a:t>- każdy według stawki właściwej dla swojego świadczenia. Każdy z uczestników transakcji w takim przypadku wystawia fakturę sprzedaży (z tytułu świadczenia usług) i jednocześnie otrzymuje fakturę zakupu. Oczywiście z zastrzeżeniem, że przedszkole może nie być obowiązane do wystawiania faktury. W transakcji barterowej każda ze stron transakcji jest jednocześnie nabywcą i kupującym, a ekwiwalentem pieniądza jest w tym przypadku towar lub usługa (zob. interpretacja indywidualna Dyrektora Izby Skarbowej w Opolu z dnia 25 października 2007 r., nr PD-I/42181-0004/07/SMA).</a:t>
            </a:r>
          </a:p>
          <a:p>
            <a:pPr>
              <a:spcAft>
                <a:spcPts val="0"/>
              </a:spcAft>
            </a:pPr>
            <a:endParaRPr lang="pl-PL" sz="1600" dirty="0">
              <a:effectLst/>
              <a:latin typeface="Lato" panose="020F0502020204030203"/>
              <a:ea typeface="Calibri" panose="020F0502020204030204" pitchFamily="34" charset="0"/>
              <a:cs typeface="Times New Roman" panose="02020603050405020304" pitchFamily="18" charset="0"/>
            </a:endParaRPr>
          </a:p>
          <a:p>
            <a:pPr>
              <a:spcAft>
                <a:spcPts val="0"/>
              </a:spcAft>
            </a:pPr>
            <a:r>
              <a:rPr lang="pl-PL" sz="1600" dirty="0">
                <a:effectLst/>
                <a:latin typeface="Lato" panose="020F0502020204030203"/>
                <a:ea typeface="Calibri" panose="020F0502020204030204" pitchFamily="34" charset="0"/>
                <a:cs typeface="Times New Roman" panose="02020603050405020304" pitchFamily="18" charset="0"/>
              </a:rPr>
              <a:t>Bez określenia wysokości świadczeń nie będzie można prawidłowo ustalić podstawy opodatkowania koniecznej do rozliczenia wykonanych usług. Tak więc, strony powinny określić w umowie wysokość wzajemnych świadczeń i rozliczyć je w taki sposób, jakby dokonały dostawy towarów lub świadczyły usługę za wynagrodzeniem pieniężnym. Jeśli strony nie są podmiotami powiązanymi, mogą ustalić wysokość wynagrodzenia w sposób dowolny bez konieczności poszukiwania cen rynkowych tego typu świadczeń.</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Barter</a:t>
            </a:r>
          </a:p>
        </p:txBody>
      </p:sp>
    </p:spTree>
    <p:extLst>
      <p:ext uri="{BB962C8B-B14F-4D97-AF65-F5344CB8AC3E}">
        <p14:creationId xmlns:p14="http://schemas.microsoft.com/office/powerpoint/2010/main" val="32232022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75556" y="1536174"/>
            <a:ext cx="7992888" cy="3785652"/>
          </a:xfrm>
          <a:prstGeom prst="rect">
            <a:avLst/>
          </a:prstGeom>
          <a:noFill/>
        </p:spPr>
        <p:txBody>
          <a:bodyPr wrap="square">
            <a:spAutoFit/>
          </a:bodyPr>
          <a:lstStyle/>
          <a:p>
            <a:pPr eaLnBrk="1" fontAlgn="auto" hangingPunct="1">
              <a:spcBef>
                <a:spcPts val="0"/>
              </a:spcBef>
              <a:spcAft>
                <a:spcPts val="0"/>
              </a:spcAft>
              <a:defRPr/>
            </a:pPr>
            <a:r>
              <a:rPr lang="pl-PL" sz="1600" b="1" i="0" dirty="0">
                <a:effectLst/>
                <a:latin typeface="Lato" panose="020F0502020204030203"/>
              </a:rPr>
              <a:t>Interpretacja </a:t>
            </a:r>
            <a:r>
              <a:rPr lang="pl-PL" sz="1600" b="1" dirty="0">
                <a:latin typeface="Lato" panose="020F0502020204030203"/>
              </a:rPr>
              <a:t>indywidualna Dyrektora Krajowej Informacji Skarbowej                       z 4 stycznia 2019 r., 0115-KDIT1-2.4012.812.2018.2.AGW</a:t>
            </a:r>
            <a:endParaRPr lang="pl-PL" sz="1600" b="0" i="0" dirty="0">
              <a:effectLst/>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dirty="0">
                <a:effectLst/>
                <a:latin typeface="Lato" panose="020F0502020204030203"/>
              </a:rPr>
              <a:t>Analiza przedstawionego zdarzenia przyszłego oraz treści powołanych przepisów prowadzi do stwierdzenia, że </a:t>
            </a:r>
            <a:r>
              <a:rPr lang="pl-PL" sz="1600" b="1" i="0" dirty="0">
                <a:effectLst/>
                <a:latin typeface="Lato" panose="020F0502020204030203"/>
              </a:rPr>
              <a:t>planowana czynność zamiany niezabudowanych działek będących własnością Gminy, w zamian za inną nieruchomość stanowiącą własność osób fizycznych, będzie stanowić odpłatną dostawę towarów </a:t>
            </a:r>
            <a:r>
              <a:rPr lang="pl-PL" sz="1600" b="0" i="0" dirty="0">
                <a:effectLst/>
                <a:latin typeface="Lato" panose="020F0502020204030203"/>
              </a:rPr>
              <a:t>w rozumieniu art. 7 ust. 1 ustawy o podatku od towarów i usług, dla której Gmina będzie działała w charakterze podatnika w rozumieniu art. 15 ust. 1 ustawy. Z wniosku wynika bowiem, że Gmina dokona dostawy (zamiany) przedmiotowych działek gruntu w drodze umowy cywilnoprawnej, nie zaś w trybie władztwa publicznego, ponadto grunty te w latach 1981-2010 były przez Gminę dzierżawione, a zatem wykorzystywane dla celów działalności gospodarczej Gminy. Należy wskazać, że Gmina dokonując zamiany nieruchomość nie może skorzystać z wyłączenia z opodatkowania na podstawie art. 15 ust. 6 ustawy, gdyż dla tej czynności nie będzie działała jako podmiot prawa publicznego, nie wykonuje bowiem zadań statutowych.</a:t>
            </a:r>
            <a:endParaRPr kumimoji="0" lang="pl-PL" sz="1600" b="0" i="0" u="none" strike="noStrike" kern="1200" cap="none" spc="-10" normalizeH="0" baseline="0" noProof="0" dirty="0">
              <a:ln>
                <a:noFill/>
              </a:ln>
              <a:effectLst/>
              <a:uLnTx/>
              <a:uFillTx/>
              <a:latin typeface="Lato" panose="020F0502020204030203"/>
            </a:endParaRPr>
          </a:p>
        </p:txBody>
      </p:sp>
      <p:sp>
        <p:nvSpPr>
          <p:cNvPr id="2" name="TextBox 4">
            <a:extLst>
              <a:ext uri="{FF2B5EF4-FFF2-40B4-BE49-F238E27FC236}">
                <a16:creationId xmlns:a16="http://schemas.microsoft.com/office/drawing/2014/main" id="{FC8804DC-30F1-43D0-A6A8-83020806D5DE}"/>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Barter</a:t>
            </a:r>
          </a:p>
        </p:txBody>
      </p:sp>
    </p:spTree>
    <p:extLst>
      <p:ext uri="{BB962C8B-B14F-4D97-AF65-F5344CB8AC3E}">
        <p14:creationId xmlns:p14="http://schemas.microsoft.com/office/powerpoint/2010/main" val="3326966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4">
            <a:extLst>
              <a:ext uri="{FF2B5EF4-FFF2-40B4-BE49-F238E27FC236}">
                <a16:creationId xmlns:a16="http://schemas.microsoft.com/office/drawing/2014/main" id="{08E2B183-0DDA-4DB5-9FE3-1BA7DAB2C01F}"/>
              </a:ext>
            </a:extLst>
          </p:cNvPr>
          <p:cNvSpPr txBox="1">
            <a:spLocks noChangeArrowheads="1"/>
          </p:cNvSpPr>
          <p:nvPr/>
        </p:nvSpPr>
        <p:spPr bwMode="auto">
          <a:xfrm>
            <a:off x="4055244" y="3522327"/>
            <a:ext cx="4764906"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defRPr/>
            </a:pPr>
            <a:r>
              <a:rPr lang="pl-PL" sz="1800" b="1" dirty="0">
                <a:latin typeface="Novecento wide Book"/>
              </a:rPr>
              <a:t>Zakres opodatkowania</a:t>
            </a:r>
            <a:endParaRPr lang="pl-PL" altLang="pl-PL" sz="1800" b="1" dirty="0">
              <a:latin typeface="Novecento wide Book"/>
            </a:endParaRPr>
          </a:p>
          <a:p>
            <a:pPr lvl="0" algn="ctr">
              <a:spcBef>
                <a:spcPts val="0"/>
              </a:spcBef>
              <a:buNone/>
            </a:pPr>
            <a:r>
              <a:rPr lang="pl-PL" sz="1800" b="1" dirty="0">
                <a:latin typeface="Novecento wide Book"/>
              </a:rPr>
              <a:t>Czynności niepodlegające opodatkowaniu</a:t>
            </a:r>
          </a:p>
        </p:txBody>
      </p:sp>
    </p:spTree>
    <p:extLst>
      <p:ext uri="{BB962C8B-B14F-4D97-AF65-F5344CB8AC3E}">
        <p14:creationId xmlns:p14="http://schemas.microsoft.com/office/powerpoint/2010/main" val="5910817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55576" y="1700808"/>
            <a:ext cx="7992814" cy="3600986"/>
          </a:xfrm>
          <a:prstGeom prst="rect">
            <a:avLst/>
          </a:prstGeom>
          <a:noFill/>
        </p:spPr>
        <p:txBody>
          <a:bodyPr wrap="square">
            <a:spAutoFit/>
          </a:bodyPr>
          <a:lstStyle/>
          <a:p>
            <a:pPr algn="l"/>
            <a:r>
              <a:rPr lang="pl-PL" b="1" i="0" dirty="0">
                <a:solidFill>
                  <a:srgbClr val="333333"/>
                </a:solidFill>
                <a:effectLst/>
                <a:latin typeface="Open Sans"/>
              </a:rPr>
              <a:t>Art.  6 ustawy o VAT:</a:t>
            </a:r>
          </a:p>
          <a:p>
            <a:pPr algn="l"/>
            <a:r>
              <a:rPr lang="pl-PL" b="0" i="0" dirty="0">
                <a:solidFill>
                  <a:srgbClr val="333333"/>
                </a:solidFill>
                <a:effectLst/>
                <a:latin typeface="Open Sans"/>
              </a:rPr>
              <a:t>Przepisów ustawy nie stosuje się do:</a:t>
            </a:r>
          </a:p>
          <a:p>
            <a:pPr marL="342900" indent="-342900" algn="l">
              <a:buFont typeface="+mj-lt"/>
              <a:buAutoNum type="arabicParenR"/>
            </a:pPr>
            <a:r>
              <a:rPr lang="pl-PL" b="0" i="0" dirty="0">
                <a:solidFill>
                  <a:srgbClr val="333333"/>
                </a:solidFill>
                <a:effectLst/>
                <a:latin typeface="Lato" panose="020F0502020204030203"/>
              </a:rPr>
              <a:t>transakcji zbycia przedsiębiorstwa lub zorganizowanej części przedsiębiorstwa;</a:t>
            </a:r>
          </a:p>
          <a:p>
            <a:pPr marL="342900" indent="-342900" algn="l">
              <a:buFont typeface="+mj-lt"/>
              <a:buAutoNum type="arabicParenR"/>
            </a:pPr>
            <a:r>
              <a:rPr lang="pl-PL" b="0" i="0" dirty="0">
                <a:solidFill>
                  <a:srgbClr val="333333"/>
                </a:solidFill>
                <a:effectLst/>
                <a:latin typeface="Lato" panose="020F0502020204030203"/>
              </a:rPr>
              <a:t>czynności, które nie mogą być przedmiotem prawnie skutecznej umowy.</a:t>
            </a:r>
          </a:p>
          <a:p>
            <a:pPr marL="342900" indent="-342900" algn="l">
              <a:buFont typeface="+mj-lt"/>
              <a:buAutoNum type="arabicParenR"/>
            </a:pPr>
            <a:endParaRPr lang="pl-PL" dirty="0">
              <a:solidFill>
                <a:srgbClr val="333333"/>
              </a:solidFill>
              <a:latin typeface="Lato" panose="020F0502020204030203"/>
            </a:endParaRPr>
          </a:p>
          <a:p>
            <a:pPr marL="342900" indent="-342900" algn="l">
              <a:buFont typeface="+mj-lt"/>
              <a:buAutoNum type="arabicParenR"/>
            </a:pPr>
            <a:endParaRPr lang="pl-PL" b="0" i="0" dirty="0">
              <a:solidFill>
                <a:srgbClr val="333333"/>
              </a:solidFill>
              <a:effectLst/>
              <a:latin typeface="Lato" panose="020F0502020204030203"/>
            </a:endParaRPr>
          </a:p>
          <a:p>
            <a:pPr algn="l"/>
            <a:endParaRPr lang="pl-PL" dirty="0">
              <a:solidFill>
                <a:srgbClr val="333333"/>
              </a:solidFill>
              <a:latin typeface="Lato" panose="020F0502020204030203"/>
            </a:endParaRPr>
          </a:p>
          <a:p>
            <a:pPr algn="l"/>
            <a:r>
              <a:rPr lang="pl-PL" sz="1400" b="1" i="0" dirty="0">
                <a:solidFill>
                  <a:srgbClr val="333333"/>
                </a:solidFill>
                <a:effectLst/>
                <a:latin typeface="Lato" panose="020F0502020204030203"/>
              </a:rPr>
              <a:t>Art. </a:t>
            </a:r>
            <a:r>
              <a:rPr lang="pl-PL" sz="1400" b="1" dirty="0">
                <a:solidFill>
                  <a:srgbClr val="333333"/>
                </a:solidFill>
                <a:latin typeface="Lato" panose="020F0502020204030203"/>
              </a:rPr>
              <a:t>2 pkt 27e ustawy o VAT:</a:t>
            </a:r>
          </a:p>
          <a:p>
            <a:pPr algn="l"/>
            <a:r>
              <a:rPr lang="pl-PL" sz="1400" b="0" i="0" dirty="0">
                <a:solidFill>
                  <a:srgbClr val="333333"/>
                </a:solidFill>
                <a:effectLst/>
                <a:latin typeface="Lato" panose="020F0502020204030203"/>
              </a:rPr>
              <a:t>Ilekroć w dalszych przepisach jest mowa o </a:t>
            </a:r>
            <a:r>
              <a:rPr lang="pl-PL" sz="1400" b="0" i="0" u="sng" dirty="0">
                <a:solidFill>
                  <a:srgbClr val="333333"/>
                </a:solidFill>
                <a:effectLst/>
                <a:latin typeface="Lato" panose="020F0502020204030203"/>
              </a:rPr>
              <a:t>zorganizowanej części przedsiębiorstwa</a:t>
            </a:r>
            <a:r>
              <a:rPr lang="pl-PL" sz="1400" u="sng" dirty="0">
                <a:solidFill>
                  <a:srgbClr val="333333"/>
                </a:solidFill>
                <a:latin typeface="Lato" panose="020F0502020204030203"/>
              </a:rPr>
              <a:t> </a:t>
            </a:r>
            <a:r>
              <a:rPr lang="pl-PL" sz="1400" b="0" i="0" dirty="0">
                <a:solidFill>
                  <a:srgbClr val="333333"/>
                </a:solidFill>
                <a:effectLst/>
                <a:latin typeface="Lato" panose="020F0502020204030203"/>
              </a:rPr>
              <a:t>rozumie się przez to organizacyjnie i finansowo wyodrębniony w istniejącym przedsiębiorstwie zespół składników materialnych i niematerialnych, w tym zobowiązania, przeznaczonych do realizacji określonych zadań gospodarczych, który zarazem mógłby stanowić niezależne przedsiębiorstwo samodzielnie realizujące te zadania.</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Czynności niepodlegające opodatkowaniu</a:t>
            </a:r>
          </a:p>
        </p:txBody>
      </p:sp>
    </p:spTree>
    <p:extLst>
      <p:ext uri="{BB962C8B-B14F-4D97-AF65-F5344CB8AC3E}">
        <p14:creationId xmlns:p14="http://schemas.microsoft.com/office/powerpoint/2010/main" val="22227429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551837"/>
            <a:ext cx="7992814" cy="1477328"/>
          </a:xfrm>
          <a:prstGeom prst="rect">
            <a:avLst/>
          </a:prstGeom>
          <a:noFill/>
        </p:spPr>
        <p:txBody>
          <a:bodyPr wrap="square">
            <a:spAutoFit/>
          </a:bodyPr>
          <a:lstStyle/>
          <a:p>
            <a:pPr algn="l"/>
            <a:r>
              <a:rPr lang="pl-PL" b="0" i="0" dirty="0">
                <a:effectLst/>
                <a:latin typeface="Lato"/>
              </a:rPr>
              <a:t>Pojęcie "</a:t>
            </a:r>
            <a:r>
              <a:rPr lang="pl-PL" b="1" i="0" u="sng" dirty="0">
                <a:effectLst/>
                <a:latin typeface="Lato"/>
              </a:rPr>
              <a:t>transakcja zbycia</a:t>
            </a:r>
            <a:r>
              <a:rPr lang="pl-PL" b="0" i="0" dirty="0">
                <a:effectLst/>
                <a:latin typeface="Lato"/>
              </a:rPr>
              <a:t>" należy rozumieć w sposób zbliżony do terminu "dostawa towarów", w ujęciu art. 7 ust. 1 ustawy, tzn. "zbycie" obejmuje wszelkie czynności, w ramach których następuje przeniesienie prawa do rozporządzania przedmiotem jak właściciel np. sprzedaż, zamianę, darowiznę, przeniesienie własności w formie wkładu niepieniężnego (aportu).</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Czynności niepodlegające opodatkowaniu</a:t>
            </a:r>
          </a:p>
        </p:txBody>
      </p:sp>
    </p:spTree>
    <p:extLst>
      <p:ext uri="{BB962C8B-B14F-4D97-AF65-F5344CB8AC3E}">
        <p14:creationId xmlns:p14="http://schemas.microsoft.com/office/powerpoint/2010/main" val="4222875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1116013" y="1539875"/>
            <a:ext cx="7272337" cy="307777"/>
          </a:xfrm>
          <a:prstGeom prst="rect">
            <a:avLst/>
          </a:prstGeom>
          <a:noFill/>
        </p:spPr>
        <p:txBody>
          <a:bodyPr>
            <a:spAutoFit/>
          </a:bodyPr>
          <a:lstStyle/>
          <a:p>
            <a:pPr eaLnBrk="1" fontAlgn="auto" hangingPunct="1">
              <a:spcBef>
                <a:spcPts val="0"/>
              </a:spcBef>
              <a:spcAft>
                <a:spcPts val="0"/>
              </a:spcAft>
              <a:defRPr/>
            </a:pPr>
            <a:endParaRPr lang="en-GB" sz="14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552852"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Przegląd punktowy Europejskiego Trybunału Obrachunkowego</a:t>
            </a:r>
          </a:p>
          <a:p>
            <a:pPr algn="ctr">
              <a:spcBef>
                <a:spcPts val="0"/>
              </a:spcBef>
              <a:buNone/>
            </a:pPr>
            <a:r>
              <a:rPr lang="pl-PL" altLang="pl-PL" sz="1800" b="1" dirty="0">
                <a:latin typeface="Novecento wide Book"/>
              </a:rPr>
              <a:t>Listopad 2018</a:t>
            </a:r>
          </a:p>
        </p:txBody>
      </p:sp>
      <p:sp>
        <p:nvSpPr>
          <p:cNvPr id="5" name="Symbol zastępczy zawartości 4">
            <a:extLst>
              <a:ext uri="{FF2B5EF4-FFF2-40B4-BE49-F238E27FC236}">
                <a16:creationId xmlns:a16="http://schemas.microsoft.com/office/drawing/2014/main" id="{B1184D69-CC34-4B0E-B0A5-3EDF69769A97}"/>
              </a:ext>
            </a:extLst>
          </p:cNvPr>
          <p:cNvSpPr>
            <a:spLocks noGrp="1"/>
          </p:cNvSpPr>
          <p:nvPr>
            <p:ph idx="1"/>
          </p:nvPr>
        </p:nvSpPr>
        <p:spPr>
          <a:xfrm>
            <a:off x="498376" y="2240868"/>
            <a:ext cx="8147248" cy="2376264"/>
          </a:xfrm>
        </p:spPr>
        <p:txBody>
          <a:bodyPr/>
          <a:lstStyle/>
          <a:p>
            <a:pPr marL="0" indent="0">
              <a:buNone/>
            </a:pPr>
            <a:r>
              <a:rPr lang="pl-PL" sz="1600" i="0" u="none" strike="noStrike" baseline="0" dirty="0">
                <a:latin typeface="Lato" panose="020F0502020204030203"/>
              </a:rPr>
              <a:t>W ramach kontroli przeprowadzanych na potrzeby wydania poświadczenia wiarygodności Trybunał napotykał problemy dotyczące kwalifikowalności podatku VAT, które często skutkowały błędami, kwantyfikowanymi w ramach kontroli przez Trybunał. Wykrył również niespójności w uznawaniu podatku VAT za wydatek kwalifikowalny w obrębie państw członkowskich i między poszczególnymi państwami członkowskimi oraz sytuacje, gdy zwrot podatku VAT najwyraźniej prowadził do nieoptymalnego wykorzystania środków UE w kontekście zasady należytego zarządzania finansami. Do większości takich przypadków dochodziło, gdy beneficjentami pomocy UE były podmioty publiczne.</a:t>
            </a:r>
            <a:endParaRPr lang="pl-PL" dirty="0"/>
          </a:p>
        </p:txBody>
      </p:sp>
    </p:spTree>
    <p:extLst>
      <p:ext uri="{BB962C8B-B14F-4D97-AF65-F5344CB8AC3E}">
        <p14:creationId xmlns:p14="http://schemas.microsoft.com/office/powerpoint/2010/main" val="2461927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011519"/>
            <a:ext cx="7920880" cy="5262979"/>
          </a:xfrm>
          <a:prstGeom prst="rect">
            <a:avLst/>
          </a:prstGeom>
          <a:noFill/>
        </p:spPr>
        <p:txBody>
          <a:bodyPr wrap="square">
            <a:spAutoFit/>
          </a:bodyPr>
          <a:lstStyle/>
          <a:p>
            <a:pPr algn="l"/>
            <a:endParaRPr lang="pl-PL" sz="1600" dirty="0">
              <a:solidFill>
                <a:srgbClr val="333333"/>
              </a:solidFill>
              <a:latin typeface="Lato"/>
            </a:endParaRPr>
          </a:p>
          <a:p>
            <a:r>
              <a:rPr lang="pl-PL" sz="1600" b="1" i="0" dirty="0">
                <a:solidFill>
                  <a:srgbClr val="333333"/>
                </a:solidFill>
                <a:effectLst/>
                <a:latin typeface="Lato"/>
              </a:rPr>
              <a:t>Interpretacja indywidualna Dyrektora Krajowej Informacji Skarbowej z dnia 1 lutego 2018 r., 0115-KDIT1-2.4012.871.2017.2.KT</a:t>
            </a:r>
            <a:endParaRPr lang="pl-PL" sz="1600" b="1" dirty="0">
              <a:solidFill>
                <a:srgbClr val="333333"/>
              </a:solidFill>
              <a:latin typeface="Lato"/>
            </a:endParaRPr>
          </a:p>
          <a:p>
            <a:r>
              <a:rPr lang="pl-PL" sz="1600" b="1" u="sng" dirty="0">
                <a:solidFill>
                  <a:srgbClr val="333333"/>
                </a:solidFill>
                <a:latin typeface="Lato"/>
              </a:rPr>
              <a:t>Stan faktyczny:</a:t>
            </a:r>
          </a:p>
          <a:p>
            <a:r>
              <a:rPr lang="pl-PL" sz="1600" b="0" i="0" dirty="0">
                <a:solidFill>
                  <a:srgbClr val="333333"/>
                </a:solidFill>
                <a:effectLst/>
                <a:latin typeface="Lato"/>
              </a:rPr>
              <a:t>Przeniesienie składników majątkowych wskazanych w stanie faktycznym pomiędzy Gminą a spółką w wyniku planowanego utworzenia spółki w sposób opisany w stanie faktycznym - jej zdaniem - stanowić będzie transakcję zbycia przedsiębiorstwa lub co najmniej transakcję zbycia jego zorganizowanej części, która na podstawie </a:t>
            </a:r>
            <a:r>
              <a:rPr lang="pl-PL" sz="1600" b="0" i="0" u="none" strike="noStrike" dirty="0">
                <a:effectLst/>
                <a:latin typeface="Lato"/>
              </a:rPr>
              <a:t>art. 6 pkt 1</a:t>
            </a:r>
            <a:r>
              <a:rPr lang="pl-PL" sz="1600" b="0" i="0" dirty="0">
                <a:effectLst/>
                <a:latin typeface="Lato"/>
              </a:rPr>
              <a:t> </a:t>
            </a:r>
            <a:r>
              <a:rPr lang="pl-PL" sz="1600" b="0" i="0" dirty="0">
                <a:solidFill>
                  <a:srgbClr val="333333"/>
                </a:solidFill>
                <a:effectLst/>
                <a:latin typeface="Lato"/>
              </a:rPr>
              <a:t>ustawy o VAT stanowić będzie czynność, która wyłączona będzie z opodatkowania VAT.</a:t>
            </a:r>
          </a:p>
          <a:p>
            <a:pPr algn="ctr"/>
            <a:endParaRPr lang="pl-PL" sz="1600" dirty="0">
              <a:solidFill>
                <a:srgbClr val="333333"/>
              </a:solidFill>
              <a:latin typeface="Lato"/>
            </a:endParaRPr>
          </a:p>
          <a:p>
            <a:pPr algn="l"/>
            <a:r>
              <a:rPr lang="pl-PL" sz="1600" b="0" i="0" dirty="0">
                <a:solidFill>
                  <a:srgbClr val="333333"/>
                </a:solidFill>
                <a:effectLst/>
                <a:latin typeface="Lato"/>
              </a:rPr>
              <a:t>Na terenie Gminy nie funkcjonuje żadna wyspecjalizowana jednostka sektora finansów publicznych, która zajmowałaby się szeroko rozumianą gospodarką komunalną. Powyższe zadania aktualnie realizuje referat Inwestycji i Rozwoju Urzędu Gminy, który zajmuje się m.in. sprawami komunalnymi, gospodarką lokalami, drogami, utrzymaniem czystości i porządku na terenie Gminy.</a:t>
            </a:r>
          </a:p>
          <a:p>
            <a:pPr algn="l"/>
            <a:endParaRPr lang="pl-PL" sz="1600" b="0" i="0" dirty="0">
              <a:solidFill>
                <a:srgbClr val="333333"/>
              </a:solidFill>
              <a:effectLst/>
              <a:latin typeface="Lato"/>
            </a:endParaRPr>
          </a:p>
          <a:p>
            <a:pPr algn="l"/>
            <a:r>
              <a:rPr lang="pl-PL" sz="1600" b="0" i="0" dirty="0">
                <a:solidFill>
                  <a:srgbClr val="333333"/>
                </a:solidFill>
                <a:effectLst/>
                <a:latin typeface="Lato"/>
              </a:rPr>
              <a:t>Gmina, na mocy uchwały o numerze (...)/ (...) Rady Gminy z dnia (...) 2017 r., planuje utworzenie spółki komunalnej ze 100% udziałem Gminy. W ramach utworzenia spółki, Gmina wniesie, na pokrycie kapitału zakładowego spółki, zorganizowaną część przedsiębiorstwa (dalej: "ZCP")</a:t>
            </a:r>
            <a:endParaRPr lang="pl-PL" sz="1600" b="1" i="0" dirty="0">
              <a:solidFill>
                <a:srgbClr val="333333"/>
              </a:solidFill>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Czynności niepodlegające opodatkowaniu</a:t>
            </a:r>
          </a:p>
        </p:txBody>
      </p:sp>
    </p:spTree>
    <p:extLst>
      <p:ext uri="{BB962C8B-B14F-4D97-AF65-F5344CB8AC3E}">
        <p14:creationId xmlns:p14="http://schemas.microsoft.com/office/powerpoint/2010/main" val="3785690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75556" y="1166842"/>
            <a:ext cx="7992888" cy="4524315"/>
          </a:xfrm>
          <a:prstGeom prst="rect">
            <a:avLst/>
          </a:prstGeom>
          <a:noFill/>
        </p:spPr>
        <p:txBody>
          <a:bodyPr wrap="square">
            <a:spAutoFit/>
          </a:bodyPr>
          <a:lstStyle/>
          <a:p>
            <a:pPr algn="l"/>
            <a:endParaRPr lang="pl-PL" sz="1600" dirty="0">
              <a:solidFill>
                <a:srgbClr val="333333"/>
              </a:solidFill>
              <a:latin typeface="Lato"/>
            </a:endParaRPr>
          </a:p>
          <a:p>
            <a:r>
              <a:rPr lang="pl-PL" sz="1600" b="1" i="0" dirty="0">
                <a:solidFill>
                  <a:srgbClr val="333333"/>
                </a:solidFill>
                <a:effectLst/>
                <a:latin typeface="Lato"/>
              </a:rPr>
              <a:t>Interpretacja indywidualna Dyrektora Krajowej Informacji Skarbowej z dnia 1 lutego 2018 r., 0115-KDIT1-2.4012.871.2017.2.KT</a:t>
            </a:r>
          </a:p>
          <a:p>
            <a:r>
              <a:rPr lang="pl-PL" sz="1600" b="1" u="sng" dirty="0">
                <a:solidFill>
                  <a:srgbClr val="333333"/>
                </a:solidFill>
                <a:latin typeface="Lato"/>
              </a:rPr>
              <a:t>Stanowisko Dyrektora KIS</a:t>
            </a:r>
            <a:r>
              <a:rPr lang="pl-PL" sz="1600" b="1" dirty="0">
                <a:solidFill>
                  <a:srgbClr val="333333"/>
                </a:solidFill>
                <a:latin typeface="Lato"/>
              </a:rPr>
              <a:t>:</a:t>
            </a:r>
          </a:p>
          <a:p>
            <a:r>
              <a:rPr lang="pl-PL" sz="1600" dirty="0">
                <a:solidFill>
                  <a:srgbClr val="333333"/>
                </a:solidFill>
                <a:latin typeface="Lato"/>
              </a:rPr>
              <a:t>Skoro planowana transakcja przeniesienia w drodze aportu składników mienia Gminy na tworzoną spółkę komunalną będzie obejmowała w zasadzie majątek, który był dotychczas wykorzystywany do realizacji gospodarki komunalnej na terenie Gminy, to - niezależnie od wyłączenia z niej składników majątkowych stanowiących nieruchomości, których przeniesienie ma nastąpić po zarejestrowanie spółki w KRS - będzie stanowiła zbycie zorganizowanej części przedsiębiorstwa w rozumieniu art. 2 pkt 27e ustawy o podatku od towarów i usług. Ponadto z treści wniosku wynika, że nowotworzona spółka będzie nadal zajmowała się prowadzoną dotychczas przez Gminę szeroko rozumianą gospodarką komunalną. Jednocześnie zgodzić się należy z Gminą, że przedmiotowa czynność przeniesienia w drodze aportu składników mienia Gminy będzie wyłączona z opodatkowania na podstawie art. 6 pkt 1 ustawy o podatku od towarów i usług. A zatem, dokonując oceny stanowiska Gminy w ujęciu całościowym - pomimo alternatywnego uznania przedmiotowej czynności za aport przedsiębiorstwa lub zorganizowanej jego części - należało uznać je za prawidłowe.</a:t>
            </a:r>
            <a:endParaRPr lang="pl-PL" sz="1600" i="0" dirty="0">
              <a:solidFill>
                <a:srgbClr val="333333"/>
              </a:solidFill>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Czynności niepodlegające opodatkowaniu</a:t>
            </a:r>
          </a:p>
        </p:txBody>
      </p:sp>
    </p:spTree>
    <p:extLst>
      <p:ext uri="{BB962C8B-B14F-4D97-AF65-F5344CB8AC3E}">
        <p14:creationId xmlns:p14="http://schemas.microsoft.com/office/powerpoint/2010/main" val="41700202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706993"/>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Podatnicy VAT</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57550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677406736"/>
              </p:ext>
            </p:extLst>
          </p:nvPr>
        </p:nvGraphicFramePr>
        <p:xfrm>
          <a:off x="457200" y="137158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ymbol zastępczy numeru slajdu 6"/>
          <p:cNvSpPr>
            <a:spLocks noGrp="1"/>
          </p:cNvSpPr>
          <p:nvPr>
            <p:ph type="sldNum" sz="quarter" idx="12"/>
          </p:nvPr>
        </p:nvSpPr>
        <p:spPr/>
        <p:txBody>
          <a:bodyPr/>
          <a:lstStyle/>
          <a:p>
            <a:fld id="{87EE9392-FC53-4E7C-8742-D5FA76E2E3F9}" type="slidenum">
              <a:rPr lang="pl-PL" smtClean="0"/>
              <a:pPr/>
              <a:t>63</a:t>
            </a:fld>
            <a:endParaRPr lang="pl-PL"/>
          </a:p>
        </p:txBody>
      </p:sp>
      <p:sp>
        <p:nvSpPr>
          <p:cNvPr id="3" name="TextBox 4">
            <a:extLst>
              <a:ext uri="{FF2B5EF4-FFF2-40B4-BE49-F238E27FC236}">
                <a16:creationId xmlns:a16="http://schemas.microsoft.com/office/drawing/2014/main" id="{E58C8EE2-3EF6-4C98-AE08-A8EFD310F479}"/>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Określenie pojęcia "podatnik"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724538659"/>
              </p:ext>
            </p:extLst>
          </p:nvPr>
        </p:nvGraphicFramePr>
        <p:xfrm>
          <a:off x="457200" y="1772816"/>
          <a:ext cx="8229600" cy="36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A739B36A-3A58-4BAC-81E8-00E85C8541B5}"/>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Kryteria uznania podmiotu za podatnika</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250989051"/>
              </p:ext>
            </p:extLst>
          </p:nvPr>
        </p:nvGraphicFramePr>
        <p:xfrm>
          <a:off x="457200" y="1285860"/>
          <a:ext cx="8229600" cy="52864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74" name="Text Box 2"/>
          <p:cNvSpPr txBox="1">
            <a:spLocks noChangeArrowheads="1"/>
          </p:cNvSpPr>
          <p:nvPr/>
        </p:nvSpPr>
        <p:spPr bwMode="auto">
          <a:xfrm>
            <a:off x="714349" y="5429264"/>
            <a:ext cx="7715304" cy="777883"/>
          </a:xfrm>
          <a:prstGeom prst="rect">
            <a:avLst/>
          </a:prstGeom>
          <a:solidFill>
            <a:srgbClr val="FFFFFF"/>
          </a:solidFill>
          <a:ln w="9525">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pl-PL" sz="1400" b="0" i="0" u="none" strike="noStrike" cap="none" normalizeH="0" baseline="0" dirty="0">
                <a:ln>
                  <a:noFill/>
                </a:ln>
                <a:effectLst/>
                <a:latin typeface="Lato"/>
              </a:rPr>
              <a:t>Działalność gospodarcza obejmuje również czynności polegające na </a:t>
            </a:r>
            <a:r>
              <a:rPr kumimoji="0" lang="pl-PL" sz="1400" b="0" i="0" u="sng" strike="noStrike" cap="none" normalizeH="0" baseline="0" dirty="0">
                <a:ln>
                  <a:noFill/>
                </a:ln>
                <a:effectLst/>
                <a:latin typeface="Lato"/>
              </a:rPr>
              <a:t>wykorzystywaniu towarów lub wartości niematerialnych i prawnych w sposób ciągły dla celów zarobkowych</a:t>
            </a:r>
          </a:p>
        </p:txBody>
      </p:sp>
      <p:sp>
        <p:nvSpPr>
          <p:cNvPr id="3" name="TextBox 4">
            <a:extLst>
              <a:ext uri="{FF2B5EF4-FFF2-40B4-BE49-F238E27FC236}">
                <a16:creationId xmlns:a16="http://schemas.microsoft.com/office/drawing/2014/main" id="{608D7C16-4F14-4BFB-AC82-F00962D04A4E}"/>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Pojęcie działalności gospodarczej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11300633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87808108-07A3-4039-B0DD-76230FEE8041}"/>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Wykorzystywanie towarów lub wartości niematerialnych</a:t>
            </a:r>
          </a:p>
          <a:p>
            <a:pPr>
              <a:spcBef>
                <a:spcPts val="0"/>
              </a:spcBef>
            </a:pPr>
            <a:r>
              <a:rPr lang="pl-PL" dirty="0">
                <a:solidFill>
                  <a:schemeClr val="tx1"/>
                </a:solidFill>
                <a:ea typeface="+mn-ea"/>
              </a:rPr>
              <a:t> i prawnych</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3612918932"/>
              </p:ext>
            </p:extLst>
          </p:nvPr>
        </p:nvGraphicFramePr>
        <p:xfrm>
          <a:off x="435868" y="1268760"/>
          <a:ext cx="8229600" cy="50875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963D433F-917D-4861-B02C-D54C35383F60}"/>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Samodzielność wykonywania działalności </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91851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8A898E94-652A-4886-AC81-AA810C328C60}"/>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Organy władzy publicznej jako podatnicy </a:t>
            </a:r>
          </a:p>
        </p:txBody>
      </p:sp>
      <p:sp>
        <p:nvSpPr>
          <p:cNvPr id="2" name="pole tekstowe 1">
            <a:extLst>
              <a:ext uri="{FF2B5EF4-FFF2-40B4-BE49-F238E27FC236}">
                <a16:creationId xmlns:a16="http://schemas.microsoft.com/office/drawing/2014/main" id="{24572000-7F39-4222-B079-920C165FF2E9}"/>
              </a:ext>
            </a:extLst>
          </p:cNvPr>
          <p:cNvSpPr txBox="1"/>
          <p:nvPr/>
        </p:nvSpPr>
        <p:spPr>
          <a:xfrm>
            <a:off x="470326" y="1879451"/>
            <a:ext cx="3384376" cy="369332"/>
          </a:xfrm>
          <a:prstGeom prst="rect">
            <a:avLst/>
          </a:prstGeom>
          <a:noFill/>
        </p:spPr>
        <p:txBody>
          <a:bodyPr wrap="square" rtlCol="0">
            <a:spAutoFit/>
          </a:bodyPr>
          <a:lstStyle/>
          <a:p>
            <a:r>
              <a:rPr lang="pl-PL" b="1" dirty="0"/>
              <a:t>Art. 15 ust. 6 ustawy o VAT</a:t>
            </a:r>
          </a:p>
        </p:txBody>
      </p:sp>
      <p:sp>
        <p:nvSpPr>
          <p:cNvPr id="5" name="Strzałka: w dół 4">
            <a:extLst>
              <a:ext uri="{FF2B5EF4-FFF2-40B4-BE49-F238E27FC236}">
                <a16:creationId xmlns:a16="http://schemas.microsoft.com/office/drawing/2014/main" id="{B98F4D96-7B21-492E-98D6-3174E44425DD}"/>
              </a:ext>
            </a:extLst>
          </p:cNvPr>
          <p:cNvSpPr/>
          <p:nvPr/>
        </p:nvSpPr>
        <p:spPr>
          <a:xfrm>
            <a:off x="4427984" y="4941168"/>
            <a:ext cx="360040" cy="720080"/>
          </a:xfrm>
          <a:prstGeom prst="downArrow">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72E4CC28-BF91-4DD8-9838-A82F263538AC}"/>
              </a:ext>
            </a:extLst>
          </p:cNvPr>
          <p:cNvSpPr txBox="1"/>
          <p:nvPr/>
        </p:nvSpPr>
        <p:spPr>
          <a:xfrm>
            <a:off x="3563888" y="5661248"/>
            <a:ext cx="2016224" cy="369332"/>
          </a:xfrm>
          <a:prstGeom prst="rect">
            <a:avLst/>
          </a:prstGeom>
          <a:noFill/>
        </p:spPr>
        <p:txBody>
          <a:bodyPr wrap="square" rtlCol="0">
            <a:spAutoFit/>
          </a:bodyPr>
          <a:lstStyle/>
          <a:p>
            <a:pPr algn="ctr"/>
            <a:r>
              <a:rPr lang="pl-PL" dirty="0"/>
              <a:t>Zadania własne JST</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539875"/>
            <a:ext cx="8064896" cy="4370427"/>
          </a:xfrm>
          <a:prstGeom prst="rect">
            <a:avLst/>
          </a:prstGeom>
          <a:noFill/>
        </p:spPr>
        <p:txBody>
          <a:bodyPr wrap="square">
            <a:spAutoFit/>
          </a:bodyPr>
          <a:lstStyle/>
          <a:p>
            <a:pPr algn="l"/>
            <a:r>
              <a:rPr lang="pl-PL" sz="1400" b="1" dirty="0">
                <a:latin typeface="Lato" panose="020F0502020204030203"/>
              </a:rPr>
              <a:t>A</a:t>
            </a:r>
            <a:r>
              <a:rPr lang="pl-PL" sz="1400" b="1" i="0" u="none" strike="noStrike" baseline="0" dirty="0">
                <a:latin typeface="Lato" panose="020F0502020204030203"/>
              </a:rPr>
              <a:t>rt. 13 ust. 1 dyrektywy VAT</a:t>
            </a:r>
            <a:r>
              <a:rPr lang="pl-PL" sz="1400" b="1" dirty="0">
                <a:latin typeface="Lato" panose="020F0502020204030203"/>
              </a:rPr>
              <a:t>:</a:t>
            </a:r>
            <a:endParaRPr lang="pl-PL" sz="1400" b="1" i="0" u="none" strike="noStrike" baseline="0" dirty="0">
              <a:latin typeface="Lato" panose="020F0502020204030203"/>
            </a:endParaRPr>
          </a:p>
          <a:p>
            <a:pPr algn="l"/>
            <a:r>
              <a:rPr lang="pl-PL" sz="1400" b="0" i="0" u="none" strike="noStrike" baseline="0" dirty="0">
                <a:latin typeface="Lato" panose="020F0502020204030203"/>
              </a:rPr>
              <a:t>krajowe, regionalne i lokalne organy władzy oraz inne podmioty prawa publicznego nie są uważane za podatników w związku z działalnością, którą podejmują, lub transakcjami, których dokonują jako organy władzy publicznej, nawet jeśli pobierają należności, opłaty, składki lub płatności w związku z takimi działaniami lub transakcjami.</a:t>
            </a:r>
          </a:p>
          <a:p>
            <a:pPr algn="l"/>
            <a:endParaRPr lang="pl-PL" sz="1400" b="0" i="0" u="none" strike="noStrike" baseline="0" dirty="0">
              <a:latin typeface="Lato" panose="020F0502020204030203"/>
            </a:endParaRPr>
          </a:p>
          <a:p>
            <a:pPr algn="l"/>
            <a:r>
              <a:rPr lang="pl-PL" sz="1400" b="0" i="0" u="none" strike="noStrike" baseline="0" dirty="0">
                <a:latin typeface="Lato" panose="020F0502020204030203"/>
              </a:rPr>
              <a:t>Jednakże, są uważane za podatników w odniesieniu do tych działań lub transakcji, w sytuacji gdyby wykluczenie ich z kategorii podatników prowadziło do znaczących </a:t>
            </a:r>
            <a:r>
              <a:rPr lang="pl-PL" sz="1400" b="1" i="0" u="none" strike="noStrike" baseline="0" dirty="0">
                <a:latin typeface="Lato" panose="020F0502020204030203"/>
              </a:rPr>
              <a:t>zakłóceń konkurencji.</a:t>
            </a:r>
          </a:p>
          <a:p>
            <a:pPr algn="l"/>
            <a:endParaRPr lang="pl-PL" sz="1400" b="1" dirty="0">
              <a:solidFill>
                <a:srgbClr val="333333"/>
              </a:solidFill>
              <a:effectLst/>
              <a:latin typeface="Lato" panose="020F0502020204030203"/>
            </a:endParaRPr>
          </a:p>
          <a:p>
            <a:pPr algn="l"/>
            <a:r>
              <a:rPr lang="pl-PL" sz="1400" b="1" i="0" dirty="0">
                <a:solidFill>
                  <a:srgbClr val="333333"/>
                </a:solidFill>
                <a:effectLst/>
                <a:latin typeface="Lato" panose="020F0502020204030203"/>
              </a:rPr>
              <a:t>W każdych okolicznościach podmioty prawa publicznego są uważane za podatników w związku z czynnościami określonymi </a:t>
            </a:r>
            <a:r>
              <a:rPr lang="pl-PL" sz="1400" b="1" i="0" u="sng" dirty="0">
                <a:solidFill>
                  <a:srgbClr val="333333"/>
                </a:solidFill>
                <a:effectLst/>
                <a:latin typeface="Lato" panose="020F0502020204030203"/>
              </a:rPr>
              <a:t>w załączniku I</a:t>
            </a:r>
            <a:r>
              <a:rPr lang="pl-PL" sz="1400" b="1" i="0" dirty="0">
                <a:solidFill>
                  <a:srgbClr val="333333"/>
                </a:solidFill>
                <a:effectLst/>
                <a:latin typeface="Lato" panose="020F0502020204030203"/>
              </a:rPr>
              <a:t>, chyba że niewielka skala tych działań sprawia, że mogą być one pominięte.</a:t>
            </a:r>
            <a:endParaRPr lang="pl-PL" sz="1400" b="1" i="0" dirty="0">
              <a:solidFill>
                <a:srgbClr val="333333"/>
              </a:solidFill>
              <a:latin typeface="Lato" panose="020F0502020204030203"/>
            </a:endParaRPr>
          </a:p>
          <a:p>
            <a:pPr algn="l"/>
            <a:endParaRPr lang="pl-PL" sz="1400" b="1" dirty="0">
              <a:solidFill>
                <a:srgbClr val="333333"/>
              </a:solidFill>
              <a:effectLst/>
              <a:latin typeface="Lato" panose="020F0502020204030203"/>
            </a:endParaRPr>
          </a:p>
          <a:p>
            <a:pPr algn="l"/>
            <a:r>
              <a:rPr lang="pl-PL" sz="1200" b="1" u="sng" dirty="0">
                <a:solidFill>
                  <a:srgbClr val="333333"/>
                </a:solidFill>
                <a:effectLst/>
                <a:latin typeface="Lato" panose="020F0502020204030203"/>
              </a:rPr>
              <a:t>Załącznik </a:t>
            </a:r>
            <a:r>
              <a:rPr lang="pl-PL" sz="1200" b="1" i="0" u="sng" dirty="0">
                <a:solidFill>
                  <a:srgbClr val="333333"/>
                </a:solidFill>
                <a:effectLst/>
                <a:latin typeface="Lato" panose="020F0502020204030203"/>
              </a:rPr>
              <a:t>ten wymienia</a:t>
            </a:r>
            <a:r>
              <a:rPr lang="pl-PL" sz="1200" i="0" dirty="0">
                <a:solidFill>
                  <a:srgbClr val="333333"/>
                </a:solidFill>
                <a:effectLst/>
                <a:latin typeface="Lato" panose="020F0502020204030203"/>
              </a:rPr>
              <a:t>: usługi telekomunikacyjne, dostawę wody, gazu, energii elektrycznej i energii cieplnej, transport towarów, świadczenie usług przez porty morskie i porty lotnicze, przewóz osób, dostawę nowych towarów wytworzonych na sprzedaż, transakcje dotyczące produktów rolnych dokonywane przez rolne agencje skupu interwencyjnego zgodnie z rozporządzeniami w sprawie wspólnej organizacji rynku w odniesieniu do tych produktów, organizację targów i wystaw o charakterze komercyjnym, magazynowanie, działalność komercyjnych agencji reklamowych, działalność biur podróży, prowadzenie stołówek pracowniczych, bufetów, kantyn i innych podobnych instytucji, działalność stacji radiowych i telewizyjnych, o ile nie są one zwolnione na mocy art. 132 ust. 1 lit. q dyrektywy 2006/112/WE.</a:t>
            </a:r>
          </a:p>
        </p:txBody>
      </p:sp>
      <p:sp>
        <p:nvSpPr>
          <p:cNvPr id="2" name="TextBox 4">
            <a:extLst>
              <a:ext uri="{FF2B5EF4-FFF2-40B4-BE49-F238E27FC236}">
                <a16:creationId xmlns:a16="http://schemas.microsoft.com/office/drawing/2014/main" id="{8E7CDFA1-8999-424E-A43B-D5038288B98F}"/>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Organy władzy publicznej jako podatnicy </a:t>
            </a:r>
          </a:p>
        </p:txBody>
      </p:sp>
    </p:spTree>
    <p:extLst>
      <p:ext uri="{BB962C8B-B14F-4D97-AF65-F5344CB8AC3E}">
        <p14:creationId xmlns:p14="http://schemas.microsoft.com/office/powerpoint/2010/main" val="1291121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1116013" y="1539875"/>
            <a:ext cx="7272337" cy="307777"/>
          </a:xfrm>
          <a:prstGeom prst="rect">
            <a:avLst/>
          </a:prstGeom>
          <a:noFill/>
        </p:spPr>
        <p:txBody>
          <a:bodyPr>
            <a:spAutoFit/>
          </a:bodyPr>
          <a:lstStyle/>
          <a:p>
            <a:pPr eaLnBrk="1" fontAlgn="auto" hangingPunct="1">
              <a:spcBef>
                <a:spcPts val="0"/>
              </a:spcBef>
              <a:spcAft>
                <a:spcPts val="0"/>
              </a:spcAft>
              <a:defRPr/>
            </a:pPr>
            <a:endParaRPr lang="en-GB" sz="14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696868"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Przegląd punktowy Europejskiego Trybunału Obrachunkowego</a:t>
            </a:r>
          </a:p>
          <a:p>
            <a:pPr algn="ctr">
              <a:spcBef>
                <a:spcPts val="0"/>
              </a:spcBef>
              <a:buNone/>
            </a:pPr>
            <a:r>
              <a:rPr lang="pl-PL" altLang="pl-PL" sz="1800" b="1" dirty="0">
                <a:latin typeface="Novecento wide Book"/>
              </a:rPr>
              <a:t>Listopad 2018</a:t>
            </a:r>
          </a:p>
        </p:txBody>
      </p:sp>
      <p:sp>
        <p:nvSpPr>
          <p:cNvPr id="5" name="Symbol zastępczy zawartości 4">
            <a:extLst>
              <a:ext uri="{FF2B5EF4-FFF2-40B4-BE49-F238E27FC236}">
                <a16:creationId xmlns:a16="http://schemas.microsoft.com/office/drawing/2014/main" id="{B1184D69-CC34-4B0E-B0A5-3EDF69769A97}"/>
              </a:ext>
            </a:extLst>
          </p:cNvPr>
          <p:cNvSpPr>
            <a:spLocks noGrp="1"/>
          </p:cNvSpPr>
          <p:nvPr>
            <p:ph idx="1"/>
          </p:nvPr>
        </p:nvSpPr>
        <p:spPr>
          <a:xfrm>
            <a:off x="498376" y="1675168"/>
            <a:ext cx="8147248" cy="4032448"/>
          </a:xfrm>
        </p:spPr>
        <p:txBody>
          <a:bodyPr/>
          <a:lstStyle/>
          <a:p>
            <a:pPr marL="0" indent="0">
              <a:buNone/>
            </a:pPr>
            <a:r>
              <a:rPr lang="pl-PL" sz="1600" b="0" i="0" u="none" strike="noStrike" baseline="0" dirty="0">
                <a:solidFill>
                  <a:srgbClr val="000000"/>
                </a:solidFill>
                <a:latin typeface="Lato" panose="020F0502020204030203"/>
              </a:rPr>
              <a:t>W latach 2015–2017 Trybunał skontrolował 561 operacji w ramach prowadzonych kontroli na potrzeby wydania poświadczenia wiarygodności. W 73% przypadków beneficjentami unijnego wsparcia były podmioty publiczne. Trybunał skwantyfikował 94 błędy, spośród których 20 (21%) dotyczyło zwrotu niekwalifikowalnego podatku VAT. Niemal wszystkie te błędy (95%) dotyczyły podmiotów publicznych. </a:t>
            </a:r>
          </a:p>
          <a:p>
            <a:pPr algn="l"/>
            <a:endParaRPr lang="pl-PL" sz="1600" b="0" i="0" u="none" strike="noStrike" baseline="0" dirty="0">
              <a:solidFill>
                <a:srgbClr val="000000"/>
              </a:solidFill>
              <a:latin typeface="Lato" panose="020F0502020204030203"/>
            </a:endParaRPr>
          </a:p>
          <a:p>
            <a:pPr marL="0" indent="0">
              <a:buNone/>
            </a:pPr>
            <a:r>
              <a:rPr lang="pl-PL" sz="1600" b="1" u="none" strike="noStrike" baseline="0" dirty="0">
                <a:solidFill>
                  <a:srgbClr val="000000"/>
                </a:solidFill>
                <a:latin typeface="Lato" panose="020F0502020204030203"/>
              </a:rPr>
              <a:t>W 14 przypadkach beneficjenci zgłosili nieodzyskany podatek VAT jako koszt, choć beneficjent – lub odbiorca końcowy – miał prawo odzyskać zapłacony podatek, tj. podatek ten podlegał odzyskaniu. </a:t>
            </a:r>
            <a:endParaRPr lang="pl-PL" sz="1600" b="1" dirty="0">
              <a:solidFill>
                <a:srgbClr val="000000"/>
              </a:solidFill>
              <a:latin typeface="Lato" panose="020F0502020204030203"/>
            </a:endParaRPr>
          </a:p>
          <a:p>
            <a:pPr marL="0" indent="0">
              <a:buNone/>
            </a:pPr>
            <a:endParaRPr lang="pl-PL" sz="1600" b="1" dirty="0">
              <a:solidFill>
                <a:srgbClr val="000000"/>
              </a:solidFill>
              <a:latin typeface="Lato" panose="020F0502020204030203"/>
            </a:endParaRPr>
          </a:p>
          <a:p>
            <a:pPr marL="0" indent="0">
              <a:buNone/>
            </a:pPr>
            <a:r>
              <a:rPr lang="pl-PL" sz="1600" dirty="0">
                <a:latin typeface="Lato" panose="020F0502020204030203"/>
              </a:rPr>
              <a:t>Trybunał zalecił Komisji w 2015 r., by wyjaśniła pojęcie podatku VAT podlegającego odzyskaniu, tak aby uniknąć niespójności w interpretacji i nieoptymalnego wykorzystania środków unijnych, w szczególności w przypadku beneficjentów publicznych. W odpowiedzi na zalecenie Trybunału </a:t>
            </a:r>
            <a:r>
              <a:rPr lang="pl-PL" sz="1600" b="1" dirty="0">
                <a:latin typeface="Lato" panose="020F0502020204030203"/>
              </a:rPr>
              <a:t>Komisja opracowała wytyczne w tej kwestii, które zostały opublikowane w </a:t>
            </a:r>
            <a:r>
              <a:rPr lang="pl-PL" sz="1600" b="1" dirty="0" smtClean="0">
                <a:latin typeface="Lato" panose="020F0502020204030203"/>
              </a:rPr>
              <a:t>listopadzie </a:t>
            </a:r>
            <a:r>
              <a:rPr lang="pl-PL" sz="1600" b="1" dirty="0">
                <a:latin typeface="Lato" panose="020F0502020204030203"/>
              </a:rPr>
              <a:t>2018 r.</a:t>
            </a:r>
          </a:p>
        </p:txBody>
      </p:sp>
    </p:spTree>
    <p:extLst>
      <p:ext uri="{BB962C8B-B14F-4D97-AF65-F5344CB8AC3E}">
        <p14:creationId xmlns:p14="http://schemas.microsoft.com/office/powerpoint/2010/main" val="7707593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2060848"/>
            <a:ext cx="8064896" cy="3046988"/>
          </a:xfrm>
          <a:prstGeom prst="rect">
            <a:avLst/>
          </a:prstGeom>
          <a:noFill/>
        </p:spPr>
        <p:txBody>
          <a:bodyPr wrap="square">
            <a:spAutoFit/>
          </a:bodyPr>
          <a:lstStyle/>
          <a:p>
            <a:pPr algn="l"/>
            <a:r>
              <a:rPr lang="pl-PL" sz="1600" b="0" i="0" dirty="0">
                <a:solidFill>
                  <a:srgbClr val="333333"/>
                </a:solidFill>
                <a:effectLst/>
                <a:latin typeface="Lato" panose="020F0502020204030203"/>
              </a:rPr>
              <a:t>Jak wynika z utrwalonego orzecznictwa Trybunału Sprawiedliwości Unii Europejskiej, ocena art. 13 ust. 1 dyrektywy 2006/112 w świetle celów wspomnianej dyrektywy świadczy o tym, że dla zastosowania zasady nieopodatkowania muszą zostać spełnione łącznie dwa warunki, a mianowicie prowadzenie działalności przez podmiot publiczny, przy czym działalność ta powinna być wykonywana w charakterze organu władzy publicznej.</a:t>
            </a:r>
          </a:p>
          <a:p>
            <a:pPr algn="l"/>
            <a:endParaRPr lang="pl-PL" sz="1600" b="0" i="0" dirty="0">
              <a:solidFill>
                <a:srgbClr val="333333"/>
              </a:solidFill>
              <a:effectLst/>
              <a:latin typeface="Lato" panose="020F0502020204030203"/>
            </a:endParaRPr>
          </a:p>
          <a:p>
            <a:pPr algn="l"/>
            <a:r>
              <a:rPr lang="pl-PL" sz="1600" b="0" i="0" dirty="0">
                <a:solidFill>
                  <a:srgbClr val="333333"/>
                </a:solidFill>
                <a:effectLst/>
                <a:latin typeface="Lato" panose="020F0502020204030203"/>
              </a:rPr>
              <a:t>Ponadto, działalnością wykonywaną w charakterze organu władzy publicznej w rozumieniu tego przepisu jest działalność wykonywana przez podmioty prawa publicznego w ramach właściwego dla nich reżimu prawnego, z wyłączeniem tej działalności, która jest wykonywana przez nich na tych samych warunkach prawnych, co prywatni przedsiębiorcy.</a:t>
            </a:r>
          </a:p>
        </p:txBody>
      </p:sp>
      <p:sp>
        <p:nvSpPr>
          <p:cNvPr id="2" name="TextBox 4">
            <a:extLst>
              <a:ext uri="{FF2B5EF4-FFF2-40B4-BE49-F238E27FC236}">
                <a16:creationId xmlns:a16="http://schemas.microsoft.com/office/drawing/2014/main" id="{D1387EA8-2654-471E-8921-73D7C24D2128}"/>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Organy władzy publicznej jako podatnicy </a:t>
            </a:r>
          </a:p>
        </p:txBody>
      </p:sp>
    </p:spTree>
    <p:extLst>
      <p:ext uri="{BB962C8B-B14F-4D97-AF65-F5344CB8AC3E}">
        <p14:creationId xmlns:p14="http://schemas.microsoft.com/office/powerpoint/2010/main" val="3658376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p:cNvGraphicFramePr>
            <a:graphicFrameLocks noGrp="1"/>
          </p:cNvGraphicFramePr>
          <p:nvPr>
            <p:ph idx="1"/>
            <p:extLst>
              <p:ext uri="{D42A27DB-BD31-4B8C-83A1-F6EECF244321}">
                <p14:modId xmlns:p14="http://schemas.microsoft.com/office/powerpoint/2010/main" val="30668951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4">
            <a:extLst>
              <a:ext uri="{FF2B5EF4-FFF2-40B4-BE49-F238E27FC236}">
                <a16:creationId xmlns:a16="http://schemas.microsoft.com/office/drawing/2014/main" id="{50C718B5-2D99-4C94-A65B-DFDEF575E9DE}"/>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defPPr>
              <a:defRPr lang="pl-PL"/>
            </a:defPPr>
            <a:lvl1pPr marL="0" marR="0" lvl="0" indent="0" algn="ctr" defTabSz="914400" latinLnBrk="0">
              <a:lnSpc>
                <a:spcPct val="100000"/>
              </a:lnSpc>
              <a:spcBef>
                <a:spcPct val="20000"/>
              </a:spcBef>
              <a:buClrTx/>
              <a:buSzTx/>
              <a:buFont typeface="Arial" panose="020B0604020202020204" pitchFamily="34" charset="0"/>
              <a:buNone/>
              <a:tabLst/>
              <a:defRPr kumimoji="0" sz="1800" b="1" i="0" u="none" strike="noStrike" cap="none" spc="0" normalizeH="0" baseline="0">
                <a:ln>
                  <a:noFill/>
                </a:ln>
                <a:solidFill>
                  <a:srgbClr val="000000"/>
                </a:solidFill>
                <a:effectLst/>
                <a:uLnTx/>
                <a:uFillTx/>
                <a:latin typeface="Novecento wide Book"/>
                <a:ea typeface="Times New Roman" panose="02020603050405020304" pitchFamily="18" charset="0"/>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eaLnBrk="0" fontAlgn="base" hangingPunct="0">
              <a:spcBef>
                <a:spcPct val="20000"/>
              </a:spcBef>
              <a:spcAft>
                <a:spcPct val="0"/>
              </a:spcAft>
              <a:buFont typeface="Arial" panose="020B0604020202020204" pitchFamily="34" charset="0"/>
              <a:buChar char="»"/>
              <a:defRPr sz="2000"/>
            </a:lvl6pPr>
            <a:lvl7pPr marL="2971800" indent="-228600" eaLnBrk="0" fontAlgn="base" hangingPunct="0">
              <a:spcBef>
                <a:spcPct val="20000"/>
              </a:spcBef>
              <a:spcAft>
                <a:spcPct val="0"/>
              </a:spcAft>
              <a:buFont typeface="Arial" panose="020B0604020202020204" pitchFamily="34" charset="0"/>
              <a:buChar char="»"/>
              <a:defRPr sz="2000"/>
            </a:lvl7pPr>
            <a:lvl8pPr marL="3429000" indent="-228600" eaLnBrk="0" fontAlgn="base" hangingPunct="0">
              <a:spcBef>
                <a:spcPct val="20000"/>
              </a:spcBef>
              <a:spcAft>
                <a:spcPct val="0"/>
              </a:spcAft>
              <a:buFont typeface="Arial" panose="020B0604020202020204" pitchFamily="34" charset="0"/>
              <a:buChar char="»"/>
              <a:defRPr sz="2000"/>
            </a:lvl8pPr>
            <a:lvl9pPr marL="3886200" indent="-228600" eaLnBrk="0" fontAlgn="base" hangingPunct="0">
              <a:spcBef>
                <a:spcPct val="20000"/>
              </a:spcBef>
              <a:spcAft>
                <a:spcPct val="0"/>
              </a:spcAft>
              <a:buFont typeface="Arial" panose="020B0604020202020204" pitchFamily="34" charset="0"/>
              <a:buChar char="»"/>
              <a:defRPr sz="2000"/>
            </a:lvl9pPr>
          </a:lstStyle>
          <a:p>
            <a:pPr>
              <a:spcBef>
                <a:spcPts val="0"/>
              </a:spcBef>
            </a:pPr>
            <a:r>
              <a:rPr lang="pl-PL" dirty="0">
                <a:solidFill>
                  <a:schemeClr val="tx1"/>
                </a:solidFill>
                <a:ea typeface="+mn-ea"/>
              </a:rPr>
              <a:t>Kryteria, których łączne spełnienie powoduje wyłączenie organu władzy publicznej z zakresu definicji podatnika</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2151727"/>
            <a:ext cx="8064896" cy="2800767"/>
          </a:xfrm>
          <a:prstGeom prst="rect">
            <a:avLst/>
          </a:prstGeom>
          <a:noFill/>
        </p:spPr>
        <p:txBody>
          <a:bodyPr wrap="square">
            <a:spAutoFit/>
          </a:bodyPr>
          <a:lstStyle/>
          <a:p>
            <a:pPr algn="l"/>
            <a:r>
              <a:rPr lang="pl-PL" sz="1600" i="0" u="none" strike="noStrike" baseline="0" dirty="0">
                <a:latin typeface="Lato"/>
              </a:rPr>
              <a:t>Jako że zastosowanie art. 13 dyrektywy 2006/112/WE skutkuje brakiem opodatkowania podatkiem od wartości dodanej określonej czynności, jego </a:t>
            </a:r>
            <a:r>
              <a:rPr lang="pl-PL" sz="1600" b="1" i="0" u="sng" strike="noStrike" baseline="0" dirty="0">
                <a:latin typeface="Lato"/>
              </a:rPr>
              <a:t>przepisy muszą być interpretowane ściśle</a:t>
            </a:r>
            <a:r>
              <a:rPr lang="pl-PL" sz="1600" i="0" u="none" strike="noStrike" baseline="0" dirty="0">
                <a:latin typeface="Lato"/>
              </a:rPr>
              <a:t>. Za takim rozumieniem wypowiedziała się Komisja Europejska w wyroku z dnia 26 marca 1987 r., C-235/85 Komisja v. Królestwo Holandii.</a:t>
            </a:r>
          </a:p>
          <a:p>
            <a:pPr algn="l"/>
            <a:endParaRPr lang="pl-PL" sz="1600" dirty="0">
              <a:latin typeface="Lato"/>
            </a:endParaRPr>
          </a:p>
          <a:p>
            <a:pPr algn="l"/>
            <a:r>
              <a:rPr lang="pl-PL" sz="1600" i="0" u="none" strike="noStrike" baseline="0" dirty="0">
                <a:latin typeface="Lato"/>
              </a:rPr>
              <a:t> W wyroku tym Trybunał nie odniósł się wprawdzie wprost do tej kwestii, jednakże w kolejnych wydawanych wyrokach także opowiedział się za koniecznością dokonywania ścisłej wykładni analizowanego przepisu. Taki sposób interpretacji jest niezbędny ze względu na to, iż norma prawna zawarta w art. 13 ust. 1 dyrektywy 2006/112/WE stanowi wyjątek od zasady powszechności opodatkowania podatkiem od wartości dodanej.</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92159"/>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Wykładnia art. 13 ust. 1 dyrektywy VAT</a:t>
            </a:r>
          </a:p>
        </p:txBody>
      </p:sp>
    </p:spTree>
    <p:extLst>
      <p:ext uri="{BB962C8B-B14F-4D97-AF65-F5344CB8AC3E}">
        <p14:creationId xmlns:p14="http://schemas.microsoft.com/office/powerpoint/2010/main" val="3512798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905506"/>
            <a:ext cx="7992888" cy="30469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dirty="0">
                <a:solidFill>
                  <a:srgbClr val="333333"/>
                </a:solidFill>
                <a:effectLst/>
                <a:latin typeface="Lato" panose="020F0502020204030203"/>
              </a:rPr>
              <a:t>Badając czy dana czynność wykonywana przez jednostkę samorządu terytorialnego stanowi działalność gospodarczą, należy brać pod uwagę wskazane w orzecznictwie TSUE przesłanki i ich występowanie w konkretnej sprawie.</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solidFill>
                <a:srgbClr val="333333"/>
              </a:solidFill>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dirty="0">
                <a:solidFill>
                  <a:srgbClr val="333333"/>
                </a:solidFill>
                <a:effectLst/>
                <a:latin typeface="Lato" panose="020F0502020204030203"/>
              </a:rPr>
              <a:t>Przykładowo zatem należy ocenić: czy warunki realizacji danego świadczenia odbiegają od warunków, na jakich realizowane byłoby ono przez inne podmioty gospodarcze, w jakim reżimie prawnym wykonywane są dane czynności</a:t>
            </a:r>
            <a:r>
              <a:rPr lang="pl-PL" sz="1600" i="0" dirty="0">
                <a:solidFill>
                  <a:srgbClr val="333333"/>
                </a:solidFill>
                <a:effectLst/>
                <a:latin typeface="Lato" panose="020F0502020204030203"/>
              </a:rPr>
              <a:t>, czy istnieje </a:t>
            </a:r>
            <a:r>
              <a:rPr lang="pl-PL" sz="1600" b="1" i="0" dirty="0">
                <a:solidFill>
                  <a:srgbClr val="333333"/>
                </a:solidFill>
                <a:effectLst/>
                <a:latin typeface="Lato" panose="020F0502020204030203"/>
              </a:rPr>
              <a:t>asymetria</a:t>
            </a:r>
            <a:r>
              <a:rPr lang="pl-PL" sz="1600" i="0" dirty="0">
                <a:solidFill>
                  <a:srgbClr val="333333"/>
                </a:solidFill>
                <a:effectLst/>
                <a:latin typeface="Lato" panose="020F0502020204030203"/>
              </a:rPr>
              <a:t> pomiędzy kosztami wykonywania danych świadczeń a odpłatnością ponoszoną przez ich beneficjentów</a:t>
            </a:r>
            <a:r>
              <a:rPr lang="pl-PL" sz="1600" b="0" i="0" dirty="0">
                <a:solidFill>
                  <a:srgbClr val="333333"/>
                </a:solidFill>
                <a:effectLst/>
                <a:latin typeface="Lato" panose="020F0502020204030203"/>
              </a:rPr>
              <a:t>, w jakim stopniu ponoszona odpłatność </a:t>
            </a:r>
            <a:r>
              <a:rPr lang="pl-PL" sz="1600" b="1" i="0" dirty="0">
                <a:solidFill>
                  <a:srgbClr val="333333"/>
                </a:solidFill>
                <a:effectLst/>
                <a:latin typeface="Lato" panose="020F0502020204030203"/>
              </a:rPr>
              <a:t>stanowi rzeczywistą wartość otrzymywanych świadczeń</a:t>
            </a:r>
            <a:r>
              <a:rPr lang="pl-PL" sz="1600" b="0" i="0" dirty="0">
                <a:solidFill>
                  <a:srgbClr val="333333"/>
                </a:solidFill>
                <a:effectLst/>
                <a:latin typeface="Lato" panose="020F0502020204030203"/>
              </a:rPr>
              <a:t>, czy odpłatność </a:t>
            </a:r>
            <a:r>
              <a:rPr lang="pl-PL" sz="1600" b="1" i="0" dirty="0">
                <a:solidFill>
                  <a:srgbClr val="333333"/>
                </a:solidFill>
                <a:effectLst/>
                <a:latin typeface="Lato" panose="020F0502020204030203"/>
              </a:rPr>
              <a:t>uzależniona jest od sytuacji majątkowej beneficjenta</a:t>
            </a:r>
            <a:r>
              <a:rPr lang="pl-PL" sz="1600" b="0" i="0" dirty="0">
                <a:solidFill>
                  <a:srgbClr val="333333"/>
                </a:solidFill>
                <a:effectLst/>
                <a:latin typeface="Lato" panose="020F0502020204030203"/>
              </a:rPr>
              <a:t>. Oceny takiej należy dokonać przy uwzględnieniu wszystkich występujących w danej sprawie okoliczności.</a:t>
            </a:r>
            <a:endParaRPr kumimoji="0" lang="pl-PL" sz="1600" b="0" i="0" u="none" strike="noStrike" kern="1200" cap="none" spc="-10" normalizeH="0" baseline="0" noProof="0" dirty="0">
              <a:ln>
                <a:noFill/>
              </a:ln>
              <a:solidFill>
                <a:srgbClr val="636466"/>
              </a:solidFill>
              <a:effectLst/>
              <a:uLnTx/>
              <a:uFillTx/>
              <a:latin typeface="Lato" panose="020F0502020204030203"/>
            </a:endParaRPr>
          </a:p>
        </p:txBody>
      </p:sp>
      <p:sp>
        <p:nvSpPr>
          <p:cNvPr id="2" name="TextBox 4">
            <a:extLst>
              <a:ext uri="{FF2B5EF4-FFF2-40B4-BE49-F238E27FC236}">
                <a16:creationId xmlns:a16="http://schemas.microsoft.com/office/drawing/2014/main" id="{A40AE558-E4DB-47E0-8B51-6C8DD509A4C8}"/>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Ekwiwalentność świadczeń</a:t>
            </a:r>
          </a:p>
        </p:txBody>
      </p:sp>
    </p:spTree>
    <p:extLst>
      <p:ext uri="{BB962C8B-B14F-4D97-AF65-F5344CB8AC3E}">
        <p14:creationId xmlns:p14="http://schemas.microsoft.com/office/powerpoint/2010/main" val="40423838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65584" y="1196752"/>
            <a:ext cx="7812831" cy="252376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W wyroku z dnia 29 października 2009 r. w sprawie C-246/08 Komisja v. Finlandia, w pkt 44 TSUE wskazał, że zgodnie z orzecznictwem świadczenie usług tylko wtedy dokonywane jest "odpłatnie„ w rozumieniu art. 2 pkt 1 szóstej dyrektywy, jeżeli pomiędzy usługodawcą i usługobiorcą istnieje stosunek prawny, w ramach którego dochodzi do wymiany świadczeń wzajemnych, a wynagrodzenie otrzymywane przez usługodawcę stanowi rzeczywisty ekwiwalent usługi świadczonej na rzecz usługobiorcy.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W świetle powyższego </a:t>
            </a:r>
            <a:r>
              <a:rPr kumimoji="0" lang="pl-PL" sz="1600" b="1" i="0" u="sng"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badanie, czy występuje ekwiwalentność świadczeń, ma istotne znaczenie dla stwierdzenia istnienia działalności gospodarczej</a:t>
            </a:r>
            <a:r>
              <a:rPr kumimoji="0" lang="pl-PL" sz="1600" b="1"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400" b="0" i="0" u="none" strike="noStrike" kern="1200" cap="none" spc="-10" normalizeH="0" baseline="0" noProof="0" dirty="0">
              <a:ln>
                <a:noFill/>
              </a:ln>
              <a:solidFill>
                <a:srgbClr val="636466"/>
              </a:solidFill>
              <a:effectLst/>
              <a:uLnTx/>
              <a:uFillTx/>
              <a:latin typeface="Lato" panose="020F0502020204030203" pitchFamily="34" charset="-18"/>
              <a:ea typeface="+mn-ea"/>
              <a:cs typeface="Arial" panose="020B0604020202020204" pitchFamily="34" charset="0"/>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Ekwiwalentność świadczeń</a:t>
            </a:r>
          </a:p>
        </p:txBody>
      </p:sp>
      <p:sp>
        <p:nvSpPr>
          <p:cNvPr id="4" name="pole tekstowe 3">
            <a:extLst>
              <a:ext uri="{FF2B5EF4-FFF2-40B4-BE49-F238E27FC236}">
                <a16:creationId xmlns:a16="http://schemas.microsoft.com/office/drawing/2014/main" id="{2D622F14-1981-41AD-877B-7CD81ACBEA1C}"/>
              </a:ext>
            </a:extLst>
          </p:cNvPr>
          <p:cNvSpPr txBox="1"/>
          <p:nvPr/>
        </p:nvSpPr>
        <p:spPr>
          <a:xfrm>
            <a:off x="1043608" y="3925952"/>
            <a:ext cx="6912768" cy="2031325"/>
          </a:xfrm>
          <a:prstGeom prst="rect">
            <a:avLst/>
          </a:prstGeom>
          <a:noFill/>
          <a:ln>
            <a:solidFill>
              <a:srgbClr val="FFC000"/>
            </a:solidFill>
          </a:ln>
        </p:spPr>
        <p:txBody>
          <a:bodyPr wrap="square" rtlCol="0">
            <a:spAutoFit/>
          </a:bodyPr>
          <a:lstStyle/>
          <a:p>
            <a:r>
              <a:rPr lang="pl-PL" sz="1400" dirty="0">
                <a:latin typeface="Lato" panose="020F0502020204030203"/>
              </a:rPr>
              <a:t>W przypadku, gdy zapłata uiszczana przez beneficjentów usług świadczonych na ich rzecz przez podmioty publiczne (w rozpatrywanej w wyroku sytuacji dotyczyło to usług pomocy prawnej) zależy jedynie częściowo od rzeczywistej wartości świadczonych usług, a jej związek z tą wartością jest tym mniejszy, im skromniejsze są dochody i majątek beneficjenta, nie można uznać, że pomiędzy tymi usługami a świadczeniem ekwiwalentnym płaconym przez beneficjenta istnieje bezpośredni związek wymagany przepisami dyrektywy do tego, aby można było uznać owo świadczenie za wynagrodzenie za usługi. Tym samym usług tych nie można uznać za działalność gospodarczą w rozumieniu przepisów o podatku od wartości dodanej.</a:t>
            </a:r>
          </a:p>
        </p:txBody>
      </p:sp>
    </p:spTree>
    <p:extLst>
      <p:ext uri="{BB962C8B-B14F-4D97-AF65-F5344CB8AC3E}">
        <p14:creationId xmlns:p14="http://schemas.microsoft.com/office/powerpoint/2010/main" val="32506520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052736"/>
            <a:ext cx="8136904" cy="5016758"/>
          </a:xfrm>
          <a:prstGeom prst="rect">
            <a:avLst/>
          </a:prstGeom>
          <a:noFill/>
        </p:spPr>
        <p:txBody>
          <a:bodyPr wrap="square">
            <a:spAutoFit/>
          </a:bodyPr>
          <a:lstStyle/>
          <a:p>
            <a:pPr lvl="0" eaLnBrk="1" fontAlgn="auto" hangingPunct="1">
              <a:spcBef>
                <a:spcPts val="0"/>
              </a:spcBef>
              <a:spcAft>
                <a:spcPts val="0"/>
              </a:spcAft>
              <a:defRPr/>
            </a:pPr>
            <a:r>
              <a:rPr lang="pl-PL" sz="1600" spc="-10" dirty="0">
                <a:latin typeface="Lato" panose="020F0502020204030203" pitchFamily="34" charset="-18"/>
              </a:rPr>
              <a:t>W</a:t>
            </a: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 wyroku z dnia 12 maja 2016 r. w sprawie C-520/14 </a:t>
            </a:r>
            <a:r>
              <a:rPr kumimoji="0" lang="pl-PL" sz="1600" b="0" i="0" u="none" strike="noStrike" kern="1200" cap="none" spc="-10" normalizeH="0" baseline="0" noProof="0" dirty="0" err="1">
                <a:ln>
                  <a:noFill/>
                </a:ln>
                <a:effectLst/>
                <a:uLnTx/>
                <a:uFillTx/>
                <a:latin typeface="Lato" panose="020F0502020204030203" pitchFamily="34" charset="-18"/>
                <a:ea typeface="+mn-ea"/>
                <a:cs typeface="Arial" panose="020B0604020202020204" pitchFamily="34" charset="0"/>
              </a:rPr>
              <a:t>Gemeente</a:t>
            </a: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 </a:t>
            </a:r>
            <a:r>
              <a:rPr kumimoji="0" lang="pl-PL" sz="1600" b="0" i="0" u="none" strike="noStrike" kern="1200" cap="none" spc="-10" normalizeH="0" baseline="0" noProof="0" dirty="0" err="1">
                <a:ln>
                  <a:noFill/>
                </a:ln>
                <a:effectLst/>
                <a:uLnTx/>
                <a:uFillTx/>
                <a:latin typeface="Lato" panose="020F0502020204030203" pitchFamily="34" charset="-18"/>
                <a:ea typeface="+mn-ea"/>
                <a:cs typeface="Arial" panose="020B0604020202020204" pitchFamily="34" charset="0"/>
              </a:rPr>
              <a:t>Borsele</a:t>
            </a: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 </a:t>
            </a:r>
            <a:r>
              <a:rPr lang="pl-PL" sz="1600" spc="-10" dirty="0">
                <a:latin typeface="Lato" panose="020F0502020204030203" pitchFamily="34" charset="-18"/>
              </a:rPr>
              <a:t>TSUE orzekł, </a:t>
            </a: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że JST, która świadczy usługę dowozu uczniów do szkół w okolicznościach takich jak w postępowaniu głównym (tj. gdy wysokość odpłatności uzależniona jest od dochodów rodziców), nie prowadzi działalności gospodarczej, a więc nie działa jako podatnik,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spc="-10" dirty="0">
              <a:latin typeface="Lato" panose="020F0502020204030203" pitchFamily="34" charset="-1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TSUE zwrócił uwagę m</a:t>
            </a:r>
            <a:r>
              <a:rPr lang="pl-PL" sz="1600" spc="-10" dirty="0">
                <a:latin typeface="Lato" panose="020F0502020204030203" pitchFamily="34" charset="-18"/>
              </a:rPr>
              <a:t>.</a:t>
            </a: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in. na następujące okoliczności w rozstrzyganej sprawie: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świadczenie usług jest "odpłatne", a zatem podlega opodatkowaniu, wyłącznie wtedy, gdy pomiędzy usługodawcą a usługobiorcą istnieje stosunek prawny, w trakcie którego dochodzi do wymiany świadczeń wzajemnych, a wynagrodzenie otrzymane przez usługodawcę stanowi rzeczywistą równowartość usługi świadczonej na rzecz usługobiorcy,</a:t>
            </a:r>
          </a:p>
          <a:p>
            <a:pPr marR="0" lvl="0" algn="l" defTabSz="914400" rtl="0" eaLnBrk="1" fontAlgn="auto" latinLnBrk="0" hangingPunct="1">
              <a:lnSpc>
                <a:spcPct val="100000"/>
              </a:lnSpc>
              <a:spcBef>
                <a:spcPts val="0"/>
              </a:spcBef>
              <a:spcAft>
                <a:spcPts val="0"/>
              </a:spcAft>
              <a:buClrTx/>
              <a:buSzTx/>
              <a:tabLst/>
              <a:defRPr/>
            </a:pPr>
            <a:endPar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rozróżnienie między kosztami funkcjonowania a kwotami otrzymanymi za oferowane usługi może sugerować, iż udział rodziców należy raczej uznać za opłatę aniżeli wynagrodzenie,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l-PL" sz="1600" b="0" i="0" u="none" strike="noStrike" kern="1200" cap="none" spc="-10" normalizeH="0" baseline="0" noProof="0" dirty="0">
                <a:ln>
                  <a:noFill/>
                </a:ln>
                <a:effectLst/>
                <a:uLnTx/>
                <a:uFillTx/>
                <a:latin typeface="Lato" panose="020F0502020204030203" pitchFamily="34" charset="-18"/>
                <a:ea typeface="+mn-ea"/>
                <a:cs typeface="Arial" panose="020B0604020202020204" pitchFamily="34" charset="0"/>
              </a:rPr>
              <a:t>okoliczności, w jakich doszło do świadczenia usług rozpatrywanych w postępowaniu głównym, różnią się od tych, w jakich zwykle prowadzi się działalność w zakresie przewozu osób.</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Ekwiwalentność świadczeń</a:t>
            </a:r>
          </a:p>
        </p:txBody>
      </p:sp>
    </p:spTree>
    <p:extLst>
      <p:ext uri="{BB962C8B-B14F-4D97-AF65-F5344CB8AC3E}">
        <p14:creationId xmlns:p14="http://schemas.microsoft.com/office/powerpoint/2010/main" val="30231405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551837"/>
            <a:ext cx="7740823"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b="1" dirty="0">
                <a:solidFill>
                  <a:srgbClr val="000000"/>
                </a:solidFill>
                <a:effectLst/>
                <a:latin typeface="Lato" panose="020F0502020204030203"/>
                <a:ea typeface="Calibri" panose="020F0502020204030204" pitchFamily="34" charset="0"/>
              </a:rPr>
              <a:t>Interpretacja ogólna Nr PT1.8101.3.2019 Ministra Finansów z dnia 10 czerwca 2020 r.:</a:t>
            </a:r>
            <a:endParaRPr kumimoji="0" lang="pl-PL" b="1" i="0" u="none" strike="noStrike" kern="1200" cap="none" spc="-10" normalizeH="0" baseline="0" noProof="0" dirty="0">
              <a:ln>
                <a:noFill/>
              </a:ln>
              <a:solidFill>
                <a:srgbClr val="000000"/>
              </a:solidFill>
              <a:uLnTx/>
              <a:uFillTx/>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dirty="0">
                <a:solidFill>
                  <a:srgbClr val="333333"/>
                </a:solidFill>
                <a:latin typeface="Lato" panose="020F0502020204030203"/>
              </a:rPr>
              <a:t>W</a:t>
            </a:r>
            <a:r>
              <a:rPr lang="pl-PL" b="0" i="0" dirty="0">
                <a:solidFill>
                  <a:srgbClr val="333333"/>
                </a:solidFill>
                <a:effectLst/>
                <a:latin typeface="Lato" panose="020F0502020204030203"/>
              </a:rPr>
              <a:t>iększość czynności wykonywanych przez jednostki samorządu terytorialnego, m.in. z uwagi na brak spełnienia przesłanki dotyczącej odpłatności, nie stanowi działalności gospodarczej, a w konsekwencji czynności te nie podlegają opodatkowaniu podatkiem od towarów i usług.</a:t>
            </a:r>
            <a:endParaRPr kumimoji="0" lang="pl-PL" b="0" i="0" u="none" strike="noStrike" kern="1200" cap="none" spc="-10" normalizeH="0" baseline="0" noProof="0" dirty="0">
              <a:ln>
                <a:noFill/>
              </a:ln>
              <a:solidFill>
                <a:srgbClr val="636466"/>
              </a:solidFill>
              <a:effectLst/>
              <a:uLnTx/>
              <a:uFillTx/>
              <a:latin typeface="Lato" panose="020F0502020204030203"/>
            </a:endParaRPr>
          </a:p>
        </p:txBody>
      </p:sp>
      <p:sp>
        <p:nvSpPr>
          <p:cNvPr id="2" name="TextBox 4">
            <a:extLst>
              <a:ext uri="{FF2B5EF4-FFF2-40B4-BE49-F238E27FC236}">
                <a16:creationId xmlns:a16="http://schemas.microsoft.com/office/drawing/2014/main" id="{CC76ECCD-731B-44E0-ACB6-8FC719144EAA}"/>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Ekwiwalentność świadczeń</a:t>
            </a:r>
          </a:p>
        </p:txBody>
      </p:sp>
    </p:spTree>
    <p:extLst>
      <p:ext uri="{BB962C8B-B14F-4D97-AF65-F5344CB8AC3E}">
        <p14:creationId xmlns:p14="http://schemas.microsoft.com/office/powerpoint/2010/main" val="14349563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268760"/>
            <a:ext cx="7740823" cy="4462760"/>
          </a:xfrm>
          <a:prstGeom prst="rect">
            <a:avLst/>
          </a:prstGeom>
          <a:noFill/>
        </p:spPr>
        <p:txBody>
          <a:bodyPr wrap="square">
            <a:spAutoFit/>
          </a:bodyPr>
          <a:lstStyle/>
          <a:p>
            <a:pPr algn="l"/>
            <a:r>
              <a:rPr lang="pl-PL" sz="1600" b="1" dirty="0">
                <a:solidFill>
                  <a:srgbClr val="1B1B1B"/>
                </a:solidFill>
                <a:latin typeface="Lato"/>
              </a:rPr>
              <a:t>Wyrok WSA z Lublinie z 12 września 2017 r., I SA/Lu 379/17</a:t>
            </a:r>
            <a:endParaRPr lang="pl-PL" sz="1600" b="1" i="0" u="none" strike="noStrike" dirty="0">
              <a:solidFill>
                <a:srgbClr val="1B1B1B"/>
              </a:solidFill>
              <a:effectLst/>
              <a:latin typeface="Lato"/>
            </a:endParaRPr>
          </a:p>
          <a:p>
            <a:pPr algn="l"/>
            <a:r>
              <a:rPr lang="pl-PL" sz="1600" u="none" strike="noStrike" dirty="0">
                <a:solidFill>
                  <a:srgbClr val="000000"/>
                </a:solidFill>
                <a:effectLst/>
                <a:latin typeface="Lato"/>
              </a:rPr>
              <a:t>Związek gmin nie miał prawa do odliczenia VAT naliczonego przy budowie zakładu zagospodarowania odpadów z powodu braku związku ze sprzedażą opodatkowaną VAT. Związek gmin nie wykazuje bowiem przychodów z tytułu gospodarki odpadami, jak też innych przychodów podlegających opodatkowaniu VAT. Dlatego nie jest zarejestrowanym podatnikiem VAT. W celu wykonywania zadań własnych gminy wynikających z ustawy o </a:t>
            </a:r>
            <a:r>
              <a:rPr lang="pl-PL" sz="1600" i="0" u="none" strike="noStrike" dirty="0">
                <a:solidFill>
                  <a:srgbClr val="000000"/>
                </a:solidFill>
                <a:effectLst/>
                <a:latin typeface="Lato"/>
              </a:rPr>
              <a:t>samorządzie</a:t>
            </a:r>
            <a:r>
              <a:rPr lang="pl-PL" sz="1600" u="none" strike="noStrike" dirty="0">
                <a:solidFill>
                  <a:srgbClr val="000000"/>
                </a:solidFill>
                <a:effectLst/>
                <a:latin typeface="Lato"/>
              </a:rPr>
              <a:t> gminnym w zakresie utrzymania czystości i porządku oraz urządzeń sanitarnych, wysypisk i unieszkodliwiania odpadów komunalnych związek gmin utworzył spółkę komunalną, której jest jedynym udziałowcem.</a:t>
            </a:r>
          </a:p>
          <a:p>
            <a:pPr algn="l"/>
            <a:endParaRPr lang="pl-PL" sz="1600" dirty="0">
              <a:effectLst/>
              <a:latin typeface="Lato"/>
            </a:endParaRPr>
          </a:p>
          <a:p>
            <a:r>
              <a:rPr lang="pl-PL" dirty="0">
                <a:effectLst/>
                <a:latin typeface="Lato"/>
              </a:rPr>
              <a:t>Jeśli związek gmin nie realizuje bezpośrednio ustawowo powierzonych mu zadań, lecz ich wykonywanie powierza spółce kapitałowej, </a:t>
            </a:r>
            <a:r>
              <a:rPr lang="pl-PL" b="1" dirty="0">
                <a:effectLst/>
                <a:latin typeface="Lato"/>
              </a:rPr>
              <a:t>wówczas spółka ta nie działa w charakterze organu władzy publicznej, nawet jeśli chodzi o obszar aktywności pokrywający się z zakresem obowiązków ustawowo spoczywających na gminach czy scedowanych na związki gmin zgodnie z ustawą o samorządzie gminnym.</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92159"/>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Zlecenie przez związek gmin zadań spółce kapitałowej</a:t>
            </a:r>
          </a:p>
        </p:txBody>
      </p:sp>
    </p:spTree>
    <p:extLst>
      <p:ext uri="{BB962C8B-B14F-4D97-AF65-F5344CB8AC3E}">
        <p14:creationId xmlns:p14="http://schemas.microsoft.com/office/powerpoint/2010/main" val="38745310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720840"/>
            <a:ext cx="7992888" cy="3693319"/>
          </a:xfrm>
          <a:prstGeom prst="rect">
            <a:avLst/>
          </a:prstGeom>
          <a:noFill/>
        </p:spPr>
        <p:txBody>
          <a:bodyPr wrap="square">
            <a:spAutoFit/>
          </a:bodyPr>
          <a:lstStyle/>
          <a:p>
            <a:pPr algn="l"/>
            <a:r>
              <a:rPr lang="pl-PL" sz="1800" b="0" i="0" u="none" strike="noStrike" baseline="0" dirty="0">
                <a:latin typeface="Lato"/>
              </a:rPr>
              <a:t>JST działają w charakterze podatników VAT, gdy wykonują czynności inne</a:t>
            </a:r>
          </a:p>
          <a:p>
            <a:pPr algn="l"/>
            <a:r>
              <a:rPr lang="pl-PL" sz="1800" b="0" i="0" u="none" strike="noStrike" baseline="0" dirty="0">
                <a:latin typeface="Lato"/>
              </a:rPr>
              <a:t>niż te, które mieszczą się w ramach ich zadań oraz wykonują czynności</a:t>
            </a:r>
          </a:p>
          <a:p>
            <a:pPr algn="l"/>
            <a:r>
              <a:rPr lang="pl-PL" sz="1800" b="0" i="0" u="none" strike="noStrike" baseline="0" dirty="0">
                <a:latin typeface="Lato"/>
              </a:rPr>
              <a:t>mieszczące się w ramach ich zadań, ale czynią to na podstawie umów cywilnoprawnych (art. 15 ust. 6 ustawy o VAT). Jednakże stosowanie w praktyce art. 15 ust. 6 ww. ustawy nastręczało szereg trudności interpretacyjnyc</a:t>
            </a:r>
            <a:r>
              <a:rPr lang="pl-PL" dirty="0">
                <a:latin typeface="Lato"/>
              </a:rPr>
              <a:t>h </a:t>
            </a:r>
            <a:r>
              <a:rPr lang="pl-PL" sz="1800" b="0" i="0" u="none" strike="noStrike" baseline="0" dirty="0">
                <a:latin typeface="Lato"/>
              </a:rPr>
              <a:t>i prowadziło do licznych sporów sądowo-administracyjnych. </a:t>
            </a:r>
          </a:p>
          <a:p>
            <a:pPr algn="l"/>
            <a:endParaRPr lang="pl-PL" dirty="0">
              <a:latin typeface="Lato"/>
            </a:endParaRPr>
          </a:p>
          <a:p>
            <a:pPr algn="l"/>
            <a:r>
              <a:rPr lang="pl-PL" sz="1800" b="0" i="0" u="none" strike="noStrike" baseline="0" dirty="0">
                <a:latin typeface="Lato"/>
              </a:rPr>
              <a:t>Brak jest bowiem określenia wyraźnych granic kiedy JST występuje jako podatnik, a kiedy takiego statusu nie posiada. </a:t>
            </a:r>
            <a:r>
              <a:rPr lang="pl-PL" sz="1800" b="1" i="0" u="none" strike="noStrike" baseline="0" dirty="0">
                <a:latin typeface="Lato"/>
              </a:rPr>
              <a:t>W takich sytuacjach może być stosowana zasada </a:t>
            </a:r>
            <a:r>
              <a:rPr lang="pl-PL" sz="1800" b="1" i="1" u="none" strike="noStrike" baseline="0" dirty="0">
                <a:latin typeface="Lato"/>
              </a:rPr>
              <a:t>in dubio pro </a:t>
            </a:r>
            <a:r>
              <a:rPr lang="pl-PL" sz="1800" b="1" i="1" u="none" strike="noStrike" baseline="0" dirty="0" err="1">
                <a:latin typeface="Lato"/>
              </a:rPr>
              <a:t>tributario</a:t>
            </a:r>
            <a:r>
              <a:rPr lang="pl-PL" sz="1800" b="0" i="0" u="none" strike="noStrike" baseline="0" dirty="0">
                <a:latin typeface="Lato"/>
              </a:rPr>
              <a:t>, wprowadzona do porządku prawnego od 1 stycznia 2016 r. Z treści art. 2a Ordynacji podatkowej wynika, że niedające się usunąć wątpliwości co do treści przepisów prawa podatkowego rozstrzyga się na korzyść podatnika.</a:t>
            </a:r>
            <a:endParaRPr lang="pl-PL" b="1" i="0" dirty="0">
              <a:solidFill>
                <a:srgbClr val="333333"/>
              </a:solidFill>
              <a:effectLst/>
              <a:latin typeface="Lato"/>
            </a:endParaRPr>
          </a:p>
        </p:txBody>
      </p:sp>
      <p:sp>
        <p:nvSpPr>
          <p:cNvPr id="2" name="TextBox 4">
            <a:extLst>
              <a:ext uri="{FF2B5EF4-FFF2-40B4-BE49-F238E27FC236}">
                <a16:creationId xmlns:a16="http://schemas.microsoft.com/office/drawing/2014/main" id="{9D1AB63C-DFAD-4068-AADB-548490714DCE}"/>
              </a:ext>
            </a:extLst>
          </p:cNvPr>
          <p:cNvSpPr txBox="1">
            <a:spLocks noChangeArrowheads="1"/>
          </p:cNvSpPr>
          <p:nvPr/>
        </p:nvSpPr>
        <p:spPr bwMode="auto">
          <a:xfrm>
            <a:off x="179512" y="610390"/>
            <a:ext cx="6342062" cy="71070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Informacja o wynikach kontroli NIK - Centralizacja podatku VAT w jednostkach samorządu terytorialnego</a:t>
            </a:r>
          </a:p>
        </p:txBody>
      </p:sp>
    </p:spTree>
    <p:extLst>
      <p:ext uri="{BB962C8B-B14F-4D97-AF65-F5344CB8AC3E}">
        <p14:creationId xmlns:p14="http://schemas.microsoft.com/office/powerpoint/2010/main" val="36432785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136338"/>
            <a:ext cx="7848798" cy="2862322"/>
          </a:xfrm>
          <a:prstGeom prst="rect">
            <a:avLst/>
          </a:prstGeom>
          <a:noFill/>
        </p:spPr>
        <p:txBody>
          <a:bodyPr wrap="square">
            <a:spAutoFit/>
          </a:bodyPr>
          <a:lstStyle/>
          <a:p>
            <a:pPr algn="l"/>
            <a:r>
              <a:rPr lang="pl-PL" sz="1800" b="0" i="0" u="none" strike="noStrike" baseline="0" dirty="0">
                <a:latin typeface="Lato"/>
              </a:rPr>
              <a:t>W siedmiu JST (50,0%) ujawniono nieprawidłowości w rozliczaniu podatku</a:t>
            </a:r>
          </a:p>
          <a:p>
            <a:pPr algn="l"/>
            <a:r>
              <a:rPr lang="pl-PL" sz="1800" b="0" i="0" u="none" strike="noStrike" baseline="0" dirty="0">
                <a:latin typeface="Lato"/>
              </a:rPr>
              <a:t>należnego, skutkujące zarówno zawyżeniem, jak i zaniżeniem tego podatku.</a:t>
            </a:r>
          </a:p>
          <a:p>
            <a:pPr algn="l"/>
            <a:endParaRPr lang="pl-PL" sz="1800" b="1" i="0" u="none" strike="noStrike" baseline="0" dirty="0">
              <a:latin typeface="Lato"/>
            </a:endParaRPr>
          </a:p>
          <a:p>
            <a:pPr algn="l"/>
            <a:r>
              <a:rPr lang="pl-PL" sz="1800" b="1" i="0" u="sng" strike="noStrike" baseline="0" dirty="0">
                <a:latin typeface="Lato"/>
              </a:rPr>
              <a:t>Zdecydowana większość nieprawidłowości wynikała z oceny, czy przy danym świadczeniu JST (działając za pośrednictwem jednostek organizacyjnych) występuje w obrocie w charakterze podatnika VAT, a zatem z interpretacji art. 15 ust. 6 ustawy </a:t>
            </a:r>
            <a:r>
              <a:rPr lang="pl-PL" sz="1800" b="1" u="sng" strike="noStrike" baseline="0" dirty="0">
                <a:latin typeface="Lato"/>
              </a:rPr>
              <a:t>o VAT</a:t>
            </a:r>
            <a:r>
              <a:rPr lang="pl-PL" sz="1800" b="1" i="0" u="none" strike="noStrike" baseline="0" dirty="0">
                <a:latin typeface="Lato"/>
              </a:rPr>
              <a:t>. </a:t>
            </a:r>
          </a:p>
          <a:p>
            <a:pPr algn="l"/>
            <a:endParaRPr lang="pl-PL" b="1" dirty="0">
              <a:latin typeface="Lato"/>
            </a:endParaRPr>
          </a:p>
          <a:p>
            <a:pPr algn="l"/>
            <a:r>
              <a:rPr lang="pl-PL" sz="1800" b="1" i="0" u="none" strike="noStrike" baseline="0" dirty="0">
                <a:latin typeface="Lato"/>
              </a:rPr>
              <a:t>Zauważyć można w tym zakresie istotne rozbieżności w orzecznictwie organów podatkowych i orzecznictwie sądowo-administracyjnym.</a:t>
            </a:r>
            <a:endParaRPr lang="pl-PL" b="1" i="0" dirty="0">
              <a:solidFill>
                <a:srgbClr val="333333"/>
              </a:solidFill>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71070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solidFill>
                  <a:schemeClr val="bg1">
                    <a:lumMod val="50000"/>
                  </a:schemeClr>
                </a:solidFill>
                <a:latin typeface="Novecento wide Book"/>
              </a:rPr>
              <a:t>In</a:t>
            </a:r>
            <a:r>
              <a:rPr lang="pl-PL" sz="1800" b="1" dirty="0">
                <a:latin typeface="Novecento wide Book"/>
              </a:rPr>
              <a:t>formacja o wynikach kontroli NIK - Centralizacja podatku VAT w jednostkach samorządu terytorialnego</a:t>
            </a:r>
          </a:p>
        </p:txBody>
      </p:sp>
    </p:spTree>
    <p:extLst>
      <p:ext uri="{BB962C8B-B14F-4D97-AF65-F5344CB8AC3E}">
        <p14:creationId xmlns:p14="http://schemas.microsoft.com/office/powerpoint/2010/main" val="62873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624860"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Stanowisko Komisji Europejskiej w sprawie kwalifikowalności podatku VAT w polskiej sprawie - pismo z 14 lipca 2016 r.</a:t>
            </a:r>
          </a:p>
        </p:txBody>
      </p:sp>
      <p:sp>
        <p:nvSpPr>
          <p:cNvPr id="4" name="Symbol zastępczy zawartości 3">
            <a:extLst>
              <a:ext uri="{FF2B5EF4-FFF2-40B4-BE49-F238E27FC236}">
                <a16:creationId xmlns:a16="http://schemas.microsoft.com/office/drawing/2014/main" id="{EBA9B754-B8A2-48D7-BB62-85B78816D995}"/>
              </a:ext>
            </a:extLst>
          </p:cNvPr>
          <p:cNvSpPr>
            <a:spLocks noGrp="1"/>
          </p:cNvSpPr>
          <p:nvPr>
            <p:ph idx="1"/>
          </p:nvPr>
        </p:nvSpPr>
        <p:spPr>
          <a:xfrm>
            <a:off x="457200" y="2104256"/>
            <a:ext cx="8229600" cy="3340968"/>
          </a:xfrm>
        </p:spPr>
        <p:txBody>
          <a:bodyPr/>
          <a:lstStyle/>
          <a:p>
            <a:pPr marL="0" indent="0" algn="l">
              <a:spcBef>
                <a:spcPts val="0"/>
              </a:spcBef>
              <a:buNone/>
            </a:pPr>
            <a:r>
              <a:rPr lang="en-US" sz="1600" dirty="0">
                <a:latin typeface="Lato" panose="020F0502020204030203"/>
              </a:rPr>
              <a:t>Three types of companies are </a:t>
            </a:r>
            <a:r>
              <a:rPr lang="en-US" sz="1600" dirty="0" err="1">
                <a:latin typeface="Lato" panose="020F0502020204030203"/>
              </a:rPr>
              <a:t>analysed</a:t>
            </a:r>
            <a:r>
              <a:rPr lang="en-US" sz="1600" dirty="0">
                <a:latin typeface="Lato" panose="020F0502020204030203"/>
              </a:rPr>
              <a:t> as regards </a:t>
            </a:r>
            <a:r>
              <a:rPr lang="en-US" sz="1600" b="1" dirty="0">
                <a:latin typeface="Lato" panose="020F0502020204030203"/>
              </a:rPr>
              <a:t>the management of the</a:t>
            </a:r>
            <a:r>
              <a:rPr lang="pl-PL" sz="1600" b="1" dirty="0">
                <a:latin typeface="Lato" panose="020F0502020204030203"/>
              </a:rPr>
              <a:t> </a:t>
            </a:r>
            <a:r>
              <a:rPr lang="en-US" sz="1600" b="1" dirty="0">
                <a:latin typeface="Lato" panose="020F0502020204030203"/>
              </a:rPr>
              <a:t>infrastructure</a:t>
            </a:r>
            <a:r>
              <a:rPr lang="en-US" sz="1600" dirty="0">
                <a:latin typeface="Lato" panose="020F0502020204030203"/>
              </a:rPr>
              <a:t>:</a:t>
            </a:r>
          </a:p>
          <a:p>
            <a:pPr marL="0" indent="0" algn="l">
              <a:spcBef>
                <a:spcPts val="0"/>
              </a:spcBef>
              <a:buNone/>
            </a:pPr>
            <a:r>
              <a:rPr lang="en-US" sz="1600" dirty="0">
                <a:latin typeface="Lato" panose="020F0502020204030203"/>
              </a:rPr>
              <a:t>(1) Municipal budgetary entities</a:t>
            </a:r>
          </a:p>
          <a:p>
            <a:pPr marL="0" indent="0" algn="l">
              <a:spcBef>
                <a:spcPts val="0"/>
              </a:spcBef>
              <a:buNone/>
            </a:pPr>
            <a:r>
              <a:rPr lang="en-US" sz="1600" dirty="0">
                <a:latin typeface="Lato" panose="020F0502020204030203"/>
              </a:rPr>
              <a:t>(2) Municipal budgetary establishments</a:t>
            </a:r>
          </a:p>
          <a:p>
            <a:pPr marL="0" indent="0" algn="l">
              <a:spcBef>
                <a:spcPts val="0"/>
              </a:spcBef>
              <a:buNone/>
            </a:pPr>
            <a:r>
              <a:rPr lang="en-US" sz="1600" dirty="0">
                <a:latin typeface="Lato" panose="020F0502020204030203"/>
              </a:rPr>
              <a:t>(3) Municipal companies</a:t>
            </a:r>
            <a:endParaRPr lang="pl-PL" sz="1600" dirty="0">
              <a:latin typeface="Lato" panose="020F0502020204030203"/>
            </a:endParaRPr>
          </a:p>
          <a:p>
            <a:pPr marL="0" indent="0" algn="l">
              <a:spcBef>
                <a:spcPts val="0"/>
              </a:spcBef>
              <a:buNone/>
            </a:pPr>
            <a:endParaRPr lang="pl-PL" sz="1400" dirty="0">
              <a:latin typeface="Lato" panose="020F0502020204030203"/>
            </a:endParaRPr>
          </a:p>
          <a:p>
            <a:pPr marL="0" indent="0" algn="l">
              <a:buNone/>
            </a:pPr>
            <a:r>
              <a:rPr lang="pl-PL" sz="1600" b="1" dirty="0">
                <a:latin typeface="Lato" panose="020F0502020204030203"/>
              </a:rPr>
              <a:t>Stanowisko Polski</a:t>
            </a:r>
            <a:endParaRPr lang="en-US" sz="1600" b="1" dirty="0">
              <a:latin typeface="Lato" panose="020F0502020204030203"/>
            </a:endParaRPr>
          </a:p>
          <a:p>
            <a:pPr marL="0" indent="0" algn="l">
              <a:buNone/>
            </a:pPr>
            <a:r>
              <a:rPr lang="en-US" sz="1600" dirty="0">
                <a:latin typeface="Lato" panose="020F0502020204030203"/>
              </a:rPr>
              <a:t>In the case of the two first types of companies, VAT can be considered ineligible since in the light of the VAT Directive municipal budgetary entities and municipal budgetary establishments cannot be considered as "taxable persons" for the purpose of VAT.</a:t>
            </a:r>
            <a:endParaRPr lang="pl-PL" sz="1600" dirty="0">
              <a:latin typeface="Lato" panose="020F0502020204030203"/>
            </a:endParaRPr>
          </a:p>
          <a:p>
            <a:pPr marL="0" indent="0" algn="l">
              <a:buNone/>
            </a:pPr>
            <a:endParaRPr lang="en-US" sz="1600" dirty="0">
              <a:latin typeface="Lato" panose="020F0502020204030203"/>
            </a:endParaRPr>
          </a:p>
          <a:p>
            <a:pPr marL="0" indent="0" algn="l">
              <a:buNone/>
            </a:pPr>
            <a:r>
              <a:rPr lang="en-US" sz="1600" dirty="0">
                <a:latin typeface="Lato" panose="020F0502020204030203"/>
              </a:rPr>
              <a:t>It is not justified to consider VAT as ineligible expenditure, as the beneficiary is not entitled to recover VAT paid at the construction phase.</a:t>
            </a:r>
          </a:p>
          <a:p>
            <a:pPr marL="0" indent="0" algn="l">
              <a:buNone/>
            </a:pPr>
            <a:endParaRPr lang="pl-PL" sz="1400" dirty="0">
              <a:latin typeface="Lato" panose="020F0502020204030203"/>
            </a:endParaRPr>
          </a:p>
        </p:txBody>
      </p:sp>
    </p:spTree>
    <p:extLst>
      <p:ext uri="{BB962C8B-B14F-4D97-AF65-F5344CB8AC3E}">
        <p14:creationId xmlns:p14="http://schemas.microsoft.com/office/powerpoint/2010/main" val="164505512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859339"/>
            <a:ext cx="7920806" cy="3139321"/>
          </a:xfrm>
          <a:prstGeom prst="rect">
            <a:avLst/>
          </a:prstGeom>
          <a:noFill/>
        </p:spPr>
        <p:txBody>
          <a:bodyPr wrap="square">
            <a:spAutoFit/>
          </a:bodyPr>
          <a:lstStyle/>
          <a:p>
            <a:pPr algn="l"/>
            <a:r>
              <a:rPr lang="pl-PL" dirty="0">
                <a:latin typeface="Lato"/>
              </a:rPr>
              <a:t>R</a:t>
            </a:r>
            <a:r>
              <a:rPr lang="pl-PL" b="0" i="0" u="none" strike="noStrike" baseline="0" dirty="0">
                <a:latin typeface="Lato"/>
              </a:rPr>
              <a:t>ozpoznanie, w zakresie wykonywanych przez JST czynności, statusu jednostki samorządowej jako podatnika VAT stanowi kluczowy element dla prawidłowego ustalenia skutków podatkowych podejmowanych czynności w obszarze VATU</a:t>
            </a:r>
            <a:r>
              <a:rPr lang="pl-PL" b="1" i="0" u="none" strike="noStrike" baseline="0" dirty="0">
                <a:latin typeface="Lato"/>
              </a:rPr>
              <a:t>.</a:t>
            </a:r>
          </a:p>
          <a:p>
            <a:pPr algn="l"/>
            <a:endParaRPr lang="pl-PL" b="1" i="0" dirty="0">
              <a:latin typeface="Lato"/>
            </a:endParaRPr>
          </a:p>
          <a:p>
            <a:pPr algn="l"/>
            <a:endParaRPr lang="pl-PL" b="1" dirty="0">
              <a:effectLst/>
              <a:latin typeface="Lato"/>
            </a:endParaRPr>
          </a:p>
          <a:p>
            <a:r>
              <a:rPr lang="pl-PL" dirty="0">
                <a:effectLst/>
                <a:latin typeface="Lato"/>
              </a:rPr>
              <a:t>W pierwszej kolejności należy ocenić, czy czynność wykonywana przez JST jest działalnością gospodarczą w rozumieniu ustawy o VAT, a następnie ocenić, czy w przypadku gdy spełnia kryteria działalności gospodarczej może skorzystać z wyłączenia o którym mowa w </a:t>
            </a:r>
            <a:r>
              <a:rPr lang="pl-PL" u="none" strike="noStrike" dirty="0">
                <a:effectLst/>
                <a:latin typeface="Lato"/>
              </a:rPr>
              <a:t>art. 15 ust. 6</a:t>
            </a:r>
            <a:r>
              <a:rPr lang="pl-PL" dirty="0">
                <a:effectLst/>
                <a:latin typeface="Lato"/>
              </a:rPr>
              <a:t> ustawy o VAT tj. ma charakter władczy.</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92159"/>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Status JST jako podatnika VAT - wnioski</a:t>
            </a:r>
          </a:p>
        </p:txBody>
      </p:sp>
    </p:spTree>
    <p:extLst>
      <p:ext uri="{BB962C8B-B14F-4D97-AF65-F5344CB8AC3E}">
        <p14:creationId xmlns:p14="http://schemas.microsoft.com/office/powerpoint/2010/main" val="26630254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1809726"/>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Czynności wykonywane przez jednostki samorządu terytorialnego w związku z realizacją zadań publicznych w zakresie edukacji publicznej oraz pomocy społecznej</a:t>
            </a:r>
          </a:p>
          <a:p>
            <a:pPr lvl="0" algn="ctr">
              <a:spcBef>
                <a:spcPts val="0"/>
              </a:spcBef>
              <a:buNone/>
            </a:pPr>
            <a:r>
              <a:rPr lang="pl-PL" sz="1800" b="1" dirty="0">
                <a:latin typeface="Novecento wide Book"/>
              </a:rPr>
              <a:t>(Interpretacja ogólna Nr PT1.8101.3.2019 Ministra Finansów z dnia 10 czerwca 2020 r.),</a:t>
            </a:r>
            <a:endParaRPr lang="pl-PL" altLang="pl-PL" sz="1800" b="1" dirty="0">
              <a:latin typeface="Novecento wide Book"/>
            </a:endParaRP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9831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2151727"/>
            <a:ext cx="7560766" cy="2554545"/>
          </a:xfrm>
          <a:prstGeom prst="rect">
            <a:avLst/>
          </a:prstGeom>
          <a:noFill/>
        </p:spPr>
        <p:txBody>
          <a:bodyPr wrap="square">
            <a:spAutoFit/>
          </a:bodyPr>
          <a:lstStyle/>
          <a:p>
            <a:pPr algn="ctr"/>
            <a:r>
              <a:rPr lang="pl-PL" sz="1600" b="1" i="0" dirty="0">
                <a:effectLst/>
                <a:latin typeface="Lato"/>
              </a:rPr>
              <a:t>Przedmiot interpretacji </a:t>
            </a:r>
          </a:p>
          <a:p>
            <a:pPr algn="l"/>
            <a:endParaRPr lang="pl-PL" sz="1600" dirty="0">
              <a:latin typeface="Lato"/>
            </a:endParaRPr>
          </a:p>
          <a:p>
            <a:pPr algn="l"/>
            <a:r>
              <a:rPr lang="pl-PL" sz="1600" dirty="0">
                <a:latin typeface="Lato"/>
              </a:rPr>
              <a:t>I</a:t>
            </a:r>
            <a:r>
              <a:rPr lang="pl-PL" sz="1600" b="0" i="0" dirty="0">
                <a:effectLst/>
                <a:latin typeface="Lato"/>
              </a:rPr>
              <a:t>nterpretacja dotyczy rozstrzygnięcia kwestii: czy czynności wykonywane przez jednostki samorządu terytorialnego w związku z realizacją zadań publicznych w zakresie edukacji publicznej oraz pomocy społecznej, nałożonych na nie odrębnymi przepisami, tj.:</a:t>
            </a:r>
          </a:p>
          <a:p>
            <a:pPr algn="l"/>
            <a:r>
              <a:rPr lang="pl-PL" sz="1600" b="0" i="0" dirty="0">
                <a:effectLst/>
                <a:latin typeface="Lato"/>
              </a:rPr>
              <a:t>- ustawą z dnia 8 marca 1990 r. o samorządzie gminnym;</a:t>
            </a:r>
          </a:p>
          <a:p>
            <a:pPr algn="l"/>
            <a:r>
              <a:rPr lang="pl-PL" sz="1600" dirty="0">
                <a:latin typeface="Lato"/>
              </a:rPr>
              <a:t>- </a:t>
            </a:r>
            <a:r>
              <a:rPr lang="pl-PL" sz="1600" b="0" i="0" dirty="0">
                <a:effectLst/>
                <a:latin typeface="Lato"/>
              </a:rPr>
              <a:t>ustawą z dnia 5 czerwca 1998 r. o samorządzie powiatowym;</a:t>
            </a:r>
          </a:p>
          <a:p>
            <a:pPr algn="l"/>
            <a:r>
              <a:rPr lang="pl-PL" sz="1600" dirty="0">
                <a:latin typeface="Lato"/>
              </a:rPr>
              <a:t>- </a:t>
            </a:r>
            <a:r>
              <a:rPr lang="pl-PL" sz="1600" b="0" i="0" dirty="0">
                <a:effectLst/>
                <a:latin typeface="Lato"/>
              </a:rPr>
              <a:t>ustawą z dnia 5 czerwca 1998 r. o samorządzie województwa</a:t>
            </a:r>
          </a:p>
          <a:p>
            <a:pPr algn="l"/>
            <a:r>
              <a:rPr lang="pl-PL" sz="1600" b="0" i="0" dirty="0">
                <a:effectLst/>
                <a:latin typeface="Lato"/>
              </a:rPr>
              <a:t>podlegają opodatkowaniu podatkiem od towarów i usług.</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Czynności z zakresu edukacji publicznej i pomocy społecznej wykonywane przez jednostki samorządu terytorialnego</a:t>
            </a:r>
          </a:p>
        </p:txBody>
      </p:sp>
    </p:spTree>
    <p:extLst>
      <p:ext uri="{BB962C8B-B14F-4D97-AF65-F5344CB8AC3E}">
        <p14:creationId xmlns:p14="http://schemas.microsoft.com/office/powerpoint/2010/main" val="26350339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536174"/>
            <a:ext cx="7560766" cy="3785652"/>
          </a:xfrm>
          <a:prstGeom prst="rect">
            <a:avLst/>
          </a:prstGeom>
          <a:noFill/>
        </p:spPr>
        <p:txBody>
          <a:bodyPr wrap="square">
            <a:spAutoFit/>
          </a:bodyPr>
          <a:lstStyle/>
          <a:p>
            <a:pPr algn="l"/>
            <a:r>
              <a:rPr lang="pl-PL" sz="1600" b="0" i="0" dirty="0">
                <a:effectLst/>
                <a:latin typeface="Lato"/>
              </a:rPr>
              <a:t>Zgodnie z </a:t>
            </a:r>
            <a:r>
              <a:rPr lang="pl-PL" sz="1600" b="0" i="0" u="none" strike="noStrike" dirty="0">
                <a:effectLst/>
                <a:latin typeface="Lato"/>
              </a:rPr>
              <a:t>art. 7 ust. 1 pkt 6</a:t>
            </a:r>
            <a:r>
              <a:rPr lang="pl-PL" sz="1600" b="0" i="0" dirty="0">
                <a:effectLst/>
                <a:latin typeface="Lato"/>
              </a:rPr>
              <a:t> i </a:t>
            </a:r>
            <a:r>
              <a:rPr lang="pl-PL" sz="1600" b="0" i="0" u="none" strike="noStrike" dirty="0">
                <a:effectLst/>
                <a:latin typeface="Lato"/>
              </a:rPr>
              <a:t>8</a:t>
            </a:r>
            <a:r>
              <a:rPr lang="pl-PL" sz="1600" b="0" i="0" dirty="0">
                <a:effectLst/>
                <a:latin typeface="Lato"/>
              </a:rPr>
              <a:t> ustawy o samorządzie gminnym zadania własne gminy obejmują sprawy:</a:t>
            </a:r>
          </a:p>
          <a:p>
            <a:pPr marL="285750" indent="-285750" algn="l">
              <a:buFontTx/>
              <a:buChar char="-"/>
            </a:pPr>
            <a:r>
              <a:rPr lang="pl-PL" sz="1600" b="1" i="0" u="sng" dirty="0">
                <a:effectLst/>
                <a:latin typeface="Lato"/>
              </a:rPr>
              <a:t>pomocy społecznej</a:t>
            </a:r>
            <a:r>
              <a:rPr lang="pl-PL" sz="1600" b="0" i="0" dirty="0">
                <a:effectLst/>
                <a:latin typeface="Lato"/>
              </a:rPr>
              <a:t>, w tym ośrodków i zakładów opiekuńczych,</a:t>
            </a:r>
          </a:p>
          <a:p>
            <a:pPr marL="285750" indent="-285750" algn="l">
              <a:buFontTx/>
              <a:buChar char="-"/>
            </a:pPr>
            <a:r>
              <a:rPr lang="pl-PL" sz="1600" b="1" i="0" u="sng" dirty="0">
                <a:effectLst/>
                <a:latin typeface="Lato"/>
              </a:rPr>
              <a:t>edukacji publicznej</a:t>
            </a:r>
            <a:r>
              <a:rPr lang="pl-PL" sz="1600" b="0" i="0" dirty="0">
                <a:effectLst/>
                <a:latin typeface="Lato"/>
              </a:rPr>
              <a:t>.</a:t>
            </a:r>
          </a:p>
          <a:p>
            <a:pPr marL="285750" indent="-285750" algn="l">
              <a:buFont typeface="Arial" panose="020B0604020202020204" pitchFamily="34" charset="0"/>
              <a:buChar char="•"/>
            </a:pPr>
            <a:endParaRPr lang="pl-PL" sz="1600" b="0" i="0" dirty="0">
              <a:effectLst/>
              <a:latin typeface="Lato"/>
            </a:endParaRPr>
          </a:p>
          <a:p>
            <a:pPr algn="l"/>
            <a:r>
              <a:rPr lang="pl-PL" sz="1600" b="0" i="0" dirty="0">
                <a:effectLst/>
                <a:latin typeface="Lato"/>
              </a:rPr>
              <a:t>Powyższe zadania, w zakresie przewidzianym przez ustawy, należą również do zadań powiatu (</a:t>
            </a:r>
            <a:r>
              <a:rPr lang="pl-PL" sz="1600" b="0" i="0" u="none" strike="noStrike" dirty="0">
                <a:effectLst/>
                <a:latin typeface="Lato"/>
              </a:rPr>
              <a:t>art. 4 ust. 1 pkt 1</a:t>
            </a:r>
            <a:r>
              <a:rPr lang="pl-PL" sz="1600" b="0" i="0" dirty="0">
                <a:effectLst/>
                <a:latin typeface="Lato"/>
              </a:rPr>
              <a:t> i </a:t>
            </a:r>
            <a:r>
              <a:rPr lang="pl-PL" sz="1600" b="0" i="0" u="none" strike="noStrike" dirty="0">
                <a:effectLst/>
                <a:latin typeface="Lato"/>
              </a:rPr>
              <a:t>3</a:t>
            </a:r>
            <a:r>
              <a:rPr lang="pl-PL" sz="1600" b="0" i="0" dirty="0">
                <a:effectLst/>
                <a:latin typeface="Lato"/>
              </a:rPr>
              <a:t> ustawy o samorządzie powiatowym) oraz samorządu województwa (art. 14 ust. 1 pkt 1 i 4 ustawy o samorządzie województwa).</a:t>
            </a:r>
          </a:p>
          <a:p>
            <a:pPr algn="l"/>
            <a:endParaRPr lang="pl-PL" sz="1600" dirty="0">
              <a:latin typeface="Lato"/>
            </a:endParaRPr>
          </a:p>
          <a:p>
            <a:pPr algn="l"/>
            <a:r>
              <a:rPr lang="pl-PL" sz="1600" b="0" i="0" dirty="0">
                <a:effectLst/>
                <a:latin typeface="Lato"/>
              </a:rPr>
              <a:t>W odniesieniu do zadań w zakresie edukacji publicznej oraz pomocy społecznej wykonywanych przez jednostki samorządu terytorialnego należy wskazać, że </a:t>
            </a:r>
            <a:r>
              <a:rPr lang="pl-PL" sz="1600" b="1" i="0" u="sng" dirty="0">
                <a:effectLst/>
                <a:latin typeface="Lato"/>
              </a:rPr>
              <a:t>warunki ich realizacji (reżim) określają ustawy szczególne dotyczące oświaty </a:t>
            </a:r>
            <a:r>
              <a:rPr lang="pl-PL" sz="1600" b="0" i="0" dirty="0">
                <a:effectLst/>
                <a:latin typeface="Lato"/>
              </a:rPr>
              <a:t>(ustawa z dnia 14 grudnia 2016 r. - Prawo oświatowe) i pomocy społecznej (ustawa z dnia 12 marca 2004 r. o pomocy społecznej).</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Czynności z zakresu edukacji publicznej i pomocy społecznej wykonywane przez jednostki samorządu terytorialnego</a:t>
            </a:r>
          </a:p>
        </p:txBody>
      </p:sp>
    </p:spTree>
    <p:extLst>
      <p:ext uri="{BB962C8B-B14F-4D97-AF65-F5344CB8AC3E}">
        <p14:creationId xmlns:p14="http://schemas.microsoft.com/office/powerpoint/2010/main" val="2599480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55576" y="1700808"/>
            <a:ext cx="7596807" cy="4031873"/>
          </a:xfrm>
          <a:prstGeom prst="rect">
            <a:avLst/>
          </a:prstGeom>
          <a:noFill/>
        </p:spPr>
        <p:txBody>
          <a:bodyPr wrap="square">
            <a:spAutoFit/>
          </a:bodyPr>
          <a:lstStyle/>
          <a:p>
            <a:pPr algn="l">
              <a:spcAft>
                <a:spcPts val="0"/>
              </a:spcAft>
            </a:pPr>
            <a:r>
              <a:rPr lang="pl-PL" sz="1600" dirty="0">
                <a:latin typeface="Lato"/>
              </a:rPr>
              <a:t>Z</a:t>
            </a:r>
            <a:r>
              <a:rPr lang="pl-PL" sz="1600" b="0" i="0" dirty="0">
                <a:effectLst/>
                <a:latin typeface="Lato"/>
              </a:rPr>
              <a:t>naczna część wykonywanych przez jednostki samorządu terytorialnego działań w zakresie edukacji publicznej oraz pomocy społecznej jest realizowana na podstawie przepisów prawa, tym samym jednostki te, </a:t>
            </a:r>
            <a:r>
              <a:rPr lang="pl-PL" sz="1600" b="1" i="0" u="sng" dirty="0">
                <a:effectLst/>
                <a:latin typeface="Lato"/>
              </a:rPr>
              <a:t>nie mogą działać w sposób wolnorynkowy czy konkurencyjny, jako podmiot gospodarczy</a:t>
            </a:r>
            <a:r>
              <a:rPr lang="pl-PL" sz="1600" b="0" i="0" dirty="0">
                <a:effectLst/>
                <a:latin typeface="Lato"/>
              </a:rPr>
              <a:t>. Pobierane zaś za wykonywane czynności </a:t>
            </a:r>
            <a:r>
              <a:rPr lang="pl-PL" sz="1600" b="1" i="0" u="sng" dirty="0">
                <a:effectLst/>
                <a:latin typeface="Lato"/>
              </a:rPr>
              <a:t>opłaty w wielu przypadkach nie mogą być uznane za rzeczywistą równowartość świadczenia.</a:t>
            </a:r>
          </a:p>
          <a:p>
            <a:pPr algn="l">
              <a:spcAft>
                <a:spcPts val="0"/>
              </a:spcAft>
            </a:pPr>
            <a:endParaRPr lang="pl-PL" sz="1600" b="0" i="0" dirty="0">
              <a:effectLst/>
              <a:latin typeface="Lato"/>
            </a:endParaRPr>
          </a:p>
          <a:p>
            <a:pPr>
              <a:spcAft>
                <a:spcPts val="0"/>
              </a:spcAft>
            </a:pPr>
            <a:r>
              <a:rPr lang="pl-PL" sz="1600" dirty="0">
                <a:effectLst/>
                <a:latin typeface="Lato" panose="020F0502020204030203"/>
                <a:ea typeface="Calibri" panose="020F0502020204030204" pitchFamily="34" charset="0"/>
                <a:cs typeface="Times New Roman" panose="02020603050405020304" pitchFamily="18" charset="0"/>
              </a:rPr>
              <a:t>Podsumowując, za uzasadnione uznać należy, że </a:t>
            </a:r>
            <a:r>
              <a:rPr lang="pl-PL" sz="1600" b="1" dirty="0">
                <a:effectLst/>
                <a:latin typeface="Lato" panose="020F0502020204030203"/>
                <a:ea typeface="Calibri" panose="020F0502020204030204" pitchFamily="34" charset="0"/>
                <a:cs typeface="Times New Roman" panose="02020603050405020304" pitchFamily="18" charset="0"/>
              </a:rPr>
              <a:t>w odniesieniu do określonych      czynności związanych z realizacją zadań w zakresie edukacji publicznej oraz          pomocy społecznej, jednostki samorządu terytorialnego nie występują w roli  podatników VAT i tym samym ich wykonywanie nie podlega opodatkowaniu VAT</a:t>
            </a:r>
            <a:r>
              <a:rPr lang="pl-PL" sz="1600" dirty="0">
                <a:effectLst/>
                <a:latin typeface="Lato" panose="020F0502020204030203"/>
                <a:ea typeface="Calibri" panose="020F0502020204030204" pitchFamily="34" charset="0"/>
                <a:cs typeface="Times New Roman" panose="02020603050405020304" pitchFamily="18" charset="0"/>
              </a:rPr>
              <a:t>, o ile spełnione są omówione wcześniej przesłanki, w szczególności, gdy               wykonywanie tych czynności jest podporządkowane ścisłemu reżimowi publicznoprawnemu, a pobierane opłaty nie mogą być uznane za rzeczywistą równowartość świadczenia. Dotyczy to również sytuacji, gdy jednostki te współpracują w wykonywaniu tych zadań.</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Czynności z zakresu edukacji publicznej i pomocy społecznej wykonywane przez jednostki samorządu terytorialnego</a:t>
            </a:r>
          </a:p>
        </p:txBody>
      </p:sp>
    </p:spTree>
    <p:extLst>
      <p:ext uri="{BB962C8B-B14F-4D97-AF65-F5344CB8AC3E}">
        <p14:creationId xmlns:p14="http://schemas.microsoft.com/office/powerpoint/2010/main" val="341325471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19608" y="2151727"/>
            <a:ext cx="7704783" cy="2554545"/>
          </a:xfrm>
          <a:prstGeom prst="rect">
            <a:avLst/>
          </a:prstGeom>
          <a:noFill/>
        </p:spPr>
        <p:txBody>
          <a:bodyPr wrap="square">
            <a:spAutoFit/>
          </a:bodyPr>
          <a:lstStyle/>
          <a:p>
            <a:pPr algn="ctr"/>
            <a:r>
              <a:rPr lang="pl-PL" sz="1600" b="1" dirty="0">
                <a:solidFill>
                  <a:srgbClr val="333333"/>
                </a:solidFill>
                <a:latin typeface="Lato" panose="020F0502020204030203"/>
              </a:rPr>
              <a:t>Skutki wydania interpretacji ogólnej – </a:t>
            </a:r>
            <a:r>
              <a:rPr lang="pl-PL" sz="1600" b="1" u="sng" dirty="0">
                <a:solidFill>
                  <a:srgbClr val="333333"/>
                </a:solidFill>
                <a:latin typeface="Lato" panose="020F0502020204030203"/>
              </a:rPr>
              <a:t>stanowisko Ministra Finansów</a:t>
            </a:r>
            <a:endParaRPr lang="pl-PL" sz="1600" b="1" i="0" u="sng" dirty="0">
              <a:solidFill>
                <a:srgbClr val="333333"/>
              </a:solidFill>
              <a:effectLst/>
              <a:latin typeface="Lato" panose="020F0502020204030203"/>
            </a:endParaRPr>
          </a:p>
          <a:p>
            <a:pPr algn="just"/>
            <a:endParaRPr lang="pl-PL" sz="1600" dirty="0">
              <a:solidFill>
                <a:srgbClr val="333333"/>
              </a:solidFill>
              <a:latin typeface="Lato" panose="020F0502020204030203"/>
            </a:endParaRPr>
          </a:p>
          <a:p>
            <a:pPr algn="just"/>
            <a:r>
              <a:rPr lang="pl-PL" sz="1600" b="0" i="0" dirty="0">
                <a:solidFill>
                  <a:srgbClr val="333333"/>
                </a:solidFill>
                <a:effectLst/>
                <a:latin typeface="Lato" panose="020F0502020204030203"/>
              </a:rPr>
              <a:t>Mając na uwadze, że w dotychczas wydawanych interpretacjach indywidualnych prezentowane było stanowisko, zgodnie z którym opisana działalność, związana z realizacją zadań ustawowych w zakresie edukacji i opieki społecznej, podlegała opodatkowaniu VAT, objęta jednak była zwolnieniem od podatku, oraz mając na względzie, że zastosowanie niniejszej interpretacji do takich czynności nie wiąże się generalnie ze zmianą kwot w rozliczeniach podatkowych, </a:t>
            </a:r>
            <a:r>
              <a:rPr lang="pl-PL" sz="1600" b="1" i="0" u="sng" dirty="0">
                <a:solidFill>
                  <a:srgbClr val="333333"/>
                </a:solidFill>
                <a:effectLst/>
                <a:latin typeface="Lato" panose="020F0502020204030203"/>
              </a:rPr>
              <a:t>z punktu widzenia ekonomiki postępowania należy uznać za niezasadne kwestionowanie rozliczeń w tym zakresie.</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Czynności z zakresu edukacji publicznej i pomocy społecznej wykonywane przez jednostki samorządu terytorialnego</a:t>
            </a:r>
          </a:p>
        </p:txBody>
      </p:sp>
    </p:spTree>
    <p:extLst>
      <p:ext uri="{BB962C8B-B14F-4D97-AF65-F5344CB8AC3E}">
        <p14:creationId xmlns:p14="http://schemas.microsoft.com/office/powerpoint/2010/main" val="4516398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Centralizacja VAT w jednostkach samorządu terytorialnego </a:t>
            </a:r>
            <a:endParaRPr lang="pl-PL" altLang="pl-PL" sz="1800" b="1" dirty="0">
              <a:latin typeface="Novecento wide Book"/>
            </a:endParaRP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6969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268760"/>
            <a:ext cx="7560766" cy="4770537"/>
          </a:xfrm>
          <a:prstGeom prst="rect">
            <a:avLst/>
          </a:prstGeom>
          <a:noFill/>
        </p:spPr>
        <p:txBody>
          <a:bodyPr wrap="square">
            <a:spAutoFit/>
          </a:bodyPr>
          <a:lstStyle/>
          <a:p>
            <a:pPr algn="l"/>
            <a:r>
              <a:rPr lang="pl-PL" sz="1600" b="1" i="0" dirty="0">
                <a:solidFill>
                  <a:srgbClr val="1D2129"/>
                </a:solidFill>
                <a:effectLst/>
                <a:latin typeface="Lato"/>
              </a:rPr>
              <a:t>OPINIA RZECZNIKA GENERALNEGO MICHALA BOBEKA przedstawiona w dniu 22 lutego 2018 r.(C-665/16 Minister Finansów przeciwko</a:t>
            </a:r>
            <a:r>
              <a:rPr lang="pl-PL" sz="1600" b="1" dirty="0">
                <a:solidFill>
                  <a:srgbClr val="1D2129"/>
                </a:solidFill>
                <a:latin typeface="Lato"/>
              </a:rPr>
              <a:t> </a:t>
            </a:r>
            <a:r>
              <a:rPr lang="pl-PL" sz="1600" b="1" i="0" dirty="0">
                <a:solidFill>
                  <a:srgbClr val="1D2129"/>
                </a:solidFill>
                <a:effectLst/>
                <a:latin typeface="Lato"/>
              </a:rPr>
              <a:t>Gminie Wrocław)</a:t>
            </a:r>
            <a:r>
              <a:rPr lang="pl-PL" sz="1600" b="0" i="0" dirty="0">
                <a:solidFill>
                  <a:srgbClr val="1D2129"/>
                </a:solidFill>
                <a:effectLst/>
                <a:latin typeface="Lato"/>
              </a:rPr>
              <a:t/>
            </a:r>
            <a:br>
              <a:rPr lang="pl-PL" sz="1600" b="0" i="0" dirty="0">
                <a:solidFill>
                  <a:srgbClr val="1D2129"/>
                </a:solidFill>
                <a:effectLst/>
                <a:latin typeface="Lato"/>
              </a:rPr>
            </a:br>
            <a:r>
              <a:rPr lang="pl-PL" sz="1600" b="0" i="0" dirty="0">
                <a:solidFill>
                  <a:srgbClr val="1D2129"/>
                </a:solidFill>
                <a:effectLst/>
                <a:latin typeface="Lato"/>
              </a:rPr>
              <a:t>1. W mitologii rzymskiej Janus był bogiem początków i końców, opiekunem drzwi, przejść, bram, lecz w okresie przedklasycznym także patronem stworzenia, wojen, źródeł wody i słońca2. Oprócz trudności z przypisaniem zakresu kompetencji (które prawnikowi specjalizującemu się w prawie Unii są dosyć dobrze znane), zawsze stanowiących problem dla bogów rzymskich, których moce zmieniały się przez stulecia, można wskazać jeden element dotyczący Janusa, co do którego ludzie są zgodni aż po dziś dzień: zwykle przedstawiano go jako posiadającego dwie twarze.</a:t>
            </a:r>
            <a:br>
              <a:rPr lang="pl-PL" sz="1600" b="0" i="0" dirty="0">
                <a:solidFill>
                  <a:srgbClr val="1D2129"/>
                </a:solidFill>
                <a:effectLst/>
                <a:latin typeface="Lato"/>
              </a:rPr>
            </a:br>
            <a:r>
              <a:rPr lang="pl-PL" sz="1600" b="0" i="0" dirty="0">
                <a:solidFill>
                  <a:srgbClr val="1D2129"/>
                </a:solidFill>
                <a:effectLst/>
                <a:latin typeface="Lato"/>
              </a:rPr>
              <a:t>2. W przeciwieństwie do boga z jedną głową i o dwóch twarzach, </a:t>
            </a:r>
            <a:r>
              <a:rPr lang="pl-PL" sz="1600" b="1" i="0" dirty="0">
                <a:solidFill>
                  <a:srgbClr val="1D2129"/>
                </a:solidFill>
                <a:effectLst/>
                <a:latin typeface="Lato"/>
              </a:rPr>
              <a:t>niniejsza sprawa dotyczy jednej twarzy, ale na dwóch różnych głowach</a:t>
            </a:r>
            <a:r>
              <a:rPr lang="pl-PL" sz="1600" b="0" i="0" dirty="0">
                <a:solidFill>
                  <a:srgbClr val="1D2129"/>
                </a:solidFill>
                <a:effectLst/>
                <a:latin typeface="Lato"/>
              </a:rPr>
              <a:t>. Tak, w skrócie, można opisać źródło sporu związanego z podatkiem od wartości dodanej (VAT), który powstał w niniejszej sprawie: zgodnie z polskim prawem prezydent Wrocławia pełni dwie różne role. Z jednej strony, jest on organem wykonawczym (samorządu terytorialnego) Gminy Wrocław (Polska). Z drugiej strony, w kwestiach (odgórnej) administracji państwowej działa on także w charakterze reprezentanta Skarbu Państwa.</a:t>
            </a:r>
            <a:endParaRPr lang="pl-PL" sz="1600" b="0" i="0" dirty="0">
              <a:solidFill>
                <a:schemeClr val="tx1">
                  <a:lumMod val="65000"/>
                  <a:lumOff val="35000"/>
                </a:schemeClr>
              </a:solidFill>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92159"/>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Jednostka samorządu terytorialnego a VAT</a:t>
            </a:r>
          </a:p>
        </p:txBody>
      </p:sp>
    </p:spTree>
    <p:extLst>
      <p:ext uri="{BB962C8B-B14F-4D97-AF65-F5344CB8AC3E}">
        <p14:creationId xmlns:p14="http://schemas.microsoft.com/office/powerpoint/2010/main" val="4394034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132856"/>
            <a:ext cx="7920880" cy="3046988"/>
          </a:xfrm>
          <a:prstGeom prst="rect">
            <a:avLst/>
          </a:prstGeom>
          <a:noFill/>
        </p:spPr>
        <p:txBody>
          <a:bodyPr wrap="square">
            <a:spAutoFit/>
          </a:bodyPr>
          <a:lstStyle/>
          <a:p>
            <a:pPr algn="ctr"/>
            <a:r>
              <a:rPr lang="pl-PL" sz="1600" b="1" dirty="0">
                <a:latin typeface="Lato" panose="020F0502020204030203"/>
              </a:rPr>
              <a:t>Status jednostek budżetowych</a:t>
            </a:r>
          </a:p>
          <a:p>
            <a:pPr algn="l"/>
            <a:endParaRPr lang="pl-PL" sz="1600" b="1" u="sng" dirty="0">
              <a:latin typeface="Lato" panose="020F0502020204030203"/>
            </a:endParaRPr>
          </a:p>
          <a:p>
            <a:pPr algn="l"/>
            <a:r>
              <a:rPr lang="pl-PL" sz="1600" b="1" u="sng" dirty="0">
                <a:latin typeface="Lato" panose="020F0502020204030203"/>
              </a:rPr>
              <a:t>P</a:t>
            </a:r>
            <a:r>
              <a:rPr lang="pl-PL" sz="1600" b="1" i="0" u="sng" dirty="0">
                <a:effectLst/>
                <a:latin typeface="Lato" panose="020F0502020204030203"/>
              </a:rPr>
              <a:t>odmioty prawa publicznego takie jak gminne jednostki budżetowe nie mogą być uznane za podatników VAT</a:t>
            </a:r>
            <a:r>
              <a:rPr lang="pl-PL" sz="1600" b="0" i="0" dirty="0">
                <a:effectLst/>
                <a:latin typeface="Lato" panose="020F0502020204030203"/>
              </a:rPr>
              <a:t>, ponieważ nie spełniają wymaganego przepisami </a:t>
            </a:r>
            <a:r>
              <a:rPr lang="pl-PL" sz="1600" b="0" i="0" u="none" strike="noStrike" dirty="0">
                <a:effectLst/>
                <a:latin typeface="Lato" panose="020F0502020204030203"/>
              </a:rPr>
              <a:t>art. 9 ust. 1</a:t>
            </a:r>
            <a:r>
              <a:rPr lang="pl-PL" sz="1600" b="0" i="0" dirty="0">
                <a:effectLst/>
                <a:latin typeface="Lato" panose="020F0502020204030203"/>
              </a:rPr>
              <a:t> dyrektywy Rady 2006/112/WE z 28.11.2006 r. w sprawie wspólnego systemu podatku od wartości dodanej kryterium samodzielności prowadzenia działalności. </a:t>
            </a:r>
          </a:p>
          <a:p>
            <a:pPr algn="l"/>
            <a:endParaRPr lang="pl-PL" sz="1600" dirty="0">
              <a:latin typeface="Lato" panose="020F0502020204030203"/>
            </a:endParaRPr>
          </a:p>
          <a:p>
            <a:pPr algn="l"/>
            <a:r>
              <a:rPr lang="pl-PL" sz="1600" b="0" i="0" dirty="0">
                <a:effectLst/>
                <a:latin typeface="Lato" panose="020F0502020204030203"/>
              </a:rPr>
              <a:t>Oznacza to, że na gruncie VAT </a:t>
            </a:r>
            <a:r>
              <a:rPr lang="pl-PL" sz="1600" b="1" i="0" dirty="0">
                <a:effectLst/>
                <a:latin typeface="Lato" panose="020F0502020204030203"/>
              </a:rPr>
              <a:t>wszelkie czynności wykonywane przez te jednostki na rzecz osób trzecich powinny być ujmowane i rozliczane przez jednostkę samorządu terytorialnego </a:t>
            </a:r>
            <a:r>
              <a:rPr lang="pl-PL" sz="1600" b="0" i="0" dirty="0">
                <a:effectLst/>
                <a:latin typeface="Lato" panose="020F0502020204030203"/>
              </a:rPr>
              <a:t>(dalej JST), która je utworzyła, </a:t>
            </a:r>
            <a:r>
              <a:rPr lang="pl-PL" sz="1600" b="0" i="0" u="sng" dirty="0">
                <a:effectLst/>
                <a:latin typeface="Lato" panose="020F0502020204030203"/>
              </a:rPr>
              <a:t>czynności wykonywane pomiędzy jednostkami budżetowymi tej samej JST natomiast powinny być uznawane za czynności wewnętrzne, wykonywane w ramach tego samego podatnika.</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Wyrok TSUE z 29 września 2015 r. sygn. C-276/14 (Gmina Wrocław v. Minister Finansów)</a:t>
            </a:r>
          </a:p>
        </p:txBody>
      </p:sp>
    </p:spTree>
    <p:extLst>
      <p:ext uri="{BB962C8B-B14F-4D97-AF65-F5344CB8AC3E}">
        <p14:creationId xmlns:p14="http://schemas.microsoft.com/office/powerpoint/2010/main" val="41203561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83568" y="2305615"/>
            <a:ext cx="7776864" cy="3046988"/>
          </a:xfrm>
          <a:prstGeom prst="rect">
            <a:avLst/>
          </a:prstGeom>
          <a:noFill/>
        </p:spPr>
        <p:txBody>
          <a:bodyPr wrap="square">
            <a:spAutoFit/>
          </a:bodyPr>
          <a:lstStyle/>
          <a:p>
            <a:pPr algn="ctr"/>
            <a:r>
              <a:rPr lang="pl-PL" sz="1600" b="1" dirty="0">
                <a:latin typeface="Lato" panose="020F0502020204030203"/>
              </a:rPr>
              <a:t>Status jednostek budżetowych</a:t>
            </a:r>
          </a:p>
          <a:p>
            <a:pPr algn="l"/>
            <a:endParaRPr lang="pl-PL" sz="1600" dirty="0">
              <a:solidFill>
                <a:srgbClr val="333333"/>
              </a:solidFill>
              <a:latin typeface="Lato" panose="020F0502020204030203"/>
            </a:endParaRPr>
          </a:p>
          <a:p>
            <a:pPr algn="l"/>
            <a:r>
              <a:rPr lang="pl-PL" sz="1600" dirty="0">
                <a:solidFill>
                  <a:srgbClr val="333333"/>
                </a:solidFill>
                <a:latin typeface="Lato" panose="020F0502020204030203"/>
              </a:rPr>
              <a:t>Podmioty prawa publicznego, takie jak gminne jednostki budżetowe będące przedmiotem postępowania głównego, nie mogą być uznane za podatników podatku od wartości dodanej, ponieważ </a:t>
            </a:r>
            <a:r>
              <a:rPr lang="pl-PL" sz="1600" b="1" dirty="0">
                <a:solidFill>
                  <a:srgbClr val="333333"/>
                </a:solidFill>
                <a:latin typeface="Lato" panose="020F0502020204030203"/>
              </a:rPr>
              <a:t>nie spełniają kryterium samodzielności </a:t>
            </a:r>
            <a:r>
              <a:rPr lang="pl-PL" sz="1600" dirty="0">
                <a:solidFill>
                  <a:srgbClr val="333333"/>
                </a:solidFill>
                <a:latin typeface="Lato" panose="020F0502020204030203"/>
              </a:rPr>
              <a:t>przewidzianego w tym przepisie. Zdaniem TSUE jednostki te </a:t>
            </a:r>
            <a:r>
              <a:rPr lang="pl-PL" sz="1600" u="sng" dirty="0">
                <a:solidFill>
                  <a:srgbClr val="333333"/>
                </a:solidFill>
                <a:latin typeface="Lato" panose="020F0502020204030203"/>
              </a:rPr>
              <a:t>nie ponoszą ryzyka gospodarczego</a:t>
            </a:r>
            <a:r>
              <a:rPr lang="pl-PL" sz="1600" dirty="0">
                <a:solidFill>
                  <a:srgbClr val="333333"/>
                </a:solidFill>
                <a:latin typeface="Lato" panose="020F0502020204030203"/>
              </a:rPr>
              <a:t> związanego z działalnością gospodarczą powierzoną im w imieniu i na rachunek gminy oraz </a:t>
            </a:r>
            <a:r>
              <a:rPr lang="pl-PL" sz="1600" u="sng" dirty="0">
                <a:solidFill>
                  <a:srgbClr val="333333"/>
                </a:solidFill>
                <a:latin typeface="Lato" panose="020F0502020204030203"/>
              </a:rPr>
              <a:t>nie odpowiadają za szkody spowodowane tą działalnością</a:t>
            </a:r>
            <a:r>
              <a:rPr lang="pl-PL" sz="1600" dirty="0">
                <a:solidFill>
                  <a:srgbClr val="333333"/>
                </a:solidFill>
                <a:latin typeface="Lato" panose="020F0502020204030203"/>
              </a:rPr>
              <a:t> (odpowiedzialność ponosi wyłącznie gmina), ponieważ nie dysponują własnym majątkiem, nie osiągają własnych dochodów i nie ponoszą kosztów dotyczących takiej działalności. Uzyskane dochody są bowiem wpłacane do budżetu gminy, a wydatki są pokrywane bezpośrednio z tego budżetu.</a:t>
            </a:r>
            <a:endParaRPr lang="pl-PL" sz="1600" b="0" i="0" dirty="0">
              <a:solidFill>
                <a:srgbClr val="333333"/>
              </a:solidFill>
              <a:effectLst/>
              <a:latin typeface="Lato" panose="020F0502020204030203"/>
            </a:endParaRPr>
          </a:p>
        </p:txBody>
      </p:sp>
      <p:sp>
        <p:nvSpPr>
          <p:cNvPr id="2" name="TextBox 4">
            <a:extLst>
              <a:ext uri="{FF2B5EF4-FFF2-40B4-BE49-F238E27FC236}">
                <a16:creationId xmlns:a16="http://schemas.microsoft.com/office/drawing/2014/main" id="{8AB5190B-EA6A-4E2B-A081-407B4D2175C0}"/>
              </a:ext>
            </a:extLst>
          </p:cNvPr>
          <p:cNvSpPr txBox="1">
            <a:spLocks noChangeArrowheads="1"/>
          </p:cNvSpPr>
          <p:nvPr/>
        </p:nvSpPr>
        <p:spPr bwMode="auto">
          <a:xfrm>
            <a:off x="179512" y="610390"/>
            <a:ext cx="6342062" cy="646331"/>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Wyrok TSUE z 29 września 2015 r. sygn. C-276/14 (Gmina Wrocław v. Minister Finansów)</a:t>
            </a:r>
          </a:p>
        </p:txBody>
      </p:sp>
    </p:spTree>
    <p:extLst>
      <p:ext uri="{BB962C8B-B14F-4D97-AF65-F5344CB8AC3E}">
        <p14:creationId xmlns:p14="http://schemas.microsoft.com/office/powerpoint/2010/main" val="3648524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412776"/>
            <a:ext cx="7560766" cy="338554"/>
          </a:xfrm>
          <a:prstGeom prst="rect">
            <a:avLst/>
          </a:prstGeom>
          <a:noFill/>
        </p:spPr>
        <p:txBody>
          <a:bodyPr wrap="square">
            <a:spAutoFit/>
          </a:bodyPr>
          <a:lstStyle/>
          <a:p>
            <a:pPr algn="ctr" eaLnBrk="1" fontAlgn="auto" hangingPunct="1">
              <a:spcBef>
                <a:spcPts val="0"/>
              </a:spcBef>
              <a:spcAft>
                <a:spcPts val="0"/>
              </a:spcAft>
              <a:defRPr/>
            </a:pPr>
            <a:endParaRPr lang="pl-PL" sz="1600" spc="-10" dirty="0">
              <a:solidFill>
                <a:srgbClr val="636466"/>
              </a:solidFill>
              <a:latin typeface="Lato" panose="020F0502020204030203" pitchFamily="34" charset="-18"/>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388" y="692150"/>
            <a:ext cx="6624860"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altLang="pl-PL" sz="1800" b="1" dirty="0">
                <a:latin typeface="Novecento wide Book"/>
              </a:rPr>
              <a:t>Stanowisko Komisji Europejskiej w sprawie kwalifikowalności podatku VAT w polskiej sprawie - pismo z 14 lipca 2016 r.</a:t>
            </a:r>
          </a:p>
        </p:txBody>
      </p:sp>
      <p:sp>
        <p:nvSpPr>
          <p:cNvPr id="4" name="Symbol zastępczy zawartości 3">
            <a:extLst>
              <a:ext uri="{FF2B5EF4-FFF2-40B4-BE49-F238E27FC236}">
                <a16:creationId xmlns:a16="http://schemas.microsoft.com/office/drawing/2014/main" id="{EBA9B754-B8A2-48D7-BB62-85B78816D995}"/>
              </a:ext>
            </a:extLst>
          </p:cNvPr>
          <p:cNvSpPr>
            <a:spLocks noGrp="1"/>
          </p:cNvSpPr>
          <p:nvPr>
            <p:ph idx="1"/>
          </p:nvPr>
        </p:nvSpPr>
        <p:spPr>
          <a:xfrm>
            <a:off x="457200" y="1556792"/>
            <a:ext cx="8229600" cy="4752528"/>
          </a:xfrm>
        </p:spPr>
        <p:txBody>
          <a:bodyPr/>
          <a:lstStyle/>
          <a:p>
            <a:pPr marL="0" indent="0" algn="l">
              <a:buNone/>
            </a:pPr>
            <a:r>
              <a:rPr lang="pl-PL" sz="1400" b="1" dirty="0">
                <a:latin typeface="Lato" panose="020F0502020204030203"/>
              </a:rPr>
              <a:t>Stanowisko Komisji:</a:t>
            </a:r>
          </a:p>
          <a:p>
            <a:pPr marL="0" indent="0" algn="l">
              <a:buNone/>
            </a:pPr>
            <a:r>
              <a:rPr lang="en-US" sz="1200" dirty="0">
                <a:solidFill>
                  <a:schemeClr val="bg1">
                    <a:lumMod val="65000"/>
                  </a:schemeClr>
                </a:solidFill>
                <a:latin typeface="Lato" panose="020F0502020204030203"/>
              </a:rPr>
              <a:t>According to ERDF and Cohesion Fund regulations for the 2007-2013 programming period, VAT is not eligible whenever (VAT is) recoverable. “Recoverable” is a wider concept that that of the VAT Directive, to which the judgment of the European Court of Justice C-276/141 refers and which uses the terms such as “refund” and “deduct” to allow for recovering VAT on input by offsetting it against VAT on output. “Recoverable” covers all mechanisms, even those outside the refund and deduction mechanism of the VAT system, which allows for alleviating the beneficiary from the economic burden of paying VAT (on “input”).</a:t>
            </a:r>
            <a:endParaRPr lang="pl-PL" sz="1200" dirty="0">
              <a:solidFill>
                <a:schemeClr val="bg1">
                  <a:lumMod val="65000"/>
                </a:schemeClr>
              </a:solidFill>
              <a:latin typeface="Lato" panose="020F0502020204030203"/>
            </a:endParaRPr>
          </a:p>
          <a:p>
            <a:pPr marL="0" indent="0" algn="l">
              <a:buNone/>
            </a:pPr>
            <a:r>
              <a:rPr lang="pl-PL" sz="1400" b="0" i="0" dirty="0">
                <a:solidFill>
                  <a:srgbClr val="333333"/>
                </a:solidFill>
                <a:effectLst/>
                <a:latin typeface="Lato" panose="020F0502020204030203"/>
              </a:rPr>
              <a:t>Zgodnie z przepisami EFRR i Funduszu Spójności na okres programowania 2007-2013, VAT nie jest kwalifikowalny za każdym razem gdy VAT podlega zwrotowi. "</a:t>
            </a:r>
            <a:r>
              <a:rPr lang="pl-PL" sz="1400" b="0" i="0" dirty="0" err="1">
                <a:solidFill>
                  <a:srgbClr val="333333"/>
                </a:solidFill>
                <a:effectLst/>
                <a:latin typeface="Lato" panose="020F0502020204030203"/>
              </a:rPr>
              <a:t>Odzyskiwalny</a:t>
            </a:r>
            <a:r>
              <a:rPr lang="pl-PL" sz="1400" b="0" i="0" dirty="0">
                <a:solidFill>
                  <a:srgbClr val="333333"/>
                </a:solidFill>
                <a:effectLst/>
                <a:latin typeface="Lato" panose="020F0502020204030203"/>
              </a:rPr>
              <a:t>" jest pojęciem szerszym niż ten w dyrektywie VAT, do której odnosi się wyrok Europejskiego Trybunału Sprawiedliwości C-276/141 i który stosuje terminy takie jak "zwrot" i "odliczenie" w celu umożliwienia odzyskania podatku VAT naliczonego poprzez potrącenie go z VAT należnego. "</a:t>
            </a:r>
            <a:r>
              <a:rPr lang="pl-PL" sz="1400" b="0" i="0" dirty="0" err="1">
                <a:solidFill>
                  <a:srgbClr val="333333"/>
                </a:solidFill>
                <a:effectLst/>
                <a:latin typeface="Lato" panose="020F0502020204030203"/>
              </a:rPr>
              <a:t>Odzyskiwalny</a:t>
            </a:r>
            <a:r>
              <a:rPr lang="pl-PL" sz="1400" b="0" i="0" dirty="0">
                <a:solidFill>
                  <a:srgbClr val="333333"/>
                </a:solidFill>
                <a:effectLst/>
                <a:latin typeface="Lato" panose="020F0502020204030203"/>
              </a:rPr>
              <a:t>" obejmuje wszystkie mechanizmy nawet te które nie podlegają mechanizmowi zwrotu i odliczania VAT, co pozwala ulżyć (odciążyć) beneficjentom z ekonomicznego ciężaru płacenia podatku VAT ("wkład").</a:t>
            </a:r>
            <a:endParaRPr lang="en-US" sz="1400" dirty="0">
              <a:latin typeface="Lato" panose="020F0502020204030203"/>
            </a:endParaRPr>
          </a:p>
          <a:p>
            <a:pPr algn="l"/>
            <a:endParaRPr lang="pl-PL" sz="1400" dirty="0">
              <a:latin typeface="Lato" panose="020F0502020204030203"/>
            </a:endParaRPr>
          </a:p>
        </p:txBody>
      </p:sp>
      <p:graphicFrame>
        <p:nvGraphicFramePr>
          <p:cNvPr id="5" name="Diagram 4">
            <a:extLst>
              <a:ext uri="{FF2B5EF4-FFF2-40B4-BE49-F238E27FC236}">
                <a16:creationId xmlns:a16="http://schemas.microsoft.com/office/drawing/2014/main" id="{22584998-7174-4F30-8DD3-EDD8B5A78CA9}"/>
              </a:ext>
            </a:extLst>
          </p:cNvPr>
          <p:cNvGraphicFramePr/>
          <p:nvPr>
            <p:extLst>
              <p:ext uri="{D42A27DB-BD31-4B8C-83A1-F6EECF244321}">
                <p14:modId xmlns:p14="http://schemas.microsoft.com/office/powerpoint/2010/main" val="1298165548"/>
              </p:ext>
            </p:extLst>
          </p:nvPr>
        </p:nvGraphicFramePr>
        <p:xfrm>
          <a:off x="1259632" y="4696544"/>
          <a:ext cx="6096000" cy="14693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093187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97" y="2492896"/>
            <a:ext cx="7920806" cy="2031325"/>
          </a:xfrm>
          <a:prstGeom prst="rect">
            <a:avLst/>
          </a:prstGeom>
          <a:noFill/>
        </p:spPr>
        <p:txBody>
          <a:bodyPr wrap="square">
            <a:spAutoFit/>
          </a:bodyPr>
          <a:lstStyle/>
          <a:p>
            <a:pPr algn="ctr"/>
            <a:r>
              <a:rPr lang="pl-PL" sz="1800" b="1" dirty="0">
                <a:latin typeface="Lato" panose="020F0502020204030203"/>
              </a:rPr>
              <a:t>Status zakładów budżetowych</a:t>
            </a:r>
          </a:p>
          <a:p>
            <a:pPr algn="l"/>
            <a:endParaRPr lang="pl-PL" i="0" dirty="0">
              <a:solidFill>
                <a:srgbClr val="333333"/>
              </a:solidFill>
              <a:effectLst/>
              <a:latin typeface="Lato"/>
            </a:endParaRPr>
          </a:p>
          <a:p>
            <a:pPr algn="l"/>
            <a:r>
              <a:rPr lang="pl-PL" i="0" dirty="0">
                <a:solidFill>
                  <a:srgbClr val="333333"/>
                </a:solidFill>
                <a:effectLst/>
                <a:latin typeface="Lato"/>
              </a:rPr>
              <a:t>Wprawdzie </a:t>
            </a:r>
            <a:r>
              <a:rPr lang="pl-PL" i="0" u="sng" dirty="0">
                <a:solidFill>
                  <a:srgbClr val="333333"/>
                </a:solidFill>
                <a:effectLst/>
                <a:latin typeface="Lato"/>
              </a:rPr>
              <a:t>samorządowy zakład budżetowy </a:t>
            </a:r>
            <a:r>
              <a:rPr lang="pl-PL" i="0" dirty="0">
                <a:solidFill>
                  <a:srgbClr val="333333"/>
                </a:solidFill>
                <a:effectLst/>
                <a:latin typeface="Lato"/>
              </a:rPr>
              <a:t>ma większą samodzielność od jednostki budżetowej, na tle właściwości której wypowiadał się TSUE, lecz z uwagi na niespełnianie powyższych warunków nie można stwierdzić, że ma on podmiotowość podatkową VAT odrębną od jednostki samorządu terytorialnego, która go utworzyła</a:t>
            </a:r>
            <a:r>
              <a:rPr lang="pl-PL" sz="1600" i="0" dirty="0">
                <a:solidFill>
                  <a:srgbClr val="333333"/>
                </a:solidFill>
                <a:effectLst/>
                <a:latin typeface="Lato"/>
              </a:rPr>
              <a:t>.</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Uchwała NSA z 26 października 2015 r., I FPS 4/15</a:t>
            </a:r>
          </a:p>
        </p:txBody>
      </p:sp>
    </p:spTree>
    <p:extLst>
      <p:ext uri="{BB962C8B-B14F-4D97-AF65-F5344CB8AC3E}">
        <p14:creationId xmlns:p14="http://schemas.microsoft.com/office/powerpoint/2010/main" val="13618220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91617" y="1164134"/>
            <a:ext cx="7560766"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i="0" dirty="0">
                <a:solidFill>
                  <a:srgbClr val="333333"/>
                </a:solidFill>
                <a:effectLst/>
                <a:latin typeface="Lato" panose="020F0502020204030203"/>
              </a:rPr>
              <a:t>Ustawa z dnia 5 września 2016 r. o szczególnych zasadach rozliczeń podatku od towarów i usług oraz dokonywania zwrotu środków publicznych przeznaczonych na realizację projektów finansowanych z udziałem środków pochodzących z budżetu Unii Europejskiej lub od państw członkowskich Europejskiego Porozumienia o Wolnym Handlu przez jednostki samorządu terytorialnego</a:t>
            </a:r>
          </a:p>
          <a:p>
            <a:pPr algn="l"/>
            <a:r>
              <a:rPr lang="pl-PL" sz="1600" b="0" i="0" dirty="0">
                <a:solidFill>
                  <a:srgbClr val="333333"/>
                </a:solidFill>
                <a:effectLst/>
                <a:latin typeface="Lato" panose="020F0502020204030203"/>
              </a:rPr>
              <a:t>Ustawa reguluje:</a:t>
            </a:r>
          </a:p>
          <a:p>
            <a:pPr marL="285750" indent="-285750" algn="l">
              <a:buFontTx/>
              <a:buChar char="-"/>
            </a:pPr>
            <a:r>
              <a:rPr lang="pl-PL" sz="1600" b="0" i="0" dirty="0">
                <a:solidFill>
                  <a:srgbClr val="333333"/>
                </a:solidFill>
                <a:effectLst/>
                <a:latin typeface="Lato" panose="020F0502020204030203"/>
              </a:rPr>
              <a:t>zasady dokonywania przez JST rozliczeń VAT za okresy rozliczeniowe upływające przed dniem podjęcia przez nie rozliczania podatku wraz ze wszystkimi jednostkami organizacyjnymi,</a:t>
            </a:r>
          </a:p>
          <a:p>
            <a:pPr marL="285750" indent="-285750" algn="l">
              <a:buFontTx/>
              <a:buChar char="-"/>
            </a:pPr>
            <a:r>
              <a:rPr lang="pl-PL" sz="1600" b="0" i="0" dirty="0">
                <a:solidFill>
                  <a:srgbClr val="333333"/>
                </a:solidFill>
                <a:effectLst/>
                <a:latin typeface="Lato" panose="020F0502020204030203"/>
              </a:rPr>
              <a:t>zasady dokonywania przez JST korekt rozliczeń VAT za okresy rozliczeniowe upływające przed dniem podjęcia przez nie rozliczania tego podatku wraz ze wszystkimi jednostkami organizacyjnymi, a także</a:t>
            </a:r>
          </a:p>
          <a:p>
            <a:pPr marL="285750" indent="-285750" algn="l">
              <a:buFontTx/>
              <a:buChar char="-"/>
            </a:pPr>
            <a:r>
              <a:rPr lang="pl-PL" sz="1600" b="0" i="0" dirty="0">
                <a:solidFill>
                  <a:srgbClr val="333333"/>
                </a:solidFill>
                <a:effectLst/>
                <a:latin typeface="Lato" panose="020F0502020204030203"/>
              </a:rPr>
              <a:t>zasady dokonywania przez JST zwrotu środków przeznaczonych na realizację projektów w przypadku zmiany kwalifikowalności podatku w związku z wyrokiem Trybunału.</a:t>
            </a:r>
          </a:p>
          <a:p>
            <a:pPr algn="l"/>
            <a:endParaRPr lang="pl-PL" sz="1600" b="0" i="0" dirty="0">
              <a:solidFill>
                <a:srgbClr val="333333"/>
              </a:solidFill>
              <a:effectLst/>
              <a:latin typeface="Lato" panose="020F0502020204030203"/>
            </a:endParaRPr>
          </a:p>
          <a:p>
            <a:pPr algn="l"/>
            <a:r>
              <a:rPr lang="pl-PL" sz="1400" b="0" i="0" dirty="0">
                <a:solidFill>
                  <a:srgbClr val="333333"/>
                </a:solidFill>
                <a:effectLst/>
                <a:latin typeface="Lato" panose="020F0502020204030203"/>
              </a:rPr>
              <a:t>Ustawa weszła w życie 1 października 2016 r. Dotyczy wszystkich JST – gmin, powiatów i województw</a:t>
            </a:r>
            <a:r>
              <a:rPr lang="pl-PL" sz="1400" dirty="0">
                <a:solidFill>
                  <a:srgbClr val="333333"/>
                </a:solidFill>
                <a:latin typeface="Lato" panose="020F0502020204030203"/>
              </a:rPr>
              <a:t> i nałożyła obowiązkową centralizację rozliczeń od 1 stycznia 2017 r.</a:t>
            </a:r>
            <a:endParaRPr lang="pl-PL" sz="1400" b="0" i="0" dirty="0">
              <a:solidFill>
                <a:srgbClr val="333333"/>
              </a:solidFill>
              <a:effectLst/>
              <a:latin typeface="Lato" panose="020F0502020204030203"/>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Obowiązkowa centralizacja </a:t>
            </a:r>
          </a:p>
        </p:txBody>
      </p:sp>
    </p:spTree>
    <p:extLst>
      <p:ext uri="{BB962C8B-B14F-4D97-AF65-F5344CB8AC3E}">
        <p14:creationId xmlns:p14="http://schemas.microsoft.com/office/powerpoint/2010/main" val="5080381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701588" y="1844824"/>
            <a:ext cx="774082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dirty="0">
                <a:solidFill>
                  <a:srgbClr val="333333"/>
                </a:solidFill>
                <a:effectLst/>
                <a:latin typeface="Lato"/>
              </a:rPr>
              <a:t>Omawiane regulacje </a:t>
            </a:r>
            <a:r>
              <a:rPr lang="pl-PL" sz="1600" dirty="0">
                <a:solidFill>
                  <a:srgbClr val="333333"/>
                </a:solidFill>
                <a:latin typeface="Lato"/>
              </a:rPr>
              <a:t>wprowadziły</a:t>
            </a:r>
            <a:r>
              <a:rPr lang="pl-PL" sz="1600" b="0" i="0" dirty="0">
                <a:solidFill>
                  <a:srgbClr val="333333"/>
                </a:solidFill>
                <a:effectLst/>
                <a:latin typeface="Lato"/>
              </a:rPr>
              <a:t> obowiązkową centralizację rozliczeń VAT w JST od rozliczenia rozpoczynającego się 1 stycznia 2017 r., za okresy wcześniejsze natomiast centralizacja miała charakter dobrowolny.</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K</a:t>
            </a:r>
            <a:r>
              <a:rPr lang="pl-PL" sz="1800" b="1" dirty="0" err="1">
                <a:latin typeface="Novecento wide Book"/>
              </a:rPr>
              <a:t>onsekwencje</a:t>
            </a:r>
            <a:r>
              <a:rPr lang="pl-PL" sz="1800" b="1" dirty="0">
                <a:latin typeface="Novecento wide Book"/>
              </a:rPr>
              <a:t> centralizacji</a:t>
            </a:r>
          </a:p>
        </p:txBody>
      </p:sp>
      <p:graphicFrame>
        <p:nvGraphicFramePr>
          <p:cNvPr id="2" name="Diagram 1">
            <a:extLst>
              <a:ext uri="{FF2B5EF4-FFF2-40B4-BE49-F238E27FC236}">
                <a16:creationId xmlns:a16="http://schemas.microsoft.com/office/drawing/2014/main" id="{5CF1DCEB-B666-4D5F-B2AF-F7F44622A9E4}"/>
              </a:ext>
            </a:extLst>
          </p:cNvPr>
          <p:cNvGraphicFramePr/>
          <p:nvPr>
            <p:extLst>
              <p:ext uri="{D42A27DB-BD31-4B8C-83A1-F6EECF244321}">
                <p14:modId xmlns:p14="http://schemas.microsoft.com/office/powerpoint/2010/main" val="2395201224"/>
              </p:ext>
            </p:extLst>
          </p:nvPr>
        </p:nvGraphicFramePr>
        <p:xfrm>
          <a:off x="1403648" y="3068960"/>
          <a:ext cx="5760640" cy="3031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48756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028616"/>
            <a:ext cx="7740823"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dirty="0">
                <a:effectLst/>
                <a:latin typeface="Lato"/>
              </a:rPr>
              <a:t>Centralizacja objęła samorządowe jednostki organizacyjne, pod pojęciem których – zgodnie z definicją wskazaną w </a:t>
            </a:r>
            <a:r>
              <a:rPr lang="pl-PL" sz="1600" b="0" i="0" u="none" strike="noStrike" dirty="0">
                <a:effectLst/>
                <a:latin typeface="Lato"/>
              </a:rPr>
              <a:t>art. 2 pkt 1</a:t>
            </a:r>
            <a:r>
              <a:rPr lang="pl-PL" sz="1600" b="0" i="0" dirty="0">
                <a:effectLst/>
                <a:latin typeface="Lato"/>
              </a:rPr>
              <a:t> </a:t>
            </a:r>
            <a:r>
              <a:rPr lang="pl-PL" sz="1600" b="0" i="0" dirty="0" err="1">
                <a:effectLst/>
                <a:latin typeface="Lato"/>
              </a:rPr>
              <a:t>u.s.z.r.p</a:t>
            </a:r>
            <a:r>
              <a:rPr lang="pl-PL" sz="1600" b="0" i="0" dirty="0">
                <a:effectLst/>
                <a:latin typeface="Lato"/>
              </a:rPr>
              <a:t>. – rozumie się utworzone przez JST </a:t>
            </a:r>
            <a:r>
              <a:rPr lang="pl-PL" sz="1600" b="1" i="0" dirty="0">
                <a:effectLst/>
                <a:latin typeface="Lato"/>
              </a:rPr>
              <a:t>samorządowe jednostki budżetowe </a:t>
            </a:r>
            <a:r>
              <a:rPr lang="pl-PL" sz="1600" b="0" i="0" dirty="0">
                <a:effectLst/>
                <a:latin typeface="Lato"/>
              </a:rPr>
              <a:t>oraz </a:t>
            </a:r>
            <a:r>
              <a:rPr lang="pl-PL" sz="1600" b="1" i="0" dirty="0">
                <a:effectLst/>
                <a:latin typeface="Lato"/>
              </a:rPr>
              <a:t>samorządowe zakłady budżetowe</a:t>
            </a:r>
            <a:r>
              <a:rPr lang="pl-PL" sz="1600" b="0" i="0" dirty="0">
                <a:effectLst/>
                <a:latin typeface="Lato"/>
              </a:rPr>
              <a:t>, a także </a:t>
            </a:r>
            <a:r>
              <a:rPr lang="pl-PL" sz="1600" b="1" i="0" dirty="0">
                <a:effectLst/>
                <a:latin typeface="Lato"/>
              </a:rPr>
              <a:t>urząd gminy</a:t>
            </a:r>
            <a:r>
              <a:rPr lang="pl-PL" sz="1600" b="0" i="0" dirty="0">
                <a:effectLst/>
                <a:latin typeface="Lato"/>
              </a:rPr>
              <a:t>, </a:t>
            </a:r>
            <a:r>
              <a:rPr lang="pl-PL" sz="1600" b="1" i="0" dirty="0">
                <a:effectLst/>
                <a:latin typeface="Lato"/>
              </a:rPr>
              <a:t>starostwo</a:t>
            </a:r>
            <a:r>
              <a:rPr lang="pl-PL" sz="1600" b="0" i="0" dirty="0">
                <a:effectLst/>
                <a:latin typeface="Lato"/>
              </a:rPr>
              <a:t> oraz </a:t>
            </a:r>
            <a:r>
              <a:rPr lang="pl-PL" sz="1600" b="1" i="0" dirty="0">
                <a:effectLst/>
                <a:latin typeface="Lato"/>
              </a:rPr>
              <a:t>urząd marszałkowski</a:t>
            </a:r>
            <a:r>
              <a:rPr lang="pl-PL" sz="1600" b="0" i="0" dirty="0">
                <a:effectLst/>
                <a:latin typeface="Lato"/>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latin typeface="Lato"/>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b="0" i="0" dirty="0">
                <a:effectLst/>
                <a:latin typeface="Lato"/>
              </a:rPr>
              <a:t>Centralizacja nie objęła zatem posiadających osobowość prawną samorządowych </a:t>
            </a:r>
            <a:r>
              <a:rPr lang="pl-PL" sz="1600" b="0" i="0" u="sng" dirty="0">
                <a:effectLst/>
                <a:latin typeface="Lato"/>
              </a:rPr>
              <a:t>instytucji kultury </a:t>
            </a:r>
            <a:r>
              <a:rPr lang="pl-PL" sz="1600" b="0" i="0" dirty="0">
                <a:effectLst/>
                <a:latin typeface="Lato"/>
              </a:rPr>
              <a:t>(domy kultury, biblioteki, muzea, teatry, kina, itp.), samodzielnych publicznych </a:t>
            </a:r>
            <a:r>
              <a:rPr lang="pl-PL" sz="1600" b="0" i="0" u="sng" dirty="0">
                <a:effectLst/>
                <a:latin typeface="Lato"/>
              </a:rPr>
              <a:t>zakładów opieki zdrowotnej </a:t>
            </a:r>
            <a:r>
              <a:rPr lang="pl-PL" sz="1600" b="0" i="0" dirty="0">
                <a:effectLst/>
                <a:latin typeface="Lato"/>
              </a:rPr>
              <a:t>(szpitale, przychodnie zdrowia itp.), </a:t>
            </a:r>
            <a:r>
              <a:rPr lang="pl-PL" sz="1600" b="0" i="0" u="sng" dirty="0">
                <a:effectLst/>
                <a:latin typeface="Lato"/>
              </a:rPr>
              <a:t>tworzonych przez JST spółek </a:t>
            </a:r>
            <a:r>
              <a:rPr lang="pl-PL" sz="1600" b="0" i="0" dirty="0">
                <a:effectLst/>
                <a:latin typeface="Lato"/>
              </a:rPr>
              <a:t>działających jako spółki prawa handlowego (np. przedsiębiorstwa wodociągowo-kanalizacyjne), a także innych samorządowych osób prawnych. </a:t>
            </a:r>
            <a:endParaRPr lang="pl-PL" sz="2000" b="0" i="0" dirty="0">
              <a:effectLst/>
              <a:latin typeface="Lato"/>
            </a:endParaRP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Zakres centralizacji</a:t>
            </a:r>
          </a:p>
        </p:txBody>
      </p:sp>
    </p:spTree>
    <p:extLst>
      <p:ext uri="{BB962C8B-B14F-4D97-AF65-F5344CB8AC3E}">
        <p14:creationId xmlns:p14="http://schemas.microsoft.com/office/powerpoint/2010/main" val="326740275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467544" y="1654958"/>
            <a:ext cx="7920880" cy="461664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400" b="0" i="0" dirty="0">
                <a:solidFill>
                  <a:srgbClr val="333333"/>
                </a:solidFill>
                <a:effectLst/>
                <a:latin typeface="Lato" panose="020F0502020204030203"/>
              </a:rPr>
              <a:t>1. Jednostka samorządu terytorialnego lub jej jednostka organizacyjna nie jest obowiązana do zwrotu środków przeznaczonych na realizację projektów w takim zakresie, w jakim nastąpiła zmiana kwalifikowalności podatku w części dotyczącej kwoty podatku naliczonego z tytułu nabycia towarów i usług finansowanej ze środków przeznaczonych na realizację projektów w związku z wyrokiem Trybunału Sprawiedliwości.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0" i="0" dirty="0">
                <a:solidFill>
                  <a:srgbClr val="333333"/>
                </a:solidFill>
                <a:effectLst/>
                <a:latin typeface="Lato" panose="020F0502020204030203"/>
              </a:rPr>
              <a:t>2. Przepis ust. 1 stosuje się pod warunkiem, że jednostka samorządu terytorialnego nie dokonała przed dniem wejścia w życie ustawy obniżenia kwoty podatku należnego o kwotę podatku naliczonego z tytułu nabycia towarów i usług finansowaną ze środków przeznaczonych na realizację projektów, o której mowa w ust. 1, również w ramach korekty, o której mowa w art. 86 ust. 13 i 13a ustawy o podatku od towarów i usług, oraz w trybie art. 91 ust. 7-8 ustawy o podatku od towarów i usług.</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0" i="0" u="sng" dirty="0">
                <a:solidFill>
                  <a:srgbClr val="333333"/>
                </a:solidFill>
                <a:effectLst/>
                <a:latin typeface="Lato" panose="020F0502020204030203"/>
              </a:rPr>
              <a:t>3. Jednostka samorządu terytorialnego jest obowiązana złożyć do naczelnika urzędu skarbowego właściwego w zakresie rozliczania podatku oraz podmiotu, z którym zawarta została umowa o dofinansowanie, w terminie 2 miesięcy, licząc od dnia wejścia w życie ustawy, informację o spełnieniu warunku, o którym mowa w ust. 2, sporządzoną według wzoru określonego w załączniku nr 3 do ustawy.</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400" b="0" i="0" dirty="0">
                <a:solidFill>
                  <a:srgbClr val="333333"/>
                </a:solidFill>
                <a:effectLst/>
                <a:latin typeface="Lato" panose="020F0502020204030203"/>
              </a:rPr>
              <a:t>4. Przepis ust. 1 dotyczy podatku wyłącznie w zakresie, w jakim nastąpiła zmiana kwalifikowalności podatku w części dotyczącej kwoty podatku naliczonego z tytułu nabycia towarów i usług finansowanej ze środków przeznaczonych na realizację projektów, w zakresie wydatków poniesionych przez jednostki samorządu terytorialnego lub ich jednostki organizacyjne, zgodnie z zawartymi na dzień 29 września 2015 r. umowami o dofinansowanie.</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923330"/>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latinLnBrk="0">
              <a:lnSpc>
                <a:spcPct val="100000"/>
              </a:lnSpc>
              <a:spcBef>
                <a:spcPts val="0"/>
              </a:spcBef>
              <a:buClrTx/>
              <a:buSzTx/>
              <a:buNone/>
              <a:tabLst/>
              <a:defRPr/>
            </a:pPr>
            <a:r>
              <a:rPr lang="pl-PL" sz="1800" b="1" dirty="0">
                <a:latin typeface="Novecento wide Book"/>
              </a:rPr>
              <a:t>Dokonywanie przez JST zwrotu środków przeznaczonych na realizację projektów w przypadku zmiany kwalifikowalności podatku w związku z wyrokiem TSUE</a:t>
            </a:r>
          </a:p>
        </p:txBody>
      </p:sp>
    </p:spTree>
    <p:extLst>
      <p:ext uri="{BB962C8B-B14F-4D97-AF65-F5344CB8AC3E}">
        <p14:creationId xmlns:p14="http://schemas.microsoft.com/office/powerpoint/2010/main" val="38427581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1782395"/>
            <a:ext cx="7920880" cy="32932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i="0" dirty="0">
                <a:solidFill>
                  <a:srgbClr val="333333"/>
                </a:solidFill>
                <a:effectLst/>
                <a:latin typeface="Lato" panose="020F0502020204030203"/>
              </a:rPr>
              <a:t>Zmiana kwalifikowalności VAT w projektach unijnych jedynie u połowy kontrolowanych JST</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solidFill>
                  <a:srgbClr val="333333"/>
                </a:solidFill>
                <a:effectLst/>
                <a:latin typeface="Lato" panose="020F0502020204030203"/>
              </a:rPr>
              <a:t>Siedem JST66 (50,0%) terminowo złożyło do właściwego naczelnika US informacje o niedokonywaniu obniżenia kwoty VAT należnego o kwotę VAT naliczonego, finansowanej ze środków przeznaczonych na realizację projektów unijnych, stosownie do art. 17 ust. 3 ustawy o centralizacji VAT.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l-PL" sz="1600" dirty="0">
              <a:solidFill>
                <a:srgbClr val="333333"/>
              </a:solidFill>
              <a:effectLst/>
              <a:latin typeface="Lato"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solidFill>
                  <a:srgbClr val="333333"/>
                </a:solidFill>
                <a:effectLst/>
                <a:latin typeface="Lato" panose="020F0502020204030203"/>
              </a:rPr>
              <a:t>Pozostałe JST nie miały takiego obowiązku z uwagi na brak zmiany kwalifikowalności</a:t>
            </a:r>
          </a:p>
          <a:p>
            <a:pPr marL="0" marR="0" lvl="0" indent="0" algn="l" defTabSz="914400" rtl="0" eaLnBrk="1" fontAlgn="auto" latinLnBrk="0" hangingPunct="1">
              <a:lnSpc>
                <a:spcPct val="100000"/>
              </a:lnSpc>
              <a:spcBef>
                <a:spcPts val="0"/>
              </a:spcBef>
              <a:spcAft>
                <a:spcPts val="0"/>
              </a:spcAft>
              <a:buClrTx/>
              <a:buSzTx/>
              <a:buFontTx/>
              <a:buNone/>
              <a:tabLst/>
              <a:defRPr/>
            </a:pPr>
            <a:r>
              <a:rPr lang="pl-PL" sz="1600" dirty="0">
                <a:solidFill>
                  <a:srgbClr val="333333"/>
                </a:solidFill>
                <a:effectLst/>
                <a:latin typeface="Lato" panose="020F0502020204030203"/>
              </a:rPr>
              <a:t>wydatków finansowanych z udziałem środków pochodzących ze środków unijnych. UM Szczecin z opóźnieniem od ośmiu do 11 dni poinformował podmioty, z którymi zawarł umowy o dofinansowanie, o niedokonaniu obniżenia kwoty podatku należnego o kwotę podatku naliczonego finansowaną ze środków przeznaczonych na realizację projektów finansowanych z udziałem środków unijnych.</a:t>
            </a:r>
          </a:p>
        </p:txBody>
      </p:sp>
      <p:sp>
        <p:nvSpPr>
          <p:cNvPr id="2" name="TextBox 4">
            <a:extLst>
              <a:ext uri="{FF2B5EF4-FFF2-40B4-BE49-F238E27FC236}">
                <a16:creationId xmlns:a16="http://schemas.microsoft.com/office/drawing/2014/main" id="{C9F096AB-0A0E-468A-AD3C-F38C1C0808B3}"/>
              </a:ext>
            </a:extLst>
          </p:cNvPr>
          <p:cNvSpPr txBox="1">
            <a:spLocks noChangeArrowheads="1"/>
          </p:cNvSpPr>
          <p:nvPr/>
        </p:nvSpPr>
        <p:spPr bwMode="auto">
          <a:xfrm>
            <a:off x="179512" y="610390"/>
            <a:ext cx="6342062" cy="71070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Informacja o wynikach kontroli NIK - Centralizacja podatku VAT w jednostkach samorządu terytorialnego</a:t>
            </a:r>
          </a:p>
        </p:txBody>
      </p:sp>
    </p:spTree>
    <p:extLst>
      <p:ext uri="{BB962C8B-B14F-4D97-AF65-F5344CB8AC3E}">
        <p14:creationId xmlns:p14="http://schemas.microsoft.com/office/powerpoint/2010/main" val="373904856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397948"/>
            <a:ext cx="7920880"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600" b="1" i="0" dirty="0">
                <a:solidFill>
                  <a:srgbClr val="333333"/>
                </a:solidFill>
                <a:effectLst/>
                <a:latin typeface="Lato" panose="020F0502020204030203"/>
              </a:rPr>
              <a:t>Wnioski JST o interpretacje prawa podatkowego świadczą o złożoności spraw związanych z rozliczeniami </a:t>
            </a:r>
            <a:r>
              <a:rPr lang="pl-PL" sz="1600" b="1" dirty="0">
                <a:solidFill>
                  <a:srgbClr val="333333"/>
                </a:solidFill>
                <a:latin typeface="Lato" panose="020F0502020204030203"/>
              </a:rPr>
              <a:t>VAT</a:t>
            </a:r>
            <a:endParaRPr lang="pl-PL" sz="1600" b="1" i="0" dirty="0">
              <a:solidFill>
                <a:srgbClr val="333333"/>
              </a:solidFill>
              <a:effectLst/>
              <a:latin typeface="Lato" panose="020F0502020204030203"/>
            </a:endParaRPr>
          </a:p>
          <a:p>
            <a:pPr algn="l"/>
            <a:r>
              <a:rPr lang="pl-PL" sz="1600" b="0" i="0" u="none" strike="noStrike" baseline="0" dirty="0">
                <a:latin typeface="Lato" panose="020F0502020204030203"/>
              </a:rPr>
              <a:t>Z danych Ministerstwa Finansów wynikało, że w latach 2017–2019 (do 30 września) dla wszystkich JST wydano 502 interpretacje przepisów prawa podatkowego, odnoszące się do zagadnień związanych z centralizacją rozliczeń VAT. Z tego aż 303 interpretacje (60,4% wydanych ogółem) zostały zaskarżone do WSA i 130 interpretacji zostało uchylonych (42,9% zaskarżonych interpretacji; 25,9% wydanych ogółem). Średni czas trwania postępowania sądowo-administracyjnego wynosił 86 dni.</a:t>
            </a:r>
            <a:endParaRPr lang="pl-PL" sz="1600" b="0" i="0" dirty="0">
              <a:solidFill>
                <a:srgbClr val="333333"/>
              </a:solidFill>
              <a:effectLst/>
              <a:latin typeface="Lato" panose="020F0502020204030203"/>
            </a:endParaRPr>
          </a:p>
        </p:txBody>
      </p:sp>
      <p:sp>
        <p:nvSpPr>
          <p:cNvPr id="2" name="TextBox 4">
            <a:extLst>
              <a:ext uri="{FF2B5EF4-FFF2-40B4-BE49-F238E27FC236}">
                <a16:creationId xmlns:a16="http://schemas.microsoft.com/office/drawing/2014/main" id="{C9F096AB-0A0E-468A-AD3C-F38C1C0808B3}"/>
              </a:ext>
            </a:extLst>
          </p:cNvPr>
          <p:cNvSpPr txBox="1">
            <a:spLocks noChangeArrowheads="1"/>
          </p:cNvSpPr>
          <p:nvPr/>
        </p:nvSpPr>
        <p:spPr bwMode="auto">
          <a:xfrm>
            <a:off x="179512" y="610390"/>
            <a:ext cx="6342062" cy="710707"/>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lnSpc>
                <a:spcPct val="115000"/>
              </a:lnSpc>
              <a:spcBef>
                <a:spcPts val="0"/>
              </a:spcBef>
              <a:buNone/>
            </a:pPr>
            <a:r>
              <a:rPr lang="pl-PL" sz="1800" b="1" dirty="0">
                <a:latin typeface="Novecento wide Book"/>
              </a:rPr>
              <a:t>Informacja o wynikach kontroli NIK - Centralizacja podatku VAT w jednostkach samorządu terytorialnego</a:t>
            </a:r>
          </a:p>
        </p:txBody>
      </p:sp>
    </p:spTree>
    <p:extLst>
      <p:ext uri="{BB962C8B-B14F-4D97-AF65-F5344CB8AC3E}">
        <p14:creationId xmlns:p14="http://schemas.microsoft.com/office/powerpoint/2010/main" val="197582415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em\Dropbox\musk grafika\107_Urząd RPO\logo RZŚ\JPG\RZŚ_podstawowe.jpg">
            <a:extLst>
              <a:ext uri="{FF2B5EF4-FFF2-40B4-BE49-F238E27FC236}">
                <a16:creationId xmlns:a16="http://schemas.microsoft.com/office/drawing/2014/main" id="{6D0A2AB3-0A27-46B8-A0B4-16F9E091F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549275"/>
            <a:ext cx="1000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C:\Users\oem\Desktop\RZŚ_negatyw.png">
            <a:extLst>
              <a:ext uri="{FF2B5EF4-FFF2-40B4-BE49-F238E27FC236}">
                <a16:creationId xmlns:a16="http://schemas.microsoft.com/office/drawing/2014/main" id="{39993BD7-2DEE-47DB-A45F-92452B844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4813"/>
            <a:ext cx="3402013" cy="619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4">
            <a:extLst>
              <a:ext uri="{FF2B5EF4-FFF2-40B4-BE49-F238E27FC236}">
                <a16:creationId xmlns:a16="http://schemas.microsoft.com/office/drawing/2014/main" id="{7BBDA705-17C9-48E1-B5E1-31E36EB0DDDE}"/>
              </a:ext>
            </a:extLst>
          </p:cNvPr>
          <p:cNvSpPr txBox="1">
            <a:spLocks noChangeArrowheads="1"/>
          </p:cNvSpPr>
          <p:nvPr/>
        </p:nvSpPr>
        <p:spPr bwMode="auto">
          <a:xfrm>
            <a:off x="4055244" y="3522327"/>
            <a:ext cx="4764906"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Podstawa opodatkowania </a:t>
            </a:r>
          </a:p>
        </p:txBody>
      </p:sp>
      <p:pic>
        <p:nvPicPr>
          <p:cNvPr id="3079" name="Obraz 3">
            <a:extLst>
              <a:ext uri="{FF2B5EF4-FFF2-40B4-BE49-F238E27FC236}">
                <a16:creationId xmlns:a16="http://schemas.microsoft.com/office/drawing/2014/main" id="{F7248D1A-8207-4642-9E30-354F82708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5922963"/>
            <a:ext cx="49641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Obraz 1">
            <a:extLst>
              <a:ext uri="{FF2B5EF4-FFF2-40B4-BE49-F238E27FC236}">
                <a16:creationId xmlns:a16="http://schemas.microsoft.com/office/drawing/2014/main" id="{9792168F-C015-477A-9F6B-0816D89B06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522288"/>
            <a:ext cx="11652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926648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611560" y="2521059"/>
            <a:ext cx="7920880" cy="1815882"/>
          </a:xfrm>
          <a:prstGeom prst="rect">
            <a:avLst/>
          </a:prstGeom>
          <a:noFill/>
        </p:spPr>
        <p:txBody>
          <a:bodyPr wrap="square">
            <a:spAutoFit/>
          </a:bodyPr>
          <a:lstStyle/>
          <a:p>
            <a:pPr algn="l"/>
            <a:r>
              <a:rPr lang="pl-PL" sz="1600" b="1" i="0" dirty="0">
                <a:solidFill>
                  <a:srgbClr val="333333"/>
                </a:solidFill>
                <a:effectLst/>
                <a:latin typeface="Lato"/>
              </a:rPr>
              <a:t>Art.  29a ust. 1 </a:t>
            </a:r>
            <a:r>
              <a:rPr lang="pl-PL" sz="1600" b="1" dirty="0">
                <a:solidFill>
                  <a:srgbClr val="333333"/>
                </a:solidFill>
                <a:latin typeface="Lato"/>
              </a:rPr>
              <a:t>ustawy o VAT:</a:t>
            </a:r>
            <a:endParaRPr lang="pl-PL" sz="1600" b="1" i="0" dirty="0">
              <a:solidFill>
                <a:srgbClr val="333333"/>
              </a:solidFill>
              <a:effectLst/>
              <a:latin typeface="Lato"/>
            </a:endParaRPr>
          </a:p>
          <a:p>
            <a:pPr algn="l"/>
            <a:r>
              <a:rPr lang="pl-PL" sz="1600" b="0" i="0" dirty="0">
                <a:solidFill>
                  <a:srgbClr val="333333"/>
                </a:solidFill>
                <a:effectLst/>
                <a:latin typeface="Lato"/>
              </a:rPr>
              <a:t>Podstawą opodatkowania, z zastrzeżeniem ust. 2, 3 i 5, art. 30a-30c, art. 32, art. 119 oraz art. 120 ust. 4 i 5, jest </a:t>
            </a:r>
            <a:r>
              <a:rPr lang="pl-PL" sz="1600" b="1" i="0" u="sng" dirty="0">
                <a:solidFill>
                  <a:srgbClr val="333333"/>
                </a:solidFill>
                <a:effectLst/>
                <a:latin typeface="Lato"/>
              </a:rPr>
              <a:t>wszystko, co stanowi zapłatę</a:t>
            </a:r>
            <a:r>
              <a:rPr lang="pl-PL" sz="1600" b="0" i="0" dirty="0">
                <a:solidFill>
                  <a:srgbClr val="333333"/>
                </a:solidFill>
                <a:effectLst/>
                <a:latin typeface="Lato"/>
              </a:rPr>
              <a:t>, którą dokonujący dostawy towarów lub usługodawca otrzymał lub ma otrzymać z tytułu sprzedaży od nabywcy, usługobiorcy lub osoby trzeciej, </a:t>
            </a:r>
            <a:r>
              <a:rPr lang="pl-PL" sz="1600" b="1" i="0" dirty="0">
                <a:solidFill>
                  <a:srgbClr val="333333"/>
                </a:solidFill>
                <a:effectLst/>
                <a:latin typeface="Lato"/>
              </a:rPr>
              <a:t>włącznie z otrzymanymi dotacjami, subwencjami i innymi dopłatami o podobnym charakterze mającymi bezpośredni wpływ na cenę towarów dostarczanych lub usług świadczonych przez podatnika</a:t>
            </a:r>
            <a:r>
              <a:rPr lang="pl-PL" sz="1600" b="0" i="0" dirty="0">
                <a:solidFill>
                  <a:srgbClr val="333333"/>
                </a:solidFill>
                <a:effectLst/>
                <a:latin typeface="Lato"/>
              </a:rPr>
              <a:t>.</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585677"/>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ctr">
              <a:spcBef>
                <a:spcPts val="0"/>
              </a:spcBef>
              <a:buNone/>
            </a:pPr>
            <a:r>
              <a:rPr lang="pl-PL" sz="1800" b="1" dirty="0">
                <a:latin typeface="Novecento wide Book"/>
              </a:rPr>
              <a:t>Podstawa opodatkowania</a:t>
            </a:r>
          </a:p>
        </p:txBody>
      </p:sp>
    </p:spTree>
    <p:extLst>
      <p:ext uri="{BB962C8B-B14F-4D97-AF65-F5344CB8AC3E}">
        <p14:creationId xmlns:p14="http://schemas.microsoft.com/office/powerpoint/2010/main" val="4452232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133BC52-B301-4442-8727-CA0B24C9E3B5}"/>
              </a:ext>
            </a:extLst>
          </p:cNvPr>
          <p:cNvSpPr txBox="1"/>
          <p:nvPr/>
        </p:nvSpPr>
        <p:spPr>
          <a:xfrm>
            <a:off x="539552" y="1166842"/>
            <a:ext cx="7812831"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l-PL" sz="1600" b="0" i="0" u="none" strike="noStrike" kern="1200" cap="none" spc="-10" normalizeH="0" baseline="0" noProof="0" dirty="0">
              <a:ln>
                <a:noFill/>
              </a:ln>
              <a:solidFill>
                <a:srgbClr val="636466"/>
              </a:solidFill>
              <a:effectLst/>
              <a:uLnTx/>
              <a:uFillTx/>
              <a:latin typeface="Lato"/>
            </a:endParaRPr>
          </a:p>
          <a:p>
            <a:pPr algn="l"/>
            <a:r>
              <a:rPr lang="pl-PL" sz="1600" b="1" i="0" dirty="0">
                <a:solidFill>
                  <a:srgbClr val="333333"/>
                </a:solidFill>
                <a:effectLst/>
                <a:latin typeface="Lato"/>
              </a:rPr>
              <a:t>Art.  29a ust. 6 </a:t>
            </a:r>
            <a:r>
              <a:rPr lang="pl-PL" sz="1600" b="1" dirty="0">
                <a:solidFill>
                  <a:srgbClr val="333333"/>
                </a:solidFill>
                <a:latin typeface="Lato"/>
              </a:rPr>
              <a:t>ustawy o VAT:</a:t>
            </a:r>
            <a:endParaRPr lang="pl-PL" sz="1600" b="1" i="0" dirty="0">
              <a:solidFill>
                <a:srgbClr val="333333"/>
              </a:solidFill>
              <a:effectLst/>
              <a:latin typeface="Lato"/>
            </a:endParaRPr>
          </a:p>
          <a:p>
            <a:pPr algn="l"/>
            <a:r>
              <a:rPr lang="pl-PL" sz="1600" b="0" i="0" dirty="0">
                <a:solidFill>
                  <a:srgbClr val="333333"/>
                </a:solidFill>
                <a:effectLst/>
                <a:latin typeface="Lato"/>
              </a:rPr>
              <a:t>Podstawa opodatkowania </a:t>
            </a:r>
            <a:r>
              <a:rPr lang="pl-PL" sz="1600" b="1" i="0" u="sng" dirty="0">
                <a:solidFill>
                  <a:srgbClr val="333333"/>
                </a:solidFill>
                <a:effectLst/>
                <a:latin typeface="Lato"/>
              </a:rPr>
              <a:t>obejmuje</a:t>
            </a:r>
            <a:r>
              <a:rPr lang="pl-PL" sz="1600" b="0" i="0" dirty="0">
                <a:solidFill>
                  <a:srgbClr val="333333"/>
                </a:solidFill>
                <a:effectLst/>
                <a:latin typeface="Lato"/>
              </a:rPr>
              <a:t>:</a:t>
            </a:r>
          </a:p>
          <a:p>
            <a:pPr marL="342900" indent="-342900" algn="l">
              <a:buFont typeface="+mj-lt"/>
              <a:buAutoNum type="arabicParenR"/>
            </a:pPr>
            <a:r>
              <a:rPr lang="pl-PL" sz="1600" b="0" i="0" dirty="0">
                <a:solidFill>
                  <a:srgbClr val="333333"/>
                </a:solidFill>
                <a:effectLst/>
                <a:latin typeface="Lato"/>
              </a:rPr>
              <a:t>podatki, cła, opłaty i inne należności o podobnym charakterze, z wyjątkiem kwoty podatku;</a:t>
            </a:r>
          </a:p>
          <a:p>
            <a:pPr marL="342900" indent="-342900" algn="l">
              <a:buFont typeface="+mj-lt"/>
              <a:buAutoNum type="arabicParenR"/>
            </a:pPr>
            <a:r>
              <a:rPr lang="pl-PL" sz="1600" b="0" i="0" dirty="0">
                <a:solidFill>
                  <a:srgbClr val="333333"/>
                </a:solidFill>
                <a:effectLst/>
                <a:latin typeface="Lato"/>
              </a:rPr>
              <a:t>koszty dodatkowe, takie jak prowizje, koszty opakowania, transportu i ubezpieczenia, pobierane przez dokonującego dostawy lub usługodawcę od nabywcy lub usługobiorcy.</a:t>
            </a:r>
          </a:p>
          <a:p>
            <a:pPr algn="l"/>
            <a:endParaRPr lang="pl-PL" sz="1600" b="0" i="0" dirty="0">
              <a:solidFill>
                <a:srgbClr val="333333"/>
              </a:solidFill>
              <a:effectLst/>
              <a:latin typeface="Lato"/>
            </a:endParaRPr>
          </a:p>
          <a:p>
            <a:r>
              <a:rPr lang="pl-PL" sz="1600" b="1" i="0" dirty="0">
                <a:solidFill>
                  <a:srgbClr val="333333"/>
                </a:solidFill>
                <a:effectLst/>
                <a:latin typeface="Lato"/>
              </a:rPr>
              <a:t>Art.  29a ust. </a:t>
            </a:r>
            <a:r>
              <a:rPr lang="pl-PL" sz="1600" b="1" dirty="0">
                <a:solidFill>
                  <a:srgbClr val="333333"/>
                </a:solidFill>
                <a:latin typeface="Lato"/>
              </a:rPr>
              <a:t>7 ustawy o VAT:</a:t>
            </a:r>
            <a:endParaRPr lang="pl-PL" sz="1600" b="0" i="0" dirty="0">
              <a:solidFill>
                <a:srgbClr val="333333"/>
              </a:solidFill>
              <a:effectLst/>
              <a:latin typeface="Lato"/>
            </a:endParaRPr>
          </a:p>
          <a:p>
            <a:pPr algn="l"/>
            <a:r>
              <a:rPr lang="pl-PL" sz="1600" b="0" i="0" dirty="0">
                <a:solidFill>
                  <a:srgbClr val="333333"/>
                </a:solidFill>
                <a:effectLst/>
                <a:latin typeface="Lato"/>
              </a:rPr>
              <a:t>Podstawa opodatkowania </a:t>
            </a:r>
            <a:r>
              <a:rPr lang="pl-PL" sz="1600" b="1" i="0" u="sng" dirty="0">
                <a:solidFill>
                  <a:srgbClr val="333333"/>
                </a:solidFill>
                <a:effectLst/>
                <a:latin typeface="Lato"/>
              </a:rPr>
              <a:t>nie obejmuje </a:t>
            </a:r>
            <a:r>
              <a:rPr lang="pl-PL" sz="1600" b="0" i="0" dirty="0">
                <a:solidFill>
                  <a:srgbClr val="333333"/>
                </a:solidFill>
                <a:effectLst/>
                <a:latin typeface="Lato"/>
              </a:rPr>
              <a:t>kwot:</a:t>
            </a:r>
          </a:p>
          <a:p>
            <a:pPr marL="342900" indent="-342900" algn="l">
              <a:buFont typeface="+mj-lt"/>
              <a:buAutoNum type="arabicParenR"/>
            </a:pPr>
            <a:r>
              <a:rPr lang="pl-PL" sz="1600" b="0" i="0" dirty="0">
                <a:solidFill>
                  <a:srgbClr val="333333"/>
                </a:solidFill>
                <a:effectLst/>
                <a:latin typeface="Lato"/>
              </a:rPr>
              <a:t>stanowiących obniżkę cen w formie rabatu z tytułu wcześniejszej zapłaty;</a:t>
            </a:r>
          </a:p>
          <a:p>
            <a:pPr marL="342900" indent="-342900" algn="l">
              <a:buFont typeface="+mj-lt"/>
              <a:buAutoNum type="arabicParenR"/>
            </a:pPr>
            <a:r>
              <a:rPr lang="pl-PL" sz="1600" b="0" i="0" dirty="0">
                <a:solidFill>
                  <a:srgbClr val="333333"/>
                </a:solidFill>
                <a:effectLst/>
                <a:latin typeface="Lato"/>
              </a:rPr>
              <a:t>udzielonych nabywcy lub usługobiorcy opustów i obniżek cen, uwzględnionych w momencie sprzedaży;</a:t>
            </a:r>
          </a:p>
          <a:p>
            <a:pPr marL="342900" indent="-342900" algn="l">
              <a:buFont typeface="+mj-lt"/>
              <a:buAutoNum type="arabicParenR"/>
            </a:pPr>
            <a:r>
              <a:rPr lang="pl-PL" sz="1600" b="0" i="0" dirty="0">
                <a:solidFill>
                  <a:srgbClr val="333333"/>
                </a:solidFill>
                <a:effectLst/>
                <a:latin typeface="Lato"/>
              </a:rPr>
              <a:t>otrzymanych od nabywcy lub usługobiorcy jako zwrot udokumentowanych wydatków poniesionych w imieniu i na rzecz nabywcy lub usługobiorcy i ujmowanych przejściowo przez podatnika w prowadzonej przez niego ewidencji na potrzeby podatku.</a:t>
            </a:r>
          </a:p>
        </p:txBody>
      </p:sp>
      <p:sp>
        <p:nvSpPr>
          <p:cNvPr id="5123" name="TextBox 4">
            <a:extLst>
              <a:ext uri="{FF2B5EF4-FFF2-40B4-BE49-F238E27FC236}">
                <a16:creationId xmlns:a16="http://schemas.microsoft.com/office/drawing/2014/main" id="{AB1E5C6B-6B7C-46D7-B5E8-633BAA3E6064}"/>
              </a:ext>
            </a:extLst>
          </p:cNvPr>
          <p:cNvSpPr txBox="1">
            <a:spLocks noChangeArrowheads="1"/>
          </p:cNvSpPr>
          <p:nvPr/>
        </p:nvSpPr>
        <p:spPr bwMode="auto">
          <a:xfrm>
            <a:off x="179512" y="610390"/>
            <a:ext cx="6342062" cy="369332"/>
          </a:xfrm>
          <a:prstGeom prst="rect">
            <a:avLst/>
          </a:prstGeom>
          <a:noFill/>
          <a:ln w="76200">
            <a:solidFill>
              <a:srgbClr val="6364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0"/>
              </a:spcBef>
              <a:buNone/>
            </a:pPr>
            <a:r>
              <a:rPr lang="pl-PL" sz="1800" b="1" dirty="0">
                <a:latin typeface="Novecento wide Book"/>
              </a:rPr>
              <a:t>Podstawa opodatkowania</a:t>
            </a:r>
          </a:p>
        </p:txBody>
      </p:sp>
    </p:spTree>
    <p:extLst>
      <p:ext uri="{BB962C8B-B14F-4D97-AF65-F5344CB8AC3E}">
        <p14:creationId xmlns:p14="http://schemas.microsoft.com/office/powerpoint/2010/main" val="167669202"/>
      </p:ext>
    </p:extLst>
  </p:cSld>
  <p:clrMapOvr>
    <a:masterClrMapping/>
  </p:clrMapOvr>
</p:sld>
</file>

<file path=ppt/theme/theme1.xml><?xml version="1.0" encoding="utf-8"?>
<a:theme xmlns:a="http://schemas.openxmlformats.org/drawingml/2006/main" name="tl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10237</TotalTime>
  <Words>41715</Words>
  <Application>Microsoft Office PowerPoint</Application>
  <PresentationFormat>Pokaz na ekranie (4:3)</PresentationFormat>
  <Paragraphs>3777</Paragraphs>
  <Slides>314</Slides>
  <Notes>220</Notes>
  <HiddenSlides>0</HiddenSlides>
  <MMClips>0</MMClips>
  <ScaleCrop>false</ScaleCrop>
  <HeadingPairs>
    <vt:vector size="6" baseType="variant">
      <vt:variant>
        <vt:lpstr>Używane czcionki</vt:lpstr>
      </vt:variant>
      <vt:variant>
        <vt:i4>20</vt:i4>
      </vt:variant>
      <vt:variant>
        <vt:lpstr>Motyw</vt:lpstr>
      </vt:variant>
      <vt:variant>
        <vt:i4>1</vt:i4>
      </vt:variant>
      <vt:variant>
        <vt:lpstr>Tytuły slajdów</vt:lpstr>
      </vt:variant>
      <vt:variant>
        <vt:i4>314</vt:i4>
      </vt:variant>
    </vt:vector>
  </HeadingPairs>
  <TitlesOfParts>
    <vt:vector size="335" baseType="lpstr">
      <vt:lpstr>游ゴシック</vt:lpstr>
      <vt:lpstr>Arial</vt:lpstr>
      <vt:lpstr>Calibri</vt:lpstr>
      <vt:lpstr>Cambria</vt:lpstr>
      <vt:lpstr>Cambria Math</vt:lpstr>
      <vt:lpstr>Cambria-Italic</vt:lpstr>
      <vt:lpstr>Georgia</vt:lpstr>
      <vt:lpstr>inherit</vt:lpstr>
      <vt:lpstr>Lato</vt:lpstr>
      <vt:lpstr>Merriweather</vt:lpstr>
      <vt:lpstr>Noto Serif</vt:lpstr>
      <vt:lpstr>Novecento wide Book</vt:lpstr>
      <vt:lpstr>Novecento wide Normal</vt:lpstr>
      <vt:lpstr>Open Sans</vt:lpstr>
      <vt:lpstr>Playfair Display</vt:lpstr>
      <vt:lpstr>Symbol</vt:lpstr>
      <vt:lpstr>Tahoma</vt:lpstr>
      <vt:lpstr>Times New Roman</vt:lpstr>
      <vt:lpstr>ubuntu</vt:lpstr>
      <vt:lpstr>Wingdings</vt:lpstr>
      <vt:lpstr>tlo1</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oem</dc:creator>
  <cp:lastModifiedBy>Beta Anna</cp:lastModifiedBy>
  <cp:revision>366</cp:revision>
  <cp:lastPrinted>2020-09-15T13:10:02Z</cp:lastPrinted>
  <dcterms:created xsi:type="dcterms:W3CDTF">2015-09-10T13:33:51Z</dcterms:created>
  <dcterms:modified xsi:type="dcterms:W3CDTF">2020-09-16T10:38:08Z</dcterms:modified>
</cp:coreProperties>
</file>