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7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8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9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30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31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32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62" r:id="rId5"/>
    <p:sldMasterId id="2147483677" r:id="rId6"/>
  </p:sldMasterIdLst>
  <p:notesMasterIdLst>
    <p:notesMasterId r:id="rId41"/>
  </p:notesMasterIdLst>
  <p:handoutMasterIdLst>
    <p:handoutMasterId r:id="rId42"/>
  </p:handoutMasterIdLst>
  <p:sldIdLst>
    <p:sldId id="256" r:id="rId7"/>
    <p:sldId id="291" r:id="rId8"/>
    <p:sldId id="257" r:id="rId9"/>
    <p:sldId id="260" r:id="rId10"/>
    <p:sldId id="344" r:id="rId11"/>
    <p:sldId id="345" r:id="rId12"/>
    <p:sldId id="297" r:id="rId13"/>
    <p:sldId id="302" r:id="rId14"/>
    <p:sldId id="313" r:id="rId15"/>
    <p:sldId id="304" r:id="rId16"/>
    <p:sldId id="306" r:id="rId17"/>
    <p:sldId id="361" r:id="rId18"/>
    <p:sldId id="343" r:id="rId19"/>
    <p:sldId id="338" r:id="rId20"/>
    <p:sldId id="319" r:id="rId21"/>
    <p:sldId id="362" r:id="rId22"/>
    <p:sldId id="346" r:id="rId23"/>
    <p:sldId id="348" r:id="rId24"/>
    <p:sldId id="339" r:id="rId25"/>
    <p:sldId id="349" r:id="rId26"/>
    <p:sldId id="351" r:id="rId27"/>
    <p:sldId id="350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3" r:id="rId38"/>
    <p:sldId id="296" r:id="rId39"/>
    <p:sldId id="288" r:id="rId40"/>
  </p:sldIdLst>
  <p:sldSz cx="12192000" cy="6858000"/>
  <p:notesSz cx="6669088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emyjski Michał" initials="NM" lastIdx="41" clrIdx="0">
    <p:extLst>
      <p:ext uri="{19B8F6BF-5375-455C-9EA6-DF929625EA0E}">
        <p15:presenceInfo xmlns:p15="http://schemas.microsoft.com/office/powerpoint/2012/main" userId="S-1-5-21-833596994-3496505273-2944068786-1547" providerId="AD"/>
      </p:ext>
    </p:extLst>
  </p:cmAuthor>
  <p:cmAuthor id="2" name="Piórkowska Magdalena" initials="PM" lastIdx="34" clrIdx="1">
    <p:extLst>
      <p:ext uri="{19B8F6BF-5375-455C-9EA6-DF929625EA0E}">
        <p15:presenceInfo xmlns:p15="http://schemas.microsoft.com/office/powerpoint/2012/main" userId="S-1-5-21-833596994-3496505273-2944068786-5105" providerId="AD"/>
      </p:ext>
    </p:extLst>
  </p:cmAuthor>
  <p:cmAuthor id="3" name="Jamrozowicz Sebastian" initials="JS" lastIdx="4" clrIdx="2">
    <p:extLst>
      <p:ext uri="{19B8F6BF-5375-455C-9EA6-DF929625EA0E}">
        <p15:presenceInfo xmlns:p15="http://schemas.microsoft.com/office/powerpoint/2012/main" userId="S-1-5-21-833596994-3496505273-2944068786-1302" providerId="AD"/>
      </p:ext>
    </p:extLst>
  </p:cmAuthor>
  <p:cmAuthor id="4" name="Marzena Jamróz" initials="MJ" lastIdx="6" clrIdx="3">
    <p:extLst>
      <p:ext uri="{19B8F6BF-5375-455C-9EA6-DF929625EA0E}">
        <p15:presenceInfo xmlns:p15="http://schemas.microsoft.com/office/powerpoint/2012/main" userId="Marzena Jamró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77555" autoAdjust="0"/>
  </p:normalViewPr>
  <p:slideViewPr>
    <p:cSldViewPr snapToGrid="0">
      <p:cViewPr varScale="1">
        <p:scale>
          <a:sx n="89" d="100"/>
          <a:sy n="89" d="100"/>
        </p:scale>
        <p:origin x="1452" y="66"/>
      </p:cViewPr>
      <p:guideLst>
        <p:guide orient="horz" pos="252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commentAuthors" Target="commentAuthor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heme" Target="theme/theme1.xml"/><Relationship Id="rId20" Type="http://schemas.openxmlformats.org/officeDocument/2006/relationships/slide" Target="slides/slide14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DF414-2580-417C-B187-FBE40B5AC61B}" type="doc">
      <dgm:prSet loTypeId="urn:microsoft.com/office/officeart/2005/8/layout/hierarchy4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5CD1A2B3-7931-4B31-BDF9-9D6E10A42D1F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Kwalifikowalne są wydatki związane z przeciwdziałaniem rozprzestrzeniania się </a:t>
          </a:r>
          <a:r>
            <a:rPr lang="pl-PL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koronawirusa</a:t>
          </a:r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SARS-CoV-2.</a:t>
          </a:r>
          <a:endParaRPr lang="pl-PL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CD456B11-0183-4C9B-B619-FFD81C69058D}" type="parTrans" cxnId="{F6D4BF26-C6B8-46C5-A903-39FA4E3ECE17}">
      <dgm:prSet/>
      <dgm:spPr/>
      <dgm:t>
        <a:bodyPr/>
        <a:lstStyle/>
        <a:p>
          <a:endParaRPr lang="pl-PL"/>
        </a:p>
      </dgm:t>
    </dgm:pt>
    <dgm:pt modelId="{517BDC7E-E563-4694-8960-86FFECA897FA}" type="sibTrans" cxnId="{F6D4BF26-C6B8-46C5-A903-39FA4E3ECE17}">
      <dgm:prSet/>
      <dgm:spPr/>
      <dgm:t>
        <a:bodyPr/>
        <a:lstStyle/>
        <a:p>
          <a:endParaRPr lang="pl-PL"/>
        </a:p>
      </dgm:t>
    </dgm:pt>
    <dgm:pt modelId="{BD9317B6-3DBD-4B4E-84FF-CE4BF3B39A10}">
      <dgm:prSet phldrT="[Tekst]"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przygotowaniem projektu</a:t>
          </a:r>
          <a:endParaRPr lang="pl-PL" dirty="0"/>
        </a:p>
      </dgm:t>
    </dgm:pt>
    <dgm:pt modelId="{32A0CCCD-031D-423C-B0C0-0132EE901744}" type="parTrans" cxnId="{A1A0A7A6-DAD4-4A2A-A40A-1FAE63F93A56}">
      <dgm:prSet/>
      <dgm:spPr/>
      <dgm:t>
        <a:bodyPr/>
        <a:lstStyle/>
        <a:p>
          <a:endParaRPr lang="pl-PL"/>
        </a:p>
      </dgm:t>
    </dgm:pt>
    <dgm:pt modelId="{1F5AC124-99CC-4A08-AECF-8F3D91B1570E}" type="sibTrans" cxnId="{A1A0A7A6-DAD4-4A2A-A40A-1FAE63F93A56}">
      <dgm:prSet/>
      <dgm:spPr/>
      <dgm:t>
        <a:bodyPr/>
        <a:lstStyle/>
        <a:p>
          <a:endParaRPr lang="pl-PL"/>
        </a:p>
      </dgm:t>
    </dgm:pt>
    <dgm:pt modelId="{21AA13EE-A68E-4DDC-B577-CF132902348F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usługi dot. kosztów zarządzania i nadzoru nad projektem</a:t>
          </a:r>
        </a:p>
      </dgm:t>
    </dgm:pt>
    <dgm:pt modelId="{2DD95D15-25F1-4489-8059-6338F43D1BF6}" type="parTrans" cxnId="{D823FABB-5273-471D-84D7-DEEEB4F4E2C1}">
      <dgm:prSet/>
      <dgm:spPr/>
      <dgm:t>
        <a:bodyPr/>
        <a:lstStyle/>
        <a:p>
          <a:endParaRPr lang="pl-PL"/>
        </a:p>
      </dgm:t>
    </dgm:pt>
    <dgm:pt modelId="{029E34F2-399A-4429-B378-A221EA5A69AC}" type="sibTrans" cxnId="{D823FABB-5273-471D-84D7-DEEEB4F4E2C1}">
      <dgm:prSet/>
      <dgm:spPr/>
      <dgm:t>
        <a:bodyPr/>
        <a:lstStyle/>
        <a:p>
          <a:endParaRPr lang="pl-PL"/>
        </a:p>
      </dgm:t>
    </dgm:pt>
    <dgm:pt modelId="{70AB4E80-006C-4CBB-92A2-1A85406783A9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zakupem środków trwałych (sprzęt medyczny, karetki, środki ochrony, sprzęt do dezynfekcji)</a:t>
          </a:r>
          <a:endParaRPr lang="pl-PL" b="1" u="sng" dirty="0" smtClean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D927075D-EA79-4961-AA71-1B1BD34319FB}" type="parTrans" cxnId="{A31B7D28-662C-43D8-B0FE-CDC4AF5F1429}">
      <dgm:prSet/>
      <dgm:spPr/>
      <dgm:t>
        <a:bodyPr/>
        <a:lstStyle/>
        <a:p>
          <a:endParaRPr lang="pl-PL"/>
        </a:p>
      </dgm:t>
    </dgm:pt>
    <dgm:pt modelId="{33B3A176-B98A-4E77-A7D4-D68721CE4D99}" type="sibTrans" cxnId="{A31B7D28-662C-43D8-B0FE-CDC4AF5F1429}">
      <dgm:prSet/>
      <dgm:spPr/>
      <dgm:t>
        <a:bodyPr/>
        <a:lstStyle/>
        <a:p>
          <a:endParaRPr lang="pl-PL"/>
        </a:p>
      </dgm:t>
    </dgm:pt>
    <dgm:pt modelId="{04ED8A92-4483-439F-8920-73E50138BE80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pracami budowlanymi, instalacyjnymi, adaptacyjnymi (np. adaptacja pomieszczeń, kontenery szpitalne)</a:t>
          </a:r>
        </a:p>
      </dgm:t>
    </dgm:pt>
    <dgm:pt modelId="{22FB7FAA-03A3-42DF-BC51-1040AAFB7568}" type="parTrans" cxnId="{B757137F-A770-49D1-956E-5483113CA5AD}">
      <dgm:prSet/>
      <dgm:spPr/>
      <dgm:t>
        <a:bodyPr/>
        <a:lstStyle/>
        <a:p>
          <a:endParaRPr lang="pl-PL"/>
        </a:p>
      </dgm:t>
    </dgm:pt>
    <dgm:pt modelId="{3E0307BB-6D1E-4EF4-8943-B4A1E4B8500B}" type="sibTrans" cxnId="{B757137F-A770-49D1-956E-5483113CA5AD}">
      <dgm:prSet/>
      <dgm:spPr/>
      <dgm:t>
        <a:bodyPr/>
        <a:lstStyle/>
        <a:p>
          <a:endParaRPr lang="pl-PL"/>
        </a:p>
      </dgm:t>
    </dgm:pt>
    <dgm:pt modelId="{3DEB08FA-9CBC-4C4F-B6B6-974CF234C424}">
      <dgm:prSet/>
      <dgm:spPr/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informację i promocję </a:t>
          </a:r>
        </a:p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cross </a:t>
          </a:r>
          <a:r>
            <a:rPr lang="pl-PL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financing</a:t>
          </a:r>
          <a:endParaRPr lang="pl-PL" dirty="0" smtClean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94A4FCDD-761E-4A56-961B-69869CE60A23}" type="parTrans" cxnId="{CFD38F64-7796-4731-BFDF-8A3C5C716AF3}">
      <dgm:prSet/>
      <dgm:spPr/>
      <dgm:t>
        <a:bodyPr/>
        <a:lstStyle/>
        <a:p>
          <a:endParaRPr lang="pl-PL"/>
        </a:p>
      </dgm:t>
    </dgm:pt>
    <dgm:pt modelId="{CCD88B58-A4F8-4BB3-9E8E-BF7721964695}" type="sibTrans" cxnId="{CFD38F64-7796-4731-BFDF-8A3C5C716AF3}">
      <dgm:prSet/>
      <dgm:spPr/>
      <dgm:t>
        <a:bodyPr/>
        <a:lstStyle/>
        <a:p>
          <a:endParaRPr lang="pl-PL"/>
        </a:p>
      </dgm:t>
    </dgm:pt>
    <dgm:pt modelId="{557148D4-EA06-4030-9D6E-FEEE640C55B1}" type="pres">
      <dgm:prSet presAssocID="{A4EDF414-2580-417C-B187-FBE40B5AC61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D2DD585-3595-4B3C-B9D2-611F353D78AA}" type="pres">
      <dgm:prSet presAssocID="{5CD1A2B3-7931-4B31-BDF9-9D6E10A42D1F}" presName="vertOne" presStyleCnt="0"/>
      <dgm:spPr/>
    </dgm:pt>
    <dgm:pt modelId="{773044F2-775C-410D-8468-4A4F282FFEFC}" type="pres">
      <dgm:prSet presAssocID="{5CD1A2B3-7931-4B31-BDF9-9D6E10A42D1F}" presName="txOne" presStyleLbl="node0" presStyleIdx="0" presStyleCnt="1" custScaleY="56087" custLinFactNeighborX="40" custLinFactNeighborY="-6425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D79DD3D-3567-403B-B184-2FF5D0B069F6}" type="pres">
      <dgm:prSet presAssocID="{5CD1A2B3-7931-4B31-BDF9-9D6E10A42D1F}" presName="parTransOne" presStyleCnt="0"/>
      <dgm:spPr/>
    </dgm:pt>
    <dgm:pt modelId="{E2913547-0609-46E4-A7F2-9148CA7DA683}" type="pres">
      <dgm:prSet presAssocID="{5CD1A2B3-7931-4B31-BDF9-9D6E10A42D1F}" presName="horzOne" presStyleCnt="0"/>
      <dgm:spPr/>
    </dgm:pt>
    <dgm:pt modelId="{48F510A3-1ECA-4744-97C8-1339788CFCB6}" type="pres">
      <dgm:prSet presAssocID="{BD9317B6-3DBD-4B4E-84FF-CE4BF3B39A10}" presName="vertTwo" presStyleCnt="0"/>
      <dgm:spPr/>
    </dgm:pt>
    <dgm:pt modelId="{A9C16260-B52D-4A5D-91ED-C742CDA95D65}" type="pres">
      <dgm:prSet presAssocID="{BD9317B6-3DBD-4B4E-84FF-CE4BF3B39A10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88A5720-DFDB-4656-8596-9D3D988B2B5C}" type="pres">
      <dgm:prSet presAssocID="{BD9317B6-3DBD-4B4E-84FF-CE4BF3B39A10}" presName="horzTwo" presStyleCnt="0"/>
      <dgm:spPr/>
    </dgm:pt>
    <dgm:pt modelId="{56E89876-9DEC-4840-8020-15C0CF02BDE9}" type="pres">
      <dgm:prSet presAssocID="{1F5AC124-99CC-4A08-AECF-8F3D91B1570E}" presName="sibSpaceTwo" presStyleCnt="0"/>
      <dgm:spPr/>
    </dgm:pt>
    <dgm:pt modelId="{C260F2A1-5678-4AEE-AC7F-3913E75D05A3}" type="pres">
      <dgm:prSet presAssocID="{21AA13EE-A68E-4DDC-B577-CF132902348F}" presName="vertTwo" presStyleCnt="0"/>
      <dgm:spPr/>
    </dgm:pt>
    <dgm:pt modelId="{D4CAA674-0F65-4DD6-BA97-70D5367B7E46}" type="pres">
      <dgm:prSet presAssocID="{21AA13EE-A68E-4DDC-B577-CF132902348F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103BDEC-AD88-47FD-A3DC-C132DBE2CE48}" type="pres">
      <dgm:prSet presAssocID="{21AA13EE-A68E-4DDC-B577-CF132902348F}" presName="horzTwo" presStyleCnt="0"/>
      <dgm:spPr/>
    </dgm:pt>
    <dgm:pt modelId="{8FDEC32B-92AF-4105-877A-A062B60E24D3}" type="pres">
      <dgm:prSet presAssocID="{029E34F2-399A-4429-B378-A221EA5A69AC}" presName="sibSpaceTwo" presStyleCnt="0"/>
      <dgm:spPr/>
    </dgm:pt>
    <dgm:pt modelId="{B4DE0969-9433-4E3A-BAF8-FD53B386C2E8}" type="pres">
      <dgm:prSet presAssocID="{70AB4E80-006C-4CBB-92A2-1A85406783A9}" presName="vertTwo" presStyleCnt="0"/>
      <dgm:spPr/>
    </dgm:pt>
    <dgm:pt modelId="{82CF842F-A33C-402B-8186-D58F37EDE78C}" type="pres">
      <dgm:prSet presAssocID="{70AB4E80-006C-4CBB-92A2-1A85406783A9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FA90683-C9E3-4EEA-B750-3927E868E65D}" type="pres">
      <dgm:prSet presAssocID="{70AB4E80-006C-4CBB-92A2-1A85406783A9}" presName="horzTwo" presStyleCnt="0"/>
      <dgm:spPr/>
    </dgm:pt>
    <dgm:pt modelId="{0CED2926-93E6-4815-96A5-3ABA9B8D8854}" type="pres">
      <dgm:prSet presAssocID="{33B3A176-B98A-4E77-A7D4-D68721CE4D99}" presName="sibSpaceTwo" presStyleCnt="0"/>
      <dgm:spPr/>
    </dgm:pt>
    <dgm:pt modelId="{21FFA8E0-6DFB-4F5F-81C7-19C35AE9C505}" type="pres">
      <dgm:prSet presAssocID="{04ED8A92-4483-439F-8920-73E50138BE80}" presName="vertTwo" presStyleCnt="0"/>
      <dgm:spPr/>
    </dgm:pt>
    <dgm:pt modelId="{7399B4CF-5748-49FF-9075-7602C721B5D8}" type="pres">
      <dgm:prSet presAssocID="{04ED8A92-4483-439F-8920-73E50138BE80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E922E52-2961-4CE9-A9CF-1439726259FF}" type="pres">
      <dgm:prSet presAssocID="{04ED8A92-4483-439F-8920-73E50138BE80}" presName="horzTwo" presStyleCnt="0"/>
      <dgm:spPr/>
    </dgm:pt>
    <dgm:pt modelId="{5F6C7AF6-EC9F-4CC7-B27D-9E769C2A3D74}" type="pres">
      <dgm:prSet presAssocID="{3E0307BB-6D1E-4EF4-8943-B4A1E4B8500B}" presName="sibSpaceTwo" presStyleCnt="0"/>
      <dgm:spPr/>
    </dgm:pt>
    <dgm:pt modelId="{F5FBD6A9-D325-44AB-8282-3CE22E6669D3}" type="pres">
      <dgm:prSet presAssocID="{3DEB08FA-9CBC-4C4F-B6B6-974CF234C424}" presName="vertTwo" presStyleCnt="0"/>
      <dgm:spPr/>
    </dgm:pt>
    <dgm:pt modelId="{A6029928-3F0C-4860-8FD8-BA4A036DFBC3}" type="pres">
      <dgm:prSet presAssocID="{3DEB08FA-9CBC-4C4F-B6B6-974CF234C424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19304A4-1257-4694-BCD6-31CEF972BB89}" type="pres">
      <dgm:prSet presAssocID="{3DEB08FA-9CBC-4C4F-B6B6-974CF234C424}" presName="horzTwo" presStyleCnt="0"/>
      <dgm:spPr/>
    </dgm:pt>
  </dgm:ptLst>
  <dgm:cxnLst>
    <dgm:cxn modelId="{A1A0A7A6-DAD4-4A2A-A40A-1FAE63F93A56}" srcId="{5CD1A2B3-7931-4B31-BDF9-9D6E10A42D1F}" destId="{BD9317B6-3DBD-4B4E-84FF-CE4BF3B39A10}" srcOrd="0" destOrd="0" parTransId="{32A0CCCD-031D-423C-B0C0-0132EE901744}" sibTransId="{1F5AC124-99CC-4A08-AECF-8F3D91B1570E}"/>
    <dgm:cxn modelId="{B757137F-A770-49D1-956E-5483113CA5AD}" srcId="{5CD1A2B3-7931-4B31-BDF9-9D6E10A42D1F}" destId="{04ED8A92-4483-439F-8920-73E50138BE80}" srcOrd="3" destOrd="0" parTransId="{22FB7FAA-03A3-42DF-BC51-1040AAFB7568}" sibTransId="{3E0307BB-6D1E-4EF4-8943-B4A1E4B8500B}"/>
    <dgm:cxn modelId="{F6D38514-4CAB-4225-B6A1-4AE5434AEEFE}" type="presOf" srcId="{3DEB08FA-9CBC-4C4F-B6B6-974CF234C424}" destId="{A6029928-3F0C-4860-8FD8-BA4A036DFBC3}" srcOrd="0" destOrd="0" presId="urn:microsoft.com/office/officeart/2005/8/layout/hierarchy4"/>
    <dgm:cxn modelId="{E8266AF6-2766-4DD9-A048-73815CFE46CE}" type="presOf" srcId="{BD9317B6-3DBD-4B4E-84FF-CE4BF3B39A10}" destId="{A9C16260-B52D-4A5D-91ED-C742CDA95D65}" srcOrd="0" destOrd="0" presId="urn:microsoft.com/office/officeart/2005/8/layout/hierarchy4"/>
    <dgm:cxn modelId="{A31B7D28-662C-43D8-B0FE-CDC4AF5F1429}" srcId="{5CD1A2B3-7931-4B31-BDF9-9D6E10A42D1F}" destId="{70AB4E80-006C-4CBB-92A2-1A85406783A9}" srcOrd="2" destOrd="0" parTransId="{D927075D-EA79-4961-AA71-1B1BD34319FB}" sibTransId="{33B3A176-B98A-4E77-A7D4-D68721CE4D99}"/>
    <dgm:cxn modelId="{2BAA3052-B4AA-4F8E-AE10-B4B614EEE305}" type="presOf" srcId="{21AA13EE-A68E-4DDC-B577-CF132902348F}" destId="{D4CAA674-0F65-4DD6-BA97-70D5367B7E46}" srcOrd="0" destOrd="0" presId="urn:microsoft.com/office/officeart/2005/8/layout/hierarchy4"/>
    <dgm:cxn modelId="{48233737-AF7B-42B3-ABFE-9E62A8B5787C}" type="presOf" srcId="{5CD1A2B3-7931-4B31-BDF9-9D6E10A42D1F}" destId="{773044F2-775C-410D-8468-4A4F282FFEFC}" srcOrd="0" destOrd="0" presId="urn:microsoft.com/office/officeart/2005/8/layout/hierarchy4"/>
    <dgm:cxn modelId="{5D47B449-591E-4C4F-BBF9-52413E4B25A7}" type="presOf" srcId="{A4EDF414-2580-417C-B187-FBE40B5AC61B}" destId="{557148D4-EA06-4030-9D6E-FEEE640C55B1}" srcOrd="0" destOrd="0" presId="urn:microsoft.com/office/officeart/2005/8/layout/hierarchy4"/>
    <dgm:cxn modelId="{485BCDB6-F7ED-4FFE-8127-79DB2F72C246}" type="presOf" srcId="{04ED8A92-4483-439F-8920-73E50138BE80}" destId="{7399B4CF-5748-49FF-9075-7602C721B5D8}" srcOrd="0" destOrd="0" presId="urn:microsoft.com/office/officeart/2005/8/layout/hierarchy4"/>
    <dgm:cxn modelId="{CFD38F64-7796-4731-BFDF-8A3C5C716AF3}" srcId="{5CD1A2B3-7931-4B31-BDF9-9D6E10A42D1F}" destId="{3DEB08FA-9CBC-4C4F-B6B6-974CF234C424}" srcOrd="4" destOrd="0" parTransId="{94A4FCDD-761E-4A56-961B-69869CE60A23}" sibTransId="{CCD88B58-A4F8-4BB3-9E8E-BF7721964695}"/>
    <dgm:cxn modelId="{D823FABB-5273-471D-84D7-DEEEB4F4E2C1}" srcId="{5CD1A2B3-7931-4B31-BDF9-9D6E10A42D1F}" destId="{21AA13EE-A68E-4DDC-B577-CF132902348F}" srcOrd="1" destOrd="0" parTransId="{2DD95D15-25F1-4489-8059-6338F43D1BF6}" sibTransId="{029E34F2-399A-4429-B378-A221EA5A69AC}"/>
    <dgm:cxn modelId="{B81956D0-987F-4835-841A-F88CFB8F11BC}" type="presOf" srcId="{70AB4E80-006C-4CBB-92A2-1A85406783A9}" destId="{82CF842F-A33C-402B-8186-D58F37EDE78C}" srcOrd="0" destOrd="0" presId="urn:microsoft.com/office/officeart/2005/8/layout/hierarchy4"/>
    <dgm:cxn modelId="{F6D4BF26-C6B8-46C5-A903-39FA4E3ECE17}" srcId="{A4EDF414-2580-417C-B187-FBE40B5AC61B}" destId="{5CD1A2B3-7931-4B31-BDF9-9D6E10A42D1F}" srcOrd="0" destOrd="0" parTransId="{CD456B11-0183-4C9B-B619-FFD81C69058D}" sibTransId="{517BDC7E-E563-4694-8960-86FFECA897FA}"/>
    <dgm:cxn modelId="{2D39257C-BA8C-4D96-9054-4175D8042EFE}" type="presParOf" srcId="{557148D4-EA06-4030-9D6E-FEEE640C55B1}" destId="{7D2DD585-3595-4B3C-B9D2-611F353D78AA}" srcOrd="0" destOrd="0" presId="urn:microsoft.com/office/officeart/2005/8/layout/hierarchy4"/>
    <dgm:cxn modelId="{F0FC08AF-0854-4608-A9BB-96C6AD33AF4F}" type="presParOf" srcId="{7D2DD585-3595-4B3C-B9D2-611F353D78AA}" destId="{773044F2-775C-410D-8468-4A4F282FFEFC}" srcOrd="0" destOrd="0" presId="urn:microsoft.com/office/officeart/2005/8/layout/hierarchy4"/>
    <dgm:cxn modelId="{2CF3BBB7-9A2E-4136-BDEB-486600E6D3EE}" type="presParOf" srcId="{7D2DD585-3595-4B3C-B9D2-611F353D78AA}" destId="{ED79DD3D-3567-403B-B184-2FF5D0B069F6}" srcOrd="1" destOrd="0" presId="urn:microsoft.com/office/officeart/2005/8/layout/hierarchy4"/>
    <dgm:cxn modelId="{DBB5028D-C371-4AB4-837A-DFBCF5E7A699}" type="presParOf" srcId="{7D2DD585-3595-4B3C-B9D2-611F353D78AA}" destId="{E2913547-0609-46E4-A7F2-9148CA7DA683}" srcOrd="2" destOrd="0" presId="urn:microsoft.com/office/officeart/2005/8/layout/hierarchy4"/>
    <dgm:cxn modelId="{FF87690D-0EEE-4383-A7EB-6E38ADE590E0}" type="presParOf" srcId="{E2913547-0609-46E4-A7F2-9148CA7DA683}" destId="{48F510A3-1ECA-4744-97C8-1339788CFCB6}" srcOrd="0" destOrd="0" presId="urn:microsoft.com/office/officeart/2005/8/layout/hierarchy4"/>
    <dgm:cxn modelId="{0E27C772-9481-491F-8C12-3E913C597987}" type="presParOf" srcId="{48F510A3-1ECA-4744-97C8-1339788CFCB6}" destId="{A9C16260-B52D-4A5D-91ED-C742CDA95D65}" srcOrd="0" destOrd="0" presId="urn:microsoft.com/office/officeart/2005/8/layout/hierarchy4"/>
    <dgm:cxn modelId="{F6DB3E18-B002-4088-87FE-6D87AD245038}" type="presParOf" srcId="{48F510A3-1ECA-4744-97C8-1339788CFCB6}" destId="{988A5720-DFDB-4656-8596-9D3D988B2B5C}" srcOrd="1" destOrd="0" presId="urn:microsoft.com/office/officeart/2005/8/layout/hierarchy4"/>
    <dgm:cxn modelId="{66976952-6FBA-4E86-91AB-76E3B0F0993F}" type="presParOf" srcId="{E2913547-0609-46E4-A7F2-9148CA7DA683}" destId="{56E89876-9DEC-4840-8020-15C0CF02BDE9}" srcOrd="1" destOrd="0" presId="urn:microsoft.com/office/officeart/2005/8/layout/hierarchy4"/>
    <dgm:cxn modelId="{4C7292DA-984C-40CA-8CE6-3199CB200204}" type="presParOf" srcId="{E2913547-0609-46E4-A7F2-9148CA7DA683}" destId="{C260F2A1-5678-4AEE-AC7F-3913E75D05A3}" srcOrd="2" destOrd="0" presId="urn:microsoft.com/office/officeart/2005/8/layout/hierarchy4"/>
    <dgm:cxn modelId="{362F4284-1A84-4549-847C-C99B63B257BD}" type="presParOf" srcId="{C260F2A1-5678-4AEE-AC7F-3913E75D05A3}" destId="{D4CAA674-0F65-4DD6-BA97-70D5367B7E46}" srcOrd="0" destOrd="0" presId="urn:microsoft.com/office/officeart/2005/8/layout/hierarchy4"/>
    <dgm:cxn modelId="{3ABBBC7C-7F74-4D88-840E-CD16E5B3CF65}" type="presParOf" srcId="{C260F2A1-5678-4AEE-AC7F-3913E75D05A3}" destId="{5103BDEC-AD88-47FD-A3DC-C132DBE2CE48}" srcOrd="1" destOrd="0" presId="urn:microsoft.com/office/officeart/2005/8/layout/hierarchy4"/>
    <dgm:cxn modelId="{8426816B-84DE-41FA-9053-DF86EA7A0D05}" type="presParOf" srcId="{E2913547-0609-46E4-A7F2-9148CA7DA683}" destId="{8FDEC32B-92AF-4105-877A-A062B60E24D3}" srcOrd="3" destOrd="0" presId="urn:microsoft.com/office/officeart/2005/8/layout/hierarchy4"/>
    <dgm:cxn modelId="{4A7B74AE-A194-4956-8C1E-243C692F0E6A}" type="presParOf" srcId="{E2913547-0609-46E4-A7F2-9148CA7DA683}" destId="{B4DE0969-9433-4E3A-BAF8-FD53B386C2E8}" srcOrd="4" destOrd="0" presId="urn:microsoft.com/office/officeart/2005/8/layout/hierarchy4"/>
    <dgm:cxn modelId="{D9B45166-4417-4C27-84C4-4538B93CB5E1}" type="presParOf" srcId="{B4DE0969-9433-4E3A-BAF8-FD53B386C2E8}" destId="{82CF842F-A33C-402B-8186-D58F37EDE78C}" srcOrd="0" destOrd="0" presId="urn:microsoft.com/office/officeart/2005/8/layout/hierarchy4"/>
    <dgm:cxn modelId="{5AC5E8EF-3ECC-4A94-BF71-02DECDF28601}" type="presParOf" srcId="{B4DE0969-9433-4E3A-BAF8-FD53B386C2E8}" destId="{4FA90683-C9E3-4EEA-B750-3927E868E65D}" srcOrd="1" destOrd="0" presId="urn:microsoft.com/office/officeart/2005/8/layout/hierarchy4"/>
    <dgm:cxn modelId="{C241BFD4-E904-489D-98E0-5D582EDFE70C}" type="presParOf" srcId="{E2913547-0609-46E4-A7F2-9148CA7DA683}" destId="{0CED2926-93E6-4815-96A5-3ABA9B8D8854}" srcOrd="5" destOrd="0" presId="urn:microsoft.com/office/officeart/2005/8/layout/hierarchy4"/>
    <dgm:cxn modelId="{2BF90B31-9601-457F-B998-981FE8B1B69C}" type="presParOf" srcId="{E2913547-0609-46E4-A7F2-9148CA7DA683}" destId="{21FFA8E0-6DFB-4F5F-81C7-19C35AE9C505}" srcOrd="6" destOrd="0" presId="urn:microsoft.com/office/officeart/2005/8/layout/hierarchy4"/>
    <dgm:cxn modelId="{C47CFEC2-BCA0-4249-BEAD-56D38128E5DC}" type="presParOf" srcId="{21FFA8E0-6DFB-4F5F-81C7-19C35AE9C505}" destId="{7399B4CF-5748-49FF-9075-7602C721B5D8}" srcOrd="0" destOrd="0" presId="urn:microsoft.com/office/officeart/2005/8/layout/hierarchy4"/>
    <dgm:cxn modelId="{30F7C614-60F9-4B60-A82E-6792ECC18F3C}" type="presParOf" srcId="{21FFA8E0-6DFB-4F5F-81C7-19C35AE9C505}" destId="{8E922E52-2961-4CE9-A9CF-1439726259FF}" srcOrd="1" destOrd="0" presId="urn:microsoft.com/office/officeart/2005/8/layout/hierarchy4"/>
    <dgm:cxn modelId="{B7FA2F1F-0409-4C35-92C2-08247C008909}" type="presParOf" srcId="{E2913547-0609-46E4-A7F2-9148CA7DA683}" destId="{5F6C7AF6-EC9F-4CC7-B27D-9E769C2A3D74}" srcOrd="7" destOrd="0" presId="urn:microsoft.com/office/officeart/2005/8/layout/hierarchy4"/>
    <dgm:cxn modelId="{F1CAC291-37F6-4202-8C22-44D7A6690647}" type="presParOf" srcId="{E2913547-0609-46E4-A7F2-9148CA7DA683}" destId="{F5FBD6A9-D325-44AB-8282-3CE22E6669D3}" srcOrd="8" destOrd="0" presId="urn:microsoft.com/office/officeart/2005/8/layout/hierarchy4"/>
    <dgm:cxn modelId="{1300A830-9D81-40DF-897C-C6AE270759F6}" type="presParOf" srcId="{F5FBD6A9-D325-44AB-8282-3CE22E6669D3}" destId="{A6029928-3F0C-4860-8FD8-BA4A036DFBC3}" srcOrd="0" destOrd="0" presId="urn:microsoft.com/office/officeart/2005/8/layout/hierarchy4"/>
    <dgm:cxn modelId="{A3EE5875-DCD8-4970-B9B9-BBD63B460DC0}" type="presParOf" srcId="{F5FBD6A9-D325-44AB-8282-3CE22E6669D3}" destId="{719304A4-1257-4694-BCD6-31CEF972BB8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u="none" dirty="0" smtClean="0"/>
            <a:t>Czy wymagana jest opinia Departamentu Zdrowia w zakresie adekwatności interwencji, podejmowanej w ramach projektu względem aktualnej sytuacji epidemiologicznej w związku z </a:t>
          </a:r>
          <a:r>
            <a:rPr lang="pl-PL" sz="2400" b="1" u="none" dirty="0" err="1" smtClean="0"/>
            <a:t>koronawirusem</a:t>
          </a:r>
          <a:r>
            <a:rPr lang="pl-PL" sz="2400" b="1" u="none" dirty="0" smtClean="0"/>
            <a:t> SARS-CoV-2 wywołującym chorobę COVID-19?</a:t>
          </a:r>
          <a:endParaRPr lang="pl-PL" sz="2400" b="1" u="none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91251" custLinFactY="-676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dirty="0" smtClean="0"/>
            <a:t>Czy w nazwie projektu operujemy dwoma zadaniami tak jak było we fiszce czyli na zakup aparatury i sprzętu i na zakup środków do dezynfekcji?</a:t>
          </a:r>
          <a:endParaRPr lang="pl-PL" sz="2400" b="1" u="none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91251" custLinFactY="-676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u="sng" dirty="0" smtClean="0"/>
            <a:t>Czy w ramach kosztów niekwalifikowanych należy ująć środki na promocję?</a:t>
          </a:r>
          <a:endParaRPr lang="pl-PL" sz="2400" b="1" u="none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91251" custLinFactY="-676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u="none" dirty="0" smtClean="0"/>
            <a:t>Planowany termin rozstrzygnięcia konkursu to czerwiec 2020 - termin ten pokrywa się z terminem realizacji projektu- czy w związku z powyższym Szpital może zgodnie z harmonogramem przedstawionym w fiszce realizować zakupy w miesiącach maj- czerwiec .Jeżeli tak to czy będzie można rozliczyć te faktury / ale nie jako refundacja ale faktury w terminie płatności? </a:t>
          </a:r>
          <a:endParaRPr lang="pl-PL" sz="2400" b="1" u="none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91251" custLinFactY="-676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i="0" u="sng" dirty="0" smtClean="0"/>
            <a:t>W</a:t>
          </a:r>
          <a:r>
            <a:rPr lang="pl-PL" sz="2400" b="1" i="0" dirty="0" smtClean="0"/>
            <a:t> instrukcji wypełnienia wniosku w kryterium dostępu - czy wystarczy wskazać że jest się podmiotem wymienionym na liście, uzgodnionej w ramach działań </a:t>
          </a:r>
          <a:r>
            <a:rPr lang="pl-PL" sz="2400" b="1" i="0" dirty="0" err="1" smtClean="0"/>
            <a:t>koordynacjnych</a:t>
          </a:r>
          <a:r>
            <a:rPr lang="pl-PL" sz="2400" b="1" i="0" dirty="0" smtClean="0"/>
            <a:t> z Wojewodą Śląskim i przyjętej przez Zarząd Województwa Śląskiego?</a:t>
          </a:r>
          <a:r>
            <a:rPr lang="pl-PL" sz="2400" b="0" i="0" dirty="0" smtClean="0"/>
            <a:t> </a:t>
          </a:r>
          <a:endParaRPr lang="pl-PL" sz="2400" b="1" u="none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91251" custLinFactY="-676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dirty="0" smtClean="0"/>
            <a:t>W regulaminie konkursu poziom maksymalnego dofinansowania został określony na poziomie 85% z budżetu UE (EFRR). W uzgodnieniach i informacjach płynących wcześniej mowa była o finansowaniu w wys. 95%. Tj., 85% EFRR i 10% Budżet Państwa. Dlaczego w niniejszym konkursie nie ujęto dofinansowania z Budżetu Państwa? Czy to ostateczna decyzja </a:t>
          </a:r>
          <a:r>
            <a:rPr lang="pl-PL" sz="2400" b="1" dirty="0" err="1" smtClean="0"/>
            <a:t>ws</a:t>
          </a:r>
          <a:r>
            <a:rPr lang="pl-PL" sz="2400" b="1" dirty="0" smtClean="0"/>
            <a:t>. poziomu dofinansowania?</a:t>
          </a:r>
          <a:endParaRPr lang="pl-PL" sz="2400" b="1" u="none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626807" custLinFactY="-676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i="0" u="sng" dirty="0" smtClean="0"/>
            <a:t>Czy obowiązuje trwałość projektu?</a:t>
          </a:r>
          <a:r>
            <a:rPr lang="pl-PL" sz="2400" b="0" i="0" dirty="0" smtClean="0"/>
            <a:t> </a:t>
          </a:r>
          <a:endParaRPr lang="pl-PL" sz="2400" b="1" u="none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91251" custLinFactY="-676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DF414-2580-417C-B187-FBE40B5AC61B}" type="doc">
      <dgm:prSet loTypeId="urn:microsoft.com/office/officeart/2005/8/layout/hierarchy4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5CD1A2B3-7931-4B31-BDF9-9D6E10A42D1F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niezwiązane z działaniami ukierunkowanymi na zapobieganie, przeciwdziałanie i zwalczanie </a:t>
          </a:r>
          <a:r>
            <a:rPr lang="pl-PL" sz="4000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koronawirusa</a:t>
          </a:r>
          <a:r>
            <a: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SARS-CoV-2 wywołującego chorobę COVID-19.</a:t>
          </a:r>
          <a:endParaRPr lang="pl-PL" sz="40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CD456B11-0183-4C9B-B619-FFD81C69058D}" type="parTrans" cxnId="{F6D4BF26-C6B8-46C5-A903-39FA4E3ECE17}">
      <dgm:prSet/>
      <dgm:spPr/>
      <dgm:t>
        <a:bodyPr/>
        <a:lstStyle/>
        <a:p>
          <a:endParaRPr lang="pl-PL"/>
        </a:p>
      </dgm:t>
    </dgm:pt>
    <dgm:pt modelId="{517BDC7E-E563-4694-8960-86FFECA897FA}" type="sibTrans" cxnId="{F6D4BF26-C6B8-46C5-A903-39FA4E3ECE17}">
      <dgm:prSet/>
      <dgm:spPr/>
      <dgm:t>
        <a:bodyPr/>
        <a:lstStyle/>
        <a:p>
          <a:endParaRPr lang="pl-PL"/>
        </a:p>
      </dgm:t>
    </dgm:pt>
    <dgm:pt modelId="{557148D4-EA06-4030-9D6E-FEEE640C55B1}" type="pres">
      <dgm:prSet presAssocID="{A4EDF414-2580-417C-B187-FBE40B5AC61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D2DD585-3595-4B3C-B9D2-611F353D78AA}" type="pres">
      <dgm:prSet presAssocID="{5CD1A2B3-7931-4B31-BDF9-9D6E10A42D1F}" presName="vertOne" presStyleCnt="0"/>
      <dgm:spPr/>
    </dgm:pt>
    <dgm:pt modelId="{773044F2-775C-410D-8468-4A4F282FFEFC}" type="pres">
      <dgm:prSet presAssocID="{5CD1A2B3-7931-4B31-BDF9-9D6E10A42D1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2913547-0609-46E4-A7F2-9148CA7DA683}" type="pres">
      <dgm:prSet presAssocID="{5CD1A2B3-7931-4B31-BDF9-9D6E10A42D1F}" presName="horzOne" presStyleCnt="0"/>
      <dgm:spPr/>
    </dgm:pt>
  </dgm:ptLst>
  <dgm:cxnLst>
    <dgm:cxn modelId="{97E9B3A5-9F02-41A7-BA9C-C665F2AC31FD}" type="presOf" srcId="{5CD1A2B3-7931-4B31-BDF9-9D6E10A42D1F}" destId="{773044F2-775C-410D-8468-4A4F282FFEFC}" srcOrd="0" destOrd="0" presId="urn:microsoft.com/office/officeart/2005/8/layout/hierarchy4"/>
    <dgm:cxn modelId="{41D316E0-2495-4329-B86D-913FF629CD12}" type="presOf" srcId="{A4EDF414-2580-417C-B187-FBE40B5AC61B}" destId="{557148D4-EA06-4030-9D6E-FEEE640C55B1}" srcOrd="0" destOrd="0" presId="urn:microsoft.com/office/officeart/2005/8/layout/hierarchy4"/>
    <dgm:cxn modelId="{F6D4BF26-C6B8-46C5-A903-39FA4E3ECE17}" srcId="{A4EDF414-2580-417C-B187-FBE40B5AC61B}" destId="{5CD1A2B3-7931-4B31-BDF9-9D6E10A42D1F}" srcOrd="0" destOrd="0" parTransId="{CD456B11-0183-4C9B-B619-FFD81C69058D}" sibTransId="{517BDC7E-E563-4694-8960-86FFECA897FA}"/>
    <dgm:cxn modelId="{1E2C0544-FD98-4AD0-96FD-ED4D6825EFB1}" type="presParOf" srcId="{557148D4-EA06-4030-9D6E-FEEE640C55B1}" destId="{7D2DD585-3595-4B3C-B9D2-611F353D78AA}" srcOrd="0" destOrd="0" presId="urn:microsoft.com/office/officeart/2005/8/layout/hierarchy4"/>
    <dgm:cxn modelId="{4D339005-6326-4E3D-AF95-EF901ECC127A}" type="presParOf" srcId="{7D2DD585-3595-4B3C-B9D2-611F353D78AA}" destId="{773044F2-775C-410D-8468-4A4F282FFEFC}" srcOrd="0" destOrd="0" presId="urn:microsoft.com/office/officeart/2005/8/layout/hierarchy4"/>
    <dgm:cxn modelId="{DE1FA435-F571-48E4-9BDF-DB43806484F0}" type="presParOf" srcId="{7D2DD585-3595-4B3C-B9D2-611F353D78AA}" destId="{E2913547-0609-46E4-A7F2-9148CA7DA68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Czy do realizacji przedmiotu projektu ujętego w fiszce (</a:t>
          </a:r>
          <a:r>
            <a:rPr lang="pl-PL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covid</a:t>
          </a:r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19) można zastosować uproszczenia wynikające z wprowadzonych w tym zakresie Specustaw.</a:t>
          </a:r>
          <a:r>
            <a:rPr lang="pl-PL" dirty="0" smtClean="0"/>
            <a:t> </a:t>
          </a:r>
          <a:endParaRPr lang="pl-PL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13864" custLinFactNeighborY="-2781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Czy w przypadku realizacji zamówień na zakup sprzętu ujętego w fiszce (</a:t>
          </a:r>
          <a:r>
            <a:rPr lang="pl-PL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covid</a:t>
          </a:r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19) można zastosować art.6 ust.1 ustawy COVID, który wyłącza PZP, wyłącza 6.5.1 wytycznych czyli obowiązek rozeznania rynku oraz 6.5.2 wytycznych zasadę konkurencyjności.</a:t>
          </a:r>
          <a:endParaRPr lang="pl-PL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13864" custLinFactNeighborY="-1563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Czy w przypadku realizacji zamówień na zakup sprzętu ujętego w fiszce (</a:t>
          </a:r>
          <a:r>
            <a:rPr lang="pl-PL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covid</a:t>
          </a:r>
          <a:r>
            <a: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19) można zastosować art.6 ust.1 ustawy COVID, który wyłącza PZP, wyłącza 6.5.1 wytycznych czyli obowiązek rozeznania rynku oraz 6.5.2 wytycznych zasadę konkurencyjności.</a:t>
          </a:r>
          <a:endParaRPr lang="pl-PL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13864" custLinFactNeighborY="-1563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i="0" u="none" dirty="0" smtClean="0"/>
            <a:t>Czy w przypadku planowanych w ramach inwestycji  prac remontowo – budowlanych  wymagane jest załączenie projektu budowlanego bądź jakiejś innej formy dokumentacji technicznej</a:t>
          </a:r>
          <a:endParaRPr lang="pl-PL" sz="2400" i="0" u="none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117123" custLinFactY="-9784" custLinFactNeighborX="138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Czy obligatoryjne jest przygotowanie i dołączenie do wniosku pełnej analizy finansowej w pliku Excel?</a:t>
          </a:r>
          <a:endParaRPr lang="pl-PL" sz="2400" b="1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91251" custLinFactY="-676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i="0" dirty="0" smtClean="0"/>
            <a:t>Jakie informacje powinna zawierać analiza ekonomiczna (pole B.18) oraz analiza wrażliwości i ryzyka (pole B.19).  </a:t>
          </a:r>
          <a:endParaRPr lang="pl-PL" sz="2400" b="1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91251" custLinFactY="-676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b="1" i="0" dirty="0" smtClean="0"/>
            <a:t>Jakie informacje powinna zawierać analiza ekonomiczna (pole B.18) oraz analiza wrażliwości i ryzyka (pole B.19).  </a:t>
          </a:r>
          <a:endParaRPr lang="pl-PL" sz="2400" b="1" dirty="0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1" custScaleY="91251" custLinFactY="-676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C23307AB-1045-4999-86A3-4D3F993B83AE}" type="presParOf" srcId="{709258A8-488C-4FCA-ACB6-8D798238EF69}" destId="{31674890-5457-4FF0-BE4A-A5AC602998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044F2-775C-410D-8468-4A4F282FFEFC}">
      <dsp:nvSpPr>
        <dsp:cNvPr id="0" name=""/>
        <dsp:cNvSpPr/>
      </dsp:nvSpPr>
      <dsp:spPr>
        <a:xfrm>
          <a:off x="8789" y="0"/>
          <a:ext cx="10963991" cy="149482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Kwalifikowalne są wydatki związane z przeciwdziałaniem rozprzestrzeniania się </a:t>
          </a:r>
          <a:r>
            <a:rPr lang="pl-PL" sz="3300" kern="1200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koronawirusa</a:t>
          </a:r>
          <a:r>
            <a:rPr lang="pl-PL" sz="33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SARS-CoV-2.</a:t>
          </a:r>
          <a:endParaRPr lang="pl-PL" sz="33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52571" y="43782"/>
        <a:ext cx="10876427" cy="1407261"/>
      </dsp:txXfrm>
    </dsp:sp>
    <dsp:sp modelId="{A9C16260-B52D-4A5D-91ED-C742CDA95D65}">
      <dsp:nvSpPr>
        <dsp:cNvPr id="0" name=""/>
        <dsp:cNvSpPr/>
      </dsp:nvSpPr>
      <dsp:spPr>
        <a:xfrm>
          <a:off x="4404" y="1858721"/>
          <a:ext cx="2054721" cy="26651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przygotowaniem projektu</a:t>
          </a:r>
          <a:endParaRPr lang="pl-PL" sz="1800" kern="1200" dirty="0"/>
        </a:p>
      </dsp:txBody>
      <dsp:txXfrm>
        <a:off x="64585" y="1918902"/>
        <a:ext cx="1934359" cy="2544829"/>
      </dsp:txXfrm>
    </dsp:sp>
    <dsp:sp modelId="{D4CAA674-0F65-4DD6-BA97-70D5367B7E46}">
      <dsp:nvSpPr>
        <dsp:cNvPr id="0" name=""/>
        <dsp:cNvSpPr/>
      </dsp:nvSpPr>
      <dsp:spPr>
        <a:xfrm>
          <a:off x="2231721" y="1858721"/>
          <a:ext cx="2054721" cy="26651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usługi dot. kosztów zarządzania i nadzoru nad projektem</a:t>
          </a:r>
        </a:p>
      </dsp:txBody>
      <dsp:txXfrm>
        <a:off x="2291902" y="1918902"/>
        <a:ext cx="1934359" cy="2544829"/>
      </dsp:txXfrm>
    </dsp:sp>
    <dsp:sp modelId="{82CF842F-A33C-402B-8186-D58F37EDE78C}">
      <dsp:nvSpPr>
        <dsp:cNvPr id="0" name=""/>
        <dsp:cNvSpPr/>
      </dsp:nvSpPr>
      <dsp:spPr>
        <a:xfrm>
          <a:off x="4459039" y="1858721"/>
          <a:ext cx="2054721" cy="26651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zakupem środków trwałych (sprzęt medyczny, karetki, środki ochrony, sprzęt do dezynfekcji)</a:t>
          </a:r>
          <a:endParaRPr lang="pl-PL" sz="1800" b="1" u="sng" kern="1200" dirty="0" smtClean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4519220" y="1918902"/>
        <a:ext cx="1934359" cy="2544829"/>
      </dsp:txXfrm>
    </dsp:sp>
    <dsp:sp modelId="{7399B4CF-5748-49FF-9075-7602C721B5D8}">
      <dsp:nvSpPr>
        <dsp:cNvPr id="0" name=""/>
        <dsp:cNvSpPr/>
      </dsp:nvSpPr>
      <dsp:spPr>
        <a:xfrm>
          <a:off x="6686357" y="1858721"/>
          <a:ext cx="2054721" cy="26651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pracami budowlanymi, instalacyjnymi, adaptacyjnymi (np. adaptacja pomieszczeń, kontenery szpitalne)</a:t>
          </a:r>
        </a:p>
      </dsp:txBody>
      <dsp:txXfrm>
        <a:off x="6746538" y="1918902"/>
        <a:ext cx="1934359" cy="2544829"/>
      </dsp:txXfrm>
    </dsp:sp>
    <dsp:sp modelId="{A6029928-3F0C-4860-8FD8-BA4A036DFBC3}">
      <dsp:nvSpPr>
        <dsp:cNvPr id="0" name=""/>
        <dsp:cNvSpPr/>
      </dsp:nvSpPr>
      <dsp:spPr>
        <a:xfrm>
          <a:off x="8913674" y="1858721"/>
          <a:ext cx="2054721" cy="26651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informację i promocję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cross </a:t>
          </a:r>
          <a:r>
            <a:rPr lang="pl-PL" sz="1800" kern="1200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financing</a:t>
          </a:r>
          <a:endParaRPr lang="pl-PL" sz="1800" kern="1200" dirty="0" smtClean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8973855" y="1918902"/>
        <a:ext cx="1934359" cy="254482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571561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u="none" kern="1200" dirty="0" smtClean="0"/>
            <a:t>Czy wymagana jest opinia Departamentu Zdrowia w zakresie adekwatności interwencji, podejmowanej w ramach projektu względem aktualnej sytuacji epidemiologicznej w związku z </a:t>
          </a:r>
          <a:r>
            <a:rPr lang="pl-PL" sz="2400" b="1" u="none" kern="1200" dirty="0" err="1" smtClean="0"/>
            <a:t>koronawirusem</a:t>
          </a:r>
          <a:r>
            <a:rPr lang="pl-PL" sz="2400" b="1" u="none" kern="1200" dirty="0" smtClean="0"/>
            <a:t> SARS-CoV-2 wywołującym chorobę COVID-19?</a:t>
          </a:r>
          <a:endParaRPr lang="pl-PL" sz="2400" b="1" u="none" kern="1200" dirty="0"/>
        </a:p>
      </dsp:txBody>
      <dsp:txXfrm>
        <a:off x="76717" y="76717"/>
        <a:ext cx="10819366" cy="14181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11034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/>
            <a:t>Czy w nazwie projektu operujemy dwoma zadaniami tak jak było we fiszce czyli na zakup aparatury i sprzętu i na zakup środków do dezynfekcji?</a:t>
          </a:r>
          <a:endParaRPr lang="pl-PL" sz="2400" b="1" u="none" kern="1200" dirty="0"/>
        </a:p>
      </dsp:txBody>
      <dsp:txXfrm>
        <a:off x="54202" y="54202"/>
        <a:ext cx="10864396" cy="100193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11034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u="sng" kern="1200" dirty="0" smtClean="0"/>
            <a:t>Czy w ramach kosztów niekwalifikowanych należy ująć środki na promocję?</a:t>
          </a:r>
          <a:endParaRPr lang="pl-PL" sz="2400" b="1" u="none" kern="1200" dirty="0"/>
        </a:p>
      </dsp:txBody>
      <dsp:txXfrm>
        <a:off x="54202" y="54202"/>
        <a:ext cx="10864396" cy="100193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87904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u="none" kern="1200" dirty="0" smtClean="0"/>
            <a:t>Planowany termin rozstrzygnięcia konkursu to czerwiec 2020 - termin ten pokrywa się z terminem realizacji projektu- czy w związku z powyższym Szpital może zgodnie z harmonogramem przedstawionym w fiszce realizować zakupy w miesiącach maj- czerwiec .Jeżeli tak to czy będzie można rozliczyć te faktury / ale nie jako refundacja ale faktury w terminie płatności? </a:t>
          </a:r>
          <a:endParaRPr lang="pl-PL" sz="2400" b="1" u="none" kern="1200" dirty="0"/>
        </a:p>
      </dsp:txBody>
      <dsp:txXfrm>
        <a:off x="91727" y="91727"/>
        <a:ext cx="10789346" cy="169558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571561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i="0" u="sng" kern="1200" dirty="0" smtClean="0"/>
            <a:t>W</a:t>
          </a:r>
          <a:r>
            <a:rPr lang="pl-PL" sz="2400" b="1" i="0" kern="1200" dirty="0" smtClean="0"/>
            <a:t> instrukcji wypełnienia wniosku w kryterium dostępu - czy wystarczy wskazać że jest się podmiotem wymienionym na liście, uzgodnionej w ramach działań </a:t>
          </a:r>
          <a:r>
            <a:rPr lang="pl-PL" sz="2400" b="1" i="0" kern="1200" dirty="0" err="1" smtClean="0"/>
            <a:t>koordynacjnych</a:t>
          </a:r>
          <a:r>
            <a:rPr lang="pl-PL" sz="2400" b="1" i="0" kern="1200" dirty="0" smtClean="0"/>
            <a:t> z Wojewodą Śląskim i przyjętej przez Zarząd Województwa Śląskiego?</a:t>
          </a:r>
          <a:r>
            <a:rPr lang="pl-PL" sz="2400" b="0" i="0" kern="1200" dirty="0" smtClean="0"/>
            <a:t> </a:t>
          </a:r>
          <a:endParaRPr lang="pl-PL" sz="2400" b="1" u="none" kern="1200" dirty="0"/>
        </a:p>
      </dsp:txBody>
      <dsp:txXfrm>
        <a:off x="76717" y="76717"/>
        <a:ext cx="10819366" cy="141812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2237763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/>
            <a:t>W regulaminie konkursu poziom maksymalnego dofinansowania został określony na poziomie 85% z budżetu UE (EFRR). W uzgodnieniach i informacjach płynących wcześniej mowa była o finansowaniu w wys. 95%. Tj., 85% EFRR i 10% Budżet Państwa. Dlaczego w niniejszym konkursie nie ujęto dofinansowania z Budżetu Państwa? Czy to ostateczna decyzja </a:t>
          </a:r>
          <a:r>
            <a:rPr lang="pl-PL" sz="2400" b="1" kern="1200" dirty="0" err="1" smtClean="0"/>
            <a:t>ws</a:t>
          </a:r>
          <a:r>
            <a:rPr lang="pl-PL" sz="2400" b="1" kern="1200" dirty="0" smtClean="0"/>
            <a:t>. poziomu dofinansowania?</a:t>
          </a:r>
          <a:endParaRPr lang="pl-PL" sz="2400" b="1" u="none" kern="1200" dirty="0"/>
        </a:p>
      </dsp:txBody>
      <dsp:txXfrm>
        <a:off x="109239" y="109239"/>
        <a:ext cx="10754322" cy="201928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11034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i="0" u="sng" kern="1200" dirty="0" smtClean="0"/>
            <a:t>Czy obowiązuje trwałość projektu?</a:t>
          </a:r>
          <a:r>
            <a:rPr lang="pl-PL" sz="2400" b="0" i="0" kern="1200" dirty="0" smtClean="0"/>
            <a:t> </a:t>
          </a:r>
          <a:endParaRPr lang="pl-PL" sz="2400" b="1" u="none" kern="1200" dirty="0"/>
        </a:p>
      </dsp:txBody>
      <dsp:txXfrm>
        <a:off x="54202" y="54202"/>
        <a:ext cx="10864396" cy="1001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044F2-775C-410D-8468-4A4F282FFEFC}">
      <dsp:nvSpPr>
        <dsp:cNvPr id="0" name=""/>
        <dsp:cNvSpPr/>
      </dsp:nvSpPr>
      <dsp:spPr>
        <a:xfrm>
          <a:off x="0" y="0"/>
          <a:ext cx="10972800" cy="452966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niezwiązane z działaniami ukierunkowanymi na zapobieganie, przeciwdziałanie i zwalczanie </a:t>
          </a:r>
          <a:r>
            <a:rPr lang="pl-PL" sz="4000" kern="1200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koronawirusa</a:t>
          </a:r>
          <a:r>
            <a:rPr lang="pl-PL" sz="40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SARS-CoV-2 wywołującego chorobę COVID-19.</a:t>
          </a:r>
          <a:endParaRPr lang="pl-PL" sz="4000" kern="1200" dirty="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132669" y="132669"/>
        <a:ext cx="10707462" cy="42643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975848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Czy do realizacji przedmiotu projektu ujętego w fiszce (</a:t>
          </a:r>
          <a:r>
            <a:rPr lang="pl-PL" sz="2200" kern="1200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covid</a:t>
          </a:r>
          <a:r>
            <a:rPr lang="pl-PL" sz="22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19) można zastosować uproszczenia wynikające z wprowadzonych w tym zakresie Specustaw.</a:t>
          </a:r>
          <a:r>
            <a:rPr lang="pl-PL" sz="2200" kern="1200" dirty="0" smtClean="0"/>
            <a:t> </a:t>
          </a:r>
          <a:endParaRPr lang="pl-PL" sz="2200" kern="1200" dirty="0"/>
        </a:p>
      </dsp:txBody>
      <dsp:txXfrm>
        <a:off x="47637" y="47637"/>
        <a:ext cx="10877526" cy="8805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61949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Czy w przypadku realizacji zamówień na zakup sprzętu ujętego w fiszce (</a:t>
          </a:r>
          <a:r>
            <a:rPr lang="pl-PL" sz="2400" kern="1200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covid</a:t>
          </a:r>
          <a:r>
            <a:rPr lang="pl-PL" sz="24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19) można zastosować art.6 ust.1 ustawy COVID, który wyłącza PZP, wyłącza 6.5.1 wytycznych czyli obowiązek rozeznania rynku oraz 6.5.2 wytycznych zasadę konkurencyjności.</a:t>
          </a:r>
          <a:endParaRPr lang="pl-PL" sz="2400" kern="1200" dirty="0"/>
        </a:p>
      </dsp:txBody>
      <dsp:txXfrm>
        <a:off x="79057" y="79057"/>
        <a:ext cx="10814686" cy="14613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61949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Czy w przypadku realizacji zamówień na zakup sprzętu ujętego w fiszce (</a:t>
          </a:r>
          <a:r>
            <a:rPr lang="pl-PL" sz="2400" kern="1200" dirty="0" err="1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covid</a:t>
          </a:r>
          <a:r>
            <a:rPr lang="pl-PL" sz="2400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 19) można zastosować art.6 ust.1 ustawy COVID, który wyłącza PZP, wyłącza 6.5.1 wytycznych czyli obowiązek rozeznania rynku oraz 6.5.2 wytycznych zasadę konkurencyjności.</a:t>
          </a:r>
          <a:endParaRPr lang="pl-PL" sz="2400" kern="1200" dirty="0"/>
        </a:p>
      </dsp:txBody>
      <dsp:txXfrm>
        <a:off x="79057" y="79057"/>
        <a:ext cx="10814686" cy="14613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22513"/>
          <a:ext cx="10972800" cy="155876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i="0" u="none" kern="1200" dirty="0" smtClean="0"/>
            <a:t>Czy w przypadku planowanych w ramach inwestycji  prac remontowo – budowlanych  wymagane jest załączenie projektu budowlanego bądź jakiejś innej formy dokumentacji technicznej</a:t>
          </a:r>
          <a:endParaRPr lang="pl-PL" sz="2400" i="0" u="none" kern="1200" dirty="0"/>
        </a:p>
      </dsp:txBody>
      <dsp:txXfrm>
        <a:off x="76092" y="98605"/>
        <a:ext cx="10820616" cy="14065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11034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latin typeface="Microsoft Sans Serif" panose="020B0604020202020204" pitchFamily="34" charset="0"/>
              <a:cs typeface="Microsoft Sans Serif" panose="020B0604020202020204" pitchFamily="34" charset="0"/>
            </a:rPr>
            <a:t>Czy obligatoryjne jest przygotowanie i dołączenie do wniosku pełnej analizy finansowej w pliku Excel?</a:t>
          </a:r>
          <a:endParaRPr lang="pl-PL" sz="2400" b="1" kern="1200" dirty="0"/>
        </a:p>
      </dsp:txBody>
      <dsp:txXfrm>
        <a:off x="54202" y="54202"/>
        <a:ext cx="10864396" cy="10019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11034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i="0" kern="1200" dirty="0" smtClean="0"/>
            <a:t>Jakie informacje powinna zawierać analiza ekonomiczna (pole B.18) oraz analiza wrażliwości i ryzyka (pole B.19).  </a:t>
          </a:r>
          <a:endParaRPr lang="pl-PL" sz="2400" b="1" kern="1200" dirty="0"/>
        </a:p>
      </dsp:txBody>
      <dsp:txXfrm>
        <a:off x="54202" y="54202"/>
        <a:ext cx="10864396" cy="10019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0"/>
          <a:ext cx="10972800" cy="111034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i="0" kern="1200" dirty="0" smtClean="0"/>
            <a:t>Jakie informacje powinna zawierać analiza ekonomiczna (pole B.18) oraz analiza wrażliwości i ryzyka (pole B.19).  </a:t>
          </a:r>
          <a:endParaRPr lang="pl-PL" sz="2400" b="1" kern="1200" dirty="0"/>
        </a:p>
      </dsp:txBody>
      <dsp:txXfrm>
        <a:off x="54202" y="54202"/>
        <a:ext cx="10864396" cy="1001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27CFD-641B-4446-9827-34C29119906D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F6E1E-E5C8-4F81-9ACA-D5DB5D3AE3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2974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F8D9D-CF7A-4ED6-9C62-5EAC3C3597EE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A4735-9B4F-4ACD-A0F8-EE85648AAF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93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657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91793DB7-2C70-47D2-A3A2-8C669340E94E}" type="slidenum">
              <a:rPr lang="pl-PL" altLang="pl-PL">
                <a:solidFill>
                  <a:prstClr val="black"/>
                </a:solidFill>
              </a:rPr>
              <a:pPr/>
              <a:t>10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070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9902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8643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616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116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904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6155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5341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4102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4398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7830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7258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76762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35669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59418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27686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74410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47225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6919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4464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7422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Kwota z załącznika jest nieprzekraczalna. Będzie weryfikowana na etapie oceny formalnej.</a:t>
            </a:r>
            <a:r>
              <a:rPr lang="pl-PL" baseline="0" dirty="0" smtClean="0"/>
              <a:t> </a:t>
            </a:r>
          </a:p>
          <a:p>
            <a:r>
              <a:rPr lang="pl-PL" baseline="0" dirty="0" smtClean="0"/>
              <a:t>Nie ma jeszcze formalnie zgody na budżet Państwa ale we wnioskach należy go już wykazywać.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92042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2702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5048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407865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94778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1150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Podejmowane działania muszą bezpośrednio wynikać z zagrożenia tym wirusem. Niedopuszczalna jest realizacja inwestycji wynikająca z innych celów czy innych przyczyn.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9840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Podejmowane działania muszą bezpośrednio wynikać z zagrożenia tym wirusem. Niedopuszczalna jest realizacja inwestycji wynikająca z innych celów czy innych przyczyn.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0533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Ad.3</a:t>
            </a:r>
            <a:r>
              <a:rPr lang="pl-PL" baseline="0" dirty="0" smtClean="0"/>
              <a:t> i 4 to ma za zadanie pokazać ze państwa projekty są zgodne z art.125 ust. 3 lit d rozporządzenia UE. Nie robimy oceny merytorycznej a tylko formalną ale ww. warunek nas obowiązuje.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916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973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019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29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073BD-7A14-49C5-AB57-3E413330EB57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21F09-81B6-4D2B-9822-87297FD85B1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9629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6FAFD-F7C9-40E4-A367-4E713E4DF73C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E187E-D602-4B1C-B2D8-F9CACD76DEC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001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A5CDB-7B1B-40E9-A938-0D01FEB6A054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F750-1C95-463E-9E2E-AD9781CAD2E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7577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47A9-6CAF-4103-AB0C-46985BF712F4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4E03-4408-445D-8972-5F187E22B18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24827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3BC2-1A73-4419-B2E6-92CEE2BDF84D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BAEDC-FE38-48E5-914E-5CE3D486BAA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144338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85F73-6510-4B60-9100-6052E8CD1D8C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F2033-F067-4711-8EBF-B889A4B1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98150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404EA-B5F0-4A2A-B848-E05F5AAD988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30C85-22C2-4F56-92C5-6797D34ADF1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01513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06AF7-A0EB-43CB-B758-CEEB05BB212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D638C-FE77-4091-A90D-FFBEC3A7610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5609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C7672-4865-499E-84FA-992ED170651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8E146-4CD4-42EF-9BF3-75106CB867A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55074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4877-811A-4265-8FA3-E452E70F4006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AC693-3BD8-42F0-B74D-D00BC0E1269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353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C91FF-084F-4344-AE6B-14635B8295BB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3B69E-4BEA-4DA1-8D6B-6709FD5F7FC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8417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C09F-EA48-4A17-B7FC-D0C3BD3C18F6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617DB-073F-4EA4-95C4-0087DC84B4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1344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EF12F-FBC6-471C-AB1D-73D6DD460734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2D2E3-44CF-43A5-B205-3BA27F0E768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91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0A0EE-8C7F-4018-A03F-152AE3CAD008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E81CD-B8C7-4687-8F36-C62C3CA256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57336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1BB40-7A0B-4D43-829F-CC9EBD3D02A6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3E56A-F1D2-48AC-9FD5-FC1EF520C0F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83540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C2F26-ABA2-47F7-BD12-2DCA3711EF3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10605-1D1B-40C4-AA90-33D33D24B10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73497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A91DB-0648-4B8C-AE8B-C0293BD384B7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BF0CB-6A6E-4248-BB86-C252D34CC8C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524053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3AE53-B01A-4A63-BB78-E2E45AD0EEED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FA80B-10E9-4CF2-B8E7-6F063ABA12B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896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7773-30B0-4AC0-BCD9-08F66527E20D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472E7-A54C-4FDD-854F-9AE4A9FD3C0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674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3FEF-FC3D-49E1-88B5-5F0A0255EABE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23CF7-0706-4D54-99AC-E6B20931CF5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9639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C5C9E-5DBF-40EE-BCFE-EF45C44D1DA5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50644-6585-4F90-8219-701EA961853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137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E4EDB-0685-474D-82D5-9A669E739B3E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39CC7-4A3E-4C50-86C3-F1D8015644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051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03BC2-1A73-4419-B2E6-92CEE2BDF84D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BAEDC-FE38-48E5-914E-5CE3D486BAA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4911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11983-CFDC-434C-8663-FF26080147F3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3F2B8-01FA-41E0-BB79-617D797123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980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B0EEA-9FAE-4D58-9207-E0D1D36EDFA4}" type="datetimeFigureOut">
              <a:rPr lang="pl-PL"/>
              <a:pPr>
                <a:defRPr/>
              </a:pPr>
              <a:t>2020-04-23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2409F-3C6C-46D0-889B-2135C287278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009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50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093B56-254B-443D-8807-FFFD34C2990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4D6212-3DF1-4394-B9D5-356E39C5AE9A}" type="slidenum">
              <a:rPr lang="pl-PL" altLang="pl-PL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22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CC554-FDC5-4801-AB74-8F076230A1A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2020-04-23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DE0F38-C47B-4F1E-B07C-6CB9D47D4EC4}" type="slidenum">
              <a:rPr lang="pl-PL" altLang="pl-PL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pl-PL" altLang="pl-P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98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amarciniak@slaskie.pl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mailto:mjamroz@slaskie.pl" TargetMode="External"/><Relationship Id="rId4" Type="http://schemas.openxmlformats.org/officeDocument/2006/relationships/hyperlink" Target="mailto:iwoczka@slaskie.p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89" y="1201881"/>
            <a:ext cx="340248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484" y="2301938"/>
            <a:ext cx="5314296" cy="2097994"/>
          </a:xfrm>
        </p:spPr>
        <p:txBody>
          <a:bodyPr>
            <a:noAutofit/>
          </a:bodyPr>
          <a:lstStyle/>
          <a:p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Spotkanie informacyjne</a:t>
            </a:r>
            <a:b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nabór  nr RPSL.10.01.00-IZ.01-24-395/20</a:t>
            </a:r>
            <a:b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Działanie10.1 Infrastruktura ochrony zdrowia</a:t>
            </a:r>
            <a:br>
              <a:rPr lang="pl-PL" sz="20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20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Regionalny Program Operacyjny Województwa Śląskiego 2014-2020</a:t>
            </a:r>
            <a:r>
              <a:rPr lang="pl-PL" sz="32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32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32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32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endParaRPr lang="pl-PL" sz="20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5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293" y="962061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/>
          <p:nvPr/>
        </p:nvSpPr>
        <p:spPr>
          <a:xfrm>
            <a:off x="8477657" y="4498641"/>
            <a:ext cx="3011610" cy="1107996"/>
          </a:xfrm>
          <a:prstGeom prst="rect">
            <a:avLst/>
          </a:prstGeom>
          <a:ln w="38100">
            <a:solidFill>
              <a:srgbClr val="636466"/>
            </a:solidFill>
            <a:miter lim="800000"/>
          </a:ln>
        </p:spPr>
        <p:txBody>
          <a:bodyPr wrap="square">
            <a:spAutoFit/>
          </a:bodyPr>
          <a:lstStyle/>
          <a:p>
            <a:pPr lvl="0"/>
            <a:endParaRPr lang="pl-PL" sz="11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Urząd </a:t>
            </a:r>
            <a:r>
              <a:rPr lang="pl-PL" sz="1100" dirty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Marszałkowski</a:t>
            </a: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Województwa </a:t>
            </a:r>
            <a:r>
              <a:rPr lang="pl-PL" sz="1100" dirty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Śląskiego</a:t>
            </a: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Departament Europejskiego Funduszu</a:t>
            </a: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Rozwoju Regionalnego</a:t>
            </a:r>
            <a:endParaRPr lang="pl-PL" sz="11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0"/>
            <a:r>
              <a:rPr lang="pl-PL" sz="1100" dirty="0" smtClean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Katowice, kwiecień 2020r</a:t>
            </a:r>
            <a:r>
              <a:rPr lang="pl-PL" sz="1100" dirty="0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</p:txBody>
      </p:sp>
      <p:pic>
        <p:nvPicPr>
          <p:cNvPr id="1028" name="Picture 4" descr="cid:image003.jpg@01D3853E.8DB03BC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642" y="5705347"/>
            <a:ext cx="5762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261" y="1022386"/>
            <a:ext cx="1164590" cy="688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203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l-PL" altLang="pl-PL" sz="2000" b="1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2291" name="pole tekstowe 2"/>
          <p:cNvSpPr txBox="1">
            <a:spLocks noChangeArrowheads="1"/>
          </p:cNvSpPr>
          <p:nvPr/>
        </p:nvSpPr>
        <p:spPr bwMode="auto">
          <a:xfrm>
            <a:off x="1847850" y="990600"/>
            <a:ext cx="8440738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 dirty="0">
              <a:solidFill>
                <a:srgbClr val="000000"/>
              </a:solidFill>
              <a:latin typeface="Lato" pitchFamily="34" charset="-18"/>
              <a:cs typeface="Arial" panose="020B0604020202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1819" y="286410"/>
            <a:ext cx="10972800" cy="1143000"/>
          </a:xfrm>
        </p:spPr>
        <p:txBody>
          <a:bodyPr/>
          <a:lstStyle/>
          <a:p>
            <a:r>
              <a:rPr lang="pl-PL" b="1" dirty="0" smtClean="0"/>
              <a:t>Załączniki wymagane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panose="020B0604020202020204" pitchFamily="34" charset="0"/>
              </a:rPr>
              <a:t>Statut lub inny dokument potwierdzający formę prawną wnioskodawcy/partnera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panose="020B0604020202020204" pitchFamily="34" charset="0"/>
              </a:rPr>
              <a:t>Oświadczenie dot. świadczenia usług zdrowotnych w ramach NFZ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r>
              <a:rPr lang="pl-PL" altLang="pl-PL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Dokumenty </a:t>
            </a:r>
            <a:r>
              <a:rPr lang="pl-PL" altLang="pl-PL" sz="2400" dirty="0">
                <a:solidFill>
                  <a:prstClr val="black"/>
                </a:solidFill>
                <a:cs typeface="Arial" panose="020B0604020202020204" pitchFamily="34" charset="0"/>
              </a:rPr>
              <a:t>potwierdzające umocowanie przedstawiciela projektodawcy do działania w jego imieniu i na jego rzecz – jeśli dotyczy;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panose="020B0604020202020204" pitchFamily="34" charset="0"/>
              </a:rPr>
              <a:t> Umowa (porozumienie lub inny dokument) zawarta między partnerem wiodącym i partnerami dla projektów realizowanych w partnerstwie lub projektów hybrydowych – jeśli dotyczy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endParaRPr lang="pl-PL" altLang="pl-PL" sz="2000" dirty="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endParaRPr lang="pl-PL" altLang="pl-PL" sz="2000" dirty="0" smtClean="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644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5"/>
          <p:cNvSpPr txBox="1">
            <a:spLocks/>
          </p:cNvSpPr>
          <p:nvPr/>
        </p:nvSpPr>
        <p:spPr>
          <a:xfrm>
            <a:off x="1219015" y="2205391"/>
            <a:ext cx="2378075" cy="106203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u="sng" dirty="0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</a:t>
            </a:r>
            <a:r>
              <a:rPr lang="pl-PL" sz="14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PODLEGAJĄ UZUPEŁNIENIU - DOPUSZCZAJĄCE</a:t>
            </a:r>
          </a:p>
        </p:txBody>
      </p:sp>
      <p:sp>
        <p:nvSpPr>
          <p:cNvPr id="6" name="Symbol zastępczy zawartości 5"/>
          <p:cNvSpPr txBox="1">
            <a:spLocks/>
          </p:cNvSpPr>
          <p:nvPr/>
        </p:nvSpPr>
        <p:spPr>
          <a:xfrm>
            <a:off x="4227615" y="1615230"/>
            <a:ext cx="7101444" cy="57308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PODLEGAJĄ UZUPEŁNIENIU  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(MOŻLIWOŚĆ  POPRAWY) </a:t>
            </a:r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4037610" y="2314937"/>
            <a:ext cx="7481455" cy="4194782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3. Zgodność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projektu z RPO WSL na lata 2014 – 2020,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SZOOP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4. Spójność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informacji dotyczących projektu i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wnioskodawcy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5. Poprawność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ustalenia poziomu (%)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dofinansowania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6. Kwalifikowalność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wydatków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7. Okres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realizacji projektu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8. Zgodność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projektu z zasadami pomocy publicznej lub pomocy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de </a:t>
            </a:r>
            <a:r>
              <a:rPr lang="pl-PL" sz="1600" dirty="0" err="1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minimis</a:t>
            </a:r>
            <a:endParaRPr lang="pl-PL" sz="1600" dirty="0" smtClean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9- 14. Zgodność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projektu z zasadą równości szans i niedyskryminacji, w tym dostępności dla osób z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niepełnosprawnościami, z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zasadą równości szans kobiet i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mężczyzn, z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zasadą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partnerstwa, z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zasadą zrównoważonego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rozwoju, z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zasadą zachowania polityki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przestrzennej, z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zasadą </a:t>
            </a:r>
            <a:r>
              <a:rPr lang="pl-PL" sz="1600" dirty="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deinstytucjonalizacji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15. Wskaźniki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projektu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16. Projekty 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realizowane w partnerstwie (jeśli dotyczy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)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17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. Projekty powiązane z działaniami realizowanymi ze środków EFS lub działaniami, których cele są zgodne z celami EFS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(jeśli dotyczy)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8" name="Symbol zastępczy zawartości 5"/>
          <p:cNvSpPr txBox="1">
            <a:spLocks/>
          </p:cNvSpPr>
          <p:nvPr/>
        </p:nvSpPr>
        <p:spPr>
          <a:xfrm>
            <a:off x="1219014" y="3267428"/>
            <a:ext cx="2378075" cy="1933964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>
              <a:spcBef>
                <a:spcPts val="30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podmiotowa wnioskodawcy/partnerów</a:t>
            </a:r>
          </a:p>
          <a:p>
            <a:pPr marL="271463" indent="-271463">
              <a:spcBef>
                <a:spcPts val="30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przedmiotowa projektu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000" dirty="0">
              <a:solidFill>
                <a:srgbClr val="636466"/>
              </a:solidFill>
              <a:latin typeface="Lato"/>
            </a:endParaRPr>
          </a:p>
        </p:txBody>
      </p:sp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753269" y="345611"/>
            <a:ext cx="10972800" cy="1143000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 kryteria formalne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97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5"/>
          <p:cNvSpPr txBox="1">
            <a:spLocks/>
          </p:cNvSpPr>
          <p:nvPr/>
        </p:nvSpPr>
        <p:spPr>
          <a:xfrm>
            <a:off x="1219015" y="2205391"/>
            <a:ext cx="2378075" cy="106203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u="sng" dirty="0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</a:t>
            </a:r>
            <a:r>
              <a:rPr lang="pl-PL" sz="14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PODLEGAJĄ UZUPEŁNIENIU - DOPUSZCZAJĄCE</a:t>
            </a:r>
          </a:p>
        </p:txBody>
      </p:sp>
      <p:sp>
        <p:nvSpPr>
          <p:cNvPr id="6" name="Symbol zastępczy zawartości 5"/>
          <p:cNvSpPr txBox="1">
            <a:spLocks/>
          </p:cNvSpPr>
          <p:nvPr/>
        </p:nvSpPr>
        <p:spPr>
          <a:xfrm>
            <a:off x="4227614" y="1653154"/>
            <a:ext cx="7101444" cy="57308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PODLEGAJĄ UZUPEŁNIENIU  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dirty="0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(MOŻLIWOŚĆ  POPRAWY) </a:t>
            </a:r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4037609" y="2314936"/>
            <a:ext cx="7481455" cy="4194782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18</a:t>
            </a: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. Wynikanie projektu z aktualnego i  pozytywnie  zaopiniowanego  przez IZ RPO programu  rewitalizacji (jeśli dotyczy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)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19. Zakaz 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relokacji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20. Zgodność projektu z warunkami przewidzianymi w art. 35 i 36 ustawy wdrożeniowej (dotyczy projektów grantowych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)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8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DODANE !!!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800" b="1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21. Koordynacja </a:t>
            </a:r>
            <a:r>
              <a:rPr lang="pl-PL" sz="18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projektu z Wojewodą </a:t>
            </a:r>
            <a:r>
              <a:rPr lang="pl-PL" sz="1800" b="1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Śląskim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pl-PL" sz="18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22. Zaplanowane w ramach projektu działania wynikają z aktualnej sytuacji epidemiologicznej i są stricte skierowane na poprawę sytuacji w związku z </a:t>
            </a:r>
            <a:r>
              <a:rPr lang="pl-PL" sz="1800" b="1" dirty="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koronawirusem</a:t>
            </a:r>
            <a:r>
              <a:rPr lang="pl-PL" sz="1800" b="1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SARS-CoV-2 wywołującego chorobę COVID-19</a:t>
            </a:r>
            <a:endParaRPr lang="pl-PL" sz="1800" b="1" dirty="0" smtClean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8" name="Symbol zastępczy zawartości 5"/>
          <p:cNvSpPr txBox="1">
            <a:spLocks/>
          </p:cNvSpPr>
          <p:nvPr/>
        </p:nvSpPr>
        <p:spPr>
          <a:xfrm>
            <a:off x="1219014" y="3267428"/>
            <a:ext cx="2378075" cy="1933964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>
              <a:spcBef>
                <a:spcPts val="30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podmiotowa wnioskodawcy/partnerów</a:t>
            </a:r>
          </a:p>
          <a:p>
            <a:pPr marL="271463" indent="-271463">
              <a:spcBef>
                <a:spcPts val="30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przedmiotowa projektu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000" dirty="0">
              <a:solidFill>
                <a:srgbClr val="636466"/>
              </a:solidFill>
              <a:latin typeface="Lato"/>
            </a:endParaRPr>
          </a:p>
        </p:txBody>
      </p:sp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753269" y="345611"/>
            <a:ext cx="10972800" cy="1143000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 kryteria formalne c.d.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15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wydatków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492484"/>
              </p:ext>
            </p:extLst>
          </p:nvPr>
        </p:nvGraphicFramePr>
        <p:xfrm>
          <a:off x="609600" y="12954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rostokąt 2"/>
          <p:cNvSpPr/>
          <p:nvPr/>
        </p:nvSpPr>
        <p:spPr>
          <a:xfrm>
            <a:off x="609600" y="5987533"/>
            <a:ext cx="1097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/>
              <a:t>Okres kwalifikowalności  - od 1 </a:t>
            </a:r>
            <a:r>
              <a:rPr lang="pl-PL" dirty="0"/>
              <a:t>lutego 2020 r</a:t>
            </a:r>
            <a:r>
              <a:rPr lang="pl-PL" dirty="0" smtClean="0"/>
              <a:t>.!!!!!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1930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</p:spPr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Wydatki niekwalifikowalne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938870"/>
              </p:ext>
            </p:extLst>
          </p:nvPr>
        </p:nvGraphicFramePr>
        <p:xfrm>
          <a:off x="609600" y="1600200"/>
          <a:ext cx="10972800" cy="4529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145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58295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WSKAŹNIKI PRODUKTU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032933"/>
            <a:ext cx="10972800" cy="4199466"/>
          </a:xfrm>
        </p:spPr>
        <p:txBody>
          <a:bodyPr/>
          <a:lstStyle/>
          <a:p>
            <a:r>
              <a:rPr lang="pl-PL" sz="2800" dirty="0" smtClean="0">
                <a:cs typeface="Microsoft Sans Serif" panose="020B0604020202020204" pitchFamily="34" charset="0"/>
              </a:rPr>
              <a:t>Liczba </a:t>
            </a:r>
            <a:r>
              <a:rPr lang="pl-PL" sz="2800" dirty="0">
                <a:cs typeface="Microsoft Sans Serif" panose="020B0604020202020204" pitchFamily="34" charset="0"/>
              </a:rPr>
              <a:t>wspartych podmiotów leczniczych z wyłączeniem ratownictwa medycznego (obligatoryjny)</a:t>
            </a:r>
            <a:r>
              <a:rPr lang="pl-PL" sz="2800" dirty="0"/>
              <a:t>	</a:t>
            </a:r>
            <a:endParaRPr lang="pl-PL" sz="2800" dirty="0" smtClean="0"/>
          </a:p>
          <a:p>
            <a:r>
              <a:rPr lang="pl-PL" sz="2800" dirty="0"/>
              <a:t>liczba wspartych podmiotów leczniczych udzielających świadczeń ratownictwa medycznego lub jednostek organizacyjnych szpitali wyspecjalizowanych w zakresie udzielania świadczeń niezbędnych dla ratownictwa </a:t>
            </a:r>
            <a:r>
              <a:rPr lang="pl-PL" sz="2800" dirty="0" smtClean="0"/>
              <a:t>medycznego</a:t>
            </a:r>
          </a:p>
          <a:p>
            <a:r>
              <a:rPr lang="pl-PL" sz="2800" dirty="0"/>
              <a:t>Nakłady inwestycyjne na zakup aparatury </a:t>
            </a:r>
            <a:r>
              <a:rPr lang="pl-PL" sz="2800" dirty="0" smtClean="0"/>
              <a:t>medycznej</a:t>
            </a:r>
          </a:p>
          <a:p>
            <a:r>
              <a:rPr lang="pl-PL" sz="2800" dirty="0"/>
              <a:t>Ludność objęta ulepszonymi usługami zdrowotnymi (obligatoryjny)</a:t>
            </a:r>
            <a:endParaRPr lang="pl-PL" sz="2800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endParaRPr lang="pl-PL" dirty="0"/>
          </a:p>
        </p:txBody>
      </p:sp>
      <p:sp>
        <p:nvSpPr>
          <p:cNvPr id="6" name="Objaśnienie ze strzałką w górę 5"/>
          <p:cNvSpPr/>
          <p:nvPr/>
        </p:nvSpPr>
        <p:spPr>
          <a:xfrm>
            <a:off x="609600" y="4775200"/>
            <a:ext cx="10972800" cy="1608667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846667" y="5503333"/>
            <a:ext cx="1060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Ostateczna lista wskaźników może zostać uzupełniona o tzw. Wskaźniki COVID !!!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6252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58295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WSKAŹNIKI COVID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85333"/>
            <a:ext cx="10972800" cy="4199466"/>
          </a:xfrm>
        </p:spPr>
        <p:txBody>
          <a:bodyPr/>
          <a:lstStyle/>
          <a:p>
            <a:r>
              <a:rPr lang="pl-PL" sz="2000" dirty="0">
                <a:cs typeface="Microsoft Sans Serif" panose="020B0604020202020204" pitchFamily="34" charset="0"/>
              </a:rPr>
              <a:t>Liczba wspartych podmiotów leczniczych w związku z pandemią </a:t>
            </a:r>
            <a:r>
              <a:rPr lang="pl-PL" sz="2000" dirty="0" smtClean="0">
                <a:cs typeface="Microsoft Sans Serif" panose="020B0604020202020204" pitchFamily="34" charset="0"/>
              </a:rPr>
              <a:t>COVID-19 [szt</a:t>
            </a:r>
            <a:r>
              <a:rPr lang="pl-PL" sz="2000" dirty="0">
                <a:cs typeface="Microsoft Sans Serif" panose="020B0604020202020204" pitchFamily="34" charset="0"/>
              </a:rPr>
              <a:t>.];</a:t>
            </a:r>
          </a:p>
          <a:p>
            <a:r>
              <a:rPr lang="pl-PL" sz="2000" dirty="0" smtClean="0">
                <a:cs typeface="Microsoft Sans Serif" panose="020B0604020202020204" pitchFamily="34" charset="0"/>
              </a:rPr>
              <a:t>Liczba </a:t>
            </a:r>
            <a:r>
              <a:rPr lang="pl-PL" sz="2000" dirty="0">
                <a:cs typeface="Microsoft Sans Serif" panose="020B0604020202020204" pitchFamily="34" charset="0"/>
              </a:rPr>
              <a:t>wyposażonych laboratoriów w związku z pandemią COVID-19 [szt.];</a:t>
            </a:r>
          </a:p>
          <a:p>
            <a:r>
              <a:rPr lang="pl-PL" sz="2000" dirty="0" smtClean="0">
                <a:cs typeface="Microsoft Sans Serif" panose="020B0604020202020204" pitchFamily="34" charset="0"/>
              </a:rPr>
              <a:t>Liczba </a:t>
            </a:r>
            <a:r>
              <a:rPr lang="pl-PL" sz="2000" dirty="0">
                <a:cs typeface="Microsoft Sans Serif" panose="020B0604020202020204" pitchFamily="34" charset="0"/>
              </a:rPr>
              <a:t>zakupionych aparatów do oznaczania </a:t>
            </a:r>
            <a:r>
              <a:rPr lang="pl-PL" sz="2000" dirty="0" err="1">
                <a:cs typeface="Microsoft Sans Serif" panose="020B0604020202020204" pitchFamily="34" charset="0"/>
              </a:rPr>
              <a:t>koronawirusa</a:t>
            </a:r>
            <a:r>
              <a:rPr lang="pl-PL" sz="2000" dirty="0">
                <a:cs typeface="Microsoft Sans Serif" panose="020B0604020202020204" pitchFamily="34" charset="0"/>
              </a:rPr>
              <a:t> metodą</a:t>
            </a:r>
          </a:p>
          <a:p>
            <a:r>
              <a:rPr lang="pl-PL" sz="2000" dirty="0">
                <a:cs typeface="Microsoft Sans Serif" panose="020B0604020202020204" pitchFamily="34" charset="0"/>
              </a:rPr>
              <a:t>genetyczną/molekularną w związku z pandemią COVID-19 [szt.];</a:t>
            </a:r>
          </a:p>
          <a:p>
            <a:r>
              <a:rPr lang="pl-PL" sz="2000" dirty="0" smtClean="0">
                <a:cs typeface="Microsoft Sans Serif" panose="020B0604020202020204" pitchFamily="34" charset="0"/>
              </a:rPr>
              <a:t>Liczba </a:t>
            </a:r>
            <a:r>
              <a:rPr lang="pl-PL" sz="2000" dirty="0">
                <a:cs typeface="Microsoft Sans Serif" panose="020B0604020202020204" pitchFamily="34" charset="0"/>
              </a:rPr>
              <a:t>zakupionych respiratorów w związku z pandemią COVID-19 [szt.];</a:t>
            </a:r>
          </a:p>
          <a:p>
            <a:r>
              <a:rPr lang="pl-PL" sz="2000" dirty="0" smtClean="0">
                <a:cs typeface="Microsoft Sans Serif" panose="020B0604020202020204" pitchFamily="34" charset="0"/>
              </a:rPr>
              <a:t>Liczba </a:t>
            </a:r>
            <a:r>
              <a:rPr lang="pl-PL" sz="2000" dirty="0">
                <a:cs typeface="Microsoft Sans Serif" panose="020B0604020202020204" pitchFamily="34" charset="0"/>
              </a:rPr>
              <a:t>zakupionego sprzętu medycznego, innego niż aparaty do </a:t>
            </a:r>
            <a:r>
              <a:rPr lang="pl-PL" sz="2000" dirty="0" smtClean="0">
                <a:cs typeface="Microsoft Sans Serif" panose="020B0604020202020204" pitchFamily="34" charset="0"/>
              </a:rPr>
              <a:t>oznaczania </a:t>
            </a:r>
            <a:r>
              <a:rPr lang="pl-PL" sz="2000" dirty="0" err="1" smtClean="0">
                <a:cs typeface="Microsoft Sans Serif" panose="020B0604020202020204" pitchFamily="34" charset="0"/>
              </a:rPr>
              <a:t>koronawirusa</a:t>
            </a:r>
            <a:r>
              <a:rPr lang="pl-PL" sz="2000" dirty="0" smtClean="0">
                <a:cs typeface="Microsoft Sans Serif" panose="020B0604020202020204" pitchFamily="34" charset="0"/>
              </a:rPr>
              <a:t> </a:t>
            </a:r>
            <a:r>
              <a:rPr lang="pl-PL" sz="2000" dirty="0">
                <a:cs typeface="Microsoft Sans Serif" panose="020B0604020202020204" pitchFamily="34" charset="0"/>
              </a:rPr>
              <a:t>i respiratory [szt</a:t>
            </a:r>
            <a:r>
              <a:rPr lang="pl-PL" sz="2000" dirty="0" smtClean="0">
                <a:cs typeface="Microsoft Sans Serif" panose="020B0604020202020204" pitchFamily="34" charset="0"/>
              </a:rPr>
              <a:t>.].</a:t>
            </a:r>
          </a:p>
          <a:p>
            <a:r>
              <a:rPr lang="pl-PL" sz="2000" dirty="0"/>
              <a:t>Liczba osób objętych wsparciem w zakresie zwalczania lub przeciwdziałania</a:t>
            </a:r>
          </a:p>
          <a:p>
            <a:r>
              <a:rPr lang="pl-PL" sz="2000" dirty="0"/>
              <a:t>skutkom pandemii COVID-19;</a:t>
            </a:r>
          </a:p>
          <a:p>
            <a:r>
              <a:rPr lang="pl-PL" sz="2000" dirty="0" smtClean="0"/>
              <a:t>Liczba </a:t>
            </a:r>
            <a:r>
              <a:rPr lang="pl-PL" sz="2000" dirty="0"/>
              <a:t>podmiotów objętych wsparciem w zakresie zwalczania lub przeciwdziałania</a:t>
            </a:r>
          </a:p>
          <a:p>
            <a:r>
              <a:rPr lang="pl-PL" sz="2000" dirty="0"/>
              <a:t>skutkom pandemii COVID-19;</a:t>
            </a:r>
          </a:p>
          <a:p>
            <a:r>
              <a:rPr lang="pl-PL" sz="2000" smtClean="0"/>
              <a:t>Wartość </a:t>
            </a:r>
            <a:r>
              <a:rPr lang="pl-PL" sz="2000" dirty="0"/>
              <a:t>wydatków kwalifikowalnych przeznaczonych na działania związane z</a:t>
            </a:r>
          </a:p>
          <a:p>
            <a:r>
              <a:rPr lang="pl-PL" sz="2000" dirty="0"/>
              <a:t>pandemią COVID-19.</a:t>
            </a:r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0226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58295"/>
          </a:xfrm>
        </p:spPr>
        <p:txBody>
          <a:bodyPr/>
          <a:lstStyle/>
          <a:p>
            <a:r>
              <a:rPr lang="pl-PL" b="1" dirty="0"/>
              <a:t>Dokumenty niezbędne do podpisania umowy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032933"/>
            <a:ext cx="10972800" cy="4199466"/>
          </a:xfrm>
        </p:spPr>
        <p:txBody>
          <a:bodyPr/>
          <a:lstStyle/>
          <a:p>
            <a:r>
              <a:rPr lang="pl-PL" dirty="0"/>
              <a:t>Oświadczenie o rachunkach bankowych – formularz 7.2</a:t>
            </a:r>
          </a:p>
          <a:p>
            <a:endParaRPr lang="pl-PL" sz="2000" dirty="0" smtClean="0"/>
          </a:p>
          <a:p>
            <a:r>
              <a:rPr lang="pl-PL" sz="2000" dirty="0" smtClean="0"/>
              <a:t>Każdy </a:t>
            </a:r>
            <a:r>
              <a:rPr lang="pl-PL" sz="2000" dirty="0"/>
              <a:t>beneficjent jest zobowiązany do posiadania wyodrębnionego rachunku bankowego/subkonta/rachunku pomocniczego przeznaczonego do obsługi projektu.</a:t>
            </a:r>
          </a:p>
          <a:p>
            <a:r>
              <a:rPr lang="pl-PL" sz="2000" dirty="0"/>
              <a:t>Zgodnie z powyższą informacją beneficjent: </a:t>
            </a:r>
          </a:p>
          <a:p>
            <a:r>
              <a:rPr lang="pl-PL" sz="2000" dirty="0"/>
              <a:t>w pkt. 1. a) wskazanego oświadczenia w zakresie dot. zaliczek należy wskazać nr konta bankowego przeznaczonego wyłącznie do obsługi projektu wybranego do dofinansowania. </a:t>
            </a:r>
          </a:p>
          <a:p>
            <a:r>
              <a:rPr lang="pl-PL" sz="2000" dirty="0"/>
              <a:t>W pkt. 1 b) wskazanego oświadczenia dot. refundacji – Beneficjent może wskazać rachunku bankowego bieżący lub wyodrębniony na potrzeby realizacji projektu.</a:t>
            </a:r>
          </a:p>
          <a:p>
            <a:r>
              <a:rPr lang="pl-PL" sz="2000" dirty="0"/>
              <a:t>W pkt. 2 wskazanego oświadczenia dot. ponoszenia wydatków po podpisaniu umowy o dofinansowanie należy wskazać nr konta bankowego przeznaczonego wyłącznie do obsługi projektu.</a:t>
            </a:r>
          </a:p>
          <a:p>
            <a:r>
              <a:rPr lang="pl-PL" sz="2000" dirty="0"/>
              <a:t>Po podpisaniu umowy o dofinansowanie beneficjent zobowiązany jest do ponoszenia wszystkich wydatków w ramach projektu z ww. wyodrębnionego rachunku bankowego/subkonta/rachunku pomocniczego przeznaczonego do obsługi projektu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4195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58295"/>
          </a:xfrm>
        </p:spPr>
        <p:txBody>
          <a:bodyPr/>
          <a:lstStyle/>
          <a:p>
            <a:r>
              <a:rPr lang="pl-PL" b="1" dirty="0"/>
              <a:t>Dokumenty niezbędne do podpisania umowy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Podtytuł 2"/>
          <p:cNvSpPr>
            <a:spLocks noGrp="1"/>
          </p:cNvSpPr>
          <p:nvPr>
            <p:ph idx="1"/>
          </p:nvPr>
        </p:nvSpPr>
        <p:spPr>
          <a:xfrm>
            <a:off x="609600" y="1320800"/>
            <a:ext cx="10972800" cy="5130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W zakresie innych dokumentów – które mogą być potrzebne do realizacji projektów </a:t>
            </a:r>
            <a:r>
              <a:rPr lang="pl-PL" b="1" dirty="0"/>
              <a:t>- </a:t>
            </a:r>
            <a:r>
              <a:rPr lang="pl-PL" dirty="0" smtClean="0"/>
              <a:t>( np. Deklaracja </a:t>
            </a:r>
            <a:r>
              <a:rPr lang="pl-PL" dirty="0"/>
              <a:t>organu odpowiedzialnego za monitorowanie obszarów </a:t>
            </a:r>
            <a:r>
              <a:rPr lang="pl-PL" dirty="0" smtClean="0"/>
              <a:t>sieci Natura2000; Deklaracja </a:t>
            </a:r>
            <a:r>
              <a:rPr lang="pl-PL" dirty="0"/>
              <a:t>właściwego organu odpowiedzialnego za gospodarkę wodną,   zgodnie z którą realizacja projektu nie wpłynie na pogorszenie stanu jednolitej części wód lub uzyskanie potwierdzenia właściwego organu odpowiedzialnego za gospodarkę wodną, iż dla zakresu objętego projektem nie wydaje się przedmiotowego </a:t>
            </a:r>
            <a:r>
              <a:rPr lang="pl-PL" dirty="0" smtClean="0"/>
              <a:t>dokumentu; Decyzja </a:t>
            </a:r>
            <a:r>
              <a:rPr lang="pl-PL" dirty="0"/>
              <a:t>o pozwoleniu na </a:t>
            </a:r>
            <a:r>
              <a:rPr lang="pl-PL" dirty="0" smtClean="0"/>
              <a:t>budowę, Zgłoszenie </a:t>
            </a:r>
            <a:r>
              <a:rPr lang="pl-PL" dirty="0"/>
              <a:t>robót </a:t>
            </a:r>
            <a:r>
              <a:rPr lang="pl-PL" dirty="0" smtClean="0"/>
              <a:t>budowlanych)</a:t>
            </a:r>
            <a:endParaRPr lang="pl-PL" dirty="0"/>
          </a:p>
          <a:p>
            <a:pPr marL="0" indent="0" algn="l">
              <a:buNone/>
            </a:pPr>
            <a:r>
              <a:rPr lang="pl-PL" b="1" dirty="0" smtClean="0"/>
              <a:t> </a:t>
            </a:r>
            <a:r>
              <a:rPr lang="pl-PL" u="sng" dirty="0" smtClean="0"/>
              <a:t>najlepiej aby złożyć wnioski o ich wydanie do odpowiednich Instytucji, aby nie zostały wstrzymane wnioski o płatność. </a:t>
            </a:r>
            <a:r>
              <a:rPr lang="pl-PL" u="sng" dirty="0"/>
              <a:t>D</a:t>
            </a:r>
            <a:r>
              <a:rPr lang="pl-PL" u="sng" dirty="0" smtClean="0"/>
              <a:t>okumenty należy przedstawić rozliczając wydatek w zakresie którego należało uzyskać w/w dokumenty.</a:t>
            </a:r>
            <a:r>
              <a:rPr lang="pl-PL" dirty="0" smtClean="0"/>
              <a:t> Dotyczy projektów infrastrukturalnych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4005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640953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09600" y="3251199"/>
            <a:ext cx="10972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</a:t>
            </a:r>
            <a:r>
              <a:rPr lang="pl-PL" sz="3600" dirty="0" smtClean="0"/>
              <a:t>Tak. Wnioskodawca </a:t>
            </a:r>
            <a:r>
              <a:rPr lang="pl-PL" sz="3600" dirty="0"/>
              <a:t>może </a:t>
            </a:r>
            <a:r>
              <a:rPr lang="pl-PL" sz="3600" dirty="0" smtClean="0"/>
              <a:t>korzystać </a:t>
            </a:r>
            <a:r>
              <a:rPr lang="pl-PL" sz="3600" dirty="0"/>
              <a:t>z tych </a:t>
            </a:r>
            <a:r>
              <a:rPr lang="pl-PL" sz="3600" dirty="0" smtClean="0"/>
              <a:t>uproszczeń, </a:t>
            </a:r>
            <a:r>
              <a:rPr lang="pl-PL" sz="3600" dirty="0"/>
              <a:t>o ile działania przez niego podejmowane są niezbędne do przeciwdziałania </a:t>
            </a:r>
            <a:r>
              <a:rPr lang="pl-PL" sz="3600" dirty="0" smtClean="0"/>
              <a:t>COVID-19.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88885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Działanie 10.1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>
              <a:buNone/>
            </a:pP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Nabór dot</a:t>
            </a: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 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2 typu </a:t>
            </a: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projektu: </a:t>
            </a:r>
            <a:endParaRPr lang="pl-PL" b="1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>
              <a:buNone/>
            </a:pP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Wsparcie </a:t>
            </a: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zakupu niezbędnego sprzętu i wyposażenia oraz adaptacji pomieszczeń, w tym budowa obiektów kubaturowych w związku z pojawieniem się </a:t>
            </a:r>
            <a:r>
              <a:rPr lang="pl-PL" b="1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koronawirusa</a:t>
            </a: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SARS-CoV-2 na terenie województwa śląskiego.</a:t>
            </a: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9353547"/>
              </p:ext>
            </p:extLst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09601" y="2946399"/>
            <a:ext cx="10972799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dirty="0" smtClean="0"/>
              <a:t>Z </a:t>
            </a:r>
            <a:r>
              <a:rPr lang="pl-PL" sz="2300" dirty="0"/>
              <a:t>treści </a:t>
            </a:r>
            <a:r>
              <a:rPr lang="pl-PL" sz="2300" dirty="0" smtClean="0"/>
              <a:t>art</a:t>
            </a:r>
            <a:r>
              <a:rPr lang="pl-PL" sz="2300" dirty="0"/>
              <a:t>. </a:t>
            </a:r>
            <a:r>
              <a:rPr lang="pl-PL" sz="2300" dirty="0" smtClean="0"/>
              <a:t>6 wynika</a:t>
            </a:r>
            <a:r>
              <a:rPr lang="pl-PL" sz="2300" dirty="0"/>
              <a:t>, że ma on zastosowanie tylko do: </a:t>
            </a:r>
          </a:p>
          <a:p>
            <a:r>
              <a:rPr lang="pl-PL" sz="2300" dirty="0" smtClean="0"/>
              <a:t>a) zamówień </a:t>
            </a:r>
            <a:r>
              <a:rPr lang="pl-PL" sz="2300" dirty="0"/>
              <a:t>na towary lub usługi a zamówienia są niezbędne do przeciwdziałania COVID-19 i zachodzi wysokie prawdopodobieństwo szybkiego i niekontrolowanego rozprzestrzeniania się choroby </a:t>
            </a:r>
          </a:p>
          <a:p>
            <a:r>
              <a:rPr lang="pl-PL" sz="2300" dirty="0" smtClean="0"/>
              <a:t>b) zamówień </a:t>
            </a:r>
            <a:r>
              <a:rPr lang="pl-PL" sz="2300" dirty="0"/>
              <a:t>na towary lub usługi a zamówienia są niezbędne do przeciwdziałania COVID-19 i jeżeli wymaga tego ochrona zdrowia publicznego. </a:t>
            </a:r>
          </a:p>
          <a:p>
            <a:r>
              <a:rPr lang="pl-PL" sz="2300" dirty="0" smtClean="0"/>
              <a:t>Należy </a:t>
            </a:r>
            <a:r>
              <a:rPr lang="pl-PL" sz="2300" dirty="0"/>
              <a:t>pamiętać, że </a:t>
            </a:r>
            <a:r>
              <a:rPr lang="pl-PL" sz="2300" u="sng" dirty="0"/>
              <a:t>omawianego przepisu nie wolno interpretować rozszerzająco, </a:t>
            </a:r>
            <a:r>
              <a:rPr lang="pl-PL" sz="2300" dirty="0"/>
              <a:t>a decyzja o jego zastosowaniu musi być każdorazowo poprzedzona analizą konkretnego stanu faktycznego i udokumentowana. </a:t>
            </a:r>
          </a:p>
        </p:txBody>
      </p:sp>
    </p:spTree>
    <p:extLst>
      <p:ext uri="{BB962C8B-B14F-4D97-AF65-F5344CB8AC3E}">
        <p14:creationId xmlns:p14="http://schemas.microsoft.com/office/powerpoint/2010/main" val="2428580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09601" y="2946399"/>
            <a:ext cx="1097279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dirty="0" smtClean="0"/>
              <a:t>C.D</a:t>
            </a:r>
            <a:endParaRPr lang="pl-PL" sz="2300" dirty="0"/>
          </a:p>
          <a:p>
            <a:r>
              <a:rPr lang="pl-PL" sz="2300" dirty="0" smtClean="0"/>
              <a:t>Ministerstwo potwierdza, że </a:t>
            </a:r>
            <a:r>
              <a:rPr lang="pl-PL" sz="2300" dirty="0"/>
              <a:t>beneficjenci i wnioskodawcy mogą odstąpić od zastosowania zasady konkurencyjności podczas udzielania zamówień niezbędnych do przeciwdziałania skutkom COVID-19. Spełnienie przesłanek z pkt 7 lit. d i e podrozdziału 6.5 ww. Wytycznych powinni jednak pisemnie uzasadnić (zob. pkt 9 podrozdziału 6.5). </a:t>
            </a:r>
            <a:endParaRPr lang="pl-PL" sz="2300" dirty="0" smtClean="0"/>
          </a:p>
          <a:p>
            <a:r>
              <a:rPr lang="pl-PL" sz="2300" dirty="0" smtClean="0"/>
              <a:t>Określone </a:t>
            </a:r>
            <a:r>
              <a:rPr lang="pl-PL" sz="2300" dirty="0"/>
              <a:t>przesłanki, w razie wątpliwości należy interpretować w oparciu o wykładnię i orzecznictwo wydane względem odpowiednich przepisów ustawy Prawo zamówień publicznych, tj. art. 62 i art. 67 (zob. przypis 17 ww. Wytycznych). </a:t>
            </a:r>
            <a:endParaRPr lang="pl-PL" sz="2300" dirty="0" smtClean="0"/>
          </a:p>
          <a:p>
            <a:r>
              <a:rPr lang="pl-PL" sz="2300" dirty="0"/>
              <a:t>S</a:t>
            </a:r>
            <a:r>
              <a:rPr lang="pl-PL" sz="2300" dirty="0" smtClean="0"/>
              <a:t>korzystanie </a:t>
            </a:r>
            <a:r>
              <a:rPr lang="pl-PL" sz="2300" dirty="0"/>
              <a:t>z tego typu rozwiązań musi być poprzedzone wnikliwą analizą każdego przypadku.</a:t>
            </a:r>
          </a:p>
        </p:txBody>
      </p:sp>
    </p:spTree>
    <p:extLst>
      <p:ext uri="{BB962C8B-B14F-4D97-AF65-F5344CB8AC3E}">
        <p14:creationId xmlns:p14="http://schemas.microsoft.com/office/powerpoint/2010/main" val="2676880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229001"/>
              </p:ext>
            </p:extLst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609600" y="2792949"/>
            <a:ext cx="1097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Jeżeli wnioskodawca realizuje inwestycje w oparciu o uproszczenia wynikające ze specustaw dot. walki z COVID, pozwalających na odstąpienie od stosowania ustawy Prawo Budowlane, powinien-  w ramach dokumentacji technicznej - przedstawić jedynie prosty </a:t>
            </a:r>
            <a:r>
              <a:rPr lang="pl-PL" sz="2400" dirty="0"/>
              <a:t>dokument zawierający </a:t>
            </a:r>
            <a:r>
              <a:rPr lang="pl-PL" sz="2400" dirty="0" smtClean="0"/>
              <a:t> </a:t>
            </a:r>
            <a:r>
              <a:rPr lang="pl-PL" sz="2400" dirty="0"/>
              <a:t>niezbędne informacje w zakresie podejmowanych  prac (np.  Prace remontowe  na izbie przyjęć obejmą: przebudowę ścian wewnętrznych, wymianę tynków, posadzek, wymianę instalacji wewnętrznych (sanitarnej,  wentylacji) ....... 2. Zakup i montaż zabudowy kontenerowej  szt.....). Nie ma potrzeby rozbudowywania dokumentu o analizy czy typowe opisy techniczne.   W powyższym dokumencie powinien znaleźć się zapis, że  wszelkie prace remontowo - budowlane odbywać się będą zgodnie z sztuką budowlaną. </a:t>
            </a:r>
          </a:p>
        </p:txBody>
      </p:sp>
    </p:spTree>
    <p:extLst>
      <p:ext uri="{BB962C8B-B14F-4D97-AF65-F5344CB8AC3E}">
        <p14:creationId xmlns:p14="http://schemas.microsoft.com/office/powerpoint/2010/main" val="301448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781692"/>
              </p:ext>
            </p:extLst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09601" y="2641599"/>
            <a:ext cx="10972799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dirty="0" smtClean="0"/>
              <a:t>Tabele </a:t>
            </a:r>
            <a:r>
              <a:rPr lang="pl-PL" sz="2300" dirty="0"/>
              <a:t>finansowe nie są wymagane do dołączania do </a:t>
            </a:r>
            <a:r>
              <a:rPr lang="pl-PL" sz="2300" dirty="0" smtClean="0"/>
              <a:t>wniosku.</a:t>
            </a:r>
          </a:p>
          <a:p>
            <a:endParaRPr lang="pl-PL" sz="2300" dirty="0" smtClean="0"/>
          </a:p>
          <a:p>
            <a:r>
              <a:rPr lang="pl-PL" sz="2300" dirty="0" smtClean="0"/>
              <a:t>Konieczne jest natomiast uzupełnienie pola </a:t>
            </a:r>
            <a:r>
              <a:rPr lang="pl-PL" sz="2300" dirty="0"/>
              <a:t>B.17  </a:t>
            </a:r>
            <a:r>
              <a:rPr lang="pl-PL" sz="2300" dirty="0" smtClean="0"/>
              <a:t>wniosku: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 smtClean="0"/>
              <a:t>wykorzystywanie </a:t>
            </a:r>
            <a:r>
              <a:rPr lang="pl-PL" sz="2300" dirty="0"/>
              <a:t>przedmiotu projektu (usługi finansowane z NFZ). </a:t>
            </a:r>
            <a:endParaRPr lang="pl-P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 smtClean="0"/>
              <a:t>projekt </a:t>
            </a:r>
            <a:r>
              <a:rPr lang="pl-PL" sz="2300" dirty="0"/>
              <a:t>nie generuje dochodu, </a:t>
            </a:r>
            <a:endParaRPr lang="pl-P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 smtClean="0"/>
              <a:t> </a:t>
            </a:r>
            <a:r>
              <a:rPr lang="pl-PL" sz="2300" dirty="0"/>
              <a:t>przedsięwzięcie jest zasadne i możliwe do wykonania. </a:t>
            </a:r>
            <a:endParaRPr lang="pl-PL" sz="2300" dirty="0" smtClean="0"/>
          </a:p>
          <a:p>
            <a:r>
              <a:rPr lang="pl-PL" sz="2300" dirty="0" smtClean="0"/>
              <a:t>Informacje </a:t>
            </a:r>
            <a:r>
              <a:rPr lang="pl-PL" sz="2300" dirty="0"/>
              <a:t>powinny potwierdzać trwałość finansową zarówno projektu, jak i beneficjenta oraz pokazać, że wnioskodawca będzie zdolny do wdrożenia i utrzymania danej inwestycji/danego projektu</a:t>
            </a:r>
            <a:endParaRPr lang="pl-PL" sz="2300" dirty="0" smtClean="0"/>
          </a:p>
        </p:txBody>
      </p:sp>
    </p:spTree>
    <p:extLst>
      <p:ext uri="{BB962C8B-B14F-4D97-AF65-F5344CB8AC3E}">
        <p14:creationId xmlns:p14="http://schemas.microsoft.com/office/powerpoint/2010/main" val="1503279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238229"/>
              </p:ext>
            </p:extLst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09601" y="2641599"/>
            <a:ext cx="10972799" cy="823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dirty="0" smtClean="0"/>
              <a:t>Konieczne jest natomiast uzupełnienie pola B.18 i B.19  wniosku:</a:t>
            </a:r>
          </a:p>
          <a:p>
            <a:pPr marL="457200" indent="-457200">
              <a:buAutoNum type="alphaLcParenR"/>
            </a:pPr>
            <a:r>
              <a:rPr lang="pl-PL" sz="2300" dirty="0" smtClean="0"/>
              <a:t>W </a:t>
            </a:r>
            <a:r>
              <a:rPr lang="pl-PL" sz="2300" dirty="0"/>
              <a:t>polu B.18 można wskazać, iż </a:t>
            </a:r>
            <a:r>
              <a:rPr lang="pl-PL" sz="2300" dirty="0" smtClean="0"/>
              <a:t>projekt wpłynie </a:t>
            </a:r>
            <a:r>
              <a:rPr lang="pl-PL" sz="2300" dirty="0"/>
              <a:t>na (</a:t>
            </a:r>
            <a:r>
              <a:rPr lang="pl-PL" sz="2300" dirty="0" err="1"/>
              <a:t>np</a:t>
            </a:r>
            <a:r>
              <a:rPr lang="pl-PL" sz="2300" dirty="0"/>
              <a:t>): - ograniczenie rozprzestrzeniania się COVID-19 poprzez stosowanie środków ochrony osobistej adekwatnych do ryzyka przez osoby narażone na kontakt z potencjalnie zarażonym pacjentem oraz już zarażonym; - zwiększenie dostępu do diagnozowania chorób zakaźnych dla pacjentów w sytuacji kryzysowej w obliczu zagrożenia zarażeniem groźnymi chorobami zakaźnymi w tym </a:t>
            </a:r>
            <a:r>
              <a:rPr lang="pl-PL" sz="2300" dirty="0" err="1"/>
              <a:t>koronawirusem</a:t>
            </a:r>
            <a:r>
              <a:rPr lang="pl-PL" sz="2300" dirty="0"/>
              <a:t> SARS-CoV-2. </a:t>
            </a:r>
            <a:r>
              <a:rPr lang="pl-PL" sz="2300" dirty="0" smtClean="0"/>
              <a:t>- </a:t>
            </a:r>
            <a:r>
              <a:rPr lang="pl-PL" sz="2300" dirty="0"/>
              <a:t>prawidłowe zabezpieczenie pacjentów zarażonych, podejrzanych o zakażenie i odizolowanie pacjentów zdrowych - zabezpieczenie większej liczby personelu medycznego co z kolei przełoży się na mniejszą liczbę </a:t>
            </a:r>
            <a:r>
              <a:rPr lang="pl-PL" sz="2300" dirty="0" err="1"/>
              <a:t>zachorowań</a:t>
            </a:r>
            <a:r>
              <a:rPr lang="pl-PL" sz="2300" dirty="0"/>
              <a:t> wśród kadry pielęgniarsko - lekarskiej. </a:t>
            </a:r>
            <a:endParaRPr lang="pl-PL" sz="2300" dirty="0" smtClean="0"/>
          </a:p>
          <a:p>
            <a:endParaRPr lang="pl-PL" sz="2300" dirty="0"/>
          </a:p>
          <a:p>
            <a:endParaRPr lang="pl-PL" sz="2300" dirty="0"/>
          </a:p>
          <a:p>
            <a:r>
              <a:rPr lang="pl-PL" sz="2300" dirty="0"/>
              <a:t> </a:t>
            </a:r>
          </a:p>
          <a:p>
            <a:endParaRPr lang="pl-PL" sz="2300" dirty="0"/>
          </a:p>
          <a:p>
            <a:r>
              <a:rPr lang="pl-PL" sz="2300" dirty="0"/>
              <a:t>Ad. Analizy wrażliwości i ryzyka.  </a:t>
            </a:r>
          </a:p>
          <a:p>
            <a:endParaRPr lang="pl-PL" sz="2300" dirty="0"/>
          </a:p>
          <a:p>
            <a:r>
              <a:rPr lang="pl-PL" sz="2300" dirty="0"/>
              <a:t>Projekty realizowane w ramach naboru. RPSL.10.01.00-IZ.01-24-395/20 są skierowane na wsparcie zakupu niezbędnego sprzętu i wyposażenia oraz adaptacji pomieszczeń, w tym budowa obiektów kubaturowych w związku z pojawieniem się </a:t>
            </a:r>
            <a:r>
              <a:rPr lang="pl-PL" sz="2300" dirty="0" err="1"/>
              <a:t>koronawirusa</a:t>
            </a:r>
            <a:r>
              <a:rPr lang="pl-PL" sz="2300" dirty="0"/>
              <a:t> SARS-CoV-2 na terenie województwa śląskiego. Ze względu na charakter projektu i cel jego realizacji (walka z COVID-19) analiza wrażliwości i ryzyka nie ma wpływu na jego celowość i konieczność realizacji. W polu tym należy wskazać, iż przepływy pieniężne projektu składają się z dwóch czynników – nakładów inwestycyjnych oraz kosztów,  </a:t>
            </a:r>
            <a:endParaRPr lang="pl-PL" sz="2300" dirty="0" smtClean="0"/>
          </a:p>
        </p:txBody>
      </p:sp>
    </p:spTree>
    <p:extLst>
      <p:ext uri="{BB962C8B-B14F-4D97-AF65-F5344CB8AC3E}">
        <p14:creationId xmlns:p14="http://schemas.microsoft.com/office/powerpoint/2010/main" val="2116334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09601" y="2641599"/>
            <a:ext cx="1097279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dirty="0" smtClean="0"/>
              <a:t>C.d. </a:t>
            </a:r>
          </a:p>
          <a:p>
            <a:endParaRPr lang="pl-PL" sz="2300" dirty="0" smtClean="0"/>
          </a:p>
          <a:p>
            <a:r>
              <a:rPr lang="pl-PL" sz="2300" dirty="0" smtClean="0"/>
              <a:t>b</a:t>
            </a:r>
            <a:r>
              <a:rPr lang="pl-PL" sz="2300" dirty="0"/>
              <a:t>) Ze względu na charakter projektu i cel jego realizacji (walka z COVID-19) analiza wrażliwości i ryzyka nie ma wpływu na jego celowość i konieczność realizacji. W polu tym należy wskazać, iż przepływy pieniężne projektu składają się z dwóch czynników – nakładów inwestycyjnych oraz </a:t>
            </a:r>
            <a:r>
              <a:rPr lang="pl-PL" sz="2300" dirty="0" smtClean="0"/>
              <a:t>kosztów</a:t>
            </a:r>
            <a:endParaRPr lang="pl-PL" sz="2300" dirty="0"/>
          </a:p>
          <a:p>
            <a:endParaRPr lang="pl-PL" sz="2300" dirty="0" smtClean="0"/>
          </a:p>
          <a:p>
            <a:r>
              <a:rPr lang="pl-PL" sz="2300" dirty="0" smtClean="0"/>
              <a:t>Wyżej wymienione propozycje są PRZYKŁADOWE.</a:t>
            </a:r>
            <a:endParaRPr lang="pl-PL" sz="2300" dirty="0"/>
          </a:p>
          <a:p>
            <a:endParaRPr lang="pl-PL" sz="2300" dirty="0"/>
          </a:p>
          <a:p>
            <a:r>
              <a:rPr lang="pl-PL" sz="2300" dirty="0"/>
              <a:t> </a:t>
            </a:r>
            <a:r>
              <a:rPr lang="pl-PL" sz="2300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333005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40630"/>
              </p:ext>
            </p:extLst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09601" y="3426619"/>
            <a:ext cx="10972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300" dirty="0"/>
          </a:p>
          <a:p>
            <a:r>
              <a:rPr lang="pl-PL" sz="2300" dirty="0"/>
              <a:t> </a:t>
            </a:r>
            <a:r>
              <a:rPr lang="pl-PL" sz="2800" dirty="0" smtClean="0"/>
              <a:t>TAK!</a:t>
            </a:r>
          </a:p>
          <a:p>
            <a:r>
              <a:rPr lang="pl-PL" sz="2300" dirty="0" smtClean="0"/>
              <a:t>Ww. Opinia będzie oznaką spełnienia przez projekt warunku dostępowego dla naboru. </a:t>
            </a:r>
          </a:p>
          <a:p>
            <a:r>
              <a:rPr lang="pl-PL" sz="2300" dirty="0"/>
              <a:t>Udzielenie powyższej opinii leży w kompetencji Departamentu Zdrowia i odbywać się będzie na podstawie szczegółowych informacji dot. wydatków. </a:t>
            </a:r>
            <a:endParaRPr lang="pl-PL" sz="2300" dirty="0" smtClean="0"/>
          </a:p>
        </p:txBody>
      </p:sp>
    </p:spTree>
    <p:extLst>
      <p:ext uri="{BB962C8B-B14F-4D97-AF65-F5344CB8AC3E}">
        <p14:creationId xmlns:p14="http://schemas.microsoft.com/office/powerpoint/2010/main" val="10182062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889426"/>
              </p:ext>
            </p:extLst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45068" y="2704168"/>
            <a:ext cx="1097279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dirty="0" smtClean="0"/>
              <a:t>TAK!</a:t>
            </a:r>
          </a:p>
          <a:p>
            <a:r>
              <a:rPr lang="pl-PL" sz="2300" dirty="0" smtClean="0"/>
              <a:t>Kwota na dwa zadania jest łączna, wiec zobowiązani są Państwo złożyć jeden projekt, komasujący zadania związane zarówno z zakupem sprzętu medycznego, jak i środków ochrony osobistej (w przypadku, jeżeli tak było to rozbite na liście wnioskodawców).</a:t>
            </a:r>
            <a:endParaRPr lang="pl-PL" sz="2300" dirty="0"/>
          </a:p>
          <a:p>
            <a:r>
              <a:rPr lang="pl-PL" sz="2400" dirty="0"/>
              <a:t>Proszę jednak mieć na względzie, by wszystkie zakładane w projekcie wydatki mieściły się w ramach kosztów, które mogą być ponoszone z EFRR. Powyższe oznacza, że muszą je Państwo wpasować w którąś kategorię z wydatków kwalifikowalnych  i opisać ich niezbędność do walki z COVID w części C wniosku.</a:t>
            </a: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41372997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668736"/>
              </p:ext>
            </p:extLst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45068" y="2704168"/>
            <a:ext cx="109727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Wydatki na promocję mogą być uznane za </a:t>
            </a:r>
            <a:r>
              <a:rPr lang="pl-PL" sz="2800" dirty="0" smtClean="0"/>
              <a:t>kwalifikowalne i objęte dofinansowaniem pod warunkiem, że nie przekroczą Państwo ogólnej kwoty dofinansowania dla projektu wynikającej z listy </a:t>
            </a:r>
            <a:r>
              <a:rPr lang="pl-PL" sz="2800" dirty="0"/>
              <a:t>podmiotów uprawnionych do aplikowania</a:t>
            </a:r>
            <a:r>
              <a:rPr lang="pl-PL" sz="2800" dirty="0" smtClean="0"/>
              <a:t>.</a:t>
            </a:r>
          </a:p>
          <a:p>
            <a:r>
              <a:rPr lang="pl-PL" sz="2800" dirty="0" smtClean="0"/>
              <a:t>Jeżeli koszty promocji spowodowałyby przekroczenie kwoty ustalonego wsparcia to należy albo obniżyć poziom dofinansowania albo umieścić te wydatki po stronie niekwalifikowalnych.</a:t>
            </a:r>
          </a:p>
        </p:txBody>
      </p:sp>
    </p:spTree>
    <p:extLst>
      <p:ext uri="{BB962C8B-B14F-4D97-AF65-F5344CB8AC3E}">
        <p14:creationId xmlns:p14="http://schemas.microsoft.com/office/powerpoint/2010/main" val="1869714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875798"/>
              </p:ext>
            </p:extLst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09600" y="3059768"/>
            <a:ext cx="109727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Szpital może robić zakupy zgodnie z terminami wskazanymi w fiszce– jednakże dokonuje ich na własne ryzyko. Refundacja faktur nastąpi po podpisaniu umowy o dofinansowanie  i złożeniu przez wnioskodawcę wniosku o płatność. Kwalifikowalność wydatków, dla projektów przeznaczonych na walkę z COVID rozpoczęła się 1 lutego </a:t>
            </a:r>
            <a:r>
              <a:rPr lang="pl-PL" sz="2800" dirty="0" smtClean="0"/>
              <a:t>2020, </a:t>
            </a:r>
            <a:r>
              <a:rPr lang="pl-PL" sz="2800" dirty="0"/>
              <a:t>wiec z formalnego punktu widzenia zakupów mogą Państwo dokonywać.</a:t>
            </a: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69871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Formalne warunki konkursu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 składania wniosków od dnia 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20.04.2020 r.</a:t>
            </a: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(od godz. 07:00) do dnia 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30.04.2020 r.</a:t>
            </a: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pPr algn="just"/>
            <a:endParaRPr lang="pl-PL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Kwota przeznaczona na dofinansowanie projektów w konkursie:  </a:t>
            </a:r>
          </a:p>
          <a:p>
            <a:pPr marL="0" indent="0" algn="just">
              <a:buNone/>
            </a:pPr>
            <a:r>
              <a:rPr lang="pl-PL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		</a:t>
            </a:r>
            <a:r>
              <a:rPr lang="pl-PL" u="sng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zgodnie z załącznikiem !!</a:t>
            </a:r>
          </a:p>
          <a:p>
            <a:pPr marL="0" indent="0" algn="just">
              <a:buNone/>
            </a:pPr>
            <a:endParaRPr lang="pl-PL" u="sng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Maksymalny poziom dofinansowania: 85% kosztów kwalifikowalnych projektu + 10% Budżet państwa (nie więcej niż w załączniku). </a:t>
            </a:r>
          </a:p>
          <a:p>
            <a:pPr algn="just"/>
            <a:endParaRPr lang="pl-PL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203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964889"/>
              </p:ext>
            </p:extLst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09600" y="3059768"/>
            <a:ext cx="10972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Tak.</a:t>
            </a:r>
          </a:p>
        </p:txBody>
      </p:sp>
    </p:spTree>
    <p:extLst>
      <p:ext uri="{BB962C8B-B14F-4D97-AF65-F5344CB8AC3E}">
        <p14:creationId xmlns:p14="http://schemas.microsoft.com/office/powerpoint/2010/main" val="9522974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732397"/>
              </p:ext>
            </p:extLst>
          </p:nvPr>
        </p:nvGraphicFramePr>
        <p:xfrm>
          <a:off x="609600" y="909638"/>
          <a:ext cx="10972800" cy="2239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745067" y="3149600"/>
            <a:ext cx="102277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Wkład budżetu państwa może zostać ujęty już teraz, na etapie przygotowywania wniosków o dofinansowanie projektu. Zapisy regulaminu tego nie przywidywały, natomiast mając na względzie poczynione ustalenia między instytucjami, zaangażowanymi w realizację działań, skierowanych na walkę z COVID-19, podjęto decyzję o możliwości uwzględnienia tych środków już na etapie aplikowania o dofinansowanie</a:t>
            </a:r>
            <a:r>
              <a:rPr lang="pl-PL" sz="2400" dirty="0" smtClean="0"/>
              <a:t>.</a:t>
            </a:r>
          </a:p>
          <a:p>
            <a:r>
              <a:rPr lang="pl-PL" sz="2400" dirty="0" smtClean="0"/>
              <a:t>Montaż finansowy w projektach </a:t>
            </a:r>
            <a:r>
              <a:rPr lang="pl-PL" sz="2400" dirty="0" err="1" smtClean="0"/>
              <a:t>edzie</a:t>
            </a:r>
            <a:r>
              <a:rPr lang="pl-PL" sz="2400" dirty="0" smtClean="0"/>
              <a:t> wiec wyglądał następująco: </a:t>
            </a:r>
          </a:p>
          <a:p>
            <a:r>
              <a:rPr lang="pl-PL" sz="2400" dirty="0" smtClean="0"/>
              <a:t>EFRR – max 85%, Budżet państwa  -10%, środki własne – pozostała część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547647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i odpowiedzi: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416109"/>
              </p:ext>
            </p:extLst>
          </p:nvPr>
        </p:nvGraphicFramePr>
        <p:xfrm>
          <a:off x="609600" y="1163638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09601" y="2551768"/>
            <a:ext cx="109727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Tak. Obowiązuje 5 letni okres trwałości. Zgodnie ze wzorem umowy o dofinansowanie: </a:t>
            </a:r>
            <a:endParaRPr lang="pl-PL" sz="2000" dirty="0" smtClean="0"/>
          </a:p>
          <a:p>
            <a:endParaRPr lang="pl-PL" sz="2000" dirty="0"/>
          </a:p>
          <a:p>
            <a:pPr lvl="0"/>
            <a:r>
              <a:rPr lang="pl-PL" sz="2000" i="1" dirty="0"/>
              <a:t>§ 7: 1. Beneficjent zobowiązuje się zgodnie z art. 71 rozporządzenia ogólnego do utrzymania trwałości projektu, w tym trwałości finansowej, oraz nieprzenoszenia działalności poza obszar objęty programem.</a:t>
            </a:r>
            <a:endParaRPr lang="pl-PL" sz="2000" dirty="0"/>
          </a:p>
          <a:p>
            <a:pPr lvl="0"/>
            <a:r>
              <a:rPr lang="pl-PL" sz="2000" i="1" dirty="0"/>
              <a:t>2. Beneficjent jest zobowiązany do niezwłocznego pisemnego poinformowania IZ RPO WSL o wszelkich okolicznościach, które spowodowały lub mogą spowodować nieutrzymanie trwałości projektu, zmianę kwalifikowalności wydatków w okresie trwałości projektu, w tym zmiany powodujące możliwość odzyskania przez beneficjenta podatku od towarów i usług, który stanowił wydatek kwalifikowalny w okresie realizacji projektu.</a:t>
            </a:r>
            <a:endParaRPr lang="pl-PL" sz="2000" dirty="0"/>
          </a:p>
          <a:p>
            <a:pPr lvl="0"/>
            <a:r>
              <a:rPr lang="pl-PL" sz="2000" i="1" dirty="0"/>
              <a:t>§ 22: W przypadku zakupu w ramach projektu rzeczy ruchomych beneficjent oświadcza, że rzeczy będą użytkowane przez cały okres trwałości projektu lub okres związany z amortyzacją danego sprzętu </a:t>
            </a:r>
            <a:r>
              <a:rPr lang="pl-PL" sz="2000" i="1" dirty="0" smtClean="0"/>
              <a:t>ruchomego</a:t>
            </a:r>
            <a:r>
              <a:rPr lang="pl-PL" sz="2000" i="1" dirty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371682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Dokumenty, z którymi warto się zapoznać 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3983039"/>
          </a:xfrm>
        </p:spPr>
        <p:txBody>
          <a:bodyPr/>
          <a:lstStyle/>
          <a:p>
            <a:pPr marL="0" indent="0">
              <a:buNone/>
            </a:pPr>
            <a:endParaRPr lang="pl-PL" sz="28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Regulamin konkursu (zasady składania wniosków, wskaźniki, warunki formalne, kryteria oceny, dokumenty niezbędne do podpisania umowy);</a:t>
            </a:r>
          </a:p>
          <a:p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USTAWA </a:t>
            </a:r>
            <a:r>
              <a:rPr 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 dnia 2 marca 2020 r. o szczególnych rozwiązaniach związanych z zapobieganiem, przeciwdziałaniem i zwalczaniem COVID-19, innych chorób zakaźnych oraz wywołanych nimi sytuacji kryzysowych </a:t>
            </a:r>
          </a:p>
          <a:p>
            <a:r>
              <a:rPr 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Ustawa </a:t>
            </a:r>
            <a:r>
              <a:rPr 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 dnia 4 kwietnia o szczególnych rozwiązaniach wspierających realizację programów operacyjnych w związku z wystąpieniem COVID-19 w 2020 r. </a:t>
            </a:r>
            <a:endParaRPr lang="pl-PL" sz="24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Komunikat Komisji - Wytyczne Komisji Europejskiej w sprawie stosowania ram dotyczących zamówień publicznych w sytuacji nadzwyczajnej związanej z kryzysem wywołanym epidemią COVID-19 (2020/C 108 I/01). </a:t>
            </a:r>
          </a:p>
          <a:p>
            <a:pPr marL="0" indent="0">
              <a:buNone/>
            </a:pPr>
            <a:endParaRPr lang="pl-PL" sz="24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21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28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Dziękujemy za uwagę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4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Więcej na: rpo.slaskie.pl</a:t>
            </a:r>
          </a:p>
          <a:p>
            <a:pPr marL="0" indent="0">
              <a:buNone/>
            </a:pPr>
            <a:r>
              <a:rPr lang="pl-PL" sz="40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Wszelkie pytania: </a:t>
            </a:r>
          </a:p>
          <a:p>
            <a:pPr marL="0" indent="0">
              <a:buNone/>
            </a:pPr>
            <a:r>
              <a:rPr lang="pl-PL" sz="4000" dirty="0" smtClean="0">
                <a:latin typeface="Microsoft Sans Serif" panose="020B0604020202020204" pitchFamily="34" charset="0"/>
                <a:cs typeface="Microsoft Sans Serif" panose="020B0604020202020204" pitchFamily="34" charset="0"/>
                <a:hlinkClick r:id="rId3"/>
              </a:rPr>
              <a:t>amarciniak@slaskie.pl</a:t>
            </a:r>
            <a:endPara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4000" dirty="0" smtClean="0">
                <a:latin typeface="Microsoft Sans Serif" panose="020B0604020202020204" pitchFamily="34" charset="0"/>
                <a:cs typeface="Microsoft Sans Serif" panose="020B0604020202020204" pitchFamily="34" charset="0"/>
                <a:hlinkClick r:id="rId4"/>
              </a:rPr>
              <a:t>iwoczka@slaskie.pl</a:t>
            </a:r>
            <a:endPara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4000" dirty="0" smtClean="0">
                <a:latin typeface="Microsoft Sans Serif" panose="020B0604020202020204" pitchFamily="34" charset="0"/>
                <a:cs typeface="Microsoft Sans Serif" panose="020B0604020202020204" pitchFamily="34" charset="0"/>
                <a:hlinkClick r:id="rId5"/>
              </a:rPr>
              <a:t>jdabek@slaskie.pl</a:t>
            </a:r>
            <a:endParaRPr lang="pl-PL" sz="4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4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291012"/>
            <a:ext cx="11239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7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289681"/>
            <a:ext cx="10972800" cy="4701017"/>
          </a:xfrm>
        </p:spPr>
        <p:txBody>
          <a:bodyPr/>
          <a:lstStyle/>
          <a:p>
            <a:pPr marL="0" indent="0">
              <a:buNone/>
            </a:pPr>
            <a:endParaRPr lang="pl-PL" sz="18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1. Interwencja wynika </a:t>
            </a:r>
            <a:r>
              <a:rPr 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 aktualnej sytuacji </a:t>
            </a:r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epidemicznej </a:t>
            </a:r>
            <a:r>
              <a:rPr lang="pl-PL" sz="2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i jest skierowana na poprawę sytuacji w związku z </a:t>
            </a:r>
            <a:r>
              <a:rPr lang="pl-PL" sz="2400" dirty="0" err="1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koronawirusem</a:t>
            </a:r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 </a:t>
            </a:r>
            <a:r>
              <a:rPr lang="pl-PL" sz="2400" u="sng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Potwierdzeniem </a:t>
            </a:r>
            <a:r>
              <a:rPr lang="pl-PL" sz="2400" u="sng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zgodności projektu z ww. warunkiem - jest pozytywna opinia Departamentu Zdrowia Urzędu </a:t>
            </a:r>
            <a:r>
              <a:rPr lang="pl-PL" sz="2400" u="sng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Marszałkowskiego Województwa </a:t>
            </a:r>
            <a:r>
              <a:rPr lang="pl-PL" sz="2400" u="sng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Śląskiego, którą Wnioskodawca zobowiązany jest dołączyć do wniosku o dofinansowanie.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38200" y="662322"/>
            <a:ext cx="10515600" cy="90350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Ograniczenia i limity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Objaśnienie ze strzałką w górę 1"/>
          <p:cNvSpPr/>
          <p:nvPr/>
        </p:nvSpPr>
        <p:spPr>
          <a:xfrm>
            <a:off x="609600" y="4538133"/>
            <a:ext cx="10972800" cy="18796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Podejmowane działania muszą bezpośrednio wynikać z zagrożenia tym wirusem. Niedopuszczalna jest realizacja inwestycji wynikająca z innych celów czy innych przyczyn</a:t>
            </a:r>
            <a:r>
              <a:rPr lang="pl-PL" dirty="0" smtClean="0"/>
              <a:t>. </a:t>
            </a:r>
          </a:p>
          <a:p>
            <a:pPr algn="ctr"/>
            <a:r>
              <a:rPr lang="pl-PL" dirty="0" smtClean="0"/>
              <a:t>Opinia DZ  - warunkiem formalnym w naborze!!!!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174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289681"/>
            <a:ext cx="10972800" cy="4701017"/>
          </a:xfrm>
        </p:spPr>
        <p:txBody>
          <a:bodyPr/>
          <a:lstStyle/>
          <a:p>
            <a:pPr marL="0" indent="0">
              <a:buNone/>
            </a:pPr>
            <a:endParaRPr lang="pl-PL" sz="18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2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2. </a:t>
            </a:r>
            <a:r>
              <a:rPr lang="pl-PL" dirty="0" smtClean="0"/>
              <a:t>W </a:t>
            </a:r>
            <a:r>
              <a:rPr lang="pl-PL" dirty="0"/>
              <a:t>naborze mogą brać udział tylko podmioty, uzgodnione w ramach działań koordynacyjnych z Wojewodą Śląskim. 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38200" y="662322"/>
            <a:ext cx="10515600" cy="90350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Ograniczenia i limity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Objaśnienie ze strzałką w górę 5"/>
          <p:cNvSpPr/>
          <p:nvPr/>
        </p:nvSpPr>
        <p:spPr>
          <a:xfrm>
            <a:off x="660400" y="2658533"/>
            <a:ext cx="10744200" cy="345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/>
              <a:t>Zamknięty i ustalony katalog wnioskodawców!!!</a:t>
            </a:r>
          </a:p>
          <a:p>
            <a:pPr algn="ctr"/>
            <a:r>
              <a:rPr lang="pl-PL" sz="2800" dirty="0" smtClean="0"/>
              <a:t>Nie trzeba składać </a:t>
            </a:r>
            <a:r>
              <a:rPr lang="pl-PL" sz="2800" dirty="0"/>
              <a:t>ż</a:t>
            </a:r>
            <a:r>
              <a:rPr lang="pl-PL" sz="2800" dirty="0" smtClean="0"/>
              <a:t>adnego dokumentu potwierdzającego, ale trzeba być na liście, przyjętej przez Zarząd Województwa, uzgodnionej z Wojewodą Śląskim i stanowiącej załącznik do ogłoszenia o konkursie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88516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289681"/>
            <a:ext cx="10972800" cy="4701017"/>
          </a:xfrm>
        </p:spPr>
        <p:txBody>
          <a:bodyPr/>
          <a:lstStyle/>
          <a:p>
            <a:pPr marL="0" indent="0">
              <a:buNone/>
            </a:pPr>
            <a:endParaRPr lang="pl-PL" sz="18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cs typeface="Microsoft Sans Serif" panose="020B0604020202020204" pitchFamily="34" charset="0"/>
              </a:rPr>
              <a:t>3</a:t>
            </a: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 </a:t>
            </a:r>
            <a:r>
              <a:rPr lang="pl-PL" dirty="0" smtClean="0"/>
              <a:t>Wnioskodawca dysponuje </a:t>
            </a:r>
            <a:r>
              <a:rPr lang="pl-PL" dirty="0"/>
              <a:t>administracyjną, finansową i operacyjną zdolnością do zrealizowania projektu</a:t>
            </a:r>
            <a:r>
              <a:rPr lang="pl-PL" dirty="0" smtClean="0"/>
              <a:t>, w </a:t>
            </a:r>
            <a:r>
              <a:rPr lang="pl-PL" dirty="0"/>
              <a:t>tym dostarczenia w wyniku jego realizacji deklarowanych produktów lub usług w deklarowanym terminie, zgodnie z założonym planem </a:t>
            </a:r>
            <a:r>
              <a:rPr lang="pl-PL" dirty="0" smtClean="0"/>
              <a:t>finansowym (należy opisać w polu B.12)  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4. Wnioskodawca musi </a:t>
            </a:r>
            <a:r>
              <a:rPr lang="pl-PL" dirty="0"/>
              <a:t>posiadać zdolność do utrzymania rezultatów projektu pod względem organizacyjnym, finansowym i </a:t>
            </a:r>
            <a:r>
              <a:rPr lang="pl-PL" dirty="0" smtClean="0"/>
              <a:t>technicznym</a:t>
            </a:r>
            <a:r>
              <a:rPr lang="pl-PL" dirty="0"/>
              <a:t> </a:t>
            </a:r>
            <a:r>
              <a:rPr lang="pl-PL" dirty="0" smtClean="0"/>
              <a:t>(należy opisać w polu B.10)</a:t>
            </a:r>
          </a:p>
          <a:p>
            <a:pPr marL="0" indent="0">
              <a:buNone/>
            </a:pPr>
            <a:r>
              <a:rPr lang="pl-PL" dirty="0"/>
              <a:t>5. Projekt jest zgodny z zasadą </a:t>
            </a:r>
            <a:r>
              <a:rPr lang="pl-PL" dirty="0" err="1"/>
              <a:t>deinstytucjonalizacji</a:t>
            </a:r>
            <a:r>
              <a:rPr lang="pl-PL" dirty="0"/>
              <a:t>.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38200" y="662322"/>
            <a:ext cx="10515600" cy="90350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Ograniczenia i limity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8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Jak będą oceniane projekty?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Weryfikacja warunków formalnych (termin złożenia wniosku, forma i miejsce, podpisy, kompletność załączników)</a:t>
            </a:r>
          </a:p>
          <a:p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formalna - kryteria formalne;</a:t>
            </a:r>
          </a:p>
          <a:p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Wybór do dofinansowania </a:t>
            </a:r>
          </a:p>
          <a:p>
            <a:endParaRPr lang="pl-PL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Planuje się rozstrzygnięcie w okolicach czerwca 2020 r. </a:t>
            </a:r>
          </a:p>
          <a:p>
            <a:pPr marL="0" indent="0">
              <a:buNone/>
            </a:pPr>
            <a:r>
              <a:rPr lang="pl-PL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endParaRPr lang="pl-PL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9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868363"/>
          </a:xfrm>
        </p:spPr>
        <p:txBody>
          <a:bodyPr/>
          <a:lstStyle/>
          <a:p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</a:t>
            </a:r>
            <a:r>
              <a:rPr lang="pl-PL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przeprowadzenia oceny – warunki formalne</a:t>
            </a:r>
            <a:endParaRPr lang="pl-PL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4"/>
          </a:xfrm>
        </p:spPr>
        <p:txBody>
          <a:bodyPr/>
          <a:lstStyle/>
          <a:p>
            <a:pPr marL="0" lvl="0" indent="0">
              <a:spcBef>
                <a:spcPct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 dirty="0">
              <a:solidFill>
                <a:prstClr val="black"/>
              </a:solidFill>
              <a:latin typeface="Lato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802673"/>
            <a:ext cx="10972800" cy="472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29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868363"/>
          </a:xfrm>
        </p:spPr>
        <p:txBody>
          <a:bodyPr/>
          <a:lstStyle/>
          <a:p>
            <a:r>
              <a:rPr lang="pl-PL" b="1" dirty="0" smtClean="0">
                <a:cs typeface="Microsoft Sans Serif" panose="020B0604020202020204" pitchFamily="34" charset="0"/>
              </a:rPr>
              <a:t>Załączniki wymagane</a:t>
            </a:r>
            <a:endParaRPr lang="pl-PL" b="1" dirty="0">
              <a:cs typeface="Microsoft Sans Serif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422400"/>
            <a:ext cx="10972800" cy="4997449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pl-PL" altLang="pl-PL" sz="2400" b="1" dirty="0" smtClean="0">
                <a:solidFill>
                  <a:prstClr val="black"/>
                </a:solidFill>
                <a:cs typeface="Microsoft Sans Serif" panose="020B0604020202020204" pitchFamily="34" charset="0"/>
              </a:rPr>
              <a:t>Załączniki wymagane na etapie składania wniosku o dofinansowanie </a:t>
            </a:r>
            <a:r>
              <a:rPr lang="pl-PL" altLang="pl-PL" sz="2400" dirty="0" smtClean="0">
                <a:solidFill>
                  <a:prstClr val="black"/>
                </a:solidFill>
                <a:cs typeface="Microsoft Sans Serif" panose="020B0604020202020204" pitchFamily="34" charset="0"/>
              </a:rPr>
              <a:t>: </a:t>
            </a:r>
            <a:endParaRPr lang="pl-PL" altLang="pl-PL" sz="2300" dirty="0" smtClean="0">
              <a:solidFill>
                <a:prstClr val="black"/>
              </a:solidFill>
              <a:cs typeface="Microsoft Sans Serif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400" dirty="0">
                <a:solidFill>
                  <a:prstClr val="black"/>
                </a:solidFill>
                <a:cs typeface="Microsoft Sans Serif" panose="020B0604020202020204" pitchFamily="34" charset="0"/>
              </a:rPr>
              <a:t>Dokumentacja </a:t>
            </a:r>
            <a:r>
              <a:rPr lang="pl-PL" altLang="pl-PL" sz="2400" dirty="0" smtClean="0">
                <a:solidFill>
                  <a:prstClr val="black"/>
                </a:solidFill>
                <a:cs typeface="Microsoft Sans Serif" panose="020B0604020202020204" pitchFamily="34" charset="0"/>
              </a:rPr>
              <a:t>techniczna (uproszczona);</a:t>
            </a:r>
            <a:endParaRPr lang="pl-PL" altLang="pl-PL" sz="2400" dirty="0">
              <a:solidFill>
                <a:prstClr val="black"/>
              </a:solidFill>
              <a:cs typeface="Microsoft Sans Serif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400" dirty="0" smtClean="0">
                <a:solidFill>
                  <a:prstClr val="black"/>
                </a:solidFill>
                <a:cs typeface="Microsoft Sans Serif" panose="020B0604020202020204" pitchFamily="34" charset="0"/>
              </a:rPr>
              <a:t>Oświadczenie </a:t>
            </a:r>
            <a:r>
              <a:rPr lang="pl-PL" altLang="pl-PL" sz="2400" dirty="0">
                <a:solidFill>
                  <a:prstClr val="black"/>
                </a:solidFill>
                <a:cs typeface="Microsoft Sans Serif" panose="020B0604020202020204" pitchFamily="34" charset="0"/>
              </a:rPr>
              <a:t>o prawie dysponowania nieruchomością na cele budowlane/na cele realizacji projektu oraz w okresie trwałości (wypełnione zgodnie z wzorem dołączonym do ogłoszenia</a:t>
            </a:r>
            <a:r>
              <a:rPr lang="pl-PL" altLang="pl-PL" sz="2400" dirty="0" smtClean="0">
                <a:solidFill>
                  <a:prstClr val="black"/>
                </a:solidFill>
                <a:cs typeface="Microsoft Sans Serif" panose="020B0604020202020204" pitchFamily="34" charset="0"/>
              </a:rPr>
              <a:t>);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400" dirty="0" smtClean="0">
                <a:solidFill>
                  <a:prstClr val="black"/>
                </a:solidFill>
                <a:cs typeface="Microsoft Sans Serif" panose="020B0604020202020204" pitchFamily="34" charset="0"/>
              </a:rPr>
              <a:t>Oświadczenie </a:t>
            </a:r>
            <a:r>
              <a:rPr lang="pl-PL" altLang="pl-PL" sz="2400" dirty="0">
                <a:solidFill>
                  <a:prstClr val="black"/>
                </a:solidFill>
                <a:cs typeface="Microsoft Sans Serif" panose="020B0604020202020204" pitchFamily="34" charset="0"/>
              </a:rPr>
              <a:t>VAT (wypełniony zgodnie ze wzorem dołączonym do ogłoszenia) – dotyczy jeżeli w punkcie A.1.3 wniosku na pytanie: Czy podmiot ma możliwość odzyskania podatku VAT w projekcie? jest zaznaczona odpowiedź NIE/częściowo;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400" dirty="0" smtClean="0">
                <a:solidFill>
                  <a:prstClr val="black"/>
                </a:solidFill>
                <a:cs typeface="Microsoft Sans Serif" panose="020B0604020202020204" pitchFamily="34" charset="0"/>
              </a:rPr>
              <a:t>Zaświadczenie/opinia </a:t>
            </a:r>
            <a:r>
              <a:rPr lang="pl-PL" altLang="pl-PL" sz="2400" dirty="0">
                <a:solidFill>
                  <a:prstClr val="black"/>
                </a:solidFill>
                <a:cs typeface="Microsoft Sans Serif" panose="020B0604020202020204" pitchFamily="34" charset="0"/>
              </a:rPr>
              <a:t>Departamentu Zdrowia UMWSL dot. spełnienia warunku dostępu;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 dirty="0">
              <a:solidFill>
                <a:prstClr val="black"/>
              </a:solidFill>
              <a:latin typeface="Lato"/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1036818"/>
      </p:ext>
    </p:extLst>
  </p:cSld>
  <p:clrMapOvr>
    <a:masterClrMapping/>
  </p:clrMapOvr>
</p:sld>
</file>

<file path=ppt/theme/theme1.xml><?xml version="1.0" encoding="utf-8"?>
<a:theme xmlns:a="http://schemas.openxmlformats.org/drawingml/2006/main" name="1_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3" ma:contentTypeDescription="Utwórz nowy dokument." ma:contentTypeScope="" ma:versionID="481187e7aaeb353b9b60f5d54579d918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922f978345941f512f712b57afd4d28f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DE47DA-3AA7-4D26-9BFA-2075C32D5C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4DF420-1D95-4194-B62F-0A6AFD69B9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47D8F5-B668-4F5F-B6F0-0A0B51F31158}">
  <ds:schemaRefs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d47a4560-aee9-43e8-973f-2abd655c26a0"/>
    <ds:schemaRef ds:uri="http://www.w3.org/XML/1998/namespace"/>
    <ds:schemaRef ds:uri="http://schemas.microsoft.com/office/infopath/2007/PartnerControls"/>
    <ds:schemaRef ds:uri="d4f64a22-a125-4b7a-afce-4a30c86a8f7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4467</TotalTime>
  <Words>2986</Words>
  <Application>Microsoft Office PowerPoint</Application>
  <PresentationFormat>Panoramiczny</PresentationFormat>
  <Paragraphs>267</Paragraphs>
  <Slides>34</Slides>
  <Notes>34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34</vt:i4>
      </vt:variant>
    </vt:vector>
  </HeadingPairs>
  <TitlesOfParts>
    <vt:vector size="43" baseType="lpstr">
      <vt:lpstr>Arial</vt:lpstr>
      <vt:lpstr>Calibri</vt:lpstr>
      <vt:lpstr>Lato</vt:lpstr>
      <vt:lpstr>Microsoft Sans Serif</vt:lpstr>
      <vt:lpstr>Sans</vt:lpstr>
      <vt:lpstr>Times New Roman</vt:lpstr>
      <vt:lpstr>1_tlo1</vt:lpstr>
      <vt:lpstr>tlo1</vt:lpstr>
      <vt:lpstr>2_tlo1</vt:lpstr>
      <vt:lpstr>Spotkanie informacyjne nabór  nr RPSL.10.01.00-IZ.01-24-395/20 Działanie10.1 Infrastruktura ochrony zdrowia Regionalny Program Operacyjny Województwa Śląskiego 2014-2020  </vt:lpstr>
      <vt:lpstr> Działanie 10.1</vt:lpstr>
      <vt:lpstr>Formalne warunki konkursu</vt:lpstr>
      <vt:lpstr>Prezentacja programu PowerPoint</vt:lpstr>
      <vt:lpstr>Prezentacja programu PowerPoint</vt:lpstr>
      <vt:lpstr>Prezentacja programu PowerPoint</vt:lpstr>
      <vt:lpstr>Jak będą oceniane projekty?</vt:lpstr>
      <vt:lpstr>Sposób przeprowadzenia oceny – warunki formalne</vt:lpstr>
      <vt:lpstr>Załączniki wymagane</vt:lpstr>
      <vt:lpstr>Załączniki wymagane</vt:lpstr>
      <vt:lpstr>Sposób przeprowadzenia oceny – kryteria formalne</vt:lpstr>
      <vt:lpstr>Sposób przeprowadzenia oceny – kryteria formalne c.d.</vt:lpstr>
      <vt:lpstr>Kwalifikowalność wydatków</vt:lpstr>
      <vt:lpstr>Wydatki niekwalifikowalne</vt:lpstr>
      <vt:lpstr>WSKAŹNIKI PRODUKTU </vt:lpstr>
      <vt:lpstr>WSKAŹNIKI COVID </vt:lpstr>
      <vt:lpstr>Dokumenty niezbędne do podpisania umowy </vt:lpstr>
      <vt:lpstr>Dokumenty niezbędne do podpisania umowy </vt:lpstr>
      <vt:lpstr>Pytania i odpowiedzi: </vt:lpstr>
      <vt:lpstr>Pytania i odpowiedzi: </vt:lpstr>
      <vt:lpstr>Pytania i odpowiedzi: </vt:lpstr>
      <vt:lpstr>Pytania i odpowiedzi: </vt:lpstr>
      <vt:lpstr>Pytania i odpowiedzi: </vt:lpstr>
      <vt:lpstr>Pytania i odpowiedzi: </vt:lpstr>
      <vt:lpstr>Pytania i odpowiedzi: </vt:lpstr>
      <vt:lpstr>Pytania i odpowiedzi: </vt:lpstr>
      <vt:lpstr>Pytania i odpowiedzi: </vt:lpstr>
      <vt:lpstr>Pytania i odpowiedzi: </vt:lpstr>
      <vt:lpstr>Pytania i odpowiedzi: </vt:lpstr>
      <vt:lpstr>Pytania i odpowiedzi: </vt:lpstr>
      <vt:lpstr>Pytania i odpowiedzi: </vt:lpstr>
      <vt:lpstr>Pytania i odpowiedzi: </vt:lpstr>
      <vt:lpstr> Dokumenty, z którymi warto się zapoznać </vt:lpstr>
      <vt:lpstr> 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 związane z ogłoszeniem konkursu nr RPSL.01.01.00-IZ.01-24-078/16 w ramach Osi priorytetowej I - Nowoczesna gospodarka, Działanie 1.1 - Kluczowa dla regionu infrastruktura badawcza Regionalnego Programu Operacyjnego Województwa Śląskiego 2014-2020</dc:title>
  <dc:creator>Siembab Paweł</dc:creator>
  <cp:lastModifiedBy>Wnuk Iwona</cp:lastModifiedBy>
  <cp:revision>280</cp:revision>
  <cp:lastPrinted>2020-03-05T13:44:21Z</cp:lastPrinted>
  <dcterms:created xsi:type="dcterms:W3CDTF">2016-10-10T07:04:20Z</dcterms:created>
  <dcterms:modified xsi:type="dcterms:W3CDTF">2020-04-23T12:47:04Z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