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2" r:id="rId2"/>
    <p:sldMasterId id="2147483677" r:id="rId3"/>
  </p:sldMasterIdLst>
  <p:notesMasterIdLst>
    <p:notesMasterId r:id="rId37"/>
  </p:notesMasterIdLst>
  <p:handoutMasterIdLst>
    <p:handoutMasterId r:id="rId38"/>
  </p:handoutMasterIdLst>
  <p:sldIdLst>
    <p:sldId id="256" r:id="rId4"/>
    <p:sldId id="291" r:id="rId5"/>
    <p:sldId id="257" r:id="rId6"/>
    <p:sldId id="260" r:id="rId7"/>
    <p:sldId id="299" r:id="rId8"/>
    <p:sldId id="297" r:id="rId9"/>
    <p:sldId id="302" r:id="rId10"/>
    <p:sldId id="305" r:id="rId11"/>
    <p:sldId id="314" r:id="rId12"/>
    <p:sldId id="313" r:id="rId13"/>
    <p:sldId id="304" r:id="rId14"/>
    <p:sldId id="307" r:id="rId15"/>
    <p:sldId id="306" r:id="rId16"/>
    <p:sldId id="308" r:id="rId17"/>
    <p:sldId id="309" r:id="rId18"/>
    <p:sldId id="303" r:id="rId19"/>
    <p:sldId id="317" r:id="rId20"/>
    <p:sldId id="311" r:id="rId21"/>
    <p:sldId id="316" r:id="rId22"/>
    <p:sldId id="315" r:id="rId23"/>
    <p:sldId id="340" r:id="rId24"/>
    <p:sldId id="341" r:id="rId25"/>
    <p:sldId id="342" r:id="rId26"/>
    <p:sldId id="343" r:id="rId27"/>
    <p:sldId id="338" r:id="rId28"/>
    <p:sldId id="301" r:id="rId29"/>
    <p:sldId id="318" r:id="rId30"/>
    <p:sldId id="319" r:id="rId31"/>
    <p:sldId id="320" r:id="rId32"/>
    <p:sldId id="336" r:id="rId33"/>
    <p:sldId id="339" r:id="rId34"/>
    <p:sldId id="296" r:id="rId35"/>
    <p:sldId id="288" r:id="rId36"/>
  </p:sldIdLst>
  <p:sldSz cx="12192000" cy="6858000"/>
  <p:notesSz cx="6669088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emyjski Michał" initials="NM" lastIdx="41" clrIdx="0">
    <p:extLst>
      <p:ext uri="{19B8F6BF-5375-455C-9EA6-DF929625EA0E}">
        <p15:presenceInfo xmlns:p15="http://schemas.microsoft.com/office/powerpoint/2012/main" userId="S-1-5-21-833596994-3496505273-2944068786-1547" providerId="AD"/>
      </p:ext>
    </p:extLst>
  </p:cmAuthor>
  <p:cmAuthor id="2" name="Piórkowska Magdalena" initials="PM" lastIdx="34" clrIdx="1">
    <p:extLst>
      <p:ext uri="{19B8F6BF-5375-455C-9EA6-DF929625EA0E}">
        <p15:presenceInfo xmlns:p15="http://schemas.microsoft.com/office/powerpoint/2012/main" userId="S-1-5-21-833596994-3496505273-2944068786-5105" providerId="AD"/>
      </p:ext>
    </p:extLst>
  </p:cmAuthor>
  <p:cmAuthor id="3" name="Jamrozowicz Sebastian" initials="JS" lastIdx="4" clrIdx="2">
    <p:extLst>
      <p:ext uri="{19B8F6BF-5375-455C-9EA6-DF929625EA0E}">
        <p15:presenceInfo xmlns:p15="http://schemas.microsoft.com/office/powerpoint/2012/main" userId="S-1-5-21-833596994-3496505273-2944068786-1302" providerId="AD"/>
      </p:ext>
    </p:extLst>
  </p:cmAuthor>
  <p:cmAuthor id="4" name="Marzena Jamróz" initials="MJ" lastIdx="6" clrIdx="3">
    <p:extLst>
      <p:ext uri="{19B8F6BF-5375-455C-9EA6-DF929625EA0E}">
        <p15:presenceInfo xmlns:p15="http://schemas.microsoft.com/office/powerpoint/2012/main" userId="Marzena Jamró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562" autoAdjust="0"/>
    <p:restoredTop sz="66590" autoAdjust="0"/>
  </p:normalViewPr>
  <p:slideViewPr>
    <p:cSldViewPr snapToGrid="0">
      <p:cViewPr varScale="1">
        <p:scale>
          <a:sx n="77" d="100"/>
          <a:sy n="77" d="100"/>
        </p:scale>
        <p:origin x="1140" y="96"/>
      </p:cViewPr>
      <p:guideLst>
        <p:guide orient="horz" pos="252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FF93AE-CDF3-4401-9272-ED380A25527D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2B27C1C3-81AE-4B89-8018-7D47AA2E76E6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świadczona za pomocą Internetu lub sieci elektronicznej</a:t>
          </a:r>
          <a:endParaRPr lang="pl-PL" sz="20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E199F61B-0C48-4F58-BFAD-8ED01EE65565}" type="parTrans" cxnId="{3FDB05B1-720F-4C26-B650-74566BBC47A5}">
      <dgm:prSet/>
      <dgm:spPr/>
      <dgm:t>
        <a:bodyPr/>
        <a:lstStyle/>
        <a:p>
          <a:endParaRPr lang="pl-PL"/>
        </a:p>
      </dgm:t>
    </dgm:pt>
    <dgm:pt modelId="{85BB42A4-6F68-4522-8B35-A64C2E0F70D5}" type="sibTrans" cxnId="{3FDB05B1-720F-4C26-B650-74566BBC47A5}">
      <dgm:prSet/>
      <dgm:spPr/>
      <dgm:t>
        <a:bodyPr/>
        <a:lstStyle/>
        <a:p>
          <a:endParaRPr lang="pl-PL"/>
        </a:p>
      </dgm:t>
    </dgm:pt>
    <dgm:pt modelId="{39D44E29-DB98-4FBC-8863-D8DDE2578423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świadczona na rzecz podmiotów zewnętrznych lub wewnątrzadministracyjna:  A2C (np. skierowana do mieszkańców / pacjentów), A2B (skierowana do przedsiębiorców) lub A2A (pomiędzy instytucjami) </a:t>
          </a:r>
          <a:endParaRPr lang="pl-PL" sz="20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1228C611-BB3B-4754-B54C-0B2503065FCE}" type="parTrans" cxnId="{92C96AFB-D2EA-43F9-95E0-C640BA819914}">
      <dgm:prSet/>
      <dgm:spPr/>
      <dgm:t>
        <a:bodyPr/>
        <a:lstStyle/>
        <a:p>
          <a:endParaRPr lang="pl-PL"/>
        </a:p>
      </dgm:t>
    </dgm:pt>
    <dgm:pt modelId="{CB07E7E3-5812-4F3D-BF67-80DA0C5692E9}" type="sibTrans" cxnId="{92C96AFB-D2EA-43F9-95E0-C640BA819914}">
      <dgm:prSet/>
      <dgm:spPr/>
      <dgm:t>
        <a:bodyPr/>
        <a:lstStyle/>
        <a:p>
          <a:endParaRPr lang="pl-PL"/>
        </a:p>
      </dgm:t>
    </dgm:pt>
    <dgm:pt modelId="{F2C09B29-728E-4992-9E00-94A191F9224F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zakres podmiotowy i przedmiotowy usługi publicznej wynika z aktów prawa powszechnie obowiązującego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7F845971-1D1D-4A38-B856-3C31726B556C}" type="parTrans" cxnId="{AFC8DF39-BDE3-4E8D-AD73-577D390E5D09}">
      <dgm:prSet/>
      <dgm:spPr/>
      <dgm:t>
        <a:bodyPr/>
        <a:lstStyle/>
        <a:p>
          <a:endParaRPr lang="pl-PL"/>
        </a:p>
      </dgm:t>
    </dgm:pt>
    <dgm:pt modelId="{152CE2B3-102C-4DCD-AEE5-C9C977CD14EE}" type="sibTrans" cxnId="{AFC8DF39-BDE3-4E8D-AD73-577D390E5D09}">
      <dgm:prSet/>
      <dgm:spPr/>
      <dgm:t>
        <a:bodyPr/>
        <a:lstStyle/>
        <a:p>
          <a:endParaRPr lang="pl-PL"/>
        </a:p>
      </dgm:t>
    </dgm:pt>
    <dgm:pt modelId="{5FDB7BFD-841E-4B45-83D8-7DBCF969D29B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Świadczenie na odległość - bez jednoczesnej obecności stron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AF20479B-4171-41FF-845A-73C74AE2144C}" type="parTrans" cxnId="{04ACE161-4FBE-42C1-A6B0-B12F67357EB8}">
      <dgm:prSet/>
      <dgm:spPr/>
      <dgm:t>
        <a:bodyPr/>
        <a:lstStyle/>
        <a:p>
          <a:endParaRPr lang="pl-PL"/>
        </a:p>
      </dgm:t>
    </dgm:pt>
    <dgm:pt modelId="{24F3039A-51F7-4E41-BFD8-F4BD6D69748D}" type="sibTrans" cxnId="{04ACE161-4FBE-42C1-A6B0-B12F67357EB8}">
      <dgm:prSet/>
      <dgm:spPr/>
      <dgm:t>
        <a:bodyPr/>
        <a:lstStyle/>
        <a:p>
          <a:endParaRPr lang="pl-PL"/>
        </a:p>
      </dgm:t>
    </dgm:pt>
    <dgm:pt modelId="{076A35EF-CE69-4312-AAB1-8A8143483126}" type="pres">
      <dgm:prSet presAssocID="{51FF93AE-CDF3-4401-9272-ED380A25527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F2228ED-8B77-4357-991B-5A3E52954F67}" type="pres">
      <dgm:prSet presAssocID="{2B27C1C3-81AE-4B89-8018-7D47AA2E76E6}" presName="vertOne" presStyleCnt="0"/>
      <dgm:spPr/>
    </dgm:pt>
    <dgm:pt modelId="{DEC46DC7-E4BE-4BA4-A361-5BCCCCDAF84A}" type="pres">
      <dgm:prSet presAssocID="{2B27C1C3-81AE-4B89-8018-7D47AA2E76E6}" presName="txOne" presStyleLbl="node0" presStyleIdx="0" presStyleCnt="4" custLinFactNeighborX="-102" custLinFactNeighborY="-27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8812F3C-7E14-40FB-B297-D120770E145B}" type="pres">
      <dgm:prSet presAssocID="{2B27C1C3-81AE-4B89-8018-7D47AA2E76E6}" presName="horzOne" presStyleCnt="0"/>
      <dgm:spPr/>
    </dgm:pt>
    <dgm:pt modelId="{42C3F6E3-9906-4B7F-9448-15B2F2A0B436}" type="pres">
      <dgm:prSet presAssocID="{85BB42A4-6F68-4522-8B35-A64C2E0F70D5}" presName="sibSpaceOne" presStyleCnt="0"/>
      <dgm:spPr/>
    </dgm:pt>
    <dgm:pt modelId="{436B0A47-AED8-4EF2-9011-91D9114783E5}" type="pres">
      <dgm:prSet presAssocID="{39D44E29-DB98-4FBC-8863-D8DDE2578423}" presName="vertOne" presStyleCnt="0"/>
      <dgm:spPr/>
    </dgm:pt>
    <dgm:pt modelId="{60EE6891-1775-42CB-ADF4-E2C850A91947}" type="pres">
      <dgm:prSet presAssocID="{39D44E29-DB98-4FBC-8863-D8DDE2578423}" presName="txOne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1B5E468-2EB9-4974-AFB2-036B711B906B}" type="pres">
      <dgm:prSet presAssocID="{39D44E29-DB98-4FBC-8863-D8DDE2578423}" presName="horzOne" presStyleCnt="0"/>
      <dgm:spPr/>
    </dgm:pt>
    <dgm:pt modelId="{938496EE-9BDA-4181-B2F0-C5646226F3A6}" type="pres">
      <dgm:prSet presAssocID="{CB07E7E3-5812-4F3D-BF67-80DA0C5692E9}" presName="sibSpaceOne" presStyleCnt="0"/>
      <dgm:spPr/>
    </dgm:pt>
    <dgm:pt modelId="{FF06F81F-A88C-4C6C-B840-C54BC8253AE6}" type="pres">
      <dgm:prSet presAssocID="{F2C09B29-728E-4992-9E00-94A191F9224F}" presName="vertOne" presStyleCnt="0"/>
      <dgm:spPr/>
    </dgm:pt>
    <dgm:pt modelId="{6D4693F8-6A65-4D1D-ADCA-E0E69FE2DC3E}" type="pres">
      <dgm:prSet presAssocID="{F2C09B29-728E-4992-9E00-94A191F9224F}" presName="txOne" presStyleLbl="node0" presStyleIdx="2" presStyleCnt="4" custLinFactNeighborX="134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5CF6F2B-EBC9-49FB-82B2-87D0DAB9B0CA}" type="pres">
      <dgm:prSet presAssocID="{F2C09B29-728E-4992-9E00-94A191F9224F}" presName="horzOne" presStyleCnt="0"/>
      <dgm:spPr/>
    </dgm:pt>
    <dgm:pt modelId="{010E9F0C-DB30-4FFE-8A8B-7FC5AE8903BE}" type="pres">
      <dgm:prSet presAssocID="{152CE2B3-102C-4DCD-AEE5-C9C977CD14EE}" presName="sibSpaceOne" presStyleCnt="0"/>
      <dgm:spPr/>
    </dgm:pt>
    <dgm:pt modelId="{D0B6B8AE-EDA2-40BB-B9C4-D470F3E3BC96}" type="pres">
      <dgm:prSet presAssocID="{5FDB7BFD-841E-4B45-83D8-7DBCF969D29B}" presName="vertOne" presStyleCnt="0"/>
      <dgm:spPr/>
    </dgm:pt>
    <dgm:pt modelId="{0FE3913F-BAD1-4663-BBD0-8824D180C303}" type="pres">
      <dgm:prSet presAssocID="{5FDB7BFD-841E-4B45-83D8-7DBCF969D29B}" presName="txOne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17C5980-1626-4423-A760-E1D1A3C03CD1}" type="pres">
      <dgm:prSet presAssocID="{5FDB7BFD-841E-4B45-83D8-7DBCF969D29B}" presName="horzOne" presStyleCnt="0"/>
      <dgm:spPr/>
    </dgm:pt>
  </dgm:ptLst>
  <dgm:cxnLst>
    <dgm:cxn modelId="{AFC8DF39-BDE3-4E8D-AD73-577D390E5D09}" srcId="{51FF93AE-CDF3-4401-9272-ED380A25527D}" destId="{F2C09B29-728E-4992-9E00-94A191F9224F}" srcOrd="2" destOrd="0" parTransId="{7F845971-1D1D-4A38-B856-3C31726B556C}" sibTransId="{152CE2B3-102C-4DCD-AEE5-C9C977CD14EE}"/>
    <dgm:cxn modelId="{04ACE161-4FBE-42C1-A6B0-B12F67357EB8}" srcId="{51FF93AE-CDF3-4401-9272-ED380A25527D}" destId="{5FDB7BFD-841E-4B45-83D8-7DBCF969D29B}" srcOrd="3" destOrd="0" parTransId="{AF20479B-4171-41FF-845A-73C74AE2144C}" sibTransId="{24F3039A-51F7-4E41-BFD8-F4BD6D69748D}"/>
    <dgm:cxn modelId="{0C8466FA-5595-402B-A09C-93612599509A}" type="presOf" srcId="{51FF93AE-CDF3-4401-9272-ED380A25527D}" destId="{076A35EF-CE69-4312-AAB1-8A8143483126}" srcOrd="0" destOrd="0" presId="urn:microsoft.com/office/officeart/2005/8/layout/hierarchy4"/>
    <dgm:cxn modelId="{CD9215A6-CF8F-4609-8A8C-544E2583DABA}" type="presOf" srcId="{2B27C1C3-81AE-4B89-8018-7D47AA2E76E6}" destId="{DEC46DC7-E4BE-4BA4-A361-5BCCCCDAF84A}" srcOrd="0" destOrd="0" presId="urn:microsoft.com/office/officeart/2005/8/layout/hierarchy4"/>
    <dgm:cxn modelId="{38E7F879-B43A-4E15-84DA-8B55616755A0}" type="presOf" srcId="{39D44E29-DB98-4FBC-8863-D8DDE2578423}" destId="{60EE6891-1775-42CB-ADF4-E2C850A91947}" srcOrd="0" destOrd="0" presId="urn:microsoft.com/office/officeart/2005/8/layout/hierarchy4"/>
    <dgm:cxn modelId="{92C96AFB-D2EA-43F9-95E0-C640BA819914}" srcId="{51FF93AE-CDF3-4401-9272-ED380A25527D}" destId="{39D44E29-DB98-4FBC-8863-D8DDE2578423}" srcOrd="1" destOrd="0" parTransId="{1228C611-BB3B-4754-B54C-0B2503065FCE}" sibTransId="{CB07E7E3-5812-4F3D-BF67-80DA0C5692E9}"/>
    <dgm:cxn modelId="{3FDB05B1-720F-4C26-B650-74566BBC47A5}" srcId="{51FF93AE-CDF3-4401-9272-ED380A25527D}" destId="{2B27C1C3-81AE-4B89-8018-7D47AA2E76E6}" srcOrd="0" destOrd="0" parTransId="{E199F61B-0C48-4F58-BFAD-8ED01EE65565}" sibTransId="{85BB42A4-6F68-4522-8B35-A64C2E0F70D5}"/>
    <dgm:cxn modelId="{83C79DF6-786F-48FE-8DAD-0050886ADCBB}" type="presOf" srcId="{5FDB7BFD-841E-4B45-83D8-7DBCF969D29B}" destId="{0FE3913F-BAD1-4663-BBD0-8824D180C303}" srcOrd="0" destOrd="0" presId="urn:microsoft.com/office/officeart/2005/8/layout/hierarchy4"/>
    <dgm:cxn modelId="{37C6F85A-5542-4408-B3DD-D1C3DECC95D1}" type="presOf" srcId="{F2C09B29-728E-4992-9E00-94A191F9224F}" destId="{6D4693F8-6A65-4D1D-ADCA-E0E69FE2DC3E}" srcOrd="0" destOrd="0" presId="urn:microsoft.com/office/officeart/2005/8/layout/hierarchy4"/>
    <dgm:cxn modelId="{1A56CDC9-53F2-48F6-9D2A-E022A1606B7D}" type="presParOf" srcId="{076A35EF-CE69-4312-AAB1-8A8143483126}" destId="{7F2228ED-8B77-4357-991B-5A3E52954F67}" srcOrd="0" destOrd="0" presId="urn:microsoft.com/office/officeart/2005/8/layout/hierarchy4"/>
    <dgm:cxn modelId="{94508252-FA03-4BF7-827A-E89862607C28}" type="presParOf" srcId="{7F2228ED-8B77-4357-991B-5A3E52954F67}" destId="{DEC46DC7-E4BE-4BA4-A361-5BCCCCDAF84A}" srcOrd="0" destOrd="0" presId="urn:microsoft.com/office/officeart/2005/8/layout/hierarchy4"/>
    <dgm:cxn modelId="{3380F2F8-32BE-4DAA-8FAE-053B5DEDAFB9}" type="presParOf" srcId="{7F2228ED-8B77-4357-991B-5A3E52954F67}" destId="{68812F3C-7E14-40FB-B297-D120770E145B}" srcOrd="1" destOrd="0" presId="urn:microsoft.com/office/officeart/2005/8/layout/hierarchy4"/>
    <dgm:cxn modelId="{832FDA4B-65FE-4A9B-AEBD-394C0F0C4326}" type="presParOf" srcId="{076A35EF-CE69-4312-AAB1-8A8143483126}" destId="{42C3F6E3-9906-4B7F-9448-15B2F2A0B436}" srcOrd="1" destOrd="0" presId="urn:microsoft.com/office/officeart/2005/8/layout/hierarchy4"/>
    <dgm:cxn modelId="{63CC10D4-241C-4E69-9FD8-139CEF61FCF4}" type="presParOf" srcId="{076A35EF-CE69-4312-AAB1-8A8143483126}" destId="{436B0A47-AED8-4EF2-9011-91D9114783E5}" srcOrd="2" destOrd="0" presId="urn:microsoft.com/office/officeart/2005/8/layout/hierarchy4"/>
    <dgm:cxn modelId="{23236B38-F159-4EEE-A147-82632AB6796D}" type="presParOf" srcId="{436B0A47-AED8-4EF2-9011-91D9114783E5}" destId="{60EE6891-1775-42CB-ADF4-E2C850A91947}" srcOrd="0" destOrd="0" presId="urn:microsoft.com/office/officeart/2005/8/layout/hierarchy4"/>
    <dgm:cxn modelId="{EA5AC3AC-4FE3-46E5-A82C-8419EF119849}" type="presParOf" srcId="{436B0A47-AED8-4EF2-9011-91D9114783E5}" destId="{11B5E468-2EB9-4974-AFB2-036B711B906B}" srcOrd="1" destOrd="0" presId="urn:microsoft.com/office/officeart/2005/8/layout/hierarchy4"/>
    <dgm:cxn modelId="{6A9F208E-2BCE-4D0A-B207-B5981B6D5C0C}" type="presParOf" srcId="{076A35EF-CE69-4312-AAB1-8A8143483126}" destId="{938496EE-9BDA-4181-B2F0-C5646226F3A6}" srcOrd="3" destOrd="0" presId="urn:microsoft.com/office/officeart/2005/8/layout/hierarchy4"/>
    <dgm:cxn modelId="{CCA1C149-177D-4929-95B9-655A61E2C974}" type="presParOf" srcId="{076A35EF-CE69-4312-AAB1-8A8143483126}" destId="{FF06F81F-A88C-4C6C-B840-C54BC8253AE6}" srcOrd="4" destOrd="0" presId="urn:microsoft.com/office/officeart/2005/8/layout/hierarchy4"/>
    <dgm:cxn modelId="{BCC8A641-08EC-48B5-A10A-E4B830C47FD9}" type="presParOf" srcId="{FF06F81F-A88C-4C6C-B840-C54BC8253AE6}" destId="{6D4693F8-6A65-4D1D-ADCA-E0E69FE2DC3E}" srcOrd="0" destOrd="0" presId="urn:microsoft.com/office/officeart/2005/8/layout/hierarchy4"/>
    <dgm:cxn modelId="{022B0AC1-B62D-40A9-A7DA-6D705026F176}" type="presParOf" srcId="{FF06F81F-A88C-4C6C-B840-C54BC8253AE6}" destId="{55CF6F2B-EBC9-49FB-82B2-87D0DAB9B0CA}" srcOrd="1" destOrd="0" presId="urn:microsoft.com/office/officeart/2005/8/layout/hierarchy4"/>
    <dgm:cxn modelId="{BB6196E5-1EA9-4E68-9097-5134F30AE7F4}" type="presParOf" srcId="{076A35EF-CE69-4312-AAB1-8A8143483126}" destId="{010E9F0C-DB30-4FFE-8A8B-7FC5AE8903BE}" srcOrd="5" destOrd="0" presId="urn:microsoft.com/office/officeart/2005/8/layout/hierarchy4"/>
    <dgm:cxn modelId="{92BF461D-6C68-4C5C-828B-6DA6EB376CC1}" type="presParOf" srcId="{076A35EF-CE69-4312-AAB1-8A8143483126}" destId="{D0B6B8AE-EDA2-40BB-B9C4-D470F3E3BC96}" srcOrd="6" destOrd="0" presId="urn:microsoft.com/office/officeart/2005/8/layout/hierarchy4"/>
    <dgm:cxn modelId="{2346BCF2-7188-4F2A-A9EB-7A84DF075BF1}" type="presParOf" srcId="{D0B6B8AE-EDA2-40BB-B9C4-D470F3E3BC96}" destId="{0FE3913F-BAD1-4663-BBD0-8824D180C303}" srcOrd="0" destOrd="0" presId="urn:microsoft.com/office/officeart/2005/8/layout/hierarchy4"/>
    <dgm:cxn modelId="{8B5776E1-3297-4B80-BEAF-14DC4E1622DA}" type="presParOf" srcId="{D0B6B8AE-EDA2-40BB-B9C4-D470F3E3BC96}" destId="{617C5980-1626-4423-A760-E1D1A3C03CD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519F29-EE97-41C5-938C-1DF122ADC7E5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A4502B13-3D20-49FE-A9C2-F68233ED853F}">
      <dgm:prSet phldrT="[Tekst]"/>
      <dgm:spPr>
        <a:solidFill>
          <a:srgbClr val="FFC000"/>
        </a:solidFill>
      </dgm:spPr>
      <dgm:t>
        <a:bodyPr/>
        <a:lstStyle/>
        <a:p>
          <a:r>
            <a:rPr lang="pl-PL" b="1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1- Informacja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5D510305-4056-47D7-A26E-9CB61EF888CF}" type="parTrans" cxnId="{026E6C16-3568-4A13-BFF3-C5DB34FD7830}">
      <dgm:prSet/>
      <dgm:spPr/>
      <dgm:t>
        <a:bodyPr/>
        <a:lstStyle/>
        <a:p>
          <a:endParaRPr lang="pl-PL"/>
        </a:p>
      </dgm:t>
    </dgm:pt>
    <dgm:pt modelId="{1A01A051-679F-4B5A-95BF-6BB0D6C15170}" type="sibTrans" cxnId="{026E6C16-3568-4A13-BFF3-C5DB34FD7830}">
      <dgm:prSet/>
      <dgm:spPr/>
      <dgm:t>
        <a:bodyPr/>
        <a:lstStyle/>
        <a:p>
          <a:endParaRPr lang="pl-PL"/>
        </a:p>
      </dgm:t>
    </dgm:pt>
    <dgm:pt modelId="{81D0049F-FF6E-4D42-8893-49D06F29A004}">
      <dgm:prSet phldrT="[Tekst]"/>
      <dgm:spPr>
        <a:solidFill>
          <a:srgbClr val="FFC000"/>
        </a:solidFill>
      </dgm:spPr>
      <dgm:t>
        <a:bodyPr/>
        <a:lstStyle/>
        <a:p>
          <a:r>
            <a:rPr lang="pl-PL" b="1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2- Interakcja jednokierunkowa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0A8FDCF7-EF9E-477B-B841-160AF2238278}" type="parTrans" cxnId="{25A414F8-966D-4C32-9426-455B2473944F}">
      <dgm:prSet/>
      <dgm:spPr/>
      <dgm:t>
        <a:bodyPr/>
        <a:lstStyle/>
        <a:p>
          <a:endParaRPr lang="pl-PL"/>
        </a:p>
      </dgm:t>
    </dgm:pt>
    <dgm:pt modelId="{F7F824B3-E6CD-4A37-B651-14F4029E2915}" type="sibTrans" cxnId="{25A414F8-966D-4C32-9426-455B2473944F}">
      <dgm:prSet/>
      <dgm:spPr/>
      <dgm:t>
        <a:bodyPr/>
        <a:lstStyle/>
        <a:p>
          <a:endParaRPr lang="pl-PL"/>
        </a:p>
      </dgm:t>
    </dgm:pt>
    <dgm:pt modelId="{A85D8E24-364F-4BDF-B3BC-0212CC9389D8}">
      <dgm:prSet phldrT="[Tekst]"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ogólnodostępny serwis informacyjny o usłudze publicznej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45DD3DF8-8BBC-41BF-9568-A27BCCCBFF79}" type="parTrans" cxnId="{66614A3E-39D9-4539-8CDC-36122881404B}">
      <dgm:prSet/>
      <dgm:spPr/>
      <dgm:t>
        <a:bodyPr/>
        <a:lstStyle/>
        <a:p>
          <a:endParaRPr lang="pl-PL"/>
        </a:p>
      </dgm:t>
    </dgm:pt>
    <dgm:pt modelId="{4EC7577F-FE3A-4E85-BAFD-403E1A3795B9}" type="sibTrans" cxnId="{66614A3E-39D9-4539-8CDC-36122881404B}">
      <dgm:prSet/>
      <dgm:spPr/>
      <dgm:t>
        <a:bodyPr/>
        <a:lstStyle/>
        <a:p>
          <a:endParaRPr lang="pl-PL"/>
        </a:p>
      </dgm:t>
    </dgm:pt>
    <dgm:pt modelId="{292E25D2-45AE-4CF9-A910-433A10A05FCC}">
      <dgm:prSet phldrT="[Tekst]"/>
      <dgm:spPr>
        <a:solidFill>
          <a:srgbClr val="FFC000"/>
        </a:solidFill>
      </dgm:spPr>
      <dgm:t>
        <a:bodyPr/>
        <a:lstStyle/>
        <a:p>
          <a:r>
            <a:rPr lang="pl-PL" b="1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3–Interakcja dwukierunkowa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9E298C4E-C749-4DE6-82FC-8FD7E819DCC1}" type="parTrans" cxnId="{5BD45185-406C-4773-8E85-948CAAED7DCF}">
      <dgm:prSet/>
      <dgm:spPr/>
      <dgm:t>
        <a:bodyPr/>
        <a:lstStyle/>
        <a:p>
          <a:endParaRPr lang="pl-PL"/>
        </a:p>
      </dgm:t>
    </dgm:pt>
    <dgm:pt modelId="{05AC1CCA-1473-4657-82B2-C0D95EC88174}" type="sibTrans" cxnId="{5BD45185-406C-4773-8E85-948CAAED7DCF}">
      <dgm:prSet/>
      <dgm:spPr/>
      <dgm:t>
        <a:bodyPr/>
        <a:lstStyle/>
        <a:p>
          <a:endParaRPr lang="pl-PL"/>
        </a:p>
      </dgm:t>
    </dgm:pt>
    <dgm:pt modelId="{70CDCC0A-1089-4A6D-B708-259EEBA35E5A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możliwość pobrania formularzy i aplikacji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F4FA06FB-DDEF-4A5B-A3C2-6AE51CFFDAFC}" type="parTrans" cxnId="{D87CCE4E-97A3-4682-92A7-AEDC94E7A16F}">
      <dgm:prSet/>
      <dgm:spPr/>
      <dgm:t>
        <a:bodyPr/>
        <a:lstStyle/>
        <a:p>
          <a:endParaRPr lang="pl-PL"/>
        </a:p>
      </dgm:t>
    </dgm:pt>
    <dgm:pt modelId="{DE2E69B4-5BED-4538-B1CC-118EE5EF0A5D}" type="sibTrans" cxnId="{D87CCE4E-97A3-4682-92A7-AEDC94E7A16F}">
      <dgm:prSet/>
      <dgm:spPr/>
      <dgm:t>
        <a:bodyPr/>
        <a:lstStyle/>
        <a:p>
          <a:endParaRPr lang="pl-PL"/>
        </a:p>
      </dgm:t>
    </dgm:pt>
    <dgm:pt modelId="{EF6C4D2D-53DA-46BA-920D-BD0F4ECC8A56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przetwarzanie formularzy. Umożliwia transfer danych w dwóch kierunkach: od usługodawcy do klienta oraz od klienta do usługodawcy. Typowym sposobem jej realizacji jest pobranie, wypełnienie i odesłanie formularza drogą elektroniczną. 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9BB3D95B-A16D-4138-A6AB-5D02A4DD239B}" type="parTrans" cxnId="{3FB7E0B0-BF96-4883-AAED-537AA5446AE6}">
      <dgm:prSet/>
      <dgm:spPr/>
      <dgm:t>
        <a:bodyPr/>
        <a:lstStyle/>
        <a:p>
          <a:endParaRPr lang="pl-PL"/>
        </a:p>
      </dgm:t>
    </dgm:pt>
    <dgm:pt modelId="{04CE203D-2314-4D34-BCC7-4BA25374DBBA}" type="sibTrans" cxnId="{3FB7E0B0-BF96-4883-AAED-537AA5446AE6}">
      <dgm:prSet/>
      <dgm:spPr/>
      <dgm:t>
        <a:bodyPr/>
        <a:lstStyle/>
        <a:p>
          <a:endParaRPr lang="pl-PL"/>
        </a:p>
      </dgm:t>
    </dgm:pt>
    <dgm:pt modelId="{1AF5C943-11C0-48E3-A8CA-FFD3BA81EE38}" type="pres">
      <dgm:prSet presAssocID="{C9519F29-EE97-41C5-938C-1DF122ADC7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B41055E-B129-4B9E-808A-309BF8C5B6C6}" type="pres">
      <dgm:prSet presAssocID="{A4502B13-3D20-49FE-A9C2-F68233ED853F}" presName="parentLin" presStyleCnt="0"/>
      <dgm:spPr/>
    </dgm:pt>
    <dgm:pt modelId="{CC1FFB16-7274-433B-B9F1-4BFC185CBA5E}" type="pres">
      <dgm:prSet presAssocID="{A4502B13-3D20-49FE-A9C2-F68233ED853F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FCF4FB29-44CC-4516-A9F0-DB3C46C39E0A}" type="pres">
      <dgm:prSet presAssocID="{A4502B13-3D20-49FE-A9C2-F68233ED853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214BC8-FC31-465D-A363-C2B529A37F6A}" type="pres">
      <dgm:prSet presAssocID="{A4502B13-3D20-49FE-A9C2-F68233ED853F}" presName="negativeSpace" presStyleCnt="0"/>
      <dgm:spPr/>
    </dgm:pt>
    <dgm:pt modelId="{4D936CAD-B768-43C7-915F-36EBB8B62464}" type="pres">
      <dgm:prSet presAssocID="{A4502B13-3D20-49FE-A9C2-F68233ED853F}" presName="childText" presStyleLbl="conFgAcc1" presStyleIdx="0" presStyleCnt="3" custLinFactNeighborY="2260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708FCC-C065-49E4-ACA1-6B978214ACBC}" type="pres">
      <dgm:prSet presAssocID="{1A01A051-679F-4B5A-95BF-6BB0D6C15170}" presName="spaceBetweenRectangles" presStyleCnt="0"/>
      <dgm:spPr/>
    </dgm:pt>
    <dgm:pt modelId="{F678127A-C805-487C-8DA9-8643C91DB97D}" type="pres">
      <dgm:prSet presAssocID="{81D0049F-FF6E-4D42-8893-49D06F29A004}" presName="parentLin" presStyleCnt="0"/>
      <dgm:spPr/>
    </dgm:pt>
    <dgm:pt modelId="{5E519D9E-DF9D-4106-8126-BF933082F16B}" type="pres">
      <dgm:prSet presAssocID="{81D0049F-FF6E-4D42-8893-49D06F29A004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C0B42E7B-4A8A-4AF6-9010-2FC2FD9449A8}" type="pres">
      <dgm:prSet presAssocID="{81D0049F-FF6E-4D42-8893-49D06F29A00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0AFBFC-50D6-4A0D-8969-4FE06BC34187}" type="pres">
      <dgm:prSet presAssocID="{81D0049F-FF6E-4D42-8893-49D06F29A004}" presName="negativeSpace" presStyleCnt="0"/>
      <dgm:spPr/>
    </dgm:pt>
    <dgm:pt modelId="{B7DAA207-88A0-4B80-AD6B-F1C259D53FC0}" type="pres">
      <dgm:prSet presAssocID="{81D0049F-FF6E-4D42-8893-49D06F29A00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A920CE-3326-4BAB-A494-8886F3FA2427}" type="pres">
      <dgm:prSet presAssocID="{F7F824B3-E6CD-4A37-B651-14F4029E2915}" presName="spaceBetweenRectangles" presStyleCnt="0"/>
      <dgm:spPr/>
    </dgm:pt>
    <dgm:pt modelId="{BA6E21AF-48CD-4A87-B107-EA47981AB8D2}" type="pres">
      <dgm:prSet presAssocID="{292E25D2-45AE-4CF9-A910-433A10A05FCC}" presName="parentLin" presStyleCnt="0"/>
      <dgm:spPr/>
    </dgm:pt>
    <dgm:pt modelId="{D5B7D531-8A43-4B3E-9CC9-AB8B181150B7}" type="pres">
      <dgm:prSet presAssocID="{292E25D2-45AE-4CF9-A910-433A10A05FCC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F447CE76-AB5F-45E2-A631-AC572DE2DA64}" type="pres">
      <dgm:prSet presAssocID="{292E25D2-45AE-4CF9-A910-433A10A05FC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781D80-2CB3-443D-B166-E53A2AB94710}" type="pres">
      <dgm:prSet presAssocID="{292E25D2-45AE-4CF9-A910-433A10A05FCC}" presName="negativeSpace" presStyleCnt="0"/>
      <dgm:spPr/>
    </dgm:pt>
    <dgm:pt modelId="{32C5B365-8600-446F-9A0C-189A7C1C0587}" type="pres">
      <dgm:prSet presAssocID="{292E25D2-45AE-4CF9-A910-433A10A05FC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5BFBFF5-2FA4-4EEF-BAE2-C14902AAE17B}" type="presOf" srcId="{70CDCC0A-1089-4A6D-B708-259EEBA35E5A}" destId="{B7DAA207-88A0-4B80-AD6B-F1C259D53FC0}" srcOrd="0" destOrd="0" presId="urn:microsoft.com/office/officeart/2005/8/layout/list1"/>
    <dgm:cxn modelId="{66614A3E-39D9-4539-8CDC-36122881404B}" srcId="{A4502B13-3D20-49FE-A9C2-F68233ED853F}" destId="{A85D8E24-364F-4BDF-B3BC-0212CC9389D8}" srcOrd="0" destOrd="0" parTransId="{45DD3DF8-8BBC-41BF-9568-A27BCCCBFF79}" sibTransId="{4EC7577F-FE3A-4E85-BAFD-403E1A3795B9}"/>
    <dgm:cxn modelId="{CC89DC96-43B4-4C1E-B626-EDB53531845D}" type="presOf" srcId="{A4502B13-3D20-49FE-A9C2-F68233ED853F}" destId="{CC1FFB16-7274-433B-B9F1-4BFC185CBA5E}" srcOrd="0" destOrd="0" presId="urn:microsoft.com/office/officeart/2005/8/layout/list1"/>
    <dgm:cxn modelId="{831FF8B0-5005-4BFA-A478-F59682A21206}" type="presOf" srcId="{292E25D2-45AE-4CF9-A910-433A10A05FCC}" destId="{D5B7D531-8A43-4B3E-9CC9-AB8B181150B7}" srcOrd="0" destOrd="0" presId="urn:microsoft.com/office/officeart/2005/8/layout/list1"/>
    <dgm:cxn modelId="{5BD45185-406C-4773-8E85-948CAAED7DCF}" srcId="{C9519F29-EE97-41C5-938C-1DF122ADC7E5}" destId="{292E25D2-45AE-4CF9-A910-433A10A05FCC}" srcOrd="2" destOrd="0" parTransId="{9E298C4E-C749-4DE6-82FC-8FD7E819DCC1}" sibTransId="{05AC1CCA-1473-4657-82B2-C0D95EC88174}"/>
    <dgm:cxn modelId="{25A414F8-966D-4C32-9426-455B2473944F}" srcId="{C9519F29-EE97-41C5-938C-1DF122ADC7E5}" destId="{81D0049F-FF6E-4D42-8893-49D06F29A004}" srcOrd="1" destOrd="0" parTransId="{0A8FDCF7-EF9E-477B-B841-160AF2238278}" sibTransId="{F7F824B3-E6CD-4A37-B651-14F4029E2915}"/>
    <dgm:cxn modelId="{DBF4E0CB-48F7-42C3-8D29-3F7457BD097D}" type="presOf" srcId="{A85D8E24-364F-4BDF-B3BC-0212CC9389D8}" destId="{4D936CAD-B768-43C7-915F-36EBB8B62464}" srcOrd="0" destOrd="0" presId="urn:microsoft.com/office/officeart/2005/8/layout/list1"/>
    <dgm:cxn modelId="{026E6C16-3568-4A13-BFF3-C5DB34FD7830}" srcId="{C9519F29-EE97-41C5-938C-1DF122ADC7E5}" destId="{A4502B13-3D20-49FE-A9C2-F68233ED853F}" srcOrd="0" destOrd="0" parTransId="{5D510305-4056-47D7-A26E-9CB61EF888CF}" sibTransId="{1A01A051-679F-4B5A-95BF-6BB0D6C15170}"/>
    <dgm:cxn modelId="{4C7FF52F-74CA-4119-885C-969DC44230D4}" type="presOf" srcId="{A4502B13-3D20-49FE-A9C2-F68233ED853F}" destId="{FCF4FB29-44CC-4516-A9F0-DB3C46C39E0A}" srcOrd="1" destOrd="0" presId="urn:microsoft.com/office/officeart/2005/8/layout/list1"/>
    <dgm:cxn modelId="{5BCAD08D-3D58-4409-A5B0-1D5706A2FE9F}" type="presOf" srcId="{292E25D2-45AE-4CF9-A910-433A10A05FCC}" destId="{F447CE76-AB5F-45E2-A631-AC572DE2DA64}" srcOrd="1" destOrd="0" presId="urn:microsoft.com/office/officeart/2005/8/layout/list1"/>
    <dgm:cxn modelId="{D87CCE4E-97A3-4682-92A7-AEDC94E7A16F}" srcId="{81D0049F-FF6E-4D42-8893-49D06F29A004}" destId="{70CDCC0A-1089-4A6D-B708-259EEBA35E5A}" srcOrd="0" destOrd="0" parTransId="{F4FA06FB-DDEF-4A5B-A3C2-6AE51CFFDAFC}" sibTransId="{DE2E69B4-5BED-4538-B1CC-118EE5EF0A5D}"/>
    <dgm:cxn modelId="{C8E2BDF9-8F75-4296-9DED-B54714CA468D}" type="presOf" srcId="{81D0049F-FF6E-4D42-8893-49D06F29A004}" destId="{C0B42E7B-4A8A-4AF6-9010-2FC2FD9449A8}" srcOrd="1" destOrd="0" presId="urn:microsoft.com/office/officeart/2005/8/layout/list1"/>
    <dgm:cxn modelId="{7D8FD59F-A094-4EB4-9AD3-A4FD2AC4A6AF}" type="presOf" srcId="{81D0049F-FF6E-4D42-8893-49D06F29A004}" destId="{5E519D9E-DF9D-4106-8126-BF933082F16B}" srcOrd="0" destOrd="0" presId="urn:microsoft.com/office/officeart/2005/8/layout/list1"/>
    <dgm:cxn modelId="{B688E5F8-13AE-4784-B2DB-172191494D79}" type="presOf" srcId="{C9519F29-EE97-41C5-938C-1DF122ADC7E5}" destId="{1AF5C943-11C0-48E3-A8CA-FFD3BA81EE38}" srcOrd="0" destOrd="0" presId="urn:microsoft.com/office/officeart/2005/8/layout/list1"/>
    <dgm:cxn modelId="{9F86030A-3676-47AD-A6FE-417B7A32AD43}" type="presOf" srcId="{EF6C4D2D-53DA-46BA-920D-BD0F4ECC8A56}" destId="{32C5B365-8600-446F-9A0C-189A7C1C0587}" srcOrd="0" destOrd="0" presId="urn:microsoft.com/office/officeart/2005/8/layout/list1"/>
    <dgm:cxn modelId="{3FB7E0B0-BF96-4883-AAED-537AA5446AE6}" srcId="{292E25D2-45AE-4CF9-A910-433A10A05FCC}" destId="{EF6C4D2D-53DA-46BA-920D-BD0F4ECC8A56}" srcOrd="0" destOrd="0" parTransId="{9BB3D95B-A16D-4138-A6AB-5D02A4DD239B}" sibTransId="{04CE203D-2314-4D34-BCC7-4BA25374DBBA}"/>
    <dgm:cxn modelId="{C8A45BF2-6422-4A90-BD8A-E32BCF39F664}" type="presParOf" srcId="{1AF5C943-11C0-48E3-A8CA-FFD3BA81EE38}" destId="{DB41055E-B129-4B9E-808A-309BF8C5B6C6}" srcOrd="0" destOrd="0" presId="urn:microsoft.com/office/officeart/2005/8/layout/list1"/>
    <dgm:cxn modelId="{31603DC3-381A-4864-A363-14474F9B96E5}" type="presParOf" srcId="{DB41055E-B129-4B9E-808A-309BF8C5B6C6}" destId="{CC1FFB16-7274-433B-B9F1-4BFC185CBA5E}" srcOrd="0" destOrd="0" presId="urn:microsoft.com/office/officeart/2005/8/layout/list1"/>
    <dgm:cxn modelId="{36414AE0-C825-4618-B136-617BA72EE012}" type="presParOf" srcId="{DB41055E-B129-4B9E-808A-309BF8C5B6C6}" destId="{FCF4FB29-44CC-4516-A9F0-DB3C46C39E0A}" srcOrd="1" destOrd="0" presId="urn:microsoft.com/office/officeart/2005/8/layout/list1"/>
    <dgm:cxn modelId="{218631B1-8A79-4E32-94AA-3565A95AFAA4}" type="presParOf" srcId="{1AF5C943-11C0-48E3-A8CA-FFD3BA81EE38}" destId="{B5214BC8-FC31-465D-A363-C2B529A37F6A}" srcOrd="1" destOrd="0" presId="urn:microsoft.com/office/officeart/2005/8/layout/list1"/>
    <dgm:cxn modelId="{E97C2D23-A746-4AF3-B4DC-728B7E855C64}" type="presParOf" srcId="{1AF5C943-11C0-48E3-A8CA-FFD3BA81EE38}" destId="{4D936CAD-B768-43C7-915F-36EBB8B62464}" srcOrd="2" destOrd="0" presId="urn:microsoft.com/office/officeart/2005/8/layout/list1"/>
    <dgm:cxn modelId="{00568F72-8D40-42F2-B452-01DEFC5D8548}" type="presParOf" srcId="{1AF5C943-11C0-48E3-A8CA-FFD3BA81EE38}" destId="{4A708FCC-C065-49E4-ACA1-6B978214ACBC}" srcOrd="3" destOrd="0" presId="urn:microsoft.com/office/officeart/2005/8/layout/list1"/>
    <dgm:cxn modelId="{DE1C7BBC-DCCC-4884-9D19-82734AA777FF}" type="presParOf" srcId="{1AF5C943-11C0-48E3-A8CA-FFD3BA81EE38}" destId="{F678127A-C805-487C-8DA9-8643C91DB97D}" srcOrd="4" destOrd="0" presId="urn:microsoft.com/office/officeart/2005/8/layout/list1"/>
    <dgm:cxn modelId="{22624B79-0F15-450B-9430-B6CC761A043F}" type="presParOf" srcId="{F678127A-C805-487C-8DA9-8643C91DB97D}" destId="{5E519D9E-DF9D-4106-8126-BF933082F16B}" srcOrd="0" destOrd="0" presId="urn:microsoft.com/office/officeart/2005/8/layout/list1"/>
    <dgm:cxn modelId="{B4222CB0-4B48-498E-B540-F023A8004B3D}" type="presParOf" srcId="{F678127A-C805-487C-8DA9-8643C91DB97D}" destId="{C0B42E7B-4A8A-4AF6-9010-2FC2FD9449A8}" srcOrd="1" destOrd="0" presId="urn:microsoft.com/office/officeart/2005/8/layout/list1"/>
    <dgm:cxn modelId="{017BB90B-5F9D-4BF1-BD2A-379BEBB8B3FE}" type="presParOf" srcId="{1AF5C943-11C0-48E3-A8CA-FFD3BA81EE38}" destId="{F90AFBFC-50D6-4A0D-8969-4FE06BC34187}" srcOrd="5" destOrd="0" presId="urn:microsoft.com/office/officeart/2005/8/layout/list1"/>
    <dgm:cxn modelId="{0A3B49D6-AAEB-48F6-BACE-793291C6FF8C}" type="presParOf" srcId="{1AF5C943-11C0-48E3-A8CA-FFD3BA81EE38}" destId="{B7DAA207-88A0-4B80-AD6B-F1C259D53FC0}" srcOrd="6" destOrd="0" presId="urn:microsoft.com/office/officeart/2005/8/layout/list1"/>
    <dgm:cxn modelId="{088DC169-1BAA-4F0C-8D17-CAD691A70568}" type="presParOf" srcId="{1AF5C943-11C0-48E3-A8CA-FFD3BA81EE38}" destId="{03A920CE-3326-4BAB-A494-8886F3FA2427}" srcOrd="7" destOrd="0" presId="urn:microsoft.com/office/officeart/2005/8/layout/list1"/>
    <dgm:cxn modelId="{2DFA1116-04BC-4625-B780-60903E158633}" type="presParOf" srcId="{1AF5C943-11C0-48E3-A8CA-FFD3BA81EE38}" destId="{BA6E21AF-48CD-4A87-B107-EA47981AB8D2}" srcOrd="8" destOrd="0" presId="urn:microsoft.com/office/officeart/2005/8/layout/list1"/>
    <dgm:cxn modelId="{E74575EA-2A7D-4A09-ADC3-C4F24DC451CB}" type="presParOf" srcId="{BA6E21AF-48CD-4A87-B107-EA47981AB8D2}" destId="{D5B7D531-8A43-4B3E-9CC9-AB8B181150B7}" srcOrd="0" destOrd="0" presId="urn:microsoft.com/office/officeart/2005/8/layout/list1"/>
    <dgm:cxn modelId="{A593F9B7-0993-427E-913B-FB11D65A083A}" type="presParOf" srcId="{BA6E21AF-48CD-4A87-B107-EA47981AB8D2}" destId="{F447CE76-AB5F-45E2-A631-AC572DE2DA64}" srcOrd="1" destOrd="0" presId="urn:microsoft.com/office/officeart/2005/8/layout/list1"/>
    <dgm:cxn modelId="{A6850CC5-B631-4DFB-968A-569668A520CD}" type="presParOf" srcId="{1AF5C943-11C0-48E3-A8CA-FFD3BA81EE38}" destId="{D1781D80-2CB3-443D-B166-E53A2AB94710}" srcOrd="9" destOrd="0" presId="urn:microsoft.com/office/officeart/2005/8/layout/list1"/>
    <dgm:cxn modelId="{8B053E2E-F7BA-48DB-8E49-8AAB74B8808D}" type="presParOf" srcId="{1AF5C943-11C0-48E3-A8CA-FFD3BA81EE38}" destId="{32C5B365-8600-446F-9A0C-189A7C1C058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519F29-EE97-41C5-938C-1DF122ADC7E5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A4502B13-3D20-49FE-A9C2-F68233ED853F}">
      <dgm:prSet phldrT="[Tekst]"/>
      <dgm:spPr>
        <a:solidFill>
          <a:srgbClr val="FFC000"/>
        </a:solidFill>
      </dgm:spPr>
      <dgm:t>
        <a:bodyPr/>
        <a:lstStyle/>
        <a:p>
          <a:r>
            <a:rPr lang="pl-PL" b="1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4–Transakcja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5D510305-4056-47D7-A26E-9CB61EF888CF}" type="parTrans" cxnId="{026E6C16-3568-4A13-BFF3-C5DB34FD7830}">
      <dgm:prSet/>
      <dgm:spPr/>
      <dgm:t>
        <a:bodyPr/>
        <a:lstStyle/>
        <a:p>
          <a:endParaRPr lang="pl-PL"/>
        </a:p>
      </dgm:t>
    </dgm:pt>
    <dgm:pt modelId="{1A01A051-679F-4B5A-95BF-6BB0D6C15170}" type="sibTrans" cxnId="{026E6C16-3568-4A13-BFF3-C5DB34FD7830}">
      <dgm:prSet/>
      <dgm:spPr/>
      <dgm:t>
        <a:bodyPr/>
        <a:lstStyle/>
        <a:p>
          <a:endParaRPr lang="pl-PL"/>
        </a:p>
      </dgm:t>
    </dgm:pt>
    <dgm:pt modelId="{81D0049F-FF6E-4D42-8893-49D06F29A004}">
      <dgm:prSet phldrT="[Tekst]"/>
      <dgm:spPr>
        <a:solidFill>
          <a:srgbClr val="FFC000"/>
        </a:solidFill>
      </dgm:spPr>
      <dgm:t>
        <a:bodyPr/>
        <a:lstStyle/>
        <a:p>
          <a:r>
            <a:rPr lang="pl-PL" b="1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o stopniu dojrzałości 5 - Personalizacja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0A8FDCF7-EF9E-477B-B841-160AF2238278}" type="parTrans" cxnId="{25A414F8-966D-4C32-9426-455B2473944F}">
      <dgm:prSet/>
      <dgm:spPr/>
      <dgm:t>
        <a:bodyPr/>
        <a:lstStyle/>
        <a:p>
          <a:endParaRPr lang="pl-PL"/>
        </a:p>
      </dgm:t>
    </dgm:pt>
    <dgm:pt modelId="{F7F824B3-E6CD-4A37-B651-14F4029E2915}" type="sibTrans" cxnId="{25A414F8-966D-4C32-9426-455B2473944F}">
      <dgm:prSet/>
      <dgm:spPr/>
      <dgm:t>
        <a:bodyPr/>
        <a:lstStyle/>
        <a:p>
          <a:endParaRPr lang="pl-PL"/>
        </a:p>
      </dgm:t>
    </dgm:pt>
    <dgm:pt modelId="{A85D8E24-364F-4BDF-B3BC-0212CC9389D8}">
      <dgm:prSet phldrT="[Tekst]"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obsługa transakcji, podejmowanie decyzji on-line, dostarczanie usług oraz obsługa płatności. Umożliwia pełne załatwienie danej sprawy drogą elektroniczną, łącznie z ewentualną płatnością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45DD3DF8-8BBC-41BF-9568-A27BCCCBFF79}" type="parTrans" cxnId="{66614A3E-39D9-4539-8CDC-36122881404B}">
      <dgm:prSet/>
      <dgm:spPr/>
      <dgm:t>
        <a:bodyPr/>
        <a:lstStyle/>
        <a:p>
          <a:endParaRPr lang="pl-PL"/>
        </a:p>
      </dgm:t>
    </dgm:pt>
    <dgm:pt modelId="{4EC7577F-FE3A-4E85-BAFD-403E1A3795B9}" type="sibTrans" cxnId="{66614A3E-39D9-4539-8CDC-36122881404B}">
      <dgm:prSet/>
      <dgm:spPr/>
      <dgm:t>
        <a:bodyPr/>
        <a:lstStyle/>
        <a:p>
          <a:endParaRPr lang="pl-PL"/>
        </a:p>
      </dgm:t>
    </dgm:pt>
    <dgm:pt modelId="{70CDCC0A-1089-4A6D-B708-259EEBA35E5A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organizacja usług wokół potrzeb użytkowników. W ramach poziomu 5 można realizować takie działania, które oprócz możliwości pełnego załatwienia danej sprawy zawierają dodatkowo np. mechanizmy personalizacji, tj. dostosowania sposobu świadczenia do szczególnych uwarunkowań i potrzeb klienta (np. oferowanie częściowo wypełnionych formularzy, poinformowanie klienta </a:t>
          </a:r>
          <a:r>
            <a:rPr lang="pl-PL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sms-em</a:t>
          </a:r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o zbliżającej się potrzebie wykonania danej czynności urzędowej). 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F4FA06FB-DDEF-4A5B-A3C2-6AE51CFFDAFC}" type="parTrans" cxnId="{D87CCE4E-97A3-4682-92A7-AEDC94E7A16F}">
      <dgm:prSet/>
      <dgm:spPr/>
      <dgm:t>
        <a:bodyPr/>
        <a:lstStyle/>
        <a:p>
          <a:endParaRPr lang="pl-PL"/>
        </a:p>
      </dgm:t>
    </dgm:pt>
    <dgm:pt modelId="{DE2E69B4-5BED-4538-B1CC-118EE5EF0A5D}" type="sibTrans" cxnId="{D87CCE4E-97A3-4682-92A7-AEDC94E7A16F}">
      <dgm:prSet/>
      <dgm:spPr/>
      <dgm:t>
        <a:bodyPr/>
        <a:lstStyle/>
        <a:p>
          <a:endParaRPr lang="pl-PL"/>
        </a:p>
      </dgm:t>
    </dgm:pt>
    <dgm:pt modelId="{1AF5C943-11C0-48E3-A8CA-FFD3BA81EE38}" type="pres">
      <dgm:prSet presAssocID="{C9519F29-EE97-41C5-938C-1DF122ADC7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B41055E-B129-4B9E-808A-309BF8C5B6C6}" type="pres">
      <dgm:prSet presAssocID="{A4502B13-3D20-49FE-A9C2-F68233ED853F}" presName="parentLin" presStyleCnt="0"/>
      <dgm:spPr/>
    </dgm:pt>
    <dgm:pt modelId="{CC1FFB16-7274-433B-B9F1-4BFC185CBA5E}" type="pres">
      <dgm:prSet presAssocID="{A4502B13-3D20-49FE-A9C2-F68233ED853F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FCF4FB29-44CC-4516-A9F0-DB3C46C39E0A}" type="pres">
      <dgm:prSet presAssocID="{A4502B13-3D20-49FE-A9C2-F68233ED853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214BC8-FC31-465D-A363-C2B529A37F6A}" type="pres">
      <dgm:prSet presAssocID="{A4502B13-3D20-49FE-A9C2-F68233ED853F}" presName="negativeSpace" presStyleCnt="0"/>
      <dgm:spPr/>
    </dgm:pt>
    <dgm:pt modelId="{4D936CAD-B768-43C7-915F-36EBB8B62464}" type="pres">
      <dgm:prSet presAssocID="{A4502B13-3D20-49FE-A9C2-F68233ED853F}" presName="childText" presStyleLbl="conFgAcc1" presStyleIdx="0" presStyleCnt="2" custLinFactNeighborY="2260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708FCC-C065-49E4-ACA1-6B978214ACBC}" type="pres">
      <dgm:prSet presAssocID="{1A01A051-679F-4B5A-95BF-6BB0D6C15170}" presName="spaceBetweenRectangles" presStyleCnt="0"/>
      <dgm:spPr/>
    </dgm:pt>
    <dgm:pt modelId="{F678127A-C805-487C-8DA9-8643C91DB97D}" type="pres">
      <dgm:prSet presAssocID="{81D0049F-FF6E-4D42-8893-49D06F29A004}" presName="parentLin" presStyleCnt="0"/>
      <dgm:spPr/>
    </dgm:pt>
    <dgm:pt modelId="{5E519D9E-DF9D-4106-8126-BF933082F16B}" type="pres">
      <dgm:prSet presAssocID="{81D0049F-FF6E-4D42-8893-49D06F29A004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C0B42E7B-4A8A-4AF6-9010-2FC2FD9449A8}" type="pres">
      <dgm:prSet presAssocID="{81D0049F-FF6E-4D42-8893-49D06F29A00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0AFBFC-50D6-4A0D-8969-4FE06BC34187}" type="pres">
      <dgm:prSet presAssocID="{81D0049F-FF6E-4D42-8893-49D06F29A004}" presName="negativeSpace" presStyleCnt="0"/>
      <dgm:spPr/>
    </dgm:pt>
    <dgm:pt modelId="{B7DAA207-88A0-4B80-AD6B-F1C259D53FC0}" type="pres">
      <dgm:prSet presAssocID="{81D0049F-FF6E-4D42-8893-49D06F29A00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6614A3E-39D9-4539-8CDC-36122881404B}" srcId="{A4502B13-3D20-49FE-A9C2-F68233ED853F}" destId="{A85D8E24-364F-4BDF-B3BC-0212CC9389D8}" srcOrd="0" destOrd="0" parTransId="{45DD3DF8-8BBC-41BF-9568-A27BCCCBFF79}" sibTransId="{4EC7577F-FE3A-4E85-BAFD-403E1A3795B9}"/>
    <dgm:cxn modelId="{9F230D5B-E3B9-4195-84B2-609A5106EE13}" type="presOf" srcId="{C9519F29-EE97-41C5-938C-1DF122ADC7E5}" destId="{1AF5C943-11C0-48E3-A8CA-FFD3BA81EE38}" srcOrd="0" destOrd="0" presId="urn:microsoft.com/office/officeart/2005/8/layout/list1"/>
    <dgm:cxn modelId="{25A414F8-966D-4C32-9426-455B2473944F}" srcId="{C9519F29-EE97-41C5-938C-1DF122ADC7E5}" destId="{81D0049F-FF6E-4D42-8893-49D06F29A004}" srcOrd="1" destOrd="0" parTransId="{0A8FDCF7-EF9E-477B-B841-160AF2238278}" sibTransId="{F7F824B3-E6CD-4A37-B651-14F4029E2915}"/>
    <dgm:cxn modelId="{026E6C16-3568-4A13-BFF3-C5DB34FD7830}" srcId="{C9519F29-EE97-41C5-938C-1DF122ADC7E5}" destId="{A4502B13-3D20-49FE-A9C2-F68233ED853F}" srcOrd="0" destOrd="0" parTransId="{5D510305-4056-47D7-A26E-9CB61EF888CF}" sibTransId="{1A01A051-679F-4B5A-95BF-6BB0D6C15170}"/>
    <dgm:cxn modelId="{BAF0900E-8D79-43F9-B227-434B061F2ACA}" type="presOf" srcId="{70CDCC0A-1089-4A6D-B708-259EEBA35E5A}" destId="{B7DAA207-88A0-4B80-AD6B-F1C259D53FC0}" srcOrd="0" destOrd="0" presId="urn:microsoft.com/office/officeart/2005/8/layout/list1"/>
    <dgm:cxn modelId="{DA72BEDD-8D7F-45B3-AD09-2BB5A9F26D89}" type="presOf" srcId="{81D0049F-FF6E-4D42-8893-49D06F29A004}" destId="{C0B42E7B-4A8A-4AF6-9010-2FC2FD9449A8}" srcOrd="1" destOrd="0" presId="urn:microsoft.com/office/officeart/2005/8/layout/list1"/>
    <dgm:cxn modelId="{1E467802-66E1-4A33-8065-196F3C7373C2}" type="presOf" srcId="{A85D8E24-364F-4BDF-B3BC-0212CC9389D8}" destId="{4D936CAD-B768-43C7-915F-36EBB8B62464}" srcOrd="0" destOrd="0" presId="urn:microsoft.com/office/officeart/2005/8/layout/list1"/>
    <dgm:cxn modelId="{89ACCAE5-B02C-4958-AC97-7B1737553001}" type="presOf" srcId="{A4502B13-3D20-49FE-A9C2-F68233ED853F}" destId="{FCF4FB29-44CC-4516-A9F0-DB3C46C39E0A}" srcOrd="1" destOrd="0" presId="urn:microsoft.com/office/officeart/2005/8/layout/list1"/>
    <dgm:cxn modelId="{D87CCE4E-97A3-4682-92A7-AEDC94E7A16F}" srcId="{81D0049F-FF6E-4D42-8893-49D06F29A004}" destId="{70CDCC0A-1089-4A6D-B708-259EEBA35E5A}" srcOrd="0" destOrd="0" parTransId="{F4FA06FB-DDEF-4A5B-A3C2-6AE51CFFDAFC}" sibTransId="{DE2E69B4-5BED-4538-B1CC-118EE5EF0A5D}"/>
    <dgm:cxn modelId="{FE06B040-EA0D-4354-AF56-F2B0B15AA4B3}" type="presOf" srcId="{81D0049F-FF6E-4D42-8893-49D06F29A004}" destId="{5E519D9E-DF9D-4106-8126-BF933082F16B}" srcOrd="0" destOrd="0" presId="urn:microsoft.com/office/officeart/2005/8/layout/list1"/>
    <dgm:cxn modelId="{8752BF38-1E55-49A6-8C17-BDADC58EA788}" type="presOf" srcId="{A4502B13-3D20-49FE-A9C2-F68233ED853F}" destId="{CC1FFB16-7274-433B-B9F1-4BFC185CBA5E}" srcOrd="0" destOrd="0" presId="urn:microsoft.com/office/officeart/2005/8/layout/list1"/>
    <dgm:cxn modelId="{A1165E47-1363-4B1C-BE3B-E74121A3D37B}" type="presParOf" srcId="{1AF5C943-11C0-48E3-A8CA-FFD3BA81EE38}" destId="{DB41055E-B129-4B9E-808A-309BF8C5B6C6}" srcOrd="0" destOrd="0" presId="urn:microsoft.com/office/officeart/2005/8/layout/list1"/>
    <dgm:cxn modelId="{2E4CA0DA-6BD6-45DE-9CEB-6E6D002C8B11}" type="presParOf" srcId="{DB41055E-B129-4B9E-808A-309BF8C5B6C6}" destId="{CC1FFB16-7274-433B-B9F1-4BFC185CBA5E}" srcOrd="0" destOrd="0" presId="urn:microsoft.com/office/officeart/2005/8/layout/list1"/>
    <dgm:cxn modelId="{3615AB69-81B0-44A3-8D1D-3F8303DC4E8F}" type="presParOf" srcId="{DB41055E-B129-4B9E-808A-309BF8C5B6C6}" destId="{FCF4FB29-44CC-4516-A9F0-DB3C46C39E0A}" srcOrd="1" destOrd="0" presId="urn:microsoft.com/office/officeart/2005/8/layout/list1"/>
    <dgm:cxn modelId="{F05D7727-DF3D-43F4-ABD8-01749AF121EE}" type="presParOf" srcId="{1AF5C943-11C0-48E3-A8CA-FFD3BA81EE38}" destId="{B5214BC8-FC31-465D-A363-C2B529A37F6A}" srcOrd="1" destOrd="0" presId="urn:microsoft.com/office/officeart/2005/8/layout/list1"/>
    <dgm:cxn modelId="{91A6F247-A69A-4696-9FE8-F561138F4E28}" type="presParOf" srcId="{1AF5C943-11C0-48E3-A8CA-FFD3BA81EE38}" destId="{4D936CAD-B768-43C7-915F-36EBB8B62464}" srcOrd="2" destOrd="0" presId="urn:microsoft.com/office/officeart/2005/8/layout/list1"/>
    <dgm:cxn modelId="{19341DC0-2404-43B1-8DC0-E65083F58C99}" type="presParOf" srcId="{1AF5C943-11C0-48E3-A8CA-FFD3BA81EE38}" destId="{4A708FCC-C065-49E4-ACA1-6B978214ACBC}" srcOrd="3" destOrd="0" presId="urn:microsoft.com/office/officeart/2005/8/layout/list1"/>
    <dgm:cxn modelId="{9BAF8DD0-50DA-4B1E-8D32-AC05391799F1}" type="presParOf" srcId="{1AF5C943-11C0-48E3-A8CA-FFD3BA81EE38}" destId="{F678127A-C805-487C-8DA9-8643C91DB97D}" srcOrd="4" destOrd="0" presId="urn:microsoft.com/office/officeart/2005/8/layout/list1"/>
    <dgm:cxn modelId="{7CC90461-7DC1-48D8-9437-50881C960529}" type="presParOf" srcId="{F678127A-C805-487C-8DA9-8643C91DB97D}" destId="{5E519D9E-DF9D-4106-8126-BF933082F16B}" srcOrd="0" destOrd="0" presId="urn:microsoft.com/office/officeart/2005/8/layout/list1"/>
    <dgm:cxn modelId="{8AE97FA9-776A-4203-B572-EFEC1A388CFA}" type="presParOf" srcId="{F678127A-C805-487C-8DA9-8643C91DB97D}" destId="{C0B42E7B-4A8A-4AF6-9010-2FC2FD9449A8}" srcOrd="1" destOrd="0" presId="urn:microsoft.com/office/officeart/2005/8/layout/list1"/>
    <dgm:cxn modelId="{881360F0-F81A-4091-A1C4-812ED864B3F4}" type="presParOf" srcId="{1AF5C943-11C0-48E3-A8CA-FFD3BA81EE38}" destId="{F90AFBFC-50D6-4A0D-8969-4FE06BC34187}" srcOrd="5" destOrd="0" presId="urn:microsoft.com/office/officeart/2005/8/layout/list1"/>
    <dgm:cxn modelId="{FB43678D-0D58-4F98-8102-1C9589568CA7}" type="presParOf" srcId="{1AF5C943-11C0-48E3-A8CA-FFD3BA81EE38}" destId="{B7DAA207-88A0-4B80-AD6B-F1C259D53FC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DF414-2580-417C-B187-FBE40B5AC61B}" type="doc">
      <dgm:prSet loTypeId="urn:microsoft.com/office/officeart/2005/8/layout/hierarchy4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CD1A2B3-7931-4B31-BDF9-9D6E10A42D1F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Kwalifikowalne są wydatki niezbędne do wdrożenia e-usług/i będących/ej przedmiotem projektu i ściśle z nią powiązane: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CD456B11-0183-4C9B-B619-FFD81C69058D}" type="parTrans" cxnId="{F6D4BF26-C6B8-46C5-A903-39FA4E3ECE17}">
      <dgm:prSet/>
      <dgm:spPr/>
      <dgm:t>
        <a:bodyPr/>
        <a:lstStyle/>
        <a:p>
          <a:endParaRPr lang="pl-PL"/>
        </a:p>
      </dgm:t>
    </dgm:pt>
    <dgm:pt modelId="{517BDC7E-E563-4694-8960-86FFECA897FA}" type="sibTrans" cxnId="{F6D4BF26-C6B8-46C5-A903-39FA4E3ECE17}">
      <dgm:prSet/>
      <dgm:spPr/>
      <dgm:t>
        <a:bodyPr/>
        <a:lstStyle/>
        <a:p>
          <a:endParaRPr lang="pl-PL"/>
        </a:p>
      </dgm:t>
    </dgm:pt>
    <dgm:pt modelId="{BD9317B6-3DBD-4B4E-84FF-CE4BF3B39A10}">
      <dgm:prSet phldrT="[Tekst]"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przygotowaniem projektu (np. analizy techniczne, dokumentacja aplikacyjna, przetargowa, analiza potrzeb)</a:t>
          </a:r>
          <a:endParaRPr lang="pl-PL" dirty="0"/>
        </a:p>
      </dgm:t>
    </dgm:pt>
    <dgm:pt modelId="{32A0CCCD-031D-423C-B0C0-0132EE901744}" type="parTrans" cxnId="{A1A0A7A6-DAD4-4A2A-A40A-1FAE63F93A56}">
      <dgm:prSet/>
      <dgm:spPr/>
      <dgm:t>
        <a:bodyPr/>
        <a:lstStyle/>
        <a:p>
          <a:endParaRPr lang="pl-PL"/>
        </a:p>
      </dgm:t>
    </dgm:pt>
    <dgm:pt modelId="{1F5AC124-99CC-4A08-AECF-8F3D91B1570E}" type="sibTrans" cxnId="{A1A0A7A6-DAD4-4A2A-A40A-1FAE63F93A56}">
      <dgm:prSet/>
      <dgm:spPr/>
      <dgm:t>
        <a:bodyPr/>
        <a:lstStyle/>
        <a:p>
          <a:endParaRPr lang="pl-PL"/>
        </a:p>
      </dgm:t>
    </dgm:pt>
    <dgm:pt modelId="{21AA13EE-A68E-4DDC-B577-CF132902348F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dot. kosztów zarządzania i nadzoru nad projektem (np. inspektor nadzoru inwestorskiego, inżynier kontraktu, nadzór autorski)</a:t>
          </a:r>
        </a:p>
      </dgm:t>
    </dgm:pt>
    <dgm:pt modelId="{2DD95D15-25F1-4489-8059-6338F43D1BF6}" type="parTrans" cxnId="{D823FABB-5273-471D-84D7-DEEEB4F4E2C1}">
      <dgm:prSet/>
      <dgm:spPr/>
      <dgm:t>
        <a:bodyPr/>
        <a:lstStyle/>
        <a:p>
          <a:endParaRPr lang="pl-PL"/>
        </a:p>
      </dgm:t>
    </dgm:pt>
    <dgm:pt modelId="{029E34F2-399A-4429-B378-A221EA5A69AC}" type="sibTrans" cxnId="{D823FABB-5273-471D-84D7-DEEEB4F4E2C1}">
      <dgm:prSet/>
      <dgm:spPr/>
      <dgm:t>
        <a:bodyPr/>
        <a:lstStyle/>
        <a:p>
          <a:endParaRPr lang="pl-PL"/>
        </a:p>
      </dgm:t>
    </dgm:pt>
    <dgm:pt modelId="{70AB4E80-006C-4CBB-92A2-1A85406783A9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zakupem środków trwałych i wartości niematerialnych i prawnych (oprogramowanie, aplikacje, </a:t>
          </a:r>
          <a:r>
            <a:rPr lang="pl-PL" b="1" u="sng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sprzęt informatyczny</a:t>
          </a:r>
          <a:r>
            <a:rPr lang="pl-PL" b="0" u="sng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, opieka serwisowa itp.)</a:t>
          </a:r>
          <a:endParaRPr lang="pl-PL" b="1" u="sng" dirty="0" smtClean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D927075D-EA79-4961-AA71-1B1BD34319FB}" type="parTrans" cxnId="{A31B7D28-662C-43D8-B0FE-CDC4AF5F1429}">
      <dgm:prSet/>
      <dgm:spPr/>
      <dgm:t>
        <a:bodyPr/>
        <a:lstStyle/>
        <a:p>
          <a:endParaRPr lang="pl-PL"/>
        </a:p>
      </dgm:t>
    </dgm:pt>
    <dgm:pt modelId="{33B3A176-B98A-4E77-A7D4-D68721CE4D99}" type="sibTrans" cxnId="{A31B7D28-662C-43D8-B0FE-CDC4AF5F1429}">
      <dgm:prSet/>
      <dgm:spPr/>
      <dgm:t>
        <a:bodyPr/>
        <a:lstStyle/>
        <a:p>
          <a:endParaRPr lang="pl-PL"/>
        </a:p>
      </dgm:t>
    </dgm:pt>
    <dgm:pt modelId="{04ED8A92-4483-439F-8920-73E50138BE80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pracami budowlanymi, instalacyjnymi, adaptacyjnymi (np. adaptacja pomieszczeń na serwery)</a:t>
          </a:r>
        </a:p>
      </dgm:t>
    </dgm:pt>
    <dgm:pt modelId="{22FB7FAA-03A3-42DF-BC51-1040AAFB7568}" type="parTrans" cxnId="{B757137F-A770-49D1-956E-5483113CA5AD}">
      <dgm:prSet/>
      <dgm:spPr/>
      <dgm:t>
        <a:bodyPr/>
        <a:lstStyle/>
        <a:p>
          <a:endParaRPr lang="pl-PL"/>
        </a:p>
      </dgm:t>
    </dgm:pt>
    <dgm:pt modelId="{3E0307BB-6D1E-4EF4-8943-B4A1E4B8500B}" type="sibTrans" cxnId="{B757137F-A770-49D1-956E-5483113CA5AD}">
      <dgm:prSet/>
      <dgm:spPr/>
      <dgm:t>
        <a:bodyPr/>
        <a:lstStyle/>
        <a:p>
          <a:endParaRPr lang="pl-PL"/>
        </a:p>
      </dgm:t>
    </dgm:pt>
    <dgm:pt modelId="{3DEB08FA-9CBC-4C4F-B6B6-974CF234C424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informatyczne (np. opracowanie stron www, portali, projektowanie usług, etc.)</a:t>
          </a:r>
        </a:p>
      </dgm:t>
    </dgm:pt>
    <dgm:pt modelId="{94A4FCDD-761E-4A56-961B-69869CE60A23}" type="parTrans" cxnId="{CFD38F64-7796-4731-BFDF-8A3C5C716AF3}">
      <dgm:prSet/>
      <dgm:spPr/>
      <dgm:t>
        <a:bodyPr/>
        <a:lstStyle/>
        <a:p>
          <a:endParaRPr lang="pl-PL"/>
        </a:p>
      </dgm:t>
    </dgm:pt>
    <dgm:pt modelId="{CCD88B58-A4F8-4BB3-9E8E-BF7721964695}" type="sibTrans" cxnId="{CFD38F64-7796-4731-BFDF-8A3C5C716AF3}">
      <dgm:prSet/>
      <dgm:spPr/>
      <dgm:t>
        <a:bodyPr/>
        <a:lstStyle/>
        <a:p>
          <a:endParaRPr lang="pl-PL"/>
        </a:p>
      </dgm:t>
    </dgm:pt>
    <dgm:pt modelId="{557148D4-EA06-4030-9D6E-FEEE640C55B1}" type="pres">
      <dgm:prSet presAssocID="{A4EDF414-2580-417C-B187-FBE40B5AC61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D2DD585-3595-4B3C-B9D2-611F353D78AA}" type="pres">
      <dgm:prSet presAssocID="{5CD1A2B3-7931-4B31-BDF9-9D6E10A42D1F}" presName="vertOne" presStyleCnt="0"/>
      <dgm:spPr/>
    </dgm:pt>
    <dgm:pt modelId="{773044F2-775C-410D-8468-4A4F282FFEFC}" type="pres">
      <dgm:prSet presAssocID="{5CD1A2B3-7931-4B31-BDF9-9D6E10A42D1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D79DD3D-3567-403B-B184-2FF5D0B069F6}" type="pres">
      <dgm:prSet presAssocID="{5CD1A2B3-7931-4B31-BDF9-9D6E10A42D1F}" presName="parTransOne" presStyleCnt="0"/>
      <dgm:spPr/>
    </dgm:pt>
    <dgm:pt modelId="{E2913547-0609-46E4-A7F2-9148CA7DA683}" type="pres">
      <dgm:prSet presAssocID="{5CD1A2B3-7931-4B31-BDF9-9D6E10A42D1F}" presName="horzOne" presStyleCnt="0"/>
      <dgm:spPr/>
    </dgm:pt>
    <dgm:pt modelId="{48F510A3-1ECA-4744-97C8-1339788CFCB6}" type="pres">
      <dgm:prSet presAssocID="{BD9317B6-3DBD-4B4E-84FF-CE4BF3B39A10}" presName="vertTwo" presStyleCnt="0"/>
      <dgm:spPr/>
    </dgm:pt>
    <dgm:pt modelId="{A9C16260-B52D-4A5D-91ED-C742CDA95D65}" type="pres">
      <dgm:prSet presAssocID="{BD9317B6-3DBD-4B4E-84FF-CE4BF3B39A10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88A5720-DFDB-4656-8596-9D3D988B2B5C}" type="pres">
      <dgm:prSet presAssocID="{BD9317B6-3DBD-4B4E-84FF-CE4BF3B39A10}" presName="horzTwo" presStyleCnt="0"/>
      <dgm:spPr/>
    </dgm:pt>
    <dgm:pt modelId="{56E89876-9DEC-4840-8020-15C0CF02BDE9}" type="pres">
      <dgm:prSet presAssocID="{1F5AC124-99CC-4A08-AECF-8F3D91B1570E}" presName="sibSpaceTwo" presStyleCnt="0"/>
      <dgm:spPr/>
    </dgm:pt>
    <dgm:pt modelId="{C260F2A1-5678-4AEE-AC7F-3913E75D05A3}" type="pres">
      <dgm:prSet presAssocID="{21AA13EE-A68E-4DDC-B577-CF132902348F}" presName="vertTwo" presStyleCnt="0"/>
      <dgm:spPr/>
    </dgm:pt>
    <dgm:pt modelId="{D4CAA674-0F65-4DD6-BA97-70D5367B7E46}" type="pres">
      <dgm:prSet presAssocID="{21AA13EE-A68E-4DDC-B577-CF132902348F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103BDEC-AD88-47FD-A3DC-C132DBE2CE48}" type="pres">
      <dgm:prSet presAssocID="{21AA13EE-A68E-4DDC-B577-CF132902348F}" presName="horzTwo" presStyleCnt="0"/>
      <dgm:spPr/>
    </dgm:pt>
    <dgm:pt modelId="{8FDEC32B-92AF-4105-877A-A062B60E24D3}" type="pres">
      <dgm:prSet presAssocID="{029E34F2-399A-4429-B378-A221EA5A69AC}" presName="sibSpaceTwo" presStyleCnt="0"/>
      <dgm:spPr/>
    </dgm:pt>
    <dgm:pt modelId="{B4DE0969-9433-4E3A-BAF8-FD53B386C2E8}" type="pres">
      <dgm:prSet presAssocID="{70AB4E80-006C-4CBB-92A2-1A85406783A9}" presName="vertTwo" presStyleCnt="0"/>
      <dgm:spPr/>
    </dgm:pt>
    <dgm:pt modelId="{82CF842F-A33C-402B-8186-D58F37EDE78C}" type="pres">
      <dgm:prSet presAssocID="{70AB4E80-006C-4CBB-92A2-1A85406783A9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FA90683-C9E3-4EEA-B750-3927E868E65D}" type="pres">
      <dgm:prSet presAssocID="{70AB4E80-006C-4CBB-92A2-1A85406783A9}" presName="horzTwo" presStyleCnt="0"/>
      <dgm:spPr/>
    </dgm:pt>
    <dgm:pt modelId="{0CED2926-93E6-4815-96A5-3ABA9B8D8854}" type="pres">
      <dgm:prSet presAssocID="{33B3A176-B98A-4E77-A7D4-D68721CE4D99}" presName="sibSpaceTwo" presStyleCnt="0"/>
      <dgm:spPr/>
    </dgm:pt>
    <dgm:pt modelId="{21FFA8E0-6DFB-4F5F-81C7-19C35AE9C505}" type="pres">
      <dgm:prSet presAssocID="{04ED8A92-4483-439F-8920-73E50138BE80}" presName="vertTwo" presStyleCnt="0"/>
      <dgm:spPr/>
    </dgm:pt>
    <dgm:pt modelId="{7399B4CF-5748-49FF-9075-7602C721B5D8}" type="pres">
      <dgm:prSet presAssocID="{04ED8A92-4483-439F-8920-73E50138BE80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E922E52-2961-4CE9-A9CF-1439726259FF}" type="pres">
      <dgm:prSet presAssocID="{04ED8A92-4483-439F-8920-73E50138BE80}" presName="horzTwo" presStyleCnt="0"/>
      <dgm:spPr/>
    </dgm:pt>
    <dgm:pt modelId="{5F6C7AF6-EC9F-4CC7-B27D-9E769C2A3D74}" type="pres">
      <dgm:prSet presAssocID="{3E0307BB-6D1E-4EF4-8943-B4A1E4B8500B}" presName="sibSpaceTwo" presStyleCnt="0"/>
      <dgm:spPr/>
    </dgm:pt>
    <dgm:pt modelId="{F5FBD6A9-D325-44AB-8282-3CE22E6669D3}" type="pres">
      <dgm:prSet presAssocID="{3DEB08FA-9CBC-4C4F-B6B6-974CF234C424}" presName="vertTwo" presStyleCnt="0"/>
      <dgm:spPr/>
    </dgm:pt>
    <dgm:pt modelId="{A6029928-3F0C-4860-8FD8-BA4A036DFBC3}" type="pres">
      <dgm:prSet presAssocID="{3DEB08FA-9CBC-4C4F-B6B6-974CF234C424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19304A4-1257-4694-BCD6-31CEF972BB89}" type="pres">
      <dgm:prSet presAssocID="{3DEB08FA-9CBC-4C4F-B6B6-974CF234C424}" presName="horzTwo" presStyleCnt="0"/>
      <dgm:spPr/>
    </dgm:pt>
  </dgm:ptLst>
  <dgm:cxnLst>
    <dgm:cxn modelId="{A1A0A7A6-DAD4-4A2A-A40A-1FAE63F93A56}" srcId="{5CD1A2B3-7931-4B31-BDF9-9D6E10A42D1F}" destId="{BD9317B6-3DBD-4B4E-84FF-CE4BF3B39A10}" srcOrd="0" destOrd="0" parTransId="{32A0CCCD-031D-423C-B0C0-0132EE901744}" sibTransId="{1F5AC124-99CC-4A08-AECF-8F3D91B1570E}"/>
    <dgm:cxn modelId="{B757137F-A770-49D1-956E-5483113CA5AD}" srcId="{5CD1A2B3-7931-4B31-BDF9-9D6E10A42D1F}" destId="{04ED8A92-4483-439F-8920-73E50138BE80}" srcOrd="3" destOrd="0" parTransId="{22FB7FAA-03A3-42DF-BC51-1040AAFB7568}" sibTransId="{3E0307BB-6D1E-4EF4-8943-B4A1E4B8500B}"/>
    <dgm:cxn modelId="{F6D38514-4CAB-4225-B6A1-4AE5434AEEFE}" type="presOf" srcId="{3DEB08FA-9CBC-4C4F-B6B6-974CF234C424}" destId="{A6029928-3F0C-4860-8FD8-BA4A036DFBC3}" srcOrd="0" destOrd="0" presId="urn:microsoft.com/office/officeart/2005/8/layout/hierarchy4"/>
    <dgm:cxn modelId="{E8266AF6-2766-4DD9-A048-73815CFE46CE}" type="presOf" srcId="{BD9317B6-3DBD-4B4E-84FF-CE4BF3B39A10}" destId="{A9C16260-B52D-4A5D-91ED-C742CDA95D65}" srcOrd="0" destOrd="0" presId="urn:microsoft.com/office/officeart/2005/8/layout/hierarchy4"/>
    <dgm:cxn modelId="{A31B7D28-662C-43D8-B0FE-CDC4AF5F1429}" srcId="{5CD1A2B3-7931-4B31-BDF9-9D6E10A42D1F}" destId="{70AB4E80-006C-4CBB-92A2-1A85406783A9}" srcOrd="2" destOrd="0" parTransId="{D927075D-EA79-4961-AA71-1B1BD34319FB}" sibTransId="{33B3A176-B98A-4E77-A7D4-D68721CE4D99}"/>
    <dgm:cxn modelId="{2BAA3052-B4AA-4F8E-AE10-B4B614EEE305}" type="presOf" srcId="{21AA13EE-A68E-4DDC-B577-CF132902348F}" destId="{D4CAA674-0F65-4DD6-BA97-70D5367B7E46}" srcOrd="0" destOrd="0" presId="urn:microsoft.com/office/officeart/2005/8/layout/hierarchy4"/>
    <dgm:cxn modelId="{48233737-AF7B-42B3-ABFE-9E62A8B5787C}" type="presOf" srcId="{5CD1A2B3-7931-4B31-BDF9-9D6E10A42D1F}" destId="{773044F2-775C-410D-8468-4A4F282FFEFC}" srcOrd="0" destOrd="0" presId="urn:microsoft.com/office/officeart/2005/8/layout/hierarchy4"/>
    <dgm:cxn modelId="{5D47B449-591E-4C4F-BBF9-52413E4B25A7}" type="presOf" srcId="{A4EDF414-2580-417C-B187-FBE40B5AC61B}" destId="{557148D4-EA06-4030-9D6E-FEEE640C55B1}" srcOrd="0" destOrd="0" presId="urn:microsoft.com/office/officeart/2005/8/layout/hierarchy4"/>
    <dgm:cxn modelId="{485BCDB6-F7ED-4FFE-8127-79DB2F72C246}" type="presOf" srcId="{04ED8A92-4483-439F-8920-73E50138BE80}" destId="{7399B4CF-5748-49FF-9075-7602C721B5D8}" srcOrd="0" destOrd="0" presId="urn:microsoft.com/office/officeart/2005/8/layout/hierarchy4"/>
    <dgm:cxn modelId="{CFD38F64-7796-4731-BFDF-8A3C5C716AF3}" srcId="{5CD1A2B3-7931-4B31-BDF9-9D6E10A42D1F}" destId="{3DEB08FA-9CBC-4C4F-B6B6-974CF234C424}" srcOrd="4" destOrd="0" parTransId="{94A4FCDD-761E-4A56-961B-69869CE60A23}" sibTransId="{CCD88B58-A4F8-4BB3-9E8E-BF7721964695}"/>
    <dgm:cxn modelId="{D823FABB-5273-471D-84D7-DEEEB4F4E2C1}" srcId="{5CD1A2B3-7931-4B31-BDF9-9D6E10A42D1F}" destId="{21AA13EE-A68E-4DDC-B577-CF132902348F}" srcOrd="1" destOrd="0" parTransId="{2DD95D15-25F1-4489-8059-6338F43D1BF6}" sibTransId="{029E34F2-399A-4429-B378-A221EA5A69AC}"/>
    <dgm:cxn modelId="{B81956D0-987F-4835-841A-F88CFB8F11BC}" type="presOf" srcId="{70AB4E80-006C-4CBB-92A2-1A85406783A9}" destId="{82CF842F-A33C-402B-8186-D58F37EDE78C}" srcOrd="0" destOrd="0" presId="urn:microsoft.com/office/officeart/2005/8/layout/hierarchy4"/>
    <dgm:cxn modelId="{F6D4BF26-C6B8-46C5-A903-39FA4E3ECE17}" srcId="{A4EDF414-2580-417C-B187-FBE40B5AC61B}" destId="{5CD1A2B3-7931-4B31-BDF9-9D6E10A42D1F}" srcOrd="0" destOrd="0" parTransId="{CD456B11-0183-4C9B-B619-FFD81C69058D}" sibTransId="{517BDC7E-E563-4694-8960-86FFECA897FA}"/>
    <dgm:cxn modelId="{2D39257C-BA8C-4D96-9054-4175D8042EFE}" type="presParOf" srcId="{557148D4-EA06-4030-9D6E-FEEE640C55B1}" destId="{7D2DD585-3595-4B3C-B9D2-611F353D78AA}" srcOrd="0" destOrd="0" presId="urn:microsoft.com/office/officeart/2005/8/layout/hierarchy4"/>
    <dgm:cxn modelId="{F0FC08AF-0854-4608-A9BB-96C6AD33AF4F}" type="presParOf" srcId="{7D2DD585-3595-4B3C-B9D2-611F353D78AA}" destId="{773044F2-775C-410D-8468-4A4F282FFEFC}" srcOrd="0" destOrd="0" presId="urn:microsoft.com/office/officeart/2005/8/layout/hierarchy4"/>
    <dgm:cxn modelId="{2CF3BBB7-9A2E-4136-BDEB-486600E6D3EE}" type="presParOf" srcId="{7D2DD585-3595-4B3C-B9D2-611F353D78AA}" destId="{ED79DD3D-3567-403B-B184-2FF5D0B069F6}" srcOrd="1" destOrd="0" presId="urn:microsoft.com/office/officeart/2005/8/layout/hierarchy4"/>
    <dgm:cxn modelId="{DBB5028D-C371-4AB4-837A-DFBCF5E7A699}" type="presParOf" srcId="{7D2DD585-3595-4B3C-B9D2-611F353D78AA}" destId="{E2913547-0609-46E4-A7F2-9148CA7DA683}" srcOrd="2" destOrd="0" presId="urn:microsoft.com/office/officeart/2005/8/layout/hierarchy4"/>
    <dgm:cxn modelId="{FF87690D-0EEE-4383-A7EB-6E38ADE590E0}" type="presParOf" srcId="{E2913547-0609-46E4-A7F2-9148CA7DA683}" destId="{48F510A3-1ECA-4744-97C8-1339788CFCB6}" srcOrd="0" destOrd="0" presId="urn:microsoft.com/office/officeart/2005/8/layout/hierarchy4"/>
    <dgm:cxn modelId="{0E27C772-9481-491F-8C12-3E913C597987}" type="presParOf" srcId="{48F510A3-1ECA-4744-97C8-1339788CFCB6}" destId="{A9C16260-B52D-4A5D-91ED-C742CDA95D65}" srcOrd="0" destOrd="0" presId="urn:microsoft.com/office/officeart/2005/8/layout/hierarchy4"/>
    <dgm:cxn modelId="{F6DB3E18-B002-4088-87FE-6D87AD245038}" type="presParOf" srcId="{48F510A3-1ECA-4744-97C8-1339788CFCB6}" destId="{988A5720-DFDB-4656-8596-9D3D988B2B5C}" srcOrd="1" destOrd="0" presId="urn:microsoft.com/office/officeart/2005/8/layout/hierarchy4"/>
    <dgm:cxn modelId="{66976952-6FBA-4E86-91AB-76E3B0F0993F}" type="presParOf" srcId="{E2913547-0609-46E4-A7F2-9148CA7DA683}" destId="{56E89876-9DEC-4840-8020-15C0CF02BDE9}" srcOrd="1" destOrd="0" presId="urn:microsoft.com/office/officeart/2005/8/layout/hierarchy4"/>
    <dgm:cxn modelId="{4C7292DA-984C-40CA-8CE6-3199CB200204}" type="presParOf" srcId="{E2913547-0609-46E4-A7F2-9148CA7DA683}" destId="{C260F2A1-5678-4AEE-AC7F-3913E75D05A3}" srcOrd="2" destOrd="0" presId="urn:microsoft.com/office/officeart/2005/8/layout/hierarchy4"/>
    <dgm:cxn modelId="{362F4284-1A84-4549-847C-C99B63B257BD}" type="presParOf" srcId="{C260F2A1-5678-4AEE-AC7F-3913E75D05A3}" destId="{D4CAA674-0F65-4DD6-BA97-70D5367B7E46}" srcOrd="0" destOrd="0" presId="urn:microsoft.com/office/officeart/2005/8/layout/hierarchy4"/>
    <dgm:cxn modelId="{3ABBBC7C-7F74-4D88-840E-CD16E5B3CF65}" type="presParOf" srcId="{C260F2A1-5678-4AEE-AC7F-3913E75D05A3}" destId="{5103BDEC-AD88-47FD-A3DC-C132DBE2CE48}" srcOrd="1" destOrd="0" presId="urn:microsoft.com/office/officeart/2005/8/layout/hierarchy4"/>
    <dgm:cxn modelId="{8426816B-84DE-41FA-9053-DF86EA7A0D05}" type="presParOf" srcId="{E2913547-0609-46E4-A7F2-9148CA7DA683}" destId="{8FDEC32B-92AF-4105-877A-A062B60E24D3}" srcOrd="3" destOrd="0" presId="urn:microsoft.com/office/officeart/2005/8/layout/hierarchy4"/>
    <dgm:cxn modelId="{4A7B74AE-A194-4956-8C1E-243C692F0E6A}" type="presParOf" srcId="{E2913547-0609-46E4-A7F2-9148CA7DA683}" destId="{B4DE0969-9433-4E3A-BAF8-FD53B386C2E8}" srcOrd="4" destOrd="0" presId="urn:microsoft.com/office/officeart/2005/8/layout/hierarchy4"/>
    <dgm:cxn modelId="{D9B45166-4417-4C27-84C4-4538B93CB5E1}" type="presParOf" srcId="{B4DE0969-9433-4E3A-BAF8-FD53B386C2E8}" destId="{82CF842F-A33C-402B-8186-D58F37EDE78C}" srcOrd="0" destOrd="0" presId="urn:microsoft.com/office/officeart/2005/8/layout/hierarchy4"/>
    <dgm:cxn modelId="{5AC5E8EF-3ECC-4A94-BF71-02DECDF28601}" type="presParOf" srcId="{B4DE0969-9433-4E3A-BAF8-FD53B386C2E8}" destId="{4FA90683-C9E3-4EEA-B750-3927E868E65D}" srcOrd="1" destOrd="0" presId="urn:microsoft.com/office/officeart/2005/8/layout/hierarchy4"/>
    <dgm:cxn modelId="{C241BFD4-E904-489D-98E0-5D582EDFE70C}" type="presParOf" srcId="{E2913547-0609-46E4-A7F2-9148CA7DA683}" destId="{0CED2926-93E6-4815-96A5-3ABA9B8D8854}" srcOrd="5" destOrd="0" presId="urn:microsoft.com/office/officeart/2005/8/layout/hierarchy4"/>
    <dgm:cxn modelId="{2BF90B31-9601-457F-B998-981FE8B1B69C}" type="presParOf" srcId="{E2913547-0609-46E4-A7F2-9148CA7DA683}" destId="{21FFA8E0-6DFB-4F5F-81C7-19C35AE9C505}" srcOrd="6" destOrd="0" presId="urn:microsoft.com/office/officeart/2005/8/layout/hierarchy4"/>
    <dgm:cxn modelId="{C47CFEC2-BCA0-4249-BEAD-56D38128E5DC}" type="presParOf" srcId="{21FFA8E0-6DFB-4F5F-81C7-19C35AE9C505}" destId="{7399B4CF-5748-49FF-9075-7602C721B5D8}" srcOrd="0" destOrd="0" presId="urn:microsoft.com/office/officeart/2005/8/layout/hierarchy4"/>
    <dgm:cxn modelId="{30F7C614-60F9-4B60-A82E-6792ECC18F3C}" type="presParOf" srcId="{21FFA8E0-6DFB-4F5F-81C7-19C35AE9C505}" destId="{8E922E52-2961-4CE9-A9CF-1439726259FF}" srcOrd="1" destOrd="0" presId="urn:microsoft.com/office/officeart/2005/8/layout/hierarchy4"/>
    <dgm:cxn modelId="{B7FA2F1F-0409-4C35-92C2-08247C008909}" type="presParOf" srcId="{E2913547-0609-46E4-A7F2-9148CA7DA683}" destId="{5F6C7AF6-EC9F-4CC7-B27D-9E769C2A3D74}" srcOrd="7" destOrd="0" presId="urn:microsoft.com/office/officeart/2005/8/layout/hierarchy4"/>
    <dgm:cxn modelId="{F1CAC291-37F6-4202-8C22-44D7A6690647}" type="presParOf" srcId="{E2913547-0609-46E4-A7F2-9148CA7DA683}" destId="{F5FBD6A9-D325-44AB-8282-3CE22E6669D3}" srcOrd="8" destOrd="0" presId="urn:microsoft.com/office/officeart/2005/8/layout/hierarchy4"/>
    <dgm:cxn modelId="{1300A830-9D81-40DF-897C-C6AE270759F6}" type="presParOf" srcId="{F5FBD6A9-D325-44AB-8282-3CE22E6669D3}" destId="{A6029928-3F0C-4860-8FD8-BA4A036DFBC3}" srcOrd="0" destOrd="0" presId="urn:microsoft.com/office/officeart/2005/8/layout/hierarchy4"/>
    <dgm:cxn modelId="{A3EE5875-DCD8-4970-B9B9-BBD63B460DC0}" type="presParOf" srcId="{F5FBD6A9-D325-44AB-8282-3CE22E6669D3}" destId="{719304A4-1257-4694-BCD6-31CEF972BB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EDF414-2580-417C-B187-FBE40B5AC61B}" type="doc">
      <dgm:prSet loTypeId="urn:microsoft.com/office/officeart/2005/8/layout/hierarchy4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CD1A2B3-7931-4B31-BDF9-9D6E10A42D1F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Co do zasady niekwalifikowalny jest </a:t>
          </a:r>
          <a:r>
            <a:rPr lang="pl-PL" sz="4000" b="1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sprzęt medyczny.</a:t>
          </a:r>
          <a:endParaRPr lang="pl-PL" sz="40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CD456B11-0183-4C9B-B619-FFD81C69058D}" type="parTrans" cxnId="{F6D4BF26-C6B8-46C5-A903-39FA4E3ECE17}">
      <dgm:prSet/>
      <dgm:spPr/>
      <dgm:t>
        <a:bodyPr/>
        <a:lstStyle/>
        <a:p>
          <a:endParaRPr lang="pl-PL"/>
        </a:p>
      </dgm:t>
    </dgm:pt>
    <dgm:pt modelId="{517BDC7E-E563-4694-8960-86FFECA897FA}" type="sibTrans" cxnId="{F6D4BF26-C6B8-46C5-A903-39FA4E3ECE17}">
      <dgm:prSet/>
      <dgm:spPr/>
      <dgm:t>
        <a:bodyPr/>
        <a:lstStyle/>
        <a:p>
          <a:endParaRPr lang="pl-PL"/>
        </a:p>
      </dgm:t>
    </dgm:pt>
    <dgm:pt modelId="{3DEB08FA-9CBC-4C4F-B6B6-974CF234C424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Przykładowo kwalifikowalne mogą być urządzenia końcowe pozwalające diagnozować pacjenta na odległość, natomiast niekwalifikowalny jest sprzęt medyczny typu urządzenie RTG</a:t>
          </a:r>
        </a:p>
      </dgm:t>
    </dgm:pt>
    <dgm:pt modelId="{94A4FCDD-761E-4A56-961B-69869CE60A23}" type="parTrans" cxnId="{CFD38F64-7796-4731-BFDF-8A3C5C716AF3}">
      <dgm:prSet/>
      <dgm:spPr/>
      <dgm:t>
        <a:bodyPr/>
        <a:lstStyle/>
        <a:p>
          <a:endParaRPr lang="pl-PL"/>
        </a:p>
      </dgm:t>
    </dgm:pt>
    <dgm:pt modelId="{CCD88B58-A4F8-4BB3-9E8E-BF7721964695}" type="sibTrans" cxnId="{CFD38F64-7796-4731-BFDF-8A3C5C716AF3}">
      <dgm:prSet/>
      <dgm:spPr/>
      <dgm:t>
        <a:bodyPr/>
        <a:lstStyle/>
        <a:p>
          <a:endParaRPr lang="pl-PL"/>
        </a:p>
      </dgm:t>
    </dgm:pt>
    <dgm:pt modelId="{557148D4-EA06-4030-9D6E-FEEE640C55B1}" type="pres">
      <dgm:prSet presAssocID="{A4EDF414-2580-417C-B187-FBE40B5AC61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D2DD585-3595-4B3C-B9D2-611F353D78AA}" type="pres">
      <dgm:prSet presAssocID="{5CD1A2B3-7931-4B31-BDF9-9D6E10A42D1F}" presName="vertOne" presStyleCnt="0"/>
      <dgm:spPr/>
    </dgm:pt>
    <dgm:pt modelId="{773044F2-775C-410D-8468-4A4F282FFEFC}" type="pres">
      <dgm:prSet presAssocID="{5CD1A2B3-7931-4B31-BDF9-9D6E10A42D1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D79DD3D-3567-403B-B184-2FF5D0B069F6}" type="pres">
      <dgm:prSet presAssocID="{5CD1A2B3-7931-4B31-BDF9-9D6E10A42D1F}" presName="parTransOne" presStyleCnt="0"/>
      <dgm:spPr/>
    </dgm:pt>
    <dgm:pt modelId="{E2913547-0609-46E4-A7F2-9148CA7DA683}" type="pres">
      <dgm:prSet presAssocID="{5CD1A2B3-7931-4B31-BDF9-9D6E10A42D1F}" presName="horzOne" presStyleCnt="0"/>
      <dgm:spPr/>
    </dgm:pt>
    <dgm:pt modelId="{F5FBD6A9-D325-44AB-8282-3CE22E6669D3}" type="pres">
      <dgm:prSet presAssocID="{3DEB08FA-9CBC-4C4F-B6B6-974CF234C424}" presName="vertTwo" presStyleCnt="0"/>
      <dgm:spPr/>
    </dgm:pt>
    <dgm:pt modelId="{A6029928-3F0C-4860-8FD8-BA4A036DFBC3}" type="pres">
      <dgm:prSet presAssocID="{3DEB08FA-9CBC-4C4F-B6B6-974CF234C424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19304A4-1257-4694-BCD6-31CEF972BB89}" type="pres">
      <dgm:prSet presAssocID="{3DEB08FA-9CBC-4C4F-B6B6-974CF234C424}" presName="horzTwo" presStyleCnt="0"/>
      <dgm:spPr/>
    </dgm:pt>
  </dgm:ptLst>
  <dgm:cxnLst>
    <dgm:cxn modelId="{D8486E77-0B30-4C77-A155-B37CD5C8CF86}" type="presOf" srcId="{3DEB08FA-9CBC-4C4F-B6B6-974CF234C424}" destId="{A6029928-3F0C-4860-8FD8-BA4A036DFBC3}" srcOrd="0" destOrd="0" presId="urn:microsoft.com/office/officeart/2005/8/layout/hierarchy4"/>
    <dgm:cxn modelId="{CFD38F64-7796-4731-BFDF-8A3C5C716AF3}" srcId="{5CD1A2B3-7931-4B31-BDF9-9D6E10A42D1F}" destId="{3DEB08FA-9CBC-4C4F-B6B6-974CF234C424}" srcOrd="0" destOrd="0" parTransId="{94A4FCDD-761E-4A56-961B-69869CE60A23}" sibTransId="{CCD88B58-A4F8-4BB3-9E8E-BF7721964695}"/>
    <dgm:cxn modelId="{41D316E0-2495-4329-B86D-913FF629CD12}" type="presOf" srcId="{A4EDF414-2580-417C-B187-FBE40B5AC61B}" destId="{557148D4-EA06-4030-9D6E-FEEE640C55B1}" srcOrd="0" destOrd="0" presId="urn:microsoft.com/office/officeart/2005/8/layout/hierarchy4"/>
    <dgm:cxn modelId="{F6D4BF26-C6B8-46C5-A903-39FA4E3ECE17}" srcId="{A4EDF414-2580-417C-B187-FBE40B5AC61B}" destId="{5CD1A2B3-7931-4B31-BDF9-9D6E10A42D1F}" srcOrd="0" destOrd="0" parTransId="{CD456B11-0183-4C9B-B619-FFD81C69058D}" sibTransId="{517BDC7E-E563-4694-8960-86FFECA897FA}"/>
    <dgm:cxn modelId="{97E9B3A5-9F02-41A7-BA9C-C665F2AC31FD}" type="presOf" srcId="{5CD1A2B3-7931-4B31-BDF9-9D6E10A42D1F}" destId="{773044F2-775C-410D-8468-4A4F282FFEFC}" srcOrd="0" destOrd="0" presId="urn:microsoft.com/office/officeart/2005/8/layout/hierarchy4"/>
    <dgm:cxn modelId="{1E2C0544-FD98-4AD0-96FD-ED4D6825EFB1}" type="presParOf" srcId="{557148D4-EA06-4030-9D6E-FEEE640C55B1}" destId="{7D2DD585-3595-4B3C-B9D2-611F353D78AA}" srcOrd="0" destOrd="0" presId="urn:microsoft.com/office/officeart/2005/8/layout/hierarchy4"/>
    <dgm:cxn modelId="{4D339005-6326-4E3D-AF95-EF901ECC127A}" type="presParOf" srcId="{7D2DD585-3595-4B3C-B9D2-611F353D78AA}" destId="{773044F2-775C-410D-8468-4A4F282FFEFC}" srcOrd="0" destOrd="0" presId="urn:microsoft.com/office/officeart/2005/8/layout/hierarchy4"/>
    <dgm:cxn modelId="{3B5279B2-60B4-4740-9F26-316DA8B538EA}" type="presParOf" srcId="{7D2DD585-3595-4B3C-B9D2-611F353D78AA}" destId="{ED79DD3D-3567-403B-B184-2FF5D0B069F6}" srcOrd="1" destOrd="0" presId="urn:microsoft.com/office/officeart/2005/8/layout/hierarchy4"/>
    <dgm:cxn modelId="{DE1FA435-F571-48E4-9BDF-DB43806484F0}" type="presParOf" srcId="{7D2DD585-3595-4B3C-B9D2-611F353D78AA}" destId="{E2913547-0609-46E4-A7F2-9148CA7DA683}" srcOrd="2" destOrd="0" presId="urn:microsoft.com/office/officeart/2005/8/layout/hierarchy4"/>
    <dgm:cxn modelId="{C8E55EB1-0AE5-42C7-B792-9AB5E230C301}" type="presParOf" srcId="{E2913547-0609-46E4-A7F2-9148CA7DA683}" destId="{F5FBD6A9-D325-44AB-8282-3CE22E6669D3}" srcOrd="0" destOrd="0" presId="urn:microsoft.com/office/officeart/2005/8/layout/hierarchy4"/>
    <dgm:cxn modelId="{4D946347-2601-434F-A63A-FF4FA916C586}" type="presParOf" srcId="{F5FBD6A9-D325-44AB-8282-3CE22E6669D3}" destId="{A6029928-3F0C-4860-8FD8-BA4A036DFBC3}" srcOrd="0" destOrd="0" presId="urn:microsoft.com/office/officeart/2005/8/layout/hierarchy4"/>
    <dgm:cxn modelId="{8A52B5E2-7435-41D8-BDD6-ABDB993A8147}" type="presParOf" srcId="{F5FBD6A9-D325-44AB-8282-3CE22E6669D3}" destId="{719304A4-1257-4694-BCD6-31CEF972BB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B3D149-9974-4805-B711-018910ECD2AE}" type="doc">
      <dgm:prSet loTypeId="urn:microsoft.com/office/officeart/2005/8/layout/gear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866A480A-0B0C-43DC-9E0E-A1F382CFF94D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18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Podmioty publiczne są zobowiązane zapewnić dostępność cyfrową swoich stron internetowych i aplikacji mobilnych </a:t>
          </a:r>
          <a:r>
            <a:rPr lang="pl-PL" sz="1800" b="1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na poziomie WCAG 2.1</a:t>
          </a:r>
          <a:r>
            <a:rPr lang="pl-PL" sz="18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, zgodnie z wymaganiami określonymi w Wytycznych dla dostępności treści internetowych 2.1 stosowanych dla stron internetowych i aplikacji mobilnych w zakresie dostępności dla osób niepełnosprawnych stanowiących załącznik do </a:t>
          </a:r>
          <a:r>
            <a:rPr lang="pl-PL" sz="1800" b="1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ustawy z dnia 4 kwietnia 2019 r. o dostępności cyfrowej stron internetowych i aplikacji mobilnych podmiotów publicznych</a:t>
          </a:r>
          <a:r>
            <a:rPr lang="pl-PL" sz="18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.</a:t>
          </a:r>
          <a:endParaRPr lang="pl-PL" sz="16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644FE287-6168-4332-BCF0-A6EF2FBE79A0}" type="parTrans" cxnId="{AF0BF22D-4A80-44F3-8EA9-50716DA58F78}">
      <dgm:prSet/>
      <dgm:spPr/>
      <dgm:t>
        <a:bodyPr/>
        <a:lstStyle/>
        <a:p>
          <a:endParaRPr lang="pl-PL"/>
        </a:p>
      </dgm:t>
    </dgm:pt>
    <dgm:pt modelId="{9FDC6BBD-7069-49AA-8764-DD5FD6FA0711}" type="sibTrans" cxnId="{AF0BF22D-4A80-44F3-8EA9-50716DA58F78}">
      <dgm:prSet/>
      <dgm:spPr/>
      <dgm:t>
        <a:bodyPr/>
        <a:lstStyle/>
        <a:p>
          <a:endParaRPr lang="pl-PL"/>
        </a:p>
      </dgm:t>
    </dgm:pt>
    <dgm:pt modelId="{3100B57E-AB81-409A-81EE-1BB208B6C5AF}" type="pres">
      <dgm:prSet presAssocID="{D9B3D149-9974-4805-B711-018910ECD2AE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64265A5-5679-4E2F-A2AD-D02C0AAA9492}" type="pres">
      <dgm:prSet presAssocID="{866A480A-0B0C-43DC-9E0E-A1F382CFF94D}" presName="gear1" presStyleLbl="node1" presStyleIdx="0" presStyleCnt="1" custScaleX="313000" custScaleY="181818" custLinFactNeighborX="34437" custLinFactNeighborY="0">
        <dgm:presLayoutVars>
          <dgm:chMax val="1"/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pl-PL"/>
        </a:p>
      </dgm:t>
    </dgm:pt>
    <dgm:pt modelId="{F11C97B1-2F29-4C8E-91CA-DF41C38EAE31}" type="pres">
      <dgm:prSet presAssocID="{866A480A-0B0C-43DC-9E0E-A1F382CFF94D}" presName="gear1srcNode" presStyleLbl="node1" presStyleIdx="0" presStyleCnt="1"/>
      <dgm:spPr/>
      <dgm:t>
        <a:bodyPr/>
        <a:lstStyle/>
        <a:p>
          <a:endParaRPr lang="pl-PL"/>
        </a:p>
      </dgm:t>
    </dgm:pt>
    <dgm:pt modelId="{1369C77D-9A17-4CEC-9EB7-82F2D6DBE126}" type="pres">
      <dgm:prSet presAssocID="{866A480A-0B0C-43DC-9E0E-A1F382CFF94D}" presName="gear1dstNode" presStyleLbl="node1" presStyleIdx="0" presStyleCnt="1"/>
      <dgm:spPr/>
      <dgm:t>
        <a:bodyPr/>
        <a:lstStyle/>
        <a:p>
          <a:endParaRPr lang="pl-PL"/>
        </a:p>
      </dgm:t>
    </dgm:pt>
    <dgm:pt modelId="{B8388C25-C940-4790-82A8-B434BA06B8B5}" type="pres">
      <dgm:prSet presAssocID="{9FDC6BBD-7069-49AA-8764-DD5FD6FA0711}" presName="connector1" presStyleLbl="sibTrans2D1" presStyleIdx="0" presStyleCnt="1" custScaleX="11724" custScaleY="9305" custLinFactX="-26696" custLinFactNeighborX="-100000" custLinFactNeighborY="736"/>
      <dgm:spPr>
        <a:prstGeom prst="notchedRightArrow">
          <a:avLst/>
        </a:prstGeom>
      </dgm:spPr>
      <dgm:t>
        <a:bodyPr/>
        <a:lstStyle/>
        <a:p>
          <a:endParaRPr lang="pl-PL"/>
        </a:p>
      </dgm:t>
    </dgm:pt>
  </dgm:ptLst>
  <dgm:cxnLst>
    <dgm:cxn modelId="{955BD014-93C6-4271-97C3-9F4A8D35F6BF}" type="presOf" srcId="{D9B3D149-9974-4805-B711-018910ECD2AE}" destId="{3100B57E-AB81-409A-81EE-1BB208B6C5AF}" srcOrd="0" destOrd="0" presId="urn:microsoft.com/office/officeart/2005/8/layout/gear1"/>
    <dgm:cxn modelId="{80AD0D70-B20B-4FB1-824D-4678A27A927B}" type="presOf" srcId="{9FDC6BBD-7069-49AA-8764-DD5FD6FA0711}" destId="{B8388C25-C940-4790-82A8-B434BA06B8B5}" srcOrd="0" destOrd="0" presId="urn:microsoft.com/office/officeart/2005/8/layout/gear1"/>
    <dgm:cxn modelId="{8260F68A-5CFA-4E30-BA4B-E70B38090575}" type="presOf" srcId="{866A480A-0B0C-43DC-9E0E-A1F382CFF94D}" destId="{664265A5-5679-4E2F-A2AD-D02C0AAA9492}" srcOrd="0" destOrd="0" presId="urn:microsoft.com/office/officeart/2005/8/layout/gear1"/>
    <dgm:cxn modelId="{94220439-B243-44AE-8232-BCDC7C206641}" type="presOf" srcId="{866A480A-0B0C-43DC-9E0E-A1F382CFF94D}" destId="{1369C77D-9A17-4CEC-9EB7-82F2D6DBE126}" srcOrd="2" destOrd="0" presId="urn:microsoft.com/office/officeart/2005/8/layout/gear1"/>
    <dgm:cxn modelId="{9E96C105-D5E9-4EE1-B947-2AD99D96BC03}" type="presOf" srcId="{866A480A-0B0C-43DC-9E0E-A1F382CFF94D}" destId="{F11C97B1-2F29-4C8E-91CA-DF41C38EAE31}" srcOrd="1" destOrd="0" presId="urn:microsoft.com/office/officeart/2005/8/layout/gear1"/>
    <dgm:cxn modelId="{AF0BF22D-4A80-44F3-8EA9-50716DA58F78}" srcId="{D9B3D149-9974-4805-B711-018910ECD2AE}" destId="{866A480A-0B0C-43DC-9E0E-A1F382CFF94D}" srcOrd="0" destOrd="0" parTransId="{644FE287-6168-4332-BCF0-A6EF2FBE79A0}" sibTransId="{9FDC6BBD-7069-49AA-8764-DD5FD6FA0711}"/>
    <dgm:cxn modelId="{29438109-48CB-42CE-9204-CE3623C7CD38}" type="presParOf" srcId="{3100B57E-AB81-409A-81EE-1BB208B6C5AF}" destId="{664265A5-5679-4E2F-A2AD-D02C0AAA9492}" srcOrd="0" destOrd="0" presId="urn:microsoft.com/office/officeart/2005/8/layout/gear1"/>
    <dgm:cxn modelId="{6D6D2C47-45B3-4131-8DA4-D54F576E591B}" type="presParOf" srcId="{3100B57E-AB81-409A-81EE-1BB208B6C5AF}" destId="{F11C97B1-2F29-4C8E-91CA-DF41C38EAE31}" srcOrd="1" destOrd="0" presId="urn:microsoft.com/office/officeart/2005/8/layout/gear1"/>
    <dgm:cxn modelId="{E139EF2B-E24E-4173-A9D4-4297BFB45605}" type="presParOf" srcId="{3100B57E-AB81-409A-81EE-1BB208B6C5AF}" destId="{1369C77D-9A17-4CEC-9EB7-82F2D6DBE126}" srcOrd="2" destOrd="0" presId="urn:microsoft.com/office/officeart/2005/8/layout/gear1"/>
    <dgm:cxn modelId="{8F55B3EC-DD41-4232-9BA8-151F1CC6AD99}" type="presParOf" srcId="{3100B57E-AB81-409A-81EE-1BB208B6C5AF}" destId="{B8388C25-C940-4790-82A8-B434BA06B8B5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Dublowanie</a:t>
          </a:r>
          <a:r>
            <a:rPr lang="pl-PL" dirty="0" smtClean="0"/>
            <a:t> </a:t>
          </a:r>
          <a:endParaRPr lang="pl-PL" dirty="0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F82AF5E6-8467-44F5-9EF4-33B2AA506AA7}">
      <dgm:prSet phldrT="[Tekst]"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Informacje dotyczące nie dublowania celów i funkcjonalności platform i systemów realizowanych na poziomie krajowym o ogólnokrajowej skali nie mogą mieć jedynie charakteru deklaratywnego, tj. </a:t>
          </a:r>
          <a:r>
            <a:rPr lang="pl-PL" u="sng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należy wymienić w polu B.16 funkcjonalności uruchamiane w ramach projektu w kontekście funkcjonalności / rozwiązań dostarczanych przez ww. platformy centralne</a:t>
          </a:r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.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6261BCFE-34EE-4BD4-B97C-5CED0399B92A}" type="parTrans" cxnId="{D59D19FD-B8A0-4119-9CE4-3AED96DB2F22}">
      <dgm:prSet/>
      <dgm:spPr/>
      <dgm:t>
        <a:bodyPr/>
        <a:lstStyle/>
        <a:p>
          <a:endParaRPr lang="pl-PL"/>
        </a:p>
      </dgm:t>
    </dgm:pt>
    <dgm:pt modelId="{650DD1A6-A73F-44DF-AE00-9671E02A3AEB}" type="sibTrans" cxnId="{D59D19FD-B8A0-4119-9CE4-3AED96DB2F22}">
      <dgm:prSet/>
      <dgm:spPr/>
      <dgm:t>
        <a:bodyPr/>
        <a:lstStyle/>
        <a:p>
          <a:endParaRPr lang="pl-PL"/>
        </a:p>
      </dgm:t>
    </dgm:pt>
    <dgm:pt modelId="{DC697E83-EF0A-4B40-95F7-8A6AD9407C88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Przedmiotem projektów muszą być e-usługi publiczne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B43EC998-FCBD-4B5A-9DF3-A5CD550D1521}" type="parTrans" cxnId="{7B53F5DF-7D32-4351-A241-0033F2BF6ECF}">
      <dgm:prSet/>
      <dgm:spPr/>
      <dgm:t>
        <a:bodyPr/>
        <a:lstStyle/>
        <a:p>
          <a:endParaRPr lang="pl-PL"/>
        </a:p>
      </dgm:t>
    </dgm:pt>
    <dgm:pt modelId="{4D3FBF1D-13B0-4C35-9F80-F0C0056A48EB}" type="sibTrans" cxnId="{7B53F5DF-7D32-4351-A241-0033F2BF6ECF}">
      <dgm:prSet/>
      <dgm:spPr/>
      <dgm:t>
        <a:bodyPr/>
        <a:lstStyle/>
        <a:p>
          <a:endParaRPr lang="pl-PL"/>
        </a:p>
      </dgm:t>
    </dgm:pt>
    <dgm:pt modelId="{E3FCAFBB-BF09-41C8-8D97-69B50F50B67A}">
      <dgm:prSet phldrT="[Tekst]"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Zakres usług publicznych określany jest w tzw. kontrakcie z NFZ 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0C6E8BB7-4278-4CAC-B3A4-E6AA35E301BF}" type="parTrans" cxnId="{8007D1C4-FCE8-47B8-8401-E833CD15E3B3}">
      <dgm:prSet/>
      <dgm:spPr/>
      <dgm:t>
        <a:bodyPr/>
        <a:lstStyle/>
        <a:p>
          <a:endParaRPr lang="pl-PL"/>
        </a:p>
      </dgm:t>
    </dgm:pt>
    <dgm:pt modelId="{C1F19AD6-7C19-4264-9FEB-8C90F2CEFEA9}" type="sibTrans" cxnId="{8007D1C4-FCE8-47B8-8401-E833CD15E3B3}">
      <dgm:prSet/>
      <dgm:spPr/>
      <dgm:t>
        <a:bodyPr/>
        <a:lstStyle/>
        <a:p>
          <a:endParaRPr lang="pl-PL"/>
        </a:p>
      </dgm:t>
    </dgm:pt>
    <dgm:pt modelId="{0DBD7BB9-F472-48B0-BA4D-CD78CE7E8DAF}">
      <dgm:prSet phldrT="[Tekst]"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Niekwalifikowalne jest wsparcie infrastruktury IT wykorzystywanej do pełnopłatnych usług medycznych poza publicznym systemem opieki zdrowotnej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2EE381DE-FC38-40F2-A6EF-AC0F0209B85F}" type="parTrans" cxnId="{99AE927F-B827-4077-8037-8811D5369F6A}">
      <dgm:prSet/>
      <dgm:spPr/>
      <dgm:t>
        <a:bodyPr/>
        <a:lstStyle/>
        <a:p>
          <a:endParaRPr lang="pl-PL"/>
        </a:p>
      </dgm:t>
    </dgm:pt>
    <dgm:pt modelId="{28042C8D-1463-4F5C-83A1-740B84656535}" type="sibTrans" cxnId="{99AE927F-B827-4077-8037-8811D5369F6A}">
      <dgm:prSet/>
      <dgm:spPr/>
      <dgm:t>
        <a:bodyPr/>
        <a:lstStyle/>
        <a:p>
          <a:endParaRPr lang="pl-PL"/>
        </a:p>
      </dgm:t>
    </dgm:pt>
    <dgm:pt modelId="{B0F49A28-E464-4A37-935C-C038009ACBD6}">
      <dgm:prSet phldrT="[Tekst]"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 projektach nie przewiduje się występowania pomocy publicznej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0029A375-3C19-4A4B-96F5-B81EC931FD00}" type="parTrans" cxnId="{65DEF5F2-5236-4B42-9763-A8FE4182534D}">
      <dgm:prSet/>
      <dgm:spPr/>
      <dgm:t>
        <a:bodyPr/>
        <a:lstStyle/>
        <a:p>
          <a:endParaRPr lang="pl-PL"/>
        </a:p>
      </dgm:t>
    </dgm:pt>
    <dgm:pt modelId="{3B9C6696-8C4D-4DDD-8996-5D713AA4C322}" type="sibTrans" cxnId="{65DEF5F2-5236-4B42-9763-A8FE4182534D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2C3EF11-8732-43E7-9DD2-24C1FF5C513E}" type="pres">
      <dgm:prSet presAssocID="{D8DF4CE5-81C5-4FD4-8181-5BAB8286210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C02861-2420-4B7A-A160-EF15F8DA8A97}" type="pres">
      <dgm:prSet presAssocID="{DC697E83-EF0A-4B40-95F7-8A6AD9407C8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76630B-3AE2-482B-AC5A-B2CA34EF9668}" type="pres">
      <dgm:prSet presAssocID="{DC697E83-EF0A-4B40-95F7-8A6AD9407C8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65DEF5F2-5236-4B42-9763-A8FE4182534D}" srcId="{DC697E83-EF0A-4B40-95F7-8A6AD9407C88}" destId="{B0F49A28-E464-4A37-935C-C038009ACBD6}" srcOrd="2" destOrd="0" parTransId="{0029A375-3C19-4A4B-96F5-B81EC931FD00}" sibTransId="{3B9C6696-8C4D-4DDD-8996-5D713AA4C322}"/>
    <dgm:cxn modelId="{C95A67AB-C29F-4434-A26E-64E562BE785A}" type="presOf" srcId="{B0F49A28-E464-4A37-935C-C038009ACBD6}" destId="{DA76630B-3AE2-482B-AC5A-B2CA34EF9668}" srcOrd="0" destOrd="2" presId="urn:microsoft.com/office/officeart/2005/8/layout/vList2"/>
    <dgm:cxn modelId="{5E6E4D86-6F57-4731-873A-17D224CBF0E6}" type="presOf" srcId="{DC697E83-EF0A-4B40-95F7-8A6AD9407C88}" destId="{9EC02861-2420-4B7A-A160-EF15F8DA8A97}" srcOrd="0" destOrd="0" presId="urn:microsoft.com/office/officeart/2005/8/layout/vList2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7B53F5DF-7D32-4351-A241-0033F2BF6ECF}" srcId="{42819568-6D22-42EA-828D-51D0DD01E3AF}" destId="{DC697E83-EF0A-4B40-95F7-8A6AD9407C88}" srcOrd="1" destOrd="0" parTransId="{B43EC998-FCBD-4B5A-9DF3-A5CD550D1521}" sibTransId="{4D3FBF1D-13B0-4C35-9F80-F0C0056A48EB}"/>
    <dgm:cxn modelId="{8007D1C4-FCE8-47B8-8401-E833CD15E3B3}" srcId="{DC697E83-EF0A-4B40-95F7-8A6AD9407C88}" destId="{E3FCAFBB-BF09-41C8-8D97-69B50F50B67A}" srcOrd="0" destOrd="0" parTransId="{0C6E8BB7-4278-4CAC-B3A4-E6AA35E301BF}" sibTransId="{C1F19AD6-7C19-4264-9FEB-8C90F2CEFEA9}"/>
    <dgm:cxn modelId="{D59D19FD-B8A0-4119-9CE4-3AED96DB2F22}" srcId="{D8DF4CE5-81C5-4FD4-8181-5BAB82862100}" destId="{F82AF5E6-8467-44F5-9EF4-33B2AA506AA7}" srcOrd="0" destOrd="0" parTransId="{6261BCFE-34EE-4BD4-B97C-5CED0399B92A}" sibTransId="{650DD1A6-A73F-44DF-AE00-9671E02A3AEB}"/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A5E243F1-AD53-4666-8A94-094B83A5A58F}" type="presOf" srcId="{E3FCAFBB-BF09-41C8-8D97-69B50F50B67A}" destId="{DA76630B-3AE2-482B-AC5A-B2CA34EF9668}" srcOrd="0" destOrd="0" presId="urn:microsoft.com/office/officeart/2005/8/layout/vList2"/>
    <dgm:cxn modelId="{BE61619F-42E6-4B15-B65B-B9F45D446FBA}" type="presOf" srcId="{0DBD7BB9-F472-48B0-BA4D-CD78CE7E8DAF}" destId="{DA76630B-3AE2-482B-AC5A-B2CA34EF9668}" srcOrd="0" destOrd="1" presId="urn:microsoft.com/office/officeart/2005/8/layout/vList2"/>
    <dgm:cxn modelId="{DD1B1238-AC14-4618-AD6C-FF8609B6F6A2}" type="presOf" srcId="{F82AF5E6-8467-44F5-9EF4-33B2AA506AA7}" destId="{72C3EF11-8732-43E7-9DD2-24C1FF5C513E}" srcOrd="0" destOrd="0" presId="urn:microsoft.com/office/officeart/2005/8/layout/vList2"/>
    <dgm:cxn modelId="{99AE927F-B827-4077-8037-8811D5369F6A}" srcId="{DC697E83-EF0A-4B40-95F7-8A6AD9407C88}" destId="{0DBD7BB9-F472-48B0-BA4D-CD78CE7E8DAF}" srcOrd="1" destOrd="0" parTransId="{2EE381DE-FC38-40F2-A6EF-AC0F0209B85F}" sibTransId="{28042C8D-1463-4F5C-83A1-740B84656535}"/>
    <dgm:cxn modelId="{C23307AB-1045-4999-86A3-4D3F993B83AE}" type="presParOf" srcId="{709258A8-488C-4FCA-ACB6-8D798238EF69}" destId="{31674890-5457-4FF0-BE4A-A5AC602998ED}" srcOrd="0" destOrd="0" presId="urn:microsoft.com/office/officeart/2005/8/layout/vList2"/>
    <dgm:cxn modelId="{50D56085-140F-4F2A-860B-07DAAACF2D87}" type="presParOf" srcId="{709258A8-488C-4FCA-ACB6-8D798238EF69}" destId="{72C3EF11-8732-43E7-9DD2-24C1FF5C513E}" srcOrd="1" destOrd="0" presId="urn:microsoft.com/office/officeart/2005/8/layout/vList2"/>
    <dgm:cxn modelId="{27217757-1EC1-4D84-967C-632514F2269C}" type="presParOf" srcId="{709258A8-488C-4FCA-ACB6-8D798238EF69}" destId="{9EC02861-2420-4B7A-A160-EF15F8DA8A97}" srcOrd="2" destOrd="0" presId="urn:microsoft.com/office/officeart/2005/8/layout/vList2"/>
    <dgm:cxn modelId="{03993763-FEA3-46F8-B3E6-19498C52D230}" type="presParOf" srcId="{709258A8-488C-4FCA-ACB6-8D798238EF69}" destId="{DA76630B-3AE2-482B-AC5A-B2CA34EF966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C46DC7-E4BE-4BA4-A361-5BCCCCDAF84A}">
      <dsp:nvSpPr>
        <dsp:cNvPr id="0" name=""/>
        <dsp:cNvSpPr/>
      </dsp:nvSpPr>
      <dsp:spPr>
        <a:xfrm>
          <a:off x="12" y="0"/>
          <a:ext cx="2435125" cy="452596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świadczona za pomocą Internetu lub sieci elektronicznej</a:t>
          </a:r>
          <a:endParaRPr lang="pl-PL" sz="2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71334" y="71322"/>
        <a:ext cx="2292481" cy="4383319"/>
      </dsp:txXfrm>
    </dsp:sp>
    <dsp:sp modelId="{60EE6891-1775-42CB-ADF4-E2C850A91947}">
      <dsp:nvSpPr>
        <dsp:cNvPr id="0" name=""/>
        <dsp:cNvSpPr/>
      </dsp:nvSpPr>
      <dsp:spPr>
        <a:xfrm>
          <a:off x="2846723" y="0"/>
          <a:ext cx="2435125" cy="452596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świadczona na rzecz podmiotów zewnętrznych lub wewnątrzadministracyjna:  A2C (np. skierowana do mieszkańców / pacjentów), A2B (skierowana do przedsiębiorców) lub A2A (pomiędzy instytucjami) </a:t>
          </a:r>
          <a:endParaRPr lang="pl-PL" sz="2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2918045" y="71322"/>
        <a:ext cx="2292481" cy="4383319"/>
      </dsp:txXfrm>
    </dsp:sp>
    <dsp:sp modelId="{6D4693F8-6A65-4D1D-ADCA-E0E69FE2DC3E}">
      <dsp:nvSpPr>
        <dsp:cNvPr id="0" name=""/>
        <dsp:cNvSpPr/>
      </dsp:nvSpPr>
      <dsp:spPr>
        <a:xfrm>
          <a:off x="5723605" y="0"/>
          <a:ext cx="2435125" cy="452596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zakres podmiotowy i przedmiotowy usługi publicznej wynika z aktów prawa powszechnie obowiązującego</a:t>
          </a:r>
          <a:endParaRPr lang="pl-PL" sz="23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794927" y="71322"/>
        <a:ext cx="2292481" cy="4383319"/>
      </dsp:txXfrm>
    </dsp:sp>
    <dsp:sp modelId="{0FE3913F-BAD1-4663-BBD0-8824D180C303}">
      <dsp:nvSpPr>
        <dsp:cNvPr id="0" name=""/>
        <dsp:cNvSpPr/>
      </dsp:nvSpPr>
      <dsp:spPr>
        <a:xfrm>
          <a:off x="8535177" y="0"/>
          <a:ext cx="2435125" cy="452596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Świadczenie na odległość - bez jednoczesnej obecności stron</a:t>
          </a:r>
          <a:endParaRPr lang="pl-PL" sz="23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8606499" y="71322"/>
        <a:ext cx="2292481" cy="43833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36CAD-B768-43C7-915F-36EBB8B62464}">
      <dsp:nvSpPr>
        <dsp:cNvPr id="0" name=""/>
        <dsp:cNvSpPr/>
      </dsp:nvSpPr>
      <dsp:spPr>
        <a:xfrm>
          <a:off x="0" y="535540"/>
          <a:ext cx="10972800" cy="819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16560" rIns="8516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ogólnodostępny serwis informacyjny o usłudze publicznej</a:t>
          </a:r>
          <a:endParaRPr lang="pl-PL" sz="2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0" y="535540"/>
        <a:ext cx="10972800" cy="819000"/>
      </dsp:txXfrm>
    </dsp:sp>
    <dsp:sp modelId="{FCF4FB29-44CC-4516-A9F0-DB3C46C39E0A}">
      <dsp:nvSpPr>
        <dsp:cNvPr id="0" name=""/>
        <dsp:cNvSpPr/>
      </dsp:nvSpPr>
      <dsp:spPr>
        <a:xfrm>
          <a:off x="548640" y="215931"/>
          <a:ext cx="7680960" cy="59040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1- Informacja</a:t>
          </a:r>
          <a:endParaRPr lang="pl-PL" sz="2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77461" y="244752"/>
        <a:ext cx="7623318" cy="532758"/>
      </dsp:txXfrm>
    </dsp:sp>
    <dsp:sp modelId="{B7DAA207-88A0-4B80-AD6B-F1C259D53FC0}">
      <dsp:nvSpPr>
        <dsp:cNvPr id="0" name=""/>
        <dsp:cNvSpPr/>
      </dsp:nvSpPr>
      <dsp:spPr>
        <a:xfrm>
          <a:off x="0" y="1733331"/>
          <a:ext cx="10972800" cy="819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16560" rIns="8516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możliwość pobrania formularzy i aplikacji</a:t>
          </a:r>
          <a:endParaRPr lang="pl-PL" sz="2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0" y="1733331"/>
        <a:ext cx="10972800" cy="819000"/>
      </dsp:txXfrm>
    </dsp:sp>
    <dsp:sp modelId="{C0B42E7B-4A8A-4AF6-9010-2FC2FD9449A8}">
      <dsp:nvSpPr>
        <dsp:cNvPr id="0" name=""/>
        <dsp:cNvSpPr/>
      </dsp:nvSpPr>
      <dsp:spPr>
        <a:xfrm>
          <a:off x="548640" y="1438131"/>
          <a:ext cx="7680960" cy="59040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2- Interakcja jednokierunkowa</a:t>
          </a:r>
          <a:endParaRPr lang="pl-PL" sz="2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77461" y="1466952"/>
        <a:ext cx="7623318" cy="532758"/>
      </dsp:txXfrm>
    </dsp:sp>
    <dsp:sp modelId="{32C5B365-8600-446F-9A0C-189A7C1C0587}">
      <dsp:nvSpPr>
        <dsp:cNvPr id="0" name=""/>
        <dsp:cNvSpPr/>
      </dsp:nvSpPr>
      <dsp:spPr>
        <a:xfrm>
          <a:off x="0" y="2955531"/>
          <a:ext cx="10972800" cy="13545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16560" rIns="8516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przetwarzanie formularzy. Umożliwia transfer danych w dwóch kierunkach: od usługodawcy do klienta oraz od klienta do usługodawcy. Typowym sposobem jej realizacji jest pobranie, wypełnienie i odesłanie formularza drogą elektroniczną. </a:t>
          </a:r>
          <a:endParaRPr lang="pl-PL" sz="2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0" y="2955531"/>
        <a:ext cx="10972800" cy="1354500"/>
      </dsp:txXfrm>
    </dsp:sp>
    <dsp:sp modelId="{F447CE76-AB5F-45E2-A631-AC572DE2DA64}">
      <dsp:nvSpPr>
        <dsp:cNvPr id="0" name=""/>
        <dsp:cNvSpPr/>
      </dsp:nvSpPr>
      <dsp:spPr>
        <a:xfrm>
          <a:off x="548640" y="2660331"/>
          <a:ext cx="7680960" cy="59040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3–Interakcja dwukierunkowa</a:t>
          </a:r>
          <a:endParaRPr lang="pl-PL" sz="2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77461" y="2689152"/>
        <a:ext cx="7623318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044F2-775C-410D-8468-4A4F282FFEFC}">
      <dsp:nvSpPr>
        <dsp:cNvPr id="0" name=""/>
        <dsp:cNvSpPr/>
      </dsp:nvSpPr>
      <dsp:spPr>
        <a:xfrm>
          <a:off x="4404" y="2138"/>
          <a:ext cx="10963991" cy="211712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Kwalifikowalne są wydatki niezbędne do wdrożenia e-usług/i będących/ej przedmiotem projektu i ściśle z nią powiązane:</a:t>
          </a:r>
          <a:endParaRPr lang="pl-PL" sz="4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66412" y="64146"/>
        <a:ext cx="10839975" cy="1993109"/>
      </dsp:txXfrm>
    </dsp:sp>
    <dsp:sp modelId="{A9C16260-B52D-4A5D-91ED-C742CDA95D65}">
      <dsp:nvSpPr>
        <dsp:cNvPr id="0" name=""/>
        <dsp:cNvSpPr/>
      </dsp:nvSpPr>
      <dsp:spPr>
        <a:xfrm>
          <a:off x="4404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przygotowaniem projektu (np. analizy techniczne, dokumentacja aplikacyjna, przetargowa, analiza potrzeb)</a:t>
          </a:r>
          <a:endParaRPr lang="pl-PL" sz="1400" kern="1200" dirty="0"/>
        </a:p>
      </dsp:txBody>
      <dsp:txXfrm>
        <a:off x="64585" y="2466880"/>
        <a:ext cx="1934359" cy="1996763"/>
      </dsp:txXfrm>
    </dsp:sp>
    <dsp:sp modelId="{D4CAA674-0F65-4DD6-BA97-70D5367B7E46}">
      <dsp:nvSpPr>
        <dsp:cNvPr id="0" name=""/>
        <dsp:cNvSpPr/>
      </dsp:nvSpPr>
      <dsp:spPr>
        <a:xfrm>
          <a:off x="2231721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dot. kosztów zarządzania i nadzoru nad projektem (np. inspektor nadzoru inwestorskiego, inżynier kontraktu, nadzór autorski)</a:t>
          </a:r>
        </a:p>
      </dsp:txBody>
      <dsp:txXfrm>
        <a:off x="2291902" y="2466880"/>
        <a:ext cx="1934359" cy="1996763"/>
      </dsp:txXfrm>
    </dsp:sp>
    <dsp:sp modelId="{82CF842F-A33C-402B-8186-D58F37EDE78C}">
      <dsp:nvSpPr>
        <dsp:cNvPr id="0" name=""/>
        <dsp:cNvSpPr/>
      </dsp:nvSpPr>
      <dsp:spPr>
        <a:xfrm>
          <a:off x="4459039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zakupem środków trwałych i wartości niematerialnych i prawnych (oprogramowanie, aplikacje, </a:t>
          </a:r>
          <a:r>
            <a:rPr lang="pl-PL" sz="1400" b="1" u="sng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sprzęt informatyczny</a:t>
          </a:r>
          <a:r>
            <a:rPr lang="pl-PL" sz="1400" b="0" u="sng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, opieka serwisowa itp.)</a:t>
          </a:r>
          <a:endParaRPr lang="pl-PL" sz="1400" b="1" u="sng" kern="1200" dirty="0" smtClean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4519220" y="2466880"/>
        <a:ext cx="1934359" cy="1996763"/>
      </dsp:txXfrm>
    </dsp:sp>
    <dsp:sp modelId="{7399B4CF-5748-49FF-9075-7602C721B5D8}">
      <dsp:nvSpPr>
        <dsp:cNvPr id="0" name=""/>
        <dsp:cNvSpPr/>
      </dsp:nvSpPr>
      <dsp:spPr>
        <a:xfrm>
          <a:off x="6686357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pracami budowlanymi, instalacyjnymi, adaptacyjnymi (np. adaptacja pomieszczeń na serwery)</a:t>
          </a:r>
        </a:p>
      </dsp:txBody>
      <dsp:txXfrm>
        <a:off x="6746538" y="2466880"/>
        <a:ext cx="1934359" cy="1996763"/>
      </dsp:txXfrm>
    </dsp:sp>
    <dsp:sp modelId="{A6029928-3F0C-4860-8FD8-BA4A036DFBC3}">
      <dsp:nvSpPr>
        <dsp:cNvPr id="0" name=""/>
        <dsp:cNvSpPr/>
      </dsp:nvSpPr>
      <dsp:spPr>
        <a:xfrm>
          <a:off x="8913674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informatyczne (np. opracowanie stron www, portali, projektowanie usług, etc.)</a:t>
          </a:r>
        </a:p>
      </dsp:txBody>
      <dsp:txXfrm>
        <a:off x="8973855" y="2466880"/>
        <a:ext cx="1934359" cy="19967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044F2-775C-410D-8468-4A4F282FFEFC}">
      <dsp:nvSpPr>
        <dsp:cNvPr id="0" name=""/>
        <dsp:cNvSpPr/>
      </dsp:nvSpPr>
      <dsp:spPr>
        <a:xfrm>
          <a:off x="5357" y="2138"/>
          <a:ext cx="10962084" cy="211712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Co do zasady niekwalifikowalny jest </a:t>
          </a:r>
          <a:r>
            <a:rPr lang="pl-PL" sz="4000" b="1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sprzęt medyczny.</a:t>
          </a:r>
          <a:endParaRPr lang="pl-PL" sz="4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67365" y="64146"/>
        <a:ext cx="10838068" cy="1993109"/>
      </dsp:txXfrm>
    </dsp:sp>
    <dsp:sp modelId="{A6029928-3F0C-4860-8FD8-BA4A036DFBC3}">
      <dsp:nvSpPr>
        <dsp:cNvPr id="0" name=""/>
        <dsp:cNvSpPr/>
      </dsp:nvSpPr>
      <dsp:spPr>
        <a:xfrm>
          <a:off x="5357" y="2406699"/>
          <a:ext cx="10962084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Przykładowo kwalifikowalne mogą być urządzenia końcowe pozwalające diagnozować pacjenta na odległość, natomiast niekwalifikowalny jest sprzęt medyczny typu urządzenie RTG</a:t>
          </a:r>
        </a:p>
      </dsp:txBody>
      <dsp:txXfrm>
        <a:off x="67365" y="2468707"/>
        <a:ext cx="10838068" cy="19931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156891"/>
          <a:ext cx="10972800" cy="67158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Dublowanie</a:t>
          </a:r>
          <a:r>
            <a:rPr lang="pl-PL" sz="2800" kern="1200" dirty="0" smtClean="0"/>
            <a:t> </a:t>
          </a:r>
          <a:endParaRPr lang="pl-PL" sz="2800" kern="1200" dirty="0"/>
        </a:p>
      </dsp:txBody>
      <dsp:txXfrm>
        <a:off x="32784" y="189675"/>
        <a:ext cx="10907232" cy="606012"/>
      </dsp:txXfrm>
    </dsp:sp>
    <dsp:sp modelId="{72C3EF11-8732-43E7-9DD2-24C1FF5C513E}">
      <dsp:nvSpPr>
        <dsp:cNvPr id="0" name=""/>
        <dsp:cNvSpPr/>
      </dsp:nvSpPr>
      <dsp:spPr>
        <a:xfrm>
          <a:off x="0" y="828471"/>
          <a:ext cx="10972800" cy="150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Informacje dotyczące nie dublowania celów i funkcjonalności platform i systemów realizowanych na poziomie krajowym o ogólnokrajowej skali nie mogą mieć jedynie charakteru deklaratywnego, tj. </a:t>
          </a:r>
          <a:r>
            <a:rPr lang="pl-PL" sz="2200" u="sng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należy wymienić w polu B.16 funkcjonalności uruchamiane w ramach projektu w kontekście funkcjonalności / rozwiązań dostarczanych przez ww. platformy centralne</a:t>
          </a:r>
          <a:r>
            <a:rPr lang="pl-PL" sz="22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.</a:t>
          </a:r>
          <a:endParaRPr lang="pl-PL" sz="22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0" y="828471"/>
        <a:ext cx="10972800" cy="1506960"/>
      </dsp:txXfrm>
    </dsp:sp>
    <dsp:sp modelId="{9EC02861-2420-4B7A-A160-EF15F8DA8A97}">
      <dsp:nvSpPr>
        <dsp:cNvPr id="0" name=""/>
        <dsp:cNvSpPr/>
      </dsp:nvSpPr>
      <dsp:spPr>
        <a:xfrm>
          <a:off x="0" y="2335431"/>
          <a:ext cx="10972800" cy="67158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Przedmiotem projektów muszą być e-usługi publiczne</a:t>
          </a:r>
          <a:endParaRPr lang="pl-PL" sz="28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32784" y="2368215"/>
        <a:ext cx="10907232" cy="606012"/>
      </dsp:txXfrm>
    </dsp:sp>
    <dsp:sp modelId="{DA76630B-3AE2-482B-AC5A-B2CA34EF9668}">
      <dsp:nvSpPr>
        <dsp:cNvPr id="0" name=""/>
        <dsp:cNvSpPr/>
      </dsp:nvSpPr>
      <dsp:spPr>
        <a:xfrm>
          <a:off x="0" y="3007011"/>
          <a:ext cx="10972800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Zakres usług publicznych określany jest w tzw. kontrakcie z NFZ </a:t>
          </a:r>
          <a:endParaRPr lang="pl-PL" sz="22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Niekwalifikowalne jest wsparcie infrastruktury IT wykorzystywanej do pełnopłatnych usług medycznych poza publicznym systemem opieki zdrowotnej</a:t>
          </a:r>
          <a:endParaRPr lang="pl-PL" sz="22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 projektach nie przewiduje się występowania pomocy publicznej</a:t>
          </a:r>
          <a:endParaRPr lang="pl-PL" sz="22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0" y="3007011"/>
        <a:ext cx="10972800" cy="1362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27CFD-641B-4446-9827-34C29119906D}" type="datetimeFigureOut">
              <a:rPr lang="pl-PL" smtClean="0"/>
              <a:t>2020-03-09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F6E1E-E5C8-4F81-9ACA-D5DB5D3AE3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2974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F8D9D-CF7A-4ED6-9C62-5EAC3C3597EE}" type="datetimeFigureOut">
              <a:rPr lang="pl-PL" smtClean="0"/>
              <a:t>2020-03-09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A4735-9B4F-4ACD-A0F8-EE85648AAF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93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657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293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1793DB7-2C70-47D2-A3A2-8C669340E94E}" type="slidenum">
              <a:rPr lang="pl-PL" altLang="pl-PL">
                <a:solidFill>
                  <a:prstClr val="black"/>
                </a:solidFill>
              </a:rPr>
              <a:pPr/>
              <a:t>11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070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4110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9902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1187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endParaRPr lang="pl-PL" altLang="pl-PL" dirty="0" smtClean="0"/>
          </a:p>
        </p:txBody>
      </p:sp>
      <p:sp>
        <p:nvSpPr>
          <p:cNvPr id="3584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4A18CB3-A58B-498D-ADF3-8B614ED59027}" type="slidenum">
              <a:rPr lang="pl-PL" altLang="pl-PL"/>
              <a:pPr/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41594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9753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74831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8649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584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7830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0023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9831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37148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652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6160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1165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7735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74317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9040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6366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92042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8206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43987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9477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1150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9840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052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973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019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11433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89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073BD-7A14-49C5-AB57-3E413330EB57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21F09-81B6-4D2B-9822-87297FD85B1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629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6FAFD-F7C9-40E4-A367-4E713E4DF73C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E187E-D602-4B1C-B2D8-F9CACD76DE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001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A5CDB-7B1B-40E9-A938-0D01FEB6A054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F750-1C95-463E-9E2E-AD9781CAD2E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757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47A9-6CAF-4103-AB0C-46985BF712F4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4E03-4408-445D-8972-5F187E22B18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24827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144338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85F73-6510-4B60-9100-6052E8CD1D8C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F2033-F067-4711-8EBF-B889A4B1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8150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404EA-B5F0-4A2A-B848-E05F5AAD988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30C85-22C2-4F56-92C5-6797D34ADF1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01513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06AF7-A0EB-43CB-B758-CEEB05BB212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D638C-FE77-4091-A90D-FFBEC3A7610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5609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C7672-4865-499E-84FA-992ED170651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8E146-4CD4-42EF-9BF3-75106CB867A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5074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4877-811A-4265-8FA3-E452E70F4006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AC693-3BD8-42F0-B74D-D00BC0E1269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353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C91FF-084F-4344-AE6B-14635B8295BB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3B69E-4BEA-4DA1-8D6B-6709FD5F7FC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417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C09F-EA48-4A17-B7FC-D0C3BD3C18F6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617DB-073F-4EA4-95C4-0087DC84B4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344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EF12F-FBC6-471C-AB1D-73D6DD460734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2D2E3-44CF-43A5-B205-3BA27F0E768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91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0A0EE-8C7F-4018-A03F-152AE3CAD008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81CD-B8C7-4687-8F36-C62C3CA256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57336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BB40-7A0B-4D43-829F-CC9EBD3D02A6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3E56A-F1D2-48AC-9FD5-FC1EF520C0F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83540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C2F26-ABA2-47F7-BD12-2DCA3711EF3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10605-1D1B-40C4-AA90-33D33D24B10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73497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A91DB-0648-4B8C-AE8B-C0293BD384B7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BF0CB-6A6E-4248-BB86-C252D34CC8C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524053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3AE53-B01A-4A63-BB78-E2E45AD0EEED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FA80B-10E9-4CF2-B8E7-6F063ABA12B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896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7773-30B0-4AC0-BCD9-08F66527E20D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472E7-A54C-4FDD-854F-9AE4A9FD3C0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7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3FEF-FC3D-49E1-88B5-5F0A0255EABE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23CF7-0706-4D54-99AC-E6B20931CF5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639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C5C9E-5DBF-40EE-BCFE-EF45C44D1DA5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50644-6585-4F90-8219-701EA961853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137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E4EDB-0685-474D-82D5-9A669E739B3E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39CC7-4A3E-4C50-86C3-F1D8015644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051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4911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11983-CFDC-434C-8663-FF26080147F3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3F2B8-01FA-41E0-BB79-617D797123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980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B0EEA-9FAE-4D58-9207-E0D1D36EDFA4}" type="datetimeFigureOut">
              <a:rPr lang="pl-PL"/>
              <a:pPr>
                <a:defRPr/>
              </a:pPr>
              <a:t>2020-03-09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2409F-3C6C-46D0-889B-2135C287278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009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50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093B56-254B-443D-8807-FFFD34C2990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4D6212-3DF1-4394-B9D5-356E39C5AE9A}" type="slidenum">
              <a:rPr lang="pl-PL" altLang="pl-PL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2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CC554-FDC5-4801-AB74-8F076230A1A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2020-03-09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DE0F38-C47B-4F1E-B07C-6CB9D47D4EC4}" type="slidenum">
              <a:rPr lang="pl-PL" altLang="pl-PL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l-PL" altLang="pl-P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98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rpo.slaskie.pl/lsi/nabor/501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amarciniak@slaskie.p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mailto:mjamroz@slaskie.pl" TargetMode="External"/><Relationship Id="rId4" Type="http://schemas.openxmlformats.org/officeDocument/2006/relationships/hyperlink" Target="mailto:sjamrozowicz@slaskie.p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61" y="379181"/>
            <a:ext cx="34024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484" y="2301938"/>
            <a:ext cx="5314296" cy="2097994"/>
          </a:xfrm>
        </p:spPr>
        <p:txBody>
          <a:bodyPr>
            <a:noAutofit/>
          </a:bodyPr>
          <a:lstStyle/>
          <a:p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Spotkanie informacyjne dotyczące</a:t>
            </a:r>
            <a:b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konkursu nr RPSL.02.01.00-IZ.01-24-376/20</a:t>
            </a:r>
            <a:b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Działanie 2.1 – Wsparcie rozwoju cyfrowych usług </a:t>
            </a: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publicznych</a:t>
            </a:r>
            <a:b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20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Regionalny Program Operacyjny Województwa Śląskiego 2014-2020</a:t>
            </a:r>
            <a:r>
              <a:rPr lang="pl-PL" sz="32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32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32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32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5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293" y="962061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/>
          <p:nvPr/>
        </p:nvSpPr>
        <p:spPr>
          <a:xfrm>
            <a:off x="8477657" y="4298225"/>
            <a:ext cx="3011610" cy="1107996"/>
          </a:xfrm>
          <a:prstGeom prst="rect">
            <a:avLst/>
          </a:prstGeom>
          <a:ln w="38100">
            <a:solidFill>
              <a:srgbClr val="636466"/>
            </a:solidFill>
            <a:miter lim="800000"/>
          </a:ln>
        </p:spPr>
        <p:txBody>
          <a:bodyPr wrap="square">
            <a:spAutoFit/>
          </a:bodyPr>
          <a:lstStyle/>
          <a:p>
            <a:pPr lvl="0"/>
            <a:endParaRPr lang="pl-PL" sz="11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Urząd </a:t>
            </a:r>
            <a:r>
              <a:rPr lang="pl-PL" sz="1100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Marszałkowski</a:t>
            </a: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Województwa </a:t>
            </a:r>
            <a:r>
              <a:rPr lang="pl-PL" sz="1100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Śląskiego</a:t>
            </a: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Departament Europejskiego Funduszu</a:t>
            </a: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Rozwoju Regionalnego</a:t>
            </a:r>
            <a:endParaRPr lang="pl-PL" sz="11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Katowice, marzec 2020r</a:t>
            </a:r>
            <a:r>
              <a:rPr lang="pl-PL" sz="1100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</p:txBody>
      </p:sp>
      <p:pic>
        <p:nvPicPr>
          <p:cNvPr id="1028" name="Picture 4" descr="cid:image003.jpg@01D3853E.8DB03BC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642" y="5705347"/>
            <a:ext cx="5762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261" y="1022386"/>
            <a:ext cx="1164590" cy="688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203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868363"/>
          </a:xfrm>
        </p:spPr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przeprowadzenia oceny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5276849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pl-PL" altLang="pl-PL" sz="2400" b="1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Załączniki wymagane na etapie składania wniosku o dofinansowanie </a:t>
            </a:r>
            <a:r>
              <a:rPr lang="pl-PL" altLang="pl-PL" sz="24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 ramach konkursu zgodnie z zakresem opisanym w instrukcji wypełniania wniosku o dofinansowanie projektu w ramach EFRR stanowiącej załącznik do niniejszego regulaminu: 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endParaRPr lang="pl-PL" altLang="pl-PL" sz="2300" dirty="0" smtClean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Formularz Analiza finansowa; 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Dokumentacja techniczna </a:t>
            </a:r>
            <a:r>
              <a:rPr lang="pl-PL" altLang="pl-PL" sz="12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(np. jeśli  dot. e-usług: specyfikacja usługi, obejmująca rodzaj, charakter, zakres usługi przewidzianej do realizacji w ramach projektu; jeśli zakup sprzętu: parametry, ilość, rodzaj)</a:t>
            </a:r>
            <a:endParaRPr lang="pl-PL" altLang="pl-PL" sz="2300" dirty="0" smtClean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Oświadczenie o prawie dysponowania nieruchomością na cele budowlane/na cele realizacji projektu oraz w okresie trwałości;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Oświadczenie VAT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Oświadczenie dot. usług publicznych</a:t>
            </a: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 dirty="0" smtClean="0">
              <a:solidFill>
                <a:prstClr val="black"/>
              </a:solidFill>
              <a:latin typeface="Lato"/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 dirty="0">
              <a:solidFill>
                <a:prstClr val="black"/>
              </a:solidFill>
              <a:latin typeface="Lato"/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1036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l-PL" altLang="pl-PL" sz="2000" b="1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2291" name="pole tekstowe 2"/>
          <p:cNvSpPr txBox="1">
            <a:spLocks noChangeArrowheads="1"/>
          </p:cNvSpPr>
          <p:nvPr/>
        </p:nvSpPr>
        <p:spPr bwMode="auto">
          <a:xfrm>
            <a:off x="1847850" y="990600"/>
            <a:ext cx="8440738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 dirty="0">
              <a:solidFill>
                <a:srgbClr val="000000"/>
              </a:solidFill>
              <a:latin typeface="Lato" pitchFamily="34" charset="-18"/>
              <a:cs typeface="Arial" panose="020B0604020202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1819" y="286410"/>
            <a:ext cx="10972800" cy="1143000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endParaRPr lang="pl-PL" altLang="pl-PL" sz="2000" dirty="0" smtClean="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300" dirty="0" smtClean="0">
                <a:solidFill>
                  <a:prstClr val="black"/>
                </a:solidFill>
                <a:latin typeface="Sans"/>
                <a:cs typeface="Arial" panose="020B0604020202020204" pitchFamily="34" charset="0"/>
              </a:rPr>
              <a:t>Statut </a:t>
            </a:r>
            <a:r>
              <a:rPr lang="pl-PL" altLang="pl-PL" sz="2300" dirty="0">
                <a:solidFill>
                  <a:prstClr val="black"/>
                </a:solidFill>
                <a:latin typeface="Sans"/>
                <a:cs typeface="Arial" panose="020B0604020202020204" pitchFamily="34" charset="0"/>
              </a:rPr>
              <a:t>lub inny dokument potwierdzający formę prawną </a:t>
            </a:r>
            <a:r>
              <a:rPr lang="pl-PL" altLang="pl-PL" sz="23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wnioskodawcy/partnera</a:t>
            </a:r>
            <a:r>
              <a:rPr lang="pl-PL" altLang="pl-PL" sz="2300" dirty="0">
                <a:solidFill>
                  <a:prstClr val="black"/>
                </a:solidFill>
                <a:latin typeface="Sans"/>
                <a:cs typeface="Arial" panose="020B0604020202020204" pitchFamily="34" charset="0"/>
              </a:rPr>
              <a:t> – nie dotyczy </a:t>
            </a:r>
            <a:r>
              <a:rPr lang="pl-PL" altLang="pl-PL" sz="2300" dirty="0" smtClean="0">
                <a:solidFill>
                  <a:prstClr val="black"/>
                </a:solidFill>
                <a:latin typeface="Sans"/>
                <a:cs typeface="Arial" panose="020B0604020202020204" pitchFamily="34" charset="0"/>
              </a:rPr>
              <a:t>JST;</a:t>
            </a:r>
            <a:endParaRPr lang="pl-PL" altLang="pl-PL" sz="2300" dirty="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300" dirty="0">
                <a:solidFill>
                  <a:prstClr val="black"/>
                </a:solidFill>
                <a:latin typeface="Sans"/>
                <a:cs typeface="Arial" panose="020B0604020202020204" pitchFamily="34" charset="0"/>
              </a:rPr>
              <a:t>Umowa (porozumienie lub inny dokument) między partnerem wiodącym i partnerami dla projektów realizowanych w partnerstwie lub projektów hybrydowych – jeśli </a:t>
            </a:r>
            <a:r>
              <a:rPr lang="pl-PL" altLang="pl-PL" sz="2300" dirty="0" smtClean="0">
                <a:solidFill>
                  <a:prstClr val="black"/>
                </a:solidFill>
                <a:latin typeface="Sans"/>
                <a:cs typeface="Arial" panose="020B0604020202020204" pitchFamily="34" charset="0"/>
              </a:rPr>
              <a:t>dotyczy.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endParaRPr lang="pl-PL" altLang="pl-PL" sz="2300" dirty="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300" dirty="0" smtClean="0">
                <a:solidFill>
                  <a:prstClr val="black"/>
                </a:solidFill>
                <a:latin typeface="Sans"/>
                <a:cs typeface="Arial" panose="020B0604020202020204" pitchFamily="34" charset="0"/>
              </a:rPr>
              <a:t>…</a:t>
            </a:r>
            <a:endParaRPr lang="pl-PL" altLang="pl-PL" sz="2300" dirty="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endParaRPr lang="pl-PL" altLang="pl-PL" sz="2000" dirty="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endParaRPr lang="pl-PL" altLang="pl-PL" sz="2000" dirty="0" smtClean="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644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5"/>
          <p:cNvSpPr txBox="1">
            <a:spLocks/>
          </p:cNvSpPr>
          <p:nvPr/>
        </p:nvSpPr>
        <p:spPr>
          <a:xfrm>
            <a:off x="1653064" y="1921668"/>
            <a:ext cx="3244850" cy="574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28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Warunki formalne</a:t>
            </a:r>
          </a:p>
        </p:txBody>
      </p:sp>
      <p:sp>
        <p:nvSpPr>
          <p:cNvPr id="6" name="Symbol zastępczy zawartości 5"/>
          <p:cNvSpPr txBox="1">
            <a:spLocks/>
          </p:cNvSpPr>
          <p:nvPr/>
        </p:nvSpPr>
        <p:spPr>
          <a:xfrm>
            <a:off x="7179469" y="1878013"/>
            <a:ext cx="3243262" cy="574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28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</a:t>
            </a: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28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formalne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6527801" y="2665413"/>
            <a:ext cx="4546599" cy="1263650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 krótszy niż 7 dni – wyznaczony przez IOK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 liczony od momentu doręczenia wezwania</a:t>
            </a:r>
          </a:p>
        </p:txBody>
      </p:sp>
      <p:sp>
        <p:nvSpPr>
          <p:cNvPr id="8" name="Symbol zastępczy zawartości 5"/>
          <p:cNvSpPr txBox="1">
            <a:spLocks/>
          </p:cNvSpPr>
          <p:nvPr/>
        </p:nvSpPr>
        <p:spPr>
          <a:xfrm>
            <a:off x="955040" y="2667001"/>
            <a:ext cx="4640898" cy="1262063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7 – 21 dni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 liczony od momentu </a:t>
            </a:r>
            <a:r>
              <a:rPr lang="pl-PL" sz="1600" u="sng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wysłania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(!)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wezwania</a:t>
            </a:r>
          </a:p>
        </p:txBody>
      </p:sp>
      <p:sp>
        <p:nvSpPr>
          <p:cNvPr id="17415" name="Tytuł 4"/>
          <p:cNvSpPr>
            <a:spLocks noGrp="1"/>
          </p:cNvSpPr>
          <p:nvPr>
            <p:ph type="title"/>
          </p:nvPr>
        </p:nvSpPr>
        <p:spPr>
          <a:xfrm>
            <a:off x="1992314" y="1241425"/>
            <a:ext cx="8207375" cy="458788"/>
          </a:xfrm>
          <a:ln>
            <a:solidFill>
              <a:srgbClr val="636466">
                <a:alpha val="96861"/>
              </a:srgbClr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pl-PL" altLang="pl-PL" sz="2800" b="1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Uzupełnianie warunków i kryteriów formalnych</a:t>
            </a:r>
          </a:p>
        </p:txBody>
      </p:sp>
      <p:sp>
        <p:nvSpPr>
          <p:cNvPr id="10" name="Symbol zastępczy zawartości 5"/>
          <p:cNvSpPr txBox="1">
            <a:spLocks/>
          </p:cNvSpPr>
          <p:nvPr/>
        </p:nvSpPr>
        <p:spPr>
          <a:xfrm>
            <a:off x="955040" y="3929063"/>
            <a:ext cx="4640898" cy="2341562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Możliwość wezwania na każdym etapie oceny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8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Każdorazowo weryfikowane po złożeniu kolejnej wersji wniosku do oceny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8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 rozpatrzenia – nie przysługuje prawo wniesienia protestu</a:t>
            </a:r>
          </a:p>
        </p:txBody>
      </p:sp>
      <p:sp>
        <p:nvSpPr>
          <p:cNvPr id="11" name="Symbol zastępczy zawartości 5"/>
          <p:cNvSpPr txBox="1">
            <a:spLocks/>
          </p:cNvSpPr>
          <p:nvPr/>
        </p:nvSpPr>
        <p:spPr>
          <a:xfrm>
            <a:off x="6456364" y="3929063"/>
            <a:ext cx="4618036" cy="2376487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Niezłożenie uzupełnienia skutkuje oceną wersji wniosku który był podstawą do wystosowania wezwania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8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negatywna –  przysługuje prawo wniesienia protestu</a:t>
            </a:r>
          </a:p>
        </p:txBody>
      </p:sp>
      <p:sp>
        <p:nvSpPr>
          <p:cNvPr id="12" name="Tytuł 1"/>
          <p:cNvSpPr txBox="1">
            <a:spLocks/>
          </p:cNvSpPr>
          <p:nvPr/>
        </p:nvSpPr>
        <p:spPr bwMode="auto">
          <a:xfrm>
            <a:off x="753269" y="345611"/>
            <a:ext cx="10972800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40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5"/>
          <p:cNvSpPr txBox="1">
            <a:spLocks/>
          </p:cNvSpPr>
          <p:nvPr/>
        </p:nvSpPr>
        <p:spPr>
          <a:xfrm>
            <a:off x="1219015" y="2205391"/>
            <a:ext cx="2378075" cy="10620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u="sng" dirty="0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</a:t>
            </a:r>
            <a:r>
              <a:rPr lang="pl-PL" sz="14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PODLEGAJĄ UZUPEŁNIENIU - DOPUSZCZAJĄCE</a:t>
            </a:r>
          </a:p>
        </p:txBody>
      </p:sp>
      <p:sp>
        <p:nvSpPr>
          <p:cNvPr id="6" name="Symbol zastępczy zawartości 5"/>
          <p:cNvSpPr txBox="1">
            <a:spLocks/>
          </p:cNvSpPr>
          <p:nvPr/>
        </p:nvSpPr>
        <p:spPr>
          <a:xfrm>
            <a:off x="4227615" y="1615230"/>
            <a:ext cx="7101444" cy="57308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PODLEGAJĄ UZUPEŁNIENIU  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(MOŻLIWOŚĆ  POPRAWY) 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4037610" y="2314937"/>
            <a:ext cx="7481455" cy="4194782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RPO WSL na lata 2014 – 2020, SZOOP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Spójność informacji dotyczących projektu i wnioskodawcy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Poprawność ustalenia poziomu (%)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dofinansowania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wydatków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Okres realizacji projektu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zasadami pomocy publicznej lub pomocy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de </a:t>
            </a:r>
            <a:r>
              <a:rPr lang="pl-PL" sz="1600" dirty="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minimis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równości szans i niedyskryminacji, w tym dostępności dla osób z niepełnosprawnościami,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równości szans kobiet i mężczyzn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partnerstwa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zrównoważonego rozwoju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zachowania polityki przestrzennej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</a:t>
            </a:r>
            <a:r>
              <a:rPr lang="pl-PL" sz="1600" dirty="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deinstytucjonalizacji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Wskaźniki projektu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Projekty realizowane w partnerstwie (jeśli dotyczy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)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8" name="Symbol zastępczy zawartości 5"/>
          <p:cNvSpPr txBox="1">
            <a:spLocks/>
          </p:cNvSpPr>
          <p:nvPr/>
        </p:nvSpPr>
        <p:spPr>
          <a:xfrm>
            <a:off x="1219014" y="3267428"/>
            <a:ext cx="2378075" cy="1933964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>
              <a:spcBef>
                <a:spcPts val="30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podmiotowa wnioskodawcy/partnerów</a:t>
            </a:r>
          </a:p>
          <a:p>
            <a:pPr marL="271463" indent="-271463">
              <a:spcBef>
                <a:spcPts val="30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przedmiotowa projektu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000" dirty="0">
              <a:solidFill>
                <a:srgbClr val="636466"/>
              </a:solidFill>
              <a:latin typeface="Lato"/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753269" y="345611"/>
            <a:ext cx="10972800" cy="1143000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 kryteria formalne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97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9459" name="pole tekstowe 2"/>
          <p:cNvSpPr txBox="1">
            <a:spLocks noChangeArrowheads="1"/>
          </p:cNvSpPr>
          <p:nvPr/>
        </p:nvSpPr>
        <p:spPr bwMode="auto">
          <a:xfrm>
            <a:off x="690406" y="1611313"/>
            <a:ext cx="10806544" cy="481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None/>
            </a:pPr>
            <a:r>
              <a:rPr lang="pl-PL" alt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</a:t>
            </a:r>
            <a:r>
              <a:rPr lang="pl-PL" alt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cena merytoryczna </a:t>
            </a:r>
          </a:p>
          <a:p>
            <a:pPr marL="800100" lvl="1" indent="-342900">
              <a:spcBef>
                <a:spcPct val="0"/>
              </a:spcBef>
              <a:spcAft>
                <a:spcPts val="1200"/>
              </a:spcAft>
              <a:buAutoNum type="arabicParenBoth"/>
            </a:pP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ogólne </a:t>
            </a:r>
            <a:r>
              <a:rPr lang="pl-PL" altLang="pl-PL" sz="1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– wspólne dla wszystkich projektów, niezależnie od określonego typu projektu,</a:t>
            </a:r>
          </a:p>
          <a:p>
            <a:pPr marL="800100" lvl="1" indent="-342900">
              <a:spcBef>
                <a:spcPct val="0"/>
              </a:spcBef>
              <a:spcAft>
                <a:spcPts val="1200"/>
              </a:spcAft>
              <a:buAutoNum type="arabicParenBoth"/>
            </a:pPr>
            <a:r>
              <a:rPr lang="pl-PL" alt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</a:t>
            </a: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specyficzne </a:t>
            </a:r>
            <a:r>
              <a:rPr lang="pl-PL" altLang="pl-PL" sz="1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– dedykowane konkretnym działaniom/poddziałaniom /typom projektów, charakterystyczne i niezbędne dla oceny danego projektu, punktowane w zależności od stopnia ich wypełnienia.</a:t>
            </a:r>
          </a:p>
          <a:p>
            <a:pPr marL="800100" lvl="1" indent="-342900">
              <a:spcBef>
                <a:spcPct val="0"/>
              </a:spcBef>
              <a:spcAft>
                <a:spcPts val="1200"/>
              </a:spcAft>
              <a:buAutoNum type="arabicParenBoth"/>
            </a:pP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dodatkowe </a:t>
            </a:r>
            <a:r>
              <a:rPr lang="pl-PL" altLang="pl-PL" sz="1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- wspólne dla wszystkich projektów, niezależnie od określonego typu projektu</a:t>
            </a:r>
            <a:r>
              <a:rPr lang="pl-PL" altLang="pl-PL" sz="1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endParaRPr lang="pl-PL" altLang="pl-PL" sz="1800" dirty="0">
              <a:solidFill>
                <a:srgbClr val="000000"/>
              </a:solidFill>
              <a:latin typeface="Lato" pitchFamily="34" charset="-18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pl-PL" altLang="pl-PL" sz="1800" dirty="0">
                <a:solidFill>
                  <a:srgbClr val="000000"/>
                </a:solidFill>
                <a:latin typeface="Lato" pitchFamily="34" charset="-18"/>
              </a:rPr>
              <a:t>Otrzymane sumy ocen kryteriów ogólnych i specyficznych mnoży się przez proporcje właściwe dla danego zestawu kryteriów (kryteria ogólne: 60%, kryteria specyficzne: 40</a:t>
            </a:r>
            <a:r>
              <a:rPr lang="pl-PL" altLang="pl-PL" sz="1800" dirty="0" smtClean="0">
                <a:solidFill>
                  <a:srgbClr val="000000"/>
                </a:solidFill>
                <a:latin typeface="Lato" pitchFamily="34" charset="-18"/>
              </a:rPr>
              <a:t>%).</a:t>
            </a:r>
            <a:endParaRPr lang="pl-PL" altLang="pl-PL" sz="1800" dirty="0">
              <a:solidFill>
                <a:srgbClr val="000000"/>
              </a:solidFill>
              <a:latin typeface="Lato" pitchFamily="34" charset="-18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pl-PL" altLang="pl-PL" sz="1800" dirty="0">
                <a:solidFill>
                  <a:srgbClr val="000000"/>
                </a:solidFill>
                <a:latin typeface="Lato" pitchFamily="34" charset="-18"/>
              </a:rPr>
              <a:t>Projekt otrzymuje ocenę pozytywną w przypadku uzyskania co najmniej 60% maksymalnej, możliwej do uzyskania punktacji, dla danego </a:t>
            </a:r>
            <a:r>
              <a:rPr lang="pl-PL" altLang="pl-PL" sz="1800" dirty="0" smtClean="0">
                <a:solidFill>
                  <a:srgbClr val="000000"/>
                </a:solidFill>
                <a:latin typeface="Lato" pitchFamily="34" charset="-18"/>
              </a:rPr>
              <a:t>działania. </a:t>
            </a:r>
            <a:r>
              <a:rPr lang="pl-PL" altLang="pl-PL" sz="1800" b="1" dirty="0">
                <a:solidFill>
                  <a:srgbClr val="000000"/>
                </a:solidFill>
                <a:latin typeface="Lato" pitchFamily="34" charset="-18"/>
              </a:rPr>
              <a:t>Projekt, który uzyska mniej niż 60% punktów otrzymuje ocenę negatywną i nie kwalifikuje się do dofinansowania.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420649" y="610270"/>
            <a:ext cx="11346059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4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 kryteria merytoryczne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77082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20483" name="pole tekstowe 2"/>
          <p:cNvSpPr txBox="1">
            <a:spLocks noChangeArrowheads="1"/>
          </p:cNvSpPr>
          <p:nvPr/>
        </p:nvSpPr>
        <p:spPr bwMode="auto">
          <a:xfrm>
            <a:off x="1939926" y="1052514"/>
            <a:ext cx="8289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None/>
            </a:pPr>
            <a:endParaRPr lang="pl-PL" altLang="pl-PL" sz="1600" b="1" dirty="0">
              <a:solidFill>
                <a:srgbClr val="000000"/>
              </a:solidFill>
              <a:latin typeface="Lato" pitchFamily="34" charset="-18"/>
            </a:endParaRPr>
          </a:p>
          <a:p>
            <a:pPr>
              <a:spcBef>
                <a:spcPct val="0"/>
              </a:spcBef>
              <a:spcAft>
                <a:spcPts val="1200"/>
              </a:spcAft>
              <a:buNone/>
            </a:pPr>
            <a:endParaRPr lang="pl-PL" altLang="pl-PL" sz="1600" dirty="0">
              <a:solidFill>
                <a:srgbClr val="000000"/>
              </a:solidFill>
              <a:latin typeface="Lato" pitchFamily="34" charset="-18"/>
            </a:endParaRPr>
          </a:p>
        </p:txBody>
      </p:sp>
      <p:sp>
        <p:nvSpPr>
          <p:cNvPr id="20485" name="Prostokąt 3"/>
          <p:cNvSpPr>
            <a:spLocks noChangeArrowheads="1"/>
          </p:cNvSpPr>
          <p:nvPr/>
        </p:nvSpPr>
        <p:spPr bwMode="auto">
          <a:xfrm>
            <a:off x="961900" y="2349501"/>
            <a:ext cx="1060466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 dirty="0">
                <a:solidFill>
                  <a:srgbClr val="00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Realność wskaźników.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Właściwie przygotowana analiza finansowa i ekonomiczna projektu.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 dirty="0">
                <a:solidFill>
                  <a:srgbClr val="00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Trwałość rezultatów projektu.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Zdolność administracyjna, finansowa i operacyjna Wnioskodawcy/partnerów</a:t>
            </a:r>
          </a:p>
          <a:p>
            <a:pPr eaLnBrk="1" hangingPunct="1">
              <a:spcBef>
                <a:spcPct val="0"/>
              </a:spcBef>
            </a:pPr>
            <a:endParaRPr lang="pl-PL" altLang="pl-PL" sz="2000" dirty="0">
              <a:latin typeface="Lato" pitchFamily="34" charset="-18"/>
            </a:endParaRPr>
          </a:p>
          <a:p>
            <a:pPr eaLnBrk="1" hangingPunct="1">
              <a:spcBef>
                <a:spcPct val="0"/>
              </a:spcBef>
            </a:pPr>
            <a:endParaRPr lang="pl-PL" altLang="pl-PL" sz="2000" dirty="0" smtClean="0"/>
          </a:p>
          <a:p>
            <a:pPr marL="0" indent="0" eaLnBrk="1" hangingPunct="1">
              <a:spcBef>
                <a:spcPct val="0"/>
              </a:spcBef>
              <a:buNone/>
            </a:pPr>
            <a:endParaRPr lang="pl-PL" altLang="pl-PL" sz="2000" dirty="0"/>
          </a:p>
        </p:txBody>
      </p:sp>
      <p:sp>
        <p:nvSpPr>
          <p:cNvPr id="20486" name="Prostokąt 1"/>
          <p:cNvSpPr>
            <a:spLocks noChangeArrowheads="1"/>
          </p:cNvSpPr>
          <p:nvPr/>
        </p:nvSpPr>
        <p:spPr bwMode="auto">
          <a:xfrm>
            <a:off x="2066925" y="1412876"/>
            <a:ext cx="8066088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latin typeface="Lato" pitchFamily="34" charset="-18"/>
              </a:rPr>
              <a:t>Właściwe dla wszystkich działań </a:t>
            </a:r>
            <a:r>
              <a:rPr lang="pl-PL" altLang="pl-PL" sz="2000" b="1" dirty="0" smtClean="0">
                <a:latin typeface="Lato" pitchFamily="34" charset="-18"/>
              </a:rPr>
              <a:t>0/1</a:t>
            </a:r>
            <a:endParaRPr lang="pl-PL" altLang="pl-PL" sz="2000" i="1" dirty="0">
              <a:latin typeface="Lato" pitchFamily="34" charset="-1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i="1" dirty="0">
                <a:latin typeface="Lato" pitchFamily="34" charset="-18"/>
              </a:rPr>
              <a:t>Niespełnienie któregokolwiek z kryteriów wyklucza projekt z dalszej oceny</a:t>
            </a:r>
            <a:r>
              <a:rPr lang="pl-PL" altLang="pl-PL" sz="1800" i="1" dirty="0">
                <a:latin typeface="Lato" pitchFamily="34" charset="-18"/>
              </a:rPr>
              <a:t/>
            </a:r>
            <a:br>
              <a:rPr lang="pl-PL" altLang="pl-PL" sz="1800" i="1" dirty="0">
                <a:latin typeface="Lato" pitchFamily="34" charset="-18"/>
              </a:rPr>
            </a:br>
            <a:endParaRPr lang="pl-PL" altLang="pl-PL" sz="1800" i="1" dirty="0">
              <a:latin typeface="Lato" pitchFamily="34" charset="-18"/>
            </a:endParaRPr>
          </a:p>
        </p:txBody>
      </p:sp>
      <p:sp>
        <p:nvSpPr>
          <p:cNvPr id="20487" name="Prostokąt 1"/>
          <p:cNvSpPr>
            <a:spLocks noChangeArrowheads="1"/>
          </p:cNvSpPr>
          <p:nvPr/>
        </p:nvSpPr>
        <p:spPr bwMode="auto">
          <a:xfrm>
            <a:off x="2212181" y="3918189"/>
            <a:ext cx="77755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latin typeface="Lato" pitchFamily="34" charset="-18"/>
              </a:rPr>
              <a:t>Właściwe dla wszystkich </a:t>
            </a:r>
            <a:r>
              <a:rPr lang="pl-PL" altLang="pl-PL" sz="2000" b="1" dirty="0" smtClean="0">
                <a:latin typeface="Lato" pitchFamily="34" charset="-18"/>
              </a:rPr>
              <a:t>działań punktowe</a:t>
            </a:r>
            <a:r>
              <a:rPr lang="pl-PL" altLang="pl-PL" sz="2000" i="1" dirty="0">
                <a:latin typeface="Lato" pitchFamily="34" charset="-18"/>
              </a:rPr>
              <a:t/>
            </a:r>
            <a:br>
              <a:rPr lang="pl-PL" altLang="pl-PL" sz="2000" i="1" dirty="0">
                <a:latin typeface="Lato" pitchFamily="34" charset="-18"/>
              </a:rPr>
            </a:br>
            <a:r>
              <a:rPr lang="pl-PL" altLang="pl-PL" sz="2000" i="1" dirty="0" smtClean="0">
                <a:latin typeface="Lato" pitchFamily="34" charset="-18"/>
              </a:rPr>
              <a:t>Punktowane w skali 0-4 lub 1-4</a:t>
            </a:r>
            <a:endParaRPr lang="pl-PL" altLang="pl-PL" sz="2000" i="1" dirty="0">
              <a:latin typeface="Lato" pitchFamily="34" charset="-18"/>
            </a:endParaRPr>
          </a:p>
        </p:txBody>
      </p:sp>
      <p:sp>
        <p:nvSpPr>
          <p:cNvPr id="9" name="Prostokąt 3"/>
          <p:cNvSpPr>
            <a:spLocks noChangeArrowheads="1"/>
          </p:cNvSpPr>
          <p:nvPr/>
        </p:nvSpPr>
        <p:spPr bwMode="auto">
          <a:xfrm>
            <a:off x="961900" y="4549775"/>
            <a:ext cx="9236200" cy="193899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Poprawność oszacowania założeń projektu  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Wpływ na wskaźniki RPO w zakresie EFRR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Efektywność projektu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Stopień przygotowania inwestycji do realizacji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Zasięg oddziaływania projektu</a:t>
            </a:r>
          </a:p>
          <a:p>
            <a:pPr>
              <a:defRPr/>
            </a:pPr>
            <a:endParaRPr lang="pl-PL" sz="2000" dirty="0">
              <a:cs typeface="Arial" charset="0"/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380010" y="345611"/>
            <a:ext cx="11346059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merytoryczna – kryteria ogólne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48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4480" y="274638"/>
            <a:ext cx="11684000" cy="1143000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merytoryczna – </a:t>
            </a:r>
            <a:b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specyficzne 0/1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0080" y="1661788"/>
            <a:ext cx="10972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Interoperacyjność z innymi systemami/integracja z platformą P1;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Bezpieczeństwo przetwarzania danych;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Regionalne repozytorium EDM (dotyczy platform regionalnych);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Skalowalność platformy regionalnej (dotyczy platform regionalnych);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EDM z przepisami prawa i przyjętymi standardami</a:t>
            </a:r>
          </a:p>
          <a:p>
            <a:pPr>
              <a:buFont typeface="Wingdings" panose="05000000000000000000" pitchFamily="2" charset="2"/>
              <a:buChar char="q"/>
            </a:pPr>
            <a:endPara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2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merytoryczna – kryteria specyficzne punktowane (0-4 pkt)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2002972"/>
            <a:ext cx="10972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Usprawnienie procesów związanych z obsługą i udzielaniem świadczeń opieki zdrowotnej;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Uruchomienie oferty dla pacjentów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 dojrzałości e-usług publicznych/zaprojektowanych usług </a:t>
            </a:r>
            <a:r>
              <a:rPr lang="pl-PL" sz="2800" dirty="0" err="1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telemedycznych</a:t>
            </a:r>
            <a:endParaRPr lang="pl-PL" sz="28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Funkcjonalność zaplanowanych rozwiązań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Realizacja projektu zgodnie z przyjętą metodyką zarządzania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Optymalizacja procesu implementacji technologii TIK (ICT) oraz budowy zintegrowanych systemów e-usług medycznych</a:t>
            </a:r>
          </a:p>
          <a:p>
            <a:pPr marL="0" indent="0">
              <a:buNone/>
            </a:pPr>
            <a:endPara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5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 txBox="1">
            <a:spLocks/>
          </p:cNvSpPr>
          <p:nvPr/>
        </p:nvSpPr>
        <p:spPr>
          <a:xfrm>
            <a:off x="1992312" y="1131094"/>
            <a:ext cx="8207375" cy="57308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merytoryczne dodatkowe – 0,2 pkt / kryterium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1805050" y="1704181"/>
            <a:ext cx="8633360" cy="4839123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Zastosowanie w projekcie OZE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Konkursy architektoniczne, architektoniczno-urbanistyczne, urbanistyczne w RPO WSL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Wynikanie projektu z aktualnego i pozytywnie zaopiniowanego przez IZ RPO programu rewitalizacji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  <a:sym typeface="Wingdings" panose="05000000000000000000" pitchFamily="2" charset="2"/>
              </a:rPr>
              <a:t> B.4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Realizacja projektu w partnerstwie </a:t>
            </a: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  <a:sym typeface="Wingdings" panose="05000000000000000000" pitchFamily="2" charset="2"/>
              </a:rPr>
              <a:t> A.2</a:t>
            </a:r>
            <a:endParaRPr lang="pl-PL" sz="1600" b="1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Rozwój ruchu rowerowego w mieście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Regionalna Strategia Innowacji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Komplementarność </a:t>
            </a: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  <a:sym typeface="Wingdings" panose="05000000000000000000" pitchFamily="2" charset="2"/>
              </a:rPr>
              <a:t> B.6.2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Integracja z </a:t>
            </a:r>
            <a:r>
              <a:rPr lang="pl-PL" sz="1600" b="1" dirty="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ePUAP</a:t>
            </a: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, PEUP(SEKAP)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Realizacja projektu z wykorzystaniem istniejącej infrastruktury </a:t>
            </a: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  <a:sym typeface="Wingdings" panose="05000000000000000000" pitchFamily="2" charset="2"/>
              </a:rPr>
              <a:t> B.14/B.15</a:t>
            </a:r>
            <a:endParaRPr lang="pl-PL" sz="1600" b="1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Rozwój sieci drogowej na terenie Województwa Śląskiego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Rozlokowanie mieszkań socjalnych/chronionych/wspomaganych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Zielone zamówienia publiczne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Ogólnodostępna Platforma Informacji „Tereny poprzemysłowe i zdegradowane”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 wynika z inicjatywy Komisji Europejskiej w zakresie transformacji regionów górniczych </a:t>
            </a:r>
            <a:r>
              <a:rPr lang="pl-PL" sz="1600" dirty="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Coal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Regions in </a:t>
            </a:r>
            <a:r>
              <a:rPr lang="pl-PL" sz="1600" dirty="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Transition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pl-PL" sz="1200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 merytoryczna – kryteria dodatkowe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63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9459" name="pole tekstowe 2"/>
          <p:cNvSpPr txBox="1">
            <a:spLocks noChangeArrowheads="1"/>
          </p:cNvSpPr>
          <p:nvPr/>
        </p:nvSpPr>
        <p:spPr bwMode="auto">
          <a:xfrm>
            <a:off x="649767" y="2049277"/>
            <a:ext cx="10806544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pl-PL" sz="26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</a:t>
            </a:r>
            <a:r>
              <a:rPr lang="pl-PL" sz="26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strategiczna - kryteria horyzontalne </a:t>
            </a:r>
          </a:p>
          <a:p>
            <a:pPr marL="857250" lvl="1" indent="-457200">
              <a:buAutoNum type="arabicParenBoth"/>
            </a:pPr>
            <a:r>
              <a:rPr lang="pl-PL" sz="26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poziom/stopień realizacji zapisów Strategii Rozwoju Województwa Śląskiego Śląskie 2020+; </a:t>
            </a:r>
          </a:p>
          <a:p>
            <a:pPr marL="857250" lvl="1" indent="-457200">
              <a:buAutoNum type="arabicParenBoth"/>
            </a:pPr>
            <a:r>
              <a:rPr lang="pl-PL" sz="26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poziom/stopień realizacji zapisów regionalnych dokumentów branżowych, sektorowych oraz funkcjonalnych - Strategia Rozwoju Społeczeństwa Informacyjnego Województwa Śląskiego 2020+;</a:t>
            </a:r>
          </a:p>
          <a:p>
            <a:pPr marL="857250" lvl="1" indent="-457200">
              <a:buAutoNum type="arabicParenBoth"/>
            </a:pPr>
            <a:r>
              <a:rPr lang="pl-PL" sz="26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poziom/stopień realizacji zapisów strategii ponadregionalnych w tym w szczególności Strategii Rozwoju Polski Południowej do roku 2020). 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380010" y="345611"/>
            <a:ext cx="11346059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– kryteria oceny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299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Działanie 2.1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>
              <a:buNone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Celem </a:t>
            </a:r>
            <a:r>
              <a:rPr lang="pl-PL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</a:t>
            </a: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ziałania 2.1 jest większa dostępność </a:t>
            </a:r>
          </a:p>
          <a:p>
            <a:pPr marL="0" indent="0" algn="ctr">
              <a:buNone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e-usług publicznych, realizowana m.in. w obszarze ochrony zdrowia.</a:t>
            </a:r>
          </a:p>
          <a:p>
            <a:pPr marL="0" indent="0" algn="ctr">
              <a:buNone/>
            </a:pPr>
            <a:endPara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>
              <a:buNone/>
            </a:pP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Konkurs dot</a:t>
            </a: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3 typu projektu: Tworzenie systemów i aplikacji przyczyniających się do zwiększenia dostępu do cyfrowych usług </a:t>
            </a:r>
            <a:r>
              <a:rPr lang="pl-PL" b="1" u="sng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publicznych</a:t>
            </a: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z obszaru e-zdrowia</a:t>
            </a:r>
            <a:r>
              <a:rPr lang="pl-PL" sz="40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40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endPara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9459" name="pole tekstowe 2"/>
          <p:cNvSpPr txBox="1">
            <a:spLocks noChangeArrowheads="1"/>
          </p:cNvSpPr>
          <p:nvPr/>
        </p:nvSpPr>
        <p:spPr bwMode="auto">
          <a:xfrm>
            <a:off x="649767" y="1063625"/>
            <a:ext cx="10806544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endParaRPr lang="pl-PL" sz="1800" dirty="0"/>
          </a:p>
          <a:p>
            <a:pPr>
              <a:buNone/>
            </a:pP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strategiczna będzie przeprowadzona poprzez porównanie ocenianego projektu z innymi projektami złożonymi do naboru w ramach panelu członków KOP, po zakończeniu oceny merytorycznej. </a:t>
            </a: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None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Ocenie strategicznej nie będą podlegać projekty, które otrzymały negatywny wynik oceny merytorycznej, tzn. nie spełniły kompletu kryteriów 0/1 lub nie uzyskały minimum 60 % punktów w kryteriach ogólnych merytorycznych oraz minimum punktowego w kryteriach, dla których minimum punktowe zostało określone. </a:t>
            </a: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None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jest oceną punktową. W ramach każdego kryterium punktowanego możliwe jest przyznanie maksymalnie 4 punktów (całe punkty). Ponadto zakłada się system wartościowania znaczenia poszczególnych kryteriów punktowanych poprzez przypisanie im wag: przyznana punktacja dla każdego kryterium będzie pomnożona przez jego wagę. </a:t>
            </a:r>
          </a:p>
          <a:p>
            <a:pPr>
              <a:buNone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Suma punktów uzyskanych przez projekt ustalona jest co do zasady w proporcji 50% dla oceny merytorycznej oraz 50 % dla oceny strategicznej. </a:t>
            </a:r>
            <a:endParaRPr lang="pl-PL" altLang="pl-PL" sz="2000" dirty="0">
              <a:solidFill>
                <a:srgbClr val="000000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380010" y="345611"/>
            <a:ext cx="11346059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– kryteria oceny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00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Elementy e-usługi publicznej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33380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56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 dojrzałości e-usług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/ usług </a:t>
            </a:r>
            <a:r>
              <a:rPr lang="pl-PL" b="1" dirty="0" err="1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telemedycznych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809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 dojrzałości e-usług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/ usług </a:t>
            </a:r>
            <a:r>
              <a:rPr lang="pl-PL" b="1" dirty="0" err="1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telemedycznych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rostokąt 4"/>
          <p:cNvSpPr/>
          <p:nvPr/>
        </p:nvSpPr>
        <p:spPr>
          <a:xfrm>
            <a:off x="609600" y="6009269"/>
            <a:ext cx="10972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/>
              <a:t>W ramach </a:t>
            </a:r>
            <a:r>
              <a:rPr lang="pl-PL" sz="1200" dirty="0" smtClean="0"/>
              <a:t>wskaźników dot. poziomów e-usług </a:t>
            </a:r>
            <a:r>
              <a:rPr lang="pl-PL" sz="1200" dirty="0"/>
              <a:t>należy ujmować usługi  nowe  lub istotnie udoskonalone oraz skierowane do klientów spoza administracji publicznej: obywateli (usługi A2C, Administration to </a:t>
            </a:r>
            <a:r>
              <a:rPr lang="pl-PL" sz="1200" dirty="0" err="1"/>
              <a:t>Customer</a:t>
            </a:r>
            <a:r>
              <a:rPr lang="pl-PL" sz="1200" dirty="0"/>
              <a:t>) i/lub przedsiębiorców (A2B, Administration to Business). </a:t>
            </a:r>
          </a:p>
        </p:txBody>
      </p:sp>
    </p:spTree>
    <p:extLst>
      <p:ext uri="{BB962C8B-B14F-4D97-AF65-F5344CB8AC3E}">
        <p14:creationId xmlns:p14="http://schemas.microsoft.com/office/powerpoint/2010/main" val="36052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wydatków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99712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1930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Wydatki niekwalifikowalne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34170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145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61682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WSKAŹNIKI PRODUKTU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036321"/>
            <a:ext cx="10972800" cy="5089844"/>
          </a:xfrm>
        </p:spPr>
        <p:txBody>
          <a:bodyPr/>
          <a:lstStyle/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wspartych podmiotów realizujących zadania publiczne przy wykorzystaniu TIK 	</a:t>
            </a:r>
          </a:p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podmiotów, które udostępniły on-line informacje sektora </a:t>
            </a: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publicznego</a:t>
            </a:r>
          </a:p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podmiotów udostępniających usługi wewnątrzadministracyjne (A2A) 	</a:t>
            </a:r>
          </a:p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udostępnionych usług wewnątrzadministracyjnych (A2A) </a:t>
            </a:r>
          </a:p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usług publicznych udostępnionych on-line o stopniu dojrzałości co najmniej 4 – transakcja 	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109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61682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WSKAŹNIKI PRODUKTU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036321"/>
            <a:ext cx="10972800" cy="5089844"/>
          </a:xfrm>
        </p:spPr>
        <p:txBody>
          <a:bodyPr/>
          <a:lstStyle/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usług publicznych udostępnionych on-line o stopniu dojrzałości 3 - dwustronna </a:t>
            </a: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interakcja; </a:t>
            </a:r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</a:p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uruchomionych systemów teleinformatycznych w podmiotach wykonujących zadania </a:t>
            </a: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publiczne; </a:t>
            </a:r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</a:p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</a:t>
            </a:r>
            <a:r>
              <a:rPr lang="pl-PL" sz="28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zdigitalizowanych</a:t>
            </a:r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dokumentów zawierających informacje sektora </a:t>
            </a: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publicznego;</a:t>
            </a:r>
            <a:endParaRPr lang="pl-PL" sz="2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Pojemność </a:t>
            </a:r>
            <a:r>
              <a:rPr lang="pl-PL" sz="28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zdigitalizowanej</a:t>
            </a:r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informacji sektora </a:t>
            </a: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publicznego;</a:t>
            </a:r>
          </a:p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udostępnionych on-line dokumentów zawierających informacje sektora </a:t>
            </a: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publicznego; </a:t>
            </a:r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</a:p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Rozmiar udostępnionych on-line informacji sektora </a:t>
            </a: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publicznego.</a:t>
            </a:r>
            <a:r>
              <a:rPr lang="pl-PL" sz="3000" dirty="0" smtClean="0"/>
              <a:t> </a:t>
            </a:r>
            <a:r>
              <a:rPr lang="pl-PL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8283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61682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 REZULTATU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036321"/>
            <a:ext cx="10972800" cy="5089844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</a:t>
            </a:r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pobrań/</a:t>
            </a:r>
            <a:r>
              <a:rPr lang="pl-PL" sz="28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odtworzeń</a:t>
            </a:r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dokumentów zawierających informacje sektora publicznego </a:t>
            </a:r>
            <a:r>
              <a:rPr lang="pl-PL" dirty="0"/>
              <a:t>	</a:t>
            </a:r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6252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61682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WSKAŹNIKI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036320"/>
            <a:ext cx="10972800" cy="5405119"/>
          </a:xfrm>
        </p:spPr>
        <p:txBody>
          <a:bodyPr/>
          <a:lstStyle/>
          <a:p>
            <a:pPr marL="0" indent="0" algn="ctr">
              <a:buNone/>
            </a:pPr>
            <a:r>
              <a:rPr lang="pl-PL" sz="21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Definicja </a:t>
            </a:r>
            <a:r>
              <a:rPr lang="pl-PL" sz="2100" i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informacji </a:t>
            </a:r>
            <a:r>
              <a:rPr lang="pl-PL" sz="2100" i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sektora publicznego </a:t>
            </a:r>
            <a:endParaRPr lang="pl-PL" sz="21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21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każda </a:t>
            </a:r>
            <a:r>
              <a:rPr lang="pl-PL" sz="21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treść lub jej część, niezależnie od sposobu utrwalenia, w szczególności w postaci papierowej, elektronicznej, dźwiękowej, wizualnej lub audiowizualnej, </a:t>
            </a:r>
            <a:r>
              <a:rPr lang="pl-PL" sz="21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będąca </a:t>
            </a:r>
            <a:r>
              <a:rPr lang="pl-PL" sz="21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 posiadaniu podmiotów, o których mowa w art. 3 Ustawy z dnia 25 lutego 2016 r. o ponownym wykorzystywaniu informacji sektora publicznego (</a:t>
            </a:r>
            <a:r>
              <a:rPr lang="pl-PL" sz="21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t.j</a:t>
            </a:r>
            <a:r>
              <a:rPr lang="pl-PL" sz="21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Dz. U. 2018 poz.1243 z </a:t>
            </a:r>
            <a:r>
              <a:rPr lang="pl-PL" sz="21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późn</a:t>
            </a:r>
            <a:r>
              <a:rPr lang="pl-PL" sz="21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zm.). </a:t>
            </a:r>
            <a:r>
              <a:rPr lang="pl-PL" sz="2100" b="1" u="sng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Należy </a:t>
            </a:r>
            <a:r>
              <a:rPr lang="pl-PL" sz="2100" b="1" u="sng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wskazać, iż wszelkie dane znajdujące się w dokumentacji medycznej, wytworzonej przez publiczne podmioty lecznicze w celu realizacji publicznego celu, za jaki należy uznać ochronę zdrowia, stanowią informację sektora publicznego</a:t>
            </a:r>
            <a:r>
              <a:rPr lang="pl-PL" sz="21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Zakres informacji sektora publicznego obejmuje więc też dane znajdujące się w dokumentacji medycznej (w rozumieniu ustawy o prawach pacjenta i Rzeczniku Praw Pacjenta) oraz w elektronicznej dokumentacji medycznej (w rozumieniu ustawy o systemie informacji w ochronie zdrowia</a:t>
            </a:r>
            <a:r>
              <a:rPr lang="pl-PL" sz="21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). </a:t>
            </a:r>
          </a:p>
          <a:p>
            <a:pPr marL="0" indent="0">
              <a:buNone/>
            </a:pPr>
            <a:r>
              <a:rPr lang="pl-PL" sz="2100" b="1" u="sng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Udostępnienie</a:t>
            </a:r>
            <a:r>
              <a:rPr lang="pl-PL" sz="21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21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danych zawartych w dokumentacji medycznej bądź w elektronicznej dokumentacji medycznej odbywa się </a:t>
            </a:r>
            <a:r>
              <a:rPr lang="pl-PL" sz="2100" b="1" u="sng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na zasadach określonych w poszczególnych ustawach </a:t>
            </a:r>
            <a:r>
              <a:rPr lang="pl-PL" sz="21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regulujących zakres tych danych, sposób ich przechowywania i udostępniania, tj. w ustawie o prawach pacjenta czy o systemie informacji w ochronie zdrowia. </a:t>
            </a:r>
          </a:p>
          <a:p>
            <a:pPr marL="0" indent="0">
              <a:buNone/>
            </a:pPr>
            <a:r>
              <a:rPr lang="pl-PL" dirty="0"/>
              <a:t>	</a:t>
            </a:r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338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Formalne warunki konkursu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 składania wniosków od dnia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28.02.2020 r.</a:t>
            </a: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(od godz. 07:00) do dnia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30.04.2020 r.</a:t>
            </a: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(do godz. 12:00:00).</a:t>
            </a:r>
          </a:p>
          <a:p>
            <a:pPr algn="just"/>
            <a:endPara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Kwota przeznaczona na dofinansowanie projektów w konkursie:  </a:t>
            </a:r>
          </a:p>
          <a:p>
            <a:pPr marL="0" indent="0" algn="just">
              <a:buNone/>
            </a:pPr>
            <a:r>
              <a:rPr lang="pl-PL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	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5 760 000 EUR, tj. 24 518 592 PLN.</a:t>
            </a:r>
          </a:p>
          <a:p>
            <a:pPr marL="0" indent="0" algn="just">
              <a:buNone/>
            </a:pPr>
            <a:endPara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Maksymalny poziom dofinansowania: 85% kosztów kwalifikowalnych projektu. </a:t>
            </a:r>
          </a:p>
          <a:p>
            <a:pPr algn="just"/>
            <a:endParaRPr lang="pl-PL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203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Dostępność cyfrowa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076320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rostokąt 2"/>
          <p:cNvSpPr/>
          <p:nvPr/>
        </p:nvSpPr>
        <p:spPr>
          <a:xfrm>
            <a:off x="676275" y="3305175"/>
            <a:ext cx="1695450" cy="8858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WCAG 2.1</a:t>
            </a:r>
          </a:p>
        </p:txBody>
      </p:sp>
    </p:spTree>
    <p:extLst>
      <p:ext uri="{BB962C8B-B14F-4D97-AF65-F5344CB8AC3E}">
        <p14:creationId xmlns:p14="http://schemas.microsoft.com/office/powerpoint/2010/main" val="467114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Istotne kwestie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48247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88563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Dokumenty z którymi warto się zapoznać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2143125"/>
            <a:ext cx="10972800" cy="3983039"/>
          </a:xfrm>
        </p:spPr>
        <p:txBody>
          <a:bodyPr/>
          <a:lstStyle/>
          <a:p>
            <a:r>
              <a:rPr 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  <a:hlinkClick r:id="rId3"/>
              </a:rPr>
              <a:t>https://</a:t>
            </a:r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  <a:hlinkClick r:id="rId3"/>
              </a:rPr>
              <a:t>rpo.slaskie.pl/lsi/nabor/501</a:t>
            </a:r>
            <a:endParaRPr lang="pl-PL" sz="28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pl-PL" sz="2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Regulamin konkursu (zasady składania wniosków, wskaźniki, warunki formalne, kryteria oceny, dokumenty niezbędne do podpisania umowy);</a:t>
            </a:r>
          </a:p>
          <a:p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Przewodnik dla beneficjentów EFRR RPO WSL 2014-2020 (gdzie jest m.in. kwalifikowalność wydatków).</a:t>
            </a:r>
            <a:endParaRPr lang="pl-PL" sz="2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1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Dziękujemy za uwagę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Więcej na: rpo.slaskie.pl</a:t>
            </a: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Wszelkie pytania: 032 77 40 302, 303</a:t>
            </a: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  <a:hlinkClick r:id="rId3"/>
              </a:rPr>
              <a:t>amarciniak@slaskie.pl</a:t>
            </a:r>
            <a:endPara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  <a:hlinkClick r:id="rId4"/>
              </a:rPr>
              <a:t>sjamrozowicz@slaskie.pl</a:t>
            </a:r>
            <a:endPara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  <a:hlinkClick r:id="rId5"/>
              </a:rPr>
              <a:t>mjamroz@slaskie.pl</a:t>
            </a:r>
            <a:endPara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4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291012"/>
            <a:ext cx="11239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7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289681"/>
            <a:ext cx="10972800" cy="4701017"/>
          </a:xfrm>
        </p:spPr>
        <p:txBody>
          <a:bodyPr/>
          <a:lstStyle/>
          <a:p>
            <a:pPr marL="0" indent="0">
              <a:buNone/>
            </a:pPr>
            <a:endParaRPr lang="pl-PL" sz="18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18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AutoNum type="arabicPeriod"/>
            </a:pP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Wartość dofinansowania projektu – minimum 500 tys. zł.*</a:t>
            </a:r>
          </a:p>
          <a:p>
            <a:pPr>
              <a:buAutoNum type="arabicPeriod"/>
            </a:pP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Ograniczenie w ilości składanych wniosków: 1 wnioskodawca – 1 projekt;</a:t>
            </a:r>
          </a:p>
          <a:p>
            <a:pPr>
              <a:buAutoNum type="arabicPeriod"/>
            </a:pP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Inwestycje z zakresu e-zdrowia realizowane w ramach RPO WSL 2014-2020 będą uzupełnieniem/rozwinięciem krajowych platform medycznych i będą z nimi kompatybilne;</a:t>
            </a:r>
          </a:p>
          <a:p>
            <a:pPr>
              <a:buAutoNum type="arabicPeriod"/>
            </a:pP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 jest zgodny z zasadą </a:t>
            </a:r>
            <a:r>
              <a:rPr lang="pl-PL" sz="2400" dirty="0" err="1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deinstytucjonalizacji</a:t>
            </a: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buAutoNum type="arabicPeriod"/>
            </a:pPr>
            <a:endParaRPr lang="pl-PL" sz="1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1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* </a:t>
            </a:r>
            <a:r>
              <a:rPr lang="pl-PL" sz="16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Wskazana minimalna wartość dofinansowania projektu obowiązuje na etapie wnioskowania o dofinansowanie (badania wniosku o dofinansowanie pod kątem spełnienia kryteriów formalnych), natomiast w trakcie realizacji zawartych już umów o dofinansowanie (ewentualnie decyzji o dofinansowaniu projektu) zmiany poziomu dofinansowania oraz kwoty dofinansowania następują na zasadach określonych w umowie bądź decyzji o dofinansowaniu. </a:t>
            </a:r>
            <a:endParaRPr lang="pl-PL" sz="1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38200" y="662322"/>
            <a:ext cx="10515600" cy="90350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Ograniczenia i limity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4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BENEFICJENCI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840922"/>
          </a:xfrm>
        </p:spPr>
        <p:txBody>
          <a:bodyPr/>
          <a:lstStyle/>
          <a:p>
            <a:r>
              <a:rPr lang="pl-PL" sz="2200" dirty="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Jednostki samorządu terytorialnego, ich związki i stowarzyszenia.</a:t>
            </a:r>
          </a:p>
          <a:p>
            <a:r>
              <a:rPr lang="pl-PL" sz="2200" dirty="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Związek Metropolitalny;</a:t>
            </a:r>
          </a:p>
          <a:p>
            <a:r>
              <a:rPr lang="pl-PL" sz="2200" dirty="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Jednostki sektora finansów publicznych.</a:t>
            </a:r>
          </a:p>
          <a:p>
            <a:r>
              <a:rPr lang="pl-PL" sz="2200" dirty="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Podmioty, w których większość udziałów lub akcji posiadają jednostki samorządu terytorialnego lub ich związki i stowarzyszenia.</a:t>
            </a:r>
          </a:p>
          <a:p>
            <a:r>
              <a:rPr lang="pl-PL" sz="2200" dirty="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Organizacje pozarządowe prowadzące działalność pożytku publicznego w sferze zadań publicznych.</a:t>
            </a:r>
          </a:p>
          <a:p>
            <a:r>
              <a:rPr lang="pl-PL" sz="2200" dirty="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Uczelnie / szkoły wyższe.</a:t>
            </a:r>
          </a:p>
          <a:p>
            <a:r>
              <a:rPr lang="pl-PL" sz="2200" dirty="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Służby ratownicze i bezpieczeństwa publicznego.</a:t>
            </a:r>
          </a:p>
          <a:p>
            <a:r>
              <a:rPr lang="pl-PL" sz="2200" dirty="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Instytuty badawcze.</a:t>
            </a:r>
          </a:p>
          <a:p>
            <a:r>
              <a:rPr lang="pl-PL" sz="2200" dirty="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Podmioty wykonujące działalność leczniczą, w rozumieniu ustawy o działalności leczniczej, posiadające osobowość prawną lub zdolność prawną</a:t>
            </a:r>
          </a:p>
        </p:txBody>
      </p:sp>
    </p:spTree>
    <p:extLst>
      <p:ext uri="{BB962C8B-B14F-4D97-AF65-F5344CB8AC3E}">
        <p14:creationId xmlns:p14="http://schemas.microsoft.com/office/powerpoint/2010/main" val="2796818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Jak będą oceniane projekty?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Weryfikacja warunków formalnych (termin złożenia wniosku, forma i miejsce, podpisy, kompletność załączników)</a:t>
            </a:r>
          </a:p>
          <a:p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formalna - kryteria formalne;</a:t>
            </a:r>
          </a:p>
          <a:p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merytoryczna - kryteria merytoryczne ogólne,  specyficzne i dodatkowe;</a:t>
            </a:r>
          </a:p>
          <a:p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- kryteria horyzontalne </a:t>
            </a:r>
          </a:p>
          <a:p>
            <a:pPr marL="0" indent="0">
              <a:buNone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endParaRPr lang="pl-PL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9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868363"/>
          </a:xfrm>
        </p:spPr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przeprowadzenia oceny – warunki formalne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4"/>
          </a:xfrm>
        </p:spPr>
        <p:txBody>
          <a:bodyPr/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 dirty="0">
              <a:solidFill>
                <a:prstClr val="black"/>
              </a:solidFill>
              <a:latin typeface="Lato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802673"/>
            <a:ext cx="10972800" cy="472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2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3315" name="pole tekstowe 2"/>
          <p:cNvSpPr txBox="1">
            <a:spLocks noChangeArrowheads="1"/>
          </p:cNvSpPr>
          <p:nvPr/>
        </p:nvSpPr>
        <p:spPr bwMode="auto">
          <a:xfrm>
            <a:off x="762000" y="1867298"/>
            <a:ext cx="107061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1800" dirty="0"/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 razie złożenia wniosku o dofinansowanie projektu </a:t>
            </a:r>
            <a:r>
              <a:rPr lang="pl-PL" altLang="pl-PL" sz="24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 terminie </a:t>
            </a:r>
            <a:r>
              <a:rPr lang="pl-PL" alt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wskazanym w </a:t>
            </a: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ogłoszeniu o konkursie wniosek pozostawia się </a:t>
            </a:r>
            <a:r>
              <a:rPr lang="pl-PL" altLang="pl-PL" sz="28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 </a:t>
            </a:r>
            <a:r>
              <a:rPr lang="pl-PL" altLang="pl-PL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rozpatrzenia</a:t>
            </a:r>
            <a:r>
              <a:rPr lang="pl-PL" alt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pl-PL" alt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 </a:t>
            </a: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razie stwierdzenia braków w zakresie warunków formalnych we wniosku</a:t>
            </a:r>
            <a:b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 dofinansowanie projektu IOK wzywa wnioskodawcę do uzupełnienia </a:t>
            </a:r>
            <a:r>
              <a:rPr lang="pl-PL" alt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wniosku w </a:t>
            </a: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wyznaczonym terminie, nie krótszym niż 7 dni i nie dłuższym niż 21 dni, pod rygorem pozostawienia wniosku bez rozpatrzenia. </a:t>
            </a:r>
            <a:r>
              <a:rPr lang="pl-PL" altLang="pl-PL" sz="28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 (dla wezwania przekazanego drogą elektroniczną) określony w wezwaniu liczy się </a:t>
            </a:r>
            <a:r>
              <a:rPr lang="pl-PL" altLang="pl-PL" sz="2800" b="1" u="sng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od dnia następującego po dniu wysłania wezwania.</a:t>
            </a: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pl-PL" altLang="pl-PL" sz="24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pl-PL" altLang="pl-PL" sz="24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pl-PL" altLang="pl-PL" sz="1800" dirty="0"/>
              <a:t>	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 dirty="0">
              <a:solidFill>
                <a:srgbClr val="000000"/>
              </a:solidFill>
              <a:latin typeface="Lato" pitchFamily="34" charset="-18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33450" y="397273"/>
            <a:ext cx="10363200" cy="1470025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–weryfikacja warunków formalnych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64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3315" name="pole tekstowe 2"/>
          <p:cNvSpPr txBox="1">
            <a:spLocks noChangeArrowheads="1"/>
          </p:cNvSpPr>
          <p:nvPr/>
        </p:nvSpPr>
        <p:spPr bwMode="auto">
          <a:xfrm>
            <a:off x="762000" y="2028032"/>
            <a:ext cx="10706100" cy="36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1800" dirty="0"/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pl-PL" alt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Nieuzupełnienie </a:t>
            </a: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braku w zakresie warunków formalnych przez wnioskodawcę na wezwanie IOK skutkuje pozostawieniem wniosku </a:t>
            </a:r>
            <a:r>
              <a:rPr lang="pl-PL" alt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</a:t>
            </a:r>
            <a:r>
              <a:rPr lang="pl-PL" altLang="pl-PL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 rozpatrzenia.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24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pl-PL" alt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Poprawione </a:t>
            </a:r>
            <a:r>
              <a:rPr lang="pl-PL" alt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wnioski, które w wyniku ponownej weryfikacji ponownie nie spełnią wskazanych w korespondencji warunków formalnych pozostawia się</a:t>
            </a:r>
            <a:r>
              <a:rPr lang="pl-PL" altLang="pl-PL" sz="24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altLang="pl-PL" sz="28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 rozpatrzenia</a:t>
            </a:r>
            <a:r>
              <a:rPr lang="pl-PL" altLang="pl-PL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pl-PL" altLang="pl-PL" sz="1800" dirty="0"/>
              <a:t>	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 dirty="0">
              <a:solidFill>
                <a:srgbClr val="000000"/>
              </a:solidFill>
              <a:latin typeface="Lato" pitchFamily="34" charset="-18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62000" y="558007"/>
            <a:ext cx="10363200" cy="1470025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–weryfikacja warunków formalnych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89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4076</TotalTime>
  <Words>2202</Words>
  <Application>Microsoft Office PowerPoint</Application>
  <PresentationFormat>Panoramiczny</PresentationFormat>
  <Paragraphs>290</Paragraphs>
  <Slides>33</Slides>
  <Notes>33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33</vt:i4>
      </vt:variant>
    </vt:vector>
  </HeadingPairs>
  <TitlesOfParts>
    <vt:vector size="44" baseType="lpstr">
      <vt:lpstr>Arial</vt:lpstr>
      <vt:lpstr>Calibri</vt:lpstr>
      <vt:lpstr>Lato</vt:lpstr>
      <vt:lpstr>Microsoft Himalaya</vt:lpstr>
      <vt:lpstr>Microsoft Sans Serif</vt:lpstr>
      <vt:lpstr>Sans</vt:lpstr>
      <vt:lpstr>Times New Roman</vt:lpstr>
      <vt:lpstr>Wingdings</vt:lpstr>
      <vt:lpstr>1_tlo1</vt:lpstr>
      <vt:lpstr>tlo1</vt:lpstr>
      <vt:lpstr>2_tlo1</vt:lpstr>
      <vt:lpstr>Spotkanie informacyjne dotyczące konkursu nr RPSL.02.01.00-IZ.01-24-376/20 Działanie 2.1 – Wsparcie rozwoju cyfrowych usług publicznych Regionalny Program Operacyjny Województwa Śląskiego 2014-2020  </vt:lpstr>
      <vt:lpstr> Działanie 2.1</vt:lpstr>
      <vt:lpstr>Formalne warunki konkursu</vt:lpstr>
      <vt:lpstr>Prezentacja programu PowerPoint</vt:lpstr>
      <vt:lpstr>BENEFICJENCI</vt:lpstr>
      <vt:lpstr>Jak będą oceniane projekty?</vt:lpstr>
      <vt:lpstr>Sposób przeprowadzenia oceny – warunki formalne</vt:lpstr>
      <vt:lpstr>Sposób przeprowadzenia oceny –weryfikacja warunków formalnych</vt:lpstr>
      <vt:lpstr>Sposób przeprowadzenia oceny –weryfikacja warunków formalnych</vt:lpstr>
      <vt:lpstr>Sposób przeprowadzenia oceny</vt:lpstr>
      <vt:lpstr>Sposób przeprowadzenia oceny</vt:lpstr>
      <vt:lpstr>Uzupełnianie warunków i kryteriów formalnych</vt:lpstr>
      <vt:lpstr>Sposób przeprowadzenia oceny – kryteria formalne</vt:lpstr>
      <vt:lpstr>Prezentacja programu PowerPoint</vt:lpstr>
      <vt:lpstr>Prezentacja programu PowerPoint</vt:lpstr>
      <vt:lpstr>Ocena merytoryczna –  kryteria specyficzne 0/1</vt:lpstr>
      <vt:lpstr>Ocena merytoryczna – kryteria specyficzne punktowane (0-4 pkt)</vt:lpstr>
      <vt:lpstr>Ocena  merytoryczna – kryteria dodatkowe</vt:lpstr>
      <vt:lpstr>Prezentacja programu PowerPoint</vt:lpstr>
      <vt:lpstr>Prezentacja programu PowerPoint</vt:lpstr>
      <vt:lpstr>Elementy e-usługi publicznej</vt:lpstr>
      <vt:lpstr>Poziom dojrzałości e-usług / usług telemedycznych</vt:lpstr>
      <vt:lpstr>Poziom dojrzałości e-usług / usług telemedycznych</vt:lpstr>
      <vt:lpstr>Kwalifikowalność wydatków</vt:lpstr>
      <vt:lpstr>Wydatki niekwalifikowalne</vt:lpstr>
      <vt:lpstr>WSKAŹNIKI PRODUKTU</vt:lpstr>
      <vt:lpstr>WSKAŹNIKI PRODUKTU</vt:lpstr>
      <vt:lpstr>WSKAŹNIK REZULTATU</vt:lpstr>
      <vt:lpstr>WSKAŹNIKI</vt:lpstr>
      <vt:lpstr>Dostępność cyfrowa</vt:lpstr>
      <vt:lpstr>Istotne kwestie</vt:lpstr>
      <vt:lpstr> Dokumenty z którymi warto się zapoznać </vt:lpstr>
      <vt:lpstr> Dziękujemy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 związane z ogłoszeniem konkursu nr RPSL.01.01.00-IZ.01-24-078/16 w ramach Osi priorytetowej I - Nowoczesna gospodarka, Działanie 1.1 - Kluczowa dla regionu infrastruktura badawcza Regionalnego Programu Operacyjnego Województwa Śląskiego 2014-2020</dc:title>
  <dc:creator>Siembab Paweł</dc:creator>
  <cp:lastModifiedBy>Dziedzina Ewelina</cp:lastModifiedBy>
  <cp:revision>255</cp:revision>
  <cp:lastPrinted>2020-03-05T13:44:21Z</cp:lastPrinted>
  <dcterms:created xsi:type="dcterms:W3CDTF">2016-10-10T07:04:20Z</dcterms:created>
  <dcterms:modified xsi:type="dcterms:W3CDTF">2020-03-09T11:38:53Z</dcterms:modified>
</cp:coreProperties>
</file>