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7" r:id="rId3"/>
    <p:sldId id="268" r:id="rId4"/>
    <p:sldId id="306" r:id="rId5"/>
    <p:sldId id="260" r:id="rId6"/>
    <p:sldId id="291" r:id="rId7"/>
    <p:sldId id="295" r:id="rId8"/>
    <p:sldId id="263" r:id="rId9"/>
    <p:sldId id="305" r:id="rId10"/>
    <p:sldId id="269" r:id="rId11"/>
    <p:sldId id="261" r:id="rId12"/>
    <p:sldId id="294" r:id="rId13"/>
    <p:sldId id="297" r:id="rId14"/>
    <p:sldId id="298" r:id="rId15"/>
    <p:sldId id="308" r:id="rId16"/>
    <p:sldId id="271" r:id="rId17"/>
    <p:sldId id="310" r:id="rId18"/>
    <p:sldId id="262" r:id="rId19"/>
    <p:sldId id="309" r:id="rId20"/>
    <p:sldId id="304" r:id="rId21"/>
    <p:sldId id="264" r:id="rId22"/>
    <p:sldId id="267" r:id="rId23"/>
    <p:sldId id="265" r:id="rId24"/>
    <p:sldId id="270" r:id="rId25"/>
    <p:sldId id="274" r:id="rId26"/>
    <p:sldId id="311" r:id="rId27"/>
    <p:sldId id="303" r:id="rId28"/>
    <p:sldId id="273" r:id="rId29"/>
    <p:sldId id="257" r:id="rId30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JMMGburczyk" initials="A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466"/>
    <a:srgbClr val="6464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99" autoAdjust="0"/>
    <p:restoredTop sz="94586" autoAdjust="0"/>
  </p:normalViewPr>
  <p:slideViewPr>
    <p:cSldViewPr>
      <p:cViewPr varScale="1">
        <p:scale>
          <a:sx n="110" d="100"/>
          <a:sy n="110" d="100"/>
        </p:scale>
        <p:origin x="187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C5A9F-4AA2-4A77-BDC6-695B6E1AA5FA}" type="datetimeFigureOut">
              <a:rPr lang="pl-PL"/>
              <a:pPr>
                <a:defRPr/>
              </a:pPr>
              <a:t>2019-11-26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CC6AC-4B8C-4501-9AB3-CB562511176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AD0CF-E569-451D-BA8E-C4B58AD76E7D}" type="datetimeFigureOut">
              <a:rPr lang="pl-PL"/>
              <a:pPr>
                <a:defRPr/>
              </a:pPr>
              <a:t>2019-11-26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AC34CB-2AB4-4F9E-90F8-C73A11B13FAE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CD9D2-D359-488B-852A-4F740418E12D}" type="datetimeFigureOut">
              <a:rPr lang="pl-PL"/>
              <a:pPr>
                <a:defRPr/>
              </a:pPr>
              <a:t>2019-11-26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CC766F-58C3-4BBF-8953-E06089ACFA6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481D7-02C0-4468-8715-66B9EEE8CA9A}" type="datetimeFigureOut">
              <a:rPr lang="pl-PL"/>
              <a:pPr>
                <a:defRPr/>
              </a:pPr>
              <a:t>2019-11-26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90659A-3C89-433B-A43D-FA07AFCC6C3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99119-A95E-453F-B524-374635D3E8A8}" type="datetimeFigureOut">
              <a:rPr lang="pl-PL"/>
              <a:pPr>
                <a:defRPr/>
              </a:pPr>
              <a:t>2019-11-26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1028D-E826-4048-A0C9-06160BD6A14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6FD2F-C06E-44CB-B922-AB6BE63C574B}" type="datetimeFigureOut">
              <a:rPr lang="pl-PL"/>
              <a:pPr>
                <a:defRPr/>
              </a:pPr>
              <a:t>2019-11-26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50A1E1-8EDA-4EA6-8AAC-9128567E4DDE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B494C-ED86-4262-A9A0-B9DC8337C43C}" type="datetimeFigureOut">
              <a:rPr lang="pl-PL"/>
              <a:pPr>
                <a:defRPr/>
              </a:pPr>
              <a:t>2019-11-26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71802-8381-40AC-9EE9-CF44A26B66E7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511CF-9A57-42CF-AF66-3920A16C11D6}" type="datetimeFigureOut">
              <a:rPr lang="pl-PL"/>
              <a:pPr>
                <a:defRPr/>
              </a:pPr>
              <a:t>2019-11-26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34A62A-E4B9-4D50-A054-59F749C2A9A4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97BC7-66DB-4692-8300-0C9DDAAB49A1}" type="datetimeFigureOut">
              <a:rPr lang="pl-PL"/>
              <a:pPr>
                <a:defRPr/>
              </a:pPr>
              <a:t>2019-11-26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3DCE1-2F5D-49D6-90ED-D66175A6E20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1CB68-A1B2-448F-81F5-8CC3B92B64A6}" type="datetimeFigureOut">
              <a:rPr lang="pl-PL"/>
              <a:pPr>
                <a:defRPr/>
              </a:pPr>
              <a:t>2019-11-26</a:t>
            </a:fld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394C9-4C80-4928-B069-643513075AD2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9019B-B805-4BC6-A2D6-6AFECF41BEDF}" type="datetimeFigureOut">
              <a:rPr lang="pl-PL"/>
              <a:pPr>
                <a:defRPr/>
              </a:pPr>
              <a:t>2019-11-26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37C8B-29D4-41D1-A9C4-53AB2694D175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D0519-A975-4222-9CB6-5F4E0563CDE7}" type="datetimeFigureOut">
              <a:rPr lang="pl-PL"/>
              <a:pPr>
                <a:defRPr/>
              </a:pPr>
              <a:t>2019-11-26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8B1BCA-66E4-4112-AA41-0A8BF83C9077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F4873A-813E-400F-A06C-138ADD2DAECD}" type="datetimeFigureOut">
              <a:rPr lang="pl-PL"/>
              <a:pPr>
                <a:defRPr/>
              </a:pPr>
              <a:t>2019-11-26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512D313-537D-4DAF-9996-46DFA5027A88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oem\Dropbox\musk grafika\107_Urząd RPO\logo RZŚ\JPG\RZŚ_podstawow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549275"/>
            <a:ext cx="1000125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C:\Users\oem\Desktop\RZŚ_negatyw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404813"/>
            <a:ext cx="3402013" cy="619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5508625" y="2457450"/>
            <a:ext cx="3311525" cy="16779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pl-PL" sz="1600" dirty="0">
              <a:solidFill>
                <a:srgbClr val="636466"/>
              </a:solidFill>
              <a:latin typeface="Novecento wide Normal" pitchFamily="50" charset="-18"/>
            </a:endParaRPr>
          </a:p>
          <a:p>
            <a:pPr eaLnBrk="1" hangingPunct="1">
              <a:buFont typeface="Arial" charset="0"/>
              <a:buNone/>
            </a:pPr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Rozliczanie projektu EFRR współfinansowanego</a:t>
            </a:r>
          </a:p>
          <a:p>
            <a:pPr eaLnBrk="1" hangingPunct="1">
              <a:buFont typeface="Arial" charset="0"/>
              <a:buNone/>
            </a:pPr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ze środków RPO WSL na lata 2014-2020</a:t>
            </a:r>
          </a:p>
          <a:p>
            <a:pPr eaLnBrk="1" hangingPunct="1">
              <a:buFont typeface="Arial" charset="0"/>
              <a:buNone/>
            </a:pPr>
            <a:endParaRPr lang="pl-PL" sz="1500" b="1" dirty="0">
              <a:solidFill>
                <a:srgbClr val="636466"/>
              </a:solidFill>
              <a:latin typeface="Novecento wide Book" pitchFamily="50" charset="-18"/>
            </a:endParaRP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6389688" y="4441825"/>
            <a:ext cx="2501900" cy="1108075"/>
          </a:xfrm>
          <a:prstGeom prst="rect">
            <a:avLst/>
          </a:prstGeom>
          <a:noFill/>
          <a:ln w="381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pl-PL" sz="1100" dirty="0">
              <a:solidFill>
                <a:srgbClr val="636466"/>
              </a:solidFill>
              <a:latin typeface="Lato" pitchFamily="34" charset="-18"/>
            </a:endParaRPr>
          </a:p>
          <a:p>
            <a:pPr eaLnBrk="1" hangingPunct="1"/>
            <a:r>
              <a:rPr lang="pl-PL" sz="1100" dirty="0">
                <a:solidFill>
                  <a:srgbClr val="636466"/>
                </a:solidFill>
                <a:latin typeface="Lato" pitchFamily="34" charset="-18"/>
              </a:rPr>
              <a:t>Urząd Marszałkowski</a:t>
            </a:r>
          </a:p>
          <a:p>
            <a:pPr eaLnBrk="1" hangingPunct="1"/>
            <a:r>
              <a:rPr lang="pl-PL" sz="1100" dirty="0">
                <a:solidFill>
                  <a:srgbClr val="636466"/>
                </a:solidFill>
                <a:latin typeface="Lato" pitchFamily="34" charset="-18"/>
              </a:rPr>
              <a:t>Województwa Śląskiego /</a:t>
            </a:r>
          </a:p>
          <a:p>
            <a:pPr eaLnBrk="1" hangingPunct="1"/>
            <a:r>
              <a:rPr lang="pl-PL" sz="1100" dirty="0">
                <a:solidFill>
                  <a:srgbClr val="636466"/>
                </a:solidFill>
                <a:latin typeface="Lato" pitchFamily="34" charset="-18"/>
              </a:rPr>
              <a:t>Wydział Europejskiego Funduszu Rozwoju Regionalnego /</a:t>
            </a:r>
          </a:p>
          <a:p>
            <a:pPr eaLnBrk="1" hangingPunct="1"/>
            <a:r>
              <a:rPr lang="pl-PL" sz="1100" dirty="0" smtClean="0">
                <a:solidFill>
                  <a:srgbClr val="636466"/>
                </a:solidFill>
                <a:latin typeface="Lato" pitchFamily="34" charset="-18"/>
              </a:rPr>
              <a:t>20 listopada 2019 </a:t>
            </a:r>
            <a:r>
              <a:rPr lang="pl-PL" sz="1100" dirty="0">
                <a:solidFill>
                  <a:srgbClr val="636466"/>
                </a:solidFill>
                <a:latin typeface="Lato" pitchFamily="34" charset="-18"/>
              </a:rPr>
              <a:t>r.</a:t>
            </a:r>
          </a:p>
        </p:txBody>
      </p:sp>
      <p:sp>
        <p:nvSpPr>
          <p:cNvPr id="2056" name="AutoShape 8" descr="EFSI_new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058" name="AutoShape 10" descr="EFSI_new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060" name="AutoShape 12" descr="EFSI_new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062" name="AutoShape 14" descr="EFSI_new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4" name="Obraz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913438"/>
            <a:ext cx="4741862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713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pl-PL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b="1" dirty="0">
                <a:latin typeface="Lato"/>
                <a:cs typeface="Microsoft Sans Serif" panose="020B0604020202020204" pitchFamily="34" charset="0"/>
              </a:rPr>
              <a:t>Wniosek o płatność końcową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400" b="1" dirty="0">
              <a:solidFill>
                <a:srgbClr val="636466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400" b="1" dirty="0">
              <a:solidFill>
                <a:srgbClr val="636466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Beneficjent zobowiązany jest dołączyć: 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Dokumenty OT (jeśli dotyczy);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Oświadczenie o kwalifikowalności podatku VAT; 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Oświadczenie w zakresie powiązania z działaniami realizowanymi z EFS (dotyczy projektów w ramach działań 10.2, 10.3, 12.1, 12.2 RPO WSL);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Zestawienie środków trwałych i wartości niematerialnych i prawnych, które powstały  </a:t>
            </a:r>
            <a:br>
              <a:rPr lang="pl-PL" sz="1400" dirty="0">
                <a:latin typeface="Lato"/>
                <a:cs typeface="Microsoft Sans Serif" panose="020B0604020202020204" pitchFamily="34" charset="0"/>
              </a:rPr>
            </a:br>
            <a:r>
              <a:rPr lang="pl-PL" sz="1400" dirty="0">
                <a:latin typeface="Lato"/>
                <a:cs typeface="Microsoft Sans Serif" panose="020B0604020202020204" pitchFamily="34" charset="0"/>
              </a:rPr>
              <a:t>w wyniku realizacji projektu (Załącznik nr 6 do Instrukcji Wypełniania Wniosku o Płatność).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endParaRPr lang="pl-PL" dirty="0"/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8137525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dokumenty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5288" y="1268761"/>
            <a:ext cx="8281168" cy="5040560"/>
          </a:xfrm>
        </p:spPr>
        <p:txBody>
          <a:bodyPr/>
          <a:lstStyle/>
          <a:p>
            <a:pPr algn="l">
              <a:buFont typeface="Arial" panose="020B0604020202020204" pitchFamily="34" charset="0"/>
              <a:buNone/>
              <a:defRPr/>
            </a:pPr>
            <a:r>
              <a:rPr lang="pl-PL" sz="1400" dirty="0">
                <a:solidFill>
                  <a:schemeClr val="tx1"/>
                </a:solidFill>
                <a:latin typeface="Lato"/>
              </a:rPr>
              <a:t>Wniosek o płatność należy złożyć wraz z dokumentami potwierdzającymi  poniesienie kosztów  </a:t>
            </a:r>
            <a:br>
              <a:rPr lang="pl-PL" sz="1400" dirty="0">
                <a:solidFill>
                  <a:schemeClr val="tx1"/>
                </a:solidFill>
                <a:latin typeface="Lato"/>
              </a:rPr>
            </a:br>
            <a:r>
              <a:rPr lang="pl-PL" sz="1400" dirty="0">
                <a:solidFill>
                  <a:schemeClr val="tx1"/>
                </a:solidFill>
                <a:latin typeface="Lato"/>
              </a:rPr>
              <a:t>i odebranie/wykonanie robót/usług.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pl-PL" sz="1400" dirty="0">
              <a:solidFill>
                <a:schemeClr val="tx1"/>
              </a:solidFill>
              <a:latin typeface="Lato"/>
            </a:endParaRPr>
          </a:p>
          <a:p>
            <a:pPr algn="l">
              <a:defRPr/>
            </a:pPr>
            <a:r>
              <a:rPr lang="pl-PL" sz="1400" dirty="0">
                <a:solidFill>
                  <a:schemeClr val="tx1"/>
                </a:solidFill>
                <a:latin typeface="Lato"/>
              </a:rPr>
              <a:t>Załączniki do wniosku o płatność należy opisać zgodnie z „</a:t>
            </a:r>
            <a:r>
              <a:rPr lang="pl-PL" sz="1400" i="1" dirty="0">
                <a:solidFill>
                  <a:schemeClr val="tx1"/>
                </a:solidFill>
                <a:latin typeface="Lato"/>
              </a:rPr>
              <a:t>Wzorem do opisu faktury dla projektów dofinansowanych z EFRR w ramach RPO WSL 2014-2020</a:t>
            </a:r>
            <a:r>
              <a:rPr lang="pl-PL" sz="1400" dirty="0">
                <a:solidFill>
                  <a:schemeClr val="tx1"/>
                </a:solidFill>
                <a:latin typeface="Lato"/>
              </a:rPr>
              <a:t>” będącym załącznikiem do </a:t>
            </a:r>
            <a:r>
              <a:rPr lang="pl-PL" sz="1400" i="1" dirty="0">
                <a:solidFill>
                  <a:schemeClr val="tx1"/>
                </a:solidFill>
                <a:latin typeface="Lato" panose="020F0502020204030203"/>
              </a:rPr>
              <a:t>Instrukcji wypełniania wniosku o płatność </a:t>
            </a:r>
            <a:r>
              <a:rPr lang="pl-PL" sz="1400" dirty="0">
                <a:solidFill>
                  <a:schemeClr val="tx1"/>
                </a:solidFill>
                <a:latin typeface="Lato"/>
              </a:rPr>
              <a:t>na oryginale dokumentów.</a:t>
            </a:r>
          </a:p>
          <a:p>
            <a:pPr marL="285750" indent="-285750" algn="l">
              <a:buFont typeface="Wingdings" panose="05000000000000000000" pitchFamily="2" charset="2"/>
              <a:buChar char="§"/>
              <a:defRPr/>
            </a:pPr>
            <a:r>
              <a:rPr lang="pl-PL" sz="1400" dirty="0">
                <a:solidFill>
                  <a:schemeClr val="tx1"/>
                </a:solidFill>
                <a:latin typeface="Lato"/>
              </a:rPr>
              <a:t>Odwzorowanie cyfrowe faktury lub innego dokumentu o równoważnej wartości dowodowej;</a:t>
            </a:r>
          </a:p>
          <a:p>
            <a:pPr marL="285750" indent="-285750" algn="l">
              <a:buFont typeface="Wingdings" panose="05000000000000000000" pitchFamily="2" charset="2"/>
              <a:buChar char="§"/>
              <a:defRPr/>
            </a:pPr>
            <a:r>
              <a:rPr lang="pl-PL" sz="1400" dirty="0">
                <a:solidFill>
                  <a:schemeClr val="tx1"/>
                </a:solidFill>
                <a:latin typeface="Lato"/>
              </a:rPr>
              <a:t>Odwzorowanie cyfrowe dokumentów potwierdzających odbiór urządzeń/sprzętu/dostaw/robót budowlanych lub wykonanie prac;</a:t>
            </a:r>
          </a:p>
          <a:p>
            <a:pPr marL="285750" indent="-285750" algn="l">
              <a:buFont typeface="Wingdings" panose="05000000000000000000" pitchFamily="2" charset="2"/>
              <a:buChar char="§"/>
              <a:defRPr/>
            </a:pPr>
            <a:r>
              <a:rPr lang="pl-PL" sz="1400" dirty="0">
                <a:solidFill>
                  <a:schemeClr val="tx1"/>
                </a:solidFill>
                <a:latin typeface="Lato"/>
              </a:rPr>
              <a:t>Odwzorowanie cyfrowe wyciągów bankowych z rachunku bankowego Beneficjenta/przelewów bankowych/innych dokumentów potwierdzających poniesienie wydatków;</a:t>
            </a:r>
          </a:p>
          <a:p>
            <a:pPr marL="285750" indent="-285750" algn="l">
              <a:buFont typeface="Wingdings" panose="05000000000000000000" pitchFamily="2" charset="2"/>
              <a:buChar char="§"/>
              <a:defRPr/>
            </a:pPr>
            <a:r>
              <a:rPr lang="pl-PL" sz="1400" dirty="0">
                <a:solidFill>
                  <a:schemeClr val="tx1"/>
                </a:solidFill>
                <a:latin typeface="Lato"/>
              </a:rPr>
              <a:t>Odwzorowanie cyfrowe innych dokumentów (umowy z wykonawcami, umowy o pracę, cywilno-prawne, operaty szacunkowe, oświadczenia, wyjaśnienia , polityka rachunkowości ze wskazaniem zapisów dotyczących wyodrębnionej ewidencji księgowej dla projektu, pełną historię przepływów pieniężnych (od momentu otrzymania środków z zaliczki do momentu ich całkowitego wydatkowania, włącznie z ewentualnym zwrotem niewykorzystanej zaliczki) w celu potwierdzenia prawidłowego wykorzystania zaliczki , indywidualna interpretacja prawa podatkowego o możliwości odzyskania podatku VAT w projekcie – jeśli VAT jest kwalifikowalny</a:t>
            </a:r>
          </a:p>
          <a:p>
            <a:pPr algn="l">
              <a:buFont typeface="Arial" panose="020B0604020202020204" pitchFamily="34" charset="0"/>
              <a:buNone/>
              <a:defRPr/>
            </a:pPr>
            <a:endParaRPr lang="pl-PL" sz="1400" dirty="0">
              <a:solidFill>
                <a:schemeClr val="tx1"/>
              </a:solidFill>
              <a:latin typeface="Lato"/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lang="pl-PL" sz="1400" dirty="0">
              <a:solidFill>
                <a:schemeClr val="tx1"/>
              </a:solidFill>
              <a:latin typeface="Lato"/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6342062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</a:t>
            </a:r>
            <a:r>
              <a:rPr lang="pl-PL" b="1" dirty="0">
                <a:solidFill>
                  <a:srgbClr val="636466"/>
                </a:solidFill>
                <a:latin typeface="Novecento wide Book" pitchFamily="50" charset="-18"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5288" y="1062038"/>
            <a:ext cx="7705725" cy="5319290"/>
          </a:xfrm>
        </p:spPr>
        <p:txBody>
          <a:bodyPr/>
          <a:lstStyle/>
          <a:p>
            <a:pPr algn="l"/>
            <a:r>
              <a:rPr lang="pl-PL" sz="1400" b="1" dirty="0">
                <a:solidFill>
                  <a:schemeClr val="tx1"/>
                </a:solidFill>
                <a:latin typeface="Lato"/>
              </a:rPr>
              <a:t>Minimalny zakres opisu dowodu księgowego, który powinien być zamieszczony na jego oryginale obejmuje: </a:t>
            </a:r>
            <a:endParaRPr lang="pl-PL" sz="1400" dirty="0">
              <a:solidFill>
                <a:schemeClr val="tx1"/>
              </a:solidFill>
              <a:latin typeface="Lato"/>
            </a:endParaRP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1) informację o współfinansowaniu z Unii Europejskiej ze środków EFRR w ramach RPO WSL 2014-2020,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2) numer księgowy lub kod księgowy,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3) numer umowy/porozumienia o dofinansowanie projektu,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4) kwotę wydatków kwalifikowalnych w podziale na wartość netto i VAT w odniesieniu do nazwy kosztu i sygnatury kosztu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5) podpisy wraz z datą osób dokonujących akceptacji (pod względem formalno-rachunkowym, merytorycznym i zatwierdzenia do wypłaty w kwocie),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6) dekretację według klasyfikacji budżetowej ,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7) dekretację na konta,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8) kwotę wydatku sfinansowanego ze źródła zewnętrznego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9) numer umowy / zlecenia,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10) podstawę prawną udzielenia zamówienia,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11) informacje na temat kwoty wydatków dotyczących cross-</a:t>
            </a:r>
            <a:r>
              <a:rPr lang="pl-PL" sz="1400" dirty="0" err="1">
                <a:solidFill>
                  <a:schemeClr val="tx1"/>
                </a:solidFill>
                <a:latin typeface="Lato"/>
              </a:rPr>
              <a:t>financingu</a:t>
            </a:r>
            <a:r>
              <a:rPr lang="pl-PL" sz="1400" dirty="0">
                <a:solidFill>
                  <a:schemeClr val="tx1"/>
                </a:solidFill>
                <a:latin typeface="Lato"/>
              </a:rPr>
              <a:t>, zakupu gruntu, wkładu rzeczowego, wydatków poniesionych poza obszarem UE19, 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Lato"/>
              </a:rPr>
              <a:t>12) potwierdzenie prawidłowego wykonania robót zgodnie ze wskazanym protokołem odbioru (jeśli dotyczy) </a:t>
            </a:r>
          </a:p>
          <a:p>
            <a:pPr algn="l">
              <a:defRPr/>
            </a:pPr>
            <a:r>
              <a:rPr lang="pl-PL" sz="1400" dirty="0">
                <a:solidFill>
                  <a:schemeClr val="tx1"/>
                </a:solidFill>
                <a:latin typeface="Lato"/>
              </a:rPr>
              <a:t>13) </a:t>
            </a:r>
            <a:r>
              <a:rPr lang="pl-PL" sz="1400" b="1" dirty="0">
                <a:solidFill>
                  <a:schemeClr val="tx1"/>
                </a:solidFill>
                <a:latin typeface="Lato"/>
              </a:rPr>
              <a:t>Sposób wyodrębnienia kosztu w ewidencji księgowej </a:t>
            </a:r>
          </a:p>
          <a:p>
            <a:pPr algn="l">
              <a:buFont typeface="Arial" panose="020B0604020202020204" pitchFamily="34" charset="0"/>
              <a:buNone/>
              <a:defRPr/>
            </a:pPr>
            <a:endParaRPr lang="pl-PL" sz="1400" dirty="0">
              <a:latin typeface="Lato"/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lang="pl-PL" sz="1400" dirty="0">
              <a:latin typeface="Lato"/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6342062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2014-2020- opis dokumentu</a:t>
            </a:r>
            <a:r>
              <a:rPr lang="pl-PL" b="1" dirty="0">
                <a:solidFill>
                  <a:srgbClr val="636466"/>
                </a:solidFill>
                <a:latin typeface="Novecento wide Book" pitchFamily="50" charset="-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8398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179512" y="692696"/>
            <a:ext cx="7488237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opis dokumentu</a:t>
            </a:r>
            <a:endParaRPr lang="pl-PL" b="1" dirty="0">
              <a:solidFill>
                <a:srgbClr val="636466"/>
              </a:solidFill>
              <a:latin typeface="Novecento wide Book" pitchFamily="50" charset="-18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729668" y="1772816"/>
            <a:ext cx="75608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>
                <a:latin typeface="Lato"/>
              </a:rPr>
              <a:t>W przypadku, gdy dokument księgowy nie zawiera wystarczająco miejsca na kompletny opis, dopuszczalne jest umieszczenie części opisu na dodatkowej kartce złączonej w trwały sposób z oryginałem dokumentu. W takim przypadku na oryginale dokumentu należy umieścić odpowiednią adnotację, np.: „opis do faktury w załączniku”. </a:t>
            </a:r>
          </a:p>
          <a:p>
            <a:endParaRPr lang="pl-PL" sz="1400" b="1" dirty="0">
              <a:latin typeface="Lato"/>
            </a:endParaRPr>
          </a:p>
          <a:p>
            <a:r>
              <a:rPr lang="pl-PL" sz="1400" b="1" dirty="0">
                <a:latin typeface="Lato"/>
              </a:rPr>
              <a:t>UWAGA!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Lato"/>
              </a:rPr>
              <a:t>W sytuacji, gdy opis dowodu księgowego wykonany przez beneficjenta wymaga poprawy, nie należy używać korektorów lub podobnych materiałów piśmienniczych, a poprawy dokonać poprzez skreślenie nieprawidłowego zapisu, wskazanie prawidłowego,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i zaparafowanie przez osobę upoważnioną wraz ze wskazaniem daty modyfikacji.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latin typeface="Lat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Lato"/>
              </a:rPr>
              <a:t>W przypadku korygowania błędów na dokumentach - należy do systemu LSI załączyć skorygowaną wersję danego dokumentu bez usuwania wersji podstawowej.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latin typeface="Lat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Lato"/>
              </a:rPr>
              <a:t>Należy więc pamiętać, że niedopuszczalne jest usuwanie z systemu LSI wcześniej załączonych dokumentów, które w związku z koniecznością uzupełnienia lub korekty zapisów zostały zmienione.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latin typeface="Lat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Lato"/>
              </a:rPr>
              <a:t>Poprawek na dokumentach może dokonywać jedynie osoba do tego uprawniona.</a:t>
            </a:r>
          </a:p>
          <a:p>
            <a:endParaRPr lang="pl-PL" sz="1400" b="1" dirty="0"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91851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179512" y="692696"/>
            <a:ext cx="7488237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opis dokumentu</a:t>
            </a:r>
            <a:endParaRPr lang="pl-PL" b="1" dirty="0">
              <a:solidFill>
                <a:srgbClr val="636466"/>
              </a:solidFill>
              <a:latin typeface="Novecento wide Book" pitchFamily="50" charset="-18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539552" y="1268760"/>
            <a:ext cx="75608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Lato"/>
              </a:rPr>
              <a:t>W celu sprawnej weryfikacji i refundacji wydatków zawartych we wniosku o płatność, zalecane jest aby na oryginale dowodu zapłaty (np. wyciągu bankowego) odpowiednio oznaczyć (np. podkreślić, zaznaczyć flamastrem) pozycje, które dotyczą załączonych dokumentów księgowych. Można także dopisać numer odpowiedniej pozycji z tabeli „Zestawienie dokumentów potwierdzających poniesione wydatki objęte wnioskiem”;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latin typeface="Lat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Lato"/>
              </a:rPr>
              <a:t>W przypadku, gdy płatność za dany koszt dokonana została gotówką, należy dołączyć stosowne dokumenty na potwierdzenie wypłaty/rozliczenia gotówki z kasy beneficjenta (np. raport kasowy, rozliczenie zaliczki itp.);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latin typeface="Lat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Lato"/>
              </a:rPr>
              <a:t>Nie ma potrzeby opisywania dowodów potwierdzających poniesienie wydatków niekwalifikowalnych;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latin typeface="Lat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Lato"/>
              </a:rPr>
              <a:t>Jeżeli na jednym dowodzie występują zarówno wydatki kwalifikowalne jak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i niekwalifikowane (m.in. związane z naliczoną korektą finansową) lub wydatki niezwiązane z projektem, opis powinien pozwolić na identyfikację wydatku niekwalifikowalnego lub niezwiązanego z projektem (procent korekty finansowej, kwota, rodzaj, ilość). </a:t>
            </a:r>
          </a:p>
          <a:p>
            <a:endParaRPr lang="pl-PL" sz="1400" dirty="0">
              <a:solidFill>
                <a:srgbClr val="000000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174517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412875"/>
            <a:ext cx="8229600" cy="4824437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pl-PL" sz="1400" b="1" dirty="0"/>
          </a:p>
          <a:p>
            <a:pPr>
              <a:spcBef>
                <a:spcPct val="0"/>
              </a:spcBef>
            </a:pPr>
            <a:r>
              <a:rPr lang="pl-PL" sz="1400" dirty="0">
                <a:latin typeface="Lato"/>
              </a:rPr>
              <a:t>W celu sprawniejszej identyfikacji dokumentów należy każdy dokument jednorodny pod względem treści (np. faktura, protokół odbioru, umowa z wykonawcą, potwierdzenie przelewu, itp.) skanować jako odrębne pliki. Każdy plik powinien zawierać w nazwie co najmniej nazwę i nr dokumentu, którego dotyczy</a:t>
            </a:r>
          </a:p>
          <a:p>
            <a:pPr>
              <a:spcBef>
                <a:spcPct val="0"/>
              </a:spcBef>
            </a:pPr>
            <a:endParaRPr lang="pl-PL" sz="1400" dirty="0">
              <a:latin typeface="Lato"/>
            </a:endParaRPr>
          </a:p>
          <a:p>
            <a:pPr>
              <a:spcBef>
                <a:spcPct val="0"/>
              </a:spcBef>
            </a:pPr>
            <a:r>
              <a:rPr lang="pl-PL" sz="1400" dirty="0">
                <a:latin typeface="Lato"/>
              </a:rPr>
              <a:t>Dla każdego wydatku wykazanego w Tabeli B.1 należy załączyć cyfrowe odzwierciedlenie dokumentów umożliwiających jego weryfikację m.in faktura/rachunek (itp.), wyciąg bankowy, protokół odbioru, umowa z wykonawcą.</a:t>
            </a:r>
          </a:p>
          <a:p>
            <a:endParaRPr lang="pl-PL" sz="1400" dirty="0">
              <a:latin typeface="Lato"/>
            </a:endParaRPr>
          </a:p>
          <a:p>
            <a:r>
              <a:rPr lang="pl-PL" sz="1400" dirty="0">
                <a:latin typeface="Lato"/>
              </a:rPr>
              <a:t>Dokumenty powinny być powiązane w systemie LSI 2014 z danym wnioskiem o płatność. Dopuszcza się możliwość powiązania z kolejnym wnioskiem o płatność w odniesieniu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do dokumentów dotyczących całego projektu.</a:t>
            </a:r>
          </a:p>
          <a:p>
            <a:endParaRPr lang="pl-PL" sz="1400" dirty="0">
              <a:latin typeface="Lato"/>
            </a:endParaRPr>
          </a:p>
          <a:p>
            <a:r>
              <a:rPr lang="pl-PL" sz="1400" dirty="0">
                <a:latin typeface="Lato"/>
              </a:rPr>
              <a:t>Poprzez powiązanie dokumentów w systemie LSI rozumie się wykazanie ich jako załączniki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do wniosku w punkcie J. ZAŁĄCZNIKI DO WNIOSKU z części B lub w tabeli „Inne dokumenty” poprzez ikonę „chcę teraz zarządzać innymi załącznikami do wniosku”.</a:t>
            </a:r>
          </a:p>
          <a:p>
            <a:endParaRPr lang="pl-PL" sz="1400" dirty="0">
              <a:latin typeface="Lato"/>
            </a:endParaRPr>
          </a:p>
          <a:p>
            <a:r>
              <a:rPr lang="pl-PL" sz="1400" dirty="0">
                <a:latin typeface="Lato"/>
              </a:rPr>
              <a:t>Wskazane w punkcie J. ZAŁĄCZNIKI DO WNIOSKU dokumenty winny posiadać sumę kontrolną dla każdego wykazanego pliku.</a:t>
            </a:r>
          </a:p>
          <a:p>
            <a:pPr marL="0" indent="0">
              <a:buNone/>
            </a:pPr>
            <a:endParaRPr lang="pl-PL" sz="1400" dirty="0"/>
          </a:p>
          <a:p>
            <a:pPr marL="0" indent="0">
              <a:buNone/>
            </a:pPr>
            <a:endParaRPr lang="pl-PL" sz="1400" dirty="0"/>
          </a:p>
          <a:p>
            <a:pPr>
              <a:spcBef>
                <a:spcPct val="0"/>
              </a:spcBef>
            </a:pPr>
            <a:endParaRPr lang="pl-PL" altLang="pl-PL" sz="1400" dirty="0"/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179512" y="692696"/>
            <a:ext cx="7488237" cy="646331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dokumenty do wniosku </a:t>
            </a:r>
            <a:b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</a:br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o płatność</a:t>
            </a:r>
            <a:endParaRPr lang="pl-PL" b="1" dirty="0">
              <a:solidFill>
                <a:srgbClr val="636466"/>
              </a:solidFill>
              <a:latin typeface="Novecento wide Book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767048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713" cy="4708525"/>
          </a:xfrm>
        </p:spPr>
        <p:txBody>
          <a:bodyPr/>
          <a:lstStyle/>
          <a:p>
            <a:pPr>
              <a:buNone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W celu przyspieszenia procesu weryfikacji wniosków o płatność, IZ RPO WSL uruchamia </a:t>
            </a:r>
            <a:br>
              <a:rPr lang="pl-PL" sz="1400" dirty="0">
                <a:latin typeface="Lato"/>
                <a:cs typeface="Microsoft Sans Serif" panose="020B0604020202020204" pitchFamily="34" charset="0"/>
              </a:rPr>
            </a:br>
            <a:r>
              <a:rPr lang="pl-PL" sz="1400" b="1" dirty="0">
                <a:latin typeface="Lato"/>
                <a:cs typeface="Microsoft Sans Serif" panose="020B0604020202020204" pitchFamily="34" charset="0"/>
              </a:rPr>
              <a:t>tryb roboczy.</a:t>
            </a:r>
          </a:p>
          <a:p>
            <a:pPr marL="0" indent="0">
              <a:buNone/>
              <a:defRPr/>
            </a:pPr>
            <a:endParaRPr lang="pl-PL" sz="1400" dirty="0">
              <a:latin typeface="Lato"/>
              <a:cs typeface="Microsoft Sans Serif" panose="020B0604020202020204" pitchFamily="34" charset="0"/>
            </a:endParaRPr>
          </a:p>
          <a:p>
            <a:pPr>
              <a:buNone/>
            </a:pPr>
            <a:r>
              <a:rPr lang="pl-PL" sz="1400" dirty="0">
                <a:latin typeface="Lato"/>
              </a:rPr>
              <a:t>Dofinansowanie jest przekazane beneficjentowi nie później niż 90 dni od dnia przedłożenia przez</a:t>
            </a:r>
          </a:p>
          <a:p>
            <a:pPr>
              <a:buNone/>
            </a:pPr>
            <a:r>
              <a:rPr lang="pl-PL" sz="1400" dirty="0">
                <a:latin typeface="Lato"/>
              </a:rPr>
              <a:t>niego wniosku o płatność </a:t>
            </a:r>
            <a:r>
              <a:rPr lang="pl-PL" sz="1400" dirty="0">
                <a:latin typeface="Lato"/>
                <a:cs typeface="Microsoft Sans Serif" panose="020B0604020202020204" pitchFamily="34" charset="0"/>
              </a:rPr>
              <a:t> zgodnie z art. 132 Rozporządzenia 1303/2013.</a:t>
            </a:r>
            <a:r>
              <a:rPr lang="pl-PL" sz="1400" dirty="0">
                <a:latin typeface="Lato"/>
              </a:rPr>
              <a:t> Bieg terminu płatności</a:t>
            </a:r>
          </a:p>
          <a:p>
            <a:pPr>
              <a:buNone/>
            </a:pPr>
            <a:r>
              <a:rPr lang="pl-PL" sz="1400" dirty="0">
                <a:latin typeface="Lato"/>
              </a:rPr>
              <a:t>może zostać przerwany przez IZ RPO WSL w sytuacji, gdy:</a:t>
            </a:r>
          </a:p>
          <a:p>
            <a:pPr>
              <a:buNone/>
            </a:pPr>
            <a:endParaRPr lang="pl-PL" sz="1400" dirty="0">
              <a:latin typeface="Lato"/>
            </a:endParaRPr>
          </a:p>
          <a:p>
            <a:pPr marL="0" indent="0">
              <a:buFont typeface="Wingdings" pitchFamily="2" charset="2"/>
              <a:buChar char="§"/>
            </a:pPr>
            <a:r>
              <a:rPr lang="pl-PL" sz="1400" dirty="0">
                <a:latin typeface="Lato"/>
              </a:rPr>
              <a:t> kwota ujęta we wniosku o płatność jest niezgodna z zasadami kwalifikowalności lub przedłożone dokumenty nie pozwalają na potwierdzenie prawidłowości poniesienia wydatku, </a:t>
            </a:r>
          </a:p>
          <a:p>
            <a:pPr marL="0" indent="0">
              <a:buFont typeface="Wingdings" pitchFamily="2" charset="2"/>
              <a:buChar char="§"/>
            </a:pPr>
            <a:endParaRPr lang="pl-PL" sz="1400" dirty="0">
              <a:latin typeface="Lato"/>
            </a:endParaRPr>
          </a:p>
          <a:p>
            <a:pPr marL="0" indent="0">
              <a:buFont typeface="Wingdings" pitchFamily="2" charset="2"/>
              <a:buChar char="§"/>
            </a:pPr>
            <a:r>
              <a:rPr lang="pl-PL" sz="1400" dirty="0">
                <a:latin typeface="Lato"/>
              </a:rPr>
              <a:t> wszczęto czynności w związku z ewentualnymi nieprawidłowościami mającymi wpływ na przedstawione wydatki.</a:t>
            </a:r>
          </a:p>
          <a:p>
            <a:pPr marL="0" lvl="0" indent="0">
              <a:buNone/>
            </a:pPr>
            <a:endParaRPr lang="pl-PL" sz="1400" dirty="0">
              <a:latin typeface="Lato"/>
              <a:cs typeface="Microsoft Sans Serif" panose="020B0604020202020204" pitchFamily="34" charset="0"/>
            </a:endParaRPr>
          </a:p>
          <a:p>
            <a:pPr marL="0" lvl="0" indent="0">
              <a:buNone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Beneficjent jest informowany wówczas w formie pisemnej o przyczynach wstrzymania terminu weryfikacji wniosku o płatność.</a:t>
            </a:r>
            <a:endParaRPr lang="pl-PL" sz="1400" dirty="0">
              <a:latin typeface="Lato"/>
            </a:endParaRP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8137525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tryb roboczy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412875"/>
            <a:ext cx="8229600" cy="4824437"/>
          </a:xfrm>
        </p:spPr>
        <p:txBody>
          <a:bodyPr/>
          <a:lstStyle/>
          <a:p>
            <a:r>
              <a:rPr lang="pl-PL" sz="1400" dirty="0">
                <a:latin typeface="Lato"/>
              </a:rPr>
              <a:t>W przypadku konieczności złożenia dodatkowych wyjaśnień lub dokumentów w ramach złożonego wniosku o płatność, Beneficjent jest co do zasady informowany w formie pisemnej o przyczynach wstrzymania terminu weryfikacji wniosku o płatność. Bieg terminów płatności przerywa się do czasu dostarczenia uzupełnień.</a:t>
            </a:r>
          </a:p>
          <a:p>
            <a:r>
              <a:rPr lang="pl-PL" sz="1400" dirty="0">
                <a:latin typeface="Lato"/>
              </a:rPr>
              <a:t>Zgodnie z w/w pismem Beneficjent zobowiązany zostaje do złożenia wyjaśnień, uzupełnień, brakujących lub błędnych dokumentów w terminie wyznaczonym przez IZ od daty otrzymania pisma. </a:t>
            </a:r>
          </a:p>
          <a:p>
            <a:r>
              <a:rPr lang="pl-PL" sz="1400" dirty="0">
                <a:latin typeface="Lato"/>
              </a:rPr>
              <a:t>W tym przypadku wniosek o płatność zostanie zwrócony w systemie LSI w celu uzupełnienia wniosku o wskazane w piśmie dokumenty. Nie ma możliwości dokonywania zmian w formularzu wniosku o płatność, dla którego istnieje konieczność uzupełnienia dokumentów. W uzasadnionych przypadkach pracownik na podstawie obowiązujących procedur może  dokonać korekty elektronicznej oczywistych omyłek pisarskich na podstawie uwag z weryfikacji wniosku o płatność oraz zmian wynikających ze złożonych w trybie roboczym dokumentów/wyjaśnień dostarczonych przez beneficjenta.</a:t>
            </a:r>
          </a:p>
          <a:p>
            <a:r>
              <a:rPr lang="pl-PL" sz="1400" dirty="0">
                <a:latin typeface="Lato"/>
              </a:rPr>
              <a:t>Beneficjent ma obowiązek załączyć do zwróconego wniosku wszystkie wymagane dokumenty.</a:t>
            </a:r>
          </a:p>
          <a:p>
            <a:r>
              <a:rPr lang="pl-PL" sz="1400" dirty="0">
                <a:latin typeface="Lato"/>
              </a:rPr>
              <a:t>Po dołączeniu wszystkich wymaganych załączników należy złożyć wniosek poprzez ikonę.</a:t>
            </a:r>
          </a:p>
          <a:p>
            <a:r>
              <a:rPr lang="pl-PL" sz="1400" dirty="0">
                <a:latin typeface="Lato"/>
              </a:rPr>
              <a:t>Schemat złożenia uzupełnień do wniosku za pośrednictwem LSI przebiega analogicznie jak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dla </a:t>
            </a:r>
            <a:r>
              <a:rPr lang="pl-PL" sz="1400" b="1" dirty="0">
                <a:latin typeface="Lato"/>
              </a:rPr>
              <a:t>złożenia wniosków o płatność. </a:t>
            </a:r>
            <a:endParaRPr lang="pl-PL" sz="1400" dirty="0">
              <a:latin typeface="Lato"/>
            </a:endParaRPr>
          </a:p>
          <a:p>
            <a:r>
              <a:rPr lang="pl-PL" sz="1400" dirty="0">
                <a:latin typeface="Lato"/>
              </a:rPr>
              <a:t>W przypadku braku uzupełnień we wskazanym przez IZ terminie, wniosek o płatność może zostać skierowany do korekty (poprawy).</a:t>
            </a:r>
          </a:p>
          <a:p>
            <a:endParaRPr lang="pl-PL" altLang="pl-PL" sz="1400" dirty="0"/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179512" y="692696"/>
            <a:ext cx="7488237" cy="369332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–MODUŁ TRYB ROBOCZY</a:t>
            </a:r>
            <a:endParaRPr lang="pl-PL" b="1" dirty="0">
              <a:solidFill>
                <a:srgbClr val="636466"/>
              </a:solidFill>
              <a:latin typeface="Novecento wide Book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8196755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412875"/>
            <a:ext cx="8229600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pl-PL" sz="1400" dirty="0">
                <a:latin typeface="Lato" pitchFamily="34" charset="-18"/>
              </a:rPr>
              <a:t>Informację o możliwości odzyskania podatku VAT przez Beneficjenta w ramach projektu Beneficjent ma obowiązek dostarczyć najpóźniej </a:t>
            </a:r>
            <a:r>
              <a:rPr lang="pl-PL" sz="1400" b="1" dirty="0">
                <a:latin typeface="Lato" pitchFamily="34" charset="-18"/>
              </a:rPr>
              <a:t>przy złożeniu pierwszego wniosku </a:t>
            </a:r>
            <a:br>
              <a:rPr lang="pl-PL" sz="1400" b="1" dirty="0">
                <a:latin typeface="Lato" pitchFamily="34" charset="-18"/>
              </a:rPr>
            </a:br>
            <a:r>
              <a:rPr lang="pl-PL" sz="1400" b="1" dirty="0">
                <a:latin typeface="Lato" pitchFamily="34" charset="-18"/>
              </a:rPr>
              <a:t>o płatność</a:t>
            </a:r>
            <a:r>
              <a:rPr lang="pl-PL" sz="1400" dirty="0">
                <a:latin typeface="Lato" pitchFamily="34" charset="-18"/>
              </a:rPr>
              <a:t>.</a:t>
            </a:r>
          </a:p>
          <a:p>
            <a:pPr lvl="1"/>
            <a:r>
              <a:rPr lang="pl-PL" sz="1400" dirty="0">
                <a:latin typeface="Lato" pitchFamily="34" charset="-18"/>
              </a:rPr>
              <a:t>wydatki poniesione na podatek od towarów i usług mogą zostać uznane za </a:t>
            </a:r>
            <a:r>
              <a:rPr lang="pl-PL" sz="1400" dirty="0" err="1">
                <a:latin typeface="Lato" pitchFamily="34" charset="-18"/>
              </a:rPr>
              <a:t>kwalifikowalne</a:t>
            </a:r>
            <a:r>
              <a:rPr lang="pl-PL" sz="1400" dirty="0">
                <a:latin typeface="Lato" pitchFamily="34" charset="-18"/>
              </a:rPr>
              <a:t>, jeśli nie istnieją żadne przesłanki umożliwiające jego zwrot lub odliczenie po stronie beneficjenta. Udowodnienie faktu, iż VAT może być uznany za wydatek </a:t>
            </a:r>
            <a:r>
              <a:rPr lang="pl-PL" sz="1400" dirty="0" err="1">
                <a:latin typeface="Lato" pitchFamily="34" charset="-18"/>
              </a:rPr>
              <a:t>kwalifikowalny</a:t>
            </a:r>
            <a:r>
              <a:rPr lang="pl-PL" sz="1400" dirty="0">
                <a:latin typeface="Lato" pitchFamily="34" charset="-18"/>
              </a:rPr>
              <a:t>, leży po stronie beneficjenta;</a:t>
            </a:r>
          </a:p>
          <a:p>
            <a:pPr lvl="1"/>
            <a:r>
              <a:rPr lang="pl-PL" sz="1400" dirty="0">
                <a:latin typeface="Lato" pitchFamily="34" charset="-18"/>
              </a:rPr>
              <a:t>w przypadku zaistnienia przesłanek mogących mieć wpływ na ustalenia stanu faktycznego projektu lub okoliczności prawnych związanych z realizowanym projektem beneficjent powinien dostarczyć uaktualnioną informację o możliwości odzyskania podatku VAT </a:t>
            </a:r>
            <a:br>
              <a:rPr lang="pl-PL" sz="1400" dirty="0">
                <a:latin typeface="Lato" pitchFamily="34" charset="-18"/>
              </a:rPr>
            </a:br>
            <a:r>
              <a:rPr lang="pl-PL" sz="1400" dirty="0">
                <a:latin typeface="Lato" pitchFamily="34" charset="-18"/>
              </a:rPr>
              <a:t>w ramach projektu;</a:t>
            </a:r>
          </a:p>
          <a:p>
            <a:pPr lvl="1"/>
            <a:r>
              <a:rPr lang="pl-PL" sz="1400" dirty="0">
                <a:latin typeface="Lato" pitchFamily="34" charset="-18"/>
              </a:rPr>
              <a:t>jeżeli w trakcie realizacji bądź w okresie trwałości, zaistnieją przesłanki umożliwiające odzyskanie tego podatku przez Beneficjenta, zobowiązany jest do zwrotu zrefundowanego </a:t>
            </a:r>
            <a:br>
              <a:rPr lang="pl-PL" sz="1400" dirty="0">
                <a:latin typeface="Lato" pitchFamily="34" charset="-18"/>
              </a:rPr>
            </a:br>
            <a:r>
              <a:rPr lang="pl-PL" sz="1400" dirty="0">
                <a:latin typeface="Lato" pitchFamily="34" charset="-18"/>
              </a:rPr>
              <a:t>w ramach projektu, odpowiednio w całości lub w części poniesionego podatku VAT (zgodnie z obowiązującymi przepisami);</a:t>
            </a:r>
          </a:p>
          <a:p>
            <a:pPr lvl="1"/>
            <a:r>
              <a:rPr lang="pl-PL" sz="1400" dirty="0">
                <a:latin typeface="Lato" pitchFamily="34" charset="-18"/>
              </a:rPr>
              <a:t>W przypadku braku działania ze strony Beneficjenta IZ RPO WSL podejmuje środki prawne zmierzające do odzyskania dofinansowania.</a:t>
            </a:r>
          </a:p>
          <a:p>
            <a:pPr marL="457200" lvl="1" indent="0">
              <a:buNone/>
            </a:pPr>
            <a:endParaRPr lang="pl-PL" sz="1400" dirty="0">
              <a:latin typeface="Lato" pitchFamily="34" charset="-18"/>
            </a:endParaRPr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7488237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podatek VAT</a:t>
            </a:r>
            <a:r>
              <a:rPr lang="pl-PL" b="1" dirty="0">
                <a:solidFill>
                  <a:srgbClr val="636466"/>
                </a:solidFill>
                <a:latin typeface="Novecento wide Book" pitchFamily="50" charset="-18"/>
              </a:rPr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2875"/>
            <a:ext cx="8157344" cy="4896445"/>
          </a:xfrm>
        </p:spPr>
        <p:txBody>
          <a:bodyPr/>
          <a:lstStyle/>
          <a:p>
            <a:pPr marL="266700" lvl="1" indent="-180975"/>
            <a:endParaRPr lang="pl-PL" sz="1400" dirty="0">
              <a:latin typeface="Lato"/>
            </a:endParaRPr>
          </a:p>
          <a:p>
            <a:pPr marL="266700" lvl="1" indent="-180975"/>
            <a:endParaRPr lang="pl-PL" sz="1400" dirty="0">
              <a:latin typeface="Lato"/>
            </a:endParaRPr>
          </a:p>
          <a:p>
            <a:pPr marL="266700" lvl="1" indent="-180975"/>
            <a:r>
              <a:rPr lang="pl-PL" sz="1400" dirty="0">
                <a:latin typeface="Lato"/>
              </a:rPr>
              <a:t>W przypadku projektów, w których beneficjent ma możliwość częściowego odliczenia podatku VAT np. z uwagi na fakt prowadzenia działalności opodatkowanej, nieopodatkowanej lub zwolnionej z opodatkowania podatkiem VAT,  IZ RPO WSL dopuszcza możliwość kwalifikowania podatku VAT </a:t>
            </a:r>
            <a:r>
              <a:rPr lang="pl-PL" sz="1400" b="1" dirty="0">
                <a:latin typeface="Lato"/>
              </a:rPr>
              <a:t>w części, proporcjonalnie</a:t>
            </a:r>
            <a:r>
              <a:rPr lang="pl-PL" sz="1400" dirty="0">
                <a:latin typeface="Lato"/>
              </a:rPr>
              <a:t> do rodzaju prowadzonej działalności</a:t>
            </a:r>
          </a:p>
          <a:p>
            <a:pPr marL="266700" lvl="1" indent="-180975"/>
            <a:r>
              <a:rPr lang="pl-PL" sz="1400" dirty="0">
                <a:latin typeface="Lato"/>
              </a:rPr>
              <a:t>W sytuacji kwalifikowania w projekcie podatku VAT w ustalonej proporcji, beneficjent jest zobowiązany do składania do IZ RPO WSL każdego roku, w którym realizowany jest projekt, oświadczenia określającego wysokość podatku VAT możliwego do odzyskania (będąc świadomym odpowiedzialności karnej za podanie w oświadczeniu nieprawdy).</a:t>
            </a:r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7488237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podatek VAT</a:t>
            </a:r>
            <a:r>
              <a:rPr lang="pl-PL" b="1" dirty="0">
                <a:solidFill>
                  <a:srgbClr val="636466"/>
                </a:solidFill>
                <a:latin typeface="Novecento wide Book" pitchFamily="50" charset="-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5630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1412776"/>
            <a:ext cx="7272337" cy="2893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spcBef>
                <a:spcPts val="600"/>
              </a:spcBef>
            </a:pPr>
            <a:r>
              <a:rPr lang="pl-PL" sz="1400" spc="-10" dirty="0">
                <a:latin typeface="Lato"/>
                <a:cs typeface="Arial" panose="020B0604020202020204" pitchFamily="34" charset="0"/>
              </a:rPr>
              <a:t>Art. 19</a:t>
            </a:r>
            <a:endParaRPr lang="pl-PL" sz="1400" dirty="0">
              <a:latin typeface="Lato"/>
            </a:endParaRPr>
          </a:p>
          <a:p>
            <a:endParaRPr lang="pl-PL" sz="1400" dirty="0">
              <a:latin typeface="Lato"/>
            </a:endParaRPr>
          </a:p>
          <a:p>
            <a:r>
              <a:rPr lang="pl-PL" sz="1400" dirty="0">
                <a:latin typeface="Lato"/>
              </a:rPr>
              <a:t>Wniosek o płatność, w ramach którego beneficjent </a:t>
            </a:r>
          </a:p>
          <a:p>
            <a:r>
              <a:rPr lang="pl-PL" sz="1400" dirty="0">
                <a:latin typeface="Lato"/>
              </a:rPr>
              <a:t>1) wnioskuje o przekazanie dofinansowania w formie zaliczki lub refundacji i/lub </a:t>
            </a:r>
          </a:p>
          <a:p>
            <a:r>
              <a:rPr lang="pl-PL" sz="1400" dirty="0">
                <a:latin typeface="Lato"/>
              </a:rPr>
              <a:t>2) wykazuje wydatki poniesione na realizację projektu i/lub </a:t>
            </a:r>
          </a:p>
          <a:p>
            <a:r>
              <a:rPr lang="pl-PL" sz="1400" dirty="0">
                <a:latin typeface="Lato"/>
              </a:rPr>
              <a:t>3) przekazuje informację o postępie realizacji projektu </a:t>
            </a:r>
          </a:p>
          <a:p>
            <a:r>
              <a:rPr lang="pl-PL" sz="1400" dirty="0">
                <a:latin typeface="Lato"/>
              </a:rPr>
              <a:t>w tym dokumenty niezbędne do rozliczenia projektu określone w umowie w szczególności w zakresie monitoringu rzeczowo-finansowego, harmonogramów finansowych i trwałości projektu, są składane przez beneficjenta za pośrednictwem teleinformatycznego.</a:t>
            </a:r>
          </a:p>
          <a:p>
            <a:endParaRPr lang="pl-PL" sz="1400" dirty="0">
              <a:latin typeface="Lato"/>
            </a:endParaRPr>
          </a:p>
          <a:p>
            <a:r>
              <a:rPr lang="pl-PL" sz="1400" b="1" dirty="0">
                <a:latin typeface="Lato"/>
              </a:rPr>
              <a:t> 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b="1" dirty="0">
                <a:latin typeface="Lato"/>
              </a:rPr>
              <a:t>RPO WSL 2014-2020 – Lokalny System Informatyczny. (LSI RPO WSL 2014-2020)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400" spc="-10" dirty="0">
              <a:solidFill>
                <a:srgbClr val="636466"/>
              </a:solidFill>
              <a:latin typeface="Lato" panose="020F0502020204030203" pitchFamily="34" charset="-18"/>
              <a:cs typeface="Arial" panose="020B0604020202020204" pitchFamily="34" charset="0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6342062" cy="369332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l-PL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Ustawa o zasadach realizacji programów operacyjnych</a:t>
            </a:r>
          </a:p>
        </p:txBody>
      </p:sp>
    </p:spTree>
    <p:extLst>
      <p:ext uri="{BB962C8B-B14F-4D97-AF65-F5344CB8AC3E}">
        <p14:creationId xmlns:p14="http://schemas.microsoft.com/office/powerpoint/2010/main" val="2435643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412875"/>
            <a:ext cx="8229600" cy="4824437"/>
          </a:xfrm>
        </p:spPr>
        <p:txBody>
          <a:bodyPr/>
          <a:lstStyle/>
          <a:p>
            <a:pPr marL="0" indent="0">
              <a:buNone/>
            </a:pPr>
            <a:endParaRPr lang="pl-PL" sz="1400" dirty="0">
              <a:solidFill>
                <a:schemeClr val="tx2">
                  <a:lumMod val="75000"/>
                </a:schemeClr>
              </a:solidFill>
              <a:latin typeface="Lato"/>
            </a:endParaRPr>
          </a:p>
          <a:p>
            <a:pPr marL="0" indent="0">
              <a:buNone/>
            </a:pPr>
            <a:endParaRPr lang="pl-PL" sz="1400" dirty="0">
              <a:solidFill>
                <a:schemeClr val="tx2">
                  <a:lumMod val="75000"/>
                </a:schemeClr>
              </a:solidFill>
              <a:latin typeface="Lato"/>
            </a:endParaRPr>
          </a:p>
          <a:p>
            <a:pPr marL="0" indent="0">
              <a:buNone/>
            </a:pPr>
            <a:endParaRPr lang="pl-PL" sz="1400" dirty="0">
              <a:solidFill>
                <a:schemeClr val="tx2">
                  <a:lumMod val="75000"/>
                </a:schemeClr>
              </a:solidFill>
              <a:latin typeface="Lato"/>
            </a:endParaRPr>
          </a:p>
          <a:p>
            <a:pPr marL="0" indent="0">
              <a:buNone/>
            </a:pPr>
            <a:endParaRPr lang="pl-PL" sz="1400" dirty="0">
              <a:solidFill>
                <a:schemeClr val="tx2">
                  <a:lumMod val="75000"/>
                </a:schemeClr>
              </a:solidFill>
              <a:latin typeface="Lato"/>
            </a:endParaRPr>
          </a:p>
          <a:p>
            <a:pPr marL="0" indent="0">
              <a:buNone/>
            </a:pPr>
            <a:r>
              <a:rPr lang="pl-PL" sz="1400" dirty="0">
                <a:latin typeface="Lato"/>
              </a:rPr>
              <a:t>Sposób proporcjonalnego przedstawienia wydatków kwalifikowalnych:</a:t>
            </a:r>
          </a:p>
          <a:p>
            <a:pPr marL="0" indent="0">
              <a:buNone/>
            </a:pPr>
            <a:endParaRPr lang="pl-PL" sz="1400" dirty="0">
              <a:latin typeface="Lato"/>
            </a:endParaRPr>
          </a:p>
          <a:p>
            <a:pPr marL="0" indent="0">
              <a:buNone/>
            </a:pPr>
            <a:r>
              <a:rPr lang="pl-PL" sz="1400" dirty="0">
                <a:latin typeface="Lato"/>
              </a:rPr>
              <a:t>W przypadku konieczności wyliczenia proporcji, co do zasady należy stosować rozszerzony wskaźnik procentowy (np. 3/10 = 0,333333333333333………….), chyba, że w konkretnych przypadkach obowiązujące przepisy przewidują odmienne uregulowania.</a:t>
            </a:r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179512" y="692696"/>
            <a:ext cx="7488237" cy="646331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wydatki kwalifikowalne wyliczane strukturą</a:t>
            </a:r>
            <a:endParaRPr lang="pl-PL" b="1" dirty="0">
              <a:solidFill>
                <a:srgbClr val="636466"/>
              </a:solidFill>
              <a:latin typeface="Novecento wide Book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058198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1438"/>
            <a:ext cx="7715250" cy="47847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dirty="0">
                <a:latin typeface="Lato"/>
              </a:rPr>
              <a:t>Dochód wykazywany jest proporcjonalnie do wydatków kwalifikowalnych w projekcie wg rozszerzonego wskaźnika procentowego chyba, że w konkretnych przypadkach obowiązujące przepisy przewidują odmienne uregulowania.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dirty="0">
                <a:latin typeface="Lato"/>
              </a:rPr>
              <a:t>		(np. 3/10 = 0,333333333333333………….)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400" dirty="0">
              <a:latin typeface="Lato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dirty="0">
                <a:latin typeface="Lato"/>
              </a:rPr>
              <a:t>Dochody wygenerowane podczas realizacji projektu, które nie zostały wzięte pod uwagę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w czasie zatwierdzenia projektu pomniejszają wydatki kwalifikowalne projektu: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co do zasady wykazuje się nie później niż w momencie złożenia wniosku o płatność końcową;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dochód osiągnięty w ramach projektu odpowiadający proporcjonalnie wydatkom kwalifikowalnym i niekwalifikowalnym, należy wyliczyć w odniesieniu do wartości wydatków wynikających z umowy z wykonawcą, której dotyczy;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wykazany dochód musi być przyporządkowany do kosztów/wydatków;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wykazany dochód powstały w trakcie realizacji projektu winien zawierać stosowny opis dotyczący sposobu jego osiągnięcia;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w przypadku braku odpowiedniej wartości wydatków w ramach przedkładanego wniosku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o płatność pośrednią wygenerowany dochód może zostać wykazany w kolejnym wniosku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o płatność lub zostać zwrócony przez Beneficjenta na rachunek bankowy płatnika.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>
              <a:latin typeface="Lato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>
              <a:solidFill>
                <a:srgbClr val="636466"/>
              </a:solidFill>
              <a:latin typeface="Lato"/>
            </a:endParaRPr>
          </a:p>
        </p:txBody>
      </p:sp>
      <p:sp>
        <p:nvSpPr>
          <p:cNvPr id="8195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7272337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dochód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pl-PL" sz="1400" dirty="0">
              <a:solidFill>
                <a:srgbClr val="636466"/>
              </a:solidFill>
              <a:latin typeface="Lato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r>
              <a:rPr lang="pl-PL" sz="1400" dirty="0">
                <a:latin typeface="Lato"/>
              </a:rPr>
              <a:t>Niewykazanie dochodu powstałego w trakcie realizacji lub nie dokonanie jego zwrotu nie później niż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w momencie złożenia wniosku o płatność końcową może stanowić nieprawidłowość w rozumieniu art.2 pkt. 36 Rozporządzenia Parlamentu Europejskiego i Rady (UE) NR 1303/2013 z dnia 17 grudnia 2013 r. oraz stanowić naruszenie art. 207 Ustawy z dnia 27 sierpnia 2009 r. o finansach publicznych. 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pl-PL" sz="1400" b="1" dirty="0">
              <a:latin typeface="Lato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pl-PL" sz="1400" b="1" dirty="0">
              <a:latin typeface="Lato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pl-PL" sz="1400" b="1" dirty="0">
              <a:latin typeface="Lato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r>
              <a:rPr lang="pl-PL" sz="1400" b="1" dirty="0">
                <a:latin typeface="Lato"/>
              </a:rPr>
              <a:t>Konsekwencja </a:t>
            </a:r>
            <a:r>
              <a:rPr lang="pl-PL" sz="1400" dirty="0">
                <a:latin typeface="Lato"/>
              </a:rPr>
              <a:t>- zwrot dofinansowania wraz z odsetkami liczonymi jak dla zaległości podatkowych zgodnie z zasadami wskazanymi w art. 207 Ustawy z dnia 27 sierpnia 2009 r. o finansach publicznych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pl-PL" dirty="0"/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7272337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dochód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775"/>
            <a:ext cx="7859713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pl-PL" sz="1400" dirty="0">
                <a:latin typeface="Lato" pitchFamily="34" charset="-18"/>
              </a:rPr>
              <a:t>Konieczność prowadzenia wyodrębnionej ewidencji księgowej przez beneficjentów jest warunkiem zawartym w umowie o dofinansowanie projektu, jak również w przepisach unijnych. Obowiązek ten wynika z art. 125 ust 4 </a:t>
            </a:r>
            <a:r>
              <a:rPr lang="pl-PL" sz="1400" dirty="0" err="1">
                <a:latin typeface="Lato" pitchFamily="34" charset="-18"/>
              </a:rPr>
              <a:t>pkt</a:t>
            </a:r>
            <a:r>
              <a:rPr lang="pl-PL" sz="1400" dirty="0">
                <a:latin typeface="Lato" pitchFamily="34" charset="-18"/>
              </a:rPr>
              <a:t> b  Rozporządzenia Parlamentu Europejskiego i Rady (UE) NR 1303/2013 z dnia 17 grudnia 2013 r.</a:t>
            </a:r>
          </a:p>
          <a:p>
            <a:pPr marL="0" indent="0">
              <a:spcBef>
                <a:spcPts val="1200"/>
              </a:spcBef>
              <a:buFont typeface="Arial" charset="0"/>
              <a:buNone/>
            </a:pPr>
            <a:r>
              <a:rPr lang="pl-PL" sz="1400" dirty="0">
                <a:latin typeface="Lato" pitchFamily="34" charset="-18"/>
              </a:rPr>
              <a:t>Obowiązek ten dotyczy wszystkich beneficjentów, niezależnie od formy prowadzonej księgowości oraz terminu poniesienia wydatków.</a:t>
            </a:r>
          </a:p>
          <a:p>
            <a:pPr marL="0" indent="0">
              <a:spcBef>
                <a:spcPts val="1200"/>
              </a:spcBef>
              <a:buFont typeface="Arial" charset="0"/>
              <a:buNone/>
            </a:pPr>
            <a:r>
              <a:rPr lang="pl-PL" sz="1400" dirty="0">
                <a:latin typeface="Lato" pitchFamily="34" charset="-18"/>
              </a:rPr>
              <a:t>Beneficjent jest zobowiązany do prowadzenie wyodrębnionej ewidencji księgowej w ramach własnego systemu księgowego, tzn. wszystkie operacje związane z danym projektem powinny zostać wyodrębnione w sposób pozwalający na ich identyfikację zgodnie z aktualnymi przepisami prawa oraz wytycznymi IZ RPO WSL w sposób przejrzysty i pozwalający na uzyskanie informacji wymaganych w zakresie rozliczania i kontroli projektu (</a:t>
            </a:r>
            <a:r>
              <a:rPr lang="pl-PL" sz="1400" i="1" dirty="0">
                <a:latin typeface="Lato" pitchFamily="34" charset="-18"/>
              </a:rPr>
              <a:t>analityka, kody księgowe, odpowiednie oznaczenie numerem  umowy w podatkowej księdze przychodów i rozchodów)</a:t>
            </a:r>
            <a:r>
              <a:rPr lang="pl-PL" sz="1400" dirty="0">
                <a:latin typeface="Lato" pitchFamily="34" charset="-18"/>
              </a:rPr>
              <a:t>, </a:t>
            </a:r>
          </a:p>
          <a:p>
            <a:pPr marL="0" indent="0">
              <a:spcBef>
                <a:spcPts val="1200"/>
              </a:spcBef>
              <a:buFont typeface="Arial" charset="0"/>
              <a:buNone/>
            </a:pPr>
            <a:r>
              <a:rPr lang="pl-PL" sz="1400" b="1" dirty="0">
                <a:latin typeface="Lato" pitchFamily="34" charset="-18"/>
              </a:rPr>
              <a:t>Ewidencja księgowa musi mieć odzwierciedlenie w polityce rachunkowości beneficjenta.</a:t>
            </a:r>
          </a:p>
          <a:p>
            <a:pPr marL="0" indent="0">
              <a:spcBef>
                <a:spcPts val="1200"/>
              </a:spcBef>
              <a:buFont typeface="Arial" charset="0"/>
              <a:buNone/>
            </a:pPr>
            <a:r>
              <a:rPr lang="pl-PL" sz="1400" dirty="0">
                <a:latin typeface="Lato" pitchFamily="34" charset="-18"/>
              </a:rPr>
              <a:t>Brak spełnienia tego wymogu może skutkować uznaniem niewyodrębnionej operacji gospodarczej </a:t>
            </a:r>
            <a:r>
              <a:rPr lang="pl-PL" sz="1400" b="1" dirty="0">
                <a:latin typeface="Lato" pitchFamily="34" charset="-18"/>
              </a:rPr>
              <a:t>za wydatek niekwalifikowalny</a:t>
            </a:r>
            <a:r>
              <a:rPr lang="pl-PL" sz="1400" dirty="0">
                <a:latin typeface="Lato" pitchFamily="34" charset="-18"/>
              </a:rPr>
              <a:t>.</a:t>
            </a:r>
          </a:p>
        </p:txBody>
      </p:sp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8137525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ewidencja księgowa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0688" y="1341438"/>
            <a:ext cx="7931150" cy="5039890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Dofinansowanie w formie zaliczki, wypłacane jest beneficjentowi pod warunkiem:</a:t>
            </a:r>
          </a:p>
          <a:p>
            <a:pPr marL="0" indent="0">
              <a:spcBef>
                <a:spcPts val="600"/>
              </a:spcBef>
              <a:defRPr/>
            </a:pPr>
            <a:endParaRPr lang="pl-PL" sz="1400" dirty="0">
              <a:latin typeface="Lato"/>
              <a:cs typeface="Microsoft Sans Serif" panose="020B060402020202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max 95 % dofinansowania wykazanego w umowie o dofinansowanie;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na 3 najbliższe m-ce, bezpośrednio po miesiącu, w którym został złożony do IZ RPO WSL wniosek o udzielenie zaliczki;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podpisana umowa z wykonawcą na tą część zakresu realizacji projektu, którego dotyczy wniosek o zaliczkę;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przedstawienie metodologii wyliczenia kwoty wnioskowanej zaliczki w podziale na poszczególne koszty/wydatki w podziale: EFRR i BP( jeśli dotyczy);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i="1" dirty="0">
                <a:latin typeface="Lato"/>
                <a:cs typeface="Microsoft Sans Serif" panose="020B0604020202020204" pitchFamily="34" charset="0"/>
              </a:rPr>
              <a:t>zakończenie procesu kontroli przez IZ RPO WSL dotyczącej weryfikacji dokumentacji związanej </a:t>
            </a:r>
            <a:br>
              <a:rPr lang="pl-PL" sz="1400" i="1" dirty="0">
                <a:latin typeface="Lato"/>
                <a:cs typeface="Microsoft Sans Serif" panose="020B0604020202020204" pitchFamily="34" charset="0"/>
              </a:rPr>
            </a:br>
            <a:r>
              <a:rPr lang="pl-PL" sz="1400" i="1" dirty="0">
                <a:latin typeface="Lato"/>
                <a:cs typeface="Microsoft Sans Serif" panose="020B0604020202020204" pitchFamily="34" charset="0"/>
              </a:rPr>
              <a:t>z udzieleniem zamówień dla wydatków, na które przeznaczona będzie wnioskowana zaliczka</a:t>
            </a:r>
            <a:r>
              <a:rPr lang="pl-PL" sz="1400" dirty="0">
                <a:latin typeface="Lato"/>
                <a:cs typeface="Microsoft Sans Serif" panose="020B0604020202020204" pitchFamily="34" charset="0"/>
              </a:rPr>
              <a:t>;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przedłożenie wraz z wnioskiem o płatność polityki rachunkowości oraz KIP;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dostępności środków.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pl-PL" sz="1400" dirty="0">
              <a:solidFill>
                <a:srgbClr val="636466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8137525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zaliczka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buNone/>
              <a:defRPr/>
            </a:pPr>
            <a:endParaRPr lang="pl-PL" sz="1400" dirty="0">
              <a:solidFill>
                <a:srgbClr val="636466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spcBef>
                <a:spcPts val="600"/>
              </a:spcBef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Przedstawienie wydatków rozliczających zaliczkę do  3 </a:t>
            </a:r>
            <a:r>
              <a:rPr lang="pl-PL" sz="1400" dirty="0" err="1">
                <a:latin typeface="Lato"/>
                <a:cs typeface="Microsoft Sans Serif" panose="020B0604020202020204" pitchFamily="34" charset="0"/>
              </a:rPr>
              <a:t>m-cy</a:t>
            </a:r>
            <a:r>
              <a:rPr lang="pl-PL" sz="1400" dirty="0">
                <a:latin typeface="Lato"/>
                <a:cs typeface="Microsoft Sans Serif" panose="020B0604020202020204" pitchFamily="34" charset="0"/>
              </a:rPr>
              <a:t> od otrzymania zaliczki</a:t>
            </a:r>
          </a:p>
          <a:p>
            <a:pPr>
              <a:spcBef>
                <a:spcPts val="600"/>
              </a:spcBef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Złożenie wniosku nie później niż 14 dni od upływu terminu na rozliczenie zaliczki</a:t>
            </a:r>
          </a:p>
          <a:p>
            <a:pPr>
              <a:spcBef>
                <a:spcPts val="600"/>
              </a:spcBef>
              <a:defRPr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Zwrot części niewykorzystanej zaliczki na konto, z którego otrzymano zaliczkę.</a:t>
            </a:r>
          </a:p>
          <a:p>
            <a:endParaRPr lang="pl-PL" sz="1400" dirty="0">
              <a:latin typeface="Lato"/>
            </a:endParaRPr>
          </a:p>
          <a:p>
            <a:pPr>
              <a:spcBef>
                <a:spcPts val="600"/>
              </a:spcBef>
              <a:buNone/>
            </a:pPr>
            <a:r>
              <a:rPr lang="pl-PL" sz="1400" dirty="0">
                <a:latin typeface="Lato"/>
                <a:cs typeface="Microsoft Sans Serif" panose="020B0604020202020204" pitchFamily="34" charset="0"/>
              </a:rPr>
              <a:t>	Wykorzystanie zaliczki niezgodnie z przeznaczeniem (np. zapłata środkami dofinansowania wydatków  niekwalifikowalnych, zapłata wydatków  w kwocie wyższej niż wynika z  montażu finansowego z konta zaliczkowego, poniesienie z konta zaliczki opłat bankowych, itp.) wiąże się ze zwrotem zaliczki wraz z </a:t>
            </a:r>
            <a:r>
              <a:rPr lang="pl-PL" sz="1400" b="1" dirty="0">
                <a:latin typeface="Lato"/>
                <a:cs typeface="Microsoft Sans Serif" panose="020B0604020202020204" pitchFamily="34" charset="0"/>
              </a:rPr>
              <a:t>odsetkami </a:t>
            </a:r>
            <a:r>
              <a:rPr lang="pl-PL" sz="1400" dirty="0">
                <a:latin typeface="Lato"/>
                <a:cs typeface="Microsoft Sans Serif" panose="020B0604020202020204" pitchFamily="34" charset="0"/>
              </a:rPr>
              <a:t>liczonymi jak dla zaległości podatkowych liczonych od daty wypłaty zaliczki do dnia zwrotu środków,	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8137525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rozliczenie zaliczki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pl-PL" sz="1400" dirty="0">
              <a:solidFill>
                <a:srgbClr val="636466"/>
              </a:solidFill>
              <a:latin typeface="Lato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pl-PL" sz="1400" dirty="0">
              <a:solidFill>
                <a:srgbClr val="636466"/>
              </a:solidFill>
              <a:latin typeface="Lato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pl-PL" sz="1400" dirty="0">
              <a:solidFill>
                <a:srgbClr val="636466"/>
              </a:solidFill>
              <a:latin typeface="Lato"/>
            </a:endParaRPr>
          </a:p>
          <a:p>
            <a:r>
              <a:rPr lang="pl-PL" sz="1400" dirty="0">
                <a:latin typeface="Lato"/>
              </a:rPr>
              <a:t>Niedozwolone jest podwójne finansowanie wydatków</a:t>
            </a:r>
          </a:p>
          <a:p>
            <a:endParaRPr lang="pl-PL" sz="1400" dirty="0">
              <a:latin typeface="Lato"/>
            </a:endParaRPr>
          </a:p>
          <a:p>
            <a:r>
              <a:rPr lang="pl-PL" sz="1400" dirty="0">
                <a:latin typeface="Lato"/>
              </a:rPr>
              <a:t>Podwójne finansowanie oznacza min otrzymanie na wydatki kwalifikowalne danego projektu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lub części projektu bezzwrotnej pomocy finansowej z kilku źródeł (krajowych, unijnych lub innych) w wysokości łącznie wyższej niż 100% wydatków kwalifikowalnych projektu lub części projektu</a:t>
            </a:r>
          </a:p>
          <a:p>
            <a:endParaRPr lang="pl-PL" sz="1400" dirty="0">
              <a:latin typeface="Lato"/>
            </a:endParaRPr>
          </a:p>
          <a:p>
            <a:pPr marL="0" indent="0">
              <a:buNone/>
            </a:pPr>
            <a:endParaRPr lang="pl-PL" sz="1400" dirty="0">
              <a:latin typeface="Lato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>
              <a:latin typeface="Lato"/>
            </a:endParaRP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7272337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Podwójne finansowanie </a:t>
            </a:r>
          </a:p>
        </p:txBody>
      </p:sp>
    </p:spTree>
    <p:extLst>
      <p:ext uri="{BB962C8B-B14F-4D97-AF65-F5344CB8AC3E}">
        <p14:creationId xmlns:p14="http://schemas.microsoft.com/office/powerpoint/2010/main" val="9846198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4925144"/>
          </a:xfrm>
        </p:spPr>
        <p:txBody>
          <a:bodyPr/>
          <a:lstStyle/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endParaRPr lang="pl-PL" sz="1400" dirty="0">
              <a:solidFill>
                <a:srgbClr val="636466"/>
              </a:solidFill>
              <a:latin typeface="Lato"/>
            </a:endParaRPr>
          </a:p>
          <a:p>
            <a:pPr>
              <a:buNone/>
              <a:defRPr/>
            </a:pPr>
            <a:r>
              <a:rPr lang="pl-PL" sz="1400" dirty="0">
                <a:latin typeface="Lato"/>
              </a:rPr>
              <a:t>Beneficjent jest zobowiązany do osiągnięcia: </a:t>
            </a:r>
          </a:p>
          <a:p>
            <a:pPr marL="457200" indent="-457200">
              <a:buFontTx/>
              <a:buAutoNum type="arabicParenR"/>
              <a:defRPr/>
            </a:pPr>
            <a:r>
              <a:rPr lang="pl-PL" sz="1400" dirty="0">
                <a:latin typeface="Lato"/>
              </a:rPr>
              <a:t>wskaźników produktu – najpóźniej do dnia zakończenia realizacji projektu; </a:t>
            </a:r>
          </a:p>
          <a:p>
            <a:pPr marL="457200" indent="-457200">
              <a:buFontTx/>
              <a:buAutoNum type="arabicParenR"/>
              <a:defRPr/>
            </a:pPr>
            <a:r>
              <a:rPr lang="pl-PL" sz="1400" dirty="0">
                <a:latin typeface="Lato"/>
              </a:rPr>
              <a:t>wskaźników rezultatu – najpóźniej w terminie do 12 miesięcy od dnia zakończenia realizacji projektu. </a:t>
            </a:r>
          </a:p>
          <a:p>
            <a:pPr>
              <a:defRPr/>
            </a:pPr>
            <a:endParaRPr lang="pl-PL" sz="1400" dirty="0">
              <a:latin typeface="Lato"/>
            </a:endParaRPr>
          </a:p>
          <a:p>
            <a:pPr marL="0" indent="0">
              <a:buNone/>
              <a:defRPr/>
            </a:pPr>
            <a:r>
              <a:rPr lang="pl-PL" sz="1400" dirty="0">
                <a:latin typeface="Lato"/>
              </a:rPr>
              <a:t>Nieosiągnięcie celu projektu wyrażonego wskaźnikami produktu lub rezultatu może stanowić przesłankę do stwierdzenia nieprawidłowości indywidualnej oraz nałożenia proporcjonalnej korekty finansowej na daną kategorię kosztu/zadania o ile możliwe jest przyporządkowanie kategorii kosztu/zadania do wskaźnika. Jeżeli przyporządkowanie kosztu/zadania do wskaźnika nie jest możliwe, wówczas korekta finansowa może zostać proporcjonalnie wprowadzona do wszystkich kosztów/zadań projektu. </a:t>
            </a:r>
            <a:r>
              <a:rPr lang="pl-PL" altLang="pl-PL" sz="1400" dirty="0">
                <a:latin typeface="Lato"/>
              </a:rPr>
              <a:t> </a:t>
            </a:r>
          </a:p>
          <a:p>
            <a:pPr>
              <a:defRPr/>
            </a:pPr>
            <a:endParaRPr lang="pl-PL" altLang="pl-PL" sz="1400" dirty="0">
              <a:latin typeface="Lato"/>
            </a:endParaRPr>
          </a:p>
          <a:p>
            <a:pPr marL="0" indent="0">
              <a:buNone/>
              <a:defRPr/>
            </a:pPr>
            <a:r>
              <a:rPr lang="pl-PL" altLang="pl-PL" sz="1400" dirty="0">
                <a:latin typeface="Lato"/>
              </a:rPr>
              <a:t>Beneficjent jest zobowiązany do przedstawiania na żądanie IZ RPO WSL dokumentów i wyjaśnień służących monitorowaniu postępów realizacji projektu.</a:t>
            </a:r>
          </a:p>
          <a:p>
            <a:pPr>
              <a:defRPr/>
            </a:pPr>
            <a:endParaRPr lang="pl-PL" altLang="pl-PL" sz="1400" dirty="0">
              <a:latin typeface="Lato"/>
            </a:endParaRPr>
          </a:p>
          <a:p>
            <a:pPr>
              <a:defRPr/>
            </a:pPr>
            <a:endParaRPr lang="pl-PL" sz="1400" dirty="0"/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7272337" cy="646331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</a:t>
            </a:r>
            <a:r>
              <a:rPr lang="pl-PL" alt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Rozliczanie efektów projektu (w tym wskaźników)</a:t>
            </a:r>
          </a:p>
        </p:txBody>
      </p:sp>
    </p:spTree>
    <p:extLst>
      <p:ext uri="{BB962C8B-B14F-4D97-AF65-F5344CB8AC3E}">
        <p14:creationId xmlns:p14="http://schemas.microsoft.com/office/powerpoint/2010/main" val="5838243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150" cy="4525963"/>
          </a:xfrm>
        </p:spPr>
        <p:txBody>
          <a:bodyPr/>
          <a:lstStyle/>
          <a:p>
            <a:pPr>
              <a:spcBef>
                <a:spcPts val="600"/>
              </a:spcBef>
              <a:buFont typeface="Arial" charset="0"/>
              <a:buAutoNum type="arabicPeriod"/>
            </a:pPr>
            <a:r>
              <a:rPr lang="pl-PL" sz="1400" dirty="0">
                <a:latin typeface="Lato"/>
                <a:cs typeface="Microsoft Sans Serif" pitchFamily="34" charset="0"/>
              </a:rPr>
              <a:t>Stwierdzenie nieprawidłowości </a:t>
            </a:r>
            <a:r>
              <a:rPr lang="pl-PL" sz="1400" u="sng" dirty="0">
                <a:latin typeface="Lato"/>
                <a:cs typeface="Microsoft Sans Serif" pitchFamily="34" charset="0"/>
              </a:rPr>
              <a:t>przed</a:t>
            </a:r>
            <a:r>
              <a:rPr lang="pl-PL" sz="1400" dirty="0">
                <a:latin typeface="Lato"/>
                <a:cs typeface="Microsoft Sans Serif" pitchFamily="34" charset="0"/>
              </a:rPr>
              <a:t> złożeniem przez beneficjenta wniosku o płatność: </a:t>
            </a:r>
          </a:p>
          <a:p>
            <a:pPr marL="0" indent="0">
              <a:spcBef>
                <a:spcPts val="600"/>
              </a:spcBef>
              <a:buNone/>
            </a:pPr>
            <a:endParaRPr lang="pl-PL" sz="1400" dirty="0">
              <a:latin typeface="Lato"/>
              <a:cs typeface="Microsoft Sans Serif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pl-PL" sz="1400" dirty="0">
                <a:latin typeface="Lato"/>
                <a:cs typeface="Microsoft Sans Serif" pitchFamily="34" charset="0"/>
              </a:rPr>
              <a:t>Beneficjent we wniosku o płatność wykazuje wydatki kwalifikowalnych pomniejszone </a:t>
            </a:r>
            <a:br>
              <a:rPr lang="pl-PL" sz="1400" dirty="0">
                <a:latin typeface="Lato"/>
                <a:cs typeface="Microsoft Sans Serif" pitchFamily="34" charset="0"/>
              </a:rPr>
            </a:br>
            <a:r>
              <a:rPr lang="pl-PL" sz="1400" dirty="0">
                <a:latin typeface="Lato"/>
                <a:cs typeface="Microsoft Sans Serif" pitchFamily="34" charset="0"/>
              </a:rPr>
              <a:t>o kwotę, jaka wynika z konieczności nałożenia korekty zgodnie z taryfikatorem.</a:t>
            </a:r>
          </a:p>
          <a:p>
            <a:pPr marL="0" indent="0">
              <a:spcBef>
                <a:spcPts val="600"/>
              </a:spcBef>
              <a:buFont typeface="Arial" charset="0"/>
              <a:buNone/>
            </a:pPr>
            <a:endParaRPr lang="pl-PL" sz="1400" dirty="0">
              <a:latin typeface="Lato"/>
              <a:cs typeface="Microsoft Sans Serif" pitchFamily="34" charset="0"/>
            </a:endParaRPr>
          </a:p>
          <a:p>
            <a:pPr marL="0" indent="0">
              <a:spcBef>
                <a:spcPts val="600"/>
              </a:spcBef>
              <a:buFont typeface="Arial" charset="0"/>
              <a:buNone/>
            </a:pPr>
            <a:r>
              <a:rPr lang="pl-PL" sz="1400" dirty="0">
                <a:latin typeface="Lato"/>
                <a:cs typeface="Microsoft Sans Serif" pitchFamily="34" charset="0"/>
              </a:rPr>
              <a:t>2. Stwierdzenie nieprawidłowości </a:t>
            </a:r>
            <a:r>
              <a:rPr lang="pl-PL" sz="1400" u="sng" dirty="0">
                <a:latin typeface="Lato"/>
                <a:cs typeface="Microsoft Sans Serif" pitchFamily="34" charset="0"/>
              </a:rPr>
              <a:t>w trakcie </a:t>
            </a:r>
            <a:r>
              <a:rPr lang="pl-PL" sz="1400" dirty="0">
                <a:latin typeface="Lato"/>
                <a:cs typeface="Microsoft Sans Serif" pitchFamily="34" charset="0"/>
              </a:rPr>
              <a:t>weryfikacji wniosku beneficjenta o płatność:</a:t>
            </a:r>
          </a:p>
          <a:p>
            <a:pPr marL="0" lvl="1" indent="0">
              <a:spcBef>
                <a:spcPts val="0"/>
              </a:spcBef>
              <a:buFont typeface="Arial" charset="0"/>
              <a:buNone/>
            </a:pPr>
            <a:endParaRPr lang="pl-PL" sz="1400" dirty="0">
              <a:latin typeface="Lato"/>
              <a:cs typeface="Microsoft Sans Serif" pitchFamily="34" charset="0"/>
            </a:endParaRPr>
          </a:p>
          <a:p>
            <a:pPr marL="0" lvl="1" indent="0">
              <a:spcBef>
                <a:spcPts val="0"/>
              </a:spcBef>
              <a:buFont typeface="Arial" charset="0"/>
              <a:buNone/>
            </a:pPr>
            <a:r>
              <a:rPr lang="pl-PL" sz="1400" dirty="0">
                <a:latin typeface="Lato"/>
                <a:cs typeface="Microsoft Sans Serif" pitchFamily="34" charset="0"/>
              </a:rPr>
              <a:t>Instytucja weryfikująca wniosek dokonuje pomniejszenia wartości wydatków</a:t>
            </a:r>
          </a:p>
          <a:p>
            <a:pPr marL="0" lvl="1" indent="0">
              <a:spcBef>
                <a:spcPts val="0"/>
              </a:spcBef>
              <a:buFont typeface="Arial" charset="0"/>
              <a:buNone/>
            </a:pPr>
            <a:r>
              <a:rPr lang="pl-PL" sz="1400" dirty="0">
                <a:latin typeface="Lato"/>
                <a:cs typeface="Microsoft Sans Serif" pitchFamily="34" charset="0"/>
              </a:rPr>
              <a:t>kwalifikowalnych ujętych we wniosku o płatność złożonym przez beneficjenta o całkowitą</a:t>
            </a:r>
          </a:p>
          <a:p>
            <a:pPr marL="0" lvl="1" indent="0">
              <a:spcBef>
                <a:spcPts val="0"/>
              </a:spcBef>
              <a:buFont typeface="Arial" charset="0"/>
              <a:buNone/>
            </a:pPr>
            <a:r>
              <a:rPr lang="pl-PL" sz="1400" dirty="0">
                <a:latin typeface="Lato"/>
                <a:cs typeface="Microsoft Sans Serif" pitchFamily="34" charset="0"/>
              </a:rPr>
              <a:t>kwotę wydatków nieprawidłowych. </a:t>
            </a:r>
          </a:p>
          <a:p>
            <a:pPr marL="0" lvl="1" indent="0">
              <a:spcBef>
                <a:spcPts val="0"/>
              </a:spcBef>
              <a:buFont typeface="Arial" charset="0"/>
              <a:buNone/>
            </a:pPr>
            <a:r>
              <a:rPr lang="pl-PL" sz="1400" dirty="0">
                <a:latin typeface="Lato"/>
                <a:cs typeface="Microsoft Sans Serif" pitchFamily="34" charset="0"/>
              </a:rPr>
              <a:t>W kolejnym wniosku o płatność wydatki kwalifikowalne wykazywane są z uwzględnieniem nałożonej korekty zgodnie z taryfikatorem.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pl-PL" sz="1400" dirty="0">
              <a:latin typeface="Lato"/>
              <a:cs typeface="Microsoft Sans Serif" pitchFamily="34" charset="0"/>
            </a:endParaRPr>
          </a:p>
          <a:p>
            <a:pPr marL="0" indent="0">
              <a:spcBef>
                <a:spcPts val="600"/>
              </a:spcBef>
              <a:buFont typeface="Arial" charset="0"/>
              <a:buNone/>
            </a:pPr>
            <a:r>
              <a:rPr lang="pl-PL" sz="1400" dirty="0">
                <a:latin typeface="Lato"/>
                <a:cs typeface="Microsoft Sans Serif" pitchFamily="34" charset="0"/>
              </a:rPr>
              <a:t>3. Nieprawidłowości stwierdzone </a:t>
            </a:r>
            <a:r>
              <a:rPr lang="pl-PL" sz="1400" u="sng" dirty="0">
                <a:latin typeface="Lato"/>
                <a:cs typeface="Microsoft Sans Serif" pitchFamily="34" charset="0"/>
              </a:rPr>
              <a:t>po zatwierdzeniu wniosku </a:t>
            </a:r>
            <a:r>
              <a:rPr lang="pl-PL" sz="1400" dirty="0">
                <a:latin typeface="Lato"/>
                <a:cs typeface="Microsoft Sans Serif" pitchFamily="34" charset="0"/>
              </a:rPr>
              <a:t>beneficjenta o płatność:</a:t>
            </a:r>
          </a:p>
          <a:p>
            <a:pPr marL="400050" lvl="1" indent="0">
              <a:spcBef>
                <a:spcPts val="600"/>
              </a:spcBef>
              <a:buFont typeface="Arial" charset="0"/>
              <a:buNone/>
            </a:pPr>
            <a:r>
              <a:rPr lang="pl-PL" sz="1400" dirty="0">
                <a:latin typeface="Lato"/>
                <a:cs typeface="Microsoft Sans Serif" pitchFamily="34" charset="0"/>
              </a:rPr>
              <a:t>Wiąże się to z obniżeniem całkowitej kwoty współfinansowania UE dla danego projektu </a:t>
            </a:r>
            <a:br>
              <a:rPr lang="pl-PL" sz="1400" dirty="0">
                <a:latin typeface="Lato"/>
                <a:cs typeface="Microsoft Sans Serif" pitchFamily="34" charset="0"/>
              </a:rPr>
            </a:br>
            <a:r>
              <a:rPr lang="pl-PL" sz="1400" dirty="0">
                <a:latin typeface="Lato"/>
                <a:cs typeface="Microsoft Sans Serif" pitchFamily="34" charset="0"/>
              </a:rPr>
              <a:t>o kwotę nałożonej korekty oraz zwrotem dofinansowania z odsetkami liczonymi jak dla zaległości podatkowych.</a:t>
            </a:r>
          </a:p>
          <a:p>
            <a:pPr marL="400050" lvl="1" indent="0">
              <a:buFont typeface="Arial" charset="0"/>
              <a:buNone/>
            </a:pPr>
            <a:endParaRPr lang="pl-PL" sz="1400" dirty="0">
              <a:solidFill>
                <a:srgbClr val="636466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8208962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korekty finansowe na zamówieniach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2"/>
          <p:cNvSpPr txBox="1">
            <a:spLocks noChangeArrowheads="1"/>
          </p:cNvSpPr>
          <p:nvPr/>
        </p:nvSpPr>
        <p:spPr bwMode="auto">
          <a:xfrm>
            <a:off x="5292725" y="1989138"/>
            <a:ext cx="3600450" cy="1093787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pl-PL" sz="1600">
              <a:solidFill>
                <a:srgbClr val="636466"/>
              </a:solidFill>
              <a:latin typeface="Novecento wide Normal" pitchFamily="50" charset="-18"/>
            </a:endParaRPr>
          </a:p>
          <a:p>
            <a:pPr eaLnBrk="1" hangingPunct="1"/>
            <a:r>
              <a:rPr lang="pl-PL" b="1">
                <a:solidFill>
                  <a:srgbClr val="636466"/>
                </a:solidFill>
                <a:latin typeface="Novecento wide Book" pitchFamily="50" charset="-18"/>
              </a:rPr>
              <a:t>       </a:t>
            </a:r>
            <a:r>
              <a:rPr lang="pl-PL" b="1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Dziękuję za uwagę</a:t>
            </a:r>
          </a:p>
          <a:p>
            <a:pPr eaLnBrk="1" hangingPunct="1"/>
            <a:endParaRPr lang="pl-PL" sz="1500" b="1">
              <a:solidFill>
                <a:srgbClr val="636466"/>
              </a:solidFill>
              <a:latin typeface="Novecento wide Normal" pitchFamily="50" charset="-18"/>
            </a:endParaRPr>
          </a:p>
          <a:p>
            <a:pPr eaLnBrk="1" hangingPunct="1"/>
            <a:endParaRPr lang="pl-PL" sz="1600">
              <a:solidFill>
                <a:srgbClr val="636466"/>
              </a:solidFill>
              <a:latin typeface="Novecento wide Normal" pitchFamily="50" charset="-18"/>
            </a:endParaRPr>
          </a:p>
        </p:txBody>
      </p:sp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4173538" y="3657600"/>
            <a:ext cx="4719637" cy="1766888"/>
          </a:xfrm>
          <a:prstGeom prst="rect">
            <a:avLst/>
          </a:prstGeom>
          <a:noFill/>
          <a:ln w="381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pl-PL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-18"/>
                <a:cs typeface="Arial" panose="020B0604020202020204" pitchFamily="34" charset="0"/>
              </a:rPr>
              <a:t>Główny Punkt Informacyjny 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pl-PL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-18"/>
                <a:cs typeface="Arial" panose="020B0604020202020204" pitchFamily="34" charset="0"/>
              </a:rPr>
              <a:t>Funduszy Europejskich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pl-P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-18"/>
                <a:cs typeface="Arial" panose="020B0604020202020204" pitchFamily="34" charset="0"/>
              </a:rPr>
              <a:t>ul. Dąbrowskiego 23, parter, sektor C</a:t>
            </a:r>
            <a:br>
              <a:rPr lang="pl-P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-18"/>
                <a:cs typeface="Arial" panose="020B0604020202020204" pitchFamily="34" charset="0"/>
              </a:rPr>
            </a:br>
            <a:r>
              <a:rPr lang="pl-P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-18"/>
                <a:cs typeface="Arial" panose="020B0604020202020204" pitchFamily="34" charset="0"/>
              </a:rPr>
              <a:t>Katowice 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pl-P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-18"/>
                <a:cs typeface="Arial" panose="020B0604020202020204" pitchFamily="34" charset="0"/>
              </a:rPr>
              <a:t>telefony: 32 77 40 172 / 193 / 194 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pl-P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-18"/>
                <a:cs typeface="Arial" panose="020B0604020202020204" pitchFamily="34" charset="0"/>
              </a:rPr>
              <a:t>e-mail: punktinformacyjny@slaskie.pl</a:t>
            </a:r>
          </a:p>
        </p:txBody>
      </p:sp>
      <p:pic>
        <p:nvPicPr>
          <p:cNvPr id="17412" name="Picture 3" descr="C:\Users\oem\Desktop\RZŚ_negaty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3402013" cy="619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6391275" y="5424488"/>
            <a:ext cx="2501900" cy="338137"/>
          </a:xfrm>
          <a:prstGeom prst="rect">
            <a:avLst/>
          </a:prstGeom>
          <a:noFill/>
          <a:ln w="381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-18"/>
                <a:cs typeface="Arial" panose="020B0604020202020204" pitchFamily="34" charset="0"/>
              </a:rPr>
              <a:t>www.rpo.slaskie.pl</a:t>
            </a:r>
            <a:endParaRPr lang="pl-PL" sz="1100" b="1" dirty="0">
              <a:solidFill>
                <a:srgbClr val="636466"/>
              </a:solidFill>
              <a:latin typeface="Lato" panose="020F0502020204030203" pitchFamily="34" charset="-1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49263" y="1628775"/>
            <a:ext cx="7858125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/>
          </a:p>
        </p:txBody>
      </p:sp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8137525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</a:t>
            </a:r>
          </a:p>
        </p:txBody>
      </p:sp>
      <p:sp>
        <p:nvSpPr>
          <p:cNvPr id="2" name="Prostokąt 1"/>
          <p:cNvSpPr/>
          <p:nvPr/>
        </p:nvSpPr>
        <p:spPr>
          <a:xfrm>
            <a:off x="611560" y="1340768"/>
            <a:ext cx="8064896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>
                <a:solidFill>
                  <a:srgbClr val="000000"/>
                </a:solidFill>
                <a:latin typeface="Lato"/>
              </a:rPr>
              <a:t>Wniosek o płatność jest składany wyłącznie w wersji elektronicznej z wykorzystaniem LSI oraz podpisywany i przesyłany z wykorzystaniem platform elektronicznych SEKAP / </a:t>
            </a:r>
            <a:r>
              <a:rPr lang="pl-PL" sz="1400" dirty="0" err="1">
                <a:solidFill>
                  <a:srgbClr val="000000"/>
                </a:solidFill>
                <a:latin typeface="Lato"/>
              </a:rPr>
              <a:t>ePUAP</a:t>
            </a:r>
            <a:r>
              <a:rPr lang="pl-PL" sz="1400" dirty="0">
                <a:solidFill>
                  <a:srgbClr val="000000"/>
                </a:solidFill>
                <a:latin typeface="Lato"/>
              </a:rPr>
              <a:t>. Dokumenty dostarczane z wykorzystaniem komunikacji elektronicznej SEKAP /</a:t>
            </a:r>
            <a:r>
              <a:rPr lang="pl-PL" sz="1400" dirty="0" err="1">
                <a:solidFill>
                  <a:srgbClr val="000000"/>
                </a:solidFill>
                <a:latin typeface="Lato"/>
              </a:rPr>
              <a:t>ePUAP</a:t>
            </a:r>
            <a:r>
              <a:rPr lang="pl-PL" sz="1400" dirty="0">
                <a:solidFill>
                  <a:srgbClr val="000000"/>
                </a:solidFill>
                <a:latin typeface="Lato"/>
              </a:rPr>
              <a:t>, muszą zostać opatrzone </a:t>
            </a:r>
            <a:r>
              <a:rPr lang="pl-PL" sz="1400" b="1" dirty="0">
                <a:solidFill>
                  <a:srgbClr val="000000"/>
                </a:solidFill>
                <a:latin typeface="Lato"/>
              </a:rPr>
              <a:t>podpisem elektronicznym albo podpisem potwierdzonym profilem </a:t>
            </a:r>
            <a:r>
              <a:rPr lang="pl-PL" sz="1400" b="1" dirty="0">
                <a:latin typeface="Lato"/>
              </a:rPr>
              <a:t>zaufanym.</a:t>
            </a:r>
            <a:r>
              <a:rPr lang="pl-PL" sz="1400" dirty="0">
                <a:latin typeface="Lato"/>
              </a:rPr>
              <a:t> </a:t>
            </a:r>
          </a:p>
          <a:p>
            <a:endParaRPr lang="pl-PL" sz="1400" b="1" dirty="0">
              <a:latin typeface="Lato"/>
            </a:endParaRPr>
          </a:p>
          <a:p>
            <a:r>
              <a:rPr lang="pl-PL" sz="1400" b="1" dirty="0">
                <a:latin typeface="Lato"/>
              </a:rPr>
              <a:t>Wniosek o płatność musi być podpisany przez osobę upoważnioną do podpisywania dokumentów związanych z realizacją projektu. </a:t>
            </a:r>
          </a:p>
          <a:p>
            <a:r>
              <a:rPr lang="pl-PL" sz="1400" dirty="0">
                <a:latin typeface="Lato"/>
              </a:rPr>
              <a:t> </a:t>
            </a:r>
          </a:p>
          <a:p>
            <a:r>
              <a:rPr lang="pl-PL" sz="1400" dirty="0">
                <a:latin typeface="Lato"/>
              </a:rPr>
              <a:t>Weryfikacja autentyczności wniosku, oznacza, iż wniosek musi zostać przesłany jako oryginalny plik pobrany z systemu LSI. Nie należy zapisywać wniosku za pośrednictwem programów do odczytu plików PDF. Zapisanie pliku w programie do odczytu plików PDF może spowodować modyfikację sumy kontrolnej pliku, co powoduje negatywną weryfikację autentyczności wniosku. </a:t>
            </a:r>
          </a:p>
          <a:p>
            <a:endParaRPr lang="pl-PL" sz="1400" dirty="0">
              <a:latin typeface="Lato"/>
            </a:endParaRPr>
          </a:p>
          <a:p>
            <a:pPr>
              <a:buNone/>
              <a:defRPr/>
            </a:pPr>
            <a:r>
              <a:rPr lang="pl-PL" sz="1400" b="1" dirty="0">
                <a:latin typeface="Lato"/>
              </a:rPr>
              <a:t>Ważne !!!!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Beneficjent jest zobowiązany do niezwłocznej aktualizacji danych                                                                        o zamówieniach/postępowaniach w projekcie w systemie LSI 2014 oraz do załączenia w systemie LSI 2014-2020 w formie elektronicznej wszystkich umów z wykonawcami.</a:t>
            </a:r>
            <a:endParaRPr lang="pl-PL" sz="1400" u="sng" dirty="0">
              <a:latin typeface="Lato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Beneficjent ma obowiązek załączyć dokumenty w systemie LSI 2014-2020 w module „Repozytorium dokumentów” wraz z ich przyporządkowaniem do odpowiedniego rejestru modułu zamówień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Za moment złożenia wniosku rozliczającego zaliczkę uznaje się datę widniejącą na Urzędowym Poświadczeniu Odbioru pod </a:t>
            </a:r>
            <a:r>
              <a:rPr lang="pl-PL" sz="1400" u="sng" dirty="0">
                <a:latin typeface="Lato"/>
              </a:rPr>
              <a:t>warunkiem pozytywnej weryfikacji autentyczności wniosku </a:t>
            </a:r>
            <a:br>
              <a:rPr lang="pl-PL" sz="1400" u="sng" dirty="0">
                <a:latin typeface="Lato"/>
              </a:rPr>
            </a:br>
            <a:r>
              <a:rPr lang="pl-PL" sz="1400" u="sng" dirty="0">
                <a:latin typeface="Lato"/>
              </a:rPr>
              <a:t>o płatność.</a:t>
            </a:r>
          </a:p>
          <a:p>
            <a:endParaRPr lang="pl-PL" sz="1400" dirty="0">
              <a:latin typeface="Lato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49263" y="1628775"/>
            <a:ext cx="7858125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/>
          </a:p>
        </p:txBody>
      </p:sp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8137525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</a:t>
            </a:r>
          </a:p>
        </p:txBody>
      </p:sp>
      <p:sp>
        <p:nvSpPr>
          <p:cNvPr id="2" name="Prostokąt 1"/>
          <p:cNvSpPr/>
          <p:nvPr/>
        </p:nvSpPr>
        <p:spPr>
          <a:xfrm>
            <a:off x="611560" y="1628775"/>
            <a:ext cx="806489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>
                <a:latin typeface="Lato"/>
              </a:rPr>
              <a:t>W przypadku, gdy z </a:t>
            </a:r>
            <a:r>
              <a:rPr lang="pl-PL" sz="1400" b="1" dirty="0">
                <a:latin typeface="Lato"/>
              </a:rPr>
              <a:t>powodów technicznych </a:t>
            </a:r>
            <a:r>
              <a:rPr lang="pl-PL" sz="1400" dirty="0">
                <a:latin typeface="Lato"/>
              </a:rPr>
              <a:t>złożenie wniosku o płatność za pośrednictwem systemu teleinformatycznego LSI nie jest możliwe, beneficjent, za zgodą IZ RPO WSL, składa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je w następujący sposób: </a:t>
            </a:r>
          </a:p>
          <a:p>
            <a:endParaRPr lang="pl-PL" sz="1400" dirty="0">
              <a:latin typeface="Lato"/>
            </a:endParaRPr>
          </a:p>
          <a:p>
            <a:pPr>
              <a:buFont typeface="Wingdings" pitchFamily="2" charset="2"/>
              <a:buChar char="§"/>
            </a:pPr>
            <a:r>
              <a:rPr lang="pl-PL" sz="1400" dirty="0">
                <a:latin typeface="Lato"/>
              </a:rPr>
              <a:t> za pośrednictwem </a:t>
            </a:r>
            <a:r>
              <a:rPr lang="pl-PL" sz="1400" dirty="0" err="1">
                <a:latin typeface="Lato"/>
              </a:rPr>
              <a:t>ePUAP</a:t>
            </a:r>
            <a:r>
              <a:rPr lang="pl-PL" sz="1400" dirty="0">
                <a:latin typeface="Lato"/>
              </a:rPr>
              <a:t>/SEKAP informuje IZ RPO WSL o problemach technicznych; </a:t>
            </a:r>
          </a:p>
          <a:p>
            <a:endParaRPr lang="pl-PL" sz="1400" dirty="0">
              <a:latin typeface="Lato"/>
            </a:endParaRPr>
          </a:p>
          <a:p>
            <a:pPr>
              <a:buFont typeface="Wingdings" pitchFamily="2" charset="2"/>
              <a:buChar char="§"/>
            </a:pPr>
            <a:r>
              <a:rPr lang="pl-PL" sz="1400" dirty="0">
                <a:latin typeface="Lato"/>
              </a:rPr>
              <a:t> za zgodą IZ RPO WSL sporządza wniosek o płatność poza systemem LSI zgodnie ze wzorem zamieszczonym na stronie internetowej www.rpo.slaskie.pl oraz składa wniosek o płatność wraz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ze wszystkimi załącznikami za pośrednictwem </a:t>
            </a:r>
            <a:r>
              <a:rPr lang="pl-PL" sz="1400" dirty="0" err="1">
                <a:latin typeface="Lato"/>
              </a:rPr>
              <a:t>ePUAP</a:t>
            </a:r>
            <a:r>
              <a:rPr lang="pl-PL" sz="1400" dirty="0">
                <a:latin typeface="Lato"/>
              </a:rPr>
              <a:t>/SEKAP. </a:t>
            </a:r>
          </a:p>
          <a:p>
            <a:endParaRPr lang="pl-PL" sz="1400" dirty="0">
              <a:latin typeface="Lato"/>
            </a:endParaRPr>
          </a:p>
          <a:p>
            <a:pPr>
              <a:buFont typeface="Wingdings" pitchFamily="2" charset="2"/>
              <a:buChar char="§"/>
            </a:pPr>
            <a:r>
              <a:rPr lang="pl-PL" sz="1400" dirty="0">
                <a:latin typeface="Lato"/>
              </a:rPr>
              <a:t> Po ustaniu awarii lub uruchomieniu systemu, beneficjent zobowiązany jest do niezwłocznego sporządzenia wniosku o płatność w systemie LSI zgodnie z obowiązującym wzorem wniosku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o płatność i ponownego przekazania go za pośrednictwem </a:t>
            </a:r>
            <a:r>
              <a:rPr lang="pl-PL" sz="1400" dirty="0" err="1">
                <a:latin typeface="Lato"/>
              </a:rPr>
              <a:t>ePUAP</a:t>
            </a:r>
            <a:r>
              <a:rPr lang="pl-PL" sz="1400" dirty="0">
                <a:latin typeface="Lato"/>
              </a:rPr>
              <a:t>/SEKAP w terminie wyznaczonym przez IZ RPO WSL. </a:t>
            </a:r>
          </a:p>
          <a:p>
            <a:endParaRPr lang="pl-PL" sz="1400" dirty="0"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32425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320479"/>
          </a:xfrm>
        </p:spPr>
        <p:txBody>
          <a:bodyPr anchor="ctr"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b="1" dirty="0">
                <a:latin typeface="Lato"/>
              </a:rPr>
              <a:t>Okres składania wniosku: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pl-PL" sz="1400" dirty="0">
                <a:latin typeface="Lato"/>
              </a:rPr>
              <a:t>nie częściej niż 1 w miesiącu;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pl-PL" sz="1400" dirty="0">
                <a:latin typeface="Lato"/>
              </a:rPr>
              <a:t>nie rzadziej niż raz na 3 m-ce.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pl-PL" sz="1400" dirty="0">
              <a:latin typeface="Lato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endParaRPr lang="pl-PL" sz="1400" dirty="0">
              <a:latin typeface="Lato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b="1" dirty="0">
                <a:latin typeface="Lato"/>
              </a:rPr>
              <a:t>Rodzaje: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Wniosek o płatność zaliczkową;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Wniosek o płatność pośrednią;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Wniosek o płatność końcową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(min. 5 % dofinansowania wynikającego z umowy).</a:t>
            </a:r>
          </a:p>
        </p:txBody>
      </p:sp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6342062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ts val="600"/>
              </a:spcBef>
            </a:pPr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</a:t>
            </a:r>
            <a:r>
              <a:rPr lang="pl-PL" b="1" dirty="0">
                <a:solidFill>
                  <a:srgbClr val="636466"/>
                </a:solidFill>
                <a:latin typeface="Novecento wide Book" pitchFamily="50" charset="-18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1268760"/>
            <a:ext cx="7272808" cy="35240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400" spc="-10" dirty="0">
              <a:solidFill>
                <a:srgbClr val="636466"/>
              </a:solidFill>
              <a:latin typeface="Lato" panose="020F0502020204030203" pitchFamily="34" charset="-18"/>
              <a:cs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  <a:tabLst>
                <a:tab pos="180975" algn="l"/>
              </a:tabLst>
              <a:defRPr/>
            </a:pPr>
            <a:r>
              <a:rPr lang="pl-PL" sz="1400" b="1" dirty="0">
                <a:latin typeface="Lato"/>
              </a:rPr>
              <a:t>Ramy czasowe kwalifikowalności:</a:t>
            </a:r>
          </a:p>
          <a:p>
            <a:pPr marL="3429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180975" algn="l"/>
              </a:tabLst>
              <a:defRPr/>
            </a:pPr>
            <a:r>
              <a:rPr lang="pl-PL" sz="1400" dirty="0">
                <a:latin typeface="Lato"/>
              </a:rPr>
              <a:t>Początkiem okresu kwalifikowalności wydatków jest 1 stycznia 2014 r. </a:t>
            </a:r>
          </a:p>
          <a:p>
            <a:pPr marL="3429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180975" algn="l"/>
              </a:tabLst>
              <a:defRPr/>
            </a:pPr>
            <a:r>
              <a:rPr lang="pl-PL" sz="1400" dirty="0">
                <a:latin typeface="Lato"/>
              </a:rPr>
              <a:t>Końcową datą kwalifikowalności wydatków jest 31 grudnia 2023 r.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endParaRPr lang="pl-PL" altLang="pl-PL" sz="1400" b="1" dirty="0">
              <a:latin typeface="Lato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endParaRPr lang="pl-PL" altLang="pl-PL" sz="1400" b="1" dirty="0">
              <a:latin typeface="Lato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pl-PL" altLang="pl-PL" sz="1400" b="1" dirty="0">
                <a:latin typeface="Lato"/>
              </a:rPr>
              <a:t>Elementy niezbędne do podpisania aneksu do umowy o dofinansowanie: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pl-PL" altLang="pl-PL" sz="1400" b="1" dirty="0">
                <a:latin typeface="Lato"/>
              </a:rPr>
              <a:t> </a:t>
            </a:r>
            <a:r>
              <a:rPr lang="pl-PL" altLang="pl-PL" sz="1400" dirty="0">
                <a:latin typeface="Lato"/>
              </a:rPr>
              <a:t>okres realizacji projektu;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pl-PL" altLang="pl-PL" sz="1400" dirty="0">
                <a:latin typeface="Lato"/>
              </a:rPr>
              <a:t> montaż finansowy (uwzględnienie innych źródeł finansowania w projekcie);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pl-PL" altLang="pl-PL" sz="1400" dirty="0">
                <a:latin typeface="Lato"/>
              </a:rPr>
              <a:t> rachunek bankowy wyodrębniony dla realizacji projektu;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pl-PL" altLang="pl-PL" sz="1400" dirty="0">
                <a:latin typeface="Lato"/>
              </a:rPr>
              <a:t> podmiot realizujący projekt;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pl-PL" altLang="pl-PL" sz="1400" dirty="0">
                <a:latin typeface="Lato"/>
              </a:rPr>
              <a:t> zmiany na kategoriach… 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51520" y="620688"/>
            <a:ext cx="6480720" cy="369332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pl-PL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Wytyczne Ministerstwa Infrastruktury i Rozwoju </a:t>
            </a:r>
          </a:p>
        </p:txBody>
      </p:sp>
    </p:spTree>
    <p:extLst>
      <p:ext uri="{BB962C8B-B14F-4D97-AF65-F5344CB8AC3E}">
        <p14:creationId xmlns:p14="http://schemas.microsoft.com/office/powerpoint/2010/main" val="3893160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196975"/>
            <a:ext cx="7561262" cy="4968329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pl-PL" altLang="pl-PL" sz="1400" b="1" dirty="0">
                <a:latin typeface="Lato"/>
              </a:rPr>
              <a:t>Wydatek jest kwalifikowalny gdy:</a:t>
            </a:r>
          </a:p>
          <a:p>
            <a:pPr marL="0" indent="0">
              <a:buNone/>
              <a:defRPr/>
            </a:pPr>
            <a:endParaRPr lang="pl-PL" sz="1400" dirty="0">
              <a:latin typeface="Lato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został faktycznie poniesiony;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jest zgodny z umową o dofinansowanie , przepisami prawa i dokumentami programowymi;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jest uwzględniony w budżecie projektu i w zakresie rzeczowym projektu zawartym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we wniosku o dofinansowanie;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jest niezbędny do realizacji celu  projektu i został poniesiony w związku z realizacja projektu;</a:t>
            </a:r>
          </a:p>
          <a:p>
            <a:r>
              <a:rPr lang="pl-PL" sz="1400" dirty="0">
                <a:latin typeface="Lato"/>
              </a:rPr>
              <a:t>jest zgodny z innymi warunkami uznania go za wydatek kwalifikowalny określonymi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w Wytycznych, lub określonymi przez IZ PO w SZOOP, regulaminie konkursu lub dokumentacji dotyczącej projektów zgłaszanych w trybie pozakonkursowym;</a:t>
            </a:r>
          </a:p>
          <a:p>
            <a:r>
              <a:rPr lang="pl-PL" sz="1400" dirty="0">
                <a:latin typeface="Lato"/>
              </a:rPr>
              <a:t>został dokonany w sposób przejrzysty, racjonalny i efektywny, z zachowaniem zasad uzyskiwania najlepszych efektów z danych nakładów,;</a:t>
            </a:r>
          </a:p>
          <a:p>
            <a:r>
              <a:rPr lang="pl-PL" sz="1400" dirty="0">
                <a:latin typeface="Lato"/>
              </a:rPr>
              <a:t>został należycie udokumentowany;</a:t>
            </a:r>
          </a:p>
          <a:p>
            <a:r>
              <a:rPr lang="pl-PL" sz="1400" dirty="0">
                <a:latin typeface="Lato"/>
              </a:rPr>
              <a:t>dotyczy towarów dostarczonych lub usług wykonanych lub robót zrealizowanych;</a:t>
            </a:r>
          </a:p>
          <a:p>
            <a:r>
              <a:rPr lang="pl-PL" sz="1400" dirty="0">
                <a:latin typeface="Lato"/>
              </a:rPr>
              <a:t>jest poniesiony w terminie realizacji projektu mieszczącym się w ramach kwalifikowalności; </a:t>
            </a:r>
          </a:p>
          <a:p>
            <a:r>
              <a:rPr lang="pl-PL" sz="1400" dirty="0">
                <a:latin typeface="Lato"/>
              </a:rPr>
              <a:t>został wykazany we wniosku o płatność zgodnie z Wytycznymi w zakresie warunków gromadzenia i przekazywania danych w postaci elektronicznej i umową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o dofinansowanie, a zatem i </a:t>
            </a:r>
            <a:r>
              <a:rPr lang="pl-PL" sz="1400" i="1" dirty="0">
                <a:latin typeface="Lato"/>
              </a:rPr>
              <a:t>Instrukcją wypełniania wniosków o płatność .</a:t>
            </a:r>
          </a:p>
          <a:p>
            <a:endParaRPr lang="pl-PL" sz="1400" dirty="0"/>
          </a:p>
          <a:p>
            <a:endParaRPr lang="pl-PL" sz="1400" dirty="0"/>
          </a:p>
          <a:p>
            <a:endParaRPr lang="pl-PL" sz="1400" dirty="0"/>
          </a:p>
          <a:p>
            <a:pPr marL="0" indent="0">
              <a:buNone/>
            </a:pPr>
            <a:endParaRPr lang="pl-PL" sz="14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>
              <a:solidFill>
                <a:srgbClr val="636466"/>
              </a:solidFill>
              <a:latin typeface="Lato"/>
            </a:endParaRPr>
          </a:p>
        </p:txBody>
      </p:sp>
      <p:sp>
        <p:nvSpPr>
          <p:cNvPr id="7171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7272337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l-PL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Wytyczne Ministerstwa Infrastruktury i Rozwoju </a:t>
            </a:r>
          </a:p>
        </p:txBody>
      </p:sp>
    </p:spTree>
    <p:extLst>
      <p:ext uri="{BB962C8B-B14F-4D97-AF65-F5344CB8AC3E}">
        <p14:creationId xmlns:p14="http://schemas.microsoft.com/office/powerpoint/2010/main" val="3164859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196975"/>
            <a:ext cx="7561262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>
              <a:solidFill>
                <a:srgbClr val="636466"/>
              </a:solidFill>
              <a:latin typeface="Lato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r>
              <a:rPr lang="pl-PL" sz="1400" b="1" dirty="0">
                <a:latin typeface="Lato"/>
              </a:rPr>
              <a:t>Każdy</a:t>
            </a:r>
            <a:r>
              <a:rPr lang="pl-PL" sz="1400" dirty="0">
                <a:latin typeface="Lato"/>
              </a:rPr>
              <a:t> beneficjent jest </a:t>
            </a:r>
            <a:r>
              <a:rPr lang="pl-PL" sz="1400" b="1" dirty="0">
                <a:latin typeface="Lato"/>
              </a:rPr>
              <a:t>zobowiązany</a:t>
            </a:r>
            <a:r>
              <a:rPr lang="pl-PL" sz="1400" dirty="0">
                <a:latin typeface="Lato"/>
              </a:rPr>
              <a:t> do posiadania wyodrębnionego rachunku bankowego/subkonta/rachunku pomocniczego przeznaczonego do obsługi projektu oraz </a:t>
            </a:r>
            <a:br>
              <a:rPr lang="pl-PL" sz="1400" dirty="0">
                <a:latin typeface="Lato"/>
              </a:rPr>
            </a:br>
            <a:r>
              <a:rPr lang="pl-PL" sz="1400" dirty="0">
                <a:latin typeface="Lato"/>
              </a:rPr>
              <a:t>do ponoszenia wydatków </a:t>
            </a:r>
            <a:r>
              <a:rPr lang="pl-PL" sz="1400" b="1" dirty="0">
                <a:latin typeface="Lato"/>
              </a:rPr>
              <a:t>z wyodrębnionego rachunku bankowego</a:t>
            </a:r>
            <a:r>
              <a:rPr lang="pl-PL" sz="1400" dirty="0">
                <a:latin typeface="Lato"/>
              </a:rPr>
              <a:t>;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b="1" dirty="0">
                <a:latin typeface="Lato"/>
              </a:rPr>
              <a:t>wraz z pierwszym wnioskiem o płatność – </a:t>
            </a:r>
            <a:r>
              <a:rPr lang="pl-PL" sz="1400" dirty="0">
                <a:latin typeface="Lato"/>
              </a:rPr>
              <a:t>oświadczenie o numerze rachunku bankowym dla wydatków poniesionych przed podpisaniem umowy o dofinansowanie (</a:t>
            </a:r>
            <a:r>
              <a:rPr lang="pl-PL" sz="1400" i="1" dirty="0">
                <a:latin typeface="Lato"/>
              </a:rPr>
              <a:t>wzór oświadczenia stanowi załącznik do Instrukcji wypełniania wniosku o płatność</a:t>
            </a:r>
            <a:r>
              <a:rPr lang="pl-PL" sz="1400" dirty="0">
                <a:latin typeface="Lato"/>
              </a:rPr>
              <a:t>) oraz o rachunkach bankowych partnerów projektu (jeśli dotyczy);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w przypadku zmiany banku do obsługi projektu lub numeru rachunku bankowego beneficjent ma obowiązek powiadomić o tym </a:t>
            </a:r>
            <a:r>
              <a:rPr lang="pl-PL" sz="1400" b="1" dirty="0">
                <a:latin typeface="Lato"/>
              </a:rPr>
              <a:t>niezwłocznie</a:t>
            </a:r>
            <a:r>
              <a:rPr lang="pl-PL" sz="1400" dirty="0">
                <a:latin typeface="Lato"/>
              </a:rPr>
              <a:t> IZ RPO WSL i ponownie złożyć oświadczenie o zmianie rachunku bankowego wraz z dokumentem potwierdzającym;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/>
              </a:rPr>
              <a:t>Dopuszczalne jest stosowanie </a:t>
            </a:r>
            <a:r>
              <a:rPr lang="pl-PL" sz="1400" b="1" dirty="0">
                <a:latin typeface="Lato"/>
              </a:rPr>
              <a:t>tzw. rachunku bankowego transferowego </a:t>
            </a:r>
            <a:r>
              <a:rPr lang="pl-PL" sz="1400" dirty="0">
                <a:latin typeface="Lato"/>
              </a:rPr>
              <a:t>- IZ RPO WSL przekazuje beneficjentowi transze dofinansowania (zarówno zaliczki jak i refundacji). Otrzymane środki beneficjent zobowiązany jest przekazywać </a:t>
            </a:r>
            <a:r>
              <a:rPr lang="pl-PL" sz="1400" b="1" dirty="0">
                <a:latin typeface="Lato"/>
              </a:rPr>
              <a:t>bez zbędnej zwłoki </a:t>
            </a:r>
            <a:r>
              <a:rPr lang="pl-PL" sz="1400" dirty="0">
                <a:latin typeface="Lato"/>
              </a:rPr>
              <a:t>na wyodrębniony do obsługi projektu rachunek bankowy. </a:t>
            </a:r>
          </a:p>
        </p:txBody>
      </p:sp>
      <p:sp>
        <p:nvSpPr>
          <p:cNvPr id="7171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7272337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Rachunek bankowy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268760"/>
            <a:ext cx="7858125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b="1" dirty="0">
                <a:latin typeface="Lato" panose="020F0502020204030203"/>
                <a:cs typeface="Microsoft Sans Serif" panose="020B0604020202020204" pitchFamily="34" charset="0"/>
              </a:rPr>
              <a:t>Pierwszy wniosek o płatność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400" b="1" dirty="0">
              <a:solidFill>
                <a:srgbClr val="636466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dirty="0">
                <a:latin typeface="Lato" panose="020F0502020204030203"/>
                <a:cs typeface="Microsoft Sans Serif" panose="020B0604020202020204" pitchFamily="34" charset="0"/>
              </a:rPr>
              <a:t>Beneficjent ma obowiązek dołączyć: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 panose="020F0502020204030203"/>
                <a:cs typeface="Microsoft Sans Serif" panose="020B0604020202020204" pitchFamily="34" charset="0"/>
              </a:rPr>
              <a:t>Interpretację indywidualną Izby Skarbowej w zakresie możliwości (lub braku) odliczenia podatku VAT. W przypadku zaistnienia przesłanek, mogących mieć wpływ na ustalenia stanu faktycznego projektu lub okoliczności prawnych związanych z realizowanym projektem, Beneficjent powinien dostarczyć uaktualnioną interpretację indywidualną prawa podatkowego w ramach projektu;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 panose="020F0502020204030203"/>
                <a:cs typeface="Microsoft Sans Serif" panose="020B0604020202020204" pitchFamily="34" charset="0"/>
              </a:rPr>
              <a:t>Politykę rachunkowości, obowiązującą u Beneficjenta wraz z planem kont;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 panose="020F0502020204030203"/>
                <a:cs typeface="Microsoft Sans Serif" panose="020B0604020202020204" pitchFamily="34" charset="0"/>
              </a:rPr>
              <a:t>Oświadczenie Beneficjenta o sposobie wyodrębnienia kosztów w ramach projektu (np. numer kodu księgowego, numery kont analitycznych, słowny opis wyodrębnienia, itp.)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 panose="020F0502020204030203"/>
                <a:cs typeface="Microsoft Sans Serif" panose="020B0604020202020204" pitchFamily="34" charset="0"/>
              </a:rPr>
              <a:t>Oświadczenie o numerze rachunku bankowym, z którego ponoszono wydatki przed podpisaniem umowy o dofinansowanie;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Lato" panose="020F0502020204030203"/>
                <a:cs typeface="Microsoft Sans Serif" panose="020B0604020202020204" pitchFamily="34" charset="0"/>
              </a:rPr>
              <a:t>W przypadku projektów partnerskich oświadczenie partnerów o numerze rachunku bankowego, wyodrębnionego do obsługi projektu.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pl-PL" sz="1400" dirty="0"/>
          </a:p>
        </p:txBody>
      </p:sp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179388" y="692150"/>
            <a:ext cx="8137525" cy="36988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b="1" dirty="0">
                <a:solidFill>
                  <a:srgbClr val="636466"/>
                </a:solidFill>
                <a:latin typeface="Microsoft Sans Serif" pitchFamily="34" charset="0"/>
                <a:cs typeface="Microsoft Sans Serif" pitchFamily="34" charset="0"/>
              </a:rPr>
              <a:t>Wnioski o płatność RPO WSL 2014-2020 – dokumenty</a:t>
            </a:r>
          </a:p>
        </p:txBody>
      </p:sp>
    </p:spTree>
    <p:extLst>
      <p:ext uri="{BB962C8B-B14F-4D97-AF65-F5344CB8AC3E}">
        <p14:creationId xmlns:p14="http://schemas.microsoft.com/office/powerpoint/2010/main" val="3018674898"/>
      </p:ext>
    </p:extLst>
  </p:cSld>
  <p:clrMapOvr>
    <a:masterClrMapping/>
  </p:clrMapOvr>
</p:sld>
</file>

<file path=ppt/theme/theme1.xml><?xml version="1.0" encoding="utf-8"?>
<a:theme xmlns:a="http://schemas.openxmlformats.org/drawingml/2006/main" name="tlo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tlo1</Template>
  <TotalTime>2206</TotalTime>
  <Words>1871</Words>
  <Application>Microsoft Office PowerPoint</Application>
  <PresentationFormat>Pokaz na ekranie (4:3)</PresentationFormat>
  <Paragraphs>276</Paragraphs>
  <Slides>29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7" baseType="lpstr">
      <vt:lpstr>Arial</vt:lpstr>
      <vt:lpstr>Calibri</vt:lpstr>
      <vt:lpstr>Lato</vt:lpstr>
      <vt:lpstr>Microsoft Sans Serif</vt:lpstr>
      <vt:lpstr>Novecento wide Book</vt:lpstr>
      <vt:lpstr>Novecento wide Normal</vt:lpstr>
      <vt:lpstr>Wingdings</vt:lpstr>
      <vt:lpstr>tlo1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oem</dc:creator>
  <cp:lastModifiedBy>Dziedzina Ewelina</cp:lastModifiedBy>
  <cp:revision>132</cp:revision>
  <dcterms:created xsi:type="dcterms:W3CDTF">2015-09-10T13:33:51Z</dcterms:created>
  <dcterms:modified xsi:type="dcterms:W3CDTF">2019-11-26T08:49:06Z</dcterms:modified>
</cp:coreProperties>
</file>