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28"/>
  </p:notesMasterIdLst>
  <p:handoutMasterIdLst>
    <p:handoutMasterId r:id="rId29"/>
  </p:handoutMasterIdLst>
  <p:sldIdLst>
    <p:sldId id="256" r:id="rId5"/>
    <p:sldId id="318" r:id="rId6"/>
    <p:sldId id="350" r:id="rId7"/>
    <p:sldId id="330" r:id="rId8"/>
    <p:sldId id="357" r:id="rId9"/>
    <p:sldId id="331" r:id="rId10"/>
    <p:sldId id="355" r:id="rId11"/>
    <p:sldId id="332" r:id="rId12"/>
    <p:sldId id="333" r:id="rId13"/>
    <p:sldId id="356" r:id="rId14"/>
    <p:sldId id="334" r:id="rId15"/>
    <p:sldId id="335" r:id="rId16"/>
    <p:sldId id="347" r:id="rId17"/>
    <p:sldId id="344" r:id="rId18"/>
    <p:sldId id="360" r:id="rId19"/>
    <p:sldId id="361" r:id="rId20"/>
    <p:sldId id="337" r:id="rId21"/>
    <p:sldId id="363" r:id="rId22"/>
    <p:sldId id="338" r:id="rId23"/>
    <p:sldId id="340" r:id="rId24"/>
    <p:sldId id="354" r:id="rId25"/>
    <p:sldId id="341" r:id="rId26"/>
    <p:sldId id="276" r:id="rId27"/>
  </p:sldIdLst>
  <p:sldSz cx="9144000" cy="6858000" type="screen4x3"/>
  <p:notesSz cx="6724650" cy="97742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erpińska - Fojcik Patrycja" initials="S-FP" lastIdx="7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466"/>
    <a:srgbClr val="64644B"/>
    <a:srgbClr val="FEDA00"/>
    <a:srgbClr val="FFFFCC"/>
    <a:srgbClr val="FFFF99"/>
    <a:srgbClr val="FFFF66"/>
    <a:srgbClr val="BECB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86629" autoAdjust="0"/>
  </p:normalViewPr>
  <p:slideViewPr>
    <p:cSldViewPr>
      <p:cViewPr varScale="1">
        <p:scale>
          <a:sx n="101" d="100"/>
          <a:sy n="101" d="100"/>
        </p:scale>
        <p:origin x="-19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4748" cy="490822"/>
          </a:xfrm>
          <a:prstGeom prst="rect">
            <a:avLst/>
          </a:prstGeom>
        </p:spPr>
        <p:txBody>
          <a:bodyPr vert="horz" lIns="90206" tIns="45103" rIns="90206" bIns="45103" rtlCol="0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08332" y="1"/>
            <a:ext cx="2914748" cy="490822"/>
          </a:xfrm>
          <a:prstGeom prst="rect">
            <a:avLst/>
          </a:prstGeom>
        </p:spPr>
        <p:txBody>
          <a:bodyPr vert="horz" lIns="90206" tIns="45103" rIns="90206" bIns="45103" rtlCol="0"/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654E540-1B89-4DCD-AD05-928A0329AAAE}" type="datetimeFigureOut">
              <a:rPr lang="pl-PL"/>
              <a:pPr>
                <a:defRPr/>
              </a:pPr>
              <a:t>2019-10-09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283416"/>
            <a:ext cx="2914748" cy="490822"/>
          </a:xfrm>
          <a:prstGeom prst="rect">
            <a:avLst/>
          </a:prstGeom>
        </p:spPr>
        <p:txBody>
          <a:bodyPr vert="horz" lIns="90206" tIns="45103" rIns="90206" bIns="45103" rtlCol="0" anchor="b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08332" y="9283416"/>
            <a:ext cx="2914748" cy="490822"/>
          </a:xfrm>
          <a:prstGeom prst="rect">
            <a:avLst/>
          </a:prstGeom>
        </p:spPr>
        <p:txBody>
          <a:bodyPr vert="horz" wrap="square" lIns="90206" tIns="45103" rIns="90206" bIns="4510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A4A1FE2-0C51-4D0A-9A90-295333DB027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37043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748" cy="489259"/>
          </a:xfrm>
          <a:prstGeom prst="rect">
            <a:avLst/>
          </a:prstGeom>
        </p:spPr>
        <p:txBody>
          <a:bodyPr vert="horz" lIns="90206" tIns="45103" rIns="90206" bIns="45103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08332" y="0"/>
            <a:ext cx="2914748" cy="489259"/>
          </a:xfrm>
          <a:prstGeom prst="rect">
            <a:avLst/>
          </a:prstGeom>
        </p:spPr>
        <p:txBody>
          <a:bodyPr vert="horz" lIns="90206" tIns="45103" rIns="90206" bIns="45103" rtlCol="0"/>
          <a:lstStyle>
            <a:lvl1pPr algn="r">
              <a:defRPr sz="1200"/>
            </a:lvl1pPr>
          </a:lstStyle>
          <a:p>
            <a:fld id="{67BA2927-D5D6-4209-892C-2360465E2678}" type="datetimeFigureOut">
              <a:rPr lang="pl-PL" smtClean="0"/>
              <a:t>2019-10-09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06" tIns="45103" rIns="90206" bIns="45103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2151" y="4642490"/>
            <a:ext cx="5380348" cy="4398641"/>
          </a:xfrm>
          <a:prstGeom prst="rect">
            <a:avLst/>
          </a:prstGeom>
        </p:spPr>
        <p:txBody>
          <a:bodyPr vert="horz" lIns="90206" tIns="45103" rIns="90206" bIns="45103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283417"/>
            <a:ext cx="2914748" cy="489258"/>
          </a:xfrm>
          <a:prstGeom prst="rect">
            <a:avLst/>
          </a:prstGeom>
        </p:spPr>
        <p:txBody>
          <a:bodyPr vert="horz" lIns="90206" tIns="45103" rIns="90206" bIns="45103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08332" y="9283417"/>
            <a:ext cx="2914748" cy="489258"/>
          </a:xfrm>
          <a:prstGeom prst="rect">
            <a:avLst/>
          </a:prstGeom>
        </p:spPr>
        <p:txBody>
          <a:bodyPr vert="horz" lIns="90206" tIns="45103" rIns="90206" bIns="45103" rtlCol="0" anchor="b"/>
          <a:lstStyle>
            <a:lvl1pPr algn="r">
              <a:defRPr sz="1200"/>
            </a:lvl1pPr>
          </a:lstStyle>
          <a:p>
            <a:fld id="{152B7249-5116-4F80-831C-8989ADB7A6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1077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B7249-5116-4F80-831C-8989ADB7A654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8207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Najczęściej pojawiające się błędy są w zasadzie konkurencyjności, gdzie nakładana jest korekta finansowa:</a:t>
            </a:r>
          </a:p>
          <a:p>
            <a:pPr marL="171450" indent="-171450">
              <a:buFontTx/>
              <a:buChar char="-"/>
            </a:pPr>
            <a:r>
              <a:rPr lang="pl-PL" dirty="0" smtClean="0"/>
              <a:t>Zawężenie rynku</a:t>
            </a:r>
            <a:r>
              <a:rPr lang="pl-PL" baseline="0" dirty="0" smtClean="0"/>
              <a:t> – skrócenie okresu składania ofert (o kilka godzin),</a:t>
            </a:r>
            <a:r>
              <a:rPr lang="pl-PL" dirty="0" smtClean="0"/>
              <a:t> </a:t>
            </a:r>
          </a:p>
          <a:p>
            <a:pPr marL="171450" indent="-171450">
              <a:buFontTx/>
              <a:buChar char="-"/>
            </a:pPr>
            <a:r>
              <a:rPr lang="pl-PL" dirty="0" smtClean="0"/>
              <a:t>dyskryminujące warunki udziału w postępowaniu, </a:t>
            </a:r>
          </a:p>
          <a:p>
            <a:pPr marL="171450" indent="-171450">
              <a:buFontTx/>
              <a:buChar char="-"/>
            </a:pPr>
            <a:r>
              <a:rPr lang="pl-PL" dirty="0" smtClean="0"/>
              <a:t>kryteria ofert</a:t>
            </a:r>
            <a:r>
              <a:rPr lang="pl-PL" baseline="0" dirty="0" smtClean="0"/>
              <a:t> były nieadekwatne do przedmiotu zamówienia, </a:t>
            </a:r>
          </a:p>
          <a:p>
            <a:pPr marL="171450" indent="-171450">
              <a:buFontTx/>
              <a:buChar char="-"/>
            </a:pPr>
            <a:r>
              <a:rPr lang="pl-PL" baseline="0" dirty="0" smtClean="0"/>
              <a:t>sztuczny podział zamówienia aby uniknąć wejścia w procedurę.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B7249-5116-4F80-831C-8989ADB7A654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2257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B7F07-F2B1-465B-B5D6-289C20564C98}" type="datetimeFigureOut">
              <a:rPr lang="pl-PL"/>
              <a:pPr>
                <a:defRPr/>
              </a:pPr>
              <a:t>2019-10-09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932B9-E6B3-49BD-ADFA-1106D28F866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65170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DCD91-C5BB-44A5-B7ED-BDB91880D112}" type="datetimeFigureOut">
              <a:rPr lang="pl-PL"/>
              <a:pPr>
                <a:defRPr/>
              </a:pPr>
              <a:t>2019-10-09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03077-57F4-4E8D-9DF1-0DD029D60FC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62394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6C9D2-CD7D-40E8-B462-21596E3A4188}" type="datetimeFigureOut">
              <a:rPr lang="pl-PL"/>
              <a:pPr>
                <a:defRPr/>
              </a:pPr>
              <a:t>2019-10-09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C9B25-41B3-4E95-B3F2-AC21B16758B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36323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6B149-3604-4DD4-ACA7-193F49A49294}" type="datetimeFigureOut">
              <a:rPr lang="pl-PL"/>
              <a:pPr>
                <a:defRPr/>
              </a:pPr>
              <a:t>2019-10-09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3FF89-390E-42F3-A196-A14B4147BA6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6671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8E4E3-FB82-4FD0-952D-88D371DEBFDB}" type="datetimeFigureOut">
              <a:rPr lang="pl-PL"/>
              <a:pPr>
                <a:defRPr/>
              </a:pPr>
              <a:t>2019-10-09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0192D-CE06-4D7E-9882-C0E855C2577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41767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AC632-0481-4BA3-8BE5-343917FA1564}" type="datetimeFigureOut">
              <a:rPr lang="pl-PL"/>
              <a:pPr>
                <a:defRPr/>
              </a:pPr>
              <a:t>2019-10-09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B483C-89B8-4885-A11E-C30CA632E8F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07286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BF1B1-D8E1-47CC-BE78-94962DFFABD5}" type="datetimeFigureOut">
              <a:rPr lang="pl-PL"/>
              <a:pPr>
                <a:defRPr/>
              </a:pPr>
              <a:t>2019-10-09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EE2AB-2855-490B-BF49-6B9C27C667E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60272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8B9E6-4CD4-4396-81EF-9F316D310DC0}" type="datetimeFigureOut">
              <a:rPr lang="pl-PL"/>
              <a:pPr>
                <a:defRPr/>
              </a:pPr>
              <a:t>2019-10-09</a:t>
            </a:fld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959B0-C5F9-4387-9C46-3D24CD7BC02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85163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C9BDC-D8B8-4297-B680-42F82BBA6BAD}" type="datetimeFigureOut">
              <a:rPr lang="pl-PL"/>
              <a:pPr>
                <a:defRPr/>
              </a:pPr>
              <a:t>2019-10-09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E2EA5-F53F-42DC-BF9F-79549CD7D1E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77183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229D3-B20A-4604-986D-F235568307B6}" type="datetimeFigureOut">
              <a:rPr lang="pl-PL"/>
              <a:pPr>
                <a:defRPr/>
              </a:pPr>
              <a:t>2019-10-09</a:t>
            </a:fld>
            <a:endParaRPr lang="pl-P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46A3B-44D4-43A5-A0DB-C113FEC652A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6123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D1D76-59A9-4D0D-A918-A524FC3842A4}" type="datetimeFigureOut">
              <a:rPr lang="pl-PL"/>
              <a:pPr>
                <a:defRPr/>
              </a:pPr>
              <a:t>2019-10-09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CBAA2-7974-45DD-A9C7-1A247686225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86345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pl-P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C2FF6-EF37-4D0B-8334-B2B890507872}" type="datetimeFigureOut">
              <a:rPr lang="pl-PL"/>
              <a:pPr>
                <a:defRPr/>
              </a:pPr>
              <a:t>2019-10-09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D5BCC-026D-495B-8F65-F9268839700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77946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title style</a:t>
            </a:r>
            <a:endParaRPr lang="pl-PL" altLang="pl-PL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text styles</a:t>
            </a:r>
          </a:p>
          <a:p>
            <a:pPr lvl="1"/>
            <a:r>
              <a:rPr lang="en-US" altLang="pl-PL" smtClean="0"/>
              <a:t>Second level</a:t>
            </a:r>
          </a:p>
          <a:p>
            <a:pPr lvl="2"/>
            <a:r>
              <a:rPr lang="en-US" altLang="pl-PL" smtClean="0"/>
              <a:t>Third level</a:t>
            </a:r>
          </a:p>
          <a:p>
            <a:pPr lvl="3"/>
            <a:r>
              <a:rPr lang="en-US" altLang="pl-PL" smtClean="0"/>
              <a:t>Fourth level</a:t>
            </a:r>
          </a:p>
          <a:p>
            <a:pPr lvl="4"/>
            <a:r>
              <a:rPr lang="en-US" altLang="pl-PL" smtClean="0"/>
              <a:t>Fifth level</a:t>
            </a:r>
            <a:endParaRPr lang="pl-PL" altLang="pl-P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ED32F2-E493-4B38-9F8D-EDA2835CD80A}" type="datetimeFigureOut">
              <a:rPr lang="pl-PL"/>
              <a:pPr>
                <a:defRPr/>
              </a:pPr>
              <a:t>2019-10-09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782E375-0632-48B4-A941-136DF69F3BC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hyperlink" Target="http://www.rpo.slaskie.pl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oem\Dropbox\musk grafika\107_Urząd RPO\logo RZŚ\JPG\RZŚ_podstawow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549275"/>
            <a:ext cx="1000125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C:\Users\oem\Desktop\RZŚ_negaty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3402013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3131840" y="1298575"/>
            <a:ext cx="5616624" cy="2709973"/>
          </a:xfrm>
          <a:prstGeom prst="rect">
            <a:avLst/>
          </a:prstGeom>
          <a:noFill/>
          <a:ln w="28575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endParaRPr lang="pl-PL" sz="2250" b="1" dirty="0" smtClean="0">
              <a:latin typeface="+mj-lt"/>
            </a:endParaRPr>
          </a:p>
          <a:p>
            <a:pPr algn="ctr">
              <a:buNone/>
            </a:pPr>
            <a:r>
              <a:rPr lang="pl-PL" sz="2250" b="1" dirty="0" smtClean="0">
                <a:latin typeface="+mj-lt"/>
              </a:rPr>
              <a:t>Zmiany w Wytycznych w zakresie kwalifikowalności wydatków w ramach EFRR, EFS oraz FS na lata 2014-2020.</a:t>
            </a:r>
          </a:p>
          <a:p>
            <a:pPr algn="ctr">
              <a:buNone/>
            </a:pPr>
            <a:endParaRPr lang="pl-PL" sz="2250" dirty="0">
              <a:latin typeface="+mj-lt"/>
            </a:endParaRPr>
          </a:p>
          <a:p>
            <a:pPr algn="ctr">
              <a:buNone/>
            </a:pPr>
            <a:endParaRPr lang="pl-PL" sz="2250" dirty="0" smtClean="0">
              <a:latin typeface="+mj-lt"/>
            </a:endParaRPr>
          </a:p>
          <a:p>
            <a:pPr algn="ctr">
              <a:buNone/>
            </a:pPr>
            <a:r>
              <a:rPr lang="pl-PL" sz="1800" i="1" dirty="0" smtClean="0">
                <a:latin typeface="+mj-lt"/>
              </a:rPr>
              <a:t>22 sierpnia 2019r. </a:t>
            </a: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7824" y="5589240"/>
            <a:ext cx="5760640" cy="639254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3995936" y="5085184"/>
            <a:ext cx="3456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Sala Kolumnowa, dnia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09.10.2019r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55576" y="548680"/>
            <a:ext cx="7848872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800"/>
              </a:spcAft>
              <a:defRPr/>
            </a:pPr>
            <a:r>
              <a:rPr lang="pl-PL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Lato"/>
              </a:rPr>
              <a:t>Zmiana Taryfikatora</a:t>
            </a:r>
          </a:p>
          <a:p>
            <a:pPr fontAlgn="auto">
              <a:spcBef>
                <a:spcPts val="0"/>
              </a:spcBef>
              <a:spcAft>
                <a:spcPts val="800"/>
              </a:spcAft>
              <a:defRPr/>
            </a:pP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/>
                <a:ea typeface="Calibri"/>
                <a:cs typeface="Times New Roman"/>
              </a:rPr>
              <a:t>28 sierpnia 2019 r. została przyjęta przez Zarząd Województwa Śląskiego  aktualizacja Wykazu dopuszczalnych stawek dla towarów i usług „Taryfikator”</a:t>
            </a:r>
          </a:p>
          <a:p>
            <a:pPr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/>
                <a:ea typeface="Calibri"/>
                <a:cs typeface="Times New Roman"/>
              </a:rPr>
              <a:t>Zmiany obejmują:</a:t>
            </a:r>
          </a:p>
          <a:p>
            <a:pPr marL="342900" indent="-342900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Symbol"/>
              <a:buChar char=""/>
              <a:defRPr/>
            </a:pP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/>
                <a:ea typeface="Calibri"/>
                <a:cs typeface="Times New Roman"/>
              </a:rPr>
              <a:t>dostosowanie stawek wynagrodzeń: psychologa, asystenta osobistego, opiekunki do dziecka do lat 7, opiekuna osoby zależnej/ niesamodzielnej do aktualnie obowiązujących cen rynkowych</a:t>
            </a:r>
          </a:p>
          <a:p>
            <a:pPr marL="342900" indent="-342900" eaLnBrk="1" hangingPunct="1">
              <a:lnSpc>
                <a:spcPct val="115000"/>
              </a:lnSpc>
              <a:spcAft>
                <a:spcPts val="1000"/>
              </a:spcAft>
              <a:buFont typeface="Symbol"/>
              <a:buChar char=""/>
              <a:defRPr/>
            </a:pP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/>
                <a:ea typeface="Calibri"/>
                <a:cs typeface="Times New Roman"/>
              </a:rPr>
              <a:t>usunięcie z dokumentu sprzętów o niskiej wartości</a:t>
            </a:r>
          </a:p>
          <a:p>
            <a:pPr marL="342900" indent="-342900" eaLnBrk="1" hangingPunct="1">
              <a:lnSpc>
                <a:spcPct val="115000"/>
              </a:lnSpc>
              <a:spcAft>
                <a:spcPts val="1000"/>
              </a:spcAft>
              <a:buFont typeface="Symbol"/>
              <a:buChar char=""/>
              <a:defRPr/>
            </a:pP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/>
                <a:ea typeface="Calibri"/>
                <a:cs typeface="Times New Roman"/>
              </a:rPr>
              <a:t>zmianę stawek dla następującego sprzętu:</a:t>
            </a:r>
          </a:p>
          <a:p>
            <a:pPr marL="342900" indent="-342900" algn="just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/>
                <a:ea typeface="Calibri"/>
                <a:cs typeface="Times New Roman"/>
              </a:rPr>
              <a:t>urządzenie wielofunkcyjne - w wysokości </a:t>
            </a:r>
            <a:r>
              <a:rPr lang="pl-PL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/>
                <a:ea typeface="Calibri"/>
                <a:cs typeface="Times New Roman"/>
              </a:rPr>
              <a:t>2 233,00 PLN</a:t>
            </a:r>
          </a:p>
          <a:p>
            <a:pPr marL="342900" indent="-342900" algn="just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/>
                <a:ea typeface="Calibri"/>
                <a:cs typeface="Times New Roman"/>
              </a:rPr>
              <a:t>zestaw komputerowy z oprogramowaniem - w wysokości </a:t>
            </a:r>
            <a:r>
              <a:rPr lang="pl-PL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/>
                <a:ea typeface="Calibri"/>
                <a:cs typeface="Times New Roman"/>
              </a:rPr>
              <a:t>4 770,00 PLN</a:t>
            </a:r>
          </a:p>
          <a:p>
            <a:pPr marL="342900" indent="-342900" algn="just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/>
                <a:ea typeface="Calibri"/>
                <a:cs typeface="Times New Roman"/>
              </a:rPr>
              <a:t>laptop z oprogramowaniem w wysokości - </a:t>
            </a:r>
            <a:r>
              <a:rPr lang="pl-PL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/>
                <a:ea typeface="Calibri"/>
                <a:cs typeface="Times New Roman"/>
              </a:rPr>
              <a:t>3 961,00 PLN</a:t>
            </a:r>
          </a:p>
          <a:p>
            <a:pPr marL="342900" indent="-342900" algn="just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/>
                <a:ea typeface="Calibri"/>
                <a:cs typeface="Times New Roman"/>
              </a:rPr>
              <a:t>tablica interaktywna (z oprogramowaniem, sprzętem i usługą szkolenia </a:t>
            </a:r>
            <a:b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/>
                <a:ea typeface="Calibri"/>
                <a:cs typeface="Times New Roman"/>
              </a:rPr>
            </a:b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/>
                <a:ea typeface="Calibri"/>
                <a:cs typeface="Times New Roman"/>
              </a:rPr>
              <a:t>w zakresie użytkowania) - w wysokości </a:t>
            </a:r>
            <a:r>
              <a:rPr lang="pl-PL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/>
                <a:ea typeface="Calibri"/>
                <a:cs typeface="Times New Roman"/>
              </a:rPr>
              <a:t>8 730,00 PLN</a:t>
            </a:r>
            <a:endParaRPr lang="pl-PL" kern="0" dirty="0">
              <a:solidFill>
                <a:schemeClr val="tx1">
                  <a:lumMod val="85000"/>
                  <a:lumOff val="15000"/>
                </a:schemeClr>
              </a:solidFill>
              <a:latin typeface="Lato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l-PL" kern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263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36070" y="3147939"/>
            <a:ext cx="8136904" cy="954107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2800" b="1" dirty="0">
                <a:latin typeface="+mn-lt"/>
              </a:rPr>
              <a:t>w</a:t>
            </a:r>
            <a:r>
              <a:rPr lang="pl-PL" altLang="pl-PL" sz="2800" b="1" dirty="0" smtClean="0">
                <a:latin typeface="+mn-lt"/>
              </a:rPr>
              <a:t> każdą środę w godzinach od 10.00 – 14.00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2800" b="1" dirty="0" smtClean="0">
                <a:latin typeface="+mn-lt"/>
              </a:rPr>
              <a:t>Telefon kontaktowy: /32/774-07-07</a:t>
            </a:r>
            <a:endParaRPr lang="pl-PL" altLang="pl-PL" sz="2800" dirty="0">
              <a:latin typeface="+mn-lt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687378" y="1412776"/>
            <a:ext cx="7634287" cy="574516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Porady </a:t>
            </a:r>
            <a:r>
              <a:rPr lang="pl-PL" altLang="pl-PL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ws</a:t>
            </a:r>
            <a:r>
              <a:rPr lang="pl-PL" altLang="pl-P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zamówień publicznych </a:t>
            </a:r>
            <a:endParaRPr lang="pl-PL" altLang="pl-PL" sz="1800" b="1" baseline="30000" dirty="0">
              <a:latin typeface="Novecento wide Normal" panose="00000505000000000000" pitchFamily="50" charset="-1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500" b="1" baseline="30000" dirty="0">
              <a:latin typeface="Novecento wide Normal" panose="00000505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412009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65854" y="1912963"/>
            <a:ext cx="8136904" cy="4524315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l-PL" altLang="pl-PL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1) Koszty </a:t>
            </a:r>
            <a:r>
              <a:rPr lang="pl-PL" altLang="pl-PL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bezpośrednie projektu, którego kwota dofinansowania wyrażona w PLN nie przekracza równowartości 100 tys. Euro, rozliczane są w całości uproszczonymi </a:t>
            </a:r>
            <a:r>
              <a:rPr lang="pl-PL" altLang="pl-PL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metodami.</a:t>
            </a:r>
            <a:endParaRPr lang="pl-PL" altLang="pl-PL" sz="2400" i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pl-PL" altLang="pl-PL" sz="2400" b="1" dirty="0" smtClean="0">
              <a:latin typeface="+mn-lt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pl-PL" altLang="pl-PL" sz="2400" b="1" dirty="0" smtClean="0">
                <a:latin typeface="+mn-lt"/>
              </a:rPr>
              <a:t>Zmiany:</a:t>
            </a:r>
          </a:p>
          <a:p>
            <a:pPr marL="342900" indent="-342900" eaLnBrk="1" hangingPunct="1">
              <a:spcBef>
                <a:spcPct val="0"/>
              </a:spcBef>
            </a:pPr>
            <a:r>
              <a:rPr lang="pl-PL" alt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obowiązek   </a:t>
            </a:r>
            <a:r>
              <a:rPr lang="pl-PL" alt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stosowania </a:t>
            </a:r>
            <a:r>
              <a:rPr lang="pl-PL" alt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uproszczonych </a:t>
            </a:r>
            <a:r>
              <a:rPr lang="pl-PL" alt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metod rozliczania wydatków w przypadku projektów </a:t>
            </a:r>
            <a:r>
              <a:rPr lang="pl-PL" altLang="pl-PL" sz="24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o dofinansowaniu </a:t>
            </a:r>
            <a:r>
              <a:rPr lang="pl-PL" alt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/>
            </a:r>
            <a:br>
              <a:rPr lang="pl-PL" alt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</a:br>
            <a:r>
              <a:rPr lang="pl-PL" alt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do </a:t>
            </a:r>
            <a:r>
              <a:rPr lang="pl-PL" alt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100 000 </a:t>
            </a:r>
            <a:r>
              <a:rPr lang="pl-PL" alt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Euro</a:t>
            </a:r>
          </a:p>
          <a:p>
            <a:pPr marL="342900" indent="-342900" eaLnBrk="1" hangingPunct="1">
              <a:spcBef>
                <a:spcPct val="0"/>
              </a:spcBef>
            </a:pPr>
            <a:r>
              <a:rPr lang="pl-PL" alt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100 000 Euro dotyczy </a:t>
            </a:r>
            <a:r>
              <a:rPr lang="pl-PL" altLang="pl-PL" sz="2400" b="1" dirty="0" smtClean="0">
                <a:latin typeface="+mn-lt"/>
              </a:rPr>
              <a:t>wartości kwoty dofinansowania </a:t>
            </a:r>
            <a:r>
              <a:rPr lang="pl-PL" alt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projektu </a:t>
            </a:r>
            <a:r>
              <a:rPr lang="pl-PL" altLang="pl-PL" sz="2400" b="1" dirty="0" smtClean="0">
                <a:latin typeface="+mn-lt"/>
              </a:rPr>
              <a:t>czyli EFS i BP </a:t>
            </a:r>
            <a:r>
              <a:rPr lang="pl-PL" alt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– w Wytycznych z dnia 19.07.2017r. wartość dotyczyła wkładu publicznego (środków publicznych), czyli EFS, BP i </a:t>
            </a:r>
            <a:r>
              <a:rPr lang="pl-PL" altLang="pl-PL" sz="24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JST</a:t>
            </a:r>
            <a:endParaRPr lang="pl-PL" altLang="pl-PL" sz="2400" u="sng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465854" y="476672"/>
            <a:ext cx="8136904" cy="1436291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Rozdział 8, pkt 8.5 pozostałe uproszczone metody rozliczania wydatków w projektach finansowanych </a:t>
            </a:r>
            <a:br>
              <a:rPr lang="pl-PL" altLang="pl-P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pl-PL" altLang="pl-P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z EFS</a:t>
            </a:r>
            <a:endParaRPr lang="pl-PL" altLang="pl-PL" sz="1800" b="1" baseline="30000" dirty="0">
              <a:latin typeface="Novecento wide Normal" panose="00000505000000000000" pitchFamily="50" charset="-1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500" b="1" baseline="30000" dirty="0">
              <a:latin typeface="Novecento wide Normal" panose="00000505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3334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65854" y="1909573"/>
            <a:ext cx="8136904" cy="3693319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l-PL" altLang="pl-PL" sz="2400" b="1" dirty="0" smtClean="0">
                <a:latin typeface="+mn-lt"/>
              </a:rPr>
              <a:t>Zmiany:</a:t>
            </a:r>
          </a:p>
          <a:p>
            <a:pPr eaLnBrk="1" hangingPunct="1">
              <a:spcBef>
                <a:spcPct val="0"/>
              </a:spcBef>
              <a:buNone/>
            </a:pPr>
            <a:endParaRPr lang="pl-PL" altLang="pl-PL" sz="900" b="1" dirty="0" smtClean="0">
              <a:latin typeface="+mn-lt"/>
            </a:endParaRPr>
          </a:p>
          <a:p>
            <a:pPr marL="342900" indent="-342900" eaLnBrk="1" hangingPunct="1">
              <a:spcBef>
                <a:spcPct val="0"/>
              </a:spcBef>
            </a:pPr>
            <a:r>
              <a:rPr lang="pl-PL" alt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wymóg </a:t>
            </a:r>
            <a:r>
              <a:rPr lang="pl-PL" alt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podziału konkursów w ramach </a:t>
            </a:r>
            <a:r>
              <a:rPr lang="pl-PL" alt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EFS na </a:t>
            </a:r>
            <a:r>
              <a:rPr lang="pl-PL" alt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nabory, w których przyjmowane są wyłącznie projekty poniżej równowartości 100 tys. </a:t>
            </a:r>
            <a:r>
              <a:rPr lang="pl-PL" alt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Euro (uproszczone metody), </a:t>
            </a:r>
            <a:r>
              <a:rPr lang="pl-PL" alt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 takie, w których przyjmowane są wyłącznie projekty powyżej tej </a:t>
            </a:r>
            <a:r>
              <a:rPr lang="pl-PL" alt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kwoty.</a:t>
            </a:r>
          </a:p>
          <a:p>
            <a:pPr eaLnBrk="1" hangingPunct="1">
              <a:spcBef>
                <a:spcPct val="0"/>
              </a:spcBef>
              <a:buNone/>
            </a:pPr>
            <a:endParaRPr lang="pl-PL" altLang="pl-PL" sz="9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342900" indent="-342900" eaLnBrk="1" hangingPunct="1">
              <a:spcBef>
                <a:spcPct val="0"/>
              </a:spcBef>
            </a:pPr>
            <a:r>
              <a:rPr lang="pl-PL" alt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Stanowisko IZ RPO – od 25.10.2019r. po akceptacji kryteriów przez Komitet Monitorujący ogłaszane konkursy według nowych Wytycznych. </a:t>
            </a: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539552" y="838260"/>
            <a:ext cx="8063206" cy="574516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U</a:t>
            </a:r>
            <a:r>
              <a:rPr lang="pl-PL" altLang="pl-P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proszczone metody rozliczania wydatków</a:t>
            </a:r>
            <a:endParaRPr lang="pl-PL" altLang="pl-PL" sz="1800" b="1" baseline="30000" dirty="0">
              <a:latin typeface="Novecento wide Normal" panose="00000505000000000000" pitchFamily="50" charset="-1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500" b="1" baseline="30000" dirty="0">
              <a:latin typeface="Novecento wide Normal" panose="00000505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58484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65854" y="2048073"/>
            <a:ext cx="8136904" cy="3416320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2400" b="1" u="sng" dirty="0">
                <a:latin typeface="+mn-lt"/>
              </a:rPr>
              <a:t>8.5.2 Kwoty </a:t>
            </a:r>
            <a:r>
              <a:rPr lang="pl-PL" altLang="pl-PL" sz="2400" b="1" u="sng" dirty="0" smtClean="0">
                <a:latin typeface="+mn-lt"/>
              </a:rPr>
              <a:t>ryczałtowe</a:t>
            </a:r>
          </a:p>
          <a:p>
            <a:pPr eaLnBrk="1" hangingPunct="1">
              <a:spcBef>
                <a:spcPct val="0"/>
              </a:spcBef>
              <a:buNone/>
            </a:pPr>
            <a:endParaRPr lang="pl-PL" altLang="pl-PL" sz="2400" b="1" u="sng" dirty="0">
              <a:latin typeface="+mn-lt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pl-PL" alt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4</a:t>
            </a:r>
            <a:r>
              <a:rPr lang="pl-PL" alt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) w</a:t>
            </a:r>
            <a:r>
              <a:rPr lang="pl-PL" alt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  <a:r>
              <a:rPr lang="pl-PL" alt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ramach kwoty ryczałtowej wydatki objęte cross-</a:t>
            </a:r>
            <a:r>
              <a:rPr lang="pl-PL" altLang="pl-PL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financingiem</a:t>
            </a:r>
            <a:r>
              <a:rPr lang="pl-PL" alt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, o którym </a:t>
            </a:r>
            <a:r>
              <a:rPr lang="pl-PL" alt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mowa w </a:t>
            </a:r>
            <a:r>
              <a:rPr lang="pl-PL" alt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podrozdziale 8.6, wydatki przeznaczone na zakup środków trwałych oraz inne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pl-PL" alt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wydatki objęte limitami, o których mowa w Wytycznych lub </a:t>
            </a:r>
            <a:r>
              <a:rPr lang="pl-PL" alt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umowie o </a:t>
            </a:r>
            <a:r>
              <a:rPr lang="pl-PL" alt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dofinansowanie projektu wykazywane są we wniosku o płatność </a:t>
            </a:r>
            <a:r>
              <a:rPr lang="pl-PL" altLang="pl-PL" sz="2400" b="1" dirty="0">
                <a:latin typeface="+mn-lt"/>
              </a:rPr>
              <a:t>w </a:t>
            </a:r>
            <a:r>
              <a:rPr lang="pl-PL" altLang="pl-PL" sz="2400" b="1" dirty="0" smtClean="0">
                <a:latin typeface="+mn-lt"/>
              </a:rPr>
              <a:t>wysokości określonej </a:t>
            </a:r>
            <a:r>
              <a:rPr lang="pl-PL" altLang="pl-PL" sz="2400" b="1" dirty="0">
                <a:latin typeface="+mn-lt"/>
              </a:rPr>
              <a:t>w zatwierdzonym wniosku o dofinansowanie projektu.</a:t>
            </a:r>
            <a:endParaRPr lang="pl-PL" altLang="pl-PL" sz="2400" b="1" dirty="0" smtClean="0">
              <a:latin typeface="+mn-lt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465854" y="980728"/>
            <a:ext cx="8165241" cy="574516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U</a:t>
            </a:r>
            <a:r>
              <a:rPr lang="pl-PL" altLang="pl-P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proszczone metody rozliczania wydatków</a:t>
            </a:r>
            <a:endParaRPr lang="pl-PL" altLang="pl-PL" sz="1800" b="1" baseline="30000" dirty="0">
              <a:latin typeface="Novecento wide Normal" panose="00000505000000000000" pitchFamily="50" charset="-1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500" b="1" baseline="30000" dirty="0">
              <a:latin typeface="Novecento wide Normal" panose="00000505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33549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10343" y="1703567"/>
            <a:ext cx="8136904" cy="4293483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defPPr>
              <a:defRPr lang="pl-PL"/>
            </a:defPPr>
            <a:lvl1pPr eaLnBrk="1" hangingPunct="1">
              <a:buFont typeface="Arial" panose="020B0604020202020204" pitchFamily="34" charset="0"/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/>
            </a:lvl9pPr>
          </a:lstStyle>
          <a:p>
            <a:r>
              <a:rPr lang="pl-PL" altLang="pl-PL" dirty="0" smtClean="0"/>
              <a:t>W </a:t>
            </a:r>
            <a:r>
              <a:rPr lang="pl-PL" altLang="pl-PL" dirty="0"/>
              <a:t>przypadku </a:t>
            </a:r>
            <a:r>
              <a:rPr lang="pl-PL" altLang="pl-PL" dirty="0" smtClean="0"/>
              <a:t>projektów </a:t>
            </a:r>
            <a:r>
              <a:rPr lang="pl-PL" altLang="pl-PL" b="1" dirty="0" smtClean="0"/>
              <a:t>współfinansowanych ze  środków EFS </a:t>
            </a:r>
            <a:r>
              <a:rPr lang="pl-PL" altLang="pl-PL" dirty="0"/>
              <a:t>cross-</a:t>
            </a:r>
            <a:r>
              <a:rPr lang="pl-PL" altLang="pl-PL" dirty="0" err="1"/>
              <a:t>financing</a:t>
            </a:r>
            <a:r>
              <a:rPr lang="pl-PL" altLang="pl-PL" dirty="0"/>
              <a:t> może dotyczyć wyłącznie</a:t>
            </a:r>
            <a:r>
              <a:rPr lang="pl-PL" altLang="pl-PL" dirty="0" smtClean="0"/>
              <a:t>:</a:t>
            </a:r>
          </a:p>
          <a:p>
            <a:r>
              <a:rPr lang="pl-PL" altLang="pl-PL" dirty="0"/>
              <a:t>a) zakupu nieruchomości,</a:t>
            </a:r>
          </a:p>
          <a:p>
            <a:r>
              <a:rPr lang="pl-PL" altLang="pl-PL" dirty="0"/>
              <a:t>b) zakupu infrastruktury, przy czym poprzez infrastrukturę rozumie się elementy nieprzenośne, na stałe przytwierdzone do nieruchomości, np. wykonanie podjazdu do budynku, zainstalowanie windy w budynku,</a:t>
            </a:r>
          </a:p>
          <a:p>
            <a:r>
              <a:rPr lang="pl-PL" altLang="pl-PL" b="1" dirty="0">
                <a:solidFill>
                  <a:schemeClr val="tx1"/>
                </a:solidFill>
              </a:rPr>
              <a:t>c) </a:t>
            </a:r>
            <a:r>
              <a:rPr lang="pl-PL" altLang="pl-PL" dirty="0"/>
              <a:t>dostosowania lub adaptacji (prace remontowo-wykończeniowe) budynków i pomieszczeń, </a:t>
            </a:r>
            <a:r>
              <a:rPr lang="pl-PL" altLang="pl-PL" b="1" dirty="0">
                <a:solidFill>
                  <a:schemeClr val="tx1"/>
                </a:solidFill>
              </a:rPr>
              <a:t>w tym wydatków niezbędnych do przeprowadzenia tych prac i wchodzących w ich zakres</a:t>
            </a:r>
            <a:r>
              <a:rPr lang="pl-PL" altLang="pl-PL" b="1" dirty="0" smtClean="0">
                <a:solidFill>
                  <a:schemeClr val="tx1"/>
                </a:solidFill>
              </a:rPr>
              <a:t>.</a:t>
            </a:r>
          </a:p>
          <a:p>
            <a:endParaRPr lang="pl-PL" altLang="pl-PL" sz="900" b="1" dirty="0" smtClean="0">
              <a:solidFill>
                <a:schemeClr val="tx1"/>
              </a:solidFill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539552" y="476672"/>
            <a:ext cx="8064896" cy="523220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l-PL" altLang="pl-P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Rozdział 8, pkt 8.6 cross-</a:t>
            </a:r>
            <a:r>
              <a:rPr lang="pl-PL" altLang="pl-PL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financing</a:t>
            </a:r>
            <a:r>
              <a:rPr lang="pl-PL" altLang="pl-P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endParaRPr lang="pl-PL" altLang="pl-PL" sz="500" b="1" baseline="30000" dirty="0">
              <a:latin typeface="Novecento wide Normal" panose="00000505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46222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67544" y="1979548"/>
            <a:ext cx="8136904" cy="2308324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defPPr>
              <a:defRPr lang="pl-PL"/>
            </a:defPPr>
            <a:lvl1pPr eaLnBrk="1" hangingPunct="1">
              <a:buFont typeface="Arial" panose="020B0604020202020204" pitchFamily="34" charset="0"/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/>
            </a:lvl9pPr>
          </a:lstStyle>
          <a:p>
            <a:endParaRPr lang="pl-PL" altLang="pl-PL" i="1" dirty="0" smtClean="0"/>
          </a:p>
          <a:p>
            <a:r>
              <a:rPr lang="pl-PL" altLang="pl-PL" i="1" dirty="0" smtClean="0"/>
              <a:t>10) Właściwa instytucja </a:t>
            </a:r>
            <a:r>
              <a:rPr lang="pl-PL" altLang="pl-PL" i="1" dirty="0"/>
              <a:t>będąca stroną </a:t>
            </a:r>
            <a:r>
              <a:rPr lang="pl-PL" altLang="pl-PL" i="1" dirty="0" smtClean="0"/>
              <a:t>umowy </a:t>
            </a:r>
            <a:r>
              <a:rPr lang="pl-PL" altLang="pl-PL" b="1" i="1" dirty="0" smtClean="0">
                <a:solidFill>
                  <a:schemeClr val="tx1"/>
                </a:solidFill>
              </a:rPr>
              <a:t>może podjąć decyzję o zastosowaniu reguły proporcjonalności w przypadku niespełnienia kryteriów projektu</a:t>
            </a:r>
            <a:r>
              <a:rPr lang="pl-PL" altLang="pl-PL" i="1" dirty="0" smtClean="0"/>
              <a:t>, </a:t>
            </a:r>
            <a:r>
              <a:rPr lang="pl-PL" altLang="pl-PL" i="1" dirty="0"/>
              <a:t>dla </a:t>
            </a:r>
            <a:r>
              <a:rPr lang="pl-PL" altLang="pl-PL" i="1" dirty="0" smtClean="0"/>
              <a:t>których nie </a:t>
            </a:r>
            <a:r>
              <a:rPr lang="pl-PL" altLang="pl-PL" i="1" dirty="0"/>
              <a:t>określono wskaźników produktu lub rezultatu bezpośredniego</a:t>
            </a:r>
            <a:r>
              <a:rPr lang="pl-PL" altLang="pl-PL" dirty="0" smtClean="0"/>
              <a:t>.</a:t>
            </a:r>
            <a:r>
              <a:rPr lang="pl-PL" altLang="pl-PL" i="1" dirty="0" smtClean="0"/>
              <a:t> </a:t>
            </a:r>
          </a:p>
          <a:p>
            <a:endParaRPr lang="pl-PL" altLang="pl-PL" i="1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539552" y="836712"/>
            <a:ext cx="8064896" cy="523220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l-PL" altLang="pl-P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Rozdział 8, pkt 8.8 reguła proporcjonalności </a:t>
            </a:r>
            <a:endParaRPr lang="pl-PL" altLang="pl-PL" sz="500" b="1" baseline="30000" dirty="0">
              <a:latin typeface="Novecento wide Normal" panose="00000505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55581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50776" y="2295455"/>
            <a:ext cx="8136904" cy="3046988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l-PL" alt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Warunki kwalifikowalności wkładu niepieniężnego (doprecyzowanie punktu e):</a:t>
            </a:r>
          </a:p>
          <a:p>
            <a:pPr eaLnBrk="1" hangingPunct="1">
              <a:spcBef>
                <a:spcPct val="0"/>
              </a:spcBef>
              <a:buNone/>
            </a:pPr>
            <a:endParaRPr lang="pl-PL" altLang="pl-PL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342900" indent="-342900" eaLnBrk="1" hangingPunct="1">
              <a:spcBef>
                <a:spcPct val="0"/>
              </a:spcBef>
            </a:pPr>
            <a:r>
              <a:rPr lang="pl-PL" alt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w </a:t>
            </a:r>
            <a:r>
              <a:rPr lang="pl-PL" alt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przypadku wykorzystania </a:t>
            </a:r>
            <a:r>
              <a:rPr lang="pl-PL" alt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środków trwałych lub </a:t>
            </a:r>
            <a:r>
              <a:rPr lang="pl-PL" altLang="pl-PL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wartości </a:t>
            </a:r>
            <a:r>
              <a:rPr lang="pl-PL" altLang="pl-PL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niematerialnych </a:t>
            </a:r>
            <a:r>
              <a:rPr lang="pl-PL" altLang="pl-PL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 prawnych </a:t>
            </a:r>
            <a:r>
              <a:rPr lang="pl-PL" alt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na rzecz projektu, ich wartość określana jest proporcjonalnie </a:t>
            </a:r>
            <a:r>
              <a:rPr lang="pl-PL" alt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do zakresu </a:t>
            </a:r>
            <a:r>
              <a:rPr lang="pl-PL" alt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ich wykorzystania w projekcie, z uwzględnieniem zapisów </a:t>
            </a:r>
            <a:r>
              <a:rPr lang="pl-PL" alt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podrozdziału 6.12;</a:t>
            </a:r>
          </a:p>
          <a:p>
            <a:pPr eaLnBrk="1" hangingPunct="1">
              <a:spcBef>
                <a:spcPct val="0"/>
              </a:spcBef>
              <a:buNone/>
            </a:pPr>
            <a:endParaRPr lang="pl-PL" altLang="pl-PL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465854" y="476672"/>
            <a:ext cx="8121826" cy="954107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l-PL" altLang="pl-P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Rozdział 6, pkt 6.10 wkład niepieniężny – warunki kwalifikowalności</a:t>
            </a:r>
            <a:endParaRPr lang="pl-PL" altLang="pl-PL" sz="500" b="1" baseline="30000" dirty="0">
              <a:latin typeface="Novecento wide Normal" panose="00000505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47053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87355" y="1700808"/>
            <a:ext cx="8136904" cy="3416320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endParaRPr lang="pl-PL" altLang="pl-PL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pl-PL" alt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Wydatki </a:t>
            </a:r>
            <a:r>
              <a:rPr lang="pl-PL" altLang="pl-PL" sz="2400" b="1" dirty="0">
                <a:latin typeface="+mn-lt"/>
              </a:rPr>
              <a:t>poniesione na zakup </a:t>
            </a:r>
            <a:r>
              <a:rPr lang="pl-PL" alt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środków trwałych oraz wartości niematerialnych i prawnych </a:t>
            </a:r>
            <a:r>
              <a:rPr lang="pl-PL" altLang="pl-PL" sz="2400" u="sng" dirty="0" smtClean="0">
                <a:latin typeface="+mn-lt"/>
              </a:rPr>
              <a:t>wykorzystywanych </a:t>
            </a:r>
            <a:r>
              <a:rPr lang="pl-PL" altLang="pl-PL" sz="2400" u="sng" dirty="0">
                <a:latin typeface="+mn-lt"/>
              </a:rPr>
              <a:t>w celu wspomagania procesu wdrażania projektu </a:t>
            </a:r>
            <a:r>
              <a:rPr lang="pl-PL" alt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o wartości początkowej </a:t>
            </a:r>
            <a:r>
              <a:rPr lang="pl-PL" altLang="pl-PL" sz="2400" b="1" dirty="0">
                <a:latin typeface="+mn-lt"/>
              </a:rPr>
              <a:t>wyższej </a:t>
            </a:r>
            <a:r>
              <a:rPr lang="pl-PL" altLang="pl-PL" sz="2400" b="1" dirty="0" smtClean="0">
                <a:latin typeface="+mn-lt"/>
              </a:rPr>
              <a:t>niż 10 </a:t>
            </a:r>
            <a:r>
              <a:rPr lang="pl-PL" altLang="pl-PL" sz="2400" b="1" dirty="0">
                <a:latin typeface="+mn-lt"/>
              </a:rPr>
              <a:t>000 PLN netto, </a:t>
            </a:r>
            <a:r>
              <a:rPr lang="pl-PL" alt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mogą być kwalifikowalne wyłącznie w wysokości odpowiadającej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pl-PL" altLang="pl-PL" sz="2400" dirty="0">
                <a:latin typeface="+mn-lt"/>
              </a:rPr>
              <a:t>odpisom amortyzacyjnym </a:t>
            </a:r>
            <a:r>
              <a:rPr lang="pl-PL" alt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za okres, w którym były one wykorzystywane na </a:t>
            </a:r>
            <a:r>
              <a:rPr lang="pl-PL" alt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rzecz projektu.</a:t>
            </a:r>
          </a:p>
          <a:p>
            <a:pPr eaLnBrk="1" hangingPunct="1">
              <a:spcBef>
                <a:spcPct val="0"/>
              </a:spcBef>
              <a:buNone/>
            </a:pPr>
            <a:endParaRPr lang="pl-PL" altLang="pl-PL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465854" y="476672"/>
            <a:ext cx="8158405" cy="954107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l-PL" altLang="pl-P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Rozdział 6, pkt 6.12 Środki trwałe oraz wartości niematerialne i prawne</a:t>
            </a:r>
            <a:endParaRPr lang="pl-PL" altLang="pl-PL" sz="500" b="1" baseline="30000" dirty="0">
              <a:latin typeface="Novecento wide Normal" panose="00000505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1748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57321" y="1988840"/>
            <a:ext cx="8136904" cy="4339650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endParaRPr lang="pl-PL" altLang="pl-PL" sz="9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pl-PL" altLang="pl-PL" sz="2400" b="1" dirty="0"/>
              <a:t>Zmiana: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pl-PL" altLang="pl-PL" sz="2400" dirty="0"/>
              <a:t>podniesienie  limitu </a:t>
            </a:r>
            <a:r>
              <a:rPr lang="pl-PL" altLang="pl-PL" sz="2400" dirty="0" smtClean="0"/>
              <a:t>środków trwałych </a:t>
            </a:r>
            <a:r>
              <a:rPr lang="pl-PL" altLang="pl-PL" sz="2400" dirty="0"/>
              <a:t>z  3 500 PLN do  10 000 PLN</a:t>
            </a:r>
            <a:r>
              <a:rPr lang="pl-PL" altLang="pl-PL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 od  którego  istnieje obowiązek  uzasadnienia  we  wniosku  o dofinansowanie  konieczności  pozyskania środków trwałych i </a:t>
            </a:r>
            <a:r>
              <a:rPr lang="pl-PL" altLang="pl-PL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WNiP</a:t>
            </a:r>
            <a:r>
              <a:rPr lang="pl-PL" altLang="pl-PL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do projektu.</a:t>
            </a:r>
          </a:p>
          <a:p>
            <a:pPr eaLnBrk="1" hangingPunct="1">
              <a:spcBef>
                <a:spcPct val="0"/>
              </a:spcBef>
              <a:buNone/>
            </a:pPr>
            <a:endParaRPr lang="pl-PL" altLang="pl-PL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pl-PL" alt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Uzasadnienie </a:t>
            </a:r>
            <a:r>
              <a:rPr lang="pl-PL" alt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we wniosku o dofinansowanie projektu konieczności zakupu  </a:t>
            </a:r>
            <a:r>
              <a:rPr lang="pl-PL" alt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środków trwałych i wartości niematerialnych i prawnych</a:t>
            </a:r>
            <a:r>
              <a:rPr lang="pl-PL" altLang="pl-PL" sz="2400" b="1" dirty="0" smtClean="0">
                <a:latin typeface="+mn-lt"/>
              </a:rPr>
              <a:t> o </a:t>
            </a:r>
            <a:r>
              <a:rPr lang="pl-PL" altLang="pl-PL" sz="2400" b="1" dirty="0">
                <a:latin typeface="+mn-lt"/>
              </a:rPr>
              <a:t>wartości początkowej wyższej niż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pl-PL" altLang="pl-PL" sz="2400" b="1" dirty="0">
                <a:latin typeface="+mn-lt"/>
              </a:rPr>
              <a:t>10 000 PLN </a:t>
            </a:r>
            <a:r>
              <a:rPr lang="pl-PL" altLang="pl-PL" sz="2400" b="1" dirty="0" smtClean="0">
                <a:latin typeface="+mn-lt"/>
              </a:rPr>
              <a:t>netto. </a:t>
            </a:r>
          </a:p>
          <a:p>
            <a:pPr eaLnBrk="1" hangingPunct="1">
              <a:spcBef>
                <a:spcPct val="0"/>
              </a:spcBef>
              <a:buNone/>
            </a:pPr>
            <a:endParaRPr lang="pl-PL" altLang="pl-PL" sz="900" b="1" dirty="0" smtClean="0">
              <a:latin typeface="+mn-lt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pl-PL" altLang="pl-PL" sz="900" b="1" dirty="0" smtClean="0">
              <a:latin typeface="+mn-lt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pl-PL" altLang="pl-PL" sz="9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465854" y="476672"/>
            <a:ext cx="8128371" cy="954107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l-PL" altLang="pl-P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Rozdział 6, pkt 6.12 - Techniki finansowania środków trwałych oraz wartości niematerialnych i prawnych.</a:t>
            </a:r>
            <a:endParaRPr lang="pl-PL" altLang="pl-PL" sz="500" b="1" baseline="30000" dirty="0">
              <a:latin typeface="Novecento wide Normal" panose="00000505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96267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88713" y="562551"/>
            <a:ext cx="8043727" cy="759182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l-PL" altLang="pl-P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Okres obowiązywania Wytycznych</a:t>
            </a:r>
            <a:endParaRPr lang="pl-PL" altLang="pl-PL" sz="2800" b="1" baseline="300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800" b="1" baseline="30000" dirty="0">
              <a:latin typeface="Novecento wide Normal" panose="00000505000000000000" pitchFamily="50" charset="-1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500" b="1" baseline="30000" dirty="0">
              <a:latin typeface="Novecento wide Normal" panose="00000505000000000000" pitchFamily="50" charset="-18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88713" y="2070140"/>
            <a:ext cx="8136904" cy="3416320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l-PL" altLang="pl-PL" sz="2400" b="1" dirty="0" smtClean="0">
                <a:latin typeface="+mn-lt"/>
              </a:rPr>
              <a:t>Wytyczne w zakresie kwalifikowalności z dnia 19 lipca 2017r. </a:t>
            </a:r>
            <a:r>
              <a:rPr lang="pl-PL" alt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obowiązywały od 23.08.2017r. </a:t>
            </a:r>
            <a:r>
              <a:rPr lang="pl-PL" alt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d</a:t>
            </a:r>
            <a:r>
              <a:rPr lang="pl-PL" alt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o 08.09.2019r.</a:t>
            </a:r>
          </a:p>
          <a:p>
            <a:pPr eaLnBrk="1" hangingPunct="1">
              <a:spcBef>
                <a:spcPct val="0"/>
              </a:spcBef>
              <a:buNone/>
            </a:pPr>
            <a:endParaRPr lang="pl-PL" altLang="pl-PL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pl-PL" altLang="pl-PL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pl-PL" altLang="pl-PL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pl-PL" altLang="pl-PL" sz="2400" b="1" dirty="0" smtClean="0">
                <a:latin typeface="+mn-lt"/>
              </a:rPr>
              <a:t>Wytyczne w zakresie kwalifikowalności z dnia 22.08.2019r. </a:t>
            </a:r>
            <a:r>
              <a:rPr lang="pl-PL" alt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obowiązują od dnia 09.09.2019r. (data ogłoszenia w Monitorze Polskim, poz. 796).</a:t>
            </a:r>
          </a:p>
          <a:p>
            <a:pPr eaLnBrk="1" hangingPunct="1">
              <a:spcBef>
                <a:spcPct val="0"/>
              </a:spcBef>
              <a:buNone/>
            </a:pPr>
            <a:endParaRPr lang="pl-PL" altLang="pl-PL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031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20621" y="1844825"/>
            <a:ext cx="8136904" cy="3785652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defPPr>
              <a:defRPr lang="pl-PL"/>
            </a:defPPr>
            <a:lvl1pPr eaLnBrk="1" hangingPunct="1">
              <a:buFont typeface="Arial" panose="020B0604020202020204" pitchFamily="34" charset="0"/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/>
            </a:lvl9pPr>
          </a:lstStyle>
          <a:p>
            <a:r>
              <a:rPr lang="pl-PL" altLang="pl-PL" b="1" dirty="0" smtClean="0">
                <a:solidFill>
                  <a:schemeClr val="tx1"/>
                </a:solidFill>
              </a:rPr>
              <a:t>Zmiany: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b="1" dirty="0" smtClean="0">
                <a:solidFill>
                  <a:schemeClr val="tx1"/>
                </a:solidFill>
              </a:rPr>
              <a:t> „13-stki”:</a:t>
            </a:r>
            <a:endParaRPr lang="pl-PL" altLang="pl-PL" dirty="0" smtClean="0"/>
          </a:p>
          <a:p>
            <a:r>
              <a:rPr lang="pl-PL" altLang="pl-PL" i="1" dirty="0" smtClean="0"/>
              <a:t>Dodatkowe </a:t>
            </a:r>
            <a:r>
              <a:rPr lang="pl-PL" altLang="pl-PL" i="1" dirty="0"/>
              <a:t>wynagrodzenie roczne personelu projektu, wynikające z </a:t>
            </a:r>
            <a:r>
              <a:rPr lang="pl-PL" altLang="pl-PL" i="1" dirty="0" smtClean="0"/>
              <a:t>przepisów prawa </a:t>
            </a:r>
            <a:r>
              <a:rPr lang="pl-PL" altLang="pl-PL" i="1" dirty="0"/>
              <a:t>pracy w rozumieniu art. 9 § 1 ustawy Kodeks pracy, może być kwalifikowalne</a:t>
            </a:r>
          </a:p>
          <a:p>
            <a:r>
              <a:rPr lang="pl-PL" altLang="pl-PL" i="1" dirty="0"/>
              <a:t>w ramach projektu </a:t>
            </a:r>
            <a:r>
              <a:rPr lang="pl-PL" altLang="pl-PL" b="1" i="1" u="sng" dirty="0"/>
              <a:t>w proporcji, </a:t>
            </a:r>
            <a:r>
              <a:rPr lang="pl-PL" altLang="pl-PL" i="1" dirty="0"/>
              <a:t>w której </a:t>
            </a:r>
            <a:r>
              <a:rPr lang="pl-PL" altLang="pl-PL" b="1" i="1" dirty="0">
                <a:solidFill>
                  <a:schemeClr val="tx1"/>
                </a:solidFill>
              </a:rPr>
              <a:t>wynagrodzenie pracownika jest </a:t>
            </a:r>
            <a:r>
              <a:rPr lang="pl-PL" altLang="pl-PL" b="1" i="1" dirty="0" smtClean="0">
                <a:solidFill>
                  <a:schemeClr val="tx1"/>
                </a:solidFill>
              </a:rPr>
              <a:t>rozliczane w </a:t>
            </a:r>
            <a:r>
              <a:rPr lang="pl-PL" altLang="pl-PL" b="1" i="1" dirty="0">
                <a:solidFill>
                  <a:schemeClr val="tx1"/>
                </a:solidFill>
              </a:rPr>
              <a:t>ramach projektu</a:t>
            </a:r>
            <a:r>
              <a:rPr lang="pl-PL" altLang="pl-PL" b="1" i="1" dirty="0" smtClean="0">
                <a:solidFill>
                  <a:schemeClr val="tx1"/>
                </a:solidFill>
              </a:rPr>
              <a:t>.</a:t>
            </a:r>
          </a:p>
          <a:p>
            <a:endParaRPr lang="pl-PL" altLang="pl-PL" b="1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b="1" dirty="0">
                <a:solidFill>
                  <a:schemeClr val="tx1"/>
                </a:solidFill>
              </a:rPr>
              <a:t>zniesienie 40</a:t>
            </a:r>
            <a:r>
              <a:rPr lang="pl-PL" altLang="pl-PL" b="1" dirty="0" smtClean="0">
                <a:solidFill>
                  <a:schemeClr val="tx1"/>
                </a:solidFill>
              </a:rPr>
              <a:t>% </a:t>
            </a:r>
            <a:r>
              <a:rPr lang="pl-PL" altLang="pl-PL" dirty="0" smtClean="0"/>
              <a:t> </a:t>
            </a:r>
            <a:r>
              <a:rPr lang="pl-PL" altLang="pl-PL" dirty="0"/>
              <a:t>limitu dodatku zadaniowego personelu </a:t>
            </a:r>
            <a:r>
              <a:rPr lang="pl-PL" altLang="pl-PL" dirty="0" smtClean="0"/>
              <a:t>projektu.</a:t>
            </a:r>
            <a:endParaRPr lang="pl-PL" altLang="pl-PL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520621" y="476672"/>
            <a:ext cx="8136904" cy="954107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l-PL" altLang="pl-P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Rozdział 6, pkt 6.15. Koszty związane z angażowaniem personelu projektu</a:t>
            </a:r>
            <a:endParaRPr lang="pl-PL" altLang="pl-PL" sz="500" b="1" baseline="30000" dirty="0">
              <a:latin typeface="Novecento wide Normal" panose="00000505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87448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1797025"/>
            <a:ext cx="6944816" cy="3841775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altLang="pl-PL" sz="2400" i="1" dirty="0" smtClean="0"/>
              <a:t> </a:t>
            </a:r>
            <a:r>
              <a:rPr lang="pl-PL" altLang="pl-PL" sz="2400" i="1" dirty="0" smtClean="0">
                <a:solidFill>
                  <a:schemeClr val="tx1"/>
                </a:solidFill>
              </a:rPr>
              <a:t>koszty </a:t>
            </a:r>
            <a:r>
              <a:rPr lang="pl-PL" altLang="pl-PL" sz="2400" i="1" dirty="0">
                <a:solidFill>
                  <a:schemeClr val="tx1"/>
                </a:solidFill>
              </a:rPr>
              <a:t>delegacji służbowych </a:t>
            </a:r>
            <a:r>
              <a:rPr lang="pl-PL" altLang="pl-PL" sz="2400" i="1" dirty="0" smtClean="0">
                <a:solidFill>
                  <a:schemeClr val="tx1"/>
                </a:solidFill>
              </a:rPr>
              <a:t>oraz </a:t>
            </a:r>
            <a:r>
              <a:rPr lang="pl-PL" altLang="pl-PL" sz="2400" i="1" dirty="0">
                <a:solidFill>
                  <a:schemeClr val="tx1"/>
                </a:solidFill>
              </a:rPr>
              <a:t>koszty związane z podnoszeniem kwalifikacji zawodowych personelu </a:t>
            </a:r>
            <a:r>
              <a:rPr lang="pl-PL" altLang="pl-PL" sz="2400" i="1" dirty="0" smtClean="0">
                <a:solidFill>
                  <a:schemeClr val="tx1"/>
                </a:solidFill>
              </a:rPr>
              <a:t>mogą być kwalifikowalne gdy zostały uwzględnione w zatwierdzonym wniosku o dofinansowanie projektu </a:t>
            </a:r>
            <a:r>
              <a:rPr lang="pl-PL" altLang="pl-PL" sz="2400" i="1" u="sng" dirty="0" smtClean="0">
                <a:solidFill>
                  <a:schemeClr val="tx1"/>
                </a:solidFill>
              </a:rPr>
              <a:t>jako niezbędne dla prawidłowej realizacji projektu.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altLang="pl-PL" sz="2400" i="1" dirty="0" smtClean="0">
                <a:solidFill>
                  <a:schemeClr val="tx1"/>
                </a:solidFill>
              </a:rPr>
              <a:t>W kontekście 276 godzin zaangażowania zawodowego dodano zapis: </a:t>
            </a:r>
            <a:r>
              <a:rPr lang="pl-PL" altLang="pl-PL" sz="2400" i="1" u="sng" dirty="0" smtClean="0">
                <a:solidFill>
                  <a:schemeClr val="tx1"/>
                </a:solidFill>
              </a:rPr>
              <a:t>do ww. limitu wlicza się okres urlopu wypoczynkowego oraz czas niezdolności do pracy wskutek choroby </a:t>
            </a:r>
            <a:r>
              <a:rPr lang="pl-PL" altLang="pl-PL" sz="2400" i="1" dirty="0" smtClean="0">
                <a:solidFill>
                  <a:schemeClr val="tx1"/>
                </a:solidFill>
              </a:rPr>
              <a:t>(uwaga: nie wlicza się urlopu: bezpłatnego, macierzyńskiego oraz rodzicielskiego). </a:t>
            </a:r>
            <a:endParaRPr lang="pl-PL" altLang="pl-PL" sz="240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60" y="476672"/>
            <a:ext cx="8431213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12145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20621" y="1960240"/>
            <a:ext cx="8136904" cy="3554819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defPPr>
              <a:defRPr lang="pl-PL"/>
            </a:defPPr>
            <a:lvl1pPr eaLnBrk="1" hangingPunct="1">
              <a:buFont typeface="Arial" panose="020B0604020202020204" pitchFamily="34" charset="0"/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/>
            </a:lvl9pPr>
          </a:lstStyle>
          <a:p>
            <a:r>
              <a:rPr lang="pl-PL" altLang="pl-PL" dirty="0" smtClean="0"/>
              <a:t>6) </a:t>
            </a:r>
            <a:r>
              <a:rPr lang="pl-PL" altLang="pl-PL" i="1" dirty="0" smtClean="0"/>
              <a:t>koszty </a:t>
            </a:r>
            <a:r>
              <a:rPr lang="pl-PL" altLang="pl-PL" i="1" dirty="0"/>
              <a:t>wyposażenia stanowiska pracy są kwalifikowalne </a:t>
            </a:r>
            <a:r>
              <a:rPr lang="pl-PL" altLang="pl-PL" i="1" dirty="0" smtClean="0"/>
              <a:t/>
            </a:r>
            <a:br>
              <a:rPr lang="pl-PL" altLang="pl-PL" i="1" dirty="0" smtClean="0"/>
            </a:br>
            <a:r>
              <a:rPr lang="pl-PL" altLang="pl-PL" i="1" dirty="0" smtClean="0"/>
              <a:t>(</a:t>
            </a:r>
            <a:r>
              <a:rPr lang="pl-PL" altLang="pl-PL" i="1" dirty="0"/>
              <a:t>z zastrzeżeniem sekcji 6.12.1), </a:t>
            </a:r>
            <a:r>
              <a:rPr lang="pl-PL" altLang="pl-PL" b="1" i="1" dirty="0">
                <a:solidFill>
                  <a:schemeClr val="tx1"/>
                </a:solidFill>
              </a:rPr>
              <a:t>gdy wymiar czasu pracy personelu projektu </a:t>
            </a:r>
            <a:r>
              <a:rPr lang="pl-PL" altLang="pl-PL" i="1" dirty="0"/>
              <a:t>wynosi co najmniej ½ etatu</a:t>
            </a:r>
            <a:r>
              <a:rPr lang="pl-PL" altLang="pl-PL" i="1" dirty="0" smtClean="0"/>
              <a:t>.</a:t>
            </a:r>
          </a:p>
          <a:p>
            <a:endParaRPr lang="pl-PL" altLang="pl-PL" sz="900" dirty="0"/>
          </a:p>
          <a:p>
            <a:r>
              <a:rPr lang="pl-PL" altLang="pl-PL" b="1" dirty="0" smtClean="0">
                <a:solidFill>
                  <a:schemeClr val="tx1"/>
                </a:solidFill>
              </a:rPr>
              <a:t>Zmiany: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dirty="0" smtClean="0"/>
              <a:t>umożliwienie   </a:t>
            </a:r>
            <a:r>
              <a:rPr lang="pl-PL" altLang="pl-PL" dirty="0"/>
              <a:t>osobie   fizycznej   prowadzącej   działalność   gospodarczą,   </a:t>
            </a:r>
            <a:r>
              <a:rPr lang="pl-PL" altLang="pl-PL" dirty="0" smtClean="0"/>
              <a:t>będącej beneficjentem</a:t>
            </a:r>
            <a:r>
              <a:rPr lang="pl-PL" altLang="pl-PL" dirty="0"/>
              <a:t>,   finansowania   kosztów   wyposażenia   stanowisk   pracy   </a:t>
            </a:r>
            <a:r>
              <a:rPr lang="pl-PL" altLang="pl-PL" dirty="0" smtClean="0"/>
              <a:t>personelu projektu.</a:t>
            </a:r>
          </a:p>
          <a:p>
            <a:endParaRPr lang="pl-PL" altLang="pl-PL" dirty="0" smtClean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467544" y="476672"/>
            <a:ext cx="7992888" cy="523220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l-PL" altLang="pl-P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Rozdział 6, pkt 6.15.1 </a:t>
            </a:r>
            <a:r>
              <a:rPr lang="pl-PL" altLang="pl-PL" sz="2800" b="1" dirty="0" smtClean="0">
                <a:latin typeface="+mj-lt"/>
              </a:rPr>
              <a:t>Stosunek pracy</a:t>
            </a:r>
            <a:endParaRPr lang="pl-PL" altLang="pl-PL" sz="500" b="1" baseline="30000" dirty="0">
              <a:latin typeface="Novecento wide Normal" panose="00000505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75497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oem\Dropbox\musk grafika\107_Urząd RPO\logo RZŚ\JPG\RZŚ_podstawow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549275"/>
            <a:ext cx="1000125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3" descr="C:\Users\oem\Desktop\RZŚ_negaty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3402013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3032736" y="1484784"/>
            <a:ext cx="5682530" cy="938719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600" dirty="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400" b="1" dirty="0" smtClean="0">
                <a:latin typeface="+mn-lt"/>
              </a:rPr>
              <a:t>Dziękujemy za uwagę.</a:t>
            </a:r>
            <a:endParaRPr lang="pl-PL" altLang="pl-PL" sz="2400" b="1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l-PL" altLang="pl-PL" sz="1500" b="1" dirty="0">
              <a:latin typeface="Novecento wide Normal" panose="00000505000000000000" pitchFamily="50" charset="-18"/>
            </a:endParaRPr>
          </a:p>
        </p:txBody>
      </p:sp>
      <p:sp>
        <p:nvSpPr>
          <p:cNvPr id="23557" name="Rectangle 7"/>
          <p:cNvSpPr>
            <a:spLocks noChangeArrowheads="1"/>
          </p:cNvSpPr>
          <p:nvPr/>
        </p:nvSpPr>
        <p:spPr bwMode="auto">
          <a:xfrm>
            <a:off x="4660806" y="4553252"/>
            <a:ext cx="4096767" cy="1107996"/>
          </a:xfrm>
          <a:prstGeom prst="rect">
            <a:avLst/>
          </a:prstGeom>
          <a:noFill/>
          <a:ln w="3810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1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Wydział Europejskiego Funduszu Społecznego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1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Urzędu Marszałkowskiego Województwa Śląskiego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1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ul. Dąbrowskiego 23,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1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40-037 Katowice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1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  <a:hlinkClick r:id="rId4"/>
              </a:rPr>
              <a:t>www.rpo.slaskie.pl</a:t>
            </a:r>
            <a:endParaRPr lang="pl-PL" altLang="pl-PL" sz="11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1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efs@slaskie.pl</a:t>
            </a: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99792" y="5661248"/>
            <a:ext cx="6048674" cy="720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945721" y="548680"/>
            <a:ext cx="6840760" cy="6247864"/>
          </a:xfrm>
          <a:prstGeom prst="rect">
            <a:avLst/>
          </a:prstGeom>
          <a:ln cmpd="sng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pPr eaLnBrk="1" hangingPunct="1"/>
            <a:endParaRPr lang="pl-PL" altLang="pl-PL" sz="800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/>
            <a:r>
              <a:rPr lang="pl-PL" altLang="pl-PL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 oceny kwalifikowalności wydatków stosuje się wersję Wytycznych </a:t>
            </a:r>
            <a:r>
              <a:rPr lang="pl-PL" altLang="pl-PL" sz="2400" b="1" dirty="0"/>
              <a:t>obowiązującą</a:t>
            </a:r>
            <a:r>
              <a:rPr lang="pl-PL" altLang="pl-PL" sz="2400" dirty="0"/>
              <a:t> </a:t>
            </a:r>
            <a:r>
              <a:rPr lang="pl-PL" altLang="pl-PL" sz="2400" b="1" dirty="0"/>
              <a:t>w dniu poniesienia wydatku </a:t>
            </a:r>
            <a:r>
              <a:rPr lang="pl-PL" altLang="pl-PL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 uwzględnieniem </a:t>
            </a:r>
            <a:r>
              <a:rPr lang="pl-PL" altLang="pl-PL" sz="2400" b="1" dirty="0"/>
              <a:t>pkt 9 i 11 </a:t>
            </a:r>
            <a:r>
              <a:rPr lang="pl-PL" altLang="pl-PL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(rozdziału 4 Wytycznych</a:t>
            </a:r>
            <a:r>
              <a:rPr lang="pl-PL" alt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).</a:t>
            </a:r>
          </a:p>
          <a:p>
            <a:pPr eaLnBrk="1" hangingPunct="1"/>
            <a:endParaRPr lang="pl-PL" altLang="pl-PL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/>
            <a:r>
              <a:rPr lang="pl-PL" alt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Pkt 9 i 11: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pl-PL" alt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 oceny prawidłowości umów zawartych w ramach postępowań, stosuje się wersję Wytycznych obowiązującą </a:t>
            </a:r>
            <a:br>
              <a:rPr lang="pl-PL" alt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alt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 dniu wszczęcia postępowania, które zakończyło się zawarciem umowy(…),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pl-PL" alt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 przypadku gdy ogłoszona w trakcie realizacji projektu (po podpisaniu umowy o dofinansowanie) wersja Wytycznych wprowadza rozwiązania korzystniejsze dla Beneficjenta, warunki ewentualnego ich stosowania w odniesieniu do wydatków poniesionych przed dniem wejścia ich w życie, określa IZ PO w umowie o dofinansowanie projektu.  </a:t>
            </a:r>
          </a:p>
          <a:p>
            <a:pPr eaLnBrk="1" hangingPunct="1"/>
            <a:endParaRPr lang="pl-PL" altLang="pl-PL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/>
            <a:endParaRPr lang="pl-PL" altLang="pl-PL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20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90032" y="2662078"/>
            <a:ext cx="8136904" cy="2677656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l-PL" altLang="pl-PL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Rozliczenie wydatku poniesionego w trakcie realizacji projektu za pomocą noty księgowej musi wynikać </a:t>
            </a:r>
            <a:r>
              <a:rPr lang="pl-PL" altLang="pl-PL" sz="24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 zatwierdzonego wniosku o dofinansowanie projektu</a:t>
            </a:r>
            <a:r>
              <a:rPr lang="pl-PL" altLang="pl-PL" sz="2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pl-PL" altLang="pl-PL" sz="2400" b="1" dirty="0" smtClean="0">
                <a:latin typeface="+mn-lt"/>
              </a:rPr>
              <a:t>Zmiana:</a:t>
            </a:r>
            <a:endParaRPr lang="pl-PL" altLang="pl-PL" sz="24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pl-PL" alt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Zamiast zapisu o wewnętrznej nocie obciążeniowej ujęto zapis o notach księgowych – </a:t>
            </a:r>
            <a:r>
              <a:rPr lang="pl-PL" altLang="pl-PL" sz="2400" b="1" dirty="0" smtClean="0">
                <a:latin typeface="+mn-lt"/>
              </a:rPr>
              <a:t>ujęcie każdej noty </a:t>
            </a:r>
            <a:r>
              <a:rPr lang="pl-PL" alt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we wniosku o dofinansowanie projektu.</a:t>
            </a:r>
            <a:endParaRPr lang="pl-PL" altLang="pl-PL" sz="2400" u="sng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490032" y="548679"/>
            <a:ext cx="8136904" cy="1005403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l-PL" altLang="pl-P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Rozdział 6, pkt 6.4 – Zasada faktycznego poniesienia wydatku – zapisy dotyczące not księgowych </a:t>
            </a:r>
            <a:endParaRPr lang="pl-PL" altLang="pl-PL" sz="1800" b="1" baseline="30000" dirty="0">
              <a:latin typeface="Novecento wide Normal" panose="00000505000000000000" pitchFamily="50" charset="-1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500" b="1" baseline="30000" dirty="0">
              <a:latin typeface="Novecento wide Normal" panose="00000505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7359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470025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136904" cy="1752600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33129"/>
            <a:ext cx="9036496" cy="6837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52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67544" y="1710099"/>
            <a:ext cx="8136904" cy="4154984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l-PL" altLang="pl-PL" sz="2400" b="1" dirty="0" smtClean="0">
                <a:latin typeface="+mn-lt"/>
              </a:rPr>
              <a:t>Zmiany:</a:t>
            </a:r>
            <a:endParaRPr lang="pl-PL" altLang="pl-PL" sz="2400" b="1" dirty="0">
              <a:latin typeface="+mn-lt"/>
            </a:endParaRPr>
          </a:p>
          <a:p>
            <a:pPr marL="342900" indent="-342900" eaLnBrk="1" hangingPunct="1">
              <a:spcBef>
                <a:spcPct val="0"/>
              </a:spcBef>
            </a:pPr>
            <a:r>
              <a:rPr lang="pl-PL" alt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wprowadzenie  </a:t>
            </a:r>
            <a:r>
              <a:rPr lang="pl-PL" altLang="pl-PL" sz="2400" b="1" dirty="0">
                <a:latin typeface="+mn-lt"/>
              </a:rPr>
              <a:t>nowych  wyłączeń  </a:t>
            </a:r>
            <a:r>
              <a:rPr lang="pl-PL" alt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z  zasady </a:t>
            </a:r>
            <a:r>
              <a:rPr lang="pl-PL" alt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konkurencyjności  </a:t>
            </a:r>
            <a:r>
              <a:rPr lang="pl-PL" alt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  rozeznania  </a:t>
            </a:r>
            <a:r>
              <a:rPr lang="pl-PL" alt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rynku – tj. usługi wsparcia rodziny i systemu pieczy zastępczej (z wyłączeniem usług świadczonych w placówkach wsparcia dziennego i placówkach opiekuńczo-wychowawczych typu socjalizacyjnego, interwencyjnego lub specjalistyczno-terapeutycznego), sąsiedzkich usług opiekuńczych, usług opiekuńczych w miejscu zamieszkania i specjalistycznych usług opiekuńczych w miejscu zamieszkania oraz usług asystenckich;</a:t>
            </a: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467544" y="548680"/>
            <a:ext cx="8136904" cy="1005403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l-PL" altLang="pl-P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Rozdział 6, pkt 6.5 – zamówienia udzielane w ramach projektów</a:t>
            </a:r>
            <a:endParaRPr lang="pl-PL" altLang="pl-PL" sz="1800" b="1" baseline="30000" dirty="0">
              <a:latin typeface="Novecento wide Normal" panose="00000505000000000000" pitchFamily="50" charset="-1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500" b="1" baseline="30000" dirty="0">
              <a:latin typeface="Novecento wide Normal" panose="00000505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96285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827584" y="692696"/>
            <a:ext cx="75608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pl-PL" altLang="pl-PL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rezygnacja  z  obowiązku  </a:t>
            </a:r>
            <a:r>
              <a:rPr lang="pl-PL" altLang="pl-PL" sz="2400" b="1" dirty="0"/>
              <a:t>aktualizacji  szacowania  </a:t>
            </a:r>
            <a:r>
              <a:rPr lang="pl-PL" altLang="pl-PL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wartości  przedmiotu  zamówienia przed wszczęciem postępowania;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pl-PL" altLang="pl-PL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usprawnienie procedury rozeznania rynku;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pl-PL" altLang="pl-PL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możliwość </a:t>
            </a:r>
            <a:r>
              <a:rPr lang="pl-PL" altLang="pl-PL" sz="2400" b="1" dirty="0"/>
              <a:t>zastąpienia rozeznania rynku </a:t>
            </a:r>
            <a:r>
              <a:rPr lang="pl-PL" altLang="pl-PL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 zasadą konkurencyjności;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pl-PL" altLang="pl-PL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możliwość podpisywania umów z wykonawcami w wersji elektronicznej (kwalifikowany podpis).</a:t>
            </a:r>
          </a:p>
        </p:txBody>
      </p:sp>
    </p:spTree>
    <p:extLst>
      <p:ext uri="{BB962C8B-B14F-4D97-AF65-F5344CB8AC3E}">
        <p14:creationId xmlns:p14="http://schemas.microsoft.com/office/powerpoint/2010/main" val="114435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51723" y="1340768"/>
            <a:ext cx="8136904" cy="4847481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l-PL" altLang="pl-PL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W celu potwierdzenia przeprowadzenia rozeznania rynku konieczne </a:t>
            </a:r>
            <a:r>
              <a:rPr lang="pl-PL" altLang="pl-PL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jest udokumentowanie </a:t>
            </a:r>
            <a:r>
              <a:rPr lang="pl-PL" altLang="pl-PL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dokonanej </a:t>
            </a:r>
            <a:r>
              <a:rPr lang="pl-PL" altLang="pl-PL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analizy cen/cenników </a:t>
            </a:r>
            <a:r>
              <a:rPr lang="pl-PL" altLang="pl-PL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potencjalnych </a:t>
            </a:r>
            <a:r>
              <a:rPr lang="pl-PL" altLang="pl-PL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wykonawców zamówienia </a:t>
            </a:r>
            <a:r>
              <a:rPr lang="pl-PL" altLang="pl-PL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– wraz z analizowanymi cennikami. Cenniki można pozyskać ze stron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pl-PL" altLang="pl-PL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internetowych wykonawców lub poprzez upublicznienie opisu </a:t>
            </a:r>
            <a:r>
              <a:rPr lang="pl-PL" altLang="pl-PL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przedmiotu zamówienia </a:t>
            </a:r>
            <a:r>
              <a:rPr lang="pl-PL" altLang="pl-PL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wraz z zapytaniem o cenę na stronie internetowej beneficjenta </a:t>
            </a:r>
            <a:r>
              <a:rPr lang="pl-PL" altLang="pl-PL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lub skierowanie </a:t>
            </a:r>
            <a:r>
              <a:rPr lang="pl-PL" altLang="pl-PL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zapytań o cenę </a:t>
            </a:r>
            <a:r>
              <a:rPr lang="pl-PL" altLang="pl-PL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wraz z </a:t>
            </a:r>
            <a:r>
              <a:rPr lang="pl-PL" altLang="pl-PL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opisem przedmiotu zamówienia </a:t>
            </a:r>
            <a:r>
              <a:rPr lang="pl-PL" altLang="pl-PL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do potencjalnych </a:t>
            </a:r>
            <a:r>
              <a:rPr lang="pl-PL" altLang="pl-PL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wykonawców, itd</a:t>
            </a:r>
            <a:r>
              <a:rPr lang="pl-PL" altLang="pl-PL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.</a:t>
            </a:r>
          </a:p>
          <a:p>
            <a:pPr eaLnBrk="1" hangingPunct="1">
              <a:spcBef>
                <a:spcPct val="0"/>
              </a:spcBef>
              <a:buNone/>
            </a:pPr>
            <a:endParaRPr lang="pl-PL" altLang="pl-PL" sz="105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pl-PL" altLang="pl-PL" sz="105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pl-PL" alt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Jeżeli ustalona w wyniku rozeznania rynku cena rynkowa zamówienia przekracza </a:t>
            </a:r>
            <a:r>
              <a:rPr lang="pl-PL" alt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50 tys</a:t>
            </a:r>
            <a:r>
              <a:rPr lang="pl-PL" alt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. PLN netto, stosuje się zasadę konkurencyjności, o której mowa w sekcji 6.5.2.</a:t>
            </a: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539552" y="472851"/>
            <a:ext cx="8029101" cy="574516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l-PL" altLang="pl-P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Rozdział 6, pkt 6.5.1 – rozeznanie rynku</a:t>
            </a:r>
            <a:endParaRPr lang="pl-PL" altLang="pl-PL" sz="1800" b="1" baseline="30000" dirty="0">
              <a:latin typeface="Novecento wide Normal" panose="00000505000000000000" pitchFamily="50" charset="-1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500" b="1" baseline="30000" dirty="0">
              <a:latin typeface="Novecento wide Normal" panose="00000505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61374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36070" y="1362836"/>
            <a:ext cx="8136904" cy="4524315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l-PL" alt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W przypadku zamówień o wartości od 20 tys. PLN netto do 50 tys. PLN </a:t>
            </a:r>
            <a:r>
              <a:rPr lang="pl-PL" alt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netto włącznie</a:t>
            </a:r>
            <a:r>
              <a:rPr lang="pl-PL" alt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, </a:t>
            </a:r>
            <a:r>
              <a:rPr lang="pl-PL" altLang="pl-PL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możliwe jest zastosowanie zasady konkurencyjności</a:t>
            </a:r>
            <a:r>
              <a:rPr lang="pl-PL" alt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, o której </a:t>
            </a:r>
            <a:r>
              <a:rPr lang="pl-PL" alt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mowa w </a:t>
            </a:r>
            <a:r>
              <a:rPr lang="pl-PL" alt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sekcji 6.5.2, zamiast rozeznania rynku. </a:t>
            </a:r>
            <a:r>
              <a:rPr lang="pl-PL" altLang="pl-PL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W takiej sytuacji, </a:t>
            </a:r>
            <a:r>
              <a:rPr lang="pl-PL" altLang="pl-PL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warunki kwalifikowalności </a:t>
            </a:r>
            <a:r>
              <a:rPr lang="pl-PL" altLang="pl-PL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z sekcji 6.5.2 </a:t>
            </a:r>
            <a:r>
              <a:rPr lang="pl-PL" altLang="pl-PL" sz="2400" b="1" dirty="0">
                <a:latin typeface="+mn-lt"/>
              </a:rPr>
              <a:t>muszą być spełnione</a:t>
            </a:r>
            <a:r>
              <a:rPr lang="pl-PL" altLang="pl-PL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.</a:t>
            </a:r>
          </a:p>
          <a:p>
            <a:pPr eaLnBrk="1" hangingPunct="1">
              <a:spcBef>
                <a:spcPct val="0"/>
              </a:spcBef>
              <a:buNone/>
            </a:pPr>
            <a:endParaRPr lang="pl-PL" altLang="pl-PL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pl-PL" altLang="pl-PL" sz="24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pl-PL" altLang="pl-PL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Rozeznania rynku nie przeprowadza się dla najczęściej finansowanych </a:t>
            </a:r>
            <a:r>
              <a:rPr lang="pl-PL" altLang="pl-PL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towarów i </a:t>
            </a:r>
            <a:r>
              <a:rPr lang="pl-PL" altLang="pl-PL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usług, dla których IZ PO określiła wymagania dotyczące standardu oraz </a:t>
            </a:r>
            <a:r>
              <a:rPr lang="pl-PL" altLang="pl-PL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cen rynkowych</a:t>
            </a:r>
            <a:r>
              <a:rPr lang="pl-PL" altLang="pl-PL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, o których mowa w pkt 4 podrozdziału 6.2</a:t>
            </a:r>
            <a:r>
              <a:rPr lang="pl-PL" altLang="pl-PL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. </a:t>
            </a:r>
            <a:r>
              <a:rPr lang="pl-PL" alt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(</a:t>
            </a:r>
            <a:r>
              <a:rPr lang="pl-PL" alt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Taryfikator – aktualny z dn.28.08.2019).</a:t>
            </a:r>
            <a:endParaRPr lang="pl-PL" altLang="pl-PL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436070" y="476672"/>
            <a:ext cx="8096370" cy="574516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l-PL" altLang="pl-P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Rozdział 6, pkt 6.5.1 – rozeznanie rynku</a:t>
            </a:r>
            <a:endParaRPr lang="pl-PL" altLang="pl-PL" sz="1800" b="1" baseline="30000" dirty="0">
              <a:latin typeface="Novecento wide Normal" panose="00000505000000000000" pitchFamily="50" charset="-1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500" b="1" baseline="30000" dirty="0">
              <a:latin typeface="Novecento wide Normal" panose="00000505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73731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lo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FA1F3B16C8C704DA37A63ACA9CA61DD" ma:contentTypeVersion="9" ma:contentTypeDescription="Utwórz nowy dokument." ma:contentTypeScope="" ma:versionID="51a01526be96ecc86c2ce932acd7f6c8">
  <xsd:schema xmlns:xsd="http://www.w3.org/2001/XMLSchema" xmlns:xs="http://www.w3.org/2001/XMLSchema" xmlns:p="http://schemas.microsoft.com/office/2006/metadata/properties" xmlns:ns3="d4f64a22-a125-4b7a-afce-4a30c86a8f7c" xmlns:ns4="d47a4560-aee9-43e8-973f-2abd655c26a0" targetNamespace="http://schemas.microsoft.com/office/2006/metadata/properties" ma:root="true" ma:fieldsID="d0969d16c74eb2dddba1fc4e3f2ab074" ns3:_="" ns4:_="">
    <xsd:import namespace="d4f64a22-a125-4b7a-afce-4a30c86a8f7c"/>
    <xsd:import namespace="d47a4560-aee9-43e8-973f-2abd655c26a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f64a22-a125-4b7a-afce-4a30c86a8f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7a4560-aee9-43e8-973f-2abd655c26a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08D5341-D28A-4F50-8767-3A6196FC15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27931F0-D70C-47E3-A660-2807CD3EC281}">
  <ds:schemaRefs>
    <ds:schemaRef ds:uri="d4f64a22-a125-4b7a-afce-4a30c86a8f7c"/>
    <ds:schemaRef ds:uri="d47a4560-aee9-43e8-973f-2abd655c26a0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B711A9C-40CF-4AE6-A7E1-D7D5FF7440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f64a22-a125-4b7a-afce-4a30c86a8f7c"/>
    <ds:schemaRef ds:uri="d47a4560-aee9-43e8-973f-2abd655c26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3988</TotalTime>
  <Words>1272</Words>
  <Application>Microsoft Office PowerPoint</Application>
  <PresentationFormat>Pokaz na ekranie (4:3)</PresentationFormat>
  <Paragraphs>123</Paragraphs>
  <Slides>23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4" baseType="lpstr">
      <vt:lpstr>tlo1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oem</dc:creator>
  <cp:lastModifiedBy>Toczek Wioleta</cp:lastModifiedBy>
  <cp:revision>442</cp:revision>
  <cp:lastPrinted>2017-09-26T11:38:50Z</cp:lastPrinted>
  <dcterms:created xsi:type="dcterms:W3CDTF">2015-09-10T13:33:51Z</dcterms:created>
  <dcterms:modified xsi:type="dcterms:W3CDTF">2019-10-09T07:43:50Z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0x0101002FA1F3B16C8C704DA37A63ACA9CA61DD</vt:lpwstr>
  </property>
</Properties>
</file>