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8"/>
  </p:notesMasterIdLst>
  <p:handoutMasterIdLst>
    <p:handoutMasterId r:id="rId29"/>
  </p:handoutMasterIdLst>
  <p:sldIdLst>
    <p:sldId id="256" r:id="rId5"/>
    <p:sldId id="318" r:id="rId6"/>
    <p:sldId id="350" r:id="rId7"/>
    <p:sldId id="330" r:id="rId8"/>
    <p:sldId id="357" r:id="rId9"/>
    <p:sldId id="331" r:id="rId10"/>
    <p:sldId id="355" r:id="rId11"/>
    <p:sldId id="332" r:id="rId12"/>
    <p:sldId id="333" r:id="rId13"/>
    <p:sldId id="356" r:id="rId14"/>
    <p:sldId id="334" r:id="rId15"/>
    <p:sldId id="335" r:id="rId16"/>
    <p:sldId id="347" r:id="rId17"/>
    <p:sldId id="344" r:id="rId18"/>
    <p:sldId id="360" r:id="rId19"/>
    <p:sldId id="361" r:id="rId20"/>
    <p:sldId id="337" r:id="rId21"/>
    <p:sldId id="363" r:id="rId22"/>
    <p:sldId id="338" r:id="rId23"/>
    <p:sldId id="340" r:id="rId24"/>
    <p:sldId id="354" r:id="rId25"/>
    <p:sldId id="341" r:id="rId26"/>
    <p:sldId id="276" r:id="rId27"/>
  </p:sldIdLst>
  <p:sldSz cx="9144000" cy="6858000" type="screen4x3"/>
  <p:notesSz cx="6724650" cy="97742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rpińska - Fojcik Patrycja" initials="S-FP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64644B"/>
    <a:srgbClr val="FEDA00"/>
    <a:srgbClr val="FFFFCC"/>
    <a:srgbClr val="FFFF99"/>
    <a:srgbClr val="FFFF66"/>
    <a:srgbClr val="BE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6629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08332" y="1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54E540-1B89-4DCD-AD05-928A0329AAAE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83416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08332" y="9283416"/>
            <a:ext cx="2914748" cy="490822"/>
          </a:xfrm>
          <a:prstGeom prst="rect">
            <a:avLst/>
          </a:prstGeom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4A1FE2-0C51-4D0A-9A90-295333DB02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04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8332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/>
            </a:lvl1pPr>
          </a:lstStyle>
          <a:p>
            <a:fld id="{67BA2927-D5D6-4209-892C-2360465E2678}" type="datetimeFigureOut">
              <a:rPr lang="pl-PL" smtClean="0"/>
              <a:t>2019-10-09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6" tIns="45103" rIns="90206" bIns="4510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2151" y="4642490"/>
            <a:ext cx="5380348" cy="4398641"/>
          </a:xfrm>
          <a:prstGeom prst="rect">
            <a:avLst/>
          </a:prstGeom>
        </p:spPr>
        <p:txBody>
          <a:bodyPr vert="horz" lIns="90206" tIns="45103" rIns="90206" bIns="45103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283417"/>
            <a:ext cx="2914748" cy="489258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8332" y="9283417"/>
            <a:ext cx="2914748" cy="489258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>
              <a:defRPr sz="1200"/>
            </a:lvl1pPr>
          </a:lstStyle>
          <a:p>
            <a:fld id="{152B7249-5116-4F80-831C-8989ADB7A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07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207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Najczęściej pojawiające się błędy są w zasadzie konkurencyjności, gdzie nakładana jest korekta finansowa: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Zawężenie rynku</a:t>
            </a:r>
            <a:r>
              <a:rPr lang="pl-PL" baseline="0" dirty="0" smtClean="0"/>
              <a:t> – skrócenie okresu składania ofert (o kilka godzin),</a:t>
            </a:r>
            <a:r>
              <a:rPr lang="pl-P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dyskryminujące warunki udziału w postępowaniu, 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kryteria ofert</a:t>
            </a:r>
            <a:r>
              <a:rPr lang="pl-PL" baseline="0" dirty="0" smtClean="0"/>
              <a:t> były nieadekwatne do przedmiotu zamówienia, 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sztuczny podział zamówienia aby uniknąć wejścia w procedurę.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25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7F07-F2B1-465B-B5D6-289C20564C98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32B9-E6B3-49BD-ADFA-1106D28F866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17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CD91-C5BB-44A5-B7ED-BDB91880D112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077-57F4-4E8D-9DF1-0DD029D60FC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23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C9D2-CD7D-40E8-B462-21596E3A4188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9B25-41B3-4E95-B3F2-AC21B16758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6323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B149-3604-4DD4-ACA7-193F49A49294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FF89-390E-42F3-A196-A14B4147BA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671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E4E3-FB82-4FD0-952D-88D371DEBFDB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192D-CE06-4D7E-9882-C0E855C257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76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632-0481-4BA3-8BE5-343917FA1564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83C-89B8-4885-A11E-C30CA632E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7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F1B1-D8E1-47CC-BE78-94962DFFABD5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E2AB-2855-490B-BF49-6B9C27C667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9E6-4CD4-4396-81EF-9F316D310DC0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959B0-C5F9-4387-9C46-3D24CD7BC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16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C9BDC-D8B8-4297-B680-42F82BBA6BAD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2EA5-F53F-42DC-BF9F-79549CD7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1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29D3-B20A-4604-986D-F235568307B6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6A3B-44D4-43A5-A0DB-C113FEC65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23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1D76-59A9-4D0D-A918-A524FC3842A4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BAA2-7974-45DD-A9C7-1A2476862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8634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2FF6-EF37-4D0B-8334-B2B890507872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5BCC-026D-495B-8F65-F92688397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9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32F2-E493-4B38-9F8D-EDA2835CD80A}" type="datetimeFigureOut">
              <a:rPr lang="pl-PL"/>
              <a:pPr>
                <a:defRPr/>
              </a:pPr>
              <a:t>2019-10-09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82E375-0632-48B4-A941-136DF69F3B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rpo.slaskie.p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3131840" y="1298575"/>
            <a:ext cx="5616624" cy="2709973"/>
          </a:xfrm>
          <a:prstGeom prst="rect">
            <a:avLst/>
          </a:prstGeom>
          <a:noFill/>
          <a:ln w="28575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endParaRPr lang="pl-PL" sz="2250" b="1" dirty="0" smtClean="0">
              <a:latin typeface="+mj-lt"/>
            </a:endParaRPr>
          </a:p>
          <a:p>
            <a:pPr algn="ctr">
              <a:buNone/>
            </a:pPr>
            <a:r>
              <a:rPr lang="pl-PL" sz="2250" b="1" dirty="0" smtClean="0">
                <a:latin typeface="+mj-lt"/>
              </a:rPr>
              <a:t>Zmiany w Wytycznych w zakresie kwalifikowalności wydatków w ramach EFRR, EFS oraz FS na lata 2014-2020.</a:t>
            </a:r>
          </a:p>
          <a:p>
            <a:pPr algn="ctr">
              <a:buNone/>
            </a:pPr>
            <a:endParaRPr lang="pl-PL" sz="2250" dirty="0">
              <a:latin typeface="+mj-lt"/>
            </a:endParaRPr>
          </a:p>
          <a:p>
            <a:pPr algn="ctr">
              <a:buNone/>
            </a:pPr>
            <a:endParaRPr lang="pl-PL" sz="2250" dirty="0" smtClean="0">
              <a:latin typeface="+mj-lt"/>
            </a:endParaRPr>
          </a:p>
          <a:p>
            <a:pPr algn="ctr">
              <a:buNone/>
            </a:pPr>
            <a:r>
              <a:rPr lang="pl-PL" sz="1800" i="1" dirty="0" smtClean="0">
                <a:latin typeface="+mj-lt"/>
              </a:rPr>
              <a:t>22 sierpnia 2019r.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5589240"/>
            <a:ext cx="5760640" cy="63925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995936" y="5085184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Sala Kolumnowa, dnia </a:t>
            </a:r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09.10.2019r</a:t>
            </a: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548680"/>
            <a:ext cx="7848872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800"/>
              </a:spcAft>
              <a:defRPr/>
            </a:pPr>
            <a:r>
              <a:rPr lang="pl-PL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</a:rPr>
              <a:t>Zmiana Taryfikatora</a:t>
            </a:r>
          </a:p>
          <a:p>
            <a:pPr fontAlgn="auto">
              <a:spcBef>
                <a:spcPts val="0"/>
              </a:spcBef>
              <a:spcAft>
                <a:spcPts val="800"/>
              </a:spcAft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28 sierpnia 2019 r. została przyjęta przez Zarząd Województwa Śląskiego  aktualizacja Wykazu dopuszczalnych stawek dla towarów i usług „Taryfikator”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Zmiany obejmują:</a:t>
            </a:r>
          </a:p>
          <a:p>
            <a:pPr marL="342900" indent="-342900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dostosowanie stawek wynagrodzeń: psychologa, asystenta osobistego, opiekunki do dziecka do lat 7, opiekuna osoby zależnej/ niesamodzielnej do aktualnie obowiązujących cen rynkowych</a:t>
            </a:r>
          </a:p>
          <a:p>
            <a:pPr marL="342900" indent="-342900" eaLnBrk="1" hangingPunct="1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usunięcie z dokumentu sprzętów o niskiej wartości</a:t>
            </a:r>
          </a:p>
          <a:p>
            <a:pPr marL="342900" indent="-342900" eaLnBrk="1" hangingPunct="1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zmianę stawek dla następującego sprzętu:</a:t>
            </a:r>
          </a:p>
          <a:p>
            <a:pPr marL="342900" indent="-342900" algn="just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urządzenie wielofunkcyjne - w wysokości 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2 233,00 PLN</a:t>
            </a:r>
          </a:p>
          <a:p>
            <a:pPr marL="342900" indent="-342900" algn="just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zestaw komputerowy z oprogramowaniem - w wysokości 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4 770,00 PLN</a:t>
            </a:r>
          </a:p>
          <a:p>
            <a:pPr marL="342900" indent="-342900" algn="just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laptop z oprogramowaniem w wysokości - 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3 961,00 PLN</a:t>
            </a:r>
          </a:p>
          <a:p>
            <a:pPr marL="342900" indent="-342900" algn="just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tablica interaktywna (z oprogramowaniem, sprzętem i usługą szkolenia </a:t>
            </a:r>
            <a:b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</a:b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w zakresie użytkowania) - w wysokości 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/>
                <a:ea typeface="Calibri"/>
                <a:cs typeface="Times New Roman"/>
              </a:rPr>
              <a:t>8 730,00 PLN</a:t>
            </a:r>
            <a:endParaRPr lang="pl-PL" kern="0" dirty="0">
              <a:solidFill>
                <a:schemeClr val="tx1">
                  <a:lumMod val="85000"/>
                  <a:lumOff val="15000"/>
                </a:schemeClr>
              </a:solidFill>
              <a:latin typeface="Lato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6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6070" y="3147939"/>
            <a:ext cx="8136904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>
                <a:latin typeface="+mn-lt"/>
              </a:rPr>
              <a:t>w</a:t>
            </a:r>
            <a:r>
              <a:rPr lang="pl-PL" altLang="pl-PL" sz="2800" b="1" dirty="0" smtClean="0">
                <a:latin typeface="+mn-lt"/>
              </a:rPr>
              <a:t> każdą środę w godzinach od 10.00 – 14.00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latin typeface="+mn-lt"/>
              </a:rPr>
              <a:t>Telefon kontaktowy: /32/774-07-07</a:t>
            </a:r>
            <a:endParaRPr lang="pl-PL" altLang="pl-PL" sz="28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7378" y="1412776"/>
            <a:ext cx="7634287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Porady </a:t>
            </a:r>
            <a:r>
              <a:rPr lang="pl-PL" altLang="pl-PL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ws</a:t>
            </a: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zamówień publicznych 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200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5854" y="1912963"/>
            <a:ext cx="8136904" cy="452431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1) Koszty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bezpośrednie projektu, którego kwota dofinansowania wyrażona w PLN nie przekracza równowartości 100 tys. Euro, rozliczane są w całości uproszczonymi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metodami.</a:t>
            </a:r>
            <a:endParaRPr lang="pl-PL" altLang="pl-PL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b="1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Zmiany: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obowiązek  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stosowania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uproszczonych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metod rozliczania wydatków w przypadku projektów </a:t>
            </a:r>
            <a:r>
              <a:rPr lang="pl-PL" altLang="pl-PL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 dofinansowaniu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/>
            </a:r>
            <a:b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100 000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Euro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100 000 Euro dotyczy </a:t>
            </a:r>
            <a:r>
              <a:rPr lang="pl-PL" altLang="pl-PL" sz="2400" b="1" dirty="0" smtClean="0">
                <a:latin typeface="+mn-lt"/>
              </a:rPr>
              <a:t>wartości kwoty dofinansowania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projektu </a:t>
            </a:r>
            <a:r>
              <a:rPr lang="pl-PL" altLang="pl-PL" sz="2400" b="1" dirty="0" smtClean="0">
                <a:latin typeface="+mn-lt"/>
              </a:rPr>
              <a:t>czyli EFS i BP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– w Wytycznych z dnia 19.07.2017r. wartość dotyczyła wkładu publicznego (środków publicznych), czyli EFS, BP i </a:t>
            </a:r>
            <a:r>
              <a:rPr lang="pl-PL" altLang="pl-PL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JST</a:t>
            </a:r>
            <a:endParaRPr lang="pl-PL" altLang="pl-PL" sz="2400" u="sng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5854" y="476672"/>
            <a:ext cx="8136904" cy="143629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8, pkt 8.5 pozostałe uproszczone metody rozliczania wydatków w projektach finansowanych </a:t>
            </a:r>
            <a:b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z EFS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33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5854" y="1909573"/>
            <a:ext cx="8136904" cy="369331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Zmiany: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900" b="1" dirty="0" smtClean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wymóg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podziału konkursów w ramach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EFS na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nabory, w których przyjmowane są wyłącznie projekty poniżej równowartości 100 tys.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Euro (uproszczone metody),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 takie, w których przyjmowane są wyłącznie projekty powyżej tej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kwoty.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Stanowisko IZ RPO – od 25.10.2019r. po akceptacji kryteriów przez Komitet Monitorujący ogłaszane konkursy według nowych Wytycznych. 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39552" y="838260"/>
            <a:ext cx="8063206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</a:t>
            </a: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proszczone metody rozliczania wydatków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848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5854" y="2048073"/>
            <a:ext cx="8136904" cy="34163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400" b="1" u="sng" dirty="0">
                <a:latin typeface="+mn-lt"/>
              </a:rPr>
              <a:t>8.5.2 Kwoty </a:t>
            </a:r>
            <a:r>
              <a:rPr lang="pl-PL" altLang="pl-PL" sz="2400" b="1" u="sng" dirty="0" smtClean="0">
                <a:latin typeface="+mn-lt"/>
              </a:rPr>
              <a:t>ryczałtowe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b="1" u="sng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4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 w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ramach kwoty ryczałtowej wydatki objęte cross-</a:t>
            </a:r>
            <a:r>
              <a:rPr lang="pl-PL" altLang="pl-PL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financingiem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o którym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mowa w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podrozdziale 8.6, wydatki przeznaczone na zakup środków trwałych oraz inne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wydatki objęte limitami, o których mowa w Wytycznych lub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umowie o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dofinansowanie projektu wykazywane są we wniosku o płatność </a:t>
            </a:r>
            <a:r>
              <a:rPr lang="pl-PL" altLang="pl-PL" sz="2400" b="1" dirty="0">
                <a:latin typeface="+mn-lt"/>
              </a:rPr>
              <a:t>w </a:t>
            </a:r>
            <a:r>
              <a:rPr lang="pl-PL" altLang="pl-PL" sz="2400" b="1" dirty="0" smtClean="0">
                <a:latin typeface="+mn-lt"/>
              </a:rPr>
              <a:t>wysokości określonej </a:t>
            </a:r>
            <a:r>
              <a:rPr lang="pl-PL" altLang="pl-PL" sz="2400" b="1" dirty="0">
                <a:latin typeface="+mn-lt"/>
              </a:rPr>
              <a:t>w zatwierdzonym wniosku o dofinansowanie projektu.</a:t>
            </a:r>
            <a:endParaRPr lang="pl-PL" altLang="pl-PL" sz="2400" b="1" dirty="0" smtClean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5854" y="980728"/>
            <a:ext cx="8165241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</a:t>
            </a: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proszczone metody rozliczania wydatków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335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10343" y="1703567"/>
            <a:ext cx="8136904" cy="429348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pl-PL"/>
            </a:defPPr>
            <a:lvl1pPr eaLnBrk="1" hangingPunct="1"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r>
              <a:rPr lang="pl-PL" altLang="pl-PL" dirty="0" smtClean="0"/>
              <a:t>W </a:t>
            </a:r>
            <a:r>
              <a:rPr lang="pl-PL" altLang="pl-PL" dirty="0"/>
              <a:t>przypadku </a:t>
            </a:r>
            <a:r>
              <a:rPr lang="pl-PL" altLang="pl-PL" dirty="0" smtClean="0"/>
              <a:t>projektów </a:t>
            </a:r>
            <a:r>
              <a:rPr lang="pl-PL" altLang="pl-PL" b="1" dirty="0" smtClean="0"/>
              <a:t>współfinansowanych ze  środków EFS </a:t>
            </a:r>
            <a:r>
              <a:rPr lang="pl-PL" altLang="pl-PL" dirty="0"/>
              <a:t>cross-</a:t>
            </a:r>
            <a:r>
              <a:rPr lang="pl-PL" altLang="pl-PL" dirty="0" err="1"/>
              <a:t>financing</a:t>
            </a:r>
            <a:r>
              <a:rPr lang="pl-PL" altLang="pl-PL" dirty="0"/>
              <a:t> może dotyczyć wyłącznie</a:t>
            </a:r>
            <a:r>
              <a:rPr lang="pl-PL" altLang="pl-PL" dirty="0" smtClean="0"/>
              <a:t>:</a:t>
            </a:r>
          </a:p>
          <a:p>
            <a:r>
              <a:rPr lang="pl-PL" altLang="pl-PL" dirty="0"/>
              <a:t>a) zakupu nieruchomości,</a:t>
            </a:r>
          </a:p>
          <a:p>
            <a:r>
              <a:rPr lang="pl-PL" altLang="pl-PL" dirty="0"/>
              <a:t>b) zakupu infrastruktury, przy czym poprzez infrastrukturę rozumie się elementy nieprzenośne, na stałe przytwierdzone do nieruchomości, np. wykonanie podjazdu do budynku, zainstalowanie windy w budynku,</a:t>
            </a:r>
          </a:p>
          <a:p>
            <a:r>
              <a:rPr lang="pl-PL" altLang="pl-PL" b="1" dirty="0">
                <a:solidFill>
                  <a:schemeClr val="tx1"/>
                </a:solidFill>
              </a:rPr>
              <a:t>c) </a:t>
            </a:r>
            <a:r>
              <a:rPr lang="pl-PL" altLang="pl-PL" dirty="0"/>
              <a:t>dostosowania lub adaptacji (prace remontowo-wykończeniowe) budynków i pomieszczeń, </a:t>
            </a:r>
            <a:r>
              <a:rPr lang="pl-PL" altLang="pl-PL" b="1" dirty="0">
                <a:solidFill>
                  <a:schemeClr val="tx1"/>
                </a:solidFill>
              </a:rPr>
              <a:t>w tym wydatków niezbędnych do przeprowadzenia tych prac i wchodzących w ich zakres</a:t>
            </a:r>
            <a:r>
              <a:rPr lang="pl-PL" altLang="pl-PL" b="1" dirty="0" smtClean="0">
                <a:solidFill>
                  <a:schemeClr val="tx1"/>
                </a:solidFill>
              </a:rPr>
              <a:t>.</a:t>
            </a:r>
          </a:p>
          <a:p>
            <a:endParaRPr lang="pl-PL" altLang="pl-PL" sz="9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39552" y="476672"/>
            <a:ext cx="8064896" cy="5232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8, pkt 8.6 cross-</a:t>
            </a:r>
            <a:r>
              <a:rPr lang="pl-PL" altLang="pl-PL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financing</a:t>
            </a: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6222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979548"/>
            <a:ext cx="8136904" cy="230832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pl-PL"/>
            </a:defPPr>
            <a:lvl1pPr eaLnBrk="1" hangingPunct="1"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endParaRPr lang="pl-PL" altLang="pl-PL" i="1" dirty="0" smtClean="0"/>
          </a:p>
          <a:p>
            <a:r>
              <a:rPr lang="pl-PL" altLang="pl-PL" i="1" dirty="0" smtClean="0"/>
              <a:t>10) Właściwa instytucja </a:t>
            </a:r>
            <a:r>
              <a:rPr lang="pl-PL" altLang="pl-PL" i="1" dirty="0"/>
              <a:t>będąca stroną </a:t>
            </a:r>
            <a:r>
              <a:rPr lang="pl-PL" altLang="pl-PL" i="1" dirty="0" smtClean="0"/>
              <a:t>umowy </a:t>
            </a:r>
            <a:r>
              <a:rPr lang="pl-PL" altLang="pl-PL" b="1" i="1" dirty="0" smtClean="0">
                <a:solidFill>
                  <a:schemeClr val="tx1"/>
                </a:solidFill>
              </a:rPr>
              <a:t>może podjąć decyzję o zastosowaniu reguły proporcjonalności w przypadku niespełnienia kryteriów projektu</a:t>
            </a:r>
            <a:r>
              <a:rPr lang="pl-PL" altLang="pl-PL" i="1" dirty="0" smtClean="0"/>
              <a:t>, </a:t>
            </a:r>
            <a:r>
              <a:rPr lang="pl-PL" altLang="pl-PL" i="1" dirty="0"/>
              <a:t>dla </a:t>
            </a:r>
            <a:r>
              <a:rPr lang="pl-PL" altLang="pl-PL" i="1" dirty="0" smtClean="0"/>
              <a:t>których nie </a:t>
            </a:r>
            <a:r>
              <a:rPr lang="pl-PL" altLang="pl-PL" i="1" dirty="0"/>
              <a:t>określono wskaźników produktu lub rezultatu bezpośredniego</a:t>
            </a:r>
            <a:r>
              <a:rPr lang="pl-PL" altLang="pl-PL" dirty="0" smtClean="0"/>
              <a:t>.</a:t>
            </a:r>
            <a:r>
              <a:rPr lang="pl-PL" altLang="pl-PL" i="1" dirty="0" smtClean="0"/>
              <a:t> </a:t>
            </a:r>
          </a:p>
          <a:p>
            <a:endParaRPr lang="pl-PL" altLang="pl-PL" i="1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39552" y="836712"/>
            <a:ext cx="8064896" cy="5232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8, pkt 8.8 reguła proporcjonalności 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5581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0776" y="2295455"/>
            <a:ext cx="8136904" cy="3046988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Warunki kwalifikowalności wkładu niepieniężnego (doprecyzowanie punktu e):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przypadku wykorzystania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środków trwałych lub </a:t>
            </a:r>
            <a:r>
              <a:rPr lang="pl-PL" altLang="pl-PL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wartości </a:t>
            </a:r>
            <a:r>
              <a:rPr lang="pl-PL" altLang="pl-PL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niematerialnych </a:t>
            </a:r>
            <a:r>
              <a:rPr lang="pl-PL" altLang="pl-PL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 prawnych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 rzecz projektu, ich wartość określana jest proporcjonalnie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 zakresu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ich wykorzystania w projekcie, z uwzględnieniem zapisów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podrozdziału 6.12;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5854" y="476672"/>
            <a:ext cx="8121826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6.10 wkład niepieniężny – warunki kwalifikowalności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7053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7355" y="1700808"/>
            <a:ext cx="8136904" cy="34163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Wydatki </a:t>
            </a:r>
            <a:r>
              <a:rPr lang="pl-PL" altLang="pl-PL" sz="2400" b="1" dirty="0">
                <a:latin typeface="+mn-lt"/>
              </a:rPr>
              <a:t>poniesione na zakup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środków trwałych oraz wartości niematerialnych i prawnych </a:t>
            </a:r>
            <a:r>
              <a:rPr lang="pl-PL" altLang="pl-PL" sz="2400" u="sng" dirty="0" smtClean="0">
                <a:latin typeface="+mn-lt"/>
              </a:rPr>
              <a:t>wykorzystywanych </a:t>
            </a:r>
            <a:r>
              <a:rPr lang="pl-PL" altLang="pl-PL" sz="2400" u="sng" dirty="0">
                <a:latin typeface="+mn-lt"/>
              </a:rPr>
              <a:t>w celu wspomagania procesu wdrażania projektu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 wartości początkowej </a:t>
            </a:r>
            <a:r>
              <a:rPr lang="pl-PL" altLang="pl-PL" sz="2400" b="1" dirty="0">
                <a:latin typeface="+mn-lt"/>
              </a:rPr>
              <a:t>wyższej </a:t>
            </a:r>
            <a:r>
              <a:rPr lang="pl-PL" altLang="pl-PL" sz="2400" b="1" dirty="0" smtClean="0">
                <a:latin typeface="+mn-lt"/>
              </a:rPr>
              <a:t>niż 10 </a:t>
            </a:r>
            <a:r>
              <a:rPr lang="pl-PL" altLang="pl-PL" sz="2400" b="1" dirty="0">
                <a:latin typeface="+mn-lt"/>
              </a:rPr>
              <a:t>000 PLN netto,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mogą być kwalifikowalne wyłącznie w wysokości odpowiadającej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>
                <a:latin typeface="+mn-lt"/>
              </a:rPr>
              <a:t>odpisom amortyzacyjnym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 okres, w którym były one wykorzystywane na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rzecz projektu.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5854" y="476672"/>
            <a:ext cx="8158405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6.12 Środki trwałe oraz wartości niematerialne i prawne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74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7321" y="1988840"/>
            <a:ext cx="8136904" cy="433965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pl-PL" altLang="pl-PL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/>
              <a:t>Zmiana: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/>
              <a:t>podniesienie  limitu </a:t>
            </a:r>
            <a:r>
              <a:rPr lang="pl-PL" altLang="pl-PL" sz="2400" dirty="0" smtClean="0"/>
              <a:t>środków trwałych </a:t>
            </a:r>
            <a:r>
              <a:rPr lang="pl-PL" altLang="pl-PL" sz="2400" dirty="0"/>
              <a:t>z  3 500 PLN do  10 000 PLN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 od  którego  istnieje obowiązek  uzasadnienia  we  wniosku  o dofinansowanie  konieczności  pozyskania środków trwałych i </a:t>
            </a:r>
            <a:r>
              <a:rPr lang="pl-PL" altLang="pl-PL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WNiP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projektu.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Uzasadnienie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we wniosku o dofinansowanie projektu konieczności zakupu 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środków trwałych i wartości niematerialnych i prawnych</a:t>
            </a:r>
            <a:r>
              <a:rPr lang="pl-PL" altLang="pl-PL" sz="2400" b="1" dirty="0" smtClean="0">
                <a:latin typeface="+mn-lt"/>
              </a:rPr>
              <a:t> o </a:t>
            </a:r>
            <a:r>
              <a:rPr lang="pl-PL" altLang="pl-PL" sz="2400" b="1" dirty="0">
                <a:latin typeface="+mn-lt"/>
              </a:rPr>
              <a:t>wartości początkowej wyższej niż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>
                <a:latin typeface="+mn-lt"/>
              </a:rPr>
              <a:t>10 000 PLN </a:t>
            </a:r>
            <a:r>
              <a:rPr lang="pl-PL" altLang="pl-PL" sz="2400" b="1" dirty="0" smtClean="0">
                <a:latin typeface="+mn-lt"/>
              </a:rPr>
              <a:t>netto. 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900" b="1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900" b="1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9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5854" y="476672"/>
            <a:ext cx="8128371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6.12 - Techniki finansowania środków trwałych oraz wartości niematerialnych i prawnych.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626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62551"/>
            <a:ext cx="8043727" cy="75918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Okres obowiązywania Wytycznych</a:t>
            </a:r>
            <a:endParaRPr lang="pl-PL" altLang="pl-PL" sz="28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2070140"/>
            <a:ext cx="8136904" cy="34163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Wytyczne w zakresie kwalifikowalności z dnia 19 lipca 2017r.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obowiązywały od 23.08.2017r.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 08.09.2019r.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Wytyczne w zakresie kwalifikowalności z dnia 22.08.2019r.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obowiązują od dnia 09.09.2019r. (data ogłoszenia w Monitorze Polskim, poz. 796).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03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20621" y="1844825"/>
            <a:ext cx="8136904" cy="378565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pl-PL"/>
            </a:defPPr>
            <a:lvl1pPr eaLnBrk="1" hangingPunct="1"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r>
              <a:rPr lang="pl-PL" altLang="pl-PL" b="1" dirty="0" smtClean="0">
                <a:solidFill>
                  <a:schemeClr val="tx1"/>
                </a:solidFill>
              </a:rPr>
              <a:t>Zmiany: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solidFill>
                  <a:schemeClr val="tx1"/>
                </a:solidFill>
              </a:rPr>
              <a:t> „13-stki”:</a:t>
            </a:r>
            <a:endParaRPr lang="pl-PL" altLang="pl-PL" dirty="0" smtClean="0"/>
          </a:p>
          <a:p>
            <a:r>
              <a:rPr lang="pl-PL" altLang="pl-PL" i="1" dirty="0" smtClean="0"/>
              <a:t>Dodatkowe </a:t>
            </a:r>
            <a:r>
              <a:rPr lang="pl-PL" altLang="pl-PL" i="1" dirty="0"/>
              <a:t>wynagrodzenie roczne personelu projektu, wynikające z </a:t>
            </a:r>
            <a:r>
              <a:rPr lang="pl-PL" altLang="pl-PL" i="1" dirty="0" smtClean="0"/>
              <a:t>przepisów prawa </a:t>
            </a:r>
            <a:r>
              <a:rPr lang="pl-PL" altLang="pl-PL" i="1" dirty="0"/>
              <a:t>pracy w rozumieniu art. 9 § 1 ustawy Kodeks pracy, może być kwalifikowalne</a:t>
            </a:r>
          </a:p>
          <a:p>
            <a:r>
              <a:rPr lang="pl-PL" altLang="pl-PL" i="1" dirty="0"/>
              <a:t>w ramach projektu </a:t>
            </a:r>
            <a:r>
              <a:rPr lang="pl-PL" altLang="pl-PL" b="1" i="1" u="sng" dirty="0"/>
              <a:t>w proporcji, </a:t>
            </a:r>
            <a:r>
              <a:rPr lang="pl-PL" altLang="pl-PL" i="1" dirty="0"/>
              <a:t>w której </a:t>
            </a:r>
            <a:r>
              <a:rPr lang="pl-PL" altLang="pl-PL" b="1" i="1" dirty="0">
                <a:solidFill>
                  <a:schemeClr val="tx1"/>
                </a:solidFill>
              </a:rPr>
              <a:t>wynagrodzenie pracownika jest </a:t>
            </a:r>
            <a:r>
              <a:rPr lang="pl-PL" altLang="pl-PL" b="1" i="1" dirty="0" smtClean="0">
                <a:solidFill>
                  <a:schemeClr val="tx1"/>
                </a:solidFill>
              </a:rPr>
              <a:t>rozliczane w </a:t>
            </a:r>
            <a:r>
              <a:rPr lang="pl-PL" altLang="pl-PL" b="1" i="1" dirty="0">
                <a:solidFill>
                  <a:schemeClr val="tx1"/>
                </a:solidFill>
              </a:rPr>
              <a:t>ramach projektu</a:t>
            </a:r>
            <a:r>
              <a:rPr lang="pl-PL" altLang="pl-PL" b="1" i="1" dirty="0" smtClean="0">
                <a:solidFill>
                  <a:schemeClr val="tx1"/>
                </a:solidFill>
              </a:rPr>
              <a:t>.</a:t>
            </a:r>
          </a:p>
          <a:p>
            <a:endParaRPr lang="pl-PL" altLang="pl-PL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chemeClr val="tx1"/>
                </a:solidFill>
              </a:rPr>
              <a:t>zniesienie 40</a:t>
            </a:r>
            <a:r>
              <a:rPr lang="pl-PL" altLang="pl-PL" b="1" dirty="0" smtClean="0">
                <a:solidFill>
                  <a:schemeClr val="tx1"/>
                </a:solidFill>
              </a:rPr>
              <a:t>% </a:t>
            </a:r>
            <a:r>
              <a:rPr lang="pl-PL" altLang="pl-PL" dirty="0" smtClean="0"/>
              <a:t> </a:t>
            </a:r>
            <a:r>
              <a:rPr lang="pl-PL" altLang="pl-PL" dirty="0"/>
              <a:t>limitu dodatku zadaniowego personelu </a:t>
            </a:r>
            <a:r>
              <a:rPr lang="pl-PL" altLang="pl-PL" dirty="0" smtClean="0"/>
              <a:t>projektu.</a:t>
            </a:r>
            <a:endParaRPr lang="pl-PL" altLang="pl-PL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20621" y="476672"/>
            <a:ext cx="8136904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6.15. Koszty związane z angażowaniem personelu projektu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744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797025"/>
            <a:ext cx="6944816" cy="3841775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i="1" dirty="0" smtClean="0"/>
              <a:t> 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koszty </a:t>
            </a:r>
            <a:r>
              <a:rPr lang="pl-PL" altLang="pl-PL" sz="2400" i="1" dirty="0">
                <a:solidFill>
                  <a:schemeClr val="tx1"/>
                </a:solidFill>
              </a:rPr>
              <a:t>delegacji służbowych 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oraz </a:t>
            </a:r>
            <a:r>
              <a:rPr lang="pl-PL" altLang="pl-PL" sz="2400" i="1" dirty="0">
                <a:solidFill>
                  <a:schemeClr val="tx1"/>
                </a:solidFill>
              </a:rPr>
              <a:t>koszty związane z podnoszeniem kwalifikacji zawodowych personelu 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mogą być kwalifikowalne gdy zostały uwzględnione w zatwierdzonym wniosku o dofinansowanie projektu </a:t>
            </a:r>
            <a:r>
              <a:rPr lang="pl-PL" altLang="pl-PL" sz="2400" i="1" u="sng" dirty="0" smtClean="0">
                <a:solidFill>
                  <a:schemeClr val="tx1"/>
                </a:solidFill>
              </a:rPr>
              <a:t>jako niezbędne dla prawidłowej realizacji projektu.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i="1" dirty="0" smtClean="0">
                <a:solidFill>
                  <a:schemeClr val="tx1"/>
                </a:solidFill>
              </a:rPr>
              <a:t>W kontekście 276 godzin zaangażowania zawodowego dodano zapis: </a:t>
            </a:r>
            <a:r>
              <a:rPr lang="pl-PL" altLang="pl-PL" sz="2400" i="1" u="sng" dirty="0" smtClean="0">
                <a:solidFill>
                  <a:schemeClr val="tx1"/>
                </a:solidFill>
              </a:rPr>
              <a:t>do ww. limitu wlicza się okres urlopu wypoczynkowego oraz czas niezdolności do pracy wskutek choroby 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(uwaga: nie wlicza się urlopu: bezpłatnego, macierzyńskiego oraz rodzicielskiego). </a:t>
            </a:r>
            <a:endParaRPr lang="pl-PL" altLang="pl-PL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60" y="476672"/>
            <a:ext cx="843121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1214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20621" y="1960240"/>
            <a:ext cx="8136904" cy="355481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pl-PL"/>
            </a:defPPr>
            <a:lvl1pPr eaLnBrk="1" hangingPunct="1"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r>
              <a:rPr lang="pl-PL" altLang="pl-PL" dirty="0" smtClean="0"/>
              <a:t>6) </a:t>
            </a:r>
            <a:r>
              <a:rPr lang="pl-PL" altLang="pl-PL" i="1" dirty="0" smtClean="0"/>
              <a:t>koszty </a:t>
            </a:r>
            <a:r>
              <a:rPr lang="pl-PL" altLang="pl-PL" i="1" dirty="0"/>
              <a:t>wyposażenia stanowiska pracy są kwalifikowalne </a:t>
            </a:r>
            <a:r>
              <a:rPr lang="pl-PL" altLang="pl-PL" i="1" dirty="0" smtClean="0"/>
              <a:t/>
            </a:r>
            <a:br>
              <a:rPr lang="pl-PL" altLang="pl-PL" i="1" dirty="0" smtClean="0"/>
            </a:br>
            <a:r>
              <a:rPr lang="pl-PL" altLang="pl-PL" i="1" dirty="0" smtClean="0"/>
              <a:t>(</a:t>
            </a:r>
            <a:r>
              <a:rPr lang="pl-PL" altLang="pl-PL" i="1" dirty="0"/>
              <a:t>z zastrzeżeniem sekcji 6.12.1), </a:t>
            </a:r>
            <a:r>
              <a:rPr lang="pl-PL" altLang="pl-PL" b="1" i="1" dirty="0">
                <a:solidFill>
                  <a:schemeClr val="tx1"/>
                </a:solidFill>
              </a:rPr>
              <a:t>gdy wymiar czasu pracy personelu projektu </a:t>
            </a:r>
            <a:r>
              <a:rPr lang="pl-PL" altLang="pl-PL" i="1" dirty="0"/>
              <a:t>wynosi co najmniej ½ etatu</a:t>
            </a:r>
            <a:r>
              <a:rPr lang="pl-PL" altLang="pl-PL" i="1" dirty="0" smtClean="0"/>
              <a:t>.</a:t>
            </a:r>
          </a:p>
          <a:p>
            <a:endParaRPr lang="pl-PL" altLang="pl-PL" sz="900" dirty="0"/>
          </a:p>
          <a:p>
            <a:r>
              <a:rPr lang="pl-PL" altLang="pl-PL" b="1" dirty="0" smtClean="0">
                <a:solidFill>
                  <a:schemeClr val="tx1"/>
                </a:solidFill>
              </a:rPr>
              <a:t>Zmiany: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dirty="0" smtClean="0"/>
              <a:t>umożliwienie   </a:t>
            </a:r>
            <a:r>
              <a:rPr lang="pl-PL" altLang="pl-PL" dirty="0"/>
              <a:t>osobie   fizycznej   prowadzącej   działalność   gospodarczą,   </a:t>
            </a:r>
            <a:r>
              <a:rPr lang="pl-PL" altLang="pl-PL" dirty="0" smtClean="0"/>
              <a:t>będącej beneficjentem</a:t>
            </a:r>
            <a:r>
              <a:rPr lang="pl-PL" altLang="pl-PL" dirty="0"/>
              <a:t>,   finansowania   kosztów   wyposażenia   stanowisk   pracy   </a:t>
            </a:r>
            <a:r>
              <a:rPr lang="pl-PL" altLang="pl-PL" dirty="0" smtClean="0"/>
              <a:t>personelu projektu.</a:t>
            </a:r>
          </a:p>
          <a:p>
            <a:endParaRPr lang="pl-PL" altLang="pl-PL" dirty="0" smtClean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7544" y="476672"/>
            <a:ext cx="7992888" cy="5232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6.15.1 </a:t>
            </a:r>
            <a:r>
              <a:rPr lang="pl-PL" altLang="pl-PL" sz="2800" b="1" dirty="0" smtClean="0">
                <a:latin typeface="+mj-lt"/>
              </a:rPr>
              <a:t>Stosunek pracy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49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3032736" y="1484784"/>
            <a:ext cx="5682530" cy="938719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 smtClean="0">
                <a:latin typeface="+mn-lt"/>
              </a:rPr>
              <a:t>Dziękujemy za uwagę.</a:t>
            </a:r>
            <a:endParaRPr lang="pl-PL" altLang="pl-PL" sz="2400" b="1" dirty="0">
              <a:latin typeface="+mn-lt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500" b="1" dirty="0">
              <a:latin typeface="Novecento wide Normal" panose="00000505000000000000" pitchFamily="50" charset="-18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4660806" y="4553252"/>
            <a:ext cx="4096767" cy="1107996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Wydział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Urzędu Marszałkowskiego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  <a:hlinkClick r:id="rId4"/>
              </a:rPr>
              <a:t>www.rpo.slaskie.pl</a:t>
            </a:r>
            <a:endParaRPr lang="pl-PL" altLang="pl-PL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efs@slaskie.pl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9792" y="5661248"/>
            <a:ext cx="6048674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45721" y="548680"/>
            <a:ext cx="6840760" cy="6247864"/>
          </a:xfrm>
          <a:prstGeom prst="rect">
            <a:avLst/>
          </a:prstGeom>
          <a:ln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/>
            <a:endParaRPr lang="pl-PL" altLang="pl-PL" sz="8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oceny kwalifikowalności wydatków stosuje się wersję Wytycznych </a:t>
            </a:r>
            <a:r>
              <a:rPr lang="pl-PL" altLang="pl-PL" sz="2400" b="1" dirty="0"/>
              <a:t>obowiązującą</a:t>
            </a:r>
            <a:r>
              <a:rPr lang="pl-PL" altLang="pl-PL" sz="2400" dirty="0"/>
              <a:t> </a:t>
            </a:r>
            <a:r>
              <a:rPr lang="pl-PL" altLang="pl-PL" sz="2400" b="1" dirty="0"/>
              <a:t>w dniu poniesienia wydatku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uwzględnieniem </a:t>
            </a:r>
            <a:r>
              <a:rPr lang="pl-PL" altLang="pl-PL" sz="2400" b="1" dirty="0"/>
              <a:t>pkt 9 i 11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(rozdziału 4 Wytycznych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</a:t>
            </a:r>
          </a:p>
          <a:p>
            <a:pPr eaLnBrk="1" hangingPunct="1"/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Pkt 9 i 11: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 oceny prawidłowości umów zawartych w ramach postępowań, stosuje się wersję Wytycznych obowiązującą </a:t>
            </a:r>
            <a:b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dniu wszczęcia postępowania, które zakończyło się zawarciem umowy(…),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przypadku gdy ogłoszona w trakcie realizacji projektu (po podpisaniu umowy o dofinansowanie) wersja Wytycznych wprowadza rozwiązania korzystniejsze dla Beneficjenta, warunki ewentualnego ich stosowania w odniesieniu do wydatków poniesionych przed dniem wejścia ich w życie, określa IZ PO w umowie o dofinansowanie projektu.  </a:t>
            </a:r>
          </a:p>
          <a:p>
            <a:pPr eaLnBrk="1" hangingPunct="1"/>
            <a:endParaRPr lang="pl-PL" altLang="pl-PL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0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90032" y="2662078"/>
            <a:ext cx="8136904" cy="267765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Rozliczenie wydatku poniesionego w trakcie realizacji projektu za pomocą noty księgowej musi wynikać </a:t>
            </a:r>
            <a:r>
              <a:rPr lang="pl-PL" altLang="pl-PL" sz="2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zatwierdzonego wniosku o dofinansowanie projektu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Zmiana:</a:t>
            </a:r>
            <a:endParaRPr lang="pl-PL" altLang="pl-PL" sz="24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Zamiast zapisu o wewnętrznej nocie obciążeniowej ujęto zapis o notach księgowych – </a:t>
            </a:r>
            <a:r>
              <a:rPr lang="pl-PL" altLang="pl-PL" sz="2400" b="1" dirty="0" smtClean="0">
                <a:latin typeface="+mn-lt"/>
              </a:rPr>
              <a:t>ujęcie każdej noty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we wniosku o dofinansowanie projektu.</a:t>
            </a:r>
            <a:endParaRPr lang="pl-PL" altLang="pl-PL" sz="2400" u="sng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90032" y="548679"/>
            <a:ext cx="8136904" cy="100540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6.4 – Zasada faktycznego poniesienia wydatku – zapisy dotyczące not księgowych 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35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136904" cy="175260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3129"/>
            <a:ext cx="9036496" cy="683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710099"/>
            <a:ext cx="8136904" cy="415498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latin typeface="+mn-lt"/>
              </a:rPr>
              <a:t>Zmiany:</a:t>
            </a:r>
            <a:endParaRPr lang="pl-PL" altLang="pl-PL" sz="2400" b="1" dirty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wprowadzenie  </a:t>
            </a:r>
            <a:r>
              <a:rPr lang="pl-PL" altLang="pl-PL" sz="2400" b="1" dirty="0">
                <a:latin typeface="+mn-lt"/>
              </a:rPr>
              <a:t>nowych  wyłączeń 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  zasady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konkurencyjności 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  rozeznania 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rynku – tj. usługi wsparcia rodziny i systemu pieczy zastępczej (z wyłączeniem usług świadczonych w placówkach wsparcia dziennego i placówkach opiekuńczo-wychowawczych typu socjalizacyjnego, interwencyjnego lub specjalistyczno-terapeutycznego), sąsiedzkich usług opiekuńczych, usług opiekuńczych w miejscu zamieszkania i specjalistycznych usług opiekuńczych w miejscu zamieszkania oraz usług asystenckich;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7544" y="548680"/>
            <a:ext cx="8136904" cy="100540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6.5 – zamówienia udzielane w ramach projektów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628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27584" y="692696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rezygnacja  z  obowiązku  </a:t>
            </a:r>
            <a:r>
              <a:rPr lang="pl-PL" altLang="pl-PL" sz="2400" b="1" dirty="0"/>
              <a:t>aktualizacji  szacowania 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wartości  przedmiotu  zamówienia przed wszczęciem postępowania;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usprawnienie procedury rozeznania rynku;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możliwość </a:t>
            </a:r>
            <a:r>
              <a:rPr lang="pl-PL" altLang="pl-PL" sz="2400" b="1" dirty="0"/>
              <a:t>zastąpienia rozeznania rynku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zasadą konkurencyjności;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możliwość podpisywania umów z wykonawcami w wersji elektronicznej (kwalifikowany podpis).</a:t>
            </a:r>
          </a:p>
        </p:txBody>
      </p:sp>
    </p:spTree>
    <p:extLst>
      <p:ext uri="{BB962C8B-B14F-4D97-AF65-F5344CB8AC3E}">
        <p14:creationId xmlns:p14="http://schemas.microsoft.com/office/powerpoint/2010/main" val="11443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1723" y="1340768"/>
            <a:ext cx="8136904" cy="484748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 celu potwierdzenia przeprowadzenia rozeznania rynku konieczne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jest udokumentowanie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dokonanej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analizy cen/cenników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potencjalnych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wykonawców zamówienia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– wraz z analizowanymi cennikami. Cenniki można pozyskać ze stron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internetowych wykonawców lub poprzez upublicznienie opisu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przedmiotu zamówienia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wraz z zapytaniem o cenę na stronie internetowej beneficjenta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lub skierowanie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zapytań o cenę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wraz z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opisem przedmiotu zamówienia 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 potencjalnych </a:t>
            </a:r>
            <a:r>
              <a:rPr lang="pl-PL" altLang="pl-PL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wykonawców, itd</a:t>
            </a:r>
            <a:r>
              <a:rPr lang="pl-PL" altLang="pl-PL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105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105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Jeżeli ustalona w wyniku rozeznania rynku cena rynkowa zamówienia przekracza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50 tys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 PLN netto, stosuje się zasadę konkurencyjności, o której mowa w sekcji 6.5.2.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39552" y="472851"/>
            <a:ext cx="8029101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6.5.1 – rozeznanie rynku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137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6070" y="1362836"/>
            <a:ext cx="8136904" cy="452431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 przypadku zamówień o wartości od 20 tys. PLN netto do 50 tys. PLN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netto włącznie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</a:t>
            </a: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możliwe jest zastosowanie zasady konkurencyjności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o której 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mowa w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sekcji 6.5.2, zamiast rozeznania rynku. </a:t>
            </a: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 takiej sytuacji, </a:t>
            </a:r>
            <a:r>
              <a:rPr lang="pl-PL" alt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warunki kwalifikowalności </a:t>
            </a: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 sekcji 6.5.2 </a:t>
            </a:r>
            <a:r>
              <a:rPr lang="pl-PL" altLang="pl-PL" sz="2400" b="1" dirty="0">
                <a:latin typeface="+mn-lt"/>
              </a:rPr>
              <a:t>muszą być spełnione</a:t>
            </a:r>
            <a:r>
              <a:rPr lang="pl-PL" alt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pl-PL" alt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Rozeznania rynku nie przeprowadza się dla najczęściej finansowanych </a:t>
            </a:r>
            <a:r>
              <a:rPr lang="pl-PL" alt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towarów i </a:t>
            </a: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usług, dla których IZ PO określiła wymagania dotyczące standardu oraz </a:t>
            </a:r>
            <a:r>
              <a:rPr lang="pl-PL" alt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cen rynkowych</a:t>
            </a:r>
            <a:r>
              <a:rPr lang="pl-PL" alt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o których mowa w pkt 4 podrozdziału 6.2</a:t>
            </a:r>
            <a:r>
              <a:rPr lang="pl-PL" alt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 </a:t>
            </a:r>
            <a:r>
              <a:rPr lang="pl-PL" alt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(</a:t>
            </a:r>
            <a:r>
              <a:rPr lang="pl-PL" alt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Taryfikator – aktualny z dn.28.08.2019).</a:t>
            </a:r>
            <a:endParaRPr lang="pl-PL" altLang="pl-PL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36070" y="476672"/>
            <a:ext cx="8096370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Rozdział 6, pkt 6.5.1 – rozeznanie rynku</a:t>
            </a:r>
            <a:endParaRPr lang="pl-PL" altLang="pl-PL" sz="1800" b="1" baseline="30000" dirty="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3731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9" ma:contentTypeDescription="Utwórz nowy dokument." ma:contentTypeScope="" ma:versionID="51a01526be96ecc86c2ce932acd7f6c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d0969d16c74eb2dddba1fc4e3f2ab074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D5341-D28A-4F50-8767-3A6196FC15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7931F0-D70C-47E3-A660-2807CD3EC281}">
  <ds:schemaRefs>
    <ds:schemaRef ds:uri="d4f64a22-a125-4b7a-afce-4a30c86a8f7c"/>
    <ds:schemaRef ds:uri="d47a4560-aee9-43e8-973f-2abd655c26a0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B711A9C-40CF-4AE6-A7E1-D7D5FF7440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3988</TotalTime>
  <Words>1272</Words>
  <Application>Microsoft Office PowerPoint</Application>
  <PresentationFormat>Pokaz na ekranie (4:3)</PresentationFormat>
  <Paragraphs>123</Paragraphs>
  <Slides>23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Toczek Wioleta</cp:lastModifiedBy>
  <cp:revision>442</cp:revision>
  <cp:lastPrinted>2017-09-26T11:38:50Z</cp:lastPrinted>
  <dcterms:created xsi:type="dcterms:W3CDTF">2015-09-10T13:33:51Z</dcterms:created>
  <dcterms:modified xsi:type="dcterms:W3CDTF">2019-10-09T07:43:50Z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