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1"/>
  </p:notesMasterIdLst>
  <p:sldIdLst>
    <p:sldId id="256" r:id="rId2"/>
    <p:sldId id="337" r:id="rId3"/>
    <p:sldId id="338" r:id="rId4"/>
    <p:sldId id="339" r:id="rId5"/>
    <p:sldId id="452" r:id="rId6"/>
    <p:sldId id="453" r:id="rId7"/>
    <p:sldId id="342" r:id="rId8"/>
    <p:sldId id="433" r:id="rId9"/>
    <p:sldId id="434" r:id="rId10"/>
    <p:sldId id="454" r:id="rId11"/>
    <p:sldId id="343" r:id="rId12"/>
    <p:sldId id="344" r:id="rId13"/>
    <p:sldId id="435" r:id="rId14"/>
    <p:sldId id="436" r:id="rId15"/>
    <p:sldId id="437" r:id="rId16"/>
    <p:sldId id="439" r:id="rId17"/>
    <p:sldId id="440" r:id="rId18"/>
    <p:sldId id="438" r:id="rId19"/>
    <p:sldId id="443" r:id="rId20"/>
    <p:sldId id="444" r:id="rId21"/>
    <p:sldId id="445" r:id="rId22"/>
    <p:sldId id="446" r:id="rId23"/>
    <p:sldId id="447" r:id="rId24"/>
    <p:sldId id="451" r:id="rId25"/>
    <p:sldId id="442" r:id="rId26"/>
    <p:sldId id="1294" r:id="rId27"/>
    <p:sldId id="558" r:id="rId28"/>
    <p:sldId id="276" r:id="rId29"/>
    <p:sldId id="1296" r:id="rId30"/>
    <p:sldId id="799" r:id="rId31"/>
    <p:sldId id="1195" r:id="rId32"/>
    <p:sldId id="270" r:id="rId33"/>
    <p:sldId id="793" r:id="rId34"/>
    <p:sldId id="794" r:id="rId35"/>
    <p:sldId id="272" r:id="rId36"/>
    <p:sldId id="273" r:id="rId37"/>
    <p:sldId id="1065" r:id="rId38"/>
    <p:sldId id="1066" r:id="rId39"/>
    <p:sldId id="1077" r:id="rId40"/>
    <p:sldId id="1078" r:id="rId41"/>
    <p:sldId id="1080" r:id="rId42"/>
    <p:sldId id="1082" r:id="rId43"/>
    <p:sldId id="1083" r:id="rId44"/>
    <p:sldId id="1084" r:id="rId45"/>
    <p:sldId id="1085" r:id="rId46"/>
    <p:sldId id="1087" r:id="rId47"/>
    <p:sldId id="1208" r:id="rId48"/>
    <p:sldId id="1209" r:id="rId49"/>
    <p:sldId id="1098" r:id="rId50"/>
    <p:sldId id="1089" r:id="rId51"/>
    <p:sldId id="1090" r:id="rId52"/>
    <p:sldId id="1091" r:id="rId53"/>
    <p:sldId id="1092" r:id="rId54"/>
    <p:sldId id="1093" r:id="rId55"/>
    <p:sldId id="1094" r:id="rId56"/>
    <p:sldId id="1095" r:id="rId57"/>
    <p:sldId id="1096" r:id="rId58"/>
    <p:sldId id="1210" r:id="rId59"/>
    <p:sldId id="257" r:id="rId60"/>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94" autoAdjust="0"/>
  </p:normalViewPr>
  <p:slideViewPr>
    <p:cSldViewPr>
      <p:cViewPr varScale="1">
        <p:scale>
          <a:sx n="115" d="100"/>
          <a:sy n="115" d="100"/>
        </p:scale>
        <p:origin x="1530" y="108"/>
      </p:cViewPr>
      <p:guideLst>
        <p:guide orient="horz" pos="2160"/>
        <p:guide pos="2880"/>
      </p:guideLst>
    </p:cSldViewPr>
  </p:slideViewPr>
  <p:outlineViewPr>
    <p:cViewPr>
      <p:scale>
        <a:sx n="33" d="100"/>
        <a:sy n="33" d="100"/>
      </p:scale>
      <p:origin x="0" y="82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CF85A9E-D92D-419D-907E-EB57633E5D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pl-PL"/>
          </a:p>
        </p:txBody>
      </p:sp>
      <p:sp>
        <p:nvSpPr>
          <p:cNvPr id="3" name="Symbol zastępczy daty 2">
            <a:extLst>
              <a:ext uri="{FF2B5EF4-FFF2-40B4-BE49-F238E27FC236}">
                <a16:creationId xmlns:a16="http://schemas.microsoft.com/office/drawing/2014/main" id="{5BB7ECEC-0134-4DF5-98F5-11EF89BB2B2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2BF0AA89-C1C0-436B-A409-AB37A6376C21}" type="datetimeFigureOut">
              <a:rPr lang="pl-PL"/>
              <a:pPr>
                <a:defRPr/>
              </a:pPr>
              <a:t>05.09.2019</a:t>
            </a:fld>
            <a:endParaRPr lang="pl-PL"/>
          </a:p>
        </p:txBody>
      </p:sp>
      <p:sp>
        <p:nvSpPr>
          <p:cNvPr id="4" name="Symbol zastępczy obrazu slajdu 3">
            <a:extLst>
              <a:ext uri="{FF2B5EF4-FFF2-40B4-BE49-F238E27FC236}">
                <a16:creationId xmlns:a16="http://schemas.microsoft.com/office/drawing/2014/main" id="{D9FCB0EB-B02F-4E6D-B313-5683F6C5BC6C}"/>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4F19AAB-07E3-49CD-9EB5-FA4B8D7796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C233700-4F7A-470E-AEA4-D2529F3DD3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pl-PL"/>
          </a:p>
        </p:txBody>
      </p:sp>
      <p:sp>
        <p:nvSpPr>
          <p:cNvPr id="7" name="Symbol zastępczy numeru slajdu 6">
            <a:extLst>
              <a:ext uri="{FF2B5EF4-FFF2-40B4-BE49-F238E27FC236}">
                <a16:creationId xmlns:a16="http://schemas.microsoft.com/office/drawing/2014/main" id="{164509FB-A9DC-40F4-A469-14324C6FCEA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0EAC7A8-F026-4FC7-A19C-85F63A277569}"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obrazu slajdu 1">
            <a:extLst>
              <a:ext uri="{FF2B5EF4-FFF2-40B4-BE49-F238E27FC236}">
                <a16:creationId xmlns:a16="http://schemas.microsoft.com/office/drawing/2014/main" id="{CA123373-8F66-4978-A7F9-99C325CC80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ymbol zastępczy notatek 2">
            <a:extLst>
              <a:ext uri="{FF2B5EF4-FFF2-40B4-BE49-F238E27FC236}">
                <a16:creationId xmlns:a16="http://schemas.microsoft.com/office/drawing/2014/main" id="{75B9FD82-86A0-4DD4-82E1-625CD9326E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4100" name="Symbol zastępczy numeru slajdu 3">
            <a:extLst>
              <a:ext uri="{FF2B5EF4-FFF2-40B4-BE49-F238E27FC236}">
                <a16:creationId xmlns:a16="http://schemas.microsoft.com/office/drawing/2014/main" id="{C158C7D3-7B02-4F0B-8581-F183388010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7D1D2B8-F999-487F-BD0C-7753342A721D}" type="slidenum">
              <a:rPr lang="pl-PL" altLang="pl-PL" smtClean="0"/>
              <a:pPr/>
              <a:t>1</a:t>
            </a:fld>
            <a:endParaRPr lang="pl-PL" alt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45</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46</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47</a:t>
            </a:fld>
            <a:endParaRPr lang="pl-PL"/>
          </a:p>
        </p:txBody>
      </p:sp>
    </p:spTree>
    <p:extLst>
      <p:ext uri="{BB962C8B-B14F-4D97-AF65-F5344CB8AC3E}">
        <p14:creationId xmlns:p14="http://schemas.microsoft.com/office/powerpoint/2010/main" val="2218844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48</a:t>
            </a:fld>
            <a:endParaRPr lang="pl-PL"/>
          </a:p>
        </p:txBody>
      </p:sp>
    </p:spTree>
    <p:extLst>
      <p:ext uri="{BB962C8B-B14F-4D97-AF65-F5344CB8AC3E}">
        <p14:creationId xmlns:p14="http://schemas.microsoft.com/office/powerpoint/2010/main" val="36841657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49</a:t>
            </a:fld>
            <a:endParaRPr lang="pl-PL"/>
          </a:p>
        </p:txBody>
      </p:sp>
    </p:spTree>
    <p:extLst>
      <p:ext uri="{BB962C8B-B14F-4D97-AF65-F5344CB8AC3E}">
        <p14:creationId xmlns:p14="http://schemas.microsoft.com/office/powerpoint/2010/main" val="4132480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50</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51</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52</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53</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54</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37</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55</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56</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57</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58</a:t>
            </a:fld>
            <a:endParaRPr lang="pl-PL"/>
          </a:p>
        </p:txBody>
      </p:sp>
    </p:spTree>
    <p:extLst>
      <p:ext uri="{BB962C8B-B14F-4D97-AF65-F5344CB8AC3E}">
        <p14:creationId xmlns:p14="http://schemas.microsoft.com/office/powerpoint/2010/main" val="277138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38</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39</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40</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41</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42</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43</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Symbol zastępczy obrazu slajdu 1"/>
          <p:cNvSpPr>
            <a:spLocks noGrp="1" noRot="1" noChangeAspect="1" noTextEdit="1"/>
          </p:cNvSpPr>
          <p:nvPr>
            <p:ph type="sldImg"/>
          </p:nvPr>
        </p:nvSpPr>
        <p:spPr>
          <a:ln/>
        </p:spPr>
      </p:sp>
      <p:sp>
        <p:nvSpPr>
          <p:cNvPr id="301059" name="Symbol zastępczy notatek 2"/>
          <p:cNvSpPr>
            <a:spLocks noGrp="1"/>
          </p:cNvSpPr>
          <p:nvPr>
            <p:ph type="body" idx="1"/>
          </p:nvPr>
        </p:nvSpPr>
        <p:spPr>
          <a:noFill/>
          <a:ln/>
        </p:spPr>
        <p:txBody>
          <a:bodyPr/>
          <a:lstStyle/>
          <a:p>
            <a:endParaRPr lang="pl-PL"/>
          </a:p>
        </p:txBody>
      </p:sp>
      <p:sp>
        <p:nvSpPr>
          <p:cNvPr id="301060" name="Symbol zastępczy numeru slajdu 3"/>
          <p:cNvSpPr>
            <a:spLocks noGrp="1"/>
          </p:cNvSpPr>
          <p:nvPr>
            <p:ph type="sldNum" sz="quarter" idx="5"/>
          </p:nvPr>
        </p:nvSpPr>
        <p:spPr>
          <a:noFill/>
        </p:spPr>
        <p:txBody>
          <a:bodyPr/>
          <a:lstStyle/>
          <a:p>
            <a:fld id="{FBFD42B8-5971-463C-868B-58C78239F196}" type="slidenum">
              <a:rPr lang="pl-PL" smtClean="0"/>
              <a:pPr/>
              <a:t>44</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163295E8-3D8A-4150-91CB-9127FADD10DE}"/>
              </a:ext>
            </a:extLst>
          </p:cNvPr>
          <p:cNvSpPr>
            <a:spLocks noGrp="1"/>
          </p:cNvSpPr>
          <p:nvPr>
            <p:ph type="dt" sz="half" idx="10"/>
          </p:nvPr>
        </p:nvSpPr>
        <p:spPr/>
        <p:txBody>
          <a:bodyPr/>
          <a:lstStyle>
            <a:lvl1pPr>
              <a:defRPr/>
            </a:lvl1pPr>
          </a:lstStyle>
          <a:p>
            <a:pPr>
              <a:defRPr/>
            </a:pPr>
            <a:fld id="{BA1384F1-D2F6-4A13-8B53-613E0E188EA2}" type="datetimeFigureOut">
              <a:rPr lang="pl-PL"/>
              <a:pPr>
                <a:defRPr/>
              </a:pPr>
              <a:t>05.09.2019</a:t>
            </a:fld>
            <a:endParaRPr lang="pl-PL"/>
          </a:p>
        </p:txBody>
      </p:sp>
      <p:sp>
        <p:nvSpPr>
          <p:cNvPr id="5" name="Footer Placeholder 4">
            <a:extLst>
              <a:ext uri="{FF2B5EF4-FFF2-40B4-BE49-F238E27FC236}">
                <a16:creationId xmlns:a16="http://schemas.microsoft.com/office/drawing/2014/main" id="{6B22AAFF-DC41-44A3-9F1E-1717D16F884D}"/>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DC23393A-4227-416E-A088-BBD3F3A90FF9}"/>
              </a:ext>
            </a:extLst>
          </p:cNvPr>
          <p:cNvSpPr>
            <a:spLocks noGrp="1"/>
          </p:cNvSpPr>
          <p:nvPr>
            <p:ph type="sldNum" sz="quarter" idx="12"/>
          </p:nvPr>
        </p:nvSpPr>
        <p:spPr/>
        <p:txBody>
          <a:bodyPr/>
          <a:lstStyle>
            <a:lvl1pPr>
              <a:defRPr/>
            </a:lvl1pPr>
          </a:lstStyle>
          <a:p>
            <a:pPr>
              <a:defRPr/>
            </a:pPr>
            <a:fld id="{F6D5F3B1-7928-46C9-A888-E9F7D0356077}" type="slidenum">
              <a:rPr lang="pl-PL" altLang="pl-PL"/>
              <a:pPr>
                <a:defRPr/>
              </a:pPr>
              <a:t>‹#›</a:t>
            </a:fld>
            <a:endParaRPr lang="pl-PL" altLang="pl-PL"/>
          </a:p>
        </p:txBody>
      </p:sp>
    </p:spTree>
    <p:extLst>
      <p:ext uri="{BB962C8B-B14F-4D97-AF65-F5344CB8AC3E}">
        <p14:creationId xmlns:p14="http://schemas.microsoft.com/office/powerpoint/2010/main" val="369626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BBE99A6-B294-4ADA-8372-509B72D8980C}"/>
              </a:ext>
            </a:extLst>
          </p:cNvPr>
          <p:cNvSpPr>
            <a:spLocks noGrp="1"/>
          </p:cNvSpPr>
          <p:nvPr>
            <p:ph type="dt" sz="half" idx="10"/>
          </p:nvPr>
        </p:nvSpPr>
        <p:spPr/>
        <p:txBody>
          <a:bodyPr/>
          <a:lstStyle>
            <a:lvl1pPr>
              <a:defRPr/>
            </a:lvl1pPr>
          </a:lstStyle>
          <a:p>
            <a:pPr>
              <a:defRPr/>
            </a:pPr>
            <a:fld id="{EFF974C9-E6F5-4029-98C7-50875FE29458}" type="datetimeFigureOut">
              <a:rPr lang="pl-PL"/>
              <a:pPr>
                <a:defRPr/>
              </a:pPr>
              <a:t>05.09.2019</a:t>
            </a:fld>
            <a:endParaRPr lang="pl-PL"/>
          </a:p>
        </p:txBody>
      </p:sp>
      <p:sp>
        <p:nvSpPr>
          <p:cNvPr id="5" name="Footer Placeholder 4">
            <a:extLst>
              <a:ext uri="{FF2B5EF4-FFF2-40B4-BE49-F238E27FC236}">
                <a16:creationId xmlns:a16="http://schemas.microsoft.com/office/drawing/2014/main" id="{0A2B1851-4B03-4865-BC79-58D60ACFE1C0}"/>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3A7650B5-1A85-4F96-9E50-10740B82F884}"/>
              </a:ext>
            </a:extLst>
          </p:cNvPr>
          <p:cNvSpPr>
            <a:spLocks noGrp="1"/>
          </p:cNvSpPr>
          <p:nvPr>
            <p:ph type="sldNum" sz="quarter" idx="12"/>
          </p:nvPr>
        </p:nvSpPr>
        <p:spPr/>
        <p:txBody>
          <a:bodyPr/>
          <a:lstStyle>
            <a:lvl1pPr>
              <a:defRPr/>
            </a:lvl1pPr>
          </a:lstStyle>
          <a:p>
            <a:pPr>
              <a:defRPr/>
            </a:pPr>
            <a:fld id="{9BFBA732-6925-4C0A-A151-901A353093CD}" type="slidenum">
              <a:rPr lang="pl-PL" altLang="pl-PL"/>
              <a:pPr>
                <a:defRPr/>
              </a:pPr>
              <a:t>‹#›</a:t>
            </a:fld>
            <a:endParaRPr lang="pl-PL" altLang="pl-PL"/>
          </a:p>
        </p:txBody>
      </p:sp>
    </p:spTree>
    <p:extLst>
      <p:ext uri="{BB962C8B-B14F-4D97-AF65-F5344CB8AC3E}">
        <p14:creationId xmlns:p14="http://schemas.microsoft.com/office/powerpoint/2010/main" val="36465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CE2FE129-90C3-44BA-8269-B0B246F54D96}"/>
              </a:ext>
            </a:extLst>
          </p:cNvPr>
          <p:cNvSpPr>
            <a:spLocks noGrp="1"/>
          </p:cNvSpPr>
          <p:nvPr>
            <p:ph type="dt" sz="half" idx="10"/>
          </p:nvPr>
        </p:nvSpPr>
        <p:spPr/>
        <p:txBody>
          <a:bodyPr/>
          <a:lstStyle>
            <a:lvl1pPr>
              <a:defRPr/>
            </a:lvl1pPr>
          </a:lstStyle>
          <a:p>
            <a:pPr>
              <a:defRPr/>
            </a:pPr>
            <a:fld id="{2C48D463-5499-4B5A-A39E-69E9963D2D36}" type="datetimeFigureOut">
              <a:rPr lang="pl-PL"/>
              <a:pPr>
                <a:defRPr/>
              </a:pPr>
              <a:t>05.09.2019</a:t>
            </a:fld>
            <a:endParaRPr lang="pl-PL"/>
          </a:p>
        </p:txBody>
      </p:sp>
      <p:sp>
        <p:nvSpPr>
          <p:cNvPr id="5" name="Footer Placeholder 4">
            <a:extLst>
              <a:ext uri="{FF2B5EF4-FFF2-40B4-BE49-F238E27FC236}">
                <a16:creationId xmlns:a16="http://schemas.microsoft.com/office/drawing/2014/main" id="{E7786C7D-C653-41EB-B782-8DAA22D344DE}"/>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FBACE0D-9850-4094-8D8B-E7E5E5C60BDD}"/>
              </a:ext>
            </a:extLst>
          </p:cNvPr>
          <p:cNvSpPr>
            <a:spLocks noGrp="1"/>
          </p:cNvSpPr>
          <p:nvPr>
            <p:ph type="sldNum" sz="quarter" idx="12"/>
          </p:nvPr>
        </p:nvSpPr>
        <p:spPr/>
        <p:txBody>
          <a:bodyPr/>
          <a:lstStyle>
            <a:lvl1pPr>
              <a:defRPr/>
            </a:lvl1pPr>
          </a:lstStyle>
          <a:p>
            <a:pPr>
              <a:defRPr/>
            </a:pPr>
            <a:fld id="{415BD332-F0F1-437E-AE10-FDD76693AE1A}" type="slidenum">
              <a:rPr lang="pl-PL" altLang="pl-PL"/>
              <a:pPr>
                <a:defRPr/>
              </a:pPr>
              <a:t>‹#›</a:t>
            </a:fld>
            <a:endParaRPr lang="pl-PL" altLang="pl-PL"/>
          </a:p>
        </p:txBody>
      </p:sp>
    </p:spTree>
    <p:extLst>
      <p:ext uri="{BB962C8B-B14F-4D97-AF65-F5344CB8AC3E}">
        <p14:creationId xmlns:p14="http://schemas.microsoft.com/office/powerpoint/2010/main" val="296841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D769B5C7-67FB-4D57-8F35-3D815B7D782E}"/>
              </a:ext>
            </a:extLst>
          </p:cNvPr>
          <p:cNvSpPr>
            <a:spLocks noGrp="1"/>
          </p:cNvSpPr>
          <p:nvPr>
            <p:ph type="dt" sz="half" idx="10"/>
          </p:nvPr>
        </p:nvSpPr>
        <p:spPr/>
        <p:txBody>
          <a:bodyPr/>
          <a:lstStyle>
            <a:lvl1pPr>
              <a:defRPr/>
            </a:lvl1pPr>
          </a:lstStyle>
          <a:p>
            <a:pPr>
              <a:defRPr/>
            </a:pPr>
            <a:fld id="{347ABF0C-BB8A-4F6C-89BA-B84B831A1FBE}" type="datetimeFigureOut">
              <a:rPr lang="pl-PL"/>
              <a:pPr>
                <a:defRPr/>
              </a:pPr>
              <a:t>05.09.2019</a:t>
            </a:fld>
            <a:endParaRPr lang="pl-PL"/>
          </a:p>
        </p:txBody>
      </p:sp>
      <p:sp>
        <p:nvSpPr>
          <p:cNvPr id="5" name="Footer Placeholder 4">
            <a:extLst>
              <a:ext uri="{FF2B5EF4-FFF2-40B4-BE49-F238E27FC236}">
                <a16:creationId xmlns:a16="http://schemas.microsoft.com/office/drawing/2014/main" id="{2EEC93B2-C637-4441-8F04-AD88F84451E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F587D6ED-A28A-43D0-B38D-16CEA926EECD}"/>
              </a:ext>
            </a:extLst>
          </p:cNvPr>
          <p:cNvSpPr>
            <a:spLocks noGrp="1"/>
          </p:cNvSpPr>
          <p:nvPr>
            <p:ph type="sldNum" sz="quarter" idx="12"/>
          </p:nvPr>
        </p:nvSpPr>
        <p:spPr/>
        <p:txBody>
          <a:bodyPr/>
          <a:lstStyle>
            <a:lvl1pPr>
              <a:defRPr/>
            </a:lvl1pPr>
          </a:lstStyle>
          <a:p>
            <a:pPr>
              <a:defRPr/>
            </a:pPr>
            <a:fld id="{BC07AE88-10E1-4D16-9AF7-9B8B0321AF5A}" type="slidenum">
              <a:rPr lang="pl-PL" altLang="pl-PL"/>
              <a:pPr>
                <a:defRPr/>
              </a:pPr>
              <a:t>‹#›</a:t>
            </a:fld>
            <a:endParaRPr lang="pl-PL" altLang="pl-PL"/>
          </a:p>
        </p:txBody>
      </p:sp>
    </p:spTree>
    <p:extLst>
      <p:ext uri="{BB962C8B-B14F-4D97-AF65-F5344CB8AC3E}">
        <p14:creationId xmlns:p14="http://schemas.microsoft.com/office/powerpoint/2010/main" val="1980526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reść">
    <p:spTree>
      <p:nvGrpSpPr>
        <p:cNvPr id="1" name=""/>
        <p:cNvGrpSpPr/>
        <p:nvPr/>
      </p:nvGrpSpPr>
      <p:grpSpPr>
        <a:xfrm>
          <a:off x="0" y="0"/>
          <a:ext cx="0" cy="0"/>
          <a:chOff x="0" y="0"/>
          <a:chExt cx="0" cy="0"/>
        </a:xfrm>
      </p:grpSpPr>
      <p:sp>
        <p:nvSpPr>
          <p:cNvPr id="156" name="Symbol zastępczy tekstu 155">
            <a:extLst>
              <a:ext uri="{FF2B5EF4-FFF2-40B4-BE49-F238E27FC236}">
                <a16:creationId xmlns:a16="http://schemas.microsoft.com/office/drawing/2014/main" id="{DA4B7795-5A13-4F36-8F1D-8BEE8E293FEA}"/>
              </a:ext>
            </a:extLst>
          </p:cNvPr>
          <p:cNvSpPr>
            <a:spLocks noGrp="1"/>
          </p:cNvSpPr>
          <p:nvPr>
            <p:ph type="body" sz="quarter" idx="14" hasCustomPrompt="1"/>
          </p:nvPr>
        </p:nvSpPr>
        <p:spPr>
          <a:xfrm>
            <a:off x="1462613" y="1411323"/>
            <a:ext cx="2647950" cy="500525"/>
          </a:xfrm>
          <a:prstGeom prst="rect">
            <a:avLst/>
          </a:prstGeom>
        </p:spPr>
        <p:txBody>
          <a:bodyPr/>
          <a:lstStyle>
            <a:lvl1pPr marL="0" indent="0">
              <a:buNone/>
              <a:defRPr sz="1800">
                <a:solidFill>
                  <a:schemeClr val="tx2"/>
                </a:solidFill>
                <a:latin typeface="+mj-lt"/>
              </a:defRPr>
            </a:lvl1pPr>
          </a:lstStyle>
          <a:p>
            <a:pPr lvl="0"/>
            <a:r>
              <a:rPr lang="pl-PL" dirty="0"/>
              <a:t>Nazwa artykułu</a:t>
            </a:r>
          </a:p>
        </p:txBody>
      </p:sp>
      <p:sp>
        <p:nvSpPr>
          <p:cNvPr id="158" name="Symbol zastępczy tekstu 157">
            <a:extLst>
              <a:ext uri="{FF2B5EF4-FFF2-40B4-BE49-F238E27FC236}">
                <a16:creationId xmlns:a16="http://schemas.microsoft.com/office/drawing/2014/main" id="{5E357F99-EC22-41FD-8AE5-84BB1AAEFF6F}"/>
              </a:ext>
            </a:extLst>
          </p:cNvPr>
          <p:cNvSpPr>
            <a:spLocks noGrp="1"/>
          </p:cNvSpPr>
          <p:nvPr>
            <p:ph type="body" sz="quarter" idx="15" hasCustomPrompt="1"/>
          </p:nvPr>
        </p:nvSpPr>
        <p:spPr>
          <a:xfrm>
            <a:off x="1462612" y="1911848"/>
            <a:ext cx="6112719" cy="3794471"/>
          </a:xfrm>
          <a:prstGeom prst="rect">
            <a:avLst/>
          </a:prstGeom>
        </p:spPr>
        <p:txBody>
          <a:bodyPr/>
          <a:lstStyle>
            <a:lvl1pPr marL="0" indent="0" algn="just">
              <a:buNone/>
              <a:defRPr sz="1350"/>
            </a:lvl1pPr>
          </a:lstStyle>
          <a:p>
            <a:pPr lvl="0"/>
            <a:r>
              <a:rPr lang="pl-PL" dirty="0"/>
              <a:t>Tekst</a:t>
            </a:r>
          </a:p>
        </p:txBody>
      </p:sp>
      <p:sp>
        <p:nvSpPr>
          <p:cNvPr id="63" name="Symbol zastępczy tekstu 11">
            <a:extLst>
              <a:ext uri="{FF2B5EF4-FFF2-40B4-BE49-F238E27FC236}">
                <a16:creationId xmlns:a16="http://schemas.microsoft.com/office/drawing/2014/main" id="{C5D8CDFF-56B9-4AFC-9C56-079F2E27CA84}"/>
              </a:ext>
            </a:extLst>
          </p:cNvPr>
          <p:cNvSpPr>
            <a:spLocks noGrp="1"/>
          </p:cNvSpPr>
          <p:nvPr>
            <p:ph type="body" sz="quarter" idx="13" hasCustomPrompt="1"/>
          </p:nvPr>
        </p:nvSpPr>
        <p:spPr>
          <a:xfrm>
            <a:off x="303836" y="452324"/>
            <a:ext cx="7271495" cy="589399"/>
          </a:xfrm>
          <a:prstGeom prst="rect">
            <a:avLst/>
          </a:prstGeom>
        </p:spPr>
        <p:txBody>
          <a:bodyPr anchor="ctr"/>
          <a:lstStyle>
            <a:lvl1pPr marL="0" indent="0">
              <a:buNone/>
              <a:defRPr sz="2400">
                <a:solidFill>
                  <a:schemeClr val="tx2"/>
                </a:solidFill>
                <a:latin typeface="+mj-lt"/>
              </a:defRPr>
            </a:lvl1pPr>
          </a:lstStyle>
          <a:p>
            <a:pPr lvl="0"/>
            <a:r>
              <a:rPr lang="pl-PL" dirty="0"/>
              <a:t>Tytuł slajdu</a:t>
            </a:r>
          </a:p>
        </p:txBody>
      </p:sp>
    </p:spTree>
    <p:extLst>
      <p:ext uri="{BB962C8B-B14F-4D97-AF65-F5344CB8AC3E}">
        <p14:creationId xmlns:p14="http://schemas.microsoft.com/office/powerpoint/2010/main" val="115808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reść_2">
    <p:spTree>
      <p:nvGrpSpPr>
        <p:cNvPr id="1" name=""/>
        <p:cNvGrpSpPr/>
        <p:nvPr/>
      </p:nvGrpSpPr>
      <p:grpSpPr>
        <a:xfrm>
          <a:off x="0" y="0"/>
          <a:ext cx="0" cy="0"/>
          <a:chOff x="0" y="0"/>
          <a:chExt cx="0" cy="0"/>
        </a:xfrm>
      </p:grpSpPr>
      <p:sp>
        <p:nvSpPr>
          <p:cNvPr id="156" name="Symbol zastępczy tekstu 155">
            <a:extLst>
              <a:ext uri="{FF2B5EF4-FFF2-40B4-BE49-F238E27FC236}">
                <a16:creationId xmlns:a16="http://schemas.microsoft.com/office/drawing/2014/main" id="{DA4B7795-5A13-4F36-8F1D-8BEE8E293FEA}"/>
              </a:ext>
            </a:extLst>
          </p:cNvPr>
          <p:cNvSpPr>
            <a:spLocks noGrp="1"/>
          </p:cNvSpPr>
          <p:nvPr>
            <p:ph type="body" sz="quarter" idx="14" hasCustomPrompt="1"/>
          </p:nvPr>
        </p:nvSpPr>
        <p:spPr>
          <a:xfrm>
            <a:off x="1462613" y="1411323"/>
            <a:ext cx="2647950" cy="500525"/>
          </a:xfrm>
          <a:prstGeom prst="rect">
            <a:avLst/>
          </a:prstGeom>
        </p:spPr>
        <p:txBody>
          <a:bodyPr/>
          <a:lstStyle>
            <a:lvl1pPr marL="0" indent="0">
              <a:buNone/>
              <a:defRPr sz="1800">
                <a:solidFill>
                  <a:schemeClr val="tx2"/>
                </a:solidFill>
                <a:latin typeface="+mj-lt"/>
              </a:defRPr>
            </a:lvl1pPr>
          </a:lstStyle>
          <a:p>
            <a:pPr lvl="0"/>
            <a:r>
              <a:rPr lang="pl-PL" dirty="0"/>
              <a:t>Nazwa artykułu</a:t>
            </a:r>
          </a:p>
        </p:txBody>
      </p:sp>
      <p:sp>
        <p:nvSpPr>
          <p:cNvPr id="158" name="Symbol zastępczy tekstu 157">
            <a:extLst>
              <a:ext uri="{FF2B5EF4-FFF2-40B4-BE49-F238E27FC236}">
                <a16:creationId xmlns:a16="http://schemas.microsoft.com/office/drawing/2014/main" id="{5E357F99-EC22-41FD-8AE5-84BB1AAEFF6F}"/>
              </a:ext>
            </a:extLst>
          </p:cNvPr>
          <p:cNvSpPr>
            <a:spLocks noGrp="1"/>
          </p:cNvSpPr>
          <p:nvPr>
            <p:ph type="body" sz="quarter" idx="15" hasCustomPrompt="1"/>
          </p:nvPr>
        </p:nvSpPr>
        <p:spPr>
          <a:xfrm>
            <a:off x="1462612" y="1911848"/>
            <a:ext cx="6112719" cy="3794471"/>
          </a:xfrm>
          <a:prstGeom prst="rect">
            <a:avLst/>
          </a:prstGeom>
        </p:spPr>
        <p:txBody>
          <a:bodyPr/>
          <a:lstStyle>
            <a:lvl1pPr marL="0" indent="0" algn="just">
              <a:buNone/>
              <a:defRPr sz="1350"/>
            </a:lvl1pPr>
          </a:lstStyle>
          <a:p>
            <a:pPr lvl="0"/>
            <a:r>
              <a:rPr lang="pl-PL" dirty="0"/>
              <a:t>Tekst</a:t>
            </a:r>
          </a:p>
        </p:txBody>
      </p:sp>
      <p:sp>
        <p:nvSpPr>
          <p:cNvPr id="63" name="Symbol zastępczy tekstu 11">
            <a:extLst>
              <a:ext uri="{FF2B5EF4-FFF2-40B4-BE49-F238E27FC236}">
                <a16:creationId xmlns:a16="http://schemas.microsoft.com/office/drawing/2014/main" id="{C5D8CDFF-56B9-4AFC-9C56-079F2E27CA84}"/>
              </a:ext>
            </a:extLst>
          </p:cNvPr>
          <p:cNvSpPr>
            <a:spLocks noGrp="1"/>
          </p:cNvSpPr>
          <p:nvPr>
            <p:ph type="body" sz="quarter" idx="13" hasCustomPrompt="1"/>
          </p:nvPr>
        </p:nvSpPr>
        <p:spPr>
          <a:xfrm>
            <a:off x="303836" y="452324"/>
            <a:ext cx="7271495" cy="589399"/>
          </a:xfrm>
          <a:prstGeom prst="rect">
            <a:avLst/>
          </a:prstGeom>
        </p:spPr>
        <p:txBody>
          <a:bodyPr anchor="ctr"/>
          <a:lstStyle>
            <a:lvl1pPr marL="0" indent="0">
              <a:buNone/>
              <a:defRPr sz="2400">
                <a:solidFill>
                  <a:schemeClr val="tx2"/>
                </a:solidFill>
                <a:latin typeface="+mj-lt"/>
              </a:defRPr>
            </a:lvl1pPr>
          </a:lstStyle>
          <a:p>
            <a:pPr lvl="0"/>
            <a:r>
              <a:rPr lang="pl-PL" dirty="0"/>
              <a:t>Tytuł slajdu</a:t>
            </a:r>
          </a:p>
        </p:txBody>
      </p:sp>
      <p:pic>
        <p:nvPicPr>
          <p:cNvPr id="5" name="Obraz 4">
            <a:extLst>
              <a:ext uri="{FF2B5EF4-FFF2-40B4-BE49-F238E27FC236}">
                <a16:creationId xmlns:a16="http://schemas.microsoft.com/office/drawing/2014/main" id="{AEF020E9-21E7-4C9E-8958-67B28169BD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33553" y="491453"/>
            <a:ext cx="1021346" cy="511139"/>
          </a:xfrm>
          <a:prstGeom prst="rect">
            <a:avLst/>
          </a:prstGeom>
        </p:spPr>
      </p:pic>
    </p:spTree>
    <p:extLst>
      <p:ext uri="{BB962C8B-B14F-4D97-AF65-F5344CB8AC3E}">
        <p14:creationId xmlns:p14="http://schemas.microsoft.com/office/powerpoint/2010/main" val="183688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558308AE-700D-4C2F-9894-333E1E9D3DA1}"/>
              </a:ext>
            </a:extLst>
          </p:cNvPr>
          <p:cNvSpPr>
            <a:spLocks noGrp="1"/>
          </p:cNvSpPr>
          <p:nvPr>
            <p:ph type="dt" sz="half" idx="10"/>
          </p:nvPr>
        </p:nvSpPr>
        <p:spPr/>
        <p:txBody>
          <a:bodyPr/>
          <a:lstStyle>
            <a:lvl1pPr>
              <a:defRPr/>
            </a:lvl1pPr>
          </a:lstStyle>
          <a:p>
            <a:pPr>
              <a:defRPr/>
            </a:pPr>
            <a:fld id="{EC2527C2-2EA7-486F-B964-EB7A1538B9B6}" type="datetimeFigureOut">
              <a:rPr lang="pl-PL"/>
              <a:pPr>
                <a:defRPr/>
              </a:pPr>
              <a:t>05.09.2019</a:t>
            </a:fld>
            <a:endParaRPr lang="pl-PL"/>
          </a:p>
        </p:txBody>
      </p:sp>
      <p:sp>
        <p:nvSpPr>
          <p:cNvPr id="5" name="Footer Placeholder 4">
            <a:extLst>
              <a:ext uri="{FF2B5EF4-FFF2-40B4-BE49-F238E27FC236}">
                <a16:creationId xmlns:a16="http://schemas.microsoft.com/office/drawing/2014/main" id="{A9B87F0E-C7BF-4244-BBEB-215EEC203CF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87828EC-80ED-42DC-AC81-B158F4DD01F0}"/>
              </a:ext>
            </a:extLst>
          </p:cNvPr>
          <p:cNvSpPr>
            <a:spLocks noGrp="1"/>
          </p:cNvSpPr>
          <p:nvPr>
            <p:ph type="sldNum" sz="quarter" idx="12"/>
          </p:nvPr>
        </p:nvSpPr>
        <p:spPr/>
        <p:txBody>
          <a:bodyPr/>
          <a:lstStyle>
            <a:lvl1pPr>
              <a:defRPr/>
            </a:lvl1pPr>
          </a:lstStyle>
          <a:p>
            <a:pPr>
              <a:defRPr/>
            </a:pPr>
            <a:fld id="{4B2E9748-FC0C-4457-A2AA-9D29541F1FFC}" type="slidenum">
              <a:rPr lang="pl-PL" altLang="pl-PL"/>
              <a:pPr>
                <a:defRPr/>
              </a:pPr>
              <a:t>‹#›</a:t>
            </a:fld>
            <a:endParaRPr lang="pl-PL" altLang="pl-PL"/>
          </a:p>
        </p:txBody>
      </p:sp>
    </p:spTree>
    <p:extLst>
      <p:ext uri="{BB962C8B-B14F-4D97-AF65-F5344CB8AC3E}">
        <p14:creationId xmlns:p14="http://schemas.microsoft.com/office/powerpoint/2010/main" val="53953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C1CF6-BF50-41C7-AB87-8EBDEF56EA46}"/>
              </a:ext>
            </a:extLst>
          </p:cNvPr>
          <p:cNvSpPr>
            <a:spLocks noGrp="1"/>
          </p:cNvSpPr>
          <p:nvPr>
            <p:ph type="dt" sz="half" idx="10"/>
          </p:nvPr>
        </p:nvSpPr>
        <p:spPr/>
        <p:txBody>
          <a:bodyPr/>
          <a:lstStyle>
            <a:lvl1pPr>
              <a:defRPr/>
            </a:lvl1pPr>
          </a:lstStyle>
          <a:p>
            <a:pPr>
              <a:defRPr/>
            </a:pPr>
            <a:fld id="{7A68D497-EBD0-48EC-90C7-65FD6590175C}" type="datetimeFigureOut">
              <a:rPr lang="pl-PL"/>
              <a:pPr>
                <a:defRPr/>
              </a:pPr>
              <a:t>05.09.2019</a:t>
            </a:fld>
            <a:endParaRPr lang="pl-PL"/>
          </a:p>
        </p:txBody>
      </p:sp>
      <p:sp>
        <p:nvSpPr>
          <p:cNvPr id="5" name="Footer Placeholder 4">
            <a:extLst>
              <a:ext uri="{FF2B5EF4-FFF2-40B4-BE49-F238E27FC236}">
                <a16:creationId xmlns:a16="http://schemas.microsoft.com/office/drawing/2014/main" id="{CFFDA1F9-DF59-48AB-B3C0-1256B4007212}"/>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7A8E184C-7551-47F4-B75B-B583BEA0F32A}"/>
              </a:ext>
            </a:extLst>
          </p:cNvPr>
          <p:cNvSpPr>
            <a:spLocks noGrp="1"/>
          </p:cNvSpPr>
          <p:nvPr>
            <p:ph type="sldNum" sz="quarter" idx="12"/>
          </p:nvPr>
        </p:nvSpPr>
        <p:spPr/>
        <p:txBody>
          <a:bodyPr/>
          <a:lstStyle>
            <a:lvl1pPr>
              <a:defRPr/>
            </a:lvl1pPr>
          </a:lstStyle>
          <a:p>
            <a:pPr>
              <a:defRPr/>
            </a:pPr>
            <a:fld id="{EF8A9A41-05BA-4CAE-BEB8-577046F4A745}" type="slidenum">
              <a:rPr lang="pl-PL" altLang="pl-PL"/>
              <a:pPr>
                <a:defRPr/>
              </a:pPr>
              <a:t>‹#›</a:t>
            </a:fld>
            <a:endParaRPr lang="pl-PL" altLang="pl-PL"/>
          </a:p>
        </p:txBody>
      </p:sp>
    </p:spTree>
    <p:extLst>
      <p:ext uri="{BB962C8B-B14F-4D97-AF65-F5344CB8AC3E}">
        <p14:creationId xmlns:p14="http://schemas.microsoft.com/office/powerpoint/2010/main" val="194344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a:extLst>
              <a:ext uri="{FF2B5EF4-FFF2-40B4-BE49-F238E27FC236}">
                <a16:creationId xmlns:a16="http://schemas.microsoft.com/office/drawing/2014/main" id="{75A77D52-204B-481B-B9A2-BF02252472A7}"/>
              </a:ext>
            </a:extLst>
          </p:cNvPr>
          <p:cNvSpPr>
            <a:spLocks noGrp="1"/>
          </p:cNvSpPr>
          <p:nvPr>
            <p:ph type="dt" sz="half" idx="10"/>
          </p:nvPr>
        </p:nvSpPr>
        <p:spPr/>
        <p:txBody>
          <a:bodyPr/>
          <a:lstStyle>
            <a:lvl1pPr>
              <a:defRPr/>
            </a:lvl1pPr>
          </a:lstStyle>
          <a:p>
            <a:pPr>
              <a:defRPr/>
            </a:pPr>
            <a:fld id="{97DA591E-4848-4390-A786-AECE6E77CF30}" type="datetimeFigureOut">
              <a:rPr lang="pl-PL"/>
              <a:pPr>
                <a:defRPr/>
              </a:pPr>
              <a:t>05.09.2019</a:t>
            </a:fld>
            <a:endParaRPr lang="pl-PL"/>
          </a:p>
        </p:txBody>
      </p:sp>
      <p:sp>
        <p:nvSpPr>
          <p:cNvPr id="6" name="Footer Placeholder 4">
            <a:extLst>
              <a:ext uri="{FF2B5EF4-FFF2-40B4-BE49-F238E27FC236}">
                <a16:creationId xmlns:a16="http://schemas.microsoft.com/office/drawing/2014/main" id="{76F19113-D53C-43A0-A976-417FC533570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17D4686-AB1C-4151-93A8-FB93C3248A61}"/>
              </a:ext>
            </a:extLst>
          </p:cNvPr>
          <p:cNvSpPr>
            <a:spLocks noGrp="1"/>
          </p:cNvSpPr>
          <p:nvPr>
            <p:ph type="sldNum" sz="quarter" idx="12"/>
          </p:nvPr>
        </p:nvSpPr>
        <p:spPr/>
        <p:txBody>
          <a:bodyPr/>
          <a:lstStyle>
            <a:lvl1pPr>
              <a:defRPr/>
            </a:lvl1pPr>
          </a:lstStyle>
          <a:p>
            <a:pPr>
              <a:defRPr/>
            </a:pPr>
            <a:fld id="{0E74D76F-0572-43D0-86BE-2A211BE396EC}" type="slidenum">
              <a:rPr lang="pl-PL" altLang="pl-PL"/>
              <a:pPr>
                <a:defRPr/>
              </a:pPr>
              <a:t>‹#›</a:t>
            </a:fld>
            <a:endParaRPr lang="pl-PL" altLang="pl-PL"/>
          </a:p>
        </p:txBody>
      </p:sp>
    </p:spTree>
    <p:extLst>
      <p:ext uri="{BB962C8B-B14F-4D97-AF65-F5344CB8AC3E}">
        <p14:creationId xmlns:p14="http://schemas.microsoft.com/office/powerpoint/2010/main" val="207169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a:extLst>
              <a:ext uri="{FF2B5EF4-FFF2-40B4-BE49-F238E27FC236}">
                <a16:creationId xmlns:a16="http://schemas.microsoft.com/office/drawing/2014/main" id="{91641EE2-D549-42E0-AC08-54F546C99397}"/>
              </a:ext>
            </a:extLst>
          </p:cNvPr>
          <p:cNvSpPr>
            <a:spLocks noGrp="1"/>
          </p:cNvSpPr>
          <p:nvPr>
            <p:ph type="dt" sz="half" idx="10"/>
          </p:nvPr>
        </p:nvSpPr>
        <p:spPr/>
        <p:txBody>
          <a:bodyPr/>
          <a:lstStyle>
            <a:lvl1pPr>
              <a:defRPr/>
            </a:lvl1pPr>
          </a:lstStyle>
          <a:p>
            <a:pPr>
              <a:defRPr/>
            </a:pPr>
            <a:fld id="{ABDCBFF8-B558-41C4-9D87-576A567A3FCC}" type="datetimeFigureOut">
              <a:rPr lang="pl-PL"/>
              <a:pPr>
                <a:defRPr/>
              </a:pPr>
              <a:t>05.09.2019</a:t>
            </a:fld>
            <a:endParaRPr lang="pl-PL"/>
          </a:p>
        </p:txBody>
      </p:sp>
      <p:sp>
        <p:nvSpPr>
          <p:cNvPr id="8" name="Footer Placeholder 4">
            <a:extLst>
              <a:ext uri="{FF2B5EF4-FFF2-40B4-BE49-F238E27FC236}">
                <a16:creationId xmlns:a16="http://schemas.microsoft.com/office/drawing/2014/main" id="{9CB8BFF4-F611-407D-A1E6-8F4ACBEC8385}"/>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a16="http://schemas.microsoft.com/office/drawing/2014/main" id="{1456F670-10F1-40A7-91AF-F7569700FB21}"/>
              </a:ext>
            </a:extLst>
          </p:cNvPr>
          <p:cNvSpPr>
            <a:spLocks noGrp="1"/>
          </p:cNvSpPr>
          <p:nvPr>
            <p:ph type="sldNum" sz="quarter" idx="12"/>
          </p:nvPr>
        </p:nvSpPr>
        <p:spPr/>
        <p:txBody>
          <a:bodyPr/>
          <a:lstStyle>
            <a:lvl1pPr>
              <a:defRPr/>
            </a:lvl1pPr>
          </a:lstStyle>
          <a:p>
            <a:pPr>
              <a:defRPr/>
            </a:pPr>
            <a:fld id="{8C1E7CE8-A75C-4078-ABCC-F283083238B6}" type="slidenum">
              <a:rPr lang="pl-PL" altLang="pl-PL"/>
              <a:pPr>
                <a:defRPr/>
              </a:pPr>
              <a:t>‹#›</a:t>
            </a:fld>
            <a:endParaRPr lang="pl-PL" altLang="pl-PL"/>
          </a:p>
        </p:txBody>
      </p:sp>
    </p:spTree>
    <p:extLst>
      <p:ext uri="{BB962C8B-B14F-4D97-AF65-F5344CB8AC3E}">
        <p14:creationId xmlns:p14="http://schemas.microsoft.com/office/powerpoint/2010/main" val="356215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a:extLst>
              <a:ext uri="{FF2B5EF4-FFF2-40B4-BE49-F238E27FC236}">
                <a16:creationId xmlns:a16="http://schemas.microsoft.com/office/drawing/2014/main" id="{0E9B98D7-E125-4CA8-AD01-08DB2F56825F}"/>
              </a:ext>
            </a:extLst>
          </p:cNvPr>
          <p:cNvSpPr>
            <a:spLocks noGrp="1"/>
          </p:cNvSpPr>
          <p:nvPr>
            <p:ph type="dt" sz="half" idx="10"/>
          </p:nvPr>
        </p:nvSpPr>
        <p:spPr/>
        <p:txBody>
          <a:bodyPr/>
          <a:lstStyle>
            <a:lvl1pPr>
              <a:defRPr/>
            </a:lvl1pPr>
          </a:lstStyle>
          <a:p>
            <a:pPr>
              <a:defRPr/>
            </a:pPr>
            <a:fld id="{D177C07E-543E-4C5A-AF02-E4A517EFF160}" type="datetimeFigureOut">
              <a:rPr lang="pl-PL"/>
              <a:pPr>
                <a:defRPr/>
              </a:pPr>
              <a:t>05.09.2019</a:t>
            </a:fld>
            <a:endParaRPr lang="pl-PL"/>
          </a:p>
        </p:txBody>
      </p:sp>
      <p:sp>
        <p:nvSpPr>
          <p:cNvPr id="4" name="Footer Placeholder 4">
            <a:extLst>
              <a:ext uri="{FF2B5EF4-FFF2-40B4-BE49-F238E27FC236}">
                <a16:creationId xmlns:a16="http://schemas.microsoft.com/office/drawing/2014/main" id="{9AA10973-AB6B-4DB4-BBAF-E9E2B4A1D47A}"/>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id="{3C3871A1-84AF-4751-82F6-2984226C4A74}"/>
              </a:ext>
            </a:extLst>
          </p:cNvPr>
          <p:cNvSpPr>
            <a:spLocks noGrp="1"/>
          </p:cNvSpPr>
          <p:nvPr>
            <p:ph type="sldNum" sz="quarter" idx="12"/>
          </p:nvPr>
        </p:nvSpPr>
        <p:spPr/>
        <p:txBody>
          <a:bodyPr/>
          <a:lstStyle>
            <a:lvl1pPr>
              <a:defRPr/>
            </a:lvl1pPr>
          </a:lstStyle>
          <a:p>
            <a:pPr>
              <a:defRPr/>
            </a:pPr>
            <a:fld id="{8DA8B68A-5BDA-4DAC-8D5A-050B43AA0665}" type="slidenum">
              <a:rPr lang="pl-PL" altLang="pl-PL"/>
              <a:pPr>
                <a:defRPr/>
              </a:pPr>
              <a:t>‹#›</a:t>
            </a:fld>
            <a:endParaRPr lang="pl-PL" altLang="pl-PL"/>
          </a:p>
        </p:txBody>
      </p:sp>
    </p:spTree>
    <p:extLst>
      <p:ext uri="{BB962C8B-B14F-4D97-AF65-F5344CB8AC3E}">
        <p14:creationId xmlns:p14="http://schemas.microsoft.com/office/powerpoint/2010/main" val="312927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FC020AE-448E-40C2-BE07-F9A4F02C97A0}"/>
              </a:ext>
            </a:extLst>
          </p:cNvPr>
          <p:cNvSpPr>
            <a:spLocks noGrp="1"/>
          </p:cNvSpPr>
          <p:nvPr>
            <p:ph type="dt" sz="half" idx="10"/>
          </p:nvPr>
        </p:nvSpPr>
        <p:spPr/>
        <p:txBody>
          <a:bodyPr/>
          <a:lstStyle>
            <a:lvl1pPr>
              <a:defRPr/>
            </a:lvl1pPr>
          </a:lstStyle>
          <a:p>
            <a:pPr>
              <a:defRPr/>
            </a:pPr>
            <a:fld id="{B168A056-2B34-437F-8412-52048BACDDC6}" type="datetimeFigureOut">
              <a:rPr lang="pl-PL"/>
              <a:pPr>
                <a:defRPr/>
              </a:pPr>
              <a:t>05.09.2019</a:t>
            </a:fld>
            <a:endParaRPr lang="pl-PL"/>
          </a:p>
        </p:txBody>
      </p:sp>
      <p:sp>
        <p:nvSpPr>
          <p:cNvPr id="3" name="Footer Placeholder 4">
            <a:extLst>
              <a:ext uri="{FF2B5EF4-FFF2-40B4-BE49-F238E27FC236}">
                <a16:creationId xmlns:a16="http://schemas.microsoft.com/office/drawing/2014/main" id="{923EE1E3-3B92-4EB6-8537-EDF5C856D34E}"/>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id="{011FB2D3-FB71-4FAF-92F8-97ACF6FD1AAA}"/>
              </a:ext>
            </a:extLst>
          </p:cNvPr>
          <p:cNvSpPr>
            <a:spLocks noGrp="1"/>
          </p:cNvSpPr>
          <p:nvPr>
            <p:ph type="sldNum" sz="quarter" idx="12"/>
          </p:nvPr>
        </p:nvSpPr>
        <p:spPr/>
        <p:txBody>
          <a:bodyPr/>
          <a:lstStyle>
            <a:lvl1pPr>
              <a:defRPr/>
            </a:lvl1pPr>
          </a:lstStyle>
          <a:p>
            <a:pPr>
              <a:defRPr/>
            </a:pPr>
            <a:fld id="{02CDBA55-F0E7-4F8C-A671-928AF75273DA}" type="slidenum">
              <a:rPr lang="pl-PL" altLang="pl-PL"/>
              <a:pPr>
                <a:defRPr/>
              </a:pPr>
              <a:t>‹#›</a:t>
            </a:fld>
            <a:endParaRPr lang="pl-PL" altLang="pl-PL"/>
          </a:p>
        </p:txBody>
      </p:sp>
    </p:spTree>
    <p:extLst>
      <p:ext uri="{BB962C8B-B14F-4D97-AF65-F5344CB8AC3E}">
        <p14:creationId xmlns:p14="http://schemas.microsoft.com/office/powerpoint/2010/main" val="350249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60FF311-CD60-4A1E-A230-482DB50AE1EC}"/>
              </a:ext>
            </a:extLst>
          </p:cNvPr>
          <p:cNvSpPr>
            <a:spLocks noGrp="1"/>
          </p:cNvSpPr>
          <p:nvPr>
            <p:ph type="dt" sz="half" idx="10"/>
          </p:nvPr>
        </p:nvSpPr>
        <p:spPr/>
        <p:txBody>
          <a:bodyPr/>
          <a:lstStyle>
            <a:lvl1pPr>
              <a:defRPr/>
            </a:lvl1pPr>
          </a:lstStyle>
          <a:p>
            <a:pPr>
              <a:defRPr/>
            </a:pPr>
            <a:fld id="{85CD52DC-C541-4FAB-847C-0D3D8AEDD150}" type="datetimeFigureOut">
              <a:rPr lang="pl-PL"/>
              <a:pPr>
                <a:defRPr/>
              </a:pPr>
              <a:t>05.09.2019</a:t>
            </a:fld>
            <a:endParaRPr lang="pl-PL"/>
          </a:p>
        </p:txBody>
      </p:sp>
      <p:sp>
        <p:nvSpPr>
          <p:cNvPr id="6" name="Footer Placeholder 4">
            <a:extLst>
              <a:ext uri="{FF2B5EF4-FFF2-40B4-BE49-F238E27FC236}">
                <a16:creationId xmlns:a16="http://schemas.microsoft.com/office/drawing/2014/main" id="{6F919F53-2BD8-45D8-BCA6-7106DB8E246E}"/>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79D7334-9E84-40C4-A123-B5341B28538C}"/>
              </a:ext>
            </a:extLst>
          </p:cNvPr>
          <p:cNvSpPr>
            <a:spLocks noGrp="1"/>
          </p:cNvSpPr>
          <p:nvPr>
            <p:ph type="sldNum" sz="quarter" idx="12"/>
          </p:nvPr>
        </p:nvSpPr>
        <p:spPr/>
        <p:txBody>
          <a:bodyPr/>
          <a:lstStyle>
            <a:lvl1pPr>
              <a:defRPr/>
            </a:lvl1pPr>
          </a:lstStyle>
          <a:p>
            <a:pPr>
              <a:defRPr/>
            </a:pPr>
            <a:fld id="{22B27073-C7BC-4A0C-AC5E-9632F17C5B4D}" type="slidenum">
              <a:rPr lang="pl-PL" altLang="pl-PL"/>
              <a:pPr>
                <a:defRPr/>
              </a:pPr>
              <a:t>‹#›</a:t>
            </a:fld>
            <a:endParaRPr lang="pl-PL" altLang="pl-PL"/>
          </a:p>
        </p:txBody>
      </p:sp>
    </p:spTree>
    <p:extLst>
      <p:ext uri="{BB962C8B-B14F-4D97-AF65-F5344CB8AC3E}">
        <p14:creationId xmlns:p14="http://schemas.microsoft.com/office/powerpoint/2010/main" val="107758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8497375-9251-4D9B-9074-2AA07B68D3B9}"/>
              </a:ext>
            </a:extLst>
          </p:cNvPr>
          <p:cNvSpPr>
            <a:spLocks noGrp="1"/>
          </p:cNvSpPr>
          <p:nvPr>
            <p:ph type="dt" sz="half" idx="10"/>
          </p:nvPr>
        </p:nvSpPr>
        <p:spPr/>
        <p:txBody>
          <a:bodyPr/>
          <a:lstStyle>
            <a:lvl1pPr>
              <a:defRPr/>
            </a:lvl1pPr>
          </a:lstStyle>
          <a:p>
            <a:pPr>
              <a:defRPr/>
            </a:pPr>
            <a:fld id="{13AC166A-4797-4BE6-97E1-D2D1D5D20602}" type="datetimeFigureOut">
              <a:rPr lang="pl-PL"/>
              <a:pPr>
                <a:defRPr/>
              </a:pPr>
              <a:t>05.09.2019</a:t>
            </a:fld>
            <a:endParaRPr lang="pl-PL"/>
          </a:p>
        </p:txBody>
      </p:sp>
      <p:sp>
        <p:nvSpPr>
          <p:cNvPr id="6" name="Footer Placeholder 4">
            <a:extLst>
              <a:ext uri="{FF2B5EF4-FFF2-40B4-BE49-F238E27FC236}">
                <a16:creationId xmlns:a16="http://schemas.microsoft.com/office/drawing/2014/main" id="{6989224A-0EAF-4A13-9597-8FA6764A516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7A49C425-208B-4511-A63B-4A4D92523F97}"/>
              </a:ext>
            </a:extLst>
          </p:cNvPr>
          <p:cNvSpPr>
            <a:spLocks noGrp="1"/>
          </p:cNvSpPr>
          <p:nvPr>
            <p:ph type="sldNum" sz="quarter" idx="12"/>
          </p:nvPr>
        </p:nvSpPr>
        <p:spPr/>
        <p:txBody>
          <a:bodyPr/>
          <a:lstStyle>
            <a:lvl1pPr>
              <a:defRPr/>
            </a:lvl1pPr>
          </a:lstStyle>
          <a:p>
            <a:pPr>
              <a:defRPr/>
            </a:pPr>
            <a:fld id="{A9BE620A-EDC9-4E24-8EA4-A54D97826C07}" type="slidenum">
              <a:rPr lang="pl-PL" altLang="pl-PL"/>
              <a:pPr>
                <a:defRPr/>
              </a:pPr>
              <a:t>‹#›</a:t>
            </a:fld>
            <a:endParaRPr lang="pl-PL" altLang="pl-PL"/>
          </a:p>
        </p:txBody>
      </p:sp>
    </p:spTree>
    <p:extLst>
      <p:ext uri="{BB962C8B-B14F-4D97-AF65-F5344CB8AC3E}">
        <p14:creationId xmlns:p14="http://schemas.microsoft.com/office/powerpoint/2010/main" val="409213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3F47559-51FA-49F6-9A39-CB8DA1497EE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a:t>Click to edit Master title style</a:t>
            </a:r>
            <a:endParaRPr lang="pl-PL" altLang="pl-PL"/>
          </a:p>
        </p:txBody>
      </p:sp>
      <p:sp>
        <p:nvSpPr>
          <p:cNvPr id="1027" name="Text Placeholder 2">
            <a:extLst>
              <a:ext uri="{FF2B5EF4-FFF2-40B4-BE49-F238E27FC236}">
                <a16:creationId xmlns:a16="http://schemas.microsoft.com/office/drawing/2014/main" id="{EE03D6D9-F7C5-403C-9A69-187001E07D5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a:t>Click to edit Master text styles</a:t>
            </a:r>
          </a:p>
          <a:p>
            <a:pPr lvl="1"/>
            <a:r>
              <a:rPr lang="en-US" altLang="pl-PL"/>
              <a:t>Second level</a:t>
            </a:r>
          </a:p>
          <a:p>
            <a:pPr lvl="2"/>
            <a:r>
              <a:rPr lang="en-US" altLang="pl-PL"/>
              <a:t>Third level</a:t>
            </a:r>
          </a:p>
          <a:p>
            <a:pPr lvl="3"/>
            <a:r>
              <a:rPr lang="en-US" altLang="pl-PL"/>
              <a:t>Fourth level</a:t>
            </a:r>
          </a:p>
          <a:p>
            <a:pPr lvl="4"/>
            <a:r>
              <a:rPr lang="en-US" altLang="pl-PL"/>
              <a:t>Fifth level</a:t>
            </a:r>
            <a:endParaRPr lang="pl-PL" alt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036D41C-97E0-416D-BB0F-044B99336756}" type="datetimeFigureOut">
              <a:rPr lang="pl-PL"/>
              <a:pPr>
                <a:defRPr/>
              </a:pPr>
              <a:t>05.09.2019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E12A262-1EB5-4D84-9078-9BA674ACFD73}"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ip.lex.pl/#/document/17074707?unitId=art(22(a))&amp;cm=DOCUMENT" TargetMode="External"/><Relationship Id="rId2" Type="http://schemas.openxmlformats.org/officeDocument/2006/relationships/hyperlink" Target="https://sip.lex.pl/#/document/17074707?unitId=art(25)ust(1)&amp;cm=DOCUMENT" TargetMode="Externa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hyperlink" Target="https://sip.lex.pl/#/document/17938059?cm=DOCUMENT" TargetMode="External"/><Relationship Id="rId2" Type="http://schemas.openxmlformats.org/officeDocument/2006/relationships/hyperlink" Target="https://sip.lex.pl/#/document/17074707?unitId=art(10(c))ust(1)&amp;cm=DOCUMENT" TargetMode="Externa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sip.lex.p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sip.lex.p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sip.lex.p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sip.lex.p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szukio.pl/blog/marcin-kalmus/brak-samodzielnego-przedluzenia-terminu-zwiazania-oferta-nie-skutkuje-jej-odrzuceniem-2018-06-0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em\Dropbox\musk grafika\107_Urząd RPO\logo RZŚ\JPG\RZŚ_podstawowe.jpg">
            <a:extLst>
              <a:ext uri="{FF2B5EF4-FFF2-40B4-BE49-F238E27FC236}">
                <a16:creationId xmlns:a16="http://schemas.microsoft.com/office/drawing/2014/main" id="{E2A48779-C25A-420A-AD64-2F413DE9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549275"/>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Users\oem\Desktop\RZŚ_negatyw.png">
            <a:extLst>
              <a:ext uri="{FF2B5EF4-FFF2-40B4-BE49-F238E27FC236}">
                <a16:creationId xmlns:a16="http://schemas.microsoft.com/office/drawing/2014/main" id="{39CC9A30-9135-49B9-AABF-E11E991A78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4">
            <a:extLst>
              <a:ext uri="{FF2B5EF4-FFF2-40B4-BE49-F238E27FC236}">
                <a16:creationId xmlns:a16="http://schemas.microsoft.com/office/drawing/2014/main" id="{2C33A686-D4A6-4BDE-98DB-D8ED4D7D59D9}"/>
              </a:ext>
            </a:extLst>
          </p:cNvPr>
          <p:cNvSpPr txBox="1">
            <a:spLocks noChangeArrowheads="1"/>
          </p:cNvSpPr>
          <p:nvPr/>
        </p:nvSpPr>
        <p:spPr bwMode="auto">
          <a:xfrm>
            <a:off x="2627784" y="1581363"/>
            <a:ext cx="5689600" cy="400110"/>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2000" b="1" dirty="0" smtClean="0">
                <a:solidFill>
                  <a:srgbClr val="636466"/>
                </a:solidFill>
                <a:latin typeface="Novecento wide Normal"/>
              </a:rPr>
              <a:t>Ocena i badanie ofert</a:t>
            </a:r>
            <a:endParaRPr lang="pl-PL" altLang="pl-PL" sz="2000" b="1" dirty="0">
              <a:solidFill>
                <a:srgbClr val="636466"/>
              </a:solidFill>
              <a:latin typeface="Novecento wide Normal"/>
            </a:endParaRPr>
          </a:p>
        </p:txBody>
      </p:sp>
      <p:sp>
        <p:nvSpPr>
          <p:cNvPr id="3077" name="TextBox 5">
            <a:extLst>
              <a:ext uri="{FF2B5EF4-FFF2-40B4-BE49-F238E27FC236}">
                <a16:creationId xmlns:a16="http://schemas.microsoft.com/office/drawing/2014/main" id="{55DE2122-19DC-41F5-9ED7-C8527EFAA360}"/>
              </a:ext>
            </a:extLst>
          </p:cNvPr>
          <p:cNvSpPr txBox="1">
            <a:spLocks noChangeArrowheads="1"/>
          </p:cNvSpPr>
          <p:nvPr/>
        </p:nvSpPr>
        <p:spPr bwMode="auto">
          <a:xfrm>
            <a:off x="3851275" y="3500438"/>
            <a:ext cx="2520950" cy="36988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Lato"/>
              </a:rPr>
              <a:t>Krzysztof Puchacz</a:t>
            </a:r>
          </a:p>
        </p:txBody>
      </p:sp>
      <p:sp>
        <p:nvSpPr>
          <p:cNvPr id="3078" name="Rectangle 7">
            <a:extLst>
              <a:ext uri="{FF2B5EF4-FFF2-40B4-BE49-F238E27FC236}">
                <a16:creationId xmlns:a16="http://schemas.microsoft.com/office/drawing/2014/main" id="{F5545753-CFA3-4625-9F98-7A13757723CF}"/>
              </a:ext>
            </a:extLst>
          </p:cNvPr>
          <p:cNvSpPr>
            <a:spLocks noChangeArrowheads="1"/>
          </p:cNvSpPr>
          <p:nvPr/>
        </p:nvSpPr>
        <p:spPr bwMode="auto">
          <a:xfrm>
            <a:off x="3924300" y="4652963"/>
            <a:ext cx="2501900" cy="938212"/>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100" b="1" dirty="0">
              <a:solidFill>
                <a:srgbClr val="636466"/>
              </a:solidFill>
              <a:latin typeface="Lato"/>
            </a:endParaRPr>
          </a:p>
          <a:p>
            <a:pPr algn="ctr" eaLnBrk="1" hangingPunct="1">
              <a:spcBef>
                <a:spcPct val="0"/>
              </a:spcBef>
              <a:buFontTx/>
              <a:buNone/>
            </a:pPr>
            <a:r>
              <a:rPr lang="pl-PL" altLang="pl-PL" sz="1100" b="1" dirty="0">
                <a:solidFill>
                  <a:srgbClr val="636466"/>
                </a:solidFill>
                <a:latin typeface="Lato"/>
              </a:rPr>
              <a:t>     Urząd Marszałkowski</a:t>
            </a:r>
          </a:p>
          <a:p>
            <a:pPr algn="ctr" eaLnBrk="1" hangingPunct="1">
              <a:spcBef>
                <a:spcPct val="0"/>
              </a:spcBef>
              <a:buFontTx/>
              <a:buNone/>
            </a:pPr>
            <a:r>
              <a:rPr lang="pl-PL" altLang="pl-PL" sz="1100" b="1" dirty="0">
                <a:solidFill>
                  <a:srgbClr val="636466"/>
                </a:solidFill>
                <a:latin typeface="Lato"/>
              </a:rPr>
              <a:t>      Województwa Śląskiego/ Wydział Rozwoju Regionalnego</a:t>
            </a:r>
            <a:br>
              <a:rPr lang="pl-PL" altLang="pl-PL" sz="1100" b="1" dirty="0">
                <a:solidFill>
                  <a:srgbClr val="636466"/>
                </a:solidFill>
                <a:latin typeface="Lato"/>
              </a:rPr>
            </a:br>
            <a:r>
              <a:rPr lang="pl-PL" altLang="pl-PL" sz="1100" b="1" dirty="0">
                <a:solidFill>
                  <a:srgbClr val="636466"/>
                </a:solidFill>
                <a:latin typeface="Lato"/>
              </a:rPr>
              <a:t> </a:t>
            </a:r>
            <a:r>
              <a:rPr lang="pl-PL" altLang="pl-PL" sz="1100" b="1" dirty="0" smtClean="0">
                <a:solidFill>
                  <a:srgbClr val="636466"/>
                </a:solidFill>
                <a:latin typeface="Lato"/>
              </a:rPr>
              <a:t>11 września 2019 r.</a:t>
            </a:r>
            <a:endParaRPr lang="pl-PL" altLang="pl-PL" sz="1100" b="1" dirty="0">
              <a:solidFill>
                <a:srgbClr val="636466"/>
              </a:solidFill>
              <a:latin typeface="Lato"/>
            </a:endParaRPr>
          </a:p>
        </p:txBody>
      </p:sp>
      <p:pic>
        <p:nvPicPr>
          <p:cNvPr id="3079" name="Obraz 3">
            <a:extLst>
              <a:ext uri="{FF2B5EF4-FFF2-40B4-BE49-F238E27FC236}">
                <a16:creationId xmlns:a16="http://schemas.microsoft.com/office/drawing/2014/main" id="{99D51F8F-691C-438E-9C41-617CD865593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25863" y="5922963"/>
            <a:ext cx="496411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az 7">
            <a:extLst>
              <a:ext uri="{FF2B5EF4-FFF2-40B4-BE49-F238E27FC236}">
                <a16:creationId xmlns:a16="http://schemas.microsoft.com/office/drawing/2014/main" id="{7901880D-DD73-48D3-ACB4-F19FC337B17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99805" y="525948"/>
            <a:ext cx="1165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Box 2">
            <a:extLst>
              <a:ext uri="{FF2B5EF4-FFF2-40B4-BE49-F238E27FC236}">
                <a16:creationId xmlns:a16="http://schemas.microsoft.com/office/drawing/2014/main" id="{AA3FDABD-AB00-4DF7-BFA6-4EBA9882437B}"/>
              </a:ext>
            </a:extLst>
          </p:cNvPr>
          <p:cNvSpPr txBox="1">
            <a:spLocks noChangeArrowheads="1"/>
          </p:cNvSpPr>
          <p:nvPr/>
        </p:nvSpPr>
        <p:spPr bwMode="auto">
          <a:xfrm>
            <a:off x="1116013" y="1700213"/>
            <a:ext cx="7272337"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just">
              <a:buNone/>
            </a:pPr>
            <a:r>
              <a:rPr lang="pl-PL" altLang="pl-PL" sz="2000" i="1" dirty="0"/>
              <a:t>„Skoro zamawiający określił, iż doświadczenie osoby stanowi element oceniany na podstawie kryteriów oceny ofert i wskazywane w treści formularza ofertowego, to nie ulega wątpliwości, że nie stanowi ono dokumentu, o którym mowa w art. 25 ust. 1 </a:t>
            </a:r>
            <a:r>
              <a:rPr lang="pl-PL" altLang="pl-PL" sz="2000" i="1" dirty="0" err="1"/>
              <a:t>p.z.p</a:t>
            </a:r>
            <a:r>
              <a:rPr lang="pl-PL" altLang="pl-PL" sz="2000" i="1" dirty="0"/>
              <a:t>., oraz nie jest dokumentem uzupełnianym czy podlegającym modyfikacji w trybie określonym w art. 26 ust. 3 </a:t>
            </a:r>
            <a:r>
              <a:rPr lang="pl-PL" altLang="pl-PL" sz="2000" i="1" dirty="0" err="1"/>
              <a:t>p.z.p</a:t>
            </a:r>
            <a:r>
              <a:rPr lang="pl-PL" altLang="pl-PL" sz="2000" i="1" dirty="0"/>
              <a:t>. Oświadczenie złożone w formularzu ofertowym nie powinno również podlegać zmianie w trybie art. 87 ust. 1 </a:t>
            </a:r>
            <a:r>
              <a:rPr lang="pl-PL" altLang="pl-PL" sz="2000" i="1" dirty="0" err="1"/>
              <a:t>p.z.p</a:t>
            </a:r>
            <a:r>
              <a:rPr lang="pl-PL" altLang="pl-PL" sz="2000" i="1" dirty="0"/>
              <a:t>., bowiem prowadziłoby to do niedopuszczalnych negocjacji treści oferty w zakresie odnoszącym się do kryteriów oceny ofert”.</a:t>
            </a:r>
          </a:p>
          <a:p>
            <a:pPr marL="0" indent="0">
              <a:buNone/>
            </a:pPr>
            <a:endParaRPr lang="pl-PL" altLang="pl-PL" sz="2000" dirty="0"/>
          </a:p>
          <a:p>
            <a:pPr marL="0" indent="0">
              <a:buNone/>
            </a:pPr>
            <a:r>
              <a:rPr lang="pl-PL" altLang="pl-PL" sz="2000" b="1" dirty="0"/>
              <a:t>KIO 1688/18</a:t>
            </a:r>
          </a:p>
          <a:p>
            <a:pPr marL="0" indent="0">
              <a:buNone/>
            </a:pPr>
            <a:endParaRPr lang="pl-PL" altLang="pl-PL" sz="2000" dirty="0"/>
          </a:p>
          <a:p>
            <a:pPr marL="0" indent="0">
              <a:buNone/>
            </a:pPr>
            <a:endParaRPr lang="pl-PL" altLang="pl-PL" sz="2000" dirty="0"/>
          </a:p>
        </p:txBody>
      </p:sp>
      <p:sp>
        <p:nvSpPr>
          <p:cNvPr id="84995" name="TextBox 4">
            <a:extLst>
              <a:ext uri="{FF2B5EF4-FFF2-40B4-BE49-F238E27FC236}">
                <a16:creationId xmlns:a16="http://schemas.microsoft.com/office/drawing/2014/main" id="{3D24EDF4-5444-4513-AC16-16B198337C4A}"/>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extLst>
      <p:ext uri="{BB962C8B-B14F-4D97-AF65-F5344CB8AC3E}">
        <p14:creationId xmlns:p14="http://schemas.microsoft.com/office/powerpoint/2010/main" val="192305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2">
            <a:extLst>
              <a:ext uri="{FF2B5EF4-FFF2-40B4-BE49-F238E27FC236}">
                <a16:creationId xmlns:a16="http://schemas.microsoft.com/office/drawing/2014/main" id="{80D65334-F7E7-470C-8898-9552B3F5E0FF}"/>
              </a:ext>
            </a:extLst>
          </p:cNvPr>
          <p:cNvSpPr txBox="1">
            <a:spLocks noChangeArrowheads="1"/>
          </p:cNvSpPr>
          <p:nvPr/>
        </p:nvSpPr>
        <p:spPr bwMode="auto">
          <a:xfrm>
            <a:off x="1116013" y="1700213"/>
            <a:ext cx="7272337"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Artykuł 91 ust. 2 pkt 5 p.z.p. przy korzystaniu z kryterium pozacenowego w postaci doświadczenia kadry zezwala na zastosowanie tego kryterium jednakże wyłącznie, o ile może mieć ono znaczący wpływ na jakość wykonania zamówienia. zamawiający nie ma nieograniczonej swobody wyboru kryterium. Wybór danego kryterium musi bowiem zapewnić możliwość efektywnej konkurencji.</a:t>
            </a:r>
          </a:p>
          <a:p>
            <a:pPr>
              <a:spcBef>
                <a:spcPct val="0"/>
              </a:spcBef>
              <a:buFontTx/>
              <a:buNone/>
            </a:pPr>
            <a:r>
              <a:rPr lang="pl-PL" altLang="pl-PL" sz="1800" b="1">
                <a:latin typeface="Lato"/>
              </a:rPr>
              <a:t>KIO 777/17</a:t>
            </a:r>
          </a:p>
          <a:p>
            <a:pPr>
              <a:spcBef>
                <a:spcPct val="0"/>
              </a:spcBef>
              <a:buFontTx/>
              <a:buNone/>
            </a:pPr>
            <a:endParaRPr lang="pl-PL" altLang="pl-PL" sz="1800">
              <a:latin typeface="Lato"/>
            </a:endParaRPr>
          </a:p>
          <a:p>
            <a:pPr>
              <a:spcBef>
                <a:spcPct val="0"/>
              </a:spcBef>
              <a:buFontTx/>
              <a:buNone/>
            </a:pPr>
            <a:r>
              <a:rPr lang="pl-PL" altLang="pl-PL" sz="1800" i="1">
                <a:latin typeface="Lato"/>
              </a:rPr>
              <a:t>Zastosowanie kryterium oceny ofert, odwołującego się do właściwości wykonawców (art. 91 ust. 2 pkt 5 p.z.p.), służy ocenie zespołu wyznaczonego do realizacji zamówienia, a nie wykonawcy, jak ma to miejsce na etapie kwalifikacji podmiotowej.</a:t>
            </a:r>
          </a:p>
          <a:p>
            <a:pPr>
              <a:spcBef>
                <a:spcPct val="0"/>
              </a:spcBef>
              <a:buFontTx/>
              <a:buNone/>
            </a:pPr>
            <a:r>
              <a:rPr lang="pl-PL" altLang="pl-PL" sz="1800" b="1">
                <a:latin typeface="Lato"/>
              </a:rPr>
              <a:t>KIO 147/17</a:t>
            </a:r>
          </a:p>
        </p:txBody>
      </p:sp>
      <p:sp>
        <p:nvSpPr>
          <p:cNvPr id="86019" name="TextBox 4">
            <a:extLst>
              <a:ext uri="{FF2B5EF4-FFF2-40B4-BE49-F238E27FC236}">
                <a16:creationId xmlns:a16="http://schemas.microsoft.com/office/drawing/2014/main" id="{7911FC6A-391B-49B9-A471-C31906667BE8}"/>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Box 2">
            <a:extLst>
              <a:ext uri="{FF2B5EF4-FFF2-40B4-BE49-F238E27FC236}">
                <a16:creationId xmlns:a16="http://schemas.microsoft.com/office/drawing/2014/main" id="{06579B19-DBDB-4DA3-9682-BB441002E3E7}"/>
              </a:ext>
            </a:extLst>
          </p:cNvPr>
          <p:cNvSpPr txBox="1">
            <a:spLocks noChangeArrowheads="1"/>
          </p:cNvSpPr>
          <p:nvPr/>
        </p:nvSpPr>
        <p:spPr bwMode="auto">
          <a:xfrm>
            <a:off x="1116013" y="1700213"/>
            <a:ext cx="7272337"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pl-PL" altLang="pl-PL" sz="1800" dirty="0">
              <a:latin typeface="Lato"/>
            </a:endParaRPr>
          </a:p>
          <a:p>
            <a:pPr>
              <a:spcBef>
                <a:spcPct val="0"/>
              </a:spcBef>
              <a:buFontTx/>
              <a:buNone/>
            </a:pPr>
            <a:r>
              <a:rPr lang="pl-PL" altLang="pl-PL" sz="1800" i="1" dirty="0">
                <a:latin typeface="Lato"/>
              </a:rPr>
              <a:t>Możliwość dokonywania różnej wykładni stopnia wypełnienia kryterium </a:t>
            </a:r>
            <a:r>
              <a:rPr lang="pl-PL" altLang="pl-PL" sz="1800" i="1" dirty="0" err="1">
                <a:latin typeface="Lato"/>
              </a:rPr>
              <a:t>ocennego</a:t>
            </a:r>
            <a:r>
              <a:rPr lang="pl-PL" altLang="pl-PL" sz="1800" i="1" dirty="0">
                <a:latin typeface="Lato"/>
              </a:rPr>
              <a:t>, czego wyrazem jest indywidualna ocena dokonywana przez członków komisji, jest wpisana w naturę oceny kryterium jakościowego.</a:t>
            </a:r>
          </a:p>
          <a:p>
            <a:pPr>
              <a:spcBef>
                <a:spcPct val="0"/>
              </a:spcBef>
              <a:buFontTx/>
              <a:buNone/>
            </a:pPr>
            <a:r>
              <a:rPr lang="pl-PL" altLang="pl-PL" sz="1800" b="1" dirty="0">
                <a:latin typeface="Lato"/>
              </a:rPr>
              <a:t>KIO 294/16</a:t>
            </a:r>
          </a:p>
          <a:p>
            <a:pPr>
              <a:spcBef>
                <a:spcPct val="0"/>
              </a:spcBef>
              <a:buFontTx/>
              <a:buNone/>
            </a:pPr>
            <a:endParaRPr lang="pl-PL" altLang="pl-PL" sz="1800" dirty="0">
              <a:latin typeface="Lato"/>
            </a:endParaRPr>
          </a:p>
        </p:txBody>
      </p:sp>
      <p:sp>
        <p:nvSpPr>
          <p:cNvPr id="87043" name="TextBox 4">
            <a:extLst>
              <a:ext uri="{FF2B5EF4-FFF2-40B4-BE49-F238E27FC236}">
                <a16:creationId xmlns:a16="http://schemas.microsoft.com/office/drawing/2014/main" id="{606E05E2-BBDF-400F-8854-B4FA2C1FF72D}"/>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Box 2">
            <a:extLst>
              <a:ext uri="{FF2B5EF4-FFF2-40B4-BE49-F238E27FC236}">
                <a16:creationId xmlns:a16="http://schemas.microsoft.com/office/drawing/2014/main" id="{3F47691B-0C06-499D-974E-BC3975940543}"/>
              </a:ext>
            </a:extLst>
          </p:cNvPr>
          <p:cNvSpPr txBox="1">
            <a:spLocks noChangeArrowheads="1"/>
          </p:cNvSpPr>
          <p:nvPr/>
        </p:nvSpPr>
        <p:spPr bwMode="auto">
          <a:xfrm>
            <a:off x="1116013" y="1700213"/>
            <a:ext cx="727233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11</a:t>
            </a:r>
          </a:p>
          <a:p>
            <a:pPr>
              <a:spcBef>
                <a:spcPct val="0"/>
              </a:spcBef>
              <a:buFontTx/>
              <a:buNone/>
            </a:pPr>
            <a:endParaRPr lang="pl-PL" altLang="pl-PL" sz="1800">
              <a:latin typeface="Lato"/>
            </a:endParaRPr>
          </a:p>
          <a:p>
            <a:pPr>
              <a:spcBef>
                <a:spcPct val="0"/>
              </a:spcBef>
              <a:buFontTx/>
              <a:buNone/>
            </a:pPr>
            <a:r>
              <a:rPr lang="pl-PL" altLang="pl-PL" sz="1800">
                <a:latin typeface="Lato"/>
              </a:rPr>
              <a:t>Przetarg nieograniczony - naruszenie art. 41 pkt 9 Pzp polegające na nieumieszczeniu w ogłoszeniu o zamówieniu przekazanym UPUE lub w ogłoszeniu o zamówieniu opublikowanym w BZP informacji o kryteriach oceny ofert i ich znaczenia lub art. 36 ust. 1 pkt 13 Pzp polegające na niezamieszczeniu w Specyfikacji Istotnych Warunków Zamówienia (SIWZ) opisu kryteriów, którymi zamawiający będzie się kierował przy wyborze oferty, wraz z podaniem wag tych kryteriów i sposobu oceny ofert.</a:t>
            </a:r>
          </a:p>
          <a:p>
            <a:pPr>
              <a:spcBef>
                <a:spcPct val="0"/>
              </a:spcBef>
              <a:buFontTx/>
              <a:buNone/>
            </a:pPr>
            <a:endParaRPr lang="pl-PL" altLang="pl-PL" sz="1800">
              <a:latin typeface="Lato"/>
            </a:endParaRPr>
          </a:p>
        </p:txBody>
      </p:sp>
      <p:sp>
        <p:nvSpPr>
          <p:cNvPr id="88067" name="TextBox 4">
            <a:extLst>
              <a:ext uri="{FF2B5EF4-FFF2-40B4-BE49-F238E27FC236}">
                <a16:creationId xmlns:a16="http://schemas.microsoft.com/office/drawing/2014/main" id="{A476828A-B3DB-4207-9592-53A28BF27C8B}"/>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Box 2">
            <a:extLst>
              <a:ext uri="{FF2B5EF4-FFF2-40B4-BE49-F238E27FC236}">
                <a16:creationId xmlns:a16="http://schemas.microsoft.com/office/drawing/2014/main" id="{948D57A4-78C3-4215-90EB-22E05E9E764C}"/>
              </a:ext>
            </a:extLst>
          </p:cNvPr>
          <p:cNvSpPr txBox="1">
            <a:spLocks noChangeArrowheads="1"/>
          </p:cNvSpPr>
          <p:nvPr/>
        </p:nvSpPr>
        <p:spPr bwMode="auto">
          <a:xfrm>
            <a:off x="1116013" y="1700213"/>
            <a:ext cx="7272337"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12</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7 ust. 1 w związku z art. 91 ust. 2 Pzp polegające na określeniu kryteriów oceny ofert w sposób, który mógłby utrudniać uczciwą konkurencję oraz nie zapewnia równego traktowania wykonawców.</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2c Pzp polegające na określeniu kryteriów oceny ofert w sposób niezwiązany z przedmiotem zamówienia.</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3 Pzp polegające na określeniu kryteriów oceny ofert odnoszących się do właściwości wykonawcy.</a:t>
            </a:r>
          </a:p>
          <a:p>
            <a:pPr>
              <a:spcBef>
                <a:spcPct val="0"/>
              </a:spcBef>
              <a:buFontTx/>
              <a:buNone/>
            </a:pPr>
            <a:endParaRPr lang="pl-PL" altLang="pl-PL" sz="1800">
              <a:latin typeface="Lato"/>
            </a:endParaRPr>
          </a:p>
        </p:txBody>
      </p:sp>
      <p:sp>
        <p:nvSpPr>
          <p:cNvPr id="89091" name="TextBox 4">
            <a:extLst>
              <a:ext uri="{FF2B5EF4-FFF2-40B4-BE49-F238E27FC236}">
                <a16:creationId xmlns:a16="http://schemas.microsoft.com/office/drawing/2014/main" id="{6B27ADF1-29A4-4035-8D18-EEB03E436B0C}"/>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Box 2">
            <a:extLst>
              <a:ext uri="{FF2B5EF4-FFF2-40B4-BE49-F238E27FC236}">
                <a16:creationId xmlns:a16="http://schemas.microsoft.com/office/drawing/2014/main" id="{91091641-73EC-44B9-A555-CC3B3D342024}"/>
              </a:ext>
            </a:extLst>
          </p:cNvPr>
          <p:cNvSpPr txBox="1">
            <a:spLocks noChangeArrowheads="1"/>
          </p:cNvSpPr>
          <p:nvPr/>
        </p:nvSpPr>
        <p:spPr bwMode="auto">
          <a:xfrm>
            <a:off x="1116013" y="1700213"/>
            <a:ext cx="72723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13</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1 w związku z art. 2 pkt 5 Pzp polegające na zastosowaniu kryteriów oceny ofert w sposób, który nie zapewnia wyboru najkorzystniejszej oferty, lub wyborze oferty na podstawie innych kryteriów oceny ofert niż określone w SIWZ.</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2a Pzp polegające na niewłaściwym zastosowaniu kryterium ceny jako jedynego kryterium oceny ofert.</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2c Pzp polegające na zastosowaniu kryteriów oceny ofert, które nie są związane z przedmiotem zamówienia.</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91 ust. 3 Pzp polegające na zastosowaniu kryteriów oceny ofert odnoszących się do właściwości wykonawcy.</a:t>
            </a:r>
          </a:p>
          <a:p>
            <a:pPr>
              <a:spcBef>
                <a:spcPct val="0"/>
              </a:spcBef>
              <a:buFontTx/>
              <a:buNone/>
            </a:pPr>
            <a:endParaRPr lang="pl-PL" altLang="pl-PL" sz="1800">
              <a:latin typeface="Lato"/>
            </a:endParaRPr>
          </a:p>
        </p:txBody>
      </p:sp>
      <p:sp>
        <p:nvSpPr>
          <p:cNvPr id="90115" name="TextBox 4">
            <a:extLst>
              <a:ext uri="{FF2B5EF4-FFF2-40B4-BE49-F238E27FC236}">
                <a16:creationId xmlns:a16="http://schemas.microsoft.com/office/drawing/2014/main" id="{3468F285-1A19-41D3-A4B9-60913ACB85EA}"/>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Box 4">
            <a:extLst>
              <a:ext uri="{FF2B5EF4-FFF2-40B4-BE49-F238E27FC236}">
                <a16:creationId xmlns:a16="http://schemas.microsoft.com/office/drawing/2014/main" id="{93A630A7-C57C-4539-AF6B-25E8779529CC}"/>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
        <p:nvSpPr>
          <p:cNvPr id="5" name="Prostokąt 4">
            <a:extLst>
              <a:ext uri="{FF2B5EF4-FFF2-40B4-BE49-F238E27FC236}">
                <a16:creationId xmlns:a16="http://schemas.microsoft.com/office/drawing/2014/main" id="{4366F347-A35F-40CE-B462-B91FB2872827}"/>
              </a:ext>
            </a:extLst>
          </p:cNvPr>
          <p:cNvSpPr/>
          <p:nvPr/>
        </p:nvSpPr>
        <p:spPr>
          <a:xfrm>
            <a:off x="971550" y="1916113"/>
            <a:ext cx="5495925" cy="114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a:p>
        </p:txBody>
      </p:sp>
      <p:sp>
        <p:nvSpPr>
          <p:cNvPr id="6" name="Symbol zastępczy tekstu 24">
            <a:extLst>
              <a:ext uri="{FF2B5EF4-FFF2-40B4-BE49-F238E27FC236}">
                <a16:creationId xmlns:a16="http://schemas.microsoft.com/office/drawing/2014/main" id="{9A744262-7076-4245-8763-72898BC85193}"/>
              </a:ext>
            </a:extLst>
          </p:cNvPr>
          <p:cNvSpPr txBox="1">
            <a:spLocks/>
          </p:cNvSpPr>
          <p:nvPr/>
        </p:nvSpPr>
        <p:spPr bwMode="auto">
          <a:xfrm>
            <a:off x="684213" y="2997200"/>
            <a:ext cx="15113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8775" indent="-3587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Calibri" panose="020F0502020204030204" pitchFamily="34" charset="0"/>
              <a:buAutoNum type="arabicPeriod"/>
            </a:pPr>
            <a:r>
              <a:rPr lang="pl-PL" altLang="pl-PL" sz="1200"/>
              <a:t>Ocena podmiotowa  – pierwszy  etap</a:t>
            </a:r>
          </a:p>
          <a:p>
            <a:pPr eaLnBrk="1" hangingPunct="1">
              <a:lnSpc>
                <a:spcPct val="90000"/>
              </a:lnSpc>
              <a:spcBef>
                <a:spcPts val="1000"/>
              </a:spcBef>
              <a:buFont typeface="Calibri" panose="020F0502020204030204" pitchFamily="34" charset="0"/>
              <a:buAutoNum type="arabicPeriod"/>
            </a:pPr>
            <a:r>
              <a:rPr lang="pl-PL" altLang="pl-PL" sz="1200"/>
              <a:t>Weryfikacja oświadczeń podmiotowych wszystkich wykonawców</a:t>
            </a:r>
          </a:p>
        </p:txBody>
      </p:sp>
      <p:sp>
        <p:nvSpPr>
          <p:cNvPr id="7" name="Symbol zastępczy tekstu 24">
            <a:extLst>
              <a:ext uri="{FF2B5EF4-FFF2-40B4-BE49-F238E27FC236}">
                <a16:creationId xmlns:a16="http://schemas.microsoft.com/office/drawing/2014/main" id="{273794A2-AC65-4443-B970-9819AF68A2B7}"/>
              </a:ext>
            </a:extLst>
          </p:cNvPr>
          <p:cNvSpPr txBox="1">
            <a:spLocks/>
          </p:cNvSpPr>
          <p:nvPr/>
        </p:nvSpPr>
        <p:spPr bwMode="auto">
          <a:xfrm>
            <a:off x="2124075" y="3068638"/>
            <a:ext cx="165576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Ocena przedmiotowa</a:t>
            </a:r>
          </a:p>
          <a:p>
            <a:pPr eaLnBrk="1" hangingPunct="1">
              <a:lnSpc>
                <a:spcPct val="90000"/>
              </a:lnSpc>
              <a:spcBef>
                <a:spcPts val="1000"/>
              </a:spcBef>
              <a:buFont typeface="Arial" panose="020B0604020202020204" pitchFamily="34" charset="0"/>
              <a:buAutoNum type="arabicPeriod" startAt="2"/>
            </a:pPr>
            <a:r>
              <a:rPr lang="pl-PL" altLang="pl-PL" sz="1200"/>
              <a:t>Weryfikacja przesłanek wskazanych w art. 87-90 wobec wszystkich ofert</a:t>
            </a:r>
          </a:p>
        </p:txBody>
      </p:sp>
      <p:grpSp>
        <p:nvGrpSpPr>
          <p:cNvPr id="2" name="Grupa 83">
            <a:extLst>
              <a:ext uri="{FF2B5EF4-FFF2-40B4-BE49-F238E27FC236}">
                <a16:creationId xmlns:a16="http://schemas.microsoft.com/office/drawing/2014/main" id="{DF0E3720-5106-440D-AAAB-5B1947E14113}"/>
              </a:ext>
            </a:extLst>
          </p:cNvPr>
          <p:cNvGrpSpPr>
            <a:grpSpLocks/>
          </p:cNvGrpSpPr>
          <p:nvPr/>
        </p:nvGrpSpPr>
        <p:grpSpPr bwMode="auto">
          <a:xfrm>
            <a:off x="2627313" y="2060575"/>
            <a:ext cx="1012825" cy="722313"/>
            <a:chOff x="4965604" y="2237939"/>
            <a:chExt cx="2246654" cy="1219932"/>
          </a:xfrm>
        </p:grpSpPr>
        <p:sp>
          <p:nvSpPr>
            <p:cNvPr id="9" name="Strzałka: pagon 17">
              <a:extLst>
                <a:ext uri="{FF2B5EF4-FFF2-40B4-BE49-F238E27FC236}">
                  <a16:creationId xmlns:a16="http://schemas.microsoft.com/office/drawing/2014/main" id="{61E41A5C-92A9-4D76-A4A7-8367D75DDD7F}"/>
                </a:ext>
              </a:extLst>
            </p:cNvPr>
            <p:cNvSpPr/>
            <p:nvPr/>
          </p:nvSpPr>
          <p:spPr>
            <a:xfrm>
              <a:off x="496560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1155" name="Freeform 5">
              <a:extLst>
                <a:ext uri="{FF2B5EF4-FFF2-40B4-BE49-F238E27FC236}">
                  <a16:creationId xmlns:a16="http://schemas.microsoft.com/office/drawing/2014/main" id="{B6999E7A-C962-4DC1-BE3C-08A9DCAD5C6E}"/>
                </a:ext>
              </a:extLst>
            </p:cNvPr>
            <p:cNvSpPr>
              <a:spLocks noEditPoints="1"/>
            </p:cNvSpPr>
            <p:nvPr/>
          </p:nvSpPr>
          <p:spPr bwMode="auto">
            <a:xfrm>
              <a:off x="5787434" y="2452458"/>
              <a:ext cx="602994" cy="790895"/>
            </a:xfrm>
            <a:custGeom>
              <a:avLst/>
              <a:gdLst>
                <a:gd name="T0" fmla="*/ 2147483646 w 257"/>
                <a:gd name="T1" fmla="*/ 0 h 338"/>
                <a:gd name="T2" fmla="*/ 2147483646 w 257"/>
                <a:gd name="T3" fmla="*/ 2147483646 h 338"/>
                <a:gd name="T4" fmla="*/ 2147483646 w 257"/>
                <a:gd name="T5" fmla="*/ 2147483646 h 338"/>
                <a:gd name="T6" fmla="*/ 2147483646 w 257"/>
                <a:gd name="T7" fmla="*/ 2147483646 h 338"/>
                <a:gd name="T8" fmla="*/ 2147483646 w 257"/>
                <a:gd name="T9" fmla="*/ 2147483646 h 338"/>
                <a:gd name="T10" fmla="*/ 2147483646 w 257"/>
                <a:gd name="T11" fmla="*/ 2147483646 h 338"/>
                <a:gd name="T12" fmla="*/ 2147483646 w 257"/>
                <a:gd name="T13" fmla="*/ 2147483646 h 338"/>
                <a:gd name="T14" fmla="*/ 0 w 257"/>
                <a:gd name="T15" fmla="*/ 2147483646 h 338"/>
                <a:gd name="T16" fmla="*/ 0 w 257"/>
                <a:gd name="T17" fmla="*/ 2147483646 h 338"/>
                <a:gd name="T18" fmla="*/ 2147483646 w 257"/>
                <a:gd name="T19" fmla="*/ 2147483646 h 338"/>
                <a:gd name="T20" fmla="*/ 2147483646 w 257"/>
                <a:gd name="T21" fmla="*/ 0 h 338"/>
                <a:gd name="T22" fmla="*/ 2147483646 w 257"/>
                <a:gd name="T23" fmla="*/ 0 h 338"/>
                <a:gd name="T24" fmla="*/ 2147483646 w 257"/>
                <a:gd name="T25" fmla="*/ 2147483646 h 338"/>
                <a:gd name="T26" fmla="*/ 2147483646 w 257"/>
                <a:gd name="T27" fmla="*/ 2147483646 h 338"/>
                <a:gd name="T28" fmla="*/ 2147483646 w 257"/>
                <a:gd name="T29" fmla="*/ 2147483646 h 338"/>
                <a:gd name="T30" fmla="*/ 2147483646 w 257"/>
                <a:gd name="T31" fmla="*/ 2147483646 h 338"/>
                <a:gd name="T32" fmla="*/ 2147483646 w 257"/>
                <a:gd name="T33" fmla="*/ 2147483646 h 338"/>
                <a:gd name="T34" fmla="*/ 2147483646 w 257"/>
                <a:gd name="T35" fmla="*/ 2147483646 h 338"/>
                <a:gd name="T36" fmla="*/ 2147483646 w 257"/>
                <a:gd name="T37" fmla="*/ 2147483646 h 338"/>
                <a:gd name="T38" fmla="*/ 2147483646 w 257"/>
                <a:gd name="T39" fmla="*/ 2147483646 h 338"/>
                <a:gd name="T40" fmla="*/ 2147483646 w 257"/>
                <a:gd name="T41" fmla="*/ 2147483646 h 338"/>
                <a:gd name="T42" fmla="*/ 2147483646 w 257"/>
                <a:gd name="T43" fmla="*/ 2147483646 h 338"/>
                <a:gd name="T44" fmla="*/ 2147483646 w 257"/>
                <a:gd name="T45" fmla="*/ 2147483646 h 338"/>
                <a:gd name="T46" fmla="*/ 2147483646 w 257"/>
                <a:gd name="T47" fmla="*/ 2147483646 h 338"/>
                <a:gd name="T48" fmla="*/ 2147483646 w 257"/>
                <a:gd name="T49" fmla="*/ 2147483646 h 338"/>
                <a:gd name="T50" fmla="*/ 2147483646 w 257"/>
                <a:gd name="T51" fmla="*/ 2147483646 h 338"/>
                <a:gd name="T52" fmla="*/ 2147483646 w 257"/>
                <a:gd name="T53" fmla="*/ 2147483646 h 338"/>
                <a:gd name="T54" fmla="*/ 2147483646 w 257"/>
                <a:gd name="T55" fmla="*/ 2147483646 h 338"/>
                <a:gd name="T56" fmla="*/ 2147483646 w 257"/>
                <a:gd name="T57" fmla="*/ 2147483646 h 338"/>
                <a:gd name="T58" fmla="*/ 2147483646 w 257"/>
                <a:gd name="T59" fmla="*/ 2147483646 h 338"/>
                <a:gd name="T60" fmla="*/ 2147483646 w 257"/>
                <a:gd name="T61" fmla="*/ 2147483646 h 338"/>
                <a:gd name="T62" fmla="*/ 2147483646 w 257"/>
                <a:gd name="T63" fmla="*/ 2147483646 h 338"/>
                <a:gd name="T64" fmla="*/ 2147483646 w 257"/>
                <a:gd name="T65" fmla="*/ 2147483646 h 338"/>
                <a:gd name="T66" fmla="*/ 2147483646 w 257"/>
                <a:gd name="T67" fmla="*/ 2147483646 h 338"/>
                <a:gd name="T68" fmla="*/ 2147483646 w 257"/>
                <a:gd name="T69" fmla="*/ 2147483646 h 338"/>
                <a:gd name="T70" fmla="*/ 2147483646 w 257"/>
                <a:gd name="T71" fmla="*/ 2147483646 h 338"/>
                <a:gd name="T72" fmla="*/ 2147483646 w 257"/>
                <a:gd name="T73" fmla="*/ 2147483646 h 338"/>
                <a:gd name="T74" fmla="*/ 2147483646 w 257"/>
                <a:gd name="T75" fmla="*/ 2147483646 h 338"/>
                <a:gd name="T76" fmla="*/ 2147483646 w 257"/>
                <a:gd name="T77" fmla="*/ 2147483646 h 338"/>
                <a:gd name="T78" fmla="*/ 2147483646 w 257"/>
                <a:gd name="T79" fmla="*/ 2147483646 h 338"/>
                <a:gd name="T80" fmla="*/ 2147483646 w 257"/>
                <a:gd name="T81" fmla="*/ 2147483646 h 338"/>
                <a:gd name="T82" fmla="*/ 2147483646 w 257"/>
                <a:gd name="T83" fmla="*/ 2147483646 h 338"/>
                <a:gd name="T84" fmla="*/ 2147483646 w 257"/>
                <a:gd name="T85" fmla="*/ 2147483646 h 338"/>
                <a:gd name="T86" fmla="*/ 2147483646 w 257"/>
                <a:gd name="T87" fmla="*/ 2147483646 h 338"/>
                <a:gd name="T88" fmla="*/ 2147483646 w 257"/>
                <a:gd name="T89" fmla="*/ 2147483646 h 338"/>
                <a:gd name="T90" fmla="*/ 2147483646 w 257"/>
                <a:gd name="T91" fmla="*/ 2147483646 h 338"/>
                <a:gd name="T92" fmla="*/ 2147483646 w 257"/>
                <a:gd name="T93" fmla="*/ 2147483646 h 338"/>
                <a:gd name="T94" fmla="*/ 2147483646 w 257"/>
                <a:gd name="T95" fmla="*/ 2147483646 h 338"/>
                <a:gd name="T96" fmla="*/ 2147483646 w 257"/>
                <a:gd name="T97" fmla="*/ 2147483646 h 338"/>
                <a:gd name="T98" fmla="*/ 2147483646 w 257"/>
                <a:gd name="T99" fmla="*/ 2147483646 h 338"/>
                <a:gd name="T100" fmla="*/ 2147483646 w 257"/>
                <a:gd name="T101" fmla="*/ 2147483646 h 338"/>
                <a:gd name="T102" fmla="*/ 2147483646 w 257"/>
                <a:gd name="T103" fmla="*/ 2147483646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7"/>
                <a:gd name="T157" fmla="*/ 0 h 338"/>
                <a:gd name="T158" fmla="*/ 257 w 257"/>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7" h="338">
                  <a:moveTo>
                    <a:pt x="24" y="0"/>
                  </a:moveTo>
                  <a:cubicBezTo>
                    <a:pt x="166" y="0"/>
                    <a:pt x="166" y="0"/>
                    <a:pt x="166" y="0"/>
                  </a:cubicBezTo>
                  <a:cubicBezTo>
                    <a:pt x="166" y="0"/>
                    <a:pt x="166" y="0"/>
                    <a:pt x="166" y="0"/>
                  </a:cubicBezTo>
                  <a:cubicBezTo>
                    <a:pt x="168" y="0"/>
                    <a:pt x="169" y="1"/>
                    <a:pt x="170" y="2"/>
                  </a:cubicBezTo>
                  <a:cubicBezTo>
                    <a:pt x="256" y="88"/>
                    <a:pt x="256" y="88"/>
                    <a:pt x="256" y="88"/>
                  </a:cubicBezTo>
                  <a:cubicBezTo>
                    <a:pt x="256" y="89"/>
                    <a:pt x="257" y="90"/>
                    <a:pt x="257" y="91"/>
                  </a:cubicBezTo>
                  <a:cubicBezTo>
                    <a:pt x="257" y="91"/>
                    <a:pt x="257" y="91"/>
                    <a:pt x="257" y="91"/>
                  </a:cubicBezTo>
                  <a:cubicBezTo>
                    <a:pt x="257" y="314"/>
                    <a:pt x="257" y="314"/>
                    <a:pt x="257" y="314"/>
                  </a:cubicBezTo>
                  <a:cubicBezTo>
                    <a:pt x="257" y="321"/>
                    <a:pt x="254" y="327"/>
                    <a:pt x="250" y="331"/>
                  </a:cubicBezTo>
                  <a:cubicBezTo>
                    <a:pt x="245" y="336"/>
                    <a:pt x="239" y="338"/>
                    <a:pt x="232" y="338"/>
                  </a:cubicBezTo>
                  <a:cubicBezTo>
                    <a:pt x="24" y="338"/>
                    <a:pt x="24" y="338"/>
                    <a:pt x="24" y="338"/>
                  </a:cubicBezTo>
                  <a:cubicBezTo>
                    <a:pt x="24" y="338"/>
                    <a:pt x="24" y="338"/>
                    <a:pt x="24" y="338"/>
                  </a:cubicBezTo>
                  <a:cubicBezTo>
                    <a:pt x="24" y="338"/>
                    <a:pt x="24" y="338"/>
                    <a:pt x="24" y="338"/>
                  </a:cubicBezTo>
                  <a:cubicBezTo>
                    <a:pt x="18" y="338"/>
                    <a:pt x="12" y="336"/>
                    <a:pt x="7" y="331"/>
                  </a:cubicBezTo>
                  <a:cubicBezTo>
                    <a:pt x="3" y="327"/>
                    <a:pt x="0" y="321"/>
                    <a:pt x="0" y="314"/>
                  </a:cubicBezTo>
                  <a:cubicBezTo>
                    <a:pt x="0" y="314"/>
                    <a:pt x="0" y="314"/>
                    <a:pt x="0" y="314"/>
                  </a:cubicBezTo>
                  <a:cubicBezTo>
                    <a:pt x="0" y="314"/>
                    <a:pt x="0" y="314"/>
                    <a:pt x="0" y="314"/>
                  </a:cubicBezTo>
                  <a:cubicBezTo>
                    <a:pt x="0" y="25"/>
                    <a:pt x="0" y="25"/>
                    <a:pt x="0" y="25"/>
                  </a:cubicBezTo>
                  <a:cubicBezTo>
                    <a:pt x="0" y="25"/>
                    <a:pt x="0" y="25"/>
                    <a:pt x="0" y="25"/>
                  </a:cubicBezTo>
                  <a:cubicBezTo>
                    <a:pt x="0" y="18"/>
                    <a:pt x="3" y="12"/>
                    <a:pt x="7" y="8"/>
                  </a:cubicBezTo>
                  <a:cubicBezTo>
                    <a:pt x="12" y="3"/>
                    <a:pt x="18" y="0"/>
                    <a:pt x="24" y="0"/>
                  </a:cubicBezTo>
                  <a:cubicBezTo>
                    <a:pt x="24" y="0"/>
                    <a:pt x="24" y="0"/>
                    <a:pt x="24" y="0"/>
                  </a:cubicBezTo>
                  <a:cubicBezTo>
                    <a:pt x="24" y="0"/>
                    <a:pt x="24" y="0"/>
                    <a:pt x="24" y="0"/>
                  </a:cubicBezTo>
                  <a:cubicBezTo>
                    <a:pt x="24" y="0"/>
                    <a:pt x="24" y="0"/>
                    <a:pt x="24" y="0"/>
                  </a:cubicBezTo>
                  <a:close/>
                  <a:moveTo>
                    <a:pt x="47" y="216"/>
                  </a:moveTo>
                  <a:cubicBezTo>
                    <a:pt x="168" y="216"/>
                    <a:pt x="168" y="216"/>
                    <a:pt x="168" y="216"/>
                  </a:cubicBezTo>
                  <a:cubicBezTo>
                    <a:pt x="171" y="216"/>
                    <a:pt x="172" y="214"/>
                    <a:pt x="172" y="212"/>
                  </a:cubicBezTo>
                  <a:cubicBezTo>
                    <a:pt x="172" y="210"/>
                    <a:pt x="171" y="208"/>
                    <a:pt x="168" y="208"/>
                  </a:cubicBezTo>
                  <a:cubicBezTo>
                    <a:pt x="47" y="208"/>
                    <a:pt x="47" y="208"/>
                    <a:pt x="47" y="208"/>
                  </a:cubicBezTo>
                  <a:cubicBezTo>
                    <a:pt x="45" y="208"/>
                    <a:pt x="43" y="210"/>
                    <a:pt x="43" y="212"/>
                  </a:cubicBezTo>
                  <a:cubicBezTo>
                    <a:pt x="43" y="214"/>
                    <a:pt x="45" y="216"/>
                    <a:pt x="47" y="216"/>
                  </a:cubicBezTo>
                  <a:close/>
                  <a:moveTo>
                    <a:pt x="47" y="171"/>
                  </a:moveTo>
                  <a:cubicBezTo>
                    <a:pt x="201" y="171"/>
                    <a:pt x="201" y="171"/>
                    <a:pt x="201" y="171"/>
                  </a:cubicBezTo>
                  <a:cubicBezTo>
                    <a:pt x="203" y="171"/>
                    <a:pt x="205" y="169"/>
                    <a:pt x="205" y="167"/>
                  </a:cubicBezTo>
                  <a:cubicBezTo>
                    <a:pt x="205" y="165"/>
                    <a:pt x="203" y="163"/>
                    <a:pt x="201" y="163"/>
                  </a:cubicBezTo>
                  <a:cubicBezTo>
                    <a:pt x="47" y="163"/>
                    <a:pt x="47" y="163"/>
                    <a:pt x="47" y="163"/>
                  </a:cubicBezTo>
                  <a:cubicBezTo>
                    <a:pt x="45" y="163"/>
                    <a:pt x="43" y="165"/>
                    <a:pt x="43" y="167"/>
                  </a:cubicBezTo>
                  <a:cubicBezTo>
                    <a:pt x="43" y="169"/>
                    <a:pt x="45" y="171"/>
                    <a:pt x="47" y="171"/>
                  </a:cubicBezTo>
                  <a:close/>
                  <a:moveTo>
                    <a:pt x="47" y="129"/>
                  </a:moveTo>
                  <a:cubicBezTo>
                    <a:pt x="190" y="129"/>
                    <a:pt x="190" y="129"/>
                    <a:pt x="190" y="129"/>
                  </a:cubicBezTo>
                  <a:cubicBezTo>
                    <a:pt x="192" y="129"/>
                    <a:pt x="194" y="127"/>
                    <a:pt x="194" y="125"/>
                  </a:cubicBezTo>
                  <a:cubicBezTo>
                    <a:pt x="194" y="122"/>
                    <a:pt x="192" y="120"/>
                    <a:pt x="190" y="120"/>
                  </a:cubicBezTo>
                  <a:cubicBezTo>
                    <a:pt x="47" y="120"/>
                    <a:pt x="47" y="120"/>
                    <a:pt x="47" y="120"/>
                  </a:cubicBezTo>
                  <a:cubicBezTo>
                    <a:pt x="45" y="120"/>
                    <a:pt x="43" y="122"/>
                    <a:pt x="43" y="125"/>
                  </a:cubicBezTo>
                  <a:cubicBezTo>
                    <a:pt x="43" y="127"/>
                    <a:pt x="45" y="129"/>
                    <a:pt x="47" y="129"/>
                  </a:cubicBezTo>
                  <a:close/>
                  <a:moveTo>
                    <a:pt x="195" y="230"/>
                  </a:moveTo>
                  <a:cubicBezTo>
                    <a:pt x="188" y="230"/>
                    <a:pt x="182" y="233"/>
                    <a:pt x="177" y="238"/>
                  </a:cubicBezTo>
                  <a:cubicBezTo>
                    <a:pt x="177" y="238"/>
                    <a:pt x="177" y="238"/>
                    <a:pt x="177" y="238"/>
                  </a:cubicBezTo>
                  <a:cubicBezTo>
                    <a:pt x="173" y="242"/>
                    <a:pt x="170" y="248"/>
                    <a:pt x="170" y="255"/>
                  </a:cubicBezTo>
                  <a:cubicBezTo>
                    <a:pt x="170" y="262"/>
                    <a:pt x="173" y="268"/>
                    <a:pt x="177" y="272"/>
                  </a:cubicBezTo>
                  <a:cubicBezTo>
                    <a:pt x="182" y="277"/>
                    <a:pt x="188" y="279"/>
                    <a:pt x="195" y="279"/>
                  </a:cubicBezTo>
                  <a:cubicBezTo>
                    <a:pt x="201" y="279"/>
                    <a:pt x="207" y="277"/>
                    <a:pt x="212" y="272"/>
                  </a:cubicBezTo>
                  <a:cubicBezTo>
                    <a:pt x="212" y="272"/>
                    <a:pt x="212" y="272"/>
                    <a:pt x="212" y="272"/>
                  </a:cubicBezTo>
                  <a:cubicBezTo>
                    <a:pt x="212" y="272"/>
                    <a:pt x="212" y="272"/>
                    <a:pt x="212" y="272"/>
                  </a:cubicBezTo>
                  <a:cubicBezTo>
                    <a:pt x="216" y="268"/>
                    <a:pt x="219" y="262"/>
                    <a:pt x="219" y="255"/>
                  </a:cubicBezTo>
                  <a:cubicBezTo>
                    <a:pt x="219" y="248"/>
                    <a:pt x="216" y="242"/>
                    <a:pt x="212" y="238"/>
                  </a:cubicBezTo>
                  <a:cubicBezTo>
                    <a:pt x="212" y="238"/>
                    <a:pt x="212" y="238"/>
                    <a:pt x="212" y="238"/>
                  </a:cubicBezTo>
                  <a:cubicBezTo>
                    <a:pt x="207" y="233"/>
                    <a:pt x="201" y="230"/>
                    <a:pt x="195" y="230"/>
                  </a:cubicBezTo>
                  <a:close/>
                  <a:moveTo>
                    <a:pt x="172" y="232"/>
                  </a:moveTo>
                  <a:cubicBezTo>
                    <a:pt x="171" y="232"/>
                    <a:pt x="171" y="232"/>
                    <a:pt x="171" y="232"/>
                  </a:cubicBezTo>
                  <a:cubicBezTo>
                    <a:pt x="166" y="238"/>
                    <a:pt x="162" y="246"/>
                    <a:pt x="162" y="255"/>
                  </a:cubicBezTo>
                  <a:cubicBezTo>
                    <a:pt x="162" y="264"/>
                    <a:pt x="166" y="272"/>
                    <a:pt x="172" y="278"/>
                  </a:cubicBezTo>
                  <a:cubicBezTo>
                    <a:pt x="177" y="284"/>
                    <a:pt x="186" y="287"/>
                    <a:pt x="195" y="287"/>
                  </a:cubicBezTo>
                  <a:cubicBezTo>
                    <a:pt x="204" y="287"/>
                    <a:pt x="212" y="284"/>
                    <a:pt x="218" y="278"/>
                  </a:cubicBezTo>
                  <a:cubicBezTo>
                    <a:pt x="218" y="278"/>
                    <a:pt x="218" y="278"/>
                    <a:pt x="218" y="278"/>
                  </a:cubicBezTo>
                  <a:cubicBezTo>
                    <a:pt x="224" y="272"/>
                    <a:pt x="227" y="264"/>
                    <a:pt x="227" y="255"/>
                  </a:cubicBezTo>
                  <a:cubicBezTo>
                    <a:pt x="227" y="246"/>
                    <a:pt x="224" y="238"/>
                    <a:pt x="218" y="232"/>
                  </a:cubicBezTo>
                  <a:cubicBezTo>
                    <a:pt x="218" y="232"/>
                    <a:pt x="218" y="232"/>
                    <a:pt x="218" y="232"/>
                  </a:cubicBezTo>
                  <a:cubicBezTo>
                    <a:pt x="218" y="232"/>
                    <a:pt x="218" y="232"/>
                    <a:pt x="218" y="232"/>
                  </a:cubicBezTo>
                  <a:cubicBezTo>
                    <a:pt x="218" y="232"/>
                    <a:pt x="218" y="232"/>
                    <a:pt x="218" y="232"/>
                  </a:cubicBezTo>
                  <a:cubicBezTo>
                    <a:pt x="212" y="226"/>
                    <a:pt x="204" y="222"/>
                    <a:pt x="195" y="222"/>
                  </a:cubicBezTo>
                  <a:cubicBezTo>
                    <a:pt x="186" y="222"/>
                    <a:pt x="177" y="226"/>
                    <a:pt x="172" y="232"/>
                  </a:cubicBezTo>
                  <a:close/>
                  <a:moveTo>
                    <a:pt x="249" y="95"/>
                  </a:moveTo>
                  <a:cubicBezTo>
                    <a:pt x="187" y="95"/>
                    <a:pt x="187" y="95"/>
                    <a:pt x="187" y="95"/>
                  </a:cubicBezTo>
                  <a:cubicBezTo>
                    <a:pt x="180" y="95"/>
                    <a:pt x="174" y="92"/>
                    <a:pt x="170" y="88"/>
                  </a:cubicBezTo>
                  <a:cubicBezTo>
                    <a:pt x="170" y="88"/>
                    <a:pt x="170" y="88"/>
                    <a:pt x="170" y="88"/>
                  </a:cubicBezTo>
                  <a:cubicBezTo>
                    <a:pt x="170" y="88"/>
                    <a:pt x="170" y="88"/>
                    <a:pt x="170" y="88"/>
                  </a:cubicBezTo>
                  <a:cubicBezTo>
                    <a:pt x="170" y="88"/>
                    <a:pt x="170" y="88"/>
                    <a:pt x="170" y="88"/>
                  </a:cubicBezTo>
                  <a:cubicBezTo>
                    <a:pt x="165" y="83"/>
                    <a:pt x="162" y="77"/>
                    <a:pt x="162" y="71"/>
                  </a:cubicBezTo>
                  <a:cubicBezTo>
                    <a:pt x="162" y="8"/>
                    <a:pt x="162" y="8"/>
                    <a:pt x="162" y="8"/>
                  </a:cubicBezTo>
                  <a:cubicBezTo>
                    <a:pt x="24" y="8"/>
                    <a:pt x="24" y="8"/>
                    <a:pt x="24" y="8"/>
                  </a:cubicBezTo>
                  <a:cubicBezTo>
                    <a:pt x="24" y="8"/>
                    <a:pt x="24" y="8"/>
                    <a:pt x="24" y="8"/>
                  </a:cubicBezTo>
                  <a:cubicBezTo>
                    <a:pt x="24" y="8"/>
                    <a:pt x="24" y="8"/>
                    <a:pt x="24" y="8"/>
                  </a:cubicBezTo>
                  <a:cubicBezTo>
                    <a:pt x="24" y="8"/>
                    <a:pt x="24" y="8"/>
                    <a:pt x="24" y="8"/>
                  </a:cubicBezTo>
                  <a:cubicBezTo>
                    <a:pt x="20" y="8"/>
                    <a:pt x="16" y="10"/>
                    <a:pt x="13" y="13"/>
                  </a:cubicBezTo>
                  <a:cubicBezTo>
                    <a:pt x="10" y="16"/>
                    <a:pt x="8" y="20"/>
                    <a:pt x="8" y="25"/>
                  </a:cubicBezTo>
                  <a:cubicBezTo>
                    <a:pt x="8" y="25"/>
                    <a:pt x="8" y="25"/>
                    <a:pt x="8" y="25"/>
                  </a:cubicBezTo>
                  <a:cubicBezTo>
                    <a:pt x="8" y="314"/>
                    <a:pt x="8" y="314"/>
                    <a:pt x="8" y="314"/>
                  </a:cubicBezTo>
                  <a:cubicBezTo>
                    <a:pt x="8" y="314"/>
                    <a:pt x="8" y="314"/>
                    <a:pt x="8" y="314"/>
                  </a:cubicBezTo>
                  <a:cubicBezTo>
                    <a:pt x="8" y="314"/>
                    <a:pt x="8" y="314"/>
                    <a:pt x="8" y="314"/>
                  </a:cubicBezTo>
                  <a:cubicBezTo>
                    <a:pt x="8" y="318"/>
                    <a:pt x="10" y="322"/>
                    <a:pt x="13" y="325"/>
                  </a:cubicBezTo>
                  <a:cubicBezTo>
                    <a:pt x="16" y="328"/>
                    <a:pt x="20" y="330"/>
                    <a:pt x="24" y="330"/>
                  </a:cubicBezTo>
                  <a:cubicBezTo>
                    <a:pt x="24" y="330"/>
                    <a:pt x="24" y="330"/>
                    <a:pt x="24" y="330"/>
                  </a:cubicBezTo>
                  <a:cubicBezTo>
                    <a:pt x="24" y="330"/>
                    <a:pt x="24" y="330"/>
                    <a:pt x="24" y="330"/>
                  </a:cubicBezTo>
                  <a:cubicBezTo>
                    <a:pt x="232" y="330"/>
                    <a:pt x="232" y="330"/>
                    <a:pt x="232" y="330"/>
                  </a:cubicBezTo>
                  <a:cubicBezTo>
                    <a:pt x="237" y="330"/>
                    <a:pt x="241" y="328"/>
                    <a:pt x="244" y="325"/>
                  </a:cubicBezTo>
                  <a:cubicBezTo>
                    <a:pt x="247" y="322"/>
                    <a:pt x="249" y="318"/>
                    <a:pt x="249" y="314"/>
                  </a:cubicBezTo>
                  <a:cubicBezTo>
                    <a:pt x="249" y="95"/>
                    <a:pt x="249" y="95"/>
                    <a:pt x="249" y="95"/>
                  </a:cubicBezTo>
                  <a:close/>
                  <a:moveTo>
                    <a:pt x="171" y="14"/>
                  </a:moveTo>
                  <a:cubicBezTo>
                    <a:pt x="171" y="71"/>
                    <a:pt x="171" y="71"/>
                    <a:pt x="171" y="71"/>
                  </a:cubicBezTo>
                  <a:cubicBezTo>
                    <a:pt x="171" y="75"/>
                    <a:pt x="172" y="79"/>
                    <a:pt x="175" y="82"/>
                  </a:cubicBezTo>
                  <a:cubicBezTo>
                    <a:pt x="175" y="82"/>
                    <a:pt x="175" y="82"/>
                    <a:pt x="175" y="82"/>
                  </a:cubicBezTo>
                  <a:cubicBezTo>
                    <a:pt x="178" y="85"/>
                    <a:pt x="182" y="87"/>
                    <a:pt x="187" y="87"/>
                  </a:cubicBezTo>
                  <a:cubicBezTo>
                    <a:pt x="243" y="87"/>
                    <a:pt x="243" y="87"/>
                    <a:pt x="243" y="87"/>
                  </a:cubicBezTo>
                  <a:lnTo>
                    <a:pt x="171" y="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grpSp>
        <p:nvGrpSpPr>
          <p:cNvPr id="3" name="Grupa 81">
            <a:extLst>
              <a:ext uri="{FF2B5EF4-FFF2-40B4-BE49-F238E27FC236}">
                <a16:creationId xmlns:a16="http://schemas.microsoft.com/office/drawing/2014/main" id="{93393CFF-6A9D-4DB6-A758-061D7E104426}"/>
              </a:ext>
            </a:extLst>
          </p:cNvPr>
          <p:cNvGrpSpPr>
            <a:grpSpLocks/>
          </p:cNvGrpSpPr>
          <p:nvPr/>
        </p:nvGrpSpPr>
        <p:grpSpPr bwMode="auto">
          <a:xfrm>
            <a:off x="5724525" y="2060575"/>
            <a:ext cx="1012825" cy="722313"/>
            <a:chOff x="9329324" y="2237939"/>
            <a:chExt cx="2246654" cy="1219932"/>
          </a:xfrm>
        </p:grpSpPr>
        <p:sp>
          <p:nvSpPr>
            <p:cNvPr id="12" name="Strzałka: pagon 28">
              <a:extLst>
                <a:ext uri="{FF2B5EF4-FFF2-40B4-BE49-F238E27FC236}">
                  <a16:creationId xmlns:a16="http://schemas.microsoft.com/office/drawing/2014/main" id="{E12CDD52-3CE6-4938-A907-1F55861B28CD}"/>
                </a:ext>
              </a:extLst>
            </p:cNvPr>
            <p:cNvSpPr/>
            <p:nvPr/>
          </p:nvSpPr>
          <p:spPr>
            <a:xfrm>
              <a:off x="932932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1153" name="Freeform 25">
              <a:extLst>
                <a:ext uri="{FF2B5EF4-FFF2-40B4-BE49-F238E27FC236}">
                  <a16:creationId xmlns:a16="http://schemas.microsoft.com/office/drawing/2014/main" id="{A2C0EB59-20D3-402D-A618-27114FCE9E00}"/>
                </a:ext>
              </a:extLst>
            </p:cNvPr>
            <p:cNvSpPr>
              <a:spLocks noEditPoints="1"/>
            </p:cNvSpPr>
            <p:nvPr/>
          </p:nvSpPr>
          <p:spPr bwMode="auto">
            <a:xfrm>
              <a:off x="9979735" y="2525940"/>
              <a:ext cx="945832" cy="643930"/>
            </a:xfrm>
            <a:custGeom>
              <a:avLst/>
              <a:gdLst>
                <a:gd name="T0" fmla="*/ 2147483646 w 253"/>
                <a:gd name="T1" fmla="*/ 2147483646 h 171"/>
                <a:gd name="T2" fmla="*/ 2147483646 w 253"/>
                <a:gd name="T3" fmla="*/ 2147483646 h 171"/>
                <a:gd name="T4" fmla="*/ 2147483646 w 253"/>
                <a:gd name="T5" fmla="*/ 2147483646 h 171"/>
                <a:gd name="T6" fmla="*/ 2147483646 w 253"/>
                <a:gd name="T7" fmla="*/ 2147483646 h 171"/>
                <a:gd name="T8" fmla="*/ 2147483646 w 253"/>
                <a:gd name="T9" fmla="*/ 2147483646 h 171"/>
                <a:gd name="T10" fmla="*/ 2147483646 w 253"/>
                <a:gd name="T11" fmla="*/ 2147483646 h 171"/>
                <a:gd name="T12" fmla="*/ 2147483646 w 253"/>
                <a:gd name="T13" fmla="*/ 2147483646 h 171"/>
                <a:gd name="T14" fmla="*/ 2147483646 w 253"/>
                <a:gd name="T15" fmla="*/ 2147483646 h 171"/>
                <a:gd name="T16" fmla="*/ 2147483646 w 253"/>
                <a:gd name="T17" fmla="*/ 2147483646 h 171"/>
                <a:gd name="T18" fmla="*/ 2147483646 w 253"/>
                <a:gd name="T19" fmla="*/ 2147483646 h 171"/>
                <a:gd name="T20" fmla="*/ 2147483646 w 253"/>
                <a:gd name="T21" fmla="*/ 2147483646 h 171"/>
                <a:gd name="T22" fmla="*/ 2147483646 w 253"/>
                <a:gd name="T23" fmla="*/ 2147483646 h 171"/>
                <a:gd name="T24" fmla="*/ 0 w 253"/>
                <a:gd name="T25" fmla="*/ 2147483646 h 171"/>
                <a:gd name="T26" fmla="*/ 2147483646 w 253"/>
                <a:gd name="T27" fmla="*/ 2147483646 h 171"/>
                <a:gd name="T28" fmla="*/ 2147483646 w 253"/>
                <a:gd name="T29" fmla="*/ 2147483646 h 171"/>
                <a:gd name="T30" fmla="*/ 2147483646 w 253"/>
                <a:gd name="T31" fmla="*/ 2147483646 h 171"/>
                <a:gd name="T32" fmla="*/ 2147483646 w 253"/>
                <a:gd name="T33" fmla="*/ 2147483646 h 171"/>
                <a:gd name="T34" fmla="*/ 2147483646 w 253"/>
                <a:gd name="T35" fmla="*/ 2147483646 h 171"/>
                <a:gd name="T36" fmla="*/ 2147483646 w 253"/>
                <a:gd name="T37" fmla="*/ 2147483646 h 171"/>
                <a:gd name="T38" fmla="*/ 2147483646 w 253"/>
                <a:gd name="T39" fmla="*/ 2147483646 h 171"/>
                <a:gd name="T40" fmla="*/ 2147483646 w 253"/>
                <a:gd name="T41" fmla="*/ 2147483646 h 171"/>
                <a:gd name="T42" fmla="*/ 2147483646 w 253"/>
                <a:gd name="T43" fmla="*/ 2147483646 h 171"/>
                <a:gd name="T44" fmla="*/ 2147483646 w 253"/>
                <a:gd name="T45" fmla="*/ 2147483646 h 171"/>
                <a:gd name="T46" fmla="*/ 2147483646 w 253"/>
                <a:gd name="T47" fmla="*/ 2147483646 h 171"/>
                <a:gd name="T48" fmla="*/ 2147483646 w 253"/>
                <a:gd name="T49" fmla="*/ 2147483646 h 171"/>
                <a:gd name="T50" fmla="*/ 2147483646 w 253"/>
                <a:gd name="T51" fmla="*/ 2147483646 h 171"/>
                <a:gd name="T52" fmla="*/ 2147483646 w 253"/>
                <a:gd name="T53" fmla="*/ 2147483646 h 171"/>
                <a:gd name="T54" fmla="*/ 2147483646 w 253"/>
                <a:gd name="T55" fmla="*/ 2147483646 h 171"/>
                <a:gd name="T56" fmla="*/ 2147483646 w 253"/>
                <a:gd name="T57" fmla="*/ 2147483646 h 171"/>
                <a:gd name="T58" fmla="*/ 2147483646 w 253"/>
                <a:gd name="T59" fmla="*/ 2147483646 h 171"/>
                <a:gd name="T60" fmla="*/ 2147483646 w 253"/>
                <a:gd name="T61" fmla="*/ 2147483646 h 171"/>
                <a:gd name="T62" fmla="*/ 2147483646 w 253"/>
                <a:gd name="T63" fmla="*/ 2147483646 h 171"/>
                <a:gd name="T64" fmla="*/ 2147483646 w 253"/>
                <a:gd name="T65" fmla="*/ 2147483646 h 171"/>
                <a:gd name="T66" fmla="*/ 2147483646 w 253"/>
                <a:gd name="T67" fmla="*/ 2147483646 h 171"/>
                <a:gd name="T68" fmla="*/ 2147483646 w 253"/>
                <a:gd name="T69" fmla="*/ 2147483646 h 171"/>
                <a:gd name="T70" fmla="*/ 2147483646 w 253"/>
                <a:gd name="T71" fmla="*/ 2147483646 h 171"/>
                <a:gd name="T72" fmla="*/ 2147483646 w 253"/>
                <a:gd name="T73" fmla="*/ 2147483646 h 171"/>
                <a:gd name="T74" fmla="*/ 2147483646 w 253"/>
                <a:gd name="T75" fmla="*/ 2147483646 h 171"/>
                <a:gd name="T76" fmla="*/ 2147483646 w 253"/>
                <a:gd name="T77" fmla="*/ 2147483646 h 171"/>
                <a:gd name="T78" fmla="*/ 2147483646 w 253"/>
                <a:gd name="T79" fmla="*/ 2147483646 h 171"/>
                <a:gd name="T80" fmla="*/ 2147483646 w 253"/>
                <a:gd name="T81" fmla="*/ 2147483646 h 171"/>
                <a:gd name="T82" fmla="*/ 2147483646 w 253"/>
                <a:gd name="T83" fmla="*/ 2147483646 h 171"/>
                <a:gd name="T84" fmla="*/ 2147483646 w 253"/>
                <a:gd name="T85" fmla="*/ 2147483646 h 171"/>
                <a:gd name="T86" fmla="*/ 2147483646 w 253"/>
                <a:gd name="T87" fmla="*/ 2147483646 h 171"/>
                <a:gd name="T88" fmla="*/ 2147483646 w 253"/>
                <a:gd name="T89" fmla="*/ 2147483646 h 171"/>
                <a:gd name="T90" fmla="*/ 2147483646 w 253"/>
                <a:gd name="T91" fmla="*/ 2147483646 h 171"/>
                <a:gd name="T92" fmla="*/ 2147483646 w 253"/>
                <a:gd name="T93" fmla="*/ 2147483646 h 171"/>
                <a:gd name="T94" fmla="*/ 2147483646 w 253"/>
                <a:gd name="T95" fmla="*/ 2147483646 h 171"/>
                <a:gd name="T96" fmla="*/ 2147483646 w 253"/>
                <a:gd name="T97" fmla="*/ 2147483646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3"/>
                <a:gd name="T148" fmla="*/ 0 h 171"/>
                <a:gd name="T149" fmla="*/ 253 w 253"/>
                <a:gd name="T150" fmla="*/ 171 h 1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3" h="171">
                  <a:moveTo>
                    <a:pt x="84" y="57"/>
                  </a:moveTo>
                  <a:cubicBezTo>
                    <a:pt x="84" y="57"/>
                    <a:pt x="84" y="57"/>
                    <a:pt x="84" y="57"/>
                  </a:cubicBezTo>
                  <a:cubicBezTo>
                    <a:pt x="84" y="57"/>
                    <a:pt x="84" y="57"/>
                    <a:pt x="84" y="57"/>
                  </a:cubicBezTo>
                  <a:close/>
                  <a:moveTo>
                    <a:pt x="73" y="132"/>
                  </a:moveTo>
                  <a:cubicBezTo>
                    <a:pt x="86" y="109"/>
                    <a:pt x="86" y="109"/>
                    <a:pt x="86" y="109"/>
                  </a:cubicBezTo>
                  <a:cubicBezTo>
                    <a:pt x="85" y="109"/>
                    <a:pt x="84" y="108"/>
                    <a:pt x="83" y="108"/>
                  </a:cubicBezTo>
                  <a:cubicBezTo>
                    <a:pt x="80" y="107"/>
                    <a:pt x="80" y="107"/>
                    <a:pt x="80" y="107"/>
                  </a:cubicBezTo>
                  <a:cubicBezTo>
                    <a:pt x="79" y="107"/>
                    <a:pt x="78" y="107"/>
                    <a:pt x="78" y="107"/>
                  </a:cubicBezTo>
                  <a:cubicBezTo>
                    <a:pt x="78" y="107"/>
                    <a:pt x="78" y="107"/>
                    <a:pt x="78" y="107"/>
                  </a:cubicBezTo>
                  <a:cubicBezTo>
                    <a:pt x="77" y="107"/>
                    <a:pt x="76" y="107"/>
                    <a:pt x="76" y="108"/>
                  </a:cubicBezTo>
                  <a:cubicBezTo>
                    <a:pt x="74" y="110"/>
                    <a:pt x="74" y="110"/>
                    <a:pt x="74" y="110"/>
                  </a:cubicBezTo>
                  <a:cubicBezTo>
                    <a:pt x="65" y="124"/>
                    <a:pt x="65" y="124"/>
                    <a:pt x="65" y="124"/>
                  </a:cubicBezTo>
                  <a:cubicBezTo>
                    <a:pt x="65" y="125"/>
                    <a:pt x="65" y="126"/>
                    <a:pt x="65" y="126"/>
                  </a:cubicBezTo>
                  <a:cubicBezTo>
                    <a:pt x="65" y="127"/>
                    <a:pt x="65" y="127"/>
                    <a:pt x="65" y="128"/>
                  </a:cubicBezTo>
                  <a:cubicBezTo>
                    <a:pt x="66" y="128"/>
                    <a:pt x="66" y="128"/>
                    <a:pt x="67" y="129"/>
                  </a:cubicBezTo>
                  <a:cubicBezTo>
                    <a:pt x="73" y="132"/>
                    <a:pt x="73" y="132"/>
                    <a:pt x="73" y="132"/>
                  </a:cubicBezTo>
                  <a:close/>
                  <a:moveTo>
                    <a:pt x="210" y="0"/>
                  </a:moveTo>
                  <a:cubicBezTo>
                    <a:pt x="250" y="0"/>
                    <a:pt x="250" y="0"/>
                    <a:pt x="250" y="0"/>
                  </a:cubicBezTo>
                  <a:cubicBezTo>
                    <a:pt x="252" y="0"/>
                    <a:pt x="253" y="1"/>
                    <a:pt x="253" y="3"/>
                  </a:cubicBezTo>
                  <a:cubicBezTo>
                    <a:pt x="253" y="113"/>
                    <a:pt x="253" y="113"/>
                    <a:pt x="253" y="113"/>
                  </a:cubicBezTo>
                  <a:cubicBezTo>
                    <a:pt x="253" y="114"/>
                    <a:pt x="252" y="115"/>
                    <a:pt x="250" y="115"/>
                  </a:cubicBezTo>
                  <a:cubicBezTo>
                    <a:pt x="210" y="115"/>
                    <a:pt x="210" y="115"/>
                    <a:pt x="210" y="115"/>
                  </a:cubicBezTo>
                  <a:cubicBezTo>
                    <a:pt x="209" y="115"/>
                    <a:pt x="207" y="114"/>
                    <a:pt x="207" y="113"/>
                  </a:cubicBezTo>
                  <a:cubicBezTo>
                    <a:pt x="207" y="108"/>
                    <a:pt x="207" y="108"/>
                    <a:pt x="207" y="108"/>
                  </a:cubicBezTo>
                  <a:cubicBezTo>
                    <a:pt x="195" y="116"/>
                    <a:pt x="195" y="116"/>
                    <a:pt x="195" y="116"/>
                  </a:cubicBezTo>
                  <a:cubicBezTo>
                    <a:pt x="195" y="116"/>
                    <a:pt x="195" y="116"/>
                    <a:pt x="195" y="116"/>
                  </a:cubicBezTo>
                  <a:cubicBezTo>
                    <a:pt x="195" y="117"/>
                    <a:pt x="196" y="118"/>
                    <a:pt x="196" y="119"/>
                  </a:cubicBezTo>
                  <a:cubicBezTo>
                    <a:pt x="196" y="121"/>
                    <a:pt x="196" y="123"/>
                    <a:pt x="195" y="124"/>
                  </a:cubicBezTo>
                  <a:cubicBezTo>
                    <a:pt x="194" y="126"/>
                    <a:pt x="194" y="126"/>
                    <a:pt x="194" y="126"/>
                  </a:cubicBezTo>
                  <a:cubicBezTo>
                    <a:pt x="192" y="132"/>
                    <a:pt x="189" y="137"/>
                    <a:pt x="186" y="141"/>
                  </a:cubicBezTo>
                  <a:cubicBezTo>
                    <a:pt x="182" y="146"/>
                    <a:pt x="178" y="150"/>
                    <a:pt x="174" y="154"/>
                  </a:cubicBezTo>
                  <a:cubicBezTo>
                    <a:pt x="154" y="169"/>
                    <a:pt x="154" y="169"/>
                    <a:pt x="154" y="169"/>
                  </a:cubicBezTo>
                  <a:cubicBezTo>
                    <a:pt x="153" y="170"/>
                    <a:pt x="151" y="170"/>
                    <a:pt x="149" y="171"/>
                  </a:cubicBezTo>
                  <a:cubicBezTo>
                    <a:pt x="147" y="171"/>
                    <a:pt x="145" y="170"/>
                    <a:pt x="144" y="169"/>
                  </a:cubicBezTo>
                  <a:cubicBezTo>
                    <a:pt x="126" y="159"/>
                    <a:pt x="126" y="159"/>
                    <a:pt x="126" y="159"/>
                  </a:cubicBezTo>
                  <a:cubicBezTo>
                    <a:pt x="125" y="160"/>
                    <a:pt x="124" y="160"/>
                    <a:pt x="124" y="161"/>
                  </a:cubicBezTo>
                  <a:cubicBezTo>
                    <a:pt x="124" y="161"/>
                    <a:pt x="124" y="161"/>
                    <a:pt x="124" y="161"/>
                  </a:cubicBezTo>
                  <a:cubicBezTo>
                    <a:pt x="123" y="162"/>
                    <a:pt x="121" y="162"/>
                    <a:pt x="120" y="163"/>
                  </a:cubicBezTo>
                  <a:cubicBezTo>
                    <a:pt x="119" y="163"/>
                    <a:pt x="118" y="163"/>
                    <a:pt x="116" y="163"/>
                  </a:cubicBezTo>
                  <a:cubicBezTo>
                    <a:pt x="115" y="163"/>
                    <a:pt x="114" y="162"/>
                    <a:pt x="113" y="162"/>
                  </a:cubicBezTo>
                  <a:cubicBezTo>
                    <a:pt x="113" y="162"/>
                    <a:pt x="113" y="162"/>
                    <a:pt x="113" y="162"/>
                  </a:cubicBezTo>
                  <a:cubicBezTo>
                    <a:pt x="64" y="134"/>
                    <a:pt x="64" y="134"/>
                    <a:pt x="64" y="134"/>
                  </a:cubicBezTo>
                  <a:cubicBezTo>
                    <a:pt x="63" y="133"/>
                    <a:pt x="62" y="132"/>
                    <a:pt x="61" y="131"/>
                  </a:cubicBezTo>
                  <a:cubicBezTo>
                    <a:pt x="60" y="130"/>
                    <a:pt x="60" y="129"/>
                    <a:pt x="59" y="127"/>
                  </a:cubicBezTo>
                  <a:cubicBezTo>
                    <a:pt x="59" y="126"/>
                    <a:pt x="59" y="125"/>
                    <a:pt x="59" y="123"/>
                  </a:cubicBezTo>
                  <a:cubicBezTo>
                    <a:pt x="59" y="123"/>
                    <a:pt x="60" y="122"/>
                    <a:pt x="60" y="122"/>
                  </a:cubicBezTo>
                  <a:cubicBezTo>
                    <a:pt x="45" y="109"/>
                    <a:pt x="45" y="109"/>
                    <a:pt x="45" y="109"/>
                  </a:cubicBezTo>
                  <a:cubicBezTo>
                    <a:pt x="45" y="113"/>
                    <a:pt x="45" y="113"/>
                    <a:pt x="45" y="113"/>
                  </a:cubicBezTo>
                  <a:cubicBezTo>
                    <a:pt x="45" y="114"/>
                    <a:pt x="44" y="115"/>
                    <a:pt x="43" y="115"/>
                  </a:cubicBezTo>
                  <a:cubicBezTo>
                    <a:pt x="2" y="115"/>
                    <a:pt x="2" y="115"/>
                    <a:pt x="2" y="115"/>
                  </a:cubicBezTo>
                  <a:cubicBezTo>
                    <a:pt x="1" y="115"/>
                    <a:pt x="0" y="114"/>
                    <a:pt x="0" y="113"/>
                  </a:cubicBezTo>
                  <a:cubicBezTo>
                    <a:pt x="0" y="3"/>
                    <a:pt x="0" y="3"/>
                    <a:pt x="0" y="3"/>
                  </a:cubicBezTo>
                  <a:cubicBezTo>
                    <a:pt x="0" y="1"/>
                    <a:pt x="1" y="0"/>
                    <a:pt x="2" y="0"/>
                  </a:cubicBezTo>
                  <a:cubicBezTo>
                    <a:pt x="43" y="0"/>
                    <a:pt x="43" y="0"/>
                    <a:pt x="43" y="0"/>
                  </a:cubicBezTo>
                  <a:cubicBezTo>
                    <a:pt x="44" y="0"/>
                    <a:pt x="45" y="1"/>
                    <a:pt x="45" y="3"/>
                  </a:cubicBezTo>
                  <a:cubicBezTo>
                    <a:pt x="45" y="5"/>
                    <a:pt x="45" y="5"/>
                    <a:pt x="45" y="5"/>
                  </a:cubicBezTo>
                  <a:cubicBezTo>
                    <a:pt x="65" y="11"/>
                    <a:pt x="65" y="11"/>
                    <a:pt x="65" y="11"/>
                  </a:cubicBezTo>
                  <a:cubicBezTo>
                    <a:pt x="68" y="12"/>
                    <a:pt x="70" y="14"/>
                    <a:pt x="71" y="16"/>
                  </a:cubicBezTo>
                  <a:cubicBezTo>
                    <a:pt x="72" y="18"/>
                    <a:pt x="72" y="21"/>
                    <a:pt x="72" y="23"/>
                  </a:cubicBezTo>
                  <a:cubicBezTo>
                    <a:pt x="71" y="24"/>
                    <a:pt x="71" y="24"/>
                    <a:pt x="71" y="24"/>
                  </a:cubicBezTo>
                  <a:cubicBezTo>
                    <a:pt x="95" y="26"/>
                    <a:pt x="95" y="26"/>
                    <a:pt x="95" y="26"/>
                  </a:cubicBezTo>
                  <a:cubicBezTo>
                    <a:pt x="95" y="26"/>
                    <a:pt x="95" y="26"/>
                    <a:pt x="95" y="26"/>
                  </a:cubicBezTo>
                  <a:cubicBezTo>
                    <a:pt x="141" y="31"/>
                    <a:pt x="141" y="31"/>
                    <a:pt x="141" y="31"/>
                  </a:cubicBezTo>
                  <a:cubicBezTo>
                    <a:pt x="145" y="30"/>
                    <a:pt x="149" y="29"/>
                    <a:pt x="153" y="28"/>
                  </a:cubicBezTo>
                  <a:cubicBezTo>
                    <a:pt x="182" y="22"/>
                    <a:pt x="182" y="22"/>
                    <a:pt x="182" y="22"/>
                  </a:cubicBezTo>
                  <a:cubicBezTo>
                    <a:pt x="182" y="20"/>
                    <a:pt x="182" y="18"/>
                    <a:pt x="183" y="16"/>
                  </a:cubicBezTo>
                  <a:cubicBezTo>
                    <a:pt x="184" y="14"/>
                    <a:pt x="186" y="12"/>
                    <a:pt x="189" y="11"/>
                  </a:cubicBezTo>
                  <a:cubicBezTo>
                    <a:pt x="207" y="5"/>
                    <a:pt x="207" y="5"/>
                    <a:pt x="207" y="5"/>
                  </a:cubicBezTo>
                  <a:cubicBezTo>
                    <a:pt x="207" y="3"/>
                    <a:pt x="207" y="3"/>
                    <a:pt x="207" y="3"/>
                  </a:cubicBezTo>
                  <a:cubicBezTo>
                    <a:pt x="207" y="1"/>
                    <a:pt x="209" y="0"/>
                    <a:pt x="210" y="0"/>
                  </a:cubicBezTo>
                  <a:close/>
                  <a:moveTo>
                    <a:pt x="191" y="112"/>
                  </a:moveTo>
                  <a:cubicBezTo>
                    <a:pt x="192" y="112"/>
                    <a:pt x="192" y="112"/>
                    <a:pt x="192" y="112"/>
                  </a:cubicBezTo>
                  <a:cubicBezTo>
                    <a:pt x="206" y="102"/>
                    <a:pt x="206" y="102"/>
                    <a:pt x="206" y="102"/>
                  </a:cubicBezTo>
                  <a:cubicBezTo>
                    <a:pt x="207" y="102"/>
                    <a:pt x="207" y="102"/>
                    <a:pt x="207" y="102"/>
                  </a:cubicBezTo>
                  <a:cubicBezTo>
                    <a:pt x="184" y="27"/>
                    <a:pt x="184" y="27"/>
                    <a:pt x="184" y="27"/>
                  </a:cubicBezTo>
                  <a:cubicBezTo>
                    <a:pt x="154" y="34"/>
                    <a:pt x="154" y="34"/>
                    <a:pt x="154" y="34"/>
                  </a:cubicBezTo>
                  <a:cubicBezTo>
                    <a:pt x="150" y="35"/>
                    <a:pt x="146" y="36"/>
                    <a:pt x="142" y="37"/>
                  </a:cubicBezTo>
                  <a:cubicBezTo>
                    <a:pt x="142" y="37"/>
                    <a:pt x="142" y="37"/>
                    <a:pt x="142" y="37"/>
                  </a:cubicBezTo>
                  <a:cubicBezTo>
                    <a:pt x="142" y="37"/>
                    <a:pt x="142" y="37"/>
                    <a:pt x="142" y="37"/>
                  </a:cubicBezTo>
                  <a:cubicBezTo>
                    <a:pt x="142" y="37"/>
                    <a:pt x="142" y="37"/>
                    <a:pt x="142" y="37"/>
                  </a:cubicBezTo>
                  <a:cubicBezTo>
                    <a:pt x="142" y="37"/>
                    <a:pt x="142" y="37"/>
                    <a:pt x="142" y="37"/>
                  </a:cubicBezTo>
                  <a:cubicBezTo>
                    <a:pt x="141" y="37"/>
                    <a:pt x="140" y="37"/>
                    <a:pt x="139" y="38"/>
                  </a:cubicBezTo>
                  <a:cubicBezTo>
                    <a:pt x="135" y="39"/>
                    <a:pt x="130" y="41"/>
                    <a:pt x="125" y="43"/>
                  </a:cubicBezTo>
                  <a:cubicBezTo>
                    <a:pt x="90" y="57"/>
                    <a:pt x="90" y="57"/>
                    <a:pt x="90" y="57"/>
                  </a:cubicBezTo>
                  <a:cubicBezTo>
                    <a:pt x="91" y="60"/>
                    <a:pt x="91" y="60"/>
                    <a:pt x="91" y="60"/>
                  </a:cubicBezTo>
                  <a:cubicBezTo>
                    <a:pt x="93" y="63"/>
                    <a:pt x="95" y="66"/>
                    <a:pt x="98" y="67"/>
                  </a:cubicBezTo>
                  <a:cubicBezTo>
                    <a:pt x="101" y="68"/>
                    <a:pt x="104" y="69"/>
                    <a:pt x="107" y="68"/>
                  </a:cubicBezTo>
                  <a:cubicBezTo>
                    <a:pt x="141" y="59"/>
                    <a:pt x="141" y="59"/>
                    <a:pt x="141" y="59"/>
                  </a:cubicBezTo>
                  <a:cubicBezTo>
                    <a:pt x="142" y="58"/>
                    <a:pt x="143" y="59"/>
                    <a:pt x="144" y="60"/>
                  </a:cubicBezTo>
                  <a:cubicBezTo>
                    <a:pt x="191" y="112"/>
                    <a:pt x="191" y="112"/>
                    <a:pt x="191" y="112"/>
                  </a:cubicBezTo>
                  <a:close/>
                  <a:moveTo>
                    <a:pt x="92" y="111"/>
                  </a:moveTo>
                  <a:cubicBezTo>
                    <a:pt x="92" y="111"/>
                    <a:pt x="93" y="112"/>
                    <a:pt x="94" y="112"/>
                  </a:cubicBezTo>
                  <a:cubicBezTo>
                    <a:pt x="95" y="113"/>
                    <a:pt x="97" y="114"/>
                    <a:pt x="98" y="114"/>
                  </a:cubicBezTo>
                  <a:cubicBezTo>
                    <a:pt x="100" y="115"/>
                    <a:pt x="102" y="116"/>
                    <a:pt x="103" y="117"/>
                  </a:cubicBezTo>
                  <a:cubicBezTo>
                    <a:pt x="88" y="141"/>
                    <a:pt x="88" y="141"/>
                    <a:pt x="88" y="141"/>
                  </a:cubicBezTo>
                  <a:cubicBezTo>
                    <a:pt x="77" y="135"/>
                    <a:pt x="77" y="135"/>
                    <a:pt x="77" y="135"/>
                  </a:cubicBezTo>
                  <a:cubicBezTo>
                    <a:pt x="92" y="111"/>
                    <a:pt x="92" y="111"/>
                    <a:pt x="92" y="111"/>
                  </a:cubicBezTo>
                  <a:close/>
                  <a:moveTo>
                    <a:pt x="93" y="144"/>
                  </a:moveTo>
                  <a:cubicBezTo>
                    <a:pt x="105" y="151"/>
                    <a:pt x="105" y="151"/>
                    <a:pt x="105" y="151"/>
                  </a:cubicBezTo>
                  <a:cubicBezTo>
                    <a:pt x="118" y="129"/>
                    <a:pt x="118" y="129"/>
                    <a:pt x="118" y="129"/>
                  </a:cubicBezTo>
                  <a:cubicBezTo>
                    <a:pt x="107" y="121"/>
                    <a:pt x="107" y="121"/>
                    <a:pt x="107" y="121"/>
                  </a:cubicBezTo>
                  <a:cubicBezTo>
                    <a:pt x="93" y="144"/>
                    <a:pt x="93" y="144"/>
                    <a:pt x="93" y="144"/>
                  </a:cubicBezTo>
                  <a:close/>
                  <a:moveTo>
                    <a:pt x="109" y="153"/>
                  </a:moveTo>
                  <a:cubicBezTo>
                    <a:pt x="116" y="157"/>
                    <a:pt x="116" y="157"/>
                    <a:pt x="116" y="157"/>
                  </a:cubicBezTo>
                  <a:cubicBezTo>
                    <a:pt x="116" y="157"/>
                    <a:pt x="116" y="157"/>
                    <a:pt x="116" y="157"/>
                  </a:cubicBezTo>
                  <a:cubicBezTo>
                    <a:pt x="116" y="157"/>
                    <a:pt x="116" y="157"/>
                    <a:pt x="116" y="157"/>
                  </a:cubicBezTo>
                  <a:cubicBezTo>
                    <a:pt x="116" y="157"/>
                    <a:pt x="117" y="158"/>
                    <a:pt x="117" y="158"/>
                  </a:cubicBezTo>
                  <a:cubicBezTo>
                    <a:pt x="118" y="158"/>
                    <a:pt x="118" y="158"/>
                    <a:pt x="119" y="157"/>
                  </a:cubicBezTo>
                  <a:cubicBezTo>
                    <a:pt x="119" y="157"/>
                    <a:pt x="120" y="157"/>
                    <a:pt x="120" y="157"/>
                  </a:cubicBezTo>
                  <a:cubicBezTo>
                    <a:pt x="120" y="157"/>
                    <a:pt x="120" y="157"/>
                    <a:pt x="120" y="157"/>
                  </a:cubicBezTo>
                  <a:cubicBezTo>
                    <a:pt x="121" y="156"/>
                    <a:pt x="121" y="156"/>
                    <a:pt x="121" y="156"/>
                  </a:cubicBezTo>
                  <a:cubicBezTo>
                    <a:pt x="129" y="142"/>
                    <a:pt x="129" y="142"/>
                    <a:pt x="129" y="142"/>
                  </a:cubicBezTo>
                  <a:cubicBezTo>
                    <a:pt x="129" y="141"/>
                    <a:pt x="130" y="140"/>
                    <a:pt x="129" y="139"/>
                  </a:cubicBezTo>
                  <a:cubicBezTo>
                    <a:pt x="129" y="138"/>
                    <a:pt x="129" y="137"/>
                    <a:pt x="128" y="137"/>
                  </a:cubicBezTo>
                  <a:cubicBezTo>
                    <a:pt x="122" y="132"/>
                    <a:pt x="122" y="132"/>
                    <a:pt x="122" y="132"/>
                  </a:cubicBezTo>
                  <a:cubicBezTo>
                    <a:pt x="109" y="153"/>
                    <a:pt x="109" y="153"/>
                    <a:pt x="109" y="153"/>
                  </a:cubicBezTo>
                  <a:close/>
                  <a:moveTo>
                    <a:pt x="47" y="103"/>
                  </a:moveTo>
                  <a:cubicBezTo>
                    <a:pt x="63" y="117"/>
                    <a:pt x="63" y="117"/>
                    <a:pt x="63" y="117"/>
                  </a:cubicBezTo>
                  <a:cubicBezTo>
                    <a:pt x="71" y="105"/>
                    <a:pt x="71" y="105"/>
                    <a:pt x="71" y="105"/>
                  </a:cubicBezTo>
                  <a:cubicBezTo>
                    <a:pt x="71" y="105"/>
                    <a:pt x="71" y="105"/>
                    <a:pt x="71" y="105"/>
                  </a:cubicBezTo>
                  <a:cubicBezTo>
                    <a:pt x="72" y="103"/>
                    <a:pt x="74" y="102"/>
                    <a:pt x="76" y="102"/>
                  </a:cubicBezTo>
                  <a:cubicBezTo>
                    <a:pt x="76" y="102"/>
                    <a:pt x="76" y="102"/>
                    <a:pt x="76" y="102"/>
                  </a:cubicBezTo>
                  <a:cubicBezTo>
                    <a:pt x="76" y="102"/>
                    <a:pt x="76" y="102"/>
                    <a:pt x="76" y="102"/>
                  </a:cubicBezTo>
                  <a:cubicBezTo>
                    <a:pt x="78" y="101"/>
                    <a:pt x="80" y="101"/>
                    <a:pt x="82" y="102"/>
                  </a:cubicBezTo>
                  <a:cubicBezTo>
                    <a:pt x="92" y="105"/>
                    <a:pt x="92" y="105"/>
                    <a:pt x="92" y="105"/>
                  </a:cubicBezTo>
                  <a:cubicBezTo>
                    <a:pt x="95" y="107"/>
                    <a:pt x="98" y="108"/>
                    <a:pt x="101" y="110"/>
                  </a:cubicBezTo>
                  <a:cubicBezTo>
                    <a:pt x="103" y="111"/>
                    <a:pt x="106" y="112"/>
                    <a:pt x="108" y="114"/>
                  </a:cubicBezTo>
                  <a:cubicBezTo>
                    <a:pt x="108" y="114"/>
                    <a:pt x="108" y="114"/>
                    <a:pt x="108" y="114"/>
                  </a:cubicBezTo>
                  <a:cubicBezTo>
                    <a:pt x="108" y="114"/>
                    <a:pt x="108" y="114"/>
                    <a:pt x="109" y="115"/>
                  </a:cubicBezTo>
                  <a:cubicBezTo>
                    <a:pt x="109" y="115"/>
                    <a:pt x="109" y="115"/>
                    <a:pt x="110" y="115"/>
                  </a:cubicBezTo>
                  <a:cubicBezTo>
                    <a:pt x="131" y="132"/>
                    <a:pt x="131" y="132"/>
                    <a:pt x="131" y="132"/>
                  </a:cubicBezTo>
                  <a:cubicBezTo>
                    <a:pt x="132" y="133"/>
                    <a:pt x="133" y="134"/>
                    <a:pt x="134" y="135"/>
                  </a:cubicBezTo>
                  <a:cubicBezTo>
                    <a:pt x="163" y="155"/>
                    <a:pt x="163" y="155"/>
                    <a:pt x="163" y="155"/>
                  </a:cubicBezTo>
                  <a:cubicBezTo>
                    <a:pt x="170" y="149"/>
                    <a:pt x="170" y="149"/>
                    <a:pt x="170" y="149"/>
                  </a:cubicBezTo>
                  <a:cubicBezTo>
                    <a:pt x="171" y="148"/>
                    <a:pt x="172" y="148"/>
                    <a:pt x="173" y="147"/>
                  </a:cubicBezTo>
                  <a:cubicBezTo>
                    <a:pt x="132" y="115"/>
                    <a:pt x="132" y="115"/>
                    <a:pt x="132" y="115"/>
                  </a:cubicBezTo>
                  <a:cubicBezTo>
                    <a:pt x="131" y="115"/>
                    <a:pt x="130" y="113"/>
                    <a:pt x="131" y="112"/>
                  </a:cubicBezTo>
                  <a:cubicBezTo>
                    <a:pt x="132" y="110"/>
                    <a:pt x="134" y="110"/>
                    <a:pt x="135" y="111"/>
                  </a:cubicBezTo>
                  <a:cubicBezTo>
                    <a:pt x="177" y="143"/>
                    <a:pt x="177" y="143"/>
                    <a:pt x="177" y="143"/>
                  </a:cubicBezTo>
                  <a:cubicBezTo>
                    <a:pt x="179" y="142"/>
                    <a:pt x="180" y="140"/>
                    <a:pt x="181" y="138"/>
                  </a:cubicBezTo>
                  <a:cubicBezTo>
                    <a:pt x="183" y="137"/>
                    <a:pt x="184" y="135"/>
                    <a:pt x="185" y="133"/>
                  </a:cubicBezTo>
                  <a:cubicBezTo>
                    <a:pt x="148" y="101"/>
                    <a:pt x="148" y="101"/>
                    <a:pt x="148" y="101"/>
                  </a:cubicBezTo>
                  <a:cubicBezTo>
                    <a:pt x="147" y="100"/>
                    <a:pt x="147" y="98"/>
                    <a:pt x="148" y="97"/>
                  </a:cubicBezTo>
                  <a:cubicBezTo>
                    <a:pt x="149" y="96"/>
                    <a:pt x="150" y="96"/>
                    <a:pt x="151" y="97"/>
                  </a:cubicBezTo>
                  <a:cubicBezTo>
                    <a:pt x="187" y="129"/>
                    <a:pt x="187" y="129"/>
                    <a:pt x="187" y="129"/>
                  </a:cubicBezTo>
                  <a:cubicBezTo>
                    <a:pt x="188" y="127"/>
                    <a:pt x="189" y="126"/>
                    <a:pt x="189" y="124"/>
                  </a:cubicBezTo>
                  <a:cubicBezTo>
                    <a:pt x="190" y="122"/>
                    <a:pt x="190" y="122"/>
                    <a:pt x="190" y="122"/>
                  </a:cubicBezTo>
                  <a:cubicBezTo>
                    <a:pt x="190" y="122"/>
                    <a:pt x="191" y="121"/>
                    <a:pt x="190" y="120"/>
                  </a:cubicBezTo>
                  <a:cubicBezTo>
                    <a:pt x="190" y="119"/>
                    <a:pt x="190" y="119"/>
                    <a:pt x="189" y="118"/>
                  </a:cubicBezTo>
                  <a:cubicBezTo>
                    <a:pt x="141" y="64"/>
                    <a:pt x="141" y="64"/>
                    <a:pt x="141" y="64"/>
                  </a:cubicBezTo>
                  <a:cubicBezTo>
                    <a:pt x="109" y="73"/>
                    <a:pt x="109" y="73"/>
                    <a:pt x="109" y="73"/>
                  </a:cubicBezTo>
                  <a:cubicBezTo>
                    <a:pt x="104" y="74"/>
                    <a:pt x="99" y="74"/>
                    <a:pt x="96" y="72"/>
                  </a:cubicBezTo>
                  <a:cubicBezTo>
                    <a:pt x="92" y="70"/>
                    <a:pt x="88" y="67"/>
                    <a:pt x="86" y="63"/>
                  </a:cubicBezTo>
                  <a:cubicBezTo>
                    <a:pt x="84" y="57"/>
                    <a:pt x="84" y="57"/>
                    <a:pt x="84" y="57"/>
                  </a:cubicBezTo>
                  <a:cubicBezTo>
                    <a:pt x="84" y="57"/>
                    <a:pt x="84" y="57"/>
                    <a:pt x="84" y="57"/>
                  </a:cubicBezTo>
                  <a:cubicBezTo>
                    <a:pt x="83" y="56"/>
                    <a:pt x="84" y="54"/>
                    <a:pt x="85" y="53"/>
                  </a:cubicBezTo>
                  <a:cubicBezTo>
                    <a:pt x="123" y="38"/>
                    <a:pt x="123" y="38"/>
                    <a:pt x="123" y="38"/>
                  </a:cubicBezTo>
                  <a:cubicBezTo>
                    <a:pt x="125" y="37"/>
                    <a:pt x="127" y="36"/>
                    <a:pt x="129" y="35"/>
                  </a:cubicBezTo>
                  <a:cubicBezTo>
                    <a:pt x="95" y="31"/>
                    <a:pt x="95" y="31"/>
                    <a:pt x="95" y="31"/>
                  </a:cubicBezTo>
                  <a:cubicBezTo>
                    <a:pt x="95" y="31"/>
                    <a:pt x="95" y="31"/>
                    <a:pt x="95" y="31"/>
                  </a:cubicBezTo>
                  <a:cubicBezTo>
                    <a:pt x="70" y="29"/>
                    <a:pt x="70" y="29"/>
                    <a:pt x="70" y="29"/>
                  </a:cubicBezTo>
                  <a:cubicBezTo>
                    <a:pt x="70" y="29"/>
                    <a:pt x="70" y="29"/>
                    <a:pt x="70" y="29"/>
                  </a:cubicBezTo>
                  <a:cubicBezTo>
                    <a:pt x="47" y="103"/>
                    <a:pt x="47" y="103"/>
                    <a:pt x="47" y="103"/>
                  </a:cubicBezTo>
                  <a:close/>
                  <a:moveTo>
                    <a:pt x="135" y="143"/>
                  </a:moveTo>
                  <a:cubicBezTo>
                    <a:pt x="134" y="143"/>
                    <a:pt x="134" y="144"/>
                    <a:pt x="134" y="145"/>
                  </a:cubicBezTo>
                  <a:cubicBezTo>
                    <a:pt x="128" y="154"/>
                    <a:pt x="128" y="154"/>
                    <a:pt x="128" y="154"/>
                  </a:cubicBezTo>
                  <a:cubicBezTo>
                    <a:pt x="146" y="164"/>
                    <a:pt x="146" y="164"/>
                    <a:pt x="146" y="164"/>
                  </a:cubicBezTo>
                  <a:cubicBezTo>
                    <a:pt x="147" y="165"/>
                    <a:pt x="148" y="165"/>
                    <a:pt x="149" y="165"/>
                  </a:cubicBezTo>
                  <a:cubicBezTo>
                    <a:pt x="150" y="165"/>
                    <a:pt x="150" y="165"/>
                    <a:pt x="151" y="164"/>
                  </a:cubicBezTo>
                  <a:cubicBezTo>
                    <a:pt x="158" y="159"/>
                    <a:pt x="158" y="159"/>
                    <a:pt x="158" y="159"/>
                  </a:cubicBezTo>
                  <a:cubicBezTo>
                    <a:pt x="135" y="143"/>
                    <a:pt x="135" y="143"/>
                    <a:pt x="135" y="143"/>
                  </a:cubicBezTo>
                  <a:close/>
                  <a:moveTo>
                    <a:pt x="45" y="89"/>
                  </a:moveTo>
                  <a:cubicBezTo>
                    <a:pt x="66" y="22"/>
                    <a:pt x="66" y="22"/>
                    <a:pt x="66" y="22"/>
                  </a:cubicBezTo>
                  <a:cubicBezTo>
                    <a:pt x="67" y="21"/>
                    <a:pt x="67" y="20"/>
                    <a:pt x="66" y="19"/>
                  </a:cubicBezTo>
                  <a:cubicBezTo>
                    <a:pt x="66" y="18"/>
                    <a:pt x="65" y="17"/>
                    <a:pt x="64" y="17"/>
                  </a:cubicBezTo>
                  <a:cubicBezTo>
                    <a:pt x="45" y="11"/>
                    <a:pt x="45" y="11"/>
                    <a:pt x="45" y="11"/>
                  </a:cubicBezTo>
                  <a:cubicBezTo>
                    <a:pt x="45" y="89"/>
                    <a:pt x="45" y="89"/>
                    <a:pt x="45" y="89"/>
                  </a:cubicBezTo>
                  <a:close/>
                  <a:moveTo>
                    <a:pt x="40" y="6"/>
                  </a:moveTo>
                  <a:cubicBezTo>
                    <a:pt x="5" y="6"/>
                    <a:pt x="5" y="6"/>
                    <a:pt x="5" y="6"/>
                  </a:cubicBezTo>
                  <a:cubicBezTo>
                    <a:pt x="5" y="110"/>
                    <a:pt x="5" y="110"/>
                    <a:pt x="5" y="110"/>
                  </a:cubicBezTo>
                  <a:cubicBezTo>
                    <a:pt x="40" y="110"/>
                    <a:pt x="40" y="110"/>
                    <a:pt x="40" y="110"/>
                  </a:cubicBezTo>
                  <a:cubicBezTo>
                    <a:pt x="40" y="106"/>
                    <a:pt x="40" y="106"/>
                    <a:pt x="40" y="106"/>
                  </a:cubicBezTo>
                  <a:cubicBezTo>
                    <a:pt x="40" y="7"/>
                    <a:pt x="40" y="7"/>
                    <a:pt x="40" y="7"/>
                  </a:cubicBezTo>
                  <a:cubicBezTo>
                    <a:pt x="40" y="6"/>
                    <a:pt x="40" y="6"/>
                    <a:pt x="40" y="6"/>
                  </a:cubicBezTo>
                  <a:close/>
                  <a:moveTo>
                    <a:pt x="207" y="84"/>
                  </a:moveTo>
                  <a:cubicBezTo>
                    <a:pt x="207" y="11"/>
                    <a:pt x="207" y="11"/>
                    <a:pt x="207" y="11"/>
                  </a:cubicBezTo>
                  <a:cubicBezTo>
                    <a:pt x="190" y="16"/>
                    <a:pt x="190" y="16"/>
                    <a:pt x="190" y="16"/>
                  </a:cubicBezTo>
                  <a:cubicBezTo>
                    <a:pt x="189" y="17"/>
                    <a:pt x="188" y="17"/>
                    <a:pt x="188" y="18"/>
                  </a:cubicBezTo>
                  <a:cubicBezTo>
                    <a:pt x="187" y="19"/>
                    <a:pt x="187" y="20"/>
                    <a:pt x="188" y="21"/>
                  </a:cubicBezTo>
                  <a:cubicBezTo>
                    <a:pt x="207" y="84"/>
                    <a:pt x="207" y="84"/>
                    <a:pt x="207" y="84"/>
                  </a:cubicBezTo>
                  <a:close/>
                  <a:moveTo>
                    <a:pt x="213" y="102"/>
                  </a:moveTo>
                  <a:cubicBezTo>
                    <a:pt x="213" y="102"/>
                    <a:pt x="213" y="102"/>
                    <a:pt x="213" y="102"/>
                  </a:cubicBezTo>
                  <a:cubicBezTo>
                    <a:pt x="213" y="110"/>
                    <a:pt x="213" y="110"/>
                    <a:pt x="213" y="110"/>
                  </a:cubicBezTo>
                  <a:cubicBezTo>
                    <a:pt x="248" y="110"/>
                    <a:pt x="248" y="110"/>
                    <a:pt x="248" y="110"/>
                  </a:cubicBezTo>
                  <a:cubicBezTo>
                    <a:pt x="248" y="6"/>
                    <a:pt x="248" y="6"/>
                    <a:pt x="248" y="6"/>
                  </a:cubicBezTo>
                  <a:cubicBezTo>
                    <a:pt x="213" y="6"/>
                    <a:pt x="213" y="6"/>
                    <a:pt x="213" y="6"/>
                  </a:cubicBezTo>
                  <a:cubicBezTo>
                    <a:pt x="213" y="7"/>
                    <a:pt x="213" y="7"/>
                    <a:pt x="213" y="7"/>
                  </a:cubicBezTo>
                  <a:cubicBezTo>
                    <a:pt x="213" y="7"/>
                    <a:pt x="213" y="7"/>
                    <a:pt x="213" y="7"/>
                  </a:cubicBezTo>
                  <a:lnTo>
                    <a:pt x="213"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grpSp>
        <p:nvGrpSpPr>
          <p:cNvPr id="4" name="Grupa 85">
            <a:extLst>
              <a:ext uri="{FF2B5EF4-FFF2-40B4-BE49-F238E27FC236}">
                <a16:creationId xmlns:a16="http://schemas.microsoft.com/office/drawing/2014/main" id="{81A76D81-0CFC-4BD6-8045-A9674BCAD1FF}"/>
              </a:ext>
            </a:extLst>
          </p:cNvPr>
          <p:cNvGrpSpPr>
            <a:grpSpLocks/>
          </p:cNvGrpSpPr>
          <p:nvPr/>
        </p:nvGrpSpPr>
        <p:grpSpPr bwMode="auto">
          <a:xfrm>
            <a:off x="971550" y="2060575"/>
            <a:ext cx="1012825" cy="722313"/>
            <a:chOff x="601884" y="2237939"/>
            <a:chExt cx="2246654" cy="1219932"/>
          </a:xfrm>
        </p:grpSpPr>
        <p:sp>
          <p:nvSpPr>
            <p:cNvPr id="15" name="Strzałka: pagon 4">
              <a:extLst>
                <a:ext uri="{FF2B5EF4-FFF2-40B4-BE49-F238E27FC236}">
                  <a16:creationId xmlns:a16="http://schemas.microsoft.com/office/drawing/2014/main" id="{02187A4B-21B4-4BE7-A0C8-1C7B1BBC4350}"/>
                </a:ext>
              </a:extLst>
            </p:cNvPr>
            <p:cNvSpPr/>
            <p:nvPr/>
          </p:nvSpPr>
          <p:spPr>
            <a:xfrm>
              <a:off x="60188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1151" name="Freeform 29">
              <a:extLst>
                <a:ext uri="{FF2B5EF4-FFF2-40B4-BE49-F238E27FC236}">
                  <a16:creationId xmlns:a16="http://schemas.microsoft.com/office/drawing/2014/main" id="{0C10C1EF-6D22-43A9-8E3D-2D4EE1809B01}"/>
                </a:ext>
              </a:extLst>
            </p:cNvPr>
            <p:cNvSpPr>
              <a:spLocks noEditPoints="1"/>
            </p:cNvSpPr>
            <p:nvPr/>
          </p:nvSpPr>
          <p:spPr bwMode="auto">
            <a:xfrm>
              <a:off x="1401679" y="2452004"/>
              <a:ext cx="647065" cy="791803"/>
            </a:xfrm>
            <a:custGeom>
              <a:avLst/>
              <a:gdLst>
                <a:gd name="T0" fmla="*/ 2147483646 w 161"/>
                <a:gd name="T1" fmla="*/ 2147483646 h 197"/>
                <a:gd name="T2" fmla="*/ 2147483646 w 161"/>
                <a:gd name="T3" fmla="*/ 2147483646 h 197"/>
                <a:gd name="T4" fmla="*/ 2147483646 w 161"/>
                <a:gd name="T5" fmla="*/ 2147483646 h 197"/>
                <a:gd name="T6" fmla="*/ 2147483646 w 161"/>
                <a:gd name="T7" fmla="*/ 2147483646 h 197"/>
                <a:gd name="T8" fmla="*/ 0 w 161"/>
                <a:gd name="T9" fmla="*/ 2147483646 h 197"/>
                <a:gd name="T10" fmla="*/ 2147483646 w 161"/>
                <a:gd name="T11" fmla="*/ 2147483646 h 197"/>
                <a:gd name="T12" fmla="*/ 2147483646 w 161"/>
                <a:gd name="T13" fmla="*/ 2147483646 h 197"/>
                <a:gd name="T14" fmla="*/ 2147483646 w 161"/>
                <a:gd name="T15" fmla="*/ 2147483646 h 197"/>
                <a:gd name="T16" fmla="*/ 2147483646 w 161"/>
                <a:gd name="T17" fmla="*/ 2147483646 h 197"/>
                <a:gd name="T18" fmla="*/ 2147483646 w 161"/>
                <a:gd name="T19" fmla="*/ 2147483646 h 197"/>
                <a:gd name="T20" fmla="*/ 2147483646 w 161"/>
                <a:gd name="T21" fmla="*/ 2147483646 h 197"/>
                <a:gd name="T22" fmla="*/ 2147483646 w 161"/>
                <a:gd name="T23" fmla="*/ 2147483646 h 197"/>
                <a:gd name="T24" fmla="*/ 2147483646 w 161"/>
                <a:gd name="T25" fmla="*/ 2147483646 h 197"/>
                <a:gd name="T26" fmla="*/ 2147483646 w 161"/>
                <a:gd name="T27" fmla="*/ 2147483646 h 197"/>
                <a:gd name="T28" fmla="*/ 2147483646 w 161"/>
                <a:gd name="T29" fmla="*/ 2147483646 h 197"/>
                <a:gd name="T30" fmla="*/ 2147483646 w 161"/>
                <a:gd name="T31" fmla="*/ 2147483646 h 197"/>
                <a:gd name="T32" fmla="*/ 2147483646 w 161"/>
                <a:gd name="T33" fmla="*/ 2147483646 h 197"/>
                <a:gd name="T34" fmla="*/ 2147483646 w 161"/>
                <a:gd name="T35" fmla="*/ 2147483646 h 197"/>
                <a:gd name="T36" fmla="*/ 2147483646 w 161"/>
                <a:gd name="T37" fmla="*/ 2147483646 h 197"/>
                <a:gd name="T38" fmla="*/ 2147483646 w 161"/>
                <a:gd name="T39" fmla="*/ 2147483646 h 197"/>
                <a:gd name="T40" fmla="*/ 2147483646 w 161"/>
                <a:gd name="T41" fmla="*/ 2147483646 h 197"/>
                <a:gd name="T42" fmla="*/ 2147483646 w 161"/>
                <a:gd name="T43" fmla="*/ 2147483646 h 197"/>
                <a:gd name="T44" fmla="*/ 2147483646 w 161"/>
                <a:gd name="T45" fmla="*/ 2147483646 h 197"/>
                <a:gd name="T46" fmla="*/ 2147483646 w 161"/>
                <a:gd name="T47" fmla="*/ 2147483646 h 197"/>
                <a:gd name="T48" fmla="*/ 2147483646 w 161"/>
                <a:gd name="T49" fmla="*/ 2147483646 h 197"/>
                <a:gd name="T50" fmla="*/ 2147483646 w 161"/>
                <a:gd name="T51" fmla="*/ 2147483646 h 197"/>
                <a:gd name="T52" fmla="*/ 2147483646 w 161"/>
                <a:gd name="T53" fmla="*/ 2147483646 h 197"/>
                <a:gd name="T54" fmla="*/ 2147483646 w 161"/>
                <a:gd name="T55" fmla="*/ 2147483646 h 197"/>
                <a:gd name="T56" fmla="*/ 2147483646 w 161"/>
                <a:gd name="T57" fmla="*/ 2147483646 h 197"/>
                <a:gd name="T58" fmla="*/ 2147483646 w 161"/>
                <a:gd name="T59" fmla="*/ 2147483646 h 197"/>
                <a:gd name="T60" fmla="*/ 2147483646 w 161"/>
                <a:gd name="T61" fmla="*/ 2147483646 h 197"/>
                <a:gd name="T62" fmla="*/ 2147483646 w 161"/>
                <a:gd name="T63" fmla="*/ 2147483646 h 197"/>
                <a:gd name="T64" fmla="*/ 2147483646 w 161"/>
                <a:gd name="T65" fmla="*/ 2147483646 h 197"/>
                <a:gd name="T66" fmla="*/ 2147483646 w 161"/>
                <a:gd name="T67" fmla="*/ 2147483646 h 197"/>
                <a:gd name="T68" fmla="*/ 2147483646 w 161"/>
                <a:gd name="T69" fmla="*/ 2147483646 h 197"/>
                <a:gd name="T70" fmla="*/ 2147483646 w 161"/>
                <a:gd name="T71" fmla="*/ 2147483646 h 197"/>
                <a:gd name="T72" fmla="*/ 2147483646 w 161"/>
                <a:gd name="T73" fmla="*/ 2147483646 h 197"/>
                <a:gd name="T74" fmla="*/ 2147483646 w 161"/>
                <a:gd name="T75" fmla="*/ 2147483646 h 197"/>
                <a:gd name="T76" fmla="*/ 2147483646 w 161"/>
                <a:gd name="T77" fmla="*/ 2147483646 h 197"/>
                <a:gd name="T78" fmla="*/ 2147483646 w 161"/>
                <a:gd name="T79" fmla="*/ 2147483646 h 197"/>
                <a:gd name="T80" fmla="*/ 2147483646 w 161"/>
                <a:gd name="T81" fmla="*/ 2147483646 h 197"/>
                <a:gd name="T82" fmla="*/ 2147483646 w 161"/>
                <a:gd name="T83" fmla="*/ 2147483646 h 197"/>
                <a:gd name="T84" fmla="*/ 2147483646 w 161"/>
                <a:gd name="T85" fmla="*/ 2147483646 h 197"/>
                <a:gd name="T86" fmla="*/ 2147483646 w 161"/>
                <a:gd name="T87" fmla="*/ 2147483646 h 197"/>
                <a:gd name="T88" fmla="*/ 2147483646 w 161"/>
                <a:gd name="T89" fmla="*/ 2147483646 h 197"/>
                <a:gd name="T90" fmla="*/ 2147483646 w 161"/>
                <a:gd name="T91" fmla="*/ 2147483646 h 197"/>
                <a:gd name="T92" fmla="*/ 2147483646 w 161"/>
                <a:gd name="T93" fmla="*/ 2147483646 h 197"/>
                <a:gd name="T94" fmla="*/ 2147483646 w 161"/>
                <a:gd name="T95" fmla="*/ 2147483646 h 197"/>
                <a:gd name="T96" fmla="*/ 2147483646 w 161"/>
                <a:gd name="T97" fmla="*/ 2147483646 h 197"/>
                <a:gd name="T98" fmla="*/ 2147483646 w 161"/>
                <a:gd name="T99" fmla="*/ 2147483646 h 19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1"/>
                <a:gd name="T151" fmla="*/ 0 h 197"/>
                <a:gd name="T152" fmla="*/ 161 w 161"/>
                <a:gd name="T153" fmla="*/ 197 h 19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1" h="197">
                  <a:moveTo>
                    <a:pt x="108" y="100"/>
                  </a:moveTo>
                  <a:cubicBezTo>
                    <a:pt x="108" y="101"/>
                    <a:pt x="108" y="102"/>
                    <a:pt x="108" y="104"/>
                  </a:cubicBezTo>
                  <a:cubicBezTo>
                    <a:pt x="108" y="109"/>
                    <a:pt x="109" y="116"/>
                    <a:pt x="110" y="119"/>
                  </a:cubicBezTo>
                  <a:cubicBezTo>
                    <a:pt x="116" y="123"/>
                    <a:pt x="116" y="123"/>
                    <a:pt x="116" y="123"/>
                  </a:cubicBezTo>
                  <a:cubicBezTo>
                    <a:pt x="130" y="126"/>
                    <a:pt x="141" y="130"/>
                    <a:pt x="149" y="136"/>
                  </a:cubicBezTo>
                  <a:cubicBezTo>
                    <a:pt x="157" y="142"/>
                    <a:pt x="161" y="149"/>
                    <a:pt x="161" y="158"/>
                  </a:cubicBezTo>
                  <a:cubicBezTo>
                    <a:pt x="161" y="158"/>
                    <a:pt x="161" y="158"/>
                    <a:pt x="161" y="158"/>
                  </a:cubicBezTo>
                  <a:cubicBezTo>
                    <a:pt x="161" y="185"/>
                    <a:pt x="161" y="185"/>
                    <a:pt x="161" y="185"/>
                  </a:cubicBezTo>
                  <a:cubicBezTo>
                    <a:pt x="161" y="188"/>
                    <a:pt x="160" y="191"/>
                    <a:pt x="158" y="194"/>
                  </a:cubicBezTo>
                  <a:cubicBezTo>
                    <a:pt x="158" y="194"/>
                    <a:pt x="158" y="194"/>
                    <a:pt x="158" y="194"/>
                  </a:cubicBezTo>
                  <a:cubicBezTo>
                    <a:pt x="156" y="196"/>
                    <a:pt x="153" y="197"/>
                    <a:pt x="149" y="197"/>
                  </a:cubicBezTo>
                  <a:cubicBezTo>
                    <a:pt x="83" y="197"/>
                    <a:pt x="83" y="197"/>
                    <a:pt x="83" y="197"/>
                  </a:cubicBezTo>
                  <a:cubicBezTo>
                    <a:pt x="83" y="197"/>
                    <a:pt x="83" y="197"/>
                    <a:pt x="83" y="197"/>
                  </a:cubicBezTo>
                  <a:cubicBezTo>
                    <a:pt x="78" y="197"/>
                    <a:pt x="78" y="197"/>
                    <a:pt x="78" y="197"/>
                  </a:cubicBezTo>
                  <a:cubicBezTo>
                    <a:pt x="12" y="197"/>
                    <a:pt x="12" y="197"/>
                    <a:pt x="12" y="197"/>
                  </a:cubicBezTo>
                  <a:cubicBezTo>
                    <a:pt x="9" y="197"/>
                    <a:pt x="6" y="196"/>
                    <a:pt x="3" y="194"/>
                  </a:cubicBezTo>
                  <a:cubicBezTo>
                    <a:pt x="3" y="194"/>
                    <a:pt x="3" y="194"/>
                    <a:pt x="3" y="194"/>
                  </a:cubicBezTo>
                  <a:cubicBezTo>
                    <a:pt x="3" y="194"/>
                    <a:pt x="3" y="194"/>
                    <a:pt x="3" y="194"/>
                  </a:cubicBezTo>
                  <a:cubicBezTo>
                    <a:pt x="3" y="194"/>
                    <a:pt x="3" y="194"/>
                    <a:pt x="3" y="194"/>
                  </a:cubicBezTo>
                  <a:cubicBezTo>
                    <a:pt x="1" y="191"/>
                    <a:pt x="0" y="188"/>
                    <a:pt x="0" y="185"/>
                  </a:cubicBezTo>
                  <a:cubicBezTo>
                    <a:pt x="0" y="158"/>
                    <a:pt x="0" y="158"/>
                    <a:pt x="0" y="158"/>
                  </a:cubicBezTo>
                  <a:cubicBezTo>
                    <a:pt x="0" y="149"/>
                    <a:pt x="4" y="142"/>
                    <a:pt x="12" y="136"/>
                  </a:cubicBezTo>
                  <a:cubicBezTo>
                    <a:pt x="20" y="130"/>
                    <a:pt x="32" y="126"/>
                    <a:pt x="45" y="123"/>
                  </a:cubicBezTo>
                  <a:cubicBezTo>
                    <a:pt x="52" y="119"/>
                    <a:pt x="52" y="119"/>
                    <a:pt x="52" y="119"/>
                  </a:cubicBezTo>
                  <a:cubicBezTo>
                    <a:pt x="53" y="116"/>
                    <a:pt x="53" y="109"/>
                    <a:pt x="53" y="104"/>
                  </a:cubicBezTo>
                  <a:cubicBezTo>
                    <a:pt x="53" y="102"/>
                    <a:pt x="53" y="101"/>
                    <a:pt x="53" y="99"/>
                  </a:cubicBezTo>
                  <a:cubicBezTo>
                    <a:pt x="52" y="98"/>
                    <a:pt x="51" y="97"/>
                    <a:pt x="50" y="96"/>
                  </a:cubicBezTo>
                  <a:cubicBezTo>
                    <a:pt x="46" y="91"/>
                    <a:pt x="43" y="85"/>
                    <a:pt x="40" y="78"/>
                  </a:cubicBezTo>
                  <a:cubicBezTo>
                    <a:pt x="38" y="72"/>
                    <a:pt x="37" y="66"/>
                    <a:pt x="37" y="59"/>
                  </a:cubicBezTo>
                  <a:cubicBezTo>
                    <a:pt x="37" y="59"/>
                    <a:pt x="37" y="59"/>
                    <a:pt x="37" y="59"/>
                  </a:cubicBezTo>
                  <a:cubicBezTo>
                    <a:pt x="37" y="59"/>
                    <a:pt x="37" y="59"/>
                    <a:pt x="37" y="59"/>
                  </a:cubicBezTo>
                  <a:cubicBezTo>
                    <a:pt x="37" y="58"/>
                    <a:pt x="37" y="57"/>
                    <a:pt x="37" y="56"/>
                  </a:cubicBezTo>
                  <a:cubicBezTo>
                    <a:pt x="37" y="53"/>
                    <a:pt x="37" y="50"/>
                    <a:pt x="37" y="48"/>
                  </a:cubicBezTo>
                  <a:cubicBezTo>
                    <a:pt x="36" y="20"/>
                    <a:pt x="36" y="0"/>
                    <a:pt x="81" y="0"/>
                  </a:cubicBezTo>
                  <a:cubicBezTo>
                    <a:pt x="125" y="0"/>
                    <a:pt x="125" y="20"/>
                    <a:pt x="124" y="48"/>
                  </a:cubicBezTo>
                  <a:cubicBezTo>
                    <a:pt x="124" y="50"/>
                    <a:pt x="124" y="53"/>
                    <a:pt x="124" y="56"/>
                  </a:cubicBezTo>
                  <a:cubicBezTo>
                    <a:pt x="124" y="56"/>
                    <a:pt x="124" y="57"/>
                    <a:pt x="124" y="58"/>
                  </a:cubicBezTo>
                  <a:cubicBezTo>
                    <a:pt x="124" y="59"/>
                    <a:pt x="124" y="59"/>
                    <a:pt x="124" y="59"/>
                  </a:cubicBezTo>
                  <a:cubicBezTo>
                    <a:pt x="124" y="59"/>
                    <a:pt x="124" y="59"/>
                    <a:pt x="124" y="59"/>
                  </a:cubicBezTo>
                  <a:cubicBezTo>
                    <a:pt x="124" y="59"/>
                    <a:pt x="124" y="59"/>
                    <a:pt x="124" y="59"/>
                  </a:cubicBezTo>
                  <a:cubicBezTo>
                    <a:pt x="124" y="59"/>
                    <a:pt x="124" y="59"/>
                    <a:pt x="124" y="59"/>
                  </a:cubicBezTo>
                  <a:cubicBezTo>
                    <a:pt x="124" y="61"/>
                    <a:pt x="124" y="62"/>
                    <a:pt x="124" y="63"/>
                  </a:cubicBezTo>
                  <a:cubicBezTo>
                    <a:pt x="124" y="64"/>
                    <a:pt x="124" y="64"/>
                    <a:pt x="124" y="64"/>
                  </a:cubicBezTo>
                  <a:cubicBezTo>
                    <a:pt x="124" y="64"/>
                    <a:pt x="124" y="64"/>
                    <a:pt x="124" y="64"/>
                  </a:cubicBezTo>
                  <a:cubicBezTo>
                    <a:pt x="124" y="68"/>
                    <a:pt x="123" y="73"/>
                    <a:pt x="121" y="78"/>
                  </a:cubicBezTo>
                  <a:cubicBezTo>
                    <a:pt x="119" y="85"/>
                    <a:pt x="115" y="91"/>
                    <a:pt x="111" y="96"/>
                  </a:cubicBezTo>
                  <a:cubicBezTo>
                    <a:pt x="110" y="97"/>
                    <a:pt x="109" y="98"/>
                    <a:pt x="108" y="100"/>
                  </a:cubicBezTo>
                  <a:close/>
                  <a:moveTo>
                    <a:pt x="57" y="97"/>
                  </a:moveTo>
                  <a:cubicBezTo>
                    <a:pt x="57" y="97"/>
                    <a:pt x="57" y="97"/>
                    <a:pt x="57" y="97"/>
                  </a:cubicBezTo>
                  <a:cubicBezTo>
                    <a:pt x="57" y="97"/>
                    <a:pt x="57" y="97"/>
                    <a:pt x="57" y="97"/>
                  </a:cubicBezTo>
                  <a:cubicBezTo>
                    <a:pt x="57" y="97"/>
                    <a:pt x="57" y="97"/>
                    <a:pt x="57" y="97"/>
                  </a:cubicBezTo>
                  <a:cubicBezTo>
                    <a:pt x="60" y="101"/>
                    <a:pt x="63" y="103"/>
                    <a:pt x="67" y="105"/>
                  </a:cubicBezTo>
                  <a:cubicBezTo>
                    <a:pt x="71" y="108"/>
                    <a:pt x="76" y="109"/>
                    <a:pt x="81" y="109"/>
                  </a:cubicBezTo>
                  <a:cubicBezTo>
                    <a:pt x="85" y="109"/>
                    <a:pt x="90" y="108"/>
                    <a:pt x="95" y="105"/>
                  </a:cubicBezTo>
                  <a:cubicBezTo>
                    <a:pt x="99" y="102"/>
                    <a:pt x="104" y="98"/>
                    <a:pt x="108" y="93"/>
                  </a:cubicBezTo>
                  <a:cubicBezTo>
                    <a:pt x="112" y="88"/>
                    <a:pt x="115" y="83"/>
                    <a:pt x="117" y="77"/>
                  </a:cubicBezTo>
                  <a:cubicBezTo>
                    <a:pt x="119" y="72"/>
                    <a:pt x="120" y="68"/>
                    <a:pt x="120" y="63"/>
                  </a:cubicBezTo>
                  <a:cubicBezTo>
                    <a:pt x="118" y="53"/>
                    <a:pt x="118" y="53"/>
                    <a:pt x="118" y="53"/>
                  </a:cubicBezTo>
                  <a:cubicBezTo>
                    <a:pt x="117" y="51"/>
                    <a:pt x="117" y="50"/>
                    <a:pt x="117" y="48"/>
                  </a:cubicBezTo>
                  <a:cubicBezTo>
                    <a:pt x="117" y="46"/>
                    <a:pt x="117" y="44"/>
                    <a:pt x="117" y="42"/>
                  </a:cubicBezTo>
                  <a:cubicBezTo>
                    <a:pt x="117" y="40"/>
                    <a:pt x="117" y="38"/>
                    <a:pt x="116" y="37"/>
                  </a:cubicBezTo>
                  <a:cubicBezTo>
                    <a:pt x="116" y="35"/>
                    <a:pt x="115" y="33"/>
                    <a:pt x="114" y="32"/>
                  </a:cubicBezTo>
                  <a:cubicBezTo>
                    <a:pt x="114" y="32"/>
                    <a:pt x="114" y="32"/>
                    <a:pt x="114" y="32"/>
                  </a:cubicBezTo>
                  <a:cubicBezTo>
                    <a:pt x="113" y="30"/>
                    <a:pt x="111" y="29"/>
                    <a:pt x="108" y="29"/>
                  </a:cubicBezTo>
                  <a:cubicBezTo>
                    <a:pt x="105" y="29"/>
                    <a:pt x="102" y="30"/>
                    <a:pt x="98" y="31"/>
                  </a:cubicBezTo>
                  <a:cubicBezTo>
                    <a:pt x="98" y="31"/>
                    <a:pt x="98" y="31"/>
                    <a:pt x="98" y="31"/>
                  </a:cubicBezTo>
                  <a:cubicBezTo>
                    <a:pt x="93" y="33"/>
                    <a:pt x="87" y="34"/>
                    <a:pt x="81" y="34"/>
                  </a:cubicBezTo>
                  <a:cubicBezTo>
                    <a:pt x="74" y="34"/>
                    <a:pt x="69" y="33"/>
                    <a:pt x="63" y="31"/>
                  </a:cubicBezTo>
                  <a:cubicBezTo>
                    <a:pt x="63" y="31"/>
                    <a:pt x="63" y="31"/>
                    <a:pt x="63" y="31"/>
                  </a:cubicBezTo>
                  <a:cubicBezTo>
                    <a:pt x="59" y="30"/>
                    <a:pt x="56" y="29"/>
                    <a:pt x="53" y="29"/>
                  </a:cubicBezTo>
                  <a:cubicBezTo>
                    <a:pt x="51" y="29"/>
                    <a:pt x="49" y="30"/>
                    <a:pt x="47" y="32"/>
                  </a:cubicBezTo>
                  <a:cubicBezTo>
                    <a:pt x="46" y="33"/>
                    <a:pt x="45" y="35"/>
                    <a:pt x="45" y="37"/>
                  </a:cubicBezTo>
                  <a:cubicBezTo>
                    <a:pt x="45" y="38"/>
                    <a:pt x="45" y="40"/>
                    <a:pt x="45" y="42"/>
                  </a:cubicBezTo>
                  <a:cubicBezTo>
                    <a:pt x="45" y="44"/>
                    <a:pt x="45" y="46"/>
                    <a:pt x="44" y="48"/>
                  </a:cubicBezTo>
                  <a:cubicBezTo>
                    <a:pt x="44" y="50"/>
                    <a:pt x="44" y="51"/>
                    <a:pt x="44" y="53"/>
                  </a:cubicBezTo>
                  <a:cubicBezTo>
                    <a:pt x="41" y="63"/>
                    <a:pt x="41" y="63"/>
                    <a:pt x="41" y="63"/>
                  </a:cubicBezTo>
                  <a:cubicBezTo>
                    <a:pt x="42" y="68"/>
                    <a:pt x="43" y="72"/>
                    <a:pt x="44" y="77"/>
                  </a:cubicBezTo>
                  <a:cubicBezTo>
                    <a:pt x="46" y="83"/>
                    <a:pt x="50" y="88"/>
                    <a:pt x="53" y="93"/>
                  </a:cubicBezTo>
                  <a:cubicBezTo>
                    <a:pt x="55" y="95"/>
                    <a:pt x="56" y="96"/>
                    <a:pt x="57" y="97"/>
                  </a:cubicBezTo>
                  <a:close/>
                  <a:moveTo>
                    <a:pt x="57" y="103"/>
                  </a:moveTo>
                  <a:cubicBezTo>
                    <a:pt x="57" y="104"/>
                    <a:pt x="57" y="104"/>
                    <a:pt x="57" y="104"/>
                  </a:cubicBezTo>
                  <a:cubicBezTo>
                    <a:pt x="57" y="109"/>
                    <a:pt x="57" y="115"/>
                    <a:pt x="56" y="119"/>
                  </a:cubicBezTo>
                  <a:cubicBezTo>
                    <a:pt x="81" y="133"/>
                    <a:pt x="81" y="133"/>
                    <a:pt x="81" y="133"/>
                  </a:cubicBezTo>
                  <a:cubicBezTo>
                    <a:pt x="106" y="119"/>
                    <a:pt x="106" y="119"/>
                    <a:pt x="106" y="119"/>
                  </a:cubicBezTo>
                  <a:cubicBezTo>
                    <a:pt x="105" y="116"/>
                    <a:pt x="104" y="109"/>
                    <a:pt x="104" y="104"/>
                  </a:cubicBezTo>
                  <a:cubicBezTo>
                    <a:pt x="104" y="103"/>
                    <a:pt x="104" y="103"/>
                    <a:pt x="104" y="103"/>
                  </a:cubicBezTo>
                  <a:cubicBezTo>
                    <a:pt x="102" y="105"/>
                    <a:pt x="99" y="107"/>
                    <a:pt x="97" y="109"/>
                  </a:cubicBezTo>
                  <a:cubicBezTo>
                    <a:pt x="92" y="112"/>
                    <a:pt x="86" y="113"/>
                    <a:pt x="81" y="113"/>
                  </a:cubicBezTo>
                  <a:cubicBezTo>
                    <a:pt x="75" y="113"/>
                    <a:pt x="70" y="112"/>
                    <a:pt x="65" y="109"/>
                  </a:cubicBezTo>
                  <a:cubicBezTo>
                    <a:pt x="62" y="107"/>
                    <a:pt x="60" y="105"/>
                    <a:pt x="57" y="103"/>
                  </a:cubicBezTo>
                  <a:close/>
                  <a:moveTo>
                    <a:pt x="121" y="42"/>
                  </a:moveTo>
                  <a:cubicBezTo>
                    <a:pt x="121" y="20"/>
                    <a:pt x="118" y="4"/>
                    <a:pt x="81" y="4"/>
                  </a:cubicBezTo>
                  <a:cubicBezTo>
                    <a:pt x="43" y="4"/>
                    <a:pt x="41" y="20"/>
                    <a:pt x="41" y="42"/>
                  </a:cubicBezTo>
                  <a:cubicBezTo>
                    <a:pt x="41" y="40"/>
                    <a:pt x="41" y="38"/>
                    <a:pt x="41" y="36"/>
                  </a:cubicBezTo>
                  <a:cubicBezTo>
                    <a:pt x="42" y="34"/>
                    <a:pt x="42" y="32"/>
                    <a:pt x="44" y="30"/>
                  </a:cubicBezTo>
                  <a:cubicBezTo>
                    <a:pt x="46" y="26"/>
                    <a:pt x="50" y="25"/>
                    <a:pt x="53" y="25"/>
                  </a:cubicBezTo>
                  <a:cubicBezTo>
                    <a:pt x="57" y="25"/>
                    <a:pt x="60" y="26"/>
                    <a:pt x="64" y="27"/>
                  </a:cubicBezTo>
                  <a:cubicBezTo>
                    <a:pt x="64" y="27"/>
                    <a:pt x="64" y="27"/>
                    <a:pt x="64" y="27"/>
                  </a:cubicBezTo>
                  <a:cubicBezTo>
                    <a:pt x="69" y="29"/>
                    <a:pt x="75" y="30"/>
                    <a:pt x="81" y="30"/>
                  </a:cubicBezTo>
                  <a:cubicBezTo>
                    <a:pt x="87" y="30"/>
                    <a:pt x="92" y="29"/>
                    <a:pt x="97" y="27"/>
                  </a:cubicBezTo>
                  <a:cubicBezTo>
                    <a:pt x="97" y="27"/>
                    <a:pt x="97" y="27"/>
                    <a:pt x="97" y="27"/>
                  </a:cubicBezTo>
                  <a:cubicBezTo>
                    <a:pt x="101" y="26"/>
                    <a:pt x="105" y="25"/>
                    <a:pt x="108" y="25"/>
                  </a:cubicBezTo>
                  <a:cubicBezTo>
                    <a:pt x="112" y="25"/>
                    <a:pt x="115" y="26"/>
                    <a:pt x="117" y="30"/>
                  </a:cubicBezTo>
                  <a:cubicBezTo>
                    <a:pt x="117" y="30"/>
                    <a:pt x="117" y="30"/>
                    <a:pt x="117" y="30"/>
                  </a:cubicBezTo>
                  <a:cubicBezTo>
                    <a:pt x="119" y="32"/>
                    <a:pt x="120" y="34"/>
                    <a:pt x="120" y="36"/>
                  </a:cubicBezTo>
                  <a:cubicBezTo>
                    <a:pt x="120" y="38"/>
                    <a:pt x="121" y="40"/>
                    <a:pt x="121" y="42"/>
                  </a:cubicBezTo>
                  <a:close/>
                  <a:moveTo>
                    <a:pt x="78" y="145"/>
                  </a:moveTo>
                  <a:cubicBezTo>
                    <a:pt x="79" y="149"/>
                    <a:pt x="79" y="149"/>
                    <a:pt x="79" y="149"/>
                  </a:cubicBezTo>
                  <a:cubicBezTo>
                    <a:pt x="79" y="149"/>
                    <a:pt x="79" y="150"/>
                    <a:pt x="80" y="150"/>
                  </a:cubicBezTo>
                  <a:cubicBezTo>
                    <a:pt x="80" y="151"/>
                    <a:pt x="80" y="151"/>
                    <a:pt x="80" y="152"/>
                  </a:cubicBezTo>
                  <a:cubicBezTo>
                    <a:pt x="80" y="152"/>
                    <a:pt x="80" y="152"/>
                    <a:pt x="80" y="152"/>
                  </a:cubicBezTo>
                  <a:cubicBezTo>
                    <a:pt x="79" y="160"/>
                    <a:pt x="78" y="167"/>
                    <a:pt x="77" y="174"/>
                  </a:cubicBezTo>
                  <a:cubicBezTo>
                    <a:pt x="76" y="178"/>
                    <a:pt x="76" y="182"/>
                    <a:pt x="75" y="186"/>
                  </a:cubicBezTo>
                  <a:cubicBezTo>
                    <a:pt x="80" y="193"/>
                    <a:pt x="80" y="193"/>
                    <a:pt x="80" y="193"/>
                  </a:cubicBezTo>
                  <a:cubicBezTo>
                    <a:pt x="82" y="193"/>
                    <a:pt x="82" y="193"/>
                    <a:pt x="82" y="193"/>
                  </a:cubicBezTo>
                  <a:cubicBezTo>
                    <a:pt x="86" y="185"/>
                    <a:pt x="86" y="185"/>
                    <a:pt x="86" y="185"/>
                  </a:cubicBezTo>
                  <a:cubicBezTo>
                    <a:pt x="86" y="181"/>
                    <a:pt x="85" y="177"/>
                    <a:pt x="85" y="174"/>
                  </a:cubicBezTo>
                  <a:cubicBezTo>
                    <a:pt x="84" y="167"/>
                    <a:pt x="83" y="160"/>
                    <a:pt x="82" y="152"/>
                  </a:cubicBezTo>
                  <a:cubicBezTo>
                    <a:pt x="82" y="151"/>
                    <a:pt x="82" y="151"/>
                    <a:pt x="82" y="150"/>
                  </a:cubicBezTo>
                  <a:cubicBezTo>
                    <a:pt x="82" y="150"/>
                    <a:pt x="82" y="149"/>
                    <a:pt x="83" y="149"/>
                  </a:cubicBezTo>
                  <a:cubicBezTo>
                    <a:pt x="84" y="145"/>
                    <a:pt x="84" y="145"/>
                    <a:pt x="84" y="145"/>
                  </a:cubicBezTo>
                  <a:cubicBezTo>
                    <a:pt x="81" y="140"/>
                    <a:pt x="81" y="140"/>
                    <a:pt x="81" y="140"/>
                  </a:cubicBezTo>
                  <a:cubicBezTo>
                    <a:pt x="78" y="145"/>
                    <a:pt x="78" y="145"/>
                    <a:pt x="78" y="145"/>
                  </a:cubicBezTo>
                  <a:close/>
                  <a:moveTo>
                    <a:pt x="87" y="150"/>
                  </a:moveTo>
                  <a:cubicBezTo>
                    <a:pt x="86" y="150"/>
                    <a:pt x="86" y="150"/>
                    <a:pt x="86" y="150"/>
                  </a:cubicBezTo>
                  <a:cubicBezTo>
                    <a:pt x="86" y="150"/>
                    <a:pt x="86" y="150"/>
                    <a:pt x="86" y="150"/>
                  </a:cubicBezTo>
                  <a:cubicBezTo>
                    <a:pt x="86" y="150"/>
                    <a:pt x="86" y="150"/>
                    <a:pt x="86" y="150"/>
                  </a:cubicBezTo>
                  <a:cubicBezTo>
                    <a:pt x="86" y="151"/>
                    <a:pt x="86" y="151"/>
                    <a:pt x="86" y="151"/>
                  </a:cubicBezTo>
                  <a:cubicBezTo>
                    <a:pt x="86" y="151"/>
                    <a:pt x="86" y="151"/>
                    <a:pt x="86" y="151"/>
                  </a:cubicBezTo>
                  <a:cubicBezTo>
                    <a:pt x="87" y="159"/>
                    <a:pt x="88" y="166"/>
                    <a:pt x="89" y="173"/>
                  </a:cubicBezTo>
                  <a:cubicBezTo>
                    <a:pt x="90" y="179"/>
                    <a:pt x="90" y="179"/>
                    <a:pt x="90" y="179"/>
                  </a:cubicBezTo>
                  <a:cubicBezTo>
                    <a:pt x="91" y="178"/>
                    <a:pt x="91" y="176"/>
                    <a:pt x="92" y="174"/>
                  </a:cubicBezTo>
                  <a:cubicBezTo>
                    <a:pt x="92" y="174"/>
                    <a:pt x="92" y="174"/>
                    <a:pt x="92" y="174"/>
                  </a:cubicBezTo>
                  <a:cubicBezTo>
                    <a:pt x="100" y="160"/>
                    <a:pt x="106" y="151"/>
                    <a:pt x="111" y="132"/>
                  </a:cubicBezTo>
                  <a:cubicBezTo>
                    <a:pt x="91" y="152"/>
                    <a:pt x="91" y="152"/>
                    <a:pt x="91" y="152"/>
                  </a:cubicBezTo>
                  <a:cubicBezTo>
                    <a:pt x="90" y="153"/>
                    <a:pt x="89" y="153"/>
                    <a:pt x="88" y="152"/>
                  </a:cubicBezTo>
                  <a:cubicBezTo>
                    <a:pt x="88" y="152"/>
                    <a:pt x="88" y="152"/>
                    <a:pt x="87" y="152"/>
                  </a:cubicBezTo>
                  <a:cubicBezTo>
                    <a:pt x="87" y="152"/>
                    <a:pt x="87" y="152"/>
                    <a:pt x="87" y="152"/>
                  </a:cubicBezTo>
                  <a:cubicBezTo>
                    <a:pt x="87" y="150"/>
                    <a:pt x="87" y="150"/>
                    <a:pt x="87" y="150"/>
                  </a:cubicBezTo>
                  <a:close/>
                  <a:moveTo>
                    <a:pt x="72" y="180"/>
                  </a:moveTo>
                  <a:cubicBezTo>
                    <a:pt x="73" y="173"/>
                    <a:pt x="73" y="173"/>
                    <a:pt x="73" y="173"/>
                  </a:cubicBezTo>
                  <a:cubicBezTo>
                    <a:pt x="74" y="166"/>
                    <a:pt x="75" y="160"/>
                    <a:pt x="76" y="152"/>
                  </a:cubicBezTo>
                  <a:cubicBezTo>
                    <a:pt x="76" y="151"/>
                    <a:pt x="76" y="151"/>
                    <a:pt x="76" y="151"/>
                  </a:cubicBezTo>
                  <a:cubicBezTo>
                    <a:pt x="76" y="151"/>
                    <a:pt x="76" y="151"/>
                    <a:pt x="76" y="151"/>
                  </a:cubicBezTo>
                  <a:cubicBezTo>
                    <a:pt x="76" y="151"/>
                    <a:pt x="76" y="151"/>
                    <a:pt x="76" y="151"/>
                  </a:cubicBezTo>
                  <a:cubicBezTo>
                    <a:pt x="75" y="150"/>
                    <a:pt x="75" y="150"/>
                    <a:pt x="75" y="150"/>
                  </a:cubicBezTo>
                  <a:cubicBezTo>
                    <a:pt x="75" y="150"/>
                    <a:pt x="75" y="150"/>
                    <a:pt x="75" y="150"/>
                  </a:cubicBezTo>
                  <a:cubicBezTo>
                    <a:pt x="74" y="152"/>
                    <a:pt x="74" y="152"/>
                    <a:pt x="74" y="152"/>
                  </a:cubicBezTo>
                  <a:cubicBezTo>
                    <a:pt x="74" y="152"/>
                    <a:pt x="74" y="152"/>
                    <a:pt x="74" y="152"/>
                  </a:cubicBezTo>
                  <a:cubicBezTo>
                    <a:pt x="74" y="152"/>
                    <a:pt x="74" y="152"/>
                    <a:pt x="74" y="152"/>
                  </a:cubicBezTo>
                  <a:cubicBezTo>
                    <a:pt x="73" y="153"/>
                    <a:pt x="72" y="153"/>
                    <a:pt x="71" y="152"/>
                  </a:cubicBezTo>
                  <a:cubicBezTo>
                    <a:pt x="50" y="132"/>
                    <a:pt x="50" y="132"/>
                    <a:pt x="50" y="132"/>
                  </a:cubicBezTo>
                  <a:cubicBezTo>
                    <a:pt x="55" y="150"/>
                    <a:pt x="61" y="160"/>
                    <a:pt x="69" y="174"/>
                  </a:cubicBezTo>
                  <a:cubicBezTo>
                    <a:pt x="69" y="174"/>
                    <a:pt x="69" y="174"/>
                    <a:pt x="69" y="174"/>
                  </a:cubicBezTo>
                  <a:cubicBezTo>
                    <a:pt x="70" y="176"/>
                    <a:pt x="71" y="178"/>
                    <a:pt x="72" y="180"/>
                  </a:cubicBezTo>
                  <a:close/>
                  <a:moveTo>
                    <a:pt x="54" y="122"/>
                  </a:moveTo>
                  <a:cubicBezTo>
                    <a:pt x="49" y="125"/>
                    <a:pt x="49" y="125"/>
                    <a:pt x="49" y="125"/>
                  </a:cubicBezTo>
                  <a:cubicBezTo>
                    <a:pt x="72" y="147"/>
                    <a:pt x="72" y="147"/>
                    <a:pt x="72" y="147"/>
                  </a:cubicBezTo>
                  <a:cubicBezTo>
                    <a:pt x="74" y="144"/>
                    <a:pt x="74" y="144"/>
                    <a:pt x="74" y="144"/>
                  </a:cubicBezTo>
                  <a:cubicBezTo>
                    <a:pt x="74" y="144"/>
                    <a:pt x="74" y="144"/>
                    <a:pt x="74" y="144"/>
                  </a:cubicBezTo>
                  <a:cubicBezTo>
                    <a:pt x="74" y="144"/>
                    <a:pt x="74" y="144"/>
                    <a:pt x="74" y="144"/>
                  </a:cubicBezTo>
                  <a:cubicBezTo>
                    <a:pt x="74" y="144"/>
                    <a:pt x="74" y="144"/>
                    <a:pt x="74" y="144"/>
                  </a:cubicBezTo>
                  <a:cubicBezTo>
                    <a:pt x="78" y="136"/>
                    <a:pt x="78" y="136"/>
                    <a:pt x="78" y="136"/>
                  </a:cubicBezTo>
                  <a:cubicBezTo>
                    <a:pt x="54" y="122"/>
                    <a:pt x="54" y="122"/>
                    <a:pt x="54" y="122"/>
                  </a:cubicBezTo>
                  <a:close/>
                  <a:moveTo>
                    <a:pt x="112" y="125"/>
                  </a:moveTo>
                  <a:cubicBezTo>
                    <a:pt x="108" y="123"/>
                    <a:pt x="108" y="123"/>
                    <a:pt x="108" y="123"/>
                  </a:cubicBezTo>
                  <a:cubicBezTo>
                    <a:pt x="84" y="136"/>
                    <a:pt x="84" y="136"/>
                    <a:pt x="84" y="136"/>
                  </a:cubicBezTo>
                  <a:cubicBezTo>
                    <a:pt x="88" y="144"/>
                    <a:pt x="88" y="144"/>
                    <a:pt x="88" y="144"/>
                  </a:cubicBezTo>
                  <a:cubicBezTo>
                    <a:pt x="88" y="144"/>
                    <a:pt x="88" y="144"/>
                    <a:pt x="88" y="144"/>
                  </a:cubicBezTo>
                  <a:cubicBezTo>
                    <a:pt x="90" y="147"/>
                    <a:pt x="90" y="147"/>
                    <a:pt x="90" y="147"/>
                  </a:cubicBezTo>
                  <a:cubicBezTo>
                    <a:pt x="112" y="125"/>
                    <a:pt x="112" y="125"/>
                    <a:pt x="112" y="125"/>
                  </a:cubicBezTo>
                  <a:close/>
                  <a:moveTo>
                    <a:pt x="44" y="127"/>
                  </a:moveTo>
                  <a:cubicBezTo>
                    <a:pt x="32" y="130"/>
                    <a:pt x="22" y="134"/>
                    <a:pt x="14" y="140"/>
                  </a:cubicBezTo>
                  <a:cubicBezTo>
                    <a:pt x="8" y="145"/>
                    <a:pt x="4" y="151"/>
                    <a:pt x="4" y="158"/>
                  </a:cubicBezTo>
                  <a:cubicBezTo>
                    <a:pt x="4" y="185"/>
                    <a:pt x="4" y="185"/>
                    <a:pt x="4" y="185"/>
                  </a:cubicBezTo>
                  <a:cubicBezTo>
                    <a:pt x="4" y="187"/>
                    <a:pt x="5" y="189"/>
                    <a:pt x="6" y="191"/>
                  </a:cubicBezTo>
                  <a:cubicBezTo>
                    <a:pt x="6" y="191"/>
                    <a:pt x="6" y="191"/>
                    <a:pt x="6" y="191"/>
                  </a:cubicBezTo>
                  <a:cubicBezTo>
                    <a:pt x="8" y="192"/>
                    <a:pt x="10" y="193"/>
                    <a:pt x="12" y="193"/>
                  </a:cubicBezTo>
                  <a:cubicBezTo>
                    <a:pt x="75" y="193"/>
                    <a:pt x="75" y="193"/>
                    <a:pt x="75" y="193"/>
                  </a:cubicBezTo>
                  <a:cubicBezTo>
                    <a:pt x="71" y="187"/>
                    <a:pt x="71" y="187"/>
                    <a:pt x="71" y="187"/>
                  </a:cubicBezTo>
                  <a:cubicBezTo>
                    <a:pt x="71" y="187"/>
                    <a:pt x="71" y="187"/>
                    <a:pt x="71" y="187"/>
                  </a:cubicBezTo>
                  <a:cubicBezTo>
                    <a:pt x="71" y="187"/>
                    <a:pt x="71" y="187"/>
                    <a:pt x="71" y="187"/>
                  </a:cubicBezTo>
                  <a:cubicBezTo>
                    <a:pt x="69" y="183"/>
                    <a:pt x="67" y="180"/>
                    <a:pt x="66" y="176"/>
                  </a:cubicBezTo>
                  <a:cubicBezTo>
                    <a:pt x="66" y="176"/>
                    <a:pt x="66" y="176"/>
                    <a:pt x="66" y="176"/>
                  </a:cubicBezTo>
                  <a:cubicBezTo>
                    <a:pt x="57" y="161"/>
                    <a:pt x="51" y="150"/>
                    <a:pt x="44" y="127"/>
                  </a:cubicBezTo>
                  <a:close/>
                  <a:moveTo>
                    <a:pt x="86" y="193"/>
                  </a:moveTo>
                  <a:cubicBezTo>
                    <a:pt x="149" y="193"/>
                    <a:pt x="149" y="193"/>
                    <a:pt x="149" y="193"/>
                  </a:cubicBezTo>
                  <a:cubicBezTo>
                    <a:pt x="152" y="193"/>
                    <a:pt x="154" y="192"/>
                    <a:pt x="155" y="191"/>
                  </a:cubicBezTo>
                  <a:cubicBezTo>
                    <a:pt x="157" y="189"/>
                    <a:pt x="157" y="187"/>
                    <a:pt x="157" y="185"/>
                  </a:cubicBezTo>
                  <a:cubicBezTo>
                    <a:pt x="157" y="158"/>
                    <a:pt x="157" y="158"/>
                    <a:pt x="157" y="158"/>
                  </a:cubicBezTo>
                  <a:cubicBezTo>
                    <a:pt x="157" y="158"/>
                    <a:pt x="157" y="158"/>
                    <a:pt x="157" y="158"/>
                  </a:cubicBezTo>
                  <a:cubicBezTo>
                    <a:pt x="157" y="151"/>
                    <a:pt x="153" y="145"/>
                    <a:pt x="147" y="140"/>
                  </a:cubicBezTo>
                  <a:cubicBezTo>
                    <a:pt x="140" y="134"/>
                    <a:pt x="129" y="130"/>
                    <a:pt x="117" y="127"/>
                  </a:cubicBezTo>
                  <a:cubicBezTo>
                    <a:pt x="111" y="150"/>
                    <a:pt x="105" y="161"/>
                    <a:pt x="96" y="176"/>
                  </a:cubicBezTo>
                  <a:cubicBezTo>
                    <a:pt x="96" y="176"/>
                    <a:pt x="96" y="176"/>
                    <a:pt x="96" y="176"/>
                  </a:cubicBezTo>
                  <a:cubicBezTo>
                    <a:pt x="96" y="176"/>
                    <a:pt x="96" y="176"/>
                    <a:pt x="96" y="176"/>
                  </a:cubicBezTo>
                  <a:cubicBezTo>
                    <a:pt x="94" y="179"/>
                    <a:pt x="92" y="182"/>
                    <a:pt x="90" y="186"/>
                  </a:cubicBezTo>
                  <a:cubicBezTo>
                    <a:pt x="90" y="186"/>
                    <a:pt x="90" y="186"/>
                    <a:pt x="90" y="186"/>
                  </a:cubicBezTo>
                  <a:cubicBezTo>
                    <a:pt x="90" y="186"/>
                    <a:pt x="90" y="186"/>
                    <a:pt x="90" y="186"/>
                  </a:cubicBezTo>
                  <a:cubicBezTo>
                    <a:pt x="90" y="186"/>
                    <a:pt x="90" y="186"/>
                    <a:pt x="90" y="186"/>
                  </a:cubicBezTo>
                  <a:cubicBezTo>
                    <a:pt x="90" y="186"/>
                    <a:pt x="90" y="186"/>
                    <a:pt x="90" y="186"/>
                  </a:cubicBezTo>
                  <a:cubicBezTo>
                    <a:pt x="90" y="186"/>
                    <a:pt x="90" y="186"/>
                    <a:pt x="90" y="186"/>
                  </a:cubicBezTo>
                  <a:lnTo>
                    <a:pt x="86" y="19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20" name="Symbol zastępczy tekstu 24">
            <a:extLst>
              <a:ext uri="{FF2B5EF4-FFF2-40B4-BE49-F238E27FC236}">
                <a16:creationId xmlns:a16="http://schemas.microsoft.com/office/drawing/2014/main" id="{A4EDA015-9FD8-439A-AD91-92D5CDF078C0}"/>
              </a:ext>
            </a:extLst>
          </p:cNvPr>
          <p:cNvSpPr txBox="1">
            <a:spLocks/>
          </p:cNvSpPr>
          <p:nvPr/>
        </p:nvSpPr>
        <p:spPr bwMode="auto">
          <a:xfrm>
            <a:off x="4067175" y="3141663"/>
            <a:ext cx="18002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Ocena podmiotowa  - drugi etap</a:t>
            </a:r>
          </a:p>
          <a:p>
            <a:pPr eaLnBrk="1" hangingPunct="1">
              <a:lnSpc>
                <a:spcPct val="90000"/>
              </a:lnSpc>
              <a:spcBef>
                <a:spcPts val="1000"/>
              </a:spcBef>
              <a:buFont typeface="Arial" panose="020B0604020202020204" pitchFamily="34" charset="0"/>
              <a:buAutoNum type="arabicPeriod" startAt="2"/>
            </a:pPr>
            <a:r>
              <a:rPr lang="pl-PL" altLang="pl-PL" sz="1200"/>
              <a:t>Weryfikacja dokumentów wskazanych w art. 25 wobec wykonawcy, którego oferta jest oceniona jako najkorzystniejsza</a:t>
            </a:r>
          </a:p>
        </p:txBody>
      </p:sp>
      <p:sp>
        <p:nvSpPr>
          <p:cNvPr id="21" name="Symbol zastępczy tekstu 24">
            <a:extLst>
              <a:ext uri="{FF2B5EF4-FFF2-40B4-BE49-F238E27FC236}">
                <a16:creationId xmlns:a16="http://schemas.microsoft.com/office/drawing/2014/main" id="{C97F5C06-0592-4D3F-8E33-6913D5D30E82}"/>
              </a:ext>
            </a:extLst>
          </p:cNvPr>
          <p:cNvSpPr txBox="1">
            <a:spLocks/>
          </p:cNvSpPr>
          <p:nvPr/>
        </p:nvSpPr>
        <p:spPr bwMode="auto">
          <a:xfrm>
            <a:off x="5867400" y="3213100"/>
            <a:ext cx="1554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Wybór najkorzystniejszej oferty</a:t>
            </a:r>
          </a:p>
        </p:txBody>
      </p:sp>
      <p:grpSp>
        <p:nvGrpSpPr>
          <p:cNvPr id="8" name="Grupa 21">
            <a:extLst>
              <a:ext uri="{FF2B5EF4-FFF2-40B4-BE49-F238E27FC236}">
                <a16:creationId xmlns:a16="http://schemas.microsoft.com/office/drawing/2014/main" id="{25AAE281-AB69-4CEA-89EE-6450A363A469}"/>
              </a:ext>
            </a:extLst>
          </p:cNvPr>
          <p:cNvGrpSpPr>
            <a:grpSpLocks/>
          </p:cNvGrpSpPr>
          <p:nvPr/>
        </p:nvGrpSpPr>
        <p:grpSpPr bwMode="auto">
          <a:xfrm>
            <a:off x="4140200" y="2060575"/>
            <a:ext cx="1223963" cy="792163"/>
            <a:chOff x="7147464" y="2237939"/>
            <a:chExt cx="2246654" cy="1219932"/>
          </a:xfrm>
        </p:grpSpPr>
        <p:sp>
          <p:nvSpPr>
            <p:cNvPr id="23" name="Strzałka: pagon 23">
              <a:extLst>
                <a:ext uri="{FF2B5EF4-FFF2-40B4-BE49-F238E27FC236}">
                  <a16:creationId xmlns:a16="http://schemas.microsoft.com/office/drawing/2014/main" id="{92F06B7A-8264-47D9-BDB1-A67A4F632218}"/>
                </a:ext>
              </a:extLst>
            </p:cNvPr>
            <p:cNvSpPr/>
            <p:nvPr/>
          </p:nvSpPr>
          <p:spPr>
            <a:xfrm>
              <a:off x="7147464" y="2237939"/>
              <a:ext cx="2246654" cy="1219932"/>
            </a:xfrm>
            <a:prstGeom prst="chevron">
              <a:avLst>
                <a:gd name="adj" fmla="val 326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pl-PL" sz="1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4" name="Freeform 17">
              <a:extLst>
                <a:ext uri="{FF2B5EF4-FFF2-40B4-BE49-F238E27FC236}">
                  <a16:creationId xmlns:a16="http://schemas.microsoft.com/office/drawing/2014/main" id="{9CFC6F5E-A6E7-441E-941A-15B151758409}"/>
                </a:ext>
              </a:extLst>
            </p:cNvPr>
            <p:cNvSpPr>
              <a:spLocks noEditPoints="1"/>
            </p:cNvSpPr>
            <p:nvPr/>
          </p:nvSpPr>
          <p:spPr bwMode="auto">
            <a:xfrm>
              <a:off x="7873038" y="2448188"/>
              <a:ext cx="795507" cy="799435"/>
            </a:xfrm>
            <a:custGeom>
              <a:avLst/>
              <a:gdLst>
                <a:gd name="T0" fmla="*/ 160 w 305"/>
                <a:gd name="T1" fmla="*/ 47 h 305"/>
                <a:gd name="T2" fmla="*/ 94 w 305"/>
                <a:gd name="T3" fmla="*/ 47 h 305"/>
                <a:gd name="T4" fmla="*/ 47 w 305"/>
                <a:gd name="T5" fmla="*/ 94 h 305"/>
                <a:gd name="T6" fmla="*/ 47 w 305"/>
                <a:gd name="T7" fmla="*/ 160 h 305"/>
                <a:gd name="T8" fmla="*/ 66 w 305"/>
                <a:gd name="T9" fmla="*/ 189 h 305"/>
                <a:gd name="T10" fmla="*/ 94 w 305"/>
                <a:gd name="T11" fmla="*/ 208 h 305"/>
                <a:gd name="T12" fmla="*/ 160 w 305"/>
                <a:gd name="T13" fmla="*/ 208 h 305"/>
                <a:gd name="T14" fmla="*/ 208 w 305"/>
                <a:gd name="T15" fmla="*/ 160 h 305"/>
                <a:gd name="T16" fmla="*/ 208 w 305"/>
                <a:gd name="T17" fmla="*/ 94 h 305"/>
                <a:gd name="T18" fmla="*/ 234 w 305"/>
                <a:gd name="T19" fmla="*/ 195 h 305"/>
                <a:gd name="T20" fmla="*/ 298 w 305"/>
                <a:gd name="T21" fmla="*/ 259 h 305"/>
                <a:gd name="T22" fmla="*/ 305 w 305"/>
                <a:gd name="T23" fmla="*/ 275 h 305"/>
                <a:gd name="T24" fmla="*/ 291 w 305"/>
                <a:gd name="T25" fmla="*/ 298 h 305"/>
                <a:gd name="T26" fmla="*/ 275 w 305"/>
                <a:gd name="T27" fmla="*/ 305 h 305"/>
                <a:gd name="T28" fmla="*/ 195 w 305"/>
                <a:gd name="T29" fmla="*/ 234 h 305"/>
                <a:gd name="T30" fmla="*/ 38 w 305"/>
                <a:gd name="T31" fmla="*/ 217 h 305"/>
                <a:gd name="T32" fmla="*/ 38 w 305"/>
                <a:gd name="T33" fmla="*/ 38 h 305"/>
                <a:gd name="T34" fmla="*/ 217 w 305"/>
                <a:gd name="T35" fmla="*/ 38 h 305"/>
                <a:gd name="T36" fmla="*/ 234 w 305"/>
                <a:gd name="T37" fmla="*/ 195 h 305"/>
                <a:gd name="T38" fmla="*/ 193 w 305"/>
                <a:gd name="T39" fmla="*/ 226 h 305"/>
                <a:gd name="T40" fmla="*/ 193 w 305"/>
                <a:gd name="T41" fmla="*/ 226 h 305"/>
                <a:gd name="T42" fmla="*/ 193 w 305"/>
                <a:gd name="T43" fmla="*/ 226 h 305"/>
                <a:gd name="T44" fmla="*/ 43 w 305"/>
                <a:gd name="T45" fmla="*/ 211 h 305"/>
                <a:gd name="T46" fmla="*/ 43 w 305"/>
                <a:gd name="T47" fmla="*/ 43 h 305"/>
                <a:gd name="T48" fmla="*/ 211 w 305"/>
                <a:gd name="T49" fmla="*/ 43 h 305"/>
                <a:gd name="T50" fmla="*/ 226 w 305"/>
                <a:gd name="T51" fmla="*/ 193 h 305"/>
                <a:gd name="T52" fmla="*/ 221 w 305"/>
                <a:gd name="T53" fmla="*/ 201 h 305"/>
                <a:gd name="T54" fmla="*/ 293 w 305"/>
                <a:gd name="T55" fmla="*/ 264 h 305"/>
                <a:gd name="T56" fmla="*/ 297 w 305"/>
                <a:gd name="T57" fmla="*/ 275 h 305"/>
                <a:gd name="T58" fmla="*/ 286 w 305"/>
                <a:gd name="T59" fmla="*/ 293 h 305"/>
                <a:gd name="T60" fmla="*/ 275 w 305"/>
                <a:gd name="T61" fmla="*/ 297 h 305"/>
                <a:gd name="T62" fmla="*/ 201 w 305"/>
                <a:gd name="T63" fmla="*/ 230 h 305"/>
                <a:gd name="T64" fmla="*/ 230 w 305"/>
                <a:gd name="T65" fmla="*/ 201 h 305"/>
                <a:gd name="T66" fmla="*/ 195 w 305"/>
                <a:gd name="T67" fmla="*/ 225 h 305"/>
                <a:gd name="T68" fmla="*/ 220 w 305"/>
                <a:gd name="T69" fmla="*/ 201 h 305"/>
                <a:gd name="T70" fmla="*/ 220 w 305"/>
                <a:gd name="T71" fmla="*/ 202 h 305"/>
                <a:gd name="T72" fmla="*/ 219 w 305"/>
                <a:gd name="T73" fmla="*/ 202 h 305"/>
                <a:gd name="T74" fmla="*/ 219 w 305"/>
                <a:gd name="T75" fmla="*/ 203 h 305"/>
                <a:gd name="T76" fmla="*/ 218 w 305"/>
                <a:gd name="T77" fmla="*/ 203 h 305"/>
                <a:gd name="T78" fmla="*/ 218 w 305"/>
                <a:gd name="T79" fmla="*/ 204 h 305"/>
                <a:gd name="T80" fmla="*/ 218 w 305"/>
                <a:gd name="T81" fmla="*/ 204 h 305"/>
                <a:gd name="T82" fmla="*/ 217 w 305"/>
                <a:gd name="T83" fmla="*/ 205 h 305"/>
                <a:gd name="T84" fmla="*/ 217 w 305"/>
                <a:gd name="T85" fmla="*/ 205 h 305"/>
                <a:gd name="T86" fmla="*/ 195 w 305"/>
                <a:gd name="T87" fmla="*/ 225 h 305"/>
                <a:gd name="T88" fmla="*/ 163 w 305"/>
                <a:gd name="T89" fmla="*/ 39 h 305"/>
                <a:gd name="T90" fmla="*/ 194 w 305"/>
                <a:gd name="T91" fmla="*/ 60 h 305"/>
                <a:gd name="T92" fmla="*/ 222 w 305"/>
                <a:gd name="T93" fmla="*/ 127 h 305"/>
                <a:gd name="T94" fmla="*/ 194 w 305"/>
                <a:gd name="T95" fmla="*/ 194 h 305"/>
                <a:gd name="T96" fmla="*/ 127 w 305"/>
                <a:gd name="T97" fmla="*/ 222 h 305"/>
                <a:gd name="T98" fmla="*/ 60 w 305"/>
                <a:gd name="T99" fmla="*/ 194 h 305"/>
                <a:gd name="T100" fmla="*/ 40 w 305"/>
                <a:gd name="T101" fmla="*/ 163 h 305"/>
                <a:gd name="T102" fmla="*/ 40 w 305"/>
                <a:gd name="T103" fmla="*/ 91 h 305"/>
                <a:gd name="T104" fmla="*/ 91 w 305"/>
                <a:gd name="T105" fmla="*/ 39 h 305"/>
                <a:gd name="T106" fmla="*/ 163 w 305"/>
                <a:gd name="T107" fmla="*/ 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5" h="305">
                  <a:moveTo>
                    <a:pt x="189" y="66"/>
                  </a:moveTo>
                  <a:cubicBezTo>
                    <a:pt x="181" y="58"/>
                    <a:pt x="171" y="51"/>
                    <a:pt x="160" y="47"/>
                  </a:cubicBezTo>
                  <a:cubicBezTo>
                    <a:pt x="150" y="42"/>
                    <a:pt x="139" y="40"/>
                    <a:pt x="127" y="40"/>
                  </a:cubicBezTo>
                  <a:cubicBezTo>
                    <a:pt x="115" y="40"/>
                    <a:pt x="104" y="42"/>
                    <a:pt x="94" y="47"/>
                  </a:cubicBezTo>
                  <a:cubicBezTo>
                    <a:pt x="83" y="51"/>
                    <a:pt x="74" y="58"/>
                    <a:pt x="66" y="66"/>
                  </a:cubicBezTo>
                  <a:cubicBezTo>
                    <a:pt x="58" y="74"/>
                    <a:pt x="51" y="83"/>
                    <a:pt x="47" y="94"/>
                  </a:cubicBezTo>
                  <a:cubicBezTo>
                    <a:pt x="42" y="104"/>
                    <a:pt x="40" y="115"/>
                    <a:pt x="40" y="127"/>
                  </a:cubicBezTo>
                  <a:cubicBezTo>
                    <a:pt x="40" y="139"/>
                    <a:pt x="42" y="150"/>
                    <a:pt x="47" y="160"/>
                  </a:cubicBezTo>
                  <a:cubicBezTo>
                    <a:pt x="51" y="171"/>
                    <a:pt x="58" y="181"/>
                    <a:pt x="66" y="189"/>
                  </a:cubicBezTo>
                  <a:cubicBezTo>
                    <a:pt x="66" y="189"/>
                    <a:pt x="66" y="189"/>
                    <a:pt x="66" y="189"/>
                  </a:cubicBezTo>
                  <a:cubicBezTo>
                    <a:pt x="66" y="189"/>
                    <a:pt x="66" y="189"/>
                    <a:pt x="66" y="189"/>
                  </a:cubicBezTo>
                  <a:cubicBezTo>
                    <a:pt x="74" y="197"/>
                    <a:pt x="83" y="203"/>
                    <a:pt x="94" y="208"/>
                  </a:cubicBezTo>
                  <a:cubicBezTo>
                    <a:pt x="104" y="212"/>
                    <a:pt x="115" y="214"/>
                    <a:pt x="127" y="214"/>
                  </a:cubicBezTo>
                  <a:cubicBezTo>
                    <a:pt x="139" y="214"/>
                    <a:pt x="150" y="212"/>
                    <a:pt x="160" y="208"/>
                  </a:cubicBezTo>
                  <a:cubicBezTo>
                    <a:pt x="171" y="203"/>
                    <a:pt x="181" y="197"/>
                    <a:pt x="189" y="189"/>
                  </a:cubicBezTo>
                  <a:cubicBezTo>
                    <a:pt x="197" y="181"/>
                    <a:pt x="203" y="171"/>
                    <a:pt x="208" y="160"/>
                  </a:cubicBezTo>
                  <a:cubicBezTo>
                    <a:pt x="212" y="150"/>
                    <a:pt x="214" y="139"/>
                    <a:pt x="214" y="127"/>
                  </a:cubicBezTo>
                  <a:cubicBezTo>
                    <a:pt x="214" y="115"/>
                    <a:pt x="212" y="104"/>
                    <a:pt x="208" y="94"/>
                  </a:cubicBezTo>
                  <a:cubicBezTo>
                    <a:pt x="203" y="83"/>
                    <a:pt x="197" y="74"/>
                    <a:pt x="189" y="66"/>
                  </a:cubicBezTo>
                  <a:close/>
                  <a:moveTo>
                    <a:pt x="234" y="195"/>
                  </a:moveTo>
                  <a:cubicBezTo>
                    <a:pt x="298" y="258"/>
                    <a:pt x="298" y="258"/>
                    <a:pt x="298" y="258"/>
                  </a:cubicBezTo>
                  <a:cubicBezTo>
                    <a:pt x="298" y="259"/>
                    <a:pt x="298" y="259"/>
                    <a:pt x="298" y="259"/>
                  </a:cubicBezTo>
                  <a:cubicBezTo>
                    <a:pt x="303" y="263"/>
                    <a:pt x="305" y="269"/>
                    <a:pt x="305" y="275"/>
                  </a:cubicBezTo>
                  <a:cubicBezTo>
                    <a:pt x="305" y="275"/>
                    <a:pt x="305" y="275"/>
                    <a:pt x="305" y="275"/>
                  </a:cubicBezTo>
                  <a:cubicBezTo>
                    <a:pt x="305" y="281"/>
                    <a:pt x="303" y="287"/>
                    <a:pt x="298" y="291"/>
                  </a:cubicBezTo>
                  <a:cubicBezTo>
                    <a:pt x="291" y="298"/>
                    <a:pt x="291" y="298"/>
                    <a:pt x="291" y="298"/>
                  </a:cubicBezTo>
                  <a:cubicBezTo>
                    <a:pt x="291" y="298"/>
                    <a:pt x="291" y="298"/>
                    <a:pt x="291" y="298"/>
                  </a:cubicBezTo>
                  <a:cubicBezTo>
                    <a:pt x="287" y="303"/>
                    <a:pt x="281" y="305"/>
                    <a:pt x="275" y="305"/>
                  </a:cubicBezTo>
                  <a:cubicBezTo>
                    <a:pt x="269" y="305"/>
                    <a:pt x="263" y="303"/>
                    <a:pt x="258" y="298"/>
                  </a:cubicBezTo>
                  <a:cubicBezTo>
                    <a:pt x="195" y="234"/>
                    <a:pt x="195" y="234"/>
                    <a:pt x="195" y="234"/>
                  </a:cubicBezTo>
                  <a:cubicBezTo>
                    <a:pt x="175" y="247"/>
                    <a:pt x="152" y="254"/>
                    <a:pt x="127" y="254"/>
                  </a:cubicBezTo>
                  <a:cubicBezTo>
                    <a:pt x="92" y="254"/>
                    <a:pt x="61" y="240"/>
                    <a:pt x="38" y="217"/>
                  </a:cubicBezTo>
                  <a:cubicBezTo>
                    <a:pt x="15" y="194"/>
                    <a:pt x="0" y="162"/>
                    <a:pt x="0" y="127"/>
                  </a:cubicBezTo>
                  <a:cubicBezTo>
                    <a:pt x="0" y="92"/>
                    <a:pt x="15" y="60"/>
                    <a:pt x="38" y="38"/>
                  </a:cubicBezTo>
                  <a:cubicBezTo>
                    <a:pt x="61" y="15"/>
                    <a:pt x="92" y="0"/>
                    <a:pt x="127" y="0"/>
                  </a:cubicBezTo>
                  <a:cubicBezTo>
                    <a:pt x="162" y="0"/>
                    <a:pt x="194" y="15"/>
                    <a:pt x="217" y="38"/>
                  </a:cubicBezTo>
                  <a:cubicBezTo>
                    <a:pt x="240" y="60"/>
                    <a:pt x="254" y="92"/>
                    <a:pt x="254" y="127"/>
                  </a:cubicBezTo>
                  <a:cubicBezTo>
                    <a:pt x="254" y="152"/>
                    <a:pt x="247" y="175"/>
                    <a:pt x="234" y="195"/>
                  </a:cubicBezTo>
                  <a:close/>
                  <a:moveTo>
                    <a:pt x="221" y="201"/>
                  </a:move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74" y="239"/>
                    <a:pt x="151" y="246"/>
                    <a:pt x="127" y="246"/>
                  </a:cubicBezTo>
                  <a:cubicBezTo>
                    <a:pt x="94" y="246"/>
                    <a:pt x="65" y="233"/>
                    <a:pt x="43" y="211"/>
                  </a:cubicBezTo>
                  <a:cubicBezTo>
                    <a:pt x="22" y="190"/>
                    <a:pt x="8" y="160"/>
                    <a:pt x="8" y="127"/>
                  </a:cubicBezTo>
                  <a:cubicBezTo>
                    <a:pt x="8" y="94"/>
                    <a:pt x="22" y="65"/>
                    <a:pt x="43" y="43"/>
                  </a:cubicBezTo>
                  <a:cubicBezTo>
                    <a:pt x="65" y="21"/>
                    <a:pt x="94" y="8"/>
                    <a:pt x="127" y="8"/>
                  </a:cubicBezTo>
                  <a:cubicBezTo>
                    <a:pt x="160" y="8"/>
                    <a:pt x="190" y="21"/>
                    <a:pt x="211" y="43"/>
                  </a:cubicBezTo>
                  <a:cubicBezTo>
                    <a:pt x="233" y="65"/>
                    <a:pt x="246" y="94"/>
                    <a:pt x="246" y="127"/>
                  </a:cubicBezTo>
                  <a:cubicBezTo>
                    <a:pt x="246" y="151"/>
                    <a:pt x="239" y="174"/>
                    <a:pt x="226" y="193"/>
                  </a:cubicBezTo>
                  <a:cubicBezTo>
                    <a:pt x="226" y="193"/>
                    <a:pt x="226" y="193"/>
                    <a:pt x="226" y="193"/>
                  </a:cubicBezTo>
                  <a:cubicBezTo>
                    <a:pt x="224" y="196"/>
                    <a:pt x="223" y="198"/>
                    <a:pt x="221" y="201"/>
                  </a:cubicBezTo>
                  <a:close/>
                  <a:moveTo>
                    <a:pt x="293" y="264"/>
                  </a:moveTo>
                  <a:cubicBezTo>
                    <a:pt x="293" y="264"/>
                    <a:pt x="293" y="264"/>
                    <a:pt x="293" y="264"/>
                  </a:cubicBezTo>
                  <a:cubicBezTo>
                    <a:pt x="296" y="267"/>
                    <a:pt x="297" y="271"/>
                    <a:pt x="297" y="275"/>
                  </a:cubicBezTo>
                  <a:cubicBezTo>
                    <a:pt x="297" y="275"/>
                    <a:pt x="297" y="275"/>
                    <a:pt x="297" y="275"/>
                  </a:cubicBezTo>
                  <a:cubicBezTo>
                    <a:pt x="297" y="279"/>
                    <a:pt x="296" y="283"/>
                    <a:pt x="293" y="286"/>
                  </a:cubicBezTo>
                  <a:cubicBezTo>
                    <a:pt x="286" y="293"/>
                    <a:pt x="286" y="293"/>
                    <a:pt x="286" y="293"/>
                  </a:cubicBezTo>
                  <a:cubicBezTo>
                    <a:pt x="286" y="293"/>
                    <a:pt x="286" y="293"/>
                    <a:pt x="286" y="293"/>
                  </a:cubicBezTo>
                  <a:cubicBezTo>
                    <a:pt x="283" y="296"/>
                    <a:pt x="279" y="297"/>
                    <a:pt x="275" y="297"/>
                  </a:cubicBezTo>
                  <a:cubicBezTo>
                    <a:pt x="271" y="297"/>
                    <a:pt x="267" y="296"/>
                    <a:pt x="264" y="293"/>
                  </a:cubicBezTo>
                  <a:cubicBezTo>
                    <a:pt x="201" y="230"/>
                    <a:pt x="201" y="230"/>
                    <a:pt x="201" y="230"/>
                  </a:cubicBezTo>
                  <a:cubicBezTo>
                    <a:pt x="207" y="226"/>
                    <a:pt x="212" y="221"/>
                    <a:pt x="217" y="217"/>
                  </a:cubicBezTo>
                  <a:cubicBezTo>
                    <a:pt x="222" y="212"/>
                    <a:pt x="226" y="207"/>
                    <a:pt x="230" y="201"/>
                  </a:cubicBezTo>
                  <a:cubicBezTo>
                    <a:pt x="293" y="264"/>
                    <a:pt x="293" y="264"/>
                    <a:pt x="293" y="264"/>
                  </a:cubicBezTo>
                  <a:close/>
                  <a:moveTo>
                    <a:pt x="195" y="225"/>
                  </a:moveTo>
                  <a:cubicBezTo>
                    <a:pt x="221" y="201"/>
                    <a:pt x="221" y="201"/>
                    <a:pt x="221" y="201"/>
                  </a:cubicBezTo>
                  <a:cubicBezTo>
                    <a:pt x="220" y="201"/>
                    <a:pt x="220" y="201"/>
                    <a:pt x="220" y="201"/>
                  </a:cubicBezTo>
                  <a:cubicBezTo>
                    <a:pt x="220" y="201"/>
                    <a:pt x="220" y="201"/>
                    <a:pt x="220" y="201"/>
                  </a:cubicBezTo>
                  <a:cubicBezTo>
                    <a:pt x="220" y="202"/>
                    <a:pt x="220" y="202"/>
                    <a:pt x="220" y="202"/>
                  </a:cubicBezTo>
                  <a:cubicBezTo>
                    <a:pt x="219" y="202"/>
                    <a:pt x="219" y="202"/>
                    <a:pt x="219" y="202"/>
                  </a:cubicBezTo>
                  <a:cubicBezTo>
                    <a:pt x="219" y="202"/>
                    <a:pt x="219" y="202"/>
                    <a:pt x="219" y="202"/>
                  </a:cubicBezTo>
                  <a:cubicBezTo>
                    <a:pt x="219" y="203"/>
                    <a:pt x="219" y="203"/>
                    <a:pt x="219" y="203"/>
                  </a:cubicBezTo>
                  <a:cubicBezTo>
                    <a:pt x="219" y="203"/>
                    <a:pt x="219" y="203"/>
                    <a:pt x="219" y="203"/>
                  </a:cubicBezTo>
                  <a:cubicBezTo>
                    <a:pt x="219" y="203"/>
                    <a:pt x="219" y="203"/>
                    <a:pt x="219" y="203"/>
                  </a:cubicBezTo>
                  <a:cubicBezTo>
                    <a:pt x="218" y="203"/>
                    <a:pt x="218" y="203"/>
                    <a:pt x="218" y="203"/>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7" y="205"/>
                    <a:pt x="217" y="205"/>
                    <a:pt x="217" y="205"/>
                  </a:cubicBezTo>
                  <a:cubicBezTo>
                    <a:pt x="217" y="205"/>
                    <a:pt x="217" y="205"/>
                    <a:pt x="217" y="205"/>
                  </a:cubicBezTo>
                  <a:cubicBezTo>
                    <a:pt x="217" y="205"/>
                    <a:pt x="217" y="205"/>
                    <a:pt x="217" y="205"/>
                  </a:cubicBezTo>
                  <a:cubicBezTo>
                    <a:pt x="215" y="207"/>
                    <a:pt x="213" y="209"/>
                    <a:pt x="211" y="211"/>
                  </a:cubicBezTo>
                  <a:cubicBezTo>
                    <a:pt x="206" y="216"/>
                    <a:pt x="201" y="221"/>
                    <a:pt x="195" y="225"/>
                  </a:cubicBezTo>
                  <a:cubicBezTo>
                    <a:pt x="195" y="225"/>
                    <a:pt x="195" y="225"/>
                    <a:pt x="195" y="225"/>
                  </a:cubicBezTo>
                  <a:close/>
                  <a:moveTo>
                    <a:pt x="163" y="39"/>
                  </a:moveTo>
                  <a:cubicBezTo>
                    <a:pt x="175" y="44"/>
                    <a:pt x="185" y="51"/>
                    <a:pt x="194" y="60"/>
                  </a:cubicBezTo>
                  <a:cubicBezTo>
                    <a:pt x="194" y="60"/>
                    <a:pt x="194" y="60"/>
                    <a:pt x="194" y="60"/>
                  </a:cubicBezTo>
                  <a:cubicBezTo>
                    <a:pt x="203" y="69"/>
                    <a:pt x="210" y="79"/>
                    <a:pt x="215" y="91"/>
                  </a:cubicBezTo>
                  <a:cubicBezTo>
                    <a:pt x="219" y="102"/>
                    <a:pt x="222" y="114"/>
                    <a:pt x="222" y="127"/>
                  </a:cubicBezTo>
                  <a:cubicBezTo>
                    <a:pt x="222" y="140"/>
                    <a:pt x="219" y="152"/>
                    <a:pt x="215" y="163"/>
                  </a:cubicBezTo>
                  <a:cubicBezTo>
                    <a:pt x="210" y="175"/>
                    <a:pt x="203" y="185"/>
                    <a:pt x="194" y="194"/>
                  </a:cubicBezTo>
                  <a:cubicBezTo>
                    <a:pt x="185" y="203"/>
                    <a:pt x="175" y="210"/>
                    <a:pt x="163" y="215"/>
                  </a:cubicBezTo>
                  <a:cubicBezTo>
                    <a:pt x="152" y="219"/>
                    <a:pt x="140" y="222"/>
                    <a:pt x="127" y="222"/>
                  </a:cubicBezTo>
                  <a:cubicBezTo>
                    <a:pt x="114" y="222"/>
                    <a:pt x="102" y="219"/>
                    <a:pt x="91" y="215"/>
                  </a:cubicBezTo>
                  <a:cubicBezTo>
                    <a:pt x="79" y="210"/>
                    <a:pt x="69" y="203"/>
                    <a:pt x="60" y="194"/>
                  </a:cubicBezTo>
                  <a:cubicBezTo>
                    <a:pt x="60" y="194"/>
                    <a:pt x="60" y="194"/>
                    <a:pt x="60" y="194"/>
                  </a:cubicBezTo>
                  <a:cubicBezTo>
                    <a:pt x="51" y="185"/>
                    <a:pt x="44" y="175"/>
                    <a:pt x="40" y="163"/>
                  </a:cubicBezTo>
                  <a:cubicBezTo>
                    <a:pt x="35" y="152"/>
                    <a:pt x="32" y="140"/>
                    <a:pt x="32" y="127"/>
                  </a:cubicBezTo>
                  <a:cubicBezTo>
                    <a:pt x="32" y="114"/>
                    <a:pt x="35" y="102"/>
                    <a:pt x="40" y="91"/>
                  </a:cubicBezTo>
                  <a:cubicBezTo>
                    <a:pt x="44" y="79"/>
                    <a:pt x="51" y="69"/>
                    <a:pt x="60" y="60"/>
                  </a:cubicBezTo>
                  <a:cubicBezTo>
                    <a:pt x="69" y="51"/>
                    <a:pt x="79" y="44"/>
                    <a:pt x="91" y="39"/>
                  </a:cubicBezTo>
                  <a:cubicBezTo>
                    <a:pt x="102" y="35"/>
                    <a:pt x="114" y="32"/>
                    <a:pt x="127" y="32"/>
                  </a:cubicBezTo>
                  <a:cubicBezTo>
                    <a:pt x="140" y="32"/>
                    <a:pt x="152" y="35"/>
                    <a:pt x="163" y="39"/>
                  </a:cubicBezTo>
                  <a:close/>
                </a:path>
              </a:pathLst>
            </a:custGeom>
            <a:ln/>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endParaRPr lang="pl-PL" sz="16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0-#ppt_w/2"/>
                                          </p:val>
                                        </p:tav>
                                        <p:tav tm="100000">
                                          <p:val>
                                            <p:strVal val="#ppt_x"/>
                                          </p:val>
                                        </p:tav>
                                      </p:tavLst>
                                    </p:anim>
                                    <p:anim calcmode="lin" valueType="num">
                                      <p:cBhvr additive="base">
                                        <p:cTn id="11" dur="500" fill="hold"/>
                                        <p:tgtEl>
                                          <p:spTgt spid="4"/>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p:cTn id="2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6">
                                            <p:txEl>
                                              <p:pRg st="0" end="0"/>
                                            </p:txEl>
                                          </p:spTgt>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 calcmode="lin" valueType="num">
                                      <p:cBhvr>
                                        <p:cTn id="28"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6">
                                            <p:txEl>
                                              <p:pRg st="1" end="1"/>
                                            </p:txEl>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7">
                                            <p:txEl>
                                              <p:pRg st="0" end="0"/>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7">
                                            <p:txEl>
                                              <p:pRg st="1" end="1"/>
                                            </p:txEl>
                                          </p:spTgt>
                                        </p:tgtEl>
                                        <p:attrNameLst>
                                          <p:attrName>style.visibility</p:attrName>
                                        </p:attrNameLst>
                                      </p:cBhvr>
                                      <p:to>
                                        <p:strVal val="visible"/>
                                      </p:to>
                                    </p:set>
                                    <p:anim calcmode="lin" valueType="num">
                                      <p:cBhvr>
                                        <p:cTn id="38"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7">
                                            <p:txEl>
                                              <p:pRg st="1" end="1"/>
                                            </p:tx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 calcmode="lin" valueType="num">
                                      <p:cBhvr>
                                        <p:cTn id="4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20">
                                            <p:txEl>
                                              <p:pRg st="0" end="0"/>
                                            </p:txEl>
                                          </p:spTgt>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0">
                                            <p:txEl>
                                              <p:pRg st="1" end="1"/>
                                            </p:txEl>
                                          </p:spTgt>
                                        </p:tgtEl>
                                        <p:attrNameLst>
                                          <p:attrName>style.visibility</p:attrName>
                                        </p:attrNameLst>
                                      </p:cBhvr>
                                      <p:to>
                                        <p:strVal val="visible"/>
                                      </p:to>
                                    </p:set>
                                    <p:anim calcmode="lin" valueType="num">
                                      <p:cBhvr>
                                        <p:cTn id="48" dur="500" fill="hold"/>
                                        <p:tgtEl>
                                          <p:spTgt spid="20">
                                            <p:txEl>
                                              <p:pRg st="1" end="1"/>
                                            </p:txEl>
                                          </p:spTgt>
                                        </p:tgtEl>
                                        <p:attrNameLst>
                                          <p:attrName>ppt_w</p:attrName>
                                        </p:attrNameLst>
                                      </p:cBhvr>
                                      <p:tavLst>
                                        <p:tav tm="0">
                                          <p:val>
                                            <p:fltVal val="0"/>
                                          </p:val>
                                        </p:tav>
                                        <p:tav tm="100000">
                                          <p:val>
                                            <p:strVal val="#ppt_w"/>
                                          </p:val>
                                        </p:tav>
                                      </p:tavLst>
                                    </p:anim>
                                    <p:anim calcmode="lin" valueType="num">
                                      <p:cBhvr>
                                        <p:cTn id="49" dur="500" fill="hold"/>
                                        <p:tgtEl>
                                          <p:spTgt spid="20">
                                            <p:txEl>
                                              <p:pRg st="1" end="1"/>
                                            </p:txEl>
                                          </p:spTgt>
                                        </p:tgtEl>
                                        <p:attrNameLst>
                                          <p:attrName>ppt_h</p:attrName>
                                        </p:attrNameLst>
                                      </p:cBhvr>
                                      <p:tavLst>
                                        <p:tav tm="0">
                                          <p:val>
                                            <p:fltVal val="0"/>
                                          </p:val>
                                        </p:tav>
                                        <p:tav tm="100000">
                                          <p:val>
                                            <p:strVal val="#ppt_h"/>
                                          </p:val>
                                        </p:tav>
                                      </p:tavLst>
                                    </p:anim>
                                    <p:animEffect transition="in" filter="fade">
                                      <p:cBhvr>
                                        <p:cTn id="50" dur="500"/>
                                        <p:tgtEl>
                                          <p:spTgt spid="20">
                                            <p:txEl>
                                              <p:pRg st="1" end="1"/>
                                            </p:txEl>
                                          </p:spTgt>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21">
                                            <p:txEl>
                                              <p:pRg st="0" end="0"/>
                                            </p:txEl>
                                          </p:spTgt>
                                        </p:tgtEl>
                                        <p:attrNameLst>
                                          <p:attrName>style.visibility</p:attrName>
                                        </p:attrNameLst>
                                      </p:cBhvr>
                                      <p:to>
                                        <p:strVal val="visible"/>
                                      </p:to>
                                    </p:set>
                                    <p:anim calcmode="lin" valueType="num">
                                      <p:cBhvr>
                                        <p:cTn id="53"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54" dur="50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55" dur="500"/>
                                        <p:tgtEl>
                                          <p:spTgt spid="21">
                                            <p:txEl>
                                              <p:pRg st="0" end="0"/>
                                            </p:txEl>
                                          </p:spTgt>
                                        </p:tgtEl>
                                      </p:cBhvr>
                                    </p:animEffect>
                                  </p:childTnLst>
                                </p:cTn>
                              </p:par>
                              <p:par>
                                <p:cTn id="56" presetID="2" presetClass="entr" presetSubtype="8" fill="hold" nodeType="with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0-#ppt_w/2"/>
                                          </p:val>
                                        </p:tav>
                                        <p:tav tm="100000">
                                          <p:val>
                                            <p:strVal val="#ppt_x"/>
                                          </p:val>
                                        </p:tav>
                                      </p:tavLst>
                                    </p:anim>
                                    <p:anim calcmode="lin" valueType="num">
                                      <p:cBhvr additive="base">
                                        <p:cTn id="5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tmplLst>
          <p:tmpl lvl="1">
            <p:tnLst>
              <p:par>
                <p:cTn presetID="53" presetClass="entr" presetSubtype="16"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p:cTn dur="500" fill="hold"/>
                        <p:tgtEl>
                          <p:spTgt spid="6"/>
                        </p:tgtEl>
                        <p:attrNameLst>
                          <p:attrName>ppt_w</p:attrName>
                        </p:attrNameLst>
                      </p:cBhvr>
                      <p:tavLst>
                        <p:tav tm="0">
                          <p:val>
                            <p:fltVal val="0"/>
                          </p:val>
                        </p:tav>
                        <p:tav tm="100000">
                          <p:val>
                            <p:strVal val="#ppt_w"/>
                          </p:val>
                        </p:tav>
                      </p:tavLst>
                    </p:anim>
                    <p:anim calcmode="lin" valueType="num">
                      <p:cBhvr>
                        <p:cTn dur="500" fill="hold"/>
                        <p:tgtEl>
                          <p:spTgt spid="6"/>
                        </p:tgtEl>
                        <p:attrNameLst>
                          <p:attrName>ppt_h</p:attrName>
                        </p:attrNameLst>
                      </p:cBhvr>
                      <p:tavLst>
                        <p:tav tm="0">
                          <p:val>
                            <p:fltVal val="0"/>
                          </p:val>
                        </p:tav>
                        <p:tav tm="100000">
                          <p:val>
                            <p:strVal val="#ppt_h"/>
                          </p:val>
                        </p:tav>
                      </p:tavLst>
                    </p:anim>
                    <p:animEffect transition="in" filter="fade">
                      <p:cBhvr>
                        <p:cTn dur="500"/>
                        <p:tgtEl>
                          <p:spTgt spid="6"/>
                        </p:tgtEl>
                      </p:cBhvr>
                    </p:animEffect>
                  </p:childTnLst>
                </p:cTn>
              </p:par>
            </p:tnLst>
          </p:tmpl>
        </p:tmplLst>
      </p:bldP>
      <p:bldP spid="7" grpId="0" build="p">
        <p:tmplLst>
          <p:tmpl lvl="1">
            <p:tnLst>
              <p:par>
                <p:cTn presetID="53" presetClass="entr" presetSubtype="16"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p:cTn dur="500" fill="hold"/>
                        <p:tgtEl>
                          <p:spTgt spid="7"/>
                        </p:tgtEl>
                        <p:attrNameLst>
                          <p:attrName>ppt_w</p:attrName>
                        </p:attrNameLst>
                      </p:cBhvr>
                      <p:tavLst>
                        <p:tav tm="0">
                          <p:val>
                            <p:fltVal val="0"/>
                          </p:val>
                        </p:tav>
                        <p:tav tm="100000">
                          <p:val>
                            <p:strVal val="#ppt_w"/>
                          </p:val>
                        </p:tav>
                      </p:tavLst>
                    </p:anim>
                    <p:anim calcmode="lin" valueType="num">
                      <p:cBhvr>
                        <p:cTn dur="500" fill="hold"/>
                        <p:tgtEl>
                          <p:spTgt spid="7"/>
                        </p:tgtEl>
                        <p:attrNameLst>
                          <p:attrName>ppt_h</p:attrName>
                        </p:attrNameLst>
                      </p:cBhvr>
                      <p:tavLst>
                        <p:tav tm="0">
                          <p:val>
                            <p:fltVal val="0"/>
                          </p:val>
                        </p:tav>
                        <p:tav tm="100000">
                          <p:val>
                            <p:strVal val="#ppt_h"/>
                          </p:val>
                        </p:tav>
                      </p:tavLst>
                    </p:anim>
                    <p:animEffect transition="in" filter="fade">
                      <p:cBhvr>
                        <p:cTn dur="500"/>
                        <p:tgtEl>
                          <p:spTgt spid="7"/>
                        </p:tgtEl>
                      </p:cBhvr>
                    </p:animEffect>
                  </p:childTnLst>
                </p:cTn>
              </p:par>
            </p:tnLst>
          </p:tmpl>
        </p:tmplLst>
      </p:bldP>
      <p:bldP spid="20" grpId="0" build="p">
        <p:tmplLst>
          <p:tmpl lvl="1">
            <p:tnLst>
              <p:par>
                <p:cTn presetID="53" presetClass="entr" presetSubtype="16"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p:cTn dur="500" fill="hold"/>
                        <p:tgtEl>
                          <p:spTgt spid="20"/>
                        </p:tgtEl>
                        <p:attrNameLst>
                          <p:attrName>ppt_w</p:attrName>
                        </p:attrNameLst>
                      </p:cBhvr>
                      <p:tavLst>
                        <p:tav tm="0">
                          <p:val>
                            <p:fltVal val="0"/>
                          </p:val>
                        </p:tav>
                        <p:tav tm="100000">
                          <p:val>
                            <p:strVal val="#ppt_w"/>
                          </p:val>
                        </p:tav>
                      </p:tavLst>
                    </p:anim>
                    <p:anim calcmode="lin" valueType="num">
                      <p:cBhvr>
                        <p:cTn dur="500" fill="hold"/>
                        <p:tgtEl>
                          <p:spTgt spid="20"/>
                        </p:tgtEl>
                        <p:attrNameLst>
                          <p:attrName>ppt_h</p:attrName>
                        </p:attrNameLst>
                      </p:cBhvr>
                      <p:tavLst>
                        <p:tav tm="0">
                          <p:val>
                            <p:fltVal val="0"/>
                          </p:val>
                        </p:tav>
                        <p:tav tm="100000">
                          <p:val>
                            <p:strVal val="#ppt_h"/>
                          </p:val>
                        </p:tav>
                      </p:tavLst>
                    </p:anim>
                    <p:animEffect transition="in" filter="fade">
                      <p:cBhvr>
                        <p:cTn dur="500"/>
                        <p:tgtEl>
                          <p:spTgt spid="20"/>
                        </p:tgtEl>
                      </p:cBhvr>
                    </p:animEffect>
                  </p:childTnLst>
                </p:cTn>
              </p:par>
            </p:tnLst>
          </p:tmpl>
        </p:tmplLst>
      </p:bldP>
      <p:bldP spid="21" grpId="0" build="p">
        <p:tmplLst>
          <p:tmpl lvl="1">
            <p:tnLst>
              <p:par>
                <p:cTn presetID="53" presetClass="entr" presetSubtype="16"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p:cTn dur="500" fill="hold"/>
                        <p:tgtEl>
                          <p:spTgt spid="21"/>
                        </p:tgtEl>
                        <p:attrNameLst>
                          <p:attrName>ppt_w</p:attrName>
                        </p:attrNameLst>
                      </p:cBhvr>
                      <p:tavLst>
                        <p:tav tm="0">
                          <p:val>
                            <p:fltVal val="0"/>
                          </p:val>
                        </p:tav>
                        <p:tav tm="100000">
                          <p:val>
                            <p:strVal val="#ppt_w"/>
                          </p:val>
                        </p:tav>
                      </p:tavLst>
                    </p:anim>
                    <p:anim calcmode="lin" valueType="num">
                      <p:cBhvr>
                        <p:cTn dur="500" fill="hold"/>
                        <p:tgtEl>
                          <p:spTgt spid="21"/>
                        </p:tgtEl>
                        <p:attrNameLst>
                          <p:attrName>ppt_h</p:attrName>
                        </p:attrNameLst>
                      </p:cBhvr>
                      <p:tavLst>
                        <p:tav tm="0">
                          <p:val>
                            <p:fltVal val="0"/>
                          </p:val>
                        </p:tav>
                        <p:tav tm="100000">
                          <p:val>
                            <p:strVal val="#ppt_h"/>
                          </p:val>
                        </p:tav>
                      </p:tavLst>
                    </p:anim>
                    <p:animEffect transition="in" filter="fade">
                      <p:cBhvr>
                        <p:cTn dur="500"/>
                        <p:tgtEl>
                          <p:spTgt spid="21"/>
                        </p:tgtEl>
                      </p:cBhvr>
                    </p:animEffect>
                  </p:childTnLst>
                </p:cTn>
              </p:par>
            </p:tnLst>
          </p:tmpl>
        </p:tmplLst>
      </p:b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Box 4">
            <a:extLst>
              <a:ext uri="{FF2B5EF4-FFF2-40B4-BE49-F238E27FC236}">
                <a16:creationId xmlns:a16="http://schemas.microsoft.com/office/drawing/2014/main" id="{412DCD39-22E5-4636-9A3E-EDC210F846F1}"/>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
        <p:nvSpPr>
          <p:cNvPr id="5" name="Prostokąt 4">
            <a:extLst>
              <a:ext uri="{FF2B5EF4-FFF2-40B4-BE49-F238E27FC236}">
                <a16:creationId xmlns:a16="http://schemas.microsoft.com/office/drawing/2014/main" id="{80336954-3834-4BF9-83A1-DFBE76A72327}"/>
              </a:ext>
            </a:extLst>
          </p:cNvPr>
          <p:cNvSpPr/>
          <p:nvPr/>
        </p:nvSpPr>
        <p:spPr>
          <a:xfrm>
            <a:off x="971550" y="1916113"/>
            <a:ext cx="5495925" cy="1143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a:p>
        </p:txBody>
      </p:sp>
      <p:sp>
        <p:nvSpPr>
          <p:cNvPr id="6" name="Symbol zastępczy tekstu 24">
            <a:extLst>
              <a:ext uri="{FF2B5EF4-FFF2-40B4-BE49-F238E27FC236}">
                <a16:creationId xmlns:a16="http://schemas.microsoft.com/office/drawing/2014/main" id="{0CCF429B-0E68-44ED-B1F2-CD50ECE88D7A}"/>
              </a:ext>
            </a:extLst>
          </p:cNvPr>
          <p:cNvSpPr txBox="1">
            <a:spLocks/>
          </p:cNvSpPr>
          <p:nvPr/>
        </p:nvSpPr>
        <p:spPr bwMode="auto">
          <a:xfrm>
            <a:off x="2339975" y="3213100"/>
            <a:ext cx="1655763"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8775" indent="-358775">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Calibri" panose="020F0502020204030204" pitchFamily="34" charset="0"/>
              <a:buAutoNum type="arabicPeriod"/>
            </a:pPr>
            <a:r>
              <a:rPr lang="pl-PL" altLang="pl-PL" sz="1200"/>
              <a:t>Ocena podmiotowa  – pierwszy  etap</a:t>
            </a:r>
          </a:p>
          <a:p>
            <a:pPr eaLnBrk="1" hangingPunct="1">
              <a:lnSpc>
                <a:spcPct val="90000"/>
              </a:lnSpc>
              <a:spcBef>
                <a:spcPts val="1000"/>
              </a:spcBef>
              <a:buFont typeface="Calibri" panose="020F0502020204030204" pitchFamily="34" charset="0"/>
              <a:buAutoNum type="arabicPeriod"/>
            </a:pPr>
            <a:r>
              <a:rPr lang="pl-PL" altLang="pl-PL" sz="1200"/>
              <a:t>Weryfikacja oświadczeń podmiotowych wykonawcy, którego oferta została oceniona jako najkorzystniejsza</a:t>
            </a:r>
          </a:p>
        </p:txBody>
      </p:sp>
      <p:sp>
        <p:nvSpPr>
          <p:cNvPr id="7" name="Symbol zastępczy tekstu 24">
            <a:extLst>
              <a:ext uri="{FF2B5EF4-FFF2-40B4-BE49-F238E27FC236}">
                <a16:creationId xmlns:a16="http://schemas.microsoft.com/office/drawing/2014/main" id="{E8268FF7-23CD-4BC0-A65E-1EFF1C42E012}"/>
              </a:ext>
            </a:extLst>
          </p:cNvPr>
          <p:cNvSpPr txBox="1">
            <a:spLocks/>
          </p:cNvSpPr>
          <p:nvPr/>
        </p:nvSpPr>
        <p:spPr bwMode="auto">
          <a:xfrm>
            <a:off x="684213" y="3213100"/>
            <a:ext cx="1655762"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Ocena przedmiotowa</a:t>
            </a:r>
          </a:p>
          <a:p>
            <a:pPr eaLnBrk="1" hangingPunct="1">
              <a:lnSpc>
                <a:spcPct val="90000"/>
              </a:lnSpc>
              <a:spcBef>
                <a:spcPts val="1000"/>
              </a:spcBef>
              <a:buFont typeface="Arial" panose="020B0604020202020204" pitchFamily="34" charset="0"/>
              <a:buAutoNum type="arabicPeriod" startAt="2"/>
            </a:pPr>
            <a:r>
              <a:rPr lang="pl-PL" altLang="pl-PL" sz="1200"/>
              <a:t>Weryfikacja przesłanek wskazanych w art. 87-90 wobec wszystkich ofert</a:t>
            </a:r>
          </a:p>
        </p:txBody>
      </p:sp>
      <p:grpSp>
        <p:nvGrpSpPr>
          <p:cNvPr id="2" name="Grupa 83">
            <a:extLst>
              <a:ext uri="{FF2B5EF4-FFF2-40B4-BE49-F238E27FC236}">
                <a16:creationId xmlns:a16="http://schemas.microsoft.com/office/drawing/2014/main" id="{8A6669F9-4388-485E-80D9-79AEE1099A6A}"/>
              </a:ext>
            </a:extLst>
          </p:cNvPr>
          <p:cNvGrpSpPr>
            <a:grpSpLocks/>
          </p:cNvGrpSpPr>
          <p:nvPr/>
        </p:nvGrpSpPr>
        <p:grpSpPr bwMode="auto">
          <a:xfrm>
            <a:off x="971550" y="2060575"/>
            <a:ext cx="1012825" cy="722313"/>
            <a:chOff x="4965604" y="2237939"/>
            <a:chExt cx="2246654" cy="1219932"/>
          </a:xfrm>
        </p:grpSpPr>
        <p:sp>
          <p:nvSpPr>
            <p:cNvPr id="9" name="Strzałka: pagon 17">
              <a:extLst>
                <a:ext uri="{FF2B5EF4-FFF2-40B4-BE49-F238E27FC236}">
                  <a16:creationId xmlns:a16="http://schemas.microsoft.com/office/drawing/2014/main" id="{738A3913-9ECD-4424-B3F2-3F95B0B16F3A}"/>
                </a:ext>
              </a:extLst>
            </p:cNvPr>
            <p:cNvSpPr/>
            <p:nvPr/>
          </p:nvSpPr>
          <p:spPr>
            <a:xfrm>
              <a:off x="496560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2181" name="Freeform 5">
              <a:extLst>
                <a:ext uri="{FF2B5EF4-FFF2-40B4-BE49-F238E27FC236}">
                  <a16:creationId xmlns:a16="http://schemas.microsoft.com/office/drawing/2014/main" id="{56082BA7-73EA-4126-89EA-6D40CDDA7B85}"/>
                </a:ext>
              </a:extLst>
            </p:cNvPr>
            <p:cNvSpPr>
              <a:spLocks noEditPoints="1"/>
            </p:cNvSpPr>
            <p:nvPr/>
          </p:nvSpPr>
          <p:spPr bwMode="auto">
            <a:xfrm>
              <a:off x="5787434" y="2452458"/>
              <a:ext cx="602994" cy="790895"/>
            </a:xfrm>
            <a:custGeom>
              <a:avLst/>
              <a:gdLst>
                <a:gd name="T0" fmla="*/ 2147483646 w 257"/>
                <a:gd name="T1" fmla="*/ 0 h 338"/>
                <a:gd name="T2" fmla="*/ 2147483646 w 257"/>
                <a:gd name="T3" fmla="*/ 2147483646 h 338"/>
                <a:gd name="T4" fmla="*/ 2147483646 w 257"/>
                <a:gd name="T5" fmla="*/ 2147483646 h 338"/>
                <a:gd name="T6" fmla="*/ 2147483646 w 257"/>
                <a:gd name="T7" fmla="*/ 2147483646 h 338"/>
                <a:gd name="T8" fmla="*/ 2147483646 w 257"/>
                <a:gd name="T9" fmla="*/ 2147483646 h 338"/>
                <a:gd name="T10" fmla="*/ 2147483646 w 257"/>
                <a:gd name="T11" fmla="*/ 2147483646 h 338"/>
                <a:gd name="T12" fmla="*/ 2147483646 w 257"/>
                <a:gd name="T13" fmla="*/ 2147483646 h 338"/>
                <a:gd name="T14" fmla="*/ 0 w 257"/>
                <a:gd name="T15" fmla="*/ 2147483646 h 338"/>
                <a:gd name="T16" fmla="*/ 0 w 257"/>
                <a:gd name="T17" fmla="*/ 2147483646 h 338"/>
                <a:gd name="T18" fmla="*/ 2147483646 w 257"/>
                <a:gd name="T19" fmla="*/ 2147483646 h 338"/>
                <a:gd name="T20" fmla="*/ 2147483646 w 257"/>
                <a:gd name="T21" fmla="*/ 0 h 338"/>
                <a:gd name="T22" fmla="*/ 2147483646 w 257"/>
                <a:gd name="T23" fmla="*/ 0 h 338"/>
                <a:gd name="T24" fmla="*/ 2147483646 w 257"/>
                <a:gd name="T25" fmla="*/ 2147483646 h 338"/>
                <a:gd name="T26" fmla="*/ 2147483646 w 257"/>
                <a:gd name="T27" fmla="*/ 2147483646 h 338"/>
                <a:gd name="T28" fmla="*/ 2147483646 w 257"/>
                <a:gd name="T29" fmla="*/ 2147483646 h 338"/>
                <a:gd name="T30" fmla="*/ 2147483646 w 257"/>
                <a:gd name="T31" fmla="*/ 2147483646 h 338"/>
                <a:gd name="T32" fmla="*/ 2147483646 w 257"/>
                <a:gd name="T33" fmla="*/ 2147483646 h 338"/>
                <a:gd name="T34" fmla="*/ 2147483646 w 257"/>
                <a:gd name="T35" fmla="*/ 2147483646 h 338"/>
                <a:gd name="T36" fmla="*/ 2147483646 w 257"/>
                <a:gd name="T37" fmla="*/ 2147483646 h 338"/>
                <a:gd name="T38" fmla="*/ 2147483646 w 257"/>
                <a:gd name="T39" fmla="*/ 2147483646 h 338"/>
                <a:gd name="T40" fmla="*/ 2147483646 w 257"/>
                <a:gd name="T41" fmla="*/ 2147483646 h 338"/>
                <a:gd name="T42" fmla="*/ 2147483646 w 257"/>
                <a:gd name="T43" fmla="*/ 2147483646 h 338"/>
                <a:gd name="T44" fmla="*/ 2147483646 w 257"/>
                <a:gd name="T45" fmla="*/ 2147483646 h 338"/>
                <a:gd name="T46" fmla="*/ 2147483646 w 257"/>
                <a:gd name="T47" fmla="*/ 2147483646 h 338"/>
                <a:gd name="T48" fmla="*/ 2147483646 w 257"/>
                <a:gd name="T49" fmla="*/ 2147483646 h 338"/>
                <a:gd name="T50" fmla="*/ 2147483646 w 257"/>
                <a:gd name="T51" fmla="*/ 2147483646 h 338"/>
                <a:gd name="T52" fmla="*/ 2147483646 w 257"/>
                <a:gd name="T53" fmla="*/ 2147483646 h 338"/>
                <a:gd name="T54" fmla="*/ 2147483646 w 257"/>
                <a:gd name="T55" fmla="*/ 2147483646 h 338"/>
                <a:gd name="T56" fmla="*/ 2147483646 w 257"/>
                <a:gd name="T57" fmla="*/ 2147483646 h 338"/>
                <a:gd name="T58" fmla="*/ 2147483646 w 257"/>
                <a:gd name="T59" fmla="*/ 2147483646 h 338"/>
                <a:gd name="T60" fmla="*/ 2147483646 w 257"/>
                <a:gd name="T61" fmla="*/ 2147483646 h 338"/>
                <a:gd name="T62" fmla="*/ 2147483646 w 257"/>
                <a:gd name="T63" fmla="*/ 2147483646 h 338"/>
                <a:gd name="T64" fmla="*/ 2147483646 w 257"/>
                <a:gd name="T65" fmla="*/ 2147483646 h 338"/>
                <a:gd name="T66" fmla="*/ 2147483646 w 257"/>
                <a:gd name="T67" fmla="*/ 2147483646 h 338"/>
                <a:gd name="T68" fmla="*/ 2147483646 w 257"/>
                <a:gd name="T69" fmla="*/ 2147483646 h 338"/>
                <a:gd name="T70" fmla="*/ 2147483646 w 257"/>
                <a:gd name="T71" fmla="*/ 2147483646 h 338"/>
                <a:gd name="T72" fmla="*/ 2147483646 w 257"/>
                <a:gd name="T73" fmla="*/ 2147483646 h 338"/>
                <a:gd name="T74" fmla="*/ 2147483646 w 257"/>
                <a:gd name="T75" fmla="*/ 2147483646 h 338"/>
                <a:gd name="T76" fmla="*/ 2147483646 w 257"/>
                <a:gd name="T77" fmla="*/ 2147483646 h 338"/>
                <a:gd name="T78" fmla="*/ 2147483646 w 257"/>
                <a:gd name="T79" fmla="*/ 2147483646 h 338"/>
                <a:gd name="T80" fmla="*/ 2147483646 w 257"/>
                <a:gd name="T81" fmla="*/ 2147483646 h 338"/>
                <a:gd name="T82" fmla="*/ 2147483646 w 257"/>
                <a:gd name="T83" fmla="*/ 2147483646 h 338"/>
                <a:gd name="T84" fmla="*/ 2147483646 w 257"/>
                <a:gd name="T85" fmla="*/ 2147483646 h 338"/>
                <a:gd name="T86" fmla="*/ 2147483646 w 257"/>
                <a:gd name="T87" fmla="*/ 2147483646 h 338"/>
                <a:gd name="T88" fmla="*/ 2147483646 w 257"/>
                <a:gd name="T89" fmla="*/ 2147483646 h 338"/>
                <a:gd name="T90" fmla="*/ 2147483646 w 257"/>
                <a:gd name="T91" fmla="*/ 2147483646 h 338"/>
                <a:gd name="T92" fmla="*/ 2147483646 w 257"/>
                <a:gd name="T93" fmla="*/ 2147483646 h 338"/>
                <a:gd name="T94" fmla="*/ 2147483646 w 257"/>
                <a:gd name="T95" fmla="*/ 2147483646 h 338"/>
                <a:gd name="T96" fmla="*/ 2147483646 w 257"/>
                <a:gd name="T97" fmla="*/ 2147483646 h 338"/>
                <a:gd name="T98" fmla="*/ 2147483646 w 257"/>
                <a:gd name="T99" fmla="*/ 2147483646 h 338"/>
                <a:gd name="T100" fmla="*/ 2147483646 w 257"/>
                <a:gd name="T101" fmla="*/ 2147483646 h 338"/>
                <a:gd name="T102" fmla="*/ 2147483646 w 257"/>
                <a:gd name="T103" fmla="*/ 2147483646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57"/>
                <a:gd name="T157" fmla="*/ 0 h 338"/>
                <a:gd name="T158" fmla="*/ 257 w 257"/>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57" h="338">
                  <a:moveTo>
                    <a:pt x="24" y="0"/>
                  </a:moveTo>
                  <a:cubicBezTo>
                    <a:pt x="166" y="0"/>
                    <a:pt x="166" y="0"/>
                    <a:pt x="166" y="0"/>
                  </a:cubicBezTo>
                  <a:cubicBezTo>
                    <a:pt x="166" y="0"/>
                    <a:pt x="166" y="0"/>
                    <a:pt x="166" y="0"/>
                  </a:cubicBezTo>
                  <a:cubicBezTo>
                    <a:pt x="168" y="0"/>
                    <a:pt x="169" y="1"/>
                    <a:pt x="170" y="2"/>
                  </a:cubicBezTo>
                  <a:cubicBezTo>
                    <a:pt x="256" y="88"/>
                    <a:pt x="256" y="88"/>
                    <a:pt x="256" y="88"/>
                  </a:cubicBezTo>
                  <a:cubicBezTo>
                    <a:pt x="256" y="89"/>
                    <a:pt x="257" y="90"/>
                    <a:pt x="257" y="91"/>
                  </a:cubicBezTo>
                  <a:cubicBezTo>
                    <a:pt x="257" y="91"/>
                    <a:pt x="257" y="91"/>
                    <a:pt x="257" y="91"/>
                  </a:cubicBezTo>
                  <a:cubicBezTo>
                    <a:pt x="257" y="314"/>
                    <a:pt x="257" y="314"/>
                    <a:pt x="257" y="314"/>
                  </a:cubicBezTo>
                  <a:cubicBezTo>
                    <a:pt x="257" y="321"/>
                    <a:pt x="254" y="327"/>
                    <a:pt x="250" y="331"/>
                  </a:cubicBezTo>
                  <a:cubicBezTo>
                    <a:pt x="245" y="336"/>
                    <a:pt x="239" y="338"/>
                    <a:pt x="232" y="338"/>
                  </a:cubicBezTo>
                  <a:cubicBezTo>
                    <a:pt x="24" y="338"/>
                    <a:pt x="24" y="338"/>
                    <a:pt x="24" y="338"/>
                  </a:cubicBezTo>
                  <a:cubicBezTo>
                    <a:pt x="24" y="338"/>
                    <a:pt x="24" y="338"/>
                    <a:pt x="24" y="338"/>
                  </a:cubicBezTo>
                  <a:cubicBezTo>
                    <a:pt x="24" y="338"/>
                    <a:pt x="24" y="338"/>
                    <a:pt x="24" y="338"/>
                  </a:cubicBezTo>
                  <a:cubicBezTo>
                    <a:pt x="18" y="338"/>
                    <a:pt x="12" y="336"/>
                    <a:pt x="7" y="331"/>
                  </a:cubicBezTo>
                  <a:cubicBezTo>
                    <a:pt x="3" y="327"/>
                    <a:pt x="0" y="321"/>
                    <a:pt x="0" y="314"/>
                  </a:cubicBezTo>
                  <a:cubicBezTo>
                    <a:pt x="0" y="314"/>
                    <a:pt x="0" y="314"/>
                    <a:pt x="0" y="314"/>
                  </a:cubicBezTo>
                  <a:cubicBezTo>
                    <a:pt x="0" y="314"/>
                    <a:pt x="0" y="314"/>
                    <a:pt x="0" y="314"/>
                  </a:cubicBezTo>
                  <a:cubicBezTo>
                    <a:pt x="0" y="25"/>
                    <a:pt x="0" y="25"/>
                    <a:pt x="0" y="25"/>
                  </a:cubicBezTo>
                  <a:cubicBezTo>
                    <a:pt x="0" y="25"/>
                    <a:pt x="0" y="25"/>
                    <a:pt x="0" y="25"/>
                  </a:cubicBezTo>
                  <a:cubicBezTo>
                    <a:pt x="0" y="18"/>
                    <a:pt x="3" y="12"/>
                    <a:pt x="7" y="8"/>
                  </a:cubicBezTo>
                  <a:cubicBezTo>
                    <a:pt x="12" y="3"/>
                    <a:pt x="18" y="0"/>
                    <a:pt x="24" y="0"/>
                  </a:cubicBezTo>
                  <a:cubicBezTo>
                    <a:pt x="24" y="0"/>
                    <a:pt x="24" y="0"/>
                    <a:pt x="24" y="0"/>
                  </a:cubicBezTo>
                  <a:cubicBezTo>
                    <a:pt x="24" y="0"/>
                    <a:pt x="24" y="0"/>
                    <a:pt x="24" y="0"/>
                  </a:cubicBezTo>
                  <a:cubicBezTo>
                    <a:pt x="24" y="0"/>
                    <a:pt x="24" y="0"/>
                    <a:pt x="24" y="0"/>
                  </a:cubicBezTo>
                  <a:close/>
                  <a:moveTo>
                    <a:pt x="47" y="216"/>
                  </a:moveTo>
                  <a:cubicBezTo>
                    <a:pt x="168" y="216"/>
                    <a:pt x="168" y="216"/>
                    <a:pt x="168" y="216"/>
                  </a:cubicBezTo>
                  <a:cubicBezTo>
                    <a:pt x="171" y="216"/>
                    <a:pt x="172" y="214"/>
                    <a:pt x="172" y="212"/>
                  </a:cubicBezTo>
                  <a:cubicBezTo>
                    <a:pt x="172" y="210"/>
                    <a:pt x="171" y="208"/>
                    <a:pt x="168" y="208"/>
                  </a:cubicBezTo>
                  <a:cubicBezTo>
                    <a:pt x="47" y="208"/>
                    <a:pt x="47" y="208"/>
                    <a:pt x="47" y="208"/>
                  </a:cubicBezTo>
                  <a:cubicBezTo>
                    <a:pt x="45" y="208"/>
                    <a:pt x="43" y="210"/>
                    <a:pt x="43" y="212"/>
                  </a:cubicBezTo>
                  <a:cubicBezTo>
                    <a:pt x="43" y="214"/>
                    <a:pt x="45" y="216"/>
                    <a:pt x="47" y="216"/>
                  </a:cubicBezTo>
                  <a:close/>
                  <a:moveTo>
                    <a:pt x="47" y="171"/>
                  </a:moveTo>
                  <a:cubicBezTo>
                    <a:pt x="201" y="171"/>
                    <a:pt x="201" y="171"/>
                    <a:pt x="201" y="171"/>
                  </a:cubicBezTo>
                  <a:cubicBezTo>
                    <a:pt x="203" y="171"/>
                    <a:pt x="205" y="169"/>
                    <a:pt x="205" y="167"/>
                  </a:cubicBezTo>
                  <a:cubicBezTo>
                    <a:pt x="205" y="165"/>
                    <a:pt x="203" y="163"/>
                    <a:pt x="201" y="163"/>
                  </a:cubicBezTo>
                  <a:cubicBezTo>
                    <a:pt x="47" y="163"/>
                    <a:pt x="47" y="163"/>
                    <a:pt x="47" y="163"/>
                  </a:cubicBezTo>
                  <a:cubicBezTo>
                    <a:pt x="45" y="163"/>
                    <a:pt x="43" y="165"/>
                    <a:pt x="43" y="167"/>
                  </a:cubicBezTo>
                  <a:cubicBezTo>
                    <a:pt x="43" y="169"/>
                    <a:pt x="45" y="171"/>
                    <a:pt x="47" y="171"/>
                  </a:cubicBezTo>
                  <a:close/>
                  <a:moveTo>
                    <a:pt x="47" y="129"/>
                  </a:moveTo>
                  <a:cubicBezTo>
                    <a:pt x="190" y="129"/>
                    <a:pt x="190" y="129"/>
                    <a:pt x="190" y="129"/>
                  </a:cubicBezTo>
                  <a:cubicBezTo>
                    <a:pt x="192" y="129"/>
                    <a:pt x="194" y="127"/>
                    <a:pt x="194" y="125"/>
                  </a:cubicBezTo>
                  <a:cubicBezTo>
                    <a:pt x="194" y="122"/>
                    <a:pt x="192" y="120"/>
                    <a:pt x="190" y="120"/>
                  </a:cubicBezTo>
                  <a:cubicBezTo>
                    <a:pt x="47" y="120"/>
                    <a:pt x="47" y="120"/>
                    <a:pt x="47" y="120"/>
                  </a:cubicBezTo>
                  <a:cubicBezTo>
                    <a:pt x="45" y="120"/>
                    <a:pt x="43" y="122"/>
                    <a:pt x="43" y="125"/>
                  </a:cubicBezTo>
                  <a:cubicBezTo>
                    <a:pt x="43" y="127"/>
                    <a:pt x="45" y="129"/>
                    <a:pt x="47" y="129"/>
                  </a:cubicBezTo>
                  <a:close/>
                  <a:moveTo>
                    <a:pt x="195" y="230"/>
                  </a:moveTo>
                  <a:cubicBezTo>
                    <a:pt x="188" y="230"/>
                    <a:pt x="182" y="233"/>
                    <a:pt x="177" y="238"/>
                  </a:cubicBezTo>
                  <a:cubicBezTo>
                    <a:pt x="177" y="238"/>
                    <a:pt x="177" y="238"/>
                    <a:pt x="177" y="238"/>
                  </a:cubicBezTo>
                  <a:cubicBezTo>
                    <a:pt x="173" y="242"/>
                    <a:pt x="170" y="248"/>
                    <a:pt x="170" y="255"/>
                  </a:cubicBezTo>
                  <a:cubicBezTo>
                    <a:pt x="170" y="262"/>
                    <a:pt x="173" y="268"/>
                    <a:pt x="177" y="272"/>
                  </a:cubicBezTo>
                  <a:cubicBezTo>
                    <a:pt x="182" y="277"/>
                    <a:pt x="188" y="279"/>
                    <a:pt x="195" y="279"/>
                  </a:cubicBezTo>
                  <a:cubicBezTo>
                    <a:pt x="201" y="279"/>
                    <a:pt x="207" y="277"/>
                    <a:pt x="212" y="272"/>
                  </a:cubicBezTo>
                  <a:cubicBezTo>
                    <a:pt x="212" y="272"/>
                    <a:pt x="212" y="272"/>
                    <a:pt x="212" y="272"/>
                  </a:cubicBezTo>
                  <a:cubicBezTo>
                    <a:pt x="212" y="272"/>
                    <a:pt x="212" y="272"/>
                    <a:pt x="212" y="272"/>
                  </a:cubicBezTo>
                  <a:cubicBezTo>
                    <a:pt x="216" y="268"/>
                    <a:pt x="219" y="262"/>
                    <a:pt x="219" y="255"/>
                  </a:cubicBezTo>
                  <a:cubicBezTo>
                    <a:pt x="219" y="248"/>
                    <a:pt x="216" y="242"/>
                    <a:pt x="212" y="238"/>
                  </a:cubicBezTo>
                  <a:cubicBezTo>
                    <a:pt x="212" y="238"/>
                    <a:pt x="212" y="238"/>
                    <a:pt x="212" y="238"/>
                  </a:cubicBezTo>
                  <a:cubicBezTo>
                    <a:pt x="207" y="233"/>
                    <a:pt x="201" y="230"/>
                    <a:pt x="195" y="230"/>
                  </a:cubicBezTo>
                  <a:close/>
                  <a:moveTo>
                    <a:pt x="172" y="232"/>
                  </a:moveTo>
                  <a:cubicBezTo>
                    <a:pt x="171" y="232"/>
                    <a:pt x="171" y="232"/>
                    <a:pt x="171" y="232"/>
                  </a:cubicBezTo>
                  <a:cubicBezTo>
                    <a:pt x="166" y="238"/>
                    <a:pt x="162" y="246"/>
                    <a:pt x="162" y="255"/>
                  </a:cubicBezTo>
                  <a:cubicBezTo>
                    <a:pt x="162" y="264"/>
                    <a:pt x="166" y="272"/>
                    <a:pt x="172" y="278"/>
                  </a:cubicBezTo>
                  <a:cubicBezTo>
                    <a:pt x="177" y="284"/>
                    <a:pt x="186" y="287"/>
                    <a:pt x="195" y="287"/>
                  </a:cubicBezTo>
                  <a:cubicBezTo>
                    <a:pt x="204" y="287"/>
                    <a:pt x="212" y="284"/>
                    <a:pt x="218" y="278"/>
                  </a:cubicBezTo>
                  <a:cubicBezTo>
                    <a:pt x="218" y="278"/>
                    <a:pt x="218" y="278"/>
                    <a:pt x="218" y="278"/>
                  </a:cubicBezTo>
                  <a:cubicBezTo>
                    <a:pt x="224" y="272"/>
                    <a:pt x="227" y="264"/>
                    <a:pt x="227" y="255"/>
                  </a:cubicBezTo>
                  <a:cubicBezTo>
                    <a:pt x="227" y="246"/>
                    <a:pt x="224" y="238"/>
                    <a:pt x="218" y="232"/>
                  </a:cubicBezTo>
                  <a:cubicBezTo>
                    <a:pt x="218" y="232"/>
                    <a:pt x="218" y="232"/>
                    <a:pt x="218" y="232"/>
                  </a:cubicBezTo>
                  <a:cubicBezTo>
                    <a:pt x="218" y="232"/>
                    <a:pt x="218" y="232"/>
                    <a:pt x="218" y="232"/>
                  </a:cubicBezTo>
                  <a:cubicBezTo>
                    <a:pt x="218" y="232"/>
                    <a:pt x="218" y="232"/>
                    <a:pt x="218" y="232"/>
                  </a:cubicBezTo>
                  <a:cubicBezTo>
                    <a:pt x="212" y="226"/>
                    <a:pt x="204" y="222"/>
                    <a:pt x="195" y="222"/>
                  </a:cubicBezTo>
                  <a:cubicBezTo>
                    <a:pt x="186" y="222"/>
                    <a:pt x="177" y="226"/>
                    <a:pt x="172" y="232"/>
                  </a:cubicBezTo>
                  <a:close/>
                  <a:moveTo>
                    <a:pt x="249" y="95"/>
                  </a:moveTo>
                  <a:cubicBezTo>
                    <a:pt x="187" y="95"/>
                    <a:pt x="187" y="95"/>
                    <a:pt x="187" y="95"/>
                  </a:cubicBezTo>
                  <a:cubicBezTo>
                    <a:pt x="180" y="95"/>
                    <a:pt x="174" y="92"/>
                    <a:pt x="170" y="88"/>
                  </a:cubicBezTo>
                  <a:cubicBezTo>
                    <a:pt x="170" y="88"/>
                    <a:pt x="170" y="88"/>
                    <a:pt x="170" y="88"/>
                  </a:cubicBezTo>
                  <a:cubicBezTo>
                    <a:pt x="170" y="88"/>
                    <a:pt x="170" y="88"/>
                    <a:pt x="170" y="88"/>
                  </a:cubicBezTo>
                  <a:cubicBezTo>
                    <a:pt x="170" y="88"/>
                    <a:pt x="170" y="88"/>
                    <a:pt x="170" y="88"/>
                  </a:cubicBezTo>
                  <a:cubicBezTo>
                    <a:pt x="165" y="83"/>
                    <a:pt x="162" y="77"/>
                    <a:pt x="162" y="71"/>
                  </a:cubicBezTo>
                  <a:cubicBezTo>
                    <a:pt x="162" y="8"/>
                    <a:pt x="162" y="8"/>
                    <a:pt x="162" y="8"/>
                  </a:cubicBezTo>
                  <a:cubicBezTo>
                    <a:pt x="24" y="8"/>
                    <a:pt x="24" y="8"/>
                    <a:pt x="24" y="8"/>
                  </a:cubicBezTo>
                  <a:cubicBezTo>
                    <a:pt x="24" y="8"/>
                    <a:pt x="24" y="8"/>
                    <a:pt x="24" y="8"/>
                  </a:cubicBezTo>
                  <a:cubicBezTo>
                    <a:pt x="24" y="8"/>
                    <a:pt x="24" y="8"/>
                    <a:pt x="24" y="8"/>
                  </a:cubicBezTo>
                  <a:cubicBezTo>
                    <a:pt x="24" y="8"/>
                    <a:pt x="24" y="8"/>
                    <a:pt x="24" y="8"/>
                  </a:cubicBezTo>
                  <a:cubicBezTo>
                    <a:pt x="20" y="8"/>
                    <a:pt x="16" y="10"/>
                    <a:pt x="13" y="13"/>
                  </a:cubicBezTo>
                  <a:cubicBezTo>
                    <a:pt x="10" y="16"/>
                    <a:pt x="8" y="20"/>
                    <a:pt x="8" y="25"/>
                  </a:cubicBezTo>
                  <a:cubicBezTo>
                    <a:pt x="8" y="25"/>
                    <a:pt x="8" y="25"/>
                    <a:pt x="8" y="25"/>
                  </a:cubicBezTo>
                  <a:cubicBezTo>
                    <a:pt x="8" y="314"/>
                    <a:pt x="8" y="314"/>
                    <a:pt x="8" y="314"/>
                  </a:cubicBezTo>
                  <a:cubicBezTo>
                    <a:pt x="8" y="314"/>
                    <a:pt x="8" y="314"/>
                    <a:pt x="8" y="314"/>
                  </a:cubicBezTo>
                  <a:cubicBezTo>
                    <a:pt x="8" y="314"/>
                    <a:pt x="8" y="314"/>
                    <a:pt x="8" y="314"/>
                  </a:cubicBezTo>
                  <a:cubicBezTo>
                    <a:pt x="8" y="318"/>
                    <a:pt x="10" y="322"/>
                    <a:pt x="13" y="325"/>
                  </a:cubicBezTo>
                  <a:cubicBezTo>
                    <a:pt x="16" y="328"/>
                    <a:pt x="20" y="330"/>
                    <a:pt x="24" y="330"/>
                  </a:cubicBezTo>
                  <a:cubicBezTo>
                    <a:pt x="24" y="330"/>
                    <a:pt x="24" y="330"/>
                    <a:pt x="24" y="330"/>
                  </a:cubicBezTo>
                  <a:cubicBezTo>
                    <a:pt x="24" y="330"/>
                    <a:pt x="24" y="330"/>
                    <a:pt x="24" y="330"/>
                  </a:cubicBezTo>
                  <a:cubicBezTo>
                    <a:pt x="232" y="330"/>
                    <a:pt x="232" y="330"/>
                    <a:pt x="232" y="330"/>
                  </a:cubicBezTo>
                  <a:cubicBezTo>
                    <a:pt x="237" y="330"/>
                    <a:pt x="241" y="328"/>
                    <a:pt x="244" y="325"/>
                  </a:cubicBezTo>
                  <a:cubicBezTo>
                    <a:pt x="247" y="322"/>
                    <a:pt x="249" y="318"/>
                    <a:pt x="249" y="314"/>
                  </a:cubicBezTo>
                  <a:cubicBezTo>
                    <a:pt x="249" y="95"/>
                    <a:pt x="249" y="95"/>
                    <a:pt x="249" y="95"/>
                  </a:cubicBezTo>
                  <a:close/>
                  <a:moveTo>
                    <a:pt x="171" y="14"/>
                  </a:moveTo>
                  <a:cubicBezTo>
                    <a:pt x="171" y="71"/>
                    <a:pt x="171" y="71"/>
                    <a:pt x="171" y="71"/>
                  </a:cubicBezTo>
                  <a:cubicBezTo>
                    <a:pt x="171" y="75"/>
                    <a:pt x="172" y="79"/>
                    <a:pt x="175" y="82"/>
                  </a:cubicBezTo>
                  <a:cubicBezTo>
                    <a:pt x="175" y="82"/>
                    <a:pt x="175" y="82"/>
                    <a:pt x="175" y="82"/>
                  </a:cubicBezTo>
                  <a:cubicBezTo>
                    <a:pt x="178" y="85"/>
                    <a:pt x="182" y="87"/>
                    <a:pt x="187" y="87"/>
                  </a:cubicBezTo>
                  <a:cubicBezTo>
                    <a:pt x="243" y="87"/>
                    <a:pt x="243" y="87"/>
                    <a:pt x="243" y="87"/>
                  </a:cubicBezTo>
                  <a:lnTo>
                    <a:pt x="171" y="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grpSp>
        <p:nvGrpSpPr>
          <p:cNvPr id="3" name="Grupa 81">
            <a:extLst>
              <a:ext uri="{FF2B5EF4-FFF2-40B4-BE49-F238E27FC236}">
                <a16:creationId xmlns:a16="http://schemas.microsoft.com/office/drawing/2014/main" id="{A98A0458-76AB-45DE-81A6-2F23CBE94F13}"/>
              </a:ext>
            </a:extLst>
          </p:cNvPr>
          <p:cNvGrpSpPr>
            <a:grpSpLocks/>
          </p:cNvGrpSpPr>
          <p:nvPr/>
        </p:nvGrpSpPr>
        <p:grpSpPr bwMode="auto">
          <a:xfrm>
            <a:off x="5724525" y="2060575"/>
            <a:ext cx="1012825" cy="722313"/>
            <a:chOff x="9329324" y="2237939"/>
            <a:chExt cx="2246654" cy="1219932"/>
          </a:xfrm>
        </p:grpSpPr>
        <p:sp>
          <p:nvSpPr>
            <p:cNvPr id="12" name="Strzałka: pagon 28">
              <a:extLst>
                <a:ext uri="{FF2B5EF4-FFF2-40B4-BE49-F238E27FC236}">
                  <a16:creationId xmlns:a16="http://schemas.microsoft.com/office/drawing/2014/main" id="{2CD242F8-5F4A-4382-84DA-0D7A76393A6E}"/>
                </a:ext>
              </a:extLst>
            </p:cNvPr>
            <p:cNvSpPr/>
            <p:nvPr/>
          </p:nvSpPr>
          <p:spPr>
            <a:xfrm>
              <a:off x="932932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2179" name="Freeform 25">
              <a:extLst>
                <a:ext uri="{FF2B5EF4-FFF2-40B4-BE49-F238E27FC236}">
                  <a16:creationId xmlns:a16="http://schemas.microsoft.com/office/drawing/2014/main" id="{A4EA1AC6-937F-46F8-B9F1-E1640F03720F}"/>
                </a:ext>
              </a:extLst>
            </p:cNvPr>
            <p:cNvSpPr>
              <a:spLocks noEditPoints="1"/>
            </p:cNvSpPr>
            <p:nvPr/>
          </p:nvSpPr>
          <p:spPr bwMode="auto">
            <a:xfrm>
              <a:off x="9979735" y="2525940"/>
              <a:ext cx="945832" cy="643930"/>
            </a:xfrm>
            <a:custGeom>
              <a:avLst/>
              <a:gdLst>
                <a:gd name="T0" fmla="*/ 2147483646 w 253"/>
                <a:gd name="T1" fmla="*/ 2147483646 h 171"/>
                <a:gd name="T2" fmla="*/ 2147483646 w 253"/>
                <a:gd name="T3" fmla="*/ 2147483646 h 171"/>
                <a:gd name="T4" fmla="*/ 2147483646 w 253"/>
                <a:gd name="T5" fmla="*/ 2147483646 h 171"/>
                <a:gd name="T6" fmla="*/ 2147483646 w 253"/>
                <a:gd name="T7" fmla="*/ 2147483646 h 171"/>
                <a:gd name="T8" fmla="*/ 2147483646 w 253"/>
                <a:gd name="T9" fmla="*/ 2147483646 h 171"/>
                <a:gd name="T10" fmla="*/ 2147483646 w 253"/>
                <a:gd name="T11" fmla="*/ 2147483646 h 171"/>
                <a:gd name="T12" fmla="*/ 2147483646 w 253"/>
                <a:gd name="T13" fmla="*/ 2147483646 h 171"/>
                <a:gd name="T14" fmla="*/ 2147483646 w 253"/>
                <a:gd name="T15" fmla="*/ 2147483646 h 171"/>
                <a:gd name="T16" fmla="*/ 2147483646 w 253"/>
                <a:gd name="T17" fmla="*/ 2147483646 h 171"/>
                <a:gd name="T18" fmla="*/ 2147483646 w 253"/>
                <a:gd name="T19" fmla="*/ 2147483646 h 171"/>
                <a:gd name="T20" fmla="*/ 2147483646 w 253"/>
                <a:gd name="T21" fmla="*/ 2147483646 h 171"/>
                <a:gd name="T22" fmla="*/ 2147483646 w 253"/>
                <a:gd name="T23" fmla="*/ 2147483646 h 171"/>
                <a:gd name="T24" fmla="*/ 0 w 253"/>
                <a:gd name="T25" fmla="*/ 2147483646 h 171"/>
                <a:gd name="T26" fmla="*/ 2147483646 w 253"/>
                <a:gd name="T27" fmla="*/ 2147483646 h 171"/>
                <a:gd name="T28" fmla="*/ 2147483646 w 253"/>
                <a:gd name="T29" fmla="*/ 2147483646 h 171"/>
                <a:gd name="T30" fmla="*/ 2147483646 w 253"/>
                <a:gd name="T31" fmla="*/ 2147483646 h 171"/>
                <a:gd name="T32" fmla="*/ 2147483646 w 253"/>
                <a:gd name="T33" fmla="*/ 2147483646 h 171"/>
                <a:gd name="T34" fmla="*/ 2147483646 w 253"/>
                <a:gd name="T35" fmla="*/ 2147483646 h 171"/>
                <a:gd name="T36" fmla="*/ 2147483646 w 253"/>
                <a:gd name="T37" fmla="*/ 2147483646 h 171"/>
                <a:gd name="T38" fmla="*/ 2147483646 w 253"/>
                <a:gd name="T39" fmla="*/ 2147483646 h 171"/>
                <a:gd name="T40" fmla="*/ 2147483646 w 253"/>
                <a:gd name="T41" fmla="*/ 2147483646 h 171"/>
                <a:gd name="T42" fmla="*/ 2147483646 w 253"/>
                <a:gd name="T43" fmla="*/ 2147483646 h 171"/>
                <a:gd name="T44" fmla="*/ 2147483646 w 253"/>
                <a:gd name="T45" fmla="*/ 2147483646 h 171"/>
                <a:gd name="T46" fmla="*/ 2147483646 w 253"/>
                <a:gd name="T47" fmla="*/ 2147483646 h 171"/>
                <a:gd name="T48" fmla="*/ 2147483646 w 253"/>
                <a:gd name="T49" fmla="*/ 2147483646 h 171"/>
                <a:gd name="T50" fmla="*/ 2147483646 w 253"/>
                <a:gd name="T51" fmla="*/ 2147483646 h 171"/>
                <a:gd name="T52" fmla="*/ 2147483646 w 253"/>
                <a:gd name="T53" fmla="*/ 2147483646 h 171"/>
                <a:gd name="T54" fmla="*/ 2147483646 w 253"/>
                <a:gd name="T55" fmla="*/ 2147483646 h 171"/>
                <a:gd name="T56" fmla="*/ 2147483646 w 253"/>
                <a:gd name="T57" fmla="*/ 2147483646 h 171"/>
                <a:gd name="T58" fmla="*/ 2147483646 w 253"/>
                <a:gd name="T59" fmla="*/ 2147483646 h 171"/>
                <a:gd name="T60" fmla="*/ 2147483646 w 253"/>
                <a:gd name="T61" fmla="*/ 2147483646 h 171"/>
                <a:gd name="T62" fmla="*/ 2147483646 w 253"/>
                <a:gd name="T63" fmla="*/ 2147483646 h 171"/>
                <a:gd name="T64" fmla="*/ 2147483646 w 253"/>
                <a:gd name="T65" fmla="*/ 2147483646 h 171"/>
                <a:gd name="T66" fmla="*/ 2147483646 w 253"/>
                <a:gd name="T67" fmla="*/ 2147483646 h 171"/>
                <a:gd name="T68" fmla="*/ 2147483646 w 253"/>
                <a:gd name="T69" fmla="*/ 2147483646 h 171"/>
                <a:gd name="T70" fmla="*/ 2147483646 w 253"/>
                <a:gd name="T71" fmla="*/ 2147483646 h 171"/>
                <a:gd name="T72" fmla="*/ 2147483646 w 253"/>
                <a:gd name="T73" fmla="*/ 2147483646 h 171"/>
                <a:gd name="T74" fmla="*/ 2147483646 w 253"/>
                <a:gd name="T75" fmla="*/ 2147483646 h 171"/>
                <a:gd name="T76" fmla="*/ 2147483646 w 253"/>
                <a:gd name="T77" fmla="*/ 2147483646 h 171"/>
                <a:gd name="T78" fmla="*/ 2147483646 w 253"/>
                <a:gd name="T79" fmla="*/ 2147483646 h 171"/>
                <a:gd name="T80" fmla="*/ 2147483646 w 253"/>
                <a:gd name="T81" fmla="*/ 2147483646 h 171"/>
                <a:gd name="T82" fmla="*/ 2147483646 w 253"/>
                <a:gd name="T83" fmla="*/ 2147483646 h 171"/>
                <a:gd name="T84" fmla="*/ 2147483646 w 253"/>
                <a:gd name="T85" fmla="*/ 2147483646 h 171"/>
                <a:gd name="T86" fmla="*/ 2147483646 w 253"/>
                <a:gd name="T87" fmla="*/ 2147483646 h 171"/>
                <a:gd name="T88" fmla="*/ 2147483646 w 253"/>
                <a:gd name="T89" fmla="*/ 2147483646 h 171"/>
                <a:gd name="T90" fmla="*/ 2147483646 w 253"/>
                <a:gd name="T91" fmla="*/ 2147483646 h 171"/>
                <a:gd name="T92" fmla="*/ 2147483646 w 253"/>
                <a:gd name="T93" fmla="*/ 2147483646 h 171"/>
                <a:gd name="T94" fmla="*/ 2147483646 w 253"/>
                <a:gd name="T95" fmla="*/ 2147483646 h 171"/>
                <a:gd name="T96" fmla="*/ 2147483646 w 253"/>
                <a:gd name="T97" fmla="*/ 2147483646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3"/>
                <a:gd name="T148" fmla="*/ 0 h 171"/>
                <a:gd name="T149" fmla="*/ 253 w 253"/>
                <a:gd name="T150" fmla="*/ 171 h 1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3" h="171">
                  <a:moveTo>
                    <a:pt x="84" y="57"/>
                  </a:moveTo>
                  <a:cubicBezTo>
                    <a:pt x="84" y="57"/>
                    <a:pt x="84" y="57"/>
                    <a:pt x="84" y="57"/>
                  </a:cubicBezTo>
                  <a:cubicBezTo>
                    <a:pt x="84" y="57"/>
                    <a:pt x="84" y="57"/>
                    <a:pt x="84" y="57"/>
                  </a:cubicBezTo>
                  <a:close/>
                  <a:moveTo>
                    <a:pt x="73" y="132"/>
                  </a:moveTo>
                  <a:cubicBezTo>
                    <a:pt x="86" y="109"/>
                    <a:pt x="86" y="109"/>
                    <a:pt x="86" y="109"/>
                  </a:cubicBezTo>
                  <a:cubicBezTo>
                    <a:pt x="85" y="109"/>
                    <a:pt x="84" y="108"/>
                    <a:pt x="83" y="108"/>
                  </a:cubicBezTo>
                  <a:cubicBezTo>
                    <a:pt x="80" y="107"/>
                    <a:pt x="80" y="107"/>
                    <a:pt x="80" y="107"/>
                  </a:cubicBezTo>
                  <a:cubicBezTo>
                    <a:pt x="79" y="107"/>
                    <a:pt x="78" y="107"/>
                    <a:pt x="78" y="107"/>
                  </a:cubicBezTo>
                  <a:cubicBezTo>
                    <a:pt x="78" y="107"/>
                    <a:pt x="78" y="107"/>
                    <a:pt x="78" y="107"/>
                  </a:cubicBezTo>
                  <a:cubicBezTo>
                    <a:pt x="77" y="107"/>
                    <a:pt x="76" y="107"/>
                    <a:pt x="76" y="108"/>
                  </a:cubicBezTo>
                  <a:cubicBezTo>
                    <a:pt x="74" y="110"/>
                    <a:pt x="74" y="110"/>
                    <a:pt x="74" y="110"/>
                  </a:cubicBezTo>
                  <a:cubicBezTo>
                    <a:pt x="65" y="124"/>
                    <a:pt x="65" y="124"/>
                    <a:pt x="65" y="124"/>
                  </a:cubicBezTo>
                  <a:cubicBezTo>
                    <a:pt x="65" y="125"/>
                    <a:pt x="65" y="126"/>
                    <a:pt x="65" y="126"/>
                  </a:cubicBezTo>
                  <a:cubicBezTo>
                    <a:pt x="65" y="127"/>
                    <a:pt x="65" y="127"/>
                    <a:pt x="65" y="128"/>
                  </a:cubicBezTo>
                  <a:cubicBezTo>
                    <a:pt x="66" y="128"/>
                    <a:pt x="66" y="128"/>
                    <a:pt x="67" y="129"/>
                  </a:cubicBezTo>
                  <a:cubicBezTo>
                    <a:pt x="73" y="132"/>
                    <a:pt x="73" y="132"/>
                    <a:pt x="73" y="132"/>
                  </a:cubicBezTo>
                  <a:close/>
                  <a:moveTo>
                    <a:pt x="210" y="0"/>
                  </a:moveTo>
                  <a:cubicBezTo>
                    <a:pt x="250" y="0"/>
                    <a:pt x="250" y="0"/>
                    <a:pt x="250" y="0"/>
                  </a:cubicBezTo>
                  <a:cubicBezTo>
                    <a:pt x="252" y="0"/>
                    <a:pt x="253" y="1"/>
                    <a:pt x="253" y="3"/>
                  </a:cubicBezTo>
                  <a:cubicBezTo>
                    <a:pt x="253" y="113"/>
                    <a:pt x="253" y="113"/>
                    <a:pt x="253" y="113"/>
                  </a:cubicBezTo>
                  <a:cubicBezTo>
                    <a:pt x="253" y="114"/>
                    <a:pt x="252" y="115"/>
                    <a:pt x="250" y="115"/>
                  </a:cubicBezTo>
                  <a:cubicBezTo>
                    <a:pt x="210" y="115"/>
                    <a:pt x="210" y="115"/>
                    <a:pt x="210" y="115"/>
                  </a:cubicBezTo>
                  <a:cubicBezTo>
                    <a:pt x="209" y="115"/>
                    <a:pt x="207" y="114"/>
                    <a:pt x="207" y="113"/>
                  </a:cubicBezTo>
                  <a:cubicBezTo>
                    <a:pt x="207" y="108"/>
                    <a:pt x="207" y="108"/>
                    <a:pt x="207" y="108"/>
                  </a:cubicBezTo>
                  <a:cubicBezTo>
                    <a:pt x="195" y="116"/>
                    <a:pt x="195" y="116"/>
                    <a:pt x="195" y="116"/>
                  </a:cubicBezTo>
                  <a:cubicBezTo>
                    <a:pt x="195" y="116"/>
                    <a:pt x="195" y="116"/>
                    <a:pt x="195" y="116"/>
                  </a:cubicBezTo>
                  <a:cubicBezTo>
                    <a:pt x="195" y="117"/>
                    <a:pt x="196" y="118"/>
                    <a:pt x="196" y="119"/>
                  </a:cubicBezTo>
                  <a:cubicBezTo>
                    <a:pt x="196" y="121"/>
                    <a:pt x="196" y="123"/>
                    <a:pt x="195" y="124"/>
                  </a:cubicBezTo>
                  <a:cubicBezTo>
                    <a:pt x="194" y="126"/>
                    <a:pt x="194" y="126"/>
                    <a:pt x="194" y="126"/>
                  </a:cubicBezTo>
                  <a:cubicBezTo>
                    <a:pt x="192" y="132"/>
                    <a:pt x="189" y="137"/>
                    <a:pt x="186" y="141"/>
                  </a:cubicBezTo>
                  <a:cubicBezTo>
                    <a:pt x="182" y="146"/>
                    <a:pt x="178" y="150"/>
                    <a:pt x="174" y="154"/>
                  </a:cubicBezTo>
                  <a:cubicBezTo>
                    <a:pt x="154" y="169"/>
                    <a:pt x="154" y="169"/>
                    <a:pt x="154" y="169"/>
                  </a:cubicBezTo>
                  <a:cubicBezTo>
                    <a:pt x="153" y="170"/>
                    <a:pt x="151" y="170"/>
                    <a:pt x="149" y="171"/>
                  </a:cubicBezTo>
                  <a:cubicBezTo>
                    <a:pt x="147" y="171"/>
                    <a:pt x="145" y="170"/>
                    <a:pt x="144" y="169"/>
                  </a:cubicBezTo>
                  <a:cubicBezTo>
                    <a:pt x="126" y="159"/>
                    <a:pt x="126" y="159"/>
                    <a:pt x="126" y="159"/>
                  </a:cubicBezTo>
                  <a:cubicBezTo>
                    <a:pt x="125" y="160"/>
                    <a:pt x="124" y="160"/>
                    <a:pt x="124" y="161"/>
                  </a:cubicBezTo>
                  <a:cubicBezTo>
                    <a:pt x="124" y="161"/>
                    <a:pt x="124" y="161"/>
                    <a:pt x="124" y="161"/>
                  </a:cubicBezTo>
                  <a:cubicBezTo>
                    <a:pt x="123" y="162"/>
                    <a:pt x="121" y="162"/>
                    <a:pt x="120" y="163"/>
                  </a:cubicBezTo>
                  <a:cubicBezTo>
                    <a:pt x="119" y="163"/>
                    <a:pt x="118" y="163"/>
                    <a:pt x="116" y="163"/>
                  </a:cubicBezTo>
                  <a:cubicBezTo>
                    <a:pt x="115" y="163"/>
                    <a:pt x="114" y="162"/>
                    <a:pt x="113" y="162"/>
                  </a:cubicBezTo>
                  <a:cubicBezTo>
                    <a:pt x="113" y="162"/>
                    <a:pt x="113" y="162"/>
                    <a:pt x="113" y="162"/>
                  </a:cubicBezTo>
                  <a:cubicBezTo>
                    <a:pt x="64" y="134"/>
                    <a:pt x="64" y="134"/>
                    <a:pt x="64" y="134"/>
                  </a:cubicBezTo>
                  <a:cubicBezTo>
                    <a:pt x="63" y="133"/>
                    <a:pt x="62" y="132"/>
                    <a:pt x="61" y="131"/>
                  </a:cubicBezTo>
                  <a:cubicBezTo>
                    <a:pt x="60" y="130"/>
                    <a:pt x="60" y="129"/>
                    <a:pt x="59" y="127"/>
                  </a:cubicBezTo>
                  <a:cubicBezTo>
                    <a:pt x="59" y="126"/>
                    <a:pt x="59" y="125"/>
                    <a:pt x="59" y="123"/>
                  </a:cubicBezTo>
                  <a:cubicBezTo>
                    <a:pt x="59" y="123"/>
                    <a:pt x="60" y="122"/>
                    <a:pt x="60" y="122"/>
                  </a:cubicBezTo>
                  <a:cubicBezTo>
                    <a:pt x="45" y="109"/>
                    <a:pt x="45" y="109"/>
                    <a:pt x="45" y="109"/>
                  </a:cubicBezTo>
                  <a:cubicBezTo>
                    <a:pt x="45" y="113"/>
                    <a:pt x="45" y="113"/>
                    <a:pt x="45" y="113"/>
                  </a:cubicBezTo>
                  <a:cubicBezTo>
                    <a:pt x="45" y="114"/>
                    <a:pt x="44" y="115"/>
                    <a:pt x="43" y="115"/>
                  </a:cubicBezTo>
                  <a:cubicBezTo>
                    <a:pt x="2" y="115"/>
                    <a:pt x="2" y="115"/>
                    <a:pt x="2" y="115"/>
                  </a:cubicBezTo>
                  <a:cubicBezTo>
                    <a:pt x="1" y="115"/>
                    <a:pt x="0" y="114"/>
                    <a:pt x="0" y="113"/>
                  </a:cubicBezTo>
                  <a:cubicBezTo>
                    <a:pt x="0" y="3"/>
                    <a:pt x="0" y="3"/>
                    <a:pt x="0" y="3"/>
                  </a:cubicBezTo>
                  <a:cubicBezTo>
                    <a:pt x="0" y="1"/>
                    <a:pt x="1" y="0"/>
                    <a:pt x="2" y="0"/>
                  </a:cubicBezTo>
                  <a:cubicBezTo>
                    <a:pt x="43" y="0"/>
                    <a:pt x="43" y="0"/>
                    <a:pt x="43" y="0"/>
                  </a:cubicBezTo>
                  <a:cubicBezTo>
                    <a:pt x="44" y="0"/>
                    <a:pt x="45" y="1"/>
                    <a:pt x="45" y="3"/>
                  </a:cubicBezTo>
                  <a:cubicBezTo>
                    <a:pt x="45" y="5"/>
                    <a:pt x="45" y="5"/>
                    <a:pt x="45" y="5"/>
                  </a:cubicBezTo>
                  <a:cubicBezTo>
                    <a:pt x="65" y="11"/>
                    <a:pt x="65" y="11"/>
                    <a:pt x="65" y="11"/>
                  </a:cubicBezTo>
                  <a:cubicBezTo>
                    <a:pt x="68" y="12"/>
                    <a:pt x="70" y="14"/>
                    <a:pt x="71" y="16"/>
                  </a:cubicBezTo>
                  <a:cubicBezTo>
                    <a:pt x="72" y="18"/>
                    <a:pt x="72" y="21"/>
                    <a:pt x="72" y="23"/>
                  </a:cubicBezTo>
                  <a:cubicBezTo>
                    <a:pt x="71" y="24"/>
                    <a:pt x="71" y="24"/>
                    <a:pt x="71" y="24"/>
                  </a:cubicBezTo>
                  <a:cubicBezTo>
                    <a:pt x="95" y="26"/>
                    <a:pt x="95" y="26"/>
                    <a:pt x="95" y="26"/>
                  </a:cubicBezTo>
                  <a:cubicBezTo>
                    <a:pt x="95" y="26"/>
                    <a:pt x="95" y="26"/>
                    <a:pt x="95" y="26"/>
                  </a:cubicBezTo>
                  <a:cubicBezTo>
                    <a:pt x="141" y="31"/>
                    <a:pt x="141" y="31"/>
                    <a:pt x="141" y="31"/>
                  </a:cubicBezTo>
                  <a:cubicBezTo>
                    <a:pt x="145" y="30"/>
                    <a:pt x="149" y="29"/>
                    <a:pt x="153" y="28"/>
                  </a:cubicBezTo>
                  <a:cubicBezTo>
                    <a:pt x="182" y="22"/>
                    <a:pt x="182" y="22"/>
                    <a:pt x="182" y="22"/>
                  </a:cubicBezTo>
                  <a:cubicBezTo>
                    <a:pt x="182" y="20"/>
                    <a:pt x="182" y="18"/>
                    <a:pt x="183" y="16"/>
                  </a:cubicBezTo>
                  <a:cubicBezTo>
                    <a:pt x="184" y="14"/>
                    <a:pt x="186" y="12"/>
                    <a:pt x="189" y="11"/>
                  </a:cubicBezTo>
                  <a:cubicBezTo>
                    <a:pt x="207" y="5"/>
                    <a:pt x="207" y="5"/>
                    <a:pt x="207" y="5"/>
                  </a:cubicBezTo>
                  <a:cubicBezTo>
                    <a:pt x="207" y="3"/>
                    <a:pt x="207" y="3"/>
                    <a:pt x="207" y="3"/>
                  </a:cubicBezTo>
                  <a:cubicBezTo>
                    <a:pt x="207" y="1"/>
                    <a:pt x="209" y="0"/>
                    <a:pt x="210" y="0"/>
                  </a:cubicBezTo>
                  <a:close/>
                  <a:moveTo>
                    <a:pt x="191" y="112"/>
                  </a:moveTo>
                  <a:cubicBezTo>
                    <a:pt x="192" y="112"/>
                    <a:pt x="192" y="112"/>
                    <a:pt x="192" y="112"/>
                  </a:cubicBezTo>
                  <a:cubicBezTo>
                    <a:pt x="206" y="102"/>
                    <a:pt x="206" y="102"/>
                    <a:pt x="206" y="102"/>
                  </a:cubicBezTo>
                  <a:cubicBezTo>
                    <a:pt x="207" y="102"/>
                    <a:pt x="207" y="102"/>
                    <a:pt x="207" y="102"/>
                  </a:cubicBezTo>
                  <a:cubicBezTo>
                    <a:pt x="184" y="27"/>
                    <a:pt x="184" y="27"/>
                    <a:pt x="184" y="27"/>
                  </a:cubicBezTo>
                  <a:cubicBezTo>
                    <a:pt x="154" y="34"/>
                    <a:pt x="154" y="34"/>
                    <a:pt x="154" y="34"/>
                  </a:cubicBezTo>
                  <a:cubicBezTo>
                    <a:pt x="150" y="35"/>
                    <a:pt x="146" y="36"/>
                    <a:pt x="142" y="37"/>
                  </a:cubicBezTo>
                  <a:cubicBezTo>
                    <a:pt x="142" y="37"/>
                    <a:pt x="142" y="37"/>
                    <a:pt x="142" y="37"/>
                  </a:cubicBezTo>
                  <a:cubicBezTo>
                    <a:pt x="142" y="37"/>
                    <a:pt x="142" y="37"/>
                    <a:pt x="142" y="37"/>
                  </a:cubicBezTo>
                  <a:cubicBezTo>
                    <a:pt x="142" y="37"/>
                    <a:pt x="142" y="37"/>
                    <a:pt x="142" y="37"/>
                  </a:cubicBezTo>
                  <a:cubicBezTo>
                    <a:pt x="142" y="37"/>
                    <a:pt x="142" y="37"/>
                    <a:pt x="142" y="37"/>
                  </a:cubicBezTo>
                  <a:cubicBezTo>
                    <a:pt x="141" y="37"/>
                    <a:pt x="140" y="37"/>
                    <a:pt x="139" y="38"/>
                  </a:cubicBezTo>
                  <a:cubicBezTo>
                    <a:pt x="135" y="39"/>
                    <a:pt x="130" y="41"/>
                    <a:pt x="125" y="43"/>
                  </a:cubicBezTo>
                  <a:cubicBezTo>
                    <a:pt x="90" y="57"/>
                    <a:pt x="90" y="57"/>
                    <a:pt x="90" y="57"/>
                  </a:cubicBezTo>
                  <a:cubicBezTo>
                    <a:pt x="91" y="60"/>
                    <a:pt x="91" y="60"/>
                    <a:pt x="91" y="60"/>
                  </a:cubicBezTo>
                  <a:cubicBezTo>
                    <a:pt x="93" y="63"/>
                    <a:pt x="95" y="66"/>
                    <a:pt x="98" y="67"/>
                  </a:cubicBezTo>
                  <a:cubicBezTo>
                    <a:pt x="101" y="68"/>
                    <a:pt x="104" y="69"/>
                    <a:pt x="107" y="68"/>
                  </a:cubicBezTo>
                  <a:cubicBezTo>
                    <a:pt x="141" y="59"/>
                    <a:pt x="141" y="59"/>
                    <a:pt x="141" y="59"/>
                  </a:cubicBezTo>
                  <a:cubicBezTo>
                    <a:pt x="142" y="58"/>
                    <a:pt x="143" y="59"/>
                    <a:pt x="144" y="60"/>
                  </a:cubicBezTo>
                  <a:cubicBezTo>
                    <a:pt x="191" y="112"/>
                    <a:pt x="191" y="112"/>
                    <a:pt x="191" y="112"/>
                  </a:cubicBezTo>
                  <a:close/>
                  <a:moveTo>
                    <a:pt x="92" y="111"/>
                  </a:moveTo>
                  <a:cubicBezTo>
                    <a:pt x="92" y="111"/>
                    <a:pt x="93" y="112"/>
                    <a:pt x="94" y="112"/>
                  </a:cubicBezTo>
                  <a:cubicBezTo>
                    <a:pt x="95" y="113"/>
                    <a:pt x="97" y="114"/>
                    <a:pt x="98" y="114"/>
                  </a:cubicBezTo>
                  <a:cubicBezTo>
                    <a:pt x="100" y="115"/>
                    <a:pt x="102" y="116"/>
                    <a:pt x="103" y="117"/>
                  </a:cubicBezTo>
                  <a:cubicBezTo>
                    <a:pt x="88" y="141"/>
                    <a:pt x="88" y="141"/>
                    <a:pt x="88" y="141"/>
                  </a:cubicBezTo>
                  <a:cubicBezTo>
                    <a:pt x="77" y="135"/>
                    <a:pt x="77" y="135"/>
                    <a:pt x="77" y="135"/>
                  </a:cubicBezTo>
                  <a:cubicBezTo>
                    <a:pt x="92" y="111"/>
                    <a:pt x="92" y="111"/>
                    <a:pt x="92" y="111"/>
                  </a:cubicBezTo>
                  <a:close/>
                  <a:moveTo>
                    <a:pt x="93" y="144"/>
                  </a:moveTo>
                  <a:cubicBezTo>
                    <a:pt x="105" y="151"/>
                    <a:pt x="105" y="151"/>
                    <a:pt x="105" y="151"/>
                  </a:cubicBezTo>
                  <a:cubicBezTo>
                    <a:pt x="118" y="129"/>
                    <a:pt x="118" y="129"/>
                    <a:pt x="118" y="129"/>
                  </a:cubicBezTo>
                  <a:cubicBezTo>
                    <a:pt x="107" y="121"/>
                    <a:pt x="107" y="121"/>
                    <a:pt x="107" y="121"/>
                  </a:cubicBezTo>
                  <a:cubicBezTo>
                    <a:pt x="93" y="144"/>
                    <a:pt x="93" y="144"/>
                    <a:pt x="93" y="144"/>
                  </a:cubicBezTo>
                  <a:close/>
                  <a:moveTo>
                    <a:pt x="109" y="153"/>
                  </a:moveTo>
                  <a:cubicBezTo>
                    <a:pt x="116" y="157"/>
                    <a:pt x="116" y="157"/>
                    <a:pt x="116" y="157"/>
                  </a:cubicBezTo>
                  <a:cubicBezTo>
                    <a:pt x="116" y="157"/>
                    <a:pt x="116" y="157"/>
                    <a:pt x="116" y="157"/>
                  </a:cubicBezTo>
                  <a:cubicBezTo>
                    <a:pt x="116" y="157"/>
                    <a:pt x="116" y="157"/>
                    <a:pt x="116" y="157"/>
                  </a:cubicBezTo>
                  <a:cubicBezTo>
                    <a:pt x="116" y="157"/>
                    <a:pt x="117" y="158"/>
                    <a:pt x="117" y="158"/>
                  </a:cubicBezTo>
                  <a:cubicBezTo>
                    <a:pt x="118" y="158"/>
                    <a:pt x="118" y="158"/>
                    <a:pt x="119" y="157"/>
                  </a:cubicBezTo>
                  <a:cubicBezTo>
                    <a:pt x="119" y="157"/>
                    <a:pt x="120" y="157"/>
                    <a:pt x="120" y="157"/>
                  </a:cubicBezTo>
                  <a:cubicBezTo>
                    <a:pt x="120" y="157"/>
                    <a:pt x="120" y="157"/>
                    <a:pt x="120" y="157"/>
                  </a:cubicBezTo>
                  <a:cubicBezTo>
                    <a:pt x="121" y="156"/>
                    <a:pt x="121" y="156"/>
                    <a:pt x="121" y="156"/>
                  </a:cubicBezTo>
                  <a:cubicBezTo>
                    <a:pt x="129" y="142"/>
                    <a:pt x="129" y="142"/>
                    <a:pt x="129" y="142"/>
                  </a:cubicBezTo>
                  <a:cubicBezTo>
                    <a:pt x="129" y="141"/>
                    <a:pt x="130" y="140"/>
                    <a:pt x="129" y="139"/>
                  </a:cubicBezTo>
                  <a:cubicBezTo>
                    <a:pt x="129" y="138"/>
                    <a:pt x="129" y="137"/>
                    <a:pt x="128" y="137"/>
                  </a:cubicBezTo>
                  <a:cubicBezTo>
                    <a:pt x="122" y="132"/>
                    <a:pt x="122" y="132"/>
                    <a:pt x="122" y="132"/>
                  </a:cubicBezTo>
                  <a:cubicBezTo>
                    <a:pt x="109" y="153"/>
                    <a:pt x="109" y="153"/>
                    <a:pt x="109" y="153"/>
                  </a:cubicBezTo>
                  <a:close/>
                  <a:moveTo>
                    <a:pt x="47" y="103"/>
                  </a:moveTo>
                  <a:cubicBezTo>
                    <a:pt x="63" y="117"/>
                    <a:pt x="63" y="117"/>
                    <a:pt x="63" y="117"/>
                  </a:cubicBezTo>
                  <a:cubicBezTo>
                    <a:pt x="71" y="105"/>
                    <a:pt x="71" y="105"/>
                    <a:pt x="71" y="105"/>
                  </a:cubicBezTo>
                  <a:cubicBezTo>
                    <a:pt x="71" y="105"/>
                    <a:pt x="71" y="105"/>
                    <a:pt x="71" y="105"/>
                  </a:cubicBezTo>
                  <a:cubicBezTo>
                    <a:pt x="72" y="103"/>
                    <a:pt x="74" y="102"/>
                    <a:pt x="76" y="102"/>
                  </a:cubicBezTo>
                  <a:cubicBezTo>
                    <a:pt x="76" y="102"/>
                    <a:pt x="76" y="102"/>
                    <a:pt x="76" y="102"/>
                  </a:cubicBezTo>
                  <a:cubicBezTo>
                    <a:pt x="76" y="102"/>
                    <a:pt x="76" y="102"/>
                    <a:pt x="76" y="102"/>
                  </a:cubicBezTo>
                  <a:cubicBezTo>
                    <a:pt x="78" y="101"/>
                    <a:pt x="80" y="101"/>
                    <a:pt x="82" y="102"/>
                  </a:cubicBezTo>
                  <a:cubicBezTo>
                    <a:pt x="92" y="105"/>
                    <a:pt x="92" y="105"/>
                    <a:pt x="92" y="105"/>
                  </a:cubicBezTo>
                  <a:cubicBezTo>
                    <a:pt x="95" y="107"/>
                    <a:pt x="98" y="108"/>
                    <a:pt x="101" y="110"/>
                  </a:cubicBezTo>
                  <a:cubicBezTo>
                    <a:pt x="103" y="111"/>
                    <a:pt x="106" y="112"/>
                    <a:pt x="108" y="114"/>
                  </a:cubicBezTo>
                  <a:cubicBezTo>
                    <a:pt x="108" y="114"/>
                    <a:pt x="108" y="114"/>
                    <a:pt x="108" y="114"/>
                  </a:cubicBezTo>
                  <a:cubicBezTo>
                    <a:pt x="108" y="114"/>
                    <a:pt x="108" y="114"/>
                    <a:pt x="109" y="115"/>
                  </a:cubicBezTo>
                  <a:cubicBezTo>
                    <a:pt x="109" y="115"/>
                    <a:pt x="109" y="115"/>
                    <a:pt x="110" y="115"/>
                  </a:cubicBezTo>
                  <a:cubicBezTo>
                    <a:pt x="131" y="132"/>
                    <a:pt x="131" y="132"/>
                    <a:pt x="131" y="132"/>
                  </a:cubicBezTo>
                  <a:cubicBezTo>
                    <a:pt x="132" y="133"/>
                    <a:pt x="133" y="134"/>
                    <a:pt x="134" y="135"/>
                  </a:cubicBezTo>
                  <a:cubicBezTo>
                    <a:pt x="163" y="155"/>
                    <a:pt x="163" y="155"/>
                    <a:pt x="163" y="155"/>
                  </a:cubicBezTo>
                  <a:cubicBezTo>
                    <a:pt x="170" y="149"/>
                    <a:pt x="170" y="149"/>
                    <a:pt x="170" y="149"/>
                  </a:cubicBezTo>
                  <a:cubicBezTo>
                    <a:pt x="171" y="148"/>
                    <a:pt x="172" y="148"/>
                    <a:pt x="173" y="147"/>
                  </a:cubicBezTo>
                  <a:cubicBezTo>
                    <a:pt x="132" y="115"/>
                    <a:pt x="132" y="115"/>
                    <a:pt x="132" y="115"/>
                  </a:cubicBezTo>
                  <a:cubicBezTo>
                    <a:pt x="131" y="115"/>
                    <a:pt x="130" y="113"/>
                    <a:pt x="131" y="112"/>
                  </a:cubicBezTo>
                  <a:cubicBezTo>
                    <a:pt x="132" y="110"/>
                    <a:pt x="134" y="110"/>
                    <a:pt x="135" y="111"/>
                  </a:cubicBezTo>
                  <a:cubicBezTo>
                    <a:pt x="177" y="143"/>
                    <a:pt x="177" y="143"/>
                    <a:pt x="177" y="143"/>
                  </a:cubicBezTo>
                  <a:cubicBezTo>
                    <a:pt x="179" y="142"/>
                    <a:pt x="180" y="140"/>
                    <a:pt x="181" y="138"/>
                  </a:cubicBezTo>
                  <a:cubicBezTo>
                    <a:pt x="183" y="137"/>
                    <a:pt x="184" y="135"/>
                    <a:pt x="185" y="133"/>
                  </a:cubicBezTo>
                  <a:cubicBezTo>
                    <a:pt x="148" y="101"/>
                    <a:pt x="148" y="101"/>
                    <a:pt x="148" y="101"/>
                  </a:cubicBezTo>
                  <a:cubicBezTo>
                    <a:pt x="147" y="100"/>
                    <a:pt x="147" y="98"/>
                    <a:pt x="148" y="97"/>
                  </a:cubicBezTo>
                  <a:cubicBezTo>
                    <a:pt x="149" y="96"/>
                    <a:pt x="150" y="96"/>
                    <a:pt x="151" y="97"/>
                  </a:cubicBezTo>
                  <a:cubicBezTo>
                    <a:pt x="187" y="129"/>
                    <a:pt x="187" y="129"/>
                    <a:pt x="187" y="129"/>
                  </a:cubicBezTo>
                  <a:cubicBezTo>
                    <a:pt x="188" y="127"/>
                    <a:pt x="189" y="126"/>
                    <a:pt x="189" y="124"/>
                  </a:cubicBezTo>
                  <a:cubicBezTo>
                    <a:pt x="190" y="122"/>
                    <a:pt x="190" y="122"/>
                    <a:pt x="190" y="122"/>
                  </a:cubicBezTo>
                  <a:cubicBezTo>
                    <a:pt x="190" y="122"/>
                    <a:pt x="191" y="121"/>
                    <a:pt x="190" y="120"/>
                  </a:cubicBezTo>
                  <a:cubicBezTo>
                    <a:pt x="190" y="119"/>
                    <a:pt x="190" y="119"/>
                    <a:pt x="189" y="118"/>
                  </a:cubicBezTo>
                  <a:cubicBezTo>
                    <a:pt x="141" y="64"/>
                    <a:pt x="141" y="64"/>
                    <a:pt x="141" y="64"/>
                  </a:cubicBezTo>
                  <a:cubicBezTo>
                    <a:pt x="109" y="73"/>
                    <a:pt x="109" y="73"/>
                    <a:pt x="109" y="73"/>
                  </a:cubicBezTo>
                  <a:cubicBezTo>
                    <a:pt x="104" y="74"/>
                    <a:pt x="99" y="74"/>
                    <a:pt x="96" y="72"/>
                  </a:cubicBezTo>
                  <a:cubicBezTo>
                    <a:pt x="92" y="70"/>
                    <a:pt x="88" y="67"/>
                    <a:pt x="86" y="63"/>
                  </a:cubicBezTo>
                  <a:cubicBezTo>
                    <a:pt x="84" y="57"/>
                    <a:pt x="84" y="57"/>
                    <a:pt x="84" y="57"/>
                  </a:cubicBezTo>
                  <a:cubicBezTo>
                    <a:pt x="84" y="57"/>
                    <a:pt x="84" y="57"/>
                    <a:pt x="84" y="57"/>
                  </a:cubicBezTo>
                  <a:cubicBezTo>
                    <a:pt x="83" y="56"/>
                    <a:pt x="84" y="54"/>
                    <a:pt x="85" y="53"/>
                  </a:cubicBezTo>
                  <a:cubicBezTo>
                    <a:pt x="123" y="38"/>
                    <a:pt x="123" y="38"/>
                    <a:pt x="123" y="38"/>
                  </a:cubicBezTo>
                  <a:cubicBezTo>
                    <a:pt x="125" y="37"/>
                    <a:pt x="127" y="36"/>
                    <a:pt x="129" y="35"/>
                  </a:cubicBezTo>
                  <a:cubicBezTo>
                    <a:pt x="95" y="31"/>
                    <a:pt x="95" y="31"/>
                    <a:pt x="95" y="31"/>
                  </a:cubicBezTo>
                  <a:cubicBezTo>
                    <a:pt x="95" y="31"/>
                    <a:pt x="95" y="31"/>
                    <a:pt x="95" y="31"/>
                  </a:cubicBezTo>
                  <a:cubicBezTo>
                    <a:pt x="70" y="29"/>
                    <a:pt x="70" y="29"/>
                    <a:pt x="70" y="29"/>
                  </a:cubicBezTo>
                  <a:cubicBezTo>
                    <a:pt x="70" y="29"/>
                    <a:pt x="70" y="29"/>
                    <a:pt x="70" y="29"/>
                  </a:cubicBezTo>
                  <a:cubicBezTo>
                    <a:pt x="47" y="103"/>
                    <a:pt x="47" y="103"/>
                    <a:pt x="47" y="103"/>
                  </a:cubicBezTo>
                  <a:close/>
                  <a:moveTo>
                    <a:pt x="135" y="143"/>
                  </a:moveTo>
                  <a:cubicBezTo>
                    <a:pt x="134" y="143"/>
                    <a:pt x="134" y="144"/>
                    <a:pt x="134" y="145"/>
                  </a:cubicBezTo>
                  <a:cubicBezTo>
                    <a:pt x="128" y="154"/>
                    <a:pt x="128" y="154"/>
                    <a:pt x="128" y="154"/>
                  </a:cubicBezTo>
                  <a:cubicBezTo>
                    <a:pt x="146" y="164"/>
                    <a:pt x="146" y="164"/>
                    <a:pt x="146" y="164"/>
                  </a:cubicBezTo>
                  <a:cubicBezTo>
                    <a:pt x="147" y="165"/>
                    <a:pt x="148" y="165"/>
                    <a:pt x="149" y="165"/>
                  </a:cubicBezTo>
                  <a:cubicBezTo>
                    <a:pt x="150" y="165"/>
                    <a:pt x="150" y="165"/>
                    <a:pt x="151" y="164"/>
                  </a:cubicBezTo>
                  <a:cubicBezTo>
                    <a:pt x="158" y="159"/>
                    <a:pt x="158" y="159"/>
                    <a:pt x="158" y="159"/>
                  </a:cubicBezTo>
                  <a:cubicBezTo>
                    <a:pt x="135" y="143"/>
                    <a:pt x="135" y="143"/>
                    <a:pt x="135" y="143"/>
                  </a:cubicBezTo>
                  <a:close/>
                  <a:moveTo>
                    <a:pt x="45" y="89"/>
                  </a:moveTo>
                  <a:cubicBezTo>
                    <a:pt x="66" y="22"/>
                    <a:pt x="66" y="22"/>
                    <a:pt x="66" y="22"/>
                  </a:cubicBezTo>
                  <a:cubicBezTo>
                    <a:pt x="67" y="21"/>
                    <a:pt x="67" y="20"/>
                    <a:pt x="66" y="19"/>
                  </a:cubicBezTo>
                  <a:cubicBezTo>
                    <a:pt x="66" y="18"/>
                    <a:pt x="65" y="17"/>
                    <a:pt x="64" y="17"/>
                  </a:cubicBezTo>
                  <a:cubicBezTo>
                    <a:pt x="45" y="11"/>
                    <a:pt x="45" y="11"/>
                    <a:pt x="45" y="11"/>
                  </a:cubicBezTo>
                  <a:cubicBezTo>
                    <a:pt x="45" y="89"/>
                    <a:pt x="45" y="89"/>
                    <a:pt x="45" y="89"/>
                  </a:cubicBezTo>
                  <a:close/>
                  <a:moveTo>
                    <a:pt x="40" y="6"/>
                  </a:moveTo>
                  <a:cubicBezTo>
                    <a:pt x="5" y="6"/>
                    <a:pt x="5" y="6"/>
                    <a:pt x="5" y="6"/>
                  </a:cubicBezTo>
                  <a:cubicBezTo>
                    <a:pt x="5" y="110"/>
                    <a:pt x="5" y="110"/>
                    <a:pt x="5" y="110"/>
                  </a:cubicBezTo>
                  <a:cubicBezTo>
                    <a:pt x="40" y="110"/>
                    <a:pt x="40" y="110"/>
                    <a:pt x="40" y="110"/>
                  </a:cubicBezTo>
                  <a:cubicBezTo>
                    <a:pt x="40" y="106"/>
                    <a:pt x="40" y="106"/>
                    <a:pt x="40" y="106"/>
                  </a:cubicBezTo>
                  <a:cubicBezTo>
                    <a:pt x="40" y="7"/>
                    <a:pt x="40" y="7"/>
                    <a:pt x="40" y="7"/>
                  </a:cubicBezTo>
                  <a:cubicBezTo>
                    <a:pt x="40" y="6"/>
                    <a:pt x="40" y="6"/>
                    <a:pt x="40" y="6"/>
                  </a:cubicBezTo>
                  <a:close/>
                  <a:moveTo>
                    <a:pt x="207" y="84"/>
                  </a:moveTo>
                  <a:cubicBezTo>
                    <a:pt x="207" y="11"/>
                    <a:pt x="207" y="11"/>
                    <a:pt x="207" y="11"/>
                  </a:cubicBezTo>
                  <a:cubicBezTo>
                    <a:pt x="190" y="16"/>
                    <a:pt x="190" y="16"/>
                    <a:pt x="190" y="16"/>
                  </a:cubicBezTo>
                  <a:cubicBezTo>
                    <a:pt x="189" y="17"/>
                    <a:pt x="188" y="17"/>
                    <a:pt x="188" y="18"/>
                  </a:cubicBezTo>
                  <a:cubicBezTo>
                    <a:pt x="187" y="19"/>
                    <a:pt x="187" y="20"/>
                    <a:pt x="188" y="21"/>
                  </a:cubicBezTo>
                  <a:cubicBezTo>
                    <a:pt x="207" y="84"/>
                    <a:pt x="207" y="84"/>
                    <a:pt x="207" y="84"/>
                  </a:cubicBezTo>
                  <a:close/>
                  <a:moveTo>
                    <a:pt x="213" y="102"/>
                  </a:moveTo>
                  <a:cubicBezTo>
                    <a:pt x="213" y="102"/>
                    <a:pt x="213" y="102"/>
                    <a:pt x="213" y="102"/>
                  </a:cubicBezTo>
                  <a:cubicBezTo>
                    <a:pt x="213" y="110"/>
                    <a:pt x="213" y="110"/>
                    <a:pt x="213" y="110"/>
                  </a:cubicBezTo>
                  <a:cubicBezTo>
                    <a:pt x="248" y="110"/>
                    <a:pt x="248" y="110"/>
                    <a:pt x="248" y="110"/>
                  </a:cubicBezTo>
                  <a:cubicBezTo>
                    <a:pt x="248" y="6"/>
                    <a:pt x="248" y="6"/>
                    <a:pt x="248" y="6"/>
                  </a:cubicBezTo>
                  <a:cubicBezTo>
                    <a:pt x="213" y="6"/>
                    <a:pt x="213" y="6"/>
                    <a:pt x="213" y="6"/>
                  </a:cubicBezTo>
                  <a:cubicBezTo>
                    <a:pt x="213" y="7"/>
                    <a:pt x="213" y="7"/>
                    <a:pt x="213" y="7"/>
                  </a:cubicBezTo>
                  <a:cubicBezTo>
                    <a:pt x="213" y="7"/>
                    <a:pt x="213" y="7"/>
                    <a:pt x="213" y="7"/>
                  </a:cubicBezTo>
                  <a:lnTo>
                    <a:pt x="213" y="10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grpSp>
        <p:nvGrpSpPr>
          <p:cNvPr id="4" name="Grupa 85">
            <a:extLst>
              <a:ext uri="{FF2B5EF4-FFF2-40B4-BE49-F238E27FC236}">
                <a16:creationId xmlns:a16="http://schemas.microsoft.com/office/drawing/2014/main" id="{92E162A8-B6C9-4BC7-859B-093ED95C128E}"/>
              </a:ext>
            </a:extLst>
          </p:cNvPr>
          <p:cNvGrpSpPr>
            <a:grpSpLocks/>
          </p:cNvGrpSpPr>
          <p:nvPr/>
        </p:nvGrpSpPr>
        <p:grpSpPr bwMode="auto">
          <a:xfrm>
            <a:off x="2555875" y="2060575"/>
            <a:ext cx="1012825" cy="722313"/>
            <a:chOff x="601884" y="2237939"/>
            <a:chExt cx="2246654" cy="1219932"/>
          </a:xfrm>
        </p:grpSpPr>
        <p:sp>
          <p:nvSpPr>
            <p:cNvPr id="15" name="Strzałka: pagon 4">
              <a:extLst>
                <a:ext uri="{FF2B5EF4-FFF2-40B4-BE49-F238E27FC236}">
                  <a16:creationId xmlns:a16="http://schemas.microsoft.com/office/drawing/2014/main" id="{877D74B3-63FC-4E89-9E2C-933EA6CFA7C7}"/>
                </a:ext>
              </a:extLst>
            </p:cNvPr>
            <p:cNvSpPr/>
            <p:nvPr/>
          </p:nvSpPr>
          <p:spPr>
            <a:xfrm>
              <a:off x="60188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sz="1600" dirty="0">
                <a:solidFill>
                  <a:schemeClr val="tx1"/>
                </a:solidFill>
              </a:endParaRPr>
            </a:p>
          </p:txBody>
        </p:sp>
        <p:sp>
          <p:nvSpPr>
            <p:cNvPr id="92177" name="Freeform 29">
              <a:extLst>
                <a:ext uri="{FF2B5EF4-FFF2-40B4-BE49-F238E27FC236}">
                  <a16:creationId xmlns:a16="http://schemas.microsoft.com/office/drawing/2014/main" id="{8EDCABBF-4DA4-4590-AAA3-8C946A6D748B}"/>
                </a:ext>
              </a:extLst>
            </p:cNvPr>
            <p:cNvSpPr>
              <a:spLocks noEditPoints="1"/>
            </p:cNvSpPr>
            <p:nvPr/>
          </p:nvSpPr>
          <p:spPr bwMode="auto">
            <a:xfrm>
              <a:off x="1401679" y="2452004"/>
              <a:ext cx="647065" cy="791803"/>
            </a:xfrm>
            <a:custGeom>
              <a:avLst/>
              <a:gdLst>
                <a:gd name="T0" fmla="*/ 2147483646 w 161"/>
                <a:gd name="T1" fmla="*/ 2147483646 h 197"/>
                <a:gd name="T2" fmla="*/ 2147483646 w 161"/>
                <a:gd name="T3" fmla="*/ 2147483646 h 197"/>
                <a:gd name="T4" fmla="*/ 2147483646 w 161"/>
                <a:gd name="T5" fmla="*/ 2147483646 h 197"/>
                <a:gd name="T6" fmla="*/ 2147483646 w 161"/>
                <a:gd name="T7" fmla="*/ 2147483646 h 197"/>
                <a:gd name="T8" fmla="*/ 0 w 161"/>
                <a:gd name="T9" fmla="*/ 2147483646 h 197"/>
                <a:gd name="T10" fmla="*/ 2147483646 w 161"/>
                <a:gd name="T11" fmla="*/ 2147483646 h 197"/>
                <a:gd name="T12" fmla="*/ 2147483646 w 161"/>
                <a:gd name="T13" fmla="*/ 2147483646 h 197"/>
                <a:gd name="T14" fmla="*/ 2147483646 w 161"/>
                <a:gd name="T15" fmla="*/ 2147483646 h 197"/>
                <a:gd name="T16" fmla="*/ 2147483646 w 161"/>
                <a:gd name="T17" fmla="*/ 2147483646 h 197"/>
                <a:gd name="T18" fmla="*/ 2147483646 w 161"/>
                <a:gd name="T19" fmla="*/ 2147483646 h 197"/>
                <a:gd name="T20" fmla="*/ 2147483646 w 161"/>
                <a:gd name="T21" fmla="*/ 2147483646 h 197"/>
                <a:gd name="T22" fmla="*/ 2147483646 w 161"/>
                <a:gd name="T23" fmla="*/ 2147483646 h 197"/>
                <a:gd name="T24" fmla="*/ 2147483646 w 161"/>
                <a:gd name="T25" fmla="*/ 2147483646 h 197"/>
                <a:gd name="T26" fmla="*/ 2147483646 w 161"/>
                <a:gd name="T27" fmla="*/ 2147483646 h 197"/>
                <a:gd name="T28" fmla="*/ 2147483646 w 161"/>
                <a:gd name="T29" fmla="*/ 2147483646 h 197"/>
                <a:gd name="T30" fmla="*/ 2147483646 w 161"/>
                <a:gd name="T31" fmla="*/ 2147483646 h 197"/>
                <a:gd name="T32" fmla="*/ 2147483646 w 161"/>
                <a:gd name="T33" fmla="*/ 2147483646 h 197"/>
                <a:gd name="T34" fmla="*/ 2147483646 w 161"/>
                <a:gd name="T35" fmla="*/ 2147483646 h 197"/>
                <a:gd name="T36" fmla="*/ 2147483646 w 161"/>
                <a:gd name="T37" fmla="*/ 2147483646 h 197"/>
                <a:gd name="T38" fmla="*/ 2147483646 w 161"/>
                <a:gd name="T39" fmla="*/ 2147483646 h 197"/>
                <a:gd name="T40" fmla="*/ 2147483646 w 161"/>
                <a:gd name="T41" fmla="*/ 2147483646 h 197"/>
                <a:gd name="T42" fmla="*/ 2147483646 w 161"/>
                <a:gd name="T43" fmla="*/ 2147483646 h 197"/>
                <a:gd name="T44" fmla="*/ 2147483646 w 161"/>
                <a:gd name="T45" fmla="*/ 2147483646 h 197"/>
                <a:gd name="T46" fmla="*/ 2147483646 w 161"/>
                <a:gd name="T47" fmla="*/ 2147483646 h 197"/>
                <a:gd name="T48" fmla="*/ 2147483646 w 161"/>
                <a:gd name="T49" fmla="*/ 2147483646 h 197"/>
                <a:gd name="T50" fmla="*/ 2147483646 w 161"/>
                <a:gd name="T51" fmla="*/ 2147483646 h 197"/>
                <a:gd name="T52" fmla="*/ 2147483646 w 161"/>
                <a:gd name="T53" fmla="*/ 2147483646 h 197"/>
                <a:gd name="T54" fmla="*/ 2147483646 w 161"/>
                <a:gd name="T55" fmla="*/ 2147483646 h 197"/>
                <a:gd name="T56" fmla="*/ 2147483646 w 161"/>
                <a:gd name="T57" fmla="*/ 2147483646 h 197"/>
                <a:gd name="T58" fmla="*/ 2147483646 w 161"/>
                <a:gd name="T59" fmla="*/ 2147483646 h 197"/>
                <a:gd name="T60" fmla="*/ 2147483646 w 161"/>
                <a:gd name="T61" fmla="*/ 2147483646 h 197"/>
                <a:gd name="T62" fmla="*/ 2147483646 w 161"/>
                <a:gd name="T63" fmla="*/ 2147483646 h 197"/>
                <a:gd name="T64" fmla="*/ 2147483646 w 161"/>
                <a:gd name="T65" fmla="*/ 2147483646 h 197"/>
                <a:gd name="T66" fmla="*/ 2147483646 w 161"/>
                <a:gd name="T67" fmla="*/ 2147483646 h 197"/>
                <a:gd name="T68" fmla="*/ 2147483646 w 161"/>
                <a:gd name="T69" fmla="*/ 2147483646 h 197"/>
                <a:gd name="T70" fmla="*/ 2147483646 w 161"/>
                <a:gd name="T71" fmla="*/ 2147483646 h 197"/>
                <a:gd name="T72" fmla="*/ 2147483646 w 161"/>
                <a:gd name="T73" fmla="*/ 2147483646 h 197"/>
                <a:gd name="T74" fmla="*/ 2147483646 w 161"/>
                <a:gd name="T75" fmla="*/ 2147483646 h 197"/>
                <a:gd name="T76" fmla="*/ 2147483646 w 161"/>
                <a:gd name="T77" fmla="*/ 2147483646 h 197"/>
                <a:gd name="T78" fmla="*/ 2147483646 w 161"/>
                <a:gd name="T79" fmla="*/ 2147483646 h 197"/>
                <a:gd name="T80" fmla="*/ 2147483646 w 161"/>
                <a:gd name="T81" fmla="*/ 2147483646 h 197"/>
                <a:gd name="T82" fmla="*/ 2147483646 w 161"/>
                <a:gd name="T83" fmla="*/ 2147483646 h 197"/>
                <a:gd name="T84" fmla="*/ 2147483646 w 161"/>
                <a:gd name="T85" fmla="*/ 2147483646 h 197"/>
                <a:gd name="T86" fmla="*/ 2147483646 w 161"/>
                <a:gd name="T87" fmla="*/ 2147483646 h 197"/>
                <a:gd name="T88" fmla="*/ 2147483646 w 161"/>
                <a:gd name="T89" fmla="*/ 2147483646 h 197"/>
                <a:gd name="T90" fmla="*/ 2147483646 w 161"/>
                <a:gd name="T91" fmla="*/ 2147483646 h 197"/>
                <a:gd name="T92" fmla="*/ 2147483646 w 161"/>
                <a:gd name="T93" fmla="*/ 2147483646 h 197"/>
                <a:gd name="T94" fmla="*/ 2147483646 w 161"/>
                <a:gd name="T95" fmla="*/ 2147483646 h 197"/>
                <a:gd name="T96" fmla="*/ 2147483646 w 161"/>
                <a:gd name="T97" fmla="*/ 2147483646 h 197"/>
                <a:gd name="T98" fmla="*/ 2147483646 w 161"/>
                <a:gd name="T99" fmla="*/ 2147483646 h 19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1"/>
                <a:gd name="T151" fmla="*/ 0 h 197"/>
                <a:gd name="T152" fmla="*/ 161 w 161"/>
                <a:gd name="T153" fmla="*/ 197 h 19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1" h="197">
                  <a:moveTo>
                    <a:pt x="108" y="100"/>
                  </a:moveTo>
                  <a:cubicBezTo>
                    <a:pt x="108" y="101"/>
                    <a:pt x="108" y="102"/>
                    <a:pt x="108" y="104"/>
                  </a:cubicBezTo>
                  <a:cubicBezTo>
                    <a:pt x="108" y="109"/>
                    <a:pt x="109" y="116"/>
                    <a:pt x="110" y="119"/>
                  </a:cubicBezTo>
                  <a:cubicBezTo>
                    <a:pt x="116" y="123"/>
                    <a:pt x="116" y="123"/>
                    <a:pt x="116" y="123"/>
                  </a:cubicBezTo>
                  <a:cubicBezTo>
                    <a:pt x="130" y="126"/>
                    <a:pt x="141" y="130"/>
                    <a:pt x="149" y="136"/>
                  </a:cubicBezTo>
                  <a:cubicBezTo>
                    <a:pt x="157" y="142"/>
                    <a:pt x="161" y="149"/>
                    <a:pt x="161" y="158"/>
                  </a:cubicBezTo>
                  <a:cubicBezTo>
                    <a:pt x="161" y="158"/>
                    <a:pt x="161" y="158"/>
                    <a:pt x="161" y="158"/>
                  </a:cubicBezTo>
                  <a:cubicBezTo>
                    <a:pt x="161" y="185"/>
                    <a:pt x="161" y="185"/>
                    <a:pt x="161" y="185"/>
                  </a:cubicBezTo>
                  <a:cubicBezTo>
                    <a:pt x="161" y="188"/>
                    <a:pt x="160" y="191"/>
                    <a:pt x="158" y="194"/>
                  </a:cubicBezTo>
                  <a:cubicBezTo>
                    <a:pt x="158" y="194"/>
                    <a:pt x="158" y="194"/>
                    <a:pt x="158" y="194"/>
                  </a:cubicBezTo>
                  <a:cubicBezTo>
                    <a:pt x="156" y="196"/>
                    <a:pt x="153" y="197"/>
                    <a:pt x="149" y="197"/>
                  </a:cubicBezTo>
                  <a:cubicBezTo>
                    <a:pt x="83" y="197"/>
                    <a:pt x="83" y="197"/>
                    <a:pt x="83" y="197"/>
                  </a:cubicBezTo>
                  <a:cubicBezTo>
                    <a:pt x="83" y="197"/>
                    <a:pt x="83" y="197"/>
                    <a:pt x="83" y="197"/>
                  </a:cubicBezTo>
                  <a:cubicBezTo>
                    <a:pt x="78" y="197"/>
                    <a:pt x="78" y="197"/>
                    <a:pt x="78" y="197"/>
                  </a:cubicBezTo>
                  <a:cubicBezTo>
                    <a:pt x="12" y="197"/>
                    <a:pt x="12" y="197"/>
                    <a:pt x="12" y="197"/>
                  </a:cubicBezTo>
                  <a:cubicBezTo>
                    <a:pt x="9" y="197"/>
                    <a:pt x="6" y="196"/>
                    <a:pt x="3" y="194"/>
                  </a:cubicBezTo>
                  <a:cubicBezTo>
                    <a:pt x="3" y="194"/>
                    <a:pt x="3" y="194"/>
                    <a:pt x="3" y="194"/>
                  </a:cubicBezTo>
                  <a:cubicBezTo>
                    <a:pt x="3" y="194"/>
                    <a:pt x="3" y="194"/>
                    <a:pt x="3" y="194"/>
                  </a:cubicBezTo>
                  <a:cubicBezTo>
                    <a:pt x="3" y="194"/>
                    <a:pt x="3" y="194"/>
                    <a:pt x="3" y="194"/>
                  </a:cubicBezTo>
                  <a:cubicBezTo>
                    <a:pt x="1" y="191"/>
                    <a:pt x="0" y="188"/>
                    <a:pt x="0" y="185"/>
                  </a:cubicBezTo>
                  <a:cubicBezTo>
                    <a:pt x="0" y="158"/>
                    <a:pt x="0" y="158"/>
                    <a:pt x="0" y="158"/>
                  </a:cubicBezTo>
                  <a:cubicBezTo>
                    <a:pt x="0" y="149"/>
                    <a:pt x="4" y="142"/>
                    <a:pt x="12" y="136"/>
                  </a:cubicBezTo>
                  <a:cubicBezTo>
                    <a:pt x="20" y="130"/>
                    <a:pt x="32" y="126"/>
                    <a:pt x="45" y="123"/>
                  </a:cubicBezTo>
                  <a:cubicBezTo>
                    <a:pt x="52" y="119"/>
                    <a:pt x="52" y="119"/>
                    <a:pt x="52" y="119"/>
                  </a:cubicBezTo>
                  <a:cubicBezTo>
                    <a:pt x="53" y="116"/>
                    <a:pt x="53" y="109"/>
                    <a:pt x="53" y="104"/>
                  </a:cubicBezTo>
                  <a:cubicBezTo>
                    <a:pt x="53" y="102"/>
                    <a:pt x="53" y="101"/>
                    <a:pt x="53" y="99"/>
                  </a:cubicBezTo>
                  <a:cubicBezTo>
                    <a:pt x="52" y="98"/>
                    <a:pt x="51" y="97"/>
                    <a:pt x="50" y="96"/>
                  </a:cubicBezTo>
                  <a:cubicBezTo>
                    <a:pt x="46" y="91"/>
                    <a:pt x="43" y="85"/>
                    <a:pt x="40" y="78"/>
                  </a:cubicBezTo>
                  <a:cubicBezTo>
                    <a:pt x="38" y="72"/>
                    <a:pt x="37" y="66"/>
                    <a:pt x="37" y="59"/>
                  </a:cubicBezTo>
                  <a:cubicBezTo>
                    <a:pt x="37" y="59"/>
                    <a:pt x="37" y="59"/>
                    <a:pt x="37" y="59"/>
                  </a:cubicBezTo>
                  <a:cubicBezTo>
                    <a:pt x="37" y="59"/>
                    <a:pt x="37" y="59"/>
                    <a:pt x="37" y="59"/>
                  </a:cubicBezTo>
                  <a:cubicBezTo>
                    <a:pt x="37" y="58"/>
                    <a:pt x="37" y="57"/>
                    <a:pt x="37" y="56"/>
                  </a:cubicBezTo>
                  <a:cubicBezTo>
                    <a:pt x="37" y="53"/>
                    <a:pt x="37" y="50"/>
                    <a:pt x="37" y="48"/>
                  </a:cubicBezTo>
                  <a:cubicBezTo>
                    <a:pt x="36" y="20"/>
                    <a:pt x="36" y="0"/>
                    <a:pt x="81" y="0"/>
                  </a:cubicBezTo>
                  <a:cubicBezTo>
                    <a:pt x="125" y="0"/>
                    <a:pt x="125" y="20"/>
                    <a:pt x="124" y="48"/>
                  </a:cubicBezTo>
                  <a:cubicBezTo>
                    <a:pt x="124" y="50"/>
                    <a:pt x="124" y="53"/>
                    <a:pt x="124" y="56"/>
                  </a:cubicBezTo>
                  <a:cubicBezTo>
                    <a:pt x="124" y="56"/>
                    <a:pt x="124" y="57"/>
                    <a:pt x="124" y="58"/>
                  </a:cubicBezTo>
                  <a:cubicBezTo>
                    <a:pt x="124" y="59"/>
                    <a:pt x="124" y="59"/>
                    <a:pt x="124" y="59"/>
                  </a:cubicBezTo>
                  <a:cubicBezTo>
                    <a:pt x="124" y="59"/>
                    <a:pt x="124" y="59"/>
                    <a:pt x="124" y="59"/>
                  </a:cubicBezTo>
                  <a:cubicBezTo>
                    <a:pt x="124" y="59"/>
                    <a:pt x="124" y="59"/>
                    <a:pt x="124" y="59"/>
                  </a:cubicBezTo>
                  <a:cubicBezTo>
                    <a:pt x="124" y="59"/>
                    <a:pt x="124" y="59"/>
                    <a:pt x="124" y="59"/>
                  </a:cubicBezTo>
                  <a:cubicBezTo>
                    <a:pt x="124" y="61"/>
                    <a:pt x="124" y="62"/>
                    <a:pt x="124" y="63"/>
                  </a:cubicBezTo>
                  <a:cubicBezTo>
                    <a:pt x="124" y="64"/>
                    <a:pt x="124" y="64"/>
                    <a:pt x="124" y="64"/>
                  </a:cubicBezTo>
                  <a:cubicBezTo>
                    <a:pt x="124" y="64"/>
                    <a:pt x="124" y="64"/>
                    <a:pt x="124" y="64"/>
                  </a:cubicBezTo>
                  <a:cubicBezTo>
                    <a:pt x="124" y="68"/>
                    <a:pt x="123" y="73"/>
                    <a:pt x="121" y="78"/>
                  </a:cubicBezTo>
                  <a:cubicBezTo>
                    <a:pt x="119" y="85"/>
                    <a:pt x="115" y="91"/>
                    <a:pt x="111" y="96"/>
                  </a:cubicBezTo>
                  <a:cubicBezTo>
                    <a:pt x="110" y="97"/>
                    <a:pt x="109" y="98"/>
                    <a:pt x="108" y="100"/>
                  </a:cubicBezTo>
                  <a:close/>
                  <a:moveTo>
                    <a:pt x="57" y="97"/>
                  </a:moveTo>
                  <a:cubicBezTo>
                    <a:pt x="57" y="97"/>
                    <a:pt x="57" y="97"/>
                    <a:pt x="57" y="97"/>
                  </a:cubicBezTo>
                  <a:cubicBezTo>
                    <a:pt x="57" y="97"/>
                    <a:pt x="57" y="97"/>
                    <a:pt x="57" y="97"/>
                  </a:cubicBezTo>
                  <a:cubicBezTo>
                    <a:pt x="57" y="97"/>
                    <a:pt x="57" y="97"/>
                    <a:pt x="57" y="97"/>
                  </a:cubicBezTo>
                  <a:cubicBezTo>
                    <a:pt x="60" y="101"/>
                    <a:pt x="63" y="103"/>
                    <a:pt x="67" y="105"/>
                  </a:cubicBezTo>
                  <a:cubicBezTo>
                    <a:pt x="71" y="108"/>
                    <a:pt x="76" y="109"/>
                    <a:pt x="81" y="109"/>
                  </a:cubicBezTo>
                  <a:cubicBezTo>
                    <a:pt x="85" y="109"/>
                    <a:pt x="90" y="108"/>
                    <a:pt x="95" y="105"/>
                  </a:cubicBezTo>
                  <a:cubicBezTo>
                    <a:pt x="99" y="102"/>
                    <a:pt x="104" y="98"/>
                    <a:pt x="108" y="93"/>
                  </a:cubicBezTo>
                  <a:cubicBezTo>
                    <a:pt x="112" y="88"/>
                    <a:pt x="115" y="83"/>
                    <a:pt x="117" y="77"/>
                  </a:cubicBezTo>
                  <a:cubicBezTo>
                    <a:pt x="119" y="72"/>
                    <a:pt x="120" y="68"/>
                    <a:pt x="120" y="63"/>
                  </a:cubicBezTo>
                  <a:cubicBezTo>
                    <a:pt x="118" y="53"/>
                    <a:pt x="118" y="53"/>
                    <a:pt x="118" y="53"/>
                  </a:cubicBezTo>
                  <a:cubicBezTo>
                    <a:pt x="117" y="51"/>
                    <a:pt x="117" y="50"/>
                    <a:pt x="117" y="48"/>
                  </a:cubicBezTo>
                  <a:cubicBezTo>
                    <a:pt x="117" y="46"/>
                    <a:pt x="117" y="44"/>
                    <a:pt x="117" y="42"/>
                  </a:cubicBezTo>
                  <a:cubicBezTo>
                    <a:pt x="117" y="40"/>
                    <a:pt x="117" y="38"/>
                    <a:pt x="116" y="37"/>
                  </a:cubicBezTo>
                  <a:cubicBezTo>
                    <a:pt x="116" y="35"/>
                    <a:pt x="115" y="33"/>
                    <a:pt x="114" y="32"/>
                  </a:cubicBezTo>
                  <a:cubicBezTo>
                    <a:pt x="114" y="32"/>
                    <a:pt x="114" y="32"/>
                    <a:pt x="114" y="32"/>
                  </a:cubicBezTo>
                  <a:cubicBezTo>
                    <a:pt x="113" y="30"/>
                    <a:pt x="111" y="29"/>
                    <a:pt x="108" y="29"/>
                  </a:cubicBezTo>
                  <a:cubicBezTo>
                    <a:pt x="105" y="29"/>
                    <a:pt x="102" y="30"/>
                    <a:pt x="98" y="31"/>
                  </a:cubicBezTo>
                  <a:cubicBezTo>
                    <a:pt x="98" y="31"/>
                    <a:pt x="98" y="31"/>
                    <a:pt x="98" y="31"/>
                  </a:cubicBezTo>
                  <a:cubicBezTo>
                    <a:pt x="93" y="33"/>
                    <a:pt x="87" y="34"/>
                    <a:pt x="81" y="34"/>
                  </a:cubicBezTo>
                  <a:cubicBezTo>
                    <a:pt x="74" y="34"/>
                    <a:pt x="69" y="33"/>
                    <a:pt x="63" y="31"/>
                  </a:cubicBezTo>
                  <a:cubicBezTo>
                    <a:pt x="63" y="31"/>
                    <a:pt x="63" y="31"/>
                    <a:pt x="63" y="31"/>
                  </a:cubicBezTo>
                  <a:cubicBezTo>
                    <a:pt x="59" y="30"/>
                    <a:pt x="56" y="29"/>
                    <a:pt x="53" y="29"/>
                  </a:cubicBezTo>
                  <a:cubicBezTo>
                    <a:pt x="51" y="29"/>
                    <a:pt x="49" y="30"/>
                    <a:pt x="47" y="32"/>
                  </a:cubicBezTo>
                  <a:cubicBezTo>
                    <a:pt x="46" y="33"/>
                    <a:pt x="45" y="35"/>
                    <a:pt x="45" y="37"/>
                  </a:cubicBezTo>
                  <a:cubicBezTo>
                    <a:pt x="45" y="38"/>
                    <a:pt x="45" y="40"/>
                    <a:pt x="45" y="42"/>
                  </a:cubicBezTo>
                  <a:cubicBezTo>
                    <a:pt x="45" y="44"/>
                    <a:pt x="45" y="46"/>
                    <a:pt x="44" y="48"/>
                  </a:cubicBezTo>
                  <a:cubicBezTo>
                    <a:pt x="44" y="50"/>
                    <a:pt x="44" y="51"/>
                    <a:pt x="44" y="53"/>
                  </a:cubicBezTo>
                  <a:cubicBezTo>
                    <a:pt x="41" y="63"/>
                    <a:pt x="41" y="63"/>
                    <a:pt x="41" y="63"/>
                  </a:cubicBezTo>
                  <a:cubicBezTo>
                    <a:pt x="42" y="68"/>
                    <a:pt x="43" y="72"/>
                    <a:pt x="44" y="77"/>
                  </a:cubicBezTo>
                  <a:cubicBezTo>
                    <a:pt x="46" y="83"/>
                    <a:pt x="50" y="88"/>
                    <a:pt x="53" y="93"/>
                  </a:cubicBezTo>
                  <a:cubicBezTo>
                    <a:pt x="55" y="95"/>
                    <a:pt x="56" y="96"/>
                    <a:pt x="57" y="97"/>
                  </a:cubicBezTo>
                  <a:close/>
                  <a:moveTo>
                    <a:pt x="57" y="103"/>
                  </a:moveTo>
                  <a:cubicBezTo>
                    <a:pt x="57" y="104"/>
                    <a:pt x="57" y="104"/>
                    <a:pt x="57" y="104"/>
                  </a:cubicBezTo>
                  <a:cubicBezTo>
                    <a:pt x="57" y="109"/>
                    <a:pt x="57" y="115"/>
                    <a:pt x="56" y="119"/>
                  </a:cubicBezTo>
                  <a:cubicBezTo>
                    <a:pt x="81" y="133"/>
                    <a:pt x="81" y="133"/>
                    <a:pt x="81" y="133"/>
                  </a:cubicBezTo>
                  <a:cubicBezTo>
                    <a:pt x="106" y="119"/>
                    <a:pt x="106" y="119"/>
                    <a:pt x="106" y="119"/>
                  </a:cubicBezTo>
                  <a:cubicBezTo>
                    <a:pt x="105" y="116"/>
                    <a:pt x="104" y="109"/>
                    <a:pt x="104" y="104"/>
                  </a:cubicBezTo>
                  <a:cubicBezTo>
                    <a:pt x="104" y="103"/>
                    <a:pt x="104" y="103"/>
                    <a:pt x="104" y="103"/>
                  </a:cubicBezTo>
                  <a:cubicBezTo>
                    <a:pt x="102" y="105"/>
                    <a:pt x="99" y="107"/>
                    <a:pt x="97" y="109"/>
                  </a:cubicBezTo>
                  <a:cubicBezTo>
                    <a:pt x="92" y="112"/>
                    <a:pt x="86" y="113"/>
                    <a:pt x="81" y="113"/>
                  </a:cubicBezTo>
                  <a:cubicBezTo>
                    <a:pt x="75" y="113"/>
                    <a:pt x="70" y="112"/>
                    <a:pt x="65" y="109"/>
                  </a:cubicBezTo>
                  <a:cubicBezTo>
                    <a:pt x="62" y="107"/>
                    <a:pt x="60" y="105"/>
                    <a:pt x="57" y="103"/>
                  </a:cubicBezTo>
                  <a:close/>
                  <a:moveTo>
                    <a:pt x="121" y="42"/>
                  </a:moveTo>
                  <a:cubicBezTo>
                    <a:pt x="121" y="20"/>
                    <a:pt x="118" y="4"/>
                    <a:pt x="81" y="4"/>
                  </a:cubicBezTo>
                  <a:cubicBezTo>
                    <a:pt x="43" y="4"/>
                    <a:pt x="41" y="20"/>
                    <a:pt x="41" y="42"/>
                  </a:cubicBezTo>
                  <a:cubicBezTo>
                    <a:pt x="41" y="40"/>
                    <a:pt x="41" y="38"/>
                    <a:pt x="41" y="36"/>
                  </a:cubicBezTo>
                  <a:cubicBezTo>
                    <a:pt x="42" y="34"/>
                    <a:pt x="42" y="32"/>
                    <a:pt x="44" y="30"/>
                  </a:cubicBezTo>
                  <a:cubicBezTo>
                    <a:pt x="46" y="26"/>
                    <a:pt x="50" y="25"/>
                    <a:pt x="53" y="25"/>
                  </a:cubicBezTo>
                  <a:cubicBezTo>
                    <a:pt x="57" y="25"/>
                    <a:pt x="60" y="26"/>
                    <a:pt x="64" y="27"/>
                  </a:cubicBezTo>
                  <a:cubicBezTo>
                    <a:pt x="64" y="27"/>
                    <a:pt x="64" y="27"/>
                    <a:pt x="64" y="27"/>
                  </a:cubicBezTo>
                  <a:cubicBezTo>
                    <a:pt x="69" y="29"/>
                    <a:pt x="75" y="30"/>
                    <a:pt x="81" y="30"/>
                  </a:cubicBezTo>
                  <a:cubicBezTo>
                    <a:pt x="87" y="30"/>
                    <a:pt x="92" y="29"/>
                    <a:pt x="97" y="27"/>
                  </a:cubicBezTo>
                  <a:cubicBezTo>
                    <a:pt x="97" y="27"/>
                    <a:pt x="97" y="27"/>
                    <a:pt x="97" y="27"/>
                  </a:cubicBezTo>
                  <a:cubicBezTo>
                    <a:pt x="101" y="26"/>
                    <a:pt x="105" y="25"/>
                    <a:pt x="108" y="25"/>
                  </a:cubicBezTo>
                  <a:cubicBezTo>
                    <a:pt x="112" y="25"/>
                    <a:pt x="115" y="26"/>
                    <a:pt x="117" y="30"/>
                  </a:cubicBezTo>
                  <a:cubicBezTo>
                    <a:pt x="117" y="30"/>
                    <a:pt x="117" y="30"/>
                    <a:pt x="117" y="30"/>
                  </a:cubicBezTo>
                  <a:cubicBezTo>
                    <a:pt x="119" y="32"/>
                    <a:pt x="120" y="34"/>
                    <a:pt x="120" y="36"/>
                  </a:cubicBezTo>
                  <a:cubicBezTo>
                    <a:pt x="120" y="38"/>
                    <a:pt x="121" y="40"/>
                    <a:pt x="121" y="42"/>
                  </a:cubicBezTo>
                  <a:close/>
                  <a:moveTo>
                    <a:pt x="78" y="145"/>
                  </a:moveTo>
                  <a:cubicBezTo>
                    <a:pt x="79" y="149"/>
                    <a:pt x="79" y="149"/>
                    <a:pt x="79" y="149"/>
                  </a:cubicBezTo>
                  <a:cubicBezTo>
                    <a:pt x="79" y="149"/>
                    <a:pt x="79" y="150"/>
                    <a:pt x="80" y="150"/>
                  </a:cubicBezTo>
                  <a:cubicBezTo>
                    <a:pt x="80" y="151"/>
                    <a:pt x="80" y="151"/>
                    <a:pt x="80" y="152"/>
                  </a:cubicBezTo>
                  <a:cubicBezTo>
                    <a:pt x="80" y="152"/>
                    <a:pt x="80" y="152"/>
                    <a:pt x="80" y="152"/>
                  </a:cubicBezTo>
                  <a:cubicBezTo>
                    <a:pt x="79" y="160"/>
                    <a:pt x="78" y="167"/>
                    <a:pt x="77" y="174"/>
                  </a:cubicBezTo>
                  <a:cubicBezTo>
                    <a:pt x="76" y="178"/>
                    <a:pt x="76" y="182"/>
                    <a:pt x="75" y="186"/>
                  </a:cubicBezTo>
                  <a:cubicBezTo>
                    <a:pt x="80" y="193"/>
                    <a:pt x="80" y="193"/>
                    <a:pt x="80" y="193"/>
                  </a:cubicBezTo>
                  <a:cubicBezTo>
                    <a:pt x="82" y="193"/>
                    <a:pt x="82" y="193"/>
                    <a:pt x="82" y="193"/>
                  </a:cubicBezTo>
                  <a:cubicBezTo>
                    <a:pt x="86" y="185"/>
                    <a:pt x="86" y="185"/>
                    <a:pt x="86" y="185"/>
                  </a:cubicBezTo>
                  <a:cubicBezTo>
                    <a:pt x="86" y="181"/>
                    <a:pt x="85" y="177"/>
                    <a:pt x="85" y="174"/>
                  </a:cubicBezTo>
                  <a:cubicBezTo>
                    <a:pt x="84" y="167"/>
                    <a:pt x="83" y="160"/>
                    <a:pt x="82" y="152"/>
                  </a:cubicBezTo>
                  <a:cubicBezTo>
                    <a:pt x="82" y="151"/>
                    <a:pt x="82" y="151"/>
                    <a:pt x="82" y="150"/>
                  </a:cubicBezTo>
                  <a:cubicBezTo>
                    <a:pt x="82" y="150"/>
                    <a:pt x="82" y="149"/>
                    <a:pt x="83" y="149"/>
                  </a:cubicBezTo>
                  <a:cubicBezTo>
                    <a:pt x="84" y="145"/>
                    <a:pt x="84" y="145"/>
                    <a:pt x="84" y="145"/>
                  </a:cubicBezTo>
                  <a:cubicBezTo>
                    <a:pt x="81" y="140"/>
                    <a:pt x="81" y="140"/>
                    <a:pt x="81" y="140"/>
                  </a:cubicBezTo>
                  <a:cubicBezTo>
                    <a:pt x="78" y="145"/>
                    <a:pt x="78" y="145"/>
                    <a:pt x="78" y="145"/>
                  </a:cubicBezTo>
                  <a:close/>
                  <a:moveTo>
                    <a:pt x="87" y="150"/>
                  </a:moveTo>
                  <a:cubicBezTo>
                    <a:pt x="86" y="150"/>
                    <a:pt x="86" y="150"/>
                    <a:pt x="86" y="150"/>
                  </a:cubicBezTo>
                  <a:cubicBezTo>
                    <a:pt x="86" y="150"/>
                    <a:pt x="86" y="150"/>
                    <a:pt x="86" y="150"/>
                  </a:cubicBezTo>
                  <a:cubicBezTo>
                    <a:pt x="86" y="150"/>
                    <a:pt x="86" y="150"/>
                    <a:pt x="86" y="150"/>
                  </a:cubicBezTo>
                  <a:cubicBezTo>
                    <a:pt x="86" y="151"/>
                    <a:pt x="86" y="151"/>
                    <a:pt x="86" y="151"/>
                  </a:cubicBezTo>
                  <a:cubicBezTo>
                    <a:pt x="86" y="151"/>
                    <a:pt x="86" y="151"/>
                    <a:pt x="86" y="151"/>
                  </a:cubicBezTo>
                  <a:cubicBezTo>
                    <a:pt x="87" y="159"/>
                    <a:pt x="88" y="166"/>
                    <a:pt x="89" y="173"/>
                  </a:cubicBezTo>
                  <a:cubicBezTo>
                    <a:pt x="90" y="179"/>
                    <a:pt x="90" y="179"/>
                    <a:pt x="90" y="179"/>
                  </a:cubicBezTo>
                  <a:cubicBezTo>
                    <a:pt x="91" y="178"/>
                    <a:pt x="91" y="176"/>
                    <a:pt x="92" y="174"/>
                  </a:cubicBezTo>
                  <a:cubicBezTo>
                    <a:pt x="92" y="174"/>
                    <a:pt x="92" y="174"/>
                    <a:pt x="92" y="174"/>
                  </a:cubicBezTo>
                  <a:cubicBezTo>
                    <a:pt x="100" y="160"/>
                    <a:pt x="106" y="151"/>
                    <a:pt x="111" y="132"/>
                  </a:cubicBezTo>
                  <a:cubicBezTo>
                    <a:pt x="91" y="152"/>
                    <a:pt x="91" y="152"/>
                    <a:pt x="91" y="152"/>
                  </a:cubicBezTo>
                  <a:cubicBezTo>
                    <a:pt x="90" y="153"/>
                    <a:pt x="89" y="153"/>
                    <a:pt x="88" y="152"/>
                  </a:cubicBezTo>
                  <a:cubicBezTo>
                    <a:pt x="88" y="152"/>
                    <a:pt x="88" y="152"/>
                    <a:pt x="87" y="152"/>
                  </a:cubicBezTo>
                  <a:cubicBezTo>
                    <a:pt x="87" y="152"/>
                    <a:pt x="87" y="152"/>
                    <a:pt x="87" y="152"/>
                  </a:cubicBezTo>
                  <a:cubicBezTo>
                    <a:pt x="87" y="150"/>
                    <a:pt x="87" y="150"/>
                    <a:pt x="87" y="150"/>
                  </a:cubicBezTo>
                  <a:close/>
                  <a:moveTo>
                    <a:pt x="72" y="180"/>
                  </a:moveTo>
                  <a:cubicBezTo>
                    <a:pt x="73" y="173"/>
                    <a:pt x="73" y="173"/>
                    <a:pt x="73" y="173"/>
                  </a:cubicBezTo>
                  <a:cubicBezTo>
                    <a:pt x="74" y="166"/>
                    <a:pt x="75" y="160"/>
                    <a:pt x="76" y="152"/>
                  </a:cubicBezTo>
                  <a:cubicBezTo>
                    <a:pt x="76" y="151"/>
                    <a:pt x="76" y="151"/>
                    <a:pt x="76" y="151"/>
                  </a:cubicBezTo>
                  <a:cubicBezTo>
                    <a:pt x="76" y="151"/>
                    <a:pt x="76" y="151"/>
                    <a:pt x="76" y="151"/>
                  </a:cubicBezTo>
                  <a:cubicBezTo>
                    <a:pt x="76" y="151"/>
                    <a:pt x="76" y="151"/>
                    <a:pt x="76" y="151"/>
                  </a:cubicBezTo>
                  <a:cubicBezTo>
                    <a:pt x="75" y="150"/>
                    <a:pt x="75" y="150"/>
                    <a:pt x="75" y="150"/>
                  </a:cubicBezTo>
                  <a:cubicBezTo>
                    <a:pt x="75" y="150"/>
                    <a:pt x="75" y="150"/>
                    <a:pt x="75" y="150"/>
                  </a:cubicBezTo>
                  <a:cubicBezTo>
                    <a:pt x="74" y="152"/>
                    <a:pt x="74" y="152"/>
                    <a:pt x="74" y="152"/>
                  </a:cubicBezTo>
                  <a:cubicBezTo>
                    <a:pt x="74" y="152"/>
                    <a:pt x="74" y="152"/>
                    <a:pt x="74" y="152"/>
                  </a:cubicBezTo>
                  <a:cubicBezTo>
                    <a:pt x="74" y="152"/>
                    <a:pt x="74" y="152"/>
                    <a:pt x="74" y="152"/>
                  </a:cubicBezTo>
                  <a:cubicBezTo>
                    <a:pt x="73" y="153"/>
                    <a:pt x="72" y="153"/>
                    <a:pt x="71" y="152"/>
                  </a:cubicBezTo>
                  <a:cubicBezTo>
                    <a:pt x="50" y="132"/>
                    <a:pt x="50" y="132"/>
                    <a:pt x="50" y="132"/>
                  </a:cubicBezTo>
                  <a:cubicBezTo>
                    <a:pt x="55" y="150"/>
                    <a:pt x="61" y="160"/>
                    <a:pt x="69" y="174"/>
                  </a:cubicBezTo>
                  <a:cubicBezTo>
                    <a:pt x="69" y="174"/>
                    <a:pt x="69" y="174"/>
                    <a:pt x="69" y="174"/>
                  </a:cubicBezTo>
                  <a:cubicBezTo>
                    <a:pt x="70" y="176"/>
                    <a:pt x="71" y="178"/>
                    <a:pt x="72" y="180"/>
                  </a:cubicBezTo>
                  <a:close/>
                  <a:moveTo>
                    <a:pt x="54" y="122"/>
                  </a:moveTo>
                  <a:cubicBezTo>
                    <a:pt x="49" y="125"/>
                    <a:pt x="49" y="125"/>
                    <a:pt x="49" y="125"/>
                  </a:cubicBezTo>
                  <a:cubicBezTo>
                    <a:pt x="72" y="147"/>
                    <a:pt x="72" y="147"/>
                    <a:pt x="72" y="147"/>
                  </a:cubicBezTo>
                  <a:cubicBezTo>
                    <a:pt x="74" y="144"/>
                    <a:pt x="74" y="144"/>
                    <a:pt x="74" y="144"/>
                  </a:cubicBezTo>
                  <a:cubicBezTo>
                    <a:pt x="74" y="144"/>
                    <a:pt x="74" y="144"/>
                    <a:pt x="74" y="144"/>
                  </a:cubicBezTo>
                  <a:cubicBezTo>
                    <a:pt x="74" y="144"/>
                    <a:pt x="74" y="144"/>
                    <a:pt x="74" y="144"/>
                  </a:cubicBezTo>
                  <a:cubicBezTo>
                    <a:pt x="74" y="144"/>
                    <a:pt x="74" y="144"/>
                    <a:pt x="74" y="144"/>
                  </a:cubicBezTo>
                  <a:cubicBezTo>
                    <a:pt x="78" y="136"/>
                    <a:pt x="78" y="136"/>
                    <a:pt x="78" y="136"/>
                  </a:cubicBezTo>
                  <a:cubicBezTo>
                    <a:pt x="54" y="122"/>
                    <a:pt x="54" y="122"/>
                    <a:pt x="54" y="122"/>
                  </a:cubicBezTo>
                  <a:close/>
                  <a:moveTo>
                    <a:pt x="112" y="125"/>
                  </a:moveTo>
                  <a:cubicBezTo>
                    <a:pt x="108" y="123"/>
                    <a:pt x="108" y="123"/>
                    <a:pt x="108" y="123"/>
                  </a:cubicBezTo>
                  <a:cubicBezTo>
                    <a:pt x="84" y="136"/>
                    <a:pt x="84" y="136"/>
                    <a:pt x="84" y="136"/>
                  </a:cubicBezTo>
                  <a:cubicBezTo>
                    <a:pt x="88" y="144"/>
                    <a:pt x="88" y="144"/>
                    <a:pt x="88" y="144"/>
                  </a:cubicBezTo>
                  <a:cubicBezTo>
                    <a:pt x="88" y="144"/>
                    <a:pt x="88" y="144"/>
                    <a:pt x="88" y="144"/>
                  </a:cubicBezTo>
                  <a:cubicBezTo>
                    <a:pt x="90" y="147"/>
                    <a:pt x="90" y="147"/>
                    <a:pt x="90" y="147"/>
                  </a:cubicBezTo>
                  <a:cubicBezTo>
                    <a:pt x="112" y="125"/>
                    <a:pt x="112" y="125"/>
                    <a:pt x="112" y="125"/>
                  </a:cubicBezTo>
                  <a:close/>
                  <a:moveTo>
                    <a:pt x="44" y="127"/>
                  </a:moveTo>
                  <a:cubicBezTo>
                    <a:pt x="32" y="130"/>
                    <a:pt x="22" y="134"/>
                    <a:pt x="14" y="140"/>
                  </a:cubicBezTo>
                  <a:cubicBezTo>
                    <a:pt x="8" y="145"/>
                    <a:pt x="4" y="151"/>
                    <a:pt x="4" y="158"/>
                  </a:cubicBezTo>
                  <a:cubicBezTo>
                    <a:pt x="4" y="185"/>
                    <a:pt x="4" y="185"/>
                    <a:pt x="4" y="185"/>
                  </a:cubicBezTo>
                  <a:cubicBezTo>
                    <a:pt x="4" y="187"/>
                    <a:pt x="5" y="189"/>
                    <a:pt x="6" y="191"/>
                  </a:cubicBezTo>
                  <a:cubicBezTo>
                    <a:pt x="6" y="191"/>
                    <a:pt x="6" y="191"/>
                    <a:pt x="6" y="191"/>
                  </a:cubicBezTo>
                  <a:cubicBezTo>
                    <a:pt x="8" y="192"/>
                    <a:pt x="10" y="193"/>
                    <a:pt x="12" y="193"/>
                  </a:cubicBezTo>
                  <a:cubicBezTo>
                    <a:pt x="75" y="193"/>
                    <a:pt x="75" y="193"/>
                    <a:pt x="75" y="193"/>
                  </a:cubicBezTo>
                  <a:cubicBezTo>
                    <a:pt x="71" y="187"/>
                    <a:pt x="71" y="187"/>
                    <a:pt x="71" y="187"/>
                  </a:cubicBezTo>
                  <a:cubicBezTo>
                    <a:pt x="71" y="187"/>
                    <a:pt x="71" y="187"/>
                    <a:pt x="71" y="187"/>
                  </a:cubicBezTo>
                  <a:cubicBezTo>
                    <a:pt x="71" y="187"/>
                    <a:pt x="71" y="187"/>
                    <a:pt x="71" y="187"/>
                  </a:cubicBezTo>
                  <a:cubicBezTo>
                    <a:pt x="69" y="183"/>
                    <a:pt x="67" y="180"/>
                    <a:pt x="66" y="176"/>
                  </a:cubicBezTo>
                  <a:cubicBezTo>
                    <a:pt x="66" y="176"/>
                    <a:pt x="66" y="176"/>
                    <a:pt x="66" y="176"/>
                  </a:cubicBezTo>
                  <a:cubicBezTo>
                    <a:pt x="57" y="161"/>
                    <a:pt x="51" y="150"/>
                    <a:pt x="44" y="127"/>
                  </a:cubicBezTo>
                  <a:close/>
                  <a:moveTo>
                    <a:pt x="86" y="193"/>
                  </a:moveTo>
                  <a:cubicBezTo>
                    <a:pt x="149" y="193"/>
                    <a:pt x="149" y="193"/>
                    <a:pt x="149" y="193"/>
                  </a:cubicBezTo>
                  <a:cubicBezTo>
                    <a:pt x="152" y="193"/>
                    <a:pt x="154" y="192"/>
                    <a:pt x="155" y="191"/>
                  </a:cubicBezTo>
                  <a:cubicBezTo>
                    <a:pt x="157" y="189"/>
                    <a:pt x="157" y="187"/>
                    <a:pt x="157" y="185"/>
                  </a:cubicBezTo>
                  <a:cubicBezTo>
                    <a:pt x="157" y="158"/>
                    <a:pt x="157" y="158"/>
                    <a:pt x="157" y="158"/>
                  </a:cubicBezTo>
                  <a:cubicBezTo>
                    <a:pt x="157" y="158"/>
                    <a:pt x="157" y="158"/>
                    <a:pt x="157" y="158"/>
                  </a:cubicBezTo>
                  <a:cubicBezTo>
                    <a:pt x="157" y="151"/>
                    <a:pt x="153" y="145"/>
                    <a:pt x="147" y="140"/>
                  </a:cubicBezTo>
                  <a:cubicBezTo>
                    <a:pt x="140" y="134"/>
                    <a:pt x="129" y="130"/>
                    <a:pt x="117" y="127"/>
                  </a:cubicBezTo>
                  <a:cubicBezTo>
                    <a:pt x="111" y="150"/>
                    <a:pt x="105" y="161"/>
                    <a:pt x="96" y="176"/>
                  </a:cubicBezTo>
                  <a:cubicBezTo>
                    <a:pt x="96" y="176"/>
                    <a:pt x="96" y="176"/>
                    <a:pt x="96" y="176"/>
                  </a:cubicBezTo>
                  <a:cubicBezTo>
                    <a:pt x="96" y="176"/>
                    <a:pt x="96" y="176"/>
                    <a:pt x="96" y="176"/>
                  </a:cubicBezTo>
                  <a:cubicBezTo>
                    <a:pt x="94" y="179"/>
                    <a:pt x="92" y="182"/>
                    <a:pt x="90" y="186"/>
                  </a:cubicBezTo>
                  <a:cubicBezTo>
                    <a:pt x="90" y="186"/>
                    <a:pt x="90" y="186"/>
                    <a:pt x="90" y="186"/>
                  </a:cubicBezTo>
                  <a:cubicBezTo>
                    <a:pt x="90" y="186"/>
                    <a:pt x="90" y="186"/>
                    <a:pt x="90" y="186"/>
                  </a:cubicBezTo>
                  <a:cubicBezTo>
                    <a:pt x="90" y="186"/>
                    <a:pt x="90" y="186"/>
                    <a:pt x="90" y="186"/>
                  </a:cubicBezTo>
                  <a:cubicBezTo>
                    <a:pt x="90" y="186"/>
                    <a:pt x="90" y="186"/>
                    <a:pt x="90" y="186"/>
                  </a:cubicBezTo>
                  <a:cubicBezTo>
                    <a:pt x="90" y="186"/>
                    <a:pt x="90" y="186"/>
                    <a:pt x="90" y="186"/>
                  </a:cubicBezTo>
                  <a:lnTo>
                    <a:pt x="86" y="19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pl-PL"/>
            </a:p>
          </p:txBody>
        </p:sp>
      </p:grpSp>
      <p:sp>
        <p:nvSpPr>
          <p:cNvPr id="20" name="Symbol zastępczy tekstu 24">
            <a:extLst>
              <a:ext uri="{FF2B5EF4-FFF2-40B4-BE49-F238E27FC236}">
                <a16:creationId xmlns:a16="http://schemas.microsoft.com/office/drawing/2014/main" id="{4D49F901-898C-4A74-96CB-D840ACB0E51A}"/>
              </a:ext>
            </a:extLst>
          </p:cNvPr>
          <p:cNvSpPr txBox="1">
            <a:spLocks/>
          </p:cNvSpPr>
          <p:nvPr/>
        </p:nvSpPr>
        <p:spPr bwMode="auto">
          <a:xfrm>
            <a:off x="4067175" y="3141663"/>
            <a:ext cx="18002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Ocena podmiotowa  - drugi etap</a:t>
            </a:r>
          </a:p>
          <a:p>
            <a:pPr eaLnBrk="1" hangingPunct="1">
              <a:lnSpc>
                <a:spcPct val="90000"/>
              </a:lnSpc>
              <a:spcBef>
                <a:spcPts val="1000"/>
              </a:spcBef>
              <a:buFont typeface="Arial" panose="020B0604020202020204" pitchFamily="34" charset="0"/>
              <a:buAutoNum type="arabicPeriod" startAt="2"/>
            </a:pPr>
            <a:r>
              <a:rPr lang="pl-PL" altLang="pl-PL" sz="1200"/>
              <a:t>Weryfikacja dokumentów wskazanych w art. 25 wobec wykonawcy, którego oferta jest oceniona jako najkorzystniejsza</a:t>
            </a:r>
          </a:p>
        </p:txBody>
      </p:sp>
      <p:sp>
        <p:nvSpPr>
          <p:cNvPr id="21" name="Symbol zastępczy tekstu 24">
            <a:extLst>
              <a:ext uri="{FF2B5EF4-FFF2-40B4-BE49-F238E27FC236}">
                <a16:creationId xmlns:a16="http://schemas.microsoft.com/office/drawing/2014/main" id="{F488B381-FD23-4431-9E5E-F92067975ACF}"/>
              </a:ext>
            </a:extLst>
          </p:cNvPr>
          <p:cNvSpPr txBox="1">
            <a:spLocks/>
          </p:cNvSpPr>
          <p:nvPr/>
        </p:nvSpPr>
        <p:spPr bwMode="auto">
          <a:xfrm>
            <a:off x="5867400" y="3213100"/>
            <a:ext cx="1554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ts val="1000"/>
              </a:spcBef>
              <a:buFont typeface="Arial" panose="020B0604020202020204" pitchFamily="34" charset="0"/>
              <a:buAutoNum type="arabicPeriod"/>
            </a:pPr>
            <a:r>
              <a:rPr lang="pl-PL" altLang="pl-PL" sz="1200"/>
              <a:t>Wybór najkorzystniejszej oferty</a:t>
            </a:r>
          </a:p>
        </p:txBody>
      </p:sp>
      <p:grpSp>
        <p:nvGrpSpPr>
          <p:cNvPr id="8" name="Grupa 21">
            <a:extLst>
              <a:ext uri="{FF2B5EF4-FFF2-40B4-BE49-F238E27FC236}">
                <a16:creationId xmlns:a16="http://schemas.microsoft.com/office/drawing/2014/main" id="{14DD1F5C-DEEC-4135-8198-ACD5844C2A7A}"/>
              </a:ext>
            </a:extLst>
          </p:cNvPr>
          <p:cNvGrpSpPr>
            <a:grpSpLocks/>
          </p:cNvGrpSpPr>
          <p:nvPr/>
        </p:nvGrpSpPr>
        <p:grpSpPr bwMode="auto">
          <a:xfrm>
            <a:off x="4140200" y="2060575"/>
            <a:ext cx="1223963" cy="792163"/>
            <a:chOff x="7147464" y="2237939"/>
            <a:chExt cx="2246654" cy="1219932"/>
          </a:xfrm>
        </p:grpSpPr>
        <p:sp>
          <p:nvSpPr>
            <p:cNvPr id="23" name="Strzałka: pagon 23">
              <a:extLst>
                <a:ext uri="{FF2B5EF4-FFF2-40B4-BE49-F238E27FC236}">
                  <a16:creationId xmlns:a16="http://schemas.microsoft.com/office/drawing/2014/main" id="{F6CD717F-F569-4526-8C3D-19C12E765205}"/>
                </a:ext>
              </a:extLst>
            </p:cNvPr>
            <p:cNvSpPr/>
            <p:nvPr/>
          </p:nvSpPr>
          <p:spPr>
            <a:xfrm>
              <a:off x="7147464" y="2237939"/>
              <a:ext cx="2246654" cy="1219932"/>
            </a:xfrm>
            <a:prstGeom prst="chevron">
              <a:avLst>
                <a:gd name="adj" fmla="val 326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pl-PL" sz="1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4" name="Freeform 17">
              <a:extLst>
                <a:ext uri="{FF2B5EF4-FFF2-40B4-BE49-F238E27FC236}">
                  <a16:creationId xmlns:a16="http://schemas.microsoft.com/office/drawing/2014/main" id="{21F47F5E-602C-42AA-909C-9FF56F0F34AD}"/>
                </a:ext>
              </a:extLst>
            </p:cNvPr>
            <p:cNvSpPr>
              <a:spLocks noEditPoints="1"/>
            </p:cNvSpPr>
            <p:nvPr/>
          </p:nvSpPr>
          <p:spPr bwMode="auto">
            <a:xfrm>
              <a:off x="7873038" y="2448188"/>
              <a:ext cx="795507" cy="799435"/>
            </a:xfrm>
            <a:custGeom>
              <a:avLst/>
              <a:gdLst>
                <a:gd name="T0" fmla="*/ 160 w 305"/>
                <a:gd name="T1" fmla="*/ 47 h 305"/>
                <a:gd name="T2" fmla="*/ 94 w 305"/>
                <a:gd name="T3" fmla="*/ 47 h 305"/>
                <a:gd name="T4" fmla="*/ 47 w 305"/>
                <a:gd name="T5" fmla="*/ 94 h 305"/>
                <a:gd name="T6" fmla="*/ 47 w 305"/>
                <a:gd name="T7" fmla="*/ 160 h 305"/>
                <a:gd name="T8" fmla="*/ 66 w 305"/>
                <a:gd name="T9" fmla="*/ 189 h 305"/>
                <a:gd name="T10" fmla="*/ 94 w 305"/>
                <a:gd name="T11" fmla="*/ 208 h 305"/>
                <a:gd name="T12" fmla="*/ 160 w 305"/>
                <a:gd name="T13" fmla="*/ 208 h 305"/>
                <a:gd name="T14" fmla="*/ 208 w 305"/>
                <a:gd name="T15" fmla="*/ 160 h 305"/>
                <a:gd name="T16" fmla="*/ 208 w 305"/>
                <a:gd name="T17" fmla="*/ 94 h 305"/>
                <a:gd name="T18" fmla="*/ 234 w 305"/>
                <a:gd name="T19" fmla="*/ 195 h 305"/>
                <a:gd name="T20" fmla="*/ 298 w 305"/>
                <a:gd name="T21" fmla="*/ 259 h 305"/>
                <a:gd name="T22" fmla="*/ 305 w 305"/>
                <a:gd name="T23" fmla="*/ 275 h 305"/>
                <a:gd name="T24" fmla="*/ 291 w 305"/>
                <a:gd name="T25" fmla="*/ 298 h 305"/>
                <a:gd name="T26" fmla="*/ 275 w 305"/>
                <a:gd name="T27" fmla="*/ 305 h 305"/>
                <a:gd name="T28" fmla="*/ 195 w 305"/>
                <a:gd name="T29" fmla="*/ 234 h 305"/>
                <a:gd name="T30" fmla="*/ 38 w 305"/>
                <a:gd name="T31" fmla="*/ 217 h 305"/>
                <a:gd name="T32" fmla="*/ 38 w 305"/>
                <a:gd name="T33" fmla="*/ 38 h 305"/>
                <a:gd name="T34" fmla="*/ 217 w 305"/>
                <a:gd name="T35" fmla="*/ 38 h 305"/>
                <a:gd name="T36" fmla="*/ 234 w 305"/>
                <a:gd name="T37" fmla="*/ 195 h 305"/>
                <a:gd name="T38" fmla="*/ 193 w 305"/>
                <a:gd name="T39" fmla="*/ 226 h 305"/>
                <a:gd name="T40" fmla="*/ 193 w 305"/>
                <a:gd name="T41" fmla="*/ 226 h 305"/>
                <a:gd name="T42" fmla="*/ 193 w 305"/>
                <a:gd name="T43" fmla="*/ 226 h 305"/>
                <a:gd name="T44" fmla="*/ 43 w 305"/>
                <a:gd name="T45" fmla="*/ 211 h 305"/>
                <a:gd name="T46" fmla="*/ 43 w 305"/>
                <a:gd name="T47" fmla="*/ 43 h 305"/>
                <a:gd name="T48" fmla="*/ 211 w 305"/>
                <a:gd name="T49" fmla="*/ 43 h 305"/>
                <a:gd name="T50" fmla="*/ 226 w 305"/>
                <a:gd name="T51" fmla="*/ 193 h 305"/>
                <a:gd name="T52" fmla="*/ 221 w 305"/>
                <a:gd name="T53" fmla="*/ 201 h 305"/>
                <a:gd name="T54" fmla="*/ 293 w 305"/>
                <a:gd name="T55" fmla="*/ 264 h 305"/>
                <a:gd name="T56" fmla="*/ 297 w 305"/>
                <a:gd name="T57" fmla="*/ 275 h 305"/>
                <a:gd name="T58" fmla="*/ 286 w 305"/>
                <a:gd name="T59" fmla="*/ 293 h 305"/>
                <a:gd name="T60" fmla="*/ 275 w 305"/>
                <a:gd name="T61" fmla="*/ 297 h 305"/>
                <a:gd name="T62" fmla="*/ 201 w 305"/>
                <a:gd name="T63" fmla="*/ 230 h 305"/>
                <a:gd name="T64" fmla="*/ 230 w 305"/>
                <a:gd name="T65" fmla="*/ 201 h 305"/>
                <a:gd name="T66" fmla="*/ 195 w 305"/>
                <a:gd name="T67" fmla="*/ 225 h 305"/>
                <a:gd name="T68" fmla="*/ 220 w 305"/>
                <a:gd name="T69" fmla="*/ 201 h 305"/>
                <a:gd name="T70" fmla="*/ 220 w 305"/>
                <a:gd name="T71" fmla="*/ 202 h 305"/>
                <a:gd name="T72" fmla="*/ 219 w 305"/>
                <a:gd name="T73" fmla="*/ 202 h 305"/>
                <a:gd name="T74" fmla="*/ 219 w 305"/>
                <a:gd name="T75" fmla="*/ 203 h 305"/>
                <a:gd name="T76" fmla="*/ 218 w 305"/>
                <a:gd name="T77" fmla="*/ 203 h 305"/>
                <a:gd name="T78" fmla="*/ 218 w 305"/>
                <a:gd name="T79" fmla="*/ 204 h 305"/>
                <a:gd name="T80" fmla="*/ 218 w 305"/>
                <a:gd name="T81" fmla="*/ 204 h 305"/>
                <a:gd name="T82" fmla="*/ 217 w 305"/>
                <a:gd name="T83" fmla="*/ 205 h 305"/>
                <a:gd name="T84" fmla="*/ 217 w 305"/>
                <a:gd name="T85" fmla="*/ 205 h 305"/>
                <a:gd name="T86" fmla="*/ 195 w 305"/>
                <a:gd name="T87" fmla="*/ 225 h 305"/>
                <a:gd name="T88" fmla="*/ 163 w 305"/>
                <a:gd name="T89" fmla="*/ 39 h 305"/>
                <a:gd name="T90" fmla="*/ 194 w 305"/>
                <a:gd name="T91" fmla="*/ 60 h 305"/>
                <a:gd name="T92" fmla="*/ 222 w 305"/>
                <a:gd name="T93" fmla="*/ 127 h 305"/>
                <a:gd name="T94" fmla="*/ 194 w 305"/>
                <a:gd name="T95" fmla="*/ 194 h 305"/>
                <a:gd name="T96" fmla="*/ 127 w 305"/>
                <a:gd name="T97" fmla="*/ 222 h 305"/>
                <a:gd name="T98" fmla="*/ 60 w 305"/>
                <a:gd name="T99" fmla="*/ 194 h 305"/>
                <a:gd name="T100" fmla="*/ 40 w 305"/>
                <a:gd name="T101" fmla="*/ 163 h 305"/>
                <a:gd name="T102" fmla="*/ 40 w 305"/>
                <a:gd name="T103" fmla="*/ 91 h 305"/>
                <a:gd name="T104" fmla="*/ 91 w 305"/>
                <a:gd name="T105" fmla="*/ 39 h 305"/>
                <a:gd name="T106" fmla="*/ 163 w 305"/>
                <a:gd name="T107" fmla="*/ 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5" h="305">
                  <a:moveTo>
                    <a:pt x="189" y="66"/>
                  </a:moveTo>
                  <a:cubicBezTo>
                    <a:pt x="181" y="58"/>
                    <a:pt x="171" y="51"/>
                    <a:pt x="160" y="47"/>
                  </a:cubicBezTo>
                  <a:cubicBezTo>
                    <a:pt x="150" y="42"/>
                    <a:pt x="139" y="40"/>
                    <a:pt x="127" y="40"/>
                  </a:cubicBezTo>
                  <a:cubicBezTo>
                    <a:pt x="115" y="40"/>
                    <a:pt x="104" y="42"/>
                    <a:pt x="94" y="47"/>
                  </a:cubicBezTo>
                  <a:cubicBezTo>
                    <a:pt x="83" y="51"/>
                    <a:pt x="74" y="58"/>
                    <a:pt x="66" y="66"/>
                  </a:cubicBezTo>
                  <a:cubicBezTo>
                    <a:pt x="58" y="74"/>
                    <a:pt x="51" y="83"/>
                    <a:pt x="47" y="94"/>
                  </a:cubicBezTo>
                  <a:cubicBezTo>
                    <a:pt x="42" y="104"/>
                    <a:pt x="40" y="115"/>
                    <a:pt x="40" y="127"/>
                  </a:cubicBezTo>
                  <a:cubicBezTo>
                    <a:pt x="40" y="139"/>
                    <a:pt x="42" y="150"/>
                    <a:pt x="47" y="160"/>
                  </a:cubicBezTo>
                  <a:cubicBezTo>
                    <a:pt x="51" y="171"/>
                    <a:pt x="58" y="181"/>
                    <a:pt x="66" y="189"/>
                  </a:cubicBezTo>
                  <a:cubicBezTo>
                    <a:pt x="66" y="189"/>
                    <a:pt x="66" y="189"/>
                    <a:pt x="66" y="189"/>
                  </a:cubicBezTo>
                  <a:cubicBezTo>
                    <a:pt x="66" y="189"/>
                    <a:pt x="66" y="189"/>
                    <a:pt x="66" y="189"/>
                  </a:cubicBezTo>
                  <a:cubicBezTo>
                    <a:pt x="74" y="197"/>
                    <a:pt x="83" y="203"/>
                    <a:pt x="94" y="208"/>
                  </a:cubicBezTo>
                  <a:cubicBezTo>
                    <a:pt x="104" y="212"/>
                    <a:pt x="115" y="214"/>
                    <a:pt x="127" y="214"/>
                  </a:cubicBezTo>
                  <a:cubicBezTo>
                    <a:pt x="139" y="214"/>
                    <a:pt x="150" y="212"/>
                    <a:pt x="160" y="208"/>
                  </a:cubicBezTo>
                  <a:cubicBezTo>
                    <a:pt x="171" y="203"/>
                    <a:pt x="181" y="197"/>
                    <a:pt x="189" y="189"/>
                  </a:cubicBezTo>
                  <a:cubicBezTo>
                    <a:pt x="197" y="181"/>
                    <a:pt x="203" y="171"/>
                    <a:pt x="208" y="160"/>
                  </a:cubicBezTo>
                  <a:cubicBezTo>
                    <a:pt x="212" y="150"/>
                    <a:pt x="214" y="139"/>
                    <a:pt x="214" y="127"/>
                  </a:cubicBezTo>
                  <a:cubicBezTo>
                    <a:pt x="214" y="115"/>
                    <a:pt x="212" y="104"/>
                    <a:pt x="208" y="94"/>
                  </a:cubicBezTo>
                  <a:cubicBezTo>
                    <a:pt x="203" y="83"/>
                    <a:pt x="197" y="74"/>
                    <a:pt x="189" y="66"/>
                  </a:cubicBezTo>
                  <a:close/>
                  <a:moveTo>
                    <a:pt x="234" y="195"/>
                  </a:moveTo>
                  <a:cubicBezTo>
                    <a:pt x="298" y="258"/>
                    <a:pt x="298" y="258"/>
                    <a:pt x="298" y="258"/>
                  </a:cubicBezTo>
                  <a:cubicBezTo>
                    <a:pt x="298" y="259"/>
                    <a:pt x="298" y="259"/>
                    <a:pt x="298" y="259"/>
                  </a:cubicBezTo>
                  <a:cubicBezTo>
                    <a:pt x="303" y="263"/>
                    <a:pt x="305" y="269"/>
                    <a:pt x="305" y="275"/>
                  </a:cubicBezTo>
                  <a:cubicBezTo>
                    <a:pt x="305" y="275"/>
                    <a:pt x="305" y="275"/>
                    <a:pt x="305" y="275"/>
                  </a:cubicBezTo>
                  <a:cubicBezTo>
                    <a:pt x="305" y="281"/>
                    <a:pt x="303" y="287"/>
                    <a:pt x="298" y="291"/>
                  </a:cubicBezTo>
                  <a:cubicBezTo>
                    <a:pt x="291" y="298"/>
                    <a:pt x="291" y="298"/>
                    <a:pt x="291" y="298"/>
                  </a:cubicBezTo>
                  <a:cubicBezTo>
                    <a:pt x="291" y="298"/>
                    <a:pt x="291" y="298"/>
                    <a:pt x="291" y="298"/>
                  </a:cubicBezTo>
                  <a:cubicBezTo>
                    <a:pt x="287" y="303"/>
                    <a:pt x="281" y="305"/>
                    <a:pt x="275" y="305"/>
                  </a:cubicBezTo>
                  <a:cubicBezTo>
                    <a:pt x="269" y="305"/>
                    <a:pt x="263" y="303"/>
                    <a:pt x="258" y="298"/>
                  </a:cubicBezTo>
                  <a:cubicBezTo>
                    <a:pt x="195" y="234"/>
                    <a:pt x="195" y="234"/>
                    <a:pt x="195" y="234"/>
                  </a:cubicBezTo>
                  <a:cubicBezTo>
                    <a:pt x="175" y="247"/>
                    <a:pt x="152" y="254"/>
                    <a:pt x="127" y="254"/>
                  </a:cubicBezTo>
                  <a:cubicBezTo>
                    <a:pt x="92" y="254"/>
                    <a:pt x="61" y="240"/>
                    <a:pt x="38" y="217"/>
                  </a:cubicBezTo>
                  <a:cubicBezTo>
                    <a:pt x="15" y="194"/>
                    <a:pt x="0" y="162"/>
                    <a:pt x="0" y="127"/>
                  </a:cubicBezTo>
                  <a:cubicBezTo>
                    <a:pt x="0" y="92"/>
                    <a:pt x="15" y="60"/>
                    <a:pt x="38" y="38"/>
                  </a:cubicBezTo>
                  <a:cubicBezTo>
                    <a:pt x="61" y="15"/>
                    <a:pt x="92" y="0"/>
                    <a:pt x="127" y="0"/>
                  </a:cubicBezTo>
                  <a:cubicBezTo>
                    <a:pt x="162" y="0"/>
                    <a:pt x="194" y="15"/>
                    <a:pt x="217" y="38"/>
                  </a:cubicBezTo>
                  <a:cubicBezTo>
                    <a:pt x="240" y="60"/>
                    <a:pt x="254" y="92"/>
                    <a:pt x="254" y="127"/>
                  </a:cubicBezTo>
                  <a:cubicBezTo>
                    <a:pt x="254" y="152"/>
                    <a:pt x="247" y="175"/>
                    <a:pt x="234" y="195"/>
                  </a:cubicBezTo>
                  <a:close/>
                  <a:moveTo>
                    <a:pt x="221" y="201"/>
                  </a:move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74" y="239"/>
                    <a:pt x="151" y="246"/>
                    <a:pt x="127" y="246"/>
                  </a:cubicBezTo>
                  <a:cubicBezTo>
                    <a:pt x="94" y="246"/>
                    <a:pt x="65" y="233"/>
                    <a:pt x="43" y="211"/>
                  </a:cubicBezTo>
                  <a:cubicBezTo>
                    <a:pt x="22" y="190"/>
                    <a:pt x="8" y="160"/>
                    <a:pt x="8" y="127"/>
                  </a:cubicBezTo>
                  <a:cubicBezTo>
                    <a:pt x="8" y="94"/>
                    <a:pt x="22" y="65"/>
                    <a:pt x="43" y="43"/>
                  </a:cubicBezTo>
                  <a:cubicBezTo>
                    <a:pt x="65" y="21"/>
                    <a:pt x="94" y="8"/>
                    <a:pt x="127" y="8"/>
                  </a:cubicBezTo>
                  <a:cubicBezTo>
                    <a:pt x="160" y="8"/>
                    <a:pt x="190" y="21"/>
                    <a:pt x="211" y="43"/>
                  </a:cubicBezTo>
                  <a:cubicBezTo>
                    <a:pt x="233" y="65"/>
                    <a:pt x="246" y="94"/>
                    <a:pt x="246" y="127"/>
                  </a:cubicBezTo>
                  <a:cubicBezTo>
                    <a:pt x="246" y="151"/>
                    <a:pt x="239" y="174"/>
                    <a:pt x="226" y="193"/>
                  </a:cubicBezTo>
                  <a:cubicBezTo>
                    <a:pt x="226" y="193"/>
                    <a:pt x="226" y="193"/>
                    <a:pt x="226" y="193"/>
                  </a:cubicBezTo>
                  <a:cubicBezTo>
                    <a:pt x="224" y="196"/>
                    <a:pt x="223" y="198"/>
                    <a:pt x="221" y="201"/>
                  </a:cubicBezTo>
                  <a:close/>
                  <a:moveTo>
                    <a:pt x="293" y="264"/>
                  </a:moveTo>
                  <a:cubicBezTo>
                    <a:pt x="293" y="264"/>
                    <a:pt x="293" y="264"/>
                    <a:pt x="293" y="264"/>
                  </a:cubicBezTo>
                  <a:cubicBezTo>
                    <a:pt x="296" y="267"/>
                    <a:pt x="297" y="271"/>
                    <a:pt x="297" y="275"/>
                  </a:cubicBezTo>
                  <a:cubicBezTo>
                    <a:pt x="297" y="275"/>
                    <a:pt x="297" y="275"/>
                    <a:pt x="297" y="275"/>
                  </a:cubicBezTo>
                  <a:cubicBezTo>
                    <a:pt x="297" y="279"/>
                    <a:pt x="296" y="283"/>
                    <a:pt x="293" y="286"/>
                  </a:cubicBezTo>
                  <a:cubicBezTo>
                    <a:pt x="286" y="293"/>
                    <a:pt x="286" y="293"/>
                    <a:pt x="286" y="293"/>
                  </a:cubicBezTo>
                  <a:cubicBezTo>
                    <a:pt x="286" y="293"/>
                    <a:pt x="286" y="293"/>
                    <a:pt x="286" y="293"/>
                  </a:cubicBezTo>
                  <a:cubicBezTo>
                    <a:pt x="283" y="296"/>
                    <a:pt x="279" y="297"/>
                    <a:pt x="275" y="297"/>
                  </a:cubicBezTo>
                  <a:cubicBezTo>
                    <a:pt x="271" y="297"/>
                    <a:pt x="267" y="296"/>
                    <a:pt x="264" y="293"/>
                  </a:cubicBezTo>
                  <a:cubicBezTo>
                    <a:pt x="201" y="230"/>
                    <a:pt x="201" y="230"/>
                    <a:pt x="201" y="230"/>
                  </a:cubicBezTo>
                  <a:cubicBezTo>
                    <a:pt x="207" y="226"/>
                    <a:pt x="212" y="221"/>
                    <a:pt x="217" y="217"/>
                  </a:cubicBezTo>
                  <a:cubicBezTo>
                    <a:pt x="222" y="212"/>
                    <a:pt x="226" y="207"/>
                    <a:pt x="230" y="201"/>
                  </a:cubicBezTo>
                  <a:cubicBezTo>
                    <a:pt x="293" y="264"/>
                    <a:pt x="293" y="264"/>
                    <a:pt x="293" y="264"/>
                  </a:cubicBezTo>
                  <a:close/>
                  <a:moveTo>
                    <a:pt x="195" y="225"/>
                  </a:moveTo>
                  <a:cubicBezTo>
                    <a:pt x="221" y="201"/>
                    <a:pt x="221" y="201"/>
                    <a:pt x="221" y="201"/>
                  </a:cubicBezTo>
                  <a:cubicBezTo>
                    <a:pt x="220" y="201"/>
                    <a:pt x="220" y="201"/>
                    <a:pt x="220" y="201"/>
                  </a:cubicBezTo>
                  <a:cubicBezTo>
                    <a:pt x="220" y="201"/>
                    <a:pt x="220" y="201"/>
                    <a:pt x="220" y="201"/>
                  </a:cubicBezTo>
                  <a:cubicBezTo>
                    <a:pt x="220" y="202"/>
                    <a:pt x="220" y="202"/>
                    <a:pt x="220" y="202"/>
                  </a:cubicBezTo>
                  <a:cubicBezTo>
                    <a:pt x="219" y="202"/>
                    <a:pt x="219" y="202"/>
                    <a:pt x="219" y="202"/>
                  </a:cubicBezTo>
                  <a:cubicBezTo>
                    <a:pt x="219" y="202"/>
                    <a:pt x="219" y="202"/>
                    <a:pt x="219" y="202"/>
                  </a:cubicBezTo>
                  <a:cubicBezTo>
                    <a:pt x="219" y="203"/>
                    <a:pt x="219" y="203"/>
                    <a:pt x="219" y="203"/>
                  </a:cubicBezTo>
                  <a:cubicBezTo>
                    <a:pt x="219" y="203"/>
                    <a:pt x="219" y="203"/>
                    <a:pt x="219" y="203"/>
                  </a:cubicBezTo>
                  <a:cubicBezTo>
                    <a:pt x="219" y="203"/>
                    <a:pt x="219" y="203"/>
                    <a:pt x="219" y="203"/>
                  </a:cubicBezTo>
                  <a:cubicBezTo>
                    <a:pt x="218" y="203"/>
                    <a:pt x="218" y="203"/>
                    <a:pt x="218" y="203"/>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7" y="205"/>
                    <a:pt x="217" y="205"/>
                    <a:pt x="217" y="205"/>
                  </a:cubicBezTo>
                  <a:cubicBezTo>
                    <a:pt x="217" y="205"/>
                    <a:pt x="217" y="205"/>
                    <a:pt x="217" y="205"/>
                  </a:cubicBezTo>
                  <a:cubicBezTo>
                    <a:pt x="217" y="205"/>
                    <a:pt x="217" y="205"/>
                    <a:pt x="217" y="205"/>
                  </a:cubicBezTo>
                  <a:cubicBezTo>
                    <a:pt x="215" y="207"/>
                    <a:pt x="213" y="209"/>
                    <a:pt x="211" y="211"/>
                  </a:cubicBezTo>
                  <a:cubicBezTo>
                    <a:pt x="206" y="216"/>
                    <a:pt x="201" y="221"/>
                    <a:pt x="195" y="225"/>
                  </a:cubicBezTo>
                  <a:cubicBezTo>
                    <a:pt x="195" y="225"/>
                    <a:pt x="195" y="225"/>
                    <a:pt x="195" y="225"/>
                  </a:cubicBezTo>
                  <a:close/>
                  <a:moveTo>
                    <a:pt x="163" y="39"/>
                  </a:moveTo>
                  <a:cubicBezTo>
                    <a:pt x="175" y="44"/>
                    <a:pt x="185" y="51"/>
                    <a:pt x="194" y="60"/>
                  </a:cubicBezTo>
                  <a:cubicBezTo>
                    <a:pt x="194" y="60"/>
                    <a:pt x="194" y="60"/>
                    <a:pt x="194" y="60"/>
                  </a:cubicBezTo>
                  <a:cubicBezTo>
                    <a:pt x="203" y="69"/>
                    <a:pt x="210" y="79"/>
                    <a:pt x="215" y="91"/>
                  </a:cubicBezTo>
                  <a:cubicBezTo>
                    <a:pt x="219" y="102"/>
                    <a:pt x="222" y="114"/>
                    <a:pt x="222" y="127"/>
                  </a:cubicBezTo>
                  <a:cubicBezTo>
                    <a:pt x="222" y="140"/>
                    <a:pt x="219" y="152"/>
                    <a:pt x="215" y="163"/>
                  </a:cubicBezTo>
                  <a:cubicBezTo>
                    <a:pt x="210" y="175"/>
                    <a:pt x="203" y="185"/>
                    <a:pt x="194" y="194"/>
                  </a:cubicBezTo>
                  <a:cubicBezTo>
                    <a:pt x="185" y="203"/>
                    <a:pt x="175" y="210"/>
                    <a:pt x="163" y="215"/>
                  </a:cubicBezTo>
                  <a:cubicBezTo>
                    <a:pt x="152" y="219"/>
                    <a:pt x="140" y="222"/>
                    <a:pt x="127" y="222"/>
                  </a:cubicBezTo>
                  <a:cubicBezTo>
                    <a:pt x="114" y="222"/>
                    <a:pt x="102" y="219"/>
                    <a:pt x="91" y="215"/>
                  </a:cubicBezTo>
                  <a:cubicBezTo>
                    <a:pt x="79" y="210"/>
                    <a:pt x="69" y="203"/>
                    <a:pt x="60" y="194"/>
                  </a:cubicBezTo>
                  <a:cubicBezTo>
                    <a:pt x="60" y="194"/>
                    <a:pt x="60" y="194"/>
                    <a:pt x="60" y="194"/>
                  </a:cubicBezTo>
                  <a:cubicBezTo>
                    <a:pt x="51" y="185"/>
                    <a:pt x="44" y="175"/>
                    <a:pt x="40" y="163"/>
                  </a:cubicBezTo>
                  <a:cubicBezTo>
                    <a:pt x="35" y="152"/>
                    <a:pt x="32" y="140"/>
                    <a:pt x="32" y="127"/>
                  </a:cubicBezTo>
                  <a:cubicBezTo>
                    <a:pt x="32" y="114"/>
                    <a:pt x="35" y="102"/>
                    <a:pt x="40" y="91"/>
                  </a:cubicBezTo>
                  <a:cubicBezTo>
                    <a:pt x="44" y="79"/>
                    <a:pt x="51" y="69"/>
                    <a:pt x="60" y="60"/>
                  </a:cubicBezTo>
                  <a:cubicBezTo>
                    <a:pt x="69" y="51"/>
                    <a:pt x="79" y="44"/>
                    <a:pt x="91" y="39"/>
                  </a:cubicBezTo>
                  <a:cubicBezTo>
                    <a:pt x="102" y="35"/>
                    <a:pt x="114" y="32"/>
                    <a:pt x="127" y="32"/>
                  </a:cubicBezTo>
                  <a:cubicBezTo>
                    <a:pt x="140" y="32"/>
                    <a:pt x="152" y="35"/>
                    <a:pt x="163" y="39"/>
                  </a:cubicBezTo>
                  <a:close/>
                </a:path>
              </a:pathLst>
            </a:custGeom>
            <a:ln/>
          </p:spPr>
          <p:style>
            <a:lnRef idx="2">
              <a:schemeClr val="accent2"/>
            </a:lnRef>
            <a:fillRef idx="1">
              <a:schemeClr val="lt1"/>
            </a:fillRef>
            <a:effectRef idx="0">
              <a:schemeClr val="accent2"/>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endParaRPr lang="pl-PL" sz="16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22" name="Strzałka kolista 21">
            <a:extLst>
              <a:ext uri="{FF2B5EF4-FFF2-40B4-BE49-F238E27FC236}">
                <a16:creationId xmlns:a16="http://schemas.microsoft.com/office/drawing/2014/main" id="{613B0C30-517E-41C8-9A93-0B4F69794F48}"/>
              </a:ext>
            </a:extLst>
          </p:cNvPr>
          <p:cNvSpPr/>
          <p:nvPr/>
        </p:nvSpPr>
        <p:spPr>
          <a:xfrm>
            <a:off x="1908175" y="1989138"/>
            <a:ext cx="762000" cy="830262"/>
          </a:xfrm>
          <a:prstGeom prst="circular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solidFill>
                <a:schemeClr val="tx1"/>
              </a:solidFill>
            </a:endParaRPr>
          </a:p>
        </p:txBody>
      </p:sp>
      <p:sp>
        <p:nvSpPr>
          <p:cNvPr id="25" name="Strzałka kolista 24">
            <a:extLst>
              <a:ext uri="{FF2B5EF4-FFF2-40B4-BE49-F238E27FC236}">
                <a16:creationId xmlns:a16="http://schemas.microsoft.com/office/drawing/2014/main" id="{6B847462-7A87-4874-815D-CCE39C48CEDB}"/>
              </a:ext>
            </a:extLst>
          </p:cNvPr>
          <p:cNvSpPr/>
          <p:nvPr/>
        </p:nvSpPr>
        <p:spPr>
          <a:xfrm flipH="1" flipV="1">
            <a:off x="1908175" y="2205038"/>
            <a:ext cx="720725" cy="831850"/>
          </a:xfrm>
          <a:prstGeom prst="circularArrow">
            <a:avLst>
              <a:gd name="adj1" fmla="val 12500"/>
              <a:gd name="adj2" fmla="val 1142319"/>
              <a:gd name="adj3" fmla="val 20457681"/>
              <a:gd name="adj4" fmla="val 10800000"/>
              <a:gd name="adj5" fmla="val 1180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0-#ppt_w/2"/>
                                          </p:val>
                                        </p:tav>
                                        <p:tav tm="100000">
                                          <p:val>
                                            <p:strVal val="#ppt_x"/>
                                          </p:val>
                                        </p:tav>
                                      </p:tavLst>
                                    </p:anim>
                                    <p:anim calcmode="lin" valueType="num">
                                      <p:cBhvr additive="base">
                                        <p:cTn id="11" dur="500" fill="hold"/>
                                        <p:tgtEl>
                                          <p:spTgt spid="4"/>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p:cTn id="2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6">
                                            <p:txEl>
                                              <p:pRg st="0" end="0"/>
                                            </p:txEl>
                                          </p:spTgt>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 calcmode="lin" valueType="num">
                                      <p:cBhvr>
                                        <p:cTn id="28"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6">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6">
                                            <p:txEl>
                                              <p:pRg st="1" end="1"/>
                                            </p:txEl>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7">
                                            <p:txEl>
                                              <p:pRg st="0" end="0"/>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7">
                                            <p:txEl>
                                              <p:pRg st="1" end="1"/>
                                            </p:txEl>
                                          </p:spTgt>
                                        </p:tgtEl>
                                        <p:attrNameLst>
                                          <p:attrName>style.visibility</p:attrName>
                                        </p:attrNameLst>
                                      </p:cBhvr>
                                      <p:to>
                                        <p:strVal val="visible"/>
                                      </p:to>
                                    </p:set>
                                    <p:anim calcmode="lin" valueType="num">
                                      <p:cBhvr>
                                        <p:cTn id="38"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7">
                                            <p:txEl>
                                              <p:pRg st="1" end="1"/>
                                            </p:tx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0">
                                            <p:txEl>
                                              <p:pRg st="0" end="0"/>
                                            </p:txEl>
                                          </p:spTgt>
                                        </p:tgtEl>
                                        <p:attrNameLst>
                                          <p:attrName>style.visibility</p:attrName>
                                        </p:attrNameLst>
                                      </p:cBhvr>
                                      <p:to>
                                        <p:strVal val="visible"/>
                                      </p:to>
                                    </p:set>
                                    <p:anim calcmode="lin" valueType="num">
                                      <p:cBhvr>
                                        <p:cTn id="4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20">
                                            <p:txEl>
                                              <p:pRg st="0" end="0"/>
                                            </p:txEl>
                                          </p:spTgt>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0">
                                            <p:txEl>
                                              <p:pRg st="1" end="1"/>
                                            </p:txEl>
                                          </p:spTgt>
                                        </p:tgtEl>
                                        <p:attrNameLst>
                                          <p:attrName>style.visibility</p:attrName>
                                        </p:attrNameLst>
                                      </p:cBhvr>
                                      <p:to>
                                        <p:strVal val="visible"/>
                                      </p:to>
                                    </p:set>
                                    <p:anim calcmode="lin" valueType="num">
                                      <p:cBhvr>
                                        <p:cTn id="48" dur="500" fill="hold"/>
                                        <p:tgtEl>
                                          <p:spTgt spid="20">
                                            <p:txEl>
                                              <p:pRg st="1" end="1"/>
                                            </p:txEl>
                                          </p:spTgt>
                                        </p:tgtEl>
                                        <p:attrNameLst>
                                          <p:attrName>ppt_w</p:attrName>
                                        </p:attrNameLst>
                                      </p:cBhvr>
                                      <p:tavLst>
                                        <p:tav tm="0">
                                          <p:val>
                                            <p:fltVal val="0"/>
                                          </p:val>
                                        </p:tav>
                                        <p:tav tm="100000">
                                          <p:val>
                                            <p:strVal val="#ppt_w"/>
                                          </p:val>
                                        </p:tav>
                                      </p:tavLst>
                                    </p:anim>
                                    <p:anim calcmode="lin" valueType="num">
                                      <p:cBhvr>
                                        <p:cTn id="49" dur="500" fill="hold"/>
                                        <p:tgtEl>
                                          <p:spTgt spid="20">
                                            <p:txEl>
                                              <p:pRg st="1" end="1"/>
                                            </p:txEl>
                                          </p:spTgt>
                                        </p:tgtEl>
                                        <p:attrNameLst>
                                          <p:attrName>ppt_h</p:attrName>
                                        </p:attrNameLst>
                                      </p:cBhvr>
                                      <p:tavLst>
                                        <p:tav tm="0">
                                          <p:val>
                                            <p:fltVal val="0"/>
                                          </p:val>
                                        </p:tav>
                                        <p:tav tm="100000">
                                          <p:val>
                                            <p:strVal val="#ppt_h"/>
                                          </p:val>
                                        </p:tav>
                                      </p:tavLst>
                                    </p:anim>
                                    <p:animEffect transition="in" filter="fade">
                                      <p:cBhvr>
                                        <p:cTn id="50" dur="500"/>
                                        <p:tgtEl>
                                          <p:spTgt spid="20">
                                            <p:txEl>
                                              <p:pRg st="1" end="1"/>
                                            </p:txEl>
                                          </p:spTgt>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21">
                                            <p:txEl>
                                              <p:pRg st="0" end="0"/>
                                            </p:txEl>
                                          </p:spTgt>
                                        </p:tgtEl>
                                        <p:attrNameLst>
                                          <p:attrName>style.visibility</p:attrName>
                                        </p:attrNameLst>
                                      </p:cBhvr>
                                      <p:to>
                                        <p:strVal val="visible"/>
                                      </p:to>
                                    </p:set>
                                    <p:anim calcmode="lin" valueType="num">
                                      <p:cBhvr>
                                        <p:cTn id="53"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54" dur="50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55" dur="500"/>
                                        <p:tgtEl>
                                          <p:spTgt spid="21">
                                            <p:txEl>
                                              <p:pRg st="0" end="0"/>
                                            </p:txEl>
                                          </p:spTgt>
                                        </p:tgtEl>
                                      </p:cBhvr>
                                    </p:animEffect>
                                  </p:childTnLst>
                                </p:cTn>
                              </p:par>
                              <p:par>
                                <p:cTn id="56" presetID="2" presetClass="entr" presetSubtype="8" fill="hold" nodeType="with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additive="base">
                                        <p:cTn id="58" dur="500" fill="hold"/>
                                        <p:tgtEl>
                                          <p:spTgt spid="8"/>
                                        </p:tgtEl>
                                        <p:attrNameLst>
                                          <p:attrName>ppt_x</p:attrName>
                                        </p:attrNameLst>
                                      </p:cBhvr>
                                      <p:tavLst>
                                        <p:tav tm="0">
                                          <p:val>
                                            <p:strVal val="0-#ppt_w/2"/>
                                          </p:val>
                                        </p:tav>
                                        <p:tav tm="100000">
                                          <p:val>
                                            <p:strVal val="#ppt_x"/>
                                          </p:val>
                                        </p:tav>
                                      </p:tavLst>
                                    </p:anim>
                                    <p:anim calcmode="lin" valueType="num">
                                      <p:cBhvr additive="base">
                                        <p:cTn id="5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p:tmplLst>
          <p:tmpl lvl="1">
            <p:tnLst>
              <p:par>
                <p:cTn presetID="53" presetClass="entr" presetSubtype="16" fill="hold" nodeType="withEffect">
                  <p:stCondLst>
                    <p:cond delay="0"/>
                  </p:stCondLst>
                  <p:childTnLst>
                    <p:set>
                      <p:cBhvr>
                        <p:cTn dur="1" fill="hold">
                          <p:stCondLst>
                            <p:cond delay="0"/>
                          </p:stCondLst>
                        </p:cTn>
                        <p:tgtEl>
                          <p:spTgt spid="6"/>
                        </p:tgtEl>
                        <p:attrNameLst>
                          <p:attrName>style.visibility</p:attrName>
                        </p:attrNameLst>
                      </p:cBhvr>
                      <p:to>
                        <p:strVal val="visible"/>
                      </p:to>
                    </p:set>
                    <p:anim calcmode="lin" valueType="num">
                      <p:cBhvr>
                        <p:cTn dur="500" fill="hold"/>
                        <p:tgtEl>
                          <p:spTgt spid="6"/>
                        </p:tgtEl>
                        <p:attrNameLst>
                          <p:attrName>ppt_w</p:attrName>
                        </p:attrNameLst>
                      </p:cBhvr>
                      <p:tavLst>
                        <p:tav tm="0">
                          <p:val>
                            <p:fltVal val="0"/>
                          </p:val>
                        </p:tav>
                        <p:tav tm="100000">
                          <p:val>
                            <p:strVal val="#ppt_w"/>
                          </p:val>
                        </p:tav>
                      </p:tavLst>
                    </p:anim>
                    <p:anim calcmode="lin" valueType="num">
                      <p:cBhvr>
                        <p:cTn dur="500" fill="hold"/>
                        <p:tgtEl>
                          <p:spTgt spid="6"/>
                        </p:tgtEl>
                        <p:attrNameLst>
                          <p:attrName>ppt_h</p:attrName>
                        </p:attrNameLst>
                      </p:cBhvr>
                      <p:tavLst>
                        <p:tav tm="0">
                          <p:val>
                            <p:fltVal val="0"/>
                          </p:val>
                        </p:tav>
                        <p:tav tm="100000">
                          <p:val>
                            <p:strVal val="#ppt_h"/>
                          </p:val>
                        </p:tav>
                      </p:tavLst>
                    </p:anim>
                    <p:animEffect transition="in" filter="fade">
                      <p:cBhvr>
                        <p:cTn dur="500"/>
                        <p:tgtEl>
                          <p:spTgt spid="6"/>
                        </p:tgtEl>
                      </p:cBhvr>
                    </p:animEffect>
                  </p:childTnLst>
                </p:cTn>
              </p:par>
            </p:tnLst>
          </p:tmpl>
        </p:tmplLst>
      </p:bldP>
      <p:bldP spid="7" grpId="0" build="p">
        <p:tmplLst>
          <p:tmpl lvl="1">
            <p:tnLst>
              <p:par>
                <p:cTn presetID="53" presetClass="entr" presetSubtype="16" fill="hold" nodeType="withEffect">
                  <p:stCondLst>
                    <p:cond delay="0"/>
                  </p:stCondLst>
                  <p:childTnLst>
                    <p:set>
                      <p:cBhvr>
                        <p:cTn dur="1" fill="hold">
                          <p:stCondLst>
                            <p:cond delay="0"/>
                          </p:stCondLst>
                        </p:cTn>
                        <p:tgtEl>
                          <p:spTgt spid="7"/>
                        </p:tgtEl>
                        <p:attrNameLst>
                          <p:attrName>style.visibility</p:attrName>
                        </p:attrNameLst>
                      </p:cBhvr>
                      <p:to>
                        <p:strVal val="visible"/>
                      </p:to>
                    </p:set>
                    <p:anim calcmode="lin" valueType="num">
                      <p:cBhvr>
                        <p:cTn dur="500" fill="hold"/>
                        <p:tgtEl>
                          <p:spTgt spid="7"/>
                        </p:tgtEl>
                        <p:attrNameLst>
                          <p:attrName>ppt_w</p:attrName>
                        </p:attrNameLst>
                      </p:cBhvr>
                      <p:tavLst>
                        <p:tav tm="0">
                          <p:val>
                            <p:fltVal val="0"/>
                          </p:val>
                        </p:tav>
                        <p:tav tm="100000">
                          <p:val>
                            <p:strVal val="#ppt_w"/>
                          </p:val>
                        </p:tav>
                      </p:tavLst>
                    </p:anim>
                    <p:anim calcmode="lin" valueType="num">
                      <p:cBhvr>
                        <p:cTn dur="500" fill="hold"/>
                        <p:tgtEl>
                          <p:spTgt spid="7"/>
                        </p:tgtEl>
                        <p:attrNameLst>
                          <p:attrName>ppt_h</p:attrName>
                        </p:attrNameLst>
                      </p:cBhvr>
                      <p:tavLst>
                        <p:tav tm="0">
                          <p:val>
                            <p:fltVal val="0"/>
                          </p:val>
                        </p:tav>
                        <p:tav tm="100000">
                          <p:val>
                            <p:strVal val="#ppt_h"/>
                          </p:val>
                        </p:tav>
                      </p:tavLst>
                    </p:anim>
                    <p:animEffect transition="in" filter="fade">
                      <p:cBhvr>
                        <p:cTn dur="500"/>
                        <p:tgtEl>
                          <p:spTgt spid="7"/>
                        </p:tgtEl>
                      </p:cBhvr>
                    </p:animEffect>
                  </p:childTnLst>
                </p:cTn>
              </p:par>
            </p:tnLst>
          </p:tmpl>
        </p:tmplLst>
      </p:bldP>
      <p:bldP spid="20" grpId="0" build="p">
        <p:tmplLst>
          <p:tmpl lvl="1">
            <p:tnLst>
              <p:par>
                <p:cTn presetID="53" presetClass="entr" presetSubtype="16" fill="hold" nodeType="withEffect">
                  <p:stCondLst>
                    <p:cond delay="0"/>
                  </p:stCondLst>
                  <p:childTnLst>
                    <p:set>
                      <p:cBhvr>
                        <p:cTn dur="1" fill="hold">
                          <p:stCondLst>
                            <p:cond delay="0"/>
                          </p:stCondLst>
                        </p:cTn>
                        <p:tgtEl>
                          <p:spTgt spid="20"/>
                        </p:tgtEl>
                        <p:attrNameLst>
                          <p:attrName>style.visibility</p:attrName>
                        </p:attrNameLst>
                      </p:cBhvr>
                      <p:to>
                        <p:strVal val="visible"/>
                      </p:to>
                    </p:set>
                    <p:anim calcmode="lin" valueType="num">
                      <p:cBhvr>
                        <p:cTn dur="500" fill="hold"/>
                        <p:tgtEl>
                          <p:spTgt spid="20"/>
                        </p:tgtEl>
                        <p:attrNameLst>
                          <p:attrName>ppt_w</p:attrName>
                        </p:attrNameLst>
                      </p:cBhvr>
                      <p:tavLst>
                        <p:tav tm="0">
                          <p:val>
                            <p:fltVal val="0"/>
                          </p:val>
                        </p:tav>
                        <p:tav tm="100000">
                          <p:val>
                            <p:strVal val="#ppt_w"/>
                          </p:val>
                        </p:tav>
                      </p:tavLst>
                    </p:anim>
                    <p:anim calcmode="lin" valueType="num">
                      <p:cBhvr>
                        <p:cTn dur="500" fill="hold"/>
                        <p:tgtEl>
                          <p:spTgt spid="20"/>
                        </p:tgtEl>
                        <p:attrNameLst>
                          <p:attrName>ppt_h</p:attrName>
                        </p:attrNameLst>
                      </p:cBhvr>
                      <p:tavLst>
                        <p:tav tm="0">
                          <p:val>
                            <p:fltVal val="0"/>
                          </p:val>
                        </p:tav>
                        <p:tav tm="100000">
                          <p:val>
                            <p:strVal val="#ppt_h"/>
                          </p:val>
                        </p:tav>
                      </p:tavLst>
                    </p:anim>
                    <p:animEffect transition="in" filter="fade">
                      <p:cBhvr>
                        <p:cTn dur="500"/>
                        <p:tgtEl>
                          <p:spTgt spid="20"/>
                        </p:tgtEl>
                      </p:cBhvr>
                    </p:animEffect>
                  </p:childTnLst>
                </p:cTn>
              </p:par>
            </p:tnLst>
          </p:tmpl>
        </p:tmplLst>
      </p:bldP>
      <p:bldP spid="21" grpId="0" build="p">
        <p:tmplLst>
          <p:tmpl lvl="1">
            <p:tnLst>
              <p:par>
                <p:cTn presetID="53" presetClass="entr" presetSubtype="16"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p:cTn dur="500" fill="hold"/>
                        <p:tgtEl>
                          <p:spTgt spid="21"/>
                        </p:tgtEl>
                        <p:attrNameLst>
                          <p:attrName>ppt_w</p:attrName>
                        </p:attrNameLst>
                      </p:cBhvr>
                      <p:tavLst>
                        <p:tav tm="0">
                          <p:val>
                            <p:fltVal val="0"/>
                          </p:val>
                        </p:tav>
                        <p:tav tm="100000">
                          <p:val>
                            <p:strVal val="#ppt_w"/>
                          </p:val>
                        </p:tav>
                      </p:tavLst>
                    </p:anim>
                    <p:anim calcmode="lin" valueType="num">
                      <p:cBhvr>
                        <p:cTn dur="500" fill="hold"/>
                        <p:tgtEl>
                          <p:spTgt spid="21"/>
                        </p:tgtEl>
                        <p:attrNameLst>
                          <p:attrName>ppt_h</p:attrName>
                        </p:attrNameLst>
                      </p:cBhvr>
                      <p:tavLst>
                        <p:tav tm="0">
                          <p:val>
                            <p:fltVal val="0"/>
                          </p:val>
                        </p:tav>
                        <p:tav tm="100000">
                          <p:val>
                            <p:strVal val="#ppt_h"/>
                          </p:val>
                        </p:tav>
                      </p:tavLst>
                    </p:anim>
                    <p:animEffect transition="in" filter="fade">
                      <p:cBhvr>
                        <p:cTn dur="500"/>
                        <p:tgtEl>
                          <p:spTgt spid="21"/>
                        </p:tgtEl>
                      </p:cBhvr>
                    </p:animEffect>
                  </p:childTnLst>
                </p:cTn>
              </p:par>
            </p:tnLst>
          </p:tmpl>
        </p:tmplLst>
      </p:b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Box 2">
            <a:extLst>
              <a:ext uri="{FF2B5EF4-FFF2-40B4-BE49-F238E27FC236}">
                <a16:creationId xmlns:a16="http://schemas.microsoft.com/office/drawing/2014/main" id="{C2F512D0-D026-4F21-9F5A-B909867C280F}"/>
              </a:ext>
            </a:extLst>
          </p:cNvPr>
          <p:cNvSpPr txBox="1">
            <a:spLocks noChangeArrowheads="1"/>
          </p:cNvSpPr>
          <p:nvPr/>
        </p:nvSpPr>
        <p:spPr bwMode="auto">
          <a:xfrm>
            <a:off x="1116013" y="1700213"/>
            <a:ext cx="7272337"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W postępowaniach, w których zastosowana zostanie procedura odwrócona, zasady składania dokumentów są takie same, jak w innych postępowaniach prowadzonych w trybie przetargu nieograniczonego - wraz z ofertą wykonawca musi złożyć stosowne oświadczenie zgodnie z art. 25a p.z.p., tyle że w przeciwieństwie do "zwykłych" postępowań, nie jest ono badane w pierwszej kolejności, a dopiero po zakończeniu oceny ofert. Ratio legis ustawodawcy przy wprowadzeniu takiej procedury jest jednoznaczne i oczywiste, bowiem regulacja zawarta w art. 24aa p.z.p. w znacznym stopniu przyspiesza i ułatwia Zamawiającemu przeprowadzeniem postępowania, gdyż Zamawiający w takim przypadku nie musi podmiotowo oceniać wówczas wszystkich wykonawców, a jedynie tego, który przedstawił najkorzystniejszą ofertę.</a:t>
            </a:r>
          </a:p>
          <a:p>
            <a:pPr>
              <a:spcBef>
                <a:spcPct val="0"/>
              </a:spcBef>
              <a:buFontTx/>
              <a:buNone/>
            </a:pPr>
            <a:endParaRPr lang="pl-PL" altLang="pl-PL" sz="1800" i="1">
              <a:latin typeface="Lato"/>
            </a:endParaRPr>
          </a:p>
          <a:p>
            <a:pPr>
              <a:spcBef>
                <a:spcPct val="0"/>
              </a:spcBef>
              <a:buFontTx/>
              <a:buNone/>
            </a:pPr>
            <a:r>
              <a:rPr lang="pl-PL" altLang="pl-PL" sz="1800" b="1">
                <a:latin typeface="Lato"/>
              </a:rPr>
              <a:t>KIO 2249/16</a:t>
            </a:r>
          </a:p>
        </p:txBody>
      </p:sp>
      <p:sp>
        <p:nvSpPr>
          <p:cNvPr id="93187" name="TextBox 4">
            <a:extLst>
              <a:ext uri="{FF2B5EF4-FFF2-40B4-BE49-F238E27FC236}">
                <a16:creationId xmlns:a16="http://schemas.microsoft.com/office/drawing/2014/main" id="{0B993D27-CA04-4614-BBAE-214522AF573F}"/>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Box 2">
            <a:extLst>
              <a:ext uri="{FF2B5EF4-FFF2-40B4-BE49-F238E27FC236}">
                <a16:creationId xmlns:a16="http://schemas.microsoft.com/office/drawing/2014/main" id="{F3C97584-BA0C-49C4-A476-C85132C704C4}"/>
              </a:ext>
            </a:extLst>
          </p:cNvPr>
          <p:cNvSpPr txBox="1">
            <a:spLocks noChangeArrowheads="1"/>
          </p:cNvSpPr>
          <p:nvPr/>
        </p:nvSpPr>
        <p:spPr bwMode="auto">
          <a:xfrm>
            <a:off x="1116013" y="1700213"/>
            <a:ext cx="7272337"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Zamawiający przed udzieleniem zamówienia, którego wartość jest równa lub przekracza kwoty określone w przepisach wydanych na podstawie art. 11 ust. 8, </a:t>
            </a:r>
            <a:r>
              <a:rPr lang="pl-PL" altLang="pl-PL" sz="1800" u="sng">
                <a:latin typeface="Lato"/>
              </a:rPr>
              <a:t>wzywa </a:t>
            </a:r>
            <a:r>
              <a:rPr lang="pl-PL" altLang="pl-PL" sz="1800">
                <a:latin typeface="Lato"/>
              </a:rPr>
              <a:t>wykonawcę, którego oferta została najwyżej oceniona, do złożenia w wyznaczonym, nie krótszym niż 10 dni, terminie aktualnych na dzień złożenia oświadczeń lub dokumentów potwierdzających okoliczności, o których mowa w art. 25 ust. 1.</a:t>
            </a:r>
          </a:p>
          <a:p>
            <a:pPr>
              <a:spcBef>
                <a:spcPct val="0"/>
              </a:spcBef>
              <a:buFontTx/>
              <a:buNone/>
            </a:pPr>
            <a:endParaRPr lang="pl-PL" altLang="pl-PL" sz="1800">
              <a:latin typeface="Lato"/>
            </a:endParaRPr>
          </a:p>
          <a:p>
            <a:pPr>
              <a:spcBef>
                <a:spcPct val="0"/>
              </a:spcBef>
              <a:buFontTx/>
              <a:buNone/>
            </a:pPr>
            <a:r>
              <a:rPr lang="pl-PL" altLang="pl-PL" sz="1800">
                <a:latin typeface="Lato"/>
              </a:rPr>
              <a:t>Jeżeli wartość zamówienia jest mniejsza niż kwoty określone w przepisach wydanych na podstawie art. 11 ust. 8, zamawiający </a:t>
            </a:r>
            <a:r>
              <a:rPr lang="pl-PL" altLang="pl-PL" sz="1800" u="sng">
                <a:latin typeface="Lato"/>
              </a:rPr>
              <a:t>może wezwać</a:t>
            </a:r>
            <a:r>
              <a:rPr lang="pl-PL" altLang="pl-PL" sz="1800">
                <a:latin typeface="Lato"/>
              </a:rPr>
              <a:t> wykonawcę, którego oferta została najwyżej oceniona, do złożenia w wyznaczonym, nie krótszym niż 5 dni, terminie aktualnych na dzień złożenia oświadczeń lub dokumentów potwierdzających okoliczności, o których mowa w art. 25 ust. 1</a:t>
            </a:r>
          </a:p>
          <a:p>
            <a:pPr>
              <a:spcBef>
                <a:spcPct val="0"/>
              </a:spcBef>
              <a:buFontTx/>
              <a:buNone/>
            </a:pPr>
            <a:endParaRPr lang="pl-PL" altLang="pl-PL" sz="1800">
              <a:latin typeface="Lato"/>
            </a:endParaRPr>
          </a:p>
        </p:txBody>
      </p:sp>
      <p:sp>
        <p:nvSpPr>
          <p:cNvPr id="94211" name="TextBox 4">
            <a:extLst>
              <a:ext uri="{FF2B5EF4-FFF2-40B4-BE49-F238E27FC236}">
                <a16:creationId xmlns:a16="http://schemas.microsoft.com/office/drawing/2014/main" id="{E20CB88B-D963-4405-91E3-B6BA9F06D042}"/>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8F9994-46B7-46BF-889D-91E2018EA93A}"/>
              </a:ext>
            </a:extLst>
          </p:cNvPr>
          <p:cNvSpPr txBox="1"/>
          <p:nvPr/>
        </p:nvSpPr>
        <p:spPr>
          <a:xfrm>
            <a:off x="1116013" y="1341438"/>
            <a:ext cx="7272337" cy="5138737"/>
          </a:xfrm>
          <a:prstGeom prst="rect">
            <a:avLst/>
          </a:prstGeom>
          <a:noFill/>
        </p:spPr>
        <p:txBody>
          <a:bodyPr>
            <a:spAutoFit/>
          </a:bodyPr>
          <a:lstStyle/>
          <a:p>
            <a:pPr algn="just">
              <a:spcBef>
                <a:spcPts val="0"/>
              </a:spcBef>
              <a:spcAft>
                <a:spcPts val="600"/>
              </a:spcAft>
              <a:defRPr/>
            </a:pPr>
            <a:r>
              <a:rPr lang="pl-PL" sz="1600" dirty="0">
                <a:latin typeface="Lato"/>
              </a:rPr>
              <a:t>Zamawiający wybiera ofertę najkorzystniejszą na podstawie kryteriów oceny ofert określonych w specyfikacji istotnych warunków zamówienia.</a:t>
            </a:r>
          </a:p>
          <a:p>
            <a:pPr algn="just">
              <a:spcBef>
                <a:spcPts val="0"/>
              </a:spcBef>
              <a:spcAft>
                <a:spcPts val="600"/>
              </a:spcAft>
              <a:defRPr/>
            </a:pPr>
            <a:r>
              <a:rPr lang="pl-PL" sz="1600" dirty="0">
                <a:latin typeface="Lato"/>
              </a:rPr>
              <a:t>Kryteriami oceny ofert są cena lub koszt albo cena lub koszt i inne kryteria odnoszące się do przedmiotu zamówienia, w szczególności:</a:t>
            </a:r>
          </a:p>
          <a:p>
            <a:pPr marL="342900" indent="-342900" algn="just">
              <a:spcBef>
                <a:spcPts val="0"/>
              </a:spcBef>
              <a:spcAft>
                <a:spcPts val="600"/>
              </a:spcAft>
              <a:buFont typeface="+mj-lt"/>
              <a:buAutoNum type="arabicParenR"/>
              <a:defRPr/>
            </a:pPr>
            <a:r>
              <a:rPr lang="pl-PL" sz="1600" dirty="0">
                <a:latin typeface="Lato"/>
              </a:rPr>
              <a:t>jakość, w tym parametry techniczne, właściwości estetyczne i funkcjonalne;</a:t>
            </a:r>
          </a:p>
          <a:p>
            <a:pPr marL="342900" indent="-342900" algn="just">
              <a:spcBef>
                <a:spcPts val="0"/>
              </a:spcBef>
              <a:spcAft>
                <a:spcPts val="600"/>
              </a:spcAft>
              <a:buFont typeface="+mj-lt"/>
              <a:buAutoNum type="arabicParenR"/>
              <a:defRPr/>
            </a:pPr>
            <a:r>
              <a:rPr lang="pl-PL" sz="1600" dirty="0">
                <a:latin typeface="Lato"/>
              </a:rPr>
              <a:t>aspekty społeczne, w tym integracja zawodowa i społeczna osób, o których mowa w art. 22 ust. 2, dostępność dla osób niepełnosprawnych lub uwzględnianie potrzeb użytkowników;</a:t>
            </a:r>
          </a:p>
          <a:p>
            <a:pPr marL="342900" indent="-342900" algn="just">
              <a:spcBef>
                <a:spcPts val="0"/>
              </a:spcBef>
              <a:spcAft>
                <a:spcPts val="600"/>
              </a:spcAft>
              <a:buFont typeface="+mj-lt"/>
              <a:buAutoNum type="arabicParenR"/>
              <a:defRPr/>
            </a:pPr>
            <a:r>
              <a:rPr lang="pl-PL" sz="1600" dirty="0">
                <a:latin typeface="Lato"/>
              </a:rPr>
              <a:t>aspekty środowiskowe, w tym efektywność energetyczna przedmiotu zamówienia;</a:t>
            </a:r>
          </a:p>
          <a:p>
            <a:pPr marL="342900" indent="-342900" algn="just">
              <a:spcBef>
                <a:spcPts val="0"/>
              </a:spcBef>
              <a:spcAft>
                <a:spcPts val="600"/>
              </a:spcAft>
              <a:buFont typeface="+mj-lt"/>
              <a:buAutoNum type="arabicParenR"/>
              <a:defRPr/>
            </a:pPr>
            <a:r>
              <a:rPr lang="pl-PL" sz="1600" dirty="0">
                <a:latin typeface="Lato"/>
              </a:rPr>
              <a:t>aspekty innowacyjne;</a:t>
            </a:r>
          </a:p>
          <a:p>
            <a:pPr marL="342900" indent="-342900" algn="just">
              <a:spcBef>
                <a:spcPts val="0"/>
              </a:spcBef>
              <a:spcAft>
                <a:spcPts val="600"/>
              </a:spcAft>
              <a:buFont typeface="+mj-lt"/>
              <a:buAutoNum type="arabicParenR"/>
              <a:defRPr/>
            </a:pPr>
            <a:r>
              <a:rPr lang="pl-PL" sz="1600" dirty="0">
                <a:latin typeface="Lato"/>
              </a:rPr>
              <a:t>organizacja, kwalifikacje zawodowe i doświadczenie osób wyznaczonych do realizacji zamówienia, jeżeli mogą mieć znaczący wpływ na jakość wykonania zamówienia;</a:t>
            </a:r>
          </a:p>
          <a:p>
            <a:pPr marL="342900" indent="-342900" algn="just">
              <a:spcBef>
                <a:spcPts val="0"/>
              </a:spcBef>
              <a:spcAft>
                <a:spcPts val="600"/>
              </a:spcAft>
              <a:buFont typeface="+mj-lt"/>
              <a:buAutoNum type="arabicParenR"/>
              <a:defRPr/>
            </a:pPr>
            <a:r>
              <a:rPr lang="pl-PL" sz="1600" dirty="0">
                <a:latin typeface="Lato"/>
              </a:rPr>
              <a:t>serwis posprzedażny oraz pomoc techniczna, warunki dostawy, takie jak termin dostawy, sposób dostawy oraz czas dostawy lub okres realizacji</a:t>
            </a:r>
          </a:p>
          <a:p>
            <a:pPr algn="just">
              <a:spcBef>
                <a:spcPts val="0"/>
              </a:spcBef>
              <a:spcAft>
                <a:spcPts val="600"/>
              </a:spcAft>
              <a:defRPr/>
            </a:pPr>
            <a:endParaRPr lang="pl-PL" sz="1600" dirty="0">
              <a:latin typeface="Lato"/>
            </a:endParaRPr>
          </a:p>
        </p:txBody>
      </p:sp>
      <p:sp>
        <p:nvSpPr>
          <p:cNvPr id="79875" name="TextBox 4">
            <a:extLst>
              <a:ext uri="{FF2B5EF4-FFF2-40B4-BE49-F238E27FC236}">
                <a16:creationId xmlns:a16="http://schemas.microsoft.com/office/drawing/2014/main" id="{A7BC072A-4479-404C-82D9-D5ACCFE9AE46}"/>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Box 2">
            <a:extLst>
              <a:ext uri="{FF2B5EF4-FFF2-40B4-BE49-F238E27FC236}">
                <a16:creationId xmlns:a16="http://schemas.microsoft.com/office/drawing/2014/main" id="{6A769D38-F57D-42AD-8B11-757A485B2199}"/>
              </a:ext>
            </a:extLst>
          </p:cNvPr>
          <p:cNvSpPr txBox="1">
            <a:spLocks noChangeArrowheads="1"/>
          </p:cNvSpPr>
          <p:nvPr/>
        </p:nvSpPr>
        <p:spPr bwMode="auto">
          <a:xfrm>
            <a:off x="1116013" y="1700213"/>
            <a:ext cx="7272337"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Jeżeli jest to niezbędne do zapewnienia odpowiedniego przebiegu postępowania o udzielenie zamówienia, zamawiający może na każdym etapie postępowania wezwać wykonawców do złożenia wszystkich lub niektórych oświadczeń lub dokumentów potwierdzających, </a:t>
            </a:r>
            <a:r>
              <a:rPr lang="pl-PL" altLang="pl-PL" sz="1800" b="1">
                <a:latin typeface="Lato"/>
              </a:rPr>
              <a:t>że nie podlegają wykluczeniu, spełniają warunki udziału w postępowaniu lub kryteria selekcji</a:t>
            </a:r>
            <a:r>
              <a:rPr lang="pl-PL" altLang="pl-PL" sz="1800">
                <a:latin typeface="Lato"/>
              </a:rPr>
              <a:t>, a jeżeli zachodzą uzasadnione podstawy do uznania, że złożone uprzednio oświadczenia lub dokumenty nie są już aktualne, do złożenia aktualnych oświadczeń lub dokumentów.</a:t>
            </a:r>
          </a:p>
        </p:txBody>
      </p:sp>
      <p:sp>
        <p:nvSpPr>
          <p:cNvPr id="95235" name="TextBox 4">
            <a:extLst>
              <a:ext uri="{FF2B5EF4-FFF2-40B4-BE49-F238E27FC236}">
                <a16:creationId xmlns:a16="http://schemas.microsoft.com/office/drawing/2014/main" id="{A35B12F0-3DBD-47FD-BC8D-DDFD665A0453}"/>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Box 2">
            <a:extLst>
              <a:ext uri="{FF2B5EF4-FFF2-40B4-BE49-F238E27FC236}">
                <a16:creationId xmlns:a16="http://schemas.microsoft.com/office/drawing/2014/main" id="{D17D0AC1-2D60-4934-A4F5-D35F0644A683}"/>
              </a:ext>
            </a:extLst>
          </p:cNvPr>
          <p:cNvSpPr txBox="1">
            <a:spLocks noChangeArrowheads="1"/>
          </p:cNvSpPr>
          <p:nvPr/>
        </p:nvSpPr>
        <p:spPr bwMode="auto">
          <a:xfrm>
            <a:off x="1116013" y="1700213"/>
            <a:ext cx="7272337"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Wykonawca nie jest obowiązany do złożenia oświadczeń lub dokumentów potwierdzających okoliczności, o których mowa w art. 25 ust. 1 pkt 1 i 3, jeżeli zamawiający posiada oświadczenia lub dokumenty dotyczące tego wykonawcy lub może je uzyskać za pomocą bezpłatnych i ogólnodostępnych baz danych, w szczególności rejestrów publicznych w rozumieniu ustawy z dnia 17 lutego 2005 r. o informatyzacji działalności podmiotów realizujących zadania publiczne (Dz. U. z 2014 r. poz. 1114 oraz z 2016 r. poz. 352).</a:t>
            </a:r>
          </a:p>
        </p:txBody>
      </p:sp>
      <p:sp>
        <p:nvSpPr>
          <p:cNvPr id="96259" name="TextBox 4">
            <a:extLst>
              <a:ext uri="{FF2B5EF4-FFF2-40B4-BE49-F238E27FC236}">
                <a16:creationId xmlns:a16="http://schemas.microsoft.com/office/drawing/2014/main" id="{3D3C6AFA-7831-4642-AA9E-696B436AE42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Box 2">
            <a:extLst>
              <a:ext uri="{FF2B5EF4-FFF2-40B4-BE49-F238E27FC236}">
                <a16:creationId xmlns:a16="http://schemas.microsoft.com/office/drawing/2014/main" id="{A1CABE3C-D1A7-4482-A6AB-4C29AE8F184F}"/>
              </a:ext>
            </a:extLst>
          </p:cNvPr>
          <p:cNvSpPr txBox="1">
            <a:spLocks noChangeArrowheads="1"/>
          </p:cNvSpPr>
          <p:nvPr/>
        </p:nvSpPr>
        <p:spPr bwMode="auto">
          <a:xfrm>
            <a:off x="1116013" y="1700213"/>
            <a:ext cx="7272337"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1800"/>
              </a:spcAft>
              <a:buFontTx/>
              <a:buNone/>
            </a:pPr>
            <a:r>
              <a:rPr lang="pl-PL" altLang="pl-PL" sz="1800">
                <a:latin typeface="Constantia" panose="02030602050306030303" pitchFamily="18" charset="0"/>
              </a:rPr>
              <a:t>Paragraf 10 rozporządzenia z 26 lipca 2016 </a:t>
            </a:r>
          </a:p>
          <a:p>
            <a:pPr algn="just">
              <a:spcBef>
                <a:spcPct val="0"/>
              </a:spcBef>
              <a:spcAft>
                <a:spcPts val="1800"/>
              </a:spcAft>
              <a:buFontTx/>
              <a:buNone/>
            </a:pPr>
            <a:r>
              <a:rPr lang="pl-PL" altLang="pl-PL" sz="1800" b="1">
                <a:latin typeface="Constantia" panose="02030602050306030303" pitchFamily="18" charset="0"/>
              </a:rPr>
              <a:t>	W przypadku wskazania przez wykonawcę </a:t>
            </a:r>
            <a:r>
              <a:rPr lang="pl-PL" altLang="pl-PL" sz="1800">
                <a:latin typeface="Constantia" panose="02030602050306030303" pitchFamily="18" charset="0"/>
              </a:rPr>
              <a:t>dostępności oświadczeń lub dokumentów, o których mowa w § 2, § 5 i § 7, w formie elektronicznej pod określonymi adresami internetowymi ogólnodostępnych i bezpłatnych baz danych, </a:t>
            </a:r>
            <a:r>
              <a:rPr lang="pl-PL" altLang="pl-PL" sz="1800" b="1">
                <a:latin typeface="Constantia" panose="02030602050306030303" pitchFamily="18" charset="0"/>
              </a:rPr>
              <a:t>zamawiający pobiera samodzielnie </a:t>
            </a:r>
            <a:r>
              <a:rPr lang="pl-PL" altLang="pl-PL" sz="1800">
                <a:latin typeface="Constantia" panose="02030602050306030303" pitchFamily="18" charset="0"/>
              </a:rPr>
              <a:t>z tych baz danych wskazane przez wykonawcę oświadczenia lub dokumenty.	</a:t>
            </a:r>
          </a:p>
          <a:p>
            <a:pPr algn="just">
              <a:spcBef>
                <a:spcPct val="0"/>
              </a:spcBef>
              <a:spcAft>
                <a:spcPts val="1800"/>
              </a:spcAft>
              <a:buFontTx/>
              <a:buNone/>
            </a:pPr>
            <a:r>
              <a:rPr lang="pl-PL" altLang="pl-PL" sz="1800">
                <a:latin typeface="Constantia" panose="02030602050306030303" pitchFamily="18" charset="0"/>
              </a:rPr>
              <a:t>	</a:t>
            </a:r>
            <a:r>
              <a:rPr lang="pl-PL" altLang="pl-PL" sz="1800" b="1">
                <a:latin typeface="Constantia" panose="02030602050306030303" pitchFamily="18" charset="0"/>
              </a:rPr>
              <a:t>W przypadku wskazania przez wykonawcę </a:t>
            </a:r>
            <a:r>
              <a:rPr lang="pl-PL" altLang="pl-PL" sz="1800">
                <a:latin typeface="Constantia" panose="02030602050306030303" pitchFamily="18" charset="0"/>
              </a:rPr>
              <a:t>oświadczeń lub dokumentów, o których mowa w § 2, § 5 i § 7, które znajdują się w posiadaniu zamawiającego, w szczególności oświadczeń lub dokumentów przechowywanych przez zamawiającego zgodnie z art. 97 ust. 1 ustawy, </a:t>
            </a:r>
            <a:r>
              <a:rPr lang="pl-PL" altLang="pl-PL" sz="1800" b="1">
                <a:latin typeface="Constantia" panose="02030602050306030303" pitchFamily="18" charset="0"/>
              </a:rPr>
              <a:t>zamawiający </a:t>
            </a:r>
            <a:r>
              <a:rPr lang="pl-PL" altLang="pl-PL" sz="1800">
                <a:latin typeface="Constantia" panose="02030602050306030303" pitchFamily="18" charset="0"/>
              </a:rPr>
              <a:t>w celu potwierdzenia okoliczności, o których mowa w art. 25 ust. 1 pkt 1 i 3 ustawy, </a:t>
            </a:r>
            <a:r>
              <a:rPr lang="pl-PL" altLang="pl-PL" sz="1800" b="1">
                <a:latin typeface="Constantia" panose="02030602050306030303" pitchFamily="18" charset="0"/>
              </a:rPr>
              <a:t>korzysta z posiadanych oświadczeń lub dokumentów, </a:t>
            </a:r>
            <a:r>
              <a:rPr lang="pl-PL" altLang="pl-PL" sz="1800" u="sng">
                <a:latin typeface="Constantia" panose="02030602050306030303" pitchFamily="18" charset="0"/>
              </a:rPr>
              <a:t>o ile są one aktualne.</a:t>
            </a:r>
          </a:p>
        </p:txBody>
      </p:sp>
      <p:sp>
        <p:nvSpPr>
          <p:cNvPr id="97283" name="TextBox 4">
            <a:extLst>
              <a:ext uri="{FF2B5EF4-FFF2-40B4-BE49-F238E27FC236}">
                <a16:creationId xmlns:a16="http://schemas.microsoft.com/office/drawing/2014/main" id="{011CCA84-3375-4691-B743-39CA0D09C33D}"/>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2">
            <a:extLst>
              <a:ext uri="{FF2B5EF4-FFF2-40B4-BE49-F238E27FC236}">
                <a16:creationId xmlns:a16="http://schemas.microsoft.com/office/drawing/2014/main" id="{DC25687A-7E89-496B-B759-CC2A796B921B}"/>
              </a:ext>
            </a:extLst>
          </p:cNvPr>
          <p:cNvSpPr txBox="1">
            <a:spLocks noChangeArrowheads="1"/>
          </p:cNvSpPr>
          <p:nvPr/>
        </p:nvSpPr>
        <p:spPr bwMode="auto">
          <a:xfrm>
            <a:off x="1116013" y="1341438"/>
            <a:ext cx="7272337"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600" i="1">
                <a:latin typeface="Lato"/>
              </a:rPr>
              <a:t>1. Oświadczenia złożone na formularzu JEDZ oraz dokumenty wskazane w art. 25 podlegają stosownie do art. 26 ust. 3 p.z.p. uzupełnieniu lub poprawie, jeśli są one niekompletne, zawierają błędy lub budzą wątpliwości.</a:t>
            </a:r>
          </a:p>
          <a:p>
            <a:pPr>
              <a:spcBef>
                <a:spcPct val="0"/>
              </a:spcBef>
              <a:buFontTx/>
              <a:buNone/>
            </a:pPr>
            <a:r>
              <a:rPr lang="pl-PL" altLang="pl-PL" sz="1600" i="1">
                <a:latin typeface="Lato"/>
              </a:rPr>
              <a:t>2. Treść oświadczeń złożonych w JEDZ oraz dokumentów wskazanych w art. 25 podlega wyjaśnieniom w trybie art. 26 ust. 4 p.z.p.</a:t>
            </a:r>
          </a:p>
          <a:p>
            <a:pPr>
              <a:spcBef>
                <a:spcPct val="0"/>
              </a:spcBef>
              <a:buFontTx/>
              <a:buNone/>
            </a:pPr>
            <a:r>
              <a:rPr lang="pl-PL" altLang="pl-PL" sz="1600" i="1">
                <a:latin typeface="Lato"/>
              </a:rPr>
              <a:t>3. Trzydniowy termin na złożenie oświadczenia o grupie kapitałowej to termin o charakterze instrukcyjnym, a przepisy p.z.p. nie przewidują sankcji w postaci wykluczenia wykonawcy lub odrzucenia jego oferty za niezłożenie </a:t>
            </a:r>
            <a:br>
              <a:rPr lang="pl-PL" altLang="pl-PL" sz="1600" i="1">
                <a:latin typeface="Lato"/>
              </a:rPr>
            </a:br>
            <a:r>
              <a:rPr lang="pl-PL" altLang="pl-PL" sz="1600" i="1">
                <a:latin typeface="Lato"/>
              </a:rPr>
              <a:t>w terminie tego oświadczenia. W braku złożenia w terminie </a:t>
            </a:r>
            <a:br>
              <a:rPr lang="pl-PL" altLang="pl-PL" sz="1600" i="1">
                <a:latin typeface="Lato"/>
              </a:rPr>
            </a:br>
            <a:r>
              <a:rPr lang="pl-PL" altLang="pl-PL" sz="1600" i="1">
                <a:latin typeface="Lato"/>
              </a:rPr>
              <a:t>3 dni od otwarcia ofert lub przekazania informacji o wynikach oceny spełniania warunków udziału w postępowaniu oświadczenia o grupie kapitałowej zamawiający zobowiązany jest zastosować tryb przewidziany w art. 26 ust. 3 p.z.p. i wezwać wykonawcę do złożenia tego oświadczenia.</a:t>
            </a:r>
          </a:p>
          <a:p>
            <a:pPr>
              <a:spcBef>
                <a:spcPct val="0"/>
              </a:spcBef>
              <a:buFontTx/>
              <a:buNone/>
            </a:pPr>
            <a:endParaRPr lang="pl-PL" altLang="pl-PL" sz="1600" b="1"/>
          </a:p>
          <a:p>
            <a:pPr>
              <a:spcBef>
                <a:spcPct val="0"/>
              </a:spcBef>
              <a:buFontTx/>
              <a:buNone/>
            </a:pPr>
            <a:r>
              <a:rPr lang="pl-PL" altLang="pl-PL" sz="1600" b="1"/>
              <a:t>KIO 588/17 591/17</a:t>
            </a:r>
          </a:p>
          <a:p>
            <a:pPr>
              <a:spcBef>
                <a:spcPct val="0"/>
              </a:spcBef>
              <a:buFontTx/>
              <a:buNone/>
            </a:pPr>
            <a:r>
              <a:rPr lang="pl-PL" altLang="pl-PL" sz="1600" b="1"/>
              <a:t>12.04.2017</a:t>
            </a:r>
          </a:p>
          <a:p>
            <a:pPr>
              <a:spcBef>
                <a:spcPct val="0"/>
              </a:spcBef>
              <a:buFontTx/>
              <a:buNone/>
            </a:pPr>
            <a:endParaRPr lang="pl-PL" altLang="pl-PL" sz="1600"/>
          </a:p>
        </p:txBody>
      </p:sp>
      <p:sp>
        <p:nvSpPr>
          <p:cNvPr id="98307" name="TextBox 4">
            <a:extLst>
              <a:ext uri="{FF2B5EF4-FFF2-40B4-BE49-F238E27FC236}">
                <a16:creationId xmlns:a16="http://schemas.microsoft.com/office/drawing/2014/main" id="{216BBA85-B327-4C04-9B71-C2C7BEC30E51}"/>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Box 2">
            <a:extLst>
              <a:ext uri="{FF2B5EF4-FFF2-40B4-BE49-F238E27FC236}">
                <a16:creationId xmlns:a16="http://schemas.microsoft.com/office/drawing/2014/main" id="{42EEBE66-493B-4DF4-BE37-6DCF25D01EB9}"/>
              </a:ext>
            </a:extLst>
          </p:cNvPr>
          <p:cNvSpPr txBox="1">
            <a:spLocks noChangeArrowheads="1"/>
          </p:cNvSpPr>
          <p:nvPr/>
        </p:nvSpPr>
        <p:spPr bwMode="auto">
          <a:xfrm>
            <a:off x="1116013" y="1341438"/>
            <a:ext cx="727233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pl-PL" altLang="pl-PL" sz="1800" i="1" u="sng">
              <a:latin typeface="Lato"/>
            </a:endParaRPr>
          </a:p>
          <a:p>
            <a:pPr>
              <a:spcBef>
                <a:spcPct val="0"/>
              </a:spcBef>
              <a:buFontTx/>
              <a:buNone/>
            </a:pPr>
            <a:r>
              <a:rPr lang="pl-PL" altLang="pl-PL" sz="1800" i="1">
                <a:latin typeface="Lato"/>
              </a:rPr>
              <a:t>Przesunięcie terminu na uzupełnienie dokumentów w trybie art. 26 ust. 3 ustawy - Prawo zamówień publicznych nie narusza w żaden sposób zasady jednokrotnego wzywania do uzupełnienia. Działania zamawiającego winny zmierzać do wyboru najkorzystniejszej oferty a nie eliminacji poszczególnych wykonawców poprzez np. wykluczenie ich z postępowania w skutek wyznaczenia im krótkiego terminu na uzupełnienie brakujących czy też błędnych dokumentów ale też np. poprzez odmowę przesunięcia tego terminu.</a:t>
            </a:r>
          </a:p>
          <a:p>
            <a:pPr>
              <a:spcBef>
                <a:spcPct val="0"/>
              </a:spcBef>
              <a:buFontTx/>
              <a:buNone/>
            </a:pPr>
            <a:r>
              <a:rPr lang="pl-PL" altLang="pl-PL" sz="1800" b="1">
                <a:latin typeface="Lato"/>
              </a:rPr>
              <a:t>Wyrok KIO z 8 lutego 2012 r. KIO 180/12</a:t>
            </a:r>
          </a:p>
          <a:p>
            <a:pPr>
              <a:spcBef>
                <a:spcPct val="0"/>
              </a:spcBef>
              <a:buFontTx/>
              <a:buNone/>
            </a:pPr>
            <a:endParaRPr lang="pl-PL" altLang="pl-PL" sz="1800" i="1" u="sng">
              <a:latin typeface="Lato"/>
            </a:endParaRPr>
          </a:p>
          <a:p>
            <a:pPr>
              <a:spcBef>
                <a:spcPct val="0"/>
              </a:spcBef>
              <a:buFontTx/>
              <a:buNone/>
            </a:pPr>
            <a:r>
              <a:rPr lang="pl-PL" altLang="pl-PL" sz="1800" i="1">
                <a:latin typeface="Lato"/>
              </a:rPr>
              <a:t>Wykonawca może w odpowiedzi na wezwanie zamawiającego zarówno uzupełnić brakujące dokumenty dotyczące wskazanej w wykazie usługi, jak również złożyć nowe dokumenty dotyczące innej usługi odpowiadającej przedmiotowi zamówienia</a:t>
            </a:r>
          </a:p>
          <a:p>
            <a:pPr>
              <a:spcBef>
                <a:spcPct val="0"/>
              </a:spcBef>
              <a:buFontTx/>
              <a:buNone/>
            </a:pPr>
            <a:r>
              <a:rPr lang="pl-PL" altLang="pl-PL" sz="1800" b="1">
                <a:latin typeface="Lato"/>
              </a:rPr>
              <a:t>Wyrok KIO 1411/11</a:t>
            </a:r>
          </a:p>
          <a:p>
            <a:pPr>
              <a:spcBef>
                <a:spcPct val="0"/>
              </a:spcBef>
              <a:buFontTx/>
              <a:buNone/>
            </a:pPr>
            <a:endParaRPr lang="pl-PL" altLang="pl-PL" sz="1800" i="1">
              <a:latin typeface="Lato"/>
            </a:endParaRPr>
          </a:p>
        </p:txBody>
      </p:sp>
      <p:sp>
        <p:nvSpPr>
          <p:cNvPr id="99331" name="TextBox 4">
            <a:extLst>
              <a:ext uri="{FF2B5EF4-FFF2-40B4-BE49-F238E27FC236}">
                <a16:creationId xmlns:a16="http://schemas.microsoft.com/office/drawing/2014/main" id="{396EA527-5578-43EB-8F08-21F71DE6B3CF}"/>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Box 2">
            <a:extLst>
              <a:ext uri="{FF2B5EF4-FFF2-40B4-BE49-F238E27FC236}">
                <a16:creationId xmlns:a16="http://schemas.microsoft.com/office/drawing/2014/main" id="{8486E768-6B19-4F41-9D00-0BC04E22D7EC}"/>
              </a:ext>
            </a:extLst>
          </p:cNvPr>
          <p:cNvSpPr txBox="1">
            <a:spLocks noChangeArrowheads="1"/>
          </p:cNvSpPr>
          <p:nvPr/>
        </p:nvSpPr>
        <p:spPr bwMode="auto">
          <a:xfrm>
            <a:off x="1116013" y="1700213"/>
            <a:ext cx="7272337"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pl-PL" altLang="pl-PL" sz="1800" dirty="0">
              <a:solidFill>
                <a:srgbClr val="000000"/>
              </a:solidFill>
              <a:latin typeface="Lato"/>
            </a:endParaRPr>
          </a:p>
          <a:p>
            <a:pPr>
              <a:spcBef>
                <a:spcPct val="0"/>
              </a:spcBef>
              <a:buFontTx/>
              <a:buNone/>
            </a:pPr>
            <a:r>
              <a:rPr lang="pl-PL" altLang="pl-PL" sz="1800" b="1" dirty="0">
                <a:solidFill>
                  <a:srgbClr val="000000"/>
                </a:solidFill>
                <a:latin typeface="Lato"/>
              </a:rPr>
              <a:t>Art. 89 ust. 1 pkt 1</a:t>
            </a:r>
          </a:p>
          <a:p>
            <a:pPr>
              <a:spcBef>
                <a:spcPct val="0"/>
              </a:spcBef>
              <a:buFontTx/>
              <a:buNone/>
            </a:pPr>
            <a:endParaRPr lang="pl-PL" altLang="pl-PL" sz="1800" dirty="0">
              <a:solidFill>
                <a:srgbClr val="000000"/>
              </a:solidFill>
              <a:latin typeface="Lato"/>
            </a:endParaRPr>
          </a:p>
          <a:p>
            <a:pPr>
              <a:spcBef>
                <a:spcPct val="0"/>
              </a:spcBef>
              <a:buFontTx/>
              <a:buNone/>
            </a:pPr>
            <a:r>
              <a:rPr lang="pl-PL" altLang="pl-PL" sz="1800" dirty="0">
                <a:solidFill>
                  <a:srgbClr val="C00000"/>
                </a:solidFill>
                <a:latin typeface="Lato"/>
              </a:rPr>
              <a:t> Zamawiający odrzuca ofertę, jeżeli jest niezgodna z ustawą.</a:t>
            </a:r>
          </a:p>
          <a:p>
            <a:pPr>
              <a:spcBef>
                <a:spcPct val="0"/>
              </a:spcBef>
              <a:buFontTx/>
              <a:buNone/>
            </a:pPr>
            <a:endParaRPr lang="pl-PL" altLang="pl-PL" sz="1800" dirty="0">
              <a:solidFill>
                <a:srgbClr val="C00000"/>
              </a:solidFill>
              <a:latin typeface="Lato"/>
            </a:endParaRPr>
          </a:p>
          <a:p>
            <a:pPr>
              <a:spcBef>
                <a:spcPct val="0"/>
              </a:spcBef>
              <a:buFontTx/>
              <a:buNone/>
            </a:pPr>
            <a:endParaRPr lang="pl-PL" altLang="pl-PL" sz="1800" b="1" dirty="0">
              <a:solidFill>
                <a:srgbClr val="000000"/>
              </a:solidFill>
              <a:latin typeface="Lato"/>
            </a:endParaRPr>
          </a:p>
          <a:p>
            <a:pPr>
              <a:spcBef>
                <a:spcPct val="0"/>
              </a:spcBef>
              <a:buFontTx/>
              <a:buNone/>
            </a:pPr>
            <a:r>
              <a:rPr lang="pl-PL" altLang="pl-PL" sz="1800" b="1" dirty="0">
                <a:solidFill>
                  <a:srgbClr val="000000"/>
                </a:solidFill>
                <a:latin typeface="Lato"/>
              </a:rPr>
              <a:t>a) Niewłaściwa reprezentacja wykonawcy </a:t>
            </a:r>
          </a:p>
          <a:p>
            <a:pPr>
              <a:spcBef>
                <a:spcPct val="0"/>
              </a:spcBef>
              <a:buFontTx/>
              <a:buNone/>
            </a:pPr>
            <a:r>
              <a:rPr lang="pl-PL" altLang="pl-PL" sz="1800" b="1" dirty="0">
                <a:solidFill>
                  <a:srgbClr val="000000"/>
                </a:solidFill>
                <a:latin typeface="Lato"/>
              </a:rPr>
              <a:t>b) Niewłaściwa forma oferty (brak formy pisemnej)</a:t>
            </a:r>
          </a:p>
          <a:p>
            <a:pPr>
              <a:spcBef>
                <a:spcPct val="0"/>
              </a:spcBef>
              <a:buFontTx/>
              <a:buNone/>
            </a:pPr>
            <a:endParaRPr lang="pl-PL" altLang="pl-PL" sz="1800" b="1" dirty="0">
              <a:solidFill>
                <a:srgbClr val="000000"/>
              </a:solidFill>
              <a:latin typeface="Lato"/>
            </a:endParaRPr>
          </a:p>
          <a:p>
            <a:pPr>
              <a:spcBef>
                <a:spcPct val="0"/>
              </a:spcBef>
              <a:buFontTx/>
              <a:buNone/>
            </a:pPr>
            <a:endParaRPr lang="pl-PL" altLang="pl-PL" sz="1800" dirty="0">
              <a:solidFill>
                <a:srgbClr val="C00000"/>
              </a:solidFill>
              <a:latin typeface="Lato"/>
            </a:endParaRPr>
          </a:p>
          <a:p>
            <a:pPr>
              <a:spcBef>
                <a:spcPct val="0"/>
              </a:spcBef>
              <a:buFontTx/>
              <a:buNone/>
            </a:pPr>
            <a:endParaRPr lang="pl-PL" altLang="pl-PL" sz="1800" dirty="0">
              <a:solidFill>
                <a:srgbClr val="000000"/>
              </a:solidFill>
              <a:latin typeface="Lato"/>
            </a:endParaRPr>
          </a:p>
          <a:p>
            <a:pPr>
              <a:spcBef>
                <a:spcPct val="0"/>
              </a:spcBef>
              <a:buFontTx/>
              <a:buNone/>
            </a:pPr>
            <a:r>
              <a:rPr lang="pl-PL" altLang="pl-PL" sz="1800" dirty="0">
                <a:solidFill>
                  <a:srgbClr val="000000"/>
                </a:solidFill>
                <a:latin typeface="Lato"/>
              </a:rPr>
              <a:t/>
            </a:r>
            <a:br>
              <a:rPr lang="pl-PL" altLang="pl-PL" sz="1800" dirty="0">
                <a:solidFill>
                  <a:srgbClr val="000000"/>
                </a:solidFill>
                <a:latin typeface="Lato"/>
              </a:rPr>
            </a:br>
            <a:r>
              <a:rPr lang="pl-PL" altLang="pl-PL" sz="1800" dirty="0">
                <a:solidFill>
                  <a:srgbClr val="000000"/>
                </a:solidFill>
                <a:latin typeface="Lato"/>
              </a:rPr>
              <a:t/>
            </a:r>
            <a:br>
              <a:rPr lang="pl-PL" altLang="pl-PL" sz="1800" dirty="0">
                <a:solidFill>
                  <a:srgbClr val="000000"/>
                </a:solidFill>
                <a:latin typeface="Lato"/>
              </a:rPr>
            </a:br>
            <a:endParaRPr lang="pl-PL" altLang="pl-PL" sz="1800" dirty="0">
              <a:solidFill>
                <a:srgbClr val="000000"/>
              </a:solidFill>
              <a:latin typeface="Lato"/>
            </a:endParaRPr>
          </a:p>
        </p:txBody>
      </p:sp>
      <p:sp>
        <p:nvSpPr>
          <p:cNvPr id="100355" name="TextBox 4">
            <a:extLst>
              <a:ext uri="{FF2B5EF4-FFF2-40B4-BE49-F238E27FC236}">
                <a16:creationId xmlns:a16="http://schemas.microsoft.com/office/drawing/2014/main" id="{8AED746B-1BF4-46A3-A5DD-B9D14189D3B7}"/>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Ocena i badanie ofert – weryfikacja przedmiotowa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EE1FF9-57F4-4485-9CBE-F54D77510121}"/>
              </a:ext>
            </a:extLst>
          </p:cNvPr>
          <p:cNvSpPr>
            <a:spLocks noGrp="1"/>
          </p:cNvSpPr>
          <p:nvPr>
            <p:ph type="title"/>
          </p:nvPr>
        </p:nvSpPr>
        <p:spPr/>
        <p:txBody>
          <a:bodyPr/>
          <a:lstStyle/>
          <a:p>
            <a:r>
              <a:rPr lang="pl-PL" dirty="0"/>
              <a:t>Forma oferty</a:t>
            </a:r>
          </a:p>
        </p:txBody>
      </p:sp>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28650" y="1628800"/>
            <a:ext cx="6900863" cy="3345930"/>
          </a:xfrm>
          <a:ln>
            <a:solidFill>
              <a:srgbClr val="FF0000"/>
            </a:solidFill>
          </a:ln>
        </p:spPr>
        <p:txBody>
          <a:bodyPr>
            <a:noAutofit/>
          </a:bodyPr>
          <a:lstStyle/>
          <a:p>
            <a:pPr marL="0" indent="0">
              <a:buNone/>
            </a:pPr>
            <a:r>
              <a:rPr lang="pl-PL" sz="1350" b="1" dirty="0">
                <a:latin typeface="Constantia" pitchFamily="18" charset="0"/>
              </a:rPr>
              <a:t>Art.  9 ustawy Prawo zamówień publicznych</a:t>
            </a:r>
          </a:p>
          <a:p>
            <a:pPr marL="0" indent="0" algn="just">
              <a:buNone/>
            </a:pPr>
            <a:r>
              <a:rPr lang="pl-PL" sz="1350" dirty="0">
                <a:latin typeface="Constantia" pitchFamily="18" charset="0"/>
              </a:rPr>
              <a:t>Postępowanie o udzielenie zamówienia, z zastrzeżeniem wyjątków określonych w ustawie, prowadzi się z zachowaniem </a:t>
            </a:r>
            <a:r>
              <a:rPr lang="pl-PL" sz="1350" b="1" u="sng" dirty="0">
                <a:latin typeface="Constantia" pitchFamily="18" charset="0"/>
              </a:rPr>
              <a:t>formy pisemnej.</a:t>
            </a:r>
          </a:p>
          <a:p>
            <a:pPr marL="0" indent="0">
              <a:buNone/>
            </a:pPr>
            <a:endParaRPr lang="pl-PL" sz="1350" dirty="0"/>
          </a:p>
          <a:p>
            <a:pPr>
              <a:lnSpc>
                <a:spcPct val="100000"/>
              </a:lnSpc>
              <a:buNone/>
              <a:defRPr/>
            </a:pPr>
            <a:r>
              <a:rPr lang="pl-PL" sz="1350" b="1" dirty="0">
                <a:solidFill>
                  <a:srgbClr val="000000"/>
                </a:solidFill>
                <a:latin typeface="Constantia" pitchFamily="18" charset="0"/>
              </a:rPr>
              <a:t>Art.  78  § 1 i 2KC </a:t>
            </a:r>
          </a:p>
          <a:p>
            <a:pPr algn="just">
              <a:lnSpc>
                <a:spcPct val="100000"/>
              </a:lnSpc>
              <a:buNone/>
              <a:defRPr/>
            </a:pPr>
            <a:r>
              <a:rPr lang="pl-PL" sz="1350" dirty="0">
                <a:solidFill>
                  <a:srgbClr val="000000"/>
                </a:solidFill>
                <a:latin typeface="Constantia" pitchFamily="18" charset="0"/>
              </a:rPr>
              <a:t>	Do zachowania pisemnej formy czynności prawnej wystarcza złożenie </a:t>
            </a:r>
            <a:r>
              <a:rPr lang="pl-PL" sz="1350" b="1" u="sng" dirty="0">
                <a:solidFill>
                  <a:srgbClr val="000000"/>
                </a:solidFill>
                <a:latin typeface="Constantia" pitchFamily="18" charset="0"/>
              </a:rPr>
              <a:t>własnoręcznego podpisu</a:t>
            </a:r>
            <a:r>
              <a:rPr lang="pl-PL" sz="1350" dirty="0">
                <a:solidFill>
                  <a:srgbClr val="000000"/>
                </a:solidFill>
                <a:latin typeface="Constantia" pitchFamily="18" charset="0"/>
              </a:rPr>
              <a:t> na dokumencie obejmującym treść oświadczenia woli. Oświadczenie woli złożone </a:t>
            </a:r>
            <a:r>
              <a:rPr lang="pl-PL" sz="1350" b="1" u="sng" dirty="0">
                <a:solidFill>
                  <a:srgbClr val="000000"/>
                </a:solidFill>
                <a:latin typeface="Constantia" pitchFamily="18" charset="0"/>
              </a:rPr>
              <a:t>w postaci elektronicznej opatrzone bezpiecznym podpisem elektronicznym weryfikowanym</a:t>
            </a:r>
            <a:r>
              <a:rPr lang="pl-PL" sz="1350" dirty="0">
                <a:solidFill>
                  <a:srgbClr val="000000"/>
                </a:solidFill>
                <a:latin typeface="Constantia" pitchFamily="18" charset="0"/>
              </a:rPr>
              <a:t> przy pomocy ważnego kwalifikowanego certyfikatu jest równoważne z oświadczeniem woli złożonym w formie pisemnej. </a:t>
            </a:r>
          </a:p>
          <a:p>
            <a:pPr marL="0" indent="0">
              <a:buNone/>
            </a:pPr>
            <a:endParaRPr lang="pl-PL" sz="1350" dirty="0"/>
          </a:p>
        </p:txBody>
      </p:sp>
    </p:spTree>
    <p:extLst>
      <p:ext uri="{BB962C8B-B14F-4D97-AF65-F5344CB8AC3E}">
        <p14:creationId xmlns:p14="http://schemas.microsoft.com/office/powerpoint/2010/main" val="3259045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AACD4FEF-0B90-48D7-8DDB-6BA43D2D3A0E}"/>
              </a:ext>
            </a:extLst>
          </p:cNvPr>
          <p:cNvSpPr/>
          <p:nvPr/>
        </p:nvSpPr>
        <p:spPr>
          <a:xfrm>
            <a:off x="1613869" y="1421699"/>
            <a:ext cx="7078718" cy="923330"/>
          </a:xfrm>
          <a:prstGeom prst="rect">
            <a:avLst/>
          </a:prstGeom>
        </p:spPr>
        <p:txBody>
          <a:bodyPr wrap="square">
            <a:spAutoFit/>
          </a:bodyPr>
          <a:lstStyle/>
          <a:p>
            <a:pPr algn="just">
              <a:spcAft>
                <a:spcPts val="450"/>
              </a:spcAft>
            </a:pPr>
            <a:r>
              <a:rPr lang="pl-PL" dirty="0"/>
              <a:t>Do </a:t>
            </a:r>
            <a:r>
              <a:rPr lang="pl-PL" b="1" dirty="0"/>
              <a:t>zachowania dokumentowej formy </a:t>
            </a:r>
            <a:r>
              <a:rPr lang="pl-PL" dirty="0"/>
              <a:t>czynności prawnej wystarcza złożenie oświadczenia woli w postaci dokumentu, </a:t>
            </a:r>
            <a:r>
              <a:rPr lang="pl-PL" u="sng" dirty="0"/>
              <a:t>w sposób umożliwiający ustalenie osoby składającej oświadczenie</a:t>
            </a:r>
            <a:r>
              <a:rPr lang="pl-PL" dirty="0"/>
              <a:t>.</a:t>
            </a:r>
          </a:p>
        </p:txBody>
      </p:sp>
      <p:grpSp>
        <p:nvGrpSpPr>
          <p:cNvPr id="4" name="Grupa 3">
            <a:extLst>
              <a:ext uri="{FF2B5EF4-FFF2-40B4-BE49-F238E27FC236}">
                <a16:creationId xmlns:a16="http://schemas.microsoft.com/office/drawing/2014/main" id="{E49EC74A-5398-4962-A77A-6E608BA82866}"/>
              </a:ext>
            </a:extLst>
          </p:cNvPr>
          <p:cNvGrpSpPr/>
          <p:nvPr/>
        </p:nvGrpSpPr>
        <p:grpSpPr>
          <a:xfrm>
            <a:off x="1" y="2177431"/>
            <a:ext cx="1604975" cy="335198"/>
            <a:chOff x="6600408" y="2273544"/>
            <a:chExt cx="2375259" cy="628366"/>
          </a:xfrm>
        </p:grpSpPr>
        <p:sp>
          <p:nvSpPr>
            <p:cNvPr id="5" name="Równoległobok 4">
              <a:extLst>
                <a:ext uri="{FF2B5EF4-FFF2-40B4-BE49-F238E27FC236}">
                  <a16:creationId xmlns:a16="http://schemas.microsoft.com/office/drawing/2014/main" id="{4F970952-D083-46E2-9323-F85A3BC122CC}"/>
                </a:ext>
              </a:extLst>
            </p:cNvPr>
            <p:cNvSpPr/>
            <p:nvPr userDrawn="1"/>
          </p:nvSpPr>
          <p:spPr>
            <a:xfrm>
              <a:off x="7893241" y="2273544"/>
              <a:ext cx="1082426" cy="628366"/>
            </a:xfrm>
            <a:prstGeom prst="parallelogram">
              <a:avLst>
                <a:gd name="adj" fmla="val 632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a:p>
          </p:txBody>
        </p:sp>
        <p:sp>
          <p:nvSpPr>
            <p:cNvPr id="6" name="Prostokąt 5">
              <a:extLst>
                <a:ext uri="{FF2B5EF4-FFF2-40B4-BE49-F238E27FC236}">
                  <a16:creationId xmlns:a16="http://schemas.microsoft.com/office/drawing/2014/main" id="{B3A2C793-92C5-445B-9670-D99CE723FA4B}"/>
                </a:ext>
              </a:extLst>
            </p:cNvPr>
            <p:cNvSpPr/>
            <p:nvPr/>
          </p:nvSpPr>
          <p:spPr>
            <a:xfrm>
              <a:off x="6600408" y="2273544"/>
              <a:ext cx="2045880" cy="62836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9" name="Prostokąt 8">
            <a:extLst>
              <a:ext uri="{FF2B5EF4-FFF2-40B4-BE49-F238E27FC236}">
                <a16:creationId xmlns:a16="http://schemas.microsoft.com/office/drawing/2014/main" id="{4445D9C6-FFF4-46EF-8859-558BCCB996BC}"/>
              </a:ext>
            </a:extLst>
          </p:cNvPr>
          <p:cNvSpPr/>
          <p:nvPr/>
        </p:nvSpPr>
        <p:spPr>
          <a:xfrm>
            <a:off x="451413" y="2160364"/>
            <a:ext cx="950901" cy="369332"/>
          </a:xfrm>
          <a:prstGeom prst="rect">
            <a:avLst/>
          </a:prstGeom>
        </p:spPr>
        <p:txBody>
          <a:bodyPr wrap="none" anchor="ctr">
            <a:spAutoFit/>
          </a:bodyPr>
          <a:lstStyle/>
          <a:p>
            <a:r>
              <a:rPr lang="pl-PL" dirty="0">
                <a:solidFill>
                  <a:schemeClr val="bg1"/>
                </a:solidFill>
                <a:latin typeface="+mj-lt"/>
              </a:rPr>
              <a:t>Art.  77</a:t>
            </a:r>
            <a:r>
              <a:rPr lang="pl-PL" baseline="30000" dirty="0">
                <a:solidFill>
                  <a:schemeClr val="bg1"/>
                </a:solidFill>
                <a:latin typeface="+mj-lt"/>
              </a:rPr>
              <a:t>2</a:t>
            </a:r>
          </a:p>
        </p:txBody>
      </p:sp>
      <p:sp>
        <p:nvSpPr>
          <p:cNvPr id="10" name="Prostokąt 9">
            <a:extLst>
              <a:ext uri="{FF2B5EF4-FFF2-40B4-BE49-F238E27FC236}">
                <a16:creationId xmlns:a16="http://schemas.microsoft.com/office/drawing/2014/main" id="{8F5251F5-5435-4DD1-B640-E1F0FAAB31A7}"/>
              </a:ext>
            </a:extLst>
          </p:cNvPr>
          <p:cNvSpPr/>
          <p:nvPr/>
        </p:nvSpPr>
        <p:spPr>
          <a:xfrm>
            <a:off x="1577352" y="2731429"/>
            <a:ext cx="7078718" cy="646331"/>
          </a:xfrm>
          <a:prstGeom prst="rect">
            <a:avLst/>
          </a:prstGeom>
        </p:spPr>
        <p:txBody>
          <a:bodyPr wrap="square">
            <a:spAutoFit/>
          </a:bodyPr>
          <a:lstStyle/>
          <a:p>
            <a:pPr algn="just"/>
            <a:r>
              <a:rPr lang="pl-PL" dirty="0"/>
              <a:t>Dokumentem jest </a:t>
            </a:r>
            <a:r>
              <a:rPr lang="pl-PL" u="sng" dirty="0"/>
              <a:t>nośnik informacji umożliwiający zapoznanie się z jej treścią.</a:t>
            </a:r>
          </a:p>
        </p:txBody>
      </p:sp>
      <p:grpSp>
        <p:nvGrpSpPr>
          <p:cNvPr id="11" name="Grupa 10">
            <a:extLst>
              <a:ext uri="{FF2B5EF4-FFF2-40B4-BE49-F238E27FC236}">
                <a16:creationId xmlns:a16="http://schemas.microsoft.com/office/drawing/2014/main" id="{7702D03A-98E6-4F9E-9D84-D90661FCF1F9}"/>
              </a:ext>
            </a:extLst>
          </p:cNvPr>
          <p:cNvGrpSpPr/>
          <p:nvPr/>
        </p:nvGrpSpPr>
        <p:grpSpPr>
          <a:xfrm>
            <a:off x="1" y="2797576"/>
            <a:ext cx="1604975" cy="335198"/>
            <a:chOff x="6600408" y="2273544"/>
            <a:chExt cx="2375259" cy="628366"/>
          </a:xfrm>
        </p:grpSpPr>
        <p:sp>
          <p:nvSpPr>
            <p:cNvPr id="12" name="Równoległobok 11">
              <a:extLst>
                <a:ext uri="{FF2B5EF4-FFF2-40B4-BE49-F238E27FC236}">
                  <a16:creationId xmlns:a16="http://schemas.microsoft.com/office/drawing/2014/main" id="{464146E6-BEC4-4F82-B01A-B4869A944712}"/>
                </a:ext>
              </a:extLst>
            </p:cNvPr>
            <p:cNvSpPr/>
            <p:nvPr userDrawn="1"/>
          </p:nvSpPr>
          <p:spPr>
            <a:xfrm>
              <a:off x="7893241" y="2273544"/>
              <a:ext cx="1082426" cy="628366"/>
            </a:xfrm>
            <a:prstGeom prst="parallelogram">
              <a:avLst>
                <a:gd name="adj" fmla="val 6327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a:p>
          </p:txBody>
        </p:sp>
        <p:sp>
          <p:nvSpPr>
            <p:cNvPr id="13" name="Prostokąt 12">
              <a:extLst>
                <a:ext uri="{FF2B5EF4-FFF2-40B4-BE49-F238E27FC236}">
                  <a16:creationId xmlns:a16="http://schemas.microsoft.com/office/drawing/2014/main" id="{F8B2685A-5D75-4528-B62A-F43AB1008C9B}"/>
                </a:ext>
              </a:extLst>
            </p:cNvPr>
            <p:cNvSpPr/>
            <p:nvPr/>
          </p:nvSpPr>
          <p:spPr>
            <a:xfrm>
              <a:off x="6600408" y="2273544"/>
              <a:ext cx="2045880" cy="62836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sp>
        <p:nvSpPr>
          <p:cNvPr id="14" name="Prostokąt 13">
            <a:extLst>
              <a:ext uri="{FF2B5EF4-FFF2-40B4-BE49-F238E27FC236}">
                <a16:creationId xmlns:a16="http://schemas.microsoft.com/office/drawing/2014/main" id="{097B103E-7445-44DA-B5A1-819264A6B65B}"/>
              </a:ext>
            </a:extLst>
          </p:cNvPr>
          <p:cNvSpPr/>
          <p:nvPr/>
        </p:nvSpPr>
        <p:spPr>
          <a:xfrm>
            <a:off x="451413" y="2780509"/>
            <a:ext cx="950901" cy="369332"/>
          </a:xfrm>
          <a:prstGeom prst="rect">
            <a:avLst/>
          </a:prstGeom>
        </p:spPr>
        <p:txBody>
          <a:bodyPr wrap="none" anchor="ctr">
            <a:spAutoFit/>
          </a:bodyPr>
          <a:lstStyle/>
          <a:p>
            <a:r>
              <a:rPr lang="pl-PL" dirty="0">
                <a:solidFill>
                  <a:schemeClr val="bg1"/>
                </a:solidFill>
                <a:latin typeface="+mj-lt"/>
              </a:rPr>
              <a:t>Art.  77</a:t>
            </a:r>
            <a:r>
              <a:rPr lang="pl-PL" baseline="30000" dirty="0">
                <a:solidFill>
                  <a:schemeClr val="bg1"/>
                </a:solidFill>
                <a:latin typeface="+mj-lt"/>
              </a:rPr>
              <a:t>3</a:t>
            </a:r>
          </a:p>
        </p:txBody>
      </p:sp>
    </p:spTree>
    <p:extLst>
      <p:ext uri="{BB962C8B-B14F-4D97-AF65-F5344CB8AC3E}">
        <p14:creationId xmlns:p14="http://schemas.microsoft.com/office/powerpoint/2010/main" val="1431048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693594" y="2125266"/>
            <a:ext cx="6835919" cy="2849464"/>
          </a:xfrm>
          <a:ln>
            <a:solidFill>
              <a:srgbClr val="FF0000"/>
            </a:solidFill>
          </a:ln>
        </p:spPr>
        <p:txBody>
          <a:bodyPr>
            <a:normAutofit/>
          </a:bodyPr>
          <a:lstStyle/>
          <a:p>
            <a:pPr marL="0" indent="0">
              <a:lnSpc>
                <a:spcPct val="150000"/>
              </a:lnSpc>
              <a:buNone/>
            </a:pPr>
            <a:r>
              <a:rPr lang="pl-PL" sz="1500" b="1" dirty="0"/>
              <a:t>Postępowania powyżej progów UE</a:t>
            </a:r>
          </a:p>
          <a:p>
            <a:pPr marL="0" indent="0">
              <a:lnSpc>
                <a:spcPct val="150000"/>
              </a:lnSpc>
              <a:buNone/>
            </a:pPr>
            <a:endParaRPr lang="pl-PL" sz="1500" dirty="0"/>
          </a:p>
          <a:p>
            <a:pPr marL="0" indent="0">
              <a:lnSpc>
                <a:spcPct val="150000"/>
              </a:lnSpc>
              <a:buNone/>
            </a:pPr>
            <a:r>
              <a:rPr lang="pl-PL" sz="1500" dirty="0"/>
              <a:t>Art. 10a ust. 5 PZP</a:t>
            </a:r>
          </a:p>
          <a:p>
            <a:pPr marL="0" indent="0">
              <a:lnSpc>
                <a:spcPct val="150000"/>
              </a:lnSpc>
              <a:buNone/>
            </a:pPr>
            <a:r>
              <a:rPr lang="pl-PL" sz="1500" dirty="0"/>
              <a:t>Oferty, wnioski o dopuszczenie do udziału w postępowaniu oraz </a:t>
            </a:r>
            <a:r>
              <a:rPr lang="pl-PL" sz="1500" dirty="0">
                <a:solidFill>
                  <a:schemeClr val="accent1"/>
                </a:solidFill>
              </a:rPr>
              <a:t>oświadczenie, o którym mowa w art. 25a, w tym jednolity dokument,  </a:t>
            </a:r>
            <a:r>
              <a:rPr lang="pl-PL" sz="1500" dirty="0"/>
              <a:t>sporządza się, </a:t>
            </a:r>
            <a:r>
              <a:rPr lang="pl-PL" sz="1500" b="1" u="sng" dirty="0"/>
              <a:t>pod rygorem nieważności, w postaci elektronicznej, i opatruje się kwalifikowanym podpisem elektronicznym.</a:t>
            </a:r>
          </a:p>
        </p:txBody>
      </p:sp>
    </p:spTree>
    <p:extLst>
      <p:ext uri="{BB962C8B-B14F-4D97-AF65-F5344CB8AC3E}">
        <p14:creationId xmlns:p14="http://schemas.microsoft.com/office/powerpoint/2010/main" val="3185291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553317" y="2125266"/>
            <a:ext cx="6976196" cy="2849464"/>
          </a:xfrm>
          <a:ln>
            <a:solidFill>
              <a:srgbClr val="FF0000"/>
            </a:solidFill>
          </a:ln>
        </p:spPr>
        <p:txBody>
          <a:bodyPr>
            <a:noAutofit/>
          </a:bodyPr>
          <a:lstStyle/>
          <a:p>
            <a:pPr marL="0" indent="0">
              <a:lnSpc>
                <a:spcPct val="150000"/>
              </a:lnSpc>
              <a:buNone/>
            </a:pPr>
            <a:r>
              <a:rPr lang="pl-PL" sz="1350" dirty="0">
                <a:latin typeface="Calibri" panose="020F0502020204030204" pitchFamily="34" charset="0"/>
                <a:cs typeface="Calibri" panose="020F0502020204030204" pitchFamily="34" charset="0"/>
              </a:rPr>
              <a:t>Rozporządzenie EIDAS – wymogi dotyczące podpisu elektronicznego.</a:t>
            </a:r>
          </a:p>
          <a:p>
            <a:pPr marL="0" indent="0">
              <a:lnSpc>
                <a:spcPct val="150000"/>
              </a:lnSpc>
              <a:buNone/>
            </a:pPr>
            <a:endParaRPr lang="pl-PL" sz="1350" b="1" u="sng" dirty="0">
              <a:latin typeface="Calibri" panose="020F0502020204030204" pitchFamily="34" charset="0"/>
              <a:cs typeface="Calibri" panose="020F0502020204030204" pitchFamily="34" charset="0"/>
            </a:endParaRPr>
          </a:p>
          <a:p>
            <a:pPr marL="0" indent="0">
              <a:lnSpc>
                <a:spcPct val="150000"/>
              </a:lnSpc>
              <a:buNone/>
            </a:pPr>
            <a:r>
              <a:rPr lang="pl-PL" sz="1350" b="1" u="sng" dirty="0">
                <a:latin typeface="Calibri" panose="020F0502020204030204" pitchFamily="34" charset="0"/>
                <a:cs typeface="Calibri" panose="020F0502020204030204" pitchFamily="34" charset="0"/>
              </a:rPr>
              <a:t>Obowiązkiem zamawiającego jest walidacja podpisu.</a:t>
            </a:r>
          </a:p>
          <a:p>
            <a:pPr marL="0" indent="0">
              <a:lnSpc>
                <a:spcPct val="150000"/>
              </a:lnSpc>
              <a:buNone/>
            </a:pPr>
            <a:endParaRPr lang="pl-PL" sz="1350" b="1" u="sng" dirty="0">
              <a:latin typeface="Calibri" panose="020F0502020204030204" pitchFamily="34" charset="0"/>
              <a:cs typeface="Calibri" panose="020F0502020204030204" pitchFamily="34" charset="0"/>
            </a:endParaRPr>
          </a:p>
          <a:p>
            <a:pPr marL="0" indent="0">
              <a:lnSpc>
                <a:spcPct val="150000"/>
              </a:lnSpc>
              <a:buNone/>
            </a:pPr>
            <a:r>
              <a:rPr lang="pl-PL" sz="1350" b="1" u="sng" dirty="0">
                <a:latin typeface="Calibri" panose="020F0502020204030204" pitchFamily="34" charset="0"/>
                <a:cs typeface="Calibri" panose="020F0502020204030204" pitchFamily="34" charset="0"/>
              </a:rPr>
              <a:t>Warsztaty.</a:t>
            </a:r>
          </a:p>
        </p:txBody>
      </p:sp>
    </p:spTree>
    <p:extLst>
      <p:ext uri="{BB962C8B-B14F-4D97-AF65-F5344CB8AC3E}">
        <p14:creationId xmlns:p14="http://schemas.microsoft.com/office/powerpoint/2010/main" val="204932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Box 2">
            <a:extLst>
              <a:ext uri="{FF2B5EF4-FFF2-40B4-BE49-F238E27FC236}">
                <a16:creationId xmlns:a16="http://schemas.microsoft.com/office/drawing/2014/main" id="{223FCACF-3861-4073-8FF0-5D9801EADDC3}"/>
              </a:ext>
            </a:extLst>
          </p:cNvPr>
          <p:cNvSpPr txBox="1">
            <a:spLocks noChangeArrowheads="1"/>
          </p:cNvSpPr>
          <p:nvPr/>
        </p:nvSpPr>
        <p:spPr bwMode="auto">
          <a:xfrm>
            <a:off x="1116013" y="1700213"/>
            <a:ext cx="7272337"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 typeface="Arial" panose="020B0604020202020204" pitchFamily="34" charset="0"/>
              <a:buNone/>
            </a:pPr>
            <a:r>
              <a:rPr lang="pl-PL" altLang="pl-PL" sz="1800">
                <a:latin typeface="Lato"/>
              </a:rPr>
              <a:t>Art. 91 ust. 2a.   </a:t>
            </a:r>
          </a:p>
          <a:p>
            <a:pPr>
              <a:lnSpc>
                <a:spcPct val="150000"/>
              </a:lnSpc>
              <a:spcBef>
                <a:spcPct val="0"/>
              </a:spcBef>
              <a:buFont typeface="Arial" panose="020B0604020202020204" pitchFamily="34" charset="0"/>
              <a:buNone/>
            </a:pPr>
            <a:endParaRPr lang="pl-PL" altLang="pl-PL" sz="1800">
              <a:latin typeface="Lato"/>
            </a:endParaRPr>
          </a:p>
          <a:p>
            <a:pPr>
              <a:lnSpc>
                <a:spcPct val="150000"/>
              </a:lnSpc>
              <a:spcBef>
                <a:spcPct val="0"/>
              </a:spcBef>
              <a:buFont typeface="Arial" panose="020B0604020202020204" pitchFamily="34" charset="0"/>
              <a:buNone/>
            </a:pPr>
            <a:r>
              <a:rPr lang="pl-PL" altLang="pl-PL" sz="1800">
                <a:latin typeface="Lato"/>
              </a:rPr>
              <a:t>Zamawiający, o którym mowa w art. 3 ust. 1 pkt 1 i 2 oraz ich związki, kryterium ceny mogą zastosować jako jedyne kryterium oceny ofert lub kryterium o wadze przekraczającej 60%, jeżeli wskaże standardy jakościowe odnoszące się do wszystkich istotnych cech przedmiotu zamówienia, z zastrzeżeniem art. 76 ust. 2, jeżeli dodatkowo wykażą w załączniku do protokołu postępowania, w jaki sposób zostały uwzględnione w opisie przedmiotu zamówienia koszty cyklu życia z wyjątkiem art. 72 ust. 2 i art. 80 ust. 3.</a:t>
            </a:r>
          </a:p>
        </p:txBody>
      </p:sp>
      <p:sp>
        <p:nvSpPr>
          <p:cNvPr id="80899" name="TextBox 4">
            <a:extLst>
              <a:ext uri="{FF2B5EF4-FFF2-40B4-BE49-F238E27FC236}">
                <a16:creationId xmlns:a16="http://schemas.microsoft.com/office/drawing/2014/main" id="{46EE0DD7-565C-466D-9A53-2CBA97403737}"/>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Symbol zastępczy tekstu 11">
            <a:extLst>
              <a:ext uri="{FF2B5EF4-FFF2-40B4-BE49-F238E27FC236}">
                <a16:creationId xmlns:a16="http://schemas.microsoft.com/office/drawing/2014/main" id="{CA8846C9-A456-479E-A5A9-595F248F0D16}"/>
              </a:ext>
            </a:extLst>
          </p:cNvPr>
          <p:cNvSpPr>
            <a:spLocks noGrp="1"/>
          </p:cNvSpPr>
          <p:nvPr>
            <p:ph type="body" sz="quarter" idx="15"/>
          </p:nvPr>
        </p:nvSpPr>
        <p:spPr>
          <a:xfrm>
            <a:off x="660589" y="2074635"/>
            <a:ext cx="7783072" cy="4357475"/>
          </a:xfrm>
        </p:spPr>
        <p:txBody>
          <a:bodyPr wrap="square">
            <a:spAutoFit/>
          </a:bodyPr>
          <a:lstStyle/>
          <a:p>
            <a:r>
              <a:rPr lang="pl-PL" sz="1800" dirty="0">
                <a:solidFill>
                  <a:schemeClr val="tx2"/>
                </a:solidFill>
                <a:latin typeface="+mj-lt"/>
              </a:rPr>
              <a:t>Wymogi dla walidacji kwalifikowanych podpisów elektronicznych</a:t>
            </a:r>
            <a:endParaRPr lang="pl-PL" sz="1349" dirty="0"/>
          </a:p>
          <a:p>
            <a:pPr marL="257175" indent="-257175">
              <a:buFont typeface="+mj-lt"/>
              <a:buAutoNum type="arabicPeriod"/>
            </a:pPr>
            <a:r>
              <a:rPr lang="pl-PL" sz="1349" b="1" dirty="0"/>
              <a:t>Proces walidacji kwalifikowanego podpisu elektronicznego potwierdza ważność kwalifikowanego podpisu elektronicznego, pod warunkiem że</a:t>
            </a:r>
            <a:r>
              <a:rPr lang="pl-PL" sz="1349" dirty="0"/>
              <a:t>:</a:t>
            </a:r>
          </a:p>
          <a:p>
            <a:pPr marL="771525" lvl="1" indent="-257175" algn="just">
              <a:spcBef>
                <a:spcPts val="0"/>
              </a:spcBef>
              <a:buFont typeface="+mj-lt"/>
              <a:buAutoNum type="alphaLcPeriod"/>
            </a:pPr>
            <a:r>
              <a:rPr lang="pl-PL" sz="1350" b="1" dirty="0"/>
              <a:t>certyfikat, który towarzyszy podpisowi, był w momencie składania podpisu kwalifikowanym certyfikatem podpisu elektronicznego zgodnym z załącznikiem I;</a:t>
            </a:r>
          </a:p>
          <a:p>
            <a:pPr marL="771525" lvl="1" indent="-257175" algn="just">
              <a:spcBef>
                <a:spcPts val="0"/>
              </a:spcBef>
              <a:buFont typeface="+mj-lt"/>
              <a:buAutoNum type="alphaLcPeriod"/>
            </a:pPr>
            <a:r>
              <a:rPr lang="pl-PL" sz="1350" b="1" dirty="0"/>
              <a:t>kwalifikowany certyfikat został wydany przez kwalifikowanego dostawcę usług zaufania i był ważny </a:t>
            </a:r>
            <a:br>
              <a:rPr lang="pl-PL" sz="1350" b="1" dirty="0"/>
            </a:br>
            <a:r>
              <a:rPr lang="pl-PL" sz="1350" b="1" dirty="0"/>
              <a:t>w momencie składania podpisu;</a:t>
            </a:r>
          </a:p>
          <a:p>
            <a:pPr marL="771525" lvl="1" indent="-257175" algn="just">
              <a:spcBef>
                <a:spcPts val="0"/>
              </a:spcBef>
              <a:buFont typeface="+mj-lt"/>
              <a:buAutoNum type="alphaLcPeriod"/>
            </a:pPr>
            <a:r>
              <a:rPr lang="pl-PL" sz="1350" dirty="0"/>
              <a:t>dane służące do walidacji podpisu odpowiadają danym dostarczonym stronie ufającej;</a:t>
            </a:r>
          </a:p>
          <a:p>
            <a:pPr marL="771525" lvl="1" indent="-257175" algn="just">
              <a:spcBef>
                <a:spcPts val="0"/>
              </a:spcBef>
              <a:buFont typeface="+mj-lt"/>
              <a:buAutoNum type="alphaLcPeriod"/>
            </a:pPr>
            <a:r>
              <a:rPr lang="pl-PL" sz="1350" dirty="0"/>
              <a:t>unikalny zestaw danych reprezentujących podpisującego umieszczony w certyfikacie jest prawidłowo dostarczony stronie ufającej;</a:t>
            </a:r>
          </a:p>
          <a:p>
            <a:pPr marL="771525" lvl="1" indent="-257175" algn="just">
              <a:spcBef>
                <a:spcPts val="0"/>
              </a:spcBef>
              <a:buFont typeface="+mj-lt"/>
              <a:buAutoNum type="alphaLcPeriod"/>
            </a:pPr>
            <a:r>
              <a:rPr lang="pl-PL" sz="1350" dirty="0"/>
              <a:t>jeżeli w momencie składania podpisu użyty został pseudonim, zostaje to wyraźnie wskazane stronie ufającej;</a:t>
            </a:r>
          </a:p>
          <a:p>
            <a:pPr marL="771525" lvl="1" indent="-257175" algn="just">
              <a:spcBef>
                <a:spcPts val="0"/>
              </a:spcBef>
              <a:buFont typeface="+mj-lt"/>
              <a:buAutoNum type="alphaLcPeriod"/>
            </a:pPr>
            <a:r>
              <a:rPr lang="pl-PL" sz="1350" dirty="0"/>
              <a:t>podpis elektroniczny został złożony za pomocą kwalifikowanego urządzenia do składania podpisu elektronicznego;</a:t>
            </a:r>
          </a:p>
          <a:p>
            <a:pPr marL="771525" lvl="1" indent="-257175" algn="just">
              <a:spcBef>
                <a:spcPts val="0"/>
              </a:spcBef>
              <a:buFont typeface="+mj-lt"/>
              <a:buAutoNum type="alphaLcPeriod"/>
            </a:pPr>
            <a:r>
              <a:rPr lang="pl-PL" sz="1350" b="1" dirty="0"/>
              <a:t>integralność podpisanych danych nie została naruszona;</a:t>
            </a:r>
          </a:p>
          <a:p>
            <a:pPr marL="771525" lvl="1" indent="-257175" algn="just">
              <a:spcBef>
                <a:spcPts val="0"/>
              </a:spcBef>
              <a:buFont typeface="+mj-lt"/>
              <a:buAutoNum type="alphaLcPeriod"/>
            </a:pPr>
            <a:r>
              <a:rPr lang="pl-PL" sz="1350" dirty="0"/>
              <a:t>wymogi przewidziane w art. 26 zostały spełnione w momencie składania podpisu.</a:t>
            </a:r>
          </a:p>
          <a:p>
            <a:pPr marL="257175" indent="-257175">
              <a:spcBef>
                <a:spcPts val="0"/>
              </a:spcBef>
              <a:buFont typeface="+mj-lt"/>
              <a:buAutoNum type="arabicPeriod"/>
            </a:pPr>
            <a:r>
              <a:rPr lang="pl-PL" sz="1349" dirty="0"/>
              <a:t>System wykorzystany do walidacji kwalifikowanego podpisu elektronicznego zapewnia stronie ufającej prawidłowy wynik procesu walidacji i umożliwia stronie ufającej wykrycie wszelkich problemów związanych z bezpieczeństwem.</a:t>
            </a:r>
          </a:p>
        </p:txBody>
      </p:sp>
      <p:sp>
        <p:nvSpPr>
          <p:cNvPr id="7" name="Symbol zastępczy tekstu 6">
            <a:extLst>
              <a:ext uri="{FF2B5EF4-FFF2-40B4-BE49-F238E27FC236}">
                <a16:creationId xmlns:a16="http://schemas.microsoft.com/office/drawing/2014/main" id="{E488C190-0F89-4EAC-956F-CDABA7B359A9}"/>
              </a:ext>
            </a:extLst>
          </p:cNvPr>
          <p:cNvSpPr>
            <a:spLocks noGrp="1"/>
          </p:cNvSpPr>
          <p:nvPr>
            <p:ph type="body" sz="quarter" idx="13"/>
          </p:nvPr>
        </p:nvSpPr>
        <p:spPr>
          <a:xfrm>
            <a:off x="768777" y="658782"/>
            <a:ext cx="7277871" cy="1200329"/>
          </a:xfrm>
        </p:spPr>
        <p:txBody>
          <a:bodyPr wrap="square">
            <a:spAutoFit/>
          </a:bodyPr>
          <a:lstStyle/>
          <a:p>
            <a:r>
              <a:rPr lang="pl-PL" sz="1800" dirty="0"/>
              <a:t>Rozporządzenie Parlamentu Europejskiego i Rady (UE) nr 910/2014 </a:t>
            </a:r>
            <a:br>
              <a:rPr lang="pl-PL" sz="1800" dirty="0"/>
            </a:br>
            <a:r>
              <a:rPr lang="pl-PL" sz="1800" dirty="0"/>
              <a:t>z dnia 23 lipca 2014 r. w sprawie identyfikacji elektronicznej i usług zaufania w odniesieniu do transakcji elektronicznych na rynku wewnętrznym oraz uchylające dyrektywę 1999/93/WE (Dz. U. UE. L. z 2014 r. Nr 257, str. 73).</a:t>
            </a:r>
          </a:p>
        </p:txBody>
      </p:sp>
      <p:sp>
        <p:nvSpPr>
          <p:cNvPr id="16" name="Prostokąt 15">
            <a:extLst>
              <a:ext uri="{FF2B5EF4-FFF2-40B4-BE49-F238E27FC236}">
                <a16:creationId xmlns:a16="http://schemas.microsoft.com/office/drawing/2014/main" id="{D0118E39-A14F-40C7-A0CA-E28B6469CE16}"/>
              </a:ext>
            </a:extLst>
          </p:cNvPr>
          <p:cNvSpPr/>
          <p:nvPr/>
        </p:nvSpPr>
        <p:spPr>
          <a:xfrm>
            <a:off x="7380312" y="2060282"/>
            <a:ext cx="595138" cy="2182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27000" rtlCol="0" anchor="ctr"/>
          <a:lstStyle/>
          <a:p>
            <a:pPr algn="r"/>
            <a:r>
              <a:rPr lang="pl-PL" sz="1500" dirty="0"/>
              <a:t>Ar. 32</a:t>
            </a:r>
          </a:p>
        </p:txBody>
      </p:sp>
    </p:spTree>
    <p:extLst>
      <p:ext uri="{BB962C8B-B14F-4D97-AF65-F5344CB8AC3E}">
        <p14:creationId xmlns:p14="http://schemas.microsoft.com/office/powerpoint/2010/main" val="2497419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57250" y="1340768"/>
            <a:ext cx="6672263" cy="3633962"/>
          </a:xfrm>
          <a:ln>
            <a:solidFill>
              <a:srgbClr val="FF0000"/>
            </a:solidFill>
          </a:ln>
        </p:spPr>
        <p:txBody>
          <a:bodyPr>
            <a:noAutofit/>
          </a:bodyPr>
          <a:lstStyle/>
          <a:p>
            <a:pPr marL="0" indent="0">
              <a:lnSpc>
                <a:spcPct val="150000"/>
              </a:lnSpc>
              <a:buNone/>
            </a:pPr>
            <a:r>
              <a:rPr lang="pl-PL" sz="1350" dirty="0"/>
              <a:t>Opatrzenie dokumentu własnoręcznym podpisem na dokumencie a następnie jego zeskanowanie i opatrzenie podpisem elektronicznym to kopia poświadczona za zgodność z oryginałem.</a:t>
            </a:r>
          </a:p>
          <a:p>
            <a:pPr marL="0" indent="0">
              <a:lnSpc>
                <a:spcPct val="150000"/>
              </a:lnSpc>
              <a:buNone/>
            </a:pPr>
            <a:r>
              <a:rPr lang="pl-PL" sz="1350" dirty="0"/>
              <a:t>KIO 2611/18, KIO 169/19</a:t>
            </a:r>
          </a:p>
          <a:p>
            <a:pPr marL="0" indent="0">
              <a:lnSpc>
                <a:spcPct val="150000"/>
              </a:lnSpc>
              <a:buNone/>
            </a:pPr>
            <a:r>
              <a:rPr lang="pl-PL" sz="1350" dirty="0"/>
              <a:t>Wyrok odmienny</a:t>
            </a:r>
          </a:p>
          <a:p>
            <a:pPr marL="0" indent="0">
              <a:lnSpc>
                <a:spcPct val="150000"/>
              </a:lnSpc>
              <a:buNone/>
            </a:pPr>
            <a:r>
              <a:rPr lang="pl-PL" sz="1350" dirty="0"/>
              <a:t>KIO 119/19 plus stanowisko UZP</a:t>
            </a:r>
          </a:p>
          <a:p>
            <a:pPr marL="0" indent="0">
              <a:lnSpc>
                <a:spcPct val="150000"/>
              </a:lnSpc>
              <a:buNone/>
            </a:pPr>
            <a:endParaRPr lang="pl-PL" sz="1350" dirty="0"/>
          </a:p>
          <a:p>
            <a:pPr marL="0" indent="0">
              <a:lnSpc>
                <a:spcPct val="150000"/>
              </a:lnSpc>
              <a:buNone/>
            </a:pPr>
            <a:r>
              <a:rPr lang="pl-PL" sz="1350" dirty="0"/>
              <a:t> </a:t>
            </a:r>
            <a:endParaRPr lang="pl-PL" sz="1350" b="1" u="sng" dirty="0"/>
          </a:p>
        </p:txBody>
      </p:sp>
    </p:spTree>
    <p:extLst>
      <p:ext uri="{BB962C8B-B14F-4D97-AF65-F5344CB8AC3E}">
        <p14:creationId xmlns:p14="http://schemas.microsoft.com/office/powerpoint/2010/main" val="2108353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841664" y="1268760"/>
            <a:ext cx="6687849" cy="3705970"/>
          </a:xfrm>
          <a:ln>
            <a:solidFill>
              <a:srgbClr val="FF0000"/>
            </a:solidFill>
          </a:ln>
        </p:spPr>
        <p:txBody>
          <a:bodyPr>
            <a:noAutofit/>
          </a:bodyPr>
          <a:lstStyle/>
          <a:p>
            <a:pPr marL="0" indent="0">
              <a:lnSpc>
                <a:spcPct val="150000"/>
              </a:lnSpc>
              <a:buNone/>
            </a:pPr>
            <a:r>
              <a:rPr lang="pl-PL" altLang="pl-PL" sz="1350" dirty="0">
                <a:ea typeface="ＭＳ Ｐゴシック" panose="020B0600070205080204" pitchFamily="34" charset="-128"/>
              </a:rPr>
              <a:t>Paragraf 14 rozporządzenia w sprawie rodzajów dokumentów</a:t>
            </a:r>
          </a:p>
          <a:p>
            <a:pPr marL="0" indent="0">
              <a:lnSpc>
                <a:spcPct val="150000"/>
              </a:lnSpc>
              <a:buNone/>
            </a:pPr>
            <a:r>
              <a:rPr lang="pl-PL" altLang="pl-PL" sz="1350" dirty="0">
                <a:ea typeface="ＭＳ Ｐゴシック" panose="020B0600070205080204" pitchFamily="34" charset="-128"/>
              </a:rPr>
              <a:t>Ust. 2. </a:t>
            </a:r>
          </a:p>
          <a:p>
            <a:pPr marL="0" indent="0">
              <a:lnSpc>
                <a:spcPct val="150000"/>
              </a:lnSpc>
              <a:buNone/>
            </a:pPr>
            <a:r>
              <a:rPr lang="pl-PL" altLang="pl-PL" sz="1350" dirty="0">
                <a:ea typeface="ＭＳ Ｐゴシック" panose="020B0600070205080204" pitchFamily="34" charset="-128"/>
              </a:rPr>
              <a:t>Dokumenty lub oświadczenia, o których mowa w rozporządzeniu, składane są w oryginale w postaci dokumentu elektronicznego lub w elektronicznej kopii dokumentu lub oświadczenia poświadczonej za zgodność z oryginałem.</a:t>
            </a:r>
            <a:endParaRPr lang="pl-PL" altLang="pl-PL" sz="1350" b="1" u="sng" dirty="0">
              <a:ea typeface="ＭＳ Ｐゴシック" panose="020B0600070205080204" pitchFamily="34" charset="-128"/>
            </a:endParaRPr>
          </a:p>
        </p:txBody>
      </p:sp>
    </p:spTree>
    <p:extLst>
      <p:ext uri="{BB962C8B-B14F-4D97-AF65-F5344CB8AC3E}">
        <p14:creationId xmlns:p14="http://schemas.microsoft.com/office/powerpoint/2010/main" val="4181625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ymbol zastępczy tekstu 11">
            <a:extLst>
              <a:ext uri="{FF2B5EF4-FFF2-40B4-BE49-F238E27FC236}">
                <a16:creationId xmlns:a16="http://schemas.microsoft.com/office/drawing/2014/main" id="{CA8846C9-A456-479E-A5A9-595F248F0D16}"/>
              </a:ext>
            </a:extLst>
          </p:cNvPr>
          <p:cNvSpPr>
            <a:spLocks noGrp="1"/>
          </p:cNvSpPr>
          <p:nvPr>
            <p:ph type="body" sz="quarter" idx="15"/>
          </p:nvPr>
        </p:nvSpPr>
        <p:spPr>
          <a:xfrm>
            <a:off x="851222" y="2457698"/>
            <a:ext cx="7175394" cy="3203549"/>
          </a:xfrm>
        </p:spPr>
        <p:txBody>
          <a:bodyPr>
            <a:normAutofit fontScale="92500"/>
          </a:bodyPr>
          <a:lstStyle/>
          <a:p>
            <a:pPr marL="257175" indent="-257175">
              <a:spcBef>
                <a:spcPts val="0"/>
              </a:spcBef>
              <a:buFont typeface="+mj-lt"/>
              <a:buAutoNum type="arabicPeriod"/>
            </a:pPr>
            <a:r>
              <a:rPr lang="pl-PL" sz="1349" dirty="0"/>
              <a:t>Jeżeli </a:t>
            </a:r>
            <a:r>
              <a:rPr lang="pl-PL" sz="1349" b="1" dirty="0"/>
              <a:t>oryginał dokumentu lub oświadczenia</a:t>
            </a:r>
            <a:r>
              <a:rPr lang="pl-PL" sz="1349" dirty="0"/>
              <a:t>, o których mowa w </a:t>
            </a:r>
            <a:r>
              <a:rPr lang="pl-PL" sz="1349" dirty="0">
                <a:hlinkClick r:id="rId2"/>
              </a:rPr>
              <a:t>art. 25 ust. 1</a:t>
            </a:r>
            <a:r>
              <a:rPr lang="pl-PL" sz="1349" dirty="0"/>
              <a:t> ustawy, lub inne dokumenty lub oświadczenia składane w postępowaniu o udzielenie zamówienia, nie zostały sporządzone </a:t>
            </a:r>
            <a:r>
              <a:rPr lang="pl-PL" sz="1349" dirty="0">
                <a:solidFill>
                  <a:srgbClr val="FF0000"/>
                </a:solidFill>
              </a:rPr>
              <a:t>w postaci dokumentu elektronicznego</a:t>
            </a:r>
            <a:r>
              <a:rPr lang="pl-PL" sz="1349" dirty="0"/>
              <a:t>, </a:t>
            </a:r>
            <a:r>
              <a:rPr lang="pl-PL" sz="1349" b="1" dirty="0"/>
              <a:t>wykonawca może sporządzić i przekazać elektroniczną kopię posiadanego dokumentu lub oświadczenia.</a:t>
            </a:r>
          </a:p>
          <a:p>
            <a:pPr marL="257175" indent="-257175">
              <a:spcBef>
                <a:spcPts val="0"/>
              </a:spcBef>
              <a:buFont typeface="+mj-lt"/>
              <a:buAutoNum type="arabicPeriod"/>
            </a:pPr>
            <a:r>
              <a:rPr lang="pl-PL" sz="1349" dirty="0"/>
              <a:t>W przypadku przekazywania przez wykonawcę elektronicznej kopii dokumentu lub oświadczenia, opatrzenie jej kwalifikowanym podpisem elektronicznym przez </a:t>
            </a:r>
            <a:r>
              <a:rPr lang="pl-PL" sz="1349" b="1" dirty="0"/>
              <a:t>wykonawcę</a:t>
            </a:r>
            <a:r>
              <a:rPr lang="pl-PL" sz="1349" dirty="0"/>
              <a:t> </a:t>
            </a:r>
            <a:r>
              <a:rPr lang="pl-PL" sz="1349" u="sng" dirty="0"/>
              <a:t>albo odpowiednio </a:t>
            </a:r>
            <a:r>
              <a:rPr lang="pl-PL" sz="1349" dirty="0"/>
              <a:t>przez </a:t>
            </a:r>
            <a:r>
              <a:rPr lang="pl-PL" sz="1349" b="1" dirty="0"/>
              <a:t>podmiot, na którego zdolnościach lub sytuacji polega wykonawca na zasadach określonych w </a:t>
            </a:r>
            <a:r>
              <a:rPr lang="pl-PL" sz="1349" b="1" dirty="0">
                <a:hlinkClick r:id="rId3"/>
              </a:rPr>
              <a:t>art. 22a</a:t>
            </a:r>
            <a:r>
              <a:rPr lang="pl-PL" sz="1349" b="1" dirty="0"/>
              <a:t> ustawy, albo przez podwykonawcę jest równoznaczne z poświadczeniem elektronicznej kopii dokumentu lub oświadczenia za zgodność z oryginałem</a:t>
            </a:r>
            <a:r>
              <a:rPr lang="pl-PL" sz="1349" dirty="0"/>
              <a:t>.</a:t>
            </a:r>
          </a:p>
          <a:p>
            <a:pPr marL="257175" indent="-257175">
              <a:spcBef>
                <a:spcPts val="0"/>
              </a:spcBef>
              <a:buFont typeface="+mj-lt"/>
              <a:buAutoNum type="arabicPeriod"/>
            </a:pPr>
            <a:r>
              <a:rPr lang="pl-PL" sz="1349" dirty="0"/>
              <a:t>W przypadku przekazywania przez wykonawcę dokumentu elektronicznego w formacie poddającym dane kompresji, </a:t>
            </a:r>
            <a:r>
              <a:rPr lang="pl-PL" sz="1349" b="1" dirty="0"/>
              <a:t>opatrzenie pliku zawierającego skompresowane dane kwalifikowanym podpisem elektronicznym jest równoznaczne z poświadczeniem przez wykonawcę za zgodność z oryginałem wszystkich elektronicznych kopii dokumentów zawartych w tym pliku</a:t>
            </a:r>
            <a:r>
              <a:rPr lang="pl-PL" sz="1349" dirty="0"/>
              <a:t>, </a:t>
            </a:r>
            <a:r>
              <a:rPr lang="pl-PL" sz="1349" u="sng" dirty="0"/>
              <a:t>z wyjątkiem kopii poświadczonych odpowiednio przez innego wykonawcę ubiegającego się wspólnie z nim o udzielenie zamówienia, przez podmiot, na którego zdolnościach lub sytuacji polega wykonawca, albo przez podwykonawcę.</a:t>
            </a:r>
          </a:p>
          <a:p>
            <a:pPr marL="257175" indent="-257175">
              <a:spcBef>
                <a:spcPts val="0"/>
              </a:spcBef>
              <a:buFont typeface="+mj-lt"/>
              <a:buAutoNum type="arabicPeriod"/>
            </a:pPr>
            <a:r>
              <a:rPr lang="pl-PL" sz="1349" dirty="0"/>
              <a:t>System teleinformatyczny zapewnia autentyczność źródła danych i niezmienność danych po ich kompresji do pliku, o którym mowa w ust. 3, podpisywanego przez wykonawcę.</a:t>
            </a:r>
          </a:p>
        </p:txBody>
      </p:sp>
      <p:sp>
        <p:nvSpPr>
          <p:cNvPr id="7" name="Symbol zastępczy tekstu 6">
            <a:extLst>
              <a:ext uri="{FF2B5EF4-FFF2-40B4-BE49-F238E27FC236}">
                <a16:creationId xmlns:a16="http://schemas.microsoft.com/office/drawing/2014/main" id="{E488C190-0F89-4EAC-956F-CDABA7B359A9}"/>
              </a:ext>
            </a:extLst>
          </p:cNvPr>
          <p:cNvSpPr>
            <a:spLocks noGrp="1"/>
          </p:cNvSpPr>
          <p:nvPr>
            <p:ph type="body" sz="quarter" idx="13"/>
          </p:nvPr>
        </p:nvSpPr>
        <p:spPr>
          <a:xfrm>
            <a:off x="849254" y="991052"/>
            <a:ext cx="7175395" cy="1477328"/>
          </a:xfrm>
        </p:spPr>
        <p:txBody>
          <a:bodyPr wrap="square">
            <a:spAutoFit/>
          </a:bodyPr>
          <a:lstStyle/>
          <a:p>
            <a:r>
              <a:rPr lang="pl-PL" sz="1800" dirty="0"/>
              <a:t>Rozporządzenie Prezesa Rady Ministrów z dnia 27 czerwca 2017 r. </a:t>
            </a:r>
            <a:br>
              <a:rPr lang="pl-PL" sz="1800" dirty="0"/>
            </a:br>
            <a:r>
              <a:rPr lang="pl-PL" sz="1800" dirty="0"/>
              <a:t>w sprawie użycia środków komunikacji elektronicznej w postępowaniu </a:t>
            </a:r>
            <a:br>
              <a:rPr lang="pl-PL" sz="1800" dirty="0"/>
            </a:br>
            <a:r>
              <a:rPr lang="pl-PL" sz="1800" dirty="0"/>
              <a:t>o udzielenie zamówienia publicznego oraz udostępniania i przechowywania dokumentów elektronicznych (Dz. U. poz. 1320 z </a:t>
            </a:r>
            <a:r>
              <a:rPr lang="pl-PL" sz="1800" dirty="0" err="1"/>
              <a:t>późn</a:t>
            </a:r>
            <a:r>
              <a:rPr lang="pl-PL" sz="1800" dirty="0"/>
              <a:t>. zm.)</a:t>
            </a:r>
          </a:p>
        </p:txBody>
      </p:sp>
      <p:sp>
        <p:nvSpPr>
          <p:cNvPr id="24" name="Prostokąt 23">
            <a:extLst>
              <a:ext uri="{FF2B5EF4-FFF2-40B4-BE49-F238E27FC236}">
                <a16:creationId xmlns:a16="http://schemas.microsoft.com/office/drawing/2014/main" id="{B90DBED0-76C1-49F6-B486-1AB4FA7F69C0}"/>
              </a:ext>
            </a:extLst>
          </p:cNvPr>
          <p:cNvSpPr/>
          <p:nvPr/>
        </p:nvSpPr>
        <p:spPr>
          <a:xfrm>
            <a:off x="479283" y="2323942"/>
            <a:ext cx="346619" cy="2182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27000" rtlCol="0" anchor="ctr"/>
          <a:lstStyle/>
          <a:p>
            <a:pPr algn="r"/>
            <a:r>
              <a:rPr lang="pl-PL" sz="1500" dirty="0"/>
              <a:t>§5</a:t>
            </a:r>
          </a:p>
        </p:txBody>
      </p:sp>
    </p:spTree>
    <p:extLst>
      <p:ext uri="{BB962C8B-B14F-4D97-AF65-F5344CB8AC3E}">
        <p14:creationId xmlns:p14="http://schemas.microsoft.com/office/powerpoint/2010/main" val="335549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ymbol zastępczy tekstu 11">
            <a:extLst>
              <a:ext uri="{FF2B5EF4-FFF2-40B4-BE49-F238E27FC236}">
                <a16:creationId xmlns:a16="http://schemas.microsoft.com/office/drawing/2014/main" id="{CA8846C9-A456-479E-A5A9-595F248F0D16}"/>
              </a:ext>
            </a:extLst>
          </p:cNvPr>
          <p:cNvSpPr>
            <a:spLocks noGrp="1"/>
          </p:cNvSpPr>
          <p:nvPr>
            <p:ph type="body" sz="quarter" idx="15"/>
          </p:nvPr>
        </p:nvSpPr>
        <p:spPr>
          <a:xfrm>
            <a:off x="849254" y="2323942"/>
            <a:ext cx="7624600" cy="3049274"/>
          </a:xfrm>
        </p:spPr>
        <p:txBody>
          <a:bodyPr>
            <a:normAutofit fontScale="92500" lnSpcReduction="10000"/>
          </a:bodyPr>
          <a:lstStyle/>
          <a:p>
            <a:pPr>
              <a:spcBef>
                <a:spcPts val="0"/>
              </a:spcBef>
            </a:pPr>
            <a:r>
              <a:rPr lang="pl-PL" sz="1349" dirty="0"/>
              <a:t>2. </a:t>
            </a:r>
            <a:r>
              <a:rPr lang="pl-PL" sz="1349" b="1" dirty="0"/>
              <a:t>Dokumenty lub oświadczenia, o których mowa w rozporządzeniu, składane są w oryginale w postaci dokumentu elektronicznego lub w elektronicznej kopii dokumentu lub oświadczenia poświadczonej za zgodność z oryginałem.</a:t>
            </a:r>
          </a:p>
          <a:p>
            <a:pPr>
              <a:spcBef>
                <a:spcPts val="0"/>
              </a:spcBef>
            </a:pPr>
            <a:r>
              <a:rPr lang="pl-PL" sz="1349" dirty="0"/>
              <a:t>2a.  W przypadku postępowań o udzielenie zamówienia w dziedzinach obronności i bezpieczeństwa, w których, zgodnie z wyborem zamawiającego, nie została dopuszczona możliwość składania dokumentów lub oświadczeń, o których mowa w rozporządzeniu, przy użyciu środków komunikacji elektronicznej, dokumenty lub oświadczenia składane są  oryginale lub kopii poświadczonej za zgodność z oryginałem.</a:t>
            </a:r>
          </a:p>
          <a:p>
            <a:pPr>
              <a:spcBef>
                <a:spcPts val="0"/>
              </a:spcBef>
            </a:pPr>
            <a:r>
              <a:rPr lang="pl-PL" sz="1349" dirty="0"/>
              <a:t>2b.  W przypadkach, o których mowa w </a:t>
            </a:r>
            <a:r>
              <a:rPr lang="pl-PL" sz="1349" dirty="0">
                <a:hlinkClick r:id="rId2"/>
              </a:rPr>
              <a:t>art. 10c ust. 1</a:t>
            </a:r>
            <a:r>
              <a:rPr lang="pl-PL" sz="1349" dirty="0"/>
              <a:t> ustawy, dokumenty lub oświadczenia, o których mowa </a:t>
            </a:r>
            <a:br>
              <a:rPr lang="pl-PL" sz="1349" dirty="0"/>
            </a:br>
            <a:r>
              <a:rPr lang="pl-PL" sz="1349" dirty="0"/>
              <a:t>w rozporządzeniu, mogą być składane za pośrednictwem operatora pocztowego w rozumieniu </a:t>
            </a:r>
            <a:r>
              <a:rPr lang="pl-PL" sz="1349" dirty="0">
                <a:hlinkClick r:id="rId3"/>
              </a:rPr>
              <a:t>ustawy</a:t>
            </a:r>
            <a:r>
              <a:rPr lang="pl-PL" sz="1349" dirty="0"/>
              <a:t> z dnia 23 listopada 2012 r. - Prawo pocztowe (Dz. U. z 2017 r. poz. 1481 oraz z 2018 r. poz. 106, 138, 650, 1118 i 1629), osobiście lub za pośrednictwem posłańca.</a:t>
            </a:r>
          </a:p>
          <a:p>
            <a:pPr>
              <a:spcBef>
                <a:spcPts val="0"/>
              </a:spcBef>
            </a:pPr>
            <a:r>
              <a:rPr lang="pl-PL" sz="1349" dirty="0"/>
              <a:t>3.  Poświadczenia za zgodność z oryginałem </a:t>
            </a:r>
            <a:r>
              <a:rPr lang="pl-PL" sz="1349" b="1" dirty="0"/>
              <a:t>dokonuje odpowiednio wykonawca, podmiot, na którego zdolnościach lub sytuacji polega wykonawca, wykonawcy wspólnie ubiegający się o udzielenie zamówienia publicznego albo podwykonawca, w zakresie dokumentów lub oświadczeń, które każdego z nich dotyczą.</a:t>
            </a:r>
          </a:p>
          <a:p>
            <a:pPr>
              <a:spcBef>
                <a:spcPts val="0"/>
              </a:spcBef>
            </a:pPr>
            <a:r>
              <a:rPr lang="pl-PL" sz="1349" dirty="0"/>
              <a:t>4.  Poświadczenie za zgodność z oryginałem elektronicznej kopii dokumentu lub oświadczenia, o której mowa </a:t>
            </a:r>
            <a:br>
              <a:rPr lang="pl-PL" sz="1349" dirty="0"/>
            </a:br>
            <a:r>
              <a:rPr lang="pl-PL" sz="1349" dirty="0"/>
              <a:t>w ust. 2, następuje </a:t>
            </a:r>
            <a:r>
              <a:rPr lang="pl-PL" sz="1349" u="sng" dirty="0"/>
              <a:t>przy użyciu kwalifikowanego podpisu elektronicznego. W przypadkach, o których mowa </a:t>
            </a:r>
            <a:br>
              <a:rPr lang="pl-PL" sz="1349" u="sng" dirty="0"/>
            </a:br>
            <a:r>
              <a:rPr lang="pl-PL" sz="1349" u="sng" dirty="0"/>
              <a:t>w ust. 2a i 2b, poświadczenie za zgodność z oryginałem następuje przez opatrzenie kopii dokumentu lub kopii oświadczenia, sporządzonych w postaci papierowej, własnoręcznym podpisem.</a:t>
            </a:r>
          </a:p>
        </p:txBody>
      </p:sp>
      <p:sp>
        <p:nvSpPr>
          <p:cNvPr id="7" name="Symbol zastępczy tekstu 6">
            <a:extLst>
              <a:ext uri="{FF2B5EF4-FFF2-40B4-BE49-F238E27FC236}">
                <a16:creationId xmlns:a16="http://schemas.microsoft.com/office/drawing/2014/main" id="{E488C190-0F89-4EAC-956F-CDABA7B359A9}"/>
              </a:ext>
            </a:extLst>
          </p:cNvPr>
          <p:cNvSpPr>
            <a:spLocks noGrp="1"/>
          </p:cNvSpPr>
          <p:nvPr>
            <p:ph type="body" sz="quarter" idx="13"/>
          </p:nvPr>
        </p:nvSpPr>
        <p:spPr>
          <a:xfrm>
            <a:off x="849254" y="1268050"/>
            <a:ext cx="6978326" cy="923330"/>
          </a:xfrm>
        </p:spPr>
        <p:txBody>
          <a:bodyPr wrap="square">
            <a:spAutoFit/>
          </a:bodyPr>
          <a:lstStyle/>
          <a:p>
            <a:r>
              <a:rPr lang="pl-PL" sz="1800" dirty="0"/>
              <a:t>Rozporządzenie ministra rozwoju w sprawie rodzajów dokumentów jakich może żądać zamawiający od wykonawcy w postępowaniu </a:t>
            </a:r>
            <a:br>
              <a:rPr lang="pl-PL" sz="1800" dirty="0"/>
            </a:br>
            <a:r>
              <a:rPr lang="pl-PL" sz="1800" dirty="0"/>
              <a:t>o udzielenie zamówienia publicznego</a:t>
            </a:r>
          </a:p>
        </p:txBody>
      </p:sp>
      <p:sp>
        <p:nvSpPr>
          <p:cNvPr id="24" name="Prostokąt 23">
            <a:extLst>
              <a:ext uri="{FF2B5EF4-FFF2-40B4-BE49-F238E27FC236}">
                <a16:creationId xmlns:a16="http://schemas.microsoft.com/office/drawing/2014/main" id="{B90DBED0-76C1-49F6-B486-1AB4FA7F69C0}"/>
              </a:ext>
            </a:extLst>
          </p:cNvPr>
          <p:cNvSpPr/>
          <p:nvPr/>
        </p:nvSpPr>
        <p:spPr>
          <a:xfrm>
            <a:off x="479283" y="2323942"/>
            <a:ext cx="346619" cy="2182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27000" rtlCol="0" anchor="ctr"/>
          <a:lstStyle/>
          <a:p>
            <a:pPr algn="r"/>
            <a:r>
              <a:rPr lang="pl-PL" sz="1500" dirty="0"/>
              <a:t>§14</a:t>
            </a:r>
          </a:p>
        </p:txBody>
      </p:sp>
    </p:spTree>
    <p:extLst>
      <p:ext uri="{BB962C8B-B14F-4D97-AF65-F5344CB8AC3E}">
        <p14:creationId xmlns:p14="http://schemas.microsoft.com/office/powerpoint/2010/main" val="3897300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1115616" y="1552862"/>
            <a:ext cx="6976196" cy="2849464"/>
          </a:xfrm>
          <a:ln>
            <a:solidFill>
              <a:srgbClr val="FF0000"/>
            </a:solidFill>
          </a:ln>
        </p:spPr>
        <p:txBody>
          <a:bodyPr>
            <a:noAutofit/>
          </a:bodyPr>
          <a:lstStyle/>
          <a:p>
            <a:pPr marL="0" indent="0">
              <a:lnSpc>
                <a:spcPct val="150000"/>
              </a:lnSpc>
              <a:buNone/>
            </a:pPr>
            <a:r>
              <a:rPr lang="pl-PL" sz="1350" dirty="0">
                <a:latin typeface="Calibri" panose="020F0502020204030204" pitchFamily="34" charset="0"/>
                <a:cs typeface="Calibri" panose="020F0502020204030204" pitchFamily="34" charset="0"/>
              </a:rPr>
              <a:t>Zgodnie z przepisem art. 99 § 1 ustawy z dnia 23 kwietnia 1964 r. Kodeks cywilny (Dz. U. 1964 r. Nr 16 poz. 93 z </a:t>
            </a:r>
            <a:r>
              <a:rPr lang="pl-PL" sz="1350" dirty="0" err="1">
                <a:latin typeface="Calibri" panose="020F0502020204030204" pitchFamily="34" charset="0"/>
                <a:cs typeface="Calibri" panose="020F0502020204030204" pitchFamily="34" charset="0"/>
              </a:rPr>
              <a:t>późn</a:t>
            </a:r>
            <a:r>
              <a:rPr lang="pl-PL" sz="1350" dirty="0">
                <a:latin typeface="Calibri" panose="020F0502020204030204" pitchFamily="34" charset="0"/>
                <a:cs typeface="Calibri" panose="020F0502020204030204" pitchFamily="34" charset="0"/>
              </a:rPr>
              <a:t>. zm.) </a:t>
            </a:r>
            <a:r>
              <a:rPr lang="pl-PL" sz="1350" i="1" dirty="0">
                <a:latin typeface="Calibri" panose="020F0502020204030204" pitchFamily="34" charset="0"/>
                <a:cs typeface="Calibri" panose="020F0502020204030204" pitchFamily="34" charset="0"/>
              </a:rPr>
              <a:t>„Jeżeli do ważności czynności prawnej potrzebna jest szczególna forma, pełnomocnictwo do dokonania tej czynności powinno być udzielone w tej samej formie”</a:t>
            </a:r>
            <a:r>
              <a:rPr lang="pl-PL" sz="1350" dirty="0">
                <a:latin typeface="Calibri" panose="020F0502020204030204" pitchFamily="34" charset="0"/>
                <a:cs typeface="Calibri" panose="020F0502020204030204" pitchFamily="34" charset="0"/>
              </a:rPr>
              <a:t>. </a:t>
            </a: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r>
              <a:rPr lang="pl-PL" sz="1350" i="1" u="sng" dirty="0">
                <a:latin typeface="Calibri" panose="020F0502020204030204" pitchFamily="34" charset="0"/>
                <a:cs typeface="Calibri" panose="020F0502020204030204" pitchFamily="34" charset="0"/>
              </a:rPr>
              <a:t>Wyrok Sądu Okręgowego w Warszawie z dnia 31 stycznia 2007 r. V Ca 85/2007</a:t>
            </a:r>
            <a:endParaRPr lang="pl-PL" sz="1350" dirty="0">
              <a:latin typeface="Calibri" panose="020F0502020204030204" pitchFamily="34" charset="0"/>
              <a:cs typeface="Calibri" panose="020F0502020204030204" pitchFamily="34" charset="0"/>
            </a:endParaRPr>
          </a:p>
          <a:p>
            <a:pPr>
              <a:lnSpc>
                <a:spcPct val="150000"/>
              </a:lnSpc>
            </a:pPr>
            <a:endParaRPr lang="pl-PL" sz="1350" b="1" u="sng" dirty="0">
              <a:latin typeface="Calibri" panose="020F0502020204030204" pitchFamily="34" charset="0"/>
              <a:cs typeface="Calibri" panose="020F0502020204030204" pitchFamily="34" charset="0"/>
            </a:endParaRPr>
          </a:p>
        </p:txBody>
      </p:sp>
      <p:sp>
        <p:nvSpPr>
          <p:cNvPr id="5" name="pole tekstowe 4">
            <a:extLst>
              <a:ext uri="{FF2B5EF4-FFF2-40B4-BE49-F238E27FC236}">
                <a16:creationId xmlns:a16="http://schemas.microsoft.com/office/drawing/2014/main" id="{FDE4F17E-F000-4276-8FCE-4D337005E3D4}"/>
              </a:ext>
            </a:extLst>
          </p:cNvPr>
          <p:cNvSpPr txBox="1"/>
          <p:nvPr/>
        </p:nvSpPr>
        <p:spPr>
          <a:xfrm>
            <a:off x="2627784" y="2635204"/>
            <a:ext cx="4502107" cy="1200329"/>
          </a:xfrm>
          <a:prstGeom prst="rect">
            <a:avLst/>
          </a:prstGeom>
          <a:noFill/>
          <a:ln>
            <a:solidFill>
              <a:schemeClr val="accent1">
                <a:lumMod val="75000"/>
              </a:schemeClr>
            </a:solidFill>
          </a:ln>
        </p:spPr>
        <p:txBody>
          <a:bodyPr wrap="square" rtlCol="0">
            <a:spAutoFit/>
          </a:bodyPr>
          <a:lstStyle/>
          <a:p>
            <a:r>
              <a:rPr lang="pl-PL" sz="1200" dirty="0"/>
              <a:t>Art. 10a ust. 5 PZP Oferty, wnioski o dopuszczenie do udziału w postępowaniu oraz oświadczenia, </a:t>
            </a:r>
          </a:p>
          <a:p>
            <a:r>
              <a:rPr lang="pl-PL" sz="1200" dirty="0"/>
              <a:t>w tym jednolity dokument, sporządza się, </a:t>
            </a:r>
            <a:r>
              <a:rPr lang="pl-PL" sz="1200" b="1" u="sng" dirty="0"/>
              <a:t>pod rygorem nieważności, w postaci elektronicznej,  i opatruje się kwalifikowanym podpisem elektronicznym.</a:t>
            </a:r>
          </a:p>
          <a:p>
            <a:endParaRPr lang="pl-PL" sz="1200" dirty="0"/>
          </a:p>
        </p:txBody>
      </p:sp>
      <p:cxnSp>
        <p:nvCxnSpPr>
          <p:cNvPr id="7" name="Łącznik prosty ze strzałką 6">
            <a:extLst>
              <a:ext uri="{FF2B5EF4-FFF2-40B4-BE49-F238E27FC236}">
                <a16:creationId xmlns:a16="http://schemas.microsoft.com/office/drawing/2014/main" id="{24D6FC03-4A6E-4DAD-B4A3-DA6D3BE11DE5}"/>
              </a:ext>
            </a:extLst>
          </p:cNvPr>
          <p:cNvCxnSpPr>
            <a:cxnSpLocks/>
          </p:cNvCxnSpPr>
          <p:nvPr/>
        </p:nvCxnSpPr>
        <p:spPr>
          <a:xfrm flipV="1">
            <a:off x="7129892" y="2204864"/>
            <a:ext cx="610460" cy="43034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515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3915E13-E2B7-47A3-AC4D-64FBA9E8FC11}"/>
              </a:ext>
            </a:extLst>
          </p:cNvPr>
          <p:cNvSpPr>
            <a:spLocks noGrp="1"/>
          </p:cNvSpPr>
          <p:nvPr>
            <p:ph idx="1"/>
          </p:nvPr>
        </p:nvSpPr>
        <p:spPr>
          <a:xfrm>
            <a:off x="1056625" y="1628800"/>
            <a:ext cx="7030749" cy="2761466"/>
          </a:xfrm>
          <a:ln>
            <a:solidFill>
              <a:srgbClr val="FF0000"/>
            </a:solidFill>
          </a:ln>
        </p:spPr>
        <p:txBody>
          <a:bodyPr>
            <a:noAutofit/>
          </a:bodyPr>
          <a:lstStyle/>
          <a:p>
            <a:pPr marL="0" indent="0">
              <a:lnSpc>
                <a:spcPct val="150000"/>
              </a:lnSpc>
              <a:buNone/>
            </a:pPr>
            <a:r>
              <a:rPr lang="pl-PL" sz="1350" dirty="0">
                <a:latin typeface="Calibri" panose="020F0502020204030204" pitchFamily="34" charset="0"/>
                <a:cs typeface="Calibri" panose="020F0502020204030204" pitchFamily="34" charset="0"/>
              </a:rPr>
              <a:t>Gwarancja wadialna – wymagany jest podpis elektroniczny wystawcy gwarancji. Zakład ubezpieczeń wystawia gwarancję w formie elektronicznej z podpisem elektronicznym i przekazuje wykonawcy, wykonawca zaś (nie podpisuje tej gwarancji swoim podpisem) przekazuje ją środkiem komunikacji elektronicznej do zamawiającego.</a:t>
            </a:r>
          </a:p>
          <a:p>
            <a:pPr marL="0" indent="0">
              <a:lnSpc>
                <a:spcPct val="150000"/>
              </a:lnSpc>
              <a:buNone/>
            </a:pPr>
            <a:r>
              <a:rPr lang="pl-PL" sz="1350" b="1" dirty="0">
                <a:latin typeface="Calibri" panose="020F0502020204030204" pitchFamily="34" charset="0"/>
                <a:cs typeface="Calibri" panose="020F0502020204030204" pitchFamily="34" charset="0"/>
              </a:rPr>
              <a:t>Stanowisko UZP.</a:t>
            </a: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r>
              <a:rPr lang="pl-PL" sz="1350" dirty="0">
                <a:latin typeface="Calibri" panose="020F0502020204030204" pitchFamily="34" charset="0"/>
                <a:cs typeface="Calibri" panose="020F0502020204030204" pitchFamily="34" charset="0"/>
              </a:rPr>
              <a:t>Odmienne stanowisko KIO</a:t>
            </a:r>
            <a:r>
              <a:rPr lang="pl-PL" sz="1350" b="1" dirty="0">
                <a:latin typeface="Calibri" panose="020F0502020204030204" pitchFamily="34" charset="0"/>
                <a:cs typeface="Calibri" panose="020F0502020204030204" pitchFamily="34" charset="0"/>
              </a:rPr>
              <a:t> 338/19</a:t>
            </a:r>
          </a:p>
          <a:p>
            <a:pPr marL="0" indent="0">
              <a:lnSpc>
                <a:spcPct val="150000"/>
              </a:lnSpc>
              <a:buNone/>
            </a:pPr>
            <a:endParaRPr lang="pl-PL" sz="1350" dirty="0">
              <a:latin typeface="Calibri" panose="020F0502020204030204" pitchFamily="34" charset="0"/>
              <a:cs typeface="Calibri" panose="020F0502020204030204" pitchFamily="34" charset="0"/>
            </a:endParaRPr>
          </a:p>
          <a:p>
            <a:pPr marL="0" indent="0">
              <a:lnSpc>
                <a:spcPct val="150000"/>
              </a:lnSpc>
              <a:buNone/>
            </a:pPr>
            <a:endParaRPr lang="pl-PL" sz="1350" dirty="0">
              <a:latin typeface="Calibri" panose="020F0502020204030204" pitchFamily="34" charset="0"/>
              <a:cs typeface="Calibri" panose="020F0502020204030204" pitchFamily="34" charset="0"/>
            </a:endParaRPr>
          </a:p>
          <a:p>
            <a:pPr>
              <a:lnSpc>
                <a:spcPct val="150000"/>
              </a:lnSpc>
            </a:pPr>
            <a:endParaRPr lang="pl-PL" sz="1350" b="1"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0015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lnSpcReduction="10000"/>
          </a:bodyPr>
          <a:lstStyle/>
          <a:p>
            <a:pPr>
              <a:buNone/>
              <a:defRPr/>
            </a:pPr>
            <a:endParaRPr lang="pl-PL" sz="1800" dirty="0">
              <a:solidFill>
                <a:srgbClr val="000000"/>
              </a:solidFill>
              <a:latin typeface="Constantia" pitchFamily="18" charset="0"/>
            </a:endParaRPr>
          </a:p>
          <a:p>
            <a:pPr>
              <a:buNone/>
              <a:defRPr/>
            </a:pPr>
            <a:endParaRPr lang="pl-PL" sz="1800" dirty="0">
              <a:solidFill>
                <a:srgbClr val="000000"/>
              </a:solidFill>
              <a:latin typeface="Constantia" pitchFamily="18" charset="0"/>
            </a:endParaRPr>
          </a:p>
          <a:p>
            <a:pPr>
              <a:buNone/>
              <a:defRPr/>
            </a:pPr>
            <a:r>
              <a:rPr lang="pl-PL" sz="1800" b="1" dirty="0">
                <a:solidFill>
                  <a:srgbClr val="000000"/>
                </a:solidFill>
                <a:latin typeface="Constantia" pitchFamily="18" charset="0"/>
              </a:rPr>
              <a:t>Zastrzeżenie powierzenia całości zamówienia podwykonawcom</a:t>
            </a:r>
          </a:p>
          <a:p>
            <a:pPr>
              <a:buNone/>
              <a:defRPr/>
            </a:pPr>
            <a:endParaRPr lang="pl-PL" sz="1800" b="1" dirty="0">
              <a:solidFill>
                <a:srgbClr val="000000"/>
              </a:solidFill>
              <a:latin typeface="Constantia" pitchFamily="18" charset="0"/>
            </a:endParaRPr>
          </a:p>
          <a:p>
            <a:pPr>
              <a:buNone/>
            </a:pPr>
            <a:r>
              <a:rPr lang="pl-PL" sz="1800" b="1" dirty="0"/>
              <a:t/>
            </a:r>
            <a:br>
              <a:rPr lang="pl-PL" sz="1800" b="1" dirty="0"/>
            </a:br>
            <a:r>
              <a:rPr lang="pl-PL" sz="1800" b="1" dirty="0">
                <a:latin typeface="Constantia" pitchFamily="18" charset="0"/>
              </a:rPr>
              <a:t>Art.  36a.  [Powierzenie podwykonawcy wykonania części zamówienia] </a:t>
            </a:r>
            <a:r>
              <a:rPr lang="pl-PL" sz="1800" dirty="0">
                <a:latin typeface="Constantia" pitchFamily="18" charset="0"/>
              </a:rPr>
              <a:t>1.  Wykonawca może powierzyć wykonanie części zamówienia podwykonawcy.</a:t>
            </a:r>
          </a:p>
          <a:p>
            <a:pPr marL="0" indent="0">
              <a:buNone/>
              <a:defRPr/>
            </a:pPr>
            <a:endParaRPr lang="pl-PL" sz="1800" dirty="0">
              <a:solidFill>
                <a:srgbClr val="000000"/>
              </a:solidFill>
              <a:latin typeface="Constantia" pitchFamily="18" charset="0"/>
            </a:endParaRPr>
          </a:p>
          <a:p>
            <a:pPr>
              <a:buNone/>
            </a:pPr>
            <a:r>
              <a:rPr lang="pl-PL" sz="1800" b="1" dirty="0">
                <a:solidFill>
                  <a:schemeClr val="tx1"/>
                </a:solidFill>
                <a:latin typeface="Constantia" pitchFamily="18" charset="0"/>
                <a:hlinkClick r:id="rId3">
                  <a:extLst>
                    <a:ext uri="{A12FA001-AC4F-418D-AE19-62706E023703}">
                      <ahyp:hlinkClr xmlns:ahyp="http://schemas.microsoft.com/office/drawing/2018/hyperlinkcolor" xmlns="" val="tx"/>
                    </a:ext>
                  </a:extLst>
                </a:hlinkClick>
              </a:rPr>
              <a:t>	KIO/KU 67/16, Zakaz powierzenia realizacji całości zamówienia podwykonawcy. - Uchwała Krajowej Izby Odwoławczej przy Prezesie Urzędu Zamówień Publicznych</a:t>
            </a:r>
            <a:r>
              <a:rPr lang="pl-PL" sz="1800" b="1" dirty="0">
                <a:solidFill>
                  <a:schemeClr val="tx1"/>
                </a:solidFill>
                <a:latin typeface="Constantia" pitchFamily="18" charset="0"/>
              </a:rPr>
              <a:t> </a:t>
            </a:r>
            <a:r>
              <a:rPr lang="pl-PL" sz="1800" dirty="0">
                <a:latin typeface="Constantia" pitchFamily="18" charset="0"/>
              </a:rPr>
              <a:t>- uchwała z dnia 4 listopada 2016 r.</a:t>
            </a:r>
          </a:p>
          <a:p>
            <a:pPr>
              <a:buNone/>
            </a:pPr>
            <a:endParaRPr lang="pl-PL" sz="1800" dirty="0">
              <a:latin typeface="Constantia" pitchFamily="18" charset="0"/>
            </a:endParaRPr>
          </a:p>
          <a:p>
            <a:r>
              <a:rPr lang="pl-PL" sz="1800" dirty="0">
                <a:latin typeface="Constantia" pitchFamily="18" charset="0"/>
              </a:rPr>
              <a:t>Z przepisu art. 36a ust. 1 p.z.p. w zw. z art. 2 pkt 9b p.z.p. wynika zakaz powierzenia realizacji całości zamówienia podwykonawcy.</a:t>
            </a:r>
          </a:p>
          <a:p>
            <a:pPr>
              <a:buNone/>
              <a:defRPr/>
            </a:pPr>
            <a:endParaRPr lang="pl-PL" sz="1800" dirty="0">
              <a:solidFill>
                <a:srgbClr val="000000"/>
              </a:solidFill>
              <a:latin typeface="Constantia" pitchFamily="18" charset="0"/>
            </a:endParaRPr>
          </a:p>
          <a:p>
            <a:pPr marL="0" indent="0">
              <a:buNone/>
              <a:defRPr/>
            </a:pPr>
            <a:r>
              <a:rPr lang="pl-PL" sz="1800" dirty="0">
                <a:solidFill>
                  <a:srgbClr val="000000"/>
                </a:solidFill>
                <a:latin typeface="Constantia" pitchFamily="18" charset="0"/>
              </a:rPr>
              <a:t/>
            </a:r>
            <a:br>
              <a:rPr lang="pl-PL" sz="1800" dirty="0">
                <a:solidFill>
                  <a:srgbClr val="000000"/>
                </a:solidFill>
                <a:latin typeface="Constantia" pitchFamily="18" charset="0"/>
              </a:rPr>
            </a:br>
            <a:endParaRPr lang="pl-PL" sz="1800" dirty="0">
              <a:solidFill>
                <a:srgbClr val="000000"/>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buNone/>
              <a:defRPr/>
            </a:pPr>
            <a:r>
              <a:rPr lang="pl-PL" sz="1800" b="1" dirty="0">
                <a:solidFill>
                  <a:srgbClr val="000000"/>
                </a:solidFill>
                <a:latin typeface="Constantia" pitchFamily="18" charset="0"/>
              </a:rPr>
              <a:t>Art. 89 ust. 1 PZP </a:t>
            </a:r>
            <a:endParaRPr lang="pl-PL" sz="1800" dirty="0">
              <a:solidFill>
                <a:srgbClr val="000000"/>
              </a:solidFill>
              <a:latin typeface="Constantia" pitchFamily="18" charset="0"/>
            </a:endParaRPr>
          </a:p>
          <a:p>
            <a:pPr marL="0" indent="0">
              <a:buNone/>
              <a:defRPr/>
            </a:pPr>
            <a:r>
              <a:rPr lang="pl-PL" sz="1800" dirty="0">
                <a:solidFill>
                  <a:srgbClr val="C00000"/>
                </a:solidFill>
                <a:latin typeface="Constantia" pitchFamily="18" charset="0"/>
              </a:rPr>
              <a:t>Zamawiający odrzuca ofertę, jeżeli:</a:t>
            </a:r>
          </a:p>
          <a:p>
            <a:pPr marL="0" indent="0">
              <a:buNone/>
              <a:defRPr/>
            </a:pPr>
            <a:r>
              <a:rPr lang="pl-PL" sz="1800" b="1" dirty="0">
                <a:solidFill>
                  <a:srgbClr val="C00000"/>
                </a:solidFill>
                <a:latin typeface="Constantia" pitchFamily="18" charset="0"/>
              </a:rPr>
              <a:t>2) </a:t>
            </a:r>
            <a:r>
              <a:rPr lang="pl-PL" sz="1800" dirty="0">
                <a:solidFill>
                  <a:srgbClr val="C00000"/>
                </a:solidFill>
                <a:latin typeface="Constantia" pitchFamily="18" charset="0"/>
              </a:rPr>
              <a:t>jej treść nie odpowiada treści specyfikacji istotnych warunków zamówienia, z zastrzeżeniem art. 87 ust. 2 pkt 3;</a:t>
            </a:r>
          </a:p>
          <a:p>
            <a:pPr marL="0" indent="0">
              <a:buNone/>
              <a:defRPr/>
            </a:pPr>
            <a:r>
              <a:rPr lang="pl-PL" sz="1800" b="1" dirty="0">
                <a:solidFill>
                  <a:srgbClr val="C00000"/>
                </a:solidFill>
                <a:latin typeface="Constantia" pitchFamily="18" charset="0"/>
              </a:rPr>
              <a:t>7</a:t>
            </a:r>
            <a:r>
              <a:rPr lang="pl-PL" sz="1800" dirty="0">
                <a:solidFill>
                  <a:srgbClr val="C00000"/>
                </a:solidFill>
                <a:latin typeface="Constantia" pitchFamily="18" charset="0"/>
              </a:rPr>
              <a:t>) wykonawca w terminie 3 dni od dnia doręczenia zawiadomienia nie zgodził się na poprawienie omyłki, o której mowa w art. 87 ust. 2 pkt 3;</a:t>
            </a:r>
          </a:p>
          <a:p>
            <a:pPr marL="0" indent="0">
              <a:buNone/>
              <a:defRPr/>
            </a:pPr>
            <a:endParaRPr lang="pl-PL" sz="1800" b="1" dirty="0">
              <a:solidFill>
                <a:srgbClr val="000000"/>
              </a:solidFill>
              <a:latin typeface="Constantia" pitchFamily="18" charset="0"/>
            </a:endParaRPr>
          </a:p>
          <a:p>
            <a:pPr marL="0" indent="0">
              <a:buNone/>
              <a:defRPr/>
            </a:pPr>
            <a:r>
              <a:rPr lang="pl-PL" sz="1800" b="1" dirty="0">
                <a:solidFill>
                  <a:srgbClr val="000000"/>
                </a:solidFill>
                <a:latin typeface="Constantia" pitchFamily="18" charset="0"/>
              </a:rPr>
              <a:t>Art. 82 ust. 3 PZP</a:t>
            </a:r>
            <a:endParaRPr lang="pl-PL" sz="1800" dirty="0">
              <a:solidFill>
                <a:srgbClr val="000000"/>
              </a:solidFill>
              <a:latin typeface="Constantia" pitchFamily="18" charset="0"/>
            </a:endParaRPr>
          </a:p>
          <a:p>
            <a:pPr marL="0" indent="0">
              <a:buNone/>
              <a:defRPr/>
            </a:pPr>
            <a:r>
              <a:rPr lang="pl-PL" sz="1800" dirty="0">
                <a:solidFill>
                  <a:srgbClr val="000000"/>
                </a:solidFill>
                <a:latin typeface="Constantia" pitchFamily="18" charset="0"/>
              </a:rPr>
              <a:t> Treść oferty musi odpowiadać treści specyfikacji istotnych warunków zamówienia.</a:t>
            </a:r>
          </a:p>
          <a:p>
            <a:pPr marL="0" indent="0">
              <a:buNone/>
              <a:defRPr/>
            </a:pPr>
            <a:r>
              <a:rPr lang="pl-PL" sz="1800" b="1" dirty="0">
                <a:solidFill>
                  <a:srgbClr val="000000"/>
                </a:solidFill>
                <a:latin typeface="Constantia" pitchFamily="18" charset="0"/>
              </a:rPr>
              <a:t>Art. 87 ust. 1 PZP</a:t>
            </a:r>
            <a:endParaRPr lang="pl-PL" sz="1800" dirty="0">
              <a:solidFill>
                <a:srgbClr val="000000"/>
              </a:solidFill>
              <a:latin typeface="Constantia" pitchFamily="18" charset="0"/>
            </a:endParaRPr>
          </a:p>
          <a:p>
            <a:pPr marL="0" indent="0">
              <a:buNone/>
              <a:defRPr/>
            </a:pPr>
            <a:r>
              <a:rPr lang="pl-PL" sz="1800" dirty="0">
                <a:solidFill>
                  <a:srgbClr val="000000"/>
                </a:solidFill>
                <a:latin typeface="Constantia" pitchFamily="18" charset="0"/>
              </a:rPr>
              <a:t>W toku badania i oceny ofert zamawiający może żądać od wykonawców wyjaśnień dotyczących treści złożonych ofert. Niedopuszczalne jest prowadzenie między zamawiającym a wykonawcą negocjacji dotyczących złożonej oferty oraz, z zastrzeżeniem ust. 1a i 2, dokonywanie jakiejkolwiek zmiany w jej treści.</a:t>
            </a:r>
          </a:p>
          <a:p>
            <a:pPr marL="0" indent="0">
              <a:buNone/>
              <a:defRPr/>
            </a:pPr>
            <a:r>
              <a:rPr lang="pl-PL" sz="1800" b="1" dirty="0">
                <a:solidFill>
                  <a:srgbClr val="000000"/>
                </a:solidFill>
                <a:latin typeface="Constantia" pitchFamily="18" charset="0"/>
              </a:rPr>
              <a:t>Art. 87 ust. 2 PZP</a:t>
            </a:r>
            <a:endParaRPr lang="pl-PL" sz="1800" dirty="0">
              <a:solidFill>
                <a:srgbClr val="000000"/>
              </a:solidFill>
              <a:latin typeface="Constantia" pitchFamily="18" charset="0"/>
            </a:endParaRPr>
          </a:p>
          <a:p>
            <a:pPr marL="0" indent="0">
              <a:buNone/>
              <a:defRPr/>
            </a:pPr>
            <a:r>
              <a:rPr lang="pl-PL" sz="1800" dirty="0">
                <a:solidFill>
                  <a:srgbClr val="000000"/>
                </a:solidFill>
                <a:latin typeface="Constantia" pitchFamily="18" charset="0"/>
              </a:rPr>
              <a:t>Zamawiający poprawia w ofercie:</a:t>
            </a:r>
          </a:p>
          <a:p>
            <a:pPr>
              <a:buFont typeface="Arial" pitchFamily="34" charset="0"/>
              <a:buAutoNum type="arabicParenR"/>
              <a:defRPr/>
            </a:pPr>
            <a:r>
              <a:rPr lang="pl-PL" sz="1800" dirty="0">
                <a:solidFill>
                  <a:srgbClr val="000000"/>
                </a:solidFill>
                <a:latin typeface="Constantia" pitchFamily="18" charset="0"/>
              </a:rPr>
              <a:t>oczywiste omyłki pisarskie,</a:t>
            </a:r>
          </a:p>
          <a:p>
            <a:pPr>
              <a:buFont typeface="Arial" pitchFamily="34" charset="0"/>
              <a:buAutoNum type="arabicParenR"/>
              <a:defRPr/>
            </a:pPr>
            <a:r>
              <a:rPr lang="pl-PL" sz="1800" dirty="0">
                <a:solidFill>
                  <a:srgbClr val="000000"/>
                </a:solidFill>
                <a:latin typeface="Constantia" pitchFamily="18" charset="0"/>
              </a:rPr>
              <a:t>oczywiste omyłki rachunkowe, z uwzględnieniem konsekwencji rachunkowych dokonanych poprawek,</a:t>
            </a:r>
          </a:p>
          <a:p>
            <a:pPr>
              <a:buFont typeface="Arial" pitchFamily="34" charset="0"/>
              <a:buAutoNum type="arabicParenR"/>
              <a:defRPr/>
            </a:pPr>
            <a:r>
              <a:rPr lang="pl-PL" sz="1800" dirty="0">
                <a:solidFill>
                  <a:srgbClr val="000000"/>
                </a:solidFill>
                <a:latin typeface="Constantia" pitchFamily="18" charset="0"/>
              </a:rPr>
              <a:t>inne omyłki polegające na niezgodności oferty ze specyfikacją istotnych warunków zamówienia, niepowodujące istotnych zmian w treści oferty</a:t>
            </a:r>
          </a:p>
          <a:p>
            <a:pPr marL="0" indent="0">
              <a:buNone/>
              <a:defRPr/>
            </a:pPr>
            <a:r>
              <a:rPr lang="pl-PL" sz="1800" dirty="0">
                <a:solidFill>
                  <a:srgbClr val="000000"/>
                </a:solidFill>
                <a:latin typeface="Constantia" pitchFamily="18" charset="0"/>
              </a:rPr>
              <a:t>- niezwłocznie zawiadamiając o tym wykonawcę, którego oferta została poprawiona.</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r>
              <a:rPr lang="pl-PL" sz="1800" b="1" dirty="0">
                <a:solidFill>
                  <a:schemeClr val="tx1"/>
                </a:solidFill>
                <a:latin typeface="Constantia" pitchFamily="18" charset="0"/>
                <a:hlinkClick r:id="rId3">
                  <a:extLst>
                    <a:ext uri="{A12FA001-AC4F-418D-AE19-62706E023703}">
                      <ahyp:hlinkClr xmlns:ahyp="http://schemas.microsoft.com/office/drawing/2018/hyperlinkcolor" xmlns="" val="tx"/>
                    </a:ext>
                  </a:extLst>
                </a:hlinkClick>
              </a:rPr>
              <a:t>KIO 1088/17, Kryteria istotności zmiany treści oferty. Samodzielne poprawienie przez zamawiającego omyłkowej niezgodności, bez udziału wykonawcy. Uprzednie wezwanie wykonawcy do wyjaśnienia treści złożonej oferty. - Wyrok Krajowej Izby Odwoławczej przy Prezesie Urzędu Zamówień Publicznych</a:t>
            </a:r>
            <a:endParaRPr lang="pl-PL" sz="1800" dirty="0">
              <a:solidFill>
                <a:schemeClr val="tx1"/>
              </a:solidFill>
              <a:latin typeface="Constantia" pitchFamily="18" charset="0"/>
            </a:endParaRPr>
          </a:p>
          <a:p>
            <a:r>
              <a:rPr lang="pl-PL" sz="1800" dirty="0">
                <a:latin typeface="Constantia" pitchFamily="18" charset="0"/>
              </a:rPr>
              <a:t>wyrok z dnia 13 czerwca 2017 r.</a:t>
            </a:r>
          </a:p>
          <a:p>
            <a:r>
              <a:rPr lang="pl-PL" sz="1800" dirty="0">
                <a:latin typeface="Constantia" pitchFamily="18" charset="0"/>
              </a:rPr>
              <a:t>TEZA | </a:t>
            </a:r>
            <a:r>
              <a:rPr lang="pl-PL" sz="1800" b="1" dirty="0">
                <a:latin typeface="Constantia" pitchFamily="18" charset="0"/>
              </a:rPr>
              <a:t>aktualna</a:t>
            </a:r>
          </a:p>
          <a:p>
            <a:r>
              <a:rPr lang="pl-PL" sz="1800" dirty="0">
                <a:latin typeface="Constantia" pitchFamily="18" charset="0"/>
              </a:rPr>
              <a:t>1. O istotności zmiany treści oferty każdorazowo decydują okoliczności konkretnej sprawy: na ile zmiana oddaje pierwotny sens i znaczenie treści oferty, a na ile stanowi wytworzenie całkowicie nowego oświadczenia, odmiennego od złożonego przez wykonawcę w stopniu nakazującym uznać, że wykonawca nie złożyłby takiego oświadczenia, gdyż nie odzwierciedla ono jego intencji wyrażonych w poddawanej poprawie ofercie.</a:t>
            </a:r>
          </a:p>
          <a:p>
            <a:r>
              <a:rPr lang="pl-PL" sz="1800" dirty="0">
                <a:latin typeface="Constantia" pitchFamily="18" charset="0"/>
              </a:rPr>
              <a:t>2. O istotności takiej może zatem decydować skala zmiany wielkości ceny, skala zmiany zakresu przedmiotu świadczenia lub obie te sytuacje występujące jednocześnie. Dla oceny istotnego charakteru wprowadzanych zmian kluczowe znaczenie ma bowiem ich zakres w stosunku do całości treści oferty i przedmiotu zamówienia.</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Box 4">
            <a:extLst>
              <a:ext uri="{FF2B5EF4-FFF2-40B4-BE49-F238E27FC236}">
                <a16:creationId xmlns:a16="http://schemas.microsoft.com/office/drawing/2014/main" id="{179D2901-DEEF-4B99-A0E2-8D353AA756AA}"/>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
        <p:nvSpPr>
          <p:cNvPr id="4" name="pole tekstowe 3">
            <a:extLst>
              <a:ext uri="{FF2B5EF4-FFF2-40B4-BE49-F238E27FC236}">
                <a16:creationId xmlns:a16="http://schemas.microsoft.com/office/drawing/2014/main" id="{DAE0CD43-BBC3-4689-81E1-591FA4667717}"/>
              </a:ext>
            </a:extLst>
          </p:cNvPr>
          <p:cNvSpPr txBox="1"/>
          <p:nvPr/>
        </p:nvSpPr>
        <p:spPr>
          <a:xfrm>
            <a:off x="827088" y="2708275"/>
            <a:ext cx="2232025" cy="4318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Wariant 1</a:t>
            </a:r>
          </a:p>
        </p:txBody>
      </p:sp>
      <p:sp>
        <p:nvSpPr>
          <p:cNvPr id="5" name="pole tekstowe 4">
            <a:extLst>
              <a:ext uri="{FF2B5EF4-FFF2-40B4-BE49-F238E27FC236}">
                <a16:creationId xmlns:a16="http://schemas.microsoft.com/office/drawing/2014/main" id="{282988A1-557E-4C14-8C33-1F08F9569443}"/>
              </a:ext>
            </a:extLst>
          </p:cNvPr>
          <p:cNvSpPr txBox="1"/>
          <p:nvPr/>
        </p:nvSpPr>
        <p:spPr>
          <a:xfrm>
            <a:off x="4932363" y="2708275"/>
            <a:ext cx="2232025" cy="4318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Wariant 2</a:t>
            </a:r>
          </a:p>
        </p:txBody>
      </p:sp>
      <p:cxnSp>
        <p:nvCxnSpPr>
          <p:cNvPr id="6" name="Łącznik prosty ze strzałką 5">
            <a:extLst>
              <a:ext uri="{FF2B5EF4-FFF2-40B4-BE49-F238E27FC236}">
                <a16:creationId xmlns:a16="http://schemas.microsoft.com/office/drawing/2014/main" id="{DFD91D66-94DF-42BF-88B5-406BE346879A}"/>
              </a:ext>
            </a:extLst>
          </p:cNvPr>
          <p:cNvCxnSpPr/>
          <p:nvPr/>
        </p:nvCxnSpPr>
        <p:spPr>
          <a:xfrm flipH="1">
            <a:off x="1979613" y="1989138"/>
            <a:ext cx="1800225" cy="64770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7" name="Łącznik prosty ze strzałką 6">
            <a:extLst>
              <a:ext uri="{FF2B5EF4-FFF2-40B4-BE49-F238E27FC236}">
                <a16:creationId xmlns:a16="http://schemas.microsoft.com/office/drawing/2014/main" id="{15CF9985-A6D5-471A-8597-C9E317118DCD}"/>
              </a:ext>
            </a:extLst>
          </p:cNvPr>
          <p:cNvCxnSpPr/>
          <p:nvPr/>
        </p:nvCxnSpPr>
        <p:spPr>
          <a:xfrm>
            <a:off x="3779838" y="1989138"/>
            <a:ext cx="2087562" cy="57626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
        <p:nvSpPr>
          <p:cNvPr id="8" name="pole tekstowe 7">
            <a:extLst>
              <a:ext uri="{FF2B5EF4-FFF2-40B4-BE49-F238E27FC236}">
                <a16:creationId xmlns:a16="http://schemas.microsoft.com/office/drawing/2014/main" id="{C81A678A-D19E-4D96-9490-483E7E8DD04E}"/>
              </a:ext>
            </a:extLst>
          </p:cNvPr>
          <p:cNvSpPr txBox="1"/>
          <p:nvPr/>
        </p:nvSpPr>
        <p:spPr>
          <a:xfrm>
            <a:off x="755650" y="3716338"/>
            <a:ext cx="2376488" cy="4318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Cena powyżej 60%</a:t>
            </a:r>
          </a:p>
        </p:txBody>
      </p:sp>
      <p:sp>
        <p:nvSpPr>
          <p:cNvPr id="9" name="pole tekstowe 8">
            <a:extLst>
              <a:ext uri="{FF2B5EF4-FFF2-40B4-BE49-F238E27FC236}">
                <a16:creationId xmlns:a16="http://schemas.microsoft.com/office/drawing/2014/main" id="{33DDA854-8370-40E8-82D1-467A33255A9B}"/>
              </a:ext>
            </a:extLst>
          </p:cNvPr>
          <p:cNvSpPr txBox="1"/>
          <p:nvPr/>
        </p:nvSpPr>
        <p:spPr>
          <a:xfrm>
            <a:off x="4859338" y="3716338"/>
            <a:ext cx="3529012" cy="4318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Cena równa lub poniżej 60%</a:t>
            </a:r>
          </a:p>
        </p:txBody>
      </p:sp>
      <p:sp>
        <p:nvSpPr>
          <p:cNvPr id="10" name="pole tekstowe 9">
            <a:extLst>
              <a:ext uri="{FF2B5EF4-FFF2-40B4-BE49-F238E27FC236}">
                <a16:creationId xmlns:a16="http://schemas.microsoft.com/office/drawing/2014/main" id="{62EF81FD-F9DC-40A5-81CE-BA29E10E226F}"/>
              </a:ext>
            </a:extLst>
          </p:cNvPr>
          <p:cNvSpPr txBox="1"/>
          <p:nvPr/>
        </p:nvSpPr>
        <p:spPr>
          <a:xfrm>
            <a:off x="755650" y="4581525"/>
            <a:ext cx="3168650" cy="120015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Musisz opisać standardy jakościowe oraz uwzględnić koszty w opisie przedmiotu zamówienia</a:t>
            </a:r>
          </a:p>
        </p:txBody>
      </p:sp>
      <p:sp>
        <p:nvSpPr>
          <p:cNvPr id="11" name="pole tekstowe 10">
            <a:extLst>
              <a:ext uri="{FF2B5EF4-FFF2-40B4-BE49-F238E27FC236}">
                <a16:creationId xmlns:a16="http://schemas.microsoft.com/office/drawing/2014/main" id="{6A7B9389-EA77-491B-BFB4-BEEA44C5A7D8}"/>
              </a:ext>
            </a:extLst>
          </p:cNvPr>
          <p:cNvSpPr txBox="1"/>
          <p:nvPr/>
        </p:nvSpPr>
        <p:spPr>
          <a:xfrm>
            <a:off x="4643438" y="4581525"/>
            <a:ext cx="4105275" cy="147637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pl-PL" dirty="0"/>
              <a:t>Nie musisz opisywać </a:t>
            </a:r>
            <a:r>
              <a:rPr lang="pl-PL" dirty="0" err="1"/>
              <a:t>standarów</a:t>
            </a:r>
            <a:r>
              <a:rPr lang="pl-PL" dirty="0"/>
              <a:t> jakościowych wszystkich istotnych cech przedmiotu zamówienia, nie musisz uwzględniać kosztów w opisie przedmiotu zamówienia </a:t>
            </a:r>
          </a:p>
        </p:txBody>
      </p:sp>
      <p:cxnSp>
        <p:nvCxnSpPr>
          <p:cNvPr id="12" name="Łącznik prosty ze strzałką 11">
            <a:extLst>
              <a:ext uri="{FF2B5EF4-FFF2-40B4-BE49-F238E27FC236}">
                <a16:creationId xmlns:a16="http://schemas.microsoft.com/office/drawing/2014/main" id="{B7738507-E90F-431F-BA95-93209ED28022}"/>
              </a:ext>
            </a:extLst>
          </p:cNvPr>
          <p:cNvCxnSpPr>
            <a:stCxn id="4" idx="2"/>
            <a:endCxn id="8" idx="0"/>
          </p:cNvCxnSpPr>
          <p:nvPr/>
        </p:nvCxnSpPr>
        <p:spPr>
          <a:xfrm>
            <a:off x="1943100" y="3140075"/>
            <a:ext cx="0" cy="576263"/>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3" name="Łącznik prosty ze strzałką 12">
            <a:extLst>
              <a:ext uri="{FF2B5EF4-FFF2-40B4-BE49-F238E27FC236}">
                <a16:creationId xmlns:a16="http://schemas.microsoft.com/office/drawing/2014/main" id="{1C8B68E9-19B5-4D8F-923C-B17D7A2B0DA4}"/>
              </a:ext>
            </a:extLst>
          </p:cNvPr>
          <p:cNvCxnSpPr/>
          <p:nvPr/>
        </p:nvCxnSpPr>
        <p:spPr>
          <a:xfrm>
            <a:off x="1908175" y="4149725"/>
            <a:ext cx="0" cy="358775"/>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4" name="Łącznik prosty ze strzałką 13">
            <a:extLst>
              <a:ext uri="{FF2B5EF4-FFF2-40B4-BE49-F238E27FC236}">
                <a16:creationId xmlns:a16="http://schemas.microsoft.com/office/drawing/2014/main" id="{EC57B6EC-AA0F-4F2A-AA70-C52804D6A8A7}"/>
              </a:ext>
            </a:extLst>
          </p:cNvPr>
          <p:cNvCxnSpPr/>
          <p:nvPr/>
        </p:nvCxnSpPr>
        <p:spPr>
          <a:xfrm>
            <a:off x="6084888" y="3141663"/>
            <a:ext cx="0" cy="57626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5" name="Łącznik prosty ze strzałką 14">
            <a:extLst>
              <a:ext uri="{FF2B5EF4-FFF2-40B4-BE49-F238E27FC236}">
                <a16:creationId xmlns:a16="http://schemas.microsoft.com/office/drawing/2014/main" id="{9B1E9ACA-F41D-4C77-98CA-DE80F5CA6610}"/>
              </a:ext>
            </a:extLst>
          </p:cNvPr>
          <p:cNvCxnSpPr/>
          <p:nvPr/>
        </p:nvCxnSpPr>
        <p:spPr>
          <a:xfrm>
            <a:off x="6084888" y="4221163"/>
            <a:ext cx="0" cy="36036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r>
              <a:rPr lang="pl-PL" sz="1800" dirty="0">
                <a:latin typeface="Constantia" pitchFamily="18" charset="0"/>
              </a:rPr>
              <a:t>3. Co do możliwości samodzielnego poprawienia przez zamawiającego omyłkowej niezgodności, bez udziału wykonawcy, należy zauważyć, że przepis art. 87 ust. 2 pkt 3 p.z.p. wprost takiej przesłanki nie formułuje. Stosowanie jej w praktyce przez zamawiających eliminuje ryzyko naruszenia wynikającego z art. 87 ust. 1 p.z.p. zakazu prowadzenia jakichkolwiek negocjacji z wykonawcą na temat złożonej oferty oraz gwarantuje zachowanie podstawowych zasad równego traktowania wykonawców i przestrzegania uczciwej konkurencji pomiędzy nimi.</a:t>
            </a:r>
          </a:p>
          <a:p>
            <a:r>
              <a:rPr lang="pl-PL" sz="1800" dirty="0">
                <a:latin typeface="Constantia" pitchFamily="18" charset="0"/>
              </a:rPr>
              <a:t>4. Nie oznacza to jednak braku możliwości uprzedniego zastosowania instytucji wezwania wykonawcy do wyjaśnienia treści złożonej oferty. Wręcz przeciwnie, skorzystanie przez zamawiającego z art. 87 ust. 1 p.z.p. może być wręcz nieodzowne nie tylko dla oceny, czy doszło w ogóle do pomyłki, lecz również dla ustalenia, w jaki sposób należałoby ją poprawić.</a:t>
            </a:r>
          </a:p>
          <a:p>
            <a:r>
              <a:rPr lang="pl-PL" sz="1800" dirty="0">
                <a:latin typeface="Constantia" pitchFamily="18" charset="0"/>
              </a:rPr>
              <a:t>5. Należy odróżnić dopuszczalne skorzystanie z treści udzielonych przez wykonawcę wyjaśnień od niedopuszczalnej ingerencji wykonawcy. Skoro dopuszczalne jest wyjaśnienie treści złożonej oferty, dysponowanie przez zamawiającego wszystkimi niezbędnymi danymi do dokonania poprawienia omyłek bez ingerencji wykonawcy należy oceniać z uwzględnieniem informacji uzyskanych w wyniku wyjaśnień.</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pPr>
              <a:buNone/>
              <a:defRPr/>
            </a:pPr>
            <a:r>
              <a:rPr lang="pl-PL" sz="1800" b="1" dirty="0">
                <a:solidFill>
                  <a:srgbClr val="000000"/>
                </a:solidFill>
                <a:latin typeface="Constantia" pitchFamily="18" charset="0"/>
              </a:rPr>
              <a:t>Art. 89 ust. 1 pkt 3</a:t>
            </a:r>
          </a:p>
          <a:p>
            <a:pPr>
              <a:buNone/>
              <a:defRPr/>
            </a:pPr>
            <a:r>
              <a:rPr lang="pl-PL" sz="1800" dirty="0">
                <a:solidFill>
                  <a:srgbClr val="C00000"/>
                </a:solidFill>
                <a:latin typeface="Constantia" pitchFamily="18" charset="0"/>
              </a:rPr>
              <a:t>	 Zamawiający odrzuca ofertę, jeżeli jej złożenie stanowi czyn nieuczciwej konkurencji w rozumieniu przepisów o zwalczaniu nieuczciwej konkurencji</a:t>
            </a:r>
          </a:p>
          <a:p>
            <a:pPr>
              <a:buNone/>
              <a:defRPr/>
            </a:pPr>
            <a:endParaRPr lang="pl-PL" sz="1800" dirty="0">
              <a:solidFill>
                <a:srgbClr val="000000"/>
              </a:solidFill>
              <a:latin typeface="Constantia" pitchFamily="18" charset="0"/>
            </a:endParaRPr>
          </a:p>
          <a:p>
            <a:pPr marL="0" indent="0">
              <a:buNone/>
              <a:defRPr/>
            </a:pPr>
            <a:r>
              <a:rPr lang="pl-PL" sz="1800" b="1" dirty="0">
                <a:solidFill>
                  <a:srgbClr val="000000"/>
                </a:solidFill>
                <a:latin typeface="Constantia" pitchFamily="18" charset="0"/>
              </a:rPr>
              <a:t>Art. 3 ustawy z dnia 16 kwietnia 1993 r. o zwalczaniu nieuczciwej konkurencji.</a:t>
            </a:r>
            <a:endParaRPr lang="pl-PL" sz="1800" dirty="0">
              <a:solidFill>
                <a:srgbClr val="000000"/>
              </a:solidFill>
              <a:latin typeface="Constantia" pitchFamily="18" charset="0"/>
            </a:endParaRPr>
          </a:p>
          <a:p>
            <a:pPr marL="0" indent="0">
              <a:buNone/>
              <a:defRPr/>
            </a:pPr>
            <a:r>
              <a:rPr lang="pl-PL" sz="1800" dirty="0">
                <a:solidFill>
                  <a:srgbClr val="000000"/>
                </a:solidFill>
                <a:latin typeface="Constantia" pitchFamily="18" charset="0"/>
              </a:rPr>
              <a:t>Czynem nieuczciwej konkurencji jest działanie sprzeczne z prawem lub dobrymi obyczajami, jeżeli zagraża lub narusza interes innego przedsiębiorcy lub klienta. </a:t>
            </a:r>
          </a:p>
          <a:p>
            <a:pPr marL="0" indent="0">
              <a:buNone/>
              <a:defRPr/>
            </a:pPr>
            <a:r>
              <a:rPr lang="pl-PL" sz="1800" dirty="0">
                <a:solidFill>
                  <a:srgbClr val="000000"/>
                </a:solidFill>
                <a:latin typeface="Constantia" pitchFamily="18" charset="0"/>
              </a:rPr>
              <a:t>Czynami nieuczciwej konkurencji są w szczególności: wprowadzające w błąd oznaczenie przedsiębiorstwa, fałszywe lub oszukańcze oznaczenie pochodzenia geograficznego towarów albo usług, wprowadzające w błąd oznaczenie towarów lub usług, naruszenie tajemnicy przedsiębiorstwa, nakłanianie do rozwiązania lub niewykonania umowy, naśladownictwo produktów, pomawianie lub nieuczciwe zachwalanie, utrudnianie dostępu do rynku, przekupstwo osoby pełniącej funkcję publiczną, a także nieuczciwa lub zakazana reklama, organizowanie systemu sprzedaży lawinowej oraz prowadzenie lub organizowanie działalności w systemie </a:t>
            </a:r>
            <a:r>
              <a:rPr lang="pl-PL" sz="1800" dirty="0" err="1">
                <a:solidFill>
                  <a:srgbClr val="000000"/>
                </a:solidFill>
                <a:latin typeface="Constantia" pitchFamily="18" charset="0"/>
              </a:rPr>
              <a:t>konsorcyjnym</a:t>
            </a:r>
            <a:r>
              <a:rPr lang="pl-PL" sz="1800" dirty="0">
                <a:solidFill>
                  <a:srgbClr val="000000"/>
                </a:solidFill>
                <a:latin typeface="Constantia" pitchFamily="18" charset="0"/>
              </a:rPr>
              <a:t>.</a:t>
            </a:r>
          </a:p>
          <a:p>
            <a:pPr marL="0" indent="0">
              <a:buNone/>
              <a:defRPr/>
            </a:pPr>
            <a:r>
              <a:rPr lang="pl-PL" sz="1800" b="1" u="sng" dirty="0">
                <a:solidFill>
                  <a:srgbClr val="000000"/>
                </a:solidFill>
                <a:latin typeface="Constantia" pitchFamily="18" charset="0"/>
              </a:rPr>
              <a:t>KIO 84/19</a:t>
            </a:r>
          </a:p>
          <a:p>
            <a:pPr marL="0" indent="0">
              <a:buNone/>
              <a:defRPr/>
            </a:pPr>
            <a:endParaRPr lang="pl-PL" sz="1800" dirty="0">
              <a:solidFill>
                <a:srgbClr val="000000"/>
              </a:solidFill>
              <a:latin typeface="Constantia" pitchFamily="18" charset="0"/>
            </a:endParaRPr>
          </a:p>
          <a:p>
            <a:pPr>
              <a:buNone/>
              <a:defRPr/>
            </a:pPr>
            <a:endParaRPr lang="pl-PL" sz="1800" dirty="0">
              <a:solidFill>
                <a:srgbClr val="000000"/>
              </a:solidFill>
              <a:latin typeface="Constantia" pitchFamily="18" charset="0"/>
            </a:endParaRPr>
          </a:p>
          <a:p>
            <a:pPr>
              <a:buNone/>
              <a:defRPr/>
            </a:pPr>
            <a:endParaRPr lang="pl-PL" sz="1800" dirty="0">
              <a:solidFill>
                <a:srgbClr val="000000"/>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pPr>
              <a:buNone/>
              <a:defRPr/>
            </a:pPr>
            <a:endParaRPr lang="pl-PL" sz="1800" b="1" dirty="0">
              <a:solidFill>
                <a:srgbClr val="000000"/>
              </a:solidFill>
              <a:latin typeface="Constantia" pitchFamily="18" charset="0"/>
            </a:endParaRPr>
          </a:p>
          <a:p>
            <a:pPr>
              <a:buNone/>
              <a:defRPr/>
            </a:pPr>
            <a:endParaRPr lang="pl-PL" sz="1800" b="1" dirty="0">
              <a:solidFill>
                <a:srgbClr val="000000"/>
              </a:solidFill>
              <a:latin typeface="Constantia" pitchFamily="18" charset="0"/>
            </a:endParaRPr>
          </a:p>
          <a:p>
            <a:pPr>
              <a:buNone/>
              <a:defRPr/>
            </a:pPr>
            <a:r>
              <a:rPr lang="pl-PL" sz="1800" b="1" dirty="0">
                <a:solidFill>
                  <a:srgbClr val="000000"/>
                </a:solidFill>
                <a:latin typeface="Constantia" pitchFamily="18" charset="0"/>
              </a:rPr>
              <a:t>Art. 89 ust. 1 pkt 4</a:t>
            </a:r>
          </a:p>
          <a:p>
            <a:pPr>
              <a:buNone/>
              <a:defRPr/>
            </a:pPr>
            <a:r>
              <a:rPr lang="pl-PL" sz="1800" dirty="0">
                <a:solidFill>
                  <a:srgbClr val="000000"/>
                </a:solidFill>
                <a:latin typeface="Constantia" pitchFamily="18" charset="0"/>
              </a:rPr>
              <a:t> 	</a:t>
            </a:r>
            <a:r>
              <a:rPr lang="pl-PL" sz="1800" dirty="0">
                <a:solidFill>
                  <a:srgbClr val="C00000"/>
                </a:solidFill>
                <a:latin typeface="Constantia" pitchFamily="18" charset="0"/>
              </a:rPr>
              <a:t>Zamawiający odrzuca ofertę , jeżeli zawiera rażąco niską cenę w stosunku do przedmiotu zamówienia.</a:t>
            </a:r>
          </a:p>
          <a:p>
            <a:pPr>
              <a:buNone/>
              <a:defRPr/>
            </a:pPr>
            <a:endParaRPr lang="pl-PL" sz="1800" dirty="0">
              <a:solidFill>
                <a:srgbClr val="C00000"/>
              </a:solidFill>
              <a:latin typeface="Constantia" pitchFamily="18" charset="0"/>
            </a:endParaRPr>
          </a:p>
          <a:p>
            <a:pPr>
              <a:buNone/>
              <a:defRPr/>
            </a:pPr>
            <a:endParaRPr lang="pl-PL" sz="1800" dirty="0">
              <a:solidFill>
                <a:srgbClr val="C00000"/>
              </a:solidFill>
              <a:latin typeface="Constantia" pitchFamily="18" charset="0"/>
            </a:endParaRPr>
          </a:p>
          <a:p>
            <a:pPr>
              <a:buNone/>
              <a:defRPr/>
            </a:pPr>
            <a:r>
              <a:rPr lang="pl-PL" sz="1800" dirty="0">
                <a:latin typeface="Constantia" pitchFamily="18" charset="0"/>
              </a:rPr>
              <a:t>	Jeżeli zaoferowana cena lub koszt, lub ich istotne części składowe, wydają się rażąco niskie w stosunku do przedmiotu zamówienia i budzą wątpliwości zamawiającego co do możliwości wykonania przedmiotu zamówienia zgodnie z wymaganiami określonymi przez zamawiającego lub wynikającymi z odrębnych przepisów, zamawiający zwraca się o udzielenie wyjaśnień, w tym złożenie dowodów, dotyczących wyliczenia ceny lub kosztu, w szczególności w zakresie:</a:t>
            </a:r>
            <a:endParaRPr lang="pl-PL" sz="1800" dirty="0">
              <a:solidFill>
                <a:srgbClr val="C00000"/>
              </a:solidFill>
              <a:latin typeface="Constantia" pitchFamily="18" charset="0"/>
            </a:endParaRPr>
          </a:p>
          <a:p>
            <a:pPr marL="0" indent="0">
              <a:buNone/>
              <a:defRPr/>
            </a:pPr>
            <a:endParaRPr lang="pl-PL" sz="1600" dirty="0">
              <a:solidFill>
                <a:srgbClr val="000000"/>
              </a:solidFill>
              <a:latin typeface="Constantia" pitchFamily="18" charset="0"/>
            </a:endParaRPr>
          </a:p>
          <a:p>
            <a:pPr marL="0" indent="0">
              <a:buNone/>
              <a:defRPr/>
            </a:pPr>
            <a:endParaRPr lang="pl-PL" sz="1600" dirty="0">
              <a:solidFill>
                <a:srgbClr val="000000"/>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pl-PL" sz="1800" dirty="0"/>
              <a:t>1)	oszczędności metody wykonania zamówienia, wybranych rozwiązań technicznych, wyjątkowo sprzyjających warunków wykonywania zamówienia dostępnych dla wykonawcy, oryginalności projektu wykonawcy, kosztów pracy, których wartość przyjęta do ustalenia ceny nie może być niższa od minimalnego wynagrodzenia za pracę albo minimalnej stawki godzinowej, ustalonych na podstawie przepisów </a:t>
            </a:r>
            <a:r>
              <a:rPr lang="pl-PL" sz="1800" dirty="0">
                <a:hlinkClick r:id="rId3"/>
              </a:rPr>
              <a:t>ustawy</a:t>
            </a:r>
            <a:r>
              <a:rPr lang="pl-PL" sz="1800" dirty="0"/>
              <a:t> z dnia 10 października 2002 r. o minimalnym wynagrodzeniu za pracę (Dz. U. z 2015 r. poz. 2008 oraz z 2016 r. poz. 1265);</a:t>
            </a:r>
          </a:p>
          <a:p>
            <a:pPr>
              <a:buNone/>
            </a:pPr>
            <a:r>
              <a:rPr lang="pl-PL" sz="1800" dirty="0"/>
              <a:t>2) 	pomocy publicznej udzielonej na podstawie odrębnych przepisów. </a:t>
            </a:r>
          </a:p>
          <a:p>
            <a:pPr>
              <a:buNone/>
            </a:pPr>
            <a:r>
              <a:rPr lang="pl-PL" sz="1800" dirty="0"/>
              <a:t>3)   wynikającym z przepisów prawa pracy i przepisów o zabezpieczeniu społecznym, obowiązujących w miejscu, w którym realizowane jest zamówienie;</a:t>
            </a:r>
          </a:p>
          <a:p>
            <a:pPr>
              <a:buNone/>
            </a:pPr>
            <a:r>
              <a:rPr lang="pl-PL" sz="1800" dirty="0"/>
              <a:t>4)   wynikającym z przepisów prawa ochrony środowiska;</a:t>
            </a:r>
          </a:p>
          <a:p>
            <a:pPr>
              <a:buNone/>
            </a:pPr>
            <a:r>
              <a:rPr lang="pl-PL" sz="1800" dirty="0"/>
              <a:t>5)   powierzenia wykonania części zamówienia podwykonawcy.</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pl-PL" sz="1800" dirty="0">
                <a:latin typeface="Constantia" pitchFamily="18" charset="0"/>
              </a:rPr>
              <a:t>1)	oszczędności metody wykonania zamówienia, wybranych rozwiązań technicznych, wyjątkowo sprzyjających warunków wykonywania zamówienia dostępnych dla wykonawcy, oryginalności projektu wykonawcy, kosztów pracy, których wartość przyjęta do ustalenia ceny nie może być niższa od minimalnego wynagrodzenia za pracę albo minimalnej stawki godzinowej, ustalonych na podstawie przepisów </a:t>
            </a:r>
            <a:r>
              <a:rPr lang="pl-PL" sz="1800" dirty="0">
                <a:latin typeface="Constantia" pitchFamily="18" charset="0"/>
                <a:hlinkClick r:id="rId3"/>
              </a:rPr>
              <a:t>ustawy</a:t>
            </a:r>
            <a:r>
              <a:rPr lang="pl-PL" sz="1800" dirty="0">
                <a:latin typeface="Constantia" pitchFamily="18" charset="0"/>
              </a:rPr>
              <a:t> z dnia 10 października 2002 r. o minimalnym wynagrodzeniu za pracę (Dz. U. z 2015 r. poz. 2008 oraz z 2016 r. poz. 1265);</a:t>
            </a:r>
          </a:p>
          <a:p>
            <a:pPr>
              <a:buNone/>
            </a:pPr>
            <a:r>
              <a:rPr lang="pl-PL" sz="1800" dirty="0">
                <a:latin typeface="Constantia" pitchFamily="18" charset="0"/>
              </a:rPr>
              <a:t>2) 	pomocy publicznej udzielonej na podstawie odrębnych przepisów. </a:t>
            </a:r>
          </a:p>
          <a:p>
            <a:pPr>
              <a:buNone/>
            </a:pPr>
            <a:r>
              <a:rPr lang="pl-PL" sz="1800" dirty="0">
                <a:latin typeface="Constantia" pitchFamily="18" charset="0"/>
              </a:rPr>
              <a:t>3)   wynikającym z przepisów prawa pracy i przepisów o zabezpieczeniu społecznym, obowiązujących w miejscu, w którym realizowane jest zamówienie;</a:t>
            </a:r>
          </a:p>
          <a:p>
            <a:pPr>
              <a:buNone/>
            </a:pPr>
            <a:r>
              <a:rPr lang="pl-PL" sz="1800" dirty="0">
                <a:latin typeface="Constantia" pitchFamily="18" charset="0"/>
              </a:rPr>
              <a:t>4)   wynikającym z przepisów prawa ochrony środowiska;</a:t>
            </a:r>
          </a:p>
          <a:p>
            <a:pPr>
              <a:buNone/>
            </a:pPr>
            <a:r>
              <a:rPr lang="pl-PL" sz="1800" dirty="0">
                <a:latin typeface="Constantia" pitchFamily="18" charset="0"/>
              </a:rPr>
              <a:t>5)   powierzenia wykonania części zamówienia podwykonawcy.</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a:bodyPr>
          <a:lstStyle/>
          <a:p>
            <a:pPr>
              <a:buNone/>
            </a:pPr>
            <a:r>
              <a:rPr lang="pl-PL" sz="1800" dirty="0">
                <a:latin typeface="Constantia" pitchFamily="18" charset="0"/>
              </a:rPr>
              <a:t> W przypadku gdy cena całkowita oferty jest niższa o co najmniej 30% od:</a:t>
            </a:r>
          </a:p>
          <a:p>
            <a:pPr>
              <a:buNone/>
            </a:pPr>
            <a:endParaRPr lang="pl-PL" sz="1800" dirty="0">
              <a:latin typeface="Constantia" pitchFamily="18" charset="0"/>
            </a:endParaRPr>
          </a:p>
          <a:p>
            <a:pPr>
              <a:buNone/>
            </a:pPr>
            <a:r>
              <a:rPr lang="pl-PL" sz="1800" dirty="0">
                <a:latin typeface="Constantia" pitchFamily="18" charset="0"/>
              </a:rPr>
              <a:t>1) wartości zamówienia powiększonej o należny podatek od towarów i usług, ustalonej przed wszczęciem postępowania zgodnie z art. 35 ust. 1 i 2 lub średniej arytmetycznej cen wszystkich złożonych ofert, zamawiający zwraca się o udzielenie wyjaśnień, o których mowa w ust. 1, chyba że rozbieżność wynika z okoliczności oczywistych, które nie wymagają wyjaśnienia;</a:t>
            </a:r>
          </a:p>
          <a:p>
            <a:pPr>
              <a:buNone/>
            </a:pPr>
            <a:endParaRPr lang="pl-PL" sz="1800" dirty="0">
              <a:latin typeface="Constantia" pitchFamily="18" charset="0"/>
            </a:endParaRPr>
          </a:p>
          <a:p>
            <a:pPr>
              <a:buNone/>
            </a:pPr>
            <a:r>
              <a:rPr lang="pl-PL" sz="1800" dirty="0">
                <a:latin typeface="Constantia" pitchFamily="18" charset="0"/>
              </a:rPr>
              <a:t>2) wartości zamówienia powiększonej o należny podatek od towarów i usług, zaktualizowanej z uwzględnieniem okoliczności, które nastąpiły po wszczęciu postępowania, w szczególności istotnej zmiany cen rynkowych, zamawiający może zwrócić się o udzielenie wyjaśnień, o których mowa w ust. 1.</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buNone/>
              <a:defRPr/>
            </a:pPr>
            <a:endParaRPr lang="pl-PL" sz="2000" dirty="0">
              <a:solidFill>
                <a:srgbClr val="000000"/>
              </a:solidFill>
              <a:latin typeface="Constantia" pitchFamily="18" charset="0"/>
            </a:endParaRPr>
          </a:p>
          <a:p>
            <a:pPr>
              <a:buNone/>
              <a:defRPr/>
            </a:pPr>
            <a:r>
              <a:rPr lang="pl-PL" sz="2000" b="1" dirty="0">
                <a:solidFill>
                  <a:srgbClr val="000000"/>
                </a:solidFill>
                <a:latin typeface="Constantia" pitchFamily="18" charset="0"/>
              </a:rPr>
              <a:t>Art. 89 ust. 1 pkt 6</a:t>
            </a:r>
          </a:p>
          <a:p>
            <a:pPr>
              <a:buNone/>
              <a:defRPr/>
            </a:pPr>
            <a:endParaRPr lang="pl-PL" sz="2000" dirty="0">
              <a:solidFill>
                <a:srgbClr val="000000"/>
              </a:solidFill>
              <a:latin typeface="Constantia" pitchFamily="18" charset="0"/>
            </a:endParaRPr>
          </a:p>
          <a:p>
            <a:pPr>
              <a:buNone/>
              <a:defRPr/>
            </a:pPr>
            <a:r>
              <a:rPr lang="pl-PL" sz="2000" dirty="0">
                <a:solidFill>
                  <a:srgbClr val="C00000"/>
                </a:solidFill>
                <a:latin typeface="Constantia" pitchFamily="18" charset="0"/>
              </a:rPr>
              <a:t> Zamawiający odrzuca ofertę zawierająca błędy w obliczeniu ceny</a:t>
            </a:r>
          </a:p>
          <a:p>
            <a:pPr>
              <a:buNone/>
              <a:defRPr/>
            </a:pPr>
            <a:endParaRPr lang="pl-PL" sz="2000" dirty="0">
              <a:solidFill>
                <a:srgbClr val="000000"/>
              </a:solidFill>
              <a:latin typeface="Constantia" pitchFamily="18" charset="0"/>
            </a:endParaRPr>
          </a:p>
          <a:p>
            <a:pPr>
              <a:buNone/>
              <a:defRPr/>
            </a:pPr>
            <a:r>
              <a:rPr lang="pl-PL" sz="2000" b="1" dirty="0">
                <a:solidFill>
                  <a:srgbClr val="000000"/>
                </a:solidFill>
                <a:latin typeface="Constantia" pitchFamily="18" charset="0"/>
              </a:rPr>
              <a:t>Np. </a:t>
            </a:r>
            <a:r>
              <a:rPr lang="pl-PL" sz="2000" dirty="0">
                <a:solidFill>
                  <a:srgbClr val="000000"/>
                </a:solidFill>
                <a:latin typeface="Constantia" pitchFamily="18" charset="0"/>
              </a:rPr>
              <a:t>nieprawidłowa stawka podatku VAT</a:t>
            </a:r>
          </a:p>
          <a:p>
            <a:pPr>
              <a:buNone/>
              <a:defRPr/>
            </a:pPr>
            <a:endParaRPr lang="pl-PL" sz="2000" b="1" dirty="0">
              <a:solidFill>
                <a:srgbClr val="000000"/>
              </a:solidFill>
              <a:latin typeface="Constantia" pitchFamily="18" charset="0"/>
            </a:endParaRPr>
          </a:p>
          <a:p>
            <a:pPr marL="0" indent="0">
              <a:buNone/>
              <a:defRPr/>
            </a:pPr>
            <a:r>
              <a:rPr lang="pl-PL" sz="2000" dirty="0">
                <a:solidFill>
                  <a:srgbClr val="000000"/>
                </a:solidFill>
                <a:latin typeface="Constantia" pitchFamily="18" charset="0"/>
              </a:rPr>
              <a:t>Uchwała  Sądu Najwyższego z dnia 20 października 2011 r. III </a:t>
            </a:r>
            <a:r>
              <a:rPr lang="pl-PL" sz="2000" dirty="0" err="1">
                <a:solidFill>
                  <a:srgbClr val="000000"/>
                </a:solidFill>
                <a:latin typeface="Constantia" pitchFamily="18" charset="0"/>
              </a:rPr>
              <a:t>CZP</a:t>
            </a:r>
            <a:r>
              <a:rPr lang="pl-PL" sz="2000" dirty="0">
                <a:solidFill>
                  <a:srgbClr val="000000"/>
                </a:solidFill>
                <a:latin typeface="Constantia" pitchFamily="18" charset="0"/>
              </a:rPr>
              <a:t> 53/11 (0kreślenie  w ofercie ceny brutto z uwzględnieniem nieprawidłowej stawki podatku VAT stanowi błąd w obliczeniu ceny, jeżeli brak jest ustawowych przesłanek wystąpienia omyłki ).</a:t>
            </a:r>
          </a:p>
          <a:p>
            <a:pPr marL="0" indent="0">
              <a:buNone/>
              <a:defRPr/>
            </a:pPr>
            <a:endParaRPr lang="pl-PL" sz="2000" dirty="0">
              <a:solidFill>
                <a:srgbClr val="000000"/>
              </a:solidFill>
              <a:latin typeface="Constantia" pitchFamily="18" charset="0"/>
            </a:endParaRPr>
          </a:p>
          <a:p>
            <a:pPr>
              <a:buNone/>
              <a:defRPr/>
            </a:pPr>
            <a:r>
              <a:rPr lang="pl-PL" sz="1800" dirty="0">
                <a:solidFill>
                  <a:srgbClr val="000000"/>
                </a:solidFill>
                <a:latin typeface="Constantia" pitchFamily="18" charset="0"/>
              </a:rPr>
              <a:t>	Jeżeli zamawiający wskazał w </a:t>
            </a:r>
            <a:r>
              <a:rPr lang="pl-PL" sz="1800" dirty="0" err="1">
                <a:solidFill>
                  <a:srgbClr val="000000"/>
                </a:solidFill>
                <a:latin typeface="Constantia" pitchFamily="18" charset="0"/>
              </a:rPr>
              <a:t>SIWZ</a:t>
            </a:r>
            <a:r>
              <a:rPr lang="pl-PL" sz="1800" dirty="0">
                <a:solidFill>
                  <a:srgbClr val="000000"/>
                </a:solidFill>
                <a:latin typeface="Constantia" pitchFamily="18" charset="0"/>
              </a:rPr>
              <a:t> stawkę VAT a stawka oferowana jest  odmienna, należy  poprawić ofertę na podstawie art. 87 ust. 2 pkt 3 pzp</a:t>
            </a:r>
          </a:p>
          <a:p>
            <a:pPr>
              <a:buNone/>
              <a:defRPr/>
            </a:pPr>
            <a:endParaRPr lang="pl-PL" sz="1800" dirty="0">
              <a:solidFill>
                <a:srgbClr val="000000"/>
              </a:solidFill>
              <a:latin typeface="Constantia" pitchFamily="18" charset="0"/>
            </a:endParaRPr>
          </a:p>
          <a:p>
            <a:pPr>
              <a:buNone/>
              <a:defRPr/>
            </a:pPr>
            <a:r>
              <a:rPr lang="pl-PL" sz="1800" dirty="0">
                <a:solidFill>
                  <a:srgbClr val="000000"/>
                </a:solidFill>
                <a:latin typeface="Constantia" pitchFamily="18" charset="0"/>
              </a:rPr>
              <a:t>	Jeżeli zamawiający nie wskazał w </a:t>
            </a:r>
            <a:r>
              <a:rPr lang="pl-PL" sz="1800" dirty="0" err="1">
                <a:solidFill>
                  <a:srgbClr val="000000"/>
                </a:solidFill>
                <a:latin typeface="Constantia" pitchFamily="18" charset="0"/>
              </a:rPr>
              <a:t>SIWZ</a:t>
            </a:r>
            <a:r>
              <a:rPr lang="pl-PL" sz="1800" dirty="0">
                <a:solidFill>
                  <a:srgbClr val="000000"/>
                </a:solidFill>
                <a:latin typeface="Constantia" pitchFamily="18" charset="0"/>
              </a:rPr>
              <a:t> stawki VAT, a stawka oferowana jest  odmienna, należy  odrzucić ofertę na podstawie art. 89 ust. 1 pkt 6 pzp. Dla oceny błędu w obliczeniu ceny nie ma znaczenia stopień zawinienia wykonawcy (błąd obiektywny).</a:t>
            </a:r>
          </a:p>
          <a:p>
            <a:pPr marL="0" indent="0">
              <a:buNone/>
              <a:defRPr/>
            </a:pPr>
            <a:endParaRPr lang="pl-PL" sz="2000" dirty="0">
              <a:solidFill>
                <a:srgbClr val="000000"/>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
        <p:nvSpPr>
          <p:cNvPr id="4" name="Rectangle 2">
            <a:extLst>
              <a:ext uri="{FF2B5EF4-FFF2-40B4-BE49-F238E27FC236}">
                <a16:creationId xmlns:a16="http://schemas.microsoft.com/office/drawing/2014/main" id="{0880248A-B65C-46B9-932F-93D9BAEE18BD}"/>
              </a:ext>
            </a:extLst>
          </p:cNvPr>
          <p:cNvSpPr>
            <a:spLocks noGrp="1" noChangeArrowheads="1"/>
          </p:cNvSpPr>
          <p:nvPr>
            <p:ph idx="1"/>
          </p:nvPr>
        </p:nvSpPr>
        <p:spPr bwMode="auto">
          <a:xfrm>
            <a:off x="539552" y="1562886"/>
            <a:ext cx="7848872" cy="45243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gn="just">
              <a:buNone/>
            </a:pPr>
            <a:r>
              <a:rPr lang="pl-PL" altLang="pl-PL" sz="1600" b="1" dirty="0">
                <a:cs typeface="Arial" panose="020B0604020202020204" pitchFamily="34" charset="0"/>
              </a:rPr>
              <a:t>KIO 489/14</a:t>
            </a:r>
          </a:p>
          <a:p>
            <a:pPr marL="0" lvl="0" indent="0" algn="just">
              <a:buNone/>
            </a:pPr>
            <a:r>
              <a:rPr lang="pl-PL" altLang="pl-PL" sz="1600" dirty="0">
                <a:cs typeface="Arial" panose="020B0604020202020204" pitchFamily="34" charset="0"/>
              </a:rPr>
              <a:t> Izba podziela pogląd wyrażony w uzasadnieniu wyroku Izby z 6 listopada 2012 r. (sygn. akt KIO 2294/12), że w ratio legis art. 89 ust. 1 pkt 6 </a:t>
            </a:r>
            <a:r>
              <a:rPr lang="pl-PL" altLang="pl-PL" sz="1600" dirty="0" err="1">
                <a:cs typeface="Arial" panose="020B0604020202020204" pitchFamily="34" charset="0"/>
              </a:rPr>
              <a:t>Pzp</a:t>
            </a:r>
            <a:r>
              <a:rPr lang="pl-PL" altLang="pl-PL" sz="1600" dirty="0">
                <a:cs typeface="Arial" panose="020B0604020202020204" pitchFamily="34" charset="0"/>
              </a:rPr>
              <a:t> nie mieści się odrzucenie oferty, w sytuacji przyjęcia podstawowej stawki podatku VAT, nawet jeśli zastosowanie mogłaby </a:t>
            </a:r>
            <a:r>
              <a:rPr lang="pl-PL" altLang="pl-PL" sz="1600" dirty="0" err="1">
                <a:cs typeface="Arial" panose="020B0604020202020204" pitchFamily="34" charset="0"/>
              </a:rPr>
              <a:t>znaleźćstawka</a:t>
            </a:r>
            <a:r>
              <a:rPr lang="pl-PL" altLang="pl-PL" sz="1600" dirty="0">
                <a:cs typeface="Arial" panose="020B0604020202020204" pitchFamily="34" charset="0"/>
              </a:rPr>
              <a:t> preferencyjna. Nieracjonalne byłoby przyjęcie, że oferta, w której cenie mieści się podstawowa stawka podatkowa, a która mimo tego jest najkorzystniejsza, podlega odrzuceniu na podstawie art. 89 ust. 1 pkt 6 </a:t>
            </a:r>
            <a:r>
              <a:rPr lang="pl-PL" altLang="pl-PL" sz="1600" dirty="0" err="1">
                <a:cs typeface="Arial" panose="020B0604020202020204" pitchFamily="34" charset="0"/>
              </a:rPr>
              <a:t>Pzp</a:t>
            </a:r>
            <a:r>
              <a:rPr lang="pl-PL" altLang="pl-PL" sz="1600" dirty="0">
                <a:cs typeface="Arial" panose="020B0604020202020204" pitchFamily="34" charset="0"/>
              </a:rPr>
              <a:t>, a skutkiem tego zamówienie uzyskuje wykonawca, który złożył ofertę mniej korzystną. Pogląd przeciwny jest nie do pogodzenia z zasadami wyrażonymi w art. 44 ust. 3 pkt 1a ustawy o finansach publicznych (Dz.U. z 2013 r., poz. 885), zgodnie z którym wydatki publiczne powinny być dokonywane w sposób celowy i oszczędny, z zachowaniem zasady uzyskiwania najlepszych efektów z danych nakładów. </a:t>
            </a:r>
          </a:p>
          <a:p>
            <a:pPr marL="0" lvl="0" indent="0" algn="just">
              <a:buNone/>
            </a:pPr>
            <a:r>
              <a:rPr lang="pl-PL" altLang="pl-PL" sz="1600" b="1" dirty="0">
                <a:cs typeface="Arial" panose="020B0604020202020204" pitchFamily="34" charset="0"/>
              </a:rPr>
              <a:t>KIO 2831/15</a:t>
            </a:r>
          </a:p>
          <a:p>
            <a:pPr marL="0" lvl="0" indent="0" algn="just">
              <a:buNone/>
            </a:pPr>
            <a:r>
              <a:rPr lang="pl-PL" altLang="pl-PL" sz="1600" dirty="0">
                <a:cs typeface="Arial" panose="020B0604020202020204" pitchFamily="34" charset="0"/>
              </a:rPr>
              <a:t>Ponadto Izba przychyla się do argumentacji odwołującego w tym zakresie, że celem postępowania jest wybór najkorzystniejszej oferty. Natomiast oferta odwołującego jest ofertą najkorzystniejszą pomimo zastosowania stawki podatku podstawowego to jest 23 procent a nie 8 procent.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pl-PL" altLang="pl-PL" sz="1600" i="0" u="none" strike="noStrike" cap="none" normalizeH="0" baseline="0" dirty="0">
              <a:ln>
                <a:noFill/>
              </a:ln>
              <a:effectLst/>
            </a:endParaRPr>
          </a:p>
        </p:txBody>
      </p:sp>
    </p:spTree>
    <p:extLst>
      <p:ext uri="{BB962C8B-B14F-4D97-AF65-F5344CB8AC3E}">
        <p14:creationId xmlns:p14="http://schemas.microsoft.com/office/powerpoint/2010/main" val="40213405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
        <p:nvSpPr>
          <p:cNvPr id="4" name="Rectangle 2">
            <a:extLst>
              <a:ext uri="{FF2B5EF4-FFF2-40B4-BE49-F238E27FC236}">
                <a16:creationId xmlns:a16="http://schemas.microsoft.com/office/drawing/2014/main" id="{0880248A-B65C-46B9-932F-93D9BAEE18BD}"/>
              </a:ext>
            </a:extLst>
          </p:cNvPr>
          <p:cNvSpPr>
            <a:spLocks noGrp="1" noChangeArrowheads="1"/>
          </p:cNvSpPr>
          <p:nvPr>
            <p:ph idx="1"/>
          </p:nvPr>
        </p:nvSpPr>
        <p:spPr bwMode="auto">
          <a:xfrm>
            <a:off x="539552" y="1932217"/>
            <a:ext cx="7848872"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gn="just">
              <a:buNone/>
            </a:pPr>
            <a:r>
              <a:rPr lang="pl-PL" altLang="pl-PL" sz="1600" b="1" dirty="0">
                <a:cs typeface="Arial" panose="020B0604020202020204" pitchFamily="34" charset="0"/>
              </a:rPr>
              <a:t>KIO 1671/17</a:t>
            </a:r>
          </a:p>
          <a:p>
            <a:pPr marL="0" lvl="0" indent="0" algn="just">
              <a:buNone/>
            </a:pPr>
            <a:r>
              <a:rPr lang="pl-PL" altLang="pl-PL" sz="1600" dirty="0">
                <a:cs typeface="Arial" panose="020B0604020202020204" pitchFamily="34" charset="0"/>
              </a:rPr>
              <a:t>Odwołujący przyjął dla tej usługi podstawową stawkę podatku VAT (23%), a więc stawkę najwyższą. Oznacza to, że w przypadku istnienia wątpliwości co do zastosowania stawki podatku VAT do tej usługi, przyjęta przez Odwołującego stawka podatku nie daje mu przewagi cenowej nad ofertami innych wykonawców. </a:t>
            </a:r>
          </a:p>
          <a:p>
            <a:pPr marL="0" lvl="0" indent="0" algn="just">
              <a:buNone/>
            </a:pPr>
            <a:r>
              <a:rPr lang="pl-PL" altLang="pl-PL" sz="1600" b="1" dirty="0">
                <a:cs typeface="Arial" panose="020B0604020202020204" pitchFamily="34" charset="0"/>
              </a:rPr>
              <a:t>KIO 1299/18</a:t>
            </a:r>
            <a:endParaRPr lang="pl-PL" altLang="pl-PL" sz="1600" b="1" dirty="0"/>
          </a:p>
          <a:p>
            <a:pPr marL="0" lvl="0" indent="0" algn="just">
              <a:buNone/>
            </a:pPr>
            <a:r>
              <a:rPr lang="pl-PL" altLang="pl-PL" sz="1600" dirty="0">
                <a:cs typeface="Arial" panose="020B0604020202020204" pitchFamily="34" charset="0"/>
              </a:rPr>
              <a:t>Skoro stawka podatku VAT w wysokości 23% jest stawką podstawową, to w razie istnienia wątpliwości co do możliwości </a:t>
            </a:r>
            <a:r>
              <a:rPr lang="pl-PL" altLang="pl-PL" sz="1600" dirty="0" err="1">
                <a:cs typeface="Arial" panose="020B0604020202020204" pitchFamily="34" charset="0"/>
              </a:rPr>
              <a:t>zastosowaniastawki</a:t>
            </a:r>
            <a:r>
              <a:rPr lang="pl-PL" altLang="pl-PL" sz="1600" dirty="0">
                <a:cs typeface="Arial" panose="020B0604020202020204" pitchFamily="34" charset="0"/>
              </a:rPr>
              <a:t> preferencyjnej, zastosowanie stawki podstawowej należy uznać za w pełni uzasadnione. Korzystanie ze stawek preferencyjnych jest uprawnieniem, a nie obowiązkiem podatników. W związku z tym nie można podatnikowi, w szczególności w sytuacjach, w których mogą zachodzić wątpliwości, co do oceny prawnopodatkowej konkretnego zdarzenia gospodarczego, odebrać prawa do </a:t>
            </a:r>
            <a:r>
              <a:rPr lang="pl-PL" altLang="pl-PL" sz="1600" dirty="0" err="1">
                <a:cs typeface="Arial" panose="020B0604020202020204" pitchFamily="34" charset="0"/>
              </a:rPr>
              <a:t>zastosowaniastawki</a:t>
            </a:r>
            <a:r>
              <a:rPr lang="pl-PL" altLang="pl-PL" sz="1600" dirty="0">
                <a:cs typeface="Arial" panose="020B0604020202020204" pitchFamily="34" charset="0"/>
              </a:rPr>
              <a:t> podstawowej (por. m.in. wyrok KIO z dnia 24 marca 2016 r. sygn. akt KIO 349/16).   </a:t>
            </a:r>
            <a:endParaRPr lang="pl-PL" altLang="pl-PL" sz="1600" dirty="0"/>
          </a:p>
        </p:txBody>
      </p:sp>
    </p:spTree>
    <p:extLst>
      <p:ext uri="{BB962C8B-B14F-4D97-AF65-F5344CB8AC3E}">
        <p14:creationId xmlns:p14="http://schemas.microsoft.com/office/powerpoint/2010/main" val="6560882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120000"/>
              </a:lnSpc>
              <a:buNone/>
            </a:pPr>
            <a:r>
              <a:rPr lang="pl-PL" sz="1800" b="1" dirty="0">
                <a:solidFill>
                  <a:schemeClr val="tx1"/>
                </a:solidFill>
                <a:latin typeface="Constantia" pitchFamily="18" charset="0"/>
              </a:rPr>
              <a:t>Art. 89 ust. 1 pkt 7a</a:t>
            </a:r>
          </a:p>
          <a:p>
            <a:pPr>
              <a:lnSpc>
                <a:spcPct val="120000"/>
              </a:lnSpc>
              <a:buNone/>
            </a:pPr>
            <a:r>
              <a:rPr lang="pl-PL" altLang="pl-PL" sz="1800" dirty="0">
                <a:solidFill>
                  <a:srgbClr val="FF0000"/>
                </a:solidFill>
                <a:latin typeface="Constantia" pitchFamily="18" charset="0"/>
              </a:rPr>
              <a:t>	Zamawiający odrzuca ofertę jeżeli wykonawca nie przedłuży terminu związania ofertą </a:t>
            </a:r>
            <a:r>
              <a:rPr lang="pl-PL" altLang="pl-PL" sz="1800" b="1" dirty="0">
                <a:solidFill>
                  <a:srgbClr val="FF0000"/>
                </a:solidFill>
                <a:latin typeface="Constantia" pitchFamily="18" charset="0"/>
              </a:rPr>
              <a:t>na wezwanie zamawiającego </a:t>
            </a:r>
          </a:p>
          <a:p>
            <a:pPr>
              <a:buNone/>
            </a:pPr>
            <a:endParaRPr lang="pl-PL" sz="1800" dirty="0">
              <a:latin typeface="Constantia" pitchFamily="18" charset="0"/>
            </a:endParaRPr>
          </a:p>
          <a:p>
            <a:pPr>
              <a:buNone/>
            </a:pPr>
            <a:r>
              <a:rPr lang="pl-PL" sz="1800" dirty="0">
                <a:latin typeface="Constantia" pitchFamily="18" charset="0"/>
              </a:rPr>
              <a:t>	Przedłużenie terminu związania ofertą jest dopuszczalne tylko z jednoczesnym przedłużeniem okresu ważności wadium albo, jeżeli nie jest to możliwe, z wniesieniem nowego wadium na przedłużony okres związania ofertą. </a:t>
            </a:r>
          </a:p>
          <a:p>
            <a:pPr>
              <a:buNone/>
            </a:pPr>
            <a:r>
              <a:rPr lang="pl-PL" sz="1800" dirty="0">
                <a:latin typeface="Constantia" pitchFamily="18" charset="0"/>
              </a:rPr>
              <a:t>	Jeżeli przedłużenie terminu związania ofertą dokonywane jest po wyborze oferty najkorzystniejszej, obowiązek wniesienia nowego wadium lub jego przedłużenia dotyczy jedynie wykonawcy, którego oferta została wybrana jako najkorzystniejsza.</a:t>
            </a:r>
          </a:p>
          <a:p>
            <a:pPr>
              <a:buNone/>
            </a:pPr>
            <a:r>
              <a:rPr lang="pl-PL" sz="1600" dirty="0"/>
              <a:t>	W Wyroku z dnia 2018-02-12, KIO 153/18, Krajowa Izba Odwoławcza potwierdziła, że w oparciu o </a:t>
            </a:r>
            <a:r>
              <a:rPr lang="pl-PL" sz="1600" dirty="0">
                <a:hlinkClick r:id="rId3"/>
              </a:rPr>
              <a:t>art. 89 ust. 1 pkt 7a </a:t>
            </a:r>
            <a:r>
              <a:rPr lang="pl-PL" sz="1600" dirty="0" err="1">
                <a:hlinkClick r:id="rId3"/>
              </a:rPr>
              <a:t>Pzp</a:t>
            </a:r>
            <a:r>
              <a:rPr lang="pl-PL" sz="1600" dirty="0"/>
              <a:t> odrzucenie oferty może nastąpić tylko i wyłącznie w sytuacji, w której wykonawca nie wyraził zgody na przedłużenie terminu związania ofertą na wezwanie kierowane w trybie </a:t>
            </a:r>
            <a:r>
              <a:rPr lang="pl-PL" sz="1600" dirty="0">
                <a:hlinkClick r:id="rId3"/>
              </a:rPr>
              <a:t>art. 85 ust. 2 </a:t>
            </a:r>
            <a:r>
              <a:rPr lang="pl-PL" sz="1600" dirty="0" err="1">
                <a:hlinkClick r:id="rId3"/>
              </a:rPr>
              <a:t>Pzp</a:t>
            </a:r>
            <a:r>
              <a:rPr lang="pl-PL" sz="1600" dirty="0"/>
              <a:t>. </a:t>
            </a:r>
            <a:r>
              <a:rPr lang="pl-PL" sz="1600" b="1" dirty="0"/>
              <a:t>Odrzucenie oferty jest niedopuszczalne, w sytuacji, w której wykonawca nie dokona "</a:t>
            </a:r>
            <a:r>
              <a:rPr lang="pl-PL" sz="1600" b="1" dirty="0" err="1"/>
              <a:t>samoprzedłużenia</a:t>
            </a:r>
            <a:r>
              <a:rPr lang="pl-PL" sz="1600" b="1" dirty="0"/>
              <a:t>" terminu związania ofertą.</a:t>
            </a:r>
            <a:r>
              <a:rPr lang="pl-PL" sz="1800" dirty="0">
                <a:latin typeface="Constantia" pitchFamily="18" charset="0"/>
              </a:rPr>
              <a:t/>
            </a:r>
            <a:br>
              <a:rPr lang="pl-PL" sz="1800" dirty="0">
                <a:latin typeface="Constantia" pitchFamily="18" charset="0"/>
              </a:rPr>
            </a:br>
            <a:endParaRPr lang="pl-PL" sz="1800" dirty="0">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extLst>
      <p:ext uri="{BB962C8B-B14F-4D97-AF65-F5344CB8AC3E}">
        <p14:creationId xmlns:p14="http://schemas.microsoft.com/office/powerpoint/2010/main" val="2709974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Box 2">
            <a:extLst>
              <a:ext uri="{FF2B5EF4-FFF2-40B4-BE49-F238E27FC236}">
                <a16:creationId xmlns:a16="http://schemas.microsoft.com/office/drawing/2014/main" id="{223FCACF-3861-4073-8FF0-5D9801EADDC3}"/>
              </a:ext>
            </a:extLst>
          </p:cNvPr>
          <p:cNvSpPr txBox="1">
            <a:spLocks noChangeArrowheads="1"/>
          </p:cNvSpPr>
          <p:nvPr/>
        </p:nvSpPr>
        <p:spPr bwMode="auto">
          <a:xfrm>
            <a:off x="1116013" y="1700213"/>
            <a:ext cx="7272337"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just">
              <a:buNone/>
            </a:pPr>
            <a:r>
              <a:rPr lang="pl-PL" altLang="pl-PL" sz="1800" dirty="0"/>
              <a:t>„Z przepisu art. 91 ust. 2a </a:t>
            </a:r>
            <a:r>
              <a:rPr lang="pl-PL" altLang="pl-PL" sz="1800" dirty="0" err="1"/>
              <a:t>p.z.p</a:t>
            </a:r>
            <a:r>
              <a:rPr lang="pl-PL" altLang="pl-PL" sz="1800" dirty="0"/>
              <a:t>. wynika, że intencją ustawodawcy było zagwarantowanie przez zamawiającego określonej jakości przedmiotu zamówienia poprzez jego opis i uwzględnienie w nim jakości dzięki opisaniu wszystkich istotnych parametrów/standardów przedmiotu świadczenia. Tym samym Zamawiający nadal jest uprawniony do ustalenia kryteriów, które pozwolą na wybranie oferty spełniającej w najwyższym stopniu jego uzasadnione potrzeby. Jednocześnie zmiana przepisu 91 ust. 2a </a:t>
            </a:r>
            <a:r>
              <a:rPr lang="pl-PL" altLang="pl-PL" sz="1800" dirty="0" err="1"/>
              <a:t>p.z.p</a:t>
            </a:r>
            <a:r>
              <a:rPr lang="pl-PL" altLang="pl-PL" sz="1800" dirty="0"/>
              <a:t>. spowodowała, że odpadła podstawa do poszukiwania obiektywnych «standardów jakościowych» i w tej chwili to zamawiający określa «istotne» dla niego samego poziomy jakości, zamieszczając w protokole i samym </a:t>
            </a:r>
            <a:r>
              <a:rPr lang="pl-PL" altLang="pl-PL" sz="1800" dirty="0" err="1"/>
              <a:t>opz</a:t>
            </a:r>
            <a:r>
              <a:rPr lang="pl-PL" altLang="pl-PL" sz="1800" dirty="0"/>
              <a:t> elementy, które uznaje za konieczne. </a:t>
            </a:r>
            <a:r>
              <a:rPr lang="pl-PL" altLang="pl-PL" sz="1800" b="1" dirty="0"/>
              <a:t>Nastąpiło więc przeniesienie akcentu z obiektywnego określania kryteriów na podejście subiektywne, zachowujące zasady prowadzenia postępowania o udzielenie zamówienia publicznego zgodnie z przepisami ustawy z 2004 r. – Prawo zamówień publicznych</a:t>
            </a:r>
            <a:r>
              <a:rPr lang="pl-PL" altLang="pl-PL" sz="1800" dirty="0"/>
              <a:t>”.</a:t>
            </a:r>
          </a:p>
          <a:p>
            <a:pPr marL="0" indent="0">
              <a:buNone/>
            </a:pPr>
            <a:r>
              <a:rPr lang="pl-PL" altLang="pl-PL" sz="2000" b="1" dirty="0"/>
              <a:t>KIO 91/18</a:t>
            </a:r>
          </a:p>
        </p:txBody>
      </p:sp>
      <p:sp>
        <p:nvSpPr>
          <p:cNvPr id="80899" name="TextBox 4">
            <a:extLst>
              <a:ext uri="{FF2B5EF4-FFF2-40B4-BE49-F238E27FC236}">
                <a16:creationId xmlns:a16="http://schemas.microsoft.com/office/drawing/2014/main" id="{46EE0DD7-565C-466D-9A53-2CBA97403737}"/>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extLst>
      <p:ext uri="{BB962C8B-B14F-4D97-AF65-F5344CB8AC3E}">
        <p14:creationId xmlns:p14="http://schemas.microsoft.com/office/powerpoint/2010/main" val="17182142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120000"/>
              </a:lnSpc>
              <a:buNone/>
            </a:pPr>
            <a:r>
              <a:rPr lang="pl-PL" sz="1800" b="1" dirty="0">
                <a:solidFill>
                  <a:srgbClr val="000000"/>
                </a:solidFill>
                <a:latin typeface="Constantia" pitchFamily="18" charset="0"/>
              </a:rPr>
              <a:t>Art. 89 ust. 1 pkt 7b</a:t>
            </a:r>
          </a:p>
          <a:p>
            <a:pPr>
              <a:lnSpc>
                <a:spcPct val="120000"/>
              </a:lnSpc>
              <a:buNone/>
            </a:pPr>
            <a:r>
              <a:rPr lang="pl-PL" altLang="pl-PL" sz="1800" dirty="0">
                <a:solidFill>
                  <a:schemeClr val="tx1"/>
                </a:solidFill>
                <a:latin typeface="Constantia" pitchFamily="18" charset="0"/>
              </a:rPr>
              <a:t>	</a:t>
            </a:r>
            <a:r>
              <a:rPr lang="pl-PL" altLang="pl-PL" sz="1800" dirty="0">
                <a:solidFill>
                  <a:srgbClr val="FF0000"/>
                </a:solidFill>
                <a:latin typeface="Constantia" pitchFamily="18" charset="0"/>
              </a:rPr>
              <a:t>Zamawiający odrzuca ofertę jeżeli </a:t>
            </a:r>
            <a:r>
              <a:rPr lang="pl-PL" sz="1800" dirty="0">
                <a:solidFill>
                  <a:srgbClr val="FF0000"/>
                </a:solidFill>
                <a:latin typeface="Constantia" pitchFamily="18" charset="0"/>
              </a:rPr>
              <a:t>wadium nie zostało wniesione lub zostało wniesione w sposób nieprawidłowy, jeżeli zamawiający żądał wniesienia wadium</a:t>
            </a:r>
            <a:endParaRPr lang="pl-PL" altLang="pl-PL" sz="1800" dirty="0">
              <a:solidFill>
                <a:srgbClr val="FF0000"/>
              </a:solidFill>
              <a:latin typeface="Constantia" pitchFamily="18" charset="0"/>
            </a:endParaRPr>
          </a:p>
          <a:p>
            <a:pPr>
              <a:lnSpc>
                <a:spcPct val="120000"/>
              </a:lnSpc>
              <a:buNone/>
            </a:pPr>
            <a:endParaRPr lang="pl-PL" altLang="pl-PL" sz="1800" dirty="0">
              <a:solidFill>
                <a:schemeClr val="tx1"/>
              </a:solidFill>
              <a:latin typeface="Constantia" pitchFamily="18" charset="0"/>
            </a:endParaRPr>
          </a:p>
          <a:p>
            <a:pPr>
              <a:lnSpc>
                <a:spcPct val="120000"/>
              </a:lnSpc>
              <a:buNone/>
            </a:pPr>
            <a:r>
              <a:rPr lang="pl-PL" altLang="pl-PL" sz="1800" dirty="0">
                <a:solidFill>
                  <a:schemeClr val="tx1"/>
                </a:solidFill>
                <a:latin typeface="Constantia" pitchFamily="18" charset="0"/>
              </a:rPr>
              <a:t>Art. 45 PZP</a:t>
            </a:r>
          </a:p>
          <a:p>
            <a:pPr>
              <a:lnSpc>
                <a:spcPct val="120000"/>
              </a:lnSpc>
              <a:buNone/>
            </a:pPr>
            <a:r>
              <a:rPr lang="pl-PL" altLang="pl-PL" sz="1800" dirty="0">
                <a:solidFill>
                  <a:schemeClr val="tx1"/>
                </a:solidFill>
                <a:latin typeface="Constantia" pitchFamily="18" charset="0"/>
              </a:rPr>
              <a:t>	Zamawiający żąda od wykonawców wniesienia wadium, jeżeli wartość zamówienia jest równa lub przekracza kwoty określone w przepisach wydanych na podstawie art. 11 ust. 8. Jeżeli wartość zamówienia jest mniejsza niż kwoty określone w przepisach wydanych na podstawie art. 11 ust. 8, zamawiający może żądać od wykonawców wniesienia wadium.</a:t>
            </a:r>
            <a:br>
              <a:rPr lang="pl-PL" altLang="pl-PL" sz="1800" dirty="0">
                <a:solidFill>
                  <a:schemeClr val="tx1"/>
                </a:solidFill>
                <a:latin typeface="Constantia" pitchFamily="18" charset="0"/>
              </a:rPr>
            </a:br>
            <a:r>
              <a:rPr lang="pl-PL" altLang="pl-PL" sz="1800" dirty="0">
                <a:solidFill>
                  <a:schemeClr val="tx1"/>
                </a:solidFill>
                <a:latin typeface="Constantia" pitchFamily="18" charset="0"/>
              </a:rPr>
              <a:t>Wadium wnosi się przed upływem terminu składania ofert. Zamawiający określa kwotę wadium w wysokości nie większej niż 3 % wartości zamówienia.</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80000"/>
              </a:lnSpc>
              <a:buNone/>
            </a:pPr>
            <a:r>
              <a:rPr lang="pl-PL" altLang="pl-PL" sz="1800" dirty="0">
                <a:solidFill>
                  <a:schemeClr val="tx1"/>
                </a:solidFill>
                <a:latin typeface="Constantia" pitchFamily="18" charset="0"/>
              </a:rPr>
              <a:t>Wadium może być wnoszone w jednej lub kilku następujących formach:</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1) pieniądzu;</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2) poręczeniach bankowych lub poręczeniach spółdzielczej kasy oszczędnościowo-kredytowej, z tym że poręczenie kasy jest zawsze poręczeniem pieniężnym;</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3) gwarancjach bankowych;</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4) gwarancjach ubezpieczeniowych;</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5) poręczeniach udzielanych przez podmioty, o których mowa w art. 6b ust. 5 pkt 2 ustawy z dnia 9 listopada 2000 r. o utworzeniu Polskiej Agencji Rozwoju Przedsiębiorczości (Dz. U. z 2007 r. Nr 42, poz. 275, z 2008 r. Nr 116, poz. 730 i 732 i Nr 227, poz. 1505 oraz z 2010 r. Nr 96, poz. 620).</a:t>
            </a:r>
            <a:br>
              <a:rPr lang="pl-PL" altLang="pl-PL" sz="1800" dirty="0">
                <a:solidFill>
                  <a:schemeClr val="tx1"/>
                </a:solidFill>
                <a:latin typeface="Constantia" pitchFamily="18" charset="0"/>
              </a:rPr>
            </a:br>
            <a:endParaRPr lang="pl-PL" altLang="pl-PL" sz="1800" dirty="0">
              <a:solidFill>
                <a:schemeClr val="tx1"/>
              </a:solidFill>
              <a:latin typeface="Constantia" pitchFamily="18" charset="0"/>
            </a:endParaRPr>
          </a:p>
          <a:p>
            <a:pPr>
              <a:lnSpc>
                <a:spcPct val="80000"/>
              </a:lnSpc>
              <a:buNone/>
            </a:pPr>
            <a:r>
              <a:rPr lang="pl-PL" altLang="pl-PL" sz="1800" dirty="0">
                <a:solidFill>
                  <a:schemeClr val="tx1"/>
                </a:solidFill>
                <a:latin typeface="Constantia" pitchFamily="18" charset="0"/>
              </a:rPr>
              <a:t>	Wadium wnoszone w pieniądzu wpłaca się przelewem na rachunek bankowy wskazany przez zamawiającego. Wadium wniesione w pieniądzu zamawiający przechowuje na rachunku bankowym.</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80000"/>
              </a:lnSpc>
              <a:buNone/>
            </a:pPr>
            <a:r>
              <a:rPr lang="pl-PL" altLang="pl-PL" sz="1800" u="sng" dirty="0">
                <a:solidFill>
                  <a:schemeClr val="tx1"/>
                </a:solidFill>
                <a:latin typeface="Constantia" pitchFamily="18" charset="0"/>
              </a:rPr>
              <a:t>Wyrok KIO 348/11</a:t>
            </a:r>
            <a:endParaRPr lang="pl-PL" altLang="pl-PL" sz="1800" dirty="0">
              <a:solidFill>
                <a:schemeClr val="tx1"/>
              </a:solidFill>
              <a:latin typeface="Constantia" pitchFamily="18" charset="0"/>
            </a:endParaRPr>
          </a:p>
          <a:p>
            <a:pPr algn="just">
              <a:lnSpc>
                <a:spcPct val="80000"/>
              </a:lnSpc>
            </a:pPr>
            <a:r>
              <a:rPr lang="pl-PL" altLang="pl-PL" sz="1800" dirty="0">
                <a:solidFill>
                  <a:schemeClr val="tx1"/>
                </a:solidFill>
                <a:latin typeface="Constantia" pitchFamily="18" charset="0"/>
              </a:rPr>
              <a:t>Ustawodawca dał wykonawcom możliwość wyboru formy wnoszenia wadium. Konsekwencje wyboru formy oraz obowiązek wniesienia wadium odpowiadającego wymaganiom ustawy prawo zamówień publicznych spoczywają w całości na wykonawcy. Wykonawca ponosi ryzyko związane z wyborem określonej formy wadium, w szczególności ryzyko wykazania samego faktu wniesienia wadium.  Wadium w formie pieniądza jest wniesione w razie dokonania przez wykonawcę wpłaty kwoty wadium na wskazany przez zamawiającego rachunek bankowy z momentem jej uznania na rachunku zamawiającego. W takiej sytuacji złożenie potwierdzenia przelewu lub innego dokumentu potwierdzającego wykonanie operacji bankowej nie ma prawnego znaczenia dla wniesienia wadium. Skutek wniesienia wadium w formie gwarancji ubezpieczeniowej następuje wyłącznie wtedy, gdy z upływem terminu składania ofert zamawiający dysponuje wadium właściwym, co do formy, wysokości kwoty zabezpieczenia i obowiązującym przez cały okres związania ofertą. Sam fakt obowiązywania gwarancji nieprzerwanie od dnia składania ofert do upływu terminu związania ofertą jest niewystarczający dla uznania, że wadium zostało wniesione. Jeśli na wadium składa się dokument podstawowy gwarancji oraz aneksy, zamawiający winien wejść w ich posiadanie do upływu terminu składania ofert </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r>
              <a:rPr lang="pl-PL" sz="1800" dirty="0">
                <a:latin typeface="Constantia" pitchFamily="18" charset="0"/>
              </a:rPr>
              <a:t>Wyrok KIO z 13.10.2017 r. 2023/17 </a:t>
            </a:r>
          </a:p>
          <a:p>
            <a:endParaRPr lang="pl-PL" sz="1800" dirty="0">
              <a:latin typeface="Constantia" pitchFamily="18" charset="0"/>
            </a:endParaRPr>
          </a:p>
          <a:p>
            <a:pPr>
              <a:buNone/>
            </a:pPr>
            <a:r>
              <a:rPr lang="pl-PL" sz="1800" dirty="0">
                <a:latin typeface="Constantia" pitchFamily="18" charset="0"/>
              </a:rPr>
              <a:t>	Nieprawidłowo  wskazany beneficjent gwarancji  oznacza wadę gwarancji (nawet jeżeli prawidłowo podano numer postępowania i nazwę zamówienia oraz kwotę wadium) która oznacza konieczność odrzucenia oferty</a:t>
            </a:r>
            <a:endParaRPr lang="pl-PL" dirty="0"/>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90000"/>
              </a:lnSpc>
              <a:buNone/>
            </a:pPr>
            <a:r>
              <a:rPr lang="pl-PL" altLang="pl-PL" sz="1800" u="sng" dirty="0">
                <a:solidFill>
                  <a:schemeClr val="tx1"/>
                </a:solidFill>
                <a:latin typeface="Constantia" pitchFamily="18" charset="0"/>
              </a:rPr>
              <a:t>Wyrok KIO 1110/11</a:t>
            </a:r>
            <a:endParaRPr lang="pl-PL" altLang="pl-PL" sz="1800" dirty="0">
              <a:solidFill>
                <a:schemeClr val="tx1"/>
              </a:solidFill>
              <a:latin typeface="Constantia" pitchFamily="18" charset="0"/>
            </a:endParaRPr>
          </a:p>
          <a:p>
            <a:pPr>
              <a:lnSpc>
                <a:spcPct val="90000"/>
              </a:lnSpc>
            </a:pPr>
            <a:r>
              <a:rPr lang="pl-PL" altLang="pl-PL" sz="1800" dirty="0">
                <a:solidFill>
                  <a:schemeClr val="tx1"/>
                </a:solidFill>
                <a:latin typeface="Constantia" pitchFamily="18" charset="0"/>
              </a:rPr>
              <a:t>Gwarancja jest bezwarunkowa, gdy zamawiający nie musi uzasadniać żądania zapłaty z tej gwarancji, a gwarant nie może badać podstaw, tj. zasadności takiego żądania i jest zobowiązany dokonać zapłaty jedynie w oparciu o oświadczenie zamawiającego, iż zaistniały okoliczności uzasadniające taką wypłatę. Za wymogi podważające bezwarunkowość gwarancji nie można uznać wymogów odnoszących się do sposobu przekazania gwarantowi pisemnego żądania zapłaty, skoro nie odnoszą się do przesłanek zatrzymania wadium, a służyć mają jedynie potwierdzeniu tożsamości osób takie żądanie zapłaty podpisujących. </a:t>
            </a:r>
          </a:p>
          <a:p>
            <a:pPr>
              <a:lnSpc>
                <a:spcPct val="90000"/>
              </a:lnSpc>
              <a:buNone/>
            </a:pPr>
            <a:r>
              <a:rPr lang="pl-PL" altLang="pl-PL" sz="1800" u="sng" dirty="0">
                <a:solidFill>
                  <a:schemeClr val="tx1"/>
                </a:solidFill>
                <a:latin typeface="Constantia" pitchFamily="18" charset="0"/>
              </a:rPr>
              <a:t>Wyrok KIO 2728/10</a:t>
            </a:r>
            <a:endParaRPr lang="pl-PL" altLang="pl-PL" sz="1800" dirty="0">
              <a:solidFill>
                <a:schemeClr val="tx1"/>
              </a:solidFill>
              <a:latin typeface="Constantia" pitchFamily="18" charset="0"/>
            </a:endParaRPr>
          </a:p>
          <a:p>
            <a:pPr>
              <a:lnSpc>
                <a:spcPct val="90000"/>
              </a:lnSpc>
            </a:pPr>
            <a:r>
              <a:rPr lang="pl-PL" altLang="pl-PL" sz="1800" dirty="0">
                <a:solidFill>
                  <a:schemeClr val="tx1"/>
                </a:solidFill>
                <a:latin typeface="Constantia" pitchFamily="18" charset="0"/>
              </a:rPr>
              <a:t>W przypadku wnoszenia wadium w pieniądzu wniesienie wadium oznacza obciążenie rachunku bankowego zamawiającego przed upływem terminu składania ofert kwotą odpowiadającą wysokości wymaganego wadium. Tym samym zamawiający dochowując należytej staranności zawsze w takiej sytuacji powinien ustalić, analizując stan swojego rachunku bankowego, czy wadium zostało wniesione prawidłowo. </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80000"/>
              </a:lnSpc>
              <a:buNone/>
            </a:pPr>
            <a:r>
              <a:rPr lang="pl-PL" altLang="pl-PL" sz="1800" u="sng" dirty="0">
                <a:solidFill>
                  <a:schemeClr val="tx1"/>
                </a:solidFill>
                <a:latin typeface="Constantia" pitchFamily="18" charset="0"/>
              </a:rPr>
              <a:t>Wyrok KIO 883/11</a:t>
            </a:r>
            <a:endParaRPr lang="pl-PL" altLang="pl-PL" sz="1800" dirty="0">
              <a:solidFill>
                <a:schemeClr val="tx1"/>
              </a:solidFill>
              <a:latin typeface="Constantia" pitchFamily="18" charset="0"/>
            </a:endParaRPr>
          </a:p>
          <a:p>
            <a:pPr>
              <a:lnSpc>
                <a:spcPct val="80000"/>
              </a:lnSpc>
            </a:pPr>
            <a:r>
              <a:rPr lang="pl-PL" altLang="pl-PL" sz="1800" dirty="0">
                <a:solidFill>
                  <a:schemeClr val="tx1"/>
                </a:solidFill>
                <a:latin typeface="Constantia" pitchFamily="18" charset="0"/>
              </a:rPr>
              <a:t>Brak wniesienia wadium w określonym terminie nie jest jedyną okolicznością, którą należy uznać za równoznaczną z niewniesieniem wadium. Niewniesienie wadium wystąpi również w sytuacji, gdy wadium nie zostanie wniesione w wysokości określonej przez zamawiającego lub w dopuszczalnej przez p.z.p. formie, a także, jeśli nie będzie stanowiło zabezpieczenia zamawiającego, a nadto, jeżeli zabezpieczenie nie będzie obejmowało wypadków wymienionych w art. 46 ust. 5 p.z.p. </a:t>
            </a:r>
          </a:p>
          <a:p>
            <a:pPr>
              <a:lnSpc>
                <a:spcPct val="80000"/>
              </a:lnSpc>
            </a:pPr>
            <a:endParaRPr lang="pl-PL" altLang="pl-PL" sz="1800" dirty="0">
              <a:solidFill>
                <a:schemeClr val="tx1"/>
              </a:solidFill>
              <a:latin typeface="Constantia" pitchFamily="18" charset="0"/>
            </a:endParaRPr>
          </a:p>
          <a:p>
            <a:pPr>
              <a:lnSpc>
                <a:spcPct val="80000"/>
              </a:lnSpc>
              <a:buNone/>
            </a:pPr>
            <a:r>
              <a:rPr lang="pl-PL" altLang="pl-PL" sz="1800" u="sng" dirty="0">
                <a:solidFill>
                  <a:schemeClr val="tx1"/>
                </a:solidFill>
                <a:latin typeface="Constantia" pitchFamily="18" charset="0"/>
              </a:rPr>
              <a:t>Wyrok KIO z 10 stycznia 2012 KIO 2793/11</a:t>
            </a:r>
            <a:endParaRPr lang="pl-PL" altLang="pl-PL" sz="1800" dirty="0">
              <a:solidFill>
                <a:schemeClr val="tx1"/>
              </a:solidFill>
              <a:latin typeface="Constantia" pitchFamily="18" charset="0"/>
            </a:endParaRPr>
          </a:p>
          <a:p>
            <a:pPr>
              <a:lnSpc>
                <a:spcPct val="80000"/>
              </a:lnSpc>
            </a:pPr>
            <a:r>
              <a:rPr lang="pl-PL" altLang="pl-PL" sz="1800" dirty="0">
                <a:solidFill>
                  <a:schemeClr val="tx1"/>
                </a:solidFill>
                <a:latin typeface="Constantia" pitchFamily="18" charset="0"/>
              </a:rPr>
              <a:t>W orzecznictwie sądów powszechny i Krajowej Izby Odwoławczej, a wcześniej w orzecznictwie Zespołów Arbitrów, ugruntowany został pogląd, że prawidłowo wniesionym jest również wadium w formie gwarancji bankowej lub gwarancji ubezpieczeniowej, gdzie w treści tej gwarancji jako zlecający uwidoczniony jest podmiot, tylko jeden podmiot, który w postępowaniu o udzielnie zamówienia ubiega się o dane zamówienie wraz/wspólnie z innymi podmiotami jako wykonawcy wspólnie ubiegający się o udzielnie zamówienia (porównaj: wyrok SO w Katowicach z dnia 1 października 2007 r. XIX Ga 408/2007, wyrok ZA z dnia 13 marca 2007 r. </a:t>
            </a:r>
            <a:r>
              <a:rPr lang="pl-PL" altLang="pl-PL" sz="1800" dirty="0" err="1">
                <a:solidFill>
                  <a:schemeClr val="tx1"/>
                </a:solidFill>
                <a:latin typeface="Constantia" pitchFamily="18" charset="0"/>
              </a:rPr>
              <a:t>UZP</a:t>
            </a:r>
            <a:r>
              <a:rPr lang="pl-PL" altLang="pl-PL" sz="1800" dirty="0">
                <a:solidFill>
                  <a:schemeClr val="tx1"/>
                </a:solidFill>
                <a:latin typeface="Constantia" pitchFamily="18" charset="0"/>
              </a:rPr>
              <a:t>/</a:t>
            </a:r>
            <a:r>
              <a:rPr lang="pl-PL" altLang="pl-PL" sz="1800" dirty="0" err="1">
                <a:solidFill>
                  <a:schemeClr val="tx1"/>
                </a:solidFill>
                <a:latin typeface="Constantia" pitchFamily="18" charset="0"/>
              </a:rPr>
              <a:t>ZO</a:t>
            </a:r>
            <a:r>
              <a:rPr lang="pl-PL" altLang="pl-PL" sz="1800" dirty="0">
                <a:solidFill>
                  <a:schemeClr val="tx1"/>
                </a:solidFill>
                <a:latin typeface="Constantia" pitchFamily="18" charset="0"/>
              </a:rPr>
              <a:t>/0-229/07 </a:t>
            </a:r>
            <a:r>
              <a:rPr lang="pl-PL" altLang="pl-PL" sz="1800" dirty="0" err="1">
                <a:solidFill>
                  <a:schemeClr val="tx1"/>
                </a:solidFill>
                <a:latin typeface="Constantia" pitchFamily="18" charset="0"/>
              </a:rPr>
              <a:t>LexPolonica</a:t>
            </a:r>
            <a:r>
              <a:rPr lang="pl-PL" altLang="pl-PL" sz="1800" dirty="0">
                <a:solidFill>
                  <a:schemeClr val="tx1"/>
                </a:solidFill>
                <a:latin typeface="Constantia" pitchFamily="18" charset="0"/>
              </a:rPr>
              <a:t> nr 1910574, wyrok KIO z dnia 29 lipca 2009 r. KIO/</a:t>
            </a:r>
            <a:r>
              <a:rPr lang="pl-PL" altLang="pl-PL" sz="1800" dirty="0" err="1">
                <a:solidFill>
                  <a:schemeClr val="tx1"/>
                </a:solidFill>
                <a:latin typeface="Constantia" pitchFamily="18" charset="0"/>
              </a:rPr>
              <a:t>UZP</a:t>
            </a:r>
            <a:r>
              <a:rPr lang="pl-PL" altLang="pl-PL" sz="1800" dirty="0">
                <a:solidFill>
                  <a:schemeClr val="tx1"/>
                </a:solidFill>
                <a:latin typeface="Constantia" pitchFamily="18" charset="0"/>
              </a:rPr>
              <a:t> 903/11, wyrok KIO z dnia 4 maja 2011 r. KIO/</a:t>
            </a:r>
            <a:r>
              <a:rPr lang="pl-PL" altLang="pl-PL" sz="1800" dirty="0" err="1">
                <a:solidFill>
                  <a:schemeClr val="tx1"/>
                </a:solidFill>
                <a:latin typeface="Constantia" pitchFamily="18" charset="0"/>
              </a:rPr>
              <a:t>UZP</a:t>
            </a:r>
            <a:r>
              <a:rPr lang="pl-PL" altLang="pl-PL" sz="1800" dirty="0">
                <a:solidFill>
                  <a:schemeClr val="tx1"/>
                </a:solidFill>
                <a:latin typeface="Constantia" pitchFamily="18" charset="0"/>
              </a:rPr>
              <a:t> 810/11 </a:t>
            </a:r>
            <a:r>
              <a:rPr lang="pl-PL" altLang="pl-PL" sz="1800" dirty="0" err="1">
                <a:solidFill>
                  <a:schemeClr val="tx1"/>
                </a:solidFill>
                <a:latin typeface="Constantia" pitchFamily="18" charset="0"/>
              </a:rPr>
              <a:t>LexPolonica</a:t>
            </a:r>
            <a:r>
              <a:rPr lang="pl-PL" altLang="pl-PL" sz="1800" dirty="0">
                <a:solidFill>
                  <a:schemeClr val="tx1"/>
                </a:solidFill>
                <a:latin typeface="Constantia" pitchFamily="18" charset="0"/>
              </a:rPr>
              <a:t> nr 2544679)</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90000"/>
              </a:lnSpc>
              <a:buNone/>
            </a:pPr>
            <a:r>
              <a:rPr lang="pl-PL" altLang="pl-PL" sz="1800" u="sng" dirty="0">
                <a:solidFill>
                  <a:schemeClr val="tx1"/>
                </a:solidFill>
                <a:latin typeface="Constantia" pitchFamily="18" charset="0"/>
              </a:rPr>
              <a:t>Wyrok KIO z 8 marca 2011 KIO 348/11</a:t>
            </a:r>
            <a:endParaRPr lang="pl-PL" altLang="pl-PL" sz="1800" dirty="0">
              <a:solidFill>
                <a:schemeClr val="tx1"/>
              </a:solidFill>
              <a:latin typeface="Constantia" pitchFamily="18" charset="0"/>
            </a:endParaRPr>
          </a:p>
          <a:p>
            <a:pPr>
              <a:lnSpc>
                <a:spcPct val="90000"/>
              </a:lnSpc>
            </a:pPr>
            <a:r>
              <a:rPr lang="pl-PL" altLang="pl-PL" sz="1800" dirty="0">
                <a:solidFill>
                  <a:schemeClr val="tx1"/>
                </a:solidFill>
                <a:latin typeface="Constantia" pitchFamily="18" charset="0"/>
              </a:rPr>
              <a:t>Skutek wniesienia wadium w formie gwarancji ubezpieczeniowej następuje wyłącznie wtedy, gdy z upływem terminu składania ofert zamawiający dysponuje wadium właściwym, co do formy, wysokości kwoty zabezpieczenia i obowiązującym przez cały okres związania ofertą.</a:t>
            </a:r>
          </a:p>
          <a:p>
            <a:pPr>
              <a:lnSpc>
                <a:spcPct val="90000"/>
              </a:lnSpc>
            </a:pPr>
            <a:endParaRPr lang="pl-PL" altLang="pl-PL" sz="1800" dirty="0">
              <a:solidFill>
                <a:schemeClr val="tx1"/>
              </a:solidFill>
              <a:latin typeface="Constantia" pitchFamily="18" charset="0"/>
            </a:endParaRPr>
          </a:p>
          <a:p>
            <a:pPr>
              <a:lnSpc>
                <a:spcPct val="90000"/>
              </a:lnSpc>
              <a:buNone/>
            </a:pPr>
            <a:r>
              <a:rPr lang="pl-PL" altLang="pl-PL" sz="1800" u="sng" dirty="0">
                <a:solidFill>
                  <a:schemeClr val="tx1"/>
                </a:solidFill>
                <a:latin typeface="Constantia" pitchFamily="18" charset="0"/>
              </a:rPr>
              <a:t>Wyrok KIO z 19 kwietnia 2013 r. KIO 792/13</a:t>
            </a:r>
          </a:p>
          <a:p>
            <a:pPr>
              <a:lnSpc>
                <a:spcPct val="90000"/>
              </a:lnSpc>
            </a:pPr>
            <a:r>
              <a:rPr lang="pl-PL" altLang="pl-PL" sz="1800" dirty="0">
                <a:solidFill>
                  <a:schemeClr val="tx1"/>
                </a:solidFill>
                <a:latin typeface="Constantia" pitchFamily="18" charset="0"/>
              </a:rPr>
              <a:t>Wadium traktuje się tak, jakby nie zostało wniesione wtedy, gdy nie pozwala ono na zaspokojenie się zamawiającego w sytuacjach wskazanych w art. 46 ust. 4a i 5 ustawy z dnia 29 stycznia 2004 roku - Prawo zamówień publicznych.</a:t>
            </a:r>
          </a:p>
          <a:p>
            <a:pPr>
              <a:lnSpc>
                <a:spcPct val="90000"/>
              </a:lnSpc>
              <a:buNone/>
            </a:pPr>
            <a:endParaRPr lang="pl-PL" altLang="pl-PL" sz="1800" dirty="0">
              <a:solidFill>
                <a:schemeClr val="tx1"/>
              </a:solidFill>
              <a:latin typeface="Constantia" pitchFamily="18" charset="0"/>
            </a:endParaRPr>
          </a:p>
          <a:p>
            <a:pPr>
              <a:lnSpc>
                <a:spcPct val="90000"/>
              </a:lnSpc>
              <a:buNone/>
            </a:pPr>
            <a:r>
              <a:rPr lang="pl-PL" altLang="pl-PL" sz="1800" u="sng" dirty="0">
                <a:solidFill>
                  <a:schemeClr val="tx1"/>
                </a:solidFill>
                <a:latin typeface="Constantia" pitchFamily="18" charset="0"/>
              </a:rPr>
              <a:t>Wyrok KIO z 21 stycznia 2011 r. KIO 36/11</a:t>
            </a:r>
            <a:endParaRPr lang="pl-PL" altLang="pl-PL" sz="1800" dirty="0">
              <a:solidFill>
                <a:schemeClr val="tx1"/>
              </a:solidFill>
              <a:latin typeface="Constantia" pitchFamily="18" charset="0"/>
            </a:endParaRPr>
          </a:p>
          <a:p>
            <a:pPr>
              <a:lnSpc>
                <a:spcPct val="90000"/>
              </a:lnSpc>
            </a:pPr>
            <a:r>
              <a:rPr lang="pl-PL" altLang="pl-PL" sz="1800" dirty="0">
                <a:solidFill>
                  <a:schemeClr val="tx1"/>
                </a:solidFill>
                <a:latin typeface="Constantia" pitchFamily="18" charset="0"/>
              </a:rPr>
              <a:t>Ewentualne uzupełnienie dokumentu gwarancji w świetle ustawy Prawo zamówień publicznych jest niedopuszczalne.</a:t>
            </a: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80000"/>
              </a:lnSpc>
              <a:buNone/>
            </a:pPr>
            <a:r>
              <a:rPr lang="pl-PL" altLang="pl-PL" sz="1800" dirty="0">
                <a:solidFill>
                  <a:schemeClr val="tx1"/>
                </a:solidFill>
                <a:latin typeface="Constantia" pitchFamily="18" charset="0"/>
              </a:rPr>
              <a:t>Art. 46 PZP</a:t>
            </a:r>
          </a:p>
          <a:p>
            <a:pPr>
              <a:lnSpc>
                <a:spcPct val="80000"/>
              </a:lnSpc>
              <a:buNone/>
            </a:pPr>
            <a:endParaRPr lang="pl-PL" altLang="pl-PL" sz="1800" dirty="0">
              <a:solidFill>
                <a:schemeClr val="tx1"/>
              </a:solidFill>
              <a:latin typeface="Constantia" pitchFamily="18" charset="0"/>
            </a:endParaRPr>
          </a:p>
          <a:p>
            <a:pPr>
              <a:buNone/>
            </a:pPr>
            <a:r>
              <a:rPr lang="pl-PL" altLang="pl-PL" sz="1800" dirty="0">
                <a:latin typeface="Constantia" pitchFamily="18" charset="0"/>
              </a:rPr>
              <a:t>Ust. 4</a:t>
            </a:r>
            <a:r>
              <a:rPr lang="pl-PL" altLang="pl-PL" sz="1800" dirty="0">
                <a:solidFill>
                  <a:schemeClr val="tx1"/>
                </a:solidFill>
                <a:latin typeface="Constantia" pitchFamily="18" charset="0"/>
              </a:rPr>
              <a:t>a. </a:t>
            </a:r>
            <a:r>
              <a:rPr lang="pl-PL" sz="1800" dirty="0">
                <a:latin typeface="Constantia" pitchFamily="18" charset="0"/>
              </a:rPr>
              <a:t> </a:t>
            </a:r>
          </a:p>
          <a:p>
            <a:pPr>
              <a:buNone/>
            </a:pPr>
            <a:r>
              <a:rPr lang="pl-PL" sz="1800" dirty="0">
                <a:latin typeface="Constantia" pitchFamily="18" charset="0"/>
              </a:rPr>
              <a:t>	Zamawiający zatrzymuje wadium wraz z odsetkami, jeżeli wykonawca w odpowiedzi na wezwanie, o którym mowa w art. 26 ust. 3 i 3a, z przyczyn leżących po jego stronie, nie złożył oświadczeń lub dokumentów potwierdzających okoliczności, o których mowa w art. 25 ust. 1, oświadczenia, o którym mowa w art. 25a ust. 1, pełnomocnictw lub nie wyraził zgody na poprawienie omyłki, o której mowa w art. 87 ust. 2 pkt 3, co spowodowało brak możliwości wybrania oferty złożonej przez wykonawcę jako najkorzystniejszej.</a:t>
            </a:r>
          </a:p>
          <a:p>
            <a:pPr>
              <a:buNone/>
            </a:pPr>
            <a:endParaRPr lang="pl-PL" altLang="pl-PL" sz="1800" dirty="0">
              <a:solidFill>
                <a:schemeClr val="tx1"/>
              </a:solidFill>
              <a:latin typeface="Constantia" pitchFamily="18" charset="0"/>
            </a:endParaRPr>
          </a:p>
          <a:p>
            <a:pPr algn="just">
              <a:buNone/>
            </a:pPr>
            <a:r>
              <a:rPr lang="pl-PL" sz="1600" dirty="0"/>
              <a:t>	Sąd Najwyższy w uchwale z 22.6.2017 r. III CZP 27/17 uznał, że wadium podlega zatrzymaniu </a:t>
            </a:r>
            <a:r>
              <a:rPr lang="pl-PL" sz="1600" b="1" dirty="0"/>
              <a:t>na podstawie art. 46 ust. 4a PZP </a:t>
            </a:r>
            <a:r>
              <a:rPr lang="pl-PL" sz="1600" dirty="0"/>
              <a:t>także wtedy, gdy wykonawca w odpowiedzi na wezwanie złożył dokumenty lub oświadczenia, ale z ich treści nie wynikało potwierdzenie okoliczności, o których mowa w art. 25 ust. 1 PZP. </a:t>
            </a:r>
            <a:endParaRPr lang="pl-PL" altLang="pl-PL" sz="1600" dirty="0">
              <a:solidFill>
                <a:schemeClr val="tx1"/>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Przesłanki odrzucenia ofert</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zawartości 2"/>
          <p:cNvSpPr>
            <a:spLocks noGrp="1"/>
          </p:cNvSpPr>
          <p:nvPr>
            <p:ph idx="1"/>
          </p:nvPr>
        </p:nvSpPr>
        <p:spPr>
          <a:xfrm>
            <a:off x="468313" y="980728"/>
            <a:ext cx="8136135" cy="5544616"/>
          </a:xfrm>
        </p:spPr>
        <p:style>
          <a:lnRef idx="2">
            <a:schemeClr val="accent1"/>
          </a:lnRef>
          <a:fillRef idx="1">
            <a:schemeClr val="lt1"/>
          </a:fillRef>
          <a:effectRef idx="0">
            <a:schemeClr val="accent1"/>
          </a:effectRef>
          <a:fontRef idx="minor">
            <a:schemeClr val="dk1"/>
          </a:fontRef>
        </p:style>
        <p:txBody>
          <a:bodyPr>
            <a:noAutofit/>
          </a:bodyPr>
          <a:lstStyle/>
          <a:p>
            <a:pPr>
              <a:lnSpc>
                <a:spcPct val="80000"/>
              </a:lnSpc>
              <a:buAutoNum type="arabicPeriod"/>
            </a:pPr>
            <a:r>
              <a:rPr lang="pl-PL" altLang="pl-PL" sz="1600" dirty="0">
                <a:solidFill>
                  <a:schemeClr val="tx1"/>
                </a:solidFill>
                <a:latin typeface="Constantia" pitchFamily="18" charset="0"/>
              </a:rPr>
              <a:t>Po wyborze oferty zamawiający stwierdza występowanie przesłanki odrzucenia wybranej oferty.</a:t>
            </a:r>
          </a:p>
          <a:p>
            <a:pPr>
              <a:lnSpc>
                <a:spcPct val="80000"/>
              </a:lnSpc>
              <a:buAutoNum type="arabicPeriod"/>
            </a:pPr>
            <a:r>
              <a:rPr lang="pl-PL" altLang="pl-PL" sz="1600" dirty="0">
                <a:solidFill>
                  <a:schemeClr val="tx1"/>
                </a:solidFill>
                <a:latin typeface="Constantia" pitchFamily="18" charset="0"/>
              </a:rPr>
              <a:t>Szacowanie wartości zamówienia oraz trzy oferty są na podobnym poziomie. Czwarta oferta pięciokrotnie przewyższa ten poziom. Cztery oferty są poniżej wskaźnika rażącej ceny liczonego od średniej arytmetycznej.</a:t>
            </a:r>
          </a:p>
          <a:p>
            <a:pPr>
              <a:lnSpc>
                <a:spcPct val="80000"/>
              </a:lnSpc>
              <a:buAutoNum type="arabicPeriod"/>
            </a:pPr>
            <a:r>
              <a:rPr lang="pl-PL" altLang="pl-PL" sz="1600" dirty="0">
                <a:solidFill>
                  <a:schemeClr val="tx1"/>
                </a:solidFill>
                <a:latin typeface="Constantia" pitchFamily="18" charset="0"/>
              </a:rPr>
              <a:t>Wykonawca w ofercie nie podał producenta i modelu urządzenia /pomimo wymogu wynikającego z SIWZ/.</a:t>
            </a:r>
          </a:p>
          <a:p>
            <a:pPr>
              <a:lnSpc>
                <a:spcPct val="80000"/>
              </a:lnSpc>
              <a:buAutoNum type="arabicPeriod"/>
            </a:pPr>
            <a:r>
              <a:rPr lang="pl-PL" altLang="pl-PL" sz="1600" dirty="0">
                <a:solidFill>
                  <a:schemeClr val="tx1"/>
                </a:solidFill>
                <a:latin typeface="Constantia" pitchFamily="18" charset="0"/>
              </a:rPr>
              <a:t>Wykonawca podał w ofercie model i producenta ale nie dołączył do oferty karty katalogowej (zamawiający żądał jej złożenia wraz z ofertą).</a:t>
            </a:r>
          </a:p>
          <a:p>
            <a:pPr>
              <a:lnSpc>
                <a:spcPct val="80000"/>
              </a:lnSpc>
              <a:buAutoNum type="arabicPeriod"/>
            </a:pPr>
            <a:r>
              <a:rPr lang="pl-PL" altLang="pl-PL" sz="1600" dirty="0">
                <a:solidFill>
                  <a:schemeClr val="tx1"/>
                </a:solidFill>
                <a:latin typeface="Constantia" pitchFamily="18" charset="0"/>
              </a:rPr>
              <a:t>Poprawienie omyłki rachunkowej zmienia kolejność w drabince rankingowej ofert.</a:t>
            </a:r>
          </a:p>
          <a:p>
            <a:pPr>
              <a:lnSpc>
                <a:spcPct val="80000"/>
              </a:lnSpc>
              <a:buAutoNum type="arabicPeriod"/>
            </a:pPr>
            <a:r>
              <a:rPr lang="pl-PL" altLang="pl-PL" sz="1600" dirty="0">
                <a:solidFill>
                  <a:schemeClr val="tx1"/>
                </a:solidFill>
                <a:latin typeface="Constantia" pitchFamily="18" charset="0"/>
              </a:rPr>
              <a:t>Wykonawca nie wyjaśnił rażąco niskiej ceny (zatrzymać wadium?).</a:t>
            </a:r>
          </a:p>
          <a:p>
            <a:pPr>
              <a:lnSpc>
                <a:spcPct val="80000"/>
              </a:lnSpc>
              <a:buAutoNum type="arabicPeriod"/>
            </a:pPr>
            <a:r>
              <a:rPr lang="pl-PL" altLang="pl-PL" sz="1600" dirty="0">
                <a:solidFill>
                  <a:schemeClr val="tx1"/>
                </a:solidFill>
                <a:latin typeface="Constantia" pitchFamily="18" charset="0"/>
              </a:rPr>
              <a:t>Wyjaśnienia rażąco niskiej ceny /wyczerpujące/ wpłynęły do zamawiającego dzień po wyznaczonym terminie.</a:t>
            </a:r>
          </a:p>
          <a:p>
            <a:pPr>
              <a:lnSpc>
                <a:spcPct val="80000"/>
              </a:lnSpc>
              <a:buAutoNum type="arabicPeriod"/>
            </a:pPr>
            <a:r>
              <a:rPr lang="pl-PL" altLang="pl-PL" sz="1600" dirty="0">
                <a:solidFill>
                  <a:schemeClr val="tx1"/>
                </a:solidFill>
                <a:latin typeface="Constantia" pitchFamily="18" charset="0"/>
              </a:rPr>
              <a:t>Kiedy i jak przekazać informację o odrzuceniu oferty?</a:t>
            </a:r>
          </a:p>
          <a:p>
            <a:pPr>
              <a:lnSpc>
                <a:spcPct val="80000"/>
              </a:lnSpc>
              <a:buAutoNum type="arabicPeriod"/>
            </a:pPr>
            <a:r>
              <a:rPr lang="pl-PL" altLang="pl-PL" sz="1600" dirty="0">
                <a:solidFill>
                  <a:schemeClr val="tx1"/>
                </a:solidFill>
                <a:latin typeface="Constantia" pitchFamily="18" charset="0"/>
              </a:rPr>
              <a:t>Czy w informacji o wyborze uzasadniać szczegółowo sposób wyliczenia punktacji w kryteriach oceny ofert?</a:t>
            </a:r>
          </a:p>
          <a:p>
            <a:pPr>
              <a:lnSpc>
                <a:spcPct val="80000"/>
              </a:lnSpc>
              <a:buAutoNum type="arabicPeriod"/>
            </a:pPr>
            <a:endParaRPr lang="pl-PL" altLang="pl-PL" sz="1600" dirty="0">
              <a:solidFill>
                <a:schemeClr val="tx1"/>
              </a:solidFill>
              <a:latin typeface="Constantia" pitchFamily="18" charset="0"/>
            </a:endParaRPr>
          </a:p>
          <a:p>
            <a:pPr>
              <a:lnSpc>
                <a:spcPct val="80000"/>
              </a:lnSpc>
              <a:buAutoNum type="arabicPeriod"/>
            </a:pPr>
            <a:endParaRPr lang="pl-PL" altLang="pl-PL" sz="1600" dirty="0">
              <a:solidFill>
                <a:schemeClr val="tx1"/>
              </a:solidFill>
              <a:latin typeface="Constantia" pitchFamily="18" charset="0"/>
            </a:endParaRPr>
          </a:p>
        </p:txBody>
      </p:sp>
      <p:sp>
        <p:nvSpPr>
          <p:cNvPr id="3" name="Tytuł 1"/>
          <p:cNvSpPr txBox="1">
            <a:spLocks/>
          </p:cNvSpPr>
          <p:nvPr/>
        </p:nvSpPr>
        <p:spPr bwMode="auto">
          <a:xfrm>
            <a:off x="467544" y="188640"/>
            <a:ext cx="8136904" cy="57606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t" latinLnBrk="0" hangingPunct="0">
              <a:lnSpc>
                <a:spcPct val="100000"/>
              </a:lnSpc>
              <a:spcBef>
                <a:spcPct val="0"/>
              </a:spcBef>
              <a:spcAft>
                <a:spcPct val="0"/>
              </a:spcAft>
              <a:buClrTx/>
              <a:buSzTx/>
              <a:buFontTx/>
              <a:buNone/>
              <a:tabLst/>
              <a:defRPr/>
            </a:pPr>
            <a:r>
              <a:rPr lang="pl-PL" noProof="0" dirty="0">
                <a:solidFill>
                  <a:schemeClr val="tx1"/>
                </a:solidFill>
                <a:latin typeface="Constantia" pitchFamily="18" charset="0"/>
                <a:ea typeface="+mj-ea"/>
                <a:cs typeface="+mj-cs"/>
              </a:rPr>
              <a:t>Ćwiczenia</a:t>
            </a:r>
            <a:endParaRPr kumimoji="0" lang="pl-PL" sz="1800" i="0" u="none" strike="noStrike" kern="1200" cap="none" spc="0" normalizeH="0" baseline="0" noProof="0" dirty="0">
              <a:ln>
                <a:noFill/>
              </a:ln>
              <a:solidFill>
                <a:schemeClr val="tx1"/>
              </a:solidFill>
              <a:effectLst/>
              <a:uLnTx/>
              <a:uFillTx/>
              <a:latin typeface="Constantia" pitchFamily="18" charset="0"/>
              <a:ea typeface="+mj-ea"/>
              <a:cs typeface="+mj-cs"/>
            </a:endParaRPr>
          </a:p>
        </p:txBody>
      </p:sp>
    </p:spTree>
    <p:extLst>
      <p:ext uri="{BB962C8B-B14F-4D97-AF65-F5344CB8AC3E}">
        <p14:creationId xmlns:p14="http://schemas.microsoft.com/office/powerpoint/2010/main" val="29741275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Box 2">
            <a:extLst>
              <a:ext uri="{FF2B5EF4-FFF2-40B4-BE49-F238E27FC236}">
                <a16:creationId xmlns:a16="http://schemas.microsoft.com/office/drawing/2014/main" id="{66BF9EA6-AC0A-403C-B5AC-02F3FA9FE4E7}"/>
              </a:ext>
            </a:extLst>
          </p:cNvPr>
          <p:cNvSpPr txBox="1">
            <a:spLocks noChangeArrowheads="1"/>
          </p:cNvSpPr>
          <p:nvPr/>
        </p:nvSpPr>
        <p:spPr bwMode="auto">
          <a:xfrm>
            <a:off x="5221288" y="2535238"/>
            <a:ext cx="3671887" cy="1093787"/>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600">
              <a:solidFill>
                <a:srgbClr val="636466"/>
              </a:solidFill>
              <a:latin typeface="Novecento wide Normal"/>
            </a:endParaRPr>
          </a:p>
          <a:p>
            <a:pPr eaLnBrk="1" hangingPunct="1">
              <a:spcBef>
                <a:spcPct val="0"/>
              </a:spcBef>
              <a:buFontTx/>
              <a:buNone/>
            </a:pPr>
            <a:r>
              <a:rPr lang="pl-PL" altLang="pl-PL" sz="1800" b="1">
                <a:solidFill>
                  <a:srgbClr val="636466"/>
                </a:solidFill>
                <a:latin typeface="Novecento wide Book"/>
              </a:rPr>
              <a:t>       Dziękuję za uwagę</a:t>
            </a:r>
          </a:p>
          <a:p>
            <a:pPr eaLnBrk="1" hangingPunct="1">
              <a:spcBef>
                <a:spcPct val="0"/>
              </a:spcBef>
              <a:buFontTx/>
              <a:buNone/>
            </a:pPr>
            <a:endParaRPr lang="pl-PL" altLang="pl-PL" sz="1500" b="1">
              <a:solidFill>
                <a:srgbClr val="636466"/>
              </a:solidFill>
              <a:latin typeface="Novecento wide Normal"/>
            </a:endParaRPr>
          </a:p>
          <a:p>
            <a:pPr eaLnBrk="1" hangingPunct="1">
              <a:spcBef>
                <a:spcPct val="0"/>
              </a:spcBef>
              <a:buFontTx/>
              <a:buNone/>
            </a:pPr>
            <a:endParaRPr lang="pl-PL" altLang="pl-PL" sz="1600">
              <a:solidFill>
                <a:srgbClr val="636466"/>
              </a:solidFill>
              <a:latin typeface="Novecento wide Normal"/>
            </a:endParaRPr>
          </a:p>
        </p:txBody>
      </p:sp>
      <p:sp>
        <p:nvSpPr>
          <p:cNvPr id="3075" name="TextBox 3">
            <a:extLst>
              <a:ext uri="{FF2B5EF4-FFF2-40B4-BE49-F238E27FC236}">
                <a16:creationId xmlns:a16="http://schemas.microsoft.com/office/drawing/2014/main" id="{7D12E716-D27A-4611-93C6-A1607F87B4F2}"/>
              </a:ext>
            </a:extLst>
          </p:cNvPr>
          <p:cNvSpPr txBox="1">
            <a:spLocks noChangeArrowheads="1"/>
          </p:cNvSpPr>
          <p:nvPr/>
        </p:nvSpPr>
        <p:spPr bwMode="auto">
          <a:xfrm>
            <a:off x="4173538" y="3657600"/>
            <a:ext cx="4719637" cy="338138"/>
          </a:xfrm>
          <a:prstGeom prst="rect">
            <a:avLst/>
          </a:prstGeom>
          <a:noFill/>
          <a:ln w="38100">
            <a:solidFill>
              <a:srgbClr val="636466"/>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Lato" panose="020F0502020204030203" pitchFamily="34" charset="-18"/>
              </a:rPr>
              <a:t>Krzysztof Puchacz</a:t>
            </a:r>
            <a:endParaRPr lang="pl-PL" sz="1600" dirty="0">
              <a:solidFill>
                <a:schemeClr val="tx1">
                  <a:lumMod val="65000"/>
                  <a:lumOff val="35000"/>
                </a:schemeClr>
              </a:solidFill>
              <a:latin typeface="Lato" panose="020F0502020204030203" pitchFamily="34" charset="-18"/>
            </a:endParaRPr>
          </a:p>
        </p:txBody>
      </p:sp>
      <p:pic>
        <p:nvPicPr>
          <p:cNvPr id="169988" name="Picture 3" descr="C:\Users\oem\Desktop\RZŚ_negatyw.png">
            <a:extLst>
              <a:ext uri="{FF2B5EF4-FFF2-40B4-BE49-F238E27FC236}">
                <a16:creationId xmlns:a16="http://schemas.microsoft.com/office/drawing/2014/main" id="{98682A30-6677-48F1-BF2F-DE1705D1B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F4CED389-2E3A-404B-9ACF-E3D3DB342115}"/>
              </a:ext>
            </a:extLst>
          </p:cNvPr>
          <p:cNvSpPr>
            <a:spLocks noChangeArrowheads="1"/>
          </p:cNvSpPr>
          <p:nvPr/>
        </p:nvSpPr>
        <p:spPr bwMode="auto">
          <a:xfrm>
            <a:off x="6300788" y="4011613"/>
            <a:ext cx="2501900" cy="338137"/>
          </a:xfrm>
          <a:prstGeom prst="rect">
            <a:avLst/>
          </a:prstGeom>
          <a:noFill/>
          <a:ln w="38100">
            <a:solidFill>
              <a:srgbClr val="636466"/>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Lato" panose="020F0502020204030203" pitchFamily="34" charset="-18"/>
              </a:rPr>
              <a:t>www.rpo.slaskie.pl</a:t>
            </a:r>
            <a:endParaRPr lang="pl-PL" sz="1100" b="1" dirty="0">
              <a:solidFill>
                <a:srgbClr val="636466"/>
              </a:solidFill>
              <a:latin typeface="Lato" panose="020F0502020204030203" pitchFamily="34" charset="-1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Box 2">
            <a:extLst>
              <a:ext uri="{FF2B5EF4-FFF2-40B4-BE49-F238E27FC236}">
                <a16:creationId xmlns:a16="http://schemas.microsoft.com/office/drawing/2014/main" id="{223FCACF-3861-4073-8FF0-5D9801EADDC3}"/>
              </a:ext>
            </a:extLst>
          </p:cNvPr>
          <p:cNvSpPr txBox="1">
            <a:spLocks noChangeArrowheads="1"/>
          </p:cNvSpPr>
          <p:nvPr/>
        </p:nvSpPr>
        <p:spPr bwMode="auto">
          <a:xfrm>
            <a:off x="1116013" y="1700213"/>
            <a:ext cx="7272337"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lgn="just">
              <a:buNone/>
            </a:pPr>
            <a:r>
              <a:rPr lang="pl-PL" altLang="pl-PL" sz="1800" dirty="0"/>
              <a:t>„Określenie standardów jakościowych nie musi dotyczyć każdego, nawet najmniejszego elementu systemu. Ważne jest, aby określono pewne ramy jakościowe, w których poruszać mają się wykonawcy.</a:t>
            </a:r>
          </a:p>
          <a:p>
            <a:pPr marL="0" indent="0" algn="just">
              <a:buNone/>
            </a:pPr>
            <a:r>
              <a:rPr lang="pl-PL" altLang="pl-PL" sz="1800" dirty="0"/>
              <a:t>Analiza kosztów cyklu życia obrazować ma wszelkie możliwe fazy istnienia produktu oraz przedstawić ma koszty, jakie poniesione zostaną w celu utrzymania przedmiotu zamówienia. Określenie zaś standardów jakościowych istotnych elementów przedmiotu zamówienia pokazać ma ramy, w których co do jakości przedmiotu zamówienia poruszali się będą wykonawcy realizujący umowę”.</a:t>
            </a:r>
          </a:p>
          <a:p>
            <a:pPr marL="0" indent="0">
              <a:buNone/>
            </a:pPr>
            <a:r>
              <a:rPr lang="pl-PL" altLang="pl-PL" sz="1800" b="1" dirty="0"/>
              <a:t>KIO 91/18</a:t>
            </a:r>
          </a:p>
          <a:p>
            <a:pPr marL="0" indent="0">
              <a:buNone/>
            </a:pPr>
            <a:endParaRPr lang="pl-PL" altLang="pl-PL" sz="1800" dirty="0"/>
          </a:p>
          <a:p>
            <a:pPr marL="0" indent="0">
              <a:buNone/>
            </a:pPr>
            <a:endParaRPr lang="pl-PL" altLang="pl-PL" sz="1800" dirty="0"/>
          </a:p>
          <a:p>
            <a:pPr marL="0" indent="0">
              <a:buNone/>
            </a:pPr>
            <a:r>
              <a:rPr lang="pl-PL" altLang="pl-PL" sz="1800" dirty="0"/>
              <a:t>Orzeczenia GKO</a:t>
            </a:r>
          </a:p>
          <a:p>
            <a:pPr marL="0" indent="0">
              <a:buNone/>
            </a:pPr>
            <a:r>
              <a:rPr lang="pl-PL" altLang="pl-PL" sz="1800" dirty="0"/>
              <a:t>74/2018 – odbiór odpadów</a:t>
            </a:r>
          </a:p>
          <a:p>
            <a:pPr marL="0" indent="0">
              <a:buNone/>
            </a:pPr>
            <a:r>
              <a:rPr lang="pl-PL" altLang="pl-PL" sz="1800" dirty="0"/>
              <a:t>53/2018 - kanalizacja</a:t>
            </a:r>
          </a:p>
        </p:txBody>
      </p:sp>
      <p:sp>
        <p:nvSpPr>
          <p:cNvPr id="80899" name="TextBox 4">
            <a:extLst>
              <a:ext uri="{FF2B5EF4-FFF2-40B4-BE49-F238E27FC236}">
                <a16:creationId xmlns:a16="http://schemas.microsoft.com/office/drawing/2014/main" id="{46EE0DD7-565C-466D-9A53-2CBA97403737}"/>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extLst>
      <p:ext uri="{BB962C8B-B14F-4D97-AF65-F5344CB8AC3E}">
        <p14:creationId xmlns:p14="http://schemas.microsoft.com/office/powerpoint/2010/main" val="136987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Box 2">
            <a:extLst>
              <a:ext uri="{FF2B5EF4-FFF2-40B4-BE49-F238E27FC236}">
                <a16:creationId xmlns:a16="http://schemas.microsoft.com/office/drawing/2014/main" id="{81CA0C15-90D2-4288-9BA5-3C608EE118FF}"/>
              </a:ext>
            </a:extLst>
          </p:cNvPr>
          <p:cNvSpPr txBox="1">
            <a:spLocks noChangeArrowheads="1"/>
          </p:cNvSpPr>
          <p:nvPr/>
        </p:nvSpPr>
        <p:spPr bwMode="auto">
          <a:xfrm>
            <a:off x="1116013" y="1700213"/>
            <a:ext cx="7272337"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 typeface="Arial" panose="020B0604020202020204" pitchFamily="34" charset="0"/>
              <a:buNone/>
            </a:pPr>
            <a:r>
              <a:rPr lang="pl-PL" altLang="pl-PL" sz="1800">
                <a:latin typeface="Constantia" panose="02030602050306030303" pitchFamily="18" charset="0"/>
              </a:rPr>
              <a:t>Przykładowe kryteria (omówienie):</a:t>
            </a:r>
          </a:p>
          <a:p>
            <a:pPr>
              <a:lnSpc>
                <a:spcPct val="150000"/>
              </a:lnSpc>
              <a:spcBef>
                <a:spcPct val="0"/>
              </a:spcBef>
              <a:buFont typeface="Arial" panose="020B0604020202020204" pitchFamily="34" charset="0"/>
              <a:buNone/>
            </a:pPr>
            <a:endParaRPr lang="pl-PL" altLang="pl-PL" sz="1800">
              <a:latin typeface="Constantia" panose="02030602050306030303" pitchFamily="18" charset="0"/>
            </a:endParaRPr>
          </a:p>
          <a:p>
            <a:pPr>
              <a:lnSpc>
                <a:spcPct val="150000"/>
              </a:lnSpc>
              <a:spcBef>
                <a:spcPct val="0"/>
              </a:spcBef>
              <a:buFontTx/>
              <a:buChar char="-"/>
            </a:pPr>
            <a:r>
              <a:rPr lang="pl-PL" altLang="pl-PL" sz="1800">
                <a:latin typeface="Constantia" panose="02030602050306030303" pitchFamily="18" charset="0"/>
              </a:rPr>
              <a:t> 	Gwarancja</a:t>
            </a:r>
          </a:p>
          <a:p>
            <a:pPr>
              <a:lnSpc>
                <a:spcPct val="150000"/>
              </a:lnSpc>
              <a:spcBef>
                <a:spcPct val="0"/>
              </a:spcBef>
              <a:buFontTx/>
              <a:buChar char="-"/>
            </a:pPr>
            <a:r>
              <a:rPr lang="pl-PL" altLang="pl-PL" sz="1800">
                <a:latin typeface="Constantia" panose="02030602050306030303" pitchFamily="18" charset="0"/>
              </a:rPr>
              <a:t> 	Termin wykonania</a:t>
            </a:r>
          </a:p>
          <a:p>
            <a:pPr>
              <a:lnSpc>
                <a:spcPct val="150000"/>
              </a:lnSpc>
              <a:spcBef>
                <a:spcPct val="0"/>
              </a:spcBef>
              <a:buFontTx/>
              <a:buChar char="-"/>
            </a:pPr>
            <a:r>
              <a:rPr lang="pl-PL" altLang="pl-PL" sz="1800">
                <a:latin typeface="Constantia" panose="02030602050306030303" pitchFamily="18" charset="0"/>
              </a:rPr>
              <a:t> 	Kary umowne (KIO 291/12)</a:t>
            </a:r>
          </a:p>
          <a:p>
            <a:pPr>
              <a:lnSpc>
                <a:spcPct val="150000"/>
              </a:lnSpc>
              <a:spcBef>
                <a:spcPct val="0"/>
              </a:spcBef>
              <a:buFontTx/>
              <a:buChar char="-"/>
            </a:pPr>
            <a:r>
              <a:rPr lang="pl-PL" altLang="pl-PL" sz="1800">
                <a:latin typeface="Constantia" panose="02030602050306030303" pitchFamily="18" charset="0"/>
              </a:rPr>
              <a:t> 	Doświadczenie personelu kluczowego</a:t>
            </a:r>
          </a:p>
          <a:p>
            <a:pPr>
              <a:lnSpc>
                <a:spcPct val="150000"/>
              </a:lnSpc>
              <a:spcBef>
                <a:spcPct val="0"/>
              </a:spcBef>
              <a:buFontTx/>
              <a:buChar char="-"/>
            </a:pPr>
            <a:r>
              <a:rPr lang="pl-PL" altLang="pl-PL" sz="1800">
                <a:latin typeface="Constantia" panose="02030602050306030303" pitchFamily="18" charset="0"/>
              </a:rPr>
              <a:t> 	Zatrudnienie na umowę o pracę przy realizacji zamówienia (co 	do zasady nieprawidłowe)</a:t>
            </a:r>
          </a:p>
          <a:p>
            <a:pPr>
              <a:lnSpc>
                <a:spcPct val="150000"/>
              </a:lnSpc>
              <a:spcBef>
                <a:spcPct val="0"/>
              </a:spcBef>
              <a:buFontTx/>
              <a:buChar char="-"/>
            </a:pPr>
            <a:r>
              <a:rPr lang="pl-PL" altLang="pl-PL" sz="1800">
                <a:latin typeface="Constantia" panose="02030602050306030303" pitchFamily="18" charset="0"/>
              </a:rPr>
              <a:t> 	Jakość</a:t>
            </a:r>
          </a:p>
          <a:p>
            <a:pPr>
              <a:lnSpc>
                <a:spcPct val="150000"/>
              </a:lnSpc>
              <a:spcBef>
                <a:spcPct val="0"/>
              </a:spcBef>
              <a:buFontTx/>
              <a:buChar char="-"/>
            </a:pPr>
            <a:r>
              <a:rPr lang="pl-PL" altLang="pl-PL" sz="1800">
                <a:latin typeface="Constantia" panose="02030602050306030303" pitchFamily="18" charset="0"/>
              </a:rPr>
              <a:t>	Funkcjonalność </a:t>
            </a:r>
          </a:p>
          <a:p>
            <a:pPr>
              <a:lnSpc>
                <a:spcPct val="150000"/>
              </a:lnSpc>
              <a:spcBef>
                <a:spcPct val="0"/>
              </a:spcBef>
              <a:buFontTx/>
              <a:buChar char="-"/>
            </a:pPr>
            <a:endParaRPr lang="pl-PL" altLang="pl-PL" sz="1800">
              <a:latin typeface="Constantia" panose="02030602050306030303" pitchFamily="18" charset="0"/>
            </a:endParaRPr>
          </a:p>
          <a:p>
            <a:pPr>
              <a:lnSpc>
                <a:spcPct val="150000"/>
              </a:lnSpc>
              <a:spcBef>
                <a:spcPct val="0"/>
              </a:spcBef>
              <a:buFontTx/>
              <a:buChar char="-"/>
            </a:pPr>
            <a:endParaRPr lang="pl-PL" altLang="pl-PL" sz="1800">
              <a:latin typeface="Constantia" panose="02030602050306030303" pitchFamily="18" charset="0"/>
            </a:endParaRPr>
          </a:p>
        </p:txBody>
      </p:sp>
      <p:sp>
        <p:nvSpPr>
          <p:cNvPr id="82947" name="TextBox 4">
            <a:extLst>
              <a:ext uri="{FF2B5EF4-FFF2-40B4-BE49-F238E27FC236}">
                <a16:creationId xmlns:a16="http://schemas.microsoft.com/office/drawing/2014/main" id="{9D938B24-0D5A-4512-9FBE-E5BC1C1F0F4E}"/>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2">
            <a:extLst>
              <a:ext uri="{FF2B5EF4-FFF2-40B4-BE49-F238E27FC236}">
                <a16:creationId xmlns:a16="http://schemas.microsoft.com/office/drawing/2014/main" id="{17343618-E762-46C8-A40A-C4F726AC2283}"/>
              </a:ext>
            </a:extLst>
          </p:cNvPr>
          <p:cNvSpPr txBox="1">
            <a:spLocks noChangeArrowheads="1"/>
          </p:cNvSpPr>
          <p:nvPr/>
        </p:nvSpPr>
        <p:spPr bwMode="auto">
          <a:xfrm>
            <a:off x="1116013" y="1700213"/>
            <a:ext cx="7272337"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gn="just">
              <a:spcBef>
                <a:spcPct val="0"/>
              </a:spcBef>
              <a:spcAft>
                <a:spcPts val="600"/>
              </a:spcAft>
              <a:buFontTx/>
              <a:buNone/>
            </a:pPr>
            <a:r>
              <a:rPr lang="pl-PL" altLang="pl-PL" sz="1800" i="1">
                <a:latin typeface="Lato"/>
              </a:rPr>
              <a:t>Zamawiający powinien dążyć do precyzyjności i jednoznaczności opisu stosowanych kryteriów oceny ofert celem zapewnienia obiektywizmu i zachowania zasad uczciwej konkurencji i równego traktowania wykonawców, a także zagwarantowania wyboru oferty, która będzie ofertą rzeczywiście najkorzystniejszą w postępowaniu. Wobec tego, w przypadku kryteriów jakościowych, ocennych, w których naturę wpisana jest możliwość różnej wykładni stopnia wypełnienia kryterium, Zamawiający powinien dołożyć należytej staranności, aby zasady oceny zostały opisane w sposób minimalizujący na miarę możliwości wszelkie niejednoznaczności w opisie, a także subiektywizm i uznaniowość oceny.</a:t>
            </a:r>
          </a:p>
          <a:p>
            <a:pPr marL="0" lvl="1" algn="just">
              <a:spcBef>
                <a:spcPct val="0"/>
              </a:spcBef>
              <a:spcAft>
                <a:spcPts val="600"/>
              </a:spcAft>
              <a:buFontTx/>
              <a:buNone/>
            </a:pPr>
            <a:endParaRPr lang="pl-PL" altLang="pl-PL" sz="1800" i="1">
              <a:latin typeface="Lato"/>
            </a:endParaRPr>
          </a:p>
          <a:p>
            <a:pPr marL="0" lvl="1" algn="just">
              <a:spcBef>
                <a:spcPct val="0"/>
              </a:spcBef>
              <a:spcAft>
                <a:spcPts val="600"/>
              </a:spcAft>
              <a:buFontTx/>
              <a:buNone/>
            </a:pPr>
            <a:r>
              <a:rPr lang="pl-PL" altLang="pl-PL" sz="1800" b="1">
                <a:latin typeface="Lato"/>
              </a:rPr>
              <a:t>KIO 45/18</a:t>
            </a:r>
          </a:p>
          <a:p>
            <a:pPr marL="0" lvl="1" algn="just">
              <a:spcBef>
                <a:spcPct val="0"/>
              </a:spcBef>
              <a:spcAft>
                <a:spcPts val="600"/>
              </a:spcAft>
              <a:buFontTx/>
              <a:buNone/>
            </a:pPr>
            <a:endParaRPr lang="pl-PL" altLang="pl-PL" sz="1800" i="1">
              <a:latin typeface="Lato"/>
            </a:endParaRPr>
          </a:p>
        </p:txBody>
      </p:sp>
      <p:sp>
        <p:nvSpPr>
          <p:cNvPr id="83971" name="TextBox 4">
            <a:extLst>
              <a:ext uri="{FF2B5EF4-FFF2-40B4-BE49-F238E27FC236}">
                <a16:creationId xmlns:a16="http://schemas.microsoft.com/office/drawing/2014/main" id="{7889CEF0-9FAD-44B5-A0A9-00330C77522F}"/>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Box 2">
            <a:extLst>
              <a:ext uri="{FF2B5EF4-FFF2-40B4-BE49-F238E27FC236}">
                <a16:creationId xmlns:a16="http://schemas.microsoft.com/office/drawing/2014/main" id="{AA3FDABD-AB00-4DF7-BFA6-4EBA9882437B}"/>
              </a:ext>
            </a:extLst>
          </p:cNvPr>
          <p:cNvSpPr txBox="1">
            <a:spLocks noChangeArrowheads="1"/>
          </p:cNvSpPr>
          <p:nvPr/>
        </p:nvSpPr>
        <p:spPr bwMode="auto">
          <a:xfrm>
            <a:off x="1116013" y="1700213"/>
            <a:ext cx="7272337"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gn="just">
              <a:spcBef>
                <a:spcPct val="0"/>
              </a:spcBef>
              <a:spcAft>
                <a:spcPts val="600"/>
              </a:spcAft>
              <a:buFontTx/>
              <a:buNone/>
            </a:pPr>
            <a:r>
              <a:rPr lang="pl-PL" altLang="pl-PL" sz="1800" i="1">
                <a:latin typeface="Lato"/>
              </a:rPr>
              <a:t>Kryterium odnoszące się do jakości personelu (zespołu) mającego wykonywać przedmiot zamówienia nie dotyczy i nie łamie zakazu zawartego w art. 91 ust. 3 p.z.p. - przy założeniu, że kryterium to zostanie prawidłowo sformułowane, tj. będzie się odnosiło do konkretnego personelu (zespołu) wyznaczonego do realizacji zamówienia, a nie ogólnie personelu wykonawcy bez wskazania jego powiązania z przedmiotem zamówienia i jego jakością. </a:t>
            </a:r>
            <a:br>
              <a:rPr lang="pl-PL" altLang="pl-PL" sz="1800" i="1">
                <a:latin typeface="Lato"/>
              </a:rPr>
            </a:br>
            <a:r>
              <a:rPr lang="pl-PL" altLang="pl-PL" sz="1800" i="1">
                <a:latin typeface="Lato"/>
              </a:rPr>
              <a:t>Tym samym kryterium to powinno być powiązane </a:t>
            </a:r>
            <a:br>
              <a:rPr lang="pl-PL" altLang="pl-PL" sz="1800" i="1">
                <a:latin typeface="Lato"/>
              </a:rPr>
            </a:br>
            <a:r>
              <a:rPr lang="pl-PL" altLang="pl-PL" sz="1800" i="1">
                <a:latin typeface="Lato"/>
              </a:rPr>
              <a:t>ze sposobem wykonania zamówienia, przykładowo jako element metodologii wykonania zamówienia.</a:t>
            </a:r>
          </a:p>
          <a:p>
            <a:pPr marL="0" lvl="1" algn="just">
              <a:spcBef>
                <a:spcPct val="0"/>
              </a:spcBef>
              <a:spcAft>
                <a:spcPts val="600"/>
              </a:spcAft>
              <a:buFontTx/>
              <a:buNone/>
            </a:pPr>
            <a:endParaRPr lang="pl-PL" altLang="pl-PL" sz="1800">
              <a:latin typeface="Lato"/>
            </a:endParaRPr>
          </a:p>
          <a:p>
            <a:pPr marL="0" lvl="1" algn="just">
              <a:spcBef>
                <a:spcPct val="0"/>
              </a:spcBef>
              <a:spcAft>
                <a:spcPts val="600"/>
              </a:spcAft>
              <a:buFontTx/>
              <a:buNone/>
            </a:pPr>
            <a:r>
              <a:rPr lang="pl-PL" altLang="pl-PL" sz="1800" b="1">
                <a:latin typeface="Lato"/>
              </a:rPr>
              <a:t>KIO 763/17</a:t>
            </a:r>
          </a:p>
          <a:p>
            <a:pPr marL="0" lvl="1" algn="just">
              <a:spcBef>
                <a:spcPct val="0"/>
              </a:spcBef>
              <a:spcAft>
                <a:spcPts val="600"/>
              </a:spcAft>
              <a:buFontTx/>
              <a:buNone/>
            </a:pPr>
            <a:endParaRPr lang="pl-PL" altLang="pl-PL" sz="1800">
              <a:latin typeface="Lato"/>
            </a:endParaRPr>
          </a:p>
        </p:txBody>
      </p:sp>
      <p:sp>
        <p:nvSpPr>
          <p:cNvPr id="84995" name="TextBox 4">
            <a:extLst>
              <a:ext uri="{FF2B5EF4-FFF2-40B4-BE49-F238E27FC236}">
                <a16:creationId xmlns:a16="http://schemas.microsoft.com/office/drawing/2014/main" id="{3D24EDF4-5444-4513-AC16-16B198337C4A}"/>
              </a:ext>
            </a:extLst>
          </p:cNvPr>
          <p:cNvSpPr txBox="1">
            <a:spLocks noChangeArrowheads="1"/>
          </p:cNvSpPr>
          <p:nvPr/>
        </p:nvSpPr>
        <p:spPr bwMode="auto">
          <a:xfrm>
            <a:off x="179388" y="692150"/>
            <a:ext cx="6342062" cy="369888"/>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Kryteria oceny ofert</a:t>
            </a:r>
          </a:p>
        </p:txBody>
      </p:sp>
    </p:spTree>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tlo1</Template>
  <TotalTime>1210</TotalTime>
  <Words>4179</Words>
  <Application>Microsoft Office PowerPoint</Application>
  <PresentationFormat>Pokaz na ekranie (4:3)</PresentationFormat>
  <Paragraphs>405</Paragraphs>
  <Slides>59</Slides>
  <Notes>23</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59</vt:i4>
      </vt:variant>
    </vt:vector>
  </HeadingPairs>
  <TitlesOfParts>
    <vt:vector size="67" baseType="lpstr">
      <vt:lpstr>ＭＳ Ｐゴシック</vt:lpstr>
      <vt:lpstr>Arial</vt:lpstr>
      <vt:lpstr>Calibri</vt:lpstr>
      <vt:lpstr>Constantia</vt:lpstr>
      <vt:lpstr>Lato</vt:lpstr>
      <vt:lpstr>Novecento wide Book</vt:lpstr>
      <vt:lpstr>Novecento wide Normal</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Forma oferty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Beta Anna</cp:lastModifiedBy>
  <cp:revision>97</cp:revision>
  <dcterms:created xsi:type="dcterms:W3CDTF">2015-09-10T13:33:51Z</dcterms:created>
  <dcterms:modified xsi:type="dcterms:W3CDTF">2019-09-05T08:59:38Z</dcterms:modified>
</cp:coreProperties>
</file>