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64"/>
  </p:notesMasterIdLst>
  <p:sldIdLst>
    <p:sldId id="256" r:id="rId2"/>
    <p:sldId id="297" r:id="rId3"/>
    <p:sldId id="421" r:id="rId4"/>
    <p:sldId id="433" r:id="rId5"/>
    <p:sldId id="434" r:id="rId6"/>
    <p:sldId id="435" r:id="rId7"/>
    <p:sldId id="436" r:id="rId8"/>
    <p:sldId id="298" r:id="rId9"/>
    <p:sldId id="299" r:id="rId10"/>
    <p:sldId id="300" r:id="rId11"/>
    <p:sldId id="307" r:id="rId12"/>
    <p:sldId id="422" r:id="rId13"/>
    <p:sldId id="308" r:id="rId14"/>
    <p:sldId id="398" r:id="rId15"/>
    <p:sldId id="399" r:id="rId16"/>
    <p:sldId id="309" r:id="rId17"/>
    <p:sldId id="310" r:id="rId18"/>
    <p:sldId id="423" r:id="rId19"/>
    <p:sldId id="424" r:id="rId20"/>
    <p:sldId id="311" r:id="rId21"/>
    <p:sldId id="312" r:id="rId22"/>
    <p:sldId id="314" r:id="rId23"/>
    <p:sldId id="315" r:id="rId24"/>
    <p:sldId id="316" r:id="rId25"/>
    <p:sldId id="317" r:id="rId26"/>
    <p:sldId id="318" r:id="rId27"/>
    <p:sldId id="319" r:id="rId28"/>
    <p:sldId id="320" r:id="rId29"/>
    <p:sldId id="321" r:id="rId30"/>
    <p:sldId id="322" r:id="rId31"/>
    <p:sldId id="323" r:id="rId32"/>
    <p:sldId id="425" r:id="rId33"/>
    <p:sldId id="426" r:id="rId34"/>
    <p:sldId id="324" r:id="rId35"/>
    <p:sldId id="325" r:id="rId36"/>
    <p:sldId id="427" r:id="rId37"/>
    <p:sldId id="428" r:id="rId38"/>
    <p:sldId id="326" r:id="rId39"/>
    <p:sldId id="327" r:id="rId40"/>
    <p:sldId id="328" r:id="rId41"/>
    <p:sldId id="329" r:id="rId42"/>
    <p:sldId id="330" r:id="rId43"/>
    <p:sldId id="331" r:id="rId44"/>
    <p:sldId id="332" r:id="rId45"/>
    <p:sldId id="333" r:id="rId46"/>
    <p:sldId id="429" r:id="rId47"/>
    <p:sldId id="335" r:id="rId48"/>
    <p:sldId id="336" r:id="rId49"/>
    <p:sldId id="430" r:id="rId50"/>
    <p:sldId id="431" r:id="rId51"/>
    <p:sldId id="432" r:id="rId52"/>
    <p:sldId id="616" r:id="rId53"/>
    <p:sldId id="617" r:id="rId54"/>
    <p:sldId id="618" r:id="rId55"/>
    <p:sldId id="619" r:id="rId56"/>
    <p:sldId id="620" r:id="rId57"/>
    <p:sldId id="621" r:id="rId58"/>
    <p:sldId id="622" r:id="rId59"/>
    <p:sldId id="623" r:id="rId60"/>
    <p:sldId id="624" r:id="rId61"/>
    <p:sldId id="625" r:id="rId62"/>
    <p:sldId id="257" r:id="rId63"/>
  </p:sldIdLst>
  <p:sldSz cx="9144000" cy="6858000" type="screen4x3"/>
  <p:notesSz cx="6858000" cy="9144000"/>
  <p:defaultTextStyle>
    <a:defPPr>
      <a:defRPr lang="pl-PL"/>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zysztof Puchacz" initials="KP" lastIdx="1" clrIdx="0">
    <p:extLst>
      <p:ext uri="{19B8F6BF-5375-455C-9EA6-DF929625EA0E}">
        <p15:presenceInfo xmlns:p15="http://schemas.microsoft.com/office/powerpoint/2012/main" userId="72bc881038172c1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6466"/>
    <a:srgbClr val="64644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894" autoAdjust="0"/>
  </p:normalViewPr>
  <p:slideViewPr>
    <p:cSldViewPr>
      <p:cViewPr varScale="1">
        <p:scale>
          <a:sx n="115" d="100"/>
          <a:sy n="115" d="100"/>
        </p:scale>
        <p:origin x="1530" y="108"/>
      </p:cViewPr>
      <p:guideLst>
        <p:guide orient="horz" pos="2160"/>
        <p:guide pos="2880"/>
      </p:guideLst>
    </p:cSldViewPr>
  </p:slideViewPr>
  <p:outlineViewPr>
    <p:cViewPr>
      <p:scale>
        <a:sx n="33" d="100"/>
        <a:sy n="33" d="100"/>
      </p:scale>
      <p:origin x="0" y="828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169538-7606-4DCE-8F52-8DA46729F137}"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pl-PL"/>
        </a:p>
      </dgm:t>
    </dgm:pt>
    <dgm:pt modelId="{BBCC8923-EE03-4F27-AD72-36733F118BC8}">
      <dgm:prSet phldrT="[Tekst]"/>
      <dgm:spPr/>
      <dgm:t>
        <a:bodyPr/>
        <a:lstStyle/>
        <a:p>
          <a:pPr algn="just"/>
          <a:r>
            <a:rPr lang="pl-PL" dirty="0"/>
            <a:t>Przesłanki wykluczenia	</a:t>
          </a:r>
        </a:p>
      </dgm:t>
    </dgm:pt>
    <dgm:pt modelId="{D28D767C-E5F9-424A-8EE4-9AF752A745FA}" type="parTrans" cxnId="{03B20ACF-AC03-4994-91E8-76154A9A75B7}">
      <dgm:prSet/>
      <dgm:spPr/>
      <dgm:t>
        <a:bodyPr/>
        <a:lstStyle/>
        <a:p>
          <a:endParaRPr lang="pl-PL"/>
        </a:p>
      </dgm:t>
    </dgm:pt>
    <dgm:pt modelId="{8D5068A7-E238-416A-B028-D117A0AE2E42}" type="sibTrans" cxnId="{03B20ACF-AC03-4994-91E8-76154A9A75B7}">
      <dgm:prSet/>
      <dgm:spPr/>
      <dgm:t>
        <a:bodyPr/>
        <a:lstStyle/>
        <a:p>
          <a:endParaRPr lang="pl-PL"/>
        </a:p>
      </dgm:t>
    </dgm:pt>
    <dgm:pt modelId="{98369C3F-8A25-4B50-948D-67DFC0BCF0AC}">
      <dgm:prSet phldrT="[Tekst]"/>
      <dgm:spPr/>
      <dgm:t>
        <a:bodyPr/>
        <a:lstStyle/>
        <a:p>
          <a:r>
            <a:rPr lang="pl-PL" dirty="0"/>
            <a:t>Obligatoryjne</a:t>
          </a:r>
        </a:p>
      </dgm:t>
    </dgm:pt>
    <dgm:pt modelId="{93D6BD05-522F-42F7-AA5C-DE2AD6257F2E}" type="parTrans" cxnId="{CD93BC7C-163A-41D8-8804-E5424A650F9C}">
      <dgm:prSet/>
      <dgm:spPr/>
      <dgm:t>
        <a:bodyPr/>
        <a:lstStyle/>
        <a:p>
          <a:endParaRPr lang="pl-PL"/>
        </a:p>
      </dgm:t>
    </dgm:pt>
    <dgm:pt modelId="{6EDDC204-0A47-4E39-9DC5-EB61F90DE30E}" type="sibTrans" cxnId="{CD93BC7C-163A-41D8-8804-E5424A650F9C}">
      <dgm:prSet/>
      <dgm:spPr/>
      <dgm:t>
        <a:bodyPr/>
        <a:lstStyle/>
        <a:p>
          <a:endParaRPr lang="pl-PL"/>
        </a:p>
      </dgm:t>
    </dgm:pt>
    <dgm:pt modelId="{0F4256CD-C794-402F-8D9F-E9240CA481C3}">
      <dgm:prSet phldrT="[Tekst]"/>
      <dgm:spPr/>
      <dgm:t>
        <a:bodyPr/>
        <a:lstStyle/>
        <a:p>
          <a:r>
            <a:rPr lang="pl-PL" dirty="0"/>
            <a:t>Art. 24 ust. 1 </a:t>
          </a:r>
        </a:p>
        <a:p>
          <a:r>
            <a:rPr lang="pl-PL" dirty="0"/>
            <a:t>pkt 12-23</a:t>
          </a:r>
        </a:p>
      </dgm:t>
    </dgm:pt>
    <dgm:pt modelId="{56C1BC19-8334-4FAB-8DCA-8388E427B172}" type="parTrans" cxnId="{8587E399-117F-483D-B4AE-E2D096F4E44A}">
      <dgm:prSet/>
      <dgm:spPr/>
      <dgm:t>
        <a:bodyPr/>
        <a:lstStyle/>
        <a:p>
          <a:endParaRPr lang="pl-PL"/>
        </a:p>
      </dgm:t>
    </dgm:pt>
    <dgm:pt modelId="{718826C0-CE9E-4224-8ADA-C4BDECDE1BDA}" type="sibTrans" cxnId="{8587E399-117F-483D-B4AE-E2D096F4E44A}">
      <dgm:prSet/>
      <dgm:spPr/>
      <dgm:t>
        <a:bodyPr/>
        <a:lstStyle/>
        <a:p>
          <a:endParaRPr lang="pl-PL"/>
        </a:p>
      </dgm:t>
    </dgm:pt>
    <dgm:pt modelId="{B6355F56-E4DF-4886-B66D-7EA0464BBA69}">
      <dgm:prSet phldrT="[Tekst]"/>
      <dgm:spPr/>
      <dgm:t>
        <a:bodyPr/>
        <a:lstStyle/>
        <a:p>
          <a:r>
            <a:rPr lang="pl-PL" dirty="0"/>
            <a:t>Fakultatywne</a:t>
          </a:r>
        </a:p>
      </dgm:t>
    </dgm:pt>
    <dgm:pt modelId="{F6F5BB48-4EA1-4CB2-8822-1B41A21DF5FA}" type="parTrans" cxnId="{2D492890-491C-4E55-A316-1EB2BBBA6371}">
      <dgm:prSet/>
      <dgm:spPr/>
      <dgm:t>
        <a:bodyPr/>
        <a:lstStyle/>
        <a:p>
          <a:endParaRPr lang="pl-PL"/>
        </a:p>
      </dgm:t>
    </dgm:pt>
    <dgm:pt modelId="{AF25EA7F-C453-4CF7-A400-9C0377CE840A}" type="sibTrans" cxnId="{2D492890-491C-4E55-A316-1EB2BBBA6371}">
      <dgm:prSet/>
      <dgm:spPr/>
      <dgm:t>
        <a:bodyPr/>
        <a:lstStyle/>
        <a:p>
          <a:endParaRPr lang="pl-PL"/>
        </a:p>
      </dgm:t>
    </dgm:pt>
    <dgm:pt modelId="{B60EF75E-9328-480E-8CD2-DDDF8134D110}">
      <dgm:prSet phldrT="[Tekst]"/>
      <dgm:spPr/>
      <dgm:t>
        <a:bodyPr/>
        <a:lstStyle/>
        <a:p>
          <a:r>
            <a:rPr lang="pl-PL" dirty="0"/>
            <a:t>Art. 24 ust. 5</a:t>
          </a:r>
        </a:p>
      </dgm:t>
    </dgm:pt>
    <dgm:pt modelId="{F452DBFE-ACF7-4AF1-825A-BECA3936E756}" type="parTrans" cxnId="{3C478050-1716-4CC8-9377-86C7F5898A71}">
      <dgm:prSet/>
      <dgm:spPr/>
      <dgm:t>
        <a:bodyPr/>
        <a:lstStyle/>
        <a:p>
          <a:endParaRPr lang="pl-PL"/>
        </a:p>
      </dgm:t>
    </dgm:pt>
    <dgm:pt modelId="{B5EEB179-4E67-4420-974F-B747B32912AB}" type="sibTrans" cxnId="{3C478050-1716-4CC8-9377-86C7F5898A71}">
      <dgm:prSet/>
      <dgm:spPr/>
      <dgm:t>
        <a:bodyPr/>
        <a:lstStyle/>
        <a:p>
          <a:endParaRPr lang="pl-PL"/>
        </a:p>
      </dgm:t>
    </dgm:pt>
    <dgm:pt modelId="{7C06CBC8-D897-4A80-939E-516E8AA7315D}" type="pres">
      <dgm:prSet presAssocID="{86169538-7606-4DCE-8F52-8DA46729F137}" presName="diagram" presStyleCnt="0">
        <dgm:presLayoutVars>
          <dgm:chPref val="1"/>
          <dgm:dir/>
          <dgm:animOne val="branch"/>
          <dgm:animLvl val="lvl"/>
          <dgm:resizeHandles val="exact"/>
        </dgm:presLayoutVars>
      </dgm:prSet>
      <dgm:spPr/>
      <dgm:t>
        <a:bodyPr/>
        <a:lstStyle/>
        <a:p>
          <a:endParaRPr lang="pl-PL"/>
        </a:p>
      </dgm:t>
    </dgm:pt>
    <dgm:pt modelId="{85D0F91F-0B2C-4ABF-9A38-D2E4049077F2}" type="pres">
      <dgm:prSet presAssocID="{BBCC8923-EE03-4F27-AD72-36733F118BC8}" presName="root1" presStyleCnt="0"/>
      <dgm:spPr/>
    </dgm:pt>
    <dgm:pt modelId="{77F70363-AF34-42FB-8099-F66EDC8119FF}" type="pres">
      <dgm:prSet presAssocID="{BBCC8923-EE03-4F27-AD72-36733F118BC8}" presName="LevelOneTextNode" presStyleLbl="node0" presStyleIdx="0" presStyleCnt="1" custLinFactNeighborX="9547" custLinFactNeighborY="-2495">
        <dgm:presLayoutVars>
          <dgm:chPref val="3"/>
        </dgm:presLayoutVars>
      </dgm:prSet>
      <dgm:spPr/>
      <dgm:t>
        <a:bodyPr/>
        <a:lstStyle/>
        <a:p>
          <a:endParaRPr lang="pl-PL"/>
        </a:p>
      </dgm:t>
    </dgm:pt>
    <dgm:pt modelId="{A55CC8FF-BC33-4DE7-AC07-97936D996172}" type="pres">
      <dgm:prSet presAssocID="{BBCC8923-EE03-4F27-AD72-36733F118BC8}" presName="level2hierChild" presStyleCnt="0"/>
      <dgm:spPr/>
    </dgm:pt>
    <dgm:pt modelId="{629D6252-9D72-45B3-9760-A44A5B768A85}" type="pres">
      <dgm:prSet presAssocID="{93D6BD05-522F-42F7-AA5C-DE2AD6257F2E}" presName="conn2-1" presStyleLbl="parChTrans1D2" presStyleIdx="0" presStyleCnt="2"/>
      <dgm:spPr/>
      <dgm:t>
        <a:bodyPr/>
        <a:lstStyle/>
        <a:p>
          <a:endParaRPr lang="pl-PL"/>
        </a:p>
      </dgm:t>
    </dgm:pt>
    <dgm:pt modelId="{7C837066-1D20-4C8C-8A29-9A2AEC1B738F}" type="pres">
      <dgm:prSet presAssocID="{93D6BD05-522F-42F7-AA5C-DE2AD6257F2E}" presName="connTx" presStyleLbl="parChTrans1D2" presStyleIdx="0" presStyleCnt="2"/>
      <dgm:spPr/>
      <dgm:t>
        <a:bodyPr/>
        <a:lstStyle/>
        <a:p>
          <a:endParaRPr lang="pl-PL"/>
        </a:p>
      </dgm:t>
    </dgm:pt>
    <dgm:pt modelId="{B7CE16FE-3AE5-4C11-BA20-3F6FC3B7CB96}" type="pres">
      <dgm:prSet presAssocID="{98369C3F-8A25-4B50-948D-67DFC0BCF0AC}" presName="root2" presStyleCnt="0"/>
      <dgm:spPr/>
    </dgm:pt>
    <dgm:pt modelId="{4A0E54F1-63CC-4AE9-99F4-6A0D1EDB8FA4}" type="pres">
      <dgm:prSet presAssocID="{98369C3F-8A25-4B50-948D-67DFC0BCF0AC}" presName="LevelTwoTextNode" presStyleLbl="node2" presStyleIdx="0" presStyleCnt="2">
        <dgm:presLayoutVars>
          <dgm:chPref val="3"/>
        </dgm:presLayoutVars>
      </dgm:prSet>
      <dgm:spPr/>
      <dgm:t>
        <a:bodyPr/>
        <a:lstStyle/>
        <a:p>
          <a:endParaRPr lang="pl-PL"/>
        </a:p>
      </dgm:t>
    </dgm:pt>
    <dgm:pt modelId="{7A0314B4-C6AC-4E20-AC44-240EEBD59400}" type="pres">
      <dgm:prSet presAssocID="{98369C3F-8A25-4B50-948D-67DFC0BCF0AC}" presName="level3hierChild" presStyleCnt="0"/>
      <dgm:spPr/>
    </dgm:pt>
    <dgm:pt modelId="{B7FDEE04-02D2-491E-9D41-16DE206FF598}" type="pres">
      <dgm:prSet presAssocID="{56C1BC19-8334-4FAB-8DCA-8388E427B172}" presName="conn2-1" presStyleLbl="parChTrans1D3" presStyleIdx="0" presStyleCnt="2"/>
      <dgm:spPr/>
      <dgm:t>
        <a:bodyPr/>
        <a:lstStyle/>
        <a:p>
          <a:endParaRPr lang="pl-PL"/>
        </a:p>
      </dgm:t>
    </dgm:pt>
    <dgm:pt modelId="{B55726F2-449D-43F6-A3A7-D2E63E31B740}" type="pres">
      <dgm:prSet presAssocID="{56C1BC19-8334-4FAB-8DCA-8388E427B172}" presName="connTx" presStyleLbl="parChTrans1D3" presStyleIdx="0" presStyleCnt="2"/>
      <dgm:spPr/>
      <dgm:t>
        <a:bodyPr/>
        <a:lstStyle/>
        <a:p>
          <a:endParaRPr lang="pl-PL"/>
        </a:p>
      </dgm:t>
    </dgm:pt>
    <dgm:pt modelId="{099965C3-8015-40F7-AF04-B2B0E22F7F71}" type="pres">
      <dgm:prSet presAssocID="{0F4256CD-C794-402F-8D9F-E9240CA481C3}" presName="root2" presStyleCnt="0"/>
      <dgm:spPr/>
    </dgm:pt>
    <dgm:pt modelId="{25908126-998E-483F-8741-F70F19A9FFCE}" type="pres">
      <dgm:prSet presAssocID="{0F4256CD-C794-402F-8D9F-E9240CA481C3}" presName="LevelTwoTextNode" presStyleLbl="node3" presStyleIdx="0" presStyleCnt="2">
        <dgm:presLayoutVars>
          <dgm:chPref val="3"/>
        </dgm:presLayoutVars>
      </dgm:prSet>
      <dgm:spPr/>
      <dgm:t>
        <a:bodyPr/>
        <a:lstStyle/>
        <a:p>
          <a:endParaRPr lang="pl-PL"/>
        </a:p>
      </dgm:t>
    </dgm:pt>
    <dgm:pt modelId="{1EC9FFCD-CA42-4A6C-A36F-2B81D3A418BE}" type="pres">
      <dgm:prSet presAssocID="{0F4256CD-C794-402F-8D9F-E9240CA481C3}" presName="level3hierChild" presStyleCnt="0"/>
      <dgm:spPr/>
    </dgm:pt>
    <dgm:pt modelId="{8552C308-33E1-4681-958B-DE2BFC706537}" type="pres">
      <dgm:prSet presAssocID="{F6F5BB48-4EA1-4CB2-8822-1B41A21DF5FA}" presName="conn2-1" presStyleLbl="parChTrans1D2" presStyleIdx="1" presStyleCnt="2"/>
      <dgm:spPr/>
      <dgm:t>
        <a:bodyPr/>
        <a:lstStyle/>
        <a:p>
          <a:endParaRPr lang="pl-PL"/>
        </a:p>
      </dgm:t>
    </dgm:pt>
    <dgm:pt modelId="{22E188B4-B933-4CEB-AD49-D4CDC27D46CB}" type="pres">
      <dgm:prSet presAssocID="{F6F5BB48-4EA1-4CB2-8822-1B41A21DF5FA}" presName="connTx" presStyleLbl="parChTrans1D2" presStyleIdx="1" presStyleCnt="2"/>
      <dgm:spPr/>
      <dgm:t>
        <a:bodyPr/>
        <a:lstStyle/>
        <a:p>
          <a:endParaRPr lang="pl-PL"/>
        </a:p>
      </dgm:t>
    </dgm:pt>
    <dgm:pt modelId="{4C719B4C-AAE8-43FF-A482-1A786AD41FA1}" type="pres">
      <dgm:prSet presAssocID="{B6355F56-E4DF-4886-B66D-7EA0464BBA69}" presName="root2" presStyleCnt="0"/>
      <dgm:spPr/>
    </dgm:pt>
    <dgm:pt modelId="{96AD3C5B-81B2-4813-8F80-F3CB135F6D18}" type="pres">
      <dgm:prSet presAssocID="{B6355F56-E4DF-4886-B66D-7EA0464BBA69}" presName="LevelTwoTextNode" presStyleLbl="node2" presStyleIdx="1" presStyleCnt="2">
        <dgm:presLayoutVars>
          <dgm:chPref val="3"/>
        </dgm:presLayoutVars>
      </dgm:prSet>
      <dgm:spPr/>
      <dgm:t>
        <a:bodyPr/>
        <a:lstStyle/>
        <a:p>
          <a:endParaRPr lang="pl-PL"/>
        </a:p>
      </dgm:t>
    </dgm:pt>
    <dgm:pt modelId="{EFDE2799-7F3A-477D-AB95-778C3375257A}" type="pres">
      <dgm:prSet presAssocID="{B6355F56-E4DF-4886-B66D-7EA0464BBA69}" presName="level3hierChild" presStyleCnt="0"/>
      <dgm:spPr/>
    </dgm:pt>
    <dgm:pt modelId="{A5CB7796-7887-48E4-B939-E866A4A0BC22}" type="pres">
      <dgm:prSet presAssocID="{F452DBFE-ACF7-4AF1-825A-BECA3936E756}" presName="conn2-1" presStyleLbl="parChTrans1D3" presStyleIdx="1" presStyleCnt="2"/>
      <dgm:spPr/>
      <dgm:t>
        <a:bodyPr/>
        <a:lstStyle/>
        <a:p>
          <a:endParaRPr lang="pl-PL"/>
        </a:p>
      </dgm:t>
    </dgm:pt>
    <dgm:pt modelId="{07DBC7C8-2ADE-4CAB-B66F-B78911E0383D}" type="pres">
      <dgm:prSet presAssocID="{F452DBFE-ACF7-4AF1-825A-BECA3936E756}" presName="connTx" presStyleLbl="parChTrans1D3" presStyleIdx="1" presStyleCnt="2"/>
      <dgm:spPr/>
      <dgm:t>
        <a:bodyPr/>
        <a:lstStyle/>
        <a:p>
          <a:endParaRPr lang="pl-PL"/>
        </a:p>
      </dgm:t>
    </dgm:pt>
    <dgm:pt modelId="{B4F7F7CA-3593-4C33-820F-5B9D826514AA}" type="pres">
      <dgm:prSet presAssocID="{B60EF75E-9328-480E-8CD2-DDDF8134D110}" presName="root2" presStyleCnt="0"/>
      <dgm:spPr/>
    </dgm:pt>
    <dgm:pt modelId="{73140F2B-34D9-4800-B0C8-5A344195F600}" type="pres">
      <dgm:prSet presAssocID="{B60EF75E-9328-480E-8CD2-DDDF8134D110}" presName="LevelTwoTextNode" presStyleLbl="node3" presStyleIdx="1" presStyleCnt="2">
        <dgm:presLayoutVars>
          <dgm:chPref val="3"/>
        </dgm:presLayoutVars>
      </dgm:prSet>
      <dgm:spPr/>
      <dgm:t>
        <a:bodyPr/>
        <a:lstStyle/>
        <a:p>
          <a:endParaRPr lang="pl-PL"/>
        </a:p>
      </dgm:t>
    </dgm:pt>
    <dgm:pt modelId="{D3B8C7A4-58C3-4571-BE06-7A0D3B313C61}" type="pres">
      <dgm:prSet presAssocID="{B60EF75E-9328-480E-8CD2-DDDF8134D110}" presName="level3hierChild" presStyleCnt="0"/>
      <dgm:spPr/>
    </dgm:pt>
  </dgm:ptLst>
  <dgm:cxnLst>
    <dgm:cxn modelId="{7DC537E7-2E6D-4E14-8103-297119C23B95}" type="presOf" srcId="{BBCC8923-EE03-4F27-AD72-36733F118BC8}" destId="{77F70363-AF34-42FB-8099-F66EDC8119FF}" srcOrd="0" destOrd="0" presId="urn:microsoft.com/office/officeart/2005/8/layout/hierarchy2"/>
    <dgm:cxn modelId="{16F4B433-9044-4AFA-AA71-79CECD0B019D}" type="presOf" srcId="{B60EF75E-9328-480E-8CD2-DDDF8134D110}" destId="{73140F2B-34D9-4800-B0C8-5A344195F600}" srcOrd="0" destOrd="0" presId="urn:microsoft.com/office/officeart/2005/8/layout/hierarchy2"/>
    <dgm:cxn modelId="{2D492890-491C-4E55-A316-1EB2BBBA6371}" srcId="{BBCC8923-EE03-4F27-AD72-36733F118BC8}" destId="{B6355F56-E4DF-4886-B66D-7EA0464BBA69}" srcOrd="1" destOrd="0" parTransId="{F6F5BB48-4EA1-4CB2-8822-1B41A21DF5FA}" sibTransId="{AF25EA7F-C453-4CF7-A400-9C0377CE840A}"/>
    <dgm:cxn modelId="{527CD30E-6793-48DE-A68D-1971AFC56344}" type="presOf" srcId="{93D6BD05-522F-42F7-AA5C-DE2AD6257F2E}" destId="{7C837066-1D20-4C8C-8A29-9A2AEC1B738F}" srcOrd="1" destOrd="0" presId="urn:microsoft.com/office/officeart/2005/8/layout/hierarchy2"/>
    <dgm:cxn modelId="{CD93BC7C-163A-41D8-8804-E5424A650F9C}" srcId="{BBCC8923-EE03-4F27-AD72-36733F118BC8}" destId="{98369C3F-8A25-4B50-948D-67DFC0BCF0AC}" srcOrd="0" destOrd="0" parTransId="{93D6BD05-522F-42F7-AA5C-DE2AD6257F2E}" sibTransId="{6EDDC204-0A47-4E39-9DC5-EB61F90DE30E}"/>
    <dgm:cxn modelId="{C389DA55-98A6-405A-847A-0E48E929AF28}" type="presOf" srcId="{86169538-7606-4DCE-8F52-8DA46729F137}" destId="{7C06CBC8-D897-4A80-939E-516E8AA7315D}" srcOrd="0" destOrd="0" presId="urn:microsoft.com/office/officeart/2005/8/layout/hierarchy2"/>
    <dgm:cxn modelId="{EE78F334-49BD-4200-85E5-DCF3F28FC383}" type="presOf" srcId="{56C1BC19-8334-4FAB-8DCA-8388E427B172}" destId="{B7FDEE04-02D2-491E-9D41-16DE206FF598}" srcOrd="0" destOrd="0" presId="urn:microsoft.com/office/officeart/2005/8/layout/hierarchy2"/>
    <dgm:cxn modelId="{7A890426-5BB4-4508-9F7E-A986F40C507F}" type="presOf" srcId="{56C1BC19-8334-4FAB-8DCA-8388E427B172}" destId="{B55726F2-449D-43F6-A3A7-D2E63E31B740}" srcOrd="1" destOrd="0" presId="urn:microsoft.com/office/officeart/2005/8/layout/hierarchy2"/>
    <dgm:cxn modelId="{77AAD242-BC9C-4D26-9276-85299BA00CD5}" type="presOf" srcId="{B6355F56-E4DF-4886-B66D-7EA0464BBA69}" destId="{96AD3C5B-81B2-4813-8F80-F3CB135F6D18}" srcOrd="0" destOrd="0" presId="urn:microsoft.com/office/officeart/2005/8/layout/hierarchy2"/>
    <dgm:cxn modelId="{072779CC-3FB9-4608-A53C-BC4D730109C4}" type="presOf" srcId="{98369C3F-8A25-4B50-948D-67DFC0BCF0AC}" destId="{4A0E54F1-63CC-4AE9-99F4-6A0D1EDB8FA4}" srcOrd="0" destOrd="0" presId="urn:microsoft.com/office/officeart/2005/8/layout/hierarchy2"/>
    <dgm:cxn modelId="{ECCAD980-86EB-4AC9-9120-0E5D201A4DF2}" type="presOf" srcId="{93D6BD05-522F-42F7-AA5C-DE2AD6257F2E}" destId="{629D6252-9D72-45B3-9760-A44A5B768A85}" srcOrd="0" destOrd="0" presId="urn:microsoft.com/office/officeart/2005/8/layout/hierarchy2"/>
    <dgm:cxn modelId="{CC2FB5EB-DDFF-4939-A572-AF7C96007A94}" type="presOf" srcId="{F452DBFE-ACF7-4AF1-825A-BECA3936E756}" destId="{07DBC7C8-2ADE-4CAB-B66F-B78911E0383D}" srcOrd="1" destOrd="0" presId="urn:microsoft.com/office/officeart/2005/8/layout/hierarchy2"/>
    <dgm:cxn modelId="{3C478050-1716-4CC8-9377-86C7F5898A71}" srcId="{B6355F56-E4DF-4886-B66D-7EA0464BBA69}" destId="{B60EF75E-9328-480E-8CD2-DDDF8134D110}" srcOrd="0" destOrd="0" parTransId="{F452DBFE-ACF7-4AF1-825A-BECA3936E756}" sibTransId="{B5EEB179-4E67-4420-974F-B747B32912AB}"/>
    <dgm:cxn modelId="{50954C09-4178-49BD-9B90-CECE86EFAC2A}" type="presOf" srcId="{0F4256CD-C794-402F-8D9F-E9240CA481C3}" destId="{25908126-998E-483F-8741-F70F19A9FFCE}" srcOrd="0" destOrd="0" presId="urn:microsoft.com/office/officeart/2005/8/layout/hierarchy2"/>
    <dgm:cxn modelId="{2C781D5D-7765-4853-8FD6-3DECB885BF40}" type="presOf" srcId="{F6F5BB48-4EA1-4CB2-8822-1B41A21DF5FA}" destId="{22E188B4-B933-4CEB-AD49-D4CDC27D46CB}" srcOrd="1" destOrd="0" presId="urn:microsoft.com/office/officeart/2005/8/layout/hierarchy2"/>
    <dgm:cxn modelId="{03B20ACF-AC03-4994-91E8-76154A9A75B7}" srcId="{86169538-7606-4DCE-8F52-8DA46729F137}" destId="{BBCC8923-EE03-4F27-AD72-36733F118BC8}" srcOrd="0" destOrd="0" parTransId="{D28D767C-E5F9-424A-8EE4-9AF752A745FA}" sibTransId="{8D5068A7-E238-416A-B028-D117A0AE2E42}"/>
    <dgm:cxn modelId="{D78BD13F-D92C-4AA5-B69A-50BAEE6766D7}" type="presOf" srcId="{F6F5BB48-4EA1-4CB2-8822-1B41A21DF5FA}" destId="{8552C308-33E1-4681-958B-DE2BFC706537}" srcOrd="0" destOrd="0" presId="urn:microsoft.com/office/officeart/2005/8/layout/hierarchy2"/>
    <dgm:cxn modelId="{67BBC83A-DAB4-4492-B509-C0A6FAB4C438}" type="presOf" srcId="{F452DBFE-ACF7-4AF1-825A-BECA3936E756}" destId="{A5CB7796-7887-48E4-B939-E866A4A0BC22}" srcOrd="0" destOrd="0" presId="urn:microsoft.com/office/officeart/2005/8/layout/hierarchy2"/>
    <dgm:cxn modelId="{8587E399-117F-483D-B4AE-E2D096F4E44A}" srcId="{98369C3F-8A25-4B50-948D-67DFC0BCF0AC}" destId="{0F4256CD-C794-402F-8D9F-E9240CA481C3}" srcOrd="0" destOrd="0" parTransId="{56C1BC19-8334-4FAB-8DCA-8388E427B172}" sibTransId="{718826C0-CE9E-4224-8ADA-C4BDECDE1BDA}"/>
    <dgm:cxn modelId="{12063F2F-D861-4834-B86E-B9A0BFB05C7E}" type="presParOf" srcId="{7C06CBC8-D897-4A80-939E-516E8AA7315D}" destId="{85D0F91F-0B2C-4ABF-9A38-D2E4049077F2}" srcOrd="0" destOrd="0" presId="urn:microsoft.com/office/officeart/2005/8/layout/hierarchy2"/>
    <dgm:cxn modelId="{F48D7B7B-9123-4FCA-9A65-A47A3C6A34AA}" type="presParOf" srcId="{85D0F91F-0B2C-4ABF-9A38-D2E4049077F2}" destId="{77F70363-AF34-42FB-8099-F66EDC8119FF}" srcOrd="0" destOrd="0" presId="urn:microsoft.com/office/officeart/2005/8/layout/hierarchy2"/>
    <dgm:cxn modelId="{E957E509-97EE-43A3-A82F-2C99E63B059B}" type="presParOf" srcId="{85D0F91F-0B2C-4ABF-9A38-D2E4049077F2}" destId="{A55CC8FF-BC33-4DE7-AC07-97936D996172}" srcOrd="1" destOrd="0" presId="urn:microsoft.com/office/officeart/2005/8/layout/hierarchy2"/>
    <dgm:cxn modelId="{6BCD6236-64E1-4E36-8755-FAB185ED08A2}" type="presParOf" srcId="{A55CC8FF-BC33-4DE7-AC07-97936D996172}" destId="{629D6252-9D72-45B3-9760-A44A5B768A85}" srcOrd="0" destOrd="0" presId="urn:microsoft.com/office/officeart/2005/8/layout/hierarchy2"/>
    <dgm:cxn modelId="{97AFD0F1-CD3A-49CA-9C51-FC41DC71925B}" type="presParOf" srcId="{629D6252-9D72-45B3-9760-A44A5B768A85}" destId="{7C837066-1D20-4C8C-8A29-9A2AEC1B738F}" srcOrd="0" destOrd="0" presId="urn:microsoft.com/office/officeart/2005/8/layout/hierarchy2"/>
    <dgm:cxn modelId="{8FF8712E-24E8-4578-8C1A-B3CC2B2803DF}" type="presParOf" srcId="{A55CC8FF-BC33-4DE7-AC07-97936D996172}" destId="{B7CE16FE-3AE5-4C11-BA20-3F6FC3B7CB96}" srcOrd="1" destOrd="0" presId="urn:microsoft.com/office/officeart/2005/8/layout/hierarchy2"/>
    <dgm:cxn modelId="{E6722F4E-4439-451A-81EE-631E48D46B52}" type="presParOf" srcId="{B7CE16FE-3AE5-4C11-BA20-3F6FC3B7CB96}" destId="{4A0E54F1-63CC-4AE9-99F4-6A0D1EDB8FA4}" srcOrd="0" destOrd="0" presId="urn:microsoft.com/office/officeart/2005/8/layout/hierarchy2"/>
    <dgm:cxn modelId="{0459DEC9-B1E3-4CFB-9C0F-21742B86C057}" type="presParOf" srcId="{B7CE16FE-3AE5-4C11-BA20-3F6FC3B7CB96}" destId="{7A0314B4-C6AC-4E20-AC44-240EEBD59400}" srcOrd="1" destOrd="0" presId="urn:microsoft.com/office/officeart/2005/8/layout/hierarchy2"/>
    <dgm:cxn modelId="{8B872188-A640-4B51-89EF-B12137027D17}" type="presParOf" srcId="{7A0314B4-C6AC-4E20-AC44-240EEBD59400}" destId="{B7FDEE04-02D2-491E-9D41-16DE206FF598}" srcOrd="0" destOrd="0" presId="urn:microsoft.com/office/officeart/2005/8/layout/hierarchy2"/>
    <dgm:cxn modelId="{5A2835CD-3395-418C-AAB2-67003A4CCFD0}" type="presParOf" srcId="{B7FDEE04-02D2-491E-9D41-16DE206FF598}" destId="{B55726F2-449D-43F6-A3A7-D2E63E31B740}" srcOrd="0" destOrd="0" presId="urn:microsoft.com/office/officeart/2005/8/layout/hierarchy2"/>
    <dgm:cxn modelId="{20D79BDB-405F-4C2D-9168-EA2635482CBB}" type="presParOf" srcId="{7A0314B4-C6AC-4E20-AC44-240EEBD59400}" destId="{099965C3-8015-40F7-AF04-B2B0E22F7F71}" srcOrd="1" destOrd="0" presId="urn:microsoft.com/office/officeart/2005/8/layout/hierarchy2"/>
    <dgm:cxn modelId="{85D585D4-E4B9-4EF0-8C2C-15EA3C758F66}" type="presParOf" srcId="{099965C3-8015-40F7-AF04-B2B0E22F7F71}" destId="{25908126-998E-483F-8741-F70F19A9FFCE}" srcOrd="0" destOrd="0" presId="urn:microsoft.com/office/officeart/2005/8/layout/hierarchy2"/>
    <dgm:cxn modelId="{33D6F8AF-F9AD-4F9C-887C-A279B851AB25}" type="presParOf" srcId="{099965C3-8015-40F7-AF04-B2B0E22F7F71}" destId="{1EC9FFCD-CA42-4A6C-A36F-2B81D3A418BE}" srcOrd="1" destOrd="0" presId="urn:microsoft.com/office/officeart/2005/8/layout/hierarchy2"/>
    <dgm:cxn modelId="{EFCB8424-D5E2-4996-AE6D-9B95343E333B}" type="presParOf" srcId="{A55CC8FF-BC33-4DE7-AC07-97936D996172}" destId="{8552C308-33E1-4681-958B-DE2BFC706537}" srcOrd="2" destOrd="0" presId="urn:microsoft.com/office/officeart/2005/8/layout/hierarchy2"/>
    <dgm:cxn modelId="{3DDCC350-86D7-4FC2-A5F9-F56AED52910A}" type="presParOf" srcId="{8552C308-33E1-4681-958B-DE2BFC706537}" destId="{22E188B4-B933-4CEB-AD49-D4CDC27D46CB}" srcOrd="0" destOrd="0" presId="urn:microsoft.com/office/officeart/2005/8/layout/hierarchy2"/>
    <dgm:cxn modelId="{214231B7-5222-4374-B4F4-F69A39ED18D9}" type="presParOf" srcId="{A55CC8FF-BC33-4DE7-AC07-97936D996172}" destId="{4C719B4C-AAE8-43FF-A482-1A786AD41FA1}" srcOrd="3" destOrd="0" presId="urn:microsoft.com/office/officeart/2005/8/layout/hierarchy2"/>
    <dgm:cxn modelId="{DE97D33D-2AA7-4F7C-B427-9C8058BF8E90}" type="presParOf" srcId="{4C719B4C-AAE8-43FF-A482-1A786AD41FA1}" destId="{96AD3C5B-81B2-4813-8F80-F3CB135F6D18}" srcOrd="0" destOrd="0" presId="urn:microsoft.com/office/officeart/2005/8/layout/hierarchy2"/>
    <dgm:cxn modelId="{484607AA-1A81-4F92-94C8-FFC59E09FE50}" type="presParOf" srcId="{4C719B4C-AAE8-43FF-A482-1A786AD41FA1}" destId="{EFDE2799-7F3A-477D-AB95-778C3375257A}" srcOrd="1" destOrd="0" presId="urn:microsoft.com/office/officeart/2005/8/layout/hierarchy2"/>
    <dgm:cxn modelId="{BD44148F-9CFD-4184-BA2D-45CB35E3B98D}" type="presParOf" srcId="{EFDE2799-7F3A-477D-AB95-778C3375257A}" destId="{A5CB7796-7887-48E4-B939-E866A4A0BC22}" srcOrd="0" destOrd="0" presId="urn:microsoft.com/office/officeart/2005/8/layout/hierarchy2"/>
    <dgm:cxn modelId="{B8A38C14-6472-4D2E-B1A9-73CD1D9C2C5B}" type="presParOf" srcId="{A5CB7796-7887-48E4-B939-E866A4A0BC22}" destId="{07DBC7C8-2ADE-4CAB-B66F-B78911E0383D}" srcOrd="0" destOrd="0" presId="urn:microsoft.com/office/officeart/2005/8/layout/hierarchy2"/>
    <dgm:cxn modelId="{37FA2250-D947-4B05-8610-4604ABAFD20A}" type="presParOf" srcId="{EFDE2799-7F3A-477D-AB95-778C3375257A}" destId="{B4F7F7CA-3593-4C33-820F-5B9D826514AA}" srcOrd="1" destOrd="0" presId="urn:microsoft.com/office/officeart/2005/8/layout/hierarchy2"/>
    <dgm:cxn modelId="{2BE45B60-70B4-4D7E-B6DD-BEBCB6FF06FF}" type="presParOf" srcId="{B4F7F7CA-3593-4C33-820F-5B9D826514AA}" destId="{73140F2B-34D9-4800-B0C8-5A344195F600}" srcOrd="0" destOrd="0" presId="urn:microsoft.com/office/officeart/2005/8/layout/hierarchy2"/>
    <dgm:cxn modelId="{481FC36E-8FAE-496B-8E35-812BFB7999BA}" type="presParOf" srcId="{B4F7F7CA-3593-4C33-820F-5B9D826514AA}" destId="{D3B8C7A4-58C3-4571-BE06-7A0D3B313C61}"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F70363-AF34-42FB-8099-F66EDC8119FF}">
      <dsp:nvSpPr>
        <dsp:cNvPr id="0" name=""/>
        <dsp:cNvSpPr/>
      </dsp:nvSpPr>
      <dsp:spPr>
        <a:xfrm>
          <a:off x="216028" y="1455941"/>
          <a:ext cx="2194718" cy="109735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just" defTabSz="1022350">
            <a:lnSpc>
              <a:spcPct val="90000"/>
            </a:lnSpc>
            <a:spcBef>
              <a:spcPct val="0"/>
            </a:spcBef>
            <a:spcAft>
              <a:spcPct val="35000"/>
            </a:spcAft>
          </a:pPr>
          <a:r>
            <a:rPr lang="pl-PL" sz="2300" kern="1200" dirty="0"/>
            <a:t>Przesłanki wykluczenia	</a:t>
          </a:r>
        </a:p>
      </dsp:txBody>
      <dsp:txXfrm>
        <a:off x="248169" y="1488082"/>
        <a:ext cx="2130436" cy="1033077"/>
      </dsp:txXfrm>
    </dsp:sp>
    <dsp:sp modelId="{629D6252-9D72-45B3-9760-A44A5B768A85}">
      <dsp:nvSpPr>
        <dsp:cNvPr id="0" name=""/>
        <dsp:cNvSpPr/>
      </dsp:nvSpPr>
      <dsp:spPr>
        <a:xfrm rot="19074864">
          <a:off x="2294637" y="1678517"/>
          <a:ext cx="900576" cy="48603"/>
        </a:xfrm>
        <a:custGeom>
          <a:avLst/>
          <a:gdLst/>
          <a:ahLst/>
          <a:cxnLst/>
          <a:rect l="0" t="0" r="0" b="0"/>
          <a:pathLst>
            <a:path>
              <a:moveTo>
                <a:pt x="0" y="24301"/>
              </a:moveTo>
              <a:lnTo>
                <a:pt x="900576" y="2430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dsp:txBody>
      <dsp:txXfrm>
        <a:off x="2722411" y="1680305"/>
        <a:ext cx="45028" cy="45028"/>
      </dsp:txXfrm>
    </dsp:sp>
    <dsp:sp modelId="{4A0E54F1-63CC-4AE9-99F4-6A0D1EDB8FA4}">
      <dsp:nvSpPr>
        <dsp:cNvPr id="0" name=""/>
        <dsp:cNvSpPr/>
      </dsp:nvSpPr>
      <dsp:spPr>
        <a:xfrm>
          <a:off x="3079104" y="852338"/>
          <a:ext cx="2194718" cy="109735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pl-PL" sz="2300" kern="1200" dirty="0"/>
            <a:t>Obligatoryjne</a:t>
          </a:r>
        </a:p>
      </dsp:txBody>
      <dsp:txXfrm>
        <a:off x="3111245" y="884479"/>
        <a:ext cx="2130436" cy="1033077"/>
      </dsp:txXfrm>
    </dsp:sp>
    <dsp:sp modelId="{B7FDEE04-02D2-491E-9D41-16DE206FF598}">
      <dsp:nvSpPr>
        <dsp:cNvPr id="0" name=""/>
        <dsp:cNvSpPr/>
      </dsp:nvSpPr>
      <dsp:spPr>
        <a:xfrm>
          <a:off x="5273823" y="1376716"/>
          <a:ext cx="877887" cy="48603"/>
        </a:xfrm>
        <a:custGeom>
          <a:avLst/>
          <a:gdLst/>
          <a:ahLst/>
          <a:cxnLst/>
          <a:rect l="0" t="0" r="0" b="0"/>
          <a:pathLst>
            <a:path>
              <a:moveTo>
                <a:pt x="0" y="24301"/>
              </a:moveTo>
              <a:lnTo>
                <a:pt x="877887" y="2430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dsp:txBody>
      <dsp:txXfrm>
        <a:off x="5690819" y="1379071"/>
        <a:ext cx="43894" cy="43894"/>
      </dsp:txXfrm>
    </dsp:sp>
    <dsp:sp modelId="{25908126-998E-483F-8741-F70F19A9FFCE}">
      <dsp:nvSpPr>
        <dsp:cNvPr id="0" name=""/>
        <dsp:cNvSpPr/>
      </dsp:nvSpPr>
      <dsp:spPr>
        <a:xfrm>
          <a:off x="6151710" y="852338"/>
          <a:ext cx="2194718" cy="109735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pl-PL" sz="2300" kern="1200" dirty="0"/>
            <a:t>Art. 24 ust. 1 </a:t>
          </a:r>
        </a:p>
        <a:p>
          <a:pPr lvl="0" algn="ctr" defTabSz="1022350">
            <a:lnSpc>
              <a:spcPct val="90000"/>
            </a:lnSpc>
            <a:spcBef>
              <a:spcPct val="0"/>
            </a:spcBef>
            <a:spcAft>
              <a:spcPct val="35000"/>
            </a:spcAft>
          </a:pPr>
          <a:r>
            <a:rPr lang="pl-PL" sz="2300" kern="1200" dirty="0"/>
            <a:t>pkt 12-23</a:t>
          </a:r>
        </a:p>
      </dsp:txBody>
      <dsp:txXfrm>
        <a:off x="6183851" y="884479"/>
        <a:ext cx="2130436" cy="1033077"/>
      </dsp:txXfrm>
    </dsp:sp>
    <dsp:sp modelId="{8552C308-33E1-4681-958B-DE2BFC706537}">
      <dsp:nvSpPr>
        <dsp:cNvPr id="0" name=""/>
        <dsp:cNvSpPr/>
      </dsp:nvSpPr>
      <dsp:spPr>
        <a:xfrm rot="2674097">
          <a:off x="2275846" y="2309499"/>
          <a:ext cx="938158" cy="48603"/>
        </a:xfrm>
        <a:custGeom>
          <a:avLst/>
          <a:gdLst/>
          <a:ahLst/>
          <a:cxnLst/>
          <a:rect l="0" t="0" r="0" b="0"/>
          <a:pathLst>
            <a:path>
              <a:moveTo>
                <a:pt x="0" y="24301"/>
              </a:moveTo>
              <a:lnTo>
                <a:pt x="938158" y="2430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dsp:txBody>
      <dsp:txXfrm>
        <a:off x="2721471" y="2310347"/>
        <a:ext cx="46907" cy="46907"/>
      </dsp:txXfrm>
    </dsp:sp>
    <dsp:sp modelId="{96AD3C5B-81B2-4813-8F80-F3CB135F6D18}">
      <dsp:nvSpPr>
        <dsp:cNvPr id="0" name=""/>
        <dsp:cNvSpPr/>
      </dsp:nvSpPr>
      <dsp:spPr>
        <a:xfrm>
          <a:off x="3079104" y="2114301"/>
          <a:ext cx="2194718" cy="109735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pl-PL" sz="2300" kern="1200" dirty="0"/>
            <a:t>Fakultatywne</a:t>
          </a:r>
        </a:p>
      </dsp:txBody>
      <dsp:txXfrm>
        <a:off x="3111245" y="2146442"/>
        <a:ext cx="2130436" cy="1033077"/>
      </dsp:txXfrm>
    </dsp:sp>
    <dsp:sp modelId="{A5CB7796-7887-48E4-B939-E866A4A0BC22}">
      <dsp:nvSpPr>
        <dsp:cNvPr id="0" name=""/>
        <dsp:cNvSpPr/>
      </dsp:nvSpPr>
      <dsp:spPr>
        <a:xfrm>
          <a:off x="5273823" y="2638679"/>
          <a:ext cx="877887" cy="48603"/>
        </a:xfrm>
        <a:custGeom>
          <a:avLst/>
          <a:gdLst/>
          <a:ahLst/>
          <a:cxnLst/>
          <a:rect l="0" t="0" r="0" b="0"/>
          <a:pathLst>
            <a:path>
              <a:moveTo>
                <a:pt x="0" y="24301"/>
              </a:moveTo>
              <a:lnTo>
                <a:pt x="877887" y="2430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pl-PL" sz="500" kern="1200"/>
        </a:p>
      </dsp:txBody>
      <dsp:txXfrm>
        <a:off x="5690819" y="2641034"/>
        <a:ext cx="43894" cy="43894"/>
      </dsp:txXfrm>
    </dsp:sp>
    <dsp:sp modelId="{73140F2B-34D9-4800-B0C8-5A344195F600}">
      <dsp:nvSpPr>
        <dsp:cNvPr id="0" name=""/>
        <dsp:cNvSpPr/>
      </dsp:nvSpPr>
      <dsp:spPr>
        <a:xfrm>
          <a:off x="6151710" y="2114301"/>
          <a:ext cx="2194718" cy="109735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pl-PL" sz="2300" kern="1200" dirty="0"/>
            <a:t>Art. 24 ust. 5</a:t>
          </a:r>
        </a:p>
      </dsp:txBody>
      <dsp:txXfrm>
        <a:off x="6183851" y="2146442"/>
        <a:ext cx="2130436" cy="1033077"/>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a:extLst>
              <a:ext uri="{FF2B5EF4-FFF2-40B4-BE49-F238E27FC236}">
                <a16:creationId xmlns:a16="http://schemas.microsoft.com/office/drawing/2014/main" id="{0CF85A9E-D92D-419D-907E-EB57633E5D2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cs typeface="Arial" panose="020B0604020202020204" pitchFamily="34" charset="0"/>
              </a:defRPr>
            </a:lvl1pPr>
          </a:lstStyle>
          <a:p>
            <a:pPr>
              <a:defRPr/>
            </a:pPr>
            <a:endParaRPr lang="pl-PL"/>
          </a:p>
        </p:txBody>
      </p:sp>
      <p:sp>
        <p:nvSpPr>
          <p:cNvPr id="3" name="Symbol zastępczy daty 2">
            <a:extLst>
              <a:ext uri="{FF2B5EF4-FFF2-40B4-BE49-F238E27FC236}">
                <a16:creationId xmlns:a16="http://schemas.microsoft.com/office/drawing/2014/main" id="{5BB7ECEC-0134-4DF5-98F5-11EF89BB2B2C}"/>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cs typeface="Arial" panose="020B0604020202020204" pitchFamily="34" charset="0"/>
              </a:defRPr>
            </a:lvl1pPr>
          </a:lstStyle>
          <a:p>
            <a:pPr>
              <a:defRPr/>
            </a:pPr>
            <a:fld id="{2BF0AA89-C1C0-436B-A409-AB37A6376C21}" type="datetimeFigureOut">
              <a:rPr lang="pl-PL"/>
              <a:pPr>
                <a:defRPr/>
              </a:pPr>
              <a:t>05.09.2019</a:t>
            </a:fld>
            <a:endParaRPr lang="pl-PL"/>
          </a:p>
        </p:txBody>
      </p:sp>
      <p:sp>
        <p:nvSpPr>
          <p:cNvPr id="4" name="Symbol zastępczy obrazu slajdu 3">
            <a:extLst>
              <a:ext uri="{FF2B5EF4-FFF2-40B4-BE49-F238E27FC236}">
                <a16:creationId xmlns:a16="http://schemas.microsoft.com/office/drawing/2014/main" id="{D9FCB0EB-B02F-4E6D-B313-5683F6C5BC6C}"/>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pl-PL" noProof="0"/>
          </a:p>
        </p:txBody>
      </p:sp>
      <p:sp>
        <p:nvSpPr>
          <p:cNvPr id="5" name="Symbol zastępczy notatek 4">
            <a:extLst>
              <a:ext uri="{FF2B5EF4-FFF2-40B4-BE49-F238E27FC236}">
                <a16:creationId xmlns:a16="http://schemas.microsoft.com/office/drawing/2014/main" id="{C4F19AAB-07E3-49CD-9EB5-FA4B8D77960F}"/>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noProof="0"/>
              <a:t>Edytuj style wzorca tekstu</a:t>
            </a:r>
          </a:p>
          <a:p>
            <a:pPr lvl="1"/>
            <a:r>
              <a:rPr lang="pl-PL" noProof="0"/>
              <a:t>Drugi poziom</a:t>
            </a:r>
          </a:p>
          <a:p>
            <a:pPr lvl="2"/>
            <a:r>
              <a:rPr lang="pl-PL" noProof="0"/>
              <a:t>Trzeci poziom</a:t>
            </a:r>
          </a:p>
          <a:p>
            <a:pPr lvl="3"/>
            <a:r>
              <a:rPr lang="pl-PL" noProof="0"/>
              <a:t>Czwarty poziom</a:t>
            </a:r>
          </a:p>
          <a:p>
            <a:pPr lvl="4"/>
            <a:r>
              <a:rPr lang="pl-PL" noProof="0"/>
              <a:t>Piąty poziom</a:t>
            </a:r>
          </a:p>
        </p:txBody>
      </p:sp>
      <p:sp>
        <p:nvSpPr>
          <p:cNvPr id="6" name="Symbol zastępczy stopki 5">
            <a:extLst>
              <a:ext uri="{FF2B5EF4-FFF2-40B4-BE49-F238E27FC236}">
                <a16:creationId xmlns:a16="http://schemas.microsoft.com/office/drawing/2014/main" id="{7C233700-4F7A-470E-AEA4-D2529F3DD356}"/>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cs typeface="Arial" panose="020B0604020202020204" pitchFamily="34" charset="0"/>
              </a:defRPr>
            </a:lvl1pPr>
          </a:lstStyle>
          <a:p>
            <a:pPr>
              <a:defRPr/>
            </a:pPr>
            <a:endParaRPr lang="pl-PL"/>
          </a:p>
        </p:txBody>
      </p:sp>
      <p:sp>
        <p:nvSpPr>
          <p:cNvPr id="7" name="Symbol zastępczy numeru slajdu 6">
            <a:extLst>
              <a:ext uri="{FF2B5EF4-FFF2-40B4-BE49-F238E27FC236}">
                <a16:creationId xmlns:a16="http://schemas.microsoft.com/office/drawing/2014/main" id="{164509FB-A9DC-40F4-A469-14324C6FCEA0}"/>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A0EAC7A8-F026-4FC7-A19C-85F63A277569}" type="slidenum">
              <a:rPr lang="pl-PL" altLang="pl-PL"/>
              <a:pPr>
                <a:defRPr/>
              </a:pPr>
              <a:t>‹#›</a:t>
            </a:fld>
            <a:endParaRPr lang="pl-PL" altLang="pl-P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ymbol zastępczy obrazu slajdu 1">
            <a:extLst>
              <a:ext uri="{FF2B5EF4-FFF2-40B4-BE49-F238E27FC236}">
                <a16:creationId xmlns:a16="http://schemas.microsoft.com/office/drawing/2014/main" id="{CA123373-8F66-4978-A7F9-99C325CC80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Symbol zastępczy notatek 2">
            <a:extLst>
              <a:ext uri="{FF2B5EF4-FFF2-40B4-BE49-F238E27FC236}">
                <a16:creationId xmlns:a16="http://schemas.microsoft.com/office/drawing/2014/main" id="{75B9FD82-86A0-4DD4-82E1-625CD9326E6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l-PL" altLang="pl-PL"/>
          </a:p>
        </p:txBody>
      </p:sp>
      <p:sp>
        <p:nvSpPr>
          <p:cNvPr id="4100" name="Symbol zastępczy numeru slajdu 3">
            <a:extLst>
              <a:ext uri="{FF2B5EF4-FFF2-40B4-BE49-F238E27FC236}">
                <a16:creationId xmlns:a16="http://schemas.microsoft.com/office/drawing/2014/main" id="{C158C7D3-7B02-4F0B-8581-F183388010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742950" indent="-285750">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fld id="{17D1D2B8-F999-487F-BD0C-7753342A721D}" type="slidenum">
              <a:rPr lang="pl-PL" altLang="pl-PL" smtClean="0"/>
              <a:pPr/>
              <a:t>1</a:t>
            </a:fld>
            <a:endParaRPr lang="pl-PL" alt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pl-PL"/>
          </a:p>
        </p:txBody>
      </p:sp>
      <p:sp>
        <p:nvSpPr>
          <p:cNvPr id="4" name="Date Placeholder 3">
            <a:extLst>
              <a:ext uri="{FF2B5EF4-FFF2-40B4-BE49-F238E27FC236}">
                <a16:creationId xmlns:a16="http://schemas.microsoft.com/office/drawing/2014/main" id="{163295E8-3D8A-4150-91CB-9127FADD10DE}"/>
              </a:ext>
            </a:extLst>
          </p:cNvPr>
          <p:cNvSpPr>
            <a:spLocks noGrp="1"/>
          </p:cNvSpPr>
          <p:nvPr>
            <p:ph type="dt" sz="half" idx="10"/>
          </p:nvPr>
        </p:nvSpPr>
        <p:spPr/>
        <p:txBody>
          <a:bodyPr/>
          <a:lstStyle>
            <a:lvl1pPr>
              <a:defRPr/>
            </a:lvl1pPr>
          </a:lstStyle>
          <a:p>
            <a:pPr>
              <a:defRPr/>
            </a:pPr>
            <a:fld id="{BA1384F1-D2F6-4A13-8B53-613E0E188EA2}" type="datetimeFigureOut">
              <a:rPr lang="pl-PL"/>
              <a:pPr>
                <a:defRPr/>
              </a:pPr>
              <a:t>05.09.2019</a:t>
            </a:fld>
            <a:endParaRPr lang="pl-PL"/>
          </a:p>
        </p:txBody>
      </p:sp>
      <p:sp>
        <p:nvSpPr>
          <p:cNvPr id="5" name="Footer Placeholder 4">
            <a:extLst>
              <a:ext uri="{FF2B5EF4-FFF2-40B4-BE49-F238E27FC236}">
                <a16:creationId xmlns:a16="http://schemas.microsoft.com/office/drawing/2014/main" id="{6B22AAFF-DC41-44A3-9F1E-1717D16F884D}"/>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id="{DC23393A-4227-416E-A088-BBD3F3A90FF9}"/>
              </a:ext>
            </a:extLst>
          </p:cNvPr>
          <p:cNvSpPr>
            <a:spLocks noGrp="1"/>
          </p:cNvSpPr>
          <p:nvPr>
            <p:ph type="sldNum" sz="quarter" idx="12"/>
          </p:nvPr>
        </p:nvSpPr>
        <p:spPr/>
        <p:txBody>
          <a:bodyPr/>
          <a:lstStyle>
            <a:lvl1pPr>
              <a:defRPr/>
            </a:lvl1pPr>
          </a:lstStyle>
          <a:p>
            <a:pPr>
              <a:defRPr/>
            </a:pPr>
            <a:fld id="{F6D5F3B1-7928-46C9-A888-E9F7D0356077}" type="slidenum">
              <a:rPr lang="pl-PL" altLang="pl-PL"/>
              <a:pPr>
                <a:defRPr/>
              </a:pPr>
              <a:t>‹#›</a:t>
            </a:fld>
            <a:endParaRPr lang="pl-PL" altLang="pl-PL"/>
          </a:p>
        </p:txBody>
      </p:sp>
    </p:spTree>
    <p:extLst>
      <p:ext uri="{BB962C8B-B14F-4D97-AF65-F5344CB8AC3E}">
        <p14:creationId xmlns:p14="http://schemas.microsoft.com/office/powerpoint/2010/main" val="3696264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EBBE99A6-B294-4ADA-8372-509B72D8980C}"/>
              </a:ext>
            </a:extLst>
          </p:cNvPr>
          <p:cNvSpPr>
            <a:spLocks noGrp="1"/>
          </p:cNvSpPr>
          <p:nvPr>
            <p:ph type="dt" sz="half" idx="10"/>
          </p:nvPr>
        </p:nvSpPr>
        <p:spPr/>
        <p:txBody>
          <a:bodyPr/>
          <a:lstStyle>
            <a:lvl1pPr>
              <a:defRPr/>
            </a:lvl1pPr>
          </a:lstStyle>
          <a:p>
            <a:pPr>
              <a:defRPr/>
            </a:pPr>
            <a:fld id="{EFF974C9-E6F5-4029-98C7-50875FE29458}" type="datetimeFigureOut">
              <a:rPr lang="pl-PL"/>
              <a:pPr>
                <a:defRPr/>
              </a:pPr>
              <a:t>05.09.2019</a:t>
            </a:fld>
            <a:endParaRPr lang="pl-PL"/>
          </a:p>
        </p:txBody>
      </p:sp>
      <p:sp>
        <p:nvSpPr>
          <p:cNvPr id="5" name="Footer Placeholder 4">
            <a:extLst>
              <a:ext uri="{FF2B5EF4-FFF2-40B4-BE49-F238E27FC236}">
                <a16:creationId xmlns:a16="http://schemas.microsoft.com/office/drawing/2014/main" id="{0A2B1851-4B03-4865-BC79-58D60ACFE1C0}"/>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id="{3A7650B5-1A85-4F96-9E50-10740B82F884}"/>
              </a:ext>
            </a:extLst>
          </p:cNvPr>
          <p:cNvSpPr>
            <a:spLocks noGrp="1"/>
          </p:cNvSpPr>
          <p:nvPr>
            <p:ph type="sldNum" sz="quarter" idx="12"/>
          </p:nvPr>
        </p:nvSpPr>
        <p:spPr/>
        <p:txBody>
          <a:bodyPr/>
          <a:lstStyle>
            <a:lvl1pPr>
              <a:defRPr/>
            </a:lvl1pPr>
          </a:lstStyle>
          <a:p>
            <a:pPr>
              <a:defRPr/>
            </a:pPr>
            <a:fld id="{9BFBA732-6925-4C0A-A151-901A353093CD}" type="slidenum">
              <a:rPr lang="pl-PL" altLang="pl-PL"/>
              <a:pPr>
                <a:defRPr/>
              </a:pPr>
              <a:t>‹#›</a:t>
            </a:fld>
            <a:endParaRPr lang="pl-PL" altLang="pl-PL"/>
          </a:p>
        </p:txBody>
      </p:sp>
    </p:spTree>
    <p:extLst>
      <p:ext uri="{BB962C8B-B14F-4D97-AF65-F5344CB8AC3E}">
        <p14:creationId xmlns:p14="http://schemas.microsoft.com/office/powerpoint/2010/main" val="3646585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CE2FE129-90C3-44BA-8269-B0B246F54D96}"/>
              </a:ext>
            </a:extLst>
          </p:cNvPr>
          <p:cNvSpPr>
            <a:spLocks noGrp="1"/>
          </p:cNvSpPr>
          <p:nvPr>
            <p:ph type="dt" sz="half" idx="10"/>
          </p:nvPr>
        </p:nvSpPr>
        <p:spPr/>
        <p:txBody>
          <a:bodyPr/>
          <a:lstStyle>
            <a:lvl1pPr>
              <a:defRPr/>
            </a:lvl1pPr>
          </a:lstStyle>
          <a:p>
            <a:pPr>
              <a:defRPr/>
            </a:pPr>
            <a:fld id="{2C48D463-5499-4B5A-A39E-69E9963D2D36}" type="datetimeFigureOut">
              <a:rPr lang="pl-PL"/>
              <a:pPr>
                <a:defRPr/>
              </a:pPr>
              <a:t>05.09.2019</a:t>
            </a:fld>
            <a:endParaRPr lang="pl-PL"/>
          </a:p>
        </p:txBody>
      </p:sp>
      <p:sp>
        <p:nvSpPr>
          <p:cNvPr id="5" name="Footer Placeholder 4">
            <a:extLst>
              <a:ext uri="{FF2B5EF4-FFF2-40B4-BE49-F238E27FC236}">
                <a16:creationId xmlns:a16="http://schemas.microsoft.com/office/drawing/2014/main" id="{E7786C7D-C653-41EB-B782-8DAA22D344DE}"/>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id="{BFBACE0D-9850-4094-8D8B-E7E5E5C60BDD}"/>
              </a:ext>
            </a:extLst>
          </p:cNvPr>
          <p:cNvSpPr>
            <a:spLocks noGrp="1"/>
          </p:cNvSpPr>
          <p:nvPr>
            <p:ph type="sldNum" sz="quarter" idx="12"/>
          </p:nvPr>
        </p:nvSpPr>
        <p:spPr/>
        <p:txBody>
          <a:bodyPr/>
          <a:lstStyle>
            <a:lvl1pPr>
              <a:defRPr/>
            </a:lvl1pPr>
          </a:lstStyle>
          <a:p>
            <a:pPr>
              <a:defRPr/>
            </a:pPr>
            <a:fld id="{415BD332-F0F1-437E-AE10-FDD76693AE1A}" type="slidenum">
              <a:rPr lang="pl-PL" altLang="pl-PL"/>
              <a:pPr>
                <a:defRPr/>
              </a:pPr>
              <a:t>‹#›</a:t>
            </a:fld>
            <a:endParaRPr lang="pl-PL" altLang="pl-PL"/>
          </a:p>
        </p:txBody>
      </p:sp>
    </p:spTree>
    <p:extLst>
      <p:ext uri="{BB962C8B-B14F-4D97-AF65-F5344CB8AC3E}">
        <p14:creationId xmlns:p14="http://schemas.microsoft.com/office/powerpoint/2010/main" val="29684189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D769B5C7-67FB-4D57-8F35-3D815B7D782E}"/>
              </a:ext>
            </a:extLst>
          </p:cNvPr>
          <p:cNvSpPr>
            <a:spLocks noGrp="1"/>
          </p:cNvSpPr>
          <p:nvPr>
            <p:ph type="dt" sz="half" idx="10"/>
          </p:nvPr>
        </p:nvSpPr>
        <p:spPr/>
        <p:txBody>
          <a:bodyPr/>
          <a:lstStyle>
            <a:lvl1pPr>
              <a:defRPr/>
            </a:lvl1pPr>
          </a:lstStyle>
          <a:p>
            <a:pPr>
              <a:defRPr/>
            </a:pPr>
            <a:fld id="{347ABF0C-BB8A-4F6C-89BA-B84B831A1FBE}" type="datetimeFigureOut">
              <a:rPr lang="pl-PL"/>
              <a:pPr>
                <a:defRPr/>
              </a:pPr>
              <a:t>05.09.2019</a:t>
            </a:fld>
            <a:endParaRPr lang="pl-PL"/>
          </a:p>
        </p:txBody>
      </p:sp>
      <p:sp>
        <p:nvSpPr>
          <p:cNvPr id="5" name="Footer Placeholder 4">
            <a:extLst>
              <a:ext uri="{FF2B5EF4-FFF2-40B4-BE49-F238E27FC236}">
                <a16:creationId xmlns:a16="http://schemas.microsoft.com/office/drawing/2014/main" id="{2EEC93B2-C637-4441-8F04-AD88F84451E4}"/>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id="{F587D6ED-A28A-43D0-B38D-16CEA926EECD}"/>
              </a:ext>
            </a:extLst>
          </p:cNvPr>
          <p:cNvSpPr>
            <a:spLocks noGrp="1"/>
          </p:cNvSpPr>
          <p:nvPr>
            <p:ph type="sldNum" sz="quarter" idx="12"/>
          </p:nvPr>
        </p:nvSpPr>
        <p:spPr/>
        <p:txBody>
          <a:bodyPr/>
          <a:lstStyle>
            <a:lvl1pPr>
              <a:defRPr/>
            </a:lvl1pPr>
          </a:lstStyle>
          <a:p>
            <a:pPr>
              <a:defRPr/>
            </a:pPr>
            <a:fld id="{BC07AE88-10E1-4D16-9AF7-9B8B0321AF5A}" type="slidenum">
              <a:rPr lang="pl-PL" altLang="pl-PL"/>
              <a:pPr>
                <a:defRPr/>
              </a:pPr>
              <a:t>‹#›</a:t>
            </a:fld>
            <a:endParaRPr lang="pl-PL" altLang="pl-PL"/>
          </a:p>
        </p:txBody>
      </p:sp>
    </p:spTree>
    <p:extLst>
      <p:ext uri="{BB962C8B-B14F-4D97-AF65-F5344CB8AC3E}">
        <p14:creationId xmlns:p14="http://schemas.microsoft.com/office/powerpoint/2010/main" val="19805260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Pusty 1">
    <p:spTree>
      <p:nvGrpSpPr>
        <p:cNvPr id="1" name=""/>
        <p:cNvGrpSpPr/>
        <p:nvPr/>
      </p:nvGrpSpPr>
      <p:grpSpPr>
        <a:xfrm>
          <a:off x="0" y="0"/>
          <a:ext cx="0" cy="0"/>
          <a:chOff x="0" y="0"/>
          <a:chExt cx="0" cy="0"/>
        </a:xfrm>
      </p:grpSpPr>
      <p:sp>
        <p:nvSpPr>
          <p:cNvPr id="12" name="Symbol zastępczy tekstu 11">
            <a:extLst>
              <a:ext uri="{FF2B5EF4-FFF2-40B4-BE49-F238E27FC236}">
                <a16:creationId xmlns:a16="http://schemas.microsoft.com/office/drawing/2014/main" id="{521A2D2C-3173-4104-8DF1-43ADD7369B5B}"/>
              </a:ext>
            </a:extLst>
          </p:cNvPr>
          <p:cNvSpPr>
            <a:spLocks noGrp="1"/>
          </p:cNvSpPr>
          <p:nvPr>
            <p:ph type="body" sz="quarter" idx="13" hasCustomPrompt="1"/>
          </p:nvPr>
        </p:nvSpPr>
        <p:spPr>
          <a:xfrm>
            <a:off x="451413" y="452324"/>
            <a:ext cx="6823276" cy="589399"/>
          </a:xfrm>
          <a:prstGeom prst="rect">
            <a:avLst/>
          </a:prstGeom>
        </p:spPr>
        <p:txBody>
          <a:bodyPr/>
          <a:lstStyle>
            <a:lvl1pPr marL="0" indent="0">
              <a:buNone/>
              <a:defRPr sz="2400">
                <a:solidFill>
                  <a:schemeClr val="tx2"/>
                </a:solidFill>
                <a:latin typeface="+mj-lt"/>
              </a:defRPr>
            </a:lvl1pPr>
          </a:lstStyle>
          <a:p>
            <a:pPr lvl="0"/>
            <a:r>
              <a:rPr lang="pl-PL" dirty="0"/>
              <a:t>Tytuł slajdu</a:t>
            </a:r>
          </a:p>
        </p:txBody>
      </p:sp>
    </p:spTree>
    <p:extLst>
      <p:ext uri="{BB962C8B-B14F-4D97-AF65-F5344CB8AC3E}">
        <p14:creationId xmlns:p14="http://schemas.microsoft.com/office/powerpoint/2010/main" val="45958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ipe(left)">
                                      <p:cBhvr>
                                        <p:cTn id="7"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Wyroki KIO">
    <p:spTree>
      <p:nvGrpSpPr>
        <p:cNvPr id="1" name=""/>
        <p:cNvGrpSpPr/>
        <p:nvPr/>
      </p:nvGrpSpPr>
      <p:grpSpPr>
        <a:xfrm>
          <a:off x="0" y="0"/>
          <a:ext cx="0" cy="0"/>
          <a:chOff x="0" y="0"/>
          <a:chExt cx="0" cy="0"/>
        </a:xfrm>
      </p:grpSpPr>
      <p:sp>
        <p:nvSpPr>
          <p:cNvPr id="9" name="Dowolny kształt: kształt 8">
            <a:extLst>
              <a:ext uri="{FF2B5EF4-FFF2-40B4-BE49-F238E27FC236}">
                <a16:creationId xmlns:a16="http://schemas.microsoft.com/office/drawing/2014/main" id="{EA7EF921-7FDF-41CB-A01E-87DC76A2AACA}"/>
              </a:ext>
            </a:extLst>
          </p:cNvPr>
          <p:cNvSpPr>
            <a:spLocks/>
          </p:cNvSpPr>
          <p:nvPr userDrawn="1"/>
        </p:nvSpPr>
        <p:spPr bwMode="auto">
          <a:xfrm flipH="1">
            <a:off x="2" y="0"/>
            <a:ext cx="9143999" cy="6858000"/>
          </a:xfrm>
          <a:custGeom>
            <a:avLst/>
            <a:gdLst>
              <a:gd name="connsiteX0" fmla="*/ 12191999 w 12191999"/>
              <a:gd name="connsiteY0" fmla="*/ 0 h 6858000"/>
              <a:gd name="connsiteX1" fmla="*/ 5090891 w 12191999"/>
              <a:gd name="connsiteY1" fmla="*/ 0 h 6858000"/>
              <a:gd name="connsiteX2" fmla="*/ 0 w 12191999"/>
              <a:gd name="connsiteY2" fmla="*/ 2377093 h 6858000"/>
              <a:gd name="connsiteX3" fmla="*/ 0 w 12191999"/>
              <a:gd name="connsiteY3" fmla="*/ 6858000 h 6858000"/>
              <a:gd name="connsiteX4" fmla="*/ 7101109 w 12191999"/>
              <a:gd name="connsiteY4" fmla="*/ 6858000 h 6858000"/>
              <a:gd name="connsiteX5" fmla="*/ 12191999 w 12191999"/>
              <a:gd name="connsiteY5" fmla="*/ 4480908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1999" h="6858000">
                <a:moveTo>
                  <a:pt x="12191999" y="0"/>
                </a:moveTo>
                <a:lnTo>
                  <a:pt x="5090891" y="0"/>
                </a:lnTo>
                <a:lnTo>
                  <a:pt x="0" y="2377093"/>
                </a:lnTo>
                <a:lnTo>
                  <a:pt x="0" y="6858000"/>
                </a:lnTo>
                <a:lnTo>
                  <a:pt x="7101109" y="6858000"/>
                </a:lnTo>
                <a:lnTo>
                  <a:pt x="12191999" y="4480908"/>
                </a:lnTo>
                <a:close/>
              </a:path>
            </a:pathLst>
          </a:custGeom>
          <a:blipFill dpi="0" rotWithShape="0">
            <a:blip r:embed="rId2" cstate="print">
              <a:alphaModFix amt="10000"/>
            </a:blip>
            <a:srcRect/>
            <a:stretch>
              <a:fillRect t="-9378" b="-9378"/>
            </a:stretch>
          </a:blipFill>
          <a:ln>
            <a:noFill/>
          </a:ln>
        </p:spPr>
        <p:txBody>
          <a:bodyPr vert="horz" wrap="square" lIns="68580" tIns="34290" rIns="68580" bIns="34290" numCol="1" anchor="t" anchorCtr="0" compatLnSpc="1">
            <a:prstTxWarp prst="textNoShape">
              <a:avLst/>
            </a:prstTxWarp>
            <a:noAutofit/>
          </a:bodyPr>
          <a:lstStyle/>
          <a:p>
            <a:endParaRPr lang="pl-PL" dirty="0"/>
          </a:p>
        </p:txBody>
      </p:sp>
      <p:sp>
        <p:nvSpPr>
          <p:cNvPr id="12" name="Symbol zastępczy tekstu 11">
            <a:extLst>
              <a:ext uri="{FF2B5EF4-FFF2-40B4-BE49-F238E27FC236}">
                <a16:creationId xmlns:a16="http://schemas.microsoft.com/office/drawing/2014/main" id="{521A2D2C-3173-4104-8DF1-43ADD7369B5B}"/>
              </a:ext>
            </a:extLst>
          </p:cNvPr>
          <p:cNvSpPr>
            <a:spLocks noGrp="1"/>
          </p:cNvSpPr>
          <p:nvPr>
            <p:ph type="body" sz="quarter" idx="13" hasCustomPrompt="1"/>
          </p:nvPr>
        </p:nvSpPr>
        <p:spPr>
          <a:xfrm>
            <a:off x="451413" y="452324"/>
            <a:ext cx="6823276" cy="589399"/>
          </a:xfrm>
          <a:prstGeom prst="rect">
            <a:avLst/>
          </a:prstGeom>
        </p:spPr>
        <p:txBody>
          <a:bodyPr/>
          <a:lstStyle>
            <a:lvl1pPr marL="0" marR="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sz="2400">
                <a:solidFill>
                  <a:schemeClr val="tx2"/>
                </a:solidFill>
                <a:latin typeface="+mj-lt"/>
              </a:defRPr>
            </a:lvl1pPr>
          </a:lstStyle>
          <a:p>
            <a:pPr marL="0" marR="0" lvl="0" indent="0" algn="l" defTabSz="685800" rtl="0" eaLnBrk="1" fontAlgn="auto" latinLnBrk="0" hangingPunct="1">
              <a:lnSpc>
                <a:spcPct val="90000"/>
              </a:lnSpc>
              <a:spcBef>
                <a:spcPts val="750"/>
              </a:spcBef>
              <a:spcAft>
                <a:spcPts val="0"/>
              </a:spcAft>
              <a:buClrTx/>
              <a:buSzTx/>
              <a:buFont typeface="Arial" panose="020B0604020202020204" pitchFamily="34" charset="0"/>
              <a:buNone/>
              <a:tabLst/>
              <a:defRPr/>
            </a:pPr>
            <a:r>
              <a:rPr lang="pl-PL" dirty="0"/>
              <a:t>KIO</a:t>
            </a:r>
          </a:p>
        </p:txBody>
      </p:sp>
      <p:sp>
        <p:nvSpPr>
          <p:cNvPr id="5" name="Freeform 22">
            <a:extLst>
              <a:ext uri="{FF2B5EF4-FFF2-40B4-BE49-F238E27FC236}">
                <a16:creationId xmlns:a16="http://schemas.microsoft.com/office/drawing/2014/main" id="{AD54EE0F-7D1B-4D61-8305-2AE8E0E7CC5C}"/>
              </a:ext>
            </a:extLst>
          </p:cNvPr>
          <p:cNvSpPr>
            <a:spLocks/>
          </p:cNvSpPr>
          <p:nvPr userDrawn="1"/>
        </p:nvSpPr>
        <p:spPr bwMode="auto">
          <a:xfrm>
            <a:off x="451413" y="1253006"/>
            <a:ext cx="1006226" cy="2151222"/>
          </a:xfrm>
          <a:custGeom>
            <a:avLst/>
            <a:gdLst>
              <a:gd name="T0" fmla="*/ 283 w 2388"/>
              <a:gd name="T1" fmla="*/ 1286 h 3829"/>
              <a:gd name="T2" fmla="*/ 2105 w 2388"/>
              <a:gd name="T3" fmla="*/ 446 h 3829"/>
              <a:gd name="T4" fmla="*/ 2105 w 2388"/>
              <a:gd name="T5" fmla="*/ 974 h 3829"/>
              <a:gd name="T6" fmla="*/ 2388 w 2388"/>
              <a:gd name="T7" fmla="*/ 840 h 3829"/>
              <a:gd name="T8" fmla="*/ 2388 w 2388"/>
              <a:gd name="T9" fmla="*/ 0 h 3829"/>
              <a:gd name="T10" fmla="*/ 0 w 2388"/>
              <a:gd name="T11" fmla="*/ 1108 h 3829"/>
              <a:gd name="T12" fmla="*/ 0 w 2388"/>
              <a:gd name="T13" fmla="*/ 3063 h 3829"/>
              <a:gd name="T14" fmla="*/ 1651 w 2388"/>
              <a:gd name="T15" fmla="*/ 3829 h 3829"/>
              <a:gd name="T16" fmla="*/ 1651 w 2388"/>
              <a:gd name="T17" fmla="*/ 3517 h 3829"/>
              <a:gd name="T18" fmla="*/ 283 w 2388"/>
              <a:gd name="T19" fmla="*/ 2885 h 3829"/>
              <a:gd name="T20" fmla="*/ 283 w 2388"/>
              <a:gd name="T21" fmla="*/ 1286 h 38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88" h="3829">
                <a:moveTo>
                  <a:pt x="283" y="1286"/>
                </a:moveTo>
                <a:lnTo>
                  <a:pt x="2105" y="446"/>
                </a:lnTo>
                <a:lnTo>
                  <a:pt x="2105" y="974"/>
                </a:lnTo>
                <a:lnTo>
                  <a:pt x="2388" y="840"/>
                </a:lnTo>
                <a:lnTo>
                  <a:pt x="2388" y="0"/>
                </a:lnTo>
                <a:lnTo>
                  <a:pt x="0" y="1108"/>
                </a:lnTo>
                <a:lnTo>
                  <a:pt x="0" y="3063"/>
                </a:lnTo>
                <a:lnTo>
                  <a:pt x="1651" y="3829"/>
                </a:lnTo>
                <a:lnTo>
                  <a:pt x="1651" y="3517"/>
                </a:lnTo>
                <a:lnTo>
                  <a:pt x="283" y="2885"/>
                </a:lnTo>
                <a:lnTo>
                  <a:pt x="283" y="1286"/>
                </a:lnTo>
                <a:close/>
              </a:path>
            </a:pathLst>
          </a:custGeom>
          <a:solidFill>
            <a:srgbClr val="EF465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pl-PL"/>
          </a:p>
        </p:txBody>
      </p:sp>
      <p:grpSp>
        <p:nvGrpSpPr>
          <p:cNvPr id="2" name="Grupa 1">
            <a:extLst>
              <a:ext uri="{FF2B5EF4-FFF2-40B4-BE49-F238E27FC236}">
                <a16:creationId xmlns:a16="http://schemas.microsoft.com/office/drawing/2014/main" id="{F834D03B-9522-490E-8072-C0D98E606156}"/>
              </a:ext>
            </a:extLst>
          </p:cNvPr>
          <p:cNvGrpSpPr/>
          <p:nvPr userDrawn="1"/>
        </p:nvGrpSpPr>
        <p:grpSpPr>
          <a:xfrm>
            <a:off x="6615312" y="1158776"/>
            <a:ext cx="2528688" cy="4540448"/>
            <a:chOff x="8820416" y="1158776"/>
            <a:chExt cx="3371584" cy="4540448"/>
          </a:xfrm>
        </p:grpSpPr>
        <p:sp>
          <p:nvSpPr>
            <p:cNvPr id="7" name="Dowolny kształt: kształt 6">
              <a:extLst>
                <a:ext uri="{FF2B5EF4-FFF2-40B4-BE49-F238E27FC236}">
                  <a16:creationId xmlns:a16="http://schemas.microsoft.com/office/drawing/2014/main" id="{67F579E3-1966-4631-988C-9F69C0B6C732}"/>
                </a:ext>
              </a:extLst>
            </p:cNvPr>
            <p:cNvSpPr>
              <a:spLocks/>
            </p:cNvSpPr>
            <p:nvPr/>
          </p:nvSpPr>
          <p:spPr bwMode="auto">
            <a:xfrm>
              <a:off x="8820416" y="1158776"/>
              <a:ext cx="3371584" cy="4540448"/>
            </a:xfrm>
            <a:custGeom>
              <a:avLst/>
              <a:gdLst>
                <a:gd name="connsiteX0" fmla="*/ 3714382 w 3714382"/>
                <a:gd name="connsiteY0" fmla="*/ 3106649 h 5002088"/>
                <a:gd name="connsiteX1" fmla="*/ 3714382 w 3714382"/>
                <a:gd name="connsiteY1" fmla="*/ 3969371 h 5002088"/>
                <a:gd name="connsiteX2" fmla="*/ 1483203 w 3714382"/>
                <a:gd name="connsiteY2" fmla="*/ 5002088 h 5002088"/>
                <a:gd name="connsiteX3" fmla="*/ 1483203 w 3714382"/>
                <a:gd name="connsiteY3" fmla="*/ 4139366 h 5002088"/>
                <a:gd name="connsiteX4" fmla="*/ 3714382 w 3714382"/>
                <a:gd name="connsiteY4" fmla="*/ 1555450 h 5002088"/>
                <a:gd name="connsiteX5" fmla="*/ 3714382 w 3714382"/>
                <a:gd name="connsiteY5" fmla="*/ 2413922 h 5002088"/>
                <a:gd name="connsiteX6" fmla="*/ 739477 w 3714382"/>
                <a:gd name="connsiteY6" fmla="*/ 3786628 h 5002088"/>
                <a:gd name="connsiteX7" fmla="*/ 739477 w 3714382"/>
                <a:gd name="connsiteY7" fmla="*/ 2923906 h 5002088"/>
                <a:gd name="connsiteX8" fmla="*/ 3714382 w 3714382"/>
                <a:gd name="connsiteY8" fmla="*/ 0 h 5002088"/>
                <a:gd name="connsiteX9" fmla="*/ 3714382 w 3714382"/>
                <a:gd name="connsiteY9" fmla="*/ 862722 h 5002088"/>
                <a:gd name="connsiteX10" fmla="*/ 0 w 3714382"/>
                <a:gd name="connsiteY10" fmla="*/ 2583916 h 5002088"/>
                <a:gd name="connsiteX11" fmla="*/ 0 w 3714382"/>
                <a:gd name="connsiteY11" fmla="*/ 1725444 h 5002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714382" h="5002088">
                  <a:moveTo>
                    <a:pt x="3714382" y="3106649"/>
                  </a:moveTo>
                  <a:lnTo>
                    <a:pt x="3714382" y="3969371"/>
                  </a:lnTo>
                  <a:lnTo>
                    <a:pt x="1483203" y="5002088"/>
                  </a:lnTo>
                  <a:lnTo>
                    <a:pt x="1483203" y="4139366"/>
                  </a:lnTo>
                  <a:close/>
                  <a:moveTo>
                    <a:pt x="3714382" y="1555450"/>
                  </a:moveTo>
                  <a:lnTo>
                    <a:pt x="3714382" y="2413922"/>
                  </a:lnTo>
                  <a:lnTo>
                    <a:pt x="739477" y="3786628"/>
                  </a:lnTo>
                  <a:lnTo>
                    <a:pt x="739477" y="2923906"/>
                  </a:lnTo>
                  <a:close/>
                  <a:moveTo>
                    <a:pt x="3714382" y="0"/>
                  </a:moveTo>
                  <a:lnTo>
                    <a:pt x="3714382" y="862722"/>
                  </a:lnTo>
                  <a:lnTo>
                    <a:pt x="0" y="2583916"/>
                  </a:lnTo>
                  <a:lnTo>
                    <a:pt x="0" y="1725444"/>
                  </a:lnTo>
                  <a:close/>
                </a:path>
              </a:pathLst>
            </a:custGeom>
            <a:blipFill>
              <a:blip r:embed="rId3" cstate="print"/>
              <a:srcRect/>
              <a:stretch>
                <a:fillRect l="-261609" t="-39462" r="71" b="-39462"/>
              </a:stretch>
            </a:blipFill>
            <a:ln>
              <a:noFill/>
            </a:ln>
          </p:spPr>
          <p:txBody>
            <a:bodyPr vert="horz" wrap="square" lIns="91440" tIns="45720" rIns="91440" bIns="45720" numCol="1" anchor="t" anchorCtr="0" compatLnSpc="1">
              <a:prstTxWarp prst="textNoShape">
                <a:avLst/>
              </a:prstTxWarp>
              <a:noAutofit/>
            </a:bodyPr>
            <a:lstStyle/>
            <a:p>
              <a:endParaRPr lang="pl-PL"/>
            </a:p>
          </p:txBody>
        </p:sp>
        <p:sp>
          <p:nvSpPr>
            <p:cNvPr id="8" name="Dowolny kształt: kształt 7">
              <a:extLst>
                <a:ext uri="{FF2B5EF4-FFF2-40B4-BE49-F238E27FC236}">
                  <a16:creationId xmlns:a16="http://schemas.microsoft.com/office/drawing/2014/main" id="{60ED4324-387A-4F90-B2BA-65C75B67B4D5}"/>
                </a:ext>
              </a:extLst>
            </p:cNvPr>
            <p:cNvSpPr>
              <a:spLocks/>
            </p:cNvSpPr>
            <p:nvPr/>
          </p:nvSpPr>
          <p:spPr bwMode="auto">
            <a:xfrm>
              <a:off x="8820416" y="1158776"/>
              <a:ext cx="3371584" cy="4540448"/>
            </a:xfrm>
            <a:custGeom>
              <a:avLst/>
              <a:gdLst>
                <a:gd name="connsiteX0" fmla="*/ 3714382 w 3714382"/>
                <a:gd name="connsiteY0" fmla="*/ 3106649 h 5002088"/>
                <a:gd name="connsiteX1" fmla="*/ 3714382 w 3714382"/>
                <a:gd name="connsiteY1" fmla="*/ 3969371 h 5002088"/>
                <a:gd name="connsiteX2" fmla="*/ 1483203 w 3714382"/>
                <a:gd name="connsiteY2" fmla="*/ 5002088 h 5002088"/>
                <a:gd name="connsiteX3" fmla="*/ 1483203 w 3714382"/>
                <a:gd name="connsiteY3" fmla="*/ 4139366 h 5002088"/>
                <a:gd name="connsiteX4" fmla="*/ 3714382 w 3714382"/>
                <a:gd name="connsiteY4" fmla="*/ 1555450 h 5002088"/>
                <a:gd name="connsiteX5" fmla="*/ 3714382 w 3714382"/>
                <a:gd name="connsiteY5" fmla="*/ 2413922 h 5002088"/>
                <a:gd name="connsiteX6" fmla="*/ 739477 w 3714382"/>
                <a:gd name="connsiteY6" fmla="*/ 3786628 h 5002088"/>
                <a:gd name="connsiteX7" fmla="*/ 739477 w 3714382"/>
                <a:gd name="connsiteY7" fmla="*/ 2923906 h 5002088"/>
                <a:gd name="connsiteX8" fmla="*/ 3714382 w 3714382"/>
                <a:gd name="connsiteY8" fmla="*/ 0 h 5002088"/>
                <a:gd name="connsiteX9" fmla="*/ 3714382 w 3714382"/>
                <a:gd name="connsiteY9" fmla="*/ 862722 h 5002088"/>
                <a:gd name="connsiteX10" fmla="*/ 0 w 3714382"/>
                <a:gd name="connsiteY10" fmla="*/ 2583916 h 5002088"/>
                <a:gd name="connsiteX11" fmla="*/ 0 w 3714382"/>
                <a:gd name="connsiteY11" fmla="*/ 1725444 h 50020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714382" h="5002088">
                  <a:moveTo>
                    <a:pt x="3714382" y="3106649"/>
                  </a:moveTo>
                  <a:lnTo>
                    <a:pt x="3714382" y="3969371"/>
                  </a:lnTo>
                  <a:lnTo>
                    <a:pt x="1483203" y="5002088"/>
                  </a:lnTo>
                  <a:lnTo>
                    <a:pt x="1483203" y="4139366"/>
                  </a:lnTo>
                  <a:close/>
                  <a:moveTo>
                    <a:pt x="3714382" y="1555450"/>
                  </a:moveTo>
                  <a:lnTo>
                    <a:pt x="3714382" y="2413922"/>
                  </a:lnTo>
                  <a:lnTo>
                    <a:pt x="739477" y="3786628"/>
                  </a:lnTo>
                  <a:lnTo>
                    <a:pt x="739477" y="2923906"/>
                  </a:lnTo>
                  <a:close/>
                  <a:moveTo>
                    <a:pt x="3714382" y="0"/>
                  </a:moveTo>
                  <a:lnTo>
                    <a:pt x="3714382" y="862722"/>
                  </a:lnTo>
                  <a:lnTo>
                    <a:pt x="0" y="2583916"/>
                  </a:lnTo>
                  <a:lnTo>
                    <a:pt x="0" y="1725444"/>
                  </a:lnTo>
                  <a:close/>
                </a:path>
              </a:pathLst>
            </a:custGeom>
            <a:solidFill>
              <a:schemeClr val="tx2">
                <a:alpha val="60000"/>
              </a:schemeClr>
            </a:solidFill>
            <a:ln>
              <a:noFill/>
            </a:ln>
          </p:spPr>
          <p:txBody>
            <a:bodyPr vert="horz" wrap="square" lIns="91440" tIns="45720" rIns="91440" bIns="45720" numCol="1" anchor="t" anchorCtr="0" compatLnSpc="1">
              <a:prstTxWarp prst="textNoShape">
                <a:avLst/>
              </a:prstTxWarp>
              <a:noAutofit/>
            </a:bodyPr>
            <a:lstStyle/>
            <a:p>
              <a:endParaRPr lang="pl-PL"/>
            </a:p>
          </p:txBody>
        </p:sp>
      </p:grpSp>
      <p:sp>
        <p:nvSpPr>
          <p:cNvPr id="13" name="Symbol zastępczy tekstu 12">
            <a:extLst>
              <a:ext uri="{FF2B5EF4-FFF2-40B4-BE49-F238E27FC236}">
                <a16:creationId xmlns:a16="http://schemas.microsoft.com/office/drawing/2014/main" id="{FA19BAE5-5C57-48CF-B2C6-C0C3030699B8}"/>
              </a:ext>
            </a:extLst>
          </p:cNvPr>
          <p:cNvSpPr>
            <a:spLocks noGrp="1"/>
          </p:cNvSpPr>
          <p:nvPr userDrawn="1">
            <p:ph type="body" sz="quarter" idx="14" hasCustomPrompt="1"/>
          </p:nvPr>
        </p:nvSpPr>
        <p:spPr>
          <a:xfrm>
            <a:off x="1993643" y="1996389"/>
            <a:ext cx="4352389" cy="3008313"/>
          </a:xfrm>
          <a:prstGeom prst="rect">
            <a:avLst/>
          </a:prstGeom>
        </p:spPr>
        <p:txBody>
          <a:bodyPr/>
          <a:lstStyle>
            <a:lvl1pPr marL="0" indent="0" algn="just">
              <a:buFont typeface="Arial" panose="020B0604020202020204" pitchFamily="34" charset="0"/>
              <a:buNone/>
              <a:defRPr sz="1350"/>
            </a:lvl1pPr>
          </a:lstStyle>
          <a:p>
            <a:pPr lvl="0"/>
            <a:r>
              <a:rPr lang="pl-PL" dirty="0"/>
              <a:t>Tekst</a:t>
            </a:r>
          </a:p>
        </p:txBody>
      </p:sp>
      <p:sp>
        <p:nvSpPr>
          <p:cNvPr id="17" name="Symbol zastępczy tekstu 16">
            <a:extLst>
              <a:ext uri="{FF2B5EF4-FFF2-40B4-BE49-F238E27FC236}">
                <a16:creationId xmlns:a16="http://schemas.microsoft.com/office/drawing/2014/main" id="{FFEEB15A-6925-4B63-9E1F-AE6A6745901D}"/>
              </a:ext>
            </a:extLst>
          </p:cNvPr>
          <p:cNvSpPr>
            <a:spLocks noGrp="1"/>
          </p:cNvSpPr>
          <p:nvPr userDrawn="1">
            <p:ph type="body" sz="quarter" idx="15" hasCustomPrompt="1"/>
          </p:nvPr>
        </p:nvSpPr>
        <p:spPr>
          <a:xfrm>
            <a:off x="687277" y="1996388"/>
            <a:ext cx="1306366" cy="945230"/>
          </a:xfrm>
          <a:prstGeom prst="rect">
            <a:avLst/>
          </a:prstGeom>
        </p:spPr>
        <p:txBody>
          <a:bodyPr anchor="ctr"/>
          <a:lstStyle>
            <a:lvl1pPr marL="0" indent="0">
              <a:spcBef>
                <a:spcPts val="0"/>
              </a:spcBef>
              <a:buNone/>
              <a:defRPr sz="1800">
                <a:latin typeface="+mj-lt"/>
              </a:defRPr>
            </a:lvl1pPr>
          </a:lstStyle>
          <a:p>
            <a:pPr lvl="0"/>
            <a:r>
              <a:rPr lang="pl-PL" dirty="0"/>
              <a:t>Tytuł wyroku</a:t>
            </a:r>
          </a:p>
        </p:txBody>
      </p:sp>
    </p:spTree>
    <p:extLst>
      <p:ext uri="{BB962C8B-B14F-4D97-AF65-F5344CB8AC3E}">
        <p14:creationId xmlns:p14="http://schemas.microsoft.com/office/powerpoint/2010/main" val="3656794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ipe(left)">
                                      <p:cBhvr>
                                        <p:cTn id="7" dur="500"/>
                                        <p:tgtEl>
                                          <p:spTgt spid="12">
                                            <p:txEl>
                                              <p:pRg st="0" end="0"/>
                                            </p:txEl>
                                          </p:spTgt>
                                        </p:tgtEl>
                                      </p:cBhvr>
                                    </p:animEffect>
                                  </p:childTnLst>
                                </p:cTn>
                              </p:par>
                              <p:par>
                                <p:cTn id="8" presetID="2" presetClass="entr" presetSubtype="8"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 calcmode="lin" valueType="num">
                                      <p:cBhvr additive="base">
                                        <p:cTn id="10" dur="500" fill="hold"/>
                                        <p:tgtEl>
                                          <p:spTgt spid="5"/>
                                        </p:tgtEl>
                                        <p:attrNameLst>
                                          <p:attrName>ppt_x</p:attrName>
                                        </p:attrNameLst>
                                      </p:cBhvr>
                                      <p:tavLst>
                                        <p:tav tm="0">
                                          <p:val>
                                            <p:strVal val="0-#ppt_w/2"/>
                                          </p:val>
                                        </p:tav>
                                        <p:tav tm="100000">
                                          <p:val>
                                            <p:strVal val="#ppt_x"/>
                                          </p:val>
                                        </p:tav>
                                      </p:tavLst>
                                    </p:anim>
                                    <p:anim calcmode="lin" valueType="num">
                                      <p:cBhvr additive="base">
                                        <p:cTn id="11" dur="500" fill="hold"/>
                                        <p:tgtEl>
                                          <p:spTgt spid="5"/>
                                        </p:tgtEl>
                                        <p:attrNameLst>
                                          <p:attrName>ppt_y</p:attrName>
                                        </p:attrNameLst>
                                      </p:cBhvr>
                                      <p:tavLst>
                                        <p:tav tm="0">
                                          <p:val>
                                            <p:strVal val="#ppt_y"/>
                                          </p:val>
                                        </p:tav>
                                        <p:tav tm="100000">
                                          <p:val>
                                            <p:strVal val="#ppt_y"/>
                                          </p:val>
                                        </p:tav>
                                      </p:tavLst>
                                    </p:anim>
                                  </p:childTnLst>
                                </p:cTn>
                              </p:par>
                              <p:par>
                                <p:cTn id="12" presetID="2" presetClass="entr" presetSubtype="2" fill="hold" nodeType="with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1+#ppt_w/2"/>
                                          </p:val>
                                        </p:tav>
                                        <p:tav tm="100000">
                                          <p:val>
                                            <p:strVal val="#ppt_x"/>
                                          </p:val>
                                        </p:tav>
                                      </p:tavLst>
                                    </p:anim>
                                    <p:anim calcmode="lin" valueType="num">
                                      <p:cBhvr additive="base">
                                        <p:cTn id="15" dur="500" fill="hold"/>
                                        <p:tgtEl>
                                          <p:spTgt spid="2"/>
                                        </p:tgtEl>
                                        <p:attrNameLst>
                                          <p:attrName>ppt_y</p:attrName>
                                        </p:attrNameLst>
                                      </p:cBhvr>
                                      <p:tavLst>
                                        <p:tav tm="0">
                                          <p:val>
                                            <p:strVal val="#ppt_y"/>
                                          </p:val>
                                        </p:tav>
                                        <p:tav tm="100000">
                                          <p:val>
                                            <p:strVal val="#ppt_y"/>
                                          </p:val>
                                        </p:tav>
                                      </p:tavLst>
                                    </p:anim>
                                  </p:childTnLst>
                                </p:cTn>
                              </p:par>
                            </p:childTnLst>
                          </p:cTn>
                        </p:par>
                        <p:par>
                          <p:cTn id="16" fill="hold">
                            <p:stCondLst>
                              <p:cond delay="500"/>
                            </p:stCondLst>
                            <p:childTnLst>
                              <p:par>
                                <p:cTn id="17" presetID="53" presetClass="entr" presetSubtype="16" fill="hold" grpId="0" nodeType="afterEffect">
                                  <p:stCondLst>
                                    <p:cond delay="0"/>
                                  </p:stCondLst>
                                  <p:childTnLst>
                                    <p:set>
                                      <p:cBhvr>
                                        <p:cTn id="18" dur="1" fill="hold">
                                          <p:stCondLst>
                                            <p:cond delay="0"/>
                                          </p:stCondLst>
                                        </p:cTn>
                                        <p:tgtEl>
                                          <p:spTgt spid="17">
                                            <p:txEl>
                                              <p:pRg st="0" end="0"/>
                                            </p:txEl>
                                          </p:spTgt>
                                        </p:tgtEl>
                                        <p:attrNameLst>
                                          <p:attrName>style.visibility</p:attrName>
                                        </p:attrNameLst>
                                      </p:cBhvr>
                                      <p:to>
                                        <p:strVal val="visible"/>
                                      </p:to>
                                    </p:set>
                                    <p:anim calcmode="lin" valueType="num">
                                      <p:cBhvr>
                                        <p:cTn id="19" dur="500" fill="hold"/>
                                        <p:tgtEl>
                                          <p:spTgt spid="17">
                                            <p:txEl>
                                              <p:pRg st="0" end="0"/>
                                            </p:txEl>
                                          </p:spTgt>
                                        </p:tgtEl>
                                        <p:attrNameLst>
                                          <p:attrName>ppt_w</p:attrName>
                                        </p:attrNameLst>
                                      </p:cBhvr>
                                      <p:tavLst>
                                        <p:tav tm="0">
                                          <p:val>
                                            <p:fltVal val="0"/>
                                          </p:val>
                                        </p:tav>
                                        <p:tav tm="100000">
                                          <p:val>
                                            <p:strVal val="#ppt_w"/>
                                          </p:val>
                                        </p:tav>
                                      </p:tavLst>
                                    </p:anim>
                                    <p:anim calcmode="lin" valueType="num">
                                      <p:cBhvr>
                                        <p:cTn id="20" dur="500" fill="hold"/>
                                        <p:tgtEl>
                                          <p:spTgt spid="17">
                                            <p:txEl>
                                              <p:pRg st="0" end="0"/>
                                            </p:txEl>
                                          </p:spTgt>
                                        </p:tgtEl>
                                        <p:attrNameLst>
                                          <p:attrName>ppt_h</p:attrName>
                                        </p:attrNameLst>
                                      </p:cBhvr>
                                      <p:tavLst>
                                        <p:tav tm="0">
                                          <p:val>
                                            <p:fltVal val="0"/>
                                          </p:val>
                                        </p:tav>
                                        <p:tav tm="100000">
                                          <p:val>
                                            <p:strVal val="#ppt_h"/>
                                          </p:val>
                                        </p:tav>
                                      </p:tavLst>
                                    </p:anim>
                                    <p:animEffect transition="in" filter="fade">
                                      <p:cBhvr>
                                        <p:cTn id="21" dur="500"/>
                                        <p:tgtEl>
                                          <p:spTgt spid="17">
                                            <p:txEl>
                                              <p:pRg st="0" end="0"/>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3">
                                            <p:txEl>
                                              <p:pRg st="0" end="0"/>
                                            </p:txEl>
                                          </p:spTgt>
                                        </p:tgtEl>
                                        <p:attrNameLst>
                                          <p:attrName>style.visibility</p:attrName>
                                        </p:attrNameLst>
                                      </p:cBhvr>
                                      <p:to>
                                        <p:strVal val="visible"/>
                                      </p:to>
                                    </p:set>
                                    <p:animEffect transition="in" filter="fade">
                                      <p:cBhvr>
                                        <p:cTn id="24" dur="500"/>
                                        <p:tgtEl>
                                          <p:spTgt spid="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P spid="5" grpId="0" animBg="1"/>
      <p:bldP spid="13" grpId="0" build="p">
        <p:tmplLst>
          <p:tmpl lvl="1">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500"/>
                        <p:tgtEl>
                          <p:spTgt spid="13"/>
                        </p:tgtEl>
                      </p:cBhvr>
                    </p:animEffect>
                  </p:childTnLst>
                </p:cTn>
              </p:par>
            </p:tnLst>
          </p:tmpl>
        </p:tmplLst>
      </p:bldP>
      <p:bldP spid="17" grpId="0" build="allAtOnce"/>
    </p:bld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Artykuły ustaw">
    <p:spTree>
      <p:nvGrpSpPr>
        <p:cNvPr id="1" name=""/>
        <p:cNvGrpSpPr/>
        <p:nvPr/>
      </p:nvGrpSpPr>
      <p:grpSpPr>
        <a:xfrm>
          <a:off x="0" y="0"/>
          <a:ext cx="0" cy="0"/>
          <a:chOff x="0" y="0"/>
          <a:chExt cx="0" cy="0"/>
        </a:xfrm>
      </p:grpSpPr>
      <p:pic>
        <p:nvPicPr>
          <p:cNvPr id="93" name="Obraz 92">
            <a:extLst>
              <a:ext uri="{FF2B5EF4-FFF2-40B4-BE49-F238E27FC236}">
                <a16:creationId xmlns:a16="http://schemas.microsoft.com/office/drawing/2014/main" id="{2405F78B-7772-4633-8C83-B45C37FB619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176984" y="2384386"/>
            <a:ext cx="2236808" cy="4473615"/>
          </a:xfrm>
          <a:prstGeom prst="rect">
            <a:avLst/>
          </a:prstGeom>
        </p:spPr>
      </p:pic>
      <p:grpSp>
        <p:nvGrpSpPr>
          <p:cNvPr id="97" name="Grupa 96">
            <a:extLst>
              <a:ext uri="{FF2B5EF4-FFF2-40B4-BE49-F238E27FC236}">
                <a16:creationId xmlns:a16="http://schemas.microsoft.com/office/drawing/2014/main" id="{BDEE5F9B-672F-4FBF-AC71-BD20FBF328C8}"/>
              </a:ext>
            </a:extLst>
          </p:cNvPr>
          <p:cNvGrpSpPr/>
          <p:nvPr userDrawn="1"/>
        </p:nvGrpSpPr>
        <p:grpSpPr>
          <a:xfrm flipH="1">
            <a:off x="-1154802" y="4130345"/>
            <a:ext cx="2309604" cy="2598682"/>
            <a:chOff x="5980114" y="2947989"/>
            <a:chExt cx="1606550" cy="1355725"/>
          </a:xfrm>
        </p:grpSpPr>
        <p:sp>
          <p:nvSpPr>
            <p:cNvPr id="98" name="Freeform 5">
              <a:extLst>
                <a:ext uri="{FF2B5EF4-FFF2-40B4-BE49-F238E27FC236}">
                  <a16:creationId xmlns:a16="http://schemas.microsoft.com/office/drawing/2014/main" id="{43D3CB06-2777-451F-BCA2-F34BEA99EDF5}"/>
                </a:ext>
              </a:extLst>
            </p:cNvPr>
            <p:cNvSpPr>
              <a:spLocks/>
            </p:cNvSpPr>
            <p:nvPr/>
          </p:nvSpPr>
          <p:spPr bwMode="auto">
            <a:xfrm>
              <a:off x="5980114" y="2947989"/>
              <a:ext cx="1606550" cy="1003300"/>
            </a:xfrm>
            <a:custGeom>
              <a:avLst/>
              <a:gdLst>
                <a:gd name="T0" fmla="*/ 1012 w 1012"/>
                <a:gd name="T1" fmla="*/ 0 h 632"/>
                <a:gd name="T2" fmla="*/ 1012 w 1012"/>
                <a:gd name="T3" fmla="*/ 160 h 632"/>
                <a:gd name="T4" fmla="*/ 0 w 1012"/>
                <a:gd name="T5" fmla="*/ 632 h 632"/>
                <a:gd name="T6" fmla="*/ 0 w 1012"/>
                <a:gd name="T7" fmla="*/ 473 h 632"/>
                <a:gd name="T8" fmla="*/ 1012 w 1012"/>
                <a:gd name="T9" fmla="*/ 0 h 632"/>
              </a:gdLst>
              <a:ahLst/>
              <a:cxnLst>
                <a:cxn ang="0">
                  <a:pos x="T0" y="T1"/>
                </a:cxn>
                <a:cxn ang="0">
                  <a:pos x="T2" y="T3"/>
                </a:cxn>
                <a:cxn ang="0">
                  <a:pos x="T4" y="T5"/>
                </a:cxn>
                <a:cxn ang="0">
                  <a:pos x="T6" y="T7"/>
                </a:cxn>
                <a:cxn ang="0">
                  <a:pos x="T8" y="T9"/>
                </a:cxn>
              </a:cxnLst>
              <a:rect l="0" t="0" r="r" b="b"/>
              <a:pathLst>
                <a:path w="1012" h="632">
                  <a:moveTo>
                    <a:pt x="1012" y="0"/>
                  </a:moveTo>
                  <a:lnTo>
                    <a:pt x="1012" y="160"/>
                  </a:lnTo>
                  <a:lnTo>
                    <a:pt x="0" y="632"/>
                  </a:lnTo>
                  <a:lnTo>
                    <a:pt x="0" y="473"/>
                  </a:lnTo>
                  <a:lnTo>
                    <a:pt x="1012" y="0"/>
                  </a:ln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99" name="Freeform 6">
              <a:extLst>
                <a:ext uri="{FF2B5EF4-FFF2-40B4-BE49-F238E27FC236}">
                  <a16:creationId xmlns:a16="http://schemas.microsoft.com/office/drawing/2014/main" id="{B2AC7900-A038-42E0-ACBE-E4ACAF14E2F6}"/>
                </a:ext>
              </a:extLst>
            </p:cNvPr>
            <p:cNvSpPr>
              <a:spLocks/>
            </p:cNvSpPr>
            <p:nvPr/>
          </p:nvSpPr>
          <p:spPr bwMode="auto">
            <a:xfrm>
              <a:off x="6196014" y="3573464"/>
              <a:ext cx="1025525" cy="730250"/>
            </a:xfrm>
            <a:custGeom>
              <a:avLst/>
              <a:gdLst>
                <a:gd name="T0" fmla="*/ 646 w 646"/>
                <a:gd name="T1" fmla="*/ 0 h 460"/>
                <a:gd name="T2" fmla="*/ 646 w 646"/>
                <a:gd name="T3" fmla="*/ 158 h 460"/>
                <a:gd name="T4" fmla="*/ 0 w 646"/>
                <a:gd name="T5" fmla="*/ 460 h 460"/>
                <a:gd name="T6" fmla="*/ 0 w 646"/>
                <a:gd name="T7" fmla="*/ 300 h 460"/>
                <a:gd name="T8" fmla="*/ 646 w 646"/>
                <a:gd name="T9" fmla="*/ 0 h 460"/>
              </a:gdLst>
              <a:ahLst/>
              <a:cxnLst>
                <a:cxn ang="0">
                  <a:pos x="T0" y="T1"/>
                </a:cxn>
                <a:cxn ang="0">
                  <a:pos x="T2" y="T3"/>
                </a:cxn>
                <a:cxn ang="0">
                  <a:pos x="T4" y="T5"/>
                </a:cxn>
                <a:cxn ang="0">
                  <a:pos x="T6" y="T7"/>
                </a:cxn>
                <a:cxn ang="0">
                  <a:pos x="T8" y="T9"/>
                </a:cxn>
              </a:cxnLst>
              <a:rect l="0" t="0" r="r" b="b"/>
              <a:pathLst>
                <a:path w="646" h="460">
                  <a:moveTo>
                    <a:pt x="646" y="0"/>
                  </a:moveTo>
                  <a:lnTo>
                    <a:pt x="646" y="158"/>
                  </a:lnTo>
                  <a:lnTo>
                    <a:pt x="0" y="460"/>
                  </a:lnTo>
                  <a:lnTo>
                    <a:pt x="0" y="300"/>
                  </a:lnTo>
                  <a:lnTo>
                    <a:pt x="646" y="0"/>
                  </a:lnTo>
                  <a:close/>
                </a:path>
              </a:pathLst>
            </a:custGeom>
            <a:solidFill>
              <a:srgbClr val="EF465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grpSp>
      <p:grpSp>
        <p:nvGrpSpPr>
          <p:cNvPr id="100" name="Grupa 99">
            <a:extLst>
              <a:ext uri="{FF2B5EF4-FFF2-40B4-BE49-F238E27FC236}">
                <a16:creationId xmlns:a16="http://schemas.microsoft.com/office/drawing/2014/main" id="{AC6365C5-9702-450E-8092-A231F28E98B2}"/>
              </a:ext>
            </a:extLst>
          </p:cNvPr>
          <p:cNvGrpSpPr/>
          <p:nvPr userDrawn="1"/>
        </p:nvGrpSpPr>
        <p:grpSpPr>
          <a:xfrm flipH="1">
            <a:off x="7875613" y="1440898"/>
            <a:ext cx="2626835" cy="2982098"/>
            <a:chOff x="4603751" y="2552701"/>
            <a:chExt cx="1827213" cy="1555751"/>
          </a:xfrm>
        </p:grpSpPr>
        <p:sp>
          <p:nvSpPr>
            <p:cNvPr id="101" name="Freeform 7">
              <a:extLst>
                <a:ext uri="{FF2B5EF4-FFF2-40B4-BE49-F238E27FC236}">
                  <a16:creationId xmlns:a16="http://schemas.microsoft.com/office/drawing/2014/main" id="{A0B45B68-50B1-4A3D-B4D7-423C66A23BA3}"/>
                </a:ext>
              </a:extLst>
            </p:cNvPr>
            <p:cNvSpPr>
              <a:spLocks/>
            </p:cNvSpPr>
            <p:nvPr/>
          </p:nvSpPr>
          <p:spPr bwMode="auto">
            <a:xfrm>
              <a:off x="5130801" y="2552701"/>
              <a:ext cx="1300163" cy="854075"/>
            </a:xfrm>
            <a:custGeom>
              <a:avLst/>
              <a:gdLst>
                <a:gd name="T0" fmla="*/ 819 w 819"/>
                <a:gd name="T1" fmla="*/ 0 h 538"/>
                <a:gd name="T2" fmla="*/ 819 w 819"/>
                <a:gd name="T3" fmla="*/ 158 h 538"/>
                <a:gd name="T4" fmla="*/ 0 w 819"/>
                <a:gd name="T5" fmla="*/ 538 h 538"/>
                <a:gd name="T6" fmla="*/ 0 w 819"/>
                <a:gd name="T7" fmla="*/ 380 h 538"/>
                <a:gd name="T8" fmla="*/ 819 w 819"/>
                <a:gd name="T9" fmla="*/ 0 h 538"/>
              </a:gdLst>
              <a:ahLst/>
              <a:cxnLst>
                <a:cxn ang="0">
                  <a:pos x="T0" y="T1"/>
                </a:cxn>
                <a:cxn ang="0">
                  <a:pos x="T2" y="T3"/>
                </a:cxn>
                <a:cxn ang="0">
                  <a:pos x="T4" y="T5"/>
                </a:cxn>
                <a:cxn ang="0">
                  <a:pos x="T6" y="T7"/>
                </a:cxn>
                <a:cxn ang="0">
                  <a:pos x="T8" y="T9"/>
                </a:cxn>
              </a:cxnLst>
              <a:rect l="0" t="0" r="r" b="b"/>
              <a:pathLst>
                <a:path w="819" h="538">
                  <a:moveTo>
                    <a:pt x="819" y="0"/>
                  </a:moveTo>
                  <a:lnTo>
                    <a:pt x="819" y="158"/>
                  </a:lnTo>
                  <a:lnTo>
                    <a:pt x="0" y="538"/>
                  </a:lnTo>
                  <a:lnTo>
                    <a:pt x="0" y="380"/>
                  </a:lnTo>
                  <a:lnTo>
                    <a:pt x="819" y="0"/>
                  </a:lnTo>
                  <a:close/>
                </a:path>
              </a:pathLst>
            </a:custGeom>
            <a:solidFill>
              <a:srgbClr val="EF465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02" name="Freeform 8">
              <a:extLst>
                <a:ext uri="{FF2B5EF4-FFF2-40B4-BE49-F238E27FC236}">
                  <a16:creationId xmlns:a16="http://schemas.microsoft.com/office/drawing/2014/main" id="{289655EE-1315-443A-A771-D710AE8C5602}"/>
                </a:ext>
              </a:extLst>
            </p:cNvPr>
            <p:cNvSpPr>
              <a:spLocks/>
            </p:cNvSpPr>
            <p:nvPr/>
          </p:nvSpPr>
          <p:spPr bwMode="auto">
            <a:xfrm>
              <a:off x="4603751" y="3106739"/>
              <a:ext cx="1608138" cy="1001713"/>
            </a:xfrm>
            <a:custGeom>
              <a:avLst/>
              <a:gdLst>
                <a:gd name="T0" fmla="*/ 0 w 1013"/>
                <a:gd name="T1" fmla="*/ 631 h 631"/>
                <a:gd name="T2" fmla="*/ 0 w 1013"/>
                <a:gd name="T3" fmla="*/ 473 h 631"/>
                <a:gd name="T4" fmla="*/ 1013 w 1013"/>
                <a:gd name="T5" fmla="*/ 0 h 631"/>
                <a:gd name="T6" fmla="*/ 1013 w 1013"/>
                <a:gd name="T7" fmla="*/ 158 h 631"/>
                <a:gd name="T8" fmla="*/ 0 w 1013"/>
                <a:gd name="T9" fmla="*/ 631 h 631"/>
              </a:gdLst>
              <a:ahLst/>
              <a:cxnLst>
                <a:cxn ang="0">
                  <a:pos x="T0" y="T1"/>
                </a:cxn>
                <a:cxn ang="0">
                  <a:pos x="T2" y="T3"/>
                </a:cxn>
                <a:cxn ang="0">
                  <a:pos x="T4" y="T5"/>
                </a:cxn>
                <a:cxn ang="0">
                  <a:pos x="T6" y="T7"/>
                </a:cxn>
                <a:cxn ang="0">
                  <a:pos x="T8" y="T9"/>
                </a:cxn>
              </a:cxnLst>
              <a:rect l="0" t="0" r="r" b="b"/>
              <a:pathLst>
                <a:path w="1013" h="631">
                  <a:moveTo>
                    <a:pt x="0" y="631"/>
                  </a:moveTo>
                  <a:lnTo>
                    <a:pt x="0" y="473"/>
                  </a:lnTo>
                  <a:lnTo>
                    <a:pt x="1013" y="0"/>
                  </a:lnTo>
                  <a:lnTo>
                    <a:pt x="1013" y="158"/>
                  </a:lnTo>
                  <a:lnTo>
                    <a:pt x="0" y="631"/>
                  </a:ln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grpSp>
      <p:sp>
        <p:nvSpPr>
          <p:cNvPr id="105" name="Dowolny kształt: kształt 104">
            <a:extLst>
              <a:ext uri="{FF2B5EF4-FFF2-40B4-BE49-F238E27FC236}">
                <a16:creationId xmlns:a16="http://schemas.microsoft.com/office/drawing/2014/main" id="{07FFDBCC-7ED9-449A-8409-AF1D32740EA0}"/>
              </a:ext>
            </a:extLst>
          </p:cNvPr>
          <p:cNvSpPr/>
          <p:nvPr userDrawn="1"/>
        </p:nvSpPr>
        <p:spPr>
          <a:xfrm>
            <a:off x="1" y="536844"/>
            <a:ext cx="290042" cy="355090"/>
          </a:xfrm>
          <a:custGeom>
            <a:avLst/>
            <a:gdLst>
              <a:gd name="connsiteX0" fmla="*/ 0 w 386723"/>
              <a:gd name="connsiteY0" fmla="*/ 0 h 355090"/>
              <a:gd name="connsiteX1" fmla="*/ 386723 w 386723"/>
              <a:gd name="connsiteY1" fmla="*/ 0 h 355090"/>
              <a:gd name="connsiteX2" fmla="*/ 162050 w 386723"/>
              <a:gd name="connsiteY2" fmla="*/ 355090 h 355090"/>
              <a:gd name="connsiteX3" fmla="*/ 0 w 386723"/>
              <a:gd name="connsiteY3" fmla="*/ 355090 h 355090"/>
            </a:gdLst>
            <a:ahLst/>
            <a:cxnLst>
              <a:cxn ang="0">
                <a:pos x="connsiteX0" y="connsiteY0"/>
              </a:cxn>
              <a:cxn ang="0">
                <a:pos x="connsiteX1" y="connsiteY1"/>
              </a:cxn>
              <a:cxn ang="0">
                <a:pos x="connsiteX2" y="connsiteY2"/>
              </a:cxn>
              <a:cxn ang="0">
                <a:pos x="connsiteX3" y="connsiteY3"/>
              </a:cxn>
            </a:cxnLst>
            <a:rect l="l" t="t" r="r" b="b"/>
            <a:pathLst>
              <a:path w="386723" h="355090">
                <a:moveTo>
                  <a:pt x="0" y="0"/>
                </a:moveTo>
                <a:lnTo>
                  <a:pt x="386723" y="0"/>
                </a:lnTo>
                <a:lnTo>
                  <a:pt x="162050" y="355090"/>
                </a:lnTo>
                <a:lnTo>
                  <a:pt x="0" y="35509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pl-PL"/>
          </a:p>
        </p:txBody>
      </p:sp>
      <p:grpSp>
        <p:nvGrpSpPr>
          <p:cNvPr id="107" name="Group 4">
            <a:extLst>
              <a:ext uri="{FF2B5EF4-FFF2-40B4-BE49-F238E27FC236}">
                <a16:creationId xmlns:a16="http://schemas.microsoft.com/office/drawing/2014/main" id="{14DE24B0-927F-4528-A61D-F46077C6FFDF}"/>
              </a:ext>
            </a:extLst>
          </p:cNvPr>
          <p:cNvGrpSpPr>
            <a:grpSpLocks noChangeAspect="1"/>
          </p:cNvGrpSpPr>
          <p:nvPr userDrawn="1"/>
        </p:nvGrpSpPr>
        <p:grpSpPr bwMode="auto">
          <a:xfrm>
            <a:off x="7846201" y="452323"/>
            <a:ext cx="976046" cy="524132"/>
            <a:chOff x="2966" y="1808"/>
            <a:chExt cx="1748" cy="704"/>
          </a:xfrm>
        </p:grpSpPr>
        <p:sp>
          <p:nvSpPr>
            <p:cNvPr id="108" name="AutoShape 3">
              <a:extLst>
                <a:ext uri="{FF2B5EF4-FFF2-40B4-BE49-F238E27FC236}">
                  <a16:creationId xmlns:a16="http://schemas.microsoft.com/office/drawing/2014/main" id="{06E661D3-5938-4DFE-B8BD-407E6EB8D6BE}"/>
                </a:ext>
              </a:extLst>
            </p:cNvPr>
            <p:cNvSpPr>
              <a:spLocks noChangeAspect="1" noChangeArrowheads="1" noTextEdit="1"/>
            </p:cNvSpPr>
            <p:nvPr/>
          </p:nvSpPr>
          <p:spPr bwMode="auto">
            <a:xfrm>
              <a:off x="2966" y="1808"/>
              <a:ext cx="1748" cy="7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09" name="Freeform 5">
              <a:extLst>
                <a:ext uri="{FF2B5EF4-FFF2-40B4-BE49-F238E27FC236}">
                  <a16:creationId xmlns:a16="http://schemas.microsoft.com/office/drawing/2014/main" id="{02ECACCF-AFCB-418C-9F83-C1EFA81CFC19}"/>
                </a:ext>
              </a:extLst>
            </p:cNvPr>
            <p:cNvSpPr>
              <a:spLocks noEditPoints="1"/>
            </p:cNvSpPr>
            <p:nvPr/>
          </p:nvSpPr>
          <p:spPr bwMode="auto">
            <a:xfrm>
              <a:off x="3871" y="1899"/>
              <a:ext cx="119" cy="152"/>
            </a:xfrm>
            <a:custGeom>
              <a:avLst/>
              <a:gdLst>
                <a:gd name="T0" fmla="*/ 0 w 88"/>
                <a:gd name="T1" fmla="*/ 0 h 111"/>
                <a:gd name="T2" fmla="*/ 43 w 88"/>
                <a:gd name="T3" fmla="*/ 0 h 111"/>
                <a:gd name="T4" fmla="*/ 76 w 88"/>
                <a:gd name="T5" fmla="*/ 11 h 111"/>
                <a:gd name="T6" fmla="*/ 88 w 88"/>
                <a:gd name="T7" fmla="*/ 40 h 111"/>
                <a:gd name="T8" fmla="*/ 75 w 88"/>
                <a:gd name="T9" fmla="*/ 70 h 111"/>
                <a:gd name="T10" fmla="*/ 40 w 88"/>
                <a:gd name="T11" fmla="*/ 81 h 111"/>
                <a:gd name="T12" fmla="*/ 23 w 88"/>
                <a:gd name="T13" fmla="*/ 81 h 111"/>
                <a:gd name="T14" fmla="*/ 23 w 88"/>
                <a:gd name="T15" fmla="*/ 111 h 111"/>
                <a:gd name="T16" fmla="*/ 0 w 88"/>
                <a:gd name="T17" fmla="*/ 111 h 111"/>
                <a:gd name="T18" fmla="*/ 0 w 88"/>
                <a:gd name="T19" fmla="*/ 0 h 111"/>
                <a:gd name="T20" fmla="*/ 23 w 88"/>
                <a:gd name="T21" fmla="*/ 60 h 111"/>
                <a:gd name="T22" fmla="*/ 42 w 88"/>
                <a:gd name="T23" fmla="*/ 60 h 111"/>
                <a:gd name="T24" fmla="*/ 58 w 88"/>
                <a:gd name="T25" fmla="*/ 54 h 111"/>
                <a:gd name="T26" fmla="*/ 65 w 88"/>
                <a:gd name="T27" fmla="*/ 40 h 111"/>
                <a:gd name="T28" fmla="*/ 58 w 88"/>
                <a:gd name="T29" fmla="*/ 27 h 111"/>
                <a:gd name="T30" fmla="*/ 42 w 88"/>
                <a:gd name="T31" fmla="*/ 22 h 111"/>
                <a:gd name="T32" fmla="*/ 23 w 88"/>
                <a:gd name="T33" fmla="*/ 22 h 111"/>
                <a:gd name="T34" fmla="*/ 23 w 88"/>
                <a:gd name="T35" fmla="*/ 60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8" h="111">
                  <a:moveTo>
                    <a:pt x="0" y="0"/>
                  </a:moveTo>
                  <a:cubicBezTo>
                    <a:pt x="43" y="0"/>
                    <a:pt x="43" y="0"/>
                    <a:pt x="43" y="0"/>
                  </a:cubicBezTo>
                  <a:cubicBezTo>
                    <a:pt x="57" y="0"/>
                    <a:pt x="68" y="4"/>
                    <a:pt x="76" y="11"/>
                  </a:cubicBezTo>
                  <a:cubicBezTo>
                    <a:pt x="84" y="18"/>
                    <a:pt x="88" y="28"/>
                    <a:pt x="88" y="40"/>
                  </a:cubicBezTo>
                  <a:cubicBezTo>
                    <a:pt x="88" y="52"/>
                    <a:pt x="84" y="62"/>
                    <a:pt x="75" y="70"/>
                  </a:cubicBezTo>
                  <a:cubicBezTo>
                    <a:pt x="66" y="77"/>
                    <a:pt x="55" y="81"/>
                    <a:pt x="40" y="81"/>
                  </a:cubicBezTo>
                  <a:cubicBezTo>
                    <a:pt x="23" y="81"/>
                    <a:pt x="23" y="81"/>
                    <a:pt x="23" y="81"/>
                  </a:cubicBezTo>
                  <a:cubicBezTo>
                    <a:pt x="23" y="111"/>
                    <a:pt x="23" y="111"/>
                    <a:pt x="23" y="111"/>
                  </a:cubicBezTo>
                  <a:cubicBezTo>
                    <a:pt x="0" y="111"/>
                    <a:pt x="0" y="111"/>
                    <a:pt x="0" y="111"/>
                  </a:cubicBezTo>
                  <a:lnTo>
                    <a:pt x="0" y="0"/>
                  </a:lnTo>
                  <a:close/>
                  <a:moveTo>
                    <a:pt x="23" y="60"/>
                  </a:moveTo>
                  <a:cubicBezTo>
                    <a:pt x="42" y="60"/>
                    <a:pt x="42" y="60"/>
                    <a:pt x="42" y="60"/>
                  </a:cubicBezTo>
                  <a:cubicBezTo>
                    <a:pt x="49" y="60"/>
                    <a:pt x="54" y="58"/>
                    <a:pt x="58" y="54"/>
                  </a:cubicBezTo>
                  <a:cubicBezTo>
                    <a:pt x="63" y="51"/>
                    <a:pt x="65" y="46"/>
                    <a:pt x="65" y="40"/>
                  </a:cubicBezTo>
                  <a:cubicBezTo>
                    <a:pt x="65" y="34"/>
                    <a:pt x="63" y="30"/>
                    <a:pt x="58" y="27"/>
                  </a:cubicBezTo>
                  <a:cubicBezTo>
                    <a:pt x="54" y="24"/>
                    <a:pt x="49" y="22"/>
                    <a:pt x="42" y="22"/>
                  </a:cubicBezTo>
                  <a:cubicBezTo>
                    <a:pt x="23" y="22"/>
                    <a:pt x="23" y="22"/>
                    <a:pt x="23" y="22"/>
                  </a:cubicBezTo>
                  <a:lnTo>
                    <a:pt x="23" y="60"/>
                  </a:ln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10" name="Freeform 6">
              <a:extLst>
                <a:ext uri="{FF2B5EF4-FFF2-40B4-BE49-F238E27FC236}">
                  <a16:creationId xmlns:a16="http://schemas.microsoft.com/office/drawing/2014/main" id="{7DE3DDB3-5C15-469D-8765-4904E1FC9D12}"/>
                </a:ext>
              </a:extLst>
            </p:cNvPr>
            <p:cNvSpPr>
              <a:spLocks noEditPoints="1"/>
            </p:cNvSpPr>
            <p:nvPr/>
          </p:nvSpPr>
          <p:spPr bwMode="auto">
            <a:xfrm>
              <a:off x="4000" y="1943"/>
              <a:ext cx="112" cy="112"/>
            </a:xfrm>
            <a:custGeom>
              <a:avLst/>
              <a:gdLst>
                <a:gd name="T0" fmla="*/ 42 w 83"/>
                <a:gd name="T1" fmla="*/ 0 h 82"/>
                <a:gd name="T2" fmla="*/ 71 w 83"/>
                <a:gd name="T3" fmla="*/ 11 h 82"/>
                <a:gd name="T4" fmla="*/ 83 w 83"/>
                <a:gd name="T5" fmla="*/ 40 h 82"/>
                <a:gd name="T6" fmla="*/ 71 w 83"/>
                <a:gd name="T7" fmla="*/ 70 h 82"/>
                <a:gd name="T8" fmla="*/ 42 w 83"/>
                <a:gd name="T9" fmla="*/ 82 h 82"/>
                <a:gd name="T10" fmla="*/ 12 w 83"/>
                <a:gd name="T11" fmla="*/ 70 h 82"/>
                <a:gd name="T12" fmla="*/ 0 w 83"/>
                <a:gd name="T13" fmla="*/ 40 h 82"/>
                <a:gd name="T14" fmla="*/ 12 w 83"/>
                <a:gd name="T15" fmla="*/ 11 h 82"/>
                <a:gd name="T16" fmla="*/ 42 w 83"/>
                <a:gd name="T17" fmla="*/ 0 h 82"/>
                <a:gd name="T18" fmla="*/ 42 w 83"/>
                <a:gd name="T19" fmla="*/ 62 h 82"/>
                <a:gd name="T20" fmla="*/ 55 w 83"/>
                <a:gd name="T21" fmla="*/ 56 h 82"/>
                <a:gd name="T22" fmla="*/ 61 w 83"/>
                <a:gd name="T23" fmla="*/ 40 h 82"/>
                <a:gd name="T24" fmla="*/ 56 w 83"/>
                <a:gd name="T25" fmla="*/ 26 h 82"/>
                <a:gd name="T26" fmla="*/ 42 w 83"/>
                <a:gd name="T27" fmla="*/ 20 h 82"/>
                <a:gd name="T28" fmla="*/ 27 w 83"/>
                <a:gd name="T29" fmla="*/ 26 h 82"/>
                <a:gd name="T30" fmla="*/ 22 w 83"/>
                <a:gd name="T31" fmla="*/ 40 h 82"/>
                <a:gd name="T32" fmla="*/ 27 w 83"/>
                <a:gd name="T33" fmla="*/ 56 h 82"/>
                <a:gd name="T34" fmla="*/ 42 w 83"/>
                <a:gd name="T35" fmla="*/ 62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3" h="82">
                  <a:moveTo>
                    <a:pt x="42" y="0"/>
                  </a:moveTo>
                  <a:cubicBezTo>
                    <a:pt x="53" y="0"/>
                    <a:pt x="63" y="3"/>
                    <a:pt x="71" y="11"/>
                  </a:cubicBezTo>
                  <a:cubicBezTo>
                    <a:pt x="79" y="19"/>
                    <a:pt x="83" y="29"/>
                    <a:pt x="83" y="40"/>
                  </a:cubicBezTo>
                  <a:cubicBezTo>
                    <a:pt x="83" y="52"/>
                    <a:pt x="79" y="62"/>
                    <a:pt x="71" y="70"/>
                  </a:cubicBezTo>
                  <a:cubicBezTo>
                    <a:pt x="63" y="78"/>
                    <a:pt x="54" y="82"/>
                    <a:pt x="42" y="82"/>
                  </a:cubicBezTo>
                  <a:cubicBezTo>
                    <a:pt x="30" y="82"/>
                    <a:pt x="19" y="78"/>
                    <a:pt x="12" y="70"/>
                  </a:cubicBezTo>
                  <a:cubicBezTo>
                    <a:pt x="4" y="62"/>
                    <a:pt x="0" y="52"/>
                    <a:pt x="0" y="40"/>
                  </a:cubicBezTo>
                  <a:cubicBezTo>
                    <a:pt x="0" y="29"/>
                    <a:pt x="4" y="19"/>
                    <a:pt x="12" y="11"/>
                  </a:cubicBezTo>
                  <a:cubicBezTo>
                    <a:pt x="20" y="3"/>
                    <a:pt x="30" y="0"/>
                    <a:pt x="42" y="0"/>
                  </a:cubicBezTo>
                  <a:close/>
                  <a:moveTo>
                    <a:pt x="42" y="62"/>
                  </a:moveTo>
                  <a:cubicBezTo>
                    <a:pt x="47" y="62"/>
                    <a:pt x="52" y="60"/>
                    <a:pt x="55" y="56"/>
                  </a:cubicBezTo>
                  <a:cubicBezTo>
                    <a:pt x="59" y="52"/>
                    <a:pt x="61" y="47"/>
                    <a:pt x="61" y="40"/>
                  </a:cubicBezTo>
                  <a:cubicBezTo>
                    <a:pt x="61" y="34"/>
                    <a:pt x="59" y="30"/>
                    <a:pt x="56" y="26"/>
                  </a:cubicBezTo>
                  <a:cubicBezTo>
                    <a:pt x="52" y="22"/>
                    <a:pt x="47" y="20"/>
                    <a:pt x="42" y="20"/>
                  </a:cubicBezTo>
                  <a:cubicBezTo>
                    <a:pt x="36" y="20"/>
                    <a:pt x="31" y="22"/>
                    <a:pt x="27" y="26"/>
                  </a:cubicBezTo>
                  <a:cubicBezTo>
                    <a:pt x="24" y="30"/>
                    <a:pt x="22" y="34"/>
                    <a:pt x="22" y="40"/>
                  </a:cubicBezTo>
                  <a:cubicBezTo>
                    <a:pt x="22" y="47"/>
                    <a:pt x="24" y="52"/>
                    <a:pt x="27" y="56"/>
                  </a:cubicBezTo>
                  <a:cubicBezTo>
                    <a:pt x="31" y="60"/>
                    <a:pt x="36" y="62"/>
                    <a:pt x="42" y="62"/>
                  </a:cubicBez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11" name="Rectangle 7">
              <a:extLst>
                <a:ext uri="{FF2B5EF4-FFF2-40B4-BE49-F238E27FC236}">
                  <a16:creationId xmlns:a16="http://schemas.microsoft.com/office/drawing/2014/main" id="{1F673561-0BE7-42DF-9D5E-18A1E81B02D3}"/>
                </a:ext>
              </a:extLst>
            </p:cNvPr>
            <p:cNvSpPr>
              <a:spLocks noChangeArrowheads="1"/>
            </p:cNvSpPr>
            <p:nvPr/>
          </p:nvSpPr>
          <p:spPr bwMode="auto">
            <a:xfrm>
              <a:off x="4133" y="1894"/>
              <a:ext cx="30" cy="157"/>
            </a:xfrm>
            <a:prstGeom prst="rect">
              <a:avLst/>
            </a:prstGeom>
            <a:solidFill>
              <a:srgbClr val="1F1A4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12" name="Freeform 8">
              <a:extLst>
                <a:ext uri="{FF2B5EF4-FFF2-40B4-BE49-F238E27FC236}">
                  <a16:creationId xmlns:a16="http://schemas.microsoft.com/office/drawing/2014/main" id="{A72208C0-5CDA-48E6-B3ED-9520475D3A25}"/>
                </a:ext>
              </a:extLst>
            </p:cNvPr>
            <p:cNvSpPr>
              <a:spLocks/>
            </p:cNvSpPr>
            <p:nvPr/>
          </p:nvSpPr>
          <p:spPr bwMode="auto">
            <a:xfrm>
              <a:off x="4180" y="1942"/>
              <a:ext cx="98" cy="113"/>
            </a:xfrm>
            <a:custGeom>
              <a:avLst/>
              <a:gdLst>
                <a:gd name="T0" fmla="*/ 0 w 72"/>
                <a:gd name="T1" fmla="*/ 53 h 83"/>
                <a:gd name="T2" fmla="*/ 21 w 72"/>
                <a:gd name="T3" fmla="*/ 54 h 83"/>
                <a:gd name="T4" fmla="*/ 37 w 72"/>
                <a:gd name="T5" fmla="*/ 65 h 83"/>
                <a:gd name="T6" fmla="*/ 47 w 72"/>
                <a:gd name="T7" fmla="*/ 63 h 83"/>
                <a:gd name="T8" fmla="*/ 51 w 72"/>
                <a:gd name="T9" fmla="*/ 58 h 83"/>
                <a:gd name="T10" fmla="*/ 43 w 72"/>
                <a:gd name="T11" fmla="*/ 52 h 83"/>
                <a:gd name="T12" fmla="*/ 26 w 72"/>
                <a:gd name="T13" fmla="*/ 49 h 83"/>
                <a:gd name="T14" fmla="*/ 9 w 72"/>
                <a:gd name="T15" fmla="*/ 42 h 83"/>
                <a:gd name="T16" fmla="*/ 3 w 72"/>
                <a:gd name="T17" fmla="*/ 26 h 83"/>
                <a:gd name="T18" fmla="*/ 12 w 72"/>
                <a:gd name="T19" fmla="*/ 7 h 83"/>
                <a:gd name="T20" fmla="*/ 37 w 72"/>
                <a:gd name="T21" fmla="*/ 0 h 83"/>
                <a:gd name="T22" fmla="*/ 59 w 72"/>
                <a:gd name="T23" fmla="*/ 5 h 83"/>
                <a:gd name="T24" fmla="*/ 68 w 72"/>
                <a:gd name="T25" fmla="*/ 13 h 83"/>
                <a:gd name="T26" fmla="*/ 72 w 72"/>
                <a:gd name="T27" fmla="*/ 27 h 83"/>
                <a:gd name="T28" fmla="*/ 51 w 72"/>
                <a:gd name="T29" fmla="*/ 27 h 83"/>
                <a:gd name="T30" fmla="*/ 47 w 72"/>
                <a:gd name="T31" fmla="*/ 20 h 83"/>
                <a:gd name="T32" fmla="*/ 37 w 72"/>
                <a:gd name="T33" fmla="*/ 17 h 83"/>
                <a:gd name="T34" fmla="*/ 28 w 72"/>
                <a:gd name="T35" fmla="*/ 19 h 83"/>
                <a:gd name="T36" fmla="*/ 25 w 72"/>
                <a:gd name="T37" fmla="*/ 24 h 83"/>
                <a:gd name="T38" fmla="*/ 35 w 72"/>
                <a:gd name="T39" fmla="*/ 31 h 83"/>
                <a:gd name="T40" fmla="*/ 49 w 72"/>
                <a:gd name="T41" fmla="*/ 33 h 83"/>
                <a:gd name="T42" fmla="*/ 72 w 72"/>
                <a:gd name="T43" fmla="*/ 56 h 83"/>
                <a:gd name="T44" fmla="*/ 63 w 72"/>
                <a:gd name="T45" fmla="*/ 76 h 83"/>
                <a:gd name="T46" fmla="*/ 37 w 72"/>
                <a:gd name="T47" fmla="*/ 83 h 83"/>
                <a:gd name="T48" fmla="*/ 12 w 72"/>
                <a:gd name="T49" fmla="*/ 76 h 83"/>
                <a:gd name="T50" fmla="*/ 0 w 72"/>
                <a:gd name="T51" fmla="*/ 53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2" h="83">
                  <a:moveTo>
                    <a:pt x="0" y="53"/>
                  </a:moveTo>
                  <a:cubicBezTo>
                    <a:pt x="21" y="54"/>
                    <a:pt x="21" y="54"/>
                    <a:pt x="21" y="54"/>
                  </a:cubicBezTo>
                  <a:cubicBezTo>
                    <a:pt x="22" y="61"/>
                    <a:pt x="28" y="65"/>
                    <a:pt x="37" y="65"/>
                  </a:cubicBezTo>
                  <a:cubicBezTo>
                    <a:pt x="41" y="65"/>
                    <a:pt x="44" y="64"/>
                    <a:pt x="47" y="63"/>
                  </a:cubicBezTo>
                  <a:cubicBezTo>
                    <a:pt x="49" y="62"/>
                    <a:pt x="51" y="60"/>
                    <a:pt x="51" y="58"/>
                  </a:cubicBezTo>
                  <a:cubicBezTo>
                    <a:pt x="51" y="55"/>
                    <a:pt x="48" y="53"/>
                    <a:pt x="43" y="52"/>
                  </a:cubicBezTo>
                  <a:cubicBezTo>
                    <a:pt x="26" y="49"/>
                    <a:pt x="26" y="49"/>
                    <a:pt x="26" y="49"/>
                  </a:cubicBezTo>
                  <a:cubicBezTo>
                    <a:pt x="19" y="48"/>
                    <a:pt x="13" y="45"/>
                    <a:pt x="9" y="42"/>
                  </a:cubicBezTo>
                  <a:cubicBezTo>
                    <a:pt x="5" y="38"/>
                    <a:pt x="3" y="32"/>
                    <a:pt x="3" y="26"/>
                  </a:cubicBezTo>
                  <a:cubicBezTo>
                    <a:pt x="3" y="18"/>
                    <a:pt x="6" y="12"/>
                    <a:pt x="12" y="7"/>
                  </a:cubicBezTo>
                  <a:cubicBezTo>
                    <a:pt x="18" y="2"/>
                    <a:pt x="27" y="0"/>
                    <a:pt x="37" y="0"/>
                  </a:cubicBezTo>
                  <a:cubicBezTo>
                    <a:pt x="44" y="0"/>
                    <a:pt x="52" y="2"/>
                    <a:pt x="59" y="5"/>
                  </a:cubicBezTo>
                  <a:cubicBezTo>
                    <a:pt x="62" y="7"/>
                    <a:pt x="65" y="10"/>
                    <a:pt x="68" y="13"/>
                  </a:cubicBezTo>
                  <a:cubicBezTo>
                    <a:pt x="70" y="17"/>
                    <a:pt x="72" y="22"/>
                    <a:pt x="72" y="27"/>
                  </a:cubicBezTo>
                  <a:cubicBezTo>
                    <a:pt x="51" y="27"/>
                    <a:pt x="51" y="27"/>
                    <a:pt x="51" y="27"/>
                  </a:cubicBezTo>
                  <a:cubicBezTo>
                    <a:pt x="51" y="24"/>
                    <a:pt x="50" y="21"/>
                    <a:pt x="47" y="20"/>
                  </a:cubicBezTo>
                  <a:cubicBezTo>
                    <a:pt x="44" y="18"/>
                    <a:pt x="41" y="17"/>
                    <a:pt x="37" y="17"/>
                  </a:cubicBezTo>
                  <a:cubicBezTo>
                    <a:pt x="33" y="17"/>
                    <a:pt x="31" y="18"/>
                    <a:pt x="28" y="19"/>
                  </a:cubicBezTo>
                  <a:cubicBezTo>
                    <a:pt x="26" y="20"/>
                    <a:pt x="25" y="22"/>
                    <a:pt x="25" y="24"/>
                  </a:cubicBezTo>
                  <a:cubicBezTo>
                    <a:pt x="25" y="28"/>
                    <a:pt x="28" y="30"/>
                    <a:pt x="35" y="31"/>
                  </a:cubicBezTo>
                  <a:cubicBezTo>
                    <a:pt x="49" y="33"/>
                    <a:pt x="49" y="33"/>
                    <a:pt x="49" y="33"/>
                  </a:cubicBezTo>
                  <a:cubicBezTo>
                    <a:pt x="65" y="36"/>
                    <a:pt x="72" y="44"/>
                    <a:pt x="72" y="56"/>
                  </a:cubicBezTo>
                  <a:cubicBezTo>
                    <a:pt x="72" y="65"/>
                    <a:pt x="69" y="71"/>
                    <a:pt x="63" y="76"/>
                  </a:cubicBezTo>
                  <a:cubicBezTo>
                    <a:pt x="56" y="81"/>
                    <a:pt x="48" y="83"/>
                    <a:pt x="37" y="83"/>
                  </a:cubicBezTo>
                  <a:cubicBezTo>
                    <a:pt x="27" y="83"/>
                    <a:pt x="19" y="81"/>
                    <a:pt x="12" y="76"/>
                  </a:cubicBezTo>
                  <a:cubicBezTo>
                    <a:pt x="5" y="71"/>
                    <a:pt x="1" y="64"/>
                    <a:pt x="0" y="53"/>
                  </a:cubicBez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13" name="Freeform 9">
              <a:extLst>
                <a:ext uri="{FF2B5EF4-FFF2-40B4-BE49-F238E27FC236}">
                  <a16:creationId xmlns:a16="http://schemas.microsoft.com/office/drawing/2014/main" id="{A6C2C86E-BD9B-49D2-AA7B-6F110E89D502}"/>
                </a:ext>
              </a:extLst>
            </p:cNvPr>
            <p:cNvSpPr>
              <a:spLocks/>
            </p:cNvSpPr>
            <p:nvPr/>
          </p:nvSpPr>
          <p:spPr bwMode="auto">
            <a:xfrm>
              <a:off x="4298" y="1894"/>
              <a:ext cx="116" cy="157"/>
            </a:xfrm>
            <a:custGeom>
              <a:avLst/>
              <a:gdLst>
                <a:gd name="T0" fmla="*/ 48 w 116"/>
                <a:gd name="T1" fmla="*/ 117 h 157"/>
                <a:gd name="T2" fmla="*/ 32 w 116"/>
                <a:gd name="T3" fmla="*/ 135 h 157"/>
                <a:gd name="T4" fmla="*/ 32 w 116"/>
                <a:gd name="T5" fmla="*/ 157 h 157"/>
                <a:gd name="T6" fmla="*/ 0 w 116"/>
                <a:gd name="T7" fmla="*/ 157 h 157"/>
                <a:gd name="T8" fmla="*/ 0 w 116"/>
                <a:gd name="T9" fmla="*/ 0 h 157"/>
                <a:gd name="T10" fmla="*/ 32 w 116"/>
                <a:gd name="T11" fmla="*/ 0 h 157"/>
                <a:gd name="T12" fmla="*/ 32 w 116"/>
                <a:gd name="T13" fmla="*/ 95 h 157"/>
                <a:gd name="T14" fmla="*/ 72 w 116"/>
                <a:gd name="T15" fmla="*/ 50 h 157"/>
                <a:gd name="T16" fmla="*/ 110 w 116"/>
                <a:gd name="T17" fmla="*/ 50 h 157"/>
                <a:gd name="T18" fmla="*/ 70 w 116"/>
                <a:gd name="T19" fmla="*/ 95 h 157"/>
                <a:gd name="T20" fmla="*/ 116 w 116"/>
                <a:gd name="T21" fmla="*/ 157 h 157"/>
                <a:gd name="T22" fmla="*/ 76 w 116"/>
                <a:gd name="T23" fmla="*/ 157 h 157"/>
                <a:gd name="T24" fmla="*/ 48 w 116"/>
                <a:gd name="T25" fmla="*/ 117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6" h="157">
                  <a:moveTo>
                    <a:pt x="48" y="117"/>
                  </a:moveTo>
                  <a:lnTo>
                    <a:pt x="32" y="135"/>
                  </a:lnTo>
                  <a:lnTo>
                    <a:pt x="32" y="157"/>
                  </a:lnTo>
                  <a:lnTo>
                    <a:pt x="0" y="157"/>
                  </a:lnTo>
                  <a:lnTo>
                    <a:pt x="0" y="0"/>
                  </a:lnTo>
                  <a:lnTo>
                    <a:pt x="32" y="0"/>
                  </a:lnTo>
                  <a:lnTo>
                    <a:pt x="32" y="95"/>
                  </a:lnTo>
                  <a:lnTo>
                    <a:pt x="72" y="50"/>
                  </a:lnTo>
                  <a:lnTo>
                    <a:pt x="110" y="50"/>
                  </a:lnTo>
                  <a:lnTo>
                    <a:pt x="70" y="95"/>
                  </a:lnTo>
                  <a:lnTo>
                    <a:pt x="116" y="157"/>
                  </a:lnTo>
                  <a:lnTo>
                    <a:pt x="76" y="157"/>
                  </a:lnTo>
                  <a:lnTo>
                    <a:pt x="48" y="117"/>
                  </a:ln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14" name="Freeform 10">
              <a:extLst>
                <a:ext uri="{FF2B5EF4-FFF2-40B4-BE49-F238E27FC236}">
                  <a16:creationId xmlns:a16="http://schemas.microsoft.com/office/drawing/2014/main" id="{08F6C4E5-E09E-4963-9C0B-719C59C703AE}"/>
                </a:ext>
              </a:extLst>
            </p:cNvPr>
            <p:cNvSpPr>
              <a:spLocks noEditPoints="1"/>
            </p:cNvSpPr>
            <p:nvPr/>
          </p:nvSpPr>
          <p:spPr bwMode="auto">
            <a:xfrm>
              <a:off x="4423" y="1888"/>
              <a:ext cx="37" cy="163"/>
            </a:xfrm>
            <a:custGeom>
              <a:avLst/>
              <a:gdLst>
                <a:gd name="T0" fmla="*/ 0 w 27"/>
                <a:gd name="T1" fmla="*/ 14 h 119"/>
                <a:gd name="T2" fmla="*/ 4 w 27"/>
                <a:gd name="T3" fmla="*/ 4 h 119"/>
                <a:gd name="T4" fmla="*/ 14 w 27"/>
                <a:gd name="T5" fmla="*/ 0 h 119"/>
                <a:gd name="T6" fmla="*/ 23 w 27"/>
                <a:gd name="T7" fmla="*/ 4 h 119"/>
                <a:gd name="T8" fmla="*/ 27 w 27"/>
                <a:gd name="T9" fmla="*/ 14 h 119"/>
                <a:gd name="T10" fmla="*/ 23 w 27"/>
                <a:gd name="T11" fmla="*/ 23 h 119"/>
                <a:gd name="T12" fmla="*/ 14 w 27"/>
                <a:gd name="T13" fmla="*/ 27 h 119"/>
                <a:gd name="T14" fmla="*/ 4 w 27"/>
                <a:gd name="T15" fmla="*/ 23 h 119"/>
                <a:gd name="T16" fmla="*/ 0 w 27"/>
                <a:gd name="T17" fmla="*/ 14 h 119"/>
                <a:gd name="T18" fmla="*/ 25 w 27"/>
                <a:gd name="T19" fmla="*/ 41 h 119"/>
                <a:gd name="T20" fmla="*/ 25 w 27"/>
                <a:gd name="T21" fmla="*/ 119 h 119"/>
                <a:gd name="T22" fmla="*/ 3 w 27"/>
                <a:gd name="T23" fmla="*/ 119 h 119"/>
                <a:gd name="T24" fmla="*/ 3 w 27"/>
                <a:gd name="T25" fmla="*/ 41 h 119"/>
                <a:gd name="T26" fmla="*/ 25 w 27"/>
                <a:gd name="T27" fmla="*/ 41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7" h="119">
                  <a:moveTo>
                    <a:pt x="0" y="14"/>
                  </a:moveTo>
                  <a:cubicBezTo>
                    <a:pt x="0" y="10"/>
                    <a:pt x="1" y="7"/>
                    <a:pt x="4" y="4"/>
                  </a:cubicBezTo>
                  <a:cubicBezTo>
                    <a:pt x="7" y="2"/>
                    <a:pt x="10" y="0"/>
                    <a:pt x="14" y="0"/>
                  </a:cubicBezTo>
                  <a:cubicBezTo>
                    <a:pt x="18" y="0"/>
                    <a:pt x="21" y="2"/>
                    <a:pt x="23" y="4"/>
                  </a:cubicBezTo>
                  <a:cubicBezTo>
                    <a:pt x="26" y="7"/>
                    <a:pt x="27" y="10"/>
                    <a:pt x="27" y="14"/>
                  </a:cubicBezTo>
                  <a:cubicBezTo>
                    <a:pt x="27" y="17"/>
                    <a:pt x="26" y="20"/>
                    <a:pt x="23" y="23"/>
                  </a:cubicBezTo>
                  <a:cubicBezTo>
                    <a:pt x="21" y="25"/>
                    <a:pt x="18" y="27"/>
                    <a:pt x="14" y="27"/>
                  </a:cubicBezTo>
                  <a:cubicBezTo>
                    <a:pt x="10" y="27"/>
                    <a:pt x="7" y="25"/>
                    <a:pt x="4" y="23"/>
                  </a:cubicBezTo>
                  <a:cubicBezTo>
                    <a:pt x="1" y="20"/>
                    <a:pt x="0" y="17"/>
                    <a:pt x="0" y="14"/>
                  </a:cubicBezTo>
                  <a:close/>
                  <a:moveTo>
                    <a:pt x="25" y="41"/>
                  </a:moveTo>
                  <a:cubicBezTo>
                    <a:pt x="25" y="119"/>
                    <a:pt x="25" y="119"/>
                    <a:pt x="25" y="119"/>
                  </a:cubicBezTo>
                  <a:cubicBezTo>
                    <a:pt x="3" y="119"/>
                    <a:pt x="3" y="119"/>
                    <a:pt x="3" y="119"/>
                  </a:cubicBezTo>
                  <a:cubicBezTo>
                    <a:pt x="3" y="41"/>
                    <a:pt x="3" y="41"/>
                    <a:pt x="3" y="41"/>
                  </a:cubicBezTo>
                  <a:lnTo>
                    <a:pt x="25" y="41"/>
                  </a:ln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15" name="Rectangle 11">
              <a:extLst>
                <a:ext uri="{FF2B5EF4-FFF2-40B4-BE49-F238E27FC236}">
                  <a16:creationId xmlns:a16="http://schemas.microsoft.com/office/drawing/2014/main" id="{83B7B44C-8188-4C56-859E-E384FE864256}"/>
                </a:ext>
              </a:extLst>
            </p:cNvPr>
            <p:cNvSpPr>
              <a:spLocks noChangeArrowheads="1"/>
            </p:cNvSpPr>
            <p:nvPr/>
          </p:nvSpPr>
          <p:spPr bwMode="auto">
            <a:xfrm>
              <a:off x="3871" y="2100"/>
              <a:ext cx="31" cy="151"/>
            </a:xfrm>
            <a:prstGeom prst="rect">
              <a:avLst/>
            </a:prstGeom>
            <a:solidFill>
              <a:srgbClr val="1F1A4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16" name="Freeform 12">
              <a:extLst>
                <a:ext uri="{FF2B5EF4-FFF2-40B4-BE49-F238E27FC236}">
                  <a16:creationId xmlns:a16="http://schemas.microsoft.com/office/drawing/2014/main" id="{976E731A-73CE-4349-869A-02543247F773}"/>
                </a:ext>
              </a:extLst>
            </p:cNvPr>
            <p:cNvSpPr>
              <a:spLocks/>
            </p:cNvSpPr>
            <p:nvPr/>
          </p:nvSpPr>
          <p:spPr bwMode="auto">
            <a:xfrm>
              <a:off x="3929" y="2141"/>
              <a:ext cx="107" cy="110"/>
            </a:xfrm>
            <a:custGeom>
              <a:avLst/>
              <a:gdLst>
                <a:gd name="T0" fmla="*/ 45 w 79"/>
                <a:gd name="T1" fmla="*/ 0 h 81"/>
                <a:gd name="T2" fmla="*/ 69 w 79"/>
                <a:gd name="T3" fmla="*/ 10 h 81"/>
                <a:gd name="T4" fmla="*/ 79 w 79"/>
                <a:gd name="T5" fmla="*/ 38 h 81"/>
                <a:gd name="T6" fmla="*/ 79 w 79"/>
                <a:gd name="T7" fmla="*/ 81 h 81"/>
                <a:gd name="T8" fmla="*/ 56 w 79"/>
                <a:gd name="T9" fmla="*/ 81 h 81"/>
                <a:gd name="T10" fmla="*/ 56 w 79"/>
                <a:gd name="T11" fmla="*/ 40 h 81"/>
                <a:gd name="T12" fmla="*/ 52 w 79"/>
                <a:gd name="T13" fmla="*/ 25 h 81"/>
                <a:gd name="T14" fmla="*/ 39 w 79"/>
                <a:gd name="T15" fmla="*/ 20 h 81"/>
                <a:gd name="T16" fmla="*/ 22 w 79"/>
                <a:gd name="T17" fmla="*/ 30 h 81"/>
                <a:gd name="T18" fmla="*/ 22 w 79"/>
                <a:gd name="T19" fmla="*/ 81 h 81"/>
                <a:gd name="T20" fmla="*/ 0 w 79"/>
                <a:gd name="T21" fmla="*/ 81 h 81"/>
                <a:gd name="T22" fmla="*/ 0 w 79"/>
                <a:gd name="T23" fmla="*/ 2 h 81"/>
                <a:gd name="T24" fmla="*/ 22 w 79"/>
                <a:gd name="T25" fmla="*/ 2 h 81"/>
                <a:gd name="T26" fmla="*/ 22 w 79"/>
                <a:gd name="T27" fmla="*/ 8 h 81"/>
                <a:gd name="T28" fmla="*/ 45 w 79"/>
                <a:gd name="T29" fmla="*/ 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9" h="81">
                  <a:moveTo>
                    <a:pt x="45" y="0"/>
                  </a:moveTo>
                  <a:cubicBezTo>
                    <a:pt x="55" y="0"/>
                    <a:pt x="63" y="3"/>
                    <a:pt x="69" y="10"/>
                  </a:cubicBezTo>
                  <a:cubicBezTo>
                    <a:pt x="76" y="17"/>
                    <a:pt x="79" y="26"/>
                    <a:pt x="79" y="38"/>
                  </a:cubicBezTo>
                  <a:cubicBezTo>
                    <a:pt x="79" y="81"/>
                    <a:pt x="79" y="81"/>
                    <a:pt x="79" y="81"/>
                  </a:cubicBezTo>
                  <a:cubicBezTo>
                    <a:pt x="56" y="81"/>
                    <a:pt x="56" y="81"/>
                    <a:pt x="56" y="81"/>
                  </a:cubicBezTo>
                  <a:cubicBezTo>
                    <a:pt x="56" y="40"/>
                    <a:pt x="56" y="40"/>
                    <a:pt x="56" y="40"/>
                  </a:cubicBezTo>
                  <a:cubicBezTo>
                    <a:pt x="56" y="33"/>
                    <a:pt x="55" y="29"/>
                    <a:pt x="52" y="25"/>
                  </a:cubicBezTo>
                  <a:cubicBezTo>
                    <a:pt x="49" y="22"/>
                    <a:pt x="45" y="20"/>
                    <a:pt x="39" y="20"/>
                  </a:cubicBezTo>
                  <a:cubicBezTo>
                    <a:pt x="33" y="20"/>
                    <a:pt x="28" y="24"/>
                    <a:pt x="22" y="30"/>
                  </a:cubicBezTo>
                  <a:cubicBezTo>
                    <a:pt x="22" y="81"/>
                    <a:pt x="22" y="81"/>
                    <a:pt x="22" y="81"/>
                  </a:cubicBezTo>
                  <a:cubicBezTo>
                    <a:pt x="0" y="81"/>
                    <a:pt x="0" y="81"/>
                    <a:pt x="0" y="81"/>
                  </a:cubicBezTo>
                  <a:cubicBezTo>
                    <a:pt x="0" y="2"/>
                    <a:pt x="0" y="2"/>
                    <a:pt x="0" y="2"/>
                  </a:cubicBezTo>
                  <a:cubicBezTo>
                    <a:pt x="22" y="2"/>
                    <a:pt x="22" y="2"/>
                    <a:pt x="22" y="2"/>
                  </a:cubicBezTo>
                  <a:cubicBezTo>
                    <a:pt x="22" y="8"/>
                    <a:pt x="22" y="8"/>
                    <a:pt x="22" y="8"/>
                  </a:cubicBezTo>
                  <a:cubicBezTo>
                    <a:pt x="29" y="3"/>
                    <a:pt x="36" y="0"/>
                    <a:pt x="45" y="0"/>
                  </a:cubicBez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17" name="Freeform 13">
              <a:extLst>
                <a:ext uri="{FF2B5EF4-FFF2-40B4-BE49-F238E27FC236}">
                  <a16:creationId xmlns:a16="http://schemas.microsoft.com/office/drawing/2014/main" id="{388125FD-6A99-4AA0-9381-0577B03C2EAD}"/>
                </a:ext>
              </a:extLst>
            </p:cNvPr>
            <p:cNvSpPr>
              <a:spLocks/>
            </p:cNvSpPr>
            <p:nvPr/>
          </p:nvSpPr>
          <p:spPr bwMode="auto">
            <a:xfrm>
              <a:off x="4053" y="2141"/>
              <a:ext cx="97" cy="113"/>
            </a:xfrm>
            <a:custGeom>
              <a:avLst/>
              <a:gdLst>
                <a:gd name="T0" fmla="*/ 0 w 72"/>
                <a:gd name="T1" fmla="*/ 53 h 83"/>
                <a:gd name="T2" fmla="*/ 20 w 72"/>
                <a:gd name="T3" fmla="*/ 54 h 83"/>
                <a:gd name="T4" fmla="*/ 37 w 72"/>
                <a:gd name="T5" fmla="*/ 65 h 83"/>
                <a:gd name="T6" fmla="*/ 46 w 72"/>
                <a:gd name="T7" fmla="*/ 63 h 83"/>
                <a:gd name="T8" fmla="*/ 50 w 72"/>
                <a:gd name="T9" fmla="*/ 59 h 83"/>
                <a:gd name="T10" fmla="*/ 42 w 72"/>
                <a:gd name="T11" fmla="*/ 52 h 83"/>
                <a:gd name="T12" fmla="*/ 25 w 72"/>
                <a:gd name="T13" fmla="*/ 49 h 83"/>
                <a:gd name="T14" fmla="*/ 9 w 72"/>
                <a:gd name="T15" fmla="*/ 42 h 83"/>
                <a:gd name="T16" fmla="*/ 2 w 72"/>
                <a:gd name="T17" fmla="*/ 26 h 83"/>
                <a:gd name="T18" fmla="*/ 12 w 72"/>
                <a:gd name="T19" fmla="*/ 7 h 83"/>
                <a:gd name="T20" fmla="*/ 36 w 72"/>
                <a:gd name="T21" fmla="*/ 0 h 83"/>
                <a:gd name="T22" fmla="*/ 58 w 72"/>
                <a:gd name="T23" fmla="*/ 5 h 83"/>
                <a:gd name="T24" fmla="*/ 67 w 72"/>
                <a:gd name="T25" fmla="*/ 14 h 83"/>
                <a:gd name="T26" fmla="*/ 71 w 72"/>
                <a:gd name="T27" fmla="*/ 27 h 83"/>
                <a:gd name="T28" fmla="*/ 51 w 72"/>
                <a:gd name="T29" fmla="*/ 27 h 83"/>
                <a:gd name="T30" fmla="*/ 46 w 72"/>
                <a:gd name="T31" fmla="*/ 20 h 83"/>
                <a:gd name="T32" fmla="*/ 36 w 72"/>
                <a:gd name="T33" fmla="*/ 17 h 83"/>
                <a:gd name="T34" fmla="*/ 28 w 72"/>
                <a:gd name="T35" fmla="*/ 19 h 83"/>
                <a:gd name="T36" fmla="*/ 25 w 72"/>
                <a:gd name="T37" fmla="*/ 24 h 83"/>
                <a:gd name="T38" fmla="*/ 34 w 72"/>
                <a:gd name="T39" fmla="*/ 31 h 83"/>
                <a:gd name="T40" fmla="*/ 48 w 72"/>
                <a:gd name="T41" fmla="*/ 34 h 83"/>
                <a:gd name="T42" fmla="*/ 72 w 72"/>
                <a:gd name="T43" fmla="*/ 57 h 83"/>
                <a:gd name="T44" fmla="*/ 62 w 72"/>
                <a:gd name="T45" fmla="*/ 76 h 83"/>
                <a:gd name="T46" fmla="*/ 37 w 72"/>
                <a:gd name="T47" fmla="*/ 83 h 83"/>
                <a:gd name="T48" fmla="*/ 11 w 72"/>
                <a:gd name="T49" fmla="*/ 76 h 83"/>
                <a:gd name="T50" fmla="*/ 0 w 72"/>
                <a:gd name="T51" fmla="*/ 53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2" h="83">
                  <a:moveTo>
                    <a:pt x="0" y="53"/>
                  </a:moveTo>
                  <a:cubicBezTo>
                    <a:pt x="20" y="54"/>
                    <a:pt x="20" y="54"/>
                    <a:pt x="20" y="54"/>
                  </a:cubicBezTo>
                  <a:cubicBezTo>
                    <a:pt x="22" y="61"/>
                    <a:pt x="27" y="65"/>
                    <a:pt x="37" y="65"/>
                  </a:cubicBezTo>
                  <a:cubicBezTo>
                    <a:pt x="41" y="65"/>
                    <a:pt x="44" y="65"/>
                    <a:pt x="46" y="63"/>
                  </a:cubicBezTo>
                  <a:cubicBezTo>
                    <a:pt x="49" y="62"/>
                    <a:pt x="50" y="61"/>
                    <a:pt x="50" y="59"/>
                  </a:cubicBezTo>
                  <a:cubicBezTo>
                    <a:pt x="50" y="55"/>
                    <a:pt x="47" y="53"/>
                    <a:pt x="42" y="52"/>
                  </a:cubicBezTo>
                  <a:cubicBezTo>
                    <a:pt x="25" y="49"/>
                    <a:pt x="25" y="49"/>
                    <a:pt x="25" y="49"/>
                  </a:cubicBezTo>
                  <a:cubicBezTo>
                    <a:pt x="18" y="48"/>
                    <a:pt x="13" y="45"/>
                    <a:pt x="9" y="42"/>
                  </a:cubicBezTo>
                  <a:cubicBezTo>
                    <a:pt x="4" y="38"/>
                    <a:pt x="2" y="33"/>
                    <a:pt x="2" y="26"/>
                  </a:cubicBezTo>
                  <a:cubicBezTo>
                    <a:pt x="2" y="18"/>
                    <a:pt x="6" y="12"/>
                    <a:pt x="12" y="7"/>
                  </a:cubicBezTo>
                  <a:cubicBezTo>
                    <a:pt x="18" y="3"/>
                    <a:pt x="26" y="0"/>
                    <a:pt x="36" y="0"/>
                  </a:cubicBezTo>
                  <a:cubicBezTo>
                    <a:pt x="44" y="0"/>
                    <a:pt x="51" y="2"/>
                    <a:pt x="58" y="5"/>
                  </a:cubicBezTo>
                  <a:cubicBezTo>
                    <a:pt x="62" y="7"/>
                    <a:pt x="65" y="10"/>
                    <a:pt x="67" y="14"/>
                  </a:cubicBezTo>
                  <a:cubicBezTo>
                    <a:pt x="70" y="17"/>
                    <a:pt x="71" y="22"/>
                    <a:pt x="71" y="27"/>
                  </a:cubicBezTo>
                  <a:cubicBezTo>
                    <a:pt x="51" y="27"/>
                    <a:pt x="51" y="27"/>
                    <a:pt x="51" y="27"/>
                  </a:cubicBezTo>
                  <a:cubicBezTo>
                    <a:pt x="50" y="24"/>
                    <a:pt x="49" y="21"/>
                    <a:pt x="46" y="20"/>
                  </a:cubicBezTo>
                  <a:cubicBezTo>
                    <a:pt x="44" y="18"/>
                    <a:pt x="40" y="17"/>
                    <a:pt x="36" y="17"/>
                  </a:cubicBezTo>
                  <a:cubicBezTo>
                    <a:pt x="33" y="17"/>
                    <a:pt x="30" y="18"/>
                    <a:pt x="28" y="19"/>
                  </a:cubicBezTo>
                  <a:cubicBezTo>
                    <a:pt x="26" y="20"/>
                    <a:pt x="25" y="22"/>
                    <a:pt x="25" y="24"/>
                  </a:cubicBezTo>
                  <a:cubicBezTo>
                    <a:pt x="25" y="28"/>
                    <a:pt x="28" y="30"/>
                    <a:pt x="34" y="31"/>
                  </a:cubicBezTo>
                  <a:cubicBezTo>
                    <a:pt x="48" y="34"/>
                    <a:pt x="48" y="34"/>
                    <a:pt x="48" y="34"/>
                  </a:cubicBezTo>
                  <a:cubicBezTo>
                    <a:pt x="64" y="36"/>
                    <a:pt x="72" y="44"/>
                    <a:pt x="72" y="57"/>
                  </a:cubicBezTo>
                  <a:cubicBezTo>
                    <a:pt x="72" y="65"/>
                    <a:pt x="69" y="71"/>
                    <a:pt x="62" y="76"/>
                  </a:cubicBezTo>
                  <a:cubicBezTo>
                    <a:pt x="56" y="81"/>
                    <a:pt x="47" y="83"/>
                    <a:pt x="37" y="83"/>
                  </a:cubicBezTo>
                  <a:cubicBezTo>
                    <a:pt x="26" y="83"/>
                    <a:pt x="18" y="81"/>
                    <a:pt x="11" y="76"/>
                  </a:cubicBezTo>
                  <a:cubicBezTo>
                    <a:pt x="4" y="71"/>
                    <a:pt x="1" y="64"/>
                    <a:pt x="0" y="53"/>
                  </a:cubicBez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18" name="Freeform 14">
              <a:extLst>
                <a:ext uri="{FF2B5EF4-FFF2-40B4-BE49-F238E27FC236}">
                  <a16:creationId xmlns:a16="http://schemas.microsoft.com/office/drawing/2014/main" id="{68161988-B14F-4C59-94FB-930AAEC782D4}"/>
                </a:ext>
              </a:extLst>
            </p:cNvPr>
            <p:cNvSpPr>
              <a:spLocks/>
            </p:cNvSpPr>
            <p:nvPr/>
          </p:nvSpPr>
          <p:spPr bwMode="auto">
            <a:xfrm>
              <a:off x="4157" y="2105"/>
              <a:ext cx="94" cy="149"/>
            </a:xfrm>
            <a:custGeom>
              <a:avLst/>
              <a:gdLst>
                <a:gd name="T0" fmla="*/ 66 w 69"/>
                <a:gd name="T1" fmla="*/ 86 h 109"/>
                <a:gd name="T2" fmla="*/ 69 w 69"/>
                <a:gd name="T3" fmla="*/ 105 h 109"/>
                <a:gd name="T4" fmla="*/ 48 w 69"/>
                <a:gd name="T5" fmla="*/ 109 h 109"/>
                <a:gd name="T6" fmla="*/ 25 w 69"/>
                <a:gd name="T7" fmla="*/ 100 h 109"/>
                <a:gd name="T8" fmla="*/ 17 w 69"/>
                <a:gd name="T9" fmla="*/ 75 h 109"/>
                <a:gd name="T10" fmla="*/ 17 w 69"/>
                <a:gd name="T11" fmla="*/ 47 h 109"/>
                <a:gd name="T12" fmla="*/ 0 w 69"/>
                <a:gd name="T13" fmla="*/ 47 h 109"/>
                <a:gd name="T14" fmla="*/ 0 w 69"/>
                <a:gd name="T15" fmla="*/ 28 h 109"/>
                <a:gd name="T16" fmla="*/ 17 w 69"/>
                <a:gd name="T17" fmla="*/ 28 h 109"/>
                <a:gd name="T18" fmla="*/ 17 w 69"/>
                <a:gd name="T19" fmla="*/ 0 h 109"/>
                <a:gd name="T20" fmla="*/ 39 w 69"/>
                <a:gd name="T21" fmla="*/ 0 h 109"/>
                <a:gd name="T22" fmla="*/ 39 w 69"/>
                <a:gd name="T23" fmla="*/ 28 h 109"/>
                <a:gd name="T24" fmla="*/ 68 w 69"/>
                <a:gd name="T25" fmla="*/ 28 h 109"/>
                <a:gd name="T26" fmla="*/ 68 w 69"/>
                <a:gd name="T27" fmla="*/ 47 h 109"/>
                <a:gd name="T28" fmla="*/ 39 w 69"/>
                <a:gd name="T29" fmla="*/ 47 h 109"/>
                <a:gd name="T30" fmla="*/ 39 w 69"/>
                <a:gd name="T31" fmla="*/ 75 h 109"/>
                <a:gd name="T32" fmla="*/ 53 w 69"/>
                <a:gd name="T33" fmla="*/ 88 h 109"/>
                <a:gd name="T34" fmla="*/ 66 w 69"/>
                <a:gd name="T35" fmla="*/ 8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9" h="109">
                  <a:moveTo>
                    <a:pt x="66" y="86"/>
                  </a:moveTo>
                  <a:cubicBezTo>
                    <a:pt x="69" y="105"/>
                    <a:pt x="69" y="105"/>
                    <a:pt x="69" y="105"/>
                  </a:cubicBezTo>
                  <a:cubicBezTo>
                    <a:pt x="62" y="108"/>
                    <a:pt x="55" y="109"/>
                    <a:pt x="48" y="109"/>
                  </a:cubicBezTo>
                  <a:cubicBezTo>
                    <a:pt x="39" y="109"/>
                    <a:pt x="31" y="106"/>
                    <a:pt x="25" y="100"/>
                  </a:cubicBezTo>
                  <a:cubicBezTo>
                    <a:pt x="20" y="94"/>
                    <a:pt x="17" y="85"/>
                    <a:pt x="17" y="75"/>
                  </a:cubicBezTo>
                  <a:cubicBezTo>
                    <a:pt x="17" y="47"/>
                    <a:pt x="17" y="47"/>
                    <a:pt x="17" y="47"/>
                  </a:cubicBezTo>
                  <a:cubicBezTo>
                    <a:pt x="0" y="47"/>
                    <a:pt x="0" y="47"/>
                    <a:pt x="0" y="47"/>
                  </a:cubicBezTo>
                  <a:cubicBezTo>
                    <a:pt x="0" y="28"/>
                    <a:pt x="0" y="28"/>
                    <a:pt x="0" y="28"/>
                  </a:cubicBezTo>
                  <a:cubicBezTo>
                    <a:pt x="17" y="28"/>
                    <a:pt x="17" y="28"/>
                    <a:pt x="17" y="28"/>
                  </a:cubicBezTo>
                  <a:cubicBezTo>
                    <a:pt x="17" y="0"/>
                    <a:pt x="17" y="0"/>
                    <a:pt x="17" y="0"/>
                  </a:cubicBezTo>
                  <a:cubicBezTo>
                    <a:pt x="39" y="0"/>
                    <a:pt x="39" y="0"/>
                    <a:pt x="39" y="0"/>
                  </a:cubicBezTo>
                  <a:cubicBezTo>
                    <a:pt x="39" y="28"/>
                    <a:pt x="39" y="28"/>
                    <a:pt x="39" y="28"/>
                  </a:cubicBezTo>
                  <a:cubicBezTo>
                    <a:pt x="68" y="28"/>
                    <a:pt x="68" y="28"/>
                    <a:pt x="68" y="28"/>
                  </a:cubicBezTo>
                  <a:cubicBezTo>
                    <a:pt x="68" y="47"/>
                    <a:pt x="68" y="47"/>
                    <a:pt x="68" y="47"/>
                  </a:cubicBezTo>
                  <a:cubicBezTo>
                    <a:pt x="39" y="47"/>
                    <a:pt x="39" y="47"/>
                    <a:pt x="39" y="47"/>
                  </a:cubicBezTo>
                  <a:cubicBezTo>
                    <a:pt x="39" y="75"/>
                    <a:pt x="39" y="75"/>
                    <a:pt x="39" y="75"/>
                  </a:cubicBezTo>
                  <a:cubicBezTo>
                    <a:pt x="39" y="84"/>
                    <a:pt x="44" y="88"/>
                    <a:pt x="53" y="88"/>
                  </a:cubicBezTo>
                  <a:cubicBezTo>
                    <a:pt x="57" y="88"/>
                    <a:pt x="61" y="87"/>
                    <a:pt x="66" y="86"/>
                  </a:cubicBez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19" name="Freeform 15">
              <a:extLst>
                <a:ext uri="{FF2B5EF4-FFF2-40B4-BE49-F238E27FC236}">
                  <a16:creationId xmlns:a16="http://schemas.microsoft.com/office/drawing/2014/main" id="{75E73564-13D9-4B54-866D-9EACCED47ABA}"/>
                </a:ext>
              </a:extLst>
            </p:cNvPr>
            <p:cNvSpPr>
              <a:spLocks/>
            </p:cNvSpPr>
            <p:nvPr/>
          </p:nvSpPr>
          <p:spPr bwMode="auto">
            <a:xfrm>
              <a:off x="4256" y="2144"/>
              <a:ext cx="131" cy="158"/>
            </a:xfrm>
            <a:custGeom>
              <a:avLst/>
              <a:gdLst>
                <a:gd name="T0" fmla="*/ 131 w 131"/>
                <a:gd name="T1" fmla="*/ 0 h 158"/>
                <a:gd name="T2" fmla="*/ 63 w 131"/>
                <a:gd name="T3" fmla="*/ 158 h 158"/>
                <a:gd name="T4" fmla="*/ 32 w 131"/>
                <a:gd name="T5" fmla="*/ 158 h 158"/>
                <a:gd name="T6" fmla="*/ 52 w 131"/>
                <a:gd name="T7" fmla="*/ 109 h 158"/>
                <a:gd name="T8" fmla="*/ 0 w 131"/>
                <a:gd name="T9" fmla="*/ 0 h 158"/>
                <a:gd name="T10" fmla="*/ 33 w 131"/>
                <a:gd name="T11" fmla="*/ 0 h 158"/>
                <a:gd name="T12" fmla="*/ 67 w 131"/>
                <a:gd name="T13" fmla="*/ 73 h 158"/>
                <a:gd name="T14" fmla="*/ 98 w 131"/>
                <a:gd name="T15" fmla="*/ 0 h 158"/>
                <a:gd name="T16" fmla="*/ 131 w 131"/>
                <a:gd name="T17" fmla="*/ 0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1" h="158">
                  <a:moveTo>
                    <a:pt x="131" y="0"/>
                  </a:moveTo>
                  <a:lnTo>
                    <a:pt x="63" y="158"/>
                  </a:lnTo>
                  <a:lnTo>
                    <a:pt x="32" y="158"/>
                  </a:lnTo>
                  <a:lnTo>
                    <a:pt x="52" y="109"/>
                  </a:lnTo>
                  <a:lnTo>
                    <a:pt x="0" y="0"/>
                  </a:lnTo>
                  <a:lnTo>
                    <a:pt x="33" y="0"/>
                  </a:lnTo>
                  <a:lnTo>
                    <a:pt x="67" y="73"/>
                  </a:lnTo>
                  <a:lnTo>
                    <a:pt x="98" y="0"/>
                  </a:lnTo>
                  <a:lnTo>
                    <a:pt x="131" y="0"/>
                  </a:ln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20" name="Freeform 16">
              <a:extLst>
                <a:ext uri="{FF2B5EF4-FFF2-40B4-BE49-F238E27FC236}">
                  <a16:creationId xmlns:a16="http://schemas.microsoft.com/office/drawing/2014/main" id="{AA46910E-FD64-4563-90BD-CBB7F890B8E3}"/>
                </a:ext>
              </a:extLst>
            </p:cNvPr>
            <p:cNvSpPr>
              <a:spLocks/>
            </p:cNvSpPr>
            <p:nvPr/>
          </p:nvSpPr>
          <p:spPr bwMode="auto">
            <a:xfrm>
              <a:off x="4391" y="2105"/>
              <a:ext cx="93" cy="149"/>
            </a:xfrm>
            <a:custGeom>
              <a:avLst/>
              <a:gdLst>
                <a:gd name="T0" fmla="*/ 66 w 69"/>
                <a:gd name="T1" fmla="*/ 86 h 109"/>
                <a:gd name="T2" fmla="*/ 69 w 69"/>
                <a:gd name="T3" fmla="*/ 105 h 109"/>
                <a:gd name="T4" fmla="*/ 48 w 69"/>
                <a:gd name="T5" fmla="*/ 109 h 109"/>
                <a:gd name="T6" fmla="*/ 25 w 69"/>
                <a:gd name="T7" fmla="*/ 100 h 109"/>
                <a:gd name="T8" fmla="*/ 16 w 69"/>
                <a:gd name="T9" fmla="*/ 75 h 109"/>
                <a:gd name="T10" fmla="*/ 16 w 69"/>
                <a:gd name="T11" fmla="*/ 47 h 109"/>
                <a:gd name="T12" fmla="*/ 0 w 69"/>
                <a:gd name="T13" fmla="*/ 47 h 109"/>
                <a:gd name="T14" fmla="*/ 0 w 69"/>
                <a:gd name="T15" fmla="*/ 28 h 109"/>
                <a:gd name="T16" fmla="*/ 16 w 69"/>
                <a:gd name="T17" fmla="*/ 28 h 109"/>
                <a:gd name="T18" fmla="*/ 16 w 69"/>
                <a:gd name="T19" fmla="*/ 0 h 109"/>
                <a:gd name="T20" fmla="*/ 39 w 69"/>
                <a:gd name="T21" fmla="*/ 0 h 109"/>
                <a:gd name="T22" fmla="*/ 39 w 69"/>
                <a:gd name="T23" fmla="*/ 28 h 109"/>
                <a:gd name="T24" fmla="*/ 67 w 69"/>
                <a:gd name="T25" fmla="*/ 28 h 109"/>
                <a:gd name="T26" fmla="*/ 67 w 69"/>
                <a:gd name="T27" fmla="*/ 47 h 109"/>
                <a:gd name="T28" fmla="*/ 39 w 69"/>
                <a:gd name="T29" fmla="*/ 47 h 109"/>
                <a:gd name="T30" fmla="*/ 39 w 69"/>
                <a:gd name="T31" fmla="*/ 75 h 109"/>
                <a:gd name="T32" fmla="*/ 53 w 69"/>
                <a:gd name="T33" fmla="*/ 88 h 109"/>
                <a:gd name="T34" fmla="*/ 66 w 69"/>
                <a:gd name="T35" fmla="*/ 8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9" h="109">
                  <a:moveTo>
                    <a:pt x="66" y="86"/>
                  </a:moveTo>
                  <a:cubicBezTo>
                    <a:pt x="69" y="105"/>
                    <a:pt x="69" y="105"/>
                    <a:pt x="69" y="105"/>
                  </a:cubicBezTo>
                  <a:cubicBezTo>
                    <a:pt x="61" y="108"/>
                    <a:pt x="54" y="109"/>
                    <a:pt x="48" y="109"/>
                  </a:cubicBezTo>
                  <a:cubicBezTo>
                    <a:pt x="38" y="109"/>
                    <a:pt x="31" y="106"/>
                    <a:pt x="25" y="100"/>
                  </a:cubicBezTo>
                  <a:cubicBezTo>
                    <a:pt x="19" y="94"/>
                    <a:pt x="16" y="85"/>
                    <a:pt x="16" y="75"/>
                  </a:cubicBezTo>
                  <a:cubicBezTo>
                    <a:pt x="16" y="47"/>
                    <a:pt x="16" y="47"/>
                    <a:pt x="16" y="47"/>
                  </a:cubicBezTo>
                  <a:cubicBezTo>
                    <a:pt x="0" y="47"/>
                    <a:pt x="0" y="47"/>
                    <a:pt x="0" y="47"/>
                  </a:cubicBezTo>
                  <a:cubicBezTo>
                    <a:pt x="0" y="28"/>
                    <a:pt x="0" y="28"/>
                    <a:pt x="0" y="28"/>
                  </a:cubicBezTo>
                  <a:cubicBezTo>
                    <a:pt x="16" y="28"/>
                    <a:pt x="16" y="28"/>
                    <a:pt x="16" y="28"/>
                  </a:cubicBezTo>
                  <a:cubicBezTo>
                    <a:pt x="16" y="0"/>
                    <a:pt x="16" y="0"/>
                    <a:pt x="16" y="0"/>
                  </a:cubicBezTo>
                  <a:cubicBezTo>
                    <a:pt x="39" y="0"/>
                    <a:pt x="39" y="0"/>
                    <a:pt x="39" y="0"/>
                  </a:cubicBezTo>
                  <a:cubicBezTo>
                    <a:pt x="39" y="28"/>
                    <a:pt x="39" y="28"/>
                    <a:pt x="39" y="28"/>
                  </a:cubicBezTo>
                  <a:cubicBezTo>
                    <a:pt x="67" y="28"/>
                    <a:pt x="67" y="28"/>
                    <a:pt x="67" y="28"/>
                  </a:cubicBezTo>
                  <a:cubicBezTo>
                    <a:pt x="67" y="47"/>
                    <a:pt x="67" y="47"/>
                    <a:pt x="67" y="47"/>
                  </a:cubicBezTo>
                  <a:cubicBezTo>
                    <a:pt x="39" y="47"/>
                    <a:pt x="39" y="47"/>
                    <a:pt x="39" y="47"/>
                  </a:cubicBezTo>
                  <a:cubicBezTo>
                    <a:pt x="39" y="75"/>
                    <a:pt x="39" y="75"/>
                    <a:pt x="39" y="75"/>
                  </a:cubicBezTo>
                  <a:cubicBezTo>
                    <a:pt x="39" y="84"/>
                    <a:pt x="43" y="88"/>
                    <a:pt x="53" y="88"/>
                  </a:cubicBezTo>
                  <a:cubicBezTo>
                    <a:pt x="56" y="88"/>
                    <a:pt x="61" y="87"/>
                    <a:pt x="66" y="86"/>
                  </a:cubicBez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21" name="Freeform 17">
              <a:extLst>
                <a:ext uri="{FF2B5EF4-FFF2-40B4-BE49-F238E27FC236}">
                  <a16:creationId xmlns:a16="http://schemas.microsoft.com/office/drawing/2014/main" id="{CD470DB8-6CCE-4DA9-9098-2B9FADADC29C}"/>
                </a:ext>
              </a:extLst>
            </p:cNvPr>
            <p:cNvSpPr>
              <a:spLocks/>
            </p:cNvSpPr>
            <p:nvPr/>
          </p:nvSpPr>
          <p:spPr bwMode="auto">
            <a:xfrm>
              <a:off x="4501" y="2144"/>
              <a:ext cx="107" cy="110"/>
            </a:xfrm>
            <a:custGeom>
              <a:avLst/>
              <a:gdLst>
                <a:gd name="T0" fmla="*/ 79 w 79"/>
                <a:gd name="T1" fmla="*/ 0 h 81"/>
                <a:gd name="T2" fmla="*/ 79 w 79"/>
                <a:gd name="T3" fmla="*/ 79 h 81"/>
                <a:gd name="T4" fmla="*/ 56 w 79"/>
                <a:gd name="T5" fmla="*/ 79 h 81"/>
                <a:gd name="T6" fmla="*/ 56 w 79"/>
                <a:gd name="T7" fmla="*/ 73 h 81"/>
                <a:gd name="T8" fmla="*/ 34 w 79"/>
                <a:gd name="T9" fmla="*/ 81 h 81"/>
                <a:gd name="T10" fmla="*/ 9 w 79"/>
                <a:gd name="T11" fmla="*/ 71 h 81"/>
                <a:gd name="T12" fmla="*/ 0 w 79"/>
                <a:gd name="T13" fmla="*/ 43 h 81"/>
                <a:gd name="T14" fmla="*/ 0 w 79"/>
                <a:gd name="T15" fmla="*/ 0 h 81"/>
                <a:gd name="T16" fmla="*/ 22 w 79"/>
                <a:gd name="T17" fmla="*/ 0 h 81"/>
                <a:gd name="T18" fmla="*/ 22 w 79"/>
                <a:gd name="T19" fmla="*/ 41 h 81"/>
                <a:gd name="T20" fmla="*/ 27 w 79"/>
                <a:gd name="T21" fmla="*/ 56 h 81"/>
                <a:gd name="T22" fmla="*/ 39 w 79"/>
                <a:gd name="T23" fmla="*/ 60 h 81"/>
                <a:gd name="T24" fmla="*/ 56 w 79"/>
                <a:gd name="T25" fmla="*/ 51 h 81"/>
                <a:gd name="T26" fmla="*/ 56 w 79"/>
                <a:gd name="T27" fmla="*/ 0 h 81"/>
                <a:gd name="T28" fmla="*/ 79 w 79"/>
                <a:gd name="T29" fmla="*/ 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9" h="81">
                  <a:moveTo>
                    <a:pt x="79" y="0"/>
                  </a:moveTo>
                  <a:cubicBezTo>
                    <a:pt x="79" y="79"/>
                    <a:pt x="79" y="79"/>
                    <a:pt x="79" y="79"/>
                  </a:cubicBezTo>
                  <a:cubicBezTo>
                    <a:pt x="56" y="79"/>
                    <a:pt x="56" y="79"/>
                    <a:pt x="56" y="79"/>
                  </a:cubicBezTo>
                  <a:cubicBezTo>
                    <a:pt x="56" y="73"/>
                    <a:pt x="56" y="73"/>
                    <a:pt x="56" y="73"/>
                  </a:cubicBezTo>
                  <a:cubicBezTo>
                    <a:pt x="50" y="78"/>
                    <a:pt x="42" y="81"/>
                    <a:pt x="34" y="81"/>
                  </a:cubicBezTo>
                  <a:cubicBezTo>
                    <a:pt x="24" y="81"/>
                    <a:pt x="15" y="78"/>
                    <a:pt x="9" y="71"/>
                  </a:cubicBezTo>
                  <a:cubicBezTo>
                    <a:pt x="3" y="64"/>
                    <a:pt x="0" y="55"/>
                    <a:pt x="0" y="43"/>
                  </a:cubicBezTo>
                  <a:cubicBezTo>
                    <a:pt x="0" y="0"/>
                    <a:pt x="0" y="0"/>
                    <a:pt x="0" y="0"/>
                  </a:cubicBezTo>
                  <a:cubicBezTo>
                    <a:pt x="22" y="0"/>
                    <a:pt x="22" y="0"/>
                    <a:pt x="22" y="0"/>
                  </a:cubicBezTo>
                  <a:cubicBezTo>
                    <a:pt x="22" y="41"/>
                    <a:pt x="22" y="41"/>
                    <a:pt x="22" y="41"/>
                  </a:cubicBezTo>
                  <a:cubicBezTo>
                    <a:pt x="22" y="48"/>
                    <a:pt x="24" y="52"/>
                    <a:pt x="27" y="56"/>
                  </a:cubicBezTo>
                  <a:cubicBezTo>
                    <a:pt x="30" y="59"/>
                    <a:pt x="34" y="60"/>
                    <a:pt x="39" y="60"/>
                  </a:cubicBezTo>
                  <a:cubicBezTo>
                    <a:pt x="45" y="60"/>
                    <a:pt x="51" y="57"/>
                    <a:pt x="56" y="51"/>
                  </a:cubicBezTo>
                  <a:cubicBezTo>
                    <a:pt x="56" y="0"/>
                    <a:pt x="56" y="0"/>
                    <a:pt x="56" y="0"/>
                  </a:cubicBezTo>
                  <a:lnTo>
                    <a:pt x="79" y="0"/>
                  </a:ln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22" name="Freeform 18">
              <a:extLst>
                <a:ext uri="{FF2B5EF4-FFF2-40B4-BE49-F238E27FC236}">
                  <a16:creationId xmlns:a16="http://schemas.microsoft.com/office/drawing/2014/main" id="{665AEAFD-5EF3-4B83-823B-A1AD68517A6A}"/>
                </a:ext>
              </a:extLst>
            </p:cNvPr>
            <p:cNvSpPr>
              <a:spLocks/>
            </p:cNvSpPr>
            <p:nvPr/>
          </p:nvSpPr>
          <p:spPr bwMode="auto">
            <a:xfrm>
              <a:off x="4620" y="2105"/>
              <a:ext cx="94" cy="149"/>
            </a:xfrm>
            <a:custGeom>
              <a:avLst/>
              <a:gdLst>
                <a:gd name="T0" fmla="*/ 66 w 69"/>
                <a:gd name="T1" fmla="*/ 86 h 109"/>
                <a:gd name="T2" fmla="*/ 69 w 69"/>
                <a:gd name="T3" fmla="*/ 105 h 109"/>
                <a:gd name="T4" fmla="*/ 48 w 69"/>
                <a:gd name="T5" fmla="*/ 109 h 109"/>
                <a:gd name="T6" fmla="*/ 25 w 69"/>
                <a:gd name="T7" fmla="*/ 100 h 109"/>
                <a:gd name="T8" fmla="*/ 17 w 69"/>
                <a:gd name="T9" fmla="*/ 75 h 109"/>
                <a:gd name="T10" fmla="*/ 17 w 69"/>
                <a:gd name="T11" fmla="*/ 47 h 109"/>
                <a:gd name="T12" fmla="*/ 0 w 69"/>
                <a:gd name="T13" fmla="*/ 47 h 109"/>
                <a:gd name="T14" fmla="*/ 0 w 69"/>
                <a:gd name="T15" fmla="*/ 28 h 109"/>
                <a:gd name="T16" fmla="*/ 17 w 69"/>
                <a:gd name="T17" fmla="*/ 28 h 109"/>
                <a:gd name="T18" fmla="*/ 17 w 69"/>
                <a:gd name="T19" fmla="*/ 0 h 109"/>
                <a:gd name="T20" fmla="*/ 39 w 69"/>
                <a:gd name="T21" fmla="*/ 0 h 109"/>
                <a:gd name="T22" fmla="*/ 39 w 69"/>
                <a:gd name="T23" fmla="*/ 28 h 109"/>
                <a:gd name="T24" fmla="*/ 68 w 69"/>
                <a:gd name="T25" fmla="*/ 28 h 109"/>
                <a:gd name="T26" fmla="*/ 68 w 69"/>
                <a:gd name="T27" fmla="*/ 47 h 109"/>
                <a:gd name="T28" fmla="*/ 39 w 69"/>
                <a:gd name="T29" fmla="*/ 47 h 109"/>
                <a:gd name="T30" fmla="*/ 39 w 69"/>
                <a:gd name="T31" fmla="*/ 75 h 109"/>
                <a:gd name="T32" fmla="*/ 53 w 69"/>
                <a:gd name="T33" fmla="*/ 88 h 109"/>
                <a:gd name="T34" fmla="*/ 66 w 69"/>
                <a:gd name="T35" fmla="*/ 8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9" h="109">
                  <a:moveTo>
                    <a:pt x="66" y="86"/>
                  </a:moveTo>
                  <a:cubicBezTo>
                    <a:pt x="69" y="105"/>
                    <a:pt x="69" y="105"/>
                    <a:pt x="69" y="105"/>
                  </a:cubicBezTo>
                  <a:cubicBezTo>
                    <a:pt x="62" y="108"/>
                    <a:pt x="55" y="109"/>
                    <a:pt x="48" y="109"/>
                  </a:cubicBezTo>
                  <a:cubicBezTo>
                    <a:pt x="39" y="109"/>
                    <a:pt x="31" y="106"/>
                    <a:pt x="25" y="100"/>
                  </a:cubicBezTo>
                  <a:cubicBezTo>
                    <a:pt x="20" y="94"/>
                    <a:pt x="17" y="85"/>
                    <a:pt x="17" y="75"/>
                  </a:cubicBezTo>
                  <a:cubicBezTo>
                    <a:pt x="17" y="47"/>
                    <a:pt x="17" y="47"/>
                    <a:pt x="17" y="47"/>
                  </a:cubicBezTo>
                  <a:cubicBezTo>
                    <a:pt x="0" y="47"/>
                    <a:pt x="0" y="47"/>
                    <a:pt x="0" y="47"/>
                  </a:cubicBezTo>
                  <a:cubicBezTo>
                    <a:pt x="0" y="28"/>
                    <a:pt x="0" y="28"/>
                    <a:pt x="0" y="28"/>
                  </a:cubicBezTo>
                  <a:cubicBezTo>
                    <a:pt x="17" y="28"/>
                    <a:pt x="17" y="28"/>
                    <a:pt x="17" y="28"/>
                  </a:cubicBezTo>
                  <a:cubicBezTo>
                    <a:pt x="17" y="0"/>
                    <a:pt x="17" y="0"/>
                    <a:pt x="17" y="0"/>
                  </a:cubicBezTo>
                  <a:cubicBezTo>
                    <a:pt x="39" y="0"/>
                    <a:pt x="39" y="0"/>
                    <a:pt x="39" y="0"/>
                  </a:cubicBezTo>
                  <a:cubicBezTo>
                    <a:pt x="39" y="28"/>
                    <a:pt x="39" y="28"/>
                    <a:pt x="39" y="28"/>
                  </a:cubicBezTo>
                  <a:cubicBezTo>
                    <a:pt x="68" y="28"/>
                    <a:pt x="68" y="28"/>
                    <a:pt x="68" y="28"/>
                  </a:cubicBezTo>
                  <a:cubicBezTo>
                    <a:pt x="68" y="47"/>
                    <a:pt x="68" y="47"/>
                    <a:pt x="68" y="47"/>
                  </a:cubicBezTo>
                  <a:cubicBezTo>
                    <a:pt x="39" y="47"/>
                    <a:pt x="39" y="47"/>
                    <a:pt x="39" y="47"/>
                  </a:cubicBezTo>
                  <a:cubicBezTo>
                    <a:pt x="39" y="75"/>
                    <a:pt x="39" y="75"/>
                    <a:pt x="39" y="75"/>
                  </a:cubicBezTo>
                  <a:cubicBezTo>
                    <a:pt x="39" y="84"/>
                    <a:pt x="44" y="88"/>
                    <a:pt x="53" y="88"/>
                  </a:cubicBezTo>
                  <a:cubicBezTo>
                    <a:pt x="57" y="88"/>
                    <a:pt x="61" y="87"/>
                    <a:pt x="66" y="86"/>
                  </a:cubicBez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23" name="Freeform 19">
              <a:extLst>
                <a:ext uri="{FF2B5EF4-FFF2-40B4-BE49-F238E27FC236}">
                  <a16:creationId xmlns:a16="http://schemas.microsoft.com/office/drawing/2014/main" id="{C93E8B72-D2FA-4B70-91DC-4F275019BAE0}"/>
                </a:ext>
              </a:extLst>
            </p:cNvPr>
            <p:cNvSpPr>
              <a:spLocks noEditPoints="1"/>
            </p:cNvSpPr>
            <p:nvPr/>
          </p:nvSpPr>
          <p:spPr bwMode="auto">
            <a:xfrm>
              <a:off x="3871" y="2299"/>
              <a:ext cx="133" cy="152"/>
            </a:xfrm>
            <a:custGeom>
              <a:avLst/>
              <a:gdLst>
                <a:gd name="T0" fmla="*/ 43 w 98"/>
                <a:gd name="T1" fmla="*/ 76 h 111"/>
                <a:gd name="T2" fmla="*/ 23 w 98"/>
                <a:gd name="T3" fmla="*/ 76 h 111"/>
                <a:gd name="T4" fmla="*/ 23 w 98"/>
                <a:gd name="T5" fmla="*/ 111 h 111"/>
                <a:gd name="T6" fmla="*/ 0 w 98"/>
                <a:gd name="T7" fmla="*/ 111 h 111"/>
                <a:gd name="T8" fmla="*/ 0 w 98"/>
                <a:gd name="T9" fmla="*/ 0 h 111"/>
                <a:gd name="T10" fmla="*/ 47 w 98"/>
                <a:gd name="T11" fmla="*/ 0 h 111"/>
                <a:gd name="T12" fmla="*/ 79 w 98"/>
                <a:gd name="T13" fmla="*/ 10 h 111"/>
                <a:gd name="T14" fmla="*/ 91 w 98"/>
                <a:gd name="T15" fmla="*/ 38 h 111"/>
                <a:gd name="T16" fmla="*/ 85 w 98"/>
                <a:gd name="T17" fmla="*/ 59 h 111"/>
                <a:gd name="T18" fmla="*/ 68 w 98"/>
                <a:gd name="T19" fmla="*/ 72 h 111"/>
                <a:gd name="T20" fmla="*/ 98 w 98"/>
                <a:gd name="T21" fmla="*/ 111 h 111"/>
                <a:gd name="T22" fmla="*/ 70 w 98"/>
                <a:gd name="T23" fmla="*/ 111 h 111"/>
                <a:gd name="T24" fmla="*/ 43 w 98"/>
                <a:gd name="T25" fmla="*/ 76 h 111"/>
                <a:gd name="T26" fmla="*/ 23 w 98"/>
                <a:gd name="T27" fmla="*/ 54 h 111"/>
                <a:gd name="T28" fmla="*/ 46 w 98"/>
                <a:gd name="T29" fmla="*/ 54 h 111"/>
                <a:gd name="T30" fmla="*/ 62 w 98"/>
                <a:gd name="T31" fmla="*/ 50 h 111"/>
                <a:gd name="T32" fmla="*/ 68 w 98"/>
                <a:gd name="T33" fmla="*/ 38 h 111"/>
                <a:gd name="T34" fmla="*/ 62 w 98"/>
                <a:gd name="T35" fmla="*/ 26 h 111"/>
                <a:gd name="T36" fmla="*/ 46 w 98"/>
                <a:gd name="T37" fmla="*/ 21 h 111"/>
                <a:gd name="T38" fmla="*/ 23 w 98"/>
                <a:gd name="T39" fmla="*/ 21 h 111"/>
                <a:gd name="T40" fmla="*/ 23 w 98"/>
                <a:gd name="T41" fmla="*/ 54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8" h="111">
                  <a:moveTo>
                    <a:pt x="43" y="76"/>
                  </a:moveTo>
                  <a:cubicBezTo>
                    <a:pt x="23" y="76"/>
                    <a:pt x="23" y="76"/>
                    <a:pt x="23" y="76"/>
                  </a:cubicBezTo>
                  <a:cubicBezTo>
                    <a:pt x="23" y="111"/>
                    <a:pt x="23" y="111"/>
                    <a:pt x="23" y="111"/>
                  </a:cubicBezTo>
                  <a:cubicBezTo>
                    <a:pt x="0" y="111"/>
                    <a:pt x="0" y="111"/>
                    <a:pt x="0" y="111"/>
                  </a:cubicBezTo>
                  <a:cubicBezTo>
                    <a:pt x="0" y="0"/>
                    <a:pt x="0" y="0"/>
                    <a:pt x="0" y="0"/>
                  </a:cubicBezTo>
                  <a:cubicBezTo>
                    <a:pt x="47" y="0"/>
                    <a:pt x="47" y="0"/>
                    <a:pt x="47" y="0"/>
                  </a:cubicBezTo>
                  <a:cubicBezTo>
                    <a:pt x="60" y="0"/>
                    <a:pt x="70" y="3"/>
                    <a:pt x="79" y="10"/>
                  </a:cubicBezTo>
                  <a:cubicBezTo>
                    <a:pt x="87" y="17"/>
                    <a:pt x="91" y="26"/>
                    <a:pt x="91" y="38"/>
                  </a:cubicBezTo>
                  <a:cubicBezTo>
                    <a:pt x="91" y="46"/>
                    <a:pt x="89" y="53"/>
                    <a:pt x="85" y="59"/>
                  </a:cubicBezTo>
                  <a:cubicBezTo>
                    <a:pt x="81" y="65"/>
                    <a:pt x="75" y="69"/>
                    <a:pt x="68" y="72"/>
                  </a:cubicBezTo>
                  <a:cubicBezTo>
                    <a:pt x="98" y="111"/>
                    <a:pt x="98" y="111"/>
                    <a:pt x="98" y="111"/>
                  </a:cubicBezTo>
                  <a:cubicBezTo>
                    <a:pt x="70" y="111"/>
                    <a:pt x="70" y="111"/>
                    <a:pt x="70" y="111"/>
                  </a:cubicBezTo>
                  <a:lnTo>
                    <a:pt x="43" y="76"/>
                  </a:lnTo>
                  <a:close/>
                  <a:moveTo>
                    <a:pt x="23" y="54"/>
                  </a:moveTo>
                  <a:cubicBezTo>
                    <a:pt x="46" y="54"/>
                    <a:pt x="46" y="54"/>
                    <a:pt x="46" y="54"/>
                  </a:cubicBezTo>
                  <a:cubicBezTo>
                    <a:pt x="52" y="54"/>
                    <a:pt x="58" y="53"/>
                    <a:pt x="62" y="50"/>
                  </a:cubicBezTo>
                  <a:cubicBezTo>
                    <a:pt x="66" y="47"/>
                    <a:pt x="68" y="43"/>
                    <a:pt x="68" y="38"/>
                  </a:cubicBezTo>
                  <a:cubicBezTo>
                    <a:pt x="68" y="33"/>
                    <a:pt x="66" y="29"/>
                    <a:pt x="62" y="26"/>
                  </a:cubicBezTo>
                  <a:cubicBezTo>
                    <a:pt x="58" y="23"/>
                    <a:pt x="52" y="21"/>
                    <a:pt x="46" y="21"/>
                  </a:cubicBezTo>
                  <a:cubicBezTo>
                    <a:pt x="23" y="21"/>
                    <a:pt x="23" y="21"/>
                    <a:pt x="23" y="21"/>
                  </a:cubicBezTo>
                  <a:lnTo>
                    <a:pt x="23" y="54"/>
                  </a:ln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24" name="Freeform 20">
              <a:extLst>
                <a:ext uri="{FF2B5EF4-FFF2-40B4-BE49-F238E27FC236}">
                  <a16:creationId xmlns:a16="http://schemas.microsoft.com/office/drawing/2014/main" id="{7A01033D-5489-4030-9867-02F143521C87}"/>
                </a:ext>
              </a:extLst>
            </p:cNvPr>
            <p:cNvSpPr>
              <a:spLocks noEditPoints="1"/>
            </p:cNvSpPr>
            <p:nvPr/>
          </p:nvSpPr>
          <p:spPr bwMode="auto">
            <a:xfrm>
              <a:off x="4005" y="2341"/>
              <a:ext cx="114" cy="112"/>
            </a:xfrm>
            <a:custGeom>
              <a:avLst/>
              <a:gdLst>
                <a:gd name="T0" fmla="*/ 42 w 84"/>
                <a:gd name="T1" fmla="*/ 0 h 82"/>
                <a:gd name="T2" fmla="*/ 72 w 84"/>
                <a:gd name="T3" fmla="*/ 11 h 82"/>
                <a:gd name="T4" fmla="*/ 84 w 84"/>
                <a:gd name="T5" fmla="*/ 41 h 82"/>
                <a:gd name="T6" fmla="*/ 72 w 84"/>
                <a:gd name="T7" fmla="*/ 70 h 82"/>
                <a:gd name="T8" fmla="*/ 42 w 84"/>
                <a:gd name="T9" fmla="*/ 82 h 82"/>
                <a:gd name="T10" fmla="*/ 12 w 84"/>
                <a:gd name="T11" fmla="*/ 70 h 82"/>
                <a:gd name="T12" fmla="*/ 0 w 84"/>
                <a:gd name="T13" fmla="*/ 41 h 82"/>
                <a:gd name="T14" fmla="*/ 12 w 84"/>
                <a:gd name="T15" fmla="*/ 11 h 82"/>
                <a:gd name="T16" fmla="*/ 42 w 84"/>
                <a:gd name="T17" fmla="*/ 0 h 82"/>
                <a:gd name="T18" fmla="*/ 42 w 84"/>
                <a:gd name="T19" fmla="*/ 62 h 82"/>
                <a:gd name="T20" fmla="*/ 56 w 84"/>
                <a:gd name="T21" fmla="*/ 56 h 82"/>
                <a:gd name="T22" fmla="*/ 61 w 84"/>
                <a:gd name="T23" fmla="*/ 41 h 82"/>
                <a:gd name="T24" fmla="*/ 56 w 84"/>
                <a:gd name="T25" fmla="*/ 26 h 82"/>
                <a:gd name="T26" fmla="*/ 42 w 84"/>
                <a:gd name="T27" fmla="*/ 20 h 82"/>
                <a:gd name="T28" fmla="*/ 28 w 84"/>
                <a:gd name="T29" fmla="*/ 26 h 82"/>
                <a:gd name="T30" fmla="*/ 23 w 84"/>
                <a:gd name="T31" fmla="*/ 41 h 82"/>
                <a:gd name="T32" fmla="*/ 28 w 84"/>
                <a:gd name="T33" fmla="*/ 56 h 82"/>
                <a:gd name="T34" fmla="*/ 42 w 84"/>
                <a:gd name="T35" fmla="*/ 62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4" h="82">
                  <a:moveTo>
                    <a:pt x="42" y="0"/>
                  </a:moveTo>
                  <a:cubicBezTo>
                    <a:pt x="54" y="0"/>
                    <a:pt x="64" y="4"/>
                    <a:pt x="72" y="11"/>
                  </a:cubicBezTo>
                  <a:cubicBezTo>
                    <a:pt x="80" y="19"/>
                    <a:pt x="84" y="29"/>
                    <a:pt x="84" y="41"/>
                  </a:cubicBezTo>
                  <a:cubicBezTo>
                    <a:pt x="84" y="53"/>
                    <a:pt x="80" y="62"/>
                    <a:pt x="72" y="70"/>
                  </a:cubicBezTo>
                  <a:cubicBezTo>
                    <a:pt x="64" y="78"/>
                    <a:pt x="54" y="82"/>
                    <a:pt x="42" y="82"/>
                  </a:cubicBezTo>
                  <a:cubicBezTo>
                    <a:pt x="30" y="82"/>
                    <a:pt x="20" y="78"/>
                    <a:pt x="12" y="70"/>
                  </a:cubicBezTo>
                  <a:cubicBezTo>
                    <a:pt x="4" y="62"/>
                    <a:pt x="0" y="53"/>
                    <a:pt x="0" y="41"/>
                  </a:cubicBezTo>
                  <a:cubicBezTo>
                    <a:pt x="0" y="29"/>
                    <a:pt x="4" y="19"/>
                    <a:pt x="12" y="11"/>
                  </a:cubicBezTo>
                  <a:cubicBezTo>
                    <a:pt x="20" y="4"/>
                    <a:pt x="30" y="0"/>
                    <a:pt x="42" y="0"/>
                  </a:cubicBezTo>
                  <a:close/>
                  <a:moveTo>
                    <a:pt x="42" y="62"/>
                  </a:moveTo>
                  <a:cubicBezTo>
                    <a:pt x="48" y="62"/>
                    <a:pt x="52" y="60"/>
                    <a:pt x="56" y="56"/>
                  </a:cubicBezTo>
                  <a:cubicBezTo>
                    <a:pt x="60" y="52"/>
                    <a:pt x="61" y="47"/>
                    <a:pt x="61" y="41"/>
                  </a:cubicBezTo>
                  <a:cubicBezTo>
                    <a:pt x="61" y="35"/>
                    <a:pt x="60" y="30"/>
                    <a:pt x="56" y="26"/>
                  </a:cubicBezTo>
                  <a:cubicBezTo>
                    <a:pt x="53" y="22"/>
                    <a:pt x="48" y="20"/>
                    <a:pt x="42" y="20"/>
                  </a:cubicBezTo>
                  <a:cubicBezTo>
                    <a:pt x="36" y="20"/>
                    <a:pt x="32" y="22"/>
                    <a:pt x="28" y="26"/>
                  </a:cubicBezTo>
                  <a:cubicBezTo>
                    <a:pt x="24" y="30"/>
                    <a:pt x="23" y="35"/>
                    <a:pt x="23" y="41"/>
                  </a:cubicBezTo>
                  <a:cubicBezTo>
                    <a:pt x="23" y="47"/>
                    <a:pt x="24" y="52"/>
                    <a:pt x="28" y="56"/>
                  </a:cubicBezTo>
                  <a:cubicBezTo>
                    <a:pt x="32" y="60"/>
                    <a:pt x="36" y="62"/>
                    <a:pt x="42" y="62"/>
                  </a:cubicBez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25" name="Freeform 21">
              <a:extLst>
                <a:ext uri="{FF2B5EF4-FFF2-40B4-BE49-F238E27FC236}">
                  <a16:creationId xmlns:a16="http://schemas.microsoft.com/office/drawing/2014/main" id="{AC8A38D4-5299-44CC-86DD-07980D3BBA8D}"/>
                </a:ext>
              </a:extLst>
            </p:cNvPr>
            <p:cNvSpPr>
              <a:spLocks/>
            </p:cNvSpPr>
            <p:nvPr/>
          </p:nvSpPr>
          <p:spPr bwMode="auto">
            <a:xfrm>
              <a:off x="4130" y="2343"/>
              <a:ext cx="96" cy="108"/>
            </a:xfrm>
            <a:custGeom>
              <a:avLst/>
              <a:gdLst>
                <a:gd name="T0" fmla="*/ 96 w 96"/>
                <a:gd name="T1" fmla="*/ 18 h 108"/>
                <a:gd name="T2" fmla="*/ 45 w 96"/>
                <a:gd name="T3" fmla="*/ 82 h 108"/>
                <a:gd name="T4" fmla="*/ 96 w 96"/>
                <a:gd name="T5" fmla="*/ 82 h 108"/>
                <a:gd name="T6" fmla="*/ 96 w 96"/>
                <a:gd name="T7" fmla="*/ 108 h 108"/>
                <a:gd name="T8" fmla="*/ 0 w 96"/>
                <a:gd name="T9" fmla="*/ 108 h 108"/>
                <a:gd name="T10" fmla="*/ 0 w 96"/>
                <a:gd name="T11" fmla="*/ 93 h 108"/>
                <a:gd name="T12" fmla="*/ 53 w 96"/>
                <a:gd name="T13" fmla="*/ 26 h 108"/>
                <a:gd name="T14" fmla="*/ 1 w 96"/>
                <a:gd name="T15" fmla="*/ 26 h 108"/>
                <a:gd name="T16" fmla="*/ 1 w 96"/>
                <a:gd name="T17" fmla="*/ 0 h 108"/>
                <a:gd name="T18" fmla="*/ 96 w 96"/>
                <a:gd name="T19" fmla="*/ 0 h 108"/>
                <a:gd name="T20" fmla="*/ 96 w 96"/>
                <a:gd name="T21" fmla="*/ 1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6" h="108">
                  <a:moveTo>
                    <a:pt x="96" y="18"/>
                  </a:moveTo>
                  <a:lnTo>
                    <a:pt x="45" y="82"/>
                  </a:lnTo>
                  <a:lnTo>
                    <a:pt x="96" y="82"/>
                  </a:lnTo>
                  <a:lnTo>
                    <a:pt x="96" y="108"/>
                  </a:lnTo>
                  <a:lnTo>
                    <a:pt x="0" y="108"/>
                  </a:lnTo>
                  <a:lnTo>
                    <a:pt x="0" y="93"/>
                  </a:lnTo>
                  <a:lnTo>
                    <a:pt x="53" y="26"/>
                  </a:lnTo>
                  <a:lnTo>
                    <a:pt x="1" y="26"/>
                  </a:lnTo>
                  <a:lnTo>
                    <a:pt x="1" y="0"/>
                  </a:lnTo>
                  <a:lnTo>
                    <a:pt x="96" y="0"/>
                  </a:lnTo>
                  <a:lnTo>
                    <a:pt x="96" y="18"/>
                  </a:ln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26" name="Freeform 22">
              <a:extLst>
                <a:ext uri="{FF2B5EF4-FFF2-40B4-BE49-F238E27FC236}">
                  <a16:creationId xmlns:a16="http://schemas.microsoft.com/office/drawing/2014/main" id="{2C1B46E7-A331-4A0F-9588-06D797CA5174}"/>
                </a:ext>
              </a:extLst>
            </p:cNvPr>
            <p:cNvSpPr>
              <a:spLocks/>
            </p:cNvSpPr>
            <p:nvPr/>
          </p:nvSpPr>
          <p:spPr bwMode="auto">
            <a:xfrm>
              <a:off x="4235" y="2343"/>
              <a:ext cx="171" cy="108"/>
            </a:xfrm>
            <a:custGeom>
              <a:avLst/>
              <a:gdLst>
                <a:gd name="T0" fmla="*/ 171 w 171"/>
                <a:gd name="T1" fmla="*/ 0 h 108"/>
                <a:gd name="T2" fmla="*/ 133 w 171"/>
                <a:gd name="T3" fmla="*/ 108 h 108"/>
                <a:gd name="T4" fmla="*/ 105 w 171"/>
                <a:gd name="T5" fmla="*/ 108 h 108"/>
                <a:gd name="T6" fmla="*/ 85 w 171"/>
                <a:gd name="T7" fmla="*/ 49 h 108"/>
                <a:gd name="T8" fmla="*/ 66 w 171"/>
                <a:gd name="T9" fmla="*/ 108 h 108"/>
                <a:gd name="T10" fmla="*/ 39 w 171"/>
                <a:gd name="T11" fmla="*/ 108 h 108"/>
                <a:gd name="T12" fmla="*/ 0 w 171"/>
                <a:gd name="T13" fmla="*/ 0 h 108"/>
                <a:gd name="T14" fmla="*/ 34 w 171"/>
                <a:gd name="T15" fmla="*/ 0 h 108"/>
                <a:gd name="T16" fmla="*/ 53 w 171"/>
                <a:gd name="T17" fmla="*/ 60 h 108"/>
                <a:gd name="T18" fmla="*/ 73 w 171"/>
                <a:gd name="T19" fmla="*/ 0 h 108"/>
                <a:gd name="T20" fmla="*/ 99 w 171"/>
                <a:gd name="T21" fmla="*/ 0 h 108"/>
                <a:gd name="T22" fmla="*/ 118 w 171"/>
                <a:gd name="T23" fmla="*/ 60 h 108"/>
                <a:gd name="T24" fmla="*/ 138 w 171"/>
                <a:gd name="T25" fmla="*/ 0 h 108"/>
                <a:gd name="T26" fmla="*/ 171 w 171"/>
                <a:gd name="T27" fmla="*/ 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1" h="108">
                  <a:moveTo>
                    <a:pt x="171" y="0"/>
                  </a:moveTo>
                  <a:lnTo>
                    <a:pt x="133" y="108"/>
                  </a:lnTo>
                  <a:lnTo>
                    <a:pt x="105" y="108"/>
                  </a:lnTo>
                  <a:lnTo>
                    <a:pt x="85" y="49"/>
                  </a:lnTo>
                  <a:lnTo>
                    <a:pt x="66" y="108"/>
                  </a:lnTo>
                  <a:lnTo>
                    <a:pt x="39" y="108"/>
                  </a:lnTo>
                  <a:lnTo>
                    <a:pt x="0" y="0"/>
                  </a:lnTo>
                  <a:lnTo>
                    <a:pt x="34" y="0"/>
                  </a:lnTo>
                  <a:lnTo>
                    <a:pt x="53" y="60"/>
                  </a:lnTo>
                  <a:lnTo>
                    <a:pt x="73" y="0"/>
                  </a:lnTo>
                  <a:lnTo>
                    <a:pt x="99" y="0"/>
                  </a:lnTo>
                  <a:lnTo>
                    <a:pt x="118" y="60"/>
                  </a:lnTo>
                  <a:lnTo>
                    <a:pt x="138" y="0"/>
                  </a:lnTo>
                  <a:lnTo>
                    <a:pt x="171" y="0"/>
                  </a:ln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27" name="Freeform 23">
              <a:extLst>
                <a:ext uri="{FF2B5EF4-FFF2-40B4-BE49-F238E27FC236}">
                  <a16:creationId xmlns:a16="http://schemas.microsoft.com/office/drawing/2014/main" id="{1E6FE96C-90FA-4C53-A1DC-5A977872A0F2}"/>
                </a:ext>
              </a:extLst>
            </p:cNvPr>
            <p:cNvSpPr>
              <a:spLocks noEditPoints="1"/>
            </p:cNvSpPr>
            <p:nvPr/>
          </p:nvSpPr>
          <p:spPr bwMode="auto">
            <a:xfrm>
              <a:off x="4408" y="2341"/>
              <a:ext cx="115" cy="112"/>
            </a:xfrm>
            <a:custGeom>
              <a:avLst/>
              <a:gdLst>
                <a:gd name="T0" fmla="*/ 42 w 84"/>
                <a:gd name="T1" fmla="*/ 0 h 82"/>
                <a:gd name="T2" fmla="*/ 72 w 84"/>
                <a:gd name="T3" fmla="*/ 11 h 82"/>
                <a:gd name="T4" fmla="*/ 84 w 84"/>
                <a:gd name="T5" fmla="*/ 41 h 82"/>
                <a:gd name="T6" fmla="*/ 72 w 84"/>
                <a:gd name="T7" fmla="*/ 70 h 82"/>
                <a:gd name="T8" fmla="*/ 42 w 84"/>
                <a:gd name="T9" fmla="*/ 82 h 82"/>
                <a:gd name="T10" fmla="*/ 12 w 84"/>
                <a:gd name="T11" fmla="*/ 70 h 82"/>
                <a:gd name="T12" fmla="*/ 0 w 84"/>
                <a:gd name="T13" fmla="*/ 41 h 82"/>
                <a:gd name="T14" fmla="*/ 12 w 84"/>
                <a:gd name="T15" fmla="*/ 11 h 82"/>
                <a:gd name="T16" fmla="*/ 42 w 84"/>
                <a:gd name="T17" fmla="*/ 0 h 82"/>
                <a:gd name="T18" fmla="*/ 42 w 84"/>
                <a:gd name="T19" fmla="*/ 62 h 82"/>
                <a:gd name="T20" fmla="*/ 56 w 84"/>
                <a:gd name="T21" fmla="*/ 56 h 82"/>
                <a:gd name="T22" fmla="*/ 61 w 84"/>
                <a:gd name="T23" fmla="*/ 41 h 82"/>
                <a:gd name="T24" fmla="*/ 56 w 84"/>
                <a:gd name="T25" fmla="*/ 26 h 82"/>
                <a:gd name="T26" fmla="*/ 42 w 84"/>
                <a:gd name="T27" fmla="*/ 20 h 82"/>
                <a:gd name="T28" fmla="*/ 28 w 84"/>
                <a:gd name="T29" fmla="*/ 26 h 82"/>
                <a:gd name="T30" fmla="*/ 22 w 84"/>
                <a:gd name="T31" fmla="*/ 41 h 82"/>
                <a:gd name="T32" fmla="*/ 28 w 84"/>
                <a:gd name="T33" fmla="*/ 56 h 82"/>
                <a:gd name="T34" fmla="*/ 42 w 84"/>
                <a:gd name="T35" fmla="*/ 62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4" h="82">
                  <a:moveTo>
                    <a:pt x="42" y="0"/>
                  </a:moveTo>
                  <a:cubicBezTo>
                    <a:pt x="54" y="0"/>
                    <a:pt x="64" y="4"/>
                    <a:pt x="72" y="11"/>
                  </a:cubicBezTo>
                  <a:cubicBezTo>
                    <a:pt x="80" y="19"/>
                    <a:pt x="84" y="29"/>
                    <a:pt x="84" y="41"/>
                  </a:cubicBezTo>
                  <a:cubicBezTo>
                    <a:pt x="84" y="53"/>
                    <a:pt x="80" y="62"/>
                    <a:pt x="72" y="70"/>
                  </a:cubicBezTo>
                  <a:cubicBezTo>
                    <a:pt x="64" y="78"/>
                    <a:pt x="54" y="82"/>
                    <a:pt x="42" y="82"/>
                  </a:cubicBezTo>
                  <a:cubicBezTo>
                    <a:pt x="30" y="82"/>
                    <a:pt x="20" y="78"/>
                    <a:pt x="12" y="70"/>
                  </a:cubicBezTo>
                  <a:cubicBezTo>
                    <a:pt x="4" y="62"/>
                    <a:pt x="0" y="53"/>
                    <a:pt x="0" y="41"/>
                  </a:cubicBezTo>
                  <a:cubicBezTo>
                    <a:pt x="0" y="29"/>
                    <a:pt x="4" y="19"/>
                    <a:pt x="12" y="11"/>
                  </a:cubicBezTo>
                  <a:cubicBezTo>
                    <a:pt x="20" y="4"/>
                    <a:pt x="30" y="0"/>
                    <a:pt x="42" y="0"/>
                  </a:cubicBezTo>
                  <a:close/>
                  <a:moveTo>
                    <a:pt x="42" y="62"/>
                  </a:moveTo>
                  <a:cubicBezTo>
                    <a:pt x="48" y="62"/>
                    <a:pt x="52" y="60"/>
                    <a:pt x="56" y="56"/>
                  </a:cubicBezTo>
                  <a:cubicBezTo>
                    <a:pt x="59" y="52"/>
                    <a:pt x="61" y="47"/>
                    <a:pt x="61" y="41"/>
                  </a:cubicBezTo>
                  <a:cubicBezTo>
                    <a:pt x="61" y="35"/>
                    <a:pt x="59" y="30"/>
                    <a:pt x="56" y="26"/>
                  </a:cubicBezTo>
                  <a:cubicBezTo>
                    <a:pt x="52" y="22"/>
                    <a:pt x="48" y="20"/>
                    <a:pt x="42" y="20"/>
                  </a:cubicBezTo>
                  <a:cubicBezTo>
                    <a:pt x="36" y="20"/>
                    <a:pt x="31" y="22"/>
                    <a:pt x="28" y="26"/>
                  </a:cubicBezTo>
                  <a:cubicBezTo>
                    <a:pt x="24" y="30"/>
                    <a:pt x="22" y="35"/>
                    <a:pt x="22" y="41"/>
                  </a:cubicBezTo>
                  <a:cubicBezTo>
                    <a:pt x="22" y="47"/>
                    <a:pt x="24" y="52"/>
                    <a:pt x="28" y="56"/>
                  </a:cubicBezTo>
                  <a:cubicBezTo>
                    <a:pt x="31" y="60"/>
                    <a:pt x="36" y="62"/>
                    <a:pt x="42" y="62"/>
                  </a:cubicBez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28" name="Freeform 24">
              <a:extLst>
                <a:ext uri="{FF2B5EF4-FFF2-40B4-BE49-F238E27FC236}">
                  <a16:creationId xmlns:a16="http://schemas.microsoft.com/office/drawing/2014/main" id="{B3AB7F76-FA5C-4F0C-9968-F3DDF7714626}"/>
                </a:ext>
              </a:extLst>
            </p:cNvPr>
            <p:cNvSpPr>
              <a:spLocks noEditPoints="1"/>
            </p:cNvSpPr>
            <p:nvPr/>
          </p:nvSpPr>
          <p:spPr bwMode="auto">
            <a:xfrm>
              <a:off x="4521" y="2287"/>
              <a:ext cx="54" cy="206"/>
            </a:xfrm>
            <a:custGeom>
              <a:avLst/>
              <a:gdLst>
                <a:gd name="T0" fmla="*/ 38 w 40"/>
                <a:gd name="T1" fmla="*/ 41 h 151"/>
                <a:gd name="T2" fmla="*/ 38 w 40"/>
                <a:gd name="T3" fmla="*/ 114 h 151"/>
                <a:gd name="T4" fmla="*/ 30 w 40"/>
                <a:gd name="T5" fmla="*/ 142 h 151"/>
                <a:gd name="T6" fmla="*/ 1 w 40"/>
                <a:gd name="T7" fmla="*/ 151 h 151"/>
                <a:gd name="T8" fmla="*/ 0 w 40"/>
                <a:gd name="T9" fmla="*/ 132 h 151"/>
                <a:gd name="T10" fmla="*/ 12 w 40"/>
                <a:gd name="T11" fmla="*/ 128 h 151"/>
                <a:gd name="T12" fmla="*/ 15 w 40"/>
                <a:gd name="T13" fmla="*/ 117 h 151"/>
                <a:gd name="T14" fmla="*/ 15 w 40"/>
                <a:gd name="T15" fmla="*/ 41 h 151"/>
                <a:gd name="T16" fmla="*/ 38 w 40"/>
                <a:gd name="T17" fmla="*/ 41 h 151"/>
                <a:gd name="T18" fmla="*/ 13 w 40"/>
                <a:gd name="T19" fmla="*/ 14 h 151"/>
                <a:gd name="T20" fmla="*/ 17 w 40"/>
                <a:gd name="T21" fmla="*/ 4 h 151"/>
                <a:gd name="T22" fmla="*/ 26 w 40"/>
                <a:gd name="T23" fmla="*/ 0 h 151"/>
                <a:gd name="T24" fmla="*/ 36 w 40"/>
                <a:gd name="T25" fmla="*/ 4 h 151"/>
                <a:gd name="T26" fmla="*/ 40 w 40"/>
                <a:gd name="T27" fmla="*/ 14 h 151"/>
                <a:gd name="T28" fmla="*/ 36 w 40"/>
                <a:gd name="T29" fmla="*/ 23 h 151"/>
                <a:gd name="T30" fmla="*/ 26 w 40"/>
                <a:gd name="T31" fmla="*/ 27 h 151"/>
                <a:gd name="T32" fmla="*/ 17 w 40"/>
                <a:gd name="T33" fmla="*/ 23 h 151"/>
                <a:gd name="T34" fmla="*/ 13 w 40"/>
                <a:gd name="T35" fmla="*/ 1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 h="151">
                  <a:moveTo>
                    <a:pt x="38" y="41"/>
                  </a:moveTo>
                  <a:cubicBezTo>
                    <a:pt x="38" y="114"/>
                    <a:pt x="38" y="114"/>
                    <a:pt x="38" y="114"/>
                  </a:cubicBezTo>
                  <a:cubicBezTo>
                    <a:pt x="38" y="126"/>
                    <a:pt x="35" y="136"/>
                    <a:pt x="30" y="142"/>
                  </a:cubicBezTo>
                  <a:cubicBezTo>
                    <a:pt x="25" y="148"/>
                    <a:pt x="15" y="151"/>
                    <a:pt x="1" y="151"/>
                  </a:cubicBezTo>
                  <a:cubicBezTo>
                    <a:pt x="0" y="132"/>
                    <a:pt x="0" y="132"/>
                    <a:pt x="0" y="132"/>
                  </a:cubicBezTo>
                  <a:cubicBezTo>
                    <a:pt x="6" y="131"/>
                    <a:pt x="10" y="130"/>
                    <a:pt x="12" y="128"/>
                  </a:cubicBezTo>
                  <a:cubicBezTo>
                    <a:pt x="14" y="126"/>
                    <a:pt x="15" y="122"/>
                    <a:pt x="15" y="117"/>
                  </a:cubicBezTo>
                  <a:cubicBezTo>
                    <a:pt x="15" y="41"/>
                    <a:pt x="15" y="41"/>
                    <a:pt x="15" y="41"/>
                  </a:cubicBezTo>
                  <a:lnTo>
                    <a:pt x="38" y="41"/>
                  </a:lnTo>
                  <a:close/>
                  <a:moveTo>
                    <a:pt x="13" y="14"/>
                  </a:moveTo>
                  <a:cubicBezTo>
                    <a:pt x="13" y="10"/>
                    <a:pt x="14" y="7"/>
                    <a:pt x="17" y="4"/>
                  </a:cubicBezTo>
                  <a:cubicBezTo>
                    <a:pt x="19" y="2"/>
                    <a:pt x="22" y="0"/>
                    <a:pt x="26" y="0"/>
                  </a:cubicBezTo>
                  <a:cubicBezTo>
                    <a:pt x="30" y="0"/>
                    <a:pt x="33" y="2"/>
                    <a:pt x="36" y="4"/>
                  </a:cubicBezTo>
                  <a:cubicBezTo>
                    <a:pt x="39" y="7"/>
                    <a:pt x="40" y="10"/>
                    <a:pt x="40" y="14"/>
                  </a:cubicBezTo>
                  <a:cubicBezTo>
                    <a:pt x="40" y="18"/>
                    <a:pt x="39" y="21"/>
                    <a:pt x="36" y="23"/>
                  </a:cubicBezTo>
                  <a:cubicBezTo>
                    <a:pt x="33" y="26"/>
                    <a:pt x="30" y="27"/>
                    <a:pt x="26" y="27"/>
                  </a:cubicBezTo>
                  <a:cubicBezTo>
                    <a:pt x="22" y="27"/>
                    <a:pt x="19" y="26"/>
                    <a:pt x="17" y="23"/>
                  </a:cubicBezTo>
                  <a:cubicBezTo>
                    <a:pt x="14" y="21"/>
                    <a:pt x="13" y="18"/>
                    <a:pt x="13" y="14"/>
                  </a:cubicBez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29" name="Freeform 25">
              <a:extLst>
                <a:ext uri="{FF2B5EF4-FFF2-40B4-BE49-F238E27FC236}">
                  <a16:creationId xmlns:a16="http://schemas.microsoft.com/office/drawing/2014/main" id="{ADD55C30-FF2C-40DC-8CB3-CE655ACB1AA6}"/>
                </a:ext>
              </a:extLst>
            </p:cNvPr>
            <p:cNvSpPr>
              <a:spLocks/>
            </p:cNvSpPr>
            <p:nvPr/>
          </p:nvSpPr>
          <p:spPr bwMode="auto">
            <a:xfrm>
              <a:off x="4597" y="2343"/>
              <a:ext cx="108" cy="110"/>
            </a:xfrm>
            <a:custGeom>
              <a:avLst/>
              <a:gdLst>
                <a:gd name="T0" fmla="*/ 79 w 79"/>
                <a:gd name="T1" fmla="*/ 0 h 81"/>
                <a:gd name="T2" fmla="*/ 79 w 79"/>
                <a:gd name="T3" fmla="*/ 79 h 81"/>
                <a:gd name="T4" fmla="*/ 56 w 79"/>
                <a:gd name="T5" fmla="*/ 79 h 81"/>
                <a:gd name="T6" fmla="*/ 56 w 79"/>
                <a:gd name="T7" fmla="*/ 73 h 81"/>
                <a:gd name="T8" fmla="*/ 34 w 79"/>
                <a:gd name="T9" fmla="*/ 81 h 81"/>
                <a:gd name="T10" fmla="*/ 9 w 79"/>
                <a:gd name="T11" fmla="*/ 71 h 81"/>
                <a:gd name="T12" fmla="*/ 0 w 79"/>
                <a:gd name="T13" fmla="*/ 44 h 81"/>
                <a:gd name="T14" fmla="*/ 0 w 79"/>
                <a:gd name="T15" fmla="*/ 0 h 81"/>
                <a:gd name="T16" fmla="*/ 22 w 79"/>
                <a:gd name="T17" fmla="*/ 0 h 81"/>
                <a:gd name="T18" fmla="*/ 22 w 79"/>
                <a:gd name="T19" fmla="*/ 41 h 81"/>
                <a:gd name="T20" fmla="*/ 27 w 79"/>
                <a:gd name="T21" fmla="*/ 56 h 81"/>
                <a:gd name="T22" fmla="*/ 39 w 79"/>
                <a:gd name="T23" fmla="*/ 61 h 81"/>
                <a:gd name="T24" fmla="*/ 56 w 79"/>
                <a:gd name="T25" fmla="*/ 51 h 81"/>
                <a:gd name="T26" fmla="*/ 56 w 79"/>
                <a:gd name="T27" fmla="*/ 0 h 81"/>
                <a:gd name="T28" fmla="*/ 79 w 79"/>
                <a:gd name="T29" fmla="*/ 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9" h="81">
                  <a:moveTo>
                    <a:pt x="79" y="0"/>
                  </a:moveTo>
                  <a:cubicBezTo>
                    <a:pt x="79" y="79"/>
                    <a:pt x="79" y="79"/>
                    <a:pt x="79" y="79"/>
                  </a:cubicBezTo>
                  <a:cubicBezTo>
                    <a:pt x="56" y="79"/>
                    <a:pt x="56" y="79"/>
                    <a:pt x="56" y="79"/>
                  </a:cubicBezTo>
                  <a:cubicBezTo>
                    <a:pt x="56" y="73"/>
                    <a:pt x="56" y="73"/>
                    <a:pt x="56" y="73"/>
                  </a:cubicBezTo>
                  <a:cubicBezTo>
                    <a:pt x="50" y="78"/>
                    <a:pt x="42" y="81"/>
                    <a:pt x="34" y="81"/>
                  </a:cubicBezTo>
                  <a:cubicBezTo>
                    <a:pt x="24" y="81"/>
                    <a:pt x="15" y="78"/>
                    <a:pt x="9" y="71"/>
                  </a:cubicBezTo>
                  <a:cubicBezTo>
                    <a:pt x="3" y="64"/>
                    <a:pt x="0" y="55"/>
                    <a:pt x="0" y="44"/>
                  </a:cubicBezTo>
                  <a:cubicBezTo>
                    <a:pt x="0" y="0"/>
                    <a:pt x="0" y="0"/>
                    <a:pt x="0" y="0"/>
                  </a:cubicBezTo>
                  <a:cubicBezTo>
                    <a:pt x="22" y="0"/>
                    <a:pt x="22" y="0"/>
                    <a:pt x="22" y="0"/>
                  </a:cubicBezTo>
                  <a:cubicBezTo>
                    <a:pt x="22" y="41"/>
                    <a:pt x="22" y="41"/>
                    <a:pt x="22" y="41"/>
                  </a:cubicBezTo>
                  <a:cubicBezTo>
                    <a:pt x="22" y="48"/>
                    <a:pt x="24" y="52"/>
                    <a:pt x="27" y="56"/>
                  </a:cubicBezTo>
                  <a:cubicBezTo>
                    <a:pt x="30" y="59"/>
                    <a:pt x="34" y="61"/>
                    <a:pt x="39" y="61"/>
                  </a:cubicBezTo>
                  <a:cubicBezTo>
                    <a:pt x="45" y="61"/>
                    <a:pt x="51" y="57"/>
                    <a:pt x="56" y="51"/>
                  </a:cubicBezTo>
                  <a:cubicBezTo>
                    <a:pt x="56" y="0"/>
                    <a:pt x="56" y="0"/>
                    <a:pt x="56" y="0"/>
                  </a:cubicBezTo>
                  <a:lnTo>
                    <a:pt x="79" y="0"/>
                  </a:ln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30" name="Freeform 26">
              <a:extLst>
                <a:ext uri="{FF2B5EF4-FFF2-40B4-BE49-F238E27FC236}">
                  <a16:creationId xmlns:a16="http://schemas.microsoft.com/office/drawing/2014/main" id="{B7F46760-2F44-47C3-AA74-0D0E45C0D7A2}"/>
                </a:ext>
              </a:extLst>
            </p:cNvPr>
            <p:cNvSpPr>
              <a:spLocks noEditPoints="1"/>
            </p:cNvSpPr>
            <p:nvPr/>
          </p:nvSpPr>
          <p:spPr bwMode="auto">
            <a:xfrm>
              <a:off x="3871" y="1899"/>
              <a:ext cx="119" cy="152"/>
            </a:xfrm>
            <a:custGeom>
              <a:avLst/>
              <a:gdLst>
                <a:gd name="T0" fmla="*/ 0 w 88"/>
                <a:gd name="T1" fmla="*/ 0 h 111"/>
                <a:gd name="T2" fmla="*/ 43 w 88"/>
                <a:gd name="T3" fmla="*/ 0 h 111"/>
                <a:gd name="T4" fmla="*/ 76 w 88"/>
                <a:gd name="T5" fmla="*/ 11 h 111"/>
                <a:gd name="T6" fmla="*/ 88 w 88"/>
                <a:gd name="T7" fmla="*/ 40 h 111"/>
                <a:gd name="T8" fmla="*/ 75 w 88"/>
                <a:gd name="T9" fmla="*/ 70 h 111"/>
                <a:gd name="T10" fmla="*/ 40 w 88"/>
                <a:gd name="T11" fmla="*/ 81 h 111"/>
                <a:gd name="T12" fmla="*/ 23 w 88"/>
                <a:gd name="T13" fmla="*/ 81 h 111"/>
                <a:gd name="T14" fmla="*/ 23 w 88"/>
                <a:gd name="T15" fmla="*/ 111 h 111"/>
                <a:gd name="T16" fmla="*/ 0 w 88"/>
                <a:gd name="T17" fmla="*/ 111 h 111"/>
                <a:gd name="T18" fmla="*/ 0 w 88"/>
                <a:gd name="T19" fmla="*/ 0 h 111"/>
                <a:gd name="T20" fmla="*/ 23 w 88"/>
                <a:gd name="T21" fmla="*/ 60 h 111"/>
                <a:gd name="T22" fmla="*/ 42 w 88"/>
                <a:gd name="T23" fmla="*/ 60 h 111"/>
                <a:gd name="T24" fmla="*/ 58 w 88"/>
                <a:gd name="T25" fmla="*/ 54 h 111"/>
                <a:gd name="T26" fmla="*/ 65 w 88"/>
                <a:gd name="T27" fmla="*/ 40 h 111"/>
                <a:gd name="T28" fmla="*/ 58 w 88"/>
                <a:gd name="T29" fmla="*/ 27 h 111"/>
                <a:gd name="T30" fmla="*/ 42 w 88"/>
                <a:gd name="T31" fmla="*/ 22 h 111"/>
                <a:gd name="T32" fmla="*/ 23 w 88"/>
                <a:gd name="T33" fmla="*/ 22 h 111"/>
                <a:gd name="T34" fmla="*/ 23 w 88"/>
                <a:gd name="T35" fmla="*/ 60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8" h="111">
                  <a:moveTo>
                    <a:pt x="0" y="0"/>
                  </a:moveTo>
                  <a:cubicBezTo>
                    <a:pt x="43" y="0"/>
                    <a:pt x="43" y="0"/>
                    <a:pt x="43" y="0"/>
                  </a:cubicBezTo>
                  <a:cubicBezTo>
                    <a:pt x="57" y="0"/>
                    <a:pt x="68" y="4"/>
                    <a:pt x="76" y="11"/>
                  </a:cubicBezTo>
                  <a:cubicBezTo>
                    <a:pt x="84" y="18"/>
                    <a:pt x="88" y="28"/>
                    <a:pt x="88" y="40"/>
                  </a:cubicBezTo>
                  <a:cubicBezTo>
                    <a:pt x="88" y="52"/>
                    <a:pt x="84" y="62"/>
                    <a:pt x="75" y="70"/>
                  </a:cubicBezTo>
                  <a:cubicBezTo>
                    <a:pt x="66" y="77"/>
                    <a:pt x="55" y="81"/>
                    <a:pt x="40" y="81"/>
                  </a:cubicBezTo>
                  <a:cubicBezTo>
                    <a:pt x="23" y="81"/>
                    <a:pt x="23" y="81"/>
                    <a:pt x="23" y="81"/>
                  </a:cubicBezTo>
                  <a:cubicBezTo>
                    <a:pt x="23" y="111"/>
                    <a:pt x="23" y="111"/>
                    <a:pt x="23" y="111"/>
                  </a:cubicBezTo>
                  <a:cubicBezTo>
                    <a:pt x="0" y="111"/>
                    <a:pt x="0" y="111"/>
                    <a:pt x="0" y="111"/>
                  </a:cubicBezTo>
                  <a:lnTo>
                    <a:pt x="0" y="0"/>
                  </a:lnTo>
                  <a:close/>
                  <a:moveTo>
                    <a:pt x="23" y="60"/>
                  </a:moveTo>
                  <a:cubicBezTo>
                    <a:pt x="42" y="60"/>
                    <a:pt x="42" y="60"/>
                    <a:pt x="42" y="60"/>
                  </a:cubicBezTo>
                  <a:cubicBezTo>
                    <a:pt x="49" y="60"/>
                    <a:pt x="54" y="58"/>
                    <a:pt x="58" y="54"/>
                  </a:cubicBezTo>
                  <a:cubicBezTo>
                    <a:pt x="63" y="51"/>
                    <a:pt x="65" y="46"/>
                    <a:pt x="65" y="40"/>
                  </a:cubicBezTo>
                  <a:cubicBezTo>
                    <a:pt x="65" y="34"/>
                    <a:pt x="63" y="30"/>
                    <a:pt x="58" y="27"/>
                  </a:cubicBezTo>
                  <a:cubicBezTo>
                    <a:pt x="54" y="24"/>
                    <a:pt x="49" y="22"/>
                    <a:pt x="42" y="22"/>
                  </a:cubicBezTo>
                  <a:cubicBezTo>
                    <a:pt x="23" y="22"/>
                    <a:pt x="23" y="22"/>
                    <a:pt x="23" y="22"/>
                  </a:cubicBezTo>
                  <a:lnTo>
                    <a:pt x="23" y="60"/>
                  </a:ln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31" name="Freeform 27">
              <a:extLst>
                <a:ext uri="{FF2B5EF4-FFF2-40B4-BE49-F238E27FC236}">
                  <a16:creationId xmlns:a16="http://schemas.microsoft.com/office/drawing/2014/main" id="{FF96018C-4398-449F-999D-C13C87B1035C}"/>
                </a:ext>
              </a:extLst>
            </p:cNvPr>
            <p:cNvSpPr>
              <a:spLocks noEditPoints="1"/>
            </p:cNvSpPr>
            <p:nvPr/>
          </p:nvSpPr>
          <p:spPr bwMode="auto">
            <a:xfrm>
              <a:off x="4000" y="1943"/>
              <a:ext cx="112" cy="112"/>
            </a:xfrm>
            <a:custGeom>
              <a:avLst/>
              <a:gdLst>
                <a:gd name="T0" fmla="*/ 42 w 83"/>
                <a:gd name="T1" fmla="*/ 0 h 82"/>
                <a:gd name="T2" fmla="*/ 71 w 83"/>
                <a:gd name="T3" fmla="*/ 11 h 82"/>
                <a:gd name="T4" fmla="*/ 83 w 83"/>
                <a:gd name="T5" fmla="*/ 40 h 82"/>
                <a:gd name="T6" fmla="*/ 71 w 83"/>
                <a:gd name="T7" fmla="*/ 70 h 82"/>
                <a:gd name="T8" fmla="*/ 42 w 83"/>
                <a:gd name="T9" fmla="*/ 82 h 82"/>
                <a:gd name="T10" fmla="*/ 12 w 83"/>
                <a:gd name="T11" fmla="*/ 70 h 82"/>
                <a:gd name="T12" fmla="*/ 0 w 83"/>
                <a:gd name="T13" fmla="*/ 40 h 82"/>
                <a:gd name="T14" fmla="*/ 12 w 83"/>
                <a:gd name="T15" fmla="*/ 11 h 82"/>
                <a:gd name="T16" fmla="*/ 42 w 83"/>
                <a:gd name="T17" fmla="*/ 0 h 82"/>
                <a:gd name="T18" fmla="*/ 42 w 83"/>
                <a:gd name="T19" fmla="*/ 62 h 82"/>
                <a:gd name="T20" fmla="*/ 55 w 83"/>
                <a:gd name="T21" fmla="*/ 56 h 82"/>
                <a:gd name="T22" fmla="*/ 61 w 83"/>
                <a:gd name="T23" fmla="*/ 40 h 82"/>
                <a:gd name="T24" fmla="*/ 56 w 83"/>
                <a:gd name="T25" fmla="*/ 26 h 82"/>
                <a:gd name="T26" fmla="*/ 42 w 83"/>
                <a:gd name="T27" fmla="*/ 20 h 82"/>
                <a:gd name="T28" fmla="*/ 27 w 83"/>
                <a:gd name="T29" fmla="*/ 26 h 82"/>
                <a:gd name="T30" fmla="*/ 22 w 83"/>
                <a:gd name="T31" fmla="*/ 40 h 82"/>
                <a:gd name="T32" fmla="*/ 27 w 83"/>
                <a:gd name="T33" fmla="*/ 56 h 82"/>
                <a:gd name="T34" fmla="*/ 42 w 83"/>
                <a:gd name="T35" fmla="*/ 62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3" h="82">
                  <a:moveTo>
                    <a:pt x="42" y="0"/>
                  </a:moveTo>
                  <a:cubicBezTo>
                    <a:pt x="53" y="0"/>
                    <a:pt x="63" y="3"/>
                    <a:pt x="71" y="11"/>
                  </a:cubicBezTo>
                  <a:cubicBezTo>
                    <a:pt x="79" y="19"/>
                    <a:pt x="83" y="29"/>
                    <a:pt x="83" y="40"/>
                  </a:cubicBezTo>
                  <a:cubicBezTo>
                    <a:pt x="83" y="52"/>
                    <a:pt x="79" y="62"/>
                    <a:pt x="71" y="70"/>
                  </a:cubicBezTo>
                  <a:cubicBezTo>
                    <a:pt x="63" y="78"/>
                    <a:pt x="54" y="82"/>
                    <a:pt x="42" y="82"/>
                  </a:cubicBezTo>
                  <a:cubicBezTo>
                    <a:pt x="30" y="82"/>
                    <a:pt x="19" y="78"/>
                    <a:pt x="12" y="70"/>
                  </a:cubicBezTo>
                  <a:cubicBezTo>
                    <a:pt x="4" y="62"/>
                    <a:pt x="0" y="52"/>
                    <a:pt x="0" y="40"/>
                  </a:cubicBezTo>
                  <a:cubicBezTo>
                    <a:pt x="0" y="29"/>
                    <a:pt x="4" y="19"/>
                    <a:pt x="12" y="11"/>
                  </a:cubicBezTo>
                  <a:cubicBezTo>
                    <a:pt x="20" y="3"/>
                    <a:pt x="30" y="0"/>
                    <a:pt x="42" y="0"/>
                  </a:cubicBezTo>
                  <a:close/>
                  <a:moveTo>
                    <a:pt x="42" y="62"/>
                  </a:moveTo>
                  <a:cubicBezTo>
                    <a:pt x="47" y="62"/>
                    <a:pt x="52" y="60"/>
                    <a:pt x="55" y="56"/>
                  </a:cubicBezTo>
                  <a:cubicBezTo>
                    <a:pt x="59" y="52"/>
                    <a:pt x="61" y="47"/>
                    <a:pt x="61" y="40"/>
                  </a:cubicBezTo>
                  <a:cubicBezTo>
                    <a:pt x="61" y="34"/>
                    <a:pt x="59" y="30"/>
                    <a:pt x="56" y="26"/>
                  </a:cubicBezTo>
                  <a:cubicBezTo>
                    <a:pt x="52" y="22"/>
                    <a:pt x="47" y="20"/>
                    <a:pt x="42" y="20"/>
                  </a:cubicBezTo>
                  <a:cubicBezTo>
                    <a:pt x="36" y="20"/>
                    <a:pt x="31" y="22"/>
                    <a:pt x="27" y="26"/>
                  </a:cubicBezTo>
                  <a:cubicBezTo>
                    <a:pt x="24" y="30"/>
                    <a:pt x="22" y="34"/>
                    <a:pt x="22" y="40"/>
                  </a:cubicBezTo>
                  <a:cubicBezTo>
                    <a:pt x="22" y="47"/>
                    <a:pt x="24" y="52"/>
                    <a:pt x="27" y="56"/>
                  </a:cubicBezTo>
                  <a:cubicBezTo>
                    <a:pt x="31" y="60"/>
                    <a:pt x="36" y="62"/>
                    <a:pt x="42" y="62"/>
                  </a:cubicBez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32" name="Rectangle 28">
              <a:extLst>
                <a:ext uri="{FF2B5EF4-FFF2-40B4-BE49-F238E27FC236}">
                  <a16:creationId xmlns:a16="http://schemas.microsoft.com/office/drawing/2014/main" id="{51E6EDBD-E2F7-4E4D-8DAD-C4DD6C0A285C}"/>
                </a:ext>
              </a:extLst>
            </p:cNvPr>
            <p:cNvSpPr>
              <a:spLocks noChangeArrowheads="1"/>
            </p:cNvSpPr>
            <p:nvPr/>
          </p:nvSpPr>
          <p:spPr bwMode="auto">
            <a:xfrm>
              <a:off x="4133" y="1894"/>
              <a:ext cx="30" cy="157"/>
            </a:xfrm>
            <a:prstGeom prst="rect">
              <a:avLst/>
            </a:prstGeom>
            <a:solidFill>
              <a:srgbClr val="1F1A4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33" name="Freeform 29">
              <a:extLst>
                <a:ext uri="{FF2B5EF4-FFF2-40B4-BE49-F238E27FC236}">
                  <a16:creationId xmlns:a16="http://schemas.microsoft.com/office/drawing/2014/main" id="{233ECFC4-1539-4E47-AC8C-99D6A13DC16F}"/>
                </a:ext>
              </a:extLst>
            </p:cNvPr>
            <p:cNvSpPr>
              <a:spLocks/>
            </p:cNvSpPr>
            <p:nvPr/>
          </p:nvSpPr>
          <p:spPr bwMode="auto">
            <a:xfrm>
              <a:off x="4180" y="1942"/>
              <a:ext cx="98" cy="113"/>
            </a:xfrm>
            <a:custGeom>
              <a:avLst/>
              <a:gdLst>
                <a:gd name="T0" fmla="*/ 0 w 72"/>
                <a:gd name="T1" fmla="*/ 53 h 83"/>
                <a:gd name="T2" fmla="*/ 21 w 72"/>
                <a:gd name="T3" fmla="*/ 54 h 83"/>
                <a:gd name="T4" fmla="*/ 37 w 72"/>
                <a:gd name="T5" fmla="*/ 65 h 83"/>
                <a:gd name="T6" fmla="*/ 47 w 72"/>
                <a:gd name="T7" fmla="*/ 63 h 83"/>
                <a:gd name="T8" fmla="*/ 51 w 72"/>
                <a:gd name="T9" fmla="*/ 58 h 83"/>
                <a:gd name="T10" fmla="*/ 43 w 72"/>
                <a:gd name="T11" fmla="*/ 52 h 83"/>
                <a:gd name="T12" fmla="*/ 26 w 72"/>
                <a:gd name="T13" fmla="*/ 49 h 83"/>
                <a:gd name="T14" fmla="*/ 9 w 72"/>
                <a:gd name="T15" fmla="*/ 42 h 83"/>
                <a:gd name="T16" fmla="*/ 3 w 72"/>
                <a:gd name="T17" fmla="*/ 26 h 83"/>
                <a:gd name="T18" fmla="*/ 12 w 72"/>
                <a:gd name="T19" fmla="*/ 7 h 83"/>
                <a:gd name="T20" fmla="*/ 37 w 72"/>
                <a:gd name="T21" fmla="*/ 0 h 83"/>
                <a:gd name="T22" fmla="*/ 59 w 72"/>
                <a:gd name="T23" fmla="*/ 5 h 83"/>
                <a:gd name="T24" fmla="*/ 68 w 72"/>
                <a:gd name="T25" fmla="*/ 13 h 83"/>
                <a:gd name="T26" fmla="*/ 72 w 72"/>
                <a:gd name="T27" fmla="*/ 27 h 83"/>
                <a:gd name="T28" fmla="*/ 51 w 72"/>
                <a:gd name="T29" fmla="*/ 27 h 83"/>
                <a:gd name="T30" fmla="*/ 47 w 72"/>
                <a:gd name="T31" fmla="*/ 20 h 83"/>
                <a:gd name="T32" fmla="*/ 37 w 72"/>
                <a:gd name="T33" fmla="*/ 17 h 83"/>
                <a:gd name="T34" fmla="*/ 28 w 72"/>
                <a:gd name="T35" fmla="*/ 19 h 83"/>
                <a:gd name="T36" fmla="*/ 25 w 72"/>
                <a:gd name="T37" fmla="*/ 24 h 83"/>
                <a:gd name="T38" fmla="*/ 35 w 72"/>
                <a:gd name="T39" fmla="*/ 31 h 83"/>
                <a:gd name="T40" fmla="*/ 49 w 72"/>
                <a:gd name="T41" fmla="*/ 33 h 83"/>
                <a:gd name="T42" fmla="*/ 72 w 72"/>
                <a:gd name="T43" fmla="*/ 56 h 83"/>
                <a:gd name="T44" fmla="*/ 63 w 72"/>
                <a:gd name="T45" fmla="*/ 76 h 83"/>
                <a:gd name="T46" fmla="*/ 37 w 72"/>
                <a:gd name="T47" fmla="*/ 83 h 83"/>
                <a:gd name="T48" fmla="*/ 12 w 72"/>
                <a:gd name="T49" fmla="*/ 76 h 83"/>
                <a:gd name="T50" fmla="*/ 0 w 72"/>
                <a:gd name="T51" fmla="*/ 53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2" h="83">
                  <a:moveTo>
                    <a:pt x="0" y="53"/>
                  </a:moveTo>
                  <a:cubicBezTo>
                    <a:pt x="21" y="54"/>
                    <a:pt x="21" y="54"/>
                    <a:pt x="21" y="54"/>
                  </a:cubicBezTo>
                  <a:cubicBezTo>
                    <a:pt x="22" y="61"/>
                    <a:pt x="28" y="65"/>
                    <a:pt x="37" y="65"/>
                  </a:cubicBezTo>
                  <a:cubicBezTo>
                    <a:pt x="41" y="65"/>
                    <a:pt x="44" y="64"/>
                    <a:pt x="47" y="63"/>
                  </a:cubicBezTo>
                  <a:cubicBezTo>
                    <a:pt x="49" y="62"/>
                    <a:pt x="51" y="60"/>
                    <a:pt x="51" y="58"/>
                  </a:cubicBezTo>
                  <a:cubicBezTo>
                    <a:pt x="51" y="55"/>
                    <a:pt x="48" y="53"/>
                    <a:pt x="43" y="52"/>
                  </a:cubicBezTo>
                  <a:cubicBezTo>
                    <a:pt x="26" y="49"/>
                    <a:pt x="26" y="49"/>
                    <a:pt x="26" y="49"/>
                  </a:cubicBezTo>
                  <a:cubicBezTo>
                    <a:pt x="19" y="48"/>
                    <a:pt x="13" y="45"/>
                    <a:pt x="9" y="42"/>
                  </a:cubicBezTo>
                  <a:cubicBezTo>
                    <a:pt x="5" y="38"/>
                    <a:pt x="3" y="32"/>
                    <a:pt x="3" y="26"/>
                  </a:cubicBezTo>
                  <a:cubicBezTo>
                    <a:pt x="3" y="18"/>
                    <a:pt x="6" y="12"/>
                    <a:pt x="12" y="7"/>
                  </a:cubicBezTo>
                  <a:cubicBezTo>
                    <a:pt x="18" y="2"/>
                    <a:pt x="27" y="0"/>
                    <a:pt x="37" y="0"/>
                  </a:cubicBezTo>
                  <a:cubicBezTo>
                    <a:pt x="44" y="0"/>
                    <a:pt x="52" y="2"/>
                    <a:pt x="59" y="5"/>
                  </a:cubicBezTo>
                  <a:cubicBezTo>
                    <a:pt x="62" y="7"/>
                    <a:pt x="65" y="10"/>
                    <a:pt x="68" y="13"/>
                  </a:cubicBezTo>
                  <a:cubicBezTo>
                    <a:pt x="70" y="17"/>
                    <a:pt x="72" y="22"/>
                    <a:pt x="72" y="27"/>
                  </a:cubicBezTo>
                  <a:cubicBezTo>
                    <a:pt x="51" y="27"/>
                    <a:pt x="51" y="27"/>
                    <a:pt x="51" y="27"/>
                  </a:cubicBezTo>
                  <a:cubicBezTo>
                    <a:pt x="51" y="24"/>
                    <a:pt x="50" y="21"/>
                    <a:pt x="47" y="20"/>
                  </a:cubicBezTo>
                  <a:cubicBezTo>
                    <a:pt x="44" y="18"/>
                    <a:pt x="41" y="17"/>
                    <a:pt x="37" y="17"/>
                  </a:cubicBezTo>
                  <a:cubicBezTo>
                    <a:pt x="33" y="17"/>
                    <a:pt x="31" y="18"/>
                    <a:pt x="28" y="19"/>
                  </a:cubicBezTo>
                  <a:cubicBezTo>
                    <a:pt x="26" y="20"/>
                    <a:pt x="25" y="22"/>
                    <a:pt x="25" y="24"/>
                  </a:cubicBezTo>
                  <a:cubicBezTo>
                    <a:pt x="25" y="28"/>
                    <a:pt x="28" y="30"/>
                    <a:pt x="35" y="31"/>
                  </a:cubicBezTo>
                  <a:cubicBezTo>
                    <a:pt x="49" y="33"/>
                    <a:pt x="49" y="33"/>
                    <a:pt x="49" y="33"/>
                  </a:cubicBezTo>
                  <a:cubicBezTo>
                    <a:pt x="65" y="36"/>
                    <a:pt x="72" y="44"/>
                    <a:pt x="72" y="56"/>
                  </a:cubicBezTo>
                  <a:cubicBezTo>
                    <a:pt x="72" y="65"/>
                    <a:pt x="69" y="71"/>
                    <a:pt x="63" y="76"/>
                  </a:cubicBezTo>
                  <a:cubicBezTo>
                    <a:pt x="56" y="81"/>
                    <a:pt x="48" y="83"/>
                    <a:pt x="37" y="83"/>
                  </a:cubicBezTo>
                  <a:cubicBezTo>
                    <a:pt x="27" y="83"/>
                    <a:pt x="19" y="81"/>
                    <a:pt x="12" y="76"/>
                  </a:cubicBezTo>
                  <a:cubicBezTo>
                    <a:pt x="5" y="71"/>
                    <a:pt x="1" y="64"/>
                    <a:pt x="0" y="53"/>
                  </a:cubicBez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34" name="Freeform 30">
              <a:extLst>
                <a:ext uri="{FF2B5EF4-FFF2-40B4-BE49-F238E27FC236}">
                  <a16:creationId xmlns:a16="http://schemas.microsoft.com/office/drawing/2014/main" id="{58F93A17-669A-41D1-9AC0-C9563A420054}"/>
                </a:ext>
              </a:extLst>
            </p:cNvPr>
            <p:cNvSpPr>
              <a:spLocks/>
            </p:cNvSpPr>
            <p:nvPr/>
          </p:nvSpPr>
          <p:spPr bwMode="auto">
            <a:xfrm>
              <a:off x="4298" y="1894"/>
              <a:ext cx="116" cy="157"/>
            </a:xfrm>
            <a:custGeom>
              <a:avLst/>
              <a:gdLst>
                <a:gd name="T0" fmla="*/ 48 w 116"/>
                <a:gd name="T1" fmla="*/ 117 h 157"/>
                <a:gd name="T2" fmla="*/ 32 w 116"/>
                <a:gd name="T3" fmla="*/ 135 h 157"/>
                <a:gd name="T4" fmla="*/ 32 w 116"/>
                <a:gd name="T5" fmla="*/ 157 h 157"/>
                <a:gd name="T6" fmla="*/ 0 w 116"/>
                <a:gd name="T7" fmla="*/ 157 h 157"/>
                <a:gd name="T8" fmla="*/ 0 w 116"/>
                <a:gd name="T9" fmla="*/ 0 h 157"/>
                <a:gd name="T10" fmla="*/ 32 w 116"/>
                <a:gd name="T11" fmla="*/ 0 h 157"/>
                <a:gd name="T12" fmla="*/ 32 w 116"/>
                <a:gd name="T13" fmla="*/ 95 h 157"/>
                <a:gd name="T14" fmla="*/ 72 w 116"/>
                <a:gd name="T15" fmla="*/ 50 h 157"/>
                <a:gd name="T16" fmla="*/ 110 w 116"/>
                <a:gd name="T17" fmla="*/ 50 h 157"/>
                <a:gd name="T18" fmla="*/ 70 w 116"/>
                <a:gd name="T19" fmla="*/ 95 h 157"/>
                <a:gd name="T20" fmla="*/ 116 w 116"/>
                <a:gd name="T21" fmla="*/ 157 h 157"/>
                <a:gd name="T22" fmla="*/ 76 w 116"/>
                <a:gd name="T23" fmla="*/ 157 h 157"/>
                <a:gd name="T24" fmla="*/ 48 w 116"/>
                <a:gd name="T25" fmla="*/ 117 h 1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6" h="157">
                  <a:moveTo>
                    <a:pt x="48" y="117"/>
                  </a:moveTo>
                  <a:lnTo>
                    <a:pt x="32" y="135"/>
                  </a:lnTo>
                  <a:lnTo>
                    <a:pt x="32" y="157"/>
                  </a:lnTo>
                  <a:lnTo>
                    <a:pt x="0" y="157"/>
                  </a:lnTo>
                  <a:lnTo>
                    <a:pt x="0" y="0"/>
                  </a:lnTo>
                  <a:lnTo>
                    <a:pt x="32" y="0"/>
                  </a:lnTo>
                  <a:lnTo>
                    <a:pt x="32" y="95"/>
                  </a:lnTo>
                  <a:lnTo>
                    <a:pt x="72" y="50"/>
                  </a:lnTo>
                  <a:lnTo>
                    <a:pt x="110" y="50"/>
                  </a:lnTo>
                  <a:lnTo>
                    <a:pt x="70" y="95"/>
                  </a:lnTo>
                  <a:lnTo>
                    <a:pt x="116" y="157"/>
                  </a:lnTo>
                  <a:lnTo>
                    <a:pt x="76" y="157"/>
                  </a:lnTo>
                  <a:lnTo>
                    <a:pt x="48" y="117"/>
                  </a:ln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35" name="Freeform 31">
              <a:extLst>
                <a:ext uri="{FF2B5EF4-FFF2-40B4-BE49-F238E27FC236}">
                  <a16:creationId xmlns:a16="http://schemas.microsoft.com/office/drawing/2014/main" id="{42A11C44-514C-45B6-B58B-F3B63FCEBC1D}"/>
                </a:ext>
              </a:extLst>
            </p:cNvPr>
            <p:cNvSpPr>
              <a:spLocks noEditPoints="1"/>
            </p:cNvSpPr>
            <p:nvPr/>
          </p:nvSpPr>
          <p:spPr bwMode="auto">
            <a:xfrm>
              <a:off x="4423" y="1888"/>
              <a:ext cx="37" cy="163"/>
            </a:xfrm>
            <a:custGeom>
              <a:avLst/>
              <a:gdLst>
                <a:gd name="T0" fmla="*/ 0 w 27"/>
                <a:gd name="T1" fmla="*/ 14 h 119"/>
                <a:gd name="T2" fmla="*/ 4 w 27"/>
                <a:gd name="T3" fmla="*/ 4 h 119"/>
                <a:gd name="T4" fmla="*/ 14 w 27"/>
                <a:gd name="T5" fmla="*/ 0 h 119"/>
                <a:gd name="T6" fmla="*/ 23 w 27"/>
                <a:gd name="T7" fmla="*/ 4 h 119"/>
                <a:gd name="T8" fmla="*/ 27 w 27"/>
                <a:gd name="T9" fmla="*/ 14 h 119"/>
                <a:gd name="T10" fmla="*/ 23 w 27"/>
                <a:gd name="T11" fmla="*/ 23 h 119"/>
                <a:gd name="T12" fmla="*/ 14 w 27"/>
                <a:gd name="T13" fmla="*/ 27 h 119"/>
                <a:gd name="T14" fmla="*/ 4 w 27"/>
                <a:gd name="T15" fmla="*/ 23 h 119"/>
                <a:gd name="T16" fmla="*/ 0 w 27"/>
                <a:gd name="T17" fmla="*/ 14 h 119"/>
                <a:gd name="T18" fmla="*/ 25 w 27"/>
                <a:gd name="T19" fmla="*/ 41 h 119"/>
                <a:gd name="T20" fmla="*/ 25 w 27"/>
                <a:gd name="T21" fmla="*/ 119 h 119"/>
                <a:gd name="T22" fmla="*/ 3 w 27"/>
                <a:gd name="T23" fmla="*/ 119 h 119"/>
                <a:gd name="T24" fmla="*/ 3 w 27"/>
                <a:gd name="T25" fmla="*/ 41 h 119"/>
                <a:gd name="T26" fmla="*/ 25 w 27"/>
                <a:gd name="T27" fmla="*/ 41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7" h="119">
                  <a:moveTo>
                    <a:pt x="0" y="14"/>
                  </a:moveTo>
                  <a:cubicBezTo>
                    <a:pt x="0" y="10"/>
                    <a:pt x="1" y="7"/>
                    <a:pt x="4" y="4"/>
                  </a:cubicBezTo>
                  <a:cubicBezTo>
                    <a:pt x="7" y="2"/>
                    <a:pt x="10" y="0"/>
                    <a:pt x="14" y="0"/>
                  </a:cubicBezTo>
                  <a:cubicBezTo>
                    <a:pt x="18" y="0"/>
                    <a:pt x="21" y="2"/>
                    <a:pt x="23" y="4"/>
                  </a:cubicBezTo>
                  <a:cubicBezTo>
                    <a:pt x="26" y="7"/>
                    <a:pt x="27" y="10"/>
                    <a:pt x="27" y="14"/>
                  </a:cubicBezTo>
                  <a:cubicBezTo>
                    <a:pt x="27" y="17"/>
                    <a:pt x="26" y="20"/>
                    <a:pt x="23" y="23"/>
                  </a:cubicBezTo>
                  <a:cubicBezTo>
                    <a:pt x="21" y="25"/>
                    <a:pt x="18" y="27"/>
                    <a:pt x="14" y="27"/>
                  </a:cubicBezTo>
                  <a:cubicBezTo>
                    <a:pt x="10" y="27"/>
                    <a:pt x="7" y="25"/>
                    <a:pt x="4" y="23"/>
                  </a:cubicBezTo>
                  <a:cubicBezTo>
                    <a:pt x="1" y="20"/>
                    <a:pt x="0" y="17"/>
                    <a:pt x="0" y="14"/>
                  </a:cubicBezTo>
                  <a:close/>
                  <a:moveTo>
                    <a:pt x="25" y="41"/>
                  </a:moveTo>
                  <a:cubicBezTo>
                    <a:pt x="25" y="119"/>
                    <a:pt x="25" y="119"/>
                    <a:pt x="25" y="119"/>
                  </a:cubicBezTo>
                  <a:cubicBezTo>
                    <a:pt x="3" y="119"/>
                    <a:pt x="3" y="119"/>
                    <a:pt x="3" y="119"/>
                  </a:cubicBezTo>
                  <a:cubicBezTo>
                    <a:pt x="3" y="41"/>
                    <a:pt x="3" y="41"/>
                    <a:pt x="3" y="41"/>
                  </a:cubicBezTo>
                  <a:lnTo>
                    <a:pt x="25" y="41"/>
                  </a:ln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36" name="Rectangle 32">
              <a:extLst>
                <a:ext uri="{FF2B5EF4-FFF2-40B4-BE49-F238E27FC236}">
                  <a16:creationId xmlns:a16="http://schemas.microsoft.com/office/drawing/2014/main" id="{ACB02486-8164-4F7A-A00B-2EC9B10742C4}"/>
                </a:ext>
              </a:extLst>
            </p:cNvPr>
            <p:cNvSpPr>
              <a:spLocks noChangeArrowheads="1"/>
            </p:cNvSpPr>
            <p:nvPr/>
          </p:nvSpPr>
          <p:spPr bwMode="auto">
            <a:xfrm>
              <a:off x="3871" y="2100"/>
              <a:ext cx="31" cy="151"/>
            </a:xfrm>
            <a:prstGeom prst="rect">
              <a:avLst/>
            </a:prstGeom>
            <a:solidFill>
              <a:srgbClr val="1F1A4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37" name="Freeform 33">
              <a:extLst>
                <a:ext uri="{FF2B5EF4-FFF2-40B4-BE49-F238E27FC236}">
                  <a16:creationId xmlns:a16="http://schemas.microsoft.com/office/drawing/2014/main" id="{B2D5B6BA-2676-4E91-A268-CDA38BC0AFCC}"/>
                </a:ext>
              </a:extLst>
            </p:cNvPr>
            <p:cNvSpPr>
              <a:spLocks/>
            </p:cNvSpPr>
            <p:nvPr/>
          </p:nvSpPr>
          <p:spPr bwMode="auto">
            <a:xfrm>
              <a:off x="3929" y="2141"/>
              <a:ext cx="107" cy="110"/>
            </a:xfrm>
            <a:custGeom>
              <a:avLst/>
              <a:gdLst>
                <a:gd name="T0" fmla="*/ 45 w 79"/>
                <a:gd name="T1" fmla="*/ 0 h 81"/>
                <a:gd name="T2" fmla="*/ 69 w 79"/>
                <a:gd name="T3" fmla="*/ 10 h 81"/>
                <a:gd name="T4" fmla="*/ 79 w 79"/>
                <a:gd name="T5" fmla="*/ 38 h 81"/>
                <a:gd name="T6" fmla="*/ 79 w 79"/>
                <a:gd name="T7" fmla="*/ 81 h 81"/>
                <a:gd name="T8" fmla="*/ 56 w 79"/>
                <a:gd name="T9" fmla="*/ 81 h 81"/>
                <a:gd name="T10" fmla="*/ 56 w 79"/>
                <a:gd name="T11" fmla="*/ 40 h 81"/>
                <a:gd name="T12" fmla="*/ 52 w 79"/>
                <a:gd name="T13" fmla="*/ 25 h 81"/>
                <a:gd name="T14" fmla="*/ 39 w 79"/>
                <a:gd name="T15" fmla="*/ 20 h 81"/>
                <a:gd name="T16" fmla="*/ 22 w 79"/>
                <a:gd name="T17" fmla="*/ 30 h 81"/>
                <a:gd name="T18" fmla="*/ 22 w 79"/>
                <a:gd name="T19" fmla="*/ 81 h 81"/>
                <a:gd name="T20" fmla="*/ 0 w 79"/>
                <a:gd name="T21" fmla="*/ 81 h 81"/>
                <a:gd name="T22" fmla="*/ 0 w 79"/>
                <a:gd name="T23" fmla="*/ 2 h 81"/>
                <a:gd name="T24" fmla="*/ 22 w 79"/>
                <a:gd name="T25" fmla="*/ 2 h 81"/>
                <a:gd name="T26" fmla="*/ 22 w 79"/>
                <a:gd name="T27" fmla="*/ 8 h 81"/>
                <a:gd name="T28" fmla="*/ 45 w 79"/>
                <a:gd name="T29" fmla="*/ 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9" h="81">
                  <a:moveTo>
                    <a:pt x="45" y="0"/>
                  </a:moveTo>
                  <a:cubicBezTo>
                    <a:pt x="55" y="0"/>
                    <a:pt x="63" y="3"/>
                    <a:pt x="69" y="10"/>
                  </a:cubicBezTo>
                  <a:cubicBezTo>
                    <a:pt x="76" y="17"/>
                    <a:pt x="79" y="26"/>
                    <a:pt x="79" y="38"/>
                  </a:cubicBezTo>
                  <a:cubicBezTo>
                    <a:pt x="79" y="81"/>
                    <a:pt x="79" y="81"/>
                    <a:pt x="79" y="81"/>
                  </a:cubicBezTo>
                  <a:cubicBezTo>
                    <a:pt x="56" y="81"/>
                    <a:pt x="56" y="81"/>
                    <a:pt x="56" y="81"/>
                  </a:cubicBezTo>
                  <a:cubicBezTo>
                    <a:pt x="56" y="40"/>
                    <a:pt x="56" y="40"/>
                    <a:pt x="56" y="40"/>
                  </a:cubicBezTo>
                  <a:cubicBezTo>
                    <a:pt x="56" y="33"/>
                    <a:pt x="55" y="29"/>
                    <a:pt x="52" y="25"/>
                  </a:cubicBezTo>
                  <a:cubicBezTo>
                    <a:pt x="49" y="22"/>
                    <a:pt x="45" y="20"/>
                    <a:pt x="39" y="20"/>
                  </a:cubicBezTo>
                  <a:cubicBezTo>
                    <a:pt x="33" y="20"/>
                    <a:pt x="28" y="24"/>
                    <a:pt x="22" y="30"/>
                  </a:cubicBezTo>
                  <a:cubicBezTo>
                    <a:pt x="22" y="81"/>
                    <a:pt x="22" y="81"/>
                    <a:pt x="22" y="81"/>
                  </a:cubicBezTo>
                  <a:cubicBezTo>
                    <a:pt x="0" y="81"/>
                    <a:pt x="0" y="81"/>
                    <a:pt x="0" y="81"/>
                  </a:cubicBezTo>
                  <a:cubicBezTo>
                    <a:pt x="0" y="2"/>
                    <a:pt x="0" y="2"/>
                    <a:pt x="0" y="2"/>
                  </a:cubicBezTo>
                  <a:cubicBezTo>
                    <a:pt x="22" y="2"/>
                    <a:pt x="22" y="2"/>
                    <a:pt x="22" y="2"/>
                  </a:cubicBezTo>
                  <a:cubicBezTo>
                    <a:pt x="22" y="8"/>
                    <a:pt x="22" y="8"/>
                    <a:pt x="22" y="8"/>
                  </a:cubicBezTo>
                  <a:cubicBezTo>
                    <a:pt x="29" y="3"/>
                    <a:pt x="36" y="0"/>
                    <a:pt x="45" y="0"/>
                  </a:cubicBez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38" name="Freeform 34">
              <a:extLst>
                <a:ext uri="{FF2B5EF4-FFF2-40B4-BE49-F238E27FC236}">
                  <a16:creationId xmlns:a16="http://schemas.microsoft.com/office/drawing/2014/main" id="{1B5C0929-6876-4CF9-9892-B6A13756B38D}"/>
                </a:ext>
              </a:extLst>
            </p:cNvPr>
            <p:cNvSpPr>
              <a:spLocks/>
            </p:cNvSpPr>
            <p:nvPr/>
          </p:nvSpPr>
          <p:spPr bwMode="auto">
            <a:xfrm>
              <a:off x="4053" y="2141"/>
              <a:ext cx="97" cy="113"/>
            </a:xfrm>
            <a:custGeom>
              <a:avLst/>
              <a:gdLst>
                <a:gd name="T0" fmla="*/ 0 w 72"/>
                <a:gd name="T1" fmla="*/ 53 h 83"/>
                <a:gd name="T2" fmla="*/ 20 w 72"/>
                <a:gd name="T3" fmla="*/ 54 h 83"/>
                <a:gd name="T4" fmla="*/ 37 w 72"/>
                <a:gd name="T5" fmla="*/ 65 h 83"/>
                <a:gd name="T6" fmla="*/ 46 w 72"/>
                <a:gd name="T7" fmla="*/ 63 h 83"/>
                <a:gd name="T8" fmla="*/ 50 w 72"/>
                <a:gd name="T9" fmla="*/ 59 h 83"/>
                <a:gd name="T10" fmla="*/ 42 w 72"/>
                <a:gd name="T11" fmla="*/ 52 h 83"/>
                <a:gd name="T12" fmla="*/ 25 w 72"/>
                <a:gd name="T13" fmla="*/ 49 h 83"/>
                <a:gd name="T14" fmla="*/ 9 w 72"/>
                <a:gd name="T15" fmla="*/ 42 h 83"/>
                <a:gd name="T16" fmla="*/ 2 w 72"/>
                <a:gd name="T17" fmla="*/ 26 h 83"/>
                <a:gd name="T18" fmla="*/ 12 w 72"/>
                <a:gd name="T19" fmla="*/ 7 h 83"/>
                <a:gd name="T20" fmla="*/ 36 w 72"/>
                <a:gd name="T21" fmla="*/ 0 h 83"/>
                <a:gd name="T22" fmla="*/ 58 w 72"/>
                <a:gd name="T23" fmla="*/ 5 h 83"/>
                <a:gd name="T24" fmla="*/ 67 w 72"/>
                <a:gd name="T25" fmla="*/ 14 h 83"/>
                <a:gd name="T26" fmla="*/ 71 w 72"/>
                <a:gd name="T27" fmla="*/ 27 h 83"/>
                <a:gd name="T28" fmla="*/ 51 w 72"/>
                <a:gd name="T29" fmla="*/ 27 h 83"/>
                <a:gd name="T30" fmla="*/ 46 w 72"/>
                <a:gd name="T31" fmla="*/ 20 h 83"/>
                <a:gd name="T32" fmla="*/ 36 w 72"/>
                <a:gd name="T33" fmla="*/ 17 h 83"/>
                <a:gd name="T34" fmla="*/ 28 w 72"/>
                <a:gd name="T35" fmla="*/ 19 h 83"/>
                <a:gd name="T36" fmla="*/ 25 w 72"/>
                <a:gd name="T37" fmla="*/ 24 h 83"/>
                <a:gd name="T38" fmla="*/ 34 w 72"/>
                <a:gd name="T39" fmla="*/ 31 h 83"/>
                <a:gd name="T40" fmla="*/ 48 w 72"/>
                <a:gd name="T41" fmla="*/ 34 h 83"/>
                <a:gd name="T42" fmla="*/ 72 w 72"/>
                <a:gd name="T43" fmla="*/ 57 h 83"/>
                <a:gd name="T44" fmla="*/ 62 w 72"/>
                <a:gd name="T45" fmla="*/ 76 h 83"/>
                <a:gd name="T46" fmla="*/ 37 w 72"/>
                <a:gd name="T47" fmla="*/ 83 h 83"/>
                <a:gd name="T48" fmla="*/ 11 w 72"/>
                <a:gd name="T49" fmla="*/ 76 h 83"/>
                <a:gd name="T50" fmla="*/ 0 w 72"/>
                <a:gd name="T51" fmla="*/ 53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72" h="83">
                  <a:moveTo>
                    <a:pt x="0" y="53"/>
                  </a:moveTo>
                  <a:cubicBezTo>
                    <a:pt x="20" y="54"/>
                    <a:pt x="20" y="54"/>
                    <a:pt x="20" y="54"/>
                  </a:cubicBezTo>
                  <a:cubicBezTo>
                    <a:pt x="22" y="61"/>
                    <a:pt x="27" y="65"/>
                    <a:pt x="37" y="65"/>
                  </a:cubicBezTo>
                  <a:cubicBezTo>
                    <a:pt x="41" y="65"/>
                    <a:pt x="44" y="65"/>
                    <a:pt x="46" y="63"/>
                  </a:cubicBezTo>
                  <a:cubicBezTo>
                    <a:pt x="49" y="62"/>
                    <a:pt x="50" y="61"/>
                    <a:pt x="50" y="59"/>
                  </a:cubicBezTo>
                  <a:cubicBezTo>
                    <a:pt x="50" y="55"/>
                    <a:pt x="47" y="53"/>
                    <a:pt x="42" y="52"/>
                  </a:cubicBezTo>
                  <a:cubicBezTo>
                    <a:pt x="25" y="49"/>
                    <a:pt x="25" y="49"/>
                    <a:pt x="25" y="49"/>
                  </a:cubicBezTo>
                  <a:cubicBezTo>
                    <a:pt x="18" y="48"/>
                    <a:pt x="13" y="45"/>
                    <a:pt x="9" y="42"/>
                  </a:cubicBezTo>
                  <a:cubicBezTo>
                    <a:pt x="4" y="38"/>
                    <a:pt x="2" y="33"/>
                    <a:pt x="2" y="26"/>
                  </a:cubicBezTo>
                  <a:cubicBezTo>
                    <a:pt x="2" y="18"/>
                    <a:pt x="6" y="12"/>
                    <a:pt x="12" y="7"/>
                  </a:cubicBezTo>
                  <a:cubicBezTo>
                    <a:pt x="18" y="3"/>
                    <a:pt x="26" y="0"/>
                    <a:pt x="36" y="0"/>
                  </a:cubicBezTo>
                  <a:cubicBezTo>
                    <a:pt x="44" y="0"/>
                    <a:pt x="51" y="2"/>
                    <a:pt x="58" y="5"/>
                  </a:cubicBezTo>
                  <a:cubicBezTo>
                    <a:pt x="62" y="7"/>
                    <a:pt x="65" y="10"/>
                    <a:pt x="67" y="14"/>
                  </a:cubicBezTo>
                  <a:cubicBezTo>
                    <a:pt x="70" y="17"/>
                    <a:pt x="71" y="22"/>
                    <a:pt x="71" y="27"/>
                  </a:cubicBezTo>
                  <a:cubicBezTo>
                    <a:pt x="51" y="27"/>
                    <a:pt x="51" y="27"/>
                    <a:pt x="51" y="27"/>
                  </a:cubicBezTo>
                  <a:cubicBezTo>
                    <a:pt x="50" y="24"/>
                    <a:pt x="49" y="21"/>
                    <a:pt x="46" y="20"/>
                  </a:cubicBezTo>
                  <a:cubicBezTo>
                    <a:pt x="44" y="18"/>
                    <a:pt x="40" y="17"/>
                    <a:pt x="36" y="17"/>
                  </a:cubicBezTo>
                  <a:cubicBezTo>
                    <a:pt x="33" y="17"/>
                    <a:pt x="30" y="18"/>
                    <a:pt x="28" y="19"/>
                  </a:cubicBezTo>
                  <a:cubicBezTo>
                    <a:pt x="26" y="20"/>
                    <a:pt x="25" y="22"/>
                    <a:pt x="25" y="24"/>
                  </a:cubicBezTo>
                  <a:cubicBezTo>
                    <a:pt x="25" y="28"/>
                    <a:pt x="28" y="30"/>
                    <a:pt x="34" y="31"/>
                  </a:cubicBezTo>
                  <a:cubicBezTo>
                    <a:pt x="48" y="34"/>
                    <a:pt x="48" y="34"/>
                    <a:pt x="48" y="34"/>
                  </a:cubicBezTo>
                  <a:cubicBezTo>
                    <a:pt x="64" y="36"/>
                    <a:pt x="72" y="44"/>
                    <a:pt x="72" y="57"/>
                  </a:cubicBezTo>
                  <a:cubicBezTo>
                    <a:pt x="72" y="65"/>
                    <a:pt x="69" y="71"/>
                    <a:pt x="62" y="76"/>
                  </a:cubicBezTo>
                  <a:cubicBezTo>
                    <a:pt x="56" y="81"/>
                    <a:pt x="47" y="83"/>
                    <a:pt x="37" y="83"/>
                  </a:cubicBezTo>
                  <a:cubicBezTo>
                    <a:pt x="26" y="83"/>
                    <a:pt x="18" y="81"/>
                    <a:pt x="11" y="76"/>
                  </a:cubicBezTo>
                  <a:cubicBezTo>
                    <a:pt x="4" y="71"/>
                    <a:pt x="1" y="64"/>
                    <a:pt x="0" y="53"/>
                  </a:cubicBez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39" name="Freeform 35">
              <a:extLst>
                <a:ext uri="{FF2B5EF4-FFF2-40B4-BE49-F238E27FC236}">
                  <a16:creationId xmlns:a16="http://schemas.microsoft.com/office/drawing/2014/main" id="{8C6B9828-34FE-41D7-98D5-B572C5CA841F}"/>
                </a:ext>
              </a:extLst>
            </p:cNvPr>
            <p:cNvSpPr>
              <a:spLocks/>
            </p:cNvSpPr>
            <p:nvPr/>
          </p:nvSpPr>
          <p:spPr bwMode="auto">
            <a:xfrm>
              <a:off x="4157" y="2105"/>
              <a:ext cx="94" cy="149"/>
            </a:xfrm>
            <a:custGeom>
              <a:avLst/>
              <a:gdLst>
                <a:gd name="T0" fmla="*/ 66 w 69"/>
                <a:gd name="T1" fmla="*/ 86 h 109"/>
                <a:gd name="T2" fmla="*/ 69 w 69"/>
                <a:gd name="T3" fmla="*/ 105 h 109"/>
                <a:gd name="T4" fmla="*/ 48 w 69"/>
                <a:gd name="T5" fmla="*/ 109 h 109"/>
                <a:gd name="T6" fmla="*/ 25 w 69"/>
                <a:gd name="T7" fmla="*/ 100 h 109"/>
                <a:gd name="T8" fmla="*/ 17 w 69"/>
                <a:gd name="T9" fmla="*/ 75 h 109"/>
                <a:gd name="T10" fmla="*/ 17 w 69"/>
                <a:gd name="T11" fmla="*/ 47 h 109"/>
                <a:gd name="T12" fmla="*/ 0 w 69"/>
                <a:gd name="T13" fmla="*/ 47 h 109"/>
                <a:gd name="T14" fmla="*/ 0 w 69"/>
                <a:gd name="T15" fmla="*/ 28 h 109"/>
                <a:gd name="T16" fmla="*/ 17 w 69"/>
                <a:gd name="T17" fmla="*/ 28 h 109"/>
                <a:gd name="T18" fmla="*/ 17 w 69"/>
                <a:gd name="T19" fmla="*/ 0 h 109"/>
                <a:gd name="T20" fmla="*/ 39 w 69"/>
                <a:gd name="T21" fmla="*/ 0 h 109"/>
                <a:gd name="T22" fmla="*/ 39 w 69"/>
                <a:gd name="T23" fmla="*/ 28 h 109"/>
                <a:gd name="T24" fmla="*/ 68 w 69"/>
                <a:gd name="T25" fmla="*/ 28 h 109"/>
                <a:gd name="T26" fmla="*/ 68 w 69"/>
                <a:gd name="T27" fmla="*/ 47 h 109"/>
                <a:gd name="T28" fmla="*/ 39 w 69"/>
                <a:gd name="T29" fmla="*/ 47 h 109"/>
                <a:gd name="T30" fmla="*/ 39 w 69"/>
                <a:gd name="T31" fmla="*/ 75 h 109"/>
                <a:gd name="T32" fmla="*/ 53 w 69"/>
                <a:gd name="T33" fmla="*/ 88 h 109"/>
                <a:gd name="T34" fmla="*/ 66 w 69"/>
                <a:gd name="T35" fmla="*/ 8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9" h="109">
                  <a:moveTo>
                    <a:pt x="66" y="86"/>
                  </a:moveTo>
                  <a:cubicBezTo>
                    <a:pt x="69" y="105"/>
                    <a:pt x="69" y="105"/>
                    <a:pt x="69" y="105"/>
                  </a:cubicBezTo>
                  <a:cubicBezTo>
                    <a:pt x="62" y="108"/>
                    <a:pt x="55" y="109"/>
                    <a:pt x="48" y="109"/>
                  </a:cubicBezTo>
                  <a:cubicBezTo>
                    <a:pt x="39" y="109"/>
                    <a:pt x="31" y="106"/>
                    <a:pt x="25" y="100"/>
                  </a:cubicBezTo>
                  <a:cubicBezTo>
                    <a:pt x="20" y="94"/>
                    <a:pt x="17" y="85"/>
                    <a:pt x="17" y="75"/>
                  </a:cubicBezTo>
                  <a:cubicBezTo>
                    <a:pt x="17" y="47"/>
                    <a:pt x="17" y="47"/>
                    <a:pt x="17" y="47"/>
                  </a:cubicBezTo>
                  <a:cubicBezTo>
                    <a:pt x="0" y="47"/>
                    <a:pt x="0" y="47"/>
                    <a:pt x="0" y="47"/>
                  </a:cubicBezTo>
                  <a:cubicBezTo>
                    <a:pt x="0" y="28"/>
                    <a:pt x="0" y="28"/>
                    <a:pt x="0" y="28"/>
                  </a:cubicBezTo>
                  <a:cubicBezTo>
                    <a:pt x="17" y="28"/>
                    <a:pt x="17" y="28"/>
                    <a:pt x="17" y="28"/>
                  </a:cubicBezTo>
                  <a:cubicBezTo>
                    <a:pt x="17" y="0"/>
                    <a:pt x="17" y="0"/>
                    <a:pt x="17" y="0"/>
                  </a:cubicBezTo>
                  <a:cubicBezTo>
                    <a:pt x="39" y="0"/>
                    <a:pt x="39" y="0"/>
                    <a:pt x="39" y="0"/>
                  </a:cubicBezTo>
                  <a:cubicBezTo>
                    <a:pt x="39" y="28"/>
                    <a:pt x="39" y="28"/>
                    <a:pt x="39" y="28"/>
                  </a:cubicBezTo>
                  <a:cubicBezTo>
                    <a:pt x="68" y="28"/>
                    <a:pt x="68" y="28"/>
                    <a:pt x="68" y="28"/>
                  </a:cubicBezTo>
                  <a:cubicBezTo>
                    <a:pt x="68" y="47"/>
                    <a:pt x="68" y="47"/>
                    <a:pt x="68" y="47"/>
                  </a:cubicBezTo>
                  <a:cubicBezTo>
                    <a:pt x="39" y="47"/>
                    <a:pt x="39" y="47"/>
                    <a:pt x="39" y="47"/>
                  </a:cubicBezTo>
                  <a:cubicBezTo>
                    <a:pt x="39" y="75"/>
                    <a:pt x="39" y="75"/>
                    <a:pt x="39" y="75"/>
                  </a:cubicBezTo>
                  <a:cubicBezTo>
                    <a:pt x="39" y="84"/>
                    <a:pt x="44" y="88"/>
                    <a:pt x="53" y="88"/>
                  </a:cubicBezTo>
                  <a:cubicBezTo>
                    <a:pt x="57" y="88"/>
                    <a:pt x="61" y="87"/>
                    <a:pt x="66" y="86"/>
                  </a:cubicBez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40" name="Freeform 36">
              <a:extLst>
                <a:ext uri="{FF2B5EF4-FFF2-40B4-BE49-F238E27FC236}">
                  <a16:creationId xmlns:a16="http://schemas.microsoft.com/office/drawing/2014/main" id="{F0CE3644-38DE-4442-9E29-5C9B89F382B1}"/>
                </a:ext>
              </a:extLst>
            </p:cNvPr>
            <p:cNvSpPr>
              <a:spLocks/>
            </p:cNvSpPr>
            <p:nvPr/>
          </p:nvSpPr>
          <p:spPr bwMode="auto">
            <a:xfrm>
              <a:off x="4256" y="2144"/>
              <a:ext cx="131" cy="158"/>
            </a:xfrm>
            <a:custGeom>
              <a:avLst/>
              <a:gdLst>
                <a:gd name="T0" fmla="*/ 131 w 131"/>
                <a:gd name="T1" fmla="*/ 0 h 158"/>
                <a:gd name="T2" fmla="*/ 63 w 131"/>
                <a:gd name="T3" fmla="*/ 158 h 158"/>
                <a:gd name="T4" fmla="*/ 32 w 131"/>
                <a:gd name="T5" fmla="*/ 158 h 158"/>
                <a:gd name="T6" fmla="*/ 52 w 131"/>
                <a:gd name="T7" fmla="*/ 109 h 158"/>
                <a:gd name="T8" fmla="*/ 0 w 131"/>
                <a:gd name="T9" fmla="*/ 0 h 158"/>
                <a:gd name="T10" fmla="*/ 33 w 131"/>
                <a:gd name="T11" fmla="*/ 0 h 158"/>
                <a:gd name="T12" fmla="*/ 67 w 131"/>
                <a:gd name="T13" fmla="*/ 73 h 158"/>
                <a:gd name="T14" fmla="*/ 98 w 131"/>
                <a:gd name="T15" fmla="*/ 0 h 158"/>
                <a:gd name="T16" fmla="*/ 131 w 131"/>
                <a:gd name="T17" fmla="*/ 0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1" h="158">
                  <a:moveTo>
                    <a:pt x="131" y="0"/>
                  </a:moveTo>
                  <a:lnTo>
                    <a:pt x="63" y="158"/>
                  </a:lnTo>
                  <a:lnTo>
                    <a:pt x="32" y="158"/>
                  </a:lnTo>
                  <a:lnTo>
                    <a:pt x="52" y="109"/>
                  </a:lnTo>
                  <a:lnTo>
                    <a:pt x="0" y="0"/>
                  </a:lnTo>
                  <a:lnTo>
                    <a:pt x="33" y="0"/>
                  </a:lnTo>
                  <a:lnTo>
                    <a:pt x="67" y="73"/>
                  </a:lnTo>
                  <a:lnTo>
                    <a:pt x="98" y="0"/>
                  </a:lnTo>
                  <a:lnTo>
                    <a:pt x="131" y="0"/>
                  </a:ln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41" name="Freeform 37">
              <a:extLst>
                <a:ext uri="{FF2B5EF4-FFF2-40B4-BE49-F238E27FC236}">
                  <a16:creationId xmlns:a16="http://schemas.microsoft.com/office/drawing/2014/main" id="{35E24C06-7C7A-4F51-8167-FE139651C2E1}"/>
                </a:ext>
              </a:extLst>
            </p:cNvPr>
            <p:cNvSpPr>
              <a:spLocks/>
            </p:cNvSpPr>
            <p:nvPr/>
          </p:nvSpPr>
          <p:spPr bwMode="auto">
            <a:xfrm>
              <a:off x="4391" y="2105"/>
              <a:ext cx="93" cy="149"/>
            </a:xfrm>
            <a:custGeom>
              <a:avLst/>
              <a:gdLst>
                <a:gd name="T0" fmla="*/ 66 w 69"/>
                <a:gd name="T1" fmla="*/ 86 h 109"/>
                <a:gd name="T2" fmla="*/ 69 w 69"/>
                <a:gd name="T3" fmla="*/ 105 h 109"/>
                <a:gd name="T4" fmla="*/ 48 w 69"/>
                <a:gd name="T5" fmla="*/ 109 h 109"/>
                <a:gd name="T6" fmla="*/ 25 w 69"/>
                <a:gd name="T7" fmla="*/ 100 h 109"/>
                <a:gd name="T8" fmla="*/ 16 w 69"/>
                <a:gd name="T9" fmla="*/ 75 h 109"/>
                <a:gd name="T10" fmla="*/ 16 w 69"/>
                <a:gd name="T11" fmla="*/ 47 h 109"/>
                <a:gd name="T12" fmla="*/ 0 w 69"/>
                <a:gd name="T13" fmla="*/ 47 h 109"/>
                <a:gd name="T14" fmla="*/ 0 w 69"/>
                <a:gd name="T15" fmla="*/ 28 h 109"/>
                <a:gd name="T16" fmla="*/ 16 w 69"/>
                <a:gd name="T17" fmla="*/ 28 h 109"/>
                <a:gd name="T18" fmla="*/ 16 w 69"/>
                <a:gd name="T19" fmla="*/ 0 h 109"/>
                <a:gd name="T20" fmla="*/ 39 w 69"/>
                <a:gd name="T21" fmla="*/ 0 h 109"/>
                <a:gd name="T22" fmla="*/ 39 w 69"/>
                <a:gd name="T23" fmla="*/ 28 h 109"/>
                <a:gd name="T24" fmla="*/ 67 w 69"/>
                <a:gd name="T25" fmla="*/ 28 h 109"/>
                <a:gd name="T26" fmla="*/ 67 w 69"/>
                <a:gd name="T27" fmla="*/ 47 h 109"/>
                <a:gd name="T28" fmla="*/ 39 w 69"/>
                <a:gd name="T29" fmla="*/ 47 h 109"/>
                <a:gd name="T30" fmla="*/ 39 w 69"/>
                <a:gd name="T31" fmla="*/ 75 h 109"/>
                <a:gd name="T32" fmla="*/ 53 w 69"/>
                <a:gd name="T33" fmla="*/ 88 h 109"/>
                <a:gd name="T34" fmla="*/ 66 w 69"/>
                <a:gd name="T35" fmla="*/ 8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9" h="109">
                  <a:moveTo>
                    <a:pt x="66" y="86"/>
                  </a:moveTo>
                  <a:cubicBezTo>
                    <a:pt x="69" y="105"/>
                    <a:pt x="69" y="105"/>
                    <a:pt x="69" y="105"/>
                  </a:cubicBezTo>
                  <a:cubicBezTo>
                    <a:pt x="61" y="108"/>
                    <a:pt x="54" y="109"/>
                    <a:pt x="48" y="109"/>
                  </a:cubicBezTo>
                  <a:cubicBezTo>
                    <a:pt x="38" y="109"/>
                    <a:pt x="31" y="106"/>
                    <a:pt x="25" y="100"/>
                  </a:cubicBezTo>
                  <a:cubicBezTo>
                    <a:pt x="19" y="94"/>
                    <a:pt x="16" y="85"/>
                    <a:pt x="16" y="75"/>
                  </a:cubicBezTo>
                  <a:cubicBezTo>
                    <a:pt x="16" y="47"/>
                    <a:pt x="16" y="47"/>
                    <a:pt x="16" y="47"/>
                  </a:cubicBezTo>
                  <a:cubicBezTo>
                    <a:pt x="0" y="47"/>
                    <a:pt x="0" y="47"/>
                    <a:pt x="0" y="47"/>
                  </a:cubicBezTo>
                  <a:cubicBezTo>
                    <a:pt x="0" y="28"/>
                    <a:pt x="0" y="28"/>
                    <a:pt x="0" y="28"/>
                  </a:cubicBezTo>
                  <a:cubicBezTo>
                    <a:pt x="16" y="28"/>
                    <a:pt x="16" y="28"/>
                    <a:pt x="16" y="28"/>
                  </a:cubicBezTo>
                  <a:cubicBezTo>
                    <a:pt x="16" y="0"/>
                    <a:pt x="16" y="0"/>
                    <a:pt x="16" y="0"/>
                  </a:cubicBezTo>
                  <a:cubicBezTo>
                    <a:pt x="39" y="0"/>
                    <a:pt x="39" y="0"/>
                    <a:pt x="39" y="0"/>
                  </a:cubicBezTo>
                  <a:cubicBezTo>
                    <a:pt x="39" y="28"/>
                    <a:pt x="39" y="28"/>
                    <a:pt x="39" y="28"/>
                  </a:cubicBezTo>
                  <a:cubicBezTo>
                    <a:pt x="67" y="28"/>
                    <a:pt x="67" y="28"/>
                    <a:pt x="67" y="28"/>
                  </a:cubicBezTo>
                  <a:cubicBezTo>
                    <a:pt x="67" y="47"/>
                    <a:pt x="67" y="47"/>
                    <a:pt x="67" y="47"/>
                  </a:cubicBezTo>
                  <a:cubicBezTo>
                    <a:pt x="39" y="47"/>
                    <a:pt x="39" y="47"/>
                    <a:pt x="39" y="47"/>
                  </a:cubicBezTo>
                  <a:cubicBezTo>
                    <a:pt x="39" y="75"/>
                    <a:pt x="39" y="75"/>
                    <a:pt x="39" y="75"/>
                  </a:cubicBezTo>
                  <a:cubicBezTo>
                    <a:pt x="39" y="84"/>
                    <a:pt x="43" y="88"/>
                    <a:pt x="53" y="88"/>
                  </a:cubicBezTo>
                  <a:cubicBezTo>
                    <a:pt x="56" y="88"/>
                    <a:pt x="61" y="87"/>
                    <a:pt x="66" y="86"/>
                  </a:cubicBez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42" name="Freeform 38">
              <a:extLst>
                <a:ext uri="{FF2B5EF4-FFF2-40B4-BE49-F238E27FC236}">
                  <a16:creationId xmlns:a16="http://schemas.microsoft.com/office/drawing/2014/main" id="{2AA482A4-D629-454B-9870-505114F2745C}"/>
                </a:ext>
              </a:extLst>
            </p:cNvPr>
            <p:cNvSpPr>
              <a:spLocks/>
            </p:cNvSpPr>
            <p:nvPr/>
          </p:nvSpPr>
          <p:spPr bwMode="auto">
            <a:xfrm>
              <a:off x="4501" y="2144"/>
              <a:ext cx="107" cy="110"/>
            </a:xfrm>
            <a:custGeom>
              <a:avLst/>
              <a:gdLst>
                <a:gd name="T0" fmla="*/ 79 w 79"/>
                <a:gd name="T1" fmla="*/ 0 h 81"/>
                <a:gd name="T2" fmla="*/ 79 w 79"/>
                <a:gd name="T3" fmla="*/ 79 h 81"/>
                <a:gd name="T4" fmla="*/ 56 w 79"/>
                <a:gd name="T5" fmla="*/ 79 h 81"/>
                <a:gd name="T6" fmla="*/ 56 w 79"/>
                <a:gd name="T7" fmla="*/ 73 h 81"/>
                <a:gd name="T8" fmla="*/ 34 w 79"/>
                <a:gd name="T9" fmla="*/ 81 h 81"/>
                <a:gd name="T10" fmla="*/ 9 w 79"/>
                <a:gd name="T11" fmla="*/ 71 h 81"/>
                <a:gd name="T12" fmla="*/ 0 w 79"/>
                <a:gd name="T13" fmla="*/ 43 h 81"/>
                <a:gd name="T14" fmla="*/ 0 w 79"/>
                <a:gd name="T15" fmla="*/ 0 h 81"/>
                <a:gd name="T16" fmla="*/ 22 w 79"/>
                <a:gd name="T17" fmla="*/ 0 h 81"/>
                <a:gd name="T18" fmla="*/ 22 w 79"/>
                <a:gd name="T19" fmla="*/ 41 h 81"/>
                <a:gd name="T20" fmla="*/ 27 w 79"/>
                <a:gd name="T21" fmla="*/ 56 h 81"/>
                <a:gd name="T22" fmla="*/ 39 w 79"/>
                <a:gd name="T23" fmla="*/ 60 h 81"/>
                <a:gd name="T24" fmla="*/ 56 w 79"/>
                <a:gd name="T25" fmla="*/ 51 h 81"/>
                <a:gd name="T26" fmla="*/ 56 w 79"/>
                <a:gd name="T27" fmla="*/ 0 h 81"/>
                <a:gd name="T28" fmla="*/ 79 w 79"/>
                <a:gd name="T29" fmla="*/ 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9" h="81">
                  <a:moveTo>
                    <a:pt x="79" y="0"/>
                  </a:moveTo>
                  <a:cubicBezTo>
                    <a:pt x="79" y="79"/>
                    <a:pt x="79" y="79"/>
                    <a:pt x="79" y="79"/>
                  </a:cubicBezTo>
                  <a:cubicBezTo>
                    <a:pt x="56" y="79"/>
                    <a:pt x="56" y="79"/>
                    <a:pt x="56" y="79"/>
                  </a:cubicBezTo>
                  <a:cubicBezTo>
                    <a:pt x="56" y="73"/>
                    <a:pt x="56" y="73"/>
                    <a:pt x="56" y="73"/>
                  </a:cubicBezTo>
                  <a:cubicBezTo>
                    <a:pt x="50" y="78"/>
                    <a:pt x="42" y="81"/>
                    <a:pt x="34" y="81"/>
                  </a:cubicBezTo>
                  <a:cubicBezTo>
                    <a:pt x="24" y="81"/>
                    <a:pt x="15" y="78"/>
                    <a:pt x="9" y="71"/>
                  </a:cubicBezTo>
                  <a:cubicBezTo>
                    <a:pt x="3" y="64"/>
                    <a:pt x="0" y="55"/>
                    <a:pt x="0" y="43"/>
                  </a:cubicBezTo>
                  <a:cubicBezTo>
                    <a:pt x="0" y="0"/>
                    <a:pt x="0" y="0"/>
                    <a:pt x="0" y="0"/>
                  </a:cubicBezTo>
                  <a:cubicBezTo>
                    <a:pt x="22" y="0"/>
                    <a:pt x="22" y="0"/>
                    <a:pt x="22" y="0"/>
                  </a:cubicBezTo>
                  <a:cubicBezTo>
                    <a:pt x="22" y="41"/>
                    <a:pt x="22" y="41"/>
                    <a:pt x="22" y="41"/>
                  </a:cubicBezTo>
                  <a:cubicBezTo>
                    <a:pt x="22" y="48"/>
                    <a:pt x="24" y="52"/>
                    <a:pt x="27" y="56"/>
                  </a:cubicBezTo>
                  <a:cubicBezTo>
                    <a:pt x="30" y="59"/>
                    <a:pt x="34" y="60"/>
                    <a:pt x="39" y="60"/>
                  </a:cubicBezTo>
                  <a:cubicBezTo>
                    <a:pt x="45" y="60"/>
                    <a:pt x="51" y="57"/>
                    <a:pt x="56" y="51"/>
                  </a:cubicBezTo>
                  <a:cubicBezTo>
                    <a:pt x="56" y="0"/>
                    <a:pt x="56" y="0"/>
                    <a:pt x="56" y="0"/>
                  </a:cubicBezTo>
                  <a:lnTo>
                    <a:pt x="79" y="0"/>
                  </a:ln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43" name="Freeform 39">
              <a:extLst>
                <a:ext uri="{FF2B5EF4-FFF2-40B4-BE49-F238E27FC236}">
                  <a16:creationId xmlns:a16="http://schemas.microsoft.com/office/drawing/2014/main" id="{D931A40F-3011-4B9A-B1D6-BB471993338C}"/>
                </a:ext>
              </a:extLst>
            </p:cNvPr>
            <p:cNvSpPr>
              <a:spLocks/>
            </p:cNvSpPr>
            <p:nvPr/>
          </p:nvSpPr>
          <p:spPr bwMode="auto">
            <a:xfrm>
              <a:off x="4620" y="2105"/>
              <a:ext cx="94" cy="149"/>
            </a:xfrm>
            <a:custGeom>
              <a:avLst/>
              <a:gdLst>
                <a:gd name="T0" fmla="*/ 66 w 69"/>
                <a:gd name="T1" fmla="*/ 86 h 109"/>
                <a:gd name="T2" fmla="*/ 69 w 69"/>
                <a:gd name="T3" fmla="*/ 105 h 109"/>
                <a:gd name="T4" fmla="*/ 48 w 69"/>
                <a:gd name="T5" fmla="*/ 109 h 109"/>
                <a:gd name="T6" fmla="*/ 25 w 69"/>
                <a:gd name="T7" fmla="*/ 100 h 109"/>
                <a:gd name="T8" fmla="*/ 17 w 69"/>
                <a:gd name="T9" fmla="*/ 75 h 109"/>
                <a:gd name="T10" fmla="*/ 17 w 69"/>
                <a:gd name="T11" fmla="*/ 47 h 109"/>
                <a:gd name="T12" fmla="*/ 0 w 69"/>
                <a:gd name="T13" fmla="*/ 47 h 109"/>
                <a:gd name="T14" fmla="*/ 0 w 69"/>
                <a:gd name="T15" fmla="*/ 28 h 109"/>
                <a:gd name="T16" fmla="*/ 17 w 69"/>
                <a:gd name="T17" fmla="*/ 28 h 109"/>
                <a:gd name="T18" fmla="*/ 17 w 69"/>
                <a:gd name="T19" fmla="*/ 0 h 109"/>
                <a:gd name="T20" fmla="*/ 39 w 69"/>
                <a:gd name="T21" fmla="*/ 0 h 109"/>
                <a:gd name="T22" fmla="*/ 39 w 69"/>
                <a:gd name="T23" fmla="*/ 28 h 109"/>
                <a:gd name="T24" fmla="*/ 68 w 69"/>
                <a:gd name="T25" fmla="*/ 28 h 109"/>
                <a:gd name="T26" fmla="*/ 68 w 69"/>
                <a:gd name="T27" fmla="*/ 47 h 109"/>
                <a:gd name="T28" fmla="*/ 39 w 69"/>
                <a:gd name="T29" fmla="*/ 47 h 109"/>
                <a:gd name="T30" fmla="*/ 39 w 69"/>
                <a:gd name="T31" fmla="*/ 75 h 109"/>
                <a:gd name="T32" fmla="*/ 53 w 69"/>
                <a:gd name="T33" fmla="*/ 88 h 109"/>
                <a:gd name="T34" fmla="*/ 66 w 69"/>
                <a:gd name="T35" fmla="*/ 86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9" h="109">
                  <a:moveTo>
                    <a:pt x="66" y="86"/>
                  </a:moveTo>
                  <a:cubicBezTo>
                    <a:pt x="69" y="105"/>
                    <a:pt x="69" y="105"/>
                    <a:pt x="69" y="105"/>
                  </a:cubicBezTo>
                  <a:cubicBezTo>
                    <a:pt x="62" y="108"/>
                    <a:pt x="55" y="109"/>
                    <a:pt x="48" y="109"/>
                  </a:cubicBezTo>
                  <a:cubicBezTo>
                    <a:pt x="39" y="109"/>
                    <a:pt x="31" y="106"/>
                    <a:pt x="25" y="100"/>
                  </a:cubicBezTo>
                  <a:cubicBezTo>
                    <a:pt x="20" y="94"/>
                    <a:pt x="17" y="85"/>
                    <a:pt x="17" y="75"/>
                  </a:cubicBezTo>
                  <a:cubicBezTo>
                    <a:pt x="17" y="47"/>
                    <a:pt x="17" y="47"/>
                    <a:pt x="17" y="47"/>
                  </a:cubicBezTo>
                  <a:cubicBezTo>
                    <a:pt x="0" y="47"/>
                    <a:pt x="0" y="47"/>
                    <a:pt x="0" y="47"/>
                  </a:cubicBezTo>
                  <a:cubicBezTo>
                    <a:pt x="0" y="28"/>
                    <a:pt x="0" y="28"/>
                    <a:pt x="0" y="28"/>
                  </a:cubicBezTo>
                  <a:cubicBezTo>
                    <a:pt x="17" y="28"/>
                    <a:pt x="17" y="28"/>
                    <a:pt x="17" y="28"/>
                  </a:cubicBezTo>
                  <a:cubicBezTo>
                    <a:pt x="17" y="0"/>
                    <a:pt x="17" y="0"/>
                    <a:pt x="17" y="0"/>
                  </a:cubicBezTo>
                  <a:cubicBezTo>
                    <a:pt x="39" y="0"/>
                    <a:pt x="39" y="0"/>
                    <a:pt x="39" y="0"/>
                  </a:cubicBezTo>
                  <a:cubicBezTo>
                    <a:pt x="39" y="28"/>
                    <a:pt x="39" y="28"/>
                    <a:pt x="39" y="28"/>
                  </a:cubicBezTo>
                  <a:cubicBezTo>
                    <a:pt x="68" y="28"/>
                    <a:pt x="68" y="28"/>
                    <a:pt x="68" y="28"/>
                  </a:cubicBezTo>
                  <a:cubicBezTo>
                    <a:pt x="68" y="47"/>
                    <a:pt x="68" y="47"/>
                    <a:pt x="68" y="47"/>
                  </a:cubicBezTo>
                  <a:cubicBezTo>
                    <a:pt x="39" y="47"/>
                    <a:pt x="39" y="47"/>
                    <a:pt x="39" y="47"/>
                  </a:cubicBezTo>
                  <a:cubicBezTo>
                    <a:pt x="39" y="75"/>
                    <a:pt x="39" y="75"/>
                    <a:pt x="39" y="75"/>
                  </a:cubicBezTo>
                  <a:cubicBezTo>
                    <a:pt x="39" y="84"/>
                    <a:pt x="44" y="88"/>
                    <a:pt x="53" y="88"/>
                  </a:cubicBezTo>
                  <a:cubicBezTo>
                    <a:pt x="57" y="88"/>
                    <a:pt x="61" y="87"/>
                    <a:pt x="66" y="86"/>
                  </a:cubicBez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44" name="Freeform 40">
              <a:extLst>
                <a:ext uri="{FF2B5EF4-FFF2-40B4-BE49-F238E27FC236}">
                  <a16:creationId xmlns:a16="http://schemas.microsoft.com/office/drawing/2014/main" id="{301A77C8-B0BF-4CA0-9D4A-ED1FCDA26429}"/>
                </a:ext>
              </a:extLst>
            </p:cNvPr>
            <p:cNvSpPr>
              <a:spLocks noEditPoints="1"/>
            </p:cNvSpPr>
            <p:nvPr/>
          </p:nvSpPr>
          <p:spPr bwMode="auto">
            <a:xfrm>
              <a:off x="3871" y="2299"/>
              <a:ext cx="133" cy="152"/>
            </a:xfrm>
            <a:custGeom>
              <a:avLst/>
              <a:gdLst>
                <a:gd name="T0" fmla="*/ 43 w 98"/>
                <a:gd name="T1" fmla="*/ 76 h 111"/>
                <a:gd name="T2" fmla="*/ 23 w 98"/>
                <a:gd name="T3" fmla="*/ 76 h 111"/>
                <a:gd name="T4" fmla="*/ 23 w 98"/>
                <a:gd name="T5" fmla="*/ 111 h 111"/>
                <a:gd name="T6" fmla="*/ 0 w 98"/>
                <a:gd name="T7" fmla="*/ 111 h 111"/>
                <a:gd name="T8" fmla="*/ 0 w 98"/>
                <a:gd name="T9" fmla="*/ 0 h 111"/>
                <a:gd name="T10" fmla="*/ 47 w 98"/>
                <a:gd name="T11" fmla="*/ 0 h 111"/>
                <a:gd name="T12" fmla="*/ 79 w 98"/>
                <a:gd name="T13" fmla="*/ 10 h 111"/>
                <a:gd name="T14" fmla="*/ 91 w 98"/>
                <a:gd name="T15" fmla="*/ 38 h 111"/>
                <a:gd name="T16" fmla="*/ 85 w 98"/>
                <a:gd name="T17" fmla="*/ 59 h 111"/>
                <a:gd name="T18" fmla="*/ 68 w 98"/>
                <a:gd name="T19" fmla="*/ 72 h 111"/>
                <a:gd name="T20" fmla="*/ 98 w 98"/>
                <a:gd name="T21" fmla="*/ 111 h 111"/>
                <a:gd name="T22" fmla="*/ 70 w 98"/>
                <a:gd name="T23" fmla="*/ 111 h 111"/>
                <a:gd name="T24" fmla="*/ 43 w 98"/>
                <a:gd name="T25" fmla="*/ 76 h 111"/>
                <a:gd name="T26" fmla="*/ 23 w 98"/>
                <a:gd name="T27" fmla="*/ 54 h 111"/>
                <a:gd name="T28" fmla="*/ 46 w 98"/>
                <a:gd name="T29" fmla="*/ 54 h 111"/>
                <a:gd name="T30" fmla="*/ 62 w 98"/>
                <a:gd name="T31" fmla="*/ 50 h 111"/>
                <a:gd name="T32" fmla="*/ 68 w 98"/>
                <a:gd name="T33" fmla="*/ 38 h 111"/>
                <a:gd name="T34" fmla="*/ 62 w 98"/>
                <a:gd name="T35" fmla="*/ 26 h 111"/>
                <a:gd name="T36" fmla="*/ 46 w 98"/>
                <a:gd name="T37" fmla="*/ 21 h 111"/>
                <a:gd name="T38" fmla="*/ 23 w 98"/>
                <a:gd name="T39" fmla="*/ 21 h 111"/>
                <a:gd name="T40" fmla="*/ 23 w 98"/>
                <a:gd name="T41" fmla="*/ 54 h 1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8" h="111">
                  <a:moveTo>
                    <a:pt x="43" y="76"/>
                  </a:moveTo>
                  <a:cubicBezTo>
                    <a:pt x="23" y="76"/>
                    <a:pt x="23" y="76"/>
                    <a:pt x="23" y="76"/>
                  </a:cubicBezTo>
                  <a:cubicBezTo>
                    <a:pt x="23" y="111"/>
                    <a:pt x="23" y="111"/>
                    <a:pt x="23" y="111"/>
                  </a:cubicBezTo>
                  <a:cubicBezTo>
                    <a:pt x="0" y="111"/>
                    <a:pt x="0" y="111"/>
                    <a:pt x="0" y="111"/>
                  </a:cubicBezTo>
                  <a:cubicBezTo>
                    <a:pt x="0" y="0"/>
                    <a:pt x="0" y="0"/>
                    <a:pt x="0" y="0"/>
                  </a:cubicBezTo>
                  <a:cubicBezTo>
                    <a:pt x="47" y="0"/>
                    <a:pt x="47" y="0"/>
                    <a:pt x="47" y="0"/>
                  </a:cubicBezTo>
                  <a:cubicBezTo>
                    <a:pt x="60" y="0"/>
                    <a:pt x="70" y="3"/>
                    <a:pt x="79" y="10"/>
                  </a:cubicBezTo>
                  <a:cubicBezTo>
                    <a:pt x="87" y="17"/>
                    <a:pt x="91" y="26"/>
                    <a:pt x="91" y="38"/>
                  </a:cubicBezTo>
                  <a:cubicBezTo>
                    <a:pt x="91" y="46"/>
                    <a:pt x="89" y="53"/>
                    <a:pt x="85" y="59"/>
                  </a:cubicBezTo>
                  <a:cubicBezTo>
                    <a:pt x="81" y="65"/>
                    <a:pt x="75" y="69"/>
                    <a:pt x="68" y="72"/>
                  </a:cubicBezTo>
                  <a:cubicBezTo>
                    <a:pt x="98" y="111"/>
                    <a:pt x="98" y="111"/>
                    <a:pt x="98" y="111"/>
                  </a:cubicBezTo>
                  <a:cubicBezTo>
                    <a:pt x="70" y="111"/>
                    <a:pt x="70" y="111"/>
                    <a:pt x="70" y="111"/>
                  </a:cubicBezTo>
                  <a:lnTo>
                    <a:pt x="43" y="76"/>
                  </a:lnTo>
                  <a:close/>
                  <a:moveTo>
                    <a:pt x="23" y="54"/>
                  </a:moveTo>
                  <a:cubicBezTo>
                    <a:pt x="46" y="54"/>
                    <a:pt x="46" y="54"/>
                    <a:pt x="46" y="54"/>
                  </a:cubicBezTo>
                  <a:cubicBezTo>
                    <a:pt x="52" y="54"/>
                    <a:pt x="58" y="53"/>
                    <a:pt x="62" y="50"/>
                  </a:cubicBezTo>
                  <a:cubicBezTo>
                    <a:pt x="66" y="47"/>
                    <a:pt x="68" y="43"/>
                    <a:pt x="68" y="38"/>
                  </a:cubicBezTo>
                  <a:cubicBezTo>
                    <a:pt x="68" y="33"/>
                    <a:pt x="66" y="29"/>
                    <a:pt x="62" y="26"/>
                  </a:cubicBezTo>
                  <a:cubicBezTo>
                    <a:pt x="58" y="23"/>
                    <a:pt x="52" y="21"/>
                    <a:pt x="46" y="21"/>
                  </a:cubicBezTo>
                  <a:cubicBezTo>
                    <a:pt x="23" y="21"/>
                    <a:pt x="23" y="21"/>
                    <a:pt x="23" y="21"/>
                  </a:cubicBezTo>
                  <a:lnTo>
                    <a:pt x="23" y="54"/>
                  </a:ln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45" name="Freeform 41">
              <a:extLst>
                <a:ext uri="{FF2B5EF4-FFF2-40B4-BE49-F238E27FC236}">
                  <a16:creationId xmlns:a16="http://schemas.microsoft.com/office/drawing/2014/main" id="{A901B0D8-BF07-4D28-A179-9278D215FA81}"/>
                </a:ext>
              </a:extLst>
            </p:cNvPr>
            <p:cNvSpPr>
              <a:spLocks noEditPoints="1"/>
            </p:cNvSpPr>
            <p:nvPr/>
          </p:nvSpPr>
          <p:spPr bwMode="auto">
            <a:xfrm>
              <a:off x="4005" y="2341"/>
              <a:ext cx="114" cy="112"/>
            </a:xfrm>
            <a:custGeom>
              <a:avLst/>
              <a:gdLst>
                <a:gd name="T0" fmla="*/ 42 w 84"/>
                <a:gd name="T1" fmla="*/ 0 h 82"/>
                <a:gd name="T2" fmla="*/ 72 w 84"/>
                <a:gd name="T3" fmla="*/ 11 h 82"/>
                <a:gd name="T4" fmla="*/ 84 w 84"/>
                <a:gd name="T5" fmla="*/ 41 h 82"/>
                <a:gd name="T6" fmla="*/ 72 w 84"/>
                <a:gd name="T7" fmla="*/ 70 h 82"/>
                <a:gd name="T8" fmla="*/ 42 w 84"/>
                <a:gd name="T9" fmla="*/ 82 h 82"/>
                <a:gd name="T10" fmla="*/ 12 w 84"/>
                <a:gd name="T11" fmla="*/ 70 h 82"/>
                <a:gd name="T12" fmla="*/ 0 w 84"/>
                <a:gd name="T13" fmla="*/ 41 h 82"/>
                <a:gd name="T14" fmla="*/ 12 w 84"/>
                <a:gd name="T15" fmla="*/ 11 h 82"/>
                <a:gd name="T16" fmla="*/ 42 w 84"/>
                <a:gd name="T17" fmla="*/ 0 h 82"/>
                <a:gd name="T18" fmla="*/ 42 w 84"/>
                <a:gd name="T19" fmla="*/ 62 h 82"/>
                <a:gd name="T20" fmla="*/ 56 w 84"/>
                <a:gd name="T21" fmla="*/ 56 h 82"/>
                <a:gd name="T22" fmla="*/ 61 w 84"/>
                <a:gd name="T23" fmla="*/ 41 h 82"/>
                <a:gd name="T24" fmla="*/ 56 w 84"/>
                <a:gd name="T25" fmla="*/ 26 h 82"/>
                <a:gd name="T26" fmla="*/ 42 w 84"/>
                <a:gd name="T27" fmla="*/ 20 h 82"/>
                <a:gd name="T28" fmla="*/ 28 w 84"/>
                <a:gd name="T29" fmla="*/ 26 h 82"/>
                <a:gd name="T30" fmla="*/ 23 w 84"/>
                <a:gd name="T31" fmla="*/ 41 h 82"/>
                <a:gd name="T32" fmla="*/ 28 w 84"/>
                <a:gd name="T33" fmla="*/ 56 h 82"/>
                <a:gd name="T34" fmla="*/ 42 w 84"/>
                <a:gd name="T35" fmla="*/ 62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4" h="82">
                  <a:moveTo>
                    <a:pt x="42" y="0"/>
                  </a:moveTo>
                  <a:cubicBezTo>
                    <a:pt x="54" y="0"/>
                    <a:pt x="64" y="4"/>
                    <a:pt x="72" y="11"/>
                  </a:cubicBezTo>
                  <a:cubicBezTo>
                    <a:pt x="80" y="19"/>
                    <a:pt x="84" y="29"/>
                    <a:pt x="84" y="41"/>
                  </a:cubicBezTo>
                  <a:cubicBezTo>
                    <a:pt x="84" y="53"/>
                    <a:pt x="80" y="62"/>
                    <a:pt x="72" y="70"/>
                  </a:cubicBezTo>
                  <a:cubicBezTo>
                    <a:pt x="64" y="78"/>
                    <a:pt x="54" y="82"/>
                    <a:pt x="42" y="82"/>
                  </a:cubicBezTo>
                  <a:cubicBezTo>
                    <a:pt x="30" y="82"/>
                    <a:pt x="20" y="78"/>
                    <a:pt x="12" y="70"/>
                  </a:cubicBezTo>
                  <a:cubicBezTo>
                    <a:pt x="4" y="62"/>
                    <a:pt x="0" y="53"/>
                    <a:pt x="0" y="41"/>
                  </a:cubicBezTo>
                  <a:cubicBezTo>
                    <a:pt x="0" y="29"/>
                    <a:pt x="4" y="19"/>
                    <a:pt x="12" y="11"/>
                  </a:cubicBezTo>
                  <a:cubicBezTo>
                    <a:pt x="20" y="4"/>
                    <a:pt x="30" y="0"/>
                    <a:pt x="42" y="0"/>
                  </a:cubicBezTo>
                  <a:close/>
                  <a:moveTo>
                    <a:pt x="42" y="62"/>
                  </a:moveTo>
                  <a:cubicBezTo>
                    <a:pt x="48" y="62"/>
                    <a:pt x="52" y="60"/>
                    <a:pt x="56" y="56"/>
                  </a:cubicBezTo>
                  <a:cubicBezTo>
                    <a:pt x="60" y="52"/>
                    <a:pt x="61" y="47"/>
                    <a:pt x="61" y="41"/>
                  </a:cubicBezTo>
                  <a:cubicBezTo>
                    <a:pt x="61" y="35"/>
                    <a:pt x="60" y="30"/>
                    <a:pt x="56" y="26"/>
                  </a:cubicBezTo>
                  <a:cubicBezTo>
                    <a:pt x="53" y="22"/>
                    <a:pt x="48" y="20"/>
                    <a:pt x="42" y="20"/>
                  </a:cubicBezTo>
                  <a:cubicBezTo>
                    <a:pt x="36" y="20"/>
                    <a:pt x="32" y="22"/>
                    <a:pt x="28" y="26"/>
                  </a:cubicBezTo>
                  <a:cubicBezTo>
                    <a:pt x="24" y="30"/>
                    <a:pt x="23" y="35"/>
                    <a:pt x="23" y="41"/>
                  </a:cubicBezTo>
                  <a:cubicBezTo>
                    <a:pt x="23" y="47"/>
                    <a:pt x="24" y="52"/>
                    <a:pt x="28" y="56"/>
                  </a:cubicBezTo>
                  <a:cubicBezTo>
                    <a:pt x="32" y="60"/>
                    <a:pt x="36" y="62"/>
                    <a:pt x="42" y="62"/>
                  </a:cubicBez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46" name="Freeform 42">
              <a:extLst>
                <a:ext uri="{FF2B5EF4-FFF2-40B4-BE49-F238E27FC236}">
                  <a16:creationId xmlns:a16="http://schemas.microsoft.com/office/drawing/2014/main" id="{C0660D2E-09C5-4C8B-9A12-705C1AF42AEC}"/>
                </a:ext>
              </a:extLst>
            </p:cNvPr>
            <p:cNvSpPr>
              <a:spLocks/>
            </p:cNvSpPr>
            <p:nvPr/>
          </p:nvSpPr>
          <p:spPr bwMode="auto">
            <a:xfrm>
              <a:off x="4130" y="2343"/>
              <a:ext cx="96" cy="108"/>
            </a:xfrm>
            <a:custGeom>
              <a:avLst/>
              <a:gdLst>
                <a:gd name="T0" fmla="*/ 96 w 96"/>
                <a:gd name="T1" fmla="*/ 18 h 108"/>
                <a:gd name="T2" fmla="*/ 45 w 96"/>
                <a:gd name="T3" fmla="*/ 82 h 108"/>
                <a:gd name="T4" fmla="*/ 96 w 96"/>
                <a:gd name="T5" fmla="*/ 82 h 108"/>
                <a:gd name="T6" fmla="*/ 96 w 96"/>
                <a:gd name="T7" fmla="*/ 108 h 108"/>
                <a:gd name="T8" fmla="*/ 0 w 96"/>
                <a:gd name="T9" fmla="*/ 108 h 108"/>
                <a:gd name="T10" fmla="*/ 0 w 96"/>
                <a:gd name="T11" fmla="*/ 93 h 108"/>
                <a:gd name="T12" fmla="*/ 53 w 96"/>
                <a:gd name="T13" fmla="*/ 26 h 108"/>
                <a:gd name="T14" fmla="*/ 1 w 96"/>
                <a:gd name="T15" fmla="*/ 26 h 108"/>
                <a:gd name="T16" fmla="*/ 1 w 96"/>
                <a:gd name="T17" fmla="*/ 0 h 108"/>
                <a:gd name="T18" fmla="*/ 96 w 96"/>
                <a:gd name="T19" fmla="*/ 0 h 108"/>
                <a:gd name="T20" fmla="*/ 96 w 96"/>
                <a:gd name="T21" fmla="*/ 18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96" h="108">
                  <a:moveTo>
                    <a:pt x="96" y="18"/>
                  </a:moveTo>
                  <a:lnTo>
                    <a:pt x="45" y="82"/>
                  </a:lnTo>
                  <a:lnTo>
                    <a:pt x="96" y="82"/>
                  </a:lnTo>
                  <a:lnTo>
                    <a:pt x="96" y="108"/>
                  </a:lnTo>
                  <a:lnTo>
                    <a:pt x="0" y="108"/>
                  </a:lnTo>
                  <a:lnTo>
                    <a:pt x="0" y="93"/>
                  </a:lnTo>
                  <a:lnTo>
                    <a:pt x="53" y="26"/>
                  </a:lnTo>
                  <a:lnTo>
                    <a:pt x="1" y="26"/>
                  </a:lnTo>
                  <a:lnTo>
                    <a:pt x="1" y="0"/>
                  </a:lnTo>
                  <a:lnTo>
                    <a:pt x="96" y="0"/>
                  </a:lnTo>
                  <a:lnTo>
                    <a:pt x="96" y="18"/>
                  </a:ln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47" name="Freeform 43">
              <a:extLst>
                <a:ext uri="{FF2B5EF4-FFF2-40B4-BE49-F238E27FC236}">
                  <a16:creationId xmlns:a16="http://schemas.microsoft.com/office/drawing/2014/main" id="{52068CAC-8712-4020-A9C6-707986880A97}"/>
                </a:ext>
              </a:extLst>
            </p:cNvPr>
            <p:cNvSpPr>
              <a:spLocks/>
            </p:cNvSpPr>
            <p:nvPr/>
          </p:nvSpPr>
          <p:spPr bwMode="auto">
            <a:xfrm>
              <a:off x="4235" y="2343"/>
              <a:ext cx="171" cy="108"/>
            </a:xfrm>
            <a:custGeom>
              <a:avLst/>
              <a:gdLst>
                <a:gd name="T0" fmla="*/ 171 w 171"/>
                <a:gd name="T1" fmla="*/ 0 h 108"/>
                <a:gd name="T2" fmla="*/ 133 w 171"/>
                <a:gd name="T3" fmla="*/ 108 h 108"/>
                <a:gd name="T4" fmla="*/ 105 w 171"/>
                <a:gd name="T5" fmla="*/ 108 h 108"/>
                <a:gd name="T6" fmla="*/ 85 w 171"/>
                <a:gd name="T7" fmla="*/ 49 h 108"/>
                <a:gd name="T8" fmla="*/ 66 w 171"/>
                <a:gd name="T9" fmla="*/ 108 h 108"/>
                <a:gd name="T10" fmla="*/ 39 w 171"/>
                <a:gd name="T11" fmla="*/ 108 h 108"/>
                <a:gd name="T12" fmla="*/ 0 w 171"/>
                <a:gd name="T13" fmla="*/ 0 h 108"/>
                <a:gd name="T14" fmla="*/ 34 w 171"/>
                <a:gd name="T15" fmla="*/ 0 h 108"/>
                <a:gd name="T16" fmla="*/ 53 w 171"/>
                <a:gd name="T17" fmla="*/ 60 h 108"/>
                <a:gd name="T18" fmla="*/ 73 w 171"/>
                <a:gd name="T19" fmla="*/ 0 h 108"/>
                <a:gd name="T20" fmla="*/ 99 w 171"/>
                <a:gd name="T21" fmla="*/ 0 h 108"/>
                <a:gd name="T22" fmla="*/ 118 w 171"/>
                <a:gd name="T23" fmla="*/ 60 h 108"/>
                <a:gd name="T24" fmla="*/ 138 w 171"/>
                <a:gd name="T25" fmla="*/ 0 h 108"/>
                <a:gd name="T26" fmla="*/ 171 w 171"/>
                <a:gd name="T27" fmla="*/ 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71" h="108">
                  <a:moveTo>
                    <a:pt x="171" y="0"/>
                  </a:moveTo>
                  <a:lnTo>
                    <a:pt x="133" y="108"/>
                  </a:lnTo>
                  <a:lnTo>
                    <a:pt x="105" y="108"/>
                  </a:lnTo>
                  <a:lnTo>
                    <a:pt x="85" y="49"/>
                  </a:lnTo>
                  <a:lnTo>
                    <a:pt x="66" y="108"/>
                  </a:lnTo>
                  <a:lnTo>
                    <a:pt x="39" y="108"/>
                  </a:lnTo>
                  <a:lnTo>
                    <a:pt x="0" y="0"/>
                  </a:lnTo>
                  <a:lnTo>
                    <a:pt x="34" y="0"/>
                  </a:lnTo>
                  <a:lnTo>
                    <a:pt x="53" y="60"/>
                  </a:lnTo>
                  <a:lnTo>
                    <a:pt x="73" y="0"/>
                  </a:lnTo>
                  <a:lnTo>
                    <a:pt x="99" y="0"/>
                  </a:lnTo>
                  <a:lnTo>
                    <a:pt x="118" y="60"/>
                  </a:lnTo>
                  <a:lnTo>
                    <a:pt x="138" y="0"/>
                  </a:lnTo>
                  <a:lnTo>
                    <a:pt x="171" y="0"/>
                  </a:ln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48" name="Freeform 44">
              <a:extLst>
                <a:ext uri="{FF2B5EF4-FFF2-40B4-BE49-F238E27FC236}">
                  <a16:creationId xmlns:a16="http://schemas.microsoft.com/office/drawing/2014/main" id="{AB3CD72E-3F71-4996-BBED-C5F89EAA6708}"/>
                </a:ext>
              </a:extLst>
            </p:cNvPr>
            <p:cNvSpPr>
              <a:spLocks noEditPoints="1"/>
            </p:cNvSpPr>
            <p:nvPr/>
          </p:nvSpPr>
          <p:spPr bwMode="auto">
            <a:xfrm>
              <a:off x="4408" y="2341"/>
              <a:ext cx="115" cy="112"/>
            </a:xfrm>
            <a:custGeom>
              <a:avLst/>
              <a:gdLst>
                <a:gd name="T0" fmla="*/ 42 w 84"/>
                <a:gd name="T1" fmla="*/ 0 h 82"/>
                <a:gd name="T2" fmla="*/ 72 w 84"/>
                <a:gd name="T3" fmla="*/ 11 h 82"/>
                <a:gd name="T4" fmla="*/ 84 w 84"/>
                <a:gd name="T5" fmla="*/ 41 h 82"/>
                <a:gd name="T6" fmla="*/ 72 w 84"/>
                <a:gd name="T7" fmla="*/ 70 h 82"/>
                <a:gd name="T8" fmla="*/ 42 w 84"/>
                <a:gd name="T9" fmla="*/ 82 h 82"/>
                <a:gd name="T10" fmla="*/ 12 w 84"/>
                <a:gd name="T11" fmla="*/ 70 h 82"/>
                <a:gd name="T12" fmla="*/ 0 w 84"/>
                <a:gd name="T13" fmla="*/ 41 h 82"/>
                <a:gd name="T14" fmla="*/ 12 w 84"/>
                <a:gd name="T15" fmla="*/ 11 h 82"/>
                <a:gd name="T16" fmla="*/ 42 w 84"/>
                <a:gd name="T17" fmla="*/ 0 h 82"/>
                <a:gd name="T18" fmla="*/ 42 w 84"/>
                <a:gd name="T19" fmla="*/ 62 h 82"/>
                <a:gd name="T20" fmla="*/ 56 w 84"/>
                <a:gd name="T21" fmla="*/ 56 h 82"/>
                <a:gd name="T22" fmla="*/ 61 w 84"/>
                <a:gd name="T23" fmla="*/ 41 h 82"/>
                <a:gd name="T24" fmla="*/ 56 w 84"/>
                <a:gd name="T25" fmla="*/ 26 h 82"/>
                <a:gd name="T26" fmla="*/ 42 w 84"/>
                <a:gd name="T27" fmla="*/ 20 h 82"/>
                <a:gd name="T28" fmla="*/ 28 w 84"/>
                <a:gd name="T29" fmla="*/ 26 h 82"/>
                <a:gd name="T30" fmla="*/ 22 w 84"/>
                <a:gd name="T31" fmla="*/ 41 h 82"/>
                <a:gd name="T32" fmla="*/ 28 w 84"/>
                <a:gd name="T33" fmla="*/ 56 h 82"/>
                <a:gd name="T34" fmla="*/ 42 w 84"/>
                <a:gd name="T35" fmla="*/ 62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84" h="82">
                  <a:moveTo>
                    <a:pt x="42" y="0"/>
                  </a:moveTo>
                  <a:cubicBezTo>
                    <a:pt x="54" y="0"/>
                    <a:pt x="64" y="4"/>
                    <a:pt x="72" y="11"/>
                  </a:cubicBezTo>
                  <a:cubicBezTo>
                    <a:pt x="80" y="19"/>
                    <a:pt x="84" y="29"/>
                    <a:pt x="84" y="41"/>
                  </a:cubicBezTo>
                  <a:cubicBezTo>
                    <a:pt x="84" y="53"/>
                    <a:pt x="80" y="62"/>
                    <a:pt x="72" y="70"/>
                  </a:cubicBezTo>
                  <a:cubicBezTo>
                    <a:pt x="64" y="78"/>
                    <a:pt x="54" y="82"/>
                    <a:pt x="42" y="82"/>
                  </a:cubicBezTo>
                  <a:cubicBezTo>
                    <a:pt x="30" y="82"/>
                    <a:pt x="20" y="78"/>
                    <a:pt x="12" y="70"/>
                  </a:cubicBezTo>
                  <a:cubicBezTo>
                    <a:pt x="4" y="62"/>
                    <a:pt x="0" y="53"/>
                    <a:pt x="0" y="41"/>
                  </a:cubicBezTo>
                  <a:cubicBezTo>
                    <a:pt x="0" y="29"/>
                    <a:pt x="4" y="19"/>
                    <a:pt x="12" y="11"/>
                  </a:cubicBezTo>
                  <a:cubicBezTo>
                    <a:pt x="20" y="4"/>
                    <a:pt x="30" y="0"/>
                    <a:pt x="42" y="0"/>
                  </a:cubicBezTo>
                  <a:close/>
                  <a:moveTo>
                    <a:pt x="42" y="62"/>
                  </a:moveTo>
                  <a:cubicBezTo>
                    <a:pt x="48" y="62"/>
                    <a:pt x="52" y="60"/>
                    <a:pt x="56" y="56"/>
                  </a:cubicBezTo>
                  <a:cubicBezTo>
                    <a:pt x="59" y="52"/>
                    <a:pt x="61" y="47"/>
                    <a:pt x="61" y="41"/>
                  </a:cubicBezTo>
                  <a:cubicBezTo>
                    <a:pt x="61" y="35"/>
                    <a:pt x="59" y="30"/>
                    <a:pt x="56" y="26"/>
                  </a:cubicBezTo>
                  <a:cubicBezTo>
                    <a:pt x="52" y="22"/>
                    <a:pt x="48" y="20"/>
                    <a:pt x="42" y="20"/>
                  </a:cubicBezTo>
                  <a:cubicBezTo>
                    <a:pt x="36" y="20"/>
                    <a:pt x="31" y="22"/>
                    <a:pt x="28" y="26"/>
                  </a:cubicBezTo>
                  <a:cubicBezTo>
                    <a:pt x="24" y="30"/>
                    <a:pt x="22" y="35"/>
                    <a:pt x="22" y="41"/>
                  </a:cubicBezTo>
                  <a:cubicBezTo>
                    <a:pt x="22" y="47"/>
                    <a:pt x="24" y="52"/>
                    <a:pt x="28" y="56"/>
                  </a:cubicBezTo>
                  <a:cubicBezTo>
                    <a:pt x="31" y="60"/>
                    <a:pt x="36" y="62"/>
                    <a:pt x="42" y="62"/>
                  </a:cubicBez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49" name="Freeform 45">
              <a:extLst>
                <a:ext uri="{FF2B5EF4-FFF2-40B4-BE49-F238E27FC236}">
                  <a16:creationId xmlns:a16="http://schemas.microsoft.com/office/drawing/2014/main" id="{04F9FDC9-2A71-45B6-815C-F990B22602DA}"/>
                </a:ext>
              </a:extLst>
            </p:cNvPr>
            <p:cNvSpPr>
              <a:spLocks noEditPoints="1"/>
            </p:cNvSpPr>
            <p:nvPr/>
          </p:nvSpPr>
          <p:spPr bwMode="auto">
            <a:xfrm>
              <a:off x="4521" y="2287"/>
              <a:ext cx="54" cy="206"/>
            </a:xfrm>
            <a:custGeom>
              <a:avLst/>
              <a:gdLst>
                <a:gd name="T0" fmla="*/ 38 w 40"/>
                <a:gd name="T1" fmla="*/ 41 h 151"/>
                <a:gd name="T2" fmla="*/ 38 w 40"/>
                <a:gd name="T3" fmla="*/ 114 h 151"/>
                <a:gd name="T4" fmla="*/ 30 w 40"/>
                <a:gd name="T5" fmla="*/ 142 h 151"/>
                <a:gd name="T6" fmla="*/ 1 w 40"/>
                <a:gd name="T7" fmla="*/ 151 h 151"/>
                <a:gd name="T8" fmla="*/ 0 w 40"/>
                <a:gd name="T9" fmla="*/ 132 h 151"/>
                <a:gd name="T10" fmla="*/ 12 w 40"/>
                <a:gd name="T11" fmla="*/ 128 h 151"/>
                <a:gd name="T12" fmla="*/ 15 w 40"/>
                <a:gd name="T13" fmla="*/ 117 h 151"/>
                <a:gd name="T14" fmla="*/ 15 w 40"/>
                <a:gd name="T15" fmla="*/ 41 h 151"/>
                <a:gd name="T16" fmla="*/ 38 w 40"/>
                <a:gd name="T17" fmla="*/ 41 h 151"/>
                <a:gd name="T18" fmla="*/ 13 w 40"/>
                <a:gd name="T19" fmla="*/ 14 h 151"/>
                <a:gd name="T20" fmla="*/ 17 w 40"/>
                <a:gd name="T21" fmla="*/ 4 h 151"/>
                <a:gd name="T22" fmla="*/ 26 w 40"/>
                <a:gd name="T23" fmla="*/ 0 h 151"/>
                <a:gd name="T24" fmla="*/ 36 w 40"/>
                <a:gd name="T25" fmla="*/ 4 h 151"/>
                <a:gd name="T26" fmla="*/ 40 w 40"/>
                <a:gd name="T27" fmla="*/ 14 h 151"/>
                <a:gd name="T28" fmla="*/ 36 w 40"/>
                <a:gd name="T29" fmla="*/ 23 h 151"/>
                <a:gd name="T30" fmla="*/ 26 w 40"/>
                <a:gd name="T31" fmla="*/ 27 h 151"/>
                <a:gd name="T32" fmla="*/ 17 w 40"/>
                <a:gd name="T33" fmla="*/ 23 h 151"/>
                <a:gd name="T34" fmla="*/ 13 w 40"/>
                <a:gd name="T35" fmla="*/ 14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0" h="151">
                  <a:moveTo>
                    <a:pt x="38" y="41"/>
                  </a:moveTo>
                  <a:cubicBezTo>
                    <a:pt x="38" y="114"/>
                    <a:pt x="38" y="114"/>
                    <a:pt x="38" y="114"/>
                  </a:cubicBezTo>
                  <a:cubicBezTo>
                    <a:pt x="38" y="126"/>
                    <a:pt x="35" y="136"/>
                    <a:pt x="30" y="142"/>
                  </a:cubicBezTo>
                  <a:cubicBezTo>
                    <a:pt x="25" y="148"/>
                    <a:pt x="15" y="151"/>
                    <a:pt x="1" y="151"/>
                  </a:cubicBezTo>
                  <a:cubicBezTo>
                    <a:pt x="0" y="132"/>
                    <a:pt x="0" y="132"/>
                    <a:pt x="0" y="132"/>
                  </a:cubicBezTo>
                  <a:cubicBezTo>
                    <a:pt x="6" y="131"/>
                    <a:pt x="10" y="130"/>
                    <a:pt x="12" y="128"/>
                  </a:cubicBezTo>
                  <a:cubicBezTo>
                    <a:pt x="14" y="126"/>
                    <a:pt x="15" y="122"/>
                    <a:pt x="15" y="117"/>
                  </a:cubicBezTo>
                  <a:cubicBezTo>
                    <a:pt x="15" y="41"/>
                    <a:pt x="15" y="41"/>
                    <a:pt x="15" y="41"/>
                  </a:cubicBezTo>
                  <a:lnTo>
                    <a:pt x="38" y="41"/>
                  </a:lnTo>
                  <a:close/>
                  <a:moveTo>
                    <a:pt x="13" y="14"/>
                  </a:moveTo>
                  <a:cubicBezTo>
                    <a:pt x="13" y="10"/>
                    <a:pt x="14" y="7"/>
                    <a:pt x="17" y="4"/>
                  </a:cubicBezTo>
                  <a:cubicBezTo>
                    <a:pt x="19" y="2"/>
                    <a:pt x="22" y="0"/>
                    <a:pt x="26" y="0"/>
                  </a:cubicBezTo>
                  <a:cubicBezTo>
                    <a:pt x="30" y="0"/>
                    <a:pt x="33" y="2"/>
                    <a:pt x="36" y="4"/>
                  </a:cubicBezTo>
                  <a:cubicBezTo>
                    <a:pt x="39" y="7"/>
                    <a:pt x="40" y="10"/>
                    <a:pt x="40" y="14"/>
                  </a:cubicBezTo>
                  <a:cubicBezTo>
                    <a:pt x="40" y="18"/>
                    <a:pt x="39" y="21"/>
                    <a:pt x="36" y="23"/>
                  </a:cubicBezTo>
                  <a:cubicBezTo>
                    <a:pt x="33" y="26"/>
                    <a:pt x="30" y="27"/>
                    <a:pt x="26" y="27"/>
                  </a:cubicBezTo>
                  <a:cubicBezTo>
                    <a:pt x="22" y="27"/>
                    <a:pt x="19" y="26"/>
                    <a:pt x="17" y="23"/>
                  </a:cubicBezTo>
                  <a:cubicBezTo>
                    <a:pt x="14" y="21"/>
                    <a:pt x="13" y="18"/>
                    <a:pt x="13" y="14"/>
                  </a:cubicBez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50" name="Freeform 46">
              <a:extLst>
                <a:ext uri="{FF2B5EF4-FFF2-40B4-BE49-F238E27FC236}">
                  <a16:creationId xmlns:a16="http://schemas.microsoft.com/office/drawing/2014/main" id="{62BAC8B2-38A1-4B14-8898-965014F1215D}"/>
                </a:ext>
              </a:extLst>
            </p:cNvPr>
            <p:cNvSpPr>
              <a:spLocks/>
            </p:cNvSpPr>
            <p:nvPr/>
          </p:nvSpPr>
          <p:spPr bwMode="auto">
            <a:xfrm>
              <a:off x="4597" y="2343"/>
              <a:ext cx="108" cy="110"/>
            </a:xfrm>
            <a:custGeom>
              <a:avLst/>
              <a:gdLst>
                <a:gd name="T0" fmla="*/ 79 w 79"/>
                <a:gd name="T1" fmla="*/ 0 h 81"/>
                <a:gd name="T2" fmla="*/ 79 w 79"/>
                <a:gd name="T3" fmla="*/ 79 h 81"/>
                <a:gd name="T4" fmla="*/ 56 w 79"/>
                <a:gd name="T5" fmla="*/ 79 h 81"/>
                <a:gd name="T6" fmla="*/ 56 w 79"/>
                <a:gd name="T7" fmla="*/ 73 h 81"/>
                <a:gd name="T8" fmla="*/ 34 w 79"/>
                <a:gd name="T9" fmla="*/ 81 h 81"/>
                <a:gd name="T10" fmla="*/ 9 w 79"/>
                <a:gd name="T11" fmla="*/ 71 h 81"/>
                <a:gd name="T12" fmla="*/ 0 w 79"/>
                <a:gd name="T13" fmla="*/ 44 h 81"/>
                <a:gd name="T14" fmla="*/ 0 w 79"/>
                <a:gd name="T15" fmla="*/ 0 h 81"/>
                <a:gd name="T16" fmla="*/ 22 w 79"/>
                <a:gd name="T17" fmla="*/ 0 h 81"/>
                <a:gd name="T18" fmla="*/ 22 w 79"/>
                <a:gd name="T19" fmla="*/ 41 h 81"/>
                <a:gd name="T20" fmla="*/ 27 w 79"/>
                <a:gd name="T21" fmla="*/ 56 h 81"/>
                <a:gd name="T22" fmla="*/ 39 w 79"/>
                <a:gd name="T23" fmla="*/ 61 h 81"/>
                <a:gd name="T24" fmla="*/ 56 w 79"/>
                <a:gd name="T25" fmla="*/ 51 h 81"/>
                <a:gd name="T26" fmla="*/ 56 w 79"/>
                <a:gd name="T27" fmla="*/ 0 h 81"/>
                <a:gd name="T28" fmla="*/ 79 w 79"/>
                <a:gd name="T29" fmla="*/ 0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9" h="81">
                  <a:moveTo>
                    <a:pt x="79" y="0"/>
                  </a:moveTo>
                  <a:cubicBezTo>
                    <a:pt x="79" y="79"/>
                    <a:pt x="79" y="79"/>
                    <a:pt x="79" y="79"/>
                  </a:cubicBezTo>
                  <a:cubicBezTo>
                    <a:pt x="56" y="79"/>
                    <a:pt x="56" y="79"/>
                    <a:pt x="56" y="79"/>
                  </a:cubicBezTo>
                  <a:cubicBezTo>
                    <a:pt x="56" y="73"/>
                    <a:pt x="56" y="73"/>
                    <a:pt x="56" y="73"/>
                  </a:cubicBezTo>
                  <a:cubicBezTo>
                    <a:pt x="50" y="78"/>
                    <a:pt x="42" y="81"/>
                    <a:pt x="34" y="81"/>
                  </a:cubicBezTo>
                  <a:cubicBezTo>
                    <a:pt x="24" y="81"/>
                    <a:pt x="15" y="78"/>
                    <a:pt x="9" y="71"/>
                  </a:cubicBezTo>
                  <a:cubicBezTo>
                    <a:pt x="3" y="64"/>
                    <a:pt x="0" y="55"/>
                    <a:pt x="0" y="44"/>
                  </a:cubicBezTo>
                  <a:cubicBezTo>
                    <a:pt x="0" y="0"/>
                    <a:pt x="0" y="0"/>
                    <a:pt x="0" y="0"/>
                  </a:cubicBezTo>
                  <a:cubicBezTo>
                    <a:pt x="22" y="0"/>
                    <a:pt x="22" y="0"/>
                    <a:pt x="22" y="0"/>
                  </a:cubicBezTo>
                  <a:cubicBezTo>
                    <a:pt x="22" y="41"/>
                    <a:pt x="22" y="41"/>
                    <a:pt x="22" y="41"/>
                  </a:cubicBezTo>
                  <a:cubicBezTo>
                    <a:pt x="22" y="48"/>
                    <a:pt x="24" y="52"/>
                    <a:pt x="27" y="56"/>
                  </a:cubicBezTo>
                  <a:cubicBezTo>
                    <a:pt x="30" y="59"/>
                    <a:pt x="34" y="61"/>
                    <a:pt x="39" y="61"/>
                  </a:cubicBezTo>
                  <a:cubicBezTo>
                    <a:pt x="45" y="61"/>
                    <a:pt x="51" y="57"/>
                    <a:pt x="56" y="51"/>
                  </a:cubicBezTo>
                  <a:cubicBezTo>
                    <a:pt x="56" y="0"/>
                    <a:pt x="56" y="0"/>
                    <a:pt x="56" y="0"/>
                  </a:cubicBezTo>
                  <a:lnTo>
                    <a:pt x="79" y="0"/>
                  </a:ln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51" name="Freeform 47">
              <a:extLst>
                <a:ext uri="{FF2B5EF4-FFF2-40B4-BE49-F238E27FC236}">
                  <a16:creationId xmlns:a16="http://schemas.microsoft.com/office/drawing/2014/main" id="{42B29C77-DA46-47F8-AC78-91EAAE1A5B88}"/>
                </a:ext>
              </a:extLst>
            </p:cNvPr>
            <p:cNvSpPr>
              <a:spLocks/>
            </p:cNvSpPr>
            <p:nvPr/>
          </p:nvSpPr>
          <p:spPr bwMode="auto">
            <a:xfrm>
              <a:off x="3350" y="2299"/>
              <a:ext cx="250" cy="213"/>
            </a:xfrm>
            <a:custGeom>
              <a:avLst/>
              <a:gdLst>
                <a:gd name="T0" fmla="*/ 250 w 250"/>
                <a:gd name="T1" fmla="*/ 0 h 213"/>
                <a:gd name="T2" fmla="*/ 250 w 250"/>
                <a:gd name="T3" fmla="*/ 97 h 213"/>
                <a:gd name="T4" fmla="*/ 0 w 250"/>
                <a:gd name="T5" fmla="*/ 213 h 213"/>
                <a:gd name="T6" fmla="*/ 0 w 250"/>
                <a:gd name="T7" fmla="*/ 116 h 213"/>
                <a:gd name="T8" fmla="*/ 250 w 250"/>
                <a:gd name="T9" fmla="*/ 0 h 213"/>
              </a:gdLst>
              <a:ahLst/>
              <a:cxnLst>
                <a:cxn ang="0">
                  <a:pos x="T0" y="T1"/>
                </a:cxn>
                <a:cxn ang="0">
                  <a:pos x="T2" y="T3"/>
                </a:cxn>
                <a:cxn ang="0">
                  <a:pos x="T4" y="T5"/>
                </a:cxn>
                <a:cxn ang="0">
                  <a:pos x="T6" y="T7"/>
                </a:cxn>
                <a:cxn ang="0">
                  <a:pos x="T8" y="T9"/>
                </a:cxn>
              </a:cxnLst>
              <a:rect l="0" t="0" r="r" b="b"/>
              <a:pathLst>
                <a:path w="250" h="213">
                  <a:moveTo>
                    <a:pt x="250" y="0"/>
                  </a:moveTo>
                  <a:lnTo>
                    <a:pt x="250" y="97"/>
                  </a:lnTo>
                  <a:lnTo>
                    <a:pt x="0" y="213"/>
                  </a:lnTo>
                  <a:lnTo>
                    <a:pt x="0" y="116"/>
                  </a:lnTo>
                  <a:lnTo>
                    <a:pt x="250" y="0"/>
                  </a:ln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52" name="Freeform 48">
              <a:extLst>
                <a:ext uri="{FF2B5EF4-FFF2-40B4-BE49-F238E27FC236}">
                  <a16:creationId xmlns:a16="http://schemas.microsoft.com/office/drawing/2014/main" id="{7456E391-0444-4741-A610-4898D9A6EB65}"/>
                </a:ext>
              </a:extLst>
            </p:cNvPr>
            <p:cNvSpPr>
              <a:spLocks/>
            </p:cNvSpPr>
            <p:nvPr/>
          </p:nvSpPr>
          <p:spPr bwMode="auto">
            <a:xfrm>
              <a:off x="3268" y="2125"/>
              <a:ext cx="332" cy="251"/>
            </a:xfrm>
            <a:custGeom>
              <a:avLst/>
              <a:gdLst>
                <a:gd name="T0" fmla="*/ 332 w 332"/>
                <a:gd name="T1" fmla="*/ 0 h 251"/>
                <a:gd name="T2" fmla="*/ 332 w 332"/>
                <a:gd name="T3" fmla="*/ 96 h 251"/>
                <a:gd name="T4" fmla="*/ 0 w 332"/>
                <a:gd name="T5" fmla="*/ 251 h 251"/>
                <a:gd name="T6" fmla="*/ 0 w 332"/>
                <a:gd name="T7" fmla="*/ 154 h 251"/>
                <a:gd name="T8" fmla="*/ 332 w 332"/>
                <a:gd name="T9" fmla="*/ 0 h 251"/>
              </a:gdLst>
              <a:ahLst/>
              <a:cxnLst>
                <a:cxn ang="0">
                  <a:pos x="T0" y="T1"/>
                </a:cxn>
                <a:cxn ang="0">
                  <a:pos x="T2" y="T3"/>
                </a:cxn>
                <a:cxn ang="0">
                  <a:pos x="T4" y="T5"/>
                </a:cxn>
                <a:cxn ang="0">
                  <a:pos x="T6" y="T7"/>
                </a:cxn>
                <a:cxn ang="0">
                  <a:pos x="T8" y="T9"/>
                </a:cxn>
              </a:cxnLst>
              <a:rect l="0" t="0" r="r" b="b"/>
              <a:pathLst>
                <a:path w="332" h="251">
                  <a:moveTo>
                    <a:pt x="332" y="0"/>
                  </a:moveTo>
                  <a:lnTo>
                    <a:pt x="332" y="96"/>
                  </a:lnTo>
                  <a:lnTo>
                    <a:pt x="0" y="251"/>
                  </a:lnTo>
                  <a:lnTo>
                    <a:pt x="0" y="154"/>
                  </a:lnTo>
                  <a:lnTo>
                    <a:pt x="332" y="0"/>
                  </a:ln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53" name="Freeform 49">
              <a:extLst>
                <a:ext uri="{FF2B5EF4-FFF2-40B4-BE49-F238E27FC236}">
                  <a16:creationId xmlns:a16="http://schemas.microsoft.com/office/drawing/2014/main" id="{56C4ED75-29AC-4FC7-A1D4-C6727DE9900D}"/>
                </a:ext>
              </a:extLst>
            </p:cNvPr>
            <p:cNvSpPr>
              <a:spLocks/>
            </p:cNvSpPr>
            <p:nvPr/>
          </p:nvSpPr>
          <p:spPr bwMode="auto">
            <a:xfrm>
              <a:off x="3185" y="1950"/>
              <a:ext cx="415" cy="290"/>
            </a:xfrm>
            <a:custGeom>
              <a:avLst/>
              <a:gdLst>
                <a:gd name="T0" fmla="*/ 415 w 415"/>
                <a:gd name="T1" fmla="*/ 0 h 290"/>
                <a:gd name="T2" fmla="*/ 415 w 415"/>
                <a:gd name="T3" fmla="*/ 97 h 290"/>
                <a:gd name="T4" fmla="*/ 0 w 415"/>
                <a:gd name="T5" fmla="*/ 290 h 290"/>
                <a:gd name="T6" fmla="*/ 0 w 415"/>
                <a:gd name="T7" fmla="*/ 194 h 290"/>
                <a:gd name="T8" fmla="*/ 415 w 415"/>
                <a:gd name="T9" fmla="*/ 0 h 290"/>
              </a:gdLst>
              <a:ahLst/>
              <a:cxnLst>
                <a:cxn ang="0">
                  <a:pos x="T0" y="T1"/>
                </a:cxn>
                <a:cxn ang="0">
                  <a:pos x="T2" y="T3"/>
                </a:cxn>
                <a:cxn ang="0">
                  <a:pos x="T4" y="T5"/>
                </a:cxn>
                <a:cxn ang="0">
                  <a:pos x="T6" y="T7"/>
                </a:cxn>
                <a:cxn ang="0">
                  <a:pos x="T8" y="T9"/>
                </a:cxn>
              </a:cxnLst>
              <a:rect l="0" t="0" r="r" b="b"/>
              <a:pathLst>
                <a:path w="415" h="290">
                  <a:moveTo>
                    <a:pt x="415" y="0"/>
                  </a:moveTo>
                  <a:lnTo>
                    <a:pt x="415" y="97"/>
                  </a:lnTo>
                  <a:lnTo>
                    <a:pt x="0" y="290"/>
                  </a:lnTo>
                  <a:lnTo>
                    <a:pt x="0" y="194"/>
                  </a:lnTo>
                  <a:lnTo>
                    <a:pt x="415" y="0"/>
                  </a:lnTo>
                  <a:close/>
                </a:path>
              </a:pathLst>
            </a:custGeom>
            <a:solidFill>
              <a:srgbClr val="1F1A4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sp>
          <p:nvSpPr>
            <p:cNvPr id="154" name="Freeform 50">
              <a:extLst>
                <a:ext uri="{FF2B5EF4-FFF2-40B4-BE49-F238E27FC236}">
                  <a16:creationId xmlns:a16="http://schemas.microsoft.com/office/drawing/2014/main" id="{6CC276AA-E344-48C1-8020-2F0281DD6C47}"/>
                </a:ext>
              </a:extLst>
            </p:cNvPr>
            <p:cNvSpPr>
              <a:spLocks/>
            </p:cNvSpPr>
            <p:nvPr/>
          </p:nvSpPr>
          <p:spPr bwMode="auto">
            <a:xfrm>
              <a:off x="2966" y="1809"/>
              <a:ext cx="436" cy="703"/>
            </a:xfrm>
            <a:custGeom>
              <a:avLst/>
              <a:gdLst>
                <a:gd name="T0" fmla="*/ 52 w 436"/>
                <a:gd name="T1" fmla="*/ 236 h 703"/>
                <a:gd name="T2" fmla="*/ 384 w 436"/>
                <a:gd name="T3" fmla="*/ 82 h 703"/>
                <a:gd name="T4" fmla="*/ 384 w 436"/>
                <a:gd name="T5" fmla="*/ 179 h 703"/>
                <a:gd name="T6" fmla="*/ 436 w 436"/>
                <a:gd name="T7" fmla="*/ 155 h 703"/>
                <a:gd name="T8" fmla="*/ 436 w 436"/>
                <a:gd name="T9" fmla="*/ 0 h 703"/>
                <a:gd name="T10" fmla="*/ 0 w 436"/>
                <a:gd name="T11" fmla="*/ 204 h 703"/>
                <a:gd name="T12" fmla="*/ 0 w 436"/>
                <a:gd name="T13" fmla="*/ 562 h 703"/>
                <a:gd name="T14" fmla="*/ 302 w 436"/>
                <a:gd name="T15" fmla="*/ 703 h 703"/>
                <a:gd name="T16" fmla="*/ 302 w 436"/>
                <a:gd name="T17" fmla="*/ 646 h 703"/>
                <a:gd name="T18" fmla="*/ 52 w 436"/>
                <a:gd name="T19" fmla="*/ 530 h 703"/>
                <a:gd name="T20" fmla="*/ 52 w 436"/>
                <a:gd name="T21" fmla="*/ 236 h 7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36" h="703">
                  <a:moveTo>
                    <a:pt x="52" y="236"/>
                  </a:moveTo>
                  <a:lnTo>
                    <a:pt x="384" y="82"/>
                  </a:lnTo>
                  <a:lnTo>
                    <a:pt x="384" y="179"/>
                  </a:lnTo>
                  <a:lnTo>
                    <a:pt x="436" y="155"/>
                  </a:lnTo>
                  <a:lnTo>
                    <a:pt x="436" y="0"/>
                  </a:lnTo>
                  <a:lnTo>
                    <a:pt x="0" y="204"/>
                  </a:lnTo>
                  <a:lnTo>
                    <a:pt x="0" y="562"/>
                  </a:lnTo>
                  <a:lnTo>
                    <a:pt x="302" y="703"/>
                  </a:lnTo>
                  <a:lnTo>
                    <a:pt x="302" y="646"/>
                  </a:lnTo>
                  <a:lnTo>
                    <a:pt x="52" y="530"/>
                  </a:lnTo>
                  <a:lnTo>
                    <a:pt x="52" y="236"/>
                  </a:lnTo>
                  <a:close/>
                </a:path>
              </a:pathLst>
            </a:custGeom>
            <a:solidFill>
              <a:srgbClr val="EF4653"/>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pl-PL"/>
            </a:p>
          </p:txBody>
        </p:sp>
      </p:grpSp>
      <p:sp>
        <p:nvSpPr>
          <p:cNvPr id="156" name="Symbol zastępczy tekstu 155">
            <a:extLst>
              <a:ext uri="{FF2B5EF4-FFF2-40B4-BE49-F238E27FC236}">
                <a16:creationId xmlns:a16="http://schemas.microsoft.com/office/drawing/2014/main" id="{DA4B7795-5A13-4F36-8F1D-8BEE8E293FEA}"/>
              </a:ext>
            </a:extLst>
          </p:cNvPr>
          <p:cNvSpPr>
            <a:spLocks noGrp="1"/>
          </p:cNvSpPr>
          <p:nvPr>
            <p:ph type="body" sz="quarter" idx="14" hasCustomPrompt="1"/>
          </p:nvPr>
        </p:nvSpPr>
        <p:spPr>
          <a:xfrm>
            <a:off x="1462613" y="1411323"/>
            <a:ext cx="2647950" cy="500525"/>
          </a:xfrm>
          <a:prstGeom prst="rect">
            <a:avLst/>
          </a:prstGeom>
        </p:spPr>
        <p:txBody>
          <a:bodyPr/>
          <a:lstStyle>
            <a:lvl1pPr marL="0" indent="0">
              <a:buNone/>
              <a:defRPr sz="1800">
                <a:solidFill>
                  <a:schemeClr val="tx2"/>
                </a:solidFill>
                <a:latin typeface="+mj-lt"/>
              </a:defRPr>
            </a:lvl1pPr>
          </a:lstStyle>
          <a:p>
            <a:pPr lvl="0"/>
            <a:r>
              <a:rPr lang="pl-PL" dirty="0"/>
              <a:t>Nazwa artykułu</a:t>
            </a:r>
          </a:p>
        </p:txBody>
      </p:sp>
      <p:sp>
        <p:nvSpPr>
          <p:cNvPr id="158" name="Symbol zastępczy tekstu 157">
            <a:extLst>
              <a:ext uri="{FF2B5EF4-FFF2-40B4-BE49-F238E27FC236}">
                <a16:creationId xmlns:a16="http://schemas.microsoft.com/office/drawing/2014/main" id="{5E357F99-EC22-41FD-8AE5-84BB1AAEFF6F}"/>
              </a:ext>
            </a:extLst>
          </p:cNvPr>
          <p:cNvSpPr>
            <a:spLocks noGrp="1"/>
          </p:cNvSpPr>
          <p:nvPr>
            <p:ph type="body" sz="quarter" idx="15" hasCustomPrompt="1"/>
          </p:nvPr>
        </p:nvSpPr>
        <p:spPr>
          <a:xfrm>
            <a:off x="1462612" y="1911848"/>
            <a:ext cx="3832806" cy="3794471"/>
          </a:xfrm>
          <a:prstGeom prst="rect">
            <a:avLst/>
          </a:prstGeom>
        </p:spPr>
        <p:txBody>
          <a:bodyPr/>
          <a:lstStyle>
            <a:lvl1pPr marL="0" indent="0">
              <a:buNone/>
              <a:defRPr sz="1350"/>
            </a:lvl1pPr>
          </a:lstStyle>
          <a:p>
            <a:pPr lvl="0"/>
            <a:r>
              <a:rPr lang="pl-PL" dirty="0"/>
              <a:t>Tekst</a:t>
            </a:r>
          </a:p>
        </p:txBody>
      </p:sp>
      <p:sp>
        <p:nvSpPr>
          <p:cNvPr id="3" name="pole tekstowe 2">
            <a:extLst>
              <a:ext uri="{FF2B5EF4-FFF2-40B4-BE49-F238E27FC236}">
                <a16:creationId xmlns:a16="http://schemas.microsoft.com/office/drawing/2014/main" id="{63A8ED17-0A31-4C24-BC9D-E15FDA3E172C}"/>
              </a:ext>
            </a:extLst>
          </p:cNvPr>
          <p:cNvSpPr txBox="1"/>
          <p:nvPr userDrawn="1"/>
        </p:nvSpPr>
        <p:spPr>
          <a:xfrm>
            <a:off x="451413" y="422002"/>
            <a:ext cx="1853264" cy="461665"/>
          </a:xfrm>
          <a:prstGeom prst="rect">
            <a:avLst/>
          </a:prstGeom>
          <a:noFill/>
        </p:spPr>
        <p:txBody>
          <a:bodyPr wrap="none" rtlCol="0">
            <a:spAutoFit/>
          </a:bodyPr>
          <a:lstStyle/>
          <a:p>
            <a:r>
              <a:rPr lang="pl-PL" sz="2400" kern="1200" dirty="0">
                <a:solidFill>
                  <a:schemeClr val="tx2"/>
                </a:solidFill>
                <a:latin typeface="+mj-lt"/>
                <a:ea typeface="+mn-ea"/>
                <a:cs typeface="+mn-cs"/>
              </a:rPr>
              <a:t>Ustawa p.z.p.</a:t>
            </a:r>
          </a:p>
        </p:txBody>
      </p:sp>
    </p:spTree>
    <p:extLst>
      <p:ext uri="{BB962C8B-B14F-4D97-AF65-F5344CB8AC3E}">
        <p14:creationId xmlns:p14="http://schemas.microsoft.com/office/powerpoint/2010/main" val="3307617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par>
                                <p:cTn id="8" presetID="2" presetClass="entr" presetSubtype="2" fill="hold" nodeType="withEffect">
                                  <p:stCondLst>
                                    <p:cond delay="0"/>
                                  </p:stCondLst>
                                  <p:childTnLst>
                                    <p:set>
                                      <p:cBhvr>
                                        <p:cTn id="9" dur="1" fill="hold">
                                          <p:stCondLst>
                                            <p:cond delay="0"/>
                                          </p:stCondLst>
                                        </p:cTn>
                                        <p:tgtEl>
                                          <p:spTgt spid="100"/>
                                        </p:tgtEl>
                                        <p:attrNameLst>
                                          <p:attrName>style.visibility</p:attrName>
                                        </p:attrNameLst>
                                      </p:cBhvr>
                                      <p:to>
                                        <p:strVal val="visible"/>
                                      </p:to>
                                    </p:set>
                                    <p:anim calcmode="lin" valueType="num">
                                      <p:cBhvr additive="base">
                                        <p:cTn id="10" dur="500" fill="hold"/>
                                        <p:tgtEl>
                                          <p:spTgt spid="100"/>
                                        </p:tgtEl>
                                        <p:attrNameLst>
                                          <p:attrName>ppt_x</p:attrName>
                                        </p:attrNameLst>
                                      </p:cBhvr>
                                      <p:tavLst>
                                        <p:tav tm="0">
                                          <p:val>
                                            <p:strVal val="1+#ppt_w/2"/>
                                          </p:val>
                                        </p:tav>
                                        <p:tav tm="100000">
                                          <p:val>
                                            <p:strVal val="#ppt_x"/>
                                          </p:val>
                                        </p:tav>
                                      </p:tavLst>
                                    </p:anim>
                                    <p:anim calcmode="lin" valueType="num">
                                      <p:cBhvr additive="base">
                                        <p:cTn id="11" dur="500" fill="hold"/>
                                        <p:tgtEl>
                                          <p:spTgt spid="100"/>
                                        </p:tgtEl>
                                        <p:attrNameLst>
                                          <p:attrName>ppt_y</p:attrName>
                                        </p:attrNameLst>
                                      </p:cBhvr>
                                      <p:tavLst>
                                        <p:tav tm="0">
                                          <p:val>
                                            <p:strVal val="#ppt_y"/>
                                          </p:val>
                                        </p:tav>
                                        <p:tav tm="100000">
                                          <p:val>
                                            <p:strVal val="#ppt_y"/>
                                          </p:val>
                                        </p:tav>
                                      </p:tavLst>
                                    </p:anim>
                                  </p:childTnLst>
                                </p:cTn>
                              </p:par>
                              <p:par>
                                <p:cTn id="12" presetID="2" presetClass="entr" presetSubtype="8" fill="hold" nodeType="withEffect">
                                  <p:stCondLst>
                                    <p:cond delay="0"/>
                                  </p:stCondLst>
                                  <p:childTnLst>
                                    <p:set>
                                      <p:cBhvr>
                                        <p:cTn id="13" dur="1" fill="hold">
                                          <p:stCondLst>
                                            <p:cond delay="0"/>
                                          </p:stCondLst>
                                        </p:cTn>
                                        <p:tgtEl>
                                          <p:spTgt spid="97"/>
                                        </p:tgtEl>
                                        <p:attrNameLst>
                                          <p:attrName>style.visibility</p:attrName>
                                        </p:attrNameLst>
                                      </p:cBhvr>
                                      <p:to>
                                        <p:strVal val="visible"/>
                                      </p:to>
                                    </p:set>
                                    <p:anim calcmode="lin" valueType="num">
                                      <p:cBhvr additive="base">
                                        <p:cTn id="14" dur="500" fill="hold"/>
                                        <p:tgtEl>
                                          <p:spTgt spid="97"/>
                                        </p:tgtEl>
                                        <p:attrNameLst>
                                          <p:attrName>ppt_x</p:attrName>
                                        </p:attrNameLst>
                                      </p:cBhvr>
                                      <p:tavLst>
                                        <p:tav tm="0">
                                          <p:val>
                                            <p:strVal val="0-#ppt_w/2"/>
                                          </p:val>
                                        </p:tav>
                                        <p:tav tm="100000">
                                          <p:val>
                                            <p:strVal val="#ppt_x"/>
                                          </p:val>
                                        </p:tav>
                                      </p:tavLst>
                                    </p:anim>
                                    <p:anim calcmode="lin" valueType="num">
                                      <p:cBhvr additive="base">
                                        <p:cTn id="15" dur="500" fill="hold"/>
                                        <p:tgtEl>
                                          <p:spTgt spid="97"/>
                                        </p:tgtEl>
                                        <p:attrNameLst>
                                          <p:attrName>ppt_y</p:attrName>
                                        </p:attrNameLst>
                                      </p:cBhvr>
                                      <p:tavLst>
                                        <p:tav tm="0">
                                          <p:val>
                                            <p:strVal val="#ppt_y"/>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93"/>
                                        </p:tgtEl>
                                        <p:attrNameLst>
                                          <p:attrName>style.visibility</p:attrName>
                                        </p:attrNameLst>
                                      </p:cBhvr>
                                      <p:to>
                                        <p:strVal val="visible"/>
                                      </p:to>
                                    </p:set>
                                    <p:animEffect transition="in" filter="fade">
                                      <p:cBhvr>
                                        <p:cTn id="18" dur="500"/>
                                        <p:tgtEl>
                                          <p:spTgt spid="93"/>
                                        </p:tgtEl>
                                      </p:cBhvr>
                                    </p:animEffect>
                                    <p:anim calcmode="lin" valueType="num">
                                      <p:cBhvr>
                                        <p:cTn id="19" dur="500" fill="hold"/>
                                        <p:tgtEl>
                                          <p:spTgt spid="93"/>
                                        </p:tgtEl>
                                        <p:attrNameLst>
                                          <p:attrName>ppt_x</p:attrName>
                                        </p:attrNameLst>
                                      </p:cBhvr>
                                      <p:tavLst>
                                        <p:tav tm="0">
                                          <p:val>
                                            <p:strVal val="#ppt_x"/>
                                          </p:val>
                                        </p:tav>
                                        <p:tav tm="100000">
                                          <p:val>
                                            <p:strVal val="#ppt_x"/>
                                          </p:val>
                                        </p:tav>
                                      </p:tavLst>
                                    </p:anim>
                                    <p:anim calcmode="lin" valueType="num">
                                      <p:cBhvr>
                                        <p:cTn id="20" dur="500" fill="hold"/>
                                        <p:tgtEl>
                                          <p:spTgt spid="93"/>
                                        </p:tgtEl>
                                        <p:attrNameLst>
                                          <p:attrName>ppt_y</p:attrName>
                                        </p:attrNameLst>
                                      </p:cBhvr>
                                      <p:tavLst>
                                        <p:tav tm="0">
                                          <p:val>
                                            <p:strVal val="#ppt_y+.1"/>
                                          </p:val>
                                        </p:tav>
                                        <p:tav tm="100000">
                                          <p:val>
                                            <p:strVal val="#ppt_y"/>
                                          </p:val>
                                        </p:tav>
                                      </p:tavLst>
                                    </p:anim>
                                  </p:childTnLst>
                                </p:cTn>
                              </p:par>
                              <p:par>
                                <p:cTn id="21" presetID="53" presetClass="entr" presetSubtype="16" fill="hold" grpId="0" nodeType="withEffect">
                                  <p:stCondLst>
                                    <p:cond delay="0"/>
                                  </p:stCondLst>
                                  <p:childTnLst>
                                    <p:set>
                                      <p:cBhvr>
                                        <p:cTn id="22" dur="1" fill="hold">
                                          <p:stCondLst>
                                            <p:cond delay="0"/>
                                          </p:stCondLst>
                                        </p:cTn>
                                        <p:tgtEl>
                                          <p:spTgt spid="156">
                                            <p:txEl>
                                              <p:pRg st="0" end="0"/>
                                            </p:txEl>
                                          </p:spTgt>
                                        </p:tgtEl>
                                        <p:attrNameLst>
                                          <p:attrName>style.visibility</p:attrName>
                                        </p:attrNameLst>
                                      </p:cBhvr>
                                      <p:to>
                                        <p:strVal val="visible"/>
                                      </p:to>
                                    </p:set>
                                    <p:anim calcmode="lin" valueType="num">
                                      <p:cBhvr>
                                        <p:cTn id="23" dur="500" fill="hold"/>
                                        <p:tgtEl>
                                          <p:spTgt spid="156">
                                            <p:txEl>
                                              <p:pRg st="0" end="0"/>
                                            </p:txEl>
                                          </p:spTgt>
                                        </p:tgtEl>
                                        <p:attrNameLst>
                                          <p:attrName>ppt_w</p:attrName>
                                        </p:attrNameLst>
                                      </p:cBhvr>
                                      <p:tavLst>
                                        <p:tav tm="0">
                                          <p:val>
                                            <p:fltVal val="0"/>
                                          </p:val>
                                        </p:tav>
                                        <p:tav tm="100000">
                                          <p:val>
                                            <p:strVal val="#ppt_w"/>
                                          </p:val>
                                        </p:tav>
                                      </p:tavLst>
                                    </p:anim>
                                    <p:anim calcmode="lin" valueType="num">
                                      <p:cBhvr>
                                        <p:cTn id="24" dur="500" fill="hold"/>
                                        <p:tgtEl>
                                          <p:spTgt spid="156">
                                            <p:txEl>
                                              <p:pRg st="0" end="0"/>
                                            </p:txEl>
                                          </p:spTgt>
                                        </p:tgtEl>
                                        <p:attrNameLst>
                                          <p:attrName>ppt_h</p:attrName>
                                        </p:attrNameLst>
                                      </p:cBhvr>
                                      <p:tavLst>
                                        <p:tav tm="0">
                                          <p:val>
                                            <p:fltVal val="0"/>
                                          </p:val>
                                        </p:tav>
                                        <p:tav tm="100000">
                                          <p:val>
                                            <p:strVal val="#ppt_h"/>
                                          </p:val>
                                        </p:tav>
                                      </p:tavLst>
                                    </p:anim>
                                    <p:animEffect transition="in" filter="fade">
                                      <p:cBhvr>
                                        <p:cTn id="25" dur="500"/>
                                        <p:tgtEl>
                                          <p:spTgt spid="156">
                                            <p:txEl>
                                              <p:pRg st="0" end="0"/>
                                            </p:txEl>
                                          </p:spTgt>
                                        </p:tgtEl>
                                      </p:cBhvr>
                                    </p:animEffect>
                                  </p:childTnLst>
                                </p:cTn>
                              </p:par>
                            </p:childTnLst>
                          </p:cTn>
                        </p:par>
                        <p:par>
                          <p:cTn id="26" fill="hold">
                            <p:stCondLst>
                              <p:cond delay="500"/>
                            </p:stCondLst>
                            <p:childTnLst>
                              <p:par>
                                <p:cTn id="27" presetID="10" presetClass="entr" presetSubtype="0" fill="hold" grpId="0" nodeType="afterEffect">
                                  <p:stCondLst>
                                    <p:cond delay="0"/>
                                  </p:stCondLst>
                                  <p:childTnLst>
                                    <p:set>
                                      <p:cBhvr>
                                        <p:cTn id="28" dur="1" fill="hold">
                                          <p:stCondLst>
                                            <p:cond delay="0"/>
                                          </p:stCondLst>
                                        </p:cTn>
                                        <p:tgtEl>
                                          <p:spTgt spid="158">
                                            <p:txEl>
                                              <p:pRg st="0" end="0"/>
                                            </p:txEl>
                                          </p:spTgt>
                                        </p:tgtEl>
                                        <p:attrNameLst>
                                          <p:attrName>style.visibility</p:attrName>
                                        </p:attrNameLst>
                                      </p:cBhvr>
                                      <p:to>
                                        <p:strVal val="visible"/>
                                      </p:to>
                                    </p:set>
                                    <p:animEffect transition="in" filter="fade">
                                      <p:cBhvr>
                                        <p:cTn id="29" dur="500"/>
                                        <p:tgtEl>
                                          <p:spTgt spid="1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 grpId="0" build="p">
        <p:tmplLst>
          <p:tmpl lvl="1">
            <p:tnLst>
              <p:par>
                <p:cTn presetID="53" presetClass="entr" presetSubtype="16" fill="hold" nodeType="withEffect">
                  <p:stCondLst>
                    <p:cond delay="0"/>
                  </p:stCondLst>
                  <p:childTnLst>
                    <p:set>
                      <p:cBhvr>
                        <p:cTn dur="1" fill="hold">
                          <p:stCondLst>
                            <p:cond delay="0"/>
                          </p:stCondLst>
                        </p:cTn>
                        <p:tgtEl>
                          <p:spTgt spid="156"/>
                        </p:tgtEl>
                        <p:attrNameLst>
                          <p:attrName>style.visibility</p:attrName>
                        </p:attrNameLst>
                      </p:cBhvr>
                      <p:to>
                        <p:strVal val="visible"/>
                      </p:to>
                    </p:set>
                    <p:anim calcmode="lin" valueType="num">
                      <p:cBhvr>
                        <p:cTn dur="500" fill="hold"/>
                        <p:tgtEl>
                          <p:spTgt spid="156"/>
                        </p:tgtEl>
                        <p:attrNameLst>
                          <p:attrName>ppt_w</p:attrName>
                        </p:attrNameLst>
                      </p:cBhvr>
                      <p:tavLst>
                        <p:tav tm="0">
                          <p:val>
                            <p:fltVal val="0"/>
                          </p:val>
                        </p:tav>
                        <p:tav tm="100000">
                          <p:val>
                            <p:strVal val="#ppt_w"/>
                          </p:val>
                        </p:tav>
                      </p:tavLst>
                    </p:anim>
                    <p:anim calcmode="lin" valueType="num">
                      <p:cBhvr>
                        <p:cTn dur="500" fill="hold"/>
                        <p:tgtEl>
                          <p:spTgt spid="156"/>
                        </p:tgtEl>
                        <p:attrNameLst>
                          <p:attrName>ppt_h</p:attrName>
                        </p:attrNameLst>
                      </p:cBhvr>
                      <p:tavLst>
                        <p:tav tm="0">
                          <p:val>
                            <p:fltVal val="0"/>
                          </p:val>
                        </p:tav>
                        <p:tav tm="100000">
                          <p:val>
                            <p:strVal val="#ppt_h"/>
                          </p:val>
                        </p:tav>
                      </p:tavLst>
                    </p:anim>
                    <p:animEffect transition="in" filter="fade">
                      <p:cBhvr>
                        <p:cTn dur="500"/>
                        <p:tgtEl>
                          <p:spTgt spid="156"/>
                        </p:tgtEl>
                      </p:cBhvr>
                    </p:animEffect>
                  </p:childTnLst>
                </p:cTn>
              </p:par>
            </p:tnLst>
          </p:tmpl>
        </p:tmplLst>
      </p:bldP>
      <p:bldP spid="158" grpId="0" build="allAtOnce">
        <p:tmplLst>
          <p:tmpl lvl="1">
            <p:tnLst>
              <p:par>
                <p:cTn presetID="10" presetClass="entr" presetSubtype="0" fill="hold" nodeType="afterEffect">
                  <p:stCondLst>
                    <p:cond delay="0"/>
                  </p:stCondLst>
                  <p:childTnLst>
                    <p:set>
                      <p:cBhvr>
                        <p:cTn dur="1" fill="hold">
                          <p:stCondLst>
                            <p:cond delay="0"/>
                          </p:stCondLst>
                        </p:cTn>
                        <p:tgtEl>
                          <p:spTgt spid="158"/>
                        </p:tgtEl>
                        <p:attrNameLst>
                          <p:attrName>style.visibility</p:attrName>
                        </p:attrNameLst>
                      </p:cBhvr>
                      <p:to>
                        <p:strVal val="visible"/>
                      </p:to>
                    </p:set>
                    <p:animEffect transition="in" filter="fade">
                      <p:cBhvr>
                        <p:cTn dur="500"/>
                        <p:tgtEl>
                          <p:spTgt spid="158"/>
                        </p:tgtEl>
                      </p:cBhvr>
                    </p:animEffect>
                  </p:childTnLst>
                </p:cTn>
              </p:par>
            </p:tnLst>
          </p:tmpl>
        </p:tmplLst>
      </p:bldP>
      <p:bldP spid="3" grpId="0" build="p"/>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558308AE-700D-4C2F-9894-333E1E9D3DA1}"/>
              </a:ext>
            </a:extLst>
          </p:cNvPr>
          <p:cNvSpPr>
            <a:spLocks noGrp="1"/>
          </p:cNvSpPr>
          <p:nvPr>
            <p:ph type="dt" sz="half" idx="10"/>
          </p:nvPr>
        </p:nvSpPr>
        <p:spPr/>
        <p:txBody>
          <a:bodyPr/>
          <a:lstStyle>
            <a:lvl1pPr>
              <a:defRPr/>
            </a:lvl1pPr>
          </a:lstStyle>
          <a:p>
            <a:pPr>
              <a:defRPr/>
            </a:pPr>
            <a:fld id="{EC2527C2-2EA7-486F-B964-EB7A1538B9B6}" type="datetimeFigureOut">
              <a:rPr lang="pl-PL"/>
              <a:pPr>
                <a:defRPr/>
              </a:pPr>
              <a:t>05.09.2019</a:t>
            </a:fld>
            <a:endParaRPr lang="pl-PL"/>
          </a:p>
        </p:txBody>
      </p:sp>
      <p:sp>
        <p:nvSpPr>
          <p:cNvPr id="5" name="Footer Placeholder 4">
            <a:extLst>
              <a:ext uri="{FF2B5EF4-FFF2-40B4-BE49-F238E27FC236}">
                <a16:creationId xmlns:a16="http://schemas.microsoft.com/office/drawing/2014/main" id="{A9B87F0E-C7BF-4244-BBEB-215EEC203CF4}"/>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id="{B87828EC-80ED-42DC-AC81-B158F4DD01F0}"/>
              </a:ext>
            </a:extLst>
          </p:cNvPr>
          <p:cNvSpPr>
            <a:spLocks noGrp="1"/>
          </p:cNvSpPr>
          <p:nvPr>
            <p:ph type="sldNum" sz="quarter" idx="12"/>
          </p:nvPr>
        </p:nvSpPr>
        <p:spPr/>
        <p:txBody>
          <a:bodyPr/>
          <a:lstStyle>
            <a:lvl1pPr>
              <a:defRPr/>
            </a:lvl1pPr>
          </a:lstStyle>
          <a:p>
            <a:pPr>
              <a:defRPr/>
            </a:pPr>
            <a:fld id="{4B2E9748-FC0C-4457-A2AA-9D29541F1FFC}" type="slidenum">
              <a:rPr lang="pl-PL" altLang="pl-PL"/>
              <a:pPr>
                <a:defRPr/>
              </a:pPr>
              <a:t>‹#›</a:t>
            </a:fld>
            <a:endParaRPr lang="pl-PL" altLang="pl-PL"/>
          </a:p>
        </p:txBody>
      </p:sp>
    </p:spTree>
    <p:extLst>
      <p:ext uri="{BB962C8B-B14F-4D97-AF65-F5344CB8AC3E}">
        <p14:creationId xmlns:p14="http://schemas.microsoft.com/office/powerpoint/2010/main" val="539533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5C1CF6-BF50-41C7-AB87-8EBDEF56EA46}"/>
              </a:ext>
            </a:extLst>
          </p:cNvPr>
          <p:cNvSpPr>
            <a:spLocks noGrp="1"/>
          </p:cNvSpPr>
          <p:nvPr>
            <p:ph type="dt" sz="half" idx="10"/>
          </p:nvPr>
        </p:nvSpPr>
        <p:spPr/>
        <p:txBody>
          <a:bodyPr/>
          <a:lstStyle>
            <a:lvl1pPr>
              <a:defRPr/>
            </a:lvl1pPr>
          </a:lstStyle>
          <a:p>
            <a:pPr>
              <a:defRPr/>
            </a:pPr>
            <a:fld id="{7A68D497-EBD0-48EC-90C7-65FD6590175C}" type="datetimeFigureOut">
              <a:rPr lang="pl-PL"/>
              <a:pPr>
                <a:defRPr/>
              </a:pPr>
              <a:t>05.09.2019</a:t>
            </a:fld>
            <a:endParaRPr lang="pl-PL"/>
          </a:p>
        </p:txBody>
      </p:sp>
      <p:sp>
        <p:nvSpPr>
          <p:cNvPr id="5" name="Footer Placeholder 4">
            <a:extLst>
              <a:ext uri="{FF2B5EF4-FFF2-40B4-BE49-F238E27FC236}">
                <a16:creationId xmlns:a16="http://schemas.microsoft.com/office/drawing/2014/main" id="{CFFDA1F9-DF59-48AB-B3C0-1256B4007212}"/>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a16="http://schemas.microsoft.com/office/drawing/2014/main" id="{7A8E184C-7551-47F4-B75B-B583BEA0F32A}"/>
              </a:ext>
            </a:extLst>
          </p:cNvPr>
          <p:cNvSpPr>
            <a:spLocks noGrp="1"/>
          </p:cNvSpPr>
          <p:nvPr>
            <p:ph type="sldNum" sz="quarter" idx="12"/>
          </p:nvPr>
        </p:nvSpPr>
        <p:spPr/>
        <p:txBody>
          <a:bodyPr/>
          <a:lstStyle>
            <a:lvl1pPr>
              <a:defRPr/>
            </a:lvl1pPr>
          </a:lstStyle>
          <a:p>
            <a:pPr>
              <a:defRPr/>
            </a:pPr>
            <a:fld id="{EF8A9A41-05BA-4CAE-BEB8-577046F4A745}" type="slidenum">
              <a:rPr lang="pl-PL" altLang="pl-PL"/>
              <a:pPr>
                <a:defRPr/>
              </a:pPr>
              <a:t>‹#›</a:t>
            </a:fld>
            <a:endParaRPr lang="pl-PL" altLang="pl-PL"/>
          </a:p>
        </p:txBody>
      </p:sp>
    </p:spTree>
    <p:extLst>
      <p:ext uri="{BB962C8B-B14F-4D97-AF65-F5344CB8AC3E}">
        <p14:creationId xmlns:p14="http://schemas.microsoft.com/office/powerpoint/2010/main" val="1943445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Date Placeholder 3">
            <a:extLst>
              <a:ext uri="{FF2B5EF4-FFF2-40B4-BE49-F238E27FC236}">
                <a16:creationId xmlns:a16="http://schemas.microsoft.com/office/drawing/2014/main" id="{75A77D52-204B-481B-B9A2-BF02252472A7}"/>
              </a:ext>
            </a:extLst>
          </p:cNvPr>
          <p:cNvSpPr>
            <a:spLocks noGrp="1"/>
          </p:cNvSpPr>
          <p:nvPr>
            <p:ph type="dt" sz="half" idx="10"/>
          </p:nvPr>
        </p:nvSpPr>
        <p:spPr/>
        <p:txBody>
          <a:bodyPr/>
          <a:lstStyle>
            <a:lvl1pPr>
              <a:defRPr/>
            </a:lvl1pPr>
          </a:lstStyle>
          <a:p>
            <a:pPr>
              <a:defRPr/>
            </a:pPr>
            <a:fld id="{97DA591E-4848-4390-A786-AECE6E77CF30}" type="datetimeFigureOut">
              <a:rPr lang="pl-PL"/>
              <a:pPr>
                <a:defRPr/>
              </a:pPr>
              <a:t>05.09.2019</a:t>
            </a:fld>
            <a:endParaRPr lang="pl-PL"/>
          </a:p>
        </p:txBody>
      </p:sp>
      <p:sp>
        <p:nvSpPr>
          <p:cNvPr id="6" name="Footer Placeholder 4">
            <a:extLst>
              <a:ext uri="{FF2B5EF4-FFF2-40B4-BE49-F238E27FC236}">
                <a16:creationId xmlns:a16="http://schemas.microsoft.com/office/drawing/2014/main" id="{76F19113-D53C-43A0-A976-417FC5335704}"/>
              </a:ext>
            </a:extLst>
          </p:cNvPr>
          <p:cNvSpPr>
            <a:spLocks noGrp="1"/>
          </p:cNvSpPr>
          <p:nvPr>
            <p:ph type="ftr" sz="quarter" idx="11"/>
          </p:nvPr>
        </p:nvSpPr>
        <p:spPr/>
        <p:txBody>
          <a:bodyPr/>
          <a:lstStyle>
            <a:lvl1pPr>
              <a:defRPr/>
            </a:lvl1pPr>
          </a:lstStyle>
          <a:p>
            <a:pPr>
              <a:defRPr/>
            </a:pPr>
            <a:endParaRPr lang="pl-PL"/>
          </a:p>
        </p:txBody>
      </p:sp>
      <p:sp>
        <p:nvSpPr>
          <p:cNvPr id="7" name="Slide Number Placeholder 5">
            <a:extLst>
              <a:ext uri="{FF2B5EF4-FFF2-40B4-BE49-F238E27FC236}">
                <a16:creationId xmlns:a16="http://schemas.microsoft.com/office/drawing/2014/main" id="{B17D4686-AB1C-4151-93A8-FB93C3248A61}"/>
              </a:ext>
            </a:extLst>
          </p:cNvPr>
          <p:cNvSpPr>
            <a:spLocks noGrp="1"/>
          </p:cNvSpPr>
          <p:nvPr>
            <p:ph type="sldNum" sz="quarter" idx="12"/>
          </p:nvPr>
        </p:nvSpPr>
        <p:spPr/>
        <p:txBody>
          <a:bodyPr/>
          <a:lstStyle>
            <a:lvl1pPr>
              <a:defRPr/>
            </a:lvl1pPr>
          </a:lstStyle>
          <a:p>
            <a:pPr>
              <a:defRPr/>
            </a:pPr>
            <a:fld id="{0E74D76F-0572-43D0-86BE-2A211BE396EC}" type="slidenum">
              <a:rPr lang="pl-PL" altLang="pl-PL"/>
              <a:pPr>
                <a:defRPr/>
              </a:pPr>
              <a:t>‹#›</a:t>
            </a:fld>
            <a:endParaRPr lang="pl-PL" altLang="pl-PL"/>
          </a:p>
        </p:txBody>
      </p:sp>
    </p:spTree>
    <p:extLst>
      <p:ext uri="{BB962C8B-B14F-4D97-AF65-F5344CB8AC3E}">
        <p14:creationId xmlns:p14="http://schemas.microsoft.com/office/powerpoint/2010/main" val="2071690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Date Placeholder 3">
            <a:extLst>
              <a:ext uri="{FF2B5EF4-FFF2-40B4-BE49-F238E27FC236}">
                <a16:creationId xmlns:a16="http://schemas.microsoft.com/office/drawing/2014/main" id="{91641EE2-D549-42E0-AC08-54F546C99397}"/>
              </a:ext>
            </a:extLst>
          </p:cNvPr>
          <p:cNvSpPr>
            <a:spLocks noGrp="1"/>
          </p:cNvSpPr>
          <p:nvPr>
            <p:ph type="dt" sz="half" idx="10"/>
          </p:nvPr>
        </p:nvSpPr>
        <p:spPr/>
        <p:txBody>
          <a:bodyPr/>
          <a:lstStyle>
            <a:lvl1pPr>
              <a:defRPr/>
            </a:lvl1pPr>
          </a:lstStyle>
          <a:p>
            <a:pPr>
              <a:defRPr/>
            </a:pPr>
            <a:fld id="{ABDCBFF8-B558-41C4-9D87-576A567A3FCC}" type="datetimeFigureOut">
              <a:rPr lang="pl-PL"/>
              <a:pPr>
                <a:defRPr/>
              </a:pPr>
              <a:t>05.09.2019</a:t>
            </a:fld>
            <a:endParaRPr lang="pl-PL"/>
          </a:p>
        </p:txBody>
      </p:sp>
      <p:sp>
        <p:nvSpPr>
          <p:cNvPr id="8" name="Footer Placeholder 4">
            <a:extLst>
              <a:ext uri="{FF2B5EF4-FFF2-40B4-BE49-F238E27FC236}">
                <a16:creationId xmlns:a16="http://schemas.microsoft.com/office/drawing/2014/main" id="{9CB8BFF4-F611-407D-A1E6-8F4ACBEC8385}"/>
              </a:ext>
            </a:extLst>
          </p:cNvPr>
          <p:cNvSpPr>
            <a:spLocks noGrp="1"/>
          </p:cNvSpPr>
          <p:nvPr>
            <p:ph type="ftr" sz="quarter" idx="11"/>
          </p:nvPr>
        </p:nvSpPr>
        <p:spPr/>
        <p:txBody>
          <a:bodyPr/>
          <a:lstStyle>
            <a:lvl1pPr>
              <a:defRPr/>
            </a:lvl1pPr>
          </a:lstStyle>
          <a:p>
            <a:pPr>
              <a:defRPr/>
            </a:pPr>
            <a:endParaRPr lang="pl-PL"/>
          </a:p>
        </p:txBody>
      </p:sp>
      <p:sp>
        <p:nvSpPr>
          <p:cNvPr id="9" name="Slide Number Placeholder 5">
            <a:extLst>
              <a:ext uri="{FF2B5EF4-FFF2-40B4-BE49-F238E27FC236}">
                <a16:creationId xmlns:a16="http://schemas.microsoft.com/office/drawing/2014/main" id="{1456F670-10F1-40A7-91AF-F7569700FB21}"/>
              </a:ext>
            </a:extLst>
          </p:cNvPr>
          <p:cNvSpPr>
            <a:spLocks noGrp="1"/>
          </p:cNvSpPr>
          <p:nvPr>
            <p:ph type="sldNum" sz="quarter" idx="12"/>
          </p:nvPr>
        </p:nvSpPr>
        <p:spPr/>
        <p:txBody>
          <a:bodyPr/>
          <a:lstStyle>
            <a:lvl1pPr>
              <a:defRPr/>
            </a:lvl1pPr>
          </a:lstStyle>
          <a:p>
            <a:pPr>
              <a:defRPr/>
            </a:pPr>
            <a:fld id="{8C1E7CE8-A75C-4078-ABCC-F283083238B6}" type="slidenum">
              <a:rPr lang="pl-PL" altLang="pl-PL"/>
              <a:pPr>
                <a:defRPr/>
              </a:pPr>
              <a:t>‹#›</a:t>
            </a:fld>
            <a:endParaRPr lang="pl-PL" altLang="pl-PL"/>
          </a:p>
        </p:txBody>
      </p:sp>
    </p:spTree>
    <p:extLst>
      <p:ext uri="{BB962C8B-B14F-4D97-AF65-F5344CB8AC3E}">
        <p14:creationId xmlns:p14="http://schemas.microsoft.com/office/powerpoint/2010/main" val="3562159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Date Placeholder 3">
            <a:extLst>
              <a:ext uri="{FF2B5EF4-FFF2-40B4-BE49-F238E27FC236}">
                <a16:creationId xmlns:a16="http://schemas.microsoft.com/office/drawing/2014/main" id="{0E9B98D7-E125-4CA8-AD01-08DB2F56825F}"/>
              </a:ext>
            </a:extLst>
          </p:cNvPr>
          <p:cNvSpPr>
            <a:spLocks noGrp="1"/>
          </p:cNvSpPr>
          <p:nvPr>
            <p:ph type="dt" sz="half" idx="10"/>
          </p:nvPr>
        </p:nvSpPr>
        <p:spPr/>
        <p:txBody>
          <a:bodyPr/>
          <a:lstStyle>
            <a:lvl1pPr>
              <a:defRPr/>
            </a:lvl1pPr>
          </a:lstStyle>
          <a:p>
            <a:pPr>
              <a:defRPr/>
            </a:pPr>
            <a:fld id="{D177C07E-543E-4C5A-AF02-E4A517EFF160}" type="datetimeFigureOut">
              <a:rPr lang="pl-PL"/>
              <a:pPr>
                <a:defRPr/>
              </a:pPr>
              <a:t>05.09.2019</a:t>
            </a:fld>
            <a:endParaRPr lang="pl-PL"/>
          </a:p>
        </p:txBody>
      </p:sp>
      <p:sp>
        <p:nvSpPr>
          <p:cNvPr id="4" name="Footer Placeholder 4">
            <a:extLst>
              <a:ext uri="{FF2B5EF4-FFF2-40B4-BE49-F238E27FC236}">
                <a16:creationId xmlns:a16="http://schemas.microsoft.com/office/drawing/2014/main" id="{9AA10973-AB6B-4DB4-BBAF-E9E2B4A1D47A}"/>
              </a:ext>
            </a:extLst>
          </p:cNvPr>
          <p:cNvSpPr>
            <a:spLocks noGrp="1"/>
          </p:cNvSpPr>
          <p:nvPr>
            <p:ph type="ftr" sz="quarter" idx="11"/>
          </p:nvPr>
        </p:nvSpPr>
        <p:spPr/>
        <p:txBody>
          <a:bodyPr/>
          <a:lstStyle>
            <a:lvl1pPr>
              <a:defRPr/>
            </a:lvl1pPr>
          </a:lstStyle>
          <a:p>
            <a:pPr>
              <a:defRPr/>
            </a:pPr>
            <a:endParaRPr lang="pl-PL"/>
          </a:p>
        </p:txBody>
      </p:sp>
      <p:sp>
        <p:nvSpPr>
          <p:cNvPr id="5" name="Slide Number Placeholder 5">
            <a:extLst>
              <a:ext uri="{FF2B5EF4-FFF2-40B4-BE49-F238E27FC236}">
                <a16:creationId xmlns:a16="http://schemas.microsoft.com/office/drawing/2014/main" id="{3C3871A1-84AF-4751-82F6-2984226C4A74}"/>
              </a:ext>
            </a:extLst>
          </p:cNvPr>
          <p:cNvSpPr>
            <a:spLocks noGrp="1"/>
          </p:cNvSpPr>
          <p:nvPr>
            <p:ph type="sldNum" sz="quarter" idx="12"/>
          </p:nvPr>
        </p:nvSpPr>
        <p:spPr/>
        <p:txBody>
          <a:bodyPr/>
          <a:lstStyle>
            <a:lvl1pPr>
              <a:defRPr/>
            </a:lvl1pPr>
          </a:lstStyle>
          <a:p>
            <a:pPr>
              <a:defRPr/>
            </a:pPr>
            <a:fld id="{8DA8B68A-5BDA-4DAC-8D5A-050B43AA0665}" type="slidenum">
              <a:rPr lang="pl-PL" altLang="pl-PL"/>
              <a:pPr>
                <a:defRPr/>
              </a:pPr>
              <a:t>‹#›</a:t>
            </a:fld>
            <a:endParaRPr lang="pl-PL" altLang="pl-PL"/>
          </a:p>
        </p:txBody>
      </p:sp>
    </p:spTree>
    <p:extLst>
      <p:ext uri="{BB962C8B-B14F-4D97-AF65-F5344CB8AC3E}">
        <p14:creationId xmlns:p14="http://schemas.microsoft.com/office/powerpoint/2010/main" val="31292711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BFC020AE-448E-40C2-BE07-F9A4F02C97A0}"/>
              </a:ext>
            </a:extLst>
          </p:cNvPr>
          <p:cNvSpPr>
            <a:spLocks noGrp="1"/>
          </p:cNvSpPr>
          <p:nvPr>
            <p:ph type="dt" sz="half" idx="10"/>
          </p:nvPr>
        </p:nvSpPr>
        <p:spPr/>
        <p:txBody>
          <a:bodyPr/>
          <a:lstStyle>
            <a:lvl1pPr>
              <a:defRPr/>
            </a:lvl1pPr>
          </a:lstStyle>
          <a:p>
            <a:pPr>
              <a:defRPr/>
            </a:pPr>
            <a:fld id="{B168A056-2B34-437F-8412-52048BACDDC6}" type="datetimeFigureOut">
              <a:rPr lang="pl-PL"/>
              <a:pPr>
                <a:defRPr/>
              </a:pPr>
              <a:t>05.09.2019</a:t>
            </a:fld>
            <a:endParaRPr lang="pl-PL"/>
          </a:p>
        </p:txBody>
      </p:sp>
      <p:sp>
        <p:nvSpPr>
          <p:cNvPr id="3" name="Footer Placeholder 4">
            <a:extLst>
              <a:ext uri="{FF2B5EF4-FFF2-40B4-BE49-F238E27FC236}">
                <a16:creationId xmlns:a16="http://schemas.microsoft.com/office/drawing/2014/main" id="{923EE1E3-3B92-4EB6-8537-EDF5C856D34E}"/>
              </a:ext>
            </a:extLst>
          </p:cNvPr>
          <p:cNvSpPr>
            <a:spLocks noGrp="1"/>
          </p:cNvSpPr>
          <p:nvPr>
            <p:ph type="ftr" sz="quarter" idx="11"/>
          </p:nvPr>
        </p:nvSpPr>
        <p:spPr/>
        <p:txBody>
          <a:bodyPr/>
          <a:lstStyle>
            <a:lvl1pPr>
              <a:defRPr/>
            </a:lvl1pPr>
          </a:lstStyle>
          <a:p>
            <a:pPr>
              <a:defRPr/>
            </a:pPr>
            <a:endParaRPr lang="pl-PL"/>
          </a:p>
        </p:txBody>
      </p:sp>
      <p:sp>
        <p:nvSpPr>
          <p:cNvPr id="4" name="Slide Number Placeholder 5">
            <a:extLst>
              <a:ext uri="{FF2B5EF4-FFF2-40B4-BE49-F238E27FC236}">
                <a16:creationId xmlns:a16="http://schemas.microsoft.com/office/drawing/2014/main" id="{011FB2D3-FB71-4FAF-92F8-97ACF6FD1AAA}"/>
              </a:ext>
            </a:extLst>
          </p:cNvPr>
          <p:cNvSpPr>
            <a:spLocks noGrp="1"/>
          </p:cNvSpPr>
          <p:nvPr>
            <p:ph type="sldNum" sz="quarter" idx="12"/>
          </p:nvPr>
        </p:nvSpPr>
        <p:spPr/>
        <p:txBody>
          <a:bodyPr/>
          <a:lstStyle>
            <a:lvl1pPr>
              <a:defRPr/>
            </a:lvl1pPr>
          </a:lstStyle>
          <a:p>
            <a:pPr>
              <a:defRPr/>
            </a:pPr>
            <a:fld id="{02CDBA55-F0E7-4F8C-A671-928AF75273DA}" type="slidenum">
              <a:rPr lang="pl-PL" altLang="pl-PL"/>
              <a:pPr>
                <a:defRPr/>
              </a:pPr>
              <a:t>‹#›</a:t>
            </a:fld>
            <a:endParaRPr lang="pl-PL" altLang="pl-PL"/>
          </a:p>
        </p:txBody>
      </p:sp>
    </p:spTree>
    <p:extLst>
      <p:ext uri="{BB962C8B-B14F-4D97-AF65-F5344CB8AC3E}">
        <p14:creationId xmlns:p14="http://schemas.microsoft.com/office/powerpoint/2010/main" val="3502494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pl-P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260FF311-CD60-4A1E-A230-482DB50AE1EC}"/>
              </a:ext>
            </a:extLst>
          </p:cNvPr>
          <p:cNvSpPr>
            <a:spLocks noGrp="1"/>
          </p:cNvSpPr>
          <p:nvPr>
            <p:ph type="dt" sz="half" idx="10"/>
          </p:nvPr>
        </p:nvSpPr>
        <p:spPr/>
        <p:txBody>
          <a:bodyPr/>
          <a:lstStyle>
            <a:lvl1pPr>
              <a:defRPr/>
            </a:lvl1pPr>
          </a:lstStyle>
          <a:p>
            <a:pPr>
              <a:defRPr/>
            </a:pPr>
            <a:fld id="{85CD52DC-C541-4FAB-847C-0D3D8AEDD150}" type="datetimeFigureOut">
              <a:rPr lang="pl-PL"/>
              <a:pPr>
                <a:defRPr/>
              </a:pPr>
              <a:t>05.09.2019</a:t>
            </a:fld>
            <a:endParaRPr lang="pl-PL"/>
          </a:p>
        </p:txBody>
      </p:sp>
      <p:sp>
        <p:nvSpPr>
          <p:cNvPr id="6" name="Footer Placeholder 4">
            <a:extLst>
              <a:ext uri="{FF2B5EF4-FFF2-40B4-BE49-F238E27FC236}">
                <a16:creationId xmlns:a16="http://schemas.microsoft.com/office/drawing/2014/main" id="{6F919F53-2BD8-45D8-BCA6-7106DB8E246E}"/>
              </a:ext>
            </a:extLst>
          </p:cNvPr>
          <p:cNvSpPr>
            <a:spLocks noGrp="1"/>
          </p:cNvSpPr>
          <p:nvPr>
            <p:ph type="ftr" sz="quarter" idx="11"/>
          </p:nvPr>
        </p:nvSpPr>
        <p:spPr/>
        <p:txBody>
          <a:bodyPr/>
          <a:lstStyle>
            <a:lvl1pPr>
              <a:defRPr/>
            </a:lvl1pPr>
          </a:lstStyle>
          <a:p>
            <a:pPr>
              <a:defRPr/>
            </a:pPr>
            <a:endParaRPr lang="pl-PL"/>
          </a:p>
        </p:txBody>
      </p:sp>
      <p:sp>
        <p:nvSpPr>
          <p:cNvPr id="7" name="Slide Number Placeholder 5">
            <a:extLst>
              <a:ext uri="{FF2B5EF4-FFF2-40B4-BE49-F238E27FC236}">
                <a16:creationId xmlns:a16="http://schemas.microsoft.com/office/drawing/2014/main" id="{B79D7334-9E84-40C4-A123-B5341B28538C}"/>
              </a:ext>
            </a:extLst>
          </p:cNvPr>
          <p:cNvSpPr>
            <a:spLocks noGrp="1"/>
          </p:cNvSpPr>
          <p:nvPr>
            <p:ph type="sldNum" sz="quarter" idx="12"/>
          </p:nvPr>
        </p:nvSpPr>
        <p:spPr/>
        <p:txBody>
          <a:bodyPr/>
          <a:lstStyle>
            <a:lvl1pPr>
              <a:defRPr/>
            </a:lvl1pPr>
          </a:lstStyle>
          <a:p>
            <a:pPr>
              <a:defRPr/>
            </a:pPr>
            <a:fld id="{22B27073-C7BC-4A0C-AC5E-9632F17C5B4D}" type="slidenum">
              <a:rPr lang="pl-PL" altLang="pl-PL"/>
              <a:pPr>
                <a:defRPr/>
              </a:pPr>
              <a:t>‹#›</a:t>
            </a:fld>
            <a:endParaRPr lang="pl-PL" altLang="pl-PL"/>
          </a:p>
        </p:txBody>
      </p:sp>
    </p:spTree>
    <p:extLst>
      <p:ext uri="{BB962C8B-B14F-4D97-AF65-F5344CB8AC3E}">
        <p14:creationId xmlns:p14="http://schemas.microsoft.com/office/powerpoint/2010/main" val="1077582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A8497375-9251-4D9B-9074-2AA07B68D3B9}"/>
              </a:ext>
            </a:extLst>
          </p:cNvPr>
          <p:cNvSpPr>
            <a:spLocks noGrp="1"/>
          </p:cNvSpPr>
          <p:nvPr>
            <p:ph type="dt" sz="half" idx="10"/>
          </p:nvPr>
        </p:nvSpPr>
        <p:spPr/>
        <p:txBody>
          <a:bodyPr/>
          <a:lstStyle>
            <a:lvl1pPr>
              <a:defRPr/>
            </a:lvl1pPr>
          </a:lstStyle>
          <a:p>
            <a:pPr>
              <a:defRPr/>
            </a:pPr>
            <a:fld id="{13AC166A-4797-4BE6-97E1-D2D1D5D20602}" type="datetimeFigureOut">
              <a:rPr lang="pl-PL"/>
              <a:pPr>
                <a:defRPr/>
              </a:pPr>
              <a:t>05.09.2019</a:t>
            </a:fld>
            <a:endParaRPr lang="pl-PL"/>
          </a:p>
        </p:txBody>
      </p:sp>
      <p:sp>
        <p:nvSpPr>
          <p:cNvPr id="6" name="Footer Placeholder 4">
            <a:extLst>
              <a:ext uri="{FF2B5EF4-FFF2-40B4-BE49-F238E27FC236}">
                <a16:creationId xmlns:a16="http://schemas.microsoft.com/office/drawing/2014/main" id="{6989224A-0EAF-4A13-9597-8FA6764A5164}"/>
              </a:ext>
            </a:extLst>
          </p:cNvPr>
          <p:cNvSpPr>
            <a:spLocks noGrp="1"/>
          </p:cNvSpPr>
          <p:nvPr>
            <p:ph type="ftr" sz="quarter" idx="11"/>
          </p:nvPr>
        </p:nvSpPr>
        <p:spPr/>
        <p:txBody>
          <a:bodyPr/>
          <a:lstStyle>
            <a:lvl1pPr>
              <a:defRPr/>
            </a:lvl1pPr>
          </a:lstStyle>
          <a:p>
            <a:pPr>
              <a:defRPr/>
            </a:pPr>
            <a:endParaRPr lang="pl-PL"/>
          </a:p>
        </p:txBody>
      </p:sp>
      <p:sp>
        <p:nvSpPr>
          <p:cNvPr id="7" name="Slide Number Placeholder 5">
            <a:extLst>
              <a:ext uri="{FF2B5EF4-FFF2-40B4-BE49-F238E27FC236}">
                <a16:creationId xmlns:a16="http://schemas.microsoft.com/office/drawing/2014/main" id="{7A49C425-208B-4511-A63B-4A4D92523F97}"/>
              </a:ext>
            </a:extLst>
          </p:cNvPr>
          <p:cNvSpPr>
            <a:spLocks noGrp="1"/>
          </p:cNvSpPr>
          <p:nvPr>
            <p:ph type="sldNum" sz="quarter" idx="12"/>
          </p:nvPr>
        </p:nvSpPr>
        <p:spPr/>
        <p:txBody>
          <a:bodyPr/>
          <a:lstStyle>
            <a:lvl1pPr>
              <a:defRPr/>
            </a:lvl1pPr>
          </a:lstStyle>
          <a:p>
            <a:pPr>
              <a:defRPr/>
            </a:pPr>
            <a:fld id="{A9BE620A-EDC9-4E24-8EA4-A54D97826C07}" type="slidenum">
              <a:rPr lang="pl-PL" altLang="pl-PL"/>
              <a:pPr>
                <a:defRPr/>
              </a:pPr>
              <a:t>‹#›</a:t>
            </a:fld>
            <a:endParaRPr lang="pl-PL" altLang="pl-PL"/>
          </a:p>
        </p:txBody>
      </p:sp>
    </p:spTree>
    <p:extLst>
      <p:ext uri="{BB962C8B-B14F-4D97-AF65-F5344CB8AC3E}">
        <p14:creationId xmlns:p14="http://schemas.microsoft.com/office/powerpoint/2010/main" val="4092135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7"/>
          <a:srcRect/>
          <a:stretch>
            <a:fillRect/>
          </a:stretch>
        </a:blip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B3F47559-51FA-49F6-9A39-CB8DA1497EEE}"/>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pl-PL"/>
              <a:t>Click to edit Master title style</a:t>
            </a:r>
            <a:endParaRPr lang="pl-PL" altLang="pl-PL"/>
          </a:p>
        </p:txBody>
      </p:sp>
      <p:sp>
        <p:nvSpPr>
          <p:cNvPr id="1027" name="Text Placeholder 2">
            <a:extLst>
              <a:ext uri="{FF2B5EF4-FFF2-40B4-BE49-F238E27FC236}">
                <a16:creationId xmlns:a16="http://schemas.microsoft.com/office/drawing/2014/main" id="{EE03D6D9-F7C5-403C-9A69-187001E07D59}"/>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pl-PL"/>
              <a:t>Click to edit Master text styles</a:t>
            </a:r>
          </a:p>
          <a:p>
            <a:pPr lvl="1"/>
            <a:r>
              <a:rPr lang="en-US" altLang="pl-PL"/>
              <a:t>Second level</a:t>
            </a:r>
          </a:p>
          <a:p>
            <a:pPr lvl="2"/>
            <a:r>
              <a:rPr lang="en-US" altLang="pl-PL"/>
              <a:t>Third level</a:t>
            </a:r>
          </a:p>
          <a:p>
            <a:pPr lvl="3"/>
            <a:r>
              <a:rPr lang="en-US" altLang="pl-PL"/>
              <a:t>Fourth level</a:t>
            </a:r>
          </a:p>
          <a:p>
            <a:pPr lvl="4"/>
            <a:r>
              <a:rPr lang="en-US" altLang="pl-PL"/>
              <a:t>Fifth level</a:t>
            </a:r>
            <a:endParaRPr lang="pl-PL" altLang="pl-PL"/>
          </a:p>
        </p:txBody>
      </p:sp>
      <p:sp>
        <p:nvSpPr>
          <p:cNvPr id="4" name="Date Placeholder 3">
            <a:extLst>
              <a:ext uri="{FF2B5EF4-FFF2-40B4-BE49-F238E27FC236}">
                <a16:creationId xmlns:a16="http://schemas.microsoft.com/office/drawing/2014/main" id="{A909E1E4-5689-49A8-963C-759C0921DCCC}"/>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A036D41C-97E0-416D-BB0F-044B99336756}" type="datetimeFigureOut">
              <a:rPr lang="pl-PL"/>
              <a:pPr>
                <a:defRPr/>
              </a:pPr>
              <a:t>05.09.2019</a:t>
            </a:fld>
            <a:endParaRPr lang="pl-PL"/>
          </a:p>
        </p:txBody>
      </p:sp>
      <p:sp>
        <p:nvSpPr>
          <p:cNvPr id="5" name="Footer Placeholder 4">
            <a:extLst>
              <a:ext uri="{FF2B5EF4-FFF2-40B4-BE49-F238E27FC236}">
                <a16:creationId xmlns:a16="http://schemas.microsoft.com/office/drawing/2014/main" id="{9E63AF85-3C5B-4501-B605-CF226980D74A}"/>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pl-PL"/>
          </a:p>
        </p:txBody>
      </p:sp>
      <p:sp>
        <p:nvSpPr>
          <p:cNvPr id="6" name="Slide Number Placeholder 5">
            <a:extLst>
              <a:ext uri="{FF2B5EF4-FFF2-40B4-BE49-F238E27FC236}">
                <a16:creationId xmlns:a16="http://schemas.microsoft.com/office/drawing/2014/main" id="{5FD42156-D997-46E0-9C31-99279932C1CD}"/>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CE12A262-1EB5-4D84-9078-9BA674ACFD73}" type="slidenum">
              <a:rPr lang="pl-PL" altLang="pl-PL"/>
              <a:pPr>
                <a:defRPr/>
              </a:pPr>
              <a:t>‹#›</a:t>
            </a:fld>
            <a:endParaRPr lang="pl-PL" altLang="pl-PL"/>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oem\Dropbox\musk grafika\107_Urząd RPO\logo RZŚ\JPG\RZŚ_podstawowe.jpg">
            <a:extLst>
              <a:ext uri="{FF2B5EF4-FFF2-40B4-BE49-F238E27FC236}">
                <a16:creationId xmlns:a16="http://schemas.microsoft.com/office/drawing/2014/main" id="{E2A48779-C25A-420A-AD64-2F413DE904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67625" y="549275"/>
            <a:ext cx="1000125"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5" name="Picture 3" descr="C:\Users\oem\Desktop\RZŚ_negatyw.png">
            <a:extLst>
              <a:ext uri="{FF2B5EF4-FFF2-40B4-BE49-F238E27FC236}">
                <a16:creationId xmlns:a16="http://schemas.microsoft.com/office/drawing/2014/main" id="{39CC9A30-9135-49B9-AABF-E11E991A78D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850" y="404813"/>
            <a:ext cx="3402013" cy="619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4">
            <a:extLst>
              <a:ext uri="{FF2B5EF4-FFF2-40B4-BE49-F238E27FC236}">
                <a16:creationId xmlns:a16="http://schemas.microsoft.com/office/drawing/2014/main" id="{2C33A686-D4A6-4BDE-98DB-D8ED4D7D59D9}"/>
              </a:ext>
            </a:extLst>
          </p:cNvPr>
          <p:cNvSpPr txBox="1">
            <a:spLocks noChangeArrowheads="1"/>
          </p:cNvSpPr>
          <p:nvPr/>
        </p:nvSpPr>
        <p:spPr bwMode="auto">
          <a:xfrm>
            <a:off x="2876241" y="2046123"/>
            <a:ext cx="5689600" cy="707886"/>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2000" b="1" dirty="0" smtClean="0">
                <a:solidFill>
                  <a:srgbClr val="636466"/>
                </a:solidFill>
                <a:latin typeface="Novecento wide Normal"/>
              </a:rPr>
              <a:t>Warunki udziału w postępowaniu, </a:t>
            </a:r>
            <a:br>
              <a:rPr lang="pl-PL" altLang="pl-PL" sz="2000" b="1" dirty="0" smtClean="0">
                <a:solidFill>
                  <a:srgbClr val="636466"/>
                </a:solidFill>
                <a:latin typeface="Novecento wide Normal"/>
              </a:rPr>
            </a:br>
            <a:r>
              <a:rPr lang="pl-PL" altLang="pl-PL" sz="2000" b="1" dirty="0" smtClean="0">
                <a:solidFill>
                  <a:srgbClr val="636466"/>
                </a:solidFill>
                <a:latin typeface="Novecento wide Normal"/>
              </a:rPr>
              <a:t>podstawy wykluczenia wykonawcy</a:t>
            </a:r>
            <a:endParaRPr lang="pl-PL" altLang="pl-PL" sz="2000" b="1" dirty="0">
              <a:solidFill>
                <a:srgbClr val="636466"/>
              </a:solidFill>
              <a:latin typeface="Novecento wide Normal"/>
            </a:endParaRPr>
          </a:p>
        </p:txBody>
      </p:sp>
      <p:sp>
        <p:nvSpPr>
          <p:cNvPr id="3077" name="TextBox 5">
            <a:extLst>
              <a:ext uri="{FF2B5EF4-FFF2-40B4-BE49-F238E27FC236}">
                <a16:creationId xmlns:a16="http://schemas.microsoft.com/office/drawing/2014/main" id="{55DE2122-19DC-41F5-9ED7-C8527EFAA360}"/>
              </a:ext>
            </a:extLst>
          </p:cNvPr>
          <p:cNvSpPr txBox="1">
            <a:spLocks noChangeArrowheads="1"/>
          </p:cNvSpPr>
          <p:nvPr/>
        </p:nvSpPr>
        <p:spPr bwMode="auto">
          <a:xfrm>
            <a:off x="3723356" y="3392692"/>
            <a:ext cx="2520950" cy="369887"/>
          </a:xfrm>
          <a:prstGeom prst="rect">
            <a:avLst/>
          </a:prstGeom>
          <a:noFill/>
          <a:ln w="381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dirty="0">
                <a:solidFill>
                  <a:srgbClr val="636466"/>
                </a:solidFill>
                <a:latin typeface="Novecento wide Book"/>
              </a:rPr>
              <a:t>Krzysztof Puchacz</a:t>
            </a:r>
          </a:p>
        </p:txBody>
      </p:sp>
      <p:sp>
        <p:nvSpPr>
          <p:cNvPr id="3078" name="Rectangle 7">
            <a:extLst>
              <a:ext uri="{FF2B5EF4-FFF2-40B4-BE49-F238E27FC236}">
                <a16:creationId xmlns:a16="http://schemas.microsoft.com/office/drawing/2014/main" id="{F5545753-CFA3-4625-9F98-7A13757723CF}"/>
              </a:ext>
            </a:extLst>
          </p:cNvPr>
          <p:cNvSpPr>
            <a:spLocks noChangeArrowheads="1"/>
          </p:cNvSpPr>
          <p:nvPr/>
        </p:nvSpPr>
        <p:spPr bwMode="auto">
          <a:xfrm>
            <a:off x="5165725" y="4293096"/>
            <a:ext cx="2501900" cy="938719"/>
          </a:xfrm>
          <a:prstGeom prst="rect">
            <a:avLst/>
          </a:prstGeom>
          <a:noFill/>
          <a:ln w="381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pl-PL" altLang="pl-PL" sz="1100" b="1" dirty="0">
              <a:solidFill>
                <a:srgbClr val="636466"/>
              </a:solidFill>
              <a:latin typeface="Lato"/>
            </a:endParaRPr>
          </a:p>
          <a:p>
            <a:pPr algn="ctr" eaLnBrk="1" hangingPunct="1">
              <a:spcBef>
                <a:spcPct val="0"/>
              </a:spcBef>
              <a:buFontTx/>
              <a:buNone/>
            </a:pPr>
            <a:r>
              <a:rPr lang="pl-PL" altLang="pl-PL" sz="1100" b="1" dirty="0">
                <a:solidFill>
                  <a:srgbClr val="636466"/>
                </a:solidFill>
                <a:latin typeface="Novecento wide Book"/>
              </a:rPr>
              <a:t>     Urząd Marszałkowski</a:t>
            </a:r>
          </a:p>
          <a:p>
            <a:pPr algn="ctr" eaLnBrk="1" hangingPunct="1">
              <a:spcBef>
                <a:spcPct val="0"/>
              </a:spcBef>
              <a:buFontTx/>
              <a:buNone/>
            </a:pPr>
            <a:r>
              <a:rPr lang="pl-PL" altLang="pl-PL" sz="1100" b="1" dirty="0">
                <a:solidFill>
                  <a:srgbClr val="636466"/>
                </a:solidFill>
                <a:latin typeface="Novecento wide Book"/>
              </a:rPr>
              <a:t>      Województwa Śląskiego/ Wydział Rozwoju </a:t>
            </a:r>
            <a:r>
              <a:rPr lang="pl-PL" altLang="pl-PL" sz="1100" b="1" dirty="0" smtClean="0">
                <a:solidFill>
                  <a:srgbClr val="636466"/>
                </a:solidFill>
                <a:latin typeface="Novecento wide Book"/>
              </a:rPr>
              <a:t>Regionalnego</a:t>
            </a:r>
            <a:br>
              <a:rPr lang="pl-PL" altLang="pl-PL" sz="1100" b="1" dirty="0" smtClean="0">
                <a:solidFill>
                  <a:srgbClr val="636466"/>
                </a:solidFill>
                <a:latin typeface="Novecento wide Book"/>
              </a:rPr>
            </a:br>
            <a:r>
              <a:rPr lang="pl-PL" altLang="pl-PL" sz="1100" b="1" dirty="0" smtClean="0">
                <a:solidFill>
                  <a:srgbClr val="636466"/>
                </a:solidFill>
                <a:latin typeface="Novecento wide Book"/>
              </a:rPr>
              <a:t>10 września 2019 r.</a:t>
            </a:r>
            <a:endParaRPr lang="pl-PL" altLang="pl-PL" sz="1100" dirty="0">
              <a:latin typeface="Novecento wide Book"/>
            </a:endParaRPr>
          </a:p>
        </p:txBody>
      </p:sp>
      <p:pic>
        <p:nvPicPr>
          <p:cNvPr id="3079" name="Obraz 3">
            <a:extLst>
              <a:ext uri="{FF2B5EF4-FFF2-40B4-BE49-F238E27FC236}">
                <a16:creationId xmlns:a16="http://schemas.microsoft.com/office/drawing/2014/main" id="{99D51F8F-691C-438E-9C41-617CD865593A}"/>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725863" y="5922963"/>
            <a:ext cx="4964112" cy="48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Obraz 7">
            <a:extLst>
              <a:ext uri="{FF2B5EF4-FFF2-40B4-BE49-F238E27FC236}">
                <a16:creationId xmlns:a16="http://schemas.microsoft.com/office/drawing/2014/main" id="{7901880D-DD73-48D3-ACB4-F19FC337B176}"/>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199805" y="525948"/>
            <a:ext cx="1165225" cy="68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Box 4">
            <a:extLst>
              <a:ext uri="{FF2B5EF4-FFF2-40B4-BE49-F238E27FC236}">
                <a16:creationId xmlns:a16="http://schemas.microsoft.com/office/drawing/2014/main" id="{88FAEA93-30AF-425C-88E8-11FA6B9BF598}"/>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pic>
        <p:nvPicPr>
          <p:cNvPr id="36867" name="Picture 3">
            <a:extLst>
              <a:ext uri="{FF2B5EF4-FFF2-40B4-BE49-F238E27FC236}">
                <a16:creationId xmlns:a16="http://schemas.microsoft.com/office/drawing/2014/main" id="{BCB32797-2ED4-4EBE-B9AD-656127CC95D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844824"/>
            <a:ext cx="7773987" cy="346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Box 2">
            <a:extLst>
              <a:ext uri="{FF2B5EF4-FFF2-40B4-BE49-F238E27FC236}">
                <a16:creationId xmlns:a16="http://schemas.microsoft.com/office/drawing/2014/main" id="{3C200EB4-E5F7-4962-9030-2FDAFE9AEB22}"/>
              </a:ext>
            </a:extLst>
          </p:cNvPr>
          <p:cNvSpPr txBox="1">
            <a:spLocks noChangeArrowheads="1"/>
          </p:cNvSpPr>
          <p:nvPr/>
        </p:nvSpPr>
        <p:spPr bwMode="auto">
          <a:xfrm>
            <a:off x="1042988" y="1773238"/>
            <a:ext cx="7272337" cy="4475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160000"/>
              </a:lnSpc>
              <a:spcBef>
                <a:spcPct val="0"/>
              </a:spcBef>
              <a:buFontTx/>
              <a:buNone/>
            </a:pPr>
            <a:r>
              <a:rPr lang="pl-PL" altLang="pl-PL" sz="1600" b="1">
                <a:latin typeface="Lato"/>
              </a:rPr>
              <a:t>Łączenie potencjałów przez wykonawców</a:t>
            </a:r>
          </a:p>
          <a:p>
            <a:pPr algn="ctr">
              <a:lnSpc>
                <a:spcPct val="160000"/>
              </a:lnSpc>
              <a:spcBef>
                <a:spcPct val="0"/>
              </a:spcBef>
              <a:buFontTx/>
              <a:buNone/>
            </a:pPr>
            <a:endParaRPr lang="pl-PL" altLang="pl-PL" sz="1600" b="1">
              <a:latin typeface="Lato"/>
            </a:endParaRPr>
          </a:p>
          <a:p>
            <a:pPr>
              <a:spcBef>
                <a:spcPct val="0"/>
              </a:spcBef>
              <a:buFontTx/>
              <a:buNone/>
            </a:pPr>
            <a:r>
              <a:rPr lang="pl-PL" altLang="pl-PL" sz="1600" b="1">
                <a:latin typeface="Lato"/>
              </a:rPr>
              <a:t>Art.  23.  </a:t>
            </a:r>
          </a:p>
          <a:p>
            <a:pPr>
              <a:spcBef>
                <a:spcPct val="0"/>
              </a:spcBef>
              <a:buFontTx/>
              <a:buNone/>
            </a:pPr>
            <a:endParaRPr lang="pl-PL" altLang="pl-PL" sz="1600" b="1">
              <a:latin typeface="Lato"/>
            </a:endParaRPr>
          </a:p>
          <a:p>
            <a:pPr>
              <a:spcBef>
                <a:spcPct val="0"/>
              </a:spcBef>
              <a:buFontTx/>
              <a:buNone/>
            </a:pPr>
            <a:r>
              <a:rPr lang="pl-PL" altLang="pl-PL" sz="1600" b="1">
                <a:latin typeface="Lato"/>
              </a:rPr>
              <a:t>1. </a:t>
            </a:r>
            <a:r>
              <a:rPr lang="pl-PL" altLang="pl-PL" sz="1600">
                <a:latin typeface="Lato"/>
              </a:rPr>
              <a:t>Wykonawcy mogą wspólnie ubiegać się o udzielenie zamówienia.</a:t>
            </a:r>
          </a:p>
          <a:p>
            <a:pPr>
              <a:spcBef>
                <a:spcPct val="0"/>
              </a:spcBef>
              <a:buFontTx/>
              <a:buNone/>
            </a:pPr>
            <a:endParaRPr lang="pl-PL" altLang="pl-PL" sz="1600">
              <a:latin typeface="Lato"/>
            </a:endParaRPr>
          </a:p>
          <a:p>
            <a:pPr>
              <a:spcBef>
                <a:spcPct val="0"/>
              </a:spcBef>
              <a:buFontTx/>
              <a:buNone/>
            </a:pPr>
            <a:r>
              <a:rPr lang="pl-PL" altLang="pl-PL" sz="1600" b="1">
                <a:latin typeface="Lato"/>
              </a:rPr>
              <a:t>2.</a:t>
            </a:r>
            <a:r>
              <a:rPr lang="pl-PL" altLang="pl-PL" sz="1600">
                <a:latin typeface="Lato"/>
              </a:rPr>
              <a:t> W przypadku, o którym mowa w ust. 1, wykonawcy ustanawiają pełnomocnika do reprezentowania ich w postępowaniu o udzielenie zamówienia albo reprezentowania w postępowaniu i zawarcia umowy w sprawie zamówienia publicznego.</a:t>
            </a:r>
          </a:p>
          <a:p>
            <a:pPr>
              <a:spcBef>
                <a:spcPct val="0"/>
              </a:spcBef>
              <a:buFontTx/>
              <a:buNone/>
            </a:pPr>
            <a:r>
              <a:rPr lang="pl-PL" altLang="pl-PL" sz="1600">
                <a:latin typeface="Lato"/>
              </a:rPr>
              <a:t>	</a:t>
            </a:r>
          </a:p>
          <a:p>
            <a:pPr>
              <a:spcBef>
                <a:spcPct val="0"/>
              </a:spcBef>
              <a:buFontTx/>
              <a:buNone/>
            </a:pPr>
            <a:r>
              <a:rPr lang="pl-PL" altLang="pl-PL" sz="1600" b="1">
                <a:latin typeface="Lato"/>
              </a:rPr>
              <a:t>3.</a:t>
            </a:r>
            <a:r>
              <a:rPr lang="pl-PL" altLang="pl-PL" sz="1600">
                <a:latin typeface="Lato"/>
              </a:rPr>
              <a:t> Przepisy dotyczące wykonawcy stosuje się odpowiednio do wykonawców, o których mowa w ust. 1.</a:t>
            </a:r>
          </a:p>
          <a:p>
            <a:pPr>
              <a:spcBef>
                <a:spcPct val="0"/>
              </a:spcBef>
              <a:buFontTx/>
              <a:buNone/>
            </a:pPr>
            <a:endParaRPr lang="pl-PL" altLang="pl-PL" sz="1600">
              <a:latin typeface="Lato"/>
            </a:endParaRPr>
          </a:p>
          <a:p>
            <a:pPr>
              <a:spcBef>
                <a:spcPct val="0"/>
              </a:spcBef>
              <a:buFontTx/>
              <a:buNone/>
            </a:pPr>
            <a:endParaRPr lang="pl-PL" altLang="pl-PL" sz="1600">
              <a:latin typeface="Lato"/>
            </a:endParaRPr>
          </a:p>
          <a:p>
            <a:pPr algn="ctr">
              <a:lnSpc>
                <a:spcPct val="160000"/>
              </a:lnSpc>
              <a:spcBef>
                <a:spcPct val="0"/>
              </a:spcBef>
              <a:buFontTx/>
              <a:buNone/>
            </a:pPr>
            <a:endParaRPr lang="pl-PL" altLang="pl-PL" sz="1600" b="1">
              <a:latin typeface="Lato"/>
            </a:endParaRPr>
          </a:p>
        </p:txBody>
      </p:sp>
      <p:sp>
        <p:nvSpPr>
          <p:cNvPr id="37891" name="TextBox 4">
            <a:extLst>
              <a:ext uri="{FF2B5EF4-FFF2-40B4-BE49-F238E27FC236}">
                <a16:creationId xmlns:a16="http://schemas.microsoft.com/office/drawing/2014/main" id="{E3F5AD6B-6EB8-422A-A18F-C6C4177BDD50}"/>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Box 2">
            <a:extLst>
              <a:ext uri="{FF2B5EF4-FFF2-40B4-BE49-F238E27FC236}">
                <a16:creationId xmlns:a16="http://schemas.microsoft.com/office/drawing/2014/main" id="{84EF071F-56DB-48C6-B802-D8BC6F529764}"/>
              </a:ext>
            </a:extLst>
          </p:cNvPr>
          <p:cNvSpPr txBox="1">
            <a:spLocks noChangeArrowheads="1"/>
          </p:cNvSpPr>
          <p:nvPr/>
        </p:nvSpPr>
        <p:spPr bwMode="auto">
          <a:xfrm>
            <a:off x="1042988" y="1773238"/>
            <a:ext cx="7272337" cy="304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pl-PL" altLang="pl-PL" sz="1600" b="1">
              <a:latin typeface="Lato"/>
            </a:endParaRPr>
          </a:p>
          <a:p>
            <a:pPr>
              <a:spcBef>
                <a:spcPct val="0"/>
              </a:spcBef>
              <a:buFontTx/>
              <a:buNone/>
            </a:pPr>
            <a:r>
              <a:rPr lang="pl-PL" altLang="pl-PL" sz="1600" b="1">
                <a:latin typeface="Lato"/>
              </a:rPr>
              <a:t>4. </a:t>
            </a:r>
            <a:r>
              <a:rPr lang="pl-PL" altLang="pl-PL" sz="1600">
                <a:latin typeface="Lato"/>
              </a:rPr>
              <a:t>	Zamawiający może określić szczególny, obiektywnie uzasadniony, 	sposób spełniania przez wykonawców, o których mowa w ust. 1, 	warunków udziału w postępowaniu, o których mowa w art. 22 ust. 	1b, jeżeli jest to uzasadnione charakterem zamówienia i 	proporcjonalne.</a:t>
            </a:r>
          </a:p>
          <a:p>
            <a:pPr>
              <a:spcBef>
                <a:spcPct val="0"/>
              </a:spcBef>
              <a:buFontTx/>
              <a:buNone/>
            </a:pPr>
            <a:endParaRPr lang="pl-PL" altLang="pl-PL" sz="1600">
              <a:latin typeface="Lato"/>
            </a:endParaRPr>
          </a:p>
          <a:p>
            <a:pPr>
              <a:spcBef>
                <a:spcPct val="0"/>
              </a:spcBef>
              <a:buFontTx/>
              <a:buNone/>
            </a:pPr>
            <a:r>
              <a:rPr lang="pl-PL" altLang="pl-PL" sz="1600" b="1">
                <a:latin typeface="Lato"/>
              </a:rPr>
              <a:t>5. </a:t>
            </a:r>
            <a:r>
              <a:rPr lang="pl-PL" altLang="pl-PL" sz="1600">
                <a:latin typeface="Lato"/>
              </a:rPr>
              <a:t>	Zamawiający może określić warunki realizacji zamówienia przez 	wykonawców, o których mowa </a:t>
            </a:r>
            <a:br>
              <a:rPr lang="pl-PL" altLang="pl-PL" sz="1600">
                <a:latin typeface="Lato"/>
              </a:rPr>
            </a:br>
            <a:r>
              <a:rPr lang="pl-PL" altLang="pl-PL" sz="1600">
                <a:latin typeface="Lato"/>
              </a:rPr>
              <a:t>	w ust. 1, w inny sposób niż w przypadku pojedynczych 	wykonawców, jeżeli jest to uzasadnione charakterem zamówienia </a:t>
            </a:r>
            <a:br>
              <a:rPr lang="pl-PL" altLang="pl-PL" sz="1600">
                <a:latin typeface="Lato"/>
              </a:rPr>
            </a:br>
            <a:r>
              <a:rPr lang="pl-PL" altLang="pl-PL" sz="1600">
                <a:latin typeface="Lato"/>
              </a:rPr>
              <a:t>	i proporcjonalne.</a:t>
            </a:r>
          </a:p>
        </p:txBody>
      </p:sp>
      <p:sp>
        <p:nvSpPr>
          <p:cNvPr id="38915" name="TextBox 4">
            <a:extLst>
              <a:ext uri="{FF2B5EF4-FFF2-40B4-BE49-F238E27FC236}">
                <a16:creationId xmlns:a16="http://schemas.microsoft.com/office/drawing/2014/main" id="{7AE869C9-F4D3-40A3-A561-0633A8712A3E}"/>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Box 2">
            <a:extLst>
              <a:ext uri="{FF2B5EF4-FFF2-40B4-BE49-F238E27FC236}">
                <a16:creationId xmlns:a16="http://schemas.microsoft.com/office/drawing/2014/main" id="{B81AC1A4-2D88-4B70-9DBD-8B24ACA75917}"/>
              </a:ext>
            </a:extLst>
          </p:cNvPr>
          <p:cNvSpPr txBox="1">
            <a:spLocks noChangeArrowheads="1"/>
          </p:cNvSpPr>
          <p:nvPr/>
        </p:nvSpPr>
        <p:spPr bwMode="auto">
          <a:xfrm>
            <a:off x="1042988" y="1773238"/>
            <a:ext cx="7272337" cy="446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160000"/>
              </a:lnSpc>
              <a:spcBef>
                <a:spcPct val="0"/>
              </a:spcBef>
              <a:buFontTx/>
              <a:buNone/>
            </a:pPr>
            <a:r>
              <a:rPr lang="pl-PL" altLang="pl-PL" sz="1800" b="1">
                <a:latin typeface="Lato"/>
              </a:rPr>
              <a:t>Tezy z wyroku TSUE z 4 maja 2017 r. /kazus esaprojekt/</a:t>
            </a:r>
          </a:p>
          <a:p>
            <a:pPr algn="just">
              <a:lnSpc>
                <a:spcPct val="160000"/>
              </a:lnSpc>
              <a:spcBef>
                <a:spcPct val="0"/>
              </a:spcBef>
              <a:buFontTx/>
              <a:buNone/>
            </a:pPr>
            <a:endParaRPr lang="pl-PL" altLang="pl-PL" sz="1800">
              <a:latin typeface="Lato"/>
            </a:endParaRPr>
          </a:p>
          <a:p>
            <a:pPr algn="just">
              <a:lnSpc>
                <a:spcPct val="160000"/>
              </a:lnSpc>
              <a:spcBef>
                <a:spcPct val="0"/>
              </a:spcBef>
              <a:buFontTx/>
              <a:buNone/>
            </a:pPr>
            <a:r>
              <a:rPr lang="pl-PL" altLang="pl-PL" sz="1800">
                <a:latin typeface="Lato"/>
              </a:rPr>
              <a:t>Niedopuszczalne jest łączenie doświadczenia w ten sposób, że  jeżeli zamawiający wymaga doświadczenia przy realizacji 2 zamówień, to jeden konsorcjant </a:t>
            </a:r>
            <a:r>
              <a:rPr lang="pl-PL" altLang="pl-PL" sz="1800" b="1">
                <a:latin typeface="Lato"/>
              </a:rPr>
              <a:t>wykonał  jedno  zamówienie a z drugi z nich  drugie z wykazywanych wspólnie zamówień </a:t>
            </a:r>
          </a:p>
          <a:p>
            <a:pPr algn="just">
              <a:lnSpc>
                <a:spcPct val="160000"/>
              </a:lnSpc>
              <a:spcBef>
                <a:spcPct val="0"/>
              </a:spcBef>
              <a:buFontTx/>
              <a:buNone/>
            </a:pPr>
            <a:endParaRPr lang="pl-PL" altLang="pl-PL" sz="1800" b="1">
              <a:latin typeface="Lato"/>
            </a:endParaRPr>
          </a:p>
          <a:p>
            <a:pPr algn="just">
              <a:lnSpc>
                <a:spcPct val="160000"/>
              </a:lnSpc>
              <a:spcBef>
                <a:spcPct val="0"/>
              </a:spcBef>
              <a:buFontTx/>
              <a:buNone/>
            </a:pPr>
            <a:r>
              <a:rPr lang="pl-PL" altLang="pl-PL" sz="1800">
                <a:latin typeface="Lato"/>
              </a:rPr>
              <a:t>Niedopuszczalne jest posługiwanie się doświadczeniem zdobytym w ramach konsorcjum, jeżeli wykonawca w ramach konsorcjum nie wykonywał danego świadczenia .</a:t>
            </a:r>
          </a:p>
        </p:txBody>
      </p:sp>
      <p:sp>
        <p:nvSpPr>
          <p:cNvPr id="39939" name="TextBox 4">
            <a:extLst>
              <a:ext uri="{FF2B5EF4-FFF2-40B4-BE49-F238E27FC236}">
                <a16:creationId xmlns:a16="http://schemas.microsoft.com/office/drawing/2014/main" id="{EDFCCE2A-CD3B-4C57-B15B-4366F57CF649}"/>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30E594A-ED7D-4C39-B4DF-450BC7167E9D}"/>
              </a:ext>
            </a:extLst>
          </p:cNvPr>
          <p:cNvSpPr txBox="1"/>
          <p:nvPr/>
        </p:nvSpPr>
        <p:spPr>
          <a:xfrm>
            <a:off x="1042988" y="1773238"/>
            <a:ext cx="7272337" cy="3140075"/>
          </a:xfrm>
          <a:prstGeom prst="rect">
            <a:avLst/>
          </a:prstGeom>
          <a:noFill/>
        </p:spPr>
        <p:txBody>
          <a:bodyPr>
            <a:spAutoFit/>
          </a:bodyPr>
          <a:lstStyle/>
          <a:p>
            <a:pPr marL="457200" indent="-457200" algn="just">
              <a:buFont typeface="Arial" charset="0"/>
              <a:buNone/>
              <a:defRPr/>
            </a:pPr>
            <a:r>
              <a:rPr lang="pl-PL" dirty="0">
                <a:latin typeface="Lato"/>
                <a:cs typeface="Arial" charset="0"/>
              </a:rPr>
              <a:t>Beneficjent w </a:t>
            </a:r>
            <a:r>
              <a:rPr lang="pl-PL" dirty="0" err="1">
                <a:latin typeface="Lato"/>
                <a:cs typeface="Arial" charset="0"/>
              </a:rPr>
              <a:t>SIWZ</a:t>
            </a:r>
            <a:r>
              <a:rPr lang="pl-PL" dirty="0">
                <a:latin typeface="Lato"/>
                <a:cs typeface="Arial" charset="0"/>
              </a:rPr>
              <a:t> zawarł warunek udziału w postępowaniu:</a:t>
            </a:r>
          </a:p>
          <a:p>
            <a:pPr marL="457200" indent="-457200" algn="just">
              <a:buFont typeface="Arial" charset="0"/>
              <a:buNone/>
              <a:defRPr/>
            </a:pPr>
            <a:endParaRPr lang="pl-PL" dirty="0">
              <a:latin typeface="Lato"/>
              <a:cs typeface="Arial" charset="0"/>
            </a:endParaRPr>
          </a:p>
          <a:p>
            <a:pPr algn="just">
              <a:buFont typeface="Arial" charset="0"/>
              <a:buNone/>
              <a:defRPr/>
            </a:pPr>
            <a:r>
              <a:rPr lang="pl-PL" i="1" dirty="0">
                <a:latin typeface="Lato"/>
                <a:cs typeface="Arial" charset="0"/>
              </a:rPr>
              <a:t>W przypadku wykonawców wspólnie ubiegających się o udzielenie zamówienia lub korzystania z zasobów podmiotów trzecich na podstawie art. 22a Pzp minimum jeden wykonawca lub jeden podmiot udostępniający zasoby musi posiadać pełne doświadczenie wskazane w warunku udziału w postępowaniu” (tj. wykonanie co najmniej dwóch robót budowlanych, polegających na budowie, rozbudowie, przebudowie lub modernizacji budynku/budynków - o wartości co najmniej 500 000,00 złotych brutto każda). </a:t>
            </a:r>
          </a:p>
          <a:p>
            <a:pPr algn="just">
              <a:buFont typeface="Arial" charset="0"/>
              <a:buNone/>
              <a:defRPr/>
            </a:pPr>
            <a:endParaRPr lang="pl-PL" dirty="0">
              <a:latin typeface="Lato"/>
              <a:cs typeface="Arial" charset="0"/>
            </a:endParaRPr>
          </a:p>
        </p:txBody>
      </p:sp>
      <p:sp>
        <p:nvSpPr>
          <p:cNvPr id="40963" name="TextBox 4">
            <a:extLst>
              <a:ext uri="{FF2B5EF4-FFF2-40B4-BE49-F238E27FC236}">
                <a16:creationId xmlns:a16="http://schemas.microsoft.com/office/drawing/2014/main" id="{D153807A-4D28-43AF-A4F8-F54209A6A763}"/>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DF7E7D3-0145-471D-A7E6-9C85CBEA995A}"/>
              </a:ext>
            </a:extLst>
          </p:cNvPr>
          <p:cNvSpPr txBox="1"/>
          <p:nvPr/>
        </p:nvSpPr>
        <p:spPr>
          <a:xfrm>
            <a:off x="1042988" y="1773238"/>
            <a:ext cx="7272337" cy="3970337"/>
          </a:xfrm>
          <a:prstGeom prst="rect">
            <a:avLst/>
          </a:prstGeom>
          <a:noFill/>
        </p:spPr>
        <p:txBody>
          <a:bodyPr>
            <a:spAutoFit/>
          </a:bodyPr>
          <a:lstStyle/>
          <a:p>
            <a:pPr>
              <a:buFont typeface="Arial" charset="0"/>
              <a:buNone/>
              <a:defRPr/>
            </a:pPr>
            <a:r>
              <a:rPr lang="pl-PL" dirty="0">
                <a:latin typeface="Lato"/>
                <a:cs typeface="Arial" charset="0"/>
              </a:rPr>
              <a:t>Orzecznictwo potwierdzająca prawidłowość treści </a:t>
            </a:r>
            <a:r>
              <a:rPr lang="pl-PL" dirty="0" err="1">
                <a:latin typeface="Lato"/>
                <a:cs typeface="Arial" charset="0"/>
              </a:rPr>
              <a:t>SIWZ</a:t>
            </a:r>
            <a:r>
              <a:rPr lang="pl-PL" dirty="0">
                <a:latin typeface="Lato"/>
                <a:cs typeface="Arial" charset="0"/>
              </a:rPr>
              <a:t>:</a:t>
            </a:r>
          </a:p>
          <a:p>
            <a:pPr>
              <a:defRPr/>
            </a:pPr>
            <a:endParaRPr lang="pl-PL" dirty="0">
              <a:latin typeface="Lato"/>
              <a:cs typeface="Arial" charset="0"/>
            </a:endParaRPr>
          </a:p>
          <a:p>
            <a:pPr marL="457200" indent="-457200">
              <a:buFont typeface="Arial" charset="0"/>
              <a:buAutoNum type="arabicPeriod"/>
              <a:defRPr/>
            </a:pPr>
            <a:r>
              <a:rPr lang="pl-PL" dirty="0">
                <a:latin typeface="Lato"/>
                <a:cs typeface="Arial" charset="0"/>
              </a:rPr>
              <a:t>Orzeczenie Krajowej Izby Odwoławczej  z dnia 7 sierpnia 2014 r. KIO 1495/14 2. </a:t>
            </a:r>
          </a:p>
          <a:p>
            <a:pPr marL="457200" indent="-457200">
              <a:buFont typeface="Arial" charset="0"/>
              <a:buAutoNum type="arabicPeriod"/>
              <a:defRPr/>
            </a:pPr>
            <a:r>
              <a:rPr lang="pl-PL" dirty="0">
                <a:latin typeface="Lato"/>
                <a:cs typeface="Arial" charset="0"/>
              </a:rPr>
              <a:t>Orzeczenie KIO z 16 stycznia 2015 r. KIO 2751/14 </a:t>
            </a:r>
          </a:p>
          <a:p>
            <a:pPr marL="457200" indent="-457200">
              <a:buFont typeface="Arial" charset="0"/>
              <a:buAutoNum type="arabicPeriod"/>
              <a:defRPr/>
            </a:pPr>
            <a:r>
              <a:rPr lang="pl-PL" dirty="0">
                <a:latin typeface="Lato"/>
                <a:cs typeface="Arial" charset="0"/>
              </a:rPr>
              <a:t>Orzeczenie KIO z dnia 5 września 2014 r. KIO/KU 74/2014 </a:t>
            </a:r>
          </a:p>
          <a:p>
            <a:pPr marL="457200" indent="-457200">
              <a:buFont typeface="Arial" charset="0"/>
              <a:buAutoNum type="arabicPeriod"/>
              <a:defRPr/>
            </a:pPr>
            <a:r>
              <a:rPr lang="pl-PL" dirty="0">
                <a:latin typeface="Lato"/>
                <a:cs typeface="Arial" charset="0"/>
              </a:rPr>
              <a:t>Wyrok Sądu Okręgowego w Szczecinie z dnia 12 listopada 2014 r. Ga VIII 327/14</a:t>
            </a:r>
          </a:p>
          <a:p>
            <a:pPr marL="457200" indent="-457200">
              <a:buFont typeface="Arial" charset="0"/>
              <a:buAutoNum type="arabicPeriod"/>
              <a:defRPr/>
            </a:pPr>
            <a:r>
              <a:rPr lang="pl-PL" dirty="0">
                <a:latin typeface="Lato"/>
                <a:cs typeface="Arial" charset="0"/>
              </a:rPr>
              <a:t>Orzeczenie KIO z dnia 29 września 2016 r. KIO 1714/16</a:t>
            </a:r>
          </a:p>
          <a:p>
            <a:pPr marL="457200" indent="-457200">
              <a:buFont typeface="Arial" charset="0"/>
              <a:buAutoNum type="arabicPeriod"/>
              <a:defRPr/>
            </a:pPr>
            <a:r>
              <a:rPr lang="pl-PL" dirty="0">
                <a:latin typeface="Lato"/>
                <a:cs typeface="Arial" charset="0"/>
              </a:rPr>
              <a:t>Uchwała KIO/KU 62/14 </a:t>
            </a:r>
          </a:p>
          <a:p>
            <a:pPr marL="457200" indent="-457200">
              <a:buFont typeface="Arial" charset="0"/>
              <a:buAutoNum type="arabicPeriod"/>
              <a:defRPr/>
            </a:pPr>
            <a:r>
              <a:rPr lang="pl-PL" dirty="0">
                <a:latin typeface="Lato"/>
                <a:cs typeface="Arial" charset="0"/>
              </a:rPr>
              <a:t>Orzeczenie KIO z dnia 29 listopada 2016 r. KIO 2169/16 </a:t>
            </a:r>
          </a:p>
          <a:p>
            <a:pPr marL="457200" indent="-457200">
              <a:buFont typeface="Arial" charset="0"/>
              <a:buAutoNum type="arabicPeriod"/>
              <a:defRPr/>
            </a:pPr>
            <a:r>
              <a:rPr lang="pl-PL" dirty="0">
                <a:latin typeface="Lato"/>
                <a:cs typeface="Arial" charset="0"/>
              </a:rPr>
              <a:t>Orzeczenie </a:t>
            </a:r>
            <a:r>
              <a:rPr lang="pl-PL" dirty="0" err="1">
                <a:latin typeface="Lato"/>
                <a:cs typeface="Arial" charset="0"/>
              </a:rPr>
              <a:t>TSUE</a:t>
            </a:r>
            <a:r>
              <a:rPr lang="pl-PL" dirty="0">
                <a:latin typeface="Lato"/>
                <a:cs typeface="Arial" charset="0"/>
              </a:rPr>
              <a:t> z 4 maja 2017 r. C-387 (</a:t>
            </a:r>
            <a:r>
              <a:rPr lang="pl-PL" dirty="0" err="1">
                <a:latin typeface="Lato"/>
                <a:cs typeface="Arial" charset="0"/>
              </a:rPr>
              <a:t>Esaprojekt</a:t>
            </a:r>
            <a:r>
              <a:rPr lang="pl-PL" dirty="0">
                <a:latin typeface="Lato"/>
                <a:cs typeface="Arial" charset="0"/>
              </a:rPr>
              <a:t>)</a:t>
            </a:r>
          </a:p>
          <a:p>
            <a:pPr marL="457200" indent="-457200">
              <a:buFont typeface="Arial" charset="0"/>
              <a:buAutoNum type="arabicPeriod"/>
              <a:defRPr/>
            </a:pPr>
            <a:r>
              <a:rPr lang="pl-PL" dirty="0">
                <a:latin typeface="Lato"/>
                <a:cs typeface="Arial" charset="0"/>
              </a:rPr>
              <a:t>Orzeczenie KIO z dnia 22 sierpnia 2017 r. KIO 1598/17 </a:t>
            </a:r>
          </a:p>
          <a:p>
            <a:pPr marL="457200" indent="-457200">
              <a:buFont typeface="Arial" charset="0"/>
              <a:buAutoNum type="arabicPeriod"/>
              <a:defRPr/>
            </a:pPr>
            <a:endParaRPr lang="pl-PL" dirty="0">
              <a:latin typeface="Lato"/>
              <a:cs typeface="Arial" charset="0"/>
            </a:endParaRPr>
          </a:p>
        </p:txBody>
      </p:sp>
      <p:sp>
        <p:nvSpPr>
          <p:cNvPr id="41987" name="TextBox 4">
            <a:extLst>
              <a:ext uri="{FF2B5EF4-FFF2-40B4-BE49-F238E27FC236}">
                <a16:creationId xmlns:a16="http://schemas.microsoft.com/office/drawing/2014/main" id="{35FC0839-9CD7-453B-BD2F-935DD639515C}"/>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Box 2">
            <a:extLst>
              <a:ext uri="{FF2B5EF4-FFF2-40B4-BE49-F238E27FC236}">
                <a16:creationId xmlns:a16="http://schemas.microsoft.com/office/drawing/2014/main" id="{676B39D5-6E6F-43AC-95E6-D43EB1AC88C1}"/>
              </a:ext>
            </a:extLst>
          </p:cNvPr>
          <p:cNvSpPr txBox="1">
            <a:spLocks noChangeArrowheads="1"/>
          </p:cNvSpPr>
          <p:nvPr/>
        </p:nvSpPr>
        <p:spPr bwMode="auto">
          <a:xfrm>
            <a:off x="1042988" y="1773238"/>
            <a:ext cx="7272337"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pl-PL" altLang="pl-PL" sz="1800" b="1">
                <a:latin typeface="Lato"/>
              </a:rPr>
              <a:t>„Pożyczanie warunków” przez wykonawców</a:t>
            </a:r>
          </a:p>
          <a:p>
            <a:pPr>
              <a:spcBef>
                <a:spcPct val="0"/>
              </a:spcBef>
              <a:buFontTx/>
              <a:buNone/>
            </a:pPr>
            <a:endParaRPr lang="pl-PL" altLang="pl-PL" sz="1800">
              <a:latin typeface="Lato"/>
            </a:endParaRPr>
          </a:p>
          <a:p>
            <a:pPr>
              <a:spcBef>
                <a:spcPct val="0"/>
              </a:spcBef>
              <a:buFontTx/>
              <a:buNone/>
            </a:pPr>
            <a:r>
              <a:rPr lang="pl-PL" altLang="pl-PL" sz="1800">
                <a:latin typeface="Lato"/>
              </a:rPr>
              <a:t>Art. 22a. 1. </a:t>
            </a:r>
          </a:p>
          <a:p>
            <a:pPr>
              <a:spcBef>
                <a:spcPct val="0"/>
              </a:spcBef>
              <a:buFontTx/>
              <a:buNone/>
            </a:pPr>
            <a:endParaRPr lang="pl-PL" altLang="pl-PL" sz="1800">
              <a:latin typeface="Lato"/>
            </a:endParaRPr>
          </a:p>
          <a:p>
            <a:pPr>
              <a:spcBef>
                <a:spcPct val="0"/>
              </a:spcBef>
              <a:buFontTx/>
              <a:buNone/>
            </a:pPr>
            <a:r>
              <a:rPr lang="pl-PL" altLang="pl-PL" sz="1800">
                <a:latin typeface="Lato"/>
              </a:rPr>
              <a:t>Wykonawca może w celu potwierdzenia spełniania warunków udziału w postępowaniu lub kryteriów selekcji, w stosownych sytuacjach oraz w odniesieniu do konkretnego zamówienia, lub jego części, polegać na zdolnościach technicznych lub zawodowych lub sytuacji finansowej lub ekonomicznej innych podmiotów, niezależnie od charakteru prawnego łączących go z nim stosunków prawnych. </a:t>
            </a:r>
          </a:p>
          <a:p>
            <a:pPr>
              <a:spcBef>
                <a:spcPct val="0"/>
              </a:spcBef>
              <a:buFontTx/>
              <a:buNone/>
            </a:pPr>
            <a:r>
              <a:rPr lang="pl-PL" altLang="pl-PL" sz="1800">
                <a:latin typeface="Lato"/>
              </a:rPr>
              <a:t>Wykonawca, który polega na zdolnościach lub sytuacji innych podmiotów, musi udowodnić zamawiającemu, że realizując zamówienie, będzie dysponował niezbędnymi zasobami tych podmiotów, w szczególności przedstawiając zobowiązanie tych podmiotów do oddania mu do dyspozycji niezbędnych zasobów na potrzeby realizacji zamówienia.</a:t>
            </a:r>
          </a:p>
        </p:txBody>
      </p:sp>
      <p:sp>
        <p:nvSpPr>
          <p:cNvPr id="43011" name="TextBox 4">
            <a:extLst>
              <a:ext uri="{FF2B5EF4-FFF2-40B4-BE49-F238E27FC236}">
                <a16:creationId xmlns:a16="http://schemas.microsoft.com/office/drawing/2014/main" id="{BB11EADD-5A16-449D-B4A1-2D5AE55D61CB}"/>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Box 2">
            <a:extLst>
              <a:ext uri="{FF2B5EF4-FFF2-40B4-BE49-F238E27FC236}">
                <a16:creationId xmlns:a16="http://schemas.microsoft.com/office/drawing/2014/main" id="{4EEAB4CD-C4C0-43F1-9AD0-D989BF3D275B}"/>
              </a:ext>
            </a:extLst>
          </p:cNvPr>
          <p:cNvSpPr txBox="1">
            <a:spLocks noChangeArrowheads="1"/>
          </p:cNvSpPr>
          <p:nvPr/>
        </p:nvSpPr>
        <p:spPr bwMode="auto">
          <a:xfrm>
            <a:off x="1042988" y="1773238"/>
            <a:ext cx="7272337" cy="646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pl-PL" altLang="pl-PL" sz="1800">
              <a:latin typeface="Lato"/>
            </a:endParaRPr>
          </a:p>
          <a:p>
            <a:pPr>
              <a:spcBef>
                <a:spcPct val="0"/>
              </a:spcBef>
              <a:buFontTx/>
              <a:buNone/>
            </a:pPr>
            <a:r>
              <a:rPr lang="pl-PL" altLang="pl-PL" sz="1800">
                <a:latin typeface="Lato"/>
              </a:rPr>
              <a:t>W odniesieniu do warunków dotyczących wykształcenia, kwalifikacji zawodowych lub doświadczenia, wykonawcy mogą polegać na zdolnościach innych podmiotów, </a:t>
            </a:r>
            <a:r>
              <a:rPr lang="pl-PL" altLang="pl-PL" sz="1800" b="1" u="sng">
                <a:latin typeface="Lato"/>
              </a:rPr>
              <a:t>gdy podmioty te zrealizują roboty budowlane lub usługi,</a:t>
            </a:r>
            <a:r>
              <a:rPr lang="pl-PL" altLang="pl-PL" sz="1800">
                <a:latin typeface="Lato"/>
              </a:rPr>
              <a:t> do realizacji których te zdolności są wymagane.</a:t>
            </a:r>
          </a:p>
          <a:p>
            <a:pPr>
              <a:spcBef>
                <a:spcPct val="0"/>
              </a:spcBef>
              <a:buFontTx/>
              <a:buNone/>
            </a:pPr>
            <a:endParaRPr lang="pl-PL" altLang="pl-PL" sz="1800" i="1">
              <a:latin typeface="Lato"/>
            </a:endParaRPr>
          </a:p>
          <a:p>
            <a:pPr>
              <a:spcBef>
                <a:spcPct val="0"/>
              </a:spcBef>
              <a:buFontTx/>
              <a:buNone/>
            </a:pPr>
            <a:r>
              <a:rPr lang="pl-PL" altLang="pl-PL" sz="1800" i="1">
                <a:latin typeface="Lato"/>
              </a:rPr>
              <a:t>Udział w realizacji zamówienia poprzez doradztwo i konsultacje nie jest wystarczający do uznania spełnienia przesłanki, o której mowa w art. 22a ust. 4 p.z.p. - inny podmiot jest zobowiązany zrealizować zamówienie w zakresie w jakim udostępnił własne zasoby.</a:t>
            </a:r>
          </a:p>
          <a:p>
            <a:pPr>
              <a:spcBef>
                <a:spcPct val="0"/>
              </a:spcBef>
              <a:buFontTx/>
              <a:buNone/>
            </a:pPr>
            <a:r>
              <a:rPr lang="pl-PL" altLang="pl-PL" sz="1800" i="1">
                <a:latin typeface="Lato"/>
              </a:rPr>
              <a:t>Realne udostępnienie zasobów może polegać wyłącznie na wykonaniu przez podmiot udostępniający, usług lub robót budowlanych, do których takie zdolności są wymagane</a:t>
            </a:r>
          </a:p>
          <a:p>
            <a:pPr>
              <a:spcBef>
                <a:spcPct val="0"/>
              </a:spcBef>
              <a:buFontTx/>
              <a:buNone/>
            </a:pPr>
            <a:endParaRPr lang="pl-PL" altLang="pl-PL" sz="1800">
              <a:latin typeface="Lato"/>
            </a:endParaRPr>
          </a:p>
          <a:p>
            <a:pPr>
              <a:spcBef>
                <a:spcPct val="0"/>
              </a:spcBef>
              <a:buFontTx/>
              <a:buNone/>
            </a:pPr>
            <a:r>
              <a:rPr lang="pl-PL" altLang="pl-PL" sz="1800" b="1">
                <a:latin typeface="Lato"/>
              </a:rPr>
              <a:t>KIO 211/2018</a:t>
            </a:r>
            <a:endParaRPr lang="ro-RO" altLang="pl-PL" sz="1800" b="1">
              <a:latin typeface="Lato"/>
            </a:endParaRPr>
          </a:p>
          <a:p>
            <a:pPr>
              <a:spcBef>
                <a:spcPct val="0"/>
              </a:spcBef>
              <a:buFontTx/>
              <a:buNone/>
            </a:pPr>
            <a:endParaRPr lang="pl-PL" altLang="pl-PL" sz="1800">
              <a:latin typeface="Lato"/>
            </a:endParaRPr>
          </a:p>
          <a:p>
            <a:pPr>
              <a:spcBef>
                <a:spcPct val="0"/>
              </a:spcBef>
              <a:buFontTx/>
              <a:buNone/>
            </a:pPr>
            <a:endParaRPr lang="pl-PL" altLang="pl-PL" sz="1800">
              <a:latin typeface="Lato"/>
            </a:endParaRPr>
          </a:p>
          <a:p>
            <a:pPr>
              <a:spcBef>
                <a:spcPct val="0"/>
              </a:spcBef>
              <a:buFontTx/>
              <a:buNone/>
            </a:pPr>
            <a:endParaRPr lang="pl-PL" altLang="pl-PL" sz="1800">
              <a:latin typeface="Lato"/>
            </a:endParaRPr>
          </a:p>
          <a:p>
            <a:pPr>
              <a:spcBef>
                <a:spcPct val="0"/>
              </a:spcBef>
              <a:buFontTx/>
              <a:buNone/>
            </a:pPr>
            <a:r>
              <a:rPr lang="pl-PL" altLang="pl-PL" sz="1800">
                <a:latin typeface="Lato"/>
              </a:rPr>
              <a:t>	</a:t>
            </a:r>
          </a:p>
          <a:p>
            <a:pPr>
              <a:spcBef>
                <a:spcPct val="0"/>
              </a:spcBef>
              <a:buFontTx/>
              <a:buNone/>
            </a:pPr>
            <a:endParaRPr lang="pl-PL" altLang="pl-PL" sz="1800">
              <a:latin typeface="Lato"/>
            </a:endParaRPr>
          </a:p>
          <a:p>
            <a:pPr>
              <a:spcBef>
                <a:spcPct val="0"/>
              </a:spcBef>
              <a:buFontTx/>
              <a:buNone/>
            </a:pPr>
            <a:endParaRPr lang="pl-PL" altLang="pl-PL" sz="1800">
              <a:latin typeface="Lato"/>
            </a:endParaRPr>
          </a:p>
          <a:p>
            <a:pPr>
              <a:spcBef>
                <a:spcPct val="0"/>
              </a:spcBef>
              <a:buFontTx/>
              <a:buNone/>
            </a:pPr>
            <a:endParaRPr lang="pl-PL" altLang="pl-PL" sz="1800">
              <a:latin typeface="Lato"/>
            </a:endParaRPr>
          </a:p>
        </p:txBody>
      </p:sp>
      <p:sp>
        <p:nvSpPr>
          <p:cNvPr id="44035" name="TextBox 4">
            <a:extLst>
              <a:ext uri="{FF2B5EF4-FFF2-40B4-BE49-F238E27FC236}">
                <a16:creationId xmlns:a16="http://schemas.microsoft.com/office/drawing/2014/main" id="{8CB6A130-B335-4C66-8B99-ACD788727E05}"/>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Box 2">
            <a:extLst>
              <a:ext uri="{FF2B5EF4-FFF2-40B4-BE49-F238E27FC236}">
                <a16:creationId xmlns:a16="http://schemas.microsoft.com/office/drawing/2014/main" id="{DB0922B5-6311-4252-87BB-BE66B68F4196}"/>
              </a:ext>
            </a:extLst>
          </p:cNvPr>
          <p:cNvSpPr txBox="1">
            <a:spLocks noChangeArrowheads="1"/>
          </p:cNvSpPr>
          <p:nvPr/>
        </p:nvSpPr>
        <p:spPr bwMode="auto">
          <a:xfrm>
            <a:off x="1042988" y="1484313"/>
            <a:ext cx="7272337" cy="5540375"/>
          </a:xfrm>
          <a:prstGeom prst="rect">
            <a:avLst/>
          </a:prstGeom>
          <a:noFill/>
          <a:ln w="9525">
            <a:noFill/>
            <a:miter lim="800000"/>
            <a:headEnd/>
            <a:tailEnd/>
          </a:ln>
        </p:spPr>
        <p:txBody>
          <a:bodyPr>
            <a:spAutoFit/>
          </a:bodyPr>
          <a:lstStyle/>
          <a:p>
            <a:pPr marL="0" lvl="1" algn="just">
              <a:spcBef>
                <a:spcPts val="0"/>
              </a:spcBef>
              <a:spcAft>
                <a:spcPts val="600"/>
              </a:spcAft>
              <a:defRPr/>
            </a:pPr>
            <a:r>
              <a:rPr lang="pl-PL" dirty="0"/>
              <a:t>Zamawiający ocenia, czy udostępniane wykonawcy przez inne podmioty zdolności techniczne lub zawodowe lub ich sytuacja finansowa lub ekonomiczna, pozwalają na wykazanie przez wykonawcę spełniania warunków udziału w postępowaniu oraz bada, czy nie zachodzą wobec tego podmiotu podstawy wykluczenia, o których mowa w art. 24 ust. 1 pkt 13-22 i ust. 5.</a:t>
            </a:r>
          </a:p>
          <a:p>
            <a:pPr marL="0" lvl="1" algn="just">
              <a:spcBef>
                <a:spcPts val="0"/>
              </a:spcBef>
              <a:spcAft>
                <a:spcPts val="600"/>
              </a:spcAft>
              <a:defRPr/>
            </a:pPr>
            <a:endParaRPr lang="pl-PL" dirty="0"/>
          </a:p>
          <a:p>
            <a:pPr marL="0" lvl="1" algn="just">
              <a:spcBef>
                <a:spcPts val="0"/>
              </a:spcBef>
              <a:spcAft>
                <a:spcPts val="600"/>
              </a:spcAft>
              <a:defRPr/>
            </a:pPr>
            <a:r>
              <a:rPr lang="pl-PL" dirty="0"/>
              <a:t>Jeżeli zdolności techniczne lub zawodowe lub sytuacja ekonomiczna lub finansowa, podmiotu, o którym mowa w ust. 1, nie potwierdzają spełnienia przez wykonawcę warunków udziału w postępowaniu lub zachodzą wobec tych podmiotów podstawy wykluczenia, zamawiający żąda, aby wykonawca </a:t>
            </a:r>
            <a:br>
              <a:rPr lang="pl-PL" dirty="0"/>
            </a:br>
            <a:r>
              <a:rPr lang="pl-PL" dirty="0"/>
              <a:t>w terminie określonym przez zamawiającego:</a:t>
            </a:r>
          </a:p>
          <a:p>
            <a:pPr marL="342900" lvl="1" indent="-342900" algn="just">
              <a:spcBef>
                <a:spcPts val="0"/>
              </a:spcBef>
              <a:spcAft>
                <a:spcPts val="600"/>
              </a:spcAft>
              <a:buFont typeface="+mj-lt"/>
              <a:buAutoNum type="arabicParenR"/>
              <a:defRPr/>
            </a:pPr>
            <a:r>
              <a:rPr lang="pl-PL" dirty="0"/>
              <a:t>zastąpił ten podmiot innym podmiotem lub podmiotami lub</a:t>
            </a:r>
          </a:p>
          <a:p>
            <a:pPr marL="342900" lvl="1" indent="-342900" algn="just">
              <a:spcBef>
                <a:spcPts val="0"/>
              </a:spcBef>
              <a:spcAft>
                <a:spcPts val="600"/>
              </a:spcAft>
              <a:buFont typeface="+mj-lt"/>
              <a:buAutoNum type="arabicParenR"/>
              <a:defRPr/>
            </a:pPr>
            <a:r>
              <a:rPr lang="pl-PL" dirty="0"/>
              <a:t>zobowiązał się do osobistego wykonania odpowiedniej części zamówienia, jeżeli wykaże zdolności techniczne lub zawodowe lub sytuację finansową lub ekonomiczną.</a:t>
            </a:r>
          </a:p>
          <a:p>
            <a:pPr marL="0" lvl="1" algn="just">
              <a:spcBef>
                <a:spcPts val="0"/>
              </a:spcBef>
              <a:spcAft>
                <a:spcPts val="600"/>
              </a:spcAft>
              <a:defRPr/>
            </a:pPr>
            <a:endParaRPr lang="pl-PL" dirty="0"/>
          </a:p>
          <a:p>
            <a:pPr marL="0" lvl="1" algn="just">
              <a:spcBef>
                <a:spcPts val="0"/>
              </a:spcBef>
              <a:spcAft>
                <a:spcPts val="600"/>
              </a:spcAft>
              <a:defRPr/>
            </a:pPr>
            <a:endParaRPr lang="pl-PL" dirty="0"/>
          </a:p>
        </p:txBody>
      </p:sp>
      <p:sp>
        <p:nvSpPr>
          <p:cNvPr id="45059" name="TextBox 4">
            <a:extLst>
              <a:ext uri="{FF2B5EF4-FFF2-40B4-BE49-F238E27FC236}">
                <a16:creationId xmlns:a16="http://schemas.microsoft.com/office/drawing/2014/main" id="{385B7C31-B790-4020-8920-199E70E921C8}"/>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Box 2">
            <a:extLst>
              <a:ext uri="{FF2B5EF4-FFF2-40B4-BE49-F238E27FC236}">
                <a16:creationId xmlns:a16="http://schemas.microsoft.com/office/drawing/2014/main" id="{7C4CE70B-57F4-4E5A-BA2B-23904B60825B}"/>
              </a:ext>
            </a:extLst>
          </p:cNvPr>
          <p:cNvSpPr txBox="1">
            <a:spLocks noChangeArrowheads="1"/>
          </p:cNvSpPr>
          <p:nvPr/>
        </p:nvSpPr>
        <p:spPr bwMode="auto">
          <a:xfrm>
            <a:off x="1042988" y="1484313"/>
            <a:ext cx="7272337" cy="5110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lvl="1" algn="just">
              <a:spcBef>
                <a:spcPct val="0"/>
              </a:spcBef>
              <a:spcAft>
                <a:spcPts val="600"/>
              </a:spcAft>
              <a:buFontTx/>
              <a:buNone/>
            </a:pPr>
            <a:r>
              <a:rPr lang="pl-PL" altLang="pl-PL" sz="1800" i="1">
                <a:latin typeface="Lato"/>
              </a:rPr>
              <a:t>Artykuł 22a ust. 6 p.z.p. nie stanowi samodzielnej podstawy do wezwania wykonawcy do zastąpienia podmiotu, o którym mowa w art. 22a ust. 1 p.z.p. innym podmiotem, bądź zobowiązania się do osobistego wykonania odpowiedniej części zamówienia pod warunkiem wykazania zdolności technicznych lub zawodowych lub sytuacji finansowej lub ekonomicznej, o których mowa w art. 22a ust. 1 p.z.p. Przepis art. 22a ust. 1 p.z.p. nie stanowi odrębnej od określonej w art. 26 ust. 3 p.z.p. podstawy do wezwania o uzupełnienie dokumentów</a:t>
            </a:r>
            <a:r>
              <a:rPr lang="pl-PL" altLang="pl-PL" sz="1800">
                <a:latin typeface="Lato"/>
              </a:rPr>
              <a:t>.</a:t>
            </a:r>
          </a:p>
          <a:p>
            <a:pPr marL="0" lvl="1" algn="just">
              <a:spcBef>
                <a:spcPct val="0"/>
              </a:spcBef>
              <a:spcAft>
                <a:spcPts val="600"/>
              </a:spcAft>
              <a:buFontTx/>
              <a:buNone/>
            </a:pPr>
            <a:r>
              <a:rPr lang="pl-PL" altLang="pl-PL" sz="1800" b="1">
                <a:latin typeface="Lato"/>
              </a:rPr>
              <a:t>KIO 2073/17</a:t>
            </a:r>
          </a:p>
          <a:p>
            <a:pPr marL="0" lvl="1" algn="just">
              <a:spcBef>
                <a:spcPct val="0"/>
              </a:spcBef>
              <a:spcAft>
                <a:spcPts val="600"/>
              </a:spcAft>
              <a:buFontTx/>
              <a:buNone/>
            </a:pPr>
            <a:r>
              <a:rPr lang="pl-PL" altLang="pl-PL" sz="1800" i="1">
                <a:latin typeface="Lato"/>
              </a:rPr>
              <a:t>W sytuacji w której wykonawca samodzielnie wykazywał warunki udziału w postępowaniu i nie zostały potwierdzone a zamawiający zastosował art. 26 ust. 3 – wykonawca nie ma prawa w trakcie trwania postępowania zmienić sposobu wykazania warunku w taki sposób, że wykaże korzystanie z zasobów innego podmiotu </a:t>
            </a:r>
          </a:p>
          <a:p>
            <a:pPr marL="0" lvl="1" algn="just">
              <a:spcBef>
                <a:spcPct val="0"/>
              </a:spcBef>
              <a:spcAft>
                <a:spcPts val="600"/>
              </a:spcAft>
              <a:buFontTx/>
              <a:buNone/>
            </a:pPr>
            <a:r>
              <a:rPr lang="pl-PL" altLang="pl-PL" sz="1800" b="1">
                <a:latin typeface="Lato"/>
              </a:rPr>
              <a:t>wyrok TSUE z 4 maja 2017 r. c/387 ESAPROJEKT</a:t>
            </a:r>
          </a:p>
          <a:p>
            <a:pPr marL="0" lvl="1" algn="just">
              <a:spcBef>
                <a:spcPct val="0"/>
              </a:spcBef>
              <a:spcAft>
                <a:spcPts val="600"/>
              </a:spcAft>
              <a:buFontTx/>
              <a:buNone/>
            </a:pPr>
            <a:endParaRPr lang="pl-PL" altLang="pl-PL" sz="1800">
              <a:latin typeface="Lato"/>
            </a:endParaRPr>
          </a:p>
        </p:txBody>
      </p:sp>
      <p:sp>
        <p:nvSpPr>
          <p:cNvPr id="46083" name="TextBox 4">
            <a:extLst>
              <a:ext uri="{FF2B5EF4-FFF2-40B4-BE49-F238E27FC236}">
                <a16:creationId xmlns:a16="http://schemas.microsoft.com/office/drawing/2014/main" id="{AE40793A-14BA-4CB8-9FB1-9223D52CB999}"/>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4EA8CBC-5E8A-4779-ADB2-694802584878}"/>
              </a:ext>
            </a:extLst>
          </p:cNvPr>
          <p:cNvSpPr txBox="1"/>
          <p:nvPr/>
        </p:nvSpPr>
        <p:spPr>
          <a:xfrm>
            <a:off x="1042988" y="1773238"/>
            <a:ext cx="7272337" cy="2862262"/>
          </a:xfrm>
          <a:prstGeom prst="rect">
            <a:avLst/>
          </a:prstGeom>
          <a:noFill/>
        </p:spPr>
        <p:txBody>
          <a:bodyPr>
            <a:spAutoFit/>
          </a:bodyPr>
          <a:lstStyle/>
          <a:p>
            <a:pPr>
              <a:defRPr/>
            </a:pPr>
            <a:r>
              <a:rPr lang="pl-PL" dirty="0">
                <a:latin typeface="Lato"/>
                <a:cs typeface="Arial" charset="0"/>
              </a:rPr>
              <a:t>22.1</a:t>
            </a:r>
          </a:p>
          <a:p>
            <a:pPr>
              <a:defRPr/>
            </a:pPr>
            <a:endParaRPr lang="pl-PL" dirty="0">
              <a:latin typeface="Lato"/>
              <a:cs typeface="Arial" charset="0"/>
            </a:endParaRPr>
          </a:p>
          <a:p>
            <a:pPr>
              <a:defRPr/>
            </a:pPr>
            <a:r>
              <a:rPr lang="pl-PL" dirty="0">
                <a:latin typeface="Lato"/>
                <a:cs typeface="Arial" charset="0"/>
              </a:rPr>
              <a:t>O udzielenie zamówienia mogą ubiegać się wykonawcy, którzy: </a:t>
            </a:r>
          </a:p>
          <a:p>
            <a:pPr>
              <a:defRPr/>
            </a:pPr>
            <a:endParaRPr lang="pl-PL" dirty="0">
              <a:latin typeface="Lato"/>
              <a:cs typeface="Arial" charset="0"/>
            </a:endParaRPr>
          </a:p>
          <a:p>
            <a:pPr>
              <a:defRPr/>
            </a:pPr>
            <a:r>
              <a:rPr lang="pl-PL" dirty="0">
                <a:latin typeface="Lato"/>
                <a:cs typeface="Arial" charset="0"/>
              </a:rPr>
              <a:t>1)     nie podlegają wykluczeniu; </a:t>
            </a:r>
          </a:p>
          <a:p>
            <a:pPr>
              <a:defRPr/>
            </a:pPr>
            <a:endParaRPr lang="pl-PL" dirty="0">
              <a:latin typeface="Lato"/>
              <a:cs typeface="Arial" charset="0"/>
            </a:endParaRPr>
          </a:p>
          <a:p>
            <a:pPr marL="457200" indent="-457200">
              <a:buFontTx/>
              <a:buAutoNum type="arabicParenR" startAt="2"/>
              <a:defRPr/>
            </a:pPr>
            <a:r>
              <a:rPr lang="pl-PL" dirty="0">
                <a:latin typeface="Lato"/>
                <a:cs typeface="Arial" charset="0"/>
              </a:rPr>
              <a:t>spełniają warunki udziału w postępowaniu, o ile zostały one określone przez zamawiającego w ogłoszeniu o zamówieniu lub w zaproszeniu do potwierdzenia zainteresowania. </a:t>
            </a:r>
          </a:p>
          <a:p>
            <a:pPr marL="457200" indent="-457200">
              <a:buFontTx/>
              <a:buAutoNum type="arabicParenR" startAt="2"/>
              <a:defRPr/>
            </a:pPr>
            <a:endParaRPr lang="pl-PL" dirty="0">
              <a:latin typeface="Lato"/>
              <a:cs typeface="Arial" charset="0"/>
            </a:endParaRPr>
          </a:p>
        </p:txBody>
      </p:sp>
      <p:sp>
        <p:nvSpPr>
          <p:cNvPr id="32771" name="TextBox 4">
            <a:extLst>
              <a:ext uri="{FF2B5EF4-FFF2-40B4-BE49-F238E27FC236}">
                <a16:creationId xmlns:a16="http://schemas.microsoft.com/office/drawing/2014/main" id="{7637C564-209E-45D9-AC6C-357BA07C1897}"/>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Box 2">
            <a:extLst>
              <a:ext uri="{FF2B5EF4-FFF2-40B4-BE49-F238E27FC236}">
                <a16:creationId xmlns:a16="http://schemas.microsoft.com/office/drawing/2014/main" id="{80B3AD12-26CA-460E-8A55-C9A6F72839A9}"/>
              </a:ext>
            </a:extLst>
          </p:cNvPr>
          <p:cNvSpPr txBox="1">
            <a:spLocks noChangeArrowheads="1"/>
          </p:cNvSpPr>
          <p:nvPr/>
        </p:nvSpPr>
        <p:spPr bwMode="auto">
          <a:xfrm>
            <a:off x="1042988" y="1773238"/>
            <a:ext cx="7272337" cy="2586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pl-PL" altLang="pl-PL" sz="1800">
                <a:latin typeface="Lato"/>
              </a:rPr>
              <a:t>Podwykonawca zwykły (nieudostępniający  zasobów):</a:t>
            </a:r>
          </a:p>
          <a:p>
            <a:pPr>
              <a:spcBef>
                <a:spcPct val="0"/>
              </a:spcBef>
              <a:buFontTx/>
              <a:buNone/>
            </a:pPr>
            <a:endParaRPr lang="pl-PL" altLang="pl-PL" sz="1800">
              <a:latin typeface="Lato"/>
            </a:endParaRPr>
          </a:p>
          <a:p>
            <a:pPr lvl="1">
              <a:spcBef>
                <a:spcPct val="0"/>
              </a:spcBef>
              <a:buFontTx/>
              <a:buChar char="-"/>
            </a:pPr>
            <a:r>
              <a:rPr lang="pl-PL" altLang="pl-PL" sz="1800">
                <a:latin typeface="Lato"/>
              </a:rPr>
              <a:t> 	wymagane jest podanie informacji w formularzu ofertowym 	(art. 36 b)</a:t>
            </a:r>
          </a:p>
          <a:p>
            <a:pPr lvl="1">
              <a:spcBef>
                <a:spcPct val="0"/>
              </a:spcBef>
              <a:buFontTx/>
              <a:buChar char="-"/>
            </a:pPr>
            <a:r>
              <a:rPr lang="pl-PL" altLang="pl-PL" sz="1800">
                <a:latin typeface="Lato"/>
              </a:rPr>
              <a:t> 	decyzja wykonawcy o podwykonawstwie może być 	następnie zmieniona  z zastrzeżeniem art. 36a</a:t>
            </a:r>
          </a:p>
          <a:p>
            <a:pPr lvl="1">
              <a:spcBef>
                <a:spcPct val="0"/>
              </a:spcBef>
              <a:buFontTx/>
              <a:buChar char="-"/>
            </a:pPr>
            <a:r>
              <a:rPr lang="pl-PL" altLang="pl-PL" sz="1800">
                <a:latin typeface="Lato"/>
              </a:rPr>
              <a:t> 	nie sprawdza się czy spełnia on warunki udziału w 	postępowaniu</a:t>
            </a:r>
          </a:p>
          <a:p>
            <a:pPr lvl="1">
              <a:spcBef>
                <a:spcPct val="0"/>
              </a:spcBef>
              <a:buFontTx/>
              <a:buChar char="-"/>
            </a:pPr>
            <a:r>
              <a:rPr lang="pl-PL" altLang="pl-PL" sz="1800">
                <a:latin typeface="Lato"/>
              </a:rPr>
              <a:t> 	można sprawdzać czy nie podlega wykluczeniu</a:t>
            </a:r>
          </a:p>
        </p:txBody>
      </p:sp>
      <p:sp>
        <p:nvSpPr>
          <p:cNvPr id="47107" name="TextBox 4">
            <a:extLst>
              <a:ext uri="{FF2B5EF4-FFF2-40B4-BE49-F238E27FC236}">
                <a16:creationId xmlns:a16="http://schemas.microsoft.com/office/drawing/2014/main" id="{EA199EEE-CE69-4BC7-939B-E1C56EB68C8A}"/>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Box 2">
            <a:extLst>
              <a:ext uri="{FF2B5EF4-FFF2-40B4-BE49-F238E27FC236}">
                <a16:creationId xmlns:a16="http://schemas.microsoft.com/office/drawing/2014/main" id="{AE2BE79D-5200-45FA-B55C-2BD9DF3C0AD0}"/>
              </a:ext>
            </a:extLst>
          </p:cNvPr>
          <p:cNvSpPr txBox="1">
            <a:spLocks noChangeArrowheads="1"/>
          </p:cNvSpPr>
          <p:nvPr/>
        </p:nvSpPr>
        <p:spPr bwMode="auto">
          <a:xfrm>
            <a:off x="1042988" y="1773238"/>
            <a:ext cx="7272337" cy="286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pl-PL" altLang="pl-PL" sz="1800">
                <a:latin typeface="Lato"/>
              </a:rPr>
              <a:t>Podwykonawca kwalifikowany (udostępniający zasoby) :</a:t>
            </a:r>
          </a:p>
          <a:p>
            <a:pPr>
              <a:spcBef>
                <a:spcPct val="0"/>
              </a:spcBef>
              <a:buFontTx/>
              <a:buNone/>
            </a:pPr>
            <a:endParaRPr lang="pl-PL" altLang="pl-PL" sz="1800">
              <a:latin typeface="Lato"/>
            </a:endParaRPr>
          </a:p>
          <a:p>
            <a:pPr lvl="1">
              <a:spcBef>
                <a:spcPct val="0"/>
              </a:spcBef>
              <a:buFontTx/>
              <a:buChar char="-"/>
            </a:pPr>
            <a:r>
              <a:rPr lang="pl-PL" altLang="pl-PL" sz="1800">
                <a:latin typeface="Lato"/>
              </a:rPr>
              <a:t> 	wymagane jest podanie informacji w formularzu   	ofertowym (art. 36 b)</a:t>
            </a:r>
          </a:p>
          <a:p>
            <a:pPr lvl="1">
              <a:spcBef>
                <a:spcPct val="0"/>
              </a:spcBef>
              <a:buFontTx/>
              <a:buChar char="-"/>
            </a:pPr>
            <a:r>
              <a:rPr lang="pl-PL" altLang="pl-PL" sz="1800">
                <a:latin typeface="Lato"/>
              </a:rPr>
              <a:t> 	decyzja wykonawcy o podwykonawstwie nie może być 	następnie zmieniona  z wyjątkiem art. 22a ust. 6</a:t>
            </a:r>
          </a:p>
          <a:p>
            <a:pPr lvl="1">
              <a:spcBef>
                <a:spcPct val="0"/>
              </a:spcBef>
              <a:buFontTx/>
              <a:buChar char="-"/>
            </a:pPr>
            <a:r>
              <a:rPr lang="pl-PL" altLang="pl-PL" sz="1800">
                <a:latin typeface="Lato"/>
              </a:rPr>
              <a:t> 	obligatoryjnie sprawdza się czy spełnia on warunki 	udziału w postępowaniu w zakresie w jakim je 	udostępnia</a:t>
            </a:r>
          </a:p>
          <a:p>
            <a:pPr lvl="1">
              <a:spcBef>
                <a:spcPct val="0"/>
              </a:spcBef>
              <a:buFontTx/>
              <a:buChar char="-"/>
            </a:pPr>
            <a:r>
              <a:rPr lang="pl-PL" altLang="pl-PL" sz="1800">
                <a:latin typeface="Lato"/>
              </a:rPr>
              <a:t> 	obligatoryjnie sprawdza się czy nie podlega 	wykluczeniu</a:t>
            </a:r>
          </a:p>
        </p:txBody>
      </p:sp>
      <p:sp>
        <p:nvSpPr>
          <p:cNvPr id="48131" name="TextBox 4">
            <a:extLst>
              <a:ext uri="{FF2B5EF4-FFF2-40B4-BE49-F238E27FC236}">
                <a16:creationId xmlns:a16="http://schemas.microsoft.com/office/drawing/2014/main" id="{A8AE7B40-C36D-41B6-8A68-EFD76CC14339}"/>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Box 2">
            <a:extLst>
              <a:ext uri="{FF2B5EF4-FFF2-40B4-BE49-F238E27FC236}">
                <a16:creationId xmlns:a16="http://schemas.microsoft.com/office/drawing/2014/main" id="{C8D0BDB1-1F81-4E3A-84CA-67501DC88BC8}"/>
              </a:ext>
            </a:extLst>
          </p:cNvPr>
          <p:cNvSpPr txBox="1">
            <a:spLocks noChangeArrowheads="1"/>
          </p:cNvSpPr>
          <p:nvPr/>
        </p:nvSpPr>
        <p:spPr bwMode="auto">
          <a:xfrm>
            <a:off x="1042988" y="1773238"/>
            <a:ext cx="7272337" cy="200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160000"/>
              </a:lnSpc>
              <a:spcBef>
                <a:spcPct val="0"/>
              </a:spcBef>
              <a:buFontTx/>
              <a:buNone/>
            </a:pPr>
            <a:endParaRPr lang="pl-PL" altLang="pl-PL" sz="2000" b="1">
              <a:solidFill>
                <a:srgbClr val="FF0000"/>
              </a:solidFill>
              <a:latin typeface="Constantia" panose="02030602050306030303" pitchFamily="18" charset="0"/>
            </a:endParaRPr>
          </a:p>
          <a:p>
            <a:pPr algn="ctr">
              <a:lnSpc>
                <a:spcPct val="160000"/>
              </a:lnSpc>
              <a:spcBef>
                <a:spcPct val="0"/>
              </a:spcBef>
              <a:buFontTx/>
              <a:buNone/>
            </a:pPr>
            <a:endParaRPr lang="pl-PL" altLang="pl-PL" sz="2000" b="1">
              <a:solidFill>
                <a:srgbClr val="FF0000"/>
              </a:solidFill>
              <a:latin typeface="Constantia" panose="02030602050306030303" pitchFamily="18" charset="0"/>
            </a:endParaRPr>
          </a:p>
          <a:p>
            <a:pPr algn="ctr">
              <a:lnSpc>
                <a:spcPct val="160000"/>
              </a:lnSpc>
              <a:spcBef>
                <a:spcPct val="0"/>
              </a:spcBef>
              <a:buFontTx/>
              <a:buNone/>
            </a:pPr>
            <a:endParaRPr lang="pl-PL" altLang="pl-PL" sz="2000" b="1">
              <a:solidFill>
                <a:srgbClr val="FF0000"/>
              </a:solidFill>
              <a:latin typeface="Constantia" panose="02030602050306030303" pitchFamily="18" charset="0"/>
            </a:endParaRPr>
          </a:p>
          <a:p>
            <a:pPr algn="ctr">
              <a:lnSpc>
                <a:spcPct val="160000"/>
              </a:lnSpc>
              <a:spcBef>
                <a:spcPct val="0"/>
              </a:spcBef>
              <a:buFontTx/>
              <a:buNone/>
            </a:pPr>
            <a:r>
              <a:rPr lang="pl-PL" altLang="pl-PL" sz="2000" b="1">
                <a:latin typeface="Constantia" panose="02030602050306030303" pitchFamily="18" charset="0"/>
              </a:rPr>
              <a:t>PODSTAWY WYKLUCZENIA</a:t>
            </a:r>
          </a:p>
        </p:txBody>
      </p:sp>
      <p:sp>
        <p:nvSpPr>
          <p:cNvPr id="49155" name="TextBox 4">
            <a:extLst>
              <a:ext uri="{FF2B5EF4-FFF2-40B4-BE49-F238E27FC236}">
                <a16:creationId xmlns:a16="http://schemas.microsoft.com/office/drawing/2014/main" id="{54D7A9EF-8382-48E5-88A1-12FA5107BC7D}"/>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Box 2">
            <a:extLst>
              <a:ext uri="{FF2B5EF4-FFF2-40B4-BE49-F238E27FC236}">
                <a16:creationId xmlns:a16="http://schemas.microsoft.com/office/drawing/2014/main" id="{D577CD4F-2D25-4A19-AFA4-A8F286E9BA13}"/>
              </a:ext>
            </a:extLst>
          </p:cNvPr>
          <p:cNvSpPr txBox="1">
            <a:spLocks noChangeArrowheads="1"/>
          </p:cNvSpPr>
          <p:nvPr/>
        </p:nvSpPr>
        <p:spPr bwMode="auto">
          <a:xfrm>
            <a:off x="1042988" y="1773238"/>
            <a:ext cx="7272337"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pl-PL" altLang="pl-PL" sz="1800" b="1">
                <a:latin typeface="Constantia" panose="02030602050306030303" pitchFamily="18" charset="0"/>
              </a:rPr>
              <a:t>Schemat budowy SIWZ i ogłoszenia:</a:t>
            </a:r>
          </a:p>
          <a:p>
            <a:pPr algn="ctr">
              <a:spcBef>
                <a:spcPct val="0"/>
              </a:spcBef>
              <a:buFontTx/>
              <a:buNone/>
            </a:pPr>
            <a:endParaRPr lang="pl-PL" altLang="pl-PL" sz="1800">
              <a:latin typeface="Constantia" panose="02030602050306030303" pitchFamily="18" charset="0"/>
            </a:endParaRPr>
          </a:p>
          <a:p>
            <a:pPr algn="ctr">
              <a:spcBef>
                <a:spcPct val="0"/>
              </a:spcBef>
              <a:buFontTx/>
              <a:buNone/>
            </a:pPr>
            <a:r>
              <a:rPr lang="pl-PL" altLang="pl-PL" sz="1800">
                <a:latin typeface="Constantia" panose="02030602050306030303" pitchFamily="18" charset="0"/>
              </a:rPr>
              <a:t>Podstawy wykluczenia</a:t>
            </a:r>
          </a:p>
          <a:p>
            <a:pPr algn="ctr">
              <a:spcBef>
                <a:spcPct val="0"/>
              </a:spcBef>
              <a:buFontTx/>
              <a:buNone/>
            </a:pPr>
            <a:r>
              <a:rPr lang="pl-PL" altLang="pl-PL" sz="1800">
                <a:latin typeface="Constantia" panose="02030602050306030303" pitchFamily="18" charset="0"/>
              </a:rPr>
              <a:t>+</a:t>
            </a:r>
          </a:p>
          <a:p>
            <a:pPr algn="ctr">
              <a:spcBef>
                <a:spcPct val="0"/>
              </a:spcBef>
              <a:buFontTx/>
              <a:buNone/>
            </a:pPr>
            <a:r>
              <a:rPr lang="pl-PL" altLang="pl-PL" sz="1800">
                <a:latin typeface="Constantia" panose="02030602050306030303" pitchFamily="18" charset="0"/>
              </a:rPr>
              <a:t>Dokumenty potwierdzające:</a:t>
            </a:r>
          </a:p>
          <a:p>
            <a:pPr algn="ctr">
              <a:spcBef>
                <a:spcPct val="0"/>
              </a:spcBef>
              <a:buFontTx/>
              <a:buNone/>
            </a:pPr>
            <a:r>
              <a:rPr lang="pl-PL" altLang="pl-PL" sz="1800">
                <a:latin typeface="Constantia" panose="02030602050306030303" pitchFamily="18" charset="0"/>
              </a:rPr>
              <a:t> oświadczenie wstępne składane wraz z ofertą przez wszystkich wykonawców  </a:t>
            </a:r>
          </a:p>
          <a:p>
            <a:pPr algn="ctr">
              <a:spcBef>
                <a:spcPct val="0"/>
              </a:spcBef>
              <a:buFontTx/>
              <a:buNone/>
            </a:pPr>
            <a:r>
              <a:rPr lang="pl-PL" altLang="pl-PL" sz="1800">
                <a:latin typeface="Constantia" panose="02030602050306030303" pitchFamily="18" charset="0"/>
              </a:rPr>
              <a:t>+ </a:t>
            </a:r>
          </a:p>
          <a:p>
            <a:pPr algn="ctr">
              <a:spcBef>
                <a:spcPct val="0"/>
              </a:spcBef>
              <a:buFontTx/>
              <a:buNone/>
            </a:pPr>
            <a:r>
              <a:rPr lang="pl-PL" altLang="pl-PL" sz="1800">
                <a:latin typeface="Constantia" panose="02030602050306030303" pitchFamily="18" charset="0"/>
              </a:rPr>
              <a:t>oświadczenie o uczestnictwie w grupie kapitałowej składane  przez wszystkich wykonawców </a:t>
            </a:r>
          </a:p>
          <a:p>
            <a:pPr algn="ctr">
              <a:spcBef>
                <a:spcPct val="0"/>
              </a:spcBef>
              <a:buFontTx/>
              <a:buNone/>
            </a:pPr>
            <a:r>
              <a:rPr lang="pl-PL" altLang="pl-PL" sz="1800">
                <a:latin typeface="Constantia" panose="02030602050306030303" pitchFamily="18" charset="0"/>
              </a:rPr>
              <a:t>+</a:t>
            </a:r>
          </a:p>
          <a:p>
            <a:pPr algn="ctr">
              <a:spcBef>
                <a:spcPct val="0"/>
              </a:spcBef>
              <a:buFontTx/>
              <a:buNone/>
            </a:pPr>
            <a:r>
              <a:rPr lang="pl-PL" altLang="pl-PL" sz="1800">
                <a:latin typeface="Constantia" panose="02030602050306030303" pitchFamily="18" charset="0"/>
              </a:rPr>
              <a:t>dokumenty potwierdzające</a:t>
            </a:r>
          </a:p>
          <a:p>
            <a:pPr algn="ctr">
              <a:spcBef>
                <a:spcPct val="0"/>
              </a:spcBef>
              <a:buFontTx/>
              <a:buNone/>
            </a:pPr>
            <a:r>
              <a:rPr lang="pl-PL" altLang="pl-PL" sz="1800">
                <a:latin typeface="Constantia" panose="02030602050306030303" pitchFamily="18" charset="0"/>
              </a:rPr>
              <a:t> /wybierać można jedynie z tych wskazanych w  paragrafie 5 rozporządzenia z 26.07.2016 r./ </a:t>
            </a:r>
          </a:p>
          <a:p>
            <a:pPr algn="ctr">
              <a:spcBef>
                <a:spcPct val="0"/>
              </a:spcBef>
              <a:buFontTx/>
              <a:buNone/>
            </a:pPr>
            <a:r>
              <a:rPr lang="pl-PL" altLang="pl-PL" sz="1800">
                <a:latin typeface="Constantia" panose="02030602050306030303" pitchFamily="18" charset="0"/>
              </a:rPr>
              <a:t>składane na wezwanie zamawiającego  przez wykonawcę, którego oferta jest oceniona jako najkorzystniejsza</a:t>
            </a:r>
          </a:p>
        </p:txBody>
      </p:sp>
      <p:sp>
        <p:nvSpPr>
          <p:cNvPr id="50179" name="TextBox 4">
            <a:extLst>
              <a:ext uri="{FF2B5EF4-FFF2-40B4-BE49-F238E27FC236}">
                <a16:creationId xmlns:a16="http://schemas.microsoft.com/office/drawing/2014/main" id="{73723E13-8663-4EE1-9B4E-1764416B062B}"/>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Box 2">
            <a:extLst>
              <a:ext uri="{FF2B5EF4-FFF2-40B4-BE49-F238E27FC236}">
                <a16:creationId xmlns:a16="http://schemas.microsoft.com/office/drawing/2014/main" id="{95E2FE6A-1DDE-4F6D-BBFD-AC4BBD5ACC12}"/>
              </a:ext>
            </a:extLst>
          </p:cNvPr>
          <p:cNvSpPr txBox="1">
            <a:spLocks noChangeArrowheads="1"/>
          </p:cNvSpPr>
          <p:nvPr/>
        </p:nvSpPr>
        <p:spPr bwMode="auto">
          <a:xfrm>
            <a:off x="1116013" y="1700213"/>
            <a:ext cx="7272337"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AutoNum type="arabicParenR" startAt="2"/>
            </a:pPr>
            <a:endParaRPr lang="pl-PL" altLang="pl-PL" sz="1800">
              <a:latin typeface="Lato"/>
            </a:endParaRPr>
          </a:p>
          <a:p>
            <a:pPr>
              <a:spcBef>
                <a:spcPct val="0"/>
              </a:spcBef>
              <a:buFontTx/>
              <a:buAutoNum type="arabicParenR"/>
            </a:pPr>
            <a:r>
              <a:rPr lang="pl-PL" altLang="pl-PL" sz="1800">
                <a:latin typeface="Lato"/>
              </a:rPr>
              <a:t>Wykonawca składa razem z ofertą oświadczenie wstępne /wszyscy/</a:t>
            </a:r>
          </a:p>
          <a:p>
            <a:pPr>
              <a:spcBef>
                <a:spcPct val="0"/>
              </a:spcBef>
              <a:buFontTx/>
              <a:buAutoNum type="arabicParenR"/>
            </a:pPr>
            <a:r>
              <a:rPr lang="pl-PL" altLang="pl-PL" sz="1800">
                <a:latin typeface="Lato"/>
              </a:rPr>
              <a:t>W ciągu trzech dni od dnia zamieszczenia informacji z otwarcia ofert wykonawca składa oświadczenie o uczestnictwie w grupie kapitałowej /wszyscy/</a:t>
            </a:r>
          </a:p>
          <a:p>
            <a:pPr>
              <a:spcBef>
                <a:spcPct val="0"/>
              </a:spcBef>
              <a:buFontTx/>
              <a:buNone/>
            </a:pPr>
            <a:r>
              <a:rPr lang="pl-PL" altLang="pl-PL" sz="1800">
                <a:latin typeface="Lato"/>
              </a:rPr>
              <a:t>3)	Po upływie terminu składania ofert  następuje ocena i badanie wstępne (na podstawie wstępnych oświadczeń) z zastrzeżeniem tzw. procedury odwróconej (art. 24aa)</a:t>
            </a:r>
          </a:p>
          <a:p>
            <a:pPr>
              <a:spcBef>
                <a:spcPct val="0"/>
              </a:spcBef>
              <a:buFontTx/>
              <a:buNone/>
            </a:pPr>
            <a:r>
              <a:rPr lang="pl-PL" altLang="pl-PL" sz="1800">
                <a:latin typeface="Lato"/>
              </a:rPr>
              <a:t>4)	Wykonawca, którego oferta jest oceniona jako najkorzystniejsza dostarcza dokumenty potwierdzające spełnianie warunków i niepodleganie wykluczeniu – które podlegają badaniu</a:t>
            </a:r>
          </a:p>
        </p:txBody>
      </p:sp>
      <p:sp>
        <p:nvSpPr>
          <p:cNvPr id="51203" name="TextBox 4">
            <a:extLst>
              <a:ext uri="{FF2B5EF4-FFF2-40B4-BE49-F238E27FC236}">
                <a16:creationId xmlns:a16="http://schemas.microsoft.com/office/drawing/2014/main" id="{0B1956F8-D545-4D16-B58A-07DB01019389}"/>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Box 4">
            <a:extLst>
              <a:ext uri="{FF2B5EF4-FFF2-40B4-BE49-F238E27FC236}">
                <a16:creationId xmlns:a16="http://schemas.microsoft.com/office/drawing/2014/main" id="{85516FFC-BE75-4F16-98E4-8A4CDF5E8D74}"/>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graphicFrame>
        <p:nvGraphicFramePr>
          <p:cNvPr id="4" name="Diagram 3">
            <a:extLst>
              <a:ext uri="{FF2B5EF4-FFF2-40B4-BE49-F238E27FC236}">
                <a16:creationId xmlns:a16="http://schemas.microsoft.com/office/drawing/2014/main" id="{4E519CF9-E945-443F-A623-12EAA6726E2B}"/>
              </a:ext>
            </a:extLst>
          </p:cNvPr>
          <p:cNvGraphicFramePr/>
          <p:nvPr/>
        </p:nvGraphicFramePr>
        <p:xfrm>
          <a:off x="395536" y="1397000"/>
          <a:ext cx="8352928"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Box 2">
            <a:extLst>
              <a:ext uri="{FF2B5EF4-FFF2-40B4-BE49-F238E27FC236}">
                <a16:creationId xmlns:a16="http://schemas.microsoft.com/office/drawing/2014/main" id="{9799E18E-F323-4206-9D89-773FAC959041}"/>
              </a:ext>
            </a:extLst>
          </p:cNvPr>
          <p:cNvSpPr txBox="1">
            <a:spLocks noChangeArrowheads="1"/>
          </p:cNvSpPr>
          <p:nvPr/>
        </p:nvSpPr>
        <p:spPr bwMode="auto">
          <a:xfrm>
            <a:off x="1116013" y="1700213"/>
            <a:ext cx="7272337" cy="241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lnSpc>
                <a:spcPct val="120000"/>
              </a:lnSpc>
              <a:spcBef>
                <a:spcPct val="0"/>
              </a:spcBef>
              <a:spcAft>
                <a:spcPts val="1800"/>
              </a:spcAft>
              <a:buFontTx/>
              <a:buNone/>
            </a:pPr>
            <a:endParaRPr lang="pl-PL" altLang="pl-PL" sz="1800">
              <a:latin typeface="Lato"/>
            </a:endParaRPr>
          </a:p>
          <a:p>
            <a:pPr algn="just">
              <a:lnSpc>
                <a:spcPct val="120000"/>
              </a:lnSpc>
              <a:spcBef>
                <a:spcPct val="0"/>
              </a:spcBef>
              <a:spcAft>
                <a:spcPts val="1800"/>
              </a:spcAft>
              <a:buFontTx/>
              <a:buNone/>
            </a:pPr>
            <a:endParaRPr lang="pl-PL" altLang="pl-PL" sz="1800">
              <a:latin typeface="Lato"/>
            </a:endParaRPr>
          </a:p>
          <a:p>
            <a:pPr algn="just">
              <a:lnSpc>
                <a:spcPct val="120000"/>
              </a:lnSpc>
              <a:spcBef>
                <a:spcPct val="0"/>
              </a:spcBef>
              <a:spcAft>
                <a:spcPts val="1800"/>
              </a:spcAft>
              <a:buFontTx/>
              <a:buNone/>
            </a:pPr>
            <a:endParaRPr lang="pl-PL" altLang="pl-PL" sz="1800">
              <a:latin typeface="Lato"/>
            </a:endParaRPr>
          </a:p>
          <a:p>
            <a:pPr algn="just">
              <a:lnSpc>
                <a:spcPct val="120000"/>
              </a:lnSpc>
              <a:spcBef>
                <a:spcPct val="0"/>
              </a:spcBef>
              <a:spcAft>
                <a:spcPts val="1800"/>
              </a:spcAft>
              <a:buFontTx/>
              <a:buNone/>
            </a:pPr>
            <a:r>
              <a:rPr lang="pl-PL" altLang="pl-PL" sz="1800">
                <a:latin typeface="Lato"/>
              </a:rPr>
              <a:t>1.	Niewykazanie spełniania warunków udziału w postępowaniu lub niewykazanie braku podstaw wykluczenia -24 ust. 1 pkt 12 .</a:t>
            </a:r>
          </a:p>
        </p:txBody>
      </p:sp>
      <p:sp>
        <p:nvSpPr>
          <p:cNvPr id="53251" name="TextBox 4">
            <a:extLst>
              <a:ext uri="{FF2B5EF4-FFF2-40B4-BE49-F238E27FC236}">
                <a16:creationId xmlns:a16="http://schemas.microsoft.com/office/drawing/2014/main" id="{FA20D93C-D212-4D6A-A5C1-133955D0C99C}"/>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B491677-3F3E-4586-BBF6-741071832FA7}"/>
              </a:ext>
            </a:extLst>
          </p:cNvPr>
          <p:cNvSpPr txBox="1"/>
          <p:nvPr/>
        </p:nvSpPr>
        <p:spPr>
          <a:xfrm>
            <a:off x="1187450" y="1773238"/>
            <a:ext cx="7272338" cy="3433762"/>
          </a:xfrm>
          <a:prstGeom prst="rect">
            <a:avLst/>
          </a:prstGeom>
          <a:noFill/>
        </p:spPr>
        <p:txBody>
          <a:bodyPr>
            <a:spAutoFit/>
          </a:bodyPr>
          <a:lstStyle/>
          <a:p>
            <a:pPr marL="457200" indent="-457200" algn="just">
              <a:lnSpc>
                <a:spcPct val="120000"/>
              </a:lnSpc>
              <a:spcAft>
                <a:spcPts val="1800"/>
              </a:spcAft>
              <a:defRPr/>
            </a:pPr>
            <a:r>
              <a:rPr lang="pl-PL" b="1" dirty="0">
                <a:latin typeface="Lato"/>
                <a:cs typeface="Arial" charset="0"/>
              </a:rPr>
              <a:t>2.	Prawomocne skazanie za przestępstwa wskazane w art. 24 ust. 1 </a:t>
            </a:r>
            <a:r>
              <a:rPr lang="pl-PL" dirty="0">
                <a:latin typeface="Lato"/>
                <a:cs typeface="Arial" charset="0"/>
              </a:rPr>
              <a:t>pkt 13 – 14.</a:t>
            </a:r>
          </a:p>
          <a:p>
            <a:pPr>
              <a:spcAft>
                <a:spcPts val="1800"/>
              </a:spcAft>
              <a:defRPr/>
            </a:pPr>
            <a:r>
              <a:rPr lang="pl-PL" dirty="0">
                <a:latin typeface="Lato"/>
                <a:cs typeface="Arial" charset="0"/>
              </a:rPr>
              <a:t>2.1 	Weryfikacja wobec osoby fizycznej prowadzącej działalność 	gospodarczą, działającego członka jego organu 	zarządzającego lub nadzorczego, obecnego 	wspólnika 	spółki w spółce jawnej, partnerskiej, komandytowej lub 	komandytowo-akcyjnej lub prokurenta; </a:t>
            </a:r>
          </a:p>
          <a:p>
            <a:pPr>
              <a:spcAft>
                <a:spcPts val="1800"/>
              </a:spcAft>
              <a:defRPr/>
            </a:pPr>
            <a:r>
              <a:rPr lang="pl-PL" dirty="0">
                <a:latin typeface="Lato"/>
                <a:cs typeface="Arial" charset="0"/>
              </a:rPr>
              <a:t>2.2	Przesłanka wygasa w momencie upływu 5 lat od dnia 	uprawomocnienia się wyroku (chyba, że z 	wyroku wynika 	dłuższy 	okres wykluczenia).</a:t>
            </a:r>
          </a:p>
        </p:txBody>
      </p:sp>
      <p:sp>
        <p:nvSpPr>
          <p:cNvPr id="54275" name="TextBox 4">
            <a:extLst>
              <a:ext uri="{FF2B5EF4-FFF2-40B4-BE49-F238E27FC236}">
                <a16:creationId xmlns:a16="http://schemas.microsoft.com/office/drawing/2014/main" id="{B0F6DA90-828C-43E5-A381-57C49AF5946E}"/>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Box 2">
            <a:extLst>
              <a:ext uri="{FF2B5EF4-FFF2-40B4-BE49-F238E27FC236}">
                <a16:creationId xmlns:a16="http://schemas.microsoft.com/office/drawing/2014/main" id="{2F6C4941-7AAF-4D75-8A89-625AAAF50073}"/>
              </a:ext>
            </a:extLst>
          </p:cNvPr>
          <p:cNvSpPr txBox="1">
            <a:spLocks noChangeArrowheads="1"/>
          </p:cNvSpPr>
          <p:nvPr/>
        </p:nvSpPr>
        <p:spPr bwMode="auto">
          <a:xfrm>
            <a:off x="1116013" y="1700213"/>
            <a:ext cx="7272337" cy="4754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spcAft>
                <a:spcPts val="1800"/>
              </a:spcAft>
              <a:buFontTx/>
              <a:buNone/>
            </a:pPr>
            <a:r>
              <a:rPr lang="pl-PL" altLang="pl-PL" sz="1800" b="1">
                <a:latin typeface="Lato"/>
              </a:rPr>
              <a:t>2.3</a:t>
            </a:r>
            <a:r>
              <a:rPr lang="pl-PL" altLang="pl-PL" sz="1800">
                <a:latin typeface="Lato"/>
              </a:rPr>
              <a:t>	Możliwość „samooczyszczenia” art. 24 ust. 8:</a:t>
            </a:r>
          </a:p>
          <a:p>
            <a:pPr algn="just">
              <a:spcBef>
                <a:spcPct val="0"/>
              </a:spcBef>
              <a:buFontTx/>
              <a:buNone/>
            </a:pPr>
            <a:r>
              <a:rPr lang="pl-PL" altLang="pl-PL" sz="1800">
                <a:latin typeface="Lato"/>
              </a:rPr>
              <a:t>Wykonawca, który podlega wykluczeniu na podstawie ust. 1 pkt 13 i 14 oraz pkt 16-21 lub ust. 5, może przedstawić dowody na to, że podjęte przez niego środki są wystarczające do wykazania jego rzetelności, w szczególności udowodnić </a:t>
            </a:r>
            <a:r>
              <a:rPr lang="pl-PL" altLang="pl-PL" sz="1800" u="sng">
                <a:latin typeface="Lato"/>
              </a:rPr>
              <a:t>naprawienie szkody </a:t>
            </a:r>
            <a:r>
              <a:rPr lang="pl-PL" altLang="pl-PL" sz="1800">
                <a:latin typeface="Lato"/>
              </a:rPr>
              <a:t>wyrządzonej przestępstwem lub przestępstwem skarbowym, </a:t>
            </a:r>
            <a:r>
              <a:rPr lang="pl-PL" altLang="pl-PL" sz="1800" u="sng">
                <a:latin typeface="Lato"/>
              </a:rPr>
              <a:t>zadośćuczynienie za doznaną krzywdę lub naprawienie szkody, wyczerpujące wyjaśnienie stanu faktycznego oraz współpracę z organami ścigania oraz podjęcie konkretnych środków technicznych, organizacyjnych i kadrowych, które są odpowiednie dla zapobiegania dalszym przestępstwom lub przestępstwom skarbowym lub nieprawidłowemu postępowaniu wykonawcy</a:t>
            </a:r>
            <a:r>
              <a:rPr lang="pl-PL" altLang="pl-PL" sz="1800">
                <a:latin typeface="Lato"/>
              </a:rPr>
              <a:t>. </a:t>
            </a:r>
          </a:p>
          <a:p>
            <a:pPr algn="just">
              <a:spcBef>
                <a:spcPct val="0"/>
              </a:spcBef>
              <a:buFontTx/>
              <a:buNone/>
            </a:pPr>
            <a:endParaRPr lang="pl-PL" altLang="pl-PL" sz="1800">
              <a:latin typeface="Lato"/>
            </a:endParaRPr>
          </a:p>
          <a:p>
            <a:pPr>
              <a:spcBef>
                <a:spcPct val="0"/>
              </a:spcBef>
              <a:buFontTx/>
              <a:buNone/>
            </a:pPr>
            <a:r>
              <a:rPr lang="pl-PL" altLang="pl-PL" sz="1800">
                <a:latin typeface="Lato"/>
              </a:rPr>
              <a:t>Wykonawca nie podlega wykluczeniu, jeżeli zamawiający, uwzględniając wagę i szczególne okoliczności czynu wykonawcy, uzna za wystarczające dowody przedstawione na podstawie ust. 8</a:t>
            </a:r>
          </a:p>
        </p:txBody>
      </p:sp>
      <p:sp>
        <p:nvSpPr>
          <p:cNvPr id="55299" name="TextBox 4">
            <a:extLst>
              <a:ext uri="{FF2B5EF4-FFF2-40B4-BE49-F238E27FC236}">
                <a16:creationId xmlns:a16="http://schemas.microsoft.com/office/drawing/2014/main" id="{22A6701F-E336-4445-ADBB-0A02A9724D3D}"/>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Box 2">
            <a:extLst>
              <a:ext uri="{FF2B5EF4-FFF2-40B4-BE49-F238E27FC236}">
                <a16:creationId xmlns:a16="http://schemas.microsoft.com/office/drawing/2014/main" id="{CF6CEF35-B1F0-4E61-A550-472544B46B71}"/>
              </a:ext>
            </a:extLst>
          </p:cNvPr>
          <p:cNvSpPr txBox="1">
            <a:spLocks noChangeArrowheads="1"/>
          </p:cNvSpPr>
          <p:nvPr/>
        </p:nvSpPr>
        <p:spPr bwMode="auto">
          <a:xfrm>
            <a:off x="1116013" y="1628775"/>
            <a:ext cx="7272337" cy="401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spcAft>
                <a:spcPts val="1800"/>
              </a:spcAft>
              <a:buFontTx/>
              <a:buNone/>
            </a:pPr>
            <a:r>
              <a:rPr lang="pl-PL" altLang="pl-PL" sz="1600" i="1">
                <a:latin typeface="Lato"/>
              </a:rPr>
              <a:t>Złożenie samego oświadczenia, nawet na formularzu JEDZ, nie może być podstawą do dokonywania oceny i podejmowania decyzji w zakresie wykluczenia wykonawcy z postępowania. Zgodnie z art. 24 ust. 8 PrZamPubl, </a:t>
            </a:r>
            <a:r>
              <a:rPr lang="pl-PL" altLang="pl-PL" sz="1600" b="1" i="1">
                <a:latin typeface="Lato"/>
              </a:rPr>
              <a:t>decydujące znaczenie mają przedkładane przez wykonawcę dowody</a:t>
            </a:r>
            <a:r>
              <a:rPr lang="pl-PL" altLang="pl-PL" sz="1600" i="1">
                <a:latin typeface="Lato"/>
              </a:rPr>
              <a:t>. Brak dowodów  podlega uzupełnieniu w trybie art. 26 ust. 3 PZP </a:t>
            </a:r>
            <a:r>
              <a:rPr lang="pl-PL" altLang="pl-PL" sz="1600">
                <a:latin typeface="Lato"/>
              </a:rPr>
              <a:t>(KIO 346/17). Złożenie dowodów których zamawiający nie uznaje wymaga dokładnego uzasadnienia  powodów ich nieuznania przez zamawiającego.</a:t>
            </a:r>
          </a:p>
          <a:p>
            <a:pPr algn="just">
              <a:spcBef>
                <a:spcPct val="0"/>
              </a:spcBef>
              <a:spcAft>
                <a:spcPts val="1800"/>
              </a:spcAft>
              <a:buFontTx/>
              <a:buNone/>
            </a:pPr>
            <a:r>
              <a:rPr lang="pl-PL" altLang="pl-PL" sz="1600">
                <a:latin typeface="Lato"/>
              </a:rPr>
              <a:t>Wykonawca może przedkładać zamawiającemu nieograniczone środki dowodowe w celu wykazania jego rzetelności, o ile pozostają one relewantne dla ustalenia, czy podjął on odpowiednie działania zmierzające do wyeliminowania podobnych negatywnych sytuacji w przyszłości. Mogą to być wszelkiego rodzaju dokumenty, nośniki danych lub osobowe źródła informacji, dzięki którym instytucja zamawiająca będzie w stanie podjąć jednoznaczną decyzję co do przyszłości konkretnego podmiotu w danym postępowaniu" (</a:t>
            </a:r>
            <a:r>
              <a:rPr lang="pl-PL" altLang="pl-PL" sz="1600" i="1">
                <a:latin typeface="Lato"/>
              </a:rPr>
              <a:t>J. Pieróg, J. Presz-Król</a:t>
            </a:r>
            <a:r>
              <a:rPr lang="pl-PL" altLang="pl-PL" sz="1600">
                <a:latin typeface="Lato"/>
              </a:rPr>
              <a:t>, Jednolity, s. 101). </a:t>
            </a:r>
          </a:p>
        </p:txBody>
      </p:sp>
      <p:sp>
        <p:nvSpPr>
          <p:cNvPr id="56323" name="TextBox 4">
            <a:extLst>
              <a:ext uri="{FF2B5EF4-FFF2-40B4-BE49-F238E27FC236}">
                <a16:creationId xmlns:a16="http://schemas.microsoft.com/office/drawing/2014/main" id="{096E0A92-D47A-4475-B5A0-7D09DD1D5D73}"/>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Box 2">
            <a:extLst>
              <a:ext uri="{FF2B5EF4-FFF2-40B4-BE49-F238E27FC236}">
                <a16:creationId xmlns:a16="http://schemas.microsoft.com/office/drawing/2014/main" id="{7132AAFF-4254-4A96-8E80-A63BF2CB9B3B}"/>
              </a:ext>
            </a:extLst>
          </p:cNvPr>
          <p:cNvSpPr txBox="1">
            <a:spLocks noChangeArrowheads="1"/>
          </p:cNvSpPr>
          <p:nvPr/>
        </p:nvSpPr>
        <p:spPr bwMode="auto">
          <a:xfrm>
            <a:off x="1042988" y="1557338"/>
            <a:ext cx="7272337" cy="550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spcAft>
                <a:spcPts val="600"/>
              </a:spcAft>
              <a:buFontTx/>
              <a:buNone/>
            </a:pPr>
            <a:r>
              <a:rPr lang="pl-PL" altLang="pl-PL" sz="1800" dirty="0">
                <a:latin typeface="Lato"/>
              </a:rPr>
              <a:t>Zamawiający określa warunki udziału w postępowaniu oraz wymagane od wykonawców środki dowodowe w sposób </a:t>
            </a:r>
            <a:r>
              <a:rPr lang="pl-PL" altLang="pl-PL" sz="1800" b="1" dirty="0">
                <a:latin typeface="Lato"/>
              </a:rPr>
              <a:t>proporcjonalny do przedmiotu </a:t>
            </a:r>
            <a:r>
              <a:rPr lang="pl-PL" altLang="pl-PL" sz="1800" dirty="0">
                <a:latin typeface="Lato"/>
              </a:rPr>
              <a:t>zamówienia oraz umożliwiający </a:t>
            </a:r>
            <a:r>
              <a:rPr lang="pl-PL" altLang="pl-PL" sz="1800" b="1" dirty="0">
                <a:latin typeface="Lato"/>
              </a:rPr>
              <a:t>ocenę zdolności wykonawcy do należytego wykonania zamówienia</a:t>
            </a:r>
            <a:r>
              <a:rPr lang="pl-PL" altLang="pl-PL" sz="1800" dirty="0">
                <a:latin typeface="Lato"/>
              </a:rPr>
              <a:t>, w szczególności wyrażając je jako minimalne poziomy zdolności.</a:t>
            </a:r>
          </a:p>
          <a:p>
            <a:pPr algn="just">
              <a:spcBef>
                <a:spcPct val="0"/>
              </a:spcBef>
              <a:spcAft>
                <a:spcPts val="600"/>
              </a:spcAft>
              <a:buFontTx/>
              <a:buNone/>
            </a:pPr>
            <a:r>
              <a:rPr lang="pl-PL" altLang="pl-PL" sz="1600" i="1" dirty="0">
                <a:latin typeface="Lato"/>
              </a:rPr>
              <a:t>W znaczeniu prawnym zasada proporcjonalności to,  w uproszczeniu, założenie, przy którym zamawiający w postępowaniu powinien podejmować tylko takie działania, które są konieczne i niezbędne do osiągnięcia założonych celów (tu: sprawdzenia zdolności wykonawcy do wykonania zamówienia poprzez sprawdzenie jego dotychczasowego doświadczenia), środki zastosowane do realizacji tego celu muszą być proporcjonalne do jego istoty oraz odpowiednie, tj. takie, przy pomocy których ten cel da się osiągnąć, właściwe dla danego celu; niezbędne, tj. takie, których </a:t>
            </a:r>
            <a:br>
              <a:rPr lang="pl-PL" altLang="pl-PL" sz="1600" i="1" dirty="0">
                <a:latin typeface="Lato"/>
              </a:rPr>
            </a:br>
            <a:r>
              <a:rPr lang="pl-PL" altLang="pl-PL" sz="1600" i="1" dirty="0">
                <a:latin typeface="Lato"/>
              </a:rPr>
              <a:t>nie sposób osiągnąć lepiej za pomocą innego środka, najwłaściwsze do osiągnięcia zamierzonego celu oraz takie, które w najmniejszym stopniu ograniczają interesy i prawa wykonawców.</a:t>
            </a:r>
          </a:p>
          <a:p>
            <a:pPr algn="just">
              <a:spcBef>
                <a:spcPct val="0"/>
              </a:spcBef>
              <a:spcAft>
                <a:spcPts val="600"/>
              </a:spcAft>
              <a:buFontTx/>
              <a:buNone/>
            </a:pPr>
            <a:r>
              <a:rPr lang="pl-PL" altLang="pl-PL" sz="1600" b="1" dirty="0">
                <a:latin typeface="Lato"/>
              </a:rPr>
              <a:t>2285/16 15.12.2016</a:t>
            </a:r>
            <a:endParaRPr lang="ro-RO" altLang="pl-PL" sz="1600" b="1" dirty="0">
              <a:latin typeface="Lato"/>
            </a:endParaRPr>
          </a:p>
          <a:p>
            <a:pPr algn="just">
              <a:spcBef>
                <a:spcPct val="0"/>
              </a:spcBef>
              <a:spcAft>
                <a:spcPts val="600"/>
              </a:spcAft>
              <a:buFontTx/>
              <a:buNone/>
            </a:pPr>
            <a:endParaRPr lang="pl-PL" altLang="pl-PL" sz="1600" dirty="0">
              <a:latin typeface="Lato"/>
            </a:endParaRPr>
          </a:p>
          <a:p>
            <a:pPr algn="just">
              <a:spcBef>
                <a:spcPct val="0"/>
              </a:spcBef>
              <a:spcAft>
                <a:spcPts val="600"/>
              </a:spcAft>
              <a:buFontTx/>
              <a:buNone/>
            </a:pPr>
            <a:endParaRPr lang="pl-PL" altLang="pl-PL" sz="1600" dirty="0">
              <a:latin typeface="Lato"/>
            </a:endParaRPr>
          </a:p>
        </p:txBody>
      </p:sp>
      <p:sp>
        <p:nvSpPr>
          <p:cNvPr id="33795" name="TextBox 4">
            <a:extLst>
              <a:ext uri="{FF2B5EF4-FFF2-40B4-BE49-F238E27FC236}">
                <a16:creationId xmlns:a16="http://schemas.microsoft.com/office/drawing/2014/main" id="{520608D5-833F-4FDD-AB6D-84A5E7FE7F8B}"/>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E909517-1669-4AB2-A773-09B819A048D7}"/>
              </a:ext>
            </a:extLst>
          </p:cNvPr>
          <p:cNvSpPr txBox="1"/>
          <p:nvPr/>
        </p:nvSpPr>
        <p:spPr>
          <a:xfrm>
            <a:off x="1187450" y="1773238"/>
            <a:ext cx="7272338" cy="2049462"/>
          </a:xfrm>
          <a:prstGeom prst="rect">
            <a:avLst/>
          </a:prstGeom>
          <a:noFill/>
        </p:spPr>
        <p:txBody>
          <a:bodyPr>
            <a:spAutoFit/>
          </a:bodyPr>
          <a:lstStyle/>
          <a:p>
            <a:pPr marL="457200" indent="-457200" algn="just">
              <a:lnSpc>
                <a:spcPct val="120000"/>
              </a:lnSpc>
              <a:spcAft>
                <a:spcPts val="1800"/>
              </a:spcAft>
              <a:defRPr/>
            </a:pPr>
            <a:r>
              <a:rPr lang="pl-PL" b="1" dirty="0">
                <a:latin typeface="Lato"/>
                <a:cs typeface="Arial" charset="0"/>
              </a:rPr>
              <a:t>3.	Prawomocna decyzja administracyjna lub wyrok sądu o zaleganiu z podatkami lub składkami (art. 24 ust. 1 pkt 15)</a:t>
            </a:r>
          </a:p>
          <a:p>
            <a:pPr algn="just">
              <a:spcAft>
                <a:spcPts val="1800"/>
              </a:spcAft>
              <a:defRPr/>
            </a:pPr>
            <a:r>
              <a:rPr lang="pl-PL" dirty="0">
                <a:latin typeface="Lato"/>
                <a:cs typeface="Arial" charset="0"/>
              </a:rPr>
              <a:t>3.1 	Przesłanka wygasa w momencie spłaty należności 	wynikającej z decyzji lub uzyskania ulgi w  zapłacie.</a:t>
            </a:r>
          </a:p>
          <a:p>
            <a:pPr algn="just">
              <a:spcAft>
                <a:spcPts val="1800"/>
              </a:spcAft>
              <a:defRPr/>
            </a:pPr>
            <a:r>
              <a:rPr lang="pl-PL" dirty="0">
                <a:latin typeface="Lato"/>
                <a:cs typeface="Arial" charset="0"/>
              </a:rPr>
              <a:t>3.2	Nie ma zastosowania instytucja samooczyszczenia. </a:t>
            </a:r>
          </a:p>
        </p:txBody>
      </p:sp>
      <p:sp>
        <p:nvSpPr>
          <p:cNvPr id="57347" name="TextBox 4">
            <a:extLst>
              <a:ext uri="{FF2B5EF4-FFF2-40B4-BE49-F238E27FC236}">
                <a16:creationId xmlns:a16="http://schemas.microsoft.com/office/drawing/2014/main" id="{0FCC178D-2F26-4BEE-B441-874AE21058BF}"/>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1E20DF4-29E2-4D71-B636-1032BE4535C5}"/>
              </a:ext>
            </a:extLst>
          </p:cNvPr>
          <p:cNvSpPr txBox="1"/>
          <p:nvPr/>
        </p:nvSpPr>
        <p:spPr>
          <a:xfrm>
            <a:off x="1116013" y="1700213"/>
            <a:ext cx="7272337" cy="3665537"/>
          </a:xfrm>
          <a:prstGeom prst="rect">
            <a:avLst/>
          </a:prstGeom>
          <a:noFill/>
        </p:spPr>
        <p:txBody>
          <a:bodyPr>
            <a:spAutoFit/>
          </a:bodyPr>
          <a:lstStyle/>
          <a:p>
            <a:pPr marL="457200" indent="-457200" algn="just">
              <a:lnSpc>
                <a:spcPct val="120000"/>
              </a:lnSpc>
              <a:spcAft>
                <a:spcPts val="1800"/>
              </a:spcAft>
              <a:defRPr/>
            </a:pPr>
            <a:r>
              <a:rPr lang="pl-PL" b="1" dirty="0">
                <a:latin typeface="Lato"/>
                <a:cs typeface="Arial" charset="0"/>
              </a:rPr>
              <a:t>4.	Wprowadzenie w błąd zamawiającego (art. 24 ust. 1 pkt 16 i 17)</a:t>
            </a:r>
          </a:p>
          <a:p>
            <a:pPr algn="just">
              <a:spcAft>
                <a:spcPts val="1800"/>
              </a:spcAft>
              <a:defRPr/>
            </a:pPr>
            <a:r>
              <a:rPr lang="pl-PL" dirty="0">
                <a:latin typeface="Lato"/>
                <a:cs typeface="Arial" charset="0"/>
              </a:rPr>
              <a:t>4.1 	W przypadku wprowadzenia w błąd w warunkach celowego 	działania lub rażącego niedbalstwa 	wykluczenie następuje 	bez względu na wynik postępowania (pkt 16).</a:t>
            </a:r>
          </a:p>
          <a:p>
            <a:pPr algn="just">
              <a:spcAft>
                <a:spcPts val="1800"/>
              </a:spcAft>
              <a:defRPr/>
            </a:pPr>
            <a:r>
              <a:rPr lang="pl-PL" dirty="0">
                <a:latin typeface="Lato"/>
                <a:cs typeface="Arial" charset="0"/>
              </a:rPr>
              <a:t>4.2	W przypadku wprowadzenia w błąd w warunkach 	lekkomyślności 	wykluczenie następuje jedynie wówczas 	jeżeli wprowadzenie w błąd ma wpływ na wynik 	postępowania (pkt 17)</a:t>
            </a:r>
          </a:p>
          <a:p>
            <a:pPr algn="just">
              <a:spcAft>
                <a:spcPts val="1800"/>
              </a:spcAft>
              <a:defRPr/>
            </a:pPr>
            <a:r>
              <a:rPr lang="pl-PL" dirty="0">
                <a:latin typeface="Lato"/>
                <a:cs typeface="Arial" charset="0"/>
              </a:rPr>
              <a:t>4.3	Możliwość „samooczyszczenia” art. 24 ust. 8.</a:t>
            </a:r>
          </a:p>
        </p:txBody>
      </p:sp>
      <p:sp>
        <p:nvSpPr>
          <p:cNvPr id="58371" name="TextBox 4">
            <a:extLst>
              <a:ext uri="{FF2B5EF4-FFF2-40B4-BE49-F238E27FC236}">
                <a16:creationId xmlns:a16="http://schemas.microsoft.com/office/drawing/2014/main" id="{07BBC2D4-8690-4459-B166-7855B6C6D154}"/>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Box 2">
            <a:extLst>
              <a:ext uri="{FF2B5EF4-FFF2-40B4-BE49-F238E27FC236}">
                <a16:creationId xmlns:a16="http://schemas.microsoft.com/office/drawing/2014/main" id="{D1553E60-F258-4539-B32A-797611821CB9}"/>
              </a:ext>
            </a:extLst>
          </p:cNvPr>
          <p:cNvSpPr txBox="1">
            <a:spLocks noChangeArrowheads="1"/>
          </p:cNvSpPr>
          <p:nvPr/>
        </p:nvSpPr>
        <p:spPr bwMode="auto">
          <a:xfrm>
            <a:off x="1116013" y="1700213"/>
            <a:ext cx="7272337" cy="3694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pl-PL" altLang="pl-PL" sz="1800" i="1">
                <a:latin typeface="Lato"/>
              </a:rPr>
              <a:t>Aby mogło dojść do podważenia oświadczeń, ujętych i przedstawionych w jakimkolwiek dokumencie składanym </a:t>
            </a:r>
            <a:br>
              <a:rPr lang="pl-PL" altLang="pl-PL" sz="1800" i="1">
                <a:latin typeface="Lato"/>
              </a:rPr>
            </a:br>
            <a:r>
              <a:rPr lang="pl-PL" altLang="pl-PL" sz="1800" i="1">
                <a:latin typeface="Lato"/>
              </a:rPr>
              <a:t>na potwierdzenie warunków, winny zostać przedstawione dowody spoza dokumentacji postępowania (spoza treści wniosku lub oferty złożonej w postępowaniu, jak również spoza korespondencji pomiędzy wykonawcami ubiegającymi się o udzielenie zamówienia a podmiotem zamawiającym). Wówczas na skutek swego rodzaju „wyjścia” poza informacje dostępne w ramach postępowania dochodzi do wykazania rzeczywistego stanu rzeczy podważającego stan wiedzy dostępny podmiotowi zamawiającemu w postępowaniu.”</a:t>
            </a:r>
          </a:p>
          <a:p>
            <a:pPr>
              <a:spcBef>
                <a:spcPct val="0"/>
              </a:spcBef>
              <a:buFontTx/>
              <a:buNone/>
            </a:pPr>
            <a:endParaRPr lang="pl-PL" altLang="pl-PL" sz="1800">
              <a:latin typeface="Lato"/>
            </a:endParaRPr>
          </a:p>
          <a:p>
            <a:pPr>
              <a:spcBef>
                <a:spcPct val="0"/>
              </a:spcBef>
              <a:buFontTx/>
              <a:buNone/>
            </a:pPr>
            <a:r>
              <a:rPr lang="ro-RO" altLang="pl-PL" sz="1800" b="1">
                <a:latin typeface="Lato"/>
              </a:rPr>
              <a:t>KIO 576/17 18.04.2017</a:t>
            </a:r>
          </a:p>
          <a:p>
            <a:pPr>
              <a:spcBef>
                <a:spcPct val="0"/>
              </a:spcBef>
              <a:buFontTx/>
              <a:buNone/>
            </a:pPr>
            <a:endParaRPr lang="pl-PL" altLang="pl-PL" sz="1800">
              <a:latin typeface="Lato"/>
            </a:endParaRPr>
          </a:p>
        </p:txBody>
      </p:sp>
      <p:sp>
        <p:nvSpPr>
          <p:cNvPr id="59395" name="TextBox 4">
            <a:extLst>
              <a:ext uri="{FF2B5EF4-FFF2-40B4-BE49-F238E27FC236}">
                <a16:creationId xmlns:a16="http://schemas.microsoft.com/office/drawing/2014/main" id="{7DFBF0C6-9F8C-49F0-9746-6A66B505B9C5}"/>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Box 2">
            <a:extLst>
              <a:ext uri="{FF2B5EF4-FFF2-40B4-BE49-F238E27FC236}">
                <a16:creationId xmlns:a16="http://schemas.microsoft.com/office/drawing/2014/main" id="{6A2073DA-3EA8-4C36-B119-C2A77190D115}"/>
              </a:ext>
            </a:extLst>
          </p:cNvPr>
          <p:cNvSpPr txBox="1">
            <a:spLocks noChangeArrowheads="1"/>
          </p:cNvSpPr>
          <p:nvPr/>
        </p:nvSpPr>
        <p:spPr bwMode="auto">
          <a:xfrm>
            <a:off x="1116013" y="1700213"/>
            <a:ext cx="7272337"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pl-PL" altLang="pl-PL" sz="1800" i="1">
                <a:latin typeface="Lato"/>
              </a:rPr>
              <a:t>W przypadku stwierdzenia zawinionego działania wykonawcy wprowadzającego w błąd zamawiającego przy przedstawieniu informacji przez wykonawcę, że spełnia warunki udziału w postępowaniu, zamawiający ma obowiązek wykluczenia odwołującego z postępowania bez obowiązku zamawiającego do wezwania odwołującego w trybie art. 26 ust. 3 ustawy z dnia 29 stycznia 2004 r. - Prawo zamówień publicznych (tj. Dz.U. z 2017 r. poz. 1579).</a:t>
            </a:r>
          </a:p>
          <a:p>
            <a:pPr>
              <a:spcBef>
                <a:spcPct val="0"/>
              </a:spcBef>
              <a:buFontTx/>
              <a:buNone/>
            </a:pPr>
            <a:endParaRPr lang="pl-PL" altLang="pl-PL" sz="1800" b="1">
              <a:latin typeface="Lato"/>
            </a:endParaRPr>
          </a:p>
          <a:p>
            <a:pPr>
              <a:spcBef>
                <a:spcPct val="0"/>
              </a:spcBef>
              <a:buFontTx/>
              <a:buNone/>
            </a:pPr>
            <a:r>
              <a:rPr lang="ro-RO" altLang="pl-PL" sz="1800" b="1">
                <a:latin typeface="Lato"/>
              </a:rPr>
              <a:t>KIO 619/17 13.04.2017</a:t>
            </a:r>
          </a:p>
          <a:p>
            <a:pPr>
              <a:spcBef>
                <a:spcPct val="0"/>
              </a:spcBef>
              <a:buFontTx/>
              <a:buNone/>
            </a:pPr>
            <a:endParaRPr lang="pl-PL" altLang="pl-PL" sz="1800">
              <a:latin typeface="Lato"/>
            </a:endParaRPr>
          </a:p>
        </p:txBody>
      </p:sp>
      <p:sp>
        <p:nvSpPr>
          <p:cNvPr id="60419" name="TextBox 4">
            <a:extLst>
              <a:ext uri="{FF2B5EF4-FFF2-40B4-BE49-F238E27FC236}">
                <a16:creationId xmlns:a16="http://schemas.microsoft.com/office/drawing/2014/main" id="{8D527E7C-4909-4676-A242-AFDB299847BF}"/>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Box 2">
            <a:extLst>
              <a:ext uri="{FF2B5EF4-FFF2-40B4-BE49-F238E27FC236}">
                <a16:creationId xmlns:a16="http://schemas.microsoft.com/office/drawing/2014/main" id="{F5E11A79-FF10-4BEC-81BD-1818A1EE5BB5}"/>
              </a:ext>
            </a:extLst>
          </p:cNvPr>
          <p:cNvSpPr txBox="1">
            <a:spLocks noChangeArrowheads="1"/>
          </p:cNvSpPr>
          <p:nvPr/>
        </p:nvSpPr>
        <p:spPr bwMode="auto">
          <a:xfrm>
            <a:off x="1116013" y="1700213"/>
            <a:ext cx="7272337" cy="1265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lnSpc>
                <a:spcPct val="120000"/>
              </a:lnSpc>
              <a:spcBef>
                <a:spcPct val="0"/>
              </a:spcBef>
              <a:spcAft>
                <a:spcPts val="1800"/>
              </a:spcAft>
              <a:buFontTx/>
              <a:buAutoNum type="arabicPeriod" startAt="5"/>
            </a:pPr>
            <a:r>
              <a:rPr lang="pl-PL" altLang="pl-PL" sz="1800" b="1">
                <a:latin typeface="Lato"/>
              </a:rPr>
              <a:t>Próba nielegalnego wpłynięcia na decyzje zamawiającego (art. 24 ust. 1 pkt 18)</a:t>
            </a:r>
          </a:p>
          <a:p>
            <a:pPr algn="just">
              <a:spcBef>
                <a:spcPct val="0"/>
              </a:spcBef>
              <a:spcAft>
                <a:spcPts val="1800"/>
              </a:spcAft>
              <a:buFontTx/>
              <a:buNone/>
            </a:pPr>
            <a:r>
              <a:rPr lang="pl-PL" altLang="pl-PL" sz="1800">
                <a:latin typeface="Lato"/>
              </a:rPr>
              <a:t>5.1 		Możliwość „samooczyszczenia” art. 24 ust. 8.</a:t>
            </a:r>
          </a:p>
        </p:txBody>
      </p:sp>
      <p:sp>
        <p:nvSpPr>
          <p:cNvPr id="61443" name="TextBox 4">
            <a:extLst>
              <a:ext uri="{FF2B5EF4-FFF2-40B4-BE49-F238E27FC236}">
                <a16:creationId xmlns:a16="http://schemas.microsoft.com/office/drawing/2014/main" id="{024B5AEA-4F21-4D15-83B1-50981C4085F6}"/>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9752E16-559A-4CD6-A5F8-E946718FD7D5}"/>
              </a:ext>
            </a:extLst>
          </p:cNvPr>
          <p:cNvSpPr txBox="1"/>
          <p:nvPr/>
        </p:nvSpPr>
        <p:spPr>
          <a:xfrm>
            <a:off x="1116013" y="1700213"/>
            <a:ext cx="7272337" cy="3341687"/>
          </a:xfrm>
          <a:prstGeom prst="rect">
            <a:avLst/>
          </a:prstGeom>
          <a:noFill/>
        </p:spPr>
        <p:txBody>
          <a:bodyPr>
            <a:spAutoFit/>
          </a:bodyPr>
          <a:lstStyle/>
          <a:p>
            <a:pPr marL="457200" indent="-457200" algn="just">
              <a:lnSpc>
                <a:spcPct val="120000"/>
              </a:lnSpc>
              <a:spcAft>
                <a:spcPts val="1800"/>
              </a:spcAft>
              <a:buFontTx/>
              <a:buAutoNum type="arabicPeriod" startAt="6"/>
              <a:defRPr/>
            </a:pPr>
            <a:r>
              <a:rPr lang="pl-PL" b="1" dirty="0">
                <a:latin typeface="Lato"/>
                <a:cs typeface="Arial" charset="0"/>
              </a:rPr>
              <a:t>Branie udziału w przygotowaniu postępowania (art. 24 ust. 1 pkt 19)</a:t>
            </a:r>
          </a:p>
          <a:p>
            <a:pPr algn="just">
              <a:spcAft>
                <a:spcPts val="1800"/>
              </a:spcAft>
              <a:defRPr/>
            </a:pPr>
            <a:r>
              <a:rPr lang="pl-PL" dirty="0">
                <a:latin typeface="Lato"/>
                <a:cs typeface="Arial" charset="0"/>
              </a:rPr>
              <a:t>6.1 	Możliwość „samooczyszczenia” art. 24 ust. 8.</a:t>
            </a:r>
          </a:p>
          <a:p>
            <a:pPr algn="just">
              <a:spcAft>
                <a:spcPts val="1800"/>
              </a:spcAft>
              <a:defRPr/>
            </a:pPr>
            <a:r>
              <a:rPr lang="pl-PL" dirty="0">
                <a:latin typeface="Lato"/>
                <a:cs typeface="Arial" charset="0"/>
              </a:rPr>
              <a:t>6.2	Możliwość wykluczenia jest wyłączona w sytuacji, gdy udział 	wykonawcy w przygotowaniu postępowania nie 	wpływa 	negatywnie na konkurencję.</a:t>
            </a:r>
          </a:p>
          <a:p>
            <a:pPr algn="just">
              <a:spcAft>
                <a:spcPts val="1800"/>
              </a:spcAft>
              <a:defRPr/>
            </a:pPr>
            <a:endParaRPr lang="pl-PL" dirty="0">
              <a:latin typeface="Lato"/>
              <a:cs typeface="Arial" charset="0"/>
            </a:endParaRPr>
          </a:p>
          <a:p>
            <a:pPr algn="just">
              <a:spcAft>
                <a:spcPts val="1800"/>
              </a:spcAft>
              <a:buFontTx/>
              <a:buChar char="-"/>
              <a:defRPr/>
            </a:pPr>
            <a:r>
              <a:rPr lang="pl-PL" dirty="0">
                <a:latin typeface="Lato"/>
                <a:cs typeface="Arial" charset="0"/>
              </a:rPr>
              <a:t>art. 31 d/ art. 24 ust. 10/ protokół z postępowania</a:t>
            </a:r>
          </a:p>
        </p:txBody>
      </p:sp>
      <p:sp>
        <p:nvSpPr>
          <p:cNvPr id="62467" name="TextBox 4">
            <a:extLst>
              <a:ext uri="{FF2B5EF4-FFF2-40B4-BE49-F238E27FC236}">
                <a16:creationId xmlns:a16="http://schemas.microsoft.com/office/drawing/2014/main" id="{19151618-4B66-4532-8B47-B914F40E8722}"/>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Box 2">
            <a:extLst>
              <a:ext uri="{FF2B5EF4-FFF2-40B4-BE49-F238E27FC236}">
                <a16:creationId xmlns:a16="http://schemas.microsoft.com/office/drawing/2014/main" id="{A47303CC-8CD2-403E-8174-65DDD8A4C8BC}"/>
              </a:ext>
            </a:extLst>
          </p:cNvPr>
          <p:cNvSpPr txBox="1">
            <a:spLocks noChangeArrowheads="1"/>
          </p:cNvSpPr>
          <p:nvPr/>
        </p:nvSpPr>
        <p:spPr bwMode="auto">
          <a:xfrm>
            <a:off x="1116013" y="1700213"/>
            <a:ext cx="7272337" cy="3970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pl-PL" altLang="pl-PL" sz="1800" i="1">
                <a:latin typeface="Lato"/>
              </a:rPr>
              <a:t>Relacja, o jakiej mowa w przepisie art. 24 ust. 1 pkt 19 p.z.p., odnosi się do istniejącego w momencie przygotowania i złożenia oferty stosunku pracy pomiędzy wykonawcą, a pracownikiem lub osobą wykonującą pracę na podstawie innych niż umowa o pracę stosunków (umowy zlecenie, o dzieło, agencyjnej lub innej umowy o świadczenie usług), który miał brać udział w przygotowaniu postępowania.</a:t>
            </a:r>
          </a:p>
          <a:p>
            <a:pPr>
              <a:spcBef>
                <a:spcPct val="0"/>
              </a:spcBef>
              <a:buFontTx/>
              <a:buNone/>
            </a:pPr>
            <a:r>
              <a:rPr lang="pl-PL" altLang="pl-PL" sz="1800" i="1">
                <a:latin typeface="Lato"/>
              </a:rPr>
              <a:t>Tylko z taką relacją należy wiązać domniemanie, iż prowadzi ona do zakłócenia konkurencji w postępowaniu, co ma uzasadnienie w założeniu, iż pracodawca poprzez udział tych osób w przygotowaniu postępowaniu posiada większą wiedzę na temat warunków, w jakich oferta może być złożona.</a:t>
            </a:r>
          </a:p>
          <a:p>
            <a:pPr>
              <a:spcBef>
                <a:spcPct val="0"/>
              </a:spcBef>
              <a:buFontTx/>
              <a:buNone/>
            </a:pPr>
            <a:r>
              <a:rPr lang="pl-PL" altLang="pl-PL" sz="1800" b="1">
                <a:latin typeface="Lato"/>
              </a:rPr>
              <a:t>KIO </a:t>
            </a:r>
            <a:r>
              <a:rPr lang="ro-RO" altLang="pl-PL" sz="1800" b="1"/>
              <a:t>2008/17</a:t>
            </a:r>
          </a:p>
          <a:p>
            <a:pPr>
              <a:spcBef>
                <a:spcPct val="0"/>
              </a:spcBef>
              <a:buFontTx/>
              <a:buNone/>
            </a:pPr>
            <a:endParaRPr lang="pl-PL" altLang="pl-PL" sz="1800" i="1">
              <a:latin typeface="Lato"/>
            </a:endParaRPr>
          </a:p>
          <a:p>
            <a:pPr>
              <a:spcBef>
                <a:spcPct val="0"/>
              </a:spcBef>
              <a:buFontTx/>
              <a:buNone/>
            </a:pPr>
            <a:endParaRPr lang="pl-PL" altLang="pl-PL" sz="1800" i="1">
              <a:latin typeface="Lato"/>
            </a:endParaRPr>
          </a:p>
        </p:txBody>
      </p:sp>
      <p:sp>
        <p:nvSpPr>
          <p:cNvPr id="63491" name="TextBox 4">
            <a:extLst>
              <a:ext uri="{FF2B5EF4-FFF2-40B4-BE49-F238E27FC236}">
                <a16:creationId xmlns:a16="http://schemas.microsoft.com/office/drawing/2014/main" id="{FDDEAC0E-328A-4AF3-8AD0-4374B10E887C}"/>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Box 2">
            <a:extLst>
              <a:ext uri="{FF2B5EF4-FFF2-40B4-BE49-F238E27FC236}">
                <a16:creationId xmlns:a16="http://schemas.microsoft.com/office/drawing/2014/main" id="{CAC9D819-47EF-49F3-91F2-106B9DE56D5C}"/>
              </a:ext>
            </a:extLst>
          </p:cNvPr>
          <p:cNvSpPr txBox="1">
            <a:spLocks noChangeArrowheads="1"/>
          </p:cNvSpPr>
          <p:nvPr/>
        </p:nvSpPr>
        <p:spPr bwMode="auto">
          <a:xfrm>
            <a:off x="1116013" y="1700213"/>
            <a:ext cx="7272337" cy="5078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pl-PL" altLang="pl-PL" sz="1800" i="1">
                <a:latin typeface="Lato"/>
              </a:rPr>
              <a:t> Istotnym pozostaje zatem ustalenie, czy udział podmiotu trzeciego na etapie przygotowania oferty, który przejawia się w udostępnieniu potencjału na potrzeby wykazania przez wykonawcę spełnienia warunków udziału w postępowaniu, jest tego rodzaju relacją, z jaką Ustawa wiąże domniemanie zakłócenia konkurencji w postępowaniu. W ocenie Izby, stan ten nie wypełnia przesłanki związanej z istniejącym stosunkiem prawnym wiążącym wykonawcę i osobę wykonującą na jego rzecz pracę. Współpraca pomiędzy wykonawcą, a podmiotem trzecim nie ma charakteru zbliżonego do stosunku zatrudnienia, jest bowiem jedynie zapowiedzią współpracy na etapie związanym z wykonaniem przedmiotu zamówienia. Udział podmiotu trzeciego w przygotowaniu oferty sprowadzał się do uzgodnienia zasad, na jakich potencjał tego podmiotu będzie mógł być wykorzystany, tj. uzgodnienia zasad na jakich potencjał zostaje udostępniony oraz wykorzystany przez wykonawcę.</a:t>
            </a:r>
          </a:p>
          <a:p>
            <a:pPr>
              <a:spcBef>
                <a:spcPct val="0"/>
              </a:spcBef>
              <a:buFontTx/>
              <a:buNone/>
            </a:pPr>
            <a:r>
              <a:rPr lang="pl-PL" altLang="pl-PL" sz="1800" b="1">
                <a:latin typeface="Lato"/>
              </a:rPr>
              <a:t>KIO </a:t>
            </a:r>
            <a:r>
              <a:rPr lang="ro-RO" altLang="pl-PL" sz="1800" b="1"/>
              <a:t>2008/17</a:t>
            </a:r>
          </a:p>
          <a:p>
            <a:pPr>
              <a:spcBef>
                <a:spcPct val="0"/>
              </a:spcBef>
              <a:buFontTx/>
              <a:buNone/>
            </a:pPr>
            <a:endParaRPr lang="pl-PL" altLang="pl-PL" sz="1800" i="1">
              <a:latin typeface="Lato"/>
            </a:endParaRPr>
          </a:p>
          <a:p>
            <a:pPr>
              <a:spcBef>
                <a:spcPct val="0"/>
              </a:spcBef>
              <a:buFontTx/>
              <a:buNone/>
            </a:pPr>
            <a:endParaRPr lang="pl-PL" altLang="pl-PL" sz="1800" i="1">
              <a:latin typeface="Lato"/>
            </a:endParaRPr>
          </a:p>
        </p:txBody>
      </p:sp>
      <p:sp>
        <p:nvSpPr>
          <p:cNvPr id="64515" name="TextBox 4">
            <a:extLst>
              <a:ext uri="{FF2B5EF4-FFF2-40B4-BE49-F238E27FC236}">
                <a16:creationId xmlns:a16="http://schemas.microsoft.com/office/drawing/2014/main" id="{D88BF535-1949-4311-9E72-3837BF2CFEE9}"/>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5458F64-8CEC-4E72-93FD-38C58F86BA72}"/>
              </a:ext>
            </a:extLst>
          </p:cNvPr>
          <p:cNvSpPr txBox="1"/>
          <p:nvPr/>
        </p:nvSpPr>
        <p:spPr>
          <a:xfrm>
            <a:off x="1116013" y="1700213"/>
            <a:ext cx="7272337" cy="3748087"/>
          </a:xfrm>
          <a:prstGeom prst="rect">
            <a:avLst/>
          </a:prstGeom>
          <a:noFill/>
        </p:spPr>
        <p:txBody>
          <a:bodyPr>
            <a:spAutoFit/>
          </a:bodyPr>
          <a:lstStyle/>
          <a:p>
            <a:pPr marL="457200" indent="-457200" algn="just">
              <a:lnSpc>
                <a:spcPct val="120000"/>
              </a:lnSpc>
              <a:spcAft>
                <a:spcPts val="1800"/>
              </a:spcAft>
              <a:buFontTx/>
              <a:buAutoNum type="arabicPeriod" startAt="7"/>
              <a:defRPr/>
            </a:pPr>
            <a:r>
              <a:rPr lang="pl-PL" b="1" dirty="0">
                <a:latin typeface="Lato"/>
                <a:cs typeface="Arial" charset="0"/>
              </a:rPr>
              <a:t>„Zmowa przetargowa” (art. 24 ust. 1 pkt 20)</a:t>
            </a:r>
            <a:endParaRPr lang="pl-PL" dirty="0">
              <a:latin typeface="Lato"/>
              <a:cs typeface="Arial" charset="0"/>
            </a:endParaRPr>
          </a:p>
          <a:p>
            <a:pPr marL="457200" indent="-457200" algn="just">
              <a:spcAft>
                <a:spcPts val="1800"/>
              </a:spcAft>
              <a:defRPr/>
            </a:pPr>
            <a:r>
              <a:rPr lang="pl-PL" dirty="0">
                <a:latin typeface="Lato"/>
                <a:cs typeface="Arial" charset="0"/>
              </a:rPr>
              <a:t>Możliwość samooczyszczenia” art. 24 ust. 8.</a:t>
            </a:r>
          </a:p>
          <a:p>
            <a:pPr marL="457200" indent="-457200" algn="just">
              <a:spcAft>
                <a:spcPts val="1800"/>
              </a:spcAft>
              <a:defRPr/>
            </a:pPr>
            <a:endParaRPr lang="pl-PL" dirty="0">
              <a:latin typeface="Lato"/>
              <a:cs typeface="Arial" charset="0"/>
            </a:endParaRPr>
          </a:p>
          <a:p>
            <a:pPr marL="457200" indent="-457200" algn="just">
              <a:spcAft>
                <a:spcPts val="1800"/>
              </a:spcAft>
              <a:buFontTx/>
              <a:buAutoNum type="arabicPeriod" startAt="8"/>
              <a:defRPr/>
            </a:pPr>
            <a:r>
              <a:rPr lang="pl-PL" b="1" dirty="0">
                <a:latin typeface="Lato"/>
                <a:cs typeface="Arial" charset="0"/>
              </a:rPr>
              <a:t>Orzeczony zakaz ubiegania się o udzielenie zamówienia publicznego (art. 24 ust. 1 pkt 21-22)</a:t>
            </a:r>
          </a:p>
          <a:p>
            <a:pPr marL="457200" indent="-457200" algn="just">
              <a:spcAft>
                <a:spcPts val="1800"/>
              </a:spcAft>
              <a:defRPr/>
            </a:pPr>
            <a:r>
              <a:rPr lang="pl-PL" dirty="0">
                <a:latin typeface="Lato"/>
                <a:cs typeface="Arial" charset="0"/>
              </a:rPr>
              <a:t> Brak możliwości „samooczyszczenia”</a:t>
            </a:r>
          </a:p>
          <a:p>
            <a:pPr algn="just">
              <a:spcAft>
                <a:spcPts val="1800"/>
              </a:spcAft>
              <a:defRPr/>
            </a:pPr>
            <a:endParaRPr lang="pl-PL" dirty="0">
              <a:latin typeface="Lato"/>
              <a:cs typeface="Arial" charset="0"/>
            </a:endParaRPr>
          </a:p>
          <a:p>
            <a:pPr algn="just">
              <a:spcAft>
                <a:spcPts val="1800"/>
              </a:spcAft>
              <a:defRPr/>
            </a:pPr>
            <a:endParaRPr lang="pl-PL" dirty="0">
              <a:latin typeface="Lato"/>
              <a:cs typeface="Arial" charset="0"/>
            </a:endParaRPr>
          </a:p>
        </p:txBody>
      </p:sp>
      <p:sp>
        <p:nvSpPr>
          <p:cNvPr id="65539" name="TextBox 4">
            <a:extLst>
              <a:ext uri="{FF2B5EF4-FFF2-40B4-BE49-F238E27FC236}">
                <a16:creationId xmlns:a16="http://schemas.microsoft.com/office/drawing/2014/main" id="{574FAAD6-52C1-4362-A3D0-5F3305252490}"/>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F22FD60-3AA4-4225-85B6-C67B12347E76}"/>
              </a:ext>
            </a:extLst>
          </p:cNvPr>
          <p:cNvSpPr txBox="1"/>
          <p:nvPr/>
        </p:nvSpPr>
        <p:spPr>
          <a:xfrm>
            <a:off x="1116013" y="1700213"/>
            <a:ext cx="7272337" cy="3656012"/>
          </a:xfrm>
          <a:prstGeom prst="rect">
            <a:avLst/>
          </a:prstGeom>
          <a:noFill/>
        </p:spPr>
        <p:txBody>
          <a:bodyPr>
            <a:spAutoFit/>
          </a:bodyPr>
          <a:lstStyle/>
          <a:p>
            <a:pPr marL="457200" indent="-457200" algn="just">
              <a:lnSpc>
                <a:spcPct val="120000"/>
              </a:lnSpc>
              <a:spcAft>
                <a:spcPts val="1800"/>
              </a:spcAft>
              <a:defRPr/>
            </a:pPr>
            <a:r>
              <a:rPr lang="pl-PL" dirty="0">
                <a:latin typeface="Lato"/>
                <a:cs typeface="Arial" charset="0"/>
              </a:rPr>
              <a:t>9</a:t>
            </a:r>
            <a:r>
              <a:rPr lang="pl-PL" b="1" dirty="0">
                <a:latin typeface="Lato"/>
                <a:cs typeface="Arial" charset="0"/>
              </a:rPr>
              <a:t>.	Udział w grupie kapitałowej (art. 24 ust. 1 pkt 23)</a:t>
            </a:r>
          </a:p>
          <a:p>
            <a:pPr algn="just">
              <a:spcAft>
                <a:spcPts val="1800"/>
              </a:spcAft>
              <a:defRPr/>
            </a:pPr>
            <a:r>
              <a:rPr lang="pl-PL" dirty="0">
                <a:latin typeface="Lato"/>
                <a:cs typeface="Arial" charset="0"/>
              </a:rPr>
              <a:t>9.1 	Weryfikacja na podstawie oświadczenia wykonawcy,  	składanego w ciągu 3 dni od dnia zamieszczeniu na 	stronie 	internetowej informacji, o której mowa w art. 	86 ust. 2 PZP </a:t>
            </a:r>
          </a:p>
          <a:p>
            <a:pPr algn="just">
              <a:spcAft>
                <a:spcPts val="1800"/>
              </a:spcAft>
              <a:defRPr/>
            </a:pPr>
            <a:r>
              <a:rPr lang="pl-PL" dirty="0">
                <a:latin typeface="Lato"/>
                <a:cs typeface="Arial" charset="0"/>
              </a:rPr>
              <a:t>-  	Wykonawca przekazuje zamawiającemu oświadczenie o 	przynależności lub braku 	przynależności do tej samej 	grupy kapitałowej. Wraz ze złożeniem 	oświadczenia, 	wykonawca może przedstawić dowody, że powiązania z 	innym 	wykonawcą nie prowadzą do zakłócenia 	konkurencji w postępowaniu o udzielenie zamówienia 	(ART. 	24 UST. 11)</a:t>
            </a:r>
          </a:p>
        </p:txBody>
      </p:sp>
      <p:sp>
        <p:nvSpPr>
          <p:cNvPr id="66563" name="TextBox 4">
            <a:extLst>
              <a:ext uri="{FF2B5EF4-FFF2-40B4-BE49-F238E27FC236}">
                <a16:creationId xmlns:a16="http://schemas.microsoft.com/office/drawing/2014/main" id="{10F3F2B3-8A4E-42B6-8D18-DB3CC37F3043}"/>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Box 2">
            <a:extLst>
              <a:ext uri="{FF2B5EF4-FFF2-40B4-BE49-F238E27FC236}">
                <a16:creationId xmlns:a16="http://schemas.microsoft.com/office/drawing/2014/main" id="{7132AAFF-4254-4A96-8E80-A63BF2CB9B3B}"/>
              </a:ext>
            </a:extLst>
          </p:cNvPr>
          <p:cNvSpPr txBox="1">
            <a:spLocks noChangeArrowheads="1"/>
          </p:cNvSpPr>
          <p:nvPr/>
        </p:nvSpPr>
        <p:spPr bwMode="auto">
          <a:xfrm>
            <a:off x="1042988" y="1557338"/>
            <a:ext cx="7272337" cy="2446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spcAft>
                <a:spcPts val="600"/>
              </a:spcAft>
              <a:buFontTx/>
              <a:buNone/>
            </a:pPr>
            <a:r>
              <a:rPr lang="pl-PL" altLang="pl-PL" sz="1600" dirty="0">
                <a:latin typeface="Lato"/>
              </a:rPr>
              <a:t>Warunek:</a:t>
            </a:r>
          </a:p>
          <a:p>
            <a:pPr marL="285750" indent="-285750" algn="just">
              <a:spcBef>
                <a:spcPct val="0"/>
              </a:spcBef>
              <a:spcAft>
                <a:spcPts val="600"/>
              </a:spcAft>
              <a:buFontTx/>
              <a:buChar char="-"/>
            </a:pPr>
            <a:r>
              <a:rPr lang="pl-PL" altLang="pl-PL" sz="1600" dirty="0">
                <a:latin typeface="Lato"/>
              </a:rPr>
              <a:t>Posiadanie minimum 5 letniego doświadczenia w zakresie………….</a:t>
            </a:r>
          </a:p>
          <a:p>
            <a:pPr algn="just">
              <a:spcBef>
                <a:spcPct val="0"/>
              </a:spcBef>
              <a:spcAft>
                <a:spcPts val="600"/>
              </a:spcAft>
              <a:buNone/>
            </a:pPr>
            <a:endParaRPr lang="pl-PL" altLang="pl-PL" sz="1600" dirty="0">
              <a:latin typeface="Lato"/>
            </a:endParaRPr>
          </a:p>
          <a:p>
            <a:pPr marL="285750" indent="-285750" algn="just">
              <a:spcBef>
                <a:spcPct val="0"/>
              </a:spcBef>
              <a:spcAft>
                <a:spcPts val="600"/>
              </a:spcAft>
              <a:buFontTx/>
              <a:buChar char="-"/>
            </a:pPr>
            <a:endParaRPr lang="pl-PL" altLang="pl-PL" sz="1600" dirty="0">
              <a:latin typeface="Lato"/>
            </a:endParaRPr>
          </a:p>
          <a:p>
            <a:pPr algn="just">
              <a:spcBef>
                <a:spcPct val="0"/>
              </a:spcBef>
              <a:spcAft>
                <a:spcPts val="600"/>
              </a:spcAft>
              <a:buNone/>
            </a:pPr>
            <a:r>
              <a:rPr lang="pl-PL" altLang="pl-PL" sz="1600" dirty="0">
                <a:latin typeface="Lato"/>
              </a:rPr>
              <a:t>RPO WS </a:t>
            </a:r>
          </a:p>
          <a:p>
            <a:pPr algn="just">
              <a:spcBef>
                <a:spcPct val="0"/>
              </a:spcBef>
              <a:spcAft>
                <a:spcPts val="600"/>
              </a:spcAft>
              <a:buNone/>
            </a:pPr>
            <a:r>
              <a:rPr lang="pl-PL" altLang="pl-PL" sz="1600" dirty="0">
                <a:latin typeface="Lato"/>
              </a:rPr>
              <a:t>Naruszenie art. 7 ust. 1 i zasady proporcjonalności /dyskryminuje podmioty prowadzące działalność krócej/nie odzwierciedla realnego doświadczenia wynikającego z ilości i zakresu wykonanych usług/.</a:t>
            </a:r>
          </a:p>
        </p:txBody>
      </p:sp>
      <p:sp>
        <p:nvSpPr>
          <p:cNvPr id="33795" name="TextBox 4">
            <a:extLst>
              <a:ext uri="{FF2B5EF4-FFF2-40B4-BE49-F238E27FC236}">
                <a16:creationId xmlns:a16="http://schemas.microsoft.com/office/drawing/2014/main" id="{520608D5-833F-4FDD-AB6D-84A5E7FE7F8B}"/>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extLst>
      <p:ext uri="{BB962C8B-B14F-4D97-AF65-F5344CB8AC3E}">
        <p14:creationId xmlns:p14="http://schemas.microsoft.com/office/powerpoint/2010/main" val="74398630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FAC0E9C-05EC-4F7B-91E6-85EDADEA63CF}"/>
              </a:ext>
            </a:extLst>
          </p:cNvPr>
          <p:cNvSpPr txBox="1"/>
          <p:nvPr/>
        </p:nvSpPr>
        <p:spPr>
          <a:xfrm>
            <a:off x="1116013" y="1700213"/>
            <a:ext cx="7272337" cy="3074987"/>
          </a:xfrm>
          <a:prstGeom prst="rect">
            <a:avLst/>
          </a:prstGeom>
          <a:noFill/>
        </p:spPr>
        <p:txBody>
          <a:bodyPr>
            <a:spAutoFit/>
          </a:bodyPr>
          <a:lstStyle/>
          <a:p>
            <a:pPr marL="457200" indent="-457200" algn="just">
              <a:lnSpc>
                <a:spcPct val="120000"/>
              </a:lnSpc>
              <a:spcAft>
                <a:spcPts val="1800"/>
              </a:spcAft>
              <a:defRPr/>
            </a:pPr>
            <a:r>
              <a:rPr lang="pl-PL" b="1" dirty="0">
                <a:latin typeface="Lato"/>
                <a:cs typeface="Arial" charset="0"/>
              </a:rPr>
              <a:t>Likwidacja, upadłość (art. 24 ust. 5 pkt 1)</a:t>
            </a:r>
          </a:p>
          <a:p>
            <a:pPr marL="457200" indent="-457200" algn="just">
              <a:spcAft>
                <a:spcPts val="1800"/>
              </a:spcAft>
              <a:defRPr/>
            </a:pPr>
            <a:r>
              <a:rPr lang="pl-PL" dirty="0">
                <a:latin typeface="Lato"/>
                <a:cs typeface="Arial" charset="0"/>
              </a:rPr>
              <a:t>Możliwość „samooczyszczenia” art. 24 ust. 8.</a:t>
            </a:r>
          </a:p>
          <a:p>
            <a:pPr marL="457200" indent="-457200" algn="just">
              <a:lnSpc>
                <a:spcPct val="120000"/>
              </a:lnSpc>
              <a:spcAft>
                <a:spcPts val="1800"/>
              </a:spcAft>
              <a:defRPr/>
            </a:pPr>
            <a:r>
              <a:rPr lang="pl-PL" b="1" dirty="0">
                <a:latin typeface="Lato"/>
                <a:cs typeface="Arial" charset="0"/>
              </a:rPr>
              <a:t>Nierzetelność (art. 24 ust. 5 pkt 2 i 4)</a:t>
            </a:r>
          </a:p>
          <a:p>
            <a:pPr marL="457200" indent="-457200" algn="just">
              <a:spcAft>
                <a:spcPts val="1800"/>
              </a:spcAft>
              <a:defRPr/>
            </a:pPr>
            <a:r>
              <a:rPr lang="pl-PL" dirty="0">
                <a:latin typeface="Lato"/>
                <a:cs typeface="Arial" charset="0"/>
              </a:rPr>
              <a:t> Możliwość „samooczyszczenia” art. 24 ust. 8.</a:t>
            </a:r>
          </a:p>
          <a:p>
            <a:pPr marL="457200" indent="-457200" algn="just">
              <a:lnSpc>
                <a:spcPct val="120000"/>
              </a:lnSpc>
              <a:spcAft>
                <a:spcPts val="1800"/>
              </a:spcAft>
              <a:defRPr/>
            </a:pPr>
            <a:r>
              <a:rPr lang="pl-PL" b="1" dirty="0">
                <a:latin typeface="Lato"/>
                <a:cs typeface="Arial" charset="0"/>
              </a:rPr>
              <a:t>Konflikt interesów (art. 24 ust. 5 pkt  3)</a:t>
            </a:r>
          </a:p>
          <a:p>
            <a:pPr algn="just">
              <a:spcAft>
                <a:spcPts val="1800"/>
              </a:spcAft>
              <a:defRPr/>
            </a:pPr>
            <a:r>
              <a:rPr lang="pl-PL" dirty="0">
                <a:latin typeface="Lato"/>
                <a:cs typeface="Arial" charset="0"/>
              </a:rPr>
              <a:t>Możliwość „samooczyszczenia” art. 24 ust. 8</a:t>
            </a:r>
          </a:p>
        </p:txBody>
      </p:sp>
      <p:sp>
        <p:nvSpPr>
          <p:cNvPr id="67587" name="TextBox 4">
            <a:extLst>
              <a:ext uri="{FF2B5EF4-FFF2-40B4-BE49-F238E27FC236}">
                <a16:creationId xmlns:a16="http://schemas.microsoft.com/office/drawing/2014/main" id="{EA0F63FB-F96C-48F0-8FED-B411ECA1B6FB}"/>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3C8C055-06EC-4B07-A200-7A0644E06452}"/>
              </a:ext>
            </a:extLst>
          </p:cNvPr>
          <p:cNvSpPr txBox="1"/>
          <p:nvPr/>
        </p:nvSpPr>
        <p:spPr>
          <a:xfrm>
            <a:off x="1116013" y="1700213"/>
            <a:ext cx="7272337" cy="4754562"/>
          </a:xfrm>
          <a:prstGeom prst="rect">
            <a:avLst/>
          </a:prstGeom>
          <a:noFill/>
        </p:spPr>
        <p:txBody>
          <a:bodyPr>
            <a:spAutoFit/>
          </a:bodyPr>
          <a:lstStyle/>
          <a:p>
            <a:pPr marL="457200" indent="-457200" algn="just">
              <a:lnSpc>
                <a:spcPct val="120000"/>
              </a:lnSpc>
              <a:spcAft>
                <a:spcPts val="1800"/>
              </a:spcAft>
              <a:defRPr/>
            </a:pPr>
            <a:r>
              <a:rPr lang="pl-PL" b="1" dirty="0">
                <a:latin typeface="Lato"/>
                <a:cs typeface="Arial" charset="0"/>
              </a:rPr>
              <a:t>Naruszenia praw pracowników lub prawa ochrony środowiska (art. 24 ust. 5 pkt  5-7)</a:t>
            </a:r>
          </a:p>
          <a:p>
            <a:pPr marL="457200" indent="-457200" algn="just">
              <a:lnSpc>
                <a:spcPct val="120000"/>
              </a:lnSpc>
              <a:spcAft>
                <a:spcPts val="1800"/>
              </a:spcAft>
              <a:defRPr/>
            </a:pPr>
            <a:r>
              <a:rPr lang="pl-PL" dirty="0">
                <a:latin typeface="Lato"/>
                <a:cs typeface="Arial" charset="0"/>
              </a:rPr>
              <a:t> Możliwość „samooczyszczenia” art. 24 ust. 8.</a:t>
            </a:r>
          </a:p>
          <a:p>
            <a:pPr marL="457200" indent="-457200" algn="just">
              <a:lnSpc>
                <a:spcPct val="120000"/>
              </a:lnSpc>
              <a:spcAft>
                <a:spcPts val="1800"/>
              </a:spcAft>
              <a:defRPr/>
            </a:pPr>
            <a:r>
              <a:rPr lang="pl-PL" b="1" dirty="0">
                <a:latin typeface="Lato"/>
                <a:cs typeface="Arial" charset="0"/>
              </a:rPr>
              <a:t>Naruszenia obowiązków związanych z płatnościami podatków i 	składek ZUS (art. 24 ust. 5 pkt  8)</a:t>
            </a:r>
          </a:p>
          <a:p>
            <a:pPr marL="457200" indent="-457200" algn="just">
              <a:spcAft>
                <a:spcPts val="1800"/>
              </a:spcAft>
              <a:defRPr/>
            </a:pPr>
            <a:r>
              <a:rPr lang="pl-PL" dirty="0">
                <a:latin typeface="Lato"/>
                <a:cs typeface="Arial" charset="0"/>
              </a:rPr>
              <a:t>Możliwość „samooczyszczenia” art. 24 ust. 8.</a:t>
            </a:r>
          </a:p>
          <a:p>
            <a:pPr algn="just">
              <a:spcAft>
                <a:spcPts val="1800"/>
              </a:spcAft>
              <a:defRPr/>
            </a:pPr>
            <a:endParaRPr lang="pl-PL" dirty="0">
              <a:latin typeface="Lato"/>
              <a:cs typeface="Arial" charset="0"/>
            </a:endParaRPr>
          </a:p>
          <a:p>
            <a:pPr algn="just">
              <a:spcAft>
                <a:spcPts val="1800"/>
              </a:spcAft>
              <a:defRPr/>
            </a:pPr>
            <a:endParaRPr lang="pl-PL" dirty="0">
              <a:latin typeface="Lato"/>
              <a:cs typeface="Arial" charset="0"/>
            </a:endParaRPr>
          </a:p>
          <a:p>
            <a:pPr algn="just">
              <a:spcAft>
                <a:spcPts val="1800"/>
              </a:spcAft>
              <a:defRPr/>
            </a:pPr>
            <a:endParaRPr lang="pl-PL" dirty="0">
              <a:latin typeface="Lato"/>
              <a:cs typeface="Arial" charset="0"/>
            </a:endParaRPr>
          </a:p>
          <a:p>
            <a:pPr algn="just">
              <a:spcAft>
                <a:spcPts val="1800"/>
              </a:spcAft>
              <a:defRPr/>
            </a:pPr>
            <a:endParaRPr lang="pl-PL" dirty="0">
              <a:latin typeface="Lato"/>
              <a:cs typeface="Arial" charset="0"/>
            </a:endParaRPr>
          </a:p>
        </p:txBody>
      </p:sp>
      <p:sp>
        <p:nvSpPr>
          <p:cNvPr id="68611" name="TextBox 4">
            <a:extLst>
              <a:ext uri="{FF2B5EF4-FFF2-40B4-BE49-F238E27FC236}">
                <a16:creationId xmlns:a16="http://schemas.microsoft.com/office/drawing/2014/main" id="{F1B40CA2-57E4-4F21-8B80-DC911D0563B6}"/>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Box 2">
            <a:extLst>
              <a:ext uri="{FF2B5EF4-FFF2-40B4-BE49-F238E27FC236}">
                <a16:creationId xmlns:a16="http://schemas.microsoft.com/office/drawing/2014/main" id="{5E1D9266-7DE4-48DD-B6EA-83A9E0F523F1}"/>
              </a:ext>
            </a:extLst>
          </p:cNvPr>
          <p:cNvSpPr txBox="1">
            <a:spLocks noChangeArrowheads="1"/>
          </p:cNvSpPr>
          <p:nvPr/>
        </p:nvSpPr>
        <p:spPr bwMode="auto">
          <a:xfrm>
            <a:off x="1116013" y="1700213"/>
            <a:ext cx="7272337" cy="383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160000"/>
              </a:lnSpc>
              <a:spcBef>
                <a:spcPct val="0"/>
              </a:spcBef>
              <a:buFontTx/>
              <a:buNone/>
            </a:pPr>
            <a:r>
              <a:rPr lang="pl-PL" altLang="pl-PL" sz="1600" b="1">
                <a:latin typeface="Lato"/>
              </a:rPr>
              <a:t>Zastanów się które przesłanki fakultatywne chcesz zastosować:</a:t>
            </a:r>
          </a:p>
          <a:p>
            <a:pPr algn="ctr">
              <a:lnSpc>
                <a:spcPct val="160000"/>
              </a:lnSpc>
              <a:spcBef>
                <a:spcPct val="0"/>
              </a:spcBef>
              <a:buFontTx/>
              <a:buNone/>
            </a:pPr>
            <a:endParaRPr lang="pl-PL" altLang="pl-PL" sz="1600" b="1">
              <a:latin typeface="Lato"/>
            </a:endParaRPr>
          </a:p>
          <a:p>
            <a:pPr>
              <a:lnSpc>
                <a:spcPct val="150000"/>
              </a:lnSpc>
              <a:spcBef>
                <a:spcPct val="0"/>
              </a:spcBef>
              <a:buFontTx/>
              <a:buNone/>
            </a:pPr>
            <a:r>
              <a:rPr lang="pl-PL" altLang="pl-PL" sz="1600" u="sng">
                <a:latin typeface="Lato"/>
              </a:rPr>
              <a:t>Obowiązki zamawiającego:</a:t>
            </a:r>
          </a:p>
          <a:p>
            <a:pPr>
              <a:lnSpc>
                <a:spcPct val="150000"/>
              </a:lnSpc>
              <a:spcBef>
                <a:spcPct val="0"/>
              </a:spcBef>
              <a:buFontTx/>
              <a:buNone/>
            </a:pPr>
            <a:r>
              <a:rPr lang="pl-PL" altLang="pl-PL" sz="1600">
                <a:latin typeface="Lato"/>
              </a:rPr>
              <a:t>Zawsze określa i bada przesłanki wykluczenia  wskazane w art. 24 ust. 1 PZP</a:t>
            </a:r>
          </a:p>
          <a:p>
            <a:pPr>
              <a:lnSpc>
                <a:spcPct val="150000"/>
              </a:lnSpc>
              <a:spcBef>
                <a:spcPct val="0"/>
              </a:spcBef>
              <a:buFontTx/>
              <a:buNone/>
            </a:pPr>
            <a:endParaRPr lang="pl-PL" altLang="pl-PL" sz="1600">
              <a:latin typeface="Lato"/>
            </a:endParaRPr>
          </a:p>
          <a:p>
            <a:pPr>
              <a:lnSpc>
                <a:spcPct val="150000"/>
              </a:lnSpc>
              <a:spcBef>
                <a:spcPct val="0"/>
              </a:spcBef>
              <a:buFontTx/>
              <a:buNone/>
            </a:pPr>
            <a:r>
              <a:rPr lang="pl-PL" altLang="pl-PL" sz="1600" u="sng">
                <a:latin typeface="Lato"/>
              </a:rPr>
              <a:t>Możliwości zamawiającego:</a:t>
            </a:r>
          </a:p>
          <a:p>
            <a:pPr>
              <a:lnSpc>
                <a:spcPct val="150000"/>
              </a:lnSpc>
              <a:spcBef>
                <a:spcPct val="0"/>
              </a:spcBef>
              <a:buFontTx/>
              <a:buChar char="-"/>
            </a:pPr>
            <a:r>
              <a:rPr lang="pl-PL" altLang="pl-PL" sz="1600">
                <a:latin typeface="Lato"/>
              </a:rPr>
              <a:t> 	nie określa i nie bada żadnych przesłanek fakultatywnych 	(24 ust. 	5 PZP)</a:t>
            </a:r>
          </a:p>
          <a:p>
            <a:pPr>
              <a:lnSpc>
                <a:spcPct val="150000"/>
              </a:lnSpc>
              <a:spcBef>
                <a:spcPct val="0"/>
              </a:spcBef>
              <a:buFontTx/>
              <a:buChar char="-"/>
            </a:pPr>
            <a:r>
              <a:rPr lang="pl-PL" altLang="pl-PL" sz="1600">
                <a:latin typeface="Lato"/>
              </a:rPr>
              <a:t> 	określa i bada część przesłanek fakultatywnych (24 ust. 5 PZP)</a:t>
            </a:r>
          </a:p>
          <a:p>
            <a:pPr>
              <a:lnSpc>
                <a:spcPct val="150000"/>
              </a:lnSpc>
              <a:spcBef>
                <a:spcPct val="0"/>
              </a:spcBef>
              <a:buFontTx/>
              <a:buChar char="-"/>
            </a:pPr>
            <a:r>
              <a:rPr lang="pl-PL" altLang="pl-PL" sz="1600">
                <a:latin typeface="Lato"/>
              </a:rPr>
              <a:t> 	określa i bada wszystkie przesłanki fakultatywne (24 ust. 5 PZP)</a:t>
            </a:r>
            <a:endParaRPr lang="pl-PL" altLang="pl-PL" sz="1600" b="1">
              <a:latin typeface="Lato"/>
            </a:endParaRPr>
          </a:p>
        </p:txBody>
      </p:sp>
      <p:sp>
        <p:nvSpPr>
          <p:cNvPr id="69635" name="TextBox 4">
            <a:extLst>
              <a:ext uri="{FF2B5EF4-FFF2-40B4-BE49-F238E27FC236}">
                <a16:creationId xmlns:a16="http://schemas.microsoft.com/office/drawing/2014/main" id="{BB14B17A-1AF8-4F87-9F3E-E081A9659F6F}"/>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Box 2">
            <a:extLst>
              <a:ext uri="{FF2B5EF4-FFF2-40B4-BE49-F238E27FC236}">
                <a16:creationId xmlns:a16="http://schemas.microsoft.com/office/drawing/2014/main" id="{07A7182C-0C38-46FD-9F89-C54FF36760C5}"/>
              </a:ext>
            </a:extLst>
          </p:cNvPr>
          <p:cNvSpPr txBox="1">
            <a:spLocks noChangeArrowheads="1"/>
          </p:cNvSpPr>
          <p:nvPr/>
        </p:nvSpPr>
        <p:spPr bwMode="auto">
          <a:xfrm>
            <a:off x="1116013" y="1700213"/>
            <a:ext cx="7272337" cy="508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lnSpc>
                <a:spcPct val="160000"/>
              </a:lnSpc>
              <a:spcBef>
                <a:spcPct val="0"/>
              </a:spcBef>
              <a:buFontTx/>
              <a:buNone/>
            </a:pPr>
            <a:r>
              <a:rPr lang="pl-PL" altLang="pl-PL" sz="1800" b="1">
                <a:latin typeface="Lato"/>
              </a:rPr>
              <a:t>Zastanów się jak chcesz sprawdzić brak podstaw wykluczenia:</a:t>
            </a:r>
          </a:p>
          <a:p>
            <a:pPr>
              <a:lnSpc>
                <a:spcPct val="150000"/>
              </a:lnSpc>
              <a:spcBef>
                <a:spcPct val="0"/>
              </a:spcBef>
              <a:buFontTx/>
              <a:buNone/>
            </a:pPr>
            <a:r>
              <a:rPr lang="pl-PL" altLang="pl-PL" sz="1800">
                <a:latin typeface="Lato"/>
              </a:rPr>
              <a:t>	</a:t>
            </a:r>
          </a:p>
          <a:p>
            <a:pPr>
              <a:lnSpc>
                <a:spcPct val="150000"/>
              </a:lnSpc>
              <a:spcBef>
                <a:spcPct val="0"/>
              </a:spcBef>
              <a:buFontTx/>
              <a:buNone/>
            </a:pPr>
            <a:r>
              <a:rPr lang="pl-PL" altLang="pl-PL" sz="1800">
                <a:latin typeface="Lato"/>
              </a:rPr>
              <a:t>Postępowanie krajowe /wariant 1/:</a:t>
            </a:r>
          </a:p>
          <a:p>
            <a:pPr>
              <a:lnSpc>
                <a:spcPct val="150000"/>
              </a:lnSpc>
              <a:spcBef>
                <a:spcPct val="0"/>
              </a:spcBef>
              <a:buFontTx/>
              <a:buNone/>
            </a:pPr>
            <a:r>
              <a:rPr lang="pl-PL" altLang="pl-PL" sz="1800">
                <a:latin typeface="Lato"/>
              </a:rPr>
              <a:t>Zamawiający nie wymienia w SIWZ żadnych dokumentów  z paragrafu 5 rozporządzenia Ministra Rozwoju z dnia 26 lipca 2016 r. w sprawie rodzajów dokumentów jakich może żądać zamawiający od wykonawcy w postępowaniu o udzielenie zamówienia publicznego  (zwane dalej rozporządzeniem z 26 lipca 2016 r.) i ocena podmiotowa odbywa się jedynie na podstawie oświadczenia wstępnego </a:t>
            </a:r>
          </a:p>
          <a:p>
            <a:pPr>
              <a:lnSpc>
                <a:spcPct val="150000"/>
              </a:lnSpc>
              <a:spcBef>
                <a:spcPct val="0"/>
              </a:spcBef>
              <a:buFontTx/>
              <a:buNone/>
            </a:pPr>
            <a:r>
              <a:rPr lang="pl-PL" altLang="pl-PL" sz="1800" b="1">
                <a:latin typeface="Lato"/>
              </a:rPr>
              <a:t>UWAGA:  zamawiający nie może wówczas wezwać tego wykonawcy do złożenia dokumentów w rybie art. 26 ust. 2 PZP</a:t>
            </a:r>
          </a:p>
          <a:p>
            <a:pPr algn="ctr">
              <a:lnSpc>
                <a:spcPct val="160000"/>
              </a:lnSpc>
              <a:spcBef>
                <a:spcPct val="0"/>
              </a:spcBef>
              <a:buFontTx/>
              <a:buNone/>
            </a:pPr>
            <a:endParaRPr lang="pl-PL" altLang="pl-PL" sz="1800" b="1">
              <a:latin typeface="Lato"/>
            </a:endParaRPr>
          </a:p>
        </p:txBody>
      </p:sp>
      <p:sp>
        <p:nvSpPr>
          <p:cNvPr id="70659" name="TextBox 4">
            <a:extLst>
              <a:ext uri="{FF2B5EF4-FFF2-40B4-BE49-F238E27FC236}">
                <a16:creationId xmlns:a16="http://schemas.microsoft.com/office/drawing/2014/main" id="{84B1AB67-3C64-40DD-85F0-8A3BAF309267}"/>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Box 2">
            <a:extLst>
              <a:ext uri="{FF2B5EF4-FFF2-40B4-BE49-F238E27FC236}">
                <a16:creationId xmlns:a16="http://schemas.microsoft.com/office/drawing/2014/main" id="{056DD80F-CADF-422A-AB5B-C21C655F4C89}"/>
              </a:ext>
            </a:extLst>
          </p:cNvPr>
          <p:cNvSpPr txBox="1">
            <a:spLocks noChangeArrowheads="1"/>
          </p:cNvSpPr>
          <p:nvPr/>
        </p:nvSpPr>
        <p:spPr bwMode="auto">
          <a:xfrm>
            <a:off x="1116013" y="1700213"/>
            <a:ext cx="7272337"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50000"/>
              </a:lnSpc>
              <a:spcBef>
                <a:spcPct val="0"/>
              </a:spcBef>
              <a:buFontTx/>
              <a:buNone/>
            </a:pPr>
            <a:endParaRPr lang="pl-PL" altLang="pl-PL" sz="1800">
              <a:latin typeface="Lato"/>
            </a:endParaRPr>
          </a:p>
          <a:p>
            <a:pPr>
              <a:lnSpc>
                <a:spcPct val="150000"/>
              </a:lnSpc>
              <a:spcBef>
                <a:spcPct val="0"/>
              </a:spcBef>
              <a:buFontTx/>
              <a:buNone/>
            </a:pPr>
            <a:r>
              <a:rPr lang="pl-PL" altLang="pl-PL" sz="1800">
                <a:latin typeface="Lato"/>
              </a:rPr>
              <a:t>Postępowanie krajowe /wariant 2/:</a:t>
            </a:r>
          </a:p>
          <a:p>
            <a:pPr>
              <a:lnSpc>
                <a:spcPct val="150000"/>
              </a:lnSpc>
              <a:spcBef>
                <a:spcPct val="0"/>
              </a:spcBef>
              <a:buFontTx/>
              <a:buNone/>
            </a:pPr>
            <a:r>
              <a:rPr lang="pl-PL" altLang="pl-PL" sz="1800">
                <a:latin typeface="Lato"/>
              </a:rPr>
              <a:t>Zamawiający wymienia w SIWZ wybrane lub wszystkie dokumenty z paragrafu 5 rozporządzenia Ministra Rozwoju z dnia 26 lipca 2016 r. w sprawie rodzajów dokumentów jakich może żądać zamawiający od wykonawcy w postępowaniu o udzielenie zamówienia publicznego  (zwane dalej rozporządzeniem z 26 lipca 2016 r.)  - w zakresie przesłanek obligatoryjnych i wskazanych w SIWZ fakultatywnych</a:t>
            </a:r>
          </a:p>
          <a:p>
            <a:pPr>
              <a:lnSpc>
                <a:spcPct val="150000"/>
              </a:lnSpc>
              <a:spcBef>
                <a:spcPct val="0"/>
              </a:spcBef>
              <a:buFontTx/>
              <a:buNone/>
            </a:pPr>
            <a:r>
              <a:rPr lang="pl-PL" altLang="pl-PL" sz="1800" b="1">
                <a:latin typeface="Lato"/>
              </a:rPr>
              <a:t>UWAGA:  zamawiający musi wezwać wykonawcę którego oferta oceniona jest jako najkorzystniejsza do złożenia dokumentów w rybie art. 26 ust. 2 PZP</a:t>
            </a:r>
          </a:p>
          <a:p>
            <a:pPr algn="ctr">
              <a:lnSpc>
                <a:spcPct val="160000"/>
              </a:lnSpc>
              <a:spcBef>
                <a:spcPct val="0"/>
              </a:spcBef>
              <a:buFontTx/>
              <a:buNone/>
            </a:pPr>
            <a:endParaRPr lang="pl-PL" altLang="pl-PL" sz="1800" b="1">
              <a:latin typeface="Lato"/>
            </a:endParaRPr>
          </a:p>
        </p:txBody>
      </p:sp>
      <p:sp>
        <p:nvSpPr>
          <p:cNvPr id="71683" name="TextBox 4">
            <a:extLst>
              <a:ext uri="{FF2B5EF4-FFF2-40B4-BE49-F238E27FC236}">
                <a16:creationId xmlns:a16="http://schemas.microsoft.com/office/drawing/2014/main" id="{0F1AB60C-4C61-493A-B75E-5715C55AB76A}"/>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Box 2">
            <a:extLst>
              <a:ext uri="{FF2B5EF4-FFF2-40B4-BE49-F238E27FC236}">
                <a16:creationId xmlns:a16="http://schemas.microsoft.com/office/drawing/2014/main" id="{0402695C-0B91-4013-B0F2-42A660601349}"/>
              </a:ext>
            </a:extLst>
          </p:cNvPr>
          <p:cNvSpPr txBox="1">
            <a:spLocks noChangeArrowheads="1"/>
          </p:cNvSpPr>
          <p:nvPr/>
        </p:nvSpPr>
        <p:spPr bwMode="auto">
          <a:xfrm>
            <a:off x="1116013" y="1700213"/>
            <a:ext cx="7272337" cy="491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50000"/>
              </a:lnSpc>
              <a:spcBef>
                <a:spcPct val="0"/>
              </a:spcBef>
              <a:buFontTx/>
              <a:buNone/>
            </a:pPr>
            <a:r>
              <a:rPr lang="pl-PL" altLang="pl-PL" sz="1600">
                <a:latin typeface="Lato"/>
              </a:rPr>
              <a:t>Postępowanie unijne:</a:t>
            </a:r>
          </a:p>
          <a:p>
            <a:pPr>
              <a:lnSpc>
                <a:spcPct val="150000"/>
              </a:lnSpc>
              <a:spcBef>
                <a:spcPct val="0"/>
              </a:spcBef>
              <a:buFontTx/>
              <a:buNone/>
            </a:pPr>
            <a:r>
              <a:rPr lang="pl-PL" altLang="pl-PL" sz="1600">
                <a:latin typeface="Lato"/>
              </a:rPr>
              <a:t>Zamawiający </a:t>
            </a:r>
            <a:r>
              <a:rPr lang="pl-PL" altLang="pl-PL" sz="1600" b="1">
                <a:latin typeface="Lato"/>
              </a:rPr>
              <a:t>nie musi wymieniać</a:t>
            </a:r>
            <a:r>
              <a:rPr lang="pl-PL" altLang="pl-PL" sz="1600">
                <a:latin typeface="Lato"/>
              </a:rPr>
              <a:t> w SIWZ wszystkich dokumentów z paragrafu 5 rozporządzenia Ministra Rozwoju z dnia 26 lipca 2016 r. w sprawie rodzajów dokumentów jakich może żądać zamawiający od wykonawcy w postępowaniu o udzielenie zamówienia publicznego  (zwane dalej rozporządzeniem z 26 lipca 2016 r.) i może podjąć decyzje o badaniu podstaw wykluczenia jedynie w oparciu o oświadczenie JEDZ – </a:t>
            </a:r>
            <a:r>
              <a:rPr lang="pl-PL" altLang="pl-PL" sz="1600" b="1">
                <a:latin typeface="Lato"/>
              </a:rPr>
              <a:t>uchwała KIO z 26 maja 2017 r. KIO/KU 20/17</a:t>
            </a:r>
          </a:p>
          <a:p>
            <a:pPr>
              <a:lnSpc>
                <a:spcPct val="150000"/>
              </a:lnSpc>
              <a:spcBef>
                <a:spcPct val="0"/>
              </a:spcBef>
              <a:buFontTx/>
              <a:buNone/>
            </a:pPr>
            <a:endParaRPr lang="pl-PL" altLang="pl-PL" sz="1600" b="1" u="sng">
              <a:latin typeface="Lato"/>
            </a:endParaRPr>
          </a:p>
          <a:p>
            <a:pPr>
              <a:lnSpc>
                <a:spcPct val="150000"/>
              </a:lnSpc>
              <a:spcBef>
                <a:spcPct val="0"/>
              </a:spcBef>
              <a:buFontTx/>
              <a:buNone/>
            </a:pPr>
            <a:r>
              <a:rPr lang="pl-PL" altLang="pl-PL" sz="1600" b="1">
                <a:latin typeface="Lato"/>
              </a:rPr>
              <a:t>UWAGA:  zamawiający musi wezwać wykonawcę którego oferta oceniona jest jako najkorzystniejsza do złożenia dokumentów w rybie art. 26 ust. 1 – jeżeli dokumenty te  przewidział w SIWZ</a:t>
            </a:r>
          </a:p>
          <a:p>
            <a:pPr algn="ctr">
              <a:lnSpc>
                <a:spcPct val="160000"/>
              </a:lnSpc>
              <a:spcBef>
                <a:spcPct val="0"/>
              </a:spcBef>
              <a:buFontTx/>
              <a:buNone/>
            </a:pPr>
            <a:endParaRPr lang="pl-PL" altLang="pl-PL" sz="1600" b="1">
              <a:latin typeface="Lato"/>
            </a:endParaRPr>
          </a:p>
        </p:txBody>
      </p:sp>
      <p:sp>
        <p:nvSpPr>
          <p:cNvPr id="72707" name="TextBox 4">
            <a:extLst>
              <a:ext uri="{FF2B5EF4-FFF2-40B4-BE49-F238E27FC236}">
                <a16:creationId xmlns:a16="http://schemas.microsoft.com/office/drawing/2014/main" id="{F20E50E4-9503-4CBE-84D2-82FE000BF7F5}"/>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extBox 2">
            <a:extLst>
              <a:ext uri="{FF2B5EF4-FFF2-40B4-BE49-F238E27FC236}">
                <a16:creationId xmlns:a16="http://schemas.microsoft.com/office/drawing/2014/main" id="{D7C9F9D2-C179-485C-A730-5956BD0C3E40}"/>
              </a:ext>
            </a:extLst>
          </p:cNvPr>
          <p:cNvSpPr txBox="1">
            <a:spLocks noChangeArrowheads="1"/>
          </p:cNvSpPr>
          <p:nvPr/>
        </p:nvSpPr>
        <p:spPr bwMode="auto">
          <a:xfrm>
            <a:off x="1116013" y="1700213"/>
            <a:ext cx="7272337" cy="424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pl-PL" altLang="pl-PL" sz="1800" i="1"/>
              <a:t>Niezamieszczenie informacji o dokumentach wskazanych na podstawie art. 25 pzp w ogłoszeniu o zamówieniu w Dzienniku Urzędowym UE często spowodowane jest niedostosowaniem wzoru ogłoszenia zamieszczanego w Dzienniku Urzędowym UE do wymogów art. 41 polskiej ustawy Prawo zamówień publicznych. </a:t>
            </a:r>
            <a:r>
              <a:rPr lang="pl-PL" altLang="pl-PL" sz="1800" b="1" i="1"/>
              <a:t>We wzorze ogłoszenia nie ma rubryk przeznaczonych na zamieszczenie ww. informacji.</a:t>
            </a:r>
          </a:p>
          <a:p>
            <a:pPr>
              <a:spcBef>
                <a:spcPct val="0"/>
              </a:spcBef>
              <a:buFontTx/>
              <a:buNone/>
            </a:pPr>
            <a:r>
              <a:rPr lang="pl-PL" altLang="pl-PL" sz="1800" i="1"/>
              <a:t>Zdaniem MR </a:t>
            </a:r>
            <a:r>
              <a:rPr lang="pl-PL" altLang="pl-PL" sz="1800" b="1" i="1"/>
              <a:t>nieuzasadnionym byłoby stosowanie korekt finansowych za niezamieszczenie w ogłoszeniu tzw. pełnej informacji o warunkach udziału w postępowaniu oraz o dokumentach potwierdzających spełnianie tych warunków, jeśli byłoby to spowodowane wyłącznie ograniczeniami technicznymi czy narzuconymi rozwiązaniami technicznymi.</a:t>
            </a:r>
            <a:r>
              <a:rPr lang="pl-PL" altLang="pl-PL" sz="1800" i="1"/>
              <a:t> (…)</a:t>
            </a:r>
          </a:p>
          <a:p>
            <a:pPr>
              <a:spcBef>
                <a:spcPct val="0"/>
              </a:spcBef>
              <a:buFontTx/>
              <a:buNone/>
            </a:pPr>
            <a:endParaRPr lang="pl-PL" altLang="pl-PL" sz="1800" b="1"/>
          </a:p>
          <a:p>
            <a:pPr>
              <a:spcBef>
                <a:spcPct val="0"/>
              </a:spcBef>
              <a:buFontTx/>
              <a:buNone/>
            </a:pPr>
            <a:r>
              <a:rPr lang="pl-PL" altLang="pl-PL" sz="1800" b="1"/>
              <a:t>Pismo MR z dnia 25.08.2017 r.  </a:t>
            </a:r>
          </a:p>
          <a:p>
            <a:pPr>
              <a:spcBef>
                <a:spcPct val="0"/>
              </a:spcBef>
              <a:buFontTx/>
              <a:buNone/>
            </a:pPr>
            <a:r>
              <a:rPr lang="pl-PL" altLang="pl-PL" sz="1800" b="1"/>
              <a:t>DKF-IV.7518.32. 2017.MT.2</a:t>
            </a:r>
          </a:p>
          <a:p>
            <a:pPr>
              <a:spcBef>
                <a:spcPct val="0"/>
              </a:spcBef>
              <a:buFontTx/>
              <a:buNone/>
            </a:pPr>
            <a:endParaRPr lang="pl-PL" altLang="pl-PL" sz="1800"/>
          </a:p>
        </p:txBody>
      </p:sp>
      <p:sp>
        <p:nvSpPr>
          <p:cNvPr id="73731" name="TextBox 4">
            <a:extLst>
              <a:ext uri="{FF2B5EF4-FFF2-40B4-BE49-F238E27FC236}">
                <a16:creationId xmlns:a16="http://schemas.microsoft.com/office/drawing/2014/main" id="{8794CF79-CCB7-4CF6-B670-A2414555AC57}"/>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extBox 4">
            <a:extLst>
              <a:ext uri="{FF2B5EF4-FFF2-40B4-BE49-F238E27FC236}">
                <a16:creationId xmlns:a16="http://schemas.microsoft.com/office/drawing/2014/main" id="{E3824394-6C0C-4D30-929A-42913B231ABC}"/>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graphicFrame>
        <p:nvGraphicFramePr>
          <p:cNvPr id="4" name="Tabela 3">
            <a:extLst>
              <a:ext uri="{FF2B5EF4-FFF2-40B4-BE49-F238E27FC236}">
                <a16:creationId xmlns:a16="http://schemas.microsoft.com/office/drawing/2014/main" id="{8E8C0676-DC26-4CAF-AD9B-DE58FB8B45DB}"/>
              </a:ext>
            </a:extLst>
          </p:cNvPr>
          <p:cNvGraphicFramePr>
            <a:graphicFrameLocks noGrp="1"/>
          </p:cNvGraphicFramePr>
          <p:nvPr/>
        </p:nvGraphicFramePr>
        <p:xfrm>
          <a:off x="684213" y="1628775"/>
          <a:ext cx="7704137" cy="3744915"/>
        </p:xfrm>
        <a:graphic>
          <a:graphicData uri="http://schemas.openxmlformats.org/drawingml/2006/table">
            <a:tbl>
              <a:tblPr firstRow="1" bandRow="1">
                <a:tableStyleId>{5C22544A-7EE6-4342-B048-85BDC9FD1C3A}</a:tableStyleId>
              </a:tblPr>
              <a:tblGrid>
                <a:gridCol w="2411252">
                  <a:extLst>
                    <a:ext uri="{9D8B030D-6E8A-4147-A177-3AD203B41FA5}">
                      <a16:colId xmlns:a16="http://schemas.microsoft.com/office/drawing/2014/main" val="20000"/>
                    </a:ext>
                  </a:extLst>
                </a:gridCol>
                <a:gridCol w="5292885">
                  <a:extLst>
                    <a:ext uri="{9D8B030D-6E8A-4147-A177-3AD203B41FA5}">
                      <a16:colId xmlns:a16="http://schemas.microsoft.com/office/drawing/2014/main" val="20001"/>
                    </a:ext>
                  </a:extLst>
                </a:gridCol>
              </a:tblGrid>
              <a:tr h="483215">
                <a:tc>
                  <a:txBody>
                    <a:bodyPr/>
                    <a:lstStyle/>
                    <a:p>
                      <a:r>
                        <a:rPr lang="pl-PL" sz="1800" dirty="0"/>
                        <a:t>Dokument</a:t>
                      </a:r>
                    </a:p>
                  </a:txBody>
                  <a:tcPr marL="91431" marR="91431" marT="45726" marB="45726"/>
                </a:tc>
                <a:tc>
                  <a:txBody>
                    <a:bodyPr/>
                    <a:lstStyle/>
                    <a:p>
                      <a:r>
                        <a:rPr lang="pl-PL" sz="1800" dirty="0"/>
                        <a:t>Przesłanka wykluczenia</a:t>
                      </a:r>
                    </a:p>
                  </a:txBody>
                  <a:tcPr marL="91431" marR="91431" marT="45726" marB="45726"/>
                </a:tc>
                <a:extLst>
                  <a:ext uri="{0D108BD9-81ED-4DB2-BD59-A6C34878D82A}">
                    <a16:rowId xmlns:a16="http://schemas.microsoft.com/office/drawing/2014/main" val="10000"/>
                  </a:ext>
                </a:extLst>
              </a:tr>
              <a:tr h="845625">
                <a:tc>
                  <a:txBody>
                    <a:bodyPr/>
                    <a:lstStyle/>
                    <a:p>
                      <a:r>
                        <a:rPr lang="pl-PL" sz="1800" dirty="0"/>
                        <a:t>Par 5 pkt 1</a:t>
                      </a:r>
                      <a:r>
                        <a:rPr lang="pl-PL" sz="1800" baseline="30000" dirty="0"/>
                        <a:t>1</a:t>
                      </a:r>
                      <a:endParaRPr lang="pl-PL" sz="1800" dirty="0"/>
                    </a:p>
                  </a:txBody>
                  <a:tcPr marL="91431" marR="91431" marT="45726" marB="45726"/>
                </a:tc>
                <a:tc>
                  <a:txBody>
                    <a:bodyPr/>
                    <a:lstStyle/>
                    <a:p>
                      <a:r>
                        <a:rPr lang="pl-PL" sz="1800" dirty="0"/>
                        <a:t>Art.</a:t>
                      </a:r>
                      <a:r>
                        <a:rPr lang="pl-PL" sz="1800" baseline="0" dirty="0"/>
                        <a:t> 24 ust. 1 pkt 13,14,21</a:t>
                      </a:r>
                    </a:p>
                    <a:p>
                      <a:r>
                        <a:rPr lang="pl-PL" sz="1800" baseline="0" dirty="0"/>
                        <a:t>Art. 24 ust. 5 pkt 5 i 6</a:t>
                      </a:r>
                      <a:endParaRPr lang="pl-PL" sz="1800" baseline="30000" dirty="0"/>
                    </a:p>
                  </a:txBody>
                  <a:tcPr marL="91431" marR="91431" marT="45726" marB="45726"/>
                </a:tc>
                <a:extLst>
                  <a:ext uri="{0D108BD9-81ED-4DB2-BD59-A6C34878D82A}">
                    <a16:rowId xmlns:a16="http://schemas.microsoft.com/office/drawing/2014/main" val="10001"/>
                  </a:ext>
                </a:extLst>
              </a:tr>
              <a:tr h="483215">
                <a:tc>
                  <a:txBody>
                    <a:bodyPr/>
                    <a:lstStyle/>
                    <a:p>
                      <a:r>
                        <a:rPr lang="pl-PL" sz="1800" dirty="0"/>
                        <a:t>Par 5 pkt 2</a:t>
                      </a:r>
                    </a:p>
                  </a:txBody>
                  <a:tcPr marL="91431" marR="91431" marT="45726" marB="45726"/>
                </a:tc>
                <a:tc>
                  <a:txBody>
                    <a:bodyPr/>
                    <a:lstStyle/>
                    <a:p>
                      <a:r>
                        <a:rPr lang="pl-PL" sz="1800" dirty="0"/>
                        <a:t>Art.</a:t>
                      </a:r>
                      <a:r>
                        <a:rPr lang="pl-PL" sz="1800" baseline="0" dirty="0"/>
                        <a:t> 24 ust. 5 pkt 8</a:t>
                      </a:r>
                      <a:r>
                        <a:rPr lang="pl-PL" sz="1800" baseline="30000" dirty="0"/>
                        <a:t>2</a:t>
                      </a:r>
                      <a:endParaRPr lang="pl-PL" sz="1800" dirty="0"/>
                    </a:p>
                  </a:txBody>
                  <a:tcPr marL="91431" marR="91431" marT="45726" marB="45726"/>
                </a:tc>
                <a:extLst>
                  <a:ext uri="{0D108BD9-81ED-4DB2-BD59-A6C34878D82A}">
                    <a16:rowId xmlns:a16="http://schemas.microsoft.com/office/drawing/2014/main" val="10002"/>
                  </a:ext>
                </a:extLst>
              </a:tr>
              <a:tr h="483215">
                <a:tc>
                  <a:txBody>
                    <a:bodyPr/>
                    <a:lstStyle/>
                    <a:p>
                      <a:r>
                        <a:rPr lang="pl-PL" sz="1800" dirty="0"/>
                        <a:t>Par 5 pkt 3</a:t>
                      </a:r>
                    </a:p>
                  </a:txBody>
                  <a:tcPr marL="91431" marR="91431" marT="45726" marB="45726"/>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800" dirty="0"/>
                        <a:t>Art.</a:t>
                      </a:r>
                      <a:r>
                        <a:rPr lang="pl-PL" sz="1800" baseline="0" dirty="0"/>
                        <a:t> 24 ust. 5 pkt 8</a:t>
                      </a:r>
                      <a:r>
                        <a:rPr lang="pl-PL" sz="1800" baseline="30000" dirty="0"/>
                        <a:t>2</a:t>
                      </a:r>
                    </a:p>
                  </a:txBody>
                  <a:tcPr marL="91431" marR="91431" marT="45726" marB="45726"/>
                </a:tc>
                <a:extLst>
                  <a:ext uri="{0D108BD9-81ED-4DB2-BD59-A6C34878D82A}">
                    <a16:rowId xmlns:a16="http://schemas.microsoft.com/office/drawing/2014/main" val="10003"/>
                  </a:ext>
                </a:extLst>
              </a:tr>
              <a:tr h="483215">
                <a:tc>
                  <a:txBody>
                    <a:bodyPr/>
                    <a:lstStyle/>
                    <a:p>
                      <a:r>
                        <a:rPr lang="pl-PL" sz="1800" dirty="0"/>
                        <a:t>Par 5 pkt 4</a:t>
                      </a:r>
                    </a:p>
                  </a:txBody>
                  <a:tcPr marL="91431" marR="91431" marT="45726" marB="45726"/>
                </a:tc>
                <a:tc>
                  <a:txBody>
                    <a:bodyPr/>
                    <a:lstStyle/>
                    <a:p>
                      <a:r>
                        <a:rPr lang="pl-PL" sz="1800" dirty="0"/>
                        <a:t>Art. 24 ust. 5 pkt 1</a:t>
                      </a:r>
                    </a:p>
                  </a:txBody>
                  <a:tcPr marL="91431" marR="91431" marT="45726" marB="45726"/>
                </a:tc>
                <a:extLst>
                  <a:ext uri="{0D108BD9-81ED-4DB2-BD59-A6C34878D82A}">
                    <a16:rowId xmlns:a16="http://schemas.microsoft.com/office/drawing/2014/main" val="10004"/>
                  </a:ext>
                </a:extLst>
              </a:tr>
              <a:tr h="483215">
                <a:tc>
                  <a:txBody>
                    <a:bodyPr/>
                    <a:lstStyle/>
                    <a:p>
                      <a:r>
                        <a:rPr lang="pl-PL" sz="1800" dirty="0"/>
                        <a:t>Par 5 pkt 5</a:t>
                      </a:r>
                    </a:p>
                  </a:txBody>
                  <a:tcPr marL="91431" marR="91431" marT="45726" marB="45726"/>
                </a:tc>
                <a:tc>
                  <a:txBody>
                    <a:bodyPr/>
                    <a:lstStyle/>
                    <a:p>
                      <a:r>
                        <a:rPr lang="pl-PL" sz="1800" dirty="0"/>
                        <a:t>Art. 24 ust.</a:t>
                      </a:r>
                      <a:r>
                        <a:rPr lang="pl-PL" sz="1800" baseline="0" dirty="0"/>
                        <a:t> 1 pkt 15</a:t>
                      </a:r>
                      <a:endParaRPr lang="pl-PL" sz="1800" dirty="0"/>
                    </a:p>
                  </a:txBody>
                  <a:tcPr marL="91431" marR="91431" marT="45726" marB="45726"/>
                </a:tc>
                <a:extLst>
                  <a:ext uri="{0D108BD9-81ED-4DB2-BD59-A6C34878D82A}">
                    <a16:rowId xmlns:a16="http://schemas.microsoft.com/office/drawing/2014/main" val="10005"/>
                  </a:ext>
                </a:extLst>
              </a:tr>
              <a:tr h="483215">
                <a:tc>
                  <a:txBody>
                    <a:bodyPr/>
                    <a:lstStyle/>
                    <a:p>
                      <a:r>
                        <a:rPr lang="pl-PL" sz="1800" dirty="0"/>
                        <a:t>Par 5 pkt 6</a:t>
                      </a:r>
                    </a:p>
                  </a:txBody>
                  <a:tcPr marL="91431" marR="91431" marT="45726" marB="45726"/>
                </a:tc>
                <a:tc>
                  <a:txBody>
                    <a:bodyPr/>
                    <a:lstStyle/>
                    <a:p>
                      <a:r>
                        <a:rPr lang="pl-PL" sz="1800" dirty="0"/>
                        <a:t>Art. 24 ust. 1 pkt 22</a:t>
                      </a:r>
                    </a:p>
                  </a:txBody>
                  <a:tcPr marL="91431" marR="91431" marT="45726" marB="45726"/>
                </a:tc>
                <a:extLst>
                  <a:ext uri="{0D108BD9-81ED-4DB2-BD59-A6C34878D82A}">
                    <a16:rowId xmlns:a16="http://schemas.microsoft.com/office/drawing/2014/main" val="10006"/>
                  </a:ext>
                </a:extLst>
              </a:tr>
            </a:tbl>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Box 4">
            <a:extLst>
              <a:ext uri="{FF2B5EF4-FFF2-40B4-BE49-F238E27FC236}">
                <a16:creationId xmlns:a16="http://schemas.microsoft.com/office/drawing/2014/main" id="{CE829580-BC2B-46C1-9E98-BD2BEA22E30A}"/>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graphicFrame>
        <p:nvGraphicFramePr>
          <p:cNvPr id="5" name="Tabela 4">
            <a:extLst>
              <a:ext uri="{FF2B5EF4-FFF2-40B4-BE49-F238E27FC236}">
                <a16:creationId xmlns:a16="http://schemas.microsoft.com/office/drawing/2014/main" id="{89A1B984-C8DD-4394-81E5-0843ED80E01A}"/>
              </a:ext>
            </a:extLst>
          </p:cNvPr>
          <p:cNvGraphicFramePr>
            <a:graphicFrameLocks noGrp="1"/>
          </p:cNvGraphicFramePr>
          <p:nvPr/>
        </p:nvGraphicFramePr>
        <p:xfrm>
          <a:off x="900113" y="1773238"/>
          <a:ext cx="7345362" cy="2952749"/>
        </p:xfrm>
        <a:graphic>
          <a:graphicData uri="http://schemas.openxmlformats.org/drawingml/2006/table">
            <a:tbl>
              <a:tblPr firstRow="1" bandRow="1">
                <a:tableStyleId>{5C22544A-7EE6-4342-B048-85BDC9FD1C3A}</a:tableStyleId>
              </a:tblPr>
              <a:tblGrid>
                <a:gridCol w="2298962">
                  <a:extLst>
                    <a:ext uri="{9D8B030D-6E8A-4147-A177-3AD203B41FA5}">
                      <a16:colId xmlns:a16="http://schemas.microsoft.com/office/drawing/2014/main" val="20000"/>
                    </a:ext>
                  </a:extLst>
                </a:gridCol>
                <a:gridCol w="5046400">
                  <a:extLst>
                    <a:ext uri="{9D8B030D-6E8A-4147-A177-3AD203B41FA5}">
                      <a16:colId xmlns:a16="http://schemas.microsoft.com/office/drawing/2014/main" val="20001"/>
                    </a:ext>
                  </a:extLst>
                </a:gridCol>
              </a:tblGrid>
              <a:tr h="571619">
                <a:tc>
                  <a:txBody>
                    <a:bodyPr/>
                    <a:lstStyle/>
                    <a:p>
                      <a:r>
                        <a:rPr lang="pl-PL" sz="1800" dirty="0"/>
                        <a:t>Dokument</a:t>
                      </a:r>
                    </a:p>
                  </a:txBody>
                  <a:tcPr marL="91447" marR="91447" marT="45727" marB="45727"/>
                </a:tc>
                <a:tc>
                  <a:txBody>
                    <a:bodyPr/>
                    <a:lstStyle/>
                    <a:p>
                      <a:r>
                        <a:rPr lang="pl-PL" sz="1800" dirty="0"/>
                        <a:t>Przesłanka wykluczenia</a:t>
                      </a:r>
                    </a:p>
                  </a:txBody>
                  <a:tcPr marL="91447" marR="91447" marT="45727" marB="45727"/>
                </a:tc>
                <a:extLst>
                  <a:ext uri="{0D108BD9-81ED-4DB2-BD59-A6C34878D82A}">
                    <a16:rowId xmlns:a16="http://schemas.microsoft.com/office/drawing/2014/main" val="10000"/>
                  </a:ext>
                </a:extLst>
              </a:tr>
              <a:tr h="666273">
                <a:tc>
                  <a:txBody>
                    <a:bodyPr/>
                    <a:lstStyle/>
                    <a:p>
                      <a:r>
                        <a:rPr lang="pl-PL" sz="1800" dirty="0"/>
                        <a:t>Par 5 pkt 7</a:t>
                      </a:r>
                    </a:p>
                  </a:txBody>
                  <a:tcPr marL="91447" marR="91447" marT="45727" marB="45727"/>
                </a:tc>
                <a:tc>
                  <a:txBody>
                    <a:bodyPr/>
                    <a:lstStyle/>
                    <a:p>
                      <a:r>
                        <a:rPr lang="pl-PL" sz="1800" baseline="0" dirty="0"/>
                        <a:t>Art. 24 ust. 5 pkt 5 i 6</a:t>
                      </a:r>
                      <a:endParaRPr lang="pl-PL" sz="1800" dirty="0"/>
                    </a:p>
                  </a:txBody>
                  <a:tcPr marL="91447" marR="91447" marT="45727" marB="45727"/>
                </a:tc>
                <a:extLst>
                  <a:ext uri="{0D108BD9-81ED-4DB2-BD59-A6C34878D82A}">
                    <a16:rowId xmlns:a16="http://schemas.microsoft.com/office/drawing/2014/main" val="10001"/>
                  </a:ext>
                </a:extLst>
              </a:tr>
              <a:tr h="571619">
                <a:tc>
                  <a:txBody>
                    <a:bodyPr/>
                    <a:lstStyle/>
                    <a:p>
                      <a:r>
                        <a:rPr lang="pl-PL" sz="1800" dirty="0"/>
                        <a:t>Par 5 pkt 8</a:t>
                      </a:r>
                    </a:p>
                  </a:txBody>
                  <a:tcPr marL="91447" marR="91447" marT="45727" marB="45727"/>
                </a:tc>
                <a:tc>
                  <a:txBody>
                    <a:bodyPr/>
                    <a:lstStyle/>
                    <a:p>
                      <a:r>
                        <a:rPr lang="pl-PL" sz="1800" dirty="0"/>
                        <a:t>Art.</a:t>
                      </a:r>
                      <a:r>
                        <a:rPr lang="pl-PL" sz="1800" baseline="0" dirty="0"/>
                        <a:t> 24 ust. 5 pkt7</a:t>
                      </a:r>
                      <a:endParaRPr lang="pl-PL" sz="1800" dirty="0"/>
                    </a:p>
                  </a:txBody>
                  <a:tcPr marL="91447" marR="91447" marT="45727" marB="45727"/>
                </a:tc>
                <a:extLst>
                  <a:ext uri="{0D108BD9-81ED-4DB2-BD59-A6C34878D82A}">
                    <a16:rowId xmlns:a16="http://schemas.microsoft.com/office/drawing/2014/main" val="10002"/>
                  </a:ext>
                </a:extLst>
              </a:tr>
              <a:tr h="571619">
                <a:tc>
                  <a:txBody>
                    <a:bodyPr/>
                    <a:lstStyle/>
                    <a:p>
                      <a:r>
                        <a:rPr lang="pl-PL" sz="1800" dirty="0"/>
                        <a:t>Par 5 pkt 9</a:t>
                      </a:r>
                    </a:p>
                  </a:txBody>
                  <a:tcPr marL="91447" marR="91447" marT="45727" marB="4572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800" dirty="0"/>
                        <a:t>Art.</a:t>
                      </a:r>
                      <a:r>
                        <a:rPr lang="pl-PL" sz="1800" baseline="0" dirty="0"/>
                        <a:t> 24 ust. 5 pkt 8</a:t>
                      </a:r>
                      <a:endParaRPr lang="pl-PL" sz="1800" baseline="30000" dirty="0"/>
                    </a:p>
                  </a:txBody>
                  <a:tcPr marL="91447" marR="91447" marT="45727" marB="45727"/>
                </a:tc>
                <a:extLst>
                  <a:ext uri="{0D108BD9-81ED-4DB2-BD59-A6C34878D82A}">
                    <a16:rowId xmlns:a16="http://schemas.microsoft.com/office/drawing/2014/main" val="10003"/>
                  </a:ext>
                </a:extLst>
              </a:tr>
              <a:tr h="571619">
                <a:tc>
                  <a:txBody>
                    <a:bodyPr/>
                    <a:lstStyle/>
                    <a:p>
                      <a:r>
                        <a:rPr lang="pl-PL" sz="1800" dirty="0"/>
                        <a:t>Par 5 pkt 10</a:t>
                      </a:r>
                    </a:p>
                  </a:txBody>
                  <a:tcPr marL="91447" marR="91447" marT="45727" marB="45727"/>
                </a:tc>
                <a:tc>
                  <a:txBody>
                    <a:bodyPr/>
                    <a:lstStyle/>
                    <a:p>
                      <a:r>
                        <a:rPr lang="pl-PL" sz="1800" dirty="0"/>
                        <a:t>Art. 24 ust. 1 pkt 23</a:t>
                      </a:r>
                    </a:p>
                  </a:txBody>
                  <a:tcPr marL="91447" marR="91447" marT="45727" marB="45727"/>
                </a:tc>
                <a:extLst>
                  <a:ext uri="{0D108BD9-81ED-4DB2-BD59-A6C34878D82A}">
                    <a16:rowId xmlns:a16="http://schemas.microsoft.com/office/drawing/2014/main" val="10004"/>
                  </a:ext>
                </a:extLst>
              </a:tr>
            </a:tbl>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extBox 2">
            <a:extLst>
              <a:ext uri="{FF2B5EF4-FFF2-40B4-BE49-F238E27FC236}">
                <a16:creationId xmlns:a16="http://schemas.microsoft.com/office/drawing/2014/main" id="{001030F9-9E90-404F-BB2A-722F330A77EC}"/>
              </a:ext>
            </a:extLst>
          </p:cNvPr>
          <p:cNvSpPr txBox="1">
            <a:spLocks noChangeArrowheads="1"/>
          </p:cNvSpPr>
          <p:nvPr/>
        </p:nvSpPr>
        <p:spPr bwMode="auto">
          <a:xfrm>
            <a:off x="1116013" y="1700213"/>
            <a:ext cx="7272337"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pl-PL" altLang="pl-PL" sz="1800">
                <a:latin typeface="Lato"/>
              </a:rPr>
              <a:t>Taryfikator korekt finansowych – poz. 11</a:t>
            </a:r>
          </a:p>
          <a:p>
            <a:pPr>
              <a:spcBef>
                <a:spcPct val="0"/>
              </a:spcBef>
              <a:buFontTx/>
              <a:buNone/>
            </a:pPr>
            <a:endParaRPr lang="pl-PL" altLang="pl-PL" sz="1800">
              <a:latin typeface="Lato"/>
            </a:endParaRPr>
          </a:p>
          <a:p>
            <a:pPr>
              <a:spcBef>
                <a:spcPct val="0"/>
              </a:spcBef>
              <a:buFontTx/>
              <a:buNone/>
            </a:pPr>
            <a:r>
              <a:rPr lang="pl-PL" altLang="pl-PL" sz="1800">
                <a:latin typeface="Lato"/>
              </a:rPr>
              <a:t>Naruszenie art. 41 pkt 7, 7a i 9 Pzp polegające na nieumieszczeniu w ogłoszeniu o zamówieniu przekazanym UPUE lub w ogłoszeniu o zamówieniu opublikowanym w BZP informacji o warunkach udziału w postępowaniu o udzielenie zamówienia oraz podstawach wykluczenia, wykazu oświadczeń lub dokumentów potwierdzających spełnianie warunków udziału w postępowaniu oraz brak podstaw wykluczenia, kryteriach oceny ofert i ich znaczenia lub art. 36 ust. 1 pkt 5, 5a, 6 i 13 Pzp polegające na niezamieszczeniu w Specyfikacji Istotnych Warunków Zamówienia (SIWZ) informacji o warunkach udziału w postępowaniu o udzielenie zamówienia oraz fakultatywnych podstawach wykluczenia, wykazu oświadczeń lub dokumentów potwierdzających spełnianie warunków udziału w postępowaniu oraz brak podstaw wykluczenia.</a:t>
            </a:r>
          </a:p>
          <a:p>
            <a:pPr>
              <a:spcBef>
                <a:spcPct val="0"/>
              </a:spcBef>
              <a:buFontTx/>
              <a:buNone/>
            </a:pPr>
            <a:endParaRPr lang="pl-PL" altLang="pl-PL" sz="1800">
              <a:latin typeface="Lato"/>
            </a:endParaRPr>
          </a:p>
        </p:txBody>
      </p:sp>
      <p:sp>
        <p:nvSpPr>
          <p:cNvPr id="76803" name="TextBox 4">
            <a:extLst>
              <a:ext uri="{FF2B5EF4-FFF2-40B4-BE49-F238E27FC236}">
                <a16:creationId xmlns:a16="http://schemas.microsoft.com/office/drawing/2014/main" id="{36D48464-68B7-459E-840D-17A7D1049D2D}"/>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Box 2">
            <a:extLst>
              <a:ext uri="{FF2B5EF4-FFF2-40B4-BE49-F238E27FC236}">
                <a16:creationId xmlns:a16="http://schemas.microsoft.com/office/drawing/2014/main" id="{7132AAFF-4254-4A96-8E80-A63BF2CB9B3B}"/>
              </a:ext>
            </a:extLst>
          </p:cNvPr>
          <p:cNvSpPr txBox="1">
            <a:spLocks noChangeArrowheads="1"/>
          </p:cNvSpPr>
          <p:nvPr/>
        </p:nvSpPr>
        <p:spPr bwMode="auto">
          <a:xfrm>
            <a:off x="1042988" y="1557338"/>
            <a:ext cx="7272337" cy="30162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spcAft>
                <a:spcPts val="600"/>
              </a:spcAft>
              <a:buFontTx/>
              <a:buNone/>
            </a:pPr>
            <a:r>
              <a:rPr lang="pl-PL" altLang="pl-PL" sz="1600" dirty="0">
                <a:latin typeface="Lato"/>
              </a:rPr>
              <a:t>Warunek:</a:t>
            </a:r>
          </a:p>
          <a:p>
            <a:pPr marL="285750" indent="-285750" algn="just">
              <a:spcBef>
                <a:spcPct val="0"/>
              </a:spcBef>
              <a:spcAft>
                <a:spcPts val="600"/>
              </a:spcAft>
              <a:buFontTx/>
              <a:buChar char="-"/>
            </a:pPr>
            <a:r>
              <a:rPr lang="pl-PL" altLang="pl-PL" sz="1600" dirty="0">
                <a:latin typeface="Lato"/>
              </a:rPr>
              <a:t>Wykonanie robót na budynku użyteczności publicznej.</a:t>
            </a:r>
          </a:p>
          <a:p>
            <a:pPr algn="just">
              <a:spcBef>
                <a:spcPct val="0"/>
              </a:spcBef>
              <a:spcAft>
                <a:spcPts val="600"/>
              </a:spcAft>
              <a:buNone/>
            </a:pPr>
            <a:endParaRPr lang="pl-PL" altLang="pl-PL" sz="1600" dirty="0">
              <a:latin typeface="Lato"/>
            </a:endParaRPr>
          </a:p>
          <a:p>
            <a:pPr algn="just">
              <a:spcBef>
                <a:spcPct val="0"/>
              </a:spcBef>
              <a:spcAft>
                <a:spcPts val="600"/>
              </a:spcAft>
              <a:buNone/>
            </a:pPr>
            <a:r>
              <a:rPr lang="pl-PL" altLang="pl-PL" sz="1600" dirty="0">
                <a:latin typeface="Lato"/>
              </a:rPr>
              <a:t>Co do zasady prawidłowy jeżeli przedmiotem zamówienia jest obiekt użyteczności publicznej (wymogi </a:t>
            </a:r>
            <a:r>
              <a:rPr lang="pl-PL" altLang="pl-PL" sz="1600" dirty="0" err="1">
                <a:latin typeface="Lato"/>
              </a:rPr>
              <a:t>ppoż</a:t>
            </a:r>
            <a:r>
              <a:rPr lang="pl-PL" altLang="pl-PL" sz="1600" dirty="0">
                <a:latin typeface="Lato"/>
              </a:rPr>
              <a:t>).</a:t>
            </a:r>
          </a:p>
          <a:p>
            <a:pPr algn="just">
              <a:spcBef>
                <a:spcPct val="0"/>
              </a:spcBef>
              <a:spcAft>
                <a:spcPts val="600"/>
              </a:spcAft>
              <a:buNone/>
            </a:pPr>
            <a:r>
              <a:rPr lang="pl-PL" altLang="pl-PL" sz="1600" dirty="0">
                <a:latin typeface="Lato"/>
              </a:rPr>
              <a:t>Nieprawidłowy jeżeli dotyczy prostych robót których wykonanie podlega tym samym wymogom jak w przypadku budynków innych niż budynki użyteczności publicznej.</a:t>
            </a:r>
          </a:p>
          <a:p>
            <a:pPr algn="just">
              <a:spcBef>
                <a:spcPct val="0"/>
              </a:spcBef>
              <a:spcAft>
                <a:spcPts val="600"/>
              </a:spcAft>
              <a:buNone/>
            </a:pPr>
            <a:endParaRPr lang="pl-PL" altLang="pl-PL" sz="1600" dirty="0">
              <a:latin typeface="Lato"/>
            </a:endParaRPr>
          </a:p>
          <a:p>
            <a:pPr algn="just">
              <a:spcBef>
                <a:spcPct val="0"/>
              </a:spcBef>
              <a:spcAft>
                <a:spcPts val="600"/>
              </a:spcAft>
              <a:buNone/>
            </a:pPr>
            <a:endParaRPr lang="pl-PL" altLang="pl-PL" sz="1600" dirty="0">
              <a:latin typeface="Lato"/>
            </a:endParaRPr>
          </a:p>
        </p:txBody>
      </p:sp>
      <p:sp>
        <p:nvSpPr>
          <p:cNvPr id="33795" name="TextBox 4">
            <a:extLst>
              <a:ext uri="{FF2B5EF4-FFF2-40B4-BE49-F238E27FC236}">
                <a16:creationId xmlns:a16="http://schemas.microsoft.com/office/drawing/2014/main" id="{520608D5-833F-4FDD-AB6D-84A5E7FE7F8B}"/>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extLst>
      <p:ext uri="{BB962C8B-B14F-4D97-AF65-F5344CB8AC3E}">
        <p14:creationId xmlns:p14="http://schemas.microsoft.com/office/powerpoint/2010/main" val="326864297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extBox 2">
            <a:extLst>
              <a:ext uri="{FF2B5EF4-FFF2-40B4-BE49-F238E27FC236}">
                <a16:creationId xmlns:a16="http://schemas.microsoft.com/office/drawing/2014/main" id="{89428B2F-3AB3-428A-A87A-04D04028943D}"/>
              </a:ext>
            </a:extLst>
          </p:cNvPr>
          <p:cNvSpPr txBox="1">
            <a:spLocks noChangeArrowheads="1"/>
          </p:cNvSpPr>
          <p:nvPr/>
        </p:nvSpPr>
        <p:spPr bwMode="auto">
          <a:xfrm>
            <a:off x="1116013" y="1700213"/>
            <a:ext cx="7272337"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pl-PL" altLang="pl-PL" sz="1800">
                <a:latin typeface="Lato"/>
              </a:rPr>
              <a:t>Taryfikator korekt finansowych – poz. 12</a:t>
            </a:r>
          </a:p>
          <a:p>
            <a:pPr>
              <a:spcBef>
                <a:spcPct val="0"/>
              </a:spcBef>
              <a:buFontTx/>
              <a:buNone/>
            </a:pPr>
            <a:endParaRPr lang="pl-PL" altLang="pl-PL" sz="1800">
              <a:latin typeface="Lato"/>
            </a:endParaRPr>
          </a:p>
          <a:p>
            <a:pPr>
              <a:spcBef>
                <a:spcPct val="0"/>
              </a:spcBef>
              <a:buFontTx/>
              <a:buNone/>
            </a:pPr>
            <a:r>
              <a:rPr lang="pl-PL" altLang="pl-PL" sz="1800">
                <a:latin typeface="Lato"/>
              </a:rPr>
              <a:t>Naruszenie art. 22 ust. 1a Pzp polegające na określeniu warunków udziału w postępowaniu oraz wymaganych od wykonawców środków dowodowych w sposób nieproporcjonalny do przedmiotu zamówienia lub uniemożliwiający ocenę zdolności wykonawcy do należytego wykonania zamówienia.</a:t>
            </a:r>
          </a:p>
          <a:p>
            <a:pPr>
              <a:spcBef>
                <a:spcPct val="0"/>
              </a:spcBef>
              <a:buFontTx/>
              <a:buNone/>
            </a:pPr>
            <a:endParaRPr lang="pl-PL" altLang="pl-PL" sz="1800">
              <a:latin typeface="Lato"/>
            </a:endParaRPr>
          </a:p>
        </p:txBody>
      </p:sp>
      <p:sp>
        <p:nvSpPr>
          <p:cNvPr id="77827" name="TextBox 4">
            <a:extLst>
              <a:ext uri="{FF2B5EF4-FFF2-40B4-BE49-F238E27FC236}">
                <a16:creationId xmlns:a16="http://schemas.microsoft.com/office/drawing/2014/main" id="{AA99982A-30D7-4388-862D-170A0D74F91F}"/>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extBox 2">
            <a:extLst>
              <a:ext uri="{FF2B5EF4-FFF2-40B4-BE49-F238E27FC236}">
                <a16:creationId xmlns:a16="http://schemas.microsoft.com/office/drawing/2014/main" id="{94546DFA-0A91-4CC3-BBE8-099B9DA0802B}"/>
              </a:ext>
            </a:extLst>
          </p:cNvPr>
          <p:cNvSpPr txBox="1">
            <a:spLocks noChangeArrowheads="1"/>
          </p:cNvSpPr>
          <p:nvPr/>
        </p:nvSpPr>
        <p:spPr bwMode="auto">
          <a:xfrm>
            <a:off x="1116013" y="1700213"/>
            <a:ext cx="7272337"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pl-PL" altLang="pl-PL" sz="1800">
                <a:latin typeface="Lato"/>
              </a:rPr>
              <a:t>Taryfikator korekt finansowych – poz. 19</a:t>
            </a:r>
          </a:p>
          <a:p>
            <a:pPr>
              <a:spcBef>
                <a:spcPct val="0"/>
              </a:spcBef>
              <a:buFontTx/>
              <a:buNone/>
            </a:pPr>
            <a:endParaRPr lang="pl-PL" altLang="pl-PL" sz="1800">
              <a:latin typeface="Lato"/>
            </a:endParaRPr>
          </a:p>
          <a:p>
            <a:pPr>
              <a:spcBef>
                <a:spcPct val="0"/>
              </a:spcBef>
              <a:buFontTx/>
              <a:buNone/>
            </a:pPr>
            <a:r>
              <a:rPr lang="pl-PL" altLang="pl-PL" sz="1800">
                <a:latin typeface="Lato"/>
              </a:rPr>
              <a:t>Naruszenie art. 25 ust. 1 Pzp polegające na żądaniu od wykonawców oświadczeń lub dokumentów, które nie są niezbędne do przeprowadzenia postępowania o udzielenie zamówienia.</a:t>
            </a:r>
          </a:p>
          <a:p>
            <a:pPr>
              <a:spcBef>
                <a:spcPct val="0"/>
              </a:spcBef>
              <a:buFontTx/>
              <a:buNone/>
            </a:pPr>
            <a:endParaRPr lang="pl-PL" altLang="pl-PL" sz="1800">
              <a:latin typeface="Lato"/>
            </a:endParaRPr>
          </a:p>
        </p:txBody>
      </p:sp>
      <p:sp>
        <p:nvSpPr>
          <p:cNvPr id="78851" name="TextBox 4">
            <a:extLst>
              <a:ext uri="{FF2B5EF4-FFF2-40B4-BE49-F238E27FC236}">
                <a16:creationId xmlns:a16="http://schemas.microsoft.com/office/drawing/2014/main" id="{3E9DC640-840A-45D5-9508-3D6140F4D33D}"/>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ymbol zastępczy tekstu 18">
            <a:extLst>
              <a:ext uri="{FF2B5EF4-FFF2-40B4-BE49-F238E27FC236}">
                <a16:creationId xmlns:a16="http://schemas.microsoft.com/office/drawing/2014/main" id="{E9BF023A-A602-4E97-AAB3-1AD41F92307E}"/>
              </a:ext>
            </a:extLst>
          </p:cNvPr>
          <p:cNvSpPr>
            <a:spLocks noGrp="1"/>
          </p:cNvSpPr>
          <p:nvPr>
            <p:ph type="body" sz="quarter" idx="13"/>
          </p:nvPr>
        </p:nvSpPr>
        <p:spPr/>
        <p:txBody>
          <a:bodyPr/>
          <a:lstStyle/>
          <a:p>
            <a:pPr algn="ctr"/>
            <a:r>
              <a:rPr lang="pl-PL" sz="1800" dirty="0"/>
              <a:t>Procedura klasyczna</a:t>
            </a:r>
          </a:p>
        </p:txBody>
      </p:sp>
      <p:sp>
        <p:nvSpPr>
          <p:cNvPr id="4" name="Prostokąt 3">
            <a:extLst>
              <a:ext uri="{FF2B5EF4-FFF2-40B4-BE49-F238E27FC236}">
                <a16:creationId xmlns:a16="http://schemas.microsoft.com/office/drawing/2014/main" id="{4D46611B-D0CD-49FB-A964-CF0104DA37AE}"/>
              </a:ext>
            </a:extLst>
          </p:cNvPr>
          <p:cNvSpPr/>
          <p:nvPr/>
        </p:nvSpPr>
        <p:spPr>
          <a:xfrm>
            <a:off x="0" y="2921741"/>
            <a:ext cx="9144000" cy="14287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pl-PL" sz="1200"/>
          </a:p>
        </p:txBody>
      </p:sp>
      <p:sp>
        <p:nvSpPr>
          <p:cNvPr id="9" name="Symbol zastępczy tekstu 24">
            <a:extLst>
              <a:ext uri="{FF2B5EF4-FFF2-40B4-BE49-F238E27FC236}">
                <a16:creationId xmlns:a16="http://schemas.microsoft.com/office/drawing/2014/main" id="{6CE2E95F-CDDD-4D6F-93BD-14224CDE67E0}"/>
              </a:ext>
            </a:extLst>
          </p:cNvPr>
          <p:cNvSpPr txBox="1">
            <a:spLocks/>
          </p:cNvSpPr>
          <p:nvPr/>
        </p:nvSpPr>
        <p:spPr>
          <a:xfrm>
            <a:off x="316279" y="3619400"/>
            <a:ext cx="1845029" cy="1518905"/>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70000" indent="-270000">
              <a:buFont typeface="+mj-lt"/>
              <a:buAutoNum type="arabicPeriod"/>
            </a:pPr>
            <a:r>
              <a:rPr lang="pl-PL" sz="1200" dirty="0"/>
              <a:t>Ocena podmiotowa  – pierwszy  etap</a:t>
            </a:r>
          </a:p>
          <a:p>
            <a:pPr marL="270000" indent="-270000">
              <a:buFont typeface="+mj-lt"/>
              <a:buAutoNum type="arabicPeriod"/>
            </a:pPr>
            <a:r>
              <a:rPr lang="pl-PL" sz="1200" dirty="0"/>
              <a:t>Weryfikacja oświadczeń podmiotowych wszystkich wykonawców</a:t>
            </a:r>
          </a:p>
        </p:txBody>
      </p:sp>
      <p:sp>
        <p:nvSpPr>
          <p:cNvPr id="50" name="Symbol zastępczy tekstu 24">
            <a:extLst>
              <a:ext uri="{FF2B5EF4-FFF2-40B4-BE49-F238E27FC236}">
                <a16:creationId xmlns:a16="http://schemas.microsoft.com/office/drawing/2014/main" id="{749241C1-1F1A-4B84-A842-059EF92F0A9D}"/>
              </a:ext>
            </a:extLst>
          </p:cNvPr>
          <p:cNvSpPr txBox="1">
            <a:spLocks/>
          </p:cNvSpPr>
          <p:nvPr/>
        </p:nvSpPr>
        <p:spPr>
          <a:xfrm>
            <a:off x="2622715" y="3557054"/>
            <a:ext cx="1845377" cy="148773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AutoNum type="arabicPeriod"/>
            </a:pPr>
            <a:r>
              <a:rPr lang="pl-PL" sz="1200" dirty="0"/>
              <a:t>Ocena przedmiotowa</a:t>
            </a:r>
          </a:p>
          <a:p>
            <a:pPr marL="342900" indent="-342900">
              <a:buAutoNum type="arabicPeriod" startAt="2"/>
            </a:pPr>
            <a:r>
              <a:rPr lang="pl-PL" sz="1200" dirty="0"/>
              <a:t>Weryfikacja przesłanek wskazanych w art. 87-90 wobec wszystkich ofert</a:t>
            </a:r>
          </a:p>
        </p:txBody>
      </p:sp>
      <p:grpSp>
        <p:nvGrpSpPr>
          <p:cNvPr id="2" name="Grupa 83">
            <a:extLst>
              <a:ext uri="{FF2B5EF4-FFF2-40B4-BE49-F238E27FC236}">
                <a16:creationId xmlns:a16="http://schemas.microsoft.com/office/drawing/2014/main" id="{92FAD72C-A3D3-49B5-92F7-C5DE32708D0B}"/>
              </a:ext>
            </a:extLst>
          </p:cNvPr>
          <p:cNvGrpSpPr/>
          <p:nvPr/>
        </p:nvGrpSpPr>
        <p:grpSpPr>
          <a:xfrm>
            <a:off x="2633158" y="2504532"/>
            <a:ext cx="1684991" cy="914949"/>
            <a:chOff x="4965604" y="2237939"/>
            <a:chExt cx="2246654" cy="1219932"/>
          </a:xfrm>
        </p:grpSpPr>
        <p:sp>
          <p:nvSpPr>
            <p:cNvPr id="18" name="Strzałka: pagon 17">
              <a:extLst>
                <a:ext uri="{FF2B5EF4-FFF2-40B4-BE49-F238E27FC236}">
                  <a16:creationId xmlns:a16="http://schemas.microsoft.com/office/drawing/2014/main" id="{AC962EB3-0785-4D60-987C-83C952C5028C}"/>
                </a:ext>
              </a:extLst>
            </p:cNvPr>
            <p:cNvSpPr/>
            <p:nvPr/>
          </p:nvSpPr>
          <p:spPr>
            <a:xfrm>
              <a:off x="4965604" y="2237939"/>
              <a:ext cx="2246654" cy="1219932"/>
            </a:xfrm>
            <a:prstGeom prst="chevron">
              <a:avLst>
                <a:gd name="adj" fmla="val 3264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pl-PL" sz="1200" dirty="0">
                <a:solidFill>
                  <a:schemeClr val="tx1"/>
                </a:solidFill>
              </a:endParaRPr>
            </a:p>
          </p:txBody>
        </p:sp>
        <p:sp>
          <p:nvSpPr>
            <p:cNvPr id="55" name="Freeform 5">
              <a:extLst>
                <a:ext uri="{FF2B5EF4-FFF2-40B4-BE49-F238E27FC236}">
                  <a16:creationId xmlns:a16="http://schemas.microsoft.com/office/drawing/2014/main" id="{DF47968C-9C7D-47CB-B311-661B97EBED95}"/>
                </a:ext>
              </a:extLst>
            </p:cNvPr>
            <p:cNvSpPr>
              <a:spLocks noEditPoints="1"/>
            </p:cNvSpPr>
            <p:nvPr/>
          </p:nvSpPr>
          <p:spPr bwMode="auto">
            <a:xfrm>
              <a:off x="5787434" y="2452458"/>
              <a:ext cx="602994" cy="790895"/>
            </a:xfrm>
            <a:custGeom>
              <a:avLst/>
              <a:gdLst>
                <a:gd name="T0" fmla="*/ 166 w 257"/>
                <a:gd name="T1" fmla="*/ 0 h 338"/>
                <a:gd name="T2" fmla="*/ 170 w 257"/>
                <a:gd name="T3" fmla="*/ 2 h 338"/>
                <a:gd name="T4" fmla="*/ 257 w 257"/>
                <a:gd name="T5" fmla="*/ 91 h 338"/>
                <a:gd name="T6" fmla="*/ 257 w 257"/>
                <a:gd name="T7" fmla="*/ 314 h 338"/>
                <a:gd name="T8" fmla="*/ 232 w 257"/>
                <a:gd name="T9" fmla="*/ 338 h 338"/>
                <a:gd name="T10" fmla="*/ 24 w 257"/>
                <a:gd name="T11" fmla="*/ 338 h 338"/>
                <a:gd name="T12" fmla="*/ 7 w 257"/>
                <a:gd name="T13" fmla="*/ 331 h 338"/>
                <a:gd name="T14" fmla="*/ 0 w 257"/>
                <a:gd name="T15" fmla="*/ 314 h 338"/>
                <a:gd name="T16" fmla="*/ 0 w 257"/>
                <a:gd name="T17" fmla="*/ 25 h 338"/>
                <a:gd name="T18" fmla="*/ 7 w 257"/>
                <a:gd name="T19" fmla="*/ 8 h 338"/>
                <a:gd name="T20" fmla="*/ 24 w 257"/>
                <a:gd name="T21" fmla="*/ 0 h 338"/>
                <a:gd name="T22" fmla="*/ 24 w 257"/>
                <a:gd name="T23" fmla="*/ 0 h 338"/>
                <a:gd name="T24" fmla="*/ 168 w 257"/>
                <a:gd name="T25" fmla="*/ 216 h 338"/>
                <a:gd name="T26" fmla="*/ 168 w 257"/>
                <a:gd name="T27" fmla="*/ 208 h 338"/>
                <a:gd name="T28" fmla="*/ 43 w 257"/>
                <a:gd name="T29" fmla="*/ 212 h 338"/>
                <a:gd name="T30" fmla="*/ 47 w 257"/>
                <a:gd name="T31" fmla="*/ 171 h 338"/>
                <a:gd name="T32" fmla="*/ 205 w 257"/>
                <a:gd name="T33" fmla="*/ 167 h 338"/>
                <a:gd name="T34" fmla="*/ 47 w 257"/>
                <a:gd name="T35" fmla="*/ 163 h 338"/>
                <a:gd name="T36" fmla="*/ 47 w 257"/>
                <a:gd name="T37" fmla="*/ 171 h 338"/>
                <a:gd name="T38" fmla="*/ 190 w 257"/>
                <a:gd name="T39" fmla="*/ 129 h 338"/>
                <a:gd name="T40" fmla="*/ 190 w 257"/>
                <a:gd name="T41" fmla="*/ 120 h 338"/>
                <a:gd name="T42" fmla="*/ 43 w 257"/>
                <a:gd name="T43" fmla="*/ 125 h 338"/>
                <a:gd name="T44" fmla="*/ 195 w 257"/>
                <a:gd name="T45" fmla="*/ 230 h 338"/>
                <a:gd name="T46" fmla="*/ 177 w 257"/>
                <a:gd name="T47" fmla="*/ 238 h 338"/>
                <a:gd name="T48" fmla="*/ 177 w 257"/>
                <a:gd name="T49" fmla="*/ 272 h 338"/>
                <a:gd name="T50" fmla="*/ 212 w 257"/>
                <a:gd name="T51" fmla="*/ 272 h 338"/>
                <a:gd name="T52" fmla="*/ 212 w 257"/>
                <a:gd name="T53" fmla="*/ 272 h 338"/>
                <a:gd name="T54" fmla="*/ 212 w 257"/>
                <a:gd name="T55" fmla="*/ 238 h 338"/>
                <a:gd name="T56" fmla="*/ 195 w 257"/>
                <a:gd name="T57" fmla="*/ 230 h 338"/>
                <a:gd name="T58" fmla="*/ 171 w 257"/>
                <a:gd name="T59" fmla="*/ 232 h 338"/>
                <a:gd name="T60" fmla="*/ 172 w 257"/>
                <a:gd name="T61" fmla="*/ 278 h 338"/>
                <a:gd name="T62" fmla="*/ 218 w 257"/>
                <a:gd name="T63" fmla="*/ 278 h 338"/>
                <a:gd name="T64" fmla="*/ 227 w 257"/>
                <a:gd name="T65" fmla="*/ 255 h 338"/>
                <a:gd name="T66" fmla="*/ 218 w 257"/>
                <a:gd name="T67" fmla="*/ 232 h 338"/>
                <a:gd name="T68" fmla="*/ 218 w 257"/>
                <a:gd name="T69" fmla="*/ 232 h 338"/>
                <a:gd name="T70" fmla="*/ 172 w 257"/>
                <a:gd name="T71" fmla="*/ 232 h 338"/>
                <a:gd name="T72" fmla="*/ 187 w 257"/>
                <a:gd name="T73" fmla="*/ 95 h 338"/>
                <a:gd name="T74" fmla="*/ 170 w 257"/>
                <a:gd name="T75" fmla="*/ 88 h 338"/>
                <a:gd name="T76" fmla="*/ 170 w 257"/>
                <a:gd name="T77" fmla="*/ 88 h 338"/>
                <a:gd name="T78" fmla="*/ 162 w 257"/>
                <a:gd name="T79" fmla="*/ 8 h 338"/>
                <a:gd name="T80" fmla="*/ 24 w 257"/>
                <a:gd name="T81" fmla="*/ 8 h 338"/>
                <a:gd name="T82" fmla="*/ 24 w 257"/>
                <a:gd name="T83" fmla="*/ 8 h 338"/>
                <a:gd name="T84" fmla="*/ 8 w 257"/>
                <a:gd name="T85" fmla="*/ 25 h 338"/>
                <a:gd name="T86" fmla="*/ 8 w 257"/>
                <a:gd name="T87" fmla="*/ 314 h 338"/>
                <a:gd name="T88" fmla="*/ 8 w 257"/>
                <a:gd name="T89" fmla="*/ 314 h 338"/>
                <a:gd name="T90" fmla="*/ 24 w 257"/>
                <a:gd name="T91" fmla="*/ 330 h 338"/>
                <a:gd name="T92" fmla="*/ 24 w 257"/>
                <a:gd name="T93" fmla="*/ 330 h 338"/>
                <a:gd name="T94" fmla="*/ 244 w 257"/>
                <a:gd name="T95" fmla="*/ 325 h 338"/>
                <a:gd name="T96" fmla="*/ 249 w 257"/>
                <a:gd name="T97" fmla="*/ 95 h 338"/>
                <a:gd name="T98" fmla="*/ 171 w 257"/>
                <a:gd name="T99" fmla="*/ 71 h 338"/>
                <a:gd name="T100" fmla="*/ 175 w 257"/>
                <a:gd name="T101" fmla="*/ 82 h 338"/>
                <a:gd name="T102" fmla="*/ 243 w 257"/>
                <a:gd name="T103" fmla="*/ 87 h 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57" h="338">
                  <a:moveTo>
                    <a:pt x="24" y="0"/>
                  </a:moveTo>
                  <a:cubicBezTo>
                    <a:pt x="166" y="0"/>
                    <a:pt x="166" y="0"/>
                    <a:pt x="166" y="0"/>
                  </a:cubicBezTo>
                  <a:cubicBezTo>
                    <a:pt x="166" y="0"/>
                    <a:pt x="166" y="0"/>
                    <a:pt x="166" y="0"/>
                  </a:cubicBezTo>
                  <a:cubicBezTo>
                    <a:pt x="168" y="0"/>
                    <a:pt x="169" y="1"/>
                    <a:pt x="170" y="2"/>
                  </a:cubicBezTo>
                  <a:cubicBezTo>
                    <a:pt x="256" y="88"/>
                    <a:pt x="256" y="88"/>
                    <a:pt x="256" y="88"/>
                  </a:cubicBezTo>
                  <a:cubicBezTo>
                    <a:pt x="256" y="89"/>
                    <a:pt x="257" y="90"/>
                    <a:pt x="257" y="91"/>
                  </a:cubicBezTo>
                  <a:cubicBezTo>
                    <a:pt x="257" y="91"/>
                    <a:pt x="257" y="91"/>
                    <a:pt x="257" y="91"/>
                  </a:cubicBezTo>
                  <a:cubicBezTo>
                    <a:pt x="257" y="314"/>
                    <a:pt x="257" y="314"/>
                    <a:pt x="257" y="314"/>
                  </a:cubicBezTo>
                  <a:cubicBezTo>
                    <a:pt x="257" y="321"/>
                    <a:pt x="254" y="327"/>
                    <a:pt x="250" y="331"/>
                  </a:cubicBezTo>
                  <a:cubicBezTo>
                    <a:pt x="245" y="336"/>
                    <a:pt x="239" y="338"/>
                    <a:pt x="232" y="338"/>
                  </a:cubicBezTo>
                  <a:cubicBezTo>
                    <a:pt x="24" y="338"/>
                    <a:pt x="24" y="338"/>
                    <a:pt x="24" y="338"/>
                  </a:cubicBezTo>
                  <a:cubicBezTo>
                    <a:pt x="24" y="338"/>
                    <a:pt x="24" y="338"/>
                    <a:pt x="24" y="338"/>
                  </a:cubicBezTo>
                  <a:cubicBezTo>
                    <a:pt x="24" y="338"/>
                    <a:pt x="24" y="338"/>
                    <a:pt x="24" y="338"/>
                  </a:cubicBezTo>
                  <a:cubicBezTo>
                    <a:pt x="18" y="338"/>
                    <a:pt x="12" y="336"/>
                    <a:pt x="7" y="331"/>
                  </a:cubicBezTo>
                  <a:cubicBezTo>
                    <a:pt x="3" y="327"/>
                    <a:pt x="0" y="321"/>
                    <a:pt x="0" y="314"/>
                  </a:cubicBezTo>
                  <a:cubicBezTo>
                    <a:pt x="0" y="314"/>
                    <a:pt x="0" y="314"/>
                    <a:pt x="0" y="314"/>
                  </a:cubicBezTo>
                  <a:cubicBezTo>
                    <a:pt x="0" y="314"/>
                    <a:pt x="0" y="314"/>
                    <a:pt x="0" y="314"/>
                  </a:cubicBezTo>
                  <a:cubicBezTo>
                    <a:pt x="0" y="25"/>
                    <a:pt x="0" y="25"/>
                    <a:pt x="0" y="25"/>
                  </a:cubicBezTo>
                  <a:cubicBezTo>
                    <a:pt x="0" y="25"/>
                    <a:pt x="0" y="25"/>
                    <a:pt x="0" y="25"/>
                  </a:cubicBezTo>
                  <a:cubicBezTo>
                    <a:pt x="0" y="18"/>
                    <a:pt x="3" y="12"/>
                    <a:pt x="7" y="8"/>
                  </a:cubicBezTo>
                  <a:cubicBezTo>
                    <a:pt x="12" y="3"/>
                    <a:pt x="18" y="0"/>
                    <a:pt x="24" y="0"/>
                  </a:cubicBezTo>
                  <a:cubicBezTo>
                    <a:pt x="24" y="0"/>
                    <a:pt x="24" y="0"/>
                    <a:pt x="24" y="0"/>
                  </a:cubicBezTo>
                  <a:cubicBezTo>
                    <a:pt x="24" y="0"/>
                    <a:pt x="24" y="0"/>
                    <a:pt x="24" y="0"/>
                  </a:cubicBezTo>
                  <a:cubicBezTo>
                    <a:pt x="24" y="0"/>
                    <a:pt x="24" y="0"/>
                    <a:pt x="24" y="0"/>
                  </a:cubicBezTo>
                  <a:close/>
                  <a:moveTo>
                    <a:pt x="47" y="216"/>
                  </a:moveTo>
                  <a:cubicBezTo>
                    <a:pt x="168" y="216"/>
                    <a:pt x="168" y="216"/>
                    <a:pt x="168" y="216"/>
                  </a:cubicBezTo>
                  <a:cubicBezTo>
                    <a:pt x="171" y="216"/>
                    <a:pt x="172" y="214"/>
                    <a:pt x="172" y="212"/>
                  </a:cubicBezTo>
                  <a:cubicBezTo>
                    <a:pt x="172" y="210"/>
                    <a:pt x="171" y="208"/>
                    <a:pt x="168" y="208"/>
                  </a:cubicBezTo>
                  <a:cubicBezTo>
                    <a:pt x="47" y="208"/>
                    <a:pt x="47" y="208"/>
                    <a:pt x="47" y="208"/>
                  </a:cubicBezTo>
                  <a:cubicBezTo>
                    <a:pt x="45" y="208"/>
                    <a:pt x="43" y="210"/>
                    <a:pt x="43" y="212"/>
                  </a:cubicBezTo>
                  <a:cubicBezTo>
                    <a:pt x="43" y="214"/>
                    <a:pt x="45" y="216"/>
                    <a:pt x="47" y="216"/>
                  </a:cubicBezTo>
                  <a:close/>
                  <a:moveTo>
                    <a:pt x="47" y="171"/>
                  </a:moveTo>
                  <a:cubicBezTo>
                    <a:pt x="201" y="171"/>
                    <a:pt x="201" y="171"/>
                    <a:pt x="201" y="171"/>
                  </a:cubicBezTo>
                  <a:cubicBezTo>
                    <a:pt x="203" y="171"/>
                    <a:pt x="205" y="169"/>
                    <a:pt x="205" y="167"/>
                  </a:cubicBezTo>
                  <a:cubicBezTo>
                    <a:pt x="205" y="165"/>
                    <a:pt x="203" y="163"/>
                    <a:pt x="201" y="163"/>
                  </a:cubicBezTo>
                  <a:cubicBezTo>
                    <a:pt x="47" y="163"/>
                    <a:pt x="47" y="163"/>
                    <a:pt x="47" y="163"/>
                  </a:cubicBezTo>
                  <a:cubicBezTo>
                    <a:pt x="45" y="163"/>
                    <a:pt x="43" y="165"/>
                    <a:pt x="43" y="167"/>
                  </a:cubicBezTo>
                  <a:cubicBezTo>
                    <a:pt x="43" y="169"/>
                    <a:pt x="45" y="171"/>
                    <a:pt x="47" y="171"/>
                  </a:cubicBezTo>
                  <a:close/>
                  <a:moveTo>
                    <a:pt x="47" y="129"/>
                  </a:moveTo>
                  <a:cubicBezTo>
                    <a:pt x="190" y="129"/>
                    <a:pt x="190" y="129"/>
                    <a:pt x="190" y="129"/>
                  </a:cubicBezTo>
                  <a:cubicBezTo>
                    <a:pt x="192" y="129"/>
                    <a:pt x="194" y="127"/>
                    <a:pt x="194" y="125"/>
                  </a:cubicBezTo>
                  <a:cubicBezTo>
                    <a:pt x="194" y="122"/>
                    <a:pt x="192" y="120"/>
                    <a:pt x="190" y="120"/>
                  </a:cubicBezTo>
                  <a:cubicBezTo>
                    <a:pt x="47" y="120"/>
                    <a:pt x="47" y="120"/>
                    <a:pt x="47" y="120"/>
                  </a:cubicBezTo>
                  <a:cubicBezTo>
                    <a:pt x="45" y="120"/>
                    <a:pt x="43" y="122"/>
                    <a:pt x="43" y="125"/>
                  </a:cubicBezTo>
                  <a:cubicBezTo>
                    <a:pt x="43" y="127"/>
                    <a:pt x="45" y="129"/>
                    <a:pt x="47" y="129"/>
                  </a:cubicBezTo>
                  <a:close/>
                  <a:moveTo>
                    <a:pt x="195" y="230"/>
                  </a:moveTo>
                  <a:cubicBezTo>
                    <a:pt x="188" y="230"/>
                    <a:pt x="182" y="233"/>
                    <a:pt x="177" y="238"/>
                  </a:cubicBezTo>
                  <a:cubicBezTo>
                    <a:pt x="177" y="238"/>
                    <a:pt x="177" y="238"/>
                    <a:pt x="177" y="238"/>
                  </a:cubicBezTo>
                  <a:cubicBezTo>
                    <a:pt x="173" y="242"/>
                    <a:pt x="170" y="248"/>
                    <a:pt x="170" y="255"/>
                  </a:cubicBezTo>
                  <a:cubicBezTo>
                    <a:pt x="170" y="262"/>
                    <a:pt x="173" y="268"/>
                    <a:pt x="177" y="272"/>
                  </a:cubicBezTo>
                  <a:cubicBezTo>
                    <a:pt x="182" y="277"/>
                    <a:pt x="188" y="279"/>
                    <a:pt x="195" y="279"/>
                  </a:cubicBezTo>
                  <a:cubicBezTo>
                    <a:pt x="201" y="279"/>
                    <a:pt x="207" y="277"/>
                    <a:pt x="212" y="272"/>
                  </a:cubicBezTo>
                  <a:cubicBezTo>
                    <a:pt x="212" y="272"/>
                    <a:pt x="212" y="272"/>
                    <a:pt x="212" y="272"/>
                  </a:cubicBezTo>
                  <a:cubicBezTo>
                    <a:pt x="212" y="272"/>
                    <a:pt x="212" y="272"/>
                    <a:pt x="212" y="272"/>
                  </a:cubicBezTo>
                  <a:cubicBezTo>
                    <a:pt x="216" y="268"/>
                    <a:pt x="219" y="262"/>
                    <a:pt x="219" y="255"/>
                  </a:cubicBezTo>
                  <a:cubicBezTo>
                    <a:pt x="219" y="248"/>
                    <a:pt x="216" y="242"/>
                    <a:pt x="212" y="238"/>
                  </a:cubicBezTo>
                  <a:cubicBezTo>
                    <a:pt x="212" y="238"/>
                    <a:pt x="212" y="238"/>
                    <a:pt x="212" y="238"/>
                  </a:cubicBezTo>
                  <a:cubicBezTo>
                    <a:pt x="207" y="233"/>
                    <a:pt x="201" y="230"/>
                    <a:pt x="195" y="230"/>
                  </a:cubicBezTo>
                  <a:close/>
                  <a:moveTo>
                    <a:pt x="172" y="232"/>
                  </a:moveTo>
                  <a:cubicBezTo>
                    <a:pt x="171" y="232"/>
                    <a:pt x="171" y="232"/>
                    <a:pt x="171" y="232"/>
                  </a:cubicBezTo>
                  <a:cubicBezTo>
                    <a:pt x="166" y="238"/>
                    <a:pt x="162" y="246"/>
                    <a:pt x="162" y="255"/>
                  </a:cubicBezTo>
                  <a:cubicBezTo>
                    <a:pt x="162" y="264"/>
                    <a:pt x="166" y="272"/>
                    <a:pt x="172" y="278"/>
                  </a:cubicBezTo>
                  <a:cubicBezTo>
                    <a:pt x="177" y="284"/>
                    <a:pt x="186" y="287"/>
                    <a:pt x="195" y="287"/>
                  </a:cubicBezTo>
                  <a:cubicBezTo>
                    <a:pt x="204" y="287"/>
                    <a:pt x="212" y="284"/>
                    <a:pt x="218" y="278"/>
                  </a:cubicBezTo>
                  <a:cubicBezTo>
                    <a:pt x="218" y="278"/>
                    <a:pt x="218" y="278"/>
                    <a:pt x="218" y="278"/>
                  </a:cubicBezTo>
                  <a:cubicBezTo>
                    <a:pt x="224" y="272"/>
                    <a:pt x="227" y="264"/>
                    <a:pt x="227" y="255"/>
                  </a:cubicBezTo>
                  <a:cubicBezTo>
                    <a:pt x="227" y="246"/>
                    <a:pt x="224" y="238"/>
                    <a:pt x="218" y="232"/>
                  </a:cubicBezTo>
                  <a:cubicBezTo>
                    <a:pt x="218" y="232"/>
                    <a:pt x="218" y="232"/>
                    <a:pt x="218" y="232"/>
                  </a:cubicBezTo>
                  <a:cubicBezTo>
                    <a:pt x="218" y="232"/>
                    <a:pt x="218" y="232"/>
                    <a:pt x="218" y="232"/>
                  </a:cubicBezTo>
                  <a:cubicBezTo>
                    <a:pt x="218" y="232"/>
                    <a:pt x="218" y="232"/>
                    <a:pt x="218" y="232"/>
                  </a:cubicBezTo>
                  <a:cubicBezTo>
                    <a:pt x="212" y="226"/>
                    <a:pt x="204" y="222"/>
                    <a:pt x="195" y="222"/>
                  </a:cubicBezTo>
                  <a:cubicBezTo>
                    <a:pt x="186" y="222"/>
                    <a:pt x="177" y="226"/>
                    <a:pt x="172" y="232"/>
                  </a:cubicBezTo>
                  <a:close/>
                  <a:moveTo>
                    <a:pt x="249" y="95"/>
                  </a:moveTo>
                  <a:cubicBezTo>
                    <a:pt x="187" y="95"/>
                    <a:pt x="187" y="95"/>
                    <a:pt x="187" y="95"/>
                  </a:cubicBezTo>
                  <a:cubicBezTo>
                    <a:pt x="180" y="95"/>
                    <a:pt x="174" y="92"/>
                    <a:pt x="170" y="88"/>
                  </a:cubicBezTo>
                  <a:cubicBezTo>
                    <a:pt x="170" y="88"/>
                    <a:pt x="170" y="88"/>
                    <a:pt x="170" y="88"/>
                  </a:cubicBezTo>
                  <a:cubicBezTo>
                    <a:pt x="170" y="88"/>
                    <a:pt x="170" y="88"/>
                    <a:pt x="170" y="88"/>
                  </a:cubicBezTo>
                  <a:cubicBezTo>
                    <a:pt x="170" y="88"/>
                    <a:pt x="170" y="88"/>
                    <a:pt x="170" y="88"/>
                  </a:cubicBezTo>
                  <a:cubicBezTo>
                    <a:pt x="165" y="83"/>
                    <a:pt x="162" y="77"/>
                    <a:pt x="162" y="71"/>
                  </a:cubicBezTo>
                  <a:cubicBezTo>
                    <a:pt x="162" y="8"/>
                    <a:pt x="162" y="8"/>
                    <a:pt x="162" y="8"/>
                  </a:cubicBezTo>
                  <a:cubicBezTo>
                    <a:pt x="24" y="8"/>
                    <a:pt x="24" y="8"/>
                    <a:pt x="24" y="8"/>
                  </a:cubicBezTo>
                  <a:cubicBezTo>
                    <a:pt x="24" y="8"/>
                    <a:pt x="24" y="8"/>
                    <a:pt x="24" y="8"/>
                  </a:cubicBezTo>
                  <a:cubicBezTo>
                    <a:pt x="24" y="8"/>
                    <a:pt x="24" y="8"/>
                    <a:pt x="24" y="8"/>
                  </a:cubicBezTo>
                  <a:cubicBezTo>
                    <a:pt x="24" y="8"/>
                    <a:pt x="24" y="8"/>
                    <a:pt x="24" y="8"/>
                  </a:cubicBezTo>
                  <a:cubicBezTo>
                    <a:pt x="20" y="8"/>
                    <a:pt x="16" y="10"/>
                    <a:pt x="13" y="13"/>
                  </a:cubicBezTo>
                  <a:cubicBezTo>
                    <a:pt x="10" y="16"/>
                    <a:pt x="8" y="20"/>
                    <a:pt x="8" y="25"/>
                  </a:cubicBezTo>
                  <a:cubicBezTo>
                    <a:pt x="8" y="25"/>
                    <a:pt x="8" y="25"/>
                    <a:pt x="8" y="25"/>
                  </a:cubicBezTo>
                  <a:cubicBezTo>
                    <a:pt x="8" y="314"/>
                    <a:pt x="8" y="314"/>
                    <a:pt x="8" y="314"/>
                  </a:cubicBezTo>
                  <a:cubicBezTo>
                    <a:pt x="8" y="314"/>
                    <a:pt x="8" y="314"/>
                    <a:pt x="8" y="314"/>
                  </a:cubicBezTo>
                  <a:cubicBezTo>
                    <a:pt x="8" y="314"/>
                    <a:pt x="8" y="314"/>
                    <a:pt x="8" y="314"/>
                  </a:cubicBezTo>
                  <a:cubicBezTo>
                    <a:pt x="8" y="318"/>
                    <a:pt x="10" y="322"/>
                    <a:pt x="13" y="325"/>
                  </a:cubicBezTo>
                  <a:cubicBezTo>
                    <a:pt x="16" y="328"/>
                    <a:pt x="20" y="330"/>
                    <a:pt x="24" y="330"/>
                  </a:cubicBezTo>
                  <a:cubicBezTo>
                    <a:pt x="24" y="330"/>
                    <a:pt x="24" y="330"/>
                    <a:pt x="24" y="330"/>
                  </a:cubicBezTo>
                  <a:cubicBezTo>
                    <a:pt x="24" y="330"/>
                    <a:pt x="24" y="330"/>
                    <a:pt x="24" y="330"/>
                  </a:cubicBezTo>
                  <a:cubicBezTo>
                    <a:pt x="232" y="330"/>
                    <a:pt x="232" y="330"/>
                    <a:pt x="232" y="330"/>
                  </a:cubicBezTo>
                  <a:cubicBezTo>
                    <a:pt x="237" y="330"/>
                    <a:pt x="241" y="328"/>
                    <a:pt x="244" y="325"/>
                  </a:cubicBezTo>
                  <a:cubicBezTo>
                    <a:pt x="247" y="322"/>
                    <a:pt x="249" y="318"/>
                    <a:pt x="249" y="314"/>
                  </a:cubicBezTo>
                  <a:cubicBezTo>
                    <a:pt x="249" y="95"/>
                    <a:pt x="249" y="95"/>
                    <a:pt x="249" y="95"/>
                  </a:cubicBezTo>
                  <a:close/>
                  <a:moveTo>
                    <a:pt x="171" y="14"/>
                  </a:moveTo>
                  <a:cubicBezTo>
                    <a:pt x="171" y="71"/>
                    <a:pt x="171" y="71"/>
                    <a:pt x="171" y="71"/>
                  </a:cubicBezTo>
                  <a:cubicBezTo>
                    <a:pt x="171" y="75"/>
                    <a:pt x="172" y="79"/>
                    <a:pt x="175" y="82"/>
                  </a:cubicBezTo>
                  <a:cubicBezTo>
                    <a:pt x="175" y="82"/>
                    <a:pt x="175" y="82"/>
                    <a:pt x="175" y="82"/>
                  </a:cubicBezTo>
                  <a:cubicBezTo>
                    <a:pt x="178" y="85"/>
                    <a:pt x="182" y="87"/>
                    <a:pt x="187" y="87"/>
                  </a:cubicBezTo>
                  <a:cubicBezTo>
                    <a:pt x="243" y="87"/>
                    <a:pt x="243" y="87"/>
                    <a:pt x="243" y="87"/>
                  </a:cubicBezTo>
                  <a:lnTo>
                    <a:pt x="171" y="14"/>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pl-PL" sz="1200" dirty="0"/>
            </a:p>
          </p:txBody>
        </p:sp>
      </p:grpSp>
      <p:grpSp>
        <p:nvGrpSpPr>
          <p:cNvPr id="7" name="Grupa 81">
            <a:extLst>
              <a:ext uri="{FF2B5EF4-FFF2-40B4-BE49-F238E27FC236}">
                <a16:creationId xmlns:a16="http://schemas.microsoft.com/office/drawing/2014/main" id="{F096E9C4-EA42-4CA5-B398-9954C2F35D42}"/>
              </a:ext>
            </a:extLst>
          </p:cNvPr>
          <p:cNvGrpSpPr/>
          <p:nvPr/>
        </p:nvGrpSpPr>
        <p:grpSpPr>
          <a:xfrm>
            <a:off x="6996993" y="2535704"/>
            <a:ext cx="1684991" cy="914949"/>
            <a:chOff x="9329324" y="2237939"/>
            <a:chExt cx="2246654" cy="1219932"/>
          </a:xfrm>
        </p:grpSpPr>
        <p:sp>
          <p:nvSpPr>
            <p:cNvPr id="29" name="Strzałka: pagon 28">
              <a:extLst>
                <a:ext uri="{FF2B5EF4-FFF2-40B4-BE49-F238E27FC236}">
                  <a16:creationId xmlns:a16="http://schemas.microsoft.com/office/drawing/2014/main" id="{768DF5D7-3101-423E-B29C-91C561C449E8}"/>
                </a:ext>
              </a:extLst>
            </p:cNvPr>
            <p:cNvSpPr/>
            <p:nvPr/>
          </p:nvSpPr>
          <p:spPr>
            <a:xfrm>
              <a:off x="9329324" y="2237939"/>
              <a:ext cx="2246654" cy="1219932"/>
            </a:xfrm>
            <a:prstGeom prst="chevron">
              <a:avLst>
                <a:gd name="adj" fmla="val 3264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pl-PL" sz="1200" dirty="0">
                <a:solidFill>
                  <a:schemeClr val="tx1"/>
                </a:solidFill>
              </a:endParaRPr>
            </a:p>
          </p:txBody>
        </p:sp>
        <p:sp>
          <p:nvSpPr>
            <p:cNvPr id="76" name="Freeform 25">
              <a:extLst>
                <a:ext uri="{FF2B5EF4-FFF2-40B4-BE49-F238E27FC236}">
                  <a16:creationId xmlns:a16="http://schemas.microsoft.com/office/drawing/2014/main" id="{04D8FBDD-4B44-4FFB-AE27-2107F952BFD0}"/>
                </a:ext>
              </a:extLst>
            </p:cNvPr>
            <p:cNvSpPr>
              <a:spLocks noEditPoints="1"/>
            </p:cNvSpPr>
            <p:nvPr/>
          </p:nvSpPr>
          <p:spPr bwMode="auto">
            <a:xfrm>
              <a:off x="9979735" y="2525940"/>
              <a:ext cx="945832" cy="643930"/>
            </a:xfrm>
            <a:custGeom>
              <a:avLst/>
              <a:gdLst>
                <a:gd name="T0" fmla="*/ 73 w 253"/>
                <a:gd name="T1" fmla="*/ 132 h 171"/>
                <a:gd name="T2" fmla="*/ 78 w 253"/>
                <a:gd name="T3" fmla="*/ 107 h 171"/>
                <a:gd name="T4" fmla="*/ 65 w 253"/>
                <a:gd name="T5" fmla="*/ 124 h 171"/>
                <a:gd name="T6" fmla="*/ 73 w 253"/>
                <a:gd name="T7" fmla="*/ 132 h 171"/>
                <a:gd name="T8" fmla="*/ 253 w 253"/>
                <a:gd name="T9" fmla="*/ 113 h 171"/>
                <a:gd name="T10" fmla="*/ 207 w 253"/>
                <a:gd name="T11" fmla="*/ 108 h 171"/>
                <a:gd name="T12" fmla="*/ 195 w 253"/>
                <a:gd name="T13" fmla="*/ 124 h 171"/>
                <a:gd name="T14" fmla="*/ 154 w 253"/>
                <a:gd name="T15" fmla="*/ 169 h 171"/>
                <a:gd name="T16" fmla="*/ 124 w 253"/>
                <a:gd name="T17" fmla="*/ 161 h 171"/>
                <a:gd name="T18" fmla="*/ 113 w 253"/>
                <a:gd name="T19" fmla="*/ 162 h 171"/>
                <a:gd name="T20" fmla="*/ 59 w 253"/>
                <a:gd name="T21" fmla="*/ 127 h 171"/>
                <a:gd name="T22" fmla="*/ 45 w 253"/>
                <a:gd name="T23" fmla="*/ 113 h 171"/>
                <a:gd name="T24" fmla="*/ 0 w 253"/>
                <a:gd name="T25" fmla="*/ 3 h 171"/>
                <a:gd name="T26" fmla="*/ 45 w 253"/>
                <a:gd name="T27" fmla="*/ 5 h 171"/>
                <a:gd name="T28" fmla="*/ 71 w 253"/>
                <a:gd name="T29" fmla="*/ 24 h 171"/>
                <a:gd name="T30" fmla="*/ 153 w 253"/>
                <a:gd name="T31" fmla="*/ 28 h 171"/>
                <a:gd name="T32" fmla="*/ 207 w 253"/>
                <a:gd name="T33" fmla="*/ 5 h 171"/>
                <a:gd name="T34" fmla="*/ 192 w 253"/>
                <a:gd name="T35" fmla="*/ 112 h 171"/>
                <a:gd name="T36" fmla="*/ 154 w 253"/>
                <a:gd name="T37" fmla="*/ 34 h 171"/>
                <a:gd name="T38" fmla="*/ 142 w 253"/>
                <a:gd name="T39" fmla="*/ 37 h 171"/>
                <a:gd name="T40" fmla="*/ 90 w 253"/>
                <a:gd name="T41" fmla="*/ 57 h 171"/>
                <a:gd name="T42" fmla="*/ 141 w 253"/>
                <a:gd name="T43" fmla="*/ 59 h 171"/>
                <a:gd name="T44" fmla="*/ 94 w 253"/>
                <a:gd name="T45" fmla="*/ 112 h 171"/>
                <a:gd name="T46" fmla="*/ 77 w 253"/>
                <a:gd name="T47" fmla="*/ 135 h 171"/>
                <a:gd name="T48" fmla="*/ 118 w 253"/>
                <a:gd name="T49" fmla="*/ 129 h 171"/>
                <a:gd name="T50" fmla="*/ 116 w 253"/>
                <a:gd name="T51" fmla="*/ 157 h 171"/>
                <a:gd name="T52" fmla="*/ 119 w 253"/>
                <a:gd name="T53" fmla="*/ 157 h 171"/>
                <a:gd name="T54" fmla="*/ 129 w 253"/>
                <a:gd name="T55" fmla="*/ 142 h 171"/>
                <a:gd name="T56" fmla="*/ 109 w 253"/>
                <a:gd name="T57" fmla="*/ 153 h 171"/>
                <a:gd name="T58" fmla="*/ 71 w 253"/>
                <a:gd name="T59" fmla="*/ 105 h 171"/>
                <a:gd name="T60" fmla="*/ 82 w 253"/>
                <a:gd name="T61" fmla="*/ 102 h 171"/>
                <a:gd name="T62" fmla="*/ 108 w 253"/>
                <a:gd name="T63" fmla="*/ 114 h 171"/>
                <a:gd name="T64" fmla="*/ 134 w 253"/>
                <a:gd name="T65" fmla="*/ 135 h 171"/>
                <a:gd name="T66" fmla="*/ 132 w 253"/>
                <a:gd name="T67" fmla="*/ 115 h 171"/>
                <a:gd name="T68" fmla="*/ 181 w 253"/>
                <a:gd name="T69" fmla="*/ 138 h 171"/>
                <a:gd name="T70" fmla="*/ 151 w 253"/>
                <a:gd name="T71" fmla="*/ 97 h 171"/>
                <a:gd name="T72" fmla="*/ 190 w 253"/>
                <a:gd name="T73" fmla="*/ 120 h 171"/>
                <a:gd name="T74" fmla="*/ 96 w 253"/>
                <a:gd name="T75" fmla="*/ 72 h 171"/>
                <a:gd name="T76" fmla="*/ 85 w 253"/>
                <a:gd name="T77" fmla="*/ 53 h 171"/>
                <a:gd name="T78" fmla="*/ 95 w 253"/>
                <a:gd name="T79" fmla="*/ 31 h 171"/>
                <a:gd name="T80" fmla="*/ 135 w 253"/>
                <a:gd name="T81" fmla="*/ 143 h 171"/>
                <a:gd name="T82" fmla="*/ 149 w 253"/>
                <a:gd name="T83" fmla="*/ 165 h 171"/>
                <a:gd name="T84" fmla="*/ 45 w 253"/>
                <a:gd name="T85" fmla="*/ 89 h 171"/>
                <a:gd name="T86" fmla="*/ 45 w 253"/>
                <a:gd name="T87" fmla="*/ 11 h 171"/>
                <a:gd name="T88" fmla="*/ 5 w 253"/>
                <a:gd name="T89" fmla="*/ 110 h 171"/>
                <a:gd name="T90" fmla="*/ 40 w 253"/>
                <a:gd name="T91" fmla="*/ 6 h 171"/>
                <a:gd name="T92" fmla="*/ 188 w 253"/>
                <a:gd name="T93" fmla="*/ 18 h 171"/>
                <a:gd name="T94" fmla="*/ 213 w 253"/>
                <a:gd name="T95" fmla="*/ 102 h 171"/>
                <a:gd name="T96" fmla="*/ 213 w 253"/>
                <a:gd name="T97" fmla="*/ 6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3" h="171">
                  <a:moveTo>
                    <a:pt x="84" y="57"/>
                  </a:moveTo>
                  <a:cubicBezTo>
                    <a:pt x="84" y="57"/>
                    <a:pt x="84" y="57"/>
                    <a:pt x="84" y="57"/>
                  </a:cubicBezTo>
                  <a:cubicBezTo>
                    <a:pt x="84" y="57"/>
                    <a:pt x="84" y="57"/>
                    <a:pt x="84" y="57"/>
                  </a:cubicBezTo>
                  <a:close/>
                  <a:moveTo>
                    <a:pt x="73" y="132"/>
                  </a:moveTo>
                  <a:cubicBezTo>
                    <a:pt x="86" y="109"/>
                    <a:pt x="86" y="109"/>
                    <a:pt x="86" y="109"/>
                  </a:cubicBezTo>
                  <a:cubicBezTo>
                    <a:pt x="85" y="109"/>
                    <a:pt x="84" y="108"/>
                    <a:pt x="83" y="108"/>
                  </a:cubicBezTo>
                  <a:cubicBezTo>
                    <a:pt x="80" y="107"/>
                    <a:pt x="80" y="107"/>
                    <a:pt x="80" y="107"/>
                  </a:cubicBezTo>
                  <a:cubicBezTo>
                    <a:pt x="79" y="107"/>
                    <a:pt x="78" y="107"/>
                    <a:pt x="78" y="107"/>
                  </a:cubicBezTo>
                  <a:cubicBezTo>
                    <a:pt x="78" y="107"/>
                    <a:pt x="78" y="107"/>
                    <a:pt x="78" y="107"/>
                  </a:cubicBezTo>
                  <a:cubicBezTo>
                    <a:pt x="77" y="107"/>
                    <a:pt x="76" y="107"/>
                    <a:pt x="76" y="108"/>
                  </a:cubicBezTo>
                  <a:cubicBezTo>
                    <a:pt x="74" y="110"/>
                    <a:pt x="74" y="110"/>
                    <a:pt x="74" y="110"/>
                  </a:cubicBezTo>
                  <a:cubicBezTo>
                    <a:pt x="65" y="124"/>
                    <a:pt x="65" y="124"/>
                    <a:pt x="65" y="124"/>
                  </a:cubicBezTo>
                  <a:cubicBezTo>
                    <a:pt x="65" y="125"/>
                    <a:pt x="65" y="126"/>
                    <a:pt x="65" y="126"/>
                  </a:cubicBezTo>
                  <a:cubicBezTo>
                    <a:pt x="65" y="127"/>
                    <a:pt x="65" y="127"/>
                    <a:pt x="65" y="128"/>
                  </a:cubicBezTo>
                  <a:cubicBezTo>
                    <a:pt x="66" y="128"/>
                    <a:pt x="66" y="128"/>
                    <a:pt x="67" y="129"/>
                  </a:cubicBezTo>
                  <a:cubicBezTo>
                    <a:pt x="73" y="132"/>
                    <a:pt x="73" y="132"/>
                    <a:pt x="73" y="132"/>
                  </a:cubicBezTo>
                  <a:close/>
                  <a:moveTo>
                    <a:pt x="210" y="0"/>
                  </a:moveTo>
                  <a:cubicBezTo>
                    <a:pt x="250" y="0"/>
                    <a:pt x="250" y="0"/>
                    <a:pt x="250" y="0"/>
                  </a:cubicBezTo>
                  <a:cubicBezTo>
                    <a:pt x="252" y="0"/>
                    <a:pt x="253" y="1"/>
                    <a:pt x="253" y="3"/>
                  </a:cubicBezTo>
                  <a:cubicBezTo>
                    <a:pt x="253" y="113"/>
                    <a:pt x="253" y="113"/>
                    <a:pt x="253" y="113"/>
                  </a:cubicBezTo>
                  <a:cubicBezTo>
                    <a:pt x="253" y="114"/>
                    <a:pt x="252" y="115"/>
                    <a:pt x="250" y="115"/>
                  </a:cubicBezTo>
                  <a:cubicBezTo>
                    <a:pt x="210" y="115"/>
                    <a:pt x="210" y="115"/>
                    <a:pt x="210" y="115"/>
                  </a:cubicBezTo>
                  <a:cubicBezTo>
                    <a:pt x="209" y="115"/>
                    <a:pt x="207" y="114"/>
                    <a:pt x="207" y="113"/>
                  </a:cubicBezTo>
                  <a:cubicBezTo>
                    <a:pt x="207" y="108"/>
                    <a:pt x="207" y="108"/>
                    <a:pt x="207" y="108"/>
                  </a:cubicBezTo>
                  <a:cubicBezTo>
                    <a:pt x="195" y="116"/>
                    <a:pt x="195" y="116"/>
                    <a:pt x="195" y="116"/>
                  </a:cubicBezTo>
                  <a:cubicBezTo>
                    <a:pt x="195" y="116"/>
                    <a:pt x="195" y="116"/>
                    <a:pt x="195" y="116"/>
                  </a:cubicBezTo>
                  <a:cubicBezTo>
                    <a:pt x="195" y="117"/>
                    <a:pt x="196" y="118"/>
                    <a:pt x="196" y="119"/>
                  </a:cubicBezTo>
                  <a:cubicBezTo>
                    <a:pt x="196" y="121"/>
                    <a:pt x="196" y="123"/>
                    <a:pt x="195" y="124"/>
                  </a:cubicBezTo>
                  <a:cubicBezTo>
                    <a:pt x="194" y="126"/>
                    <a:pt x="194" y="126"/>
                    <a:pt x="194" y="126"/>
                  </a:cubicBezTo>
                  <a:cubicBezTo>
                    <a:pt x="192" y="132"/>
                    <a:pt x="189" y="137"/>
                    <a:pt x="186" y="141"/>
                  </a:cubicBezTo>
                  <a:cubicBezTo>
                    <a:pt x="182" y="146"/>
                    <a:pt x="178" y="150"/>
                    <a:pt x="174" y="154"/>
                  </a:cubicBezTo>
                  <a:cubicBezTo>
                    <a:pt x="154" y="169"/>
                    <a:pt x="154" y="169"/>
                    <a:pt x="154" y="169"/>
                  </a:cubicBezTo>
                  <a:cubicBezTo>
                    <a:pt x="153" y="170"/>
                    <a:pt x="151" y="170"/>
                    <a:pt x="149" y="171"/>
                  </a:cubicBezTo>
                  <a:cubicBezTo>
                    <a:pt x="147" y="171"/>
                    <a:pt x="145" y="170"/>
                    <a:pt x="144" y="169"/>
                  </a:cubicBezTo>
                  <a:cubicBezTo>
                    <a:pt x="126" y="159"/>
                    <a:pt x="126" y="159"/>
                    <a:pt x="126" y="159"/>
                  </a:cubicBezTo>
                  <a:cubicBezTo>
                    <a:pt x="125" y="160"/>
                    <a:pt x="124" y="160"/>
                    <a:pt x="124" y="161"/>
                  </a:cubicBezTo>
                  <a:cubicBezTo>
                    <a:pt x="124" y="161"/>
                    <a:pt x="124" y="161"/>
                    <a:pt x="124" y="161"/>
                  </a:cubicBezTo>
                  <a:cubicBezTo>
                    <a:pt x="123" y="162"/>
                    <a:pt x="121" y="162"/>
                    <a:pt x="120" y="163"/>
                  </a:cubicBezTo>
                  <a:cubicBezTo>
                    <a:pt x="119" y="163"/>
                    <a:pt x="118" y="163"/>
                    <a:pt x="116" y="163"/>
                  </a:cubicBezTo>
                  <a:cubicBezTo>
                    <a:pt x="115" y="163"/>
                    <a:pt x="114" y="162"/>
                    <a:pt x="113" y="162"/>
                  </a:cubicBezTo>
                  <a:cubicBezTo>
                    <a:pt x="113" y="162"/>
                    <a:pt x="113" y="162"/>
                    <a:pt x="113" y="162"/>
                  </a:cubicBezTo>
                  <a:cubicBezTo>
                    <a:pt x="64" y="134"/>
                    <a:pt x="64" y="134"/>
                    <a:pt x="64" y="134"/>
                  </a:cubicBezTo>
                  <a:cubicBezTo>
                    <a:pt x="63" y="133"/>
                    <a:pt x="62" y="132"/>
                    <a:pt x="61" y="131"/>
                  </a:cubicBezTo>
                  <a:cubicBezTo>
                    <a:pt x="60" y="130"/>
                    <a:pt x="60" y="129"/>
                    <a:pt x="59" y="127"/>
                  </a:cubicBezTo>
                  <a:cubicBezTo>
                    <a:pt x="59" y="126"/>
                    <a:pt x="59" y="125"/>
                    <a:pt x="59" y="123"/>
                  </a:cubicBezTo>
                  <a:cubicBezTo>
                    <a:pt x="59" y="123"/>
                    <a:pt x="60" y="122"/>
                    <a:pt x="60" y="122"/>
                  </a:cubicBezTo>
                  <a:cubicBezTo>
                    <a:pt x="45" y="109"/>
                    <a:pt x="45" y="109"/>
                    <a:pt x="45" y="109"/>
                  </a:cubicBezTo>
                  <a:cubicBezTo>
                    <a:pt x="45" y="113"/>
                    <a:pt x="45" y="113"/>
                    <a:pt x="45" y="113"/>
                  </a:cubicBezTo>
                  <a:cubicBezTo>
                    <a:pt x="45" y="114"/>
                    <a:pt x="44" y="115"/>
                    <a:pt x="43" y="115"/>
                  </a:cubicBezTo>
                  <a:cubicBezTo>
                    <a:pt x="2" y="115"/>
                    <a:pt x="2" y="115"/>
                    <a:pt x="2" y="115"/>
                  </a:cubicBezTo>
                  <a:cubicBezTo>
                    <a:pt x="1" y="115"/>
                    <a:pt x="0" y="114"/>
                    <a:pt x="0" y="113"/>
                  </a:cubicBezTo>
                  <a:cubicBezTo>
                    <a:pt x="0" y="3"/>
                    <a:pt x="0" y="3"/>
                    <a:pt x="0" y="3"/>
                  </a:cubicBezTo>
                  <a:cubicBezTo>
                    <a:pt x="0" y="1"/>
                    <a:pt x="1" y="0"/>
                    <a:pt x="2" y="0"/>
                  </a:cubicBezTo>
                  <a:cubicBezTo>
                    <a:pt x="43" y="0"/>
                    <a:pt x="43" y="0"/>
                    <a:pt x="43" y="0"/>
                  </a:cubicBezTo>
                  <a:cubicBezTo>
                    <a:pt x="44" y="0"/>
                    <a:pt x="45" y="1"/>
                    <a:pt x="45" y="3"/>
                  </a:cubicBezTo>
                  <a:cubicBezTo>
                    <a:pt x="45" y="5"/>
                    <a:pt x="45" y="5"/>
                    <a:pt x="45" y="5"/>
                  </a:cubicBezTo>
                  <a:cubicBezTo>
                    <a:pt x="65" y="11"/>
                    <a:pt x="65" y="11"/>
                    <a:pt x="65" y="11"/>
                  </a:cubicBezTo>
                  <a:cubicBezTo>
                    <a:pt x="68" y="12"/>
                    <a:pt x="70" y="14"/>
                    <a:pt x="71" y="16"/>
                  </a:cubicBezTo>
                  <a:cubicBezTo>
                    <a:pt x="72" y="18"/>
                    <a:pt x="72" y="21"/>
                    <a:pt x="72" y="23"/>
                  </a:cubicBezTo>
                  <a:cubicBezTo>
                    <a:pt x="71" y="24"/>
                    <a:pt x="71" y="24"/>
                    <a:pt x="71" y="24"/>
                  </a:cubicBezTo>
                  <a:cubicBezTo>
                    <a:pt x="95" y="26"/>
                    <a:pt x="95" y="26"/>
                    <a:pt x="95" y="26"/>
                  </a:cubicBezTo>
                  <a:cubicBezTo>
                    <a:pt x="95" y="26"/>
                    <a:pt x="95" y="26"/>
                    <a:pt x="95" y="26"/>
                  </a:cubicBezTo>
                  <a:cubicBezTo>
                    <a:pt x="141" y="31"/>
                    <a:pt x="141" y="31"/>
                    <a:pt x="141" y="31"/>
                  </a:cubicBezTo>
                  <a:cubicBezTo>
                    <a:pt x="145" y="30"/>
                    <a:pt x="149" y="29"/>
                    <a:pt x="153" y="28"/>
                  </a:cubicBezTo>
                  <a:cubicBezTo>
                    <a:pt x="182" y="22"/>
                    <a:pt x="182" y="22"/>
                    <a:pt x="182" y="22"/>
                  </a:cubicBezTo>
                  <a:cubicBezTo>
                    <a:pt x="182" y="20"/>
                    <a:pt x="182" y="18"/>
                    <a:pt x="183" y="16"/>
                  </a:cubicBezTo>
                  <a:cubicBezTo>
                    <a:pt x="184" y="14"/>
                    <a:pt x="186" y="12"/>
                    <a:pt x="189" y="11"/>
                  </a:cubicBezTo>
                  <a:cubicBezTo>
                    <a:pt x="207" y="5"/>
                    <a:pt x="207" y="5"/>
                    <a:pt x="207" y="5"/>
                  </a:cubicBezTo>
                  <a:cubicBezTo>
                    <a:pt x="207" y="3"/>
                    <a:pt x="207" y="3"/>
                    <a:pt x="207" y="3"/>
                  </a:cubicBezTo>
                  <a:cubicBezTo>
                    <a:pt x="207" y="1"/>
                    <a:pt x="209" y="0"/>
                    <a:pt x="210" y="0"/>
                  </a:cubicBezTo>
                  <a:close/>
                  <a:moveTo>
                    <a:pt x="191" y="112"/>
                  </a:moveTo>
                  <a:cubicBezTo>
                    <a:pt x="192" y="112"/>
                    <a:pt x="192" y="112"/>
                    <a:pt x="192" y="112"/>
                  </a:cubicBezTo>
                  <a:cubicBezTo>
                    <a:pt x="206" y="102"/>
                    <a:pt x="206" y="102"/>
                    <a:pt x="206" y="102"/>
                  </a:cubicBezTo>
                  <a:cubicBezTo>
                    <a:pt x="207" y="102"/>
                    <a:pt x="207" y="102"/>
                    <a:pt x="207" y="102"/>
                  </a:cubicBezTo>
                  <a:cubicBezTo>
                    <a:pt x="184" y="27"/>
                    <a:pt x="184" y="27"/>
                    <a:pt x="184" y="27"/>
                  </a:cubicBezTo>
                  <a:cubicBezTo>
                    <a:pt x="154" y="34"/>
                    <a:pt x="154" y="34"/>
                    <a:pt x="154" y="34"/>
                  </a:cubicBezTo>
                  <a:cubicBezTo>
                    <a:pt x="150" y="35"/>
                    <a:pt x="146" y="36"/>
                    <a:pt x="142" y="37"/>
                  </a:cubicBezTo>
                  <a:cubicBezTo>
                    <a:pt x="142" y="37"/>
                    <a:pt x="142" y="37"/>
                    <a:pt x="142" y="37"/>
                  </a:cubicBezTo>
                  <a:cubicBezTo>
                    <a:pt x="142" y="37"/>
                    <a:pt x="142" y="37"/>
                    <a:pt x="142" y="37"/>
                  </a:cubicBezTo>
                  <a:cubicBezTo>
                    <a:pt x="142" y="37"/>
                    <a:pt x="142" y="37"/>
                    <a:pt x="142" y="37"/>
                  </a:cubicBezTo>
                  <a:cubicBezTo>
                    <a:pt x="142" y="37"/>
                    <a:pt x="142" y="37"/>
                    <a:pt x="142" y="37"/>
                  </a:cubicBezTo>
                  <a:cubicBezTo>
                    <a:pt x="141" y="37"/>
                    <a:pt x="140" y="37"/>
                    <a:pt x="139" y="38"/>
                  </a:cubicBezTo>
                  <a:cubicBezTo>
                    <a:pt x="135" y="39"/>
                    <a:pt x="130" y="41"/>
                    <a:pt x="125" y="43"/>
                  </a:cubicBezTo>
                  <a:cubicBezTo>
                    <a:pt x="90" y="57"/>
                    <a:pt x="90" y="57"/>
                    <a:pt x="90" y="57"/>
                  </a:cubicBezTo>
                  <a:cubicBezTo>
                    <a:pt x="91" y="60"/>
                    <a:pt x="91" y="60"/>
                    <a:pt x="91" y="60"/>
                  </a:cubicBezTo>
                  <a:cubicBezTo>
                    <a:pt x="93" y="63"/>
                    <a:pt x="95" y="66"/>
                    <a:pt x="98" y="67"/>
                  </a:cubicBezTo>
                  <a:cubicBezTo>
                    <a:pt x="101" y="68"/>
                    <a:pt x="104" y="69"/>
                    <a:pt x="107" y="68"/>
                  </a:cubicBezTo>
                  <a:cubicBezTo>
                    <a:pt x="141" y="59"/>
                    <a:pt x="141" y="59"/>
                    <a:pt x="141" y="59"/>
                  </a:cubicBezTo>
                  <a:cubicBezTo>
                    <a:pt x="142" y="58"/>
                    <a:pt x="143" y="59"/>
                    <a:pt x="144" y="60"/>
                  </a:cubicBezTo>
                  <a:cubicBezTo>
                    <a:pt x="191" y="112"/>
                    <a:pt x="191" y="112"/>
                    <a:pt x="191" y="112"/>
                  </a:cubicBezTo>
                  <a:close/>
                  <a:moveTo>
                    <a:pt x="92" y="111"/>
                  </a:moveTo>
                  <a:cubicBezTo>
                    <a:pt x="92" y="111"/>
                    <a:pt x="93" y="112"/>
                    <a:pt x="94" y="112"/>
                  </a:cubicBezTo>
                  <a:cubicBezTo>
                    <a:pt x="95" y="113"/>
                    <a:pt x="97" y="114"/>
                    <a:pt x="98" y="114"/>
                  </a:cubicBezTo>
                  <a:cubicBezTo>
                    <a:pt x="100" y="115"/>
                    <a:pt x="102" y="116"/>
                    <a:pt x="103" y="117"/>
                  </a:cubicBezTo>
                  <a:cubicBezTo>
                    <a:pt x="88" y="141"/>
                    <a:pt x="88" y="141"/>
                    <a:pt x="88" y="141"/>
                  </a:cubicBezTo>
                  <a:cubicBezTo>
                    <a:pt x="77" y="135"/>
                    <a:pt x="77" y="135"/>
                    <a:pt x="77" y="135"/>
                  </a:cubicBezTo>
                  <a:cubicBezTo>
                    <a:pt x="92" y="111"/>
                    <a:pt x="92" y="111"/>
                    <a:pt x="92" y="111"/>
                  </a:cubicBezTo>
                  <a:close/>
                  <a:moveTo>
                    <a:pt x="93" y="144"/>
                  </a:moveTo>
                  <a:cubicBezTo>
                    <a:pt x="105" y="151"/>
                    <a:pt x="105" y="151"/>
                    <a:pt x="105" y="151"/>
                  </a:cubicBezTo>
                  <a:cubicBezTo>
                    <a:pt x="118" y="129"/>
                    <a:pt x="118" y="129"/>
                    <a:pt x="118" y="129"/>
                  </a:cubicBezTo>
                  <a:cubicBezTo>
                    <a:pt x="107" y="121"/>
                    <a:pt x="107" y="121"/>
                    <a:pt x="107" y="121"/>
                  </a:cubicBezTo>
                  <a:cubicBezTo>
                    <a:pt x="93" y="144"/>
                    <a:pt x="93" y="144"/>
                    <a:pt x="93" y="144"/>
                  </a:cubicBezTo>
                  <a:close/>
                  <a:moveTo>
                    <a:pt x="109" y="153"/>
                  </a:moveTo>
                  <a:cubicBezTo>
                    <a:pt x="116" y="157"/>
                    <a:pt x="116" y="157"/>
                    <a:pt x="116" y="157"/>
                  </a:cubicBezTo>
                  <a:cubicBezTo>
                    <a:pt x="116" y="157"/>
                    <a:pt x="116" y="157"/>
                    <a:pt x="116" y="157"/>
                  </a:cubicBezTo>
                  <a:cubicBezTo>
                    <a:pt x="116" y="157"/>
                    <a:pt x="116" y="157"/>
                    <a:pt x="116" y="157"/>
                  </a:cubicBezTo>
                  <a:cubicBezTo>
                    <a:pt x="116" y="157"/>
                    <a:pt x="117" y="158"/>
                    <a:pt x="117" y="158"/>
                  </a:cubicBezTo>
                  <a:cubicBezTo>
                    <a:pt x="118" y="158"/>
                    <a:pt x="118" y="158"/>
                    <a:pt x="119" y="157"/>
                  </a:cubicBezTo>
                  <a:cubicBezTo>
                    <a:pt x="119" y="157"/>
                    <a:pt x="120" y="157"/>
                    <a:pt x="120" y="157"/>
                  </a:cubicBezTo>
                  <a:cubicBezTo>
                    <a:pt x="120" y="157"/>
                    <a:pt x="120" y="157"/>
                    <a:pt x="120" y="157"/>
                  </a:cubicBezTo>
                  <a:cubicBezTo>
                    <a:pt x="121" y="156"/>
                    <a:pt x="121" y="156"/>
                    <a:pt x="121" y="156"/>
                  </a:cubicBezTo>
                  <a:cubicBezTo>
                    <a:pt x="129" y="142"/>
                    <a:pt x="129" y="142"/>
                    <a:pt x="129" y="142"/>
                  </a:cubicBezTo>
                  <a:cubicBezTo>
                    <a:pt x="129" y="141"/>
                    <a:pt x="130" y="140"/>
                    <a:pt x="129" y="139"/>
                  </a:cubicBezTo>
                  <a:cubicBezTo>
                    <a:pt x="129" y="138"/>
                    <a:pt x="129" y="137"/>
                    <a:pt x="128" y="137"/>
                  </a:cubicBezTo>
                  <a:cubicBezTo>
                    <a:pt x="122" y="132"/>
                    <a:pt x="122" y="132"/>
                    <a:pt x="122" y="132"/>
                  </a:cubicBezTo>
                  <a:cubicBezTo>
                    <a:pt x="109" y="153"/>
                    <a:pt x="109" y="153"/>
                    <a:pt x="109" y="153"/>
                  </a:cubicBezTo>
                  <a:close/>
                  <a:moveTo>
                    <a:pt x="47" y="103"/>
                  </a:moveTo>
                  <a:cubicBezTo>
                    <a:pt x="63" y="117"/>
                    <a:pt x="63" y="117"/>
                    <a:pt x="63" y="117"/>
                  </a:cubicBezTo>
                  <a:cubicBezTo>
                    <a:pt x="71" y="105"/>
                    <a:pt x="71" y="105"/>
                    <a:pt x="71" y="105"/>
                  </a:cubicBezTo>
                  <a:cubicBezTo>
                    <a:pt x="71" y="105"/>
                    <a:pt x="71" y="105"/>
                    <a:pt x="71" y="105"/>
                  </a:cubicBezTo>
                  <a:cubicBezTo>
                    <a:pt x="72" y="103"/>
                    <a:pt x="74" y="102"/>
                    <a:pt x="76" y="102"/>
                  </a:cubicBezTo>
                  <a:cubicBezTo>
                    <a:pt x="76" y="102"/>
                    <a:pt x="76" y="102"/>
                    <a:pt x="76" y="102"/>
                  </a:cubicBezTo>
                  <a:cubicBezTo>
                    <a:pt x="76" y="102"/>
                    <a:pt x="76" y="102"/>
                    <a:pt x="76" y="102"/>
                  </a:cubicBezTo>
                  <a:cubicBezTo>
                    <a:pt x="78" y="101"/>
                    <a:pt x="80" y="101"/>
                    <a:pt x="82" y="102"/>
                  </a:cubicBezTo>
                  <a:cubicBezTo>
                    <a:pt x="92" y="105"/>
                    <a:pt x="92" y="105"/>
                    <a:pt x="92" y="105"/>
                  </a:cubicBezTo>
                  <a:cubicBezTo>
                    <a:pt x="95" y="107"/>
                    <a:pt x="98" y="108"/>
                    <a:pt x="101" y="110"/>
                  </a:cubicBezTo>
                  <a:cubicBezTo>
                    <a:pt x="103" y="111"/>
                    <a:pt x="106" y="112"/>
                    <a:pt x="108" y="114"/>
                  </a:cubicBezTo>
                  <a:cubicBezTo>
                    <a:pt x="108" y="114"/>
                    <a:pt x="108" y="114"/>
                    <a:pt x="108" y="114"/>
                  </a:cubicBezTo>
                  <a:cubicBezTo>
                    <a:pt x="108" y="114"/>
                    <a:pt x="108" y="114"/>
                    <a:pt x="109" y="115"/>
                  </a:cubicBezTo>
                  <a:cubicBezTo>
                    <a:pt x="109" y="115"/>
                    <a:pt x="109" y="115"/>
                    <a:pt x="110" y="115"/>
                  </a:cubicBezTo>
                  <a:cubicBezTo>
                    <a:pt x="131" y="132"/>
                    <a:pt x="131" y="132"/>
                    <a:pt x="131" y="132"/>
                  </a:cubicBezTo>
                  <a:cubicBezTo>
                    <a:pt x="132" y="133"/>
                    <a:pt x="133" y="134"/>
                    <a:pt x="134" y="135"/>
                  </a:cubicBezTo>
                  <a:cubicBezTo>
                    <a:pt x="163" y="155"/>
                    <a:pt x="163" y="155"/>
                    <a:pt x="163" y="155"/>
                  </a:cubicBezTo>
                  <a:cubicBezTo>
                    <a:pt x="170" y="149"/>
                    <a:pt x="170" y="149"/>
                    <a:pt x="170" y="149"/>
                  </a:cubicBezTo>
                  <a:cubicBezTo>
                    <a:pt x="171" y="148"/>
                    <a:pt x="172" y="148"/>
                    <a:pt x="173" y="147"/>
                  </a:cubicBezTo>
                  <a:cubicBezTo>
                    <a:pt x="132" y="115"/>
                    <a:pt x="132" y="115"/>
                    <a:pt x="132" y="115"/>
                  </a:cubicBezTo>
                  <a:cubicBezTo>
                    <a:pt x="131" y="115"/>
                    <a:pt x="130" y="113"/>
                    <a:pt x="131" y="112"/>
                  </a:cubicBezTo>
                  <a:cubicBezTo>
                    <a:pt x="132" y="110"/>
                    <a:pt x="134" y="110"/>
                    <a:pt x="135" y="111"/>
                  </a:cubicBezTo>
                  <a:cubicBezTo>
                    <a:pt x="177" y="143"/>
                    <a:pt x="177" y="143"/>
                    <a:pt x="177" y="143"/>
                  </a:cubicBezTo>
                  <a:cubicBezTo>
                    <a:pt x="179" y="142"/>
                    <a:pt x="180" y="140"/>
                    <a:pt x="181" y="138"/>
                  </a:cubicBezTo>
                  <a:cubicBezTo>
                    <a:pt x="183" y="137"/>
                    <a:pt x="184" y="135"/>
                    <a:pt x="185" y="133"/>
                  </a:cubicBezTo>
                  <a:cubicBezTo>
                    <a:pt x="148" y="101"/>
                    <a:pt x="148" y="101"/>
                    <a:pt x="148" y="101"/>
                  </a:cubicBezTo>
                  <a:cubicBezTo>
                    <a:pt x="147" y="100"/>
                    <a:pt x="147" y="98"/>
                    <a:pt x="148" y="97"/>
                  </a:cubicBezTo>
                  <a:cubicBezTo>
                    <a:pt x="149" y="96"/>
                    <a:pt x="150" y="96"/>
                    <a:pt x="151" y="97"/>
                  </a:cubicBezTo>
                  <a:cubicBezTo>
                    <a:pt x="187" y="129"/>
                    <a:pt x="187" y="129"/>
                    <a:pt x="187" y="129"/>
                  </a:cubicBezTo>
                  <a:cubicBezTo>
                    <a:pt x="188" y="127"/>
                    <a:pt x="189" y="126"/>
                    <a:pt x="189" y="124"/>
                  </a:cubicBezTo>
                  <a:cubicBezTo>
                    <a:pt x="190" y="122"/>
                    <a:pt x="190" y="122"/>
                    <a:pt x="190" y="122"/>
                  </a:cubicBezTo>
                  <a:cubicBezTo>
                    <a:pt x="190" y="122"/>
                    <a:pt x="191" y="121"/>
                    <a:pt x="190" y="120"/>
                  </a:cubicBezTo>
                  <a:cubicBezTo>
                    <a:pt x="190" y="119"/>
                    <a:pt x="190" y="119"/>
                    <a:pt x="189" y="118"/>
                  </a:cubicBezTo>
                  <a:cubicBezTo>
                    <a:pt x="141" y="64"/>
                    <a:pt x="141" y="64"/>
                    <a:pt x="141" y="64"/>
                  </a:cubicBezTo>
                  <a:cubicBezTo>
                    <a:pt x="109" y="73"/>
                    <a:pt x="109" y="73"/>
                    <a:pt x="109" y="73"/>
                  </a:cubicBezTo>
                  <a:cubicBezTo>
                    <a:pt x="104" y="74"/>
                    <a:pt x="99" y="74"/>
                    <a:pt x="96" y="72"/>
                  </a:cubicBezTo>
                  <a:cubicBezTo>
                    <a:pt x="92" y="70"/>
                    <a:pt x="88" y="67"/>
                    <a:pt x="86" y="63"/>
                  </a:cubicBezTo>
                  <a:cubicBezTo>
                    <a:pt x="84" y="57"/>
                    <a:pt x="84" y="57"/>
                    <a:pt x="84" y="57"/>
                  </a:cubicBezTo>
                  <a:cubicBezTo>
                    <a:pt x="84" y="57"/>
                    <a:pt x="84" y="57"/>
                    <a:pt x="84" y="57"/>
                  </a:cubicBezTo>
                  <a:cubicBezTo>
                    <a:pt x="83" y="56"/>
                    <a:pt x="84" y="54"/>
                    <a:pt x="85" y="53"/>
                  </a:cubicBezTo>
                  <a:cubicBezTo>
                    <a:pt x="123" y="38"/>
                    <a:pt x="123" y="38"/>
                    <a:pt x="123" y="38"/>
                  </a:cubicBezTo>
                  <a:cubicBezTo>
                    <a:pt x="125" y="37"/>
                    <a:pt x="127" y="36"/>
                    <a:pt x="129" y="35"/>
                  </a:cubicBezTo>
                  <a:cubicBezTo>
                    <a:pt x="95" y="31"/>
                    <a:pt x="95" y="31"/>
                    <a:pt x="95" y="31"/>
                  </a:cubicBezTo>
                  <a:cubicBezTo>
                    <a:pt x="95" y="31"/>
                    <a:pt x="95" y="31"/>
                    <a:pt x="95" y="31"/>
                  </a:cubicBezTo>
                  <a:cubicBezTo>
                    <a:pt x="70" y="29"/>
                    <a:pt x="70" y="29"/>
                    <a:pt x="70" y="29"/>
                  </a:cubicBezTo>
                  <a:cubicBezTo>
                    <a:pt x="70" y="29"/>
                    <a:pt x="70" y="29"/>
                    <a:pt x="70" y="29"/>
                  </a:cubicBezTo>
                  <a:cubicBezTo>
                    <a:pt x="47" y="103"/>
                    <a:pt x="47" y="103"/>
                    <a:pt x="47" y="103"/>
                  </a:cubicBezTo>
                  <a:close/>
                  <a:moveTo>
                    <a:pt x="135" y="143"/>
                  </a:moveTo>
                  <a:cubicBezTo>
                    <a:pt x="134" y="143"/>
                    <a:pt x="134" y="144"/>
                    <a:pt x="134" y="145"/>
                  </a:cubicBezTo>
                  <a:cubicBezTo>
                    <a:pt x="128" y="154"/>
                    <a:pt x="128" y="154"/>
                    <a:pt x="128" y="154"/>
                  </a:cubicBezTo>
                  <a:cubicBezTo>
                    <a:pt x="146" y="164"/>
                    <a:pt x="146" y="164"/>
                    <a:pt x="146" y="164"/>
                  </a:cubicBezTo>
                  <a:cubicBezTo>
                    <a:pt x="147" y="165"/>
                    <a:pt x="148" y="165"/>
                    <a:pt x="149" y="165"/>
                  </a:cubicBezTo>
                  <a:cubicBezTo>
                    <a:pt x="150" y="165"/>
                    <a:pt x="150" y="165"/>
                    <a:pt x="151" y="164"/>
                  </a:cubicBezTo>
                  <a:cubicBezTo>
                    <a:pt x="158" y="159"/>
                    <a:pt x="158" y="159"/>
                    <a:pt x="158" y="159"/>
                  </a:cubicBezTo>
                  <a:cubicBezTo>
                    <a:pt x="135" y="143"/>
                    <a:pt x="135" y="143"/>
                    <a:pt x="135" y="143"/>
                  </a:cubicBezTo>
                  <a:close/>
                  <a:moveTo>
                    <a:pt x="45" y="89"/>
                  </a:moveTo>
                  <a:cubicBezTo>
                    <a:pt x="66" y="22"/>
                    <a:pt x="66" y="22"/>
                    <a:pt x="66" y="22"/>
                  </a:cubicBezTo>
                  <a:cubicBezTo>
                    <a:pt x="67" y="21"/>
                    <a:pt x="67" y="20"/>
                    <a:pt x="66" y="19"/>
                  </a:cubicBezTo>
                  <a:cubicBezTo>
                    <a:pt x="66" y="18"/>
                    <a:pt x="65" y="17"/>
                    <a:pt x="64" y="17"/>
                  </a:cubicBezTo>
                  <a:cubicBezTo>
                    <a:pt x="45" y="11"/>
                    <a:pt x="45" y="11"/>
                    <a:pt x="45" y="11"/>
                  </a:cubicBezTo>
                  <a:cubicBezTo>
                    <a:pt x="45" y="89"/>
                    <a:pt x="45" y="89"/>
                    <a:pt x="45" y="89"/>
                  </a:cubicBezTo>
                  <a:close/>
                  <a:moveTo>
                    <a:pt x="40" y="6"/>
                  </a:moveTo>
                  <a:cubicBezTo>
                    <a:pt x="5" y="6"/>
                    <a:pt x="5" y="6"/>
                    <a:pt x="5" y="6"/>
                  </a:cubicBezTo>
                  <a:cubicBezTo>
                    <a:pt x="5" y="110"/>
                    <a:pt x="5" y="110"/>
                    <a:pt x="5" y="110"/>
                  </a:cubicBezTo>
                  <a:cubicBezTo>
                    <a:pt x="40" y="110"/>
                    <a:pt x="40" y="110"/>
                    <a:pt x="40" y="110"/>
                  </a:cubicBezTo>
                  <a:cubicBezTo>
                    <a:pt x="40" y="106"/>
                    <a:pt x="40" y="106"/>
                    <a:pt x="40" y="106"/>
                  </a:cubicBezTo>
                  <a:cubicBezTo>
                    <a:pt x="40" y="7"/>
                    <a:pt x="40" y="7"/>
                    <a:pt x="40" y="7"/>
                  </a:cubicBezTo>
                  <a:cubicBezTo>
                    <a:pt x="40" y="6"/>
                    <a:pt x="40" y="6"/>
                    <a:pt x="40" y="6"/>
                  </a:cubicBezTo>
                  <a:close/>
                  <a:moveTo>
                    <a:pt x="207" y="84"/>
                  </a:moveTo>
                  <a:cubicBezTo>
                    <a:pt x="207" y="11"/>
                    <a:pt x="207" y="11"/>
                    <a:pt x="207" y="11"/>
                  </a:cubicBezTo>
                  <a:cubicBezTo>
                    <a:pt x="190" y="16"/>
                    <a:pt x="190" y="16"/>
                    <a:pt x="190" y="16"/>
                  </a:cubicBezTo>
                  <a:cubicBezTo>
                    <a:pt x="189" y="17"/>
                    <a:pt x="188" y="17"/>
                    <a:pt x="188" y="18"/>
                  </a:cubicBezTo>
                  <a:cubicBezTo>
                    <a:pt x="187" y="19"/>
                    <a:pt x="187" y="20"/>
                    <a:pt x="188" y="21"/>
                  </a:cubicBezTo>
                  <a:cubicBezTo>
                    <a:pt x="207" y="84"/>
                    <a:pt x="207" y="84"/>
                    <a:pt x="207" y="84"/>
                  </a:cubicBezTo>
                  <a:close/>
                  <a:moveTo>
                    <a:pt x="213" y="102"/>
                  </a:moveTo>
                  <a:cubicBezTo>
                    <a:pt x="213" y="102"/>
                    <a:pt x="213" y="102"/>
                    <a:pt x="213" y="102"/>
                  </a:cubicBezTo>
                  <a:cubicBezTo>
                    <a:pt x="213" y="110"/>
                    <a:pt x="213" y="110"/>
                    <a:pt x="213" y="110"/>
                  </a:cubicBezTo>
                  <a:cubicBezTo>
                    <a:pt x="248" y="110"/>
                    <a:pt x="248" y="110"/>
                    <a:pt x="248" y="110"/>
                  </a:cubicBezTo>
                  <a:cubicBezTo>
                    <a:pt x="248" y="6"/>
                    <a:pt x="248" y="6"/>
                    <a:pt x="248" y="6"/>
                  </a:cubicBezTo>
                  <a:cubicBezTo>
                    <a:pt x="213" y="6"/>
                    <a:pt x="213" y="6"/>
                    <a:pt x="213" y="6"/>
                  </a:cubicBezTo>
                  <a:cubicBezTo>
                    <a:pt x="213" y="7"/>
                    <a:pt x="213" y="7"/>
                    <a:pt x="213" y="7"/>
                  </a:cubicBezTo>
                  <a:cubicBezTo>
                    <a:pt x="213" y="7"/>
                    <a:pt x="213" y="7"/>
                    <a:pt x="213" y="7"/>
                  </a:cubicBezTo>
                  <a:lnTo>
                    <a:pt x="213" y="102"/>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pl-PL" sz="1200"/>
            </a:p>
          </p:txBody>
        </p:sp>
      </p:grpSp>
      <p:grpSp>
        <p:nvGrpSpPr>
          <p:cNvPr id="8" name="Grupa 85">
            <a:extLst>
              <a:ext uri="{FF2B5EF4-FFF2-40B4-BE49-F238E27FC236}">
                <a16:creationId xmlns:a16="http://schemas.microsoft.com/office/drawing/2014/main" id="{29856402-25E9-4DEB-B32F-DE95EDAEA0F2}"/>
              </a:ext>
            </a:extLst>
          </p:cNvPr>
          <p:cNvGrpSpPr/>
          <p:nvPr/>
        </p:nvGrpSpPr>
        <p:grpSpPr>
          <a:xfrm>
            <a:off x="451413" y="2535704"/>
            <a:ext cx="1684991" cy="914949"/>
            <a:chOff x="601884" y="2237939"/>
            <a:chExt cx="2246654" cy="1219932"/>
          </a:xfrm>
        </p:grpSpPr>
        <p:sp>
          <p:nvSpPr>
            <p:cNvPr id="5" name="Strzałka: pagon 4">
              <a:extLst>
                <a:ext uri="{FF2B5EF4-FFF2-40B4-BE49-F238E27FC236}">
                  <a16:creationId xmlns:a16="http://schemas.microsoft.com/office/drawing/2014/main" id="{0C993278-58C2-4AC0-AE27-0F43F38B4243}"/>
                </a:ext>
              </a:extLst>
            </p:cNvPr>
            <p:cNvSpPr/>
            <p:nvPr/>
          </p:nvSpPr>
          <p:spPr>
            <a:xfrm>
              <a:off x="601884" y="2237939"/>
              <a:ext cx="2246654" cy="1219932"/>
            </a:xfrm>
            <a:prstGeom prst="chevron">
              <a:avLst>
                <a:gd name="adj" fmla="val 3264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pl-PL" sz="1200" dirty="0">
                <a:solidFill>
                  <a:schemeClr val="tx1"/>
                </a:solidFill>
              </a:endParaRPr>
            </a:p>
          </p:txBody>
        </p:sp>
        <p:sp>
          <p:nvSpPr>
            <p:cNvPr id="81" name="Freeform 29">
              <a:extLst>
                <a:ext uri="{FF2B5EF4-FFF2-40B4-BE49-F238E27FC236}">
                  <a16:creationId xmlns:a16="http://schemas.microsoft.com/office/drawing/2014/main" id="{D4473786-4AF5-4EC9-BB70-064E7979F362}"/>
                </a:ext>
              </a:extLst>
            </p:cNvPr>
            <p:cNvSpPr>
              <a:spLocks noEditPoints="1"/>
            </p:cNvSpPr>
            <p:nvPr/>
          </p:nvSpPr>
          <p:spPr bwMode="auto">
            <a:xfrm>
              <a:off x="1401679" y="2452004"/>
              <a:ext cx="647065" cy="791803"/>
            </a:xfrm>
            <a:custGeom>
              <a:avLst/>
              <a:gdLst>
                <a:gd name="T0" fmla="*/ 116 w 161"/>
                <a:gd name="T1" fmla="*/ 123 h 197"/>
                <a:gd name="T2" fmla="*/ 161 w 161"/>
                <a:gd name="T3" fmla="*/ 185 h 197"/>
                <a:gd name="T4" fmla="*/ 83 w 161"/>
                <a:gd name="T5" fmla="*/ 197 h 197"/>
                <a:gd name="T6" fmla="*/ 3 w 161"/>
                <a:gd name="T7" fmla="*/ 194 h 197"/>
                <a:gd name="T8" fmla="*/ 0 w 161"/>
                <a:gd name="T9" fmla="*/ 185 h 197"/>
                <a:gd name="T10" fmla="*/ 52 w 161"/>
                <a:gd name="T11" fmla="*/ 119 h 197"/>
                <a:gd name="T12" fmla="*/ 40 w 161"/>
                <a:gd name="T13" fmla="*/ 78 h 197"/>
                <a:gd name="T14" fmla="*/ 37 w 161"/>
                <a:gd name="T15" fmla="*/ 56 h 197"/>
                <a:gd name="T16" fmla="*/ 124 w 161"/>
                <a:gd name="T17" fmla="*/ 56 h 197"/>
                <a:gd name="T18" fmla="*/ 124 w 161"/>
                <a:gd name="T19" fmla="*/ 59 h 197"/>
                <a:gd name="T20" fmla="*/ 124 w 161"/>
                <a:gd name="T21" fmla="*/ 64 h 197"/>
                <a:gd name="T22" fmla="*/ 57 w 161"/>
                <a:gd name="T23" fmla="*/ 97 h 197"/>
                <a:gd name="T24" fmla="*/ 67 w 161"/>
                <a:gd name="T25" fmla="*/ 105 h 197"/>
                <a:gd name="T26" fmla="*/ 117 w 161"/>
                <a:gd name="T27" fmla="*/ 77 h 197"/>
                <a:gd name="T28" fmla="*/ 117 w 161"/>
                <a:gd name="T29" fmla="*/ 42 h 197"/>
                <a:gd name="T30" fmla="*/ 108 w 161"/>
                <a:gd name="T31" fmla="*/ 29 h 197"/>
                <a:gd name="T32" fmla="*/ 63 w 161"/>
                <a:gd name="T33" fmla="*/ 31 h 197"/>
                <a:gd name="T34" fmla="*/ 45 w 161"/>
                <a:gd name="T35" fmla="*/ 37 h 197"/>
                <a:gd name="T36" fmla="*/ 41 w 161"/>
                <a:gd name="T37" fmla="*/ 63 h 197"/>
                <a:gd name="T38" fmla="*/ 57 w 161"/>
                <a:gd name="T39" fmla="*/ 103 h 197"/>
                <a:gd name="T40" fmla="*/ 106 w 161"/>
                <a:gd name="T41" fmla="*/ 119 h 197"/>
                <a:gd name="T42" fmla="*/ 81 w 161"/>
                <a:gd name="T43" fmla="*/ 113 h 197"/>
                <a:gd name="T44" fmla="*/ 81 w 161"/>
                <a:gd name="T45" fmla="*/ 4 h 197"/>
                <a:gd name="T46" fmla="*/ 53 w 161"/>
                <a:gd name="T47" fmla="*/ 25 h 197"/>
                <a:gd name="T48" fmla="*/ 97 w 161"/>
                <a:gd name="T49" fmla="*/ 27 h 197"/>
                <a:gd name="T50" fmla="*/ 117 w 161"/>
                <a:gd name="T51" fmla="*/ 30 h 197"/>
                <a:gd name="T52" fmla="*/ 79 w 161"/>
                <a:gd name="T53" fmla="*/ 149 h 197"/>
                <a:gd name="T54" fmla="*/ 77 w 161"/>
                <a:gd name="T55" fmla="*/ 174 h 197"/>
                <a:gd name="T56" fmla="*/ 86 w 161"/>
                <a:gd name="T57" fmla="*/ 185 h 197"/>
                <a:gd name="T58" fmla="*/ 83 w 161"/>
                <a:gd name="T59" fmla="*/ 149 h 197"/>
                <a:gd name="T60" fmla="*/ 87 w 161"/>
                <a:gd name="T61" fmla="*/ 150 h 197"/>
                <a:gd name="T62" fmla="*/ 86 w 161"/>
                <a:gd name="T63" fmla="*/ 151 h 197"/>
                <a:gd name="T64" fmla="*/ 92 w 161"/>
                <a:gd name="T65" fmla="*/ 174 h 197"/>
                <a:gd name="T66" fmla="*/ 88 w 161"/>
                <a:gd name="T67" fmla="*/ 152 h 197"/>
                <a:gd name="T68" fmla="*/ 72 w 161"/>
                <a:gd name="T69" fmla="*/ 180 h 197"/>
                <a:gd name="T70" fmla="*/ 76 w 161"/>
                <a:gd name="T71" fmla="*/ 151 h 197"/>
                <a:gd name="T72" fmla="*/ 74 w 161"/>
                <a:gd name="T73" fmla="*/ 152 h 197"/>
                <a:gd name="T74" fmla="*/ 50 w 161"/>
                <a:gd name="T75" fmla="*/ 132 h 197"/>
                <a:gd name="T76" fmla="*/ 54 w 161"/>
                <a:gd name="T77" fmla="*/ 122 h 197"/>
                <a:gd name="T78" fmla="*/ 74 w 161"/>
                <a:gd name="T79" fmla="*/ 144 h 197"/>
                <a:gd name="T80" fmla="*/ 54 w 161"/>
                <a:gd name="T81" fmla="*/ 122 h 197"/>
                <a:gd name="T82" fmla="*/ 88 w 161"/>
                <a:gd name="T83" fmla="*/ 144 h 197"/>
                <a:gd name="T84" fmla="*/ 44 w 161"/>
                <a:gd name="T85" fmla="*/ 127 h 197"/>
                <a:gd name="T86" fmla="*/ 6 w 161"/>
                <a:gd name="T87" fmla="*/ 191 h 197"/>
                <a:gd name="T88" fmla="*/ 71 w 161"/>
                <a:gd name="T89" fmla="*/ 187 h 197"/>
                <a:gd name="T90" fmla="*/ 66 w 161"/>
                <a:gd name="T91" fmla="*/ 176 h 197"/>
                <a:gd name="T92" fmla="*/ 155 w 161"/>
                <a:gd name="T93" fmla="*/ 191 h 197"/>
                <a:gd name="T94" fmla="*/ 147 w 161"/>
                <a:gd name="T95" fmla="*/ 140 h 197"/>
                <a:gd name="T96" fmla="*/ 96 w 161"/>
                <a:gd name="T97" fmla="*/ 176 h 197"/>
                <a:gd name="T98" fmla="*/ 90 w 161"/>
                <a:gd name="T99" fmla="*/ 186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61" h="197">
                  <a:moveTo>
                    <a:pt x="108" y="100"/>
                  </a:moveTo>
                  <a:cubicBezTo>
                    <a:pt x="108" y="101"/>
                    <a:pt x="108" y="102"/>
                    <a:pt x="108" y="104"/>
                  </a:cubicBezTo>
                  <a:cubicBezTo>
                    <a:pt x="108" y="109"/>
                    <a:pt x="109" y="116"/>
                    <a:pt x="110" y="119"/>
                  </a:cubicBezTo>
                  <a:cubicBezTo>
                    <a:pt x="116" y="123"/>
                    <a:pt x="116" y="123"/>
                    <a:pt x="116" y="123"/>
                  </a:cubicBezTo>
                  <a:cubicBezTo>
                    <a:pt x="130" y="126"/>
                    <a:pt x="141" y="130"/>
                    <a:pt x="149" y="136"/>
                  </a:cubicBezTo>
                  <a:cubicBezTo>
                    <a:pt x="157" y="142"/>
                    <a:pt x="161" y="149"/>
                    <a:pt x="161" y="158"/>
                  </a:cubicBezTo>
                  <a:cubicBezTo>
                    <a:pt x="161" y="158"/>
                    <a:pt x="161" y="158"/>
                    <a:pt x="161" y="158"/>
                  </a:cubicBezTo>
                  <a:cubicBezTo>
                    <a:pt x="161" y="185"/>
                    <a:pt x="161" y="185"/>
                    <a:pt x="161" y="185"/>
                  </a:cubicBezTo>
                  <a:cubicBezTo>
                    <a:pt x="161" y="188"/>
                    <a:pt x="160" y="191"/>
                    <a:pt x="158" y="194"/>
                  </a:cubicBezTo>
                  <a:cubicBezTo>
                    <a:pt x="158" y="194"/>
                    <a:pt x="158" y="194"/>
                    <a:pt x="158" y="194"/>
                  </a:cubicBezTo>
                  <a:cubicBezTo>
                    <a:pt x="156" y="196"/>
                    <a:pt x="153" y="197"/>
                    <a:pt x="149" y="197"/>
                  </a:cubicBezTo>
                  <a:cubicBezTo>
                    <a:pt x="83" y="197"/>
                    <a:pt x="83" y="197"/>
                    <a:pt x="83" y="197"/>
                  </a:cubicBezTo>
                  <a:cubicBezTo>
                    <a:pt x="83" y="197"/>
                    <a:pt x="83" y="197"/>
                    <a:pt x="83" y="197"/>
                  </a:cubicBezTo>
                  <a:cubicBezTo>
                    <a:pt x="78" y="197"/>
                    <a:pt x="78" y="197"/>
                    <a:pt x="78" y="197"/>
                  </a:cubicBezTo>
                  <a:cubicBezTo>
                    <a:pt x="12" y="197"/>
                    <a:pt x="12" y="197"/>
                    <a:pt x="12" y="197"/>
                  </a:cubicBezTo>
                  <a:cubicBezTo>
                    <a:pt x="9" y="197"/>
                    <a:pt x="6" y="196"/>
                    <a:pt x="3" y="194"/>
                  </a:cubicBezTo>
                  <a:cubicBezTo>
                    <a:pt x="3" y="194"/>
                    <a:pt x="3" y="194"/>
                    <a:pt x="3" y="194"/>
                  </a:cubicBezTo>
                  <a:cubicBezTo>
                    <a:pt x="3" y="194"/>
                    <a:pt x="3" y="194"/>
                    <a:pt x="3" y="194"/>
                  </a:cubicBezTo>
                  <a:cubicBezTo>
                    <a:pt x="3" y="194"/>
                    <a:pt x="3" y="194"/>
                    <a:pt x="3" y="194"/>
                  </a:cubicBezTo>
                  <a:cubicBezTo>
                    <a:pt x="1" y="191"/>
                    <a:pt x="0" y="188"/>
                    <a:pt x="0" y="185"/>
                  </a:cubicBezTo>
                  <a:cubicBezTo>
                    <a:pt x="0" y="158"/>
                    <a:pt x="0" y="158"/>
                    <a:pt x="0" y="158"/>
                  </a:cubicBezTo>
                  <a:cubicBezTo>
                    <a:pt x="0" y="149"/>
                    <a:pt x="4" y="142"/>
                    <a:pt x="12" y="136"/>
                  </a:cubicBezTo>
                  <a:cubicBezTo>
                    <a:pt x="20" y="130"/>
                    <a:pt x="32" y="126"/>
                    <a:pt x="45" y="123"/>
                  </a:cubicBezTo>
                  <a:cubicBezTo>
                    <a:pt x="52" y="119"/>
                    <a:pt x="52" y="119"/>
                    <a:pt x="52" y="119"/>
                  </a:cubicBezTo>
                  <a:cubicBezTo>
                    <a:pt x="53" y="116"/>
                    <a:pt x="53" y="109"/>
                    <a:pt x="53" y="104"/>
                  </a:cubicBezTo>
                  <a:cubicBezTo>
                    <a:pt x="53" y="102"/>
                    <a:pt x="53" y="101"/>
                    <a:pt x="53" y="99"/>
                  </a:cubicBezTo>
                  <a:cubicBezTo>
                    <a:pt x="52" y="98"/>
                    <a:pt x="51" y="97"/>
                    <a:pt x="50" y="96"/>
                  </a:cubicBezTo>
                  <a:cubicBezTo>
                    <a:pt x="46" y="91"/>
                    <a:pt x="43" y="85"/>
                    <a:pt x="40" y="78"/>
                  </a:cubicBezTo>
                  <a:cubicBezTo>
                    <a:pt x="38" y="72"/>
                    <a:pt x="37" y="66"/>
                    <a:pt x="37" y="59"/>
                  </a:cubicBezTo>
                  <a:cubicBezTo>
                    <a:pt x="37" y="59"/>
                    <a:pt x="37" y="59"/>
                    <a:pt x="37" y="59"/>
                  </a:cubicBezTo>
                  <a:cubicBezTo>
                    <a:pt x="37" y="59"/>
                    <a:pt x="37" y="59"/>
                    <a:pt x="37" y="59"/>
                  </a:cubicBezTo>
                  <a:cubicBezTo>
                    <a:pt x="37" y="58"/>
                    <a:pt x="37" y="57"/>
                    <a:pt x="37" y="56"/>
                  </a:cubicBezTo>
                  <a:cubicBezTo>
                    <a:pt x="37" y="53"/>
                    <a:pt x="37" y="50"/>
                    <a:pt x="37" y="48"/>
                  </a:cubicBezTo>
                  <a:cubicBezTo>
                    <a:pt x="36" y="20"/>
                    <a:pt x="36" y="0"/>
                    <a:pt x="81" y="0"/>
                  </a:cubicBezTo>
                  <a:cubicBezTo>
                    <a:pt x="125" y="0"/>
                    <a:pt x="125" y="20"/>
                    <a:pt x="124" y="48"/>
                  </a:cubicBezTo>
                  <a:cubicBezTo>
                    <a:pt x="124" y="50"/>
                    <a:pt x="124" y="53"/>
                    <a:pt x="124" y="56"/>
                  </a:cubicBezTo>
                  <a:cubicBezTo>
                    <a:pt x="124" y="56"/>
                    <a:pt x="124" y="57"/>
                    <a:pt x="124" y="58"/>
                  </a:cubicBezTo>
                  <a:cubicBezTo>
                    <a:pt x="124" y="59"/>
                    <a:pt x="124" y="59"/>
                    <a:pt x="124" y="59"/>
                  </a:cubicBezTo>
                  <a:cubicBezTo>
                    <a:pt x="124" y="59"/>
                    <a:pt x="124" y="59"/>
                    <a:pt x="124" y="59"/>
                  </a:cubicBezTo>
                  <a:cubicBezTo>
                    <a:pt x="124" y="59"/>
                    <a:pt x="124" y="59"/>
                    <a:pt x="124" y="59"/>
                  </a:cubicBezTo>
                  <a:cubicBezTo>
                    <a:pt x="124" y="59"/>
                    <a:pt x="124" y="59"/>
                    <a:pt x="124" y="59"/>
                  </a:cubicBezTo>
                  <a:cubicBezTo>
                    <a:pt x="124" y="61"/>
                    <a:pt x="124" y="62"/>
                    <a:pt x="124" y="63"/>
                  </a:cubicBezTo>
                  <a:cubicBezTo>
                    <a:pt x="124" y="64"/>
                    <a:pt x="124" y="64"/>
                    <a:pt x="124" y="64"/>
                  </a:cubicBezTo>
                  <a:cubicBezTo>
                    <a:pt x="124" y="64"/>
                    <a:pt x="124" y="64"/>
                    <a:pt x="124" y="64"/>
                  </a:cubicBezTo>
                  <a:cubicBezTo>
                    <a:pt x="124" y="68"/>
                    <a:pt x="123" y="73"/>
                    <a:pt x="121" y="78"/>
                  </a:cubicBezTo>
                  <a:cubicBezTo>
                    <a:pt x="119" y="85"/>
                    <a:pt x="115" y="91"/>
                    <a:pt x="111" y="96"/>
                  </a:cubicBezTo>
                  <a:cubicBezTo>
                    <a:pt x="110" y="97"/>
                    <a:pt x="109" y="98"/>
                    <a:pt x="108" y="100"/>
                  </a:cubicBezTo>
                  <a:close/>
                  <a:moveTo>
                    <a:pt x="57" y="97"/>
                  </a:moveTo>
                  <a:cubicBezTo>
                    <a:pt x="57" y="97"/>
                    <a:pt x="57" y="97"/>
                    <a:pt x="57" y="97"/>
                  </a:cubicBezTo>
                  <a:cubicBezTo>
                    <a:pt x="57" y="97"/>
                    <a:pt x="57" y="97"/>
                    <a:pt x="57" y="97"/>
                  </a:cubicBezTo>
                  <a:cubicBezTo>
                    <a:pt x="57" y="97"/>
                    <a:pt x="57" y="97"/>
                    <a:pt x="57" y="97"/>
                  </a:cubicBezTo>
                  <a:cubicBezTo>
                    <a:pt x="60" y="101"/>
                    <a:pt x="63" y="103"/>
                    <a:pt x="67" y="105"/>
                  </a:cubicBezTo>
                  <a:cubicBezTo>
                    <a:pt x="71" y="108"/>
                    <a:pt x="76" y="109"/>
                    <a:pt x="81" y="109"/>
                  </a:cubicBezTo>
                  <a:cubicBezTo>
                    <a:pt x="85" y="109"/>
                    <a:pt x="90" y="108"/>
                    <a:pt x="95" y="105"/>
                  </a:cubicBezTo>
                  <a:cubicBezTo>
                    <a:pt x="99" y="102"/>
                    <a:pt x="104" y="98"/>
                    <a:pt x="108" y="93"/>
                  </a:cubicBezTo>
                  <a:cubicBezTo>
                    <a:pt x="112" y="88"/>
                    <a:pt x="115" y="83"/>
                    <a:pt x="117" y="77"/>
                  </a:cubicBezTo>
                  <a:cubicBezTo>
                    <a:pt x="119" y="72"/>
                    <a:pt x="120" y="68"/>
                    <a:pt x="120" y="63"/>
                  </a:cubicBezTo>
                  <a:cubicBezTo>
                    <a:pt x="118" y="53"/>
                    <a:pt x="118" y="53"/>
                    <a:pt x="118" y="53"/>
                  </a:cubicBezTo>
                  <a:cubicBezTo>
                    <a:pt x="117" y="51"/>
                    <a:pt x="117" y="50"/>
                    <a:pt x="117" y="48"/>
                  </a:cubicBezTo>
                  <a:cubicBezTo>
                    <a:pt x="117" y="46"/>
                    <a:pt x="117" y="44"/>
                    <a:pt x="117" y="42"/>
                  </a:cubicBezTo>
                  <a:cubicBezTo>
                    <a:pt x="117" y="40"/>
                    <a:pt x="117" y="38"/>
                    <a:pt x="116" y="37"/>
                  </a:cubicBezTo>
                  <a:cubicBezTo>
                    <a:pt x="116" y="35"/>
                    <a:pt x="115" y="33"/>
                    <a:pt x="114" y="32"/>
                  </a:cubicBezTo>
                  <a:cubicBezTo>
                    <a:pt x="114" y="32"/>
                    <a:pt x="114" y="32"/>
                    <a:pt x="114" y="32"/>
                  </a:cubicBezTo>
                  <a:cubicBezTo>
                    <a:pt x="113" y="30"/>
                    <a:pt x="111" y="29"/>
                    <a:pt x="108" y="29"/>
                  </a:cubicBezTo>
                  <a:cubicBezTo>
                    <a:pt x="105" y="29"/>
                    <a:pt x="102" y="30"/>
                    <a:pt x="98" y="31"/>
                  </a:cubicBezTo>
                  <a:cubicBezTo>
                    <a:pt x="98" y="31"/>
                    <a:pt x="98" y="31"/>
                    <a:pt x="98" y="31"/>
                  </a:cubicBezTo>
                  <a:cubicBezTo>
                    <a:pt x="93" y="33"/>
                    <a:pt x="87" y="34"/>
                    <a:pt x="81" y="34"/>
                  </a:cubicBezTo>
                  <a:cubicBezTo>
                    <a:pt x="74" y="34"/>
                    <a:pt x="69" y="33"/>
                    <a:pt x="63" y="31"/>
                  </a:cubicBezTo>
                  <a:cubicBezTo>
                    <a:pt x="63" y="31"/>
                    <a:pt x="63" y="31"/>
                    <a:pt x="63" y="31"/>
                  </a:cubicBezTo>
                  <a:cubicBezTo>
                    <a:pt x="59" y="30"/>
                    <a:pt x="56" y="29"/>
                    <a:pt x="53" y="29"/>
                  </a:cubicBezTo>
                  <a:cubicBezTo>
                    <a:pt x="51" y="29"/>
                    <a:pt x="49" y="30"/>
                    <a:pt x="47" y="32"/>
                  </a:cubicBezTo>
                  <a:cubicBezTo>
                    <a:pt x="46" y="33"/>
                    <a:pt x="45" y="35"/>
                    <a:pt x="45" y="37"/>
                  </a:cubicBezTo>
                  <a:cubicBezTo>
                    <a:pt x="45" y="38"/>
                    <a:pt x="45" y="40"/>
                    <a:pt x="45" y="42"/>
                  </a:cubicBezTo>
                  <a:cubicBezTo>
                    <a:pt x="45" y="44"/>
                    <a:pt x="45" y="46"/>
                    <a:pt x="44" y="48"/>
                  </a:cubicBezTo>
                  <a:cubicBezTo>
                    <a:pt x="44" y="50"/>
                    <a:pt x="44" y="51"/>
                    <a:pt x="44" y="53"/>
                  </a:cubicBezTo>
                  <a:cubicBezTo>
                    <a:pt x="41" y="63"/>
                    <a:pt x="41" y="63"/>
                    <a:pt x="41" y="63"/>
                  </a:cubicBezTo>
                  <a:cubicBezTo>
                    <a:pt x="42" y="68"/>
                    <a:pt x="43" y="72"/>
                    <a:pt x="44" y="77"/>
                  </a:cubicBezTo>
                  <a:cubicBezTo>
                    <a:pt x="46" y="83"/>
                    <a:pt x="50" y="88"/>
                    <a:pt x="53" y="93"/>
                  </a:cubicBezTo>
                  <a:cubicBezTo>
                    <a:pt x="55" y="95"/>
                    <a:pt x="56" y="96"/>
                    <a:pt x="57" y="97"/>
                  </a:cubicBezTo>
                  <a:close/>
                  <a:moveTo>
                    <a:pt x="57" y="103"/>
                  </a:moveTo>
                  <a:cubicBezTo>
                    <a:pt x="57" y="104"/>
                    <a:pt x="57" y="104"/>
                    <a:pt x="57" y="104"/>
                  </a:cubicBezTo>
                  <a:cubicBezTo>
                    <a:pt x="57" y="109"/>
                    <a:pt x="57" y="115"/>
                    <a:pt x="56" y="119"/>
                  </a:cubicBezTo>
                  <a:cubicBezTo>
                    <a:pt x="81" y="133"/>
                    <a:pt x="81" y="133"/>
                    <a:pt x="81" y="133"/>
                  </a:cubicBezTo>
                  <a:cubicBezTo>
                    <a:pt x="106" y="119"/>
                    <a:pt x="106" y="119"/>
                    <a:pt x="106" y="119"/>
                  </a:cubicBezTo>
                  <a:cubicBezTo>
                    <a:pt x="105" y="116"/>
                    <a:pt x="104" y="109"/>
                    <a:pt x="104" y="104"/>
                  </a:cubicBezTo>
                  <a:cubicBezTo>
                    <a:pt x="104" y="103"/>
                    <a:pt x="104" y="103"/>
                    <a:pt x="104" y="103"/>
                  </a:cubicBezTo>
                  <a:cubicBezTo>
                    <a:pt x="102" y="105"/>
                    <a:pt x="99" y="107"/>
                    <a:pt x="97" y="109"/>
                  </a:cubicBezTo>
                  <a:cubicBezTo>
                    <a:pt x="92" y="112"/>
                    <a:pt x="86" y="113"/>
                    <a:pt x="81" y="113"/>
                  </a:cubicBezTo>
                  <a:cubicBezTo>
                    <a:pt x="75" y="113"/>
                    <a:pt x="70" y="112"/>
                    <a:pt x="65" y="109"/>
                  </a:cubicBezTo>
                  <a:cubicBezTo>
                    <a:pt x="62" y="107"/>
                    <a:pt x="60" y="105"/>
                    <a:pt x="57" y="103"/>
                  </a:cubicBezTo>
                  <a:close/>
                  <a:moveTo>
                    <a:pt x="121" y="42"/>
                  </a:moveTo>
                  <a:cubicBezTo>
                    <a:pt x="121" y="20"/>
                    <a:pt x="118" y="4"/>
                    <a:pt x="81" y="4"/>
                  </a:cubicBezTo>
                  <a:cubicBezTo>
                    <a:pt x="43" y="4"/>
                    <a:pt x="41" y="20"/>
                    <a:pt x="41" y="42"/>
                  </a:cubicBezTo>
                  <a:cubicBezTo>
                    <a:pt x="41" y="40"/>
                    <a:pt x="41" y="38"/>
                    <a:pt x="41" y="36"/>
                  </a:cubicBezTo>
                  <a:cubicBezTo>
                    <a:pt x="42" y="34"/>
                    <a:pt x="42" y="32"/>
                    <a:pt x="44" y="30"/>
                  </a:cubicBezTo>
                  <a:cubicBezTo>
                    <a:pt x="46" y="26"/>
                    <a:pt x="50" y="25"/>
                    <a:pt x="53" y="25"/>
                  </a:cubicBezTo>
                  <a:cubicBezTo>
                    <a:pt x="57" y="25"/>
                    <a:pt x="60" y="26"/>
                    <a:pt x="64" y="27"/>
                  </a:cubicBezTo>
                  <a:cubicBezTo>
                    <a:pt x="64" y="27"/>
                    <a:pt x="64" y="27"/>
                    <a:pt x="64" y="27"/>
                  </a:cubicBezTo>
                  <a:cubicBezTo>
                    <a:pt x="69" y="29"/>
                    <a:pt x="75" y="30"/>
                    <a:pt x="81" y="30"/>
                  </a:cubicBezTo>
                  <a:cubicBezTo>
                    <a:pt x="87" y="30"/>
                    <a:pt x="92" y="29"/>
                    <a:pt x="97" y="27"/>
                  </a:cubicBezTo>
                  <a:cubicBezTo>
                    <a:pt x="97" y="27"/>
                    <a:pt x="97" y="27"/>
                    <a:pt x="97" y="27"/>
                  </a:cubicBezTo>
                  <a:cubicBezTo>
                    <a:pt x="101" y="26"/>
                    <a:pt x="105" y="25"/>
                    <a:pt x="108" y="25"/>
                  </a:cubicBezTo>
                  <a:cubicBezTo>
                    <a:pt x="112" y="25"/>
                    <a:pt x="115" y="26"/>
                    <a:pt x="117" y="30"/>
                  </a:cubicBezTo>
                  <a:cubicBezTo>
                    <a:pt x="117" y="30"/>
                    <a:pt x="117" y="30"/>
                    <a:pt x="117" y="30"/>
                  </a:cubicBezTo>
                  <a:cubicBezTo>
                    <a:pt x="119" y="32"/>
                    <a:pt x="120" y="34"/>
                    <a:pt x="120" y="36"/>
                  </a:cubicBezTo>
                  <a:cubicBezTo>
                    <a:pt x="120" y="38"/>
                    <a:pt x="121" y="40"/>
                    <a:pt x="121" y="42"/>
                  </a:cubicBezTo>
                  <a:close/>
                  <a:moveTo>
                    <a:pt x="78" y="145"/>
                  </a:moveTo>
                  <a:cubicBezTo>
                    <a:pt x="79" y="149"/>
                    <a:pt x="79" y="149"/>
                    <a:pt x="79" y="149"/>
                  </a:cubicBezTo>
                  <a:cubicBezTo>
                    <a:pt x="79" y="149"/>
                    <a:pt x="79" y="150"/>
                    <a:pt x="80" y="150"/>
                  </a:cubicBezTo>
                  <a:cubicBezTo>
                    <a:pt x="80" y="151"/>
                    <a:pt x="80" y="151"/>
                    <a:pt x="80" y="152"/>
                  </a:cubicBezTo>
                  <a:cubicBezTo>
                    <a:pt x="80" y="152"/>
                    <a:pt x="80" y="152"/>
                    <a:pt x="80" y="152"/>
                  </a:cubicBezTo>
                  <a:cubicBezTo>
                    <a:pt x="79" y="160"/>
                    <a:pt x="78" y="167"/>
                    <a:pt x="77" y="174"/>
                  </a:cubicBezTo>
                  <a:cubicBezTo>
                    <a:pt x="76" y="178"/>
                    <a:pt x="76" y="182"/>
                    <a:pt x="75" y="186"/>
                  </a:cubicBezTo>
                  <a:cubicBezTo>
                    <a:pt x="80" y="193"/>
                    <a:pt x="80" y="193"/>
                    <a:pt x="80" y="193"/>
                  </a:cubicBezTo>
                  <a:cubicBezTo>
                    <a:pt x="82" y="193"/>
                    <a:pt x="82" y="193"/>
                    <a:pt x="82" y="193"/>
                  </a:cubicBezTo>
                  <a:cubicBezTo>
                    <a:pt x="86" y="185"/>
                    <a:pt x="86" y="185"/>
                    <a:pt x="86" y="185"/>
                  </a:cubicBezTo>
                  <a:cubicBezTo>
                    <a:pt x="86" y="181"/>
                    <a:pt x="85" y="177"/>
                    <a:pt x="85" y="174"/>
                  </a:cubicBezTo>
                  <a:cubicBezTo>
                    <a:pt x="84" y="167"/>
                    <a:pt x="83" y="160"/>
                    <a:pt x="82" y="152"/>
                  </a:cubicBezTo>
                  <a:cubicBezTo>
                    <a:pt x="82" y="151"/>
                    <a:pt x="82" y="151"/>
                    <a:pt x="82" y="150"/>
                  </a:cubicBezTo>
                  <a:cubicBezTo>
                    <a:pt x="82" y="150"/>
                    <a:pt x="82" y="149"/>
                    <a:pt x="83" y="149"/>
                  </a:cubicBezTo>
                  <a:cubicBezTo>
                    <a:pt x="84" y="145"/>
                    <a:pt x="84" y="145"/>
                    <a:pt x="84" y="145"/>
                  </a:cubicBezTo>
                  <a:cubicBezTo>
                    <a:pt x="81" y="140"/>
                    <a:pt x="81" y="140"/>
                    <a:pt x="81" y="140"/>
                  </a:cubicBezTo>
                  <a:cubicBezTo>
                    <a:pt x="78" y="145"/>
                    <a:pt x="78" y="145"/>
                    <a:pt x="78" y="145"/>
                  </a:cubicBezTo>
                  <a:close/>
                  <a:moveTo>
                    <a:pt x="87" y="150"/>
                  </a:moveTo>
                  <a:cubicBezTo>
                    <a:pt x="86" y="150"/>
                    <a:pt x="86" y="150"/>
                    <a:pt x="86" y="150"/>
                  </a:cubicBezTo>
                  <a:cubicBezTo>
                    <a:pt x="86" y="150"/>
                    <a:pt x="86" y="150"/>
                    <a:pt x="86" y="150"/>
                  </a:cubicBezTo>
                  <a:cubicBezTo>
                    <a:pt x="86" y="150"/>
                    <a:pt x="86" y="150"/>
                    <a:pt x="86" y="150"/>
                  </a:cubicBezTo>
                  <a:cubicBezTo>
                    <a:pt x="86" y="151"/>
                    <a:pt x="86" y="151"/>
                    <a:pt x="86" y="151"/>
                  </a:cubicBezTo>
                  <a:cubicBezTo>
                    <a:pt x="86" y="151"/>
                    <a:pt x="86" y="151"/>
                    <a:pt x="86" y="151"/>
                  </a:cubicBezTo>
                  <a:cubicBezTo>
                    <a:pt x="87" y="159"/>
                    <a:pt x="88" y="166"/>
                    <a:pt x="89" y="173"/>
                  </a:cubicBezTo>
                  <a:cubicBezTo>
                    <a:pt x="90" y="179"/>
                    <a:pt x="90" y="179"/>
                    <a:pt x="90" y="179"/>
                  </a:cubicBezTo>
                  <a:cubicBezTo>
                    <a:pt x="91" y="178"/>
                    <a:pt x="91" y="176"/>
                    <a:pt x="92" y="174"/>
                  </a:cubicBezTo>
                  <a:cubicBezTo>
                    <a:pt x="92" y="174"/>
                    <a:pt x="92" y="174"/>
                    <a:pt x="92" y="174"/>
                  </a:cubicBezTo>
                  <a:cubicBezTo>
                    <a:pt x="100" y="160"/>
                    <a:pt x="106" y="151"/>
                    <a:pt x="111" y="132"/>
                  </a:cubicBezTo>
                  <a:cubicBezTo>
                    <a:pt x="91" y="152"/>
                    <a:pt x="91" y="152"/>
                    <a:pt x="91" y="152"/>
                  </a:cubicBezTo>
                  <a:cubicBezTo>
                    <a:pt x="90" y="153"/>
                    <a:pt x="89" y="153"/>
                    <a:pt x="88" y="152"/>
                  </a:cubicBezTo>
                  <a:cubicBezTo>
                    <a:pt x="88" y="152"/>
                    <a:pt x="88" y="152"/>
                    <a:pt x="87" y="152"/>
                  </a:cubicBezTo>
                  <a:cubicBezTo>
                    <a:pt x="87" y="152"/>
                    <a:pt x="87" y="152"/>
                    <a:pt x="87" y="152"/>
                  </a:cubicBezTo>
                  <a:cubicBezTo>
                    <a:pt x="87" y="150"/>
                    <a:pt x="87" y="150"/>
                    <a:pt x="87" y="150"/>
                  </a:cubicBezTo>
                  <a:close/>
                  <a:moveTo>
                    <a:pt x="72" y="180"/>
                  </a:moveTo>
                  <a:cubicBezTo>
                    <a:pt x="73" y="173"/>
                    <a:pt x="73" y="173"/>
                    <a:pt x="73" y="173"/>
                  </a:cubicBezTo>
                  <a:cubicBezTo>
                    <a:pt x="74" y="166"/>
                    <a:pt x="75" y="160"/>
                    <a:pt x="76" y="152"/>
                  </a:cubicBezTo>
                  <a:cubicBezTo>
                    <a:pt x="76" y="151"/>
                    <a:pt x="76" y="151"/>
                    <a:pt x="76" y="151"/>
                  </a:cubicBezTo>
                  <a:cubicBezTo>
                    <a:pt x="76" y="151"/>
                    <a:pt x="76" y="151"/>
                    <a:pt x="76" y="151"/>
                  </a:cubicBezTo>
                  <a:cubicBezTo>
                    <a:pt x="76" y="151"/>
                    <a:pt x="76" y="151"/>
                    <a:pt x="76" y="151"/>
                  </a:cubicBezTo>
                  <a:cubicBezTo>
                    <a:pt x="75" y="150"/>
                    <a:pt x="75" y="150"/>
                    <a:pt x="75" y="150"/>
                  </a:cubicBezTo>
                  <a:cubicBezTo>
                    <a:pt x="75" y="150"/>
                    <a:pt x="75" y="150"/>
                    <a:pt x="75" y="150"/>
                  </a:cubicBezTo>
                  <a:cubicBezTo>
                    <a:pt x="74" y="152"/>
                    <a:pt x="74" y="152"/>
                    <a:pt x="74" y="152"/>
                  </a:cubicBezTo>
                  <a:cubicBezTo>
                    <a:pt x="74" y="152"/>
                    <a:pt x="74" y="152"/>
                    <a:pt x="74" y="152"/>
                  </a:cubicBezTo>
                  <a:cubicBezTo>
                    <a:pt x="74" y="152"/>
                    <a:pt x="74" y="152"/>
                    <a:pt x="74" y="152"/>
                  </a:cubicBezTo>
                  <a:cubicBezTo>
                    <a:pt x="73" y="153"/>
                    <a:pt x="72" y="153"/>
                    <a:pt x="71" y="152"/>
                  </a:cubicBezTo>
                  <a:cubicBezTo>
                    <a:pt x="50" y="132"/>
                    <a:pt x="50" y="132"/>
                    <a:pt x="50" y="132"/>
                  </a:cubicBezTo>
                  <a:cubicBezTo>
                    <a:pt x="55" y="150"/>
                    <a:pt x="61" y="160"/>
                    <a:pt x="69" y="174"/>
                  </a:cubicBezTo>
                  <a:cubicBezTo>
                    <a:pt x="69" y="174"/>
                    <a:pt x="69" y="174"/>
                    <a:pt x="69" y="174"/>
                  </a:cubicBezTo>
                  <a:cubicBezTo>
                    <a:pt x="70" y="176"/>
                    <a:pt x="71" y="178"/>
                    <a:pt x="72" y="180"/>
                  </a:cubicBezTo>
                  <a:close/>
                  <a:moveTo>
                    <a:pt x="54" y="122"/>
                  </a:moveTo>
                  <a:cubicBezTo>
                    <a:pt x="49" y="125"/>
                    <a:pt x="49" y="125"/>
                    <a:pt x="49" y="125"/>
                  </a:cubicBezTo>
                  <a:cubicBezTo>
                    <a:pt x="72" y="147"/>
                    <a:pt x="72" y="147"/>
                    <a:pt x="72" y="147"/>
                  </a:cubicBezTo>
                  <a:cubicBezTo>
                    <a:pt x="74" y="144"/>
                    <a:pt x="74" y="144"/>
                    <a:pt x="74" y="144"/>
                  </a:cubicBezTo>
                  <a:cubicBezTo>
                    <a:pt x="74" y="144"/>
                    <a:pt x="74" y="144"/>
                    <a:pt x="74" y="144"/>
                  </a:cubicBezTo>
                  <a:cubicBezTo>
                    <a:pt x="74" y="144"/>
                    <a:pt x="74" y="144"/>
                    <a:pt x="74" y="144"/>
                  </a:cubicBezTo>
                  <a:cubicBezTo>
                    <a:pt x="74" y="144"/>
                    <a:pt x="74" y="144"/>
                    <a:pt x="74" y="144"/>
                  </a:cubicBezTo>
                  <a:cubicBezTo>
                    <a:pt x="78" y="136"/>
                    <a:pt x="78" y="136"/>
                    <a:pt x="78" y="136"/>
                  </a:cubicBezTo>
                  <a:cubicBezTo>
                    <a:pt x="54" y="122"/>
                    <a:pt x="54" y="122"/>
                    <a:pt x="54" y="122"/>
                  </a:cubicBezTo>
                  <a:close/>
                  <a:moveTo>
                    <a:pt x="112" y="125"/>
                  </a:moveTo>
                  <a:cubicBezTo>
                    <a:pt x="108" y="123"/>
                    <a:pt x="108" y="123"/>
                    <a:pt x="108" y="123"/>
                  </a:cubicBezTo>
                  <a:cubicBezTo>
                    <a:pt x="84" y="136"/>
                    <a:pt x="84" y="136"/>
                    <a:pt x="84" y="136"/>
                  </a:cubicBezTo>
                  <a:cubicBezTo>
                    <a:pt x="88" y="144"/>
                    <a:pt x="88" y="144"/>
                    <a:pt x="88" y="144"/>
                  </a:cubicBezTo>
                  <a:cubicBezTo>
                    <a:pt x="88" y="144"/>
                    <a:pt x="88" y="144"/>
                    <a:pt x="88" y="144"/>
                  </a:cubicBezTo>
                  <a:cubicBezTo>
                    <a:pt x="90" y="147"/>
                    <a:pt x="90" y="147"/>
                    <a:pt x="90" y="147"/>
                  </a:cubicBezTo>
                  <a:cubicBezTo>
                    <a:pt x="112" y="125"/>
                    <a:pt x="112" y="125"/>
                    <a:pt x="112" y="125"/>
                  </a:cubicBezTo>
                  <a:close/>
                  <a:moveTo>
                    <a:pt x="44" y="127"/>
                  </a:moveTo>
                  <a:cubicBezTo>
                    <a:pt x="32" y="130"/>
                    <a:pt x="22" y="134"/>
                    <a:pt x="14" y="140"/>
                  </a:cubicBezTo>
                  <a:cubicBezTo>
                    <a:pt x="8" y="145"/>
                    <a:pt x="4" y="151"/>
                    <a:pt x="4" y="158"/>
                  </a:cubicBezTo>
                  <a:cubicBezTo>
                    <a:pt x="4" y="185"/>
                    <a:pt x="4" y="185"/>
                    <a:pt x="4" y="185"/>
                  </a:cubicBezTo>
                  <a:cubicBezTo>
                    <a:pt x="4" y="187"/>
                    <a:pt x="5" y="189"/>
                    <a:pt x="6" y="191"/>
                  </a:cubicBezTo>
                  <a:cubicBezTo>
                    <a:pt x="6" y="191"/>
                    <a:pt x="6" y="191"/>
                    <a:pt x="6" y="191"/>
                  </a:cubicBezTo>
                  <a:cubicBezTo>
                    <a:pt x="8" y="192"/>
                    <a:pt x="10" y="193"/>
                    <a:pt x="12" y="193"/>
                  </a:cubicBezTo>
                  <a:cubicBezTo>
                    <a:pt x="75" y="193"/>
                    <a:pt x="75" y="193"/>
                    <a:pt x="75" y="193"/>
                  </a:cubicBezTo>
                  <a:cubicBezTo>
                    <a:pt x="71" y="187"/>
                    <a:pt x="71" y="187"/>
                    <a:pt x="71" y="187"/>
                  </a:cubicBezTo>
                  <a:cubicBezTo>
                    <a:pt x="71" y="187"/>
                    <a:pt x="71" y="187"/>
                    <a:pt x="71" y="187"/>
                  </a:cubicBezTo>
                  <a:cubicBezTo>
                    <a:pt x="71" y="187"/>
                    <a:pt x="71" y="187"/>
                    <a:pt x="71" y="187"/>
                  </a:cubicBezTo>
                  <a:cubicBezTo>
                    <a:pt x="69" y="183"/>
                    <a:pt x="67" y="180"/>
                    <a:pt x="66" y="176"/>
                  </a:cubicBezTo>
                  <a:cubicBezTo>
                    <a:pt x="66" y="176"/>
                    <a:pt x="66" y="176"/>
                    <a:pt x="66" y="176"/>
                  </a:cubicBezTo>
                  <a:cubicBezTo>
                    <a:pt x="57" y="161"/>
                    <a:pt x="51" y="150"/>
                    <a:pt x="44" y="127"/>
                  </a:cubicBezTo>
                  <a:close/>
                  <a:moveTo>
                    <a:pt x="86" y="193"/>
                  </a:moveTo>
                  <a:cubicBezTo>
                    <a:pt x="149" y="193"/>
                    <a:pt x="149" y="193"/>
                    <a:pt x="149" y="193"/>
                  </a:cubicBezTo>
                  <a:cubicBezTo>
                    <a:pt x="152" y="193"/>
                    <a:pt x="154" y="192"/>
                    <a:pt x="155" y="191"/>
                  </a:cubicBezTo>
                  <a:cubicBezTo>
                    <a:pt x="157" y="189"/>
                    <a:pt x="157" y="187"/>
                    <a:pt x="157" y="185"/>
                  </a:cubicBezTo>
                  <a:cubicBezTo>
                    <a:pt x="157" y="158"/>
                    <a:pt x="157" y="158"/>
                    <a:pt x="157" y="158"/>
                  </a:cubicBezTo>
                  <a:cubicBezTo>
                    <a:pt x="157" y="158"/>
                    <a:pt x="157" y="158"/>
                    <a:pt x="157" y="158"/>
                  </a:cubicBezTo>
                  <a:cubicBezTo>
                    <a:pt x="157" y="151"/>
                    <a:pt x="153" y="145"/>
                    <a:pt x="147" y="140"/>
                  </a:cubicBezTo>
                  <a:cubicBezTo>
                    <a:pt x="140" y="134"/>
                    <a:pt x="129" y="130"/>
                    <a:pt x="117" y="127"/>
                  </a:cubicBezTo>
                  <a:cubicBezTo>
                    <a:pt x="111" y="150"/>
                    <a:pt x="105" y="161"/>
                    <a:pt x="96" y="176"/>
                  </a:cubicBezTo>
                  <a:cubicBezTo>
                    <a:pt x="96" y="176"/>
                    <a:pt x="96" y="176"/>
                    <a:pt x="96" y="176"/>
                  </a:cubicBezTo>
                  <a:cubicBezTo>
                    <a:pt x="96" y="176"/>
                    <a:pt x="96" y="176"/>
                    <a:pt x="96" y="176"/>
                  </a:cubicBezTo>
                  <a:cubicBezTo>
                    <a:pt x="94" y="179"/>
                    <a:pt x="92" y="182"/>
                    <a:pt x="90" y="186"/>
                  </a:cubicBezTo>
                  <a:cubicBezTo>
                    <a:pt x="90" y="186"/>
                    <a:pt x="90" y="186"/>
                    <a:pt x="90" y="186"/>
                  </a:cubicBezTo>
                  <a:cubicBezTo>
                    <a:pt x="90" y="186"/>
                    <a:pt x="90" y="186"/>
                    <a:pt x="90" y="186"/>
                  </a:cubicBezTo>
                  <a:cubicBezTo>
                    <a:pt x="90" y="186"/>
                    <a:pt x="90" y="186"/>
                    <a:pt x="90" y="186"/>
                  </a:cubicBezTo>
                  <a:cubicBezTo>
                    <a:pt x="90" y="186"/>
                    <a:pt x="90" y="186"/>
                    <a:pt x="90" y="186"/>
                  </a:cubicBezTo>
                  <a:cubicBezTo>
                    <a:pt x="90" y="186"/>
                    <a:pt x="90" y="186"/>
                    <a:pt x="90" y="186"/>
                  </a:cubicBezTo>
                  <a:lnTo>
                    <a:pt x="86" y="193"/>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pl-PL" sz="1200"/>
            </a:p>
          </p:txBody>
        </p:sp>
      </p:grpSp>
      <p:grpSp>
        <p:nvGrpSpPr>
          <p:cNvPr id="25" name="Grupa 24">
            <a:extLst>
              <a:ext uri="{FF2B5EF4-FFF2-40B4-BE49-F238E27FC236}">
                <a16:creationId xmlns:a16="http://schemas.microsoft.com/office/drawing/2014/main" id="{DAB83784-07C2-4C85-A8EE-69F838FBA8E8}"/>
              </a:ext>
            </a:extLst>
          </p:cNvPr>
          <p:cNvGrpSpPr/>
          <p:nvPr/>
        </p:nvGrpSpPr>
        <p:grpSpPr>
          <a:xfrm>
            <a:off x="4841053" y="2535704"/>
            <a:ext cx="1684991" cy="914949"/>
            <a:chOff x="7147464" y="2237939"/>
            <a:chExt cx="2246654" cy="1219932"/>
          </a:xfrm>
        </p:grpSpPr>
        <p:sp>
          <p:nvSpPr>
            <p:cNvPr id="26" name="Strzałka: pagon 23">
              <a:extLst>
                <a:ext uri="{FF2B5EF4-FFF2-40B4-BE49-F238E27FC236}">
                  <a16:creationId xmlns:a16="http://schemas.microsoft.com/office/drawing/2014/main" id="{8AF0B286-8D97-4C2D-B137-2B74DDBAC51E}"/>
                </a:ext>
              </a:extLst>
            </p:cNvPr>
            <p:cNvSpPr/>
            <p:nvPr/>
          </p:nvSpPr>
          <p:spPr>
            <a:xfrm>
              <a:off x="7147464" y="2237939"/>
              <a:ext cx="2246654" cy="1219932"/>
            </a:xfrm>
            <a:prstGeom prst="chevron">
              <a:avLst>
                <a:gd name="adj" fmla="val 32642"/>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pl-PL" sz="1200" dirty="0">
                <a:solidFill>
                  <a:schemeClr val="tx1"/>
                </a:solidFill>
              </a:endParaRPr>
            </a:p>
          </p:txBody>
        </p:sp>
        <p:sp>
          <p:nvSpPr>
            <p:cNvPr id="27" name="Freeform 17">
              <a:extLst>
                <a:ext uri="{FF2B5EF4-FFF2-40B4-BE49-F238E27FC236}">
                  <a16:creationId xmlns:a16="http://schemas.microsoft.com/office/drawing/2014/main" id="{B4276C90-121D-4947-9F57-A71C2EEE5928}"/>
                </a:ext>
              </a:extLst>
            </p:cNvPr>
            <p:cNvSpPr>
              <a:spLocks noEditPoints="1"/>
            </p:cNvSpPr>
            <p:nvPr/>
          </p:nvSpPr>
          <p:spPr bwMode="auto">
            <a:xfrm>
              <a:off x="7873362" y="2448570"/>
              <a:ext cx="794859" cy="798671"/>
            </a:xfrm>
            <a:custGeom>
              <a:avLst/>
              <a:gdLst>
                <a:gd name="T0" fmla="*/ 160 w 305"/>
                <a:gd name="T1" fmla="*/ 47 h 305"/>
                <a:gd name="T2" fmla="*/ 94 w 305"/>
                <a:gd name="T3" fmla="*/ 47 h 305"/>
                <a:gd name="T4" fmla="*/ 47 w 305"/>
                <a:gd name="T5" fmla="*/ 94 h 305"/>
                <a:gd name="T6" fmla="*/ 47 w 305"/>
                <a:gd name="T7" fmla="*/ 160 h 305"/>
                <a:gd name="T8" fmla="*/ 66 w 305"/>
                <a:gd name="T9" fmla="*/ 189 h 305"/>
                <a:gd name="T10" fmla="*/ 94 w 305"/>
                <a:gd name="T11" fmla="*/ 208 h 305"/>
                <a:gd name="T12" fmla="*/ 160 w 305"/>
                <a:gd name="T13" fmla="*/ 208 h 305"/>
                <a:gd name="T14" fmla="*/ 208 w 305"/>
                <a:gd name="T15" fmla="*/ 160 h 305"/>
                <a:gd name="T16" fmla="*/ 208 w 305"/>
                <a:gd name="T17" fmla="*/ 94 h 305"/>
                <a:gd name="T18" fmla="*/ 234 w 305"/>
                <a:gd name="T19" fmla="*/ 195 h 305"/>
                <a:gd name="T20" fmla="*/ 298 w 305"/>
                <a:gd name="T21" fmla="*/ 259 h 305"/>
                <a:gd name="T22" fmla="*/ 305 w 305"/>
                <a:gd name="T23" fmla="*/ 275 h 305"/>
                <a:gd name="T24" fmla="*/ 291 w 305"/>
                <a:gd name="T25" fmla="*/ 298 h 305"/>
                <a:gd name="T26" fmla="*/ 275 w 305"/>
                <a:gd name="T27" fmla="*/ 305 h 305"/>
                <a:gd name="T28" fmla="*/ 195 w 305"/>
                <a:gd name="T29" fmla="*/ 234 h 305"/>
                <a:gd name="T30" fmla="*/ 38 w 305"/>
                <a:gd name="T31" fmla="*/ 217 h 305"/>
                <a:gd name="T32" fmla="*/ 38 w 305"/>
                <a:gd name="T33" fmla="*/ 38 h 305"/>
                <a:gd name="T34" fmla="*/ 217 w 305"/>
                <a:gd name="T35" fmla="*/ 38 h 305"/>
                <a:gd name="T36" fmla="*/ 234 w 305"/>
                <a:gd name="T37" fmla="*/ 195 h 305"/>
                <a:gd name="T38" fmla="*/ 193 w 305"/>
                <a:gd name="T39" fmla="*/ 226 h 305"/>
                <a:gd name="T40" fmla="*/ 193 w 305"/>
                <a:gd name="T41" fmla="*/ 226 h 305"/>
                <a:gd name="T42" fmla="*/ 193 w 305"/>
                <a:gd name="T43" fmla="*/ 226 h 305"/>
                <a:gd name="T44" fmla="*/ 43 w 305"/>
                <a:gd name="T45" fmla="*/ 211 h 305"/>
                <a:gd name="T46" fmla="*/ 43 w 305"/>
                <a:gd name="T47" fmla="*/ 43 h 305"/>
                <a:gd name="T48" fmla="*/ 211 w 305"/>
                <a:gd name="T49" fmla="*/ 43 h 305"/>
                <a:gd name="T50" fmla="*/ 226 w 305"/>
                <a:gd name="T51" fmla="*/ 193 h 305"/>
                <a:gd name="T52" fmla="*/ 221 w 305"/>
                <a:gd name="T53" fmla="*/ 201 h 305"/>
                <a:gd name="T54" fmla="*/ 293 w 305"/>
                <a:gd name="T55" fmla="*/ 264 h 305"/>
                <a:gd name="T56" fmla="*/ 297 w 305"/>
                <a:gd name="T57" fmla="*/ 275 h 305"/>
                <a:gd name="T58" fmla="*/ 286 w 305"/>
                <a:gd name="T59" fmla="*/ 293 h 305"/>
                <a:gd name="T60" fmla="*/ 275 w 305"/>
                <a:gd name="T61" fmla="*/ 297 h 305"/>
                <a:gd name="T62" fmla="*/ 201 w 305"/>
                <a:gd name="T63" fmla="*/ 230 h 305"/>
                <a:gd name="T64" fmla="*/ 230 w 305"/>
                <a:gd name="T65" fmla="*/ 201 h 305"/>
                <a:gd name="T66" fmla="*/ 195 w 305"/>
                <a:gd name="T67" fmla="*/ 225 h 305"/>
                <a:gd name="T68" fmla="*/ 220 w 305"/>
                <a:gd name="T69" fmla="*/ 201 h 305"/>
                <a:gd name="T70" fmla="*/ 220 w 305"/>
                <a:gd name="T71" fmla="*/ 202 h 305"/>
                <a:gd name="T72" fmla="*/ 219 w 305"/>
                <a:gd name="T73" fmla="*/ 202 h 305"/>
                <a:gd name="T74" fmla="*/ 219 w 305"/>
                <a:gd name="T75" fmla="*/ 203 h 305"/>
                <a:gd name="T76" fmla="*/ 218 w 305"/>
                <a:gd name="T77" fmla="*/ 203 h 305"/>
                <a:gd name="T78" fmla="*/ 218 w 305"/>
                <a:gd name="T79" fmla="*/ 204 h 305"/>
                <a:gd name="T80" fmla="*/ 218 w 305"/>
                <a:gd name="T81" fmla="*/ 204 h 305"/>
                <a:gd name="T82" fmla="*/ 217 w 305"/>
                <a:gd name="T83" fmla="*/ 205 h 305"/>
                <a:gd name="T84" fmla="*/ 217 w 305"/>
                <a:gd name="T85" fmla="*/ 205 h 305"/>
                <a:gd name="T86" fmla="*/ 195 w 305"/>
                <a:gd name="T87" fmla="*/ 225 h 305"/>
                <a:gd name="T88" fmla="*/ 163 w 305"/>
                <a:gd name="T89" fmla="*/ 39 h 305"/>
                <a:gd name="T90" fmla="*/ 194 w 305"/>
                <a:gd name="T91" fmla="*/ 60 h 305"/>
                <a:gd name="T92" fmla="*/ 222 w 305"/>
                <a:gd name="T93" fmla="*/ 127 h 305"/>
                <a:gd name="T94" fmla="*/ 194 w 305"/>
                <a:gd name="T95" fmla="*/ 194 h 305"/>
                <a:gd name="T96" fmla="*/ 127 w 305"/>
                <a:gd name="T97" fmla="*/ 222 h 305"/>
                <a:gd name="T98" fmla="*/ 60 w 305"/>
                <a:gd name="T99" fmla="*/ 194 h 305"/>
                <a:gd name="T100" fmla="*/ 40 w 305"/>
                <a:gd name="T101" fmla="*/ 163 h 305"/>
                <a:gd name="T102" fmla="*/ 40 w 305"/>
                <a:gd name="T103" fmla="*/ 91 h 305"/>
                <a:gd name="T104" fmla="*/ 91 w 305"/>
                <a:gd name="T105" fmla="*/ 39 h 305"/>
                <a:gd name="T106" fmla="*/ 163 w 305"/>
                <a:gd name="T107" fmla="*/ 39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05" h="305">
                  <a:moveTo>
                    <a:pt x="189" y="66"/>
                  </a:moveTo>
                  <a:cubicBezTo>
                    <a:pt x="181" y="58"/>
                    <a:pt x="171" y="51"/>
                    <a:pt x="160" y="47"/>
                  </a:cubicBezTo>
                  <a:cubicBezTo>
                    <a:pt x="150" y="42"/>
                    <a:pt x="139" y="40"/>
                    <a:pt x="127" y="40"/>
                  </a:cubicBezTo>
                  <a:cubicBezTo>
                    <a:pt x="115" y="40"/>
                    <a:pt x="104" y="42"/>
                    <a:pt x="94" y="47"/>
                  </a:cubicBezTo>
                  <a:cubicBezTo>
                    <a:pt x="83" y="51"/>
                    <a:pt x="74" y="58"/>
                    <a:pt x="66" y="66"/>
                  </a:cubicBezTo>
                  <a:cubicBezTo>
                    <a:pt x="58" y="74"/>
                    <a:pt x="51" y="83"/>
                    <a:pt x="47" y="94"/>
                  </a:cubicBezTo>
                  <a:cubicBezTo>
                    <a:pt x="42" y="104"/>
                    <a:pt x="40" y="115"/>
                    <a:pt x="40" y="127"/>
                  </a:cubicBezTo>
                  <a:cubicBezTo>
                    <a:pt x="40" y="139"/>
                    <a:pt x="42" y="150"/>
                    <a:pt x="47" y="160"/>
                  </a:cubicBezTo>
                  <a:cubicBezTo>
                    <a:pt x="51" y="171"/>
                    <a:pt x="58" y="181"/>
                    <a:pt x="66" y="189"/>
                  </a:cubicBezTo>
                  <a:cubicBezTo>
                    <a:pt x="66" y="189"/>
                    <a:pt x="66" y="189"/>
                    <a:pt x="66" y="189"/>
                  </a:cubicBezTo>
                  <a:cubicBezTo>
                    <a:pt x="66" y="189"/>
                    <a:pt x="66" y="189"/>
                    <a:pt x="66" y="189"/>
                  </a:cubicBezTo>
                  <a:cubicBezTo>
                    <a:pt x="74" y="197"/>
                    <a:pt x="83" y="203"/>
                    <a:pt x="94" y="208"/>
                  </a:cubicBezTo>
                  <a:cubicBezTo>
                    <a:pt x="104" y="212"/>
                    <a:pt x="115" y="214"/>
                    <a:pt x="127" y="214"/>
                  </a:cubicBezTo>
                  <a:cubicBezTo>
                    <a:pt x="139" y="214"/>
                    <a:pt x="150" y="212"/>
                    <a:pt x="160" y="208"/>
                  </a:cubicBezTo>
                  <a:cubicBezTo>
                    <a:pt x="171" y="203"/>
                    <a:pt x="181" y="197"/>
                    <a:pt x="189" y="189"/>
                  </a:cubicBezTo>
                  <a:cubicBezTo>
                    <a:pt x="197" y="181"/>
                    <a:pt x="203" y="171"/>
                    <a:pt x="208" y="160"/>
                  </a:cubicBezTo>
                  <a:cubicBezTo>
                    <a:pt x="212" y="150"/>
                    <a:pt x="214" y="139"/>
                    <a:pt x="214" y="127"/>
                  </a:cubicBezTo>
                  <a:cubicBezTo>
                    <a:pt x="214" y="115"/>
                    <a:pt x="212" y="104"/>
                    <a:pt x="208" y="94"/>
                  </a:cubicBezTo>
                  <a:cubicBezTo>
                    <a:pt x="203" y="83"/>
                    <a:pt x="197" y="74"/>
                    <a:pt x="189" y="66"/>
                  </a:cubicBezTo>
                  <a:close/>
                  <a:moveTo>
                    <a:pt x="234" y="195"/>
                  </a:moveTo>
                  <a:cubicBezTo>
                    <a:pt x="298" y="258"/>
                    <a:pt x="298" y="258"/>
                    <a:pt x="298" y="258"/>
                  </a:cubicBezTo>
                  <a:cubicBezTo>
                    <a:pt x="298" y="259"/>
                    <a:pt x="298" y="259"/>
                    <a:pt x="298" y="259"/>
                  </a:cubicBezTo>
                  <a:cubicBezTo>
                    <a:pt x="303" y="263"/>
                    <a:pt x="305" y="269"/>
                    <a:pt x="305" y="275"/>
                  </a:cubicBezTo>
                  <a:cubicBezTo>
                    <a:pt x="305" y="275"/>
                    <a:pt x="305" y="275"/>
                    <a:pt x="305" y="275"/>
                  </a:cubicBezTo>
                  <a:cubicBezTo>
                    <a:pt x="305" y="281"/>
                    <a:pt x="303" y="287"/>
                    <a:pt x="298" y="291"/>
                  </a:cubicBezTo>
                  <a:cubicBezTo>
                    <a:pt x="291" y="298"/>
                    <a:pt x="291" y="298"/>
                    <a:pt x="291" y="298"/>
                  </a:cubicBezTo>
                  <a:cubicBezTo>
                    <a:pt x="291" y="298"/>
                    <a:pt x="291" y="298"/>
                    <a:pt x="291" y="298"/>
                  </a:cubicBezTo>
                  <a:cubicBezTo>
                    <a:pt x="287" y="303"/>
                    <a:pt x="281" y="305"/>
                    <a:pt x="275" y="305"/>
                  </a:cubicBezTo>
                  <a:cubicBezTo>
                    <a:pt x="269" y="305"/>
                    <a:pt x="263" y="303"/>
                    <a:pt x="258" y="298"/>
                  </a:cubicBezTo>
                  <a:cubicBezTo>
                    <a:pt x="195" y="234"/>
                    <a:pt x="195" y="234"/>
                    <a:pt x="195" y="234"/>
                  </a:cubicBezTo>
                  <a:cubicBezTo>
                    <a:pt x="175" y="247"/>
                    <a:pt x="152" y="254"/>
                    <a:pt x="127" y="254"/>
                  </a:cubicBezTo>
                  <a:cubicBezTo>
                    <a:pt x="92" y="254"/>
                    <a:pt x="61" y="240"/>
                    <a:pt x="38" y="217"/>
                  </a:cubicBezTo>
                  <a:cubicBezTo>
                    <a:pt x="15" y="194"/>
                    <a:pt x="0" y="162"/>
                    <a:pt x="0" y="127"/>
                  </a:cubicBezTo>
                  <a:cubicBezTo>
                    <a:pt x="0" y="92"/>
                    <a:pt x="15" y="60"/>
                    <a:pt x="38" y="38"/>
                  </a:cubicBezTo>
                  <a:cubicBezTo>
                    <a:pt x="61" y="15"/>
                    <a:pt x="92" y="0"/>
                    <a:pt x="127" y="0"/>
                  </a:cubicBezTo>
                  <a:cubicBezTo>
                    <a:pt x="162" y="0"/>
                    <a:pt x="194" y="15"/>
                    <a:pt x="217" y="38"/>
                  </a:cubicBezTo>
                  <a:cubicBezTo>
                    <a:pt x="240" y="60"/>
                    <a:pt x="254" y="92"/>
                    <a:pt x="254" y="127"/>
                  </a:cubicBezTo>
                  <a:cubicBezTo>
                    <a:pt x="254" y="152"/>
                    <a:pt x="247" y="175"/>
                    <a:pt x="234" y="195"/>
                  </a:cubicBezTo>
                  <a:close/>
                  <a:moveTo>
                    <a:pt x="221" y="201"/>
                  </a:moveTo>
                  <a:cubicBezTo>
                    <a:pt x="193" y="226"/>
                    <a:pt x="193" y="226"/>
                    <a:pt x="193" y="226"/>
                  </a:cubicBezTo>
                  <a:cubicBezTo>
                    <a:pt x="193" y="226"/>
                    <a:pt x="193" y="226"/>
                    <a:pt x="193" y="226"/>
                  </a:cubicBezTo>
                  <a:cubicBezTo>
                    <a:pt x="193" y="226"/>
                    <a:pt x="193" y="226"/>
                    <a:pt x="193" y="226"/>
                  </a:cubicBezTo>
                  <a:cubicBezTo>
                    <a:pt x="193" y="226"/>
                    <a:pt x="193" y="226"/>
                    <a:pt x="193" y="226"/>
                  </a:cubicBezTo>
                  <a:cubicBezTo>
                    <a:pt x="193" y="226"/>
                    <a:pt x="193" y="226"/>
                    <a:pt x="193" y="226"/>
                  </a:cubicBezTo>
                  <a:cubicBezTo>
                    <a:pt x="174" y="239"/>
                    <a:pt x="151" y="246"/>
                    <a:pt x="127" y="246"/>
                  </a:cubicBezTo>
                  <a:cubicBezTo>
                    <a:pt x="94" y="246"/>
                    <a:pt x="65" y="233"/>
                    <a:pt x="43" y="211"/>
                  </a:cubicBezTo>
                  <a:cubicBezTo>
                    <a:pt x="22" y="190"/>
                    <a:pt x="8" y="160"/>
                    <a:pt x="8" y="127"/>
                  </a:cubicBezTo>
                  <a:cubicBezTo>
                    <a:pt x="8" y="94"/>
                    <a:pt x="22" y="65"/>
                    <a:pt x="43" y="43"/>
                  </a:cubicBezTo>
                  <a:cubicBezTo>
                    <a:pt x="65" y="21"/>
                    <a:pt x="94" y="8"/>
                    <a:pt x="127" y="8"/>
                  </a:cubicBezTo>
                  <a:cubicBezTo>
                    <a:pt x="160" y="8"/>
                    <a:pt x="190" y="21"/>
                    <a:pt x="211" y="43"/>
                  </a:cubicBezTo>
                  <a:cubicBezTo>
                    <a:pt x="233" y="65"/>
                    <a:pt x="246" y="94"/>
                    <a:pt x="246" y="127"/>
                  </a:cubicBezTo>
                  <a:cubicBezTo>
                    <a:pt x="246" y="151"/>
                    <a:pt x="239" y="174"/>
                    <a:pt x="226" y="193"/>
                  </a:cubicBezTo>
                  <a:cubicBezTo>
                    <a:pt x="226" y="193"/>
                    <a:pt x="226" y="193"/>
                    <a:pt x="226" y="193"/>
                  </a:cubicBezTo>
                  <a:cubicBezTo>
                    <a:pt x="224" y="196"/>
                    <a:pt x="223" y="198"/>
                    <a:pt x="221" y="201"/>
                  </a:cubicBezTo>
                  <a:close/>
                  <a:moveTo>
                    <a:pt x="293" y="264"/>
                  </a:moveTo>
                  <a:cubicBezTo>
                    <a:pt x="293" y="264"/>
                    <a:pt x="293" y="264"/>
                    <a:pt x="293" y="264"/>
                  </a:cubicBezTo>
                  <a:cubicBezTo>
                    <a:pt x="296" y="267"/>
                    <a:pt x="297" y="271"/>
                    <a:pt x="297" y="275"/>
                  </a:cubicBezTo>
                  <a:cubicBezTo>
                    <a:pt x="297" y="275"/>
                    <a:pt x="297" y="275"/>
                    <a:pt x="297" y="275"/>
                  </a:cubicBezTo>
                  <a:cubicBezTo>
                    <a:pt x="297" y="279"/>
                    <a:pt x="296" y="283"/>
                    <a:pt x="293" y="286"/>
                  </a:cubicBezTo>
                  <a:cubicBezTo>
                    <a:pt x="286" y="293"/>
                    <a:pt x="286" y="293"/>
                    <a:pt x="286" y="293"/>
                  </a:cubicBezTo>
                  <a:cubicBezTo>
                    <a:pt x="286" y="293"/>
                    <a:pt x="286" y="293"/>
                    <a:pt x="286" y="293"/>
                  </a:cubicBezTo>
                  <a:cubicBezTo>
                    <a:pt x="283" y="296"/>
                    <a:pt x="279" y="297"/>
                    <a:pt x="275" y="297"/>
                  </a:cubicBezTo>
                  <a:cubicBezTo>
                    <a:pt x="271" y="297"/>
                    <a:pt x="267" y="296"/>
                    <a:pt x="264" y="293"/>
                  </a:cubicBezTo>
                  <a:cubicBezTo>
                    <a:pt x="201" y="230"/>
                    <a:pt x="201" y="230"/>
                    <a:pt x="201" y="230"/>
                  </a:cubicBezTo>
                  <a:cubicBezTo>
                    <a:pt x="207" y="226"/>
                    <a:pt x="212" y="221"/>
                    <a:pt x="217" y="217"/>
                  </a:cubicBezTo>
                  <a:cubicBezTo>
                    <a:pt x="222" y="212"/>
                    <a:pt x="226" y="207"/>
                    <a:pt x="230" y="201"/>
                  </a:cubicBezTo>
                  <a:cubicBezTo>
                    <a:pt x="293" y="264"/>
                    <a:pt x="293" y="264"/>
                    <a:pt x="293" y="264"/>
                  </a:cubicBezTo>
                  <a:close/>
                  <a:moveTo>
                    <a:pt x="195" y="225"/>
                  </a:moveTo>
                  <a:cubicBezTo>
                    <a:pt x="221" y="201"/>
                    <a:pt x="221" y="201"/>
                    <a:pt x="221" y="201"/>
                  </a:cubicBezTo>
                  <a:cubicBezTo>
                    <a:pt x="220" y="201"/>
                    <a:pt x="220" y="201"/>
                    <a:pt x="220" y="201"/>
                  </a:cubicBezTo>
                  <a:cubicBezTo>
                    <a:pt x="220" y="201"/>
                    <a:pt x="220" y="201"/>
                    <a:pt x="220" y="201"/>
                  </a:cubicBezTo>
                  <a:cubicBezTo>
                    <a:pt x="220" y="202"/>
                    <a:pt x="220" y="202"/>
                    <a:pt x="220" y="202"/>
                  </a:cubicBezTo>
                  <a:cubicBezTo>
                    <a:pt x="219" y="202"/>
                    <a:pt x="219" y="202"/>
                    <a:pt x="219" y="202"/>
                  </a:cubicBezTo>
                  <a:cubicBezTo>
                    <a:pt x="219" y="202"/>
                    <a:pt x="219" y="202"/>
                    <a:pt x="219" y="202"/>
                  </a:cubicBezTo>
                  <a:cubicBezTo>
                    <a:pt x="219" y="203"/>
                    <a:pt x="219" y="203"/>
                    <a:pt x="219" y="203"/>
                  </a:cubicBezTo>
                  <a:cubicBezTo>
                    <a:pt x="219" y="203"/>
                    <a:pt x="219" y="203"/>
                    <a:pt x="219" y="203"/>
                  </a:cubicBezTo>
                  <a:cubicBezTo>
                    <a:pt x="219" y="203"/>
                    <a:pt x="219" y="203"/>
                    <a:pt x="219" y="203"/>
                  </a:cubicBezTo>
                  <a:cubicBezTo>
                    <a:pt x="218" y="203"/>
                    <a:pt x="218" y="203"/>
                    <a:pt x="218" y="203"/>
                  </a:cubicBezTo>
                  <a:cubicBezTo>
                    <a:pt x="218" y="204"/>
                    <a:pt x="218" y="204"/>
                    <a:pt x="218" y="204"/>
                  </a:cubicBezTo>
                  <a:cubicBezTo>
                    <a:pt x="218" y="204"/>
                    <a:pt x="218" y="204"/>
                    <a:pt x="218" y="204"/>
                  </a:cubicBezTo>
                  <a:cubicBezTo>
                    <a:pt x="218" y="204"/>
                    <a:pt x="218" y="204"/>
                    <a:pt x="218" y="204"/>
                  </a:cubicBezTo>
                  <a:cubicBezTo>
                    <a:pt x="218" y="204"/>
                    <a:pt x="218" y="204"/>
                    <a:pt x="218" y="204"/>
                  </a:cubicBezTo>
                  <a:cubicBezTo>
                    <a:pt x="218" y="204"/>
                    <a:pt x="218" y="204"/>
                    <a:pt x="218" y="204"/>
                  </a:cubicBezTo>
                  <a:cubicBezTo>
                    <a:pt x="217" y="205"/>
                    <a:pt x="217" y="205"/>
                    <a:pt x="217" y="205"/>
                  </a:cubicBezTo>
                  <a:cubicBezTo>
                    <a:pt x="217" y="205"/>
                    <a:pt x="217" y="205"/>
                    <a:pt x="217" y="205"/>
                  </a:cubicBezTo>
                  <a:cubicBezTo>
                    <a:pt x="217" y="205"/>
                    <a:pt x="217" y="205"/>
                    <a:pt x="217" y="205"/>
                  </a:cubicBezTo>
                  <a:cubicBezTo>
                    <a:pt x="215" y="207"/>
                    <a:pt x="213" y="209"/>
                    <a:pt x="211" y="211"/>
                  </a:cubicBezTo>
                  <a:cubicBezTo>
                    <a:pt x="206" y="216"/>
                    <a:pt x="201" y="221"/>
                    <a:pt x="195" y="225"/>
                  </a:cubicBezTo>
                  <a:cubicBezTo>
                    <a:pt x="195" y="225"/>
                    <a:pt x="195" y="225"/>
                    <a:pt x="195" y="225"/>
                  </a:cubicBezTo>
                  <a:close/>
                  <a:moveTo>
                    <a:pt x="163" y="39"/>
                  </a:moveTo>
                  <a:cubicBezTo>
                    <a:pt x="175" y="44"/>
                    <a:pt x="185" y="51"/>
                    <a:pt x="194" y="60"/>
                  </a:cubicBezTo>
                  <a:cubicBezTo>
                    <a:pt x="194" y="60"/>
                    <a:pt x="194" y="60"/>
                    <a:pt x="194" y="60"/>
                  </a:cubicBezTo>
                  <a:cubicBezTo>
                    <a:pt x="203" y="69"/>
                    <a:pt x="210" y="79"/>
                    <a:pt x="215" y="91"/>
                  </a:cubicBezTo>
                  <a:cubicBezTo>
                    <a:pt x="219" y="102"/>
                    <a:pt x="222" y="114"/>
                    <a:pt x="222" y="127"/>
                  </a:cubicBezTo>
                  <a:cubicBezTo>
                    <a:pt x="222" y="140"/>
                    <a:pt x="219" y="152"/>
                    <a:pt x="215" y="163"/>
                  </a:cubicBezTo>
                  <a:cubicBezTo>
                    <a:pt x="210" y="175"/>
                    <a:pt x="203" y="185"/>
                    <a:pt x="194" y="194"/>
                  </a:cubicBezTo>
                  <a:cubicBezTo>
                    <a:pt x="185" y="203"/>
                    <a:pt x="175" y="210"/>
                    <a:pt x="163" y="215"/>
                  </a:cubicBezTo>
                  <a:cubicBezTo>
                    <a:pt x="152" y="219"/>
                    <a:pt x="140" y="222"/>
                    <a:pt x="127" y="222"/>
                  </a:cubicBezTo>
                  <a:cubicBezTo>
                    <a:pt x="114" y="222"/>
                    <a:pt x="102" y="219"/>
                    <a:pt x="91" y="215"/>
                  </a:cubicBezTo>
                  <a:cubicBezTo>
                    <a:pt x="79" y="210"/>
                    <a:pt x="69" y="203"/>
                    <a:pt x="60" y="194"/>
                  </a:cubicBezTo>
                  <a:cubicBezTo>
                    <a:pt x="60" y="194"/>
                    <a:pt x="60" y="194"/>
                    <a:pt x="60" y="194"/>
                  </a:cubicBezTo>
                  <a:cubicBezTo>
                    <a:pt x="51" y="185"/>
                    <a:pt x="44" y="175"/>
                    <a:pt x="40" y="163"/>
                  </a:cubicBezTo>
                  <a:cubicBezTo>
                    <a:pt x="35" y="152"/>
                    <a:pt x="32" y="140"/>
                    <a:pt x="32" y="127"/>
                  </a:cubicBezTo>
                  <a:cubicBezTo>
                    <a:pt x="32" y="114"/>
                    <a:pt x="35" y="102"/>
                    <a:pt x="40" y="91"/>
                  </a:cubicBezTo>
                  <a:cubicBezTo>
                    <a:pt x="44" y="79"/>
                    <a:pt x="51" y="69"/>
                    <a:pt x="60" y="60"/>
                  </a:cubicBezTo>
                  <a:cubicBezTo>
                    <a:pt x="69" y="51"/>
                    <a:pt x="79" y="44"/>
                    <a:pt x="91" y="39"/>
                  </a:cubicBezTo>
                  <a:cubicBezTo>
                    <a:pt x="102" y="35"/>
                    <a:pt x="114" y="32"/>
                    <a:pt x="127" y="32"/>
                  </a:cubicBezTo>
                  <a:cubicBezTo>
                    <a:pt x="140" y="32"/>
                    <a:pt x="152" y="35"/>
                    <a:pt x="163" y="39"/>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pl-PL" sz="1200"/>
            </a:p>
          </p:txBody>
        </p:sp>
      </p:grpSp>
      <p:sp>
        <p:nvSpPr>
          <p:cNvPr id="30" name="Symbol zastępczy tekstu 24">
            <a:extLst>
              <a:ext uri="{FF2B5EF4-FFF2-40B4-BE49-F238E27FC236}">
                <a16:creationId xmlns:a16="http://schemas.microsoft.com/office/drawing/2014/main" id="{749241C1-1F1A-4B84-A842-059EF92F0A9D}"/>
              </a:ext>
            </a:extLst>
          </p:cNvPr>
          <p:cNvSpPr txBox="1">
            <a:spLocks/>
          </p:cNvSpPr>
          <p:nvPr/>
        </p:nvSpPr>
        <p:spPr>
          <a:xfrm>
            <a:off x="4700896" y="3557054"/>
            <a:ext cx="1866158" cy="1851414"/>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AutoNum type="arabicPeriod"/>
            </a:pPr>
            <a:r>
              <a:rPr lang="pl-PL" sz="1200" dirty="0"/>
              <a:t>Ocena podmiotowa  - drugi etap</a:t>
            </a:r>
          </a:p>
          <a:p>
            <a:pPr marL="342900" indent="-342900">
              <a:buAutoNum type="arabicPeriod" startAt="2"/>
            </a:pPr>
            <a:r>
              <a:rPr lang="pl-PL" sz="1200" dirty="0"/>
              <a:t>Weryfikacja dokumentów wskazanych w art. 25 wobec wykonawcy, którego oferta jest oceniona jako najkorzystniejsza</a:t>
            </a:r>
          </a:p>
        </p:txBody>
      </p:sp>
      <p:sp>
        <p:nvSpPr>
          <p:cNvPr id="31" name="Symbol zastępczy tekstu 24">
            <a:extLst>
              <a:ext uri="{FF2B5EF4-FFF2-40B4-BE49-F238E27FC236}">
                <a16:creationId xmlns:a16="http://schemas.microsoft.com/office/drawing/2014/main" id="{749241C1-1F1A-4B84-A842-059EF92F0A9D}"/>
              </a:ext>
            </a:extLst>
          </p:cNvPr>
          <p:cNvSpPr txBox="1">
            <a:spLocks/>
          </p:cNvSpPr>
          <p:nvPr/>
        </p:nvSpPr>
        <p:spPr>
          <a:xfrm>
            <a:off x="6820642" y="3619399"/>
            <a:ext cx="1866158" cy="72919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AutoNum type="arabicPeriod"/>
            </a:pPr>
            <a:r>
              <a:rPr lang="pl-PL" sz="1200" dirty="0"/>
              <a:t>Wybór najkorzystniejszej oferty</a:t>
            </a:r>
          </a:p>
        </p:txBody>
      </p:sp>
    </p:spTree>
    <p:extLst>
      <p:ext uri="{BB962C8B-B14F-4D97-AF65-F5344CB8AC3E}">
        <p14:creationId xmlns:p14="http://schemas.microsoft.com/office/powerpoint/2010/main" val="2297384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2" presetClass="entr" presetSubtype="8"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 calcmode="lin" valueType="num">
                                      <p:cBhvr additive="base">
                                        <p:cTn id="10" dur="500" fill="hold"/>
                                        <p:tgtEl>
                                          <p:spTgt spid="8"/>
                                        </p:tgtEl>
                                        <p:attrNameLst>
                                          <p:attrName>ppt_x</p:attrName>
                                        </p:attrNameLst>
                                      </p:cBhvr>
                                      <p:tavLst>
                                        <p:tav tm="0">
                                          <p:val>
                                            <p:strVal val="0-#ppt_w/2"/>
                                          </p:val>
                                        </p:tav>
                                        <p:tav tm="100000">
                                          <p:val>
                                            <p:strVal val="#ppt_x"/>
                                          </p:val>
                                        </p:tav>
                                      </p:tavLst>
                                    </p:anim>
                                    <p:anim calcmode="lin" valueType="num">
                                      <p:cBhvr additive="base">
                                        <p:cTn id="11" dur="500" fill="hold"/>
                                        <p:tgtEl>
                                          <p:spTgt spid="8"/>
                                        </p:tgtEl>
                                        <p:attrNameLst>
                                          <p:attrName>ppt_y</p:attrName>
                                        </p:attrNameLst>
                                      </p:cBhvr>
                                      <p:tavLst>
                                        <p:tav tm="0">
                                          <p:val>
                                            <p:strVal val="#ppt_y"/>
                                          </p:val>
                                        </p:tav>
                                        <p:tav tm="100000">
                                          <p:val>
                                            <p:strVal val="#ppt_y"/>
                                          </p:val>
                                        </p:tav>
                                      </p:tavLst>
                                    </p:anim>
                                  </p:childTnLst>
                                </p:cTn>
                              </p:par>
                              <p:par>
                                <p:cTn id="12" presetID="2" presetClass="entr" presetSubtype="8" fill="hold" nodeType="with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0-#ppt_w/2"/>
                                          </p:val>
                                        </p:tav>
                                        <p:tav tm="100000">
                                          <p:val>
                                            <p:strVal val="#ppt_x"/>
                                          </p:val>
                                        </p:tav>
                                      </p:tavLst>
                                    </p:anim>
                                    <p:anim calcmode="lin" valueType="num">
                                      <p:cBhvr additive="base">
                                        <p:cTn id="15" dur="500" fill="hold"/>
                                        <p:tgtEl>
                                          <p:spTgt spid="2"/>
                                        </p:tgtEl>
                                        <p:attrNameLst>
                                          <p:attrName>ppt_y</p:attrName>
                                        </p:attrNameLst>
                                      </p:cBhvr>
                                      <p:tavLst>
                                        <p:tav tm="0">
                                          <p:val>
                                            <p:strVal val="#ppt_y"/>
                                          </p:val>
                                        </p:tav>
                                        <p:tav tm="100000">
                                          <p:val>
                                            <p:strVal val="#ppt_y"/>
                                          </p:val>
                                        </p:tav>
                                      </p:tavLst>
                                    </p:anim>
                                  </p:childTnLst>
                                </p:cTn>
                              </p:par>
                              <p:par>
                                <p:cTn id="16" presetID="2" presetClass="entr" presetSubtype="8" fill="hold" nodeType="with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500" fill="hold"/>
                                        <p:tgtEl>
                                          <p:spTgt spid="7"/>
                                        </p:tgtEl>
                                        <p:attrNameLst>
                                          <p:attrName>ppt_x</p:attrName>
                                        </p:attrNameLst>
                                      </p:cBhvr>
                                      <p:tavLst>
                                        <p:tav tm="0">
                                          <p:val>
                                            <p:strVal val="0-#ppt_w/2"/>
                                          </p:val>
                                        </p:tav>
                                        <p:tav tm="100000">
                                          <p:val>
                                            <p:strVal val="#ppt_x"/>
                                          </p:val>
                                        </p:tav>
                                      </p:tavLst>
                                    </p:anim>
                                    <p:anim calcmode="lin" valueType="num">
                                      <p:cBhvr additive="base">
                                        <p:cTn id="19" dur="500" fill="hold"/>
                                        <p:tgtEl>
                                          <p:spTgt spid="7"/>
                                        </p:tgtEl>
                                        <p:attrNameLst>
                                          <p:attrName>ppt_y</p:attrName>
                                        </p:attrNameLst>
                                      </p:cBhvr>
                                      <p:tavLst>
                                        <p:tav tm="0">
                                          <p:val>
                                            <p:strVal val="#ppt_y"/>
                                          </p:val>
                                        </p:tav>
                                        <p:tav tm="100000">
                                          <p:val>
                                            <p:strVal val="#ppt_y"/>
                                          </p:val>
                                        </p:tav>
                                      </p:tavLst>
                                    </p:anim>
                                  </p:childTnLst>
                                </p:cTn>
                              </p:par>
                            </p:childTnLst>
                          </p:cTn>
                        </p:par>
                        <p:par>
                          <p:cTn id="20" fill="hold">
                            <p:stCondLst>
                              <p:cond delay="500"/>
                            </p:stCondLst>
                            <p:childTnLst>
                              <p:par>
                                <p:cTn id="21" presetID="53" presetClass="entr" presetSubtype="16" fill="hold" grpId="0" nodeType="afterEffect">
                                  <p:stCondLst>
                                    <p:cond delay="0"/>
                                  </p:stCondLst>
                                  <p:childTnLst>
                                    <p:set>
                                      <p:cBhvr>
                                        <p:cTn id="22" dur="1" fill="hold">
                                          <p:stCondLst>
                                            <p:cond delay="0"/>
                                          </p:stCondLst>
                                        </p:cTn>
                                        <p:tgtEl>
                                          <p:spTgt spid="9">
                                            <p:txEl>
                                              <p:pRg st="0" end="0"/>
                                            </p:txEl>
                                          </p:spTgt>
                                        </p:tgtEl>
                                        <p:attrNameLst>
                                          <p:attrName>style.visibility</p:attrName>
                                        </p:attrNameLst>
                                      </p:cBhvr>
                                      <p:to>
                                        <p:strVal val="visible"/>
                                      </p:to>
                                    </p:set>
                                    <p:anim calcmode="lin" valueType="num">
                                      <p:cBhvr>
                                        <p:cTn id="23"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24"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25" dur="500"/>
                                        <p:tgtEl>
                                          <p:spTgt spid="9">
                                            <p:txEl>
                                              <p:pRg st="0" end="0"/>
                                            </p:txEl>
                                          </p:spTgt>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9">
                                            <p:txEl>
                                              <p:pRg st="1" end="1"/>
                                            </p:txEl>
                                          </p:spTgt>
                                        </p:tgtEl>
                                        <p:attrNameLst>
                                          <p:attrName>style.visibility</p:attrName>
                                        </p:attrNameLst>
                                      </p:cBhvr>
                                      <p:to>
                                        <p:strVal val="visible"/>
                                      </p:to>
                                    </p:set>
                                    <p:anim calcmode="lin" valueType="num">
                                      <p:cBhvr>
                                        <p:cTn id="28" dur="500" fill="hold"/>
                                        <p:tgtEl>
                                          <p:spTgt spid="9">
                                            <p:txEl>
                                              <p:pRg st="1" end="1"/>
                                            </p:txEl>
                                          </p:spTgt>
                                        </p:tgtEl>
                                        <p:attrNameLst>
                                          <p:attrName>ppt_w</p:attrName>
                                        </p:attrNameLst>
                                      </p:cBhvr>
                                      <p:tavLst>
                                        <p:tav tm="0">
                                          <p:val>
                                            <p:fltVal val="0"/>
                                          </p:val>
                                        </p:tav>
                                        <p:tav tm="100000">
                                          <p:val>
                                            <p:strVal val="#ppt_w"/>
                                          </p:val>
                                        </p:tav>
                                      </p:tavLst>
                                    </p:anim>
                                    <p:anim calcmode="lin" valueType="num">
                                      <p:cBhvr>
                                        <p:cTn id="29" dur="500" fill="hold"/>
                                        <p:tgtEl>
                                          <p:spTgt spid="9">
                                            <p:txEl>
                                              <p:pRg st="1" end="1"/>
                                            </p:txEl>
                                          </p:spTgt>
                                        </p:tgtEl>
                                        <p:attrNameLst>
                                          <p:attrName>ppt_h</p:attrName>
                                        </p:attrNameLst>
                                      </p:cBhvr>
                                      <p:tavLst>
                                        <p:tav tm="0">
                                          <p:val>
                                            <p:fltVal val="0"/>
                                          </p:val>
                                        </p:tav>
                                        <p:tav tm="100000">
                                          <p:val>
                                            <p:strVal val="#ppt_h"/>
                                          </p:val>
                                        </p:tav>
                                      </p:tavLst>
                                    </p:anim>
                                    <p:animEffect transition="in" filter="fade">
                                      <p:cBhvr>
                                        <p:cTn id="30" dur="500"/>
                                        <p:tgtEl>
                                          <p:spTgt spid="9">
                                            <p:txEl>
                                              <p:pRg st="1" end="1"/>
                                            </p:txEl>
                                          </p:spTgt>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50">
                                            <p:txEl>
                                              <p:pRg st="0" end="0"/>
                                            </p:txEl>
                                          </p:spTgt>
                                        </p:tgtEl>
                                        <p:attrNameLst>
                                          <p:attrName>style.visibility</p:attrName>
                                        </p:attrNameLst>
                                      </p:cBhvr>
                                      <p:to>
                                        <p:strVal val="visible"/>
                                      </p:to>
                                    </p:set>
                                    <p:anim calcmode="lin" valueType="num">
                                      <p:cBhvr>
                                        <p:cTn id="33" dur="500" fill="hold"/>
                                        <p:tgtEl>
                                          <p:spTgt spid="50">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50">
                                            <p:txEl>
                                              <p:pRg st="0" end="0"/>
                                            </p:txEl>
                                          </p:spTgt>
                                        </p:tgtEl>
                                        <p:attrNameLst>
                                          <p:attrName>ppt_h</p:attrName>
                                        </p:attrNameLst>
                                      </p:cBhvr>
                                      <p:tavLst>
                                        <p:tav tm="0">
                                          <p:val>
                                            <p:fltVal val="0"/>
                                          </p:val>
                                        </p:tav>
                                        <p:tav tm="100000">
                                          <p:val>
                                            <p:strVal val="#ppt_h"/>
                                          </p:val>
                                        </p:tav>
                                      </p:tavLst>
                                    </p:anim>
                                    <p:animEffect transition="in" filter="fade">
                                      <p:cBhvr>
                                        <p:cTn id="35" dur="500"/>
                                        <p:tgtEl>
                                          <p:spTgt spid="50">
                                            <p:txEl>
                                              <p:pRg st="0" end="0"/>
                                            </p:txEl>
                                          </p:spTgt>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50">
                                            <p:txEl>
                                              <p:pRg st="1" end="1"/>
                                            </p:txEl>
                                          </p:spTgt>
                                        </p:tgtEl>
                                        <p:attrNameLst>
                                          <p:attrName>style.visibility</p:attrName>
                                        </p:attrNameLst>
                                      </p:cBhvr>
                                      <p:to>
                                        <p:strVal val="visible"/>
                                      </p:to>
                                    </p:set>
                                    <p:anim calcmode="lin" valueType="num">
                                      <p:cBhvr>
                                        <p:cTn id="38" dur="500" fill="hold"/>
                                        <p:tgtEl>
                                          <p:spTgt spid="50">
                                            <p:txEl>
                                              <p:pRg st="1" end="1"/>
                                            </p:txEl>
                                          </p:spTgt>
                                        </p:tgtEl>
                                        <p:attrNameLst>
                                          <p:attrName>ppt_w</p:attrName>
                                        </p:attrNameLst>
                                      </p:cBhvr>
                                      <p:tavLst>
                                        <p:tav tm="0">
                                          <p:val>
                                            <p:fltVal val="0"/>
                                          </p:val>
                                        </p:tav>
                                        <p:tav tm="100000">
                                          <p:val>
                                            <p:strVal val="#ppt_w"/>
                                          </p:val>
                                        </p:tav>
                                      </p:tavLst>
                                    </p:anim>
                                    <p:anim calcmode="lin" valueType="num">
                                      <p:cBhvr>
                                        <p:cTn id="39" dur="500" fill="hold"/>
                                        <p:tgtEl>
                                          <p:spTgt spid="50">
                                            <p:txEl>
                                              <p:pRg st="1" end="1"/>
                                            </p:txEl>
                                          </p:spTgt>
                                        </p:tgtEl>
                                        <p:attrNameLst>
                                          <p:attrName>ppt_h</p:attrName>
                                        </p:attrNameLst>
                                      </p:cBhvr>
                                      <p:tavLst>
                                        <p:tav tm="0">
                                          <p:val>
                                            <p:fltVal val="0"/>
                                          </p:val>
                                        </p:tav>
                                        <p:tav tm="100000">
                                          <p:val>
                                            <p:strVal val="#ppt_h"/>
                                          </p:val>
                                        </p:tav>
                                      </p:tavLst>
                                    </p:anim>
                                    <p:animEffect transition="in" filter="fade">
                                      <p:cBhvr>
                                        <p:cTn id="40" dur="500"/>
                                        <p:tgtEl>
                                          <p:spTgt spid="50">
                                            <p:txEl>
                                              <p:pRg st="1" end="1"/>
                                            </p:txEl>
                                          </p:spTgt>
                                        </p:tgtEl>
                                      </p:cBhvr>
                                    </p:animEffect>
                                  </p:childTnLst>
                                </p:cTn>
                              </p:par>
                              <p:par>
                                <p:cTn id="41" presetID="2" presetClass="entr" presetSubtype="8" fill="hold" nodeType="withEffect">
                                  <p:stCondLst>
                                    <p:cond delay="0"/>
                                  </p:stCondLst>
                                  <p:childTnLst>
                                    <p:set>
                                      <p:cBhvr>
                                        <p:cTn id="42" dur="1" fill="hold">
                                          <p:stCondLst>
                                            <p:cond delay="0"/>
                                          </p:stCondLst>
                                        </p:cTn>
                                        <p:tgtEl>
                                          <p:spTgt spid="25"/>
                                        </p:tgtEl>
                                        <p:attrNameLst>
                                          <p:attrName>style.visibility</p:attrName>
                                        </p:attrNameLst>
                                      </p:cBhvr>
                                      <p:to>
                                        <p:strVal val="visible"/>
                                      </p:to>
                                    </p:set>
                                    <p:anim calcmode="lin" valueType="num">
                                      <p:cBhvr additive="base">
                                        <p:cTn id="43" dur="500" fill="hold"/>
                                        <p:tgtEl>
                                          <p:spTgt spid="25"/>
                                        </p:tgtEl>
                                        <p:attrNameLst>
                                          <p:attrName>ppt_x</p:attrName>
                                        </p:attrNameLst>
                                      </p:cBhvr>
                                      <p:tavLst>
                                        <p:tav tm="0">
                                          <p:val>
                                            <p:strVal val="0-#ppt_w/2"/>
                                          </p:val>
                                        </p:tav>
                                        <p:tav tm="100000">
                                          <p:val>
                                            <p:strVal val="#ppt_x"/>
                                          </p:val>
                                        </p:tav>
                                      </p:tavLst>
                                    </p:anim>
                                    <p:anim calcmode="lin" valueType="num">
                                      <p:cBhvr additive="base">
                                        <p:cTn id="44" dur="500" fill="hold"/>
                                        <p:tgtEl>
                                          <p:spTgt spid="25"/>
                                        </p:tgtEl>
                                        <p:attrNameLst>
                                          <p:attrName>ppt_y</p:attrName>
                                        </p:attrNameLst>
                                      </p:cBhvr>
                                      <p:tavLst>
                                        <p:tav tm="0">
                                          <p:val>
                                            <p:strVal val="#ppt_y"/>
                                          </p:val>
                                        </p:tav>
                                        <p:tav tm="100000">
                                          <p:val>
                                            <p:strVal val="#ppt_y"/>
                                          </p:val>
                                        </p:tav>
                                      </p:tavLst>
                                    </p:anim>
                                  </p:childTnLst>
                                </p:cTn>
                              </p:par>
                              <p:par>
                                <p:cTn id="45" presetID="53" presetClass="entr" presetSubtype="16" fill="hold" grpId="0" nodeType="withEffect">
                                  <p:stCondLst>
                                    <p:cond delay="0"/>
                                  </p:stCondLst>
                                  <p:childTnLst>
                                    <p:set>
                                      <p:cBhvr>
                                        <p:cTn id="46" dur="1" fill="hold">
                                          <p:stCondLst>
                                            <p:cond delay="0"/>
                                          </p:stCondLst>
                                        </p:cTn>
                                        <p:tgtEl>
                                          <p:spTgt spid="30">
                                            <p:txEl>
                                              <p:pRg st="0" end="0"/>
                                            </p:txEl>
                                          </p:spTgt>
                                        </p:tgtEl>
                                        <p:attrNameLst>
                                          <p:attrName>style.visibility</p:attrName>
                                        </p:attrNameLst>
                                      </p:cBhvr>
                                      <p:to>
                                        <p:strVal val="visible"/>
                                      </p:to>
                                    </p:set>
                                    <p:anim calcmode="lin" valueType="num">
                                      <p:cBhvr>
                                        <p:cTn id="47" dur="500" fill="hold"/>
                                        <p:tgtEl>
                                          <p:spTgt spid="30">
                                            <p:txEl>
                                              <p:pRg st="0" end="0"/>
                                            </p:txEl>
                                          </p:spTgt>
                                        </p:tgtEl>
                                        <p:attrNameLst>
                                          <p:attrName>ppt_w</p:attrName>
                                        </p:attrNameLst>
                                      </p:cBhvr>
                                      <p:tavLst>
                                        <p:tav tm="0">
                                          <p:val>
                                            <p:fltVal val="0"/>
                                          </p:val>
                                        </p:tav>
                                        <p:tav tm="100000">
                                          <p:val>
                                            <p:strVal val="#ppt_w"/>
                                          </p:val>
                                        </p:tav>
                                      </p:tavLst>
                                    </p:anim>
                                    <p:anim calcmode="lin" valueType="num">
                                      <p:cBhvr>
                                        <p:cTn id="48" dur="500" fill="hold"/>
                                        <p:tgtEl>
                                          <p:spTgt spid="30">
                                            <p:txEl>
                                              <p:pRg st="0" end="0"/>
                                            </p:txEl>
                                          </p:spTgt>
                                        </p:tgtEl>
                                        <p:attrNameLst>
                                          <p:attrName>ppt_h</p:attrName>
                                        </p:attrNameLst>
                                      </p:cBhvr>
                                      <p:tavLst>
                                        <p:tav tm="0">
                                          <p:val>
                                            <p:fltVal val="0"/>
                                          </p:val>
                                        </p:tav>
                                        <p:tav tm="100000">
                                          <p:val>
                                            <p:strVal val="#ppt_h"/>
                                          </p:val>
                                        </p:tav>
                                      </p:tavLst>
                                    </p:anim>
                                    <p:animEffect transition="in" filter="fade">
                                      <p:cBhvr>
                                        <p:cTn id="49" dur="500"/>
                                        <p:tgtEl>
                                          <p:spTgt spid="30">
                                            <p:txEl>
                                              <p:pRg st="0" end="0"/>
                                            </p:txEl>
                                          </p:spTgt>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30">
                                            <p:txEl>
                                              <p:pRg st="1" end="1"/>
                                            </p:txEl>
                                          </p:spTgt>
                                        </p:tgtEl>
                                        <p:attrNameLst>
                                          <p:attrName>style.visibility</p:attrName>
                                        </p:attrNameLst>
                                      </p:cBhvr>
                                      <p:to>
                                        <p:strVal val="visible"/>
                                      </p:to>
                                    </p:set>
                                    <p:anim calcmode="lin" valueType="num">
                                      <p:cBhvr>
                                        <p:cTn id="52" dur="500" fill="hold"/>
                                        <p:tgtEl>
                                          <p:spTgt spid="30">
                                            <p:txEl>
                                              <p:pRg st="1" end="1"/>
                                            </p:txEl>
                                          </p:spTgt>
                                        </p:tgtEl>
                                        <p:attrNameLst>
                                          <p:attrName>ppt_w</p:attrName>
                                        </p:attrNameLst>
                                      </p:cBhvr>
                                      <p:tavLst>
                                        <p:tav tm="0">
                                          <p:val>
                                            <p:fltVal val="0"/>
                                          </p:val>
                                        </p:tav>
                                        <p:tav tm="100000">
                                          <p:val>
                                            <p:strVal val="#ppt_w"/>
                                          </p:val>
                                        </p:tav>
                                      </p:tavLst>
                                    </p:anim>
                                    <p:anim calcmode="lin" valueType="num">
                                      <p:cBhvr>
                                        <p:cTn id="53" dur="500" fill="hold"/>
                                        <p:tgtEl>
                                          <p:spTgt spid="30">
                                            <p:txEl>
                                              <p:pRg st="1" end="1"/>
                                            </p:txEl>
                                          </p:spTgt>
                                        </p:tgtEl>
                                        <p:attrNameLst>
                                          <p:attrName>ppt_h</p:attrName>
                                        </p:attrNameLst>
                                      </p:cBhvr>
                                      <p:tavLst>
                                        <p:tav tm="0">
                                          <p:val>
                                            <p:fltVal val="0"/>
                                          </p:val>
                                        </p:tav>
                                        <p:tav tm="100000">
                                          <p:val>
                                            <p:strVal val="#ppt_h"/>
                                          </p:val>
                                        </p:tav>
                                      </p:tavLst>
                                    </p:anim>
                                    <p:animEffect transition="in" filter="fade">
                                      <p:cBhvr>
                                        <p:cTn id="54" dur="500"/>
                                        <p:tgtEl>
                                          <p:spTgt spid="30">
                                            <p:txEl>
                                              <p:pRg st="1" end="1"/>
                                            </p:txEl>
                                          </p:spTgt>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31">
                                            <p:txEl>
                                              <p:pRg st="0" end="0"/>
                                            </p:txEl>
                                          </p:spTgt>
                                        </p:tgtEl>
                                        <p:attrNameLst>
                                          <p:attrName>style.visibility</p:attrName>
                                        </p:attrNameLst>
                                      </p:cBhvr>
                                      <p:to>
                                        <p:strVal val="visible"/>
                                      </p:to>
                                    </p:set>
                                    <p:anim calcmode="lin" valueType="num">
                                      <p:cBhvr>
                                        <p:cTn id="57" dur="500" fill="hold"/>
                                        <p:tgtEl>
                                          <p:spTgt spid="31">
                                            <p:txEl>
                                              <p:pRg st="0" end="0"/>
                                            </p:txEl>
                                          </p:spTgt>
                                        </p:tgtEl>
                                        <p:attrNameLst>
                                          <p:attrName>ppt_w</p:attrName>
                                        </p:attrNameLst>
                                      </p:cBhvr>
                                      <p:tavLst>
                                        <p:tav tm="0">
                                          <p:val>
                                            <p:fltVal val="0"/>
                                          </p:val>
                                        </p:tav>
                                        <p:tav tm="100000">
                                          <p:val>
                                            <p:strVal val="#ppt_w"/>
                                          </p:val>
                                        </p:tav>
                                      </p:tavLst>
                                    </p:anim>
                                    <p:anim calcmode="lin" valueType="num">
                                      <p:cBhvr>
                                        <p:cTn id="58" dur="500" fill="hold"/>
                                        <p:tgtEl>
                                          <p:spTgt spid="31">
                                            <p:txEl>
                                              <p:pRg st="0" end="0"/>
                                            </p:txEl>
                                          </p:spTgt>
                                        </p:tgtEl>
                                        <p:attrNameLst>
                                          <p:attrName>ppt_h</p:attrName>
                                        </p:attrNameLst>
                                      </p:cBhvr>
                                      <p:tavLst>
                                        <p:tav tm="0">
                                          <p:val>
                                            <p:fltVal val="0"/>
                                          </p:val>
                                        </p:tav>
                                        <p:tav tm="100000">
                                          <p:val>
                                            <p:strVal val="#ppt_h"/>
                                          </p:val>
                                        </p:tav>
                                      </p:tavLst>
                                    </p:anim>
                                    <p:animEffect transition="in" filter="fade">
                                      <p:cBhvr>
                                        <p:cTn id="59" dur="500"/>
                                        <p:tgtEl>
                                          <p:spTgt spid="3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build="p">
        <p:tmplLst>
          <p:tmpl lvl="1">
            <p:tnLst>
              <p:par>
                <p:cTn presetID="53" presetClass="entr" presetSubtype="16" fill="hold" nodeType="withEffect">
                  <p:stCondLst>
                    <p:cond delay="0"/>
                  </p:stCondLst>
                  <p:childTnLst>
                    <p:set>
                      <p:cBhvr>
                        <p:cTn dur="1" fill="hold">
                          <p:stCondLst>
                            <p:cond delay="0"/>
                          </p:stCondLst>
                        </p:cTn>
                        <p:tgtEl>
                          <p:spTgt spid="9"/>
                        </p:tgtEl>
                        <p:attrNameLst>
                          <p:attrName>style.visibility</p:attrName>
                        </p:attrNameLst>
                      </p:cBhvr>
                      <p:to>
                        <p:strVal val="visible"/>
                      </p:to>
                    </p:set>
                    <p:anim calcmode="lin" valueType="num">
                      <p:cBhvr>
                        <p:cTn dur="500" fill="hold"/>
                        <p:tgtEl>
                          <p:spTgt spid="9"/>
                        </p:tgtEl>
                        <p:attrNameLst>
                          <p:attrName>ppt_w</p:attrName>
                        </p:attrNameLst>
                      </p:cBhvr>
                      <p:tavLst>
                        <p:tav tm="0">
                          <p:val>
                            <p:fltVal val="0"/>
                          </p:val>
                        </p:tav>
                        <p:tav tm="100000">
                          <p:val>
                            <p:strVal val="#ppt_w"/>
                          </p:val>
                        </p:tav>
                      </p:tavLst>
                    </p:anim>
                    <p:anim calcmode="lin" valueType="num">
                      <p:cBhvr>
                        <p:cTn dur="500" fill="hold"/>
                        <p:tgtEl>
                          <p:spTgt spid="9"/>
                        </p:tgtEl>
                        <p:attrNameLst>
                          <p:attrName>ppt_h</p:attrName>
                        </p:attrNameLst>
                      </p:cBhvr>
                      <p:tavLst>
                        <p:tav tm="0">
                          <p:val>
                            <p:fltVal val="0"/>
                          </p:val>
                        </p:tav>
                        <p:tav tm="100000">
                          <p:val>
                            <p:strVal val="#ppt_h"/>
                          </p:val>
                        </p:tav>
                      </p:tavLst>
                    </p:anim>
                    <p:animEffect transition="in" filter="fade">
                      <p:cBhvr>
                        <p:cTn dur="500"/>
                        <p:tgtEl>
                          <p:spTgt spid="9"/>
                        </p:tgtEl>
                      </p:cBhvr>
                    </p:animEffect>
                  </p:childTnLst>
                </p:cTn>
              </p:par>
            </p:tnLst>
          </p:tmpl>
        </p:tmplLst>
      </p:bldP>
      <p:bldP spid="50" grpId="0" build="p">
        <p:tmplLst>
          <p:tmpl lvl="1">
            <p:tnLst>
              <p:par>
                <p:cTn presetID="53" presetClass="entr" presetSubtype="16" fill="hold" nodeType="withEffect">
                  <p:stCondLst>
                    <p:cond delay="0"/>
                  </p:stCondLst>
                  <p:childTnLst>
                    <p:set>
                      <p:cBhvr>
                        <p:cTn dur="1" fill="hold">
                          <p:stCondLst>
                            <p:cond delay="0"/>
                          </p:stCondLst>
                        </p:cTn>
                        <p:tgtEl>
                          <p:spTgt spid="50"/>
                        </p:tgtEl>
                        <p:attrNameLst>
                          <p:attrName>style.visibility</p:attrName>
                        </p:attrNameLst>
                      </p:cBhvr>
                      <p:to>
                        <p:strVal val="visible"/>
                      </p:to>
                    </p:set>
                    <p:anim calcmode="lin" valueType="num">
                      <p:cBhvr>
                        <p:cTn dur="500" fill="hold"/>
                        <p:tgtEl>
                          <p:spTgt spid="50"/>
                        </p:tgtEl>
                        <p:attrNameLst>
                          <p:attrName>ppt_w</p:attrName>
                        </p:attrNameLst>
                      </p:cBhvr>
                      <p:tavLst>
                        <p:tav tm="0">
                          <p:val>
                            <p:fltVal val="0"/>
                          </p:val>
                        </p:tav>
                        <p:tav tm="100000">
                          <p:val>
                            <p:strVal val="#ppt_w"/>
                          </p:val>
                        </p:tav>
                      </p:tavLst>
                    </p:anim>
                    <p:anim calcmode="lin" valueType="num">
                      <p:cBhvr>
                        <p:cTn dur="500" fill="hold"/>
                        <p:tgtEl>
                          <p:spTgt spid="50"/>
                        </p:tgtEl>
                        <p:attrNameLst>
                          <p:attrName>ppt_h</p:attrName>
                        </p:attrNameLst>
                      </p:cBhvr>
                      <p:tavLst>
                        <p:tav tm="0">
                          <p:val>
                            <p:fltVal val="0"/>
                          </p:val>
                        </p:tav>
                        <p:tav tm="100000">
                          <p:val>
                            <p:strVal val="#ppt_h"/>
                          </p:val>
                        </p:tav>
                      </p:tavLst>
                    </p:anim>
                    <p:animEffect transition="in" filter="fade">
                      <p:cBhvr>
                        <p:cTn dur="500"/>
                        <p:tgtEl>
                          <p:spTgt spid="50"/>
                        </p:tgtEl>
                      </p:cBhvr>
                    </p:animEffect>
                  </p:childTnLst>
                </p:cTn>
              </p:par>
            </p:tnLst>
          </p:tmpl>
        </p:tmplLst>
      </p:bldP>
      <p:bldP spid="30" grpId="0" build="p">
        <p:tmplLst>
          <p:tmpl lvl="1">
            <p:tnLst>
              <p:par>
                <p:cTn presetID="53" presetClass="entr" presetSubtype="16" fill="hold" nodeType="withEffect">
                  <p:stCondLst>
                    <p:cond delay="0"/>
                  </p:stCondLst>
                  <p:childTnLst>
                    <p:set>
                      <p:cBhvr>
                        <p:cTn dur="1" fill="hold">
                          <p:stCondLst>
                            <p:cond delay="0"/>
                          </p:stCondLst>
                        </p:cTn>
                        <p:tgtEl>
                          <p:spTgt spid="30"/>
                        </p:tgtEl>
                        <p:attrNameLst>
                          <p:attrName>style.visibility</p:attrName>
                        </p:attrNameLst>
                      </p:cBhvr>
                      <p:to>
                        <p:strVal val="visible"/>
                      </p:to>
                    </p:set>
                    <p:anim calcmode="lin" valueType="num">
                      <p:cBhvr>
                        <p:cTn dur="500" fill="hold"/>
                        <p:tgtEl>
                          <p:spTgt spid="30"/>
                        </p:tgtEl>
                        <p:attrNameLst>
                          <p:attrName>ppt_w</p:attrName>
                        </p:attrNameLst>
                      </p:cBhvr>
                      <p:tavLst>
                        <p:tav tm="0">
                          <p:val>
                            <p:fltVal val="0"/>
                          </p:val>
                        </p:tav>
                        <p:tav tm="100000">
                          <p:val>
                            <p:strVal val="#ppt_w"/>
                          </p:val>
                        </p:tav>
                      </p:tavLst>
                    </p:anim>
                    <p:anim calcmode="lin" valueType="num">
                      <p:cBhvr>
                        <p:cTn dur="500" fill="hold"/>
                        <p:tgtEl>
                          <p:spTgt spid="30"/>
                        </p:tgtEl>
                        <p:attrNameLst>
                          <p:attrName>ppt_h</p:attrName>
                        </p:attrNameLst>
                      </p:cBhvr>
                      <p:tavLst>
                        <p:tav tm="0">
                          <p:val>
                            <p:fltVal val="0"/>
                          </p:val>
                        </p:tav>
                        <p:tav tm="100000">
                          <p:val>
                            <p:strVal val="#ppt_h"/>
                          </p:val>
                        </p:tav>
                      </p:tavLst>
                    </p:anim>
                    <p:animEffect transition="in" filter="fade">
                      <p:cBhvr>
                        <p:cTn dur="500"/>
                        <p:tgtEl>
                          <p:spTgt spid="30"/>
                        </p:tgtEl>
                      </p:cBhvr>
                    </p:animEffect>
                  </p:childTnLst>
                </p:cTn>
              </p:par>
            </p:tnLst>
          </p:tmpl>
        </p:tmplLst>
      </p:bldP>
      <p:bldP spid="31" grpId="0" build="p">
        <p:tmplLst>
          <p:tmpl lvl="1">
            <p:tnLst>
              <p:par>
                <p:cTn presetID="53" presetClass="entr" presetSubtype="16" fill="hold" nodeType="withEffect">
                  <p:stCondLst>
                    <p:cond delay="0"/>
                  </p:stCondLst>
                  <p:childTnLst>
                    <p:set>
                      <p:cBhvr>
                        <p:cTn dur="1" fill="hold">
                          <p:stCondLst>
                            <p:cond delay="0"/>
                          </p:stCondLst>
                        </p:cTn>
                        <p:tgtEl>
                          <p:spTgt spid="31"/>
                        </p:tgtEl>
                        <p:attrNameLst>
                          <p:attrName>style.visibility</p:attrName>
                        </p:attrNameLst>
                      </p:cBhvr>
                      <p:to>
                        <p:strVal val="visible"/>
                      </p:to>
                    </p:set>
                    <p:anim calcmode="lin" valueType="num">
                      <p:cBhvr>
                        <p:cTn dur="500" fill="hold"/>
                        <p:tgtEl>
                          <p:spTgt spid="31"/>
                        </p:tgtEl>
                        <p:attrNameLst>
                          <p:attrName>ppt_w</p:attrName>
                        </p:attrNameLst>
                      </p:cBhvr>
                      <p:tavLst>
                        <p:tav tm="0">
                          <p:val>
                            <p:fltVal val="0"/>
                          </p:val>
                        </p:tav>
                        <p:tav tm="100000">
                          <p:val>
                            <p:strVal val="#ppt_w"/>
                          </p:val>
                        </p:tav>
                      </p:tavLst>
                    </p:anim>
                    <p:anim calcmode="lin" valueType="num">
                      <p:cBhvr>
                        <p:cTn dur="500" fill="hold"/>
                        <p:tgtEl>
                          <p:spTgt spid="31"/>
                        </p:tgtEl>
                        <p:attrNameLst>
                          <p:attrName>ppt_h</p:attrName>
                        </p:attrNameLst>
                      </p:cBhvr>
                      <p:tavLst>
                        <p:tav tm="0">
                          <p:val>
                            <p:fltVal val="0"/>
                          </p:val>
                        </p:tav>
                        <p:tav tm="100000">
                          <p:val>
                            <p:strVal val="#ppt_h"/>
                          </p:val>
                        </p:tav>
                      </p:tavLst>
                    </p:anim>
                    <p:animEffect transition="in" filter="fade">
                      <p:cBhvr>
                        <p:cTn dur="500"/>
                        <p:tgtEl>
                          <p:spTgt spid="31"/>
                        </p:tgtEl>
                      </p:cBhvr>
                    </p:animEffect>
                  </p:childTnLst>
                </p:cTn>
              </p:par>
            </p:tnLst>
          </p:tmpl>
        </p:tmplLst>
      </p:b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Symbol zastępczy tekstu 18">
            <a:extLst>
              <a:ext uri="{FF2B5EF4-FFF2-40B4-BE49-F238E27FC236}">
                <a16:creationId xmlns:a16="http://schemas.microsoft.com/office/drawing/2014/main" id="{E9BF023A-A602-4E97-AAB3-1AD41F92307E}"/>
              </a:ext>
            </a:extLst>
          </p:cNvPr>
          <p:cNvSpPr>
            <a:spLocks noGrp="1"/>
          </p:cNvSpPr>
          <p:nvPr>
            <p:ph type="body" sz="quarter" idx="13"/>
          </p:nvPr>
        </p:nvSpPr>
        <p:spPr/>
        <p:txBody>
          <a:bodyPr/>
          <a:lstStyle/>
          <a:p>
            <a:pPr algn="ctr"/>
            <a:r>
              <a:rPr lang="pl-PL" sz="1800" dirty="0"/>
              <a:t>Procedura „odwrócona”</a:t>
            </a:r>
          </a:p>
        </p:txBody>
      </p:sp>
      <p:sp>
        <p:nvSpPr>
          <p:cNvPr id="4" name="Prostokąt 3">
            <a:extLst>
              <a:ext uri="{FF2B5EF4-FFF2-40B4-BE49-F238E27FC236}">
                <a16:creationId xmlns:a16="http://schemas.microsoft.com/office/drawing/2014/main" id="{4D46611B-D0CD-49FB-A964-CF0104DA37AE}"/>
              </a:ext>
            </a:extLst>
          </p:cNvPr>
          <p:cNvSpPr/>
          <p:nvPr/>
        </p:nvSpPr>
        <p:spPr>
          <a:xfrm>
            <a:off x="0" y="2921741"/>
            <a:ext cx="9144000" cy="14287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pl-PL" sz="1200"/>
          </a:p>
        </p:txBody>
      </p:sp>
      <p:sp>
        <p:nvSpPr>
          <p:cNvPr id="9" name="Symbol zastępczy tekstu 24">
            <a:extLst>
              <a:ext uri="{FF2B5EF4-FFF2-40B4-BE49-F238E27FC236}">
                <a16:creationId xmlns:a16="http://schemas.microsoft.com/office/drawing/2014/main" id="{6CE2E95F-CDDD-4D6F-93BD-14224CDE67E0}"/>
              </a:ext>
            </a:extLst>
          </p:cNvPr>
          <p:cNvSpPr txBox="1">
            <a:spLocks/>
          </p:cNvSpPr>
          <p:nvPr/>
        </p:nvSpPr>
        <p:spPr>
          <a:xfrm>
            <a:off x="316279" y="3619400"/>
            <a:ext cx="1845029" cy="1518905"/>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AutoNum type="arabicPeriod"/>
            </a:pPr>
            <a:r>
              <a:rPr lang="pl-PL" sz="1200" dirty="0"/>
              <a:t>Ocena przedmiotowa</a:t>
            </a:r>
          </a:p>
          <a:p>
            <a:pPr marL="342900" indent="-342900">
              <a:buAutoNum type="arabicPeriod" startAt="2"/>
            </a:pPr>
            <a:r>
              <a:rPr lang="pl-PL" sz="1200" dirty="0"/>
              <a:t>Weryfikacja przesłanek wskazanych w art. 87-90 wobec wszystkich ofert</a:t>
            </a:r>
          </a:p>
        </p:txBody>
      </p:sp>
      <p:sp>
        <p:nvSpPr>
          <p:cNvPr id="50" name="Symbol zastępczy tekstu 24">
            <a:extLst>
              <a:ext uri="{FF2B5EF4-FFF2-40B4-BE49-F238E27FC236}">
                <a16:creationId xmlns:a16="http://schemas.microsoft.com/office/drawing/2014/main" id="{749241C1-1F1A-4B84-A842-059EF92F0A9D}"/>
              </a:ext>
            </a:extLst>
          </p:cNvPr>
          <p:cNvSpPr txBox="1">
            <a:spLocks/>
          </p:cNvSpPr>
          <p:nvPr/>
        </p:nvSpPr>
        <p:spPr>
          <a:xfrm>
            <a:off x="2622715" y="3557054"/>
            <a:ext cx="1845377" cy="148773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AutoNum type="arabicPeriod"/>
            </a:pPr>
            <a:endParaRPr lang="pl-PL" sz="1200" dirty="0"/>
          </a:p>
        </p:txBody>
      </p:sp>
      <p:grpSp>
        <p:nvGrpSpPr>
          <p:cNvPr id="2" name="Grupa 83">
            <a:extLst>
              <a:ext uri="{FF2B5EF4-FFF2-40B4-BE49-F238E27FC236}">
                <a16:creationId xmlns:a16="http://schemas.microsoft.com/office/drawing/2014/main" id="{92FAD72C-A3D3-49B5-92F7-C5DE32708D0B}"/>
              </a:ext>
            </a:extLst>
          </p:cNvPr>
          <p:cNvGrpSpPr/>
          <p:nvPr/>
        </p:nvGrpSpPr>
        <p:grpSpPr>
          <a:xfrm>
            <a:off x="586148" y="2556487"/>
            <a:ext cx="1684991" cy="914949"/>
            <a:chOff x="4965604" y="2237939"/>
            <a:chExt cx="2246654" cy="1219932"/>
          </a:xfrm>
        </p:grpSpPr>
        <p:sp>
          <p:nvSpPr>
            <p:cNvPr id="18" name="Strzałka: pagon 17">
              <a:extLst>
                <a:ext uri="{FF2B5EF4-FFF2-40B4-BE49-F238E27FC236}">
                  <a16:creationId xmlns:a16="http://schemas.microsoft.com/office/drawing/2014/main" id="{AC962EB3-0785-4D60-987C-83C952C5028C}"/>
                </a:ext>
              </a:extLst>
            </p:cNvPr>
            <p:cNvSpPr/>
            <p:nvPr/>
          </p:nvSpPr>
          <p:spPr>
            <a:xfrm>
              <a:off x="4965604" y="2237939"/>
              <a:ext cx="2246654" cy="1219932"/>
            </a:xfrm>
            <a:prstGeom prst="chevron">
              <a:avLst>
                <a:gd name="adj" fmla="val 3264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pl-PL" sz="1200" dirty="0">
                <a:solidFill>
                  <a:schemeClr val="tx1"/>
                </a:solidFill>
              </a:endParaRPr>
            </a:p>
          </p:txBody>
        </p:sp>
        <p:sp>
          <p:nvSpPr>
            <p:cNvPr id="55" name="Freeform 5">
              <a:extLst>
                <a:ext uri="{FF2B5EF4-FFF2-40B4-BE49-F238E27FC236}">
                  <a16:creationId xmlns:a16="http://schemas.microsoft.com/office/drawing/2014/main" id="{DF47968C-9C7D-47CB-B311-661B97EBED95}"/>
                </a:ext>
              </a:extLst>
            </p:cNvPr>
            <p:cNvSpPr>
              <a:spLocks noEditPoints="1"/>
            </p:cNvSpPr>
            <p:nvPr/>
          </p:nvSpPr>
          <p:spPr bwMode="auto">
            <a:xfrm>
              <a:off x="5787434" y="2452458"/>
              <a:ext cx="602994" cy="790895"/>
            </a:xfrm>
            <a:custGeom>
              <a:avLst/>
              <a:gdLst>
                <a:gd name="T0" fmla="*/ 166 w 257"/>
                <a:gd name="T1" fmla="*/ 0 h 338"/>
                <a:gd name="T2" fmla="*/ 170 w 257"/>
                <a:gd name="T3" fmla="*/ 2 h 338"/>
                <a:gd name="T4" fmla="*/ 257 w 257"/>
                <a:gd name="T5" fmla="*/ 91 h 338"/>
                <a:gd name="T6" fmla="*/ 257 w 257"/>
                <a:gd name="T7" fmla="*/ 314 h 338"/>
                <a:gd name="T8" fmla="*/ 232 w 257"/>
                <a:gd name="T9" fmla="*/ 338 h 338"/>
                <a:gd name="T10" fmla="*/ 24 w 257"/>
                <a:gd name="T11" fmla="*/ 338 h 338"/>
                <a:gd name="T12" fmla="*/ 7 w 257"/>
                <a:gd name="T13" fmla="*/ 331 h 338"/>
                <a:gd name="T14" fmla="*/ 0 w 257"/>
                <a:gd name="T15" fmla="*/ 314 h 338"/>
                <a:gd name="T16" fmla="*/ 0 w 257"/>
                <a:gd name="T17" fmla="*/ 25 h 338"/>
                <a:gd name="T18" fmla="*/ 7 w 257"/>
                <a:gd name="T19" fmla="*/ 8 h 338"/>
                <a:gd name="T20" fmla="*/ 24 w 257"/>
                <a:gd name="T21" fmla="*/ 0 h 338"/>
                <a:gd name="T22" fmla="*/ 24 w 257"/>
                <a:gd name="T23" fmla="*/ 0 h 338"/>
                <a:gd name="T24" fmla="*/ 168 w 257"/>
                <a:gd name="T25" fmla="*/ 216 h 338"/>
                <a:gd name="T26" fmla="*/ 168 w 257"/>
                <a:gd name="T27" fmla="*/ 208 h 338"/>
                <a:gd name="T28" fmla="*/ 43 w 257"/>
                <a:gd name="T29" fmla="*/ 212 h 338"/>
                <a:gd name="T30" fmla="*/ 47 w 257"/>
                <a:gd name="T31" fmla="*/ 171 h 338"/>
                <a:gd name="T32" fmla="*/ 205 w 257"/>
                <a:gd name="T33" fmla="*/ 167 h 338"/>
                <a:gd name="T34" fmla="*/ 47 w 257"/>
                <a:gd name="T35" fmla="*/ 163 h 338"/>
                <a:gd name="T36" fmla="*/ 47 w 257"/>
                <a:gd name="T37" fmla="*/ 171 h 338"/>
                <a:gd name="T38" fmla="*/ 190 w 257"/>
                <a:gd name="T39" fmla="*/ 129 h 338"/>
                <a:gd name="T40" fmla="*/ 190 w 257"/>
                <a:gd name="T41" fmla="*/ 120 h 338"/>
                <a:gd name="T42" fmla="*/ 43 w 257"/>
                <a:gd name="T43" fmla="*/ 125 h 338"/>
                <a:gd name="T44" fmla="*/ 195 w 257"/>
                <a:gd name="T45" fmla="*/ 230 h 338"/>
                <a:gd name="T46" fmla="*/ 177 w 257"/>
                <a:gd name="T47" fmla="*/ 238 h 338"/>
                <a:gd name="T48" fmla="*/ 177 w 257"/>
                <a:gd name="T49" fmla="*/ 272 h 338"/>
                <a:gd name="T50" fmla="*/ 212 w 257"/>
                <a:gd name="T51" fmla="*/ 272 h 338"/>
                <a:gd name="T52" fmla="*/ 212 w 257"/>
                <a:gd name="T53" fmla="*/ 272 h 338"/>
                <a:gd name="T54" fmla="*/ 212 w 257"/>
                <a:gd name="T55" fmla="*/ 238 h 338"/>
                <a:gd name="T56" fmla="*/ 195 w 257"/>
                <a:gd name="T57" fmla="*/ 230 h 338"/>
                <a:gd name="T58" fmla="*/ 171 w 257"/>
                <a:gd name="T59" fmla="*/ 232 h 338"/>
                <a:gd name="T60" fmla="*/ 172 w 257"/>
                <a:gd name="T61" fmla="*/ 278 h 338"/>
                <a:gd name="T62" fmla="*/ 218 w 257"/>
                <a:gd name="T63" fmla="*/ 278 h 338"/>
                <a:gd name="T64" fmla="*/ 227 w 257"/>
                <a:gd name="T65" fmla="*/ 255 h 338"/>
                <a:gd name="T66" fmla="*/ 218 w 257"/>
                <a:gd name="T67" fmla="*/ 232 h 338"/>
                <a:gd name="T68" fmla="*/ 218 w 257"/>
                <a:gd name="T69" fmla="*/ 232 h 338"/>
                <a:gd name="T70" fmla="*/ 172 w 257"/>
                <a:gd name="T71" fmla="*/ 232 h 338"/>
                <a:gd name="T72" fmla="*/ 187 w 257"/>
                <a:gd name="T73" fmla="*/ 95 h 338"/>
                <a:gd name="T74" fmla="*/ 170 w 257"/>
                <a:gd name="T75" fmla="*/ 88 h 338"/>
                <a:gd name="T76" fmla="*/ 170 w 257"/>
                <a:gd name="T77" fmla="*/ 88 h 338"/>
                <a:gd name="T78" fmla="*/ 162 w 257"/>
                <a:gd name="T79" fmla="*/ 8 h 338"/>
                <a:gd name="T80" fmla="*/ 24 w 257"/>
                <a:gd name="T81" fmla="*/ 8 h 338"/>
                <a:gd name="T82" fmla="*/ 24 w 257"/>
                <a:gd name="T83" fmla="*/ 8 h 338"/>
                <a:gd name="T84" fmla="*/ 8 w 257"/>
                <a:gd name="T85" fmla="*/ 25 h 338"/>
                <a:gd name="T86" fmla="*/ 8 w 257"/>
                <a:gd name="T87" fmla="*/ 314 h 338"/>
                <a:gd name="T88" fmla="*/ 8 w 257"/>
                <a:gd name="T89" fmla="*/ 314 h 338"/>
                <a:gd name="T90" fmla="*/ 24 w 257"/>
                <a:gd name="T91" fmla="*/ 330 h 338"/>
                <a:gd name="T92" fmla="*/ 24 w 257"/>
                <a:gd name="T93" fmla="*/ 330 h 338"/>
                <a:gd name="T94" fmla="*/ 244 w 257"/>
                <a:gd name="T95" fmla="*/ 325 h 338"/>
                <a:gd name="T96" fmla="*/ 249 w 257"/>
                <a:gd name="T97" fmla="*/ 95 h 338"/>
                <a:gd name="T98" fmla="*/ 171 w 257"/>
                <a:gd name="T99" fmla="*/ 71 h 338"/>
                <a:gd name="T100" fmla="*/ 175 w 257"/>
                <a:gd name="T101" fmla="*/ 82 h 338"/>
                <a:gd name="T102" fmla="*/ 243 w 257"/>
                <a:gd name="T103" fmla="*/ 87 h 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57" h="338">
                  <a:moveTo>
                    <a:pt x="24" y="0"/>
                  </a:moveTo>
                  <a:cubicBezTo>
                    <a:pt x="166" y="0"/>
                    <a:pt x="166" y="0"/>
                    <a:pt x="166" y="0"/>
                  </a:cubicBezTo>
                  <a:cubicBezTo>
                    <a:pt x="166" y="0"/>
                    <a:pt x="166" y="0"/>
                    <a:pt x="166" y="0"/>
                  </a:cubicBezTo>
                  <a:cubicBezTo>
                    <a:pt x="168" y="0"/>
                    <a:pt x="169" y="1"/>
                    <a:pt x="170" y="2"/>
                  </a:cubicBezTo>
                  <a:cubicBezTo>
                    <a:pt x="256" y="88"/>
                    <a:pt x="256" y="88"/>
                    <a:pt x="256" y="88"/>
                  </a:cubicBezTo>
                  <a:cubicBezTo>
                    <a:pt x="256" y="89"/>
                    <a:pt x="257" y="90"/>
                    <a:pt x="257" y="91"/>
                  </a:cubicBezTo>
                  <a:cubicBezTo>
                    <a:pt x="257" y="91"/>
                    <a:pt x="257" y="91"/>
                    <a:pt x="257" y="91"/>
                  </a:cubicBezTo>
                  <a:cubicBezTo>
                    <a:pt x="257" y="314"/>
                    <a:pt x="257" y="314"/>
                    <a:pt x="257" y="314"/>
                  </a:cubicBezTo>
                  <a:cubicBezTo>
                    <a:pt x="257" y="321"/>
                    <a:pt x="254" y="327"/>
                    <a:pt x="250" y="331"/>
                  </a:cubicBezTo>
                  <a:cubicBezTo>
                    <a:pt x="245" y="336"/>
                    <a:pt x="239" y="338"/>
                    <a:pt x="232" y="338"/>
                  </a:cubicBezTo>
                  <a:cubicBezTo>
                    <a:pt x="24" y="338"/>
                    <a:pt x="24" y="338"/>
                    <a:pt x="24" y="338"/>
                  </a:cubicBezTo>
                  <a:cubicBezTo>
                    <a:pt x="24" y="338"/>
                    <a:pt x="24" y="338"/>
                    <a:pt x="24" y="338"/>
                  </a:cubicBezTo>
                  <a:cubicBezTo>
                    <a:pt x="24" y="338"/>
                    <a:pt x="24" y="338"/>
                    <a:pt x="24" y="338"/>
                  </a:cubicBezTo>
                  <a:cubicBezTo>
                    <a:pt x="18" y="338"/>
                    <a:pt x="12" y="336"/>
                    <a:pt x="7" y="331"/>
                  </a:cubicBezTo>
                  <a:cubicBezTo>
                    <a:pt x="3" y="327"/>
                    <a:pt x="0" y="321"/>
                    <a:pt x="0" y="314"/>
                  </a:cubicBezTo>
                  <a:cubicBezTo>
                    <a:pt x="0" y="314"/>
                    <a:pt x="0" y="314"/>
                    <a:pt x="0" y="314"/>
                  </a:cubicBezTo>
                  <a:cubicBezTo>
                    <a:pt x="0" y="314"/>
                    <a:pt x="0" y="314"/>
                    <a:pt x="0" y="314"/>
                  </a:cubicBezTo>
                  <a:cubicBezTo>
                    <a:pt x="0" y="25"/>
                    <a:pt x="0" y="25"/>
                    <a:pt x="0" y="25"/>
                  </a:cubicBezTo>
                  <a:cubicBezTo>
                    <a:pt x="0" y="25"/>
                    <a:pt x="0" y="25"/>
                    <a:pt x="0" y="25"/>
                  </a:cubicBezTo>
                  <a:cubicBezTo>
                    <a:pt x="0" y="18"/>
                    <a:pt x="3" y="12"/>
                    <a:pt x="7" y="8"/>
                  </a:cubicBezTo>
                  <a:cubicBezTo>
                    <a:pt x="12" y="3"/>
                    <a:pt x="18" y="0"/>
                    <a:pt x="24" y="0"/>
                  </a:cubicBezTo>
                  <a:cubicBezTo>
                    <a:pt x="24" y="0"/>
                    <a:pt x="24" y="0"/>
                    <a:pt x="24" y="0"/>
                  </a:cubicBezTo>
                  <a:cubicBezTo>
                    <a:pt x="24" y="0"/>
                    <a:pt x="24" y="0"/>
                    <a:pt x="24" y="0"/>
                  </a:cubicBezTo>
                  <a:cubicBezTo>
                    <a:pt x="24" y="0"/>
                    <a:pt x="24" y="0"/>
                    <a:pt x="24" y="0"/>
                  </a:cubicBezTo>
                  <a:close/>
                  <a:moveTo>
                    <a:pt x="47" y="216"/>
                  </a:moveTo>
                  <a:cubicBezTo>
                    <a:pt x="168" y="216"/>
                    <a:pt x="168" y="216"/>
                    <a:pt x="168" y="216"/>
                  </a:cubicBezTo>
                  <a:cubicBezTo>
                    <a:pt x="171" y="216"/>
                    <a:pt x="172" y="214"/>
                    <a:pt x="172" y="212"/>
                  </a:cubicBezTo>
                  <a:cubicBezTo>
                    <a:pt x="172" y="210"/>
                    <a:pt x="171" y="208"/>
                    <a:pt x="168" y="208"/>
                  </a:cubicBezTo>
                  <a:cubicBezTo>
                    <a:pt x="47" y="208"/>
                    <a:pt x="47" y="208"/>
                    <a:pt x="47" y="208"/>
                  </a:cubicBezTo>
                  <a:cubicBezTo>
                    <a:pt x="45" y="208"/>
                    <a:pt x="43" y="210"/>
                    <a:pt x="43" y="212"/>
                  </a:cubicBezTo>
                  <a:cubicBezTo>
                    <a:pt x="43" y="214"/>
                    <a:pt x="45" y="216"/>
                    <a:pt x="47" y="216"/>
                  </a:cubicBezTo>
                  <a:close/>
                  <a:moveTo>
                    <a:pt x="47" y="171"/>
                  </a:moveTo>
                  <a:cubicBezTo>
                    <a:pt x="201" y="171"/>
                    <a:pt x="201" y="171"/>
                    <a:pt x="201" y="171"/>
                  </a:cubicBezTo>
                  <a:cubicBezTo>
                    <a:pt x="203" y="171"/>
                    <a:pt x="205" y="169"/>
                    <a:pt x="205" y="167"/>
                  </a:cubicBezTo>
                  <a:cubicBezTo>
                    <a:pt x="205" y="165"/>
                    <a:pt x="203" y="163"/>
                    <a:pt x="201" y="163"/>
                  </a:cubicBezTo>
                  <a:cubicBezTo>
                    <a:pt x="47" y="163"/>
                    <a:pt x="47" y="163"/>
                    <a:pt x="47" y="163"/>
                  </a:cubicBezTo>
                  <a:cubicBezTo>
                    <a:pt x="45" y="163"/>
                    <a:pt x="43" y="165"/>
                    <a:pt x="43" y="167"/>
                  </a:cubicBezTo>
                  <a:cubicBezTo>
                    <a:pt x="43" y="169"/>
                    <a:pt x="45" y="171"/>
                    <a:pt x="47" y="171"/>
                  </a:cubicBezTo>
                  <a:close/>
                  <a:moveTo>
                    <a:pt x="47" y="129"/>
                  </a:moveTo>
                  <a:cubicBezTo>
                    <a:pt x="190" y="129"/>
                    <a:pt x="190" y="129"/>
                    <a:pt x="190" y="129"/>
                  </a:cubicBezTo>
                  <a:cubicBezTo>
                    <a:pt x="192" y="129"/>
                    <a:pt x="194" y="127"/>
                    <a:pt x="194" y="125"/>
                  </a:cubicBezTo>
                  <a:cubicBezTo>
                    <a:pt x="194" y="122"/>
                    <a:pt x="192" y="120"/>
                    <a:pt x="190" y="120"/>
                  </a:cubicBezTo>
                  <a:cubicBezTo>
                    <a:pt x="47" y="120"/>
                    <a:pt x="47" y="120"/>
                    <a:pt x="47" y="120"/>
                  </a:cubicBezTo>
                  <a:cubicBezTo>
                    <a:pt x="45" y="120"/>
                    <a:pt x="43" y="122"/>
                    <a:pt x="43" y="125"/>
                  </a:cubicBezTo>
                  <a:cubicBezTo>
                    <a:pt x="43" y="127"/>
                    <a:pt x="45" y="129"/>
                    <a:pt x="47" y="129"/>
                  </a:cubicBezTo>
                  <a:close/>
                  <a:moveTo>
                    <a:pt x="195" y="230"/>
                  </a:moveTo>
                  <a:cubicBezTo>
                    <a:pt x="188" y="230"/>
                    <a:pt x="182" y="233"/>
                    <a:pt x="177" y="238"/>
                  </a:cubicBezTo>
                  <a:cubicBezTo>
                    <a:pt x="177" y="238"/>
                    <a:pt x="177" y="238"/>
                    <a:pt x="177" y="238"/>
                  </a:cubicBezTo>
                  <a:cubicBezTo>
                    <a:pt x="173" y="242"/>
                    <a:pt x="170" y="248"/>
                    <a:pt x="170" y="255"/>
                  </a:cubicBezTo>
                  <a:cubicBezTo>
                    <a:pt x="170" y="262"/>
                    <a:pt x="173" y="268"/>
                    <a:pt x="177" y="272"/>
                  </a:cubicBezTo>
                  <a:cubicBezTo>
                    <a:pt x="182" y="277"/>
                    <a:pt x="188" y="279"/>
                    <a:pt x="195" y="279"/>
                  </a:cubicBezTo>
                  <a:cubicBezTo>
                    <a:pt x="201" y="279"/>
                    <a:pt x="207" y="277"/>
                    <a:pt x="212" y="272"/>
                  </a:cubicBezTo>
                  <a:cubicBezTo>
                    <a:pt x="212" y="272"/>
                    <a:pt x="212" y="272"/>
                    <a:pt x="212" y="272"/>
                  </a:cubicBezTo>
                  <a:cubicBezTo>
                    <a:pt x="212" y="272"/>
                    <a:pt x="212" y="272"/>
                    <a:pt x="212" y="272"/>
                  </a:cubicBezTo>
                  <a:cubicBezTo>
                    <a:pt x="216" y="268"/>
                    <a:pt x="219" y="262"/>
                    <a:pt x="219" y="255"/>
                  </a:cubicBezTo>
                  <a:cubicBezTo>
                    <a:pt x="219" y="248"/>
                    <a:pt x="216" y="242"/>
                    <a:pt x="212" y="238"/>
                  </a:cubicBezTo>
                  <a:cubicBezTo>
                    <a:pt x="212" y="238"/>
                    <a:pt x="212" y="238"/>
                    <a:pt x="212" y="238"/>
                  </a:cubicBezTo>
                  <a:cubicBezTo>
                    <a:pt x="207" y="233"/>
                    <a:pt x="201" y="230"/>
                    <a:pt x="195" y="230"/>
                  </a:cubicBezTo>
                  <a:close/>
                  <a:moveTo>
                    <a:pt x="172" y="232"/>
                  </a:moveTo>
                  <a:cubicBezTo>
                    <a:pt x="171" y="232"/>
                    <a:pt x="171" y="232"/>
                    <a:pt x="171" y="232"/>
                  </a:cubicBezTo>
                  <a:cubicBezTo>
                    <a:pt x="166" y="238"/>
                    <a:pt x="162" y="246"/>
                    <a:pt x="162" y="255"/>
                  </a:cubicBezTo>
                  <a:cubicBezTo>
                    <a:pt x="162" y="264"/>
                    <a:pt x="166" y="272"/>
                    <a:pt x="172" y="278"/>
                  </a:cubicBezTo>
                  <a:cubicBezTo>
                    <a:pt x="177" y="284"/>
                    <a:pt x="186" y="287"/>
                    <a:pt x="195" y="287"/>
                  </a:cubicBezTo>
                  <a:cubicBezTo>
                    <a:pt x="204" y="287"/>
                    <a:pt x="212" y="284"/>
                    <a:pt x="218" y="278"/>
                  </a:cubicBezTo>
                  <a:cubicBezTo>
                    <a:pt x="218" y="278"/>
                    <a:pt x="218" y="278"/>
                    <a:pt x="218" y="278"/>
                  </a:cubicBezTo>
                  <a:cubicBezTo>
                    <a:pt x="224" y="272"/>
                    <a:pt x="227" y="264"/>
                    <a:pt x="227" y="255"/>
                  </a:cubicBezTo>
                  <a:cubicBezTo>
                    <a:pt x="227" y="246"/>
                    <a:pt x="224" y="238"/>
                    <a:pt x="218" y="232"/>
                  </a:cubicBezTo>
                  <a:cubicBezTo>
                    <a:pt x="218" y="232"/>
                    <a:pt x="218" y="232"/>
                    <a:pt x="218" y="232"/>
                  </a:cubicBezTo>
                  <a:cubicBezTo>
                    <a:pt x="218" y="232"/>
                    <a:pt x="218" y="232"/>
                    <a:pt x="218" y="232"/>
                  </a:cubicBezTo>
                  <a:cubicBezTo>
                    <a:pt x="218" y="232"/>
                    <a:pt x="218" y="232"/>
                    <a:pt x="218" y="232"/>
                  </a:cubicBezTo>
                  <a:cubicBezTo>
                    <a:pt x="212" y="226"/>
                    <a:pt x="204" y="222"/>
                    <a:pt x="195" y="222"/>
                  </a:cubicBezTo>
                  <a:cubicBezTo>
                    <a:pt x="186" y="222"/>
                    <a:pt x="177" y="226"/>
                    <a:pt x="172" y="232"/>
                  </a:cubicBezTo>
                  <a:close/>
                  <a:moveTo>
                    <a:pt x="249" y="95"/>
                  </a:moveTo>
                  <a:cubicBezTo>
                    <a:pt x="187" y="95"/>
                    <a:pt x="187" y="95"/>
                    <a:pt x="187" y="95"/>
                  </a:cubicBezTo>
                  <a:cubicBezTo>
                    <a:pt x="180" y="95"/>
                    <a:pt x="174" y="92"/>
                    <a:pt x="170" y="88"/>
                  </a:cubicBezTo>
                  <a:cubicBezTo>
                    <a:pt x="170" y="88"/>
                    <a:pt x="170" y="88"/>
                    <a:pt x="170" y="88"/>
                  </a:cubicBezTo>
                  <a:cubicBezTo>
                    <a:pt x="170" y="88"/>
                    <a:pt x="170" y="88"/>
                    <a:pt x="170" y="88"/>
                  </a:cubicBezTo>
                  <a:cubicBezTo>
                    <a:pt x="170" y="88"/>
                    <a:pt x="170" y="88"/>
                    <a:pt x="170" y="88"/>
                  </a:cubicBezTo>
                  <a:cubicBezTo>
                    <a:pt x="165" y="83"/>
                    <a:pt x="162" y="77"/>
                    <a:pt x="162" y="71"/>
                  </a:cubicBezTo>
                  <a:cubicBezTo>
                    <a:pt x="162" y="8"/>
                    <a:pt x="162" y="8"/>
                    <a:pt x="162" y="8"/>
                  </a:cubicBezTo>
                  <a:cubicBezTo>
                    <a:pt x="24" y="8"/>
                    <a:pt x="24" y="8"/>
                    <a:pt x="24" y="8"/>
                  </a:cubicBezTo>
                  <a:cubicBezTo>
                    <a:pt x="24" y="8"/>
                    <a:pt x="24" y="8"/>
                    <a:pt x="24" y="8"/>
                  </a:cubicBezTo>
                  <a:cubicBezTo>
                    <a:pt x="24" y="8"/>
                    <a:pt x="24" y="8"/>
                    <a:pt x="24" y="8"/>
                  </a:cubicBezTo>
                  <a:cubicBezTo>
                    <a:pt x="24" y="8"/>
                    <a:pt x="24" y="8"/>
                    <a:pt x="24" y="8"/>
                  </a:cubicBezTo>
                  <a:cubicBezTo>
                    <a:pt x="20" y="8"/>
                    <a:pt x="16" y="10"/>
                    <a:pt x="13" y="13"/>
                  </a:cubicBezTo>
                  <a:cubicBezTo>
                    <a:pt x="10" y="16"/>
                    <a:pt x="8" y="20"/>
                    <a:pt x="8" y="25"/>
                  </a:cubicBezTo>
                  <a:cubicBezTo>
                    <a:pt x="8" y="25"/>
                    <a:pt x="8" y="25"/>
                    <a:pt x="8" y="25"/>
                  </a:cubicBezTo>
                  <a:cubicBezTo>
                    <a:pt x="8" y="314"/>
                    <a:pt x="8" y="314"/>
                    <a:pt x="8" y="314"/>
                  </a:cubicBezTo>
                  <a:cubicBezTo>
                    <a:pt x="8" y="314"/>
                    <a:pt x="8" y="314"/>
                    <a:pt x="8" y="314"/>
                  </a:cubicBezTo>
                  <a:cubicBezTo>
                    <a:pt x="8" y="314"/>
                    <a:pt x="8" y="314"/>
                    <a:pt x="8" y="314"/>
                  </a:cubicBezTo>
                  <a:cubicBezTo>
                    <a:pt x="8" y="318"/>
                    <a:pt x="10" y="322"/>
                    <a:pt x="13" y="325"/>
                  </a:cubicBezTo>
                  <a:cubicBezTo>
                    <a:pt x="16" y="328"/>
                    <a:pt x="20" y="330"/>
                    <a:pt x="24" y="330"/>
                  </a:cubicBezTo>
                  <a:cubicBezTo>
                    <a:pt x="24" y="330"/>
                    <a:pt x="24" y="330"/>
                    <a:pt x="24" y="330"/>
                  </a:cubicBezTo>
                  <a:cubicBezTo>
                    <a:pt x="24" y="330"/>
                    <a:pt x="24" y="330"/>
                    <a:pt x="24" y="330"/>
                  </a:cubicBezTo>
                  <a:cubicBezTo>
                    <a:pt x="232" y="330"/>
                    <a:pt x="232" y="330"/>
                    <a:pt x="232" y="330"/>
                  </a:cubicBezTo>
                  <a:cubicBezTo>
                    <a:pt x="237" y="330"/>
                    <a:pt x="241" y="328"/>
                    <a:pt x="244" y="325"/>
                  </a:cubicBezTo>
                  <a:cubicBezTo>
                    <a:pt x="247" y="322"/>
                    <a:pt x="249" y="318"/>
                    <a:pt x="249" y="314"/>
                  </a:cubicBezTo>
                  <a:cubicBezTo>
                    <a:pt x="249" y="95"/>
                    <a:pt x="249" y="95"/>
                    <a:pt x="249" y="95"/>
                  </a:cubicBezTo>
                  <a:close/>
                  <a:moveTo>
                    <a:pt x="171" y="14"/>
                  </a:moveTo>
                  <a:cubicBezTo>
                    <a:pt x="171" y="71"/>
                    <a:pt x="171" y="71"/>
                    <a:pt x="171" y="71"/>
                  </a:cubicBezTo>
                  <a:cubicBezTo>
                    <a:pt x="171" y="75"/>
                    <a:pt x="172" y="79"/>
                    <a:pt x="175" y="82"/>
                  </a:cubicBezTo>
                  <a:cubicBezTo>
                    <a:pt x="175" y="82"/>
                    <a:pt x="175" y="82"/>
                    <a:pt x="175" y="82"/>
                  </a:cubicBezTo>
                  <a:cubicBezTo>
                    <a:pt x="178" y="85"/>
                    <a:pt x="182" y="87"/>
                    <a:pt x="187" y="87"/>
                  </a:cubicBezTo>
                  <a:cubicBezTo>
                    <a:pt x="243" y="87"/>
                    <a:pt x="243" y="87"/>
                    <a:pt x="243" y="87"/>
                  </a:cubicBezTo>
                  <a:lnTo>
                    <a:pt x="171" y="14"/>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pl-PL" sz="1200" dirty="0"/>
            </a:p>
          </p:txBody>
        </p:sp>
      </p:grpSp>
      <p:grpSp>
        <p:nvGrpSpPr>
          <p:cNvPr id="3" name="Grupa 81">
            <a:extLst>
              <a:ext uri="{FF2B5EF4-FFF2-40B4-BE49-F238E27FC236}">
                <a16:creationId xmlns:a16="http://schemas.microsoft.com/office/drawing/2014/main" id="{F096E9C4-EA42-4CA5-B398-9954C2F35D42}"/>
              </a:ext>
            </a:extLst>
          </p:cNvPr>
          <p:cNvGrpSpPr/>
          <p:nvPr/>
        </p:nvGrpSpPr>
        <p:grpSpPr>
          <a:xfrm>
            <a:off x="6996993" y="2535704"/>
            <a:ext cx="1684991" cy="914949"/>
            <a:chOff x="9329324" y="2237939"/>
            <a:chExt cx="2246654" cy="1219932"/>
          </a:xfrm>
        </p:grpSpPr>
        <p:sp>
          <p:nvSpPr>
            <p:cNvPr id="29" name="Strzałka: pagon 28">
              <a:extLst>
                <a:ext uri="{FF2B5EF4-FFF2-40B4-BE49-F238E27FC236}">
                  <a16:creationId xmlns:a16="http://schemas.microsoft.com/office/drawing/2014/main" id="{768DF5D7-3101-423E-B29C-91C561C449E8}"/>
                </a:ext>
              </a:extLst>
            </p:cNvPr>
            <p:cNvSpPr/>
            <p:nvPr/>
          </p:nvSpPr>
          <p:spPr>
            <a:xfrm>
              <a:off x="9329324" y="2237939"/>
              <a:ext cx="2246654" cy="1219932"/>
            </a:xfrm>
            <a:prstGeom prst="chevron">
              <a:avLst>
                <a:gd name="adj" fmla="val 3264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pl-PL" sz="1200" dirty="0">
                <a:solidFill>
                  <a:schemeClr val="tx1"/>
                </a:solidFill>
              </a:endParaRPr>
            </a:p>
          </p:txBody>
        </p:sp>
        <p:sp>
          <p:nvSpPr>
            <p:cNvPr id="76" name="Freeform 25">
              <a:extLst>
                <a:ext uri="{FF2B5EF4-FFF2-40B4-BE49-F238E27FC236}">
                  <a16:creationId xmlns:a16="http://schemas.microsoft.com/office/drawing/2014/main" id="{04D8FBDD-4B44-4FFB-AE27-2107F952BFD0}"/>
                </a:ext>
              </a:extLst>
            </p:cNvPr>
            <p:cNvSpPr>
              <a:spLocks noEditPoints="1"/>
            </p:cNvSpPr>
            <p:nvPr/>
          </p:nvSpPr>
          <p:spPr bwMode="auto">
            <a:xfrm>
              <a:off x="9979735" y="2525940"/>
              <a:ext cx="945832" cy="643930"/>
            </a:xfrm>
            <a:custGeom>
              <a:avLst/>
              <a:gdLst>
                <a:gd name="T0" fmla="*/ 73 w 253"/>
                <a:gd name="T1" fmla="*/ 132 h 171"/>
                <a:gd name="T2" fmla="*/ 78 w 253"/>
                <a:gd name="T3" fmla="*/ 107 h 171"/>
                <a:gd name="T4" fmla="*/ 65 w 253"/>
                <a:gd name="T5" fmla="*/ 124 h 171"/>
                <a:gd name="T6" fmla="*/ 73 w 253"/>
                <a:gd name="T7" fmla="*/ 132 h 171"/>
                <a:gd name="T8" fmla="*/ 253 w 253"/>
                <a:gd name="T9" fmla="*/ 113 h 171"/>
                <a:gd name="T10" fmla="*/ 207 w 253"/>
                <a:gd name="T11" fmla="*/ 108 h 171"/>
                <a:gd name="T12" fmla="*/ 195 w 253"/>
                <a:gd name="T13" fmla="*/ 124 h 171"/>
                <a:gd name="T14" fmla="*/ 154 w 253"/>
                <a:gd name="T15" fmla="*/ 169 h 171"/>
                <a:gd name="T16" fmla="*/ 124 w 253"/>
                <a:gd name="T17" fmla="*/ 161 h 171"/>
                <a:gd name="T18" fmla="*/ 113 w 253"/>
                <a:gd name="T19" fmla="*/ 162 h 171"/>
                <a:gd name="T20" fmla="*/ 59 w 253"/>
                <a:gd name="T21" fmla="*/ 127 h 171"/>
                <a:gd name="T22" fmla="*/ 45 w 253"/>
                <a:gd name="T23" fmla="*/ 113 h 171"/>
                <a:gd name="T24" fmla="*/ 0 w 253"/>
                <a:gd name="T25" fmla="*/ 3 h 171"/>
                <a:gd name="T26" fmla="*/ 45 w 253"/>
                <a:gd name="T27" fmla="*/ 5 h 171"/>
                <a:gd name="T28" fmla="*/ 71 w 253"/>
                <a:gd name="T29" fmla="*/ 24 h 171"/>
                <a:gd name="T30" fmla="*/ 153 w 253"/>
                <a:gd name="T31" fmla="*/ 28 h 171"/>
                <a:gd name="T32" fmla="*/ 207 w 253"/>
                <a:gd name="T33" fmla="*/ 5 h 171"/>
                <a:gd name="T34" fmla="*/ 192 w 253"/>
                <a:gd name="T35" fmla="*/ 112 h 171"/>
                <a:gd name="T36" fmla="*/ 154 w 253"/>
                <a:gd name="T37" fmla="*/ 34 h 171"/>
                <a:gd name="T38" fmla="*/ 142 w 253"/>
                <a:gd name="T39" fmla="*/ 37 h 171"/>
                <a:gd name="T40" fmla="*/ 90 w 253"/>
                <a:gd name="T41" fmla="*/ 57 h 171"/>
                <a:gd name="T42" fmla="*/ 141 w 253"/>
                <a:gd name="T43" fmla="*/ 59 h 171"/>
                <a:gd name="T44" fmla="*/ 94 w 253"/>
                <a:gd name="T45" fmla="*/ 112 h 171"/>
                <a:gd name="T46" fmla="*/ 77 w 253"/>
                <a:gd name="T47" fmla="*/ 135 h 171"/>
                <a:gd name="T48" fmla="*/ 118 w 253"/>
                <a:gd name="T49" fmla="*/ 129 h 171"/>
                <a:gd name="T50" fmla="*/ 116 w 253"/>
                <a:gd name="T51" fmla="*/ 157 h 171"/>
                <a:gd name="T52" fmla="*/ 119 w 253"/>
                <a:gd name="T53" fmla="*/ 157 h 171"/>
                <a:gd name="T54" fmla="*/ 129 w 253"/>
                <a:gd name="T55" fmla="*/ 142 h 171"/>
                <a:gd name="T56" fmla="*/ 109 w 253"/>
                <a:gd name="T57" fmla="*/ 153 h 171"/>
                <a:gd name="T58" fmla="*/ 71 w 253"/>
                <a:gd name="T59" fmla="*/ 105 h 171"/>
                <a:gd name="T60" fmla="*/ 82 w 253"/>
                <a:gd name="T61" fmla="*/ 102 h 171"/>
                <a:gd name="T62" fmla="*/ 108 w 253"/>
                <a:gd name="T63" fmla="*/ 114 h 171"/>
                <a:gd name="T64" fmla="*/ 134 w 253"/>
                <a:gd name="T65" fmla="*/ 135 h 171"/>
                <a:gd name="T66" fmla="*/ 132 w 253"/>
                <a:gd name="T67" fmla="*/ 115 h 171"/>
                <a:gd name="T68" fmla="*/ 181 w 253"/>
                <a:gd name="T69" fmla="*/ 138 h 171"/>
                <a:gd name="T70" fmla="*/ 151 w 253"/>
                <a:gd name="T71" fmla="*/ 97 h 171"/>
                <a:gd name="T72" fmla="*/ 190 w 253"/>
                <a:gd name="T73" fmla="*/ 120 h 171"/>
                <a:gd name="T74" fmla="*/ 96 w 253"/>
                <a:gd name="T75" fmla="*/ 72 h 171"/>
                <a:gd name="T76" fmla="*/ 85 w 253"/>
                <a:gd name="T77" fmla="*/ 53 h 171"/>
                <a:gd name="T78" fmla="*/ 95 w 253"/>
                <a:gd name="T79" fmla="*/ 31 h 171"/>
                <a:gd name="T80" fmla="*/ 135 w 253"/>
                <a:gd name="T81" fmla="*/ 143 h 171"/>
                <a:gd name="T82" fmla="*/ 149 w 253"/>
                <a:gd name="T83" fmla="*/ 165 h 171"/>
                <a:gd name="T84" fmla="*/ 45 w 253"/>
                <a:gd name="T85" fmla="*/ 89 h 171"/>
                <a:gd name="T86" fmla="*/ 45 w 253"/>
                <a:gd name="T87" fmla="*/ 11 h 171"/>
                <a:gd name="T88" fmla="*/ 5 w 253"/>
                <a:gd name="T89" fmla="*/ 110 h 171"/>
                <a:gd name="T90" fmla="*/ 40 w 253"/>
                <a:gd name="T91" fmla="*/ 6 h 171"/>
                <a:gd name="T92" fmla="*/ 188 w 253"/>
                <a:gd name="T93" fmla="*/ 18 h 171"/>
                <a:gd name="T94" fmla="*/ 213 w 253"/>
                <a:gd name="T95" fmla="*/ 102 h 171"/>
                <a:gd name="T96" fmla="*/ 213 w 253"/>
                <a:gd name="T97" fmla="*/ 6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3" h="171">
                  <a:moveTo>
                    <a:pt x="84" y="57"/>
                  </a:moveTo>
                  <a:cubicBezTo>
                    <a:pt x="84" y="57"/>
                    <a:pt x="84" y="57"/>
                    <a:pt x="84" y="57"/>
                  </a:cubicBezTo>
                  <a:cubicBezTo>
                    <a:pt x="84" y="57"/>
                    <a:pt x="84" y="57"/>
                    <a:pt x="84" y="57"/>
                  </a:cubicBezTo>
                  <a:close/>
                  <a:moveTo>
                    <a:pt x="73" y="132"/>
                  </a:moveTo>
                  <a:cubicBezTo>
                    <a:pt x="86" y="109"/>
                    <a:pt x="86" y="109"/>
                    <a:pt x="86" y="109"/>
                  </a:cubicBezTo>
                  <a:cubicBezTo>
                    <a:pt x="85" y="109"/>
                    <a:pt x="84" y="108"/>
                    <a:pt x="83" y="108"/>
                  </a:cubicBezTo>
                  <a:cubicBezTo>
                    <a:pt x="80" y="107"/>
                    <a:pt x="80" y="107"/>
                    <a:pt x="80" y="107"/>
                  </a:cubicBezTo>
                  <a:cubicBezTo>
                    <a:pt x="79" y="107"/>
                    <a:pt x="78" y="107"/>
                    <a:pt x="78" y="107"/>
                  </a:cubicBezTo>
                  <a:cubicBezTo>
                    <a:pt x="78" y="107"/>
                    <a:pt x="78" y="107"/>
                    <a:pt x="78" y="107"/>
                  </a:cubicBezTo>
                  <a:cubicBezTo>
                    <a:pt x="77" y="107"/>
                    <a:pt x="76" y="107"/>
                    <a:pt x="76" y="108"/>
                  </a:cubicBezTo>
                  <a:cubicBezTo>
                    <a:pt x="74" y="110"/>
                    <a:pt x="74" y="110"/>
                    <a:pt x="74" y="110"/>
                  </a:cubicBezTo>
                  <a:cubicBezTo>
                    <a:pt x="65" y="124"/>
                    <a:pt x="65" y="124"/>
                    <a:pt x="65" y="124"/>
                  </a:cubicBezTo>
                  <a:cubicBezTo>
                    <a:pt x="65" y="125"/>
                    <a:pt x="65" y="126"/>
                    <a:pt x="65" y="126"/>
                  </a:cubicBezTo>
                  <a:cubicBezTo>
                    <a:pt x="65" y="127"/>
                    <a:pt x="65" y="127"/>
                    <a:pt x="65" y="128"/>
                  </a:cubicBezTo>
                  <a:cubicBezTo>
                    <a:pt x="66" y="128"/>
                    <a:pt x="66" y="128"/>
                    <a:pt x="67" y="129"/>
                  </a:cubicBezTo>
                  <a:cubicBezTo>
                    <a:pt x="73" y="132"/>
                    <a:pt x="73" y="132"/>
                    <a:pt x="73" y="132"/>
                  </a:cubicBezTo>
                  <a:close/>
                  <a:moveTo>
                    <a:pt x="210" y="0"/>
                  </a:moveTo>
                  <a:cubicBezTo>
                    <a:pt x="250" y="0"/>
                    <a:pt x="250" y="0"/>
                    <a:pt x="250" y="0"/>
                  </a:cubicBezTo>
                  <a:cubicBezTo>
                    <a:pt x="252" y="0"/>
                    <a:pt x="253" y="1"/>
                    <a:pt x="253" y="3"/>
                  </a:cubicBezTo>
                  <a:cubicBezTo>
                    <a:pt x="253" y="113"/>
                    <a:pt x="253" y="113"/>
                    <a:pt x="253" y="113"/>
                  </a:cubicBezTo>
                  <a:cubicBezTo>
                    <a:pt x="253" y="114"/>
                    <a:pt x="252" y="115"/>
                    <a:pt x="250" y="115"/>
                  </a:cubicBezTo>
                  <a:cubicBezTo>
                    <a:pt x="210" y="115"/>
                    <a:pt x="210" y="115"/>
                    <a:pt x="210" y="115"/>
                  </a:cubicBezTo>
                  <a:cubicBezTo>
                    <a:pt x="209" y="115"/>
                    <a:pt x="207" y="114"/>
                    <a:pt x="207" y="113"/>
                  </a:cubicBezTo>
                  <a:cubicBezTo>
                    <a:pt x="207" y="108"/>
                    <a:pt x="207" y="108"/>
                    <a:pt x="207" y="108"/>
                  </a:cubicBezTo>
                  <a:cubicBezTo>
                    <a:pt x="195" y="116"/>
                    <a:pt x="195" y="116"/>
                    <a:pt x="195" y="116"/>
                  </a:cubicBezTo>
                  <a:cubicBezTo>
                    <a:pt x="195" y="116"/>
                    <a:pt x="195" y="116"/>
                    <a:pt x="195" y="116"/>
                  </a:cubicBezTo>
                  <a:cubicBezTo>
                    <a:pt x="195" y="117"/>
                    <a:pt x="196" y="118"/>
                    <a:pt x="196" y="119"/>
                  </a:cubicBezTo>
                  <a:cubicBezTo>
                    <a:pt x="196" y="121"/>
                    <a:pt x="196" y="123"/>
                    <a:pt x="195" y="124"/>
                  </a:cubicBezTo>
                  <a:cubicBezTo>
                    <a:pt x="194" y="126"/>
                    <a:pt x="194" y="126"/>
                    <a:pt x="194" y="126"/>
                  </a:cubicBezTo>
                  <a:cubicBezTo>
                    <a:pt x="192" y="132"/>
                    <a:pt x="189" y="137"/>
                    <a:pt x="186" y="141"/>
                  </a:cubicBezTo>
                  <a:cubicBezTo>
                    <a:pt x="182" y="146"/>
                    <a:pt x="178" y="150"/>
                    <a:pt x="174" y="154"/>
                  </a:cubicBezTo>
                  <a:cubicBezTo>
                    <a:pt x="154" y="169"/>
                    <a:pt x="154" y="169"/>
                    <a:pt x="154" y="169"/>
                  </a:cubicBezTo>
                  <a:cubicBezTo>
                    <a:pt x="153" y="170"/>
                    <a:pt x="151" y="170"/>
                    <a:pt x="149" y="171"/>
                  </a:cubicBezTo>
                  <a:cubicBezTo>
                    <a:pt x="147" y="171"/>
                    <a:pt x="145" y="170"/>
                    <a:pt x="144" y="169"/>
                  </a:cubicBezTo>
                  <a:cubicBezTo>
                    <a:pt x="126" y="159"/>
                    <a:pt x="126" y="159"/>
                    <a:pt x="126" y="159"/>
                  </a:cubicBezTo>
                  <a:cubicBezTo>
                    <a:pt x="125" y="160"/>
                    <a:pt x="124" y="160"/>
                    <a:pt x="124" y="161"/>
                  </a:cubicBezTo>
                  <a:cubicBezTo>
                    <a:pt x="124" y="161"/>
                    <a:pt x="124" y="161"/>
                    <a:pt x="124" y="161"/>
                  </a:cubicBezTo>
                  <a:cubicBezTo>
                    <a:pt x="123" y="162"/>
                    <a:pt x="121" y="162"/>
                    <a:pt x="120" y="163"/>
                  </a:cubicBezTo>
                  <a:cubicBezTo>
                    <a:pt x="119" y="163"/>
                    <a:pt x="118" y="163"/>
                    <a:pt x="116" y="163"/>
                  </a:cubicBezTo>
                  <a:cubicBezTo>
                    <a:pt x="115" y="163"/>
                    <a:pt x="114" y="162"/>
                    <a:pt x="113" y="162"/>
                  </a:cubicBezTo>
                  <a:cubicBezTo>
                    <a:pt x="113" y="162"/>
                    <a:pt x="113" y="162"/>
                    <a:pt x="113" y="162"/>
                  </a:cubicBezTo>
                  <a:cubicBezTo>
                    <a:pt x="64" y="134"/>
                    <a:pt x="64" y="134"/>
                    <a:pt x="64" y="134"/>
                  </a:cubicBezTo>
                  <a:cubicBezTo>
                    <a:pt x="63" y="133"/>
                    <a:pt x="62" y="132"/>
                    <a:pt x="61" y="131"/>
                  </a:cubicBezTo>
                  <a:cubicBezTo>
                    <a:pt x="60" y="130"/>
                    <a:pt x="60" y="129"/>
                    <a:pt x="59" y="127"/>
                  </a:cubicBezTo>
                  <a:cubicBezTo>
                    <a:pt x="59" y="126"/>
                    <a:pt x="59" y="125"/>
                    <a:pt x="59" y="123"/>
                  </a:cubicBezTo>
                  <a:cubicBezTo>
                    <a:pt x="59" y="123"/>
                    <a:pt x="60" y="122"/>
                    <a:pt x="60" y="122"/>
                  </a:cubicBezTo>
                  <a:cubicBezTo>
                    <a:pt x="45" y="109"/>
                    <a:pt x="45" y="109"/>
                    <a:pt x="45" y="109"/>
                  </a:cubicBezTo>
                  <a:cubicBezTo>
                    <a:pt x="45" y="113"/>
                    <a:pt x="45" y="113"/>
                    <a:pt x="45" y="113"/>
                  </a:cubicBezTo>
                  <a:cubicBezTo>
                    <a:pt x="45" y="114"/>
                    <a:pt x="44" y="115"/>
                    <a:pt x="43" y="115"/>
                  </a:cubicBezTo>
                  <a:cubicBezTo>
                    <a:pt x="2" y="115"/>
                    <a:pt x="2" y="115"/>
                    <a:pt x="2" y="115"/>
                  </a:cubicBezTo>
                  <a:cubicBezTo>
                    <a:pt x="1" y="115"/>
                    <a:pt x="0" y="114"/>
                    <a:pt x="0" y="113"/>
                  </a:cubicBezTo>
                  <a:cubicBezTo>
                    <a:pt x="0" y="3"/>
                    <a:pt x="0" y="3"/>
                    <a:pt x="0" y="3"/>
                  </a:cubicBezTo>
                  <a:cubicBezTo>
                    <a:pt x="0" y="1"/>
                    <a:pt x="1" y="0"/>
                    <a:pt x="2" y="0"/>
                  </a:cubicBezTo>
                  <a:cubicBezTo>
                    <a:pt x="43" y="0"/>
                    <a:pt x="43" y="0"/>
                    <a:pt x="43" y="0"/>
                  </a:cubicBezTo>
                  <a:cubicBezTo>
                    <a:pt x="44" y="0"/>
                    <a:pt x="45" y="1"/>
                    <a:pt x="45" y="3"/>
                  </a:cubicBezTo>
                  <a:cubicBezTo>
                    <a:pt x="45" y="5"/>
                    <a:pt x="45" y="5"/>
                    <a:pt x="45" y="5"/>
                  </a:cubicBezTo>
                  <a:cubicBezTo>
                    <a:pt x="65" y="11"/>
                    <a:pt x="65" y="11"/>
                    <a:pt x="65" y="11"/>
                  </a:cubicBezTo>
                  <a:cubicBezTo>
                    <a:pt x="68" y="12"/>
                    <a:pt x="70" y="14"/>
                    <a:pt x="71" y="16"/>
                  </a:cubicBezTo>
                  <a:cubicBezTo>
                    <a:pt x="72" y="18"/>
                    <a:pt x="72" y="21"/>
                    <a:pt x="72" y="23"/>
                  </a:cubicBezTo>
                  <a:cubicBezTo>
                    <a:pt x="71" y="24"/>
                    <a:pt x="71" y="24"/>
                    <a:pt x="71" y="24"/>
                  </a:cubicBezTo>
                  <a:cubicBezTo>
                    <a:pt x="95" y="26"/>
                    <a:pt x="95" y="26"/>
                    <a:pt x="95" y="26"/>
                  </a:cubicBezTo>
                  <a:cubicBezTo>
                    <a:pt x="95" y="26"/>
                    <a:pt x="95" y="26"/>
                    <a:pt x="95" y="26"/>
                  </a:cubicBezTo>
                  <a:cubicBezTo>
                    <a:pt x="141" y="31"/>
                    <a:pt x="141" y="31"/>
                    <a:pt x="141" y="31"/>
                  </a:cubicBezTo>
                  <a:cubicBezTo>
                    <a:pt x="145" y="30"/>
                    <a:pt x="149" y="29"/>
                    <a:pt x="153" y="28"/>
                  </a:cubicBezTo>
                  <a:cubicBezTo>
                    <a:pt x="182" y="22"/>
                    <a:pt x="182" y="22"/>
                    <a:pt x="182" y="22"/>
                  </a:cubicBezTo>
                  <a:cubicBezTo>
                    <a:pt x="182" y="20"/>
                    <a:pt x="182" y="18"/>
                    <a:pt x="183" y="16"/>
                  </a:cubicBezTo>
                  <a:cubicBezTo>
                    <a:pt x="184" y="14"/>
                    <a:pt x="186" y="12"/>
                    <a:pt x="189" y="11"/>
                  </a:cubicBezTo>
                  <a:cubicBezTo>
                    <a:pt x="207" y="5"/>
                    <a:pt x="207" y="5"/>
                    <a:pt x="207" y="5"/>
                  </a:cubicBezTo>
                  <a:cubicBezTo>
                    <a:pt x="207" y="3"/>
                    <a:pt x="207" y="3"/>
                    <a:pt x="207" y="3"/>
                  </a:cubicBezTo>
                  <a:cubicBezTo>
                    <a:pt x="207" y="1"/>
                    <a:pt x="209" y="0"/>
                    <a:pt x="210" y="0"/>
                  </a:cubicBezTo>
                  <a:close/>
                  <a:moveTo>
                    <a:pt x="191" y="112"/>
                  </a:moveTo>
                  <a:cubicBezTo>
                    <a:pt x="192" y="112"/>
                    <a:pt x="192" y="112"/>
                    <a:pt x="192" y="112"/>
                  </a:cubicBezTo>
                  <a:cubicBezTo>
                    <a:pt x="206" y="102"/>
                    <a:pt x="206" y="102"/>
                    <a:pt x="206" y="102"/>
                  </a:cubicBezTo>
                  <a:cubicBezTo>
                    <a:pt x="207" y="102"/>
                    <a:pt x="207" y="102"/>
                    <a:pt x="207" y="102"/>
                  </a:cubicBezTo>
                  <a:cubicBezTo>
                    <a:pt x="184" y="27"/>
                    <a:pt x="184" y="27"/>
                    <a:pt x="184" y="27"/>
                  </a:cubicBezTo>
                  <a:cubicBezTo>
                    <a:pt x="154" y="34"/>
                    <a:pt x="154" y="34"/>
                    <a:pt x="154" y="34"/>
                  </a:cubicBezTo>
                  <a:cubicBezTo>
                    <a:pt x="150" y="35"/>
                    <a:pt x="146" y="36"/>
                    <a:pt x="142" y="37"/>
                  </a:cubicBezTo>
                  <a:cubicBezTo>
                    <a:pt x="142" y="37"/>
                    <a:pt x="142" y="37"/>
                    <a:pt x="142" y="37"/>
                  </a:cubicBezTo>
                  <a:cubicBezTo>
                    <a:pt x="142" y="37"/>
                    <a:pt x="142" y="37"/>
                    <a:pt x="142" y="37"/>
                  </a:cubicBezTo>
                  <a:cubicBezTo>
                    <a:pt x="142" y="37"/>
                    <a:pt x="142" y="37"/>
                    <a:pt x="142" y="37"/>
                  </a:cubicBezTo>
                  <a:cubicBezTo>
                    <a:pt x="142" y="37"/>
                    <a:pt x="142" y="37"/>
                    <a:pt x="142" y="37"/>
                  </a:cubicBezTo>
                  <a:cubicBezTo>
                    <a:pt x="141" y="37"/>
                    <a:pt x="140" y="37"/>
                    <a:pt x="139" y="38"/>
                  </a:cubicBezTo>
                  <a:cubicBezTo>
                    <a:pt x="135" y="39"/>
                    <a:pt x="130" y="41"/>
                    <a:pt x="125" y="43"/>
                  </a:cubicBezTo>
                  <a:cubicBezTo>
                    <a:pt x="90" y="57"/>
                    <a:pt x="90" y="57"/>
                    <a:pt x="90" y="57"/>
                  </a:cubicBezTo>
                  <a:cubicBezTo>
                    <a:pt x="91" y="60"/>
                    <a:pt x="91" y="60"/>
                    <a:pt x="91" y="60"/>
                  </a:cubicBezTo>
                  <a:cubicBezTo>
                    <a:pt x="93" y="63"/>
                    <a:pt x="95" y="66"/>
                    <a:pt x="98" y="67"/>
                  </a:cubicBezTo>
                  <a:cubicBezTo>
                    <a:pt x="101" y="68"/>
                    <a:pt x="104" y="69"/>
                    <a:pt x="107" y="68"/>
                  </a:cubicBezTo>
                  <a:cubicBezTo>
                    <a:pt x="141" y="59"/>
                    <a:pt x="141" y="59"/>
                    <a:pt x="141" y="59"/>
                  </a:cubicBezTo>
                  <a:cubicBezTo>
                    <a:pt x="142" y="58"/>
                    <a:pt x="143" y="59"/>
                    <a:pt x="144" y="60"/>
                  </a:cubicBezTo>
                  <a:cubicBezTo>
                    <a:pt x="191" y="112"/>
                    <a:pt x="191" y="112"/>
                    <a:pt x="191" y="112"/>
                  </a:cubicBezTo>
                  <a:close/>
                  <a:moveTo>
                    <a:pt x="92" y="111"/>
                  </a:moveTo>
                  <a:cubicBezTo>
                    <a:pt x="92" y="111"/>
                    <a:pt x="93" y="112"/>
                    <a:pt x="94" y="112"/>
                  </a:cubicBezTo>
                  <a:cubicBezTo>
                    <a:pt x="95" y="113"/>
                    <a:pt x="97" y="114"/>
                    <a:pt x="98" y="114"/>
                  </a:cubicBezTo>
                  <a:cubicBezTo>
                    <a:pt x="100" y="115"/>
                    <a:pt x="102" y="116"/>
                    <a:pt x="103" y="117"/>
                  </a:cubicBezTo>
                  <a:cubicBezTo>
                    <a:pt x="88" y="141"/>
                    <a:pt x="88" y="141"/>
                    <a:pt x="88" y="141"/>
                  </a:cubicBezTo>
                  <a:cubicBezTo>
                    <a:pt x="77" y="135"/>
                    <a:pt x="77" y="135"/>
                    <a:pt x="77" y="135"/>
                  </a:cubicBezTo>
                  <a:cubicBezTo>
                    <a:pt x="92" y="111"/>
                    <a:pt x="92" y="111"/>
                    <a:pt x="92" y="111"/>
                  </a:cubicBezTo>
                  <a:close/>
                  <a:moveTo>
                    <a:pt x="93" y="144"/>
                  </a:moveTo>
                  <a:cubicBezTo>
                    <a:pt x="105" y="151"/>
                    <a:pt x="105" y="151"/>
                    <a:pt x="105" y="151"/>
                  </a:cubicBezTo>
                  <a:cubicBezTo>
                    <a:pt x="118" y="129"/>
                    <a:pt x="118" y="129"/>
                    <a:pt x="118" y="129"/>
                  </a:cubicBezTo>
                  <a:cubicBezTo>
                    <a:pt x="107" y="121"/>
                    <a:pt x="107" y="121"/>
                    <a:pt x="107" y="121"/>
                  </a:cubicBezTo>
                  <a:cubicBezTo>
                    <a:pt x="93" y="144"/>
                    <a:pt x="93" y="144"/>
                    <a:pt x="93" y="144"/>
                  </a:cubicBezTo>
                  <a:close/>
                  <a:moveTo>
                    <a:pt x="109" y="153"/>
                  </a:moveTo>
                  <a:cubicBezTo>
                    <a:pt x="116" y="157"/>
                    <a:pt x="116" y="157"/>
                    <a:pt x="116" y="157"/>
                  </a:cubicBezTo>
                  <a:cubicBezTo>
                    <a:pt x="116" y="157"/>
                    <a:pt x="116" y="157"/>
                    <a:pt x="116" y="157"/>
                  </a:cubicBezTo>
                  <a:cubicBezTo>
                    <a:pt x="116" y="157"/>
                    <a:pt x="116" y="157"/>
                    <a:pt x="116" y="157"/>
                  </a:cubicBezTo>
                  <a:cubicBezTo>
                    <a:pt x="116" y="157"/>
                    <a:pt x="117" y="158"/>
                    <a:pt x="117" y="158"/>
                  </a:cubicBezTo>
                  <a:cubicBezTo>
                    <a:pt x="118" y="158"/>
                    <a:pt x="118" y="158"/>
                    <a:pt x="119" y="157"/>
                  </a:cubicBezTo>
                  <a:cubicBezTo>
                    <a:pt x="119" y="157"/>
                    <a:pt x="120" y="157"/>
                    <a:pt x="120" y="157"/>
                  </a:cubicBezTo>
                  <a:cubicBezTo>
                    <a:pt x="120" y="157"/>
                    <a:pt x="120" y="157"/>
                    <a:pt x="120" y="157"/>
                  </a:cubicBezTo>
                  <a:cubicBezTo>
                    <a:pt x="121" y="156"/>
                    <a:pt x="121" y="156"/>
                    <a:pt x="121" y="156"/>
                  </a:cubicBezTo>
                  <a:cubicBezTo>
                    <a:pt x="129" y="142"/>
                    <a:pt x="129" y="142"/>
                    <a:pt x="129" y="142"/>
                  </a:cubicBezTo>
                  <a:cubicBezTo>
                    <a:pt x="129" y="141"/>
                    <a:pt x="130" y="140"/>
                    <a:pt x="129" y="139"/>
                  </a:cubicBezTo>
                  <a:cubicBezTo>
                    <a:pt x="129" y="138"/>
                    <a:pt x="129" y="137"/>
                    <a:pt x="128" y="137"/>
                  </a:cubicBezTo>
                  <a:cubicBezTo>
                    <a:pt x="122" y="132"/>
                    <a:pt x="122" y="132"/>
                    <a:pt x="122" y="132"/>
                  </a:cubicBezTo>
                  <a:cubicBezTo>
                    <a:pt x="109" y="153"/>
                    <a:pt x="109" y="153"/>
                    <a:pt x="109" y="153"/>
                  </a:cubicBezTo>
                  <a:close/>
                  <a:moveTo>
                    <a:pt x="47" y="103"/>
                  </a:moveTo>
                  <a:cubicBezTo>
                    <a:pt x="63" y="117"/>
                    <a:pt x="63" y="117"/>
                    <a:pt x="63" y="117"/>
                  </a:cubicBezTo>
                  <a:cubicBezTo>
                    <a:pt x="71" y="105"/>
                    <a:pt x="71" y="105"/>
                    <a:pt x="71" y="105"/>
                  </a:cubicBezTo>
                  <a:cubicBezTo>
                    <a:pt x="71" y="105"/>
                    <a:pt x="71" y="105"/>
                    <a:pt x="71" y="105"/>
                  </a:cubicBezTo>
                  <a:cubicBezTo>
                    <a:pt x="72" y="103"/>
                    <a:pt x="74" y="102"/>
                    <a:pt x="76" y="102"/>
                  </a:cubicBezTo>
                  <a:cubicBezTo>
                    <a:pt x="76" y="102"/>
                    <a:pt x="76" y="102"/>
                    <a:pt x="76" y="102"/>
                  </a:cubicBezTo>
                  <a:cubicBezTo>
                    <a:pt x="76" y="102"/>
                    <a:pt x="76" y="102"/>
                    <a:pt x="76" y="102"/>
                  </a:cubicBezTo>
                  <a:cubicBezTo>
                    <a:pt x="78" y="101"/>
                    <a:pt x="80" y="101"/>
                    <a:pt x="82" y="102"/>
                  </a:cubicBezTo>
                  <a:cubicBezTo>
                    <a:pt x="92" y="105"/>
                    <a:pt x="92" y="105"/>
                    <a:pt x="92" y="105"/>
                  </a:cubicBezTo>
                  <a:cubicBezTo>
                    <a:pt x="95" y="107"/>
                    <a:pt x="98" y="108"/>
                    <a:pt x="101" y="110"/>
                  </a:cubicBezTo>
                  <a:cubicBezTo>
                    <a:pt x="103" y="111"/>
                    <a:pt x="106" y="112"/>
                    <a:pt x="108" y="114"/>
                  </a:cubicBezTo>
                  <a:cubicBezTo>
                    <a:pt x="108" y="114"/>
                    <a:pt x="108" y="114"/>
                    <a:pt x="108" y="114"/>
                  </a:cubicBezTo>
                  <a:cubicBezTo>
                    <a:pt x="108" y="114"/>
                    <a:pt x="108" y="114"/>
                    <a:pt x="109" y="115"/>
                  </a:cubicBezTo>
                  <a:cubicBezTo>
                    <a:pt x="109" y="115"/>
                    <a:pt x="109" y="115"/>
                    <a:pt x="110" y="115"/>
                  </a:cubicBezTo>
                  <a:cubicBezTo>
                    <a:pt x="131" y="132"/>
                    <a:pt x="131" y="132"/>
                    <a:pt x="131" y="132"/>
                  </a:cubicBezTo>
                  <a:cubicBezTo>
                    <a:pt x="132" y="133"/>
                    <a:pt x="133" y="134"/>
                    <a:pt x="134" y="135"/>
                  </a:cubicBezTo>
                  <a:cubicBezTo>
                    <a:pt x="163" y="155"/>
                    <a:pt x="163" y="155"/>
                    <a:pt x="163" y="155"/>
                  </a:cubicBezTo>
                  <a:cubicBezTo>
                    <a:pt x="170" y="149"/>
                    <a:pt x="170" y="149"/>
                    <a:pt x="170" y="149"/>
                  </a:cubicBezTo>
                  <a:cubicBezTo>
                    <a:pt x="171" y="148"/>
                    <a:pt x="172" y="148"/>
                    <a:pt x="173" y="147"/>
                  </a:cubicBezTo>
                  <a:cubicBezTo>
                    <a:pt x="132" y="115"/>
                    <a:pt x="132" y="115"/>
                    <a:pt x="132" y="115"/>
                  </a:cubicBezTo>
                  <a:cubicBezTo>
                    <a:pt x="131" y="115"/>
                    <a:pt x="130" y="113"/>
                    <a:pt x="131" y="112"/>
                  </a:cubicBezTo>
                  <a:cubicBezTo>
                    <a:pt x="132" y="110"/>
                    <a:pt x="134" y="110"/>
                    <a:pt x="135" y="111"/>
                  </a:cubicBezTo>
                  <a:cubicBezTo>
                    <a:pt x="177" y="143"/>
                    <a:pt x="177" y="143"/>
                    <a:pt x="177" y="143"/>
                  </a:cubicBezTo>
                  <a:cubicBezTo>
                    <a:pt x="179" y="142"/>
                    <a:pt x="180" y="140"/>
                    <a:pt x="181" y="138"/>
                  </a:cubicBezTo>
                  <a:cubicBezTo>
                    <a:pt x="183" y="137"/>
                    <a:pt x="184" y="135"/>
                    <a:pt x="185" y="133"/>
                  </a:cubicBezTo>
                  <a:cubicBezTo>
                    <a:pt x="148" y="101"/>
                    <a:pt x="148" y="101"/>
                    <a:pt x="148" y="101"/>
                  </a:cubicBezTo>
                  <a:cubicBezTo>
                    <a:pt x="147" y="100"/>
                    <a:pt x="147" y="98"/>
                    <a:pt x="148" y="97"/>
                  </a:cubicBezTo>
                  <a:cubicBezTo>
                    <a:pt x="149" y="96"/>
                    <a:pt x="150" y="96"/>
                    <a:pt x="151" y="97"/>
                  </a:cubicBezTo>
                  <a:cubicBezTo>
                    <a:pt x="187" y="129"/>
                    <a:pt x="187" y="129"/>
                    <a:pt x="187" y="129"/>
                  </a:cubicBezTo>
                  <a:cubicBezTo>
                    <a:pt x="188" y="127"/>
                    <a:pt x="189" y="126"/>
                    <a:pt x="189" y="124"/>
                  </a:cubicBezTo>
                  <a:cubicBezTo>
                    <a:pt x="190" y="122"/>
                    <a:pt x="190" y="122"/>
                    <a:pt x="190" y="122"/>
                  </a:cubicBezTo>
                  <a:cubicBezTo>
                    <a:pt x="190" y="122"/>
                    <a:pt x="191" y="121"/>
                    <a:pt x="190" y="120"/>
                  </a:cubicBezTo>
                  <a:cubicBezTo>
                    <a:pt x="190" y="119"/>
                    <a:pt x="190" y="119"/>
                    <a:pt x="189" y="118"/>
                  </a:cubicBezTo>
                  <a:cubicBezTo>
                    <a:pt x="141" y="64"/>
                    <a:pt x="141" y="64"/>
                    <a:pt x="141" y="64"/>
                  </a:cubicBezTo>
                  <a:cubicBezTo>
                    <a:pt x="109" y="73"/>
                    <a:pt x="109" y="73"/>
                    <a:pt x="109" y="73"/>
                  </a:cubicBezTo>
                  <a:cubicBezTo>
                    <a:pt x="104" y="74"/>
                    <a:pt x="99" y="74"/>
                    <a:pt x="96" y="72"/>
                  </a:cubicBezTo>
                  <a:cubicBezTo>
                    <a:pt x="92" y="70"/>
                    <a:pt x="88" y="67"/>
                    <a:pt x="86" y="63"/>
                  </a:cubicBezTo>
                  <a:cubicBezTo>
                    <a:pt x="84" y="57"/>
                    <a:pt x="84" y="57"/>
                    <a:pt x="84" y="57"/>
                  </a:cubicBezTo>
                  <a:cubicBezTo>
                    <a:pt x="84" y="57"/>
                    <a:pt x="84" y="57"/>
                    <a:pt x="84" y="57"/>
                  </a:cubicBezTo>
                  <a:cubicBezTo>
                    <a:pt x="83" y="56"/>
                    <a:pt x="84" y="54"/>
                    <a:pt x="85" y="53"/>
                  </a:cubicBezTo>
                  <a:cubicBezTo>
                    <a:pt x="123" y="38"/>
                    <a:pt x="123" y="38"/>
                    <a:pt x="123" y="38"/>
                  </a:cubicBezTo>
                  <a:cubicBezTo>
                    <a:pt x="125" y="37"/>
                    <a:pt x="127" y="36"/>
                    <a:pt x="129" y="35"/>
                  </a:cubicBezTo>
                  <a:cubicBezTo>
                    <a:pt x="95" y="31"/>
                    <a:pt x="95" y="31"/>
                    <a:pt x="95" y="31"/>
                  </a:cubicBezTo>
                  <a:cubicBezTo>
                    <a:pt x="95" y="31"/>
                    <a:pt x="95" y="31"/>
                    <a:pt x="95" y="31"/>
                  </a:cubicBezTo>
                  <a:cubicBezTo>
                    <a:pt x="70" y="29"/>
                    <a:pt x="70" y="29"/>
                    <a:pt x="70" y="29"/>
                  </a:cubicBezTo>
                  <a:cubicBezTo>
                    <a:pt x="70" y="29"/>
                    <a:pt x="70" y="29"/>
                    <a:pt x="70" y="29"/>
                  </a:cubicBezTo>
                  <a:cubicBezTo>
                    <a:pt x="47" y="103"/>
                    <a:pt x="47" y="103"/>
                    <a:pt x="47" y="103"/>
                  </a:cubicBezTo>
                  <a:close/>
                  <a:moveTo>
                    <a:pt x="135" y="143"/>
                  </a:moveTo>
                  <a:cubicBezTo>
                    <a:pt x="134" y="143"/>
                    <a:pt x="134" y="144"/>
                    <a:pt x="134" y="145"/>
                  </a:cubicBezTo>
                  <a:cubicBezTo>
                    <a:pt x="128" y="154"/>
                    <a:pt x="128" y="154"/>
                    <a:pt x="128" y="154"/>
                  </a:cubicBezTo>
                  <a:cubicBezTo>
                    <a:pt x="146" y="164"/>
                    <a:pt x="146" y="164"/>
                    <a:pt x="146" y="164"/>
                  </a:cubicBezTo>
                  <a:cubicBezTo>
                    <a:pt x="147" y="165"/>
                    <a:pt x="148" y="165"/>
                    <a:pt x="149" y="165"/>
                  </a:cubicBezTo>
                  <a:cubicBezTo>
                    <a:pt x="150" y="165"/>
                    <a:pt x="150" y="165"/>
                    <a:pt x="151" y="164"/>
                  </a:cubicBezTo>
                  <a:cubicBezTo>
                    <a:pt x="158" y="159"/>
                    <a:pt x="158" y="159"/>
                    <a:pt x="158" y="159"/>
                  </a:cubicBezTo>
                  <a:cubicBezTo>
                    <a:pt x="135" y="143"/>
                    <a:pt x="135" y="143"/>
                    <a:pt x="135" y="143"/>
                  </a:cubicBezTo>
                  <a:close/>
                  <a:moveTo>
                    <a:pt x="45" y="89"/>
                  </a:moveTo>
                  <a:cubicBezTo>
                    <a:pt x="66" y="22"/>
                    <a:pt x="66" y="22"/>
                    <a:pt x="66" y="22"/>
                  </a:cubicBezTo>
                  <a:cubicBezTo>
                    <a:pt x="67" y="21"/>
                    <a:pt x="67" y="20"/>
                    <a:pt x="66" y="19"/>
                  </a:cubicBezTo>
                  <a:cubicBezTo>
                    <a:pt x="66" y="18"/>
                    <a:pt x="65" y="17"/>
                    <a:pt x="64" y="17"/>
                  </a:cubicBezTo>
                  <a:cubicBezTo>
                    <a:pt x="45" y="11"/>
                    <a:pt x="45" y="11"/>
                    <a:pt x="45" y="11"/>
                  </a:cubicBezTo>
                  <a:cubicBezTo>
                    <a:pt x="45" y="89"/>
                    <a:pt x="45" y="89"/>
                    <a:pt x="45" y="89"/>
                  </a:cubicBezTo>
                  <a:close/>
                  <a:moveTo>
                    <a:pt x="40" y="6"/>
                  </a:moveTo>
                  <a:cubicBezTo>
                    <a:pt x="5" y="6"/>
                    <a:pt x="5" y="6"/>
                    <a:pt x="5" y="6"/>
                  </a:cubicBezTo>
                  <a:cubicBezTo>
                    <a:pt x="5" y="110"/>
                    <a:pt x="5" y="110"/>
                    <a:pt x="5" y="110"/>
                  </a:cubicBezTo>
                  <a:cubicBezTo>
                    <a:pt x="40" y="110"/>
                    <a:pt x="40" y="110"/>
                    <a:pt x="40" y="110"/>
                  </a:cubicBezTo>
                  <a:cubicBezTo>
                    <a:pt x="40" y="106"/>
                    <a:pt x="40" y="106"/>
                    <a:pt x="40" y="106"/>
                  </a:cubicBezTo>
                  <a:cubicBezTo>
                    <a:pt x="40" y="7"/>
                    <a:pt x="40" y="7"/>
                    <a:pt x="40" y="7"/>
                  </a:cubicBezTo>
                  <a:cubicBezTo>
                    <a:pt x="40" y="6"/>
                    <a:pt x="40" y="6"/>
                    <a:pt x="40" y="6"/>
                  </a:cubicBezTo>
                  <a:close/>
                  <a:moveTo>
                    <a:pt x="207" y="84"/>
                  </a:moveTo>
                  <a:cubicBezTo>
                    <a:pt x="207" y="11"/>
                    <a:pt x="207" y="11"/>
                    <a:pt x="207" y="11"/>
                  </a:cubicBezTo>
                  <a:cubicBezTo>
                    <a:pt x="190" y="16"/>
                    <a:pt x="190" y="16"/>
                    <a:pt x="190" y="16"/>
                  </a:cubicBezTo>
                  <a:cubicBezTo>
                    <a:pt x="189" y="17"/>
                    <a:pt x="188" y="17"/>
                    <a:pt x="188" y="18"/>
                  </a:cubicBezTo>
                  <a:cubicBezTo>
                    <a:pt x="187" y="19"/>
                    <a:pt x="187" y="20"/>
                    <a:pt x="188" y="21"/>
                  </a:cubicBezTo>
                  <a:cubicBezTo>
                    <a:pt x="207" y="84"/>
                    <a:pt x="207" y="84"/>
                    <a:pt x="207" y="84"/>
                  </a:cubicBezTo>
                  <a:close/>
                  <a:moveTo>
                    <a:pt x="213" y="102"/>
                  </a:moveTo>
                  <a:cubicBezTo>
                    <a:pt x="213" y="102"/>
                    <a:pt x="213" y="102"/>
                    <a:pt x="213" y="102"/>
                  </a:cubicBezTo>
                  <a:cubicBezTo>
                    <a:pt x="213" y="110"/>
                    <a:pt x="213" y="110"/>
                    <a:pt x="213" y="110"/>
                  </a:cubicBezTo>
                  <a:cubicBezTo>
                    <a:pt x="248" y="110"/>
                    <a:pt x="248" y="110"/>
                    <a:pt x="248" y="110"/>
                  </a:cubicBezTo>
                  <a:cubicBezTo>
                    <a:pt x="248" y="6"/>
                    <a:pt x="248" y="6"/>
                    <a:pt x="248" y="6"/>
                  </a:cubicBezTo>
                  <a:cubicBezTo>
                    <a:pt x="213" y="6"/>
                    <a:pt x="213" y="6"/>
                    <a:pt x="213" y="6"/>
                  </a:cubicBezTo>
                  <a:cubicBezTo>
                    <a:pt x="213" y="7"/>
                    <a:pt x="213" y="7"/>
                    <a:pt x="213" y="7"/>
                  </a:cubicBezTo>
                  <a:cubicBezTo>
                    <a:pt x="213" y="7"/>
                    <a:pt x="213" y="7"/>
                    <a:pt x="213" y="7"/>
                  </a:cubicBezTo>
                  <a:lnTo>
                    <a:pt x="213" y="102"/>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pl-PL" sz="1200"/>
            </a:p>
          </p:txBody>
        </p:sp>
      </p:grpSp>
      <p:grpSp>
        <p:nvGrpSpPr>
          <p:cNvPr id="6" name="Grupa 85">
            <a:extLst>
              <a:ext uri="{FF2B5EF4-FFF2-40B4-BE49-F238E27FC236}">
                <a16:creationId xmlns:a16="http://schemas.microsoft.com/office/drawing/2014/main" id="{29856402-25E9-4DEB-B32F-DE95EDAEA0F2}"/>
              </a:ext>
            </a:extLst>
          </p:cNvPr>
          <p:cNvGrpSpPr/>
          <p:nvPr/>
        </p:nvGrpSpPr>
        <p:grpSpPr>
          <a:xfrm>
            <a:off x="2758194" y="2546095"/>
            <a:ext cx="1684991" cy="914949"/>
            <a:chOff x="601884" y="2237939"/>
            <a:chExt cx="2246654" cy="1219932"/>
          </a:xfrm>
        </p:grpSpPr>
        <p:sp>
          <p:nvSpPr>
            <p:cNvPr id="5" name="Strzałka: pagon 4">
              <a:extLst>
                <a:ext uri="{FF2B5EF4-FFF2-40B4-BE49-F238E27FC236}">
                  <a16:creationId xmlns:a16="http://schemas.microsoft.com/office/drawing/2014/main" id="{0C993278-58C2-4AC0-AE27-0F43F38B4243}"/>
                </a:ext>
              </a:extLst>
            </p:cNvPr>
            <p:cNvSpPr/>
            <p:nvPr/>
          </p:nvSpPr>
          <p:spPr>
            <a:xfrm>
              <a:off x="601884" y="2237939"/>
              <a:ext cx="2246654" cy="1219932"/>
            </a:xfrm>
            <a:prstGeom prst="chevron">
              <a:avLst>
                <a:gd name="adj" fmla="val 3264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pl-PL" sz="1200" dirty="0">
                <a:solidFill>
                  <a:schemeClr val="tx1"/>
                </a:solidFill>
              </a:endParaRPr>
            </a:p>
          </p:txBody>
        </p:sp>
        <p:sp>
          <p:nvSpPr>
            <p:cNvPr id="81" name="Freeform 29">
              <a:extLst>
                <a:ext uri="{FF2B5EF4-FFF2-40B4-BE49-F238E27FC236}">
                  <a16:creationId xmlns:a16="http://schemas.microsoft.com/office/drawing/2014/main" id="{D4473786-4AF5-4EC9-BB70-064E7979F362}"/>
                </a:ext>
              </a:extLst>
            </p:cNvPr>
            <p:cNvSpPr>
              <a:spLocks noEditPoints="1"/>
            </p:cNvSpPr>
            <p:nvPr/>
          </p:nvSpPr>
          <p:spPr bwMode="auto">
            <a:xfrm>
              <a:off x="1401679" y="2452004"/>
              <a:ext cx="647065" cy="791803"/>
            </a:xfrm>
            <a:custGeom>
              <a:avLst/>
              <a:gdLst>
                <a:gd name="T0" fmla="*/ 116 w 161"/>
                <a:gd name="T1" fmla="*/ 123 h 197"/>
                <a:gd name="T2" fmla="*/ 161 w 161"/>
                <a:gd name="T3" fmla="*/ 185 h 197"/>
                <a:gd name="T4" fmla="*/ 83 w 161"/>
                <a:gd name="T5" fmla="*/ 197 h 197"/>
                <a:gd name="T6" fmla="*/ 3 w 161"/>
                <a:gd name="T7" fmla="*/ 194 h 197"/>
                <a:gd name="T8" fmla="*/ 0 w 161"/>
                <a:gd name="T9" fmla="*/ 185 h 197"/>
                <a:gd name="T10" fmla="*/ 52 w 161"/>
                <a:gd name="T11" fmla="*/ 119 h 197"/>
                <a:gd name="T12" fmla="*/ 40 w 161"/>
                <a:gd name="T13" fmla="*/ 78 h 197"/>
                <a:gd name="T14" fmla="*/ 37 w 161"/>
                <a:gd name="T15" fmla="*/ 56 h 197"/>
                <a:gd name="T16" fmla="*/ 124 w 161"/>
                <a:gd name="T17" fmla="*/ 56 h 197"/>
                <a:gd name="T18" fmla="*/ 124 w 161"/>
                <a:gd name="T19" fmla="*/ 59 h 197"/>
                <a:gd name="T20" fmla="*/ 124 w 161"/>
                <a:gd name="T21" fmla="*/ 64 h 197"/>
                <a:gd name="T22" fmla="*/ 57 w 161"/>
                <a:gd name="T23" fmla="*/ 97 h 197"/>
                <a:gd name="T24" fmla="*/ 67 w 161"/>
                <a:gd name="T25" fmla="*/ 105 h 197"/>
                <a:gd name="T26" fmla="*/ 117 w 161"/>
                <a:gd name="T27" fmla="*/ 77 h 197"/>
                <a:gd name="T28" fmla="*/ 117 w 161"/>
                <a:gd name="T29" fmla="*/ 42 h 197"/>
                <a:gd name="T30" fmla="*/ 108 w 161"/>
                <a:gd name="T31" fmla="*/ 29 h 197"/>
                <a:gd name="T32" fmla="*/ 63 w 161"/>
                <a:gd name="T33" fmla="*/ 31 h 197"/>
                <a:gd name="T34" fmla="*/ 45 w 161"/>
                <a:gd name="T35" fmla="*/ 37 h 197"/>
                <a:gd name="T36" fmla="*/ 41 w 161"/>
                <a:gd name="T37" fmla="*/ 63 h 197"/>
                <a:gd name="T38" fmla="*/ 57 w 161"/>
                <a:gd name="T39" fmla="*/ 103 h 197"/>
                <a:gd name="T40" fmla="*/ 106 w 161"/>
                <a:gd name="T41" fmla="*/ 119 h 197"/>
                <a:gd name="T42" fmla="*/ 81 w 161"/>
                <a:gd name="T43" fmla="*/ 113 h 197"/>
                <a:gd name="T44" fmla="*/ 81 w 161"/>
                <a:gd name="T45" fmla="*/ 4 h 197"/>
                <a:gd name="T46" fmla="*/ 53 w 161"/>
                <a:gd name="T47" fmla="*/ 25 h 197"/>
                <a:gd name="T48" fmla="*/ 97 w 161"/>
                <a:gd name="T49" fmla="*/ 27 h 197"/>
                <a:gd name="T50" fmla="*/ 117 w 161"/>
                <a:gd name="T51" fmla="*/ 30 h 197"/>
                <a:gd name="T52" fmla="*/ 79 w 161"/>
                <a:gd name="T53" fmla="*/ 149 h 197"/>
                <a:gd name="T54" fmla="*/ 77 w 161"/>
                <a:gd name="T55" fmla="*/ 174 h 197"/>
                <a:gd name="T56" fmla="*/ 86 w 161"/>
                <a:gd name="T57" fmla="*/ 185 h 197"/>
                <a:gd name="T58" fmla="*/ 83 w 161"/>
                <a:gd name="T59" fmla="*/ 149 h 197"/>
                <a:gd name="T60" fmla="*/ 87 w 161"/>
                <a:gd name="T61" fmla="*/ 150 h 197"/>
                <a:gd name="T62" fmla="*/ 86 w 161"/>
                <a:gd name="T63" fmla="*/ 151 h 197"/>
                <a:gd name="T64" fmla="*/ 92 w 161"/>
                <a:gd name="T65" fmla="*/ 174 h 197"/>
                <a:gd name="T66" fmla="*/ 88 w 161"/>
                <a:gd name="T67" fmla="*/ 152 h 197"/>
                <a:gd name="T68" fmla="*/ 72 w 161"/>
                <a:gd name="T69" fmla="*/ 180 h 197"/>
                <a:gd name="T70" fmla="*/ 76 w 161"/>
                <a:gd name="T71" fmla="*/ 151 h 197"/>
                <a:gd name="T72" fmla="*/ 74 w 161"/>
                <a:gd name="T73" fmla="*/ 152 h 197"/>
                <a:gd name="T74" fmla="*/ 50 w 161"/>
                <a:gd name="T75" fmla="*/ 132 h 197"/>
                <a:gd name="T76" fmla="*/ 54 w 161"/>
                <a:gd name="T77" fmla="*/ 122 h 197"/>
                <a:gd name="T78" fmla="*/ 74 w 161"/>
                <a:gd name="T79" fmla="*/ 144 h 197"/>
                <a:gd name="T80" fmla="*/ 54 w 161"/>
                <a:gd name="T81" fmla="*/ 122 h 197"/>
                <a:gd name="T82" fmla="*/ 88 w 161"/>
                <a:gd name="T83" fmla="*/ 144 h 197"/>
                <a:gd name="T84" fmla="*/ 44 w 161"/>
                <a:gd name="T85" fmla="*/ 127 h 197"/>
                <a:gd name="T86" fmla="*/ 6 w 161"/>
                <a:gd name="T87" fmla="*/ 191 h 197"/>
                <a:gd name="T88" fmla="*/ 71 w 161"/>
                <a:gd name="T89" fmla="*/ 187 h 197"/>
                <a:gd name="T90" fmla="*/ 66 w 161"/>
                <a:gd name="T91" fmla="*/ 176 h 197"/>
                <a:gd name="T92" fmla="*/ 155 w 161"/>
                <a:gd name="T93" fmla="*/ 191 h 197"/>
                <a:gd name="T94" fmla="*/ 147 w 161"/>
                <a:gd name="T95" fmla="*/ 140 h 197"/>
                <a:gd name="T96" fmla="*/ 96 w 161"/>
                <a:gd name="T97" fmla="*/ 176 h 197"/>
                <a:gd name="T98" fmla="*/ 90 w 161"/>
                <a:gd name="T99" fmla="*/ 186 h 1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61" h="197">
                  <a:moveTo>
                    <a:pt x="108" y="100"/>
                  </a:moveTo>
                  <a:cubicBezTo>
                    <a:pt x="108" y="101"/>
                    <a:pt x="108" y="102"/>
                    <a:pt x="108" y="104"/>
                  </a:cubicBezTo>
                  <a:cubicBezTo>
                    <a:pt x="108" y="109"/>
                    <a:pt x="109" y="116"/>
                    <a:pt x="110" y="119"/>
                  </a:cubicBezTo>
                  <a:cubicBezTo>
                    <a:pt x="116" y="123"/>
                    <a:pt x="116" y="123"/>
                    <a:pt x="116" y="123"/>
                  </a:cubicBezTo>
                  <a:cubicBezTo>
                    <a:pt x="130" y="126"/>
                    <a:pt x="141" y="130"/>
                    <a:pt x="149" y="136"/>
                  </a:cubicBezTo>
                  <a:cubicBezTo>
                    <a:pt x="157" y="142"/>
                    <a:pt x="161" y="149"/>
                    <a:pt x="161" y="158"/>
                  </a:cubicBezTo>
                  <a:cubicBezTo>
                    <a:pt x="161" y="158"/>
                    <a:pt x="161" y="158"/>
                    <a:pt x="161" y="158"/>
                  </a:cubicBezTo>
                  <a:cubicBezTo>
                    <a:pt x="161" y="185"/>
                    <a:pt x="161" y="185"/>
                    <a:pt x="161" y="185"/>
                  </a:cubicBezTo>
                  <a:cubicBezTo>
                    <a:pt x="161" y="188"/>
                    <a:pt x="160" y="191"/>
                    <a:pt x="158" y="194"/>
                  </a:cubicBezTo>
                  <a:cubicBezTo>
                    <a:pt x="158" y="194"/>
                    <a:pt x="158" y="194"/>
                    <a:pt x="158" y="194"/>
                  </a:cubicBezTo>
                  <a:cubicBezTo>
                    <a:pt x="156" y="196"/>
                    <a:pt x="153" y="197"/>
                    <a:pt x="149" y="197"/>
                  </a:cubicBezTo>
                  <a:cubicBezTo>
                    <a:pt x="83" y="197"/>
                    <a:pt x="83" y="197"/>
                    <a:pt x="83" y="197"/>
                  </a:cubicBezTo>
                  <a:cubicBezTo>
                    <a:pt x="83" y="197"/>
                    <a:pt x="83" y="197"/>
                    <a:pt x="83" y="197"/>
                  </a:cubicBezTo>
                  <a:cubicBezTo>
                    <a:pt x="78" y="197"/>
                    <a:pt x="78" y="197"/>
                    <a:pt x="78" y="197"/>
                  </a:cubicBezTo>
                  <a:cubicBezTo>
                    <a:pt x="12" y="197"/>
                    <a:pt x="12" y="197"/>
                    <a:pt x="12" y="197"/>
                  </a:cubicBezTo>
                  <a:cubicBezTo>
                    <a:pt x="9" y="197"/>
                    <a:pt x="6" y="196"/>
                    <a:pt x="3" y="194"/>
                  </a:cubicBezTo>
                  <a:cubicBezTo>
                    <a:pt x="3" y="194"/>
                    <a:pt x="3" y="194"/>
                    <a:pt x="3" y="194"/>
                  </a:cubicBezTo>
                  <a:cubicBezTo>
                    <a:pt x="3" y="194"/>
                    <a:pt x="3" y="194"/>
                    <a:pt x="3" y="194"/>
                  </a:cubicBezTo>
                  <a:cubicBezTo>
                    <a:pt x="3" y="194"/>
                    <a:pt x="3" y="194"/>
                    <a:pt x="3" y="194"/>
                  </a:cubicBezTo>
                  <a:cubicBezTo>
                    <a:pt x="1" y="191"/>
                    <a:pt x="0" y="188"/>
                    <a:pt x="0" y="185"/>
                  </a:cubicBezTo>
                  <a:cubicBezTo>
                    <a:pt x="0" y="158"/>
                    <a:pt x="0" y="158"/>
                    <a:pt x="0" y="158"/>
                  </a:cubicBezTo>
                  <a:cubicBezTo>
                    <a:pt x="0" y="149"/>
                    <a:pt x="4" y="142"/>
                    <a:pt x="12" y="136"/>
                  </a:cubicBezTo>
                  <a:cubicBezTo>
                    <a:pt x="20" y="130"/>
                    <a:pt x="32" y="126"/>
                    <a:pt x="45" y="123"/>
                  </a:cubicBezTo>
                  <a:cubicBezTo>
                    <a:pt x="52" y="119"/>
                    <a:pt x="52" y="119"/>
                    <a:pt x="52" y="119"/>
                  </a:cubicBezTo>
                  <a:cubicBezTo>
                    <a:pt x="53" y="116"/>
                    <a:pt x="53" y="109"/>
                    <a:pt x="53" y="104"/>
                  </a:cubicBezTo>
                  <a:cubicBezTo>
                    <a:pt x="53" y="102"/>
                    <a:pt x="53" y="101"/>
                    <a:pt x="53" y="99"/>
                  </a:cubicBezTo>
                  <a:cubicBezTo>
                    <a:pt x="52" y="98"/>
                    <a:pt x="51" y="97"/>
                    <a:pt x="50" y="96"/>
                  </a:cubicBezTo>
                  <a:cubicBezTo>
                    <a:pt x="46" y="91"/>
                    <a:pt x="43" y="85"/>
                    <a:pt x="40" y="78"/>
                  </a:cubicBezTo>
                  <a:cubicBezTo>
                    <a:pt x="38" y="72"/>
                    <a:pt x="37" y="66"/>
                    <a:pt x="37" y="59"/>
                  </a:cubicBezTo>
                  <a:cubicBezTo>
                    <a:pt x="37" y="59"/>
                    <a:pt x="37" y="59"/>
                    <a:pt x="37" y="59"/>
                  </a:cubicBezTo>
                  <a:cubicBezTo>
                    <a:pt x="37" y="59"/>
                    <a:pt x="37" y="59"/>
                    <a:pt x="37" y="59"/>
                  </a:cubicBezTo>
                  <a:cubicBezTo>
                    <a:pt x="37" y="58"/>
                    <a:pt x="37" y="57"/>
                    <a:pt x="37" y="56"/>
                  </a:cubicBezTo>
                  <a:cubicBezTo>
                    <a:pt x="37" y="53"/>
                    <a:pt x="37" y="50"/>
                    <a:pt x="37" y="48"/>
                  </a:cubicBezTo>
                  <a:cubicBezTo>
                    <a:pt x="36" y="20"/>
                    <a:pt x="36" y="0"/>
                    <a:pt x="81" y="0"/>
                  </a:cubicBezTo>
                  <a:cubicBezTo>
                    <a:pt x="125" y="0"/>
                    <a:pt x="125" y="20"/>
                    <a:pt x="124" y="48"/>
                  </a:cubicBezTo>
                  <a:cubicBezTo>
                    <a:pt x="124" y="50"/>
                    <a:pt x="124" y="53"/>
                    <a:pt x="124" y="56"/>
                  </a:cubicBezTo>
                  <a:cubicBezTo>
                    <a:pt x="124" y="56"/>
                    <a:pt x="124" y="57"/>
                    <a:pt x="124" y="58"/>
                  </a:cubicBezTo>
                  <a:cubicBezTo>
                    <a:pt x="124" y="59"/>
                    <a:pt x="124" y="59"/>
                    <a:pt x="124" y="59"/>
                  </a:cubicBezTo>
                  <a:cubicBezTo>
                    <a:pt x="124" y="59"/>
                    <a:pt x="124" y="59"/>
                    <a:pt x="124" y="59"/>
                  </a:cubicBezTo>
                  <a:cubicBezTo>
                    <a:pt x="124" y="59"/>
                    <a:pt x="124" y="59"/>
                    <a:pt x="124" y="59"/>
                  </a:cubicBezTo>
                  <a:cubicBezTo>
                    <a:pt x="124" y="59"/>
                    <a:pt x="124" y="59"/>
                    <a:pt x="124" y="59"/>
                  </a:cubicBezTo>
                  <a:cubicBezTo>
                    <a:pt x="124" y="61"/>
                    <a:pt x="124" y="62"/>
                    <a:pt x="124" y="63"/>
                  </a:cubicBezTo>
                  <a:cubicBezTo>
                    <a:pt x="124" y="64"/>
                    <a:pt x="124" y="64"/>
                    <a:pt x="124" y="64"/>
                  </a:cubicBezTo>
                  <a:cubicBezTo>
                    <a:pt x="124" y="64"/>
                    <a:pt x="124" y="64"/>
                    <a:pt x="124" y="64"/>
                  </a:cubicBezTo>
                  <a:cubicBezTo>
                    <a:pt x="124" y="68"/>
                    <a:pt x="123" y="73"/>
                    <a:pt x="121" y="78"/>
                  </a:cubicBezTo>
                  <a:cubicBezTo>
                    <a:pt x="119" y="85"/>
                    <a:pt x="115" y="91"/>
                    <a:pt x="111" y="96"/>
                  </a:cubicBezTo>
                  <a:cubicBezTo>
                    <a:pt x="110" y="97"/>
                    <a:pt x="109" y="98"/>
                    <a:pt x="108" y="100"/>
                  </a:cubicBezTo>
                  <a:close/>
                  <a:moveTo>
                    <a:pt x="57" y="97"/>
                  </a:moveTo>
                  <a:cubicBezTo>
                    <a:pt x="57" y="97"/>
                    <a:pt x="57" y="97"/>
                    <a:pt x="57" y="97"/>
                  </a:cubicBezTo>
                  <a:cubicBezTo>
                    <a:pt x="57" y="97"/>
                    <a:pt x="57" y="97"/>
                    <a:pt x="57" y="97"/>
                  </a:cubicBezTo>
                  <a:cubicBezTo>
                    <a:pt x="57" y="97"/>
                    <a:pt x="57" y="97"/>
                    <a:pt x="57" y="97"/>
                  </a:cubicBezTo>
                  <a:cubicBezTo>
                    <a:pt x="60" y="101"/>
                    <a:pt x="63" y="103"/>
                    <a:pt x="67" y="105"/>
                  </a:cubicBezTo>
                  <a:cubicBezTo>
                    <a:pt x="71" y="108"/>
                    <a:pt x="76" y="109"/>
                    <a:pt x="81" y="109"/>
                  </a:cubicBezTo>
                  <a:cubicBezTo>
                    <a:pt x="85" y="109"/>
                    <a:pt x="90" y="108"/>
                    <a:pt x="95" y="105"/>
                  </a:cubicBezTo>
                  <a:cubicBezTo>
                    <a:pt x="99" y="102"/>
                    <a:pt x="104" y="98"/>
                    <a:pt x="108" y="93"/>
                  </a:cubicBezTo>
                  <a:cubicBezTo>
                    <a:pt x="112" y="88"/>
                    <a:pt x="115" y="83"/>
                    <a:pt x="117" y="77"/>
                  </a:cubicBezTo>
                  <a:cubicBezTo>
                    <a:pt x="119" y="72"/>
                    <a:pt x="120" y="68"/>
                    <a:pt x="120" y="63"/>
                  </a:cubicBezTo>
                  <a:cubicBezTo>
                    <a:pt x="118" y="53"/>
                    <a:pt x="118" y="53"/>
                    <a:pt x="118" y="53"/>
                  </a:cubicBezTo>
                  <a:cubicBezTo>
                    <a:pt x="117" y="51"/>
                    <a:pt x="117" y="50"/>
                    <a:pt x="117" y="48"/>
                  </a:cubicBezTo>
                  <a:cubicBezTo>
                    <a:pt x="117" y="46"/>
                    <a:pt x="117" y="44"/>
                    <a:pt x="117" y="42"/>
                  </a:cubicBezTo>
                  <a:cubicBezTo>
                    <a:pt x="117" y="40"/>
                    <a:pt x="117" y="38"/>
                    <a:pt x="116" y="37"/>
                  </a:cubicBezTo>
                  <a:cubicBezTo>
                    <a:pt x="116" y="35"/>
                    <a:pt x="115" y="33"/>
                    <a:pt x="114" y="32"/>
                  </a:cubicBezTo>
                  <a:cubicBezTo>
                    <a:pt x="114" y="32"/>
                    <a:pt x="114" y="32"/>
                    <a:pt x="114" y="32"/>
                  </a:cubicBezTo>
                  <a:cubicBezTo>
                    <a:pt x="113" y="30"/>
                    <a:pt x="111" y="29"/>
                    <a:pt x="108" y="29"/>
                  </a:cubicBezTo>
                  <a:cubicBezTo>
                    <a:pt x="105" y="29"/>
                    <a:pt x="102" y="30"/>
                    <a:pt x="98" y="31"/>
                  </a:cubicBezTo>
                  <a:cubicBezTo>
                    <a:pt x="98" y="31"/>
                    <a:pt x="98" y="31"/>
                    <a:pt x="98" y="31"/>
                  </a:cubicBezTo>
                  <a:cubicBezTo>
                    <a:pt x="93" y="33"/>
                    <a:pt x="87" y="34"/>
                    <a:pt x="81" y="34"/>
                  </a:cubicBezTo>
                  <a:cubicBezTo>
                    <a:pt x="74" y="34"/>
                    <a:pt x="69" y="33"/>
                    <a:pt x="63" y="31"/>
                  </a:cubicBezTo>
                  <a:cubicBezTo>
                    <a:pt x="63" y="31"/>
                    <a:pt x="63" y="31"/>
                    <a:pt x="63" y="31"/>
                  </a:cubicBezTo>
                  <a:cubicBezTo>
                    <a:pt x="59" y="30"/>
                    <a:pt x="56" y="29"/>
                    <a:pt x="53" y="29"/>
                  </a:cubicBezTo>
                  <a:cubicBezTo>
                    <a:pt x="51" y="29"/>
                    <a:pt x="49" y="30"/>
                    <a:pt x="47" y="32"/>
                  </a:cubicBezTo>
                  <a:cubicBezTo>
                    <a:pt x="46" y="33"/>
                    <a:pt x="45" y="35"/>
                    <a:pt x="45" y="37"/>
                  </a:cubicBezTo>
                  <a:cubicBezTo>
                    <a:pt x="45" y="38"/>
                    <a:pt x="45" y="40"/>
                    <a:pt x="45" y="42"/>
                  </a:cubicBezTo>
                  <a:cubicBezTo>
                    <a:pt x="45" y="44"/>
                    <a:pt x="45" y="46"/>
                    <a:pt x="44" y="48"/>
                  </a:cubicBezTo>
                  <a:cubicBezTo>
                    <a:pt x="44" y="50"/>
                    <a:pt x="44" y="51"/>
                    <a:pt x="44" y="53"/>
                  </a:cubicBezTo>
                  <a:cubicBezTo>
                    <a:pt x="41" y="63"/>
                    <a:pt x="41" y="63"/>
                    <a:pt x="41" y="63"/>
                  </a:cubicBezTo>
                  <a:cubicBezTo>
                    <a:pt x="42" y="68"/>
                    <a:pt x="43" y="72"/>
                    <a:pt x="44" y="77"/>
                  </a:cubicBezTo>
                  <a:cubicBezTo>
                    <a:pt x="46" y="83"/>
                    <a:pt x="50" y="88"/>
                    <a:pt x="53" y="93"/>
                  </a:cubicBezTo>
                  <a:cubicBezTo>
                    <a:pt x="55" y="95"/>
                    <a:pt x="56" y="96"/>
                    <a:pt x="57" y="97"/>
                  </a:cubicBezTo>
                  <a:close/>
                  <a:moveTo>
                    <a:pt x="57" y="103"/>
                  </a:moveTo>
                  <a:cubicBezTo>
                    <a:pt x="57" y="104"/>
                    <a:pt x="57" y="104"/>
                    <a:pt x="57" y="104"/>
                  </a:cubicBezTo>
                  <a:cubicBezTo>
                    <a:pt x="57" y="109"/>
                    <a:pt x="57" y="115"/>
                    <a:pt x="56" y="119"/>
                  </a:cubicBezTo>
                  <a:cubicBezTo>
                    <a:pt x="81" y="133"/>
                    <a:pt x="81" y="133"/>
                    <a:pt x="81" y="133"/>
                  </a:cubicBezTo>
                  <a:cubicBezTo>
                    <a:pt x="106" y="119"/>
                    <a:pt x="106" y="119"/>
                    <a:pt x="106" y="119"/>
                  </a:cubicBezTo>
                  <a:cubicBezTo>
                    <a:pt x="105" y="116"/>
                    <a:pt x="104" y="109"/>
                    <a:pt x="104" y="104"/>
                  </a:cubicBezTo>
                  <a:cubicBezTo>
                    <a:pt x="104" y="103"/>
                    <a:pt x="104" y="103"/>
                    <a:pt x="104" y="103"/>
                  </a:cubicBezTo>
                  <a:cubicBezTo>
                    <a:pt x="102" y="105"/>
                    <a:pt x="99" y="107"/>
                    <a:pt x="97" y="109"/>
                  </a:cubicBezTo>
                  <a:cubicBezTo>
                    <a:pt x="92" y="112"/>
                    <a:pt x="86" y="113"/>
                    <a:pt x="81" y="113"/>
                  </a:cubicBezTo>
                  <a:cubicBezTo>
                    <a:pt x="75" y="113"/>
                    <a:pt x="70" y="112"/>
                    <a:pt x="65" y="109"/>
                  </a:cubicBezTo>
                  <a:cubicBezTo>
                    <a:pt x="62" y="107"/>
                    <a:pt x="60" y="105"/>
                    <a:pt x="57" y="103"/>
                  </a:cubicBezTo>
                  <a:close/>
                  <a:moveTo>
                    <a:pt x="121" y="42"/>
                  </a:moveTo>
                  <a:cubicBezTo>
                    <a:pt x="121" y="20"/>
                    <a:pt x="118" y="4"/>
                    <a:pt x="81" y="4"/>
                  </a:cubicBezTo>
                  <a:cubicBezTo>
                    <a:pt x="43" y="4"/>
                    <a:pt x="41" y="20"/>
                    <a:pt x="41" y="42"/>
                  </a:cubicBezTo>
                  <a:cubicBezTo>
                    <a:pt x="41" y="40"/>
                    <a:pt x="41" y="38"/>
                    <a:pt x="41" y="36"/>
                  </a:cubicBezTo>
                  <a:cubicBezTo>
                    <a:pt x="42" y="34"/>
                    <a:pt x="42" y="32"/>
                    <a:pt x="44" y="30"/>
                  </a:cubicBezTo>
                  <a:cubicBezTo>
                    <a:pt x="46" y="26"/>
                    <a:pt x="50" y="25"/>
                    <a:pt x="53" y="25"/>
                  </a:cubicBezTo>
                  <a:cubicBezTo>
                    <a:pt x="57" y="25"/>
                    <a:pt x="60" y="26"/>
                    <a:pt x="64" y="27"/>
                  </a:cubicBezTo>
                  <a:cubicBezTo>
                    <a:pt x="64" y="27"/>
                    <a:pt x="64" y="27"/>
                    <a:pt x="64" y="27"/>
                  </a:cubicBezTo>
                  <a:cubicBezTo>
                    <a:pt x="69" y="29"/>
                    <a:pt x="75" y="30"/>
                    <a:pt x="81" y="30"/>
                  </a:cubicBezTo>
                  <a:cubicBezTo>
                    <a:pt x="87" y="30"/>
                    <a:pt x="92" y="29"/>
                    <a:pt x="97" y="27"/>
                  </a:cubicBezTo>
                  <a:cubicBezTo>
                    <a:pt x="97" y="27"/>
                    <a:pt x="97" y="27"/>
                    <a:pt x="97" y="27"/>
                  </a:cubicBezTo>
                  <a:cubicBezTo>
                    <a:pt x="101" y="26"/>
                    <a:pt x="105" y="25"/>
                    <a:pt x="108" y="25"/>
                  </a:cubicBezTo>
                  <a:cubicBezTo>
                    <a:pt x="112" y="25"/>
                    <a:pt x="115" y="26"/>
                    <a:pt x="117" y="30"/>
                  </a:cubicBezTo>
                  <a:cubicBezTo>
                    <a:pt x="117" y="30"/>
                    <a:pt x="117" y="30"/>
                    <a:pt x="117" y="30"/>
                  </a:cubicBezTo>
                  <a:cubicBezTo>
                    <a:pt x="119" y="32"/>
                    <a:pt x="120" y="34"/>
                    <a:pt x="120" y="36"/>
                  </a:cubicBezTo>
                  <a:cubicBezTo>
                    <a:pt x="120" y="38"/>
                    <a:pt x="121" y="40"/>
                    <a:pt x="121" y="42"/>
                  </a:cubicBezTo>
                  <a:close/>
                  <a:moveTo>
                    <a:pt x="78" y="145"/>
                  </a:moveTo>
                  <a:cubicBezTo>
                    <a:pt x="79" y="149"/>
                    <a:pt x="79" y="149"/>
                    <a:pt x="79" y="149"/>
                  </a:cubicBezTo>
                  <a:cubicBezTo>
                    <a:pt x="79" y="149"/>
                    <a:pt x="79" y="150"/>
                    <a:pt x="80" y="150"/>
                  </a:cubicBezTo>
                  <a:cubicBezTo>
                    <a:pt x="80" y="151"/>
                    <a:pt x="80" y="151"/>
                    <a:pt x="80" y="152"/>
                  </a:cubicBezTo>
                  <a:cubicBezTo>
                    <a:pt x="80" y="152"/>
                    <a:pt x="80" y="152"/>
                    <a:pt x="80" y="152"/>
                  </a:cubicBezTo>
                  <a:cubicBezTo>
                    <a:pt x="79" y="160"/>
                    <a:pt x="78" y="167"/>
                    <a:pt x="77" y="174"/>
                  </a:cubicBezTo>
                  <a:cubicBezTo>
                    <a:pt x="76" y="178"/>
                    <a:pt x="76" y="182"/>
                    <a:pt x="75" y="186"/>
                  </a:cubicBezTo>
                  <a:cubicBezTo>
                    <a:pt x="80" y="193"/>
                    <a:pt x="80" y="193"/>
                    <a:pt x="80" y="193"/>
                  </a:cubicBezTo>
                  <a:cubicBezTo>
                    <a:pt x="82" y="193"/>
                    <a:pt x="82" y="193"/>
                    <a:pt x="82" y="193"/>
                  </a:cubicBezTo>
                  <a:cubicBezTo>
                    <a:pt x="86" y="185"/>
                    <a:pt x="86" y="185"/>
                    <a:pt x="86" y="185"/>
                  </a:cubicBezTo>
                  <a:cubicBezTo>
                    <a:pt x="86" y="181"/>
                    <a:pt x="85" y="177"/>
                    <a:pt x="85" y="174"/>
                  </a:cubicBezTo>
                  <a:cubicBezTo>
                    <a:pt x="84" y="167"/>
                    <a:pt x="83" y="160"/>
                    <a:pt x="82" y="152"/>
                  </a:cubicBezTo>
                  <a:cubicBezTo>
                    <a:pt x="82" y="151"/>
                    <a:pt x="82" y="151"/>
                    <a:pt x="82" y="150"/>
                  </a:cubicBezTo>
                  <a:cubicBezTo>
                    <a:pt x="82" y="150"/>
                    <a:pt x="82" y="149"/>
                    <a:pt x="83" y="149"/>
                  </a:cubicBezTo>
                  <a:cubicBezTo>
                    <a:pt x="84" y="145"/>
                    <a:pt x="84" y="145"/>
                    <a:pt x="84" y="145"/>
                  </a:cubicBezTo>
                  <a:cubicBezTo>
                    <a:pt x="81" y="140"/>
                    <a:pt x="81" y="140"/>
                    <a:pt x="81" y="140"/>
                  </a:cubicBezTo>
                  <a:cubicBezTo>
                    <a:pt x="78" y="145"/>
                    <a:pt x="78" y="145"/>
                    <a:pt x="78" y="145"/>
                  </a:cubicBezTo>
                  <a:close/>
                  <a:moveTo>
                    <a:pt x="87" y="150"/>
                  </a:moveTo>
                  <a:cubicBezTo>
                    <a:pt x="86" y="150"/>
                    <a:pt x="86" y="150"/>
                    <a:pt x="86" y="150"/>
                  </a:cubicBezTo>
                  <a:cubicBezTo>
                    <a:pt x="86" y="150"/>
                    <a:pt x="86" y="150"/>
                    <a:pt x="86" y="150"/>
                  </a:cubicBezTo>
                  <a:cubicBezTo>
                    <a:pt x="86" y="150"/>
                    <a:pt x="86" y="150"/>
                    <a:pt x="86" y="150"/>
                  </a:cubicBezTo>
                  <a:cubicBezTo>
                    <a:pt x="86" y="151"/>
                    <a:pt x="86" y="151"/>
                    <a:pt x="86" y="151"/>
                  </a:cubicBezTo>
                  <a:cubicBezTo>
                    <a:pt x="86" y="151"/>
                    <a:pt x="86" y="151"/>
                    <a:pt x="86" y="151"/>
                  </a:cubicBezTo>
                  <a:cubicBezTo>
                    <a:pt x="87" y="159"/>
                    <a:pt x="88" y="166"/>
                    <a:pt x="89" y="173"/>
                  </a:cubicBezTo>
                  <a:cubicBezTo>
                    <a:pt x="90" y="179"/>
                    <a:pt x="90" y="179"/>
                    <a:pt x="90" y="179"/>
                  </a:cubicBezTo>
                  <a:cubicBezTo>
                    <a:pt x="91" y="178"/>
                    <a:pt x="91" y="176"/>
                    <a:pt x="92" y="174"/>
                  </a:cubicBezTo>
                  <a:cubicBezTo>
                    <a:pt x="92" y="174"/>
                    <a:pt x="92" y="174"/>
                    <a:pt x="92" y="174"/>
                  </a:cubicBezTo>
                  <a:cubicBezTo>
                    <a:pt x="100" y="160"/>
                    <a:pt x="106" y="151"/>
                    <a:pt x="111" y="132"/>
                  </a:cubicBezTo>
                  <a:cubicBezTo>
                    <a:pt x="91" y="152"/>
                    <a:pt x="91" y="152"/>
                    <a:pt x="91" y="152"/>
                  </a:cubicBezTo>
                  <a:cubicBezTo>
                    <a:pt x="90" y="153"/>
                    <a:pt x="89" y="153"/>
                    <a:pt x="88" y="152"/>
                  </a:cubicBezTo>
                  <a:cubicBezTo>
                    <a:pt x="88" y="152"/>
                    <a:pt x="88" y="152"/>
                    <a:pt x="87" y="152"/>
                  </a:cubicBezTo>
                  <a:cubicBezTo>
                    <a:pt x="87" y="152"/>
                    <a:pt x="87" y="152"/>
                    <a:pt x="87" y="152"/>
                  </a:cubicBezTo>
                  <a:cubicBezTo>
                    <a:pt x="87" y="150"/>
                    <a:pt x="87" y="150"/>
                    <a:pt x="87" y="150"/>
                  </a:cubicBezTo>
                  <a:close/>
                  <a:moveTo>
                    <a:pt x="72" y="180"/>
                  </a:moveTo>
                  <a:cubicBezTo>
                    <a:pt x="73" y="173"/>
                    <a:pt x="73" y="173"/>
                    <a:pt x="73" y="173"/>
                  </a:cubicBezTo>
                  <a:cubicBezTo>
                    <a:pt x="74" y="166"/>
                    <a:pt x="75" y="160"/>
                    <a:pt x="76" y="152"/>
                  </a:cubicBezTo>
                  <a:cubicBezTo>
                    <a:pt x="76" y="151"/>
                    <a:pt x="76" y="151"/>
                    <a:pt x="76" y="151"/>
                  </a:cubicBezTo>
                  <a:cubicBezTo>
                    <a:pt x="76" y="151"/>
                    <a:pt x="76" y="151"/>
                    <a:pt x="76" y="151"/>
                  </a:cubicBezTo>
                  <a:cubicBezTo>
                    <a:pt x="76" y="151"/>
                    <a:pt x="76" y="151"/>
                    <a:pt x="76" y="151"/>
                  </a:cubicBezTo>
                  <a:cubicBezTo>
                    <a:pt x="75" y="150"/>
                    <a:pt x="75" y="150"/>
                    <a:pt x="75" y="150"/>
                  </a:cubicBezTo>
                  <a:cubicBezTo>
                    <a:pt x="75" y="150"/>
                    <a:pt x="75" y="150"/>
                    <a:pt x="75" y="150"/>
                  </a:cubicBezTo>
                  <a:cubicBezTo>
                    <a:pt x="74" y="152"/>
                    <a:pt x="74" y="152"/>
                    <a:pt x="74" y="152"/>
                  </a:cubicBezTo>
                  <a:cubicBezTo>
                    <a:pt x="74" y="152"/>
                    <a:pt x="74" y="152"/>
                    <a:pt x="74" y="152"/>
                  </a:cubicBezTo>
                  <a:cubicBezTo>
                    <a:pt x="74" y="152"/>
                    <a:pt x="74" y="152"/>
                    <a:pt x="74" y="152"/>
                  </a:cubicBezTo>
                  <a:cubicBezTo>
                    <a:pt x="73" y="153"/>
                    <a:pt x="72" y="153"/>
                    <a:pt x="71" y="152"/>
                  </a:cubicBezTo>
                  <a:cubicBezTo>
                    <a:pt x="50" y="132"/>
                    <a:pt x="50" y="132"/>
                    <a:pt x="50" y="132"/>
                  </a:cubicBezTo>
                  <a:cubicBezTo>
                    <a:pt x="55" y="150"/>
                    <a:pt x="61" y="160"/>
                    <a:pt x="69" y="174"/>
                  </a:cubicBezTo>
                  <a:cubicBezTo>
                    <a:pt x="69" y="174"/>
                    <a:pt x="69" y="174"/>
                    <a:pt x="69" y="174"/>
                  </a:cubicBezTo>
                  <a:cubicBezTo>
                    <a:pt x="70" y="176"/>
                    <a:pt x="71" y="178"/>
                    <a:pt x="72" y="180"/>
                  </a:cubicBezTo>
                  <a:close/>
                  <a:moveTo>
                    <a:pt x="54" y="122"/>
                  </a:moveTo>
                  <a:cubicBezTo>
                    <a:pt x="49" y="125"/>
                    <a:pt x="49" y="125"/>
                    <a:pt x="49" y="125"/>
                  </a:cubicBezTo>
                  <a:cubicBezTo>
                    <a:pt x="72" y="147"/>
                    <a:pt x="72" y="147"/>
                    <a:pt x="72" y="147"/>
                  </a:cubicBezTo>
                  <a:cubicBezTo>
                    <a:pt x="74" y="144"/>
                    <a:pt x="74" y="144"/>
                    <a:pt x="74" y="144"/>
                  </a:cubicBezTo>
                  <a:cubicBezTo>
                    <a:pt x="74" y="144"/>
                    <a:pt x="74" y="144"/>
                    <a:pt x="74" y="144"/>
                  </a:cubicBezTo>
                  <a:cubicBezTo>
                    <a:pt x="74" y="144"/>
                    <a:pt x="74" y="144"/>
                    <a:pt x="74" y="144"/>
                  </a:cubicBezTo>
                  <a:cubicBezTo>
                    <a:pt x="74" y="144"/>
                    <a:pt x="74" y="144"/>
                    <a:pt x="74" y="144"/>
                  </a:cubicBezTo>
                  <a:cubicBezTo>
                    <a:pt x="78" y="136"/>
                    <a:pt x="78" y="136"/>
                    <a:pt x="78" y="136"/>
                  </a:cubicBezTo>
                  <a:cubicBezTo>
                    <a:pt x="54" y="122"/>
                    <a:pt x="54" y="122"/>
                    <a:pt x="54" y="122"/>
                  </a:cubicBezTo>
                  <a:close/>
                  <a:moveTo>
                    <a:pt x="112" y="125"/>
                  </a:moveTo>
                  <a:cubicBezTo>
                    <a:pt x="108" y="123"/>
                    <a:pt x="108" y="123"/>
                    <a:pt x="108" y="123"/>
                  </a:cubicBezTo>
                  <a:cubicBezTo>
                    <a:pt x="84" y="136"/>
                    <a:pt x="84" y="136"/>
                    <a:pt x="84" y="136"/>
                  </a:cubicBezTo>
                  <a:cubicBezTo>
                    <a:pt x="88" y="144"/>
                    <a:pt x="88" y="144"/>
                    <a:pt x="88" y="144"/>
                  </a:cubicBezTo>
                  <a:cubicBezTo>
                    <a:pt x="88" y="144"/>
                    <a:pt x="88" y="144"/>
                    <a:pt x="88" y="144"/>
                  </a:cubicBezTo>
                  <a:cubicBezTo>
                    <a:pt x="90" y="147"/>
                    <a:pt x="90" y="147"/>
                    <a:pt x="90" y="147"/>
                  </a:cubicBezTo>
                  <a:cubicBezTo>
                    <a:pt x="112" y="125"/>
                    <a:pt x="112" y="125"/>
                    <a:pt x="112" y="125"/>
                  </a:cubicBezTo>
                  <a:close/>
                  <a:moveTo>
                    <a:pt x="44" y="127"/>
                  </a:moveTo>
                  <a:cubicBezTo>
                    <a:pt x="32" y="130"/>
                    <a:pt x="22" y="134"/>
                    <a:pt x="14" y="140"/>
                  </a:cubicBezTo>
                  <a:cubicBezTo>
                    <a:pt x="8" y="145"/>
                    <a:pt x="4" y="151"/>
                    <a:pt x="4" y="158"/>
                  </a:cubicBezTo>
                  <a:cubicBezTo>
                    <a:pt x="4" y="185"/>
                    <a:pt x="4" y="185"/>
                    <a:pt x="4" y="185"/>
                  </a:cubicBezTo>
                  <a:cubicBezTo>
                    <a:pt x="4" y="187"/>
                    <a:pt x="5" y="189"/>
                    <a:pt x="6" y="191"/>
                  </a:cubicBezTo>
                  <a:cubicBezTo>
                    <a:pt x="6" y="191"/>
                    <a:pt x="6" y="191"/>
                    <a:pt x="6" y="191"/>
                  </a:cubicBezTo>
                  <a:cubicBezTo>
                    <a:pt x="8" y="192"/>
                    <a:pt x="10" y="193"/>
                    <a:pt x="12" y="193"/>
                  </a:cubicBezTo>
                  <a:cubicBezTo>
                    <a:pt x="75" y="193"/>
                    <a:pt x="75" y="193"/>
                    <a:pt x="75" y="193"/>
                  </a:cubicBezTo>
                  <a:cubicBezTo>
                    <a:pt x="71" y="187"/>
                    <a:pt x="71" y="187"/>
                    <a:pt x="71" y="187"/>
                  </a:cubicBezTo>
                  <a:cubicBezTo>
                    <a:pt x="71" y="187"/>
                    <a:pt x="71" y="187"/>
                    <a:pt x="71" y="187"/>
                  </a:cubicBezTo>
                  <a:cubicBezTo>
                    <a:pt x="71" y="187"/>
                    <a:pt x="71" y="187"/>
                    <a:pt x="71" y="187"/>
                  </a:cubicBezTo>
                  <a:cubicBezTo>
                    <a:pt x="69" y="183"/>
                    <a:pt x="67" y="180"/>
                    <a:pt x="66" y="176"/>
                  </a:cubicBezTo>
                  <a:cubicBezTo>
                    <a:pt x="66" y="176"/>
                    <a:pt x="66" y="176"/>
                    <a:pt x="66" y="176"/>
                  </a:cubicBezTo>
                  <a:cubicBezTo>
                    <a:pt x="57" y="161"/>
                    <a:pt x="51" y="150"/>
                    <a:pt x="44" y="127"/>
                  </a:cubicBezTo>
                  <a:close/>
                  <a:moveTo>
                    <a:pt x="86" y="193"/>
                  </a:moveTo>
                  <a:cubicBezTo>
                    <a:pt x="149" y="193"/>
                    <a:pt x="149" y="193"/>
                    <a:pt x="149" y="193"/>
                  </a:cubicBezTo>
                  <a:cubicBezTo>
                    <a:pt x="152" y="193"/>
                    <a:pt x="154" y="192"/>
                    <a:pt x="155" y="191"/>
                  </a:cubicBezTo>
                  <a:cubicBezTo>
                    <a:pt x="157" y="189"/>
                    <a:pt x="157" y="187"/>
                    <a:pt x="157" y="185"/>
                  </a:cubicBezTo>
                  <a:cubicBezTo>
                    <a:pt x="157" y="158"/>
                    <a:pt x="157" y="158"/>
                    <a:pt x="157" y="158"/>
                  </a:cubicBezTo>
                  <a:cubicBezTo>
                    <a:pt x="157" y="158"/>
                    <a:pt x="157" y="158"/>
                    <a:pt x="157" y="158"/>
                  </a:cubicBezTo>
                  <a:cubicBezTo>
                    <a:pt x="157" y="151"/>
                    <a:pt x="153" y="145"/>
                    <a:pt x="147" y="140"/>
                  </a:cubicBezTo>
                  <a:cubicBezTo>
                    <a:pt x="140" y="134"/>
                    <a:pt x="129" y="130"/>
                    <a:pt x="117" y="127"/>
                  </a:cubicBezTo>
                  <a:cubicBezTo>
                    <a:pt x="111" y="150"/>
                    <a:pt x="105" y="161"/>
                    <a:pt x="96" y="176"/>
                  </a:cubicBezTo>
                  <a:cubicBezTo>
                    <a:pt x="96" y="176"/>
                    <a:pt x="96" y="176"/>
                    <a:pt x="96" y="176"/>
                  </a:cubicBezTo>
                  <a:cubicBezTo>
                    <a:pt x="96" y="176"/>
                    <a:pt x="96" y="176"/>
                    <a:pt x="96" y="176"/>
                  </a:cubicBezTo>
                  <a:cubicBezTo>
                    <a:pt x="94" y="179"/>
                    <a:pt x="92" y="182"/>
                    <a:pt x="90" y="186"/>
                  </a:cubicBezTo>
                  <a:cubicBezTo>
                    <a:pt x="90" y="186"/>
                    <a:pt x="90" y="186"/>
                    <a:pt x="90" y="186"/>
                  </a:cubicBezTo>
                  <a:cubicBezTo>
                    <a:pt x="90" y="186"/>
                    <a:pt x="90" y="186"/>
                    <a:pt x="90" y="186"/>
                  </a:cubicBezTo>
                  <a:cubicBezTo>
                    <a:pt x="90" y="186"/>
                    <a:pt x="90" y="186"/>
                    <a:pt x="90" y="186"/>
                  </a:cubicBezTo>
                  <a:cubicBezTo>
                    <a:pt x="90" y="186"/>
                    <a:pt x="90" y="186"/>
                    <a:pt x="90" y="186"/>
                  </a:cubicBezTo>
                  <a:cubicBezTo>
                    <a:pt x="90" y="186"/>
                    <a:pt x="90" y="186"/>
                    <a:pt x="90" y="186"/>
                  </a:cubicBezTo>
                  <a:lnTo>
                    <a:pt x="86" y="193"/>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pl-PL" sz="1200"/>
            </a:p>
          </p:txBody>
        </p:sp>
      </p:grpSp>
      <p:grpSp>
        <p:nvGrpSpPr>
          <p:cNvPr id="7" name="Grupa 24">
            <a:extLst>
              <a:ext uri="{FF2B5EF4-FFF2-40B4-BE49-F238E27FC236}">
                <a16:creationId xmlns:a16="http://schemas.microsoft.com/office/drawing/2014/main" id="{DAB83784-07C2-4C85-A8EE-69F838FBA8E8}"/>
              </a:ext>
            </a:extLst>
          </p:cNvPr>
          <p:cNvGrpSpPr/>
          <p:nvPr/>
        </p:nvGrpSpPr>
        <p:grpSpPr>
          <a:xfrm>
            <a:off x="4841053" y="2535704"/>
            <a:ext cx="1684991" cy="914949"/>
            <a:chOff x="7147464" y="2237939"/>
            <a:chExt cx="2246654" cy="1219932"/>
          </a:xfrm>
        </p:grpSpPr>
        <p:sp>
          <p:nvSpPr>
            <p:cNvPr id="26" name="Strzałka: pagon 23">
              <a:extLst>
                <a:ext uri="{FF2B5EF4-FFF2-40B4-BE49-F238E27FC236}">
                  <a16:creationId xmlns:a16="http://schemas.microsoft.com/office/drawing/2014/main" id="{8AF0B286-8D97-4C2D-B137-2B74DDBAC51E}"/>
                </a:ext>
              </a:extLst>
            </p:cNvPr>
            <p:cNvSpPr/>
            <p:nvPr/>
          </p:nvSpPr>
          <p:spPr>
            <a:xfrm>
              <a:off x="7147464" y="2237939"/>
              <a:ext cx="2246654" cy="1219932"/>
            </a:xfrm>
            <a:prstGeom prst="chevron">
              <a:avLst>
                <a:gd name="adj" fmla="val 32642"/>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pl-PL" sz="1200" dirty="0">
                <a:solidFill>
                  <a:schemeClr val="tx1"/>
                </a:solidFill>
              </a:endParaRPr>
            </a:p>
          </p:txBody>
        </p:sp>
        <p:sp>
          <p:nvSpPr>
            <p:cNvPr id="27" name="Freeform 17">
              <a:extLst>
                <a:ext uri="{FF2B5EF4-FFF2-40B4-BE49-F238E27FC236}">
                  <a16:creationId xmlns:a16="http://schemas.microsoft.com/office/drawing/2014/main" id="{B4276C90-121D-4947-9F57-A71C2EEE5928}"/>
                </a:ext>
              </a:extLst>
            </p:cNvPr>
            <p:cNvSpPr>
              <a:spLocks noEditPoints="1"/>
            </p:cNvSpPr>
            <p:nvPr/>
          </p:nvSpPr>
          <p:spPr bwMode="auto">
            <a:xfrm>
              <a:off x="7873362" y="2448570"/>
              <a:ext cx="794859" cy="798671"/>
            </a:xfrm>
            <a:custGeom>
              <a:avLst/>
              <a:gdLst>
                <a:gd name="T0" fmla="*/ 160 w 305"/>
                <a:gd name="T1" fmla="*/ 47 h 305"/>
                <a:gd name="T2" fmla="*/ 94 w 305"/>
                <a:gd name="T3" fmla="*/ 47 h 305"/>
                <a:gd name="T4" fmla="*/ 47 w 305"/>
                <a:gd name="T5" fmla="*/ 94 h 305"/>
                <a:gd name="T6" fmla="*/ 47 w 305"/>
                <a:gd name="T7" fmla="*/ 160 h 305"/>
                <a:gd name="T8" fmla="*/ 66 w 305"/>
                <a:gd name="T9" fmla="*/ 189 h 305"/>
                <a:gd name="T10" fmla="*/ 94 w 305"/>
                <a:gd name="T11" fmla="*/ 208 h 305"/>
                <a:gd name="T12" fmla="*/ 160 w 305"/>
                <a:gd name="T13" fmla="*/ 208 h 305"/>
                <a:gd name="T14" fmla="*/ 208 w 305"/>
                <a:gd name="T15" fmla="*/ 160 h 305"/>
                <a:gd name="T16" fmla="*/ 208 w 305"/>
                <a:gd name="T17" fmla="*/ 94 h 305"/>
                <a:gd name="T18" fmla="*/ 234 w 305"/>
                <a:gd name="T19" fmla="*/ 195 h 305"/>
                <a:gd name="T20" fmla="*/ 298 w 305"/>
                <a:gd name="T21" fmla="*/ 259 h 305"/>
                <a:gd name="T22" fmla="*/ 305 w 305"/>
                <a:gd name="T23" fmla="*/ 275 h 305"/>
                <a:gd name="T24" fmla="*/ 291 w 305"/>
                <a:gd name="T25" fmla="*/ 298 h 305"/>
                <a:gd name="T26" fmla="*/ 275 w 305"/>
                <a:gd name="T27" fmla="*/ 305 h 305"/>
                <a:gd name="T28" fmla="*/ 195 w 305"/>
                <a:gd name="T29" fmla="*/ 234 h 305"/>
                <a:gd name="T30" fmla="*/ 38 w 305"/>
                <a:gd name="T31" fmla="*/ 217 h 305"/>
                <a:gd name="T32" fmla="*/ 38 w 305"/>
                <a:gd name="T33" fmla="*/ 38 h 305"/>
                <a:gd name="T34" fmla="*/ 217 w 305"/>
                <a:gd name="T35" fmla="*/ 38 h 305"/>
                <a:gd name="T36" fmla="*/ 234 w 305"/>
                <a:gd name="T37" fmla="*/ 195 h 305"/>
                <a:gd name="T38" fmla="*/ 193 w 305"/>
                <a:gd name="T39" fmla="*/ 226 h 305"/>
                <a:gd name="T40" fmla="*/ 193 w 305"/>
                <a:gd name="T41" fmla="*/ 226 h 305"/>
                <a:gd name="T42" fmla="*/ 193 w 305"/>
                <a:gd name="T43" fmla="*/ 226 h 305"/>
                <a:gd name="T44" fmla="*/ 43 w 305"/>
                <a:gd name="T45" fmla="*/ 211 h 305"/>
                <a:gd name="T46" fmla="*/ 43 w 305"/>
                <a:gd name="T47" fmla="*/ 43 h 305"/>
                <a:gd name="T48" fmla="*/ 211 w 305"/>
                <a:gd name="T49" fmla="*/ 43 h 305"/>
                <a:gd name="T50" fmla="*/ 226 w 305"/>
                <a:gd name="T51" fmla="*/ 193 h 305"/>
                <a:gd name="T52" fmla="*/ 221 w 305"/>
                <a:gd name="T53" fmla="*/ 201 h 305"/>
                <a:gd name="T54" fmla="*/ 293 w 305"/>
                <a:gd name="T55" fmla="*/ 264 h 305"/>
                <a:gd name="T56" fmla="*/ 297 w 305"/>
                <a:gd name="T57" fmla="*/ 275 h 305"/>
                <a:gd name="T58" fmla="*/ 286 w 305"/>
                <a:gd name="T59" fmla="*/ 293 h 305"/>
                <a:gd name="T60" fmla="*/ 275 w 305"/>
                <a:gd name="T61" fmla="*/ 297 h 305"/>
                <a:gd name="T62" fmla="*/ 201 w 305"/>
                <a:gd name="T63" fmla="*/ 230 h 305"/>
                <a:gd name="T64" fmla="*/ 230 w 305"/>
                <a:gd name="T65" fmla="*/ 201 h 305"/>
                <a:gd name="T66" fmla="*/ 195 w 305"/>
                <a:gd name="T67" fmla="*/ 225 h 305"/>
                <a:gd name="T68" fmla="*/ 220 w 305"/>
                <a:gd name="T69" fmla="*/ 201 h 305"/>
                <a:gd name="T70" fmla="*/ 220 w 305"/>
                <a:gd name="T71" fmla="*/ 202 h 305"/>
                <a:gd name="T72" fmla="*/ 219 w 305"/>
                <a:gd name="T73" fmla="*/ 202 h 305"/>
                <a:gd name="T74" fmla="*/ 219 w 305"/>
                <a:gd name="T75" fmla="*/ 203 h 305"/>
                <a:gd name="T76" fmla="*/ 218 w 305"/>
                <a:gd name="T77" fmla="*/ 203 h 305"/>
                <a:gd name="T78" fmla="*/ 218 w 305"/>
                <a:gd name="T79" fmla="*/ 204 h 305"/>
                <a:gd name="T80" fmla="*/ 218 w 305"/>
                <a:gd name="T81" fmla="*/ 204 h 305"/>
                <a:gd name="T82" fmla="*/ 217 w 305"/>
                <a:gd name="T83" fmla="*/ 205 h 305"/>
                <a:gd name="T84" fmla="*/ 217 w 305"/>
                <a:gd name="T85" fmla="*/ 205 h 305"/>
                <a:gd name="T86" fmla="*/ 195 w 305"/>
                <a:gd name="T87" fmla="*/ 225 h 305"/>
                <a:gd name="T88" fmla="*/ 163 w 305"/>
                <a:gd name="T89" fmla="*/ 39 h 305"/>
                <a:gd name="T90" fmla="*/ 194 w 305"/>
                <a:gd name="T91" fmla="*/ 60 h 305"/>
                <a:gd name="T92" fmla="*/ 222 w 305"/>
                <a:gd name="T93" fmla="*/ 127 h 305"/>
                <a:gd name="T94" fmla="*/ 194 w 305"/>
                <a:gd name="T95" fmla="*/ 194 h 305"/>
                <a:gd name="T96" fmla="*/ 127 w 305"/>
                <a:gd name="T97" fmla="*/ 222 h 305"/>
                <a:gd name="T98" fmla="*/ 60 w 305"/>
                <a:gd name="T99" fmla="*/ 194 h 305"/>
                <a:gd name="T100" fmla="*/ 40 w 305"/>
                <a:gd name="T101" fmla="*/ 163 h 305"/>
                <a:gd name="T102" fmla="*/ 40 w 305"/>
                <a:gd name="T103" fmla="*/ 91 h 305"/>
                <a:gd name="T104" fmla="*/ 91 w 305"/>
                <a:gd name="T105" fmla="*/ 39 h 305"/>
                <a:gd name="T106" fmla="*/ 163 w 305"/>
                <a:gd name="T107" fmla="*/ 39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305" h="305">
                  <a:moveTo>
                    <a:pt x="189" y="66"/>
                  </a:moveTo>
                  <a:cubicBezTo>
                    <a:pt x="181" y="58"/>
                    <a:pt x="171" y="51"/>
                    <a:pt x="160" y="47"/>
                  </a:cubicBezTo>
                  <a:cubicBezTo>
                    <a:pt x="150" y="42"/>
                    <a:pt x="139" y="40"/>
                    <a:pt x="127" y="40"/>
                  </a:cubicBezTo>
                  <a:cubicBezTo>
                    <a:pt x="115" y="40"/>
                    <a:pt x="104" y="42"/>
                    <a:pt x="94" y="47"/>
                  </a:cubicBezTo>
                  <a:cubicBezTo>
                    <a:pt x="83" y="51"/>
                    <a:pt x="74" y="58"/>
                    <a:pt x="66" y="66"/>
                  </a:cubicBezTo>
                  <a:cubicBezTo>
                    <a:pt x="58" y="74"/>
                    <a:pt x="51" y="83"/>
                    <a:pt x="47" y="94"/>
                  </a:cubicBezTo>
                  <a:cubicBezTo>
                    <a:pt x="42" y="104"/>
                    <a:pt x="40" y="115"/>
                    <a:pt x="40" y="127"/>
                  </a:cubicBezTo>
                  <a:cubicBezTo>
                    <a:pt x="40" y="139"/>
                    <a:pt x="42" y="150"/>
                    <a:pt x="47" y="160"/>
                  </a:cubicBezTo>
                  <a:cubicBezTo>
                    <a:pt x="51" y="171"/>
                    <a:pt x="58" y="181"/>
                    <a:pt x="66" y="189"/>
                  </a:cubicBezTo>
                  <a:cubicBezTo>
                    <a:pt x="66" y="189"/>
                    <a:pt x="66" y="189"/>
                    <a:pt x="66" y="189"/>
                  </a:cubicBezTo>
                  <a:cubicBezTo>
                    <a:pt x="66" y="189"/>
                    <a:pt x="66" y="189"/>
                    <a:pt x="66" y="189"/>
                  </a:cubicBezTo>
                  <a:cubicBezTo>
                    <a:pt x="74" y="197"/>
                    <a:pt x="83" y="203"/>
                    <a:pt x="94" y="208"/>
                  </a:cubicBezTo>
                  <a:cubicBezTo>
                    <a:pt x="104" y="212"/>
                    <a:pt x="115" y="214"/>
                    <a:pt x="127" y="214"/>
                  </a:cubicBezTo>
                  <a:cubicBezTo>
                    <a:pt x="139" y="214"/>
                    <a:pt x="150" y="212"/>
                    <a:pt x="160" y="208"/>
                  </a:cubicBezTo>
                  <a:cubicBezTo>
                    <a:pt x="171" y="203"/>
                    <a:pt x="181" y="197"/>
                    <a:pt x="189" y="189"/>
                  </a:cubicBezTo>
                  <a:cubicBezTo>
                    <a:pt x="197" y="181"/>
                    <a:pt x="203" y="171"/>
                    <a:pt x="208" y="160"/>
                  </a:cubicBezTo>
                  <a:cubicBezTo>
                    <a:pt x="212" y="150"/>
                    <a:pt x="214" y="139"/>
                    <a:pt x="214" y="127"/>
                  </a:cubicBezTo>
                  <a:cubicBezTo>
                    <a:pt x="214" y="115"/>
                    <a:pt x="212" y="104"/>
                    <a:pt x="208" y="94"/>
                  </a:cubicBezTo>
                  <a:cubicBezTo>
                    <a:pt x="203" y="83"/>
                    <a:pt x="197" y="74"/>
                    <a:pt x="189" y="66"/>
                  </a:cubicBezTo>
                  <a:close/>
                  <a:moveTo>
                    <a:pt x="234" y="195"/>
                  </a:moveTo>
                  <a:cubicBezTo>
                    <a:pt x="298" y="258"/>
                    <a:pt x="298" y="258"/>
                    <a:pt x="298" y="258"/>
                  </a:cubicBezTo>
                  <a:cubicBezTo>
                    <a:pt x="298" y="259"/>
                    <a:pt x="298" y="259"/>
                    <a:pt x="298" y="259"/>
                  </a:cubicBezTo>
                  <a:cubicBezTo>
                    <a:pt x="303" y="263"/>
                    <a:pt x="305" y="269"/>
                    <a:pt x="305" y="275"/>
                  </a:cubicBezTo>
                  <a:cubicBezTo>
                    <a:pt x="305" y="275"/>
                    <a:pt x="305" y="275"/>
                    <a:pt x="305" y="275"/>
                  </a:cubicBezTo>
                  <a:cubicBezTo>
                    <a:pt x="305" y="281"/>
                    <a:pt x="303" y="287"/>
                    <a:pt x="298" y="291"/>
                  </a:cubicBezTo>
                  <a:cubicBezTo>
                    <a:pt x="291" y="298"/>
                    <a:pt x="291" y="298"/>
                    <a:pt x="291" y="298"/>
                  </a:cubicBezTo>
                  <a:cubicBezTo>
                    <a:pt x="291" y="298"/>
                    <a:pt x="291" y="298"/>
                    <a:pt x="291" y="298"/>
                  </a:cubicBezTo>
                  <a:cubicBezTo>
                    <a:pt x="287" y="303"/>
                    <a:pt x="281" y="305"/>
                    <a:pt x="275" y="305"/>
                  </a:cubicBezTo>
                  <a:cubicBezTo>
                    <a:pt x="269" y="305"/>
                    <a:pt x="263" y="303"/>
                    <a:pt x="258" y="298"/>
                  </a:cubicBezTo>
                  <a:cubicBezTo>
                    <a:pt x="195" y="234"/>
                    <a:pt x="195" y="234"/>
                    <a:pt x="195" y="234"/>
                  </a:cubicBezTo>
                  <a:cubicBezTo>
                    <a:pt x="175" y="247"/>
                    <a:pt x="152" y="254"/>
                    <a:pt x="127" y="254"/>
                  </a:cubicBezTo>
                  <a:cubicBezTo>
                    <a:pt x="92" y="254"/>
                    <a:pt x="61" y="240"/>
                    <a:pt x="38" y="217"/>
                  </a:cubicBezTo>
                  <a:cubicBezTo>
                    <a:pt x="15" y="194"/>
                    <a:pt x="0" y="162"/>
                    <a:pt x="0" y="127"/>
                  </a:cubicBezTo>
                  <a:cubicBezTo>
                    <a:pt x="0" y="92"/>
                    <a:pt x="15" y="60"/>
                    <a:pt x="38" y="38"/>
                  </a:cubicBezTo>
                  <a:cubicBezTo>
                    <a:pt x="61" y="15"/>
                    <a:pt x="92" y="0"/>
                    <a:pt x="127" y="0"/>
                  </a:cubicBezTo>
                  <a:cubicBezTo>
                    <a:pt x="162" y="0"/>
                    <a:pt x="194" y="15"/>
                    <a:pt x="217" y="38"/>
                  </a:cubicBezTo>
                  <a:cubicBezTo>
                    <a:pt x="240" y="60"/>
                    <a:pt x="254" y="92"/>
                    <a:pt x="254" y="127"/>
                  </a:cubicBezTo>
                  <a:cubicBezTo>
                    <a:pt x="254" y="152"/>
                    <a:pt x="247" y="175"/>
                    <a:pt x="234" y="195"/>
                  </a:cubicBezTo>
                  <a:close/>
                  <a:moveTo>
                    <a:pt x="221" y="201"/>
                  </a:moveTo>
                  <a:cubicBezTo>
                    <a:pt x="193" y="226"/>
                    <a:pt x="193" y="226"/>
                    <a:pt x="193" y="226"/>
                  </a:cubicBezTo>
                  <a:cubicBezTo>
                    <a:pt x="193" y="226"/>
                    <a:pt x="193" y="226"/>
                    <a:pt x="193" y="226"/>
                  </a:cubicBezTo>
                  <a:cubicBezTo>
                    <a:pt x="193" y="226"/>
                    <a:pt x="193" y="226"/>
                    <a:pt x="193" y="226"/>
                  </a:cubicBezTo>
                  <a:cubicBezTo>
                    <a:pt x="193" y="226"/>
                    <a:pt x="193" y="226"/>
                    <a:pt x="193" y="226"/>
                  </a:cubicBezTo>
                  <a:cubicBezTo>
                    <a:pt x="193" y="226"/>
                    <a:pt x="193" y="226"/>
                    <a:pt x="193" y="226"/>
                  </a:cubicBezTo>
                  <a:cubicBezTo>
                    <a:pt x="174" y="239"/>
                    <a:pt x="151" y="246"/>
                    <a:pt x="127" y="246"/>
                  </a:cubicBezTo>
                  <a:cubicBezTo>
                    <a:pt x="94" y="246"/>
                    <a:pt x="65" y="233"/>
                    <a:pt x="43" y="211"/>
                  </a:cubicBezTo>
                  <a:cubicBezTo>
                    <a:pt x="22" y="190"/>
                    <a:pt x="8" y="160"/>
                    <a:pt x="8" y="127"/>
                  </a:cubicBezTo>
                  <a:cubicBezTo>
                    <a:pt x="8" y="94"/>
                    <a:pt x="22" y="65"/>
                    <a:pt x="43" y="43"/>
                  </a:cubicBezTo>
                  <a:cubicBezTo>
                    <a:pt x="65" y="21"/>
                    <a:pt x="94" y="8"/>
                    <a:pt x="127" y="8"/>
                  </a:cubicBezTo>
                  <a:cubicBezTo>
                    <a:pt x="160" y="8"/>
                    <a:pt x="190" y="21"/>
                    <a:pt x="211" y="43"/>
                  </a:cubicBezTo>
                  <a:cubicBezTo>
                    <a:pt x="233" y="65"/>
                    <a:pt x="246" y="94"/>
                    <a:pt x="246" y="127"/>
                  </a:cubicBezTo>
                  <a:cubicBezTo>
                    <a:pt x="246" y="151"/>
                    <a:pt x="239" y="174"/>
                    <a:pt x="226" y="193"/>
                  </a:cubicBezTo>
                  <a:cubicBezTo>
                    <a:pt x="226" y="193"/>
                    <a:pt x="226" y="193"/>
                    <a:pt x="226" y="193"/>
                  </a:cubicBezTo>
                  <a:cubicBezTo>
                    <a:pt x="224" y="196"/>
                    <a:pt x="223" y="198"/>
                    <a:pt x="221" y="201"/>
                  </a:cubicBezTo>
                  <a:close/>
                  <a:moveTo>
                    <a:pt x="293" y="264"/>
                  </a:moveTo>
                  <a:cubicBezTo>
                    <a:pt x="293" y="264"/>
                    <a:pt x="293" y="264"/>
                    <a:pt x="293" y="264"/>
                  </a:cubicBezTo>
                  <a:cubicBezTo>
                    <a:pt x="296" y="267"/>
                    <a:pt x="297" y="271"/>
                    <a:pt x="297" y="275"/>
                  </a:cubicBezTo>
                  <a:cubicBezTo>
                    <a:pt x="297" y="275"/>
                    <a:pt x="297" y="275"/>
                    <a:pt x="297" y="275"/>
                  </a:cubicBezTo>
                  <a:cubicBezTo>
                    <a:pt x="297" y="279"/>
                    <a:pt x="296" y="283"/>
                    <a:pt x="293" y="286"/>
                  </a:cubicBezTo>
                  <a:cubicBezTo>
                    <a:pt x="286" y="293"/>
                    <a:pt x="286" y="293"/>
                    <a:pt x="286" y="293"/>
                  </a:cubicBezTo>
                  <a:cubicBezTo>
                    <a:pt x="286" y="293"/>
                    <a:pt x="286" y="293"/>
                    <a:pt x="286" y="293"/>
                  </a:cubicBezTo>
                  <a:cubicBezTo>
                    <a:pt x="283" y="296"/>
                    <a:pt x="279" y="297"/>
                    <a:pt x="275" y="297"/>
                  </a:cubicBezTo>
                  <a:cubicBezTo>
                    <a:pt x="271" y="297"/>
                    <a:pt x="267" y="296"/>
                    <a:pt x="264" y="293"/>
                  </a:cubicBezTo>
                  <a:cubicBezTo>
                    <a:pt x="201" y="230"/>
                    <a:pt x="201" y="230"/>
                    <a:pt x="201" y="230"/>
                  </a:cubicBezTo>
                  <a:cubicBezTo>
                    <a:pt x="207" y="226"/>
                    <a:pt x="212" y="221"/>
                    <a:pt x="217" y="217"/>
                  </a:cubicBezTo>
                  <a:cubicBezTo>
                    <a:pt x="222" y="212"/>
                    <a:pt x="226" y="207"/>
                    <a:pt x="230" y="201"/>
                  </a:cubicBezTo>
                  <a:cubicBezTo>
                    <a:pt x="293" y="264"/>
                    <a:pt x="293" y="264"/>
                    <a:pt x="293" y="264"/>
                  </a:cubicBezTo>
                  <a:close/>
                  <a:moveTo>
                    <a:pt x="195" y="225"/>
                  </a:moveTo>
                  <a:cubicBezTo>
                    <a:pt x="221" y="201"/>
                    <a:pt x="221" y="201"/>
                    <a:pt x="221" y="201"/>
                  </a:cubicBezTo>
                  <a:cubicBezTo>
                    <a:pt x="220" y="201"/>
                    <a:pt x="220" y="201"/>
                    <a:pt x="220" y="201"/>
                  </a:cubicBezTo>
                  <a:cubicBezTo>
                    <a:pt x="220" y="201"/>
                    <a:pt x="220" y="201"/>
                    <a:pt x="220" y="201"/>
                  </a:cubicBezTo>
                  <a:cubicBezTo>
                    <a:pt x="220" y="202"/>
                    <a:pt x="220" y="202"/>
                    <a:pt x="220" y="202"/>
                  </a:cubicBezTo>
                  <a:cubicBezTo>
                    <a:pt x="219" y="202"/>
                    <a:pt x="219" y="202"/>
                    <a:pt x="219" y="202"/>
                  </a:cubicBezTo>
                  <a:cubicBezTo>
                    <a:pt x="219" y="202"/>
                    <a:pt x="219" y="202"/>
                    <a:pt x="219" y="202"/>
                  </a:cubicBezTo>
                  <a:cubicBezTo>
                    <a:pt x="219" y="203"/>
                    <a:pt x="219" y="203"/>
                    <a:pt x="219" y="203"/>
                  </a:cubicBezTo>
                  <a:cubicBezTo>
                    <a:pt x="219" y="203"/>
                    <a:pt x="219" y="203"/>
                    <a:pt x="219" y="203"/>
                  </a:cubicBezTo>
                  <a:cubicBezTo>
                    <a:pt x="219" y="203"/>
                    <a:pt x="219" y="203"/>
                    <a:pt x="219" y="203"/>
                  </a:cubicBezTo>
                  <a:cubicBezTo>
                    <a:pt x="218" y="203"/>
                    <a:pt x="218" y="203"/>
                    <a:pt x="218" y="203"/>
                  </a:cubicBezTo>
                  <a:cubicBezTo>
                    <a:pt x="218" y="204"/>
                    <a:pt x="218" y="204"/>
                    <a:pt x="218" y="204"/>
                  </a:cubicBezTo>
                  <a:cubicBezTo>
                    <a:pt x="218" y="204"/>
                    <a:pt x="218" y="204"/>
                    <a:pt x="218" y="204"/>
                  </a:cubicBezTo>
                  <a:cubicBezTo>
                    <a:pt x="218" y="204"/>
                    <a:pt x="218" y="204"/>
                    <a:pt x="218" y="204"/>
                  </a:cubicBezTo>
                  <a:cubicBezTo>
                    <a:pt x="218" y="204"/>
                    <a:pt x="218" y="204"/>
                    <a:pt x="218" y="204"/>
                  </a:cubicBezTo>
                  <a:cubicBezTo>
                    <a:pt x="218" y="204"/>
                    <a:pt x="218" y="204"/>
                    <a:pt x="218" y="204"/>
                  </a:cubicBezTo>
                  <a:cubicBezTo>
                    <a:pt x="217" y="205"/>
                    <a:pt x="217" y="205"/>
                    <a:pt x="217" y="205"/>
                  </a:cubicBezTo>
                  <a:cubicBezTo>
                    <a:pt x="217" y="205"/>
                    <a:pt x="217" y="205"/>
                    <a:pt x="217" y="205"/>
                  </a:cubicBezTo>
                  <a:cubicBezTo>
                    <a:pt x="217" y="205"/>
                    <a:pt x="217" y="205"/>
                    <a:pt x="217" y="205"/>
                  </a:cubicBezTo>
                  <a:cubicBezTo>
                    <a:pt x="215" y="207"/>
                    <a:pt x="213" y="209"/>
                    <a:pt x="211" y="211"/>
                  </a:cubicBezTo>
                  <a:cubicBezTo>
                    <a:pt x="206" y="216"/>
                    <a:pt x="201" y="221"/>
                    <a:pt x="195" y="225"/>
                  </a:cubicBezTo>
                  <a:cubicBezTo>
                    <a:pt x="195" y="225"/>
                    <a:pt x="195" y="225"/>
                    <a:pt x="195" y="225"/>
                  </a:cubicBezTo>
                  <a:close/>
                  <a:moveTo>
                    <a:pt x="163" y="39"/>
                  </a:moveTo>
                  <a:cubicBezTo>
                    <a:pt x="175" y="44"/>
                    <a:pt x="185" y="51"/>
                    <a:pt x="194" y="60"/>
                  </a:cubicBezTo>
                  <a:cubicBezTo>
                    <a:pt x="194" y="60"/>
                    <a:pt x="194" y="60"/>
                    <a:pt x="194" y="60"/>
                  </a:cubicBezTo>
                  <a:cubicBezTo>
                    <a:pt x="203" y="69"/>
                    <a:pt x="210" y="79"/>
                    <a:pt x="215" y="91"/>
                  </a:cubicBezTo>
                  <a:cubicBezTo>
                    <a:pt x="219" y="102"/>
                    <a:pt x="222" y="114"/>
                    <a:pt x="222" y="127"/>
                  </a:cubicBezTo>
                  <a:cubicBezTo>
                    <a:pt x="222" y="140"/>
                    <a:pt x="219" y="152"/>
                    <a:pt x="215" y="163"/>
                  </a:cubicBezTo>
                  <a:cubicBezTo>
                    <a:pt x="210" y="175"/>
                    <a:pt x="203" y="185"/>
                    <a:pt x="194" y="194"/>
                  </a:cubicBezTo>
                  <a:cubicBezTo>
                    <a:pt x="185" y="203"/>
                    <a:pt x="175" y="210"/>
                    <a:pt x="163" y="215"/>
                  </a:cubicBezTo>
                  <a:cubicBezTo>
                    <a:pt x="152" y="219"/>
                    <a:pt x="140" y="222"/>
                    <a:pt x="127" y="222"/>
                  </a:cubicBezTo>
                  <a:cubicBezTo>
                    <a:pt x="114" y="222"/>
                    <a:pt x="102" y="219"/>
                    <a:pt x="91" y="215"/>
                  </a:cubicBezTo>
                  <a:cubicBezTo>
                    <a:pt x="79" y="210"/>
                    <a:pt x="69" y="203"/>
                    <a:pt x="60" y="194"/>
                  </a:cubicBezTo>
                  <a:cubicBezTo>
                    <a:pt x="60" y="194"/>
                    <a:pt x="60" y="194"/>
                    <a:pt x="60" y="194"/>
                  </a:cubicBezTo>
                  <a:cubicBezTo>
                    <a:pt x="51" y="185"/>
                    <a:pt x="44" y="175"/>
                    <a:pt x="40" y="163"/>
                  </a:cubicBezTo>
                  <a:cubicBezTo>
                    <a:pt x="35" y="152"/>
                    <a:pt x="32" y="140"/>
                    <a:pt x="32" y="127"/>
                  </a:cubicBezTo>
                  <a:cubicBezTo>
                    <a:pt x="32" y="114"/>
                    <a:pt x="35" y="102"/>
                    <a:pt x="40" y="91"/>
                  </a:cubicBezTo>
                  <a:cubicBezTo>
                    <a:pt x="44" y="79"/>
                    <a:pt x="51" y="69"/>
                    <a:pt x="60" y="60"/>
                  </a:cubicBezTo>
                  <a:cubicBezTo>
                    <a:pt x="69" y="51"/>
                    <a:pt x="79" y="44"/>
                    <a:pt x="91" y="39"/>
                  </a:cubicBezTo>
                  <a:cubicBezTo>
                    <a:pt x="102" y="35"/>
                    <a:pt x="114" y="32"/>
                    <a:pt x="127" y="32"/>
                  </a:cubicBezTo>
                  <a:cubicBezTo>
                    <a:pt x="140" y="32"/>
                    <a:pt x="152" y="35"/>
                    <a:pt x="163" y="39"/>
                  </a:cubicBez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pl-PL" sz="1200"/>
            </a:p>
          </p:txBody>
        </p:sp>
      </p:grpSp>
      <p:sp>
        <p:nvSpPr>
          <p:cNvPr id="30" name="Symbol zastępczy tekstu 24">
            <a:extLst>
              <a:ext uri="{FF2B5EF4-FFF2-40B4-BE49-F238E27FC236}">
                <a16:creationId xmlns:a16="http://schemas.microsoft.com/office/drawing/2014/main" id="{749241C1-1F1A-4B84-A842-059EF92F0A9D}"/>
              </a:ext>
            </a:extLst>
          </p:cNvPr>
          <p:cNvSpPr txBox="1">
            <a:spLocks/>
          </p:cNvSpPr>
          <p:nvPr/>
        </p:nvSpPr>
        <p:spPr>
          <a:xfrm>
            <a:off x="4700896" y="3557054"/>
            <a:ext cx="1866158" cy="1851414"/>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AutoNum type="arabicPeriod"/>
            </a:pPr>
            <a:r>
              <a:rPr lang="pl-PL" sz="1200" dirty="0"/>
              <a:t>Ocena podmiotowa  - drugi etap</a:t>
            </a:r>
          </a:p>
          <a:p>
            <a:pPr marL="342900" indent="-342900">
              <a:buAutoNum type="arabicPeriod" startAt="2"/>
            </a:pPr>
            <a:r>
              <a:rPr lang="pl-PL" sz="1200" dirty="0"/>
              <a:t>Weryfikacja dokumentów wskazanych w art. 25 wobec wykonawcy, którego oferta jest oceniona jako najkorzystniejsza</a:t>
            </a:r>
          </a:p>
        </p:txBody>
      </p:sp>
      <p:sp>
        <p:nvSpPr>
          <p:cNvPr id="31" name="Symbol zastępczy tekstu 24">
            <a:extLst>
              <a:ext uri="{FF2B5EF4-FFF2-40B4-BE49-F238E27FC236}">
                <a16:creationId xmlns:a16="http://schemas.microsoft.com/office/drawing/2014/main" id="{749241C1-1F1A-4B84-A842-059EF92F0A9D}"/>
              </a:ext>
            </a:extLst>
          </p:cNvPr>
          <p:cNvSpPr txBox="1">
            <a:spLocks/>
          </p:cNvSpPr>
          <p:nvPr/>
        </p:nvSpPr>
        <p:spPr>
          <a:xfrm>
            <a:off x="6820642" y="3619399"/>
            <a:ext cx="1866158" cy="72919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AutoNum type="arabicPeriod"/>
            </a:pPr>
            <a:r>
              <a:rPr lang="pl-PL" sz="1200" dirty="0"/>
              <a:t>Wybór najkorzystniejszej oferty</a:t>
            </a:r>
          </a:p>
        </p:txBody>
      </p:sp>
      <p:sp>
        <p:nvSpPr>
          <p:cNvPr id="21" name="Symbol zastępczy tekstu 24">
            <a:extLst>
              <a:ext uri="{FF2B5EF4-FFF2-40B4-BE49-F238E27FC236}">
                <a16:creationId xmlns:a16="http://schemas.microsoft.com/office/drawing/2014/main" id="{6CE2E95F-CDDD-4D6F-93BD-14224CDE67E0}"/>
              </a:ext>
            </a:extLst>
          </p:cNvPr>
          <p:cNvSpPr txBox="1">
            <a:spLocks/>
          </p:cNvSpPr>
          <p:nvPr/>
        </p:nvSpPr>
        <p:spPr>
          <a:xfrm>
            <a:off x="2498370" y="3567446"/>
            <a:ext cx="2032067" cy="217353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57175" indent="-257175">
              <a:buFont typeface="+mj-lt"/>
              <a:buAutoNum type="arabicPeriod"/>
            </a:pPr>
            <a:r>
              <a:rPr lang="pl-PL" sz="1200" dirty="0"/>
              <a:t>Ocena podmiotowa  – pierwszy  etap </a:t>
            </a:r>
          </a:p>
          <a:p>
            <a:pPr marL="257175" indent="-257175">
              <a:buFont typeface="+mj-lt"/>
              <a:buAutoNum type="arabicPeriod"/>
            </a:pPr>
            <a:r>
              <a:rPr lang="pl-PL" sz="1200" dirty="0"/>
              <a:t>Weryfikacja oświadczeń podmiotowych wykonawcy, którego oferta została oceniona jako najkorzystniejsza</a:t>
            </a:r>
          </a:p>
          <a:p>
            <a:pPr marL="257175" indent="-257175">
              <a:buFont typeface="+mj-lt"/>
              <a:buAutoNum type="arabicPeriod"/>
            </a:pPr>
            <a:r>
              <a:rPr lang="pl-PL" sz="1200" b="1" dirty="0"/>
              <a:t>Brak badania podstaw wykluczenia i spełniania warunków  pozostałych podmiotów</a:t>
            </a:r>
          </a:p>
        </p:txBody>
      </p:sp>
      <p:sp>
        <p:nvSpPr>
          <p:cNvPr id="23" name="Strzałka kolista 22"/>
          <p:cNvSpPr/>
          <p:nvPr/>
        </p:nvSpPr>
        <p:spPr>
          <a:xfrm>
            <a:off x="2202874" y="2405497"/>
            <a:ext cx="571499" cy="623454"/>
          </a:xfrm>
          <a:prstGeom prst="circularArrow">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25" name="Strzałka kolista 24"/>
          <p:cNvSpPr/>
          <p:nvPr/>
        </p:nvSpPr>
        <p:spPr>
          <a:xfrm flipH="1" flipV="1">
            <a:off x="2202873" y="2966605"/>
            <a:ext cx="540328" cy="623456"/>
          </a:xfrm>
          <a:prstGeom prst="circularArrow">
            <a:avLst>
              <a:gd name="adj1" fmla="val 12500"/>
              <a:gd name="adj2" fmla="val 1142319"/>
              <a:gd name="adj3" fmla="val 20457681"/>
              <a:gd name="adj4" fmla="val 10800000"/>
              <a:gd name="adj5" fmla="val 11809"/>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extLst>
      <p:ext uri="{BB962C8B-B14F-4D97-AF65-F5344CB8AC3E}">
        <p14:creationId xmlns:p14="http://schemas.microsoft.com/office/powerpoint/2010/main" val="3610290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par>
                                <p:cTn id="8" presetID="2" presetClass="entr" presetSubtype="8"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 calcmode="lin" valueType="num">
                                      <p:cBhvr additive="base">
                                        <p:cTn id="10" dur="500" fill="hold"/>
                                        <p:tgtEl>
                                          <p:spTgt spid="6"/>
                                        </p:tgtEl>
                                        <p:attrNameLst>
                                          <p:attrName>ppt_x</p:attrName>
                                        </p:attrNameLst>
                                      </p:cBhvr>
                                      <p:tavLst>
                                        <p:tav tm="0">
                                          <p:val>
                                            <p:strVal val="0-#ppt_w/2"/>
                                          </p:val>
                                        </p:tav>
                                        <p:tav tm="100000">
                                          <p:val>
                                            <p:strVal val="#ppt_x"/>
                                          </p:val>
                                        </p:tav>
                                      </p:tavLst>
                                    </p:anim>
                                    <p:anim calcmode="lin" valueType="num">
                                      <p:cBhvr additive="base">
                                        <p:cTn id="11" dur="500" fill="hold"/>
                                        <p:tgtEl>
                                          <p:spTgt spid="6"/>
                                        </p:tgtEl>
                                        <p:attrNameLst>
                                          <p:attrName>ppt_y</p:attrName>
                                        </p:attrNameLst>
                                      </p:cBhvr>
                                      <p:tavLst>
                                        <p:tav tm="0">
                                          <p:val>
                                            <p:strVal val="#ppt_y"/>
                                          </p:val>
                                        </p:tav>
                                        <p:tav tm="100000">
                                          <p:val>
                                            <p:strVal val="#ppt_y"/>
                                          </p:val>
                                        </p:tav>
                                      </p:tavLst>
                                    </p:anim>
                                  </p:childTnLst>
                                </p:cTn>
                              </p:par>
                              <p:par>
                                <p:cTn id="12" presetID="2" presetClass="entr" presetSubtype="8" fill="hold" nodeType="with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0-#ppt_w/2"/>
                                          </p:val>
                                        </p:tav>
                                        <p:tav tm="100000">
                                          <p:val>
                                            <p:strVal val="#ppt_x"/>
                                          </p:val>
                                        </p:tav>
                                      </p:tavLst>
                                    </p:anim>
                                    <p:anim calcmode="lin" valueType="num">
                                      <p:cBhvr additive="base">
                                        <p:cTn id="15" dur="500" fill="hold"/>
                                        <p:tgtEl>
                                          <p:spTgt spid="2"/>
                                        </p:tgtEl>
                                        <p:attrNameLst>
                                          <p:attrName>ppt_y</p:attrName>
                                        </p:attrNameLst>
                                      </p:cBhvr>
                                      <p:tavLst>
                                        <p:tav tm="0">
                                          <p:val>
                                            <p:strVal val="#ppt_y"/>
                                          </p:val>
                                        </p:tav>
                                        <p:tav tm="100000">
                                          <p:val>
                                            <p:strVal val="#ppt_y"/>
                                          </p:val>
                                        </p:tav>
                                      </p:tavLst>
                                    </p:anim>
                                  </p:childTnLst>
                                </p:cTn>
                              </p:par>
                              <p:par>
                                <p:cTn id="16" presetID="2" presetClass="entr" presetSubtype="8" fill="hold" nodeType="with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additive="base">
                                        <p:cTn id="18" dur="500" fill="hold"/>
                                        <p:tgtEl>
                                          <p:spTgt spid="3"/>
                                        </p:tgtEl>
                                        <p:attrNameLst>
                                          <p:attrName>ppt_x</p:attrName>
                                        </p:attrNameLst>
                                      </p:cBhvr>
                                      <p:tavLst>
                                        <p:tav tm="0">
                                          <p:val>
                                            <p:strVal val="0-#ppt_w/2"/>
                                          </p:val>
                                        </p:tav>
                                        <p:tav tm="100000">
                                          <p:val>
                                            <p:strVal val="#ppt_x"/>
                                          </p:val>
                                        </p:tav>
                                      </p:tavLst>
                                    </p:anim>
                                    <p:anim calcmode="lin" valueType="num">
                                      <p:cBhvr additive="base">
                                        <p:cTn id="19" dur="500" fill="hold"/>
                                        <p:tgtEl>
                                          <p:spTgt spid="3"/>
                                        </p:tgtEl>
                                        <p:attrNameLst>
                                          <p:attrName>ppt_y</p:attrName>
                                        </p:attrNameLst>
                                      </p:cBhvr>
                                      <p:tavLst>
                                        <p:tav tm="0">
                                          <p:val>
                                            <p:strVal val="#ppt_y"/>
                                          </p:val>
                                        </p:tav>
                                        <p:tav tm="100000">
                                          <p:val>
                                            <p:strVal val="#ppt_y"/>
                                          </p:val>
                                        </p:tav>
                                      </p:tavLst>
                                    </p:anim>
                                  </p:childTnLst>
                                </p:cTn>
                              </p:par>
                            </p:childTnLst>
                          </p:cTn>
                        </p:par>
                        <p:par>
                          <p:cTn id="20" fill="hold">
                            <p:stCondLst>
                              <p:cond delay="500"/>
                            </p:stCondLst>
                            <p:childTnLst>
                              <p:par>
                                <p:cTn id="21" presetID="53" presetClass="entr" presetSubtype="16" fill="hold" grpId="0" nodeType="afterEffect">
                                  <p:stCondLst>
                                    <p:cond delay="0"/>
                                  </p:stCondLst>
                                  <p:childTnLst>
                                    <p:set>
                                      <p:cBhvr>
                                        <p:cTn id="22" dur="1" fill="hold">
                                          <p:stCondLst>
                                            <p:cond delay="0"/>
                                          </p:stCondLst>
                                        </p:cTn>
                                        <p:tgtEl>
                                          <p:spTgt spid="9">
                                            <p:txEl>
                                              <p:pRg st="0" end="0"/>
                                            </p:txEl>
                                          </p:spTgt>
                                        </p:tgtEl>
                                        <p:attrNameLst>
                                          <p:attrName>style.visibility</p:attrName>
                                        </p:attrNameLst>
                                      </p:cBhvr>
                                      <p:to>
                                        <p:strVal val="visible"/>
                                      </p:to>
                                    </p:set>
                                    <p:anim calcmode="lin" valueType="num">
                                      <p:cBhvr>
                                        <p:cTn id="23"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24"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25" dur="500"/>
                                        <p:tgtEl>
                                          <p:spTgt spid="9">
                                            <p:txEl>
                                              <p:pRg st="0" end="0"/>
                                            </p:txEl>
                                          </p:spTgt>
                                        </p:tgtEl>
                                      </p:cBhvr>
                                    </p:animEffect>
                                  </p:childTnLst>
                                </p:cTn>
                              </p:par>
                            </p:childTnLst>
                          </p:cTn>
                        </p:par>
                        <p:par>
                          <p:cTn id="26" fill="hold">
                            <p:stCondLst>
                              <p:cond delay="1000"/>
                            </p:stCondLst>
                            <p:childTnLst>
                              <p:par>
                                <p:cTn id="27" presetID="53" presetClass="entr" presetSubtype="16" fill="hold" grpId="0" nodeType="afterEffect">
                                  <p:stCondLst>
                                    <p:cond delay="0"/>
                                  </p:stCondLst>
                                  <p:childTnLst>
                                    <p:set>
                                      <p:cBhvr>
                                        <p:cTn id="28" dur="1" fill="hold">
                                          <p:stCondLst>
                                            <p:cond delay="0"/>
                                          </p:stCondLst>
                                        </p:cTn>
                                        <p:tgtEl>
                                          <p:spTgt spid="9">
                                            <p:txEl>
                                              <p:pRg st="1" end="1"/>
                                            </p:txEl>
                                          </p:spTgt>
                                        </p:tgtEl>
                                        <p:attrNameLst>
                                          <p:attrName>style.visibility</p:attrName>
                                        </p:attrNameLst>
                                      </p:cBhvr>
                                      <p:to>
                                        <p:strVal val="visible"/>
                                      </p:to>
                                    </p:set>
                                    <p:anim calcmode="lin" valueType="num">
                                      <p:cBhvr>
                                        <p:cTn id="29" dur="500" fill="hold"/>
                                        <p:tgtEl>
                                          <p:spTgt spid="9">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9">
                                            <p:txEl>
                                              <p:pRg st="1" end="1"/>
                                            </p:txEl>
                                          </p:spTgt>
                                        </p:tgtEl>
                                        <p:attrNameLst>
                                          <p:attrName>ppt_h</p:attrName>
                                        </p:attrNameLst>
                                      </p:cBhvr>
                                      <p:tavLst>
                                        <p:tav tm="0">
                                          <p:val>
                                            <p:fltVal val="0"/>
                                          </p:val>
                                        </p:tav>
                                        <p:tav tm="100000">
                                          <p:val>
                                            <p:strVal val="#ppt_h"/>
                                          </p:val>
                                        </p:tav>
                                      </p:tavLst>
                                    </p:anim>
                                    <p:animEffect transition="in" filter="fade">
                                      <p:cBhvr>
                                        <p:cTn id="31" dur="500"/>
                                        <p:tgtEl>
                                          <p:spTgt spid="9">
                                            <p:txEl>
                                              <p:pRg st="1" end="1"/>
                                            </p:txEl>
                                          </p:spTgt>
                                        </p:tgtEl>
                                      </p:cBhvr>
                                    </p:animEffect>
                                  </p:childTnLst>
                                </p:cTn>
                              </p:par>
                              <p:par>
                                <p:cTn id="32" presetID="53" presetClass="entr" presetSubtype="16" fill="hold" grpId="0" nodeType="withEffect" nodePh="1">
                                  <p:stCondLst>
                                    <p:cond delay="0"/>
                                  </p:stCondLst>
                                  <p:endCondLst>
                                    <p:cond evt="begin" delay="0">
                                      <p:tn val="32"/>
                                    </p:cond>
                                  </p:endCondLst>
                                  <p:childTnLst>
                                    <p:set>
                                      <p:cBhvr>
                                        <p:cTn id="33" dur="1" fill="hold">
                                          <p:stCondLst>
                                            <p:cond delay="0"/>
                                          </p:stCondLst>
                                        </p:cTn>
                                        <p:tgtEl>
                                          <p:spTgt spid="50">
                                            <p:txEl>
                                              <p:pRg st="0" end="0"/>
                                            </p:txEl>
                                          </p:spTgt>
                                        </p:tgtEl>
                                        <p:attrNameLst>
                                          <p:attrName>style.visibility</p:attrName>
                                        </p:attrNameLst>
                                      </p:cBhvr>
                                      <p:to>
                                        <p:strVal val="visible"/>
                                      </p:to>
                                    </p:set>
                                    <p:anim calcmode="lin" valueType="num">
                                      <p:cBhvr>
                                        <p:cTn id="34" dur="500" fill="hold"/>
                                        <p:tgtEl>
                                          <p:spTgt spid="50">
                                            <p:txEl>
                                              <p:pRg st="0" end="0"/>
                                            </p:txEl>
                                          </p:spTgt>
                                        </p:tgtEl>
                                        <p:attrNameLst>
                                          <p:attrName>ppt_w</p:attrName>
                                        </p:attrNameLst>
                                      </p:cBhvr>
                                      <p:tavLst>
                                        <p:tav tm="0">
                                          <p:val>
                                            <p:fltVal val="0"/>
                                          </p:val>
                                        </p:tav>
                                        <p:tav tm="100000">
                                          <p:val>
                                            <p:strVal val="#ppt_w"/>
                                          </p:val>
                                        </p:tav>
                                      </p:tavLst>
                                    </p:anim>
                                    <p:anim calcmode="lin" valueType="num">
                                      <p:cBhvr>
                                        <p:cTn id="35" dur="500" fill="hold"/>
                                        <p:tgtEl>
                                          <p:spTgt spid="50">
                                            <p:txEl>
                                              <p:pRg st="0" end="0"/>
                                            </p:txEl>
                                          </p:spTgt>
                                        </p:tgtEl>
                                        <p:attrNameLst>
                                          <p:attrName>ppt_h</p:attrName>
                                        </p:attrNameLst>
                                      </p:cBhvr>
                                      <p:tavLst>
                                        <p:tav tm="0">
                                          <p:val>
                                            <p:fltVal val="0"/>
                                          </p:val>
                                        </p:tav>
                                        <p:tav tm="100000">
                                          <p:val>
                                            <p:strVal val="#ppt_h"/>
                                          </p:val>
                                        </p:tav>
                                      </p:tavLst>
                                    </p:anim>
                                    <p:animEffect transition="in" filter="fade">
                                      <p:cBhvr>
                                        <p:cTn id="36" dur="500"/>
                                        <p:tgtEl>
                                          <p:spTgt spid="50">
                                            <p:txEl>
                                              <p:pRg st="0" end="0"/>
                                            </p:txEl>
                                          </p:spTgt>
                                        </p:tgtEl>
                                      </p:cBhvr>
                                    </p:animEffect>
                                  </p:childTnLst>
                                </p:cTn>
                              </p:par>
                              <p:par>
                                <p:cTn id="37" presetID="2" presetClass="entr" presetSubtype="8" fill="hold" nodeType="with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additive="base">
                                        <p:cTn id="39" dur="500" fill="hold"/>
                                        <p:tgtEl>
                                          <p:spTgt spid="7"/>
                                        </p:tgtEl>
                                        <p:attrNameLst>
                                          <p:attrName>ppt_x</p:attrName>
                                        </p:attrNameLst>
                                      </p:cBhvr>
                                      <p:tavLst>
                                        <p:tav tm="0">
                                          <p:val>
                                            <p:strVal val="0-#ppt_w/2"/>
                                          </p:val>
                                        </p:tav>
                                        <p:tav tm="100000">
                                          <p:val>
                                            <p:strVal val="#ppt_x"/>
                                          </p:val>
                                        </p:tav>
                                      </p:tavLst>
                                    </p:anim>
                                    <p:anim calcmode="lin" valueType="num">
                                      <p:cBhvr additive="base">
                                        <p:cTn id="40" dur="500" fill="hold"/>
                                        <p:tgtEl>
                                          <p:spTgt spid="7"/>
                                        </p:tgtEl>
                                        <p:attrNameLst>
                                          <p:attrName>ppt_y</p:attrName>
                                        </p:attrNameLst>
                                      </p:cBhvr>
                                      <p:tavLst>
                                        <p:tav tm="0">
                                          <p:val>
                                            <p:strVal val="#ppt_y"/>
                                          </p:val>
                                        </p:tav>
                                        <p:tav tm="100000">
                                          <p:val>
                                            <p:strVal val="#ppt_y"/>
                                          </p:val>
                                        </p:tav>
                                      </p:tavLst>
                                    </p:anim>
                                  </p:childTnLst>
                                </p:cTn>
                              </p:par>
                              <p:par>
                                <p:cTn id="41" presetID="53" presetClass="entr" presetSubtype="16" fill="hold" grpId="0" nodeType="withEffect">
                                  <p:stCondLst>
                                    <p:cond delay="0"/>
                                  </p:stCondLst>
                                  <p:childTnLst>
                                    <p:set>
                                      <p:cBhvr>
                                        <p:cTn id="42" dur="1" fill="hold">
                                          <p:stCondLst>
                                            <p:cond delay="0"/>
                                          </p:stCondLst>
                                        </p:cTn>
                                        <p:tgtEl>
                                          <p:spTgt spid="30">
                                            <p:txEl>
                                              <p:pRg st="0" end="0"/>
                                            </p:txEl>
                                          </p:spTgt>
                                        </p:tgtEl>
                                        <p:attrNameLst>
                                          <p:attrName>style.visibility</p:attrName>
                                        </p:attrNameLst>
                                      </p:cBhvr>
                                      <p:to>
                                        <p:strVal val="visible"/>
                                      </p:to>
                                    </p:set>
                                    <p:anim calcmode="lin" valueType="num">
                                      <p:cBhvr>
                                        <p:cTn id="43" dur="500" fill="hold"/>
                                        <p:tgtEl>
                                          <p:spTgt spid="30">
                                            <p:txEl>
                                              <p:pRg st="0" end="0"/>
                                            </p:txEl>
                                          </p:spTgt>
                                        </p:tgtEl>
                                        <p:attrNameLst>
                                          <p:attrName>ppt_w</p:attrName>
                                        </p:attrNameLst>
                                      </p:cBhvr>
                                      <p:tavLst>
                                        <p:tav tm="0">
                                          <p:val>
                                            <p:fltVal val="0"/>
                                          </p:val>
                                        </p:tav>
                                        <p:tav tm="100000">
                                          <p:val>
                                            <p:strVal val="#ppt_w"/>
                                          </p:val>
                                        </p:tav>
                                      </p:tavLst>
                                    </p:anim>
                                    <p:anim calcmode="lin" valueType="num">
                                      <p:cBhvr>
                                        <p:cTn id="44" dur="500" fill="hold"/>
                                        <p:tgtEl>
                                          <p:spTgt spid="30">
                                            <p:txEl>
                                              <p:pRg st="0" end="0"/>
                                            </p:txEl>
                                          </p:spTgt>
                                        </p:tgtEl>
                                        <p:attrNameLst>
                                          <p:attrName>ppt_h</p:attrName>
                                        </p:attrNameLst>
                                      </p:cBhvr>
                                      <p:tavLst>
                                        <p:tav tm="0">
                                          <p:val>
                                            <p:fltVal val="0"/>
                                          </p:val>
                                        </p:tav>
                                        <p:tav tm="100000">
                                          <p:val>
                                            <p:strVal val="#ppt_h"/>
                                          </p:val>
                                        </p:tav>
                                      </p:tavLst>
                                    </p:anim>
                                    <p:animEffect transition="in" filter="fade">
                                      <p:cBhvr>
                                        <p:cTn id="45" dur="500"/>
                                        <p:tgtEl>
                                          <p:spTgt spid="30">
                                            <p:txEl>
                                              <p:pRg st="0" end="0"/>
                                            </p:txEl>
                                          </p:spTgt>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30">
                                            <p:txEl>
                                              <p:pRg st="1" end="1"/>
                                            </p:txEl>
                                          </p:spTgt>
                                        </p:tgtEl>
                                        <p:attrNameLst>
                                          <p:attrName>style.visibility</p:attrName>
                                        </p:attrNameLst>
                                      </p:cBhvr>
                                      <p:to>
                                        <p:strVal val="visible"/>
                                      </p:to>
                                    </p:set>
                                    <p:anim calcmode="lin" valueType="num">
                                      <p:cBhvr>
                                        <p:cTn id="48" dur="500" fill="hold"/>
                                        <p:tgtEl>
                                          <p:spTgt spid="30">
                                            <p:txEl>
                                              <p:pRg st="1" end="1"/>
                                            </p:txEl>
                                          </p:spTgt>
                                        </p:tgtEl>
                                        <p:attrNameLst>
                                          <p:attrName>ppt_w</p:attrName>
                                        </p:attrNameLst>
                                      </p:cBhvr>
                                      <p:tavLst>
                                        <p:tav tm="0">
                                          <p:val>
                                            <p:fltVal val="0"/>
                                          </p:val>
                                        </p:tav>
                                        <p:tav tm="100000">
                                          <p:val>
                                            <p:strVal val="#ppt_w"/>
                                          </p:val>
                                        </p:tav>
                                      </p:tavLst>
                                    </p:anim>
                                    <p:anim calcmode="lin" valueType="num">
                                      <p:cBhvr>
                                        <p:cTn id="49" dur="500" fill="hold"/>
                                        <p:tgtEl>
                                          <p:spTgt spid="30">
                                            <p:txEl>
                                              <p:pRg st="1" end="1"/>
                                            </p:txEl>
                                          </p:spTgt>
                                        </p:tgtEl>
                                        <p:attrNameLst>
                                          <p:attrName>ppt_h</p:attrName>
                                        </p:attrNameLst>
                                      </p:cBhvr>
                                      <p:tavLst>
                                        <p:tav tm="0">
                                          <p:val>
                                            <p:fltVal val="0"/>
                                          </p:val>
                                        </p:tav>
                                        <p:tav tm="100000">
                                          <p:val>
                                            <p:strVal val="#ppt_h"/>
                                          </p:val>
                                        </p:tav>
                                      </p:tavLst>
                                    </p:anim>
                                    <p:animEffect transition="in" filter="fade">
                                      <p:cBhvr>
                                        <p:cTn id="50" dur="500"/>
                                        <p:tgtEl>
                                          <p:spTgt spid="30">
                                            <p:txEl>
                                              <p:pRg st="1" end="1"/>
                                            </p:txEl>
                                          </p:spTgt>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31">
                                            <p:txEl>
                                              <p:pRg st="0" end="0"/>
                                            </p:txEl>
                                          </p:spTgt>
                                        </p:tgtEl>
                                        <p:attrNameLst>
                                          <p:attrName>style.visibility</p:attrName>
                                        </p:attrNameLst>
                                      </p:cBhvr>
                                      <p:to>
                                        <p:strVal val="visible"/>
                                      </p:to>
                                    </p:set>
                                    <p:anim calcmode="lin" valueType="num">
                                      <p:cBhvr>
                                        <p:cTn id="53" dur="500" fill="hold"/>
                                        <p:tgtEl>
                                          <p:spTgt spid="31">
                                            <p:txEl>
                                              <p:pRg st="0" end="0"/>
                                            </p:txEl>
                                          </p:spTgt>
                                        </p:tgtEl>
                                        <p:attrNameLst>
                                          <p:attrName>ppt_w</p:attrName>
                                        </p:attrNameLst>
                                      </p:cBhvr>
                                      <p:tavLst>
                                        <p:tav tm="0">
                                          <p:val>
                                            <p:fltVal val="0"/>
                                          </p:val>
                                        </p:tav>
                                        <p:tav tm="100000">
                                          <p:val>
                                            <p:strVal val="#ppt_w"/>
                                          </p:val>
                                        </p:tav>
                                      </p:tavLst>
                                    </p:anim>
                                    <p:anim calcmode="lin" valueType="num">
                                      <p:cBhvr>
                                        <p:cTn id="54" dur="500" fill="hold"/>
                                        <p:tgtEl>
                                          <p:spTgt spid="31">
                                            <p:txEl>
                                              <p:pRg st="0" end="0"/>
                                            </p:txEl>
                                          </p:spTgt>
                                        </p:tgtEl>
                                        <p:attrNameLst>
                                          <p:attrName>ppt_h</p:attrName>
                                        </p:attrNameLst>
                                      </p:cBhvr>
                                      <p:tavLst>
                                        <p:tav tm="0">
                                          <p:val>
                                            <p:fltVal val="0"/>
                                          </p:val>
                                        </p:tav>
                                        <p:tav tm="100000">
                                          <p:val>
                                            <p:strVal val="#ppt_h"/>
                                          </p:val>
                                        </p:tav>
                                      </p:tavLst>
                                    </p:anim>
                                    <p:animEffect transition="in" filter="fade">
                                      <p:cBhvr>
                                        <p:cTn id="55" dur="500"/>
                                        <p:tgtEl>
                                          <p:spTgt spid="31">
                                            <p:txEl>
                                              <p:pRg st="0" end="0"/>
                                            </p:txEl>
                                          </p:spTgt>
                                        </p:tgtEl>
                                      </p:cBhvr>
                                    </p:animEffect>
                                  </p:childTnLst>
                                </p:cTn>
                              </p:par>
                            </p:childTnLst>
                          </p:cTn>
                        </p:par>
                        <p:par>
                          <p:cTn id="56" fill="hold">
                            <p:stCondLst>
                              <p:cond delay="1500"/>
                            </p:stCondLst>
                            <p:childTnLst>
                              <p:par>
                                <p:cTn id="57" presetID="53" presetClass="entr" presetSubtype="16" fill="hold" grpId="0" nodeType="afterEffect">
                                  <p:stCondLst>
                                    <p:cond delay="0"/>
                                  </p:stCondLst>
                                  <p:childTnLst>
                                    <p:set>
                                      <p:cBhvr>
                                        <p:cTn id="58" dur="1" fill="hold">
                                          <p:stCondLst>
                                            <p:cond delay="0"/>
                                          </p:stCondLst>
                                        </p:cTn>
                                        <p:tgtEl>
                                          <p:spTgt spid="21">
                                            <p:txEl>
                                              <p:pRg st="0" end="0"/>
                                            </p:txEl>
                                          </p:spTgt>
                                        </p:tgtEl>
                                        <p:attrNameLst>
                                          <p:attrName>style.visibility</p:attrName>
                                        </p:attrNameLst>
                                      </p:cBhvr>
                                      <p:to>
                                        <p:strVal val="visible"/>
                                      </p:to>
                                    </p:set>
                                    <p:anim calcmode="lin" valueType="num">
                                      <p:cBhvr>
                                        <p:cTn id="59" dur="500" fill="hold"/>
                                        <p:tgtEl>
                                          <p:spTgt spid="21">
                                            <p:txEl>
                                              <p:pRg st="0" end="0"/>
                                            </p:txEl>
                                          </p:spTgt>
                                        </p:tgtEl>
                                        <p:attrNameLst>
                                          <p:attrName>ppt_w</p:attrName>
                                        </p:attrNameLst>
                                      </p:cBhvr>
                                      <p:tavLst>
                                        <p:tav tm="0">
                                          <p:val>
                                            <p:fltVal val="0"/>
                                          </p:val>
                                        </p:tav>
                                        <p:tav tm="100000">
                                          <p:val>
                                            <p:strVal val="#ppt_w"/>
                                          </p:val>
                                        </p:tav>
                                      </p:tavLst>
                                    </p:anim>
                                    <p:anim calcmode="lin" valueType="num">
                                      <p:cBhvr>
                                        <p:cTn id="60" dur="500" fill="hold"/>
                                        <p:tgtEl>
                                          <p:spTgt spid="21">
                                            <p:txEl>
                                              <p:pRg st="0" end="0"/>
                                            </p:txEl>
                                          </p:spTgt>
                                        </p:tgtEl>
                                        <p:attrNameLst>
                                          <p:attrName>ppt_h</p:attrName>
                                        </p:attrNameLst>
                                      </p:cBhvr>
                                      <p:tavLst>
                                        <p:tav tm="0">
                                          <p:val>
                                            <p:fltVal val="0"/>
                                          </p:val>
                                        </p:tav>
                                        <p:tav tm="100000">
                                          <p:val>
                                            <p:strVal val="#ppt_h"/>
                                          </p:val>
                                        </p:tav>
                                      </p:tavLst>
                                    </p:anim>
                                    <p:animEffect transition="in" filter="fade">
                                      <p:cBhvr>
                                        <p:cTn id="61" dur="500"/>
                                        <p:tgtEl>
                                          <p:spTgt spid="21">
                                            <p:txEl>
                                              <p:pRg st="0" end="0"/>
                                            </p:txEl>
                                          </p:spTgt>
                                        </p:tgtEl>
                                      </p:cBhvr>
                                    </p:animEffect>
                                  </p:childTnLst>
                                </p:cTn>
                              </p:par>
                              <p:par>
                                <p:cTn id="62" presetID="53" presetClass="entr" presetSubtype="16" fill="hold" grpId="0" nodeType="withEffect">
                                  <p:stCondLst>
                                    <p:cond delay="0"/>
                                  </p:stCondLst>
                                  <p:childTnLst>
                                    <p:set>
                                      <p:cBhvr>
                                        <p:cTn id="63" dur="1" fill="hold">
                                          <p:stCondLst>
                                            <p:cond delay="0"/>
                                          </p:stCondLst>
                                        </p:cTn>
                                        <p:tgtEl>
                                          <p:spTgt spid="21">
                                            <p:txEl>
                                              <p:pRg st="1" end="1"/>
                                            </p:txEl>
                                          </p:spTgt>
                                        </p:tgtEl>
                                        <p:attrNameLst>
                                          <p:attrName>style.visibility</p:attrName>
                                        </p:attrNameLst>
                                      </p:cBhvr>
                                      <p:to>
                                        <p:strVal val="visible"/>
                                      </p:to>
                                    </p:set>
                                    <p:anim calcmode="lin" valueType="num">
                                      <p:cBhvr>
                                        <p:cTn id="64" dur="500" fill="hold"/>
                                        <p:tgtEl>
                                          <p:spTgt spid="21">
                                            <p:txEl>
                                              <p:pRg st="1" end="1"/>
                                            </p:txEl>
                                          </p:spTgt>
                                        </p:tgtEl>
                                        <p:attrNameLst>
                                          <p:attrName>ppt_w</p:attrName>
                                        </p:attrNameLst>
                                      </p:cBhvr>
                                      <p:tavLst>
                                        <p:tav tm="0">
                                          <p:val>
                                            <p:fltVal val="0"/>
                                          </p:val>
                                        </p:tav>
                                        <p:tav tm="100000">
                                          <p:val>
                                            <p:strVal val="#ppt_w"/>
                                          </p:val>
                                        </p:tav>
                                      </p:tavLst>
                                    </p:anim>
                                    <p:anim calcmode="lin" valueType="num">
                                      <p:cBhvr>
                                        <p:cTn id="65" dur="500" fill="hold"/>
                                        <p:tgtEl>
                                          <p:spTgt spid="21">
                                            <p:txEl>
                                              <p:pRg st="1" end="1"/>
                                            </p:txEl>
                                          </p:spTgt>
                                        </p:tgtEl>
                                        <p:attrNameLst>
                                          <p:attrName>ppt_h</p:attrName>
                                        </p:attrNameLst>
                                      </p:cBhvr>
                                      <p:tavLst>
                                        <p:tav tm="0">
                                          <p:val>
                                            <p:fltVal val="0"/>
                                          </p:val>
                                        </p:tav>
                                        <p:tav tm="100000">
                                          <p:val>
                                            <p:strVal val="#ppt_h"/>
                                          </p:val>
                                        </p:tav>
                                      </p:tavLst>
                                    </p:anim>
                                    <p:animEffect transition="in" filter="fade">
                                      <p:cBhvr>
                                        <p:cTn id="66" dur="500"/>
                                        <p:tgtEl>
                                          <p:spTgt spid="21">
                                            <p:txEl>
                                              <p:pRg st="1" end="1"/>
                                            </p:txEl>
                                          </p:spTgt>
                                        </p:tgtEl>
                                      </p:cBhvr>
                                    </p:animEffect>
                                  </p:childTnLst>
                                </p:cTn>
                              </p:par>
                              <p:par>
                                <p:cTn id="67" presetID="53" presetClass="entr" presetSubtype="16" fill="hold" grpId="0" nodeType="withEffect">
                                  <p:stCondLst>
                                    <p:cond delay="0"/>
                                  </p:stCondLst>
                                  <p:childTnLst>
                                    <p:set>
                                      <p:cBhvr>
                                        <p:cTn id="68" dur="1" fill="hold">
                                          <p:stCondLst>
                                            <p:cond delay="0"/>
                                          </p:stCondLst>
                                        </p:cTn>
                                        <p:tgtEl>
                                          <p:spTgt spid="21">
                                            <p:txEl>
                                              <p:pRg st="2" end="2"/>
                                            </p:txEl>
                                          </p:spTgt>
                                        </p:tgtEl>
                                        <p:attrNameLst>
                                          <p:attrName>style.visibility</p:attrName>
                                        </p:attrNameLst>
                                      </p:cBhvr>
                                      <p:to>
                                        <p:strVal val="visible"/>
                                      </p:to>
                                    </p:set>
                                    <p:anim calcmode="lin" valueType="num">
                                      <p:cBhvr>
                                        <p:cTn id="69" dur="500" fill="hold"/>
                                        <p:tgtEl>
                                          <p:spTgt spid="21">
                                            <p:txEl>
                                              <p:pRg st="2" end="2"/>
                                            </p:txEl>
                                          </p:spTgt>
                                        </p:tgtEl>
                                        <p:attrNameLst>
                                          <p:attrName>ppt_w</p:attrName>
                                        </p:attrNameLst>
                                      </p:cBhvr>
                                      <p:tavLst>
                                        <p:tav tm="0">
                                          <p:val>
                                            <p:fltVal val="0"/>
                                          </p:val>
                                        </p:tav>
                                        <p:tav tm="100000">
                                          <p:val>
                                            <p:strVal val="#ppt_w"/>
                                          </p:val>
                                        </p:tav>
                                      </p:tavLst>
                                    </p:anim>
                                    <p:anim calcmode="lin" valueType="num">
                                      <p:cBhvr>
                                        <p:cTn id="70" dur="500" fill="hold"/>
                                        <p:tgtEl>
                                          <p:spTgt spid="21">
                                            <p:txEl>
                                              <p:pRg st="2" end="2"/>
                                            </p:txEl>
                                          </p:spTgt>
                                        </p:tgtEl>
                                        <p:attrNameLst>
                                          <p:attrName>ppt_h</p:attrName>
                                        </p:attrNameLst>
                                      </p:cBhvr>
                                      <p:tavLst>
                                        <p:tav tm="0">
                                          <p:val>
                                            <p:fltVal val="0"/>
                                          </p:val>
                                        </p:tav>
                                        <p:tav tm="100000">
                                          <p:val>
                                            <p:strVal val="#ppt_h"/>
                                          </p:val>
                                        </p:tav>
                                      </p:tavLst>
                                    </p:anim>
                                    <p:animEffect transition="in" filter="fade">
                                      <p:cBhvr>
                                        <p:cTn id="71" dur="500"/>
                                        <p:tgtEl>
                                          <p:spTgt spid="2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build="p">
        <p:tmplLst>
          <p:tmpl lvl="1">
            <p:tnLst>
              <p:par>
                <p:cTn presetID="53" presetClass="entr" presetSubtype="16" fill="hold" nodeType="withEffect">
                  <p:stCondLst>
                    <p:cond delay="0"/>
                  </p:stCondLst>
                  <p:childTnLst>
                    <p:set>
                      <p:cBhvr>
                        <p:cTn dur="1" fill="hold">
                          <p:stCondLst>
                            <p:cond delay="0"/>
                          </p:stCondLst>
                        </p:cTn>
                        <p:tgtEl>
                          <p:spTgt spid="9"/>
                        </p:tgtEl>
                        <p:attrNameLst>
                          <p:attrName>style.visibility</p:attrName>
                        </p:attrNameLst>
                      </p:cBhvr>
                      <p:to>
                        <p:strVal val="visible"/>
                      </p:to>
                    </p:set>
                    <p:anim calcmode="lin" valueType="num">
                      <p:cBhvr>
                        <p:cTn dur="500" fill="hold"/>
                        <p:tgtEl>
                          <p:spTgt spid="9"/>
                        </p:tgtEl>
                        <p:attrNameLst>
                          <p:attrName>ppt_w</p:attrName>
                        </p:attrNameLst>
                      </p:cBhvr>
                      <p:tavLst>
                        <p:tav tm="0">
                          <p:val>
                            <p:fltVal val="0"/>
                          </p:val>
                        </p:tav>
                        <p:tav tm="100000">
                          <p:val>
                            <p:strVal val="#ppt_w"/>
                          </p:val>
                        </p:tav>
                      </p:tavLst>
                    </p:anim>
                    <p:anim calcmode="lin" valueType="num">
                      <p:cBhvr>
                        <p:cTn dur="500" fill="hold"/>
                        <p:tgtEl>
                          <p:spTgt spid="9"/>
                        </p:tgtEl>
                        <p:attrNameLst>
                          <p:attrName>ppt_h</p:attrName>
                        </p:attrNameLst>
                      </p:cBhvr>
                      <p:tavLst>
                        <p:tav tm="0">
                          <p:val>
                            <p:fltVal val="0"/>
                          </p:val>
                        </p:tav>
                        <p:tav tm="100000">
                          <p:val>
                            <p:strVal val="#ppt_h"/>
                          </p:val>
                        </p:tav>
                      </p:tavLst>
                    </p:anim>
                    <p:animEffect transition="in" filter="fade">
                      <p:cBhvr>
                        <p:cTn dur="500"/>
                        <p:tgtEl>
                          <p:spTgt spid="9"/>
                        </p:tgtEl>
                      </p:cBhvr>
                    </p:animEffect>
                  </p:childTnLst>
                </p:cTn>
              </p:par>
            </p:tnLst>
          </p:tmpl>
        </p:tmplLst>
      </p:bldP>
      <p:bldP spid="50" grpId="0" build="p">
        <p:tmplLst>
          <p:tmpl lvl="1">
            <p:tnLst>
              <p:par>
                <p:cTn presetID="53" presetClass="entr" presetSubtype="16" fill="hold" nodeType="withEffect">
                  <p:stCondLst>
                    <p:cond delay="0"/>
                  </p:stCondLst>
                  <p:childTnLst>
                    <p:set>
                      <p:cBhvr>
                        <p:cTn dur="1" fill="hold">
                          <p:stCondLst>
                            <p:cond delay="0"/>
                          </p:stCondLst>
                        </p:cTn>
                        <p:tgtEl>
                          <p:spTgt spid="50"/>
                        </p:tgtEl>
                        <p:attrNameLst>
                          <p:attrName>style.visibility</p:attrName>
                        </p:attrNameLst>
                      </p:cBhvr>
                      <p:to>
                        <p:strVal val="visible"/>
                      </p:to>
                    </p:set>
                    <p:anim calcmode="lin" valueType="num">
                      <p:cBhvr>
                        <p:cTn dur="500" fill="hold"/>
                        <p:tgtEl>
                          <p:spTgt spid="50"/>
                        </p:tgtEl>
                        <p:attrNameLst>
                          <p:attrName>ppt_w</p:attrName>
                        </p:attrNameLst>
                      </p:cBhvr>
                      <p:tavLst>
                        <p:tav tm="0">
                          <p:val>
                            <p:fltVal val="0"/>
                          </p:val>
                        </p:tav>
                        <p:tav tm="100000">
                          <p:val>
                            <p:strVal val="#ppt_w"/>
                          </p:val>
                        </p:tav>
                      </p:tavLst>
                    </p:anim>
                    <p:anim calcmode="lin" valueType="num">
                      <p:cBhvr>
                        <p:cTn dur="500" fill="hold"/>
                        <p:tgtEl>
                          <p:spTgt spid="50"/>
                        </p:tgtEl>
                        <p:attrNameLst>
                          <p:attrName>ppt_h</p:attrName>
                        </p:attrNameLst>
                      </p:cBhvr>
                      <p:tavLst>
                        <p:tav tm="0">
                          <p:val>
                            <p:fltVal val="0"/>
                          </p:val>
                        </p:tav>
                        <p:tav tm="100000">
                          <p:val>
                            <p:strVal val="#ppt_h"/>
                          </p:val>
                        </p:tav>
                      </p:tavLst>
                    </p:anim>
                    <p:animEffect transition="in" filter="fade">
                      <p:cBhvr>
                        <p:cTn dur="500"/>
                        <p:tgtEl>
                          <p:spTgt spid="50"/>
                        </p:tgtEl>
                      </p:cBhvr>
                    </p:animEffect>
                  </p:childTnLst>
                </p:cTn>
              </p:par>
            </p:tnLst>
          </p:tmpl>
        </p:tmplLst>
      </p:bldP>
      <p:bldP spid="30" grpId="0" build="p">
        <p:tmplLst>
          <p:tmpl lvl="1">
            <p:tnLst>
              <p:par>
                <p:cTn presetID="53" presetClass="entr" presetSubtype="16" fill="hold" nodeType="withEffect">
                  <p:stCondLst>
                    <p:cond delay="0"/>
                  </p:stCondLst>
                  <p:childTnLst>
                    <p:set>
                      <p:cBhvr>
                        <p:cTn dur="1" fill="hold">
                          <p:stCondLst>
                            <p:cond delay="0"/>
                          </p:stCondLst>
                        </p:cTn>
                        <p:tgtEl>
                          <p:spTgt spid="30"/>
                        </p:tgtEl>
                        <p:attrNameLst>
                          <p:attrName>style.visibility</p:attrName>
                        </p:attrNameLst>
                      </p:cBhvr>
                      <p:to>
                        <p:strVal val="visible"/>
                      </p:to>
                    </p:set>
                    <p:anim calcmode="lin" valueType="num">
                      <p:cBhvr>
                        <p:cTn dur="500" fill="hold"/>
                        <p:tgtEl>
                          <p:spTgt spid="30"/>
                        </p:tgtEl>
                        <p:attrNameLst>
                          <p:attrName>ppt_w</p:attrName>
                        </p:attrNameLst>
                      </p:cBhvr>
                      <p:tavLst>
                        <p:tav tm="0">
                          <p:val>
                            <p:fltVal val="0"/>
                          </p:val>
                        </p:tav>
                        <p:tav tm="100000">
                          <p:val>
                            <p:strVal val="#ppt_w"/>
                          </p:val>
                        </p:tav>
                      </p:tavLst>
                    </p:anim>
                    <p:anim calcmode="lin" valueType="num">
                      <p:cBhvr>
                        <p:cTn dur="500" fill="hold"/>
                        <p:tgtEl>
                          <p:spTgt spid="30"/>
                        </p:tgtEl>
                        <p:attrNameLst>
                          <p:attrName>ppt_h</p:attrName>
                        </p:attrNameLst>
                      </p:cBhvr>
                      <p:tavLst>
                        <p:tav tm="0">
                          <p:val>
                            <p:fltVal val="0"/>
                          </p:val>
                        </p:tav>
                        <p:tav tm="100000">
                          <p:val>
                            <p:strVal val="#ppt_h"/>
                          </p:val>
                        </p:tav>
                      </p:tavLst>
                    </p:anim>
                    <p:animEffect transition="in" filter="fade">
                      <p:cBhvr>
                        <p:cTn dur="500"/>
                        <p:tgtEl>
                          <p:spTgt spid="30"/>
                        </p:tgtEl>
                      </p:cBhvr>
                    </p:animEffect>
                  </p:childTnLst>
                </p:cTn>
              </p:par>
            </p:tnLst>
          </p:tmpl>
        </p:tmplLst>
      </p:bldP>
      <p:bldP spid="31" grpId="0" build="p">
        <p:tmplLst>
          <p:tmpl lvl="1">
            <p:tnLst>
              <p:par>
                <p:cTn presetID="53" presetClass="entr" presetSubtype="16" fill="hold" nodeType="withEffect">
                  <p:stCondLst>
                    <p:cond delay="0"/>
                  </p:stCondLst>
                  <p:childTnLst>
                    <p:set>
                      <p:cBhvr>
                        <p:cTn dur="1" fill="hold">
                          <p:stCondLst>
                            <p:cond delay="0"/>
                          </p:stCondLst>
                        </p:cTn>
                        <p:tgtEl>
                          <p:spTgt spid="31"/>
                        </p:tgtEl>
                        <p:attrNameLst>
                          <p:attrName>style.visibility</p:attrName>
                        </p:attrNameLst>
                      </p:cBhvr>
                      <p:to>
                        <p:strVal val="visible"/>
                      </p:to>
                    </p:set>
                    <p:anim calcmode="lin" valueType="num">
                      <p:cBhvr>
                        <p:cTn dur="500" fill="hold"/>
                        <p:tgtEl>
                          <p:spTgt spid="31"/>
                        </p:tgtEl>
                        <p:attrNameLst>
                          <p:attrName>ppt_w</p:attrName>
                        </p:attrNameLst>
                      </p:cBhvr>
                      <p:tavLst>
                        <p:tav tm="0">
                          <p:val>
                            <p:fltVal val="0"/>
                          </p:val>
                        </p:tav>
                        <p:tav tm="100000">
                          <p:val>
                            <p:strVal val="#ppt_w"/>
                          </p:val>
                        </p:tav>
                      </p:tavLst>
                    </p:anim>
                    <p:anim calcmode="lin" valueType="num">
                      <p:cBhvr>
                        <p:cTn dur="500" fill="hold"/>
                        <p:tgtEl>
                          <p:spTgt spid="31"/>
                        </p:tgtEl>
                        <p:attrNameLst>
                          <p:attrName>ppt_h</p:attrName>
                        </p:attrNameLst>
                      </p:cBhvr>
                      <p:tavLst>
                        <p:tav tm="0">
                          <p:val>
                            <p:fltVal val="0"/>
                          </p:val>
                        </p:tav>
                        <p:tav tm="100000">
                          <p:val>
                            <p:strVal val="#ppt_h"/>
                          </p:val>
                        </p:tav>
                      </p:tavLst>
                    </p:anim>
                    <p:animEffect transition="in" filter="fade">
                      <p:cBhvr>
                        <p:cTn dur="500"/>
                        <p:tgtEl>
                          <p:spTgt spid="31"/>
                        </p:tgtEl>
                      </p:cBhvr>
                    </p:animEffect>
                  </p:childTnLst>
                </p:cTn>
              </p:par>
            </p:tnLst>
          </p:tmpl>
        </p:tmplLst>
      </p:bldP>
      <p:bldP spid="21" grpId="0" build="p">
        <p:tmplLst>
          <p:tmpl lvl="1">
            <p:tnLst>
              <p:par>
                <p:cTn presetID="53" presetClass="entr" presetSubtype="16" fill="hold" nodeType="withEffect">
                  <p:stCondLst>
                    <p:cond delay="0"/>
                  </p:stCondLst>
                  <p:childTnLst>
                    <p:set>
                      <p:cBhvr>
                        <p:cTn dur="1" fill="hold">
                          <p:stCondLst>
                            <p:cond delay="0"/>
                          </p:stCondLst>
                        </p:cTn>
                        <p:tgtEl>
                          <p:spTgt spid="21"/>
                        </p:tgtEl>
                        <p:attrNameLst>
                          <p:attrName>style.visibility</p:attrName>
                        </p:attrNameLst>
                      </p:cBhvr>
                      <p:to>
                        <p:strVal val="visible"/>
                      </p:to>
                    </p:set>
                    <p:anim calcmode="lin" valueType="num">
                      <p:cBhvr>
                        <p:cTn dur="500" fill="hold"/>
                        <p:tgtEl>
                          <p:spTgt spid="21"/>
                        </p:tgtEl>
                        <p:attrNameLst>
                          <p:attrName>ppt_w</p:attrName>
                        </p:attrNameLst>
                      </p:cBhvr>
                      <p:tavLst>
                        <p:tav tm="0">
                          <p:val>
                            <p:fltVal val="0"/>
                          </p:val>
                        </p:tav>
                        <p:tav tm="100000">
                          <p:val>
                            <p:strVal val="#ppt_w"/>
                          </p:val>
                        </p:tav>
                      </p:tavLst>
                    </p:anim>
                    <p:anim calcmode="lin" valueType="num">
                      <p:cBhvr>
                        <p:cTn dur="500" fill="hold"/>
                        <p:tgtEl>
                          <p:spTgt spid="21"/>
                        </p:tgtEl>
                        <p:attrNameLst>
                          <p:attrName>ppt_h</p:attrName>
                        </p:attrNameLst>
                      </p:cBhvr>
                      <p:tavLst>
                        <p:tav tm="0">
                          <p:val>
                            <p:fltVal val="0"/>
                          </p:val>
                        </p:tav>
                        <p:tav tm="100000">
                          <p:val>
                            <p:strVal val="#ppt_h"/>
                          </p:val>
                        </p:tav>
                      </p:tavLst>
                    </p:anim>
                    <p:animEffect transition="in" filter="fade">
                      <p:cBhvr>
                        <p:cTn dur="500"/>
                        <p:tgtEl>
                          <p:spTgt spid="21"/>
                        </p:tgtEl>
                      </p:cBhvr>
                    </p:animEffect>
                  </p:childTnLst>
                </p:cTn>
              </p:par>
            </p:tnLst>
          </p:tmpl>
        </p:tmplLst>
      </p:b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tekstu 1">
            <a:extLst>
              <a:ext uri="{FF2B5EF4-FFF2-40B4-BE49-F238E27FC236}">
                <a16:creationId xmlns:a16="http://schemas.microsoft.com/office/drawing/2014/main" id="{BFD1812F-4D25-4BA2-A974-FA4E8ADE9E60}"/>
              </a:ext>
            </a:extLst>
          </p:cNvPr>
          <p:cNvSpPr>
            <a:spLocks noGrp="1"/>
          </p:cNvSpPr>
          <p:nvPr>
            <p:ph type="body" sz="quarter" idx="13"/>
          </p:nvPr>
        </p:nvSpPr>
        <p:spPr/>
        <p:txBody>
          <a:bodyPr/>
          <a:lstStyle/>
          <a:p>
            <a:r>
              <a:rPr lang="pl-PL" dirty="0"/>
              <a:t>Wyrok KIO</a:t>
            </a:r>
          </a:p>
          <a:p>
            <a:endParaRPr lang="pl-PL" dirty="0"/>
          </a:p>
        </p:txBody>
      </p:sp>
      <p:sp>
        <p:nvSpPr>
          <p:cNvPr id="3" name="Symbol zastępczy tekstu 2">
            <a:extLst>
              <a:ext uri="{FF2B5EF4-FFF2-40B4-BE49-F238E27FC236}">
                <a16:creationId xmlns:a16="http://schemas.microsoft.com/office/drawing/2014/main" id="{6852F714-BC28-44C3-868F-6C8C00D9D98D}"/>
              </a:ext>
            </a:extLst>
          </p:cNvPr>
          <p:cNvSpPr>
            <a:spLocks noGrp="1"/>
          </p:cNvSpPr>
          <p:nvPr>
            <p:ph type="body" sz="quarter" idx="14"/>
          </p:nvPr>
        </p:nvSpPr>
        <p:spPr/>
        <p:txBody>
          <a:bodyPr>
            <a:normAutofit lnSpcReduction="10000"/>
          </a:bodyPr>
          <a:lstStyle/>
          <a:p>
            <a:r>
              <a:rPr lang="pl-PL" dirty="0"/>
              <a:t>W postępowaniach, w których zastosowana zostanie procedura odwrócona, zasady składania dokumentów są takie same, jak w innych postępowaniach prowadzonych </a:t>
            </a:r>
            <a:br>
              <a:rPr lang="pl-PL" dirty="0"/>
            </a:br>
            <a:r>
              <a:rPr lang="pl-PL" dirty="0"/>
              <a:t>w trybie przetargu nieograniczonego - wraz z ofertą wykonawca musi złożyć stosowne oświadczenie zgodnie </a:t>
            </a:r>
            <a:br>
              <a:rPr lang="pl-PL" dirty="0"/>
            </a:br>
            <a:r>
              <a:rPr lang="pl-PL" dirty="0"/>
              <a:t>z art. 25a p.z.p., tyle że w przeciwieństwie do "zwykłych" postępowań, nie jest ono badane w pierwszej kolejności, </a:t>
            </a:r>
            <a:br>
              <a:rPr lang="pl-PL" dirty="0"/>
            </a:br>
            <a:r>
              <a:rPr lang="pl-PL" dirty="0"/>
              <a:t>a dopiero po zakończeniu oceny ofert. </a:t>
            </a:r>
            <a:r>
              <a:rPr lang="pl-PL" dirty="0" err="1"/>
              <a:t>Ratio</a:t>
            </a:r>
            <a:r>
              <a:rPr lang="pl-PL" dirty="0"/>
              <a:t> </a:t>
            </a:r>
            <a:r>
              <a:rPr lang="pl-PL" dirty="0" err="1"/>
              <a:t>legis</a:t>
            </a:r>
            <a:r>
              <a:rPr lang="pl-PL" dirty="0"/>
              <a:t> ustawodawcy przy wprowadzeniu takiej procedury jest jednoznaczne i oczywiste, bowiem regulacja zawarta w art. 24aa p.z.p. w znacznym stopniu przyspiesza i ułatwia Zamawiającemu przeprowadzeniem postępowania, gdyż Zamawiający w takim przypadku nie musi podmiotowo oceniać wówczas wszystkich wykonawców, a jedynie tego, który przedstawił najkorzystniejszą ofertę.</a:t>
            </a:r>
          </a:p>
        </p:txBody>
      </p:sp>
      <p:sp>
        <p:nvSpPr>
          <p:cNvPr id="4" name="Symbol zastępczy tekstu 3">
            <a:extLst>
              <a:ext uri="{FF2B5EF4-FFF2-40B4-BE49-F238E27FC236}">
                <a16:creationId xmlns:a16="http://schemas.microsoft.com/office/drawing/2014/main" id="{A846AB39-A946-45BD-ADA5-F46569E83B0A}"/>
              </a:ext>
            </a:extLst>
          </p:cNvPr>
          <p:cNvSpPr>
            <a:spLocks noGrp="1"/>
          </p:cNvSpPr>
          <p:nvPr>
            <p:ph type="body" sz="quarter" idx="15"/>
          </p:nvPr>
        </p:nvSpPr>
        <p:spPr/>
        <p:txBody>
          <a:bodyPr/>
          <a:lstStyle/>
          <a:p>
            <a:r>
              <a:rPr lang="ro-RO" dirty="0">
                <a:latin typeface="+mn-lt"/>
              </a:rPr>
              <a:t>2249/16</a:t>
            </a:r>
            <a:endParaRPr lang="pl-PL" dirty="0">
              <a:latin typeface="+mn-lt"/>
            </a:endParaRPr>
          </a:p>
        </p:txBody>
      </p:sp>
    </p:spTree>
    <p:extLst>
      <p:ext uri="{BB962C8B-B14F-4D97-AF65-F5344CB8AC3E}">
        <p14:creationId xmlns:p14="http://schemas.microsoft.com/office/powerpoint/2010/main" val="42183647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 name="Symbol zastępczy tekstu 2">
            <a:extLst>
              <a:ext uri="{FF2B5EF4-FFF2-40B4-BE49-F238E27FC236}">
                <a16:creationId xmlns:a16="http://schemas.microsoft.com/office/drawing/2014/main" id="{B2EF0D61-BE96-5443-A027-D9FC3611BC46}"/>
              </a:ext>
            </a:extLst>
          </p:cNvPr>
          <p:cNvSpPr>
            <a:spLocks noGrp="1"/>
          </p:cNvSpPr>
          <p:nvPr>
            <p:ph type="body" sz="quarter" idx="14"/>
          </p:nvPr>
        </p:nvSpPr>
        <p:spPr/>
        <p:txBody>
          <a:bodyPr/>
          <a:lstStyle/>
          <a:p>
            <a:pPr lvl="0"/>
            <a:r>
              <a:rPr lang="ro-RO" dirty="0"/>
              <a:t>Art. 26 pzp</a:t>
            </a:r>
          </a:p>
        </p:txBody>
      </p:sp>
      <p:sp>
        <p:nvSpPr>
          <p:cNvPr id="4" name="Symbol zastępczy tekstu 3">
            <a:extLst>
              <a:ext uri="{FF2B5EF4-FFF2-40B4-BE49-F238E27FC236}">
                <a16:creationId xmlns:a16="http://schemas.microsoft.com/office/drawing/2014/main" id="{AC3AA3FE-AAEF-7D40-A6D4-31F0601A860C}"/>
              </a:ext>
            </a:extLst>
          </p:cNvPr>
          <p:cNvSpPr>
            <a:spLocks noGrp="1"/>
          </p:cNvSpPr>
          <p:nvPr>
            <p:ph type="body" sz="quarter" idx="15"/>
          </p:nvPr>
        </p:nvSpPr>
        <p:spPr>
          <a:xfrm>
            <a:off x="1791651" y="2291135"/>
            <a:ext cx="3956776" cy="3344943"/>
          </a:xfrm>
        </p:spPr>
        <p:txBody>
          <a:bodyPr/>
          <a:lstStyle/>
          <a:p>
            <a:pPr algn="just"/>
            <a:r>
              <a:rPr lang="pl-PL" dirty="0"/>
              <a:t>Zamawiający przed udzieleniem zamówienia, którego wartość jest równa lub przekracza kwoty określone </a:t>
            </a:r>
            <a:br>
              <a:rPr lang="pl-PL" dirty="0"/>
            </a:br>
            <a:r>
              <a:rPr lang="pl-PL" dirty="0"/>
              <a:t>w przepisach wydanych na podstawie art. 11 ust. 8, </a:t>
            </a:r>
            <a:r>
              <a:rPr lang="pl-PL" b="1" u="sng" dirty="0"/>
              <a:t>wzywa</a:t>
            </a:r>
            <a:r>
              <a:rPr lang="pl-PL" b="1" dirty="0"/>
              <a:t> </a:t>
            </a:r>
            <a:r>
              <a:rPr lang="pl-PL" dirty="0"/>
              <a:t>wykonawcę, którego oferta została najwyżej oceniona, do złożenia w wyznaczonym, nie krótszym niż 10 dni, terminie aktualnych na dzień złożenia oświadczeń lub dokumentów potwierdzających okoliczności, o których mowa w art. 25 ust. 1.</a:t>
            </a:r>
          </a:p>
          <a:p>
            <a:pPr lvl="0" algn="just"/>
            <a:r>
              <a:rPr lang="pl-PL" dirty="0"/>
              <a:t>Jeżeli wartość zamówienia jest mniejsza niż kwoty określone w przepisach wydanych na podstawie art. 11 ust. 8, zamawiający </a:t>
            </a:r>
            <a:r>
              <a:rPr lang="pl-PL" b="1" u="sng" dirty="0"/>
              <a:t>może wezwać</a:t>
            </a:r>
            <a:r>
              <a:rPr lang="pl-PL" b="1" dirty="0"/>
              <a:t> </a:t>
            </a:r>
            <a:r>
              <a:rPr lang="pl-PL" dirty="0"/>
              <a:t>wykonawcę, którego oferta została najwyżej oceniona, do złożenia </a:t>
            </a:r>
            <a:br>
              <a:rPr lang="pl-PL" dirty="0"/>
            </a:br>
            <a:r>
              <a:rPr lang="pl-PL" dirty="0"/>
              <a:t>w wyznaczonym, nie krótszym niż 5 dni, terminie aktualnych na dzień złożenia oświadczeń lub dokumentów potwierdzających okoliczności, o których mowa w art. 25 ust. 1</a:t>
            </a:r>
          </a:p>
          <a:p>
            <a:endParaRPr lang="pl-PL" dirty="0"/>
          </a:p>
        </p:txBody>
      </p:sp>
      <p:sp>
        <p:nvSpPr>
          <p:cNvPr id="6" name="Prostokąt 5">
            <a:extLst>
              <a:ext uri="{FF2B5EF4-FFF2-40B4-BE49-F238E27FC236}">
                <a16:creationId xmlns:a16="http://schemas.microsoft.com/office/drawing/2014/main" id="{599233EB-B9C3-4544-8DB4-AA65857355B5}"/>
              </a:ext>
            </a:extLst>
          </p:cNvPr>
          <p:cNvSpPr/>
          <p:nvPr/>
        </p:nvSpPr>
        <p:spPr>
          <a:xfrm>
            <a:off x="60489" y="-911911"/>
            <a:ext cx="1749223" cy="4062651"/>
          </a:xfrm>
          <a:prstGeom prst="rect">
            <a:avLst/>
          </a:prstGeom>
        </p:spPr>
        <p:txBody>
          <a:bodyPr wrap="square">
            <a:spAutoFit/>
          </a:bodyPr>
          <a:lstStyle/>
          <a:p>
            <a:pPr algn="ctr">
              <a:spcAft>
                <a:spcPts val="450"/>
              </a:spcAft>
            </a:pPr>
            <a:r>
              <a:rPr lang="pl-PL" sz="25800" dirty="0">
                <a:solidFill>
                  <a:schemeClr val="tx2">
                    <a:alpha val="20000"/>
                  </a:schemeClr>
                </a:solidFill>
                <a:latin typeface="Arial" panose="020B0604020202020204" pitchFamily="34" charset="0"/>
              </a:rPr>
              <a:t>„</a:t>
            </a:r>
          </a:p>
        </p:txBody>
      </p:sp>
    </p:spTree>
    <p:extLst>
      <p:ext uri="{BB962C8B-B14F-4D97-AF65-F5344CB8AC3E}">
        <p14:creationId xmlns:p14="http://schemas.microsoft.com/office/powerpoint/2010/main" val="3969222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childTnLst>
                          </p:cTn>
                        </p:par>
                        <p:par>
                          <p:cTn id="15" fill="hold">
                            <p:stCondLst>
                              <p:cond delay="500"/>
                            </p:stCondLst>
                            <p:childTnLst>
                              <p:par>
                                <p:cTn id="16" presetID="10" presetClass="entr" presetSubtype="0" fill="hold" grpId="0" nodeType="afterEffect">
                                  <p:stCondLst>
                                    <p:cond delay="0"/>
                                  </p:stCondLst>
                                  <p:childTnLst>
                                    <p:set>
                                      <p:cBhvr>
                                        <p:cTn id="17" dur="1" fill="hold">
                                          <p:stCondLst>
                                            <p:cond delay="0"/>
                                          </p:stCondLst>
                                        </p:cTn>
                                        <p:tgtEl>
                                          <p:spTgt spid="4">
                                            <p:txEl>
                                              <p:pRg st="0" end="0"/>
                                            </p:txEl>
                                          </p:spTgt>
                                        </p:tgtEl>
                                        <p:attrNameLst>
                                          <p:attrName>style.visibility</p:attrName>
                                        </p:attrNameLst>
                                      </p:cBhvr>
                                      <p:to>
                                        <p:strVal val="visible"/>
                                      </p:to>
                                    </p:set>
                                    <p:animEffect transition="in" filter="fade">
                                      <p:cBhvr>
                                        <p:cTn id="18" dur="500"/>
                                        <p:tgtEl>
                                          <p:spTgt spid="4">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
                                            <p:txEl>
                                              <p:pRg st="1" end="1"/>
                                            </p:txEl>
                                          </p:spTgt>
                                        </p:tgtEl>
                                        <p:attrNameLst>
                                          <p:attrName>style.visibility</p:attrName>
                                        </p:attrNameLst>
                                      </p:cBhvr>
                                      <p:to>
                                        <p:strVal val="visible"/>
                                      </p:to>
                                    </p:set>
                                    <p:animEffect transition="in" filter="fade">
                                      <p:cBhvr>
                                        <p:cTn id="23"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6" grpId="0"/>
    </p:bldLst>
  </p:timing>
</p:sld>
</file>

<file path=ppt/slides/slide5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 name="Symbol zastępczy tekstu 2">
            <a:extLst>
              <a:ext uri="{FF2B5EF4-FFF2-40B4-BE49-F238E27FC236}">
                <a16:creationId xmlns:a16="http://schemas.microsoft.com/office/drawing/2014/main" id="{B2EF0D61-BE96-5443-A027-D9FC3611BC46}"/>
              </a:ext>
            </a:extLst>
          </p:cNvPr>
          <p:cNvSpPr>
            <a:spLocks noGrp="1"/>
          </p:cNvSpPr>
          <p:nvPr>
            <p:ph type="body" sz="quarter" idx="14"/>
          </p:nvPr>
        </p:nvSpPr>
        <p:spPr/>
        <p:txBody>
          <a:bodyPr/>
          <a:lstStyle/>
          <a:p>
            <a:pPr lvl="0"/>
            <a:r>
              <a:rPr lang="ro-RO" dirty="0"/>
              <a:t>Art. 26 pzp</a:t>
            </a:r>
          </a:p>
        </p:txBody>
      </p:sp>
      <p:sp>
        <p:nvSpPr>
          <p:cNvPr id="4" name="Symbol zastępczy tekstu 3">
            <a:extLst>
              <a:ext uri="{FF2B5EF4-FFF2-40B4-BE49-F238E27FC236}">
                <a16:creationId xmlns:a16="http://schemas.microsoft.com/office/drawing/2014/main" id="{AC3AA3FE-AAEF-7D40-A6D4-31F0601A860C}"/>
              </a:ext>
            </a:extLst>
          </p:cNvPr>
          <p:cNvSpPr>
            <a:spLocks noGrp="1"/>
          </p:cNvSpPr>
          <p:nvPr>
            <p:ph type="body" sz="quarter" idx="15"/>
          </p:nvPr>
        </p:nvSpPr>
        <p:spPr>
          <a:xfrm>
            <a:off x="1791651" y="2291135"/>
            <a:ext cx="3956776" cy="3344943"/>
          </a:xfrm>
        </p:spPr>
        <p:txBody>
          <a:bodyPr/>
          <a:lstStyle/>
          <a:p>
            <a:pPr algn="just"/>
            <a:r>
              <a:rPr lang="pl-PL" dirty="0"/>
              <a:t>Jeżeli jest to niezbędne do zapewnienia odpowiedniego przebiegu postępowania o udzielenie zamówienia, zamawiający może na każdym etapie postępowania wezwać wykonawców do złożenia wszystkich </a:t>
            </a:r>
            <a:br>
              <a:rPr lang="pl-PL" dirty="0"/>
            </a:br>
            <a:r>
              <a:rPr lang="pl-PL" dirty="0"/>
              <a:t>lub niektórych oświadczeń lub dokumentów potwierdzających, </a:t>
            </a:r>
            <a:r>
              <a:rPr lang="pl-PL" b="1" dirty="0"/>
              <a:t>że nie podlegają wykluczeniu, spełniają warunki udziału w postępowaniu lub kryteria selekcji</a:t>
            </a:r>
            <a:r>
              <a:rPr lang="pl-PL" dirty="0"/>
              <a:t>, a jeżeli zachodzą uzasadnione podstawy </a:t>
            </a:r>
            <a:br>
              <a:rPr lang="pl-PL" dirty="0"/>
            </a:br>
            <a:r>
              <a:rPr lang="pl-PL" dirty="0"/>
              <a:t>do uznania, że złożone uprzednio oświadczenia </a:t>
            </a:r>
            <a:br>
              <a:rPr lang="pl-PL" dirty="0"/>
            </a:br>
            <a:r>
              <a:rPr lang="pl-PL" dirty="0"/>
              <a:t>lub dokumenty nie są już aktualne, do złożenia aktualnych oświadczeń lub dokumentów.</a:t>
            </a:r>
          </a:p>
        </p:txBody>
      </p:sp>
      <p:sp>
        <p:nvSpPr>
          <p:cNvPr id="5" name="Prostokąt 4">
            <a:extLst>
              <a:ext uri="{FF2B5EF4-FFF2-40B4-BE49-F238E27FC236}">
                <a16:creationId xmlns:a16="http://schemas.microsoft.com/office/drawing/2014/main" id="{08B71ED7-8A7F-43CB-8F21-86C3D4A75558}"/>
              </a:ext>
            </a:extLst>
          </p:cNvPr>
          <p:cNvSpPr/>
          <p:nvPr/>
        </p:nvSpPr>
        <p:spPr>
          <a:xfrm>
            <a:off x="5300777" y="994393"/>
            <a:ext cx="1749223" cy="4062651"/>
          </a:xfrm>
          <a:prstGeom prst="rect">
            <a:avLst/>
          </a:prstGeom>
        </p:spPr>
        <p:txBody>
          <a:bodyPr wrap="square">
            <a:spAutoFit/>
          </a:bodyPr>
          <a:lstStyle/>
          <a:p>
            <a:pPr algn="ctr">
              <a:spcAft>
                <a:spcPts val="450"/>
              </a:spcAft>
            </a:pPr>
            <a:r>
              <a:rPr lang="pl-PL" sz="25800" dirty="0">
                <a:solidFill>
                  <a:schemeClr val="tx2">
                    <a:alpha val="20000"/>
                  </a:schemeClr>
                </a:solidFill>
                <a:latin typeface="Arial" panose="020B0604020202020204" pitchFamily="34" charset="0"/>
              </a:rPr>
              <a:t>„</a:t>
            </a:r>
          </a:p>
        </p:txBody>
      </p:sp>
      <p:sp>
        <p:nvSpPr>
          <p:cNvPr id="6" name="Prostokąt 5">
            <a:extLst>
              <a:ext uri="{FF2B5EF4-FFF2-40B4-BE49-F238E27FC236}">
                <a16:creationId xmlns:a16="http://schemas.microsoft.com/office/drawing/2014/main" id="{599233EB-B9C3-4544-8DB4-AA65857355B5}"/>
              </a:ext>
            </a:extLst>
          </p:cNvPr>
          <p:cNvSpPr/>
          <p:nvPr/>
        </p:nvSpPr>
        <p:spPr>
          <a:xfrm>
            <a:off x="60489" y="-911911"/>
            <a:ext cx="1749223" cy="4062651"/>
          </a:xfrm>
          <a:prstGeom prst="rect">
            <a:avLst/>
          </a:prstGeom>
        </p:spPr>
        <p:txBody>
          <a:bodyPr wrap="square">
            <a:spAutoFit/>
          </a:bodyPr>
          <a:lstStyle/>
          <a:p>
            <a:pPr algn="ctr">
              <a:spcAft>
                <a:spcPts val="450"/>
              </a:spcAft>
            </a:pPr>
            <a:r>
              <a:rPr lang="pl-PL" sz="25800" dirty="0">
                <a:solidFill>
                  <a:schemeClr val="tx2">
                    <a:alpha val="20000"/>
                  </a:schemeClr>
                </a:solidFill>
                <a:latin typeface="Arial" panose="020B0604020202020204" pitchFamily="34" charset="0"/>
              </a:rPr>
              <a:t>„</a:t>
            </a:r>
          </a:p>
        </p:txBody>
      </p:sp>
    </p:spTree>
    <p:extLst>
      <p:ext uri="{BB962C8B-B14F-4D97-AF65-F5344CB8AC3E}">
        <p14:creationId xmlns:p14="http://schemas.microsoft.com/office/powerpoint/2010/main" val="26677797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par>
                          <p:cTn id="20" fill="hold">
                            <p:stCondLst>
                              <p:cond delay="500"/>
                            </p:stCondLst>
                            <p:childTnLst>
                              <p:par>
                                <p:cTn id="21" presetID="10" presetClass="entr" presetSubtype="0" fill="hold" grpId="0" nodeType="after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fade">
                                      <p:cBhvr>
                                        <p:cTn id="23"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p:bldP spid="6" grpId="0"/>
    </p:bldLst>
  </p:timing>
</p:sld>
</file>

<file path=ppt/slides/slide57.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 name="Symbol zastępczy tekstu 2">
            <a:extLst>
              <a:ext uri="{FF2B5EF4-FFF2-40B4-BE49-F238E27FC236}">
                <a16:creationId xmlns:a16="http://schemas.microsoft.com/office/drawing/2014/main" id="{B2EF0D61-BE96-5443-A027-D9FC3611BC46}"/>
              </a:ext>
            </a:extLst>
          </p:cNvPr>
          <p:cNvSpPr>
            <a:spLocks noGrp="1"/>
          </p:cNvSpPr>
          <p:nvPr>
            <p:ph type="body" sz="quarter" idx="14"/>
          </p:nvPr>
        </p:nvSpPr>
        <p:spPr/>
        <p:txBody>
          <a:bodyPr/>
          <a:lstStyle/>
          <a:p>
            <a:pPr lvl="0"/>
            <a:r>
              <a:rPr lang="ro-RO" dirty="0"/>
              <a:t>Art. 26 pzp</a:t>
            </a:r>
          </a:p>
        </p:txBody>
      </p:sp>
      <p:sp>
        <p:nvSpPr>
          <p:cNvPr id="4" name="Symbol zastępczy tekstu 3">
            <a:extLst>
              <a:ext uri="{FF2B5EF4-FFF2-40B4-BE49-F238E27FC236}">
                <a16:creationId xmlns:a16="http://schemas.microsoft.com/office/drawing/2014/main" id="{AC3AA3FE-AAEF-7D40-A6D4-31F0601A860C}"/>
              </a:ext>
            </a:extLst>
          </p:cNvPr>
          <p:cNvSpPr>
            <a:spLocks noGrp="1"/>
          </p:cNvSpPr>
          <p:nvPr>
            <p:ph type="body" sz="quarter" idx="15"/>
          </p:nvPr>
        </p:nvSpPr>
        <p:spPr>
          <a:xfrm>
            <a:off x="1791651" y="2291135"/>
            <a:ext cx="3956776" cy="3344943"/>
          </a:xfrm>
        </p:spPr>
        <p:txBody>
          <a:bodyPr/>
          <a:lstStyle/>
          <a:p>
            <a:pPr algn="just"/>
            <a:r>
              <a:rPr lang="pl-PL" dirty="0"/>
              <a:t>Wykonawca nie jest obowiązany do złożenia oświadczeń lub dokumentów potwierdzających okoliczności, o których mowa w art. 25 ust. 1 pkt 1 i 3, jeżeli zamawiający posiada oświadczenia lub dokumenty dotyczące tego wykonawcy lub może je uzyskać za pomocą bezpłatnych i ogólnodostępnych baz danych, w szczególności rejestrów publicznych </a:t>
            </a:r>
            <a:br>
              <a:rPr lang="pl-PL" dirty="0"/>
            </a:br>
            <a:r>
              <a:rPr lang="pl-PL" dirty="0"/>
              <a:t>w rozumieniu ustawy z dnia 17 lutego 2005 r. </a:t>
            </a:r>
            <a:br>
              <a:rPr lang="pl-PL" dirty="0"/>
            </a:br>
            <a:r>
              <a:rPr lang="pl-PL" dirty="0"/>
              <a:t>o informatyzacji działalności podmiotów realizujących zadania publiczne (Dz. U. z 2014 r. poz. 1114 oraz </a:t>
            </a:r>
            <a:br>
              <a:rPr lang="pl-PL" dirty="0"/>
            </a:br>
            <a:r>
              <a:rPr lang="pl-PL" dirty="0"/>
              <a:t>z 2016 r. poz. 352).</a:t>
            </a:r>
          </a:p>
        </p:txBody>
      </p:sp>
      <p:sp>
        <p:nvSpPr>
          <p:cNvPr id="5" name="Prostokąt 4">
            <a:extLst>
              <a:ext uri="{FF2B5EF4-FFF2-40B4-BE49-F238E27FC236}">
                <a16:creationId xmlns:a16="http://schemas.microsoft.com/office/drawing/2014/main" id="{08B71ED7-8A7F-43CB-8F21-86C3D4A75558}"/>
              </a:ext>
            </a:extLst>
          </p:cNvPr>
          <p:cNvSpPr/>
          <p:nvPr/>
        </p:nvSpPr>
        <p:spPr>
          <a:xfrm>
            <a:off x="5292709" y="954052"/>
            <a:ext cx="1749223" cy="4062651"/>
          </a:xfrm>
          <a:prstGeom prst="rect">
            <a:avLst/>
          </a:prstGeom>
        </p:spPr>
        <p:txBody>
          <a:bodyPr wrap="square">
            <a:spAutoFit/>
          </a:bodyPr>
          <a:lstStyle/>
          <a:p>
            <a:pPr algn="ctr">
              <a:spcAft>
                <a:spcPts val="450"/>
              </a:spcAft>
            </a:pPr>
            <a:r>
              <a:rPr lang="pl-PL" sz="25800" dirty="0">
                <a:solidFill>
                  <a:schemeClr val="tx2">
                    <a:alpha val="20000"/>
                  </a:schemeClr>
                </a:solidFill>
                <a:latin typeface="Arial" panose="020B0604020202020204" pitchFamily="34" charset="0"/>
              </a:rPr>
              <a:t>„</a:t>
            </a:r>
          </a:p>
        </p:txBody>
      </p:sp>
      <p:sp>
        <p:nvSpPr>
          <p:cNvPr id="6" name="Prostokąt 5">
            <a:extLst>
              <a:ext uri="{FF2B5EF4-FFF2-40B4-BE49-F238E27FC236}">
                <a16:creationId xmlns:a16="http://schemas.microsoft.com/office/drawing/2014/main" id="{599233EB-B9C3-4544-8DB4-AA65857355B5}"/>
              </a:ext>
            </a:extLst>
          </p:cNvPr>
          <p:cNvSpPr/>
          <p:nvPr/>
        </p:nvSpPr>
        <p:spPr>
          <a:xfrm>
            <a:off x="60489" y="-911911"/>
            <a:ext cx="1749223" cy="4062651"/>
          </a:xfrm>
          <a:prstGeom prst="rect">
            <a:avLst/>
          </a:prstGeom>
        </p:spPr>
        <p:txBody>
          <a:bodyPr wrap="square">
            <a:spAutoFit/>
          </a:bodyPr>
          <a:lstStyle/>
          <a:p>
            <a:pPr algn="ctr">
              <a:spcAft>
                <a:spcPts val="450"/>
              </a:spcAft>
            </a:pPr>
            <a:r>
              <a:rPr lang="pl-PL" sz="25800" dirty="0">
                <a:solidFill>
                  <a:schemeClr val="tx2">
                    <a:alpha val="20000"/>
                  </a:schemeClr>
                </a:solidFill>
                <a:latin typeface="Arial" panose="020B0604020202020204" pitchFamily="34" charset="0"/>
              </a:rPr>
              <a:t>„</a:t>
            </a:r>
          </a:p>
        </p:txBody>
      </p:sp>
    </p:spTree>
    <p:extLst>
      <p:ext uri="{BB962C8B-B14F-4D97-AF65-F5344CB8AC3E}">
        <p14:creationId xmlns:p14="http://schemas.microsoft.com/office/powerpoint/2010/main" val="1332326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par>
                          <p:cTn id="20" fill="hold">
                            <p:stCondLst>
                              <p:cond delay="500"/>
                            </p:stCondLst>
                            <p:childTnLst>
                              <p:par>
                                <p:cTn id="21" presetID="10" presetClass="entr" presetSubtype="0" fill="hold" grpId="0" nodeType="after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fade">
                                      <p:cBhvr>
                                        <p:cTn id="23"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p:bldP spid="6" grpId="0"/>
    </p:bldLst>
  </p:timing>
</p:sld>
</file>

<file path=ppt/slides/slide58.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 name="Symbol zastępczy tekstu 2">
            <a:extLst>
              <a:ext uri="{FF2B5EF4-FFF2-40B4-BE49-F238E27FC236}">
                <a16:creationId xmlns:a16="http://schemas.microsoft.com/office/drawing/2014/main" id="{B2EF0D61-BE96-5443-A027-D9FC3611BC46}"/>
              </a:ext>
            </a:extLst>
          </p:cNvPr>
          <p:cNvSpPr>
            <a:spLocks noGrp="1"/>
          </p:cNvSpPr>
          <p:nvPr>
            <p:ph type="body" sz="quarter" idx="14"/>
          </p:nvPr>
        </p:nvSpPr>
        <p:spPr>
          <a:xfrm>
            <a:off x="1462613" y="1915742"/>
            <a:ext cx="4644273" cy="375394"/>
          </a:xfrm>
        </p:spPr>
        <p:txBody>
          <a:bodyPr>
            <a:normAutofit fontScale="92500" lnSpcReduction="20000"/>
          </a:bodyPr>
          <a:lstStyle/>
          <a:p>
            <a:pPr marL="342900" indent="-342900" algn="just">
              <a:lnSpc>
                <a:spcPct val="120000"/>
              </a:lnSpc>
              <a:spcAft>
                <a:spcPts val="1350"/>
              </a:spcAft>
              <a:defRPr/>
            </a:pPr>
            <a:r>
              <a:rPr lang="pl-PL" dirty="0">
                <a:latin typeface="+mn-lt"/>
              </a:rPr>
              <a:t>Paragraf 10 rozporządzenia z 26 lipca 2016 </a:t>
            </a:r>
          </a:p>
        </p:txBody>
      </p:sp>
      <p:sp>
        <p:nvSpPr>
          <p:cNvPr id="4" name="Symbol zastępczy tekstu 3">
            <a:extLst>
              <a:ext uri="{FF2B5EF4-FFF2-40B4-BE49-F238E27FC236}">
                <a16:creationId xmlns:a16="http://schemas.microsoft.com/office/drawing/2014/main" id="{AC3AA3FE-AAEF-7D40-A6D4-31F0601A860C}"/>
              </a:ext>
            </a:extLst>
          </p:cNvPr>
          <p:cNvSpPr>
            <a:spLocks noGrp="1"/>
          </p:cNvSpPr>
          <p:nvPr>
            <p:ph type="body" sz="quarter" idx="15"/>
          </p:nvPr>
        </p:nvSpPr>
        <p:spPr>
          <a:xfrm>
            <a:off x="1462613" y="2291135"/>
            <a:ext cx="3956776" cy="3344943"/>
          </a:xfrm>
        </p:spPr>
        <p:txBody>
          <a:bodyPr>
            <a:normAutofit fontScale="92500"/>
          </a:bodyPr>
          <a:lstStyle/>
          <a:p>
            <a:pPr marL="7144" indent="-7144" algn="just">
              <a:spcAft>
                <a:spcPts val="1350"/>
              </a:spcAft>
              <a:defRPr/>
            </a:pPr>
            <a:r>
              <a:rPr lang="pl-PL" b="1" dirty="0"/>
              <a:t>W przypadku wskazania przez wykonawcę </a:t>
            </a:r>
            <a:r>
              <a:rPr lang="pl-PL" dirty="0"/>
              <a:t>dostępności oświadczeń lub dokumentów, o których mowa w § 2, § 5 i § 7, w formie elektronicznej pod określonymi adresami internetowymi ogólnodostępnych i bezpłatnych baz danych, </a:t>
            </a:r>
            <a:r>
              <a:rPr lang="pl-PL" b="1" dirty="0"/>
              <a:t>zamawiający pobiera samodzielnie </a:t>
            </a:r>
            <a:r>
              <a:rPr lang="pl-PL" dirty="0"/>
              <a:t>z tych baz danych wskazane przez wykonawcę oświadczenia lub dokumenty.	</a:t>
            </a:r>
          </a:p>
          <a:p>
            <a:pPr marL="7144" indent="-7144" algn="just">
              <a:spcAft>
                <a:spcPts val="1350"/>
              </a:spcAft>
              <a:defRPr/>
            </a:pPr>
            <a:r>
              <a:rPr lang="pl-PL" dirty="0"/>
              <a:t>	</a:t>
            </a:r>
            <a:r>
              <a:rPr lang="pl-PL" b="1" dirty="0"/>
              <a:t>W przypadku wskazania przez wykonawcę </a:t>
            </a:r>
            <a:r>
              <a:rPr lang="pl-PL" dirty="0"/>
              <a:t>oświadczeń lub dokumentów, o których mowa w § 2, § 5 i § 7, które znajdują się w posiadaniu zamawiającego, </a:t>
            </a:r>
            <a:br>
              <a:rPr lang="pl-PL" dirty="0"/>
            </a:br>
            <a:r>
              <a:rPr lang="pl-PL" dirty="0"/>
              <a:t>w szczególności oświadczeń lub dokumentów przechowywanych przez zamawiającego zgodnie z art. 97 ust. 1 ustawy, </a:t>
            </a:r>
            <a:r>
              <a:rPr lang="pl-PL" b="1" dirty="0"/>
              <a:t>zamawiający </a:t>
            </a:r>
            <a:r>
              <a:rPr lang="pl-PL" dirty="0"/>
              <a:t>w celu potwierdzenia okoliczności, o których mowa w art. 25 ust. 1 pkt 1 i 3 ustawy, </a:t>
            </a:r>
            <a:r>
              <a:rPr lang="pl-PL" b="1" dirty="0"/>
              <a:t>korzysta z posiadanych oświadczeń </a:t>
            </a:r>
            <a:br>
              <a:rPr lang="pl-PL" b="1" dirty="0"/>
            </a:br>
            <a:r>
              <a:rPr lang="pl-PL" b="1" dirty="0"/>
              <a:t>lub dokumentów, </a:t>
            </a:r>
            <a:r>
              <a:rPr lang="pl-PL" u="sng" dirty="0"/>
              <a:t>o ile są one aktualne.</a:t>
            </a:r>
          </a:p>
        </p:txBody>
      </p:sp>
      <p:sp>
        <p:nvSpPr>
          <p:cNvPr id="5" name="Prostokąt 4">
            <a:extLst>
              <a:ext uri="{FF2B5EF4-FFF2-40B4-BE49-F238E27FC236}">
                <a16:creationId xmlns:a16="http://schemas.microsoft.com/office/drawing/2014/main" id="{08B71ED7-8A7F-43CB-8F21-86C3D4A75558}"/>
              </a:ext>
            </a:extLst>
          </p:cNvPr>
          <p:cNvSpPr/>
          <p:nvPr/>
        </p:nvSpPr>
        <p:spPr>
          <a:xfrm>
            <a:off x="5072289" y="2361975"/>
            <a:ext cx="1749223" cy="4062651"/>
          </a:xfrm>
          <a:prstGeom prst="rect">
            <a:avLst/>
          </a:prstGeom>
        </p:spPr>
        <p:txBody>
          <a:bodyPr wrap="square">
            <a:spAutoFit/>
          </a:bodyPr>
          <a:lstStyle/>
          <a:p>
            <a:pPr algn="ctr">
              <a:spcAft>
                <a:spcPts val="450"/>
              </a:spcAft>
            </a:pPr>
            <a:r>
              <a:rPr lang="pl-PL" sz="25800" dirty="0">
                <a:solidFill>
                  <a:schemeClr val="tx2">
                    <a:alpha val="20000"/>
                  </a:schemeClr>
                </a:solidFill>
                <a:latin typeface="Arial" panose="020B0604020202020204" pitchFamily="34" charset="0"/>
              </a:rPr>
              <a:t>„</a:t>
            </a:r>
          </a:p>
        </p:txBody>
      </p:sp>
      <p:sp>
        <p:nvSpPr>
          <p:cNvPr id="6" name="Prostokąt 5">
            <a:extLst>
              <a:ext uri="{FF2B5EF4-FFF2-40B4-BE49-F238E27FC236}">
                <a16:creationId xmlns:a16="http://schemas.microsoft.com/office/drawing/2014/main" id="{599233EB-B9C3-4544-8DB4-AA65857355B5}"/>
              </a:ext>
            </a:extLst>
          </p:cNvPr>
          <p:cNvSpPr/>
          <p:nvPr/>
        </p:nvSpPr>
        <p:spPr>
          <a:xfrm>
            <a:off x="60489" y="-911911"/>
            <a:ext cx="1749223" cy="4062651"/>
          </a:xfrm>
          <a:prstGeom prst="rect">
            <a:avLst/>
          </a:prstGeom>
        </p:spPr>
        <p:txBody>
          <a:bodyPr wrap="square">
            <a:spAutoFit/>
          </a:bodyPr>
          <a:lstStyle/>
          <a:p>
            <a:pPr algn="ctr">
              <a:spcAft>
                <a:spcPts val="450"/>
              </a:spcAft>
            </a:pPr>
            <a:r>
              <a:rPr lang="pl-PL" sz="25800" dirty="0">
                <a:solidFill>
                  <a:schemeClr val="tx2">
                    <a:alpha val="20000"/>
                  </a:schemeClr>
                </a:solidFill>
                <a:latin typeface="Arial" panose="020B0604020202020204" pitchFamily="34" charset="0"/>
              </a:rPr>
              <a:t>„</a:t>
            </a:r>
          </a:p>
        </p:txBody>
      </p:sp>
    </p:spTree>
    <p:extLst>
      <p:ext uri="{BB962C8B-B14F-4D97-AF65-F5344CB8AC3E}">
        <p14:creationId xmlns:p14="http://schemas.microsoft.com/office/powerpoint/2010/main" val="36008345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childTnLst>
                          </p:cTn>
                        </p:par>
                        <p:par>
                          <p:cTn id="20" fill="hold">
                            <p:stCondLst>
                              <p:cond delay="500"/>
                            </p:stCondLst>
                            <p:childTnLst>
                              <p:par>
                                <p:cTn id="21" presetID="10" presetClass="entr" presetSubtype="0" fill="hold" grpId="0" nodeType="afterEffect">
                                  <p:stCondLst>
                                    <p:cond delay="0"/>
                                  </p:stCondLst>
                                  <p:childTnLst>
                                    <p:set>
                                      <p:cBhvr>
                                        <p:cTn id="22" dur="1" fill="hold">
                                          <p:stCondLst>
                                            <p:cond delay="0"/>
                                          </p:stCondLst>
                                        </p:cTn>
                                        <p:tgtEl>
                                          <p:spTgt spid="4">
                                            <p:txEl>
                                              <p:pRg st="0" end="0"/>
                                            </p:txEl>
                                          </p:spTgt>
                                        </p:tgtEl>
                                        <p:attrNameLst>
                                          <p:attrName>style.visibility</p:attrName>
                                        </p:attrNameLst>
                                      </p:cBhvr>
                                      <p:to>
                                        <p:strVal val="visible"/>
                                      </p:to>
                                    </p:set>
                                    <p:animEffect transition="in" filter="fade">
                                      <p:cBhvr>
                                        <p:cTn id="23" dur="500"/>
                                        <p:tgtEl>
                                          <p:spTgt spid="4">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Effect transition="in" filter="fade">
                                      <p:cBhvr>
                                        <p:cTn id="28"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P spid="5" grpId="0"/>
      <p:bldP spid="6" grpId="0"/>
    </p:bld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ymbol zastępczy tekstu 6">
            <a:extLst>
              <a:ext uri="{FF2B5EF4-FFF2-40B4-BE49-F238E27FC236}">
                <a16:creationId xmlns:a16="http://schemas.microsoft.com/office/drawing/2014/main" id="{20C04504-8A24-47A4-9627-FE087F00A455}"/>
              </a:ext>
            </a:extLst>
          </p:cNvPr>
          <p:cNvSpPr>
            <a:spLocks noGrp="1"/>
          </p:cNvSpPr>
          <p:nvPr>
            <p:ph type="body" sz="quarter" idx="13"/>
          </p:nvPr>
        </p:nvSpPr>
        <p:spPr/>
        <p:txBody>
          <a:bodyPr/>
          <a:lstStyle/>
          <a:p>
            <a:r>
              <a:rPr lang="pl-PL" dirty="0"/>
              <a:t>Wyrok KIO</a:t>
            </a:r>
          </a:p>
        </p:txBody>
      </p:sp>
      <p:sp>
        <p:nvSpPr>
          <p:cNvPr id="3" name="Symbol zastępczy tekstu 2">
            <a:extLst>
              <a:ext uri="{FF2B5EF4-FFF2-40B4-BE49-F238E27FC236}">
                <a16:creationId xmlns:a16="http://schemas.microsoft.com/office/drawing/2014/main" id="{6852F714-BC28-44C3-868F-6C8C00D9D98D}"/>
              </a:ext>
            </a:extLst>
          </p:cNvPr>
          <p:cNvSpPr>
            <a:spLocks noGrp="1"/>
          </p:cNvSpPr>
          <p:nvPr>
            <p:ph type="body" sz="quarter" idx="14"/>
          </p:nvPr>
        </p:nvSpPr>
        <p:spPr>
          <a:xfrm>
            <a:off x="1993643" y="1755452"/>
            <a:ext cx="4352389" cy="3486762"/>
          </a:xfrm>
        </p:spPr>
        <p:txBody>
          <a:bodyPr>
            <a:normAutofit fontScale="92500"/>
          </a:bodyPr>
          <a:lstStyle/>
          <a:p>
            <a:r>
              <a:rPr lang="pl-PL" dirty="0"/>
              <a:t>„1. Oświadczenia złożone na formularzu JEDZ oraz dokumenty wskazane w art. 25 podlegają stosownie do art. 26 ust. 3 </a:t>
            </a:r>
            <a:r>
              <a:rPr lang="pl-PL" dirty="0" err="1"/>
              <a:t>p.z.p</a:t>
            </a:r>
            <a:r>
              <a:rPr lang="pl-PL" dirty="0"/>
              <a:t>. uzupełnieniu lub poprawie, jeśli są one niekompletne, zawierają błędy lub budzą wątpliwości.</a:t>
            </a:r>
          </a:p>
          <a:p>
            <a:r>
              <a:rPr lang="pl-PL" dirty="0"/>
              <a:t>2. Treść oświadczeń złożonych w JEDZ oraz dokumentów wskazanych w art. 25 podlega wyjaśnieniom w trybie art. 26 ust. 4 </a:t>
            </a:r>
            <a:r>
              <a:rPr lang="pl-PL" dirty="0" err="1"/>
              <a:t>p.z.p</a:t>
            </a:r>
            <a:r>
              <a:rPr lang="pl-PL" dirty="0"/>
              <a:t>.</a:t>
            </a:r>
          </a:p>
          <a:p>
            <a:r>
              <a:rPr lang="pl-PL" dirty="0"/>
              <a:t>3. Trzydniowy termin na złożenie oświadczenia o grupie kapitałowej to termin o charakterze instrukcyjnym, a przepisy </a:t>
            </a:r>
            <a:r>
              <a:rPr lang="pl-PL" dirty="0" err="1"/>
              <a:t>p.z.p</a:t>
            </a:r>
            <a:r>
              <a:rPr lang="pl-PL" dirty="0"/>
              <a:t>. nie przewidują sankcji w postaci wykluczenia wykonawcy lub odrzucenia jego oferty za niezłożenie </a:t>
            </a:r>
            <a:br>
              <a:rPr lang="pl-PL" dirty="0"/>
            </a:br>
            <a:r>
              <a:rPr lang="pl-PL" dirty="0"/>
              <a:t>w terminie tego oświadczenia. W braku złożenia w terminie </a:t>
            </a:r>
            <a:br>
              <a:rPr lang="pl-PL" dirty="0"/>
            </a:br>
            <a:r>
              <a:rPr lang="pl-PL" dirty="0"/>
              <a:t>3 dni od otwarcia ofert lub przekazania informacji o wynikach oceny spełniania warunków udziału w postępowaniu oświadczenia o grupie kapitałowej zamawiający zobowiązany jest zastosować tryb przewidziany w art. 26 ust. 3 </a:t>
            </a:r>
            <a:r>
              <a:rPr lang="pl-PL" dirty="0" err="1"/>
              <a:t>p.z.p</a:t>
            </a:r>
            <a:r>
              <a:rPr lang="pl-PL" dirty="0"/>
              <a:t>. i wezwać wykonawcę do złożenia tego oświadczenia.”</a:t>
            </a:r>
          </a:p>
          <a:p>
            <a:pPr lvl="0"/>
            <a:endParaRPr lang="pl-PL" dirty="0"/>
          </a:p>
        </p:txBody>
      </p:sp>
      <p:sp>
        <p:nvSpPr>
          <p:cNvPr id="4" name="Symbol zastępczy tekstu 3">
            <a:extLst>
              <a:ext uri="{FF2B5EF4-FFF2-40B4-BE49-F238E27FC236}">
                <a16:creationId xmlns:a16="http://schemas.microsoft.com/office/drawing/2014/main" id="{A846AB39-A946-45BD-ADA5-F46569E83B0A}"/>
              </a:ext>
            </a:extLst>
          </p:cNvPr>
          <p:cNvSpPr>
            <a:spLocks noGrp="1"/>
          </p:cNvSpPr>
          <p:nvPr>
            <p:ph type="body" sz="quarter" idx="15"/>
          </p:nvPr>
        </p:nvSpPr>
        <p:spPr>
          <a:xfrm>
            <a:off x="687277" y="2354541"/>
            <a:ext cx="1425302" cy="708923"/>
          </a:xfrm>
        </p:spPr>
        <p:txBody>
          <a:bodyPr>
            <a:normAutofit fontScale="85000" lnSpcReduction="10000"/>
          </a:bodyPr>
          <a:lstStyle/>
          <a:p>
            <a:r>
              <a:rPr lang="pl-PL" dirty="0">
                <a:latin typeface="+mn-lt"/>
              </a:rPr>
              <a:t>588/17 591/17</a:t>
            </a:r>
          </a:p>
          <a:p>
            <a:r>
              <a:rPr lang="pl-PL" dirty="0">
                <a:latin typeface="+mn-lt"/>
              </a:rPr>
              <a:t>12.04.2017</a:t>
            </a:r>
          </a:p>
        </p:txBody>
      </p:sp>
    </p:spTree>
    <p:extLst>
      <p:ext uri="{BB962C8B-B14F-4D97-AF65-F5344CB8AC3E}">
        <p14:creationId xmlns:p14="http://schemas.microsoft.com/office/powerpoint/2010/main" val="2075655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Box 2">
            <a:extLst>
              <a:ext uri="{FF2B5EF4-FFF2-40B4-BE49-F238E27FC236}">
                <a16:creationId xmlns:a16="http://schemas.microsoft.com/office/drawing/2014/main" id="{7132AAFF-4254-4A96-8E80-A63BF2CB9B3B}"/>
              </a:ext>
            </a:extLst>
          </p:cNvPr>
          <p:cNvSpPr txBox="1">
            <a:spLocks noChangeArrowheads="1"/>
          </p:cNvSpPr>
          <p:nvPr/>
        </p:nvSpPr>
        <p:spPr bwMode="auto">
          <a:xfrm>
            <a:off x="1042988" y="1557338"/>
            <a:ext cx="7272337" cy="2200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spcAft>
                <a:spcPts val="600"/>
              </a:spcAft>
              <a:buFontTx/>
              <a:buNone/>
            </a:pPr>
            <a:r>
              <a:rPr lang="pl-PL" altLang="pl-PL" sz="1600" dirty="0">
                <a:latin typeface="Lato"/>
              </a:rPr>
              <a:t>Warunek:</a:t>
            </a:r>
          </a:p>
          <a:p>
            <a:pPr marL="285750" indent="-285750" algn="just">
              <a:spcBef>
                <a:spcPct val="0"/>
              </a:spcBef>
              <a:spcAft>
                <a:spcPts val="600"/>
              </a:spcAft>
              <a:buFontTx/>
              <a:buChar char="-"/>
            </a:pPr>
            <a:r>
              <a:rPr lang="pl-PL" altLang="pl-PL" sz="1600" dirty="0">
                <a:latin typeface="Lato"/>
              </a:rPr>
              <a:t>Wykonanie robót na budynku o wartości min 5 mln.</a:t>
            </a:r>
          </a:p>
          <a:p>
            <a:pPr algn="just">
              <a:spcBef>
                <a:spcPct val="0"/>
              </a:spcBef>
              <a:spcAft>
                <a:spcPts val="600"/>
              </a:spcAft>
              <a:buNone/>
            </a:pPr>
            <a:endParaRPr lang="pl-PL" altLang="pl-PL" sz="1600" b="1" dirty="0">
              <a:latin typeface="Lato"/>
            </a:endParaRPr>
          </a:p>
          <a:p>
            <a:pPr algn="just">
              <a:spcBef>
                <a:spcPct val="0"/>
              </a:spcBef>
              <a:spcAft>
                <a:spcPts val="600"/>
              </a:spcAft>
              <a:buNone/>
            </a:pPr>
            <a:r>
              <a:rPr lang="pl-PL" altLang="pl-PL" sz="1600" dirty="0">
                <a:latin typeface="Lato"/>
              </a:rPr>
              <a:t>Nieprawidłowy w przypadku w którym przedmiotem zamówienia są dwa sąsiadujące budynki o wartości 3 mln każdy.</a:t>
            </a:r>
          </a:p>
          <a:p>
            <a:pPr algn="just">
              <a:spcBef>
                <a:spcPct val="0"/>
              </a:spcBef>
              <a:spcAft>
                <a:spcPts val="600"/>
              </a:spcAft>
              <a:buNone/>
            </a:pPr>
            <a:endParaRPr lang="pl-PL" altLang="pl-PL" sz="1600" dirty="0">
              <a:latin typeface="Lato"/>
            </a:endParaRPr>
          </a:p>
          <a:p>
            <a:pPr algn="just">
              <a:spcBef>
                <a:spcPct val="0"/>
              </a:spcBef>
              <a:spcAft>
                <a:spcPts val="600"/>
              </a:spcAft>
              <a:buNone/>
            </a:pPr>
            <a:endParaRPr lang="pl-PL" altLang="pl-PL" sz="1600" dirty="0">
              <a:latin typeface="Lato"/>
            </a:endParaRPr>
          </a:p>
        </p:txBody>
      </p:sp>
      <p:sp>
        <p:nvSpPr>
          <p:cNvPr id="33795" name="TextBox 4">
            <a:extLst>
              <a:ext uri="{FF2B5EF4-FFF2-40B4-BE49-F238E27FC236}">
                <a16:creationId xmlns:a16="http://schemas.microsoft.com/office/drawing/2014/main" id="{520608D5-833F-4FDD-AB6D-84A5E7FE7F8B}"/>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extLst>
      <p:ext uri="{BB962C8B-B14F-4D97-AF65-F5344CB8AC3E}">
        <p14:creationId xmlns:p14="http://schemas.microsoft.com/office/powerpoint/2010/main" val="335980510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ymbol zastępczy tekstu 6">
            <a:extLst>
              <a:ext uri="{FF2B5EF4-FFF2-40B4-BE49-F238E27FC236}">
                <a16:creationId xmlns:a16="http://schemas.microsoft.com/office/drawing/2014/main" id="{20C04504-8A24-47A4-9627-FE087F00A455}"/>
              </a:ext>
            </a:extLst>
          </p:cNvPr>
          <p:cNvSpPr>
            <a:spLocks noGrp="1"/>
          </p:cNvSpPr>
          <p:nvPr>
            <p:ph type="body" sz="quarter" idx="13"/>
          </p:nvPr>
        </p:nvSpPr>
        <p:spPr/>
        <p:txBody>
          <a:bodyPr/>
          <a:lstStyle/>
          <a:p>
            <a:r>
              <a:rPr lang="pl-PL" dirty="0"/>
              <a:t>Wyrok KIO</a:t>
            </a:r>
          </a:p>
        </p:txBody>
      </p:sp>
      <p:sp>
        <p:nvSpPr>
          <p:cNvPr id="3" name="Symbol zastępczy tekstu 2">
            <a:extLst>
              <a:ext uri="{FF2B5EF4-FFF2-40B4-BE49-F238E27FC236}">
                <a16:creationId xmlns:a16="http://schemas.microsoft.com/office/drawing/2014/main" id="{6852F714-BC28-44C3-868F-6C8C00D9D98D}"/>
              </a:ext>
            </a:extLst>
          </p:cNvPr>
          <p:cNvSpPr>
            <a:spLocks noGrp="1"/>
          </p:cNvSpPr>
          <p:nvPr>
            <p:ph type="body" sz="quarter" idx="14"/>
          </p:nvPr>
        </p:nvSpPr>
        <p:spPr>
          <a:xfrm>
            <a:off x="1993643" y="1755452"/>
            <a:ext cx="4352389" cy="3486762"/>
          </a:xfrm>
        </p:spPr>
        <p:txBody>
          <a:bodyPr/>
          <a:lstStyle/>
          <a:p>
            <a:r>
              <a:rPr lang="pl-PL" altLang="pl-PL" dirty="0"/>
              <a:t>Przesunięcie terminu na uzupełnienie dokumentów w trybie art. 26 ust. 3 ustawy - Prawo zamówień publicznych </a:t>
            </a:r>
            <a:br>
              <a:rPr lang="pl-PL" altLang="pl-PL" dirty="0"/>
            </a:br>
            <a:r>
              <a:rPr lang="pl-PL" altLang="pl-PL" dirty="0"/>
              <a:t>nie narusza w żaden sposób zasady jednokrotnego wzywania do uzupełnienia. Działania zamawiającego winny zmierzać do wyboru najkorzystniejszej oferty a nie eliminacji poszczególnych wykonawców poprzez np. wykluczenie ich z postępowania w skutek wyznaczenia im krótkiego terminu na uzupełnienie brakujących czy też błędnych dokumentów ale też np. poprzez odmowę przesunięcia tego terminu.</a:t>
            </a:r>
          </a:p>
        </p:txBody>
      </p:sp>
      <p:sp>
        <p:nvSpPr>
          <p:cNvPr id="4" name="Symbol zastępczy tekstu 3">
            <a:extLst>
              <a:ext uri="{FF2B5EF4-FFF2-40B4-BE49-F238E27FC236}">
                <a16:creationId xmlns:a16="http://schemas.microsoft.com/office/drawing/2014/main" id="{A846AB39-A946-45BD-ADA5-F46569E83B0A}"/>
              </a:ext>
            </a:extLst>
          </p:cNvPr>
          <p:cNvSpPr>
            <a:spLocks noGrp="1"/>
          </p:cNvSpPr>
          <p:nvPr>
            <p:ph type="body" sz="quarter" idx="15"/>
          </p:nvPr>
        </p:nvSpPr>
        <p:spPr>
          <a:xfrm>
            <a:off x="687277" y="2354541"/>
            <a:ext cx="1425302" cy="708923"/>
          </a:xfrm>
        </p:spPr>
        <p:txBody>
          <a:bodyPr/>
          <a:lstStyle/>
          <a:p>
            <a:r>
              <a:rPr lang="pl-PL" dirty="0">
                <a:latin typeface="+mn-lt"/>
              </a:rPr>
              <a:t>180/12</a:t>
            </a:r>
          </a:p>
        </p:txBody>
      </p:sp>
    </p:spTree>
    <p:extLst>
      <p:ext uri="{BB962C8B-B14F-4D97-AF65-F5344CB8AC3E}">
        <p14:creationId xmlns:p14="http://schemas.microsoft.com/office/powerpoint/2010/main" val="4037822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Symbol zastępczy tekstu 6">
            <a:extLst>
              <a:ext uri="{FF2B5EF4-FFF2-40B4-BE49-F238E27FC236}">
                <a16:creationId xmlns:a16="http://schemas.microsoft.com/office/drawing/2014/main" id="{20C04504-8A24-47A4-9627-FE087F00A455}"/>
              </a:ext>
            </a:extLst>
          </p:cNvPr>
          <p:cNvSpPr>
            <a:spLocks noGrp="1"/>
          </p:cNvSpPr>
          <p:nvPr>
            <p:ph type="body" sz="quarter" idx="13"/>
          </p:nvPr>
        </p:nvSpPr>
        <p:spPr/>
        <p:txBody>
          <a:bodyPr/>
          <a:lstStyle/>
          <a:p>
            <a:r>
              <a:rPr lang="pl-PL" dirty="0"/>
              <a:t>Ćwiczenia</a:t>
            </a:r>
          </a:p>
        </p:txBody>
      </p:sp>
      <p:sp>
        <p:nvSpPr>
          <p:cNvPr id="3" name="Symbol zastępczy tekstu 2">
            <a:extLst>
              <a:ext uri="{FF2B5EF4-FFF2-40B4-BE49-F238E27FC236}">
                <a16:creationId xmlns:a16="http://schemas.microsoft.com/office/drawing/2014/main" id="{6852F714-BC28-44C3-868F-6C8C00D9D98D}"/>
              </a:ext>
            </a:extLst>
          </p:cNvPr>
          <p:cNvSpPr>
            <a:spLocks noGrp="1"/>
          </p:cNvSpPr>
          <p:nvPr>
            <p:ph type="body" sz="quarter" idx="14"/>
          </p:nvPr>
        </p:nvSpPr>
        <p:spPr>
          <a:xfrm>
            <a:off x="539552" y="1196752"/>
            <a:ext cx="7704855" cy="4896544"/>
          </a:xfrm>
        </p:spPr>
        <p:txBody>
          <a:bodyPr/>
          <a:lstStyle/>
          <a:p>
            <a:pPr marL="342900" indent="-342900">
              <a:buAutoNum type="arabicPeriod"/>
            </a:pPr>
            <a:r>
              <a:rPr lang="pl-PL" altLang="pl-PL" dirty="0"/>
              <a:t>Wykonawca składa oświadczenie o samodzielnym spełnianiu warunku udziału w postępowaniu. Następnie przedstawia wykaz robót który nie zostaje zaakceptowany przez zamawiającego /nie potwierdza warunku/. Na wezwanie do uzupełnienia dokumentu składa poprawione oświadczenie, zobowiązanie podmiotu udostępniającego zasoby oraz wykaz pokazujący doświadczenie tego podmiotu.</a:t>
            </a:r>
          </a:p>
          <a:p>
            <a:pPr marL="342900" indent="-342900">
              <a:buAutoNum type="arabicPeriod"/>
            </a:pPr>
            <a:r>
              <a:rPr lang="pl-PL" altLang="pl-PL" dirty="0"/>
              <a:t>Wykonawca składa ofertę bez oświadczeń wstępnych. Po ocenie ofert na wezwanie w trybie art. 26 ust. 3 uzupełnia oświadczenia wskazujące na udostępnianie zasobów przez inny podmiot, jego zobowiązanie oraz na wezwanie z art. 26.2 składa wykaz podmiotu udostępniającego zasoby.</a:t>
            </a:r>
          </a:p>
          <a:p>
            <a:pPr marL="342900" indent="-342900">
              <a:buAutoNum type="arabicPeriod"/>
            </a:pPr>
            <a:r>
              <a:rPr lang="pl-PL" altLang="pl-PL" dirty="0"/>
              <a:t>Wykonawca składa wykaz robót i referencje w trybie art. 26 ust. 2 w wyznaczonym terminie mailowo, a po wyznaczonym terminie w sposób przewidziany w rozporządzeniu zmieniającym rozporządzenie w sprawie rodzajów dokumentów. </a:t>
            </a:r>
          </a:p>
          <a:p>
            <a:pPr marL="342900" indent="-342900">
              <a:buAutoNum type="arabicPeriod"/>
            </a:pPr>
            <a:r>
              <a:rPr lang="pl-PL" altLang="pl-PL" dirty="0"/>
              <a:t>Wykonawca składa wykaz robót i referencje w trybie art. 26 ust. 3 w wyznaczonym terminie mailowo, a po wyznaczonym terminie w sposób przewidziany w rozporządzeniu zmieniającym rozporządzenie w sprawie rodzajów dokumentów.</a:t>
            </a:r>
          </a:p>
          <a:p>
            <a:pPr marL="342900" indent="-342900">
              <a:buAutoNum type="arabicPeriod"/>
            </a:pPr>
            <a:r>
              <a:rPr lang="pl-PL" altLang="pl-PL" dirty="0"/>
              <a:t>Wykonawca zastrzega jako tajemnicę przedsiębiorstwa informację z banku i wykaz robót.</a:t>
            </a:r>
          </a:p>
          <a:p>
            <a:pPr marL="342900" indent="-342900">
              <a:buAutoNum type="arabicPeriod"/>
            </a:pPr>
            <a:r>
              <a:rPr lang="pl-PL" altLang="pl-PL" dirty="0"/>
              <a:t>Wykonawca składa kserokopię informacji o grupie kapitałowej potwierdzoną za zgodność z oryginałem.</a:t>
            </a:r>
          </a:p>
          <a:p>
            <a:pPr marL="342900" indent="-342900">
              <a:buAutoNum type="arabicPeriod"/>
            </a:pPr>
            <a:r>
              <a:rPr lang="pl-PL" altLang="pl-PL" dirty="0"/>
              <a:t>Wykonawca składa wydruk zaświadczenia z ZUS wygenerowanego w systemie informatycznym ZUS.</a:t>
            </a:r>
          </a:p>
          <a:p>
            <a:pPr marL="342900" indent="-342900">
              <a:buFont typeface="Arial" panose="020B0604020202020204" pitchFamily="34" charset="0"/>
              <a:buAutoNum type="arabicPeriod"/>
            </a:pPr>
            <a:r>
              <a:rPr lang="pl-PL" altLang="pl-PL" dirty="0"/>
              <a:t>Wykonawca składa wydruk zaświadczenia z US wygenerowanego w systemie informatycznym US.</a:t>
            </a:r>
          </a:p>
          <a:p>
            <a:pPr marL="342900" indent="-342900">
              <a:buFont typeface="Arial" panose="020B0604020202020204" pitchFamily="34" charset="0"/>
              <a:buAutoNum type="arabicPeriod"/>
            </a:pPr>
            <a:endParaRPr lang="pl-PL" altLang="pl-PL" dirty="0"/>
          </a:p>
          <a:p>
            <a:endParaRPr lang="pl-PL" altLang="pl-PL" dirty="0"/>
          </a:p>
          <a:p>
            <a:pPr marL="342900" indent="-342900">
              <a:buAutoNum type="arabicPeriod"/>
            </a:pPr>
            <a:endParaRPr lang="pl-PL" altLang="pl-PL" dirty="0"/>
          </a:p>
        </p:txBody>
      </p:sp>
    </p:spTree>
    <p:extLst>
      <p:ext uri="{BB962C8B-B14F-4D97-AF65-F5344CB8AC3E}">
        <p14:creationId xmlns:p14="http://schemas.microsoft.com/office/powerpoint/2010/main" val="1707761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TextBox 2">
            <a:extLst>
              <a:ext uri="{FF2B5EF4-FFF2-40B4-BE49-F238E27FC236}">
                <a16:creationId xmlns:a16="http://schemas.microsoft.com/office/drawing/2014/main" id="{66BF9EA6-AC0A-403C-B5AC-02F3FA9FE4E7}"/>
              </a:ext>
            </a:extLst>
          </p:cNvPr>
          <p:cNvSpPr txBox="1">
            <a:spLocks noChangeArrowheads="1"/>
          </p:cNvSpPr>
          <p:nvPr/>
        </p:nvSpPr>
        <p:spPr bwMode="auto">
          <a:xfrm>
            <a:off x="5221288" y="2535238"/>
            <a:ext cx="3671887" cy="1093787"/>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pl-PL" altLang="pl-PL" sz="1600">
              <a:solidFill>
                <a:srgbClr val="636466"/>
              </a:solidFill>
              <a:latin typeface="Novecento wide Normal"/>
            </a:endParaRPr>
          </a:p>
          <a:p>
            <a:pPr eaLnBrk="1" hangingPunct="1">
              <a:spcBef>
                <a:spcPct val="0"/>
              </a:spcBef>
              <a:buFontTx/>
              <a:buNone/>
            </a:pPr>
            <a:r>
              <a:rPr lang="pl-PL" altLang="pl-PL" sz="1800" b="1">
                <a:solidFill>
                  <a:srgbClr val="636466"/>
                </a:solidFill>
                <a:latin typeface="Novecento wide Book"/>
              </a:rPr>
              <a:t>       Dziękuję za uwagę</a:t>
            </a:r>
          </a:p>
          <a:p>
            <a:pPr eaLnBrk="1" hangingPunct="1">
              <a:spcBef>
                <a:spcPct val="0"/>
              </a:spcBef>
              <a:buFontTx/>
              <a:buNone/>
            </a:pPr>
            <a:endParaRPr lang="pl-PL" altLang="pl-PL" sz="1500" b="1">
              <a:solidFill>
                <a:srgbClr val="636466"/>
              </a:solidFill>
              <a:latin typeface="Novecento wide Normal"/>
            </a:endParaRPr>
          </a:p>
          <a:p>
            <a:pPr eaLnBrk="1" hangingPunct="1">
              <a:spcBef>
                <a:spcPct val="0"/>
              </a:spcBef>
              <a:buFontTx/>
              <a:buNone/>
            </a:pPr>
            <a:endParaRPr lang="pl-PL" altLang="pl-PL" sz="1600">
              <a:solidFill>
                <a:srgbClr val="636466"/>
              </a:solidFill>
              <a:latin typeface="Novecento wide Normal"/>
            </a:endParaRPr>
          </a:p>
        </p:txBody>
      </p:sp>
      <p:sp>
        <p:nvSpPr>
          <p:cNvPr id="3075" name="TextBox 3">
            <a:extLst>
              <a:ext uri="{FF2B5EF4-FFF2-40B4-BE49-F238E27FC236}">
                <a16:creationId xmlns:a16="http://schemas.microsoft.com/office/drawing/2014/main" id="{7D12E716-D27A-4611-93C6-A1607F87B4F2}"/>
              </a:ext>
            </a:extLst>
          </p:cNvPr>
          <p:cNvSpPr txBox="1">
            <a:spLocks noChangeArrowheads="1"/>
          </p:cNvSpPr>
          <p:nvPr/>
        </p:nvSpPr>
        <p:spPr bwMode="auto">
          <a:xfrm>
            <a:off x="4173538" y="3657600"/>
            <a:ext cx="4719637" cy="338138"/>
          </a:xfrm>
          <a:prstGeom prst="rect">
            <a:avLst/>
          </a:prstGeom>
          <a:noFill/>
          <a:ln w="38100">
            <a:solidFill>
              <a:srgbClr val="636466"/>
            </a:solidFill>
            <a:miter lim="800000"/>
            <a:headEnd/>
            <a:tailEnd/>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 typeface="Arial" panose="020B0604020202020204" pitchFamily="34" charset="0"/>
              <a:buNone/>
              <a:defRPr/>
            </a:pPr>
            <a:r>
              <a:rPr lang="pl-PL" sz="1600" b="1" dirty="0">
                <a:solidFill>
                  <a:schemeClr val="tx1">
                    <a:lumMod val="65000"/>
                    <a:lumOff val="35000"/>
                  </a:schemeClr>
                </a:solidFill>
                <a:latin typeface="Lato" panose="020F0502020204030203" pitchFamily="34" charset="-18"/>
              </a:rPr>
              <a:t>Krzysztof Puchacz</a:t>
            </a:r>
            <a:endParaRPr lang="pl-PL" sz="1600" dirty="0">
              <a:solidFill>
                <a:schemeClr val="tx1">
                  <a:lumMod val="65000"/>
                  <a:lumOff val="35000"/>
                </a:schemeClr>
              </a:solidFill>
              <a:latin typeface="Lato" panose="020F0502020204030203" pitchFamily="34" charset="-18"/>
            </a:endParaRPr>
          </a:p>
        </p:txBody>
      </p:sp>
      <p:pic>
        <p:nvPicPr>
          <p:cNvPr id="169988" name="Picture 3" descr="C:\Users\oem\Desktop\RZŚ_negatyw.png">
            <a:extLst>
              <a:ext uri="{FF2B5EF4-FFF2-40B4-BE49-F238E27FC236}">
                <a16:creationId xmlns:a16="http://schemas.microsoft.com/office/drawing/2014/main" id="{98682A30-6677-48F1-BF2F-DE1705D1B2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404813"/>
            <a:ext cx="3402013" cy="619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7">
            <a:extLst>
              <a:ext uri="{FF2B5EF4-FFF2-40B4-BE49-F238E27FC236}">
                <a16:creationId xmlns:a16="http://schemas.microsoft.com/office/drawing/2014/main" id="{F4CED389-2E3A-404B-9ACF-E3D3DB342115}"/>
              </a:ext>
            </a:extLst>
          </p:cNvPr>
          <p:cNvSpPr>
            <a:spLocks noChangeArrowheads="1"/>
          </p:cNvSpPr>
          <p:nvPr/>
        </p:nvSpPr>
        <p:spPr bwMode="auto">
          <a:xfrm>
            <a:off x="6300788" y="4011613"/>
            <a:ext cx="2501900" cy="338137"/>
          </a:xfrm>
          <a:prstGeom prst="rect">
            <a:avLst/>
          </a:prstGeom>
          <a:noFill/>
          <a:ln w="38100">
            <a:solidFill>
              <a:srgbClr val="636466"/>
            </a:solidFill>
            <a:miter lim="800000"/>
            <a:headEnd/>
            <a:tailEnd/>
          </a:ln>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pl-PL" sz="1600" b="1" dirty="0">
                <a:solidFill>
                  <a:schemeClr val="tx1">
                    <a:lumMod val="65000"/>
                    <a:lumOff val="35000"/>
                  </a:schemeClr>
                </a:solidFill>
                <a:latin typeface="Lato" panose="020F0502020204030203" pitchFamily="34" charset="-18"/>
              </a:rPr>
              <a:t>www.rpo.slaskie.pl</a:t>
            </a:r>
            <a:endParaRPr lang="pl-PL" sz="1100" b="1" dirty="0">
              <a:solidFill>
                <a:srgbClr val="636466"/>
              </a:solidFill>
              <a:latin typeface="Lato" panose="020F0502020204030203" pitchFamily="34" charset="-1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Box 2">
            <a:extLst>
              <a:ext uri="{FF2B5EF4-FFF2-40B4-BE49-F238E27FC236}">
                <a16:creationId xmlns:a16="http://schemas.microsoft.com/office/drawing/2014/main" id="{7132AAFF-4254-4A96-8E80-A63BF2CB9B3B}"/>
              </a:ext>
            </a:extLst>
          </p:cNvPr>
          <p:cNvSpPr txBox="1">
            <a:spLocks noChangeArrowheads="1"/>
          </p:cNvSpPr>
          <p:nvPr/>
        </p:nvSpPr>
        <p:spPr bwMode="auto">
          <a:xfrm>
            <a:off x="1042988" y="1557338"/>
            <a:ext cx="7272337" cy="3754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a:spcBef>
                <a:spcPct val="0"/>
              </a:spcBef>
              <a:spcAft>
                <a:spcPts val="600"/>
              </a:spcAft>
              <a:buFontTx/>
              <a:buNone/>
            </a:pPr>
            <a:r>
              <a:rPr lang="pl-PL" altLang="pl-PL" sz="1600" dirty="0">
                <a:latin typeface="Lato"/>
              </a:rPr>
              <a:t>Warunek musi być ściśle związany z przedmiotem zamówienia, tj. w jego treści nie mogą pojawiać się elementy które nie posiadają swojego odzwierciedlenia w opisie przedmiotu zamówienia.</a:t>
            </a:r>
          </a:p>
          <a:p>
            <a:pPr algn="just">
              <a:spcBef>
                <a:spcPct val="0"/>
              </a:spcBef>
              <a:spcAft>
                <a:spcPts val="600"/>
              </a:spcAft>
              <a:buNone/>
            </a:pPr>
            <a:endParaRPr lang="pl-PL" altLang="pl-PL" sz="1600" b="1" dirty="0">
              <a:latin typeface="Lato"/>
            </a:endParaRPr>
          </a:p>
          <a:p>
            <a:pPr algn="just">
              <a:spcBef>
                <a:spcPct val="0"/>
              </a:spcBef>
              <a:spcAft>
                <a:spcPts val="600"/>
              </a:spcAft>
              <a:buNone/>
            </a:pPr>
            <a:r>
              <a:rPr lang="pl-PL" altLang="pl-PL" sz="1600" dirty="0">
                <a:latin typeface="Lato"/>
              </a:rPr>
              <a:t>Np. Warunek dysponowania osobą posiadają uprawnienia do kierowania robotami budowlanymi w zakresie sieci i instalacji wodociągowych, kanalizacyjnych, cieplnych, wentylacyjnych i gazowych lub uprawnieniami </a:t>
            </a:r>
            <a:r>
              <a:rPr lang="pl-PL" altLang="pl-PL" sz="1600" b="1" dirty="0">
                <a:latin typeface="Lato"/>
              </a:rPr>
              <a:t>odpowiadającymi wyżej wskazanym </a:t>
            </a:r>
            <a:r>
              <a:rPr lang="pl-PL" altLang="pl-PL" sz="1600" dirty="0">
                <a:latin typeface="Lato"/>
              </a:rPr>
              <a:t> wydanymi na podstawie przepisów wcześniej obowiązujących.</a:t>
            </a:r>
          </a:p>
          <a:p>
            <a:pPr algn="just">
              <a:spcBef>
                <a:spcPct val="0"/>
              </a:spcBef>
              <a:spcAft>
                <a:spcPts val="600"/>
              </a:spcAft>
              <a:buNone/>
            </a:pPr>
            <a:endParaRPr lang="pl-PL" altLang="pl-PL" sz="1600" dirty="0">
              <a:latin typeface="Lato"/>
            </a:endParaRPr>
          </a:p>
          <a:p>
            <a:pPr algn="just">
              <a:spcBef>
                <a:spcPct val="0"/>
              </a:spcBef>
              <a:spcAft>
                <a:spcPts val="600"/>
              </a:spcAft>
              <a:buNone/>
            </a:pPr>
            <a:r>
              <a:rPr lang="pl-PL" altLang="pl-PL" sz="1600" dirty="0">
                <a:latin typeface="Lato"/>
              </a:rPr>
              <a:t>W realizowanej inwestycji nie ma instalacji gazowych.</a:t>
            </a:r>
          </a:p>
          <a:p>
            <a:pPr algn="just">
              <a:spcBef>
                <a:spcPct val="0"/>
              </a:spcBef>
              <a:spcAft>
                <a:spcPts val="600"/>
              </a:spcAft>
              <a:buNone/>
            </a:pPr>
            <a:endParaRPr lang="pl-PL" altLang="pl-PL" sz="1600" dirty="0">
              <a:latin typeface="Lato"/>
            </a:endParaRPr>
          </a:p>
          <a:p>
            <a:pPr algn="just">
              <a:spcBef>
                <a:spcPct val="0"/>
              </a:spcBef>
              <a:spcAft>
                <a:spcPts val="600"/>
              </a:spcAft>
              <a:buNone/>
            </a:pPr>
            <a:endParaRPr lang="pl-PL" altLang="pl-PL" sz="1600" dirty="0">
              <a:latin typeface="Lato"/>
            </a:endParaRPr>
          </a:p>
        </p:txBody>
      </p:sp>
      <p:sp>
        <p:nvSpPr>
          <p:cNvPr id="33795" name="TextBox 4">
            <a:extLst>
              <a:ext uri="{FF2B5EF4-FFF2-40B4-BE49-F238E27FC236}">
                <a16:creationId xmlns:a16="http://schemas.microsoft.com/office/drawing/2014/main" id="{520608D5-833F-4FDD-AB6D-84A5E7FE7F8B}"/>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extLst>
      <p:ext uri="{BB962C8B-B14F-4D97-AF65-F5344CB8AC3E}">
        <p14:creationId xmlns:p14="http://schemas.microsoft.com/office/powerpoint/2010/main" val="158573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Box 2">
            <a:extLst>
              <a:ext uri="{FF2B5EF4-FFF2-40B4-BE49-F238E27FC236}">
                <a16:creationId xmlns:a16="http://schemas.microsoft.com/office/drawing/2014/main" id="{FFB9102C-5984-4A6E-9ADB-7E50E8861E8F}"/>
              </a:ext>
            </a:extLst>
          </p:cNvPr>
          <p:cNvSpPr txBox="1">
            <a:spLocks noChangeArrowheads="1"/>
          </p:cNvSpPr>
          <p:nvPr/>
        </p:nvSpPr>
        <p:spPr bwMode="auto">
          <a:xfrm>
            <a:off x="1042988" y="1773238"/>
            <a:ext cx="7272337"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endParaRPr lang="pl-PL" altLang="pl-PL" sz="1800" b="1" dirty="0">
              <a:latin typeface="Lato"/>
            </a:endParaRPr>
          </a:p>
          <a:p>
            <a:pPr algn="ctr">
              <a:spcBef>
                <a:spcPct val="0"/>
              </a:spcBef>
              <a:buFontTx/>
              <a:buNone/>
            </a:pPr>
            <a:r>
              <a:rPr lang="pl-PL" altLang="pl-PL" sz="1800" b="1" dirty="0">
                <a:latin typeface="Lato"/>
              </a:rPr>
              <a:t>Schemat budowy SIWZ i ogłoszenia:</a:t>
            </a:r>
          </a:p>
          <a:p>
            <a:pPr algn="ctr">
              <a:spcBef>
                <a:spcPct val="0"/>
              </a:spcBef>
              <a:buFontTx/>
              <a:buNone/>
            </a:pPr>
            <a:endParaRPr lang="pl-PL" altLang="pl-PL" sz="1800" dirty="0">
              <a:latin typeface="Lato"/>
            </a:endParaRPr>
          </a:p>
          <a:p>
            <a:pPr algn="ctr">
              <a:spcBef>
                <a:spcPct val="0"/>
              </a:spcBef>
              <a:buFontTx/>
              <a:buNone/>
            </a:pPr>
            <a:r>
              <a:rPr lang="pl-PL" altLang="pl-PL" sz="1800" dirty="0">
                <a:latin typeface="Lato"/>
              </a:rPr>
              <a:t>Warunek udziału w postępowaniu</a:t>
            </a:r>
          </a:p>
          <a:p>
            <a:pPr algn="ctr">
              <a:spcBef>
                <a:spcPct val="0"/>
              </a:spcBef>
              <a:buFontTx/>
              <a:buNone/>
            </a:pPr>
            <a:r>
              <a:rPr lang="pl-PL" altLang="pl-PL" sz="1800" dirty="0">
                <a:latin typeface="Lato"/>
              </a:rPr>
              <a:t>+</a:t>
            </a:r>
          </a:p>
          <a:p>
            <a:pPr algn="ctr">
              <a:spcBef>
                <a:spcPct val="0"/>
              </a:spcBef>
              <a:buFontTx/>
              <a:buNone/>
            </a:pPr>
            <a:r>
              <a:rPr lang="pl-PL" altLang="pl-PL" sz="1800" dirty="0">
                <a:latin typeface="Lato"/>
              </a:rPr>
              <a:t>Dokumenty potwierdzające:</a:t>
            </a:r>
          </a:p>
          <a:p>
            <a:pPr algn="ctr">
              <a:spcBef>
                <a:spcPct val="0"/>
              </a:spcBef>
              <a:buFontTx/>
              <a:buNone/>
            </a:pPr>
            <a:r>
              <a:rPr lang="pl-PL" altLang="pl-PL" sz="1800" dirty="0">
                <a:latin typeface="Lato"/>
              </a:rPr>
              <a:t> oświadczenie wstępne składane wraz z ofertą </a:t>
            </a:r>
          </a:p>
          <a:p>
            <a:pPr algn="ctr">
              <a:spcBef>
                <a:spcPct val="0"/>
              </a:spcBef>
              <a:buFontTx/>
              <a:buNone/>
            </a:pPr>
            <a:r>
              <a:rPr lang="pl-PL" altLang="pl-PL" sz="1800" dirty="0">
                <a:latin typeface="Lato"/>
              </a:rPr>
              <a:t>+ </a:t>
            </a:r>
          </a:p>
          <a:p>
            <a:pPr algn="ctr">
              <a:spcBef>
                <a:spcPct val="0"/>
              </a:spcBef>
              <a:buFontTx/>
              <a:buNone/>
            </a:pPr>
            <a:r>
              <a:rPr lang="pl-PL" altLang="pl-PL" sz="1800" dirty="0">
                <a:latin typeface="Lato"/>
              </a:rPr>
              <a:t>dokumenty potwierdzające</a:t>
            </a:r>
          </a:p>
          <a:p>
            <a:pPr algn="ctr">
              <a:spcBef>
                <a:spcPct val="0"/>
              </a:spcBef>
              <a:buFontTx/>
              <a:buNone/>
            </a:pPr>
            <a:r>
              <a:rPr lang="pl-PL" altLang="pl-PL" sz="1800" dirty="0">
                <a:latin typeface="Lato"/>
              </a:rPr>
              <a:t> /wybierać można jedynie z tych wskazanych w  paragrafie 2 rozporządzenia z 26.07.2016 r./ </a:t>
            </a:r>
          </a:p>
          <a:p>
            <a:pPr algn="ctr">
              <a:spcBef>
                <a:spcPct val="0"/>
              </a:spcBef>
              <a:buFontTx/>
              <a:buNone/>
            </a:pPr>
            <a:r>
              <a:rPr lang="pl-PL" altLang="pl-PL" sz="1800" dirty="0">
                <a:latin typeface="Lato"/>
              </a:rPr>
              <a:t>składane na wezwanie zamawiającego </a:t>
            </a:r>
          </a:p>
        </p:txBody>
      </p:sp>
      <p:sp>
        <p:nvSpPr>
          <p:cNvPr id="34819" name="TextBox 4">
            <a:extLst>
              <a:ext uri="{FF2B5EF4-FFF2-40B4-BE49-F238E27FC236}">
                <a16:creationId xmlns:a16="http://schemas.microsoft.com/office/drawing/2014/main" id="{96331824-0F6E-4804-B623-F62A6F285D9A}"/>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Box 2">
            <a:extLst>
              <a:ext uri="{FF2B5EF4-FFF2-40B4-BE49-F238E27FC236}">
                <a16:creationId xmlns:a16="http://schemas.microsoft.com/office/drawing/2014/main" id="{A486BCFF-D77B-49C5-9513-2D071B180DA2}"/>
              </a:ext>
            </a:extLst>
          </p:cNvPr>
          <p:cNvSpPr txBox="1">
            <a:spLocks noChangeArrowheads="1"/>
          </p:cNvSpPr>
          <p:nvPr/>
        </p:nvSpPr>
        <p:spPr bwMode="auto">
          <a:xfrm>
            <a:off x="1042988" y="1773238"/>
            <a:ext cx="7272337" cy="5494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nSpc>
                <a:spcPct val="150000"/>
              </a:lnSpc>
              <a:spcBef>
                <a:spcPct val="0"/>
              </a:spcBef>
              <a:buFont typeface="Arial" panose="020B0604020202020204" pitchFamily="34" charset="0"/>
              <a:buNone/>
            </a:pPr>
            <a:endParaRPr lang="pl-PL" altLang="pl-PL" sz="1800">
              <a:latin typeface="Lato"/>
            </a:endParaRPr>
          </a:p>
          <a:p>
            <a:pPr>
              <a:lnSpc>
                <a:spcPct val="150000"/>
              </a:lnSpc>
              <a:spcBef>
                <a:spcPct val="0"/>
              </a:spcBef>
              <a:buFont typeface="Arial" panose="020B0604020202020204" pitchFamily="34" charset="0"/>
              <a:buNone/>
            </a:pPr>
            <a:r>
              <a:rPr lang="pl-PL" altLang="pl-PL" sz="1800">
                <a:latin typeface="Lato"/>
              </a:rPr>
              <a:t>Warianty działania zamawiającego bez względu na wartość zamówienia:</a:t>
            </a:r>
          </a:p>
          <a:p>
            <a:pPr>
              <a:lnSpc>
                <a:spcPct val="150000"/>
              </a:lnSpc>
              <a:spcBef>
                <a:spcPct val="0"/>
              </a:spcBef>
              <a:buFont typeface="Arial" panose="020B0604020202020204" pitchFamily="34" charset="0"/>
              <a:buNone/>
            </a:pPr>
            <a:endParaRPr lang="pl-PL" altLang="pl-PL" sz="1800">
              <a:latin typeface="Lato"/>
            </a:endParaRPr>
          </a:p>
          <a:p>
            <a:pPr lvl="1">
              <a:lnSpc>
                <a:spcPct val="150000"/>
              </a:lnSpc>
              <a:spcBef>
                <a:spcPct val="0"/>
              </a:spcBef>
              <a:buFontTx/>
              <a:buNone/>
            </a:pPr>
            <a:r>
              <a:rPr lang="pl-PL" altLang="pl-PL" sz="1800">
                <a:latin typeface="Lato"/>
              </a:rPr>
              <a:t>- 	nie określa żadnych warunków (nie może wówczas żądać 	oświadczenia o spełnianiu warunków udziału w 	postępowaniu)	</a:t>
            </a:r>
          </a:p>
          <a:p>
            <a:pPr lvl="1">
              <a:lnSpc>
                <a:spcPct val="150000"/>
              </a:lnSpc>
              <a:spcBef>
                <a:spcPct val="0"/>
              </a:spcBef>
              <a:buFontTx/>
              <a:buChar char="-"/>
            </a:pPr>
            <a:r>
              <a:rPr lang="pl-PL" altLang="pl-PL" sz="1800">
                <a:latin typeface="Lato"/>
              </a:rPr>
              <a:t> 	określa część warunków</a:t>
            </a:r>
          </a:p>
          <a:p>
            <a:pPr lvl="1">
              <a:lnSpc>
                <a:spcPct val="150000"/>
              </a:lnSpc>
              <a:spcBef>
                <a:spcPct val="0"/>
              </a:spcBef>
              <a:buFontTx/>
              <a:buChar char="-"/>
            </a:pPr>
            <a:r>
              <a:rPr lang="pl-PL" altLang="pl-PL" sz="1800">
                <a:latin typeface="Lato"/>
              </a:rPr>
              <a:t> 	określa wszystkie warunki </a:t>
            </a:r>
          </a:p>
          <a:p>
            <a:pPr>
              <a:lnSpc>
                <a:spcPct val="150000"/>
              </a:lnSpc>
              <a:spcBef>
                <a:spcPct val="0"/>
              </a:spcBef>
              <a:buFont typeface="Arial" panose="020B0604020202020204" pitchFamily="34" charset="0"/>
              <a:buNone/>
            </a:pPr>
            <a:endParaRPr lang="pl-PL" altLang="pl-PL" sz="1800">
              <a:latin typeface="Lato"/>
            </a:endParaRPr>
          </a:p>
          <a:p>
            <a:pPr>
              <a:lnSpc>
                <a:spcPct val="150000"/>
              </a:lnSpc>
              <a:spcBef>
                <a:spcPct val="0"/>
              </a:spcBef>
              <a:buFont typeface="Arial" panose="020B0604020202020204" pitchFamily="34" charset="0"/>
              <a:buNone/>
            </a:pPr>
            <a:r>
              <a:rPr lang="pl-PL" altLang="pl-PL" sz="1800">
                <a:latin typeface="Lato"/>
              </a:rPr>
              <a:t>	</a:t>
            </a:r>
          </a:p>
          <a:p>
            <a:pPr>
              <a:lnSpc>
                <a:spcPct val="150000"/>
              </a:lnSpc>
              <a:spcBef>
                <a:spcPct val="0"/>
              </a:spcBef>
              <a:buFont typeface="Arial" panose="020B0604020202020204" pitchFamily="34" charset="0"/>
              <a:buNone/>
            </a:pPr>
            <a:endParaRPr lang="pl-PL" altLang="pl-PL" sz="1800">
              <a:latin typeface="Lato"/>
            </a:endParaRPr>
          </a:p>
          <a:p>
            <a:pPr>
              <a:lnSpc>
                <a:spcPct val="150000"/>
              </a:lnSpc>
              <a:spcBef>
                <a:spcPct val="0"/>
              </a:spcBef>
              <a:buFont typeface="Arial" panose="020B0604020202020204" pitchFamily="34" charset="0"/>
              <a:buNone/>
            </a:pPr>
            <a:endParaRPr lang="pl-PL" altLang="pl-PL" sz="1800">
              <a:latin typeface="Lato"/>
            </a:endParaRPr>
          </a:p>
        </p:txBody>
      </p:sp>
      <p:sp>
        <p:nvSpPr>
          <p:cNvPr id="35843" name="TextBox 4">
            <a:extLst>
              <a:ext uri="{FF2B5EF4-FFF2-40B4-BE49-F238E27FC236}">
                <a16:creationId xmlns:a16="http://schemas.microsoft.com/office/drawing/2014/main" id="{6795045B-3149-4A7C-B7DC-2ADACA9A47FB}"/>
              </a:ext>
            </a:extLst>
          </p:cNvPr>
          <p:cNvSpPr txBox="1">
            <a:spLocks noChangeArrowheads="1"/>
          </p:cNvSpPr>
          <p:nvPr/>
        </p:nvSpPr>
        <p:spPr bwMode="auto">
          <a:xfrm>
            <a:off x="179388" y="692150"/>
            <a:ext cx="6342062" cy="646113"/>
          </a:xfrm>
          <a:prstGeom prst="rect">
            <a:avLst/>
          </a:prstGeom>
          <a:noFill/>
          <a:ln w="76200">
            <a:solidFill>
              <a:srgbClr val="636466"/>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l-PL" altLang="pl-PL" sz="1800" b="1">
                <a:solidFill>
                  <a:srgbClr val="636466"/>
                </a:solidFill>
                <a:latin typeface="Novecento wide Normal"/>
              </a:rPr>
              <a:t>Warunki udziału w postępowaniu oraz przesłanki wykluczenia wykonawcy z udziału w postępowaniu</a:t>
            </a:r>
          </a:p>
        </p:txBody>
      </p:sp>
    </p:spTree>
  </p:cSld>
  <p:clrMapOvr>
    <a:masterClrMapping/>
  </p:clrMapOvr>
</p:sld>
</file>

<file path=ppt/theme/theme1.xml><?xml version="1.0" encoding="utf-8"?>
<a:theme xmlns:a="http://schemas.openxmlformats.org/drawingml/2006/main" name="tlo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tlo1</Template>
  <TotalTime>1229</TotalTime>
  <Words>3654</Words>
  <Application>Microsoft Office PowerPoint</Application>
  <PresentationFormat>Pokaz na ekranie (4:3)</PresentationFormat>
  <Paragraphs>383</Paragraphs>
  <Slides>62</Slides>
  <Notes>1</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62</vt:i4>
      </vt:variant>
    </vt:vector>
  </HeadingPairs>
  <TitlesOfParts>
    <vt:vector size="69" baseType="lpstr">
      <vt:lpstr>Arial</vt:lpstr>
      <vt:lpstr>Calibri</vt:lpstr>
      <vt:lpstr>Constantia</vt:lpstr>
      <vt:lpstr>Lato</vt:lpstr>
      <vt:lpstr>Novecento wide Book</vt:lpstr>
      <vt:lpstr>Novecento wide Normal</vt:lpstr>
      <vt:lpstr>tlo1</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oem</dc:creator>
  <cp:lastModifiedBy>Beta Anna</cp:lastModifiedBy>
  <cp:revision>98</cp:revision>
  <dcterms:created xsi:type="dcterms:W3CDTF">2015-09-10T13:33:51Z</dcterms:created>
  <dcterms:modified xsi:type="dcterms:W3CDTF">2019-09-05T09:21:48Z</dcterms:modified>
</cp:coreProperties>
</file>