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6" r:id="rId4"/>
    <p:sldId id="268" r:id="rId5"/>
    <p:sldId id="291" r:id="rId6"/>
    <p:sldId id="295" r:id="rId7"/>
    <p:sldId id="263" r:id="rId8"/>
    <p:sldId id="260" r:id="rId9"/>
    <p:sldId id="305" r:id="rId10"/>
    <p:sldId id="269" r:id="rId11"/>
    <p:sldId id="261" r:id="rId12"/>
    <p:sldId id="294" r:id="rId13"/>
    <p:sldId id="297" r:id="rId14"/>
    <p:sldId id="298" r:id="rId15"/>
    <p:sldId id="308" r:id="rId16"/>
    <p:sldId id="271" r:id="rId17"/>
    <p:sldId id="310" r:id="rId18"/>
    <p:sldId id="262" r:id="rId19"/>
    <p:sldId id="309" r:id="rId20"/>
    <p:sldId id="304" r:id="rId21"/>
    <p:sldId id="264" r:id="rId22"/>
    <p:sldId id="267" r:id="rId23"/>
    <p:sldId id="311" r:id="rId24"/>
    <p:sldId id="303" r:id="rId25"/>
    <p:sldId id="265" r:id="rId26"/>
    <p:sldId id="270" r:id="rId27"/>
    <p:sldId id="274" r:id="rId28"/>
    <p:sldId id="273" r:id="rId29"/>
    <p:sldId id="257" r:id="rId3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 autoAdjust="0"/>
    <p:restoredTop sz="94586" autoAdjust="0"/>
  </p:normalViewPr>
  <p:slideViewPr>
    <p:cSldViewPr>
      <p:cViewPr varScale="1">
        <p:scale>
          <a:sx n="110" d="100"/>
          <a:sy n="110" d="100"/>
        </p:scale>
        <p:origin x="187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2019-06-28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6779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10 czerwca 2019 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r</a:t>
            </a:r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707" y="535088"/>
            <a:ext cx="1164437" cy="6889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Wniosek </a:t>
            </a: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o płatność końcową </a:t>
            </a:r>
            <a:endParaRPr lang="pl-PL" sz="1400" b="1" dirty="0" smtClean="0"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Dokumenty OT (jeśli dotyczy);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o kwalifikowalności podatku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VAT;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w zakresie powiązania z działaniami realizowanymi z EFS (dotyczy projektów w ramach działań 10.2, 10.3, 12.1, 12.2 RPO WSL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);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wyniku realizacji projektu (Załącznik nr 6 do Instrukcji Wypełniania Wniosku o Płatność).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Lato"/>
              </a:rPr>
            </a:br>
            <a:r>
              <a:rPr lang="pl-PL" sz="1400" dirty="0" smtClean="0">
                <a:solidFill>
                  <a:schemeClr val="tx1"/>
                </a:solidFill>
                <a:latin typeface="Lato"/>
              </a:rPr>
              <a:t>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Załączniki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 wniosku o płatność należy opisać zgodnie z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„</a:t>
            </a:r>
            <a:r>
              <a:rPr lang="pl-PL" sz="1400" i="1" dirty="0" smtClean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na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oryginale dokumentów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wyciągów bankowych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z rachunku bankowego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Beneficjenta/przelewów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bankowych/innych dokumentów potwierdzających poniesienie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wydatków;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innych dokumentów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(umowy z wykonawcami, umowy 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pracę, cywilno-prawne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operaty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szacunkowe, oświadczenia, wyjaśnienia , polityka rachunkowości ze wskazaniem zapisów dotyczących wyodrębnionej ewidencji księgowej dla projektu, pełną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historię przepływów pieniężnych (od momentu otrzymania środków z zaliczki do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momentu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ich całkowitego wydatkowania, włącznie z ewentualnym zwrotem niewykorzystanej zaliczki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celu potwierdzenia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prawidłowego wykorzystania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zaliczki , indywidualna interpretacja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5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budżetowej 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numer umowy / zlecenia,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10)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podstawę prawną udzielenia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zamówienia,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11)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12)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potwierdzenie prawidłowego wykonania robót zgodnie ze wskazanym protokołem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odbioru (jeśli dotyczy) </a:t>
            </a: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13) Sposób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2014-2020- opis dokumentu</a:t>
            </a:r>
            <a:r>
              <a:rPr lang="pl-PL" b="1" dirty="0" smtClean="0">
                <a:solidFill>
                  <a:srgbClr val="636466"/>
                </a:solidFill>
                <a:latin typeface="Novecento wide Book" pitchFamily="50" charset="-18"/>
              </a:rPr>
              <a:t> 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883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UWAGA</a:t>
            </a:r>
            <a:r>
              <a:rPr lang="pl-PL" sz="1400" b="1" dirty="0">
                <a:latin typeface="Lato"/>
              </a:rPr>
              <a:t>!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sytuacji, </a:t>
            </a:r>
            <a:r>
              <a:rPr lang="pl-PL" sz="1400" dirty="0">
                <a:latin typeface="Lato"/>
              </a:rPr>
              <a:t>gdy opis dowodu księgowego wykonany przez beneficjenta wymaga poprawy, nie należy używać korektorów lub podobnych materiałów piśmienniczych, a poprawy dokonać poprzez skreślenie nieprawidłowego zapisu, wskazanie prawidłowego</a:t>
            </a:r>
            <a:r>
              <a:rPr lang="pl-PL" sz="1400" dirty="0" smtClean="0">
                <a:latin typeface="Lato"/>
              </a:rPr>
              <a:t>,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zaparafowanie przez osobę upoważnioną wraz ze wskazaniem daty modyfikacji.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korygowania błędów na dokumentach - należy do systemu LSI załączyć skorygowaną wersję danego dokumentu bez usuwania wersji podstawowej.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Należy </a:t>
            </a:r>
            <a:r>
              <a:rPr lang="pl-PL" sz="1400" dirty="0">
                <a:latin typeface="Lato"/>
              </a:rPr>
              <a:t>więc pamiętać, że niedopuszczalne jest usuwanie z systemu LSI wcześniej załączonych dokumentów, które w związku z koniecznością uzupełnienia lub korekty zapisów zostały </a:t>
            </a:r>
            <a:r>
              <a:rPr lang="pl-PL" sz="1400" dirty="0" smtClean="0">
                <a:latin typeface="Lato"/>
              </a:rPr>
              <a:t>zmienione.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Poprawek </a:t>
            </a:r>
            <a:r>
              <a:rPr lang="pl-PL" sz="1400" dirty="0">
                <a:latin typeface="Lato"/>
              </a:rPr>
              <a:t>na dokumentach może dokonywać jedynie osoba do tego uprawniona</a:t>
            </a:r>
            <a:r>
              <a:rPr lang="pl-PL" sz="1400" dirty="0" smtClean="0">
                <a:latin typeface="Lato"/>
              </a:rPr>
              <a:t>.</a:t>
            </a:r>
          </a:p>
          <a:p>
            <a:endParaRPr lang="pl-PL" sz="1400" b="1" dirty="0" smtClean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9185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26876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celu sprawnej weryfikacji i refundacji wydatków zawartych we wniosku o płatność, zalecane </a:t>
            </a:r>
            <a:r>
              <a:rPr lang="pl-PL" sz="1400" dirty="0" smtClean="0">
                <a:latin typeface="Lato"/>
              </a:rPr>
              <a:t>jest aby </a:t>
            </a:r>
            <a:r>
              <a:rPr lang="pl-PL" sz="1400" dirty="0">
                <a:latin typeface="Lato"/>
              </a:rPr>
              <a:t>na oryginale dowodu zapłaty (np. 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przypadku, gdy </a:t>
            </a:r>
            <a:r>
              <a:rPr lang="pl-PL" sz="1400" dirty="0">
                <a:latin typeface="Lato"/>
              </a:rPr>
              <a:t>płatność za dany koszt dokonana została </a:t>
            </a:r>
            <a:r>
              <a:rPr lang="pl-PL" sz="1400" dirty="0" smtClean="0">
                <a:latin typeface="Lato"/>
              </a:rPr>
              <a:t>gotówką, </a:t>
            </a:r>
            <a:r>
              <a:rPr lang="pl-PL" sz="1400" dirty="0">
                <a:latin typeface="Lato"/>
              </a:rPr>
              <a:t>należy dołączyć stosowne dokumenty na potwierdzenie wypłaty/rozliczenia gotówki z kasy beneficjenta (np. raport kasowy, rozliczenie zaliczki itp.);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Nie ma potrzeby opisywania dowodów potwierdzających poniesienie wydatków 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Jeżeli na </a:t>
            </a:r>
            <a:r>
              <a:rPr lang="pl-PL" sz="1400" dirty="0">
                <a:latin typeface="Lato"/>
              </a:rPr>
              <a:t>jednym dowodzie występują zarówno wydatki kwalifikowalne jak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niekwalifikowane (m.in. 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dirty="0" smtClean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1745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 smtClean="0"/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W</a:t>
            </a:r>
            <a:r>
              <a:rPr lang="pl-PL" sz="1400" dirty="0">
                <a:latin typeface="Lato"/>
              </a:rPr>
              <a:t>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</a:t>
            </a:r>
            <a:r>
              <a:rPr lang="pl-PL" sz="1400" dirty="0" smtClean="0">
                <a:latin typeface="Lato"/>
              </a:rPr>
              <a:t>dotyczy</a:t>
            </a:r>
          </a:p>
          <a:p>
            <a:pPr>
              <a:spcBef>
                <a:spcPct val="0"/>
              </a:spcBef>
            </a:pPr>
            <a:endParaRPr lang="pl-PL" sz="1400" dirty="0" smtClean="0">
              <a:latin typeface="Lato"/>
            </a:endParaRPr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Dla </a:t>
            </a:r>
            <a:r>
              <a:rPr lang="pl-PL" sz="1400" dirty="0">
                <a:latin typeface="Lato"/>
              </a:rPr>
              <a:t>każdego wydatku wykazanego w Tabeli B.1 należy załączyć cyfrowe odzwierciedlenie dokumentów umożliwiających jego weryfikację </a:t>
            </a:r>
            <a:r>
              <a:rPr lang="pl-PL" sz="1400" dirty="0" smtClean="0">
                <a:latin typeface="Lato"/>
              </a:rPr>
              <a:t>m.in </a:t>
            </a:r>
            <a:r>
              <a:rPr lang="pl-PL" sz="1400" dirty="0">
                <a:latin typeface="Lato"/>
              </a:rPr>
              <a:t>faktura/rachunek (itp.), wyciąg bankowy, protokół odbioru, umowa </a:t>
            </a: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wykonawcą.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Dokumenty </a:t>
            </a:r>
            <a:r>
              <a:rPr lang="pl-PL" sz="1400" dirty="0">
                <a:latin typeface="Lato"/>
              </a:rPr>
              <a:t>powinny być powiązane w systemie LSI 2014 z danym wnioskiem o płatność. Dopuszcza się możliwość powiązania z kolejnym wnioskiem o płatność w odniesieniu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dokumentów dotyczących całego projektu.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Poprzez </a:t>
            </a:r>
            <a:r>
              <a:rPr lang="pl-PL" sz="1400" dirty="0">
                <a:latin typeface="Lato"/>
              </a:rPr>
              <a:t>powiązanie dokumentów w systemie LSI rozumie się wykazanie ich jako załączniki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wniosku w punkcie J. ZAŁĄCZNIKI DO WNIOSKU z części B lub w tabeli „Inne dokumenty” poprzez </a:t>
            </a:r>
            <a:r>
              <a:rPr lang="pl-PL" sz="1400" dirty="0" smtClean="0">
                <a:latin typeface="Lato"/>
              </a:rPr>
              <a:t>ikonę „chcę teraz zarządzać innymi załącznikami do wniosku”.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Wskazane </a:t>
            </a:r>
            <a:r>
              <a:rPr lang="pl-PL" sz="1400" dirty="0">
                <a:latin typeface="Lato"/>
              </a:rPr>
              <a:t>w punkcie J. ZAŁĄCZNIKI DO WNIOSKU dokumenty winny posiadać sumę kontrolną dla każdego wykazanego pliku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 dokumenty do wniosku </a:t>
            </a:r>
            <a:b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 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7670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celu przyspieszenia procesu weryfikacji wniosków o płatność, IZ RPO WSL uruchamia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tryb roboczy.</a:t>
            </a:r>
          </a:p>
          <a:p>
            <a:pPr marL="0" indent="0"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pl-PL" sz="1400" dirty="0">
                <a:latin typeface="Lato"/>
              </a:rPr>
              <a:t>Dofinansowanie jest przekazane beneficjentowi nie później niż 90 dni od dnia przedłożenia </a:t>
            </a:r>
            <a:r>
              <a:rPr lang="pl-PL" sz="1400" dirty="0" smtClean="0">
                <a:latin typeface="Lato"/>
              </a:rPr>
              <a:t>przez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niego </a:t>
            </a:r>
            <a:r>
              <a:rPr lang="pl-PL" sz="1400" dirty="0">
                <a:latin typeface="Lato"/>
              </a:rPr>
              <a:t>wniosku o </a:t>
            </a:r>
            <a:r>
              <a:rPr lang="pl-PL" sz="1400" dirty="0" smtClean="0">
                <a:latin typeface="Lato"/>
              </a:rPr>
              <a:t>płatność</a:t>
            </a:r>
            <a:r>
              <a:rPr lang="pl-PL" sz="1400" dirty="0">
                <a:latin typeface="Lato"/>
              </a:rPr>
              <a:t>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zgodnie z art. 132 Rozporządzenia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1303/2013.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Bieg terminu </a:t>
            </a:r>
            <a:r>
              <a:rPr lang="pl-PL" sz="1400" dirty="0" smtClean="0">
                <a:latin typeface="Lato"/>
              </a:rPr>
              <a:t>płatności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może </a:t>
            </a:r>
            <a:r>
              <a:rPr lang="pl-PL" sz="1400" dirty="0">
                <a:latin typeface="Lato"/>
              </a:rPr>
              <a:t>zostać przerwany przez IZ RPO WSL w </a:t>
            </a:r>
            <a:r>
              <a:rPr lang="pl-PL" sz="1400" dirty="0" smtClean="0">
                <a:latin typeface="Lato"/>
              </a:rPr>
              <a:t>sytuacji, </a:t>
            </a:r>
            <a:r>
              <a:rPr lang="pl-PL" sz="1400" dirty="0">
                <a:latin typeface="Lato"/>
              </a:rPr>
              <a:t>gdy</a:t>
            </a:r>
            <a:r>
              <a:rPr lang="pl-PL" sz="1400" dirty="0" smtClean="0">
                <a:latin typeface="Lato"/>
              </a:rPr>
              <a:t>:</a:t>
            </a:r>
          </a:p>
          <a:p>
            <a:pPr>
              <a:buNone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kwota </a:t>
            </a:r>
            <a:r>
              <a:rPr lang="pl-PL" sz="1400" dirty="0">
                <a:latin typeface="Lato"/>
              </a:rPr>
              <a:t>ujęta we wniosku o płatność jest niezgodna z zasadami kwalifikowalności lub przedłożone dokumenty nie pozwalają na potwierdzenie prawidłowości poniesienia wydatku, </a:t>
            </a:r>
          </a:p>
          <a:p>
            <a:pPr marL="0" indent="0">
              <a:buFont typeface="Wingdings" pitchFamily="2" charset="2"/>
              <a:buChar char="§"/>
            </a:pPr>
            <a:endParaRPr lang="pl-PL" sz="1400" dirty="0" smtClean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wszczęto </a:t>
            </a:r>
            <a:r>
              <a:rPr lang="pl-PL" sz="1400" dirty="0">
                <a:latin typeface="Lato"/>
              </a:rPr>
              <a:t>czynności w związku z ewentualnymi nieprawidłowościami mającymi wpływ na przedstawione wydatki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lvl="0" indent="0">
              <a:buNone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jest informowany wówczas w formie pisemnej o przyczynach wstrzymania terminu weryfikacji wniosku o płatność.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>
                <a:latin typeface="Lato"/>
              </a:rPr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>
                <a:latin typeface="Lato"/>
              </a:rPr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>
                <a:latin typeface="Lato"/>
              </a:rPr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</a:t>
            </a:r>
            <a:r>
              <a:rPr lang="pl-PL" sz="1400" dirty="0" smtClean="0">
                <a:latin typeface="Lato"/>
              </a:rPr>
              <a:t>.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Beneficjent ma obowiązek załączyć do zwróconego wniosku wszystkie wymagane </a:t>
            </a:r>
            <a:r>
              <a:rPr lang="pl-PL" sz="1400" dirty="0" smtClean="0">
                <a:latin typeface="Lato"/>
              </a:rPr>
              <a:t>dokumenty.</a:t>
            </a:r>
          </a:p>
          <a:p>
            <a:r>
              <a:rPr lang="pl-PL" sz="1400" dirty="0">
                <a:latin typeface="Lato"/>
              </a:rPr>
              <a:t>Po dołączeniu wszystkich wymaganych załączników należy złożyć wniosek poprzez </a:t>
            </a:r>
            <a:r>
              <a:rPr lang="pl-PL" sz="1400" dirty="0" smtClean="0">
                <a:latin typeface="Lato"/>
              </a:rPr>
              <a:t>ikonę.</a:t>
            </a:r>
          </a:p>
          <a:p>
            <a:r>
              <a:rPr lang="pl-PL" sz="1400" dirty="0" smtClean="0">
                <a:latin typeface="Lato"/>
              </a:rPr>
              <a:t>Schemat złożenia uzupełnień do wniosku za pośrednictwem LSI przebiega analogicznie jak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dla </a:t>
            </a:r>
            <a:r>
              <a:rPr lang="pl-PL" sz="1400" b="1" dirty="0" smtClean="0">
                <a:latin typeface="Lato"/>
              </a:rPr>
              <a:t>złożenia wniosków o płatność.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braku uzupełnień we wskazanym przez IZ terminie, wniosek o płatność może zostać skierowany do korekty (poprawy</a:t>
            </a:r>
            <a:r>
              <a:rPr lang="pl-PL" sz="1400" dirty="0" smtClean="0">
                <a:latin typeface="Lato"/>
              </a:rPr>
              <a:t>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1967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 smtClean="0">
                <a:latin typeface="Lato" pitchFamily="34" charset="-18"/>
              </a:rPr>
              <a:t>przy złożeniu pierwszego wniosku </a:t>
            </a:r>
            <a:br>
              <a:rPr lang="pl-PL" sz="1400" b="1" dirty="0" smtClean="0">
                <a:latin typeface="Lato" pitchFamily="34" charset="-18"/>
              </a:rPr>
            </a:br>
            <a:r>
              <a:rPr lang="pl-PL" sz="1400" b="1" dirty="0" smtClean="0">
                <a:latin typeface="Lato" pitchFamily="34" charset="-18"/>
              </a:rPr>
              <a:t>o płatność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 smtClean="0">
                <a:latin typeface="Lato" pitchFamily="34" charset="-18"/>
              </a:rPr>
              <a:t>kwalifikowalne</a:t>
            </a:r>
            <a:r>
              <a:rPr lang="pl-PL" sz="1400" dirty="0" smtClean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 smtClean="0">
                <a:latin typeface="Lato" pitchFamily="34" charset="-18"/>
              </a:rPr>
              <a:t>kwalifikowalny</a:t>
            </a:r>
            <a:r>
              <a:rPr lang="pl-PL" sz="1400" dirty="0" smtClean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braku działania ze strony Beneficjenta IZ RPO WSL podejmuje środki prawne zmierzające do odzyskania dofinansowania.</a:t>
            </a:r>
          </a:p>
          <a:p>
            <a:pPr lvl="1">
              <a:buNone/>
            </a:pPr>
            <a:r>
              <a:rPr lang="pl-PL" sz="1400" b="1" dirty="0" smtClean="0">
                <a:latin typeface="Lato" pitchFamily="34" charset="-18"/>
              </a:rPr>
              <a:t>Od 1 marca 2017 r. interpretacje indywidualne będzie wydawał dyrektor Krajowej Informacji Skarbowej (KIS), jako wyspecjalizowany organ KAS.</a:t>
            </a:r>
          </a:p>
          <a:p>
            <a:pPr lvl="1"/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r>
              <a:rPr lang="pl-PL" sz="1400" b="1" dirty="0" smtClean="0">
                <a:latin typeface="Lato"/>
              </a:rPr>
              <a:t>w </a:t>
            </a:r>
            <a:r>
              <a:rPr lang="pl-PL" sz="1400" b="1" dirty="0">
                <a:latin typeface="Lato"/>
              </a:rPr>
              <a:t>części, proporcjonalnie</a:t>
            </a:r>
            <a:r>
              <a:rPr lang="pl-PL" sz="1400" dirty="0">
                <a:latin typeface="Lato"/>
              </a:rPr>
              <a:t> do rodzaju prowadzonej </a:t>
            </a:r>
            <a:r>
              <a:rPr lang="pl-PL" sz="1400" dirty="0" smtClean="0">
                <a:latin typeface="Lato"/>
              </a:rPr>
              <a:t>działalności</a:t>
            </a:r>
          </a:p>
          <a:p>
            <a:pPr marL="266700" lvl="1" indent="-180975"/>
            <a:r>
              <a:rPr lang="pl-PL" sz="1400" dirty="0">
                <a:latin typeface="Lato"/>
              </a:rPr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</a:t>
            </a:r>
            <a:r>
              <a:rPr lang="pl-PL" sz="1400" dirty="0" smtClean="0">
                <a:latin typeface="Lato"/>
              </a:rPr>
              <a:t>).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563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sz="1400" spc="-10" dirty="0" smtClean="0">
                <a:latin typeface="Lato"/>
                <a:cs typeface="Arial" panose="020B0604020202020204" pitchFamily="34" charset="0"/>
              </a:rPr>
              <a:t>Art. 19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Wniosek o płatność, w ramach którego beneficjent </a:t>
            </a:r>
          </a:p>
          <a:p>
            <a:r>
              <a:rPr lang="pl-PL" sz="1400" dirty="0" smtClean="0">
                <a:latin typeface="Lato"/>
              </a:rPr>
              <a:t>1) wnioskuje o przekazanie dofinansowania w formie zaliczki lub refundacji i/lub </a:t>
            </a:r>
          </a:p>
          <a:p>
            <a:r>
              <a:rPr lang="pl-PL" sz="1400" dirty="0" smtClean="0">
                <a:latin typeface="Lato"/>
              </a:rPr>
              <a:t>2) wykazuje wydatki poniesione na realizację projektu i/lub </a:t>
            </a:r>
          </a:p>
          <a:p>
            <a:r>
              <a:rPr lang="pl-PL" sz="1400" dirty="0" smtClean="0">
                <a:latin typeface="Lato"/>
              </a:rPr>
              <a:t>3) przekazuje informację o postępie realizacji projektu </a:t>
            </a: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tym dokumenty niezbędne do rozliczenia projektu określone w umowie w szczególności w zakresie monitoringu rzeczowo-finansowego, harmonogramów finansowych i trwałości projektu, są składane przez beneficjenta za pośrednictwem </a:t>
            </a:r>
            <a:r>
              <a:rPr lang="pl-PL" sz="1400" dirty="0" smtClean="0">
                <a:latin typeface="Lato"/>
              </a:rPr>
              <a:t>teleinformatycznego.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RPO WSL 2014-2020 – Lokalny System Informatyczny. (LSI RPO WSL 2014-2020)</a:t>
            </a:r>
            <a:endParaRPr lang="pl-PL" sz="1400" b="1" dirty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val="2435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 smtClean="0">
                <a:latin typeface="Lato"/>
              </a:rPr>
              <a:t>Sposób </a:t>
            </a:r>
            <a:r>
              <a:rPr lang="pl-PL" sz="1400" dirty="0">
                <a:latin typeface="Lato"/>
              </a:rPr>
              <a:t>proporcjonalnego przedstawienia wydatków kwalifikowalnych</a:t>
            </a:r>
            <a:r>
              <a:rPr lang="pl-PL" sz="1400" dirty="0" smtClean="0">
                <a:latin typeface="Lato"/>
              </a:rPr>
              <a:t>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819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Dochody wygenerowane podczas realizacji projektu, które nie zostały wzięte pod uwagę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dochód </a:t>
            </a:r>
            <a:r>
              <a:rPr lang="pl-PL" sz="1400" dirty="0">
                <a:latin typeface="Lato"/>
              </a:rPr>
              <a:t>osiągnięty w ramach projektu odpowiadający proporcjonalnie wydatkom kwalifikowalnym </a:t>
            </a: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niekwalifikowalnym, należy wyliczyć w odniesieniu do wartości wydatków wynikających z umowy z wykonawcą, której </a:t>
            </a:r>
            <a:r>
              <a:rPr lang="pl-PL" sz="1400" dirty="0" smtClean="0">
                <a:latin typeface="Lato"/>
              </a:rPr>
              <a:t>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</a:t>
            </a:r>
            <a:r>
              <a:rPr lang="pl-PL" sz="1400" dirty="0">
                <a:latin typeface="Lato"/>
              </a:rPr>
              <a:t>dochód musi być przyporządkowany do kosztów/wydatków; 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braku odpowiedniej wartości wydatków w ramach przedkładanego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pośrednią wygenerowany dochód może zostać wykazany w kolejnym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Niewykazanie </a:t>
            </a:r>
            <a:r>
              <a:rPr lang="pl-PL" sz="1400" dirty="0">
                <a:latin typeface="Lato"/>
              </a:rPr>
              <a:t>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</a:t>
            </a:r>
            <a:r>
              <a:rPr lang="pl-PL" sz="1400" dirty="0" smtClean="0">
                <a:latin typeface="Lato"/>
              </a:rPr>
              <a:t>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Podwójne finansowanie oznacza </a:t>
            </a:r>
            <a:r>
              <a:rPr lang="pl-PL" sz="1400" dirty="0" smtClean="0">
                <a:latin typeface="Lato"/>
              </a:rPr>
              <a:t>min </a:t>
            </a:r>
            <a:r>
              <a:rPr lang="pl-PL" sz="1400" dirty="0">
                <a:latin typeface="Lato"/>
              </a:rPr>
              <a:t>otrzymanie na wydatki kwalifikowalne danego </a:t>
            </a:r>
            <a:r>
              <a:rPr lang="pl-PL" sz="1400" dirty="0" smtClean="0">
                <a:latin typeface="Lato"/>
              </a:rPr>
              <a:t>projektu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lub części </a:t>
            </a:r>
            <a:r>
              <a:rPr lang="pl-PL" sz="1400" dirty="0">
                <a:latin typeface="Lato"/>
              </a:rPr>
              <a:t>projektu </a:t>
            </a:r>
            <a:r>
              <a:rPr lang="pl-PL" sz="1400" dirty="0" smtClean="0">
                <a:latin typeface="Lato"/>
              </a:rPr>
              <a:t>bezzwrotnej </a:t>
            </a:r>
            <a:r>
              <a:rPr lang="pl-PL" sz="1400" dirty="0">
                <a:latin typeface="Lato"/>
              </a:rPr>
              <a:t>pomocy finansowej z kilku </a:t>
            </a:r>
            <a:r>
              <a:rPr lang="pl-PL" sz="1400" dirty="0" smtClean="0">
                <a:latin typeface="Lato"/>
              </a:rPr>
              <a:t>źródeł </a:t>
            </a:r>
            <a:r>
              <a:rPr lang="pl-PL" sz="1400" dirty="0">
                <a:latin typeface="Lato"/>
              </a:rPr>
              <a:t>(krajowych, unijnych lub innych) </a:t>
            </a:r>
            <a:r>
              <a:rPr lang="pl-PL" sz="1400" dirty="0" smtClean="0">
                <a:latin typeface="Lato"/>
              </a:rPr>
              <a:t>w wysokości łącznie wyższej niż 100</a:t>
            </a:r>
            <a:r>
              <a:rPr lang="pl-PL" sz="1400" dirty="0">
                <a:latin typeface="Lato"/>
              </a:rPr>
              <a:t>% wydatków kwalifikowalnych projektu lub </a:t>
            </a:r>
            <a:r>
              <a:rPr lang="pl-PL" sz="1400" dirty="0" smtClean="0">
                <a:latin typeface="Lato"/>
              </a:rPr>
              <a:t>części projektu</a:t>
            </a:r>
            <a:endParaRPr lang="pl-PL" sz="1400" dirty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Podwójne finansowanie 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61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None/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sz="1400" dirty="0" smtClean="0">
                <a:latin typeface="Lato"/>
              </a:rPr>
              <a:t>Nieosiągnięcie </a:t>
            </a:r>
            <a:r>
              <a:rPr lang="pl-PL" sz="1400" dirty="0">
                <a:latin typeface="Lato"/>
              </a:rPr>
              <a:t>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 smtClean="0">
                <a:latin typeface="Lato"/>
              </a:rPr>
              <a:t> </a:t>
            </a:r>
          </a:p>
          <a:p>
            <a:pPr>
              <a:defRPr/>
            </a:pPr>
            <a:endParaRPr lang="pl-PL" alt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altLang="pl-PL" sz="1400" dirty="0" smtClean="0">
                <a:latin typeface="Lato"/>
              </a:rPr>
              <a:t>Beneficjent </a:t>
            </a:r>
            <a:r>
              <a:rPr lang="pl-PL" altLang="pl-PL" sz="1400" dirty="0">
                <a:latin typeface="Lato"/>
              </a:rPr>
              <a:t>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efektów projektu (w tym wskaźników)</a:t>
            </a:r>
          </a:p>
        </p:txBody>
      </p:sp>
    </p:spTree>
    <p:extLst>
      <p:ext uri="{BB962C8B-B14F-4D97-AF65-F5344CB8AC3E}">
        <p14:creationId xmlns:p14="http://schemas.microsoft.com/office/powerpoint/2010/main" val="58382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 smtClean="0">
                <a:latin typeface="Lato" pitchFamily="34" charset="-18"/>
              </a:rPr>
              <a:t>pkt</a:t>
            </a:r>
            <a:r>
              <a:rPr lang="pl-PL" sz="1400" dirty="0" smtClean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 smtClean="0">
                <a:latin typeface="Lato" pitchFamily="34" charset="-18"/>
              </a:rPr>
              <a:t>analityka, kody księgowe, odpowiednie oznaczenie numerem  umowy w podatkowej księdze przychodów i rozchodów)</a:t>
            </a:r>
            <a:r>
              <a:rPr lang="pl-PL" sz="1400" dirty="0" smtClean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 smtClean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 smtClean="0">
                <a:latin typeface="Lato" pitchFamily="34" charset="-18"/>
              </a:rPr>
              <a:t>za wydatek niekwalifikowalny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akończenie procesu kontroli przez IZ RPO WSL dotyczącej weryfikacji dokumentacji związanej z udzieleniem zamówień dla wydatków, na które przeznaczona będzie wnioskowana zaliczka;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 smtClean="0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 smtClean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rozliczenie zaliczki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przed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 smtClean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przypadku, </a:t>
            </a:r>
            <a:r>
              <a:rPr lang="pl-PL" sz="1400" dirty="0">
                <a:latin typeface="Lato"/>
              </a:rPr>
              <a:t>gdy z </a:t>
            </a:r>
            <a:r>
              <a:rPr lang="pl-PL" sz="1400" b="1" dirty="0">
                <a:latin typeface="Lato"/>
              </a:rPr>
              <a:t>powodów technicznych </a:t>
            </a:r>
            <a:r>
              <a:rPr lang="pl-PL" sz="1400" dirty="0">
                <a:latin typeface="Lato"/>
              </a:rPr>
              <a:t>złożenie wniosku o płatność za pośrednictwem systemu teleinformatycznego LSI nie jest możliwe, beneficjent, za zgodą IZ RPO WSL, składa je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następujący sposób: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za </a:t>
            </a:r>
            <a:r>
              <a:rPr lang="pl-PL" sz="1400" dirty="0">
                <a:latin typeface="Lato"/>
              </a:rPr>
              <a:t>zgodą IZ RPO WSL sporządza wniosek o płatność poza systemem LSI zgodnie ze wzorem zamieszczonym na stronie internetowej www.rpo.slaskie.pl oraz składa wniosek o płatność wraz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ze </a:t>
            </a:r>
            <a:r>
              <a:rPr lang="pl-PL" sz="1400" dirty="0">
                <a:latin typeface="Lato"/>
              </a:rPr>
              <a:t>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Po </a:t>
            </a:r>
            <a:r>
              <a:rPr lang="pl-PL" sz="1400" dirty="0">
                <a:latin typeface="Lato"/>
              </a:rPr>
              <a:t>ustaniu awarii lub uruchomieniu systemu, beneficjent zobowiązany jest do niezwłocznego sporządzenia wniosku o płatność w systemie LSI zgodnie z obowiązującym wzorem wniosku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</a:t>
            </a:r>
            <a:r>
              <a:rPr lang="pl-PL" sz="1400" dirty="0">
                <a:latin typeface="Lato"/>
              </a:rPr>
              <a:t>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324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34076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0000"/>
                </a:solidFill>
                <a:latin typeface="Lato"/>
              </a:rPr>
              <a:t>Wniosek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o płatność jest składany wyłącznie w wersji elektronicznej </a:t>
            </a:r>
            <a:r>
              <a:rPr lang="pl-PL" sz="1400" dirty="0" smtClean="0">
                <a:solidFill>
                  <a:srgbClr val="000000"/>
                </a:solidFill>
                <a:latin typeface="Lato"/>
              </a:rPr>
              <a:t>z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</a:t>
            </a:r>
            <a:r>
              <a:rPr lang="pl-PL" sz="1400" b="1" dirty="0">
                <a:solidFill>
                  <a:srgbClr val="000000"/>
                </a:solidFill>
                <a:latin typeface="Lato"/>
              </a:rPr>
              <a:t>podpisem elektronicznym albo podpisem potwierdzonym profilem </a:t>
            </a:r>
            <a:r>
              <a:rPr lang="pl-PL" sz="1400" b="1" dirty="0" smtClean="0">
                <a:latin typeface="Lato"/>
              </a:rPr>
              <a:t>zaufanym</a:t>
            </a:r>
            <a:r>
              <a:rPr lang="pl-PL" sz="1400" b="1" dirty="0">
                <a:latin typeface="Lato"/>
              </a:rPr>
              <a:t>.</a:t>
            </a:r>
            <a:r>
              <a:rPr lang="pl-PL" sz="1400" dirty="0">
                <a:latin typeface="Lato"/>
              </a:rPr>
              <a:t> </a:t>
            </a:r>
            <a:endParaRPr lang="pl-PL" sz="1400" dirty="0" smtClean="0">
              <a:latin typeface="Lato"/>
            </a:endParaRP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Wniosek </a:t>
            </a:r>
            <a:r>
              <a:rPr lang="pl-PL" sz="1400" b="1" dirty="0">
                <a:latin typeface="Lato"/>
              </a:rPr>
              <a:t>o płatność musi być podpisany przez osobę upoważnioną </a:t>
            </a:r>
            <a:r>
              <a:rPr lang="pl-PL" sz="1400" b="1" dirty="0" smtClean="0">
                <a:latin typeface="Lato"/>
              </a:rPr>
              <a:t>do </a:t>
            </a:r>
            <a:r>
              <a:rPr lang="pl-PL" sz="1400" b="1" dirty="0">
                <a:latin typeface="Lato"/>
              </a:rPr>
              <a:t>podpisywania dokumentów związanych z realizacją projektu. </a:t>
            </a:r>
            <a:endParaRPr lang="pl-PL" sz="1400" b="1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</a:t>
            </a:r>
            <a:r>
              <a:rPr lang="pl-PL" sz="1400" u="sng" dirty="0" smtClean="0">
                <a:latin typeface="Lato"/>
              </a:rPr>
              <a:t/>
            </a:r>
            <a:br>
              <a:rPr lang="pl-PL" sz="1400" u="sng" dirty="0" smtClean="0">
                <a:latin typeface="Lato"/>
              </a:rPr>
            </a:br>
            <a:r>
              <a:rPr lang="pl-PL" sz="1400" u="sng" dirty="0" smtClean="0">
                <a:latin typeface="Lato"/>
              </a:rPr>
              <a:t>o </a:t>
            </a:r>
            <a:r>
              <a:rPr lang="pl-PL" sz="1400" u="sng" dirty="0">
                <a:latin typeface="Lato"/>
              </a:rPr>
              <a:t>płatność</a:t>
            </a:r>
            <a:r>
              <a:rPr lang="pl-PL" sz="1400" u="sng" dirty="0" smtClean="0">
                <a:latin typeface="Lat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ma obowiązek załączyć dokumenty w systemie LSI 2014-2020 w module „Repozytorium dokumentów” wraz z ich przyporządkowaniem do odpowiedniego rejestru modułu </a:t>
            </a:r>
            <a:r>
              <a:rPr lang="pl-PL" sz="1400" dirty="0" smtClean="0">
                <a:latin typeface="Lato"/>
              </a:rPr>
              <a:t>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</a:t>
            </a:r>
            <a:r>
              <a:rPr lang="pl-PL" sz="1400" dirty="0" smtClean="0">
                <a:latin typeface="Lato"/>
              </a:rPr>
              <a:t>eneficjent </a:t>
            </a:r>
            <a:r>
              <a:rPr lang="pl-PL" sz="1400" dirty="0">
                <a:latin typeface="Lato"/>
              </a:rPr>
              <a:t>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 smtClean="0">
                <a:latin typeface="Lato"/>
              </a:rPr>
              <a:t>Ramy </a:t>
            </a:r>
            <a:r>
              <a:rPr lang="pl-PL" sz="1400" b="1" dirty="0">
                <a:latin typeface="Lato"/>
              </a:rPr>
              <a:t>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  <a:endParaRPr lang="pl-PL" sz="1400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 smtClean="0">
                <a:latin typeface="Lato"/>
              </a:rPr>
              <a:t>Elementy niezbędne do podpisania aneksu do umowy o dofinansowanie: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b="1" dirty="0" smtClean="0">
                <a:latin typeface="Lato"/>
              </a:rPr>
              <a:t> </a:t>
            </a:r>
            <a:r>
              <a:rPr lang="pl-PL" altLang="pl-PL" sz="1400" dirty="0" smtClean="0">
                <a:latin typeface="Lato"/>
              </a:rPr>
              <a:t>okres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montaż finansowy (uwzględnienie innych źródeł finansowania w projekcie);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rachunek bankowy wyodrębniony dla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podmiot realizujący projekt;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zmiany na kategoriach…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89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 smtClean="0">
                <a:latin typeface="Lato"/>
              </a:rPr>
              <a:t>Wydatek jest kwalifikowalny gdy:</a:t>
            </a:r>
            <a:endParaRPr lang="pl-PL" altLang="pl-PL" sz="1400" b="1" dirty="0">
              <a:latin typeface="Lato"/>
            </a:endParaRPr>
          </a:p>
          <a:p>
            <a:pPr marL="0" indent="0">
              <a:buNone/>
              <a:defRPr/>
            </a:pP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został faktycznie poniesiony;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zgodny z umową o dofinansowanie , przepisami prawa i dokumentami programowymi;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uwzględniony w budżecie projektu i w zakresie rzeczowym projektu zawartym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we wniosku o dofinansowanie;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niezbędny do realizacji celu  projektu i został poniesiony w związku z realizacja projektu;</a:t>
            </a:r>
          </a:p>
          <a:p>
            <a:r>
              <a:rPr lang="pl-PL" sz="1400" dirty="0">
                <a:latin typeface="Lato"/>
              </a:rPr>
              <a:t>jest zgodny z innymi warunkami uznania go za </a:t>
            </a:r>
            <a:r>
              <a:rPr lang="pl-PL" sz="1400" dirty="0" smtClean="0">
                <a:latin typeface="Lato"/>
              </a:rPr>
              <a:t>wydatek </a:t>
            </a:r>
            <a:r>
              <a:rPr lang="pl-PL" sz="1400" dirty="0">
                <a:latin typeface="Lato"/>
              </a:rPr>
              <a:t>kwalifikowalny </a:t>
            </a:r>
            <a:r>
              <a:rPr lang="pl-PL" sz="1400" dirty="0" smtClean="0">
                <a:latin typeface="Lato"/>
              </a:rPr>
              <a:t>określonymi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Wytycznych</a:t>
            </a:r>
            <a:r>
              <a:rPr lang="pl-PL" sz="1400" dirty="0">
                <a:latin typeface="Lato"/>
              </a:rPr>
              <a:t>, </a:t>
            </a:r>
            <a:r>
              <a:rPr lang="pl-PL" sz="1400" dirty="0" smtClean="0">
                <a:latin typeface="Lato"/>
              </a:rPr>
              <a:t>lub określonymi przez </a:t>
            </a:r>
            <a:r>
              <a:rPr lang="pl-PL" sz="1400" dirty="0">
                <a:latin typeface="Lato"/>
              </a:rPr>
              <a:t>IZ PO w SZOOP, regulaminie konkursu lub </a:t>
            </a:r>
            <a:r>
              <a:rPr lang="pl-PL" sz="1400" dirty="0" smtClean="0">
                <a:latin typeface="Lato"/>
              </a:rPr>
              <a:t>dokumentacji dotyczącej </a:t>
            </a:r>
            <a:r>
              <a:rPr lang="pl-PL" sz="1400" dirty="0">
                <a:latin typeface="Lato"/>
              </a:rPr>
              <a:t>projektów </a:t>
            </a:r>
            <a:r>
              <a:rPr lang="pl-PL" sz="1400" dirty="0" smtClean="0">
                <a:latin typeface="Lato"/>
              </a:rPr>
              <a:t>zgłaszanych </a:t>
            </a:r>
            <a:r>
              <a:rPr lang="pl-PL" sz="1400" dirty="0">
                <a:latin typeface="Lato"/>
              </a:rPr>
              <a:t>w trybie </a:t>
            </a:r>
            <a:r>
              <a:rPr lang="pl-PL" sz="1400" dirty="0" smtClean="0">
                <a:latin typeface="Lato"/>
              </a:rPr>
              <a:t>pozakonkursowym;</a:t>
            </a:r>
          </a:p>
          <a:p>
            <a:r>
              <a:rPr lang="pl-PL" sz="1400" dirty="0">
                <a:latin typeface="Lato"/>
              </a:rPr>
              <a:t>został dokonany w sposób przejrzysty, </a:t>
            </a:r>
            <a:r>
              <a:rPr lang="pl-PL" sz="1400" dirty="0" smtClean="0">
                <a:latin typeface="Lato"/>
              </a:rPr>
              <a:t>racjonalny i </a:t>
            </a:r>
            <a:r>
              <a:rPr lang="pl-PL" sz="1400" dirty="0">
                <a:latin typeface="Lato"/>
              </a:rPr>
              <a:t>efektywny, z zachowaniem zasad </a:t>
            </a:r>
            <a:r>
              <a:rPr lang="pl-PL" sz="1400" dirty="0" smtClean="0">
                <a:latin typeface="Lato"/>
              </a:rPr>
              <a:t>uzyskiwania </a:t>
            </a:r>
            <a:r>
              <a:rPr lang="pl-PL" sz="1400" dirty="0">
                <a:latin typeface="Lato"/>
              </a:rPr>
              <a:t>najlepszych efektów z danych nakładów</a:t>
            </a:r>
            <a:r>
              <a:rPr lang="pl-PL" sz="1400" dirty="0" smtClean="0">
                <a:latin typeface="Lato"/>
              </a:rPr>
              <a:t>,;</a:t>
            </a:r>
          </a:p>
          <a:p>
            <a:r>
              <a:rPr lang="pl-PL" sz="1400" dirty="0">
                <a:latin typeface="Lato"/>
              </a:rPr>
              <a:t>został </a:t>
            </a:r>
            <a:r>
              <a:rPr lang="pl-PL" sz="1400" dirty="0" smtClean="0">
                <a:latin typeface="Lato"/>
              </a:rPr>
              <a:t>należycie udokumentowany;</a:t>
            </a:r>
          </a:p>
          <a:p>
            <a:r>
              <a:rPr lang="pl-PL" sz="1400" dirty="0">
                <a:latin typeface="Lato"/>
              </a:rPr>
              <a:t>dotyczy towarów dostarczonych lub usług </a:t>
            </a:r>
            <a:r>
              <a:rPr lang="pl-PL" sz="1400" dirty="0" smtClean="0">
                <a:latin typeface="Lato"/>
              </a:rPr>
              <a:t>wykonanych </a:t>
            </a:r>
            <a:r>
              <a:rPr lang="pl-PL" sz="1400" dirty="0">
                <a:latin typeface="Lato"/>
              </a:rPr>
              <a:t>lub robót </a:t>
            </a:r>
            <a:r>
              <a:rPr lang="pl-PL" sz="1400" dirty="0" smtClean="0">
                <a:latin typeface="Lato"/>
              </a:rPr>
              <a:t>zrealizowanych;</a:t>
            </a:r>
          </a:p>
          <a:p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poniesiony w terminie realizacji projektu mieszczącym się w ramach kwalifikowalności; </a:t>
            </a:r>
          </a:p>
          <a:p>
            <a:r>
              <a:rPr lang="pl-PL" sz="1400" dirty="0">
                <a:latin typeface="Lato"/>
              </a:rPr>
              <a:t>został wykazany we wniosku o </a:t>
            </a:r>
            <a:r>
              <a:rPr lang="pl-PL" sz="1400" dirty="0" smtClean="0">
                <a:latin typeface="Lato"/>
              </a:rPr>
              <a:t>płatność zgodnie </a:t>
            </a:r>
            <a:r>
              <a:rPr lang="pl-PL" sz="1400" dirty="0">
                <a:latin typeface="Lato"/>
              </a:rPr>
              <a:t>z Wytycznymi w zakresie warunków </a:t>
            </a:r>
            <a:r>
              <a:rPr lang="pl-PL" sz="1400" dirty="0" smtClean="0">
                <a:latin typeface="Lato"/>
              </a:rPr>
              <a:t>gromadzenia </a:t>
            </a:r>
            <a:r>
              <a:rPr lang="pl-PL" sz="1400" dirty="0">
                <a:latin typeface="Lato"/>
              </a:rPr>
              <a:t>i przekazywania danych w postaci </a:t>
            </a:r>
            <a:r>
              <a:rPr lang="pl-PL" sz="1400" dirty="0" smtClean="0">
                <a:latin typeface="Lato"/>
              </a:rPr>
              <a:t>elektronicznej i umową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dofinansowanie, a zatem i </a:t>
            </a:r>
            <a:r>
              <a:rPr lang="pl-PL" sz="1400" i="1" dirty="0" smtClean="0">
                <a:latin typeface="Lato"/>
              </a:rPr>
              <a:t>Instrukcją wypełniania wniosków o płatność .</a:t>
            </a:r>
            <a:endParaRPr lang="pl-PL" sz="1400" i="1" dirty="0">
              <a:latin typeface="Lato"/>
            </a:endParaRPr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val="31648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Każdy</a:t>
            </a:r>
            <a:r>
              <a:rPr lang="pl-PL" sz="1400" dirty="0" smtClean="0">
                <a:latin typeface="Lato"/>
              </a:rPr>
              <a:t> beneficjent jest </a:t>
            </a:r>
            <a:r>
              <a:rPr lang="pl-PL" sz="1400" b="1" dirty="0" smtClean="0">
                <a:latin typeface="Lato"/>
              </a:rPr>
              <a:t>zobowiązany</a:t>
            </a:r>
            <a:r>
              <a:rPr lang="pl-PL" sz="1400" dirty="0" smtClean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ponoszenia wydatków </a:t>
            </a:r>
            <a:r>
              <a:rPr lang="pl-PL" sz="1400" b="1" dirty="0" smtClean="0">
                <a:latin typeface="Lato"/>
              </a:rPr>
              <a:t>z wyodrębnionego rachunku bankowego</a:t>
            </a:r>
            <a:r>
              <a:rPr lang="pl-PL" sz="1400" dirty="0" smtClean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Lato"/>
              </a:rPr>
              <a:t>wraz z pierwszym wnioskiem o płatność – </a:t>
            </a:r>
            <a:r>
              <a:rPr lang="pl-PL" sz="1400" dirty="0" smtClean="0">
                <a:latin typeface="Lato"/>
              </a:rPr>
              <a:t>oświadczenie o numerze rachunku bankowym dla wydatków poniesionych przed podpisaniem umowy o dofinansowanie (</a:t>
            </a:r>
            <a:r>
              <a:rPr lang="pl-PL" sz="1400" i="1" dirty="0" smtClean="0">
                <a:latin typeface="Lato"/>
              </a:rPr>
              <a:t>wzór oświadczenia stanowi załącznik do Instrukcji wypełniania wniosku o płatność</a:t>
            </a:r>
            <a:r>
              <a:rPr lang="pl-PL" sz="1400" dirty="0" smtClean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 smtClean="0">
                <a:latin typeface="Lato"/>
              </a:rPr>
              <a:t>niezwłocznie</a:t>
            </a:r>
            <a:r>
              <a:rPr lang="pl-PL" sz="1400" dirty="0" smtClean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Dopuszczalne jest stosowanie </a:t>
            </a:r>
            <a:r>
              <a:rPr lang="pl-PL" sz="1400" b="1" dirty="0" smtClean="0">
                <a:latin typeface="Lato"/>
              </a:rPr>
              <a:t>tzw. rachunku bankowego transferowego </a:t>
            </a:r>
            <a:r>
              <a:rPr lang="pl-PL" sz="1400" dirty="0" smtClean="0">
                <a:latin typeface="Lato"/>
              </a:rPr>
              <a:t>- IZ RPO WSL przekazuje beneficjentowi transze dofinansowania (zarówno zaliczki jak i refundacji). Otrzymane środki beneficjent zobowiązany jest przekazywać </a:t>
            </a:r>
            <a:r>
              <a:rPr lang="pl-PL" sz="1400" b="1" dirty="0" smtClean="0">
                <a:latin typeface="Lato"/>
              </a:rPr>
              <a:t>bez zbędnej zwłoki </a:t>
            </a:r>
            <a:r>
              <a:rPr lang="pl-PL" sz="1400" dirty="0" smtClean="0">
                <a:latin typeface="Lato"/>
              </a:rPr>
              <a:t>na wyodrębniony do obsługi projektu rachunek bankowy. </a:t>
            </a:r>
            <a:endParaRPr lang="pl-PL" sz="1400" dirty="0"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achunek </a:t>
            </a: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bankowy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0479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zaliczkową;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pośrednią;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Sprawozdanie (Beneficjent nie przedstawia wydatków do refundacji za dany okres sprawozdawczy w projekcie);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końcową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(min. 5 % dofinansowania wynikającego z umowy).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Pierwszy wniosek </a:t>
            </a:r>
            <a:r>
              <a:rPr lang="pl-PL" sz="1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płatność </a:t>
            </a:r>
            <a:endParaRPr lang="pl-PL" sz="14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Interpretację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Politykę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rachunkowości, obowiązującą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 Beneficjenta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numerze rachunku bankowym, z którego ponoszono wydatki przed podpisaniem umowy o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dofinansowanie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przypadku projektów partnerskich oświadczenie partnerów o numerze rachunku bankowego, wyodrębnionego do obsługi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projektu.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:p14="http://schemas.microsoft.com/office/powerpoint/2010/main" val="3018674898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2177</TotalTime>
  <Words>1860</Words>
  <Application>Microsoft Office PowerPoint</Application>
  <PresentationFormat>Pokaz na ekranie (4:3)</PresentationFormat>
  <Paragraphs>278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Lato</vt:lpstr>
      <vt:lpstr>Microsoft Sans Serif</vt:lpstr>
      <vt:lpstr>Novecento wide Book</vt:lpstr>
      <vt:lpstr>Novecento wide Normal</vt:lpstr>
      <vt:lpstr>Wingdings</vt:lpstr>
      <vt:lpstr>tlo1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Dziedzina Ewelina</cp:lastModifiedBy>
  <cp:revision>124</cp:revision>
  <dcterms:created xsi:type="dcterms:W3CDTF">2015-09-10T13:33:51Z</dcterms:created>
  <dcterms:modified xsi:type="dcterms:W3CDTF">2019-06-28T11:39:32Z</dcterms:modified>
</cp:coreProperties>
</file>