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6"/>
  </p:notesMasterIdLst>
  <p:sldIdLst>
    <p:sldId id="256" r:id="rId2"/>
    <p:sldId id="1196" r:id="rId3"/>
    <p:sldId id="280" r:id="rId4"/>
    <p:sldId id="281" r:id="rId5"/>
    <p:sldId id="259" r:id="rId6"/>
    <p:sldId id="260" r:id="rId7"/>
    <p:sldId id="1197" r:id="rId8"/>
    <p:sldId id="1198" r:id="rId9"/>
    <p:sldId id="269" r:id="rId10"/>
    <p:sldId id="276" r:id="rId11"/>
    <p:sldId id="1199" r:id="rId12"/>
    <p:sldId id="1195" r:id="rId13"/>
    <p:sldId id="1200" r:id="rId14"/>
    <p:sldId id="1201" r:id="rId15"/>
    <p:sldId id="1202" r:id="rId16"/>
    <p:sldId id="270" r:id="rId17"/>
    <p:sldId id="272" r:id="rId18"/>
    <p:sldId id="273" r:id="rId19"/>
    <p:sldId id="274" r:id="rId20"/>
    <p:sldId id="295" r:id="rId21"/>
    <p:sldId id="294" r:id="rId22"/>
    <p:sldId id="1204" r:id="rId23"/>
    <p:sldId id="1203" r:id="rId24"/>
    <p:sldId id="257" r:id="rId25"/>
  </p:sldIdLst>
  <p:sldSz cx="9144000" cy="6858000" type="screen4x3"/>
  <p:notesSz cx="6858000" cy="9144000"/>
  <p:defaultTextStyle>
    <a:defPPr>
      <a:defRPr lang="pl-PL"/>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6466"/>
    <a:srgbClr val="64644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894" autoAdjust="0"/>
  </p:normalViewPr>
  <p:slideViewPr>
    <p:cSldViewPr>
      <p:cViewPr varScale="1">
        <p:scale>
          <a:sx n="115" d="100"/>
          <a:sy n="115" d="100"/>
        </p:scale>
        <p:origin x="1530" y="108"/>
      </p:cViewPr>
      <p:guideLst>
        <p:guide orient="horz" pos="2160"/>
        <p:guide pos="2880"/>
      </p:guideLst>
    </p:cSldViewPr>
  </p:slideViewPr>
  <p:outlineViewPr>
    <p:cViewPr>
      <p:scale>
        <a:sx n="33" d="100"/>
        <a:sy n="33" d="100"/>
      </p:scale>
      <p:origin x="0" y="828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a:extLst>
              <a:ext uri="{FF2B5EF4-FFF2-40B4-BE49-F238E27FC236}">
                <a16:creationId xmlns:a16="http://schemas.microsoft.com/office/drawing/2014/main" id="{0CF85A9E-D92D-419D-907E-EB57633E5D2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cs typeface="Arial" panose="020B0604020202020204" pitchFamily="34" charset="0"/>
              </a:defRPr>
            </a:lvl1pPr>
          </a:lstStyle>
          <a:p>
            <a:pPr>
              <a:defRPr/>
            </a:pPr>
            <a:endParaRPr lang="pl-PL"/>
          </a:p>
        </p:txBody>
      </p:sp>
      <p:sp>
        <p:nvSpPr>
          <p:cNvPr id="3" name="Symbol zastępczy daty 2">
            <a:extLst>
              <a:ext uri="{FF2B5EF4-FFF2-40B4-BE49-F238E27FC236}">
                <a16:creationId xmlns:a16="http://schemas.microsoft.com/office/drawing/2014/main" id="{5BB7ECEC-0134-4DF5-98F5-11EF89BB2B2C}"/>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cs typeface="Arial" panose="020B0604020202020204" pitchFamily="34" charset="0"/>
              </a:defRPr>
            </a:lvl1pPr>
          </a:lstStyle>
          <a:p>
            <a:pPr>
              <a:defRPr/>
            </a:pPr>
            <a:fld id="{2BF0AA89-C1C0-436B-A409-AB37A6376C21}" type="datetimeFigureOut">
              <a:rPr lang="pl-PL"/>
              <a:pPr>
                <a:defRPr/>
              </a:pPr>
              <a:t>19.06.2019</a:t>
            </a:fld>
            <a:endParaRPr lang="pl-PL"/>
          </a:p>
        </p:txBody>
      </p:sp>
      <p:sp>
        <p:nvSpPr>
          <p:cNvPr id="4" name="Symbol zastępczy obrazu slajdu 3">
            <a:extLst>
              <a:ext uri="{FF2B5EF4-FFF2-40B4-BE49-F238E27FC236}">
                <a16:creationId xmlns:a16="http://schemas.microsoft.com/office/drawing/2014/main" id="{D9FCB0EB-B02F-4E6D-B313-5683F6C5BC6C}"/>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pl-PL" noProof="0"/>
          </a:p>
        </p:txBody>
      </p:sp>
      <p:sp>
        <p:nvSpPr>
          <p:cNvPr id="5" name="Symbol zastępczy notatek 4">
            <a:extLst>
              <a:ext uri="{FF2B5EF4-FFF2-40B4-BE49-F238E27FC236}">
                <a16:creationId xmlns:a16="http://schemas.microsoft.com/office/drawing/2014/main" id="{C4F19AAB-07E3-49CD-9EB5-FA4B8D77960F}"/>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noProof="0"/>
              <a:t>Edytuj style wzorca tekstu</a:t>
            </a:r>
          </a:p>
          <a:p>
            <a:pPr lvl="1"/>
            <a:r>
              <a:rPr lang="pl-PL" noProof="0"/>
              <a:t>Drugi poziom</a:t>
            </a:r>
          </a:p>
          <a:p>
            <a:pPr lvl="2"/>
            <a:r>
              <a:rPr lang="pl-PL" noProof="0"/>
              <a:t>Trzeci poziom</a:t>
            </a:r>
          </a:p>
          <a:p>
            <a:pPr lvl="3"/>
            <a:r>
              <a:rPr lang="pl-PL" noProof="0"/>
              <a:t>Czwarty poziom</a:t>
            </a:r>
          </a:p>
          <a:p>
            <a:pPr lvl="4"/>
            <a:r>
              <a:rPr lang="pl-PL" noProof="0"/>
              <a:t>Piąty poziom</a:t>
            </a:r>
          </a:p>
        </p:txBody>
      </p:sp>
      <p:sp>
        <p:nvSpPr>
          <p:cNvPr id="6" name="Symbol zastępczy stopki 5">
            <a:extLst>
              <a:ext uri="{FF2B5EF4-FFF2-40B4-BE49-F238E27FC236}">
                <a16:creationId xmlns:a16="http://schemas.microsoft.com/office/drawing/2014/main" id="{7C233700-4F7A-470E-AEA4-D2529F3DD356}"/>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cs typeface="Arial" panose="020B0604020202020204" pitchFamily="34" charset="0"/>
              </a:defRPr>
            </a:lvl1pPr>
          </a:lstStyle>
          <a:p>
            <a:pPr>
              <a:defRPr/>
            </a:pPr>
            <a:endParaRPr lang="pl-PL"/>
          </a:p>
        </p:txBody>
      </p:sp>
      <p:sp>
        <p:nvSpPr>
          <p:cNvPr id="7" name="Symbol zastępczy numeru slajdu 6">
            <a:extLst>
              <a:ext uri="{FF2B5EF4-FFF2-40B4-BE49-F238E27FC236}">
                <a16:creationId xmlns:a16="http://schemas.microsoft.com/office/drawing/2014/main" id="{164509FB-A9DC-40F4-A469-14324C6FCEA0}"/>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A0EAC7A8-F026-4FC7-A19C-85F63A277569}" type="slidenum">
              <a:rPr lang="pl-PL" altLang="pl-PL"/>
              <a:pPr>
                <a:defRPr/>
              </a:pPr>
              <a:t>‹#›</a:t>
            </a:fld>
            <a:endParaRPr lang="pl-PL" altLang="pl-P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ymbol zastępczy obrazu slajdu 1">
            <a:extLst>
              <a:ext uri="{FF2B5EF4-FFF2-40B4-BE49-F238E27FC236}">
                <a16:creationId xmlns:a16="http://schemas.microsoft.com/office/drawing/2014/main" id="{CA123373-8F66-4978-A7F9-99C325CC80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Symbol zastępczy notatek 2">
            <a:extLst>
              <a:ext uri="{FF2B5EF4-FFF2-40B4-BE49-F238E27FC236}">
                <a16:creationId xmlns:a16="http://schemas.microsoft.com/office/drawing/2014/main" id="{75B9FD82-86A0-4DD4-82E1-625CD9326E6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l-PL" altLang="pl-PL"/>
          </a:p>
        </p:txBody>
      </p:sp>
      <p:sp>
        <p:nvSpPr>
          <p:cNvPr id="4100" name="Symbol zastępczy numeru slajdu 3">
            <a:extLst>
              <a:ext uri="{FF2B5EF4-FFF2-40B4-BE49-F238E27FC236}">
                <a16:creationId xmlns:a16="http://schemas.microsoft.com/office/drawing/2014/main" id="{C158C7D3-7B02-4F0B-8581-F183388010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17D1D2B8-F999-487F-BD0C-7753342A721D}" type="slidenum">
              <a:rPr lang="pl-PL" altLang="pl-PL" smtClean="0"/>
              <a:pPr/>
              <a:t>1</a:t>
            </a:fld>
            <a:endParaRPr lang="pl-PL" alt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pl-PL"/>
          </a:p>
        </p:txBody>
      </p:sp>
      <p:sp>
        <p:nvSpPr>
          <p:cNvPr id="4" name="Date Placeholder 3">
            <a:extLst>
              <a:ext uri="{FF2B5EF4-FFF2-40B4-BE49-F238E27FC236}">
                <a16:creationId xmlns:a16="http://schemas.microsoft.com/office/drawing/2014/main" id="{163295E8-3D8A-4150-91CB-9127FADD10DE}"/>
              </a:ext>
            </a:extLst>
          </p:cNvPr>
          <p:cNvSpPr>
            <a:spLocks noGrp="1"/>
          </p:cNvSpPr>
          <p:nvPr>
            <p:ph type="dt" sz="half" idx="10"/>
          </p:nvPr>
        </p:nvSpPr>
        <p:spPr/>
        <p:txBody>
          <a:bodyPr/>
          <a:lstStyle>
            <a:lvl1pPr>
              <a:defRPr/>
            </a:lvl1pPr>
          </a:lstStyle>
          <a:p>
            <a:pPr>
              <a:defRPr/>
            </a:pPr>
            <a:fld id="{BA1384F1-D2F6-4A13-8B53-613E0E188EA2}" type="datetimeFigureOut">
              <a:rPr lang="pl-PL"/>
              <a:pPr>
                <a:defRPr/>
              </a:pPr>
              <a:t>19.06.2019</a:t>
            </a:fld>
            <a:endParaRPr lang="pl-PL"/>
          </a:p>
        </p:txBody>
      </p:sp>
      <p:sp>
        <p:nvSpPr>
          <p:cNvPr id="5" name="Footer Placeholder 4">
            <a:extLst>
              <a:ext uri="{FF2B5EF4-FFF2-40B4-BE49-F238E27FC236}">
                <a16:creationId xmlns:a16="http://schemas.microsoft.com/office/drawing/2014/main" id="{6B22AAFF-DC41-44A3-9F1E-1717D16F884D}"/>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id="{DC23393A-4227-416E-A088-BBD3F3A90FF9}"/>
              </a:ext>
            </a:extLst>
          </p:cNvPr>
          <p:cNvSpPr>
            <a:spLocks noGrp="1"/>
          </p:cNvSpPr>
          <p:nvPr>
            <p:ph type="sldNum" sz="quarter" idx="12"/>
          </p:nvPr>
        </p:nvSpPr>
        <p:spPr/>
        <p:txBody>
          <a:bodyPr/>
          <a:lstStyle>
            <a:lvl1pPr>
              <a:defRPr/>
            </a:lvl1pPr>
          </a:lstStyle>
          <a:p>
            <a:pPr>
              <a:defRPr/>
            </a:pPr>
            <a:fld id="{F6D5F3B1-7928-46C9-A888-E9F7D0356077}" type="slidenum">
              <a:rPr lang="pl-PL" altLang="pl-PL"/>
              <a:pPr>
                <a:defRPr/>
              </a:pPr>
              <a:t>‹#›</a:t>
            </a:fld>
            <a:endParaRPr lang="pl-PL" altLang="pl-PL"/>
          </a:p>
        </p:txBody>
      </p:sp>
    </p:spTree>
    <p:extLst>
      <p:ext uri="{BB962C8B-B14F-4D97-AF65-F5344CB8AC3E}">
        <p14:creationId xmlns:p14="http://schemas.microsoft.com/office/powerpoint/2010/main" val="3696264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EBBE99A6-B294-4ADA-8372-509B72D8980C}"/>
              </a:ext>
            </a:extLst>
          </p:cNvPr>
          <p:cNvSpPr>
            <a:spLocks noGrp="1"/>
          </p:cNvSpPr>
          <p:nvPr>
            <p:ph type="dt" sz="half" idx="10"/>
          </p:nvPr>
        </p:nvSpPr>
        <p:spPr/>
        <p:txBody>
          <a:bodyPr/>
          <a:lstStyle>
            <a:lvl1pPr>
              <a:defRPr/>
            </a:lvl1pPr>
          </a:lstStyle>
          <a:p>
            <a:pPr>
              <a:defRPr/>
            </a:pPr>
            <a:fld id="{EFF974C9-E6F5-4029-98C7-50875FE29458}" type="datetimeFigureOut">
              <a:rPr lang="pl-PL"/>
              <a:pPr>
                <a:defRPr/>
              </a:pPr>
              <a:t>19.06.2019</a:t>
            </a:fld>
            <a:endParaRPr lang="pl-PL"/>
          </a:p>
        </p:txBody>
      </p:sp>
      <p:sp>
        <p:nvSpPr>
          <p:cNvPr id="5" name="Footer Placeholder 4">
            <a:extLst>
              <a:ext uri="{FF2B5EF4-FFF2-40B4-BE49-F238E27FC236}">
                <a16:creationId xmlns:a16="http://schemas.microsoft.com/office/drawing/2014/main" id="{0A2B1851-4B03-4865-BC79-58D60ACFE1C0}"/>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id="{3A7650B5-1A85-4F96-9E50-10740B82F884}"/>
              </a:ext>
            </a:extLst>
          </p:cNvPr>
          <p:cNvSpPr>
            <a:spLocks noGrp="1"/>
          </p:cNvSpPr>
          <p:nvPr>
            <p:ph type="sldNum" sz="quarter" idx="12"/>
          </p:nvPr>
        </p:nvSpPr>
        <p:spPr/>
        <p:txBody>
          <a:bodyPr/>
          <a:lstStyle>
            <a:lvl1pPr>
              <a:defRPr/>
            </a:lvl1pPr>
          </a:lstStyle>
          <a:p>
            <a:pPr>
              <a:defRPr/>
            </a:pPr>
            <a:fld id="{9BFBA732-6925-4C0A-A151-901A353093CD}" type="slidenum">
              <a:rPr lang="pl-PL" altLang="pl-PL"/>
              <a:pPr>
                <a:defRPr/>
              </a:pPr>
              <a:t>‹#›</a:t>
            </a:fld>
            <a:endParaRPr lang="pl-PL" altLang="pl-PL"/>
          </a:p>
        </p:txBody>
      </p:sp>
    </p:spTree>
    <p:extLst>
      <p:ext uri="{BB962C8B-B14F-4D97-AF65-F5344CB8AC3E}">
        <p14:creationId xmlns:p14="http://schemas.microsoft.com/office/powerpoint/2010/main" val="3646585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CE2FE129-90C3-44BA-8269-B0B246F54D96}"/>
              </a:ext>
            </a:extLst>
          </p:cNvPr>
          <p:cNvSpPr>
            <a:spLocks noGrp="1"/>
          </p:cNvSpPr>
          <p:nvPr>
            <p:ph type="dt" sz="half" idx="10"/>
          </p:nvPr>
        </p:nvSpPr>
        <p:spPr/>
        <p:txBody>
          <a:bodyPr/>
          <a:lstStyle>
            <a:lvl1pPr>
              <a:defRPr/>
            </a:lvl1pPr>
          </a:lstStyle>
          <a:p>
            <a:pPr>
              <a:defRPr/>
            </a:pPr>
            <a:fld id="{2C48D463-5499-4B5A-A39E-69E9963D2D36}" type="datetimeFigureOut">
              <a:rPr lang="pl-PL"/>
              <a:pPr>
                <a:defRPr/>
              </a:pPr>
              <a:t>19.06.2019</a:t>
            </a:fld>
            <a:endParaRPr lang="pl-PL"/>
          </a:p>
        </p:txBody>
      </p:sp>
      <p:sp>
        <p:nvSpPr>
          <p:cNvPr id="5" name="Footer Placeholder 4">
            <a:extLst>
              <a:ext uri="{FF2B5EF4-FFF2-40B4-BE49-F238E27FC236}">
                <a16:creationId xmlns:a16="http://schemas.microsoft.com/office/drawing/2014/main" id="{E7786C7D-C653-41EB-B782-8DAA22D344DE}"/>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id="{BFBACE0D-9850-4094-8D8B-E7E5E5C60BDD}"/>
              </a:ext>
            </a:extLst>
          </p:cNvPr>
          <p:cNvSpPr>
            <a:spLocks noGrp="1"/>
          </p:cNvSpPr>
          <p:nvPr>
            <p:ph type="sldNum" sz="quarter" idx="12"/>
          </p:nvPr>
        </p:nvSpPr>
        <p:spPr/>
        <p:txBody>
          <a:bodyPr/>
          <a:lstStyle>
            <a:lvl1pPr>
              <a:defRPr/>
            </a:lvl1pPr>
          </a:lstStyle>
          <a:p>
            <a:pPr>
              <a:defRPr/>
            </a:pPr>
            <a:fld id="{415BD332-F0F1-437E-AE10-FDD76693AE1A}" type="slidenum">
              <a:rPr lang="pl-PL" altLang="pl-PL"/>
              <a:pPr>
                <a:defRPr/>
              </a:pPr>
              <a:t>‹#›</a:t>
            </a:fld>
            <a:endParaRPr lang="pl-PL" altLang="pl-PL"/>
          </a:p>
        </p:txBody>
      </p:sp>
    </p:spTree>
    <p:extLst>
      <p:ext uri="{BB962C8B-B14F-4D97-AF65-F5344CB8AC3E}">
        <p14:creationId xmlns:p14="http://schemas.microsoft.com/office/powerpoint/2010/main" val="29684189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D769B5C7-67FB-4D57-8F35-3D815B7D782E}"/>
              </a:ext>
            </a:extLst>
          </p:cNvPr>
          <p:cNvSpPr>
            <a:spLocks noGrp="1"/>
          </p:cNvSpPr>
          <p:nvPr>
            <p:ph type="dt" sz="half" idx="10"/>
          </p:nvPr>
        </p:nvSpPr>
        <p:spPr/>
        <p:txBody>
          <a:bodyPr/>
          <a:lstStyle>
            <a:lvl1pPr>
              <a:defRPr/>
            </a:lvl1pPr>
          </a:lstStyle>
          <a:p>
            <a:pPr>
              <a:defRPr/>
            </a:pPr>
            <a:fld id="{347ABF0C-BB8A-4F6C-89BA-B84B831A1FBE}" type="datetimeFigureOut">
              <a:rPr lang="pl-PL"/>
              <a:pPr>
                <a:defRPr/>
              </a:pPr>
              <a:t>19.06.2019</a:t>
            </a:fld>
            <a:endParaRPr lang="pl-PL"/>
          </a:p>
        </p:txBody>
      </p:sp>
      <p:sp>
        <p:nvSpPr>
          <p:cNvPr id="5" name="Footer Placeholder 4">
            <a:extLst>
              <a:ext uri="{FF2B5EF4-FFF2-40B4-BE49-F238E27FC236}">
                <a16:creationId xmlns:a16="http://schemas.microsoft.com/office/drawing/2014/main" id="{2EEC93B2-C637-4441-8F04-AD88F84451E4}"/>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id="{F587D6ED-A28A-43D0-B38D-16CEA926EECD}"/>
              </a:ext>
            </a:extLst>
          </p:cNvPr>
          <p:cNvSpPr>
            <a:spLocks noGrp="1"/>
          </p:cNvSpPr>
          <p:nvPr>
            <p:ph type="sldNum" sz="quarter" idx="12"/>
          </p:nvPr>
        </p:nvSpPr>
        <p:spPr/>
        <p:txBody>
          <a:bodyPr/>
          <a:lstStyle>
            <a:lvl1pPr>
              <a:defRPr/>
            </a:lvl1pPr>
          </a:lstStyle>
          <a:p>
            <a:pPr>
              <a:defRPr/>
            </a:pPr>
            <a:fld id="{BC07AE88-10E1-4D16-9AF7-9B8B0321AF5A}" type="slidenum">
              <a:rPr lang="pl-PL" altLang="pl-PL"/>
              <a:pPr>
                <a:defRPr/>
              </a:pPr>
              <a:t>‹#›</a:t>
            </a:fld>
            <a:endParaRPr lang="pl-PL" altLang="pl-PL"/>
          </a:p>
        </p:txBody>
      </p:sp>
    </p:spTree>
    <p:extLst>
      <p:ext uri="{BB962C8B-B14F-4D97-AF65-F5344CB8AC3E}">
        <p14:creationId xmlns:p14="http://schemas.microsoft.com/office/powerpoint/2010/main" val="1980526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558308AE-700D-4C2F-9894-333E1E9D3DA1}"/>
              </a:ext>
            </a:extLst>
          </p:cNvPr>
          <p:cNvSpPr>
            <a:spLocks noGrp="1"/>
          </p:cNvSpPr>
          <p:nvPr>
            <p:ph type="dt" sz="half" idx="10"/>
          </p:nvPr>
        </p:nvSpPr>
        <p:spPr/>
        <p:txBody>
          <a:bodyPr/>
          <a:lstStyle>
            <a:lvl1pPr>
              <a:defRPr/>
            </a:lvl1pPr>
          </a:lstStyle>
          <a:p>
            <a:pPr>
              <a:defRPr/>
            </a:pPr>
            <a:fld id="{EC2527C2-2EA7-486F-B964-EB7A1538B9B6}" type="datetimeFigureOut">
              <a:rPr lang="pl-PL"/>
              <a:pPr>
                <a:defRPr/>
              </a:pPr>
              <a:t>19.06.2019</a:t>
            </a:fld>
            <a:endParaRPr lang="pl-PL"/>
          </a:p>
        </p:txBody>
      </p:sp>
      <p:sp>
        <p:nvSpPr>
          <p:cNvPr id="5" name="Footer Placeholder 4">
            <a:extLst>
              <a:ext uri="{FF2B5EF4-FFF2-40B4-BE49-F238E27FC236}">
                <a16:creationId xmlns:a16="http://schemas.microsoft.com/office/drawing/2014/main" id="{A9B87F0E-C7BF-4244-BBEB-215EEC203CF4}"/>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id="{B87828EC-80ED-42DC-AC81-B158F4DD01F0}"/>
              </a:ext>
            </a:extLst>
          </p:cNvPr>
          <p:cNvSpPr>
            <a:spLocks noGrp="1"/>
          </p:cNvSpPr>
          <p:nvPr>
            <p:ph type="sldNum" sz="quarter" idx="12"/>
          </p:nvPr>
        </p:nvSpPr>
        <p:spPr/>
        <p:txBody>
          <a:bodyPr/>
          <a:lstStyle>
            <a:lvl1pPr>
              <a:defRPr/>
            </a:lvl1pPr>
          </a:lstStyle>
          <a:p>
            <a:pPr>
              <a:defRPr/>
            </a:pPr>
            <a:fld id="{4B2E9748-FC0C-4457-A2AA-9D29541F1FFC}" type="slidenum">
              <a:rPr lang="pl-PL" altLang="pl-PL"/>
              <a:pPr>
                <a:defRPr/>
              </a:pPr>
              <a:t>‹#›</a:t>
            </a:fld>
            <a:endParaRPr lang="pl-PL" altLang="pl-PL"/>
          </a:p>
        </p:txBody>
      </p:sp>
    </p:spTree>
    <p:extLst>
      <p:ext uri="{BB962C8B-B14F-4D97-AF65-F5344CB8AC3E}">
        <p14:creationId xmlns:p14="http://schemas.microsoft.com/office/powerpoint/2010/main" val="539533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5C1CF6-BF50-41C7-AB87-8EBDEF56EA46}"/>
              </a:ext>
            </a:extLst>
          </p:cNvPr>
          <p:cNvSpPr>
            <a:spLocks noGrp="1"/>
          </p:cNvSpPr>
          <p:nvPr>
            <p:ph type="dt" sz="half" idx="10"/>
          </p:nvPr>
        </p:nvSpPr>
        <p:spPr/>
        <p:txBody>
          <a:bodyPr/>
          <a:lstStyle>
            <a:lvl1pPr>
              <a:defRPr/>
            </a:lvl1pPr>
          </a:lstStyle>
          <a:p>
            <a:pPr>
              <a:defRPr/>
            </a:pPr>
            <a:fld id="{7A68D497-EBD0-48EC-90C7-65FD6590175C}" type="datetimeFigureOut">
              <a:rPr lang="pl-PL"/>
              <a:pPr>
                <a:defRPr/>
              </a:pPr>
              <a:t>19.06.2019</a:t>
            </a:fld>
            <a:endParaRPr lang="pl-PL"/>
          </a:p>
        </p:txBody>
      </p:sp>
      <p:sp>
        <p:nvSpPr>
          <p:cNvPr id="5" name="Footer Placeholder 4">
            <a:extLst>
              <a:ext uri="{FF2B5EF4-FFF2-40B4-BE49-F238E27FC236}">
                <a16:creationId xmlns:a16="http://schemas.microsoft.com/office/drawing/2014/main" id="{CFFDA1F9-DF59-48AB-B3C0-1256B4007212}"/>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id="{7A8E184C-7551-47F4-B75B-B583BEA0F32A}"/>
              </a:ext>
            </a:extLst>
          </p:cNvPr>
          <p:cNvSpPr>
            <a:spLocks noGrp="1"/>
          </p:cNvSpPr>
          <p:nvPr>
            <p:ph type="sldNum" sz="quarter" idx="12"/>
          </p:nvPr>
        </p:nvSpPr>
        <p:spPr/>
        <p:txBody>
          <a:bodyPr/>
          <a:lstStyle>
            <a:lvl1pPr>
              <a:defRPr/>
            </a:lvl1pPr>
          </a:lstStyle>
          <a:p>
            <a:pPr>
              <a:defRPr/>
            </a:pPr>
            <a:fld id="{EF8A9A41-05BA-4CAE-BEB8-577046F4A745}" type="slidenum">
              <a:rPr lang="pl-PL" altLang="pl-PL"/>
              <a:pPr>
                <a:defRPr/>
              </a:pPr>
              <a:t>‹#›</a:t>
            </a:fld>
            <a:endParaRPr lang="pl-PL" altLang="pl-PL"/>
          </a:p>
        </p:txBody>
      </p:sp>
    </p:spTree>
    <p:extLst>
      <p:ext uri="{BB962C8B-B14F-4D97-AF65-F5344CB8AC3E}">
        <p14:creationId xmlns:p14="http://schemas.microsoft.com/office/powerpoint/2010/main" val="1943445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Date Placeholder 3">
            <a:extLst>
              <a:ext uri="{FF2B5EF4-FFF2-40B4-BE49-F238E27FC236}">
                <a16:creationId xmlns:a16="http://schemas.microsoft.com/office/drawing/2014/main" id="{75A77D52-204B-481B-B9A2-BF02252472A7}"/>
              </a:ext>
            </a:extLst>
          </p:cNvPr>
          <p:cNvSpPr>
            <a:spLocks noGrp="1"/>
          </p:cNvSpPr>
          <p:nvPr>
            <p:ph type="dt" sz="half" idx="10"/>
          </p:nvPr>
        </p:nvSpPr>
        <p:spPr/>
        <p:txBody>
          <a:bodyPr/>
          <a:lstStyle>
            <a:lvl1pPr>
              <a:defRPr/>
            </a:lvl1pPr>
          </a:lstStyle>
          <a:p>
            <a:pPr>
              <a:defRPr/>
            </a:pPr>
            <a:fld id="{97DA591E-4848-4390-A786-AECE6E77CF30}" type="datetimeFigureOut">
              <a:rPr lang="pl-PL"/>
              <a:pPr>
                <a:defRPr/>
              </a:pPr>
              <a:t>19.06.2019</a:t>
            </a:fld>
            <a:endParaRPr lang="pl-PL"/>
          </a:p>
        </p:txBody>
      </p:sp>
      <p:sp>
        <p:nvSpPr>
          <p:cNvPr id="6" name="Footer Placeholder 4">
            <a:extLst>
              <a:ext uri="{FF2B5EF4-FFF2-40B4-BE49-F238E27FC236}">
                <a16:creationId xmlns:a16="http://schemas.microsoft.com/office/drawing/2014/main" id="{76F19113-D53C-43A0-A976-417FC5335704}"/>
              </a:ext>
            </a:extLst>
          </p:cNvPr>
          <p:cNvSpPr>
            <a:spLocks noGrp="1"/>
          </p:cNvSpPr>
          <p:nvPr>
            <p:ph type="ftr" sz="quarter" idx="11"/>
          </p:nvPr>
        </p:nvSpPr>
        <p:spPr/>
        <p:txBody>
          <a:bodyPr/>
          <a:lstStyle>
            <a:lvl1pPr>
              <a:defRPr/>
            </a:lvl1pPr>
          </a:lstStyle>
          <a:p>
            <a:pPr>
              <a:defRPr/>
            </a:pPr>
            <a:endParaRPr lang="pl-PL"/>
          </a:p>
        </p:txBody>
      </p:sp>
      <p:sp>
        <p:nvSpPr>
          <p:cNvPr id="7" name="Slide Number Placeholder 5">
            <a:extLst>
              <a:ext uri="{FF2B5EF4-FFF2-40B4-BE49-F238E27FC236}">
                <a16:creationId xmlns:a16="http://schemas.microsoft.com/office/drawing/2014/main" id="{B17D4686-AB1C-4151-93A8-FB93C3248A61}"/>
              </a:ext>
            </a:extLst>
          </p:cNvPr>
          <p:cNvSpPr>
            <a:spLocks noGrp="1"/>
          </p:cNvSpPr>
          <p:nvPr>
            <p:ph type="sldNum" sz="quarter" idx="12"/>
          </p:nvPr>
        </p:nvSpPr>
        <p:spPr/>
        <p:txBody>
          <a:bodyPr/>
          <a:lstStyle>
            <a:lvl1pPr>
              <a:defRPr/>
            </a:lvl1pPr>
          </a:lstStyle>
          <a:p>
            <a:pPr>
              <a:defRPr/>
            </a:pPr>
            <a:fld id="{0E74D76F-0572-43D0-86BE-2A211BE396EC}" type="slidenum">
              <a:rPr lang="pl-PL" altLang="pl-PL"/>
              <a:pPr>
                <a:defRPr/>
              </a:pPr>
              <a:t>‹#›</a:t>
            </a:fld>
            <a:endParaRPr lang="pl-PL" altLang="pl-PL"/>
          </a:p>
        </p:txBody>
      </p:sp>
    </p:spTree>
    <p:extLst>
      <p:ext uri="{BB962C8B-B14F-4D97-AF65-F5344CB8AC3E}">
        <p14:creationId xmlns:p14="http://schemas.microsoft.com/office/powerpoint/2010/main" val="2071690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Date Placeholder 3">
            <a:extLst>
              <a:ext uri="{FF2B5EF4-FFF2-40B4-BE49-F238E27FC236}">
                <a16:creationId xmlns:a16="http://schemas.microsoft.com/office/drawing/2014/main" id="{91641EE2-D549-42E0-AC08-54F546C99397}"/>
              </a:ext>
            </a:extLst>
          </p:cNvPr>
          <p:cNvSpPr>
            <a:spLocks noGrp="1"/>
          </p:cNvSpPr>
          <p:nvPr>
            <p:ph type="dt" sz="half" idx="10"/>
          </p:nvPr>
        </p:nvSpPr>
        <p:spPr/>
        <p:txBody>
          <a:bodyPr/>
          <a:lstStyle>
            <a:lvl1pPr>
              <a:defRPr/>
            </a:lvl1pPr>
          </a:lstStyle>
          <a:p>
            <a:pPr>
              <a:defRPr/>
            </a:pPr>
            <a:fld id="{ABDCBFF8-B558-41C4-9D87-576A567A3FCC}" type="datetimeFigureOut">
              <a:rPr lang="pl-PL"/>
              <a:pPr>
                <a:defRPr/>
              </a:pPr>
              <a:t>19.06.2019</a:t>
            </a:fld>
            <a:endParaRPr lang="pl-PL"/>
          </a:p>
        </p:txBody>
      </p:sp>
      <p:sp>
        <p:nvSpPr>
          <p:cNvPr id="8" name="Footer Placeholder 4">
            <a:extLst>
              <a:ext uri="{FF2B5EF4-FFF2-40B4-BE49-F238E27FC236}">
                <a16:creationId xmlns:a16="http://schemas.microsoft.com/office/drawing/2014/main" id="{9CB8BFF4-F611-407D-A1E6-8F4ACBEC8385}"/>
              </a:ext>
            </a:extLst>
          </p:cNvPr>
          <p:cNvSpPr>
            <a:spLocks noGrp="1"/>
          </p:cNvSpPr>
          <p:nvPr>
            <p:ph type="ftr" sz="quarter" idx="11"/>
          </p:nvPr>
        </p:nvSpPr>
        <p:spPr/>
        <p:txBody>
          <a:bodyPr/>
          <a:lstStyle>
            <a:lvl1pPr>
              <a:defRPr/>
            </a:lvl1pPr>
          </a:lstStyle>
          <a:p>
            <a:pPr>
              <a:defRPr/>
            </a:pPr>
            <a:endParaRPr lang="pl-PL"/>
          </a:p>
        </p:txBody>
      </p:sp>
      <p:sp>
        <p:nvSpPr>
          <p:cNvPr id="9" name="Slide Number Placeholder 5">
            <a:extLst>
              <a:ext uri="{FF2B5EF4-FFF2-40B4-BE49-F238E27FC236}">
                <a16:creationId xmlns:a16="http://schemas.microsoft.com/office/drawing/2014/main" id="{1456F670-10F1-40A7-91AF-F7569700FB21}"/>
              </a:ext>
            </a:extLst>
          </p:cNvPr>
          <p:cNvSpPr>
            <a:spLocks noGrp="1"/>
          </p:cNvSpPr>
          <p:nvPr>
            <p:ph type="sldNum" sz="quarter" idx="12"/>
          </p:nvPr>
        </p:nvSpPr>
        <p:spPr/>
        <p:txBody>
          <a:bodyPr/>
          <a:lstStyle>
            <a:lvl1pPr>
              <a:defRPr/>
            </a:lvl1pPr>
          </a:lstStyle>
          <a:p>
            <a:pPr>
              <a:defRPr/>
            </a:pPr>
            <a:fld id="{8C1E7CE8-A75C-4078-ABCC-F283083238B6}" type="slidenum">
              <a:rPr lang="pl-PL" altLang="pl-PL"/>
              <a:pPr>
                <a:defRPr/>
              </a:pPr>
              <a:t>‹#›</a:t>
            </a:fld>
            <a:endParaRPr lang="pl-PL" altLang="pl-PL"/>
          </a:p>
        </p:txBody>
      </p:sp>
    </p:spTree>
    <p:extLst>
      <p:ext uri="{BB962C8B-B14F-4D97-AF65-F5344CB8AC3E}">
        <p14:creationId xmlns:p14="http://schemas.microsoft.com/office/powerpoint/2010/main" val="3562159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Date Placeholder 3">
            <a:extLst>
              <a:ext uri="{FF2B5EF4-FFF2-40B4-BE49-F238E27FC236}">
                <a16:creationId xmlns:a16="http://schemas.microsoft.com/office/drawing/2014/main" id="{0E9B98D7-E125-4CA8-AD01-08DB2F56825F}"/>
              </a:ext>
            </a:extLst>
          </p:cNvPr>
          <p:cNvSpPr>
            <a:spLocks noGrp="1"/>
          </p:cNvSpPr>
          <p:nvPr>
            <p:ph type="dt" sz="half" idx="10"/>
          </p:nvPr>
        </p:nvSpPr>
        <p:spPr/>
        <p:txBody>
          <a:bodyPr/>
          <a:lstStyle>
            <a:lvl1pPr>
              <a:defRPr/>
            </a:lvl1pPr>
          </a:lstStyle>
          <a:p>
            <a:pPr>
              <a:defRPr/>
            </a:pPr>
            <a:fld id="{D177C07E-543E-4C5A-AF02-E4A517EFF160}" type="datetimeFigureOut">
              <a:rPr lang="pl-PL"/>
              <a:pPr>
                <a:defRPr/>
              </a:pPr>
              <a:t>19.06.2019</a:t>
            </a:fld>
            <a:endParaRPr lang="pl-PL"/>
          </a:p>
        </p:txBody>
      </p:sp>
      <p:sp>
        <p:nvSpPr>
          <p:cNvPr id="4" name="Footer Placeholder 4">
            <a:extLst>
              <a:ext uri="{FF2B5EF4-FFF2-40B4-BE49-F238E27FC236}">
                <a16:creationId xmlns:a16="http://schemas.microsoft.com/office/drawing/2014/main" id="{9AA10973-AB6B-4DB4-BBAF-E9E2B4A1D47A}"/>
              </a:ext>
            </a:extLst>
          </p:cNvPr>
          <p:cNvSpPr>
            <a:spLocks noGrp="1"/>
          </p:cNvSpPr>
          <p:nvPr>
            <p:ph type="ftr" sz="quarter" idx="11"/>
          </p:nvPr>
        </p:nvSpPr>
        <p:spPr/>
        <p:txBody>
          <a:bodyPr/>
          <a:lstStyle>
            <a:lvl1pPr>
              <a:defRPr/>
            </a:lvl1pPr>
          </a:lstStyle>
          <a:p>
            <a:pPr>
              <a:defRPr/>
            </a:pPr>
            <a:endParaRPr lang="pl-PL"/>
          </a:p>
        </p:txBody>
      </p:sp>
      <p:sp>
        <p:nvSpPr>
          <p:cNvPr id="5" name="Slide Number Placeholder 5">
            <a:extLst>
              <a:ext uri="{FF2B5EF4-FFF2-40B4-BE49-F238E27FC236}">
                <a16:creationId xmlns:a16="http://schemas.microsoft.com/office/drawing/2014/main" id="{3C3871A1-84AF-4751-82F6-2984226C4A74}"/>
              </a:ext>
            </a:extLst>
          </p:cNvPr>
          <p:cNvSpPr>
            <a:spLocks noGrp="1"/>
          </p:cNvSpPr>
          <p:nvPr>
            <p:ph type="sldNum" sz="quarter" idx="12"/>
          </p:nvPr>
        </p:nvSpPr>
        <p:spPr/>
        <p:txBody>
          <a:bodyPr/>
          <a:lstStyle>
            <a:lvl1pPr>
              <a:defRPr/>
            </a:lvl1pPr>
          </a:lstStyle>
          <a:p>
            <a:pPr>
              <a:defRPr/>
            </a:pPr>
            <a:fld id="{8DA8B68A-5BDA-4DAC-8D5A-050B43AA0665}" type="slidenum">
              <a:rPr lang="pl-PL" altLang="pl-PL"/>
              <a:pPr>
                <a:defRPr/>
              </a:pPr>
              <a:t>‹#›</a:t>
            </a:fld>
            <a:endParaRPr lang="pl-PL" altLang="pl-PL"/>
          </a:p>
        </p:txBody>
      </p:sp>
    </p:spTree>
    <p:extLst>
      <p:ext uri="{BB962C8B-B14F-4D97-AF65-F5344CB8AC3E}">
        <p14:creationId xmlns:p14="http://schemas.microsoft.com/office/powerpoint/2010/main" val="3129271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BFC020AE-448E-40C2-BE07-F9A4F02C97A0}"/>
              </a:ext>
            </a:extLst>
          </p:cNvPr>
          <p:cNvSpPr>
            <a:spLocks noGrp="1"/>
          </p:cNvSpPr>
          <p:nvPr>
            <p:ph type="dt" sz="half" idx="10"/>
          </p:nvPr>
        </p:nvSpPr>
        <p:spPr/>
        <p:txBody>
          <a:bodyPr/>
          <a:lstStyle>
            <a:lvl1pPr>
              <a:defRPr/>
            </a:lvl1pPr>
          </a:lstStyle>
          <a:p>
            <a:pPr>
              <a:defRPr/>
            </a:pPr>
            <a:fld id="{B168A056-2B34-437F-8412-52048BACDDC6}" type="datetimeFigureOut">
              <a:rPr lang="pl-PL"/>
              <a:pPr>
                <a:defRPr/>
              </a:pPr>
              <a:t>19.06.2019</a:t>
            </a:fld>
            <a:endParaRPr lang="pl-PL"/>
          </a:p>
        </p:txBody>
      </p:sp>
      <p:sp>
        <p:nvSpPr>
          <p:cNvPr id="3" name="Footer Placeholder 4">
            <a:extLst>
              <a:ext uri="{FF2B5EF4-FFF2-40B4-BE49-F238E27FC236}">
                <a16:creationId xmlns:a16="http://schemas.microsoft.com/office/drawing/2014/main" id="{923EE1E3-3B92-4EB6-8537-EDF5C856D34E}"/>
              </a:ext>
            </a:extLst>
          </p:cNvPr>
          <p:cNvSpPr>
            <a:spLocks noGrp="1"/>
          </p:cNvSpPr>
          <p:nvPr>
            <p:ph type="ftr" sz="quarter" idx="11"/>
          </p:nvPr>
        </p:nvSpPr>
        <p:spPr/>
        <p:txBody>
          <a:bodyPr/>
          <a:lstStyle>
            <a:lvl1pPr>
              <a:defRPr/>
            </a:lvl1pPr>
          </a:lstStyle>
          <a:p>
            <a:pPr>
              <a:defRPr/>
            </a:pPr>
            <a:endParaRPr lang="pl-PL"/>
          </a:p>
        </p:txBody>
      </p:sp>
      <p:sp>
        <p:nvSpPr>
          <p:cNvPr id="4" name="Slide Number Placeholder 5">
            <a:extLst>
              <a:ext uri="{FF2B5EF4-FFF2-40B4-BE49-F238E27FC236}">
                <a16:creationId xmlns:a16="http://schemas.microsoft.com/office/drawing/2014/main" id="{011FB2D3-FB71-4FAF-92F8-97ACF6FD1AAA}"/>
              </a:ext>
            </a:extLst>
          </p:cNvPr>
          <p:cNvSpPr>
            <a:spLocks noGrp="1"/>
          </p:cNvSpPr>
          <p:nvPr>
            <p:ph type="sldNum" sz="quarter" idx="12"/>
          </p:nvPr>
        </p:nvSpPr>
        <p:spPr/>
        <p:txBody>
          <a:bodyPr/>
          <a:lstStyle>
            <a:lvl1pPr>
              <a:defRPr/>
            </a:lvl1pPr>
          </a:lstStyle>
          <a:p>
            <a:pPr>
              <a:defRPr/>
            </a:pPr>
            <a:fld id="{02CDBA55-F0E7-4F8C-A671-928AF75273DA}" type="slidenum">
              <a:rPr lang="pl-PL" altLang="pl-PL"/>
              <a:pPr>
                <a:defRPr/>
              </a:pPr>
              <a:t>‹#›</a:t>
            </a:fld>
            <a:endParaRPr lang="pl-PL" altLang="pl-PL"/>
          </a:p>
        </p:txBody>
      </p:sp>
    </p:spTree>
    <p:extLst>
      <p:ext uri="{BB962C8B-B14F-4D97-AF65-F5344CB8AC3E}">
        <p14:creationId xmlns:p14="http://schemas.microsoft.com/office/powerpoint/2010/main" val="3502494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pl-P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260FF311-CD60-4A1E-A230-482DB50AE1EC}"/>
              </a:ext>
            </a:extLst>
          </p:cNvPr>
          <p:cNvSpPr>
            <a:spLocks noGrp="1"/>
          </p:cNvSpPr>
          <p:nvPr>
            <p:ph type="dt" sz="half" idx="10"/>
          </p:nvPr>
        </p:nvSpPr>
        <p:spPr/>
        <p:txBody>
          <a:bodyPr/>
          <a:lstStyle>
            <a:lvl1pPr>
              <a:defRPr/>
            </a:lvl1pPr>
          </a:lstStyle>
          <a:p>
            <a:pPr>
              <a:defRPr/>
            </a:pPr>
            <a:fld id="{85CD52DC-C541-4FAB-847C-0D3D8AEDD150}" type="datetimeFigureOut">
              <a:rPr lang="pl-PL"/>
              <a:pPr>
                <a:defRPr/>
              </a:pPr>
              <a:t>19.06.2019</a:t>
            </a:fld>
            <a:endParaRPr lang="pl-PL"/>
          </a:p>
        </p:txBody>
      </p:sp>
      <p:sp>
        <p:nvSpPr>
          <p:cNvPr id="6" name="Footer Placeholder 4">
            <a:extLst>
              <a:ext uri="{FF2B5EF4-FFF2-40B4-BE49-F238E27FC236}">
                <a16:creationId xmlns:a16="http://schemas.microsoft.com/office/drawing/2014/main" id="{6F919F53-2BD8-45D8-BCA6-7106DB8E246E}"/>
              </a:ext>
            </a:extLst>
          </p:cNvPr>
          <p:cNvSpPr>
            <a:spLocks noGrp="1"/>
          </p:cNvSpPr>
          <p:nvPr>
            <p:ph type="ftr" sz="quarter" idx="11"/>
          </p:nvPr>
        </p:nvSpPr>
        <p:spPr/>
        <p:txBody>
          <a:bodyPr/>
          <a:lstStyle>
            <a:lvl1pPr>
              <a:defRPr/>
            </a:lvl1pPr>
          </a:lstStyle>
          <a:p>
            <a:pPr>
              <a:defRPr/>
            </a:pPr>
            <a:endParaRPr lang="pl-PL"/>
          </a:p>
        </p:txBody>
      </p:sp>
      <p:sp>
        <p:nvSpPr>
          <p:cNvPr id="7" name="Slide Number Placeholder 5">
            <a:extLst>
              <a:ext uri="{FF2B5EF4-FFF2-40B4-BE49-F238E27FC236}">
                <a16:creationId xmlns:a16="http://schemas.microsoft.com/office/drawing/2014/main" id="{B79D7334-9E84-40C4-A123-B5341B28538C}"/>
              </a:ext>
            </a:extLst>
          </p:cNvPr>
          <p:cNvSpPr>
            <a:spLocks noGrp="1"/>
          </p:cNvSpPr>
          <p:nvPr>
            <p:ph type="sldNum" sz="quarter" idx="12"/>
          </p:nvPr>
        </p:nvSpPr>
        <p:spPr/>
        <p:txBody>
          <a:bodyPr/>
          <a:lstStyle>
            <a:lvl1pPr>
              <a:defRPr/>
            </a:lvl1pPr>
          </a:lstStyle>
          <a:p>
            <a:pPr>
              <a:defRPr/>
            </a:pPr>
            <a:fld id="{22B27073-C7BC-4A0C-AC5E-9632F17C5B4D}" type="slidenum">
              <a:rPr lang="pl-PL" altLang="pl-PL"/>
              <a:pPr>
                <a:defRPr/>
              </a:pPr>
              <a:t>‹#›</a:t>
            </a:fld>
            <a:endParaRPr lang="pl-PL" altLang="pl-PL"/>
          </a:p>
        </p:txBody>
      </p:sp>
    </p:spTree>
    <p:extLst>
      <p:ext uri="{BB962C8B-B14F-4D97-AF65-F5344CB8AC3E}">
        <p14:creationId xmlns:p14="http://schemas.microsoft.com/office/powerpoint/2010/main" val="1077582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A8497375-9251-4D9B-9074-2AA07B68D3B9}"/>
              </a:ext>
            </a:extLst>
          </p:cNvPr>
          <p:cNvSpPr>
            <a:spLocks noGrp="1"/>
          </p:cNvSpPr>
          <p:nvPr>
            <p:ph type="dt" sz="half" idx="10"/>
          </p:nvPr>
        </p:nvSpPr>
        <p:spPr/>
        <p:txBody>
          <a:bodyPr/>
          <a:lstStyle>
            <a:lvl1pPr>
              <a:defRPr/>
            </a:lvl1pPr>
          </a:lstStyle>
          <a:p>
            <a:pPr>
              <a:defRPr/>
            </a:pPr>
            <a:fld id="{13AC166A-4797-4BE6-97E1-D2D1D5D20602}" type="datetimeFigureOut">
              <a:rPr lang="pl-PL"/>
              <a:pPr>
                <a:defRPr/>
              </a:pPr>
              <a:t>19.06.2019</a:t>
            </a:fld>
            <a:endParaRPr lang="pl-PL"/>
          </a:p>
        </p:txBody>
      </p:sp>
      <p:sp>
        <p:nvSpPr>
          <p:cNvPr id="6" name="Footer Placeholder 4">
            <a:extLst>
              <a:ext uri="{FF2B5EF4-FFF2-40B4-BE49-F238E27FC236}">
                <a16:creationId xmlns:a16="http://schemas.microsoft.com/office/drawing/2014/main" id="{6989224A-0EAF-4A13-9597-8FA6764A5164}"/>
              </a:ext>
            </a:extLst>
          </p:cNvPr>
          <p:cNvSpPr>
            <a:spLocks noGrp="1"/>
          </p:cNvSpPr>
          <p:nvPr>
            <p:ph type="ftr" sz="quarter" idx="11"/>
          </p:nvPr>
        </p:nvSpPr>
        <p:spPr/>
        <p:txBody>
          <a:bodyPr/>
          <a:lstStyle>
            <a:lvl1pPr>
              <a:defRPr/>
            </a:lvl1pPr>
          </a:lstStyle>
          <a:p>
            <a:pPr>
              <a:defRPr/>
            </a:pPr>
            <a:endParaRPr lang="pl-PL"/>
          </a:p>
        </p:txBody>
      </p:sp>
      <p:sp>
        <p:nvSpPr>
          <p:cNvPr id="7" name="Slide Number Placeholder 5">
            <a:extLst>
              <a:ext uri="{FF2B5EF4-FFF2-40B4-BE49-F238E27FC236}">
                <a16:creationId xmlns:a16="http://schemas.microsoft.com/office/drawing/2014/main" id="{7A49C425-208B-4511-A63B-4A4D92523F97}"/>
              </a:ext>
            </a:extLst>
          </p:cNvPr>
          <p:cNvSpPr>
            <a:spLocks noGrp="1"/>
          </p:cNvSpPr>
          <p:nvPr>
            <p:ph type="sldNum" sz="quarter" idx="12"/>
          </p:nvPr>
        </p:nvSpPr>
        <p:spPr/>
        <p:txBody>
          <a:bodyPr/>
          <a:lstStyle>
            <a:lvl1pPr>
              <a:defRPr/>
            </a:lvl1pPr>
          </a:lstStyle>
          <a:p>
            <a:pPr>
              <a:defRPr/>
            </a:pPr>
            <a:fld id="{A9BE620A-EDC9-4E24-8EA4-A54D97826C07}" type="slidenum">
              <a:rPr lang="pl-PL" altLang="pl-PL"/>
              <a:pPr>
                <a:defRPr/>
              </a:pPr>
              <a:t>‹#›</a:t>
            </a:fld>
            <a:endParaRPr lang="pl-PL" altLang="pl-PL"/>
          </a:p>
        </p:txBody>
      </p:sp>
    </p:spTree>
    <p:extLst>
      <p:ext uri="{BB962C8B-B14F-4D97-AF65-F5344CB8AC3E}">
        <p14:creationId xmlns:p14="http://schemas.microsoft.com/office/powerpoint/2010/main" val="4092135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B3F47559-51FA-49F6-9A39-CB8DA1497EEE}"/>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pl-PL"/>
              <a:t>Click to edit Master title style</a:t>
            </a:r>
            <a:endParaRPr lang="pl-PL" altLang="pl-PL"/>
          </a:p>
        </p:txBody>
      </p:sp>
      <p:sp>
        <p:nvSpPr>
          <p:cNvPr id="1027" name="Text Placeholder 2">
            <a:extLst>
              <a:ext uri="{FF2B5EF4-FFF2-40B4-BE49-F238E27FC236}">
                <a16:creationId xmlns:a16="http://schemas.microsoft.com/office/drawing/2014/main" id="{EE03D6D9-F7C5-403C-9A69-187001E07D59}"/>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pl-PL"/>
              <a:t>Click to edit Master text styles</a:t>
            </a:r>
          </a:p>
          <a:p>
            <a:pPr lvl="1"/>
            <a:r>
              <a:rPr lang="en-US" altLang="pl-PL"/>
              <a:t>Second level</a:t>
            </a:r>
          </a:p>
          <a:p>
            <a:pPr lvl="2"/>
            <a:r>
              <a:rPr lang="en-US" altLang="pl-PL"/>
              <a:t>Third level</a:t>
            </a:r>
          </a:p>
          <a:p>
            <a:pPr lvl="3"/>
            <a:r>
              <a:rPr lang="en-US" altLang="pl-PL"/>
              <a:t>Fourth level</a:t>
            </a:r>
          </a:p>
          <a:p>
            <a:pPr lvl="4"/>
            <a:r>
              <a:rPr lang="en-US" altLang="pl-PL"/>
              <a:t>Fifth level</a:t>
            </a:r>
            <a:endParaRPr lang="pl-PL" altLang="pl-PL"/>
          </a:p>
        </p:txBody>
      </p:sp>
      <p:sp>
        <p:nvSpPr>
          <p:cNvPr id="4" name="Date Placeholder 3">
            <a:extLst>
              <a:ext uri="{FF2B5EF4-FFF2-40B4-BE49-F238E27FC236}">
                <a16:creationId xmlns:a16="http://schemas.microsoft.com/office/drawing/2014/main" id="{A909E1E4-5689-49A8-963C-759C0921DCCC}"/>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A036D41C-97E0-416D-BB0F-044B99336756}" type="datetimeFigureOut">
              <a:rPr lang="pl-PL"/>
              <a:pPr>
                <a:defRPr/>
              </a:pPr>
              <a:t>19.06.2019</a:t>
            </a:fld>
            <a:endParaRPr lang="pl-PL"/>
          </a:p>
        </p:txBody>
      </p:sp>
      <p:sp>
        <p:nvSpPr>
          <p:cNvPr id="5" name="Footer Placeholder 4">
            <a:extLst>
              <a:ext uri="{FF2B5EF4-FFF2-40B4-BE49-F238E27FC236}">
                <a16:creationId xmlns:a16="http://schemas.microsoft.com/office/drawing/2014/main" id="{9E63AF85-3C5B-4501-B605-CF226980D74A}"/>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pl-PL"/>
          </a:p>
        </p:txBody>
      </p:sp>
      <p:sp>
        <p:nvSpPr>
          <p:cNvPr id="6" name="Slide Number Placeholder 5">
            <a:extLst>
              <a:ext uri="{FF2B5EF4-FFF2-40B4-BE49-F238E27FC236}">
                <a16:creationId xmlns:a16="http://schemas.microsoft.com/office/drawing/2014/main" id="{5FD42156-D997-46E0-9C31-99279932C1CD}"/>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CE12A262-1EB5-4D84-9078-9BA674ACFD73}" type="slidenum">
              <a:rPr lang="pl-PL" altLang="pl-PL"/>
              <a:pPr>
                <a:defRPr/>
              </a:pPr>
              <a:t>‹#›</a:t>
            </a:fld>
            <a:endParaRPr lang="pl-PL" altLang="pl-PL"/>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sip.lex.pl/#/document/17938059?cm=DOCUMEN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oem\Dropbox\musk grafika\107_Urząd RPO\logo RZŚ\JPG\RZŚ_podstawowe.jpg">
            <a:extLst>
              <a:ext uri="{FF2B5EF4-FFF2-40B4-BE49-F238E27FC236}">
                <a16:creationId xmlns:a16="http://schemas.microsoft.com/office/drawing/2014/main" id="{E2A48779-C25A-420A-AD64-2F413DE904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7625" y="549275"/>
            <a:ext cx="1000125"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3" descr="C:\Users\oem\Desktop\RZŚ_negatyw.png">
            <a:extLst>
              <a:ext uri="{FF2B5EF4-FFF2-40B4-BE49-F238E27FC236}">
                <a16:creationId xmlns:a16="http://schemas.microsoft.com/office/drawing/2014/main" id="{39CC9A30-9135-49B9-AABF-E11E991A78D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850" y="404813"/>
            <a:ext cx="3402013" cy="619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4">
            <a:extLst>
              <a:ext uri="{FF2B5EF4-FFF2-40B4-BE49-F238E27FC236}">
                <a16:creationId xmlns:a16="http://schemas.microsoft.com/office/drawing/2014/main" id="{2C33A686-D4A6-4BDE-98DB-D8ED4D7D59D9}"/>
              </a:ext>
            </a:extLst>
          </p:cNvPr>
          <p:cNvSpPr txBox="1">
            <a:spLocks noChangeArrowheads="1"/>
          </p:cNvSpPr>
          <p:nvPr/>
        </p:nvSpPr>
        <p:spPr bwMode="auto">
          <a:xfrm>
            <a:off x="2267744" y="1484312"/>
            <a:ext cx="6422231" cy="400110"/>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2000" b="1" dirty="0" smtClean="0">
                <a:solidFill>
                  <a:srgbClr val="636466"/>
                </a:solidFill>
                <a:latin typeface="Novecento wide Normal"/>
              </a:rPr>
              <a:t>Elektronizacja zamówień publicznych</a:t>
            </a:r>
            <a:endParaRPr lang="pl-PL" altLang="pl-PL" sz="2000" b="1" dirty="0">
              <a:solidFill>
                <a:srgbClr val="636466"/>
              </a:solidFill>
              <a:latin typeface="Novecento wide Normal"/>
            </a:endParaRPr>
          </a:p>
        </p:txBody>
      </p:sp>
      <p:sp>
        <p:nvSpPr>
          <p:cNvPr id="3077" name="TextBox 5">
            <a:extLst>
              <a:ext uri="{FF2B5EF4-FFF2-40B4-BE49-F238E27FC236}">
                <a16:creationId xmlns:a16="http://schemas.microsoft.com/office/drawing/2014/main" id="{55DE2122-19DC-41F5-9ED7-C8527EFAA360}"/>
              </a:ext>
            </a:extLst>
          </p:cNvPr>
          <p:cNvSpPr txBox="1">
            <a:spLocks noChangeArrowheads="1"/>
          </p:cNvSpPr>
          <p:nvPr/>
        </p:nvSpPr>
        <p:spPr bwMode="auto">
          <a:xfrm>
            <a:off x="3905250" y="2391727"/>
            <a:ext cx="2520950" cy="369887"/>
          </a:xfrm>
          <a:prstGeom prst="rect">
            <a:avLst/>
          </a:prstGeom>
          <a:noFill/>
          <a:ln w="381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dirty="0">
                <a:solidFill>
                  <a:srgbClr val="636466"/>
                </a:solidFill>
                <a:latin typeface="Novecento wide Book"/>
              </a:rPr>
              <a:t>Krzysztof Puchacz</a:t>
            </a:r>
          </a:p>
        </p:txBody>
      </p:sp>
      <p:sp>
        <p:nvSpPr>
          <p:cNvPr id="3078" name="Rectangle 7">
            <a:extLst>
              <a:ext uri="{FF2B5EF4-FFF2-40B4-BE49-F238E27FC236}">
                <a16:creationId xmlns:a16="http://schemas.microsoft.com/office/drawing/2014/main" id="{F5545753-CFA3-4625-9F98-7A13757723CF}"/>
              </a:ext>
            </a:extLst>
          </p:cNvPr>
          <p:cNvSpPr>
            <a:spLocks noChangeArrowheads="1"/>
          </p:cNvSpPr>
          <p:nvPr/>
        </p:nvSpPr>
        <p:spPr bwMode="auto">
          <a:xfrm>
            <a:off x="3924300" y="4652963"/>
            <a:ext cx="2501900" cy="938212"/>
          </a:xfrm>
          <a:prstGeom prst="rect">
            <a:avLst/>
          </a:prstGeom>
          <a:noFill/>
          <a:ln w="381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pl-PL" altLang="pl-PL" sz="1100" b="1" dirty="0">
              <a:solidFill>
                <a:srgbClr val="636466"/>
              </a:solidFill>
              <a:latin typeface="Lato"/>
            </a:endParaRPr>
          </a:p>
          <a:p>
            <a:pPr algn="ctr" eaLnBrk="1" hangingPunct="1">
              <a:spcBef>
                <a:spcPct val="0"/>
              </a:spcBef>
              <a:buFontTx/>
              <a:buNone/>
            </a:pPr>
            <a:r>
              <a:rPr lang="pl-PL" altLang="pl-PL" sz="1100" b="1" dirty="0">
                <a:solidFill>
                  <a:srgbClr val="636466"/>
                </a:solidFill>
                <a:latin typeface="Novecento wide Book"/>
              </a:rPr>
              <a:t>     Urząd Marszałkowski</a:t>
            </a:r>
          </a:p>
          <a:p>
            <a:pPr algn="ctr" eaLnBrk="1" hangingPunct="1">
              <a:spcBef>
                <a:spcPct val="0"/>
              </a:spcBef>
              <a:buFontTx/>
              <a:buNone/>
            </a:pPr>
            <a:r>
              <a:rPr lang="pl-PL" altLang="pl-PL" sz="1100" b="1" dirty="0">
                <a:solidFill>
                  <a:srgbClr val="636466"/>
                </a:solidFill>
                <a:latin typeface="Novecento wide Book"/>
              </a:rPr>
              <a:t>      Województwa Śląskiego/ Wydział Rozwoju Regionalnego</a:t>
            </a:r>
            <a:br>
              <a:rPr lang="pl-PL" altLang="pl-PL" sz="1100" b="1" dirty="0">
                <a:solidFill>
                  <a:srgbClr val="636466"/>
                </a:solidFill>
                <a:latin typeface="Novecento wide Book"/>
              </a:rPr>
            </a:br>
            <a:r>
              <a:rPr lang="pl-PL" altLang="pl-PL" sz="1100" b="1" dirty="0">
                <a:solidFill>
                  <a:srgbClr val="636466"/>
                </a:solidFill>
                <a:latin typeface="Novecento wide Book"/>
              </a:rPr>
              <a:t> </a:t>
            </a:r>
            <a:r>
              <a:rPr lang="pl-PL" altLang="pl-PL" sz="1100" b="1" dirty="0" smtClean="0">
                <a:solidFill>
                  <a:srgbClr val="636466"/>
                </a:solidFill>
                <a:latin typeface="Novecento wide Book"/>
              </a:rPr>
              <a:t>24 </a:t>
            </a:r>
            <a:r>
              <a:rPr lang="pl-PL" altLang="pl-PL" sz="1100" b="1" dirty="0">
                <a:solidFill>
                  <a:srgbClr val="636466"/>
                </a:solidFill>
                <a:latin typeface="Novecento wide Book"/>
              </a:rPr>
              <a:t>czerwca 2019 r.</a:t>
            </a:r>
          </a:p>
        </p:txBody>
      </p:sp>
      <p:pic>
        <p:nvPicPr>
          <p:cNvPr id="3079" name="Obraz 3">
            <a:extLst>
              <a:ext uri="{FF2B5EF4-FFF2-40B4-BE49-F238E27FC236}">
                <a16:creationId xmlns:a16="http://schemas.microsoft.com/office/drawing/2014/main" id="{99D51F8F-691C-438E-9C41-617CD865593A}"/>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725863" y="5922963"/>
            <a:ext cx="4964112"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az 7">
            <a:extLst>
              <a:ext uri="{FF2B5EF4-FFF2-40B4-BE49-F238E27FC236}">
                <a16:creationId xmlns:a16="http://schemas.microsoft.com/office/drawing/2014/main" id="{7901880D-DD73-48D3-ACB4-F19FC337B176}"/>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221306" y="499269"/>
            <a:ext cx="1165225"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EE1FF9-57F4-4485-9CBE-F54D77510121}"/>
              </a:ext>
            </a:extLst>
          </p:cNvPr>
          <p:cNvSpPr>
            <a:spLocks noGrp="1"/>
          </p:cNvSpPr>
          <p:nvPr>
            <p:ph type="title"/>
          </p:nvPr>
        </p:nvSpPr>
        <p:spPr/>
        <p:txBody>
          <a:bodyPr/>
          <a:lstStyle/>
          <a:p>
            <a:r>
              <a:rPr lang="pl-PL" dirty="0"/>
              <a:t>Podpis elektroniczny</a:t>
            </a:r>
          </a:p>
        </p:txBody>
      </p:sp>
      <p:sp>
        <p:nvSpPr>
          <p:cNvPr id="3" name="Symbol zastępczy zawartości 2">
            <a:extLst>
              <a:ext uri="{FF2B5EF4-FFF2-40B4-BE49-F238E27FC236}">
                <a16:creationId xmlns:a16="http://schemas.microsoft.com/office/drawing/2014/main" id="{83915E13-E2B7-47A3-AC4D-64FBA9E8FC11}"/>
              </a:ext>
            </a:extLst>
          </p:cNvPr>
          <p:cNvSpPr>
            <a:spLocks noGrp="1"/>
          </p:cNvSpPr>
          <p:nvPr>
            <p:ph idx="1"/>
          </p:nvPr>
        </p:nvSpPr>
        <p:spPr>
          <a:xfrm>
            <a:off x="693594" y="2125266"/>
            <a:ext cx="6835919" cy="2849464"/>
          </a:xfrm>
          <a:ln>
            <a:solidFill>
              <a:srgbClr val="FF0000"/>
            </a:solidFill>
          </a:ln>
        </p:spPr>
        <p:txBody>
          <a:bodyPr>
            <a:normAutofit/>
          </a:bodyPr>
          <a:lstStyle/>
          <a:p>
            <a:pPr marL="0" indent="0">
              <a:lnSpc>
                <a:spcPct val="150000"/>
              </a:lnSpc>
              <a:buNone/>
            </a:pPr>
            <a:r>
              <a:rPr lang="pl-PL" sz="1500" dirty="0"/>
              <a:t>Art. 10a ust. 5 PZP</a:t>
            </a:r>
          </a:p>
          <a:p>
            <a:pPr marL="0" indent="0">
              <a:lnSpc>
                <a:spcPct val="150000"/>
              </a:lnSpc>
              <a:buNone/>
            </a:pPr>
            <a:r>
              <a:rPr lang="pl-PL" sz="1500" dirty="0"/>
              <a:t>Oferty, wnioski o dopuszczenie do udziału w postępowaniu oraz </a:t>
            </a:r>
            <a:r>
              <a:rPr lang="pl-PL" sz="1500" strike="sngStrike" dirty="0">
                <a:solidFill>
                  <a:srgbClr val="FF0000"/>
                </a:solidFill>
              </a:rPr>
              <a:t>oświadczenia </a:t>
            </a:r>
            <a:r>
              <a:rPr lang="pl-PL" sz="1500" dirty="0">
                <a:solidFill>
                  <a:schemeClr val="accent1"/>
                </a:solidFill>
              </a:rPr>
              <a:t>/oświadczenie, o którym mowa w art. 25a, w tym jednolity dokument/,  </a:t>
            </a:r>
            <a:r>
              <a:rPr lang="pl-PL" sz="1500" dirty="0"/>
              <a:t>sporządza się, </a:t>
            </a:r>
            <a:r>
              <a:rPr lang="pl-PL" sz="1500" b="1" u="sng" dirty="0"/>
              <a:t>pod rygorem nieważności, w postaci elektronicznej, i opatruje się kwalifikowanym podpisem elektronicznym.</a:t>
            </a:r>
          </a:p>
        </p:txBody>
      </p:sp>
    </p:spTree>
    <p:extLst>
      <p:ext uri="{BB962C8B-B14F-4D97-AF65-F5344CB8AC3E}">
        <p14:creationId xmlns:p14="http://schemas.microsoft.com/office/powerpoint/2010/main" val="4288366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EE1FF9-57F4-4485-9CBE-F54D77510121}"/>
              </a:ext>
            </a:extLst>
          </p:cNvPr>
          <p:cNvSpPr>
            <a:spLocks noGrp="1"/>
          </p:cNvSpPr>
          <p:nvPr>
            <p:ph type="title"/>
          </p:nvPr>
        </p:nvSpPr>
        <p:spPr/>
        <p:txBody>
          <a:bodyPr/>
          <a:lstStyle/>
          <a:p>
            <a:r>
              <a:rPr lang="pl-PL" dirty="0"/>
              <a:t>Podpis elektroniczny</a:t>
            </a:r>
          </a:p>
        </p:txBody>
      </p:sp>
      <p:sp>
        <p:nvSpPr>
          <p:cNvPr id="3" name="Symbol zastępczy zawartości 2">
            <a:extLst>
              <a:ext uri="{FF2B5EF4-FFF2-40B4-BE49-F238E27FC236}">
                <a16:creationId xmlns:a16="http://schemas.microsoft.com/office/drawing/2014/main" id="{83915E13-E2B7-47A3-AC4D-64FBA9E8FC11}"/>
              </a:ext>
            </a:extLst>
          </p:cNvPr>
          <p:cNvSpPr>
            <a:spLocks noGrp="1"/>
          </p:cNvSpPr>
          <p:nvPr>
            <p:ph idx="1"/>
          </p:nvPr>
        </p:nvSpPr>
        <p:spPr>
          <a:xfrm>
            <a:off x="693594" y="2125266"/>
            <a:ext cx="6835919" cy="2849464"/>
          </a:xfrm>
          <a:ln>
            <a:solidFill>
              <a:srgbClr val="FF0000"/>
            </a:solidFill>
          </a:ln>
        </p:spPr>
        <p:txBody>
          <a:bodyPr>
            <a:normAutofit/>
          </a:bodyPr>
          <a:lstStyle/>
          <a:p>
            <a:pPr marL="0" indent="0">
              <a:lnSpc>
                <a:spcPct val="150000"/>
              </a:lnSpc>
              <a:buNone/>
            </a:pPr>
            <a:r>
              <a:rPr lang="pl-PL" sz="1600" dirty="0">
                <a:latin typeface="Calibri" panose="020F0502020204030204" pitchFamily="34" charset="0"/>
                <a:cs typeface="Calibri" panose="020F0502020204030204" pitchFamily="34" charset="0"/>
              </a:rPr>
              <a:t>Rozporządzenie EIDAS – wymogi dotyczące podpisu elektronicznego.</a:t>
            </a:r>
          </a:p>
          <a:p>
            <a:pPr marL="0" indent="0">
              <a:lnSpc>
                <a:spcPct val="150000"/>
              </a:lnSpc>
              <a:buNone/>
            </a:pPr>
            <a:endParaRPr lang="pl-PL" sz="1600" b="1" u="sng" dirty="0">
              <a:latin typeface="Calibri" panose="020F0502020204030204" pitchFamily="34" charset="0"/>
              <a:cs typeface="Calibri" panose="020F0502020204030204" pitchFamily="34" charset="0"/>
            </a:endParaRPr>
          </a:p>
          <a:p>
            <a:pPr marL="0" indent="0">
              <a:lnSpc>
                <a:spcPct val="150000"/>
              </a:lnSpc>
              <a:buNone/>
            </a:pPr>
            <a:r>
              <a:rPr lang="pl-PL" sz="1600" b="1" u="sng" dirty="0">
                <a:latin typeface="Calibri" panose="020F0502020204030204" pitchFamily="34" charset="0"/>
                <a:cs typeface="Calibri" panose="020F0502020204030204" pitchFamily="34" charset="0"/>
              </a:rPr>
              <a:t>Obowiązkiem zamawiającego jest walidacja podpisu.</a:t>
            </a:r>
          </a:p>
          <a:p>
            <a:pPr marL="0" indent="0">
              <a:lnSpc>
                <a:spcPct val="150000"/>
              </a:lnSpc>
              <a:buNone/>
            </a:pPr>
            <a:endParaRPr lang="pl-PL" sz="1600" b="1" u="sng" dirty="0">
              <a:latin typeface="Calibri" panose="020F0502020204030204" pitchFamily="34" charset="0"/>
              <a:cs typeface="Calibri" panose="020F0502020204030204" pitchFamily="34" charset="0"/>
            </a:endParaRPr>
          </a:p>
          <a:p>
            <a:pPr marL="0" indent="0">
              <a:lnSpc>
                <a:spcPct val="150000"/>
              </a:lnSpc>
              <a:buNone/>
            </a:pPr>
            <a:r>
              <a:rPr lang="pl-PL" sz="1600" b="1" u="sng" dirty="0">
                <a:latin typeface="Calibri" panose="020F0502020204030204" pitchFamily="34" charset="0"/>
                <a:cs typeface="Calibri" panose="020F0502020204030204" pitchFamily="34" charset="0"/>
              </a:rPr>
              <a:t>Warsztaty.</a:t>
            </a:r>
          </a:p>
        </p:txBody>
      </p:sp>
    </p:spTree>
    <p:extLst>
      <p:ext uri="{BB962C8B-B14F-4D97-AF65-F5344CB8AC3E}">
        <p14:creationId xmlns:p14="http://schemas.microsoft.com/office/powerpoint/2010/main" val="1813418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EE1FF9-57F4-4485-9CBE-F54D77510121}"/>
              </a:ext>
            </a:extLst>
          </p:cNvPr>
          <p:cNvSpPr>
            <a:spLocks noGrp="1"/>
          </p:cNvSpPr>
          <p:nvPr>
            <p:ph type="title"/>
          </p:nvPr>
        </p:nvSpPr>
        <p:spPr/>
        <p:txBody>
          <a:bodyPr/>
          <a:lstStyle/>
          <a:p>
            <a:r>
              <a:rPr lang="pl-PL" dirty="0"/>
              <a:t>Podpis elektroniczny</a:t>
            </a:r>
          </a:p>
        </p:txBody>
      </p:sp>
      <p:sp>
        <p:nvSpPr>
          <p:cNvPr id="3" name="Symbol zastępczy zawartości 2">
            <a:extLst>
              <a:ext uri="{FF2B5EF4-FFF2-40B4-BE49-F238E27FC236}">
                <a16:creationId xmlns:a16="http://schemas.microsoft.com/office/drawing/2014/main" id="{83915E13-E2B7-47A3-AC4D-64FBA9E8FC11}"/>
              </a:ext>
            </a:extLst>
          </p:cNvPr>
          <p:cNvSpPr>
            <a:spLocks noGrp="1"/>
          </p:cNvSpPr>
          <p:nvPr>
            <p:ph idx="1"/>
          </p:nvPr>
        </p:nvSpPr>
        <p:spPr>
          <a:xfrm>
            <a:off x="857250" y="2125266"/>
            <a:ext cx="6672263" cy="2849464"/>
          </a:xfrm>
          <a:ln>
            <a:solidFill>
              <a:srgbClr val="FF0000"/>
            </a:solidFill>
          </a:ln>
        </p:spPr>
        <p:txBody>
          <a:bodyPr>
            <a:noAutofit/>
          </a:bodyPr>
          <a:lstStyle/>
          <a:p>
            <a:pPr marL="0" indent="0">
              <a:lnSpc>
                <a:spcPct val="150000"/>
              </a:lnSpc>
              <a:buNone/>
            </a:pPr>
            <a:r>
              <a:rPr lang="pl-PL" sz="1350" dirty="0"/>
              <a:t>Opatrzenie dokumentu własnoręcznym podpisem na dokumencie a następnie jego zeskanowanie i opatrzenie podpisem elektronicznym to kopia poświadczona za zgodność z oryginałem.</a:t>
            </a:r>
          </a:p>
          <a:p>
            <a:pPr marL="0" indent="0">
              <a:lnSpc>
                <a:spcPct val="150000"/>
              </a:lnSpc>
              <a:buNone/>
            </a:pPr>
            <a:r>
              <a:rPr lang="pl-PL" sz="1350" dirty="0"/>
              <a:t>KIO 2611/18, KIO 169/19</a:t>
            </a:r>
          </a:p>
          <a:p>
            <a:pPr marL="0" indent="0">
              <a:lnSpc>
                <a:spcPct val="150000"/>
              </a:lnSpc>
              <a:buNone/>
            </a:pPr>
            <a:r>
              <a:rPr lang="pl-PL" sz="1350" dirty="0"/>
              <a:t>Wyrok odmienny</a:t>
            </a:r>
          </a:p>
          <a:p>
            <a:pPr marL="0" indent="0">
              <a:lnSpc>
                <a:spcPct val="150000"/>
              </a:lnSpc>
              <a:buNone/>
            </a:pPr>
            <a:r>
              <a:rPr lang="pl-PL" sz="1350" dirty="0"/>
              <a:t>KIO 119/19 </a:t>
            </a:r>
            <a:r>
              <a:rPr lang="pl-PL" sz="1400" dirty="0"/>
              <a:t>plus stanowisko UZP</a:t>
            </a:r>
          </a:p>
          <a:p>
            <a:pPr marL="0" indent="0">
              <a:lnSpc>
                <a:spcPct val="150000"/>
              </a:lnSpc>
              <a:buNone/>
            </a:pPr>
            <a:endParaRPr lang="pl-PL" sz="1350" dirty="0"/>
          </a:p>
          <a:p>
            <a:pPr marL="0" indent="0">
              <a:lnSpc>
                <a:spcPct val="150000"/>
              </a:lnSpc>
              <a:buNone/>
            </a:pPr>
            <a:endParaRPr lang="pl-PL" sz="1350" dirty="0"/>
          </a:p>
          <a:p>
            <a:pPr marL="0" indent="0">
              <a:lnSpc>
                <a:spcPct val="150000"/>
              </a:lnSpc>
              <a:buNone/>
            </a:pPr>
            <a:r>
              <a:rPr lang="pl-PL" sz="1350" dirty="0"/>
              <a:t> </a:t>
            </a:r>
            <a:endParaRPr lang="pl-PL" sz="1350" b="1" u="sng" dirty="0"/>
          </a:p>
        </p:txBody>
      </p:sp>
    </p:spTree>
    <p:extLst>
      <p:ext uri="{BB962C8B-B14F-4D97-AF65-F5344CB8AC3E}">
        <p14:creationId xmlns:p14="http://schemas.microsoft.com/office/powerpoint/2010/main" val="390381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EE1FF9-57F4-4485-9CBE-F54D77510121}"/>
              </a:ext>
            </a:extLst>
          </p:cNvPr>
          <p:cNvSpPr>
            <a:spLocks noGrp="1"/>
          </p:cNvSpPr>
          <p:nvPr>
            <p:ph type="title"/>
          </p:nvPr>
        </p:nvSpPr>
        <p:spPr/>
        <p:txBody>
          <a:bodyPr/>
          <a:lstStyle/>
          <a:p>
            <a:r>
              <a:rPr lang="pl-PL" dirty="0"/>
              <a:t>Podpis elektroniczny</a:t>
            </a:r>
          </a:p>
        </p:txBody>
      </p:sp>
      <p:sp>
        <p:nvSpPr>
          <p:cNvPr id="3" name="Symbol zastępczy zawartości 2">
            <a:extLst>
              <a:ext uri="{FF2B5EF4-FFF2-40B4-BE49-F238E27FC236}">
                <a16:creationId xmlns:a16="http://schemas.microsoft.com/office/drawing/2014/main" id="{83915E13-E2B7-47A3-AC4D-64FBA9E8FC11}"/>
              </a:ext>
            </a:extLst>
          </p:cNvPr>
          <p:cNvSpPr>
            <a:spLocks noGrp="1"/>
          </p:cNvSpPr>
          <p:nvPr>
            <p:ph idx="1"/>
          </p:nvPr>
        </p:nvSpPr>
        <p:spPr>
          <a:xfrm>
            <a:off x="857250" y="2125266"/>
            <a:ext cx="7243142" cy="3535982"/>
          </a:xfrm>
          <a:ln>
            <a:solidFill>
              <a:srgbClr val="FF0000"/>
            </a:solidFill>
          </a:ln>
        </p:spPr>
        <p:txBody>
          <a:bodyPr>
            <a:noAutofit/>
          </a:bodyPr>
          <a:lstStyle/>
          <a:p>
            <a:r>
              <a:rPr lang="pl-PL" sz="1600" dirty="0"/>
              <a:t>Wymóg, wynikający z art. 10a ust. 5 </a:t>
            </a:r>
            <a:r>
              <a:rPr lang="pl-PL" sz="1600" dirty="0" err="1"/>
              <a:t>p.z.p</a:t>
            </a:r>
            <a:r>
              <a:rPr lang="pl-PL" sz="1600" dirty="0"/>
              <a:t>. dotyczy nie tyle samego przekazania (doręczenia) oferty w postaci elektronicznej, ale odnosi się do "sporządzenia" oferty w postaci elektronicznej. Wymóg, wynikający z art. 10a ust. 5 </a:t>
            </a:r>
            <a:r>
              <a:rPr lang="pl-PL" sz="1600" dirty="0" err="1"/>
              <a:t>p.z.p</a:t>
            </a:r>
            <a:r>
              <a:rPr lang="pl-PL" sz="1600" dirty="0"/>
              <a:t>., sporządzenia oferty w postaci elektronicznej dotyczy ofert, wniosków o dopuszczenie do udziału, oświadczenia wykonawcy w tym dokumentu JEDZ, podczas gdy formę pozostałych, składanych przez wykonawców w postępowaniu o udzielenie zamówienia publicznego dokumentów reguluje § 14 rozporządzenia z dnia 26 lipca 2016 r. w sprawie rodzajów dokumentów, jakich może żądać zamawiający od wykonawcy w postępowaniu o udzielenie zamówienia publicznego.</a:t>
            </a:r>
          </a:p>
          <a:p>
            <a:r>
              <a:rPr lang="pl-PL" sz="1600" b="1" dirty="0"/>
              <a:t>KIO 169/19</a:t>
            </a:r>
            <a:r>
              <a:rPr lang="pl-PL" sz="1600" dirty="0"/>
              <a:t/>
            </a:r>
            <a:br>
              <a:rPr lang="pl-PL" sz="1600" dirty="0"/>
            </a:br>
            <a:endParaRPr lang="pl-PL" sz="1600" b="1" dirty="0"/>
          </a:p>
        </p:txBody>
      </p:sp>
    </p:spTree>
    <p:extLst>
      <p:ext uri="{BB962C8B-B14F-4D97-AF65-F5344CB8AC3E}">
        <p14:creationId xmlns:p14="http://schemas.microsoft.com/office/powerpoint/2010/main" val="2713160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EE1FF9-57F4-4485-9CBE-F54D77510121}"/>
              </a:ext>
            </a:extLst>
          </p:cNvPr>
          <p:cNvSpPr>
            <a:spLocks noGrp="1"/>
          </p:cNvSpPr>
          <p:nvPr>
            <p:ph type="title"/>
          </p:nvPr>
        </p:nvSpPr>
        <p:spPr/>
        <p:txBody>
          <a:bodyPr/>
          <a:lstStyle/>
          <a:p>
            <a:r>
              <a:rPr lang="pl-PL" dirty="0"/>
              <a:t>Podpis elektroniczny</a:t>
            </a:r>
          </a:p>
        </p:txBody>
      </p:sp>
      <p:sp>
        <p:nvSpPr>
          <p:cNvPr id="3" name="Symbol zastępczy zawartości 2">
            <a:extLst>
              <a:ext uri="{FF2B5EF4-FFF2-40B4-BE49-F238E27FC236}">
                <a16:creationId xmlns:a16="http://schemas.microsoft.com/office/drawing/2014/main" id="{83915E13-E2B7-47A3-AC4D-64FBA9E8FC11}"/>
              </a:ext>
            </a:extLst>
          </p:cNvPr>
          <p:cNvSpPr>
            <a:spLocks noGrp="1"/>
          </p:cNvSpPr>
          <p:nvPr>
            <p:ph idx="1"/>
          </p:nvPr>
        </p:nvSpPr>
        <p:spPr>
          <a:xfrm>
            <a:off x="857250" y="2125266"/>
            <a:ext cx="7243142" cy="3535982"/>
          </a:xfrm>
          <a:ln>
            <a:solidFill>
              <a:srgbClr val="FF0000"/>
            </a:solidFill>
          </a:ln>
        </p:spPr>
        <p:txBody>
          <a:bodyPr>
            <a:noAutofit/>
          </a:bodyPr>
          <a:lstStyle/>
          <a:p>
            <a:r>
              <a:rPr lang="pl-PL" sz="1600" dirty="0"/>
              <a:t>Wąska interpretacja pojęcia "sporządza się" jest zbyt daleko idąca, bowiem sporządzenie może oznaczać także po prostu wprowadzenie do systemu, niezależnie od sposobu. Istotna jest intencja woli składającego podpis, treść oświadczenia woli oraz fakt, iż zostało ono sporządzone w wymaganej formie, to jest w postaci elektronicznej podpisanej podpisem kwalifikowanym.</a:t>
            </a:r>
          </a:p>
          <a:p>
            <a:r>
              <a:rPr lang="pl-PL" sz="1600" dirty="0"/>
              <a:t>Aktualnie ustawodawca w art. 10a ust. 5 </a:t>
            </a:r>
            <a:r>
              <a:rPr lang="pl-PL" sz="1600" dirty="0" err="1"/>
              <a:t>p.z.p</a:t>
            </a:r>
            <a:r>
              <a:rPr lang="pl-PL" sz="1600" dirty="0"/>
              <a:t>. posługuje się pojęciem "sporządzenia". W braku jednoznacznego zdefiniowania ww. pojęcia przez samego ustawodawcę pomocna przy określeniu interpretacji tego przepisu może być wykładnia funkcjonalna, polegająca na ustalaniu znaczenia przepisu w oparciu o przesłanki, które decydują o funkcji danego przepisu.</a:t>
            </a:r>
          </a:p>
          <a:p>
            <a:r>
              <a:rPr lang="pl-PL" sz="1600" b="1" dirty="0"/>
              <a:t>KIO 119/19</a:t>
            </a:r>
          </a:p>
        </p:txBody>
      </p:sp>
    </p:spTree>
    <p:extLst>
      <p:ext uri="{BB962C8B-B14F-4D97-AF65-F5344CB8AC3E}">
        <p14:creationId xmlns:p14="http://schemas.microsoft.com/office/powerpoint/2010/main" val="41589432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EE1FF9-57F4-4485-9CBE-F54D77510121}"/>
              </a:ext>
            </a:extLst>
          </p:cNvPr>
          <p:cNvSpPr>
            <a:spLocks noGrp="1"/>
          </p:cNvSpPr>
          <p:nvPr>
            <p:ph type="title"/>
          </p:nvPr>
        </p:nvSpPr>
        <p:spPr/>
        <p:txBody>
          <a:bodyPr/>
          <a:lstStyle/>
          <a:p>
            <a:r>
              <a:rPr lang="pl-PL" dirty="0"/>
              <a:t>Podpis elektroniczny</a:t>
            </a:r>
          </a:p>
        </p:txBody>
      </p:sp>
      <p:sp>
        <p:nvSpPr>
          <p:cNvPr id="3" name="Symbol zastępczy zawartości 2">
            <a:extLst>
              <a:ext uri="{FF2B5EF4-FFF2-40B4-BE49-F238E27FC236}">
                <a16:creationId xmlns:a16="http://schemas.microsoft.com/office/drawing/2014/main" id="{83915E13-E2B7-47A3-AC4D-64FBA9E8FC11}"/>
              </a:ext>
            </a:extLst>
          </p:cNvPr>
          <p:cNvSpPr>
            <a:spLocks noGrp="1"/>
          </p:cNvSpPr>
          <p:nvPr>
            <p:ph idx="1"/>
          </p:nvPr>
        </p:nvSpPr>
        <p:spPr>
          <a:xfrm>
            <a:off x="857250" y="1484784"/>
            <a:ext cx="7243142" cy="4536504"/>
          </a:xfrm>
          <a:ln>
            <a:solidFill>
              <a:srgbClr val="FF0000"/>
            </a:solidFill>
          </a:ln>
        </p:spPr>
        <p:txBody>
          <a:bodyPr>
            <a:noAutofit/>
          </a:bodyPr>
          <a:lstStyle/>
          <a:p>
            <a:pPr marL="0" indent="0">
              <a:lnSpc>
                <a:spcPct val="150000"/>
              </a:lnSpc>
              <a:buNone/>
            </a:pPr>
            <a:r>
              <a:rPr lang="pl-PL" sz="1600" dirty="0"/>
              <a:t>Art. 32 ust. 1 Rozporządzenia Parlamentu Europejskiego i Rady (UE) nr 910/2014 z dnia 23 lipca 2014 r. w sprawie identyfikacji elektronicznej i usług zaufania w odniesieniu do transakcji elektronicznych na rynku wewnętrznym oraz uchylające Dyrektywę 1999/93/WE, określa wymagania rozstrzygające o uznaniu podpisu elektronicznego za kwalifikowany podpis elektroniczny. Przepis ten nie wymaga (podobnie art. 10a ust. 5 </a:t>
            </a:r>
            <a:r>
              <a:rPr lang="pl-PL" sz="1600" dirty="0" err="1"/>
              <a:t>p.z.p</a:t>
            </a:r>
            <a:r>
              <a:rPr lang="pl-PL" sz="1600" dirty="0"/>
              <a:t>.) dla ważności i uznania kwalifikowanego statusu podpisu elektronicznego, aby podpis ten musiał spełniać konkretnie wskazane standardy techniczne, ani też nie wskazuje żadnych "zabronionych" czy "dopuszczonych" algorytmów kryptograficznych (w tym spornego SHA-2), których zastosowanie (lub brak) uniemożliwia uznanie podpisu za podpis kwalifikowany, a w konsekwencji za ważny podpis.</a:t>
            </a:r>
          </a:p>
          <a:p>
            <a:pPr marL="0" indent="0">
              <a:lnSpc>
                <a:spcPct val="150000"/>
              </a:lnSpc>
              <a:buNone/>
            </a:pPr>
            <a:r>
              <a:rPr lang="pl-PL" sz="1600" b="1" u="sng" dirty="0"/>
              <a:t>KIO 137/19</a:t>
            </a:r>
          </a:p>
        </p:txBody>
      </p:sp>
    </p:spTree>
    <p:extLst>
      <p:ext uri="{BB962C8B-B14F-4D97-AF65-F5344CB8AC3E}">
        <p14:creationId xmlns:p14="http://schemas.microsoft.com/office/powerpoint/2010/main" val="1710740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EE1FF9-57F4-4485-9CBE-F54D77510121}"/>
              </a:ext>
            </a:extLst>
          </p:cNvPr>
          <p:cNvSpPr>
            <a:spLocks noGrp="1"/>
          </p:cNvSpPr>
          <p:nvPr>
            <p:ph type="title"/>
          </p:nvPr>
        </p:nvSpPr>
        <p:spPr/>
        <p:txBody>
          <a:bodyPr>
            <a:normAutofit/>
          </a:bodyPr>
          <a:lstStyle/>
          <a:p>
            <a:r>
              <a:rPr lang="pl-PL" sz="2800" dirty="0"/>
              <a:t>Forma czynności – dokumenty z art. 25 PZP</a:t>
            </a:r>
          </a:p>
        </p:txBody>
      </p:sp>
      <p:sp>
        <p:nvSpPr>
          <p:cNvPr id="3" name="Symbol zastępczy zawartości 2">
            <a:extLst>
              <a:ext uri="{FF2B5EF4-FFF2-40B4-BE49-F238E27FC236}">
                <a16:creationId xmlns:a16="http://schemas.microsoft.com/office/drawing/2014/main" id="{83915E13-E2B7-47A3-AC4D-64FBA9E8FC11}"/>
              </a:ext>
            </a:extLst>
          </p:cNvPr>
          <p:cNvSpPr>
            <a:spLocks noGrp="1"/>
          </p:cNvSpPr>
          <p:nvPr>
            <p:ph idx="1"/>
          </p:nvPr>
        </p:nvSpPr>
        <p:spPr>
          <a:xfrm>
            <a:off x="841664" y="2205470"/>
            <a:ext cx="7042704" cy="3599794"/>
          </a:xfrm>
          <a:ln>
            <a:solidFill>
              <a:srgbClr val="FF0000"/>
            </a:solidFill>
          </a:ln>
        </p:spPr>
        <p:txBody>
          <a:bodyPr>
            <a:noAutofit/>
          </a:bodyPr>
          <a:lstStyle/>
          <a:p>
            <a:pPr marL="0" indent="0">
              <a:lnSpc>
                <a:spcPct val="150000"/>
              </a:lnSpc>
              <a:buNone/>
            </a:pPr>
            <a:r>
              <a:rPr lang="pl-PL" altLang="pl-PL" sz="1350" dirty="0">
                <a:ea typeface="ＭＳ Ｐゴシック" panose="020B0600070205080204" pitchFamily="34" charset="-128"/>
              </a:rPr>
              <a:t>Paragraf 14 rozporządzenia w sprawie rodzajów dokumentów</a:t>
            </a:r>
          </a:p>
          <a:p>
            <a:pPr marL="0" indent="0">
              <a:lnSpc>
                <a:spcPct val="150000"/>
              </a:lnSpc>
              <a:buNone/>
            </a:pPr>
            <a:r>
              <a:rPr lang="pl-PL" altLang="pl-PL" sz="1350" dirty="0">
                <a:ea typeface="ＭＳ Ｐゴシック" panose="020B0600070205080204" pitchFamily="34" charset="-128"/>
              </a:rPr>
              <a:t>Ust. 2. </a:t>
            </a:r>
          </a:p>
          <a:p>
            <a:pPr marL="0" indent="0">
              <a:lnSpc>
                <a:spcPct val="150000"/>
              </a:lnSpc>
              <a:buNone/>
            </a:pPr>
            <a:r>
              <a:rPr lang="pl-PL" altLang="pl-PL" sz="1350" dirty="0">
                <a:ea typeface="ＭＳ Ｐゴシック" panose="020B0600070205080204" pitchFamily="34" charset="-128"/>
              </a:rPr>
              <a:t>Dokumenty lub oświadczenia, o których mowa w rozporządzeniu, składane są w oryginale w postaci dokumentu elektronicznego lub w elektronicznej kopii dokumentu lub oświadczenia poświadczonej za zgodność z oryginałem.</a:t>
            </a:r>
            <a:endParaRPr lang="pl-PL" altLang="pl-PL" sz="1350" b="1" u="sng" dirty="0">
              <a:ea typeface="ＭＳ Ｐゴシック" panose="020B0600070205080204" pitchFamily="34" charset="-128"/>
            </a:endParaRPr>
          </a:p>
        </p:txBody>
      </p:sp>
    </p:spTree>
    <p:extLst>
      <p:ext uri="{BB962C8B-B14F-4D97-AF65-F5344CB8AC3E}">
        <p14:creationId xmlns:p14="http://schemas.microsoft.com/office/powerpoint/2010/main" val="3917997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EE1FF9-57F4-4485-9CBE-F54D77510121}"/>
              </a:ext>
            </a:extLst>
          </p:cNvPr>
          <p:cNvSpPr>
            <a:spLocks noGrp="1"/>
          </p:cNvSpPr>
          <p:nvPr>
            <p:ph type="title"/>
          </p:nvPr>
        </p:nvSpPr>
        <p:spPr/>
        <p:txBody>
          <a:bodyPr/>
          <a:lstStyle/>
          <a:p>
            <a:r>
              <a:rPr lang="pl-PL" dirty="0"/>
              <a:t>Forma czynności - pełnomocnictwa</a:t>
            </a:r>
          </a:p>
        </p:txBody>
      </p:sp>
      <p:sp>
        <p:nvSpPr>
          <p:cNvPr id="3" name="Symbol zastępczy zawartości 2">
            <a:extLst>
              <a:ext uri="{FF2B5EF4-FFF2-40B4-BE49-F238E27FC236}">
                <a16:creationId xmlns:a16="http://schemas.microsoft.com/office/drawing/2014/main" id="{83915E13-E2B7-47A3-AC4D-64FBA9E8FC11}"/>
              </a:ext>
            </a:extLst>
          </p:cNvPr>
          <p:cNvSpPr>
            <a:spLocks noGrp="1"/>
          </p:cNvSpPr>
          <p:nvPr>
            <p:ph idx="1"/>
          </p:nvPr>
        </p:nvSpPr>
        <p:spPr>
          <a:xfrm>
            <a:off x="553317" y="2125266"/>
            <a:ext cx="6976196" cy="2849464"/>
          </a:xfrm>
          <a:ln>
            <a:solidFill>
              <a:srgbClr val="FF0000"/>
            </a:solidFill>
          </a:ln>
        </p:spPr>
        <p:txBody>
          <a:bodyPr>
            <a:noAutofit/>
          </a:bodyPr>
          <a:lstStyle/>
          <a:p>
            <a:pPr marL="0" indent="0">
              <a:lnSpc>
                <a:spcPct val="150000"/>
              </a:lnSpc>
              <a:buNone/>
            </a:pPr>
            <a:r>
              <a:rPr lang="pl-PL" sz="1350" dirty="0">
                <a:latin typeface="Calibri" panose="020F0502020204030204" pitchFamily="34" charset="0"/>
                <a:cs typeface="Calibri" panose="020F0502020204030204" pitchFamily="34" charset="0"/>
              </a:rPr>
              <a:t>Zgodnie z przepisem art. 99 § 1 ustawy z dnia 23 kwietnia 1964 r. Kodeks cywilny (Dz. U. 1964 r. Nr 16 poz. 93 z </a:t>
            </a:r>
            <a:r>
              <a:rPr lang="pl-PL" sz="1350" dirty="0" err="1">
                <a:latin typeface="Calibri" panose="020F0502020204030204" pitchFamily="34" charset="0"/>
                <a:cs typeface="Calibri" panose="020F0502020204030204" pitchFamily="34" charset="0"/>
              </a:rPr>
              <a:t>późn</a:t>
            </a:r>
            <a:r>
              <a:rPr lang="pl-PL" sz="1350" dirty="0">
                <a:latin typeface="Calibri" panose="020F0502020204030204" pitchFamily="34" charset="0"/>
                <a:cs typeface="Calibri" panose="020F0502020204030204" pitchFamily="34" charset="0"/>
              </a:rPr>
              <a:t>. zm.) </a:t>
            </a:r>
            <a:r>
              <a:rPr lang="pl-PL" sz="1350" i="1" dirty="0">
                <a:latin typeface="Calibri" panose="020F0502020204030204" pitchFamily="34" charset="0"/>
                <a:cs typeface="Calibri" panose="020F0502020204030204" pitchFamily="34" charset="0"/>
              </a:rPr>
              <a:t>„Jeżeli do ważności czynności prawnej potrzebna jest szczególna forma, pełnomocnictwo do dokonania tej czynności powinno być udzielone w tej samej formie”</a:t>
            </a:r>
            <a:r>
              <a:rPr lang="pl-PL" sz="1350" dirty="0">
                <a:latin typeface="Calibri" panose="020F0502020204030204" pitchFamily="34" charset="0"/>
                <a:cs typeface="Calibri" panose="020F0502020204030204" pitchFamily="34" charset="0"/>
              </a:rPr>
              <a:t>. </a:t>
            </a:r>
          </a:p>
          <a:p>
            <a:pPr marL="0" indent="0">
              <a:lnSpc>
                <a:spcPct val="150000"/>
              </a:lnSpc>
              <a:buNone/>
            </a:pPr>
            <a:endParaRPr lang="pl-PL" sz="1350" dirty="0">
              <a:latin typeface="Calibri" panose="020F0502020204030204" pitchFamily="34" charset="0"/>
              <a:cs typeface="Calibri" panose="020F0502020204030204" pitchFamily="34" charset="0"/>
            </a:endParaRPr>
          </a:p>
          <a:p>
            <a:pPr marL="0" indent="0">
              <a:lnSpc>
                <a:spcPct val="150000"/>
              </a:lnSpc>
              <a:buNone/>
            </a:pPr>
            <a:endParaRPr lang="pl-PL" sz="1350" dirty="0">
              <a:latin typeface="Calibri" panose="020F0502020204030204" pitchFamily="34" charset="0"/>
              <a:cs typeface="Calibri" panose="020F0502020204030204" pitchFamily="34" charset="0"/>
            </a:endParaRPr>
          </a:p>
          <a:p>
            <a:pPr marL="0" indent="0">
              <a:lnSpc>
                <a:spcPct val="150000"/>
              </a:lnSpc>
              <a:buNone/>
            </a:pPr>
            <a:endParaRPr lang="pl-PL" sz="1350" dirty="0">
              <a:latin typeface="Calibri" panose="020F0502020204030204" pitchFamily="34" charset="0"/>
              <a:cs typeface="Calibri" panose="020F0502020204030204" pitchFamily="34" charset="0"/>
            </a:endParaRPr>
          </a:p>
          <a:p>
            <a:pPr marL="0" indent="0">
              <a:lnSpc>
                <a:spcPct val="150000"/>
              </a:lnSpc>
              <a:buNone/>
            </a:pPr>
            <a:endParaRPr lang="pl-PL" sz="1350" i="1" u="sng" dirty="0">
              <a:latin typeface="Calibri" panose="020F0502020204030204" pitchFamily="34" charset="0"/>
              <a:cs typeface="Calibri" panose="020F0502020204030204" pitchFamily="34" charset="0"/>
            </a:endParaRPr>
          </a:p>
          <a:p>
            <a:pPr marL="0" indent="0">
              <a:lnSpc>
                <a:spcPct val="150000"/>
              </a:lnSpc>
              <a:buNone/>
            </a:pPr>
            <a:endParaRPr lang="pl-PL" sz="1350" i="1" u="sng" dirty="0">
              <a:latin typeface="Calibri" panose="020F0502020204030204" pitchFamily="34" charset="0"/>
              <a:cs typeface="Calibri" panose="020F0502020204030204" pitchFamily="34" charset="0"/>
            </a:endParaRPr>
          </a:p>
          <a:p>
            <a:pPr marL="0" indent="0">
              <a:lnSpc>
                <a:spcPct val="150000"/>
              </a:lnSpc>
              <a:buNone/>
            </a:pPr>
            <a:r>
              <a:rPr lang="pl-PL" sz="1350" i="1" u="sng" dirty="0">
                <a:latin typeface="Calibri" panose="020F0502020204030204" pitchFamily="34" charset="0"/>
                <a:cs typeface="Calibri" panose="020F0502020204030204" pitchFamily="34" charset="0"/>
              </a:rPr>
              <a:t>Wyrok Sądu Okręgowego w Warszawie z dnia 31 stycznia 2007 r. V Ca 85/2007</a:t>
            </a:r>
            <a:endParaRPr lang="pl-PL" sz="1350" dirty="0">
              <a:latin typeface="Calibri" panose="020F0502020204030204" pitchFamily="34" charset="0"/>
              <a:cs typeface="Calibri" panose="020F0502020204030204" pitchFamily="34" charset="0"/>
            </a:endParaRPr>
          </a:p>
          <a:p>
            <a:pPr>
              <a:lnSpc>
                <a:spcPct val="150000"/>
              </a:lnSpc>
            </a:pPr>
            <a:endParaRPr lang="pl-PL" sz="1350" b="1" u="sng" dirty="0">
              <a:latin typeface="Calibri" panose="020F0502020204030204" pitchFamily="34" charset="0"/>
              <a:cs typeface="Calibri" panose="020F0502020204030204" pitchFamily="34" charset="0"/>
            </a:endParaRPr>
          </a:p>
        </p:txBody>
      </p:sp>
      <p:sp>
        <p:nvSpPr>
          <p:cNvPr id="5" name="pole tekstowe 4">
            <a:extLst>
              <a:ext uri="{FF2B5EF4-FFF2-40B4-BE49-F238E27FC236}">
                <a16:creationId xmlns:a16="http://schemas.microsoft.com/office/drawing/2014/main" id="{FDE4F17E-F000-4276-8FCE-4D337005E3D4}"/>
              </a:ext>
            </a:extLst>
          </p:cNvPr>
          <p:cNvSpPr txBox="1"/>
          <p:nvPr/>
        </p:nvSpPr>
        <p:spPr>
          <a:xfrm>
            <a:off x="2509405" y="3235369"/>
            <a:ext cx="4502107" cy="1200329"/>
          </a:xfrm>
          <a:prstGeom prst="rect">
            <a:avLst/>
          </a:prstGeom>
          <a:noFill/>
          <a:ln>
            <a:solidFill>
              <a:schemeClr val="accent1">
                <a:lumMod val="75000"/>
              </a:schemeClr>
            </a:solidFill>
          </a:ln>
        </p:spPr>
        <p:txBody>
          <a:bodyPr wrap="square" rtlCol="0">
            <a:spAutoFit/>
          </a:bodyPr>
          <a:lstStyle/>
          <a:p>
            <a:r>
              <a:rPr lang="pl-PL" sz="1200" dirty="0"/>
              <a:t>Art. 10a ust. 5 PZP Oferty, wnioski o dopuszczenie do udziału w postępowaniu oraz oświadczenia, </a:t>
            </a:r>
          </a:p>
          <a:p>
            <a:r>
              <a:rPr lang="pl-PL" sz="1200" dirty="0"/>
              <a:t>w tym jednolity dokument, sporządza się, </a:t>
            </a:r>
            <a:r>
              <a:rPr lang="pl-PL" sz="1200" b="1" u="sng" dirty="0"/>
              <a:t>pod rygorem nieważności, w postaci elektronicznej,  i opatruje się kwalifikowanym podpisem elektronicznym.</a:t>
            </a:r>
          </a:p>
          <a:p>
            <a:endParaRPr lang="pl-PL" sz="1200" dirty="0"/>
          </a:p>
        </p:txBody>
      </p:sp>
      <p:cxnSp>
        <p:nvCxnSpPr>
          <p:cNvPr id="7" name="Łącznik prosty ze strzałką 6">
            <a:extLst>
              <a:ext uri="{FF2B5EF4-FFF2-40B4-BE49-F238E27FC236}">
                <a16:creationId xmlns:a16="http://schemas.microsoft.com/office/drawing/2014/main" id="{24D6FC03-4A6E-4DAD-B4A3-DA6D3BE11DE5}"/>
              </a:ext>
            </a:extLst>
          </p:cNvPr>
          <p:cNvCxnSpPr>
            <a:cxnSpLocks/>
          </p:cNvCxnSpPr>
          <p:nvPr/>
        </p:nvCxnSpPr>
        <p:spPr>
          <a:xfrm flipH="1" flipV="1">
            <a:off x="5595506" y="2719820"/>
            <a:ext cx="444211" cy="51554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45069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EE1FF9-57F4-4485-9CBE-F54D77510121}"/>
              </a:ext>
            </a:extLst>
          </p:cNvPr>
          <p:cNvSpPr>
            <a:spLocks noGrp="1"/>
          </p:cNvSpPr>
          <p:nvPr>
            <p:ph type="title"/>
          </p:nvPr>
        </p:nvSpPr>
        <p:spPr/>
        <p:txBody>
          <a:bodyPr/>
          <a:lstStyle/>
          <a:p>
            <a:r>
              <a:rPr lang="pl-PL" dirty="0"/>
              <a:t>Forma czynności - wadium</a:t>
            </a:r>
          </a:p>
        </p:txBody>
      </p:sp>
      <p:sp>
        <p:nvSpPr>
          <p:cNvPr id="3" name="Symbol zastępczy zawartości 2">
            <a:extLst>
              <a:ext uri="{FF2B5EF4-FFF2-40B4-BE49-F238E27FC236}">
                <a16:creationId xmlns:a16="http://schemas.microsoft.com/office/drawing/2014/main" id="{83915E13-E2B7-47A3-AC4D-64FBA9E8FC11}"/>
              </a:ext>
            </a:extLst>
          </p:cNvPr>
          <p:cNvSpPr>
            <a:spLocks noGrp="1"/>
          </p:cNvSpPr>
          <p:nvPr>
            <p:ph idx="1"/>
          </p:nvPr>
        </p:nvSpPr>
        <p:spPr>
          <a:xfrm>
            <a:off x="498764" y="2213264"/>
            <a:ext cx="7030749" cy="2761466"/>
          </a:xfrm>
          <a:ln>
            <a:solidFill>
              <a:srgbClr val="FF0000"/>
            </a:solidFill>
          </a:ln>
        </p:spPr>
        <p:txBody>
          <a:bodyPr>
            <a:noAutofit/>
          </a:bodyPr>
          <a:lstStyle/>
          <a:p>
            <a:pPr marL="0" indent="0">
              <a:lnSpc>
                <a:spcPct val="150000"/>
              </a:lnSpc>
              <a:buNone/>
            </a:pPr>
            <a:r>
              <a:rPr lang="pl-PL" sz="1400" dirty="0">
                <a:latin typeface="Calibri" panose="020F0502020204030204" pitchFamily="34" charset="0"/>
                <a:cs typeface="Calibri" panose="020F0502020204030204" pitchFamily="34" charset="0"/>
              </a:rPr>
              <a:t>Gwarancja wadialna – wymagany jest podpis elektroniczny wystawcy gwarancji. Zakład ubezpieczeń wystawia gwarancję w formie elektronicznej z podpisem elektronicznym i przekazuje wykonawcy, wykonawca zaś (nie podpisuje tej gwarancji swoim podpisem) przekazuje ją środkiem komunikacji elektronicznej do zamawiającego.</a:t>
            </a:r>
          </a:p>
          <a:p>
            <a:pPr marL="0" indent="0">
              <a:lnSpc>
                <a:spcPct val="150000"/>
              </a:lnSpc>
              <a:buNone/>
            </a:pPr>
            <a:r>
              <a:rPr lang="pl-PL" sz="1400" b="1" dirty="0">
                <a:latin typeface="Calibri" panose="020F0502020204030204" pitchFamily="34" charset="0"/>
                <a:cs typeface="Calibri" panose="020F0502020204030204" pitchFamily="34" charset="0"/>
              </a:rPr>
              <a:t>Stanowisko UZP.</a:t>
            </a:r>
          </a:p>
          <a:p>
            <a:pPr marL="0" indent="0">
              <a:lnSpc>
                <a:spcPct val="150000"/>
              </a:lnSpc>
              <a:buNone/>
            </a:pPr>
            <a:endParaRPr lang="pl-PL" sz="1400" dirty="0">
              <a:latin typeface="Calibri" panose="020F0502020204030204" pitchFamily="34" charset="0"/>
              <a:cs typeface="Calibri" panose="020F0502020204030204" pitchFamily="34" charset="0"/>
            </a:endParaRPr>
          </a:p>
          <a:p>
            <a:pPr marL="0" indent="0">
              <a:lnSpc>
                <a:spcPct val="150000"/>
              </a:lnSpc>
              <a:buNone/>
            </a:pPr>
            <a:r>
              <a:rPr lang="pl-PL" sz="1400" dirty="0">
                <a:latin typeface="Calibri" panose="020F0502020204030204" pitchFamily="34" charset="0"/>
                <a:cs typeface="Calibri" panose="020F0502020204030204" pitchFamily="34" charset="0"/>
              </a:rPr>
              <a:t>Odmienne stanowisko KIO</a:t>
            </a:r>
            <a:r>
              <a:rPr lang="pl-PL" sz="1400" b="1" dirty="0">
                <a:latin typeface="Calibri" panose="020F0502020204030204" pitchFamily="34" charset="0"/>
                <a:cs typeface="Calibri" panose="020F0502020204030204" pitchFamily="34" charset="0"/>
              </a:rPr>
              <a:t> 338/19</a:t>
            </a:r>
          </a:p>
          <a:p>
            <a:pPr marL="0" indent="0">
              <a:lnSpc>
                <a:spcPct val="150000"/>
              </a:lnSpc>
              <a:buNone/>
            </a:pPr>
            <a:endParaRPr lang="pl-PL" sz="1400" dirty="0">
              <a:latin typeface="Calibri" panose="020F0502020204030204" pitchFamily="34" charset="0"/>
              <a:cs typeface="Calibri" panose="020F0502020204030204" pitchFamily="34" charset="0"/>
            </a:endParaRPr>
          </a:p>
          <a:p>
            <a:pPr marL="0" indent="0">
              <a:lnSpc>
                <a:spcPct val="150000"/>
              </a:lnSpc>
              <a:buNone/>
            </a:pPr>
            <a:endParaRPr lang="pl-PL" sz="1400" dirty="0">
              <a:latin typeface="Calibri" panose="020F0502020204030204" pitchFamily="34" charset="0"/>
              <a:cs typeface="Calibri" panose="020F0502020204030204" pitchFamily="34" charset="0"/>
            </a:endParaRPr>
          </a:p>
          <a:p>
            <a:pPr>
              <a:lnSpc>
                <a:spcPct val="150000"/>
              </a:lnSpc>
            </a:pPr>
            <a:endParaRPr lang="pl-PL" sz="1400" b="1" u="sng"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03932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EE1FF9-57F4-4485-9CBE-F54D77510121}"/>
              </a:ext>
            </a:extLst>
          </p:cNvPr>
          <p:cNvSpPr>
            <a:spLocks noGrp="1"/>
          </p:cNvSpPr>
          <p:nvPr>
            <p:ph type="title"/>
          </p:nvPr>
        </p:nvSpPr>
        <p:spPr>
          <a:xfrm>
            <a:off x="1614488" y="1705571"/>
            <a:ext cx="5915025" cy="474138"/>
          </a:xfrm>
        </p:spPr>
        <p:txBody>
          <a:bodyPr>
            <a:normAutofit/>
          </a:bodyPr>
          <a:lstStyle/>
          <a:p>
            <a:r>
              <a:rPr lang="pl-PL" sz="2025" dirty="0"/>
              <a:t>Podpis elektroniczny</a:t>
            </a:r>
          </a:p>
        </p:txBody>
      </p:sp>
      <p:sp>
        <p:nvSpPr>
          <p:cNvPr id="10" name="pole tekstowe 9">
            <a:extLst>
              <a:ext uri="{FF2B5EF4-FFF2-40B4-BE49-F238E27FC236}">
                <a16:creationId xmlns:a16="http://schemas.microsoft.com/office/drawing/2014/main" id="{C1851091-2AEA-4563-8C90-E28EA49A2628}"/>
              </a:ext>
            </a:extLst>
          </p:cNvPr>
          <p:cNvSpPr txBox="1"/>
          <p:nvPr/>
        </p:nvSpPr>
        <p:spPr>
          <a:xfrm>
            <a:off x="1706335" y="2297360"/>
            <a:ext cx="5731328" cy="230832"/>
          </a:xfrm>
          <a:prstGeom prst="rect">
            <a:avLst/>
          </a:prstGeom>
          <a:solidFill>
            <a:schemeClr val="bg1"/>
          </a:solidFill>
          <a:ln>
            <a:solidFill>
              <a:schemeClr val="accent4"/>
            </a:solidFill>
          </a:ln>
        </p:spPr>
        <p:txBody>
          <a:bodyPr wrap="square" rtlCol="0">
            <a:spAutoFit/>
          </a:bodyPr>
          <a:lstStyle/>
          <a:p>
            <a:pPr algn="ctr"/>
            <a:r>
              <a:rPr lang="pl-PL" sz="900" dirty="0"/>
              <a:t>Pytania do SIWZ </a:t>
            </a:r>
          </a:p>
        </p:txBody>
      </p:sp>
      <p:sp>
        <p:nvSpPr>
          <p:cNvPr id="11" name="pole tekstowe 10">
            <a:extLst>
              <a:ext uri="{FF2B5EF4-FFF2-40B4-BE49-F238E27FC236}">
                <a16:creationId xmlns:a16="http://schemas.microsoft.com/office/drawing/2014/main" id="{D2488740-122B-4E42-B487-2987A378376E}"/>
              </a:ext>
            </a:extLst>
          </p:cNvPr>
          <p:cNvSpPr txBox="1"/>
          <p:nvPr/>
        </p:nvSpPr>
        <p:spPr>
          <a:xfrm>
            <a:off x="1706335" y="2538422"/>
            <a:ext cx="5731328" cy="230832"/>
          </a:xfrm>
          <a:prstGeom prst="rect">
            <a:avLst/>
          </a:prstGeom>
          <a:solidFill>
            <a:schemeClr val="bg1"/>
          </a:solidFill>
          <a:ln>
            <a:solidFill>
              <a:schemeClr val="accent4"/>
            </a:solidFill>
          </a:ln>
        </p:spPr>
        <p:txBody>
          <a:bodyPr wrap="square" rtlCol="0">
            <a:spAutoFit/>
          </a:bodyPr>
          <a:lstStyle/>
          <a:p>
            <a:pPr algn="ctr"/>
            <a:r>
              <a:rPr lang="pl-PL" sz="900" dirty="0"/>
              <a:t>Odpowiedzi na pytania do SIWZ</a:t>
            </a:r>
          </a:p>
        </p:txBody>
      </p:sp>
      <p:sp>
        <p:nvSpPr>
          <p:cNvPr id="12" name="pole tekstowe 11">
            <a:extLst>
              <a:ext uri="{FF2B5EF4-FFF2-40B4-BE49-F238E27FC236}">
                <a16:creationId xmlns:a16="http://schemas.microsoft.com/office/drawing/2014/main" id="{AC01EE23-7184-46E4-8409-CCCE094D228C}"/>
              </a:ext>
            </a:extLst>
          </p:cNvPr>
          <p:cNvSpPr txBox="1"/>
          <p:nvPr/>
        </p:nvSpPr>
        <p:spPr>
          <a:xfrm>
            <a:off x="1706330" y="2787982"/>
            <a:ext cx="5731328" cy="230832"/>
          </a:xfrm>
          <a:prstGeom prst="rect">
            <a:avLst/>
          </a:prstGeom>
          <a:solidFill>
            <a:srgbClr val="FF0000"/>
          </a:solidFill>
          <a:ln>
            <a:solidFill>
              <a:schemeClr val="accent4"/>
            </a:solidFill>
          </a:ln>
        </p:spPr>
        <p:txBody>
          <a:bodyPr wrap="square" rtlCol="0">
            <a:spAutoFit/>
          </a:bodyPr>
          <a:lstStyle/>
          <a:p>
            <a:pPr algn="ctr"/>
            <a:r>
              <a:rPr lang="pl-PL" sz="900" b="1" dirty="0">
                <a:solidFill>
                  <a:schemeClr val="bg1"/>
                </a:solidFill>
              </a:rPr>
              <a:t>Składanie ofert i oświadczeń z art. 25a </a:t>
            </a:r>
            <a:r>
              <a:rPr lang="pl-PL" sz="900" b="1" dirty="0" err="1">
                <a:solidFill>
                  <a:schemeClr val="bg1"/>
                </a:solidFill>
              </a:rPr>
              <a:t>pzp</a:t>
            </a:r>
            <a:r>
              <a:rPr lang="pl-PL" sz="900" b="1" dirty="0">
                <a:solidFill>
                  <a:schemeClr val="bg1"/>
                </a:solidFill>
              </a:rPr>
              <a:t> oraz pełnomocnictw i wadium</a:t>
            </a:r>
          </a:p>
        </p:txBody>
      </p:sp>
      <p:sp>
        <p:nvSpPr>
          <p:cNvPr id="13" name="pole tekstowe 12">
            <a:extLst>
              <a:ext uri="{FF2B5EF4-FFF2-40B4-BE49-F238E27FC236}">
                <a16:creationId xmlns:a16="http://schemas.microsoft.com/office/drawing/2014/main" id="{70629F7B-ABC6-4E90-8054-B17EA0BDFEEA}"/>
              </a:ext>
            </a:extLst>
          </p:cNvPr>
          <p:cNvSpPr txBox="1"/>
          <p:nvPr/>
        </p:nvSpPr>
        <p:spPr>
          <a:xfrm>
            <a:off x="1706333" y="3029679"/>
            <a:ext cx="5731329" cy="230832"/>
          </a:xfrm>
          <a:prstGeom prst="rect">
            <a:avLst/>
          </a:prstGeom>
          <a:solidFill>
            <a:schemeClr val="bg1"/>
          </a:solidFill>
          <a:ln>
            <a:solidFill>
              <a:schemeClr val="accent4"/>
            </a:solidFill>
          </a:ln>
        </p:spPr>
        <p:txBody>
          <a:bodyPr wrap="square" rtlCol="0">
            <a:spAutoFit/>
          </a:bodyPr>
          <a:lstStyle/>
          <a:p>
            <a:pPr algn="ctr"/>
            <a:r>
              <a:rPr lang="pl-PL" sz="900" dirty="0"/>
              <a:t>Wezwania do wyjaśnień treści oferty, poprawienia omyłek, wezwania do wyjaśnienia rażąco niskiej ceny.</a:t>
            </a:r>
          </a:p>
        </p:txBody>
      </p:sp>
      <p:sp>
        <p:nvSpPr>
          <p:cNvPr id="14" name="pole tekstowe 13">
            <a:extLst>
              <a:ext uri="{FF2B5EF4-FFF2-40B4-BE49-F238E27FC236}">
                <a16:creationId xmlns:a16="http://schemas.microsoft.com/office/drawing/2014/main" id="{33EEF647-E09F-4E6C-B50B-06F9868B703A}"/>
              </a:ext>
            </a:extLst>
          </p:cNvPr>
          <p:cNvSpPr txBox="1"/>
          <p:nvPr/>
        </p:nvSpPr>
        <p:spPr>
          <a:xfrm>
            <a:off x="1706333" y="3269019"/>
            <a:ext cx="5731328" cy="230832"/>
          </a:xfrm>
          <a:prstGeom prst="rect">
            <a:avLst/>
          </a:prstGeom>
          <a:noFill/>
          <a:ln>
            <a:solidFill>
              <a:schemeClr val="accent4"/>
            </a:solidFill>
          </a:ln>
        </p:spPr>
        <p:txBody>
          <a:bodyPr wrap="square" rtlCol="0">
            <a:spAutoFit/>
          </a:bodyPr>
          <a:lstStyle/>
          <a:p>
            <a:pPr algn="ctr"/>
            <a:r>
              <a:rPr lang="pl-PL" sz="900" dirty="0"/>
              <a:t>Udzielanie wyjaśnień, wyrażanie zgody na poprawienie omyłki z art. 89 ust. 2 pkt 3 </a:t>
            </a:r>
            <a:r>
              <a:rPr lang="pl-PL" sz="900" dirty="0" err="1"/>
              <a:t>pzp</a:t>
            </a:r>
            <a:endParaRPr lang="pl-PL" sz="900" dirty="0"/>
          </a:p>
        </p:txBody>
      </p:sp>
      <p:sp>
        <p:nvSpPr>
          <p:cNvPr id="15" name="pole tekstowe 14">
            <a:extLst>
              <a:ext uri="{FF2B5EF4-FFF2-40B4-BE49-F238E27FC236}">
                <a16:creationId xmlns:a16="http://schemas.microsoft.com/office/drawing/2014/main" id="{D850E836-054A-437B-8AF2-2B700C57169C}"/>
              </a:ext>
            </a:extLst>
          </p:cNvPr>
          <p:cNvSpPr txBox="1"/>
          <p:nvPr/>
        </p:nvSpPr>
        <p:spPr>
          <a:xfrm>
            <a:off x="1706332" y="3990053"/>
            <a:ext cx="5731328" cy="230832"/>
          </a:xfrm>
          <a:prstGeom prst="rect">
            <a:avLst/>
          </a:prstGeom>
          <a:noFill/>
          <a:ln>
            <a:solidFill>
              <a:schemeClr val="accent4"/>
            </a:solidFill>
          </a:ln>
        </p:spPr>
        <p:txBody>
          <a:bodyPr wrap="square" rtlCol="0">
            <a:spAutoFit/>
          </a:bodyPr>
          <a:lstStyle/>
          <a:p>
            <a:pPr algn="ctr"/>
            <a:r>
              <a:rPr lang="pl-PL" sz="900" dirty="0"/>
              <a:t>Wzywanie do złożenia, uzupełnienia lub wyjaśnienia dokumentów na podstawie art. 26 ust. 1-4</a:t>
            </a:r>
          </a:p>
        </p:txBody>
      </p:sp>
      <p:sp>
        <p:nvSpPr>
          <p:cNvPr id="17" name="pole tekstowe 16">
            <a:extLst>
              <a:ext uri="{FF2B5EF4-FFF2-40B4-BE49-F238E27FC236}">
                <a16:creationId xmlns:a16="http://schemas.microsoft.com/office/drawing/2014/main" id="{98ACDD43-92CA-4DDB-A47A-4D55AAA01B5C}"/>
              </a:ext>
            </a:extLst>
          </p:cNvPr>
          <p:cNvSpPr txBox="1"/>
          <p:nvPr/>
        </p:nvSpPr>
        <p:spPr>
          <a:xfrm>
            <a:off x="1706331" y="4253008"/>
            <a:ext cx="5731328" cy="230832"/>
          </a:xfrm>
          <a:prstGeom prst="rect">
            <a:avLst/>
          </a:prstGeom>
          <a:solidFill>
            <a:srgbClr val="FF0000"/>
          </a:solidFill>
          <a:ln>
            <a:solidFill>
              <a:schemeClr val="accent4"/>
            </a:solidFill>
          </a:ln>
        </p:spPr>
        <p:txBody>
          <a:bodyPr wrap="square" rtlCol="0">
            <a:spAutoFit/>
          </a:bodyPr>
          <a:lstStyle/>
          <a:p>
            <a:pPr algn="ctr"/>
            <a:r>
              <a:rPr lang="pl-PL" sz="900" b="1" dirty="0">
                <a:solidFill>
                  <a:schemeClr val="bg1"/>
                </a:solidFill>
              </a:rPr>
              <a:t>Składanie i uzupełnianie dokumentów ujętych w art. 25 PZP na podstawie art. 26 ust. 1-4 </a:t>
            </a:r>
            <a:r>
              <a:rPr lang="pl-PL" sz="900" b="1" dirty="0" err="1">
                <a:solidFill>
                  <a:schemeClr val="bg1"/>
                </a:solidFill>
              </a:rPr>
              <a:t>pzp</a:t>
            </a:r>
            <a:endParaRPr lang="pl-PL" sz="900" b="1" dirty="0">
              <a:solidFill>
                <a:schemeClr val="bg1"/>
              </a:solidFill>
            </a:endParaRPr>
          </a:p>
        </p:txBody>
      </p:sp>
      <p:sp>
        <p:nvSpPr>
          <p:cNvPr id="18" name="pole tekstowe 17">
            <a:extLst>
              <a:ext uri="{FF2B5EF4-FFF2-40B4-BE49-F238E27FC236}">
                <a16:creationId xmlns:a16="http://schemas.microsoft.com/office/drawing/2014/main" id="{7DAD5F00-2A4B-4D96-935C-5C5EE37FD8E1}"/>
              </a:ext>
            </a:extLst>
          </p:cNvPr>
          <p:cNvSpPr txBox="1"/>
          <p:nvPr/>
        </p:nvSpPr>
        <p:spPr>
          <a:xfrm>
            <a:off x="1706331" y="4494070"/>
            <a:ext cx="5731328" cy="230832"/>
          </a:xfrm>
          <a:prstGeom prst="rect">
            <a:avLst/>
          </a:prstGeom>
          <a:noFill/>
          <a:ln>
            <a:solidFill>
              <a:schemeClr val="accent4"/>
            </a:solidFill>
          </a:ln>
        </p:spPr>
        <p:txBody>
          <a:bodyPr wrap="square" rtlCol="0">
            <a:spAutoFit/>
          </a:bodyPr>
          <a:lstStyle/>
          <a:p>
            <a:pPr algn="ctr"/>
            <a:r>
              <a:rPr lang="pl-PL" sz="900" dirty="0"/>
              <a:t>Informacja o wyborze</a:t>
            </a:r>
          </a:p>
        </p:txBody>
      </p:sp>
      <p:sp>
        <p:nvSpPr>
          <p:cNvPr id="19" name="pole tekstowe 18">
            <a:extLst>
              <a:ext uri="{FF2B5EF4-FFF2-40B4-BE49-F238E27FC236}">
                <a16:creationId xmlns:a16="http://schemas.microsoft.com/office/drawing/2014/main" id="{413466D0-1DC1-4BFC-B635-833E0C3E7C94}"/>
              </a:ext>
            </a:extLst>
          </p:cNvPr>
          <p:cNvSpPr txBox="1"/>
          <p:nvPr/>
        </p:nvSpPr>
        <p:spPr>
          <a:xfrm>
            <a:off x="1706330" y="4769093"/>
            <a:ext cx="5731328" cy="230832"/>
          </a:xfrm>
          <a:prstGeom prst="rect">
            <a:avLst/>
          </a:prstGeom>
          <a:noFill/>
          <a:ln>
            <a:solidFill>
              <a:schemeClr val="accent4"/>
            </a:solidFill>
          </a:ln>
        </p:spPr>
        <p:txBody>
          <a:bodyPr wrap="square" rtlCol="0">
            <a:spAutoFit/>
          </a:bodyPr>
          <a:lstStyle/>
          <a:p>
            <a:pPr algn="ctr"/>
            <a:r>
              <a:rPr lang="pl-PL" sz="900" dirty="0"/>
              <a:t>Udostępnianie dokumentów z postępowania</a:t>
            </a:r>
          </a:p>
        </p:txBody>
      </p:sp>
      <p:sp>
        <p:nvSpPr>
          <p:cNvPr id="20" name="pole tekstowe 19">
            <a:extLst>
              <a:ext uri="{FF2B5EF4-FFF2-40B4-BE49-F238E27FC236}">
                <a16:creationId xmlns:a16="http://schemas.microsoft.com/office/drawing/2014/main" id="{5068EAF4-896B-4013-9685-4F9141CA0AFA}"/>
              </a:ext>
            </a:extLst>
          </p:cNvPr>
          <p:cNvSpPr txBox="1"/>
          <p:nvPr/>
        </p:nvSpPr>
        <p:spPr>
          <a:xfrm>
            <a:off x="1342442" y="2297359"/>
            <a:ext cx="323165" cy="2662170"/>
          </a:xfrm>
          <a:prstGeom prst="rect">
            <a:avLst/>
          </a:prstGeom>
          <a:solidFill>
            <a:srgbClr val="FFFF00"/>
          </a:solidFill>
        </p:spPr>
        <p:txBody>
          <a:bodyPr vert="vert270" wrap="square" rtlCol="0">
            <a:spAutoFit/>
          </a:bodyPr>
          <a:lstStyle/>
          <a:p>
            <a:pPr algn="ctr"/>
            <a:r>
              <a:rPr lang="pl-PL" sz="900" dirty="0"/>
              <a:t>PODPIS ELEKTRONICZNY</a:t>
            </a:r>
          </a:p>
        </p:txBody>
      </p:sp>
      <p:sp>
        <p:nvSpPr>
          <p:cNvPr id="22" name="pole tekstowe 21">
            <a:extLst>
              <a:ext uri="{FF2B5EF4-FFF2-40B4-BE49-F238E27FC236}">
                <a16:creationId xmlns:a16="http://schemas.microsoft.com/office/drawing/2014/main" id="{C1DF0AE4-C202-4F2E-B2B9-F9EDB3D83668}"/>
              </a:ext>
            </a:extLst>
          </p:cNvPr>
          <p:cNvSpPr txBox="1"/>
          <p:nvPr/>
        </p:nvSpPr>
        <p:spPr>
          <a:xfrm>
            <a:off x="1706333" y="3525107"/>
            <a:ext cx="5731328" cy="230832"/>
          </a:xfrm>
          <a:prstGeom prst="rect">
            <a:avLst/>
          </a:prstGeom>
          <a:noFill/>
          <a:ln>
            <a:solidFill>
              <a:schemeClr val="accent4"/>
            </a:solidFill>
          </a:ln>
        </p:spPr>
        <p:txBody>
          <a:bodyPr wrap="square" rtlCol="0">
            <a:spAutoFit/>
          </a:bodyPr>
          <a:lstStyle/>
          <a:p>
            <a:pPr algn="ctr"/>
            <a:r>
              <a:rPr lang="pl-PL" sz="900" dirty="0"/>
              <a:t>Wzywanie do uzupełnienia pełnomocnictwa </a:t>
            </a:r>
          </a:p>
        </p:txBody>
      </p:sp>
      <p:sp>
        <p:nvSpPr>
          <p:cNvPr id="23" name="pole tekstowe 22">
            <a:extLst>
              <a:ext uri="{FF2B5EF4-FFF2-40B4-BE49-F238E27FC236}">
                <a16:creationId xmlns:a16="http://schemas.microsoft.com/office/drawing/2014/main" id="{8674D121-3A18-474D-B329-59521AE5A881}"/>
              </a:ext>
            </a:extLst>
          </p:cNvPr>
          <p:cNvSpPr txBox="1"/>
          <p:nvPr/>
        </p:nvSpPr>
        <p:spPr>
          <a:xfrm>
            <a:off x="1706329" y="3751550"/>
            <a:ext cx="5731328" cy="230832"/>
          </a:xfrm>
          <a:prstGeom prst="rect">
            <a:avLst/>
          </a:prstGeom>
          <a:solidFill>
            <a:srgbClr val="FF0000"/>
          </a:solidFill>
          <a:ln>
            <a:solidFill>
              <a:schemeClr val="accent4"/>
            </a:solidFill>
          </a:ln>
        </p:spPr>
        <p:txBody>
          <a:bodyPr wrap="square" rtlCol="0">
            <a:spAutoFit/>
          </a:bodyPr>
          <a:lstStyle/>
          <a:p>
            <a:pPr algn="ctr"/>
            <a:r>
              <a:rPr lang="pl-PL" sz="900" b="1" dirty="0">
                <a:solidFill>
                  <a:schemeClr val="bg1"/>
                </a:solidFill>
              </a:rPr>
              <a:t>Uzupełnienia pełnomocnictwa </a:t>
            </a:r>
          </a:p>
        </p:txBody>
      </p:sp>
      <p:sp>
        <p:nvSpPr>
          <p:cNvPr id="24" name="pole tekstowe 23">
            <a:extLst>
              <a:ext uri="{FF2B5EF4-FFF2-40B4-BE49-F238E27FC236}">
                <a16:creationId xmlns:a16="http://schemas.microsoft.com/office/drawing/2014/main" id="{CC719BE2-F0A0-4F02-827F-42ACE8DED2C0}"/>
              </a:ext>
            </a:extLst>
          </p:cNvPr>
          <p:cNvSpPr txBox="1"/>
          <p:nvPr/>
        </p:nvSpPr>
        <p:spPr>
          <a:xfrm>
            <a:off x="7437994" y="2299194"/>
            <a:ext cx="242374" cy="248209"/>
          </a:xfrm>
          <a:prstGeom prst="rect">
            <a:avLst/>
          </a:prstGeom>
          <a:noFill/>
          <a:ln>
            <a:solidFill>
              <a:schemeClr val="accent1"/>
            </a:solidFill>
          </a:ln>
        </p:spPr>
        <p:txBody>
          <a:bodyPr wrap="square" rtlCol="0">
            <a:spAutoFit/>
          </a:bodyPr>
          <a:lstStyle/>
          <a:p>
            <a:pPr algn="ctr"/>
            <a:r>
              <a:rPr lang="pl-PL" sz="1013" dirty="0"/>
              <a:t>W</a:t>
            </a:r>
          </a:p>
        </p:txBody>
      </p:sp>
      <p:sp>
        <p:nvSpPr>
          <p:cNvPr id="27" name="pole tekstowe 26">
            <a:extLst>
              <a:ext uri="{FF2B5EF4-FFF2-40B4-BE49-F238E27FC236}">
                <a16:creationId xmlns:a16="http://schemas.microsoft.com/office/drawing/2014/main" id="{2BF25435-4B20-4F38-AA10-E0DD92E170CE}"/>
              </a:ext>
            </a:extLst>
          </p:cNvPr>
          <p:cNvSpPr txBox="1"/>
          <p:nvPr/>
        </p:nvSpPr>
        <p:spPr>
          <a:xfrm>
            <a:off x="7437994" y="2540784"/>
            <a:ext cx="242374" cy="248209"/>
          </a:xfrm>
          <a:prstGeom prst="rect">
            <a:avLst/>
          </a:prstGeom>
          <a:noFill/>
          <a:ln>
            <a:solidFill>
              <a:schemeClr val="accent1"/>
            </a:solidFill>
          </a:ln>
        </p:spPr>
        <p:txBody>
          <a:bodyPr wrap="square" rtlCol="0">
            <a:spAutoFit/>
          </a:bodyPr>
          <a:lstStyle/>
          <a:p>
            <a:pPr algn="ctr"/>
            <a:r>
              <a:rPr lang="pl-PL" sz="1013" dirty="0"/>
              <a:t>Z</a:t>
            </a:r>
          </a:p>
        </p:txBody>
      </p:sp>
      <p:sp>
        <p:nvSpPr>
          <p:cNvPr id="29" name="pole tekstowe 28">
            <a:extLst>
              <a:ext uri="{FF2B5EF4-FFF2-40B4-BE49-F238E27FC236}">
                <a16:creationId xmlns:a16="http://schemas.microsoft.com/office/drawing/2014/main" id="{C84F96DE-71F8-430E-A515-BC3A51D70AF2}"/>
              </a:ext>
            </a:extLst>
          </p:cNvPr>
          <p:cNvSpPr txBox="1"/>
          <p:nvPr/>
        </p:nvSpPr>
        <p:spPr>
          <a:xfrm>
            <a:off x="7437994" y="2768889"/>
            <a:ext cx="242374" cy="248209"/>
          </a:xfrm>
          <a:prstGeom prst="rect">
            <a:avLst/>
          </a:prstGeom>
          <a:noFill/>
          <a:ln>
            <a:solidFill>
              <a:schemeClr val="accent1"/>
            </a:solidFill>
          </a:ln>
        </p:spPr>
        <p:txBody>
          <a:bodyPr wrap="square" rtlCol="0">
            <a:spAutoFit/>
          </a:bodyPr>
          <a:lstStyle/>
          <a:p>
            <a:pPr algn="ctr"/>
            <a:r>
              <a:rPr lang="pl-PL" sz="1013" dirty="0"/>
              <a:t>W</a:t>
            </a:r>
          </a:p>
        </p:txBody>
      </p:sp>
      <p:sp>
        <p:nvSpPr>
          <p:cNvPr id="30" name="pole tekstowe 29">
            <a:extLst>
              <a:ext uri="{FF2B5EF4-FFF2-40B4-BE49-F238E27FC236}">
                <a16:creationId xmlns:a16="http://schemas.microsoft.com/office/drawing/2014/main" id="{EEDB9EAC-7F94-4B11-8291-CF00D571F470}"/>
              </a:ext>
            </a:extLst>
          </p:cNvPr>
          <p:cNvSpPr txBox="1"/>
          <p:nvPr/>
        </p:nvSpPr>
        <p:spPr>
          <a:xfrm>
            <a:off x="7437994" y="3011400"/>
            <a:ext cx="242374" cy="248209"/>
          </a:xfrm>
          <a:prstGeom prst="rect">
            <a:avLst/>
          </a:prstGeom>
          <a:noFill/>
          <a:ln>
            <a:solidFill>
              <a:schemeClr val="accent1"/>
            </a:solidFill>
          </a:ln>
        </p:spPr>
        <p:txBody>
          <a:bodyPr wrap="square" rtlCol="0">
            <a:spAutoFit/>
          </a:bodyPr>
          <a:lstStyle/>
          <a:p>
            <a:pPr algn="ctr"/>
            <a:r>
              <a:rPr lang="pl-PL" sz="1013" dirty="0"/>
              <a:t>Z</a:t>
            </a:r>
          </a:p>
        </p:txBody>
      </p:sp>
      <p:sp>
        <p:nvSpPr>
          <p:cNvPr id="31" name="pole tekstowe 30">
            <a:extLst>
              <a:ext uri="{FF2B5EF4-FFF2-40B4-BE49-F238E27FC236}">
                <a16:creationId xmlns:a16="http://schemas.microsoft.com/office/drawing/2014/main" id="{23581284-4AAD-4173-9A35-7A7B6BB9AAA3}"/>
              </a:ext>
            </a:extLst>
          </p:cNvPr>
          <p:cNvSpPr txBox="1"/>
          <p:nvPr/>
        </p:nvSpPr>
        <p:spPr>
          <a:xfrm>
            <a:off x="7437994" y="3260361"/>
            <a:ext cx="242374" cy="248209"/>
          </a:xfrm>
          <a:prstGeom prst="rect">
            <a:avLst/>
          </a:prstGeom>
          <a:noFill/>
          <a:ln>
            <a:solidFill>
              <a:schemeClr val="accent1"/>
            </a:solidFill>
          </a:ln>
        </p:spPr>
        <p:txBody>
          <a:bodyPr wrap="square" rtlCol="0">
            <a:spAutoFit/>
          </a:bodyPr>
          <a:lstStyle/>
          <a:p>
            <a:pPr algn="ctr"/>
            <a:r>
              <a:rPr lang="pl-PL" sz="1013" dirty="0"/>
              <a:t>W</a:t>
            </a:r>
          </a:p>
        </p:txBody>
      </p:sp>
      <p:sp>
        <p:nvSpPr>
          <p:cNvPr id="32" name="pole tekstowe 31">
            <a:extLst>
              <a:ext uri="{FF2B5EF4-FFF2-40B4-BE49-F238E27FC236}">
                <a16:creationId xmlns:a16="http://schemas.microsoft.com/office/drawing/2014/main" id="{EE42199B-EEDB-41E3-AEF7-4CADDDCCCB7A}"/>
              </a:ext>
            </a:extLst>
          </p:cNvPr>
          <p:cNvSpPr txBox="1"/>
          <p:nvPr/>
        </p:nvSpPr>
        <p:spPr>
          <a:xfrm>
            <a:off x="7437659" y="3513050"/>
            <a:ext cx="242374" cy="248209"/>
          </a:xfrm>
          <a:prstGeom prst="rect">
            <a:avLst/>
          </a:prstGeom>
          <a:noFill/>
          <a:ln>
            <a:solidFill>
              <a:schemeClr val="accent1"/>
            </a:solidFill>
          </a:ln>
        </p:spPr>
        <p:txBody>
          <a:bodyPr wrap="square" rtlCol="0">
            <a:spAutoFit/>
          </a:bodyPr>
          <a:lstStyle/>
          <a:p>
            <a:pPr algn="ctr"/>
            <a:r>
              <a:rPr lang="pl-PL" sz="1013" dirty="0"/>
              <a:t>Z</a:t>
            </a:r>
          </a:p>
        </p:txBody>
      </p:sp>
      <p:sp>
        <p:nvSpPr>
          <p:cNvPr id="33" name="pole tekstowe 32">
            <a:extLst>
              <a:ext uri="{FF2B5EF4-FFF2-40B4-BE49-F238E27FC236}">
                <a16:creationId xmlns:a16="http://schemas.microsoft.com/office/drawing/2014/main" id="{78F071F5-779D-4080-81FF-8ECD3EC54A98}"/>
              </a:ext>
            </a:extLst>
          </p:cNvPr>
          <p:cNvSpPr txBox="1"/>
          <p:nvPr/>
        </p:nvSpPr>
        <p:spPr>
          <a:xfrm>
            <a:off x="7437659" y="3750654"/>
            <a:ext cx="242374" cy="248209"/>
          </a:xfrm>
          <a:prstGeom prst="rect">
            <a:avLst/>
          </a:prstGeom>
          <a:noFill/>
          <a:ln>
            <a:solidFill>
              <a:schemeClr val="accent1"/>
            </a:solidFill>
          </a:ln>
        </p:spPr>
        <p:txBody>
          <a:bodyPr wrap="square" rtlCol="0">
            <a:spAutoFit/>
          </a:bodyPr>
          <a:lstStyle/>
          <a:p>
            <a:pPr algn="ctr"/>
            <a:r>
              <a:rPr lang="pl-PL" sz="1013" dirty="0"/>
              <a:t>W</a:t>
            </a:r>
          </a:p>
        </p:txBody>
      </p:sp>
      <p:sp>
        <p:nvSpPr>
          <p:cNvPr id="34" name="pole tekstowe 33">
            <a:extLst>
              <a:ext uri="{FF2B5EF4-FFF2-40B4-BE49-F238E27FC236}">
                <a16:creationId xmlns:a16="http://schemas.microsoft.com/office/drawing/2014/main" id="{D1C1DBF4-472D-4C06-B8FE-3D36630C7517}"/>
              </a:ext>
            </a:extLst>
          </p:cNvPr>
          <p:cNvSpPr txBox="1"/>
          <p:nvPr/>
        </p:nvSpPr>
        <p:spPr>
          <a:xfrm>
            <a:off x="7437659" y="3981224"/>
            <a:ext cx="242374" cy="248209"/>
          </a:xfrm>
          <a:prstGeom prst="rect">
            <a:avLst/>
          </a:prstGeom>
          <a:noFill/>
          <a:ln>
            <a:solidFill>
              <a:schemeClr val="accent1"/>
            </a:solidFill>
          </a:ln>
        </p:spPr>
        <p:txBody>
          <a:bodyPr wrap="square" rtlCol="0">
            <a:spAutoFit/>
          </a:bodyPr>
          <a:lstStyle/>
          <a:p>
            <a:pPr algn="ctr"/>
            <a:r>
              <a:rPr lang="pl-PL" sz="1013" dirty="0"/>
              <a:t>Z</a:t>
            </a:r>
          </a:p>
        </p:txBody>
      </p:sp>
      <p:sp>
        <p:nvSpPr>
          <p:cNvPr id="35" name="pole tekstowe 34">
            <a:extLst>
              <a:ext uri="{FF2B5EF4-FFF2-40B4-BE49-F238E27FC236}">
                <a16:creationId xmlns:a16="http://schemas.microsoft.com/office/drawing/2014/main" id="{04BD4F5C-9B49-489F-8BB2-0DD67F486A36}"/>
              </a:ext>
            </a:extLst>
          </p:cNvPr>
          <p:cNvSpPr txBox="1"/>
          <p:nvPr/>
        </p:nvSpPr>
        <p:spPr>
          <a:xfrm>
            <a:off x="7437659" y="4240677"/>
            <a:ext cx="242374" cy="248209"/>
          </a:xfrm>
          <a:prstGeom prst="rect">
            <a:avLst/>
          </a:prstGeom>
          <a:noFill/>
          <a:ln>
            <a:solidFill>
              <a:schemeClr val="accent1"/>
            </a:solidFill>
          </a:ln>
        </p:spPr>
        <p:txBody>
          <a:bodyPr wrap="square" rtlCol="0">
            <a:spAutoFit/>
          </a:bodyPr>
          <a:lstStyle/>
          <a:p>
            <a:pPr algn="ctr"/>
            <a:r>
              <a:rPr lang="pl-PL" sz="1013" dirty="0"/>
              <a:t>W</a:t>
            </a:r>
          </a:p>
        </p:txBody>
      </p:sp>
      <p:sp>
        <p:nvSpPr>
          <p:cNvPr id="36" name="pole tekstowe 35">
            <a:extLst>
              <a:ext uri="{FF2B5EF4-FFF2-40B4-BE49-F238E27FC236}">
                <a16:creationId xmlns:a16="http://schemas.microsoft.com/office/drawing/2014/main" id="{F08981F5-BB26-4D47-8C6F-D13922D514AF}"/>
              </a:ext>
            </a:extLst>
          </p:cNvPr>
          <p:cNvSpPr txBox="1"/>
          <p:nvPr/>
        </p:nvSpPr>
        <p:spPr>
          <a:xfrm>
            <a:off x="7437659" y="4483299"/>
            <a:ext cx="242374" cy="248209"/>
          </a:xfrm>
          <a:prstGeom prst="rect">
            <a:avLst/>
          </a:prstGeom>
          <a:noFill/>
          <a:ln>
            <a:solidFill>
              <a:schemeClr val="accent1"/>
            </a:solidFill>
          </a:ln>
        </p:spPr>
        <p:txBody>
          <a:bodyPr wrap="square" rtlCol="0">
            <a:spAutoFit/>
          </a:bodyPr>
          <a:lstStyle/>
          <a:p>
            <a:pPr algn="ctr"/>
            <a:r>
              <a:rPr lang="pl-PL" sz="1013" dirty="0"/>
              <a:t>Z</a:t>
            </a:r>
          </a:p>
        </p:txBody>
      </p:sp>
      <p:sp>
        <p:nvSpPr>
          <p:cNvPr id="37" name="pole tekstowe 36">
            <a:extLst>
              <a:ext uri="{FF2B5EF4-FFF2-40B4-BE49-F238E27FC236}">
                <a16:creationId xmlns:a16="http://schemas.microsoft.com/office/drawing/2014/main" id="{F8F57563-274B-4CEB-A3AA-73FB20E50823}"/>
              </a:ext>
            </a:extLst>
          </p:cNvPr>
          <p:cNvSpPr txBox="1"/>
          <p:nvPr/>
        </p:nvSpPr>
        <p:spPr>
          <a:xfrm>
            <a:off x="7437658" y="4755337"/>
            <a:ext cx="242374" cy="248209"/>
          </a:xfrm>
          <a:prstGeom prst="rect">
            <a:avLst/>
          </a:prstGeom>
          <a:noFill/>
          <a:ln>
            <a:solidFill>
              <a:schemeClr val="accent1"/>
            </a:solidFill>
          </a:ln>
        </p:spPr>
        <p:txBody>
          <a:bodyPr wrap="square" rtlCol="0">
            <a:spAutoFit/>
          </a:bodyPr>
          <a:lstStyle/>
          <a:p>
            <a:pPr algn="ctr"/>
            <a:r>
              <a:rPr lang="pl-PL" sz="1013" dirty="0"/>
              <a:t>Z</a:t>
            </a:r>
          </a:p>
        </p:txBody>
      </p:sp>
      <p:sp>
        <p:nvSpPr>
          <p:cNvPr id="3" name="Strzałka: w prawo 2">
            <a:extLst>
              <a:ext uri="{FF2B5EF4-FFF2-40B4-BE49-F238E27FC236}">
                <a16:creationId xmlns:a16="http://schemas.microsoft.com/office/drawing/2014/main" id="{0FCD8622-8A0C-465A-86BC-FFACB28B3D81}"/>
              </a:ext>
            </a:extLst>
          </p:cNvPr>
          <p:cNvSpPr/>
          <p:nvPr/>
        </p:nvSpPr>
        <p:spPr>
          <a:xfrm>
            <a:off x="1584815" y="2872764"/>
            <a:ext cx="121178" cy="516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013"/>
          </a:p>
        </p:txBody>
      </p:sp>
      <p:sp>
        <p:nvSpPr>
          <p:cNvPr id="28" name="Strzałka: w prawo 27">
            <a:extLst>
              <a:ext uri="{FF2B5EF4-FFF2-40B4-BE49-F238E27FC236}">
                <a16:creationId xmlns:a16="http://schemas.microsoft.com/office/drawing/2014/main" id="{AF5B52EE-B716-45DF-9956-9BA2CB4AE0F9}"/>
              </a:ext>
            </a:extLst>
          </p:cNvPr>
          <p:cNvSpPr/>
          <p:nvPr/>
        </p:nvSpPr>
        <p:spPr>
          <a:xfrm>
            <a:off x="1584815" y="3817400"/>
            <a:ext cx="121178" cy="516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013"/>
          </a:p>
        </p:txBody>
      </p:sp>
      <p:sp>
        <p:nvSpPr>
          <p:cNvPr id="38" name="Strzałka: w prawo 37">
            <a:extLst>
              <a:ext uri="{FF2B5EF4-FFF2-40B4-BE49-F238E27FC236}">
                <a16:creationId xmlns:a16="http://schemas.microsoft.com/office/drawing/2014/main" id="{AAE06052-B269-4267-8A9A-33CAB52EB298}"/>
              </a:ext>
            </a:extLst>
          </p:cNvPr>
          <p:cNvSpPr/>
          <p:nvPr/>
        </p:nvSpPr>
        <p:spPr>
          <a:xfrm>
            <a:off x="1584815" y="4323815"/>
            <a:ext cx="121178" cy="516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013"/>
          </a:p>
        </p:txBody>
      </p:sp>
    </p:spTree>
    <p:extLst>
      <p:ext uri="{BB962C8B-B14F-4D97-AF65-F5344CB8AC3E}">
        <p14:creationId xmlns:p14="http://schemas.microsoft.com/office/powerpoint/2010/main" val="1545323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EE1FF9-57F4-4485-9CBE-F54D77510121}"/>
              </a:ext>
            </a:extLst>
          </p:cNvPr>
          <p:cNvSpPr>
            <a:spLocks noGrp="1"/>
          </p:cNvSpPr>
          <p:nvPr>
            <p:ph type="title"/>
          </p:nvPr>
        </p:nvSpPr>
        <p:spPr/>
        <p:txBody>
          <a:bodyPr>
            <a:normAutofit fontScale="90000"/>
          </a:bodyPr>
          <a:lstStyle/>
          <a:p>
            <a:r>
              <a:rPr lang="pl-PL" dirty="0"/>
              <a:t>Elektronizacja zamówień publicznych</a:t>
            </a:r>
          </a:p>
        </p:txBody>
      </p:sp>
      <p:sp>
        <p:nvSpPr>
          <p:cNvPr id="6" name="Trójkąt równoramienny 5">
            <a:extLst>
              <a:ext uri="{FF2B5EF4-FFF2-40B4-BE49-F238E27FC236}">
                <a16:creationId xmlns:a16="http://schemas.microsoft.com/office/drawing/2014/main" id="{759C3FDD-58A2-41E5-9C03-4B14D8CC1C44}"/>
              </a:ext>
            </a:extLst>
          </p:cNvPr>
          <p:cNvSpPr/>
          <p:nvPr/>
        </p:nvSpPr>
        <p:spPr>
          <a:xfrm>
            <a:off x="1553547" y="1511559"/>
            <a:ext cx="6036906" cy="383488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pl-P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pl-PL" dirty="0"/>
          </a:p>
        </p:txBody>
      </p:sp>
      <p:cxnSp>
        <p:nvCxnSpPr>
          <p:cNvPr id="7" name="Łącznik prosty 6">
            <a:extLst>
              <a:ext uri="{FF2B5EF4-FFF2-40B4-BE49-F238E27FC236}">
                <a16:creationId xmlns:a16="http://schemas.microsoft.com/office/drawing/2014/main" id="{B8F5BA92-AC1C-43B8-8CAB-94AB0847B268}"/>
              </a:ext>
            </a:extLst>
          </p:cNvPr>
          <p:cNvCxnSpPr>
            <a:cxnSpLocks/>
          </p:cNvCxnSpPr>
          <p:nvPr/>
        </p:nvCxnSpPr>
        <p:spPr>
          <a:xfrm>
            <a:off x="2534816" y="4273420"/>
            <a:ext cx="4152123" cy="0"/>
          </a:xfrm>
          <a:prstGeom prst="line">
            <a:avLst/>
          </a:prstGeom>
          <a:ln w="38100"/>
        </p:spPr>
        <p:style>
          <a:lnRef idx="1">
            <a:schemeClr val="accent4"/>
          </a:lnRef>
          <a:fillRef idx="0">
            <a:schemeClr val="accent4"/>
          </a:fillRef>
          <a:effectRef idx="0">
            <a:schemeClr val="accent4"/>
          </a:effectRef>
          <a:fontRef idx="minor">
            <a:schemeClr val="tx1"/>
          </a:fontRef>
        </p:style>
      </p:cxnSp>
      <p:cxnSp>
        <p:nvCxnSpPr>
          <p:cNvPr id="8" name="Łącznik prosty 7">
            <a:extLst>
              <a:ext uri="{FF2B5EF4-FFF2-40B4-BE49-F238E27FC236}">
                <a16:creationId xmlns:a16="http://schemas.microsoft.com/office/drawing/2014/main" id="{5B3CAA7C-B0C5-49E5-9F37-600037A53832}"/>
              </a:ext>
            </a:extLst>
          </p:cNvPr>
          <p:cNvCxnSpPr/>
          <p:nvPr/>
        </p:nvCxnSpPr>
        <p:spPr>
          <a:xfrm>
            <a:off x="3495869" y="2939142"/>
            <a:ext cx="2174033" cy="0"/>
          </a:xfrm>
          <a:prstGeom prst="line">
            <a:avLst/>
          </a:prstGeom>
          <a:ln w="38100"/>
        </p:spPr>
        <p:style>
          <a:lnRef idx="1">
            <a:schemeClr val="accent4"/>
          </a:lnRef>
          <a:fillRef idx="0">
            <a:schemeClr val="accent4"/>
          </a:fillRef>
          <a:effectRef idx="0">
            <a:schemeClr val="accent4"/>
          </a:effectRef>
          <a:fontRef idx="minor">
            <a:schemeClr val="tx1"/>
          </a:fontRef>
        </p:style>
      </p:cxnSp>
      <p:sp>
        <p:nvSpPr>
          <p:cNvPr id="9" name="pole tekstowe 16">
            <a:extLst>
              <a:ext uri="{FF2B5EF4-FFF2-40B4-BE49-F238E27FC236}">
                <a16:creationId xmlns:a16="http://schemas.microsoft.com/office/drawing/2014/main" id="{52CC2BB4-E541-4BEC-8986-4AF906C6A17B}"/>
              </a:ext>
            </a:extLst>
          </p:cNvPr>
          <p:cNvSpPr txBox="1"/>
          <p:nvPr/>
        </p:nvSpPr>
        <p:spPr>
          <a:xfrm>
            <a:off x="3290596" y="4596214"/>
            <a:ext cx="2771192" cy="646331"/>
          </a:xfrm>
          <a:prstGeom prst="rect">
            <a:avLst/>
          </a:prstGeom>
          <a:noFill/>
        </p:spPr>
        <p:txBody>
          <a:bodyPr wrap="square" rtlCol="0">
            <a:spAutoFit/>
          </a:bodyPr>
          <a:ls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pl-PL" dirty="0">
                <a:solidFill>
                  <a:schemeClr val="bg1"/>
                </a:solidFill>
              </a:rPr>
              <a:t>ŚRODKI KOMUNIKACJI ELEKTRONICZNEJ </a:t>
            </a:r>
          </a:p>
        </p:txBody>
      </p:sp>
      <p:sp>
        <p:nvSpPr>
          <p:cNvPr id="10" name="pole tekstowe 17">
            <a:extLst>
              <a:ext uri="{FF2B5EF4-FFF2-40B4-BE49-F238E27FC236}">
                <a16:creationId xmlns:a16="http://schemas.microsoft.com/office/drawing/2014/main" id="{E2316BD7-5ECA-4E5C-A147-36172843486A}"/>
              </a:ext>
            </a:extLst>
          </p:cNvPr>
          <p:cNvSpPr txBox="1"/>
          <p:nvPr/>
        </p:nvSpPr>
        <p:spPr>
          <a:xfrm>
            <a:off x="3186404" y="3304296"/>
            <a:ext cx="2771192" cy="369332"/>
          </a:xfrm>
          <a:prstGeom prst="rect">
            <a:avLst/>
          </a:prstGeom>
          <a:noFill/>
        </p:spPr>
        <p:txBody>
          <a:bodyPr wrap="square" rtlCol="0">
            <a:spAutoFit/>
          </a:bodyPr>
          <a:ls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pl-PL" dirty="0">
                <a:solidFill>
                  <a:schemeClr val="bg1"/>
                </a:solidFill>
              </a:rPr>
              <a:t>PODPIS ELEKTRONICZNY</a:t>
            </a:r>
          </a:p>
        </p:txBody>
      </p:sp>
      <p:sp>
        <p:nvSpPr>
          <p:cNvPr id="11" name="pole tekstowe 18">
            <a:extLst>
              <a:ext uri="{FF2B5EF4-FFF2-40B4-BE49-F238E27FC236}">
                <a16:creationId xmlns:a16="http://schemas.microsoft.com/office/drawing/2014/main" id="{081B76CB-1C9E-4384-96E6-AD52F8AAD548}"/>
              </a:ext>
            </a:extLst>
          </p:cNvPr>
          <p:cNvSpPr txBox="1"/>
          <p:nvPr/>
        </p:nvSpPr>
        <p:spPr>
          <a:xfrm>
            <a:off x="3225281" y="2381338"/>
            <a:ext cx="2771192" cy="369332"/>
          </a:xfrm>
          <a:prstGeom prst="rect">
            <a:avLst/>
          </a:prstGeom>
          <a:noFill/>
        </p:spPr>
        <p:txBody>
          <a:bodyPr wrap="square" rtlCol="0">
            <a:spAutoFit/>
          </a:bodyPr>
          <a:ls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pl-PL" dirty="0">
                <a:solidFill>
                  <a:schemeClr val="bg1"/>
                </a:solidFill>
              </a:rPr>
              <a:t>SZYFROWANIE</a:t>
            </a:r>
          </a:p>
        </p:txBody>
      </p:sp>
    </p:spTree>
    <p:extLst>
      <p:ext uri="{BB962C8B-B14F-4D97-AF65-F5344CB8AC3E}">
        <p14:creationId xmlns:p14="http://schemas.microsoft.com/office/powerpoint/2010/main" val="5396998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EE1FF9-57F4-4485-9CBE-F54D77510121}"/>
              </a:ext>
            </a:extLst>
          </p:cNvPr>
          <p:cNvSpPr>
            <a:spLocks noGrp="1"/>
          </p:cNvSpPr>
          <p:nvPr>
            <p:ph type="title"/>
          </p:nvPr>
        </p:nvSpPr>
        <p:spPr>
          <a:xfrm>
            <a:off x="1614488" y="1705571"/>
            <a:ext cx="5915025" cy="474138"/>
          </a:xfrm>
        </p:spPr>
        <p:txBody>
          <a:bodyPr>
            <a:normAutofit/>
          </a:bodyPr>
          <a:lstStyle/>
          <a:p>
            <a:r>
              <a:rPr lang="pl-PL" sz="2025" dirty="0"/>
              <a:t>Szyfrowanie danych</a:t>
            </a:r>
          </a:p>
        </p:txBody>
      </p:sp>
      <p:sp>
        <p:nvSpPr>
          <p:cNvPr id="10" name="pole tekstowe 9">
            <a:extLst>
              <a:ext uri="{FF2B5EF4-FFF2-40B4-BE49-F238E27FC236}">
                <a16:creationId xmlns:a16="http://schemas.microsoft.com/office/drawing/2014/main" id="{C1851091-2AEA-4563-8C90-E28EA49A2628}"/>
              </a:ext>
            </a:extLst>
          </p:cNvPr>
          <p:cNvSpPr txBox="1"/>
          <p:nvPr/>
        </p:nvSpPr>
        <p:spPr>
          <a:xfrm>
            <a:off x="1706335" y="2297360"/>
            <a:ext cx="5731328" cy="230832"/>
          </a:xfrm>
          <a:prstGeom prst="rect">
            <a:avLst/>
          </a:prstGeom>
          <a:solidFill>
            <a:schemeClr val="bg1"/>
          </a:solidFill>
          <a:ln>
            <a:solidFill>
              <a:schemeClr val="accent4"/>
            </a:solidFill>
          </a:ln>
        </p:spPr>
        <p:txBody>
          <a:bodyPr wrap="square" rtlCol="0">
            <a:spAutoFit/>
          </a:bodyPr>
          <a:lstStyle/>
          <a:p>
            <a:pPr algn="ctr"/>
            <a:r>
              <a:rPr lang="pl-PL" sz="900" dirty="0"/>
              <a:t>Pytania do SIWZ </a:t>
            </a:r>
          </a:p>
        </p:txBody>
      </p:sp>
      <p:sp>
        <p:nvSpPr>
          <p:cNvPr id="11" name="pole tekstowe 10">
            <a:extLst>
              <a:ext uri="{FF2B5EF4-FFF2-40B4-BE49-F238E27FC236}">
                <a16:creationId xmlns:a16="http://schemas.microsoft.com/office/drawing/2014/main" id="{D2488740-122B-4E42-B487-2987A378376E}"/>
              </a:ext>
            </a:extLst>
          </p:cNvPr>
          <p:cNvSpPr txBox="1"/>
          <p:nvPr/>
        </p:nvSpPr>
        <p:spPr>
          <a:xfrm>
            <a:off x="1706335" y="2538422"/>
            <a:ext cx="5731328" cy="230832"/>
          </a:xfrm>
          <a:prstGeom prst="rect">
            <a:avLst/>
          </a:prstGeom>
          <a:solidFill>
            <a:schemeClr val="bg1"/>
          </a:solidFill>
          <a:ln>
            <a:solidFill>
              <a:schemeClr val="accent4"/>
            </a:solidFill>
          </a:ln>
        </p:spPr>
        <p:txBody>
          <a:bodyPr wrap="square" rtlCol="0">
            <a:spAutoFit/>
          </a:bodyPr>
          <a:lstStyle/>
          <a:p>
            <a:pPr algn="ctr"/>
            <a:r>
              <a:rPr lang="pl-PL" sz="900" dirty="0"/>
              <a:t>Odpowiedzi na pytania do SIWZ</a:t>
            </a:r>
          </a:p>
        </p:txBody>
      </p:sp>
      <p:sp>
        <p:nvSpPr>
          <p:cNvPr id="12" name="pole tekstowe 11">
            <a:extLst>
              <a:ext uri="{FF2B5EF4-FFF2-40B4-BE49-F238E27FC236}">
                <a16:creationId xmlns:a16="http://schemas.microsoft.com/office/drawing/2014/main" id="{AC01EE23-7184-46E4-8409-CCCE094D228C}"/>
              </a:ext>
            </a:extLst>
          </p:cNvPr>
          <p:cNvSpPr txBox="1"/>
          <p:nvPr/>
        </p:nvSpPr>
        <p:spPr>
          <a:xfrm>
            <a:off x="1706330" y="2787982"/>
            <a:ext cx="5731328" cy="230832"/>
          </a:xfrm>
          <a:prstGeom prst="rect">
            <a:avLst/>
          </a:prstGeom>
          <a:solidFill>
            <a:srgbClr val="FF0000"/>
          </a:solidFill>
          <a:ln>
            <a:solidFill>
              <a:schemeClr val="accent4"/>
            </a:solidFill>
          </a:ln>
        </p:spPr>
        <p:txBody>
          <a:bodyPr wrap="square" rtlCol="0">
            <a:spAutoFit/>
          </a:bodyPr>
          <a:lstStyle/>
          <a:p>
            <a:pPr algn="ctr"/>
            <a:r>
              <a:rPr lang="pl-PL" sz="900" b="1" dirty="0">
                <a:solidFill>
                  <a:schemeClr val="bg1"/>
                </a:solidFill>
              </a:rPr>
              <a:t>Składanie ofert i oświadczeń z art. 25a </a:t>
            </a:r>
            <a:r>
              <a:rPr lang="pl-PL" sz="900" b="1" dirty="0" err="1">
                <a:solidFill>
                  <a:schemeClr val="bg1"/>
                </a:solidFill>
              </a:rPr>
              <a:t>pzp</a:t>
            </a:r>
            <a:r>
              <a:rPr lang="pl-PL" sz="900" b="1" dirty="0">
                <a:solidFill>
                  <a:schemeClr val="bg1"/>
                </a:solidFill>
              </a:rPr>
              <a:t> </a:t>
            </a:r>
          </a:p>
        </p:txBody>
      </p:sp>
      <p:sp>
        <p:nvSpPr>
          <p:cNvPr id="13" name="pole tekstowe 12">
            <a:extLst>
              <a:ext uri="{FF2B5EF4-FFF2-40B4-BE49-F238E27FC236}">
                <a16:creationId xmlns:a16="http://schemas.microsoft.com/office/drawing/2014/main" id="{70629F7B-ABC6-4E90-8054-B17EA0BDFEEA}"/>
              </a:ext>
            </a:extLst>
          </p:cNvPr>
          <p:cNvSpPr txBox="1"/>
          <p:nvPr/>
        </p:nvSpPr>
        <p:spPr>
          <a:xfrm>
            <a:off x="1706333" y="3029679"/>
            <a:ext cx="5731329" cy="230832"/>
          </a:xfrm>
          <a:prstGeom prst="rect">
            <a:avLst/>
          </a:prstGeom>
          <a:solidFill>
            <a:schemeClr val="bg1"/>
          </a:solidFill>
          <a:ln>
            <a:solidFill>
              <a:schemeClr val="accent4"/>
            </a:solidFill>
          </a:ln>
        </p:spPr>
        <p:txBody>
          <a:bodyPr wrap="square" rtlCol="0">
            <a:spAutoFit/>
          </a:bodyPr>
          <a:lstStyle/>
          <a:p>
            <a:pPr algn="ctr"/>
            <a:r>
              <a:rPr lang="pl-PL" sz="900" dirty="0"/>
              <a:t>Wezwania do wyjaśnień treści oferty, poprawienia omyłek, wezwania do wyjaśnienia rażąco niskiej ceny.</a:t>
            </a:r>
          </a:p>
        </p:txBody>
      </p:sp>
      <p:sp>
        <p:nvSpPr>
          <p:cNvPr id="14" name="pole tekstowe 13">
            <a:extLst>
              <a:ext uri="{FF2B5EF4-FFF2-40B4-BE49-F238E27FC236}">
                <a16:creationId xmlns:a16="http://schemas.microsoft.com/office/drawing/2014/main" id="{33EEF647-E09F-4E6C-B50B-06F9868B703A}"/>
              </a:ext>
            </a:extLst>
          </p:cNvPr>
          <p:cNvSpPr txBox="1"/>
          <p:nvPr/>
        </p:nvSpPr>
        <p:spPr>
          <a:xfrm>
            <a:off x="1706333" y="3269019"/>
            <a:ext cx="5731328" cy="230832"/>
          </a:xfrm>
          <a:prstGeom prst="rect">
            <a:avLst/>
          </a:prstGeom>
          <a:noFill/>
          <a:ln>
            <a:solidFill>
              <a:schemeClr val="accent4"/>
            </a:solidFill>
          </a:ln>
        </p:spPr>
        <p:txBody>
          <a:bodyPr wrap="square" rtlCol="0">
            <a:spAutoFit/>
          </a:bodyPr>
          <a:lstStyle/>
          <a:p>
            <a:pPr algn="ctr"/>
            <a:r>
              <a:rPr lang="pl-PL" sz="900" dirty="0"/>
              <a:t>Udzielanie wyjaśnień, wyrażanie zgody na poprawienie omyłki z art. 89 ust. 2 pkt 3 </a:t>
            </a:r>
            <a:r>
              <a:rPr lang="pl-PL" sz="900" dirty="0" err="1"/>
              <a:t>pzp</a:t>
            </a:r>
            <a:endParaRPr lang="pl-PL" sz="900" dirty="0"/>
          </a:p>
        </p:txBody>
      </p:sp>
      <p:sp>
        <p:nvSpPr>
          <p:cNvPr id="15" name="pole tekstowe 14">
            <a:extLst>
              <a:ext uri="{FF2B5EF4-FFF2-40B4-BE49-F238E27FC236}">
                <a16:creationId xmlns:a16="http://schemas.microsoft.com/office/drawing/2014/main" id="{D850E836-054A-437B-8AF2-2B700C57169C}"/>
              </a:ext>
            </a:extLst>
          </p:cNvPr>
          <p:cNvSpPr txBox="1"/>
          <p:nvPr/>
        </p:nvSpPr>
        <p:spPr>
          <a:xfrm>
            <a:off x="1706332" y="3990053"/>
            <a:ext cx="5731328" cy="230832"/>
          </a:xfrm>
          <a:prstGeom prst="rect">
            <a:avLst/>
          </a:prstGeom>
          <a:noFill/>
          <a:ln>
            <a:solidFill>
              <a:schemeClr val="accent4"/>
            </a:solidFill>
          </a:ln>
        </p:spPr>
        <p:txBody>
          <a:bodyPr wrap="square" rtlCol="0">
            <a:spAutoFit/>
          </a:bodyPr>
          <a:lstStyle/>
          <a:p>
            <a:pPr algn="ctr"/>
            <a:r>
              <a:rPr lang="pl-PL" sz="900" dirty="0"/>
              <a:t>Wzywanie do złożenia, uzupełnienia lub wyjaśnienia dokumentów na podstawie art. 26 ust. 1-4</a:t>
            </a:r>
          </a:p>
        </p:txBody>
      </p:sp>
      <p:sp>
        <p:nvSpPr>
          <p:cNvPr id="17" name="pole tekstowe 16">
            <a:extLst>
              <a:ext uri="{FF2B5EF4-FFF2-40B4-BE49-F238E27FC236}">
                <a16:creationId xmlns:a16="http://schemas.microsoft.com/office/drawing/2014/main" id="{98ACDD43-92CA-4DDB-A47A-4D55AAA01B5C}"/>
              </a:ext>
            </a:extLst>
          </p:cNvPr>
          <p:cNvSpPr txBox="1"/>
          <p:nvPr/>
        </p:nvSpPr>
        <p:spPr>
          <a:xfrm>
            <a:off x="1706331" y="4253008"/>
            <a:ext cx="5731328" cy="230832"/>
          </a:xfrm>
          <a:prstGeom prst="rect">
            <a:avLst/>
          </a:prstGeom>
          <a:noFill/>
          <a:ln>
            <a:solidFill>
              <a:schemeClr val="accent4"/>
            </a:solidFill>
          </a:ln>
        </p:spPr>
        <p:txBody>
          <a:bodyPr wrap="square" rtlCol="0">
            <a:spAutoFit/>
          </a:bodyPr>
          <a:lstStyle/>
          <a:p>
            <a:pPr algn="ctr"/>
            <a:r>
              <a:rPr lang="pl-PL" sz="900" dirty="0"/>
              <a:t>Składanie i uzupełnianie dokumentów ujętych w art. 25 PZP na podstawie art. 26 ust. 1-4 </a:t>
            </a:r>
            <a:r>
              <a:rPr lang="pl-PL" sz="900" dirty="0" err="1"/>
              <a:t>pzp</a:t>
            </a:r>
            <a:endParaRPr lang="pl-PL" sz="900" dirty="0"/>
          </a:p>
        </p:txBody>
      </p:sp>
      <p:sp>
        <p:nvSpPr>
          <p:cNvPr id="18" name="pole tekstowe 17">
            <a:extLst>
              <a:ext uri="{FF2B5EF4-FFF2-40B4-BE49-F238E27FC236}">
                <a16:creationId xmlns:a16="http://schemas.microsoft.com/office/drawing/2014/main" id="{7DAD5F00-2A4B-4D96-935C-5C5EE37FD8E1}"/>
              </a:ext>
            </a:extLst>
          </p:cNvPr>
          <p:cNvSpPr txBox="1"/>
          <p:nvPr/>
        </p:nvSpPr>
        <p:spPr>
          <a:xfrm>
            <a:off x="1706331" y="4494070"/>
            <a:ext cx="5731328" cy="230832"/>
          </a:xfrm>
          <a:prstGeom prst="rect">
            <a:avLst/>
          </a:prstGeom>
          <a:noFill/>
          <a:ln>
            <a:solidFill>
              <a:schemeClr val="accent4"/>
            </a:solidFill>
          </a:ln>
        </p:spPr>
        <p:txBody>
          <a:bodyPr wrap="square" rtlCol="0">
            <a:spAutoFit/>
          </a:bodyPr>
          <a:lstStyle/>
          <a:p>
            <a:pPr algn="ctr"/>
            <a:r>
              <a:rPr lang="pl-PL" sz="900" dirty="0"/>
              <a:t>Informacja o wyborze</a:t>
            </a:r>
          </a:p>
        </p:txBody>
      </p:sp>
      <p:sp>
        <p:nvSpPr>
          <p:cNvPr id="19" name="pole tekstowe 18">
            <a:extLst>
              <a:ext uri="{FF2B5EF4-FFF2-40B4-BE49-F238E27FC236}">
                <a16:creationId xmlns:a16="http://schemas.microsoft.com/office/drawing/2014/main" id="{413466D0-1DC1-4BFC-B635-833E0C3E7C94}"/>
              </a:ext>
            </a:extLst>
          </p:cNvPr>
          <p:cNvSpPr txBox="1"/>
          <p:nvPr/>
        </p:nvSpPr>
        <p:spPr>
          <a:xfrm>
            <a:off x="1706330" y="4769093"/>
            <a:ext cx="5731328" cy="230832"/>
          </a:xfrm>
          <a:prstGeom prst="rect">
            <a:avLst/>
          </a:prstGeom>
          <a:noFill/>
          <a:ln>
            <a:solidFill>
              <a:schemeClr val="accent4"/>
            </a:solidFill>
          </a:ln>
        </p:spPr>
        <p:txBody>
          <a:bodyPr wrap="square" rtlCol="0">
            <a:spAutoFit/>
          </a:bodyPr>
          <a:lstStyle/>
          <a:p>
            <a:pPr algn="ctr"/>
            <a:r>
              <a:rPr lang="pl-PL" sz="900" dirty="0"/>
              <a:t>Udostępnianie dokumentów z postępowania</a:t>
            </a:r>
          </a:p>
        </p:txBody>
      </p:sp>
      <p:sp>
        <p:nvSpPr>
          <p:cNvPr id="20" name="pole tekstowe 19">
            <a:extLst>
              <a:ext uri="{FF2B5EF4-FFF2-40B4-BE49-F238E27FC236}">
                <a16:creationId xmlns:a16="http://schemas.microsoft.com/office/drawing/2014/main" id="{5068EAF4-896B-4013-9685-4F9141CA0AFA}"/>
              </a:ext>
            </a:extLst>
          </p:cNvPr>
          <p:cNvSpPr txBox="1"/>
          <p:nvPr/>
        </p:nvSpPr>
        <p:spPr>
          <a:xfrm>
            <a:off x="1342442" y="2297359"/>
            <a:ext cx="323165" cy="2897781"/>
          </a:xfrm>
          <a:prstGeom prst="rect">
            <a:avLst/>
          </a:prstGeom>
          <a:solidFill>
            <a:srgbClr val="FFFF00"/>
          </a:solidFill>
        </p:spPr>
        <p:txBody>
          <a:bodyPr vert="vert270" wrap="square" rtlCol="0">
            <a:spAutoFit/>
          </a:bodyPr>
          <a:lstStyle/>
          <a:p>
            <a:pPr algn="ctr"/>
            <a:r>
              <a:rPr lang="pl-PL" sz="900" dirty="0"/>
              <a:t>SZYFROWANIE DANYCH</a:t>
            </a:r>
          </a:p>
        </p:txBody>
      </p:sp>
      <p:sp>
        <p:nvSpPr>
          <p:cNvPr id="22" name="pole tekstowe 21">
            <a:extLst>
              <a:ext uri="{FF2B5EF4-FFF2-40B4-BE49-F238E27FC236}">
                <a16:creationId xmlns:a16="http://schemas.microsoft.com/office/drawing/2014/main" id="{C1DF0AE4-C202-4F2E-B2B9-F9EDB3D83668}"/>
              </a:ext>
            </a:extLst>
          </p:cNvPr>
          <p:cNvSpPr txBox="1"/>
          <p:nvPr/>
        </p:nvSpPr>
        <p:spPr>
          <a:xfrm>
            <a:off x="1706333" y="3525107"/>
            <a:ext cx="5731328" cy="230832"/>
          </a:xfrm>
          <a:prstGeom prst="rect">
            <a:avLst/>
          </a:prstGeom>
          <a:noFill/>
          <a:ln>
            <a:solidFill>
              <a:schemeClr val="accent4"/>
            </a:solidFill>
          </a:ln>
        </p:spPr>
        <p:txBody>
          <a:bodyPr wrap="square" rtlCol="0">
            <a:spAutoFit/>
          </a:bodyPr>
          <a:lstStyle/>
          <a:p>
            <a:pPr algn="ctr"/>
            <a:r>
              <a:rPr lang="pl-PL" sz="900" dirty="0"/>
              <a:t>Wzywanie do uzupełnienia pełnomocnictwa </a:t>
            </a:r>
          </a:p>
        </p:txBody>
      </p:sp>
      <p:sp>
        <p:nvSpPr>
          <p:cNvPr id="23" name="pole tekstowe 22">
            <a:extLst>
              <a:ext uri="{FF2B5EF4-FFF2-40B4-BE49-F238E27FC236}">
                <a16:creationId xmlns:a16="http://schemas.microsoft.com/office/drawing/2014/main" id="{8674D121-3A18-474D-B329-59521AE5A881}"/>
              </a:ext>
            </a:extLst>
          </p:cNvPr>
          <p:cNvSpPr txBox="1"/>
          <p:nvPr/>
        </p:nvSpPr>
        <p:spPr>
          <a:xfrm>
            <a:off x="1706329" y="3751550"/>
            <a:ext cx="5731328" cy="230832"/>
          </a:xfrm>
          <a:prstGeom prst="rect">
            <a:avLst/>
          </a:prstGeom>
          <a:noFill/>
          <a:ln>
            <a:solidFill>
              <a:schemeClr val="accent4"/>
            </a:solidFill>
          </a:ln>
        </p:spPr>
        <p:txBody>
          <a:bodyPr wrap="square" rtlCol="0">
            <a:spAutoFit/>
          </a:bodyPr>
          <a:lstStyle/>
          <a:p>
            <a:pPr algn="ctr"/>
            <a:r>
              <a:rPr lang="pl-PL" sz="900" dirty="0"/>
              <a:t>Uzupełnienia pełnomocnictwa </a:t>
            </a:r>
          </a:p>
        </p:txBody>
      </p:sp>
      <p:sp>
        <p:nvSpPr>
          <p:cNvPr id="24" name="pole tekstowe 23">
            <a:extLst>
              <a:ext uri="{FF2B5EF4-FFF2-40B4-BE49-F238E27FC236}">
                <a16:creationId xmlns:a16="http://schemas.microsoft.com/office/drawing/2014/main" id="{CC719BE2-F0A0-4F02-827F-42ACE8DED2C0}"/>
              </a:ext>
            </a:extLst>
          </p:cNvPr>
          <p:cNvSpPr txBox="1"/>
          <p:nvPr/>
        </p:nvSpPr>
        <p:spPr>
          <a:xfrm>
            <a:off x="7437994" y="2299194"/>
            <a:ext cx="242374" cy="248209"/>
          </a:xfrm>
          <a:prstGeom prst="rect">
            <a:avLst/>
          </a:prstGeom>
          <a:noFill/>
          <a:ln>
            <a:solidFill>
              <a:schemeClr val="accent1"/>
            </a:solidFill>
          </a:ln>
        </p:spPr>
        <p:txBody>
          <a:bodyPr wrap="square" rtlCol="0">
            <a:spAutoFit/>
          </a:bodyPr>
          <a:lstStyle/>
          <a:p>
            <a:pPr algn="ctr"/>
            <a:r>
              <a:rPr lang="pl-PL" sz="1013" dirty="0"/>
              <a:t>W</a:t>
            </a:r>
          </a:p>
        </p:txBody>
      </p:sp>
      <p:sp>
        <p:nvSpPr>
          <p:cNvPr id="27" name="pole tekstowe 26">
            <a:extLst>
              <a:ext uri="{FF2B5EF4-FFF2-40B4-BE49-F238E27FC236}">
                <a16:creationId xmlns:a16="http://schemas.microsoft.com/office/drawing/2014/main" id="{2BF25435-4B20-4F38-AA10-E0DD92E170CE}"/>
              </a:ext>
            </a:extLst>
          </p:cNvPr>
          <p:cNvSpPr txBox="1"/>
          <p:nvPr/>
        </p:nvSpPr>
        <p:spPr>
          <a:xfrm>
            <a:off x="7437994" y="2540784"/>
            <a:ext cx="242374" cy="248209"/>
          </a:xfrm>
          <a:prstGeom prst="rect">
            <a:avLst/>
          </a:prstGeom>
          <a:noFill/>
          <a:ln>
            <a:solidFill>
              <a:schemeClr val="accent1"/>
            </a:solidFill>
          </a:ln>
        </p:spPr>
        <p:txBody>
          <a:bodyPr wrap="square" rtlCol="0">
            <a:spAutoFit/>
          </a:bodyPr>
          <a:lstStyle/>
          <a:p>
            <a:pPr algn="ctr"/>
            <a:r>
              <a:rPr lang="pl-PL" sz="1013" dirty="0"/>
              <a:t>Z</a:t>
            </a:r>
          </a:p>
        </p:txBody>
      </p:sp>
      <p:sp>
        <p:nvSpPr>
          <p:cNvPr id="29" name="pole tekstowe 28">
            <a:extLst>
              <a:ext uri="{FF2B5EF4-FFF2-40B4-BE49-F238E27FC236}">
                <a16:creationId xmlns:a16="http://schemas.microsoft.com/office/drawing/2014/main" id="{C84F96DE-71F8-430E-A515-BC3A51D70AF2}"/>
              </a:ext>
            </a:extLst>
          </p:cNvPr>
          <p:cNvSpPr txBox="1"/>
          <p:nvPr/>
        </p:nvSpPr>
        <p:spPr>
          <a:xfrm>
            <a:off x="7437994" y="2768889"/>
            <a:ext cx="242374" cy="248209"/>
          </a:xfrm>
          <a:prstGeom prst="rect">
            <a:avLst/>
          </a:prstGeom>
          <a:noFill/>
          <a:ln>
            <a:solidFill>
              <a:schemeClr val="accent1"/>
            </a:solidFill>
          </a:ln>
        </p:spPr>
        <p:txBody>
          <a:bodyPr wrap="square" rtlCol="0">
            <a:spAutoFit/>
          </a:bodyPr>
          <a:lstStyle/>
          <a:p>
            <a:pPr algn="ctr"/>
            <a:r>
              <a:rPr lang="pl-PL" sz="1013" dirty="0"/>
              <a:t>W</a:t>
            </a:r>
          </a:p>
        </p:txBody>
      </p:sp>
      <p:sp>
        <p:nvSpPr>
          <p:cNvPr id="30" name="pole tekstowe 29">
            <a:extLst>
              <a:ext uri="{FF2B5EF4-FFF2-40B4-BE49-F238E27FC236}">
                <a16:creationId xmlns:a16="http://schemas.microsoft.com/office/drawing/2014/main" id="{EEDB9EAC-7F94-4B11-8291-CF00D571F470}"/>
              </a:ext>
            </a:extLst>
          </p:cNvPr>
          <p:cNvSpPr txBox="1"/>
          <p:nvPr/>
        </p:nvSpPr>
        <p:spPr>
          <a:xfrm>
            <a:off x="7437994" y="3011400"/>
            <a:ext cx="242374" cy="248209"/>
          </a:xfrm>
          <a:prstGeom prst="rect">
            <a:avLst/>
          </a:prstGeom>
          <a:noFill/>
          <a:ln>
            <a:solidFill>
              <a:schemeClr val="accent1"/>
            </a:solidFill>
          </a:ln>
        </p:spPr>
        <p:txBody>
          <a:bodyPr wrap="square" rtlCol="0">
            <a:spAutoFit/>
          </a:bodyPr>
          <a:lstStyle/>
          <a:p>
            <a:pPr algn="ctr"/>
            <a:r>
              <a:rPr lang="pl-PL" sz="1013" dirty="0"/>
              <a:t>Z</a:t>
            </a:r>
          </a:p>
        </p:txBody>
      </p:sp>
      <p:sp>
        <p:nvSpPr>
          <p:cNvPr id="31" name="pole tekstowe 30">
            <a:extLst>
              <a:ext uri="{FF2B5EF4-FFF2-40B4-BE49-F238E27FC236}">
                <a16:creationId xmlns:a16="http://schemas.microsoft.com/office/drawing/2014/main" id="{23581284-4AAD-4173-9A35-7A7B6BB9AAA3}"/>
              </a:ext>
            </a:extLst>
          </p:cNvPr>
          <p:cNvSpPr txBox="1"/>
          <p:nvPr/>
        </p:nvSpPr>
        <p:spPr>
          <a:xfrm>
            <a:off x="7437994" y="3260361"/>
            <a:ext cx="242374" cy="248209"/>
          </a:xfrm>
          <a:prstGeom prst="rect">
            <a:avLst/>
          </a:prstGeom>
          <a:noFill/>
          <a:ln>
            <a:solidFill>
              <a:schemeClr val="accent1"/>
            </a:solidFill>
          </a:ln>
        </p:spPr>
        <p:txBody>
          <a:bodyPr wrap="square" rtlCol="0">
            <a:spAutoFit/>
          </a:bodyPr>
          <a:lstStyle/>
          <a:p>
            <a:pPr algn="ctr"/>
            <a:r>
              <a:rPr lang="pl-PL" sz="1013" dirty="0"/>
              <a:t>W</a:t>
            </a:r>
          </a:p>
        </p:txBody>
      </p:sp>
      <p:sp>
        <p:nvSpPr>
          <p:cNvPr id="32" name="pole tekstowe 31">
            <a:extLst>
              <a:ext uri="{FF2B5EF4-FFF2-40B4-BE49-F238E27FC236}">
                <a16:creationId xmlns:a16="http://schemas.microsoft.com/office/drawing/2014/main" id="{EE42199B-EEDB-41E3-AEF7-4CADDDCCCB7A}"/>
              </a:ext>
            </a:extLst>
          </p:cNvPr>
          <p:cNvSpPr txBox="1"/>
          <p:nvPr/>
        </p:nvSpPr>
        <p:spPr>
          <a:xfrm>
            <a:off x="7437659" y="3513050"/>
            <a:ext cx="242374" cy="248209"/>
          </a:xfrm>
          <a:prstGeom prst="rect">
            <a:avLst/>
          </a:prstGeom>
          <a:noFill/>
          <a:ln>
            <a:solidFill>
              <a:schemeClr val="accent1"/>
            </a:solidFill>
          </a:ln>
        </p:spPr>
        <p:txBody>
          <a:bodyPr wrap="square" rtlCol="0">
            <a:spAutoFit/>
          </a:bodyPr>
          <a:lstStyle/>
          <a:p>
            <a:pPr algn="ctr"/>
            <a:r>
              <a:rPr lang="pl-PL" sz="1013" dirty="0"/>
              <a:t>Z</a:t>
            </a:r>
          </a:p>
        </p:txBody>
      </p:sp>
      <p:sp>
        <p:nvSpPr>
          <p:cNvPr id="33" name="pole tekstowe 32">
            <a:extLst>
              <a:ext uri="{FF2B5EF4-FFF2-40B4-BE49-F238E27FC236}">
                <a16:creationId xmlns:a16="http://schemas.microsoft.com/office/drawing/2014/main" id="{78F071F5-779D-4080-81FF-8ECD3EC54A98}"/>
              </a:ext>
            </a:extLst>
          </p:cNvPr>
          <p:cNvSpPr txBox="1"/>
          <p:nvPr/>
        </p:nvSpPr>
        <p:spPr>
          <a:xfrm>
            <a:off x="7437659" y="3750654"/>
            <a:ext cx="242374" cy="248209"/>
          </a:xfrm>
          <a:prstGeom prst="rect">
            <a:avLst/>
          </a:prstGeom>
          <a:noFill/>
          <a:ln>
            <a:solidFill>
              <a:schemeClr val="accent1"/>
            </a:solidFill>
          </a:ln>
        </p:spPr>
        <p:txBody>
          <a:bodyPr wrap="square" rtlCol="0">
            <a:spAutoFit/>
          </a:bodyPr>
          <a:lstStyle/>
          <a:p>
            <a:pPr algn="ctr"/>
            <a:r>
              <a:rPr lang="pl-PL" sz="1013" dirty="0"/>
              <a:t>W</a:t>
            </a:r>
          </a:p>
        </p:txBody>
      </p:sp>
      <p:sp>
        <p:nvSpPr>
          <p:cNvPr id="34" name="pole tekstowe 33">
            <a:extLst>
              <a:ext uri="{FF2B5EF4-FFF2-40B4-BE49-F238E27FC236}">
                <a16:creationId xmlns:a16="http://schemas.microsoft.com/office/drawing/2014/main" id="{D1C1DBF4-472D-4C06-B8FE-3D36630C7517}"/>
              </a:ext>
            </a:extLst>
          </p:cNvPr>
          <p:cNvSpPr txBox="1"/>
          <p:nvPr/>
        </p:nvSpPr>
        <p:spPr>
          <a:xfrm>
            <a:off x="7437659" y="3981224"/>
            <a:ext cx="242374" cy="248209"/>
          </a:xfrm>
          <a:prstGeom prst="rect">
            <a:avLst/>
          </a:prstGeom>
          <a:noFill/>
          <a:ln>
            <a:solidFill>
              <a:schemeClr val="accent1"/>
            </a:solidFill>
          </a:ln>
        </p:spPr>
        <p:txBody>
          <a:bodyPr wrap="square" rtlCol="0">
            <a:spAutoFit/>
          </a:bodyPr>
          <a:lstStyle/>
          <a:p>
            <a:pPr algn="ctr"/>
            <a:r>
              <a:rPr lang="pl-PL" sz="1013" dirty="0"/>
              <a:t>Z</a:t>
            </a:r>
          </a:p>
        </p:txBody>
      </p:sp>
      <p:sp>
        <p:nvSpPr>
          <p:cNvPr id="35" name="pole tekstowe 34">
            <a:extLst>
              <a:ext uri="{FF2B5EF4-FFF2-40B4-BE49-F238E27FC236}">
                <a16:creationId xmlns:a16="http://schemas.microsoft.com/office/drawing/2014/main" id="{04BD4F5C-9B49-489F-8BB2-0DD67F486A36}"/>
              </a:ext>
            </a:extLst>
          </p:cNvPr>
          <p:cNvSpPr txBox="1"/>
          <p:nvPr/>
        </p:nvSpPr>
        <p:spPr>
          <a:xfrm>
            <a:off x="7437659" y="4240677"/>
            <a:ext cx="242374" cy="248209"/>
          </a:xfrm>
          <a:prstGeom prst="rect">
            <a:avLst/>
          </a:prstGeom>
          <a:noFill/>
          <a:ln>
            <a:solidFill>
              <a:schemeClr val="accent1"/>
            </a:solidFill>
          </a:ln>
        </p:spPr>
        <p:txBody>
          <a:bodyPr wrap="square" rtlCol="0">
            <a:spAutoFit/>
          </a:bodyPr>
          <a:lstStyle/>
          <a:p>
            <a:pPr algn="ctr"/>
            <a:r>
              <a:rPr lang="pl-PL" sz="1013" dirty="0"/>
              <a:t>W</a:t>
            </a:r>
          </a:p>
        </p:txBody>
      </p:sp>
      <p:sp>
        <p:nvSpPr>
          <p:cNvPr id="36" name="pole tekstowe 35">
            <a:extLst>
              <a:ext uri="{FF2B5EF4-FFF2-40B4-BE49-F238E27FC236}">
                <a16:creationId xmlns:a16="http://schemas.microsoft.com/office/drawing/2014/main" id="{F08981F5-BB26-4D47-8C6F-D13922D514AF}"/>
              </a:ext>
            </a:extLst>
          </p:cNvPr>
          <p:cNvSpPr txBox="1"/>
          <p:nvPr/>
        </p:nvSpPr>
        <p:spPr>
          <a:xfrm>
            <a:off x="7437659" y="4483299"/>
            <a:ext cx="242374" cy="248209"/>
          </a:xfrm>
          <a:prstGeom prst="rect">
            <a:avLst/>
          </a:prstGeom>
          <a:noFill/>
          <a:ln>
            <a:solidFill>
              <a:schemeClr val="accent1"/>
            </a:solidFill>
          </a:ln>
        </p:spPr>
        <p:txBody>
          <a:bodyPr wrap="square" rtlCol="0">
            <a:spAutoFit/>
          </a:bodyPr>
          <a:lstStyle/>
          <a:p>
            <a:pPr algn="ctr"/>
            <a:r>
              <a:rPr lang="pl-PL" sz="1013" dirty="0"/>
              <a:t>Z</a:t>
            </a:r>
          </a:p>
        </p:txBody>
      </p:sp>
      <p:sp>
        <p:nvSpPr>
          <p:cNvPr id="37" name="pole tekstowe 36">
            <a:extLst>
              <a:ext uri="{FF2B5EF4-FFF2-40B4-BE49-F238E27FC236}">
                <a16:creationId xmlns:a16="http://schemas.microsoft.com/office/drawing/2014/main" id="{F8F57563-274B-4CEB-A3AA-73FB20E50823}"/>
              </a:ext>
            </a:extLst>
          </p:cNvPr>
          <p:cNvSpPr txBox="1"/>
          <p:nvPr/>
        </p:nvSpPr>
        <p:spPr>
          <a:xfrm>
            <a:off x="7437658" y="4755337"/>
            <a:ext cx="242374" cy="248209"/>
          </a:xfrm>
          <a:prstGeom prst="rect">
            <a:avLst/>
          </a:prstGeom>
          <a:noFill/>
          <a:ln>
            <a:solidFill>
              <a:schemeClr val="accent1"/>
            </a:solidFill>
          </a:ln>
        </p:spPr>
        <p:txBody>
          <a:bodyPr wrap="square" rtlCol="0">
            <a:spAutoFit/>
          </a:bodyPr>
          <a:lstStyle/>
          <a:p>
            <a:pPr algn="ctr"/>
            <a:r>
              <a:rPr lang="pl-PL" sz="1013" dirty="0"/>
              <a:t>Z</a:t>
            </a:r>
          </a:p>
        </p:txBody>
      </p:sp>
      <p:sp>
        <p:nvSpPr>
          <p:cNvPr id="3" name="Strzałka: w prawo 2">
            <a:extLst>
              <a:ext uri="{FF2B5EF4-FFF2-40B4-BE49-F238E27FC236}">
                <a16:creationId xmlns:a16="http://schemas.microsoft.com/office/drawing/2014/main" id="{0FCD8622-8A0C-465A-86BC-FFACB28B3D81}"/>
              </a:ext>
            </a:extLst>
          </p:cNvPr>
          <p:cNvSpPr/>
          <p:nvPr/>
        </p:nvSpPr>
        <p:spPr>
          <a:xfrm>
            <a:off x="1584815" y="2872764"/>
            <a:ext cx="121178" cy="516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013"/>
          </a:p>
        </p:txBody>
      </p:sp>
    </p:spTree>
    <p:extLst>
      <p:ext uri="{BB962C8B-B14F-4D97-AF65-F5344CB8AC3E}">
        <p14:creationId xmlns:p14="http://schemas.microsoft.com/office/powerpoint/2010/main" val="27568380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ymbol zastępczy zawartości 6">
            <a:extLst>
              <a:ext uri="{FF2B5EF4-FFF2-40B4-BE49-F238E27FC236}">
                <a16:creationId xmlns:a16="http://schemas.microsoft.com/office/drawing/2014/main" id="{5B26E32D-CD2B-4000-9E58-ACD84D1D9600}"/>
              </a:ext>
            </a:extLst>
          </p:cNvPr>
          <p:cNvSpPr>
            <a:spLocks noGrp="1"/>
          </p:cNvSpPr>
          <p:nvPr>
            <p:ph idx="1"/>
          </p:nvPr>
        </p:nvSpPr>
        <p:spPr>
          <a:xfrm>
            <a:off x="628650" y="1669175"/>
            <a:ext cx="7886700" cy="3844446"/>
          </a:xfrm>
        </p:spPr>
        <p:txBody>
          <a:bodyPr>
            <a:normAutofit/>
          </a:bodyPr>
          <a:lstStyle/>
          <a:p>
            <a:pPr marL="0" indent="0">
              <a:buNone/>
            </a:pPr>
            <a:endParaRPr lang="pl-PL" sz="1400" dirty="0"/>
          </a:p>
          <a:p>
            <a:pPr marL="0" indent="0">
              <a:buNone/>
            </a:pPr>
            <a:endParaRPr lang="pl-PL" sz="1400" dirty="0"/>
          </a:p>
          <a:p>
            <a:pPr marL="0" indent="0">
              <a:buNone/>
            </a:pPr>
            <a:endParaRPr lang="pl-PL" sz="1400" dirty="0"/>
          </a:p>
          <a:p>
            <a:pPr marL="0" indent="0">
              <a:buNone/>
            </a:pPr>
            <a:endParaRPr lang="pl-PL" sz="1400" dirty="0"/>
          </a:p>
          <a:p>
            <a:pPr marL="0" indent="0">
              <a:buNone/>
            </a:pPr>
            <a:endParaRPr lang="pl-PL" sz="1400" dirty="0"/>
          </a:p>
          <a:p>
            <a:pPr marL="0" indent="0">
              <a:buNone/>
            </a:pPr>
            <a:endParaRPr lang="pl-PL" sz="1400" dirty="0"/>
          </a:p>
          <a:p>
            <a:pPr marL="0" indent="0" algn="ctr">
              <a:buNone/>
            </a:pPr>
            <a:r>
              <a:rPr lang="pl-PL" sz="1400" dirty="0"/>
              <a:t>MINIPORTAL - WARSZTATY</a:t>
            </a:r>
          </a:p>
        </p:txBody>
      </p:sp>
    </p:spTree>
    <p:extLst>
      <p:ext uri="{BB962C8B-B14F-4D97-AF65-F5344CB8AC3E}">
        <p14:creationId xmlns:p14="http://schemas.microsoft.com/office/powerpoint/2010/main" val="37733545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ymbol zastępczy zawartości 6">
            <a:extLst>
              <a:ext uri="{FF2B5EF4-FFF2-40B4-BE49-F238E27FC236}">
                <a16:creationId xmlns:a16="http://schemas.microsoft.com/office/drawing/2014/main" id="{5B26E32D-CD2B-4000-9E58-ACD84D1D9600}"/>
              </a:ext>
            </a:extLst>
          </p:cNvPr>
          <p:cNvSpPr>
            <a:spLocks noGrp="1"/>
          </p:cNvSpPr>
          <p:nvPr>
            <p:ph idx="1"/>
          </p:nvPr>
        </p:nvSpPr>
        <p:spPr>
          <a:xfrm>
            <a:off x="628650" y="1669175"/>
            <a:ext cx="7886700" cy="3844446"/>
          </a:xfrm>
        </p:spPr>
        <p:txBody>
          <a:bodyPr>
            <a:normAutofit/>
          </a:bodyPr>
          <a:lstStyle/>
          <a:p>
            <a:r>
              <a:rPr lang="pl-PL" sz="1400" dirty="0"/>
              <a:t>Nawet jeśli wadliwe działanie narzędzia informatycznego, za pomocą którego prowadzone jest postępowanie, nie jest zawinione przez zamawiającego, to powoduje, że dochodzi do uchybienia przez zamawiającego obowiązkowi, o którym mowa w art. 10b </a:t>
            </a:r>
            <a:r>
              <a:rPr lang="pl-PL" sz="1400" dirty="0" err="1"/>
              <a:t>p.z.p</a:t>
            </a:r>
            <a:r>
              <a:rPr lang="pl-PL" sz="1400" dirty="0"/>
              <a:t>. i może wpływać na kolejne czynności lub zaniechania zamawiającego w postępowaniu. Zamawiający nie może zatem ignorować sposobu funkcjonowania narzędzia informatycznego, za pomocą którego prowadzone jest postępowanie, jak też nie może ignorować skutków tego działania i ich wpływu na przygotowanie i prowadzenie postępowania. W szczególności zamawiający nie może ignorować wpływu działania narzędzia informatycznego na zachowanie zasad, o których mowa w art. 7 ust. 1 </a:t>
            </a:r>
            <a:r>
              <a:rPr lang="pl-PL" sz="1400" dirty="0" err="1"/>
              <a:t>p.z.p</a:t>
            </a:r>
            <a:r>
              <a:rPr lang="pl-PL" sz="1400" dirty="0"/>
              <a:t>..</a:t>
            </a:r>
          </a:p>
          <a:p>
            <a:r>
              <a:rPr lang="pl-PL" sz="1400" dirty="0"/>
              <a:t>Brak możliwości złożenia oferty z przyczyn wynikających z działania narzędzia informatycznego, za pomocą którego prowadzone jest postępowanie, może mieć wpływ na wynik tego postępowania, ponieważ zostaje ograniczona uczciwa konkurencja, a ponadto istnieje możliwość, że wykonawca, któremu system uniemożliwił złożenie oferty, mógłby złożyć ofertę, która mogłaby się okazać najkorzystniejsza. Tym samym w takiej sytuacji co do zasady zachodzi konieczność unieważnienia postępowania na podstawie art. 93 ust. 1 pkt 7 </a:t>
            </a:r>
            <a:r>
              <a:rPr lang="pl-PL" sz="1400" dirty="0" err="1"/>
              <a:t>p.z.p.w</a:t>
            </a:r>
            <a:r>
              <a:rPr lang="pl-PL" sz="1400" dirty="0"/>
              <a:t> zw. z art. 146 ust. 6 </a:t>
            </a:r>
            <a:r>
              <a:rPr lang="pl-PL" sz="1400" dirty="0" err="1"/>
              <a:t>p.z.p</a:t>
            </a:r>
            <a:r>
              <a:rPr lang="pl-PL" sz="1400" dirty="0"/>
              <a:t>.</a:t>
            </a:r>
          </a:p>
          <a:p>
            <a:r>
              <a:rPr lang="pl-PL" sz="1400" dirty="0"/>
              <a:t>KIO 2671/18</a:t>
            </a:r>
          </a:p>
        </p:txBody>
      </p:sp>
    </p:spTree>
    <p:extLst>
      <p:ext uri="{BB962C8B-B14F-4D97-AF65-F5344CB8AC3E}">
        <p14:creationId xmlns:p14="http://schemas.microsoft.com/office/powerpoint/2010/main" val="10704663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ymbol zastępczy zawartości 6">
            <a:extLst>
              <a:ext uri="{FF2B5EF4-FFF2-40B4-BE49-F238E27FC236}">
                <a16:creationId xmlns:a16="http://schemas.microsoft.com/office/drawing/2014/main" id="{5B26E32D-CD2B-4000-9E58-ACD84D1D9600}"/>
              </a:ext>
            </a:extLst>
          </p:cNvPr>
          <p:cNvSpPr>
            <a:spLocks noGrp="1"/>
          </p:cNvSpPr>
          <p:nvPr>
            <p:ph idx="1"/>
          </p:nvPr>
        </p:nvSpPr>
        <p:spPr>
          <a:xfrm>
            <a:off x="628650" y="1669175"/>
            <a:ext cx="7886700" cy="3844446"/>
          </a:xfrm>
        </p:spPr>
        <p:txBody>
          <a:bodyPr>
            <a:normAutofit/>
          </a:bodyPr>
          <a:lstStyle/>
          <a:p>
            <a:pPr marL="0" indent="0">
              <a:buNone/>
            </a:pPr>
            <a:r>
              <a:rPr lang="pl-PL" sz="1350" b="1" dirty="0"/>
              <a:t>USTAWA z dnia 9 listopada 2018 r. o elektronicznym fakturowaniu w zamówieniach publicznych, koncesjach na roboty budowlane lub usługi oraz partnerstwie publiczno-prywatnym.</a:t>
            </a:r>
          </a:p>
          <a:p>
            <a:pPr marL="0" indent="0">
              <a:buNone/>
            </a:pPr>
            <a:endParaRPr lang="pl-PL" sz="1350" b="1" dirty="0"/>
          </a:p>
          <a:p>
            <a:pPr marL="0" indent="0">
              <a:buNone/>
            </a:pPr>
            <a:r>
              <a:rPr lang="pl-PL" sz="1350" dirty="0"/>
              <a:t>Zamówienia powyżej 30.00 euro – wykonawca może składać faktury elektroniczne za pośrednictwem PEF. Zamawiający nie może tego uprawnienia wyłączyć.</a:t>
            </a:r>
          </a:p>
          <a:p>
            <a:pPr marL="0" indent="0">
              <a:buNone/>
            </a:pPr>
            <a:endParaRPr lang="pl-PL" sz="1350" dirty="0"/>
          </a:p>
          <a:p>
            <a:pPr marL="0" indent="0">
              <a:buNone/>
            </a:pPr>
            <a:r>
              <a:rPr lang="pl-PL" sz="1350" dirty="0"/>
              <a:t>Zamówienia poniżej 30.000 euro – zamawiający może wyłączyć uprawnienie wykonawcy do składania faktur elektronicznych za pośrednictwem PEF w zapytaniu/umowie/zleceniu.</a:t>
            </a:r>
          </a:p>
          <a:p>
            <a:pPr marL="0" indent="0">
              <a:buNone/>
            </a:pPr>
            <a:endParaRPr lang="pl-PL" sz="1350" dirty="0"/>
          </a:p>
          <a:p>
            <a:pPr marL="0" indent="0">
              <a:buNone/>
            </a:pPr>
            <a:r>
              <a:rPr lang="pl-PL" sz="1350" dirty="0"/>
              <a:t>Przepisy mają zastosowanie do zamówień wszczętych od 19.04.2019 r. </a:t>
            </a:r>
          </a:p>
          <a:p>
            <a:pPr marL="0" indent="0">
              <a:buNone/>
            </a:pPr>
            <a:r>
              <a:rPr lang="pl-PL" sz="1350" dirty="0"/>
              <a:t>Obowiązkiem zamawiającego jest rejestracja na platformie PEF.</a:t>
            </a:r>
          </a:p>
        </p:txBody>
      </p:sp>
    </p:spTree>
    <p:extLst>
      <p:ext uri="{BB962C8B-B14F-4D97-AF65-F5344CB8AC3E}">
        <p14:creationId xmlns:p14="http://schemas.microsoft.com/office/powerpoint/2010/main" val="15550382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TextBox 2">
            <a:extLst>
              <a:ext uri="{FF2B5EF4-FFF2-40B4-BE49-F238E27FC236}">
                <a16:creationId xmlns:a16="http://schemas.microsoft.com/office/drawing/2014/main" id="{66BF9EA6-AC0A-403C-B5AC-02F3FA9FE4E7}"/>
              </a:ext>
            </a:extLst>
          </p:cNvPr>
          <p:cNvSpPr txBox="1">
            <a:spLocks noChangeArrowheads="1"/>
          </p:cNvSpPr>
          <p:nvPr/>
        </p:nvSpPr>
        <p:spPr bwMode="auto">
          <a:xfrm>
            <a:off x="5221288" y="2535238"/>
            <a:ext cx="3671887" cy="1093787"/>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pl-PL" altLang="pl-PL" sz="1600">
              <a:solidFill>
                <a:srgbClr val="636466"/>
              </a:solidFill>
              <a:latin typeface="Novecento wide Normal"/>
            </a:endParaRPr>
          </a:p>
          <a:p>
            <a:pPr eaLnBrk="1" hangingPunct="1">
              <a:spcBef>
                <a:spcPct val="0"/>
              </a:spcBef>
              <a:buFontTx/>
              <a:buNone/>
            </a:pPr>
            <a:r>
              <a:rPr lang="pl-PL" altLang="pl-PL" sz="1800" b="1">
                <a:solidFill>
                  <a:srgbClr val="636466"/>
                </a:solidFill>
                <a:latin typeface="Novecento wide Book"/>
              </a:rPr>
              <a:t>       Dziękuję za uwagę</a:t>
            </a:r>
          </a:p>
          <a:p>
            <a:pPr eaLnBrk="1" hangingPunct="1">
              <a:spcBef>
                <a:spcPct val="0"/>
              </a:spcBef>
              <a:buFontTx/>
              <a:buNone/>
            </a:pPr>
            <a:endParaRPr lang="pl-PL" altLang="pl-PL" sz="1500" b="1">
              <a:solidFill>
                <a:srgbClr val="636466"/>
              </a:solidFill>
              <a:latin typeface="Novecento wide Normal"/>
            </a:endParaRPr>
          </a:p>
          <a:p>
            <a:pPr eaLnBrk="1" hangingPunct="1">
              <a:spcBef>
                <a:spcPct val="0"/>
              </a:spcBef>
              <a:buFontTx/>
              <a:buNone/>
            </a:pPr>
            <a:endParaRPr lang="pl-PL" altLang="pl-PL" sz="1600">
              <a:solidFill>
                <a:srgbClr val="636466"/>
              </a:solidFill>
              <a:latin typeface="Novecento wide Normal"/>
            </a:endParaRPr>
          </a:p>
        </p:txBody>
      </p:sp>
      <p:sp>
        <p:nvSpPr>
          <p:cNvPr id="3075" name="TextBox 3">
            <a:extLst>
              <a:ext uri="{FF2B5EF4-FFF2-40B4-BE49-F238E27FC236}">
                <a16:creationId xmlns:a16="http://schemas.microsoft.com/office/drawing/2014/main" id="{7D12E716-D27A-4611-93C6-A1607F87B4F2}"/>
              </a:ext>
            </a:extLst>
          </p:cNvPr>
          <p:cNvSpPr txBox="1">
            <a:spLocks noChangeArrowheads="1"/>
          </p:cNvSpPr>
          <p:nvPr/>
        </p:nvSpPr>
        <p:spPr bwMode="auto">
          <a:xfrm>
            <a:off x="4173538" y="3657600"/>
            <a:ext cx="4719637" cy="338138"/>
          </a:xfrm>
          <a:prstGeom prst="rect">
            <a:avLst/>
          </a:prstGeom>
          <a:noFill/>
          <a:ln w="38100">
            <a:solidFill>
              <a:srgbClr val="636466"/>
            </a:solidFill>
            <a:miter lim="800000"/>
            <a:headEnd/>
            <a:tailEnd/>
          </a:ln>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defRPr/>
            </a:pPr>
            <a:r>
              <a:rPr lang="pl-PL" sz="1600" b="1" dirty="0">
                <a:solidFill>
                  <a:schemeClr val="tx1">
                    <a:lumMod val="65000"/>
                    <a:lumOff val="35000"/>
                  </a:schemeClr>
                </a:solidFill>
                <a:latin typeface="Lato" panose="020F0502020204030203" pitchFamily="34" charset="-18"/>
              </a:rPr>
              <a:t>Krzysztof Puchacz</a:t>
            </a:r>
            <a:endParaRPr lang="pl-PL" sz="1600" dirty="0">
              <a:solidFill>
                <a:schemeClr val="tx1">
                  <a:lumMod val="65000"/>
                  <a:lumOff val="35000"/>
                </a:schemeClr>
              </a:solidFill>
              <a:latin typeface="Lato" panose="020F0502020204030203" pitchFamily="34" charset="-18"/>
            </a:endParaRPr>
          </a:p>
        </p:txBody>
      </p:sp>
      <p:pic>
        <p:nvPicPr>
          <p:cNvPr id="169988" name="Picture 3" descr="C:\Users\oem\Desktop\RZŚ_negatyw.png">
            <a:extLst>
              <a:ext uri="{FF2B5EF4-FFF2-40B4-BE49-F238E27FC236}">
                <a16:creationId xmlns:a16="http://schemas.microsoft.com/office/drawing/2014/main" id="{98682A30-6677-48F1-BF2F-DE1705D1B2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404813"/>
            <a:ext cx="3402013" cy="619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7">
            <a:extLst>
              <a:ext uri="{FF2B5EF4-FFF2-40B4-BE49-F238E27FC236}">
                <a16:creationId xmlns:a16="http://schemas.microsoft.com/office/drawing/2014/main" id="{F4CED389-2E3A-404B-9ACF-E3D3DB342115}"/>
              </a:ext>
            </a:extLst>
          </p:cNvPr>
          <p:cNvSpPr>
            <a:spLocks noChangeArrowheads="1"/>
          </p:cNvSpPr>
          <p:nvPr/>
        </p:nvSpPr>
        <p:spPr bwMode="auto">
          <a:xfrm>
            <a:off x="6300788" y="4011613"/>
            <a:ext cx="2501900" cy="338137"/>
          </a:xfrm>
          <a:prstGeom prst="rect">
            <a:avLst/>
          </a:prstGeom>
          <a:noFill/>
          <a:ln w="38100">
            <a:solidFill>
              <a:srgbClr val="636466"/>
            </a:solidFill>
            <a:miter lim="800000"/>
            <a:headEnd/>
            <a:tailEnd/>
          </a:ln>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pl-PL" sz="1600" b="1" dirty="0">
                <a:solidFill>
                  <a:schemeClr val="tx1">
                    <a:lumMod val="65000"/>
                    <a:lumOff val="35000"/>
                  </a:schemeClr>
                </a:solidFill>
                <a:latin typeface="Lato" panose="020F0502020204030203" pitchFamily="34" charset="-18"/>
              </a:rPr>
              <a:t>www.rpo.slaskie.pl</a:t>
            </a:r>
            <a:endParaRPr lang="pl-PL" sz="1100" b="1" dirty="0">
              <a:solidFill>
                <a:srgbClr val="636466"/>
              </a:solidFill>
              <a:latin typeface="Lato" panose="020F0502020204030203" pitchFamily="34" charset="-1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EE1FF9-57F4-4485-9CBE-F54D77510121}"/>
              </a:ext>
            </a:extLst>
          </p:cNvPr>
          <p:cNvSpPr>
            <a:spLocks noGrp="1"/>
          </p:cNvSpPr>
          <p:nvPr>
            <p:ph type="title"/>
          </p:nvPr>
        </p:nvSpPr>
        <p:spPr/>
        <p:txBody>
          <a:bodyPr>
            <a:normAutofit/>
          </a:bodyPr>
          <a:lstStyle/>
          <a:p>
            <a:r>
              <a:rPr lang="pl-PL" dirty="0"/>
              <a:t>Środki komunikacji elektronicznej</a:t>
            </a:r>
          </a:p>
        </p:txBody>
      </p:sp>
      <p:sp>
        <p:nvSpPr>
          <p:cNvPr id="3" name="Symbol zastępczy zawartości 2">
            <a:extLst>
              <a:ext uri="{FF2B5EF4-FFF2-40B4-BE49-F238E27FC236}">
                <a16:creationId xmlns:a16="http://schemas.microsoft.com/office/drawing/2014/main" id="{83915E13-E2B7-47A3-AC4D-64FBA9E8FC11}"/>
              </a:ext>
            </a:extLst>
          </p:cNvPr>
          <p:cNvSpPr>
            <a:spLocks noGrp="1"/>
          </p:cNvSpPr>
          <p:nvPr>
            <p:ph idx="1"/>
          </p:nvPr>
        </p:nvSpPr>
        <p:spPr>
          <a:xfrm>
            <a:off x="628651" y="2221057"/>
            <a:ext cx="6900863" cy="2753673"/>
          </a:xfrm>
          <a:ln>
            <a:solidFill>
              <a:srgbClr val="FF0000"/>
            </a:solidFill>
          </a:ln>
        </p:spPr>
        <p:txBody>
          <a:bodyPr>
            <a:normAutofit lnSpcReduction="10000"/>
          </a:bodyPr>
          <a:lstStyle/>
          <a:p>
            <a:pPr marL="0" indent="0">
              <a:lnSpc>
                <a:spcPct val="150000"/>
              </a:lnSpc>
              <a:buNone/>
            </a:pPr>
            <a:r>
              <a:rPr lang="pl-PL" sz="1350" dirty="0"/>
              <a:t>Art. 10a ust. 1 PZP</a:t>
            </a:r>
          </a:p>
          <a:p>
            <a:pPr marL="0" indent="0">
              <a:lnSpc>
                <a:spcPct val="150000"/>
              </a:lnSpc>
              <a:buNone/>
            </a:pPr>
            <a:r>
              <a:rPr lang="pl-PL" sz="1350" dirty="0"/>
              <a:t>W postępowaniu o udzielenie zamówienia </a:t>
            </a:r>
            <a:r>
              <a:rPr lang="pl-PL" sz="1350" b="1" u="sng" dirty="0"/>
              <a:t>komunikacja między zamawiającym a wykonawcami</a:t>
            </a:r>
            <a:r>
              <a:rPr lang="pl-PL" sz="1350" dirty="0"/>
              <a:t>, w szczególności składanie ofert lub wniosków o dopuszczenie do udziału w postępowaniu, oraz oświadczeń, w tym oświadczenia składanego na formularzu jednolitego europejskiego dokumentu zamówienia, sporządzonego zgodnie z wzorem standardowego formularza określonego w rozporządzeniu wykonawczym Komisji Europejskiej wydanym na podstawie art. 59 ust. 2 dyrektywy 2014/24/UE oraz art. 80 ust. 3 dyrektywy 2014/25/UE, zwanego dalej "jednolitym dokumentem" </a:t>
            </a:r>
            <a:r>
              <a:rPr lang="pl-PL" sz="1350" b="1" u="sng" dirty="0"/>
              <a:t>odbywa się przy użyciu środków komunikacji elektronicznej</a:t>
            </a:r>
            <a:r>
              <a:rPr lang="pl-PL" sz="1350" dirty="0"/>
              <a:t>.</a:t>
            </a:r>
          </a:p>
        </p:txBody>
      </p:sp>
    </p:spTree>
    <p:extLst>
      <p:ext uri="{BB962C8B-B14F-4D97-AF65-F5344CB8AC3E}">
        <p14:creationId xmlns:p14="http://schemas.microsoft.com/office/powerpoint/2010/main" val="4292606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EE1FF9-57F4-4485-9CBE-F54D77510121}"/>
              </a:ext>
            </a:extLst>
          </p:cNvPr>
          <p:cNvSpPr>
            <a:spLocks noGrp="1"/>
          </p:cNvSpPr>
          <p:nvPr>
            <p:ph type="title"/>
          </p:nvPr>
        </p:nvSpPr>
        <p:spPr/>
        <p:txBody>
          <a:bodyPr/>
          <a:lstStyle/>
          <a:p>
            <a:r>
              <a:rPr lang="pl-PL" dirty="0"/>
              <a:t>Środki komunikacji elektronicznej</a:t>
            </a:r>
          </a:p>
        </p:txBody>
      </p:sp>
      <p:sp>
        <p:nvSpPr>
          <p:cNvPr id="3" name="Symbol zastępczy zawartości 2">
            <a:extLst>
              <a:ext uri="{FF2B5EF4-FFF2-40B4-BE49-F238E27FC236}">
                <a16:creationId xmlns:a16="http://schemas.microsoft.com/office/drawing/2014/main" id="{83915E13-E2B7-47A3-AC4D-64FBA9E8FC11}"/>
              </a:ext>
            </a:extLst>
          </p:cNvPr>
          <p:cNvSpPr>
            <a:spLocks noGrp="1"/>
          </p:cNvSpPr>
          <p:nvPr>
            <p:ph idx="1"/>
          </p:nvPr>
        </p:nvSpPr>
        <p:spPr>
          <a:xfrm>
            <a:off x="628650" y="2125266"/>
            <a:ext cx="6900863" cy="2849464"/>
          </a:xfrm>
          <a:ln>
            <a:solidFill>
              <a:srgbClr val="FF0000"/>
            </a:solidFill>
          </a:ln>
        </p:spPr>
        <p:txBody>
          <a:bodyPr>
            <a:normAutofit/>
          </a:bodyPr>
          <a:lstStyle/>
          <a:p>
            <a:pPr marL="0" indent="0">
              <a:lnSpc>
                <a:spcPct val="150000"/>
              </a:lnSpc>
              <a:buNone/>
            </a:pPr>
            <a:r>
              <a:rPr lang="pl-PL" sz="1350" dirty="0"/>
              <a:t>Art. 2 pkt 17 ustawy PZP</a:t>
            </a:r>
          </a:p>
          <a:p>
            <a:pPr marL="0" indent="0">
              <a:lnSpc>
                <a:spcPct val="150000"/>
              </a:lnSpc>
              <a:buNone/>
            </a:pPr>
            <a:r>
              <a:rPr lang="pl-PL" sz="1350" dirty="0"/>
              <a:t>Środki komunikacji elektronicznej - należy przez to rozumieć środki komunikacji elektronicznej w rozumieniu ustawy z dnia 18 lipca 2002 r. o świadczeniu usług drogą elektroniczną (Dz. U. z 2017 r. poz. 1219) </a:t>
            </a:r>
            <a:r>
              <a:rPr lang="pl-PL" sz="1350" strike="sngStrike" dirty="0">
                <a:solidFill>
                  <a:srgbClr val="FF0000"/>
                </a:solidFill>
              </a:rPr>
              <a:t>lub faks.</a:t>
            </a:r>
          </a:p>
          <a:p>
            <a:pPr marL="0" indent="0">
              <a:lnSpc>
                <a:spcPct val="150000"/>
              </a:lnSpc>
              <a:buNone/>
            </a:pPr>
            <a:endParaRPr lang="pl-PL" sz="1350" strike="sngStrike" dirty="0">
              <a:solidFill>
                <a:srgbClr val="FF0000"/>
              </a:solidFill>
            </a:endParaRPr>
          </a:p>
        </p:txBody>
      </p:sp>
      <p:sp>
        <p:nvSpPr>
          <p:cNvPr id="5" name="Strzałka: w górę 4">
            <a:extLst>
              <a:ext uri="{FF2B5EF4-FFF2-40B4-BE49-F238E27FC236}">
                <a16:creationId xmlns:a16="http://schemas.microsoft.com/office/drawing/2014/main" id="{BF11E47A-A840-459C-9583-6E432BD7FF9F}"/>
              </a:ext>
            </a:extLst>
          </p:cNvPr>
          <p:cNvSpPr/>
          <p:nvPr/>
        </p:nvSpPr>
        <p:spPr>
          <a:xfrm>
            <a:off x="5562212" y="3631067"/>
            <a:ext cx="207750" cy="19419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013"/>
          </a:p>
        </p:txBody>
      </p:sp>
      <p:sp>
        <p:nvSpPr>
          <p:cNvPr id="6" name="pole tekstowe 5">
            <a:extLst>
              <a:ext uri="{FF2B5EF4-FFF2-40B4-BE49-F238E27FC236}">
                <a16:creationId xmlns:a16="http://schemas.microsoft.com/office/drawing/2014/main" id="{C4D9FB23-6C07-40B8-AC0E-24FD6B9ED1BA}"/>
              </a:ext>
            </a:extLst>
          </p:cNvPr>
          <p:cNvSpPr txBox="1"/>
          <p:nvPr/>
        </p:nvSpPr>
        <p:spPr>
          <a:xfrm>
            <a:off x="4572001" y="3993211"/>
            <a:ext cx="2554255" cy="611706"/>
          </a:xfrm>
          <a:prstGeom prst="rect">
            <a:avLst/>
          </a:prstGeom>
          <a:noFill/>
        </p:spPr>
        <p:txBody>
          <a:bodyPr wrap="square" rtlCol="0">
            <a:spAutoFit/>
          </a:bodyPr>
          <a:lstStyle/>
          <a:p>
            <a:r>
              <a:rPr lang="pl-PL" sz="675" b="1" cap="all" dirty="0"/>
              <a:t>USTAWA </a:t>
            </a:r>
            <a:r>
              <a:rPr lang="pl-PL" sz="675" dirty="0"/>
              <a:t>z dnia 20 lipca 2018 r. </a:t>
            </a:r>
            <a:r>
              <a:rPr lang="pl-PL" sz="675" b="1" dirty="0"/>
              <a:t>zmieniająca ustawę – Prawo zamówień publicznych oraz ustawę o zmianie ustawy – Prawo zamówień publicznych oraz niektórych innych ustaw</a:t>
            </a:r>
          </a:p>
          <a:p>
            <a:endParaRPr lang="pl-PL" sz="675" b="1" dirty="0"/>
          </a:p>
          <a:p>
            <a:r>
              <a:rPr lang="pl-PL" sz="675" b="1" dirty="0"/>
              <a:t>ZMIANA OD 17.10.2018 R.</a:t>
            </a:r>
          </a:p>
        </p:txBody>
      </p:sp>
    </p:spTree>
    <p:extLst>
      <p:ext uri="{BB962C8B-B14F-4D97-AF65-F5344CB8AC3E}">
        <p14:creationId xmlns:p14="http://schemas.microsoft.com/office/powerpoint/2010/main" val="2958764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EE1FF9-57F4-4485-9CBE-F54D77510121}"/>
              </a:ext>
            </a:extLst>
          </p:cNvPr>
          <p:cNvSpPr>
            <a:spLocks noGrp="1"/>
          </p:cNvSpPr>
          <p:nvPr>
            <p:ph type="title"/>
          </p:nvPr>
        </p:nvSpPr>
        <p:spPr/>
        <p:txBody>
          <a:bodyPr/>
          <a:lstStyle/>
          <a:p>
            <a:r>
              <a:rPr lang="pl-PL" dirty="0"/>
              <a:t>Środki komunikacji elektronicznej</a:t>
            </a:r>
          </a:p>
        </p:txBody>
      </p:sp>
      <p:sp>
        <p:nvSpPr>
          <p:cNvPr id="3" name="Symbol zastępczy zawartości 2">
            <a:extLst>
              <a:ext uri="{FF2B5EF4-FFF2-40B4-BE49-F238E27FC236}">
                <a16:creationId xmlns:a16="http://schemas.microsoft.com/office/drawing/2014/main" id="{83915E13-E2B7-47A3-AC4D-64FBA9E8FC11}"/>
              </a:ext>
            </a:extLst>
          </p:cNvPr>
          <p:cNvSpPr>
            <a:spLocks noGrp="1"/>
          </p:cNvSpPr>
          <p:nvPr>
            <p:ph idx="1"/>
          </p:nvPr>
        </p:nvSpPr>
        <p:spPr>
          <a:xfrm>
            <a:off x="405246" y="2322368"/>
            <a:ext cx="7124267" cy="2652362"/>
          </a:xfrm>
          <a:ln>
            <a:solidFill>
              <a:srgbClr val="FF0000"/>
            </a:solidFill>
          </a:ln>
        </p:spPr>
        <p:txBody>
          <a:bodyPr>
            <a:normAutofit/>
          </a:bodyPr>
          <a:lstStyle/>
          <a:p>
            <a:pPr marL="0" indent="0">
              <a:lnSpc>
                <a:spcPct val="150000"/>
              </a:lnSpc>
              <a:buNone/>
            </a:pPr>
            <a:r>
              <a:rPr lang="pl-PL" sz="1350" dirty="0"/>
              <a:t>Art. 2 pkt 5 ustawy o świadczeniu usług drogą elektroniczną</a:t>
            </a:r>
          </a:p>
          <a:p>
            <a:pPr marL="0" indent="0">
              <a:lnSpc>
                <a:spcPct val="150000"/>
              </a:lnSpc>
              <a:buNone/>
            </a:pPr>
            <a:r>
              <a:rPr lang="pl-PL" sz="1350" dirty="0"/>
              <a:t>Środki komunikacji elektronicznej - rozwiązania techniczne, w tym urządzenia teleinformatyczne i współpracujące z nimi narzędzia programowe, umożliwiające indywidualne porozumiewanie się na odległość przy wykorzystaniu transmisji danych między systemami teleinformatycznymi, a w szczególności pocztę elektroniczną.</a:t>
            </a:r>
            <a:endParaRPr lang="pl-PL" sz="1350" strike="sngStrike" dirty="0">
              <a:solidFill>
                <a:srgbClr val="FF0000"/>
              </a:solidFill>
            </a:endParaRPr>
          </a:p>
        </p:txBody>
      </p:sp>
    </p:spTree>
    <p:extLst>
      <p:ext uri="{BB962C8B-B14F-4D97-AF65-F5344CB8AC3E}">
        <p14:creationId xmlns:p14="http://schemas.microsoft.com/office/powerpoint/2010/main" val="2685415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EE1FF9-57F4-4485-9CBE-F54D77510121}"/>
              </a:ext>
            </a:extLst>
          </p:cNvPr>
          <p:cNvSpPr>
            <a:spLocks noGrp="1"/>
          </p:cNvSpPr>
          <p:nvPr>
            <p:ph type="title"/>
          </p:nvPr>
        </p:nvSpPr>
        <p:spPr>
          <a:xfrm>
            <a:off x="1748936" y="739910"/>
            <a:ext cx="5688722" cy="515376"/>
          </a:xfrm>
        </p:spPr>
        <p:txBody>
          <a:bodyPr>
            <a:normAutofit/>
          </a:bodyPr>
          <a:lstStyle/>
          <a:p>
            <a:r>
              <a:rPr lang="pl-PL" sz="2025" dirty="0"/>
              <a:t>Środki komunikacji elektronicznej</a:t>
            </a:r>
          </a:p>
        </p:txBody>
      </p:sp>
      <p:sp>
        <p:nvSpPr>
          <p:cNvPr id="10" name="pole tekstowe 9">
            <a:extLst>
              <a:ext uri="{FF2B5EF4-FFF2-40B4-BE49-F238E27FC236}">
                <a16:creationId xmlns:a16="http://schemas.microsoft.com/office/drawing/2014/main" id="{C1851091-2AEA-4563-8C90-E28EA49A2628}"/>
              </a:ext>
            </a:extLst>
          </p:cNvPr>
          <p:cNvSpPr txBox="1"/>
          <p:nvPr/>
        </p:nvSpPr>
        <p:spPr>
          <a:xfrm>
            <a:off x="1925609" y="2277283"/>
            <a:ext cx="5512053" cy="230832"/>
          </a:xfrm>
          <a:prstGeom prst="rect">
            <a:avLst/>
          </a:prstGeom>
          <a:solidFill>
            <a:schemeClr val="accent2">
              <a:lumMod val="20000"/>
              <a:lumOff val="80000"/>
            </a:schemeClr>
          </a:solidFill>
          <a:ln>
            <a:solidFill>
              <a:schemeClr val="accent4"/>
            </a:solidFill>
          </a:ln>
        </p:spPr>
        <p:txBody>
          <a:bodyPr wrap="square" rtlCol="0">
            <a:spAutoFit/>
          </a:bodyPr>
          <a:lstStyle/>
          <a:p>
            <a:pPr algn="ctr"/>
            <a:r>
              <a:rPr lang="pl-PL" sz="900" dirty="0"/>
              <a:t>Pytania do SIWZ </a:t>
            </a:r>
          </a:p>
        </p:txBody>
      </p:sp>
      <p:sp>
        <p:nvSpPr>
          <p:cNvPr id="11" name="pole tekstowe 10">
            <a:extLst>
              <a:ext uri="{FF2B5EF4-FFF2-40B4-BE49-F238E27FC236}">
                <a16:creationId xmlns:a16="http://schemas.microsoft.com/office/drawing/2014/main" id="{D2488740-122B-4E42-B487-2987A378376E}"/>
              </a:ext>
            </a:extLst>
          </p:cNvPr>
          <p:cNvSpPr txBox="1"/>
          <p:nvPr/>
        </p:nvSpPr>
        <p:spPr>
          <a:xfrm>
            <a:off x="1925609" y="2518345"/>
            <a:ext cx="5512053" cy="230832"/>
          </a:xfrm>
          <a:prstGeom prst="rect">
            <a:avLst/>
          </a:prstGeom>
          <a:solidFill>
            <a:schemeClr val="accent1">
              <a:lumMod val="20000"/>
              <a:lumOff val="80000"/>
            </a:schemeClr>
          </a:solidFill>
          <a:ln>
            <a:solidFill>
              <a:schemeClr val="accent4"/>
            </a:solidFill>
          </a:ln>
        </p:spPr>
        <p:txBody>
          <a:bodyPr wrap="square" rtlCol="0">
            <a:spAutoFit/>
          </a:bodyPr>
          <a:lstStyle/>
          <a:p>
            <a:pPr algn="ctr"/>
            <a:r>
              <a:rPr lang="pl-PL" sz="900" dirty="0"/>
              <a:t>Odpowiedzi na pytania do SIWZ</a:t>
            </a:r>
          </a:p>
        </p:txBody>
      </p:sp>
      <p:sp>
        <p:nvSpPr>
          <p:cNvPr id="12" name="pole tekstowe 11">
            <a:extLst>
              <a:ext uri="{FF2B5EF4-FFF2-40B4-BE49-F238E27FC236}">
                <a16:creationId xmlns:a16="http://schemas.microsoft.com/office/drawing/2014/main" id="{AC01EE23-7184-46E4-8409-CCCE094D228C}"/>
              </a:ext>
            </a:extLst>
          </p:cNvPr>
          <p:cNvSpPr txBox="1"/>
          <p:nvPr/>
        </p:nvSpPr>
        <p:spPr>
          <a:xfrm>
            <a:off x="1925609" y="2761855"/>
            <a:ext cx="5512053" cy="230832"/>
          </a:xfrm>
          <a:prstGeom prst="rect">
            <a:avLst/>
          </a:prstGeom>
          <a:solidFill>
            <a:schemeClr val="accent2">
              <a:lumMod val="20000"/>
              <a:lumOff val="80000"/>
            </a:schemeClr>
          </a:solidFill>
          <a:ln>
            <a:solidFill>
              <a:schemeClr val="accent4"/>
            </a:solidFill>
          </a:ln>
        </p:spPr>
        <p:txBody>
          <a:bodyPr wrap="square" rtlCol="0">
            <a:spAutoFit/>
          </a:bodyPr>
          <a:lstStyle/>
          <a:p>
            <a:pPr algn="ctr"/>
            <a:r>
              <a:rPr lang="pl-PL" sz="900" dirty="0"/>
              <a:t>Składanie ofert i oświadczeń z art. 25a </a:t>
            </a:r>
            <a:r>
              <a:rPr lang="pl-PL" sz="900" dirty="0" err="1"/>
              <a:t>pzp</a:t>
            </a:r>
            <a:r>
              <a:rPr lang="pl-PL" sz="900" dirty="0"/>
              <a:t> oraz pełnomocnictw i wadium</a:t>
            </a:r>
          </a:p>
        </p:txBody>
      </p:sp>
      <p:sp>
        <p:nvSpPr>
          <p:cNvPr id="13" name="pole tekstowe 12">
            <a:extLst>
              <a:ext uri="{FF2B5EF4-FFF2-40B4-BE49-F238E27FC236}">
                <a16:creationId xmlns:a16="http://schemas.microsoft.com/office/drawing/2014/main" id="{70629F7B-ABC6-4E90-8054-B17EA0BDFEEA}"/>
              </a:ext>
            </a:extLst>
          </p:cNvPr>
          <p:cNvSpPr txBox="1"/>
          <p:nvPr/>
        </p:nvSpPr>
        <p:spPr>
          <a:xfrm>
            <a:off x="1925608" y="3009602"/>
            <a:ext cx="5512054" cy="230832"/>
          </a:xfrm>
          <a:prstGeom prst="rect">
            <a:avLst/>
          </a:prstGeom>
          <a:solidFill>
            <a:schemeClr val="accent1">
              <a:lumMod val="20000"/>
              <a:lumOff val="80000"/>
            </a:schemeClr>
          </a:solidFill>
          <a:ln>
            <a:solidFill>
              <a:schemeClr val="accent4"/>
            </a:solidFill>
          </a:ln>
        </p:spPr>
        <p:txBody>
          <a:bodyPr wrap="square" rtlCol="0">
            <a:spAutoFit/>
          </a:bodyPr>
          <a:lstStyle/>
          <a:p>
            <a:pPr algn="ctr"/>
            <a:r>
              <a:rPr lang="pl-PL" sz="900" dirty="0"/>
              <a:t>Wezwania do wyjaśnień treści oferty, poprawienia omyłek, wezwania do wyjaśnienia rażąco niskiej ceny.</a:t>
            </a:r>
          </a:p>
        </p:txBody>
      </p:sp>
      <p:sp>
        <p:nvSpPr>
          <p:cNvPr id="14" name="pole tekstowe 13">
            <a:extLst>
              <a:ext uri="{FF2B5EF4-FFF2-40B4-BE49-F238E27FC236}">
                <a16:creationId xmlns:a16="http://schemas.microsoft.com/office/drawing/2014/main" id="{33EEF647-E09F-4E6C-B50B-06F9868B703A}"/>
              </a:ext>
            </a:extLst>
          </p:cNvPr>
          <p:cNvSpPr txBox="1"/>
          <p:nvPr/>
        </p:nvSpPr>
        <p:spPr>
          <a:xfrm>
            <a:off x="1925607" y="3248942"/>
            <a:ext cx="5512053" cy="230832"/>
          </a:xfrm>
          <a:prstGeom prst="rect">
            <a:avLst/>
          </a:prstGeom>
          <a:solidFill>
            <a:schemeClr val="accent2">
              <a:lumMod val="20000"/>
              <a:lumOff val="80000"/>
            </a:schemeClr>
          </a:solidFill>
          <a:ln>
            <a:solidFill>
              <a:schemeClr val="accent4"/>
            </a:solidFill>
          </a:ln>
        </p:spPr>
        <p:txBody>
          <a:bodyPr wrap="square" rtlCol="0">
            <a:spAutoFit/>
          </a:bodyPr>
          <a:lstStyle/>
          <a:p>
            <a:pPr algn="ctr"/>
            <a:r>
              <a:rPr lang="pl-PL" sz="900" dirty="0"/>
              <a:t>Udzielanie wyjaśnień, wyrażanie zgody na poprawienie omyłki z art. 89 ust. 2 pkt 3 </a:t>
            </a:r>
            <a:r>
              <a:rPr lang="pl-PL" sz="900" dirty="0" err="1"/>
              <a:t>pzp</a:t>
            </a:r>
            <a:endParaRPr lang="pl-PL" sz="900" dirty="0"/>
          </a:p>
        </p:txBody>
      </p:sp>
      <p:sp>
        <p:nvSpPr>
          <p:cNvPr id="15" name="pole tekstowe 14">
            <a:extLst>
              <a:ext uri="{FF2B5EF4-FFF2-40B4-BE49-F238E27FC236}">
                <a16:creationId xmlns:a16="http://schemas.microsoft.com/office/drawing/2014/main" id="{D850E836-054A-437B-8AF2-2B700C57169C}"/>
              </a:ext>
            </a:extLst>
          </p:cNvPr>
          <p:cNvSpPr txBox="1"/>
          <p:nvPr/>
        </p:nvSpPr>
        <p:spPr>
          <a:xfrm>
            <a:off x="1925606" y="3969976"/>
            <a:ext cx="5512053" cy="230832"/>
          </a:xfrm>
          <a:prstGeom prst="rect">
            <a:avLst/>
          </a:prstGeom>
          <a:solidFill>
            <a:schemeClr val="accent1">
              <a:lumMod val="20000"/>
              <a:lumOff val="80000"/>
            </a:schemeClr>
          </a:solidFill>
          <a:ln>
            <a:solidFill>
              <a:schemeClr val="accent4"/>
            </a:solidFill>
          </a:ln>
        </p:spPr>
        <p:txBody>
          <a:bodyPr wrap="square" rtlCol="0">
            <a:spAutoFit/>
          </a:bodyPr>
          <a:lstStyle/>
          <a:p>
            <a:pPr algn="ctr"/>
            <a:r>
              <a:rPr lang="pl-PL" sz="900" dirty="0"/>
              <a:t>Wzywanie do złożenia, uzupełnienia lub wyjaśnienia dokumentów na podstawie art. 26 ust. 1-4</a:t>
            </a:r>
          </a:p>
        </p:txBody>
      </p:sp>
      <p:sp>
        <p:nvSpPr>
          <p:cNvPr id="17" name="pole tekstowe 16">
            <a:extLst>
              <a:ext uri="{FF2B5EF4-FFF2-40B4-BE49-F238E27FC236}">
                <a16:creationId xmlns:a16="http://schemas.microsoft.com/office/drawing/2014/main" id="{98ACDD43-92CA-4DDB-A47A-4D55AAA01B5C}"/>
              </a:ext>
            </a:extLst>
          </p:cNvPr>
          <p:cNvSpPr txBox="1"/>
          <p:nvPr/>
        </p:nvSpPr>
        <p:spPr>
          <a:xfrm>
            <a:off x="1925605" y="4232931"/>
            <a:ext cx="5512053" cy="230832"/>
          </a:xfrm>
          <a:prstGeom prst="rect">
            <a:avLst/>
          </a:prstGeom>
          <a:solidFill>
            <a:schemeClr val="accent2">
              <a:lumMod val="20000"/>
              <a:lumOff val="80000"/>
            </a:schemeClr>
          </a:solidFill>
          <a:ln>
            <a:solidFill>
              <a:schemeClr val="accent4"/>
            </a:solidFill>
          </a:ln>
        </p:spPr>
        <p:txBody>
          <a:bodyPr wrap="square" rtlCol="0">
            <a:spAutoFit/>
          </a:bodyPr>
          <a:lstStyle/>
          <a:p>
            <a:pPr algn="ctr"/>
            <a:r>
              <a:rPr lang="pl-PL" sz="900" dirty="0"/>
              <a:t>Składanie, uzupełnianie dokumentów ujętych w art. 25 PZP na podstawie art. 26 ust. 1-4 </a:t>
            </a:r>
            <a:r>
              <a:rPr lang="pl-PL" sz="900" dirty="0" err="1"/>
              <a:t>pzp</a:t>
            </a:r>
            <a:endParaRPr lang="pl-PL" sz="900" dirty="0"/>
          </a:p>
        </p:txBody>
      </p:sp>
      <p:sp>
        <p:nvSpPr>
          <p:cNvPr id="18" name="pole tekstowe 17">
            <a:extLst>
              <a:ext uri="{FF2B5EF4-FFF2-40B4-BE49-F238E27FC236}">
                <a16:creationId xmlns:a16="http://schemas.microsoft.com/office/drawing/2014/main" id="{7DAD5F00-2A4B-4D96-935C-5C5EE37FD8E1}"/>
              </a:ext>
            </a:extLst>
          </p:cNvPr>
          <p:cNvSpPr txBox="1"/>
          <p:nvPr/>
        </p:nvSpPr>
        <p:spPr>
          <a:xfrm>
            <a:off x="1925605" y="4473993"/>
            <a:ext cx="5512053" cy="230832"/>
          </a:xfrm>
          <a:prstGeom prst="rect">
            <a:avLst/>
          </a:prstGeom>
          <a:solidFill>
            <a:schemeClr val="accent1">
              <a:lumMod val="20000"/>
              <a:lumOff val="80000"/>
            </a:schemeClr>
          </a:solidFill>
          <a:ln>
            <a:solidFill>
              <a:schemeClr val="accent4"/>
            </a:solidFill>
          </a:ln>
        </p:spPr>
        <p:txBody>
          <a:bodyPr wrap="square" rtlCol="0">
            <a:spAutoFit/>
          </a:bodyPr>
          <a:lstStyle/>
          <a:p>
            <a:pPr algn="ctr"/>
            <a:r>
              <a:rPr lang="pl-PL" sz="900" dirty="0"/>
              <a:t>Informacja o wyborze</a:t>
            </a:r>
          </a:p>
        </p:txBody>
      </p:sp>
      <p:sp>
        <p:nvSpPr>
          <p:cNvPr id="19" name="pole tekstowe 18">
            <a:extLst>
              <a:ext uri="{FF2B5EF4-FFF2-40B4-BE49-F238E27FC236}">
                <a16:creationId xmlns:a16="http://schemas.microsoft.com/office/drawing/2014/main" id="{413466D0-1DC1-4BFC-B635-833E0C3E7C94}"/>
              </a:ext>
            </a:extLst>
          </p:cNvPr>
          <p:cNvSpPr txBox="1"/>
          <p:nvPr/>
        </p:nvSpPr>
        <p:spPr>
          <a:xfrm>
            <a:off x="1925604" y="4749016"/>
            <a:ext cx="5512053" cy="230832"/>
          </a:xfrm>
          <a:prstGeom prst="rect">
            <a:avLst/>
          </a:prstGeom>
          <a:solidFill>
            <a:schemeClr val="accent1">
              <a:lumMod val="20000"/>
              <a:lumOff val="80000"/>
            </a:schemeClr>
          </a:solidFill>
          <a:ln>
            <a:solidFill>
              <a:schemeClr val="accent4"/>
            </a:solidFill>
          </a:ln>
        </p:spPr>
        <p:txBody>
          <a:bodyPr wrap="square" rtlCol="0">
            <a:spAutoFit/>
          </a:bodyPr>
          <a:lstStyle/>
          <a:p>
            <a:pPr algn="ctr"/>
            <a:r>
              <a:rPr lang="pl-PL" sz="900" dirty="0"/>
              <a:t>Udostępnianie dokumentów z postępowania</a:t>
            </a:r>
          </a:p>
        </p:txBody>
      </p:sp>
      <p:sp>
        <p:nvSpPr>
          <p:cNvPr id="20" name="pole tekstowe 19">
            <a:extLst>
              <a:ext uri="{FF2B5EF4-FFF2-40B4-BE49-F238E27FC236}">
                <a16:creationId xmlns:a16="http://schemas.microsoft.com/office/drawing/2014/main" id="{5068EAF4-896B-4013-9685-4F9141CA0AFA}"/>
              </a:ext>
            </a:extLst>
          </p:cNvPr>
          <p:cNvSpPr txBox="1"/>
          <p:nvPr/>
        </p:nvSpPr>
        <p:spPr>
          <a:xfrm>
            <a:off x="1331640" y="2060848"/>
            <a:ext cx="323165" cy="2955815"/>
          </a:xfrm>
          <a:prstGeom prst="rect">
            <a:avLst/>
          </a:prstGeom>
          <a:solidFill>
            <a:srgbClr val="FFFF00"/>
          </a:solidFill>
        </p:spPr>
        <p:txBody>
          <a:bodyPr vert="vert270" wrap="square" rtlCol="0">
            <a:spAutoFit/>
          </a:bodyPr>
          <a:lstStyle/>
          <a:p>
            <a:pPr algn="ctr"/>
            <a:r>
              <a:rPr lang="pl-PL" sz="900" dirty="0"/>
              <a:t>ŚRODKI KOMUNIKACJI ELEKTRONICZNEJ</a:t>
            </a:r>
          </a:p>
        </p:txBody>
      </p:sp>
      <p:sp>
        <p:nvSpPr>
          <p:cNvPr id="22" name="pole tekstowe 21">
            <a:extLst>
              <a:ext uri="{FF2B5EF4-FFF2-40B4-BE49-F238E27FC236}">
                <a16:creationId xmlns:a16="http://schemas.microsoft.com/office/drawing/2014/main" id="{C1DF0AE4-C202-4F2E-B2B9-F9EDB3D83668}"/>
              </a:ext>
            </a:extLst>
          </p:cNvPr>
          <p:cNvSpPr txBox="1"/>
          <p:nvPr/>
        </p:nvSpPr>
        <p:spPr>
          <a:xfrm>
            <a:off x="1925607" y="3505030"/>
            <a:ext cx="5512053" cy="230832"/>
          </a:xfrm>
          <a:prstGeom prst="rect">
            <a:avLst/>
          </a:prstGeom>
          <a:solidFill>
            <a:schemeClr val="accent1">
              <a:lumMod val="20000"/>
              <a:lumOff val="80000"/>
            </a:schemeClr>
          </a:solidFill>
          <a:ln>
            <a:solidFill>
              <a:schemeClr val="accent4"/>
            </a:solidFill>
          </a:ln>
        </p:spPr>
        <p:txBody>
          <a:bodyPr wrap="square" rtlCol="0">
            <a:spAutoFit/>
          </a:bodyPr>
          <a:lstStyle/>
          <a:p>
            <a:pPr algn="ctr"/>
            <a:r>
              <a:rPr lang="pl-PL" sz="900" dirty="0"/>
              <a:t>Wzywanie do uzupełnienia pełnomocnictwa </a:t>
            </a:r>
          </a:p>
        </p:txBody>
      </p:sp>
      <p:sp>
        <p:nvSpPr>
          <p:cNvPr id="23" name="pole tekstowe 22">
            <a:extLst>
              <a:ext uri="{FF2B5EF4-FFF2-40B4-BE49-F238E27FC236}">
                <a16:creationId xmlns:a16="http://schemas.microsoft.com/office/drawing/2014/main" id="{8674D121-3A18-474D-B329-59521AE5A881}"/>
              </a:ext>
            </a:extLst>
          </p:cNvPr>
          <p:cNvSpPr txBox="1"/>
          <p:nvPr/>
        </p:nvSpPr>
        <p:spPr>
          <a:xfrm>
            <a:off x="1925606" y="3737503"/>
            <a:ext cx="5512053" cy="230832"/>
          </a:xfrm>
          <a:prstGeom prst="rect">
            <a:avLst/>
          </a:prstGeom>
          <a:solidFill>
            <a:schemeClr val="accent2">
              <a:lumMod val="20000"/>
              <a:lumOff val="80000"/>
            </a:schemeClr>
          </a:solidFill>
          <a:ln>
            <a:solidFill>
              <a:schemeClr val="accent4"/>
            </a:solidFill>
          </a:ln>
        </p:spPr>
        <p:txBody>
          <a:bodyPr wrap="square" rtlCol="0">
            <a:spAutoFit/>
          </a:bodyPr>
          <a:lstStyle/>
          <a:p>
            <a:pPr algn="ctr"/>
            <a:r>
              <a:rPr lang="pl-PL" sz="900" dirty="0"/>
              <a:t>Uzupełnienia pełnomocnictwa </a:t>
            </a:r>
          </a:p>
        </p:txBody>
      </p:sp>
      <p:sp>
        <p:nvSpPr>
          <p:cNvPr id="24" name="pole tekstowe 23">
            <a:extLst>
              <a:ext uri="{FF2B5EF4-FFF2-40B4-BE49-F238E27FC236}">
                <a16:creationId xmlns:a16="http://schemas.microsoft.com/office/drawing/2014/main" id="{CC719BE2-F0A0-4F02-827F-42ACE8DED2C0}"/>
              </a:ext>
            </a:extLst>
          </p:cNvPr>
          <p:cNvSpPr txBox="1"/>
          <p:nvPr/>
        </p:nvSpPr>
        <p:spPr>
          <a:xfrm>
            <a:off x="7447266" y="2277606"/>
            <a:ext cx="233101" cy="248209"/>
          </a:xfrm>
          <a:prstGeom prst="rect">
            <a:avLst/>
          </a:prstGeom>
          <a:noFill/>
          <a:ln>
            <a:solidFill>
              <a:schemeClr val="accent1"/>
            </a:solidFill>
          </a:ln>
        </p:spPr>
        <p:txBody>
          <a:bodyPr wrap="square" rtlCol="0">
            <a:spAutoFit/>
          </a:bodyPr>
          <a:lstStyle/>
          <a:p>
            <a:pPr algn="ctr"/>
            <a:r>
              <a:rPr lang="pl-PL" sz="1013" dirty="0"/>
              <a:t>W</a:t>
            </a:r>
          </a:p>
        </p:txBody>
      </p:sp>
      <p:sp>
        <p:nvSpPr>
          <p:cNvPr id="27" name="pole tekstowe 26">
            <a:extLst>
              <a:ext uri="{FF2B5EF4-FFF2-40B4-BE49-F238E27FC236}">
                <a16:creationId xmlns:a16="http://schemas.microsoft.com/office/drawing/2014/main" id="{2BF25435-4B20-4F38-AA10-E0DD92E170CE}"/>
              </a:ext>
            </a:extLst>
          </p:cNvPr>
          <p:cNvSpPr txBox="1"/>
          <p:nvPr/>
        </p:nvSpPr>
        <p:spPr>
          <a:xfrm>
            <a:off x="7447266" y="2519196"/>
            <a:ext cx="233101" cy="248209"/>
          </a:xfrm>
          <a:prstGeom prst="rect">
            <a:avLst/>
          </a:prstGeom>
          <a:noFill/>
          <a:ln>
            <a:solidFill>
              <a:schemeClr val="accent1"/>
            </a:solidFill>
          </a:ln>
        </p:spPr>
        <p:txBody>
          <a:bodyPr wrap="square" rtlCol="0">
            <a:spAutoFit/>
          </a:bodyPr>
          <a:lstStyle/>
          <a:p>
            <a:pPr algn="ctr"/>
            <a:r>
              <a:rPr lang="pl-PL" sz="1013" dirty="0"/>
              <a:t>Z</a:t>
            </a:r>
          </a:p>
        </p:txBody>
      </p:sp>
      <p:sp>
        <p:nvSpPr>
          <p:cNvPr id="29" name="pole tekstowe 28">
            <a:extLst>
              <a:ext uri="{FF2B5EF4-FFF2-40B4-BE49-F238E27FC236}">
                <a16:creationId xmlns:a16="http://schemas.microsoft.com/office/drawing/2014/main" id="{C84F96DE-71F8-430E-A515-BC3A51D70AF2}"/>
              </a:ext>
            </a:extLst>
          </p:cNvPr>
          <p:cNvSpPr txBox="1"/>
          <p:nvPr/>
        </p:nvSpPr>
        <p:spPr>
          <a:xfrm>
            <a:off x="7447266" y="2747301"/>
            <a:ext cx="233101" cy="248209"/>
          </a:xfrm>
          <a:prstGeom prst="rect">
            <a:avLst/>
          </a:prstGeom>
          <a:noFill/>
          <a:ln>
            <a:solidFill>
              <a:schemeClr val="accent1"/>
            </a:solidFill>
          </a:ln>
        </p:spPr>
        <p:txBody>
          <a:bodyPr wrap="square" rtlCol="0">
            <a:spAutoFit/>
          </a:bodyPr>
          <a:lstStyle/>
          <a:p>
            <a:pPr algn="ctr"/>
            <a:r>
              <a:rPr lang="pl-PL" sz="1013" dirty="0"/>
              <a:t>W</a:t>
            </a:r>
          </a:p>
        </p:txBody>
      </p:sp>
      <p:sp>
        <p:nvSpPr>
          <p:cNvPr id="30" name="pole tekstowe 29">
            <a:extLst>
              <a:ext uri="{FF2B5EF4-FFF2-40B4-BE49-F238E27FC236}">
                <a16:creationId xmlns:a16="http://schemas.microsoft.com/office/drawing/2014/main" id="{EEDB9EAC-7F94-4B11-8291-CF00D571F470}"/>
              </a:ext>
            </a:extLst>
          </p:cNvPr>
          <p:cNvSpPr txBox="1"/>
          <p:nvPr/>
        </p:nvSpPr>
        <p:spPr>
          <a:xfrm>
            <a:off x="7447266" y="2989812"/>
            <a:ext cx="233101" cy="248209"/>
          </a:xfrm>
          <a:prstGeom prst="rect">
            <a:avLst/>
          </a:prstGeom>
          <a:noFill/>
          <a:ln>
            <a:solidFill>
              <a:schemeClr val="accent1"/>
            </a:solidFill>
          </a:ln>
        </p:spPr>
        <p:txBody>
          <a:bodyPr wrap="square" rtlCol="0">
            <a:spAutoFit/>
          </a:bodyPr>
          <a:lstStyle/>
          <a:p>
            <a:pPr algn="ctr"/>
            <a:r>
              <a:rPr lang="pl-PL" sz="1013" dirty="0"/>
              <a:t>Z</a:t>
            </a:r>
          </a:p>
        </p:txBody>
      </p:sp>
      <p:sp>
        <p:nvSpPr>
          <p:cNvPr id="31" name="pole tekstowe 30">
            <a:extLst>
              <a:ext uri="{FF2B5EF4-FFF2-40B4-BE49-F238E27FC236}">
                <a16:creationId xmlns:a16="http://schemas.microsoft.com/office/drawing/2014/main" id="{23581284-4AAD-4173-9A35-7A7B6BB9AAA3}"/>
              </a:ext>
            </a:extLst>
          </p:cNvPr>
          <p:cNvSpPr txBox="1"/>
          <p:nvPr/>
        </p:nvSpPr>
        <p:spPr>
          <a:xfrm>
            <a:off x="7447266" y="3238773"/>
            <a:ext cx="233101" cy="248209"/>
          </a:xfrm>
          <a:prstGeom prst="rect">
            <a:avLst/>
          </a:prstGeom>
          <a:noFill/>
          <a:ln>
            <a:solidFill>
              <a:schemeClr val="accent1"/>
            </a:solidFill>
          </a:ln>
        </p:spPr>
        <p:txBody>
          <a:bodyPr wrap="square" rtlCol="0">
            <a:spAutoFit/>
          </a:bodyPr>
          <a:lstStyle/>
          <a:p>
            <a:pPr algn="ctr"/>
            <a:r>
              <a:rPr lang="pl-PL" sz="1013" dirty="0"/>
              <a:t>W</a:t>
            </a:r>
          </a:p>
        </p:txBody>
      </p:sp>
      <p:sp>
        <p:nvSpPr>
          <p:cNvPr id="32" name="pole tekstowe 31">
            <a:extLst>
              <a:ext uri="{FF2B5EF4-FFF2-40B4-BE49-F238E27FC236}">
                <a16:creationId xmlns:a16="http://schemas.microsoft.com/office/drawing/2014/main" id="{EE42199B-EEDB-41E3-AEF7-4CADDDCCCB7A}"/>
              </a:ext>
            </a:extLst>
          </p:cNvPr>
          <p:cNvSpPr txBox="1"/>
          <p:nvPr/>
        </p:nvSpPr>
        <p:spPr>
          <a:xfrm>
            <a:off x="7446931" y="3491462"/>
            <a:ext cx="233101" cy="248209"/>
          </a:xfrm>
          <a:prstGeom prst="rect">
            <a:avLst/>
          </a:prstGeom>
          <a:noFill/>
          <a:ln>
            <a:solidFill>
              <a:schemeClr val="accent1"/>
            </a:solidFill>
          </a:ln>
        </p:spPr>
        <p:txBody>
          <a:bodyPr wrap="square" rtlCol="0">
            <a:spAutoFit/>
          </a:bodyPr>
          <a:lstStyle/>
          <a:p>
            <a:pPr algn="ctr"/>
            <a:r>
              <a:rPr lang="pl-PL" sz="1013" dirty="0"/>
              <a:t>Z</a:t>
            </a:r>
          </a:p>
        </p:txBody>
      </p:sp>
      <p:sp>
        <p:nvSpPr>
          <p:cNvPr id="33" name="pole tekstowe 32">
            <a:extLst>
              <a:ext uri="{FF2B5EF4-FFF2-40B4-BE49-F238E27FC236}">
                <a16:creationId xmlns:a16="http://schemas.microsoft.com/office/drawing/2014/main" id="{78F071F5-779D-4080-81FF-8ECD3EC54A98}"/>
              </a:ext>
            </a:extLst>
          </p:cNvPr>
          <p:cNvSpPr txBox="1"/>
          <p:nvPr/>
        </p:nvSpPr>
        <p:spPr>
          <a:xfrm>
            <a:off x="7446931" y="3729066"/>
            <a:ext cx="233101" cy="248209"/>
          </a:xfrm>
          <a:prstGeom prst="rect">
            <a:avLst/>
          </a:prstGeom>
          <a:noFill/>
          <a:ln>
            <a:solidFill>
              <a:schemeClr val="accent1"/>
            </a:solidFill>
          </a:ln>
        </p:spPr>
        <p:txBody>
          <a:bodyPr wrap="square" rtlCol="0">
            <a:spAutoFit/>
          </a:bodyPr>
          <a:lstStyle/>
          <a:p>
            <a:pPr algn="ctr"/>
            <a:r>
              <a:rPr lang="pl-PL" sz="1013" dirty="0"/>
              <a:t>W</a:t>
            </a:r>
          </a:p>
        </p:txBody>
      </p:sp>
      <p:sp>
        <p:nvSpPr>
          <p:cNvPr id="34" name="pole tekstowe 33">
            <a:extLst>
              <a:ext uri="{FF2B5EF4-FFF2-40B4-BE49-F238E27FC236}">
                <a16:creationId xmlns:a16="http://schemas.microsoft.com/office/drawing/2014/main" id="{D1C1DBF4-472D-4C06-B8FE-3D36630C7517}"/>
              </a:ext>
            </a:extLst>
          </p:cNvPr>
          <p:cNvSpPr txBox="1"/>
          <p:nvPr/>
        </p:nvSpPr>
        <p:spPr>
          <a:xfrm>
            <a:off x="7446931" y="3959636"/>
            <a:ext cx="233101" cy="248209"/>
          </a:xfrm>
          <a:prstGeom prst="rect">
            <a:avLst/>
          </a:prstGeom>
          <a:noFill/>
          <a:ln>
            <a:solidFill>
              <a:schemeClr val="accent1"/>
            </a:solidFill>
          </a:ln>
        </p:spPr>
        <p:txBody>
          <a:bodyPr wrap="square" rtlCol="0">
            <a:spAutoFit/>
          </a:bodyPr>
          <a:lstStyle/>
          <a:p>
            <a:pPr algn="ctr"/>
            <a:r>
              <a:rPr lang="pl-PL" sz="1013" dirty="0"/>
              <a:t>Z</a:t>
            </a:r>
          </a:p>
        </p:txBody>
      </p:sp>
      <p:sp>
        <p:nvSpPr>
          <p:cNvPr id="35" name="pole tekstowe 34">
            <a:extLst>
              <a:ext uri="{FF2B5EF4-FFF2-40B4-BE49-F238E27FC236}">
                <a16:creationId xmlns:a16="http://schemas.microsoft.com/office/drawing/2014/main" id="{04BD4F5C-9B49-489F-8BB2-0DD67F486A36}"/>
              </a:ext>
            </a:extLst>
          </p:cNvPr>
          <p:cNvSpPr txBox="1"/>
          <p:nvPr/>
        </p:nvSpPr>
        <p:spPr>
          <a:xfrm>
            <a:off x="7446931" y="4219089"/>
            <a:ext cx="233101" cy="248209"/>
          </a:xfrm>
          <a:prstGeom prst="rect">
            <a:avLst/>
          </a:prstGeom>
          <a:noFill/>
          <a:ln>
            <a:solidFill>
              <a:schemeClr val="accent1"/>
            </a:solidFill>
          </a:ln>
        </p:spPr>
        <p:txBody>
          <a:bodyPr wrap="square" rtlCol="0">
            <a:spAutoFit/>
          </a:bodyPr>
          <a:lstStyle/>
          <a:p>
            <a:pPr algn="ctr"/>
            <a:r>
              <a:rPr lang="pl-PL" sz="1013" dirty="0"/>
              <a:t>W</a:t>
            </a:r>
          </a:p>
        </p:txBody>
      </p:sp>
      <p:sp>
        <p:nvSpPr>
          <p:cNvPr id="36" name="pole tekstowe 35">
            <a:extLst>
              <a:ext uri="{FF2B5EF4-FFF2-40B4-BE49-F238E27FC236}">
                <a16:creationId xmlns:a16="http://schemas.microsoft.com/office/drawing/2014/main" id="{F08981F5-BB26-4D47-8C6F-D13922D514AF}"/>
              </a:ext>
            </a:extLst>
          </p:cNvPr>
          <p:cNvSpPr txBox="1"/>
          <p:nvPr/>
        </p:nvSpPr>
        <p:spPr>
          <a:xfrm>
            <a:off x="7446931" y="4461711"/>
            <a:ext cx="233101" cy="248209"/>
          </a:xfrm>
          <a:prstGeom prst="rect">
            <a:avLst/>
          </a:prstGeom>
          <a:noFill/>
          <a:ln>
            <a:solidFill>
              <a:schemeClr val="accent1"/>
            </a:solidFill>
          </a:ln>
        </p:spPr>
        <p:txBody>
          <a:bodyPr wrap="square" rtlCol="0">
            <a:spAutoFit/>
          </a:bodyPr>
          <a:lstStyle/>
          <a:p>
            <a:pPr algn="ctr"/>
            <a:r>
              <a:rPr lang="pl-PL" sz="1013" dirty="0"/>
              <a:t>Z</a:t>
            </a:r>
          </a:p>
        </p:txBody>
      </p:sp>
      <p:sp>
        <p:nvSpPr>
          <p:cNvPr id="37" name="pole tekstowe 36">
            <a:extLst>
              <a:ext uri="{FF2B5EF4-FFF2-40B4-BE49-F238E27FC236}">
                <a16:creationId xmlns:a16="http://schemas.microsoft.com/office/drawing/2014/main" id="{F8F57563-274B-4CEB-A3AA-73FB20E50823}"/>
              </a:ext>
            </a:extLst>
          </p:cNvPr>
          <p:cNvSpPr txBox="1"/>
          <p:nvPr/>
        </p:nvSpPr>
        <p:spPr>
          <a:xfrm>
            <a:off x="7446930" y="4733749"/>
            <a:ext cx="233101" cy="248209"/>
          </a:xfrm>
          <a:prstGeom prst="rect">
            <a:avLst/>
          </a:prstGeom>
          <a:noFill/>
          <a:ln>
            <a:solidFill>
              <a:schemeClr val="accent1"/>
            </a:solidFill>
          </a:ln>
        </p:spPr>
        <p:txBody>
          <a:bodyPr wrap="square" rtlCol="0">
            <a:spAutoFit/>
          </a:bodyPr>
          <a:lstStyle/>
          <a:p>
            <a:pPr algn="ctr"/>
            <a:r>
              <a:rPr lang="pl-PL" sz="1013" dirty="0"/>
              <a:t>Z</a:t>
            </a:r>
          </a:p>
        </p:txBody>
      </p:sp>
      <p:sp>
        <p:nvSpPr>
          <p:cNvPr id="38" name="Strzałka: w prawo 37">
            <a:extLst>
              <a:ext uri="{FF2B5EF4-FFF2-40B4-BE49-F238E27FC236}">
                <a16:creationId xmlns:a16="http://schemas.microsoft.com/office/drawing/2014/main" id="{AFFC84F7-DB9B-49FD-B1DB-82BF89F23EA3}"/>
              </a:ext>
            </a:extLst>
          </p:cNvPr>
          <p:cNvSpPr/>
          <p:nvPr/>
        </p:nvSpPr>
        <p:spPr>
          <a:xfrm>
            <a:off x="1589451" y="2868269"/>
            <a:ext cx="116542" cy="561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013"/>
          </a:p>
        </p:txBody>
      </p:sp>
      <p:sp>
        <p:nvSpPr>
          <p:cNvPr id="39" name="Strzałka: w prawo 38">
            <a:extLst>
              <a:ext uri="{FF2B5EF4-FFF2-40B4-BE49-F238E27FC236}">
                <a16:creationId xmlns:a16="http://schemas.microsoft.com/office/drawing/2014/main" id="{0D70627D-C698-4776-9DD4-87244F9A4692}"/>
              </a:ext>
            </a:extLst>
          </p:cNvPr>
          <p:cNvSpPr/>
          <p:nvPr/>
        </p:nvSpPr>
        <p:spPr>
          <a:xfrm>
            <a:off x="1584875" y="2371789"/>
            <a:ext cx="116542" cy="561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013"/>
          </a:p>
        </p:txBody>
      </p:sp>
      <p:sp>
        <p:nvSpPr>
          <p:cNvPr id="40" name="Strzałka: w prawo 39">
            <a:extLst>
              <a:ext uri="{FF2B5EF4-FFF2-40B4-BE49-F238E27FC236}">
                <a16:creationId xmlns:a16="http://schemas.microsoft.com/office/drawing/2014/main" id="{5E0D24FA-54AC-4A68-BB82-4A4191A89352}"/>
              </a:ext>
            </a:extLst>
          </p:cNvPr>
          <p:cNvSpPr/>
          <p:nvPr/>
        </p:nvSpPr>
        <p:spPr>
          <a:xfrm>
            <a:off x="1578974" y="2616824"/>
            <a:ext cx="116542" cy="561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013"/>
          </a:p>
        </p:txBody>
      </p:sp>
      <p:sp>
        <p:nvSpPr>
          <p:cNvPr id="41" name="Strzałka: w prawo 40">
            <a:extLst>
              <a:ext uri="{FF2B5EF4-FFF2-40B4-BE49-F238E27FC236}">
                <a16:creationId xmlns:a16="http://schemas.microsoft.com/office/drawing/2014/main" id="{72165030-BF18-40F0-ADF4-4671A8A56660}"/>
              </a:ext>
            </a:extLst>
          </p:cNvPr>
          <p:cNvSpPr/>
          <p:nvPr/>
        </p:nvSpPr>
        <p:spPr>
          <a:xfrm>
            <a:off x="1574408" y="4827409"/>
            <a:ext cx="116542" cy="561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013"/>
          </a:p>
        </p:txBody>
      </p:sp>
      <p:sp>
        <p:nvSpPr>
          <p:cNvPr id="42" name="Strzałka: w prawo 41">
            <a:extLst>
              <a:ext uri="{FF2B5EF4-FFF2-40B4-BE49-F238E27FC236}">
                <a16:creationId xmlns:a16="http://schemas.microsoft.com/office/drawing/2014/main" id="{7B825031-75DB-4A14-96AC-915BD54DD308}"/>
              </a:ext>
            </a:extLst>
          </p:cNvPr>
          <p:cNvSpPr/>
          <p:nvPr/>
        </p:nvSpPr>
        <p:spPr>
          <a:xfrm>
            <a:off x="1574408" y="4551594"/>
            <a:ext cx="116542" cy="561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013"/>
          </a:p>
        </p:txBody>
      </p:sp>
      <p:sp>
        <p:nvSpPr>
          <p:cNvPr id="43" name="Strzałka: w prawo 42">
            <a:extLst>
              <a:ext uri="{FF2B5EF4-FFF2-40B4-BE49-F238E27FC236}">
                <a16:creationId xmlns:a16="http://schemas.microsoft.com/office/drawing/2014/main" id="{5B7F8570-999E-4ACE-AAD7-56B6BAD92DBA}"/>
              </a:ext>
            </a:extLst>
          </p:cNvPr>
          <p:cNvSpPr/>
          <p:nvPr/>
        </p:nvSpPr>
        <p:spPr>
          <a:xfrm>
            <a:off x="1578974" y="4325988"/>
            <a:ext cx="116542" cy="561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013"/>
          </a:p>
        </p:txBody>
      </p:sp>
      <p:sp>
        <p:nvSpPr>
          <p:cNvPr id="44" name="Strzałka: w prawo 43">
            <a:extLst>
              <a:ext uri="{FF2B5EF4-FFF2-40B4-BE49-F238E27FC236}">
                <a16:creationId xmlns:a16="http://schemas.microsoft.com/office/drawing/2014/main" id="{DA864DD4-327A-4074-B0BF-C23B4CFDA181}"/>
              </a:ext>
            </a:extLst>
          </p:cNvPr>
          <p:cNvSpPr/>
          <p:nvPr/>
        </p:nvSpPr>
        <p:spPr>
          <a:xfrm>
            <a:off x="1574408" y="4075834"/>
            <a:ext cx="116542" cy="561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013"/>
          </a:p>
        </p:txBody>
      </p:sp>
      <p:sp>
        <p:nvSpPr>
          <p:cNvPr id="46" name="Strzałka: w prawo 45">
            <a:extLst>
              <a:ext uri="{FF2B5EF4-FFF2-40B4-BE49-F238E27FC236}">
                <a16:creationId xmlns:a16="http://schemas.microsoft.com/office/drawing/2014/main" id="{AD22A16C-AAB6-42CC-9F53-119F28B9FBE3}"/>
              </a:ext>
            </a:extLst>
          </p:cNvPr>
          <p:cNvSpPr/>
          <p:nvPr/>
        </p:nvSpPr>
        <p:spPr>
          <a:xfrm>
            <a:off x="1574408" y="3835309"/>
            <a:ext cx="116542" cy="561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013"/>
          </a:p>
        </p:txBody>
      </p:sp>
      <p:sp>
        <p:nvSpPr>
          <p:cNvPr id="47" name="Strzałka: w prawo 46">
            <a:extLst>
              <a:ext uri="{FF2B5EF4-FFF2-40B4-BE49-F238E27FC236}">
                <a16:creationId xmlns:a16="http://schemas.microsoft.com/office/drawing/2014/main" id="{096E8F46-6320-4022-85DF-A10539753360}"/>
              </a:ext>
            </a:extLst>
          </p:cNvPr>
          <p:cNvSpPr/>
          <p:nvPr/>
        </p:nvSpPr>
        <p:spPr>
          <a:xfrm>
            <a:off x="1574408" y="3609601"/>
            <a:ext cx="116542" cy="561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013"/>
          </a:p>
        </p:txBody>
      </p:sp>
      <p:sp>
        <p:nvSpPr>
          <p:cNvPr id="48" name="Strzałka: w prawo 47">
            <a:extLst>
              <a:ext uri="{FF2B5EF4-FFF2-40B4-BE49-F238E27FC236}">
                <a16:creationId xmlns:a16="http://schemas.microsoft.com/office/drawing/2014/main" id="{9CDF83E8-1FE1-46F4-BD00-B60F4FF4FBEE}"/>
              </a:ext>
            </a:extLst>
          </p:cNvPr>
          <p:cNvSpPr/>
          <p:nvPr/>
        </p:nvSpPr>
        <p:spPr>
          <a:xfrm>
            <a:off x="1584997" y="3314262"/>
            <a:ext cx="116542" cy="561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013"/>
          </a:p>
        </p:txBody>
      </p:sp>
      <p:sp>
        <p:nvSpPr>
          <p:cNvPr id="49" name="Strzałka: w prawo 48">
            <a:extLst>
              <a:ext uri="{FF2B5EF4-FFF2-40B4-BE49-F238E27FC236}">
                <a16:creationId xmlns:a16="http://schemas.microsoft.com/office/drawing/2014/main" id="{7409CAC6-2881-4E58-9269-DBA482D4C4D5}"/>
              </a:ext>
            </a:extLst>
          </p:cNvPr>
          <p:cNvSpPr/>
          <p:nvPr/>
        </p:nvSpPr>
        <p:spPr>
          <a:xfrm>
            <a:off x="1584997" y="3108262"/>
            <a:ext cx="116542" cy="561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013"/>
          </a:p>
        </p:txBody>
      </p:sp>
    </p:spTree>
    <p:extLst>
      <p:ext uri="{BB962C8B-B14F-4D97-AF65-F5344CB8AC3E}">
        <p14:creationId xmlns:p14="http://schemas.microsoft.com/office/powerpoint/2010/main" val="3162866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EE1FF9-57F4-4485-9CBE-F54D77510121}"/>
              </a:ext>
            </a:extLst>
          </p:cNvPr>
          <p:cNvSpPr>
            <a:spLocks noGrp="1"/>
          </p:cNvSpPr>
          <p:nvPr>
            <p:ph type="title"/>
          </p:nvPr>
        </p:nvSpPr>
        <p:spPr/>
        <p:txBody>
          <a:bodyPr/>
          <a:lstStyle/>
          <a:p>
            <a:r>
              <a:rPr lang="pl-PL" dirty="0"/>
              <a:t>Środki komunikacji elektronicznej</a:t>
            </a:r>
          </a:p>
        </p:txBody>
      </p:sp>
      <p:sp>
        <p:nvSpPr>
          <p:cNvPr id="3" name="Symbol zastępczy zawartości 2">
            <a:extLst>
              <a:ext uri="{FF2B5EF4-FFF2-40B4-BE49-F238E27FC236}">
                <a16:creationId xmlns:a16="http://schemas.microsoft.com/office/drawing/2014/main" id="{83915E13-E2B7-47A3-AC4D-64FBA9E8FC11}"/>
              </a:ext>
            </a:extLst>
          </p:cNvPr>
          <p:cNvSpPr>
            <a:spLocks noGrp="1"/>
          </p:cNvSpPr>
          <p:nvPr>
            <p:ph idx="1"/>
          </p:nvPr>
        </p:nvSpPr>
        <p:spPr>
          <a:xfrm>
            <a:off x="628650" y="2125266"/>
            <a:ext cx="7687766" cy="3824014"/>
          </a:xfrm>
          <a:ln>
            <a:solidFill>
              <a:srgbClr val="FF0000"/>
            </a:solidFill>
          </a:ln>
        </p:spPr>
        <p:txBody>
          <a:bodyPr>
            <a:noAutofit/>
          </a:bodyPr>
          <a:lstStyle/>
          <a:p>
            <a:pPr marL="0" indent="0">
              <a:buNone/>
            </a:pPr>
            <a:r>
              <a:rPr lang="pl-PL" sz="1600" b="1" dirty="0"/>
              <a:t>Art.  10c.  [Odstąpienie od wymogu użycia środków komunikacji elektronicznej]</a:t>
            </a:r>
            <a:endParaRPr lang="pl-PL" sz="1600" dirty="0"/>
          </a:p>
          <a:p>
            <a:pPr marL="0" indent="0">
              <a:buNone/>
            </a:pPr>
            <a:r>
              <a:rPr lang="pl-PL" sz="1600" dirty="0"/>
              <a:t>Zamawiający może odstąpić od wymogu użycia środków komunikacji elektronicznej przy składaniu ofert, jeżeli:</a:t>
            </a:r>
          </a:p>
          <a:p>
            <a:r>
              <a:rPr lang="pl-PL" sz="1600" dirty="0"/>
              <a:t>1)z uwagi na wyspecjalizowany charakter zamówienia, użycie środków komunikacji elektronicznej wymagałoby narzędzi, urządzeń lub formatów plików, które nie są ogólnie dostępne lub nie są obsługiwane za pomocą ogólnie dostępnych aplikacji;</a:t>
            </a:r>
          </a:p>
          <a:p>
            <a:r>
              <a:rPr lang="pl-PL" sz="1600" dirty="0"/>
              <a:t>2)aplikacje do obsługi formatów plików, które nadają się do przygotowania ofert, korzystają z formatów plików, których nie można obsługiwać za pomocą żadnych innych aplikacji </a:t>
            </a:r>
            <a:r>
              <a:rPr lang="pl-PL" sz="1600" dirty="0" err="1"/>
              <a:t>otwartoźródłowych</a:t>
            </a:r>
            <a:r>
              <a:rPr lang="pl-PL" sz="1600" dirty="0"/>
              <a:t> lub ogólnie dostępnych, lub są objęte licencją i nie mogą zostać udostępnione do pobierania lub zdalnego wykorzystania przez zamawiającego;</a:t>
            </a:r>
          </a:p>
          <a:p>
            <a:r>
              <a:rPr lang="pl-PL" sz="1600" dirty="0"/>
              <a:t>3)użycie środków komunikacji elektronicznej wymagałoby specjalistycznego sprzętu, który nie jest dostępny dla zamawiającego</a:t>
            </a:r>
          </a:p>
        </p:txBody>
      </p:sp>
    </p:spTree>
    <p:extLst>
      <p:ext uri="{BB962C8B-B14F-4D97-AF65-F5344CB8AC3E}">
        <p14:creationId xmlns:p14="http://schemas.microsoft.com/office/powerpoint/2010/main" val="1814164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EE1FF9-57F4-4485-9CBE-F54D77510121}"/>
              </a:ext>
            </a:extLst>
          </p:cNvPr>
          <p:cNvSpPr>
            <a:spLocks noGrp="1"/>
          </p:cNvSpPr>
          <p:nvPr>
            <p:ph type="title"/>
          </p:nvPr>
        </p:nvSpPr>
        <p:spPr/>
        <p:txBody>
          <a:bodyPr/>
          <a:lstStyle/>
          <a:p>
            <a:r>
              <a:rPr lang="pl-PL" dirty="0"/>
              <a:t>Środki komunikacji elektronicznej</a:t>
            </a:r>
          </a:p>
        </p:txBody>
      </p:sp>
      <p:sp>
        <p:nvSpPr>
          <p:cNvPr id="3" name="Symbol zastępczy zawartości 2">
            <a:extLst>
              <a:ext uri="{FF2B5EF4-FFF2-40B4-BE49-F238E27FC236}">
                <a16:creationId xmlns:a16="http://schemas.microsoft.com/office/drawing/2014/main" id="{83915E13-E2B7-47A3-AC4D-64FBA9E8FC11}"/>
              </a:ext>
            </a:extLst>
          </p:cNvPr>
          <p:cNvSpPr>
            <a:spLocks noGrp="1"/>
          </p:cNvSpPr>
          <p:nvPr>
            <p:ph idx="1"/>
          </p:nvPr>
        </p:nvSpPr>
        <p:spPr>
          <a:xfrm>
            <a:off x="628650" y="1628800"/>
            <a:ext cx="7687766" cy="4320480"/>
          </a:xfrm>
          <a:ln>
            <a:solidFill>
              <a:srgbClr val="FF0000"/>
            </a:solidFill>
          </a:ln>
        </p:spPr>
        <p:txBody>
          <a:bodyPr>
            <a:noAutofit/>
          </a:bodyPr>
          <a:lstStyle/>
          <a:p>
            <a:r>
              <a:rPr lang="pl-PL" sz="1600" b="1" dirty="0"/>
              <a:t>4)wymaga przedstawienia modelu fizycznego, modelu w skali lub próbki, której nie można przekazać przy użyciu środków komunikacji elektronicznej;</a:t>
            </a:r>
          </a:p>
          <a:p>
            <a:r>
              <a:rPr lang="pl-PL" sz="1600" dirty="0"/>
              <a:t>5)jest to niezbędne z powodu naruszenia bezpieczeństwa środków komunikacji elektronicznej;</a:t>
            </a:r>
          </a:p>
          <a:p>
            <a:r>
              <a:rPr lang="pl-PL" sz="1600" dirty="0"/>
              <a:t>6)jest to niezbędne z uwagi na potrzebę ochrony informacji szczególnie wrażliwych, której nie można zagwarantować w sposób dostateczny przy użyciu środków komunikacji elektronicznej lub innych narzędzi lub urządzeń, które mogłyby być udostępnione przez zamawiającego.</a:t>
            </a:r>
          </a:p>
          <a:p>
            <a:pPr marL="0" indent="0">
              <a:buNone/>
            </a:pPr>
            <a:endParaRPr lang="pl-PL" sz="1600" dirty="0"/>
          </a:p>
          <a:p>
            <a:pPr marL="0" indent="0">
              <a:buNone/>
            </a:pPr>
            <a:r>
              <a:rPr lang="pl-PL" sz="1600" dirty="0"/>
              <a:t>W przypadkach, o których mowa w ust. 1, oferty albo części ofert sporządza się, pod rygorem nieważności, w postaci papierowej i opatruje się własnoręcznym podpisem oraz składa się za pośrednictwem operatora pocztowego w rozumieniu </a:t>
            </a:r>
            <a:r>
              <a:rPr lang="pl-PL" sz="1600" dirty="0">
                <a:hlinkClick r:id="rId2"/>
              </a:rPr>
              <a:t>ustawy</a:t>
            </a:r>
            <a:r>
              <a:rPr lang="pl-PL" sz="1600" dirty="0"/>
              <a:t> z dnia 23 listopada 2012 r. - Prawo pocztowe (Dz. U. z 2017 r. poz. 1481 oraz z 2018 r. poz. 106, 138, 650 i 1118), osobiście lub za pośrednictwem posłańca.</a:t>
            </a:r>
          </a:p>
        </p:txBody>
      </p:sp>
    </p:spTree>
    <p:extLst>
      <p:ext uri="{BB962C8B-B14F-4D97-AF65-F5344CB8AC3E}">
        <p14:creationId xmlns:p14="http://schemas.microsoft.com/office/powerpoint/2010/main" val="150089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EE1FF9-57F4-4485-9CBE-F54D77510121}"/>
              </a:ext>
            </a:extLst>
          </p:cNvPr>
          <p:cNvSpPr>
            <a:spLocks noGrp="1"/>
          </p:cNvSpPr>
          <p:nvPr>
            <p:ph type="title"/>
          </p:nvPr>
        </p:nvSpPr>
        <p:spPr/>
        <p:txBody>
          <a:bodyPr/>
          <a:lstStyle/>
          <a:p>
            <a:r>
              <a:rPr lang="pl-PL" dirty="0"/>
              <a:t>Podpis elektroniczny</a:t>
            </a:r>
          </a:p>
        </p:txBody>
      </p:sp>
      <p:sp>
        <p:nvSpPr>
          <p:cNvPr id="3" name="Symbol zastępczy zawartości 2">
            <a:extLst>
              <a:ext uri="{FF2B5EF4-FFF2-40B4-BE49-F238E27FC236}">
                <a16:creationId xmlns:a16="http://schemas.microsoft.com/office/drawing/2014/main" id="{83915E13-E2B7-47A3-AC4D-64FBA9E8FC11}"/>
              </a:ext>
            </a:extLst>
          </p:cNvPr>
          <p:cNvSpPr>
            <a:spLocks noGrp="1"/>
          </p:cNvSpPr>
          <p:nvPr>
            <p:ph idx="1"/>
          </p:nvPr>
        </p:nvSpPr>
        <p:spPr>
          <a:xfrm>
            <a:off x="628650" y="2125266"/>
            <a:ext cx="6900863" cy="2849464"/>
          </a:xfrm>
          <a:ln>
            <a:solidFill>
              <a:srgbClr val="FF0000"/>
            </a:solidFill>
          </a:ln>
        </p:spPr>
        <p:txBody>
          <a:bodyPr>
            <a:noAutofit/>
          </a:bodyPr>
          <a:lstStyle/>
          <a:p>
            <a:pPr marL="0" indent="0">
              <a:buNone/>
            </a:pPr>
            <a:r>
              <a:rPr lang="pl-PL" sz="1350" b="1" dirty="0">
                <a:latin typeface="Constantia" pitchFamily="18" charset="0"/>
              </a:rPr>
              <a:t>Art.  9 ustawy Prawo zamówień publicznych</a:t>
            </a:r>
          </a:p>
          <a:p>
            <a:pPr marL="0" indent="0" algn="just">
              <a:buNone/>
            </a:pPr>
            <a:r>
              <a:rPr lang="pl-PL" sz="1350" dirty="0">
                <a:latin typeface="Constantia" pitchFamily="18" charset="0"/>
              </a:rPr>
              <a:t>Postępowanie o udzielenie zamówienia, z zastrzeżeniem wyjątków określonych w ustawie, prowadzi się z zachowaniem </a:t>
            </a:r>
            <a:r>
              <a:rPr lang="pl-PL" sz="1350" b="1" u="sng" dirty="0">
                <a:latin typeface="Constantia" pitchFamily="18" charset="0"/>
              </a:rPr>
              <a:t>formy pisemnej.</a:t>
            </a:r>
          </a:p>
          <a:p>
            <a:pPr marL="0" indent="0">
              <a:buNone/>
            </a:pPr>
            <a:endParaRPr lang="pl-PL" sz="1350" dirty="0"/>
          </a:p>
          <a:p>
            <a:pPr>
              <a:lnSpc>
                <a:spcPct val="100000"/>
              </a:lnSpc>
              <a:buNone/>
              <a:defRPr/>
            </a:pPr>
            <a:r>
              <a:rPr lang="pl-PL" sz="1350" b="1" dirty="0">
                <a:solidFill>
                  <a:srgbClr val="000000"/>
                </a:solidFill>
                <a:latin typeface="Constantia" pitchFamily="18" charset="0"/>
              </a:rPr>
              <a:t>Art.  78  § 1 i 2KC </a:t>
            </a:r>
          </a:p>
          <a:p>
            <a:pPr algn="just">
              <a:lnSpc>
                <a:spcPct val="100000"/>
              </a:lnSpc>
              <a:buNone/>
              <a:defRPr/>
            </a:pPr>
            <a:r>
              <a:rPr lang="pl-PL" sz="1350" dirty="0">
                <a:solidFill>
                  <a:srgbClr val="000000"/>
                </a:solidFill>
                <a:latin typeface="Constantia" pitchFamily="18" charset="0"/>
              </a:rPr>
              <a:t>	Do zachowania pisemnej formy czynności prawnej wystarcza złożenie </a:t>
            </a:r>
            <a:r>
              <a:rPr lang="pl-PL" sz="1350" b="1" u="sng" dirty="0">
                <a:solidFill>
                  <a:srgbClr val="000000"/>
                </a:solidFill>
                <a:latin typeface="Constantia" pitchFamily="18" charset="0"/>
              </a:rPr>
              <a:t>własnoręcznego podpisu</a:t>
            </a:r>
            <a:r>
              <a:rPr lang="pl-PL" sz="1350" dirty="0">
                <a:solidFill>
                  <a:srgbClr val="000000"/>
                </a:solidFill>
                <a:latin typeface="Constantia" pitchFamily="18" charset="0"/>
              </a:rPr>
              <a:t> na dokumencie obejmującym treść oświadczenia woli. Oświadczenie woli złożone </a:t>
            </a:r>
            <a:r>
              <a:rPr lang="pl-PL" sz="1350" b="1" u="sng" dirty="0">
                <a:solidFill>
                  <a:srgbClr val="000000"/>
                </a:solidFill>
                <a:latin typeface="Constantia" pitchFamily="18" charset="0"/>
              </a:rPr>
              <a:t>w postaci elektronicznej opatrzone bezpiecznym podpisem elektronicznym weryfikowanym</a:t>
            </a:r>
            <a:r>
              <a:rPr lang="pl-PL" sz="1350" dirty="0">
                <a:solidFill>
                  <a:srgbClr val="000000"/>
                </a:solidFill>
                <a:latin typeface="Constantia" pitchFamily="18" charset="0"/>
              </a:rPr>
              <a:t> przy pomocy ważnego kwalifikowanego certyfikatu jest równoważne z oświadczeniem woli złożonym w formie pisemnej. </a:t>
            </a:r>
          </a:p>
          <a:p>
            <a:pPr marL="0" indent="0">
              <a:buNone/>
            </a:pPr>
            <a:endParaRPr lang="pl-PL" sz="1350" dirty="0"/>
          </a:p>
        </p:txBody>
      </p:sp>
    </p:spTree>
    <p:extLst>
      <p:ext uri="{BB962C8B-B14F-4D97-AF65-F5344CB8AC3E}">
        <p14:creationId xmlns:p14="http://schemas.microsoft.com/office/powerpoint/2010/main" val="243636065"/>
      </p:ext>
    </p:extLst>
  </p:cSld>
  <p:clrMapOvr>
    <a:masterClrMapping/>
  </p:clrMapOvr>
</p:sld>
</file>

<file path=ppt/theme/theme1.xml><?xml version="1.0" encoding="utf-8"?>
<a:theme xmlns:a="http://schemas.openxmlformats.org/drawingml/2006/main" name="tlo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tlo1</Template>
  <TotalTime>1179</TotalTime>
  <Words>1740</Words>
  <Application>Microsoft Office PowerPoint</Application>
  <PresentationFormat>Pokaz na ekranie (4:3)</PresentationFormat>
  <Paragraphs>181</Paragraphs>
  <Slides>24</Slides>
  <Notes>1</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24</vt:i4>
      </vt:variant>
    </vt:vector>
  </HeadingPairs>
  <TitlesOfParts>
    <vt:vector size="32" baseType="lpstr">
      <vt:lpstr>ＭＳ Ｐゴシック</vt:lpstr>
      <vt:lpstr>Arial</vt:lpstr>
      <vt:lpstr>Calibri</vt:lpstr>
      <vt:lpstr>Constantia</vt:lpstr>
      <vt:lpstr>Lato</vt:lpstr>
      <vt:lpstr>Novecento wide Book</vt:lpstr>
      <vt:lpstr>Novecento wide Normal</vt:lpstr>
      <vt:lpstr>tlo1</vt:lpstr>
      <vt:lpstr>Prezentacja programu PowerPoint</vt:lpstr>
      <vt:lpstr>Elektronizacja zamówień publicznych</vt:lpstr>
      <vt:lpstr>Środki komunikacji elektronicznej</vt:lpstr>
      <vt:lpstr>Środki komunikacji elektronicznej</vt:lpstr>
      <vt:lpstr>Środki komunikacji elektronicznej</vt:lpstr>
      <vt:lpstr>Środki komunikacji elektronicznej</vt:lpstr>
      <vt:lpstr>Środki komunikacji elektronicznej</vt:lpstr>
      <vt:lpstr>Środki komunikacji elektronicznej</vt:lpstr>
      <vt:lpstr>Podpis elektroniczny</vt:lpstr>
      <vt:lpstr>Podpis elektroniczny</vt:lpstr>
      <vt:lpstr>Podpis elektroniczny</vt:lpstr>
      <vt:lpstr>Podpis elektroniczny</vt:lpstr>
      <vt:lpstr>Podpis elektroniczny</vt:lpstr>
      <vt:lpstr>Podpis elektroniczny</vt:lpstr>
      <vt:lpstr>Podpis elektroniczny</vt:lpstr>
      <vt:lpstr>Forma czynności – dokumenty z art. 25 PZP</vt:lpstr>
      <vt:lpstr>Forma czynności - pełnomocnictwa</vt:lpstr>
      <vt:lpstr>Forma czynności - wadium</vt:lpstr>
      <vt:lpstr>Podpis elektroniczny</vt:lpstr>
      <vt:lpstr>Szyfrowanie danych</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oem</dc:creator>
  <cp:lastModifiedBy>Beta Anna</cp:lastModifiedBy>
  <cp:revision>91</cp:revision>
  <dcterms:created xsi:type="dcterms:W3CDTF">2015-09-10T13:33:51Z</dcterms:created>
  <dcterms:modified xsi:type="dcterms:W3CDTF">2019-06-19T07:48:40Z</dcterms:modified>
</cp:coreProperties>
</file>