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9" r:id="rId3"/>
    <p:sldId id="379" r:id="rId4"/>
    <p:sldId id="415" r:id="rId5"/>
    <p:sldId id="414" r:id="rId6"/>
    <p:sldId id="416" r:id="rId7"/>
    <p:sldId id="417" r:id="rId8"/>
    <p:sldId id="418" r:id="rId9"/>
    <p:sldId id="419" r:id="rId10"/>
    <p:sldId id="413" r:id="rId11"/>
    <p:sldId id="261" r:id="rId12"/>
    <p:sldId id="420" r:id="rId13"/>
    <p:sldId id="421" r:id="rId14"/>
    <p:sldId id="262" r:id="rId15"/>
    <p:sldId id="263" r:id="rId16"/>
    <p:sldId id="264" r:id="rId17"/>
    <p:sldId id="265" r:id="rId18"/>
    <p:sldId id="270" r:id="rId19"/>
    <p:sldId id="267" r:id="rId20"/>
    <p:sldId id="266" r:id="rId21"/>
    <p:sldId id="268" r:id="rId22"/>
    <p:sldId id="269" r:id="rId23"/>
    <p:sldId id="271" r:id="rId24"/>
    <p:sldId id="410" r:id="rId25"/>
    <p:sldId id="411" r:id="rId26"/>
    <p:sldId id="412" r:id="rId27"/>
    <p:sldId id="257" r:id="rId28"/>
  </p:sldIdLst>
  <p:sldSz cx="9144000" cy="6858000" type="screen4x3"/>
  <p:notesSz cx="6858000" cy="9144000"/>
  <p:defaultTextStyle>
    <a:defPPr>
      <a:defRPr lang="pl-P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6464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94" autoAdjust="0"/>
  </p:normalViewPr>
  <p:slideViewPr>
    <p:cSldViewPr>
      <p:cViewPr varScale="1">
        <p:scale>
          <a:sx n="115" d="100"/>
          <a:sy n="115" d="100"/>
        </p:scale>
        <p:origin x="1530" y="108"/>
      </p:cViewPr>
      <p:guideLst>
        <p:guide orient="horz" pos="2160"/>
        <p:guide pos="2880"/>
      </p:guideLst>
    </p:cSldViewPr>
  </p:slideViewPr>
  <p:outlineViewPr>
    <p:cViewPr>
      <p:scale>
        <a:sx n="33" d="100"/>
        <a:sy n="33" d="100"/>
      </p:scale>
      <p:origin x="0" y="82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CF85A9E-D92D-419D-907E-EB57633E5D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cs typeface="Arial" panose="020B0604020202020204" pitchFamily="34" charset="0"/>
              </a:defRPr>
            </a:lvl1pPr>
          </a:lstStyle>
          <a:p>
            <a:pPr>
              <a:defRPr/>
            </a:pPr>
            <a:endParaRPr lang="pl-PL"/>
          </a:p>
        </p:txBody>
      </p:sp>
      <p:sp>
        <p:nvSpPr>
          <p:cNvPr id="3" name="Symbol zastępczy daty 2">
            <a:extLst>
              <a:ext uri="{FF2B5EF4-FFF2-40B4-BE49-F238E27FC236}">
                <a16:creationId xmlns:a16="http://schemas.microsoft.com/office/drawing/2014/main" id="{5BB7ECEC-0134-4DF5-98F5-11EF89BB2B2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cs typeface="Arial" panose="020B0604020202020204" pitchFamily="34" charset="0"/>
              </a:defRPr>
            </a:lvl1pPr>
          </a:lstStyle>
          <a:p>
            <a:pPr>
              <a:defRPr/>
            </a:pPr>
            <a:fld id="{2BF0AA89-C1C0-436B-A409-AB37A6376C21}" type="datetimeFigureOut">
              <a:rPr lang="pl-PL"/>
              <a:pPr>
                <a:defRPr/>
              </a:pPr>
              <a:t>19.06.2019</a:t>
            </a:fld>
            <a:endParaRPr lang="pl-PL"/>
          </a:p>
        </p:txBody>
      </p:sp>
      <p:sp>
        <p:nvSpPr>
          <p:cNvPr id="4" name="Symbol zastępczy obrazu slajdu 3">
            <a:extLst>
              <a:ext uri="{FF2B5EF4-FFF2-40B4-BE49-F238E27FC236}">
                <a16:creationId xmlns:a16="http://schemas.microsoft.com/office/drawing/2014/main" id="{D9FCB0EB-B02F-4E6D-B313-5683F6C5BC6C}"/>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a16="http://schemas.microsoft.com/office/drawing/2014/main" id="{C4F19AAB-07E3-49CD-9EB5-FA4B8D77960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a:t>Edytuj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id="{7C233700-4F7A-470E-AEA4-D2529F3DD35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cs typeface="Arial" panose="020B0604020202020204" pitchFamily="34" charset="0"/>
              </a:defRPr>
            </a:lvl1pPr>
          </a:lstStyle>
          <a:p>
            <a:pPr>
              <a:defRPr/>
            </a:pPr>
            <a:endParaRPr lang="pl-PL"/>
          </a:p>
        </p:txBody>
      </p:sp>
      <p:sp>
        <p:nvSpPr>
          <p:cNvPr id="7" name="Symbol zastępczy numeru slajdu 6">
            <a:extLst>
              <a:ext uri="{FF2B5EF4-FFF2-40B4-BE49-F238E27FC236}">
                <a16:creationId xmlns:a16="http://schemas.microsoft.com/office/drawing/2014/main" id="{164509FB-A9DC-40F4-A469-14324C6FCEA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0EAC7A8-F026-4FC7-A19C-85F63A277569}"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ymbol zastępczy obrazu slajdu 1">
            <a:extLst>
              <a:ext uri="{FF2B5EF4-FFF2-40B4-BE49-F238E27FC236}">
                <a16:creationId xmlns:a16="http://schemas.microsoft.com/office/drawing/2014/main" id="{CA123373-8F66-4978-A7F9-99C325CC80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Symbol zastępczy notatek 2">
            <a:extLst>
              <a:ext uri="{FF2B5EF4-FFF2-40B4-BE49-F238E27FC236}">
                <a16:creationId xmlns:a16="http://schemas.microsoft.com/office/drawing/2014/main" id="{75B9FD82-86A0-4DD4-82E1-625CD9326E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a:p>
        </p:txBody>
      </p:sp>
      <p:sp>
        <p:nvSpPr>
          <p:cNvPr id="4100" name="Symbol zastępczy numeru slajdu 3">
            <a:extLst>
              <a:ext uri="{FF2B5EF4-FFF2-40B4-BE49-F238E27FC236}">
                <a16:creationId xmlns:a16="http://schemas.microsoft.com/office/drawing/2014/main" id="{C158C7D3-7B02-4F0B-8581-F183388010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7D1D2B8-F999-487F-BD0C-7753342A721D}" type="slidenum">
              <a:rPr lang="pl-PL" altLang="pl-PL" smtClean="0"/>
              <a:pPr/>
              <a:t>1</a:t>
            </a:fld>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163295E8-3D8A-4150-91CB-9127FADD10DE}"/>
              </a:ext>
            </a:extLst>
          </p:cNvPr>
          <p:cNvSpPr>
            <a:spLocks noGrp="1"/>
          </p:cNvSpPr>
          <p:nvPr>
            <p:ph type="dt" sz="half" idx="10"/>
          </p:nvPr>
        </p:nvSpPr>
        <p:spPr/>
        <p:txBody>
          <a:bodyPr/>
          <a:lstStyle>
            <a:lvl1pPr>
              <a:defRPr/>
            </a:lvl1pPr>
          </a:lstStyle>
          <a:p>
            <a:pPr>
              <a:defRPr/>
            </a:pPr>
            <a:fld id="{BA1384F1-D2F6-4A13-8B53-613E0E188EA2}" type="datetimeFigureOut">
              <a:rPr lang="pl-PL"/>
              <a:pPr>
                <a:defRPr/>
              </a:pPr>
              <a:t>19.06.2019</a:t>
            </a:fld>
            <a:endParaRPr lang="pl-PL"/>
          </a:p>
        </p:txBody>
      </p:sp>
      <p:sp>
        <p:nvSpPr>
          <p:cNvPr id="5" name="Footer Placeholder 4">
            <a:extLst>
              <a:ext uri="{FF2B5EF4-FFF2-40B4-BE49-F238E27FC236}">
                <a16:creationId xmlns:a16="http://schemas.microsoft.com/office/drawing/2014/main" id="{6B22AAFF-DC41-44A3-9F1E-1717D16F884D}"/>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DC23393A-4227-416E-A088-BBD3F3A90FF9}"/>
              </a:ext>
            </a:extLst>
          </p:cNvPr>
          <p:cNvSpPr>
            <a:spLocks noGrp="1"/>
          </p:cNvSpPr>
          <p:nvPr>
            <p:ph type="sldNum" sz="quarter" idx="12"/>
          </p:nvPr>
        </p:nvSpPr>
        <p:spPr/>
        <p:txBody>
          <a:bodyPr/>
          <a:lstStyle>
            <a:lvl1pPr>
              <a:defRPr/>
            </a:lvl1pPr>
          </a:lstStyle>
          <a:p>
            <a:pPr>
              <a:defRPr/>
            </a:pPr>
            <a:fld id="{F6D5F3B1-7928-46C9-A888-E9F7D0356077}" type="slidenum">
              <a:rPr lang="pl-PL" altLang="pl-PL"/>
              <a:pPr>
                <a:defRPr/>
              </a:pPr>
              <a:t>‹#›</a:t>
            </a:fld>
            <a:endParaRPr lang="pl-PL" altLang="pl-PL"/>
          </a:p>
        </p:txBody>
      </p:sp>
    </p:spTree>
    <p:extLst>
      <p:ext uri="{BB962C8B-B14F-4D97-AF65-F5344CB8AC3E}">
        <p14:creationId xmlns:p14="http://schemas.microsoft.com/office/powerpoint/2010/main" val="369626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EBBE99A6-B294-4ADA-8372-509B72D8980C}"/>
              </a:ext>
            </a:extLst>
          </p:cNvPr>
          <p:cNvSpPr>
            <a:spLocks noGrp="1"/>
          </p:cNvSpPr>
          <p:nvPr>
            <p:ph type="dt" sz="half" idx="10"/>
          </p:nvPr>
        </p:nvSpPr>
        <p:spPr/>
        <p:txBody>
          <a:bodyPr/>
          <a:lstStyle>
            <a:lvl1pPr>
              <a:defRPr/>
            </a:lvl1pPr>
          </a:lstStyle>
          <a:p>
            <a:pPr>
              <a:defRPr/>
            </a:pPr>
            <a:fld id="{EFF974C9-E6F5-4029-98C7-50875FE29458}" type="datetimeFigureOut">
              <a:rPr lang="pl-PL"/>
              <a:pPr>
                <a:defRPr/>
              </a:pPr>
              <a:t>19.06.2019</a:t>
            </a:fld>
            <a:endParaRPr lang="pl-PL"/>
          </a:p>
        </p:txBody>
      </p:sp>
      <p:sp>
        <p:nvSpPr>
          <p:cNvPr id="5" name="Footer Placeholder 4">
            <a:extLst>
              <a:ext uri="{FF2B5EF4-FFF2-40B4-BE49-F238E27FC236}">
                <a16:creationId xmlns:a16="http://schemas.microsoft.com/office/drawing/2014/main" id="{0A2B1851-4B03-4865-BC79-58D60ACFE1C0}"/>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3A7650B5-1A85-4F96-9E50-10740B82F884}"/>
              </a:ext>
            </a:extLst>
          </p:cNvPr>
          <p:cNvSpPr>
            <a:spLocks noGrp="1"/>
          </p:cNvSpPr>
          <p:nvPr>
            <p:ph type="sldNum" sz="quarter" idx="12"/>
          </p:nvPr>
        </p:nvSpPr>
        <p:spPr/>
        <p:txBody>
          <a:bodyPr/>
          <a:lstStyle>
            <a:lvl1pPr>
              <a:defRPr/>
            </a:lvl1pPr>
          </a:lstStyle>
          <a:p>
            <a:pPr>
              <a:defRPr/>
            </a:pPr>
            <a:fld id="{9BFBA732-6925-4C0A-A151-901A353093CD}" type="slidenum">
              <a:rPr lang="pl-PL" altLang="pl-PL"/>
              <a:pPr>
                <a:defRPr/>
              </a:pPr>
              <a:t>‹#›</a:t>
            </a:fld>
            <a:endParaRPr lang="pl-PL" altLang="pl-PL"/>
          </a:p>
        </p:txBody>
      </p:sp>
    </p:spTree>
    <p:extLst>
      <p:ext uri="{BB962C8B-B14F-4D97-AF65-F5344CB8AC3E}">
        <p14:creationId xmlns:p14="http://schemas.microsoft.com/office/powerpoint/2010/main" val="364658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CE2FE129-90C3-44BA-8269-B0B246F54D96}"/>
              </a:ext>
            </a:extLst>
          </p:cNvPr>
          <p:cNvSpPr>
            <a:spLocks noGrp="1"/>
          </p:cNvSpPr>
          <p:nvPr>
            <p:ph type="dt" sz="half" idx="10"/>
          </p:nvPr>
        </p:nvSpPr>
        <p:spPr/>
        <p:txBody>
          <a:bodyPr/>
          <a:lstStyle>
            <a:lvl1pPr>
              <a:defRPr/>
            </a:lvl1pPr>
          </a:lstStyle>
          <a:p>
            <a:pPr>
              <a:defRPr/>
            </a:pPr>
            <a:fld id="{2C48D463-5499-4B5A-A39E-69E9963D2D36}" type="datetimeFigureOut">
              <a:rPr lang="pl-PL"/>
              <a:pPr>
                <a:defRPr/>
              </a:pPr>
              <a:t>19.06.2019</a:t>
            </a:fld>
            <a:endParaRPr lang="pl-PL"/>
          </a:p>
        </p:txBody>
      </p:sp>
      <p:sp>
        <p:nvSpPr>
          <p:cNvPr id="5" name="Footer Placeholder 4">
            <a:extLst>
              <a:ext uri="{FF2B5EF4-FFF2-40B4-BE49-F238E27FC236}">
                <a16:creationId xmlns:a16="http://schemas.microsoft.com/office/drawing/2014/main" id="{E7786C7D-C653-41EB-B782-8DAA22D344DE}"/>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FBACE0D-9850-4094-8D8B-E7E5E5C60BDD}"/>
              </a:ext>
            </a:extLst>
          </p:cNvPr>
          <p:cNvSpPr>
            <a:spLocks noGrp="1"/>
          </p:cNvSpPr>
          <p:nvPr>
            <p:ph type="sldNum" sz="quarter" idx="12"/>
          </p:nvPr>
        </p:nvSpPr>
        <p:spPr/>
        <p:txBody>
          <a:bodyPr/>
          <a:lstStyle>
            <a:lvl1pPr>
              <a:defRPr/>
            </a:lvl1pPr>
          </a:lstStyle>
          <a:p>
            <a:pPr>
              <a:defRPr/>
            </a:pPr>
            <a:fld id="{415BD332-F0F1-437E-AE10-FDD76693AE1A}" type="slidenum">
              <a:rPr lang="pl-PL" altLang="pl-PL"/>
              <a:pPr>
                <a:defRPr/>
              </a:pPr>
              <a:t>‹#›</a:t>
            </a:fld>
            <a:endParaRPr lang="pl-PL" altLang="pl-PL"/>
          </a:p>
        </p:txBody>
      </p:sp>
    </p:spTree>
    <p:extLst>
      <p:ext uri="{BB962C8B-B14F-4D97-AF65-F5344CB8AC3E}">
        <p14:creationId xmlns:p14="http://schemas.microsoft.com/office/powerpoint/2010/main" val="2968418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D769B5C7-67FB-4D57-8F35-3D815B7D782E}"/>
              </a:ext>
            </a:extLst>
          </p:cNvPr>
          <p:cNvSpPr>
            <a:spLocks noGrp="1"/>
          </p:cNvSpPr>
          <p:nvPr>
            <p:ph type="dt" sz="half" idx="10"/>
          </p:nvPr>
        </p:nvSpPr>
        <p:spPr/>
        <p:txBody>
          <a:bodyPr/>
          <a:lstStyle>
            <a:lvl1pPr>
              <a:defRPr/>
            </a:lvl1pPr>
          </a:lstStyle>
          <a:p>
            <a:pPr>
              <a:defRPr/>
            </a:pPr>
            <a:fld id="{347ABF0C-BB8A-4F6C-89BA-B84B831A1FBE}" type="datetimeFigureOut">
              <a:rPr lang="pl-PL"/>
              <a:pPr>
                <a:defRPr/>
              </a:pPr>
              <a:t>19.06.2019</a:t>
            </a:fld>
            <a:endParaRPr lang="pl-PL"/>
          </a:p>
        </p:txBody>
      </p:sp>
      <p:sp>
        <p:nvSpPr>
          <p:cNvPr id="5" name="Footer Placeholder 4">
            <a:extLst>
              <a:ext uri="{FF2B5EF4-FFF2-40B4-BE49-F238E27FC236}">
                <a16:creationId xmlns:a16="http://schemas.microsoft.com/office/drawing/2014/main" id="{2EEC93B2-C637-4441-8F04-AD88F84451E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F587D6ED-A28A-43D0-B38D-16CEA926EECD}"/>
              </a:ext>
            </a:extLst>
          </p:cNvPr>
          <p:cNvSpPr>
            <a:spLocks noGrp="1"/>
          </p:cNvSpPr>
          <p:nvPr>
            <p:ph type="sldNum" sz="quarter" idx="12"/>
          </p:nvPr>
        </p:nvSpPr>
        <p:spPr/>
        <p:txBody>
          <a:bodyPr/>
          <a:lstStyle>
            <a:lvl1pPr>
              <a:defRPr/>
            </a:lvl1pPr>
          </a:lstStyle>
          <a:p>
            <a:pPr>
              <a:defRPr/>
            </a:pPr>
            <a:fld id="{BC07AE88-10E1-4D16-9AF7-9B8B0321AF5A}" type="slidenum">
              <a:rPr lang="pl-PL" altLang="pl-PL"/>
              <a:pPr>
                <a:defRPr/>
              </a:pPr>
              <a:t>‹#›</a:t>
            </a:fld>
            <a:endParaRPr lang="pl-PL" altLang="pl-PL"/>
          </a:p>
        </p:txBody>
      </p:sp>
    </p:spTree>
    <p:extLst>
      <p:ext uri="{BB962C8B-B14F-4D97-AF65-F5344CB8AC3E}">
        <p14:creationId xmlns:p14="http://schemas.microsoft.com/office/powerpoint/2010/main" val="1980526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558308AE-700D-4C2F-9894-333E1E9D3DA1}"/>
              </a:ext>
            </a:extLst>
          </p:cNvPr>
          <p:cNvSpPr>
            <a:spLocks noGrp="1"/>
          </p:cNvSpPr>
          <p:nvPr>
            <p:ph type="dt" sz="half" idx="10"/>
          </p:nvPr>
        </p:nvSpPr>
        <p:spPr/>
        <p:txBody>
          <a:bodyPr/>
          <a:lstStyle>
            <a:lvl1pPr>
              <a:defRPr/>
            </a:lvl1pPr>
          </a:lstStyle>
          <a:p>
            <a:pPr>
              <a:defRPr/>
            </a:pPr>
            <a:fld id="{EC2527C2-2EA7-486F-B964-EB7A1538B9B6}" type="datetimeFigureOut">
              <a:rPr lang="pl-PL"/>
              <a:pPr>
                <a:defRPr/>
              </a:pPr>
              <a:t>19.06.2019</a:t>
            </a:fld>
            <a:endParaRPr lang="pl-PL"/>
          </a:p>
        </p:txBody>
      </p:sp>
      <p:sp>
        <p:nvSpPr>
          <p:cNvPr id="5" name="Footer Placeholder 4">
            <a:extLst>
              <a:ext uri="{FF2B5EF4-FFF2-40B4-BE49-F238E27FC236}">
                <a16:creationId xmlns:a16="http://schemas.microsoft.com/office/drawing/2014/main" id="{A9B87F0E-C7BF-4244-BBEB-215EEC203CF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87828EC-80ED-42DC-AC81-B158F4DD01F0}"/>
              </a:ext>
            </a:extLst>
          </p:cNvPr>
          <p:cNvSpPr>
            <a:spLocks noGrp="1"/>
          </p:cNvSpPr>
          <p:nvPr>
            <p:ph type="sldNum" sz="quarter" idx="12"/>
          </p:nvPr>
        </p:nvSpPr>
        <p:spPr/>
        <p:txBody>
          <a:bodyPr/>
          <a:lstStyle>
            <a:lvl1pPr>
              <a:defRPr/>
            </a:lvl1pPr>
          </a:lstStyle>
          <a:p>
            <a:pPr>
              <a:defRPr/>
            </a:pPr>
            <a:fld id="{4B2E9748-FC0C-4457-A2AA-9D29541F1FFC}" type="slidenum">
              <a:rPr lang="pl-PL" altLang="pl-PL"/>
              <a:pPr>
                <a:defRPr/>
              </a:pPr>
              <a:t>‹#›</a:t>
            </a:fld>
            <a:endParaRPr lang="pl-PL" altLang="pl-PL"/>
          </a:p>
        </p:txBody>
      </p:sp>
    </p:spTree>
    <p:extLst>
      <p:ext uri="{BB962C8B-B14F-4D97-AF65-F5344CB8AC3E}">
        <p14:creationId xmlns:p14="http://schemas.microsoft.com/office/powerpoint/2010/main" val="53953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C1CF6-BF50-41C7-AB87-8EBDEF56EA46}"/>
              </a:ext>
            </a:extLst>
          </p:cNvPr>
          <p:cNvSpPr>
            <a:spLocks noGrp="1"/>
          </p:cNvSpPr>
          <p:nvPr>
            <p:ph type="dt" sz="half" idx="10"/>
          </p:nvPr>
        </p:nvSpPr>
        <p:spPr/>
        <p:txBody>
          <a:bodyPr/>
          <a:lstStyle>
            <a:lvl1pPr>
              <a:defRPr/>
            </a:lvl1pPr>
          </a:lstStyle>
          <a:p>
            <a:pPr>
              <a:defRPr/>
            </a:pPr>
            <a:fld id="{7A68D497-EBD0-48EC-90C7-65FD6590175C}" type="datetimeFigureOut">
              <a:rPr lang="pl-PL"/>
              <a:pPr>
                <a:defRPr/>
              </a:pPr>
              <a:t>19.06.2019</a:t>
            </a:fld>
            <a:endParaRPr lang="pl-PL"/>
          </a:p>
        </p:txBody>
      </p:sp>
      <p:sp>
        <p:nvSpPr>
          <p:cNvPr id="5" name="Footer Placeholder 4">
            <a:extLst>
              <a:ext uri="{FF2B5EF4-FFF2-40B4-BE49-F238E27FC236}">
                <a16:creationId xmlns:a16="http://schemas.microsoft.com/office/drawing/2014/main" id="{CFFDA1F9-DF59-48AB-B3C0-1256B4007212}"/>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7A8E184C-7551-47F4-B75B-B583BEA0F32A}"/>
              </a:ext>
            </a:extLst>
          </p:cNvPr>
          <p:cNvSpPr>
            <a:spLocks noGrp="1"/>
          </p:cNvSpPr>
          <p:nvPr>
            <p:ph type="sldNum" sz="quarter" idx="12"/>
          </p:nvPr>
        </p:nvSpPr>
        <p:spPr/>
        <p:txBody>
          <a:bodyPr/>
          <a:lstStyle>
            <a:lvl1pPr>
              <a:defRPr/>
            </a:lvl1pPr>
          </a:lstStyle>
          <a:p>
            <a:pPr>
              <a:defRPr/>
            </a:pPr>
            <a:fld id="{EF8A9A41-05BA-4CAE-BEB8-577046F4A745}" type="slidenum">
              <a:rPr lang="pl-PL" altLang="pl-PL"/>
              <a:pPr>
                <a:defRPr/>
              </a:pPr>
              <a:t>‹#›</a:t>
            </a:fld>
            <a:endParaRPr lang="pl-PL" altLang="pl-PL"/>
          </a:p>
        </p:txBody>
      </p:sp>
    </p:spTree>
    <p:extLst>
      <p:ext uri="{BB962C8B-B14F-4D97-AF65-F5344CB8AC3E}">
        <p14:creationId xmlns:p14="http://schemas.microsoft.com/office/powerpoint/2010/main" val="194344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a:extLst>
              <a:ext uri="{FF2B5EF4-FFF2-40B4-BE49-F238E27FC236}">
                <a16:creationId xmlns:a16="http://schemas.microsoft.com/office/drawing/2014/main" id="{75A77D52-204B-481B-B9A2-BF02252472A7}"/>
              </a:ext>
            </a:extLst>
          </p:cNvPr>
          <p:cNvSpPr>
            <a:spLocks noGrp="1"/>
          </p:cNvSpPr>
          <p:nvPr>
            <p:ph type="dt" sz="half" idx="10"/>
          </p:nvPr>
        </p:nvSpPr>
        <p:spPr/>
        <p:txBody>
          <a:bodyPr/>
          <a:lstStyle>
            <a:lvl1pPr>
              <a:defRPr/>
            </a:lvl1pPr>
          </a:lstStyle>
          <a:p>
            <a:pPr>
              <a:defRPr/>
            </a:pPr>
            <a:fld id="{97DA591E-4848-4390-A786-AECE6E77CF30}" type="datetimeFigureOut">
              <a:rPr lang="pl-PL"/>
              <a:pPr>
                <a:defRPr/>
              </a:pPr>
              <a:t>19.06.2019</a:t>
            </a:fld>
            <a:endParaRPr lang="pl-PL"/>
          </a:p>
        </p:txBody>
      </p:sp>
      <p:sp>
        <p:nvSpPr>
          <p:cNvPr id="6" name="Footer Placeholder 4">
            <a:extLst>
              <a:ext uri="{FF2B5EF4-FFF2-40B4-BE49-F238E27FC236}">
                <a16:creationId xmlns:a16="http://schemas.microsoft.com/office/drawing/2014/main" id="{76F19113-D53C-43A0-A976-417FC533570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17D4686-AB1C-4151-93A8-FB93C3248A61}"/>
              </a:ext>
            </a:extLst>
          </p:cNvPr>
          <p:cNvSpPr>
            <a:spLocks noGrp="1"/>
          </p:cNvSpPr>
          <p:nvPr>
            <p:ph type="sldNum" sz="quarter" idx="12"/>
          </p:nvPr>
        </p:nvSpPr>
        <p:spPr/>
        <p:txBody>
          <a:bodyPr/>
          <a:lstStyle>
            <a:lvl1pPr>
              <a:defRPr/>
            </a:lvl1pPr>
          </a:lstStyle>
          <a:p>
            <a:pPr>
              <a:defRPr/>
            </a:pPr>
            <a:fld id="{0E74D76F-0572-43D0-86BE-2A211BE396EC}" type="slidenum">
              <a:rPr lang="pl-PL" altLang="pl-PL"/>
              <a:pPr>
                <a:defRPr/>
              </a:pPr>
              <a:t>‹#›</a:t>
            </a:fld>
            <a:endParaRPr lang="pl-PL" altLang="pl-PL"/>
          </a:p>
        </p:txBody>
      </p:sp>
    </p:spTree>
    <p:extLst>
      <p:ext uri="{BB962C8B-B14F-4D97-AF65-F5344CB8AC3E}">
        <p14:creationId xmlns:p14="http://schemas.microsoft.com/office/powerpoint/2010/main" val="207169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a:extLst>
              <a:ext uri="{FF2B5EF4-FFF2-40B4-BE49-F238E27FC236}">
                <a16:creationId xmlns:a16="http://schemas.microsoft.com/office/drawing/2014/main" id="{91641EE2-D549-42E0-AC08-54F546C99397}"/>
              </a:ext>
            </a:extLst>
          </p:cNvPr>
          <p:cNvSpPr>
            <a:spLocks noGrp="1"/>
          </p:cNvSpPr>
          <p:nvPr>
            <p:ph type="dt" sz="half" idx="10"/>
          </p:nvPr>
        </p:nvSpPr>
        <p:spPr/>
        <p:txBody>
          <a:bodyPr/>
          <a:lstStyle>
            <a:lvl1pPr>
              <a:defRPr/>
            </a:lvl1pPr>
          </a:lstStyle>
          <a:p>
            <a:pPr>
              <a:defRPr/>
            </a:pPr>
            <a:fld id="{ABDCBFF8-B558-41C4-9D87-576A567A3FCC}" type="datetimeFigureOut">
              <a:rPr lang="pl-PL"/>
              <a:pPr>
                <a:defRPr/>
              </a:pPr>
              <a:t>19.06.2019</a:t>
            </a:fld>
            <a:endParaRPr lang="pl-PL"/>
          </a:p>
        </p:txBody>
      </p:sp>
      <p:sp>
        <p:nvSpPr>
          <p:cNvPr id="8" name="Footer Placeholder 4">
            <a:extLst>
              <a:ext uri="{FF2B5EF4-FFF2-40B4-BE49-F238E27FC236}">
                <a16:creationId xmlns:a16="http://schemas.microsoft.com/office/drawing/2014/main" id="{9CB8BFF4-F611-407D-A1E6-8F4ACBEC8385}"/>
              </a:ext>
            </a:extLst>
          </p:cNvPr>
          <p:cNvSpPr>
            <a:spLocks noGrp="1"/>
          </p:cNvSpPr>
          <p:nvPr>
            <p:ph type="ftr" sz="quarter" idx="11"/>
          </p:nvPr>
        </p:nvSpPr>
        <p:spPr/>
        <p:txBody>
          <a:bodyPr/>
          <a:lstStyle>
            <a:lvl1pPr>
              <a:defRPr/>
            </a:lvl1pPr>
          </a:lstStyle>
          <a:p>
            <a:pPr>
              <a:defRPr/>
            </a:pPr>
            <a:endParaRPr lang="pl-PL"/>
          </a:p>
        </p:txBody>
      </p:sp>
      <p:sp>
        <p:nvSpPr>
          <p:cNvPr id="9" name="Slide Number Placeholder 5">
            <a:extLst>
              <a:ext uri="{FF2B5EF4-FFF2-40B4-BE49-F238E27FC236}">
                <a16:creationId xmlns:a16="http://schemas.microsoft.com/office/drawing/2014/main" id="{1456F670-10F1-40A7-91AF-F7569700FB21}"/>
              </a:ext>
            </a:extLst>
          </p:cNvPr>
          <p:cNvSpPr>
            <a:spLocks noGrp="1"/>
          </p:cNvSpPr>
          <p:nvPr>
            <p:ph type="sldNum" sz="quarter" idx="12"/>
          </p:nvPr>
        </p:nvSpPr>
        <p:spPr/>
        <p:txBody>
          <a:bodyPr/>
          <a:lstStyle>
            <a:lvl1pPr>
              <a:defRPr/>
            </a:lvl1pPr>
          </a:lstStyle>
          <a:p>
            <a:pPr>
              <a:defRPr/>
            </a:pPr>
            <a:fld id="{8C1E7CE8-A75C-4078-ABCC-F283083238B6}" type="slidenum">
              <a:rPr lang="pl-PL" altLang="pl-PL"/>
              <a:pPr>
                <a:defRPr/>
              </a:pPr>
              <a:t>‹#›</a:t>
            </a:fld>
            <a:endParaRPr lang="pl-PL" altLang="pl-PL"/>
          </a:p>
        </p:txBody>
      </p:sp>
    </p:spTree>
    <p:extLst>
      <p:ext uri="{BB962C8B-B14F-4D97-AF65-F5344CB8AC3E}">
        <p14:creationId xmlns:p14="http://schemas.microsoft.com/office/powerpoint/2010/main" val="356215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a:extLst>
              <a:ext uri="{FF2B5EF4-FFF2-40B4-BE49-F238E27FC236}">
                <a16:creationId xmlns:a16="http://schemas.microsoft.com/office/drawing/2014/main" id="{0E9B98D7-E125-4CA8-AD01-08DB2F56825F}"/>
              </a:ext>
            </a:extLst>
          </p:cNvPr>
          <p:cNvSpPr>
            <a:spLocks noGrp="1"/>
          </p:cNvSpPr>
          <p:nvPr>
            <p:ph type="dt" sz="half" idx="10"/>
          </p:nvPr>
        </p:nvSpPr>
        <p:spPr/>
        <p:txBody>
          <a:bodyPr/>
          <a:lstStyle>
            <a:lvl1pPr>
              <a:defRPr/>
            </a:lvl1pPr>
          </a:lstStyle>
          <a:p>
            <a:pPr>
              <a:defRPr/>
            </a:pPr>
            <a:fld id="{D177C07E-543E-4C5A-AF02-E4A517EFF160}" type="datetimeFigureOut">
              <a:rPr lang="pl-PL"/>
              <a:pPr>
                <a:defRPr/>
              </a:pPr>
              <a:t>19.06.2019</a:t>
            </a:fld>
            <a:endParaRPr lang="pl-PL"/>
          </a:p>
        </p:txBody>
      </p:sp>
      <p:sp>
        <p:nvSpPr>
          <p:cNvPr id="4" name="Footer Placeholder 4">
            <a:extLst>
              <a:ext uri="{FF2B5EF4-FFF2-40B4-BE49-F238E27FC236}">
                <a16:creationId xmlns:a16="http://schemas.microsoft.com/office/drawing/2014/main" id="{9AA10973-AB6B-4DB4-BBAF-E9E2B4A1D47A}"/>
              </a:ext>
            </a:extLst>
          </p:cNvPr>
          <p:cNvSpPr>
            <a:spLocks noGrp="1"/>
          </p:cNvSpPr>
          <p:nvPr>
            <p:ph type="ftr" sz="quarter" idx="11"/>
          </p:nvPr>
        </p:nvSpPr>
        <p:spPr/>
        <p:txBody>
          <a:bodyPr/>
          <a:lstStyle>
            <a:lvl1pPr>
              <a:defRPr/>
            </a:lvl1pPr>
          </a:lstStyle>
          <a:p>
            <a:pPr>
              <a:defRPr/>
            </a:pPr>
            <a:endParaRPr lang="pl-PL"/>
          </a:p>
        </p:txBody>
      </p:sp>
      <p:sp>
        <p:nvSpPr>
          <p:cNvPr id="5" name="Slide Number Placeholder 5">
            <a:extLst>
              <a:ext uri="{FF2B5EF4-FFF2-40B4-BE49-F238E27FC236}">
                <a16:creationId xmlns:a16="http://schemas.microsoft.com/office/drawing/2014/main" id="{3C3871A1-84AF-4751-82F6-2984226C4A74}"/>
              </a:ext>
            </a:extLst>
          </p:cNvPr>
          <p:cNvSpPr>
            <a:spLocks noGrp="1"/>
          </p:cNvSpPr>
          <p:nvPr>
            <p:ph type="sldNum" sz="quarter" idx="12"/>
          </p:nvPr>
        </p:nvSpPr>
        <p:spPr/>
        <p:txBody>
          <a:bodyPr/>
          <a:lstStyle>
            <a:lvl1pPr>
              <a:defRPr/>
            </a:lvl1pPr>
          </a:lstStyle>
          <a:p>
            <a:pPr>
              <a:defRPr/>
            </a:pPr>
            <a:fld id="{8DA8B68A-5BDA-4DAC-8D5A-050B43AA0665}" type="slidenum">
              <a:rPr lang="pl-PL" altLang="pl-PL"/>
              <a:pPr>
                <a:defRPr/>
              </a:pPr>
              <a:t>‹#›</a:t>
            </a:fld>
            <a:endParaRPr lang="pl-PL" altLang="pl-PL"/>
          </a:p>
        </p:txBody>
      </p:sp>
    </p:spTree>
    <p:extLst>
      <p:ext uri="{BB962C8B-B14F-4D97-AF65-F5344CB8AC3E}">
        <p14:creationId xmlns:p14="http://schemas.microsoft.com/office/powerpoint/2010/main" val="3129271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FC020AE-448E-40C2-BE07-F9A4F02C97A0}"/>
              </a:ext>
            </a:extLst>
          </p:cNvPr>
          <p:cNvSpPr>
            <a:spLocks noGrp="1"/>
          </p:cNvSpPr>
          <p:nvPr>
            <p:ph type="dt" sz="half" idx="10"/>
          </p:nvPr>
        </p:nvSpPr>
        <p:spPr/>
        <p:txBody>
          <a:bodyPr/>
          <a:lstStyle>
            <a:lvl1pPr>
              <a:defRPr/>
            </a:lvl1pPr>
          </a:lstStyle>
          <a:p>
            <a:pPr>
              <a:defRPr/>
            </a:pPr>
            <a:fld id="{B168A056-2B34-437F-8412-52048BACDDC6}" type="datetimeFigureOut">
              <a:rPr lang="pl-PL"/>
              <a:pPr>
                <a:defRPr/>
              </a:pPr>
              <a:t>19.06.2019</a:t>
            </a:fld>
            <a:endParaRPr lang="pl-PL"/>
          </a:p>
        </p:txBody>
      </p:sp>
      <p:sp>
        <p:nvSpPr>
          <p:cNvPr id="3" name="Footer Placeholder 4">
            <a:extLst>
              <a:ext uri="{FF2B5EF4-FFF2-40B4-BE49-F238E27FC236}">
                <a16:creationId xmlns:a16="http://schemas.microsoft.com/office/drawing/2014/main" id="{923EE1E3-3B92-4EB6-8537-EDF5C856D34E}"/>
              </a:ext>
            </a:extLst>
          </p:cNvPr>
          <p:cNvSpPr>
            <a:spLocks noGrp="1"/>
          </p:cNvSpPr>
          <p:nvPr>
            <p:ph type="ftr" sz="quarter" idx="11"/>
          </p:nvPr>
        </p:nvSpPr>
        <p:spPr/>
        <p:txBody>
          <a:bodyPr/>
          <a:lstStyle>
            <a:lvl1pPr>
              <a:defRPr/>
            </a:lvl1pPr>
          </a:lstStyle>
          <a:p>
            <a:pPr>
              <a:defRPr/>
            </a:pPr>
            <a:endParaRPr lang="pl-PL"/>
          </a:p>
        </p:txBody>
      </p:sp>
      <p:sp>
        <p:nvSpPr>
          <p:cNvPr id="4" name="Slide Number Placeholder 5">
            <a:extLst>
              <a:ext uri="{FF2B5EF4-FFF2-40B4-BE49-F238E27FC236}">
                <a16:creationId xmlns:a16="http://schemas.microsoft.com/office/drawing/2014/main" id="{011FB2D3-FB71-4FAF-92F8-97ACF6FD1AAA}"/>
              </a:ext>
            </a:extLst>
          </p:cNvPr>
          <p:cNvSpPr>
            <a:spLocks noGrp="1"/>
          </p:cNvSpPr>
          <p:nvPr>
            <p:ph type="sldNum" sz="quarter" idx="12"/>
          </p:nvPr>
        </p:nvSpPr>
        <p:spPr/>
        <p:txBody>
          <a:bodyPr/>
          <a:lstStyle>
            <a:lvl1pPr>
              <a:defRPr/>
            </a:lvl1pPr>
          </a:lstStyle>
          <a:p>
            <a:pPr>
              <a:defRPr/>
            </a:pPr>
            <a:fld id="{02CDBA55-F0E7-4F8C-A671-928AF75273DA}" type="slidenum">
              <a:rPr lang="pl-PL" altLang="pl-PL"/>
              <a:pPr>
                <a:defRPr/>
              </a:pPr>
              <a:t>‹#›</a:t>
            </a:fld>
            <a:endParaRPr lang="pl-PL" altLang="pl-PL"/>
          </a:p>
        </p:txBody>
      </p:sp>
    </p:spTree>
    <p:extLst>
      <p:ext uri="{BB962C8B-B14F-4D97-AF65-F5344CB8AC3E}">
        <p14:creationId xmlns:p14="http://schemas.microsoft.com/office/powerpoint/2010/main" val="350249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60FF311-CD60-4A1E-A230-482DB50AE1EC}"/>
              </a:ext>
            </a:extLst>
          </p:cNvPr>
          <p:cNvSpPr>
            <a:spLocks noGrp="1"/>
          </p:cNvSpPr>
          <p:nvPr>
            <p:ph type="dt" sz="half" idx="10"/>
          </p:nvPr>
        </p:nvSpPr>
        <p:spPr/>
        <p:txBody>
          <a:bodyPr/>
          <a:lstStyle>
            <a:lvl1pPr>
              <a:defRPr/>
            </a:lvl1pPr>
          </a:lstStyle>
          <a:p>
            <a:pPr>
              <a:defRPr/>
            </a:pPr>
            <a:fld id="{85CD52DC-C541-4FAB-847C-0D3D8AEDD150}" type="datetimeFigureOut">
              <a:rPr lang="pl-PL"/>
              <a:pPr>
                <a:defRPr/>
              </a:pPr>
              <a:t>19.06.2019</a:t>
            </a:fld>
            <a:endParaRPr lang="pl-PL"/>
          </a:p>
        </p:txBody>
      </p:sp>
      <p:sp>
        <p:nvSpPr>
          <p:cNvPr id="6" name="Footer Placeholder 4">
            <a:extLst>
              <a:ext uri="{FF2B5EF4-FFF2-40B4-BE49-F238E27FC236}">
                <a16:creationId xmlns:a16="http://schemas.microsoft.com/office/drawing/2014/main" id="{6F919F53-2BD8-45D8-BCA6-7106DB8E246E}"/>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79D7334-9E84-40C4-A123-B5341B28538C}"/>
              </a:ext>
            </a:extLst>
          </p:cNvPr>
          <p:cNvSpPr>
            <a:spLocks noGrp="1"/>
          </p:cNvSpPr>
          <p:nvPr>
            <p:ph type="sldNum" sz="quarter" idx="12"/>
          </p:nvPr>
        </p:nvSpPr>
        <p:spPr/>
        <p:txBody>
          <a:bodyPr/>
          <a:lstStyle>
            <a:lvl1pPr>
              <a:defRPr/>
            </a:lvl1pPr>
          </a:lstStyle>
          <a:p>
            <a:pPr>
              <a:defRPr/>
            </a:pPr>
            <a:fld id="{22B27073-C7BC-4A0C-AC5E-9632F17C5B4D}" type="slidenum">
              <a:rPr lang="pl-PL" altLang="pl-PL"/>
              <a:pPr>
                <a:defRPr/>
              </a:pPr>
              <a:t>‹#›</a:t>
            </a:fld>
            <a:endParaRPr lang="pl-PL" altLang="pl-PL"/>
          </a:p>
        </p:txBody>
      </p:sp>
    </p:spTree>
    <p:extLst>
      <p:ext uri="{BB962C8B-B14F-4D97-AF65-F5344CB8AC3E}">
        <p14:creationId xmlns:p14="http://schemas.microsoft.com/office/powerpoint/2010/main" val="107758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8497375-9251-4D9B-9074-2AA07B68D3B9}"/>
              </a:ext>
            </a:extLst>
          </p:cNvPr>
          <p:cNvSpPr>
            <a:spLocks noGrp="1"/>
          </p:cNvSpPr>
          <p:nvPr>
            <p:ph type="dt" sz="half" idx="10"/>
          </p:nvPr>
        </p:nvSpPr>
        <p:spPr/>
        <p:txBody>
          <a:bodyPr/>
          <a:lstStyle>
            <a:lvl1pPr>
              <a:defRPr/>
            </a:lvl1pPr>
          </a:lstStyle>
          <a:p>
            <a:pPr>
              <a:defRPr/>
            </a:pPr>
            <a:fld id="{13AC166A-4797-4BE6-97E1-D2D1D5D20602}" type="datetimeFigureOut">
              <a:rPr lang="pl-PL"/>
              <a:pPr>
                <a:defRPr/>
              </a:pPr>
              <a:t>19.06.2019</a:t>
            </a:fld>
            <a:endParaRPr lang="pl-PL"/>
          </a:p>
        </p:txBody>
      </p:sp>
      <p:sp>
        <p:nvSpPr>
          <p:cNvPr id="6" name="Footer Placeholder 4">
            <a:extLst>
              <a:ext uri="{FF2B5EF4-FFF2-40B4-BE49-F238E27FC236}">
                <a16:creationId xmlns:a16="http://schemas.microsoft.com/office/drawing/2014/main" id="{6989224A-0EAF-4A13-9597-8FA6764A516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7A49C425-208B-4511-A63B-4A4D92523F97}"/>
              </a:ext>
            </a:extLst>
          </p:cNvPr>
          <p:cNvSpPr>
            <a:spLocks noGrp="1"/>
          </p:cNvSpPr>
          <p:nvPr>
            <p:ph type="sldNum" sz="quarter" idx="12"/>
          </p:nvPr>
        </p:nvSpPr>
        <p:spPr/>
        <p:txBody>
          <a:bodyPr/>
          <a:lstStyle>
            <a:lvl1pPr>
              <a:defRPr/>
            </a:lvl1pPr>
          </a:lstStyle>
          <a:p>
            <a:pPr>
              <a:defRPr/>
            </a:pPr>
            <a:fld id="{A9BE620A-EDC9-4E24-8EA4-A54D97826C07}" type="slidenum">
              <a:rPr lang="pl-PL" altLang="pl-PL"/>
              <a:pPr>
                <a:defRPr/>
              </a:pPr>
              <a:t>‹#›</a:t>
            </a:fld>
            <a:endParaRPr lang="pl-PL" altLang="pl-PL"/>
          </a:p>
        </p:txBody>
      </p:sp>
    </p:spTree>
    <p:extLst>
      <p:ext uri="{BB962C8B-B14F-4D97-AF65-F5344CB8AC3E}">
        <p14:creationId xmlns:p14="http://schemas.microsoft.com/office/powerpoint/2010/main" val="409213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3F47559-51FA-49F6-9A39-CB8DA1497EE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a:t>Click to edit Master title style</a:t>
            </a:r>
            <a:endParaRPr lang="pl-PL" altLang="pl-PL"/>
          </a:p>
        </p:txBody>
      </p:sp>
      <p:sp>
        <p:nvSpPr>
          <p:cNvPr id="1027" name="Text Placeholder 2">
            <a:extLst>
              <a:ext uri="{FF2B5EF4-FFF2-40B4-BE49-F238E27FC236}">
                <a16:creationId xmlns:a16="http://schemas.microsoft.com/office/drawing/2014/main" id="{EE03D6D9-F7C5-403C-9A69-187001E07D5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a:t>Click to edit Master text styles</a:t>
            </a:r>
          </a:p>
          <a:p>
            <a:pPr lvl="1"/>
            <a:r>
              <a:rPr lang="en-US" altLang="pl-PL"/>
              <a:t>Second level</a:t>
            </a:r>
          </a:p>
          <a:p>
            <a:pPr lvl="2"/>
            <a:r>
              <a:rPr lang="en-US" altLang="pl-PL"/>
              <a:t>Third level</a:t>
            </a:r>
          </a:p>
          <a:p>
            <a:pPr lvl="3"/>
            <a:r>
              <a:rPr lang="en-US" altLang="pl-PL"/>
              <a:t>Fourth level</a:t>
            </a:r>
          </a:p>
          <a:p>
            <a:pPr lvl="4"/>
            <a:r>
              <a:rPr lang="en-US" altLang="pl-PL"/>
              <a:t>Fifth level</a:t>
            </a:r>
            <a:endParaRPr lang="pl-PL" alt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036D41C-97E0-416D-BB0F-044B99336756}" type="datetimeFigureOut">
              <a:rPr lang="pl-PL"/>
              <a:pPr>
                <a:defRPr/>
              </a:pPr>
              <a:t>19.06.2019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E12A262-1EB5-4D84-9078-9BA674ACFD73}"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oem\Dropbox\musk grafika\107_Urząd RPO\logo RZŚ\JPG\RZŚ_podstawowe.jpg">
            <a:extLst>
              <a:ext uri="{FF2B5EF4-FFF2-40B4-BE49-F238E27FC236}">
                <a16:creationId xmlns:a16="http://schemas.microsoft.com/office/drawing/2014/main" id="{E2A48779-C25A-420A-AD64-2F413DE904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549275"/>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C:\Users\oem\Desktop\RZŚ_negatyw.png">
            <a:extLst>
              <a:ext uri="{FF2B5EF4-FFF2-40B4-BE49-F238E27FC236}">
                <a16:creationId xmlns:a16="http://schemas.microsoft.com/office/drawing/2014/main" id="{39CC9A30-9135-49B9-AABF-E11E991A78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4">
            <a:extLst>
              <a:ext uri="{FF2B5EF4-FFF2-40B4-BE49-F238E27FC236}">
                <a16:creationId xmlns:a16="http://schemas.microsoft.com/office/drawing/2014/main" id="{2C33A686-D4A6-4BDE-98DB-D8ED4D7D59D9}"/>
              </a:ext>
            </a:extLst>
          </p:cNvPr>
          <p:cNvSpPr txBox="1">
            <a:spLocks noChangeArrowheads="1"/>
          </p:cNvSpPr>
          <p:nvPr/>
        </p:nvSpPr>
        <p:spPr bwMode="auto">
          <a:xfrm>
            <a:off x="2846224" y="1841132"/>
            <a:ext cx="5689600" cy="400110"/>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2000" b="1" dirty="0" smtClean="0">
                <a:solidFill>
                  <a:srgbClr val="636466"/>
                </a:solidFill>
                <a:latin typeface="Novecento wide Normal"/>
              </a:rPr>
              <a:t>Szacowanie wartości zamówienia</a:t>
            </a:r>
            <a:endParaRPr lang="pl-PL" altLang="pl-PL" sz="2000" b="1" dirty="0">
              <a:solidFill>
                <a:srgbClr val="636466"/>
              </a:solidFill>
              <a:latin typeface="Novecento wide Normal"/>
            </a:endParaRPr>
          </a:p>
        </p:txBody>
      </p:sp>
      <p:sp>
        <p:nvSpPr>
          <p:cNvPr id="3077" name="TextBox 5">
            <a:extLst>
              <a:ext uri="{FF2B5EF4-FFF2-40B4-BE49-F238E27FC236}">
                <a16:creationId xmlns:a16="http://schemas.microsoft.com/office/drawing/2014/main" id="{55DE2122-19DC-41F5-9ED7-C8527EFAA360}"/>
              </a:ext>
            </a:extLst>
          </p:cNvPr>
          <p:cNvSpPr txBox="1">
            <a:spLocks noChangeArrowheads="1"/>
          </p:cNvSpPr>
          <p:nvPr/>
        </p:nvSpPr>
        <p:spPr bwMode="auto">
          <a:xfrm>
            <a:off x="4092561" y="2497564"/>
            <a:ext cx="2520950" cy="369887"/>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dirty="0">
                <a:solidFill>
                  <a:srgbClr val="636466"/>
                </a:solidFill>
                <a:latin typeface="Novecento wide Book"/>
              </a:rPr>
              <a:t>Krzysztof Puchacz</a:t>
            </a:r>
          </a:p>
        </p:txBody>
      </p:sp>
      <p:sp>
        <p:nvSpPr>
          <p:cNvPr id="3078" name="Rectangle 7">
            <a:extLst>
              <a:ext uri="{FF2B5EF4-FFF2-40B4-BE49-F238E27FC236}">
                <a16:creationId xmlns:a16="http://schemas.microsoft.com/office/drawing/2014/main" id="{F5545753-CFA3-4625-9F98-7A13757723CF}"/>
              </a:ext>
            </a:extLst>
          </p:cNvPr>
          <p:cNvSpPr>
            <a:spLocks noChangeArrowheads="1"/>
          </p:cNvSpPr>
          <p:nvPr/>
        </p:nvSpPr>
        <p:spPr bwMode="auto">
          <a:xfrm>
            <a:off x="4111611" y="4565571"/>
            <a:ext cx="2501900" cy="938212"/>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100" b="1" dirty="0">
              <a:solidFill>
                <a:srgbClr val="636466"/>
              </a:solidFill>
              <a:latin typeface="Lato"/>
            </a:endParaRPr>
          </a:p>
          <a:p>
            <a:pPr algn="ctr" eaLnBrk="1" hangingPunct="1">
              <a:spcBef>
                <a:spcPct val="0"/>
              </a:spcBef>
              <a:buFontTx/>
              <a:buNone/>
            </a:pPr>
            <a:r>
              <a:rPr lang="pl-PL" altLang="pl-PL" sz="1100" b="1" dirty="0" smtClean="0">
                <a:solidFill>
                  <a:srgbClr val="636466"/>
                </a:solidFill>
                <a:latin typeface="Novecento wide Book"/>
              </a:rPr>
              <a:t>     Urząd Marszałkowski</a:t>
            </a:r>
          </a:p>
          <a:p>
            <a:pPr algn="ctr" eaLnBrk="1" hangingPunct="1">
              <a:spcBef>
                <a:spcPct val="0"/>
              </a:spcBef>
              <a:buFontTx/>
              <a:buNone/>
            </a:pPr>
            <a:r>
              <a:rPr lang="pl-PL" altLang="pl-PL" sz="1100" b="1" dirty="0" smtClean="0">
                <a:solidFill>
                  <a:srgbClr val="636466"/>
                </a:solidFill>
                <a:latin typeface="Novecento wide Book"/>
              </a:rPr>
              <a:t>      Województwa Śląskiego/ Wydział Rozwoju Regionalnego</a:t>
            </a:r>
            <a:br>
              <a:rPr lang="pl-PL" altLang="pl-PL" sz="1100" b="1" dirty="0" smtClean="0">
                <a:solidFill>
                  <a:srgbClr val="636466"/>
                </a:solidFill>
                <a:latin typeface="Novecento wide Book"/>
              </a:rPr>
            </a:br>
            <a:r>
              <a:rPr lang="pl-PL" altLang="pl-PL" sz="1100" b="1" dirty="0" smtClean="0">
                <a:solidFill>
                  <a:srgbClr val="636466"/>
                </a:solidFill>
                <a:latin typeface="Novecento wide Book"/>
              </a:rPr>
              <a:t> 25 czerwca 2019 r.</a:t>
            </a:r>
            <a:endParaRPr lang="pl-PL" altLang="pl-PL" sz="1100" b="1" dirty="0">
              <a:solidFill>
                <a:srgbClr val="636466"/>
              </a:solidFill>
              <a:latin typeface="Novecento wide Book"/>
            </a:endParaRPr>
          </a:p>
        </p:txBody>
      </p:sp>
      <p:pic>
        <p:nvPicPr>
          <p:cNvPr id="3079" name="Obraz 3">
            <a:extLst>
              <a:ext uri="{FF2B5EF4-FFF2-40B4-BE49-F238E27FC236}">
                <a16:creationId xmlns:a16="http://schemas.microsoft.com/office/drawing/2014/main" id="{99D51F8F-691C-438E-9C41-617CD865593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25863" y="5922963"/>
            <a:ext cx="4964112"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az 7">
            <a:extLst>
              <a:ext uri="{FF2B5EF4-FFF2-40B4-BE49-F238E27FC236}">
                <a16:creationId xmlns:a16="http://schemas.microsoft.com/office/drawing/2014/main" id="{7901880D-DD73-48D3-ACB4-F19FC337B17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199805" y="525948"/>
            <a:ext cx="116522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042988" y="1773238"/>
            <a:ext cx="7272337" cy="3176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just">
              <a:buFont typeface="Arial" charset="0"/>
              <a:buNone/>
            </a:pPr>
            <a:r>
              <a:rPr lang="pl-PL" sz="1600" dirty="0">
                <a:latin typeface="Constantia" pitchFamily="18" charset="0"/>
              </a:rPr>
              <a:t>Podstawą ustalenia wartości zamówienia jest całkowite szacunkowe wynagrodzenie wykonawcy, bez podatku od towarów i usług, ustalone z należytą starannością, z uwzględnieniem ewentualnych zamówień uzupełniających. </a:t>
            </a:r>
          </a:p>
          <a:p>
            <a:pPr marL="0" indent="0" algn="just">
              <a:buFont typeface="Arial" charset="0"/>
              <a:buNone/>
            </a:pPr>
            <a:r>
              <a:rPr lang="pl-PL" sz="1600" dirty="0">
                <a:latin typeface="Constantia" pitchFamily="18" charset="0"/>
              </a:rPr>
              <a:t>W przypadku udzielania zamówienia w częściach (z określonych względów ekonomicznych, organizacyjnych, celowościowych), wartość zamówienia ustala się jako łączną wartość poszczególnych jego części. Wartość szacunkowa zamówienia jest wartością netto, tj. bez podatku od towarów i usług (VAT).</a:t>
            </a:r>
          </a:p>
          <a:p>
            <a:pPr marL="0" indent="0" algn="just">
              <a:buFont typeface="Arial" charset="0"/>
              <a:buNone/>
            </a:pPr>
            <a:r>
              <a:rPr lang="pl-PL" sz="1600" dirty="0">
                <a:latin typeface="Constantia" pitchFamily="18" charset="0"/>
              </a:rPr>
              <a:t>Szacowanie jest dokumentowane w sposób zapewniający właściwą ścieżkę audytu. </a:t>
            </a:r>
          </a:p>
          <a:p>
            <a:pPr marL="0" indent="0" algn="just">
              <a:buFont typeface="Arial" charset="0"/>
              <a:buNone/>
            </a:pPr>
            <a:endParaRPr lang="pl-PL" sz="1600" dirty="0">
              <a:latin typeface="Constantia" pitchFamily="18" charset="0"/>
            </a:endParaRPr>
          </a:p>
          <a:p>
            <a:pPr marL="0" indent="0" algn="just">
              <a:buFont typeface="Arial" charset="0"/>
              <a:buNone/>
            </a:pPr>
            <a:r>
              <a:rPr lang="pl-PL" sz="1400" dirty="0">
                <a:latin typeface="Constantia" pitchFamily="18" charset="0"/>
              </a:rPr>
              <a:t>- wg części instytucji zarządzających sporządzenie notatki z rozmowy telefonicznej nie jest zapewnieniem właściwej ścieżki audytu w ramach czynności ustalania wartości zamówienia</a:t>
            </a: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927918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2">
            <a:extLst>
              <a:ext uri="{FF2B5EF4-FFF2-40B4-BE49-F238E27FC236}">
                <a16:creationId xmlns:a16="http://schemas.microsoft.com/office/drawing/2014/main" id="{F4F6823B-0AF6-45C1-BA36-0FDB7ACF0BD1}"/>
              </a:ext>
            </a:extLst>
          </p:cNvPr>
          <p:cNvSpPr txBox="1">
            <a:spLocks noChangeArrowheads="1"/>
          </p:cNvSpPr>
          <p:nvPr/>
        </p:nvSpPr>
        <p:spPr bwMode="auto">
          <a:xfrm>
            <a:off x="1042988" y="1773238"/>
            <a:ext cx="7272337"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r>
              <a:rPr lang="pl-PL" altLang="pl-PL" sz="1800" dirty="0">
                <a:latin typeface="+mn-lt"/>
              </a:rPr>
              <a:t>Zabronione jest zaniżanie wartości szacunkowej zamówienia lub jego podział skutkujący zaniżeniem jego wartości szacunkowej, przy czym ustalając wartość zamówienia należy wziąć pod uwagę konieczność </a:t>
            </a:r>
            <a:r>
              <a:rPr lang="pl-PL" altLang="pl-PL" sz="1800" b="1" u="sng" dirty="0">
                <a:latin typeface="+mn-lt"/>
              </a:rPr>
              <a:t>łącznego </a:t>
            </a:r>
            <a:r>
              <a:rPr lang="pl-PL" altLang="pl-PL" sz="1800" dirty="0">
                <a:latin typeface="+mn-lt"/>
              </a:rPr>
              <a:t>spełnienia następujących przesłanek:</a:t>
            </a:r>
          </a:p>
          <a:p>
            <a:pPr>
              <a:spcBef>
                <a:spcPct val="0"/>
              </a:spcBef>
              <a:buFont typeface="Arial" panose="020B0604020202020204" pitchFamily="34" charset="0"/>
              <a:buNone/>
            </a:pPr>
            <a:endParaRPr lang="pl-PL" altLang="pl-PL" sz="1800" dirty="0">
              <a:latin typeface="+mn-lt"/>
            </a:endParaRPr>
          </a:p>
          <a:p>
            <a:pPr>
              <a:spcBef>
                <a:spcPct val="0"/>
              </a:spcBef>
              <a:buFont typeface="Arial" panose="020B0604020202020204" pitchFamily="34" charset="0"/>
              <a:buNone/>
            </a:pPr>
            <a:r>
              <a:rPr lang="pl-PL" altLang="pl-PL" sz="1800" dirty="0">
                <a:latin typeface="+mn-lt"/>
              </a:rPr>
              <a:t>a) 	usługi, dostawy oraz roboty budowlane są tożsame 	rodzajowo lub funkcjonalnie,</a:t>
            </a:r>
          </a:p>
          <a:p>
            <a:pPr>
              <a:spcBef>
                <a:spcPct val="0"/>
              </a:spcBef>
              <a:buFont typeface="Arial" panose="020B0604020202020204" pitchFamily="34" charset="0"/>
              <a:buNone/>
            </a:pPr>
            <a:r>
              <a:rPr lang="pl-PL" altLang="pl-PL" sz="1800" dirty="0">
                <a:latin typeface="+mn-lt"/>
              </a:rPr>
              <a:t>b) 	możliwe jest udzielenie zamówienia w tym samym czasie,</a:t>
            </a:r>
          </a:p>
          <a:p>
            <a:pPr>
              <a:spcBef>
                <a:spcPct val="0"/>
              </a:spcBef>
              <a:buFont typeface="Arial" panose="020B0604020202020204" pitchFamily="34" charset="0"/>
              <a:buNone/>
            </a:pPr>
            <a:r>
              <a:rPr lang="pl-PL" altLang="pl-PL" sz="1800" dirty="0">
                <a:latin typeface="+mn-lt"/>
              </a:rPr>
              <a:t>c) 	możliwe jest wykonanie zamówienia przez jednego 	wykonawcę.</a:t>
            </a:r>
          </a:p>
        </p:txBody>
      </p:sp>
      <p:sp>
        <p:nvSpPr>
          <p:cNvPr id="7171" name="TextBox 4">
            <a:extLst>
              <a:ext uri="{FF2B5EF4-FFF2-40B4-BE49-F238E27FC236}">
                <a16:creationId xmlns:a16="http://schemas.microsoft.com/office/drawing/2014/main" id="{7482DDE5-4F95-4C5A-8F21-C18E4C0880F3}"/>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2">
            <a:extLst>
              <a:ext uri="{FF2B5EF4-FFF2-40B4-BE49-F238E27FC236}">
                <a16:creationId xmlns:a16="http://schemas.microsoft.com/office/drawing/2014/main" id="{F4F6823B-0AF6-45C1-BA36-0FDB7ACF0BD1}"/>
              </a:ext>
            </a:extLst>
          </p:cNvPr>
          <p:cNvSpPr txBox="1">
            <a:spLocks noChangeArrowheads="1"/>
          </p:cNvSpPr>
          <p:nvPr/>
        </p:nvSpPr>
        <p:spPr bwMode="auto">
          <a:xfrm>
            <a:off x="1042988" y="1773238"/>
            <a:ext cx="7272337"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r>
              <a:rPr lang="pl-PL" altLang="pl-PL" sz="1600" b="1" dirty="0">
                <a:solidFill>
                  <a:srgbClr val="0070C0"/>
                </a:solidFill>
                <a:latin typeface="+mn-lt"/>
              </a:rPr>
              <a:t>JEDNO ZAMÓWIENIE UDZIELANE W CZĘŚCIACH</a:t>
            </a: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Ustawa </a:t>
            </a:r>
            <a:r>
              <a:rPr lang="pl-PL" altLang="pl-PL" sz="1600" dirty="0" err="1">
                <a:solidFill>
                  <a:srgbClr val="080010"/>
                </a:solidFill>
                <a:latin typeface="+mn-lt"/>
              </a:rPr>
              <a:t>p.z.p</a:t>
            </a:r>
            <a:r>
              <a:rPr lang="pl-PL" altLang="pl-PL" sz="1600" dirty="0">
                <a:solidFill>
                  <a:srgbClr val="080010"/>
                </a:solidFill>
                <a:latin typeface="+mn-lt"/>
              </a:rPr>
              <a:t>. nie wskazuje dokładnego momentu, w którym zamawiający powinien dokonać czynności ustalenia wartości zamówienia, poza wskazaniem, że czynność ta wykonywana jest na etapie przygotowania postępowania o udzielenie zamówienia publicznego. </a:t>
            </a:r>
            <a:r>
              <a:rPr lang="pl-PL" altLang="pl-PL" sz="1600" b="1" dirty="0">
                <a:solidFill>
                  <a:srgbClr val="080010"/>
                </a:solidFill>
                <a:latin typeface="+mn-lt"/>
              </a:rPr>
              <a:t>Zamawiający powinien ustalić wartość zamówienia w momencie, gdy pojawia się skonkretyzowana potrzeba zakupu dostawy, usługi lub roboty budowlanej oraz decyzja o jej zaspokojeniu a także zabezpieczenie odpowiednich środków finansowych na zapłatę przyszłego wynagrodzenia wykonawcy</a:t>
            </a:r>
            <a:r>
              <a:rPr lang="pl-PL" altLang="pl-PL" sz="1600" dirty="0">
                <a:solidFill>
                  <a:srgbClr val="080010"/>
                </a:solidFill>
                <a:latin typeface="+mn-lt"/>
              </a:rPr>
              <a:t>. W momencie, gdy zamawiający potrafi określić konkretną potrzebę i ma pewność, co do zabezpieczenia finansowego przyszłego zamówienia, może rozpocząć etap przygotowania postępowania o udzielenie zamówienia publicznego. Ustawodawca daje zamawiającemu w takiej sytuacji dwie podstawowe możliwości dokonania zakupu konkretnych dostaw, usług, lub robót budowlanych.</a:t>
            </a:r>
            <a:r>
              <a:rPr lang="pl-PL" altLang="pl-PL" sz="1600" dirty="0">
                <a:solidFill>
                  <a:srgbClr val="080010"/>
                </a:solidFill>
                <a:latin typeface="Lato"/>
              </a:rPr>
              <a:t/>
            </a:r>
            <a:br>
              <a:rPr lang="pl-PL" altLang="pl-PL" sz="1600" dirty="0">
                <a:solidFill>
                  <a:srgbClr val="080010"/>
                </a:solidFill>
                <a:latin typeface="Lato"/>
              </a:rPr>
            </a:br>
            <a:r>
              <a:rPr lang="pl-PL" altLang="pl-PL" sz="1600" dirty="0">
                <a:solidFill>
                  <a:srgbClr val="080010"/>
                </a:solidFill>
                <a:latin typeface="Lato"/>
              </a:rPr>
              <a:t/>
            </a:r>
            <a:br>
              <a:rPr lang="pl-PL" altLang="pl-PL" sz="1600" dirty="0">
                <a:solidFill>
                  <a:srgbClr val="080010"/>
                </a:solidFill>
                <a:latin typeface="Lato"/>
              </a:rPr>
            </a:br>
            <a:endParaRPr lang="pl-PL" altLang="pl-PL" sz="1600" dirty="0">
              <a:latin typeface="Lato"/>
            </a:endParaRPr>
          </a:p>
        </p:txBody>
      </p:sp>
      <p:sp>
        <p:nvSpPr>
          <p:cNvPr id="7171" name="TextBox 4">
            <a:extLst>
              <a:ext uri="{FF2B5EF4-FFF2-40B4-BE49-F238E27FC236}">
                <a16:creationId xmlns:a16="http://schemas.microsoft.com/office/drawing/2014/main" id="{7482DDE5-4F95-4C5A-8F21-C18E4C0880F3}"/>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2513021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2">
            <a:extLst>
              <a:ext uri="{FF2B5EF4-FFF2-40B4-BE49-F238E27FC236}">
                <a16:creationId xmlns:a16="http://schemas.microsoft.com/office/drawing/2014/main" id="{F4F6823B-0AF6-45C1-BA36-0FDB7ACF0BD1}"/>
              </a:ext>
            </a:extLst>
          </p:cNvPr>
          <p:cNvSpPr txBox="1">
            <a:spLocks noChangeArrowheads="1"/>
          </p:cNvSpPr>
          <p:nvPr/>
        </p:nvSpPr>
        <p:spPr bwMode="auto">
          <a:xfrm>
            <a:off x="1043608" y="1268760"/>
            <a:ext cx="727233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r>
              <a:rPr lang="pl-PL" altLang="pl-PL" sz="1600" dirty="0" smtClean="0">
                <a:solidFill>
                  <a:srgbClr val="080010"/>
                </a:solidFill>
                <a:latin typeface="+mj-lt"/>
              </a:rPr>
              <a:t>Pierwszą z nich jest przeprowadzenie jednego postępowania obejmującego cały zakres zapotrzebowania zamawiającego w zakresie konkretnej dostawy, usługi lub roboty budowlanej. Drugim rozwiązaniem jest dokonanie podziału zamówienia publicznego i przeprowadzenie większej ilości postępowań, z których każde może obejmować inną część tego zamówienia. </a:t>
            </a:r>
            <a:br>
              <a:rPr lang="pl-PL" altLang="pl-PL" sz="1600" dirty="0" smtClean="0">
                <a:solidFill>
                  <a:srgbClr val="080010"/>
                </a:solidFill>
                <a:latin typeface="+mj-lt"/>
              </a:rPr>
            </a:br>
            <a:r>
              <a:rPr lang="pl-PL" altLang="pl-PL" sz="1600" dirty="0" smtClean="0">
                <a:solidFill>
                  <a:srgbClr val="080010"/>
                </a:solidFill>
                <a:latin typeface="+mj-lt"/>
              </a:rPr>
              <a:t/>
            </a:r>
            <a:br>
              <a:rPr lang="pl-PL" altLang="pl-PL" sz="1600" dirty="0" smtClean="0">
                <a:solidFill>
                  <a:srgbClr val="080010"/>
                </a:solidFill>
                <a:latin typeface="+mj-lt"/>
              </a:rPr>
            </a:br>
            <a:r>
              <a:rPr lang="pl-PL" altLang="pl-PL" sz="1600" dirty="0" smtClean="0">
                <a:solidFill>
                  <a:srgbClr val="080010"/>
                </a:solidFill>
                <a:latin typeface="+mj-lt"/>
              </a:rPr>
              <a:t>To drugie rozwiązanie w ustawie </a:t>
            </a:r>
            <a:r>
              <a:rPr lang="pl-PL" altLang="pl-PL" sz="1600" dirty="0" err="1" smtClean="0">
                <a:solidFill>
                  <a:srgbClr val="080010"/>
                </a:solidFill>
                <a:latin typeface="+mj-lt"/>
              </a:rPr>
              <a:t>p.z.p</a:t>
            </a:r>
            <a:r>
              <a:rPr lang="pl-PL" altLang="pl-PL" sz="1600" dirty="0" smtClean="0">
                <a:solidFill>
                  <a:srgbClr val="080010"/>
                </a:solidFill>
                <a:latin typeface="+mj-lt"/>
              </a:rPr>
              <a:t>. traktowane jest jako tzw. udzielenie zamówienia w częściach. Sytuacja taka występuje, gdy zamawiający – na początku roku – ustali zakres zamówień tego samego rodzaju, planowanych do zrealizowania w ciągu całego roku, jednak nie udzieli zamówienia w wyniku jednej umowy, a w wyniku kilku umów zawartych w ciągu roku. Należy wówczas pamiętać o podstawowej zasadzie ustalania wartości zamówienia udzielanego w częściach wskazanej w art. 32 ust. 4 </a:t>
            </a:r>
            <a:r>
              <a:rPr lang="pl-PL" altLang="pl-PL" sz="1600" dirty="0" err="1" smtClean="0">
                <a:solidFill>
                  <a:srgbClr val="080010"/>
                </a:solidFill>
                <a:latin typeface="+mj-lt"/>
              </a:rPr>
              <a:t>p.z.p</a:t>
            </a:r>
            <a:r>
              <a:rPr lang="pl-PL" altLang="pl-PL" sz="1600" dirty="0" smtClean="0">
                <a:solidFill>
                  <a:srgbClr val="080010"/>
                </a:solidFill>
                <a:latin typeface="+mj-lt"/>
              </a:rPr>
              <a:t>. Zgodnie z tą zasadą</a:t>
            </a:r>
            <a:r>
              <a:rPr lang="pl-PL" altLang="pl-PL" sz="1600" b="1" dirty="0" smtClean="0">
                <a:solidFill>
                  <a:srgbClr val="080010"/>
                </a:solidFill>
                <a:latin typeface="+mj-lt"/>
              </a:rPr>
              <a:t>, jeżeli zamawiający udziela zamówienia w częściach, z których każda stanowi przedmiot odrębnego postępowania, wartością zamówienia jest łączna wartość poszczególnych części zamówienia. </a:t>
            </a:r>
            <a:endParaRPr lang="pl-PL" altLang="pl-PL" sz="1600" dirty="0">
              <a:latin typeface="+mj-lt"/>
            </a:endParaRPr>
          </a:p>
        </p:txBody>
      </p:sp>
      <p:sp>
        <p:nvSpPr>
          <p:cNvPr id="7171" name="TextBox 4">
            <a:extLst>
              <a:ext uri="{FF2B5EF4-FFF2-40B4-BE49-F238E27FC236}">
                <a16:creationId xmlns:a16="http://schemas.microsoft.com/office/drawing/2014/main" id="{7482DDE5-4F95-4C5A-8F21-C18E4C0880F3}"/>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712885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C1024B-C609-4C03-BB6F-5C42A6A67671}"/>
              </a:ext>
            </a:extLst>
          </p:cNvPr>
          <p:cNvSpPr txBox="1"/>
          <p:nvPr/>
        </p:nvSpPr>
        <p:spPr>
          <a:xfrm>
            <a:off x="1042988" y="1773238"/>
            <a:ext cx="7272337" cy="3416300"/>
          </a:xfrm>
          <a:prstGeom prst="rect">
            <a:avLst/>
          </a:prstGeom>
          <a:noFill/>
        </p:spPr>
        <p:txBody>
          <a:bodyPr>
            <a:spAutoFit/>
          </a:bodyPr>
          <a:lstStyle/>
          <a:p>
            <a:pPr>
              <a:buFont typeface="Arial" charset="0"/>
              <a:buNone/>
              <a:defRPr/>
            </a:pPr>
            <a:r>
              <a:rPr lang="pl-PL" dirty="0">
                <a:latin typeface="+mn-lt"/>
                <a:cs typeface="Arial" charset="0"/>
              </a:rPr>
              <a:t>Przykład Nr 1</a:t>
            </a:r>
          </a:p>
          <a:p>
            <a:pPr>
              <a:buFont typeface="Arial" charset="0"/>
              <a:buNone/>
              <a:defRPr/>
            </a:pPr>
            <a:r>
              <a:rPr lang="pl-PL" altLang="pl-PL" dirty="0">
                <a:latin typeface="+mn-lt"/>
                <a:cs typeface="Arial" charset="0"/>
              </a:rPr>
              <a:t>Usługi szkoleniowe w ramach jednego projektu </a:t>
            </a:r>
            <a:r>
              <a:rPr lang="pl-PL" altLang="pl-PL" dirty="0" err="1">
                <a:latin typeface="+mn-lt"/>
                <a:cs typeface="Arial" charset="0"/>
              </a:rPr>
              <a:t>UE</a:t>
            </a:r>
            <a:r>
              <a:rPr lang="pl-PL" altLang="pl-PL" dirty="0">
                <a:latin typeface="+mn-lt"/>
                <a:cs typeface="Arial" charset="0"/>
              </a:rPr>
              <a:t> o różnej tematyce.  Beneficjent dokonał podziału usług na następujące grupy:</a:t>
            </a:r>
          </a:p>
          <a:p>
            <a:pPr>
              <a:buFont typeface="Arial" charset="0"/>
              <a:buNone/>
              <a:defRPr/>
            </a:pPr>
            <a:endParaRPr lang="pl-PL" altLang="pl-PL" dirty="0">
              <a:latin typeface="+mn-lt"/>
              <a:cs typeface="Arial" charset="0"/>
            </a:endParaRPr>
          </a:p>
          <a:p>
            <a:pPr marL="457200" indent="-457200">
              <a:buFont typeface="Arial" charset="0"/>
              <a:buAutoNum type="arabicPeriod"/>
              <a:defRPr/>
            </a:pPr>
            <a:r>
              <a:rPr lang="pl-PL" altLang="pl-PL" dirty="0">
                <a:latin typeface="+mn-lt"/>
                <a:cs typeface="Arial" charset="0"/>
              </a:rPr>
              <a:t>Kursy zawodowe (28.700 </a:t>
            </a:r>
            <a:r>
              <a:rPr lang="pl-PL" altLang="pl-PL" dirty="0" err="1">
                <a:latin typeface="+mn-lt"/>
                <a:cs typeface="Arial" charset="0"/>
              </a:rPr>
              <a:t>PLN</a:t>
            </a:r>
            <a:r>
              <a:rPr lang="pl-PL" altLang="pl-PL" dirty="0">
                <a:latin typeface="+mn-lt"/>
                <a:cs typeface="Arial" charset="0"/>
              </a:rPr>
              <a:t>, 6.793,06 EURO) w tym: pracownik administracyjno-biurowy, nowoczesny handlowiec</a:t>
            </a:r>
          </a:p>
          <a:p>
            <a:pPr marL="457200" indent="-457200">
              <a:buFont typeface="Arial" charset="0"/>
              <a:buAutoNum type="arabicPeriod"/>
              <a:defRPr/>
            </a:pPr>
            <a:r>
              <a:rPr lang="pl-PL" altLang="pl-PL" dirty="0">
                <a:latin typeface="+mn-lt"/>
                <a:cs typeface="Arial" charset="0"/>
              </a:rPr>
              <a:t>Kursy nauki zawodu i zawodu z obsługą wózków widłowych (49.257,50 PLN,7.658,86 EURO) w tym: spawacz, sortowacz, magazynier z obsługą wózków widłowych</a:t>
            </a:r>
          </a:p>
          <a:p>
            <a:pPr marL="457200" indent="-457200">
              <a:buFont typeface="Arial" charset="0"/>
              <a:buAutoNum type="arabicPeriod"/>
              <a:defRPr/>
            </a:pPr>
            <a:r>
              <a:rPr lang="pl-PL" altLang="pl-PL" dirty="0">
                <a:latin typeface="+mn-lt"/>
                <a:cs typeface="Arial" charset="0"/>
              </a:rPr>
              <a:t>Kursy nie dające się zgrupować (35.000 </a:t>
            </a:r>
            <a:r>
              <a:rPr lang="pl-PL" altLang="pl-PL" dirty="0" err="1">
                <a:latin typeface="+mn-lt"/>
                <a:cs typeface="Arial" charset="0"/>
              </a:rPr>
              <a:t>PLN</a:t>
            </a:r>
            <a:r>
              <a:rPr lang="pl-PL" altLang="pl-PL" dirty="0">
                <a:latin typeface="+mn-lt"/>
                <a:cs typeface="Arial" charset="0"/>
              </a:rPr>
              <a:t>, 8.284,22 EURO) w tym: konserwator terenów zielonych, animator kultury i sportu, </a:t>
            </a:r>
            <a:r>
              <a:rPr lang="pl-PL" altLang="pl-PL" dirty="0" err="1">
                <a:latin typeface="+mn-lt"/>
                <a:cs typeface="Arial" charset="0"/>
              </a:rPr>
              <a:t>techonolog</a:t>
            </a:r>
            <a:r>
              <a:rPr lang="pl-PL" altLang="pl-PL" dirty="0">
                <a:latin typeface="+mn-lt"/>
                <a:cs typeface="Arial" charset="0"/>
              </a:rPr>
              <a:t> robót wykończeniowych </a:t>
            </a:r>
            <a:r>
              <a:rPr lang="pl-PL" altLang="pl-PL" dirty="0" err="1">
                <a:latin typeface="+mn-lt"/>
                <a:cs typeface="Arial" charset="0"/>
              </a:rPr>
              <a:t>itp</a:t>
            </a:r>
            <a:endParaRPr lang="pl-PL" altLang="pl-PL" dirty="0">
              <a:latin typeface="+mn-lt"/>
              <a:cs typeface="Arial" charset="0"/>
            </a:endParaRPr>
          </a:p>
        </p:txBody>
      </p:sp>
      <p:sp>
        <p:nvSpPr>
          <p:cNvPr id="8195" name="TextBox 4">
            <a:extLst>
              <a:ext uri="{FF2B5EF4-FFF2-40B4-BE49-F238E27FC236}">
                <a16:creationId xmlns:a16="http://schemas.microsoft.com/office/drawing/2014/main" id="{8AB11F92-5891-4E04-A85D-A16F8C6EE25C}"/>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2">
            <a:extLst>
              <a:ext uri="{FF2B5EF4-FFF2-40B4-BE49-F238E27FC236}">
                <a16:creationId xmlns:a16="http://schemas.microsoft.com/office/drawing/2014/main" id="{4A22BB94-5C26-48C0-B5ED-E2D0F66145AB}"/>
              </a:ext>
            </a:extLst>
          </p:cNvPr>
          <p:cNvSpPr txBox="1">
            <a:spLocks noChangeArrowheads="1"/>
          </p:cNvSpPr>
          <p:nvPr/>
        </p:nvSpPr>
        <p:spPr bwMode="auto">
          <a:xfrm>
            <a:off x="1042988" y="1773238"/>
            <a:ext cx="727233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Arial" panose="020B0604020202020204" pitchFamily="34" charset="0"/>
              <a:buNone/>
            </a:pPr>
            <a:r>
              <a:rPr lang="pl-PL" altLang="pl-PL" sz="1800" dirty="0">
                <a:latin typeface="+mj-lt"/>
              </a:rPr>
              <a:t>Ministerstwo Rozwoju wystąpiło z prośbą do Urzędu Zamówień Publicznych o ocenę czy doszło w tym zakresie do podziału zamówienia. UZP odpowiadając na zadanie pytanie stwierdził cyt. „w celu stwierdzenia czy wartość ww. zamówień zamawiający powinien zsumować, należy wziąć pod uwagę zaistnienie w konkretnych okolicznościach faktycznych następujących przesłanek, tj. tożsamość przedmiotowa, tożsamość podmiotowa oraz tożsamość czasowa (…). Szkolenia poświęcone są różnym zagadnieniom, a zatem brak jest podstaw do sumowania wartości ww. zamówień. Sytuacji nie zmienia fakt, iż powyższe szkolenia realizowane są przez tego samego wykonawcę (tożsamość podmiotowa) oraz to, że zamawiający działał w celu realizacji z góry powziętego zamiaru jakim była realizacja projektu współfinansowanego z środków   budżetu UE.</a:t>
            </a:r>
          </a:p>
          <a:p>
            <a:pPr algn="just" eaLnBrk="1" hangingPunct="1">
              <a:spcBef>
                <a:spcPct val="0"/>
              </a:spcBef>
              <a:buFont typeface="Arial" panose="020B0604020202020204" pitchFamily="34" charset="0"/>
              <a:buNone/>
            </a:pPr>
            <a:r>
              <a:rPr lang="pl-PL" altLang="pl-PL" sz="1800" b="1" dirty="0">
                <a:latin typeface="+mj-lt"/>
              </a:rPr>
              <a:t>Sygn. UZP/DKUE/W3/425/268(2)/14/SD</a:t>
            </a:r>
          </a:p>
        </p:txBody>
      </p:sp>
      <p:sp>
        <p:nvSpPr>
          <p:cNvPr id="9219" name="TextBox 4">
            <a:extLst>
              <a:ext uri="{FF2B5EF4-FFF2-40B4-BE49-F238E27FC236}">
                <a16:creationId xmlns:a16="http://schemas.microsoft.com/office/drawing/2014/main" id="{8F0B5EFE-0F9D-4FDC-8AE6-E0191D069D46}"/>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a:extLst>
              <a:ext uri="{FF2B5EF4-FFF2-40B4-BE49-F238E27FC236}">
                <a16:creationId xmlns:a16="http://schemas.microsoft.com/office/drawing/2014/main" id="{ECBC483D-5D30-40A8-8B98-38A4F2ED7D8A}"/>
              </a:ext>
            </a:extLst>
          </p:cNvPr>
          <p:cNvSpPr txBox="1">
            <a:spLocks noChangeArrowheads="1"/>
          </p:cNvSpPr>
          <p:nvPr/>
        </p:nvSpPr>
        <p:spPr bwMode="auto">
          <a:xfrm>
            <a:off x="1042988" y="1773238"/>
            <a:ext cx="72723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Arial" panose="020B0604020202020204" pitchFamily="34" charset="0"/>
              <a:buNone/>
            </a:pPr>
            <a:r>
              <a:rPr lang="pl-PL" altLang="pl-PL" sz="1800" dirty="0">
                <a:latin typeface="+mn-lt"/>
              </a:rPr>
              <a:t>Przykład Nr 2</a:t>
            </a:r>
          </a:p>
          <a:p>
            <a:pPr algn="just" eaLnBrk="1" hangingPunct="1">
              <a:spcBef>
                <a:spcPct val="0"/>
              </a:spcBef>
              <a:buFont typeface="Arial" panose="020B0604020202020204" pitchFamily="34" charset="0"/>
              <a:buNone/>
            </a:pPr>
            <a:r>
              <a:rPr lang="pl-PL" altLang="pl-PL" sz="1800" dirty="0">
                <a:latin typeface="+mn-lt"/>
              </a:rPr>
              <a:t>Szacowanie wartości zamówienia w projektach partnerskich.</a:t>
            </a:r>
          </a:p>
          <a:p>
            <a:pPr algn="just" eaLnBrk="1" hangingPunct="1">
              <a:spcBef>
                <a:spcPct val="0"/>
              </a:spcBef>
              <a:buFont typeface="Arial" panose="020B0604020202020204" pitchFamily="34" charset="0"/>
              <a:buNone/>
            </a:pPr>
            <a:endParaRPr lang="pl-PL" altLang="pl-PL" sz="1800" dirty="0">
              <a:latin typeface="+mn-lt"/>
            </a:endParaRPr>
          </a:p>
          <a:p>
            <a:pPr algn="just" eaLnBrk="1" hangingPunct="1">
              <a:spcBef>
                <a:spcPct val="0"/>
              </a:spcBef>
              <a:buFont typeface="Arial" panose="020B0604020202020204" pitchFamily="34" charset="0"/>
              <a:buNone/>
            </a:pPr>
            <a:r>
              <a:rPr lang="pl-PL" altLang="pl-PL" sz="1800" dirty="0">
                <a:latin typeface="+mn-lt"/>
              </a:rPr>
              <a:t>Każdy uczestnik projektu partnerskiego który jest samodzielnym zamawiający samodzielnie szacuje wartości swoich zamówień publicznych (nie sumuje się ich w ramach projektu partnerskiego).</a:t>
            </a:r>
          </a:p>
          <a:p>
            <a:pPr algn="just" eaLnBrk="1" hangingPunct="1">
              <a:spcBef>
                <a:spcPct val="0"/>
              </a:spcBef>
              <a:buFont typeface="Arial" panose="020B0604020202020204" pitchFamily="34" charset="0"/>
              <a:buNone/>
            </a:pPr>
            <a:endParaRPr lang="pl-PL" altLang="pl-PL" sz="1800" dirty="0">
              <a:latin typeface="+mn-lt"/>
            </a:endParaRPr>
          </a:p>
          <a:p>
            <a:pPr algn="just" eaLnBrk="1" hangingPunct="1">
              <a:spcBef>
                <a:spcPct val="0"/>
              </a:spcBef>
              <a:buFont typeface="Arial" panose="020B0604020202020204" pitchFamily="34" charset="0"/>
              <a:buNone/>
            </a:pPr>
            <a:r>
              <a:rPr lang="pl-PL" altLang="pl-PL" sz="1800" b="1" dirty="0">
                <a:latin typeface="+mn-lt"/>
              </a:rPr>
              <a:t>Pismo Departamentu EFS w Ministerstwie Rozwoju z dnia 24.10.216 (DZF-IV7620.1.2016.ESO);</a:t>
            </a:r>
          </a:p>
          <a:p>
            <a:pPr algn="just" eaLnBrk="1" hangingPunct="1">
              <a:spcBef>
                <a:spcPct val="0"/>
              </a:spcBef>
              <a:buFont typeface="Arial" panose="020B0604020202020204" pitchFamily="34" charset="0"/>
              <a:buNone/>
            </a:pPr>
            <a:endParaRPr lang="pl-PL" altLang="pl-PL" sz="1800" b="1" dirty="0">
              <a:latin typeface="+mn-lt"/>
            </a:endParaRPr>
          </a:p>
          <a:p>
            <a:pPr algn="just" eaLnBrk="1" hangingPunct="1">
              <a:spcBef>
                <a:spcPct val="0"/>
              </a:spcBef>
              <a:buFont typeface="Arial" panose="020B0604020202020204" pitchFamily="34" charset="0"/>
              <a:buNone/>
            </a:pPr>
            <a:r>
              <a:rPr lang="pl-PL" altLang="pl-PL" sz="1800" b="1" dirty="0">
                <a:latin typeface="+mn-lt"/>
              </a:rPr>
              <a:t>Stanowisko Departamentu Prawnego Urzędu Zamówień Publicznych z dnia 28.06.2017 r. (UZP/DP/O/026/386(4)/17/RS). </a:t>
            </a:r>
          </a:p>
        </p:txBody>
      </p:sp>
      <p:sp>
        <p:nvSpPr>
          <p:cNvPr id="10243" name="TextBox 4">
            <a:extLst>
              <a:ext uri="{FF2B5EF4-FFF2-40B4-BE49-F238E27FC236}">
                <a16:creationId xmlns:a16="http://schemas.microsoft.com/office/drawing/2014/main" id="{9CD82AEE-DAEC-4E9E-9D3F-F35E70EBC89D}"/>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a:extLst>
              <a:ext uri="{FF2B5EF4-FFF2-40B4-BE49-F238E27FC236}">
                <a16:creationId xmlns:a16="http://schemas.microsoft.com/office/drawing/2014/main" id="{EDB06E96-6C64-4DC9-8C9C-2C122A689891}"/>
              </a:ext>
            </a:extLst>
          </p:cNvPr>
          <p:cNvSpPr txBox="1">
            <a:spLocks noChangeArrowheads="1"/>
          </p:cNvSpPr>
          <p:nvPr/>
        </p:nvSpPr>
        <p:spPr bwMode="auto">
          <a:xfrm>
            <a:off x="1042988" y="1773238"/>
            <a:ext cx="72723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Arial" panose="020B0604020202020204" pitchFamily="34" charset="0"/>
              <a:buNone/>
            </a:pPr>
            <a:r>
              <a:rPr lang="pl-PL" altLang="pl-PL" sz="1800" dirty="0">
                <a:latin typeface="+mj-lt"/>
              </a:rPr>
              <a:t>Przykład Nr 3</a:t>
            </a:r>
          </a:p>
          <a:p>
            <a:pPr algn="just" eaLnBrk="1" hangingPunct="1">
              <a:spcBef>
                <a:spcPct val="0"/>
              </a:spcBef>
              <a:buFont typeface="Arial" panose="020B0604020202020204" pitchFamily="34" charset="0"/>
              <a:buNone/>
            </a:pPr>
            <a:r>
              <a:rPr lang="pl-PL" altLang="pl-PL" sz="1800" dirty="0">
                <a:latin typeface="+mj-lt"/>
              </a:rPr>
              <a:t>Szacowanie wartości zamówienia w różnych projektach realizowanych przez beneficjenta.</a:t>
            </a:r>
          </a:p>
          <a:p>
            <a:pPr algn="just" eaLnBrk="1" hangingPunct="1">
              <a:spcBef>
                <a:spcPct val="0"/>
              </a:spcBef>
              <a:buFont typeface="Arial" panose="020B0604020202020204" pitchFamily="34" charset="0"/>
              <a:buNone/>
            </a:pPr>
            <a:endParaRPr lang="pl-PL" altLang="pl-PL" sz="1800" dirty="0">
              <a:latin typeface="+mj-lt"/>
            </a:endParaRPr>
          </a:p>
          <a:p>
            <a:pPr algn="just" eaLnBrk="1" hangingPunct="1">
              <a:spcBef>
                <a:spcPct val="0"/>
              </a:spcBef>
              <a:buFont typeface="Arial" panose="020B0604020202020204" pitchFamily="34" charset="0"/>
              <a:buNone/>
            </a:pPr>
            <a:r>
              <a:rPr lang="pl-PL" altLang="pl-PL" sz="1800" dirty="0">
                <a:latin typeface="+mj-lt"/>
              </a:rPr>
              <a:t>Rozdział 6.5 pkt 12 wytycznych:</a:t>
            </a:r>
          </a:p>
          <a:p>
            <a:pPr algn="just">
              <a:spcBef>
                <a:spcPct val="0"/>
              </a:spcBef>
              <a:buFont typeface="Arial" panose="020B0604020202020204" pitchFamily="34" charset="0"/>
              <a:buNone/>
            </a:pPr>
            <a:r>
              <a:rPr lang="pl-PL" altLang="pl-PL" sz="1800" dirty="0">
                <a:latin typeface="+mj-lt"/>
              </a:rPr>
              <a:t>Podmioty, które są zamawiającymi w rozumieniu </a:t>
            </a:r>
            <a:r>
              <a:rPr lang="pl-PL" altLang="pl-PL" sz="1800" dirty="0" err="1">
                <a:latin typeface="+mj-lt"/>
              </a:rPr>
              <a:t>Pzp</a:t>
            </a:r>
            <a:r>
              <a:rPr lang="pl-PL" altLang="pl-PL" sz="1800" dirty="0">
                <a:latin typeface="+mj-lt"/>
              </a:rPr>
              <a:t>, po stwierdzeniu, że szacunkowa wartość zamówienia nie przekracza wartości wskazanej w art. 4 ust. 8 </a:t>
            </a:r>
            <a:r>
              <a:rPr lang="pl-PL" altLang="pl-PL" sz="1800" dirty="0" err="1">
                <a:latin typeface="+mj-lt"/>
              </a:rPr>
              <a:t>Pzp</a:t>
            </a:r>
            <a:r>
              <a:rPr lang="pl-PL" altLang="pl-PL" sz="1800" dirty="0">
                <a:latin typeface="+mj-lt"/>
              </a:rPr>
              <a:t> lub w przypadku zamówień sektorowych wartości wskazanej w przepisach wydanych na postawie art. 11 ust. 8 </a:t>
            </a:r>
            <a:r>
              <a:rPr lang="pl-PL" altLang="pl-PL" sz="1800" dirty="0" err="1">
                <a:latin typeface="+mj-lt"/>
              </a:rPr>
              <a:t>Pzp</a:t>
            </a:r>
            <a:r>
              <a:rPr lang="pl-PL" altLang="pl-PL" sz="1800" dirty="0">
                <a:latin typeface="+mj-lt"/>
              </a:rPr>
              <a:t>, </a:t>
            </a:r>
            <a:r>
              <a:rPr lang="pl-PL" altLang="pl-PL" sz="1800" b="1" u="sng" dirty="0">
                <a:latin typeface="+mj-lt"/>
              </a:rPr>
              <a:t>określają wartość zamówienia w odniesieniu do danego projektu </a:t>
            </a:r>
            <a:r>
              <a:rPr lang="pl-PL" altLang="pl-PL" sz="1800" dirty="0">
                <a:latin typeface="+mj-lt"/>
              </a:rPr>
              <a:t>w celu stwierdzenia, czy zamówienie podlega zasadzie konkurencyjności, czy procedurze rozeznania rynku.</a:t>
            </a:r>
          </a:p>
        </p:txBody>
      </p:sp>
      <p:sp>
        <p:nvSpPr>
          <p:cNvPr id="11267" name="TextBox 4">
            <a:extLst>
              <a:ext uri="{FF2B5EF4-FFF2-40B4-BE49-F238E27FC236}">
                <a16:creationId xmlns:a16="http://schemas.microsoft.com/office/drawing/2014/main" id="{F7A43AF3-D64C-4AFB-B66D-C8E9F15AF82D}"/>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2">
            <a:extLst>
              <a:ext uri="{FF2B5EF4-FFF2-40B4-BE49-F238E27FC236}">
                <a16:creationId xmlns:a16="http://schemas.microsoft.com/office/drawing/2014/main" id="{CFDA990A-96EC-4DA0-9249-0ED0AA7DDA1D}"/>
              </a:ext>
            </a:extLst>
          </p:cNvPr>
          <p:cNvSpPr txBox="1">
            <a:spLocks noChangeArrowheads="1"/>
          </p:cNvSpPr>
          <p:nvPr/>
        </p:nvSpPr>
        <p:spPr bwMode="auto">
          <a:xfrm>
            <a:off x="1042988" y="1773238"/>
            <a:ext cx="727233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b="1" dirty="0">
                <a:solidFill>
                  <a:srgbClr val="080010"/>
                </a:solidFill>
                <a:latin typeface="Lato"/>
              </a:rPr>
              <a:t>Plan zamówień publicznych</a:t>
            </a:r>
          </a:p>
          <a:p>
            <a:pPr>
              <a:spcBef>
                <a:spcPct val="0"/>
              </a:spcBef>
              <a:buFontTx/>
              <a:buNone/>
            </a:pPr>
            <a:endParaRPr lang="pl-PL" altLang="pl-PL" sz="1800" dirty="0">
              <a:solidFill>
                <a:srgbClr val="080010"/>
              </a:solidFill>
              <a:latin typeface="Lato"/>
            </a:endParaRPr>
          </a:p>
          <a:p>
            <a:pPr>
              <a:spcBef>
                <a:spcPct val="0"/>
              </a:spcBef>
              <a:buFontTx/>
              <a:buNone/>
            </a:pPr>
            <a:r>
              <a:rPr lang="pl-PL" altLang="pl-PL" sz="1800" dirty="0">
                <a:solidFill>
                  <a:srgbClr val="080010"/>
                </a:solidFill>
                <a:latin typeface="+mj-lt"/>
              </a:rPr>
              <a:t>Za brak należytej staranności</a:t>
            </a:r>
            <a:r>
              <a:rPr lang="pl-PL" altLang="pl-PL" sz="1800" b="1" dirty="0">
                <a:solidFill>
                  <a:srgbClr val="080010"/>
                </a:solidFill>
                <a:latin typeface="+mj-lt"/>
              </a:rPr>
              <a:t> </a:t>
            </a:r>
            <a:r>
              <a:rPr lang="pl-PL" altLang="pl-PL" sz="1800" dirty="0">
                <a:solidFill>
                  <a:srgbClr val="080010"/>
                </a:solidFill>
                <a:latin typeface="+mj-lt"/>
              </a:rPr>
              <a:t>przy ustalaniu wartości zamówienia może być uznany brak lub niewłaściwy systemu planowania zamówień w jednostce. Jednym z podstawowych </a:t>
            </a:r>
            <a:r>
              <a:rPr lang="pl-PL" altLang="pl-PL" sz="1800" dirty="0" err="1">
                <a:solidFill>
                  <a:srgbClr val="080010"/>
                </a:solidFill>
                <a:latin typeface="+mj-lt"/>
              </a:rPr>
              <a:t>ryzyk</a:t>
            </a:r>
            <a:r>
              <a:rPr lang="pl-PL" altLang="pl-PL" sz="1800" dirty="0">
                <a:solidFill>
                  <a:srgbClr val="080010"/>
                </a:solidFill>
                <a:latin typeface="+mj-lt"/>
              </a:rPr>
              <a:t> funkcjonowania organizacji jest podział zamówienia publicznego na skutek braku wymiany informacji pomiędzy komórkami organizacyjnymi realizującymi zakupy dostaw, usług lub robót budowlanych.</a:t>
            </a:r>
          </a:p>
        </p:txBody>
      </p:sp>
      <p:sp>
        <p:nvSpPr>
          <p:cNvPr id="16387" name="TextBox 4">
            <a:extLst>
              <a:ext uri="{FF2B5EF4-FFF2-40B4-BE49-F238E27FC236}">
                <a16:creationId xmlns:a16="http://schemas.microsoft.com/office/drawing/2014/main" id="{30CEAF75-EB8B-4418-9D4B-B03E746FF149}"/>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4">
            <a:extLst>
              <a:ext uri="{FF2B5EF4-FFF2-40B4-BE49-F238E27FC236}">
                <a16:creationId xmlns:a16="http://schemas.microsoft.com/office/drawing/2014/main" id="{96CC2945-370B-46E1-AE8B-4D0194F32FBF}"/>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
        <p:nvSpPr>
          <p:cNvPr id="12291" name="pole tekstowe 4">
            <a:extLst>
              <a:ext uri="{FF2B5EF4-FFF2-40B4-BE49-F238E27FC236}">
                <a16:creationId xmlns:a16="http://schemas.microsoft.com/office/drawing/2014/main" id="{A7936789-7E0A-4562-9B16-4EA1AB7113A0}"/>
              </a:ext>
            </a:extLst>
          </p:cNvPr>
          <p:cNvSpPr txBox="1">
            <a:spLocks noChangeArrowheads="1"/>
          </p:cNvSpPr>
          <p:nvPr/>
        </p:nvSpPr>
        <p:spPr bwMode="auto">
          <a:xfrm>
            <a:off x="611188" y="4437063"/>
            <a:ext cx="79422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400" dirty="0"/>
              <a:t>Do całości zamówienia stosuje się przepisy ustawy Prawo zamówień publicznych </a:t>
            </a:r>
          </a:p>
        </p:txBody>
      </p:sp>
      <p:graphicFrame>
        <p:nvGraphicFramePr>
          <p:cNvPr id="7" name="Symbol zastępczy zawartości 3">
            <a:extLst>
              <a:ext uri="{FF2B5EF4-FFF2-40B4-BE49-F238E27FC236}">
                <a16:creationId xmlns:a16="http://schemas.microsoft.com/office/drawing/2014/main" id="{ED852F53-0869-42EB-BD3F-690B3E795EC6}"/>
              </a:ext>
            </a:extLst>
          </p:cNvPr>
          <p:cNvGraphicFramePr>
            <a:graphicFrameLocks/>
          </p:cNvGraphicFramePr>
          <p:nvPr/>
        </p:nvGraphicFramePr>
        <p:xfrm>
          <a:off x="457200" y="1412875"/>
          <a:ext cx="7786688" cy="2392366"/>
        </p:xfrm>
        <a:graphic>
          <a:graphicData uri="http://schemas.openxmlformats.org/drawingml/2006/table">
            <a:tbl>
              <a:tblPr firstRow="1" bandRow="1">
                <a:tableStyleId>{5C22544A-7EE6-4342-B048-85BDC9FD1C3A}</a:tableStyleId>
              </a:tblPr>
              <a:tblGrid>
                <a:gridCol w="2674461">
                  <a:extLst>
                    <a:ext uri="{9D8B030D-6E8A-4147-A177-3AD203B41FA5}">
                      <a16:colId xmlns:a16="http://schemas.microsoft.com/office/drawing/2014/main" val="20000"/>
                    </a:ext>
                  </a:extLst>
                </a:gridCol>
                <a:gridCol w="2232099">
                  <a:extLst>
                    <a:ext uri="{9D8B030D-6E8A-4147-A177-3AD203B41FA5}">
                      <a16:colId xmlns:a16="http://schemas.microsoft.com/office/drawing/2014/main" val="20001"/>
                    </a:ext>
                  </a:extLst>
                </a:gridCol>
                <a:gridCol w="2880128">
                  <a:extLst>
                    <a:ext uri="{9D8B030D-6E8A-4147-A177-3AD203B41FA5}">
                      <a16:colId xmlns:a16="http://schemas.microsoft.com/office/drawing/2014/main" val="20002"/>
                    </a:ext>
                  </a:extLst>
                </a:gridCol>
              </a:tblGrid>
              <a:tr h="370750">
                <a:tc>
                  <a:txBody>
                    <a:bodyPr/>
                    <a:lstStyle/>
                    <a:p>
                      <a:r>
                        <a:rPr lang="pl-PL" sz="1800" dirty="0"/>
                        <a:t>Przedmiot</a:t>
                      </a:r>
                      <a:r>
                        <a:rPr lang="pl-PL" sz="1800" baseline="0" dirty="0"/>
                        <a:t> zamówienia</a:t>
                      </a:r>
                      <a:endParaRPr lang="pl-PL" sz="1800" dirty="0"/>
                    </a:p>
                  </a:txBody>
                  <a:tcPr marL="91434" marR="91434" marT="45709" marB="45709"/>
                </a:tc>
                <a:tc>
                  <a:txBody>
                    <a:bodyPr/>
                    <a:lstStyle/>
                    <a:p>
                      <a:r>
                        <a:rPr lang="pl-PL" sz="1800" dirty="0"/>
                        <a:t>Źródło</a:t>
                      </a:r>
                      <a:r>
                        <a:rPr lang="pl-PL" sz="1800" baseline="0" dirty="0"/>
                        <a:t> finansowania</a:t>
                      </a:r>
                      <a:endParaRPr lang="pl-PL" sz="1800" dirty="0"/>
                    </a:p>
                  </a:txBody>
                  <a:tcPr marL="91434" marR="91434" marT="45709" marB="45709"/>
                </a:tc>
                <a:tc>
                  <a:txBody>
                    <a:bodyPr/>
                    <a:lstStyle/>
                    <a:p>
                      <a:r>
                        <a:rPr lang="pl-PL" sz="1800" dirty="0"/>
                        <a:t>Wartość zamówienia </a:t>
                      </a:r>
                    </a:p>
                  </a:txBody>
                  <a:tcPr marL="91434" marR="91434" marT="45709" marB="45709"/>
                </a:tc>
                <a:extLst>
                  <a:ext uri="{0D108BD9-81ED-4DB2-BD59-A6C34878D82A}">
                    <a16:rowId xmlns:a16="http://schemas.microsoft.com/office/drawing/2014/main" val="10000"/>
                  </a:ext>
                </a:extLst>
              </a:tr>
              <a:tr h="370750">
                <a:tc>
                  <a:txBody>
                    <a:bodyPr/>
                    <a:lstStyle/>
                    <a:p>
                      <a:r>
                        <a:rPr lang="pl-PL" sz="1800" dirty="0"/>
                        <a:t>Sprzęt komputerowy </a:t>
                      </a:r>
                    </a:p>
                  </a:txBody>
                  <a:tcPr marL="91434" marR="91434" marT="45709" marB="45709"/>
                </a:tc>
                <a:tc>
                  <a:txBody>
                    <a:bodyPr/>
                    <a:lstStyle/>
                    <a:p>
                      <a:r>
                        <a:rPr lang="pl-PL" sz="1800" dirty="0"/>
                        <a:t>Środki</a:t>
                      </a:r>
                      <a:r>
                        <a:rPr lang="pl-PL" sz="1800" baseline="0" dirty="0"/>
                        <a:t> własne</a:t>
                      </a:r>
                      <a:endParaRPr lang="pl-PL" sz="1800" dirty="0"/>
                    </a:p>
                  </a:txBody>
                  <a:tcPr marL="91434" marR="91434" marT="45709" marB="45709"/>
                </a:tc>
                <a:tc>
                  <a:txBody>
                    <a:bodyPr/>
                    <a:lstStyle/>
                    <a:p>
                      <a:r>
                        <a:rPr lang="pl-PL" sz="1800" dirty="0"/>
                        <a:t>50.000 </a:t>
                      </a:r>
                      <a:r>
                        <a:rPr lang="pl-PL" sz="1800" dirty="0" err="1"/>
                        <a:t>PLN</a:t>
                      </a:r>
                      <a:endParaRPr lang="pl-PL" sz="1800" dirty="0"/>
                    </a:p>
                  </a:txBody>
                  <a:tcPr marL="91434" marR="91434" marT="45709" marB="45709"/>
                </a:tc>
                <a:extLst>
                  <a:ext uri="{0D108BD9-81ED-4DB2-BD59-A6C34878D82A}">
                    <a16:rowId xmlns:a16="http://schemas.microsoft.com/office/drawing/2014/main" val="10001"/>
                  </a:ext>
                </a:extLst>
              </a:tr>
              <a:tr h="640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dirty="0"/>
                        <a:t>Sprzęt komputerowy </a:t>
                      </a:r>
                    </a:p>
                    <a:p>
                      <a:endParaRPr lang="pl-PL" sz="1800" dirty="0"/>
                    </a:p>
                  </a:txBody>
                  <a:tcPr marL="91434" marR="91434" marT="45709" marB="45709"/>
                </a:tc>
                <a:tc>
                  <a:txBody>
                    <a:bodyPr/>
                    <a:lstStyle/>
                    <a:p>
                      <a:r>
                        <a:rPr lang="pl-PL" sz="1800" dirty="0"/>
                        <a:t>Projekt</a:t>
                      </a:r>
                      <a:r>
                        <a:rPr lang="pl-PL" sz="1800" baseline="0" dirty="0"/>
                        <a:t> </a:t>
                      </a:r>
                      <a:r>
                        <a:rPr lang="pl-PL" sz="1800" baseline="0" dirty="0" err="1"/>
                        <a:t>UE</a:t>
                      </a:r>
                      <a:r>
                        <a:rPr lang="pl-PL" sz="1800" baseline="0" dirty="0"/>
                        <a:t> nr 1</a:t>
                      </a:r>
                      <a:endParaRPr lang="pl-PL" sz="1800" dirty="0"/>
                    </a:p>
                  </a:txBody>
                  <a:tcPr marL="91434" marR="91434" marT="45709" marB="45709"/>
                </a:tc>
                <a:tc>
                  <a:txBody>
                    <a:bodyPr/>
                    <a:lstStyle/>
                    <a:p>
                      <a:r>
                        <a:rPr lang="pl-PL" sz="1800" dirty="0"/>
                        <a:t>70.000 </a:t>
                      </a:r>
                      <a:r>
                        <a:rPr lang="pl-PL" sz="1800" dirty="0" err="1"/>
                        <a:t>PLN</a:t>
                      </a:r>
                      <a:endParaRPr lang="pl-PL" sz="1800" dirty="0"/>
                    </a:p>
                  </a:txBody>
                  <a:tcPr marL="91434" marR="91434" marT="45709" marB="45709"/>
                </a:tc>
                <a:extLst>
                  <a:ext uri="{0D108BD9-81ED-4DB2-BD59-A6C34878D82A}">
                    <a16:rowId xmlns:a16="http://schemas.microsoft.com/office/drawing/2014/main" val="10002"/>
                  </a:ext>
                </a:extLst>
              </a:tr>
              <a:tr h="3707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dirty="0"/>
                        <a:t>Sprzęt komputerowy </a:t>
                      </a:r>
                    </a:p>
                  </a:txBody>
                  <a:tcPr marL="91434" marR="91434" marT="45709" marB="45709"/>
                </a:tc>
                <a:tc>
                  <a:txBody>
                    <a:bodyPr/>
                    <a:lstStyle/>
                    <a:p>
                      <a:r>
                        <a:rPr lang="pl-PL" sz="1800" dirty="0"/>
                        <a:t>Projekt</a:t>
                      </a:r>
                      <a:r>
                        <a:rPr lang="pl-PL" sz="1800" baseline="0" dirty="0"/>
                        <a:t> </a:t>
                      </a:r>
                      <a:r>
                        <a:rPr lang="pl-PL" sz="1800" baseline="0" dirty="0" err="1"/>
                        <a:t>UE</a:t>
                      </a:r>
                      <a:r>
                        <a:rPr lang="pl-PL" sz="1800" baseline="0" dirty="0"/>
                        <a:t> nr 2</a:t>
                      </a:r>
                      <a:endParaRPr lang="pl-PL" sz="1800" dirty="0"/>
                    </a:p>
                  </a:txBody>
                  <a:tcPr marL="91434" marR="91434" marT="45709" marB="45709"/>
                </a:tc>
                <a:tc>
                  <a:txBody>
                    <a:bodyPr/>
                    <a:lstStyle/>
                    <a:p>
                      <a:r>
                        <a:rPr lang="pl-PL" sz="1800" dirty="0"/>
                        <a:t>100.000 </a:t>
                      </a:r>
                      <a:r>
                        <a:rPr lang="pl-PL" sz="1800" dirty="0" err="1"/>
                        <a:t>PLN</a:t>
                      </a:r>
                      <a:endParaRPr lang="pl-PL" sz="1800" dirty="0"/>
                    </a:p>
                  </a:txBody>
                  <a:tcPr marL="91434" marR="91434" marT="45709" marB="45709"/>
                </a:tc>
                <a:extLst>
                  <a:ext uri="{0D108BD9-81ED-4DB2-BD59-A6C34878D82A}">
                    <a16:rowId xmlns:a16="http://schemas.microsoft.com/office/drawing/2014/main" val="10003"/>
                  </a:ext>
                </a:extLst>
              </a:tr>
              <a:tr h="64005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baseline="0" dirty="0"/>
                        <a:t>Wartość jednego zamówienia</a:t>
                      </a:r>
                    </a:p>
                    <a:p>
                      <a:pPr marL="0" marR="0" indent="0" algn="l" defTabSz="914400" rtl="0" eaLnBrk="1" fontAlgn="auto" latinLnBrk="0" hangingPunct="1">
                        <a:lnSpc>
                          <a:spcPct val="100000"/>
                        </a:lnSpc>
                        <a:spcBef>
                          <a:spcPts val="0"/>
                        </a:spcBef>
                        <a:spcAft>
                          <a:spcPts val="0"/>
                        </a:spcAft>
                        <a:buClrTx/>
                        <a:buSzTx/>
                        <a:buFontTx/>
                        <a:buNone/>
                        <a:tabLst/>
                        <a:defRPr/>
                      </a:pPr>
                      <a:r>
                        <a:rPr lang="pl-PL" sz="1800" baseline="0" dirty="0"/>
                        <a:t> (spełnione trzy tożsamości):</a:t>
                      </a:r>
                      <a:endParaRPr lang="pl-PL" sz="1800" dirty="0"/>
                    </a:p>
                  </a:txBody>
                  <a:tcPr marL="91434" marR="91434" marT="45709" marB="45709"/>
                </a:tc>
                <a:tc hMerge="1">
                  <a:txBody>
                    <a:bodyPr/>
                    <a:lstStyle/>
                    <a:p>
                      <a:endParaRPr lang="pl-PL" dirty="0"/>
                    </a:p>
                  </a:txBody>
                  <a:tcPr/>
                </a:tc>
                <a:tc>
                  <a:txBody>
                    <a:bodyPr/>
                    <a:lstStyle/>
                    <a:p>
                      <a:r>
                        <a:rPr lang="pl-PL" sz="1800" dirty="0"/>
                        <a:t>220.000 </a:t>
                      </a:r>
                      <a:r>
                        <a:rPr lang="pl-PL" sz="1800" dirty="0" err="1"/>
                        <a:t>PLN</a:t>
                      </a:r>
                      <a:endParaRPr lang="pl-PL" sz="1800" dirty="0"/>
                    </a:p>
                    <a:p>
                      <a:r>
                        <a:rPr lang="pl-PL" sz="1800" dirty="0"/>
                        <a:t> (powyżej 30.000</a:t>
                      </a:r>
                      <a:r>
                        <a:rPr lang="pl-PL" sz="1800" baseline="0" dirty="0"/>
                        <a:t> euro)</a:t>
                      </a:r>
                      <a:endParaRPr lang="pl-PL" sz="1800" dirty="0"/>
                    </a:p>
                  </a:txBody>
                  <a:tcPr marL="91434" marR="91434" marT="45709" marB="45709"/>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4">
            <a:extLst>
              <a:ext uri="{FF2B5EF4-FFF2-40B4-BE49-F238E27FC236}">
                <a16:creationId xmlns:a16="http://schemas.microsoft.com/office/drawing/2014/main" id="{9B54F786-46D3-44F4-B802-F44B2D608AE0}"/>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Reżimy prawne wyboru wykonawcy zamówienia publicznego</a:t>
            </a:r>
          </a:p>
        </p:txBody>
      </p:sp>
      <p:pic>
        <p:nvPicPr>
          <p:cNvPr id="5123" name="Picture 2">
            <a:extLst>
              <a:ext uri="{FF2B5EF4-FFF2-40B4-BE49-F238E27FC236}">
                <a16:creationId xmlns:a16="http://schemas.microsoft.com/office/drawing/2014/main" id="{8E9FB8CD-D09A-416E-9E85-11E80CE794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2060575"/>
            <a:ext cx="8135938" cy="376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a:extLst>
              <a:ext uri="{FF2B5EF4-FFF2-40B4-BE49-F238E27FC236}">
                <a16:creationId xmlns:a16="http://schemas.microsoft.com/office/drawing/2014/main" id="{8CDA6DC6-F5BA-4EF5-A6D4-0EA2264935C3}"/>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
        <p:nvSpPr>
          <p:cNvPr id="13315" name="pole tekstowe 4">
            <a:extLst>
              <a:ext uri="{FF2B5EF4-FFF2-40B4-BE49-F238E27FC236}">
                <a16:creationId xmlns:a16="http://schemas.microsoft.com/office/drawing/2014/main" id="{7B639DC8-A4CA-4262-89A9-3DFC5E00F012}"/>
              </a:ext>
            </a:extLst>
          </p:cNvPr>
          <p:cNvSpPr txBox="1">
            <a:spLocks noChangeArrowheads="1"/>
          </p:cNvSpPr>
          <p:nvPr/>
        </p:nvSpPr>
        <p:spPr bwMode="auto">
          <a:xfrm>
            <a:off x="611188" y="4437063"/>
            <a:ext cx="794226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400" dirty="0">
                <a:latin typeface="+mn-lt"/>
              </a:rPr>
              <a:t>Do zakupu Nr 1 nie stosuje się ustawy PZP ani wytycznych .</a:t>
            </a:r>
          </a:p>
          <a:p>
            <a:pPr>
              <a:spcBef>
                <a:spcPct val="0"/>
              </a:spcBef>
              <a:buFontTx/>
              <a:buNone/>
            </a:pPr>
            <a:r>
              <a:rPr lang="pl-PL" altLang="pl-PL" sz="1400" dirty="0">
                <a:latin typeface="+mn-lt"/>
              </a:rPr>
              <a:t>Do zakupu Nr 2 stosuje się zasadę rozeznania rynku (rozdział 6.5.1 wytycznych)</a:t>
            </a:r>
          </a:p>
          <a:p>
            <a:pPr>
              <a:spcBef>
                <a:spcPct val="0"/>
              </a:spcBef>
              <a:buFontTx/>
              <a:buNone/>
            </a:pPr>
            <a:r>
              <a:rPr lang="pl-PL" altLang="pl-PL" sz="1400" dirty="0">
                <a:latin typeface="+mn-lt"/>
              </a:rPr>
              <a:t>Do zakupu Nr 3 stosuje się zasadę konkurencyjności (rozdział 6.5.2 wytycznych)</a:t>
            </a:r>
          </a:p>
        </p:txBody>
      </p:sp>
      <p:graphicFrame>
        <p:nvGraphicFramePr>
          <p:cNvPr id="6" name="Symbol zastępczy zawartości 3">
            <a:extLst>
              <a:ext uri="{FF2B5EF4-FFF2-40B4-BE49-F238E27FC236}">
                <a16:creationId xmlns:a16="http://schemas.microsoft.com/office/drawing/2014/main" id="{EB774741-0486-4AEC-943F-E04BF19138F8}"/>
              </a:ext>
            </a:extLst>
          </p:cNvPr>
          <p:cNvGraphicFramePr>
            <a:graphicFrameLocks/>
          </p:cNvGraphicFramePr>
          <p:nvPr/>
        </p:nvGraphicFramePr>
        <p:xfrm>
          <a:off x="457200" y="1412875"/>
          <a:ext cx="7786688" cy="2392366"/>
        </p:xfrm>
        <a:graphic>
          <a:graphicData uri="http://schemas.openxmlformats.org/drawingml/2006/table">
            <a:tbl>
              <a:tblPr firstRow="1" bandRow="1">
                <a:tableStyleId>{5C22544A-7EE6-4342-B048-85BDC9FD1C3A}</a:tableStyleId>
              </a:tblPr>
              <a:tblGrid>
                <a:gridCol w="2674461">
                  <a:extLst>
                    <a:ext uri="{9D8B030D-6E8A-4147-A177-3AD203B41FA5}">
                      <a16:colId xmlns:a16="http://schemas.microsoft.com/office/drawing/2014/main" val="20000"/>
                    </a:ext>
                  </a:extLst>
                </a:gridCol>
                <a:gridCol w="2232099">
                  <a:extLst>
                    <a:ext uri="{9D8B030D-6E8A-4147-A177-3AD203B41FA5}">
                      <a16:colId xmlns:a16="http://schemas.microsoft.com/office/drawing/2014/main" val="20001"/>
                    </a:ext>
                  </a:extLst>
                </a:gridCol>
                <a:gridCol w="2880128">
                  <a:extLst>
                    <a:ext uri="{9D8B030D-6E8A-4147-A177-3AD203B41FA5}">
                      <a16:colId xmlns:a16="http://schemas.microsoft.com/office/drawing/2014/main" val="20002"/>
                    </a:ext>
                  </a:extLst>
                </a:gridCol>
              </a:tblGrid>
              <a:tr h="370750">
                <a:tc>
                  <a:txBody>
                    <a:bodyPr/>
                    <a:lstStyle/>
                    <a:p>
                      <a:r>
                        <a:rPr lang="pl-PL" sz="1800" dirty="0"/>
                        <a:t>Przedmiot</a:t>
                      </a:r>
                      <a:r>
                        <a:rPr lang="pl-PL" sz="1800" baseline="0" dirty="0"/>
                        <a:t> zamówienia</a:t>
                      </a:r>
                      <a:endParaRPr lang="pl-PL" sz="1800" dirty="0"/>
                    </a:p>
                  </a:txBody>
                  <a:tcPr marL="91434" marR="91434" marT="45709" marB="45709"/>
                </a:tc>
                <a:tc>
                  <a:txBody>
                    <a:bodyPr/>
                    <a:lstStyle/>
                    <a:p>
                      <a:r>
                        <a:rPr lang="pl-PL" sz="1800" dirty="0"/>
                        <a:t>Źródło</a:t>
                      </a:r>
                      <a:r>
                        <a:rPr lang="pl-PL" sz="1800" baseline="0" dirty="0"/>
                        <a:t> finansowania</a:t>
                      </a:r>
                      <a:endParaRPr lang="pl-PL" sz="1800" dirty="0"/>
                    </a:p>
                  </a:txBody>
                  <a:tcPr marL="91434" marR="91434" marT="45709" marB="45709"/>
                </a:tc>
                <a:tc>
                  <a:txBody>
                    <a:bodyPr/>
                    <a:lstStyle/>
                    <a:p>
                      <a:r>
                        <a:rPr lang="pl-PL" sz="1800" dirty="0"/>
                        <a:t>Wartość zamówienia </a:t>
                      </a:r>
                    </a:p>
                  </a:txBody>
                  <a:tcPr marL="91434" marR="91434" marT="45709" marB="45709"/>
                </a:tc>
                <a:extLst>
                  <a:ext uri="{0D108BD9-81ED-4DB2-BD59-A6C34878D82A}">
                    <a16:rowId xmlns:a16="http://schemas.microsoft.com/office/drawing/2014/main" val="10000"/>
                  </a:ext>
                </a:extLst>
              </a:tr>
              <a:tr h="370750">
                <a:tc>
                  <a:txBody>
                    <a:bodyPr/>
                    <a:lstStyle/>
                    <a:p>
                      <a:r>
                        <a:rPr lang="pl-PL" sz="1800" dirty="0"/>
                        <a:t>Sprzęt komputerowy </a:t>
                      </a:r>
                    </a:p>
                  </a:txBody>
                  <a:tcPr marL="91434" marR="91434" marT="45709" marB="45709"/>
                </a:tc>
                <a:tc>
                  <a:txBody>
                    <a:bodyPr/>
                    <a:lstStyle/>
                    <a:p>
                      <a:r>
                        <a:rPr lang="pl-PL" sz="1800" dirty="0"/>
                        <a:t>Środki</a:t>
                      </a:r>
                      <a:r>
                        <a:rPr lang="pl-PL" sz="1800" baseline="0" dirty="0"/>
                        <a:t> własne</a:t>
                      </a:r>
                      <a:endParaRPr lang="pl-PL" sz="1800" dirty="0"/>
                    </a:p>
                  </a:txBody>
                  <a:tcPr marL="91434" marR="91434" marT="45709" marB="45709"/>
                </a:tc>
                <a:tc>
                  <a:txBody>
                    <a:bodyPr/>
                    <a:lstStyle/>
                    <a:p>
                      <a:r>
                        <a:rPr lang="pl-PL" sz="1800" dirty="0"/>
                        <a:t>10.000 </a:t>
                      </a:r>
                      <a:r>
                        <a:rPr lang="pl-PL" sz="1800" dirty="0" err="1"/>
                        <a:t>PLN</a:t>
                      </a:r>
                      <a:endParaRPr lang="pl-PL" sz="1800" dirty="0"/>
                    </a:p>
                  </a:txBody>
                  <a:tcPr marL="91434" marR="91434" marT="45709" marB="45709"/>
                </a:tc>
                <a:extLst>
                  <a:ext uri="{0D108BD9-81ED-4DB2-BD59-A6C34878D82A}">
                    <a16:rowId xmlns:a16="http://schemas.microsoft.com/office/drawing/2014/main" val="10001"/>
                  </a:ext>
                </a:extLst>
              </a:tr>
              <a:tr h="640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dirty="0"/>
                        <a:t>Sprzęt komputerowy </a:t>
                      </a:r>
                    </a:p>
                    <a:p>
                      <a:endParaRPr lang="pl-PL" sz="1800" dirty="0"/>
                    </a:p>
                  </a:txBody>
                  <a:tcPr marL="91434" marR="91434" marT="45709" marB="45709"/>
                </a:tc>
                <a:tc>
                  <a:txBody>
                    <a:bodyPr/>
                    <a:lstStyle/>
                    <a:p>
                      <a:r>
                        <a:rPr lang="pl-PL" sz="1800" dirty="0"/>
                        <a:t>Projekt</a:t>
                      </a:r>
                      <a:r>
                        <a:rPr lang="pl-PL" sz="1800" baseline="0" dirty="0"/>
                        <a:t> </a:t>
                      </a:r>
                      <a:r>
                        <a:rPr lang="pl-PL" sz="1800" baseline="0" dirty="0" err="1"/>
                        <a:t>UE</a:t>
                      </a:r>
                      <a:r>
                        <a:rPr lang="pl-PL" sz="1800" baseline="0" dirty="0"/>
                        <a:t> nr 1</a:t>
                      </a:r>
                      <a:endParaRPr lang="pl-PL" sz="1800" dirty="0"/>
                    </a:p>
                  </a:txBody>
                  <a:tcPr marL="91434" marR="91434" marT="45709" marB="45709"/>
                </a:tc>
                <a:tc>
                  <a:txBody>
                    <a:bodyPr/>
                    <a:lstStyle/>
                    <a:p>
                      <a:r>
                        <a:rPr lang="pl-PL" sz="1800" dirty="0"/>
                        <a:t>40.000 </a:t>
                      </a:r>
                      <a:r>
                        <a:rPr lang="pl-PL" sz="1800" dirty="0" err="1"/>
                        <a:t>PLN</a:t>
                      </a:r>
                      <a:endParaRPr lang="pl-PL" sz="1800" dirty="0"/>
                    </a:p>
                  </a:txBody>
                  <a:tcPr marL="91434" marR="91434" marT="45709" marB="45709"/>
                </a:tc>
                <a:extLst>
                  <a:ext uri="{0D108BD9-81ED-4DB2-BD59-A6C34878D82A}">
                    <a16:rowId xmlns:a16="http://schemas.microsoft.com/office/drawing/2014/main" val="10002"/>
                  </a:ext>
                </a:extLst>
              </a:tr>
              <a:tr h="3707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dirty="0"/>
                        <a:t>Sprzęt komputerowy </a:t>
                      </a:r>
                    </a:p>
                  </a:txBody>
                  <a:tcPr marL="91434" marR="91434" marT="45709" marB="45709"/>
                </a:tc>
                <a:tc>
                  <a:txBody>
                    <a:bodyPr/>
                    <a:lstStyle/>
                    <a:p>
                      <a:r>
                        <a:rPr lang="pl-PL" sz="1800" dirty="0"/>
                        <a:t>Projekt</a:t>
                      </a:r>
                      <a:r>
                        <a:rPr lang="pl-PL" sz="1800" baseline="0" dirty="0"/>
                        <a:t> </a:t>
                      </a:r>
                      <a:r>
                        <a:rPr lang="pl-PL" sz="1800" baseline="0" dirty="0" err="1"/>
                        <a:t>UE</a:t>
                      </a:r>
                      <a:r>
                        <a:rPr lang="pl-PL" sz="1800" baseline="0" dirty="0"/>
                        <a:t> nr 2</a:t>
                      </a:r>
                      <a:endParaRPr lang="pl-PL" sz="1800" dirty="0"/>
                    </a:p>
                  </a:txBody>
                  <a:tcPr marL="91434" marR="91434" marT="45709" marB="45709"/>
                </a:tc>
                <a:tc>
                  <a:txBody>
                    <a:bodyPr/>
                    <a:lstStyle/>
                    <a:p>
                      <a:r>
                        <a:rPr lang="pl-PL" sz="1800" dirty="0"/>
                        <a:t>60.000 </a:t>
                      </a:r>
                      <a:r>
                        <a:rPr lang="pl-PL" sz="1800" dirty="0" err="1"/>
                        <a:t>PLN</a:t>
                      </a:r>
                      <a:endParaRPr lang="pl-PL" sz="1800" dirty="0"/>
                    </a:p>
                  </a:txBody>
                  <a:tcPr marL="91434" marR="91434" marT="45709" marB="45709"/>
                </a:tc>
                <a:extLst>
                  <a:ext uri="{0D108BD9-81ED-4DB2-BD59-A6C34878D82A}">
                    <a16:rowId xmlns:a16="http://schemas.microsoft.com/office/drawing/2014/main" val="10003"/>
                  </a:ext>
                </a:extLst>
              </a:tr>
              <a:tr h="64005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baseline="0" dirty="0"/>
                        <a:t>Wartość jednego zamówienia </a:t>
                      </a:r>
                    </a:p>
                    <a:p>
                      <a:pPr marL="0" marR="0" indent="0" algn="l" defTabSz="914400" rtl="0" eaLnBrk="1" fontAlgn="auto" latinLnBrk="0" hangingPunct="1">
                        <a:lnSpc>
                          <a:spcPct val="100000"/>
                        </a:lnSpc>
                        <a:spcBef>
                          <a:spcPts val="0"/>
                        </a:spcBef>
                        <a:spcAft>
                          <a:spcPts val="0"/>
                        </a:spcAft>
                        <a:buClrTx/>
                        <a:buSzTx/>
                        <a:buFontTx/>
                        <a:buNone/>
                        <a:tabLst/>
                        <a:defRPr/>
                      </a:pPr>
                      <a:r>
                        <a:rPr lang="pl-PL" sz="1800" baseline="0" dirty="0"/>
                        <a:t>(spełnione trzy tożsamości):</a:t>
                      </a:r>
                      <a:endParaRPr lang="pl-PL" sz="1800" dirty="0"/>
                    </a:p>
                  </a:txBody>
                  <a:tcPr marL="91434" marR="91434" marT="45709" marB="45709"/>
                </a:tc>
                <a:tc hMerge="1">
                  <a:txBody>
                    <a:bodyPr/>
                    <a:lstStyle/>
                    <a:p>
                      <a:endParaRPr lang="pl-PL" dirty="0"/>
                    </a:p>
                  </a:txBody>
                  <a:tcPr/>
                </a:tc>
                <a:tc>
                  <a:txBody>
                    <a:bodyPr/>
                    <a:lstStyle/>
                    <a:p>
                      <a:r>
                        <a:rPr lang="pl-PL" sz="1800" dirty="0"/>
                        <a:t>110.000 </a:t>
                      </a:r>
                      <a:r>
                        <a:rPr lang="pl-PL" sz="1800" dirty="0" err="1"/>
                        <a:t>PLN</a:t>
                      </a:r>
                      <a:r>
                        <a:rPr lang="pl-PL" sz="1800" dirty="0"/>
                        <a:t> </a:t>
                      </a:r>
                    </a:p>
                    <a:p>
                      <a:r>
                        <a:rPr lang="pl-PL" sz="1800" dirty="0"/>
                        <a:t>(poniżej 30.000</a:t>
                      </a:r>
                      <a:r>
                        <a:rPr lang="pl-PL" sz="1800" baseline="0" dirty="0"/>
                        <a:t> euro)</a:t>
                      </a:r>
                      <a:endParaRPr lang="pl-PL" sz="1800" dirty="0"/>
                    </a:p>
                  </a:txBody>
                  <a:tcPr marL="91434" marR="91434" marT="45709" marB="45709"/>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a:extLst>
              <a:ext uri="{FF2B5EF4-FFF2-40B4-BE49-F238E27FC236}">
                <a16:creationId xmlns:a16="http://schemas.microsoft.com/office/drawing/2014/main" id="{10308004-33F2-4DBA-B780-252024EF7C4F}"/>
              </a:ext>
            </a:extLst>
          </p:cNvPr>
          <p:cNvSpPr txBox="1">
            <a:spLocks noChangeArrowheads="1"/>
          </p:cNvSpPr>
          <p:nvPr/>
        </p:nvSpPr>
        <p:spPr bwMode="auto">
          <a:xfrm>
            <a:off x="1042988" y="1773238"/>
            <a:ext cx="7272337"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pl-PL" altLang="pl-PL" sz="1800" b="1" dirty="0">
                <a:latin typeface="+mn-lt"/>
              </a:rPr>
              <a:t>Zamówienie nieplanowane</a:t>
            </a:r>
          </a:p>
          <a:p>
            <a:pPr algn="just">
              <a:spcBef>
                <a:spcPct val="0"/>
              </a:spcBef>
              <a:buFontTx/>
              <a:buNone/>
            </a:pPr>
            <a:r>
              <a:rPr lang="pl-PL" altLang="pl-PL" sz="1800" dirty="0">
                <a:solidFill>
                  <a:srgbClr val="080010"/>
                </a:solidFill>
                <a:latin typeface="+mn-lt"/>
              </a:rPr>
              <a:t>Przy udzielaniu zamówień w częściach może się pojawić </a:t>
            </a:r>
            <a:r>
              <a:rPr lang="pl-PL" altLang="pl-PL" sz="1800" b="1" dirty="0">
                <a:solidFill>
                  <a:srgbClr val="080010"/>
                </a:solidFill>
                <a:latin typeface="+mn-lt"/>
              </a:rPr>
              <a:t>tzw. zamówienie odrębne, czyli zamówienie nieuwzględnione (ze względów obiektywnych.</a:t>
            </a:r>
          </a:p>
          <a:p>
            <a:pPr algn="just">
              <a:spcBef>
                <a:spcPct val="0"/>
              </a:spcBef>
              <a:buFontTx/>
              <a:buNone/>
            </a:pPr>
            <a:endParaRPr lang="pl-PL" altLang="pl-PL" sz="1800" b="1" i="1" dirty="0">
              <a:solidFill>
                <a:srgbClr val="080010"/>
              </a:solidFill>
              <a:latin typeface="+mn-lt"/>
            </a:endParaRPr>
          </a:p>
          <a:p>
            <a:pPr algn="just">
              <a:spcBef>
                <a:spcPct val="0"/>
              </a:spcBef>
              <a:buFontTx/>
              <a:buNone/>
            </a:pPr>
            <a:r>
              <a:rPr lang="pl-PL" altLang="pl-PL" sz="1800" i="1" dirty="0">
                <a:latin typeface="+mn-lt"/>
              </a:rPr>
              <a:t>Jeżeli potrzeba udzielenia określonego zamówienia ujawnia się dopiero po udzieleniu innego zamówienia tożsamego przedmiotowo – nie mamy do czynienia z nieuprawnionym dzieleniem zamówienia, o którym mowa w art. 32 ust. 2 ustawy </a:t>
            </a:r>
            <a:r>
              <a:rPr lang="pl-PL" altLang="pl-PL" sz="1800" i="1" dirty="0" err="1">
                <a:latin typeface="+mn-lt"/>
              </a:rPr>
              <a:t>Pzp</a:t>
            </a:r>
            <a:r>
              <a:rPr lang="pl-PL" altLang="pl-PL" sz="1800" i="1" dirty="0">
                <a:latin typeface="+mn-lt"/>
              </a:rPr>
              <a:t>, z uwagi na	 fakt, iż brak jest tożsamości czasowej takich zamówień. </a:t>
            </a:r>
          </a:p>
          <a:p>
            <a:pPr algn="just">
              <a:spcBef>
                <a:spcPct val="0"/>
              </a:spcBef>
              <a:buFontTx/>
              <a:buNone/>
            </a:pPr>
            <a:r>
              <a:rPr lang="pl-PL" altLang="pl-PL" sz="1800" i="1" dirty="0">
                <a:latin typeface="+mn-lt"/>
              </a:rPr>
              <a:t>Podobnie jest, gdy określone zamówienia mają charakter nieprzewidywalny, niemożliwy do oszacowania w chwili wszczęcia pierwszego postępowania – wówczas każde następne zamówienie o tym samym przedmiocie, należy potraktować jako zamówienie odrębne, a nie część zamówienia udzielonego wcześniej. </a:t>
            </a:r>
          </a:p>
          <a:p>
            <a:pPr algn="just">
              <a:spcBef>
                <a:spcPct val="0"/>
              </a:spcBef>
              <a:buFontTx/>
              <a:buNone/>
            </a:pPr>
            <a:r>
              <a:rPr lang="pl-PL" altLang="pl-PL" sz="1800" b="1" dirty="0">
                <a:latin typeface="+mn-lt"/>
              </a:rPr>
              <a:t>Informator UZP  4/2011 str. 23</a:t>
            </a:r>
            <a:endParaRPr lang="pl-PL" altLang="pl-PL" sz="1800" dirty="0">
              <a:latin typeface="+mn-lt"/>
            </a:endParaRPr>
          </a:p>
          <a:p>
            <a:pPr algn="just">
              <a:spcBef>
                <a:spcPct val="0"/>
              </a:spcBef>
              <a:buFontTx/>
              <a:buNone/>
            </a:pPr>
            <a:endParaRPr lang="pl-PL" altLang="pl-PL" sz="1800" dirty="0">
              <a:latin typeface="Lato"/>
            </a:endParaRPr>
          </a:p>
          <a:p>
            <a:pPr algn="just">
              <a:spcBef>
                <a:spcPct val="0"/>
              </a:spcBef>
              <a:buFontTx/>
              <a:buNone/>
            </a:pPr>
            <a:endParaRPr lang="pl-PL" altLang="pl-PL" sz="1800" dirty="0">
              <a:latin typeface="Lato"/>
            </a:endParaRPr>
          </a:p>
          <a:p>
            <a:pPr algn="just">
              <a:spcBef>
                <a:spcPct val="0"/>
              </a:spcBef>
              <a:buFontTx/>
              <a:buNone/>
            </a:pPr>
            <a:r>
              <a:rPr lang="pl-PL" altLang="pl-PL" sz="1800" dirty="0">
                <a:solidFill>
                  <a:srgbClr val="080010"/>
                </a:solidFill>
                <a:latin typeface="Lato"/>
              </a:rPr>
              <a:t/>
            </a:r>
            <a:br>
              <a:rPr lang="pl-PL" altLang="pl-PL" sz="1800" dirty="0">
                <a:solidFill>
                  <a:srgbClr val="080010"/>
                </a:solidFill>
                <a:latin typeface="Lato"/>
              </a:rPr>
            </a:br>
            <a:r>
              <a:rPr lang="pl-PL" altLang="pl-PL" sz="1800" dirty="0">
                <a:solidFill>
                  <a:srgbClr val="080010"/>
                </a:solidFill>
                <a:latin typeface="Lato"/>
              </a:rPr>
              <a:t/>
            </a:r>
            <a:br>
              <a:rPr lang="pl-PL" altLang="pl-PL" sz="1800" dirty="0">
                <a:solidFill>
                  <a:srgbClr val="080010"/>
                </a:solidFill>
                <a:latin typeface="Lato"/>
              </a:rPr>
            </a:br>
            <a:endParaRPr lang="pl-PL" altLang="pl-PL" sz="1800" dirty="0">
              <a:latin typeface="Lato"/>
            </a:endParaRPr>
          </a:p>
          <a:p>
            <a:pPr algn="just">
              <a:spcBef>
                <a:spcPct val="0"/>
              </a:spcBef>
              <a:buFontTx/>
              <a:buNone/>
            </a:pPr>
            <a:endParaRPr lang="pl-PL" altLang="pl-PL" sz="1800" b="1" dirty="0">
              <a:latin typeface="Lato"/>
            </a:endParaRPr>
          </a:p>
        </p:txBody>
      </p:sp>
      <p:sp>
        <p:nvSpPr>
          <p:cNvPr id="14339" name="TextBox 4">
            <a:extLst>
              <a:ext uri="{FF2B5EF4-FFF2-40B4-BE49-F238E27FC236}">
                <a16:creationId xmlns:a16="http://schemas.microsoft.com/office/drawing/2014/main" id="{FE1290FA-1429-4FC1-AE7E-76E1C8C88776}"/>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2">
            <a:extLst>
              <a:ext uri="{FF2B5EF4-FFF2-40B4-BE49-F238E27FC236}">
                <a16:creationId xmlns:a16="http://schemas.microsoft.com/office/drawing/2014/main" id="{1B9C05A2-D92F-48C6-9AD0-F66DD34F916B}"/>
              </a:ext>
            </a:extLst>
          </p:cNvPr>
          <p:cNvSpPr txBox="1">
            <a:spLocks noChangeArrowheads="1"/>
          </p:cNvSpPr>
          <p:nvPr/>
        </p:nvSpPr>
        <p:spPr bwMode="auto">
          <a:xfrm>
            <a:off x="1042988" y="1341438"/>
            <a:ext cx="7272337" cy="673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pl-PL" altLang="pl-PL" sz="1600" b="1" dirty="0">
                <a:latin typeface="+mn-lt"/>
              </a:rPr>
              <a:t>Unieważniona część postępowania</a:t>
            </a:r>
          </a:p>
          <a:p>
            <a:pPr algn="just">
              <a:spcBef>
                <a:spcPct val="0"/>
              </a:spcBef>
              <a:buFontTx/>
              <a:buNone/>
            </a:pPr>
            <a:endParaRPr lang="pl-PL" altLang="pl-PL" sz="1600" b="1" dirty="0">
              <a:latin typeface="+mn-lt"/>
            </a:endParaRPr>
          </a:p>
          <a:p>
            <a:pPr algn="just">
              <a:spcBef>
                <a:spcPct val="0"/>
              </a:spcBef>
              <a:buFontTx/>
              <a:buNone/>
            </a:pPr>
            <a:r>
              <a:rPr lang="pl-PL" altLang="pl-PL" sz="1600" dirty="0">
                <a:latin typeface="+mn-lt"/>
              </a:rPr>
              <a:t>Unieważniona część postępowania staje się nowym zamówieniem publicznym, które nie powinno być łączone z częściami rozstrzygniętymi. </a:t>
            </a:r>
          </a:p>
          <a:p>
            <a:pPr algn="just">
              <a:spcBef>
                <a:spcPct val="0"/>
              </a:spcBef>
              <a:buFontTx/>
              <a:buNone/>
            </a:pPr>
            <a:endParaRPr lang="pl-PL" altLang="pl-PL" sz="1600" dirty="0">
              <a:latin typeface="+mn-lt"/>
            </a:endParaRPr>
          </a:p>
          <a:p>
            <a:pPr algn="just">
              <a:spcBef>
                <a:spcPct val="0"/>
              </a:spcBef>
              <a:buFontTx/>
              <a:buNone/>
            </a:pPr>
            <a:r>
              <a:rPr lang="pl-PL" altLang="pl-PL" sz="1600" i="1" dirty="0">
                <a:latin typeface="+mn-lt"/>
              </a:rPr>
              <a:t>Brak rozstrzygnięcia postępowania o udzielenie zamówienia publicznego co do poszczególnych części zamówienia, w przypadku gdy zamawiający dopuścił możliwość składania ofert częściowych, skutkuje koniecznością unieważnienia wyłącznie tych części postępowania, które nie zostały rozstrzygnięte. W celu wyboru wykonawców na pozostałe części zamówienia, zamawiający przystępuje do kolejnego postępowania. Zamawiający powinien wówczas ponownie oszacować wartość zamówienia co do części nierozstrzygniętych wcześniejszym postępowaniem. Pamiętać należy, że przystępując do udzielenia zamówienia na pozostałe części nierozstrzygniętego postępowania zamawiający udziela nowego zamówienia (ponownie określane są między innymi przedmiot zamówienia i jego wartość szacunkowa), dlatego też do postępowania takiego stosuje się przepisy wynikające z ponownego oszacowania wartości zamówienia. </a:t>
            </a:r>
          </a:p>
          <a:p>
            <a:pPr algn="just">
              <a:spcBef>
                <a:spcPct val="0"/>
              </a:spcBef>
              <a:buFontTx/>
              <a:buNone/>
            </a:pPr>
            <a:r>
              <a:rPr lang="pl-PL" altLang="pl-PL" sz="1600" b="1" dirty="0">
                <a:latin typeface="+mn-lt"/>
              </a:rPr>
              <a:t>Informator UZP </a:t>
            </a:r>
          </a:p>
          <a:p>
            <a:pPr algn="just">
              <a:spcBef>
                <a:spcPct val="0"/>
              </a:spcBef>
              <a:buFontTx/>
              <a:buNone/>
            </a:pPr>
            <a:r>
              <a:rPr lang="pl-PL" altLang="pl-PL" sz="1600" b="1" dirty="0">
                <a:latin typeface="+mn-lt"/>
              </a:rPr>
              <a:t>4/2011 str. 24</a:t>
            </a:r>
            <a:endParaRPr lang="pl-PL" altLang="pl-PL" sz="1600" dirty="0">
              <a:latin typeface="+mn-lt"/>
            </a:endParaRPr>
          </a:p>
          <a:p>
            <a:pPr algn="just">
              <a:spcBef>
                <a:spcPct val="0"/>
              </a:spcBef>
              <a:buFontTx/>
              <a:buNone/>
            </a:pPr>
            <a:endParaRPr lang="pl-PL" altLang="pl-PL" sz="1600" dirty="0">
              <a:latin typeface="Lato"/>
            </a:endParaRPr>
          </a:p>
          <a:p>
            <a:pPr algn="just">
              <a:spcBef>
                <a:spcPct val="0"/>
              </a:spcBef>
              <a:buFontTx/>
              <a:buNone/>
            </a:pPr>
            <a:endParaRPr lang="pl-PL" altLang="pl-PL" sz="1600" dirty="0">
              <a:latin typeface="Lato"/>
            </a:endParaRPr>
          </a:p>
          <a:p>
            <a:pPr algn="just">
              <a:spcBef>
                <a:spcPct val="0"/>
              </a:spcBef>
              <a:buFontTx/>
              <a:buNone/>
            </a:pPr>
            <a:endParaRPr lang="pl-PL" altLang="pl-PL" sz="1600" b="1" dirty="0">
              <a:latin typeface="Lato"/>
            </a:endParaRPr>
          </a:p>
          <a:p>
            <a:pPr algn="just">
              <a:spcBef>
                <a:spcPct val="0"/>
              </a:spcBef>
              <a:buFontTx/>
              <a:buNone/>
            </a:pPr>
            <a:endParaRPr lang="pl-PL" altLang="pl-PL" sz="1600" b="1" dirty="0">
              <a:latin typeface="Lato"/>
            </a:endParaRPr>
          </a:p>
          <a:p>
            <a:pPr algn="just">
              <a:spcBef>
                <a:spcPct val="0"/>
              </a:spcBef>
              <a:buFontTx/>
              <a:buNone/>
            </a:pPr>
            <a:r>
              <a:rPr lang="pl-PL" altLang="pl-PL" sz="1600" dirty="0">
                <a:solidFill>
                  <a:srgbClr val="080010"/>
                </a:solidFill>
                <a:latin typeface="Lato"/>
              </a:rPr>
              <a:t/>
            </a:r>
            <a:br>
              <a:rPr lang="pl-PL" altLang="pl-PL" sz="1600" dirty="0">
                <a:solidFill>
                  <a:srgbClr val="080010"/>
                </a:solidFill>
                <a:latin typeface="Lato"/>
              </a:rPr>
            </a:br>
            <a:endParaRPr lang="pl-PL" altLang="pl-PL" sz="1600" dirty="0">
              <a:latin typeface="Lato"/>
            </a:endParaRPr>
          </a:p>
          <a:p>
            <a:pPr algn="just">
              <a:spcBef>
                <a:spcPct val="0"/>
              </a:spcBef>
              <a:buFontTx/>
              <a:buNone/>
            </a:pPr>
            <a:endParaRPr lang="pl-PL" altLang="pl-PL" sz="1600" b="1" dirty="0">
              <a:latin typeface="Lato"/>
            </a:endParaRPr>
          </a:p>
        </p:txBody>
      </p:sp>
      <p:sp>
        <p:nvSpPr>
          <p:cNvPr id="15363" name="TextBox 4">
            <a:extLst>
              <a:ext uri="{FF2B5EF4-FFF2-40B4-BE49-F238E27FC236}">
                <a16:creationId xmlns:a16="http://schemas.microsoft.com/office/drawing/2014/main" id="{9EC7A1F6-3EB0-43E8-B134-5CDD9FCB74FD}"/>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2">
            <a:extLst>
              <a:ext uri="{FF2B5EF4-FFF2-40B4-BE49-F238E27FC236}">
                <a16:creationId xmlns:a16="http://schemas.microsoft.com/office/drawing/2014/main" id="{4A1542CA-7802-40F1-8D2A-519E33916283}"/>
              </a:ext>
            </a:extLst>
          </p:cNvPr>
          <p:cNvSpPr txBox="1">
            <a:spLocks noChangeArrowheads="1"/>
          </p:cNvSpPr>
          <p:nvPr/>
        </p:nvSpPr>
        <p:spPr bwMode="auto">
          <a:xfrm>
            <a:off x="1042988" y="1773238"/>
            <a:ext cx="727233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pl-PL" altLang="pl-PL" sz="1800" b="1" dirty="0">
                <a:solidFill>
                  <a:srgbClr val="080010"/>
                </a:solidFill>
                <a:latin typeface="+mn-lt"/>
              </a:rPr>
              <a:t>Projekty z wieloletnim montażem finansowym</a:t>
            </a:r>
          </a:p>
          <a:p>
            <a:pPr algn="just">
              <a:spcBef>
                <a:spcPct val="0"/>
              </a:spcBef>
              <a:buFontTx/>
              <a:buNone/>
            </a:pPr>
            <a:r>
              <a:rPr lang="pl-PL" altLang="pl-PL" sz="1800" dirty="0">
                <a:solidFill>
                  <a:srgbClr val="080010"/>
                </a:solidFill>
                <a:latin typeface="+mn-lt"/>
              </a:rPr>
              <a:t/>
            </a:r>
            <a:br>
              <a:rPr lang="pl-PL" altLang="pl-PL" sz="1800" dirty="0">
                <a:solidFill>
                  <a:srgbClr val="080010"/>
                </a:solidFill>
                <a:latin typeface="+mn-lt"/>
              </a:rPr>
            </a:br>
            <a:r>
              <a:rPr lang="pl-PL" altLang="pl-PL" sz="1800" dirty="0">
                <a:solidFill>
                  <a:srgbClr val="080010"/>
                </a:solidFill>
                <a:latin typeface="+mn-lt"/>
              </a:rPr>
              <a:t/>
            </a:r>
            <a:br>
              <a:rPr lang="pl-PL" altLang="pl-PL" sz="1800" dirty="0">
                <a:solidFill>
                  <a:srgbClr val="080010"/>
                </a:solidFill>
                <a:latin typeface="+mn-lt"/>
              </a:rPr>
            </a:br>
            <a:r>
              <a:rPr lang="pl-PL" altLang="pl-PL" sz="1800" dirty="0">
                <a:solidFill>
                  <a:srgbClr val="080010"/>
                </a:solidFill>
                <a:latin typeface="+mn-lt"/>
              </a:rPr>
              <a:t> Przepisy </a:t>
            </a:r>
            <a:r>
              <a:rPr lang="pl-PL" altLang="pl-PL" sz="1800" dirty="0" err="1">
                <a:solidFill>
                  <a:srgbClr val="080010"/>
                </a:solidFill>
                <a:latin typeface="+mn-lt"/>
              </a:rPr>
              <a:t>p.z.p</a:t>
            </a:r>
            <a:r>
              <a:rPr lang="pl-PL" altLang="pl-PL" sz="1800" dirty="0">
                <a:solidFill>
                  <a:srgbClr val="080010"/>
                </a:solidFill>
                <a:latin typeface="+mn-lt"/>
              </a:rPr>
              <a:t>. nie pozwalają na dokonanie podziału zamówienia publicznego na części odpowiadające kolejnym okresom rocznym realizacji projektu współfinansowanego ze środków UE, jeżeli są spełnione przesłanki do potraktowania planowanych zakupów jako jednego zamówienia (określone perspektywa czasowa, tożsamość przedmiotu, tożsamość grupy wykonawców mogących zrealizować dane zamówienie).</a:t>
            </a:r>
          </a:p>
        </p:txBody>
      </p:sp>
      <p:sp>
        <p:nvSpPr>
          <p:cNvPr id="17411" name="TextBox 4">
            <a:extLst>
              <a:ext uri="{FF2B5EF4-FFF2-40B4-BE49-F238E27FC236}">
                <a16:creationId xmlns:a16="http://schemas.microsoft.com/office/drawing/2014/main" id="{A4E35449-011B-4446-81FD-A1143E011189}"/>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a:extLst>
              <a:ext uri="{FF2B5EF4-FFF2-40B4-BE49-F238E27FC236}">
                <a16:creationId xmlns:a16="http://schemas.microsoft.com/office/drawing/2014/main" id="{57602A65-574E-4C4C-A5E1-D550415D120B}"/>
              </a:ext>
            </a:extLst>
          </p:cNvPr>
          <p:cNvSpPr txBox="1">
            <a:spLocks noChangeArrowheads="1"/>
          </p:cNvSpPr>
          <p:nvPr/>
        </p:nvSpPr>
        <p:spPr bwMode="auto">
          <a:xfrm>
            <a:off x="1042988" y="1773238"/>
            <a:ext cx="727233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00000"/>
              </a:lnSpc>
              <a:buNone/>
              <a:defRPr/>
            </a:pPr>
            <a:r>
              <a:rPr lang="pl-PL" altLang="pl-PL" sz="1600" b="1" dirty="0">
                <a:solidFill>
                  <a:srgbClr val="080010"/>
                </a:solidFill>
              </a:rPr>
              <a:t>Dzielenie przedmiotu zamówienia</a:t>
            </a:r>
          </a:p>
          <a:p>
            <a:pPr algn="just">
              <a:lnSpc>
                <a:spcPct val="100000"/>
              </a:lnSpc>
              <a:buNone/>
              <a:defRPr/>
            </a:pPr>
            <a:r>
              <a:rPr lang="pl-PL" sz="1600" dirty="0"/>
              <a:t>Aby ułatwić udział MŚP w rynku zamówień publicznych oraz aby zwiększyć konkurencję, instytucje zamawiające należy w szczególności zachęcać do dzielenia </a:t>
            </a:r>
            <a:r>
              <a:rPr lang="pl-PL" sz="1600" b="1" u="sng" dirty="0"/>
              <a:t>dużych zamówień </a:t>
            </a:r>
            <a:r>
              <a:rPr lang="pl-PL" sz="1600" dirty="0"/>
              <a:t>na części. Podziału takiego można dokonać na </a:t>
            </a:r>
            <a:r>
              <a:rPr lang="pl-PL" sz="1600" b="1" u="sng" dirty="0"/>
              <a:t>zasadzie ilościowej</a:t>
            </a:r>
            <a:r>
              <a:rPr lang="pl-PL" sz="1600" dirty="0"/>
              <a:t>, tak by wielkość poszczególnych zamówień lepiej odpowiadała możliwościom MŚP, lub na </a:t>
            </a:r>
            <a:r>
              <a:rPr lang="pl-PL" sz="1600" b="1" dirty="0"/>
              <a:t>z</a:t>
            </a:r>
            <a:r>
              <a:rPr lang="pl-PL" sz="1600" b="1" u="sng" dirty="0"/>
              <a:t>asadzie jakościowej</a:t>
            </a:r>
            <a:r>
              <a:rPr lang="pl-PL" sz="1600" dirty="0"/>
              <a:t>, z uwzględnieniem różnych zaangażowanych branż i specjalizacji, tak by w większym stopniu dostosować treść poszczególnych zamówień do wyspecjalizowanych sektorów MŚP, lub według różnych kolejnych etapów projektu.</a:t>
            </a:r>
          </a:p>
          <a:p>
            <a:pPr algn="just">
              <a:lnSpc>
                <a:spcPct val="100000"/>
              </a:lnSpc>
              <a:defRPr/>
            </a:pPr>
            <a:r>
              <a:rPr lang="pl-PL" sz="1600" dirty="0"/>
              <a:t>Instytucja zamawiająca powinna mieć obowiązek rozważenia celowości podziału zamówień na części, jednocześnie zachowując swobodę autonomicznego podejmowania decyzji na każdej podstawie, jaką uzna za stosowną</a:t>
            </a:r>
            <a:r>
              <a:rPr lang="pl-PL" sz="1600" b="1" dirty="0"/>
              <a:t>, </a:t>
            </a:r>
            <a:r>
              <a:rPr lang="pl-PL" sz="1600" b="1" u="sng" dirty="0"/>
              <a:t>nie podlegając nadzorowi administracyjnemu ani sądowemu</a:t>
            </a:r>
            <a:r>
              <a:rPr lang="pl-PL" sz="1600" dirty="0"/>
              <a:t>. Przepis art. 96 ust. 1 pkt 11 </a:t>
            </a:r>
            <a:r>
              <a:rPr lang="pl-PL" sz="1600" dirty="0" err="1"/>
              <a:t>p.z.p</a:t>
            </a:r>
            <a:r>
              <a:rPr lang="pl-PL" sz="1600" dirty="0"/>
              <a:t>. nie jest źródłem obowiązku zamawiającego polegającego na podziale zamówienia na części, ale jedynie nakłada  na zamawiającego obowiązek informacyjny. (KIO 579/17, KIO 164/17).</a:t>
            </a:r>
            <a:endParaRPr lang="pl-PL" sz="1600" i="1" dirty="0"/>
          </a:p>
          <a:p>
            <a:pPr>
              <a:lnSpc>
                <a:spcPct val="100000"/>
              </a:lnSpc>
              <a:defRPr/>
            </a:pPr>
            <a:endParaRPr lang="pl-PL" sz="1600" b="1" i="1" u="sng" dirty="0">
              <a:latin typeface="Constantia" pitchFamily="18" charset="0"/>
            </a:endParaRPr>
          </a:p>
          <a:p>
            <a:pPr algn="just">
              <a:lnSpc>
                <a:spcPct val="100000"/>
              </a:lnSpc>
              <a:defRPr/>
            </a:pPr>
            <a:endParaRPr lang="pl-PL" sz="1600" dirty="0"/>
          </a:p>
          <a:p>
            <a:pPr>
              <a:lnSpc>
                <a:spcPct val="100000"/>
              </a:lnSpc>
              <a:defRPr/>
            </a:pPr>
            <a:endParaRPr lang="pl-PL" sz="1600" i="1" dirty="0">
              <a:latin typeface="Constantia" pitchFamily="18" charset="0"/>
            </a:endParaRPr>
          </a:p>
        </p:txBody>
      </p:sp>
      <p:sp>
        <p:nvSpPr>
          <p:cNvPr id="18435" name="TextBox 4">
            <a:extLst>
              <a:ext uri="{FF2B5EF4-FFF2-40B4-BE49-F238E27FC236}">
                <a16:creationId xmlns:a16="http://schemas.microsoft.com/office/drawing/2014/main" id="{EFA875AD-3C0A-4674-A36C-A140EC6EF125}"/>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325782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a:extLst>
              <a:ext uri="{FF2B5EF4-FFF2-40B4-BE49-F238E27FC236}">
                <a16:creationId xmlns:a16="http://schemas.microsoft.com/office/drawing/2014/main" id="{57602A65-574E-4C4C-A5E1-D550415D120B}"/>
              </a:ext>
            </a:extLst>
          </p:cNvPr>
          <p:cNvSpPr txBox="1">
            <a:spLocks noChangeArrowheads="1"/>
          </p:cNvSpPr>
          <p:nvPr/>
        </p:nvSpPr>
        <p:spPr bwMode="auto">
          <a:xfrm>
            <a:off x="1042988" y="1773238"/>
            <a:ext cx="7272337"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buNone/>
            </a:pPr>
            <a:r>
              <a:rPr lang="pl-PL" altLang="pl-PL" sz="1600" b="1" dirty="0">
                <a:solidFill>
                  <a:srgbClr val="080010"/>
                </a:solidFill>
              </a:rPr>
              <a:t>Niewłaściwa kwalifikacja przedmiotu zamówienia</a:t>
            </a:r>
          </a:p>
          <a:p>
            <a:pPr algn="just"/>
            <a:r>
              <a:rPr lang="pl-PL" altLang="pl-PL" sz="1600" dirty="0">
                <a:solidFill>
                  <a:srgbClr val="080010"/>
                </a:solidFill>
              </a:rPr>
              <a:t/>
            </a:r>
            <a:br>
              <a:rPr lang="pl-PL" altLang="pl-PL" sz="1600" dirty="0">
                <a:solidFill>
                  <a:srgbClr val="080010"/>
                </a:solidFill>
              </a:rPr>
            </a:br>
            <a:r>
              <a:rPr lang="pl-PL" altLang="pl-PL" sz="1600" dirty="0">
                <a:solidFill>
                  <a:srgbClr val="080010"/>
                </a:solidFill>
              </a:rPr>
              <a:t>np. Kwalifikacja dostaw z montażem jako roboty budowlanej przy wartości wyższej od progów UE dla dostaw a niższej od progów UE dla robót budowlanych.</a:t>
            </a:r>
          </a:p>
          <a:p>
            <a:pPr algn="just"/>
            <a:endParaRPr lang="pl-PL" altLang="pl-PL" sz="1600" dirty="0">
              <a:solidFill>
                <a:srgbClr val="080010"/>
              </a:solidFill>
            </a:endParaRPr>
          </a:p>
          <a:p>
            <a:pPr algn="just">
              <a:buNone/>
            </a:pPr>
            <a:r>
              <a:rPr lang="ro-RO" sz="1600" dirty="0"/>
              <a:t>Art. </a:t>
            </a:r>
            <a:r>
              <a:rPr lang="pl-PL" sz="1600" dirty="0"/>
              <a:t>5f </a:t>
            </a:r>
            <a:r>
              <a:rPr lang="pl-PL" sz="1600" dirty="0" err="1"/>
              <a:t>p.z.p</a:t>
            </a:r>
            <a:r>
              <a:rPr lang="pl-PL" sz="1600" dirty="0"/>
              <a:t>.  - uzasadnienie dla braku podziału zamówienia publicznego</a:t>
            </a:r>
            <a:endParaRPr lang="ro-RO" sz="1600" dirty="0"/>
          </a:p>
          <a:p>
            <a:pPr algn="just">
              <a:buNone/>
            </a:pPr>
            <a:r>
              <a:rPr lang="pl-PL" sz="1600" dirty="0"/>
              <a:t>Jeżeli przedmiot zamówienia nie może zostać podzielony, w szczególności ze względów technicznych, organizacyjnych, ekonomicznych lub celowościowych, do udzielenia zamówienia stosuje się przepisy dotyczące tego rodzaju zamówienia, </a:t>
            </a:r>
            <a:r>
              <a:rPr lang="pl-PL" sz="1600" b="1" dirty="0"/>
              <a:t>który odpowiada jego głównemu przedmiotowi.</a:t>
            </a:r>
            <a:endParaRPr lang="pl-PL" sz="1600" dirty="0"/>
          </a:p>
          <a:p>
            <a:pPr algn="just"/>
            <a:endParaRPr lang="pl-PL" altLang="pl-PL" sz="1600" dirty="0">
              <a:solidFill>
                <a:srgbClr val="080010"/>
              </a:solidFill>
            </a:endParaRPr>
          </a:p>
        </p:txBody>
      </p:sp>
      <p:sp>
        <p:nvSpPr>
          <p:cNvPr id="18435" name="TextBox 4">
            <a:extLst>
              <a:ext uri="{FF2B5EF4-FFF2-40B4-BE49-F238E27FC236}">
                <a16:creationId xmlns:a16="http://schemas.microsoft.com/office/drawing/2014/main" id="{EFA875AD-3C0A-4674-A36C-A140EC6EF125}"/>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982987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a:extLst>
              <a:ext uri="{FF2B5EF4-FFF2-40B4-BE49-F238E27FC236}">
                <a16:creationId xmlns:a16="http://schemas.microsoft.com/office/drawing/2014/main" id="{57602A65-574E-4C4C-A5E1-D550415D120B}"/>
              </a:ext>
            </a:extLst>
          </p:cNvPr>
          <p:cNvSpPr txBox="1">
            <a:spLocks noChangeArrowheads="1"/>
          </p:cNvSpPr>
          <p:nvPr/>
        </p:nvSpPr>
        <p:spPr bwMode="auto">
          <a:xfrm>
            <a:off x="1042988" y="1773238"/>
            <a:ext cx="7272337" cy="458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10000"/>
              </a:lnSpc>
              <a:buNone/>
            </a:pPr>
            <a:r>
              <a:rPr lang="pl-PL" altLang="pl-PL" sz="1600" b="1" dirty="0">
                <a:solidFill>
                  <a:srgbClr val="0070C0"/>
                </a:solidFill>
                <a:cs typeface="Calibri" panose="020F0502020204030204" pitchFamily="34" charset="0"/>
              </a:rPr>
              <a:t>PLAN POSTĘPOWAŃ</a:t>
            </a:r>
            <a:r>
              <a:rPr lang="pl-PL" altLang="pl-PL" sz="1600" dirty="0">
                <a:solidFill>
                  <a:srgbClr val="080010"/>
                </a:solidFill>
                <a:cs typeface="Calibri" panose="020F0502020204030204" pitchFamily="34" charset="0"/>
              </a:rPr>
              <a:t/>
            </a:r>
            <a:br>
              <a:rPr lang="pl-PL" altLang="pl-PL" sz="1600" dirty="0">
                <a:solidFill>
                  <a:srgbClr val="080010"/>
                </a:solidFill>
                <a:cs typeface="Calibri" panose="020F0502020204030204" pitchFamily="34" charset="0"/>
              </a:rPr>
            </a:br>
            <a:r>
              <a:rPr lang="pl-PL" altLang="pl-PL" sz="1600" dirty="0">
                <a:solidFill>
                  <a:srgbClr val="080010"/>
                </a:solidFill>
                <a:cs typeface="Calibri" panose="020F0502020204030204" pitchFamily="34" charset="0"/>
              </a:rPr>
              <a:t/>
            </a:r>
            <a:br>
              <a:rPr lang="pl-PL" altLang="pl-PL" sz="1600" dirty="0">
                <a:solidFill>
                  <a:srgbClr val="080010"/>
                </a:solidFill>
                <a:cs typeface="Calibri" panose="020F0502020204030204" pitchFamily="34" charset="0"/>
              </a:rPr>
            </a:br>
            <a:endParaRPr lang="pl-PL" altLang="pl-PL" sz="1600" dirty="0">
              <a:solidFill>
                <a:srgbClr val="080010"/>
              </a:solidFill>
              <a:cs typeface="Calibri" panose="020F0502020204030204" pitchFamily="34" charset="0"/>
            </a:endParaRPr>
          </a:p>
          <a:p>
            <a:pPr algn="just">
              <a:lnSpc>
                <a:spcPct val="110000"/>
              </a:lnSpc>
              <a:buNone/>
              <a:defRPr/>
            </a:pPr>
            <a:r>
              <a:rPr lang="pl-PL" sz="1600" dirty="0">
                <a:cs typeface="Calibri" panose="020F0502020204030204" pitchFamily="34" charset="0"/>
              </a:rPr>
              <a:t>JSFP niezwłocznie (w ciągu 30 dni) po przyjęciu budżetu lub planu finansowego przez uprawniony organ sporządzają plany postępowań o udzielenie zamówień publicznych, jakie przewiduje przeprowadzić w najbliższym roku finansowym </a:t>
            </a:r>
            <a:r>
              <a:rPr lang="pl-PL" sz="1600" b="1" u="sng" dirty="0">
                <a:cs typeface="Calibri" panose="020F0502020204030204" pitchFamily="34" charset="0"/>
              </a:rPr>
              <a:t>oraz zamieszczają je na stronie internetowej</a:t>
            </a:r>
            <a:r>
              <a:rPr lang="pl-PL" sz="1600" dirty="0">
                <a:cs typeface="Calibri" panose="020F0502020204030204" pitchFamily="34" charset="0"/>
              </a:rPr>
              <a:t>. </a:t>
            </a:r>
          </a:p>
          <a:p>
            <a:pPr algn="just">
              <a:lnSpc>
                <a:spcPct val="110000"/>
              </a:lnSpc>
              <a:defRPr/>
            </a:pPr>
            <a:endParaRPr lang="pl-PL" sz="1600" dirty="0">
              <a:cs typeface="Calibri" panose="020F0502020204030204" pitchFamily="34" charset="0"/>
            </a:endParaRPr>
          </a:p>
          <a:p>
            <a:pPr algn="just">
              <a:lnSpc>
                <a:spcPct val="110000"/>
              </a:lnSpc>
              <a:buFontTx/>
              <a:buChar char="-"/>
              <a:defRPr/>
            </a:pPr>
            <a:r>
              <a:rPr lang="pl-PL" sz="1600" dirty="0">
                <a:cs typeface="Calibri" panose="020F0502020204030204" pitchFamily="34" charset="0"/>
              </a:rPr>
              <a:t>Brak obowiązku wykazywania zamówień do 30.000 euro</a:t>
            </a:r>
          </a:p>
          <a:p>
            <a:pPr algn="just">
              <a:lnSpc>
                <a:spcPct val="110000"/>
              </a:lnSpc>
              <a:buFontTx/>
              <a:buChar char="-"/>
              <a:defRPr/>
            </a:pPr>
            <a:r>
              <a:rPr lang="pl-PL" sz="1600" dirty="0">
                <a:cs typeface="Calibri" panose="020F0502020204030204" pitchFamily="34" charset="0"/>
              </a:rPr>
              <a:t>Brak obowiązki aktualizowania planu w trakcie jego realizacji</a:t>
            </a:r>
          </a:p>
          <a:p>
            <a:pPr algn="just">
              <a:lnSpc>
                <a:spcPct val="110000"/>
              </a:lnSpc>
              <a:buFontTx/>
              <a:buChar char="-"/>
              <a:defRPr/>
            </a:pPr>
            <a:endParaRPr lang="pl-PL" sz="1600" dirty="0">
              <a:cs typeface="Calibri" panose="020F0502020204030204" pitchFamily="34" charset="0"/>
            </a:endParaRPr>
          </a:p>
          <a:p>
            <a:pPr algn="r">
              <a:lnSpc>
                <a:spcPct val="110000"/>
              </a:lnSpc>
              <a:defRPr/>
            </a:pPr>
            <a:r>
              <a:rPr lang="pl-PL" sz="1600" b="1" i="1" dirty="0">
                <a:cs typeface="Calibri" panose="020F0502020204030204" pitchFamily="34" charset="0"/>
              </a:rPr>
              <a:t>Opinia prawna  UZP    www.uzp.gov.pl </a:t>
            </a:r>
          </a:p>
          <a:p>
            <a:pPr>
              <a:lnSpc>
                <a:spcPct val="110000"/>
              </a:lnSpc>
            </a:pPr>
            <a:endParaRPr lang="pl-PL" altLang="pl-PL" sz="1600" dirty="0">
              <a:solidFill>
                <a:srgbClr val="080010"/>
              </a:solidFill>
              <a:cs typeface="Calibri" panose="020F0502020204030204" pitchFamily="34" charset="0"/>
            </a:endParaRPr>
          </a:p>
          <a:p>
            <a:pPr>
              <a:lnSpc>
                <a:spcPct val="110000"/>
              </a:lnSpc>
            </a:pPr>
            <a:endParaRPr lang="pl-PL" altLang="pl-PL" sz="1600" dirty="0">
              <a:solidFill>
                <a:srgbClr val="080010"/>
              </a:solidFill>
              <a:cs typeface="Calibri" panose="020F0502020204030204" pitchFamily="34" charset="0"/>
            </a:endParaRPr>
          </a:p>
          <a:p>
            <a:pPr>
              <a:lnSpc>
                <a:spcPct val="110000"/>
              </a:lnSpc>
            </a:pPr>
            <a:endParaRPr lang="pl-PL" altLang="pl-PL" sz="1600" dirty="0">
              <a:solidFill>
                <a:srgbClr val="080010"/>
              </a:solidFill>
              <a:cs typeface="Calibri" panose="020F0502020204030204" pitchFamily="34" charset="0"/>
            </a:endParaRPr>
          </a:p>
        </p:txBody>
      </p:sp>
      <p:sp>
        <p:nvSpPr>
          <p:cNvPr id="18435" name="TextBox 4">
            <a:extLst>
              <a:ext uri="{FF2B5EF4-FFF2-40B4-BE49-F238E27FC236}">
                <a16:creationId xmlns:a16="http://schemas.microsoft.com/office/drawing/2014/main" id="{EFA875AD-3C0A-4674-A36C-A140EC6EF125}"/>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1626066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Box 2">
            <a:extLst>
              <a:ext uri="{FF2B5EF4-FFF2-40B4-BE49-F238E27FC236}">
                <a16:creationId xmlns:a16="http://schemas.microsoft.com/office/drawing/2014/main" id="{66BF9EA6-AC0A-403C-B5AC-02F3FA9FE4E7}"/>
              </a:ext>
            </a:extLst>
          </p:cNvPr>
          <p:cNvSpPr txBox="1">
            <a:spLocks noChangeArrowheads="1"/>
          </p:cNvSpPr>
          <p:nvPr/>
        </p:nvSpPr>
        <p:spPr bwMode="auto">
          <a:xfrm>
            <a:off x="5221288" y="2535238"/>
            <a:ext cx="3671887" cy="1093787"/>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600" dirty="0">
              <a:solidFill>
                <a:srgbClr val="636466"/>
              </a:solidFill>
              <a:latin typeface="Novecento wide Normal"/>
            </a:endParaRPr>
          </a:p>
          <a:p>
            <a:pPr eaLnBrk="1" hangingPunct="1">
              <a:spcBef>
                <a:spcPct val="0"/>
              </a:spcBef>
              <a:buFontTx/>
              <a:buNone/>
            </a:pPr>
            <a:r>
              <a:rPr lang="pl-PL" altLang="pl-PL" sz="1800" b="1" dirty="0">
                <a:solidFill>
                  <a:srgbClr val="636466"/>
                </a:solidFill>
                <a:latin typeface="Novecento wide Book"/>
              </a:rPr>
              <a:t>       Dziękuję za uwagę</a:t>
            </a:r>
          </a:p>
          <a:p>
            <a:pPr eaLnBrk="1" hangingPunct="1">
              <a:spcBef>
                <a:spcPct val="0"/>
              </a:spcBef>
              <a:buFontTx/>
              <a:buNone/>
            </a:pPr>
            <a:endParaRPr lang="pl-PL" altLang="pl-PL" sz="1500" b="1" dirty="0">
              <a:solidFill>
                <a:srgbClr val="636466"/>
              </a:solidFill>
              <a:latin typeface="Novecento wide Normal"/>
            </a:endParaRPr>
          </a:p>
          <a:p>
            <a:pPr eaLnBrk="1" hangingPunct="1">
              <a:spcBef>
                <a:spcPct val="0"/>
              </a:spcBef>
              <a:buFontTx/>
              <a:buNone/>
            </a:pPr>
            <a:endParaRPr lang="pl-PL" altLang="pl-PL" sz="1600" dirty="0">
              <a:solidFill>
                <a:srgbClr val="636466"/>
              </a:solidFill>
              <a:latin typeface="Novecento wide Normal"/>
            </a:endParaRPr>
          </a:p>
        </p:txBody>
      </p:sp>
      <p:sp>
        <p:nvSpPr>
          <p:cNvPr id="3075" name="TextBox 3">
            <a:extLst>
              <a:ext uri="{FF2B5EF4-FFF2-40B4-BE49-F238E27FC236}">
                <a16:creationId xmlns:a16="http://schemas.microsoft.com/office/drawing/2014/main" id="{7D12E716-D27A-4611-93C6-A1607F87B4F2}"/>
              </a:ext>
            </a:extLst>
          </p:cNvPr>
          <p:cNvSpPr txBox="1">
            <a:spLocks noChangeArrowheads="1"/>
          </p:cNvSpPr>
          <p:nvPr/>
        </p:nvSpPr>
        <p:spPr bwMode="auto">
          <a:xfrm>
            <a:off x="4173538" y="3657600"/>
            <a:ext cx="4719637" cy="338138"/>
          </a:xfrm>
          <a:prstGeom prst="rect">
            <a:avLst/>
          </a:prstGeom>
          <a:noFill/>
          <a:ln w="38100">
            <a:solidFill>
              <a:srgbClr val="636466"/>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defRPr/>
            </a:pPr>
            <a:r>
              <a:rPr lang="pl-PL" sz="1600" b="1" dirty="0">
                <a:solidFill>
                  <a:schemeClr val="tx1">
                    <a:lumMod val="65000"/>
                    <a:lumOff val="35000"/>
                  </a:schemeClr>
                </a:solidFill>
                <a:latin typeface="Novecento wide Book"/>
              </a:rPr>
              <a:t>Krzysztof Puchacz</a:t>
            </a:r>
            <a:endParaRPr lang="pl-PL" sz="1600" dirty="0">
              <a:solidFill>
                <a:schemeClr val="tx1">
                  <a:lumMod val="65000"/>
                  <a:lumOff val="35000"/>
                </a:schemeClr>
              </a:solidFill>
              <a:latin typeface="Novecento wide Book"/>
            </a:endParaRPr>
          </a:p>
        </p:txBody>
      </p:sp>
      <p:pic>
        <p:nvPicPr>
          <p:cNvPr id="169988" name="Picture 3" descr="C:\Users\oem\Desktop\RZŚ_negatyw.png">
            <a:extLst>
              <a:ext uri="{FF2B5EF4-FFF2-40B4-BE49-F238E27FC236}">
                <a16:creationId xmlns:a16="http://schemas.microsoft.com/office/drawing/2014/main" id="{98682A30-6677-48F1-BF2F-DE1705D1B2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a:extLst>
              <a:ext uri="{FF2B5EF4-FFF2-40B4-BE49-F238E27FC236}">
                <a16:creationId xmlns:a16="http://schemas.microsoft.com/office/drawing/2014/main" id="{F4CED389-2E3A-404B-9ACF-E3D3DB342115}"/>
              </a:ext>
            </a:extLst>
          </p:cNvPr>
          <p:cNvSpPr>
            <a:spLocks noChangeArrowheads="1"/>
          </p:cNvSpPr>
          <p:nvPr/>
        </p:nvSpPr>
        <p:spPr bwMode="auto">
          <a:xfrm>
            <a:off x="6300788" y="4011613"/>
            <a:ext cx="2501900" cy="338137"/>
          </a:xfrm>
          <a:prstGeom prst="rect">
            <a:avLst/>
          </a:prstGeom>
          <a:noFill/>
          <a:ln w="38100">
            <a:solidFill>
              <a:srgbClr val="636466"/>
            </a:solidFill>
            <a:miter lim="800000"/>
            <a:headEnd/>
            <a:tailEnd/>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pl-PL" sz="1600" b="1" dirty="0">
                <a:solidFill>
                  <a:schemeClr val="tx1">
                    <a:lumMod val="65000"/>
                    <a:lumOff val="35000"/>
                  </a:schemeClr>
                </a:solidFill>
                <a:latin typeface="Novecento wide Book"/>
              </a:rPr>
              <a:t>www.rpo.slaskie.pl</a:t>
            </a:r>
            <a:endParaRPr lang="pl-PL" sz="1100" b="1" dirty="0">
              <a:solidFill>
                <a:srgbClr val="636466"/>
              </a:solidFill>
              <a:latin typeface="Novecento wide Boo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042988" y="1773238"/>
            <a:ext cx="7272337"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r>
              <a:rPr lang="pl-PL" altLang="pl-PL" sz="1600" b="1" dirty="0">
                <a:solidFill>
                  <a:srgbClr val="0070C0"/>
                </a:solidFill>
                <a:latin typeface="+mn-lt"/>
              </a:rPr>
              <a:t>PRÓG ISTOTNOŚCI</a:t>
            </a:r>
            <a:r>
              <a:rPr lang="pl-PL" altLang="pl-PL" sz="1600" b="1" dirty="0">
                <a:solidFill>
                  <a:srgbClr val="080010"/>
                </a:solidFill>
                <a:latin typeface="+mn-lt"/>
              </a:rPr>
              <a:t/>
            </a:r>
            <a:br>
              <a:rPr lang="pl-PL" altLang="pl-PL" sz="1600" b="1" dirty="0">
                <a:solidFill>
                  <a:srgbClr val="080010"/>
                </a:solidFill>
                <a:latin typeface="+mn-lt"/>
              </a:rPr>
            </a:br>
            <a:r>
              <a:rPr lang="pl-PL" altLang="pl-PL" sz="1600" b="1" dirty="0">
                <a:solidFill>
                  <a:srgbClr val="080010"/>
                </a:solidFill>
                <a:latin typeface="+mn-lt"/>
              </a:rPr>
              <a:t/>
            </a:r>
            <a:br>
              <a:rPr lang="pl-PL" altLang="pl-PL" sz="1600" b="1" dirty="0">
                <a:solidFill>
                  <a:srgbClr val="080010"/>
                </a:solidFill>
                <a:latin typeface="+mn-lt"/>
              </a:rPr>
            </a:br>
            <a:r>
              <a:rPr lang="pl-PL" altLang="pl-PL" sz="1600" b="1" dirty="0">
                <a:solidFill>
                  <a:srgbClr val="080010"/>
                </a:solidFill>
                <a:latin typeface="+mn-lt"/>
              </a:rPr>
              <a:t>Zgodnie z przepisami art. 4 pkt 8 </a:t>
            </a:r>
            <a:r>
              <a:rPr lang="pl-PL" altLang="pl-PL" sz="1600" b="1" dirty="0" err="1">
                <a:solidFill>
                  <a:srgbClr val="080010"/>
                </a:solidFill>
                <a:latin typeface="+mn-lt"/>
              </a:rPr>
              <a:t>p.z.p</a:t>
            </a:r>
            <a:r>
              <a:rPr lang="pl-PL" altLang="pl-PL" sz="1600" b="1" dirty="0">
                <a:solidFill>
                  <a:srgbClr val="080010"/>
                </a:solidFill>
                <a:latin typeface="+mn-lt"/>
              </a:rPr>
              <a:t>. ustawy nie stosuje się do zamówień i konkursów, których wartość nie przekracza wyrażonej w złotych równowartości kwoty 30 000 euro</a:t>
            </a:r>
            <a:r>
              <a:rPr lang="pl-PL" altLang="pl-PL" sz="1600" dirty="0">
                <a:solidFill>
                  <a:srgbClr val="080010"/>
                </a:solidFill>
                <a:latin typeface="+mn-lt"/>
              </a:rPr>
              <a:t>.	</a:t>
            </a:r>
            <a:br>
              <a:rPr lang="pl-PL" altLang="pl-PL" sz="1600" dirty="0">
                <a:solidFill>
                  <a:srgbClr val="080010"/>
                </a:solidFill>
                <a:latin typeface="+mn-lt"/>
              </a:rPr>
            </a:br>
            <a:r>
              <a:rPr lang="pl-PL" altLang="pl-PL" sz="1600" dirty="0">
                <a:solidFill>
                  <a:srgbClr val="080010"/>
                </a:solidFill>
                <a:latin typeface="+mn-lt"/>
              </a:rPr>
              <a:t> </a:t>
            </a:r>
            <a:br>
              <a:rPr lang="pl-PL" altLang="pl-PL" sz="1600" dirty="0">
                <a:solidFill>
                  <a:srgbClr val="080010"/>
                </a:solidFill>
                <a:latin typeface="+mn-lt"/>
              </a:rPr>
            </a:br>
            <a:r>
              <a:rPr lang="pl-PL" altLang="pl-PL" sz="1600" dirty="0">
                <a:solidFill>
                  <a:srgbClr val="080010"/>
                </a:solidFill>
                <a:latin typeface="+mn-lt"/>
              </a:rPr>
              <a:t>Próg istotności (zwany tez czasami kwotą bagatelną) został potraktowany w </a:t>
            </a:r>
            <a:r>
              <a:rPr lang="pl-PL" altLang="pl-PL" sz="1600" dirty="0" err="1">
                <a:solidFill>
                  <a:srgbClr val="080010"/>
                </a:solidFill>
                <a:latin typeface="+mn-lt"/>
              </a:rPr>
              <a:t>p.z.p</a:t>
            </a:r>
            <a:r>
              <a:rPr lang="pl-PL" altLang="pl-PL" sz="1600" dirty="0">
                <a:solidFill>
                  <a:srgbClr val="080010"/>
                </a:solidFill>
                <a:latin typeface="+mn-lt"/>
              </a:rPr>
              <a:t>., jako jedna z przedmiotowych przesłanek, automatycznie wyłączających obowiązek stosowania przepisów tej ustawy. Oznacza to, że zamawiający (podmiot wskazany w art. 3 </a:t>
            </a:r>
            <a:r>
              <a:rPr lang="pl-PL" altLang="pl-PL" sz="1600" dirty="0" err="1">
                <a:solidFill>
                  <a:srgbClr val="080010"/>
                </a:solidFill>
                <a:latin typeface="+mn-lt"/>
              </a:rPr>
              <a:t>p.z.p</a:t>
            </a:r>
            <a:r>
              <a:rPr lang="pl-PL" altLang="pl-PL" sz="1600" dirty="0">
                <a:solidFill>
                  <a:srgbClr val="080010"/>
                </a:solidFill>
                <a:latin typeface="+mn-lt"/>
              </a:rPr>
              <a:t>.) jest adresatem zespołu norm regulujących sposób wyboru wykonawcy zamówienia publicznego jedynie w sytuacji, gdy wartość konkretnego zamówienia publicznego, którego zamierza udzielić przekracza próg istotności (30.000 euro). </a:t>
            </a:r>
            <a:endParaRPr lang="pl-PL" altLang="pl-PL" sz="1600" dirty="0">
              <a:latin typeface="+mn-lt"/>
            </a:endParaRP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042988" y="1773238"/>
            <a:ext cx="727233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buNone/>
            </a:pPr>
            <a:r>
              <a:rPr lang="pl-PL" altLang="pl-PL" sz="1600" b="1" dirty="0">
                <a:latin typeface="+mn-lt"/>
              </a:rPr>
              <a:t>Art. 17 ust. 1 pkt 2 ustawy o odpowiedzialności za naruszenie dyscypliny finansów publicznych: </a:t>
            </a:r>
            <a:r>
              <a:rPr lang="pl-PL" altLang="pl-PL" sz="1600" dirty="0">
                <a:latin typeface="+mn-lt"/>
              </a:rPr>
              <a:t>	 </a:t>
            </a:r>
          </a:p>
          <a:p>
            <a:pPr algn="just">
              <a:buNone/>
            </a:pPr>
            <a:endParaRPr lang="pl-PL" altLang="pl-PL" sz="1600" dirty="0">
              <a:latin typeface="+mn-lt"/>
            </a:endParaRPr>
          </a:p>
          <a:p>
            <a:pPr algn="just">
              <a:buNone/>
            </a:pPr>
            <a:endParaRPr lang="pl-PL" altLang="pl-PL" sz="1600" dirty="0">
              <a:latin typeface="+mn-lt"/>
            </a:endParaRPr>
          </a:p>
          <a:p>
            <a:pPr algn="just">
              <a:buNone/>
            </a:pPr>
            <a:endParaRPr lang="pl-PL" altLang="pl-PL" sz="1600" dirty="0">
              <a:latin typeface="+mn-lt"/>
            </a:endParaRPr>
          </a:p>
          <a:p>
            <a:pPr algn="just">
              <a:buNone/>
            </a:pPr>
            <a:r>
              <a:rPr lang="pl-PL" altLang="pl-PL" sz="1600" dirty="0">
                <a:latin typeface="+mn-lt"/>
              </a:rPr>
              <a:t>Naruszeniem dyscypliny finansów publicznych jest </a:t>
            </a:r>
            <a:r>
              <a:rPr lang="pl-PL" altLang="pl-PL" sz="1600" b="1" dirty="0">
                <a:latin typeface="+mn-lt"/>
              </a:rPr>
              <a:t>niezgodne z przepisami PZP ustalenie wartości zamówienia publicznego </a:t>
            </a:r>
            <a:r>
              <a:rPr lang="pl-PL" altLang="pl-PL" sz="1600" dirty="0">
                <a:latin typeface="+mn-lt"/>
              </a:rPr>
              <a:t>lub jego części, jeżeli miało to wpływ na obowiązek stosowania przepisów o zamówieniach publicznych albo na zastosowanie przepisów dotyczących zamówienia publicznego o niższej wartości.</a:t>
            </a:r>
          </a:p>
          <a:p>
            <a:pPr algn="just">
              <a:buNone/>
            </a:pPr>
            <a:endParaRPr lang="pl-PL" altLang="pl-PL" sz="1600" dirty="0">
              <a:latin typeface="Constantia" pitchFamily="18" charset="0"/>
            </a:endParaRP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1235378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042988" y="1773238"/>
            <a:ext cx="7272337" cy="299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endParaRPr lang="pl-PL" sz="1600" dirty="0">
              <a:latin typeface="Constantia" pitchFamily="18" charset="0"/>
            </a:endParaRPr>
          </a:p>
          <a:p>
            <a:pPr marL="0" indent="0">
              <a:buNone/>
            </a:pPr>
            <a:endParaRPr lang="pl-PL" sz="1600" dirty="0">
              <a:latin typeface="+mn-lt"/>
            </a:endParaRPr>
          </a:p>
          <a:p>
            <a:pPr marL="0" indent="0">
              <a:buNone/>
            </a:pPr>
            <a:r>
              <a:rPr lang="pl-PL" sz="1600" dirty="0">
                <a:latin typeface="+mn-lt"/>
              </a:rPr>
              <a:t>KROK 1 – 	ustalenie wartości zamówienia w PLN</a:t>
            </a:r>
            <a:br>
              <a:rPr lang="pl-PL" sz="1600" dirty="0">
                <a:latin typeface="+mn-lt"/>
              </a:rPr>
            </a:br>
            <a:r>
              <a:rPr lang="pl-PL" sz="1600" dirty="0">
                <a:latin typeface="+mn-lt"/>
              </a:rPr>
              <a:t/>
            </a:r>
            <a:br>
              <a:rPr lang="pl-PL" sz="1600" dirty="0">
                <a:latin typeface="+mn-lt"/>
              </a:rPr>
            </a:br>
            <a:r>
              <a:rPr lang="pl-PL" sz="1600" dirty="0">
                <a:latin typeface="+mn-lt"/>
              </a:rPr>
              <a:t>KROK 2 – 	odjęcie VAT</a:t>
            </a:r>
            <a:br>
              <a:rPr lang="pl-PL" sz="1600" dirty="0">
                <a:latin typeface="+mn-lt"/>
              </a:rPr>
            </a:br>
            <a:r>
              <a:rPr lang="pl-PL" sz="1600" dirty="0">
                <a:latin typeface="+mn-lt"/>
              </a:rPr>
              <a:t/>
            </a:r>
            <a:br>
              <a:rPr lang="pl-PL" sz="1600" dirty="0">
                <a:latin typeface="+mn-lt"/>
              </a:rPr>
            </a:br>
            <a:r>
              <a:rPr lang="pl-PL" sz="1600" dirty="0">
                <a:latin typeface="+mn-lt"/>
              </a:rPr>
              <a:t>KROK 3 – 	przeliczenie na EURO </a:t>
            </a:r>
          </a:p>
          <a:p>
            <a:pPr marL="0" indent="0">
              <a:buNone/>
            </a:pPr>
            <a:r>
              <a:rPr lang="pl-PL" sz="1600" dirty="0">
                <a:latin typeface="+mn-lt"/>
              </a:rPr>
              <a:t/>
            </a:r>
            <a:br>
              <a:rPr lang="pl-PL" sz="1600" dirty="0">
                <a:latin typeface="+mn-lt"/>
              </a:rPr>
            </a:br>
            <a:r>
              <a:rPr lang="pl-PL" sz="1600" dirty="0">
                <a:latin typeface="+mn-lt"/>
              </a:rPr>
              <a:t>KROK 4 – 	ustalenie właściwego reżimu prawnego</a:t>
            </a:r>
            <a:r>
              <a:rPr lang="pl-PL" sz="1600" dirty="0">
                <a:latin typeface="Constantia" pitchFamily="18" charset="0"/>
              </a:rPr>
              <a:t/>
            </a:r>
            <a:br>
              <a:rPr lang="pl-PL" sz="1600" dirty="0">
                <a:latin typeface="Constantia" pitchFamily="18" charset="0"/>
              </a:rPr>
            </a:br>
            <a:endParaRPr lang="pl-PL" sz="1600" dirty="0">
              <a:latin typeface="Constantia" pitchFamily="18" charset="0"/>
            </a:endParaRPr>
          </a:p>
          <a:p>
            <a:pPr marL="0" indent="0">
              <a:buNone/>
            </a:pPr>
            <a:endParaRPr lang="pl-PL" altLang="pl-PL" sz="1600" b="1" dirty="0">
              <a:solidFill>
                <a:srgbClr val="080010"/>
              </a:solidFill>
              <a:latin typeface="Constantia" pitchFamily="18" charset="0"/>
            </a:endParaRP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517086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042988" y="1773238"/>
            <a:ext cx="7272337"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r>
              <a:rPr lang="pl-PL" altLang="pl-PL" sz="1600" b="1" dirty="0">
                <a:solidFill>
                  <a:srgbClr val="0070C0"/>
                </a:solidFill>
                <a:latin typeface="+mn-lt"/>
              </a:rPr>
              <a:t>METODY USTALANIA WARTOŚCI ZAMÓWIENIA</a:t>
            </a: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W USTAWIE P.Z.P. PRZYJĘTO ZASADĘ PODZIAŁU METOD USTALANIA WARTOŚCI ZAMÓWIENIA NA TRZY PODSTAWOWE GRUPY WG KRYTERIUM PRZEDMIOTU ZAMÓWIENIA.</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Jeżeli przedmiotem zamówienia publicznego są </a:t>
            </a:r>
            <a:r>
              <a:rPr lang="pl-PL" altLang="pl-PL" sz="1600" b="1" dirty="0">
                <a:solidFill>
                  <a:srgbClr val="080010"/>
                </a:solidFill>
                <a:latin typeface="+mn-lt"/>
              </a:rPr>
              <a:t>roboty budowlane </a:t>
            </a:r>
            <a:r>
              <a:rPr lang="pl-PL" altLang="pl-PL" sz="1600" dirty="0">
                <a:solidFill>
                  <a:srgbClr val="080010"/>
                </a:solidFill>
                <a:latin typeface="+mn-lt"/>
              </a:rPr>
              <a:t>wartość zamówienia ustala się na podstawie:</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*kosztorysu inwestorskiego sporządzanego na etapie opracowania dokumentacji projektowej albo na podstawie planowanych kosztów robót budowlanych określonych w programie funkcjonalno-użytkowym, jeżeli przedmiotem zamówienia jest wykonanie robót budowlanych w rozumieniu ustawy z dnia 7 lipca 1994 r. - Prawo budowlane;</a:t>
            </a:r>
            <a:br>
              <a:rPr lang="pl-PL" altLang="pl-PL" sz="1600" dirty="0">
                <a:solidFill>
                  <a:srgbClr val="080010"/>
                </a:solidFill>
                <a:latin typeface="+mn-lt"/>
              </a:rPr>
            </a:br>
            <a:r>
              <a:rPr lang="pl-PL" altLang="pl-PL" sz="1600" dirty="0">
                <a:solidFill>
                  <a:srgbClr val="080010"/>
                </a:solidFill>
                <a:latin typeface="+mn-lt"/>
              </a:rPr>
              <a:t>* planowanych kosztów prac projektowych oraz planowanych kosztów robót budowlanych określonych w programie funkcjonalno-użytkowym, jeżeli przedmiotem zamówienia jest zaprojektowanie i wykonanie robót budowlanych w rozumieniu ustawy z dnia 7 lipca 1994 r. - Prawo budowlane.</a:t>
            </a:r>
            <a:r>
              <a:rPr lang="pl-PL" altLang="pl-PL" sz="1600" dirty="0">
                <a:solidFill>
                  <a:srgbClr val="080010"/>
                </a:solidFill>
                <a:latin typeface="Constantia" pitchFamily="18" charset="0"/>
              </a:rPr>
              <a:t/>
            </a:r>
            <a:br>
              <a:rPr lang="pl-PL" altLang="pl-PL" sz="1600" dirty="0">
                <a:solidFill>
                  <a:srgbClr val="080010"/>
                </a:solidFill>
                <a:latin typeface="Constantia" pitchFamily="18" charset="0"/>
              </a:rPr>
            </a:br>
            <a:endParaRPr lang="pl-PL" altLang="pl-PL" sz="1600" dirty="0">
              <a:latin typeface="Constantia" pitchFamily="18" charset="0"/>
            </a:endParaRP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1683798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042988" y="1773238"/>
            <a:ext cx="7272337" cy="3527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endParaRPr lang="pl-PL" altLang="pl-PL" sz="1600" dirty="0">
              <a:solidFill>
                <a:srgbClr val="080010"/>
              </a:solidFill>
              <a:latin typeface="Constantia" pitchFamily="18" charset="0"/>
            </a:endParaRPr>
          </a:p>
          <a:p>
            <a:pPr marL="0" indent="0">
              <a:buNone/>
            </a:pPr>
            <a:endParaRPr lang="pl-PL" altLang="pl-PL" sz="1600" dirty="0">
              <a:solidFill>
                <a:srgbClr val="080010"/>
              </a:solidFill>
              <a:latin typeface="Constantia" pitchFamily="18" charset="0"/>
            </a:endParaRPr>
          </a:p>
          <a:p>
            <a:pPr marL="0" indent="0">
              <a:buNone/>
            </a:pPr>
            <a:r>
              <a:rPr lang="pl-PL" altLang="pl-PL" sz="1600" dirty="0">
                <a:solidFill>
                  <a:srgbClr val="080010"/>
                </a:solidFill>
                <a:latin typeface="Constantia" pitchFamily="18" charset="0"/>
              </a:rPr>
              <a:t>Sposób ustalenia wartości zamówienia na </a:t>
            </a:r>
            <a:r>
              <a:rPr lang="pl-PL" altLang="pl-PL" sz="2000" b="1" dirty="0">
                <a:solidFill>
                  <a:srgbClr val="080010"/>
                </a:solidFill>
                <a:latin typeface="Constantia" pitchFamily="18" charset="0"/>
              </a:rPr>
              <a:t>dostawy lub usługi powtarzające się okresowo</a:t>
            </a:r>
            <a:r>
              <a:rPr lang="pl-PL" altLang="pl-PL" sz="1600" b="1" dirty="0">
                <a:solidFill>
                  <a:srgbClr val="080010"/>
                </a:solidFill>
                <a:latin typeface="Constantia" pitchFamily="18" charset="0"/>
              </a:rPr>
              <a:t> </a:t>
            </a:r>
            <a:r>
              <a:rPr lang="pl-PL" altLang="pl-PL" sz="1600" dirty="0">
                <a:solidFill>
                  <a:srgbClr val="080010"/>
                </a:solidFill>
                <a:latin typeface="Constantia" pitchFamily="18" charset="0"/>
              </a:rPr>
              <a:t>zależy od tego, czy zamawiający już wcześniej zamawiał tego rodzaju przedmiot zamówienia. Jeżeli (a tak jest zazwyczaj) zamawiający realizuje podobne zamówienia corocznie, powinien zastosować się do przepisów art. 34 ust. 1 </a:t>
            </a:r>
            <a:r>
              <a:rPr lang="pl-PL" altLang="pl-PL" sz="1600" dirty="0" err="1">
                <a:solidFill>
                  <a:srgbClr val="080010"/>
                </a:solidFill>
                <a:latin typeface="Constantia" pitchFamily="18" charset="0"/>
              </a:rPr>
              <a:t>pt</a:t>
            </a:r>
            <a:r>
              <a:rPr lang="pl-PL" altLang="pl-PL" sz="1600" dirty="0">
                <a:solidFill>
                  <a:srgbClr val="080010"/>
                </a:solidFill>
                <a:latin typeface="Constantia" pitchFamily="18" charset="0"/>
              </a:rPr>
              <a:t> 1 </a:t>
            </a:r>
            <a:r>
              <a:rPr lang="pl-PL" altLang="pl-PL" sz="1600" dirty="0" err="1">
                <a:solidFill>
                  <a:srgbClr val="080010"/>
                </a:solidFill>
                <a:latin typeface="Constantia" pitchFamily="18" charset="0"/>
              </a:rPr>
              <a:t>p.z.p</a:t>
            </a:r>
            <a:r>
              <a:rPr lang="pl-PL" altLang="pl-PL" sz="1600" dirty="0">
                <a:solidFill>
                  <a:srgbClr val="080010"/>
                </a:solidFill>
                <a:latin typeface="Constantia" pitchFamily="18" charset="0"/>
              </a:rPr>
              <a:t>., zgodnie z którymi podstawą ustalenia wartości zamówienia na usługi lub dostawy powtarzające się okresowo jest łączna wartość zamówień tego samego rodzaju udzielonych w terminie poprzednich 12 miesięcy lub w poprzednim roku budżetowym, z uwzględnieniem zmian ilościowych zamawianych usług lub dostaw oraz prognozowanego na dany rok średniorocznego wskaźnika cen towarów i usług konsumpcyjnych ogółem</a:t>
            </a:r>
            <a:endParaRPr lang="pl-PL" altLang="pl-PL" sz="1600" dirty="0">
              <a:latin typeface="Constantia" pitchFamily="18" charset="0"/>
            </a:endParaRP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3810979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042988" y="1773238"/>
            <a:ext cx="7272337"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r>
              <a:rPr lang="pl-PL" altLang="pl-PL" sz="1800" dirty="0">
                <a:solidFill>
                  <a:srgbClr val="080010"/>
                </a:solidFill>
                <a:latin typeface="+mn-lt"/>
              </a:rPr>
              <a:t>Zamawiający stosując tą metodę ustalania wartości zamówienia powinien wykonać następujące czynności:</a:t>
            </a: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ustalić wartość zamówień tego samego rodzaju udzielonych w ostatnim roku (bez podatku od towarów i usług), przy czym należy pamiętać, że pod uwagę bierze się wartość udzielonych zamówień a nie kwotę zrealizowanych wydatków (te dwie wartości nie zawsze będą ze sobą równe np. na skutek niezrealizowania całego zakresu zawartych w roku poprzednim umów);</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ustalić prognozowany na dany rok średnioroczny wskaźnik cen towarów i usług konsumpcyjnych ogółem. </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zwiększyć wartość udzielonych w roku poprzednim zamówień tego samego rodzaju o średnioroczny wskaźnik cen towarów i usług konsumpcyjnych</a:t>
            </a:r>
            <a:br>
              <a:rPr lang="pl-PL" altLang="pl-PL" sz="1600" dirty="0">
                <a:solidFill>
                  <a:srgbClr val="080010"/>
                </a:solidFill>
                <a:latin typeface="+mn-lt"/>
              </a:rPr>
            </a:br>
            <a:r>
              <a:rPr lang="pl-PL" altLang="pl-PL" sz="1600" dirty="0">
                <a:solidFill>
                  <a:srgbClr val="080010"/>
                </a:solidFill>
                <a:latin typeface="+mn-lt"/>
              </a:rPr>
              <a:t/>
            </a:r>
            <a:br>
              <a:rPr lang="pl-PL" altLang="pl-PL" sz="1600" dirty="0">
                <a:solidFill>
                  <a:srgbClr val="080010"/>
                </a:solidFill>
                <a:latin typeface="+mn-lt"/>
              </a:rPr>
            </a:br>
            <a:r>
              <a:rPr lang="pl-PL" altLang="pl-PL" sz="1600" dirty="0">
                <a:solidFill>
                  <a:srgbClr val="080010"/>
                </a:solidFill>
                <a:latin typeface="+mn-lt"/>
              </a:rPr>
              <a:t>-  ustalić zakres zmian ilościowych w zakresie przedmiotu zamówienia w roku bazowym w stosunku do roku poprzedniego i uwzględnić to podczas czynności ustalenia wartości zamówienia.</a:t>
            </a:r>
            <a:endParaRPr lang="pl-PL" altLang="pl-PL" sz="1600" dirty="0">
              <a:latin typeface="+mn-lt"/>
            </a:endParaRP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886029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a:extLst>
              <a:ext uri="{FF2B5EF4-FFF2-40B4-BE49-F238E27FC236}">
                <a16:creationId xmlns:a16="http://schemas.microsoft.com/office/drawing/2014/main" id="{659FA235-B01E-48F3-B22D-6988D307FE01}"/>
              </a:ext>
            </a:extLst>
          </p:cNvPr>
          <p:cNvSpPr txBox="1">
            <a:spLocks noChangeArrowheads="1"/>
          </p:cNvSpPr>
          <p:nvPr/>
        </p:nvSpPr>
        <p:spPr bwMode="auto">
          <a:xfrm>
            <a:off x="1115616" y="1484784"/>
            <a:ext cx="7272337"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buNone/>
            </a:pPr>
            <a:r>
              <a:rPr lang="pl-PL" altLang="pl-PL" sz="1800" dirty="0">
                <a:solidFill>
                  <a:srgbClr val="080010"/>
                </a:solidFill>
                <a:latin typeface="+mn-lt"/>
              </a:rPr>
              <a:t>Ustawodawca nie określił w </a:t>
            </a:r>
            <a:r>
              <a:rPr lang="pl-PL" altLang="pl-PL" sz="1800" dirty="0" err="1">
                <a:solidFill>
                  <a:srgbClr val="080010"/>
                </a:solidFill>
                <a:latin typeface="+mn-lt"/>
              </a:rPr>
              <a:t>p.z.p</a:t>
            </a:r>
            <a:r>
              <a:rPr lang="pl-PL" altLang="pl-PL" sz="1800" dirty="0">
                <a:solidFill>
                  <a:srgbClr val="080010"/>
                </a:solidFill>
                <a:latin typeface="+mn-lt"/>
              </a:rPr>
              <a:t>. konkretnej metody ustalania wartości zamówienia </a:t>
            </a:r>
            <a:r>
              <a:rPr lang="pl-PL" altLang="pl-PL" sz="1800" b="1" dirty="0">
                <a:solidFill>
                  <a:srgbClr val="080010"/>
                </a:solidFill>
                <a:latin typeface="+mn-lt"/>
              </a:rPr>
              <a:t>dostaw i usług nie mających charakteru powtarzających się okresowo.</a:t>
            </a:r>
            <a:r>
              <a:rPr lang="pl-PL" altLang="pl-PL" sz="1800" dirty="0">
                <a:solidFill>
                  <a:srgbClr val="080010"/>
                </a:solidFill>
                <a:latin typeface="+mn-lt"/>
              </a:rPr>
              <a:t> </a:t>
            </a:r>
            <a:br>
              <a:rPr lang="pl-PL" altLang="pl-PL" sz="1800" dirty="0">
                <a:solidFill>
                  <a:srgbClr val="080010"/>
                </a:solidFill>
                <a:latin typeface="+mn-lt"/>
              </a:rPr>
            </a:br>
            <a:r>
              <a:rPr lang="pl-PL" altLang="pl-PL" sz="1800" dirty="0">
                <a:solidFill>
                  <a:srgbClr val="080010"/>
                </a:solidFill>
                <a:latin typeface="+mn-lt"/>
              </a:rPr>
              <a:t/>
            </a:r>
            <a:br>
              <a:rPr lang="pl-PL" altLang="pl-PL" sz="1800" dirty="0">
                <a:solidFill>
                  <a:srgbClr val="080010"/>
                </a:solidFill>
                <a:latin typeface="+mn-lt"/>
              </a:rPr>
            </a:br>
            <a:r>
              <a:rPr lang="pl-PL" altLang="pl-PL" sz="1800" dirty="0">
                <a:solidFill>
                  <a:srgbClr val="080010"/>
                </a:solidFill>
                <a:latin typeface="+mn-lt"/>
              </a:rPr>
              <a:t>Zastosowanie znajdzie tutaj ogólna zasada wyrażona w przepisach art. 32 ust. 1 </a:t>
            </a:r>
            <a:r>
              <a:rPr lang="pl-PL" altLang="pl-PL" sz="1800" dirty="0" err="1">
                <a:solidFill>
                  <a:srgbClr val="080010"/>
                </a:solidFill>
                <a:latin typeface="+mn-lt"/>
              </a:rPr>
              <a:t>p.z.p</a:t>
            </a:r>
            <a:r>
              <a:rPr lang="pl-PL" altLang="pl-PL" sz="1800" dirty="0">
                <a:solidFill>
                  <a:srgbClr val="080010"/>
                </a:solidFill>
                <a:latin typeface="+mn-lt"/>
              </a:rPr>
              <a:t>. nakazująca ustalenie wartości zamówienia z należytą starannością. Jedną z najczęściej stosowanych przez zamawiających metod jest zwrócenie się do wykonawców działających na rynku z prośbą o wycenę przedmiotu zamówienia. Prezes Urzędu Zamówień Publicznych w jednej z opinii prawnej dotyczącej czynności ustalania wartości zamówienia podkreślił, że zasada oszacowania wartości przedmiotu zamówienia z należytą starannością dopuszcza możliwość, iż zamawiający, nie mogąc we własnym zakresie oszacować wartości przedmiotu zamówienia, ma prawo zwrócić się do podmiotów profesjonalnie zajmujących się prowadzeniem określonej działalności o dokonanie wstępnej kalkulacji kosztów wynagrodzenia należnego wykonawcy zamówienia publicznego.</a:t>
            </a:r>
            <a:endParaRPr lang="pl-PL" altLang="pl-PL" sz="1800" dirty="0">
              <a:latin typeface="+mn-lt"/>
            </a:endParaRPr>
          </a:p>
        </p:txBody>
      </p:sp>
      <p:sp>
        <p:nvSpPr>
          <p:cNvPr id="6147" name="TextBox 4">
            <a:extLst>
              <a:ext uri="{FF2B5EF4-FFF2-40B4-BE49-F238E27FC236}">
                <a16:creationId xmlns:a16="http://schemas.microsoft.com/office/drawing/2014/main" id="{F01A5512-6052-4E27-A5BE-EACF6678D09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Szacowanie wartości zamówienia publicznego</a:t>
            </a:r>
          </a:p>
        </p:txBody>
      </p:sp>
    </p:spTree>
    <p:extLst>
      <p:ext uri="{BB962C8B-B14F-4D97-AF65-F5344CB8AC3E}">
        <p14:creationId xmlns:p14="http://schemas.microsoft.com/office/powerpoint/2010/main" val="2828012274"/>
      </p:ext>
    </p:extLst>
  </p:cSld>
  <p:clrMapOvr>
    <a:masterClrMapping/>
  </p:clrMapOvr>
</p:sld>
</file>

<file path=ppt/theme/theme1.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tlo1</Template>
  <TotalTime>1283</TotalTime>
  <Words>1376</Words>
  <Application>Microsoft Office PowerPoint</Application>
  <PresentationFormat>Pokaz na ekranie (4:3)</PresentationFormat>
  <Paragraphs>163</Paragraphs>
  <Slides>27</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27</vt:i4>
      </vt:variant>
    </vt:vector>
  </HeadingPairs>
  <TitlesOfParts>
    <vt:vector size="34" baseType="lpstr">
      <vt:lpstr>Arial</vt:lpstr>
      <vt:lpstr>Calibri</vt:lpstr>
      <vt:lpstr>Constantia</vt:lpstr>
      <vt:lpstr>Lato</vt:lpstr>
      <vt:lpstr>Novecento wide Book</vt:lpstr>
      <vt:lpstr>Novecento wide Normal</vt:lpstr>
      <vt:lpstr>tlo1</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oem</dc:creator>
  <cp:lastModifiedBy>Beta Anna</cp:lastModifiedBy>
  <cp:revision>98</cp:revision>
  <dcterms:created xsi:type="dcterms:W3CDTF">2015-09-10T13:33:51Z</dcterms:created>
  <dcterms:modified xsi:type="dcterms:W3CDTF">2019-06-19T07:55:29Z</dcterms:modified>
</cp:coreProperties>
</file>