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8"/>
  </p:notesMasterIdLst>
  <p:sldIdLst>
    <p:sldId id="256" r:id="rId2"/>
    <p:sldId id="380" r:id="rId3"/>
    <p:sldId id="381" r:id="rId4"/>
    <p:sldId id="382" r:id="rId5"/>
    <p:sldId id="408" r:id="rId6"/>
    <p:sldId id="409" r:id="rId7"/>
    <p:sldId id="383" r:id="rId8"/>
    <p:sldId id="401" r:id="rId9"/>
    <p:sldId id="402" r:id="rId10"/>
    <p:sldId id="398" r:id="rId11"/>
    <p:sldId id="403" r:id="rId12"/>
    <p:sldId id="404" r:id="rId13"/>
    <p:sldId id="405" r:id="rId14"/>
    <p:sldId id="384" r:id="rId15"/>
    <p:sldId id="406" r:id="rId16"/>
    <p:sldId id="407" r:id="rId17"/>
    <p:sldId id="399" r:id="rId18"/>
    <p:sldId id="385" r:id="rId19"/>
    <p:sldId id="386" r:id="rId20"/>
    <p:sldId id="410" r:id="rId21"/>
    <p:sldId id="414" r:id="rId22"/>
    <p:sldId id="400" r:id="rId23"/>
    <p:sldId id="412" r:id="rId24"/>
    <p:sldId id="413" r:id="rId25"/>
    <p:sldId id="387" r:id="rId26"/>
    <p:sldId id="388" r:id="rId27"/>
    <p:sldId id="389" r:id="rId28"/>
    <p:sldId id="390" r:id="rId29"/>
    <p:sldId id="391" r:id="rId30"/>
    <p:sldId id="392" r:id="rId31"/>
    <p:sldId id="393" r:id="rId32"/>
    <p:sldId id="394" r:id="rId33"/>
    <p:sldId id="395" r:id="rId34"/>
    <p:sldId id="396" r:id="rId35"/>
    <p:sldId id="397" r:id="rId36"/>
    <p:sldId id="257" r:id="rId37"/>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39" autoAdjust="0"/>
  </p:normalViewPr>
  <p:slideViewPr>
    <p:cSldViewPr>
      <p:cViewPr varScale="1">
        <p:scale>
          <a:sx n="109" d="100"/>
          <a:sy n="109" d="100"/>
        </p:scale>
        <p:origin x="1710" y="114"/>
      </p:cViewPr>
      <p:guideLst>
        <p:guide orient="horz" pos="2160"/>
        <p:guide pos="2880"/>
      </p:guideLst>
    </p:cSldViewPr>
  </p:slideViewPr>
  <p:outlineViewPr>
    <p:cViewPr>
      <p:scale>
        <a:sx n="33" d="100"/>
        <a:sy n="33" d="100"/>
      </p:scale>
      <p:origin x="0" y="-129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CF85A9E-D92D-419D-907E-EB57633E5D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pl-PL"/>
          </a:p>
        </p:txBody>
      </p:sp>
      <p:sp>
        <p:nvSpPr>
          <p:cNvPr id="3" name="Symbol zastępczy daty 2">
            <a:extLst>
              <a:ext uri="{FF2B5EF4-FFF2-40B4-BE49-F238E27FC236}">
                <a16:creationId xmlns:a16="http://schemas.microsoft.com/office/drawing/2014/main" id="{5BB7ECEC-0134-4DF5-98F5-11EF89BB2B2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4A721E77-7231-450D-83D2-10A6F24567C2}" type="datetimeFigureOut">
              <a:rPr lang="pl-PL"/>
              <a:pPr>
                <a:defRPr/>
              </a:pPr>
              <a:t>30.05.2019</a:t>
            </a:fld>
            <a:endParaRPr lang="pl-PL"/>
          </a:p>
        </p:txBody>
      </p:sp>
      <p:sp>
        <p:nvSpPr>
          <p:cNvPr id="4" name="Symbol zastępczy obrazu slajdu 3">
            <a:extLst>
              <a:ext uri="{FF2B5EF4-FFF2-40B4-BE49-F238E27FC236}">
                <a16:creationId xmlns:a16="http://schemas.microsoft.com/office/drawing/2014/main" id="{D9FCB0EB-B02F-4E6D-B313-5683F6C5BC6C}"/>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4F19AAB-07E3-49CD-9EB5-FA4B8D7796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C233700-4F7A-470E-AEA4-D2529F3DD3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pl-PL"/>
          </a:p>
        </p:txBody>
      </p:sp>
      <p:sp>
        <p:nvSpPr>
          <p:cNvPr id="7" name="Symbol zastępczy numeru slajdu 6">
            <a:extLst>
              <a:ext uri="{FF2B5EF4-FFF2-40B4-BE49-F238E27FC236}">
                <a16:creationId xmlns:a16="http://schemas.microsoft.com/office/drawing/2014/main" id="{164509FB-A9DC-40F4-A469-14324C6FCEA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3E0279F-F51F-4123-932E-4E362F9C63D5}"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410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CDC7783-642A-4049-A1DA-AF85408AE407}" type="slidenum">
              <a:rPr lang="pl-PL" altLang="pl-PL" smtClean="0"/>
              <a:pPr/>
              <a:t>1</a:t>
            </a:fld>
            <a:endParaRPr lang="pl-PL" alt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533127EB-E2C1-42D4-9731-03DEC63D54BB}"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2EDB833F-C76A-40AC-8BC6-F8A9EDDB6159}" type="slidenum">
              <a:rPr lang="pl-PL" altLang="pl-PL"/>
              <a:pPr>
                <a:defRPr/>
              </a:pPr>
              <a:t>‹#›</a:t>
            </a:fld>
            <a:endParaRPr lang="pl-PL" altLang="pl-PL"/>
          </a:p>
        </p:txBody>
      </p:sp>
    </p:spTree>
    <p:extLst>
      <p:ext uri="{BB962C8B-B14F-4D97-AF65-F5344CB8AC3E}">
        <p14:creationId xmlns:p14="http://schemas.microsoft.com/office/powerpoint/2010/main" val="49556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CB429A8C-5A2F-40FA-8EDE-6CC1DC4F1328}"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7FFF2AE2-098D-4E28-9CF3-AAA2744B010C}" type="slidenum">
              <a:rPr lang="pl-PL" altLang="pl-PL"/>
              <a:pPr>
                <a:defRPr/>
              </a:pPr>
              <a:t>‹#›</a:t>
            </a:fld>
            <a:endParaRPr lang="pl-PL" altLang="pl-PL"/>
          </a:p>
        </p:txBody>
      </p:sp>
    </p:spTree>
    <p:extLst>
      <p:ext uri="{BB962C8B-B14F-4D97-AF65-F5344CB8AC3E}">
        <p14:creationId xmlns:p14="http://schemas.microsoft.com/office/powerpoint/2010/main" val="218912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5C50F45C-0C2F-476A-B022-B84255242342}"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3500C1C0-D2DE-499F-B26A-165CD04CC2F1}" type="slidenum">
              <a:rPr lang="pl-PL" altLang="pl-PL"/>
              <a:pPr>
                <a:defRPr/>
              </a:pPr>
              <a:t>‹#›</a:t>
            </a:fld>
            <a:endParaRPr lang="pl-PL" altLang="pl-PL"/>
          </a:p>
        </p:txBody>
      </p:sp>
    </p:spTree>
    <p:extLst>
      <p:ext uri="{BB962C8B-B14F-4D97-AF65-F5344CB8AC3E}">
        <p14:creationId xmlns:p14="http://schemas.microsoft.com/office/powerpoint/2010/main" val="262431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E2C5D7C3-FD56-4CF4-9AEB-A6302E4962E0}"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EC7E9AAC-AFBB-4A89-A124-5109A0D8ED0B}" type="slidenum">
              <a:rPr lang="pl-PL" altLang="pl-PL"/>
              <a:pPr>
                <a:defRPr/>
              </a:pPr>
              <a:t>‹#›</a:t>
            </a:fld>
            <a:endParaRPr lang="pl-PL" altLang="pl-PL"/>
          </a:p>
        </p:txBody>
      </p:sp>
    </p:spTree>
    <p:extLst>
      <p:ext uri="{BB962C8B-B14F-4D97-AF65-F5344CB8AC3E}">
        <p14:creationId xmlns:p14="http://schemas.microsoft.com/office/powerpoint/2010/main" val="44048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5B8298C7-22EB-4AAD-89FA-EFEBDA4AE9DD}"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61C15655-D12C-4CA8-ABA6-64E3D1211046}" type="slidenum">
              <a:rPr lang="pl-PL" altLang="pl-PL"/>
              <a:pPr>
                <a:defRPr/>
              </a:pPr>
              <a:t>‹#›</a:t>
            </a:fld>
            <a:endParaRPr lang="pl-PL" altLang="pl-PL"/>
          </a:p>
        </p:txBody>
      </p:sp>
    </p:spTree>
    <p:extLst>
      <p:ext uri="{BB962C8B-B14F-4D97-AF65-F5344CB8AC3E}">
        <p14:creationId xmlns:p14="http://schemas.microsoft.com/office/powerpoint/2010/main" val="38471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F889F8D3-07F0-4DC2-977B-CAEC694F0BEE}"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30830869-1AC3-42B1-94F4-E0C1763212BA}" type="slidenum">
              <a:rPr lang="pl-PL" altLang="pl-PL"/>
              <a:pPr>
                <a:defRPr/>
              </a:pPr>
              <a:t>‹#›</a:t>
            </a:fld>
            <a:endParaRPr lang="pl-PL" altLang="pl-PL"/>
          </a:p>
        </p:txBody>
      </p:sp>
    </p:spTree>
    <p:extLst>
      <p:ext uri="{BB962C8B-B14F-4D97-AF65-F5344CB8AC3E}">
        <p14:creationId xmlns:p14="http://schemas.microsoft.com/office/powerpoint/2010/main" val="425041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110E24A4-707D-4DCB-BEFE-7F0E9D13B9F3}" type="datetimeFigureOut">
              <a:rPr lang="pl-PL"/>
              <a:pPr>
                <a:defRPr/>
              </a:pPr>
              <a:t>30.05.2019</a:t>
            </a:fld>
            <a:endParaRPr lang="pl-PL"/>
          </a:p>
        </p:txBody>
      </p:sp>
      <p:sp>
        <p:nvSpPr>
          <p:cNvPr id="6"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F967D8F2-2999-46B0-AABF-7574682765F9}" type="slidenum">
              <a:rPr lang="pl-PL" altLang="pl-PL"/>
              <a:pPr>
                <a:defRPr/>
              </a:pPr>
              <a:t>‹#›</a:t>
            </a:fld>
            <a:endParaRPr lang="pl-PL" altLang="pl-PL"/>
          </a:p>
        </p:txBody>
      </p:sp>
    </p:spTree>
    <p:extLst>
      <p:ext uri="{BB962C8B-B14F-4D97-AF65-F5344CB8AC3E}">
        <p14:creationId xmlns:p14="http://schemas.microsoft.com/office/powerpoint/2010/main" val="340894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C2610FB2-2FFD-4A9A-8A3A-7E886C5B779B}" type="datetimeFigureOut">
              <a:rPr lang="pl-PL"/>
              <a:pPr>
                <a:defRPr/>
              </a:pPr>
              <a:t>30.05.2019</a:t>
            </a:fld>
            <a:endParaRPr lang="pl-PL"/>
          </a:p>
        </p:txBody>
      </p:sp>
      <p:sp>
        <p:nvSpPr>
          <p:cNvPr id="8"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95C2C57C-4AAD-4373-B5A4-667970DF639D}" type="slidenum">
              <a:rPr lang="pl-PL" altLang="pl-PL"/>
              <a:pPr>
                <a:defRPr/>
              </a:pPr>
              <a:t>‹#›</a:t>
            </a:fld>
            <a:endParaRPr lang="pl-PL" altLang="pl-PL"/>
          </a:p>
        </p:txBody>
      </p:sp>
    </p:spTree>
    <p:extLst>
      <p:ext uri="{BB962C8B-B14F-4D97-AF65-F5344CB8AC3E}">
        <p14:creationId xmlns:p14="http://schemas.microsoft.com/office/powerpoint/2010/main" val="215909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319F01A5-7E41-4EAE-BBD0-F5C45FA537CB}" type="datetimeFigureOut">
              <a:rPr lang="pl-PL"/>
              <a:pPr>
                <a:defRPr/>
              </a:pPr>
              <a:t>30.05.2019</a:t>
            </a:fld>
            <a:endParaRPr lang="pl-PL"/>
          </a:p>
        </p:txBody>
      </p:sp>
      <p:sp>
        <p:nvSpPr>
          <p:cNvPr id="4"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F319F4B5-6640-4868-9C7A-FAD9C491C15A}" type="slidenum">
              <a:rPr lang="pl-PL" altLang="pl-PL"/>
              <a:pPr>
                <a:defRPr/>
              </a:pPr>
              <a:t>‹#›</a:t>
            </a:fld>
            <a:endParaRPr lang="pl-PL" altLang="pl-PL"/>
          </a:p>
        </p:txBody>
      </p:sp>
    </p:spTree>
    <p:extLst>
      <p:ext uri="{BB962C8B-B14F-4D97-AF65-F5344CB8AC3E}">
        <p14:creationId xmlns:p14="http://schemas.microsoft.com/office/powerpoint/2010/main" val="65644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967A84F3-3979-4AC0-9561-C66743EAC5AC}" type="datetimeFigureOut">
              <a:rPr lang="pl-PL"/>
              <a:pPr>
                <a:defRPr/>
              </a:pPr>
              <a:t>30.05.2019</a:t>
            </a:fld>
            <a:endParaRPr lang="pl-PL"/>
          </a:p>
        </p:txBody>
      </p:sp>
      <p:sp>
        <p:nvSpPr>
          <p:cNvPr id="3"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46E85184-750A-4FBB-B039-94FDA824E668}" type="slidenum">
              <a:rPr lang="pl-PL" altLang="pl-PL"/>
              <a:pPr>
                <a:defRPr/>
              </a:pPr>
              <a:t>‹#›</a:t>
            </a:fld>
            <a:endParaRPr lang="pl-PL" altLang="pl-PL"/>
          </a:p>
        </p:txBody>
      </p:sp>
    </p:spTree>
    <p:extLst>
      <p:ext uri="{BB962C8B-B14F-4D97-AF65-F5344CB8AC3E}">
        <p14:creationId xmlns:p14="http://schemas.microsoft.com/office/powerpoint/2010/main" val="356024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23063429-635C-4DDA-BE47-C46705D9C184}" type="datetimeFigureOut">
              <a:rPr lang="pl-PL"/>
              <a:pPr>
                <a:defRPr/>
              </a:pPr>
              <a:t>30.05.2019</a:t>
            </a:fld>
            <a:endParaRPr lang="pl-PL"/>
          </a:p>
        </p:txBody>
      </p:sp>
      <p:sp>
        <p:nvSpPr>
          <p:cNvPr id="6"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3056EDD4-1854-4DE1-A5B0-7795DAB192E0}" type="slidenum">
              <a:rPr lang="pl-PL" altLang="pl-PL"/>
              <a:pPr>
                <a:defRPr/>
              </a:pPr>
              <a:t>‹#›</a:t>
            </a:fld>
            <a:endParaRPr lang="pl-PL" altLang="pl-PL"/>
          </a:p>
        </p:txBody>
      </p:sp>
    </p:spTree>
    <p:extLst>
      <p:ext uri="{BB962C8B-B14F-4D97-AF65-F5344CB8AC3E}">
        <p14:creationId xmlns:p14="http://schemas.microsoft.com/office/powerpoint/2010/main" val="338164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909E1E4-5689-49A8-963C-759C0921DCCC}"/>
              </a:ext>
            </a:extLst>
          </p:cNvPr>
          <p:cNvSpPr>
            <a:spLocks noGrp="1"/>
          </p:cNvSpPr>
          <p:nvPr>
            <p:ph type="dt" sz="half" idx="10"/>
          </p:nvPr>
        </p:nvSpPr>
        <p:spPr/>
        <p:txBody>
          <a:bodyPr/>
          <a:lstStyle>
            <a:lvl1pPr>
              <a:defRPr/>
            </a:lvl1pPr>
          </a:lstStyle>
          <a:p>
            <a:pPr>
              <a:defRPr/>
            </a:pPr>
            <a:fld id="{BA681580-CE24-457A-86B5-C919483EB690}" type="datetimeFigureOut">
              <a:rPr lang="pl-PL"/>
              <a:pPr>
                <a:defRPr/>
              </a:pPr>
              <a:t>30.05.2019</a:t>
            </a:fld>
            <a:endParaRPr lang="pl-PL"/>
          </a:p>
        </p:txBody>
      </p:sp>
      <p:sp>
        <p:nvSpPr>
          <p:cNvPr id="6" name="Footer Placeholder 4">
            <a:extLst>
              <a:ext uri="{FF2B5EF4-FFF2-40B4-BE49-F238E27FC236}">
                <a16:creationId xmlns:a16="http://schemas.microsoft.com/office/drawing/2014/main" id="{9E63AF85-3C5B-4501-B605-CF226980D74A}"/>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5FD42156-D997-46E0-9C31-99279932C1CD}"/>
              </a:ext>
            </a:extLst>
          </p:cNvPr>
          <p:cNvSpPr>
            <a:spLocks noGrp="1"/>
          </p:cNvSpPr>
          <p:nvPr>
            <p:ph type="sldNum" sz="quarter" idx="12"/>
          </p:nvPr>
        </p:nvSpPr>
        <p:spPr/>
        <p:txBody>
          <a:bodyPr/>
          <a:lstStyle>
            <a:lvl1pPr>
              <a:defRPr/>
            </a:lvl1pPr>
          </a:lstStyle>
          <a:p>
            <a:pPr>
              <a:defRPr/>
            </a:pPr>
            <a:fld id="{5B49B00C-1DE1-4B1C-BE68-C8F93C5D045A}" type="slidenum">
              <a:rPr lang="pl-PL" altLang="pl-PL"/>
              <a:pPr>
                <a:defRPr/>
              </a:pPr>
              <a:t>‹#›</a:t>
            </a:fld>
            <a:endParaRPr lang="pl-PL" altLang="pl-PL"/>
          </a:p>
        </p:txBody>
      </p:sp>
    </p:spTree>
    <p:extLst>
      <p:ext uri="{BB962C8B-B14F-4D97-AF65-F5344CB8AC3E}">
        <p14:creationId xmlns:p14="http://schemas.microsoft.com/office/powerpoint/2010/main" val="193834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2F04C74-08B0-42BC-8043-271B6281AFB5}" type="datetimeFigureOut">
              <a:rPr lang="pl-PL"/>
              <a:pPr>
                <a:defRPr/>
              </a:pPr>
              <a:t>30.05.2019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078BF25-ED61-4866-AAAD-9F315D0C7D29}"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www.bazakonkurencyjnosci.gov.pl/"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em\Dropbox\musk grafika\107_Urząd RPO\logo RZŚ\JPG\RZŚ_podstawow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549275"/>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Users\oem\Desktop\RZŚ_negaty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4"/>
          <p:cNvSpPr txBox="1">
            <a:spLocks noChangeArrowheads="1"/>
          </p:cNvSpPr>
          <p:nvPr/>
        </p:nvSpPr>
        <p:spPr bwMode="auto">
          <a:xfrm>
            <a:off x="2843212" y="1484313"/>
            <a:ext cx="5824537" cy="1323439"/>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2000" b="1" dirty="0">
                <a:solidFill>
                  <a:srgbClr val="636466"/>
                </a:solidFill>
                <a:latin typeface="Novecento wide Normal"/>
              </a:rPr>
              <a:t>Rozeznanie rynku i zasada konkurencyjności stosowana w projektach współfinansowanych z Regionalnego Programu Operacyjnego Województwa Śląskiego na lata 2014-2020</a:t>
            </a:r>
          </a:p>
        </p:txBody>
      </p:sp>
      <p:sp>
        <p:nvSpPr>
          <p:cNvPr id="3077" name="TextBox 5"/>
          <p:cNvSpPr txBox="1">
            <a:spLocks noChangeArrowheads="1"/>
          </p:cNvSpPr>
          <p:nvPr/>
        </p:nvSpPr>
        <p:spPr bwMode="auto">
          <a:xfrm>
            <a:off x="3851275" y="3500438"/>
            <a:ext cx="2520950" cy="36988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dirty="0">
                <a:solidFill>
                  <a:srgbClr val="636466"/>
                </a:solidFill>
                <a:latin typeface="+mn-lt"/>
              </a:rPr>
              <a:t>Krzysztof Puchacz</a:t>
            </a:r>
          </a:p>
        </p:txBody>
      </p:sp>
      <p:sp>
        <p:nvSpPr>
          <p:cNvPr id="3078" name="Rectangle 7"/>
          <p:cNvSpPr>
            <a:spLocks noChangeArrowheads="1"/>
          </p:cNvSpPr>
          <p:nvPr/>
        </p:nvSpPr>
        <p:spPr bwMode="auto">
          <a:xfrm>
            <a:off x="3924299" y="4652963"/>
            <a:ext cx="3452813" cy="1107996"/>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100" b="1" dirty="0">
              <a:solidFill>
                <a:srgbClr val="636466"/>
              </a:solidFill>
              <a:latin typeface="Lato"/>
            </a:endParaRPr>
          </a:p>
          <a:p>
            <a:pPr algn="ctr" eaLnBrk="1" hangingPunct="1">
              <a:spcBef>
                <a:spcPct val="0"/>
              </a:spcBef>
              <a:buFontTx/>
              <a:buNone/>
            </a:pPr>
            <a:r>
              <a:rPr lang="pl-PL" altLang="pl-PL" sz="1100" b="1" dirty="0">
                <a:solidFill>
                  <a:srgbClr val="636466"/>
                </a:solidFill>
                <a:latin typeface="Lato"/>
              </a:rPr>
              <a:t>     </a:t>
            </a:r>
            <a:r>
              <a:rPr lang="pl-PL" altLang="pl-PL" sz="1100" b="1" dirty="0">
                <a:solidFill>
                  <a:srgbClr val="636466"/>
                </a:solidFill>
                <a:latin typeface="+mn-lt"/>
              </a:rPr>
              <a:t>Urząd Marszałkowski</a:t>
            </a:r>
          </a:p>
          <a:p>
            <a:pPr algn="ctr" eaLnBrk="1" hangingPunct="1">
              <a:spcBef>
                <a:spcPct val="0"/>
              </a:spcBef>
              <a:buFontTx/>
              <a:buNone/>
            </a:pPr>
            <a:r>
              <a:rPr lang="pl-PL" altLang="pl-PL" sz="1100" b="1" dirty="0">
                <a:solidFill>
                  <a:srgbClr val="636466"/>
                </a:solidFill>
                <a:latin typeface="+mn-lt"/>
              </a:rPr>
              <a:t>      Województwa Śląskiego/ Wydział Rozwoju </a:t>
            </a:r>
            <a:r>
              <a:rPr lang="pl-PL" altLang="pl-PL" sz="1100" b="1" dirty="0" smtClean="0">
                <a:solidFill>
                  <a:srgbClr val="636466"/>
                </a:solidFill>
                <a:latin typeface="+mn-lt"/>
              </a:rPr>
              <a:t>Regionalnego</a:t>
            </a:r>
          </a:p>
          <a:p>
            <a:pPr algn="ctr" eaLnBrk="1" hangingPunct="1">
              <a:spcBef>
                <a:spcPct val="0"/>
              </a:spcBef>
              <a:buFontTx/>
              <a:buNone/>
            </a:pPr>
            <a:r>
              <a:rPr lang="pl-PL" altLang="pl-PL" sz="1100" b="1" smtClean="0">
                <a:solidFill>
                  <a:srgbClr val="636466"/>
                </a:solidFill>
                <a:latin typeface="+mn-lt"/>
              </a:rPr>
              <a:t>11 czerwca 2019 r.</a:t>
            </a:r>
            <a:r>
              <a:rPr lang="pl-PL" altLang="pl-PL" sz="1100" b="1" dirty="0">
                <a:solidFill>
                  <a:srgbClr val="636466"/>
                </a:solidFill>
                <a:latin typeface="+mn-lt"/>
              </a:rPr>
              <a:t/>
            </a:r>
            <a:br>
              <a:rPr lang="pl-PL" altLang="pl-PL" sz="1100" b="1" dirty="0">
                <a:solidFill>
                  <a:srgbClr val="636466"/>
                </a:solidFill>
                <a:latin typeface="+mn-lt"/>
              </a:rPr>
            </a:br>
            <a:r>
              <a:rPr lang="pl-PL" altLang="pl-PL" sz="1100" b="1" dirty="0">
                <a:solidFill>
                  <a:srgbClr val="636466"/>
                </a:solidFill>
                <a:latin typeface="Lato"/>
              </a:rPr>
              <a:t> </a:t>
            </a:r>
          </a:p>
        </p:txBody>
      </p:sp>
      <p:pic>
        <p:nvPicPr>
          <p:cNvPr id="3079" name="Obraz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25863" y="5922963"/>
            <a:ext cx="496411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Obraz 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211888" y="500063"/>
            <a:ext cx="1165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1116013" y="1700213"/>
            <a:ext cx="7272337"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200000"/>
              </a:lnSpc>
            </a:pPr>
            <a:r>
              <a:rPr lang="pl-PL" altLang="pl-PL" dirty="0">
                <a:latin typeface="+mn-lt"/>
              </a:rPr>
              <a:t>- </a:t>
            </a:r>
            <a:r>
              <a:rPr lang="pl-PL" altLang="pl-PL" b="1" dirty="0">
                <a:solidFill>
                  <a:srgbClr val="FF0000"/>
                </a:solidFill>
                <a:latin typeface="+mn-lt"/>
              </a:rPr>
              <a:t>warunki udziału w postępowaniu </a:t>
            </a:r>
            <a:r>
              <a:rPr lang="pl-PL" altLang="pl-PL" dirty="0">
                <a:latin typeface="+mn-lt"/>
              </a:rPr>
              <a:t>(proporcjonalne i związane), przy czym nie są obowiązkowe - rozdział 6.5.2 pkt 8</a:t>
            </a:r>
          </a:p>
        </p:txBody>
      </p:sp>
      <p:sp>
        <p:nvSpPr>
          <p:cNvPr id="13315" name="TextBox 4"/>
          <p:cNvSpPr txBox="1">
            <a:spLocks noChangeArrowheads="1"/>
          </p:cNvSpPr>
          <p:nvPr/>
        </p:nvSpPr>
        <p:spPr bwMode="auto">
          <a:xfrm>
            <a:off x="467544" y="692696"/>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dirty="0">
                <a:solidFill>
                  <a:srgbClr val="636466"/>
                </a:solidFill>
                <a:latin typeface="Novecento wide Normal"/>
              </a:rPr>
              <a:t>Zasada konkurencyjności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1116013" y="1700213"/>
            <a:ext cx="72723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pl-PL" altLang="pl-PL" i="1" dirty="0">
                <a:latin typeface="+mn-lt"/>
              </a:rPr>
              <a:t>W znaczeniu prawnym zasada proporcjonalności to, w uproszczeniu, założenie, przy którym zamawiający w postępowaniu powinien podejmować tylko takie działania, które są konieczne i niezbędne do osiągnięcia założonych celów (tu: sprawdzenia zdolności wykonawcy do wykonania zamówienia poprzez sprawdzenie jego dotychczasowego doświadczenia), środki zastosowane do realizacji tego celu muszą być proporcjonalne do jego istoty oraz odpowiednie, tj. takie, przy pomocy których ten cel da się osiągnąć, właściwe dla danego celu; niezbędne, tj. takie, których nie sposób osiągnąć lepiej za pomocą innego środka, najwłaściwsze do osiągnięcia zamierzonego celu oraz takie, które w najmniejszym stopniu ograniczają interesy i prawa wykonawców.(SIP LEX)</a:t>
            </a:r>
          </a:p>
          <a:p>
            <a:endParaRPr lang="pl-PL" altLang="pl-PL" i="1" dirty="0">
              <a:latin typeface="+mn-lt"/>
            </a:endParaRPr>
          </a:p>
          <a:p>
            <a:r>
              <a:rPr lang="pl-PL" altLang="pl-PL" b="1" dirty="0">
                <a:latin typeface="+mn-lt"/>
              </a:rPr>
              <a:t>KIO 2285/16  15.12.2016</a:t>
            </a:r>
            <a:endParaRPr lang="ro-RO" altLang="pl-PL" b="1" dirty="0">
              <a:latin typeface="+mn-lt"/>
            </a:endParaRPr>
          </a:p>
        </p:txBody>
      </p:sp>
      <p:sp>
        <p:nvSpPr>
          <p:cNvPr id="1433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
          <p:cNvSpPr txBox="1">
            <a:spLocks noChangeArrowheads="1"/>
          </p:cNvSpPr>
          <p:nvPr/>
        </p:nvSpPr>
        <p:spPr bwMode="auto">
          <a:xfrm>
            <a:off x="1116013" y="1700213"/>
            <a:ext cx="727233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r>
              <a:rPr lang="pl-PL" altLang="pl-PL" i="1" dirty="0">
                <a:latin typeface="+mn-lt"/>
              </a:rPr>
              <a:t>Celem stawiania przez zamawiających warunków udziału w postępowaniu, jest zapewnienie, aby zamówienie zostało powierzone podmiotowi zdolnemu do jego prawidłowej realizacji. Zamawiający zobowiązany jest przy tym zachować równowagę pomiędzy jego tak rozumianym interesem, a interesem wykonawców. Chodzi o to, aby poprzez wprowadzenie nadmiernych wymagań, nie nastąpiło wyeliminowanie z postępowania wykonawców, zdolnych do jego należytego wykonania.”</a:t>
            </a:r>
          </a:p>
          <a:p>
            <a:pPr algn="just"/>
            <a:endParaRPr lang="pl-PL" altLang="pl-PL" i="1" dirty="0">
              <a:latin typeface="+mn-lt"/>
            </a:endParaRPr>
          </a:p>
          <a:p>
            <a:pPr algn="just"/>
            <a:r>
              <a:rPr lang="pl-PL" altLang="pl-PL" b="1" dirty="0">
                <a:latin typeface="+mn-lt"/>
              </a:rPr>
              <a:t>KIO 1922/17 29.09.2017</a:t>
            </a:r>
          </a:p>
        </p:txBody>
      </p:sp>
      <p:sp>
        <p:nvSpPr>
          <p:cNvPr id="1536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3">
            <a:extLst>
              <a:ext uri="{FF2B5EF4-FFF2-40B4-BE49-F238E27FC236}">
                <a16:creationId xmlns:a16="http://schemas.microsoft.com/office/drawing/2014/main" id="{D997037C-F842-412F-8A40-0D8C459B926B}"/>
              </a:ext>
            </a:extLst>
          </p:cNvPr>
          <p:cNvSpPr txBox="1">
            <a:spLocks/>
          </p:cNvSpPr>
          <p:nvPr/>
        </p:nvSpPr>
        <p:spPr>
          <a:xfrm>
            <a:off x="700088" y="765175"/>
            <a:ext cx="7759700" cy="5337175"/>
          </a:xfrm>
          <a:prstGeom prst="rect">
            <a:avLst/>
          </a:prstGeom>
          <a:ln>
            <a:solidFill>
              <a:schemeClr val="accent2">
                <a:lumMod val="40000"/>
                <a:lumOff val="60000"/>
              </a:schemeClr>
            </a:solidFill>
          </a:ln>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pl-PL" sz="2000" dirty="0"/>
              <a:t>OPIS PRZEDMIOTU: A i B (np. dostawa i serwis)</a:t>
            </a:r>
          </a:p>
          <a:p>
            <a:pPr>
              <a:defRPr/>
            </a:pPr>
            <a:endParaRPr lang="pl-PL" sz="2000" dirty="0"/>
          </a:p>
          <a:p>
            <a:pPr>
              <a:defRPr/>
            </a:pPr>
            <a:endParaRPr lang="pl-PL" sz="2000" dirty="0"/>
          </a:p>
        </p:txBody>
      </p:sp>
      <p:sp>
        <p:nvSpPr>
          <p:cNvPr id="6" name="pole tekstowe 5">
            <a:extLst>
              <a:ext uri="{FF2B5EF4-FFF2-40B4-BE49-F238E27FC236}">
                <a16:creationId xmlns:a16="http://schemas.microsoft.com/office/drawing/2014/main" id="{935B9033-2807-427D-A473-E9AA3F8A1EC9}"/>
              </a:ext>
            </a:extLst>
          </p:cNvPr>
          <p:cNvSpPr txBox="1"/>
          <p:nvPr/>
        </p:nvSpPr>
        <p:spPr>
          <a:xfrm>
            <a:off x="6850063" y="1360488"/>
            <a:ext cx="1497012" cy="147637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defRPr/>
            </a:pPr>
            <a:r>
              <a:rPr lang="pl-PL" dirty="0"/>
              <a:t>Wykonawca  wykonał A i na odrębnej umowie wykonał B</a:t>
            </a:r>
          </a:p>
        </p:txBody>
      </p:sp>
      <p:sp>
        <p:nvSpPr>
          <p:cNvPr id="7" name="pole tekstowe 6">
            <a:extLst>
              <a:ext uri="{FF2B5EF4-FFF2-40B4-BE49-F238E27FC236}">
                <a16:creationId xmlns:a16="http://schemas.microsoft.com/office/drawing/2014/main" id="{5D77C922-6E28-484E-87CD-179678C52B80}"/>
              </a:ext>
            </a:extLst>
          </p:cNvPr>
          <p:cNvSpPr txBox="1"/>
          <p:nvPr/>
        </p:nvSpPr>
        <p:spPr>
          <a:xfrm>
            <a:off x="6850063" y="2505075"/>
            <a:ext cx="1497012" cy="17541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pl-PL" dirty="0"/>
              <a:t>Konsorcjum:</a:t>
            </a:r>
          </a:p>
          <a:p>
            <a:pPr>
              <a:defRPr/>
            </a:pPr>
            <a:r>
              <a:rPr lang="pl-PL" dirty="0"/>
              <a:t>pierwszy wykonawca  wykonał A a drugi  wykonał B</a:t>
            </a:r>
          </a:p>
        </p:txBody>
      </p:sp>
      <p:cxnSp>
        <p:nvCxnSpPr>
          <p:cNvPr id="8" name="Łącznik prosty ze strzałką 7">
            <a:extLst>
              <a:ext uri="{FF2B5EF4-FFF2-40B4-BE49-F238E27FC236}">
                <a16:creationId xmlns:a16="http://schemas.microsoft.com/office/drawing/2014/main" id="{6FEC722A-5FF5-4E37-AC48-D5CA2E05536C}"/>
              </a:ext>
            </a:extLst>
          </p:cNvPr>
          <p:cNvCxnSpPr>
            <a:cxnSpLocks/>
          </p:cNvCxnSpPr>
          <p:nvPr/>
        </p:nvCxnSpPr>
        <p:spPr>
          <a:xfrm flipH="1">
            <a:off x="5003800" y="2474913"/>
            <a:ext cx="1846263" cy="2921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6AF5D3D4-8D30-461D-BAD3-B1E60AB63E08}"/>
              </a:ext>
            </a:extLst>
          </p:cNvPr>
          <p:cNvCxnSpPr>
            <a:cxnSpLocks/>
          </p:cNvCxnSpPr>
          <p:nvPr/>
        </p:nvCxnSpPr>
        <p:spPr>
          <a:xfrm flipH="1">
            <a:off x="4572000" y="2505075"/>
            <a:ext cx="2278063" cy="30384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391" name="pole tekstowe 9"/>
          <p:cNvSpPr txBox="1">
            <a:spLocks noChangeArrowheads="1"/>
          </p:cNvSpPr>
          <p:nvPr/>
        </p:nvSpPr>
        <p:spPr bwMode="auto">
          <a:xfrm>
            <a:off x="5354638" y="1968500"/>
            <a:ext cx="13827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pl-PL" altLang="pl-PL"/>
              <a:t>nie spełnia</a:t>
            </a:r>
          </a:p>
        </p:txBody>
      </p:sp>
      <p:sp>
        <p:nvSpPr>
          <p:cNvPr id="16392" name="pole tekstowe 10"/>
          <p:cNvSpPr txBox="1">
            <a:spLocks noChangeArrowheads="1"/>
          </p:cNvSpPr>
          <p:nvPr/>
        </p:nvSpPr>
        <p:spPr bwMode="auto">
          <a:xfrm>
            <a:off x="4664075" y="3906838"/>
            <a:ext cx="13827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pl-PL" altLang="pl-PL"/>
              <a:t>spełnia</a:t>
            </a:r>
          </a:p>
        </p:txBody>
      </p:sp>
      <p:sp>
        <p:nvSpPr>
          <p:cNvPr id="12" name="pole tekstowe 11">
            <a:extLst>
              <a:ext uri="{FF2B5EF4-FFF2-40B4-BE49-F238E27FC236}">
                <a16:creationId xmlns:a16="http://schemas.microsoft.com/office/drawing/2014/main" id="{FF4B1EDA-DA78-41AD-B00C-A65D19B2C4EA}"/>
              </a:ext>
            </a:extLst>
          </p:cNvPr>
          <p:cNvSpPr txBox="1"/>
          <p:nvPr/>
        </p:nvSpPr>
        <p:spPr>
          <a:xfrm>
            <a:off x="700088" y="2335213"/>
            <a:ext cx="4246562" cy="1192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pl-PL" dirty="0"/>
              <a:t>Wariant 1 </a:t>
            </a:r>
          </a:p>
          <a:p>
            <a:pPr>
              <a:defRPr/>
            </a:pPr>
            <a:r>
              <a:rPr lang="pl-PL" dirty="0"/>
              <a:t>Wykonanie minimum 1 zamówienia /umowy/ obejmującego A i B</a:t>
            </a:r>
          </a:p>
          <a:p>
            <a:pPr>
              <a:defRPr/>
            </a:pPr>
            <a:endParaRPr lang="pl-PL" dirty="0"/>
          </a:p>
        </p:txBody>
      </p:sp>
      <p:sp>
        <p:nvSpPr>
          <p:cNvPr id="13" name="pole tekstowe 12">
            <a:extLst>
              <a:ext uri="{FF2B5EF4-FFF2-40B4-BE49-F238E27FC236}">
                <a16:creationId xmlns:a16="http://schemas.microsoft.com/office/drawing/2014/main" id="{FCB91A5B-FA59-42D5-9983-352AF63BD842}"/>
              </a:ext>
            </a:extLst>
          </p:cNvPr>
          <p:cNvSpPr txBox="1"/>
          <p:nvPr/>
        </p:nvSpPr>
        <p:spPr>
          <a:xfrm>
            <a:off x="700088" y="3875088"/>
            <a:ext cx="3771900" cy="2309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pl-PL" dirty="0"/>
              <a:t>Wariant 2</a:t>
            </a:r>
          </a:p>
          <a:p>
            <a:pPr>
              <a:defRPr/>
            </a:pPr>
            <a:r>
              <a:rPr lang="pl-PL" dirty="0"/>
              <a:t>Wykonanie:</a:t>
            </a:r>
          </a:p>
          <a:p>
            <a:pPr>
              <a:defRPr/>
            </a:pPr>
            <a:r>
              <a:rPr lang="pl-PL" dirty="0"/>
              <a:t>minimum 1 zamówienia obejmującego A</a:t>
            </a:r>
          </a:p>
          <a:p>
            <a:pPr>
              <a:defRPr/>
            </a:pPr>
            <a:r>
              <a:rPr lang="pl-PL" dirty="0"/>
              <a:t>oraz</a:t>
            </a:r>
          </a:p>
          <a:p>
            <a:pPr>
              <a:defRPr/>
            </a:pPr>
            <a:r>
              <a:rPr lang="pl-PL" dirty="0"/>
              <a:t>minimum jednego zamówienia obejmującego B</a:t>
            </a:r>
          </a:p>
          <a:p>
            <a:pPr>
              <a:defRPr/>
            </a:pP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
        <p:nvSpPr>
          <p:cNvPr id="29" name="Prostokąt 28">
            <a:extLst>
              <a:ext uri="{FF2B5EF4-FFF2-40B4-BE49-F238E27FC236}">
                <a16:creationId xmlns:a16="http://schemas.microsoft.com/office/drawing/2014/main" id="{F2A16C9B-E6C2-4FE2-8924-B6277F9BA6D6}"/>
              </a:ext>
            </a:extLst>
          </p:cNvPr>
          <p:cNvSpPr/>
          <p:nvPr/>
        </p:nvSpPr>
        <p:spPr>
          <a:xfrm>
            <a:off x="5067300" y="4238625"/>
            <a:ext cx="6096000" cy="1138238"/>
          </a:xfrm>
          <a:prstGeom prst="rect">
            <a:avLst/>
          </a:prstGeom>
        </p:spPr>
        <p:txBody>
          <a:bodyPr>
            <a:spAutoFit/>
          </a:bodyPr>
          <a:lstStyle/>
          <a:p>
            <a:pPr>
              <a:defRPr/>
            </a:pPr>
            <a:r>
              <a:rPr lang="pl-PL" sz="2400" dirty="0">
                <a:latin typeface="+mj-lt"/>
              </a:rPr>
              <a:t>Zdolność techniczna </a:t>
            </a:r>
          </a:p>
          <a:p>
            <a:pPr>
              <a:defRPr/>
            </a:pPr>
            <a:r>
              <a:rPr lang="pl-PL" sz="2400" dirty="0">
                <a:latin typeface="+mj-lt"/>
              </a:rPr>
              <a:t>lub zawodowa </a:t>
            </a:r>
            <a:r>
              <a:rPr lang="pl-PL" sz="2000" dirty="0"/>
              <a:t/>
            </a:r>
            <a:br>
              <a:rPr lang="pl-PL" sz="2000" dirty="0"/>
            </a:br>
            <a:endParaRPr lang="pl-PL" sz="2000" dirty="0"/>
          </a:p>
        </p:txBody>
      </p:sp>
      <p:sp>
        <p:nvSpPr>
          <p:cNvPr id="30" name="Prostokąt 29">
            <a:extLst>
              <a:ext uri="{FF2B5EF4-FFF2-40B4-BE49-F238E27FC236}">
                <a16:creationId xmlns:a16="http://schemas.microsoft.com/office/drawing/2014/main" id="{4F22542A-E9F3-4541-B1FC-ED47F53F020E}"/>
              </a:ext>
            </a:extLst>
          </p:cNvPr>
          <p:cNvSpPr/>
          <p:nvPr/>
        </p:nvSpPr>
        <p:spPr>
          <a:xfrm>
            <a:off x="3694113" y="1870075"/>
            <a:ext cx="6737350" cy="769938"/>
          </a:xfrm>
          <a:prstGeom prst="rect">
            <a:avLst/>
          </a:prstGeom>
        </p:spPr>
        <p:txBody>
          <a:bodyPr>
            <a:spAutoFit/>
          </a:bodyPr>
          <a:lstStyle/>
          <a:p>
            <a:pPr>
              <a:defRPr/>
            </a:pPr>
            <a:r>
              <a:rPr lang="pl-PL" sz="2400" dirty="0">
                <a:latin typeface="+mj-lt"/>
              </a:rPr>
              <a:t>Kompetencje, uprawnienia</a:t>
            </a:r>
            <a:r>
              <a:rPr lang="pl-PL" sz="2000" dirty="0"/>
              <a:t/>
            </a:r>
            <a:br>
              <a:rPr lang="pl-PL" sz="2000" dirty="0"/>
            </a:br>
            <a:endParaRPr lang="pl-PL" sz="2000" dirty="0"/>
          </a:p>
        </p:txBody>
      </p:sp>
      <p:sp>
        <p:nvSpPr>
          <p:cNvPr id="31" name="Prostokąt 30">
            <a:extLst>
              <a:ext uri="{FF2B5EF4-FFF2-40B4-BE49-F238E27FC236}">
                <a16:creationId xmlns:a16="http://schemas.microsoft.com/office/drawing/2014/main" id="{A813B0BB-B2E6-4408-A116-583BBE80D2BB}"/>
              </a:ext>
            </a:extLst>
          </p:cNvPr>
          <p:cNvSpPr/>
          <p:nvPr/>
        </p:nvSpPr>
        <p:spPr>
          <a:xfrm>
            <a:off x="4335463" y="3054350"/>
            <a:ext cx="6096000" cy="1138238"/>
          </a:xfrm>
          <a:prstGeom prst="rect">
            <a:avLst/>
          </a:prstGeom>
        </p:spPr>
        <p:txBody>
          <a:bodyPr>
            <a:spAutoFit/>
          </a:bodyPr>
          <a:lstStyle/>
          <a:p>
            <a:pPr>
              <a:defRPr/>
            </a:pPr>
            <a:r>
              <a:rPr lang="pl-PL" sz="2400" dirty="0">
                <a:latin typeface="+mj-lt"/>
              </a:rPr>
              <a:t>Sytuacja ekonomiczna </a:t>
            </a:r>
          </a:p>
          <a:p>
            <a:pPr>
              <a:defRPr/>
            </a:pPr>
            <a:r>
              <a:rPr lang="pl-PL" sz="2400" dirty="0">
                <a:latin typeface="+mj-lt"/>
              </a:rPr>
              <a:t>lub finansowa </a:t>
            </a:r>
            <a:r>
              <a:rPr lang="pl-PL" sz="2000" dirty="0"/>
              <a:t/>
            </a:r>
            <a:br>
              <a:rPr lang="pl-PL" sz="2000" dirty="0"/>
            </a:br>
            <a:endParaRPr lang="pl-PL" sz="2000" dirty="0"/>
          </a:p>
        </p:txBody>
      </p:sp>
      <p:grpSp>
        <p:nvGrpSpPr>
          <p:cNvPr id="32" name="Grupa 31"/>
          <p:cNvGrpSpPr>
            <a:grpSpLocks/>
          </p:cNvGrpSpPr>
          <p:nvPr/>
        </p:nvGrpSpPr>
        <p:grpSpPr bwMode="auto">
          <a:xfrm>
            <a:off x="2322513" y="3997325"/>
            <a:ext cx="2744787" cy="1592263"/>
            <a:chOff x="2322439" y="3996722"/>
            <a:chExt cx="2744629" cy="1593303"/>
          </a:xfrm>
        </p:grpSpPr>
        <p:grpSp>
          <p:nvGrpSpPr>
            <p:cNvPr id="17429" name="Grupa 32"/>
            <p:cNvGrpSpPr>
              <a:grpSpLocks/>
            </p:cNvGrpSpPr>
            <p:nvPr/>
          </p:nvGrpSpPr>
          <p:grpSpPr bwMode="auto">
            <a:xfrm>
              <a:off x="2322439" y="3996722"/>
              <a:ext cx="2744629" cy="1593303"/>
              <a:chOff x="2322439" y="3996722"/>
              <a:chExt cx="2744629" cy="1593303"/>
            </a:xfrm>
          </p:grpSpPr>
          <p:sp>
            <p:nvSpPr>
              <p:cNvPr id="35" name="Równoległobok 34">
                <a:extLst>
                  <a:ext uri="{FF2B5EF4-FFF2-40B4-BE49-F238E27FC236}">
                    <a16:creationId xmlns:a16="http://schemas.microsoft.com/office/drawing/2014/main" id="{7EB42752-F86A-47FD-9284-D6603F733FC5}"/>
                  </a:ext>
                </a:extLst>
              </p:cNvPr>
              <p:cNvSpPr/>
              <p:nvPr/>
            </p:nvSpPr>
            <p:spPr>
              <a:xfrm>
                <a:off x="2322439" y="3996722"/>
                <a:ext cx="2744629" cy="1593303"/>
              </a:xfrm>
              <a:prstGeom prst="parallelogram">
                <a:avLst>
                  <a:gd name="adj" fmla="val 63272"/>
                </a:avLst>
              </a:prstGeom>
              <a:blipFill>
                <a:blip r:embed="rId2" cstate="print"/>
                <a:srcRect/>
                <a:stretch>
                  <a:fillRect l="-116198" t="-14857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6" name="Równoległobok 35">
                <a:extLst>
                  <a:ext uri="{FF2B5EF4-FFF2-40B4-BE49-F238E27FC236}">
                    <a16:creationId xmlns:a16="http://schemas.microsoft.com/office/drawing/2014/main" id="{9239ECD4-50DA-49F4-8BE4-C1DCBF140779}"/>
                  </a:ext>
                </a:extLst>
              </p:cNvPr>
              <p:cNvSpPr/>
              <p:nvPr/>
            </p:nvSpPr>
            <p:spPr>
              <a:xfrm>
                <a:off x="2322439" y="3996722"/>
                <a:ext cx="2744629" cy="1593303"/>
              </a:xfrm>
              <a:prstGeom prst="parallelogram">
                <a:avLst>
                  <a:gd name="adj" fmla="val 63272"/>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grpSp>
        <p:sp>
          <p:nvSpPr>
            <p:cNvPr id="17430" name="Freeform 5"/>
            <p:cNvSpPr>
              <a:spLocks noEditPoints="1"/>
            </p:cNvSpPr>
            <p:nvPr/>
          </p:nvSpPr>
          <p:spPr bwMode="auto">
            <a:xfrm>
              <a:off x="3293499" y="4276113"/>
              <a:ext cx="802508" cy="1034520"/>
            </a:xfrm>
            <a:custGeom>
              <a:avLst/>
              <a:gdLst>
                <a:gd name="T0" fmla="*/ 258331 w 525"/>
                <a:gd name="T1" fmla="*/ 38202 h 677"/>
                <a:gd name="T2" fmla="*/ 184959 w 525"/>
                <a:gd name="T3" fmla="*/ 351462 h 677"/>
                <a:gd name="T4" fmla="*/ 10700 w 525"/>
                <a:gd name="T5" fmla="*/ 1025351 h 677"/>
                <a:gd name="T6" fmla="*/ 802508 w 525"/>
                <a:gd name="T7" fmla="*/ 840452 h 677"/>
                <a:gd name="T8" fmla="*/ 617549 w 525"/>
                <a:gd name="T9" fmla="*/ 348406 h 677"/>
                <a:gd name="T10" fmla="*/ 544177 w 525"/>
                <a:gd name="T11" fmla="*/ 38202 h 677"/>
                <a:gd name="T12" fmla="*/ 559463 w 525"/>
                <a:gd name="T13" fmla="*/ 680002 h 677"/>
                <a:gd name="T14" fmla="*/ 322532 w 525"/>
                <a:gd name="T15" fmla="*/ 597485 h 677"/>
                <a:gd name="T16" fmla="*/ 391318 w 525"/>
                <a:gd name="T17" fmla="*/ 618878 h 677"/>
                <a:gd name="T18" fmla="*/ 397433 w 525"/>
                <a:gd name="T19" fmla="*/ 620406 h 677"/>
                <a:gd name="T20" fmla="*/ 405075 w 525"/>
                <a:gd name="T21" fmla="*/ 620406 h 677"/>
                <a:gd name="T22" fmla="*/ 411190 w 525"/>
                <a:gd name="T23" fmla="*/ 618878 h 677"/>
                <a:gd name="T24" fmla="*/ 418833 w 525"/>
                <a:gd name="T25" fmla="*/ 618878 h 677"/>
                <a:gd name="T26" fmla="*/ 424947 w 525"/>
                <a:gd name="T27" fmla="*/ 617350 h 677"/>
                <a:gd name="T28" fmla="*/ 438704 w 525"/>
                <a:gd name="T29" fmla="*/ 614294 h 677"/>
                <a:gd name="T30" fmla="*/ 489148 w 525"/>
                <a:gd name="T31" fmla="*/ 591373 h 677"/>
                <a:gd name="T32" fmla="*/ 507491 w 525"/>
                <a:gd name="T33" fmla="*/ 577620 h 677"/>
                <a:gd name="T34" fmla="*/ 515134 w 525"/>
                <a:gd name="T35" fmla="*/ 571507 h 677"/>
                <a:gd name="T36" fmla="*/ 217059 w 525"/>
                <a:gd name="T37" fmla="*/ 883239 h 677"/>
                <a:gd name="T38" fmla="*/ 597677 w 525"/>
                <a:gd name="T39" fmla="*/ 325484 h 677"/>
                <a:gd name="T40" fmla="*/ 596149 w 525"/>
                <a:gd name="T41" fmla="*/ 325484 h 677"/>
                <a:gd name="T42" fmla="*/ 596149 w 525"/>
                <a:gd name="T43" fmla="*/ 325484 h 677"/>
                <a:gd name="T44" fmla="*/ 596149 w 525"/>
                <a:gd name="T45" fmla="*/ 325484 h 677"/>
                <a:gd name="T46" fmla="*/ 594620 w 525"/>
                <a:gd name="T47" fmla="*/ 325484 h 677"/>
                <a:gd name="T48" fmla="*/ 594620 w 525"/>
                <a:gd name="T49" fmla="*/ 325484 h 677"/>
                <a:gd name="T50" fmla="*/ 594620 w 525"/>
                <a:gd name="T51" fmla="*/ 325484 h 677"/>
                <a:gd name="T52" fmla="*/ 207888 w 525"/>
                <a:gd name="T53" fmla="*/ 327012 h 677"/>
                <a:gd name="T54" fmla="*/ 204831 w 525"/>
                <a:gd name="T55" fmla="*/ 342293 h 677"/>
                <a:gd name="T56" fmla="*/ 285846 w 525"/>
                <a:gd name="T57" fmla="*/ 540945 h 677"/>
                <a:gd name="T58" fmla="*/ 290431 w 525"/>
                <a:gd name="T59" fmla="*/ 547058 h 677"/>
                <a:gd name="T60" fmla="*/ 298074 w 525"/>
                <a:gd name="T61" fmla="*/ 553170 h 677"/>
                <a:gd name="T62" fmla="*/ 389790 w 525"/>
                <a:gd name="T63" fmla="*/ 599013 h 677"/>
                <a:gd name="T64" fmla="*/ 395904 w 525"/>
                <a:gd name="T65" fmla="*/ 599013 h 677"/>
                <a:gd name="T66" fmla="*/ 402018 w 525"/>
                <a:gd name="T67" fmla="*/ 599013 h 677"/>
                <a:gd name="T68" fmla="*/ 406604 w 525"/>
                <a:gd name="T69" fmla="*/ 599013 h 677"/>
                <a:gd name="T70" fmla="*/ 412718 w 525"/>
                <a:gd name="T71" fmla="*/ 599013 h 677"/>
                <a:gd name="T72" fmla="*/ 417304 w 525"/>
                <a:gd name="T73" fmla="*/ 597485 h 677"/>
                <a:gd name="T74" fmla="*/ 424947 w 525"/>
                <a:gd name="T75" fmla="*/ 597485 h 677"/>
                <a:gd name="T76" fmla="*/ 431061 w 525"/>
                <a:gd name="T77" fmla="*/ 595957 h 677"/>
                <a:gd name="T78" fmla="*/ 437176 w 525"/>
                <a:gd name="T79" fmla="*/ 592901 h 677"/>
                <a:gd name="T80" fmla="*/ 443290 w 525"/>
                <a:gd name="T81" fmla="*/ 591373 h 677"/>
                <a:gd name="T82" fmla="*/ 450933 w 525"/>
                <a:gd name="T83" fmla="*/ 588316 h 677"/>
                <a:gd name="T84" fmla="*/ 457047 w 525"/>
                <a:gd name="T85" fmla="*/ 586788 h 677"/>
                <a:gd name="T86" fmla="*/ 461633 w 525"/>
                <a:gd name="T87" fmla="*/ 583732 h 677"/>
                <a:gd name="T88" fmla="*/ 467748 w 525"/>
                <a:gd name="T89" fmla="*/ 580676 h 677"/>
                <a:gd name="T90" fmla="*/ 473862 w 525"/>
                <a:gd name="T91" fmla="*/ 577620 h 677"/>
                <a:gd name="T92" fmla="*/ 478448 w 525"/>
                <a:gd name="T93" fmla="*/ 573035 h 677"/>
                <a:gd name="T94" fmla="*/ 484562 w 525"/>
                <a:gd name="T95" fmla="*/ 569979 h 677"/>
                <a:gd name="T96" fmla="*/ 490676 w 525"/>
                <a:gd name="T97" fmla="*/ 565395 h 677"/>
                <a:gd name="T98" fmla="*/ 495262 w 525"/>
                <a:gd name="T99" fmla="*/ 560811 h 677"/>
                <a:gd name="T100" fmla="*/ 504434 w 525"/>
                <a:gd name="T101" fmla="*/ 554698 h 677"/>
                <a:gd name="T102" fmla="*/ 536534 w 525"/>
                <a:gd name="T103" fmla="*/ 519552 h 677"/>
                <a:gd name="T104" fmla="*/ 212474 w 525"/>
                <a:gd name="T105" fmla="*/ 307147 h 677"/>
                <a:gd name="T106" fmla="*/ 206359 w 525"/>
                <a:gd name="T107" fmla="*/ 903104 h 677"/>
                <a:gd name="T108" fmla="*/ 132987 w 525"/>
                <a:gd name="T109" fmla="*/ 716676 h 677"/>
                <a:gd name="T110" fmla="*/ 669521 w 525"/>
                <a:gd name="T111" fmla="*/ 728901 h 677"/>
                <a:gd name="T112" fmla="*/ 183430 w 525"/>
                <a:gd name="T113" fmla="*/ 279641 h 677"/>
                <a:gd name="T114" fmla="*/ 339346 w 525"/>
                <a:gd name="T115" fmla="*/ 267417 h 677"/>
                <a:gd name="T116" fmla="*/ 504434 w 525"/>
                <a:gd name="T117" fmla="*/ 39730 h 677"/>
                <a:gd name="T118" fmla="*/ 544177 w 525"/>
                <a:gd name="T119" fmla="*/ 272001 h 67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25" h="677">
                  <a:moveTo>
                    <a:pt x="186" y="354"/>
                  </a:moveTo>
                  <a:cubicBezTo>
                    <a:pt x="187" y="355"/>
                    <a:pt x="188" y="357"/>
                    <a:pt x="188" y="359"/>
                  </a:cubicBezTo>
                  <a:cubicBezTo>
                    <a:pt x="186" y="354"/>
                    <a:pt x="186" y="354"/>
                    <a:pt x="186" y="354"/>
                  </a:cubicBezTo>
                  <a:close/>
                  <a:moveTo>
                    <a:pt x="405" y="202"/>
                  </a:moveTo>
                  <a:cubicBezTo>
                    <a:pt x="405" y="204"/>
                    <a:pt x="403" y="206"/>
                    <a:pt x="401" y="207"/>
                  </a:cubicBezTo>
                  <a:cubicBezTo>
                    <a:pt x="405" y="202"/>
                    <a:pt x="405" y="202"/>
                    <a:pt x="405" y="202"/>
                  </a:cubicBezTo>
                  <a:close/>
                  <a:moveTo>
                    <a:pt x="215" y="3"/>
                  </a:moveTo>
                  <a:cubicBezTo>
                    <a:pt x="211" y="3"/>
                    <a:pt x="209" y="6"/>
                    <a:pt x="208" y="9"/>
                  </a:cubicBezTo>
                  <a:cubicBezTo>
                    <a:pt x="203" y="10"/>
                    <a:pt x="197" y="11"/>
                    <a:pt x="192" y="12"/>
                  </a:cubicBezTo>
                  <a:cubicBezTo>
                    <a:pt x="185" y="14"/>
                    <a:pt x="179" y="16"/>
                    <a:pt x="173" y="18"/>
                  </a:cubicBezTo>
                  <a:cubicBezTo>
                    <a:pt x="171" y="19"/>
                    <a:pt x="169" y="22"/>
                    <a:pt x="169" y="25"/>
                  </a:cubicBezTo>
                  <a:cubicBezTo>
                    <a:pt x="169" y="27"/>
                    <a:pt x="169" y="27"/>
                    <a:pt x="169" y="27"/>
                  </a:cubicBezTo>
                  <a:cubicBezTo>
                    <a:pt x="104" y="55"/>
                    <a:pt x="105" y="115"/>
                    <a:pt x="106" y="183"/>
                  </a:cubicBezTo>
                  <a:cubicBezTo>
                    <a:pt x="107" y="194"/>
                    <a:pt x="107" y="194"/>
                    <a:pt x="107" y="194"/>
                  </a:cubicBezTo>
                  <a:cubicBezTo>
                    <a:pt x="106" y="197"/>
                    <a:pt x="108" y="200"/>
                    <a:pt x="111" y="201"/>
                  </a:cubicBezTo>
                  <a:cubicBezTo>
                    <a:pt x="114" y="202"/>
                    <a:pt x="117" y="204"/>
                    <a:pt x="120" y="206"/>
                  </a:cubicBezTo>
                  <a:cubicBezTo>
                    <a:pt x="121" y="211"/>
                    <a:pt x="121" y="211"/>
                    <a:pt x="121" y="211"/>
                  </a:cubicBezTo>
                  <a:cubicBezTo>
                    <a:pt x="121" y="212"/>
                    <a:pt x="121" y="215"/>
                    <a:pt x="121" y="220"/>
                  </a:cubicBezTo>
                  <a:cubicBezTo>
                    <a:pt x="121" y="221"/>
                    <a:pt x="121" y="222"/>
                    <a:pt x="121" y="224"/>
                  </a:cubicBezTo>
                  <a:cubicBezTo>
                    <a:pt x="121" y="228"/>
                    <a:pt x="121" y="228"/>
                    <a:pt x="121" y="228"/>
                  </a:cubicBezTo>
                  <a:cubicBezTo>
                    <a:pt x="121" y="228"/>
                    <a:pt x="121" y="228"/>
                    <a:pt x="121" y="229"/>
                  </a:cubicBezTo>
                  <a:cubicBezTo>
                    <a:pt x="121" y="230"/>
                    <a:pt x="121" y="230"/>
                    <a:pt x="121" y="230"/>
                  </a:cubicBezTo>
                  <a:cubicBezTo>
                    <a:pt x="121" y="251"/>
                    <a:pt x="125" y="271"/>
                    <a:pt x="132" y="291"/>
                  </a:cubicBezTo>
                  <a:cubicBezTo>
                    <a:pt x="140" y="312"/>
                    <a:pt x="151" y="332"/>
                    <a:pt x="164" y="349"/>
                  </a:cubicBezTo>
                  <a:cubicBezTo>
                    <a:pt x="167" y="353"/>
                    <a:pt x="170" y="357"/>
                    <a:pt x="174" y="361"/>
                  </a:cubicBezTo>
                  <a:cubicBezTo>
                    <a:pt x="174" y="364"/>
                    <a:pt x="173" y="369"/>
                    <a:pt x="173" y="374"/>
                  </a:cubicBezTo>
                  <a:cubicBezTo>
                    <a:pt x="172" y="391"/>
                    <a:pt x="171" y="413"/>
                    <a:pt x="169" y="423"/>
                  </a:cubicBezTo>
                  <a:cubicBezTo>
                    <a:pt x="147" y="437"/>
                    <a:pt x="147" y="437"/>
                    <a:pt x="147" y="437"/>
                  </a:cubicBezTo>
                  <a:cubicBezTo>
                    <a:pt x="104" y="446"/>
                    <a:pt x="66" y="461"/>
                    <a:pt x="40" y="480"/>
                  </a:cubicBezTo>
                  <a:cubicBezTo>
                    <a:pt x="15" y="499"/>
                    <a:pt x="0" y="522"/>
                    <a:pt x="0" y="550"/>
                  </a:cubicBezTo>
                  <a:cubicBezTo>
                    <a:pt x="0" y="654"/>
                    <a:pt x="0" y="654"/>
                    <a:pt x="0" y="654"/>
                  </a:cubicBezTo>
                  <a:cubicBezTo>
                    <a:pt x="0" y="660"/>
                    <a:pt x="3" y="666"/>
                    <a:pt x="7" y="670"/>
                  </a:cubicBezTo>
                  <a:cubicBezTo>
                    <a:pt x="7" y="670"/>
                    <a:pt x="7" y="670"/>
                    <a:pt x="7" y="671"/>
                  </a:cubicBezTo>
                  <a:cubicBezTo>
                    <a:pt x="11" y="675"/>
                    <a:pt x="17" y="677"/>
                    <a:pt x="24" y="677"/>
                  </a:cubicBezTo>
                  <a:cubicBezTo>
                    <a:pt x="456" y="677"/>
                    <a:pt x="456" y="677"/>
                    <a:pt x="456" y="677"/>
                  </a:cubicBezTo>
                  <a:cubicBezTo>
                    <a:pt x="456" y="677"/>
                    <a:pt x="457" y="677"/>
                    <a:pt x="457" y="677"/>
                  </a:cubicBezTo>
                  <a:cubicBezTo>
                    <a:pt x="501" y="677"/>
                    <a:pt x="501" y="677"/>
                    <a:pt x="501" y="677"/>
                  </a:cubicBezTo>
                  <a:cubicBezTo>
                    <a:pt x="508" y="677"/>
                    <a:pt x="514" y="675"/>
                    <a:pt x="518" y="671"/>
                  </a:cubicBezTo>
                  <a:cubicBezTo>
                    <a:pt x="518" y="671"/>
                    <a:pt x="518" y="671"/>
                    <a:pt x="518" y="671"/>
                  </a:cubicBezTo>
                  <a:cubicBezTo>
                    <a:pt x="518" y="671"/>
                    <a:pt x="518" y="671"/>
                    <a:pt x="518" y="671"/>
                  </a:cubicBezTo>
                  <a:cubicBezTo>
                    <a:pt x="518" y="671"/>
                    <a:pt x="518" y="671"/>
                    <a:pt x="518" y="671"/>
                  </a:cubicBezTo>
                  <a:cubicBezTo>
                    <a:pt x="522" y="666"/>
                    <a:pt x="525" y="660"/>
                    <a:pt x="525" y="654"/>
                  </a:cubicBezTo>
                  <a:cubicBezTo>
                    <a:pt x="525" y="550"/>
                    <a:pt x="525" y="550"/>
                    <a:pt x="525" y="550"/>
                  </a:cubicBezTo>
                  <a:cubicBezTo>
                    <a:pt x="525" y="550"/>
                    <a:pt x="525" y="550"/>
                    <a:pt x="525" y="550"/>
                  </a:cubicBezTo>
                  <a:cubicBezTo>
                    <a:pt x="525" y="522"/>
                    <a:pt x="510" y="499"/>
                    <a:pt x="485" y="480"/>
                  </a:cubicBezTo>
                  <a:cubicBezTo>
                    <a:pt x="459" y="460"/>
                    <a:pt x="421" y="446"/>
                    <a:pt x="378" y="437"/>
                  </a:cubicBezTo>
                  <a:cubicBezTo>
                    <a:pt x="357" y="423"/>
                    <a:pt x="357" y="423"/>
                    <a:pt x="357" y="423"/>
                  </a:cubicBezTo>
                  <a:cubicBezTo>
                    <a:pt x="354" y="414"/>
                    <a:pt x="353" y="391"/>
                    <a:pt x="352" y="374"/>
                  </a:cubicBezTo>
                  <a:cubicBezTo>
                    <a:pt x="351" y="369"/>
                    <a:pt x="351" y="365"/>
                    <a:pt x="351" y="361"/>
                  </a:cubicBezTo>
                  <a:cubicBezTo>
                    <a:pt x="354" y="357"/>
                    <a:pt x="358" y="353"/>
                    <a:pt x="361" y="349"/>
                  </a:cubicBezTo>
                  <a:cubicBezTo>
                    <a:pt x="374" y="332"/>
                    <a:pt x="386" y="312"/>
                    <a:pt x="393" y="291"/>
                  </a:cubicBezTo>
                  <a:cubicBezTo>
                    <a:pt x="400" y="271"/>
                    <a:pt x="405" y="251"/>
                    <a:pt x="405" y="230"/>
                  </a:cubicBezTo>
                  <a:cubicBezTo>
                    <a:pt x="405" y="229"/>
                    <a:pt x="405" y="229"/>
                    <a:pt x="405" y="229"/>
                  </a:cubicBezTo>
                  <a:cubicBezTo>
                    <a:pt x="405" y="229"/>
                    <a:pt x="405" y="229"/>
                    <a:pt x="405" y="229"/>
                  </a:cubicBezTo>
                  <a:cubicBezTo>
                    <a:pt x="405" y="229"/>
                    <a:pt x="405" y="228"/>
                    <a:pt x="404" y="228"/>
                  </a:cubicBezTo>
                  <a:cubicBezTo>
                    <a:pt x="405" y="224"/>
                    <a:pt x="405" y="224"/>
                    <a:pt x="405" y="224"/>
                  </a:cubicBezTo>
                  <a:cubicBezTo>
                    <a:pt x="405" y="222"/>
                    <a:pt x="405" y="221"/>
                    <a:pt x="405" y="220"/>
                  </a:cubicBezTo>
                  <a:cubicBezTo>
                    <a:pt x="405" y="215"/>
                    <a:pt x="405" y="212"/>
                    <a:pt x="405" y="211"/>
                  </a:cubicBezTo>
                  <a:cubicBezTo>
                    <a:pt x="405" y="205"/>
                    <a:pt x="405" y="205"/>
                    <a:pt x="405" y="205"/>
                  </a:cubicBezTo>
                  <a:cubicBezTo>
                    <a:pt x="415" y="200"/>
                    <a:pt x="415" y="200"/>
                    <a:pt x="415" y="200"/>
                  </a:cubicBezTo>
                  <a:cubicBezTo>
                    <a:pt x="415" y="200"/>
                    <a:pt x="415" y="200"/>
                    <a:pt x="415" y="200"/>
                  </a:cubicBezTo>
                  <a:cubicBezTo>
                    <a:pt x="417" y="199"/>
                    <a:pt x="418" y="196"/>
                    <a:pt x="418" y="194"/>
                  </a:cubicBezTo>
                  <a:cubicBezTo>
                    <a:pt x="419" y="185"/>
                    <a:pt x="419" y="185"/>
                    <a:pt x="419" y="185"/>
                  </a:cubicBezTo>
                  <a:cubicBezTo>
                    <a:pt x="419" y="185"/>
                    <a:pt x="419" y="185"/>
                    <a:pt x="419" y="185"/>
                  </a:cubicBezTo>
                  <a:cubicBezTo>
                    <a:pt x="420" y="117"/>
                    <a:pt x="421" y="56"/>
                    <a:pt x="356" y="27"/>
                  </a:cubicBezTo>
                  <a:cubicBezTo>
                    <a:pt x="356" y="25"/>
                    <a:pt x="356" y="25"/>
                    <a:pt x="356" y="25"/>
                  </a:cubicBezTo>
                  <a:cubicBezTo>
                    <a:pt x="356" y="25"/>
                    <a:pt x="356" y="25"/>
                    <a:pt x="356" y="25"/>
                  </a:cubicBezTo>
                  <a:cubicBezTo>
                    <a:pt x="356" y="23"/>
                    <a:pt x="355" y="20"/>
                    <a:pt x="352" y="19"/>
                  </a:cubicBezTo>
                  <a:cubicBezTo>
                    <a:pt x="346" y="17"/>
                    <a:pt x="340" y="14"/>
                    <a:pt x="333" y="13"/>
                  </a:cubicBezTo>
                  <a:cubicBezTo>
                    <a:pt x="328" y="11"/>
                    <a:pt x="323" y="10"/>
                    <a:pt x="317" y="9"/>
                  </a:cubicBezTo>
                  <a:cubicBezTo>
                    <a:pt x="317" y="6"/>
                    <a:pt x="314" y="3"/>
                    <a:pt x="311" y="3"/>
                  </a:cubicBezTo>
                  <a:cubicBezTo>
                    <a:pt x="304" y="2"/>
                    <a:pt x="296" y="1"/>
                    <a:pt x="288" y="1"/>
                  </a:cubicBezTo>
                  <a:cubicBezTo>
                    <a:pt x="280" y="0"/>
                    <a:pt x="272" y="0"/>
                    <a:pt x="263" y="0"/>
                  </a:cubicBezTo>
                  <a:cubicBezTo>
                    <a:pt x="254" y="0"/>
                    <a:pt x="245" y="0"/>
                    <a:pt x="237" y="1"/>
                  </a:cubicBezTo>
                  <a:cubicBezTo>
                    <a:pt x="229" y="1"/>
                    <a:pt x="222" y="2"/>
                    <a:pt x="215" y="3"/>
                  </a:cubicBezTo>
                  <a:close/>
                  <a:moveTo>
                    <a:pt x="351" y="436"/>
                  </a:moveTo>
                  <a:cubicBezTo>
                    <a:pt x="366" y="445"/>
                    <a:pt x="366" y="445"/>
                    <a:pt x="366" y="445"/>
                  </a:cubicBezTo>
                  <a:cubicBezTo>
                    <a:pt x="358" y="457"/>
                    <a:pt x="343" y="468"/>
                    <a:pt x="326" y="476"/>
                  </a:cubicBezTo>
                  <a:cubicBezTo>
                    <a:pt x="307" y="485"/>
                    <a:pt x="285" y="491"/>
                    <a:pt x="263" y="491"/>
                  </a:cubicBezTo>
                  <a:cubicBezTo>
                    <a:pt x="241" y="491"/>
                    <a:pt x="217" y="486"/>
                    <a:pt x="196" y="476"/>
                  </a:cubicBezTo>
                  <a:cubicBezTo>
                    <a:pt x="180" y="469"/>
                    <a:pt x="167" y="459"/>
                    <a:pt x="159" y="446"/>
                  </a:cubicBezTo>
                  <a:cubicBezTo>
                    <a:pt x="175" y="435"/>
                    <a:pt x="175" y="435"/>
                    <a:pt x="175" y="435"/>
                  </a:cubicBezTo>
                  <a:cubicBezTo>
                    <a:pt x="210" y="461"/>
                    <a:pt x="239" y="471"/>
                    <a:pt x="267" y="469"/>
                  </a:cubicBezTo>
                  <a:cubicBezTo>
                    <a:pt x="295" y="468"/>
                    <a:pt x="321" y="455"/>
                    <a:pt x="351" y="436"/>
                  </a:cubicBezTo>
                  <a:close/>
                  <a:moveTo>
                    <a:pt x="182" y="424"/>
                  </a:moveTo>
                  <a:cubicBezTo>
                    <a:pt x="185" y="413"/>
                    <a:pt x="186" y="391"/>
                    <a:pt x="187" y="375"/>
                  </a:cubicBezTo>
                  <a:cubicBezTo>
                    <a:pt x="187" y="373"/>
                    <a:pt x="187" y="373"/>
                    <a:pt x="187" y="373"/>
                  </a:cubicBezTo>
                  <a:cubicBezTo>
                    <a:pt x="194" y="380"/>
                    <a:pt x="202" y="386"/>
                    <a:pt x="211" y="391"/>
                  </a:cubicBezTo>
                  <a:cubicBezTo>
                    <a:pt x="224" y="398"/>
                    <a:pt x="238" y="403"/>
                    <a:pt x="252" y="405"/>
                  </a:cubicBezTo>
                  <a:cubicBezTo>
                    <a:pt x="253" y="405"/>
                    <a:pt x="253" y="405"/>
                    <a:pt x="253" y="405"/>
                  </a:cubicBezTo>
                  <a:cubicBezTo>
                    <a:pt x="253" y="405"/>
                    <a:pt x="253" y="405"/>
                    <a:pt x="253" y="405"/>
                  </a:cubicBezTo>
                  <a:cubicBezTo>
                    <a:pt x="253" y="405"/>
                    <a:pt x="253" y="405"/>
                    <a:pt x="253" y="405"/>
                  </a:cubicBezTo>
                  <a:cubicBezTo>
                    <a:pt x="254" y="405"/>
                    <a:pt x="254" y="405"/>
                    <a:pt x="254" y="405"/>
                  </a:cubicBezTo>
                  <a:cubicBezTo>
                    <a:pt x="254" y="405"/>
                    <a:pt x="254" y="405"/>
                    <a:pt x="254" y="405"/>
                  </a:cubicBezTo>
                  <a:cubicBezTo>
                    <a:pt x="255" y="405"/>
                    <a:pt x="255" y="405"/>
                    <a:pt x="255" y="405"/>
                  </a:cubicBezTo>
                  <a:cubicBezTo>
                    <a:pt x="255" y="405"/>
                    <a:pt x="255" y="405"/>
                    <a:pt x="255" y="405"/>
                  </a:cubicBezTo>
                  <a:cubicBezTo>
                    <a:pt x="255" y="405"/>
                    <a:pt x="255" y="405"/>
                    <a:pt x="255" y="405"/>
                  </a:cubicBezTo>
                  <a:cubicBezTo>
                    <a:pt x="256" y="405"/>
                    <a:pt x="256" y="405"/>
                    <a:pt x="256" y="405"/>
                  </a:cubicBezTo>
                  <a:cubicBezTo>
                    <a:pt x="256" y="405"/>
                    <a:pt x="256" y="405"/>
                    <a:pt x="256" y="405"/>
                  </a:cubicBezTo>
                  <a:cubicBezTo>
                    <a:pt x="257" y="406"/>
                    <a:pt x="257" y="406"/>
                    <a:pt x="257" y="406"/>
                  </a:cubicBezTo>
                  <a:cubicBezTo>
                    <a:pt x="257" y="406"/>
                    <a:pt x="257" y="406"/>
                    <a:pt x="257" y="406"/>
                  </a:cubicBezTo>
                  <a:cubicBezTo>
                    <a:pt x="258" y="406"/>
                    <a:pt x="258" y="406"/>
                    <a:pt x="258" y="406"/>
                  </a:cubicBezTo>
                  <a:cubicBezTo>
                    <a:pt x="258" y="406"/>
                    <a:pt x="258" y="406"/>
                    <a:pt x="258" y="406"/>
                  </a:cubicBezTo>
                  <a:cubicBezTo>
                    <a:pt x="258" y="406"/>
                    <a:pt x="258" y="406"/>
                    <a:pt x="258" y="406"/>
                  </a:cubicBezTo>
                  <a:cubicBezTo>
                    <a:pt x="258" y="406"/>
                    <a:pt x="258" y="406"/>
                    <a:pt x="258" y="406"/>
                  </a:cubicBezTo>
                  <a:cubicBezTo>
                    <a:pt x="259" y="406"/>
                    <a:pt x="259" y="406"/>
                    <a:pt x="259" y="406"/>
                  </a:cubicBezTo>
                  <a:cubicBezTo>
                    <a:pt x="259" y="406"/>
                    <a:pt x="259" y="406"/>
                    <a:pt x="259" y="406"/>
                  </a:cubicBezTo>
                  <a:cubicBezTo>
                    <a:pt x="260" y="406"/>
                    <a:pt x="260" y="406"/>
                    <a:pt x="260" y="406"/>
                  </a:cubicBezTo>
                  <a:cubicBezTo>
                    <a:pt x="260" y="406"/>
                    <a:pt x="260" y="406"/>
                    <a:pt x="260" y="406"/>
                  </a:cubicBezTo>
                  <a:cubicBezTo>
                    <a:pt x="260" y="406"/>
                    <a:pt x="260" y="406"/>
                    <a:pt x="260" y="406"/>
                  </a:cubicBezTo>
                  <a:cubicBezTo>
                    <a:pt x="261" y="406"/>
                    <a:pt x="261" y="406"/>
                    <a:pt x="261" y="406"/>
                  </a:cubicBezTo>
                  <a:cubicBezTo>
                    <a:pt x="261" y="406"/>
                    <a:pt x="261" y="406"/>
                    <a:pt x="261" y="406"/>
                  </a:cubicBezTo>
                  <a:cubicBezTo>
                    <a:pt x="262" y="406"/>
                    <a:pt x="262" y="406"/>
                    <a:pt x="262" y="406"/>
                  </a:cubicBezTo>
                  <a:cubicBezTo>
                    <a:pt x="262" y="406"/>
                    <a:pt x="262" y="406"/>
                    <a:pt x="262" y="406"/>
                  </a:cubicBezTo>
                  <a:cubicBezTo>
                    <a:pt x="263" y="406"/>
                    <a:pt x="263" y="406"/>
                    <a:pt x="263" y="406"/>
                  </a:cubicBezTo>
                  <a:cubicBezTo>
                    <a:pt x="263" y="406"/>
                    <a:pt x="263" y="406"/>
                    <a:pt x="263" y="406"/>
                  </a:cubicBezTo>
                  <a:cubicBezTo>
                    <a:pt x="263" y="406"/>
                    <a:pt x="263" y="406"/>
                    <a:pt x="263" y="406"/>
                  </a:cubicBezTo>
                  <a:cubicBezTo>
                    <a:pt x="264" y="406"/>
                    <a:pt x="264" y="406"/>
                    <a:pt x="264" y="406"/>
                  </a:cubicBezTo>
                  <a:cubicBezTo>
                    <a:pt x="264" y="406"/>
                    <a:pt x="264" y="406"/>
                    <a:pt x="264" y="406"/>
                  </a:cubicBezTo>
                  <a:cubicBezTo>
                    <a:pt x="265" y="406"/>
                    <a:pt x="265" y="406"/>
                    <a:pt x="265" y="406"/>
                  </a:cubicBezTo>
                  <a:cubicBezTo>
                    <a:pt x="265" y="406"/>
                    <a:pt x="265" y="406"/>
                    <a:pt x="265" y="406"/>
                  </a:cubicBezTo>
                  <a:cubicBezTo>
                    <a:pt x="265" y="406"/>
                    <a:pt x="265" y="406"/>
                    <a:pt x="265" y="406"/>
                  </a:cubicBezTo>
                  <a:cubicBezTo>
                    <a:pt x="266" y="406"/>
                    <a:pt x="266" y="406"/>
                    <a:pt x="266" y="406"/>
                  </a:cubicBezTo>
                  <a:cubicBezTo>
                    <a:pt x="266" y="406"/>
                    <a:pt x="266" y="406"/>
                    <a:pt x="266" y="406"/>
                  </a:cubicBezTo>
                  <a:cubicBezTo>
                    <a:pt x="267" y="406"/>
                    <a:pt x="267" y="406"/>
                    <a:pt x="267" y="406"/>
                  </a:cubicBezTo>
                  <a:cubicBezTo>
                    <a:pt x="267" y="406"/>
                    <a:pt x="267" y="406"/>
                    <a:pt x="267" y="406"/>
                  </a:cubicBezTo>
                  <a:cubicBezTo>
                    <a:pt x="267" y="406"/>
                    <a:pt x="267" y="406"/>
                    <a:pt x="267" y="406"/>
                  </a:cubicBezTo>
                  <a:cubicBezTo>
                    <a:pt x="268" y="406"/>
                    <a:pt x="268" y="406"/>
                    <a:pt x="268" y="406"/>
                  </a:cubicBezTo>
                  <a:cubicBezTo>
                    <a:pt x="268" y="406"/>
                    <a:pt x="268" y="406"/>
                    <a:pt x="268" y="406"/>
                  </a:cubicBezTo>
                  <a:cubicBezTo>
                    <a:pt x="268" y="406"/>
                    <a:pt x="268" y="406"/>
                    <a:pt x="268" y="406"/>
                  </a:cubicBezTo>
                  <a:cubicBezTo>
                    <a:pt x="269" y="405"/>
                    <a:pt x="269" y="405"/>
                    <a:pt x="269" y="405"/>
                  </a:cubicBezTo>
                  <a:cubicBezTo>
                    <a:pt x="269" y="405"/>
                    <a:pt x="269" y="405"/>
                    <a:pt x="269" y="405"/>
                  </a:cubicBezTo>
                  <a:cubicBezTo>
                    <a:pt x="270" y="405"/>
                    <a:pt x="270" y="405"/>
                    <a:pt x="270" y="405"/>
                  </a:cubicBezTo>
                  <a:cubicBezTo>
                    <a:pt x="270" y="405"/>
                    <a:pt x="270" y="405"/>
                    <a:pt x="270" y="405"/>
                  </a:cubicBezTo>
                  <a:cubicBezTo>
                    <a:pt x="270" y="405"/>
                    <a:pt x="270" y="405"/>
                    <a:pt x="270" y="405"/>
                  </a:cubicBezTo>
                  <a:cubicBezTo>
                    <a:pt x="271" y="405"/>
                    <a:pt x="271" y="405"/>
                    <a:pt x="271" y="405"/>
                  </a:cubicBezTo>
                  <a:cubicBezTo>
                    <a:pt x="271" y="405"/>
                    <a:pt x="271" y="405"/>
                    <a:pt x="271" y="405"/>
                  </a:cubicBezTo>
                  <a:cubicBezTo>
                    <a:pt x="272" y="405"/>
                    <a:pt x="272" y="405"/>
                    <a:pt x="272" y="405"/>
                  </a:cubicBezTo>
                  <a:cubicBezTo>
                    <a:pt x="272" y="405"/>
                    <a:pt x="272" y="405"/>
                    <a:pt x="272" y="405"/>
                  </a:cubicBezTo>
                  <a:cubicBezTo>
                    <a:pt x="272" y="405"/>
                    <a:pt x="272" y="405"/>
                    <a:pt x="272" y="405"/>
                  </a:cubicBezTo>
                  <a:cubicBezTo>
                    <a:pt x="273" y="405"/>
                    <a:pt x="273" y="405"/>
                    <a:pt x="273" y="405"/>
                  </a:cubicBezTo>
                  <a:cubicBezTo>
                    <a:pt x="273" y="405"/>
                    <a:pt x="273" y="405"/>
                    <a:pt x="273" y="405"/>
                  </a:cubicBezTo>
                  <a:cubicBezTo>
                    <a:pt x="274" y="405"/>
                    <a:pt x="274" y="405"/>
                    <a:pt x="274" y="405"/>
                  </a:cubicBezTo>
                  <a:cubicBezTo>
                    <a:pt x="274" y="405"/>
                    <a:pt x="274" y="405"/>
                    <a:pt x="274" y="405"/>
                  </a:cubicBezTo>
                  <a:cubicBezTo>
                    <a:pt x="275" y="405"/>
                    <a:pt x="275" y="405"/>
                    <a:pt x="275" y="405"/>
                  </a:cubicBezTo>
                  <a:cubicBezTo>
                    <a:pt x="275" y="405"/>
                    <a:pt x="275" y="405"/>
                    <a:pt x="275" y="405"/>
                  </a:cubicBezTo>
                  <a:cubicBezTo>
                    <a:pt x="276" y="405"/>
                    <a:pt x="276" y="405"/>
                    <a:pt x="276" y="405"/>
                  </a:cubicBezTo>
                  <a:cubicBezTo>
                    <a:pt x="276" y="405"/>
                    <a:pt x="276" y="405"/>
                    <a:pt x="276" y="405"/>
                  </a:cubicBezTo>
                  <a:cubicBezTo>
                    <a:pt x="277" y="405"/>
                    <a:pt x="277" y="405"/>
                    <a:pt x="277" y="405"/>
                  </a:cubicBezTo>
                  <a:cubicBezTo>
                    <a:pt x="277" y="405"/>
                    <a:pt x="277" y="405"/>
                    <a:pt x="277" y="405"/>
                  </a:cubicBezTo>
                  <a:cubicBezTo>
                    <a:pt x="277" y="404"/>
                    <a:pt x="277" y="404"/>
                    <a:pt x="277" y="404"/>
                  </a:cubicBezTo>
                  <a:cubicBezTo>
                    <a:pt x="278" y="404"/>
                    <a:pt x="278" y="404"/>
                    <a:pt x="278" y="404"/>
                  </a:cubicBezTo>
                  <a:cubicBezTo>
                    <a:pt x="278" y="404"/>
                    <a:pt x="278" y="404"/>
                    <a:pt x="278" y="404"/>
                  </a:cubicBezTo>
                  <a:cubicBezTo>
                    <a:pt x="278" y="404"/>
                    <a:pt x="278" y="404"/>
                    <a:pt x="278" y="404"/>
                  </a:cubicBezTo>
                  <a:cubicBezTo>
                    <a:pt x="279" y="404"/>
                    <a:pt x="279" y="404"/>
                    <a:pt x="279" y="404"/>
                  </a:cubicBezTo>
                  <a:cubicBezTo>
                    <a:pt x="279" y="404"/>
                    <a:pt x="279" y="404"/>
                    <a:pt x="279" y="404"/>
                  </a:cubicBezTo>
                  <a:cubicBezTo>
                    <a:pt x="280" y="404"/>
                    <a:pt x="280" y="404"/>
                    <a:pt x="280" y="404"/>
                  </a:cubicBezTo>
                  <a:cubicBezTo>
                    <a:pt x="280" y="404"/>
                    <a:pt x="280" y="404"/>
                    <a:pt x="280" y="404"/>
                  </a:cubicBezTo>
                  <a:cubicBezTo>
                    <a:pt x="281" y="404"/>
                    <a:pt x="281" y="404"/>
                    <a:pt x="281" y="404"/>
                  </a:cubicBezTo>
                  <a:cubicBezTo>
                    <a:pt x="281" y="404"/>
                    <a:pt x="281" y="404"/>
                    <a:pt x="281" y="404"/>
                  </a:cubicBezTo>
                  <a:cubicBezTo>
                    <a:pt x="282" y="403"/>
                    <a:pt x="282" y="403"/>
                    <a:pt x="282" y="403"/>
                  </a:cubicBezTo>
                  <a:cubicBezTo>
                    <a:pt x="282" y="403"/>
                    <a:pt x="282" y="403"/>
                    <a:pt x="282" y="403"/>
                  </a:cubicBezTo>
                  <a:cubicBezTo>
                    <a:pt x="283" y="403"/>
                    <a:pt x="283" y="403"/>
                    <a:pt x="283" y="403"/>
                  </a:cubicBezTo>
                  <a:cubicBezTo>
                    <a:pt x="284" y="403"/>
                    <a:pt x="286" y="403"/>
                    <a:pt x="287" y="402"/>
                  </a:cubicBezTo>
                  <a:cubicBezTo>
                    <a:pt x="287" y="402"/>
                    <a:pt x="287" y="402"/>
                    <a:pt x="287" y="402"/>
                  </a:cubicBezTo>
                  <a:cubicBezTo>
                    <a:pt x="288" y="402"/>
                    <a:pt x="288" y="402"/>
                    <a:pt x="288" y="402"/>
                  </a:cubicBezTo>
                  <a:cubicBezTo>
                    <a:pt x="289" y="402"/>
                    <a:pt x="290" y="402"/>
                    <a:pt x="291" y="401"/>
                  </a:cubicBezTo>
                  <a:cubicBezTo>
                    <a:pt x="291" y="401"/>
                    <a:pt x="291" y="401"/>
                    <a:pt x="291" y="401"/>
                  </a:cubicBezTo>
                  <a:cubicBezTo>
                    <a:pt x="295" y="400"/>
                    <a:pt x="300" y="398"/>
                    <a:pt x="304" y="396"/>
                  </a:cubicBezTo>
                  <a:cubicBezTo>
                    <a:pt x="304" y="396"/>
                    <a:pt x="304" y="396"/>
                    <a:pt x="304" y="396"/>
                  </a:cubicBezTo>
                  <a:cubicBezTo>
                    <a:pt x="308" y="394"/>
                    <a:pt x="311" y="393"/>
                    <a:pt x="314" y="391"/>
                  </a:cubicBezTo>
                  <a:cubicBezTo>
                    <a:pt x="315" y="390"/>
                    <a:pt x="315" y="390"/>
                    <a:pt x="315" y="390"/>
                  </a:cubicBezTo>
                  <a:cubicBezTo>
                    <a:pt x="315" y="390"/>
                    <a:pt x="315" y="390"/>
                    <a:pt x="315" y="390"/>
                  </a:cubicBezTo>
                  <a:cubicBezTo>
                    <a:pt x="316" y="390"/>
                    <a:pt x="316" y="390"/>
                    <a:pt x="316" y="390"/>
                  </a:cubicBezTo>
                  <a:cubicBezTo>
                    <a:pt x="317" y="389"/>
                    <a:pt x="318" y="388"/>
                    <a:pt x="319" y="387"/>
                  </a:cubicBezTo>
                  <a:cubicBezTo>
                    <a:pt x="320" y="387"/>
                    <a:pt x="320" y="387"/>
                    <a:pt x="320" y="387"/>
                  </a:cubicBezTo>
                  <a:cubicBezTo>
                    <a:pt x="320" y="387"/>
                    <a:pt x="320" y="387"/>
                    <a:pt x="320" y="387"/>
                  </a:cubicBezTo>
                  <a:cubicBezTo>
                    <a:pt x="320" y="387"/>
                    <a:pt x="320" y="387"/>
                    <a:pt x="320" y="387"/>
                  </a:cubicBezTo>
                  <a:cubicBezTo>
                    <a:pt x="323" y="385"/>
                    <a:pt x="326" y="383"/>
                    <a:pt x="329" y="381"/>
                  </a:cubicBezTo>
                  <a:cubicBezTo>
                    <a:pt x="329" y="381"/>
                    <a:pt x="329" y="381"/>
                    <a:pt x="329" y="381"/>
                  </a:cubicBezTo>
                  <a:cubicBezTo>
                    <a:pt x="330" y="380"/>
                    <a:pt x="330" y="380"/>
                    <a:pt x="330" y="380"/>
                  </a:cubicBezTo>
                  <a:cubicBezTo>
                    <a:pt x="330" y="380"/>
                    <a:pt x="330" y="380"/>
                    <a:pt x="330" y="380"/>
                  </a:cubicBezTo>
                  <a:cubicBezTo>
                    <a:pt x="330" y="380"/>
                    <a:pt x="330" y="380"/>
                    <a:pt x="330" y="380"/>
                  </a:cubicBezTo>
                  <a:cubicBezTo>
                    <a:pt x="331" y="380"/>
                    <a:pt x="331" y="380"/>
                    <a:pt x="331" y="380"/>
                  </a:cubicBezTo>
                  <a:cubicBezTo>
                    <a:pt x="331" y="379"/>
                    <a:pt x="331" y="379"/>
                    <a:pt x="331" y="379"/>
                  </a:cubicBezTo>
                  <a:cubicBezTo>
                    <a:pt x="331" y="379"/>
                    <a:pt x="331" y="379"/>
                    <a:pt x="331" y="379"/>
                  </a:cubicBezTo>
                  <a:cubicBezTo>
                    <a:pt x="332" y="378"/>
                    <a:pt x="332" y="378"/>
                    <a:pt x="332" y="378"/>
                  </a:cubicBezTo>
                  <a:cubicBezTo>
                    <a:pt x="332" y="378"/>
                    <a:pt x="332" y="378"/>
                    <a:pt x="332" y="378"/>
                  </a:cubicBezTo>
                  <a:cubicBezTo>
                    <a:pt x="333" y="378"/>
                    <a:pt x="333" y="378"/>
                    <a:pt x="333" y="378"/>
                  </a:cubicBezTo>
                  <a:cubicBezTo>
                    <a:pt x="333" y="378"/>
                    <a:pt x="333" y="378"/>
                    <a:pt x="333" y="378"/>
                  </a:cubicBezTo>
                  <a:cubicBezTo>
                    <a:pt x="333" y="377"/>
                    <a:pt x="333" y="377"/>
                    <a:pt x="333" y="377"/>
                  </a:cubicBezTo>
                  <a:cubicBezTo>
                    <a:pt x="333" y="377"/>
                    <a:pt x="333" y="377"/>
                    <a:pt x="333" y="377"/>
                  </a:cubicBezTo>
                  <a:cubicBezTo>
                    <a:pt x="335" y="376"/>
                    <a:pt x="335" y="376"/>
                    <a:pt x="335" y="376"/>
                  </a:cubicBezTo>
                  <a:cubicBezTo>
                    <a:pt x="336" y="376"/>
                    <a:pt x="336" y="376"/>
                    <a:pt x="336" y="376"/>
                  </a:cubicBezTo>
                  <a:cubicBezTo>
                    <a:pt x="336" y="375"/>
                    <a:pt x="336" y="375"/>
                    <a:pt x="336" y="375"/>
                  </a:cubicBezTo>
                  <a:cubicBezTo>
                    <a:pt x="337" y="375"/>
                    <a:pt x="337" y="375"/>
                    <a:pt x="337" y="375"/>
                  </a:cubicBezTo>
                  <a:cubicBezTo>
                    <a:pt x="337" y="374"/>
                    <a:pt x="337" y="374"/>
                    <a:pt x="337" y="374"/>
                  </a:cubicBezTo>
                  <a:cubicBezTo>
                    <a:pt x="337" y="374"/>
                    <a:pt x="337" y="374"/>
                    <a:pt x="337" y="374"/>
                  </a:cubicBezTo>
                  <a:cubicBezTo>
                    <a:pt x="338" y="374"/>
                    <a:pt x="338" y="374"/>
                    <a:pt x="338" y="374"/>
                  </a:cubicBezTo>
                  <a:cubicBezTo>
                    <a:pt x="338" y="374"/>
                    <a:pt x="338" y="374"/>
                    <a:pt x="338" y="374"/>
                  </a:cubicBezTo>
                  <a:cubicBezTo>
                    <a:pt x="338" y="373"/>
                    <a:pt x="338" y="373"/>
                    <a:pt x="338" y="373"/>
                  </a:cubicBezTo>
                  <a:cubicBezTo>
                    <a:pt x="338" y="375"/>
                    <a:pt x="338" y="375"/>
                    <a:pt x="338" y="375"/>
                  </a:cubicBezTo>
                  <a:cubicBezTo>
                    <a:pt x="339" y="392"/>
                    <a:pt x="341" y="413"/>
                    <a:pt x="343" y="425"/>
                  </a:cubicBezTo>
                  <a:cubicBezTo>
                    <a:pt x="315" y="442"/>
                    <a:pt x="291" y="454"/>
                    <a:pt x="266" y="456"/>
                  </a:cubicBezTo>
                  <a:cubicBezTo>
                    <a:pt x="241" y="457"/>
                    <a:pt x="215" y="448"/>
                    <a:pt x="182" y="424"/>
                  </a:cubicBezTo>
                  <a:close/>
                  <a:moveTo>
                    <a:pt x="379" y="451"/>
                  </a:moveTo>
                  <a:cubicBezTo>
                    <a:pt x="383" y="452"/>
                    <a:pt x="383" y="452"/>
                    <a:pt x="383" y="452"/>
                  </a:cubicBezTo>
                  <a:cubicBezTo>
                    <a:pt x="383" y="578"/>
                    <a:pt x="383" y="578"/>
                    <a:pt x="383" y="578"/>
                  </a:cubicBezTo>
                  <a:cubicBezTo>
                    <a:pt x="142" y="578"/>
                    <a:pt x="142" y="578"/>
                    <a:pt x="142" y="578"/>
                  </a:cubicBezTo>
                  <a:cubicBezTo>
                    <a:pt x="142" y="452"/>
                    <a:pt x="142" y="452"/>
                    <a:pt x="142" y="452"/>
                  </a:cubicBezTo>
                  <a:cubicBezTo>
                    <a:pt x="146" y="451"/>
                    <a:pt x="146" y="451"/>
                    <a:pt x="146" y="451"/>
                  </a:cubicBezTo>
                  <a:cubicBezTo>
                    <a:pt x="156" y="467"/>
                    <a:pt x="172" y="480"/>
                    <a:pt x="190" y="488"/>
                  </a:cubicBezTo>
                  <a:cubicBezTo>
                    <a:pt x="213" y="499"/>
                    <a:pt x="239" y="505"/>
                    <a:pt x="263" y="505"/>
                  </a:cubicBezTo>
                  <a:cubicBezTo>
                    <a:pt x="287" y="505"/>
                    <a:pt x="311" y="498"/>
                    <a:pt x="332" y="488"/>
                  </a:cubicBezTo>
                  <a:cubicBezTo>
                    <a:pt x="352" y="479"/>
                    <a:pt x="369" y="465"/>
                    <a:pt x="379" y="451"/>
                  </a:cubicBezTo>
                  <a:close/>
                  <a:moveTo>
                    <a:pt x="391" y="213"/>
                  </a:moveTo>
                  <a:cubicBezTo>
                    <a:pt x="391" y="213"/>
                    <a:pt x="391" y="213"/>
                    <a:pt x="391" y="213"/>
                  </a:cubicBezTo>
                  <a:cubicBezTo>
                    <a:pt x="391" y="213"/>
                    <a:pt x="391" y="213"/>
                    <a:pt x="391" y="213"/>
                  </a:cubicBezTo>
                  <a:cubicBezTo>
                    <a:pt x="391" y="213"/>
                    <a:pt x="391" y="213"/>
                    <a:pt x="391" y="213"/>
                  </a:cubicBezTo>
                  <a:cubicBezTo>
                    <a:pt x="391" y="213"/>
                    <a:pt x="391" y="213"/>
                    <a:pt x="391" y="213"/>
                  </a:cubicBezTo>
                  <a:cubicBezTo>
                    <a:pt x="391" y="213"/>
                    <a:pt x="391" y="213"/>
                    <a:pt x="391" y="213"/>
                  </a:cubicBezTo>
                  <a:cubicBezTo>
                    <a:pt x="391" y="213"/>
                    <a:pt x="391" y="213"/>
                    <a:pt x="391" y="213"/>
                  </a:cubicBezTo>
                  <a:cubicBezTo>
                    <a:pt x="391" y="213"/>
                    <a:pt x="391" y="213"/>
                    <a:pt x="391" y="213"/>
                  </a:cubicBezTo>
                  <a:cubicBezTo>
                    <a:pt x="391" y="213"/>
                    <a:pt x="391" y="213"/>
                    <a:pt x="391"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90" y="213"/>
                    <a:pt x="390" y="213"/>
                    <a:pt x="390"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89" y="213"/>
                    <a:pt x="389" y="213"/>
                    <a:pt x="389" y="213"/>
                  </a:cubicBezTo>
                  <a:cubicBezTo>
                    <a:pt x="345" y="220"/>
                    <a:pt x="303" y="223"/>
                    <a:pt x="261" y="223"/>
                  </a:cubicBezTo>
                  <a:cubicBezTo>
                    <a:pt x="219" y="223"/>
                    <a:pt x="177" y="220"/>
                    <a:pt x="137"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6" y="214"/>
                  </a:cubicBezTo>
                  <a:cubicBezTo>
                    <a:pt x="136" y="214"/>
                    <a:pt x="136" y="214"/>
                    <a:pt x="135" y="214"/>
                  </a:cubicBezTo>
                  <a:cubicBezTo>
                    <a:pt x="135" y="214"/>
                    <a:pt x="135" y="214"/>
                    <a:pt x="135" y="214"/>
                  </a:cubicBezTo>
                  <a:cubicBezTo>
                    <a:pt x="135" y="214"/>
                    <a:pt x="135" y="214"/>
                    <a:pt x="135" y="214"/>
                  </a:cubicBezTo>
                  <a:cubicBezTo>
                    <a:pt x="135" y="214"/>
                    <a:pt x="135" y="214"/>
                    <a:pt x="135" y="214"/>
                  </a:cubicBezTo>
                  <a:cubicBezTo>
                    <a:pt x="135" y="214"/>
                    <a:pt x="135" y="214"/>
                    <a:pt x="135" y="214"/>
                  </a:cubicBezTo>
                  <a:cubicBezTo>
                    <a:pt x="134" y="213"/>
                    <a:pt x="134" y="213"/>
                    <a:pt x="134" y="213"/>
                  </a:cubicBezTo>
                  <a:cubicBezTo>
                    <a:pt x="134" y="220"/>
                    <a:pt x="134" y="220"/>
                    <a:pt x="134" y="220"/>
                  </a:cubicBezTo>
                  <a:cubicBezTo>
                    <a:pt x="134" y="222"/>
                    <a:pt x="134" y="224"/>
                    <a:pt x="134" y="224"/>
                  </a:cubicBezTo>
                  <a:cubicBezTo>
                    <a:pt x="134" y="225"/>
                    <a:pt x="134" y="227"/>
                    <a:pt x="134" y="228"/>
                  </a:cubicBezTo>
                  <a:cubicBezTo>
                    <a:pt x="134" y="229"/>
                    <a:pt x="134" y="229"/>
                    <a:pt x="134" y="230"/>
                  </a:cubicBezTo>
                  <a:cubicBezTo>
                    <a:pt x="134" y="230"/>
                    <a:pt x="134" y="230"/>
                    <a:pt x="134" y="230"/>
                  </a:cubicBezTo>
                  <a:cubicBezTo>
                    <a:pt x="134" y="249"/>
                    <a:pt x="138" y="268"/>
                    <a:pt x="145" y="287"/>
                  </a:cubicBezTo>
                  <a:cubicBezTo>
                    <a:pt x="152" y="306"/>
                    <a:pt x="162" y="325"/>
                    <a:pt x="175" y="340"/>
                  </a:cubicBezTo>
                  <a:cubicBezTo>
                    <a:pt x="178" y="345"/>
                    <a:pt x="182" y="349"/>
                    <a:pt x="185" y="353"/>
                  </a:cubicBezTo>
                  <a:cubicBezTo>
                    <a:pt x="186" y="353"/>
                    <a:pt x="186" y="353"/>
                    <a:pt x="186" y="353"/>
                  </a:cubicBezTo>
                  <a:cubicBezTo>
                    <a:pt x="186" y="354"/>
                    <a:pt x="186" y="354"/>
                    <a:pt x="186" y="354"/>
                  </a:cubicBezTo>
                  <a:cubicBezTo>
                    <a:pt x="186" y="354"/>
                    <a:pt x="186" y="354"/>
                    <a:pt x="186" y="354"/>
                  </a:cubicBezTo>
                  <a:cubicBezTo>
                    <a:pt x="186" y="354"/>
                    <a:pt x="186" y="354"/>
                    <a:pt x="186" y="354"/>
                  </a:cubicBezTo>
                  <a:cubicBezTo>
                    <a:pt x="187" y="354"/>
                    <a:pt x="187" y="354"/>
                    <a:pt x="187" y="354"/>
                  </a:cubicBezTo>
                  <a:cubicBezTo>
                    <a:pt x="187" y="355"/>
                    <a:pt x="187" y="355"/>
                    <a:pt x="187" y="355"/>
                  </a:cubicBezTo>
                  <a:cubicBezTo>
                    <a:pt x="187" y="355"/>
                    <a:pt x="187" y="355"/>
                    <a:pt x="187" y="355"/>
                  </a:cubicBezTo>
                  <a:cubicBezTo>
                    <a:pt x="188" y="355"/>
                    <a:pt x="188" y="355"/>
                    <a:pt x="188" y="355"/>
                  </a:cubicBezTo>
                  <a:cubicBezTo>
                    <a:pt x="188" y="355"/>
                    <a:pt x="188" y="355"/>
                    <a:pt x="188" y="355"/>
                  </a:cubicBezTo>
                  <a:cubicBezTo>
                    <a:pt x="188" y="356"/>
                    <a:pt x="188" y="356"/>
                    <a:pt x="188" y="356"/>
                  </a:cubicBezTo>
                  <a:cubicBezTo>
                    <a:pt x="188" y="356"/>
                    <a:pt x="188" y="356"/>
                    <a:pt x="188" y="356"/>
                  </a:cubicBezTo>
                  <a:cubicBezTo>
                    <a:pt x="189" y="356"/>
                    <a:pt x="189" y="356"/>
                    <a:pt x="189" y="356"/>
                  </a:cubicBezTo>
                  <a:cubicBezTo>
                    <a:pt x="189" y="357"/>
                    <a:pt x="189" y="357"/>
                    <a:pt x="189" y="357"/>
                  </a:cubicBezTo>
                  <a:cubicBezTo>
                    <a:pt x="189" y="357"/>
                    <a:pt x="189" y="357"/>
                    <a:pt x="189" y="357"/>
                  </a:cubicBezTo>
                  <a:cubicBezTo>
                    <a:pt x="189" y="357"/>
                    <a:pt x="189" y="357"/>
                    <a:pt x="189" y="357"/>
                  </a:cubicBezTo>
                  <a:cubicBezTo>
                    <a:pt x="190" y="358"/>
                    <a:pt x="190" y="358"/>
                    <a:pt x="190" y="358"/>
                  </a:cubicBezTo>
                  <a:cubicBezTo>
                    <a:pt x="190" y="358"/>
                    <a:pt x="190" y="358"/>
                    <a:pt x="190" y="358"/>
                  </a:cubicBezTo>
                  <a:cubicBezTo>
                    <a:pt x="190" y="358"/>
                    <a:pt x="190" y="358"/>
                    <a:pt x="190" y="358"/>
                  </a:cubicBezTo>
                  <a:cubicBezTo>
                    <a:pt x="191" y="359"/>
                    <a:pt x="191" y="359"/>
                    <a:pt x="191" y="359"/>
                  </a:cubicBezTo>
                  <a:cubicBezTo>
                    <a:pt x="191" y="359"/>
                    <a:pt x="191" y="359"/>
                    <a:pt x="191" y="359"/>
                  </a:cubicBezTo>
                  <a:cubicBezTo>
                    <a:pt x="191" y="359"/>
                    <a:pt x="191" y="359"/>
                    <a:pt x="191" y="359"/>
                  </a:cubicBezTo>
                  <a:cubicBezTo>
                    <a:pt x="191" y="359"/>
                    <a:pt x="191" y="359"/>
                    <a:pt x="191" y="359"/>
                  </a:cubicBezTo>
                  <a:cubicBezTo>
                    <a:pt x="192" y="360"/>
                    <a:pt x="192" y="360"/>
                    <a:pt x="192" y="360"/>
                  </a:cubicBezTo>
                  <a:cubicBezTo>
                    <a:pt x="192" y="360"/>
                    <a:pt x="192" y="360"/>
                    <a:pt x="192" y="360"/>
                  </a:cubicBezTo>
                  <a:cubicBezTo>
                    <a:pt x="193" y="361"/>
                    <a:pt x="193" y="361"/>
                    <a:pt x="193" y="361"/>
                  </a:cubicBezTo>
                  <a:cubicBezTo>
                    <a:pt x="194" y="361"/>
                    <a:pt x="194" y="361"/>
                    <a:pt x="194" y="361"/>
                  </a:cubicBezTo>
                  <a:cubicBezTo>
                    <a:pt x="195" y="362"/>
                    <a:pt x="195" y="362"/>
                    <a:pt x="195" y="362"/>
                  </a:cubicBezTo>
                  <a:cubicBezTo>
                    <a:pt x="195" y="362"/>
                    <a:pt x="195" y="362"/>
                    <a:pt x="195" y="362"/>
                  </a:cubicBezTo>
                  <a:cubicBezTo>
                    <a:pt x="195" y="363"/>
                    <a:pt x="195" y="363"/>
                    <a:pt x="195" y="363"/>
                  </a:cubicBezTo>
                  <a:cubicBezTo>
                    <a:pt x="195" y="363"/>
                    <a:pt x="195" y="363"/>
                    <a:pt x="195" y="363"/>
                  </a:cubicBezTo>
                  <a:cubicBezTo>
                    <a:pt x="202" y="369"/>
                    <a:pt x="210" y="374"/>
                    <a:pt x="217" y="379"/>
                  </a:cubicBezTo>
                  <a:cubicBezTo>
                    <a:pt x="229" y="385"/>
                    <a:pt x="241" y="390"/>
                    <a:pt x="253" y="391"/>
                  </a:cubicBezTo>
                  <a:cubicBezTo>
                    <a:pt x="253" y="392"/>
                    <a:pt x="253" y="392"/>
                    <a:pt x="253" y="392"/>
                  </a:cubicBezTo>
                  <a:cubicBezTo>
                    <a:pt x="253" y="392"/>
                    <a:pt x="253" y="392"/>
                    <a:pt x="253" y="392"/>
                  </a:cubicBezTo>
                  <a:cubicBezTo>
                    <a:pt x="253" y="392"/>
                    <a:pt x="253" y="392"/>
                    <a:pt x="253" y="392"/>
                  </a:cubicBezTo>
                  <a:cubicBezTo>
                    <a:pt x="255" y="392"/>
                    <a:pt x="255" y="392"/>
                    <a:pt x="255" y="392"/>
                  </a:cubicBezTo>
                  <a:cubicBezTo>
                    <a:pt x="255" y="392"/>
                    <a:pt x="255" y="392"/>
                    <a:pt x="255" y="392"/>
                  </a:cubicBezTo>
                  <a:cubicBezTo>
                    <a:pt x="255" y="392"/>
                    <a:pt x="255" y="392"/>
                    <a:pt x="255" y="392"/>
                  </a:cubicBezTo>
                  <a:cubicBezTo>
                    <a:pt x="255" y="392"/>
                    <a:pt x="255" y="392"/>
                    <a:pt x="255" y="392"/>
                  </a:cubicBezTo>
                  <a:cubicBezTo>
                    <a:pt x="256" y="392"/>
                    <a:pt x="256" y="392"/>
                    <a:pt x="256" y="392"/>
                  </a:cubicBezTo>
                  <a:cubicBezTo>
                    <a:pt x="256" y="392"/>
                    <a:pt x="256" y="392"/>
                    <a:pt x="256" y="392"/>
                  </a:cubicBezTo>
                  <a:cubicBezTo>
                    <a:pt x="256" y="392"/>
                    <a:pt x="256" y="392"/>
                    <a:pt x="256" y="392"/>
                  </a:cubicBezTo>
                  <a:cubicBezTo>
                    <a:pt x="257" y="392"/>
                    <a:pt x="257" y="392"/>
                    <a:pt x="257" y="392"/>
                  </a:cubicBezTo>
                  <a:cubicBezTo>
                    <a:pt x="257" y="392"/>
                    <a:pt x="257" y="392"/>
                    <a:pt x="257" y="392"/>
                  </a:cubicBezTo>
                  <a:cubicBezTo>
                    <a:pt x="258" y="392"/>
                    <a:pt x="258" y="392"/>
                    <a:pt x="258" y="392"/>
                  </a:cubicBezTo>
                  <a:cubicBezTo>
                    <a:pt x="258" y="392"/>
                    <a:pt x="258" y="392"/>
                    <a:pt x="258" y="392"/>
                  </a:cubicBezTo>
                  <a:cubicBezTo>
                    <a:pt x="258" y="392"/>
                    <a:pt x="258" y="392"/>
                    <a:pt x="258" y="392"/>
                  </a:cubicBezTo>
                  <a:cubicBezTo>
                    <a:pt x="258" y="392"/>
                    <a:pt x="258" y="392"/>
                    <a:pt x="258" y="392"/>
                  </a:cubicBezTo>
                  <a:cubicBezTo>
                    <a:pt x="259" y="392"/>
                    <a:pt x="259" y="392"/>
                    <a:pt x="259" y="392"/>
                  </a:cubicBezTo>
                  <a:cubicBezTo>
                    <a:pt x="259" y="392"/>
                    <a:pt x="259" y="392"/>
                    <a:pt x="259" y="392"/>
                  </a:cubicBezTo>
                  <a:cubicBezTo>
                    <a:pt x="260" y="392"/>
                    <a:pt x="260" y="392"/>
                    <a:pt x="260" y="392"/>
                  </a:cubicBezTo>
                  <a:cubicBezTo>
                    <a:pt x="260" y="392"/>
                    <a:pt x="260" y="392"/>
                    <a:pt x="260" y="392"/>
                  </a:cubicBezTo>
                  <a:cubicBezTo>
                    <a:pt x="260" y="392"/>
                    <a:pt x="260" y="392"/>
                    <a:pt x="260" y="392"/>
                  </a:cubicBezTo>
                  <a:cubicBezTo>
                    <a:pt x="260" y="392"/>
                    <a:pt x="260" y="392"/>
                    <a:pt x="260" y="392"/>
                  </a:cubicBezTo>
                  <a:cubicBezTo>
                    <a:pt x="261" y="392"/>
                    <a:pt x="261" y="392"/>
                    <a:pt x="261" y="392"/>
                  </a:cubicBezTo>
                  <a:cubicBezTo>
                    <a:pt x="261" y="392"/>
                    <a:pt x="261" y="392"/>
                    <a:pt x="261" y="392"/>
                  </a:cubicBezTo>
                  <a:cubicBezTo>
                    <a:pt x="261" y="392"/>
                    <a:pt x="261" y="392"/>
                    <a:pt x="261" y="392"/>
                  </a:cubicBezTo>
                  <a:cubicBezTo>
                    <a:pt x="262" y="392"/>
                    <a:pt x="262" y="392"/>
                    <a:pt x="262" y="392"/>
                  </a:cubicBezTo>
                  <a:cubicBezTo>
                    <a:pt x="262" y="392"/>
                    <a:pt x="262" y="392"/>
                    <a:pt x="262" y="392"/>
                  </a:cubicBezTo>
                  <a:cubicBezTo>
                    <a:pt x="263" y="392"/>
                    <a:pt x="263" y="392"/>
                    <a:pt x="263" y="392"/>
                  </a:cubicBezTo>
                  <a:cubicBezTo>
                    <a:pt x="263" y="392"/>
                    <a:pt x="263" y="392"/>
                    <a:pt x="263" y="392"/>
                  </a:cubicBezTo>
                  <a:cubicBezTo>
                    <a:pt x="263" y="392"/>
                    <a:pt x="263" y="392"/>
                    <a:pt x="263" y="392"/>
                  </a:cubicBezTo>
                  <a:cubicBezTo>
                    <a:pt x="264" y="392"/>
                    <a:pt x="264" y="392"/>
                    <a:pt x="264" y="392"/>
                  </a:cubicBezTo>
                  <a:cubicBezTo>
                    <a:pt x="264" y="392"/>
                    <a:pt x="264" y="392"/>
                    <a:pt x="264" y="392"/>
                  </a:cubicBezTo>
                  <a:cubicBezTo>
                    <a:pt x="264" y="392"/>
                    <a:pt x="264" y="392"/>
                    <a:pt x="264" y="392"/>
                  </a:cubicBezTo>
                  <a:cubicBezTo>
                    <a:pt x="265" y="392"/>
                    <a:pt x="265" y="392"/>
                    <a:pt x="265" y="392"/>
                  </a:cubicBezTo>
                  <a:cubicBezTo>
                    <a:pt x="265" y="392"/>
                    <a:pt x="265" y="392"/>
                    <a:pt x="265" y="392"/>
                  </a:cubicBezTo>
                  <a:cubicBezTo>
                    <a:pt x="265" y="392"/>
                    <a:pt x="265" y="392"/>
                    <a:pt x="265" y="392"/>
                  </a:cubicBezTo>
                  <a:cubicBezTo>
                    <a:pt x="266" y="392"/>
                    <a:pt x="266" y="392"/>
                    <a:pt x="266" y="392"/>
                  </a:cubicBezTo>
                  <a:cubicBezTo>
                    <a:pt x="266" y="392"/>
                    <a:pt x="266" y="392"/>
                    <a:pt x="266" y="392"/>
                  </a:cubicBezTo>
                  <a:cubicBezTo>
                    <a:pt x="266" y="392"/>
                    <a:pt x="266" y="392"/>
                    <a:pt x="266" y="392"/>
                  </a:cubicBezTo>
                  <a:cubicBezTo>
                    <a:pt x="267" y="392"/>
                    <a:pt x="267" y="392"/>
                    <a:pt x="267" y="392"/>
                  </a:cubicBezTo>
                  <a:cubicBezTo>
                    <a:pt x="267" y="392"/>
                    <a:pt x="267" y="392"/>
                    <a:pt x="267" y="392"/>
                  </a:cubicBezTo>
                  <a:cubicBezTo>
                    <a:pt x="267" y="392"/>
                    <a:pt x="267" y="392"/>
                    <a:pt x="267" y="392"/>
                  </a:cubicBezTo>
                  <a:cubicBezTo>
                    <a:pt x="268" y="392"/>
                    <a:pt x="268" y="392"/>
                    <a:pt x="268" y="392"/>
                  </a:cubicBezTo>
                  <a:cubicBezTo>
                    <a:pt x="268" y="392"/>
                    <a:pt x="268" y="392"/>
                    <a:pt x="268" y="392"/>
                  </a:cubicBezTo>
                  <a:cubicBezTo>
                    <a:pt x="268" y="392"/>
                    <a:pt x="268" y="392"/>
                    <a:pt x="268" y="392"/>
                  </a:cubicBezTo>
                  <a:cubicBezTo>
                    <a:pt x="269" y="392"/>
                    <a:pt x="269" y="392"/>
                    <a:pt x="269" y="392"/>
                  </a:cubicBezTo>
                  <a:cubicBezTo>
                    <a:pt x="269" y="392"/>
                    <a:pt x="269" y="392"/>
                    <a:pt x="269" y="392"/>
                  </a:cubicBezTo>
                  <a:cubicBezTo>
                    <a:pt x="269" y="392"/>
                    <a:pt x="269" y="392"/>
                    <a:pt x="269" y="392"/>
                  </a:cubicBezTo>
                  <a:cubicBezTo>
                    <a:pt x="270" y="392"/>
                    <a:pt x="270" y="392"/>
                    <a:pt x="270" y="392"/>
                  </a:cubicBezTo>
                  <a:cubicBezTo>
                    <a:pt x="270" y="392"/>
                    <a:pt x="270" y="392"/>
                    <a:pt x="270" y="392"/>
                  </a:cubicBezTo>
                  <a:cubicBezTo>
                    <a:pt x="270" y="392"/>
                    <a:pt x="270" y="392"/>
                    <a:pt x="270" y="392"/>
                  </a:cubicBezTo>
                  <a:cubicBezTo>
                    <a:pt x="270" y="392"/>
                    <a:pt x="270" y="392"/>
                    <a:pt x="270" y="392"/>
                  </a:cubicBezTo>
                  <a:cubicBezTo>
                    <a:pt x="271" y="392"/>
                    <a:pt x="271" y="392"/>
                    <a:pt x="271" y="392"/>
                  </a:cubicBezTo>
                  <a:cubicBezTo>
                    <a:pt x="271" y="392"/>
                    <a:pt x="271" y="392"/>
                    <a:pt x="271" y="392"/>
                  </a:cubicBezTo>
                  <a:cubicBezTo>
                    <a:pt x="272" y="392"/>
                    <a:pt x="272" y="392"/>
                    <a:pt x="272" y="392"/>
                  </a:cubicBezTo>
                  <a:cubicBezTo>
                    <a:pt x="272" y="392"/>
                    <a:pt x="272" y="392"/>
                    <a:pt x="272" y="392"/>
                  </a:cubicBezTo>
                  <a:cubicBezTo>
                    <a:pt x="272" y="392"/>
                    <a:pt x="272" y="392"/>
                    <a:pt x="272" y="392"/>
                  </a:cubicBezTo>
                  <a:cubicBezTo>
                    <a:pt x="273" y="391"/>
                    <a:pt x="273" y="391"/>
                    <a:pt x="273" y="391"/>
                  </a:cubicBezTo>
                  <a:cubicBezTo>
                    <a:pt x="273" y="391"/>
                    <a:pt x="273" y="391"/>
                    <a:pt x="273" y="391"/>
                  </a:cubicBezTo>
                  <a:cubicBezTo>
                    <a:pt x="273" y="391"/>
                    <a:pt x="273" y="391"/>
                    <a:pt x="273" y="391"/>
                  </a:cubicBezTo>
                  <a:cubicBezTo>
                    <a:pt x="273" y="391"/>
                    <a:pt x="273" y="391"/>
                    <a:pt x="273" y="391"/>
                  </a:cubicBezTo>
                  <a:cubicBezTo>
                    <a:pt x="274" y="391"/>
                    <a:pt x="274" y="391"/>
                    <a:pt x="274" y="391"/>
                  </a:cubicBezTo>
                  <a:cubicBezTo>
                    <a:pt x="274" y="391"/>
                    <a:pt x="274" y="391"/>
                    <a:pt x="274" y="391"/>
                  </a:cubicBezTo>
                  <a:cubicBezTo>
                    <a:pt x="275" y="391"/>
                    <a:pt x="275" y="391"/>
                    <a:pt x="275" y="391"/>
                  </a:cubicBezTo>
                  <a:cubicBezTo>
                    <a:pt x="275" y="391"/>
                    <a:pt x="275" y="391"/>
                    <a:pt x="275" y="391"/>
                  </a:cubicBezTo>
                  <a:cubicBezTo>
                    <a:pt x="275" y="391"/>
                    <a:pt x="275" y="391"/>
                    <a:pt x="275" y="391"/>
                  </a:cubicBezTo>
                  <a:cubicBezTo>
                    <a:pt x="275" y="391"/>
                    <a:pt x="275" y="391"/>
                    <a:pt x="275" y="391"/>
                  </a:cubicBezTo>
                  <a:cubicBezTo>
                    <a:pt x="276" y="391"/>
                    <a:pt x="276" y="391"/>
                    <a:pt x="276" y="391"/>
                  </a:cubicBezTo>
                  <a:cubicBezTo>
                    <a:pt x="276" y="391"/>
                    <a:pt x="276" y="391"/>
                    <a:pt x="276" y="391"/>
                  </a:cubicBezTo>
                  <a:cubicBezTo>
                    <a:pt x="277" y="391"/>
                    <a:pt x="277" y="391"/>
                    <a:pt x="277" y="391"/>
                  </a:cubicBezTo>
                  <a:cubicBezTo>
                    <a:pt x="277" y="391"/>
                    <a:pt x="277" y="391"/>
                    <a:pt x="277" y="391"/>
                  </a:cubicBezTo>
                  <a:cubicBezTo>
                    <a:pt x="278" y="391"/>
                    <a:pt x="278" y="391"/>
                    <a:pt x="278" y="391"/>
                  </a:cubicBezTo>
                  <a:cubicBezTo>
                    <a:pt x="278" y="391"/>
                    <a:pt x="278" y="391"/>
                    <a:pt x="278" y="391"/>
                  </a:cubicBezTo>
                  <a:cubicBezTo>
                    <a:pt x="278" y="391"/>
                    <a:pt x="278" y="391"/>
                    <a:pt x="278" y="391"/>
                  </a:cubicBezTo>
                  <a:cubicBezTo>
                    <a:pt x="279" y="390"/>
                    <a:pt x="279" y="390"/>
                    <a:pt x="279" y="390"/>
                  </a:cubicBezTo>
                  <a:cubicBezTo>
                    <a:pt x="280" y="390"/>
                    <a:pt x="280" y="390"/>
                    <a:pt x="280" y="390"/>
                  </a:cubicBezTo>
                  <a:cubicBezTo>
                    <a:pt x="280" y="390"/>
                    <a:pt x="280" y="390"/>
                    <a:pt x="280" y="390"/>
                  </a:cubicBezTo>
                  <a:cubicBezTo>
                    <a:pt x="280" y="390"/>
                    <a:pt x="280" y="390"/>
                    <a:pt x="280" y="390"/>
                  </a:cubicBezTo>
                  <a:cubicBezTo>
                    <a:pt x="280" y="390"/>
                    <a:pt x="280" y="390"/>
                    <a:pt x="280" y="390"/>
                  </a:cubicBezTo>
                  <a:cubicBezTo>
                    <a:pt x="281" y="390"/>
                    <a:pt x="281" y="390"/>
                    <a:pt x="281" y="390"/>
                  </a:cubicBezTo>
                  <a:cubicBezTo>
                    <a:pt x="281" y="390"/>
                    <a:pt x="281" y="390"/>
                    <a:pt x="281" y="390"/>
                  </a:cubicBezTo>
                  <a:cubicBezTo>
                    <a:pt x="281" y="390"/>
                    <a:pt x="281" y="390"/>
                    <a:pt x="281" y="390"/>
                  </a:cubicBezTo>
                  <a:cubicBezTo>
                    <a:pt x="282" y="390"/>
                    <a:pt x="282" y="390"/>
                    <a:pt x="282" y="390"/>
                  </a:cubicBezTo>
                  <a:cubicBezTo>
                    <a:pt x="282" y="390"/>
                    <a:pt x="282" y="390"/>
                    <a:pt x="282" y="390"/>
                  </a:cubicBezTo>
                  <a:cubicBezTo>
                    <a:pt x="283" y="389"/>
                    <a:pt x="283" y="389"/>
                    <a:pt x="283" y="389"/>
                  </a:cubicBezTo>
                  <a:cubicBezTo>
                    <a:pt x="283" y="389"/>
                    <a:pt x="283" y="389"/>
                    <a:pt x="283" y="389"/>
                  </a:cubicBezTo>
                  <a:cubicBezTo>
                    <a:pt x="283" y="389"/>
                    <a:pt x="283" y="389"/>
                    <a:pt x="283" y="389"/>
                  </a:cubicBezTo>
                  <a:cubicBezTo>
                    <a:pt x="283" y="389"/>
                    <a:pt x="283" y="389"/>
                    <a:pt x="283" y="389"/>
                  </a:cubicBezTo>
                  <a:cubicBezTo>
                    <a:pt x="284" y="389"/>
                    <a:pt x="284" y="389"/>
                    <a:pt x="284" y="389"/>
                  </a:cubicBezTo>
                  <a:cubicBezTo>
                    <a:pt x="284" y="389"/>
                    <a:pt x="284" y="389"/>
                    <a:pt x="284" y="389"/>
                  </a:cubicBezTo>
                  <a:cubicBezTo>
                    <a:pt x="285" y="389"/>
                    <a:pt x="285" y="389"/>
                    <a:pt x="285" y="389"/>
                  </a:cubicBezTo>
                  <a:cubicBezTo>
                    <a:pt x="285" y="389"/>
                    <a:pt x="285" y="389"/>
                    <a:pt x="285" y="389"/>
                  </a:cubicBezTo>
                  <a:cubicBezTo>
                    <a:pt x="286" y="389"/>
                    <a:pt x="286" y="389"/>
                    <a:pt x="286" y="389"/>
                  </a:cubicBezTo>
                  <a:cubicBezTo>
                    <a:pt x="286" y="388"/>
                    <a:pt x="286" y="388"/>
                    <a:pt x="286" y="388"/>
                  </a:cubicBezTo>
                  <a:cubicBezTo>
                    <a:pt x="286" y="388"/>
                    <a:pt x="286" y="388"/>
                    <a:pt x="286" y="388"/>
                  </a:cubicBezTo>
                  <a:cubicBezTo>
                    <a:pt x="287" y="388"/>
                    <a:pt x="287" y="388"/>
                    <a:pt x="287" y="388"/>
                  </a:cubicBezTo>
                  <a:cubicBezTo>
                    <a:pt x="288" y="388"/>
                    <a:pt x="288" y="388"/>
                    <a:pt x="288" y="388"/>
                  </a:cubicBezTo>
                  <a:cubicBezTo>
                    <a:pt x="288" y="388"/>
                    <a:pt x="288" y="388"/>
                    <a:pt x="288" y="388"/>
                  </a:cubicBezTo>
                  <a:cubicBezTo>
                    <a:pt x="288" y="388"/>
                    <a:pt x="288" y="388"/>
                    <a:pt x="288" y="388"/>
                  </a:cubicBezTo>
                  <a:cubicBezTo>
                    <a:pt x="289" y="388"/>
                    <a:pt x="289" y="388"/>
                    <a:pt x="289" y="388"/>
                  </a:cubicBezTo>
                  <a:cubicBezTo>
                    <a:pt x="289" y="388"/>
                    <a:pt x="289" y="388"/>
                    <a:pt x="289" y="388"/>
                  </a:cubicBezTo>
                  <a:cubicBezTo>
                    <a:pt x="289" y="387"/>
                    <a:pt x="289" y="387"/>
                    <a:pt x="289" y="387"/>
                  </a:cubicBezTo>
                  <a:cubicBezTo>
                    <a:pt x="290" y="387"/>
                    <a:pt x="290" y="387"/>
                    <a:pt x="290" y="387"/>
                  </a:cubicBezTo>
                  <a:cubicBezTo>
                    <a:pt x="290" y="387"/>
                    <a:pt x="290" y="387"/>
                    <a:pt x="290" y="387"/>
                  </a:cubicBezTo>
                  <a:cubicBezTo>
                    <a:pt x="290" y="387"/>
                    <a:pt x="290" y="387"/>
                    <a:pt x="290" y="387"/>
                  </a:cubicBezTo>
                  <a:cubicBezTo>
                    <a:pt x="290" y="387"/>
                    <a:pt x="290" y="387"/>
                    <a:pt x="290" y="387"/>
                  </a:cubicBezTo>
                  <a:cubicBezTo>
                    <a:pt x="292" y="387"/>
                    <a:pt x="292" y="387"/>
                    <a:pt x="292" y="387"/>
                  </a:cubicBezTo>
                  <a:cubicBezTo>
                    <a:pt x="292" y="386"/>
                    <a:pt x="292" y="386"/>
                    <a:pt x="292" y="386"/>
                  </a:cubicBezTo>
                  <a:cubicBezTo>
                    <a:pt x="292" y="386"/>
                    <a:pt x="292" y="386"/>
                    <a:pt x="292" y="386"/>
                  </a:cubicBezTo>
                  <a:cubicBezTo>
                    <a:pt x="293" y="386"/>
                    <a:pt x="293" y="386"/>
                    <a:pt x="293" y="386"/>
                  </a:cubicBezTo>
                  <a:cubicBezTo>
                    <a:pt x="293" y="386"/>
                    <a:pt x="293" y="386"/>
                    <a:pt x="293" y="386"/>
                  </a:cubicBezTo>
                  <a:cubicBezTo>
                    <a:pt x="294" y="386"/>
                    <a:pt x="294" y="386"/>
                    <a:pt x="294" y="386"/>
                  </a:cubicBezTo>
                  <a:cubicBezTo>
                    <a:pt x="294" y="386"/>
                    <a:pt x="294" y="386"/>
                    <a:pt x="294" y="386"/>
                  </a:cubicBezTo>
                  <a:cubicBezTo>
                    <a:pt x="295" y="385"/>
                    <a:pt x="295" y="385"/>
                    <a:pt x="295" y="385"/>
                  </a:cubicBezTo>
                  <a:cubicBezTo>
                    <a:pt x="295" y="385"/>
                    <a:pt x="295" y="385"/>
                    <a:pt x="295" y="385"/>
                  </a:cubicBezTo>
                  <a:cubicBezTo>
                    <a:pt x="295" y="385"/>
                    <a:pt x="295" y="385"/>
                    <a:pt x="295" y="385"/>
                  </a:cubicBezTo>
                  <a:cubicBezTo>
                    <a:pt x="295" y="385"/>
                    <a:pt x="295" y="385"/>
                    <a:pt x="295" y="385"/>
                  </a:cubicBezTo>
                  <a:cubicBezTo>
                    <a:pt x="296" y="385"/>
                    <a:pt x="296" y="385"/>
                    <a:pt x="296" y="385"/>
                  </a:cubicBezTo>
                  <a:cubicBezTo>
                    <a:pt x="296" y="385"/>
                    <a:pt x="296" y="385"/>
                    <a:pt x="296" y="385"/>
                  </a:cubicBezTo>
                  <a:cubicBezTo>
                    <a:pt x="297" y="384"/>
                    <a:pt x="297" y="384"/>
                    <a:pt x="297" y="384"/>
                  </a:cubicBezTo>
                  <a:cubicBezTo>
                    <a:pt x="297" y="384"/>
                    <a:pt x="297" y="384"/>
                    <a:pt x="297" y="384"/>
                  </a:cubicBezTo>
                  <a:cubicBezTo>
                    <a:pt x="297" y="384"/>
                    <a:pt x="297" y="384"/>
                    <a:pt x="297" y="384"/>
                  </a:cubicBezTo>
                  <a:cubicBezTo>
                    <a:pt x="297" y="384"/>
                    <a:pt x="297" y="384"/>
                    <a:pt x="297" y="384"/>
                  </a:cubicBezTo>
                  <a:cubicBezTo>
                    <a:pt x="298" y="384"/>
                    <a:pt x="298" y="384"/>
                    <a:pt x="298" y="384"/>
                  </a:cubicBezTo>
                  <a:cubicBezTo>
                    <a:pt x="298" y="384"/>
                    <a:pt x="298" y="384"/>
                    <a:pt x="298" y="384"/>
                  </a:cubicBezTo>
                  <a:cubicBezTo>
                    <a:pt x="299" y="384"/>
                    <a:pt x="299" y="384"/>
                    <a:pt x="299" y="384"/>
                  </a:cubicBezTo>
                  <a:cubicBezTo>
                    <a:pt x="299" y="384"/>
                    <a:pt x="299" y="384"/>
                    <a:pt x="299" y="384"/>
                  </a:cubicBezTo>
                  <a:cubicBezTo>
                    <a:pt x="299" y="383"/>
                    <a:pt x="299" y="383"/>
                    <a:pt x="299" y="383"/>
                  </a:cubicBezTo>
                  <a:cubicBezTo>
                    <a:pt x="299" y="383"/>
                    <a:pt x="299" y="383"/>
                    <a:pt x="299" y="383"/>
                  </a:cubicBezTo>
                  <a:cubicBezTo>
                    <a:pt x="300" y="383"/>
                    <a:pt x="300" y="383"/>
                    <a:pt x="300" y="383"/>
                  </a:cubicBezTo>
                  <a:cubicBezTo>
                    <a:pt x="300" y="383"/>
                    <a:pt x="300" y="383"/>
                    <a:pt x="300" y="383"/>
                  </a:cubicBezTo>
                  <a:cubicBezTo>
                    <a:pt x="300" y="383"/>
                    <a:pt x="300" y="383"/>
                    <a:pt x="300" y="383"/>
                  </a:cubicBezTo>
                  <a:cubicBezTo>
                    <a:pt x="301" y="383"/>
                    <a:pt x="301" y="383"/>
                    <a:pt x="301" y="383"/>
                  </a:cubicBezTo>
                  <a:cubicBezTo>
                    <a:pt x="301" y="382"/>
                    <a:pt x="301" y="382"/>
                    <a:pt x="301" y="382"/>
                  </a:cubicBezTo>
                  <a:cubicBezTo>
                    <a:pt x="302" y="382"/>
                    <a:pt x="302" y="382"/>
                    <a:pt x="302" y="382"/>
                  </a:cubicBezTo>
                  <a:cubicBezTo>
                    <a:pt x="302" y="382"/>
                    <a:pt x="302" y="382"/>
                    <a:pt x="302" y="382"/>
                  </a:cubicBezTo>
                  <a:cubicBezTo>
                    <a:pt x="302" y="382"/>
                    <a:pt x="302" y="382"/>
                    <a:pt x="302" y="382"/>
                  </a:cubicBezTo>
                  <a:cubicBezTo>
                    <a:pt x="302" y="382"/>
                    <a:pt x="302" y="382"/>
                    <a:pt x="302" y="382"/>
                  </a:cubicBezTo>
                  <a:cubicBezTo>
                    <a:pt x="303" y="382"/>
                    <a:pt x="303" y="382"/>
                    <a:pt x="303" y="382"/>
                  </a:cubicBezTo>
                  <a:cubicBezTo>
                    <a:pt x="303" y="382"/>
                    <a:pt x="303" y="382"/>
                    <a:pt x="303" y="382"/>
                  </a:cubicBezTo>
                  <a:cubicBezTo>
                    <a:pt x="304" y="381"/>
                    <a:pt x="304" y="381"/>
                    <a:pt x="304" y="381"/>
                  </a:cubicBezTo>
                  <a:cubicBezTo>
                    <a:pt x="304" y="381"/>
                    <a:pt x="304" y="381"/>
                    <a:pt x="304" y="381"/>
                  </a:cubicBezTo>
                  <a:cubicBezTo>
                    <a:pt x="304" y="381"/>
                    <a:pt x="304" y="381"/>
                    <a:pt x="304" y="381"/>
                  </a:cubicBezTo>
                  <a:cubicBezTo>
                    <a:pt x="304" y="381"/>
                    <a:pt x="304" y="381"/>
                    <a:pt x="304" y="381"/>
                  </a:cubicBezTo>
                  <a:cubicBezTo>
                    <a:pt x="305" y="381"/>
                    <a:pt x="305" y="381"/>
                    <a:pt x="305" y="381"/>
                  </a:cubicBezTo>
                  <a:cubicBezTo>
                    <a:pt x="305" y="380"/>
                    <a:pt x="305" y="380"/>
                    <a:pt x="305" y="380"/>
                  </a:cubicBezTo>
                  <a:cubicBezTo>
                    <a:pt x="305" y="380"/>
                    <a:pt x="305" y="380"/>
                    <a:pt x="305" y="380"/>
                  </a:cubicBezTo>
                  <a:cubicBezTo>
                    <a:pt x="306" y="380"/>
                    <a:pt x="306" y="380"/>
                    <a:pt x="306" y="380"/>
                  </a:cubicBezTo>
                  <a:cubicBezTo>
                    <a:pt x="306" y="380"/>
                    <a:pt x="306" y="380"/>
                    <a:pt x="306" y="380"/>
                  </a:cubicBezTo>
                  <a:cubicBezTo>
                    <a:pt x="306" y="380"/>
                    <a:pt x="306" y="380"/>
                    <a:pt x="306" y="380"/>
                  </a:cubicBezTo>
                  <a:cubicBezTo>
                    <a:pt x="307" y="380"/>
                    <a:pt x="307" y="380"/>
                    <a:pt x="307" y="380"/>
                  </a:cubicBezTo>
                  <a:cubicBezTo>
                    <a:pt x="307" y="379"/>
                    <a:pt x="307" y="379"/>
                    <a:pt x="307" y="379"/>
                  </a:cubicBezTo>
                  <a:cubicBezTo>
                    <a:pt x="307" y="379"/>
                    <a:pt x="307" y="379"/>
                    <a:pt x="307" y="379"/>
                  </a:cubicBezTo>
                  <a:cubicBezTo>
                    <a:pt x="308" y="379"/>
                    <a:pt x="308" y="379"/>
                    <a:pt x="308" y="379"/>
                  </a:cubicBezTo>
                  <a:cubicBezTo>
                    <a:pt x="308" y="379"/>
                    <a:pt x="308" y="379"/>
                    <a:pt x="308" y="379"/>
                  </a:cubicBezTo>
                  <a:cubicBezTo>
                    <a:pt x="308" y="378"/>
                    <a:pt x="308" y="378"/>
                    <a:pt x="308" y="378"/>
                  </a:cubicBezTo>
                  <a:cubicBezTo>
                    <a:pt x="308" y="378"/>
                    <a:pt x="308" y="378"/>
                    <a:pt x="308" y="378"/>
                  </a:cubicBezTo>
                  <a:cubicBezTo>
                    <a:pt x="309" y="378"/>
                    <a:pt x="309" y="378"/>
                    <a:pt x="309" y="378"/>
                  </a:cubicBezTo>
                  <a:cubicBezTo>
                    <a:pt x="309" y="378"/>
                    <a:pt x="309" y="378"/>
                    <a:pt x="309" y="378"/>
                  </a:cubicBezTo>
                  <a:cubicBezTo>
                    <a:pt x="310" y="378"/>
                    <a:pt x="310" y="378"/>
                    <a:pt x="310" y="378"/>
                  </a:cubicBezTo>
                  <a:cubicBezTo>
                    <a:pt x="310" y="378"/>
                    <a:pt x="310" y="378"/>
                    <a:pt x="310" y="378"/>
                  </a:cubicBezTo>
                  <a:cubicBezTo>
                    <a:pt x="310" y="377"/>
                    <a:pt x="310" y="377"/>
                    <a:pt x="310" y="377"/>
                  </a:cubicBezTo>
                  <a:cubicBezTo>
                    <a:pt x="311" y="377"/>
                    <a:pt x="311" y="377"/>
                    <a:pt x="311" y="377"/>
                  </a:cubicBezTo>
                  <a:cubicBezTo>
                    <a:pt x="311" y="377"/>
                    <a:pt x="311" y="377"/>
                    <a:pt x="311" y="377"/>
                  </a:cubicBezTo>
                  <a:cubicBezTo>
                    <a:pt x="311" y="377"/>
                    <a:pt x="311" y="377"/>
                    <a:pt x="311" y="377"/>
                  </a:cubicBezTo>
                  <a:cubicBezTo>
                    <a:pt x="312" y="377"/>
                    <a:pt x="312" y="377"/>
                    <a:pt x="312" y="377"/>
                  </a:cubicBezTo>
                  <a:cubicBezTo>
                    <a:pt x="312" y="376"/>
                    <a:pt x="312" y="376"/>
                    <a:pt x="312" y="376"/>
                  </a:cubicBezTo>
                  <a:cubicBezTo>
                    <a:pt x="312" y="376"/>
                    <a:pt x="312" y="376"/>
                    <a:pt x="312" y="376"/>
                  </a:cubicBezTo>
                  <a:cubicBezTo>
                    <a:pt x="313" y="376"/>
                    <a:pt x="313" y="376"/>
                    <a:pt x="313" y="376"/>
                  </a:cubicBezTo>
                  <a:cubicBezTo>
                    <a:pt x="313" y="376"/>
                    <a:pt x="313" y="376"/>
                    <a:pt x="313" y="376"/>
                  </a:cubicBezTo>
                  <a:cubicBezTo>
                    <a:pt x="313" y="375"/>
                    <a:pt x="313" y="375"/>
                    <a:pt x="313" y="375"/>
                  </a:cubicBezTo>
                  <a:cubicBezTo>
                    <a:pt x="314" y="375"/>
                    <a:pt x="314" y="375"/>
                    <a:pt x="314" y="375"/>
                  </a:cubicBezTo>
                  <a:cubicBezTo>
                    <a:pt x="314" y="375"/>
                    <a:pt x="314" y="375"/>
                    <a:pt x="314" y="375"/>
                  </a:cubicBezTo>
                  <a:cubicBezTo>
                    <a:pt x="314" y="375"/>
                    <a:pt x="314" y="375"/>
                    <a:pt x="314" y="375"/>
                  </a:cubicBezTo>
                  <a:cubicBezTo>
                    <a:pt x="315" y="375"/>
                    <a:pt x="315" y="375"/>
                    <a:pt x="315" y="375"/>
                  </a:cubicBezTo>
                  <a:cubicBezTo>
                    <a:pt x="315" y="374"/>
                    <a:pt x="315" y="374"/>
                    <a:pt x="315" y="374"/>
                  </a:cubicBezTo>
                  <a:cubicBezTo>
                    <a:pt x="315" y="374"/>
                    <a:pt x="315" y="374"/>
                    <a:pt x="315" y="374"/>
                  </a:cubicBezTo>
                  <a:cubicBezTo>
                    <a:pt x="316" y="374"/>
                    <a:pt x="316" y="374"/>
                    <a:pt x="316" y="374"/>
                  </a:cubicBezTo>
                  <a:cubicBezTo>
                    <a:pt x="316" y="374"/>
                    <a:pt x="316" y="374"/>
                    <a:pt x="316" y="374"/>
                  </a:cubicBezTo>
                  <a:cubicBezTo>
                    <a:pt x="316" y="373"/>
                    <a:pt x="316" y="373"/>
                    <a:pt x="316" y="373"/>
                  </a:cubicBezTo>
                  <a:cubicBezTo>
                    <a:pt x="316" y="373"/>
                    <a:pt x="316" y="373"/>
                    <a:pt x="316" y="373"/>
                  </a:cubicBezTo>
                  <a:cubicBezTo>
                    <a:pt x="317" y="373"/>
                    <a:pt x="317" y="373"/>
                    <a:pt x="317" y="373"/>
                  </a:cubicBezTo>
                  <a:cubicBezTo>
                    <a:pt x="317" y="373"/>
                    <a:pt x="317" y="373"/>
                    <a:pt x="317" y="373"/>
                  </a:cubicBezTo>
                  <a:cubicBezTo>
                    <a:pt x="318" y="372"/>
                    <a:pt x="318" y="372"/>
                    <a:pt x="318" y="372"/>
                  </a:cubicBezTo>
                  <a:cubicBezTo>
                    <a:pt x="318" y="372"/>
                    <a:pt x="318" y="372"/>
                    <a:pt x="318" y="372"/>
                  </a:cubicBezTo>
                  <a:cubicBezTo>
                    <a:pt x="318" y="372"/>
                    <a:pt x="318" y="372"/>
                    <a:pt x="318" y="372"/>
                  </a:cubicBezTo>
                  <a:cubicBezTo>
                    <a:pt x="319" y="372"/>
                    <a:pt x="319" y="372"/>
                    <a:pt x="319" y="372"/>
                  </a:cubicBezTo>
                  <a:cubicBezTo>
                    <a:pt x="319" y="372"/>
                    <a:pt x="319" y="372"/>
                    <a:pt x="319" y="372"/>
                  </a:cubicBezTo>
                  <a:cubicBezTo>
                    <a:pt x="319" y="371"/>
                    <a:pt x="319" y="371"/>
                    <a:pt x="319" y="371"/>
                  </a:cubicBezTo>
                  <a:cubicBezTo>
                    <a:pt x="319" y="371"/>
                    <a:pt x="319" y="371"/>
                    <a:pt x="319" y="371"/>
                  </a:cubicBezTo>
                  <a:cubicBezTo>
                    <a:pt x="320" y="371"/>
                    <a:pt x="320" y="371"/>
                    <a:pt x="320" y="371"/>
                  </a:cubicBezTo>
                  <a:cubicBezTo>
                    <a:pt x="320" y="371"/>
                    <a:pt x="320" y="371"/>
                    <a:pt x="320" y="371"/>
                  </a:cubicBezTo>
                  <a:cubicBezTo>
                    <a:pt x="321" y="370"/>
                    <a:pt x="321" y="370"/>
                    <a:pt x="321" y="370"/>
                  </a:cubicBezTo>
                  <a:cubicBezTo>
                    <a:pt x="321" y="370"/>
                    <a:pt x="321" y="370"/>
                    <a:pt x="321" y="370"/>
                  </a:cubicBezTo>
                  <a:cubicBezTo>
                    <a:pt x="321" y="370"/>
                    <a:pt x="321" y="370"/>
                    <a:pt x="321" y="370"/>
                  </a:cubicBezTo>
                  <a:cubicBezTo>
                    <a:pt x="321" y="370"/>
                    <a:pt x="321" y="370"/>
                    <a:pt x="321" y="370"/>
                  </a:cubicBezTo>
                  <a:cubicBezTo>
                    <a:pt x="322" y="369"/>
                    <a:pt x="322" y="369"/>
                    <a:pt x="322" y="369"/>
                  </a:cubicBezTo>
                  <a:cubicBezTo>
                    <a:pt x="322" y="369"/>
                    <a:pt x="322" y="369"/>
                    <a:pt x="322" y="369"/>
                  </a:cubicBezTo>
                  <a:cubicBezTo>
                    <a:pt x="322" y="369"/>
                    <a:pt x="322" y="369"/>
                    <a:pt x="322" y="369"/>
                  </a:cubicBezTo>
                  <a:cubicBezTo>
                    <a:pt x="323" y="369"/>
                    <a:pt x="323" y="369"/>
                    <a:pt x="323" y="369"/>
                  </a:cubicBezTo>
                  <a:cubicBezTo>
                    <a:pt x="323" y="368"/>
                    <a:pt x="323" y="368"/>
                    <a:pt x="323" y="368"/>
                  </a:cubicBezTo>
                  <a:cubicBezTo>
                    <a:pt x="323" y="368"/>
                    <a:pt x="323" y="368"/>
                    <a:pt x="323" y="368"/>
                  </a:cubicBezTo>
                  <a:cubicBezTo>
                    <a:pt x="324" y="368"/>
                    <a:pt x="324" y="368"/>
                    <a:pt x="324" y="368"/>
                  </a:cubicBezTo>
                  <a:cubicBezTo>
                    <a:pt x="324" y="367"/>
                    <a:pt x="324" y="367"/>
                    <a:pt x="324" y="367"/>
                  </a:cubicBezTo>
                  <a:cubicBezTo>
                    <a:pt x="324" y="367"/>
                    <a:pt x="324" y="367"/>
                    <a:pt x="324" y="367"/>
                  </a:cubicBezTo>
                  <a:cubicBezTo>
                    <a:pt x="325" y="367"/>
                    <a:pt x="325" y="367"/>
                    <a:pt x="325" y="367"/>
                  </a:cubicBezTo>
                  <a:cubicBezTo>
                    <a:pt x="325" y="367"/>
                    <a:pt x="325" y="367"/>
                    <a:pt x="325" y="367"/>
                  </a:cubicBezTo>
                  <a:cubicBezTo>
                    <a:pt x="325" y="367"/>
                    <a:pt x="325" y="367"/>
                    <a:pt x="325" y="367"/>
                  </a:cubicBezTo>
                  <a:cubicBezTo>
                    <a:pt x="326" y="366"/>
                    <a:pt x="326" y="366"/>
                    <a:pt x="326" y="366"/>
                  </a:cubicBezTo>
                  <a:cubicBezTo>
                    <a:pt x="326" y="366"/>
                    <a:pt x="326" y="366"/>
                    <a:pt x="326" y="366"/>
                  </a:cubicBezTo>
                  <a:cubicBezTo>
                    <a:pt x="328" y="365"/>
                    <a:pt x="328" y="365"/>
                    <a:pt x="328" y="365"/>
                  </a:cubicBezTo>
                  <a:cubicBezTo>
                    <a:pt x="328" y="365"/>
                    <a:pt x="328" y="365"/>
                    <a:pt x="328" y="365"/>
                  </a:cubicBezTo>
                  <a:cubicBezTo>
                    <a:pt x="328" y="364"/>
                    <a:pt x="328" y="364"/>
                    <a:pt x="328" y="364"/>
                  </a:cubicBezTo>
                  <a:cubicBezTo>
                    <a:pt x="328" y="364"/>
                    <a:pt x="328" y="364"/>
                    <a:pt x="328" y="364"/>
                  </a:cubicBezTo>
                  <a:cubicBezTo>
                    <a:pt x="330" y="363"/>
                    <a:pt x="330" y="363"/>
                    <a:pt x="330" y="363"/>
                  </a:cubicBezTo>
                  <a:cubicBezTo>
                    <a:pt x="330" y="363"/>
                    <a:pt x="330" y="363"/>
                    <a:pt x="330" y="363"/>
                  </a:cubicBezTo>
                  <a:cubicBezTo>
                    <a:pt x="330" y="362"/>
                    <a:pt x="330" y="362"/>
                    <a:pt x="330" y="362"/>
                  </a:cubicBezTo>
                  <a:cubicBezTo>
                    <a:pt x="331" y="362"/>
                    <a:pt x="331" y="362"/>
                    <a:pt x="331" y="362"/>
                  </a:cubicBezTo>
                  <a:cubicBezTo>
                    <a:pt x="332" y="360"/>
                    <a:pt x="332" y="360"/>
                    <a:pt x="332" y="360"/>
                  </a:cubicBezTo>
                  <a:cubicBezTo>
                    <a:pt x="333" y="360"/>
                    <a:pt x="333" y="360"/>
                    <a:pt x="333" y="360"/>
                  </a:cubicBezTo>
                  <a:cubicBezTo>
                    <a:pt x="333" y="360"/>
                    <a:pt x="333" y="360"/>
                    <a:pt x="333" y="360"/>
                  </a:cubicBezTo>
                  <a:cubicBezTo>
                    <a:pt x="334" y="359"/>
                    <a:pt x="334" y="359"/>
                    <a:pt x="334" y="359"/>
                  </a:cubicBezTo>
                  <a:cubicBezTo>
                    <a:pt x="334" y="358"/>
                    <a:pt x="334" y="358"/>
                    <a:pt x="334" y="358"/>
                  </a:cubicBezTo>
                  <a:cubicBezTo>
                    <a:pt x="336" y="357"/>
                    <a:pt x="337" y="356"/>
                    <a:pt x="338" y="355"/>
                  </a:cubicBezTo>
                  <a:cubicBezTo>
                    <a:pt x="338" y="355"/>
                    <a:pt x="338" y="355"/>
                    <a:pt x="338" y="355"/>
                  </a:cubicBezTo>
                  <a:cubicBezTo>
                    <a:pt x="343" y="350"/>
                    <a:pt x="347" y="345"/>
                    <a:pt x="351" y="340"/>
                  </a:cubicBezTo>
                  <a:cubicBezTo>
                    <a:pt x="363" y="325"/>
                    <a:pt x="373" y="306"/>
                    <a:pt x="380" y="287"/>
                  </a:cubicBezTo>
                  <a:cubicBezTo>
                    <a:pt x="387" y="268"/>
                    <a:pt x="391" y="249"/>
                    <a:pt x="391" y="230"/>
                  </a:cubicBezTo>
                  <a:cubicBezTo>
                    <a:pt x="391" y="230"/>
                    <a:pt x="391" y="230"/>
                    <a:pt x="391" y="230"/>
                  </a:cubicBezTo>
                  <a:cubicBezTo>
                    <a:pt x="391" y="229"/>
                    <a:pt x="391" y="229"/>
                    <a:pt x="391" y="228"/>
                  </a:cubicBezTo>
                  <a:cubicBezTo>
                    <a:pt x="391" y="227"/>
                    <a:pt x="391" y="225"/>
                    <a:pt x="391" y="224"/>
                  </a:cubicBezTo>
                  <a:cubicBezTo>
                    <a:pt x="391" y="224"/>
                    <a:pt x="391" y="222"/>
                    <a:pt x="391" y="220"/>
                  </a:cubicBezTo>
                  <a:cubicBezTo>
                    <a:pt x="391" y="213"/>
                    <a:pt x="391" y="213"/>
                    <a:pt x="391" y="213"/>
                  </a:cubicBezTo>
                  <a:close/>
                  <a:moveTo>
                    <a:pt x="385" y="200"/>
                  </a:moveTo>
                  <a:cubicBezTo>
                    <a:pt x="385" y="200"/>
                    <a:pt x="385" y="200"/>
                    <a:pt x="385" y="200"/>
                  </a:cubicBezTo>
                  <a:cubicBezTo>
                    <a:pt x="343" y="207"/>
                    <a:pt x="301" y="210"/>
                    <a:pt x="261" y="210"/>
                  </a:cubicBezTo>
                  <a:cubicBezTo>
                    <a:pt x="220" y="210"/>
                    <a:pt x="179" y="207"/>
                    <a:pt x="139" y="201"/>
                  </a:cubicBezTo>
                  <a:cubicBezTo>
                    <a:pt x="138" y="200"/>
                    <a:pt x="137" y="200"/>
                    <a:pt x="136" y="199"/>
                  </a:cubicBezTo>
                  <a:cubicBezTo>
                    <a:pt x="134" y="198"/>
                    <a:pt x="133" y="198"/>
                    <a:pt x="131" y="197"/>
                  </a:cubicBezTo>
                  <a:cubicBezTo>
                    <a:pt x="161" y="191"/>
                    <a:pt x="210" y="188"/>
                    <a:pt x="260" y="187"/>
                  </a:cubicBezTo>
                  <a:cubicBezTo>
                    <a:pt x="291" y="187"/>
                    <a:pt x="322" y="188"/>
                    <a:pt x="348" y="190"/>
                  </a:cubicBezTo>
                  <a:cubicBezTo>
                    <a:pt x="348" y="191"/>
                    <a:pt x="349" y="191"/>
                    <a:pt x="350" y="191"/>
                  </a:cubicBezTo>
                  <a:cubicBezTo>
                    <a:pt x="350" y="191"/>
                    <a:pt x="350" y="191"/>
                    <a:pt x="350" y="191"/>
                  </a:cubicBezTo>
                  <a:cubicBezTo>
                    <a:pt x="367" y="192"/>
                    <a:pt x="382" y="194"/>
                    <a:pt x="393" y="196"/>
                  </a:cubicBezTo>
                  <a:cubicBezTo>
                    <a:pt x="385" y="200"/>
                    <a:pt x="385" y="200"/>
                    <a:pt x="385" y="200"/>
                  </a:cubicBezTo>
                  <a:close/>
                  <a:moveTo>
                    <a:pt x="129" y="455"/>
                  </a:moveTo>
                  <a:cubicBezTo>
                    <a:pt x="129" y="585"/>
                    <a:pt x="129" y="585"/>
                    <a:pt x="129" y="585"/>
                  </a:cubicBezTo>
                  <a:cubicBezTo>
                    <a:pt x="129" y="588"/>
                    <a:pt x="132" y="591"/>
                    <a:pt x="135" y="591"/>
                  </a:cubicBezTo>
                  <a:cubicBezTo>
                    <a:pt x="390" y="591"/>
                    <a:pt x="390" y="591"/>
                    <a:pt x="390" y="591"/>
                  </a:cubicBezTo>
                  <a:cubicBezTo>
                    <a:pt x="394" y="591"/>
                    <a:pt x="397" y="588"/>
                    <a:pt x="397" y="585"/>
                  </a:cubicBezTo>
                  <a:cubicBezTo>
                    <a:pt x="397" y="455"/>
                    <a:pt x="397" y="455"/>
                    <a:pt x="397" y="455"/>
                  </a:cubicBezTo>
                  <a:cubicBezTo>
                    <a:pt x="406" y="458"/>
                    <a:pt x="416" y="460"/>
                    <a:pt x="425" y="464"/>
                  </a:cubicBezTo>
                  <a:cubicBezTo>
                    <a:pt x="425" y="477"/>
                    <a:pt x="425" y="477"/>
                    <a:pt x="425" y="477"/>
                  </a:cubicBezTo>
                  <a:cubicBezTo>
                    <a:pt x="425" y="557"/>
                    <a:pt x="424" y="584"/>
                    <a:pt x="448" y="664"/>
                  </a:cubicBezTo>
                  <a:cubicBezTo>
                    <a:pt x="78" y="664"/>
                    <a:pt x="78" y="664"/>
                    <a:pt x="78" y="664"/>
                  </a:cubicBezTo>
                  <a:cubicBezTo>
                    <a:pt x="101" y="583"/>
                    <a:pt x="101" y="557"/>
                    <a:pt x="101" y="477"/>
                  </a:cubicBezTo>
                  <a:cubicBezTo>
                    <a:pt x="101" y="464"/>
                    <a:pt x="101" y="464"/>
                    <a:pt x="101" y="464"/>
                  </a:cubicBezTo>
                  <a:cubicBezTo>
                    <a:pt x="110" y="461"/>
                    <a:pt x="119" y="458"/>
                    <a:pt x="129" y="455"/>
                  </a:cubicBezTo>
                  <a:close/>
                  <a:moveTo>
                    <a:pt x="87" y="469"/>
                  </a:moveTo>
                  <a:cubicBezTo>
                    <a:pt x="87" y="477"/>
                    <a:pt x="87" y="477"/>
                    <a:pt x="87" y="477"/>
                  </a:cubicBezTo>
                  <a:cubicBezTo>
                    <a:pt x="87" y="557"/>
                    <a:pt x="87" y="582"/>
                    <a:pt x="64" y="664"/>
                  </a:cubicBezTo>
                  <a:cubicBezTo>
                    <a:pt x="24" y="664"/>
                    <a:pt x="24" y="664"/>
                    <a:pt x="24" y="664"/>
                  </a:cubicBezTo>
                  <a:cubicBezTo>
                    <a:pt x="21" y="664"/>
                    <a:pt x="19" y="663"/>
                    <a:pt x="17" y="661"/>
                  </a:cubicBezTo>
                  <a:cubicBezTo>
                    <a:pt x="16" y="661"/>
                    <a:pt x="16" y="661"/>
                    <a:pt x="16" y="661"/>
                  </a:cubicBezTo>
                  <a:cubicBezTo>
                    <a:pt x="15" y="659"/>
                    <a:pt x="14" y="656"/>
                    <a:pt x="14" y="654"/>
                  </a:cubicBezTo>
                  <a:cubicBezTo>
                    <a:pt x="14" y="550"/>
                    <a:pt x="14" y="550"/>
                    <a:pt x="14" y="550"/>
                  </a:cubicBezTo>
                  <a:cubicBezTo>
                    <a:pt x="14" y="527"/>
                    <a:pt x="27" y="507"/>
                    <a:pt x="48" y="491"/>
                  </a:cubicBezTo>
                  <a:cubicBezTo>
                    <a:pt x="59" y="483"/>
                    <a:pt x="72" y="476"/>
                    <a:pt x="87" y="469"/>
                  </a:cubicBezTo>
                  <a:close/>
                  <a:moveTo>
                    <a:pt x="462" y="664"/>
                  </a:moveTo>
                  <a:cubicBezTo>
                    <a:pt x="438" y="582"/>
                    <a:pt x="438" y="557"/>
                    <a:pt x="438" y="477"/>
                  </a:cubicBezTo>
                  <a:cubicBezTo>
                    <a:pt x="438" y="469"/>
                    <a:pt x="438" y="469"/>
                    <a:pt x="438" y="469"/>
                  </a:cubicBezTo>
                  <a:cubicBezTo>
                    <a:pt x="453" y="475"/>
                    <a:pt x="466" y="483"/>
                    <a:pt x="477" y="491"/>
                  </a:cubicBezTo>
                  <a:cubicBezTo>
                    <a:pt x="498" y="507"/>
                    <a:pt x="511" y="527"/>
                    <a:pt x="511" y="550"/>
                  </a:cubicBezTo>
                  <a:cubicBezTo>
                    <a:pt x="511" y="550"/>
                    <a:pt x="511" y="550"/>
                    <a:pt x="511" y="550"/>
                  </a:cubicBezTo>
                  <a:cubicBezTo>
                    <a:pt x="511" y="654"/>
                    <a:pt x="511" y="654"/>
                    <a:pt x="511" y="654"/>
                  </a:cubicBezTo>
                  <a:cubicBezTo>
                    <a:pt x="511" y="657"/>
                    <a:pt x="510" y="659"/>
                    <a:pt x="508" y="661"/>
                  </a:cubicBezTo>
                  <a:cubicBezTo>
                    <a:pt x="508" y="661"/>
                    <a:pt x="508" y="661"/>
                    <a:pt x="508" y="661"/>
                  </a:cubicBezTo>
                  <a:cubicBezTo>
                    <a:pt x="506" y="663"/>
                    <a:pt x="504" y="664"/>
                    <a:pt x="501" y="664"/>
                  </a:cubicBezTo>
                  <a:cubicBezTo>
                    <a:pt x="462" y="664"/>
                    <a:pt x="462" y="664"/>
                    <a:pt x="462" y="664"/>
                  </a:cubicBezTo>
                  <a:close/>
                  <a:moveTo>
                    <a:pt x="120" y="186"/>
                  </a:moveTo>
                  <a:cubicBezTo>
                    <a:pt x="120" y="183"/>
                    <a:pt x="120" y="183"/>
                    <a:pt x="120" y="183"/>
                  </a:cubicBezTo>
                  <a:cubicBezTo>
                    <a:pt x="119" y="122"/>
                    <a:pt x="118" y="68"/>
                    <a:pt x="169" y="42"/>
                  </a:cubicBezTo>
                  <a:cubicBezTo>
                    <a:pt x="169" y="178"/>
                    <a:pt x="169" y="178"/>
                    <a:pt x="169" y="178"/>
                  </a:cubicBezTo>
                  <a:cubicBezTo>
                    <a:pt x="149" y="180"/>
                    <a:pt x="132" y="182"/>
                    <a:pt x="120" y="186"/>
                  </a:cubicBezTo>
                  <a:close/>
                  <a:moveTo>
                    <a:pt x="182" y="177"/>
                  </a:moveTo>
                  <a:cubicBezTo>
                    <a:pt x="182" y="31"/>
                    <a:pt x="182" y="31"/>
                    <a:pt x="182" y="31"/>
                  </a:cubicBezTo>
                  <a:cubicBezTo>
                    <a:pt x="182" y="29"/>
                    <a:pt x="182" y="29"/>
                    <a:pt x="182" y="29"/>
                  </a:cubicBezTo>
                  <a:cubicBezTo>
                    <a:pt x="187" y="28"/>
                    <a:pt x="191" y="27"/>
                    <a:pt x="195" y="25"/>
                  </a:cubicBezTo>
                  <a:cubicBezTo>
                    <a:pt x="199" y="24"/>
                    <a:pt x="204" y="23"/>
                    <a:pt x="208" y="23"/>
                  </a:cubicBezTo>
                  <a:cubicBezTo>
                    <a:pt x="208" y="175"/>
                    <a:pt x="208" y="175"/>
                    <a:pt x="208" y="175"/>
                  </a:cubicBezTo>
                  <a:cubicBezTo>
                    <a:pt x="199" y="176"/>
                    <a:pt x="191" y="176"/>
                    <a:pt x="182" y="177"/>
                  </a:cubicBezTo>
                  <a:close/>
                  <a:moveTo>
                    <a:pt x="222" y="175"/>
                  </a:moveTo>
                  <a:cubicBezTo>
                    <a:pt x="222" y="15"/>
                    <a:pt x="222" y="15"/>
                    <a:pt x="222" y="15"/>
                  </a:cubicBezTo>
                  <a:cubicBezTo>
                    <a:pt x="227" y="15"/>
                    <a:pt x="232" y="14"/>
                    <a:pt x="238" y="14"/>
                  </a:cubicBezTo>
                  <a:cubicBezTo>
                    <a:pt x="246" y="14"/>
                    <a:pt x="254" y="13"/>
                    <a:pt x="263" y="13"/>
                  </a:cubicBezTo>
                  <a:cubicBezTo>
                    <a:pt x="271" y="13"/>
                    <a:pt x="279" y="14"/>
                    <a:pt x="287" y="14"/>
                  </a:cubicBezTo>
                  <a:cubicBezTo>
                    <a:pt x="293" y="14"/>
                    <a:pt x="298" y="15"/>
                    <a:pt x="303" y="15"/>
                  </a:cubicBezTo>
                  <a:cubicBezTo>
                    <a:pt x="303" y="175"/>
                    <a:pt x="303" y="175"/>
                    <a:pt x="303" y="175"/>
                  </a:cubicBezTo>
                  <a:cubicBezTo>
                    <a:pt x="289" y="174"/>
                    <a:pt x="275" y="174"/>
                    <a:pt x="260" y="174"/>
                  </a:cubicBezTo>
                  <a:cubicBezTo>
                    <a:pt x="247" y="174"/>
                    <a:pt x="234" y="174"/>
                    <a:pt x="222" y="175"/>
                  </a:cubicBezTo>
                  <a:close/>
                  <a:moveTo>
                    <a:pt x="317" y="175"/>
                  </a:moveTo>
                  <a:cubicBezTo>
                    <a:pt x="317" y="23"/>
                    <a:pt x="317" y="23"/>
                    <a:pt x="317" y="23"/>
                  </a:cubicBezTo>
                  <a:cubicBezTo>
                    <a:pt x="321" y="24"/>
                    <a:pt x="326" y="25"/>
                    <a:pt x="330" y="26"/>
                  </a:cubicBezTo>
                  <a:cubicBezTo>
                    <a:pt x="334" y="27"/>
                    <a:pt x="339" y="28"/>
                    <a:pt x="343" y="30"/>
                  </a:cubicBezTo>
                  <a:cubicBezTo>
                    <a:pt x="343" y="32"/>
                    <a:pt x="343" y="32"/>
                    <a:pt x="343" y="32"/>
                  </a:cubicBezTo>
                  <a:cubicBezTo>
                    <a:pt x="343" y="32"/>
                    <a:pt x="343" y="32"/>
                    <a:pt x="343" y="32"/>
                  </a:cubicBezTo>
                  <a:cubicBezTo>
                    <a:pt x="343" y="177"/>
                    <a:pt x="343" y="177"/>
                    <a:pt x="343" y="177"/>
                  </a:cubicBezTo>
                  <a:cubicBezTo>
                    <a:pt x="335" y="176"/>
                    <a:pt x="326" y="175"/>
                    <a:pt x="317" y="175"/>
                  </a:cubicBezTo>
                  <a:close/>
                  <a:moveTo>
                    <a:pt x="356" y="178"/>
                  </a:moveTo>
                  <a:cubicBezTo>
                    <a:pt x="356" y="42"/>
                    <a:pt x="356" y="42"/>
                    <a:pt x="356" y="42"/>
                  </a:cubicBezTo>
                  <a:cubicBezTo>
                    <a:pt x="407" y="68"/>
                    <a:pt x="406" y="124"/>
                    <a:pt x="405" y="184"/>
                  </a:cubicBezTo>
                  <a:cubicBezTo>
                    <a:pt x="405" y="184"/>
                    <a:pt x="405" y="184"/>
                    <a:pt x="405" y="184"/>
                  </a:cubicBezTo>
                  <a:cubicBezTo>
                    <a:pt x="405" y="185"/>
                    <a:pt x="405" y="185"/>
                    <a:pt x="405" y="185"/>
                  </a:cubicBezTo>
                  <a:cubicBezTo>
                    <a:pt x="393" y="182"/>
                    <a:pt x="376" y="179"/>
                    <a:pt x="356" y="17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grpSp>
        <p:nvGrpSpPr>
          <p:cNvPr id="37" name="Grupa 36"/>
          <p:cNvGrpSpPr>
            <a:grpSpLocks/>
          </p:cNvGrpSpPr>
          <p:nvPr/>
        </p:nvGrpSpPr>
        <p:grpSpPr bwMode="auto">
          <a:xfrm>
            <a:off x="1590675" y="2813050"/>
            <a:ext cx="2744788" cy="1593850"/>
            <a:chOff x="1591277" y="2813091"/>
            <a:chExt cx="2744629" cy="1593303"/>
          </a:xfrm>
        </p:grpSpPr>
        <p:grpSp>
          <p:nvGrpSpPr>
            <p:cNvPr id="17423" name="Grupa 37"/>
            <p:cNvGrpSpPr>
              <a:grpSpLocks/>
            </p:cNvGrpSpPr>
            <p:nvPr/>
          </p:nvGrpSpPr>
          <p:grpSpPr bwMode="auto">
            <a:xfrm>
              <a:off x="1591277" y="2813091"/>
              <a:ext cx="2744629" cy="1593303"/>
              <a:chOff x="1591277" y="2813091"/>
              <a:chExt cx="2744629" cy="1593303"/>
            </a:xfrm>
          </p:grpSpPr>
          <p:sp>
            <p:nvSpPr>
              <p:cNvPr id="45" name="Równoległobok 44">
                <a:extLst>
                  <a:ext uri="{FF2B5EF4-FFF2-40B4-BE49-F238E27FC236}">
                    <a16:creationId xmlns:a16="http://schemas.microsoft.com/office/drawing/2014/main" id="{913BC6AA-A12E-4176-A2E3-55C82516B2BC}"/>
                  </a:ext>
                </a:extLst>
              </p:cNvPr>
              <p:cNvSpPr/>
              <p:nvPr/>
            </p:nvSpPr>
            <p:spPr>
              <a:xfrm>
                <a:off x="1591277" y="2813091"/>
                <a:ext cx="2744629" cy="1593303"/>
              </a:xfrm>
              <a:prstGeom prst="parallelogram">
                <a:avLst>
                  <a:gd name="adj" fmla="val 63272"/>
                </a:avLst>
              </a:prstGeom>
              <a:blipFill>
                <a:blip r:embed="rId2" cstate="print"/>
                <a:srcRect/>
                <a:stretch>
                  <a:fillRect l="-89558" t="-74288" r="-26640" b="-742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46" name="Równoległobok 45">
                <a:extLst>
                  <a:ext uri="{FF2B5EF4-FFF2-40B4-BE49-F238E27FC236}">
                    <a16:creationId xmlns:a16="http://schemas.microsoft.com/office/drawing/2014/main" id="{F3D7C68B-A2B3-4AD5-A58D-B19BE681CEB6}"/>
                  </a:ext>
                </a:extLst>
              </p:cNvPr>
              <p:cNvSpPr/>
              <p:nvPr/>
            </p:nvSpPr>
            <p:spPr>
              <a:xfrm>
                <a:off x="1591277" y="2813091"/>
                <a:ext cx="2744629" cy="1593303"/>
              </a:xfrm>
              <a:prstGeom prst="parallelogram">
                <a:avLst>
                  <a:gd name="adj" fmla="val 63272"/>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grpSp>
        <p:grpSp>
          <p:nvGrpSpPr>
            <p:cNvPr id="39" name="Group 4">
              <a:extLst>
                <a:ext uri="{FF2B5EF4-FFF2-40B4-BE49-F238E27FC236}">
                  <a16:creationId xmlns:a16="http://schemas.microsoft.com/office/drawing/2014/main" id="{8E95A999-9621-4125-928D-320DF7E98CA2}"/>
                </a:ext>
              </a:extLst>
            </p:cNvPr>
            <p:cNvGrpSpPr>
              <a:grpSpLocks noChangeAspect="1"/>
            </p:cNvGrpSpPr>
            <p:nvPr/>
          </p:nvGrpSpPr>
          <p:grpSpPr bwMode="auto">
            <a:xfrm>
              <a:off x="2502160" y="3160800"/>
              <a:ext cx="922864" cy="897886"/>
              <a:chOff x="5125" y="1605"/>
              <a:chExt cx="1552" cy="1510"/>
            </a:xfrm>
            <a:solidFill>
              <a:schemeClr val="bg1"/>
            </a:solidFill>
          </p:grpSpPr>
          <p:sp>
            <p:nvSpPr>
              <p:cNvPr id="40" name="Freeform 5">
                <a:extLst>
                  <a:ext uri="{FF2B5EF4-FFF2-40B4-BE49-F238E27FC236}">
                    <a16:creationId xmlns:a16="http://schemas.microsoft.com/office/drawing/2014/main" id="{1191C943-1498-4DDE-9296-9AE63328BE53}"/>
                  </a:ext>
                </a:extLst>
              </p:cNvPr>
              <p:cNvSpPr>
                <a:spLocks noEditPoints="1"/>
              </p:cNvSpPr>
              <p:nvPr/>
            </p:nvSpPr>
            <p:spPr bwMode="auto">
              <a:xfrm>
                <a:off x="5125" y="1605"/>
                <a:ext cx="1552" cy="1510"/>
              </a:xfrm>
              <a:custGeom>
                <a:avLst/>
                <a:gdLst>
                  <a:gd name="T0" fmla="*/ 852 w 861"/>
                  <a:gd name="T1" fmla="*/ 0 h 836"/>
                  <a:gd name="T2" fmla="*/ 861 w 861"/>
                  <a:gd name="T3" fmla="*/ 151 h 836"/>
                  <a:gd name="T4" fmla="*/ 861 w 861"/>
                  <a:gd name="T5" fmla="*/ 435 h 836"/>
                  <a:gd name="T6" fmla="*/ 861 w 861"/>
                  <a:gd name="T7" fmla="*/ 719 h 836"/>
                  <a:gd name="T8" fmla="*/ 567 w 861"/>
                  <a:gd name="T9" fmla="*/ 728 h 836"/>
                  <a:gd name="T10" fmla="*/ 325 w 861"/>
                  <a:gd name="T11" fmla="*/ 836 h 836"/>
                  <a:gd name="T12" fmla="*/ 0 w 861"/>
                  <a:gd name="T13" fmla="*/ 512 h 836"/>
                  <a:gd name="T14" fmla="*/ 242 w 861"/>
                  <a:gd name="T15" fmla="*/ 198 h 836"/>
                  <a:gd name="T16" fmla="*/ 242 w 861"/>
                  <a:gd name="T17" fmla="*/ 10 h 836"/>
                  <a:gd name="T18" fmla="*/ 556 w 861"/>
                  <a:gd name="T19" fmla="*/ 713 h 836"/>
                  <a:gd name="T20" fmla="*/ 556 w 861"/>
                  <a:gd name="T21" fmla="*/ 713 h 836"/>
                  <a:gd name="T22" fmla="*/ 556 w 861"/>
                  <a:gd name="T23" fmla="*/ 713 h 836"/>
                  <a:gd name="T24" fmla="*/ 556 w 861"/>
                  <a:gd name="T25" fmla="*/ 712 h 836"/>
                  <a:gd name="T26" fmla="*/ 556 w 861"/>
                  <a:gd name="T27" fmla="*/ 712 h 836"/>
                  <a:gd name="T28" fmla="*/ 557 w 861"/>
                  <a:gd name="T29" fmla="*/ 712 h 836"/>
                  <a:gd name="T30" fmla="*/ 557 w 861"/>
                  <a:gd name="T31" fmla="*/ 711 h 836"/>
                  <a:gd name="T32" fmla="*/ 558 w 861"/>
                  <a:gd name="T33" fmla="*/ 711 h 836"/>
                  <a:gd name="T34" fmla="*/ 558 w 861"/>
                  <a:gd name="T35" fmla="*/ 710 h 836"/>
                  <a:gd name="T36" fmla="*/ 599 w 861"/>
                  <a:gd name="T37" fmla="*/ 648 h 836"/>
                  <a:gd name="T38" fmla="*/ 631 w 861"/>
                  <a:gd name="T39" fmla="*/ 512 h 836"/>
                  <a:gd name="T40" fmla="*/ 622 w 861"/>
                  <a:gd name="T41" fmla="*/ 438 h 836"/>
                  <a:gd name="T42" fmla="*/ 593 w 861"/>
                  <a:gd name="T43" fmla="*/ 363 h 836"/>
                  <a:gd name="T44" fmla="*/ 545 w 861"/>
                  <a:gd name="T45" fmla="*/ 299 h 836"/>
                  <a:gd name="T46" fmla="*/ 325 w 861"/>
                  <a:gd name="T47" fmla="*/ 205 h 836"/>
                  <a:gd name="T48" fmla="*/ 254 w 861"/>
                  <a:gd name="T49" fmla="*/ 214 h 836"/>
                  <a:gd name="T50" fmla="*/ 108 w 861"/>
                  <a:gd name="T51" fmla="*/ 295 h 836"/>
                  <a:gd name="T52" fmla="*/ 108 w 861"/>
                  <a:gd name="T53" fmla="*/ 728 h 836"/>
                  <a:gd name="T54" fmla="*/ 541 w 861"/>
                  <a:gd name="T55" fmla="*/ 728 h 836"/>
                  <a:gd name="T56" fmla="*/ 843 w 861"/>
                  <a:gd name="T57" fmla="*/ 586 h 836"/>
                  <a:gd name="T58" fmla="*/ 616 w 861"/>
                  <a:gd name="T59" fmla="*/ 656 h 836"/>
                  <a:gd name="T60" fmla="*/ 843 w 861"/>
                  <a:gd name="T61" fmla="*/ 709 h 836"/>
                  <a:gd name="T62" fmla="*/ 843 w 861"/>
                  <a:gd name="T63" fmla="*/ 444 h 836"/>
                  <a:gd name="T64" fmla="*/ 647 w 861"/>
                  <a:gd name="T65" fmla="*/ 472 h 836"/>
                  <a:gd name="T66" fmla="*/ 648 w 861"/>
                  <a:gd name="T67" fmla="*/ 545 h 836"/>
                  <a:gd name="T68" fmla="*/ 843 w 861"/>
                  <a:gd name="T69" fmla="*/ 568 h 836"/>
                  <a:gd name="T70" fmla="*/ 843 w 861"/>
                  <a:gd name="T71" fmla="*/ 302 h 836"/>
                  <a:gd name="T72" fmla="*/ 609 w 861"/>
                  <a:gd name="T73" fmla="*/ 355 h 836"/>
                  <a:gd name="T74" fmla="*/ 843 w 861"/>
                  <a:gd name="T75" fmla="*/ 426 h 836"/>
                  <a:gd name="T76" fmla="*/ 843 w 861"/>
                  <a:gd name="T77" fmla="*/ 160 h 836"/>
                  <a:gd name="T78" fmla="*/ 261 w 861"/>
                  <a:gd name="T79" fmla="*/ 193 h 836"/>
                  <a:gd name="T80" fmla="*/ 287 w 861"/>
                  <a:gd name="T81" fmla="*/ 189 h 836"/>
                  <a:gd name="T82" fmla="*/ 452 w 861"/>
                  <a:gd name="T83" fmla="*/ 213 h 836"/>
                  <a:gd name="T84" fmla="*/ 843 w 861"/>
                  <a:gd name="T85" fmla="*/ 284 h 836"/>
                  <a:gd name="T86" fmla="*/ 843 w 861"/>
                  <a:gd name="T87" fmla="*/ 19 h 836"/>
                  <a:gd name="T88" fmla="*/ 261 w 861"/>
                  <a:gd name="T89" fmla="*/ 142 h 836"/>
                  <a:gd name="T90" fmla="*/ 843 w 861"/>
                  <a:gd name="T91" fmla="*/ 19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1" h="836">
                    <a:moveTo>
                      <a:pt x="252" y="0"/>
                    </a:moveTo>
                    <a:cubicBezTo>
                      <a:pt x="852" y="0"/>
                      <a:pt x="852" y="0"/>
                      <a:pt x="852" y="0"/>
                    </a:cubicBezTo>
                    <a:cubicBezTo>
                      <a:pt x="857" y="0"/>
                      <a:pt x="861" y="4"/>
                      <a:pt x="861" y="10"/>
                    </a:cubicBezTo>
                    <a:cubicBezTo>
                      <a:pt x="861" y="151"/>
                      <a:pt x="861" y="151"/>
                      <a:pt x="861" y="151"/>
                    </a:cubicBezTo>
                    <a:cubicBezTo>
                      <a:pt x="861" y="293"/>
                      <a:pt x="861" y="293"/>
                      <a:pt x="861" y="293"/>
                    </a:cubicBezTo>
                    <a:cubicBezTo>
                      <a:pt x="861" y="435"/>
                      <a:pt x="861" y="435"/>
                      <a:pt x="861" y="435"/>
                    </a:cubicBezTo>
                    <a:cubicBezTo>
                      <a:pt x="861" y="577"/>
                      <a:pt x="861" y="577"/>
                      <a:pt x="861" y="577"/>
                    </a:cubicBezTo>
                    <a:cubicBezTo>
                      <a:pt x="861" y="719"/>
                      <a:pt x="861" y="719"/>
                      <a:pt x="861" y="719"/>
                    </a:cubicBezTo>
                    <a:cubicBezTo>
                      <a:pt x="861" y="724"/>
                      <a:pt x="857" y="728"/>
                      <a:pt x="852" y="728"/>
                    </a:cubicBezTo>
                    <a:cubicBezTo>
                      <a:pt x="567" y="728"/>
                      <a:pt x="567" y="728"/>
                      <a:pt x="567" y="728"/>
                    </a:cubicBezTo>
                    <a:cubicBezTo>
                      <a:pt x="563" y="732"/>
                      <a:pt x="559" y="737"/>
                      <a:pt x="554" y="741"/>
                    </a:cubicBezTo>
                    <a:cubicBezTo>
                      <a:pt x="496" y="800"/>
                      <a:pt x="414" y="836"/>
                      <a:pt x="325" y="836"/>
                    </a:cubicBezTo>
                    <a:cubicBezTo>
                      <a:pt x="235" y="836"/>
                      <a:pt x="154" y="800"/>
                      <a:pt x="95" y="741"/>
                    </a:cubicBezTo>
                    <a:cubicBezTo>
                      <a:pt x="36" y="682"/>
                      <a:pt x="0" y="601"/>
                      <a:pt x="0" y="512"/>
                    </a:cubicBezTo>
                    <a:cubicBezTo>
                      <a:pt x="0" y="422"/>
                      <a:pt x="36" y="341"/>
                      <a:pt x="95" y="282"/>
                    </a:cubicBezTo>
                    <a:cubicBezTo>
                      <a:pt x="135" y="242"/>
                      <a:pt x="186" y="212"/>
                      <a:pt x="242" y="198"/>
                    </a:cubicBezTo>
                    <a:cubicBezTo>
                      <a:pt x="242" y="151"/>
                      <a:pt x="242" y="151"/>
                      <a:pt x="242" y="151"/>
                    </a:cubicBezTo>
                    <a:cubicBezTo>
                      <a:pt x="242" y="10"/>
                      <a:pt x="242" y="10"/>
                      <a:pt x="242" y="10"/>
                    </a:cubicBezTo>
                    <a:cubicBezTo>
                      <a:pt x="242" y="4"/>
                      <a:pt x="247" y="0"/>
                      <a:pt x="252" y="0"/>
                    </a:cubicBezTo>
                    <a:close/>
                    <a:moveTo>
                      <a:pt x="556" y="713"/>
                    </a:moveTo>
                    <a:cubicBezTo>
                      <a:pt x="556" y="713"/>
                      <a:pt x="556" y="713"/>
                      <a:pt x="556" y="713"/>
                    </a:cubicBezTo>
                    <a:cubicBezTo>
                      <a:pt x="556" y="713"/>
                      <a:pt x="556" y="713"/>
                      <a:pt x="556" y="713"/>
                    </a:cubicBezTo>
                    <a:cubicBezTo>
                      <a:pt x="556" y="713"/>
                      <a:pt x="556" y="713"/>
                      <a:pt x="556" y="713"/>
                    </a:cubicBezTo>
                    <a:cubicBezTo>
                      <a:pt x="556" y="713"/>
                      <a:pt x="556" y="713"/>
                      <a:pt x="556" y="713"/>
                    </a:cubicBezTo>
                    <a:cubicBezTo>
                      <a:pt x="556" y="713"/>
                      <a:pt x="556" y="713"/>
                      <a:pt x="556" y="713"/>
                    </a:cubicBezTo>
                    <a:cubicBezTo>
                      <a:pt x="556" y="712"/>
                      <a:pt x="556" y="712"/>
                      <a:pt x="556" y="712"/>
                    </a:cubicBezTo>
                    <a:cubicBezTo>
                      <a:pt x="556" y="712"/>
                      <a:pt x="556" y="712"/>
                      <a:pt x="556" y="712"/>
                    </a:cubicBezTo>
                    <a:cubicBezTo>
                      <a:pt x="556" y="712"/>
                      <a:pt x="556" y="712"/>
                      <a:pt x="556" y="712"/>
                    </a:cubicBezTo>
                    <a:cubicBezTo>
                      <a:pt x="557" y="712"/>
                      <a:pt x="557" y="712"/>
                      <a:pt x="557" y="712"/>
                    </a:cubicBezTo>
                    <a:cubicBezTo>
                      <a:pt x="557" y="712"/>
                      <a:pt x="557" y="712"/>
                      <a:pt x="557" y="712"/>
                    </a:cubicBezTo>
                    <a:cubicBezTo>
                      <a:pt x="557" y="712"/>
                      <a:pt x="557" y="712"/>
                      <a:pt x="557" y="712"/>
                    </a:cubicBezTo>
                    <a:cubicBezTo>
                      <a:pt x="557" y="711"/>
                      <a:pt x="557" y="711"/>
                      <a:pt x="557" y="711"/>
                    </a:cubicBezTo>
                    <a:cubicBezTo>
                      <a:pt x="557" y="711"/>
                      <a:pt x="557" y="711"/>
                      <a:pt x="557" y="711"/>
                    </a:cubicBezTo>
                    <a:cubicBezTo>
                      <a:pt x="558" y="711"/>
                      <a:pt x="558" y="711"/>
                      <a:pt x="558" y="711"/>
                    </a:cubicBezTo>
                    <a:cubicBezTo>
                      <a:pt x="558" y="711"/>
                      <a:pt x="558" y="711"/>
                      <a:pt x="558" y="711"/>
                    </a:cubicBezTo>
                    <a:cubicBezTo>
                      <a:pt x="558" y="710"/>
                      <a:pt x="558" y="710"/>
                      <a:pt x="558" y="710"/>
                    </a:cubicBezTo>
                    <a:cubicBezTo>
                      <a:pt x="558" y="710"/>
                      <a:pt x="558" y="710"/>
                      <a:pt x="558" y="710"/>
                    </a:cubicBezTo>
                    <a:cubicBezTo>
                      <a:pt x="574" y="691"/>
                      <a:pt x="588" y="670"/>
                      <a:pt x="599" y="648"/>
                    </a:cubicBezTo>
                    <a:cubicBezTo>
                      <a:pt x="615" y="615"/>
                      <a:pt x="626" y="580"/>
                      <a:pt x="629" y="543"/>
                    </a:cubicBezTo>
                    <a:cubicBezTo>
                      <a:pt x="631" y="533"/>
                      <a:pt x="631" y="522"/>
                      <a:pt x="631" y="512"/>
                    </a:cubicBezTo>
                    <a:cubicBezTo>
                      <a:pt x="631" y="499"/>
                      <a:pt x="630" y="486"/>
                      <a:pt x="629" y="474"/>
                    </a:cubicBezTo>
                    <a:cubicBezTo>
                      <a:pt x="627" y="462"/>
                      <a:pt x="625" y="449"/>
                      <a:pt x="622" y="438"/>
                    </a:cubicBezTo>
                    <a:cubicBezTo>
                      <a:pt x="622" y="437"/>
                      <a:pt x="622" y="437"/>
                      <a:pt x="622" y="437"/>
                    </a:cubicBezTo>
                    <a:cubicBezTo>
                      <a:pt x="615" y="411"/>
                      <a:pt x="606" y="386"/>
                      <a:pt x="593" y="363"/>
                    </a:cubicBezTo>
                    <a:cubicBezTo>
                      <a:pt x="580" y="340"/>
                      <a:pt x="564" y="319"/>
                      <a:pt x="546" y="300"/>
                    </a:cubicBezTo>
                    <a:cubicBezTo>
                      <a:pt x="546" y="300"/>
                      <a:pt x="546" y="299"/>
                      <a:pt x="545" y="299"/>
                    </a:cubicBezTo>
                    <a:cubicBezTo>
                      <a:pt x="517" y="270"/>
                      <a:pt x="483" y="246"/>
                      <a:pt x="445" y="230"/>
                    </a:cubicBezTo>
                    <a:cubicBezTo>
                      <a:pt x="408" y="214"/>
                      <a:pt x="367" y="205"/>
                      <a:pt x="325" y="205"/>
                    </a:cubicBezTo>
                    <a:cubicBezTo>
                      <a:pt x="313" y="205"/>
                      <a:pt x="301" y="206"/>
                      <a:pt x="289" y="207"/>
                    </a:cubicBezTo>
                    <a:cubicBezTo>
                      <a:pt x="277" y="209"/>
                      <a:pt x="265" y="211"/>
                      <a:pt x="254" y="214"/>
                    </a:cubicBezTo>
                    <a:cubicBezTo>
                      <a:pt x="253" y="214"/>
                      <a:pt x="253" y="214"/>
                      <a:pt x="253" y="214"/>
                    </a:cubicBezTo>
                    <a:cubicBezTo>
                      <a:pt x="198" y="227"/>
                      <a:pt x="148" y="256"/>
                      <a:pt x="108" y="295"/>
                    </a:cubicBezTo>
                    <a:cubicBezTo>
                      <a:pt x="53" y="350"/>
                      <a:pt x="18" y="427"/>
                      <a:pt x="18" y="512"/>
                    </a:cubicBezTo>
                    <a:cubicBezTo>
                      <a:pt x="18" y="596"/>
                      <a:pt x="53" y="673"/>
                      <a:pt x="108" y="728"/>
                    </a:cubicBezTo>
                    <a:cubicBezTo>
                      <a:pt x="164" y="784"/>
                      <a:pt x="240" y="818"/>
                      <a:pt x="325" y="818"/>
                    </a:cubicBezTo>
                    <a:cubicBezTo>
                      <a:pt x="409" y="818"/>
                      <a:pt x="486" y="784"/>
                      <a:pt x="541" y="728"/>
                    </a:cubicBezTo>
                    <a:cubicBezTo>
                      <a:pt x="546" y="723"/>
                      <a:pt x="551" y="718"/>
                      <a:pt x="556" y="713"/>
                    </a:cubicBezTo>
                    <a:close/>
                    <a:moveTo>
                      <a:pt x="843" y="586"/>
                    </a:moveTo>
                    <a:cubicBezTo>
                      <a:pt x="641" y="586"/>
                      <a:pt x="641" y="586"/>
                      <a:pt x="641" y="586"/>
                    </a:cubicBezTo>
                    <a:cubicBezTo>
                      <a:pt x="635" y="610"/>
                      <a:pt x="626" y="634"/>
                      <a:pt x="616" y="656"/>
                    </a:cubicBezTo>
                    <a:cubicBezTo>
                      <a:pt x="606" y="675"/>
                      <a:pt x="595" y="693"/>
                      <a:pt x="582" y="709"/>
                    </a:cubicBezTo>
                    <a:cubicBezTo>
                      <a:pt x="843" y="709"/>
                      <a:pt x="843" y="709"/>
                      <a:pt x="843" y="709"/>
                    </a:cubicBezTo>
                    <a:cubicBezTo>
                      <a:pt x="843" y="586"/>
                      <a:pt x="843" y="586"/>
                      <a:pt x="843" y="586"/>
                    </a:cubicBezTo>
                    <a:close/>
                    <a:moveTo>
                      <a:pt x="843" y="444"/>
                    </a:moveTo>
                    <a:cubicBezTo>
                      <a:pt x="642" y="444"/>
                      <a:pt x="642" y="444"/>
                      <a:pt x="642" y="444"/>
                    </a:cubicBezTo>
                    <a:cubicBezTo>
                      <a:pt x="644" y="453"/>
                      <a:pt x="646" y="462"/>
                      <a:pt x="647" y="472"/>
                    </a:cubicBezTo>
                    <a:cubicBezTo>
                      <a:pt x="649" y="485"/>
                      <a:pt x="649" y="498"/>
                      <a:pt x="649" y="512"/>
                    </a:cubicBezTo>
                    <a:cubicBezTo>
                      <a:pt x="649" y="523"/>
                      <a:pt x="649" y="534"/>
                      <a:pt x="648" y="545"/>
                    </a:cubicBezTo>
                    <a:cubicBezTo>
                      <a:pt x="647" y="553"/>
                      <a:pt x="646" y="560"/>
                      <a:pt x="645" y="568"/>
                    </a:cubicBezTo>
                    <a:cubicBezTo>
                      <a:pt x="843" y="568"/>
                      <a:pt x="843" y="568"/>
                      <a:pt x="843" y="568"/>
                    </a:cubicBezTo>
                    <a:cubicBezTo>
                      <a:pt x="843" y="444"/>
                      <a:pt x="843" y="444"/>
                      <a:pt x="843" y="444"/>
                    </a:cubicBezTo>
                    <a:close/>
                    <a:moveTo>
                      <a:pt x="843" y="302"/>
                    </a:moveTo>
                    <a:cubicBezTo>
                      <a:pt x="573" y="302"/>
                      <a:pt x="573" y="302"/>
                      <a:pt x="573" y="302"/>
                    </a:cubicBezTo>
                    <a:cubicBezTo>
                      <a:pt x="587" y="318"/>
                      <a:pt x="599" y="336"/>
                      <a:pt x="609" y="355"/>
                    </a:cubicBezTo>
                    <a:cubicBezTo>
                      <a:pt x="621" y="377"/>
                      <a:pt x="631" y="401"/>
                      <a:pt x="638" y="426"/>
                    </a:cubicBezTo>
                    <a:cubicBezTo>
                      <a:pt x="843" y="426"/>
                      <a:pt x="843" y="426"/>
                      <a:pt x="843" y="426"/>
                    </a:cubicBezTo>
                    <a:cubicBezTo>
                      <a:pt x="843" y="302"/>
                      <a:pt x="843" y="302"/>
                      <a:pt x="843" y="302"/>
                    </a:cubicBezTo>
                    <a:close/>
                    <a:moveTo>
                      <a:pt x="843" y="160"/>
                    </a:moveTo>
                    <a:cubicBezTo>
                      <a:pt x="261" y="160"/>
                      <a:pt x="261" y="160"/>
                      <a:pt x="261" y="160"/>
                    </a:cubicBezTo>
                    <a:cubicBezTo>
                      <a:pt x="261" y="193"/>
                      <a:pt x="261" y="193"/>
                      <a:pt x="261" y="193"/>
                    </a:cubicBezTo>
                    <a:cubicBezTo>
                      <a:pt x="261" y="193"/>
                      <a:pt x="261" y="193"/>
                      <a:pt x="261" y="193"/>
                    </a:cubicBezTo>
                    <a:cubicBezTo>
                      <a:pt x="269" y="192"/>
                      <a:pt x="278" y="190"/>
                      <a:pt x="287" y="189"/>
                    </a:cubicBezTo>
                    <a:cubicBezTo>
                      <a:pt x="299" y="188"/>
                      <a:pt x="312" y="187"/>
                      <a:pt x="325" y="187"/>
                    </a:cubicBezTo>
                    <a:cubicBezTo>
                      <a:pt x="370" y="187"/>
                      <a:pt x="413" y="196"/>
                      <a:pt x="452" y="213"/>
                    </a:cubicBezTo>
                    <a:cubicBezTo>
                      <a:pt x="491" y="230"/>
                      <a:pt x="527" y="254"/>
                      <a:pt x="556" y="284"/>
                    </a:cubicBezTo>
                    <a:cubicBezTo>
                      <a:pt x="843" y="284"/>
                      <a:pt x="843" y="284"/>
                      <a:pt x="843" y="284"/>
                    </a:cubicBezTo>
                    <a:cubicBezTo>
                      <a:pt x="843" y="160"/>
                      <a:pt x="843" y="160"/>
                      <a:pt x="843" y="160"/>
                    </a:cubicBezTo>
                    <a:close/>
                    <a:moveTo>
                      <a:pt x="843" y="19"/>
                    </a:moveTo>
                    <a:cubicBezTo>
                      <a:pt x="261" y="19"/>
                      <a:pt x="261" y="19"/>
                      <a:pt x="261" y="19"/>
                    </a:cubicBezTo>
                    <a:cubicBezTo>
                      <a:pt x="261" y="142"/>
                      <a:pt x="261" y="142"/>
                      <a:pt x="261" y="142"/>
                    </a:cubicBezTo>
                    <a:cubicBezTo>
                      <a:pt x="843" y="142"/>
                      <a:pt x="843" y="142"/>
                      <a:pt x="843" y="142"/>
                    </a:cubicBezTo>
                    <a:lnTo>
                      <a:pt x="843"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pl-PL"/>
              </a:p>
            </p:txBody>
          </p:sp>
          <p:sp>
            <p:nvSpPr>
              <p:cNvPr id="41" name="Freeform 6">
                <a:extLst>
                  <a:ext uri="{FF2B5EF4-FFF2-40B4-BE49-F238E27FC236}">
                    <a16:creationId xmlns:a16="http://schemas.microsoft.com/office/drawing/2014/main" id="{7843E2F4-8DAE-485E-AA6A-960053809099}"/>
                  </a:ext>
                </a:extLst>
              </p:cNvPr>
              <p:cNvSpPr>
                <a:spLocks/>
              </p:cNvSpPr>
              <p:nvPr/>
            </p:nvSpPr>
            <p:spPr bwMode="auto">
              <a:xfrm>
                <a:off x="5524" y="2263"/>
                <a:ext cx="338" cy="527"/>
              </a:xfrm>
              <a:custGeom>
                <a:avLst/>
                <a:gdLst>
                  <a:gd name="T0" fmla="*/ 180 w 188"/>
                  <a:gd name="T1" fmla="*/ 0 h 292"/>
                  <a:gd name="T2" fmla="*/ 188 w 188"/>
                  <a:gd name="T3" fmla="*/ 8 h 292"/>
                  <a:gd name="T4" fmla="*/ 180 w 188"/>
                  <a:gd name="T5" fmla="*/ 16 h 292"/>
                  <a:gd name="T6" fmla="*/ 119 w 188"/>
                  <a:gd name="T7" fmla="*/ 16 h 292"/>
                  <a:gd name="T8" fmla="*/ 46 w 188"/>
                  <a:gd name="T9" fmla="*/ 46 h 292"/>
                  <a:gd name="T10" fmla="*/ 16 w 188"/>
                  <a:gd name="T11" fmla="*/ 119 h 292"/>
                  <a:gd name="T12" fmla="*/ 16 w 188"/>
                  <a:gd name="T13" fmla="*/ 173 h 292"/>
                  <a:gd name="T14" fmla="*/ 46 w 188"/>
                  <a:gd name="T15" fmla="*/ 245 h 292"/>
                  <a:gd name="T16" fmla="*/ 119 w 188"/>
                  <a:gd name="T17" fmla="*/ 275 h 292"/>
                  <a:gd name="T18" fmla="*/ 180 w 188"/>
                  <a:gd name="T19" fmla="*/ 275 h 292"/>
                  <a:gd name="T20" fmla="*/ 188 w 188"/>
                  <a:gd name="T21" fmla="*/ 283 h 292"/>
                  <a:gd name="T22" fmla="*/ 180 w 188"/>
                  <a:gd name="T23" fmla="*/ 292 h 292"/>
                  <a:gd name="T24" fmla="*/ 119 w 188"/>
                  <a:gd name="T25" fmla="*/ 292 h 292"/>
                  <a:gd name="T26" fmla="*/ 35 w 188"/>
                  <a:gd name="T27" fmla="*/ 257 h 292"/>
                  <a:gd name="T28" fmla="*/ 0 w 188"/>
                  <a:gd name="T29" fmla="*/ 173 h 292"/>
                  <a:gd name="T30" fmla="*/ 0 w 188"/>
                  <a:gd name="T31" fmla="*/ 119 h 292"/>
                  <a:gd name="T32" fmla="*/ 35 w 188"/>
                  <a:gd name="T33" fmla="*/ 35 h 292"/>
                  <a:gd name="T34" fmla="*/ 119 w 188"/>
                  <a:gd name="T35" fmla="*/ 0 h 292"/>
                  <a:gd name="T36" fmla="*/ 180 w 188"/>
                  <a:gd name="T37"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 h="292">
                    <a:moveTo>
                      <a:pt x="180" y="0"/>
                    </a:moveTo>
                    <a:cubicBezTo>
                      <a:pt x="184" y="0"/>
                      <a:pt x="188" y="3"/>
                      <a:pt x="188" y="8"/>
                    </a:cubicBezTo>
                    <a:cubicBezTo>
                      <a:pt x="188" y="13"/>
                      <a:pt x="184" y="16"/>
                      <a:pt x="180" y="16"/>
                    </a:cubicBezTo>
                    <a:cubicBezTo>
                      <a:pt x="119" y="16"/>
                      <a:pt x="119" y="16"/>
                      <a:pt x="119" y="16"/>
                    </a:cubicBezTo>
                    <a:cubicBezTo>
                      <a:pt x="91" y="16"/>
                      <a:pt x="65" y="28"/>
                      <a:pt x="46" y="46"/>
                    </a:cubicBezTo>
                    <a:cubicBezTo>
                      <a:pt x="28" y="65"/>
                      <a:pt x="16" y="91"/>
                      <a:pt x="16" y="119"/>
                    </a:cubicBezTo>
                    <a:cubicBezTo>
                      <a:pt x="16" y="173"/>
                      <a:pt x="16" y="173"/>
                      <a:pt x="16" y="173"/>
                    </a:cubicBezTo>
                    <a:cubicBezTo>
                      <a:pt x="16" y="201"/>
                      <a:pt x="28" y="227"/>
                      <a:pt x="46" y="245"/>
                    </a:cubicBezTo>
                    <a:cubicBezTo>
                      <a:pt x="65" y="264"/>
                      <a:pt x="91" y="275"/>
                      <a:pt x="119" y="275"/>
                    </a:cubicBezTo>
                    <a:cubicBezTo>
                      <a:pt x="180" y="275"/>
                      <a:pt x="180" y="275"/>
                      <a:pt x="180" y="275"/>
                    </a:cubicBezTo>
                    <a:cubicBezTo>
                      <a:pt x="184" y="275"/>
                      <a:pt x="188" y="279"/>
                      <a:pt x="188" y="283"/>
                    </a:cubicBezTo>
                    <a:cubicBezTo>
                      <a:pt x="188" y="288"/>
                      <a:pt x="184" y="292"/>
                      <a:pt x="180" y="292"/>
                    </a:cubicBezTo>
                    <a:cubicBezTo>
                      <a:pt x="119" y="292"/>
                      <a:pt x="119" y="292"/>
                      <a:pt x="119" y="292"/>
                    </a:cubicBezTo>
                    <a:cubicBezTo>
                      <a:pt x="86" y="292"/>
                      <a:pt x="56" y="278"/>
                      <a:pt x="35" y="257"/>
                    </a:cubicBezTo>
                    <a:cubicBezTo>
                      <a:pt x="13" y="235"/>
                      <a:pt x="0" y="205"/>
                      <a:pt x="0" y="173"/>
                    </a:cubicBezTo>
                    <a:cubicBezTo>
                      <a:pt x="0" y="119"/>
                      <a:pt x="0" y="119"/>
                      <a:pt x="0" y="119"/>
                    </a:cubicBezTo>
                    <a:cubicBezTo>
                      <a:pt x="0" y="86"/>
                      <a:pt x="13" y="56"/>
                      <a:pt x="35" y="35"/>
                    </a:cubicBezTo>
                    <a:cubicBezTo>
                      <a:pt x="56" y="13"/>
                      <a:pt x="86" y="0"/>
                      <a:pt x="119" y="0"/>
                    </a:cubicBezTo>
                    <a:lnTo>
                      <a:pt x="18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pl-PL"/>
              </a:p>
            </p:txBody>
          </p:sp>
          <p:sp>
            <p:nvSpPr>
              <p:cNvPr id="42" name="Freeform 7">
                <a:extLst>
                  <a:ext uri="{FF2B5EF4-FFF2-40B4-BE49-F238E27FC236}">
                    <a16:creationId xmlns:a16="http://schemas.microsoft.com/office/drawing/2014/main" id="{97314509-8CC6-4306-9457-68E7601D8060}"/>
                  </a:ext>
                </a:extLst>
              </p:cNvPr>
              <p:cNvSpPr>
                <a:spLocks/>
              </p:cNvSpPr>
              <p:nvPr/>
            </p:nvSpPr>
            <p:spPr bwMode="auto">
              <a:xfrm>
                <a:off x="5424" y="2557"/>
                <a:ext cx="417" cy="29"/>
              </a:xfrm>
              <a:custGeom>
                <a:avLst/>
                <a:gdLst>
                  <a:gd name="T0" fmla="*/ 9 w 231"/>
                  <a:gd name="T1" fmla="*/ 16 h 16"/>
                  <a:gd name="T2" fmla="*/ 0 w 231"/>
                  <a:gd name="T3" fmla="*/ 8 h 16"/>
                  <a:gd name="T4" fmla="*/ 9 w 231"/>
                  <a:gd name="T5" fmla="*/ 0 h 16"/>
                  <a:gd name="T6" fmla="*/ 223 w 231"/>
                  <a:gd name="T7" fmla="*/ 0 h 16"/>
                  <a:gd name="T8" fmla="*/ 231 w 231"/>
                  <a:gd name="T9" fmla="*/ 8 h 16"/>
                  <a:gd name="T10" fmla="*/ 223 w 231"/>
                  <a:gd name="T11" fmla="*/ 16 h 16"/>
                  <a:gd name="T12" fmla="*/ 9 w 23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231" h="16">
                    <a:moveTo>
                      <a:pt x="9" y="16"/>
                    </a:moveTo>
                    <a:cubicBezTo>
                      <a:pt x="4" y="16"/>
                      <a:pt x="0" y="13"/>
                      <a:pt x="0" y="8"/>
                    </a:cubicBezTo>
                    <a:cubicBezTo>
                      <a:pt x="0" y="3"/>
                      <a:pt x="4" y="0"/>
                      <a:pt x="9" y="0"/>
                    </a:cubicBezTo>
                    <a:cubicBezTo>
                      <a:pt x="223" y="0"/>
                      <a:pt x="223" y="0"/>
                      <a:pt x="223" y="0"/>
                    </a:cubicBezTo>
                    <a:cubicBezTo>
                      <a:pt x="227" y="0"/>
                      <a:pt x="231" y="3"/>
                      <a:pt x="231" y="8"/>
                    </a:cubicBezTo>
                    <a:cubicBezTo>
                      <a:pt x="231" y="13"/>
                      <a:pt x="227" y="16"/>
                      <a:pt x="223" y="16"/>
                    </a:cubicBezTo>
                    <a:lnTo>
                      <a:pt x="9"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pl-PL"/>
              </a:p>
            </p:txBody>
          </p:sp>
          <p:sp>
            <p:nvSpPr>
              <p:cNvPr id="43" name="Freeform 8">
                <a:extLst>
                  <a:ext uri="{FF2B5EF4-FFF2-40B4-BE49-F238E27FC236}">
                    <a16:creationId xmlns:a16="http://schemas.microsoft.com/office/drawing/2014/main" id="{43C70B2D-53F8-4E81-91B1-E4EAD346185A}"/>
                  </a:ext>
                </a:extLst>
              </p:cNvPr>
              <p:cNvSpPr>
                <a:spLocks/>
              </p:cNvSpPr>
              <p:nvPr/>
            </p:nvSpPr>
            <p:spPr bwMode="auto">
              <a:xfrm>
                <a:off x="5424" y="2465"/>
                <a:ext cx="417" cy="31"/>
              </a:xfrm>
              <a:custGeom>
                <a:avLst/>
                <a:gdLst>
                  <a:gd name="T0" fmla="*/ 9 w 231"/>
                  <a:gd name="T1" fmla="*/ 17 h 17"/>
                  <a:gd name="T2" fmla="*/ 0 w 231"/>
                  <a:gd name="T3" fmla="*/ 8 h 17"/>
                  <a:gd name="T4" fmla="*/ 9 w 231"/>
                  <a:gd name="T5" fmla="*/ 0 h 17"/>
                  <a:gd name="T6" fmla="*/ 223 w 231"/>
                  <a:gd name="T7" fmla="*/ 0 h 17"/>
                  <a:gd name="T8" fmla="*/ 231 w 231"/>
                  <a:gd name="T9" fmla="*/ 8 h 17"/>
                  <a:gd name="T10" fmla="*/ 223 w 231"/>
                  <a:gd name="T11" fmla="*/ 17 h 17"/>
                  <a:gd name="T12" fmla="*/ 9 w 231"/>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231" h="17">
                    <a:moveTo>
                      <a:pt x="9" y="17"/>
                    </a:moveTo>
                    <a:cubicBezTo>
                      <a:pt x="4" y="17"/>
                      <a:pt x="0" y="13"/>
                      <a:pt x="0" y="8"/>
                    </a:cubicBezTo>
                    <a:cubicBezTo>
                      <a:pt x="0" y="4"/>
                      <a:pt x="4" y="0"/>
                      <a:pt x="9" y="0"/>
                    </a:cubicBezTo>
                    <a:cubicBezTo>
                      <a:pt x="223" y="0"/>
                      <a:pt x="223" y="0"/>
                      <a:pt x="223" y="0"/>
                    </a:cubicBezTo>
                    <a:cubicBezTo>
                      <a:pt x="227" y="0"/>
                      <a:pt x="231" y="4"/>
                      <a:pt x="231" y="8"/>
                    </a:cubicBezTo>
                    <a:cubicBezTo>
                      <a:pt x="231" y="13"/>
                      <a:pt x="227" y="17"/>
                      <a:pt x="223" y="17"/>
                    </a:cubicBezTo>
                    <a:lnTo>
                      <a:pt x="9"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pl-PL"/>
              </a:p>
            </p:txBody>
          </p:sp>
          <p:sp>
            <p:nvSpPr>
              <p:cNvPr id="44" name="Freeform 9">
                <a:extLst>
                  <a:ext uri="{FF2B5EF4-FFF2-40B4-BE49-F238E27FC236}">
                    <a16:creationId xmlns:a16="http://schemas.microsoft.com/office/drawing/2014/main" id="{0AD760F3-D2C5-4CC4-BE0D-65C15A783705}"/>
                  </a:ext>
                </a:extLst>
              </p:cNvPr>
              <p:cNvSpPr>
                <a:spLocks noEditPoints="1"/>
              </p:cNvSpPr>
              <p:nvPr/>
            </p:nvSpPr>
            <p:spPr bwMode="auto">
              <a:xfrm>
                <a:off x="5257" y="2073"/>
                <a:ext cx="903" cy="905"/>
              </a:xfrm>
              <a:custGeom>
                <a:avLst/>
                <a:gdLst>
                  <a:gd name="T0" fmla="*/ 251 w 501"/>
                  <a:gd name="T1" fmla="*/ 485 h 501"/>
                  <a:gd name="T2" fmla="*/ 340 w 501"/>
                  <a:gd name="T3" fmla="*/ 467 h 501"/>
                  <a:gd name="T4" fmla="*/ 416 w 501"/>
                  <a:gd name="T5" fmla="*/ 416 h 501"/>
                  <a:gd name="T6" fmla="*/ 467 w 501"/>
                  <a:gd name="T7" fmla="*/ 340 h 501"/>
                  <a:gd name="T8" fmla="*/ 485 w 501"/>
                  <a:gd name="T9" fmla="*/ 251 h 501"/>
                  <a:gd name="T10" fmla="*/ 467 w 501"/>
                  <a:gd name="T11" fmla="*/ 161 h 501"/>
                  <a:gd name="T12" fmla="*/ 416 w 501"/>
                  <a:gd name="T13" fmla="*/ 85 h 501"/>
                  <a:gd name="T14" fmla="*/ 340 w 501"/>
                  <a:gd name="T15" fmla="*/ 35 h 501"/>
                  <a:gd name="T16" fmla="*/ 251 w 501"/>
                  <a:gd name="T17" fmla="*/ 17 h 501"/>
                  <a:gd name="T18" fmla="*/ 161 w 501"/>
                  <a:gd name="T19" fmla="*/ 35 h 501"/>
                  <a:gd name="T20" fmla="*/ 85 w 501"/>
                  <a:gd name="T21" fmla="*/ 85 h 501"/>
                  <a:gd name="T22" fmla="*/ 35 w 501"/>
                  <a:gd name="T23" fmla="*/ 161 h 501"/>
                  <a:gd name="T24" fmla="*/ 17 w 501"/>
                  <a:gd name="T25" fmla="*/ 251 h 501"/>
                  <a:gd name="T26" fmla="*/ 35 w 501"/>
                  <a:gd name="T27" fmla="*/ 340 h 501"/>
                  <a:gd name="T28" fmla="*/ 85 w 501"/>
                  <a:gd name="T29" fmla="*/ 416 h 501"/>
                  <a:gd name="T30" fmla="*/ 161 w 501"/>
                  <a:gd name="T31" fmla="*/ 467 h 501"/>
                  <a:gd name="T32" fmla="*/ 251 w 501"/>
                  <a:gd name="T33" fmla="*/ 485 h 501"/>
                  <a:gd name="T34" fmla="*/ 347 w 501"/>
                  <a:gd name="T35" fmla="*/ 482 h 501"/>
                  <a:gd name="T36" fmla="*/ 251 w 501"/>
                  <a:gd name="T37" fmla="*/ 501 h 501"/>
                  <a:gd name="T38" fmla="*/ 155 w 501"/>
                  <a:gd name="T39" fmla="*/ 482 h 501"/>
                  <a:gd name="T40" fmla="*/ 74 w 501"/>
                  <a:gd name="T41" fmla="*/ 428 h 501"/>
                  <a:gd name="T42" fmla="*/ 19 w 501"/>
                  <a:gd name="T43" fmla="*/ 346 h 501"/>
                  <a:gd name="T44" fmla="*/ 0 w 501"/>
                  <a:gd name="T45" fmla="*/ 251 h 501"/>
                  <a:gd name="T46" fmla="*/ 19 w 501"/>
                  <a:gd name="T47" fmla="*/ 155 h 501"/>
                  <a:gd name="T48" fmla="*/ 74 w 501"/>
                  <a:gd name="T49" fmla="*/ 74 h 501"/>
                  <a:gd name="T50" fmla="*/ 155 w 501"/>
                  <a:gd name="T51" fmla="*/ 19 h 501"/>
                  <a:gd name="T52" fmla="*/ 251 w 501"/>
                  <a:gd name="T53" fmla="*/ 0 h 501"/>
                  <a:gd name="T54" fmla="*/ 347 w 501"/>
                  <a:gd name="T55" fmla="*/ 19 h 501"/>
                  <a:gd name="T56" fmla="*/ 428 w 501"/>
                  <a:gd name="T57" fmla="*/ 74 h 501"/>
                  <a:gd name="T58" fmla="*/ 482 w 501"/>
                  <a:gd name="T59" fmla="*/ 155 h 501"/>
                  <a:gd name="T60" fmla="*/ 501 w 501"/>
                  <a:gd name="T61" fmla="*/ 251 h 501"/>
                  <a:gd name="T62" fmla="*/ 482 w 501"/>
                  <a:gd name="T63" fmla="*/ 346 h 501"/>
                  <a:gd name="T64" fmla="*/ 428 w 501"/>
                  <a:gd name="T65" fmla="*/ 428 h 501"/>
                  <a:gd name="T66" fmla="*/ 347 w 501"/>
                  <a:gd name="T67" fmla="*/ 482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1" h="501">
                    <a:moveTo>
                      <a:pt x="251" y="485"/>
                    </a:moveTo>
                    <a:cubicBezTo>
                      <a:pt x="283" y="485"/>
                      <a:pt x="313" y="478"/>
                      <a:pt x="340" y="467"/>
                    </a:cubicBezTo>
                    <a:cubicBezTo>
                      <a:pt x="369" y="455"/>
                      <a:pt x="395" y="438"/>
                      <a:pt x="416" y="416"/>
                    </a:cubicBezTo>
                    <a:cubicBezTo>
                      <a:pt x="438" y="395"/>
                      <a:pt x="455" y="369"/>
                      <a:pt x="467" y="340"/>
                    </a:cubicBezTo>
                    <a:cubicBezTo>
                      <a:pt x="478" y="313"/>
                      <a:pt x="485" y="282"/>
                      <a:pt x="485" y="251"/>
                    </a:cubicBezTo>
                    <a:cubicBezTo>
                      <a:pt x="485" y="219"/>
                      <a:pt x="478" y="189"/>
                      <a:pt x="467" y="161"/>
                    </a:cubicBezTo>
                    <a:cubicBezTo>
                      <a:pt x="455" y="133"/>
                      <a:pt x="438" y="107"/>
                      <a:pt x="416" y="85"/>
                    </a:cubicBezTo>
                    <a:cubicBezTo>
                      <a:pt x="395" y="64"/>
                      <a:pt x="369" y="46"/>
                      <a:pt x="340" y="35"/>
                    </a:cubicBezTo>
                    <a:cubicBezTo>
                      <a:pt x="313" y="23"/>
                      <a:pt x="283" y="17"/>
                      <a:pt x="251" y="17"/>
                    </a:cubicBezTo>
                    <a:cubicBezTo>
                      <a:pt x="219" y="17"/>
                      <a:pt x="189" y="23"/>
                      <a:pt x="161" y="35"/>
                    </a:cubicBezTo>
                    <a:cubicBezTo>
                      <a:pt x="133" y="46"/>
                      <a:pt x="107" y="64"/>
                      <a:pt x="85" y="85"/>
                    </a:cubicBezTo>
                    <a:cubicBezTo>
                      <a:pt x="64" y="107"/>
                      <a:pt x="46" y="133"/>
                      <a:pt x="35" y="161"/>
                    </a:cubicBezTo>
                    <a:cubicBezTo>
                      <a:pt x="23" y="189"/>
                      <a:pt x="17" y="219"/>
                      <a:pt x="17" y="251"/>
                    </a:cubicBezTo>
                    <a:cubicBezTo>
                      <a:pt x="17" y="282"/>
                      <a:pt x="23" y="313"/>
                      <a:pt x="35" y="340"/>
                    </a:cubicBezTo>
                    <a:cubicBezTo>
                      <a:pt x="46" y="369"/>
                      <a:pt x="64" y="395"/>
                      <a:pt x="85" y="416"/>
                    </a:cubicBezTo>
                    <a:cubicBezTo>
                      <a:pt x="107" y="438"/>
                      <a:pt x="133" y="455"/>
                      <a:pt x="161" y="467"/>
                    </a:cubicBezTo>
                    <a:cubicBezTo>
                      <a:pt x="189" y="478"/>
                      <a:pt x="219" y="485"/>
                      <a:pt x="251" y="485"/>
                    </a:cubicBezTo>
                    <a:close/>
                    <a:moveTo>
                      <a:pt x="347" y="482"/>
                    </a:moveTo>
                    <a:cubicBezTo>
                      <a:pt x="317" y="494"/>
                      <a:pt x="285" y="501"/>
                      <a:pt x="251" y="501"/>
                    </a:cubicBezTo>
                    <a:cubicBezTo>
                      <a:pt x="217" y="501"/>
                      <a:pt x="185" y="494"/>
                      <a:pt x="155" y="482"/>
                    </a:cubicBezTo>
                    <a:cubicBezTo>
                      <a:pt x="124" y="469"/>
                      <a:pt x="97" y="451"/>
                      <a:pt x="74" y="428"/>
                    </a:cubicBezTo>
                    <a:cubicBezTo>
                      <a:pt x="51" y="405"/>
                      <a:pt x="32" y="377"/>
                      <a:pt x="19" y="346"/>
                    </a:cubicBezTo>
                    <a:cubicBezTo>
                      <a:pt x="7" y="317"/>
                      <a:pt x="0" y="285"/>
                      <a:pt x="0" y="251"/>
                    </a:cubicBezTo>
                    <a:cubicBezTo>
                      <a:pt x="0" y="217"/>
                      <a:pt x="7" y="185"/>
                      <a:pt x="19" y="155"/>
                    </a:cubicBezTo>
                    <a:cubicBezTo>
                      <a:pt x="32" y="124"/>
                      <a:pt x="51" y="97"/>
                      <a:pt x="74" y="74"/>
                    </a:cubicBezTo>
                    <a:cubicBezTo>
                      <a:pt x="97" y="51"/>
                      <a:pt x="124" y="32"/>
                      <a:pt x="155" y="19"/>
                    </a:cubicBezTo>
                    <a:cubicBezTo>
                      <a:pt x="185" y="7"/>
                      <a:pt x="217" y="0"/>
                      <a:pt x="251" y="0"/>
                    </a:cubicBezTo>
                    <a:cubicBezTo>
                      <a:pt x="285" y="0"/>
                      <a:pt x="317" y="7"/>
                      <a:pt x="347" y="19"/>
                    </a:cubicBezTo>
                    <a:cubicBezTo>
                      <a:pt x="377" y="32"/>
                      <a:pt x="405" y="51"/>
                      <a:pt x="428" y="74"/>
                    </a:cubicBezTo>
                    <a:cubicBezTo>
                      <a:pt x="451" y="97"/>
                      <a:pt x="469" y="124"/>
                      <a:pt x="482" y="155"/>
                    </a:cubicBezTo>
                    <a:cubicBezTo>
                      <a:pt x="494" y="185"/>
                      <a:pt x="501" y="217"/>
                      <a:pt x="501" y="251"/>
                    </a:cubicBezTo>
                    <a:cubicBezTo>
                      <a:pt x="501" y="285"/>
                      <a:pt x="494" y="317"/>
                      <a:pt x="482" y="346"/>
                    </a:cubicBezTo>
                    <a:cubicBezTo>
                      <a:pt x="469" y="377"/>
                      <a:pt x="451" y="405"/>
                      <a:pt x="428" y="428"/>
                    </a:cubicBezTo>
                    <a:cubicBezTo>
                      <a:pt x="405" y="451"/>
                      <a:pt x="377" y="469"/>
                      <a:pt x="347" y="4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pl-PL"/>
              </a:p>
            </p:txBody>
          </p:sp>
        </p:grpSp>
      </p:grpSp>
      <p:grpSp>
        <p:nvGrpSpPr>
          <p:cNvPr id="47" name="Grupa 46"/>
          <p:cNvGrpSpPr>
            <a:grpSpLocks/>
          </p:cNvGrpSpPr>
          <p:nvPr/>
        </p:nvGrpSpPr>
        <p:grpSpPr bwMode="auto">
          <a:xfrm>
            <a:off x="860425" y="1628775"/>
            <a:ext cx="2744788" cy="1593850"/>
            <a:chOff x="860115" y="1629459"/>
            <a:chExt cx="2744629" cy="1593303"/>
          </a:xfrm>
        </p:grpSpPr>
        <p:grpSp>
          <p:nvGrpSpPr>
            <p:cNvPr id="17417" name="Grupa 47"/>
            <p:cNvGrpSpPr>
              <a:grpSpLocks/>
            </p:cNvGrpSpPr>
            <p:nvPr/>
          </p:nvGrpSpPr>
          <p:grpSpPr bwMode="auto">
            <a:xfrm>
              <a:off x="860115" y="1629459"/>
              <a:ext cx="2744629" cy="1593303"/>
              <a:chOff x="860115" y="1629459"/>
              <a:chExt cx="2744629" cy="1593303"/>
            </a:xfrm>
          </p:grpSpPr>
          <p:sp>
            <p:nvSpPr>
              <p:cNvPr id="50" name="Równoległobok 49">
                <a:extLst>
                  <a:ext uri="{FF2B5EF4-FFF2-40B4-BE49-F238E27FC236}">
                    <a16:creationId xmlns:a16="http://schemas.microsoft.com/office/drawing/2014/main" id="{EB920102-1C2D-4A24-B84E-09D5C022CF90}"/>
                  </a:ext>
                </a:extLst>
              </p:cNvPr>
              <p:cNvSpPr/>
              <p:nvPr/>
            </p:nvSpPr>
            <p:spPr>
              <a:xfrm>
                <a:off x="860115" y="1629459"/>
                <a:ext cx="2744629" cy="1593303"/>
              </a:xfrm>
              <a:prstGeom prst="parallelogram">
                <a:avLst>
                  <a:gd name="adj" fmla="val 63272"/>
                </a:avLst>
              </a:prstGeom>
              <a:blipFill>
                <a:blip r:embed="rId2" cstate="print"/>
                <a:srcRect/>
                <a:stretch>
                  <a:fillRect l="-62919" r="-53279" b="-14857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51" name="Równoległobok 50">
                <a:extLst>
                  <a:ext uri="{FF2B5EF4-FFF2-40B4-BE49-F238E27FC236}">
                    <a16:creationId xmlns:a16="http://schemas.microsoft.com/office/drawing/2014/main" id="{0ECC8E4D-F6A5-472B-9024-7FD180C9166C}"/>
                  </a:ext>
                </a:extLst>
              </p:cNvPr>
              <p:cNvSpPr/>
              <p:nvPr/>
            </p:nvSpPr>
            <p:spPr>
              <a:xfrm>
                <a:off x="860115" y="1629459"/>
                <a:ext cx="2744629" cy="1593303"/>
              </a:xfrm>
              <a:prstGeom prst="parallelogram">
                <a:avLst>
                  <a:gd name="adj" fmla="val 63272"/>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grpSp>
        <p:sp>
          <p:nvSpPr>
            <p:cNvPr id="17418" name="Freeform 9"/>
            <p:cNvSpPr>
              <a:spLocks noEditPoints="1"/>
            </p:cNvSpPr>
            <p:nvPr/>
          </p:nvSpPr>
          <p:spPr bwMode="auto">
            <a:xfrm>
              <a:off x="1903674" y="1988491"/>
              <a:ext cx="657510" cy="875240"/>
            </a:xfrm>
            <a:custGeom>
              <a:avLst/>
              <a:gdLst>
                <a:gd name="T0" fmla="*/ 424580 w 223"/>
                <a:gd name="T1" fmla="*/ 0 h 295"/>
                <a:gd name="T2" fmla="*/ 433426 w 223"/>
                <a:gd name="T3" fmla="*/ 5934 h 295"/>
                <a:gd name="T4" fmla="*/ 657510 w 223"/>
                <a:gd name="T5" fmla="*/ 234386 h 295"/>
                <a:gd name="T6" fmla="*/ 657510 w 223"/>
                <a:gd name="T7" fmla="*/ 809968 h 295"/>
                <a:gd name="T8" fmla="*/ 595592 w 223"/>
                <a:gd name="T9" fmla="*/ 875240 h 295"/>
                <a:gd name="T10" fmla="*/ 61918 w 223"/>
                <a:gd name="T11" fmla="*/ 875240 h 295"/>
                <a:gd name="T12" fmla="*/ 17691 w 223"/>
                <a:gd name="T13" fmla="*/ 854472 h 295"/>
                <a:gd name="T14" fmla="*/ 0 w 223"/>
                <a:gd name="T15" fmla="*/ 809968 h 295"/>
                <a:gd name="T16" fmla="*/ 0 w 223"/>
                <a:gd name="T17" fmla="*/ 65272 h 295"/>
                <a:gd name="T18" fmla="*/ 17691 w 223"/>
                <a:gd name="T19" fmla="*/ 20768 h 295"/>
                <a:gd name="T20" fmla="*/ 61918 w 223"/>
                <a:gd name="T21" fmla="*/ 0 h 295"/>
                <a:gd name="T22" fmla="*/ 61918 w 223"/>
                <a:gd name="T23" fmla="*/ 0 h 295"/>
                <a:gd name="T24" fmla="*/ 430477 w 223"/>
                <a:gd name="T25" fmla="*/ 557780 h 295"/>
                <a:gd name="T26" fmla="*/ 430477 w 223"/>
                <a:gd name="T27" fmla="*/ 537012 h 295"/>
                <a:gd name="T28" fmla="*/ 109094 w 223"/>
                <a:gd name="T29" fmla="*/ 548879 h 295"/>
                <a:gd name="T30" fmla="*/ 117939 w 223"/>
                <a:gd name="T31" fmla="*/ 442070 h 295"/>
                <a:gd name="T32" fmla="*/ 524829 w 223"/>
                <a:gd name="T33" fmla="*/ 430203 h 295"/>
                <a:gd name="T34" fmla="*/ 117939 w 223"/>
                <a:gd name="T35" fmla="*/ 421302 h 295"/>
                <a:gd name="T36" fmla="*/ 117939 w 223"/>
                <a:gd name="T37" fmla="*/ 442070 h 295"/>
                <a:gd name="T38" fmla="*/ 486498 w 223"/>
                <a:gd name="T39" fmla="*/ 332295 h 295"/>
                <a:gd name="T40" fmla="*/ 486498 w 223"/>
                <a:gd name="T41" fmla="*/ 311526 h 295"/>
                <a:gd name="T42" fmla="*/ 109094 w 223"/>
                <a:gd name="T43" fmla="*/ 320427 h 295"/>
                <a:gd name="T44" fmla="*/ 498292 w 223"/>
                <a:gd name="T45" fmla="*/ 596350 h 295"/>
                <a:gd name="T46" fmla="*/ 454065 w 223"/>
                <a:gd name="T47" fmla="*/ 614151 h 295"/>
                <a:gd name="T48" fmla="*/ 454065 w 223"/>
                <a:gd name="T49" fmla="*/ 703159 h 295"/>
                <a:gd name="T50" fmla="*/ 454065 w 223"/>
                <a:gd name="T51" fmla="*/ 703159 h 295"/>
                <a:gd name="T52" fmla="*/ 542519 w 223"/>
                <a:gd name="T53" fmla="*/ 703159 h 295"/>
                <a:gd name="T54" fmla="*/ 542519 w 223"/>
                <a:gd name="T55" fmla="*/ 703159 h 295"/>
                <a:gd name="T56" fmla="*/ 542519 w 223"/>
                <a:gd name="T57" fmla="*/ 614151 h 295"/>
                <a:gd name="T58" fmla="*/ 498292 w 223"/>
                <a:gd name="T59" fmla="*/ 596350 h 295"/>
                <a:gd name="T60" fmla="*/ 439323 w 223"/>
                <a:gd name="T61" fmla="*/ 599317 h 295"/>
                <a:gd name="T62" fmla="*/ 439323 w 223"/>
                <a:gd name="T63" fmla="*/ 717993 h 295"/>
                <a:gd name="T64" fmla="*/ 498292 w 223"/>
                <a:gd name="T65" fmla="*/ 741729 h 295"/>
                <a:gd name="T66" fmla="*/ 557262 w 223"/>
                <a:gd name="T67" fmla="*/ 717993 h 295"/>
                <a:gd name="T68" fmla="*/ 557262 w 223"/>
                <a:gd name="T69" fmla="*/ 599317 h 295"/>
                <a:gd name="T70" fmla="*/ 557262 w 223"/>
                <a:gd name="T71" fmla="*/ 599317 h 295"/>
                <a:gd name="T72" fmla="*/ 498292 w 223"/>
                <a:gd name="T73" fmla="*/ 575582 h 295"/>
                <a:gd name="T74" fmla="*/ 636871 w 223"/>
                <a:gd name="T75" fmla="*/ 246254 h 295"/>
                <a:gd name="T76" fmla="*/ 433426 w 223"/>
                <a:gd name="T77" fmla="*/ 225486 h 295"/>
                <a:gd name="T78" fmla="*/ 415735 w 223"/>
                <a:gd name="T79" fmla="*/ 20768 h 295"/>
                <a:gd name="T80" fmla="*/ 61918 w 223"/>
                <a:gd name="T81" fmla="*/ 20768 h 295"/>
                <a:gd name="T82" fmla="*/ 61918 w 223"/>
                <a:gd name="T83" fmla="*/ 20768 h 295"/>
                <a:gd name="T84" fmla="*/ 20639 w 223"/>
                <a:gd name="T85" fmla="*/ 65272 h 295"/>
                <a:gd name="T86" fmla="*/ 20639 w 223"/>
                <a:gd name="T87" fmla="*/ 809968 h 295"/>
                <a:gd name="T88" fmla="*/ 20639 w 223"/>
                <a:gd name="T89" fmla="*/ 809968 h 295"/>
                <a:gd name="T90" fmla="*/ 61918 w 223"/>
                <a:gd name="T91" fmla="*/ 851505 h 295"/>
                <a:gd name="T92" fmla="*/ 61918 w 223"/>
                <a:gd name="T93" fmla="*/ 851505 h 295"/>
                <a:gd name="T94" fmla="*/ 625077 w 223"/>
                <a:gd name="T95" fmla="*/ 839637 h 295"/>
                <a:gd name="T96" fmla="*/ 636871 w 223"/>
                <a:gd name="T97" fmla="*/ 246254 h 295"/>
                <a:gd name="T98" fmla="*/ 436374 w 223"/>
                <a:gd name="T99" fmla="*/ 180982 h 295"/>
                <a:gd name="T100" fmla="*/ 477653 w 223"/>
                <a:gd name="T101" fmla="*/ 225486 h 295"/>
                <a:gd name="T102" fmla="*/ 436374 w 223"/>
                <a:gd name="T103" fmla="*/ 35603 h 29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23" h="295">
                  <a:moveTo>
                    <a:pt x="21" y="0"/>
                  </a:moveTo>
                  <a:cubicBezTo>
                    <a:pt x="144" y="0"/>
                    <a:pt x="144" y="0"/>
                    <a:pt x="144" y="0"/>
                  </a:cubicBezTo>
                  <a:cubicBezTo>
                    <a:pt x="144" y="0"/>
                    <a:pt x="144" y="0"/>
                    <a:pt x="144" y="0"/>
                  </a:cubicBezTo>
                  <a:cubicBezTo>
                    <a:pt x="146" y="0"/>
                    <a:pt x="147" y="1"/>
                    <a:pt x="147" y="2"/>
                  </a:cubicBezTo>
                  <a:cubicBezTo>
                    <a:pt x="222" y="76"/>
                    <a:pt x="222" y="76"/>
                    <a:pt x="222" y="76"/>
                  </a:cubicBezTo>
                  <a:cubicBezTo>
                    <a:pt x="223" y="77"/>
                    <a:pt x="223" y="78"/>
                    <a:pt x="223" y="79"/>
                  </a:cubicBezTo>
                  <a:cubicBezTo>
                    <a:pt x="223" y="80"/>
                    <a:pt x="223" y="80"/>
                    <a:pt x="223" y="80"/>
                  </a:cubicBezTo>
                  <a:cubicBezTo>
                    <a:pt x="223" y="273"/>
                    <a:pt x="223" y="273"/>
                    <a:pt x="223" y="273"/>
                  </a:cubicBezTo>
                  <a:cubicBezTo>
                    <a:pt x="223" y="279"/>
                    <a:pt x="221" y="284"/>
                    <a:pt x="217" y="288"/>
                  </a:cubicBezTo>
                  <a:cubicBezTo>
                    <a:pt x="213" y="292"/>
                    <a:pt x="208" y="295"/>
                    <a:pt x="202" y="295"/>
                  </a:cubicBezTo>
                  <a:cubicBezTo>
                    <a:pt x="21" y="295"/>
                    <a:pt x="21" y="295"/>
                    <a:pt x="21" y="295"/>
                  </a:cubicBezTo>
                  <a:cubicBezTo>
                    <a:pt x="21" y="295"/>
                    <a:pt x="21" y="295"/>
                    <a:pt x="21" y="295"/>
                  </a:cubicBezTo>
                  <a:cubicBezTo>
                    <a:pt x="21" y="295"/>
                    <a:pt x="21" y="295"/>
                    <a:pt x="21" y="295"/>
                  </a:cubicBezTo>
                  <a:cubicBezTo>
                    <a:pt x="15" y="295"/>
                    <a:pt x="10" y="292"/>
                    <a:pt x="6" y="288"/>
                  </a:cubicBezTo>
                  <a:cubicBezTo>
                    <a:pt x="2" y="284"/>
                    <a:pt x="0" y="279"/>
                    <a:pt x="0" y="273"/>
                  </a:cubicBezTo>
                  <a:cubicBezTo>
                    <a:pt x="0" y="273"/>
                    <a:pt x="0" y="273"/>
                    <a:pt x="0" y="273"/>
                  </a:cubicBezTo>
                  <a:cubicBezTo>
                    <a:pt x="0" y="273"/>
                    <a:pt x="0" y="273"/>
                    <a:pt x="0" y="273"/>
                  </a:cubicBezTo>
                  <a:cubicBezTo>
                    <a:pt x="0" y="22"/>
                    <a:pt x="0" y="22"/>
                    <a:pt x="0" y="22"/>
                  </a:cubicBezTo>
                  <a:cubicBezTo>
                    <a:pt x="0" y="22"/>
                    <a:pt x="0" y="22"/>
                    <a:pt x="0" y="22"/>
                  </a:cubicBezTo>
                  <a:cubicBezTo>
                    <a:pt x="0" y="16"/>
                    <a:pt x="2" y="10"/>
                    <a:pt x="6" y="7"/>
                  </a:cubicBezTo>
                  <a:cubicBezTo>
                    <a:pt x="10" y="3"/>
                    <a:pt x="15" y="0"/>
                    <a:pt x="21" y="0"/>
                  </a:cubicBezTo>
                  <a:cubicBezTo>
                    <a:pt x="21" y="0"/>
                    <a:pt x="21" y="0"/>
                    <a:pt x="21" y="0"/>
                  </a:cubicBezTo>
                  <a:cubicBezTo>
                    <a:pt x="21" y="0"/>
                    <a:pt x="21" y="0"/>
                    <a:pt x="21" y="0"/>
                  </a:cubicBezTo>
                  <a:cubicBezTo>
                    <a:pt x="21" y="0"/>
                    <a:pt x="21" y="0"/>
                    <a:pt x="21" y="0"/>
                  </a:cubicBezTo>
                  <a:close/>
                  <a:moveTo>
                    <a:pt x="40" y="188"/>
                  </a:moveTo>
                  <a:cubicBezTo>
                    <a:pt x="146" y="188"/>
                    <a:pt x="146" y="188"/>
                    <a:pt x="146" y="188"/>
                  </a:cubicBezTo>
                  <a:cubicBezTo>
                    <a:pt x="148" y="188"/>
                    <a:pt x="150" y="186"/>
                    <a:pt x="150" y="185"/>
                  </a:cubicBezTo>
                  <a:cubicBezTo>
                    <a:pt x="150" y="183"/>
                    <a:pt x="148" y="181"/>
                    <a:pt x="146" y="181"/>
                  </a:cubicBezTo>
                  <a:cubicBezTo>
                    <a:pt x="40" y="181"/>
                    <a:pt x="40" y="181"/>
                    <a:pt x="40" y="181"/>
                  </a:cubicBezTo>
                  <a:cubicBezTo>
                    <a:pt x="38" y="181"/>
                    <a:pt x="37" y="183"/>
                    <a:pt x="37" y="185"/>
                  </a:cubicBezTo>
                  <a:cubicBezTo>
                    <a:pt x="37" y="186"/>
                    <a:pt x="38" y="188"/>
                    <a:pt x="40" y="188"/>
                  </a:cubicBezTo>
                  <a:close/>
                  <a:moveTo>
                    <a:pt x="40" y="149"/>
                  </a:moveTo>
                  <a:cubicBezTo>
                    <a:pt x="175" y="149"/>
                    <a:pt x="175" y="149"/>
                    <a:pt x="175" y="149"/>
                  </a:cubicBezTo>
                  <a:cubicBezTo>
                    <a:pt x="177" y="149"/>
                    <a:pt x="178" y="147"/>
                    <a:pt x="178" y="145"/>
                  </a:cubicBezTo>
                  <a:cubicBezTo>
                    <a:pt x="178" y="143"/>
                    <a:pt x="177" y="142"/>
                    <a:pt x="175" y="142"/>
                  </a:cubicBezTo>
                  <a:cubicBezTo>
                    <a:pt x="40" y="142"/>
                    <a:pt x="40" y="142"/>
                    <a:pt x="40" y="142"/>
                  </a:cubicBezTo>
                  <a:cubicBezTo>
                    <a:pt x="38" y="142"/>
                    <a:pt x="37" y="143"/>
                    <a:pt x="37" y="145"/>
                  </a:cubicBezTo>
                  <a:cubicBezTo>
                    <a:pt x="37" y="147"/>
                    <a:pt x="38" y="149"/>
                    <a:pt x="40" y="149"/>
                  </a:cubicBezTo>
                  <a:close/>
                  <a:moveTo>
                    <a:pt x="40" y="112"/>
                  </a:moveTo>
                  <a:cubicBezTo>
                    <a:pt x="165" y="112"/>
                    <a:pt x="165" y="112"/>
                    <a:pt x="165" y="112"/>
                  </a:cubicBezTo>
                  <a:cubicBezTo>
                    <a:pt x="167" y="112"/>
                    <a:pt x="168" y="110"/>
                    <a:pt x="168" y="108"/>
                  </a:cubicBezTo>
                  <a:cubicBezTo>
                    <a:pt x="168" y="106"/>
                    <a:pt x="167" y="105"/>
                    <a:pt x="165" y="105"/>
                  </a:cubicBezTo>
                  <a:cubicBezTo>
                    <a:pt x="40" y="105"/>
                    <a:pt x="40" y="105"/>
                    <a:pt x="40" y="105"/>
                  </a:cubicBezTo>
                  <a:cubicBezTo>
                    <a:pt x="38" y="105"/>
                    <a:pt x="37" y="106"/>
                    <a:pt x="37" y="108"/>
                  </a:cubicBezTo>
                  <a:cubicBezTo>
                    <a:pt x="37" y="110"/>
                    <a:pt x="38" y="112"/>
                    <a:pt x="40" y="112"/>
                  </a:cubicBezTo>
                  <a:close/>
                  <a:moveTo>
                    <a:pt x="169" y="201"/>
                  </a:moveTo>
                  <a:cubicBezTo>
                    <a:pt x="163" y="201"/>
                    <a:pt x="158" y="203"/>
                    <a:pt x="154" y="207"/>
                  </a:cubicBezTo>
                  <a:cubicBezTo>
                    <a:pt x="154" y="207"/>
                    <a:pt x="154" y="207"/>
                    <a:pt x="154" y="207"/>
                  </a:cubicBezTo>
                  <a:cubicBezTo>
                    <a:pt x="150" y="211"/>
                    <a:pt x="148" y="216"/>
                    <a:pt x="148" y="222"/>
                  </a:cubicBezTo>
                  <a:cubicBezTo>
                    <a:pt x="148" y="228"/>
                    <a:pt x="150" y="233"/>
                    <a:pt x="154" y="237"/>
                  </a:cubicBezTo>
                  <a:cubicBezTo>
                    <a:pt x="154" y="237"/>
                    <a:pt x="154" y="237"/>
                    <a:pt x="154" y="237"/>
                  </a:cubicBezTo>
                  <a:cubicBezTo>
                    <a:pt x="154" y="237"/>
                    <a:pt x="154" y="237"/>
                    <a:pt x="154" y="237"/>
                  </a:cubicBezTo>
                  <a:cubicBezTo>
                    <a:pt x="158" y="241"/>
                    <a:pt x="163" y="243"/>
                    <a:pt x="169" y="243"/>
                  </a:cubicBezTo>
                  <a:cubicBezTo>
                    <a:pt x="175" y="243"/>
                    <a:pt x="180" y="241"/>
                    <a:pt x="184" y="237"/>
                  </a:cubicBezTo>
                  <a:cubicBezTo>
                    <a:pt x="184" y="237"/>
                    <a:pt x="184" y="237"/>
                    <a:pt x="184" y="237"/>
                  </a:cubicBezTo>
                  <a:cubicBezTo>
                    <a:pt x="184" y="237"/>
                    <a:pt x="184" y="237"/>
                    <a:pt x="184" y="237"/>
                  </a:cubicBezTo>
                  <a:cubicBezTo>
                    <a:pt x="188" y="233"/>
                    <a:pt x="190" y="228"/>
                    <a:pt x="190" y="222"/>
                  </a:cubicBezTo>
                  <a:cubicBezTo>
                    <a:pt x="190" y="216"/>
                    <a:pt x="188" y="211"/>
                    <a:pt x="184" y="207"/>
                  </a:cubicBezTo>
                  <a:cubicBezTo>
                    <a:pt x="184" y="207"/>
                    <a:pt x="184" y="207"/>
                    <a:pt x="184" y="207"/>
                  </a:cubicBezTo>
                  <a:cubicBezTo>
                    <a:pt x="180" y="203"/>
                    <a:pt x="175" y="201"/>
                    <a:pt x="169" y="201"/>
                  </a:cubicBezTo>
                  <a:close/>
                  <a:moveTo>
                    <a:pt x="149" y="202"/>
                  </a:moveTo>
                  <a:cubicBezTo>
                    <a:pt x="149" y="202"/>
                    <a:pt x="149" y="202"/>
                    <a:pt x="149" y="202"/>
                  </a:cubicBezTo>
                  <a:cubicBezTo>
                    <a:pt x="144" y="207"/>
                    <a:pt x="141" y="214"/>
                    <a:pt x="141" y="222"/>
                  </a:cubicBezTo>
                  <a:cubicBezTo>
                    <a:pt x="141" y="230"/>
                    <a:pt x="144" y="237"/>
                    <a:pt x="149" y="242"/>
                  </a:cubicBezTo>
                  <a:cubicBezTo>
                    <a:pt x="149" y="242"/>
                    <a:pt x="149" y="242"/>
                    <a:pt x="149" y="242"/>
                  </a:cubicBezTo>
                  <a:cubicBezTo>
                    <a:pt x="154" y="247"/>
                    <a:pt x="161" y="250"/>
                    <a:pt x="169" y="250"/>
                  </a:cubicBezTo>
                  <a:cubicBezTo>
                    <a:pt x="177" y="250"/>
                    <a:pt x="184" y="247"/>
                    <a:pt x="189" y="242"/>
                  </a:cubicBezTo>
                  <a:cubicBezTo>
                    <a:pt x="189" y="242"/>
                    <a:pt x="189" y="242"/>
                    <a:pt x="189" y="242"/>
                  </a:cubicBezTo>
                  <a:cubicBezTo>
                    <a:pt x="194" y="237"/>
                    <a:pt x="197" y="230"/>
                    <a:pt x="197" y="222"/>
                  </a:cubicBezTo>
                  <a:cubicBezTo>
                    <a:pt x="197" y="214"/>
                    <a:pt x="194" y="207"/>
                    <a:pt x="189" y="202"/>
                  </a:cubicBezTo>
                  <a:cubicBezTo>
                    <a:pt x="189" y="202"/>
                    <a:pt x="189" y="202"/>
                    <a:pt x="189" y="202"/>
                  </a:cubicBezTo>
                  <a:cubicBezTo>
                    <a:pt x="189" y="202"/>
                    <a:pt x="189" y="202"/>
                    <a:pt x="189" y="202"/>
                  </a:cubicBezTo>
                  <a:cubicBezTo>
                    <a:pt x="189" y="202"/>
                    <a:pt x="189" y="202"/>
                    <a:pt x="189" y="202"/>
                  </a:cubicBezTo>
                  <a:cubicBezTo>
                    <a:pt x="184" y="197"/>
                    <a:pt x="177" y="194"/>
                    <a:pt x="169" y="194"/>
                  </a:cubicBezTo>
                  <a:cubicBezTo>
                    <a:pt x="161" y="194"/>
                    <a:pt x="154" y="197"/>
                    <a:pt x="149" y="202"/>
                  </a:cubicBezTo>
                  <a:close/>
                  <a:moveTo>
                    <a:pt x="216" y="83"/>
                  </a:moveTo>
                  <a:cubicBezTo>
                    <a:pt x="162" y="83"/>
                    <a:pt x="162" y="83"/>
                    <a:pt x="162" y="83"/>
                  </a:cubicBezTo>
                  <a:cubicBezTo>
                    <a:pt x="156" y="83"/>
                    <a:pt x="151" y="80"/>
                    <a:pt x="147" y="76"/>
                  </a:cubicBezTo>
                  <a:cubicBezTo>
                    <a:pt x="143" y="73"/>
                    <a:pt x="141" y="67"/>
                    <a:pt x="141" y="61"/>
                  </a:cubicBezTo>
                  <a:cubicBezTo>
                    <a:pt x="141" y="7"/>
                    <a:pt x="141" y="7"/>
                    <a:pt x="141" y="7"/>
                  </a:cubicBezTo>
                  <a:cubicBezTo>
                    <a:pt x="21" y="7"/>
                    <a:pt x="21" y="7"/>
                    <a:pt x="21" y="7"/>
                  </a:cubicBezTo>
                  <a:cubicBezTo>
                    <a:pt x="21" y="7"/>
                    <a:pt x="21" y="7"/>
                    <a:pt x="21" y="7"/>
                  </a:cubicBezTo>
                  <a:cubicBezTo>
                    <a:pt x="21" y="7"/>
                    <a:pt x="21" y="7"/>
                    <a:pt x="21" y="7"/>
                  </a:cubicBezTo>
                  <a:cubicBezTo>
                    <a:pt x="21" y="7"/>
                    <a:pt x="21" y="7"/>
                    <a:pt x="21" y="7"/>
                  </a:cubicBezTo>
                  <a:cubicBezTo>
                    <a:pt x="17" y="7"/>
                    <a:pt x="13" y="9"/>
                    <a:pt x="11" y="12"/>
                  </a:cubicBezTo>
                  <a:cubicBezTo>
                    <a:pt x="8" y="14"/>
                    <a:pt x="7" y="18"/>
                    <a:pt x="7" y="22"/>
                  </a:cubicBezTo>
                  <a:cubicBezTo>
                    <a:pt x="7" y="22"/>
                    <a:pt x="7" y="22"/>
                    <a:pt x="7" y="22"/>
                  </a:cubicBezTo>
                  <a:cubicBezTo>
                    <a:pt x="7" y="273"/>
                    <a:pt x="7" y="273"/>
                    <a:pt x="7" y="273"/>
                  </a:cubicBezTo>
                  <a:cubicBezTo>
                    <a:pt x="7" y="273"/>
                    <a:pt x="7" y="273"/>
                    <a:pt x="7" y="273"/>
                  </a:cubicBezTo>
                  <a:cubicBezTo>
                    <a:pt x="7" y="273"/>
                    <a:pt x="7" y="273"/>
                    <a:pt x="7" y="273"/>
                  </a:cubicBezTo>
                  <a:cubicBezTo>
                    <a:pt x="7" y="277"/>
                    <a:pt x="8" y="281"/>
                    <a:pt x="11" y="283"/>
                  </a:cubicBezTo>
                  <a:cubicBezTo>
                    <a:pt x="13" y="286"/>
                    <a:pt x="17" y="287"/>
                    <a:pt x="21" y="287"/>
                  </a:cubicBezTo>
                  <a:cubicBezTo>
                    <a:pt x="21" y="287"/>
                    <a:pt x="21" y="287"/>
                    <a:pt x="21" y="287"/>
                  </a:cubicBezTo>
                  <a:cubicBezTo>
                    <a:pt x="21" y="287"/>
                    <a:pt x="21" y="287"/>
                    <a:pt x="21" y="287"/>
                  </a:cubicBezTo>
                  <a:cubicBezTo>
                    <a:pt x="202" y="287"/>
                    <a:pt x="202" y="287"/>
                    <a:pt x="202" y="287"/>
                  </a:cubicBezTo>
                  <a:cubicBezTo>
                    <a:pt x="206" y="287"/>
                    <a:pt x="209" y="286"/>
                    <a:pt x="212" y="283"/>
                  </a:cubicBezTo>
                  <a:cubicBezTo>
                    <a:pt x="214" y="281"/>
                    <a:pt x="216" y="277"/>
                    <a:pt x="216" y="273"/>
                  </a:cubicBezTo>
                  <a:cubicBezTo>
                    <a:pt x="216" y="83"/>
                    <a:pt x="216" y="83"/>
                    <a:pt x="216" y="83"/>
                  </a:cubicBezTo>
                  <a:close/>
                  <a:moveTo>
                    <a:pt x="148" y="12"/>
                  </a:moveTo>
                  <a:cubicBezTo>
                    <a:pt x="148" y="61"/>
                    <a:pt x="148" y="61"/>
                    <a:pt x="148" y="61"/>
                  </a:cubicBezTo>
                  <a:cubicBezTo>
                    <a:pt x="148" y="65"/>
                    <a:pt x="150" y="69"/>
                    <a:pt x="152" y="71"/>
                  </a:cubicBezTo>
                  <a:cubicBezTo>
                    <a:pt x="155" y="74"/>
                    <a:pt x="158" y="76"/>
                    <a:pt x="162" y="76"/>
                  </a:cubicBezTo>
                  <a:cubicBezTo>
                    <a:pt x="211" y="76"/>
                    <a:pt x="211" y="76"/>
                    <a:pt x="211" y="76"/>
                  </a:cubicBezTo>
                  <a:lnTo>
                    <a:pt x="148"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500" fill="hold"/>
                                        <p:tgtEl>
                                          <p:spTgt spid="47"/>
                                        </p:tgtEl>
                                        <p:attrNameLst>
                                          <p:attrName>ppt_x</p:attrName>
                                        </p:attrNameLst>
                                      </p:cBhvr>
                                      <p:tavLst>
                                        <p:tav tm="0">
                                          <p:val>
                                            <p:strVal val="0-#ppt_w/2"/>
                                          </p:val>
                                        </p:tav>
                                        <p:tav tm="100000">
                                          <p:val>
                                            <p:strVal val="#ppt_x"/>
                                          </p:val>
                                        </p:tav>
                                      </p:tavLst>
                                    </p:anim>
                                    <p:anim calcmode="lin" valueType="num">
                                      <p:cBhvr additive="base">
                                        <p:cTn id="8" dur="500" fill="hold"/>
                                        <p:tgtEl>
                                          <p:spTgt spid="4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additive="base">
                                        <p:cTn id="15" dur="500" fill="hold"/>
                                        <p:tgtEl>
                                          <p:spTgt spid="32"/>
                                        </p:tgtEl>
                                        <p:attrNameLst>
                                          <p:attrName>ppt_x</p:attrName>
                                        </p:attrNameLst>
                                      </p:cBhvr>
                                      <p:tavLst>
                                        <p:tav tm="0">
                                          <p:val>
                                            <p:strVal val="0-#ppt_w/2"/>
                                          </p:val>
                                        </p:tav>
                                        <p:tav tm="100000">
                                          <p:val>
                                            <p:strVal val="#ppt_x"/>
                                          </p:val>
                                        </p:tav>
                                      </p:tavLst>
                                    </p:anim>
                                    <p:anim calcmode="lin" valueType="num">
                                      <p:cBhvr additive="base">
                                        <p:cTn id="16" dur="500" fill="hold"/>
                                        <p:tgtEl>
                                          <p:spTgt spid="32"/>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left)">
                                      <p:cBhvr>
                                        <p:cTn id="20" dur="500"/>
                                        <p:tgtEl>
                                          <p:spTgt spid="3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left)">
                                      <p:cBhvr>
                                        <p:cTn id="23" dur="500"/>
                                        <p:tgtEl>
                                          <p:spTgt spid="31"/>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left)">
                                      <p:cBhvr>
                                        <p:cTn id="2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p:cNvSpPr txBox="1">
            <a:spLocks noChangeArrowheads="1"/>
          </p:cNvSpPr>
          <p:nvPr/>
        </p:nvSpPr>
        <p:spPr bwMode="auto">
          <a:xfrm>
            <a:off x="1116013" y="1700213"/>
            <a:ext cx="7272337" cy="234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buFont typeface="Arial" panose="020B0604020202020204" pitchFamily="34" charset="0"/>
              <a:buNone/>
            </a:pPr>
            <a:r>
              <a:rPr lang="pl-PL" altLang="pl-PL" sz="1800" dirty="0">
                <a:latin typeface="+mn-lt"/>
              </a:rPr>
              <a:t>Warianty działania zamawiającego bez względu na wartość zamówienia:</a:t>
            </a:r>
          </a:p>
          <a:p>
            <a:pPr>
              <a:lnSpc>
                <a:spcPct val="150000"/>
              </a:lnSpc>
            </a:pPr>
            <a:endParaRPr lang="pl-PL" altLang="pl-PL" sz="1800" dirty="0">
              <a:latin typeface="+mn-lt"/>
            </a:endParaRPr>
          </a:p>
          <a:p>
            <a:pPr lvl="1">
              <a:lnSpc>
                <a:spcPct val="150000"/>
              </a:lnSpc>
              <a:buFontTx/>
              <a:buChar char="-"/>
            </a:pPr>
            <a:r>
              <a:rPr lang="pl-PL" altLang="pl-PL" sz="1800" dirty="0">
                <a:latin typeface="+mn-lt"/>
              </a:rPr>
              <a:t>nie określa żadnych warunków</a:t>
            </a:r>
          </a:p>
          <a:p>
            <a:pPr lvl="1">
              <a:lnSpc>
                <a:spcPct val="150000"/>
              </a:lnSpc>
              <a:buFontTx/>
              <a:buChar char="-"/>
            </a:pPr>
            <a:r>
              <a:rPr lang="pl-PL" altLang="pl-PL" sz="1800" dirty="0">
                <a:latin typeface="+mn-lt"/>
              </a:rPr>
              <a:t>określa część warunków</a:t>
            </a:r>
          </a:p>
          <a:p>
            <a:pPr lvl="1">
              <a:lnSpc>
                <a:spcPct val="150000"/>
              </a:lnSpc>
              <a:buFontTx/>
              <a:buChar char="-"/>
            </a:pPr>
            <a:r>
              <a:rPr lang="pl-PL" altLang="pl-PL" sz="1800" dirty="0">
                <a:latin typeface="+mn-lt"/>
              </a:rPr>
              <a:t>określa wszystkie warunki /z trzech grup/</a:t>
            </a:r>
          </a:p>
        </p:txBody>
      </p:sp>
      <p:sp>
        <p:nvSpPr>
          <p:cNvPr id="1843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p:cNvSpPr txBox="1">
            <a:spLocks noChangeArrowheads="1"/>
          </p:cNvSpPr>
          <p:nvPr/>
        </p:nvSpPr>
        <p:spPr bwMode="auto">
          <a:xfrm>
            <a:off x="1116013" y="1700213"/>
            <a:ext cx="727233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r>
              <a:rPr lang="pl-PL" altLang="pl-PL" sz="1800" dirty="0">
                <a:latin typeface="+mn-lt"/>
              </a:rPr>
              <a:t>-	</a:t>
            </a:r>
            <a:r>
              <a:rPr lang="pl-PL" altLang="pl-PL" sz="1800" b="1" dirty="0">
                <a:solidFill>
                  <a:srgbClr val="FF0000"/>
                </a:solidFill>
                <a:latin typeface="+mn-lt"/>
              </a:rPr>
              <a:t>kryteria oceny ofert- </a:t>
            </a:r>
            <a:r>
              <a:rPr lang="pl-PL" altLang="pl-PL" sz="1800" dirty="0">
                <a:latin typeface="+mn-lt"/>
              </a:rPr>
              <a:t>rozdział 6.5.2 pkt 9</a:t>
            </a:r>
          </a:p>
          <a:p>
            <a:pPr algn="just">
              <a:spcBef>
                <a:spcPct val="0"/>
              </a:spcBef>
              <a:buFont typeface="Arial" panose="020B0604020202020204" pitchFamily="34" charset="0"/>
              <a:buNone/>
            </a:pPr>
            <a:endParaRPr lang="pl-PL" altLang="pl-PL" sz="1800" dirty="0">
              <a:latin typeface="+mn-lt"/>
            </a:endParaRPr>
          </a:p>
          <a:p>
            <a:pPr algn="just">
              <a:spcBef>
                <a:spcPct val="0"/>
              </a:spcBef>
              <a:buFont typeface="Arial" panose="020B0604020202020204" pitchFamily="34" charset="0"/>
              <a:buNone/>
            </a:pPr>
            <a:r>
              <a:rPr lang="pl-PL" altLang="pl-PL" sz="1800" dirty="0">
                <a:latin typeface="+mn-lt"/>
              </a:rPr>
              <a:t>Kryteria oceny ofert nie mogą dotyczyć właściwości wykonawcy, a w szczególności jego wiarygodności ekonomicznej, technicznej lub finansowej oraz doświadczenia. Zakaz ten nie dotyczy zamówień na usługi społeczne i innych szczególnych usług oraz zamówień o charakterze </a:t>
            </a:r>
            <a:r>
              <a:rPr lang="pl-PL" altLang="pl-PL" sz="1800" dirty="0" err="1">
                <a:latin typeface="+mn-lt"/>
              </a:rPr>
              <a:t>niepriorytetowym</a:t>
            </a:r>
            <a:r>
              <a:rPr lang="pl-PL" altLang="pl-PL" sz="1800" dirty="0">
                <a:latin typeface="+mn-lt"/>
              </a:rPr>
              <a:t> w dziedzinach obronności i bezpieczeństwa. 	</a:t>
            </a:r>
          </a:p>
        </p:txBody>
      </p:sp>
      <p:sp>
        <p:nvSpPr>
          <p:cNvPr id="1945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2"/>
          <p:cNvSpPr txBox="1">
            <a:spLocks noChangeArrowheads="1"/>
          </p:cNvSpPr>
          <p:nvPr/>
        </p:nvSpPr>
        <p:spPr bwMode="auto">
          <a:xfrm>
            <a:off x="1116013" y="1700213"/>
            <a:ext cx="727233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endParaRPr lang="pl-PL" altLang="pl-PL" sz="1800" dirty="0">
              <a:latin typeface="Lato"/>
            </a:endParaRPr>
          </a:p>
          <a:p>
            <a:pPr algn="just">
              <a:spcBef>
                <a:spcPct val="0"/>
              </a:spcBef>
              <a:buFont typeface="Arial" panose="020B0604020202020204" pitchFamily="34" charset="0"/>
              <a:buNone/>
            </a:pPr>
            <a:r>
              <a:rPr lang="pl-PL" altLang="pl-PL" sz="1800" b="1" dirty="0">
                <a:latin typeface="+mn-lt"/>
              </a:rPr>
              <a:t>Cena może być jedynym kryterium oceny ofert.</a:t>
            </a:r>
            <a:r>
              <a:rPr lang="pl-PL" altLang="pl-PL" sz="1800" dirty="0">
                <a:latin typeface="+mn-lt"/>
              </a:rPr>
              <a:t> Poza wymaganiami dotyczącymi ceny wskazane jest stosowanie jako kryterium oceny ofert innych wymagań odnoszących się do przedmiotu zamówienia, takich jak np. jakość, funkcjonalność, parametry techniczne, aspekty środowiskowe, społeczne, innowacyjne, serwis, termin wykonania zamówienia, koszty eksploatacji oraz organizacja, kwalifikacje zawodowe i doświadczenie osób wyznaczonych do realizacji zamówienia, jeżeli mogą mieć znaczący wpływ na jakość wykonania zamówienia.</a:t>
            </a:r>
            <a:endParaRPr lang="pl-PL" altLang="pl-PL" sz="1800" i="1" dirty="0">
              <a:latin typeface="+mn-lt"/>
            </a:endParaRPr>
          </a:p>
        </p:txBody>
      </p:sp>
      <p:sp>
        <p:nvSpPr>
          <p:cNvPr id="2048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2"/>
          <p:cNvSpPr txBox="1">
            <a:spLocks noChangeArrowheads="1"/>
          </p:cNvSpPr>
          <p:nvPr/>
        </p:nvSpPr>
        <p:spPr bwMode="auto">
          <a:xfrm>
            <a:off x="1116013" y="1700213"/>
            <a:ext cx="727233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r>
              <a:rPr lang="pl-PL" altLang="pl-PL" sz="1600" dirty="0">
                <a:latin typeface="+mn-lt"/>
              </a:rPr>
              <a:t>-	</a:t>
            </a:r>
            <a:r>
              <a:rPr lang="pl-PL" altLang="pl-PL" sz="1600" b="1" dirty="0">
                <a:solidFill>
                  <a:srgbClr val="FF0000"/>
                </a:solidFill>
                <a:latin typeface="+mn-lt"/>
              </a:rPr>
              <a:t>termin składania ofert </a:t>
            </a:r>
            <a:r>
              <a:rPr lang="pl-PL" altLang="pl-PL" sz="1600" dirty="0">
                <a:latin typeface="+mn-lt"/>
              </a:rPr>
              <a:t>- rozdział 6.5.2 pkt 10</a:t>
            </a:r>
          </a:p>
          <a:p>
            <a:pPr>
              <a:spcBef>
                <a:spcPct val="0"/>
              </a:spcBef>
              <a:buFont typeface="Arial" panose="020B0604020202020204" pitchFamily="34" charset="0"/>
              <a:buNone/>
            </a:pPr>
            <a:r>
              <a:rPr lang="pl-PL" altLang="pl-PL" sz="1600" dirty="0">
                <a:latin typeface="+mn-lt"/>
              </a:rPr>
              <a:t>	</a:t>
            </a:r>
          </a:p>
          <a:p>
            <a:pPr algn="just">
              <a:spcBef>
                <a:spcPct val="0"/>
              </a:spcBef>
              <a:buFont typeface="Arial" panose="020B0604020202020204" pitchFamily="34" charset="0"/>
              <a:buNone/>
            </a:pPr>
            <a:r>
              <a:rPr lang="pl-PL" altLang="pl-PL" sz="1600" dirty="0">
                <a:latin typeface="+mn-lt"/>
              </a:rPr>
              <a:t>Termin na złożenie oferty wynosi co najmniej 7 dni w przypadku dostaw i usług, co najmniej 14 dni - w przypadku robót budowlanych oraz w przypadku zamówień sektorowych o wartości niższej niż kwota określona w przepisach wydanych na podstawie art. 11 ust. 8 </a:t>
            </a:r>
            <a:r>
              <a:rPr lang="pl-PL" altLang="pl-PL" sz="1600" dirty="0" err="1">
                <a:latin typeface="+mn-lt"/>
              </a:rPr>
              <a:t>Pzp</a:t>
            </a:r>
            <a:r>
              <a:rPr lang="pl-PL" altLang="pl-PL" sz="1600" dirty="0">
                <a:latin typeface="+mn-lt"/>
              </a:rPr>
              <a:t>. </a:t>
            </a:r>
          </a:p>
          <a:p>
            <a:pPr algn="just">
              <a:spcBef>
                <a:spcPct val="0"/>
              </a:spcBef>
              <a:buFont typeface="Arial" panose="020B0604020202020204" pitchFamily="34" charset="0"/>
              <a:buNone/>
            </a:pPr>
            <a:endParaRPr lang="pl-PL" altLang="pl-PL" sz="1600" dirty="0">
              <a:latin typeface="+mn-lt"/>
            </a:endParaRPr>
          </a:p>
          <a:p>
            <a:pPr algn="just">
              <a:spcBef>
                <a:spcPct val="0"/>
              </a:spcBef>
              <a:buFont typeface="Arial" panose="020B0604020202020204" pitchFamily="34" charset="0"/>
              <a:buNone/>
            </a:pPr>
            <a:r>
              <a:rPr lang="pl-PL" altLang="pl-PL" sz="1600" dirty="0">
                <a:latin typeface="+mn-lt"/>
              </a:rPr>
              <a:t>W przypadku zamówień o wartości szacunkowej równej lub przekraczającej 5 225 000 euro w przypadku zamówień na roboty budowlane, 209 000 euro w przypadku zamówień na dostawy i usługi, termin wynosi co najmniej 30 dni (beneficjenci niezobowiązani do stosowania ustawy PZP). </a:t>
            </a:r>
          </a:p>
          <a:p>
            <a:pPr algn="just">
              <a:spcBef>
                <a:spcPct val="0"/>
              </a:spcBef>
              <a:buFont typeface="Arial" panose="020B0604020202020204" pitchFamily="34" charset="0"/>
              <a:buNone/>
            </a:pPr>
            <a:endParaRPr lang="pl-PL" altLang="pl-PL" sz="1600" dirty="0">
              <a:latin typeface="+mn-lt"/>
            </a:endParaRPr>
          </a:p>
          <a:p>
            <a:pPr algn="just">
              <a:spcBef>
                <a:spcPct val="0"/>
              </a:spcBef>
              <a:buFont typeface="Arial" panose="020B0604020202020204" pitchFamily="34" charset="0"/>
              <a:buNone/>
            </a:pPr>
            <a:r>
              <a:rPr lang="pl-PL" altLang="pl-PL" sz="1600" dirty="0">
                <a:latin typeface="+mn-lt"/>
              </a:rPr>
              <a:t>Bieg terminu rozpoczyna się w dniu następującym po dniu upublicznienia zapytania ofertowego, a kończy się z upływem ostatniego dnia. Jeżeli koniec terminu przypada na sobotę lub dzień ustawowo wolny od pracy, termin upływa dnia następującego po dniu lub dniach wolnych od pracy.</a:t>
            </a:r>
            <a:r>
              <a:rPr lang="pl-PL" altLang="pl-PL" sz="1600" dirty="0">
                <a:latin typeface="Lato"/>
              </a:rPr>
              <a:t>	</a:t>
            </a:r>
          </a:p>
        </p:txBody>
      </p:sp>
      <p:sp>
        <p:nvSpPr>
          <p:cNvPr id="2150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2"/>
          <p:cNvSpPr txBox="1">
            <a:spLocks noChangeArrowheads="1"/>
          </p:cNvSpPr>
          <p:nvPr/>
        </p:nvSpPr>
        <p:spPr bwMode="auto">
          <a:xfrm>
            <a:off x="1115616" y="1700808"/>
            <a:ext cx="72723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r>
              <a:rPr lang="pl-PL" altLang="pl-PL" sz="2000" dirty="0">
                <a:solidFill>
                  <a:srgbClr val="FF0000"/>
                </a:solidFill>
                <a:latin typeface="+mn-lt"/>
              </a:rPr>
              <a:t>termin realizacji umowy </a:t>
            </a:r>
          </a:p>
          <a:p>
            <a:pPr algn="just">
              <a:spcBef>
                <a:spcPct val="0"/>
              </a:spcBef>
              <a:buFontTx/>
              <a:buChar char="-"/>
            </a:pPr>
            <a:endParaRPr lang="pl-PL" altLang="pl-PL" sz="2000" dirty="0">
              <a:solidFill>
                <a:srgbClr val="FF0000"/>
              </a:solidFill>
              <a:latin typeface="Lato"/>
            </a:endParaRPr>
          </a:p>
          <a:p>
            <a:pPr algn="just">
              <a:spcBef>
                <a:spcPct val="0"/>
              </a:spcBef>
              <a:buFont typeface="Arial" panose="020B0604020202020204" pitchFamily="34" charset="0"/>
              <a:buNone/>
            </a:pPr>
            <a:r>
              <a:rPr lang="pl-PL" altLang="pl-PL" sz="2000" dirty="0">
                <a:solidFill>
                  <a:srgbClr val="FF0000"/>
                </a:solidFill>
                <a:latin typeface="Lato"/>
              </a:rPr>
              <a:t>	</a:t>
            </a:r>
            <a:r>
              <a:rPr lang="pl-PL" altLang="pl-PL" sz="2000" dirty="0">
                <a:latin typeface="Lato"/>
              </a:rPr>
              <a:t>	</a:t>
            </a:r>
          </a:p>
        </p:txBody>
      </p:sp>
      <p:sp>
        <p:nvSpPr>
          <p:cNvPr id="2253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
          <p:cNvSpPr txBox="1">
            <a:spLocks noChangeArrowheads="1"/>
          </p:cNvSpPr>
          <p:nvPr/>
        </p:nvSpPr>
        <p:spPr bwMode="auto">
          <a:xfrm>
            <a:off x="1116013" y="1700213"/>
            <a:ext cx="7272337"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 typeface="Arial" panose="020B0604020202020204" pitchFamily="34" charset="0"/>
              <a:buNone/>
            </a:pPr>
            <a:r>
              <a:rPr lang="pl-PL" altLang="pl-PL" sz="1600" dirty="0">
                <a:latin typeface="+mn-lt"/>
              </a:rPr>
              <a:t>Zagadnienie związane z kwalifikowalnością wydatków w ramach </a:t>
            </a:r>
            <a:r>
              <a:rPr lang="pl-PL" altLang="pl-PL" sz="1600" b="1" dirty="0">
                <a:latin typeface="+mn-lt"/>
              </a:rPr>
              <a:t>Europejskiego Funduszu Rozwoju Regionalnego, Europejskiego Funduszu Społecznego oraz Funduszu Spójn</a:t>
            </a:r>
            <a:r>
              <a:rPr lang="pl-PL" altLang="pl-PL" sz="1600" dirty="0">
                <a:latin typeface="+mn-lt"/>
              </a:rPr>
              <a:t>ości (np. Regionalne Programy Operacyjne, Program Operacyjny Wiedza Edukacja Rozwój, Program Operacyjny  Infrastruktura i Środowisko) regulują:</a:t>
            </a:r>
          </a:p>
          <a:p>
            <a:pPr algn="just" eaLnBrk="1" hangingPunct="1">
              <a:lnSpc>
                <a:spcPct val="150000"/>
              </a:lnSpc>
              <a:spcBef>
                <a:spcPct val="0"/>
              </a:spcBef>
              <a:buFontTx/>
              <a:buChar char="-"/>
            </a:pPr>
            <a:r>
              <a:rPr lang="pl-PL" altLang="pl-PL" sz="1600" dirty="0">
                <a:latin typeface="+mn-lt"/>
              </a:rPr>
              <a:t> ustawa z dnia 11 lipca 2014 r. o zasadach realizacji programów w zakresie polityki spójności finansowanych w perspektywie finansowej 2014-2020 (tekst jednolity: Dz. U. z 2017 r. poz. 1460) – zwana dalej ustawą wdrożeniową;</a:t>
            </a:r>
          </a:p>
          <a:p>
            <a:pPr algn="just" eaLnBrk="1" hangingPunct="1">
              <a:lnSpc>
                <a:spcPct val="150000"/>
              </a:lnSpc>
              <a:spcBef>
                <a:spcPct val="0"/>
              </a:spcBef>
              <a:buFontTx/>
              <a:buChar char="-"/>
            </a:pPr>
            <a:r>
              <a:rPr lang="pl-PL" altLang="pl-PL" sz="1600" dirty="0">
                <a:latin typeface="+mn-lt"/>
              </a:rPr>
              <a:t> rozporządzenie Ministra Rozwoju z dnia 29 stycznia 2016 r. w sprawie warunków obniżania wartości korekt finansowych oraz wydatków poniesionych nieprawidłowo związanych z udzielaniem zamówień (Dz. U. z 2016 r. poz. 200 z </a:t>
            </a:r>
            <a:r>
              <a:rPr lang="pl-PL" altLang="pl-PL" sz="1600" dirty="0" err="1">
                <a:latin typeface="+mn-lt"/>
              </a:rPr>
              <a:t>późn</a:t>
            </a:r>
            <a:r>
              <a:rPr lang="pl-PL" altLang="pl-PL" sz="1600" dirty="0">
                <a:latin typeface="+mn-lt"/>
              </a:rPr>
              <a:t>. zm.)</a:t>
            </a:r>
          </a:p>
          <a:p>
            <a:pPr algn="just" eaLnBrk="1" hangingPunct="1">
              <a:lnSpc>
                <a:spcPct val="150000"/>
              </a:lnSpc>
              <a:spcBef>
                <a:spcPct val="0"/>
              </a:spcBef>
              <a:buFontTx/>
              <a:buChar char="-"/>
            </a:pPr>
            <a:r>
              <a:rPr lang="pl-PL" altLang="pl-PL" sz="1600" dirty="0">
                <a:latin typeface="+mn-lt"/>
              </a:rPr>
              <a:t> wytyczne horyzontalne wydawane na podstawie przepisów ww. ustawy</a:t>
            </a:r>
          </a:p>
          <a:p>
            <a:pPr eaLnBrk="1" hangingPunct="1">
              <a:lnSpc>
                <a:spcPct val="150000"/>
              </a:lnSpc>
              <a:spcBef>
                <a:spcPct val="0"/>
              </a:spcBef>
              <a:buFont typeface="Arial" panose="020B0604020202020204" pitchFamily="34" charset="0"/>
              <a:buNone/>
            </a:pPr>
            <a:r>
              <a:rPr lang="pl-PL" altLang="pl-PL" sz="1600" dirty="0">
                <a:latin typeface="Lato"/>
              </a:rPr>
              <a:t> </a:t>
            </a:r>
          </a:p>
          <a:p>
            <a:pPr algn="just">
              <a:lnSpc>
                <a:spcPct val="150000"/>
              </a:lnSpc>
              <a:spcBef>
                <a:spcPct val="0"/>
              </a:spcBef>
              <a:buFontTx/>
              <a:buNone/>
            </a:pPr>
            <a:endParaRPr lang="pl-PL" altLang="pl-PL" sz="1600" b="1" u="sng" dirty="0">
              <a:latin typeface="Lato"/>
            </a:endParaRPr>
          </a:p>
        </p:txBody>
      </p:sp>
      <p:sp>
        <p:nvSpPr>
          <p:cNvPr id="512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
          <p:cNvSpPr txBox="1">
            <a:spLocks noChangeArrowheads="1"/>
          </p:cNvSpPr>
          <p:nvPr/>
        </p:nvSpPr>
        <p:spPr bwMode="auto">
          <a:xfrm>
            <a:off x="1116013" y="1700213"/>
            <a:ext cx="7272337"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Char char="-"/>
            </a:pPr>
            <a:endParaRPr lang="pl-PL" altLang="pl-PL" sz="2000">
              <a:solidFill>
                <a:srgbClr val="FF0000"/>
              </a:solidFill>
              <a:latin typeface="Lato"/>
            </a:endParaRPr>
          </a:p>
          <a:p>
            <a:pPr algn="just">
              <a:spcBef>
                <a:spcPct val="0"/>
              </a:spcBef>
              <a:buFont typeface="Arial" panose="020B0604020202020204" pitchFamily="34" charset="0"/>
              <a:buNone/>
            </a:pPr>
            <a:r>
              <a:rPr lang="pl-PL" altLang="pl-PL" sz="2000">
                <a:solidFill>
                  <a:srgbClr val="FF0000"/>
                </a:solidFill>
                <a:latin typeface="Lato"/>
              </a:rPr>
              <a:t>określenie warunków istotnych zmian umowy zawartej w wyniku 	przeprowadzonego postępowania o udzielenie zamówienia, o ile 	przewiduje się możliwość zmiany takiej umowy,</a:t>
            </a:r>
          </a:p>
          <a:p>
            <a:pPr algn="just">
              <a:spcBef>
                <a:spcPct val="0"/>
              </a:spcBef>
              <a:buFontTx/>
              <a:buChar char="-"/>
            </a:pPr>
            <a:endParaRPr lang="pl-PL" altLang="pl-PL" sz="2000">
              <a:solidFill>
                <a:srgbClr val="FF0000"/>
              </a:solidFill>
              <a:latin typeface="Lato"/>
            </a:endParaRPr>
          </a:p>
          <a:p>
            <a:pPr algn="just">
              <a:spcBef>
                <a:spcPct val="0"/>
              </a:spcBef>
              <a:buFont typeface="Arial" panose="020B0604020202020204" pitchFamily="34" charset="0"/>
              <a:buNone/>
            </a:pPr>
            <a:endParaRPr lang="pl-PL" altLang="pl-PL" sz="2000">
              <a:solidFill>
                <a:srgbClr val="FF0000"/>
              </a:solidFill>
              <a:latin typeface="Lato"/>
            </a:endParaRPr>
          </a:p>
        </p:txBody>
      </p:sp>
      <p:sp>
        <p:nvSpPr>
          <p:cNvPr id="2355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2"/>
          <p:cNvSpPr txBox="1">
            <a:spLocks noChangeArrowheads="1"/>
          </p:cNvSpPr>
          <p:nvPr/>
        </p:nvSpPr>
        <p:spPr bwMode="auto">
          <a:xfrm>
            <a:off x="1116013" y="1700213"/>
            <a:ext cx="72723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r>
              <a:rPr lang="pl-PL" altLang="pl-PL" sz="2000">
                <a:solidFill>
                  <a:srgbClr val="FF0000"/>
                </a:solidFill>
                <a:latin typeface="Lato"/>
              </a:rPr>
              <a:t>informację o możliwości składania ofert częściowych, o ile zamawiający taką możliwość przewiduje,</a:t>
            </a:r>
          </a:p>
          <a:p>
            <a:pPr algn="just">
              <a:spcBef>
                <a:spcPct val="0"/>
              </a:spcBef>
              <a:buFontTx/>
              <a:buChar char="-"/>
            </a:pPr>
            <a:endParaRPr lang="pl-PL" altLang="pl-PL" sz="2000">
              <a:solidFill>
                <a:srgbClr val="FF0000"/>
              </a:solidFill>
              <a:latin typeface="Lato"/>
            </a:endParaRPr>
          </a:p>
          <a:p>
            <a:pPr algn="just">
              <a:spcBef>
                <a:spcPct val="0"/>
              </a:spcBef>
              <a:buFontTx/>
              <a:buChar char="-"/>
            </a:pPr>
            <a:endParaRPr lang="pl-PL" altLang="pl-PL" sz="2000">
              <a:solidFill>
                <a:srgbClr val="FF0000"/>
              </a:solidFill>
              <a:latin typeface="Lato"/>
            </a:endParaRPr>
          </a:p>
        </p:txBody>
      </p:sp>
      <p:sp>
        <p:nvSpPr>
          <p:cNvPr id="2457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2"/>
          <p:cNvSpPr txBox="1">
            <a:spLocks noChangeArrowheads="1"/>
          </p:cNvSpPr>
          <p:nvPr/>
        </p:nvSpPr>
        <p:spPr bwMode="auto">
          <a:xfrm>
            <a:off x="1116013" y="1700213"/>
            <a:ext cx="7272337" cy="403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lnSpc>
                <a:spcPct val="160000"/>
              </a:lnSpc>
            </a:pPr>
            <a:r>
              <a:rPr lang="pl-PL" altLang="pl-PL" b="1" i="1" dirty="0">
                <a:latin typeface="+mj-lt"/>
              </a:rPr>
              <a:t>W przypadku ofert częściowych – pamiętaj o:</a:t>
            </a:r>
          </a:p>
          <a:p>
            <a:pPr algn="ctr">
              <a:lnSpc>
                <a:spcPct val="160000"/>
              </a:lnSpc>
            </a:pPr>
            <a:endParaRPr lang="pl-PL" altLang="pl-PL" b="1" i="1" dirty="0">
              <a:latin typeface="+mj-lt"/>
            </a:endParaRPr>
          </a:p>
          <a:p>
            <a:pPr>
              <a:lnSpc>
                <a:spcPct val="160000"/>
              </a:lnSpc>
              <a:buFont typeface="Arial" panose="020B0604020202020204" pitchFamily="34" charset="0"/>
              <a:buAutoNum type="alphaLcPeriod"/>
            </a:pPr>
            <a:r>
              <a:rPr lang="pl-PL" altLang="pl-PL" dirty="0">
                <a:latin typeface="+mj-lt"/>
              </a:rPr>
              <a:t> 	opisie przedmiotu</a:t>
            </a:r>
          </a:p>
          <a:p>
            <a:pPr>
              <a:lnSpc>
                <a:spcPct val="160000"/>
              </a:lnSpc>
              <a:buFont typeface="Arial" panose="020B0604020202020204" pitchFamily="34" charset="0"/>
              <a:buAutoNum type="alphaLcPeriod"/>
            </a:pPr>
            <a:r>
              <a:rPr lang="pl-PL" altLang="pl-PL" dirty="0">
                <a:latin typeface="+mj-lt"/>
              </a:rPr>
              <a:t> 	terminie wykonania</a:t>
            </a:r>
          </a:p>
          <a:p>
            <a:pPr>
              <a:lnSpc>
                <a:spcPct val="160000"/>
              </a:lnSpc>
              <a:buFont typeface="Arial" panose="020B0604020202020204" pitchFamily="34" charset="0"/>
              <a:buAutoNum type="alphaLcPeriod"/>
            </a:pPr>
            <a:r>
              <a:rPr lang="pl-PL" altLang="pl-PL" dirty="0">
                <a:latin typeface="+mj-lt"/>
              </a:rPr>
              <a:t> 	kryteriach</a:t>
            </a:r>
          </a:p>
          <a:p>
            <a:pPr>
              <a:lnSpc>
                <a:spcPct val="160000"/>
              </a:lnSpc>
              <a:buFont typeface="Arial" panose="020B0604020202020204" pitchFamily="34" charset="0"/>
              <a:buAutoNum type="alphaLcPeriod"/>
            </a:pPr>
            <a:r>
              <a:rPr lang="pl-PL" altLang="pl-PL" dirty="0">
                <a:latin typeface="+mj-lt"/>
              </a:rPr>
              <a:t> 	wadium</a:t>
            </a:r>
          </a:p>
          <a:p>
            <a:pPr>
              <a:lnSpc>
                <a:spcPct val="160000"/>
              </a:lnSpc>
              <a:buFont typeface="Arial" panose="020B0604020202020204" pitchFamily="34" charset="0"/>
              <a:buAutoNum type="alphaLcPeriod"/>
            </a:pPr>
            <a:r>
              <a:rPr lang="pl-PL" altLang="pl-PL" dirty="0">
                <a:latin typeface="+mj-lt"/>
              </a:rPr>
              <a:t> 	podawaniu kwot które zamierzasz przeznaczyć na  	sfinansowanie zamówienia</a:t>
            </a:r>
          </a:p>
          <a:p>
            <a:pPr>
              <a:lnSpc>
                <a:spcPct val="160000"/>
              </a:lnSpc>
            </a:pPr>
            <a:r>
              <a:rPr lang="pl-PL" altLang="pl-PL" dirty="0">
                <a:latin typeface="+mj-lt"/>
              </a:rPr>
              <a:t>f.   	wzorach umów</a:t>
            </a:r>
          </a:p>
        </p:txBody>
      </p:sp>
      <p:sp>
        <p:nvSpPr>
          <p:cNvPr id="2560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2"/>
          <p:cNvSpPr txBox="1">
            <a:spLocks noChangeArrowheads="1"/>
          </p:cNvSpPr>
          <p:nvPr/>
        </p:nvSpPr>
        <p:spPr bwMode="auto">
          <a:xfrm>
            <a:off x="1116013" y="1700213"/>
            <a:ext cx="727233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r>
              <a:rPr lang="pl-PL" altLang="pl-PL" sz="2000" dirty="0">
                <a:solidFill>
                  <a:srgbClr val="FF0000"/>
                </a:solidFill>
                <a:latin typeface="+mn-lt"/>
              </a:rPr>
              <a:t>opis sposobu przedstawiania ofert wariantowych oraz minimalne warunki, jakim muszą odpowiadać oferty wariantowe wraz z wybranymi kryteriami oceny, jeżeli zamawiający wymaga lub dopuszcza ich składanie,</a:t>
            </a:r>
          </a:p>
          <a:p>
            <a:pPr algn="just">
              <a:spcBef>
                <a:spcPct val="0"/>
              </a:spcBef>
              <a:buFontTx/>
              <a:buChar char="-"/>
            </a:pPr>
            <a:endParaRPr lang="pl-PL" altLang="pl-PL" sz="2000" dirty="0">
              <a:solidFill>
                <a:srgbClr val="FF0000"/>
              </a:solidFill>
              <a:latin typeface="Lato"/>
            </a:endParaRPr>
          </a:p>
          <a:p>
            <a:pPr algn="just">
              <a:spcBef>
                <a:spcPct val="0"/>
              </a:spcBef>
              <a:buFont typeface="Arial" panose="020B0604020202020204" pitchFamily="34" charset="0"/>
              <a:buNone/>
            </a:pPr>
            <a:endParaRPr lang="pl-PL" altLang="pl-PL" sz="2000" dirty="0">
              <a:solidFill>
                <a:srgbClr val="FF0000"/>
              </a:solidFill>
              <a:latin typeface="Lato"/>
            </a:endParaRPr>
          </a:p>
        </p:txBody>
      </p:sp>
      <p:sp>
        <p:nvSpPr>
          <p:cNvPr id="2662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2"/>
          <p:cNvSpPr txBox="1">
            <a:spLocks noChangeArrowheads="1"/>
          </p:cNvSpPr>
          <p:nvPr/>
        </p:nvSpPr>
        <p:spPr bwMode="auto">
          <a:xfrm>
            <a:off x="1116013" y="1700213"/>
            <a:ext cx="72723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r>
              <a:rPr lang="pl-PL" altLang="pl-PL" sz="2000" dirty="0">
                <a:solidFill>
                  <a:srgbClr val="FF0000"/>
                </a:solidFill>
                <a:latin typeface="+mn-lt"/>
              </a:rPr>
              <a:t>informację o planowanych zamówieniach, o których mowa w pkt 8 </a:t>
            </a:r>
            <a:r>
              <a:rPr lang="pl-PL" altLang="pl-PL" sz="2000" dirty="0" smtClean="0">
                <a:solidFill>
                  <a:srgbClr val="FF0000"/>
                </a:solidFill>
                <a:latin typeface="+mn-lt"/>
              </a:rPr>
              <a:t>lit</a:t>
            </a:r>
            <a:r>
              <a:rPr lang="pl-PL" altLang="pl-PL" sz="2000" dirty="0">
                <a:solidFill>
                  <a:srgbClr val="FF0000"/>
                </a:solidFill>
                <a:latin typeface="+mn-lt"/>
              </a:rPr>
              <a:t>. h podrozdziału 6.5, ich zakres oraz warunki, na jakich zostaną </a:t>
            </a:r>
            <a:r>
              <a:rPr lang="pl-PL" altLang="pl-PL" sz="2000" dirty="0" smtClean="0">
                <a:solidFill>
                  <a:srgbClr val="FF0000"/>
                </a:solidFill>
                <a:latin typeface="+mn-lt"/>
              </a:rPr>
              <a:t>udzielone</a:t>
            </a:r>
            <a:r>
              <a:rPr lang="pl-PL" altLang="pl-PL" sz="2000" dirty="0">
                <a:solidFill>
                  <a:srgbClr val="FF0000"/>
                </a:solidFill>
                <a:latin typeface="+mn-lt"/>
              </a:rPr>
              <a:t>, o ile zamawiający przewiduje udzielenie tego typu </a:t>
            </a:r>
            <a:r>
              <a:rPr lang="pl-PL" altLang="pl-PL" sz="2000" dirty="0" smtClean="0">
                <a:solidFill>
                  <a:srgbClr val="FF0000"/>
                </a:solidFill>
                <a:latin typeface="+mn-lt"/>
              </a:rPr>
              <a:t>zamówień</a:t>
            </a:r>
            <a:r>
              <a:rPr lang="pl-PL" altLang="pl-PL" sz="2000" dirty="0">
                <a:solidFill>
                  <a:srgbClr val="FF0000"/>
                </a:solidFill>
                <a:latin typeface="+mn-lt"/>
              </a:rPr>
              <a:t>,</a:t>
            </a:r>
          </a:p>
        </p:txBody>
      </p:sp>
      <p:sp>
        <p:nvSpPr>
          <p:cNvPr id="2765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2"/>
          <p:cNvSpPr txBox="1">
            <a:spLocks noChangeArrowheads="1"/>
          </p:cNvSpPr>
          <p:nvPr/>
        </p:nvSpPr>
        <p:spPr bwMode="auto">
          <a:xfrm>
            <a:off x="1116013" y="1700213"/>
            <a:ext cx="7272337"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Char char="-"/>
            </a:pPr>
            <a:r>
              <a:rPr lang="pl-PL" altLang="pl-PL" sz="1800" dirty="0">
                <a:latin typeface="+mn-lt"/>
              </a:rPr>
              <a:t>dobrą praktyką jest zamieszczenie w zapytaniu ofertowym:</a:t>
            </a:r>
          </a:p>
          <a:p>
            <a:pPr>
              <a:spcBef>
                <a:spcPct val="0"/>
              </a:spcBef>
              <a:buFontTx/>
              <a:buChar char="-"/>
            </a:pPr>
            <a:endParaRPr lang="pl-PL" altLang="pl-PL" sz="1800" dirty="0">
              <a:latin typeface="+mn-lt"/>
            </a:endParaRPr>
          </a:p>
          <a:p>
            <a:pPr>
              <a:spcBef>
                <a:spcPct val="0"/>
              </a:spcBef>
              <a:buFont typeface="Arial" panose="020B0604020202020204" pitchFamily="34" charset="0"/>
              <a:buNone/>
            </a:pPr>
            <a:r>
              <a:rPr lang="pl-PL" altLang="pl-PL" sz="1800" dirty="0">
                <a:latin typeface="+mn-lt"/>
              </a:rPr>
              <a:t>przesłanek wykluczenia wykonawcy</a:t>
            </a:r>
          </a:p>
          <a:p>
            <a:pPr>
              <a:spcBef>
                <a:spcPct val="0"/>
              </a:spcBef>
              <a:buFont typeface="Arial" panose="020B0604020202020204" pitchFamily="34" charset="0"/>
              <a:buNone/>
            </a:pPr>
            <a:r>
              <a:rPr lang="pl-PL" altLang="pl-PL" sz="1800" dirty="0">
                <a:latin typeface="+mn-lt"/>
              </a:rPr>
              <a:t>przesłanek odrzucenia oferty</a:t>
            </a:r>
          </a:p>
          <a:p>
            <a:pPr>
              <a:spcBef>
                <a:spcPct val="0"/>
              </a:spcBef>
              <a:buFont typeface="Arial" panose="020B0604020202020204" pitchFamily="34" charset="0"/>
              <a:buNone/>
            </a:pPr>
            <a:r>
              <a:rPr lang="pl-PL" altLang="pl-PL" sz="1800" dirty="0">
                <a:latin typeface="+mn-lt"/>
              </a:rPr>
              <a:t>przesłanek unieważnienia postępowania</a:t>
            </a:r>
          </a:p>
          <a:p>
            <a:pPr>
              <a:spcBef>
                <a:spcPct val="0"/>
              </a:spcBef>
              <a:buFont typeface="Arial" panose="020B0604020202020204" pitchFamily="34" charset="0"/>
              <a:buNone/>
            </a:pPr>
            <a:r>
              <a:rPr lang="pl-PL" altLang="pl-PL" sz="1800" dirty="0">
                <a:latin typeface="+mn-lt"/>
              </a:rPr>
              <a:t>zasad ewentualnego wyjaśniania treści oferty</a:t>
            </a:r>
          </a:p>
          <a:p>
            <a:pPr>
              <a:spcBef>
                <a:spcPct val="0"/>
              </a:spcBef>
              <a:buFontTx/>
              <a:buChar char="-"/>
            </a:pPr>
            <a:endParaRPr lang="pl-PL" altLang="pl-PL" sz="1800" dirty="0">
              <a:latin typeface="Lato"/>
            </a:endParaRPr>
          </a:p>
          <a:p>
            <a:pPr>
              <a:spcBef>
                <a:spcPct val="0"/>
              </a:spcBef>
              <a:buFont typeface="Arial" panose="020B0604020202020204" pitchFamily="34" charset="0"/>
              <a:buNone/>
            </a:pPr>
            <a:endParaRPr lang="pl-PL" altLang="pl-PL" sz="1800" dirty="0">
              <a:latin typeface="Lato"/>
            </a:endParaRPr>
          </a:p>
          <a:p>
            <a:pPr>
              <a:spcBef>
                <a:spcPct val="0"/>
              </a:spcBef>
              <a:buFontTx/>
              <a:buChar char="-"/>
            </a:pPr>
            <a:endParaRPr lang="pl-PL" altLang="pl-PL" sz="1800" dirty="0">
              <a:latin typeface="Lato"/>
            </a:endParaRPr>
          </a:p>
        </p:txBody>
      </p:sp>
      <p:sp>
        <p:nvSpPr>
          <p:cNvPr id="2867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260C60-BC3A-4603-BFC2-29E512DF2C15}"/>
              </a:ext>
            </a:extLst>
          </p:cNvPr>
          <p:cNvSpPr txBox="1"/>
          <p:nvPr/>
        </p:nvSpPr>
        <p:spPr>
          <a:xfrm>
            <a:off x="1116013" y="1628775"/>
            <a:ext cx="7272337" cy="6002338"/>
          </a:xfrm>
          <a:prstGeom prst="rect">
            <a:avLst/>
          </a:prstGeom>
          <a:noFill/>
        </p:spPr>
        <p:txBody>
          <a:bodyPr>
            <a:spAutoFit/>
          </a:bodyPr>
          <a:lstStyle/>
          <a:p>
            <a:pPr marL="457200" indent="-457200" algn="just">
              <a:buFont typeface="Arial" charset="0"/>
              <a:buAutoNum type="arabicPeriod" startAt="2"/>
              <a:defRPr/>
            </a:pPr>
            <a:endParaRPr lang="pl-PL" sz="1600" dirty="0">
              <a:latin typeface="+mn-lt"/>
              <a:cs typeface="Arial" charset="0"/>
            </a:endParaRPr>
          </a:p>
          <a:p>
            <a:pPr marL="457200" indent="-457200" algn="just">
              <a:buFont typeface="Arial" charset="0"/>
              <a:buNone/>
              <a:defRPr/>
            </a:pPr>
            <a:r>
              <a:rPr lang="pl-PL" sz="1600" b="1" dirty="0">
                <a:latin typeface="+mn-lt"/>
                <a:cs typeface="Arial" charset="0"/>
              </a:rPr>
              <a:t>2.	Zapytanie ofertowe zamieszcza się na:</a:t>
            </a:r>
          </a:p>
          <a:p>
            <a:pPr marL="457200" indent="-457200" algn="just">
              <a:buFont typeface="Arial" charset="0"/>
              <a:buNone/>
              <a:defRPr/>
            </a:pPr>
            <a:endParaRPr lang="pl-PL" sz="1600" dirty="0">
              <a:latin typeface="+mn-lt"/>
              <a:cs typeface="Arial" charset="0"/>
            </a:endParaRPr>
          </a:p>
          <a:p>
            <a:pPr marL="457200" indent="-457200" algn="just">
              <a:buFont typeface="Arial" charset="0"/>
              <a:buNone/>
              <a:defRPr/>
            </a:pPr>
            <a:r>
              <a:rPr lang="pl-PL" sz="1600" dirty="0" err="1">
                <a:latin typeface="+mn-lt"/>
                <a:cs typeface="Arial" charset="0"/>
                <a:hlinkClick r:id="rId2"/>
              </a:rPr>
              <a:t>www.bazakonkurencyjnosci.gov.pl</a:t>
            </a:r>
            <a:endParaRPr lang="pl-PL" sz="1600" dirty="0">
              <a:latin typeface="+mn-lt"/>
              <a:cs typeface="Arial" charset="0"/>
            </a:endParaRPr>
          </a:p>
          <a:p>
            <a:pPr marL="457200" indent="-457200" algn="just">
              <a:buFont typeface="Arial" charset="0"/>
              <a:buNone/>
              <a:defRPr/>
            </a:pPr>
            <a:endParaRPr lang="pl-PL" sz="1600" dirty="0">
              <a:latin typeface="+mn-lt"/>
              <a:cs typeface="Arial" charset="0"/>
            </a:endParaRPr>
          </a:p>
          <a:p>
            <a:pPr marL="457200" indent="-457200" algn="just">
              <a:buFont typeface="Arial" charset="0"/>
              <a:buAutoNum type="arabicPeriod" startAt="2"/>
              <a:defRPr/>
            </a:pPr>
            <a:endParaRPr lang="pl-PL" sz="1600" dirty="0">
              <a:latin typeface="+mn-lt"/>
              <a:cs typeface="Arial" charset="0"/>
            </a:endParaRPr>
          </a:p>
          <a:p>
            <a:pPr marL="457200" indent="-457200" algn="just">
              <a:buFont typeface="Arial" charset="0"/>
              <a:buNone/>
              <a:defRPr/>
            </a:pPr>
            <a:r>
              <a:rPr lang="pl-PL" sz="1600" b="1" dirty="0">
                <a:latin typeface="+mn-lt"/>
                <a:cs typeface="Arial" charset="0"/>
              </a:rPr>
              <a:t>3.	Zapytanie ofertowe można zmieniać (rozdział 6.5.2 pkt 16-17):</a:t>
            </a:r>
          </a:p>
          <a:p>
            <a:pPr marL="457200" indent="-457200" algn="just">
              <a:buFont typeface="Arial" charset="0"/>
              <a:buNone/>
              <a:defRPr/>
            </a:pPr>
            <a:endParaRPr lang="pl-PL" sz="1600" dirty="0">
              <a:latin typeface="+mn-lt"/>
              <a:cs typeface="Arial" charset="0"/>
            </a:endParaRPr>
          </a:p>
          <a:p>
            <a:pPr algn="just">
              <a:buFont typeface="Arial" charset="0"/>
              <a:buNone/>
              <a:defRPr/>
            </a:pPr>
            <a:r>
              <a:rPr lang="pl-PL" sz="1600" dirty="0">
                <a:latin typeface="+mn-lt"/>
                <a:cs typeface="Arial" charset="0"/>
              </a:rPr>
              <a:t>Zapytanie ofertowe może zostać zmienione przed upływem terminu składania ofert przewidzianym w zapytaniu ofertowym. W takim przypadku należy w opublikowanym zapytaniu ofertowym uwzględnić informację o zmianie. Informacja ta powinna zawierać co najmniej: datę upublicznienia zmienianego zapytania ofertowego a także opis dokonanych zmian. Zamawiający przedłuża termin składania ofert o czas niezbędny do wprowadzenia zmian w ofertach, jeżeli jest to konieczne z uwagi na zakres wprowadzonych zmian. </a:t>
            </a:r>
          </a:p>
          <a:p>
            <a:pPr algn="just">
              <a:buFont typeface="Arial" charset="0"/>
              <a:buNone/>
              <a:defRPr/>
            </a:pPr>
            <a:r>
              <a:rPr lang="pl-PL" sz="1600" dirty="0">
                <a:latin typeface="+mn-lt"/>
                <a:cs typeface="Arial" charset="0"/>
              </a:rPr>
              <a:t>Treść pytań dotyczących zapytania ofertowego wraz z wyjaśnieniami zamawiającego publikowana jest na bazie konkurencyjności.</a:t>
            </a:r>
            <a:endParaRPr lang="pl-PL" altLang="pl-PL" sz="1600" dirty="0">
              <a:latin typeface="+mn-lt"/>
              <a:cs typeface="Arial" charset="0"/>
            </a:endParaRPr>
          </a:p>
          <a:p>
            <a:pPr algn="just">
              <a:buFont typeface="Arial" charset="0"/>
              <a:buNone/>
              <a:defRPr/>
            </a:pPr>
            <a:endParaRPr lang="pl-PL" sz="1600" i="1" dirty="0">
              <a:latin typeface="Lato"/>
              <a:cs typeface="Arial" charset="0"/>
            </a:endParaRPr>
          </a:p>
          <a:p>
            <a:pPr>
              <a:buFont typeface="Arial" charset="0"/>
              <a:buNone/>
              <a:defRPr/>
            </a:pPr>
            <a:r>
              <a:rPr lang="pl-PL" sz="1600" dirty="0">
                <a:latin typeface="Lato"/>
                <a:cs typeface="Arial" charset="0"/>
              </a:rPr>
              <a:t>	</a:t>
            </a:r>
          </a:p>
          <a:p>
            <a:pPr marL="457200" indent="-457200" algn="just">
              <a:buFont typeface="Arial" charset="0"/>
              <a:buNone/>
              <a:defRPr/>
            </a:pPr>
            <a:endParaRPr lang="pl-PL" sz="1600" dirty="0">
              <a:latin typeface="Lato"/>
              <a:cs typeface="Arial" charset="0"/>
            </a:endParaRPr>
          </a:p>
          <a:p>
            <a:pPr marL="457200" indent="-457200" algn="just">
              <a:buFont typeface="Arial" charset="0"/>
              <a:buNone/>
              <a:defRPr/>
            </a:pPr>
            <a:endParaRPr lang="pl-PL" sz="1600" dirty="0">
              <a:latin typeface="Lato"/>
              <a:cs typeface="Arial" charset="0"/>
            </a:endParaRPr>
          </a:p>
          <a:p>
            <a:pPr marL="457200" indent="-457200" algn="just">
              <a:buFont typeface="Arial" charset="0"/>
              <a:buNone/>
              <a:defRPr/>
            </a:pPr>
            <a:r>
              <a:rPr lang="pl-PL" sz="1600" dirty="0">
                <a:latin typeface="Lato"/>
                <a:cs typeface="Arial" charset="0"/>
              </a:rPr>
              <a:t>	</a:t>
            </a:r>
            <a:endParaRPr lang="pl-PL" altLang="pl-PL" sz="1600" dirty="0">
              <a:latin typeface="Lato"/>
              <a:cs typeface="Arial" charset="0"/>
            </a:endParaRPr>
          </a:p>
          <a:p>
            <a:pPr algn="just">
              <a:buFont typeface="Arial" charset="0"/>
              <a:buNone/>
              <a:defRPr/>
            </a:pPr>
            <a:endParaRPr lang="pl-PL" sz="1600" i="1" dirty="0">
              <a:latin typeface="Lato"/>
              <a:cs typeface="Arial" charset="0"/>
            </a:endParaRPr>
          </a:p>
          <a:p>
            <a:pPr>
              <a:buFont typeface="Arial" charset="0"/>
              <a:buNone/>
              <a:defRPr/>
            </a:pPr>
            <a:r>
              <a:rPr lang="pl-PL" sz="1600" dirty="0">
                <a:latin typeface="Lato"/>
                <a:cs typeface="Arial" charset="0"/>
              </a:rPr>
              <a:t>	</a:t>
            </a:r>
          </a:p>
        </p:txBody>
      </p:sp>
      <p:sp>
        <p:nvSpPr>
          <p:cNvPr id="2969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28E9E3-1C23-4344-B16F-A8C2B7D9F7FC}"/>
              </a:ext>
            </a:extLst>
          </p:cNvPr>
          <p:cNvSpPr txBox="1"/>
          <p:nvPr/>
        </p:nvSpPr>
        <p:spPr>
          <a:xfrm>
            <a:off x="1116013" y="1628775"/>
            <a:ext cx="7272337" cy="4770537"/>
          </a:xfrm>
          <a:prstGeom prst="rect">
            <a:avLst/>
          </a:prstGeom>
          <a:noFill/>
        </p:spPr>
        <p:txBody>
          <a:bodyPr>
            <a:spAutoFit/>
          </a:bodyPr>
          <a:lstStyle/>
          <a:p>
            <a:pPr marL="457200" indent="-457200" algn="just">
              <a:buFont typeface="Arial" charset="0"/>
              <a:buAutoNum type="arabicPeriod" startAt="2"/>
              <a:defRPr/>
            </a:pPr>
            <a:endParaRPr lang="pl-PL" sz="1600" dirty="0">
              <a:latin typeface="Lato"/>
              <a:cs typeface="Arial" charset="0"/>
            </a:endParaRPr>
          </a:p>
          <a:p>
            <a:pPr marL="457200" indent="-457200" algn="just">
              <a:buFont typeface="Arial" charset="0"/>
              <a:buAutoNum type="arabicPeriod" startAt="3"/>
              <a:defRPr/>
            </a:pPr>
            <a:r>
              <a:rPr lang="pl-PL" sz="1600" b="1" dirty="0">
                <a:latin typeface="+mn-lt"/>
                <a:cs typeface="Arial" charset="0"/>
              </a:rPr>
              <a:t>Co w sytuacji gdy w odpowiedzi na ogłoszenie nie zostaną złożone oferty (rozdział 6.5 pkt 8 lit. a)?</a:t>
            </a:r>
          </a:p>
          <a:p>
            <a:pPr marL="457200" indent="-457200" algn="just">
              <a:buFont typeface="Arial" charset="0"/>
              <a:buAutoNum type="arabicPeriod" startAt="3"/>
              <a:defRPr/>
            </a:pPr>
            <a:endParaRPr lang="pl-PL" sz="1600" b="1" dirty="0">
              <a:latin typeface="+mn-lt"/>
              <a:cs typeface="Arial" charset="0"/>
            </a:endParaRPr>
          </a:p>
          <a:p>
            <a:pPr algn="just">
              <a:buFont typeface="Arial" charset="0"/>
              <a:buNone/>
              <a:defRPr/>
            </a:pPr>
            <a:r>
              <a:rPr lang="pl-PL" sz="1600" dirty="0">
                <a:latin typeface="+mn-lt"/>
                <a:cs typeface="Arial" charset="0"/>
              </a:rPr>
              <a:t>Możliwe jest niestosowanie zasady konkurencyjności gdy w wyniku przeprowadzenia procedury określonej w sekcji 6.5.2 nie wpłynęła żadna oferta, lub wpłynęły tylko oferty podlegające odrzuceniu, albo wszyscy wykonawcy zostali wykluczeni z postępowania lub nie spełnili warunków udziału w postępowaniu, pod warunkiem, że pierwotne warunki zamówienia nie zostały w istotny sposób zmienione.</a:t>
            </a:r>
          </a:p>
          <a:p>
            <a:pPr algn="just">
              <a:buFont typeface="Arial" charset="0"/>
              <a:buNone/>
              <a:defRPr/>
            </a:pPr>
            <a:r>
              <a:rPr lang="pl-PL" sz="1600" dirty="0">
                <a:latin typeface="+mn-lt"/>
                <a:cs typeface="Arial" charset="0"/>
              </a:rPr>
              <a:t>Wówczas dopuszczalne są np. negocjacje z jednym wykonawcą.</a:t>
            </a:r>
          </a:p>
          <a:p>
            <a:pPr marL="457200" indent="-457200" algn="just">
              <a:buFont typeface="Arial" charset="0"/>
              <a:buNone/>
              <a:defRPr/>
            </a:pPr>
            <a:endParaRPr lang="pl-PL" sz="1600" dirty="0">
              <a:latin typeface="+mn-lt"/>
              <a:cs typeface="Arial" charset="0"/>
            </a:endParaRPr>
          </a:p>
          <a:p>
            <a:pPr marL="457200" indent="-457200" algn="just">
              <a:buFont typeface="Arial" charset="0"/>
              <a:buNone/>
              <a:defRPr/>
            </a:pPr>
            <a:r>
              <a:rPr lang="pl-PL" sz="1600" b="1" dirty="0">
                <a:latin typeface="+mn-lt"/>
                <a:cs typeface="Arial" charset="0"/>
              </a:rPr>
              <a:t>4.	Jeżeli wpłynie minimum jedna ważna oferta następuje jej wybór.</a:t>
            </a:r>
          </a:p>
          <a:p>
            <a:pPr>
              <a:buFont typeface="Arial" charset="0"/>
              <a:buNone/>
              <a:defRPr/>
            </a:pPr>
            <a:endParaRPr lang="pl-PL" sz="1600" b="1" dirty="0">
              <a:latin typeface="+mn-lt"/>
              <a:cs typeface="Arial" charset="0"/>
            </a:endParaRPr>
          </a:p>
          <a:p>
            <a:pPr algn="just">
              <a:buFont typeface="Arial" charset="0"/>
              <a:buNone/>
              <a:defRPr/>
            </a:pPr>
            <a:r>
              <a:rPr lang="pl-PL" sz="1600" dirty="0">
                <a:latin typeface="+mn-lt"/>
                <a:cs typeface="Arial" charset="0"/>
              </a:rPr>
              <a:t>Beneficjent wybiera najkorzystniejszą ofertę zgodną z opisem przedmiotu zamówienia, złożoną przez wykonawcę spełniającego warunki udziału w postępowaniu w oparciu o ustalone w zapytaniu ofertowym kryteria oceny (rozdział 6.5.2 pkt 11 lit. b).</a:t>
            </a:r>
          </a:p>
          <a:p>
            <a:pPr>
              <a:buFont typeface="Arial" charset="0"/>
              <a:buNone/>
              <a:defRPr/>
            </a:pPr>
            <a:r>
              <a:rPr lang="pl-PL" sz="1600" dirty="0">
                <a:latin typeface="Lato"/>
                <a:cs typeface="Arial" charset="0"/>
              </a:rPr>
              <a:t>	</a:t>
            </a:r>
          </a:p>
          <a:p>
            <a:pPr>
              <a:buFont typeface="Arial" charset="0"/>
              <a:buNone/>
              <a:defRPr/>
            </a:pPr>
            <a:endParaRPr lang="pl-PL" sz="1600" dirty="0">
              <a:latin typeface="Lato"/>
              <a:cs typeface="Arial" charset="0"/>
            </a:endParaRPr>
          </a:p>
        </p:txBody>
      </p:sp>
      <p:sp>
        <p:nvSpPr>
          <p:cNvPr id="3072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79E5C2-0D75-4F23-AD8E-F63097DA264D}"/>
              </a:ext>
            </a:extLst>
          </p:cNvPr>
          <p:cNvSpPr txBox="1"/>
          <p:nvPr/>
        </p:nvSpPr>
        <p:spPr>
          <a:xfrm>
            <a:off x="1116013" y="1628775"/>
            <a:ext cx="7272337" cy="2554545"/>
          </a:xfrm>
          <a:prstGeom prst="rect">
            <a:avLst/>
          </a:prstGeom>
          <a:noFill/>
        </p:spPr>
        <p:txBody>
          <a:bodyPr>
            <a:spAutoFit/>
          </a:bodyPr>
          <a:lstStyle/>
          <a:p>
            <a:pPr marL="457200" indent="-457200" algn="just">
              <a:buFont typeface="Arial" charset="0"/>
              <a:buAutoNum type="arabicPeriod" startAt="2"/>
              <a:defRPr/>
            </a:pPr>
            <a:endParaRPr lang="pl-PL" sz="1600" dirty="0">
              <a:latin typeface="+mn-lt"/>
              <a:cs typeface="Arial" charset="0"/>
            </a:endParaRPr>
          </a:p>
          <a:p>
            <a:pPr marL="457200" indent="-457200" algn="just">
              <a:buFont typeface="Arial" charset="0"/>
              <a:buNone/>
              <a:defRPr/>
            </a:pPr>
            <a:r>
              <a:rPr lang="pl-PL" sz="1600" b="1" dirty="0">
                <a:latin typeface="+mn-lt"/>
                <a:cs typeface="Arial" charset="0"/>
              </a:rPr>
              <a:t>5.	Po wyborze należy wypełnić obowiązki informacyjne.</a:t>
            </a:r>
          </a:p>
          <a:p>
            <a:pPr>
              <a:buFont typeface="Arial" charset="0"/>
              <a:buNone/>
              <a:defRPr/>
            </a:pPr>
            <a:endParaRPr lang="pl-PL" sz="1600" b="1" dirty="0">
              <a:latin typeface="+mn-lt"/>
              <a:cs typeface="Arial" charset="0"/>
            </a:endParaRPr>
          </a:p>
          <a:p>
            <a:pPr algn="just">
              <a:buFont typeface="Arial" charset="0"/>
              <a:buNone/>
              <a:defRPr/>
            </a:pPr>
            <a:r>
              <a:rPr lang="pl-PL" sz="1600" dirty="0">
                <a:latin typeface="+mn-lt"/>
                <a:cs typeface="Arial" charset="0"/>
              </a:rPr>
              <a:t>Informację o wyniku postępowania upublicznia się w taki sposób, w jaki zostało upublicznione zapytanie ofertowe. Informacja o wyniku postępowania powinna zawierać co najmniej nazwę wybranego wykonawcy. Na wniosek wykonawcy, który złożył ofertę, istnieje obowiązek udostępnienia wnioskodawcy protokołu postępowania o udzielenie zamówienia, z wyłączeniem części ofert stanowiących tajemnicę przedsiębiorstwa (rozdział 6.5.2 pkt 20).</a:t>
            </a:r>
          </a:p>
          <a:p>
            <a:pPr>
              <a:buFont typeface="Arial" charset="0"/>
              <a:buNone/>
              <a:defRPr/>
            </a:pPr>
            <a:r>
              <a:rPr lang="pl-PL" sz="1600" dirty="0">
                <a:latin typeface="Lato"/>
                <a:cs typeface="Arial" charset="0"/>
              </a:rPr>
              <a:t>	</a:t>
            </a:r>
          </a:p>
        </p:txBody>
      </p:sp>
      <p:sp>
        <p:nvSpPr>
          <p:cNvPr id="3174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2A8DA-0DE0-49DB-BB97-727A2712F52F}"/>
              </a:ext>
            </a:extLst>
          </p:cNvPr>
          <p:cNvSpPr txBox="1"/>
          <p:nvPr/>
        </p:nvSpPr>
        <p:spPr>
          <a:xfrm>
            <a:off x="1116013" y="1628775"/>
            <a:ext cx="7272337" cy="2554545"/>
          </a:xfrm>
          <a:prstGeom prst="rect">
            <a:avLst/>
          </a:prstGeom>
          <a:noFill/>
        </p:spPr>
        <p:txBody>
          <a:bodyPr>
            <a:spAutoFit/>
          </a:bodyPr>
          <a:lstStyle/>
          <a:p>
            <a:pPr marL="457200" indent="-457200" algn="just">
              <a:buFont typeface="Arial" charset="0"/>
              <a:buAutoNum type="arabicPeriod" startAt="2"/>
              <a:defRPr/>
            </a:pPr>
            <a:endParaRPr lang="pl-PL" sz="1600" dirty="0">
              <a:latin typeface="+mn-lt"/>
              <a:cs typeface="Arial" charset="0"/>
            </a:endParaRPr>
          </a:p>
          <a:p>
            <a:pPr marL="457200" indent="-457200" algn="just">
              <a:buFont typeface="Arial" charset="0"/>
              <a:buAutoNum type="arabicPeriod" startAt="6"/>
              <a:defRPr/>
            </a:pPr>
            <a:r>
              <a:rPr lang="pl-PL" sz="1600" b="1" dirty="0">
                <a:latin typeface="+mn-lt"/>
                <a:cs typeface="Arial" charset="0"/>
              </a:rPr>
              <a:t>Zasada bezstronności.</a:t>
            </a:r>
          </a:p>
          <a:p>
            <a:pPr marL="457200" indent="-457200" algn="just">
              <a:buFont typeface="Arial" charset="0"/>
              <a:buAutoNum type="arabicPeriod" startAt="6"/>
              <a:defRPr/>
            </a:pPr>
            <a:endParaRPr lang="pl-PL" sz="1600" b="1" dirty="0">
              <a:latin typeface="+mn-lt"/>
              <a:cs typeface="Arial" charset="0"/>
            </a:endParaRPr>
          </a:p>
          <a:p>
            <a:pPr algn="just">
              <a:buFont typeface="Arial" charset="0"/>
              <a:buNone/>
              <a:defRPr/>
            </a:pPr>
            <a:r>
              <a:rPr lang="pl-PL" sz="1600" dirty="0">
                <a:latin typeface="+mn-lt"/>
                <a:cs typeface="Arial" charset="0"/>
              </a:rPr>
              <a:t>Osoby wykonujące w imieniu zamawiającego czynności związane z procedurą wyboru wykonawcy, w tym biorące udział w procesie oceny ofert składają oświadczenie/oświadczenia </a:t>
            </a:r>
            <a:r>
              <a:rPr lang="pl-PL" sz="1600" b="1" dirty="0">
                <a:latin typeface="+mn-lt"/>
                <a:cs typeface="Arial" charset="0"/>
              </a:rPr>
              <a:t>o braku powiązań </a:t>
            </a:r>
            <a:r>
              <a:rPr lang="pl-PL" sz="1600" dirty="0">
                <a:latin typeface="+mn-lt"/>
                <a:cs typeface="Arial" charset="0"/>
              </a:rPr>
              <a:t>z wykonawcami, którzy złożyli oferty. </a:t>
            </a:r>
          </a:p>
          <a:p>
            <a:pPr algn="just">
              <a:buFont typeface="Arial" charset="0"/>
              <a:buNone/>
              <a:defRPr/>
            </a:pPr>
            <a:endParaRPr lang="pl-PL" sz="1600" b="1" dirty="0">
              <a:latin typeface="Lato"/>
              <a:cs typeface="Arial" charset="0"/>
            </a:endParaRPr>
          </a:p>
          <a:p>
            <a:pPr>
              <a:buFont typeface="Arial" charset="0"/>
              <a:buNone/>
              <a:defRPr/>
            </a:pPr>
            <a:endParaRPr lang="pl-PL" sz="1600" b="1" dirty="0">
              <a:latin typeface="Lato"/>
              <a:cs typeface="Arial" charset="0"/>
            </a:endParaRPr>
          </a:p>
          <a:p>
            <a:pPr algn="just">
              <a:buFont typeface="Arial" charset="0"/>
              <a:buNone/>
              <a:defRPr/>
            </a:pPr>
            <a:endParaRPr lang="pl-PL" sz="1600" dirty="0">
              <a:latin typeface="Lato"/>
              <a:cs typeface="Arial" charset="0"/>
            </a:endParaRPr>
          </a:p>
          <a:p>
            <a:pPr>
              <a:buFont typeface="Arial" charset="0"/>
              <a:buNone/>
              <a:defRPr/>
            </a:pPr>
            <a:r>
              <a:rPr lang="pl-PL" sz="1600" dirty="0">
                <a:latin typeface="Lato"/>
                <a:cs typeface="Arial" charset="0"/>
              </a:rPr>
              <a:t>	</a:t>
            </a:r>
          </a:p>
        </p:txBody>
      </p:sp>
      <p:sp>
        <p:nvSpPr>
          <p:cNvPr id="3277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1116013" y="1700213"/>
            <a:ext cx="7272337"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pl-PL" altLang="pl-PL" sz="1800" dirty="0">
                <a:latin typeface="+mn-lt"/>
              </a:rPr>
              <a:t>Zgodnie z zapisami rozdziału 6.2.3 lit g. wytycznych horyzontalnych kwalifikowalność wydatku zależy przede wszystkim od tego, czy jest on dokonany w sposób:</a:t>
            </a:r>
          </a:p>
          <a:p>
            <a:pPr algn="just">
              <a:spcBef>
                <a:spcPct val="0"/>
              </a:spcBef>
              <a:buFontTx/>
              <a:buNone/>
            </a:pPr>
            <a:endParaRPr lang="pl-PL" altLang="pl-PL" sz="1800" dirty="0">
              <a:latin typeface="+mn-lt"/>
            </a:endParaRPr>
          </a:p>
          <a:p>
            <a:pPr algn="just">
              <a:spcBef>
                <a:spcPct val="0"/>
              </a:spcBef>
              <a:buFontTx/>
              <a:buNone/>
            </a:pPr>
            <a:r>
              <a:rPr lang="pl-PL" altLang="pl-PL" sz="1800" dirty="0">
                <a:latin typeface="+mn-lt"/>
              </a:rPr>
              <a:t>- 	przejrzysty, </a:t>
            </a:r>
          </a:p>
          <a:p>
            <a:pPr algn="just">
              <a:spcBef>
                <a:spcPct val="0"/>
              </a:spcBef>
              <a:buFontTx/>
              <a:buNone/>
            </a:pPr>
            <a:r>
              <a:rPr lang="pl-PL" altLang="pl-PL" sz="1800" dirty="0">
                <a:latin typeface="+mn-lt"/>
              </a:rPr>
              <a:t>- 	racjonalny (celowy),</a:t>
            </a:r>
          </a:p>
          <a:p>
            <a:pPr algn="just">
              <a:spcBef>
                <a:spcPct val="0"/>
              </a:spcBef>
              <a:buFontTx/>
              <a:buNone/>
            </a:pPr>
            <a:r>
              <a:rPr lang="pl-PL" altLang="pl-PL" sz="1800" dirty="0">
                <a:latin typeface="+mn-lt"/>
              </a:rPr>
              <a:t>- 	oszczędny i efektywny (z zachowaniem zasady uzyskiwania najlepszych efektów z 	danych nakładów).</a:t>
            </a:r>
          </a:p>
          <a:p>
            <a:pPr algn="just">
              <a:spcBef>
                <a:spcPct val="0"/>
              </a:spcBef>
              <a:buFontTx/>
              <a:buNone/>
            </a:pPr>
            <a:endParaRPr lang="pl-PL" altLang="pl-PL" sz="1800" dirty="0">
              <a:latin typeface="+mn-lt"/>
            </a:endParaRPr>
          </a:p>
          <a:p>
            <a:pPr algn="just">
              <a:spcBef>
                <a:spcPct val="0"/>
              </a:spcBef>
              <a:buFontTx/>
              <a:buNone/>
            </a:pPr>
            <a:r>
              <a:rPr lang="pl-PL" altLang="pl-PL" sz="1800" dirty="0">
                <a:latin typeface="+mn-lt"/>
              </a:rPr>
              <a:t>Wskazane wyżej warunki </a:t>
            </a:r>
            <a:r>
              <a:rPr lang="pl-PL" altLang="pl-PL" sz="1800" b="1" dirty="0">
                <a:latin typeface="+mn-lt"/>
              </a:rPr>
              <a:t>dotyczą każdego wydatku </a:t>
            </a:r>
            <a:r>
              <a:rPr lang="pl-PL" altLang="pl-PL" sz="1800" dirty="0">
                <a:latin typeface="+mn-lt"/>
              </a:rPr>
              <a:t>ponoszonego w ramach realizacji projektu współfinansowanego ze środków budżetu UE, niezależnie od jego wysokości. Należy zauważyć, że trzy z podanych warunków (celowość, oszczędność i efektywność) są odzwierciedleniem wymogów art. 44 ust. 3 pkt 1 </a:t>
            </a:r>
            <a:r>
              <a:rPr lang="pl-PL" altLang="pl-PL" sz="1800" dirty="0" err="1">
                <a:latin typeface="+mn-lt"/>
              </a:rPr>
              <a:t>u.f.p</a:t>
            </a:r>
            <a:r>
              <a:rPr lang="pl-PL" altLang="pl-PL" sz="1800" dirty="0">
                <a:latin typeface="+mn-lt"/>
              </a:rPr>
              <a:t>. </a:t>
            </a:r>
          </a:p>
        </p:txBody>
      </p:sp>
      <p:sp>
        <p:nvSpPr>
          <p:cNvPr id="614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p:cNvSpPr txBox="1">
            <a:spLocks noChangeArrowheads="1"/>
          </p:cNvSpPr>
          <p:nvPr/>
        </p:nvSpPr>
        <p:spPr bwMode="auto">
          <a:xfrm>
            <a:off x="1116013" y="1628775"/>
            <a:ext cx="727233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pPr>
            <a:r>
              <a:rPr lang="pl-PL" altLang="pl-PL" sz="1600" dirty="0">
                <a:latin typeface="+mn-lt"/>
              </a:rPr>
              <a:t>Przez powiązania kapitałowe lub osobowe rozumie się wzajemne powiązania między beneficjentem lub osobami upoważnionymi do zaciągania zobowiązań w imieniu beneficjenta lub osobami wykonującymi w imieniu beneficjenta czynności związane z przeprowadzeniem procedury wyboru wykonawcy a wykonawcą, polegające w szczególności na:</a:t>
            </a:r>
          </a:p>
          <a:p>
            <a:pPr>
              <a:spcBef>
                <a:spcPct val="0"/>
              </a:spcBef>
              <a:buFont typeface="Arial" panose="020B0604020202020204" pitchFamily="34" charset="0"/>
              <a:buNone/>
            </a:pPr>
            <a:endParaRPr lang="pl-PL" altLang="pl-PL" sz="1600" dirty="0">
              <a:latin typeface="+mn-lt"/>
            </a:endParaRPr>
          </a:p>
          <a:p>
            <a:pPr>
              <a:spcBef>
                <a:spcPct val="0"/>
              </a:spcBef>
              <a:buFont typeface="Arial" panose="020B0604020202020204" pitchFamily="34" charset="0"/>
              <a:buNone/>
            </a:pPr>
            <a:r>
              <a:rPr lang="pl-PL" altLang="pl-PL" sz="1600" dirty="0">
                <a:latin typeface="+mn-lt"/>
              </a:rPr>
              <a:t>a) 	uczestniczeniu w spółce jako wspólnik spółki cywilnej lub spółki 	osobowej,</a:t>
            </a:r>
          </a:p>
          <a:p>
            <a:pPr>
              <a:spcBef>
                <a:spcPct val="0"/>
              </a:spcBef>
              <a:buFont typeface="Arial" panose="020B0604020202020204" pitchFamily="34" charset="0"/>
              <a:buNone/>
            </a:pPr>
            <a:r>
              <a:rPr lang="pl-PL" altLang="pl-PL" sz="1600" dirty="0">
                <a:latin typeface="+mn-lt"/>
              </a:rPr>
              <a:t>b) 	posiadaniu co najmniej 10% udziałów lub akcji, o ile niższy próg nie 	wynika z przepisów prawa lub nie został określony przez IZ PO,</a:t>
            </a:r>
          </a:p>
          <a:p>
            <a:pPr>
              <a:spcBef>
                <a:spcPct val="0"/>
              </a:spcBef>
              <a:buFont typeface="Arial" panose="020B0604020202020204" pitchFamily="34" charset="0"/>
              <a:buNone/>
            </a:pPr>
            <a:r>
              <a:rPr lang="pl-PL" altLang="pl-PL" sz="1600" dirty="0">
                <a:latin typeface="+mn-lt"/>
              </a:rPr>
              <a:t>c) 	pełnieniu funkcji członka organu nadzorczego lub zarządzającego, 	prokurenta, pełnomocnika,</a:t>
            </a:r>
          </a:p>
          <a:p>
            <a:pPr>
              <a:spcBef>
                <a:spcPct val="0"/>
              </a:spcBef>
              <a:buFont typeface="Arial" panose="020B0604020202020204" pitchFamily="34" charset="0"/>
              <a:buNone/>
            </a:pPr>
            <a:r>
              <a:rPr lang="pl-PL" altLang="pl-PL" sz="1600" dirty="0">
                <a:latin typeface="+mn-lt"/>
              </a:rPr>
              <a:t>d) 	pozostawaniu w związku małżeńskim, w stosunku pokrewieństwa 	lub powinowactwa w linii prostej, pokrewieństwa drugiego stopnia 	lub powinowactwa drugiego stopnia w linii bocznej lub w stosunku 	przysposobienia, opieki lub kurateli.</a:t>
            </a:r>
          </a:p>
        </p:txBody>
      </p:sp>
      <p:sp>
        <p:nvSpPr>
          <p:cNvPr id="3379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A3F160-A99E-4169-9FEA-D01B3983E335}"/>
              </a:ext>
            </a:extLst>
          </p:cNvPr>
          <p:cNvSpPr txBox="1"/>
          <p:nvPr/>
        </p:nvSpPr>
        <p:spPr>
          <a:xfrm>
            <a:off x="1116013" y="1628775"/>
            <a:ext cx="7272337" cy="3292475"/>
          </a:xfrm>
          <a:prstGeom prst="rect">
            <a:avLst/>
          </a:prstGeom>
          <a:noFill/>
        </p:spPr>
        <p:txBody>
          <a:bodyPr>
            <a:spAutoFit/>
          </a:bodyPr>
          <a:lstStyle/>
          <a:p>
            <a:pPr marL="457200" indent="-457200" algn="just">
              <a:buFont typeface="Arial" charset="0"/>
              <a:buAutoNum type="arabicPeriod" startAt="7"/>
              <a:defRPr/>
            </a:pPr>
            <a:endParaRPr lang="pl-PL" sz="1600" b="1" dirty="0">
              <a:latin typeface="+mn-lt"/>
              <a:cs typeface="Arial" charset="0"/>
            </a:endParaRPr>
          </a:p>
          <a:p>
            <a:pPr marL="457200" indent="-457200" algn="just">
              <a:buFont typeface="Arial" charset="0"/>
              <a:buAutoNum type="arabicPeriod" startAt="7"/>
              <a:defRPr/>
            </a:pPr>
            <a:r>
              <a:rPr lang="pl-PL" sz="1600" b="1" dirty="0">
                <a:latin typeface="+mn-lt"/>
                <a:cs typeface="Arial" charset="0"/>
              </a:rPr>
              <a:t>Protokół z postępowania.</a:t>
            </a:r>
          </a:p>
          <a:p>
            <a:pPr marL="457200" indent="-457200">
              <a:buFont typeface="Arial" charset="0"/>
              <a:buNone/>
              <a:defRPr/>
            </a:pPr>
            <a:endParaRPr lang="pl-PL" sz="1600" dirty="0">
              <a:latin typeface="+mn-lt"/>
              <a:cs typeface="Arial" charset="0"/>
            </a:endParaRPr>
          </a:p>
          <a:p>
            <a:pPr marL="457200" indent="-457200">
              <a:buFont typeface="Arial" charset="0"/>
              <a:buNone/>
              <a:defRPr/>
            </a:pPr>
            <a:r>
              <a:rPr lang="pl-PL" sz="1600" dirty="0">
                <a:latin typeface="+mn-lt"/>
                <a:cs typeface="Arial" charset="0"/>
              </a:rPr>
              <a:t>Protokół postępowania o udzielenie zamówienia zawiera co najmniej:</a:t>
            </a:r>
          </a:p>
          <a:p>
            <a:pPr marL="457200" indent="-457200">
              <a:buFont typeface="Arial" charset="0"/>
              <a:buNone/>
              <a:defRPr/>
            </a:pPr>
            <a:endParaRPr lang="pl-PL" sz="1600" dirty="0">
              <a:latin typeface="+mn-lt"/>
              <a:cs typeface="Arial" charset="0"/>
            </a:endParaRPr>
          </a:p>
          <a:p>
            <a:pPr algn="just">
              <a:buFont typeface="Arial" charset="0"/>
              <a:buNone/>
              <a:defRPr/>
            </a:pPr>
            <a:r>
              <a:rPr lang="pl-PL" sz="1600" dirty="0">
                <a:latin typeface="+mn-lt"/>
                <a:cs typeface="Arial" charset="0"/>
              </a:rPr>
              <a:t>a) 	informację o sposobie upublicznienia zapytania ofertowego,</a:t>
            </a:r>
          </a:p>
          <a:p>
            <a:pPr algn="just">
              <a:buFont typeface="Arial" charset="0"/>
              <a:buNone/>
              <a:defRPr/>
            </a:pPr>
            <a:r>
              <a:rPr lang="pl-PL" sz="1600" dirty="0">
                <a:latin typeface="+mn-lt"/>
                <a:cs typeface="Arial" charset="0"/>
              </a:rPr>
              <a:t>b) 	wykaz ofert, które wpłynęły w odpowiedzi na zapytanie ofertowe, 	wraz ze wskazaniem daty wpłynięcia oferty do zamawiającego,</a:t>
            </a:r>
          </a:p>
          <a:p>
            <a:pPr algn="just">
              <a:buFont typeface="Arial" charset="0"/>
              <a:buNone/>
              <a:defRPr/>
            </a:pPr>
            <a:r>
              <a:rPr lang="pl-PL" sz="1600" dirty="0">
                <a:latin typeface="+mn-lt"/>
                <a:cs typeface="Arial" charset="0"/>
              </a:rPr>
              <a:t>c) 	informację o spełnieniu warunków udziału w postępowaniu przez 	wykonawców, o ile takie warunki były stawiane,</a:t>
            </a:r>
          </a:p>
          <a:p>
            <a:pPr algn="just">
              <a:buFont typeface="Arial" charset="0"/>
              <a:buNone/>
              <a:defRPr/>
            </a:pPr>
            <a:r>
              <a:rPr lang="pl-PL" sz="1600" dirty="0">
                <a:latin typeface="+mn-lt"/>
                <a:cs typeface="Arial" charset="0"/>
              </a:rPr>
              <a:t>e) 	informację o wagach punktowych lub procentowych przypisanych do 	poszczególnych kryteriów oceny i sposobie przyznawania punktacji 	poszczególnym wykonawcom za spełnienie danego kryterium,</a:t>
            </a:r>
          </a:p>
        </p:txBody>
      </p:sp>
      <p:sp>
        <p:nvSpPr>
          <p:cNvPr id="3481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2"/>
          <p:cNvSpPr txBox="1">
            <a:spLocks noChangeArrowheads="1"/>
          </p:cNvSpPr>
          <p:nvPr/>
        </p:nvSpPr>
        <p:spPr bwMode="auto">
          <a:xfrm>
            <a:off x="1116013" y="1628775"/>
            <a:ext cx="7272337"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AutoNum type="alphaLcParenR" startAt="6"/>
            </a:pPr>
            <a:r>
              <a:rPr lang="pl-PL" altLang="pl-PL" sz="1600" dirty="0">
                <a:latin typeface="+mn-lt"/>
              </a:rPr>
              <a:t>wskazanie wybranej oferty wraz z uzasadnieniem wyboru,</a:t>
            </a:r>
          </a:p>
          <a:p>
            <a:pPr>
              <a:spcBef>
                <a:spcPct val="0"/>
              </a:spcBef>
              <a:buFont typeface="Arial" panose="020B0604020202020204" pitchFamily="34" charset="0"/>
              <a:buAutoNum type="alphaLcParenR" startAt="6"/>
            </a:pPr>
            <a:endParaRPr lang="pl-PL" altLang="pl-PL" sz="1600" dirty="0">
              <a:latin typeface="+mn-lt"/>
            </a:endParaRPr>
          </a:p>
          <a:p>
            <a:pPr>
              <a:spcBef>
                <a:spcPct val="0"/>
              </a:spcBef>
              <a:buFont typeface="Arial" panose="020B0604020202020204" pitchFamily="34" charset="0"/>
              <a:buAutoNum type="alphaLcParenR" startAt="7"/>
            </a:pPr>
            <a:r>
              <a:rPr lang="pl-PL" altLang="pl-PL" sz="1600" dirty="0">
                <a:latin typeface="+mn-lt"/>
              </a:rPr>
              <a:t>datę sporządzenia protokołu i podpis zamawiającego,</a:t>
            </a:r>
          </a:p>
          <a:p>
            <a:pPr>
              <a:spcBef>
                <a:spcPct val="0"/>
              </a:spcBef>
              <a:buFont typeface="Arial" panose="020B0604020202020204" pitchFamily="34" charset="0"/>
              <a:buAutoNum type="alphaLcParenR" startAt="7"/>
            </a:pPr>
            <a:endParaRPr lang="pl-PL" altLang="pl-PL" sz="1600" dirty="0">
              <a:latin typeface="+mn-lt"/>
            </a:endParaRPr>
          </a:p>
          <a:p>
            <a:pPr>
              <a:spcBef>
                <a:spcPct val="0"/>
              </a:spcBef>
              <a:buFont typeface="Arial" panose="020B0604020202020204" pitchFamily="34" charset="0"/>
              <a:buAutoNum type="alphaLcParenR" startAt="8"/>
            </a:pPr>
            <a:r>
              <a:rPr lang="pl-PL" altLang="pl-PL" sz="1600" dirty="0">
                <a:latin typeface="+mn-lt"/>
              </a:rPr>
              <a:t>następujące załączniki:</a:t>
            </a:r>
          </a:p>
          <a:p>
            <a:pPr>
              <a:spcBef>
                <a:spcPct val="0"/>
              </a:spcBef>
              <a:buFont typeface="Arial" panose="020B0604020202020204" pitchFamily="34" charset="0"/>
              <a:buNone/>
            </a:pPr>
            <a:endParaRPr lang="pl-PL" altLang="pl-PL" sz="1600" dirty="0">
              <a:latin typeface="+mn-lt"/>
            </a:endParaRPr>
          </a:p>
          <a:p>
            <a:pPr>
              <a:spcBef>
                <a:spcPct val="0"/>
              </a:spcBef>
              <a:buFont typeface="Arial" panose="020B0604020202020204" pitchFamily="34" charset="0"/>
              <a:buNone/>
            </a:pPr>
            <a:r>
              <a:rPr lang="pl-PL" altLang="pl-PL" sz="1600" dirty="0">
                <a:latin typeface="+mn-lt"/>
              </a:rPr>
              <a:t>	-  	potwierdzenie upublicznienia zapytania ofertowego </a:t>
            </a:r>
          </a:p>
          <a:p>
            <a:pPr>
              <a:spcBef>
                <a:spcPct val="0"/>
              </a:spcBef>
              <a:buFont typeface="Arial" panose="020B0604020202020204" pitchFamily="34" charset="0"/>
              <a:buNone/>
            </a:pPr>
            <a:r>
              <a:rPr lang="pl-PL" altLang="pl-PL" sz="1600" dirty="0">
                <a:latin typeface="+mn-lt"/>
              </a:rPr>
              <a:t>	- 	złożone oferty, </a:t>
            </a:r>
          </a:p>
          <a:p>
            <a:pPr>
              <a:spcBef>
                <a:spcPct val="0"/>
              </a:spcBef>
              <a:buFont typeface="Arial" panose="020B0604020202020204" pitchFamily="34" charset="0"/>
              <a:buNone/>
            </a:pPr>
            <a:r>
              <a:rPr lang="pl-PL" altLang="pl-PL" sz="1600" dirty="0">
                <a:latin typeface="+mn-lt"/>
              </a:rPr>
              <a:t>	-	oświadczenie/oświadczenia o braku powiązań z wykonawcami, 	którzy złożyli oferty, podpisane przez osoby wykonujące w imieniu 	zamawiającego czynności związane z procedurą wyboru 	wykonawcy, w tym biorące udział w procesie oceny ofert </a:t>
            </a:r>
            <a:r>
              <a:rPr lang="pl-PL" altLang="pl-PL" sz="1600" dirty="0">
                <a:latin typeface="Lato"/>
              </a:rPr>
              <a:t>	</a:t>
            </a:r>
          </a:p>
        </p:txBody>
      </p:sp>
      <p:sp>
        <p:nvSpPr>
          <p:cNvPr id="3584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2"/>
          <p:cNvSpPr txBox="1">
            <a:spLocks noChangeArrowheads="1"/>
          </p:cNvSpPr>
          <p:nvPr/>
        </p:nvSpPr>
        <p:spPr bwMode="auto">
          <a:xfrm>
            <a:off x="1116013" y="1628775"/>
            <a:ext cx="72723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AutoNum type="arabicPeriod" startAt="7"/>
            </a:pPr>
            <a:endParaRPr lang="pl-PL" altLang="pl-PL" sz="1600" b="1" dirty="0">
              <a:latin typeface="Lato"/>
            </a:endParaRPr>
          </a:p>
          <a:p>
            <a:pPr algn="just">
              <a:spcBef>
                <a:spcPct val="0"/>
              </a:spcBef>
              <a:buFont typeface="Arial" panose="020B0604020202020204" pitchFamily="34" charset="0"/>
              <a:buAutoNum type="arabicPeriod" startAt="7"/>
            </a:pPr>
            <a:r>
              <a:rPr lang="pl-PL" altLang="pl-PL" sz="1600" b="1" dirty="0">
                <a:latin typeface="+mn-lt"/>
              </a:rPr>
              <a:t>Umowy</a:t>
            </a:r>
          </a:p>
          <a:p>
            <a:pPr>
              <a:spcBef>
                <a:spcPct val="0"/>
              </a:spcBef>
              <a:buFont typeface="Arial" panose="020B0604020202020204" pitchFamily="34" charset="0"/>
              <a:buNone/>
            </a:pPr>
            <a:endParaRPr lang="pl-PL" altLang="pl-PL" sz="1600" dirty="0">
              <a:latin typeface="+mn-lt"/>
            </a:endParaRPr>
          </a:p>
          <a:p>
            <a:pPr>
              <a:spcBef>
                <a:spcPct val="0"/>
              </a:spcBef>
              <a:buFont typeface="Arial" panose="020B0604020202020204" pitchFamily="34" charset="0"/>
              <a:buNone/>
            </a:pPr>
            <a:r>
              <a:rPr lang="pl-PL" altLang="pl-PL" sz="1600" dirty="0">
                <a:latin typeface="+mn-lt"/>
              </a:rPr>
              <a:t>	Umowy zawierane są w formie pisemnej.</a:t>
            </a:r>
          </a:p>
          <a:p>
            <a:pPr>
              <a:spcBef>
                <a:spcPct val="0"/>
              </a:spcBef>
              <a:buFont typeface="Arial" panose="020B0604020202020204" pitchFamily="34" charset="0"/>
              <a:buNone/>
            </a:pPr>
            <a:endParaRPr lang="pl-PL" altLang="pl-PL" sz="1600" dirty="0">
              <a:latin typeface="+mn-lt"/>
            </a:endParaRPr>
          </a:p>
          <a:p>
            <a:pPr>
              <a:spcBef>
                <a:spcPct val="0"/>
              </a:spcBef>
              <a:buFont typeface="Arial" panose="020B0604020202020204" pitchFamily="34" charset="0"/>
              <a:buNone/>
            </a:pPr>
            <a:r>
              <a:rPr lang="pl-PL" altLang="pl-PL" sz="1600" dirty="0">
                <a:latin typeface="+mn-lt"/>
              </a:rPr>
              <a:t>	Zmiany umów dopuszczalne są na zasadzie analogii z art. 144 ustawy Prawo zamówień publicznych (rozdział 6.5.2 pkt 22).</a:t>
            </a:r>
          </a:p>
        </p:txBody>
      </p:sp>
      <p:sp>
        <p:nvSpPr>
          <p:cNvPr id="3686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2"/>
          <p:cNvSpPr txBox="1">
            <a:spLocks noChangeArrowheads="1"/>
          </p:cNvSpPr>
          <p:nvPr/>
        </p:nvSpPr>
        <p:spPr bwMode="auto">
          <a:xfrm>
            <a:off x="1116013" y="1628775"/>
            <a:ext cx="727233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AutoNum type="arabicPeriod" startAt="7"/>
            </a:pPr>
            <a:endParaRPr lang="pl-PL" altLang="pl-PL" sz="1600" b="1" dirty="0">
              <a:latin typeface="Lato"/>
            </a:endParaRPr>
          </a:p>
          <a:p>
            <a:pPr algn="just">
              <a:spcBef>
                <a:spcPct val="0"/>
              </a:spcBef>
              <a:buFont typeface="Arial" panose="020B0604020202020204" pitchFamily="34" charset="0"/>
              <a:buNone/>
            </a:pPr>
            <a:r>
              <a:rPr lang="pl-PL" altLang="pl-PL" sz="1600" b="1" dirty="0">
                <a:latin typeface="+mn-lt"/>
              </a:rPr>
              <a:t>Wybrane korekty:</a:t>
            </a:r>
          </a:p>
          <a:p>
            <a:pPr>
              <a:spcBef>
                <a:spcPct val="0"/>
              </a:spcBef>
              <a:buFont typeface="Arial" panose="020B0604020202020204" pitchFamily="34" charset="0"/>
              <a:buNone/>
            </a:pPr>
            <a:endParaRPr lang="pl-PL" altLang="pl-PL" sz="1600" dirty="0">
              <a:latin typeface="+mn-lt"/>
            </a:endParaRPr>
          </a:p>
          <a:p>
            <a:pPr>
              <a:spcBef>
                <a:spcPct val="0"/>
              </a:spcBef>
              <a:buFontTx/>
              <a:buChar char="-"/>
            </a:pPr>
            <a:r>
              <a:rPr lang="pl-PL" altLang="pl-PL" sz="1600" dirty="0">
                <a:latin typeface="+mn-lt"/>
              </a:rPr>
              <a:t>nieupublicznienie zapytania zgodnie z wytycznymi – </a:t>
            </a:r>
            <a:r>
              <a:rPr lang="pl-PL" altLang="pl-PL" sz="1600" b="1" dirty="0">
                <a:latin typeface="+mn-lt"/>
              </a:rPr>
              <a:t>100%</a:t>
            </a:r>
          </a:p>
          <a:p>
            <a:pPr>
              <a:spcBef>
                <a:spcPct val="0"/>
              </a:spcBef>
              <a:buFontTx/>
              <a:buChar char="-"/>
            </a:pPr>
            <a:r>
              <a:rPr lang="pl-PL" altLang="pl-PL" sz="1600" dirty="0">
                <a:latin typeface="+mn-lt"/>
              </a:rPr>
              <a:t>podział zamówienia skutkujący niezastosowaniem wytycznych - </a:t>
            </a:r>
            <a:r>
              <a:rPr lang="pl-PL" altLang="pl-PL" sz="1600" b="1" dirty="0">
                <a:latin typeface="+mn-lt"/>
              </a:rPr>
              <a:t>100%</a:t>
            </a:r>
          </a:p>
          <a:p>
            <a:pPr>
              <a:spcBef>
                <a:spcPct val="0"/>
              </a:spcBef>
              <a:buFontTx/>
              <a:buChar char="-"/>
            </a:pPr>
            <a:r>
              <a:rPr lang="pl-PL" altLang="pl-PL" sz="1600" dirty="0">
                <a:latin typeface="+mn-lt"/>
              </a:rPr>
              <a:t>udzielenie zamówienia podmiotowi powiązanemu - </a:t>
            </a:r>
            <a:r>
              <a:rPr lang="pl-PL" altLang="pl-PL" sz="1600" b="1" dirty="0">
                <a:latin typeface="+mn-lt"/>
              </a:rPr>
              <a:t>100%</a:t>
            </a:r>
          </a:p>
          <a:p>
            <a:pPr>
              <a:spcBef>
                <a:spcPct val="0"/>
              </a:spcBef>
              <a:buFontTx/>
              <a:buChar char="-"/>
            </a:pPr>
            <a:r>
              <a:rPr lang="pl-PL" altLang="pl-PL" sz="1600" dirty="0">
                <a:latin typeface="+mn-lt"/>
              </a:rPr>
              <a:t>brak pełnej informacji o zamówieniu uniemożliwiający złożenie ofert zgodnych z wymaganiami zamawiającego </a:t>
            </a:r>
            <a:r>
              <a:rPr lang="pl-PL" altLang="pl-PL" sz="1600" b="1" dirty="0">
                <a:latin typeface="+mn-lt"/>
              </a:rPr>
              <a:t>– od 5% do 25%</a:t>
            </a:r>
          </a:p>
          <a:p>
            <a:pPr>
              <a:spcBef>
                <a:spcPct val="0"/>
              </a:spcBef>
              <a:buFontTx/>
              <a:buChar char="-"/>
            </a:pPr>
            <a:r>
              <a:rPr lang="pl-PL" altLang="pl-PL" sz="1600" dirty="0">
                <a:latin typeface="+mn-lt"/>
              </a:rPr>
              <a:t>warunki lub kryteria zawężające konkurencję </a:t>
            </a:r>
            <a:r>
              <a:rPr lang="pl-PL" altLang="pl-PL" sz="1600" b="1" dirty="0">
                <a:latin typeface="+mn-lt"/>
              </a:rPr>
              <a:t>– od 5% do 25%</a:t>
            </a:r>
          </a:p>
          <a:p>
            <a:pPr>
              <a:spcBef>
                <a:spcPct val="0"/>
              </a:spcBef>
              <a:buFontTx/>
              <a:buChar char="-"/>
            </a:pPr>
            <a:r>
              <a:rPr lang="pl-PL" altLang="pl-PL" sz="1600" dirty="0">
                <a:latin typeface="+mn-lt"/>
              </a:rPr>
              <a:t>wybór oferty niezgodnie z kryteriami oceny ofert </a:t>
            </a:r>
            <a:r>
              <a:rPr lang="pl-PL" altLang="pl-PL" sz="1600" b="1" dirty="0">
                <a:latin typeface="+mn-lt"/>
              </a:rPr>
              <a:t>– od 5% do 25%</a:t>
            </a:r>
            <a:endParaRPr lang="pl-PL" altLang="pl-PL" sz="1600" dirty="0">
              <a:latin typeface="+mn-lt"/>
            </a:endParaRPr>
          </a:p>
          <a:p>
            <a:pPr>
              <a:spcBef>
                <a:spcPct val="0"/>
              </a:spcBef>
              <a:buFontTx/>
              <a:buChar char="-"/>
            </a:pPr>
            <a:r>
              <a:rPr lang="pl-PL" altLang="pl-PL" sz="1600" dirty="0">
                <a:latin typeface="+mn-lt"/>
              </a:rPr>
              <a:t>Skrócenie terminu składania ofert </a:t>
            </a:r>
            <a:r>
              <a:rPr lang="pl-PL" altLang="pl-PL" sz="1600" b="1" dirty="0">
                <a:latin typeface="+mn-lt"/>
              </a:rPr>
              <a:t>– od 5% do 25%</a:t>
            </a:r>
            <a:endParaRPr lang="pl-PL" altLang="pl-PL" sz="1600" dirty="0">
              <a:latin typeface="+mn-lt"/>
            </a:endParaRPr>
          </a:p>
        </p:txBody>
      </p:sp>
      <p:sp>
        <p:nvSpPr>
          <p:cNvPr id="3789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2"/>
          <p:cNvSpPr txBox="1">
            <a:spLocks noChangeArrowheads="1"/>
          </p:cNvSpPr>
          <p:nvPr/>
        </p:nvSpPr>
        <p:spPr bwMode="auto">
          <a:xfrm>
            <a:off x="1116013" y="1628775"/>
            <a:ext cx="727233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AutoNum type="arabicPeriod" startAt="7"/>
            </a:pPr>
            <a:endParaRPr lang="pl-PL" altLang="pl-PL" sz="1600" b="1" dirty="0">
              <a:latin typeface="Lato"/>
            </a:endParaRPr>
          </a:p>
          <a:p>
            <a:pPr algn="just">
              <a:spcBef>
                <a:spcPct val="0"/>
              </a:spcBef>
              <a:buFont typeface="Arial" panose="020B0604020202020204" pitchFamily="34" charset="0"/>
              <a:buNone/>
            </a:pPr>
            <a:r>
              <a:rPr lang="pl-PL" altLang="pl-PL" sz="1600" b="1" dirty="0">
                <a:latin typeface="Arial" panose="020B0604020202020204" pitchFamily="34" charset="0"/>
              </a:rPr>
              <a:t>Wybrane korekty:</a:t>
            </a:r>
          </a:p>
          <a:p>
            <a:pPr>
              <a:spcBef>
                <a:spcPct val="0"/>
              </a:spcBef>
              <a:buFont typeface="Arial" panose="020B0604020202020204" pitchFamily="34" charset="0"/>
              <a:buNone/>
            </a:pPr>
            <a:endParaRPr lang="pl-PL" altLang="pl-PL" sz="1600" dirty="0">
              <a:latin typeface="Arial" panose="020B0604020202020204" pitchFamily="34" charset="0"/>
            </a:endParaRPr>
          </a:p>
          <a:p>
            <a:pPr>
              <a:spcBef>
                <a:spcPct val="0"/>
              </a:spcBef>
              <a:buFontTx/>
              <a:buChar char="-"/>
            </a:pPr>
            <a:r>
              <a:rPr lang="pl-PL" altLang="pl-PL" sz="1600" dirty="0">
                <a:latin typeface="Arial" panose="020B0604020202020204" pitchFamily="34" charset="0"/>
              </a:rPr>
              <a:t>zmiana terminu składania ofert bez zmiany ogłoszenia </a:t>
            </a:r>
            <a:r>
              <a:rPr lang="pl-PL" altLang="pl-PL" sz="1600" b="1" dirty="0">
                <a:latin typeface="Arial" panose="020B0604020202020204" pitchFamily="34" charset="0"/>
              </a:rPr>
              <a:t>– od 5% do 10%</a:t>
            </a:r>
          </a:p>
          <a:p>
            <a:pPr>
              <a:spcBef>
                <a:spcPct val="0"/>
              </a:spcBef>
              <a:buFontTx/>
              <a:buChar char="-"/>
            </a:pPr>
            <a:r>
              <a:rPr lang="pl-PL" altLang="pl-PL" sz="1600" dirty="0">
                <a:latin typeface="Arial" panose="020B0604020202020204" pitchFamily="34" charset="0"/>
              </a:rPr>
              <a:t>dyskryminujący opis przedmiotu zamówienia </a:t>
            </a:r>
            <a:r>
              <a:rPr lang="pl-PL" altLang="pl-PL" sz="1600" b="1" dirty="0">
                <a:latin typeface="Arial" panose="020B0604020202020204" pitchFamily="34" charset="0"/>
              </a:rPr>
              <a:t>– od 5% do 25%	</a:t>
            </a:r>
          </a:p>
          <a:p>
            <a:pPr>
              <a:spcBef>
                <a:spcPct val="0"/>
              </a:spcBef>
              <a:buFontTx/>
              <a:buChar char="-"/>
            </a:pPr>
            <a:r>
              <a:rPr lang="pl-PL" altLang="pl-PL" sz="1600" dirty="0">
                <a:latin typeface="Arial" panose="020B0604020202020204" pitchFamily="34" charset="0"/>
              </a:rPr>
              <a:t>nieprawidłowości w ocenie ofert mające wpływ na wynik postępowania </a:t>
            </a:r>
            <a:r>
              <a:rPr lang="pl-PL" altLang="pl-PL" sz="1600" b="1" dirty="0">
                <a:latin typeface="Arial" panose="020B0604020202020204" pitchFamily="34" charset="0"/>
              </a:rPr>
              <a:t>– od 5% do 25%</a:t>
            </a:r>
          </a:p>
          <a:p>
            <a:pPr>
              <a:spcBef>
                <a:spcPct val="0"/>
              </a:spcBef>
              <a:buFontTx/>
              <a:buChar char="-"/>
            </a:pPr>
            <a:r>
              <a:rPr lang="pl-PL" altLang="pl-PL" sz="1600" dirty="0">
                <a:latin typeface="Arial" panose="020B0604020202020204" pitchFamily="34" charset="0"/>
              </a:rPr>
              <a:t>niezgodna z wytycznymi zmiana umowy – </a:t>
            </a:r>
            <a:r>
              <a:rPr lang="pl-PL" altLang="pl-PL" sz="1600" b="1" dirty="0">
                <a:latin typeface="Arial" panose="020B0604020202020204" pitchFamily="34" charset="0"/>
              </a:rPr>
              <a:t>100% wartości przekraczającej wartość pierwotną plus 25% całkowitej wartości umownej (finalnej)</a:t>
            </a:r>
          </a:p>
          <a:p>
            <a:pPr>
              <a:spcBef>
                <a:spcPct val="0"/>
              </a:spcBef>
              <a:buFontTx/>
              <a:buChar char="-"/>
            </a:pPr>
            <a:r>
              <a:rPr lang="pl-PL" altLang="pl-PL" sz="1600" dirty="0">
                <a:latin typeface="Arial" panose="020B0604020202020204" pitchFamily="34" charset="0"/>
              </a:rPr>
              <a:t>brak ścieżki audytu </a:t>
            </a:r>
            <a:r>
              <a:rPr lang="pl-PL" altLang="pl-PL" sz="1600" b="1" dirty="0">
                <a:latin typeface="Arial" panose="020B0604020202020204" pitchFamily="34" charset="0"/>
              </a:rPr>
              <a:t>od 5% do 25%</a:t>
            </a:r>
            <a:endParaRPr lang="pl-PL" altLang="pl-PL" sz="1600" dirty="0">
              <a:latin typeface="Arial" panose="020B0604020202020204" pitchFamily="34" charset="0"/>
            </a:endParaRPr>
          </a:p>
        </p:txBody>
      </p:sp>
      <p:sp>
        <p:nvSpPr>
          <p:cNvPr id="3891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2"/>
          <p:cNvSpPr txBox="1">
            <a:spLocks noChangeArrowheads="1"/>
          </p:cNvSpPr>
          <p:nvPr/>
        </p:nvSpPr>
        <p:spPr bwMode="auto">
          <a:xfrm>
            <a:off x="5221288" y="2535238"/>
            <a:ext cx="3671887" cy="1093787"/>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600" dirty="0">
              <a:solidFill>
                <a:srgbClr val="636466"/>
              </a:solidFill>
              <a:latin typeface="Novecento wide Normal"/>
            </a:endParaRPr>
          </a:p>
          <a:p>
            <a:pPr eaLnBrk="1" hangingPunct="1">
              <a:spcBef>
                <a:spcPct val="0"/>
              </a:spcBef>
              <a:buFontTx/>
              <a:buNone/>
            </a:pPr>
            <a:r>
              <a:rPr lang="pl-PL" altLang="pl-PL" sz="1800" b="1" dirty="0">
                <a:solidFill>
                  <a:srgbClr val="636466"/>
                </a:solidFill>
                <a:latin typeface="Novecento wide Book"/>
              </a:rPr>
              <a:t>       Dziękuję za uwagę</a:t>
            </a:r>
          </a:p>
          <a:p>
            <a:pPr eaLnBrk="1" hangingPunct="1">
              <a:spcBef>
                <a:spcPct val="0"/>
              </a:spcBef>
              <a:buFontTx/>
              <a:buNone/>
            </a:pPr>
            <a:endParaRPr lang="pl-PL" altLang="pl-PL" sz="1500" b="1" dirty="0">
              <a:solidFill>
                <a:srgbClr val="636466"/>
              </a:solidFill>
              <a:latin typeface="Novecento wide Normal"/>
            </a:endParaRPr>
          </a:p>
          <a:p>
            <a:pPr eaLnBrk="1" hangingPunct="1">
              <a:spcBef>
                <a:spcPct val="0"/>
              </a:spcBef>
              <a:buFontTx/>
              <a:buNone/>
            </a:pPr>
            <a:endParaRPr lang="pl-PL" altLang="pl-PL" sz="1600" dirty="0">
              <a:solidFill>
                <a:srgbClr val="636466"/>
              </a:solidFill>
              <a:latin typeface="Novecento wide Normal"/>
            </a:endParaRPr>
          </a:p>
        </p:txBody>
      </p:sp>
      <p:sp>
        <p:nvSpPr>
          <p:cNvPr id="3075" name="TextBox 3">
            <a:extLst>
              <a:ext uri="{FF2B5EF4-FFF2-40B4-BE49-F238E27FC236}">
                <a16:creationId xmlns:a16="http://schemas.microsoft.com/office/drawing/2014/main" id="{7D12E716-D27A-4611-93C6-A1607F87B4F2}"/>
              </a:ext>
            </a:extLst>
          </p:cNvPr>
          <p:cNvSpPr txBox="1">
            <a:spLocks noChangeArrowheads="1"/>
          </p:cNvSpPr>
          <p:nvPr/>
        </p:nvSpPr>
        <p:spPr bwMode="auto">
          <a:xfrm>
            <a:off x="4173538" y="3657600"/>
            <a:ext cx="4719637" cy="338138"/>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mn-lt"/>
              </a:rPr>
              <a:t>Krzysztof Puchacz</a:t>
            </a:r>
            <a:endParaRPr lang="pl-PL" sz="1600" dirty="0">
              <a:solidFill>
                <a:schemeClr val="tx1">
                  <a:lumMod val="65000"/>
                  <a:lumOff val="35000"/>
                </a:schemeClr>
              </a:solidFill>
              <a:latin typeface="+mn-lt"/>
            </a:endParaRPr>
          </a:p>
        </p:txBody>
      </p:sp>
      <p:pic>
        <p:nvPicPr>
          <p:cNvPr id="39940"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F4CED389-2E3A-404B-9ACF-E3D3DB342115}"/>
              </a:ext>
            </a:extLst>
          </p:cNvPr>
          <p:cNvSpPr>
            <a:spLocks noChangeArrowheads="1"/>
          </p:cNvSpPr>
          <p:nvPr/>
        </p:nvSpPr>
        <p:spPr bwMode="auto">
          <a:xfrm>
            <a:off x="6300788" y="4011613"/>
            <a:ext cx="2501900" cy="338137"/>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mn-lt"/>
              </a:rPr>
              <a:t>www.rpo.slaskie.pl</a:t>
            </a:r>
            <a:endParaRPr lang="pl-PL" sz="1100" b="1" dirty="0">
              <a:solidFill>
                <a:srgbClr val="636466"/>
              </a:solidFill>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6D3C9A-0BA3-413F-8BE6-62DE9A1663DD}"/>
              </a:ext>
            </a:extLst>
          </p:cNvPr>
          <p:cNvSpPr txBox="1"/>
          <p:nvPr/>
        </p:nvSpPr>
        <p:spPr>
          <a:xfrm>
            <a:off x="1116013" y="1412875"/>
            <a:ext cx="7272337" cy="4524315"/>
          </a:xfrm>
          <a:prstGeom prst="rect">
            <a:avLst/>
          </a:prstGeom>
          <a:noFill/>
        </p:spPr>
        <p:txBody>
          <a:bodyPr>
            <a:spAutoFit/>
          </a:bodyPr>
          <a:lstStyle/>
          <a:p>
            <a:pPr marL="457200" indent="-457200" algn="just">
              <a:defRPr/>
            </a:pPr>
            <a:r>
              <a:rPr lang="pl-PL" altLang="pl-PL" b="1" dirty="0">
                <a:latin typeface="Lato"/>
                <a:cs typeface="Arial" charset="0"/>
              </a:rPr>
              <a:t>ZAMÓWIENIA 20.000 </a:t>
            </a:r>
            <a:r>
              <a:rPr lang="pl-PL" altLang="pl-PL" b="1" dirty="0" err="1">
                <a:latin typeface="Lato"/>
                <a:cs typeface="Arial" charset="0"/>
              </a:rPr>
              <a:t>pln</a:t>
            </a:r>
            <a:r>
              <a:rPr lang="pl-PL" altLang="pl-PL" b="1" dirty="0">
                <a:latin typeface="Lato"/>
                <a:cs typeface="Arial" charset="0"/>
              </a:rPr>
              <a:t> – 50.000 </a:t>
            </a:r>
            <a:r>
              <a:rPr lang="pl-PL" altLang="pl-PL" b="1" dirty="0" err="1">
                <a:latin typeface="Lato"/>
                <a:cs typeface="Arial" charset="0"/>
              </a:rPr>
              <a:t>pln</a:t>
            </a:r>
            <a:endParaRPr lang="pl-PL" altLang="pl-PL" b="1" dirty="0">
              <a:latin typeface="Lato"/>
              <a:cs typeface="Arial" charset="0"/>
            </a:endParaRPr>
          </a:p>
          <a:p>
            <a:pPr marL="457200" indent="-457200" algn="just">
              <a:defRPr/>
            </a:pPr>
            <a:endParaRPr lang="pl-PL" altLang="pl-PL" dirty="0">
              <a:latin typeface="Lato"/>
              <a:cs typeface="Arial" charset="0"/>
            </a:endParaRPr>
          </a:p>
          <a:p>
            <a:pPr marL="457200" indent="-457200" algn="just">
              <a:defRPr/>
            </a:pPr>
            <a:endParaRPr lang="pl-PL" altLang="pl-PL" dirty="0">
              <a:latin typeface="Lato"/>
              <a:cs typeface="Arial" charset="0"/>
            </a:endParaRPr>
          </a:p>
          <a:p>
            <a:pPr marL="457200" indent="-457200" algn="just">
              <a:buFont typeface="Arial" charset="0"/>
              <a:buAutoNum type="arabicPeriod"/>
              <a:defRPr/>
            </a:pPr>
            <a:endParaRPr lang="pl-PL" altLang="pl-PL" dirty="0">
              <a:latin typeface="Lato"/>
              <a:cs typeface="Arial" charset="0"/>
            </a:endParaRPr>
          </a:p>
          <a:p>
            <a:pPr marL="457200" indent="-457200" algn="just">
              <a:buFont typeface="Arial" charset="0"/>
              <a:buAutoNum type="arabicPeriod"/>
              <a:defRPr/>
            </a:pPr>
            <a:endParaRPr lang="pl-PL" altLang="pl-PL" dirty="0">
              <a:latin typeface="+mn-lt"/>
              <a:cs typeface="Arial" charset="0"/>
            </a:endParaRPr>
          </a:p>
          <a:p>
            <a:pPr algn="just">
              <a:defRPr/>
            </a:pPr>
            <a:r>
              <a:rPr lang="pl-PL" altLang="pl-PL" dirty="0">
                <a:latin typeface="+mn-lt"/>
                <a:cs typeface="Arial" charset="0"/>
              </a:rPr>
              <a:t>1.</a:t>
            </a:r>
          </a:p>
          <a:p>
            <a:pPr algn="just">
              <a:defRPr/>
            </a:pPr>
            <a:r>
              <a:rPr lang="pl-PL" altLang="pl-PL" dirty="0">
                <a:latin typeface="+mn-lt"/>
                <a:cs typeface="Arial" charset="0"/>
              </a:rPr>
              <a:t>Zapytanie ofertowe publikowane jest na stronie internetowej beneficjenta (przy czym IZ może wskazać w dokumentach odnoszących się do danego programu operacyjnego obowiązek publikowania zapytania na specjalnie w tym celu utworzonych stronach internetowych) lub wysyłane jest do minimum trzech wykonawców prowadzących działalność w zakresie objętym przedmiotem zamówienia. </a:t>
            </a:r>
          </a:p>
          <a:p>
            <a:pPr marL="457200" indent="-457200" algn="just">
              <a:buFont typeface="Arial" charset="0"/>
              <a:buAutoNum type="arabicPeriod"/>
              <a:defRPr/>
            </a:pPr>
            <a:endParaRPr lang="pl-PL" altLang="pl-PL" dirty="0">
              <a:latin typeface="Lato"/>
              <a:cs typeface="Arial" charset="0"/>
            </a:endParaRPr>
          </a:p>
          <a:p>
            <a:pPr algn="just">
              <a:buFont typeface="Arial" charset="0"/>
              <a:buNone/>
              <a:defRPr/>
            </a:pPr>
            <a:endParaRPr lang="pl-PL" i="1" dirty="0">
              <a:latin typeface="Lato"/>
              <a:cs typeface="Arial" charset="0"/>
            </a:endParaRPr>
          </a:p>
          <a:p>
            <a:pPr>
              <a:buFont typeface="Arial" charset="0"/>
              <a:buNone/>
              <a:defRPr/>
            </a:pPr>
            <a:r>
              <a:rPr lang="pl-PL" dirty="0">
                <a:latin typeface="Lato"/>
                <a:cs typeface="Arial" charset="0"/>
              </a:rPr>
              <a:t>	</a:t>
            </a:r>
          </a:p>
          <a:p>
            <a:pPr marL="457200" indent="-457200" algn="just">
              <a:buFont typeface="Arial" charset="0"/>
              <a:buAutoNum type="arabicPeriod"/>
              <a:defRPr/>
            </a:pPr>
            <a:endParaRPr lang="pl-PL" dirty="0">
              <a:latin typeface="Lato"/>
              <a:cs typeface="Arial" charset="0"/>
            </a:endParaRPr>
          </a:p>
        </p:txBody>
      </p:sp>
      <p:sp>
        <p:nvSpPr>
          <p:cNvPr id="717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6D3C9A-0BA3-413F-8BE6-62DE9A1663DD}"/>
              </a:ext>
            </a:extLst>
          </p:cNvPr>
          <p:cNvSpPr txBox="1"/>
          <p:nvPr/>
        </p:nvSpPr>
        <p:spPr>
          <a:xfrm>
            <a:off x="1116013" y="1412875"/>
            <a:ext cx="7272337" cy="4246563"/>
          </a:xfrm>
          <a:prstGeom prst="rect">
            <a:avLst/>
          </a:prstGeom>
          <a:noFill/>
        </p:spPr>
        <p:txBody>
          <a:bodyPr>
            <a:spAutoFit/>
          </a:bodyPr>
          <a:lstStyle/>
          <a:p>
            <a:pPr marL="457200" indent="-457200" algn="just">
              <a:defRPr/>
            </a:pPr>
            <a:r>
              <a:rPr lang="pl-PL" altLang="pl-PL" b="1" dirty="0">
                <a:latin typeface="Lato"/>
                <a:cs typeface="Arial" charset="0"/>
              </a:rPr>
              <a:t>ZAMÓWIENIA 20.000 </a:t>
            </a:r>
            <a:r>
              <a:rPr lang="pl-PL" altLang="pl-PL" b="1" dirty="0" err="1">
                <a:latin typeface="Lato"/>
                <a:cs typeface="Arial" charset="0"/>
              </a:rPr>
              <a:t>pln</a:t>
            </a:r>
            <a:r>
              <a:rPr lang="pl-PL" altLang="pl-PL" b="1" dirty="0">
                <a:latin typeface="Lato"/>
                <a:cs typeface="Arial" charset="0"/>
              </a:rPr>
              <a:t> – 50.000 </a:t>
            </a:r>
            <a:r>
              <a:rPr lang="pl-PL" altLang="pl-PL" b="1" dirty="0" err="1">
                <a:latin typeface="Lato"/>
                <a:cs typeface="Arial" charset="0"/>
              </a:rPr>
              <a:t>pln</a:t>
            </a:r>
            <a:endParaRPr lang="pl-PL" altLang="pl-PL" b="1" dirty="0">
              <a:latin typeface="Lato"/>
              <a:cs typeface="Arial" charset="0"/>
            </a:endParaRPr>
          </a:p>
          <a:p>
            <a:pPr marL="457200" indent="-457200" algn="just">
              <a:defRPr/>
            </a:pPr>
            <a:endParaRPr lang="pl-PL" altLang="pl-PL" dirty="0">
              <a:latin typeface="Lato"/>
              <a:cs typeface="Arial" charset="0"/>
            </a:endParaRPr>
          </a:p>
          <a:p>
            <a:pPr marL="457200" indent="-457200" algn="just">
              <a:defRPr/>
            </a:pPr>
            <a:endParaRPr lang="pl-PL" altLang="pl-PL" dirty="0">
              <a:latin typeface="Lato"/>
              <a:cs typeface="Arial" charset="0"/>
            </a:endParaRPr>
          </a:p>
          <a:p>
            <a:pPr marL="457200" indent="-457200" algn="just">
              <a:buFont typeface="Arial" charset="0"/>
              <a:buAutoNum type="arabicPeriod"/>
              <a:defRPr/>
            </a:pPr>
            <a:endParaRPr lang="pl-PL" altLang="pl-PL" dirty="0">
              <a:latin typeface="Lato"/>
              <a:cs typeface="Arial" charset="0"/>
            </a:endParaRPr>
          </a:p>
          <a:p>
            <a:pPr algn="just">
              <a:defRPr/>
            </a:pPr>
            <a:r>
              <a:rPr lang="pl-PL" altLang="pl-PL" dirty="0">
                <a:latin typeface="+mn-lt"/>
                <a:cs typeface="Arial" charset="0"/>
              </a:rPr>
              <a:t>2. </a:t>
            </a:r>
          </a:p>
          <a:p>
            <a:pPr algn="just">
              <a:defRPr/>
            </a:pPr>
            <a:r>
              <a:rPr lang="pl-PL" altLang="pl-PL" dirty="0">
                <a:latin typeface="+mn-lt"/>
                <a:cs typeface="Arial" charset="0"/>
              </a:rPr>
              <a:t>Zamawiający musi być w posiadaniu minimum 2 ważnych ofert. Jeżeli w</a:t>
            </a:r>
            <a:r>
              <a:rPr lang="pl-PL" dirty="0">
                <a:latin typeface="+mn-lt"/>
                <a:cs typeface="Arial" charset="0"/>
              </a:rPr>
              <a:t> odpowiedzi na zamieszczone na ogólnodostępnej stronie internetowej ogłoszenie o zamówieniu złożona zostanie tylko jedna ważna oferta, wówczas należy uzupełnić udokumentowanie o ofertę pochodząca z innego źródła</a:t>
            </a:r>
          </a:p>
          <a:p>
            <a:pPr marL="457200" indent="-457200" algn="just">
              <a:buFont typeface="Arial" charset="0"/>
              <a:buAutoNum type="arabicPeriod" startAt="2"/>
              <a:defRPr/>
            </a:pPr>
            <a:endParaRPr lang="pl-PL" dirty="0">
              <a:latin typeface="Lato"/>
              <a:cs typeface="Arial" charset="0"/>
            </a:endParaRPr>
          </a:p>
          <a:p>
            <a:pPr marL="457200" indent="-457200" algn="just">
              <a:buFont typeface="Arial" charset="0"/>
              <a:buAutoNum type="arabicPeriod"/>
              <a:defRPr/>
            </a:pPr>
            <a:endParaRPr lang="pl-PL" altLang="pl-PL" dirty="0">
              <a:latin typeface="Lato"/>
              <a:cs typeface="Arial" charset="0"/>
            </a:endParaRPr>
          </a:p>
          <a:p>
            <a:pPr algn="just">
              <a:buFont typeface="Arial" charset="0"/>
              <a:buNone/>
              <a:defRPr/>
            </a:pPr>
            <a:endParaRPr lang="pl-PL" i="1" dirty="0">
              <a:latin typeface="Lato"/>
              <a:cs typeface="Arial" charset="0"/>
            </a:endParaRPr>
          </a:p>
          <a:p>
            <a:pPr>
              <a:buFont typeface="Arial" charset="0"/>
              <a:buNone/>
              <a:defRPr/>
            </a:pPr>
            <a:r>
              <a:rPr lang="pl-PL" dirty="0">
                <a:latin typeface="Lato"/>
                <a:cs typeface="Arial" charset="0"/>
              </a:rPr>
              <a:t>	</a:t>
            </a:r>
          </a:p>
          <a:p>
            <a:pPr marL="457200" indent="-457200" algn="just">
              <a:buFont typeface="Arial" charset="0"/>
              <a:buAutoNum type="arabicPeriod"/>
              <a:defRPr/>
            </a:pPr>
            <a:endParaRPr lang="pl-PL" dirty="0">
              <a:latin typeface="Lato"/>
              <a:cs typeface="Arial" charset="0"/>
            </a:endParaRPr>
          </a:p>
        </p:txBody>
      </p:sp>
      <p:sp>
        <p:nvSpPr>
          <p:cNvPr id="8195"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6D3C9A-0BA3-413F-8BE6-62DE9A1663DD}"/>
              </a:ext>
            </a:extLst>
          </p:cNvPr>
          <p:cNvSpPr txBox="1"/>
          <p:nvPr/>
        </p:nvSpPr>
        <p:spPr>
          <a:xfrm>
            <a:off x="1116013" y="1412875"/>
            <a:ext cx="7272337" cy="5354638"/>
          </a:xfrm>
          <a:prstGeom prst="rect">
            <a:avLst/>
          </a:prstGeom>
          <a:noFill/>
        </p:spPr>
        <p:txBody>
          <a:bodyPr>
            <a:spAutoFit/>
          </a:bodyPr>
          <a:lstStyle/>
          <a:p>
            <a:pPr marL="457200" indent="-457200" algn="just">
              <a:defRPr/>
            </a:pPr>
            <a:r>
              <a:rPr lang="pl-PL" altLang="pl-PL" b="1" dirty="0">
                <a:latin typeface="Lato"/>
                <a:cs typeface="Arial" charset="0"/>
              </a:rPr>
              <a:t>ZAMÓWIENIA 20.000 </a:t>
            </a:r>
            <a:r>
              <a:rPr lang="pl-PL" altLang="pl-PL" b="1" dirty="0" err="1">
                <a:latin typeface="Lato"/>
                <a:cs typeface="Arial" charset="0"/>
              </a:rPr>
              <a:t>pln</a:t>
            </a:r>
            <a:r>
              <a:rPr lang="pl-PL" altLang="pl-PL" b="1" dirty="0">
                <a:latin typeface="Lato"/>
                <a:cs typeface="Arial" charset="0"/>
              </a:rPr>
              <a:t> – 50.000 </a:t>
            </a:r>
            <a:r>
              <a:rPr lang="pl-PL" altLang="pl-PL" b="1" dirty="0" err="1">
                <a:latin typeface="Lato"/>
                <a:cs typeface="Arial" charset="0"/>
              </a:rPr>
              <a:t>pln</a:t>
            </a:r>
            <a:endParaRPr lang="pl-PL" altLang="pl-PL" b="1" dirty="0">
              <a:latin typeface="Lato"/>
              <a:cs typeface="Arial" charset="0"/>
            </a:endParaRPr>
          </a:p>
          <a:p>
            <a:pPr marL="457200" indent="-457200" algn="just">
              <a:defRPr/>
            </a:pPr>
            <a:endParaRPr lang="pl-PL" altLang="pl-PL" dirty="0">
              <a:latin typeface="Lato"/>
              <a:cs typeface="Arial" charset="0"/>
            </a:endParaRPr>
          </a:p>
          <a:p>
            <a:pPr marL="457200" indent="-457200" algn="just">
              <a:defRPr/>
            </a:pPr>
            <a:endParaRPr lang="pl-PL" altLang="pl-PL" dirty="0">
              <a:latin typeface="Lato"/>
              <a:cs typeface="Arial" charset="0"/>
            </a:endParaRPr>
          </a:p>
          <a:p>
            <a:pPr algn="just">
              <a:defRPr/>
            </a:pPr>
            <a:r>
              <a:rPr lang="pl-PL" dirty="0">
                <a:latin typeface="+mn-lt"/>
                <a:cs typeface="Arial" charset="0"/>
              </a:rPr>
              <a:t>3.</a:t>
            </a:r>
          </a:p>
          <a:p>
            <a:pPr algn="just">
              <a:defRPr/>
            </a:pPr>
            <a:r>
              <a:rPr lang="pl-PL" dirty="0">
                <a:latin typeface="+mn-lt"/>
                <a:cs typeface="Arial" charset="0"/>
              </a:rPr>
              <a:t>W przypadku, gdy w wyniku upublicznienia zapytania ofertowego lub skierowania zapytania do potencjalnych wykonawców nie otrzymano ofert, niezbędne jest przedstawienie np. minimum 2 wydruków stron internetowych z opisem towaru/usługi i ceną lub wydruków minimum 2 maili z informacją na temat ceny za określony towar/usługę, albo innego dokumentu świadczącego o istnieniu co najmniej dwóch ofert. </a:t>
            </a:r>
          </a:p>
          <a:p>
            <a:pPr algn="just">
              <a:defRPr/>
            </a:pPr>
            <a:endParaRPr lang="pl-PL" dirty="0">
              <a:latin typeface="+mn-lt"/>
              <a:cs typeface="Arial" charset="0"/>
            </a:endParaRPr>
          </a:p>
          <a:p>
            <a:pPr algn="just">
              <a:defRPr/>
            </a:pPr>
            <a:r>
              <a:rPr lang="pl-PL" dirty="0">
                <a:latin typeface="+mn-lt"/>
                <a:cs typeface="Arial" charset="0"/>
              </a:rPr>
              <a:t>Notatka potwierdzająca przeprowadzenie rozmów telefonicznych z potencjalnymi wykonawcami nie może być uznawana za udokumentowanie rozeznania rynku.</a:t>
            </a:r>
            <a:endParaRPr lang="pl-PL" altLang="pl-PL" dirty="0">
              <a:latin typeface="+mn-lt"/>
              <a:cs typeface="Arial" charset="0"/>
            </a:endParaRPr>
          </a:p>
          <a:p>
            <a:pPr marL="457200" indent="-457200" algn="just">
              <a:buFont typeface="Arial" charset="0"/>
              <a:buAutoNum type="arabicPeriod" startAt="2"/>
              <a:defRPr/>
            </a:pPr>
            <a:endParaRPr lang="pl-PL" dirty="0">
              <a:latin typeface="Lato"/>
              <a:cs typeface="Arial" charset="0"/>
            </a:endParaRPr>
          </a:p>
          <a:p>
            <a:pPr marL="457200" indent="-457200" algn="just">
              <a:buFont typeface="Arial" charset="0"/>
              <a:buAutoNum type="arabicPeriod"/>
              <a:defRPr/>
            </a:pPr>
            <a:endParaRPr lang="pl-PL" altLang="pl-PL" dirty="0">
              <a:latin typeface="Lato"/>
              <a:cs typeface="Arial" charset="0"/>
            </a:endParaRPr>
          </a:p>
          <a:p>
            <a:pPr algn="just">
              <a:buFont typeface="Arial" charset="0"/>
              <a:buNone/>
              <a:defRPr/>
            </a:pPr>
            <a:endParaRPr lang="pl-PL" i="1" dirty="0">
              <a:latin typeface="Lato"/>
              <a:cs typeface="Arial" charset="0"/>
            </a:endParaRPr>
          </a:p>
          <a:p>
            <a:pPr>
              <a:buFont typeface="Arial" charset="0"/>
              <a:buNone/>
              <a:defRPr/>
            </a:pPr>
            <a:r>
              <a:rPr lang="pl-PL" dirty="0">
                <a:latin typeface="Lato"/>
                <a:cs typeface="Arial" charset="0"/>
              </a:rPr>
              <a:t>	</a:t>
            </a:r>
          </a:p>
          <a:p>
            <a:pPr marL="457200" indent="-457200" algn="just">
              <a:buFont typeface="Arial" charset="0"/>
              <a:buAutoNum type="arabicPeriod"/>
              <a:defRPr/>
            </a:pPr>
            <a:endParaRPr lang="pl-PL" dirty="0">
              <a:latin typeface="Lato"/>
              <a:cs typeface="Arial" charset="0"/>
            </a:endParaRPr>
          </a:p>
        </p:txBody>
      </p:sp>
      <p:sp>
        <p:nvSpPr>
          <p:cNvPr id="921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1FD7D9-ACF5-4D9B-9AF1-9855EDACFC1A}"/>
              </a:ext>
            </a:extLst>
          </p:cNvPr>
          <p:cNvSpPr txBox="1"/>
          <p:nvPr/>
        </p:nvSpPr>
        <p:spPr>
          <a:xfrm>
            <a:off x="1116013" y="1700213"/>
            <a:ext cx="7272337" cy="3416320"/>
          </a:xfrm>
          <a:prstGeom prst="rect">
            <a:avLst/>
          </a:prstGeom>
          <a:noFill/>
        </p:spPr>
        <p:txBody>
          <a:bodyPr>
            <a:spAutoFit/>
          </a:bodyPr>
          <a:lstStyle/>
          <a:p>
            <a:pPr marL="457200" indent="-457200" algn="just">
              <a:buFont typeface="Arial" charset="0"/>
              <a:buAutoNum type="arabicPeriod" startAt="2"/>
              <a:defRPr/>
            </a:pPr>
            <a:endParaRPr lang="pl-PL" dirty="0">
              <a:latin typeface="Lato"/>
              <a:cs typeface="Arial" charset="0"/>
            </a:endParaRPr>
          </a:p>
          <a:p>
            <a:pPr marL="457200" indent="-457200" algn="just">
              <a:defRPr/>
            </a:pPr>
            <a:r>
              <a:rPr lang="pl-PL" b="1" dirty="0">
                <a:latin typeface="+mn-lt"/>
                <a:cs typeface="Arial" charset="0"/>
              </a:rPr>
              <a:t>ZAMÓWIENIA POWYŻEJ 50.000 </a:t>
            </a:r>
            <a:r>
              <a:rPr lang="pl-PL" b="1" dirty="0" err="1">
                <a:latin typeface="+mn-lt"/>
                <a:cs typeface="Arial" charset="0"/>
              </a:rPr>
              <a:t>PLN</a:t>
            </a:r>
            <a:r>
              <a:rPr lang="pl-PL" b="1" dirty="0">
                <a:latin typeface="+mn-lt"/>
                <a:cs typeface="Arial" charset="0"/>
              </a:rPr>
              <a:t> DO 30.000 EURO /</a:t>
            </a:r>
            <a:r>
              <a:rPr lang="pl-PL" b="1" dirty="0" err="1">
                <a:latin typeface="+mn-lt"/>
                <a:cs typeface="Arial" charset="0"/>
              </a:rPr>
              <a:t>JSFP</a:t>
            </a:r>
            <a:r>
              <a:rPr lang="pl-PL" b="1" dirty="0">
                <a:latin typeface="+mn-lt"/>
                <a:cs typeface="Arial" charset="0"/>
              </a:rPr>
              <a:t>/</a:t>
            </a:r>
          </a:p>
          <a:p>
            <a:pPr marL="457200" indent="-457200" algn="just">
              <a:defRPr/>
            </a:pPr>
            <a:endParaRPr lang="pl-PL" b="1" dirty="0">
              <a:latin typeface="+mn-lt"/>
              <a:cs typeface="Arial" charset="0"/>
            </a:endParaRPr>
          </a:p>
          <a:p>
            <a:pPr marL="457200" indent="-457200" algn="just">
              <a:buFont typeface="Arial" charset="0"/>
              <a:buAutoNum type="arabicPeriod"/>
              <a:defRPr/>
            </a:pPr>
            <a:r>
              <a:rPr lang="pl-PL" b="1" dirty="0">
                <a:latin typeface="+mn-lt"/>
                <a:cs typeface="Arial" charset="0"/>
              </a:rPr>
              <a:t>Zapytanie ofertowe zawiera minimum:</a:t>
            </a:r>
          </a:p>
          <a:p>
            <a:pPr marL="457200" indent="-457200" algn="just">
              <a:buFont typeface="Arial" charset="0"/>
              <a:buNone/>
              <a:defRPr/>
            </a:pPr>
            <a:endParaRPr lang="pl-PL" dirty="0">
              <a:latin typeface="+mn-lt"/>
              <a:cs typeface="Arial" charset="0"/>
            </a:endParaRPr>
          </a:p>
          <a:p>
            <a:pPr marL="457200" indent="-457200" algn="just">
              <a:buFontTx/>
              <a:buChar char="-"/>
              <a:defRPr/>
            </a:pPr>
            <a:r>
              <a:rPr lang="pl-PL" b="1" dirty="0">
                <a:solidFill>
                  <a:srgbClr val="FF0000"/>
                </a:solidFill>
                <a:latin typeface="+mn-lt"/>
                <a:cs typeface="Arial" charset="0"/>
              </a:rPr>
              <a:t>opis przedmiotu zamówienia </a:t>
            </a:r>
            <a:r>
              <a:rPr lang="pl-PL" dirty="0">
                <a:latin typeface="+mn-lt"/>
                <a:cs typeface="Arial" charset="0"/>
              </a:rPr>
              <a:t>(bez znaków towarowych, niedyskryminujący) wraz z podaniem kodów </a:t>
            </a:r>
            <a:r>
              <a:rPr lang="pl-PL" dirty="0" err="1">
                <a:latin typeface="+mn-lt"/>
                <a:cs typeface="Arial" charset="0"/>
              </a:rPr>
              <a:t>CPV</a:t>
            </a:r>
            <a:r>
              <a:rPr lang="pl-PL" dirty="0">
                <a:latin typeface="+mn-lt"/>
                <a:cs typeface="Arial" charset="0"/>
              </a:rPr>
              <a:t> - </a:t>
            </a:r>
            <a:r>
              <a:rPr lang="pl-PL" altLang="pl-PL" dirty="0">
                <a:latin typeface="+mn-lt"/>
                <a:cs typeface="Arial" charset="0"/>
              </a:rPr>
              <a:t>rozdział 6.5.2 pkt 5-7</a:t>
            </a:r>
            <a:endParaRPr lang="pl-PL" dirty="0">
              <a:latin typeface="+mn-lt"/>
              <a:cs typeface="Arial" charset="0"/>
            </a:endParaRPr>
          </a:p>
          <a:p>
            <a:pPr marL="457200" indent="-457200" algn="just">
              <a:buFontTx/>
              <a:buChar char="-"/>
              <a:defRPr/>
            </a:pPr>
            <a:endParaRPr lang="pl-PL" dirty="0">
              <a:latin typeface="Lato"/>
              <a:cs typeface="Arial" charset="0"/>
            </a:endParaRPr>
          </a:p>
          <a:p>
            <a:pPr algn="just">
              <a:defRPr/>
            </a:pPr>
            <a:r>
              <a:rPr lang="pl-PL" dirty="0">
                <a:latin typeface="Lato"/>
                <a:cs typeface="Arial" charset="0"/>
              </a:rPr>
              <a:t>	</a:t>
            </a:r>
          </a:p>
          <a:p>
            <a:pPr marL="457200" indent="-457200" algn="just">
              <a:buFontTx/>
              <a:buChar char="-"/>
              <a:defRPr/>
            </a:pPr>
            <a:endParaRPr lang="pl-PL" altLang="pl-PL" dirty="0">
              <a:latin typeface="Lato"/>
              <a:cs typeface="Arial" charset="0"/>
            </a:endParaRPr>
          </a:p>
          <a:p>
            <a:pPr algn="just">
              <a:buFont typeface="Arial" charset="0"/>
              <a:buNone/>
              <a:defRPr/>
            </a:pPr>
            <a:endParaRPr lang="pl-PL" i="1" dirty="0">
              <a:latin typeface="Lato"/>
              <a:cs typeface="Arial" charset="0"/>
            </a:endParaRPr>
          </a:p>
          <a:p>
            <a:pPr>
              <a:buFont typeface="Arial" charset="0"/>
              <a:buNone/>
              <a:defRPr/>
            </a:pPr>
            <a:r>
              <a:rPr lang="pl-PL" dirty="0">
                <a:latin typeface="Lato"/>
                <a:cs typeface="Arial" charset="0"/>
              </a:rPr>
              <a:t>	</a:t>
            </a:r>
          </a:p>
        </p:txBody>
      </p:sp>
      <p:sp>
        <p:nvSpPr>
          <p:cNvPr id="1024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1116013" y="1700213"/>
            <a:ext cx="7272337" cy="378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2438">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150000"/>
              </a:lnSpc>
            </a:pPr>
            <a:r>
              <a:rPr lang="pl-PL" altLang="pl-PL" dirty="0">
                <a:latin typeface="+mn-lt"/>
              </a:rPr>
              <a:t>Użycie znaku towarowego:</a:t>
            </a:r>
          </a:p>
          <a:p>
            <a:pPr algn="just">
              <a:lnSpc>
                <a:spcPct val="150000"/>
              </a:lnSpc>
            </a:pPr>
            <a:endParaRPr lang="pl-PL" altLang="pl-PL" dirty="0">
              <a:latin typeface="+mn-lt"/>
            </a:endParaRPr>
          </a:p>
          <a:p>
            <a:pPr algn="just">
              <a:lnSpc>
                <a:spcPct val="150000"/>
              </a:lnSpc>
              <a:buFontTx/>
              <a:buChar char="-"/>
            </a:pPr>
            <a:r>
              <a:rPr lang="pl-PL" altLang="pl-PL" dirty="0">
                <a:latin typeface="+mn-lt"/>
              </a:rPr>
              <a:t> 	Wymagane uzasadnienie specyfiką przedmiotu zamówienia 	(przy robotach budowlanych najlepiej od projektanta);</a:t>
            </a:r>
          </a:p>
          <a:p>
            <a:pPr algn="just">
              <a:lnSpc>
                <a:spcPct val="150000"/>
              </a:lnSpc>
              <a:buFontTx/>
              <a:buChar char="-"/>
            </a:pPr>
            <a:r>
              <a:rPr lang="pl-PL" altLang="pl-PL" dirty="0">
                <a:latin typeface="+mn-lt"/>
              </a:rPr>
              <a:t> 	Wymagane wykazanie, że nie można przedmiotu opisać przez 	użycie parametrów  (przy robotach budowlanych najlepiej od 	projektanta);</a:t>
            </a:r>
          </a:p>
          <a:p>
            <a:pPr algn="just">
              <a:lnSpc>
                <a:spcPct val="150000"/>
              </a:lnSpc>
              <a:buFontTx/>
              <a:buChar char="-"/>
            </a:pPr>
            <a:r>
              <a:rPr lang="pl-PL" altLang="pl-PL" dirty="0">
                <a:latin typeface="+mn-lt"/>
              </a:rPr>
              <a:t> 	Wymagane sformułowanie „lub równoważny”</a:t>
            </a:r>
          </a:p>
          <a:p>
            <a:pPr algn="just">
              <a:lnSpc>
                <a:spcPct val="150000"/>
              </a:lnSpc>
              <a:buFontTx/>
              <a:buChar char="-"/>
            </a:pPr>
            <a:r>
              <a:rPr lang="pl-PL" altLang="pl-PL" b="1" dirty="0">
                <a:latin typeface="+mn-lt"/>
              </a:rPr>
              <a:t> 	Wymagany opis równoważności </a:t>
            </a:r>
          </a:p>
        </p:txBody>
      </p:sp>
      <p:sp>
        <p:nvSpPr>
          <p:cNvPr id="11267"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p:cNvSpPr txBox="1">
            <a:spLocks noChangeArrowheads="1"/>
          </p:cNvSpPr>
          <p:nvPr/>
        </p:nvSpPr>
        <p:spPr bwMode="auto">
          <a:xfrm>
            <a:off x="1116013" y="1700213"/>
            <a:ext cx="7272337"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lnSpc>
                <a:spcPct val="160000"/>
              </a:lnSpc>
            </a:pPr>
            <a:r>
              <a:rPr lang="pl-PL" altLang="pl-PL" b="1" dirty="0">
                <a:latin typeface="+mn-lt"/>
              </a:rPr>
              <a:t>Klauzule społeczne</a:t>
            </a:r>
          </a:p>
          <a:p>
            <a:pPr algn="ctr">
              <a:lnSpc>
                <a:spcPct val="160000"/>
              </a:lnSpc>
            </a:pPr>
            <a:endParaRPr lang="pl-PL" altLang="pl-PL" b="1" dirty="0">
              <a:latin typeface="+mn-lt"/>
            </a:endParaRPr>
          </a:p>
          <a:p>
            <a:pPr algn="ctr">
              <a:lnSpc>
                <a:spcPct val="160000"/>
              </a:lnSpc>
            </a:pPr>
            <a:endParaRPr lang="pl-PL" altLang="pl-PL" b="1" dirty="0">
              <a:latin typeface="+mn-lt"/>
            </a:endParaRPr>
          </a:p>
          <a:p>
            <a:pPr algn="ctr">
              <a:lnSpc>
                <a:spcPct val="160000"/>
              </a:lnSpc>
            </a:pPr>
            <a:r>
              <a:rPr lang="pl-PL" altLang="pl-PL" dirty="0">
                <a:latin typeface="+mn-lt"/>
              </a:rPr>
              <a:t>https://www.uzp.gov.pl/__data/assets/pdf_file/0021/30279/Aspekty_spoleczne_w_zamowieniach_publicznych_Podrecznik_Wydanie_II.pdf</a:t>
            </a:r>
            <a:endParaRPr lang="pl-PL" altLang="pl-PL" b="1" dirty="0">
              <a:latin typeface="+mn-lt"/>
            </a:endParaRPr>
          </a:p>
        </p:txBody>
      </p:sp>
      <p:sp>
        <p:nvSpPr>
          <p:cNvPr id="12291"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Zasada konkurencyjności </a:t>
            </a:r>
          </a:p>
        </p:txBody>
      </p:sp>
    </p:spTree>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tlo1</Template>
  <TotalTime>1219</TotalTime>
  <Words>1323</Words>
  <Application>Microsoft Office PowerPoint</Application>
  <PresentationFormat>Pokaz na ekranie (4:3)</PresentationFormat>
  <Paragraphs>261</Paragraphs>
  <Slides>36</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36</vt:i4>
      </vt:variant>
    </vt:vector>
  </HeadingPairs>
  <TitlesOfParts>
    <vt:vector size="42" baseType="lpstr">
      <vt:lpstr>Arial</vt:lpstr>
      <vt:lpstr>Calibri</vt:lpstr>
      <vt:lpstr>Lato</vt:lpstr>
      <vt:lpstr>Novecento wide Book</vt:lpstr>
      <vt:lpstr>Novecento wide Normal</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Beta Anna</cp:lastModifiedBy>
  <cp:revision>98</cp:revision>
  <dcterms:created xsi:type="dcterms:W3CDTF">2015-09-10T13:33:51Z</dcterms:created>
  <dcterms:modified xsi:type="dcterms:W3CDTF">2019-05-30T08:07:28Z</dcterms:modified>
</cp:coreProperties>
</file>