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6"/>
  </p:notesMasterIdLst>
  <p:handoutMasterIdLst>
    <p:handoutMasterId r:id="rId87"/>
  </p:handoutMasterIdLst>
  <p:sldIdLst>
    <p:sldId id="256" r:id="rId2"/>
    <p:sldId id="266" r:id="rId3"/>
    <p:sldId id="497" r:id="rId4"/>
    <p:sldId id="518" r:id="rId5"/>
    <p:sldId id="556" r:id="rId6"/>
    <p:sldId id="561" r:id="rId7"/>
    <p:sldId id="566" r:id="rId8"/>
    <p:sldId id="565" r:id="rId9"/>
    <p:sldId id="560" r:id="rId10"/>
    <p:sldId id="559" r:id="rId11"/>
    <p:sldId id="562" r:id="rId12"/>
    <p:sldId id="529" r:id="rId13"/>
    <p:sldId id="546" r:id="rId14"/>
    <p:sldId id="595" r:id="rId15"/>
    <p:sldId id="597" r:id="rId16"/>
    <p:sldId id="603" r:id="rId17"/>
    <p:sldId id="605" r:id="rId18"/>
    <p:sldId id="607" r:id="rId19"/>
    <p:sldId id="606" r:id="rId20"/>
    <p:sldId id="609" r:id="rId21"/>
    <p:sldId id="612" r:id="rId22"/>
    <p:sldId id="615" r:id="rId23"/>
    <p:sldId id="660" r:id="rId24"/>
    <p:sldId id="617" r:id="rId25"/>
    <p:sldId id="619" r:id="rId26"/>
    <p:sldId id="626" r:id="rId27"/>
    <p:sldId id="661" r:id="rId28"/>
    <p:sldId id="532" r:id="rId29"/>
    <p:sldId id="531" r:id="rId30"/>
    <p:sldId id="547" r:id="rId31"/>
    <p:sldId id="557" r:id="rId32"/>
    <p:sldId id="568" r:id="rId33"/>
    <p:sldId id="558" r:id="rId34"/>
    <p:sldId id="519" r:id="rId35"/>
    <p:sldId id="515" r:id="rId36"/>
    <p:sldId id="512" r:id="rId37"/>
    <p:sldId id="555" r:id="rId38"/>
    <p:sldId id="567" r:id="rId39"/>
    <p:sldId id="564" r:id="rId40"/>
    <p:sldId id="563" r:id="rId41"/>
    <p:sldId id="593" r:id="rId42"/>
    <p:sldId id="554" r:id="rId43"/>
    <p:sldId id="548" r:id="rId44"/>
    <p:sldId id="629" r:id="rId45"/>
    <p:sldId id="633" r:id="rId46"/>
    <p:sldId id="634" r:id="rId47"/>
    <p:sldId id="635" r:id="rId48"/>
    <p:sldId id="636" r:id="rId49"/>
    <p:sldId id="637" r:id="rId50"/>
    <p:sldId id="638" r:id="rId51"/>
    <p:sldId id="653" r:id="rId52"/>
    <p:sldId id="553" r:id="rId53"/>
    <p:sldId id="569" r:id="rId54"/>
    <p:sldId id="571" r:id="rId55"/>
    <p:sldId id="572" r:id="rId56"/>
    <p:sldId id="573" r:id="rId57"/>
    <p:sldId id="575" r:id="rId58"/>
    <p:sldId id="574" r:id="rId59"/>
    <p:sldId id="570" r:id="rId60"/>
    <p:sldId id="549" r:id="rId61"/>
    <p:sldId id="642" r:id="rId62"/>
    <p:sldId id="662" r:id="rId63"/>
    <p:sldId id="664" r:id="rId64"/>
    <p:sldId id="644" r:id="rId65"/>
    <p:sldId id="645" r:id="rId66"/>
    <p:sldId id="647" r:id="rId67"/>
    <p:sldId id="654" r:id="rId68"/>
    <p:sldId id="550" r:id="rId69"/>
    <p:sldId id="577" r:id="rId70"/>
    <p:sldId id="584" r:id="rId71"/>
    <p:sldId id="578" r:id="rId72"/>
    <p:sldId id="585" r:id="rId73"/>
    <p:sldId id="586" r:id="rId74"/>
    <p:sldId id="587" r:id="rId75"/>
    <p:sldId id="588" r:id="rId76"/>
    <p:sldId id="534" r:id="rId77"/>
    <p:sldId id="551" r:id="rId78"/>
    <p:sldId id="659" r:id="rId79"/>
    <p:sldId id="663" r:id="rId80"/>
    <p:sldId id="552" r:id="rId81"/>
    <p:sldId id="591" r:id="rId82"/>
    <p:sldId id="589" r:id="rId83"/>
    <p:sldId id="530" r:id="rId84"/>
    <p:sldId id="462" r:id="rId85"/>
  </p:sldIdLst>
  <p:sldSz cx="9144000" cy="6858000" type="screen4x3"/>
  <p:notesSz cx="6669088" cy="9753600"/>
  <p:defaultTextStyle>
    <a:defPPr>
      <a:defRPr lang="pl-PL"/>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jcik Szymon" initials="FS" lastIdx="1" clrIdx="0">
    <p:extLst>
      <p:ext uri="{19B8F6BF-5375-455C-9EA6-DF929625EA0E}">
        <p15:presenceInfo xmlns:p15="http://schemas.microsoft.com/office/powerpoint/2012/main" userId="S-1-5-21-833596994-3496505273-2944068786-13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00"/>
    <a:srgbClr val="636466"/>
    <a:srgbClr val="646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127" autoAdjust="0"/>
  </p:normalViewPr>
  <p:slideViewPr>
    <p:cSldViewPr>
      <p:cViewPr varScale="1">
        <p:scale>
          <a:sx n="86" d="100"/>
          <a:sy n="86" d="100"/>
        </p:scale>
        <p:origin x="1282"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189A8FBE-0FA0-41FD-B05D-0EFAF259EBFF}" type="datetimeFigureOut">
              <a:rPr lang="pl-PL" smtClean="0"/>
              <a:t>2019-04-24</a:t>
            </a:fld>
            <a:endParaRPr lang="pl-PL"/>
          </a:p>
        </p:txBody>
      </p:sp>
      <p:sp>
        <p:nvSpPr>
          <p:cNvPr id="4" name="Symbol zastępczy stopki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9812BC39-EBC0-4ABB-848B-64947842096F}" type="slidenum">
              <a:rPr lang="pl-PL" smtClean="0"/>
              <a:t>‹#›</a:t>
            </a:fld>
            <a:endParaRPr lang="pl-PL"/>
          </a:p>
        </p:txBody>
      </p:sp>
    </p:spTree>
    <p:extLst>
      <p:ext uri="{BB962C8B-B14F-4D97-AF65-F5344CB8AC3E}">
        <p14:creationId xmlns:p14="http://schemas.microsoft.com/office/powerpoint/2010/main" val="1693615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9C3218C1-0453-40E6-9F67-8CD06D45884D}" type="datetimeFigureOut">
              <a:rPr lang="pl-PL" smtClean="0"/>
              <a:pPr/>
              <a:t>2019-04-24</a:t>
            </a:fld>
            <a:endParaRPr lang="pl-PL"/>
          </a:p>
        </p:txBody>
      </p:sp>
      <p:sp>
        <p:nvSpPr>
          <p:cNvPr id="4" name="Symbol zastępczy obrazu slajdu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557A758A-48B6-4E8D-BE61-414628D9E351}" type="slidenum">
              <a:rPr lang="pl-PL" smtClean="0"/>
              <a:pPr/>
              <a:t>‹#›</a:t>
            </a:fld>
            <a:endParaRPr lang="pl-PL"/>
          </a:p>
        </p:txBody>
      </p:sp>
    </p:spTree>
    <p:extLst>
      <p:ext uri="{BB962C8B-B14F-4D97-AF65-F5344CB8AC3E}">
        <p14:creationId xmlns:p14="http://schemas.microsoft.com/office/powerpoint/2010/main" val="21893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1</a:t>
            </a:fld>
            <a:endParaRPr lang="pl-PL" dirty="0"/>
          </a:p>
        </p:txBody>
      </p:sp>
    </p:spTree>
    <p:extLst>
      <p:ext uri="{BB962C8B-B14F-4D97-AF65-F5344CB8AC3E}">
        <p14:creationId xmlns:p14="http://schemas.microsoft.com/office/powerpoint/2010/main" val="28990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32</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33</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34</a:t>
            </a:fld>
            <a:endParaRPr lang="pl-PL"/>
          </a:p>
        </p:txBody>
      </p:sp>
    </p:spTree>
    <p:extLst>
      <p:ext uri="{BB962C8B-B14F-4D97-AF65-F5344CB8AC3E}">
        <p14:creationId xmlns:p14="http://schemas.microsoft.com/office/powerpoint/2010/main" val="2295473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35</a:t>
            </a:fld>
            <a:endParaRPr lang="pl-PL"/>
          </a:p>
        </p:txBody>
      </p:sp>
    </p:spTree>
    <p:extLst>
      <p:ext uri="{BB962C8B-B14F-4D97-AF65-F5344CB8AC3E}">
        <p14:creationId xmlns:p14="http://schemas.microsoft.com/office/powerpoint/2010/main" val="166064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36</a:t>
            </a:fld>
            <a:endParaRPr lang="pl-PL"/>
          </a:p>
        </p:txBody>
      </p:sp>
    </p:spTree>
    <p:extLst>
      <p:ext uri="{BB962C8B-B14F-4D97-AF65-F5344CB8AC3E}">
        <p14:creationId xmlns:p14="http://schemas.microsoft.com/office/powerpoint/2010/main" val="19580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37</a:t>
            </a:fld>
            <a:endParaRPr lang="pl-PL"/>
          </a:p>
        </p:txBody>
      </p:sp>
    </p:spTree>
    <p:extLst>
      <p:ext uri="{BB962C8B-B14F-4D97-AF65-F5344CB8AC3E}">
        <p14:creationId xmlns:p14="http://schemas.microsoft.com/office/powerpoint/2010/main" val="195804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39</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40</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41</a:t>
            </a:fld>
            <a:endParaRPr lang="pl-PL"/>
          </a:p>
        </p:txBody>
      </p:sp>
    </p:spTree>
    <p:extLst>
      <p:ext uri="{BB962C8B-B14F-4D97-AF65-F5344CB8AC3E}">
        <p14:creationId xmlns:p14="http://schemas.microsoft.com/office/powerpoint/2010/main" val="4176015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42</a:t>
            </a:fld>
            <a:endParaRPr lang="pl-PL"/>
          </a:p>
        </p:txBody>
      </p:sp>
    </p:spTree>
    <p:extLst>
      <p:ext uri="{BB962C8B-B14F-4D97-AF65-F5344CB8AC3E}">
        <p14:creationId xmlns:p14="http://schemas.microsoft.com/office/powerpoint/2010/main" val="273394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4</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52</a:t>
            </a:fld>
            <a:endParaRPr lang="pl-PL"/>
          </a:p>
        </p:txBody>
      </p:sp>
    </p:spTree>
    <p:extLst>
      <p:ext uri="{BB962C8B-B14F-4D97-AF65-F5344CB8AC3E}">
        <p14:creationId xmlns:p14="http://schemas.microsoft.com/office/powerpoint/2010/main" val="3798400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53</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59</a:t>
            </a:fld>
            <a:endParaRPr lang="pl-PL"/>
          </a:p>
        </p:txBody>
      </p:sp>
    </p:spTree>
    <p:extLst>
      <p:ext uri="{BB962C8B-B14F-4D97-AF65-F5344CB8AC3E}">
        <p14:creationId xmlns:p14="http://schemas.microsoft.com/office/powerpoint/2010/main" val="3798400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67</a:t>
            </a:fld>
            <a:endParaRPr lang="pl-PL"/>
          </a:p>
        </p:txBody>
      </p:sp>
    </p:spTree>
    <p:extLst>
      <p:ext uri="{BB962C8B-B14F-4D97-AF65-F5344CB8AC3E}">
        <p14:creationId xmlns:p14="http://schemas.microsoft.com/office/powerpoint/2010/main" val="4243498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69</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71</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76</a:t>
            </a:fld>
            <a:endParaRPr lang="pl-PL"/>
          </a:p>
        </p:txBody>
      </p:sp>
    </p:spTree>
    <p:extLst>
      <p:ext uri="{BB962C8B-B14F-4D97-AF65-F5344CB8AC3E}">
        <p14:creationId xmlns:p14="http://schemas.microsoft.com/office/powerpoint/2010/main" val="2716617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81</a:t>
            </a:fld>
            <a:endParaRPr lang="pl-PL"/>
          </a:p>
        </p:txBody>
      </p:sp>
    </p:spTree>
    <p:extLst>
      <p:ext uri="{BB962C8B-B14F-4D97-AF65-F5344CB8AC3E}">
        <p14:creationId xmlns:p14="http://schemas.microsoft.com/office/powerpoint/2010/main" val="4054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83</a:t>
            </a:fld>
            <a:endParaRPr lang="pl-PL"/>
          </a:p>
        </p:txBody>
      </p:sp>
    </p:spTree>
    <p:extLst>
      <p:ext uri="{BB962C8B-B14F-4D97-AF65-F5344CB8AC3E}">
        <p14:creationId xmlns:p14="http://schemas.microsoft.com/office/powerpoint/2010/main" val="412528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5</a:t>
            </a:fld>
            <a:endParaRPr lang="pl-PL"/>
          </a:p>
        </p:txBody>
      </p:sp>
    </p:spTree>
    <p:extLst>
      <p:ext uri="{BB962C8B-B14F-4D97-AF65-F5344CB8AC3E}">
        <p14:creationId xmlns:p14="http://schemas.microsoft.com/office/powerpoint/2010/main" val="87423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12</a:t>
            </a:fld>
            <a:endParaRPr lang="pl-PL"/>
          </a:p>
        </p:txBody>
      </p:sp>
    </p:spTree>
    <p:extLst>
      <p:ext uri="{BB962C8B-B14F-4D97-AF65-F5344CB8AC3E}">
        <p14:creationId xmlns:p14="http://schemas.microsoft.com/office/powerpoint/2010/main" val="288838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14</a:t>
            </a:fld>
            <a:endParaRPr lang="pl-PL"/>
          </a:p>
        </p:txBody>
      </p:sp>
    </p:spTree>
    <p:extLst>
      <p:ext uri="{BB962C8B-B14F-4D97-AF65-F5344CB8AC3E}">
        <p14:creationId xmlns:p14="http://schemas.microsoft.com/office/powerpoint/2010/main" val="193028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15</a:t>
            </a:fld>
            <a:endParaRPr lang="pl-PL"/>
          </a:p>
        </p:txBody>
      </p:sp>
    </p:spTree>
    <p:extLst>
      <p:ext uri="{BB962C8B-B14F-4D97-AF65-F5344CB8AC3E}">
        <p14:creationId xmlns:p14="http://schemas.microsoft.com/office/powerpoint/2010/main" val="380898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28</a:t>
            </a:fld>
            <a:endParaRPr lang="pl-PL"/>
          </a:p>
        </p:txBody>
      </p:sp>
    </p:spTree>
    <p:extLst>
      <p:ext uri="{BB962C8B-B14F-4D97-AF65-F5344CB8AC3E}">
        <p14:creationId xmlns:p14="http://schemas.microsoft.com/office/powerpoint/2010/main" val="379840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29</a:t>
            </a:fld>
            <a:endParaRPr lang="pl-PL"/>
          </a:p>
        </p:txBody>
      </p:sp>
    </p:spTree>
    <p:extLst>
      <p:ext uri="{BB962C8B-B14F-4D97-AF65-F5344CB8AC3E}">
        <p14:creationId xmlns:p14="http://schemas.microsoft.com/office/powerpoint/2010/main" val="273394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57A758A-48B6-4E8D-BE61-414628D9E351}" type="slidenum">
              <a:rPr lang="pl-PL" smtClean="0"/>
              <a:pPr/>
              <a:t>31</a:t>
            </a:fld>
            <a:endParaRPr lang="pl-PL"/>
          </a:p>
        </p:txBody>
      </p:sp>
    </p:spTree>
    <p:extLst>
      <p:ext uri="{BB962C8B-B14F-4D97-AF65-F5344CB8AC3E}">
        <p14:creationId xmlns:p14="http://schemas.microsoft.com/office/powerpoint/2010/main" val="874238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lvl1pPr>
              <a:defRPr/>
            </a:lvl1pPr>
          </a:lstStyle>
          <a:p>
            <a:pPr>
              <a:defRPr/>
            </a:pPr>
            <a:fld id="{B49DCD0C-2318-4E6F-B8CC-9E36C66CCBF5}"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96CD6DB6-4D4D-4ED7-A2C6-4CD40A7BA07A}" type="slidenum">
              <a:rPr lang="pl-PL"/>
              <a:pPr>
                <a:defRPr/>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E1CBC06E-C8B9-4B0F-9D86-CCFD64E4088B}"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DD56E66B-1B73-43B3-BD4B-A933720397A2}"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528B658D-7084-4E1C-A719-9727037F5348}"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DFF5F83F-6819-42C6-983F-FB120970A5ED}" type="slidenum">
              <a:rPr lang="pl-PL"/>
              <a:pPr>
                <a:defRPr/>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19E88008-D573-4868-A918-24C519FEDC3B}"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E739665A-A787-4C9E-8A2A-ACBC72023AC7}"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7EE434CA-A470-44EA-A802-41B964C656D0}"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8C36357F-9858-4610-A5F1-1F8EAA6E2971}"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768A0F5-9E3D-4AD5-9D27-62C254BE9FDC}" type="datetimeFigureOut">
              <a:rPr lang="pl-PL"/>
              <a:pPr>
                <a:defRPr/>
              </a:pPr>
              <a:t>2019-04-24</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A12ECF45-0F74-4CAD-A79D-F1A7E22E6B30}"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3"/>
          <p:cNvSpPr>
            <a:spLocks noGrp="1"/>
          </p:cNvSpPr>
          <p:nvPr>
            <p:ph type="dt" sz="half" idx="10"/>
          </p:nvPr>
        </p:nvSpPr>
        <p:spPr/>
        <p:txBody>
          <a:bodyPr/>
          <a:lstStyle>
            <a:lvl1pPr>
              <a:defRPr/>
            </a:lvl1pPr>
          </a:lstStyle>
          <a:p>
            <a:pPr>
              <a:defRPr/>
            </a:pPr>
            <a:fld id="{248B9080-B962-4919-A7AF-293DABCCB114}" type="datetimeFigureOut">
              <a:rPr lang="pl-PL"/>
              <a:pPr>
                <a:defRPr/>
              </a:pPr>
              <a:t>2019-04-24</a:t>
            </a:fld>
            <a:endParaRPr lang="pl-PL"/>
          </a:p>
        </p:txBody>
      </p:sp>
      <p:sp>
        <p:nvSpPr>
          <p:cNvPr id="6" name="Footer Placeholder 4"/>
          <p:cNvSpPr>
            <a:spLocks noGrp="1"/>
          </p:cNvSpPr>
          <p:nvPr>
            <p:ph type="ftr" sz="quarter" idx="11"/>
          </p:nvPr>
        </p:nvSpPr>
        <p:spPr/>
        <p:txBody>
          <a:bodyPr/>
          <a:lstStyle>
            <a:lvl1pPr>
              <a:defRPr/>
            </a:lvl1pPr>
          </a:lstStyle>
          <a:p>
            <a:pPr>
              <a:defRPr/>
            </a:pPr>
            <a:endParaRPr lang="pl-PL"/>
          </a:p>
        </p:txBody>
      </p:sp>
      <p:sp>
        <p:nvSpPr>
          <p:cNvPr id="7" name="Slide Number Placeholder 5"/>
          <p:cNvSpPr>
            <a:spLocks noGrp="1"/>
          </p:cNvSpPr>
          <p:nvPr>
            <p:ph type="sldNum" sz="quarter" idx="12"/>
          </p:nvPr>
        </p:nvSpPr>
        <p:spPr/>
        <p:txBody>
          <a:bodyPr/>
          <a:lstStyle>
            <a:lvl1pPr>
              <a:defRPr/>
            </a:lvl1pPr>
          </a:lstStyle>
          <a:p>
            <a:pPr>
              <a:defRPr/>
            </a:pPr>
            <a:fld id="{81A544F0-2514-4336-AF07-7D4FAA14821E}"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3"/>
          <p:cNvSpPr>
            <a:spLocks noGrp="1"/>
          </p:cNvSpPr>
          <p:nvPr>
            <p:ph type="dt" sz="half" idx="10"/>
          </p:nvPr>
        </p:nvSpPr>
        <p:spPr/>
        <p:txBody>
          <a:bodyPr/>
          <a:lstStyle>
            <a:lvl1pPr>
              <a:defRPr/>
            </a:lvl1pPr>
          </a:lstStyle>
          <a:p>
            <a:pPr>
              <a:defRPr/>
            </a:pPr>
            <a:fld id="{21E63630-43C5-4F5E-9186-91DD2523B753}" type="datetimeFigureOut">
              <a:rPr lang="pl-PL"/>
              <a:pPr>
                <a:defRPr/>
              </a:pPr>
              <a:t>2019-04-24</a:t>
            </a:fld>
            <a:endParaRPr lang="pl-PL"/>
          </a:p>
        </p:txBody>
      </p:sp>
      <p:sp>
        <p:nvSpPr>
          <p:cNvPr id="8" name="Footer Placeholder 4"/>
          <p:cNvSpPr>
            <a:spLocks noGrp="1"/>
          </p:cNvSpPr>
          <p:nvPr>
            <p:ph type="ftr" sz="quarter" idx="11"/>
          </p:nvPr>
        </p:nvSpPr>
        <p:spPr/>
        <p:txBody>
          <a:bodyPr/>
          <a:lstStyle>
            <a:lvl1pPr>
              <a:defRPr/>
            </a:lvl1pPr>
          </a:lstStyle>
          <a:p>
            <a:pPr>
              <a:defRPr/>
            </a:pPr>
            <a:endParaRPr lang="pl-PL"/>
          </a:p>
        </p:txBody>
      </p:sp>
      <p:sp>
        <p:nvSpPr>
          <p:cNvPr id="9" name="Slide Number Placeholder 5"/>
          <p:cNvSpPr>
            <a:spLocks noGrp="1"/>
          </p:cNvSpPr>
          <p:nvPr>
            <p:ph type="sldNum" sz="quarter" idx="12"/>
          </p:nvPr>
        </p:nvSpPr>
        <p:spPr/>
        <p:txBody>
          <a:bodyPr/>
          <a:lstStyle>
            <a:lvl1pPr>
              <a:defRPr/>
            </a:lvl1pPr>
          </a:lstStyle>
          <a:p>
            <a:pPr>
              <a:defRPr/>
            </a:pPr>
            <a:fld id="{999C2912-899A-4C0A-9EEB-88A4408D271C}"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3"/>
          <p:cNvSpPr>
            <a:spLocks noGrp="1"/>
          </p:cNvSpPr>
          <p:nvPr>
            <p:ph type="dt" sz="half" idx="10"/>
          </p:nvPr>
        </p:nvSpPr>
        <p:spPr/>
        <p:txBody>
          <a:bodyPr/>
          <a:lstStyle>
            <a:lvl1pPr>
              <a:defRPr/>
            </a:lvl1pPr>
          </a:lstStyle>
          <a:p>
            <a:pPr>
              <a:defRPr/>
            </a:pPr>
            <a:fld id="{899F858D-236B-4B86-8F79-86CD9A6D6F9F}" type="datetimeFigureOut">
              <a:rPr lang="pl-PL"/>
              <a:pPr>
                <a:defRPr/>
              </a:pPr>
              <a:t>2019-04-24</a:t>
            </a:fld>
            <a:endParaRPr lang="pl-PL"/>
          </a:p>
        </p:txBody>
      </p:sp>
      <p:sp>
        <p:nvSpPr>
          <p:cNvPr id="4" name="Footer Placeholder 4"/>
          <p:cNvSpPr>
            <a:spLocks noGrp="1"/>
          </p:cNvSpPr>
          <p:nvPr>
            <p:ph type="ftr" sz="quarter" idx="11"/>
          </p:nvPr>
        </p:nvSpPr>
        <p:spPr/>
        <p:txBody>
          <a:bodyPr/>
          <a:lstStyle>
            <a:lvl1pPr>
              <a:defRPr/>
            </a:lvl1pPr>
          </a:lstStyle>
          <a:p>
            <a:pPr>
              <a:defRPr/>
            </a:pPr>
            <a:endParaRPr lang="pl-PL"/>
          </a:p>
        </p:txBody>
      </p:sp>
      <p:sp>
        <p:nvSpPr>
          <p:cNvPr id="5" name="Slide Number Placeholder 5"/>
          <p:cNvSpPr>
            <a:spLocks noGrp="1"/>
          </p:cNvSpPr>
          <p:nvPr>
            <p:ph type="sldNum" sz="quarter" idx="12"/>
          </p:nvPr>
        </p:nvSpPr>
        <p:spPr/>
        <p:txBody>
          <a:bodyPr/>
          <a:lstStyle>
            <a:lvl1pPr>
              <a:defRPr/>
            </a:lvl1pPr>
          </a:lstStyle>
          <a:p>
            <a:pPr>
              <a:defRPr/>
            </a:pPr>
            <a:fld id="{72037839-24C9-4292-82CE-BCF1268BA188}"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A96952-FD4D-48D3-A54B-2F8E96C32102}" type="datetimeFigureOut">
              <a:rPr lang="pl-PL"/>
              <a:pPr>
                <a:defRPr/>
              </a:pPr>
              <a:t>2019-04-24</a:t>
            </a:fld>
            <a:endParaRPr lang="pl-PL"/>
          </a:p>
        </p:txBody>
      </p:sp>
      <p:sp>
        <p:nvSpPr>
          <p:cNvPr id="3" name="Footer Placeholder 4"/>
          <p:cNvSpPr>
            <a:spLocks noGrp="1"/>
          </p:cNvSpPr>
          <p:nvPr>
            <p:ph type="ftr" sz="quarter" idx="11"/>
          </p:nvPr>
        </p:nvSpPr>
        <p:spPr/>
        <p:txBody>
          <a:bodyPr/>
          <a:lstStyle>
            <a:lvl1pPr>
              <a:defRPr/>
            </a:lvl1pPr>
          </a:lstStyle>
          <a:p>
            <a:pPr>
              <a:defRPr/>
            </a:pPr>
            <a:endParaRPr lang="pl-PL"/>
          </a:p>
        </p:txBody>
      </p:sp>
      <p:sp>
        <p:nvSpPr>
          <p:cNvPr id="4" name="Slide Number Placeholder 5"/>
          <p:cNvSpPr>
            <a:spLocks noGrp="1"/>
          </p:cNvSpPr>
          <p:nvPr>
            <p:ph type="sldNum" sz="quarter" idx="12"/>
          </p:nvPr>
        </p:nvSpPr>
        <p:spPr/>
        <p:txBody>
          <a:bodyPr/>
          <a:lstStyle>
            <a:lvl1pPr>
              <a:defRPr/>
            </a:lvl1pPr>
          </a:lstStyle>
          <a:p>
            <a:pPr>
              <a:defRPr/>
            </a:pPr>
            <a:fld id="{46DE96CF-D455-4973-83F5-97560E08EAFA}"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B497D1-9D2E-4549-95D4-0724DF68FE9F}" type="datetimeFigureOut">
              <a:rPr lang="pl-PL"/>
              <a:pPr>
                <a:defRPr/>
              </a:pPr>
              <a:t>2019-04-24</a:t>
            </a:fld>
            <a:endParaRPr lang="pl-PL"/>
          </a:p>
        </p:txBody>
      </p:sp>
      <p:sp>
        <p:nvSpPr>
          <p:cNvPr id="6" name="Footer Placeholder 4"/>
          <p:cNvSpPr>
            <a:spLocks noGrp="1"/>
          </p:cNvSpPr>
          <p:nvPr>
            <p:ph type="ftr" sz="quarter" idx="11"/>
          </p:nvPr>
        </p:nvSpPr>
        <p:spPr/>
        <p:txBody>
          <a:bodyPr/>
          <a:lstStyle>
            <a:lvl1pPr>
              <a:defRPr/>
            </a:lvl1pPr>
          </a:lstStyle>
          <a:p>
            <a:pPr>
              <a:defRPr/>
            </a:pPr>
            <a:endParaRPr lang="pl-PL"/>
          </a:p>
        </p:txBody>
      </p:sp>
      <p:sp>
        <p:nvSpPr>
          <p:cNvPr id="7" name="Slide Number Placeholder 5"/>
          <p:cNvSpPr>
            <a:spLocks noGrp="1"/>
          </p:cNvSpPr>
          <p:nvPr>
            <p:ph type="sldNum" sz="quarter" idx="12"/>
          </p:nvPr>
        </p:nvSpPr>
        <p:spPr/>
        <p:txBody>
          <a:bodyPr/>
          <a:lstStyle>
            <a:lvl1pPr>
              <a:defRPr/>
            </a:lvl1pPr>
          </a:lstStyle>
          <a:p>
            <a:pPr>
              <a:defRPr/>
            </a:pPr>
            <a:fld id="{7A268538-64AE-4D24-94A5-C917270F5C6B}"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pl-P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AC0AF9-1139-41C8-B601-596564AA6C0D}" type="datetimeFigureOut">
              <a:rPr lang="pl-PL"/>
              <a:pPr>
                <a:defRPr/>
              </a:pPr>
              <a:t>2019-04-24</a:t>
            </a:fld>
            <a:endParaRPr lang="pl-PL"/>
          </a:p>
        </p:txBody>
      </p:sp>
      <p:sp>
        <p:nvSpPr>
          <p:cNvPr id="6" name="Footer Placeholder 4"/>
          <p:cNvSpPr>
            <a:spLocks noGrp="1"/>
          </p:cNvSpPr>
          <p:nvPr>
            <p:ph type="ftr" sz="quarter" idx="11"/>
          </p:nvPr>
        </p:nvSpPr>
        <p:spPr/>
        <p:txBody>
          <a:bodyPr/>
          <a:lstStyle>
            <a:lvl1pPr>
              <a:defRPr/>
            </a:lvl1pPr>
          </a:lstStyle>
          <a:p>
            <a:pPr>
              <a:defRPr/>
            </a:pPr>
            <a:endParaRPr lang="pl-PL"/>
          </a:p>
        </p:txBody>
      </p:sp>
      <p:sp>
        <p:nvSpPr>
          <p:cNvPr id="7" name="Slide Number Placeholder 5"/>
          <p:cNvSpPr>
            <a:spLocks noGrp="1"/>
          </p:cNvSpPr>
          <p:nvPr>
            <p:ph type="sldNum" sz="quarter" idx="12"/>
          </p:nvPr>
        </p:nvSpPr>
        <p:spPr/>
        <p:txBody>
          <a:bodyPr/>
          <a:lstStyle>
            <a:lvl1pPr>
              <a:defRPr/>
            </a:lvl1pPr>
          </a:lstStyle>
          <a:p>
            <a:pPr>
              <a:defRPr/>
            </a:pPr>
            <a:fld id="{D97CB8F1-328A-4D1D-BBCD-003EF5265AA0}"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l-PL"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AACA1D-41F2-440B-8213-D89F1DB952BD}" type="datetimeFigureOut">
              <a:rPr lang="pl-PL"/>
              <a:pPr>
                <a:defRPr/>
              </a:pPr>
              <a:t>2019-04-24</a:t>
            </a:fld>
            <a:endParaRPr lang="pl-P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7DF263E-7D7B-4EFB-B8AA-D3EEAF37122A}"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em\Desktop\RZŚ_negatyw.png"/>
          <p:cNvPicPr>
            <a:picLocks noChangeAspect="1" noChangeArrowheads="1"/>
          </p:cNvPicPr>
          <p:nvPr/>
        </p:nvPicPr>
        <p:blipFill>
          <a:blip r:embed="rId3" cstate="print"/>
          <a:srcRect/>
          <a:stretch>
            <a:fillRect/>
          </a:stretch>
        </p:blipFill>
        <p:spPr bwMode="auto">
          <a:xfrm>
            <a:off x="323850" y="404813"/>
            <a:ext cx="3402013" cy="6192837"/>
          </a:xfrm>
          <a:prstGeom prst="rect">
            <a:avLst/>
          </a:prstGeom>
          <a:noFill/>
          <a:ln w="9525">
            <a:noFill/>
            <a:miter lim="800000"/>
            <a:headEnd/>
            <a:tailEnd/>
          </a:ln>
        </p:spPr>
      </p:pic>
      <p:sp>
        <p:nvSpPr>
          <p:cNvPr id="2053" name="TextBox 4"/>
          <p:cNvSpPr txBox="1">
            <a:spLocks noChangeArrowheads="1"/>
          </p:cNvSpPr>
          <p:nvPr/>
        </p:nvSpPr>
        <p:spPr bwMode="auto">
          <a:xfrm>
            <a:off x="2358793" y="1188342"/>
            <a:ext cx="6318845" cy="1754326"/>
          </a:xfrm>
          <a:prstGeom prst="rect">
            <a:avLst/>
          </a:prstGeom>
          <a:noFill/>
          <a:ln w="76200">
            <a:solidFill>
              <a:srgbClr val="636466"/>
            </a:solidFill>
            <a:miter lim="800000"/>
            <a:headEnd/>
            <a:tailEnd/>
          </a:ln>
        </p:spPr>
        <p:txBody>
          <a:bodyPr wrap="square">
            <a:spAutoFit/>
          </a:bodyPr>
          <a:lstStyle/>
          <a:p>
            <a:r>
              <a:rPr lang="pl-PL" sz="3600" b="1" dirty="0" smtClean="0"/>
              <a:t>Najczęściej popełniane błędy w zamówieniach oraz korekty finansowe w ramach RPO WSL</a:t>
            </a:r>
            <a:endParaRPr lang="pl-PL" sz="3600" dirty="0"/>
          </a:p>
        </p:txBody>
      </p:sp>
      <p:sp>
        <p:nvSpPr>
          <p:cNvPr id="2" name="Rectangle 7"/>
          <p:cNvSpPr>
            <a:spLocks noChangeArrowheads="1"/>
          </p:cNvSpPr>
          <p:nvPr/>
        </p:nvSpPr>
        <p:spPr bwMode="auto">
          <a:xfrm>
            <a:off x="6732588" y="4581129"/>
            <a:ext cx="1854200" cy="646331"/>
          </a:xfrm>
          <a:prstGeom prst="rect">
            <a:avLst/>
          </a:prstGeom>
          <a:noFill/>
          <a:ln w="38100">
            <a:solidFill>
              <a:srgbClr val="636466"/>
            </a:solidFill>
            <a:miter lim="800000"/>
            <a:headEnd/>
            <a:tailEnd/>
          </a:ln>
        </p:spPr>
        <p:txBody>
          <a:bodyPr wrap="square">
            <a:spAutoFit/>
          </a:bodyPr>
          <a:lstStyle/>
          <a:p>
            <a:r>
              <a:rPr lang="pl-PL" dirty="0" smtClean="0">
                <a:solidFill>
                  <a:srgbClr val="636466"/>
                </a:solidFill>
                <a:latin typeface="Lato" pitchFamily="34" charset="-18"/>
              </a:rPr>
              <a:t>Katowice 26.04.2019 roku</a:t>
            </a:r>
            <a:endParaRPr lang="pl-PL" dirty="0">
              <a:solidFill>
                <a:srgbClr val="636466"/>
              </a:solidFill>
              <a:latin typeface="Lato" pitchFamily="34" charset="-18"/>
            </a:endParaRPr>
          </a:p>
        </p:txBody>
      </p:sp>
      <p:pic>
        <p:nvPicPr>
          <p:cNvPr id="1026" name="Picture 2" descr="cid:image020.png@01D3852C.9C1D08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575" y="5805264"/>
            <a:ext cx="608806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Prostokąt 3"/>
          <p:cNvSpPr/>
          <p:nvPr/>
        </p:nvSpPr>
        <p:spPr>
          <a:xfrm>
            <a:off x="5724128" y="58316"/>
            <a:ext cx="3240360" cy="57606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Opis przedmiotu zamówienia</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3" name="Obraz 2" descr="2.jpg"/>
          <p:cNvPicPr>
            <a:picLocks noChangeAspect="1"/>
          </p:cNvPicPr>
          <p:nvPr/>
        </p:nvPicPr>
        <p:blipFill>
          <a:blip r:embed="rId2" cstate="print"/>
          <a:stretch>
            <a:fillRect/>
          </a:stretch>
        </p:blipFill>
        <p:spPr>
          <a:xfrm>
            <a:off x="0" y="404664"/>
            <a:ext cx="9144000" cy="6453336"/>
          </a:xfrm>
          <a:prstGeom prst="rect">
            <a:avLst/>
          </a:prstGeom>
        </p:spPr>
      </p:pic>
      <p:sp>
        <p:nvSpPr>
          <p:cNvPr id="2" name="Prostokąt 1"/>
          <p:cNvSpPr/>
          <p:nvPr/>
        </p:nvSpPr>
        <p:spPr>
          <a:xfrm>
            <a:off x="5580112" y="0"/>
            <a:ext cx="3312368" cy="5486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Informacja pokontrolna</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smtClean="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3902792769"/>
              </p:ext>
            </p:extLst>
          </p:nvPr>
        </p:nvGraphicFramePr>
        <p:xfrm>
          <a:off x="395536" y="1484784"/>
          <a:ext cx="8352928" cy="4968552"/>
        </p:xfrm>
        <a:graphic>
          <a:graphicData uri="http://schemas.openxmlformats.org/drawingml/2006/table">
            <a:tbl>
              <a:tblPr firstRow="1" firstCol="1" bandRow="1">
                <a:tableStyleId>{5C22544A-7EE6-4342-B048-85BDC9FD1C3A}</a:tableStyleId>
              </a:tblPr>
              <a:tblGrid>
                <a:gridCol w="442442"/>
                <a:gridCol w="1671139"/>
                <a:gridCol w="1148504"/>
                <a:gridCol w="2210523"/>
                <a:gridCol w="2880320"/>
              </a:tblGrid>
              <a:tr h="708948">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a:effectLst/>
                        </a:rPr>
                        <a:t>Kategoria nieprawidłowości indywidualnych</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4259604">
                <a:tc>
                  <a:txBody>
                    <a:bodyPr/>
                    <a:lstStyle/>
                    <a:p>
                      <a:pPr>
                        <a:lnSpc>
                          <a:spcPct val="107000"/>
                        </a:lnSpc>
                        <a:spcAft>
                          <a:spcPts val="0"/>
                        </a:spcAft>
                      </a:pPr>
                      <a:r>
                        <a:rPr lang="pl-PL" sz="1800" dirty="0" smtClean="0">
                          <a:effectLst/>
                        </a:rPr>
                        <a:t>20</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rPr>
                        <a:t>Dyskryminacyjny opis</a:t>
                      </a:r>
                    </a:p>
                    <a:p>
                      <a:pPr>
                        <a:lnSpc>
                          <a:spcPct val="107000"/>
                        </a:lnSpc>
                        <a:spcAft>
                          <a:spcPts val="0"/>
                        </a:spcAft>
                      </a:pPr>
                      <a:r>
                        <a:rPr lang="pl-PL" sz="1800" dirty="0" smtClean="0">
                          <a:effectLst/>
                        </a:rPr>
                        <a:t>przedmiotu zamówienia</a:t>
                      </a:r>
                    </a:p>
                    <a:p>
                      <a:pPr>
                        <a:lnSpc>
                          <a:spcPct val="107000"/>
                        </a:lnSpc>
                        <a:spcAft>
                          <a:spcPts val="0"/>
                        </a:spcAft>
                      </a:pPr>
                      <a:r>
                        <a:rPr lang="pl-PL" sz="1800" dirty="0" smtClean="0">
                          <a:effectLst/>
                        </a:rPr>
                        <a:t>lub umowy koncesji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800" kern="1200" baseline="0" dirty="0" smtClean="0">
                          <a:solidFill>
                            <a:schemeClr val="dk1"/>
                          </a:solidFill>
                          <a:latin typeface="+mn-lt"/>
                          <a:ea typeface="+mn-ea"/>
                          <a:cs typeface="+mn-cs"/>
                        </a:rPr>
                        <a:t>25%</a:t>
                      </a:r>
                    </a:p>
                    <a:p>
                      <a:r>
                        <a:rPr lang="pl-PL" sz="1800" kern="1200" baseline="0" dirty="0" smtClean="0">
                          <a:solidFill>
                            <a:schemeClr val="dk1"/>
                          </a:solidFill>
                          <a:latin typeface="+mn-lt"/>
                          <a:ea typeface="+mn-ea"/>
                          <a:cs typeface="+mn-cs"/>
                        </a:rPr>
                        <a:t>– wysokość stawki</a:t>
                      </a:r>
                    </a:p>
                    <a:p>
                      <a:r>
                        <a:rPr lang="pl-PL" sz="1800" kern="1200" baseline="0" dirty="0" smtClean="0">
                          <a:solidFill>
                            <a:schemeClr val="dk1"/>
                          </a:solidFill>
                          <a:latin typeface="+mn-lt"/>
                          <a:ea typeface="+mn-ea"/>
                          <a:cs typeface="+mn-cs"/>
                        </a:rPr>
                        <a:t>może zostać obniżona do wysokości 10%</a:t>
                      </a:r>
                    </a:p>
                    <a:p>
                      <a:r>
                        <a:rPr lang="pl-PL" sz="1800" kern="1200" baseline="0" dirty="0" smtClean="0">
                          <a:solidFill>
                            <a:schemeClr val="dk1"/>
                          </a:solidFill>
                          <a:latin typeface="+mn-lt"/>
                          <a:ea typeface="+mn-ea"/>
                          <a:cs typeface="+mn-cs"/>
                        </a:rPr>
                        <a:t>albo 5%</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800" kern="1200" baseline="0" dirty="0" smtClean="0">
                          <a:solidFill>
                            <a:schemeClr val="dk1"/>
                          </a:solidFill>
                          <a:latin typeface="+mn-lt"/>
                          <a:ea typeface="+mn-ea"/>
                          <a:cs typeface="+mn-cs"/>
                        </a:rPr>
                        <a:t>1. Naruszenie art. 29 ust. 2 </a:t>
                      </a:r>
                      <a:r>
                        <a:rPr lang="pl-PL" sz="1800" kern="1200" baseline="0" dirty="0" err="1" smtClean="0">
                          <a:solidFill>
                            <a:schemeClr val="dk1"/>
                          </a:solidFill>
                          <a:latin typeface="+mn-lt"/>
                          <a:ea typeface="+mn-ea"/>
                          <a:cs typeface="+mn-cs"/>
                        </a:rPr>
                        <a:t>Pzp</a:t>
                      </a:r>
                      <a:r>
                        <a:rPr lang="pl-PL" sz="1800" kern="1200" baseline="0" dirty="0" smtClean="0">
                          <a:solidFill>
                            <a:schemeClr val="dk1"/>
                          </a:solidFill>
                          <a:latin typeface="+mn-lt"/>
                          <a:ea typeface="+mn-ea"/>
                          <a:cs typeface="+mn-cs"/>
                        </a:rPr>
                        <a:t> polegające na opisaniu</a:t>
                      </a:r>
                    </a:p>
                    <a:p>
                      <a:r>
                        <a:rPr lang="pl-PL" sz="1800" kern="1200" baseline="0" dirty="0" smtClean="0">
                          <a:solidFill>
                            <a:schemeClr val="dk1"/>
                          </a:solidFill>
                          <a:latin typeface="+mn-lt"/>
                          <a:ea typeface="+mn-ea"/>
                          <a:cs typeface="+mn-cs"/>
                        </a:rPr>
                        <a:t>przedmiotu zamówienia w sposób, który mógłby</a:t>
                      </a:r>
                    </a:p>
                    <a:p>
                      <a:r>
                        <a:rPr lang="pl-PL" sz="1800" kern="1200" baseline="0" dirty="0" smtClean="0">
                          <a:solidFill>
                            <a:schemeClr val="dk1"/>
                          </a:solidFill>
                          <a:latin typeface="+mn-lt"/>
                          <a:ea typeface="+mn-ea"/>
                          <a:cs typeface="+mn-cs"/>
                        </a:rPr>
                        <a:t>utrudniać uczciwą konkurencję.</a:t>
                      </a:r>
                    </a:p>
                    <a:p>
                      <a:r>
                        <a:rPr lang="pl-PL" sz="1800" kern="1200" baseline="0" dirty="0" smtClean="0">
                          <a:solidFill>
                            <a:schemeClr val="dk1"/>
                          </a:solidFill>
                          <a:latin typeface="+mn-lt"/>
                          <a:ea typeface="+mn-ea"/>
                          <a:cs typeface="+mn-cs"/>
                        </a:rPr>
                        <a:t>2. Naruszenie art. 29 ust. 3 </a:t>
                      </a:r>
                      <a:r>
                        <a:rPr lang="pl-PL" sz="1800" kern="1200" baseline="0" dirty="0" err="1" smtClean="0">
                          <a:solidFill>
                            <a:schemeClr val="dk1"/>
                          </a:solidFill>
                          <a:latin typeface="+mn-lt"/>
                          <a:ea typeface="+mn-ea"/>
                          <a:cs typeface="+mn-cs"/>
                        </a:rPr>
                        <a:t>Pzp</a:t>
                      </a:r>
                      <a:r>
                        <a:rPr lang="pl-PL" sz="1800" kern="1200" baseline="0" dirty="0" smtClean="0">
                          <a:solidFill>
                            <a:schemeClr val="dk1"/>
                          </a:solidFill>
                          <a:latin typeface="+mn-lt"/>
                          <a:ea typeface="+mn-ea"/>
                          <a:cs typeface="+mn-cs"/>
                        </a:rPr>
                        <a:t> (…)</a:t>
                      </a:r>
                    </a:p>
                    <a:p>
                      <a:r>
                        <a:rPr lang="pl-PL" sz="1800" kern="1200" baseline="0" dirty="0" smtClean="0">
                          <a:solidFill>
                            <a:schemeClr val="dk1"/>
                          </a:solidFill>
                          <a:latin typeface="+mn-lt"/>
                          <a:ea typeface="+mn-ea"/>
                          <a:cs typeface="+mn-cs"/>
                        </a:rPr>
                        <a:t>polegające na opisaniu przedmiotu zamówienia przez</a:t>
                      </a:r>
                    </a:p>
                    <a:p>
                      <a:r>
                        <a:rPr lang="pl-PL" sz="1800" kern="1200" baseline="0" dirty="0" smtClean="0">
                          <a:solidFill>
                            <a:schemeClr val="dk1"/>
                          </a:solidFill>
                          <a:latin typeface="+mn-lt"/>
                          <a:ea typeface="+mn-ea"/>
                          <a:cs typeface="+mn-cs"/>
                        </a:rPr>
                        <a:t>wskazanie znaków towarowych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800" kern="1200" baseline="0" dirty="0" smtClean="0">
                          <a:solidFill>
                            <a:schemeClr val="dk1"/>
                          </a:solidFill>
                          <a:latin typeface="+mn-lt"/>
                          <a:ea typeface="+mn-ea"/>
                          <a:cs typeface="+mn-cs"/>
                        </a:rPr>
                        <a:t>Opisanie przedmiotu zamówienia w</a:t>
                      </a:r>
                    </a:p>
                    <a:p>
                      <a:r>
                        <a:rPr lang="pl-PL" sz="1800" kern="1200" baseline="0" dirty="0" smtClean="0">
                          <a:solidFill>
                            <a:schemeClr val="dk1"/>
                          </a:solidFill>
                          <a:latin typeface="+mn-lt"/>
                          <a:ea typeface="+mn-ea"/>
                          <a:cs typeface="+mn-cs"/>
                        </a:rPr>
                        <a:t>sposób, który odnosi się do określonego</a:t>
                      </a:r>
                    </a:p>
                    <a:p>
                      <a:r>
                        <a:rPr lang="pl-PL" sz="1800" kern="1200" baseline="0" dirty="0" smtClean="0">
                          <a:solidFill>
                            <a:schemeClr val="dk1"/>
                          </a:solidFill>
                          <a:latin typeface="+mn-lt"/>
                          <a:ea typeface="+mn-ea"/>
                          <a:cs typeface="+mn-cs"/>
                        </a:rPr>
                        <a:t>wyrobu, źródła, znaków towarowych patentów lub specyficznego pochodzenia,</a:t>
                      </a:r>
                    </a:p>
                    <a:p>
                      <a:r>
                        <a:rPr lang="pl-PL" sz="1800" kern="1200" baseline="0" dirty="0" smtClean="0">
                          <a:solidFill>
                            <a:schemeClr val="dk1"/>
                          </a:solidFill>
                          <a:latin typeface="+mn-lt"/>
                          <a:ea typeface="+mn-ea"/>
                          <a:cs typeface="+mn-cs"/>
                        </a:rPr>
                        <a:t>chyba że takie odniesienie jest uzasadnione</a:t>
                      </a:r>
                    </a:p>
                    <a:p>
                      <a:r>
                        <a:rPr lang="pl-PL" sz="1800" kern="1200" baseline="0" dirty="0" smtClean="0">
                          <a:solidFill>
                            <a:schemeClr val="dk1"/>
                          </a:solidFill>
                          <a:latin typeface="+mn-lt"/>
                          <a:ea typeface="+mn-ea"/>
                          <a:cs typeface="+mn-cs"/>
                        </a:rPr>
                        <a:t>przedmiotem zamówienia i dopuszczono</a:t>
                      </a:r>
                    </a:p>
                    <a:p>
                      <a:r>
                        <a:rPr lang="pl-PL" sz="1800" kern="1200" baseline="0" dirty="0" smtClean="0">
                          <a:solidFill>
                            <a:schemeClr val="dk1"/>
                          </a:solidFill>
                          <a:latin typeface="+mn-lt"/>
                          <a:ea typeface="+mn-ea"/>
                          <a:cs typeface="+mn-cs"/>
                        </a:rPr>
                        <a:t>rozwiązania równoważne.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5135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Warunki udziału </a:t>
            </a:r>
            <a:br>
              <a:rPr lang="pl-PL" sz="6000" b="1" dirty="0" smtClean="0">
                <a:latin typeface="+mn-lt"/>
              </a:rPr>
            </a:br>
            <a:r>
              <a:rPr lang="pl-PL" sz="6000" b="1" dirty="0" smtClean="0">
                <a:latin typeface="+mn-lt"/>
              </a:rPr>
              <a:t>w postępowaniu</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069080"/>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Prawo zamówień publicznych</a:t>
            </a:r>
          </a:p>
          <a:p>
            <a:pPr lvl="0" algn="ctr" fontAlgn="auto">
              <a:spcBef>
                <a:spcPct val="20000"/>
              </a:spcBef>
              <a:spcAft>
                <a:spcPts val="0"/>
              </a:spcAft>
            </a:pPr>
            <a:endParaRPr lang="pl-PL" altLang="pl-PL" sz="3200" b="1" dirty="0">
              <a:solidFill>
                <a:prstClr val="black"/>
              </a:solidFill>
              <a:latin typeface="+mn-lt"/>
              <a:cs typeface="Lucida Sans Unicode" pitchFamily="34" charset="0"/>
            </a:endParaRPr>
          </a:p>
          <a:p>
            <a:r>
              <a:rPr lang="pl-PL" sz="2300" b="1" dirty="0" smtClean="0">
                <a:latin typeface="+mn-lt"/>
              </a:rPr>
              <a:t>Art. 22 ust. 1a </a:t>
            </a:r>
            <a:r>
              <a:rPr lang="pl-PL" sz="2300" dirty="0" smtClean="0">
                <a:latin typeface="+mn-lt"/>
              </a:rPr>
              <a:t>Zamawiający </a:t>
            </a:r>
            <a:r>
              <a:rPr lang="pl-PL" sz="2300" dirty="0">
                <a:latin typeface="+mn-lt"/>
              </a:rPr>
              <a:t>określa warunki udziału w postępowaniu oraz wymagane od wykonawców środki </a:t>
            </a:r>
            <a:r>
              <a:rPr lang="pl-PL" sz="2300" dirty="0" smtClean="0">
                <a:latin typeface="+mn-lt"/>
              </a:rPr>
              <a:t>dowodowe w </a:t>
            </a:r>
            <a:r>
              <a:rPr lang="pl-PL" sz="2300" dirty="0">
                <a:latin typeface="+mn-lt"/>
              </a:rPr>
              <a:t>sposób </a:t>
            </a:r>
            <a:r>
              <a:rPr lang="pl-PL" sz="2300" b="1" dirty="0">
                <a:latin typeface="+mn-lt"/>
              </a:rPr>
              <a:t>proporcjonalny</a:t>
            </a:r>
            <a:r>
              <a:rPr lang="pl-PL" sz="2300" dirty="0">
                <a:latin typeface="+mn-lt"/>
              </a:rPr>
              <a:t> </a:t>
            </a:r>
            <a:r>
              <a:rPr lang="pl-PL" sz="2300" dirty="0" smtClean="0">
                <a:latin typeface="+mn-lt"/>
              </a:rPr>
              <a:t> do </a:t>
            </a:r>
            <a:r>
              <a:rPr lang="pl-PL" sz="2300" dirty="0">
                <a:latin typeface="+mn-lt"/>
              </a:rPr>
              <a:t>przedmiotu zamówienia oraz umożliwiający </a:t>
            </a:r>
            <a:r>
              <a:rPr lang="pl-PL" sz="2300" b="1" dirty="0">
                <a:latin typeface="+mn-lt"/>
              </a:rPr>
              <a:t>ocenę zdolności wykonawcy do należytego </a:t>
            </a:r>
            <a:r>
              <a:rPr lang="pl-PL" sz="2300" b="1" dirty="0" smtClean="0">
                <a:latin typeface="+mn-lt"/>
              </a:rPr>
              <a:t>wykonania zamówienia</a:t>
            </a:r>
            <a:r>
              <a:rPr lang="pl-PL" sz="2300" dirty="0">
                <a:latin typeface="+mn-lt"/>
              </a:rPr>
              <a:t>, w szczególności wyrażając je jako </a:t>
            </a:r>
            <a:r>
              <a:rPr lang="pl-PL" sz="2300" b="1" dirty="0" smtClean="0">
                <a:latin typeface="+mn-lt"/>
              </a:rPr>
              <a:t>minimalne poziomy </a:t>
            </a:r>
            <a:r>
              <a:rPr lang="pl-PL" sz="2300" b="1" dirty="0">
                <a:latin typeface="+mn-lt"/>
              </a:rPr>
              <a:t>zdolności</a:t>
            </a:r>
            <a:r>
              <a:rPr lang="pl-PL" sz="2300" b="1" dirty="0" smtClean="0">
                <a:latin typeface="+mn-lt"/>
              </a:rPr>
              <a:t>.</a:t>
            </a:r>
          </a:p>
          <a:p>
            <a:pPr lvl="0"/>
            <a:r>
              <a:rPr lang="pl-PL" sz="2300" b="1" dirty="0">
                <a:solidFill>
                  <a:prstClr val="black"/>
                </a:solidFill>
                <a:latin typeface="+mn-lt"/>
              </a:rPr>
              <a:t>Art. 22 ust. 1b </a:t>
            </a:r>
            <a:r>
              <a:rPr lang="pl-PL" sz="2300" dirty="0" smtClean="0">
                <a:solidFill>
                  <a:prstClr val="black"/>
                </a:solidFill>
                <a:latin typeface="+mn-lt"/>
              </a:rPr>
              <a:t>Warunki </a:t>
            </a:r>
            <a:r>
              <a:rPr lang="pl-PL" sz="2300" dirty="0">
                <a:solidFill>
                  <a:prstClr val="black"/>
                </a:solidFill>
                <a:latin typeface="+mn-lt"/>
              </a:rPr>
              <a:t>udziału w postępowaniu mogą dotyczyć:</a:t>
            </a:r>
          </a:p>
          <a:p>
            <a:pPr lvl="0"/>
            <a:r>
              <a:rPr lang="pl-PL" sz="2300" dirty="0">
                <a:solidFill>
                  <a:prstClr val="black"/>
                </a:solidFill>
                <a:latin typeface="+mn-lt"/>
              </a:rPr>
              <a:t>1) kompetencji lub uprawnień do prowadzenia określonej działalności zawodowej, o ile wynika to z odrębnych przepisów;</a:t>
            </a:r>
          </a:p>
          <a:p>
            <a:pPr lvl="0"/>
            <a:r>
              <a:rPr lang="pl-PL" sz="2300" dirty="0">
                <a:solidFill>
                  <a:prstClr val="black"/>
                </a:solidFill>
                <a:latin typeface="+mn-lt"/>
              </a:rPr>
              <a:t>2) sytuacji ekonomicznej lub finansowej;</a:t>
            </a:r>
          </a:p>
          <a:p>
            <a:pPr lvl="0"/>
            <a:r>
              <a:rPr lang="pl-PL" sz="2300" dirty="0">
                <a:solidFill>
                  <a:prstClr val="black"/>
                </a:solidFill>
                <a:latin typeface="+mn-lt"/>
              </a:rPr>
              <a:t>3) zdolności technicznej lub zawodowej</a:t>
            </a:r>
            <a:r>
              <a:rPr lang="pl-PL" sz="2300" dirty="0" smtClean="0">
                <a:solidFill>
                  <a:prstClr val="black"/>
                </a:solidFill>
                <a:latin typeface="+mn-lt"/>
              </a:rPr>
              <a:t>.</a:t>
            </a:r>
            <a:endParaRPr lang="pl-PL" sz="2300" b="1" dirty="0" smtClean="0">
              <a:latin typeface="+mn-lt"/>
            </a:endParaRPr>
          </a:p>
        </p:txBody>
      </p:sp>
    </p:spTree>
    <p:extLst>
      <p:ext uri="{BB962C8B-B14F-4D97-AF65-F5344CB8AC3E}">
        <p14:creationId xmlns:p14="http://schemas.microsoft.com/office/powerpoint/2010/main" val="2546607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95536" y="476672"/>
            <a:ext cx="8352928" cy="2982355"/>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Zasada konkurencyjności</a:t>
            </a:r>
          </a:p>
          <a:p>
            <a:pPr lvl="0" algn="ctr" fontAlgn="auto">
              <a:lnSpc>
                <a:spcPct val="150000"/>
              </a:lnSpc>
              <a:spcBef>
                <a:spcPct val="20000"/>
              </a:spcBef>
              <a:spcAft>
                <a:spcPts val="0"/>
              </a:spcAft>
            </a:pPr>
            <a:endParaRPr lang="pl-PL" altLang="pl-PL" sz="2400" b="1" dirty="0">
              <a:solidFill>
                <a:prstClr val="black"/>
              </a:solidFill>
              <a:cs typeface="Lucida Sans Unicode" pitchFamily="34" charset="0"/>
            </a:endParaRPr>
          </a:p>
          <a:p>
            <a:r>
              <a:rPr lang="pl-PL" sz="2300" b="1" dirty="0" smtClean="0"/>
              <a:t>6.5.2 pkt. 8 </a:t>
            </a:r>
            <a:r>
              <a:rPr lang="pl-PL" sz="2300" dirty="0" smtClean="0"/>
              <a:t>Zamawiający </a:t>
            </a:r>
            <a:r>
              <a:rPr lang="pl-PL" sz="2300" dirty="0"/>
              <a:t>określa warunki udziału w postępowaniu oraz wymagane od wykonawców środki dowodowe </a:t>
            </a:r>
            <a:r>
              <a:rPr lang="pl-PL" sz="2300" b="1" dirty="0"/>
              <a:t>w sposób proporcjonalny</a:t>
            </a:r>
            <a:r>
              <a:rPr lang="pl-PL" sz="2300" dirty="0"/>
              <a:t> do przedmiotu zamówienia oraz </a:t>
            </a:r>
            <a:r>
              <a:rPr lang="pl-PL" sz="2300" b="1" dirty="0"/>
              <a:t>umożliwiający ocenę zdolności wykonawcy do należytego </a:t>
            </a:r>
            <a:r>
              <a:rPr lang="pl-PL" sz="2300" b="1" dirty="0" smtClean="0"/>
              <a:t>wykonania zamówienia</a:t>
            </a:r>
            <a:r>
              <a:rPr lang="pl-PL" sz="2300" dirty="0"/>
              <a:t>, w szczególności wyrażając je jako minimalne poziomy zdolności.</a:t>
            </a:r>
          </a:p>
        </p:txBody>
      </p:sp>
    </p:spTree>
    <p:extLst>
      <p:ext uri="{BB962C8B-B14F-4D97-AF65-F5344CB8AC3E}">
        <p14:creationId xmlns:p14="http://schemas.microsoft.com/office/powerpoint/2010/main" val="99462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39552" y="620688"/>
            <a:ext cx="8002640" cy="1944216"/>
          </a:xfrm>
          <a:prstGeom prst="rect">
            <a:avLst/>
          </a:prstGeom>
        </p:spPr>
      </p:pic>
      <p:pic>
        <p:nvPicPr>
          <p:cNvPr id="3" name="Obraz 2"/>
          <p:cNvPicPr>
            <a:picLocks noChangeAspect="1"/>
          </p:cNvPicPr>
          <p:nvPr/>
        </p:nvPicPr>
        <p:blipFill>
          <a:blip r:embed="rId3"/>
          <a:stretch>
            <a:fillRect/>
          </a:stretch>
        </p:blipFill>
        <p:spPr>
          <a:xfrm>
            <a:off x="395536" y="3284984"/>
            <a:ext cx="8347964" cy="2577772"/>
          </a:xfrm>
          <a:prstGeom prst="rect">
            <a:avLst/>
          </a:prstGeom>
        </p:spPr>
      </p:pic>
      <p:sp>
        <p:nvSpPr>
          <p:cNvPr id="4" name="pole tekstowe 3"/>
          <p:cNvSpPr txBox="1"/>
          <p:nvPr/>
        </p:nvSpPr>
        <p:spPr>
          <a:xfrm>
            <a:off x="3635896" y="692696"/>
            <a:ext cx="2664296" cy="369332"/>
          </a:xfrm>
          <a:prstGeom prst="rect">
            <a:avLst/>
          </a:prstGeom>
          <a:noFill/>
        </p:spPr>
        <p:txBody>
          <a:bodyPr wrap="square" rtlCol="0">
            <a:spAutoFit/>
          </a:bodyPr>
          <a:lstStyle/>
          <a:p>
            <a:r>
              <a:rPr lang="pl-PL" dirty="0" smtClean="0"/>
              <a:t>* 13.298.009,02 zł brutto</a:t>
            </a:r>
            <a:endParaRPr lang="pl-PL" dirty="0"/>
          </a:p>
        </p:txBody>
      </p:sp>
      <p:cxnSp>
        <p:nvCxnSpPr>
          <p:cNvPr id="6" name="Łącznik prosty 5"/>
          <p:cNvCxnSpPr/>
          <p:nvPr/>
        </p:nvCxnSpPr>
        <p:spPr>
          <a:xfrm>
            <a:off x="3779912" y="1062028"/>
            <a:ext cx="22322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Łącznik prosty 7"/>
          <p:cNvCxnSpPr/>
          <p:nvPr/>
        </p:nvCxnSpPr>
        <p:spPr>
          <a:xfrm>
            <a:off x="6228184" y="4221088"/>
            <a:ext cx="23140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411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95536" y="1052736"/>
            <a:ext cx="8320340" cy="3456384"/>
          </a:xfrm>
          <a:prstGeom prst="rect">
            <a:avLst/>
          </a:prstGeom>
        </p:spPr>
      </p:pic>
      <p:cxnSp>
        <p:nvCxnSpPr>
          <p:cNvPr id="4" name="Łącznik prosty 3"/>
          <p:cNvCxnSpPr/>
          <p:nvPr/>
        </p:nvCxnSpPr>
        <p:spPr>
          <a:xfrm>
            <a:off x="5580112" y="3645024"/>
            <a:ext cx="28803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Łącznik prosty 5"/>
          <p:cNvCxnSpPr/>
          <p:nvPr/>
        </p:nvCxnSpPr>
        <p:spPr>
          <a:xfrm>
            <a:off x="1475656" y="4077072"/>
            <a:ext cx="7200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494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95536" y="1052736"/>
            <a:ext cx="8280920" cy="2664296"/>
          </a:xfrm>
          <a:prstGeom prst="rect">
            <a:avLst/>
          </a:prstGeom>
        </p:spPr>
      </p:pic>
      <p:cxnSp>
        <p:nvCxnSpPr>
          <p:cNvPr id="4" name="Łącznik prosty 3"/>
          <p:cNvCxnSpPr/>
          <p:nvPr/>
        </p:nvCxnSpPr>
        <p:spPr>
          <a:xfrm>
            <a:off x="5364088" y="2708920"/>
            <a:ext cx="28083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3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95536" y="1340768"/>
            <a:ext cx="8352928" cy="2952328"/>
          </a:xfrm>
          <a:prstGeom prst="rect">
            <a:avLst/>
          </a:prstGeom>
        </p:spPr>
      </p:pic>
      <p:cxnSp>
        <p:nvCxnSpPr>
          <p:cNvPr id="4" name="Łącznik prosty 3"/>
          <p:cNvCxnSpPr/>
          <p:nvPr/>
        </p:nvCxnSpPr>
        <p:spPr>
          <a:xfrm>
            <a:off x="3995936" y="3273743"/>
            <a:ext cx="4608512" cy="720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Łącznik prosty 6"/>
          <p:cNvCxnSpPr/>
          <p:nvPr/>
        </p:nvCxnSpPr>
        <p:spPr>
          <a:xfrm>
            <a:off x="1835696" y="2801962"/>
            <a:ext cx="29523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Łącznik prosty 4"/>
          <p:cNvCxnSpPr/>
          <p:nvPr/>
        </p:nvCxnSpPr>
        <p:spPr>
          <a:xfrm>
            <a:off x="2771800" y="4185083"/>
            <a:ext cx="4032448" cy="3600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2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724096"/>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4400" b="1" dirty="0" smtClean="0">
                <a:latin typeface="+mn-lt"/>
              </a:rPr>
              <a:t>Szymon Fojcik</a:t>
            </a:r>
          </a:p>
          <a:p>
            <a:pPr algn="ctr"/>
            <a:endParaRPr lang="pl-PL" sz="2800" b="1" dirty="0" smtClean="0">
              <a:latin typeface="+mn-lt"/>
            </a:endParaRPr>
          </a:p>
          <a:p>
            <a:pPr algn="ctr"/>
            <a:r>
              <a:rPr lang="pl-PL" sz="2800" dirty="0" smtClean="0">
                <a:latin typeface="+mn-lt"/>
              </a:rPr>
              <a:t>Urząd </a:t>
            </a:r>
            <a:r>
              <a:rPr lang="pl-PL" sz="2800" dirty="0">
                <a:latin typeface="+mn-lt"/>
              </a:rPr>
              <a:t>Marszałkowski Województwa Śląskiego</a:t>
            </a:r>
          </a:p>
          <a:p>
            <a:pPr algn="ctr"/>
            <a:r>
              <a:rPr lang="pl-PL" sz="2800" dirty="0">
                <a:latin typeface="+mn-lt"/>
              </a:rPr>
              <a:t>Wydział Europejskiego Funduszu Rozwoju Regionalnego</a:t>
            </a:r>
          </a:p>
          <a:p>
            <a:pPr algn="ctr"/>
            <a:r>
              <a:rPr lang="pl-PL" sz="2800" dirty="0" smtClean="0">
                <a:latin typeface="+mn-lt"/>
              </a:rPr>
              <a:t>szymon.fojcik@slaskie.pl</a:t>
            </a:r>
            <a:endParaRPr lang="pl-PL" sz="2800" dirty="0">
              <a:latin typeface="+mn-lt"/>
            </a:endParaRPr>
          </a:p>
          <a:p>
            <a:pPr algn="ctr"/>
            <a:endParaRPr lang="pl-PL"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628800"/>
            <a:ext cx="9143999" cy="4032448"/>
          </a:xfrm>
          <a:prstGeom prst="rect">
            <a:avLst/>
          </a:prstGeom>
        </p:spPr>
      </p:pic>
      <p:cxnSp>
        <p:nvCxnSpPr>
          <p:cNvPr id="4" name="Łącznik prosty 3"/>
          <p:cNvCxnSpPr/>
          <p:nvPr/>
        </p:nvCxnSpPr>
        <p:spPr>
          <a:xfrm>
            <a:off x="5508104" y="4797152"/>
            <a:ext cx="32403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70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467544" y="1916832"/>
            <a:ext cx="8188126" cy="2880320"/>
          </a:xfrm>
          <a:prstGeom prst="rect">
            <a:avLst/>
          </a:prstGeom>
        </p:spPr>
      </p:pic>
      <p:cxnSp>
        <p:nvCxnSpPr>
          <p:cNvPr id="4" name="Łącznik prosty 3"/>
          <p:cNvCxnSpPr/>
          <p:nvPr/>
        </p:nvCxnSpPr>
        <p:spPr>
          <a:xfrm>
            <a:off x="467544" y="3501008"/>
            <a:ext cx="81369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Łącznik prosty 5"/>
          <p:cNvCxnSpPr/>
          <p:nvPr/>
        </p:nvCxnSpPr>
        <p:spPr>
          <a:xfrm>
            <a:off x="467544" y="3861048"/>
            <a:ext cx="19442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74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95536" y="1916832"/>
            <a:ext cx="8319413" cy="2088232"/>
          </a:xfrm>
          <a:prstGeom prst="rect">
            <a:avLst/>
          </a:prstGeom>
        </p:spPr>
      </p:pic>
      <p:cxnSp>
        <p:nvCxnSpPr>
          <p:cNvPr id="4" name="Łącznik prosty 3"/>
          <p:cNvCxnSpPr/>
          <p:nvPr/>
        </p:nvCxnSpPr>
        <p:spPr>
          <a:xfrm>
            <a:off x="7020272" y="2420888"/>
            <a:ext cx="151216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Łącznik prosty 5"/>
          <p:cNvCxnSpPr/>
          <p:nvPr/>
        </p:nvCxnSpPr>
        <p:spPr>
          <a:xfrm>
            <a:off x="467544" y="2780928"/>
            <a:ext cx="13681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Łącznik prosty 7"/>
          <p:cNvCxnSpPr/>
          <p:nvPr/>
        </p:nvCxnSpPr>
        <p:spPr>
          <a:xfrm>
            <a:off x="6372200" y="2852936"/>
            <a:ext cx="223224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Łącznik prosty 9"/>
          <p:cNvCxnSpPr/>
          <p:nvPr/>
        </p:nvCxnSpPr>
        <p:spPr>
          <a:xfrm>
            <a:off x="467544" y="3356992"/>
            <a:ext cx="5760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478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0" y="1340768"/>
            <a:ext cx="9144000" cy="3744416"/>
          </a:xfrm>
          <a:prstGeom prst="rect">
            <a:avLst/>
          </a:prstGeom>
        </p:spPr>
      </p:pic>
    </p:spTree>
    <p:extLst>
      <p:ext uri="{BB962C8B-B14F-4D97-AF65-F5344CB8AC3E}">
        <p14:creationId xmlns:p14="http://schemas.microsoft.com/office/powerpoint/2010/main" val="44671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428824" y="773996"/>
            <a:ext cx="8413124" cy="3312368"/>
          </a:xfrm>
          <a:prstGeom prst="rect">
            <a:avLst/>
          </a:prstGeom>
        </p:spPr>
      </p:pic>
      <p:sp>
        <p:nvSpPr>
          <p:cNvPr id="3" name="pole tekstowe 2"/>
          <p:cNvSpPr txBox="1"/>
          <p:nvPr/>
        </p:nvSpPr>
        <p:spPr>
          <a:xfrm>
            <a:off x="395536" y="404664"/>
            <a:ext cx="2736304" cy="369332"/>
          </a:xfrm>
          <a:prstGeom prst="rect">
            <a:avLst/>
          </a:prstGeom>
          <a:solidFill>
            <a:srgbClr val="FFFF00"/>
          </a:solidFill>
        </p:spPr>
        <p:txBody>
          <a:bodyPr wrap="square" rtlCol="0">
            <a:spAutoFit/>
          </a:bodyPr>
          <a:lstStyle/>
          <a:p>
            <a:r>
              <a:rPr lang="pl-PL" dirty="0" smtClean="0"/>
              <a:t>Ogłoszenie o zamówieniu</a:t>
            </a:r>
            <a:endParaRPr lang="pl-PL" dirty="0"/>
          </a:p>
        </p:txBody>
      </p:sp>
      <p:sp>
        <p:nvSpPr>
          <p:cNvPr id="4" name="Prostokąt 3"/>
          <p:cNvSpPr/>
          <p:nvPr/>
        </p:nvSpPr>
        <p:spPr>
          <a:xfrm>
            <a:off x="431540" y="4653136"/>
            <a:ext cx="8341116" cy="2031325"/>
          </a:xfrm>
          <a:prstGeom prst="rect">
            <a:avLst/>
          </a:prstGeom>
        </p:spPr>
        <p:txBody>
          <a:bodyPr wrap="square">
            <a:spAutoFit/>
          </a:bodyPr>
          <a:lstStyle/>
          <a:p>
            <a:r>
              <a:rPr lang="pl-PL" i="1" dirty="0"/>
              <a:t>5.2.2.1.Opis sposobu dokonania oceny spełnienia warunku:</a:t>
            </a:r>
          </a:p>
          <a:p>
            <a:r>
              <a:rPr lang="pl-PL" i="1" dirty="0"/>
              <a:t>Wykonawca musi wykazać, że w ciągu ostatnich 5 lat przed upływem terminu składania ofert, a jeżeli okres prowadzenia działalności jest krótszy – w tym okresie wykonał:</a:t>
            </a:r>
          </a:p>
          <a:p>
            <a:r>
              <a:rPr lang="pl-PL" i="1" dirty="0" smtClean="0"/>
              <a:t>- nie </a:t>
            </a:r>
            <a:r>
              <a:rPr lang="pl-PL" i="1" dirty="0"/>
              <a:t>mniej niż 1 robotę budowlaną polegającą na budowie/przebudowie budynku o kubaturze min. 2000m3 i posiadającego, co najmniej 2 kondygnacje o wartości robót nie mniejszej niż 2.000.000,00 PLN brutto</a:t>
            </a:r>
            <a:r>
              <a:rPr lang="pl-PL" i="1" dirty="0" smtClean="0"/>
              <a:t>.(…)</a:t>
            </a:r>
          </a:p>
          <a:p>
            <a:endParaRPr lang="pl-PL" dirty="0"/>
          </a:p>
        </p:txBody>
      </p:sp>
      <p:sp>
        <p:nvSpPr>
          <p:cNvPr id="5" name="pole tekstowe 4"/>
          <p:cNvSpPr txBox="1"/>
          <p:nvPr/>
        </p:nvSpPr>
        <p:spPr>
          <a:xfrm>
            <a:off x="395536" y="4283804"/>
            <a:ext cx="756084" cy="369332"/>
          </a:xfrm>
          <a:prstGeom prst="rect">
            <a:avLst/>
          </a:prstGeom>
          <a:solidFill>
            <a:srgbClr val="FFFF00"/>
          </a:solidFill>
        </p:spPr>
        <p:txBody>
          <a:bodyPr wrap="square" rtlCol="0">
            <a:spAutoFit/>
          </a:bodyPr>
          <a:lstStyle/>
          <a:p>
            <a:r>
              <a:rPr lang="pl-PL" dirty="0" smtClean="0"/>
              <a:t>SIWZ</a:t>
            </a:r>
            <a:endParaRPr lang="pl-PL" dirty="0"/>
          </a:p>
        </p:txBody>
      </p:sp>
      <p:cxnSp>
        <p:nvCxnSpPr>
          <p:cNvPr id="7" name="Łącznik prosty 6"/>
          <p:cNvCxnSpPr/>
          <p:nvPr/>
        </p:nvCxnSpPr>
        <p:spPr>
          <a:xfrm>
            <a:off x="464415" y="1916832"/>
            <a:ext cx="28114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Obraz 8"/>
          <p:cNvPicPr>
            <a:picLocks noChangeAspect="1"/>
          </p:cNvPicPr>
          <p:nvPr/>
        </p:nvPicPr>
        <p:blipFill>
          <a:blip r:embed="rId3"/>
          <a:stretch>
            <a:fillRect/>
          </a:stretch>
        </p:blipFill>
        <p:spPr>
          <a:xfrm>
            <a:off x="399315" y="2493064"/>
            <a:ext cx="2834886" cy="36579"/>
          </a:xfrm>
          <a:prstGeom prst="rect">
            <a:avLst/>
          </a:prstGeom>
        </p:spPr>
      </p:pic>
      <p:pic>
        <p:nvPicPr>
          <p:cNvPr id="10" name="Obraz 9"/>
          <p:cNvPicPr>
            <a:picLocks noChangeAspect="1"/>
          </p:cNvPicPr>
          <p:nvPr/>
        </p:nvPicPr>
        <p:blipFill>
          <a:blip r:embed="rId3"/>
          <a:stretch>
            <a:fillRect/>
          </a:stretch>
        </p:blipFill>
        <p:spPr>
          <a:xfrm>
            <a:off x="464415" y="3023090"/>
            <a:ext cx="2834886" cy="36579"/>
          </a:xfrm>
          <a:prstGeom prst="rect">
            <a:avLst/>
          </a:prstGeom>
        </p:spPr>
      </p:pic>
      <p:pic>
        <p:nvPicPr>
          <p:cNvPr id="11" name="Obraz 10"/>
          <p:cNvPicPr>
            <a:picLocks noChangeAspect="1"/>
          </p:cNvPicPr>
          <p:nvPr/>
        </p:nvPicPr>
        <p:blipFill>
          <a:blip r:embed="rId3"/>
          <a:stretch>
            <a:fillRect/>
          </a:stretch>
        </p:blipFill>
        <p:spPr>
          <a:xfrm>
            <a:off x="464415" y="3581396"/>
            <a:ext cx="2834886" cy="36579"/>
          </a:xfrm>
          <a:prstGeom prst="rect">
            <a:avLst/>
          </a:prstGeom>
        </p:spPr>
      </p:pic>
    </p:spTree>
    <p:extLst>
      <p:ext uri="{BB962C8B-B14F-4D97-AF65-F5344CB8AC3E}">
        <p14:creationId xmlns:p14="http://schemas.microsoft.com/office/powerpoint/2010/main" val="3004602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67544" y="404665"/>
            <a:ext cx="8280920" cy="2304256"/>
          </a:xfrm>
          <a:prstGeom prst="rect">
            <a:avLst/>
          </a:prstGeom>
        </p:spPr>
      </p:pic>
      <p:pic>
        <p:nvPicPr>
          <p:cNvPr id="5" name="Obraz 4"/>
          <p:cNvPicPr>
            <a:picLocks noChangeAspect="1"/>
          </p:cNvPicPr>
          <p:nvPr/>
        </p:nvPicPr>
        <p:blipFill>
          <a:blip r:embed="rId3"/>
          <a:stretch>
            <a:fillRect/>
          </a:stretch>
        </p:blipFill>
        <p:spPr>
          <a:xfrm>
            <a:off x="433513" y="3356992"/>
            <a:ext cx="8170936" cy="3150632"/>
          </a:xfrm>
          <a:prstGeom prst="rect">
            <a:avLst/>
          </a:prstGeom>
        </p:spPr>
      </p:pic>
      <p:sp>
        <p:nvSpPr>
          <p:cNvPr id="6" name="pole tekstowe 5"/>
          <p:cNvSpPr txBox="1"/>
          <p:nvPr/>
        </p:nvSpPr>
        <p:spPr>
          <a:xfrm>
            <a:off x="393057" y="2856509"/>
            <a:ext cx="6843239" cy="369332"/>
          </a:xfrm>
          <a:prstGeom prst="rect">
            <a:avLst/>
          </a:prstGeom>
          <a:solidFill>
            <a:srgbClr val="FFFF00"/>
          </a:solidFill>
        </p:spPr>
        <p:txBody>
          <a:bodyPr wrap="square" rtlCol="0">
            <a:spAutoFit/>
          </a:bodyPr>
          <a:lstStyle/>
          <a:p>
            <a:r>
              <a:rPr lang="pl-PL" dirty="0" smtClean="0"/>
              <a:t>Fragment SIWZ w zakresie regulacji warunków udziału w postępowaniu</a:t>
            </a:r>
            <a:endParaRPr lang="pl-PL" dirty="0"/>
          </a:p>
        </p:txBody>
      </p:sp>
      <p:cxnSp>
        <p:nvCxnSpPr>
          <p:cNvPr id="8" name="Łącznik prosty 7"/>
          <p:cNvCxnSpPr/>
          <p:nvPr/>
        </p:nvCxnSpPr>
        <p:spPr>
          <a:xfrm flipV="1">
            <a:off x="1331640" y="836712"/>
            <a:ext cx="5400600" cy="1440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Obraz 8"/>
          <p:cNvPicPr>
            <a:picLocks noChangeAspect="1"/>
          </p:cNvPicPr>
          <p:nvPr/>
        </p:nvPicPr>
        <p:blipFill>
          <a:blip r:embed="rId4"/>
          <a:stretch>
            <a:fillRect/>
          </a:stretch>
        </p:blipFill>
        <p:spPr>
          <a:xfrm>
            <a:off x="1475656" y="1321327"/>
            <a:ext cx="5425910" cy="182896"/>
          </a:xfrm>
          <a:prstGeom prst="rect">
            <a:avLst/>
          </a:prstGeom>
        </p:spPr>
      </p:pic>
      <p:pic>
        <p:nvPicPr>
          <p:cNvPr id="10" name="Obraz 9"/>
          <p:cNvPicPr>
            <a:picLocks noChangeAspect="1"/>
          </p:cNvPicPr>
          <p:nvPr/>
        </p:nvPicPr>
        <p:blipFill>
          <a:blip r:embed="rId4"/>
          <a:stretch>
            <a:fillRect/>
          </a:stretch>
        </p:blipFill>
        <p:spPr>
          <a:xfrm>
            <a:off x="1484288" y="2152294"/>
            <a:ext cx="5425910" cy="182896"/>
          </a:xfrm>
          <a:prstGeom prst="rect">
            <a:avLst/>
          </a:prstGeom>
        </p:spPr>
      </p:pic>
      <p:pic>
        <p:nvPicPr>
          <p:cNvPr id="11" name="Obraz 10"/>
          <p:cNvPicPr>
            <a:picLocks noChangeAspect="1"/>
          </p:cNvPicPr>
          <p:nvPr/>
        </p:nvPicPr>
        <p:blipFill>
          <a:blip r:embed="rId4"/>
          <a:stretch>
            <a:fillRect/>
          </a:stretch>
        </p:blipFill>
        <p:spPr>
          <a:xfrm>
            <a:off x="1442037" y="2644163"/>
            <a:ext cx="5425910" cy="182896"/>
          </a:xfrm>
          <a:prstGeom prst="rect">
            <a:avLst/>
          </a:prstGeom>
        </p:spPr>
      </p:pic>
    </p:spTree>
    <p:extLst>
      <p:ext uri="{BB962C8B-B14F-4D97-AF65-F5344CB8AC3E}">
        <p14:creationId xmlns:p14="http://schemas.microsoft.com/office/powerpoint/2010/main" val="2469276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6253" y="389576"/>
            <a:ext cx="9144000" cy="1872208"/>
          </a:xfrm>
          <a:prstGeom prst="rect">
            <a:avLst/>
          </a:prstGeom>
        </p:spPr>
      </p:pic>
      <p:pic>
        <p:nvPicPr>
          <p:cNvPr id="4" name="Obraz 3"/>
          <p:cNvPicPr>
            <a:picLocks noChangeAspect="1"/>
          </p:cNvPicPr>
          <p:nvPr/>
        </p:nvPicPr>
        <p:blipFill>
          <a:blip r:embed="rId3"/>
          <a:stretch>
            <a:fillRect/>
          </a:stretch>
        </p:blipFill>
        <p:spPr>
          <a:xfrm>
            <a:off x="2" y="2348880"/>
            <a:ext cx="9144000" cy="1872208"/>
          </a:xfrm>
          <a:prstGeom prst="rect">
            <a:avLst/>
          </a:prstGeom>
        </p:spPr>
      </p:pic>
      <p:pic>
        <p:nvPicPr>
          <p:cNvPr id="6" name="Obraz 5"/>
          <p:cNvPicPr>
            <a:picLocks noChangeAspect="1"/>
          </p:cNvPicPr>
          <p:nvPr/>
        </p:nvPicPr>
        <p:blipFill>
          <a:blip r:embed="rId4"/>
          <a:stretch>
            <a:fillRect/>
          </a:stretch>
        </p:blipFill>
        <p:spPr>
          <a:xfrm>
            <a:off x="1" y="4725144"/>
            <a:ext cx="9144000" cy="2132856"/>
          </a:xfrm>
          <a:prstGeom prst="rect">
            <a:avLst/>
          </a:prstGeom>
        </p:spPr>
      </p:pic>
      <p:sp>
        <p:nvSpPr>
          <p:cNvPr id="9" name="pole tekstowe 8"/>
          <p:cNvSpPr txBox="1"/>
          <p:nvPr/>
        </p:nvSpPr>
        <p:spPr>
          <a:xfrm>
            <a:off x="251520" y="4355812"/>
            <a:ext cx="1944216" cy="369332"/>
          </a:xfrm>
          <a:prstGeom prst="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pl-PL" dirty="0" smtClean="0">
                <a:solidFill>
                  <a:schemeClr val="tx1"/>
                </a:solidFill>
              </a:rPr>
              <a:t>Warunek udziału</a:t>
            </a:r>
            <a:endParaRPr lang="pl-PL" dirty="0">
              <a:solidFill>
                <a:schemeClr val="tx1"/>
              </a:solidFill>
            </a:endParaRPr>
          </a:p>
        </p:txBody>
      </p:sp>
      <p:sp>
        <p:nvSpPr>
          <p:cNvPr id="11" name="pole tekstowe 10"/>
          <p:cNvSpPr txBox="1"/>
          <p:nvPr/>
        </p:nvSpPr>
        <p:spPr>
          <a:xfrm>
            <a:off x="107504" y="188640"/>
            <a:ext cx="2592288" cy="369332"/>
          </a:xfrm>
          <a:prstGeom prst="rect">
            <a:avLst/>
          </a:prstGeom>
          <a:solidFill>
            <a:srgbClr val="FFDA0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pl-PL" dirty="0" smtClean="0">
                <a:solidFill>
                  <a:schemeClr val="tx1"/>
                </a:solidFill>
              </a:rPr>
              <a:t>Przedmiot zamówienia</a:t>
            </a:r>
            <a:endParaRPr lang="pl-PL" dirty="0">
              <a:solidFill>
                <a:schemeClr val="tx1"/>
              </a:solidFill>
            </a:endParaRPr>
          </a:p>
        </p:txBody>
      </p:sp>
      <p:cxnSp>
        <p:nvCxnSpPr>
          <p:cNvPr id="12" name="Łącznik prosty 11"/>
          <p:cNvCxnSpPr/>
          <p:nvPr/>
        </p:nvCxnSpPr>
        <p:spPr>
          <a:xfrm>
            <a:off x="1" y="1196752"/>
            <a:ext cx="28114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a:off x="107504" y="2852936"/>
            <a:ext cx="41764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p:nvCxnSpPr>
        <p:spPr>
          <a:xfrm>
            <a:off x="4283968" y="6525344"/>
            <a:ext cx="12241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487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95536" y="548680"/>
            <a:ext cx="8352928" cy="1846659"/>
          </a:xfrm>
          <a:prstGeom prst="rect">
            <a:avLst/>
          </a:prstGeom>
          <a:noFill/>
        </p:spPr>
        <p:txBody>
          <a:bodyPr wrap="square" rtlCol="0">
            <a:spAutoFit/>
          </a:bodyPr>
          <a:lstStyle/>
          <a:p>
            <a:pPr algn="ctr"/>
            <a:r>
              <a:rPr lang="pl-PL" sz="3200" b="1" dirty="0" smtClean="0"/>
              <a:t>Błędy w zakresie dokumentów żądanych od </a:t>
            </a:r>
            <a:r>
              <a:rPr lang="pl-PL" sz="3200" b="1" dirty="0"/>
              <a:t>wykonawcy  </a:t>
            </a:r>
            <a:r>
              <a:rPr lang="pl-PL" sz="3200" b="1" dirty="0" smtClean="0"/>
              <a:t>w celu potwierdzenia </a:t>
            </a:r>
            <a:r>
              <a:rPr lang="pl-PL" sz="3200" b="1" dirty="0"/>
              <a:t>spełniania warunków udziału </a:t>
            </a:r>
            <a:r>
              <a:rPr lang="pl-PL" sz="3200" b="1" dirty="0" smtClean="0"/>
              <a:t>w </a:t>
            </a:r>
            <a:r>
              <a:rPr lang="pl-PL" sz="3200" b="1" dirty="0"/>
              <a:t>postępowaniu</a:t>
            </a:r>
          </a:p>
          <a:p>
            <a:endParaRPr lang="pl-PL" dirty="0"/>
          </a:p>
        </p:txBody>
      </p:sp>
      <p:pic>
        <p:nvPicPr>
          <p:cNvPr id="5" name="Obraz 4"/>
          <p:cNvPicPr>
            <a:picLocks noChangeAspect="1"/>
          </p:cNvPicPr>
          <p:nvPr/>
        </p:nvPicPr>
        <p:blipFill>
          <a:blip r:embed="rId2"/>
          <a:stretch>
            <a:fillRect/>
          </a:stretch>
        </p:blipFill>
        <p:spPr>
          <a:xfrm>
            <a:off x="395537" y="2708920"/>
            <a:ext cx="8352928" cy="3168352"/>
          </a:xfrm>
          <a:prstGeom prst="rect">
            <a:avLst/>
          </a:prstGeom>
        </p:spPr>
      </p:pic>
      <p:cxnSp>
        <p:nvCxnSpPr>
          <p:cNvPr id="7" name="Łącznik prosty 6"/>
          <p:cNvCxnSpPr/>
          <p:nvPr/>
        </p:nvCxnSpPr>
        <p:spPr>
          <a:xfrm>
            <a:off x="755576" y="5877272"/>
            <a:ext cx="10801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942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3785720313"/>
              </p:ext>
            </p:extLst>
          </p:nvPr>
        </p:nvGraphicFramePr>
        <p:xfrm>
          <a:off x="395536" y="1484784"/>
          <a:ext cx="8352928" cy="5120514"/>
        </p:xfrm>
        <a:graphic>
          <a:graphicData uri="http://schemas.openxmlformats.org/drawingml/2006/table">
            <a:tbl>
              <a:tblPr firstRow="1" firstCol="1" bandRow="1">
                <a:tableStyleId>{5C22544A-7EE6-4342-B048-85BDC9FD1C3A}</a:tableStyleId>
              </a:tblPr>
              <a:tblGrid>
                <a:gridCol w="360040"/>
                <a:gridCol w="1152128"/>
                <a:gridCol w="720080"/>
                <a:gridCol w="4032448"/>
                <a:gridCol w="2088232"/>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lub kryteriach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25%</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wysokość stawki może zostać obniżona do wysokości 10% albo 5%</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Przetarg nieograniczony – naruszenie art. 41 pkt 7, 7a i 9 Pzp polegające na nieumieszczeniu w ogłoszeniu o zamówieniu przekazanym UPUE lub (…) w BZP informacji o warunkach udziału w postępowaniu o udzielenie zamówienia (…), wykazu oświadczeń lub dokumentów potwierdzających spełnianie warunków (…) lub art. 36 ust. 1 pkt 5, 5a, 6 i 13 Pzp polegające na niezamieszczeniu w SIWZ</a:t>
                      </a:r>
                      <a:r>
                        <a:rPr lang="pl-PL" sz="16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informacji o warunkach udziału (…) oraz fakultatywnych podstawach wykluczenia (…) wykazu oświadczeń lub dokumentów potwierdzających spełnianie warunków udziału w postępowaniu oraz brak podstaw wykluczenia, opisu kryteriów, którymi zamawiający będzie się kierował przy wyborze oferty, wraz z podaniem wag tych kryteriów i sposobu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 lub kryteriach oceny ofert, który uniemożliwia potencjalnym</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wykonawcom złożenie oferty zgodnej z wymaganiami zamawiającego lub wpływa na możliwość wzięcia przez wykonawcę udziału w postępowaniu o udzielenie zamówienia.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99155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2163893060"/>
              </p:ext>
            </p:extLst>
          </p:nvPr>
        </p:nvGraphicFramePr>
        <p:xfrm>
          <a:off x="395536" y="1484784"/>
          <a:ext cx="8352928" cy="5120514"/>
        </p:xfrm>
        <a:graphic>
          <a:graphicData uri="http://schemas.openxmlformats.org/drawingml/2006/table">
            <a:tbl>
              <a:tblPr firstRow="1" firstCol="1" bandRow="1">
                <a:tableStyleId>{5C22544A-7EE6-4342-B048-85BDC9FD1C3A}</a:tableStyleId>
              </a:tblPr>
              <a:tblGrid>
                <a:gridCol w="442442"/>
                <a:gridCol w="1573782"/>
                <a:gridCol w="936104"/>
                <a:gridCol w="2808312"/>
                <a:gridCol w="2592288"/>
              </a:tblGrid>
              <a:tr h="432048">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12</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Określenie dyskryminacyjnych warunków udziału w postępowaniu o udzielenie zamówienia, zawarcia umowy koncesji, kryteriów kwalifikacji, kryteriów selekcji lub kryteriów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25% – wysokość stawki</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może zostać obniżona</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do wysokości 10% albo 5%</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 Naruszenie art. 22 ust. 1a Pzp polegające na określeniu warunków udziału w postępowaniu (…) w sposób nieproporcjonalny do przedmiotu zamówienia (…).</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 Naruszenie art. 7 ust. 1 w związku z art. 91 ust. 2 Pzp polegające na określeniu kryteriów oceny ofert w sposób, który mógłby utrudniać uczciwą konkurencję (…)</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4. Naruszenie art. 91 ust. 3 Pzp polegające na określeniu kryteriów oceny ofert odnoszących się do właściwości wykonawcy.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 Ustalenie warunków udziału w</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postępowaniu o udzielenie zamówienia (…) w sposób</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nieproporcjonalny do przedmiotu</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zamówienia lub który mógłby utrudniać uczciwą konkurencję i równe traktowanie wykonawców.</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 Ustalenie kryteriów oceny ofert w sposób zawężający konkurencję.</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3. Nieuprawnione określenie kryteriów oceny ofert odnoszących się do</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właściwości wykonawcy.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73365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Przedmiot zamówienia</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Kryteria oceny ofert</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816977"/>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p>
          <a:p>
            <a:r>
              <a:rPr lang="pl-PL" sz="2000" b="1" dirty="0" smtClean="0"/>
              <a:t>Art. 91. 1</a:t>
            </a:r>
            <a:r>
              <a:rPr lang="pl-PL" sz="2000" dirty="0" smtClean="0"/>
              <a:t>. Zamawiający wybiera ofertę najkorzystniejszą na podstawie kryteriów oceny ofert określonych w specyfikacji istotnych warunków zamówienia. </a:t>
            </a:r>
          </a:p>
          <a:p>
            <a:r>
              <a:rPr lang="pl-PL" sz="2000" b="1" dirty="0" smtClean="0"/>
              <a:t>2. </a:t>
            </a:r>
            <a:r>
              <a:rPr lang="pl-PL" sz="2000" dirty="0" smtClean="0"/>
              <a:t>Kryteriami oceny ofert są cena lub koszt albo cena lub koszt i inne kryteria odnoszące się do przedmiotu zamówienia, w szczególności: </a:t>
            </a:r>
          </a:p>
          <a:p>
            <a:r>
              <a:rPr lang="pl-PL" sz="2000" dirty="0" smtClean="0"/>
              <a:t>1) jakość, w tym parametry techniczne, właściwości estetyczne i funkcjonalne; </a:t>
            </a:r>
          </a:p>
          <a:p>
            <a:r>
              <a:rPr lang="pl-PL" sz="2000" dirty="0" smtClean="0"/>
              <a:t>2) aspekty społeczne, w tym integracja zawodowa i społeczna osób, o których mowa w art. 22 ust. 2, dostępność dla osób niepełnosprawnych lub uwzględnianie potrzeb użytkowników; </a:t>
            </a:r>
          </a:p>
          <a:p>
            <a:r>
              <a:rPr lang="pl-PL" sz="2000" dirty="0" smtClean="0"/>
              <a:t>3) aspekty środowiskowe, w tym efektywność energetyczna przedmiotu zamówienia; </a:t>
            </a:r>
          </a:p>
          <a:p>
            <a:r>
              <a:rPr lang="pl-PL" sz="2000" dirty="0" smtClean="0"/>
              <a:t>4) aspekty innowacyjne; </a:t>
            </a:r>
          </a:p>
          <a:p>
            <a:r>
              <a:rPr lang="pl-PL" sz="2000" dirty="0" smtClean="0"/>
              <a:t>5) organizacja, kwalifikacje zawodowe i doświadczenie osób wyznaczonych do realizacji zamówienia, jeżeli mogą mieć znaczący wpływ na jakość wykonania zamówienia; </a:t>
            </a:r>
          </a:p>
          <a:p>
            <a:r>
              <a:rPr lang="pl-PL" sz="2000" dirty="0" smtClean="0"/>
              <a:t>6) serwis posprzedażny oraz pomoc techniczna, warunki dostawy, takie jak termin dostawy, sposób dostawy oraz czas dostawy lub okres realizacji. </a:t>
            </a:r>
            <a:endParaRPr lang="pl-PL" sz="2000" b="1" dirty="0">
              <a:solidFill>
                <a:prstClr val="black"/>
              </a:solidFill>
              <a:latin typeface="Calibri"/>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124754"/>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p>
          <a:p>
            <a:r>
              <a:rPr lang="pl-PL" sz="2400" b="1" dirty="0" smtClean="0"/>
              <a:t>Art. 91. 2a</a:t>
            </a:r>
            <a:r>
              <a:rPr lang="pl-PL" sz="2400" dirty="0" smtClean="0"/>
              <a:t>. Zamawiający, o których mowa w art. 3 ust. 1 pkt 1 </a:t>
            </a:r>
          </a:p>
          <a:p>
            <a:r>
              <a:rPr lang="pl-PL" sz="2400" dirty="0" smtClean="0"/>
              <a:t>i 2, oraz ich związki kryterium ceny mogą zastosować jako </a:t>
            </a:r>
          </a:p>
          <a:p>
            <a:r>
              <a:rPr lang="pl-PL" sz="2400" dirty="0" smtClean="0"/>
              <a:t>jedyne kryterium oceny ofert lub kryterium o wadze</a:t>
            </a:r>
          </a:p>
          <a:p>
            <a:r>
              <a:rPr lang="pl-PL" sz="2400" dirty="0" smtClean="0"/>
              <a:t>przekraczającej 60%, jeżeli określą w opisie przedmiotu zamówienia standardy jakościowe odnoszące się do wszystkich istotnych cech przedmiotu zamówienia oraz wykażą w załączniku do protokołu w jaki sposób zostały uwzględnione w opisie przedmiotu zamówienia koszty cyklu życia, z wyjątkiem </a:t>
            </a:r>
          </a:p>
          <a:p>
            <a:r>
              <a:rPr lang="pl-PL" sz="2400" dirty="0" smtClean="0"/>
              <a:t>art. 72 ust. 2 i art. 80 ust. 3. </a:t>
            </a:r>
          </a:p>
          <a:p>
            <a:r>
              <a:rPr lang="pl-PL" sz="2400" b="1" dirty="0" smtClean="0"/>
              <a:t>2d</a:t>
            </a:r>
            <a:r>
              <a:rPr lang="pl-PL" sz="2400" dirty="0" smtClean="0"/>
              <a:t>. Zamawiający określa kryteria oceny ofert w sposób jednoznaczny i zrozumiały, umożliwiający sprawdzenie informacji przedstawianych przez wykonawców. </a:t>
            </a:r>
          </a:p>
          <a:p>
            <a:r>
              <a:rPr lang="pl-PL" sz="2400" b="1" dirty="0" smtClean="0"/>
              <a:t>3. </a:t>
            </a:r>
            <a:r>
              <a:rPr lang="pl-PL" sz="2400" dirty="0" smtClean="0"/>
              <a:t>Kryteria oceny ofert nie mogą dotyczyć właściwości wykonawcy, a w szczególności jego wiarygodności ekonomicznej, technicznej lub finansowej. </a:t>
            </a:r>
            <a:endParaRPr lang="pl-PL" sz="3200" b="1" dirty="0">
              <a:solidFill>
                <a:prstClr val="black"/>
              </a:solidFill>
              <a:latin typeface="Calibri"/>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755422"/>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Zasada konkurencyjności</a:t>
            </a:r>
          </a:p>
          <a:p>
            <a:endParaRPr lang="pl-PL" sz="2400" b="1" dirty="0" smtClean="0">
              <a:latin typeface="+mn-lt"/>
            </a:endParaRPr>
          </a:p>
          <a:p>
            <a:r>
              <a:rPr lang="pl-PL" sz="2400" b="1" dirty="0" smtClean="0">
                <a:latin typeface="+mn-lt"/>
              </a:rPr>
              <a:t>6.5.2.9</a:t>
            </a:r>
            <a:r>
              <a:rPr lang="pl-PL" sz="2400" dirty="0" smtClean="0">
                <a:latin typeface="+mn-lt"/>
              </a:rPr>
              <a:t> </a:t>
            </a:r>
            <a:r>
              <a:rPr lang="pl-PL" sz="2400" dirty="0"/>
              <a:t>Kryteria oceny ofert składanych w ramach postępowania o udzielenie </a:t>
            </a:r>
            <a:r>
              <a:rPr lang="pl-PL" sz="2400" dirty="0" smtClean="0"/>
              <a:t>zamówienia są </a:t>
            </a:r>
            <a:r>
              <a:rPr lang="pl-PL" sz="2400" dirty="0"/>
              <a:t>formułowane w sposób zapewniający zachowanie uczciwej konkurencji oraz </a:t>
            </a:r>
            <a:r>
              <a:rPr lang="pl-PL" sz="2400" dirty="0" smtClean="0"/>
              <a:t>równego traktowania </a:t>
            </a:r>
            <a:r>
              <a:rPr lang="pl-PL" sz="2400" dirty="0"/>
              <a:t>wykonawców, przy czym:</a:t>
            </a:r>
          </a:p>
          <a:p>
            <a:r>
              <a:rPr lang="pl-PL" sz="2400" dirty="0"/>
              <a:t>a) każde kryterium oceny ofert musi </a:t>
            </a:r>
            <a:r>
              <a:rPr lang="pl-PL" sz="2400" u="sng" dirty="0"/>
              <a:t>odnosić się do danego przedmiotu zamówienia</a:t>
            </a:r>
            <a:r>
              <a:rPr lang="pl-PL" sz="2400" dirty="0"/>
              <a:t>,</a:t>
            </a:r>
          </a:p>
          <a:p>
            <a:r>
              <a:rPr lang="pl-PL" sz="2400" dirty="0"/>
              <a:t>b) każde kryterium (i opis jego stosowania) musi być sformułowane </a:t>
            </a:r>
            <a:r>
              <a:rPr lang="pl-PL" sz="2400" u="sng" dirty="0" smtClean="0"/>
              <a:t>jednoznacznie i </a:t>
            </a:r>
            <a:r>
              <a:rPr lang="pl-PL" sz="2400" u="sng" dirty="0"/>
              <a:t>precyzyjnie</a:t>
            </a:r>
            <a:r>
              <a:rPr lang="pl-PL" sz="2400" dirty="0"/>
              <a:t>, tak żeby każdy poprawnie poinformowany oferent, który </a:t>
            </a:r>
            <a:r>
              <a:rPr lang="pl-PL" sz="2400" dirty="0" smtClean="0"/>
              <a:t>dołoży należytej </a:t>
            </a:r>
            <a:r>
              <a:rPr lang="pl-PL" sz="2400" dirty="0"/>
              <a:t>staranności, mógł interpretować je w jednakowy sposób,</a:t>
            </a:r>
          </a:p>
          <a:p>
            <a:r>
              <a:rPr lang="pl-PL" sz="2400" dirty="0"/>
              <a:t>c) wagi (znaczenie) poszczególnych kryteriów powinny być określone w </a:t>
            </a:r>
            <a:r>
              <a:rPr lang="pl-PL" sz="2400" dirty="0" smtClean="0"/>
              <a:t>sposób </a:t>
            </a:r>
            <a:r>
              <a:rPr lang="pl-PL" sz="2400" u="sng" dirty="0" smtClean="0"/>
              <a:t>umożliwiający </a:t>
            </a:r>
            <a:r>
              <a:rPr lang="pl-PL" sz="2400" u="sng" dirty="0"/>
              <a:t>wybór najkorzystniejszej oferty</a:t>
            </a:r>
            <a:r>
              <a:rPr lang="pl-PL" sz="2400" dirty="0"/>
              <a:t>,</a:t>
            </a: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016758"/>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Zasada konkurencyjności</a:t>
            </a:r>
          </a:p>
          <a:p>
            <a:endParaRPr lang="pl-PL" sz="2400" dirty="0" smtClean="0"/>
          </a:p>
          <a:p>
            <a:endParaRPr lang="pl-PL" sz="2400" dirty="0" smtClean="0"/>
          </a:p>
          <a:p>
            <a:r>
              <a:rPr lang="pl-PL" sz="2400" dirty="0" smtClean="0"/>
              <a:t>d) kryteria </a:t>
            </a:r>
            <a:r>
              <a:rPr lang="pl-PL" sz="2400" dirty="0"/>
              <a:t>oceny ofert </a:t>
            </a:r>
            <a:r>
              <a:rPr lang="pl-PL" sz="2400" u="sng" dirty="0"/>
              <a:t>nie mogą dotyczyć właściwości wykonawcy</a:t>
            </a:r>
            <a:r>
              <a:rPr lang="pl-PL" sz="2400" dirty="0"/>
              <a:t>, a w </a:t>
            </a:r>
            <a:r>
              <a:rPr lang="pl-PL" sz="2400" dirty="0" smtClean="0"/>
              <a:t>szczególności jego </a:t>
            </a:r>
            <a:r>
              <a:rPr lang="pl-PL" sz="2400" dirty="0"/>
              <a:t>wiarygodności ekonomicznej, technicznej lub finansowej oraz </a:t>
            </a:r>
            <a:r>
              <a:rPr lang="pl-PL" sz="2400" dirty="0" smtClean="0"/>
              <a:t>doświadczenia (…).</a:t>
            </a:r>
            <a:endParaRPr lang="pl-PL" sz="2400" dirty="0"/>
          </a:p>
          <a:p>
            <a:r>
              <a:rPr lang="pl-PL" sz="2400" dirty="0" smtClean="0"/>
              <a:t>e</a:t>
            </a:r>
            <a:r>
              <a:rPr lang="pl-PL" sz="2400" dirty="0"/>
              <a:t>) </a:t>
            </a:r>
            <a:r>
              <a:rPr lang="pl-PL" sz="2400" u="sng" dirty="0"/>
              <a:t>cena może być jedynym kryterium oceny ofert</a:t>
            </a:r>
            <a:r>
              <a:rPr lang="pl-PL" sz="2400" dirty="0"/>
              <a:t>. Poza wymaganiami dotyczącymi </a:t>
            </a:r>
            <a:r>
              <a:rPr lang="pl-PL" sz="2400" dirty="0" smtClean="0"/>
              <a:t>ceny wskazane </a:t>
            </a:r>
            <a:r>
              <a:rPr lang="pl-PL" sz="2400" dirty="0"/>
              <a:t>jest stosowanie jako kryterium oceny ofert innych wymagań </a:t>
            </a:r>
            <a:r>
              <a:rPr lang="pl-PL" sz="2400" dirty="0" smtClean="0"/>
              <a:t>odnoszących się </a:t>
            </a:r>
            <a:r>
              <a:rPr lang="pl-PL" sz="2400" dirty="0"/>
              <a:t>do przedmiotu zamówienia, takich jak np. jakość, funkcjonalność, </a:t>
            </a:r>
            <a:r>
              <a:rPr lang="pl-PL" sz="2400" dirty="0" smtClean="0"/>
              <a:t>parametry techniczne</a:t>
            </a:r>
            <a:r>
              <a:rPr lang="pl-PL" sz="2400" dirty="0"/>
              <a:t>, aspekty środowiskowe, społeczne, innowacyjne, serwis, </a:t>
            </a:r>
            <a:r>
              <a:rPr lang="pl-PL" sz="2400" dirty="0" smtClean="0"/>
              <a:t>termin wykonania </a:t>
            </a:r>
            <a:r>
              <a:rPr lang="pl-PL" sz="2400" dirty="0"/>
              <a:t>zamówienia, koszty eksploatacji oraz organizacja, kwalifikacje zawodowe</a:t>
            </a:r>
          </a:p>
        </p:txBody>
      </p:sp>
    </p:spTree>
    <p:extLst>
      <p:ext uri="{BB962C8B-B14F-4D97-AF65-F5344CB8AC3E}">
        <p14:creationId xmlns:p14="http://schemas.microsoft.com/office/powerpoint/2010/main" val="82160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0"/>
            <a:ext cx="8352928" cy="6858000"/>
          </a:xfrm>
          <a:prstGeom prst="rect">
            <a:avLst/>
          </a:prstGeom>
        </p:spPr>
      </p:pic>
      <p:sp>
        <p:nvSpPr>
          <p:cNvPr id="2" name="Prostokąt 1"/>
          <p:cNvSpPr/>
          <p:nvPr/>
        </p:nvSpPr>
        <p:spPr>
          <a:xfrm>
            <a:off x="4932040" y="4581128"/>
            <a:ext cx="3240360" cy="7200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Ogłoszenie o zamówieniu w zasadzie konkurencyjności</a:t>
            </a:r>
            <a:endParaRPr lang="pl-PL" b="1" dirty="0">
              <a:solidFill>
                <a:schemeClr val="tx1"/>
              </a:solidFill>
            </a:endParaRPr>
          </a:p>
        </p:txBody>
      </p:sp>
    </p:spTree>
    <p:extLst>
      <p:ext uri="{BB962C8B-B14F-4D97-AF65-F5344CB8AC3E}">
        <p14:creationId xmlns:p14="http://schemas.microsoft.com/office/powerpoint/2010/main" val="53494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0"/>
            <a:ext cx="8352928" cy="6858000"/>
          </a:xfrm>
          <a:prstGeom prst="rect">
            <a:avLst/>
          </a:prstGeom>
        </p:spPr>
      </p:pic>
      <p:sp>
        <p:nvSpPr>
          <p:cNvPr id="5" name="Prostokąt 4"/>
          <p:cNvSpPr/>
          <p:nvPr/>
        </p:nvSpPr>
        <p:spPr>
          <a:xfrm>
            <a:off x="5076056" y="5301208"/>
            <a:ext cx="3240360" cy="7200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Ogłoszenie o zamówieniu w zasadzie konkurencyjności</a:t>
            </a:r>
            <a:endParaRPr lang="pl-PL" b="1" dirty="0">
              <a:solidFill>
                <a:schemeClr val="tx1"/>
              </a:solidFill>
            </a:endParaRPr>
          </a:p>
        </p:txBody>
      </p:sp>
    </p:spTree>
    <p:extLst>
      <p:ext uri="{BB962C8B-B14F-4D97-AF65-F5344CB8AC3E}">
        <p14:creationId xmlns:p14="http://schemas.microsoft.com/office/powerpoint/2010/main" val="203546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1.jpg"/>
          <p:cNvPicPr>
            <a:picLocks noChangeAspect="1"/>
          </p:cNvPicPr>
          <p:nvPr/>
        </p:nvPicPr>
        <p:blipFill>
          <a:blip r:embed="rId3" cstate="print"/>
          <a:stretch>
            <a:fillRect/>
          </a:stretch>
        </p:blipFill>
        <p:spPr>
          <a:xfrm>
            <a:off x="179512" y="0"/>
            <a:ext cx="8784976" cy="6858000"/>
          </a:xfrm>
          <a:prstGeom prst="rect">
            <a:avLst/>
          </a:prstGeom>
        </p:spPr>
      </p:pic>
      <p:sp>
        <p:nvSpPr>
          <p:cNvPr id="3" name="Prostokąt 2"/>
          <p:cNvSpPr/>
          <p:nvPr/>
        </p:nvSpPr>
        <p:spPr>
          <a:xfrm>
            <a:off x="5436096" y="1052736"/>
            <a:ext cx="3240360" cy="7200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Ogłoszenie o zamówieniu w zasadzie konkurencyjności</a:t>
            </a:r>
            <a:endParaRPr lang="pl-PL" b="1" dirty="0">
              <a:solidFill>
                <a:schemeClr val="tx1"/>
              </a:solidFill>
            </a:endParaRPr>
          </a:p>
        </p:txBody>
      </p:sp>
    </p:spTree>
    <p:extLst>
      <p:ext uri="{BB962C8B-B14F-4D97-AF65-F5344CB8AC3E}">
        <p14:creationId xmlns:p14="http://schemas.microsoft.com/office/powerpoint/2010/main" val="203546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Kryteria oceny ofert</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Prostokąt 1"/>
          <p:cNvSpPr/>
          <p:nvPr/>
        </p:nvSpPr>
        <p:spPr>
          <a:xfrm>
            <a:off x="6660232" y="548680"/>
            <a:ext cx="1944216"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SIWZ</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84775"/>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endParaRPr lang="pl-PL" sz="3200" b="1" dirty="0">
              <a:solidFill>
                <a:prstClr val="black"/>
              </a:solidFill>
              <a:latin typeface="Calibri"/>
            </a:endParaRPr>
          </a:p>
        </p:txBody>
      </p:sp>
      <p:pic>
        <p:nvPicPr>
          <p:cNvPr id="1026"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p:spPr>
      </p:pic>
      <p:sp>
        <p:nvSpPr>
          <p:cNvPr id="4" name="Prostokąt 3"/>
          <p:cNvSpPr/>
          <p:nvPr/>
        </p:nvSpPr>
        <p:spPr>
          <a:xfrm>
            <a:off x="6660232" y="548680"/>
            <a:ext cx="1944216"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SIWZ</a:t>
            </a:r>
            <a:endParaRPr lang="pl-PL" b="1" dirty="0">
              <a:solidFill>
                <a:schemeClr val="tx1"/>
              </a:solidFill>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035498"/>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p>
          <a:p>
            <a:pPr lvl="0" fontAlgn="auto">
              <a:spcBef>
                <a:spcPct val="20000"/>
              </a:spcBef>
              <a:spcAft>
                <a:spcPts val="0"/>
              </a:spcAft>
            </a:pPr>
            <a:r>
              <a:rPr lang="pl-PL" sz="2300" b="1" dirty="0" smtClean="0">
                <a:solidFill>
                  <a:prstClr val="black"/>
                </a:solidFill>
                <a:latin typeface="Calibri"/>
              </a:rPr>
              <a:t>Art. 29. 1. </a:t>
            </a:r>
            <a:r>
              <a:rPr lang="pl-PL" sz="2300" dirty="0" smtClean="0">
                <a:solidFill>
                  <a:prstClr val="black"/>
                </a:solidFill>
                <a:latin typeface="Calibri"/>
              </a:rPr>
              <a:t>Przedmiot zamówienia opisuje się w sposób jednoznaczny i wyczerpujący, za pomocą dostatecznie dokładnych i zrozumiałych określeń, uwzględniając wszystkie wymagania i okoliczności mogące mieć wpływ na sporządzenie oferty. </a:t>
            </a:r>
          </a:p>
          <a:p>
            <a:pPr lvl="0" fontAlgn="auto">
              <a:spcBef>
                <a:spcPts val="0"/>
              </a:spcBef>
              <a:spcAft>
                <a:spcPts val="0"/>
              </a:spcAft>
            </a:pPr>
            <a:r>
              <a:rPr lang="pl-PL" sz="2300" b="1" dirty="0" smtClean="0">
                <a:solidFill>
                  <a:prstClr val="black"/>
                </a:solidFill>
                <a:latin typeface="Calibri"/>
              </a:rPr>
              <a:t>2. </a:t>
            </a:r>
            <a:r>
              <a:rPr lang="pl-PL" sz="2300" dirty="0" smtClean="0">
                <a:solidFill>
                  <a:prstClr val="black"/>
                </a:solidFill>
                <a:latin typeface="Calibri"/>
              </a:rPr>
              <a:t>Przedmiotu zamówienia nie można opisywać w sposób, który mógłby </a:t>
            </a:r>
            <a:r>
              <a:rPr lang="pl-PL" sz="2300" u="sng" dirty="0" smtClean="0">
                <a:solidFill>
                  <a:prstClr val="black"/>
                </a:solidFill>
                <a:latin typeface="Calibri"/>
              </a:rPr>
              <a:t>utrudniać uczciwą konkurencję</a:t>
            </a:r>
            <a:r>
              <a:rPr lang="pl-PL" sz="2300" dirty="0" smtClean="0">
                <a:solidFill>
                  <a:prstClr val="black"/>
                </a:solidFill>
                <a:latin typeface="Calibri"/>
              </a:rPr>
              <a:t>. </a:t>
            </a:r>
          </a:p>
          <a:p>
            <a:r>
              <a:rPr lang="pl-PL" sz="2300" b="1" dirty="0" smtClean="0"/>
              <a:t>3. </a:t>
            </a:r>
            <a:r>
              <a:rPr lang="pl-PL" sz="2300" dirty="0" smtClean="0"/>
              <a:t>Przedmiotu zamówienia nie można opisywać przez wskazanie znaków towarowych, patentów lub pochodzenia, źródła lub szczególnego procesu, który charakteryzuje produkty lub usługi dostarczane przez konkretnego wykonawcę, jeżeli mogłoby to doprowadzić do uprzywilejowania lub wyeliminowania niektórych wykonawców lub produktów, chyba że jest to uzasadnione specyfiką przedmiotu zamówienia i zamawiający nie może opisać przedmiotu zamówienia za pomocą dostatecznie dokładnych określeń, a wskazaniu takiemu towarzyszą wyrazy </a:t>
            </a:r>
            <a:r>
              <a:rPr lang="pl-PL" sz="2300" u="sng" dirty="0" smtClean="0"/>
              <a:t>„lub równoważny”. </a:t>
            </a:r>
            <a:endParaRPr lang="pl-PL" sz="2300" b="1" u="sng" dirty="0">
              <a:solidFill>
                <a:prstClr val="black"/>
              </a:solidFill>
              <a:latin typeface="Calibri"/>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84775"/>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endParaRPr lang="pl-PL" sz="3200" b="1" dirty="0">
              <a:solidFill>
                <a:prstClr val="black"/>
              </a:solidFill>
              <a:latin typeface="Calibri"/>
            </a:endParaRPr>
          </a:p>
        </p:txBody>
      </p:sp>
      <p:pic>
        <p:nvPicPr>
          <p:cNvPr id="2050" name="Picture 2"/>
          <p:cNvPicPr>
            <a:picLocks noChangeAspect="1" noChangeArrowheads="1"/>
          </p:cNvPicPr>
          <p:nvPr/>
        </p:nvPicPr>
        <p:blipFill>
          <a:blip r:embed="rId3" cstate="print"/>
          <a:srcRect/>
          <a:stretch>
            <a:fillRect/>
          </a:stretch>
        </p:blipFill>
        <p:spPr bwMode="auto">
          <a:xfrm>
            <a:off x="0" y="332656"/>
            <a:ext cx="9144000" cy="6120680"/>
          </a:xfrm>
          <a:prstGeom prst="rect">
            <a:avLst/>
          </a:prstGeom>
          <a:noFill/>
          <a:ln w="9525">
            <a:noFill/>
            <a:miter lim="800000"/>
            <a:headEnd/>
            <a:tailEnd/>
          </a:ln>
        </p:spPr>
      </p:pic>
      <p:sp>
        <p:nvSpPr>
          <p:cNvPr id="4" name="Prostokąt 3"/>
          <p:cNvSpPr/>
          <p:nvPr/>
        </p:nvSpPr>
        <p:spPr>
          <a:xfrm>
            <a:off x="3995936" y="332656"/>
            <a:ext cx="4762403"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SIWZ – treść warunku z poprzedniego slajdu</a:t>
            </a:r>
            <a:endParaRPr lang="pl-PL" b="1" dirty="0">
              <a:solidFill>
                <a:schemeClr val="tx1"/>
              </a:solidFill>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3785720313"/>
              </p:ext>
            </p:extLst>
          </p:nvPr>
        </p:nvGraphicFramePr>
        <p:xfrm>
          <a:off x="395536" y="1484784"/>
          <a:ext cx="8352928" cy="5120514"/>
        </p:xfrm>
        <a:graphic>
          <a:graphicData uri="http://schemas.openxmlformats.org/drawingml/2006/table">
            <a:tbl>
              <a:tblPr firstRow="1" firstCol="1" bandRow="1">
                <a:tableStyleId>{5C22544A-7EE6-4342-B048-85BDC9FD1C3A}</a:tableStyleId>
              </a:tblPr>
              <a:tblGrid>
                <a:gridCol w="360040"/>
                <a:gridCol w="1152128"/>
                <a:gridCol w="720080"/>
                <a:gridCol w="4032448"/>
                <a:gridCol w="2088232"/>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lub kryteriach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25%</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wysokość stawki może zostać obniżona do wysokości 10% albo 5%</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Przetarg nieograniczony – naruszenie art. 41 pkt 7, 7a i 9 Pzp polegające na nieumieszczeniu w ogłoszeniu o zamówieniu przekazanym UPUE lub (…) w BZP informacji o warunkach udziału w postępowaniu o udzielenie zamówienia (…), wykazu oświadczeń lub dokumentów potwierdzających spełnianie warunków (…) lub art. 36 ust. 1 pkt 5, 5a, 6 i 13 Pzp polegające na niezamieszczeniu w SIWZ</a:t>
                      </a:r>
                      <a:r>
                        <a:rPr lang="pl-PL" sz="16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informacji o warunkach udziału (…) oraz fakultatywnych podstawach wykluczenia (…) wykazu oświadczeń lub dokumentów potwierdzających spełnianie warunków udziału w postępowaniu oraz brak podstaw wykluczenia, opisu kryteriów, którymi zamawiający będzie się kierował przy wyborze oferty, wraz z podaniem wag tych kryteriów i sposobu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 lub kryteriach oceny ofert, który uniemożliwia potencjalnym</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wykonawcom złożenie oferty zgodnej z wymaganiami zamawiającego lub wpływa na możliwość wzięcia przez wykonawcę udziału w postępowaniu o udzielenie zamówienia.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7427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2163893060"/>
              </p:ext>
            </p:extLst>
          </p:nvPr>
        </p:nvGraphicFramePr>
        <p:xfrm>
          <a:off x="395536" y="1484784"/>
          <a:ext cx="8352928" cy="5098796"/>
        </p:xfrm>
        <a:graphic>
          <a:graphicData uri="http://schemas.openxmlformats.org/drawingml/2006/table">
            <a:tbl>
              <a:tblPr firstRow="1" firstCol="1" bandRow="1">
                <a:tableStyleId>{5C22544A-7EE6-4342-B048-85BDC9FD1C3A}</a:tableStyleId>
              </a:tblPr>
              <a:tblGrid>
                <a:gridCol w="442442"/>
                <a:gridCol w="1573782"/>
                <a:gridCol w="936104"/>
                <a:gridCol w="2808312"/>
                <a:gridCol w="2592288"/>
              </a:tblGrid>
              <a:tr h="432048">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12</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Określenie dyskryminacyjnych warunków udziału w postępowaniu o udzielenie zamówienia, zawarcia umowy koncesji, kryteriów kwalifikacji, kryteriów selekcji lub kryteriów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25% – wysokość stawki</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może zostać obniżona</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do wysokości 10% albo 5%</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 Naruszenie art. 22 ust. 1a Pzp polegające na określeniu warunków udziału w postępowaniu (…) w sposób nieproporcjonalny do przedmiotu zamówienia (…).</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 Naruszenie art. 7 ust. 1 w związku z art. 91 ust. 2 Pzp polegające na określeniu kryteriów oceny ofert w sposób, który mógłby utrudniać uczciwą konkurencję (…)</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4. Naruszenie art. 91 ust. 3 Pzp polegające na określeniu kryteriów oceny ofert odnoszących się do właściwości wykonawcy.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 Ustalenie warunków udziału w</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postępowaniu o udzielenie zamówienia (…) w sposób</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nieproporcjonalny do przedmiotu</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zamówienia lub który mógłby utrudniać uczciwą konkurencję i równe traktowanie wykonawców.</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 Ustalenie kryteriów oceny ofert w sposób zawężający konkurencję.</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3. Nieuprawnione określenie kryteriów oceny ofert odnoszących się do</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właściwości wykonawcy.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73365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Przeprowadzenie postępowania</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548680"/>
            <a:ext cx="8208912" cy="1077218"/>
          </a:xfrm>
          <a:prstGeom prst="rect">
            <a:avLst/>
          </a:prstGeom>
          <a:noFill/>
        </p:spPr>
        <p:txBody>
          <a:bodyPr wrap="square" rtlCol="0">
            <a:spAutoFit/>
          </a:bodyPr>
          <a:lstStyle/>
          <a:p>
            <a:pPr algn="ctr"/>
            <a:r>
              <a:rPr lang="pl-PL" sz="3200" b="1" dirty="0" smtClean="0"/>
              <a:t>Zawartość ogłoszenia o zamówieniu oraz SIWZ art. 41 ust. 1 oraz 36 ust. 1 ustawy PZP</a:t>
            </a:r>
            <a:endParaRPr lang="pl-PL" sz="3200" b="1" dirty="0"/>
          </a:p>
        </p:txBody>
      </p:sp>
      <p:sp>
        <p:nvSpPr>
          <p:cNvPr id="3" name="Prostokąt 2"/>
          <p:cNvSpPr/>
          <p:nvPr/>
        </p:nvSpPr>
        <p:spPr>
          <a:xfrm>
            <a:off x="467544" y="2204864"/>
            <a:ext cx="8280920" cy="3693319"/>
          </a:xfrm>
          <a:prstGeom prst="rect">
            <a:avLst/>
          </a:prstGeom>
        </p:spPr>
        <p:txBody>
          <a:bodyPr wrap="square">
            <a:spAutoFit/>
          </a:bodyPr>
          <a:lstStyle/>
          <a:p>
            <a:pPr>
              <a:lnSpc>
                <a:spcPct val="150000"/>
              </a:lnSpc>
            </a:pPr>
            <a:r>
              <a:rPr lang="pl-PL" dirty="0" smtClean="0"/>
              <a:t>Elementy ogłoszenia o zamówieniu w przypadku, których najczęściej dochodzi do rozbieżności z SIWZ:</a:t>
            </a:r>
          </a:p>
          <a:p>
            <a:pPr marL="285750" indent="-285750">
              <a:lnSpc>
                <a:spcPct val="150000"/>
              </a:lnSpc>
              <a:buFont typeface="Arial" panose="020B0604020202020204" pitchFamily="34" charset="0"/>
              <a:buChar char="•"/>
            </a:pPr>
            <a:r>
              <a:rPr lang="pl-PL" dirty="0" smtClean="0"/>
              <a:t>termin </a:t>
            </a:r>
            <a:r>
              <a:rPr lang="pl-PL" dirty="0"/>
              <a:t>wykonania zamówienia;</a:t>
            </a:r>
          </a:p>
          <a:p>
            <a:pPr marL="285750" indent="-285750">
              <a:lnSpc>
                <a:spcPct val="150000"/>
              </a:lnSpc>
              <a:buFont typeface="Arial" panose="020B0604020202020204" pitchFamily="34" charset="0"/>
              <a:buChar char="•"/>
            </a:pPr>
            <a:r>
              <a:rPr lang="pl-PL" dirty="0" smtClean="0"/>
              <a:t>warunki </a:t>
            </a:r>
            <a:r>
              <a:rPr lang="pl-PL" dirty="0"/>
              <a:t>udziału w postępowaniu oraz podstawy wykluczenia;</a:t>
            </a:r>
          </a:p>
          <a:p>
            <a:pPr marL="285750" indent="-285750">
              <a:lnSpc>
                <a:spcPct val="150000"/>
              </a:lnSpc>
              <a:buFont typeface="Arial" panose="020B0604020202020204" pitchFamily="34" charset="0"/>
              <a:buChar char="•"/>
            </a:pPr>
            <a:r>
              <a:rPr lang="pl-PL" dirty="0" smtClean="0"/>
              <a:t>wykaz </a:t>
            </a:r>
            <a:r>
              <a:rPr lang="pl-PL" dirty="0"/>
              <a:t>oświadczeń lub dokumentów potwierdzających spełnianie warunków udziału </a:t>
            </a:r>
            <a:r>
              <a:rPr lang="pl-PL" dirty="0" smtClean="0"/>
              <a:t>w </a:t>
            </a:r>
            <a:r>
              <a:rPr lang="pl-PL" dirty="0"/>
              <a:t>postępowaniu oraz </a:t>
            </a:r>
            <a:r>
              <a:rPr lang="pl-PL" dirty="0" smtClean="0"/>
              <a:t>brak podstaw </a:t>
            </a:r>
            <a:r>
              <a:rPr lang="pl-PL" dirty="0"/>
              <a:t>wykluczenia</a:t>
            </a:r>
            <a:r>
              <a:rPr lang="pl-PL" dirty="0" smtClean="0"/>
              <a:t>;</a:t>
            </a:r>
          </a:p>
          <a:p>
            <a:pPr marL="285750" indent="-285750">
              <a:lnSpc>
                <a:spcPct val="150000"/>
              </a:lnSpc>
              <a:buFont typeface="Arial" panose="020B0604020202020204" pitchFamily="34" charset="0"/>
              <a:buChar char="•"/>
            </a:pPr>
            <a:r>
              <a:rPr lang="pl-PL" dirty="0" smtClean="0"/>
              <a:t>kryteria </a:t>
            </a:r>
            <a:r>
              <a:rPr lang="pl-PL" dirty="0"/>
              <a:t>oceny ofert i ich znaczenie</a:t>
            </a:r>
            <a:r>
              <a:rPr lang="pl-PL" dirty="0" smtClean="0"/>
              <a:t>;</a:t>
            </a:r>
          </a:p>
          <a:p>
            <a:pPr marL="285750" indent="-285750">
              <a:lnSpc>
                <a:spcPct val="150000"/>
              </a:lnSpc>
              <a:buFont typeface="Arial" panose="020B0604020202020204" pitchFamily="34" charset="0"/>
              <a:buChar char="•"/>
            </a:pPr>
            <a:r>
              <a:rPr lang="pl-PL" dirty="0" smtClean="0"/>
              <a:t>termin </a:t>
            </a:r>
            <a:r>
              <a:rPr lang="pl-PL" dirty="0"/>
              <a:t>składania </a:t>
            </a:r>
            <a:r>
              <a:rPr lang="pl-PL" dirty="0" smtClean="0"/>
              <a:t>ofert.</a:t>
            </a:r>
            <a:endParaRPr lang="pl-PL" dirty="0"/>
          </a:p>
          <a:p>
            <a:endParaRPr lang="pl-PL" b="1" dirty="0"/>
          </a:p>
        </p:txBody>
      </p:sp>
    </p:spTree>
    <p:extLst>
      <p:ext uri="{BB962C8B-B14F-4D97-AF65-F5344CB8AC3E}">
        <p14:creationId xmlns:p14="http://schemas.microsoft.com/office/powerpoint/2010/main" val="4247240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467544" y="548680"/>
            <a:ext cx="3531870" cy="2004480"/>
          </a:xfrm>
          <a:prstGeom prst="rect">
            <a:avLst/>
          </a:prstGeom>
        </p:spPr>
      </p:pic>
      <p:pic>
        <p:nvPicPr>
          <p:cNvPr id="3" name="Obraz 2"/>
          <p:cNvPicPr>
            <a:picLocks noChangeAspect="1"/>
          </p:cNvPicPr>
          <p:nvPr/>
        </p:nvPicPr>
        <p:blipFill>
          <a:blip r:embed="rId3"/>
          <a:stretch>
            <a:fillRect/>
          </a:stretch>
        </p:blipFill>
        <p:spPr>
          <a:xfrm>
            <a:off x="467544" y="2348880"/>
            <a:ext cx="3476250" cy="619440"/>
          </a:xfrm>
          <a:prstGeom prst="rect">
            <a:avLst/>
          </a:prstGeom>
        </p:spPr>
      </p:pic>
      <p:pic>
        <p:nvPicPr>
          <p:cNvPr id="4" name="Obraz 3"/>
          <p:cNvPicPr>
            <a:picLocks noChangeAspect="1"/>
          </p:cNvPicPr>
          <p:nvPr/>
        </p:nvPicPr>
        <p:blipFill>
          <a:blip r:embed="rId4"/>
          <a:stretch>
            <a:fillRect/>
          </a:stretch>
        </p:blipFill>
        <p:spPr>
          <a:xfrm>
            <a:off x="435569" y="3752812"/>
            <a:ext cx="8140557" cy="2620920"/>
          </a:xfrm>
          <a:prstGeom prst="rect">
            <a:avLst/>
          </a:prstGeom>
        </p:spPr>
      </p:pic>
      <p:sp>
        <p:nvSpPr>
          <p:cNvPr id="16" name="pole tekstowe 15"/>
          <p:cNvSpPr txBox="1"/>
          <p:nvPr/>
        </p:nvSpPr>
        <p:spPr>
          <a:xfrm>
            <a:off x="439354" y="179348"/>
            <a:ext cx="2592288" cy="369332"/>
          </a:xfrm>
          <a:prstGeom prst="rect">
            <a:avLst/>
          </a:prstGeom>
          <a:solidFill>
            <a:srgbClr val="FFFF00"/>
          </a:solidFill>
        </p:spPr>
        <p:txBody>
          <a:bodyPr wrap="square" rtlCol="0">
            <a:spAutoFit/>
          </a:bodyPr>
          <a:lstStyle/>
          <a:p>
            <a:r>
              <a:rPr lang="pl-PL" dirty="0"/>
              <a:t>Ogłoszenie o zamówieniu</a:t>
            </a:r>
          </a:p>
        </p:txBody>
      </p:sp>
      <p:sp>
        <p:nvSpPr>
          <p:cNvPr id="17" name="pole tekstowe 16"/>
          <p:cNvSpPr txBox="1"/>
          <p:nvPr/>
        </p:nvSpPr>
        <p:spPr>
          <a:xfrm>
            <a:off x="659462" y="3219851"/>
            <a:ext cx="788610" cy="369332"/>
          </a:xfrm>
          <a:prstGeom prst="rect">
            <a:avLst/>
          </a:prstGeom>
          <a:solidFill>
            <a:srgbClr val="FFFF00"/>
          </a:solidFill>
        </p:spPr>
        <p:txBody>
          <a:bodyPr wrap="square" rtlCol="0">
            <a:spAutoFit/>
          </a:bodyPr>
          <a:lstStyle/>
          <a:p>
            <a:r>
              <a:rPr lang="pl-PL" dirty="0" smtClean="0"/>
              <a:t>SIWZ</a:t>
            </a:r>
            <a:endParaRPr lang="pl-PL" dirty="0"/>
          </a:p>
        </p:txBody>
      </p:sp>
    </p:spTree>
    <p:extLst>
      <p:ext uri="{BB962C8B-B14F-4D97-AF65-F5344CB8AC3E}">
        <p14:creationId xmlns:p14="http://schemas.microsoft.com/office/powerpoint/2010/main" val="526258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908720"/>
            <a:ext cx="6120680" cy="1754326"/>
          </a:xfrm>
          <a:prstGeom prst="rect">
            <a:avLst/>
          </a:prstGeom>
          <a:ln>
            <a:noFill/>
          </a:ln>
        </p:spPr>
        <p:txBody>
          <a:bodyPr wrap="square">
            <a:spAutoFit/>
          </a:bodyPr>
          <a:lstStyle/>
          <a:p>
            <a:r>
              <a:rPr lang="pl-PL" dirty="0"/>
              <a:t>IV.2) KRYTERIA OCENY OFERT</a:t>
            </a:r>
          </a:p>
          <a:p>
            <a:r>
              <a:rPr lang="pl-PL" dirty="0"/>
              <a:t>IV.2.1) Kryteria oceny ofert:</a:t>
            </a:r>
          </a:p>
          <a:p>
            <a:r>
              <a:rPr lang="pl-PL" dirty="0"/>
              <a:t>IV.2.2) Kryteria</a:t>
            </a:r>
          </a:p>
          <a:p>
            <a:r>
              <a:rPr lang="pl-PL" dirty="0"/>
              <a:t>Kryteria	Znaczenie</a:t>
            </a:r>
          </a:p>
          <a:p>
            <a:r>
              <a:rPr lang="pl-PL" b="1" u="sng" dirty="0"/>
              <a:t>Łączna cena oferty brutto	60,00</a:t>
            </a:r>
          </a:p>
          <a:p>
            <a:r>
              <a:rPr lang="pl-PL" b="1" u="sng" dirty="0"/>
              <a:t>Termin wykonania zadania	30,00</a:t>
            </a:r>
          </a:p>
        </p:txBody>
      </p:sp>
      <p:sp>
        <p:nvSpPr>
          <p:cNvPr id="3" name="Nawias klamrowy zamykający 2"/>
          <p:cNvSpPr/>
          <p:nvPr/>
        </p:nvSpPr>
        <p:spPr>
          <a:xfrm>
            <a:off x="4788024" y="2060848"/>
            <a:ext cx="504056" cy="6021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 name="pole tekstowe 3"/>
          <p:cNvSpPr txBox="1"/>
          <p:nvPr/>
        </p:nvSpPr>
        <p:spPr>
          <a:xfrm>
            <a:off x="5580112" y="2038781"/>
            <a:ext cx="2808312" cy="646331"/>
          </a:xfrm>
          <a:prstGeom prst="rect">
            <a:avLst/>
          </a:prstGeom>
          <a:noFill/>
        </p:spPr>
        <p:txBody>
          <a:bodyPr wrap="square" rtlCol="0">
            <a:spAutoFit/>
          </a:bodyPr>
          <a:lstStyle/>
          <a:p>
            <a:r>
              <a:rPr lang="pl-PL" dirty="0" smtClean="0"/>
              <a:t>Łączna waga kryteriów wyniosła 90,00</a:t>
            </a:r>
            <a:endParaRPr lang="pl-PL" dirty="0"/>
          </a:p>
        </p:txBody>
      </p:sp>
      <p:sp>
        <p:nvSpPr>
          <p:cNvPr id="5" name="pole tekstowe 4"/>
          <p:cNvSpPr txBox="1"/>
          <p:nvPr/>
        </p:nvSpPr>
        <p:spPr>
          <a:xfrm>
            <a:off x="1043608" y="539388"/>
            <a:ext cx="5256584" cy="369332"/>
          </a:xfrm>
          <a:prstGeom prst="rect">
            <a:avLst/>
          </a:prstGeom>
          <a:solidFill>
            <a:srgbClr val="FFFF00"/>
          </a:solidFill>
        </p:spPr>
        <p:txBody>
          <a:bodyPr wrap="square" rtlCol="0">
            <a:spAutoFit/>
          </a:bodyPr>
          <a:lstStyle/>
          <a:p>
            <a:r>
              <a:rPr lang="pl-PL" dirty="0" smtClean="0"/>
              <a:t>Ogłoszenie o zamówieniu</a:t>
            </a:r>
            <a:endParaRPr lang="pl-PL" dirty="0"/>
          </a:p>
        </p:txBody>
      </p:sp>
      <p:sp>
        <p:nvSpPr>
          <p:cNvPr id="7" name="pole tekstowe 6"/>
          <p:cNvSpPr txBox="1"/>
          <p:nvPr/>
        </p:nvSpPr>
        <p:spPr>
          <a:xfrm>
            <a:off x="1043608" y="3861048"/>
            <a:ext cx="5184576" cy="1477328"/>
          </a:xfrm>
          <a:prstGeom prst="rect">
            <a:avLst/>
          </a:prstGeom>
          <a:noFill/>
        </p:spPr>
        <p:txBody>
          <a:bodyPr wrap="square" rtlCol="0">
            <a:spAutoFit/>
          </a:bodyPr>
          <a:lstStyle/>
          <a:p>
            <a:endParaRPr lang="pl-PL" dirty="0" smtClean="0"/>
          </a:p>
          <a:p>
            <a:r>
              <a:rPr lang="pl-PL" dirty="0" smtClean="0"/>
              <a:t>Kryteria oceny ofert:</a:t>
            </a:r>
          </a:p>
          <a:p>
            <a:r>
              <a:rPr lang="pl-PL" b="1" u="sng" dirty="0" smtClean="0"/>
              <a:t>cena </a:t>
            </a:r>
            <a:r>
              <a:rPr lang="pl-PL" b="1" u="sng" dirty="0"/>
              <a:t>– 60%, </a:t>
            </a:r>
            <a:endParaRPr lang="pl-PL" b="1" u="sng" dirty="0" smtClean="0"/>
          </a:p>
          <a:p>
            <a:r>
              <a:rPr lang="pl-PL" b="1" u="sng" dirty="0" smtClean="0"/>
              <a:t>Termin </a:t>
            </a:r>
            <a:r>
              <a:rPr lang="pl-PL" b="1" u="sng" dirty="0"/>
              <a:t>wykonania zadania – 30%, </a:t>
            </a:r>
            <a:endParaRPr lang="pl-PL" b="1" u="sng" dirty="0" smtClean="0"/>
          </a:p>
          <a:p>
            <a:r>
              <a:rPr lang="pl-PL" b="1" u="sng" dirty="0" smtClean="0"/>
              <a:t>Okres </a:t>
            </a:r>
            <a:r>
              <a:rPr lang="pl-PL" b="1" u="sng" dirty="0"/>
              <a:t>udzielonej rękojmi i gwarancji – 10%</a:t>
            </a:r>
          </a:p>
        </p:txBody>
      </p:sp>
      <p:pic>
        <p:nvPicPr>
          <p:cNvPr id="8" name="Obraz 7"/>
          <p:cNvPicPr>
            <a:picLocks noChangeAspect="1"/>
          </p:cNvPicPr>
          <p:nvPr/>
        </p:nvPicPr>
        <p:blipFill>
          <a:blip r:embed="rId2"/>
          <a:stretch>
            <a:fillRect/>
          </a:stretch>
        </p:blipFill>
        <p:spPr>
          <a:xfrm>
            <a:off x="5436096" y="4581128"/>
            <a:ext cx="512108" cy="1034246"/>
          </a:xfrm>
          <a:prstGeom prst="rect">
            <a:avLst/>
          </a:prstGeom>
        </p:spPr>
      </p:pic>
      <p:sp>
        <p:nvSpPr>
          <p:cNvPr id="10" name="pole tekstowe 9"/>
          <p:cNvSpPr txBox="1"/>
          <p:nvPr/>
        </p:nvSpPr>
        <p:spPr>
          <a:xfrm>
            <a:off x="6156176" y="4941168"/>
            <a:ext cx="2520280" cy="646331"/>
          </a:xfrm>
          <a:prstGeom prst="rect">
            <a:avLst/>
          </a:prstGeom>
          <a:noFill/>
        </p:spPr>
        <p:txBody>
          <a:bodyPr wrap="square" rtlCol="0">
            <a:spAutoFit/>
          </a:bodyPr>
          <a:lstStyle/>
          <a:p>
            <a:r>
              <a:rPr lang="pl-PL" dirty="0" smtClean="0"/>
              <a:t>Łączna waga kryteriów</a:t>
            </a:r>
          </a:p>
          <a:p>
            <a:r>
              <a:rPr lang="pl-PL" dirty="0" smtClean="0"/>
              <a:t>Wyniosła 100 %</a:t>
            </a:r>
            <a:endParaRPr lang="pl-PL" dirty="0"/>
          </a:p>
        </p:txBody>
      </p:sp>
      <p:sp>
        <p:nvSpPr>
          <p:cNvPr id="11" name="pole tekstowe 10"/>
          <p:cNvSpPr txBox="1"/>
          <p:nvPr/>
        </p:nvSpPr>
        <p:spPr>
          <a:xfrm>
            <a:off x="1043608" y="3573016"/>
            <a:ext cx="1728192" cy="369332"/>
          </a:xfrm>
          <a:prstGeom prst="rect">
            <a:avLst/>
          </a:prstGeom>
          <a:solidFill>
            <a:srgbClr val="FFFF00"/>
          </a:solidFill>
        </p:spPr>
        <p:txBody>
          <a:bodyPr wrap="square" rtlCol="0">
            <a:spAutoFit/>
          </a:bodyPr>
          <a:lstStyle/>
          <a:p>
            <a:r>
              <a:rPr lang="pl-PL" dirty="0" smtClean="0"/>
              <a:t>SIWZ</a:t>
            </a:r>
            <a:endParaRPr lang="pl-PL" dirty="0"/>
          </a:p>
        </p:txBody>
      </p:sp>
    </p:spTree>
    <p:extLst>
      <p:ext uri="{BB962C8B-B14F-4D97-AF65-F5344CB8AC3E}">
        <p14:creationId xmlns:p14="http://schemas.microsoft.com/office/powerpoint/2010/main" val="3118468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683568" y="621625"/>
            <a:ext cx="2790827" cy="369332"/>
          </a:xfrm>
          <a:prstGeom prst="rect">
            <a:avLst/>
          </a:prstGeom>
          <a:solidFill>
            <a:srgbClr val="FFFF00"/>
          </a:solidFill>
        </p:spPr>
        <p:txBody>
          <a:bodyPr wrap="square" rtlCol="0">
            <a:spAutoFit/>
          </a:bodyPr>
          <a:lstStyle/>
          <a:p>
            <a:r>
              <a:rPr lang="pl-PL" dirty="0" smtClean="0"/>
              <a:t>Ogłoszenie o zamówieniu</a:t>
            </a:r>
            <a:endParaRPr lang="pl-PL" dirty="0"/>
          </a:p>
        </p:txBody>
      </p:sp>
      <p:sp>
        <p:nvSpPr>
          <p:cNvPr id="6" name="pole tekstowe 5"/>
          <p:cNvSpPr txBox="1"/>
          <p:nvPr/>
        </p:nvSpPr>
        <p:spPr>
          <a:xfrm>
            <a:off x="683568" y="3201055"/>
            <a:ext cx="2232248" cy="369332"/>
          </a:xfrm>
          <a:prstGeom prst="rect">
            <a:avLst/>
          </a:prstGeom>
          <a:solidFill>
            <a:srgbClr val="FFFF00"/>
          </a:solidFill>
        </p:spPr>
        <p:txBody>
          <a:bodyPr wrap="square" rtlCol="0">
            <a:spAutoFit/>
          </a:bodyPr>
          <a:lstStyle/>
          <a:p>
            <a:r>
              <a:rPr lang="pl-PL" dirty="0" smtClean="0"/>
              <a:t>SIWZ</a:t>
            </a:r>
            <a:endParaRPr lang="pl-PL" dirty="0"/>
          </a:p>
        </p:txBody>
      </p:sp>
      <p:pic>
        <p:nvPicPr>
          <p:cNvPr id="4" name="Obraz 3"/>
          <p:cNvPicPr>
            <a:picLocks noChangeAspect="1"/>
          </p:cNvPicPr>
          <p:nvPr/>
        </p:nvPicPr>
        <p:blipFill>
          <a:blip r:embed="rId2"/>
          <a:stretch>
            <a:fillRect/>
          </a:stretch>
        </p:blipFill>
        <p:spPr>
          <a:xfrm>
            <a:off x="467544" y="1268760"/>
            <a:ext cx="8208912" cy="1376690"/>
          </a:xfrm>
          <a:prstGeom prst="rect">
            <a:avLst/>
          </a:prstGeom>
        </p:spPr>
      </p:pic>
      <p:pic>
        <p:nvPicPr>
          <p:cNvPr id="16" name="Obraz 15"/>
          <p:cNvPicPr>
            <a:picLocks noChangeAspect="1"/>
          </p:cNvPicPr>
          <p:nvPr/>
        </p:nvPicPr>
        <p:blipFill>
          <a:blip r:embed="rId3"/>
          <a:stretch>
            <a:fillRect/>
          </a:stretch>
        </p:blipFill>
        <p:spPr>
          <a:xfrm>
            <a:off x="539552" y="3789040"/>
            <a:ext cx="8222353" cy="1468658"/>
          </a:xfrm>
          <a:prstGeom prst="rect">
            <a:avLst/>
          </a:prstGeom>
        </p:spPr>
      </p:pic>
    </p:spTree>
    <p:extLst>
      <p:ext uri="{BB962C8B-B14F-4D97-AF65-F5344CB8AC3E}">
        <p14:creationId xmlns:p14="http://schemas.microsoft.com/office/powerpoint/2010/main" val="648470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89856" y="908720"/>
            <a:ext cx="7776864" cy="1512168"/>
          </a:xfrm>
          <a:prstGeom prst="rect">
            <a:avLst/>
          </a:prstGeom>
        </p:spPr>
      </p:pic>
      <p:pic>
        <p:nvPicPr>
          <p:cNvPr id="3" name="Obraz 2"/>
          <p:cNvPicPr>
            <a:picLocks noChangeAspect="1"/>
          </p:cNvPicPr>
          <p:nvPr/>
        </p:nvPicPr>
        <p:blipFill>
          <a:blip r:embed="rId3"/>
          <a:stretch>
            <a:fillRect/>
          </a:stretch>
        </p:blipFill>
        <p:spPr>
          <a:xfrm>
            <a:off x="517848" y="2866585"/>
            <a:ext cx="7920880" cy="1016688"/>
          </a:xfrm>
          <a:prstGeom prst="rect">
            <a:avLst/>
          </a:prstGeom>
        </p:spPr>
      </p:pic>
      <p:pic>
        <p:nvPicPr>
          <p:cNvPr id="4" name="Obraz 3"/>
          <p:cNvPicPr>
            <a:picLocks noChangeAspect="1"/>
          </p:cNvPicPr>
          <p:nvPr/>
        </p:nvPicPr>
        <p:blipFill>
          <a:blip r:embed="rId4"/>
          <a:stretch>
            <a:fillRect/>
          </a:stretch>
        </p:blipFill>
        <p:spPr>
          <a:xfrm>
            <a:off x="588977" y="4869160"/>
            <a:ext cx="7943463" cy="1143552"/>
          </a:xfrm>
          <a:prstGeom prst="rect">
            <a:avLst/>
          </a:prstGeom>
        </p:spPr>
      </p:pic>
      <p:sp>
        <p:nvSpPr>
          <p:cNvPr id="5" name="pole tekstowe 4"/>
          <p:cNvSpPr txBox="1"/>
          <p:nvPr/>
        </p:nvSpPr>
        <p:spPr>
          <a:xfrm>
            <a:off x="755576" y="539388"/>
            <a:ext cx="3456384" cy="369332"/>
          </a:xfrm>
          <a:prstGeom prst="rect">
            <a:avLst/>
          </a:prstGeom>
          <a:solidFill>
            <a:srgbClr val="FFFF00"/>
          </a:solidFill>
        </p:spPr>
        <p:txBody>
          <a:bodyPr wrap="square" rtlCol="0">
            <a:spAutoFit/>
          </a:bodyPr>
          <a:lstStyle/>
          <a:p>
            <a:r>
              <a:rPr lang="pl-PL" dirty="0" smtClean="0"/>
              <a:t>Ogłoszenie o zamówieniu</a:t>
            </a:r>
            <a:endParaRPr lang="pl-PL" dirty="0"/>
          </a:p>
        </p:txBody>
      </p:sp>
      <p:sp>
        <p:nvSpPr>
          <p:cNvPr id="6" name="pole tekstowe 5"/>
          <p:cNvSpPr txBox="1"/>
          <p:nvPr/>
        </p:nvSpPr>
        <p:spPr>
          <a:xfrm>
            <a:off x="611560" y="2636912"/>
            <a:ext cx="2016224" cy="369332"/>
          </a:xfrm>
          <a:prstGeom prst="rect">
            <a:avLst/>
          </a:prstGeom>
          <a:solidFill>
            <a:srgbClr val="FFFF00"/>
          </a:solidFill>
        </p:spPr>
        <p:txBody>
          <a:bodyPr wrap="square" rtlCol="0">
            <a:spAutoFit/>
          </a:bodyPr>
          <a:lstStyle/>
          <a:p>
            <a:r>
              <a:rPr lang="pl-PL" dirty="0" smtClean="0"/>
              <a:t>SIWZ</a:t>
            </a:r>
            <a:endParaRPr lang="pl-PL" dirty="0"/>
          </a:p>
        </p:txBody>
      </p:sp>
      <p:sp>
        <p:nvSpPr>
          <p:cNvPr id="7" name="pole tekstowe 6"/>
          <p:cNvSpPr txBox="1"/>
          <p:nvPr/>
        </p:nvSpPr>
        <p:spPr>
          <a:xfrm>
            <a:off x="588977" y="4270997"/>
            <a:ext cx="1750775" cy="369332"/>
          </a:xfrm>
          <a:prstGeom prst="rect">
            <a:avLst/>
          </a:prstGeom>
          <a:solidFill>
            <a:srgbClr val="FFFF00"/>
          </a:solidFill>
        </p:spPr>
        <p:txBody>
          <a:bodyPr wrap="square" rtlCol="0">
            <a:spAutoFit/>
          </a:bodyPr>
          <a:lstStyle/>
          <a:p>
            <a:r>
              <a:rPr lang="pl-PL" dirty="0" smtClean="0"/>
              <a:t>Wzór umowy</a:t>
            </a:r>
            <a:endParaRPr lang="pl-PL" dirty="0"/>
          </a:p>
        </p:txBody>
      </p:sp>
      <p:cxnSp>
        <p:nvCxnSpPr>
          <p:cNvPr id="9" name="Łącznik prosty 8"/>
          <p:cNvCxnSpPr/>
          <p:nvPr/>
        </p:nvCxnSpPr>
        <p:spPr>
          <a:xfrm>
            <a:off x="1835696" y="2276872"/>
            <a:ext cx="12961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a:off x="5148064" y="3883273"/>
            <a:ext cx="30963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Obraz 11"/>
          <p:cNvPicPr>
            <a:picLocks noChangeAspect="1"/>
          </p:cNvPicPr>
          <p:nvPr/>
        </p:nvPicPr>
        <p:blipFill>
          <a:blip r:embed="rId5"/>
          <a:stretch>
            <a:fillRect/>
          </a:stretch>
        </p:blipFill>
        <p:spPr>
          <a:xfrm>
            <a:off x="4485793" y="5957843"/>
            <a:ext cx="3127519" cy="54869"/>
          </a:xfrm>
          <a:prstGeom prst="rect">
            <a:avLst/>
          </a:prstGeom>
        </p:spPr>
      </p:pic>
    </p:spTree>
    <p:extLst>
      <p:ext uri="{BB962C8B-B14F-4D97-AF65-F5344CB8AC3E}">
        <p14:creationId xmlns:p14="http://schemas.microsoft.com/office/powerpoint/2010/main" val="27100543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39552" y="2276872"/>
            <a:ext cx="7992549" cy="2088232"/>
          </a:xfrm>
          <a:prstGeom prst="rect">
            <a:avLst/>
          </a:prstGeom>
        </p:spPr>
      </p:pic>
      <p:sp>
        <p:nvSpPr>
          <p:cNvPr id="3" name="pole tekstowe 2"/>
          <p:cNvSpPr txBox="1"/>
          <p:nvPr/>
        </p:nvSpPr>
        <p:spPr>
          <a:xfrm>
            <a:off x="827584" y="908720"/>
            <a:ext cx="2808312" cy="369332"/>
          </a:xfrm>
          <a:prstGeom prst="rect">
            <a:avLst/>
          </a:prstGeom>
          <a:solidFill>
            <a:srgbClr val="FFFF00"/>
          </a:solidFill>
        </p:spPr>
        <p:txBody>
          <a:bodyPr wrap="square" rtlCol="0">
            <a:spAutoFit/>
          </a:bodyPr>
          <a:lstStyle/>
          <a:p>
            <a:r>
              <a:rPr lang="pl-PL" dirty="0" smtClean="0"/>
              <a:t>Ogłoszenie o zamówieniu</a:t>
            </a:r>
            <a:endParaRPr lang="pl-PL" dirty="0"/>
          </a:p>
        </p:txBody>
      </p:sp>
    </p:spTree>
    <p:extLst>
      <p:ext uri="{BB962C8B-B14F-4D97-AF65-F5344CB8AC3E}">
        <p14:creationId xmlns:p14="http://schemas.microsoft.com/office/powerpoint/2010/main" val="4112504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124754"/>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Zasada </a:t>
            </a:r>
            <a:r>
              <a:rPr lang="pl-PL" sz="3200" b="1" dirty="0" smtClean="0">
                <a:solidFill>
                  <a:prstClr val="black"/>
                </a:solidFill>
                <a:latin typeface="Calibri"/>
              </a:rPr>
              <a:t>konkurencyjności</a:t>
            </a:r>
          </a:p>
          <a:p>
            <a:r>
              <a:rPr lang="pl-PL" sz="2400" b="1" dirty="0" smtClean="0"/>
              <a:t>6.5.2.5 </a:t>
            </a:r>
            <a:r>
              <a:rPr lang="pl-PL" sz="2400" dirty="0" smtClean="0"/>
              <a:t>Przedmiot zamówienia opisuje się w sposób jednoznaczny i wyczerpujący, za pomocą dokładnych i zrozumiałych określeń, uwzględniając wszystkie wymagania i okoliczności mogące mieć wpływ na sporządzenie oferty. Opis przedmiotu zamówienia nie może odnosić się do określonego wyrobu, źródła, znaków towarowych, patentów lub specyficznego pochodzenia, chyba że takie odniesienie jest uzasadnione przedmiotem zamówienia i dopuszczono rozwiązania równoważne. W przypadku dopuszczenia rozwiązań równoważnych, w celu spełnienia wymogu opisania przedmiotu zamówienia w sposób jednoznaczny i wyczerpujący, </a:t>
            </a:r>
            <a:r>
              <a:rPr lang="pl-PL" sz="2400" u="sng" dirty="0" smtClean="0"/>
              <a:t>powinien zostać określony zakres</a:t>
            </a:r>
          </a:p>
          <a:p>
            <a:r>
              <a:rPr lang="pl-PL" sz="2400" u="sng" dirty="0" smtClean="0"/>
              <a:t>równoważności.</a:t>
            </a:r>
            <a:r>
              <a:rPr lang="pl-PL" sz="2400" dirty="0" smtClean="0"/>
              <a:t> Wykonawca, który powołuje się na rozwiązania równoważne opisywanym przez zamawiającego, jest obowiązany wykazać, że oferowane przez niego dostawy, usługi lub roboty budowlane spełniają wymagania określone przez zamawiającego.</a:t>
            </a:r>
            <a:endParaRPr lang="pl-PL" sz="2400" b="1" dirty="0" smtClean="0">
              <a:latin typeface="+mn-lt"/>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411106" y="1134036"/>
            <a:ext cx="8208210" cy="2088232"/>
          </a:xfrm>
          <a:prstGeom prst="rect">
            <a:avLst/>
          </a:prstGeom>
        </p:spPr>
      </p:pic>
      <p:pic>
        <p:nvPicPr>
          <p:cNvPr id="8" name="Obraz 7"/>
          <p:cNvPicPr>
            <a:picLocks noChangeAspect="1"/>
          </p:cNvPicPr>
          <p:nvPr/>
        </p:nvPicPr>
        <p:blipFill>
          <a:blip r:embed="rId3"/>
          <a:stretch>
            <a:fillRect/>
          </a:stretch>
        </p:blipFill>
        <p:spPr>
          <a:xfrm>
            <a:off x="411106" y="4077072"/>
            <a:ext cx="8265350" cy="1296144"/>
          </a:xfrm>
          <a:prstGeom prst="rect">
            <a:avLst/>
          </a:prstGeom>
        </p:spPr>
      </p:pic>
      <p:sp>
        <p:nvSpPr>
          <p:cNvPr id="9" name="pole tekstowe 8"/>
          <p:cNvSpPr txBox="1"/>
          <p:nvPr/>
        </p:nvSpPr>
        <p:spPr>
          <a:xfrm>
            <a:off x="755576" y="548680"/>
            <a:ext cx="936104" cy="369332"/>
          </a:xfrm>
          <a:prstGeom prst="rect">
            <a:avLst/>
          </a:prstGeom>
          <a:solidFill>
            <a:srgbClr val="FFFF00"/>
          </a:solidFill>
        </p:spPr>
        <p:txBody>
          <a:bodyPr wrap="square" rtlCol="0">
            <a:spAutoFit/>
          </a:bodyPr>
          <a:lstStyle/>
          <a:p>
            <a:r>
              <a:rPr lang="pl-PL" dirty="0" smtClean="0"/>
              <a:t>SIWZ</a:t>
            </a:r>
            <a:endParaRPr lang="pl-PL" dirty="0"/>
          </a:p>
        </p:txBody>
      </p:sp>
      <p:cxnSp>
        <p:nvCxnSpPr>
          <p:cNvPr id="11" name="Łącznik prosty ze strzałką 10"/>
          <p:cNvCxnSpPr/>
          <p:nvPr/>
        </p:nvCxnSpPr>
        <p:spPr>
          <a:xfrm>
            <a:off x="1403648" y="764704"/>
            <a:ext cx="432048"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a:off x="1115616" y="3222268"/>
            <a:ext cx="43204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539552" y="3501008"/>
            <a:ext cx="5112568" cy="369332"/>
          </a:xfrm>
          <a:prstGeom prst="rect">
            <a:avLst/>
          </a:prstGeom>
          <a:solidFill>
            <a:srgbClr val="FFFF00"/>
          </a:solidFill>
        </p:spPr>
        <p:txBody>
          <a:bodyPr wrap="square" rtlCol="0">
            <a:spAutoFit/>
          </a:bodyPr>
          <a:lstStyle/>
          <a:p>
            <a:r>
              <a:rPr lang="pl-PL" dirty="0" smtClean="0"/>
              <a:t>Następne zapisy SIWZ</a:t>
            </a:r>
            <a:endParaRPr lang="pl-PL" dirty="0"/>
          </a:p>
        </p:txBody>
      </p:sp>
      <p:pic>
        <p:nvPicPr>
          <p:cNvPr id="15" name="Obraz 14"/>
          <p:cNvPicPr>
            <a:picLocks noChangeAspect="1"/>
          </p:cNvPicPr>
          <p:nvPr/>
        </p:nvPicPr>
        <p:blipFill>
          <a:blip r:embed="rId4"/>
          <a:stretch>
            <a:fillRect/>
          </a:stretch>
        </p:blipFill>
        <p:spPr>
          <a:xfrm>
            <a:off x="549626" y="5567468"/>
            <a:ext cx="4382414" cy="500475"/>
          </a:xfrm>
          <a:prstGeom prst="rect">
            <a:avLst/>
          </a:prstGeom>
        </p:spPr>
      </p:pic>
      <p:cxnSp>
        <p:nvCxnSpPr>
          <p:cNvPr id="17" name="Łącznik prosty 16"/>
          <p:cNvCxnSpPr/>
          <p:nvPr/>
        </p:nvCxnSpPr>
        <p:spPr>
          <a:xfrm>
            <a:off x="755576" y="5949280"/>
            <a:ext cx="39604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p:cNvCxnSpPr/>
          <p:nvPr/>
        </p:nvCxnSpPr>
        <p:spPr>
          <a:xfrm>
            <a:off x="1663417" y="3758103"/>
            <a:ext cx="0" cy="410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343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p:cNvPicPr>
            <a:picLocks noChangeAspect="1"/>
          </p:cNvPicPr>
          <p:nvPr/>
        </p:nvPicPr>
        <p:blipFill>
          <a:blip r:embed="rId2"/>
          <a:stretch>
            <a:fillRect/>
          </a:stretch>
        </p:blipFill>
        <p:spPr>
          <a:xfrm>
            <a:off x="755576" y="692696"/>
            <a:ext cx="7776864" cy="1728192"/>
          </a:xfrm>
          <a:prstGeom prst="rect">
            <a:avLst/>
          </a:prstGeom>
        </p:spPr>
      </p:pic>
      <p:pic>
        <p:nvPicPr>
          <p:cNvPr id="11" name="Obraz 10"/>
          <p:cNvPicPr>
            <a:picLocks noChangeAspect="1"/>
          </p:cNvPicPr>
          <p:nvPr/>
        </p:nvPicPr>
        <p:blipFill>
          <a:blip r:embed="rId3"/>
          <a:stretch>
            <a:fillRect/>
          </a:stretch>
        </p:blipFill>
        <p:spPr>
          <a:xfrm>
            <a:off x="539552" y="2780928"/>
            <a:ext cx="7848872" cy="3168352"/>
          </a:xfrm>
          <a:prstGeom prst="rect">
            <a:avLst/>
          </a:prstGeom>
        </p:spPr>
      </p:pic>
      <p:cxnSp>
        <p:nvCxnSpPr>
          <p:cNvPr id="13" name="Łącznik prosty 12"/>
          <p:cNvCxnSpPr/>
          <p:nvPr/>
        </p:nvCxnSpPr>
        <p:spPr>
          <a:xfrm>
            <a:off x="6948264" y="2132856"/>
            <a:ext cx="136815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Obraz 13"/>
          <p:cNvPicPr>
            <a:picLocks noChangeAspect="1"/>
          </p:cNvPicPr>
          <p:nvPr/>
        </p:nvPicPr>
        <p:blipFill>
          <a:blip r:embed="rId4"/>
          <a:stretch>
            <a:fillRect/>
          </a:stretch>
        </p:blipFill>
        <p:spPr>
          <a:xfrm flipV="1">
            <a:off x="755576" y="2434073"/>
            <a:ext cx="2160240" cy="84531"/>
          </a:xfrm>
          <a:prstGeom prst="rect">
            <a:avLst/>
          </a:prstGeom>
        </p:spPr>
      </p:pic>
      <p:pic>
        <p:nvPicPr>
          <p:cNvPr id="15" name="Obraz 14"/>
          <p:cNvPicPr>
            <a:picLocks noChangeAspect="1"/>
          </p:cNvPicPr>
          <p:nvPr/>
        </p:nvPicPr>
        <p:blipFill>
          <a:blip r:embed="rId4"/>
          <a:stretch>
            <a:fillRect/>
          </a:stretch>
        </p:blipFill>
        <p:spPr>
          <a:xfrm>
            <a:off x="1134594" y="4005064"/>
            <a:ext cx="2861341" cy="111966"/>
          </a:xfrm>
          <a:prstGeom prst="rect">
            <a:avLst/>
          </a:prstGeom>
        </p:spPr>
      </p:pic>
    </p:spTree>
    <p:extLst>
      <p:ext uri="{BB962C8B-B14F-4D97-AF65-F5344CB8AC3E}">
        <p14:creationId xmlns:p14="http://schemas.microsoft.com/office/powerpoint/2010/main" val="1400284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3785720313"/>
              </p:ext>
            </p:extLst>
          </p:nvPr>
        </p:nvGraphicFramePr>
        <p:xfrm>
          <a:off x="395536" y="1484784"/>
          <a:ext cx="8352928" cy="5120514"/>
        </p:xfrm>
        <a:graphic>
          <a:graphicData uri="http://schemas.openxmlformats.org/drawingml/2006/table">
            <a:tbl>
              <a:tblPr firstRow="1" firstCol="1" bandRow="1">
                <a:tableStyleId>{5C22544A-7EE6-4342-B048-85BDC9FD1C3A}</a:tableStyleId>
              </a:tblPr>
              <a:tblGrid>
                <a:gridCol w="360040"/>
                <a:gridCol w="1152128"/>
                <a:gridCol w="720080"/>
                <a:gridCol w="4032448"/>
                <a:gridCol w="2088232"/>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lub kryteriach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25%</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wysokość stawki może zostać obniżona do wysokości 10% albo 5%</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Przetarg nieograniczony – naruszenie art. 41 pkt 7, 7a i 9 Pzp polegające na nieumieszczeniu w ogłoszeniu o zamówieniu przekazanym UPUE lub (…) w BZP informacji o warunkach udziału w postępowaniu o udzielenie zamówienia (…), wykazu oświadczeń lub dokumentów potwierdzających spełnianie warunków (…) lub art. 36 ust. 1 pkt 5, 5a, 6 i 13 Pzp polegające na niezamieszczeniu w SIWZ</a:t>
                      </a:r>
                      <a:r>
                        <a:rPr lang="pl-PL" sz="16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informacji o warunkach udziału (…) oraz fakultatywnych podstawach wykluczenia (…) wykazu oświadczeń lub dokumentów potwierdzających spełnianie warunków udziału w postępowaniu oraz brak podstaw wykluczenia, opisu kryteriów, którymi zamawiający będzie się kierował przy wyborze oferty, wraz z podaniem wag tych kryteriów i sposobu oceny ofert.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Brak pełnej informacji o warunkach udziału w postępowaniu o udzielenie zamówienia lub kryteriach oceny ofert, który uniemożliwia potencjalnym</a:t>
                      </a:r>
                    </a:p>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wykonawcom złożenie oferty zgodnej z wymaganiami zamawiającego lub wpływa na możliwość wzięcia przez wykonawcę udziału w postępowaniu o udzielenie zamówienia.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991558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124754"/>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p>
          <a:p>
            <a:r>
              <a:rPr lang="pl-PL" sz="2400" b="1" dirty="0" smtClean="0"/>
              <a:t>Art. 38. 4a. </a:t>
            </a:r>
            <a:r>
              <a:rPr lang="pl-PL" sz="2400" dirty="0" smtClean="0"/>
              <a:t>Jeżeli w postępowaniu prowadzonym w trybie przetargu nieograniczonego zmiana treści specyfikacji istotnych warunków zamówienia prowadzi do zmiany treści ogłoszenia o zamówieniu, zamawiający: </a:t>
            </a:r>
          </a:p>
          <a:p>
            <a:r>
              <a:rPr lang="pl-PL" sz="2400" dirty="0" smtClean="0"/>
              <a:t>1) zamieszcza ogłoszenie o zmianie ogłoszenia w Biuletynie Zamówień Publicznych – jeżeli wartość zamówienia jest mniejsza niż kwoty określone w przepisach wydanych na podstawie art. 11 ust. 8; </a:t>
            </a:r>
          </a:p>
          <a:p>
            <a:r>
              <a:rPr lang="pl-PL" sz="2400" dirty="0" smtClean="0"/>
              <a:t>2) przekazuje Urzędowi Publikacji Unii Europejskiej ogłoszenie dodatkowych informacji, </a:t>
            </a:r>
            <a:r>
              <a:rPr lang="pl-PL" sz="2400" dirty="0" err="1" smtClean="0"/>
              <a:t>informacji</a:t>
            </a:r>
            <a:r>
              <a:rPr lang="pl-PL" sz="2400" dirty="0" smtClean="0"/>
              <a:t> o niekompletnej procedurze lub sprostowania, drogą elektroniczną, zgodnie z formą i procedurami wskazanymi na stronie Internetowej określonej w dyrektywie – jeżeli wartość zamówienia jest równa lub przekracza kwoty określone w przepisach wydanych na podstawie art. 11 ust. 8</a:t>
            </a:r>
            <a:endParaRPr lang="pl-PL" sz="3200" b="1" dirty="0" smtClean="0">
              <a:solidFill>
                <a:prstClr val="black"/>
              </a:solidFill>
              <a:latin typeface="Calibri"/>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139321"/>
          </a:xfrm>
          <a:prstGeom prst="rect">
            <a:avLst/>
          </a:prstGeom>
          <a:noFill/>
          <a:ln w="9525">
            <a:noFill/>
            <a:miter lim="800000"/>
            <a:headEnd/>
            <a:tailEnd/>
          </a:ln>
        </p:spPr>
        <p:txBody>
          <a:bodyPr wrap="square">
            <a:normAutofit/>
          </a:bodyPr>
          <a:lstStyle/>
          <a:p>
            <a:pPr algn="ctr"/>
            <a:endParaRPr lang="pl-PL" sz="2400" b="1" dirty="0">
              <a:latin typeface="+mn-lt"/>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4"/>
            <a:ext cx="9144000" cy="6048672"/>
          </a:xfrm>
          <a:prstGeom prst="rect">
            <a:avLst/>
          </a:prstGeom>
        </p:spPr>
      </p:pic>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Przeprowadzenie postępowania</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7170" name="Picture 2"/>
          <p:cNvPicPr>
            <a:picLocks noChangeAspect="1" noChangeArrowheads="1"/>
          </p:cNvPicPr>
          <p:nvPr/>
        </p:nvPicPr>
        <p:blipFill>
          <a:blip r:embed="rId2" cstate="print"/>
          <a:srcRect/>
          <a:stretch>
            <a:fillRect/>
          </a:stretch>
        </p:blipFill>
        <p:spPr bwMode="auto">
          <a:xfrm>
            <a:off x="1" y="1"/>
            <a:ext cx="9144000" cy="6857999"/>
          </a:xfrm>
          <a:prstGeom prst="rect">
            <a:avLst/>
          </a:prstGeom>
          <a:noFill/>
          <a:ln w="9525">
            <a:noFill/>
            <a:miter lim="800000"/>
            <a:headEnd/>
            <a:tailEnd/>
          </a:ln>
        </p:spPr>
      </p:pic>
      <p:sp>
        <p:nvSpPr>
          <p:cNvPr id="4" name="Prostokąt 3"/>
          <p:cNvSpPr/>
          <p:nvPr/>
        </p:nvSpPr>
        <p:spPr>
          <a:xfrm>
            <a:off x="5796136" y="2204864"/>
            <a:ext cx="3168352" cy="36004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Pytania i odpowiedzi do SIWZ</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6146" name="Picture 2"/>
          <p:cNvPicPr>
            <a:picLocks noChangeAspect="1" noChangeArrowheads="1"/>
          </p:cNvPicPr>
          <p:nvPr/>
        </p:nvPicPr>
        <p:blipFill>
          <a:blip r:embed="rId2" cstate="print"/>
          <a:srcRect/>
          <a:stretch>
            <a:fillRect/>
          </a:stretch>
        </p:blipFill>
        <p:spPr bwMode="auto">
          <a:xfrm>
            <a:off x="0" y="3140968"/>
            <a:ext cx="9144000" cy="335699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0" y="332656"/>
            <a:ext cx="9144000" cy="2808312"/>
          </a:xfrm>
          <a:prstGeom prst="rect">
            <a:avLst/>
          </a:prstGeom>
          <a:noFill/>
          <a:ln w="9525">
            <a:noFill/>
            <a:miter lim="800000"/>
            <a:headEnd/>
            <a:tailEnd/>
          </a:ln>
        </p:spPr>
      </p:pic>
      <p:sp>
        <p:nvSpPr>
          <p:cNvPr id="2" name="Prostokąt 1"/>
          <p:cNvSpPr/>
          <p:nvPr/>
        </p:nvSpPr>
        <p:spPr>
          <a:xfrm>
            <a:off x="5580112" y="116632"/>
            <a:ext cx="3168352" cy="36004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Pytania i odpowiedzi do SIWZ</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139321"/>
          </a:xfrm>
          <a:prstGeom prst="rect">
            <a:avLst/>
          </a:prstGeom>
          <a:noFill/>
          <a:ln w="9525">
            <a:noFill/>
            <a:miter lim="800000"/>
            <a:headEnd/>
            <a:tailEnd/>
          </a:ln>
        </p:spPr>
        <p:txBody>
          <a:bodyPr wrap="square">
            <a:normAutofit/>
          </a:bodyPr>
          <a:lstStyle/>
          <a:p>
            <a:pPr algn="ctr"/>
            <a:endParaRPr lang="pl-PL" sz="2400" b="1" dirty="0">
              <a:latin typeface="+mn-lt"/>
            </a:endParaRPr>
          </a:p>
          <a:p>
            <a:endParaRPr lang="pl-PL" dirty="0">
              <a:latin typeface="Lato Semibold" pitchFamily="34" charset="0"/>
            </a:endParaRPr>
          </a:p>
          <a:p>
            <a:endParaRPr lang="pl-PL" dirty="0"/>
          </a:p>
        </p:txBody>
      </p:sp>
      <p:pic>
        <p:nvPicPr>
          <p:cNvPr id="9218" name="Picture 2"/>
          <p:cNvPicPr>
            <a:picLocks noChangeAspect="1" noChangeArrowheads="1"/>
          </p:cNvPicPr>
          <p:nvPr/>
        </p:nvPicPr>
        <p:blipFill>
          <a:blip r:embed="rId2" cstate="print"/>
          <a:srcRect/>
          <a:stretch>
            <a:fillRect/>
          </a:stretch>
        </p:blipFill>
        <p:spPr bwMode="auto">
          <a:xfrm>
            <a:off x="0" y="2348880"/>
            <a:ext cx="9144000" cy="450912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0"/>
            <a:ext cx="9144000" cy="2060848"/>
          </a:xfrm>
          <a:prstGeom prst="rect">
            <a:avLst/>
          </a:prstGeom>
          <a:noFill/>
          <a:ln w="9525">
            <a:noFill/>
            <a:miter lim="800000"/>
            <a:headEnd/>
            <a:tailEnd/>
          </a:ln>
        </p:spPr>
      </p:pic>
      <p:sp>
        <p:nvSpPr>
          <p:cNvPr id="2" name="Prostokąt 1"/>
          <p:cNvSpPr/>
          <p:nvPr/>
        </p:nvSpPr>
        <p:spPr>
          <a:xfrm>
            <a:off x="4644008" y="8878"/>
            <a:ext cx="4320480" cy="5486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Fragment treści ogłoszenia z BZP z warunkiem udziału</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139321"/>
          </a:xfrm>
          <a:prstGeom prst="rect">
            <a:avLst/>
          </a:prstGeom>
          <a:noFill/>
          <a:ln w="9525">
            <a:noFill/>
            <a:miter lim="800000"/>
            <a:headEnd/>
            <a:tailEnd/>
          </a:ln>
        </p:spPr>
        <p:txBody>
          <a:bodyPr wrap="square">
            <a:normAutofit/>
          </a:bodyPr>
          <a:lstStyle/>
          <a:p>
            <a:pPr algn="ctr"/>
            <a:endParaRPr lang="pl-PL" sz="2400" b="1" dirty="0">
              <a:latin typeface="+mn-lt"/>
            </a:endParaRPr>
          </a:p>
          <a:p>
            <a:pPr algn="ctr"/>
            <a:r>
              <a:rPr lang="pl-PL" sz="6000" b="1" dirty="0" smtClean="0"/>
              <a:t>Robert Imielin</a:t>
            </a:r>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8194" name="Picture 2"/>
          <p:cNvPicPr>
            <a:picLocks noChangeAspect="1" noChangeArrowheads="1"/>
          </p:cNvPicPr>
          <p:nvPr/>
        </p:nvPicPr>
        <p:blipFill>
          <a:blip r:embed="rId2" cstate="print"/>
          <a:srcRect/>
          <a:stretch>
            <a:fillRect/>
          </a:stretch>
        </p:blipFill>
        <p:spPr bwMode="auto">
          <a:xfrm>
            <a:off x="0" y="0"/>
            <a:ext cx="9179496" cy="6858000"/>
          </a:xfrm>
          <a:prstGeom prst="rect">
            <a:avLst/>
          </a:prstGeom>
          <a:noFill/>
          <a:ln w="9525">
            <a:noFill/>
            <a:miter lim="800000"/>
            <a:headEnd/>
            <a:tailEnd/>
          </a:ln>
        </p:spPr>
      </p:pic>
      <p:sp>
        <p:nvSpPr>
          <p:cNvPr id="2" name="Prostokąt 1"/>
          <p:cNvSpPr/>
          <p:nvPr/>
        </p:nvSpPr>
        <p:spPr>
          <a:xfrm>
            <a:off x="3995936" y="44624"/>
            <a:ext cx="4824536" cy="28803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Pytanie do warunku z poprzedniego slajdu</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3785720313"/>
              </p:ext>
            </p:extLst>
          </p:nvPr>
        </p:nvGraphicFramePr>
        <p:xfrm>
          <a:off x="395536" y="1484784"/>
          <a:ext cx="8352928" cy="4634433"/>
        </p:xfrm>
        <a:graphic>
          <a:graphicData uri="http://schemas.openxmlformats.org/drawingml/2006/table">
            <a:tbl>
              <a:tblPr firstRow="1" firstCol="1" bandRow="1">
                <a:tableStyleId>{5C22544A-7EE6-4342-B048-85BDC9FD1C3A}</a:tableStyleId>
              </a:tblPr>
              <a:tblGrid>
                <a:gridCol w="360040"/>
                <a:gridCol w="1152128"/>
                <a:gridCol w="1152128"/>
                <a:gridCol w="3888432"/>
                <a:gridCol w="1800200"/>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16</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Niedozwolona</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modyfikacja SIWZ lub</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dokumentów koncesji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25%</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 wysokość stawki może zostać obniżona do wysokości 10% albo 5%</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800" kern="1200" baseline="0" dirty="0" smtClean="0">
                          <a:solidFill>
                            <a:schemeClr val="dk1"/>
                          </a:solidFill>
                          <a:latin typeface="+mn-lt"/>
                          <a:ea typeface="+mn-ea"/>
                          <a:cs typeface="+mn-cs"/>
                        </a:rPr>
                        <a:t>1. Naruszenie art. 38 ust. 4, 4a lub 4b </a:t>
                      </a:r>
                      <a:r>
                        <a:rPr lang="pl-PL" sz="1800" kern="1200" baseline="0" dirty="0" err="1" smtClean="0">
                          <a:solidFill>
                            <a:schemeClr val="dk1"/>
                          </a:solidFill>
                          <a:latin typeface="+mn-lt"/>
                          <a:ea typeface="+mn-ea"/>
                          <a:cs typeface="+mn-cs"/>
                        </a:rPr>
                        <a:t>Pzp</a:t>
                      </a:r>
                      <a:r>
                        <a:rPr lang="pl-PL" sz="1800" kern="1200" baseline="0" dirty="0" smtClean="0">
                          <a:solidFill>
                            <a:schemeClr val="dk1"/>
                          </a:solidFill>
                          <a:latin typeface="+mn-lt"/>
                          <a:ea typeface="+mn-ea"/>
                          <a:cs typeface="+mn-cs"/>
                        </a:rPr>
                        <a:t> polegające na modyfikacji treści SIWZ po upływie terminu składania ofert lub wniosków o dopuszczenie do udziału w postępowaniu o udzielenie zamówienia albo przed upływem terminu składania ofert lub wniosków o dopuszczenie do udziału w postępowaniu o udzielenie</a:t>
                      </a:r>
                    </a:p>
                    <a:p>
                      <a:r>
                        <a:rPr lang="pl-PL" sz="1800" kern="1200" baseline="0" dirty="0" smtClean="0">
                          <a:solidFill>
                            <a:schemeClr val="dk1"/>
                          </a:solidFill>
                          <a:latin typeface="+mn-lt"/>
                          <a:ea typeface="+mn-ea"/>
                          <a:cs typeface="+mn-cs"/>
                        </a:rPr>
                        <a:t>zamówienia bez wymaganej zmiany ogłoszenia o zamówieniu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99155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Przykład z nazwami własnymi</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Prostokąt 1"/>
          <p:cNvSpPr/>
          <p:nvPr/>
        </p:nvSpPr>
        <p:spPr>
          <a:xfrm>
            <a:off x="5580112" y="85700"/>
            <a:ext cx="2520280" cy="548680"/>
          </a:xfrm>
          <a:prstGeom prst="rect">
            <a:avLst/>
          </a:prstGeom>
          <a:solidFill>
            <a:srgbClr val="FFFF00"/>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pl-PL" b="1" dirty="0" smtClean="0"/>
              <a:t>Kosztorys inwestorski</a:t>
            </a:r>
            <a:endParaRPr lang="pl-PL" b="1"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Badanie ofert</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9552" y="2636912"/>
            <a:ext cx="8064896" cy="2339102"/>
          </a:xfrm>
          <a:prstGeom prst="rect">
            <a:avLst/>
          </a:prstGeom>
          <a:noFill/>
        </p:spPr>
        <p:txBody>
          <a:bodyPr wrap="square" rtlCol="0">
            <a:spAutoFit/>
          </a:bodyPr>
          <a:lstStyle/>
          <a:p>
            <a:pPr marL="514350" indent="-514350">
              <a:buAutoNum type="arabicPeriod"/>
            </a:pPr>
            <a:r>
              <a:rPr lang="pl-PL" sz="3200" dirty="0" smtClean="0"/>
              <a:t>Wybór wykonawcy niespełniającego warunków udziału w postępowaniu.</a:t>
            </a:r>
          </a:p>
          <a:p>
            <a:pPr marL="514350" indent="-514350">
              <a:buFontTx/>
              <a:buAutoNum type="arabicPeriod"/>
            </a:pPr>
            <a:r>
              <a:rPr lang="pl-PL" sz="3200" dirty="0" smtClean="0"/>
              <a:t>Nieprawidłowe </a:t>
            </a:r>
            <a:r>
              <a:rPr lang="pl-PL" sz="3200" dirty="0"/>
              <a:t>odrzucenie złożonej oferty.</a:t>
            </a:r>
          </a:p>
          <a:p>
            <a:pPr algn="just"/>
            <a:endParaRPr lang="pl-PL" sz="3200" dirty="0" smtClean="0"/>
          </a:p>
          <a:p>
            <a:endParaRPr lang="pl-PL" dirty="0" smtClean="0"/>
          </a:p>
        </p:txBody>
      </p:sp>
      <p:sp>
        <p:nvSpPr>
          <p:cNvPr id="3" name="pole tekstowe 2"/>
          <p:cNvSpPr txBox="1"/>
          <p:nvPr/>
        </p:nvSpPr>
        <p:spPr>
          <a:xfrm>
            <a:off x="432486" y="1052736"/>
            <a:ext cx="8136904" cy="1077218"/>
          </a:xfrm>
          <a:prstGeom prst="rect">
            <a:avLst/>
          </a:prstGeom>
          <a:noFill/>
        </p:spPr>
        <p:txBody>
          <a:bodyPr wrap="square" rtlCol="0">
            <a:spAutoFit/>
          </a:bodyPr>
          <a:lstStyle/>
          <a:p>
            <a:pPr algn="ctr"/>
            <a:r>
              <a:rPr lang="pl-PL" sz="3200" b="1" dirty="0"/>
              <a:t>Najczęściej popełniane błędy w zakresie badania i oceny ofert</a:t>
            </a:r>
          </a:p>
        </p:txBody>
      </p:sp>
    </p:spTree>
    <p:extLst>
      <p:ext uri="{BB962C8B-B14F-4D97-AF65-F5344CB8AC3E}">
        <p14:creationId xmlns:p14="http://schemas.microsoft.com/office/powerpoint/2010/main" val="2041164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404664"/>
            <a:ext cx="9144000" cy="1368152"/>
          </a:xfrm>
          <a:prstGeom prst="rect">
            <a:avLst/>
          </a:prstGeom>
        </p:spPr>
      </p:pic>
      <p:pic>
        <p:nvPicPr>
          <p:cNvPr id="10" name="Obraz 9"/>
          <p:cNvPicPr>
            <a:picLocks noChangeAspect="1"/>
          </p:cNvPicPr>
          <p:nvPr/>
        </p:nvPicPr>
        <p:blipFill>
          <a:blip r:embed="rId3"/>
          <a:stretch>
            <a:fillRect/>
          </a:stretch>
        </p:blipFill>
        <p:spPr>
          <a:xfrm>
            <a:off x="0" y="2924944"/>
            <a:ext cx="9144000" cy="2043654"/>
          </a:xfrm>
          <a:prstGeom prst="rect">
            <a:avLst/>
          </a:prstGeom>
        </p:spPr>
      </p:pic>
    </p:spTree>
    <p:extLst>
      <p:ext uri="{BB962C8B-B14F-4D97-AF65-F5344CB8AC3E}">
        <p14:creationId xmlns:p14="http://schemas.microsoft.com/office/powerpoint/2010/main" val="39310742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323528" y="3356992"/>
            <a:ext cx="8352928" cy="3501008"/>
          </a:xfrm>
          <a:prstGeom prst="rect">
            <a:avLst/>
          </a:prstGeom>
        </p:spPr>
      </p:pic>
      <p:pic>
        <p:nvPicPr>
          <p:cNvPr id="4" name="Obraz 3"/>
          <p:cNvPicPr>
            <a:picLocks noChangeAspect="1"/>
          </p:cNvPicPr>
          <p:nvPr/>
        </p:nvPicPr>
        <p:blipFill>
          <a:blip r:embed="rId3"/>
          <a:stretch>
            <a:fillRect/>
          </a:stretch>
        </p:blipFill>
        <p:spPr>
          <a:xfrm>
            <a:off x="0" y="44624"/>
            <a:ext cx="9144000" cy="2702365"/>
          </a:xfrm>
          <a:prstGeom prst="rect">
            <a:avLst/>
          </a:prstGeom>
        </p:spPr>
      </p:pic>
      <p:sp>
        <p:nvSpPr>
          <p:cNvPr id="5" name="pole tekstowe 4"/>
          <p:cNvSpPr txBox="1"/>
          <p:nvPr/>
        </p:nvSpPr>
        <p:spPr>
          <a:xfrm>
            <a:off x="323528" y="2924944"/>
            <a:ext cx="2664296" cy="369332"/>
          </a:xfrm>
          <a:prstGeom prst="rect">
            <a:avLst/>
          </a:prstGeom>
          <a:solidFill>
            <a:srgbClr val="FFFF00"/>
          </a:solidFill>
        </p:spPr>
        <p:txBody>
          <a:bodyPr wrap="square" rtlCol="0">
            <a:spAutoFit/>
          </a:bodyPr>
          <a:lstStyle/>
          <a:p>
            <a:r>
              <a:rPr lang="pl-PL" dirty="0" smtClean="0"/>
              <a:t>Referencje z 26.02.2018r.</a:t>
            </a:r>
            <a:endParaRPr lang="pl-PL" dirty="0"/>
          </a:p>
        </p:txBody>
      </p:sp>
    </p:spTree>
    <p:extLst>
      <p:ext uri="{BB962C8B-B14F-4D97-AF65-F5344CB8AC3E}">
        <p14:creationId xmlns:p14="http://schemas.microsoft.com/office/powerpoint/2010/main" val="38367482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827584" y="692696"/>
            <a:ext cx="7344816" cy="646331"/>
          </a:xfrm>
          <a:prstGeom prst="rect">
            <a:avLst/>
          </a:prstGeom>
          <a:solidFill>
            <a:srgbClr val="FFFF00"/>
          </a:solidFill>
        </p:spPr>
        <p:txBody>
          <a:bodyPr wrap="square" rtlCol="0">
            <a:spAutoFit/>
          </a:bodyPr>
          <a:lstStyle/>
          <a:p>
            <a:r>
              <a:rPr lang="pl-PL" dirty="0" smtClean="0"/>
              <a:t>Zapisy zapytania ofertowego w zakresie dokumentów składanych na potwierdzenie spełnienia warunków udziału w postępowaniu:</a:t>
            </a:r>
            <a:endParaRPr lang="pl-PL" dirty="0"/>
          </a:p>
        </p:txBody>
      </p:sp>
      <p:sp>
        <p:nvSpPr>
          <p:cNvPr id="5" name="pole tekstowe 4"/>
          <p:cNvSpPr txBox="1"/>
          <p:nvPr/>
        </p:nvSpPr>
        <p:spPr>
          <a:xfrm>
            <a:off x="611560" y="3084595"/>
            <a:ext cx="7488832" cy="646331"/>
          </a:xfrm>
          <a:prstGeom prst="rect">
            <a:avLst/>
          </a:prstGeom>
          <a:solidFill>
            <a:srgbClr val="FFFF00"/>
          </a:solidFill>
        </p:spPr>
        <p:txBody>
          <a:bodyPr wrap="square" rtlCol="0">
            <a:spAutoFit/>
          </a:bodyPr>
          <a:lstStyle/>
          <a:p>
            <a:r>
              <a:rPr lang="pl-PL" dirty="0" smtClean="0"/>
              <a:t>Dokumenty złożone przez wybranego wykonawcę, w celu potwierdzenia spełnienia warunków udziału w postępowaniu:</a:t>
            </a:r>
            <a:endParaRPr lang="pl-PL" dirty="0"/>
          </a:p>
        </p:txBody>
      </p:sp>
      <p:pic>
        <p:nvPicPr>
          <p:cNvPr id="6" name="Obraz 5"/>
          <p:cNvPicPr>
            <a:picLocks noChangeAspect="1"/>
          </p:cNvPicPr>
          <p:nvPr/>
        </p:nvPicPr>
        <p:blipFill>
          <a:blip r:embed="rId2"/>
          <a:stretch>
            <a:fillRect/>
          </a:stretch>
        </p:blipFill>
        <p:spPr>
          <a:xfrm>
            <a:off x="539552" y="1519099"/>
            <a:ext cx="7992888" cy="1399070"/>
          </a:xfrm>
          <a:prstGeom prst="rect">
            <a:avLst/>
          </a:prstGeom>
        </p:spPr>
      </p:pic>
      <p:pic>
        <p:nvPicPr>
          <p:cNvPr id="7" name="Obraz 6"/>
          <p:cNvPicPr>
            <a:picLocks noChangeAspect="1"/>
          </p:cNvPicPr>
          <p:nvPr/>
        </p:nvPicPr>
        <p:blipFill>
          <a:blip r:embed="rId3"/>
          <a:stretch>
            <a:fillRect/>
          </a:stretch>
        </p:blipFill>
        <p:spPr>
          <a:xfrm>
            <a:off x="539552" y="3883631"/>
            <a:ext cx="6480720" cy="1057537"/>
          </a:xfrm>
          <a:prstGeom prst="rect">
            <a:avLst/>
          </a:prstGeom>
        </p:spPr>
      </p:pic>
    </p:spTree>
    <p:extLst>
      <p:ext uri="{BB962C8B-B14F-4D97-AF65-F5344CB8AC3E}">
        <p14:creationId xmlns:p14="http://schemas.microsoft.com/office/powerpoint/2010/main" val="42107583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83568" y="764704"/>
            <a:ext cx="7848872" cy="2952328"/>
          </a:xfrm>
          <a:prstGeom prst="rect">
            <a:avLst/>
          </a:prstGeom>
        </p:spPr>
      </p:pic>
      <p:sp>
        <p:nvSpPr>
          <p:cNvPr id="3" name="pole tekstowe 2"/>
          <p:cNvSpPr txBox="1"/>
          <p:nvPr/>
        </p:nvSpPr>
        <p:spPr>
          <a:xfrm>
            <a:off x="971600" y="4077072"/>
            <a:ext cx="7056784" cy="2031325"/>
          </a:xfrm>
          <a:prstGeom prst="rect">
            <a:avLst/>
          </a:prstGeom>
          <a:noFill/>
        </p:spPr>
        <p:txBody>
          <a:bodyPr wrap="square" rtlCol="0">
            <a:spAutoFit/>
          </a:bodyPr>
          <a:lstStyle/>
          <a:p>
            <a:r>
              <a:rPr lang="pl-PL" dirty="0"/>
              <a:t>W wykazie osób, które będą uczestniczyć w wykonywaniu zamówienia, złożonym wraz z ofertą wykonawca </a:t>
            </a:r>
            <a:r>
              <a:rPr lang="pl-PL" b="1" u="sng" dirty="0"/>
              <a:t>nie wskazał osoby posiadającej uprawnienia do projektowania w specjalności: instalacyjnej w zakresie sieci, instalacji i urządzeń elektrycznych i elektroenergetycznych bez ograniczeń.</a:t>
            </a:r>
            <a:r>
              <a:rPr lang="pl-PL" dirty="0"/>
              <a:t> </a:t>
            </a:r>
            <a:r>
              <a:rPr lang="pl-PL" dirty="0" smtClean="0"/>
              <a:t>Wobec czego, na </a:t>
            </a:r>
            <a:r>
              <a:rPr lang="pl-PL" dirty="0"/>
              <a:t>dzień składania ofert wykonawca nie wykazał spełniania warunków udziału w postępowaniu w przedmiotowym zakresie.</a:t>
            </a:r>
          </a:p>
        </p:txBody>
      </p:sp>
      <p:cxnSp>
        <p:nvCxnSpPr>
          <p:cNvPr id="5" name="Łącznik prosty 4"/>
          <p:cNvCxnSpPr/>
          <p:nvPr/>
        </p:nvCxnSpPr>
        <p:spPr>
          <a:xfrm>
            <a:off x="1763688" y="2564904"/>
            <a:ext cx="63367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Łącznik prosty 6"/>
          <p:cNvCxnSpPr/>
          <p:nvPr/>
        </p:nvCxnSpPr>
        <p:spPr>
          <a:xfrm>
            <a:off x="1763688" y="2852936"/>
            <a:ext cx="7200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9707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39552" y="620688"/>
            <a:ext cx="7344816" cy="646331"/>
          </a:xfrm>
          <a:prstGeom prst="rect">
            <a:avLst/>
          </a:prstGeom>
          <a:solidFill>
            <a:srgbClr val="FFFF00"/>
          </a:solidFill>
        </p:spPr>
        <p:txBody>
          <a:bodyPr wrap="square" rtlCol="0">
            <a:spAutoFit/>
          </a:bodyPr>
          <a:lstStyle/>
          <a:p>
            <a:r>
              <a:rPr lang="pl-PL" dirty="0" smtClean="0"/>
              <a:t>Zapis odnośnie dokumentów składanych na potwierdzenie spełnienia warunków udziału w postępowaniu</a:t>
            </a:r>
            <a:endParaRPr lang="pl-PL" dirty="0"/>
          </a:p>
        </p:txBody>
      </p:sp>
      <p:sp>
        <p:nvSpPr>
          <p:cNvPr id="5" name="pole tekstowe 4"/>
          <p:cNvSpPr txBox="1"/>
          <p:nvPr/>
        </p:nvSpPr>
        <p:spPr>
          <a:xfrm>
            <a:off x="549796" y="3314571"/>
            <a:ext cx="7488832" cy="646331"/>
          </a:xfrm>
          <a:prstGeom prst="rect">
            <a:avLst/>
          </a:prstGeom>
          <a:solidFill>
            <a:srgbClr val="FFFF00"/>
          </a:solidFill>
        </p:spPr>
        <p:txBody>
          <a:bodyPr wrap="square" rtlCol="0">
            <a:spAutoFit/>
          </a:bodyPr>
          <a:lstStyle/>
          <a:p>
            <a:r>
              <a:rPr lang="pl-PL" dirty="0" smtClean="0"/>
              <a:t>Wykonawca złożył odpowiednio uzupełniony wykaz osób oraz dokumenty wskazane w pkt a-c.</a:t>
            </a:r>
          </a:p>
        </p:txBody>
      </p:sp>
      <p:pic>
        <p:nvPicPr>
          <p:cNvPr id="2" name="Obraz 1"/>
          <p:cNvPicPr>
            <a:picLocks noChangeAspect="1"/>
          </p:cNvPicPr>
          <p:nvPr/>
        </p:nvPicPr>
        <p:blipFill>
          <a:blip r:embed="rId2"/>
          <a:stretch>
            <a:fillRect/>
          </a:stretch>
        </p:blipFill>
        <p:spPr>
          <a:xfrm>
            <a:off x="539552" y="1412775"/>
            <a:ext cx="8136904" cy="1845157"/>
          </a:xfrm>
          <a:prstGeom prst="rect">
            <a:avLst/>
          </a:prstGeom>
        </p:spPr>
      </p:pic>
      <p:cxnSp>
        <p:nvCxnSpPr>
          <p:cNvPr id="9" name="Łącznik prosty 8"/>
          <p:cNvCxnSpPr/>
          <p:nvPr/>
        </p:nvCxnSpPr>
        <p:spPr>
          <a:xfrm>
            <a:off x="971600" y="3257933"/>
            <a:ext cx="9361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Obraz 15"/>
          <p:cNvPicPr>
            <a:picLocks noChangeAspect="1"/>
          </p:cNvPicPr>
          <p:nvPr/>
        </p:nvPicPr>
        <p:blipFill>
          <a:blip r:embed="rId3"/>
          <a:stretch>
            <a:fillRect/>
          </a:stretch>
        </p:blipFill>
        <p:spPr>
          <a:xfrm>
            <a:off x="348075" y="3960902"/>
            <a:ext cx="8321936" cy="2291781"/>
          </a:xfrm>
          <a:prstGeom prst="rect">
            <a:avLst/>
          </a:prstGeom>
        </p:spPr>
      </p:pic>
      <p:cxnSp>
        <p:nvCxnSpPr>
          <p:cNvPr id="18" name="Łącznik prosty 17"/>
          <p:cNvCxnSpPr/>
          <p:nvPr/>
        </p:nvCxnSpPr>
        <p:spPr>
          <a:xfrm>
            <a:off x="395536" y="5445224"/>
            <a:ext cx="82089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p:nvCxnSpPr>
        <p:spPr>
          <a:xfrm>
            <a:off x="4355976" y="5733256"/>
            <a:ext cx="424847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0240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190162358"/>
              </p:ext>
            </p:extLst>
          </p:nvPr>
        </p:nvGraphicFramePr>
        <p:xfrm>
          <a:off x="395536" y="1484784"/>
          <a:ext cx="8352928" cy="5378768"/>
        </p:xfrm>
        <a:graphic>
          <a:graphicData uri="http://schemas.openxmlformats.org/drawingml/2006/table">
            <a:tbl>
              <a:tblPr firstRow="1" firstCol="1" bandRow="1">
                <a:tableStyleId>{5C22544A-7EE6-4342-B048-85BDC9FD1C3A}</a:tableStyleId>
              </a:tblPr>
              <a:tblGrid>
                <a:gridCol w="360040"/>
                <a:gridCol w="1152128"/>
                <a:gridCol w="1152128"/>
                <a:gridCol w="3240360"/>
                <a:gridCol w="2448272"/>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Kategoria </a:t>
                      </a:r>
                      <a:r>
                        <a:rPr lang="pl-PL" sz="1400" dirty="0" smtClean="0">
                          <a:effectLst/>
                        </a:rPr>
                        <a:t>nieprawidłowości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Naruszenia w zakresie</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wyboru</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najkorzystniejszej</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oferty</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25%</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 wysokość stawki może zostać obniżona do wysokości 10% albo 5%</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400" b="0" i="0" u="none" strike="noStrike" kern="1200" baseline="0" dirty="0" smtClean="0">
                          <a:solidFill>
                            <a:schemeClr val="dk1"/>
                          </a:solidFill>
                          <a:latin typeface="+mn-lt"/>
                          <a:ea typeface="+mn-ea"/>
                          <a:cs typeface="+mn-cs"/>
                        </a:rPr>
                        <a:t>1. Naruszenie art. 89 ust. 1 (…) polegające na odrzuceniu najkorzystniejszej oferty bez zaistnienia przesłanek określonych w tym przepisie lub wyborze jako najkorzystniejszej oferty podlegającej odrzuceniu (…). </a:t>
                      </a:r>
                    </a:p>
                    <a:p>
                      <a:r>
                        <a:rPr lang="pl-PL" sz="1400" b="0" i="0" u="none" strike="noStrike" kern="1200" baseline="0" dirty="0" smtClean="0">
                          <a:solidFill>
                            <a:schemeClr val="dk1"/>
                          </a:solidFill>
                          <a:latin typeface="+mn-lt"/>
                          <a:ea typeface="+mn-ea"/>
                          <a:cs typeface="+mn-cs"/>
                        </a:rPr>
                        <a:t>2. Naruszenie art. 24 ust. 1 lub ust. 5 Pzp polegające na wykluczeniu wykonawcy, który złożył najkorzystniejszą ofertę, bez zaistnienia przesłanek określonych w tych przepisach, w tym przez zaniechanie wezwania do</a:t>
                      </a:r>
                    </a:p>
                    <a:p>
                      <a:r>
                        <a:rPr lang="pl-PL" sz="1400" b="0" i="0" u="none" strike="noStrike" kern="1200" baseline="0" dirty="0" smtClean="0">
                          <a:solidFill>
                            <a:schemeClr val="dk1"/>
                          </a:solidFill>
                          <a:latin typeface="+mn-lt"/>
                          <a:ea typeface="+mn-ea"/>
                          <a:cs typeface="+mn-cs"/>
                        </a:rPr>
                        <a:t>uzupełnienia lub wyjaśnienia treści dokumentów zgodnie z art. 26 ust. 2f, 3, 3a lub 4 Pzp.</a:t>
                      </a:r>
                    </a:p>
                    <a:p>
                      <a:r>
                        <a:rPr lang="pl-PL" sz="1400" b="0" i="0" u="none" strike="noStrike" kern="1200" baseline="0" dirty="0" smtClean="0">
                          <a:solidFill>
                            <a:schemeClr val="dk1"/>
                          </a:solidFill>
                          <a:latin typeface="+mn-lt"/>
                          <a:ea typeface="+mn-ea"/>
                          <a:cs typeface="+mn-cs"/>
                        </a:rPr>
                        <a:t>3. Naruszenie art. 24 ust. 4 w związku z art. 24 ust. 1 lub 5, lub art. 89 ust. 1 pkt 5 w związku z art. 24 ust. 1 lub 5 Pzp polegające na wyborze jako najkorzystniejszej oferty wykonawcy podlegającego wykluczeniu z postępowania o udzielenie zamówienia.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pl-PL" sz="1600" b="0" i="0" u="none" strike="noStrike" kern="1200" baseline="0" dirty="0" smtClean="0">
                          <a:solidFill>
                            <a:schemeClr val="dk1"/>
                          </a:solidFill>
                          <a:latin typeface="+mn-lt"/>
                          <a:ea typeface="+mn-ea"/>
                          <a:cs typeface="+mn-cs"/>
                        </a:rPr>
                        <a:t>1. Wybór oferty wykonawcy niespełniającego warunków udziału w postępowaniu o udzielenie zamówienia.</a:t>
                      </a:r>
                    </a:p>
                    <a:p>
                      <a:r>
                        <a:rPr lang="pl-PL" sz="1600" b="0" i="0" u="none" strike="noStrike" kern="1200" baseline="0" dirty="0" smtClean="0">
                          <a:solidFill>
                            <a:schemeClr val="dk1"/>
                          </a:solidFill>
                          <a:latin typeface="+mn-lt"/>
                          <a:ea typeface="+mn-ea"/>
                          <a:cs typeface="+mn-cs"/>
                        </a:rPr>
                        <a:t>2. Nieuzasadnione wykluczenie wykonawcy, który złożył ofertę najkorzystniejszą, jako niespełniającego warunków udziału w postępowaniu o udzielenie zamówienia.</a:t>
                      </a:r>
                    </a:p>
                    <a:p>
                      <a:r>
                        <a:rPr lang="pl-PL" sz="1600" b="0" i="0" u="none" strike="noStrike" kern="1200" baseline="0" dirty="0" smtClean="0">
                          <a:solidFill>
                            <a:schemeClr val="dk1"/>
                          </a:solidFill>
                          <a:latin typeface="+mn-lt"/>
                          <a:ea typeface="+mn-ea"/>
                          <a:cs typeface="+mn-cs"/>
                        </a:rPr>
                        <a:t>3. Wybór oferty niezgodnej z opisem przedmiotu zamówienia.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32556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Zmiany umowy</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180153"/>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Prawo zamówień publicznych</a:t>
            </a:r>
          </a:p>
          <a:p>
            <a:pPr fontAlgn="auto">
              <a:spcBef>
                <a:spcPct val="20000"/>
              </a:spcBef>
              <a:spcAft>
                <a:spcPts val="0"/>
              </a:spcAft>
            </a:pPr>
            <a:r>
              <a:rPr lang="pl-PL" sz="2400" b="1" dirty="0" smtClean="0">
                <a:solidFill>
                  <a:prstClr val="black"/>
                </a:solidFill>
                <a:latin typeface="Calibri"/>
              </a:rPr>
              <a:t>Art. 144. </a:t>
            </a:r>
            <a:r>
              <a:rPr lang="pl-PL" sz="2400" b="1" dirty="0" smtClean="0"/>
              <a:t>1. </a:t>
            </a:r>
            <a:r>
              <a:rPr lang="pl-PL" sz="2400" dirty="0" smtClean="0"/>
              <a:t>Zakazuje się zmian postanowień zawartej umowy lub umowy ramowej w stosunku do treści oferty, na podstawie której dokonano wyboru wykonawcy, chyba że zachodzi co najmniej jedna z następujących okoliczności: </a:t>
            </a:r>
          </a:p>
          <a:p>
            <a:pPr marL="457200" indent="-457200" fontAlgn="auto">
              <a:spcBef>
                <a:spcPct val="20000"/>
              </a:spcBef>
              <a:spcAft>
                <a:spcPts val="0"/>
              </a:spcAft>
              <a:buAutoNum type="arabicParenR"/>
            </a:pPr>
            <a:r>
              <a:rPr lang="pl-PL" sz="2400" dirty="0" smtClean="0"/>
              <a:t>zmiany zostały przewidziane w ogłoszeniu o zamówieniu lub specyfikacji istotnych warunków zamówienia w postaci </a:t>
            </a:r>
            <a:r>
              <a:rPr lang="pl-PL" sz="2400" u="sng" dirty="0" smtClean="0"/>
              <a:t>jednoznacznych postanowień umownych</a:t>
            </a:r>
            <a:r>
              <a:rPr lang="pl-PL" sz="2400" dirty="0" smtClean="0"/>
              <a:t>, które określają ich zakres, w szczególności możliwość zmiany wysokości wynagrodzenia wykonawcy, i charakter oraz warunki wprowadzenia zmian;</a:t>
            </a:r>
          </a:p>
          <a:p>
            <a:pPr marL="457200" indent="-457200" fontAlgn="auto">
              <a:spcBef>
                <a:spcPct val="20000"/>
              </a:spcBef>
              <a:spcAft>
                <a:spcPts val="0"/>
              </a:spcAft>
            </a:pPr>
            <a:r>
              <a:rPr lang="pl-PL" sz="2400" dirty="0" smtClean="0"/>
              <a:t>(…)</a:t>
            </a:r>
          </a:p>
          <a:p>
            <a:pPr fontAlgn="auto">
              <a:spcBef>
                <a:spcPct val="20000"/>
              </a:spcBef>
              <a:spcAft>
                <a:spcPts val="0"/>
              </a:spcAft>
            </a:pPr>
            <a:endParaRPr lang="pl-PL" sz="2400" dirty="0" smtClean="0"/>
          </a:p>
          <a:p>
            <a:pPr fontAlgn="auto">
              <a:spcBef>
                <a:spcPct val="20000"/>
              </a:spcBef>
              <a:spcAft>
                <a:spcPts val="0"/>
              </a:spcAft>
            </a:pPr>
            <a:endParaRPr lang="pl-PL" sz="2400" dirty="0" smtClean="0"/>
          </a:p>
          <a:p>
            <a:pPr lvl="0" fontAlgn="auto">
              <a:spcBef>
                <a:spcPct val="20000"/>
              </a:spcBef>
              <a:spcAft>
                <a:spcPts val="0"/>
              </a:spcAft>
            </a:pPr>
            <a:endParaRPr lang="pl-PL" sz="2300" b="1" u="sng" dirty="0">
              <a:solidFill>
                <a:prstClr val="black"/>
              </a:solidFill>
              <a:latin typeface="Calibri"/>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3074" name="Picture 2"/>
          <p:cNvPicPr>
            <a:picLocks noChangeAspect="1" noChangeArrowheads="1"/>
          </p:cNvPicPr>
          <p:nvPr/>
        </p:nvPicPr>
        <p:blipFill>
          <a:blip r:embed="rId2" cstate="print"/>
          <a:srcRect/>
          <a:stretch>
            <a:fillRect/>
          </a:stretch>
        </p:blipFill>
        <p:spPr bwMode="auto">
          <a:xfrm>
            <a:off x="1" y="0"/>
            <a:ext cx="9143999" cy="6838950"/>
          </a:xfrm>
          <a:prstGeom prst="rect">
            <a:avLst/>
          </a:prstGeom>
          <a:noFill/>
          <a:ln w="9525">
            <a:noFill/>
            <a:miter lim="800000"/>
            <a:headEnd/>
            <a:tailEnd/>
          </a:ln>
        </p:spPr>
      </p:pic>
      <p:sp>
        <p:nvSpPr>
          <p:cNvPr id="2" name="Prostokąt 1"/>
          <p:cNvSpPr/>
          <p:nvPr/>
        </p:nvSpPr>
        <p:spPr>
          <a:xfrm>
            <a:off x="4644008" y="116632"/>
            <a:ext cx="3240360" cy="57606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Opis przedmiotu zamówienia</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43380"/>
            <a:ext cx="8359606" cy="5878532"/>
          </a:xfrm>
          <a:prstGeom prst="rect">
            <a:avLst/>
          </a:prstGeom>
        </p:spPr>
        <p:txBody>
          <a:bodyPr wrap="square">
            <a:spAutoFit/>
          </a:bodyPr>
          <a:lstStyle/>
          <a:p>
            <a:pPr algn="ctr"/>
            <a:r>
              <a:rPr lang="pl-PL" sz="3200" b="1" dirty="0" smtClean="0">
                <a:solidFill>
                  <a:prstClr val="black"/>
                </a:solidFill>
                <a:latin typeface="Calibri"/>
              </a:rPr>
              <a:t>Prawo</a:t>
            </a:r>
            <a:r>
              <a:rPr lang="pl-PL" sz="3600" b="1" dirty="0" smtClean="0">
                <a:solidFill>
                  <a:prstClr val="black"/>
                </a:solidFill>
                <a:latin typeface="Calibri"/>
              </a:rPr>
              <a:t> zamówień publicznych</a:t>
            </a:r>
          </a:p>
          <a:p>
            <a:pPr lvl="0"/>
            <a:r>
              <a:rPr lang="pl-PL" sz="2000" b="1" dirty="0" smtClean="0">
                <a:solidFill>
                  <a:prstClr val="black"/>
                </a:solidFill>
              </a:rPr>
              <a:t>Art</a:t>
            </a:r>
            <a:r>
              <a:rPr lang="pl-PL" sz="2000" b="1" dirty="0">
                <a:solidFill>
                  <a:prstClr val="black"/>
                </a:solidFill>
              </a:rPr>
              <a:t>. </a:t>
            </a:r>
            <a:r>
              <a:rPr lang="pl-PL" sz="2000" b="1" dirty="0" smtClean="0">
                <a:solidFill>
                  <a:prstClr val="black"/>
                </a:solidFill>
              </a:rPr>
              <a:t>144.1 </a:t>
            </a:r>
          </a:p>
          <a:p>
            <a:pPr lvl="0"/>
            <a:r>
              <a:rPr lang="pl-PL" sz="2000" dirty="0" smtClean="0">
                <a:solidFill>
                  <a:prstClr val="black"/>
                </a:solidFill>
              </a:rPr>
              <a:t>5)</a:t>
            </a:r>
            <a:r>
              <a:rPr lang="pl-PL" sz="2000" dirty="0" smtClean="0"/>
              <a:t>zmiany, niezależnie od ich wartości, nie są istotne w rozumieniu ust. 1e;</a:t>
            </a:r>
          </a:p>
          <a:p>
            <a:pPr algn="just"/>
            <a:r>
              <a:rPr lang="pl-PL" sz="2000" b="1" dirty="0" smtClean="0"/>
              <a:t>1e</a:t>
            </a:r>
            <a:r>
              <a:rPr lang="pl-PL" sz="2000" b="1" dirty="0"/>
              <a:t>. </a:t>
            </a:r>
            <a:r>
              <a:rPr lang="pl-PL" sz="2000" dirty="0"/>
              <a:t>Zmianę postanowień zawartych w umowie lub umowie ramowej uznaje się za istotną, jeżeli: </a:t>
            </a:r>
          </a:p>
          <a:p>
            <a:pPr marL="457200" indent="-457200" algn="just">
              <a:buFont typeface="+mj-lt"/>
              <a:buAutoNum type="arabicParenR"/>
            </a:pPr>
            <a:r>
              <a:rPr lang="pl-PL" sz="2000" dirty="0" smtClean="0"/>
              <a:t>zmienia </a:t>
            </a:r>
            <a:r>
              <a:rPr lang="pl-PL" sz="2000" dirty="0"/>
              <a:t>ogólny charakter umowy lub umowy ramowej, w stosunku do charakteru umowy lub umowy ramowej w pierwotnym brzmieniu; </a:t>
            </a:r>
          </a:p>
          <a:p>
            <a:pPr marL="457200" indent="-457200" algn="just">
              <a:buFont typeface="+mj-lt"/>
              <a:buAutoNum type="arabicParenR"/>
            </a:pPr>
            <a:r>
              <a:rPr lang="pl-PL" sz="2000" dirty="0" smtClean="0"/>
              <a:t>nie </a:t>
            </a:r>
            <a:r>
              <a:rPr lang="pl-PL" sz="2000" dirty="0"/>
              <a:t>zmienia ogólnego charakteru umowy lub umowy ramowej i zachodzi co najmniej jedna z następujących okoliczności: </a:t>
            </a:r>
          </a:p>
          <a:p>
            <a:pPr algn="just"/>
            <a:r>
              <a:rPr lang="pl-PL" sz="2000" dirty="0"/>
              <a:t>a) zmiana wprowadza warunki, które, gdyby były postawione w postępowaniu o udzielenie zamówienia, to w tym postępowaniu wzięliby lub mogliby wziąć udział inni wykonawcy lub przyjęto by oferty innej treści, </a:t>
            </a:r>
          </a:p>
          <a:p>
            <a:pPr algn="just"/>
            <a:r>
              <a:rPr lang="pl-PL" sz="2000" dirty="0"/>
              <a:t>b) zmiana narusza równowagę ekonomiczną umowy lub umowy ramowej na korzyść wykonawcy w sposób nieprzewidziany pierwotnie w umowie lub umowie ramowej, </a:t>
            </a:r>
          </a:p>
          <a:p>
            <a:pPr algn="just"/>
            <a:r>
              <a:rPr lang="pl-PL" sz="2000" dirty="0"/>
              <a:t>c) zmiana znacznie rozszerza lub zmniejsza zakres świadczeń i zobowiązań wynikający z umowy lub umowy ramowej, </a:t>
            </a:r>
          </a:p>
          <a:p>
            <a:pPr algn="just"/>
            <a:r>
              <a:rPr lang="pl-PL" sz="2000" dirty="0" smtClean="0"/>
              <a:t>(…)</a:t>
            </a:r>
            <a:endParaRPr lang="pl-PL" sz="2000" dirty="0"/>
          </a:p>
        </p:txBody>
      </p:sp>
    </p:spTree>
    <p:extLst>
      <p:ext uri="{BB962C8B-B14F-4D97-AF65-F5344CB8AC3E}">
        <p14:creationId xmlns:p14="http://schemas.microsoft.com/office/powerpoint/2010/main" val="4117038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6001643"/>
          </a:xfrm>
          <a:prstGeom prst="rect">
            <a:avLst/>
          </a:prstGeom>
        </p:spPr>
        <p:txBody>
          <a:bodyPr wrap="square">
            <a:spAutoFit/>
          </a:bodyPr>
          <a:lstStyle/>
          <a:p>
            <a:pPr lvl="0" algn="ctr" fontAlgn="auto">
              <a:spcBef>
                <a:spcPct val="20000"/>
              </a:spcBef>
              <a:spcAft>
                <a:spcPts val="0"/>
              </a:spcAft>
            </a:pPr>
            <a:r>
              <a:rPr lang="pl-PL" sz="3200" b="1" dirty="0">
                <a:solidFill>
                  <a:prstClr val="black"/>
                </a:solidFill>
                <a:latin typeface="Calibri"/>
              </a:rPr>
              <a:t>Zasada </a:t>
            </a:r>
            <a:r>
              <a:rPr lang="pl-PL" sz="3200" b="1" dirty="0" smtClean="0">
                <a:solidFill>
                  <a:prstClr val="black"/>
                </a:solidFill>
                <a:latin typeface="Calibri"/>
              </a:rPr>
              <a:t>konkurencyjności</a:t>
            </a:r>
          </a:p>
          <a:p>
            <a:r>
              <a:rPr lang="pl-PL" sz="2200" b="1" dirty="0" smtClean="0">
                <a:latin typeface="+mj-lt"/>
              </a:rPr>
              <a:t>6.5.2.22 </a:t>
            </a:r>
            <a:r>
              <a:rPr lang="pl-PL" sz="2200" dirty="0" smtClean="0">
                <a:latin typeface="+mj-lt"/>
              </a:rPr>
              <a:t>Nie jest możliwe dokonywanie istotnych zmian postanowień zawartej umowy w stosunku do treści oferty, na podstawie której dokonano wyboru wykonawcy, chyba że:</a:t>
            </a:r>
          </a:p>
          <a:p>
            <a:pPr marL="457200" indent="-457200">
              <a:buAutoNum type="alphaLcParenR"/>
            </a:pPr>
            <a:r>
              <a:rPr lang="pl-PL" sz="2200" dirty="0" smtClean="0">
                <a:latin typeface="+mj-lt"/>
              </a:rPr>
              <a:t>zamawiający przewidział możliwość dokonania takiej zmiany w zapytaniu ofertowym oraz określił warunki takiej zmiany, o ile nie prowadzą one do zmiany charakteru umowy (…)</a:t>
            </a:r>
          </a:p>
          <a:p>
            <a:r>
              <a:rPr lang="pl-PL" sz="2200" dirty="0" smtClean="0">
                <a:latin typeface="+mj-lt"/>
              </a:rPr>
              <a:t>Zmianę uznaje się za istotną jeżeli zmienia ogólny charakter umowy, w stosunku do charakteru umowy w pierwotnym brzmieniu albo nie zmienia ogólnego charakteru umowy i zachodzi co najmniej jedna z następujących okoliczności: zmiana wprowadza warunki, które, gdyby były postawione w postępowaniu o udzielenie zamówienia, to w tym postępowaniu wzięliby lub mogliby wziąć udział inni wykonawcy lub przyjęto by oferty innej treści, zmiana narusza równowagę ekonomiczną umowy na korzyść wykonawcy w sposób nieprzewidziany pierwotnie w umowie, zmiana znacznie rozszerza lub zmniejsza zakres świadczeń i zobowiązań wynikający z umowy (…)</a:t>
            </a:r>
            <a:endParaRPr lang="pl-PL" sz="2200" b="1" dirty="0" smtClean="0">
              <a:latin typeface="+mj-lt"/>
            </a:endParaRPr>
          </a:p>
        </p:txBody>
      </p:sp>
    </p:spTree>
    <p:extLst>
      <p:ext uri="{BB962C8B-B14F-4D97-AF65-F5344CB8AC3E}">
        <p14:creationId xmlns:p14="http://schemas.microsoft.com/office/powerpoint/2010/main" val="34789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pPr algn="ctr"/>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3" name="Obraz 2"/>
          <p:cNvPicPr>
            <a:picLocks noChangeAspect="1"/>
          </p:cNvPicPr>
          <p:nvPr/>
        </p:nvPicPr>
        <p:blipFill>
          <a:blip r:embed="rId2"/>
          <a:stretch>
            <a:fillRect/>
          </a:stretch>
        </p:blipFill>
        <p:spPr>
          <a:xfrm>
            <a:off x="0" y="4293096"/>
            <a:ext cx="9144000" cy="1026835"/>
          </a:xfrm>
          <a:prstGeom prst="rect">
            <a:avLst/>
          </a:prstGeom>
        </p:spPr>
      </p:pic>
      <p:pic>
        <p:nvPicPr>
          <p:cNvPr id="4" name="Obraz 3"/>
          <p:cNvPicPr>
            <a:picLocks noChangeAspect="1"/>
          </p:cNvPicPr>
          <p:nvPr/>
        </p:nvPicPr>
        <p:blipFill>
          <a:blip r:embed="rId3"/>
          <a:stretch>
            <a:fillRect/>
          </a:stretch>
        </p:blipFill>
        <p:spPr>
          <a:xfrm>
            <a:off x="0" y="0"/>
            <a:ext cx="9144000" cy="3319550"/>
          </a:xfrm>
          <a:prstGeom prst="rect">
            <a:avLst/>
          </a:prstGeom>
        </p:spPr>
      </p:pic>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4" name="Obraz 3"/>
          <p:cNvPicPr>
            <a:picLocks noChangeAspect="1"/>
          </p:cNvPicPr>
          <p:nvPr/>
        </p:nvPicPr>
        <p:blipFill>
          <a:blip r:embed="rId2"/>
          <a:stretch>
            <a:fillRect/>
          </a:stretch>
        </p:blipFill>
        <p:spPr>
          <a:xfrm>
            <a:off x="0" y="4365104"/>
            <a:ext cx="9144000" cy="2340729"/>
          </a:xfrm>
          <a:prstGeom prst="rect">
            <a:avLst/>
          </a:prstGeom>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158452"/>
          </a:xfrm>
          <a:prstGeom prst="rect">
            <a:avLst/>
          </a:prstGeom>
        </p:spPr>
      </p:pic>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736"/>
            <a:ext cx="9169524" cy="4123264"/>
          </a:xfrm>
          <a:prstGeom prst="rect">
            <a:avLst/>
          </a:prstGeom>
        </p:spPr>
      </p:pic>
      <p:pic>
        <p:nvPicPr>
          <p:cNvPr id="4" name="Obraz 3"/>
          <p:cNvPicPr>
            <a:picLocks noChangeAspect="1"/>
          </p:cNvPicPr>
          <p:nvPr/>
        </p:nvPicPr>
        <p:blipFill>
          <a:blip r:embed="rId3"/>
          <a:stretch>
            <a:fillRect/>
          </a:stretch>
        </p:blipFill>
        <p:spPr>
          <a:xfrm>
            <a:off x="-5334" y="794"/>
            <a:ext cx="9149333" cy="2202873"/>
          </a:xfrm>
          <a:prstGeom prst="rect">
            <a:avLst/>
          </a:prstGeom>
        </p:spPr>
      </p:pic>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2" name="Obraz 1"/>
          <p:cNvPicPr>
            <a:picLocks noChangeAspect="1"/>
          </p:cNvPicPr>
          <p:nvPr/>
        </p:nvPicPr>
        <p:blipFill>
          <a:blip r:embed="rId2"/>
          <a:stretch>
            <a:fillRect/>
          </a:stretch>
        </p:blipFill>
        <p:spPr>
          <a:xfrm>
            <a:off x="0" y="4304776"/>
            <a:ext cx="9144000" cy="2553224"/>
          </a:xfrm>
          <a:prstGeom prst="rect">
            <a:avLst/>
          </a:prstGeom>
        </p:spPr>
      </p:pic>
      <p:pic>
        <p:nvPicPr>
          <p:cNvPr id="4" name="Obraz 3"/>
          <p:cNvPicPr>
            <a:picLocks noChangeAspect="1"/>
          </p:cNvPicPr>
          <p:nvPr/>
        </p:nvPicPr>
        <p:blipFill>
          <a:blip r:embed="rId3"/>
          <a:stretch>
            <a:fillRect/>
          </a:stretch>
        </p:blipFill>
        <p:spPr>
          <a:xfrm>
            <a:off x="1141" y="0"/>
            <a:ext cx="9142859" cy="3848000"/>
          </a:xfrm>
          <a:prstGeom prst="rect">
            <a:avLst/>
          </a:prstGeom>
        </p:spPr>
      </p:pic>
    </p:spTree>
    <p:extLst>
      <p:ext uri="{BB962C8B-B14F-4D97-AF65-F5344CB8AC3E}">
        <p14:creationId xmlns:p14="http://schemas.microsoft.com/office/powerpoint/2010/main" val="3478236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3046988"/>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943604797"/>
              </p:ext>
            </p:extLst>
          </p:nvPr>
        </p:nvGraphicFramePr>
        <p:xfrm>
          <a:off x="395536" y="1484784"/>
          <a:ext cx="8352928" cy="4624336"/>
        </p:xfrm>
        <a:graphic>
          <a:graphicData uri="http://schemas.openxmlformats.org/drawingml/2006/table">
            <a:tbl>
              <a:tblPr firstRow="1" firstCol="1" bandRow="1">
                <a:tableStyleId>{5C22544A-7EE6-4342-B048-85BDC9FD1C3A}</a:tableStyleId>
              </a:tblPr>
              <a:tblGrid>
                <a:gridCol w="442442"/>
                <a:gridCol w="1717798"/>
                <a:gridCol w="1728192"/>
                <a:gridCol w="2304256"/>
                <a:gridCol w="2160240"/>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a:effectLst/>
                        </a:rPr>
                        <a:t>Kategoria nieprawidłowości indywidualnych</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28</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Niedozwolona zmiana</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postanowień zawartej</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umowy w sprawie</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zamówienia lub umowy</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koncesji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100% wartości</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dodatkowej zamówienia wynikającej ze</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zmiany umowy</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zwiększone o 25% wartości ostatecznego</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zakresu świadczenia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NewRoman"/>
                        </a:rPr>
                        <a:t>1. Naruszenie art. 144 ust. 1 Pzp polegające na dokonaniu zmiany umowy w stosunku do treści oferty, na postawie</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NewRoman"/>
                        </a:rPr>
                        <a:t>której dokonano wyboru wykonawcy, bez zachowania ustawowych przesłanek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Dokonanie istotnych zmian postanowień zawartej umowy w sprawie zamówienia w stosunku do treści oferty, z naruszeniem warunków wynikających z umowy o dofinansowanie projektu albo decyzji o dofinansowaniu projektu.</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134966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Nieuprawnione dzielenie zamówienia</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20" y="548680"/>
            <a:ext cx="9144000" cy="3384892"/>
          </a:xfrm>
          <a:prstGeom prst="rect">
            <a:avLst/>
          </a:prstGeom>
        </p:spPr>
      </p:pic>
      <p:pic>
        <p:nvPicPr>
          <p:cNvPr id="4" name="Obraz 3"/>
          <p:cNvPicPr>
            <a:picLocks noChangeAspect="1"/>
          </p:cNvPicPr>
          <p:nvPr/>
        </p:nvPicPr>
        <p:blipFill>
          <a:blip r:embed="rId3"/>
          <a:stretch>
            <a:fillRect/>
          </a:stretch>
        </p:blipFill>
        <p:spPr>
          <a:xfrm>
            <a:off x="110" y="4409728"/>
            <a:ext cx="9144110" cy="2448272"/>
          </a:xfrm>
          <a:prstGeom prst="rect">
            <a:avLst/>
          </a:prstGeom>
        </p:spPr>
      </p:pic>
      <p:sp>
        <p:nvSpPr>
          <p:cNvPr id="7" name="pole tekstowe 6"/>
          <p:cNvSpPr txBox="1"/>
          <p:nvPr/>
        </p:nvSpPr>
        <p:spPr>
          <a:xfrm>
            <a:off x="107504" y="0"/>
            <a:ext cx="7272808" cy="369332"/>
          </a:xfrm>
          <a:prstGeom prst="rect">
            <a:avLst/>
          </a:prstGeom>
          <a:noFill/>
        </p:spPr>
        <p:txBody>
          <a:bodyPr wrap="square" rtlCol="0">
            <a:spAutoFit/>
          </a:bodyPr>
          <a:lstStyle/>
          <a:p>
            <a:r>
              <a:rPr lang="pl-PL" dirty="0" smtClean="0"/>
              <a:t>Postępowanie poniżej 50 tys. zł </a:t>
            </a:r>
            <a:r>
              <a:rPr lang="pl-PL" dirty="0"/>
              <a:t>netto – wartość umowy 56 </a:t>
            </a:r>
            <a:r>
              <a:rPr lang="pl-PL" dirty="0" smtClean="0"/>
              <a:t>003,71 zł brutto</a:t>
            </a:r>
            <a:endParaRPr lang="pl-PL" dirty="0"/>
          </a:p>
        </p:txBody>
      </p:sp>
    </p:spTree>
    <p:extLst>
      <p:ext uri="{BB962C8B-B14F-4D97-AF65-F5344CB8AC3E}">
        <p14:creationId xmlns:p14="http://schemas.microsoft.com/office/powerpoint/2010/main" val="26270714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27584" y="620688"/>
            <a:ext cx="6984776" cy="646331"/>
          </a:xfrm>
          <a:prstGeom prst="rect">
            <a:avLst/>
          </a:prstGeom>
          <a:solidFill>
            <a:srgbClr val="FFFF00"/>
          </a:solidFill>
        </p:spPr>
        <p:txBody>
          <a:bodyPr wrap="square" rtlCol="0">
            <a:spAutoFit/>
          </a:bodyPr>
          <a:lstStyle/>
          <a:p>
            <a:r>
              <a:rPr lang="pl-PL" dirty="0" smtClean="0"/>
              <a:t>Przedmiot projektu – adaptacja budynku</a:t>
            </a:r>
          </a:p>
          <a:p>
            <a:r>
              <a:rPr lang="pl-PL" dirty="0" smtClean="0"/>
              <a:t>Poniżej przykładowe zamówienia zrealizowane w ramach projektu:</a:t>
            </a:r>
            <a:endParaRPr lang="pl-PL" dirty="0"/>
          </a:p>
        </p:txBody>
      </p:sp>
      <p:pic>
        <p:nvPicPr>
          <p:cNvPr id="5" name="Obraz 4"/>
          <p:cNvPicPr>
            <a:picLocks noChangeAspect="1"/>
          </p:cNvPicPr>
          <p:nvPr/>
        </p:nvPicPr>
        <p:blipFill>
          <a:blip r:embed="rId2"/>
          <a:stretch>
            <a:fillRect/>
          </a:stretch>
        </p:blipFill>
        <p:spPr>
          <a:xfrm>
            <a:off x="726700" y="1340768"/>
            <a:ext cx="7805740" cy="5121215"/>
          </a:xfrm>
          <a:prstGeom prst="rect">
            <a:avLst/>
          </a:prstGeom>
        </p:spPr>
      </p:pic>
    </p:spTree>
    <p:extLst>
      <p:ext uri="{BB962C8B-B14F-4D97-AF65-F5344CB8AC3E}">
        <p14:creationId xmlns:p14="http://schemas.microsoft.com/office/powerpoint/2010/main" val="2081014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1569660"/>
          </a:xfrm>
          <a:prstGeom prst="rect">
            <a:avLst/>
          </a:prstGeom>
          <a:noFill/>
          <a:ln w="9525">
            <a:noFill/>
            <a:miter lim="800000"/>
            <a:headEnd/>
            <a:tailEnd/>
          </a:ln>
        </p:spPr>
        <p:txBody>
          <a:bodyPr wrap="square">
            <a:spAutoFit/>
          </a:bodyPr>
          <a:lstStyle/>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4098" name="Picture 2"/>
          <p:cNvPicPr>
            <a:picLocks noChangeAspect="1" noChangeArrowheads="1"/>
          </p:cNvPicPr>
          <p:nvPr/>
        </p:nvPicPr>
        <p:blipFill>
          <a:blip r:embed="rId2" cstate="print"/>
          <a:srcRect/>
          <a:stretch>
            <a:fillRect/>
          </a:stretch>
        </p:blipFill>
        <p:spPr bwMode="auto">
          <a:xfrm>
            <a:off x="0" y="404664"/>
            <a:ext cx="9143999" cy="6120680"/>
          </a:xfrm>
          <a:prstGeom prst="rect">
            <a:avLst/>
          </a:prstGeom>
          <a:noFill/>
          <a:ln w="9525">
            <a:noFill/>
            <a:miter lim="800000"/>
            <a:headEnd/>
            <a:tailEnd/>
          </a:ln>
        </p:spPr>
      </p:pic>
      <p:sp>
        <p:nvSpPr>
          <p:cNvPr id="4" name="Prostokąt 3"/>
          <p:cNvSpPr/>
          <p:nvPr/>
        </p:nvSpPr>
        <p:spPr>
          <a:xfrm>
            <a:off x="5364088" y="559767"/>
            <a:ext cx="3240360" cy="57606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Opis przedmiotu zamówienia</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Niekonkurencyjne tryby udzielania zamówień</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332656"/>
            <a:ext cx="8352928" cy="5463034"/>
          </a:xfrm>
          <a:prstGeom prst="rect">
            <a:avLst/>
          </a:prstGeom>
        </p:spPr>
        <p:txBody>
          <a:bodyPr wrap="square">
            <a:spAutoFit/>
          </a:bodyPr>
          <a:lstStyle/>
          <a:p>
            <a:pPr lvl="0" algn="ctr" fontAlgn="auto">
              <a:spcBef>
                <a:spcPct val="20000"/>
              </a:spcBef>
              <a:spcAft>
                <a:spcPts val="0"/>
              </a:spcAft>
            </a:pPr>
            <a:r>
              <a:rPr lang="pl-PL" sz="3200" b="1" dirty="0" smtClean="0">
                <a:solidFill>
                  <a:prstClr val="black"/>
                </a:solidFill>
                <a:latin typeface="Calibri"/>
              </a:rPr>
              <a:t>Zamówienia poniżej 20 tys. zł netto</a:t>
            </a:r>
          </a:p>
          <a:p>
            <a:pPr lvl="0" algn="ctr" fontAlgn="auto">
              <a:spcBef>
                <a:spcPct val="20000"/>
              </a:spcBef>
              <a:spcAft>
                <a:spcPts val="0"/>
              </a:spcAft>
            </a:pPr>
            <a:r>
              <a:rPr lang="pl-PL" sz="2000" b="1" dirty="0" smtClean="0">
                <a:solidFill>
                  <a:prstClr val="black"/>
                </a:solidFill>
                <a:latin typeface="Calibri"/>
              </a:rPr>
              <a:t>Przewodnik dla beneficjentów</a:t>
            </a:r>
          </a:p>
          <a:p>
            <a:r>
              <a:rPr lang="pl-PL" b="1" dirty="0" smtClean="0"/>
              <a:t>7.4.c</a:t>
            </a:r>
            <a:r>
              <a:rPr lang="pl-PL" dirty="0"/>
              <a:t>. Dla zamówień współfinansowanych ze środków RPO WSL 2014-2020 o wartości nieprzekraczającej 20 tys. zł netto zastosowanie mają wytyczne kwalifikowalności, zasady ogólne zgodnie z pkt 3 oraz poniższe dwie zasady: </a:t>
            </a:r>
          </a:p>
          <a:p>
            <a:r>
              <a:rPr lang="pl-PL" dirty="0" smtClean="0"/>
              <a:t>- </a:t>
            </a:r>
            <a:r>
              <a:rPr lang="pl-PL" dirty="0"/>
              <a:t>Beneficjent zobowiązany jest do udokumentowania przeprowadzonego postępowania (sposobu w jaki wybrany został wykonawca/dostawca) np.: </a:t>
            </a:r>
          </a:p>
          <a:p>
            <a:pPr lvl="1"/>
            <a:r>
              <a:rPr lang="pl-PL" dirty="0" smtClean="0"/>
              <a:t>- </a:t>
            </a:r>
            <a:r>
              <a:rPr lang="pl-PL" dirty="0"/>
              <a:t>notatka z rozeznania cenowego zawierająca m.in. informację nt. daty dokonania rozeznania, informację o zebranych ofertach z uwzględnieniem nazw wykonawców wraz z oferowanymi cenami (na potwierdzenie, że cena jest rynkowa - min. dwie oferty, chyba, że na rynku nie występuje tylu oferentów), </a:t>
            </a:r>
            <a:r>
              <a:rPr lang="pl-PL" dirty="0" smtClean="0"/>
              <a:t>lub </a:t>
            </a:r>
            <a:endParaRPr lang="pl-PL" dirty="0"/>
          </a:p>
          <a:p>
            <a:pPr lvl="1"/>
            <a:r>
              <a:rPr lang="pl-PL" dirty="0" smtClean="0"/>
              <a:t>- potwierdzenie </a:t>
            </a:r>
            <a:r>
              <a:rPr lang="pl-PL" dirty="0"/>
              <a:t>rozesłania zaproszeń do składania ofert do dwóch potencjalnych wykonawców wraz z zebranymi ofertami, </a:t>
            </a:r>
            <a:r>
              <a:rPr lang="pl-PL" dirty="0" smtClean="0"/>
              <a:t>lub </a:t>
            </a:r>
            <a:endParaRPr lang="pl-PL" dirty="0"/>
          </a:p>
          <a:p>
            <a:pPr marL="447675" indent="-447675" defTabSz="447675"/>
            <a:r>
              <a:rPr lang="pl-PL" dirty="0" smtClean="0"/>
              <a:t>	- potwierdzenie </a:t>
            </a:r>
            <a:r>
              <a:rPr lang="pl-PL" dirty="0"/>
              <a:t>zamieszczenia ogłoszenia o zamówieniu na stronie internetowej wraz z zebranymi ofertami. </a:t>
            </a:r>
          </a:p>
          <a:p>
            <a:r>
              <a:rPr lang="pl-PL" dirty="0" smtClean="0"/>
              <a:t>- W </a:t>
            </a:r>
            <a:r>
              <a:rPr lang="pl-PL" dirty="0"/>
              <a:t>przypadku beneficjenta, który nie jest zamawiającym w rozumieniu ustawy PZP w celu uniknięcia konfliktu interesów zastosowane mają regulacje określone w wytycznych kwalifikowalności jak dla zasady </a:t>
            </a:r>
            <a:r>
              <a:rPr lang="pl-PL" dirty="0" smtClean="0"/>
              <a:t>konkurencyjności (…).</a:t>
            </a:r>
            <a:endParaRPr lang="pl-PL" sz="2300" b="1" u="sng" dirty="0">
              <a:solidFill>
                <a:prstClr val="black"/>
              </a:solidFill>
              <a:latin typeface="Calibri"/>
            </a:endParaRPr>
          </a:p>
        </p:txBody>
      </p:sp>
    </p:spTree>
    <p:extLst>
      <p:ext uri="{BB962C8B-B14F-4D97-AF65-F5344CB8AC3E}">
        <p14:creationId xmlns:p14="http://schemas.microsoft.com/office/powerpoint/2010/main" val="138621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341632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Niekonkurencyjne tryby udzielania zamówień</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2" name="Obraz 1"/>
          <p:cNvPicPr>
            <a:picLocks noChangeAspect="1"/>
          </p:cNvPicPr>
          <p:nvPr/>
        </p:nvPicPr>
        <p:blipFill>
          <a:blip r:embed="rId2"/>
          <a:stretch>
            <a:fillRect/>
          </a:stretch>
        </p:blipFill>
        <p:spPr>
          <a:xfrm>
            <a:off x="0" y="19050"/>
            <a:ext cx="9144000" cy="6838950"/>
          </a:xfrm>
          <a:prstGeom prst="rect">
            <a:avLst/>
          </a:prstGeom>
        </p:spPr>
      </p:pic>
    </p:spTree>
    <p:extLst>
      <p:ext uri="{BB962C8B-B14F-4D97-AF65-F5344CB8AC3E}">
        <p14:creationId xmlns:p14="http://schemas.microsoft.com/office/powerpoint/2010/main" val="22555688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76672"/>
            <a:ext cx="8352928" cy="2653034"/>
          </a:xfrm>
          <a:prstGeom prst="rect">
            <a:avLst/>
          </a:prstGeom>
        </p:spPr>
        <p:txBody>
          <a:bodyPr wrap="square">
            <a:spAutoFit/>
          </a:bodyPr>
          <a:lstStyle/>
          <a:p>
            <a:pPr algn="ctr">
              <a:lnSpc>
                <a:spcPct val="80000"/>
              </a:lnSpc>
              <a:buClr>
                <a:srgbClr val="A50021"/>
              </a:buClr>
            </a:pPr>
            <a:r>
              <a:rPr lang="pl-PL" altLang="pl-PL" sz="3200" b="1" dirty="0" smtClean="0"/>
              <a:t>Taryfikator</a:t>
            </a:r>
          </a:p>
          <a:p>
            <a:pPr algn="ctr">
              <a:lnSpc>
                <a:spcPct val="80000"/>
              </a:lnSpc>
              <a:buClr>
                <a:srgbClr val="A50021"/>
              </a:buClr>
            </a:pPr>
            <a:r>
              <a:rPr lang="pl-PL" altLang="pl-PL" sz="3200" b="1" dirty="0"/>
              <a:t>Wybrane kategorie nieprawidłowości</a:t>
            </a:r>
          </a:p>
          <a:p>
            <a:pPr algn="ctr">
              <a:lnSpc>
                <a:spcPct val="80000"/>
              </a:lnSpc>
              <a:buClr>
                <a:srgbClr val="A50021"/>
              </a:buClr>
            </a:pPr>
            <a:endParaRPr lang="pl-PL" altLang="pl-PL" sz="3200" b="1" dirty="0"/>
          </a:p>
          <a:p>
            <a:pPr algn="ctr">
              <a:lnSpc>
                <a:spcPct val="80000"/>
              </a:lnSpc>
              <a:buClr>
                <a:srgbClr val="A50021"/>
              </a:buClr>
            </a:pPr>
            <a:endParaRPr lang="pl-PL" altLang="pl-PL" sz="3200" b="1" dirty="0"/>
          </a:p>
          <a:p>
            <a:pPr algn="ctr">
              <a:lnSpc>
                <a:spcPct val="80000"/>
              </a:lnSpc>
              <a:buClr>
                <a:srgbClr val="A50021"/>
              </a:buClr>
            </a:pPr>
            <a:endParaRPr lang="pl-PL" altLang="pl-PL" sz="3200" b="1" dirty="0" smtClean="0"/>
          </a:p>
          <a:p>
            <a:pPr algn="ctr">
              <a:lnSpc>
                <a:spcPct val="80000"/>
              </a:lnSpc>
              <a:buClr>
                <a:srgbClr val="A50021"/>
              </a:buClr>
            </a:pPr>
            <a:endParaRPr lang="pl-PL" altLang="pl-PL" sz="2400" dirty="0"/>
          </a:p>
          <a:p>
            <a:pPr>
              <a:lnSpc>
                <a:spcPct val="80000"/>
              </a:lnSpc>
              <a:buClr>
                <a:srgbClr val="A50021"/>
              </a:buClr>
            </a:pPr>
            <a:endParaRPr lang="pl-PL" altLang="pl-PL" sz="2400" dirty="0"/>
          </a:p>
        </p:txBody>
      </p:sp>
      <p:graphicFrame>
        <p:nvGraphicFramePr>
          <p:cNvPr id="3" name="Tabela 2"/>
          <p:cNvGraphicFramePr>
            <a:graphicFrameLocks noGrp="1"/>
          </p:cNvGraphicFramePr>
          <p:nvPr>
            <p:extLst>
              <p:ext uri="{D42A27DB-BD31-4B8C-83A1-F6EECF244321}">
                <p14:modId xmlns:p14="http://schemas.microsoft.com/office/powerpoint/2010/main" val="1397079754"/>
              </p:ext>
            </p:extLst>
          </p:nvPr>
        </p:nvGraphicFramePr>
        <p:xfrm>
          <a:off x="395536" y="1484784"/>
          <a:ext cx="8352928" cy="4634433"/>
        </p:xfrm>
        <a:graphic>
          <a:graphicData uri="http://schemas.openxmlformats.org/drawingml/2006/table">
            <a:tbl>
              <a:tblPr firstRow="1" firstCol="1" bandRow="1">
                <a:tableStyleId>{5C22544A-7EE6-4342-B048-85BDC9FD1C3A}</a:tableStyleId>
              </a:tblPr>
              <a:tblGrid>
                <a:gridCol w="442442"/>
                <a:gridCol w="1933822"/>
                <a:gridCol w="885821"/>
                <a:gridCol w="3218635"/>
                <a:gridCol w="1872208"/>
              </a:tblGrid>
              <a:tr h="576064">
                <a:tc>
                  <a:txBody>
                    <a:bodyPr/>
                    <a:lstStyle/>
                    <a:p>
                      <a:pPr>
                        <a:lnSpc>
                          <a:spcPct val="107000"/>
                        </a:lnSpc>
                        <a:spcAft>
                          <a:spcPts val="0"/>
                        </a:spcAft>
                      </a:pPr>
                      <a:r>
                        <a:rPr lang="pl-PL" sz="14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a:effectLst/>
                        </a:rPr>
                        <a:t>Kategoria nieprawidłowości indywidualnych</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Stawka procentowa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pl-PL" sz="1400" dirty="0">
                          <a:effectLst/>
                        </a:rPr>
                        <a:t>Kwalifikacja naruszenia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r>
              <a:tr h="3949585">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Bezprawne udzielenie</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zamówienia w trybie negocjacji bez ogłoszenia, zamówienia z wolnej ręki, zapytania o cenę,</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partnerstwa innowacyjnego lub</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licytacji elektronicznej</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 New Roman" panose="02020603050405020304" pitchFamily="18" charset="0"/>
                        </a:rPr>
                        <a:t>100%</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NewRoman"/>
                        </a:rPr>
                        <a:t>Naruszenie art. 62 ust. 1 lub art. 67 ust. 1 pkt 1–4, 8–15, lub art. 70, lub art. 73a ust.1, lub art.</a:t>
                      </a:r>
                    </a:p>
                    <a:p>
                      <a:pPr>
                        <a:lnSpc>
                          <a:spcPct val="107000"/>
                        </a:lnSpc>
                        <a:spcAft>
                          <a:spcPts val="0"/>
                        </a:spcAft>
                      </a:pPr>
                      <a:r>
                        <a:rPr lang="pl-PL" sz="1800" dirty="0" smtClean="0">
                          <a:effectLst/>
                          <a:latin typeface="Calibri" panose="020F0502020204030204" pitchFamily="34" charset="0"/>
                          <a:ea typeface="Calibri" panose="020F0502020204030204" pitchFamily="34" charset="0"/>
                          <a:cs typeface="TimesNewRoman"/>
                        </a:rPr>
                        <a:t>74 ust. 2, lub art. 134 ust. 5 i 6 Pzp polegające na udzieleniu zamówienia odpowiednio w trybie negocjacji bez ogłoszenia, zamówienia z wolnej ręki, zapytania o cenę, partnerstwa innowacyjnego lub licytacji elektronicznej bez zachowania ustawowych przesłanek zastosowania tych trybów.</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r>
            </a:tbl>
          </a:graphicData>
        </a:graphic>
      </p:graphicFrame>
    </p:spTree>
    <p:extLst>
      <p:ext uri="{BB962C8B-B14F-4D97-AF65-F5344CB8AC3E}">
        <p14:creationId xmlns:p14="http://schemas.microsoft.com/office/powerpoint/2010/main" val="14803565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1547664" y="1268760"/>
            <a:ext cx="5904656" cy="4062651"/>
          </a:xfrm>
          <a:prstGeom prst="rect">
            <a:avLst/>
          </a:prstGeom>
          <a:noFill/>
          <a:ln w="9525">
            <a:noFill/>
            <a:miter lim="800000"/>
            <a:headEnd/>
            <a:tailEnd/>
          </a:ln>
        </p:spPr>
        <p:txBody>
          <a:bodyPr wrap="square">
            <a:spAutoFit/>
          </a:bodyPr>
          <a:lstStyle/>
          <a:p>
            <a:pPr algn="ctr"/>
            <a:endParaRPr lang="pl-PL" sz="5400" b="1" dirty="0" smtClean="0">
              <a:latin typeface="+mn-lt"/>
            </a:endParaRPr>
          </a:p>
          <a:p>
            <a:pPr algn="ctr"/>
            <a:r>
              <a:rPr lang="pl-PL" sz="5400" b="1" dirty="0" smtClean="0">
                <a:latin typeface="+mn-lt"/>
              </a:rPr>
              <a:t>Dziękuję </a:t>
            </a:r>
            <a:br>
              <a:rPr lang="pl-PL" sz="5400" b="1" dirty="0" smtClean="0">
                <a:latin typeface="+mn-lt"/>
              </a:rPr>
            </a:br>
            <a:r>
              <a:rPr lang="pl-PL" sz="5400" b="1" dirty="0" smtClean="0">
                <a:latin typeface="+mn-lt"/>
              </a:rPr>
              <a:t>za </a:t>
            </a:r>
            <a:r>
              <a:rPr lang="pl-PL" sz="5400" b="1" dirty="0">
                <a:latin typeface="+mn-lt"/>
              </a:rPr>
              <a:t>uwagę</a:t>
            </a:r>
          </a:p>
          <a:p>
            <a:pPr algn="ctr"/>
            <a:endParaRPr lang="pl-PL" sz="2400" b="1"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spTree>
    <p:extLst>
      <p:ext uri="{BB962C8B-B14F-4D97-AF65-F5344CB8AC3E}">
        <p14:creationId xmlns:p14="http://schemas.microsoft.com/office/powerpoint/2010/main" val="3008854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rostokąt 4"/>
          <p:cNvSpPr>
            <a:spLocks noChangeArrowheads="1"/>
          </p:cNvSpPr>
          <p:nvPr/>
        </p:nvSpPr>
        <p:spPr bwMode="auto">
          <a:xfrm>
            <a:off x="539552" y="1268760"/>
            <a:ext cx="8064896" cy="2492990"/>
          </a:xfrm>
          <a:prstGeom prst="rect">
            <a:avLst/>
          </a:prstGeom>
          <a:noFill/>
          <a:ln w="9525">
            <a:noFill/>
            <a:miter lim="800000"/>
            <a:headEnd/>
            <a:tailEnd/>
          </a:ln>
        </p:spPr>
        <p:txBody>
          <a:bodyPr wrap="square">
            <a:spAutoFit/>
          </a:bodyPr>
          <a:lstStyle/>
          <a:p>
            <a:pPr algn="ctr"/>
            <a:endParaRPr lang="pl-PL" sz="2400" b="1" dirty="0">
              <a:latin typeface="+mn-lt"/>
            </a:endParaRPr>
          </a:p>
          <a:p>
            <a:pPr algn="ctr"/>
            <a:r>
              <a:rPr lang="pl-PL" sz="6000" b="1" dirty="0" smtClean="0">
                <a:latin typeface="+mn-lt"/>
              </a:rPr>
              <a:t>Przedmiot zamówienia</a:t>
            </a:r>
            <a:endParaRPr lang="pl-PL" sz="6000" dirty="0">
              <a:latin typeface="+mn-lt"/>
            </a:endParaRPr>
          </a:p>
          <a:p>
            <a:endParaRPr lang="pl-PL" b="1" dirty="0" smtClean="0">
              <a:latin typeface="Lato Semibold" pitchFamily="34" charset="0"/>
            </a:endParaRPr>
          </a:p>
          <a:p>
            <a:endParaRPr lang="pl-PL" b="1" dirty="0">
              <a:latin typeface="Lato Semibold" pitchFamily="34" charset="0"/>
            </a:endParaRPr>
          </a:p>
          <a:p>
            <a:endParaRPr lang="pl-PL" dirty="0">
              <a:latin typeface="Lato Semibold" pitchFamily="34" charset="0"/>
            </a:endParaRPr>
          </a:p>
          <a:p>
            <a:endParaRPr lang="pl-PL" dirty="0"/>
          </a:p>
        </p:txBody>
      </p:sp>
      <p:pic>
        <p:nvPicPr>
          <p:cNvPr id="2050"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4" name="Prostokąt 3"/>
          <p:cNvSpPr/>
          <p:nvPr/>
        </p:nvSpPr>
        <p:spPr>
          <a:xfrm>
            <a:off x="5903640" y="116632"/>
            <a:ext cx="3240360" cy="57606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rPr>
              <a:t>Opis przedmiotu zamówienia</a:t>
            </a:r>
            <a:endParaRPr lang="pl-PL" b="1" dirty="0">
              <a:solidFill>
                <a:schemeClr val="tx1"/>
              </a:solidFill>
            </a:endParaRPr>
          </a:p>
        </p:txBody>
      </p:sp>
    </p:spTree>
    <p:extLst>
      <p:ext uri="{BB962C8B-B14F-4D97-AF65-F5344CB8AC3E}">
        <p14:creationId xmlns:p14="http://schemas.microsoft.com/office/powerpoint/2010/main" val="3770380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lo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tlo1</Template>
  <TotalTime>4463</TotalTime>
  <Words>3704</Words>
  <Application>Microsoft Office PowerPoint</Application>
  <PresentationFormat>Pokaz na ekranie (4:3)</PresentationFormat>
  <Paragraphs>495</Paragraphs>
  <Slides>84</Slides>
  <Notes>28</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84</vt:i4>
      </vt:variant>
    </vt:vector>
  </HeadingPairs>
  <TitlesOfParts>
    <vt:vector size="92" baseType="lpstr">
      <vt:lpstr>Arial</vt:lpstr>
      <vt:lpstr>Calibri</vt:lpstr>
      <vt:lpstr>Lato</vt:lpstr>
      <vt:lpstr>Lato Semibold</vt:lpstr>
      <vt:lpstr>Lucida Sans Unicode</vt:lpstr>
      <vt:lpstr>Times New Roman</vt:lpstr>
      <vt:lpstr>TimesNewRoman</vt:lpstr>
      <vt:lpstr>tlo1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oem</dc:creator>
  <cp:lastModifiedBy>Fojcik Szymon</cp:lastModifiedBy>
  <cp:revision>560</cp:revision>
  <cp:lastPrinted>2018-04-18T11:07:10Z</cp:lastPrinted>
  <dcterms:created xsi:type="dcterms:W3CDTF">2015-09-10T13:33:51Z</dcterms:created>
  <dcterms:modified xsi:type="dcterms:W3CDTF">2019-04-24T05:53:48Z</dcterms:modified>
</cp:coreProperties>
</file>