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0" r:id="rId3"/>
    <p:sldId id="352" r:id="rId4"/>
    <p:sldId id="315" r:id="rId5"/>
    <p:sldId id="359" r:id="rId6"/>
    <p:sldId id="360" r:id="rId7"/>
    <p:sldId id="361" r:id="rId8"/>
    <p:sldId id="328" r:id="rId9"/>
    <p:sldId id="329" r:id="rId10"/>
    <p:sldId id="335" r:id="rId11"/>
    <p:sldId id="340" r:id="rId12"/>
    <p:sldId id="356" r:id="rId13"/>
    <p:sldId id="357" r:id="rId14"/>
    <p:sldId id="358" r:id="rId15"/>
    <p:sldId id="346" r:id="rId16"/>
    <p:sldId id="338" r:id="rId17"/>
    <p:sldId id="276" r:id="rId18"/>
  </p:sldIdLst>
  <p:sldSz cx="9144000" cy="6858000" type="screen4x3"/>
  <p:notesSz cx="6724650" cy="97742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A00"/>
    <a:srgbClr val="FFFFCC"/>
    <a:srgbClr val="FFFF99"/>
    <a:srgbClr val="FFFF66"/>
    <a:srgbClr val="64644B"/>
    <a:srgbClr val="636466"/>
    <a:srgbClr val="BEC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79" autoAdjust="0"/>
  </p:normalViewPr>
  <p:slideViewPr>
    <p:cSldViewPr>
      <p:cViewPr varScale="1">
        <p:scale>
          <a:sx n="93" d="100"/>
          <a:sy n="93" d="100"/>
        </p:scale>
        <p:origin x="21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284D1B-3D52-4B11-85D0-D2CDD507786C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74DDC273-FEF8-4D15-A053-C7CB1CCDAE7C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Racjonalne i efektywne</a:t>
          </a:r>
          <a:endParaRPr lang="pl-PL" dirty="0"/>
        </a:p>
      </dgm:t>
    </dgm:pt>
    <dgm:pt modelId="{B9B853E2-97CF-4CDF-8B15-52440C6FC723}" type="parTrans" cxnId="{CA8CEE4D-F1F2-49F0-BF71-D7E72FD1E7EF}">
      <dgm:prSet/>
      <dgm:spPr/>
      <dgm:t>
        <a:bodyPr/>
        <a:lstStyle/>
        <a:p>
          <a:endParaRPr lang="pl-PL"/>
        </a:p>
      </dgm:t>
    </dgm:pt>
    <dgm:pt modelId="{6774FAAE-1634-4D52-B007-D1FEA1D7E627}" type="sibTrans" cxnId="{CA8CEE4D-F1F2-49F0-BF71-D7E72FD1E7EF}">
      <dgm:prSet/>
      <dgm:spPr/>
      <dgm:t>
        <a:bodyPr/>
        <a:lstStyle/>
        <a:p>
          <a:endParaRPr lang="pl-PL"/>
        </a:p>
      </dgm:t>
    </dgm:pt>
    <dgm:pt modelId="{48B91B7B-319B-4BEF-896B-7C194653BC94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Cena rynkowa (taryfikator)</a:t>
          </a:r>
        </a:p>
      </dgm:t>
    </dgm:pt>
    <dgm:pt modelId="{43A6D1E6-5C24-4C4C-9D13-3D79FB94333B}" type="parTrans" cxnId="{BF250441-AD26-4962-8D82-8F191C8AC035}">
      <dgm:prSet/>
      <dgm:spPr/>
      <dgm:t>
        <a:bodyPr/>
        <a:lstStyle/>
        <a:p>
          <a:endParaRPr lang="pl-PL"/>
        </a:p>
      </dgm:t>
    </dgm:pt>
    <dgm:pt modelId="{89AB9416-124F-4C18-9135-4D8D4AAA7CAE}" type="sibTrans" cxnId="{BF250441-AD26-4962-8D82-8F191C8AC035}">
      <dgm:prSet/>
      <dgm:spPr/>
      <dgm:t>
        <a:bodyPr/>
        <a:lstStyle/>
        <a:p>
          <a:endParaRPr lang="pl-PL"/>
        </a:p>
      </dgm:t>
    </dgm:pt>
    <dgm:pt modelId="{B59569EF-4F2E-4D68-8CC4-6D40E54726C9}">
      <dgm:prSet phldrT="[Tekst]" custT="1"/>
      <dgm:spPr>
        <a:solidFill>
          <a:schemeClr val="bg1">
            <a:lumMod val="50000"/>
          </a:schemeClr>
        </a:solidFill>
      </dgm:spPr>
      <dgm:t>
        <a:bodyPr/>
        <a:lstStyle/>
        <a:p>
          <a:pPr algn="ctr"/>
          <a:r>
            <a:rPr lang="pl-PL" sz="2000" dirty="0" smtClean="0">
              <a:solidFill>
                <a:schemeClr val="bg1"/>
              </a:solidFill>
              <a:latin typeface="Calibri" panose="020F0502020204030204" pitchFamily="34" charset="0"/>
            </a:rPr>
            <a:t>Niezbędne</a:t>
          </a:r>
          <a:endParaRPr lang="pl-PL" sz="2000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DEEE7EBB-5355-481A-B068-695EDB717F6B}" type="parTrans" cxnId="{895E78D7-42BF-4635-9742-FDA63523B92D}">
      <dgm:prSet/>
      <dgm:spPr/>
      <dgm:t>
        <a:bodyPr/>
        <a:lstStyle/>
        <a:p>
          <a:endParaRPr lang="pl-PL"/>
        </a:p>
      </dgm:t>
    </dgm:pt>
    <dgm:pt modelId="{1411795D-B858-4764-8390-5EC80E97598E}" type="sibTrans" cxnId="{895E78D7-42BF-4635-9742-FDA63523B92D}">
      <dgm:prSet/>
      <dgm:spPr/>
      <dgm:t>
        <a:bodyPr/>
        <a:lstStyle/>
        <a:p>
          <a:endParaRPr lang="pl-PL"/>
        </a:p>
      </dgm:t>
    </dgm:pt>
    <dgm:pt modelId="{C5396F43-3534-4AF6-BE58-30E97E0FF163}" type="pres">
      <dgm:prSet presAssocID="{93284D1B-3D52-4B11-85D0-D2CDD507786C}" presName="compositeShape" presStyleCnt="0">
        <dgm:presLayoutVars>
          <dgm:chMax val="7"/>
          <dgm:dir/>
          <dgm:resizeHandles val="exact"/>
        </dgm:presLayoutVars>
      </dgm:prSet>
      <dgm:spPr/>
    </dgm:pt>
    <dgm:pt modelId="{BBE4B521-C7E4-4D09-8E69-5F1F7B24A229}" type="pres">
      <dgm:prSet presAssocID="{93284D1B-3D52-4B11-85D0-D2CDD507786C}" presName="wedge1" presStyleLbl="node1" presStyleIdx="0" presStyleCnt="3" custLinFactNeighborX="2419" custLinFactNeighborY="286"/>
      <dgm:spPr/>
      <dgm:t>
        <a:bodyPr/>
        <a:lstStyle/>
        <a:p>
          <a:endParaRPr lang="pl-PL"/>
        </a:p>
      </dgm:t>
    </dgm:pt>
    <dgm:pt modelId="{4482FC4E-650E-4ECA-9732-455AC696A1EA}" type="pres">
      <dgm:prSet presAssocID="{93284D1B-3D52-4B11-85D0-D2CDD507786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24D25CA-E47B-4C07-933B-2FC80E8DA2B5}" type="pres">
      <dgm:prSet presAssocID="{93284D1B-3D52-4B11-85D0-D2CDD507786C}" presName="wedge2" presStyleLbl="node1" presStyleIdx="1" presStyleCnt="3" custLinFactNeighborX="1791" custLinFactNeighborY="8876"/>
      <dgm:spPr/>
      <dgm:t>
        <a:bodyPr/>
        <a:lstStyle/>
        <a:p>
          <a:endParaRPr lang="pl-PL"/>
        </a:p>
      </dgm:t>
    </dgm:pt>
    <dgm:pt modelId="{7167991E-5A7E-4A3E-9E01-689F7B54DE73}" type="pres">
      <dgm:prSet presAssocID="{93284D1B-3D52-4B11-85D0-D2CDD507786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2EB013-4C05-4C07-9760-0CE1681EFAD9}" type="pres">
      <dgm:prSet presAssocID="{93284D1B-3D52-4B11-85D0-D2CDD507786C}" presName="wedge3" presStyleLbl="node1" presStyleIdx="2" presStyleCnt="3" custLinFactNeighborX="-3992" custLinFactNeighborY="-2690"/>
      <dgm:spPr/>
      <dgm:t>
        <a:bodyPr/>
        <a:lstStyle/>
        <a:p>
          <a:endParaRPr lang="pl-PL"/>
        </a:p>
      </dgm:t>
    </dgm:pt>
    <dgm:pt modelId="{A18BCC24-D68E-4960-90D6-B639F8B7DB47}" type="pres">
      <dgm:prSet presAssocID="{93284D1B-3D52-4B11-85D0-D2CDD507786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3DC2F0E-E6DE-4560-9923-DD5D1C21C1C8}" type="presOf" srcId="{48B91B7B-319B-4BEF-896B-7C194653BC94}" destId="{7167991E-5A7E-4A3E-9E01-689F7B54DE73}" srcOrd="1" destOrd="0" presId="urn:microsoft.com/office/officeart/2005/8/layout/chart3"/>
    <dgm:cxn modelId="{BF250441-AD26-4962-8D82-8F191C8AC035}" srcId="{93284D1B-3D52-4B11-85D0-D2CDD507786C}" destId="{48B91B7B-319B-4BEF-896B-7C194653BC94}" srcOrd="1" destOrd="0" parTransId="{43A6D1E6-5C24-4C4C-9D13-3D79FB94333B}" sibTransId="{89AB9416-124F-4C18-9135-4D8D4AAA7CAE}"/>
    <dgm:cxn modelId="{89A2A409-B4E6-45FF-A285-1BAF86897DDA}" type="presOf" srcId="{93284D1B-3D52-4B11-85D0-D2CDD507786C}" destId="{C5396F43-3534-4AF6-BE58-30E97E0FF163}" srcOrd="0" destOrd="0" presId="urn:microsoft.com/office/officeart/2005/8/layout/chart3"/>
    <dgm:cxn modelId="{895E78D7-42BF-4635-9742-FDA63523B92D}" srcId="{93284D1B-3D52-4B11-85D0-D2CDD507786C}" destId="{B59569EF-4F2E-4D68-8CC4-6D40E54726C9}" srcOrd="2" destOrd="0" parTransId="{DEEE7EBB-5355-481A-B068-695EDB717F6B}" sibTransId="{1411795D-B858-4764-8390-5EC80E97598E}"/>
    <dgm:cxn modelId="{B74FEF5D-1B87-4C03-BA8A-47B812407F45}" type="presOf" srcId="{B59569EF-4F2E-4D68-8CC4-6D40E54726C9}" destId="{A18BCC24-D68E-4960-90D6-B639F8B7DB47}" srcOrd="1" destOrd="0" presId="urn:microsoft.com/office/officeart/2005/8/layout/chart3"/>
    <dgm:cxn modelId="{29337D13-49A5-46A7-9CE7-DECA017B31E0}" type="presOf" srcId="{48B91B7B-319B-4BEF-896B-7C194653BC94}" destId="{D24D25CA-E47B-4C07-933B-2FC80E8DA2B5}" srcOrd="0" destOrd="0" presId="urn:microsoft.com/office/officeart/2005/8/layout/chart3"/>
    <dgm:cxn modelId="{2DC8D46A-0D03-4989-8C87-976B7C40BFE6}" type="presOf" srcId="{74DDC273-FEF8-4D15-A053-C7CB1CCDAE7C}" destId="{4482FC4E-650E-4ECA-9732-455AC696A1EA}" srcOrd="1" destOrd="0" presId="urn:microsoft.com/office/officeart/2005/8/layout/chart3"/>
    <dgm:cxn modelId="{CA8CEE4D-F1F2-49F0-BF71-D7E72FD1E7EF}" srcId="{93284D1B-3D52-4B11-85D0-D2CDD507786C}" destId="{74DDC273-FEF8-4D15-A053-C7CB1CCDAE7C}" srcOrd="0" destOrd="0" parTransId="{B9B853E2-97CF-4CDF-8B15-52440C6FC723}" sibTransId="{6774FAAE-1634-4D52-B007-D1FEA1D7E627}"/>
    <dgm:cxn modelId="{F9329AF7-0463-496F-A717-95E96B6DBE8F}" type="presOf" srcId="{74DDC273-FEF8-4D15-A053-C7CB1CCDAE7C}" destId="{BBE4B521-C7E4-4D09-8E69-5F1F7B24A229}" srcOrd="0" destOrd="0" presId="urn:microsoft.com/office/officeart/2005/8/layout/chart3"/>
    <dgm:cxn modelId="{B959F71F-C17A-4333-90B9-21B6F7D783DE}" type="presOf" srcId="{B59569EF-4F2E-4D68-8CC4-6D40E54726C9}" destId="{3E2EB013-4C05-4C07-9760-0CE1681EFAD9}" srcOrd="0" destOrd="0" presId="urn:microsoft.com/office/officeart/2005/8/layout/chart3"/>
    <dgm:cxn modelId="{FD076A7C-8650-473E-A32B-3650FB0A4A90}" type="presParOf" srcId="{C5396F43-3534-4AF6-BE58-30E97E0FF163}" destId="{BBE4B521-C7E4-4D09-8E69-5F1F7B24A229}" srcOrd="0" destOrd="0" presId="urn:microsoft.com/office/officeart/2005/8/layout/chart3"/>
    <dgm:cxn modelId="{115D42DB-B9F2-4285-A06A-A4F255B39A97}" type="presParOf" srcId="{C5396F43-3534-4AF6-BE58-30E97E0FF163}" destId="{4482FC4E-650E-4ECA-9732-455AC696A1EA}" srcOrd="1" destOrd="0" presId="urn:microsoft.com/office/officeart/2005/8/layout/chart3"/>
    <dgm:cxn modelId="{CF51952F-EE4A-491F-AFE8-0CB4F657A5DC}" type="presParOf" srcId="{C5396F43-3534-4AF6-BE58-30E97E0FF163}" destId="{D24D25CA-E47B-4C07-933B-2FC80E8DA2B5}" srcOrd="2" destOrd="0" presId="urn:microsoft.com/office/officeart/2005/8/layout/chart3"/>
    <dgm:cxn modelId="{20B92002-ABB3-45D2-BFB8-C8BEA7FD7E86}" type="presParOf" srcId="{C5396F43-3534-4AF6-BE58-30E97E0FF163}" destId="{7167991E-5A7E-4A3E-9E01-689F7B54DE73}" srcOrd="3" destOrd="0" presId="urn:microsoft.com/office/officeart/2005/8/layout/chart3"/>
    <dgm:cxn modelId="{10DAD653-A392-416B-A57C-CE7E4EEA055B}" type="presParOf" srcId="{C5396F43-3534-4AF6-BE58-30E97E0FF163}" destId="{3E2EB013-4C05-4C07-9760-0CE1681EFAD9}" srcOrd="4" destOrd="0" presId="urn:microsoft.com/office/officeart/2005/8/layout/chart3"/>
    <dgm:cxn modelId="{F1333678-B190-4864-A2DA-4F7F855D422A}" type="presParOf" srcId="{C5396F43-3534-4AF6-BE58-30E97E0FF163}" destId="{A18BCC24-D68E-4960-90D6-B639F8B7DB47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5604DD-6FC5-417F-8CD5-0E97992E62C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0FD5F4B-3709-4AE4-A835-3A9670CF1800}">
      <dgm:prSet phldrT="[Tekst]"/>
      <dgm:spPr/>
      <dgm:t>
        <a:bodyPr/>
        <a:lstStyle/>
        <a:p>
          <a:r>
            <a:rPr lang="pl-PL" dirty="0" smtClean="0">
              <a:latin typeface="Lato" panose="020F0502020204030203" pitchFamily="34" charset="-18"/>
            </a:rPr>
            <a:t>Zgłoszenie zmian za pośrednictwem platformy </a:t>
          </a:r>
          <a:r>
            <a:rPr lang="pl-PL" dirty="0" err="1" smtClean="0">
              <a:latin typeface="Lato" panose="020F0502020204030203" pitchFamily="34" charset="-18"/>
            </a:rPr>
            <a:t>ePUAP</a:t>
          </a:r>
          <a:r>
            <a:rPr lang="pl-PL" dirty="0" smtClean="0">
              <a:latin typeface="Lato" panose="020F0502020204030203" pitchFamily="34" charset="-18"/>
            </a:rPr>
            <a:t>/SEKAP;</a:t>
          </a:r>
        </a:p>
        <a:p>
          <a:r>
            <a:rPr lang="pl-PL" dirty="0" smtClean="0">
              <a:latin typeface="Lato" panose="020F0502020204030203" pitchFamily="34" charset="-18"/>
            </a:rPr>
            <a:t>Pismo i/lub formularz zgłoszenia zmian do projektu.</a:t>
          </a:r>
          <a:endParaRPr lang="pl-PL" dirty="0">
            <a:latin typeface="Lato" panose="020F0502020204030203" pitchFamily="34" charset="-18"/>
          </a:endParaRPr>
        </a:p>
      </dgm:t>
    </dgm:pt>
    <dgm:pt modelId="{85790850-7256-464A-9A82-2311F9C7F096}" type="parTrans" cxnId="{A3F63EFD-51D4-48EC-A821-A16DB25E08EE}">
      <dgm:prSet/>
      <dgm:spPr/>
      <dgm:t>
        <a:bodyPr/>
        <a:lstStyle/>
        <a:p>
          <a:endParaRPr lang="pl-PL"/>
        </a:p>
      </dgm:t>
    </dgm:pt>
    <dgm:pt modelId="{DD1673C9-3D19-4E18-8847-BADD735AEBAA}" type="sibTrans" cxnId="{A3F63EFD-51D4-48EC-A821-A16DB25E08EE}">
      <dgm:prSet/>
      <dgm:spPr/>
      <dgm:t>
        <a:bodyPr/>
        <a:lstStyle/>
        <a:p>
          <a:endParaRPr lang="pl-PL"/>
        </a:p>
      </dgm:t>
    </dgm:pt>
    <dgm:pt modelId="{8E4B1928-692E-4467-9B01-EBEF33B194BB}">
      <dgm:prSet phldrT="[Tekst]"/>
      <dgm:spPr/>
      <dgm:t>
        <a:bodyPr/>
        <a:lstStyle/>
        <a:p>
          <a:r>
            <a:rPr lang="pl-PL" dirty="0" smtClean="0">
              <a:latin typeface="Lato" panose="020F0502020204030203" pitchFamily="34" charset="-18"/>
            </a:rPr>
            <a:t>IZ rozpatruje propozycje w terminie do 15 dni roboczych od daty ich wpływu.</a:t>
          </a:r>
          <a:endParaRPr lang="pl-PL" dirty="0">
            <a:latin typeface="Lato" panose="020F0502020204030203" pitchFamily="34" charset="-18"/>
          </a:endParaRPr>
        </a:p>
      </dgm:t>
    </dgm:pt>
    <dgm:pt modelId="{9693AFE4-8C05-4822-B6EA-26BF8EC894C4}" type="parTrans" cxnId="{70117903-7EAB-4F43-B166-284D20FCD326}">
      <dgm:prSet/>
      <dgm:spPr/>
      <dgm:t>
        <a:bodyPr/>
        <a:lstStyle/>
        <a:p>
          <a:endParaRPr lang="pl-PL"/>
        </a:p>
      </dgm:t>
    </dgm:pt>
    <dgm:pt modelId="{263B9096-D996-492B-B57D-C8878ABA9047}" type="sibTrans" cxnId="{70117903-7EAB-4F43-B166-284D20FCD326}">
      <dgm:prSet/>
      <dgm:spPr/>
      <dgm:t>
        <a:bodyPr/>
        <a:lstStyle/>
        <a:p>
          <a:endParaRPr lang="pl-PL"/>
        </a:p>
      </dgm:t>
    </dgm:pt>
    <dgm:pt modelId="{FC0C6557-A29C-493F-913B-86747EF4309F}">
      <dgm:prSet phldrT="[Tekst]"/>
      <dgm:spPr/>
      <dgm:t>
        <a:bodyPr/>
        <a:lstStyle/>
        <a:p>
          <a:r>
            <a:rPr lang="pl-PL" dirty="0" smtClean="0">
              <a:latin typeface="Lato" panose="020F0502020204030203" pitchFamily="34" charset="-18"/>
            </a:rPr>
            <a:t>W przypadku wstępnej akceptacji zmian – zwrot w LSI wniosku o dofinansowanie do zaktualizowania w zakresie zaakceptowanym przez IZ.</a:t>
          </a:r>
        </a:p>
      </dgm:t>
    </dgm:pt>
    <dgm:pt modelId="{84674DE7-2E9E-4165-BD1D-8666FBF2DFBE}" type="parTrans" cxnId="{58AD0705-970D-4AA7-8469-9160718A7B2D}">
      <dgm:prSet/>
      <dgm:spPr/>
      <dgm:t>
        <a:bodyPr/>
        <a:lstStyle/>
        <a:p>
          <a:endParaRPr lang="pl-PL"/>
        </a:p>
      </dgm:t>
    </dgm:pt>
    <dgm:pt modelId="{C5C99A6A-A895-4AA9-93F7-E32A09D05E00}" type="sibTrans" cxnId="{58AD0705-970D-4AA7-8469-9160718A7B2D}">
      <dgm:prSet/>
      <dgm:spPr/>
      <dgm:t>
        <a:bodyPr/>
        <a:lstStyle/>
        <a:p>
          <a:endParaRPr lang="pl-PL"/>
        </a:p>
      </dgm:t>
    </dgm:pt>
    <dgm:pt modelId="{846E12C5-B9ED-4B89-8317-BF476EB64EB6}">
      <dgm:prSet/>
      <dgm:spPr/>
      <dgm:t>
        <a:bodyPr/>
        <a:lstStyle/>
        <a:p>
          <a:r>
            <a:rPr lang="pl-PL" dirty="0" smtClean="0">
              <a:latin typeface="Lato" panose="020F0502020204030203" pitchFamily="34" charset="-18"/>
            </a:rPr>
            <a:t>Dostarczenie na platformie </a:t>
          </a:r>
          <a:r>
            <a:rPr lang="pl-PL" dirty="0" err="1" smtClean="0">
              <a:latin typeface="Lato" panose="020F0502020204030203" pitchFamily="34" charset="-18"/>
            </a:rPr>
            <a:t>ePUAP</a:t>
          </a:r>
          <a:r>
            <a:rPr lang="pl-PL" dirty="0" smtClean="0">
              <a:latin typeface="Lato" panose="020F0502020204030203" pitchFamily="34" charset="-18"/>
            </a:rPr>
            <a:t>/SEKAP oraz LSI zaktualizowanego wniosku o dofinansowanie;</a:t>
          </a:r>
        </a:p>
        <a:p>
          <a:r>
            <a:rPr lang="pl-PL" dirty="0" smtClean="0">
              <a:latin typeface="Lato" panose="020F0502020204030203" pitchFamily="34" charset="-18"/>
            </a:rPr>
            <a:t>Rozpatrzenie sprawy przez IZ w terminie do 15 dni roboczych.</a:t>
          </a:r>
          <a:endParaRPr lang="pl-PL" dirty="0">
            <a:latin typeface="Lato" panose="020F0502020204030203" pitchFamily="34" charset="-18"/>
          </a:endParaRPr>
        </a:p>
      </dgm:t>
    </dgm:pt>
    <dgm:pt modelId="{3CD94A4F-AC80-4F86-B22B-02D3F532BD00}" type="parTrans" cxnId="{8679C514-CDDF-4107-AF9A-BB62D5669F11}">
      <dgm:prSet/>
      <dgm:spPr/>
      <dgm:t>
        <a:bodyPr/>
        <a:lstStyle/>
        <a:p>
          <a:endParaRPr lang="pl-PL"/>
        </a:p>
      </dgm:t>
    </dgm:pt>
    <dgm:pt modelId="{D38DBD93-A6C4-4D8D-8545-D69DA725DD67}" type="sibTrans" cxnId="{8679C514-CDDF-4107-AF9A-BB62D5669F11}">
      <dgm:prSet/>
      <dgm:spPr/>
      <dgm:t>
        <a:bodyPr/>
        <a:lstStyle/>
        <a:p>
          <a:endParaRPr lang="pl-PL"/>
        </a:p>
      </dgm:t>
    </dgm:pt>
    <dgm:pt modelId="{F6DBB390-E89D-4A89-AF09-5F61CF8A0927}" type="pres">
      <dgm:prSet presAssocID="{445604DD-6FC5-417F-8CD5-0E97992E62C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E02A668-7A80-4F7C-A17F-8D0ADB0F3A81}" type="pres">
      <dgm:prSet presAssocID="{445604DD-6FC5-417F-8CD5-0E97992E62CB}" presName="dummyMaxCanvas" presStyleCnt="0">
        <dgm:presLayoutVars/>
      </dgm:prSet>
      <dgm:spPr/>
    </dgm:pt>
    <dgm:pt modelId="{426B6F06-999A-4FF6-9A14-C432C7F7FFF6}" type="pres">
      <dgm:prSet presAssocID="{445604DD-6FC5-417F-8CD5-0E97992E62CB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5ADAC70-7355-4BFB-A4A8-16B78189E04B}" type="pres">
      <dgm:prSet presAssocID="{445604DD-6FC5-417F-8CD5-0E97992E62CB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FBD80A0-95D4-44EF-87DD-83C08C42A246}" type="pres">
      <dgm:prSet presAssocID="{445604DD-6FC5-417F-8CD5-0E97992E62CB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140C2D4-7651-43CC-B475-B8EC0EAB6B6E}" type="pres">
      <dgm:prSet presAssocID="{445604DD-6FC5-417F-8CD5-0E97992E62CB}" presName="FourNodes_4" presStyleLbl="node1" presStyleIdx="3" presStyleCnt="4" custLinFactNeighborX="101" custLinFactNeighborY="-167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45524D9-A027-4FD6-8CCE-D0937E4472B5}" type="pres">
      <dgm:prSet presAssocID="{445604DD-6FC5-417F-8CD5-0E97992E62CB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8A7B7D9-C892-4DDB-9F19-6F4ABEFF69A4}" type="pres">
      <dgm:prSet presAssocID="{445604DD-6FC5-417F-8CD5-0E97992E62CB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7E67F24-D022-4AC2-85CE-B6A5865BA1DF}" type="pres">
      <dgm:prSet presAssocID="{445604DD-6FC5-417F-8CD5-0E97992E62CB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DB529E1-352F-491F-A39F-56237227B278}" type="pres">
      <dgm:prSet presAssocID="{445604DD-6FC5-417F-8CD5-0E97992E62C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327B4BE-9CCC-45D4-AE7E-206C0BD2AD08}" type="pres">
      <dgm:prSet presAssocID="{445604DD-6FC5-417F-8CD5-0E97992E62C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7E3EEE-FD06-4BA2-8093-9F95FC8AE10B}" type="pres">
      <dgm:prSet presAssocID="{445604DD-6FC5-417F-8CD5-0E97992E62C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8F0A7B1-77D2-4DB8-972F-FC7E72B39C5D}" type="pres">
      <dgm:prSet presAssocID="{445604DD-6FC5-417F-8CD5-0E97992E62C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ECF4D77-237D-4D59-BC23-A7FAEEE9C46E}" type="presOf" srcId="{FC0C6557-A29C-493F-913B-86747EF4309F}" destId="{5FBD80A0-95D4-44EF-87DD-83C08C42A246}" srcOrd="0" destOrd="0" presId="urn:microsoft.com/office/officeart/2005/8/layout/vProcess5"/>
    <dgm:cxn modelId="{70117903-7EAB-4F43-B166-284D20FCD326}" srcId="{445604DD-6FC5-417F-8CD5-0E97992E62CB}" destId="{8E4B1928-692E-4467-9B01-EBEF33B194BB}" srcOrd="1" destOrd="0" parTransId="{9693AFE4-8C05-4822-B6EA-26BF8EC894C4}" sibTransId="{263B9096-D996-492B-B57D-C8878ABA9047}"/>
    <dgm:cxn modelId="{B44792FE-3242-4F3A-8993-F55401D467E5}" type="presOf" srcId="{846E12C5-B9ED-4B89-8317-BF476EB64EB6}" destId="{C8F0A7B1-77D2-4DB8-972F-FC7E72B39C5D}" srcOrd="1" destOrd="0" presId="urn:microsoft.com/office/officeart/2005/8/layout/vProcess5"/>
    <dgm:cxn modelId="{98248AF7-6BA8-4582-BC1F-1D8246D9EE83}" type="presOf" srcId="{8E4B1928-692E-4467-9B01-EBEF33B194BB}" destId="{E5ADAC70-7355-4BFB-A4A8-16B78189E04B}" srcOrd="0" destOrd="0" presId="urn:microsoft.com/office/officeart/2005/8/layout/vProcess5"/>
    <dgm:cxn modelId="{7AC484AE-BAFF-405A-B436-08200B69EE08}" type="presOf" srcId="{FC0C6557-A29C-493F-913B-86747EF4309F}" destId="{F77E3EEE-FD06-4BA2-8093-9F95FC8AE10B}" srcOrd="1" destOrd="0" presId="urn:microsoft.com/office/officeart/2005/8/layout/vProcess5"/>
    <dgm:cxn modelId="{58AD0705-970D-4AA7-8469-9160718A7B2D}" srcId="{445604DD-6FC5-417F-8CD5-0E97992E62CB}" destId="{FC0C6557-A29C-493F-913B-86747EF4309F}" srcOrd="2" destOrd="0" parTransId="{84674DE7-2E9E-4165-BD1D-8666FBF2DFBE}" sibTransId="{C5C99A6A-A895-4AA9-93F7-E32A09D05E00}"/>
    <dgm:cxn modelId="{6B87C909-1EFA-4355-9A18-B3835C3D1125}" type="presOf" srcId="{846E12C5-B9ED-4B89-8317-BF476EB64EB6}" destId="{9140C2D4-7651-43CC-B475-B8EC0EAB6B6E}" srcOrd="0" destOrd="0" presId="urn:microsoft.com/office/officeart/2005/8/layout/vProcess5"/>
    <dgm:cxn modelId="{940A4AF0-7AC3-45BF-98D8-B37BE09AA780}" type="presOf" srcId="{263B9096-D996-492B-B57D-C8878ABA9047}" destId="{08A7B7D9-C892-4DDB-9F19-6F4ABEFF69A4}" srcOrd="0" destOrd="0" presId="urn:microsoft.com/office/officeart/2005/8/layout/vProcess5"/>
    <dgm:cxn modelId="{A3F63EFD-51D4-48EC-A821-A16DB25E08EE}" srcId="{445604DD-6FC5-417F-8CD5-0E97992E62CB}" destId="{60FD5F4B-3709-4AE4-A835-3A9670CF1800}" srcOrd="0" destOrd="0" parTransId="{85790850-7256-464A-9A82-2311F9C7F096}" sibTransId="{DD1673C9-3D19-4E18-8847-BADD735AEBAA}"/>
    <dgm:cxn modelId="{EDCE3500-BC4E-4D90-B79C-D5F9B6E0BDD7}" type="presOf" srcId="{DD1673C9-3D19-4E18-8847-BADD735AEBAA}" destId="{F45524D9-A027-4FD6-8CCE-D0937E4472B5}" srcOrd="0" destOrd="0" presId="urn:microsoft.com/office/officeart/2005/8/layout/vProcess5"/>
    <dgm:cxn modelId="{8679C514-CDDF-4107-AF9A-BB62D5669F11}" srcId="{445604DD-6FC5-417F-8CD5-0E97992E62CB}" destId="{846E12C5-B9ED-4B89-8317-BF476EB64EB6}" srcOrd="3" destOrd="0" parTransId="{3CD94A4F-AC80-4F86-B22B-02D3F532BD00}" sibTransId="{D38DBD93-A6C4-4D8D-8545-D69DA725DD67}"/>
    <dgm:cxn modelId="{AF4CD8E0-459B-4E11-A9BD-44D79A71A449}" type="presOf" srcId="{8E4B1928-692E-4467-9B01-EBEF33B194BB}" destId="{1327B4BE-9CCC-45D4-AE7E-206C0BD2AD08}" srcOrd="1" destOrd="0" presId="urn:microsoft.com/office/officeart/2005/8/layout/vProcess5"/>
    <dgm:cxn modelId="{AA612D17-D311-4097-8E8C-B56D8FB3B4B0}" type="presOf" srcId="{445604DD-6FC5-417F-8CD5-0E97992E62CB}" destId="{F6DBB390-E89D-4A89-AF09-5F61CF8A0927}" srcOrd="0" destOrd="0" presId="urn:microsoft.com/office/officeart/2005/8/layout/vProcess5"/>
    <dgm:cxn modelId="{5696480B-C510-4972-A42E-BB9EAF2D4FE9}" type="presOf" srcId="{60FD5F4B-3709-4AE4-A835-3A9670CF1800}" destId="{9DB529E1-352F-491F-A39F-56237227B278}" srcOrd="1" destOrd="0" presId="urn:microsoft.com/office/officeart/2005/8/layout/vProcess5"/>
    <dgm:cxn modelId="{78DD3152-5C72-475A-9E50-1EA2EE429C10}" type="presOf" srcId="{60FD5F4B-3709-4AE4-A835-3A9670CF1800}" destId="{426B6F06-999A-4FF6-9A14-C432C7F7FFF6}" srcOrd="0" destOrd="0" presId="urn:microsoft.com/office/officeart/2005/8/layout/vProcess5"/>
    <dgm:cxn modelId="{009D2B3B-1CD3-4A3B-B827-3EBC133186D0}" type="presOf" srcId="{C5C99A6A-A895-4AA9-93F7-E32A09D05E00}" destId="{27E67F24-D022-4AC2-85CE-B6A5865BA1DF}" srcOrd="0" destOrd="0" presId="urn:microsoft.com/office/officeart/2005/8/layout/vProcess5"/>
    <dgm:cxn modelId="{AA6728B7-65DF-46DC-A39B-3BA639D67B98}" type="presParOf" srcId="{F6DBB390-E89D-4A89-AF09-5F61CF8A0927}" destId="{DE02A668-7A80-4F7C-A17F-8D0ADB0F3A81}" srcOrd="0" destOrd="0" presId="urn:microsoft.com/office/officeart/2005/8/layout/vProcess5"/>
    <dgm:cxn modelId="{EB58583E-F102-4B83-BFA7-51B509B8ADF7}" type="presParOf" srcId="{F6DBB390-E89D-4A89-AF09-5F61CF8A0927}" destId="{426B6F06-999A-4FF6-9A14-C432C7F7FFF6}" srcOrd="1" destOrd="0" presId="urn:microsoft.com/office/officeart/2005/8/layout/vProcess5"/>
    <dgm:cxn modelId="{33796001-1FFE-45DB-AA62-7B2C02317C7F}" type="presParOf" srcId="{F6DBB390-E89D-4A89-AF09-5F61CF8A0927}" destId="{E5ADAC70-7355-4BFB-A4A8-16B78189E04B}" srcOrd="2" destOrd="0" presId="urn:microsoft.com/office/officeart/2005/8/layout/vProcess5"/>
    <dgm:cxn modelId="{F9BA3329-F5F6-4079-A4A7-B088A4A5DF9D}" type="presParOf" srcId="{F6DBB390-E89D-4A89-AF09-5F61CF8A0927}" destId="{5FBD80A0-95D4-44EF-87DD-83C08C42A246}" srcOrd="3" destOrd="0" presId="urn:microsoft.com/office/officeart/2005/8/layout/vProcess5"/>
    <dgm:cxn modelId="{7FC81625-DD5B-44E0-A6A5-9B899BAA5F2E}" type="presParOf" srcId="{F6DBB390-E89D-4A89-AF09-5F61CF8A0927}" destId="{9140C2D4-7651-43CC-B475-B8EC0EAB6B6E}" srcOrd="4" destOrd="0" presId="urn:microsoft.com/office/officeart/2005/8/layout/vProcess5"/>
    <dgm:cxn modelId="{0AA012CF-98A5-4A1A-A810-407FA23B82E8}" type="presParOf" srcId="{F6DBB390-E89D-4A89-AF09-5F61CF8A0927}" destId="{F45524D9-A027-4FD6-8CCE-D0937E4472B5}" srcOrd="5" destOrd="0" presId="urn:microsoft.com/office/officeart/2005/8/layout/vProcess5"/>
    <dgm:cxn modelId="{52C41300-8AD2-4480-AC6E-1743C8FF040C}" type="presParOf" srcId="{F6DBB390-E89D-4A89-AF09-5F61CF8A0927}" destId="{08A7B7D9-C892-4DDB-9F19-6F4ABEFF69A4}" srcOrd="6" destOrd="0" presId="urn:microsoft.com/office/officeart/2005/8/layout/vProcess5"/>
    <dgm:cxn modelId="{55EC46E4-C232-481E-80CF-96463BA1AF0C}" type="presParOf" srcId="{F6DBB390-E89D-4A89-AF09-5F61CF8A0927}" destId="{27E67F24-D022-4AC2-85CE-B6A5865BA1DF}" srcOrd="7" destOrd="0" presId="urn:microsoft.com/office/officeart/2005/8/layout/vProcess5"/>
    <dgm:cxn modelId="{782EB952-A914-4269-8B3C-2E9CB8662DC2}" type="presParOf" srcId="{F6DBB390-E89D-4A89-AF09-5F61CF8A0927}" destId="{9DB529E1-352F-491F-A39F-56237227B278}" srcOrd="8" destOrd="0" presId="urn:microsoft.com/office/officeart/2005/8/layout/vProcess5"/>
    <dgm:cxn modelId="{3EDBC6E6-BA1E-4D0F-A2E6-BB27BAA3178D}" type="presParOf" srcId="{F6DBB390-E89D-4A89-AF09-5F61CF8A0927}" destId="{1327B4BE-9CCC-45D4-AE7E-206C0BD2AD08}" srcOrd="9" destOrd="0" presId="urn:microsoft.com/office/officeart/2005/8/layout/vProcess5"/>
    <dgm:cxn modelId="{5E72D0EA-DEB1-439D-B65A-4721C7643091}" type="presParOf" srcId="{F6DBB390-E89D-4A89-AF09-5F61CF8A0927}" destId="{F77E3EEE-FD06-4BA2-8093-9F95FC8AE10B}" srcOrd="10" destOrd="0" presId="urn:microsoft.com/office/officeart/2005/8/layout/vProcess5"/>
    <dgm:cxn modelId="{579BDE2B-9F02-4D42-8183-3A8067D9FA6B}" type="presParOf" srcId="{F6DBB390-E89D-4A89-AF09-5F61CF8A0927}" destId="{C8F0A7B1-77D2-4DB8-972F-FC7E72B39C5D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4B521-C7E4-4D09-8E69-5F1F7B24A229}">
      <dsp:nvSpPr>
        <dsp:cNvPr id="0" name=""/>
        <dsp:cNvSpPr/>
      </dsp:nvSpPr>
      <dsp:spPr>
        <a:xfrm>
          <a:off x="1606467" y="310845"/>
          <a:ext cx="3735358" cy="3735358"/>
        </a:xfrm>
        <a:prstGeom prst="pie">
          <a:avLst>
            <a:gd name="adj1" fmla="val 16200000"/>
            <a:gd name="adj2" fmla="val 180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Racjonalne i efektywne</a:t>
          </a:r>
          <a:endParaRPr lang="pl-PL" sz="2100" kern="1200" dirty="0"/>
        </a:p>
      </dsp:txBody>
      <dsp:txXfrm>
        <a:off x="3637346" y="1000108"/>
        <a:ext cx="1267353" cy="1245119"/>
      </dsp:txXfrm>
    </dsp:sp>
    <dsp:sp modelId="{D24D25CA-E47B-4C07-933B-2FC80E8DA2B5}">
      <dsp:nvSpPr>
        <dsp:cNvPr id="0" name=""/>
        <dsp:cNvSpPr/>
      </dsp:nvSpPr>
      <dsp:spPr>
        <a:xfrm>
          <a:off x="1390460" y="742884"/>
          <a:ext cx="3735358" cy="3735358"/>
        </a:xfrm>
        <a:prstGeom prst="pie">
          <a:avLst>
            <a:gd name="adj1" fmla="val 1800000"/>
            <a:gd name="adj2" fmla="val 900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Cena rynkowa (taryfikator)</a:t>
          </a:r>
        </a:p>
      </dsp:txBody>
      <dsp:txXfrm>
        <a:off x="2413237" y="3099717"/>
        <a:ext cx="1689804" cy="1156182"/>
      </dsp:txXfrm>
    </dsp:sp>
    <dsp:sp modelId="{3E2EB013-4C05-4C07-9760-0CE1681EFAD9}">
      <dsp:nvSpPr>
        <dsp:cNvPr id="0" name=""/>
        <dsp:cNvSpPr/>
      </dsp:nvSpPr>
      <dsp:spPr>
        <a:xfrm>
          <a:off x="1174444" y="310852"/>
          <a:ext cx="3735358" cy="3735358"/>
        </a:xfrm>
        <a:prstGeom prst="pie">
          <a:avLst>
            <a:gd name="adj1" fmla="val 9000000"/>
            <a:gd name="adj2" fmla="val 1620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solidFill>
                <a:schemeClr val="bg1"/>
              </a:solidFill>
              <a:latin typeface="Calibri" panose="020F0502020204030204" pitchFamily="34" charset="0"/>
            </a:rPr>
            <a:t>Niezbędne</a:t>
          </a:r>
          <a:endParaRPr lang="pl-PL" sz="2000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1574661" y="1044584"/>
        <a:ext cx="1267353" cy="12451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6B6F06-999A-4FF6-9A14-C432C7F7FFF6}">
      <dsp:nvSpPr>
        <dsp:cNvPr id="0" name=""/>
        <dsp:cNvSpPr/>
      </dsp:nvSpPr>
      <dsp:spPr>
        <a:xfrm>
          <a:off x="0" y="0"/>
          <a:ext cx="5530214" cy="1013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>
              <a:latin typeface="Lato" panose="020F0502020204030203" pitchFamily="34" charset="-18"/>
            </a:rPr>
            <a:t>Zgłoszenie zmian za pośrednictwem platformy </a:t>
          </a:r>
          <a:r>
            <a:rPr lang="pl-PL" sz="1300" kern="1200" dirty="0" err="1" smtClean="0">
              <a:latin typeface="Lato" panose="020F0502020204030203" pitchFamily="34" charset="-18"/>
            </a:rPr>
            <a:t>ePUAP</a:t>
          </a:r>
          <a:r>
            <a:rPr lang="pl-PL" sz="1300" kern="1200" dirty="0" smtClean="0">
              <a:latin typeface="Lato" panose="020F0502020204030203" pitchFamily="34" charset="-18"/>
            </a:rPr>
            <a:t>/SEKAP;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>
              <a:latin typeface="Lato" panose="020F0502020204030203" pitchFamily="34" charset="-18"/>
            </a:rPr>
            <a:t>Pismo i/lub formularz zgłoszenia zmian do projektu.</a:t>
          </a:r>
          <a:endParaRPr lang="pl-PL" sz="1300" kern="1200" dirty="0">
            <a:latin typeface="Lato" panose="020F0502020204030203" pitchFamily="34" charset="-18"/>
          </a:endParaRPr>
        </a:p>
      </dsp:txBody>
      <dsp:txXfrm>
        <a:off x="29695" y="29695"/>
        <a:ext cx="4350495" cy="954482"/>
      </dsp:txXfrm>
    </dsp:sp>
    <dsp:sp modelId="{E5ADAC70-7355-4BFB-A4A8-16B78189E04B}">
      <dsp:nvSpPr>
        <dsp:cNvPr id="0" name=""/>
        <dsp:cNvSpPr/>
      </dsp:nvSpPr>
      <dsp:spPr>
        <a:xfrm>
          <a:off x="463155" y="1198213"/>
          <a:ext cx="5530214" cy="1013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>
              <a:latin typeface="Lato" panose="020F0502020204030203" pitchFamily="34" charset="-18"/>
            </a:rPr>
            <a:t>IZ rozpatruje propozycje w terminie do 15 dni roboczych od daty ich wpływu.</a:t>
          </a:r>
          <a:endParaRPr lang="pl-PL" sz="1300" kern="1200" dirty="0">
            <a:latin typeface="Lato" panose="020F0502020204030203" pitchFamily="34" charset="-18"/>
          </a:endParaRPr>
        </a:p>
      </dsp:txBody>
      <dsp:txXfrm>
        <a:off x="492850" y="1227908"/>
        <a:ext cx="4348651" cy="954482"/>
      </dsp:txXfrm>
    </dsp:sp>
    <dsp:sp modelId="{5FBD80A0-95D4-44EF-87DD-83C08C42A246}">
      <dsp:nvSpPr>
        <dsp:cNvPr id="0" name=""/>
        <dsp:cNvSpPr/>
      </dsp:nvSpPr>
      <dsp:spPr>
        <a:xfrm>
          <a:off x="919398" y="2396426"/>
          <a:ext cx="5530214" cy="1013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>
              <a:latin typeface="Lato" panose="020F0502020204030203" pitchFamily="34" charset="-18"/>
            </a:rPr>
            <a:t>W przypadku wstępnej akceptacji zmian – zwrot w LSI wniosku o dofinansowanie do zaktualizowania w zakresie zaakceptowanym przez IZ.</a:t>
          </a:r>
        </a:p>
      </dsp:txBody>
      <dsp:txXfrm>
        <a:off x="949093" y="2426121"/>
        <a:ext cx="4355564" cy="954482"/>
      </dsp:txXfrm>
    </dsp:sp>
    <dsp:sp modelId="{9140C2D4-7651-43CC-B475-B8EC0EAB6B6E}">
      <dsp:nvSpPr>
        <dsp:cNvPr id="0" name=""/>
        <dsp:cNvSpPr/>
      </dsp:nvSpPr>
      <dsp:spPr>
        <a:xfrm>
          <a:off x="1382553" y="3577656"/>
          <a:ext cx="5530214" cy="1013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>
              <a:latin typeface="Lato" panose="020F0502020204030203" pitchFamily="34" charset="-18"/>
            </a:rPr>
            <a:t>Dostarczenie na platformie </a:t>
          </a:r>
          <a:r>
            <a:rPr lang="pl-PL" sz="1300" kern="1200" dirty="0" err="1" smtClean="0">
              <a:latin typeface="Lato" panose="020F0502020204030203" pitchFamily="34" charset="-18"/>
            </a:rPr>
            <a:t>ePUAP</a:t>
          </a:r>
          <a:r>
            <a:rPr lang="pl-PL" sz="1300" kern="1200" dirty="0" smtClean="0">
              <a:latin typeface="Lato" panose="020F0502020204030203" pitchFamily="34" charset="-18"/>
            </a:rPr>
            <a:t>/SEKAP oraz LSI zaktualizowanego wniosku o dofinansowanie;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>
              <a:latin typeface="Lato" panose="020F0502020204030203" pitchFamily="34" charset="-18"/>
            </a:rPr>
            <a:t>Rozpatrzenie sprawy przez IZ w terminie do 15 dni roboczych.</a:t>
          </a:r>
          <a:endParaRPr lang="pl-PL" sz="1300" kern="1200" dirty="0">
            <a:latin typeface="Lato" panose="020F0502020204030203" pitchFamily="34" charset="-18"/>
          </a:endParaRPr>
        </a:p>
      </dsp:txBody>
      <dsp:txXfrm>
        <a:off x="1412248" y="3607351"/>
        <a:ext cx="4348651" cy="954482"/>
      </dsp:txXfrm>
    </dsp:sp>
    <dsp:sp modelId="{F45524D9-A027-4FD6-8CCE-D0937E4472B5}">
      <dsp:nvSpPr>
        <dsp:cNvPr id="0" name=""/>
        <dsp:cNvSpPr/>
      </dsp:nvSpPr>
      <dsp:spPr>
        <a:xfrm>
          <a:off x="4871197" y="776534"/>
          <a:ext cx="659017" cy="65901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000" kern="1200"/>
        </a:p>
      </dsp:txBody>
      <dsp:txXfrm>
        <a:off x="5019476" y="776534"/>
        <a:ext cx="362459" cy="495910"/>
      </dsp:txXfrm>
    </dsp:sp>
    <dsp:sp modelId="{08A7B7D9-C892-4DDB-9F19-6F4ABEFF69A4}">
      <dsp:nvSpPr>
        <dsp:cNvPr id="0" name=""/>
        <dsp:cNvSpPr/>
      </dsp:nvSpPr>
      <dsp:spPr>
        <a:xfrm>
          <a:off x="5334352" y="1974747"/>
          <a:ext cx="659017" cy="65901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000" kern="1200"/>
        </a:p>
      </dsp:txBody>
      <dsp:txXfrm>
        <a:off x="5482631" y="1974747"/>
        <a:ext cx="362459" cy="495910"/>
      </dsp:txXfrm>
    </dsp:sp>
    <dsp:sp modelId="{27E67F24-D022-4AC2-85CE-B6A5865BA1DF}">
      <dsp:nvSpPr>
        <dsp:cNvPr id="0" name=""/>
        <dsp:cNvSpPr/>
      </dsp:nvSpPr>
      <dsp:spPr>
        <a:xfrm>
          <a:off x="5790595" y="3172960"/>
          <a:ext cx="659017" cy="65901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000" kern="1200"/>
        </a:p>
      </dsp:txBody>
      <dsp:txXfrm>
        <a:off x="5938874" y="3172960"/>
        <a:ext cx="362459" cy="495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4748" cy="490822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08332" y="1"/>
            <a:ext cx="2914748" cy="490822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54E540-1B89-4DCD-AD05-928A0329AAAE}" type="datetimeFigureOut">
              <a:rPr lang="pl-PL"/>
              <a:pPr>
                <a:defRPr/>
              </a:pPr>
              <a:t>2019-01-14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283416"/>
            <a:ext cx="2914748" cy="490822"/>
          </a:xfrm>
          <a:prstGeom prst="rect">
            <a:avLst/>
          </a:prstGeom>
        </p:spPr>
        <p:txBody>
          <a:bodyPr vert="horz" lIns="90206" tIns="45103" rIns="90206" bIns="45103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08332" y="9283416"/>
            <a:ext cx="2914748" cy="490822"/>
          </a:xfrm>
          <a:prstGeom prst="rect">
            <a:avLst/>
          </a:prstGeom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4A1FE2-0C51-4D0A-9A90-295333DB027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37043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748" cy="489259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08332" y="0"/>
            <a:ext cx="2914748" cy="489259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r">
              <a:defRPr sz="1200"/>
            </a:lvl1pPr>
          </a:lstStyle>
          <a:p>
            <a:fld id="{67BA2927-D5D6-4209-892C-2360465E2678}" type="datetimeFigureOut">
              <a:rPr lang="pl-PL" smtClean="0"/>
              <a:pPr/>
              <a:t>2019-01-14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06" tIns="45103" rIns="90206" bIns="45103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2151" y="4642490"/>
            <a:ext cx="5380348" cy="4398641"/>
          </a:xfrm>
          <a:prstGeom prst="rect">
            <a:avLst/>
          </a:prstGeom>
        </p:spPr>
        <p:txBody>
          <a:bodyPr vert="horz" lIns="90206" tIns="45103" rIns="90206" bIns="45103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283417"/>
            <a:ext cx="2914748" cy="489258"/>
          </a:xfrm>
          <a:prstGeom prst="rect">
            <a:avLst/>
          </a:prstGeom>
        </p:spPr>
        <p:txBody>
          <a:bodyPr vert="horz" lIns="90206" tIns="45103" rIns="90206" bIns="45103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08332" y="9283417"/>
            <a:ext cx="2914748" cy="489258"/>
          </a:xfrm>
          <a:prstGeom prst="rect">
            <a:avLst/>
          </a:prstGeom>
        </p:spPr>
        <p:txBody>
          <a:bodyPr vert="horz" lIns="90206" tIns="45103" rIns="90206" bIns="45103" rtlCol="0" anchor="b"/>
          <a:lstStyle>
            <a:lvl1pPr algn="r">
              <a:defRPr sz="1200"/>
            </a:lvl1pPr>
          </a:lstStyle>
          <a:p>
            <a:fld id="{152B7249-5116-4F80-831C-8989ADB7A65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1077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B7249-5116-4F80-831C-8989ADB7A654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9217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B7249-5116-4F80-831C-8989ADB7A654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224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B7249-5116-4F80-831C-8989ADB7A654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731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B7249-5116-4F80-831C-8989ADB7A654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4848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B7F07-F2B1-465B-B5D6-289C20564C98}" type="datetimeFigureOut">
              <a:rPr lang="pl-PL"/>
              <a:pPr>
                <a:defRPr/>
              </a:pPr>
              <a:t>2019-01-14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932B9-E6B3-49BD-ADFA-1106D28F866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5170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CD91-C5BB-44A5-B7ED-BDB91880D112}" type="datetimeFigureOut">
              <a:rPr lang="pl-PL"/>
              <a:pPr>
                <a:defRPr/>
              </a:pPr>
              <a:t>2019-01-14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03077-57F4-4E8D-9DF1-0DD029D60FC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239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6C9D2-CD7D-40E8-B462-21596E3A4188}" type="datetimeFigureOut">
              <a:rPr lang="pl-PL"/>
              <a:pPr>
                <a:defRPr/>
              </a:pPr>
              <a:t>2019-01-14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C9B25-41B3-4E95-B3F2-AC21B16758B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36323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6B149-3604-4DD4-ACA7-193F49A49294}" type="datetimeFigureOut">
              <a:rPr lang="pl-PL"/>
              <a:pPr>
                <a:defRPr/>
              </a:pPr>
              <a:t>2019-01-14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3FF89-390E-42F3-A196-A14B4147BA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671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8E4E3-FB82-4FD0-952D-88D371DEBFDB}" type="datetimeFigureOut">
              <a:rPr lang="pl-PL"/>
              <a:pPr>
                <a:defRPr/>
              </a:pPr>
              <a:t>2019-01-14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0192D-CE06-4D7E-9882-C0E855C2577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4176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AC632-0481-4BA3-8BE5-343917FA1564}" type="datetimeFigureOut">
              <a:rPr lang="pl-PL"/>
              <a:pPr>
                <a:defRPr/>
              </a:pPr>
              <a:t>2019-01-14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B483C-89B8-4885-A11E-C30CA632E8F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0728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BF1B1-D8E1-47CC-BE78-94962DFFABD5}" type="datetimeFigureOut">
              <a:rPr lang="pl-PL"/>
              <a:pPr>
                <a:defRPr/>
              </a:pPr>
              <a:t>2019-01-14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EE2AB-2855-490B-BF49-6B9C27C667E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60272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8B9E6-4CD4-4396-81EF-9F316D310DC0}" type="datetimeFigureOut">
              <a:rPr lang="pl-PL"/>
              <a:pPr>
                <a:defRPr/>
              </a:pPr>
              <a:t>2019-01-14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959B0-C5F9-4387-9C46-3D24CD7BC02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8516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C9BDC-D8B8-4297-B680-42F82BBA6BAD}" type="datetimeFigureOut">
              <a:rPr lang="pl-PL"/>
              <a:pPr>
                <a:defRPr/>
              </a:pPr>
              <a:t>2019-01-14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E2EA5-F53F-42DC-BF9F-79549CD7D1E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7718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229D3-B20A-4604-986D-F235568307B6}" type="datetimeFigureOut">
              <a:rPr lang="pl-PL"/>
              <a:pPr>
                <a:defRPr/>
              </a:pPr>
              <a:t>2019-01-14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46A3B-44D4-43A5-A0DB-C113FEC652A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6123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D1D76-59A9-4D0D-A918-A524FC3842A4}" type="datetimeFigureOut">
              <a:rPr lang="pl-PL"/>
              <a:pPr>
                <a:defRPr/>
              </a:pPr>
              <a:t>2019-01-14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CBAA2-7974-45DD-A9C7-1A247686225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86345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C2FF6-EF37-4D0B-8334-B2B890507872}" type="datetimeFigureOut">
              <a:rPr lang="pl-PL"/>
              <a:pPr>
                <a:defRPr/>
              </a:pPr>
              <a:t>2019-01-14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D5BCC-026D-495B-8F65-F9268839700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77946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  <a:endParaRPr lang="pl-PL" altLang="pl-P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  <a:endParaRPr lang="pl-PL" alt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ED32F2-E493-4B38-9F8D-EDA2835CD80A}" type="datetimeFigureOut">
              <a:rPr lang="pl-PL"/>
              <a:pPr>
                <a:defRPr/>
              </a:pPr>
              <a:t>2019-01-14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82E375-0632-48B4-A941-136DF69F3BC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nduszeeuropejskie.gov.pl/" TargetMode="External"/><Relationship Id="rId2" Type="http://schemas.openxmlformats.org/officeDocument/2006/relationships/hyperlink" Target="http://www.rpo.slaskie.pl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http://www.rpo.slaskie.pl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C:\Users\oem\Desktop\RZŚ_negatyw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2771800" y="1307574"/>
            <a:ext cx="5805554" cy="1015663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000" b="1" dirty="0" smtClean="0"/>
              <a:t>Istotne aspekty na etapie realizacji i rozliczania projektów z uwzględnieniem najczęściej popełnianych błędów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16135" y="5805264"/>
            <a:ext cx="5761219" cy="640135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3923927" y="4365104"/>
            <a:ext cx="444118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n>
                  <a:solidFill>
                    <a:schemeClr val="tx1"/>
                  </a:solidFill>
                </a:ln>
              </a:rPr>
              <a:t>Urząd Marszałkowski Województwa Śląskiego Wydział </a:t>
            </a:r>
            <a:r>
              <a:rPr lang="pl-PL" sz="2000" dirty="0" smtClean="0">
                <a:ln>
                  <a:solidFill>
                    <a:schemeClr val="tx1"/>
                  </a:solidFill>
                  <a:prstDash val="solid"/>
                </a:ln>
              </a:rPr>
              <a:t>Europejskiego</a:t>
            </a:r>
            <a:r>
              <a:rPr lang="pl-PL" sz="2000" dirty="0" smtClean="0">
                <a:ln>
                  <a:solidFill>
                    <a:schemeClr val="tx1"/>
                  </a:solidFill>
                </a:ln>
              </a:rPr>
              <a:t> Funduszu Społecznego</a:t>
            </a:r>
          </a:p>
          <a:p>
            <a:endParaRPr lang="pl-PL" sz="2000" dirty="0" smtClean="0">
              <a:ln>
                <a:solidFill>
                  <a:schemeClr val="tx1"/>
                </a:solidFill>
              </a:ln>
            </a:endParaRPr>
          </a:p>
          <a:p>
            <a:r>
              <a:rPr lang="pl-PL" sz="2000" dirty="0" smtClean="0">
                <a:ln>
                  <a:solidFill>
                    <a:schemeClr val="tx1"/>
                  </a:solidFill>
                </a:ln>
              </a:rPr>
              <a:t>Katowice, 16.01.2019 </a:t>
            </a:r>
            <a:r>
              <a:rPr lang="pl-PL" sz="2000" dirty="0" smtClean="0">
                <a:ln>
                  <a:solidFill>
                    <a:schemeClr val="tx1"/>
                  </a:solidFill>
                </a:ln>
              </a:rPr>
              <a:t>r.</a:t>
            </a:r>
            <a:endParaRPr lang="pl-PL" sz="2000" dirty="0">
              <a:ln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88713" y="548680"/>
            <a:ext cx="7634287" cy="40011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000" b="1" dirty="0" smtClean="0"/>
              <a:t>Rozliczanie wydatków – wniosek o płatność</a:t>
            </a:r>
            <a:endParaRPr lang="pl-PL" altLang="pl-PL" sz="2000" b="1" baseline="30000" dirty="0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80329" y="2325652"/>
            <a:ext cx="8136904" cy="2862322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</a:pPr>
            <a:r>
              <a:rPr lang="pl-PL" altLang="pl-PL" sz="2000" dirty="0" smtClean="0"/>
              <a:t>Suma CRC wniosku o płatność;</a:t>
            </a:r>
          </a:p>
          <a:p>
            <a:pPr marL="342900" indent="-342900" eaLnBrk="1" hangingPunct="1">
              <a:spcBef>
                <a:spcPct val="0"/>
              </a:spcBef>
            </a:pPr>
            <a:endParaRPr lang="pl-PL" altLang="pl-PL" sz="2000" dirty="0" smtClean="0"/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000" dirty="0"/>
              <a:t>W</a:t>
            </a:r>
            <a:r>
              <a:rPr lang="pl-PL" altLang="pl-PL" sz="2000" dirty="0" smtClean="0"/>
              <a:t>ydruk próbny;</a:t>
            </a:r>
          </a:p>
          <a:p>
            <a:pPr marL="342900" indent="-342900" eaLnBrk="1" hangingPunct="1">
              <a:spcBef>
                <a:spcPct val="0"/>
              </a:spcBef>
            </a:pPr>
            <a:endParaRPr lang="pl-PL" altLang="pl-PL" sz="2000" dirty="0" smtClean="0"/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000" dirty="0" smtClean="0"/>
              <a:t>Podpisy na dokumentach składanych do IZ;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2000" dirty="0" smtClean="0"/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000" dirty="0" smtClean="0"/>
              <a:t>Terminowość składania dokumentów do IZ;</a:t>
            </a:r>
          </a:p>
          <a:p>
            <a:pPr marL="342900" indent="-342900" eaLnBrk="1" hangingPunct="1">
              <a:spcBef>
                <a:spcPct val="0"/>
              </a:spcBef>
            </a:pPr>
            <a:endParaRPr lang="pl-PL" altLang="pl-PL" sz="2000" dirty="0"/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000" dirty="0" smtClean="0"/>
              <a:t>Pogłębiona analiza wydatków – składanie dokumentów na wezwanie IZ.</a:t>
            </a:r>
          </a:p>
        </p:txBody>
      </p:sp>
    </p:spTree>
    <p:extLst>
      <p:ext uri="{BB962C8B-B14F-4D97-AF65-F5344CB8AC3E}">
        <p14:creationId xmlns:p14="http://schemas.microsoft.com/office/powerpoint/2010/main" val="16987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88713" y="548680"/>
            <a:ext cx="7634287" cy="70788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000" b="1" dirty="0" smtClean="0"/>
              <a:t>Nowy mechanizm w ramach wniosku o płatność w LSI 2014 – Próba losowa</a:t>
            </a:r>
            <a:endParaRPr lang="pl-PL" altLang="pl-PL" sz="2000" b="1" baseline="30000" dirty="0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80329" y="2325651"/>
            <a:ext cx="8136904" cy="2862322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1800" dirty="0" smtClean="0">
                <a:latin typeface="+mn-lt"/>
              </a:rPr>
              <a:t>Dla wniosków </a:t>
            </a:r>
            <a:r>
              <a:rPr lang="pl-PL" altLang="pl-PL" sz="1800" dirty="0">
                <a:latin typeface="+mn-lt"/>
              </a:rPr>
              <a:t>o płatność złożonych po dniu </a:t>
            </a:r>
            <a:r>
              <a:rPr lang="pl-PL" altLang="pl-PL" sz="1800" b="1" dirty="0">
                <a:latin typeface="+mn-lt"/>
              </a:rPr>
              <a:t>1 lipca 2018 r. </a:t>
            </a:r>
            <a:r>
              <a:rPr lang="pl-PL" altLang="pl-PL" sz="1800" dirty="0">
                <a:latin typeface="+mn-lt"/>
              </a:rPr>
              <a:t>uruchomiony </a:t>
            </a:r>
            <a:r>
              <a:rPr lang="pl-PL" altLang="pl-PL" sz="1800" dirty="0" smtClean="0">
                <a:latin typeface="+mn-lt"/>
              </a:rPr>
              <a:t>został </a:t>
            </a:r>
            <a:r>
              <a:rPr lang="pl-PL" altLang="pl-PL" sz="1800" dirty="0">
                <a:latin typeface="+mn-lt"/>
              </a:rPr>
              <a:t>nowy mechanizm próby losowej dokumentów podlegających pogłębionej weryfikacji. 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1800" dirty="0" smtClean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1800" dirty="0" smtClean="0">
                <a:latin typeface="+mn-lt"/>
              </a:rPr>
              <a:t>Mechanizm </a:t>
            </a:r>
            <a:r>
              <a:rPr lang="pl-PL" altLang="pl-PL" sz="1800" dirty="0">
                <a:latin typeface="+mn-lt"/>
              </a:rPr>
              <a:t>nie dotyczy wniosku</a:t>
            </a:r>
            <a:r>
              <a:rPr lang="pl-PL" altLang="pl-PL" sz="1800" dirty="0" smtClean="0">
                <a:latin typeface="+mn-lt"/>
              </a:rPr>
              <a:t>: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1800" dirty="0" smtClean="0">
                <a:latin typeface="+mn-lt"/>
              </a:rPr>
              <a:t>-    pierwszego zaliczkowego</a:t>
            </a:r>
          </a:p>
          <a:p>
            <a:pPr marL="285750" indent="-285750" eaLnBrk="1" hangingPunct="1">
              <a:spcBef>
                <a:spcPct val="0"/>
              </a:spcBef>
              <a:buFontTx/>
              <a:buChar char="-"/>
            </a:pPr>
            <a:r>
              <a:rPr lang="pl-PL" altLang="pl-PL" sz="1800" dirty="0" smtClean="0">
                <a:latin typeface="+mn-lt"/>
              </a:rPr>
              <a:t>rozliczanego </a:t>
            </a:r>
            <a:r>
              <a:rPr lang="pl-PL" altLang="pl-PL" sz="1800" dirty="0">
                <a:latin typeface="+mn-lt"/>
              </a:rPr>
              <a:t>metodami </a:t>
            </a:r>
            <a:r>
              <a:rPr lang="pl-PL" altLang="pl-PL" sz="1800" dirty="0" smtClean="0">
                <a:latin typeface="+mn-lt"/>
              </a:rPr>
              <a:t>uproszczonymi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1800" dirty="0" smtClean="0">
              <a:latin typeface="+mn-lt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800" b="1" dirty="0" smtClean="0">
                <a:latin typeface="+mn-lt"/>
              </a:rPr>
              <a:t>Uwaga!!!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pl-PL" altLang="pl-PL" sz="1800" b="1" dirty="0" smtClean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pl-PL" sz="1800" b="1" dirty="0" smtClean="0">
                <a:latin typeface="+mn-lt"/>
              </a:rPr>
              <a:t>Brak możliwości </a:t>
            </a:r>
            <a:r>
              <a:rPr lang="pl-PL" sz="1800" b="1" dirty="0">
                <a:latin typeface="+mn-lt"/>
              </a:rPr>
              <a:t>samodzielnego wycofania wniosku o płatność przez </a:t>
            </a:r>
            <a:r>
              <a:rPr lang="pl-PL" sz="1800" b="1" dirty="0" smtClean="0">
                <a:latin typeface="+mn-lt"/>
              </a:rPr>
              <a:t>Beneficjenta.</a:t>
            </a:r>
            <a:endParaRPr lang="pl-PL" altLang="pl-PL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147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88713" y="548680"/>
            <a:ext cx="8136904" cy="605294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000" b="1" dirty="0" smtClean="0">
                <a:latin typeface="+mj-lt"/>
              </a:rPr>
              <a:t>WERYFIKACJA WNIOSKU </a:t>
            </a:r>
            <a:r>
              <a:rPr lang="pl-PL" altLang="pl-PL" sz="2000" b="1" dirty="0" smtClean="0">
                <a:latin typeface="+mj-lt"/>
              </a:rPr>
              <a:t>O </a:t>
            </a:r>
            <a:r>
              <a:rPr lang="pl-PL" altLang="pl-PL" sz="2000" b="1" dirty="0" smtClean="0">
                <a:latin typeface="+mj-lt"/>
              </a:rPr>
              <a:t>PŁATNOŚĆ – JAKOŚĆ DANYCH</a:t>
            </a:r>
            <a:endParaRPr lang="pl-PL" altLang="pl-PL" sz="2000" b="1" baseline="30000" dirty="0">
              <a:latin typeface="+mj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000" b="1" baseline="30000" dirty="0">
              <a:latin typeface="+mj-lt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88713" y="1849193"/>
            <a:ext cx="8136904" cy="424731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1800" dirty="0" smtClean="0"/>
              <a:t>Należy zweryfikować </a:t>
            </a:r>
            <a:r>
              <a:rPr lang="pl-PL" altLang="pl-PL" sz="1800" dirty="0" smtClean="0"/>
              <a:t>czy</a:t>
            </a:r>
            <a:r>
              <a:rPr lang="pl-PL" altLang="pl-PL" sz="1800" dirty="0" smtClean="0"/>
              <a:t>:</a:t>
            </a:r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pl-PL" altLang="pl-PL" sz="1800" dirty="0" smtClean="0"/>
              <a:t>wartości wskazane w punktach A.2.6., D.4., E. i F. wniosku są zgodne                             z poprzednim, </a:t>
            </a:r>
            <a:r>
              <a:rPr lang="pl-PL" altLang="pl-PL" sz="1800" dirty="0" smtClean="0"/>
              <a:t>zatwierdzonym </a:t>
            </a:r>
            <a:r>
              <a:rPr lang="pl-PL" altLang="pl-PL" sz="1800" dirty="0" smtClean="0"/>
              <a:t>wnioskiem o płatność,</a:t>
            </a:r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pl-PL" altLang="pl-PL" sz="1800" dirty="0" smtClean="0"/>
              <a:t>punkty A.2.1. oraz A.2.6. są zgodne z Harmonogramem składania wniosków                 o płatność </a:t>
            </a:r>
            <a:r>
              <a:rPr lang="pl-PL" altLang="pl-PL" sz="1800" dirty="0" smtClean="0"/>
              <a:t>(okres </a:t>
            </a:r>
            <a:r>
              <a:rPr lang="pl-PL" altLang="pl-PL" sz="1800" dirty="0" smtClean="0"/>
              <a:t>rozliczeniowy </a:t>
            </a:r>
            <a:r>
              <a:rPr lang="pl-PL" altLang="pl-PL" sz="1800" dirty="0" smtClean="0"/>
              <a:t>oraz kwota wnioskowanej zaliczki),</a:t>
            </a:r>
            <a:endParaRPr lang="pl-PL" altLang="pl-PL" sz="1800" dirty="0" smtClean="0"/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pl-PL" altLang="pl-PL" sz="1800" dirty="0"/>
              <a:t>p</a:t>
            </a:r>
            <a:r>
              <a:rPr lang="pl-PL" altLang="pl-PL" sz="1800" dirty="0" smtClean="0"/>
              <a:t>oprawnie wykazano informacje w punkcie A.5. odnośnie Partnera/realizatora,</a:t>
            </a:r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pl-PL" altLang="pl-PL" sz="1800" dirty="0"/>
              <a:t>z</a:t>
            </a:r>
            <a:r>
              <a:rPr lang="pl-PL" altLang="pl-PL" sz="1800" dirty="0" smtClean="0"/>
              <a:t>ostały uzupełnione opisy </a:t>
            </a:r>
            <a:r>
              <a:rPr lang="pl-PL" altLang="pl-PL" sz="1800" dirty="0" smtClean="0"/>
              <a:t>w stanie realizacji zadań w punkcie D.1. </a:t>
            </a:r>
            <a:r>
              <a:rPr lang="pl-PL" altLang="pl-PL" sz="1800" dirty="0"/>
              <a:t>i</a:t>
            </a:r>
            <a:r>
              <a:rPr lang="pl-PL" altLang="pl-PL" sz="1800" dirty="0" smtClean="0"/>
              <a:t> czy są </a:t>
            </a:r>
            <a:r>
              <a:rPr lang="pl-PL" altLang="pl-PL" sz="1800" dirty="0" smtClean="0"/>
              <a:t>zgodne z </a:t>
            </a:r>
            <a:r>
              <a:rPr lang="pl-PL" altLang="pl-PL" sz="1800" dirty="0" smtClean="0"/>
              <a:t>poniesionymi </a:t>
            </a:r>
            <a:r>
              <a:rPr lang="pl-PL" altLang="pl-PL" sz="1800" dirty="0" smtClean="0"/>
              <a:t>wydatkami wykazanymi w </a:t>
            </a:r>
            <a:r>
              <a:rPr lang="pl-PL" altLang="pl-PL" sz="1800" dirty="0" smtClean="0"/>
              <a:t>części B.1., a także z liczbą uczestników wskazaną w module PEFS oraz częścią F wniosku o płatność (wskaźniki),</a:t>
            </a:r>
            <a:endParaRPr lang="pl-PL" altLang="pl-PL" sz="1800" dirty="0" smtClean="0"/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pl-PL" altLang="pl-PL" sz="1800" dirty="0" smtClean="0"/>
              <a:t>w </a:t>
            </a:r>
            <a:r>
              <a:rPr lang="pl-PL" altLang="pl-PL" sz="1800" dirty="0" smtClean="0"/>
              <a:t>punkcie D.2. wskazano </a:t>
            </a:r>
            <a:r>
              <a:rPr lang="pl-PL" altLang="pl-PL" sz="1800" dirty="0" smtClean="0"/>
              <a:t>ewentualn</a:t>
            </a:r>
            <a:r>
              <a:rPr lang="pl-PL" altLang="pl-PL" sz="1800" dirty="0" smtClean="0"/>
              <a:t>e </a:t>
            </a:r>
            <a:r>
              <a:rPr lang="pl-PL" altLang="pl-PL" sz="1800" dirty="0" smtClean="0"/>
              <a:t>problemy </a:t>
            </a:r>
            <a:r>
              <a:rPr lang="pl-PL" altLang="pl-PL" sz="1800" dirty="0" smtClean="0"/>
              <a:t>i przedstawiono środki zaradcze,</a:t>
            </a:r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pl-PL" altLang="pl-PL" sz="1800" dirty="0"/>
              <a:t>w</a:t>
            </a:r>
            <a:r>
              <a:rPr lang="pl-PL" altLang="pl-PL" sz="1800" dirty="0" smtClean="0"/>
              <a:t> punkcie D.3 widnieje informacja, co Beneficjent planuje w kolejnym okresie rozliczeniowym,</a:t>
            </a:r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pl-PL" altLang="pl-PL" sz="1800" dirty="0"/>
              <a:t>w</a:t>
            </a:r>
            <a:r>
              <a:rPr lang="pl-PL" altLang="pl-PL" sz="1800" dirty="0" smtClean="0"/>
              <a:t> punkcie H wskazano </a:t>
            </a:r>
            <a:r>
              <a:rPr lang="pl-PL" altLang="pl-PL" sz="1800" dirty="0" smtClean="0"/>
              <a:t>TAK w </a:t>
            </a:r>
            <a:r>
              <a:rPr lang="pl-PL" altLang="pl-PL" sz="1800" dirty="0" smtClean="0"/>
              <a:t>polu </a:t>
            </a:r>
            <a:r>
              <a:rPr lang="pl-PL" altLang="pl-PL" sz="1800" i="1" dirty="0" smtClean="0"/>
              <a:t>Projekt </a:t>
            </a:r>
            <a:r>
              <a:rPr lang="pl-PL" altLang="pl-PL" sz="1800" i="1" dirty="0"/>
              <a:t>jest realizowany zgodnie </a:t>
            </a:r>
            <a:r>
              <a:rPr lang="pl-PL" altLang="pl-PL" sz="1800" i="1" dirty="0" smtClean="0"/>
              <a:t>                     z </a:t>
            </a:r>
            <a:r>
              <a:rPr lang="pl-PL" altLang="pl-PL" sz="1800" i="1" dirty="0"/>
              <a:t>zasadami polityk </a:t>
            </a:r>
            <a:r>
              <a:rPr lang="pl-PL" altLang="pl-PL" sz="1800" i="1" dirty="0" smtClean="0"/>
              <a:t>wspólnotowych </a:t>
            </a:r>
            <a:r>
              <a:rPr lang="pl-PL" altLang="pl-PL" sz="1800" dirty="0" smtClean="0"/>
              <a:t>i czy nie </a:t>
            </a:r>
            <a:r>
              <a:rPr lang="pl-PL" altLang="pl-PL" sz="1800" dirty="0" smtClean="0"/>
              <a:t>poniesiono </a:t>
            </a:r>
            <a:r>
              <a:rPr lang="pl-PL" altLang="pl-PL" sz="1800" dirty="0" smtClean="0"/>
              <a:t>z rachunku bankowego projektu wydatków z nim niezwiązanych.</a:t>
            </a:r>
            <a:endParaRPr lang="pl-PL" altLang="pl-PL" sz="1800" i="1" dirty="0"/>
          </a:p>
        </p:txBody>
      </p:sp>
    </p:spTree>
    <p:extLst>
      <p:ext uri="{BB962C8B-B14F-4D97-AF65-F5344CB8AC3E}">
        <p14:creationId xmlns:p14="http://schemas.microsoft.com/office/powerpoint/2010/main" val="57136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88713" y="548680"/>
            <a:ext cx="8136904" cy="759182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000" b="1" dirty="0" smtClean="0">
                <a:latin typeface="+mj-lt"/>
              </a:rPr>
              <a:t>WERYFIKACJA WNIOSKU </a:t>
            </a:r>
            <a:r>
              <a:rPr lang="pl-PL" altLang="pl-PL" sz="2000" b="1" dirty="0" smtClean="0">
                <a:latin typeface="+mj-lt"/>
              </a:rPr>
              <a:t>O </a:t>
            </a:r>
            <a:r>
              <a:rPr lang="pl-PL" altLang="pl-PL" sz="2000" b="1" dirty="0" smtClean="0">
                <a:latin typeface="+mj-lt"/>
              </a:rPr>
              <a:t>PŁATNOŚĆ – JAKOŚĆ DANYCH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000" b="1" dirty="0" smtClean="0">
                <a:latin typeface="+mj-lt"/>
              </a:rPr>
              <a:t>(CZĘŚĆ B.1 WYDATKI RZECZYWIŚCIE PONIESIONE)</a:t>
            </a:r>
            <a:endParaRPr lang="pl-PL" altLang="pl-PL" sz="2000" b="1" baseline="30000" dirty="0">
              <a:latin typeface="+mj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88713" y="1710699"/>
            <a:ext cx="8136904" cy="452431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1800" dirty="0" smtClean="0"/>
              <a:t>Należy zweryfikować </a:t>
            </a:r>
            <a:r>
              <a:rPr lang="pl-PL" altLang="pl-PL" sz="1800" dirty="0" smtClean="0"/>
              <a:t>czy: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 smtClean="0"/>
              <a:t>kwoty dokumentów brutto nie przekraczają kwoty wydatków kwalifikowalnych,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 smtClean="0"/>
              <a:t>kwoty dokumentów brutto nie są mniejsze niż kwoty wydatków kwalifikowalnych,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 smtClean="0"/>
              <a:t>poprawnie wskazano kwoty rozliczanego </a:t>
            </a:r>
            <a:r>
              <a:rPr lang="pl-PL" altLang="pl-PL" sz="1800" dirty="0" smtClean="0"/>
              <a:t>VAT-u,</a:t>
            </a:r>
            <a:endParaRPr lang="pl-PL" altLang="pl-PL" sz="1800" dirty="0" smtClean="0"/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/>
              <a:t>d</a:t>
            </a:r>
            <a:r>
              <a:rPr lang="pl-PL" altLang="pl-PL" sz="1800" dirty="0" smtClean="0"/>
              <a:t>aty wystawienia dokumentów nie są wcześniejsze od daty </a:t>
            </a:r>
            <a:r>
              <a:rPr lang="pl-PL" altLang="pl-PL" sz="1800" dirty="0" smtClean="0"/>
              <a:t>zapłaty,</a:t>
            </a:r>
            <a:endParaRPr lang="pl-PL" altLang="pl-PL" sz="1800" dirty="0" smtClean="0"/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/>
              <a:t>d</a:t>
            </a:r>
            <a:r>
              <a:rPr lang="pl-PL" altLang="pl-PL" sz="1800" dirty="0" smtClean="0"/>
              <a:t>aty zapłaty nie wychodzą poza okres rozliczeniowy,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 smtClean="0"/>
              <a:t>poprawnie wskazano numer </a:t>
            </a:r>
            <a:r>
              <a:rPr lang="pl-PL" altLang="pl-PL" sz="1800" dirty="0" smtClean="0"/>
              <a:t>NIP/Pese</a:t>
            </a:r>
            <a:r>
              <a:rPr lang="pl-PL" altLang="pl-PL" sz="1800" dirty="0"/>
              <a:t>l</a:t>
            </a:r>
            <a:r>
              <a:rPr lang="pl-PL" altLang="pl-PL" sz="1800" dirty="0" smtClean="0"/>
              <a:t>, 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 smtClean="0"/>
              <a:t>wykazano faktury pro-formy</a:t>
            </a:r>
            <a:r>
              <a:rPr lang="pl-PL" altLang="pl-PL" sz="1800" dirty="0" smtClean="0"/>
              <a:t>,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/>
              <a:t>o</a:t>
            </a:r>
            <a:r>
              <a:rPr lang="pl-PL" altLang="pl-PL" sz="1800" dirty="0" smtClean="0"/>
              <a:t>pisy w kolumnie „Nazwa towaru/usługi” są wyczerpujące,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/>
              <a:t>w</a:t>
            </a:r>
            <a:r>
              <a:rPr lang="pl-PL" altLang="pl-PL" sz="1800" dirty="0" smtClean="0"/>
              <a:t>ydatek jest odpowiednio przyporządkowany do wydatku z wniosku o dofinansowanie,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/>
              <a:t>p</a:t>
            </a:r>
            <a:r>
              <a:rPr lang="pl-PL" altLang="pl-PL" sz="1800" dirty="0" smtClean="0"/>
              <a:t>oprawnie wskazano kto ponosi wydatki w podziale na LIDERA/PARTNERA,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 smtClean="0"/>
              <a:t>prawidłowo oznaczono wydatki w ramach cross-</a:t>
            </a:r>
            <a:r>
              <a:rPr lang="pl-PL" altLang="pl-PL" sz="1800" dirty="0" err="1" smtClean="0"/>
              <a:t>financingu</a:t>
            </a:r>
            <a:r>
              <a:rPr lang="pl-PL" altLang="pl-PL" sz="1800" dirty="0" smtClean="0"/>
              <a:t>, środków trwałych, wkładu </a:t>
            </a:r>
            <a:r>
              <a:rPr lang="pl-PL" altLang="pl-PL" sz="1800" dirty="0" smtClean="0"/>
              <a:t>własnego (UWAGA na limity),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 smtClean="0"/>
              <a:t>czy prawidłowo wykazano wynagrodzenia (nazwisko </a:t>
            </a:r>
            <a:r>
              <a:rPr lang="pl-PL" altLang="pl-PL" sz="1800" dirty="0"/>
              <a:t>i imię, </a:t>
            </a:r>
            <a:r>
              <a:rPr lang="pl-PL" altLang="pl-PL" sz="1800" dirty="0" smtClean="0"/>
              <a:t>okres/liczba godzin, stanowisko </a:t>
            </a:r>
            <a:r>
              <a:rPr lang="pl-PL" altLang="pl-PL" sz="1800" dirty="0"/>
              <a:t>– forma </a:t>
            </a:r>
            <a:r>
              <a:rPr lang="pl-PL" altLang="pl-PL" sz="1800" dirty="0" smtClean="0"/>
              <a:t>zatrudnienia, informacja o składowych wynagrodzenia).</a:t>
            </a:r>
            <a:endParaRPr lang="pl-PL" altLang="pl-PL" sz="1800" dirty="0"/>
          </a:p>
        </p:txBody>
      </p:sp>
    </p:spTree>
    <p:extLst>
      <p:ext uri="{BB962C8B-B14F-4D97-AF65-F5344CB8AC3E}">
        <p14:creationId xmlns:p14="http://schemas.microsoft.com/office/powerpoint/2010/main" val="30538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88713" y="582191"/>
            <a:ext cx="8136904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000" b="1" dirty="0" smtClean="0">
                <a:latin typeface="+mj-lt"/>
              </a:rPr>
              <a:t>WERYFIKACJA </a:t>
            </a:r>
            <a:r>
              <a:rPr lang="pl-PL" altLang="pl-PL" sz="2000" b="1" dirty="0" smtClean="0">
                <a:latin typeface="+mj-lt"/>
              </a:rPr>
              <a:t>WNIOSKU O </a:t>
            </a:r>
            <a:r>
              <a:rPr lang="pl-PL" altLang="pl-PL" sz="2000" b="1" dirty="0" smtClean="0">
                <a:latin typeface="+mj-lt"/>
              </a:rPr>
              <a:t>PŁATNOŚĆ – JAKOŚĆ DANYCH (MODUŁ PEFS)</a:t>
            </a:r>
            <a:endParaRPr lang="pl-PL" altLang="pl-PL" sz="2000" b="1" baseline="30000" dirty="0">
              <a:latin typeface="+mj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88713" y="1865730"/>
            <a:ext cx="8136904" cy="452431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1800" dirty="0" smtClean="0"/>
              <a:t>Należy zweryfikować </a:t>
            </a:r>
            <a:r>
              <a:rPr lang="pl-PL" altLang="pl-PL" sz="1800" dirty="0" smtClean="0"/>
              <a:t>czy: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/>
              <a:t>n</a:t>
            </a:r>
            <a:r>
              <a:rPr lang="pl-PL" altLang="pl-PL" sz="1800" dirty="0" smtClean="0"/>
              <a:t>ie występują rozbieżności </a:t>
            </a:r>
            <a:r>
              <a:rPr lang="pl-PL" altLang="pl-PL" sz="1800" dirty="0"/>
              <a:t>pomiędzy danymi zawartymi w Bazie PEFS, a danymi wykazanymi w części D.1 Zakres rzeczowy oraz F. Mierzalne </a:t>
            </a:r>
            <a:r>
              <a:rPr lang="pl-PL" altLang="pl-PL" sz="1800" dirty="0" smtClean="0"/>
              <a:t>wskaźniki projektu</a:t>
            </a:r>
            <a:r>
              <a:rPr lang="pl-PL" altLang="pl-PL" sz="1800" dirty="0" smtClean="0"/>
              <a:t>,</a:t>
            </a:r>
            <a:endParaRPr lang="pl-PL" altLang="pl-PL" sz="1800" dirty="0" smtClean="0"/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 smtClean="0"/>
              <a:t>poprawnie wykazano dane </a:t>
            </a:r>
            <a:r>
              <a:rPr lang="pl-PL" altLang="pl-PL" sz="1800" dirty="0" smtClean="0"/>
              <a:t>w zależności od grupy docelowej przewidzianej w projekcie,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 smtClean="0"/>
              <a:t>wskazano </a:t>
            </a:r>
            <a:r>
              <a:rPr lang="pl-PL" altLang="pl-PL" sz="1800" dirty="0" smtClean="0"/>
              <a:t>rodzaj przyznanego wsparcia –  UWAGA!!! dopóki uczestnik nie dostał wsparcia nie można go wykazać w PEFS,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 smtClean="0"/>
              <a:t>uzupełniono </a:t>
            </a:r>
            <a:r>
              <a:rPr lang="pl-PL" altLang="pl-PL" sz="1800" dirty="0" smtClean="0"/>
              <a:t>dane kontaktowe – w przypadku pracowników/przedstawicieli instytucji musi być wskazany mail, w przypadku uczestników indywidualnych, którzy nie mogą podać swoich danych kontaktowych (np. osoby bezdomne) powinny być wskazane dane kontaktowe osoby, która ją </a:t>
            </a:r>
            <a:r>
              <a:rPr lang="pl-PL" altLang="pl-PL" sz="1800" dirty="0" smtClean="0"/>
              <a:t>rekrutowała,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 smtClean="0"/>
              <a:t>uzupełniono dane </a:t>
            </a:r>
            <a:r>
              <a:rPr lang="pl-PL" altLang="pl-PL" sz="1800" dirty="0"/>
              <a:t>w przypadku zakończenia/przerwania udziału uczestników </a:t>
            </a:r>
            <a:r>
              <a:rPr lang="pl-PL" altLang="pl-PL" sz="1800" dirty="0" smtClean="0"/>
              <a:t>projektu,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/>
              <a:t>wykazano dane dotyczące instytucji objętej wsparciem,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1800" dirty="0"/>
              <a:t>data rozpoczęcia, data zakończenia udziału instytucji w ramach projektu jest zgodna z okresem realizacji projektu i </a:t>
            </a:r>
            <a:r>
              <a:rPr lang="pl-PL" altLang="pl-PL" sz="1800" dirty="0" smtClean="0"/>
              <a:t>spójna.</a:t>
            </a:r>
            <a:endParaRPr lang="pl-PL" altLang="pl-PL" sz="1800" dirty="0"/>
          </a:p>
        </p:txBody>
      </p:sp>
      <p:sp>
        <p:nvSpPr>
          <p:cNvPr id="7" name="pole tekstowe 6"/>
          <p:cNvSpPr txBox="1"/>
          <p:nvPr/>
        </p:nvSpPr>
        <p:spPr>
          <a:xfrm flipV="1">
            <a:off x="1115616" y="1500344"/>
            <a:ext cx="72746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rgbClr val="00B050"/>
                </a:solidFill>
              </a:rPr>
              <a:t> </a:t>
            </a:r>
            <a:endParaRPr lang="pl-PL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5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Prostokąt 1"/>
          <p:cNvSpPr>
            <a:spLocks noChangeArrowheads="1"/>
          </p:cNvSpPr>
          <p:nvPr/>
        </p:nvSpPr>
        <p:spPr bwMode="auto">
          <a:xfrm>
            <a:off x="683568" y="1412776"/>
            <a:ext cx="76342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altLang="pl-PL" sz="2000" dirty="0">
                <a:latin typeface="+mn-lt"/>
              </a:rPr>
              <a:t>Terminy Instytucji Zarządzającej na sporządzenie odpowiedzi w sprawach związanych z realizacją projektów: 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403648" y="2564904"/>
          <a:ext cx="6072187" cy="2132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7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013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RODZAJ</a:t>
                      </a:r>
                      <a:r>
                        <a:rPr lang="pl-PL" sz="1400" baseline="0" dirty="0" smtClean="0">
                          <a:solidFill>
                            <a:schemeClr val="tx1"/>
                          </a:solidFill>
                        </a:rPr>
                        <a:t> SPRAWY</a:t>
                      </a:r>
                    </a:p>
                  </a:txBody>
                  <a:tcPr marL="91458" marR="91458" marT="45722" marB="45722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LICZBA</a:t>
                      </a:r>
                      <a:r>
                        <a:rPr lang="pl-PL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DNI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8" marR="91458" marT="45722" marB="45722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100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Lato" panose="020F0502020204030203" pitchFamily="34" charset="-18"/>
                        </a:rPr>
                        <a:t>weryfikacja wniosku o płatność</a:t>
                      </a:r>
                      <a:endParaRPr lang="pl-PL" sz="1400" b="0" dirty="0"/>
                    </a:p>
                  </a:txBody>
                  <a:tcPr marL="91458" marR="91458" marT="45722" marB="45722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20 dni</a:t>
                      </a:r>
                      <a:r>
                        <a:rPr lang="pl-PL" sz="1400" b="0" baseline="0" dirty="0" smtClean="0"/>
                        <a:t> roboczych</a:t>
                      </a:r>
                      <a:endParaRPr lang="pl-PL" sz="1400" b="0" dirty="0"/>
                    </a:p>
                  </a:txBody>
                  <a:tcPr marL="91458" marR="91458" marT="45722" marB="45722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100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Lato" panose="020F0502020204030203" pitchFamily="34" charset="-18"/>
                        </a:rPr>
                        <a:t>zmiany do projektu</a:t>
                      </a:r>
                      <a:endParaRPr lang="pl-PL" sz="1400" b="0" dirty="0"/>
                    </a:p>
                  </a:txBody>
                  <a:tcPr marL="91458" marR="91458" marT="45722" marB="45722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15</a:t>
                      </a:r>
                      <a:r>
                        <a:rPr lang="pl-PL" sz="1400" b="0" baseline="0" dirty="0" smtClean="0"/>
                        <a:t> dni roboczych</a:t>
                      </a:r>
                      <a:endParaRPr lang="pl-PL" sz="1400" b="0" dirty="0"/>
                    </a:p>
                  </a:txBody>
                  <a:tcPr marL="91458" marR="91458" marT="45722" marB="45722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100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Lato" panose="020F0502020204030203" pitchFamily="34" charset="-18"/>
                        </a:rPr>
                        <a:t>zmiana</a:t>
                      </a:r>
                      <a:r>
                        <a:rPr lang="pl-PL" sz="1400" b="0" baseline="0" dirty="0" smtClean="0">
                          <a:latin typeface="Lato" panose="020F0502020204030203" pitchFamily="34" charset="-18"/>
                        </a:rPr>
                        <a:t> harmonogramu</a:t>
                      </a:r>
                      <a:endParaRPr lang="pl-PL" sz="1400" b="0" dirty="0"/>
                    </a:p>
                  </a:txBody>
                  <a:tcPr marL="91458" marR="91458" marT="45722" marB="45722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10 dni roboczych</a:t>
                      </a:r>
                      <a:endParaRPr lang="pl-PL" sz="1400" b="0" dirty="0"/>
                    </a:p>
                  </a:txBody>
                  <a:tcPr marL="91458" marR="91458" marT="45722" marB="45722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576" name="Prostokąt 1"/>
          <p:cNvSpPr>
            <a:spLocks noChangeArrowheads="1"/>
          </p:cNvSpPr>
          <p:nvPr/>
        </p:nvSpPr>
        <p:spPr bwMode="auto">
          <a:xfrm>
            <a:off x="899592" y="4869160"/>
            <a:ext cx="72728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pl-PL" altLang="pl-PL" sz="2000" dirty="0">
              <a:latin typeface="+mn-lt"/>
            </a:endParaRPr>
          </a:p>
          <a:p>
            <a:pPr algn="just"/>
            <a:r>
              <a:rPr lang="pl-PL" altLang="pl-PL" sz="2000" dirty="0">
                <a:latin typeface="+mn-lt"/>
              </a:rPr>
              <a:t>Na pozostałe pisma IZ odpowiada w terminach zgodnych z KPA.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88713" y="548680"/>
            <a:ext cx="7634287" cy="40011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000" b="1" dirty="0" smtClean="0"/>
              <a:t>Terminy</a:t>
            </a:r>
            <a:endParaRPr lang="pl-PL" altLang="pl-PL" sz="2000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88713" y="548680"/>
            <a:ext cx="7634287" cy="40011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000" b="1" dirty="0" smtClean="0"/>
              <a:t>Rekomendacje</a:t>
            </a:r>
            <a:endParaRPr lang="pl-PL" altLang="pl-PL" sz="2000" b="1" baseline="30000" dirty="0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88713" y="1659000"/>
            <a:ext cx="8136904" cy="440120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</a:pPr>
            <a:r>
              <a:rPr lang="pl-PL" altLang="pl-PL" sz="2000" dirty="0" smtClean="0"/>
              <a:t>Zapoznanie się z zapisami umowy o dofinansowanie, wytycznymi i instrukcjami;</a:t>
            </a:r>
          </a:p>
          <a:p>
            <a:pPr marL="342900" indent="-342900" eaLnBrk="1" hangingPunct="1">
              <a:spcBef>
                <a:spcPct val="0"/>
              </a:spcBef>
            </a:pPr>
            <a:endParaRPr lang="pl-PL" altLang="pl-PL" sz="2000" dirty="0" smtClean="0"/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000" dirty="0" smtClean="0"/>
              <a:t>Wskazanie danych do kontaktu osób rozliczających projekt w LSI;</a:t>
            </a:r>
          </a:p>
          <a:p>
            <a:pPr marL="342900" indent="-342900" eaLnBrk="1" hangingPunct="1">
              <a:spcBef>
                <a:spcPct val="0"/>
              </a:spcBef>
            </a:pPr>
            <a:endParaRPr lang="pl-PL" altLang="pl-PL" sz="2000" dirty="0" smtClean="0"/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000" dirty="0" smtClean="0"/>
              <a:t>Konsultacje z opiekunem projektu:</a:t>
            </a:r>
          </a:p>
          <a:p>
            <a:pPr marL="1200150" lvl="1" indent="-45720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pl-PL" altLang="pl-PL" sz="2000" dirty="0" smtClean="0"/>
              <a:t>telefonicznie </a:t>
            </a:r>
            <a:r>
              <a:rPr lang="pl-PL" altLang="pl-PL" sz="2000" dirty="0"/>
              <a:t>od 8.00 do 10.30, </a:t>
            </a:r>
            <a:endParaRPr lang="pl-PL" altLang="pl-PL" sz="2000" dirty="0" smtClean="0"/>
          </a:p>
          <a:p>
            <a:pPr marL="1200150" lvl="1" indent="-45720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pl-PL" altLang="pl-PL" sz="2000" dirty="0" smtClean="0"/>
              <a:t>elektronicznie - email;</a:t>
            </a:r>
          </a:p>
          <a:p>
            <a:pPr marL="1200150" lvl="1" indent="-457200" eaLnBrk="1" hangingPunct="1">
              <a:spcBef>
                <a:spcPct val="0"/>
              </a:spcBef>
              <a:buFont typeface="+mj-lt"/>
              <a:buAutoNum type="alphaLcParenR"/>
            </a:pPr>
            <a:endParaRPr lang="pl-PL" altLang="pl-PL" sz="2000" dirty="0" smtClean="0"/>
          </a:p>
          <a:p>
            <a:pPr marL="457200" indent="-457200" eaLnBrk="1" hangingPunct="1">
              <a:spcBef>
                <a:spcPct val="0"/>
              </a:spcBef>
            </a:pPr>
            <a:r>
              <a:rPr lang="pl-PL" altLang="pl-PL" sz="2000" dirty="0" smtClean="0"/>
              <a:t>Korzystanie </a:t>
            </a:r>
            <a:r>
              <a:rPr lang="pl-PL" altLang="pl-PL" sz="2000" dirty="0"/>
              <a:t>ze spotkań </a:t>
            </a:r>
            <a:r>
              <a:rPr lang="pl-PL" altLang="pl-PL" sz="2000" dirty="0" smtClean="0"/>
              <a:t>informacyjnych, </a:t>
            </a:r>
            <a:r>
              <a:rPr lang="pl-PL" altLang="pl-PL" sz="2000" dirty="0"/>
              <a:t>specjalistycznych </a:t>
            </a:r>
            <a:r>
              <a:rPr lang="pl-PL" altLang="pl-PL" sz="2000" dirty="0" smtClean="0"/>
              <a:t>warsztatów, szkoleń </a:t>
            </a:r>
            <a:r>
              <a:rPr lang="pl-PL" altLang="pl-PL" sz="2000" dirty="0"/>
              <a:t>organizowanych przez </a:t>
            </a:r>
            <a:r>
              <a:rPr lang="pl-PL" altLang="pl-PL" sz="2000" dirty="0" smtClean="0"/>
              <a:t>IZ;</a:t>
            </a:r>
            <a:endParaRPr lang="pl-PL" altLang="pl-PL" sz="2000" dirty="0" smtClean="0"/>
          </a:p>
          <a:p>
            <a:pPr marL="457200" indent="-457200" eaLnBrk="1" hangingPunct="1">
              <a:spcBef>
                <a:spcPct val="0"/>
              </a:spcBef>
            </a:pPr>
            <a:endParaRPr lang="pl-PL" altLang="pl-PL" sz="2000" dirty="0" smtClean="0"/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000" dirty="0" smtClean="0"/>
              <a:t>Korzystanie z serwisu internetowego: </a:t>
            </a:r>
            <a:r>
              <a:rPr lang="pl-PL" altLang="pl-PL" sz="2000" dirty="0" smtClean="0">
                <a:hlinkClick r:id="rId2"/>
              </a:rPr>
              <a:t>www.rpo.slaskie.pl</a:t>
            </a:r>
            <a:r>
              <a:rPr lang="pl-PL" altLang="pl-PL" sz="2000" dirty="0"/>
              <a:t> </a:t>
            </a:r>
            <a:r>
              <a:rPr lang="pl-PL" altLang="pl-PL" sz="2000" dirty="0" smtClean="0"/>
              <a:t>lub </a:t>
            </a:r>
            <a:r>
              <a:rPr lang="pl-PL" altLang="pl-PL" sz="2000" dirty="0" smtClean="0">
                <a:hlinkClick r:id="rId3"/>
              </a:rPr>
              <a:t>www.funduszeeuropejskie.gov.pl</a:t>
            </a:r>
            <a:r>
              <a:rPr lang="pl-PL" altLang="pl-PL" sz="2000" dirty="0" smtClean="0"/>
              <a:t> </a:t>
            </a:r>
            <a:endParaRPr lang="pl-PL" altLang="pl-PL" sz="2000" dirty="0"/>
          </a:p>
        </p:txBody>
      </p:sp>
    </p:spTree>
    <p:extLst>
      <p:ext uri="{BB962C8B-B14F-4D97-AF65-F5344CB8AC3E}">
        <p14:creationId xmlns:p14="http://schemas.microsoft.com/office/powerpoint/2010/main" val="309204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 descr="C:\Users\oem\Desktop\RZŚ_negaty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4612170" y="1628035"/>
            <a:ext cx="3954338" cy="954107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 smtClean="0"/>
              <a:t>Dziękuję</a:t>
            </a:r>
            <a:endParaRPr lang="pl-PL" altLang="pl-PL" sz="2000" b="1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l-PL" altLang="pl-PL" sz="2000" b="1" dirty="0"/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4930453" y="3062288"/>
            <a:ext cx="3954338" cy="2554545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dirty="0"/>
              <a:t>Wydział Europejskiego Funduszu Społecznego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dirty="0"/>
              <a:t>Urzędu Marszałkowskiego Województwa Śląskiego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dirty="0"/>
              <a:t>ul. Dąbrowskiego 23,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dirty="0"/>
              <a:t>40-037 Katowice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dirty="0">
                <a:hlinkClick r:id="rId4"/>
              </a:rPr>
              <a:t>www.rpo.slaskie.pl</a:t>
            </a:r>
            <a:endParaRPr lang="pl-PL" altLang="pl-PL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dirty="0"/>
              <a:t>efs@slaskie.pl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71800" y="5662598"/>
            <a:ext cx="5761219" cy="6401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67544" y="476672"/>
            <a:ext cx="7634287" cy="605294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 smtClean="0"/>
              <a:t>Umowa o dofinansowanie oraz przepisy prawa krajowego i unijnego</a:t>
            </a:r>
            <a:endParaRPr lang="pl-PL" altLang="pl-PL" sz="2000" b="1" baseline="300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000" b="1" baseline="30000" dirty="0">
              <a:latin typeface="Novecento wide Normal" panose="00000505000000000000" pitchFamily="50" charset="-18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7544" y="1321605"/>
            <a:ext cx="8136904" cy="4832092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</a:pPr>
            <a:r>
              <a:rPr lang="pl-PL" altLang="pl-PL" sz="2000" b="1" dirty="0" smtClean="0"/>
              <a:t>Znajomość regulaminu konkursu</a:t>
            </a:r>
            <a:r>
              <a:rPr lang="pl-PL" altLang="pl-PL" sz="2000" dirty="0" smtClean="0"/>
              <a:t>, instrukcji i innych dokumentów do stosowania których Beneficjent zobowiązał się w umowie o dofinansowanie.</a:t>
            </a:r>
            <a:endParaRPr lang="pl-PL" altLang="pl-PL" sz="2000" dirty="0"/>
          </a:p>
          <a:p>
            <a:pPr marL="342900" indent="-342900" eaLnBrk="1" hangingPunct="1">
              <a:spcBef>
                <a:spcPct val="0"/>
              </a:spcBef>
            </a:pPr>
            <a:endParaRPr lang="pl-PL" altLang="pl-PL" sz="2000" b="1" dirty="0" smtClean="0"/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000" b="1" dirty="0" smtClean="0"/>
              <a:t>Znajomość zapisów umowy o dofinansowanie projektu</a:t>
            </a:r>
            <a:r>
              <a:rPr lang="pl-PL" altLang="pl-PL" sz="2000" dirty="0" smtClean="0"/>
              <a:t>;</a:t>
            </a:r>
          </a:p>
          <a:p>
            <a:pPr marL="342900" indent="-342900" eaLnBrk="1" hangingPunct="1">
              <a:spcBef>
                <a:spcPct val="0"/>
              </a:spcBef>
            </a:pPr>
            <a:endParaRPr lang="pl-PL" altLang="pl-PL" sz="2000" b="1" dirty="0" smtClean="0"/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000" b="1" dirty="0" smtClean="0"/>
              <a:t>Znajomość Wytycznych </a:t>
            </a:r>
            <a:r>
              <a:rPr lang="pl-PL" altLang="pl-PL" sz="2000" dirty="0" smtClean="0"/>
              <a:t>m.in.:</a:t>
            </a:r>
            <a:endParaRPr lang="pl-PL" altLang="pl-PL" sz="2000" i="1" dirty="0" smtClean="0"/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l-PL" altLang="pl-PL" sz="2000" i="1" dirty="0" smtClean="0"/>
              <a:t>w zakresie kwalifikowalności wydatków w ramach Europejskiego Funduszu Rozwoju Regionalnego, Europejskiego Funduszu Społecznego  oraz Funduszu Spójności na lata 2014-2020; 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pl-PL" altLang="pl-PL" sz="1400" i="1" dirty="0"/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l-PL" altLang="pl-PL" sz="2000" i="1" dirty="0" smtClean="0"/>
              <a:t>w zakresie monitorowania postępu rzeczowego realizacji programów operacyjnych na lata 2014-2020; 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pl-PL" altLang="pl-PL" sz="1400" i="1" dirty="0"/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l-PL" altLang="pl-PL" sz="2000" dirty="0" smtClean="0"/>
              <a:t>innych </a:t>
            </a:r>
            <a:r>
              <a:rPr lang="pl-PL" altLang="pl-PL" sz="2000" dirty="0" smtClean="0"/>
              <a:t>Wytycznych </a:t>
            </a:r>
            <a:r>
              <a:rPr lang="pl-PL" altLang="pl-PL" sz="2000" dirty="0" smtClean="0"/>
              <a:t>programowych wskazanych w umowie o dofinansowanie.</a:t>
            </a:r>
          </a:p>
        </p:txBody>
      </p:sp>
    </p:spTree>
    <p:extLst>
      <p:ext uri="{BB962C8B-B14F-4D97-AF65-F5344CB8AC3E}">
        <p14:creationId xmlns:p14="http://schemas.microsoft.com/office/powerpoint/2010/main" val="378668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83568" y="620688"/>
            <a:ext cx="7634287" cy="70788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 smtClean="0">
                <a:cs typeface="Times New Roman" panose="02020603050405020304" pitchFamily="18" charset="0"/>
              </a:rPr>
              <a:t>Wytyczne </a:t>
            </a:r>
            <a:r>
              <a:rPr lang="pl-PL" altLang="pl-PL" sz="2000" b="1" dirty="0">
                <a:cs typeface="Times New Roman" panose="02020603050405020304" pitchFamily="18" charset="0"/>
              </a:rPr>
              <a:t>w zakresie </a:t>
            </a:r>
            <a:r>
              <a:rPr lang="pl-PL" altLang="pl-PL" sz="2000" b="1" dirty="0" smtClean="0">
                <a:cs typeface="Times New Roman" panose="02020603050405020304" pitchFamily="18" charset="0"/>
              </a:rPr>
              <a:t>kwalifikowalności </a:t>
            </a:r>
            <a:r>
              <a:rPr lang="pl-PL" altLang="pl-PL" sz="2000" b="1" dirty="0" smtClean="0">
                <a:cs typeface="Times New Roman" panose="02020603050405020304" pitchFamily="18" charset="0"/>
              </a:rPr>
              <a:t>wydatków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 smtClean="0">
                <a:cs typeface="Times New Roman" panose="02020603050405020304" pitchFamily="18" charset="0"/>
              </a:rPr>
              <a:t>z dnia 19 lipca 2017 roku</a:t>
            </a:r>
            <a:endParaRPr lang="pl-PL" altLang="pl-PL" sz="2000" b="1" dirty="0">
              <a:cs typeface="Times New Roman" panose="02020603050405020304" pitchFamily="18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683568" y="1460105"/>
            <a:ext cx="7634287" cy="437042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l-PL" altLang="pl-PL" sz="2000" dirty="0" smtClean="0"/>
              <a:t>Nowe </a:t>
            </a:r>
            <a:r>
              <a:rPr lang="pl-PL" altLang="pl-PL" sz="2000" i="1" dirty="0" smtClean="0"/>
              <a:t>Wytyczne w zakresie kwalifikowalności wydatków w </a:t>
            </a:r>
            <a:r>
              <a:rPr lang="pl-PL" altLang="pl-PL" sz="2000" i="1" dirty="0"/>
              <a:t>ramach Europejskiego </a:t>
            </a:r>
            <a:r>
              <a:rPr lang="pl-PL" altLang="pl-PL" sz="2000" i="1" dirty="0" smtClean="0"/>
              <a:t>Funduszu </a:t>
            </a:r>
            <a:r>
              <a:rPr lang="pl-PL" altLang="pl-PL" sz="2000" i="1" dirty="0"/>
              <a:t>Rozwoju Regionalnego, Europejskiego Funduszu Społecznego  </a:t>
            </a:r>
            <a:r>
              <a:rPr lang="pl-PL" altLang="pl-PL" sz="2000" i="1" dirty="0" smtClean="0"/>
              <a:t>oraz </a:t>
            </a:r>
            <a:r>
              <a:rPr lang="pl-PL" altLang="pl-PL" sz="2000" i="1" dirty="0"/>
              <a:t>Funduszu Spójności na lata </a:t>
            </a:r>
            <a:r>
              <a:rPr lang="pl-PL" altLang="pl-PL" sz="2000" i="1" dirty="0" smtClean="0"/>
              <a:t>2014-2020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l-PL" altLang="pl-PL" sz="2000" b="1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/>
              <a:t>o</a:t>
            </a:r>
            <a:r>
              <a:rPr lang="pl-PL" altLang="pl-PL" sz="2000" b="1" dirty="0" smtClean="0"/>
              <a:t>bowiązują od 23 sierpnia 2017 roku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l-PL" altLang="pl-PL" sz="2000" b="1" dirty="0" smtClean="0"/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pl-PL" altLang="pl-PL" sz="2000" dirty="0"/>
              <a:t>p</a:t>
            </a:r>
            <a:r>
              <a:rPr lang="pl-PL" altLang="pl-PL" sz="2000" dirty="0" smtClean="0"/>
              <a:t>rzy ocenie kwalifikowalności poniesionych wydatków stosuje się wersję </a:t>
            </a:r>
            <a:r>
              <a:rPr lang="pl-PL" altLang="pl-PL" sz="2000" i="1" dirty="0" smtClean="0"/>
              <a:t>Wytycznych</a:t>
            </a:r>
            <a:r>
              <a:rPr lang="pl-PL" altLang="pl-PL" sz="2000" dirty="0"/>
              <a:t> </a:t>
            </a:r>
            <a:r>
              <a:rPr lang="pl-PL" altLang="pl-PL" sz="2000" dirty="0" smtClean="0"/>
              <a:t>obowiązującą w dniu poniesienia wydatku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pl-PL" altLang="pl-PL" sz="2000" dirty="0" smtClean="0"/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pl-PL" altLang="pl-PL" sz="2000" dirty="0" smtClean="0"/>
              <a:t>do oceny prawidłowości umów zawartych w wyniku przeprowadzonych postępowań, stosuje się wersję </a:t>
            </a:r>
            <a:r>
              <a:rPr lang="pl-PL" altLang="pl-PL" sz="2000" i="1" dirty="0"/>
              <a:t>Wytycznych </a:t>
            </a:r>
            <a:r>
              <a:rPr lang="pl-PL" altLang="pl-PL" sz="2000" dirty="0" smtClean="0"/>
              <a:t>obowiązującą w dniu wszczęcia postępowania, które zakończyło się zawarciem danej umowy</a:t>
            </a:r>
            <a:endParaRPr lang="pl-PL" altLang="pl-PL" sz="2000" dirty="0"/>
          </a:p>
          <a:p>
            <a:pPr marL="342900" indent="-342900" eaLnBrk="1" hangingPunct="1">
              <a:spcBef>
                <a:spcPct val="0"/>
              </a:spcBef>
            </a:pPr>
            <a:endParaRPr lang="pl-PL" altLang="pl-PL" sz="1400" dirty="0">
              <a:solidFill>
                <a:schemeClr val="bg1">
                  <a:lumMod val="50000"/>
                </a:schemeClr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93689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755576" y="548680"/>
            <a:ext cx="7634287" cy="40011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</a:t>
            </a:r>
            <a:r>
              <a:rPr lang="pl-PL" altLang="pl-PL" sz="2000" b="1" dirty="0" smtClean="0"/>
              <a:t>Ocena kwalifikowalności wydatków</a:t>
            </a: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116109483"/>
              </p:ext>
            </p:extLst>
          </p:nvPr>
        </p:nvGraphicFramePr>
        <p:xfrm>
          <a:off x="1453356" y="1461969"/>
          <a:ext cx="6575028" cy="4446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063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88713" y="2695564"/>
            <a:ext cx="8136904" cy="255454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</a:pPr>
            <a:r>
              <a:rPr lang="pl-PL" altLang="pl-PL" sz="2000" dirty="0" smtClean="0"/>
              <a:t>Wnioskowanie o wyższe kwoty – aktualizacja harmonogramu płatności;</a:t>
            </a:r>
          </a:p>
          <a:p>
            <a:pPr marL="342900" indent="-342900" eaLnBrk="1" hangingPunct="1">
              <a:spcBef>
                <a:spcPct val="0"/>
              </a:spcBef>
            </a:pPr>
            <a:endParaRPr lang="pl-PL" altLang="pl-PL" sz="2000" dirty="0"/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000" dirty="0" smtClean="0"/>
              <a:t>Utrzymanie płynności finansowej w projekcie a weryfikacja wniosku o płatność;</a:t>
            </a:r>
          </a:p>
          <a:p>
            <a:pPr marL="342900" indent="-342900" eaLnBrk="1" hangingPunct="1">
              <a:spcBef>
                <a:spcPct val="0"/>
              </a:spcBef>
            </a:pPr>
            <a:endParaRPr lang="pl-PL" altLang="pl-PL" sz="2000" dirty="0" smtClean="0"/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2000" dirty="0" smtClean="0"/>
              <a:t>Zmiana </a:t>
            </a:r>
            <a:r>
              <a:rPr lang="pl-PL" altLang="pl-PL" sz="2000" dirty="0"/>
              <a:t>harmonogramu </a:t>
            </a:r>
            <a:r>
              <a:rPr lang="pl-PL" altLang="pl-PL" sz="2000" dirty="0" smtClean="0"/>
              <a:t>- akceptacja </a:t>
            </a:r>
            <a:r>
              <a:rPr lang="pl-PL" altLang="pl-PL" sz="2000" dirty="0"/>
              <a:t>IZ w terminie do 10 dni roboczych. W przypadku jednoczesnych zmian w projekcie obowiązuje termin 15 dni </a:t>
            </a:r>
            <a:r>
              <a:rPr lang="pl-PL" altLang="pl-PL" sz="2000" dirty="0" smtClean="0"/>
              <a:t>roboczych.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88713" y="548680"/>
            <a:ext cx="7634287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000" b="1" dirty="0" smtClean="0"/>
              <a:t>Harmonogram składania wniosków o płatność - wskazówki</a:t>
            </a:r>
            <a:endParaRPr lang="pl-PL" altLang="pl-PL" sz="2000" b="1" baseline="300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67188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88713" y="548680"/>
            <a:ext cx="7634287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000" b="1" dirty="0" smtClean="0"/>
              <a:t>Harmonogram składania wniosków o płatność - wskazówki</a:t>
            </a:r>
            <a:endParaRPr lang="pl-PL" altLang="pl-PL" sz="2000" b="1" baseline="300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88713" y="2387788"/>
            <a:ext cx="8136904" cy="3170099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</a:pPr>
            <a:r>
              <a:rPr lang="pl-PL" altLang="pl-PL" sz="2000" dirty="0" smtClean="0"/>
              <a:t>Okresy rozliczeniowe w harmonogramie płatności:</a:t>
            </a:r>
          </a:p>
          <a:p>
            <a:pPr marL="1257300" lvl="1" indent="-51435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pl-PL" altLang="pl-PL" sz="2000" dirty="0" smtClean="0"/>
              <a:t>art. 190 UFP;</a:t>
            </a:r>
          </a:p>
          <a:p>
            <a:pPr marL="1257300" lvl="1" indent="-51435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pl-PL" altLang="pl-PL" sz="2000" dirty="0"/>
              <a:t>ł</a:t>
            </a:r>
            <a:r>
              <a:rPr lang="pl-PL" altLang="pl-PL" sz="2000" dirty="0" smtClean="0"/>
              <a:t>ączenie </a:t>
            </a:r>
            <a:r>
              <a:rPr lang="pl-PL" altLang="pl-PL" sz="2000" dirty="0"/>
              <a:t>okresów </a:t>
            </a:r>
            <a:r>
              <a:rPr lang="pl-PL" altLang="pl-PL" sz="2000" dirty="0" smtClean="0"/>
              <a:t>rozliczeniowych – wydatki „0,00 PLN”;</a:t>
            </a:r>
          </a:p>
          <a:p>
            <a:pPr marL="1257300" lvl="1" indent="-51435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pl-PL" altLang="pl-PL" sz="2000" dirty="0"/>
              <a:t>s</a:t>
            </a:r>
            <a:r>
              <a:rPr lang="pl-PL" altLang="pl-PL" sz="2000" dirty="0" smtClean="0"/>
              <a:t>kracanie okresów rozliczeniowych – wydatki powyżej 350 000 PLN;</a:t>
            </a:r>
          </a:p>
          <a:p>
            <a:pPr marL="1257300" lvl="1" indent="-51435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pl-PL" altLang="pl-PL" sz="2000" dirty="0"/>
              <a:t>z</a:t>
            </a:r>
            <a:r>
              <a:rPr lang="pl-PL" altLang="pl-PL" sz="2000" dirty="0" smtClean="0"/>
              <a:t>aleca się tworzenie okresów rozliczeniowych w niepełnych kwartałach.</a:t>
            </a:r>
          </a:p>
          <a:p>
            <a:pPr lvl="1" indent="0" eaLnBrk="1" hangingPunct="1">
              <a:spcBef>
                <a:spcPct val="0"/>
              </a:spcBef>
              <a:buNone/>
            </a:pPr>
            <a:endParaRPr lang="pl-PL" altLang="pl-PL" sz="2000" dirty="0" smtClean="0"/>
          </a:p>
          <a:p>
            <a:pPr marL="457200" indent="-457200" eaLnBrk="1" hangingPunct="1">
              <a:spcBef>
                <a:spcPct val="0"/>
              </a:spcBef>
            </a:pPr>
            <a:r>
              <a:rPr lang="pl-PL" altLang="pl-PL" sz="2000" dirty="0"/>
              <a:t>K</a:t>
            </a:r>
            <a:r>
              <a:rPr lang="pl-PL" altLang="pl-PL" sz="2000" dirty="0" smtClean="0"/>
              <a:t>onsultacja </a:t>
            </a:r>
            <a:r>
              <a:rPr lang="pl-PL" altLang="pl-PL" sz="2000" dirty="0"/>
              <a:t>z </a:t>
            </a:r>
            <a:r>
              <a:rPr lang="pl-PL" altLang="pl-PL" sz="2000" dirty="0" smtClean="0"/>
              <a:t>opiekunem projektu przed złożeniem aktualizacji harmonogramu płatności.</a:t>
            </a:r>
            <a:endParaRPr lang="pl-PL" altLang="pl-PL" sz="2000" dirty="0"/>
          </a:p>
        </p:txBody>
      </p:sp>
    </p:spTree>
    <p:extLst>
      <p:ext uri="{BB962C8B-B14F-4D97-AF65-F5344CB8AC3E}">
        <p14:creationId xmlns:p14="http://schemas.microsoft.com/office/powerpoint/2010/main" val="106059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88713" y="548680"/>
            <a:ext cx="7634287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000" b="1" dirty="0" smtClean="0"/>
              <a:t>Okresy rozliczeniowe - ryczałt</a:t>
            </a:r>
            <a:endParaRPr lang="pl-PL" altLang="pl-PL" sz="2000" b="1" baseline="300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88713" y="1618348"/>
            <a:ext cx="8136904" cy="4708981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pl-PL" sz="2000" dirty="0" smtClean="0"/>
              <a:t>W harmonogramie płatności optymalnie 3 okresy rozliczeniowe tj.:</a:t>
            </a:r>
          </a:p>
          <a:p>
            <a:pPr marL="1257300" lvl="1" indent="-51435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pl-PL" altLang="pl-PL" sz="2000" dirty="0" smtClean="0"/>
              <a:t>Pierwszy okres dwudniowy – WNP zaliczkowy;</a:t>
            </a:r>
          </a:p>
          <a:p>
            <a:pPr marL="1257300" lvl="1" indent="-51435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pl-PL" altLang="pl-PL" sz="2000" dirty="0" smtClean="0"/>
              <a:t>Drugi okres rozliczeniowy – wniosek sprawozdawczy lub rozliczający kwotę/kwoty ryczałtowe;</a:t>
            </a:r>
          </a:p>
          <a:p>
            <a:pPr marL="1257300" lvl="1" indent="-514350" eaLnBrk="1" hangingPunct="1">
              <a:spcBef>
                <a:spcPct val="0"/>
              </a:spcBef>
              <a:buFont typeface="+mj-lt"/>
              <a:buAutoNum type="alphaLcParenR"/>
            </a:pPr>
            <a:r>
              <a:rPr lang="pl-PL" altLang="pl-PL" sz="2000" dirty="0" smtClean="0"/>
              <a:t>Trzeci okres rozliczeniowy – wniosek końcowy.</a:t>
            </a:r>
          </a:p>
          <a:p>
            <a:pPr lvl="1" indent="0" eaLnBrk="1" hangingPunct="1">
              <a:spcBef>
                <a:spcPct val="0"/>
              </a:spcBef>
              <a:buNone/>
            </a:pPr>
            <a:endParaRPr lang="pl-PL" altLang="pl-PL" sz="2000" dirty="0" smtClean="0"/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000" dirty="0" smtClean="0"/>
              <a:t>Dopuszcza się możliwość dłuższych okresów rozliczeniowych nawet w przypadku jednostek sektora finansów publicznych (np. 7,8 miesięcy).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pl-PL" altLang="pl-PL" sz="2000" b="1" dirty="0" smtClean="0"/>
          </a:p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2000" b="1" dirty="0" smtClean="0"/>
              <a:t>UWAGA!!!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2000" dirty="0" smtClean="0"/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000" dirty="0" smtClean="0"/>
              <a:t>Wypłaty </a:t>
            </a:r>
            <a:r>
              <a:rPr lang="pl-PL" altLang="pl-PL" sz="2000" dirty="0"/>
              <a:t>zaliczek są dokonywane w wysokościach nie większych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pl-PL" altLang="pl-PL" sz="2000" dirty="0"/>
              <a:t>i na okres nie dłuższy niż jest to niezbędne dla prawidłowej realizacji projektu (Rozporządzenie z dnia 07.12.2017r. </a:t>
            </a:r>
            <a:r>
              <a:rPr lang="pl-PL" altLang="pl-PL" sz="2000" dirty="0" err="1"/>
              <a:t>ws</a:t>
            </a:r>
            <a:r>
              <a:rPr lang="pl-PL" altLang="pl-PL" sz="2000" dirty="0"/>
              <a:t>. zaliczek w ramach programów finansowanych z udziałem środków europejskich</a:t>
            </a:r>
            <a:r>
              <a:rPr lang="pl-PL" altLang="pl-PL" sz="2000" dirty="0" smtClean="0"/>
              <a:t>)</a:t>
            </a:r>
            <a:endParaRPr lang="pl-PL" altLang="pl-PL" sz="2000" dirty="0"/>
          </a:p>
        </p:txBody>
      </p:sp>
    </p:spTree>
    <p:extLst>
      <p:ext uri="{BB962C8B-B14F-4D97-AF65-F5344CB8AC3E}">
        <p14:creationId xmlns:p14="http://schemas.microsoft.com/office/powerpoint/2010/main" val="123303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81461" y="1628800"/>
            <a:ext cx="6768752" cy="41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1" dirty="0" smtClean="0"/>
              <a:t>Umowa o dofinansowanie szczegółowo reguluje proces zgłaszania zmian;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1" dirty="0" smtClean="0"/>
              <a:t>IZ rozpatruje te zmiany, które wymagają w świetle zapisów umowy zgody IZ;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1" dirty="0" smtClean="0"/>
              <a:t>W przypadku, gdy dana modyfikacja nie wymaga zgody IZ oraz aktualizacji wniosku o dofinansowanie, wówczas Beneficjent wprowadza ją we własnym zakresie;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1" dirty="0"/>
              <a:t>Zmiany powinny być efektem świadomej decyzji, powinny być przemyślane i uzasadnione</a:t>
            </a:r>
            <a:r>
              <a:rPr lang="pl-PL" sz="2000" b="1" dirty="0" smtClean="0"/>
              <a:t>.</a:t>
            </a:r>
            <a:endParaRPr lang="pl-PL" sz="2000" b="1" dirty="0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11560" y="620688"/>
            <a:ext cx="7634287" cy="40011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 smtClean="0"/>
              <a:t>Zmiany w projektach</a:t>
            </a:r>
            <a:endParaRPr lang="pl-PL" altLang="pl-PL" sz="2000" b="1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365892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611560" y="620688"/>
            <a:ext cx="7634287" cy="40011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 smtClean="0"/>
              <a:t>Zmiany procedura</a:t>
            </a:r>
            <a:endParaRPr lang="pl-PL" altLang="pl-PL" sz="2000" b="1" baseline="30000" dirty="0" smtClean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1331640" y="1556792"/>
          <a:ext cx="691276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408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3735</TotalTime>
  <Words>1217</Words>
  <Application>Microsoft Office PowerPoint</Application>
  <PresentationFormat>Pokaz na ekranie (4:3)</PresentationFormat>
  <Paragraphs>156</Paragraphs>
  <Slides>17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4" baseType="lpstr">
      <vt:lpstr>Arial</vt:lpstr>
      <vt:lpstr>Calibri</vt:lpstr>
      <vt:lpstr>Lato</vt:lpstr>
      <vt:lpstr>Novecento wide Normal</vt:lpstr>
      <vt:lpstr>Times New Roman</vt:lpstr>
      <vt:lpstr>Wingdings</vt:lpstr>
      <vt:lpstr>tlo1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oem</dc:creator>
  <cp:lastModifiedBy>Pradel Anna</cp:lastModifiedBy>
  <cp:revision>418</cp:revision>
  <cp:lastPrinted>2017-09-26T11:38:50Z</cp:lastPrinted>
  <dcterms:created xsi:type="dcterms:W3CDTF">2015-09-10T13:33:51Z</dcterms:created>
  <dcterms:modified xsi:type="dcterms:W3CDTF">2019-01-14T12:07:40Z</dcterms:modified>
</cp:coreProperties>
</file>