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256" r:id="rId2"/>
    <p:sldId id="257" r:id="rId3"/>
    <p:sldId id="262" r:id="rId4"/>
    <p:sldId id="265" r:id="rId5"/>
    <p:sldId id="267" r:id="rId6"/>
    <p:sldId id="268" r:id="rId7"/>
    <p:sldId id="271" r:id="rId8"/>
    <p:sldId id="272" r:id="rId9"/>
    <p:sldId id="273" r:id="rId10"/>
    <p:sldId id="274" r:id="rId11"/>
    <p:sldId id="286" r:id="rId12"/>
    <p:sldId id="287" r:id="rId13"/>
    <p:sldId id="288" r:id="rId14"/>
    <p:sldId id="291" r:id="rId15"/>
    <p:sldId id="293" r:id="rId16"/>
    <p:sldId id="294" r:id="rId17"/>
    <p:sldId id="297" r:id="rId18"/>
    <p:sldId id="298" r:id="rId19"/>
    <p:sldId id="299" r:id="rId20"/>
    <p:sldId id="300" r:id="rId21"/>
    <p:sldId id="285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2FCFB-177B-47B2-AE5D-B9FB68233B7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C74C721-9569-454F-B262-ACCC36634291}">
      <dgm:prSet phldrT="[Tekst]"/>
      <dgm:spPr/>
      <dgm:t>
        <a:bodyPr/>
        <a:lstStyle/>
        <a:p>
          <a:pPr algn="just"/>
          <a:r>
            <a:rPr lang="pl-PL" dirty="0" smtClean="0"/>
            <a:t>Przywrócenie maksymalnie możliwej sprawności fizycznej oraz zdolności do aktywności zawodowej, co najmniej 8 080 mieszkańcom województwa śląskiego w wieku od 50 do 59 roku życia w przypadku kobiet oraz od 50 do 64 roku życia w przypadku mężczyzn, aktywnym zawodowo lub deklarujących gotowość do podjęcia zatrudnienia, z dysfunkcjami narządu ruchu, spowodowanymi przewlekłymi chorobami układu kostno-stawowego i mięśniowego, będącym uczestnikami Programu w latach 2019-2022.</a:t>
          </a:r>
          <a:endParaRPr lang="pl-PL" dirty="0"/>
        </a:p>
      </dgm:t>
    </dgm:pt>
    <dgm:pt modelId="{9CC27CF5-640D-4D0A-8ADA-E376EE4DF926}" type="parTrans" cxnId="{C12B533C-6CDA-43A0-892F-A5B66520C2E8}">
      <dgm:prSet/>
      <dgm:spPr/>
      <dgm:t>
        <a:bodyPr/>
        <a:lstStyle/>
        <a:p>
          <a:endParaRPr lang="pl-PL"/>
        </a:p>
      </dgm:t>
    </dgm:pt>
    <dgm:pt modelId="{378E5B7A-E98F-4B73-B469-1C90D7264ED3}" type="sibTrans" cxnId="{C12B533C-6CDA-43A0-892F-A5B66520C2E8}">
      <dgm:prSet/>
      <dgm:spPr/>
      <dgm:t>
        <a:bodyPr/>
        <a:lstStyle/>
        <a:p>
          <a:endParaRPr lang="pl-PL"/>
        </a:p>
      </dgm:t>
    </dgm:pt>
    <dgm:pt modelId="{37B60C95-733E-4D3C-AA49-170EA1732D89}" type="pres">
      <dgm:prSet presAssocID="{4792FCFB-177B-47B2-AE5D-B9FB68233B7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B41C395C-5F1E-4E10-B98E-C791B6EE7511}" type="pres">
      <dgm:prSet presAssocID="{4792FCFB-177B-47B2-AE5D-B9FB68233B7F}" presName="Name1" presStyleCnt="0"/>
      <dgm:spPr/>
    </dgm:pt>
    <dgm:pt modelId="{60BC4498-B02B-4E7F-B433-B9DC58CB1B8D}" type="pres">
      <dgm:prSet presAssocID="{4792FCFB-177B-47B2-AE5D-B9FB68233B7F}" presName="cycle" presStyleCnt="0"/>
      <dgm:spPr/>
    </dgm:pt>
    <dgm:pt modelId="{3E6BD95D-DEA3-4561-8629-6064B7848F78}" type="pres">
      <dgm:prSet presAssocID="{4792FCFB-177B-47B2-AE5D-B9FB68233B7F}" presName="srcNode" presStyleLbl="node1" presStyleIdx="0" presStyleCnt="1"/>
      <dgm:spPr/>
    </dgm:pt>
    <dgm:pt modelId="{5E0378D8-169A-4BCB-BE70-0C8C7DF7E55D}" type="pres">
      <dgm:prSet presAssocID="{4792FCFB-177B-47B2-AE5D-B9FB68233B7F}" presName="conn" presStyleLbl="parChTrans1D2" presStyleIdx="0" presStyleCnt="1"/>
      <dgm:spPr/>
      <dgm:t>
        <a:bodyPr/>
        <a:lstStyle/>
        <a:p>
          <a:endParaRPr lang="pl-PL"/>
        </a:p>
      </dgm:t>
    </dgm:pt>
    <dgm:pt modelId="{7E03CA5E-DC2A-4DFB-9A18-E9F24BE1CC6F}" type="pres">
      <dgm:prSet presAssocID="{4792FCFB-177B-47B2-AE5D-B9FB68233B7F}" presName="extraNode" presStyleLbl="node1" presStyleIdx="0" presStyleCnt="1"/>
      <dgm:spPr/>
    </dgm:pt>
    <dgm:pt modelId="{E3DA18C5-FA99-4CB1-B9C3-CAC05062A257}" type="pres">
      <dgm:prSet presAssocID="{4792FCFB-177B-47B2-AE5D-B9FB68233B7F}" presName="dstNode" presStyleLbl="node1" presStyleIdx="0" presStyleCnt="1"/>
      <dgm:spPr/>
    </dgm:pt>
    <dgm:pt modelId="{FDF3663A-92CD-48A3-BB16-1003116A551E}" type="pres">
      <dgm:prSet presAssocID="{5C74C721-9569-454F-B262-ACCC36634291}" presName="text_1" presStyleLbl="node1" presStyleIdx="0" presStyleCnt="1" custScaleY="1167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1DD75D-C77E-4B86-9439-5730DCCF90D4}" type="pres">
      <dgm:prSet presAssocID="{5C74C721-9569-454F-B262-ACCC36634291}" presName="accent_1" presStyleCnt="0"/>
      <dgm:spPr/>
    </dgm:pt>
    <dgm:pt modelId="{9730DC06-C527-40D5-A40C-D9131F577506}" type="pres">
      <dgm:prSet presAssocID="{5C74C721-9569-454F-B262-ACCC36634291}" presName="accentRepeatNode" presStyleLbl="solidFgAcc1" presStyleIdx="0" presStyleCnt="1"/>
      <dgm:spPr/>
    </dgm:pt>
  </dgm:ptLst>
  <dgm:cxnLst>
    <dgm:cxn modelId="{EE823452-FD27-44A1-9535-E7D993CBE2F6}" type="presOf" srcId="{4792FCFB-177B-47B2-AE5D-B9FB68233B7F}" destId="{37B60C95-733E-4D3C-AA49-170EA1732D89}" srcOrd="0" destOrd="0" presId="urn:microsoft.com/office/officeart/2008/layout/VerticalCurvedList"/>
    <dgm:cxn modelId="{BE287ACF-B925-48D8-BC6B-0E0BAB1AD751}" type="presOf" srcId="{378E5B7A-E98F-4B73-B469-1C90D7264ED3}" destId="{5E0378D8-169A-4BCB-BE70-0C8C7DF7E55D}" srcOrd="0" destOrd="0" presId="urn:microsoft.com/office/officeart/2008/layout/VerticalCurvedList"/>
    <dgm:cxn modelId="{C12B533C-6CDA-43A0-892F-A5B66520C2E8}" srcId="{4792FCFB-177B-47B2-AE5D-B9FB68233B7F}" destId="{5C74C721-9569-454F-B262-ACCC36634291}" srcOrd="0" destOrd="0" parTransId="{9CC27CF5-640D-4D0A-8ADA-E376EE4DF926}" sibTransId="{378E5B7A-E98F-4B73-B469-1C90D7264ED3}"/>
    <dgm:cxn modelId="{74D6E913-76F5-4E7F-A227-CF28CB8C30EE}" type="presOf" srcId="{5C74C721-9569-454F-B262-ACCC36634291}" destId="{FDF3663A-92CD-48A3-BB16-1003116A551E}" srcOrd="0" destOrd="0" presId="urn:microsoft.com/office/officeart/2008/layout/VerticalCurvedList"/>
    <dgm:cxn modelId="{37AFC729-D14F-40DE-9DE5-A7F030EBE64F}" type="presParOf" srcId="{37B60C95-733E-4D3C-AA49-170EA1732D89}" destId="{B41C395C-5F1E-4E10-B98E-C791B6EE7511}" srcOrd="0" destOrd="0" presId="urn:microsoft.com/office/officeart/2008/layout/VerticalCurvedList"/>
    <dgm:cxn modelId="{043F87B7-CB55-4224-8617-EDBBC77FD89E}" type="presParOf" srcId="{B41C395C-5F1E-4E10-B98E-C791B6EE7511}" destId="{60BC4498-B02B-4E7F-B433-B9DC58CB1B8D}" srcOrd="0" destOrd="0" presId="urn:microsoft.com/office/officeart/2008/layout/VerticalCurvedList"/>
    <dgm:cxn modelId="{2226F3EE-4B11-4D23-8131-298F83738E56}" type="presParOf" srcId="{60BC4498-B02B-4E7F-B433-B9DC58CB1B8D}" destId="{3E6BD95D-DEA3-4561-8629-6064B7848F78}" srcOrd="0" destOrd="0" presId="urn:microsoft.com/office/officeart/2008/layout/VerticalCurvedList"/>
    <dgm:cxn modelId="{08B090C0-071C-42E0-8584-6B43681DA53A}" type="presParOf" srcId="{60BC4498-B02B-4E7F-B433-B9DC58CB1B8D}" destId="{5E0378D8-169A-4BCB-BE70-0C8C7DF7E55D}" srcOrd="1" destOrd="0" presId="urn:microsoft.com/office/officeart/2008/layout/VerticalCurvedList"/>
    <dgm:cxn modelId="{804D8870-0C0F-406D-9B56-F780245DC01F}" type="presParOf" srcId="{60BC4498-B02B-4E7F-B433-B9DC58CB1B8D}" destId="{7E03CA5E-DC2A-4DFB-9A18-E9F24BE1CC6F}" srcOrd="2" destOrd="0" presId="urn:microsoft.com/office/officeart/2008/layout/VerticalCurvedList"/>
    <dgm:cxn modelId="{900C9D9B-10F8-4C0C-B593-3F9C2D7339C5}" type="presParOf" srcId="{60BC4498-B02B-4E7F-B433-B9DC58CB1B8D}" destId="{E3DA18C5-FA99-4CB1-B9C3-CAC05062A257}" srcOrd="3" destOrd="0" presId="urn:microsoft.com/office/officeart/2008/layout/VerticalCurvedList"/>
    <dgm:cxn modelId="{8DF27A42-55DF-4DAC-AE42-DC3CA565A6F3}" type="presParOf" srcId="{B41C395C-5F1E-4E10-B98E-C791B6EE7511}" destId="{FDF3663A-92CD-48A3-BB16-1003116A551E}" srcOrd="1" destOrd="0" presId="urn:microsoft.com/office/officeart/2008/layout/VerticalCurvedList"/>
    <dgm:cxn modelId="{BBC68EC3-8ECA-4214-AF1B-C8C439A99753}" type="presParOf" srcId="{B41C395C-5F1E-4E10-B98E-C791B6EE7511}" destId="{2B1DD75D-C77E-4B86-9439-5730DCCF90D4}" srcOrd="2" destOrd="0" presId="urn:microsoft.com/office/officeart/2008/layout/VerticalCurvedList"/>
    <dgm:cxn modelId="{37821D5F-7641-4CA6-BD8D-0B0D9E354D40}" type="presParOf" srcId="{2B1DD75D-C77E-4B86-9439-5730DCCF90D4}" destId="{9730DC06-C527-40D5-A40C-D9131F5775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500" dirty="0" smtClean="0"/>
            <a:t>3. Działania edukacyjne, obejmujące:</a:t>
          </a:r>
        </a:p>
        <a:p>
          <a:pPr algn="just"/>
          <a:r>
            <a:rPr lang="pl-PL" sz="1200" dirty="0" smtClean="0"/>
            <a:t>- 3 spotkania 45-minutowe w grupach max. 20-osobowych w zakresie edukacji zdrowotnej,</a:t>
          </a:r>
        </a:p>
        <a:p>
          <a:pPr algn="just"/>
          <a:r>
            <a:rPr lang="pl-PL" sz="1200" dirty="0" smtClean="0"/>
            <a:t>- </a:t>
          </a:r>
          <a:r>
            <a:rPr lang="pl-PL" sz="1200" dirty="0" smtClean="0"/>
            <a:t>3 </a:t>
          </a:r>
          <a:r>
            <a:rPr lang="pl-PL" sz="1200" dirty="0" smtClean="0"/>
            <a:t>spotkania 45-minutowe w grupie max. 20-osobowych w zakresie edukacji żywieniowej,</a:t>
          </a:r>
        </a:p>
        <a:p>
          <a:pPr algn="just"/>
          <a:r>
            <a:rPr lang="pl-PL" sz="1200" dirty="0" smtClean="0"/>
            <a:t>- </a:t>
          </a:r>
          <a:r>
            <a:rPr lang="pl-PL" sz="1200" dirty="0" smtClean="0"/>
            <a:t>3 </a:t>
          </a:r>
          <a:r>
            <a:rPr lang="pl-PL" sz="1200" dirty="0" smtClean="0"/>
            <a:t>spotkania 45-minutowe w grupach max. 20-osobowych w zakresie psychoedukacji;</a:t>
          </a:r>
          <a:endParaRPr lang="pl-PL" sz="12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pPr algn="just"/>
          <a:r>
            <a:rPr lang="pl-PL" sz="1500" dirty="0" smtClean="0"/>
            <a:t>4. Indywidualny plan rehabilitacyjny, obejmujący: </a:t>
          </a:r>
          <a:r>
            <a:rPr lang="pl-PL" sz="1200" dirty="0" smtClean="0"/>
            <a:t>dobrane przez lekarza rehabilitacji medycznej wg indywidualnych wskazań pacjenta procedury zawarte w tabeli 1 o łącznej sumie punktów 815pkt. (+/- 3pkt.) na cały cykl rehabilitacyjny trwający min. 15 dni, minimum 2 zabiegi dziennie, w tym jedną kinezyterapię, maksimum 5 zabiegów dziennie, minimum 3 kinezyterapie w formie indywidualnej pracy z pacjentem na cały cykl rehabilitacyjny;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2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2"/>
      <dgm:spPr/>
    </dgm:pt>
    <dgm:pt modelId="{6259777B-4582-45DA-86A3-9982E18AE4D8}" type="pres">
      <dgm:prSet presAssocID="{C3134676-1A8C-484D-95E6-2428B7FFDC67}" presName="dstNode" presStyleLbl="node1" presStyleIdx="0" presStyleCnt="2"/>
      <dgm:spPr/>
    </dgm:pt>
    <dgm:pt modelId="{1FD3F8AB-8219-48F5-AE98-FA977C6A08BA}" type="pres">
      <dgm:prSet presAssocID="{0D1B4BF0-C2F9-4C96-99C7-B7D0F922211F}" presName="text_1" presStyleLbl="node1" presStyleIdx="0" presStyleCnt="2" custScaleY="14285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2"/>
      <dgm:spPr/>
    </dgm:pt>
    <dgm:pt modelId="{8E225969-D7C7-4325-A29F-49CD3F7A2A75}" type="pres">
      <dgm:prSet presAssocID="{1D41C2FC-3972-42FD-9529-21E3A1DBA134}" presName="text_2" presStyleLbl="node1" presStyleIdx="1" presStyleCnt="2" custScaleY="1150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2"/>
      <dgm:spPr/>
    </dgm:pt>
  </dgm:ptLst>
  <dgm:cxnLst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7B01339C-A7FF-44E5-8C48-DD29D02E74E1}" type="presOf" srcId="{1D41C2FC-3972-42FD-9529-21E3A1DBA134}" destId="{8E225969-D7C7-4325-A29F-49CD3F7A2A75}" srcOrd="0" destOrd="0" presId="urn:microsoft.com/office/officeart/2008/layout/VerticalCurvedList"/>
    <dgm:cxn modelId="{840073BE-EC09-4BEB-9707-7333EEA5384E}" type="presOf" srcId="{0D1B4BF0-C2F9-4C96-99C7-B7D0F922211F}" destId="{1FD3F8AB-8219-48F5-AE98-FA977C6A08BA}" srcOrd="0" destOrd="0" presId="urn:microsoft.com/office/officeart/2008/layout/VerticalCurvedList"/>
    <dgm:cxn modelId="{D344245E-32B8-4103-A149-AE76F48C819E}" type="presOf" srcId="{3F355C4C-BE91-44AD-BBBC-EE0354A1FD0C}" destId="{017FAB1B-9CC7-4A5D-89D2-8A16B089D6F9}" srcOrd="0" destOrd="0" presId="urn:microsoft.com/office/officeart/2008/layout/VerticalCurvedList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C42FD6AC-4EAF-45E4-B1A9-C5600C9347CE}" type="presOf" srcId="{C3134676-1A8C-484D-95E6-2428B7FFDC67}" destId="{155EB823-1552-43D4-AB33-BD55E5209C49}" srcOrd="0" destOrd="0" presId="urn:microsoft.com/office/officeart/2008/layout/VerticalCurvedList"/>
    <dgm:cxn modelId="{C06AE740-7D8E-40BA-9CB6-DF1E19490592}" type="presParOf" srcId="{155EB823-1552-43D4-AB33-BD55E5209C49}" destId="{9B40FBF8-8B1E-4C35-8CD8-0A745B72BC52}" srcOrd="0" destOrd="0" presId="urn:microsoft.com/office/officeart/2008/layout/VerticalCurvedList"/>
    <dgm:cxn modelId="{5748EECF-9DDD-4F8E-8387-96B6DF13848F}" type="presParOf" srcId="{9B40FBF8-8B1E-4C35-8CD8-0A745B72BC52}" destId="{8514670A-A63A-4E24-BABF-F4FD4D7320EB}" srcOrd="0" destOrd="0" presId="urn:microsoft.com/office/officeart/2008/layout/VerticalCurvedList"/>
    <dgm:cxn modelId="{334C47B2-F514-4815-9772-11BE16E4E7A5}" type="presParOf" srcId="{8514670A-A63A-4E24-BABF-F4FD4D7320EB}" destId="{77D21951-E0E3-465A-A28E-43A109F57A8F}" srcOrd="0" destOrd="0" presId="urn:microsoft.com/office/officeart/2008/layout/VerticalCurvedList"/>
    <dgm:cxn modelId="{C8A5287A-6178-4AE7-8541-64BFA7FEE0F8}" type="presParOf" srcId="{8514670A-A63A-4E24-BABF-F4FD4D7320EB}" destId="{017FAB1B-9CC7-4A5D-89D2-8A16B089D6F9}" srcOrd="1" destOrd="0" presId="urn:microsoft.com/office/officeart/2008/layout/VerticalCurvedList"/>
    <dgm:cxn modelId="{CEF61FC0-DFC1-4B94-B264-5EAB048B4673}" type="presParOf" srcId="{8514670A-A63A-4E24-BABF-F4FD4D7320EB}" destId="{D762E92A-A136-4CC9-B516-58113A4A3741}" srcOrd="2" destOrd="0" presId="urn:microsoft.com/office/officeart/2008/layout/VerticalCurvedList"/>
    <dgm:cxn modelId="{6FC83C36-F9A1-4A18-B568-47C11132C2F7}" type="presParOf" srcId="{8514670A-A63A-4E24-BABF-F4FD4D7320EB}" destId="{6259777B-4582-45DA-86A3-9982E18AE4D8}" srcOrd="3" destOrd="0" presId="urn:microsoft.com/office/officeart/2008/layout/VerticalCurvedList"/>
    <dgm:cxn modelId="{807769FA-CB17-4D7B-89A8-8268280FFA51}" type="presParOf" srcId="{9B40FBF8-8B1E-4C35-8CD8-0A745B72BC52}" destId="{1FD3F8AB-8219-48F5-AE98-FA977C6A08BA}" srcOrd="1" destOrd="0" presId="urn:microsoft.com/office/officeart/2008/layout/VerticalCurvedList"/>
    <dgm:cxn modelId="{4788EE4F-941D-4609-B437-6BB7C818532C}" type="presParOf" srcId="{9B40FBF8-8B1E-4C35-8CD8-0A745B72BC52}" destId="{4EC40010-CB94-418A-90FD-24F3D1ACA189}" srcOrd="2" destOrd="0" presId="urn:microsoft.com/office/officeart/2008/layout/VerticalCurvedList"/>
    <dgm:cxn modelId="{4A9E3132-C4BF-4D44-A95E-9DD084369C95}" type="presParOf" srcId="{4EC40010-CB94-418A-90FD-24F3D1ACA189}" destId="{E632C419-965D-4951-8B76-41DE277C9167}" srcOrd="0" destOrd="0" presId="urn:microsoft.com/office/officeart/2008/layout/VerticalCurvedList"/>
    <dgm:cxn modelId="{6B025D95-FF16-40F0-8752-E9C355F2CAF2}" type="presParOf" srcId="{9B40FBF8-8B1E-4C35-8CD8-0A745B72BC52}" destId="{8E225969-D7C7-4325-A29F-49CD3F7A2A75}" srcOrd="3" destOrd="0" presId="urn:microsoft.com/office/officeart/2008/layout/VerticalCurvedList"/>
    <dgm:cxn modelId="{036B29B0-05F8-4BBC-8604-3D7A35A6946C}" type="presParOf" srcId="{9B40FBF8-8B1E-4C35-8CD8-0A745B72BC52}" destId="{F9976480-B1B1-4DBA-BCA1-4CF79D21CA3B}" srcOrd="4" destOrd="0" presId="urn:microsoft.com/office/officeart/2008/layout/VerticalCurvedList"/>
    <dgm:cxn modelId="{D0AE2DB6-03EE-4FD1-9F80-857B4C228809}" type="presParOf" srcId="{F9976480-B1B1-4DBA-BCA1-4CF79D21CA3B}" destId="{384F5519-1EF9-4B59-9974-26761D6FDF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r>
            <a:rPr lang="pl-PL" sz="1500" dirty="0" smtClean="0"/>
            <a:t>5. Wizyta lekarska realizowana przez lekarza specjalistę w dziedzinie rehabilitacji medycznej w ciągu tygodnia po ukończeniu działań edukacyjnych oraz indywidualnego planu rehabilitacji, obejmująca: </a:t>
          </a:r>
          <a:r>
            <a:rPr lang="pl-PL" sz="1200" dirty="0" smtClean="0"/>
            <a:t>badanie podmiotowe (wywiad lekarski) i przedmiotowe, przekazanie ankiety satysfakcji pacjenta, wydanie zaleceń lekarskich na piśmie; wydanie na piśmie informacji o stanie zdrowia pacjenta z zaleceniem przekazania lekarzowi POZ i/lub lekarzowi specjaliście w dziedzinie neurologii/ortopedii i traumatologii narządu ruchu, z którego świadczeń korzysta pacjent, ewentualne zalecenie konsultacji chirurgicznej/neurochirurgicznej/ortopedycznej lub innej </a:t>
          </a:r>
          <a:r>
            <a:rPr lang="pl-PL" sz="1200" dirty="0" smtClean="0"/>
            <a:t>wskazanej</a:t>
          </a:r>
          <a:endParaRPr lang="pl-PL" sz="1200" dirty="0" smtClean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r>
            <a:rPr lang="pl-PL" sz="1500" dirty="0" smtClean="0"/>
            <a:t>6. Druga porada fizjoterapeutyczna, obejmująca: </a:t>
          </a:r>
          <a:r>
            <a:rPr lang="pl-PL" sz="1200" dirty="0" smtClean="0"/>
            <a:t>dokonanie oceny stanu zdrowia w skali VAS, przeprowadzenie kwestionariusza oceny zdrowia HAQ, oceny jakości życia WHOQOL-BREF oraz Międzynarodowego Kwestionariusza Aktywności Fizycznej (IPAQ) wraz z odnotowaniem wyników w arkuszu programu Excel, </a:t>
          </a:r>
          <a:r>
            <a:rPr lang="pl-PL" sz="1200" dirty="0" smtClean="0"/>
            <a:t>pomiar masy ciała wraz z obliczeniem wskaźnika BMI, zalecenia </a:t>
          </a:r>
          <a:r>
            <a:rPr lang="pl-PL" sz="1200" dirty="0" smtClean="0"/>
            <a:t>dot. dalszego postępowania w jednostce chorobowej;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C71E235A-30B9-4CE6-88A2-19C1D5DFC1D8}">
      <dgm:prSet phldrT="[Tekst]" custT="1"/>
      <dgm:spPr/>
      <dgm:t>
        <a:bodyPr/>
        <a:lstStyle/>
        <a:p>
          <a:r>
            <a:rPr lang="pl-PL" sz="1500" dirty="0" smtClean="0"/>
            <a:t>7. Kontrolna wizyta lekarska realizowana przez lekarza specjalistę w dziedzinie rehabilitacji medycznej po 2 miesiącach od ukończenia działań edukacyjnych oraz indywidualnego planu rehabilitacji, obejmująca: </a:t>
          </a:r>
          <a:r>
            <a:rPr lang="pl-PL" sz="1200" dirty="0" smtClean="0"/>
            <a:t>badanie podmiotowe (wywiad lekarski) i przedmiotowe, uzupełnienie karty oceny skuteczności Programu, wydanie zaleceń lekarskich na piśmie, wydanie na piśmie informacji o stanie zdrowia pacjenta z zaleceniem przekazania lekarzowi POZ i/lub lekarzowi specjaliście w dziedzinie neurologii/ortopedii i traumatologii narządu ruchu, z którego świadczeń korzysta pacjent, ewentualne zalecenie konsultacji chirurgicznej/neurochirurgicznej/ortopedycznej lub innej </a:t>
          </a:r>
          <a:r>
            <a:rPr lang="pl-PL" sz="1200" dirty="0" smtClean="0"/>
            <a:t>wskazanej</a:t>
          </a:r>
          <a:endParaRPr lang="pl-PL" sz="1200" dirty="0" smtClean="0"/>
        </a:p>
      </dgm:t>
    </dgm:pt>
    <dgm:pt modelId="{D02DC5CC-2826-4571-BAD1-84FEBC5737AA}" type="parTrans" cxnId="{56FFCA41-5096-4E81-AA7D-8F79A1F3261A}">
      <dgm:prSet/>
      <dgm:spPr/>
      <dgm:t>
        <a:bodyPr/>
        <a:lstStyle/>
        <a:p>
          <a:endParaRPr lang="pl-PL"/>
        </a:p>
      </dgm:t>
    </dgm:pt>
    <dgm:pt modelId="{7E306267-526D-4B02-8048-049062203510}" type="sibTrans" cxnId="{56FFCA41-5096-4E81-AA7D-8F79A1F3261A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3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3"/>
      <dgm:spPr/>
    </dgm:pt>
    <dgm:pt modelId="{6259777B-4582-45DA-86A3-9982E18AE4D8}" type="pres">
      <dgm:prSet presAssocID="{C3134676-1A8C-484D-95E6-2428B7FFDC67}" presName="dstNode" presStyleLbl="node1" presStyleIdx="0" presStyleCnt="3"/>
      <dgm:spPr/>
    </dgm:pt>
    <dgm:pt modelId="{1FD3F8AB-8219-48F5-AE98-FA977C6A08BA}" type="pres">
      <dgm:prSet presAssocID="{0D1B4BF0-C2F9-4C96-99C7-B7D0F922211F}" presName="text_1" presStyleLbl="node1" presStyleIdx="0" presStyleCnt="3" custScaleY="1619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3"/>
      <dgm:spPr/>
    </dgm:pt>
    <dgm:pt modelId="{8E225969-D7C7-4325-A29F-49CD3F7A2A75}" type="pres">
      <dgm:prSet presAssocID="{1D41C2FC-3972-42FD-9529-21E3A1DBA134}" presName="text_2" presStyleLbl="node1" presStyleIdx="1" presStyleCnt="3" custScaleY="10238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3"/>
      <dgm:spPr/>
    </dgm:pt>
    <dgm:pt modelId="{9A87A745-311E-4641-B11B-61969A25899C}" type="pres">
      <dgm:prSet presAssocID="{C71E235A-30B9-4CE6-88A2-19C1D5DFC1D8}" presName="text_3" presStyleLbl="node1" presStyleIdx="2" presStyleCnt="3" custScaleY="17744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2FC490-60BA-427B-A309-05D40D0BCB21}" type="pres">
      <dgm:prSet presAssocID="{C71E235A-30B9-4CE6-88A2-19C1D5DFC1D8}" presName="accent_3" presStyleCnt="0"/>
      <dgm:spPr/>
    </dgm:pt>
    <dgm:pt modelId="{AFAD02F1-00E0-4509-B93D-A754BE31A3FC}" type="pres">
      <dgm:prSet presAssocID="{C71E235A-30B9-4CE6-88A2-19C1D5DFC1D8}" presName="accentRepeatNode" presStyleLbl="solidFgAcc1" presStyleIdx="2" presStyleCnt="3"/>
      <dgm:spPr/>
    </dgm:pt>
  </dgm:ptLst>
  <dgm:cxnLst>
    <dgm:cxn modelId="{6516AF82-1986-4150-A10B-27664D6FF9F5}" type="presOf" srcId="{1D41C2FC-3972-42FD-9529-21E3A1DBA134}" destId="{8E225969-D7C7-4325-A29F-49CD3F7A2A75}" srcOrd="0" destOrd="0" presId="urn:microsoft.com/office/officeart/2008/layout/VerticalCurvedList"/>
    <dgm:cxn modelId="{97ACCD7B-1344-4FBF-BC67-CC7A5D8E4B5E}" type="presOf" srcId="{C71E235A-30B9-4CE6-88A2-19C1D5DFC1D8}" destId="{9A87A745-311E-4641-B11B-61969A25899C}" srcOrd="0" destOrd="0" presId="urn:microsoft.com/office/officeart/2008/layout/VerticalCurvedList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B9CF72AA-48F5-4BE3-9A01-32C3C47C53D7}" type="presOf" srcId="{0D1B4BF0-C2F9-4C96-99C7-B7D0F922211F}" destId="{1FD3F8AB-8219-48F5-AE98-FA977C6A08BA}" srcOrd="0" destOrd="0" presId="urn:microsoft.com/office/officeart/2008/layout/VerticalCurvedList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1B4A0CC3-7B23-48A0-A6EB-936C7DC5A336}" type="presOf" srcId="{C3134676-1A8C-484D-95E6-2428B7FFDC67}" destId="{155EB823-1552-43D4-AB33-BD55E5209C49}" srcOrd="0" destOrd="0" presId="urn:microsoft.com/office/officeart/2008/layout/VerticalCurvedList"/>
    <dgm:cxn modelId="{D1049389-53C7-457F-95EE-1A11C11B0344}" type="presOf" srcId="{3F355C4C-BE91-44AD-BBBC-EE0354A1FD0C}" destId="{017FAB1B-9CC7-4A5D-89D2-8A16B089D6F9}" srcOrd="0" destOrd="0" presId="urn:microsoft.com/office/officeart/2008/layout/VerticalCurvedList"/>
    <dgm:cxn modelId="{56FFCA41-5096-4E81-AA7D-8F79A1F3261A}" srcId="{C3134676-1A8C-484D-95E6-2428B7FFDC67}" destId="{C71E235A-30B9-4CE6-88A2-19C1D5DFC1D8}" srcOrd="2" destOrd="0" parTransId="{D02DC5CC-2826-4571-BAD1-84FEBC5737AA}" sibTransId="{7E306267-526D-4B02-8048-049062203510}"/>
    <dgm:cxn modelId="{B315E734-128D-408E-9489-18E52999A7BC}" type="presParOf" srcId="{155EB823-1552-43D4-AB33-BD55E5209C49}" destId="{9B40FBF8-8B1E-4C35-8CD8-0A745B72BC52}" srcOrd="0" destOrd="0" presId="urn:microsoft.com/office/officeart/2008/layout/VerticalCurvedList"/>
    <dgm:cxn modelId="{AEE09A9E-E988-469B-8DD1-18637EEF4113}" type="presParOf" srcId="{9B40FBF8-8B1E-4C35-8CD8-0A745B72BC52}" destId="{8514670A-A63A-4E24-BABF-F4FD4D7320EB}" srcOrd="0" destOrd="0" presId="urn:microsoft.com/office/officeart/2008/layout/VerticalCurvedList"/>
    <dgm:cxn modelId="{7F0CFF78-B1A2-4203-B738-0B378528217F}" type="presParOf" srcId="{8514670A-A63A-4E24-BABF-F4FD4D7320EB}" destId="{77D21951-E0E3-465A-A28E-43A109F57A8F}" srcOrd="0" destOrd="0" presId="urn:microsoft.com/office/officeart/2008/layout/VerticalCurvedList"/>
    <dgm:cxn modelId="{40DD0822-56A9-49E2-AFF9-F0C9B974C042}" type="presParOf" srcId="{8514670A-A63A-4E24-BABF-F4FD4D7320EB}" destId="{017FAB1B-9CC7-4A5D-89D2-8A16B089D6F9}" srcOrd="1" destOrd="0" presId="urn:microsoft.com/office/officeart/2008/layout/VerticalCurvedList"/>
    <dgm:cxn modelId="{8943114F-73E2-414A-AF84-92A47BDB0FE3}" type="presParOf" srcId="{8514670A-A63A-4E24-BABF-F4FD4D7320EB}" destId="{D762E92A-A136-4CC9-B516-58113A4A3741}" srcOrd="2" destOrd="0" presId="urn:microsoft.com/office/officeart/2008/layout/VerticalCurvedList"/>
    <dgm:cxn modelId="{55FC11C7-6452-4055-A961-D0D0A921C217}" type="presParOf" srcId="{8514670A-A63A-4E24-BABF-F4FD4D7320EB}" destId="{6259777B-4582-45DA-86A3-9982E18AE4D8}" srcOrd="3" destOrd="0" presId="urn:microsoft.com/office/officeart/2008/layout/VerticalCurvedList"/>
    <dgm:cxn modelId="{FB344203-D1D7-44C4-A38A-E202B147AB45}" type="presParOf" srcId="{9B40FBF8-8B1E-4C35-8CD8-0A745B72BC52}" destId="{1FD3F8AB-8219-48F5-AE98-FA977C6A08BA}" srcOrd="1" destOrd="0" presId="urn:microsoft.com/office/officeart/2008/layout/VerticalCurvedList"/>
    <dgm:cxn modelId="{490D6EC2-8A0E-46C9-B4A0-83743E70BBF6}" type="presParOf" srcId="{9B40FBF8-8B1E-4C35-8CD8-0A745B72BC52}" destId="{4EC40010-CB94-418A-90FD-24F3D1ACA189}" srcOrd="2" destOrd="0" presId="urn:microsoft.com/office/officeart/2008/layout/VerticalCurvedList"/>
    <dgm:cxn modelId="{2011BF2F-5FD1-419B-9293-A28969CF7246}" type="presParOf" srcId="{4EC40010-CB94-418A-90FD-24F3D1ACA189}" destId="{E632C419-965D-4951-8B76-41DE277C9167}" srcOrd="0" destOrd="0" presId="urn:microsoft.com/office/officeart/2008/layout/VerticalCurvedList"/>
    <dgm:cxn modelId="{C617D1D5-250D-4F2D-9DD5-2AF89CC87214}" type="presParOf" srcId="{9B40FBF8-8B1E-4C35-8CD8-0A745B72BC52}" destId="{8E225969-D7C7-4325-A29F-49CD3F7A2A75}" srcOrd="3" destOrd="0" presId="urn:microsoft.com/office/officeart/2008/layout/VerticalCurvedList"/>
    <dgm:cxn modelId="{071D8A2F-BA02-4F06-88E1-7600E1B1D11E}" type="presParOf" srcId="{9B40FBF8-8B1E-4C35-8CD8-0A745B72BC52}" destId="{F9976480-B1B1-4DBA-BCA1-4CF79D21CA3B}" srcOrd="4" destOrd="0" presId="urn:microsoft.com/office/officeart/2008/layout/VerticalCurvedList"/>
    <dgm:cxn modelId="{D3693727-B70B-4D58-A81B-E39F33DD8093}" type="presParOf" srcId="{F9976480-B1B1-4DBA-BCA1-4CF79D21CA3B}" destId="{384F5519-1EF9-4B59-9974-26761D6FDF52}" srcOrd="0" destOrd="0" presId="urn:microsoft.com/office/officeart/2008/layout/VerticalCurvedList"/>
    <dgm:cxn modelId="{BEAFA9B7-6E2D-479A-B186-7086871BF49B}" type="presParOf" srcId="{9B40FBF8-8B1E-4C35-8CD8-0A745B72BC52}" destId="{9A87A745-311E-4641-B11B-61969A25899C}" srcOrd="5" destOrd="0" presId="urn:microsoft.com/office/officeart/2008/layout/VerticalCurvedList"/>
    <dgm:cxn modelId="{08BE2405-4E1C-4D17-983E-E68765A221B6}" type="presParOf" srcId="{9B40FBF8-8B1E-4C35-8CD8-0A745B72BC52}" destId="{642FC490-60BA-427B-A309-05D40D0BCB21}" srcOrd="6" destOrd="0" presId="urn:microsoft.com/office/officeart/2008/layout/VerticalCurvedList"/>
    <dgm:cxn modelId="{F2176722-EE69-4BF9-AFE3-ECAA1B7E2195}" type="presParOf" srcId="{642FC490-60BA-427B-A309-05D40D0BCB21}" destId="{AFAD02F1-00E0-4509-B93D-A754BE31A3F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92FCFB-177B-47B2-AE5D-B9FB68233B7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C74C721-9569-454F-B262-ACCC36634291}">
      <dgm:prSet phldrT="[Tekst]"/>
      <dgm:spPr/>
      <dgm:t>
        <a:bodyPr/>
        <a:lstStyle/>
        <a:p>
          <a:pPr algn="just"/>
          <a:r>
            <a:rPr lang="pl-PL" dirty="0" smtClean="0"/>
            <a:t>Przywrócenie maksymalnie możliwej sprawności fizycznej oraz zdolności do aktywności zawodowej, co najmniej 2 800 mieszkańcom województwa śląskiego w wieku od 50 do 59 roku życia w przypadku kobiet oraz od 50 do 64 roku życia w przypadku mężczyzn, aktywnym zawodowo lub deklarującym gotowość do podjęcia zatrudnienia, z zapalnymi chorobami układu kostno-stawowego i mięśniowego, będącym uczestnikami Programu w latach 2019-2022.</a:t>
          </a:r>
          <a:endParaRPr lang="pl-PL" dirty="0"/>
        </a:p>
      </dgm:t>
    </dgm:pt>
    <dgm:pt modelId="{9CC27CF5-640D-4D0A-8ADA-E376EE4DF926}" type="parTrans" cxnId="{C12B533C-6CDA-43A0-892F-A5B66520C2E8}">
      <dgm:prSet/>
      <dgm:spPr/>
      <dgm:t>
        <a:bodyPr/>
        <a:lstStyle/>
        <a:p>
          <a:endParaRPr lang="pl-PL"/>
        </a:p>
      </dgm:t>
    </dgm:pt>
    <dgm:pt modelId="{378E5B7A-E98F-4B73-B469-1C90D7264ED3}" type="sibTrans" cxnId="{C12B533C-6CDA-43A0-892F-A5B66520C2E8}">
      <dgm:prSet/>
      <dgm:spPr/>
      <dgm:t>
        <a:bodyPr/>
        <a:lstStyle/>
        <a:p>
          <a:endParaRPr lang="pl-PL"/>
        </a:p>
      </dgm:t>
    </dgm:pt>
    <dgm:pt modelId="{37B60C95-733E-4D3C-AA49-170EA1732D89}" type="pres">
      <dgm:prSet presAssocID="{4792FCFB-177B-47B2-AE5D-B9FB68233B7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B41C395C-5F1E-4E10-B98E-C791B6EE7511}" type="pres">
      <dgm:prSet presAssocID="{4792FCFB-177B-47B2-AE5D-B9FB68233B7F}" presName="Name1" presStyleCnt="0"/>
      <dgm:spPr/>
    </dgm:pt>
    <dgm:pt modelId="{60BC4498-B02B-4E7F-B433-B9DC58CB1B8D}" type="pres">
      <dgm:prSet presAssocID="{4792FCFB-177B-47B2-AE5D-B9FB68233B7F}" presName="cycle" presStyleCnt="0"/>
      <dgm:spPr/>
    </dgm:pt>
    <dgm:pt modelId="{3E6BD95D-DEA3-4561-8629-6064B7848F78}" type="pres">
      <dgm:prSet presAssocID="{4792FCFB-177B-47B2-AE5D-B9FB68233B7F}" presName="srcNode" presStyleLbl="node1" presStyleIdx="0" presStyleCnt="1"/>
      <dgm:spPr/>
    </dgm:pt>
    <dgm:pt modelId="{5E0378D8-169A-4BCB-BE70-0C8C7DF7E55D}" type="pres">
      <dgm:prSet presAssocID="{4792FCFB-177B-47B2-AE5D-B9FB68233B7F}" presName="conn" presStyleLbl="parChTrans1D2" presStyleIdx="0" presStyleCnt="1"/>
      <dgm:spPr/>
      <dgm:t>
        <a:bodyPr/>
        <a:lstStyle/>
        <a:p>
          <a:endParaRPr lang="pl-PL"/>
        </a:p>
      </dgm:t>
    </dgm:pt>
    <dgm:pt modelId="{7E03CA5E-DC2A-4DFB-9A18-E9F24BE1CC6F}" type="pres">
      <dgm:prSet presAssocID="{4792FCFB-177B-47B2-AE5D-B9FB68233B7F}" presName="extraNode" presStyleLbl="node1" presStyleIdx="0" presStyleCnt="1"/>
      <dgm:spPr/>
    </dgm:pt>
    <dgm:pt modelId="{E3DA18C5-FA99-4CB1-B9C3-CAC05062A257}" type="pres">
      <dgm:prSet presAssocID="{4792FCFB-177B-47B2-AE5D-B9FB68233B7F}" presName="dstNode" presStyleLbl="node1" presStyleIdx="0" presStyleCnt="1"/>
      <dgm:spPr/>
    </dgm:pt>
    <dgm:pt modelId="{FDF3663A-92CD-48A3-BB16-1003116A551E}" type="pres">
      <dgm:prSet presAssocID="{5C74C721-9569-454F-B262-ACCC36634291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1DD75D-C77E-4B86-9439-5730DCCF90D4}" type="pres">
      <dgm:prSet presAssocID="{5C74C721-9569-454F-B262-ACCC36634291}" presName="accent_1" presStyleCnt="0"/>
      <dgm:spPr/>
    </dgm:pt>
    <dgm:pt modelId="{9730DC06-C527-40D5-A40C-D9131F577506}" type="pres">
      <dgm:prSet presAssocID="{5C74C721-9569-454F-B262-ACCC36634291}" presName="accentRepeatNode" presStyleLbl="solidFgAcc1" presStyleIdx="0" presStyleCnt="1"/>
      <dgm:spPr/>
    </dgm:pt>
  </dgm:ptLst>
  <dgm:cxnLst>
    <dgm:cxn modelId="{9519C51C-4019-4D33-9FF3-D9A412A81BD0}" type="presOf" srcId="{5C74C721-9569-454F-B262-ACCC36634291}" destId="{FDF3663A-92CD-48A3-BB16-1003116A551E}" srcOrd="0" destOrd="0" presId="urn:microsoft.com/office/officeart/2008/layout/VerticalCurvedList"/>
    <dgm:cxn modelId="{B480BDDE-8A47-4F46-AA2D-D2BC3B08F2A9}" type="presOf" srcId="{378E5B7A-E98F-4B73-B469-1C90D7264ED3}" destId="{5E0378D8-169A-4BCB-BE70-0C8C7DF7E55D}" srcOrd="0" destOrd="0" presId="urn:microsoft.com/office/officeart/2008/layout/VerticalCurvedList"/>
    <dgm:cxn modelId="{B6B58CBC-0888-445B-8EF7-4C3D2699BA05}" type="presOf" srcId="{4792FCFB-177B-47B2-AE5D-B9FB68233B7F}" destId="{37B60C95-733E-4D3C-AA49-170EA1732D89}" srcOrd="0" destOrd="0" presId="urn:microsoft.com/office/officeart/2008/layout/VerticalCurvedList"/>
    <dgm:cxn modelId="{C12B533C-6CDA-43A0-892F-A5B66520C2E8}" srcId="{4792FCFB-177B-47B2-AE5D-B9FB68233B7F}" destId="{5C74C721-9569-454F-B262-ACCC36634291}" srcOrd="0" destOrd="0" parTransId="{9CC27CF5-640D-4D0A-8ADA-E376EE4DF926}" sibTransId="{378E5B7A-E98F-4B73-B469-1C90D7264ED3}"/>
    <dgm:cxn modelId="{7EF3F442-FDDF-4A43-BE83-3B51393863F9}" type="presParOf" srcId="{37B60C95-733E-4D3C-AA49-170EA1732D89}" destId="{B41C395C-5F1E-4E10-B98E-C791B6EE7511}" srcOrd="0" destOrd="0" presId="urn:microsoft.com/office/officeart/2008/layout/VerticalCurvedList"/>
    <dgm:cxn modelId="{18F980AA-6674-4392-86A0-1EB9C5982919}" type="presParOf" srcId="{B41C395C-5F1E-4E10-B98E-C791B6EE7511}" destId="{60BC4498-B02B-4E7F-B433-B9DC58CB1B8D}" srcOrd="0" destOrd="0" presId="urn:microsoft.com/office/officeart/2008/layout/VerticalCurvedList"/>
    <dgm:cxn modelId="{9F1544D2-2BBC-4223-8988-543D2BA827E9}" type="presParOf" srcId="{60BC4498-B02B-4E7F-B433-B9DC58CB1B8D}" destId="{3E6BD95D-DEA3-4561-8629-6064B7848F78}" srcOrd="0" destOrd="0" presId="urn:microsoft.com/office/officeart/2008/layout/VerticalCurvedList"/>
    <dgm:cxn modelId="{8C125FCE-B24E-41B0-8898-A5BCC59130B5}" type="presParOf" srcId="{60BC4498-B02B-4E7F-B433-B9DC58CB1B8D}" destId="{5E0378D8-169A-4BCB-BE70-0C8C7DF7E55D}" srcOrd="1" destOrd="0" presId="urn:microsoft.com/office/officeart/2008/layout/VerticalCurvedList"/>
    <dgm:cxn modelId="{47A6E364-CF38-4426-A315-196C667100B0}" type="presParOf" srcId="{60BC4498-B02B-4E7F-B433-B9DC58CB1B8D}" destId="{7E03CA5E-DC2A-4DFB-9A18-E9F24BE1CC6F}" srcOrd="2" destOrd="0" presId="urn:microsoft.com/office/officeart/2008/layout/VerticalCurvedList"/>
    <dgm:cxn modelId="{85A2BE7F-AC79-4290-A260-BA5901812EB4}" type="presParOf" srcId="{60BC4498-B02B-4E7F-B433-B9DC58CB1B8D}" destId="{E3DA18C5-FA99-4CB1-B9C3-CAC05062A257}" srcOrd="3" destOrd="0" presId="urn:microsoft.com/office/officeart/2008/layout/VerticalCurvedList"/>
    <dgm:cxn modelId="{C1218EDE-C47F-4AB7-96CF-C18751DA894F}" type="presParOf" srcId="{B41C395C-5F1E-4E10-B98E-C791B6EE7511}" destId="{FDF3663A-92CD-48A3-BB16-1003116A551E}" srcOrd="1" destOrd="0" presId="urn:microsoft.com/office/officeart/2008/layout/VerticalCurvedList"/>
    <dgm:cxn modelId="{21707217-9B38-4E62-B232-AFECB167689C}" type="presParOf" srcId="{B41C395C-5F1E-4E10-B98E-C791B6EE7511}" destId="{2B1DD75D-C77E-4B86-9439-5730DCCF90D4}" srcOrd="2" destOrd="0" presId="urn:microsoft.com/office/officeart/2008/layout/VerticalCurvedList"/>
    <dgm:cxn modelId="{3FEF52FA-FC8C-4966-A530-52B97181E79B}" type="presParOf" srcId="{2B1DD75D-C77E-4B86-9439-5730DCCF90D4}" destId="{9730DC06-C527-40D5-A40C-D9131F5775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600" dirty="0" smtClean="0"/>
            <a:t>1. </a:t>
          </a:r>
          <a:r>
            <a:rPr lang="pl-PL" sz="1600" dirty="0" smtClean="0"/>
            <a:t>Wzrost o 7000 liczby osób w wieku od 50 do 59 roku życia w przypadku kobiet oraz od 50 do 64 roku życia w przypadku mężczyzn, aktywnych zawodowo lub deklarujących gotowość do podjęcia zatrudnienia, z rozpoznaniem chorób zapalnych układu kostno-stawowego i mięśniowego, którym udzielono świadczeń rehabilitacyjnych w latach 2019-2022.</a:t>
          </a:r>
          <a:endParaRPr lang="pl-PL" sz="16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24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2400"/>
        </a:p>
      </dgm:t>
    </dgm:pt>
    <dgm:pt modelId="{996BAEC8-1807-46C8-B8A7-800BA397261A}">
      <dgm:prSet phldrT="[Tekst]" custT="1"/>
      <dgm:spPr/>
      <dgm:t>
        <a:bodyPr/>
        <a:lstStyle/>
        <a:p>
          <a:pPr algn="just"/>
          <a:r>
            <a:rPr lang="pl-PL" sz="1600" dirty="0" smtClean="0"/>
            <a:t>2. </a:t>
          </a:r>
          <a:r>
            <a:rPr lang="pl-PL" sz="1600" dirty="0" smtClean="0"/>
            <a:t>Ograniczenie ryzyka progresji choroby zapalnej układu kostno-stawowego i mięśniowego poprzez poprawę czynników ryzyka, takich jak poziom aktywności fizycznej oraz wzrost poziomu wiedzy w zakresie stosowania zasad ergonomii w miejscu pracy w populacji docelowej osób w wieku od 50 do 59 roku życia w przypadku kobiet oraz od 50 do 64 roku życia w przypadku mężczyzn, aktywnych zawodowo lub deklarujących gotowość do podjęcia zatrudnienia, objętych interwencjami w Programie w latach 2019-2022. </a:t>
          </a:r>
          <a:endParaRPr lang="pl-PL" sz="1600" dirty="0"/>
        </a:p>
      </dgm:t>
    </dgm:pt>
    <dgm:pt modelId="{67B42D88-1D81-45C6-9ACE-20D4C6E6E89C}" type="parTrans" cxnId="{0E6A012D-9440-4BF2-9254-CEEEE01C75D1}">
      <dgm:prSet/>
      <dgm:spPr/>
      <dgm:t>
        <a:bodyPr/>
        <a:lstStyle/>
        <a:p>
          <a:endParaRPr lang="pl-PL" sz="2400"/>
        </a:p>
      </dgm:t>
    </dgm:pt>
    <dgm:pt modelId="{87418B96-8E51-40CB-BCCD-4CD79E624DD7}" type="sibTrans" cxnId="{0E6A012D-9440-4BF2-9254-CEEEE01C75D1}">
      <dgm:prSet/>
      <dgm:spPr/>
      <dgm:t>
        <a:bodyPr/>
        <a:lstStyle/>
        <a:p>
          <a:endParaRPr lang="pl-PL" sz="2400"/>
        </a:p>
      </dgm:t>
    </dgm:pt>
    <dgm:pt modelId="{4C3392AD-B0BC-4735-9422-66A71FB44E1A}">
      <dgm:prSet phldrT="[Tekst]" custT="1"/>
      <dgm:spPr/>
      <dgm:t>
        <a:bodyPr/>
        <a:lstStyle/>
        <a:p>
          <a:pPr algn="just"/>
          <a:r>
            <a:rPr lang="pl-PL" sz="1600" dirty="0" smtClean="0"/>
            <a:t>3. </a:t>
          </a:r>
          <a:r>
            <a:rPr lang="pl-PL" sz="1600" dirty="0" smtClean="0"/>
            <a:t>Zwiększenie wiedzy w zakresie profilaktyki wtórnej chorób zapalnych układu kostno-stawowego i mięśniowego u co najmniej 60% osób z populacji docelowej kobiet i mężczyzn w wieku od 50 do 59 roku życia w przypadku kobiet oraz od 50 do 64 roku życia w przypadku mężczyzn, aktywnych zawodowo lub deklarujących gotowość do podjęcia zatrudnienia, w latach 2019-2022. </a:t>
          </a:r>
          <a:endParaRPr lang="pl-PL" sz="1600" dirty="0"/>
        </a:p>
      </dgm:t>
    </dgm:pt>
    <dgm:pt modelId="{580E204F-4624-4211-8C4A-BF98CDDCCC99}" type="parTrans" cxnId="{5C0FABF3-6A39-4314-BBF9-AEF3B1BC2B50}">
      <dgm:prSet/>
      <dgm:spPr/>
      <dgm:t>
        <a:bodyPr/>
        <a:lstStyle/>
        <a:p>
          <a:endParaRPr lang="pl-PL" sz="2400"/>
        </a:p>
      </dgm:t>
    </dgm:pt>
    <dgm:pt modelId="{31D591E7-A11E-48ED-B745-44F26584DD9A}" type="sibTrans" cxnId="{5C0FABF3-6A39-4314-BBF9-AEF3B1BC2B50}">
      <dgm:prSet/>
      <dgm:spPr/>
      <dgm:t>
        <a:bodyPr/>
        <a:lstStyle/>
        <a:p>
          <a:endParaRPr lang="pl-PL" sz="2400"/>
        </a:p>
      </dgm:t>
    </dgm:pt>
    <dgm:pt modelId="{E170DEAB-777D-440F-947D-A5299E66F76C}">
      <dgm:prSet phldrT="[Tekst]" custT="1"/>
      <dgm:spPr/>
      <dgm:t>
        <a:bodyPr/>
        <a:lstStyle/>
        <a:p>
          <a:pPr algn="just"/>
          <a:r>
            <a:rPr lang="pl-PL" sz="1600" dirty="0" smtClean="0"/>
            <a:t>4. </a:t>
          </a:r>
          <a:r>
            <a:rPr lang="pl-PL" sz="1600" dirty="0" smtClean="0"/>
            <a:t>Wzrost o 60% kwalifikacji uczestników Programu, będących przedstawicielami personelu świadczącego usługi medyczne z zakresu nowoczesnych technik rehabilitacji chorób zapalnych układu kostno-stawowego i mięśniowego dzięki szkoleniom zaplanowanym do realizacji w latach 2019-2020.</a:t>
          </a:r>
          <a:endParaRPr lang="pl-PL" sz="1600" dirty="0"/>
        </a:p>
      </dgm:t>
    </dgm:pt>
    <dgm:pt modelId="{58C07CCB-42BC-4968-8D43-0817BC287ED6}" type="parTrans" cxnId="{1E5F8CDB-A234-4527-8546-5C04726052A2}">
      <dgm:prSet/>
      <dgm:spPr/>
      <dgm:t>
        <a:bodyPr/>
        <a:lstStyle/>
        <a:p>
          <a:endParaRPr lang="pl-PL" sz="2400"/>
        </a:p>
      </dgm:t>
    </dgm:pt>
    <dgm:pt modelId="{B5B8DF4B-B1DF-4913-937C-5C5A5F5BE023}" type="sibTrans" cxnId="{1E5F8CDB-A234-4527-8546-5C04726052A2}">
      <dgm:prSet/>
      <dgm:spPr/>
      <dgm:t>
        <a:bodyPr/>
        <a:lstStyle/>
        <a:p>
          <a:endParaRPr lang="pl-PL" sz="2400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4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4"/>
      <dgm:spPr/>
    </dgm:pt>
    <dgm:pt modelId="{6259777B-4582-45DA-86A3-9982E18AE4D8}" type="pres">
      <dgm:prSet presAssocID="{C3134676-1A8C-484D-95E6-2428B7FFDC67}" presName="dstNode" presStyleLbl="node1" presStyleIdx="0" presStyleCnt="4"/>
      <dgm:spPr/>
    </dgm:pt>
    <dgm:pt modelId="{1FD3F8AB-8219-48F5-AE98-FA977C6A08BA}" type="pres">
      <dgm:prSet presAssocID="{0D1B4BF0-C2F9-4C96-99C7-B7D0F922211F}" presName="text_1" presStyleLbl="node1" presStyleIdx="0" presStyleCnt="4" custScaleY="138404" custLinFactNeighborX="-263" custLinFactNeighborY="-1678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4" custLinFactNeighborX="-10302" custLinFactNeighborY="-16785"/>
      <dgm:spPr/>
    </dgm:pt>
    <dgm:pt modelId="{0E6E2E3E-9A86-4E0E-A6B6-21583001AC95}" type="pres">
      <dgm:prSet presAssocID="{996BAEC8-1807-46C8-B8A7-800BA397261A}" presName="text_2" presStyleLbl="node1" presStyleIdx="1" presStyleCnt="4" custScaleY="1881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E71379-22CE-4366-8C61-3ECF968C9373}" type="pres">
      <dgm:prSet presAssocID="{996BAEC8-1807-46C8-B8A7-800BA397261A}" presName="accent_2" presStyleCnt="0"/>
      <dgm:spPr/>
    </dgm:pt>
    <dgm:pt modelId="{6634FBA4-5F50-48D1-BD54-40B31B635C6C}" type="pres">
      <dgm:prSet presAssocID="{996BAEC8-1807-46C8-B8A7-800BA397261A}" presName="accentRepeatNode" presStyleLbl="solidFgAcc1" presStyleIdx="1" presStyleCnt="4"/>
      <dgm:spPr/>
    </dgm:pt>
    <dgm:pt modelId="{65C83F60-9F10-4F7D-ADC7-B24E74F7D8AD}" type="pres">
      <dgm:prSet presAssocID="{4C3392AD-B0BC-4735-9422-66A71FB44E1A}" presName="text_3" presStyleLbl="node1" presStyleIdx="2" presStyleCnt="4" custScaleY="131491" custLinFactNeighborX="-502" custLinFactNeighborY="1818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298D7-D552-4D76-9FEE-92F3649F6126}" type="pres">
      <dgm:prSet presAssocID="{4C3392AD-B0BC-4735-9422-66A71FB44E1A}" presName="accent_3" presStyleCnt="0"/>
      <dgm:spPr/>
    </dgm:pt>
    <dgm:pt modelId="{0CBD462E-95FA-480E-8762-AA0C9F76A311}" type="pres">
      <dgm:prSet presAssocID="{4C3392AD-B0BC-4735-9422-66A71FB44E1A}" presName="accentRepeatNode" presStyleLbl="solidFgAcc1" presStyleIdx="2" presStyleCnt="4" custLinFactNeighborX="-6168" custLinFactNeighborY="13428"/>
      <dgm:spPr/>
    </dgm:pt>
    <dgm:pt modelId="{1F1F9B97-F4CC-4545-B200-445D638A4F28}" type="pres">
      <dgm:prSet presAssocID="{E170DEAB-777D-440F-947D-A5299E66F76C}" presName="text_4" presStyleLbl="node1" presStyleIdx="3" presStyleCnt="4" custScaleY="1111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827F46-5B80-4A28-B356-DBB2514E8D70}" type="pres">
      <dgm:prSet presAssocID="{E170DEAB-777D-440F-947D-A5299E66F76C}" presName="accent_4" presStyleCnt="0"/>
      <dgm:spPr/>
    </dgm:pt>
    <dgm:pt modelId="{BABAACFB-A092-4839-9003-E2C7FFD2CE21}" type="pres">
      <dgm:prSet presAssocID="{E170DEAB-777D-440F-947D-A5299E66F76C}" presName="accentRepeatNode" presStyleLbl="solidFgAcc1" presStyleIdx="3" presStyleCnt="4"/>
      <dgm:spPr/>
    </dgm:pt>
  </dgm:ptLst>
  <dgm:cxnLst>
    <dgm:cxn modelId="{A4817558-8A31-45E2-945A-70DDF1D759A1}" type="presOf" srcId="{4C3392AD-B0BC-4735-9422-66A71FB44E1A}" destId="{65C83F60-9F10-4F7D-ADC7-B24E74F7D8AD}" srcOrd="0" destOrd="0" presId="urn:microsoft.com/office/officeart/2008/layout/VerticalCurvedList"/>
    <dgm:cxn modelId="{BFDE9528-CCAC-40FC-BFD2-29891038EC10}" type="presOf" srcId="{E170DEAB-777D-440F-947D-A5299E66F76C}" destId="{1F1F9B97-F4CC-4545-B200-445D638A4F28}" srcOrd="0" destOrd="0" presId="urn:microsoft.com/office/officeart/2008/layout/VerticalCurvedList"/>
    <dgm:cxn modelId="{0E6A012D-9440-4BF2-9254-CEEEE01C75D1}" srcId="{C3134676-1A8C-484D-95E6-2428B7FFDC67}" destId="{996BAEC8-1807-46C8-B8A7-800BA397261A}" srcOrd="1" destOrd="0" parTransId="{67B42D88-1D81-45C6-9ACE-20D4C6E6E89C}" sibTransId="{87418B96-8E51-40CB-BCCD-4CD79E624DD7}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881A59C2-C4B7-4E49-9BEE-B014DE317D23}" type="presOf" srcId="{3F355C4C-BE91-44AD-BBBC-EE0354A1FD0C}" destId="{017FAB1B-9CC7-4A5D-89D2-8A16B089D6F9}" srcOrd="0" destOrd="0" presId="urn:microsoft.com/office/officeart/2008/layout/VerticalCurvedList"/>
    <dgm:cxn modelId="{5455583A-C95F-4A72-B205-4DCC42B6A421}" type="presOf" srcId="{996BAEC8-1807-46C8-B8A7-800BA397261A}" destId="{0E6E2E3E-9A86-4E0E-A6B6-21583001AC95}" srcOrd="0" destOrd="0" presId="urn:microsoft.com/office/officeart/2008/layout/VerticalCurvedList"/>
    <dgm:cxn modelId="{1E5F8CDB-A234-4527-8546-5C04726052A2}" srcId="{C3134676-1A8C-484D-95E6-2428B7FFDC67}" destId="{E170DEAB-777D-440F-947D-A5299E66F76C}" srcOrd="3" destOrd="0" parTransId="{58C07CCB-42BC-4968-8D43-0817BC287ED6}" sibTransId="{B5B8DF4B-B1DF-4913-937C-5C5A5F5BE023}"/>
    <dgm:cxn modelId="{FEB96749-017A-48BC-BFCC-C54F026ADD03}" type="presOf" srcId="{C3134676-1A8C-484D-95E6-2428B7FFDC67}" destId="{155EB823-1552-43D4-AB33-BD55E5209C49}" srcOrd="0" destOrd="0" presId="urn:microsoft.com/office/officeart/2008/layout/VerticalCurvedList"/>
    <dgm:cxn modelId="{7B984BB1-0255-42C3-A477-E323598846C4}" type="presOf" srcId="{0D1B4BF0-C2F9-4C96-99C7-B7D0F922211F}" destId="{1FD3F8AB-8219-48F5-AE98-FA977C6A08BA}" srcOrd="0" destOrd="0" presId="urn:microsoft.com/office/officeart/2008/layout/VerticalCurvedList"/>
    <dgm:cxn modelId="{5C0FABF3-6A39-4314-BBF9-AEF3B1BC2B50}" srcId="{C3134676-1A8C-484D-95E6-2428B7FFDC67}" destId="{4C3392AD-B0BC-4735-9422-66A71FB44E1A}" srcOrd="2" destOrd="0" parTransId="{580E204F-4624-4211-8C4A-BF98CDDCCC99}" sibTransId="{31D591E7-A11E-48ED-B745-44F26584DD9A}"/>
    <dgm:cxn modelId="{E81A2DC1-95CB-4179-8E3F-B2B7961E3228}" type="presParOf" srcId="{155EB823-1552-43D4-AB33-BD55E5209C49}" destId="{9B40FBF8-8B1E-4C35-8CD8-0A745B72BC52}" srcOrd="0" destOrd="0" presId="urn:microsoft.com/office/officeart/2008/layout/VerticalCurvedList"/>
    <dgm:cxn modelId="{DA0476E4-775B-481C-A542-B220F10D007E}" type="presParOf" srcId="{9B40FBF8-8B1E-4C35-8CD8-0A745B72BC52}" destId="{8514670A-A63A-4E24-BABF-F4FD4D7320EB}" srcOrd="0" destOrd="0" presId="urn:microsoft.com/office/officeart/2008/layout/VerticalCurvedList"/>
    <dgm:cxn modelId="{7528E87E-3B32-4165-9B4D-0468806D3A80}" type="presParOf" srcId="{8514670A-A63A-4E24-BABF-F4FD4D7320EB}" destId="{77D21951-E0E3-465A-A28E-43A109F57A8F}" srcOrd="0" destOrd="0" presId="urn:microsoft.com/office/officeart/2008/layout/VerticalCurvedList"/>
    <dgm:cxn modelId="{DD86B909-1F3F-414A-A67B-39BB5F2D45DD}" type="presParOf" srcId="{8514670A-A63A-4E24-BABF-F4FD4D7320EB}" destId="{017FAB1B-9CC7-4A5D-89D2-8A16B089D6F9}" srcOrd="1" destOrd="0" presId="urn:microsoft.com/office/officeart/2008/layout/VerticalCurvedList"/>
    <dgm:cxn modelId="{E3670F73-C102-4866-842D-78A5D54AFDCF}" type="presParOf" srcId="{8514670A-A63A-4E24-BABF-F4FD4D7320EB}" destId="{D762E92A-A136-4CC9-B516-58113A4A3741}" srcOrd="2" destOrd="0" presId="urn:microsoft.com/office/officeart/2008/layout/VerticalCurvedList"/>
    <dgm:cxn modelId="{5DD14A3D-256D-4DCD-92D2-4FF3835289A1}" type="presParOf" srcId="{8514670A-A63A-4E24-BABF-F4FD4D7320EB}" destId="{6259777B-4582-45DA-86A3-9982E18AE4D8}" srcOrd="3" destOrd="0" presId="urn:microsoft.com/office/officeart/2008/layout/VerticalCurvedList"/>
    <dgm:cxn modelId="{4C775E3B-003A-46AA-8633-FAA29CE08D89}" type="presParOf" srcId="{9B40FBF8-8B1E-4C35-8CD8-0A745B72BC52}" destId="{1FD3F8AB-8219-48F5-AE98-FA977C6A08BA}" srcOrd="1" destOrd="0" presId="urn:microsoft.com/office/officeart/2008/layout/VerticalCurvedList"/>
    <dgm:cxn modelId="{B6A13FF0-C1EB-4A66-B773-5BDA34FF2EEC}" type="presParOf" srcId="{9B40FBF8-8B1E-4C35-8CD8-0A745B72BC52}" destId="{4EC40010-CB94-418A-90FD-24F3D1ACA189}" srcOrd="2" destOrd="0" presId="urn:microsoft.com/office/officeart/2008/layout/VerticalCurvedList"/>
    <dgm:cxn modelId="{827743B5-1852-4B99-BB9A-F15BB5F67EC5}" type="presParOf" srcId="{4EC40010-CB94-418A-90FD-24F3D1ACA189}" destId="{E632C419-965D-4951-8B76-41DE277C9167}" srcOrd="0" destOrd="0" presId="urn:microsoft.com/office/officeart/2008/layout/VerticalCurvedList"/>
    <dgm:cxn modelId="{2EE71CAA-F5D4-4978-BD25-4E62E776D40E}" type="presParOf" srcId="{9B40FBF8-8B1E-4C35-8CD8-0A745B72BC52}" destId="{0E6E2E3E-9A86-4E0E-A6B6-21583001AC95}" srcOrd="3" destOrd="0" presId="urn:microsoft.com/office/officeart/2008/layout/VerticalCurvedList"/>
    <dgm:cxn modelId="{B0511290-AA8C-4E91-9ADD-F9BD213A4C83}" type="presParOf" srcId="{9B40FBF8-8B1E-4C35-8CD8-0A745B72BC52}" destId="{7EE71379-22CE-4366-8C61-3ECF968C9373}" srcOrd="4" destOrd="0" presId="urn:microsoft.com/office/officeart/2008/layout/VerticalCurvedList"/>
    <dgm:cxn modelId="{4B022C31-7399-4E54-8995-A74E02F0E1A3}" type="presParOf" srcId="{7EE71379-22CE-4366-8C61-3ECF968C9373}" destId="{6634FBA4-5F50-48D1-BD54-40B31B635C6C}" srcOrd="0" destOrd="0" presId="urn:microsoft.com/office/officeart/2008/layout/VerticalCurvedList"/>
    <dgm:cxn modelId="{1B4B0556-C121-4090-BF0A-FE95D6517831}" type="presParOf" srcId="{9B40FBF8-8B1E-4C35-8CD8-0A745B72BC52}" destId="{65C83F60-9F10-4F7D-ADC7-B24E74F7D8AD}" srcOrd="5" destOrd="0" presId="urn:microsoft.com/office/officeart/2008/layout/VerticalCurvedList"/>
    <dgm:cxn modelId="{FDC88B1D-A6A7-4441-841C-69FF321FFD14}" type="presParOf" srcId="{9B40FBF8-8B1E-4C35-8CD8-0A745B72BC52}" destId="{2D3298D7-D552-4D76-9FEE-92F3649F6126}" srcOrd="6" destOrd="0" presId="urn:microsoft.com/office/officeart/2008/layout/VerticalCurvedList"/>
    <dgm:cxn modelId="{86127B62-BE07-4F4C-AD4A-5D4054417C84}" type="presParOf" srcId="{2D3298D7-D552-4D76-9FEE-92F3649F6126}" destId="{0CBD462E-95FA-480E-8762-AA0C9F76A311}" srcOrd="0" destOrd="0" presId="urn:microsoft.com/office/officeart/2008/layout/VerticalCurvedList"/>
    <dgm:cxn modelId="{F79368BF-40B0-4A88-A6E0-90A0E80E9B2C}" type="presParOf" srcId="{9B40FBF8-8B1E-4C35-8CD8-0A745B72BC52}" destId="{1F1F9B97-F4CC-4545-B200-445D638A4F28}" srcOrd="7" destOrd="0" presId="urn:microsoft.com/office/officeart/2008/layout/VerticalCurvedList"/>
    <dgm:cxn modelId="{C3570CA6-53F3-49E0-9207-E44C872944D8}" type="presParOf" srcId="{9B40FBF8-8B1E-4C35-8CD8-0A745B72BC52}" destId="{96827F46-5B80-4A28-B356-DBB2514E8D70}" srcOrd="8" destOrd="0" presId="urn:microsoft.com/office/officeart/2008/layout/VerticalCurvedList"/>
    <dgm:cxn modelId="{7563F9B6-C524-4CAF-8BB0-FD0E4F253866}" type="presParOf" srcId="{96827F46-5B80-4A28-B356-DBB2514E8D70}" destId="{BABAACFB-A092-4839-9003-E2C7FFD2CE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Szkolenia dla kadry medycznej</a:t>
          </a:r>
        </a:p>
        <a:p>
          <a:r>
            <a:rPr lang="pl-PL" sz="2000" dirty="0" smtClean="0"/>
            <a:t>(etap 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500" dirty="0" smtClean="0"/>
            <a:t>Działania szkoleniowe w Programie skierowane będą do lekarzy specjalistów w dziedzinie reumatologii lub rehabilitacji medycznej, lekarzy rezydentów odbywających specjalizację w ww. dziedzinach oraz fizjoterapeutów.</a:t>
          </a:r>
        </a:p>
        <a:p>
          <a:r>
            <a:rPr lang="pl-PL" sz="1500" dirty="0" smtClean="0"/>
            <a:t>W </a:t>
          </a:r>
          <a:r>
            <a:rPr lang="pl-PL" sz="1500" dirty="0" smtClean="0"/>
            <a:t>związku z ograniczonymi możliwościami finansowymi, etap I Programu w latach 2019-2020 obejmie 360 uczestników.</a:t>
          </a:r>
          <a:endParaRPr lang="pl-PL" sz="1500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BBA9994-9BFC-437D-B143-EE60C1CE764C}" type="presOf" srcId="{33549B02-4D10-4108-BDA2-E619ED59B8E6}" destId="{0D3A640E-B841-48EF-8666-B562B982A7C7}" srcOrd="0" destOrd="0" presId="urn:microsoft.com/office/officeart/2005/8/layout/process1"/>
    <dgm:cxn modelId="{4AF44702-F1D2-4C57-8445-30438E25D285}" type="presOf" srcId="{D1FC4B66-2656-4DB7-A75B-DBCBE8E5A1E0}" destId="{C5E25171-B09A-427A-8715-388622404EDC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6B980CE0-85B3-4A24-A106-79CFE7CB4DF4}" type="presOf" srcId="{69F883DB-4519-4A6E-BD2D-0116342120D7}" destId="{B6CD0FCF-99C9-415B-ABC4-37CB9078B2D0}" srcOrd="0" destOrd="0" presId="urn:microsoft.com/office/officeart/2005/8/layout/process1"/>
    <dgm:cxn modelId="{AA6F2DD6-B332-4371-9793-2A981D7CC6C4}" type="presOf" srcId="{CA1D9C09-11FD-47E3-8030-996D5998A2D7}" destId="{19795421-CE64-45F1-B361-131257A1C69B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49BED95A-325C-463C-99C9-72E4E50605F8}" type="presOf" srcId="{CA1D9C09-11FD-47E3-8030-996D5998A2D7}" destId="{9EE013FE-ACCB-4E1F-8A13-70FBEC13EF26}" srcOrd="1" destOrd="0" presId="urn:microsoft.com/office/officeart/2005/8/layout/process1"/>
    <dgm:cxn modelId="{0FFA9547-C163-4BF8-8632-055CDA7A6909}" type="presParOf" srcId="{B6CD0FCF-99C9-415B-ABC4-37CB9078B2D0}" destId="{C5E25171-B09A-427A-8715-388622404EDC}" srcOrd="0" destOrd="0" presId="urn:microsoft.com/office/officeart/2005/8/layout/process1"/>
    <dgm:cxn modelId="{1F03CC80-E94C-4BFB-8017-EC19442E0C6E}" type="presParOf" srcId="{B6CD0FCF-99C9-415B-ABC4-37CB9078B2D0}" destId="{19795421-CE64-45F1-B361-131257A1C69B}" srcOrd="1" destOrd="0" presId="urn:microsoft.com/office/officeart/2005/8/layout/process1"/>
    <dgm:cxn modelId="{3F281D41-23F4-453C-9B7C-2E41C3420E1B}" type="presParOf" srcId="{19795421-CE64-45F1-B361-131257A1C69B}" destId="{9EE013FE-ACCB-4E1F-8A13-70FBEC13EF26}" srcOrd="0" destOrd="0" presId="urn:microsoft.com/office/officeart/2005/8/layout/process1"/>
    <dgm:cxn modelId="{8AB2F4F3-6345-4442-9B13-F23991CF88F3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Kompleksowa rehabilitacja uczestników Programu</a:t>
          </a:r>
        </a:p>
        <a:p>
          <a:r>
            <a:rPr lang="pl-PL" sz="2000" dirty="0" smtClean="0"/>
            <a:t>(etap II)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500" dirty="0" smtClean="0"/>
            <a:t>Kompleksową rehabilitacją leczniczą w Programie objęci zostaną pacjenci </a:t>
          </a:r>
          <a:r>
            <a:rPr lang="pl-PL" sz="1500" dirty="0" smtClean="0"/>
            <a:t>w wieku od 50 do 59 roku życia w przypadku kobiet oraz od 50 do 64 roku życia w przypadku mężczyzn z </a:t>
          </a:r>
          <a:r>
            <a:rPr lang="pl-PL" sz="1500" dirty="0" smtClean="0"/>
            <a:t>rozpoznaniem </a:t>
          </a:r>
          <a:r>
            <a:rPr lang="pl-PL" sz="1500" b="1" u="sng" dirty="0" smtClean="0"/>
            <a:t>choroby zapalnej układu kostno-stawowego lub mięśniowego w wywiadzie [wg ICD-10: M02, M05-M09, M13, M45, M70 lub M75]</a:t>
          </a:r>
          <a:r>
            <a:rPr lang="pl-PL" sz="1500" dirty="0" smtClean="0"/>
            <a:t> nie korzystający w ciągu 6 miesięcy przed zgłoszeniem się do Programu ze świadczeń rehabilitacji leczniczej finansowanych przez NFZ, ZUS, KRUS lub PFRON z powodu ww. jednostek chorobowych.</a:t>
          </a:r>
        </a:p>
        <a:p>
          <a:r>
            <a:rPr lang="pl-PL" sz="1500" dirty="0" smtClean="0"/>
            <a:t>Etap </a:t>
          </a:r>
          <a:r>
            <a:rPr lang="pl-PL" sz="1500" dirty="0" smtClean="0"/>
            <a:t>II Programu w latach 2019-2022 obejmie 7 000 </a:t>
          </a:r>
          <a:r>
            <a:rPr lang="pl-PL" sz="1500" dirty="0" smtClean="0"/>
            <a:t>uczestników.</a:t>
          </a:r>
          <a:endParaRPr lang="pl-PL" sz="1500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952B460-7B7C-41F4-8EF9-A19C0EEBBE5C}" type="presOf" srcId="{69F883DB-4519-4A6E-BD2D-0116342120D7}" destId="{B6CD0FCF-99C9-415B-ABC4-37CB9078B2D0}" srcOrd="0" destOrd="0" presId="urn:microsoft.com/office/officeart/2005/8/layout/process1"/>
    <dgm:cxn modelId="{5A52B1EA-C8C8-4964-8089-A5DBD87D3AFC}" type="presOf" srcId="{33549B02-4D10-4108-BDA2-E619ED59B8E6}" destId="{0D3A640E-B841-48EF-8666-B562B982A7C7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D973FD40-6358-4152-A185-8B2D2DB3F1C0}" type="presOf" srcId="{CA1D9C09-11FD-47E3-8030-996D5998A2D7}" destId="{9EE013FE-ACCB-4E1F-8A13-70FBEC13EF26}" srcOrd="1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9BE7D753-FC9D-4DB0-B138-9735E51BDBF8}" type="presOf" srcId="{CA1D9C09-11FD-47E3-8030-996D5998A2D7}" destId="{19795421-CE64-45F1-B361-131257A1C69B}" srcOrd="0" destOrd="0" presId="urn:microsoft.com/office/officeart/2005/8/layout/process1"/>
    <dgm:cxn modelId="{7D81B363-E691-4A72-8088-0766972267BB}" type="presOf" srcId="{D1FC4B66-2656-4DB7-A75B-DBCBE8E5A1E0}" destId="{C5E25171-B09A-427A-8715-388622404EDC}" srcOrd="0" destOrd="0" presId="urn:microsoft.com/office/officeart/2005/8/layout/process1"/>
    <dgm:cxn modelId="{6ADCBA11-E44E-4EF7-B773-A324F3032DE7}" type="presParOf" srcId="{B6CD0FCF-99C9-415B-ABC4-37CB9078B2D0}" destId="{C5E25171-B09A-427A-8715-388622404EDC}" srcOrd="0" destOrd="0" presId="urn:microsoft.com/office/officeart/2005/8/layout/process1"/>
    <dgm:cxn modelId="{164F7585-3A53-4090-ACBD-43396CA3A782}" type="presParOf" srcId="{B6CD0FCF-99C9-415B-ABC4-37CB9078B2D0}" destId="{19795421-CE64-45F1-B361-131257A1C69B}" srcOrd="1" destOrd="0" presId="urn:microsoft.com/office/officeart/2005/8/layout/process1"/>
    <dgm:cxn modelId="{98014ABE-5197-4EBD-93CA-F20459F3949E}" type="presParOf" srcId="{19795421-CE64-45F1-B361-131257A1C69B}" destId="{9EE013FE-ACCB-4E1F-8A13-70FBEC13EF26}" srcOrd="0" destOrd="0" presId="urn:microsoft.com/office/officeart/2005/8/layout/process1"/>
    <dgm:cxn modelId="{545149FC-05D7-4E40-935F-6D4220D6445D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Kryteria włączenia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1. Wiek - w przypadku kobiet: 50-59 lat, w przypadku mężczyzn: 50-64 lata;</a:t>
          </a:r>
        </a:p>
        <a:p>
          <a:r>
            <a:rPr lang="pl-PL" sz="1600" dirty="0" smtClean="0"/>
            <a:t>2. Pozostawanie aktywnym zawodowo lub deklarującym gotowość do podjęcia zatrudnienia;</a:t>
          </a:r>
        </a:p>
        <a:p>
          <a:r>
            <a:rPr lang="pl-PL" sz="1600" dirty="0" smtClean="0"/>
            <a:t>3. Zamieszkiwanie na terenie województwa śląskiego;</a:t>
          </a:r>
        </a:p>
        <a:p>
          <a:r>
            <a:rPr lang="pl-PL" sz="1600" b="1" u="sng" dirty="0" smtClean="0"/>
            <a:t>4</a:t>
          </a:r>
          <a:r>
            <a:rPr lang="pl-PL" sz="1600" b="1" u="sng" dirty="0" smtClean="0"/>
            <a:t>. Rozpoznanie choroby zapalnej układu kostno-stawowego lub mięśniowego w wywiadzie tj. M02, M05-M09, M13, M45, M70 lub M75.</a:t>
          </a:r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5B5D9B29-65D9-41D8-B733-32563FD5A782}" type="presOf" srcId="{D1FC4B66-2656-4DB7-A75B-DBCBE8E5A1E0}" destId="{C5E25171-B09A-427A-8715-388622404EDC}" srcOrd="0" destOrd="0" presId="urn:microsoft.com/office/officeart/2005/8/layout/process1"/>
    <dgm:cxn modelId="{592CB119-5BA9-4202-BA24-6C6FFF5BCE1A}" type="presOf" srcId="{33549B02-4D10-4108-BDA2-E619ED59B8E6}" destId="{0D3A640E-B841-48EF-8666-B562B982A7C7}" srcOrd="0" destOrd="0" presId="urn:microsoft.com/office/officeart/2005/8/layout/process1"/>
    <dgm:cxn modelId="{5CF0318E-722A-4615-89BF-7E96F2DA1207}" type="presOf" srcId="{CA1D9C09-11FD-47E3-8030-996D5998A2D7}" destId="{19795421-CE64-45F1-B361-131257A1C69B}" srcOrd="0" destOrd="0" presId="urn:microsoft.com/office/officeart/2005/8/layout/process1"/>
    <dgm:cxn modelId="{3BEB91F7-FB38-41AD-9A3B-176DD2B8DFD8}" type="presOf" srcId="{69F883DB-4519-4A6E-BD2D-0116342120D7}" destId="{B6CD0FCF-99C9-415B-ABC4-37CB9078B2D0}" srcOrd="0" destOrd="0" presId="urn:microsoft.com/office/officeart/2005/8/layout/process1"/>
    <dgm:cxn modelId="{1F85A543-AEAA-4014-8802-B1D8FF8E59B3}" type="presOf" srcId="{CA1D9C09-11FD-47E3-8030-996D5998A2D7}" destId="{9EE013FE-ACCB-4E1F-8A13-70FBEC13EF26}" srcOrd="1" destOrd="0" presId="urn:microsoft.com/office/officeart/2005/8/layout/process1"/>
    <dgm:cxn modelId="{10A55C50-7233-4454-891A-DF698322C8FC}" type="presParOf" srcId="{B6CD0FCF-99C9-415B-ABC4-37CB9078B2D0}" destId="{C5E25171-B09A-427A-8715-388622404EDC}" srcOrd="0" destOrd="0" presId="urn:microsoft.com/office/officeart/2005/8/layout/process1"/>
    <dgm:cxn modelId="{AD263986-B19B-406C-BBD0-4087192EBF98}" type="presParOf" srcId="{B6CD0FCF-99C9-415B-ABC4-37CB9078B2D0}" destId="{19795421-CE64-45F1-B361-131257A1C69B}" srcOrd="1" destOrd="0" presId="urn:microsoft.com/office/officeart/2005/8/layout/process1"/>
    <dgm:cxn modelId="{C321F5FE-024D-4D43-A33B-650723A74482}" type="presParOf" srcId="{19795421-CE64-45F1-B361-131257A1C69B}" destId="{9EE013FE-ACCB-4E1F-8A13-70FBEC13EF26}" srcOrd="0" destOrd="0" presId="urn:microsoft.com/office/officeart/2005/8/layout/process1"/>
    <dgm:cxn modelId="{CC0910B4-2AAC-481F-BBF1-4CC135892B16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</dgm:ptLst>
  <dgm:cxnLst>
    <dgm:cxn modelId="{FD25A62C-4F5B-4705-8B81-8947D95CAA9B}" type="presOf" srcId="{69F883DB-4519-4A6E-BD2D-0116342120D7}" destId="{B6CD0FCF-99C9-415B-ABC4-37CB9078B2D0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Kryteria wyłączenia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1. Korzystanie ze świadczeń rehabilitacji leczniczej finansowanych przez NFZ, ZUS, KRUS lub PFRON z powodu ww. jednostek chorobowych w okresie 6 miesięcy przed zgłoszeniem się do Programu;</a:t>
          </a:r>
        </a:p>
        <a:p>
          <a:r>
            <a:rPr lang="pl-PL" sz="1600" dirty="0" smtClean="0"/>
            <a:t>2. Przeciwwskazania zdrowotne do skorzystania ze świadczeń rehabilitacji w trybie ambulatoryjnym (stwierdzone przez lekarzy specjalistów w dziedzinie reumatologii oraz rehabilitacji medycznej, udzielających świadczeń w Programie).</a:t>
          </a:r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F0609A-C586-4362-987E-105D7468C21C}" type="presOf" srcId="{69F883DB-4519-4A6E-BD2D-0116342120D7}" destId="{B6CD0FCF-99C9-415B-ABC4-37CB9078B2D0}" srcOrd="0" destOrd="0" presId="urn:microsoft.com/office/officeart/2005/8/layout/process1"/>
    <dgm:cxn modelId="{8C466C0B-EAEF-4EB9-825F-7AE2A73F2F7B}" type="presOf" srcId="{CA1D9C09-11FD-47E3-8030-996D5998A2D7}" destId="{19795421-CE64-45F1-B361-131257A1C69B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9831C518-1915-4C37-8496-73F7D087BD85}" type="presOf" srcId="{CA1D9C09-11FD-47E3-8030-996D5998A2D7}" destId="{9EE013FE-ACCB-4E1F-8A13-70FBEC13EF26}" srcOrd="1" destOrd="0" presId="urn:microsoft.com/office/officeart/2005/8/layout/process1"/>
    <dgm:cxn modelId="{6512E9EF-4951-4DE2-9D10-D54FCCD1B3D3}" type="presOf" srcId="{D1FC4B66-2656-4DB7-A75B-DBCBE8E5A1E0}" destId="{C5E25171-B09A-427A-8715-388622404EDC}" srcOrd="0" destOrd="0" presId="urn:microsoft.com/office/officeart/2005/8/layout/process1"/>
    <dgm:cxn modelId="{2BF693EA-8878-4527-A9E1-C15AD28FAE08}" type="presOf" srcId="{33549B02-4D10-4108-BDA2-E619ED59B8E6}" destId="{0D3A640E-B841-48EF-8666-B562B982A7C7}" srcOrd="0" destOrd="0" presId="urn:microsoft.com/office/officeart/2005/8/layout/process1"/>
    <dgm:cxn modelId="{6EB18D30-A7E9-48EB-811A-A7CB2BEFDFB4}" type="presParOf" srcId="{B6CD0FCF-99C9-415B-ABC4-37CB9078B2D0}" destId="{C5E25171-B09A-427A-8715-388622404EDC}" srcOrd="0" destOrd="0" presId="urn:microsoft.com/office/officeart/2005/8/layout/process1"/>
    <dgm:cxn modelId="{CA830ACE-484C-4E69-BF41-961C0006239E}" type="presParOf" srcId="{B6CD0FCF-99C9-415B-ABC4-37CB9078B2D0}" destId="{19795421-CE64-45F1-B361-131257A1C69B}" srcOrd="1" destOrd="0" presId="urn:microsoft.com/office/officeart/2005/8/layout/process1"/>
    <dgm:cxn modelId="{7CA7E112-0F14-4E2D-991B-2A941831E175}" type="presParOf" srcId="{19795421-CE64-45F1-B361-131257A1C69B}" destId="{9EE013FE-ACCB-4E1F-8A13-70FBEC13EF26}" srcOrd="0" destOrd="0" presId="urn:microsoft.com/office/officeart/2005/8/layout/process1"/>
    <dgm:cxn modelId="{B67D7DAD-CBD6-4E04-8A3E-350D21AD9683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Kompleksowa rehabilitacja uczestników Programu</a:t>
          </a:r>
        </a:p>
        <a:p>
          <a:r>
            <a:rPr lang="pl-PL" sz="2000" dirty="0" smtClean="0"/>
            <a:t>(etap II)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Kampania informacyjna prowadzona będzie przez Wykonawców w ramach współpracy z placówkami podstawowej opieki zdrowotnej, ambulatoryjnej opieki specjalistycznej (głównie poradnie reumatologiczne), innymi podmiotami leczniczymi, organizacjami pozarządowymi, a także z lokalnymi mediami (radio, prasa, media społecznościowe). </a:t>
          </a:r>
          <a:endParaRPr lang="pl-PL" sz="1600" dirty="0" smtClean="0"/>
        </a:p>
        <a:p>
          <a:r>
            <a:rPr lang="pl-PL" sz="1600" dirty="0" smtClean="0"/>
            <a:t>Ponadto </a:t>
          </a:r>
          <a:r>
            <a:rPr lang="pl-PL" sz="1600" dirty="0" smtClean="0"/>
            <a:t>informacje o Programie dostępne będą w siedzibie Wykonawców, a także w miejscach użyteczności publicznej, w tym w Urzędzie Marszałkowskim Województwa Śląskiego (informacje opublikowane m.in. w formie komunikatów na stronie internetowej, plakatów na tablicach ogłoszeń). </a:t>
          </a:r>
          <a:endParaRPr lang="pl-PL" sz="1600" dirty="0" smtClean="0"/>
        </a:p>
        <a:p>
          <a:r>
            <a:rPr lang="pl-PL" sz="1600" dirty="0" smtClean="0"/>
            <a:t>Akcje </a:t>
          </a:r>
          <a:r>
            <a:rPr lang="pl-PL" sz="1600" dirty="0" smtClean="0"/>
            <a:t>promocyjne mogą odbywać się także poprzez dystrybucję ulotek oraz plakatów informacyjnych. </a:t>
          </a:r>
          <a:endParaRPr lang="pl-PL" sz="1600" dirty="0" smtClean="0"/>
        </a:p>
        <a:p>
          <a:r>
            <a:rPr lang="pl-PL" sz="1600" dirty="0" smtClean="0"/>
            <a:t>Wybór </a:t>
          </a:r>
          <a:r>
            <a:rPr lang="pl-PL" sz="1600" dirty="0" smtClean="0"/>
            <a:t>konkretnych sposobów dystrybucji i rozpowszechnienia informacji o Programie ostatecznie zależny będzie od wyboru narzędzi przez Wykonawcę/Wykonawców w złożonym projekcie.</a:t>
          </a:r>
          <a:endParaRPr lang="pl-PL" sz="1600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C8D5220-2B71-43C8-B77A-74D77BB257BC}" type="presOf" srcId="{CA1D9C09-11FD-47E3-8030-996D5998A2D7}" destId="{9EE013FE-ACCB-4E1F-8A13-70FBEC13EF26}" srcOrd="1" destOrd="0" presId="urn:microsoft.com/office/officeart/2005/8/layout/process1"/>
    <dgm:cxn modelId="{A6107460-19BE-430E-9B9F-4E795D3FE7B3}" type="presOf" srcId="{33549B02-4D10-4108-BDA2-E619ED59B8E6}" destId="{0D3A640E-B841-48EF-8666-B562B982A7C7}" srcOrd="0" destOrd="0" presId="urn:microsoft.com/office/officeart/2005/8/layout/process1"/>
    <dgm:cxn modelId="{2DFD3851-7F27-4E91-83EF-5FC5AD502741}" type="presOf" srcId="{69F883DB-4519-4A6E-BD2D-0116342120D7}" destId="{B6CD0FCF-99C9-415B-ABC4-37CB9078B2D0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5E151C49-257E-41E8-A915-45E44E5399CB}" type="presOf" srcId="{CA1D9C09-11FD-47E3-8030-996D5998A2D7}" destId="{19795421-CE64-45F1-B361-131257A1C69B}" srcOrd="0" destOrd="0" presId="urn:microsoft.com/office/officeart/2005/8/layout/process1"/>
    <dgm:cxn modelId="{B4EE4265-6CA6-4433-B5C5-F721F33FED39}" type="presOf" srcId="{D1FC4B66-2656-4DB7-A75B-DBCBE8E5A1E0}" destId="{C5E25171-B09A-427A-8715-388622404EDC}" srcOrd="0" destOrd="0" presId="urn:microsoft.com/office/officeart/2005/8/layout/process1"/>
    <dgm:cxn modelId="{5E05F743-C172-44CC-AFA3-EBD5624EB04F}" type="presParOf" srcId="{B6CD0FCF-99C9-415B-ABC4-37CB9078B2D0}" destId="{C5E25171-B09A-427A-8715-388622404EDC}" srcOrd="0" destOrd="0" presId="urn:microsoft.com/office/officeart/2005/8/layout/process1"/>
    <dgm:cxn modelId="{7CB80511-569B-4305-8941-C4ADB8865CDC}" type="presParOf" srcId="{B6CD0FCF-99C9-415B-ABC4-37CB9078B2D0}" destId="{19795421-CE64-45F1-B361-131257A1C69B}" srcOrd="1" destOrd="0" presId="urn:microsoft.com/office/officeart/2005/8/layout/process1"/>
    <dgm:cxn modelId="{A83FB9B0-D98F-4D98-898C-DE7800CBA721}" type="presParOf" srcId="{19795421-CE64-45F1-B361-131257A1C69B}" destId="{9EE013FE-ACCB-4E1F-8A13-70FBEC13EF26}" srcOrd="0" destOrd="0" presId="urn:microsoft.com/office/officeart/2005/8/layout/process1"/>
    <dgm:cxn modelId="{E3FD04D6-5810-4651-A52F-59218693639F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600" dirty="0" smtClean="0"/>
            <a:t>1. </a:t>
          </a:r>
          <a:r>
            <a:rPr lang="pl-PL" sz="1600" dirty="0" smtClean="0"/>
            <a:t>Wzrost o 20 200 liczby osób w wieku aktywności zawodowej od 50 do 59 roku życia w przypadku kobiet oraz od 50 do 64 roku życia w przypadku mężczyzn, aktywnych zawodowo lub deklarujących gotowość do podjęcia zatrudnienia, z rozpoznaniem chorób przewlekłych układu kostno-stawowego i mięśniowego, którym udzielono świadczeń rehabilitacyjnych w latach 2019-2022.</a:t>
          </a:r>
          <a:endParaRPr lang="pl-PL" sz="16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24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2400"/>
        </a:p>
      </dgm:t>
    </dgm:pt>
    <dgm:pt modelId="{996BAEC8-1807-46C8-B8A7-800BA397261A}">
      <dgm:prSet phldrT="[Tekst]" custT="1"/>
      <dgm:spPr/>
      <dgm:t>
        <a:bodyPr/>
        <a:lstStyle/>
        <a:p>
          <a:pPr algn="just"/>
          <a:r>
            <a:rPr lang="pl-PL" sz="1600" dirty="0" smtClean="0"/>
            <a:t>2. </a:t>
          </a:r>
          <a:r>
            <a:rPr lang="pl-PL" sz="1600" dirty="0" smtClean="0"/>
            <a:t>Ograniczenie ryzyka progresji choroby przewlekłej układu kostno-stawowego i mięśniowego poprzez poprawę czynników ryzyka, takich jak sposób odżywiania i poziom aktywności fizycznej w populacji docelowej osób w wieku aktywności zawodowej od 50 do 59 roku życia w przypadku kobiet oraz od 50 do 64 roku życia w przypadku mężczyzn, aktywnych zawodowo lub deklarujących gotowość do podjęcia zatrudnienia, objętych interwencjami w Programie w latach 2019-2022. </a:t>
          </a:r>
          <a:endParaRPr lang="pl-PL" sz="1600" dirty="0"/>
        </a:p>
      </dgm:t>
    </dgm:pt>
    <dgm:pt modelId="{67B42D88-1D81-45C6-9ACE-20D4C6E6E89C}" type="parTrans" cxnId="{0E6A012D-9440-4BF2-9254-CEEEE01C75D1}">
      <dgm:prSet/>
      <dgm:spPr/>
      <dgm:t>
        <a:bodyPr/>
        <a:lstStyle/>
        <a:p>
          <a:endParaRPr lang="pl-PL" sz="2400"/>
        </a:p>
      </dgm:t>
    </dgm:pt>
    <dgm:pt modelId="{87418B96-8E51-40CB-BCCD-4CD79E624DD7}" type="sibTrans" cxnId="{0E6A012D-9440-4BF2-9254-CEEEE01C75D1}">
      <dgm:prSet/>
      <dgm:spPr/>
      <dgm:t>
        <a:bodyPr/>
        <a:lstStyle/>
        <a:p>
          <a:endParaRPr lang="pl-PL" sz="2400"/>
        </a:p>
      </dgm:t>
    </dgm:pt>
    <dgm:pt modelId="{4C3392AD-B0BC-4735-9422-66A71FB44E1A}">
      <dgm:prSet phldrT="[Tekst]" custT="1"/>
      <dgm:spPr/>
      <dgm:t>
        <a:bodyPr/>
        <a:lstStyle/>
        <a:p>
          <a:pPr algn="just"/>
          <a:r>
            <a:rPr lang="pl-PL" sz="1600" dirty="0" smtClean="0"/>
            <a:t>3. </a:t>
          </a:r>
          <a:r>
            <a:rPr lang="pl-PL" sz="1600" dirty="0" smtClean="0"/>
            <a:t>Zwiększenie wiedzy w zakresie profilaktyki wtórnej chorób przewlekłych układu kostno-stawowego i mięśniowego u co najmniej 60% osób z populacji docelowej kobiet i mężczyzn w wieku aktywności zawodowej od 50 do 59 roku życia w przypadku kobiet oraz od 50 do 64 roku życia w przypadku mężczyzn, aktywnych zawodowo lub deklarujących gotowość do podjęcia zatrudnienia, w latach 2019-2022. </a:t>
          </a:r>
          <a:endParaRPr lang="pl-PL" sz="1600" dirty="0"/>
        </a:p>
      </dgm:t>
    </dgm:pt>
    <dgm:pt modelId="{580E204F-4624-4211-8C4A-BF98CDDCCC99}" type="parTrans" cxnId="{5C0FABF3-6A39-4314-BBF9-AEF3B1BC2B50}">
      <dgm:prSet/>
      <dgm:spPr/>
      <dgm:t>
        <a:bodyPr/>
        <a:lstStyle/>
        <a:p>
          <a:endParaRPr lang="pl-PL" sz="2400"/>
        </a:p>
      </dgm:t>
    </dgm:pt>
    <dgm:pt modelId="{31D591E7-A11E-48ED-B745-44F26584DD9A}" type="sibTrans" cxnId="{5C0FABF3-6A39-4314-BBF9-AEF3B1BC2B50}">
      <dgm:prSet/>
      <dgm:spPr/>
      <dgm:t>
        <a:bodyPr/>
        <a:lstStyle/>
        <a:p>
          <a:endParaRPr lang="pl-PL" sz="2400"/>
        </a:p>
      </dgm:t>
    </dgm:pt>
    <dgm:pt modelId="{E170DEAB-777D-440F-947D-A5299E66F76C}">
      <dgm:prSet phldrT="[Tekst]" custT="1"/>
      <dgm:spPr/>
      <dgm:t>
        <a:bodyPr/>
        <a:lstStyle/>
        <a:p>
          <a:pPr algn="just"/>
          <a:r>
            <a:rPr lang="pl-PL" sz="1600" dirty="0" smtClean="0"/>
            <a:t>4. </a:t>
          </a:r>
          <a:r>
            <a:rPr lang="pl-PL" sz="1600" dirty="0" smtClean="0"/>
            <a:t>Wzrost kwalifikacji co najmniej 60% biorących udział w Programie przedstawicieli personelu świadczącego usługi medyczne z zakresu nowoczesnych technik rehabilitacji chorób przewlekłych układu kostno-stawowego i mięśniowego, dzięki szkoleniom zaplanowanym do realizacji w latach 2019-2021.</a:t>
          </a:r>
          <a:endParaRPr lang="pl-PL" sz="1600" dirty="0"/>
        </a:p>
      </dgm:t>
    </dgm:pt>
    <dgm:pt modelId="{58C07CCB-42BC-4968-8D43-0817BC287ED6}" type="parTrans" cxnId="{1E5F8CDB-A234-4527-8546-5C04726052A2}">
      <dgm:prSet/>
      <dgm:spPr/>
      <dgm:t>
        <a:bodyPr/>
        <a:lstStyle/>
        <a:p>
          <a:endParaRPr lang="pl-PL" sz="2400"/>
        </a:p>
      </dgm:t>
    </dgm:pt>
    <dgm:pt modelId="{B5B8DF4B-B1DF-4913-937C-5C5A5F5BE023}" type="sibTrans" cxnId="{1E5F8CDB-A234-4527-8546-5C04726052A2}">
      <dgm:prSet/>
      <dgm:spPr/>
      <dgm:t>
        <a:bodyPr/>
        <a:lstStyle/>
        <a:p>
          <a:endParaRPr lang="pl-PL" sz="2400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4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4"/>
      <dgm:spPr/>
    </dgm:pt>
    <dgm:pt modelId="{6259777B-4582-45DA-86A3-9982E18AE4D8}" type="pres">
      <dgm:prSet presAssocID="{C3134676-1A8C-484D-95E6-2428B7FFDC67}" presName="dstNode" presStyleLbl="node1" presStyleIdx="0" presStyleCnt="4"/>
      <dgm:spPr/>
    </dgm:pt>
    <dgm:pt modelId="{1FD3F8AB-8219-48F5-AE98-FA977C6A08BA}" type="pres">
      <dgm:prSet presAssocID="{0D1B4BF0-C2F9-4C96-99C7-B7D0F922211F}" presName="text_1" presStyleLbl="node1" presStyleIdx="0" presStyleCnt="4" custScaleY="130149" custLinFactNeighborX="-88" custLinFactNeighborY="-1398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4" custLinFactNeighborX="-10302" custLinFactNeighborY="-10071"/>
      <dgm:spPr/>
    </dgm:pt>
    <dgm:pt modelId="{0E6E2E3E-9A86-4E0E-A6B6-21583001AC95}" type="pres">
      <dgm:prSet presAssocID="{996BAEC8-1807-46C8-B8A7-800BA397261A}" presName="text_2" presStyleLbl="node1" presStyleIdx="1" presStyleCnt="4" custScaleY="16077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E71379-22CE-4366-8C61-3ECF968C9373}" type="pres">
      <dgm:prSet presAssocID="{996BAEC8-1807-46C8-B8A7-800BA397261A}" presName="accent_2" presStyleCnt="0"/>
      <dgm:spPr/>
    </dgm:pt>
    <dgm:pt modelId="{6634FBA4-5F50-48D1-BD54-40B31B635C6C}" type="pres">
      <dgm:prSet presAssocID="{996BAEC8-1807-46C8-B8A7-800BA397261A}" presName="accentRepeatNode" presStyleLbl="solidFgAcc1" presStyleIdx="1" presStyleCnt="4"/>
      <dgm:spPr/>
    </dgm:pt>
    <dgm:pt modelId="{65C83F60-9F10-4F7D-ADC7-B24E74F7D8AD}" type="pres">
      <dgm:prSet presAssocID="{4C3392AD-B0BC-4735-9422-66A71FB44E1A}" presName="text_3" presStyleLbl="node1" presStyleIdx="2" presStyleCnt="4" custScaleY="148276" custLinFactNeighborX="-502" custLinFactNeighborY="1398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298D7-D552-4D76-9FEE-92F3649F6126}" type="pres">
      <dgm:prSet presAssocID="{4C3392AD-B0BC-4735-9422-66A71FB44E1A}" presName="accent_3" presStyleCnt="0"/>
      <dgm:spPr/>
    </dgm:pt>
    <dgm:pt modelId="{0CBD462E-95FA-480E-8762-AA0C9F76A311}" type="pres">
      <dgm:prSet presAssocID="{4C3392AD-B0BC-4735-9422-66A71FB44E1A}" presName="accentRepeatNode" presStyleLbl="solidFgAcc1" presStyleIdx="2" presStyleCnt="4"/>
      <dgm:spPr/>
    </dgm:pt>
    <dgm:pt modelId="{1F1F9B97-F4CC-4545-B200-445D638A4F28}" type="pres">
      <dgm:prSet presAssocID="{E170DEAB-777D-440F-947D-A5299E66F76C}" presName="text_4" presStyleLbl="node1" presStyleIdx="3" presStyleCnt="4" custScaleY="10838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827F46-5B80-4A28-B356-DBB2514E8D70}" type="pres">
      <dgm:prSet presAssocID="{E170DEAB-777D-440F-947D-A5299E66F76C}" presName="accent_4" presStyleCnt="0"/>
      <dgm:spPr/>
    </dgm:pt>
    <dgm:pt modelId="{BABAACFB-A092-4839-9003-E2C7FFD2CE21}" type="pres">
      <dgm:prSet presAssocID="{E170DEAB-777D-440F-947D-A5299E66F76C}" presName="accentRepeatNode" presStyleLbl="solidFgAcc1" presStyleIdx="3" presStyleCnt="4"/>
      <dgm:spPr/>
    </dgm:pt>
  </dgm:ptLst>
  <dgm:cxnLst>
    <dgm:cxn modelId="{2411A1F2-AF9A-41ED-B6CB-7EFEB932D1E1}" type="presOf" srcId="{3F355C4C-BE91-44AD-BBBC-EE0354A1FD0C}" destId="{017FAB1B-9CC7-4A5D-89D2-8A16B089D6F9}" srcOrd="0" destOrd="0" presId="urn:microsoft.com/office/officeart/2008/layout/VerticalCurvedList"/>
    <dgm:cxn modelId="{0E6A012D-9440-4BF2-9254-CEEEE01C75D1}" srcId="{C3134676-1A8C-484D-95E6-2428B7FFDC67}" destId="{996BAEC8-1807-46C8-B8A7-800BA397261A}" srcOrd="1" destOrd="0" parTransId="{67B42D88-1D81-45C6-9ACE-20D4C6E6E89C}" sibTransId="{87418B96-8E51-40CB-BCCD-4CD79E624DD7}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024AEDFD-2FFA-424C-8077-9E74B1D351D2}" type="presOf" srcId="{996BAEC8-1807-46C8-B8A7-800BA397261A}" destId="{0E6E2E3E-9A86-4E0E-A6B6-21583001AC95}" srcOrd="0" destOrd="0" presId="urn:microsoft.com/office/officeart/2008/layout/VerticalCurvedList"/>
    <dgm:cxn modelId="{C7770978-E475-4334-8391-6DA5041A9CDB}" type="presOf" srcId="{E170DEAB-777D-440F-947D-A5299E66F76C}" destId="{1F1F9B97-F4CC-4545-B200-445D638A4F28}" srcOrd="0" destOrd="0" presId="urn:microsoft.com/office/officeart/2008/layout/VerticalCurvedList"/>
    <dgm:cxn modelId="{31B6F589-F475-4A9C-A077-3078E85A0F48}" type="presOf" srcId="{C3134676-1A8C-484D-95E6-2428B7FFDC67}" destId="{155EB823-1552-43D4-AB33-BD55E5209C49}" srcOrd="0" destOrd="0" presId="urn:microsoft.com/office/officeart/2008/layout/VerticalCurvedList"/>
    <dgm:cxn modelId="{DAEA701E-BB02-4BE1-B858-A03727C6600D}" type="presOf" srcId="{0D1B4BF0-C2F9-4C96-99C7-B7D0F922211F}" destId="{1FD3F8AB-8219-48F5-AE98-FA977C6A08BA}" srcOrd="0" destOrd="0" presId="urn:microsoft.com/office/officeart/2008/layout/VerticalCurvedList"/>
    <dgm:cxn modelId="{1E5F8CDB-A234-4527-8546-5C04726052A2}" srcId="{C3134676-1A8C-484D-95E6-2428B7FFDC67}" destId="{E170DEAB-777D-440F-947D-A5299E66F76C}" srcOrd="3" destOrd="0" parTransId="{58C07CCB-42BC-4968-8D43-0817BC287ED6}" sibTransId="{B5B8DF4B-B1DF-4913-937C-5C5A5F5BE023}"/>
    <dgm:cxn modelId="{CBC76959-9D7D-4839-B934-300BA02D0407}" type="presOf" srcId="{4C3392AD-B0BC-4735-9422-66A71FB44E1A}" destId="{65C83F60-9F10-4F7D-ADC7-B24E74F7D8AD}" srcOrd="0" destOrd="0" presId="urn:microsoft.com/office/officeart/2008/layout/VerticalCurvedList"/>
    <dgm:cxn modelId="{5C0FABF3-6A39-4314-BBF9-AEF3B1BC2B50}" srcId="{C3134676-1A8C-484D-95E6-2428B7FFDC67}" destId="{4C3392AD-B0BC-4735-9422-66A71FB44E1A}" srcOrd="2" destOrd="0" parTransId="{580E204F-4624-4211-8C4A-BF98CDDCCC99}" sibTransId="{31D591E7-A11E-48ED-B745-44F26584DD9A}"/>
    <dgm:cxn modelId="{9D4D2102-6543-4CDD-B8BC-E1CB844B8206}" type="presParOf" srcId="{155EB823-1552-43D4-AB33-BD55E5209C49}" destId="{9B40FBF8-8B1E-4C35-8CD8-0A745B72BC52}" srcOrd="0" destOrd="0" presId="urn:microsoft.com/office/officeart/2008/layout/VerticalCurvedList"/>
    <dgm:cxn modelId="{5A4052FA-9FB3-45C3-8DB0-F13DD1218416}" type="presParOf" srcId="{9B40FBF8-8B1E-4C35-8CD8-0A745B72BC52}" destId="{8514670A-A63A-4E24-BABF-F4FD4D7320EB}" srcOrd="0" destOrd="0" presId="urn:microsoft.com/office/officeart/2008/layout/VerticalCurvedList"/>
    <dgm:cxn modelId="{15C9D1D8-BC02-40E1-8FB5-9BF2ECE7F5C9}" type="presParOf" srcId="{8514670A-A63A-4E24-BABF-F4FD4D7320EB}" destId="{77D21951-E0E3-465A-A28E-43A109F57A8F}" srcOrd="0" destOrd="0" presId="urn:microsoft.com/office/officeart/2008/layout/VerticalCurvedList"/>
    <dgm:cxn modelId="{28A179ED-20B3-409C-97E5-00DC90F1A8FD}" type="presParOf" srcId="{8514670A-A63A-4E24-BABF-F4FD4D7320EB}" destId="{017FAB1B-9CC7-4A5D-89D2-8A16B089D6F9}" srcOrd="1" destOrd="0" presId="urn:microsoft.com/office/officeart/2008/layout/VerticalCurvedList"/>
    <dgm:cxn modelId="{3C94B9CE-FDDD-485C-A9C3-FE2D228BCD6E}" type="presParOf" srcId="{8514670A-A63A-4E24-BABF-F4FD4D7320EB}" destId="{D762E92A-A136-4CC9-B516-58113A4A3741}" srcOrd="2" destOrd="0" presId="urn:microsoft.com/office/officeart/2008/layout/VerticalCurvedList"/>
    <dgm:cxn modelId="{EFD09288-A21F-460B-A180-DD633BFE3A8A}" type="presParOf" srcId="{8514670A-A63A-4E24-BABF-F4FD4D7320EB}" destId="{6259777B-4582-45DA-86A3-9982E18AE4D8}" srcOrd="3" destOrd="0" presId="urn:microsoft.com/office/officeart/2008/layout/VerticalCurvedList"/>
    <dgm:cxn modelId="{29449DA0-2C80-40DC-877E-4DD3C523B090}" type="presParOf" srcId="{9B40FBF8-8B1E-4C35-8CD8-0A745B72BC52}" destId="{1FD3F8AB-8219-48F5-AE98-FA977C6A08BA}" srcOrd="1" destOrd="0" presId="urn:microsoft.com/office/officeart/2008/layout/VerticalCurvedList"/>
    <dgm:cxn modelId="{07F0AB08-6509-4404-B699-25F499FD13E0}" type="presParOf" srcId="{9B40FBF8-8B1E-4C35-8CD8-0A745B72BC52}" destId="{4EC40010-CB94-418A-90FD-24F3D1ACA189}" srcOrd="2" destOrd="0" presId="urn:microsoft.com/office/officeart/2008/layout/VerticalCurvedList"/>
    <dgm:cxn modelId="{BF073B23-9DA0-4CDA-86B8-F2D0338CA483}" type="presParOf" srcId="{4EC40010-CB94-418A-90FD-24F3D1ACA189}" destId="{E632C419-965D-4951-8B76-41DE277C9167}" srcOrd="0" destOrd="0" presId="urn:microsoft.com/office/officeart/2008/layout/VerticalCurvedList"/>
    <dgm:cxn modelId="{F8CCCA44-3776-48B5-B8CE-574906D0C22E}" type="presParOf" srcId="{9B40FBF8-8B1E-4C35-8CD8-0A745B72BC52}" destId="{0E6E2E3E-9A86-4E0E-A6B6-21583001AC95}" srcOrd="3" destOrd="0" presId="urn:microsoft.com/office/officeart/2008/layout/VerticalCurvedList"/>
    <dgm:cxn modelId="{F60C8266-5BA1-4203-B5FD-5352A1A3EC78}" type="presParOf" srcId="{9B40FBF8-8B1E-4C35-8CD8-0A745B72BC52}" destId="{7EE71379-22CE-4366-8C61-3ECF968C9373}" srcOrd="4" destOrd="0" presId="urn:microsoft.com/office/officeart/2008/layout/VerticalCurvedList"/>
    <dgm:cxn modelId="{2F308C40-4336-4D38-8864-1204A0289E14}" type="presParOf" srcId="{7EE71379-22CE-4366-8C61-3ECF968C9373}" destId="{6634FBA4-5F50-48D1-BD54-40B31B635C6C}" srcOrd="0" destOrd="0" presId="urn:microsoft.com/office/officeart/2008/layout/VerticalCurvedList"/>
    <dgm:cxn modelId="{884943D8-4672-40B8-A42D-262B889382D9}" type="presParOf" srcId="{9B40FBF8-8B1E-4C35-8CD8-0A745B72BC52}" destId="{65C83F60-9F10-4F7D-ADC7-B24E74F7D8AD}" srcOrd="5" destOrd="0" presId="urn:microsoft.com/office/officeart/2008/layout/VerticalCurvedList"/>
    <dgm:cxn modelId="{F157CC73-F613-4D09-BD69-4DB2A9337000}" type="presParOf" srcId="{9B40FBF8-8B1E-4C35-8CD8-0A745B72BC52}" destId="{2D3298D7-D552-4D76-9FEE-92F3649F6126}" srcOrd="6" destOrd="0" presId="urn:microsoft.com/office/officeart/2008/layout/VerticalCurvedList"/>
    <dgm:cxn modelId="{59B055B7-E346-47C1-B807-BE0D33CF45C7}" type="presParOf" srcId="{2D3298D7-D552-4D76-9FEE-92F3649F6126}" destId="{0CBD462E-95FA-480E-8762-AA0C9F76A311}" srcOrd="0" destOrd="0" presId="urn:microsoft.com/office/officeart/2008/layout/VerticalCurvedList"/>
    <dgm:cxn modelId="{994AAF05-F59A-4235-9D8B-9AF7BE8BD94F}" type="presParOf" srcId="{9B40FBF8-8B1E-4C35-8CD8-0A745B72BC52}" destId="{1F1F9B97-F4CC-4545-B200-445D638A4F28}" srcOrd="7" destOrd="0" presId="urn:microsoft.com/office/officeart/2008/layout/VerticalCurvedList"/>
    <dgm:cxn modelId="{7E7B6E1D-BAC6-4925-AE58-A4DEB0625D19}" type="presParOf" srcId="{9B40FBF8-8B1E-4C35-8CD8-0A745B72BC52}" destId="{96827F46-5B80-4A28-B356-DBB2514E8D70}" srcOrd="8" destOrd="0" presId="urn:microsoft.com/office/officeart/2008/layout/VerticalCurvedList"/>
    <dgm:cxn modelId="{3F57B8B1-7935-4155-AC57-B4AF94DACECF}" type="presParOf" srcId="{96827F46-5B80-4A28-B356-DBB2514E8D70}" destId="{BABAACFB-A092-4839-9003-E2C7FFD2CE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500" dirty="0" smtClean="0"/>
            <a:t>1. </a:t>
          </a:r>
          <a:r>
            <a:rPr lang="pl-PL" sz="1500" b="1" u="sng" dirty="0" smtClean="0"/>
            <a:t>Konsultacja reumatologiczna </a:t>
          </a:r>
          <a:r>
            <a:rPr lang="pl-PL" sz="1500" dirty="0" smtClean="0"/>
            <a:t>realizowana przez lekarza specjalistę w dziedzinie reumatologii, obejmująca: </a:t>
          </a:r>
          <a:r>
            <a:rPr lang="pl-PL" sz="1200" dirty="0" smtClean="0"/>
            <a:t>badanie podmiotowe (wywiad lekarski) oraz przedmiotowe, analizę dokumentacji medycznej dostarczonej przez pacjenta, w tym weryfikację rozpoznania choroby zapalnej układu kostno-stawowego i mięśniowego [wg ICD-10: M02, M05-M09, M13, M45, M70 lub M75], stwierdzenie braku przeciwwskazań do udziału w Programie, uzyskanie od pacjenta niezbędnych oświadczeń oraz zgody na udział w Programie, wydanie zaleceń lekarskich na piśmie, wydanie na piśmie informacji o stanie zdrowia pacjenta z zaleceniem przekazania lekarzowi POZ i/lub lekarzowi specjaliście w dziedzinie reumatologii, z którego świadczeń korzysta pacjent, ewentualne zalecenie konsultacji chirurgicznej lub innej </a:t>
          </a:r>
          <a:r>
            <a:rPr lang="pl-PL" sz="1200" dirty="0" smtClean="0"/>
            <a:t>wskazanej</a:t>
          </a:r>
          <a:endParaRPr lang="pl-PL" sz="12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pPr algn="just"/>
          <a:r>
            <a:rPr lang="pl-PL" sz="1500" dirty="0" smtClean="0"/>
            <a:t>2. Pierwsza wizyta lekarska realizowana przez lekarza specjalistę w dziedzinie rehabilitacji medycznej, obejmująca</a:t>
          </a:r>
          <a:r>
            <a:rPr lang="pl-PL" sz="1200" dirty="0" smtClean="0"/>
            <a:t>: badanie podmiotowe (wywiad lekarski) oraz przedmiotowe, analizę dokumentacji medycznej dostarczonej przez pacjenta, stwierdzenie braku przeciwwskazań do udziału w Programie, zaplanowanie indywidualnego planu rehabilitacyjnego, wydanie zaleceń lekarskich na piśmie;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2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2"/>
      <dgm:spPr/>
    </dgm:pt>
    <dgm:pt modelId="{6259777B-4582-45DA-86A3-9982E18AE4D8}" type="pres">
      <dgm:prSet presAssocID="{C3134676-1A8C-484D-95E6-2428B7FFDC67}" presName="dstNode" presStyleLbl="node1" presStyleIdx="0" presStyleCnt="2"/>
      <dgm:spPr/>
    </dgm:pt>
    <dgm:pt modelId="{1FD3F8AB-8219-48F5-AE98-FA977C6A08BA}" type="pres">
      <dgm:prSet presAssocID="{0D1B4BF0-C2F9-4C96-99C7-B7D0F922211F}" presName="text_1" presStyleLbl="node1" presStyleIdx="0" presStyleCnt="2" custScaleY="15836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2"/>
      <dgm:spPr/>
    </dgm:pt>
    <dgm:pt modelId="{8E225969-D7C7-4325-A29F-49CD3F7A2A75}" type="pres">
      <dgm:prSet presAssocID="{1D41C2FC-3972-42FD-9529-21E3A1DBA134}" presName="text_2" presStyleLbl="node1" presStyleIdx="1" presStyleCnt="2" custScaleY="1150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2"/>
      <dgm:spPr/>
    </dgm:pt>
  </dgm:ptLst>
  <dgm:cxnLst>
    <dgm:cxn modelId="{DB4F7BE5-F96E-40C7-909B-0FF25FF71E4C}" type="presOf" srcId="{0D1B4BF0-C2F9-4C96-99C7-B7D0F922211F}" destId="{1FD3F8AB-8219-48F5-AE98-FA977C6A08BA}" srcOrd="0" destOrd="0" presId="urn:microsoft.com/office/officeart/2008/layout/VerticalCurvedList"/>
    <dgm:cxn modelId="{A608163C-5A45-4433-85ED-F5180C29C054}" type="presOf" srcId="{C3134676-1A8C-484D-95E6-2428B7FFDC67}" destId="{155EB823-1552-43D4-AB33-BD55E5209C49}" srcOrd="0" destOrd="0" presId="urn:microsoft.com/office/officeart/2008/layout/VerticalCurvedList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3F17F05A-A815-4FBF-B9FB-828E777BA2C6}" type="presOf" srcId="{3F355C4C-BE91-44AD-BBBC-EE0354A1FD0C}" destId="{017FAB1B-9CC7-4A5D-89D2-8A16B089D6F9}" srcOrd="0" destOrd="0" presId="urn:microsoft.com/office/officeart/2008/layout/VerticalCurvedList"/>
    <dgm:cxn modelId="{6A7C3E46-0141-4ED4-99B3-F91FA30DB731}" type="presOf" srcId="{1D41C2FC-3972-42FD-9529-21E3A1DBA134}" destId="{8E225969-D7C7-4325-A29F-49CD3F7A2A75}" srcOrd="0" destOrd="0" presId="urn:microsoft.com/office/officeart/2008/layout/VerticalCurvedList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F0CE7FD4-592F-45D5-AB15-3134E0A43D57}" type="presParOf" srcId="{155EB823-1552-43D4-AB33-BD55E5209C49}" destId="{9B40FBF8-8B1E-4C35-8CD8-0A745B72BC52}" srcOrd="0" destOrd="0" presId="urn:microsoft.com/office/officeart/2008/layout/VerticalCurvedList"/>
    <dgm:cxn modelId="{889F2135-FF17-47B5-AF04-C4E3952D4CB4}" type="presParOf" srcId="{9B40FBF8-8B1E-4C35-8CD8-0A745B72BC52}" destId="{8514670A-A63A-4E24-BABF-F4FD4D7320EB}" srcOrd="0" destOrd="0" presId="urn:microsoft.com/office/officeart/2008/layout/VerticalCurvedList"/>
    <dgm:cxn modelId="{2EAF4177-CEDE-4847-86F1-D9678CBE63D1}" type="presParOf" srcId="{8514670A-A63A-4E24-BABF-F4FD4D7320EB}" destId="{77D21951-E0E3-465A-A28E-43A109F57A8F}" srcOrd="0" destOrd="0" presId="urn:microsoft.com/office/officeart/2008/layout/VerticalCurvedList"/>
    <dgm:cxn modelId="{71FF26EC-0C84-483D-8701-0AE936DFDE03}" type="presParOf" srcId="{8514670A-A63A-4E24-BABF-F4FD4D7320EB}" destId="{017FAB1B-9CC7-4A5D-89D2-8A16B089D6F9}" srcOrd="1" destOrd="0" presId="urn:microsoft.com/office/officeart/2008/layout/VerticalCurvedList"/>
    <dgm:cxn modelId="{991F3206-C513-40EF-B213-7306CCAF6AB4}" type="presParOf" srcId="{8514670A-A63A-4E24-BABF-F4FD4D7320EB}" destId="{D762E92A-A136-4CC9-B516-58113A4A3741}" srcOrd="2" destOrd="0" presId="urn:microsoft.com/office/officeart/2008/layout/VerticalCurvedList"/>
    <dgm:cxn modelId="{3D896923-4811-4307-9839-D8027872CD31}" type="presParOf" srcId="{8514670A-A63A-4E24-BABF-F4FD4D7320EB}" destId="{6259777B-4582-45DA-86A3-9982E18AE4D8}" srcOrd="3" destOrd="0" presId="urn:microsoft.com/office/officeart/2008/layout/VerticalCurvedList"/>
    <dgm:cxn modelId="{E4CA6A5A-D385-4BAB-93D6-B246BA7F8793}" type="presParOf" srcId="{9B40FBF8-8B1E-4C35-8CD8-0A745B72BC52}" destId="{1FD3F8AB-8219-48F5-AE98-FA977C6A08BA}" srcOrd="1" destOrd="0" presId="urn:microsoft.com/office/officeart/2008/layout/VerticalCurvedList"/>
    <dgm:cxn modelId="{E58B74FA-179C-4F18-8654-0C3D69CF31C2}" type="presParOf" srcId="{9B40FBF8-8B1E-4C35-8CD8-0A745B72BC52}" destId="{4EC40010-CB94-418A-90FD-24F3D1ACA189}" srcOrd="2" destOrd="0" presId="urn:microsoft.com/office/officeart/2008/layout/VerticalCurvedList"/>
    <dgm:cxn modelId="{214C883E-131E-4AF5-9509-187EDFAA48E3}" type="presParOf" srcId="{4EC40010-CB94-418A-90FD-24F3D1ACA189}" destId="{E632C419-965D-4951-8B76-41DE277C9167}" srcOrd="0" destOrd="0" presId="urn:microsoft.com/office/officeart/2008/layout/VerticalCurvedList"/>
    <dgm:cxn modelId="{9FA9FD7B-E83C-4F9A-B00A-E9260803144B}" type="presParOf" srcId="{9B40FBF8-8B1E-4C35-8CD8-0A745B72BC52}" destId="{8E225969-D7C7-4325-A29F-49CD3F7A2A75}" srcOrd="3" destOrd="0" presId="urn:microsoft.com/office/officeart/2008/layout/VerticalCurvedList"/>
    <dgm:cxn modelId="{9B6DE820-7C87-4A88-A31E-C38E72BD3902}" type="presParOf" srcId="{9B40FBF8-8B1E-4C35-8CD8-0A745B72BC52}" destId="{F9976480-B1B1-4DBA-BCA1-4CF79D21CA3B}" srcOrd="4" destOrd="0" presId="urn:microsoft.com/office/officeart/2008/layout/VerticalCurvedList"/>
    <dgm:cxn modelId="{5535D535-4DC5-49E6-8B5F-7DC0DA38229E}" type="presParOf" srcId="{F9976480-B1B1-4DBA-BCA1-4CF79D21CA3B}" destId="{384F5519-1EF9-4B59-9974-26761D6FDF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500" dirty="0" smtClean="0"/>
            <a:t>3. Pierwsza porada fizjoterapeutyczna, obejmująca: </a:t>
          </a:r>
          <a:r>
            <a:rPr lang="pl-PL" sz="1200" dirty="0" smtClean="0"/>
            <a:t>wywiad z pacjentem, dokonanie oceny stanu zdrowia w skali VAS, przeprowadzenie kwestionariusza oceny zdrowia HAQ, oceny jakości życia WHOQOL-BREF oraz Międzynarodowego Kwestionariusza Aktywności Fizycznej (IPAQ) wraz z odnotowaniem wyników w arkuszu programu Excel, edukację zdrowotną w zakresie profilaktyki wtórnej zdiagnozowanej u pacjenta jednostki chorobowej;</a:t>
          </a:r>
          <a:endParaRPr lang="pl-PL" sz="12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r>
            <a:rPr lang="pl-PL" sz="1500" dirty="0" smtClean="0"/>
            <a:t>4. </a:t>
          </a:r>
          <a:r>
            <a:rPr lang="pl-PL" sz="1500" b="1" u="sng" dirty="0" smtClean="0"/>
            <a:t>Działania edukacyjne, obejmujące</a:t>
          </a:r>
          <a:r>
            <a:rPr lang="pl-PL" sz="1500" dirty="0" smtClean="0"/>
            <a:t>:</a:t>
          </a:r>
        </a:p>
        <a:p>
          <a:r>
            <a:rPr lang="pl-PL" sz="1200" dirty="0" smtClean="0"/>
            <a:t>- 3 spotkania 45-minutowe w grupach max. 20-osobowych w zakresie edukacji zdrowotnej,</a:t>
          </a:r>
        </a:p>
        <a:p>
          <a:r>
            <a:rPr lang="pl-PL" sz="1200" dirty="0" smtClean="0"/>
            <a:t>- 1 spotkanie 45-minutowe w grupie max. 20-osobowych w zakresie edukacji żywieniowej</a:t>
          </a:r>
        </a:p>
        <a:p>
          <a:r>
            <a:rPr lang="pl-PL" sz="1200" dirty="0" smtClean="0"/>
            <a:t>- 2 spotkania 45-minutowe w grupach max. 20-osobowych w zakresie psychoedukacji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50A14C06-70BF-4200-8BEA-23F6A8F7F6AF}">
      <dgm:prSet phldrT="[Tekst]" custT="1"/>
      <dgm:spPr/>
      <dgm:t>
        <a:bodyPr/>
        <a:lstStyle/>
        <a:p>
          <a:r>
            <a:rPr lang="pl-PL" sz="1500" dirty="0" smtClean="0"/>
            <a:t>5. Indywidualny plan rehabilitacyjny, obejmujący: </a:t>
          </a:r>
          <a:r>
            <a:rPr lang="pl-PL" sz="1200" dirty="0" smtClean="0"/>
            <a:t>dobrane przez lekarza rehabilitacji medycznej wg indywidualnych wskazań pacjenta procedury zawarte w tabeli 1 </a:t>
          </a:r>
          <a:r>
            <a:rPr lang="pl-PL" sz="1200" b="1" u="sng" dirty="0" smtClean="0"/>
            <a:t>o łącznej sumie punktów 875pkt. </a:t>
          </a:r>
          <a:r>
            <a:rPr lang="pl-PL" sz="1200" dirty="0" smtClean="0"/>
            <a:t>(+/- 3pkt.) na cały cykl rehabilitacyjny trwający min. 15 dni, minimum 2 zabiegi dziennie, w tym jedną kinezyterapię, maksimum 5 zabiegów dziennie, minimum 3 kinezyterapie w formie indywidualnej pracy z pacjentem na cały cykl rehabilitacyjny;</a:t>
          </a:r>
          <a:endParaRPr lang="pl-PL" sz="1200" dirty="0"/>
        </a:p>
      </dgm:t>
    </dgm:pt>
    <dgm:pt modelId="{EDF9CD1F-8A19-42B8-BACD-C44223BAA02C}" type="parTrans" cxnId="{433B17DD-4870-43DB-B0B6-60172502FFDA}">
      <dgm:prSet/>
      <dgm:spPr/>
      <dgm:t>
        <a:bodyPr/>
        <a:lstStyle/>
        <a:p>
          <a:endParaRPr lang="pl-PL"/>
        </a:p>
      </dgm:t>
    </dgm:pt>
    <dgm:pt modelId="{888FEBA5-226B-418B-9104-A31D9B16045D}" type="sibTrans" cxnId="{433B17DD-4870-43DB-B0B6-60172502FFDA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3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3"/>
      <dgm:spPr/>
    </dgm:pt>
    <dgm:pt modelId="{6259777B-4582-45DA-86A3-9982E18AE4D8}" type="pres">
      <dgm:prSet presAssocID="{C3134676-1A8C-484D-95E6-2428B7FFDC67}" presName="dstNode" presStyleLbl="node1" presStyleIdx="0" presStyleCnt="3"/>
      <dgm:spPr/>
    </dgm:pt>
    <dgm:pt modelId="{1FD3F8AB-8219-48F5-AE98-FA977C6A08BA}" type="pres">
      <dgm:prSet presAssocID="{0D1B4BF0-C2F9-4C96-99C7-B7D0F922211F}" presName="text_1" presStyleLbl="node1" presStyleIdx="0" presStyleCnt="3" custScaleY="9835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3"/>
      <dgm:spPr/>
    </dgm:pt>
    <dgm:pt modelId="{8E225969-D7C7-4325-A29F-49CD3F7A2A75}" type="pres">
      <dgm:prSet presAssocID="{1D41C2FC-3972-42FD-9529-21E3A1DBA134}" presName="text_2" presStyleLbl="node1" presStyleIdx="1" presStyleCnt="3" custScaleY="1150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3"/>
      <dgm:spPr/>
    </dgm:pt>
    <dgm:pt modelId="{CD643C95-DA4A-4651-9C2A-F4DEAD489201}" type="pres">
      <dgm:prSet presAssocID="{50A14C06-70BF-4200-8BEA-23F6A8F7F6AF}" presName="text_3" presStyleLbl="node1" presStyleIdx="2" presStyleCnt="3" custScaleY="1150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50BE0D-A56C-4A81-8F1C-43490B3306BC}" type="pres">
      <dgm:prSet presAssocID="{50A14C06-70BF-4200-8BEA-23F6A8F7F6AF}" presName="accent_3" presStyleCnt="0"/>
      <dgm:spPr/>
    </dgm:pt>
    <dgm:pt modelId="{730700D0-4EEB-4596-AAAD-7A577F613649}" type="pres">
      <dgm:prSet presAssocID="{50A14C06-70BF-4200-8BEA-23F6A8F7F6AF}" presName="accentRepeatNode" presStyleLbl="solidFgAcc1" presStyleIdx="2" presStyleCnt="3"/>
      <dgm:spPr/>
    </dgm:pt>
  </dgm:ptLst>
  <dgm:cxnLst>
    <dgm:cxn modelId="{CD80CCA0-0122-4A67-998D-4D15C7775AD3}" type="presOf" srcId="{1D41C2FC-3972-42FD-9529-21E3A1DBA134}" destId="{8E225969-D7C7-4325-A29F-49CD3F7A2A75}" srcOrd="0" destOrd="0" presId="urn:microsoft.com/office/officeart/2008/layout/VerticalCurvedList"/>
    <dgm:cxn modelId="{BAD5111A-E1D5-45F5-B0AF-33322CD49D6A}" type="presOf" srcId="{3F355C4C-BE91-44AD-BBBC-EE0354A1FD0C}" destId="{017FAB1B-9CC7-4A5D-89D2-8A16B089D6F9}" srcOrd="0" destOrd="0" presId="urn:microsoft.com/office/officeart/2008/layout/VerticalCurvedList"/>
    <dgm:cxn modelId="{433B17DD-4870-43DB-B0B6-60172502FFDA}" srcId="{C3134676-1A8C-484D-95E6-2428B7FFDC67}" destId="{50A14C06-70BF-4200-8BEA-23F6A8F7F6AF}" srcOrd="2" destOrd="0" parTransId="{EDF9CD1F-8A19-42B8-BACD-C44223BAA02C}" sibTransId="{888FEBA5-226B-418B-9104-A31D9B16045D}"/>
    <dgm:cxn modelId="{269C457E-5444-49F9-8065-A9C02C45BD5C}" type="presOf" srcId="{0D1B4BF0-C2F9-4C96-99C7-B7D0F922211F}" destId="{1FD3F8AB-8219-48F5-AE98-FA977C6A08BA}" srcOrd="0" destOrd="0" presId="urn:microsoft.com/office/officeart/2008/layout/VerticalCurvedList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B0C4C9C0-6145-49C6-BC9C-798D7AA6FC90}" type="presOf" srcId="{C3134676-1A8C-484D-95E6-2428B7FFDC67}" destId="{155EB823-1552-43D4-AB33-BD55E5209C49}" srcOrd="0" destOrd="0" presId="urn:microsoft.com/office/officeart/2008/layout/VerticalCurvedList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419E88EC-E73F-4CF7-889A-DA094425FE3C}" type="presOf" srcId="{50A14C06-70BF-4200-8BEA-23F6A8F7F6AF}" destId="{CD643C95-DA4A-4651-9C2A-F4DEAD489201}" srcOrd="0" destOrd="0" presId="urn:microsoft.com/office/officeart/2008/layout/VerticalCurvedList"/>
    <dgm:cxn modelId="{F10E705C-A339-45BC-BBC3-1485B0E785E0}" type="presParOf" srcId="{155EB823-1552-43D4-AB33-BD55E5209C49}" destId="{9B40FBF8-8B1E-4C35-8CD8-0A745B72BC52}" srcOrd="0" destOrd="0" presId="urn:microsoft.com/office/officeart/2008/layout/VerticalCurvedList"/>
    <dgm:cxn modelId="{275F40BE-017E-42A6-83D5-AE4650FF8ABD}" type="presParOf" srcId="{9B40FBF8-8B1E-4C35-8CD8-0A745B72BC52}" destId="{8514670A-A63A-4E24-BABF-F4FD4D7320EB}" srcOrd="0" destOrd="0" presId="urn:microsoft.com/office/officeart/2008/layout/VerticalCurvedList"/>
    <dgm:cxn modelId="{2C540D28-72AF-4669-8547-CB3E660C94FA}" type="presParOf" srcId="{8514670A-A63A-4E24-BABF-F4FD4D7320EB}" destId="{77D21951-E0E3-465A-A28E-43A109F57A8F}" srcOrd="0" destOrd="0" presId="urn:microsoft.com/office/officeart/2008/layout/VerticalCurvedList"/>
    <dgm:cxn modelId="{21E89FB6-8B82-4F46-B92D-47C56F0691CA}" type="presParOf" srcId="{8514670A-A63A-4E24-BABF-F4FD4D7320EB}" destId="{017FAB1B-9CC7-4A5D-89D2-8A16B089D6F9}" srcOrd="1" destOrd="0" presId="urn:microsoft.com/office/officeart/2008/layout/VerticalCurvedList"/>
    <dgm:cxn modelId="{CBDE868A-F9E4-4824-B412-F8029077B679}" type="presParOf" srcId="{8514670A-A63A-4E24-BABF-F4FD4D7320EB}" destId="{D762E92A-A136-4CC9-B516-58113A4A3741}" srcOrd="2" destOrd="0" presId="urn:microsoft.com/office/officeart/2008/layout/VerticalCurvedList"/>
    <dgm:cxn modelId="{F3088AAE-00E2-4191-9AA5-1BEA09DA2986}" type="presParOf" srcId="{8514670A-A63A-4E24-BABF-F4FD4D7320EB}" destId="{6259777B-4582-45DA-86A3-9982E18AE4D8}" srcOrd="3" destOrd="0" presId="urn:microsoft.com/office/officeart/2008/layout/VerticalCurvedList"/>
    <dgm:cxn modelId="{AB515CC4-C3AA-4C1A-A150-9C07C5685751}" type="presParOf" srcId="{9B40FBF8-8B1E-4C35-8CD8-0A745B72BC52}" destId="{1FD3F8AB-8219-48F5-AE98-FA977C6A08BA}" srcOrd="1" destOrd="0" presId="urn:microsoft.com/office/officeart/2008/layout/VerticalCurvedList"/>
    <dgm:cxn modelId="{EAE03395-EA27-4B21-8DC3-958533FA1EC3}" type="presParOf" srcId="{9B40FBF8-8B1E-4C35-8CD8-0A745B72BC52}" destId="{4EC40010-CB94-418A-90FD-24F3D1ACA189}" srcOrd="2" destOrd="0" presId="urn:microsoft.com/office/officeart/2008/layout/VerticalCurvedList"/>
    <dgm:cxn modelId="{CB8F40AB-D2F6-40DC-B776-01216E3AAE3C}" type="presParOf" srcId="{4EC40010-CB94-418A-90FD-24F3D1ACA189}" destId="{E632C419-965D-4951-8B76-41DE277C9167}" srcOrd="0" destOrd="0" presId="urn:microsoft.com/office/officeart/2008/layout/VerticalCurvedList"/>
    <dgm:cxn modelId="{EF709D28-5CFF-428A-A295-B9C1251123B6}" type="presParOf" srcId="{9B40FBF8-8B1E-4C35-8CD8-0A745B72BC52}" destId="{8E225969-D7C7-4325-A29F-49CD3F7A2A75}" srcOrd="3" destOrd="0" presId="urn:microsoft.com/office/officeart/2008/layout/VerticalCurvedList"/>
    <dgm:cxn modelId="{35FF61DB-E892-4BAA-B510-7E0EE2BEED6F}" type="presParOf" srcId="{9B40FBF8-8B1E-4C35-8CD8-0A745B72BC52}" destId="{F9976480-B1B1-4DBA-BCA1-4CF79D21CA3B}" srcOrd="4" destOrd="0" presId="urn:microsoft.com/office/officeart/2008/layout/VerticalCurvedList"/>
    <dgm:cxn modelId="{BEAF310C-779F-41D7-B01C-636DDB500D26}" type="presParOf" srcId="{F9976480-B1B1-4DBA-BCA1-4CF79D21CA3B}" destId="{384F5519-1EF9-4B59-9974-26761D6FDF52}" srcOrd="0" destOrd="0" presId="urn:microsoft.com/office/officeart/2008/layout/VerticalCurvedList"/>
    <dgm:cxn modelId="{B992F2E4-ADCF-4500-B938-966B2F626464}" type="presParOf" srcId="{9B40FBF8-8B1E-4C35-8CD8-0A745B72BC52}" destId="{CD643C95-DA4A-4651-9C2A-F4DEAD489201}" srcOrd="5" destOrd="0" presId="urn:microsoft.com/office/officeart/2008/layout/VerticalCurvedList"/>
    <dgm:cxn modelId="{3838FEF9-810E-44C1-A681-275F0199D216}" type="presParOf" srcId="{9B40FBF8-8B1E-4C35-8CD8-0A745B72BC52}" destId="{7650BE0D-A56C-4A81-8F1C-43490B3306BC}" srcOrd="6" destOrd="0" presId="urn:microsoft.com/office/officeart/2008/layout/VerticalCurvedList"/>
    <dgm:cxn modelId="{7A6DE388-861C-4D7A-9643-4002474FC6F4}" type="presParOf" srcId="{7650BE0D-A56C-4A81-8F1C-43490B3306BC}" destId="{730700D0-4EEB-4596-AAAD-7A577F61364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500" dirty="0" smtClean="0"/>
            <a:t>6. Wizyta lekarska realizowana przez lekarza specjalistę w dziedzinie rehabilitacji medycznej w ciągu tygodnia po ukończeniu działań edukacyjnych oraz indywidualnego planu rehabilitacji, obejmująca: </a:t>
          </a:r>
          <a:r>
            <a:rPr lang="pl-PL" sz="1200" dirty="0" smtClean="0"/>
            <a:t>badanie podmiotowe (wywiad lekarski) i przedmiotowe, przekazanie ankiety satysfakcji pacjenta, wydanie zaleceń lekarskich na piśmie; wydanie na piśmie informacji o stanie zdrowia pacjenta z zaleceniem przekazania lekarzowi POZ i/lub lekarzowi specjaliście w dziedzinie reumatologii, z którego świadczeń korzysta pacjent; ewentualne zalecenie konsultacji chirurgicznej lub innej </a:t>
          </a:r>
          <a:r>
            <a:rPr lang="pl-PL" sz="1200" dirty="0" smtClean="0"/>
            <a:t>wskazanej</a:t>
          </a:r>
          <a:endParaRPr lang="pl-PL" sz="1200" dirty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r>
            <a:rPr lang="pl-PL" sz="1500" dirty="0" smtClean="0"/>
            <a:t>7. Druga porada fizjoterapeutyczna, obejmująca: </a:t>
          </a:r>
          <a:r>
            <a:rPr lang="pl-PL" sz="1200" dirty="0" smtClean="0"/>
            <a:t>dokonanie oceny stanu zdrowia w skali VAS, przeprowadzenie kwestionariusza oceny zdrowia HAQ, oceny jakości życia WHOQOL-BREF oraz Międzynarodowego Kwestionariusza Aktywności Fizycznej (IPAQ) wraz z odnotowaniem wyników w arkuszu programu Excel, zalecenia dot. dalszego postępowania w jednostce chorobowej;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C71E235A-30B9-4CE6-88A2-19C1D5DFC1D8}">
      <dgm:prSet phldrT="[Tekst]" custT="1"/>
      <dgm:spPr/>
      <dgm:t>
        <a:bodyPr/>
        <a:lstStyle/>
        <a:p>
          <a:r>
            <a:rPr lang="pl-PL" sz="1500" dirty="0" smtClean="0"/>
            <a:t>8. Kontrolna wizyta lekarska realizowana przez lekarza specjalistę w dziedzinie rehabilitacji medycznej po 2 miesiącach od ukończenia działań edukacyjnych oraz indywidualnego planu rehabilitacji, obejmująca: </a:t>
          </a:r>
          <a:r>
            <a:rPr lang="pl-PL" sz="1200" dirty="0" smtClean="0"/>
            <a:t>badanie podmiotowe (wywiad lekarski) i przedmiotowe, uzupełnienie karty oceny skuteczności Programu, wydanie zaleceń lekarskich na piśmie, wydanie na piśmie informacji o stanie zdrowia pacjenta z zaleceniem przekazania lekarzowi POZ i/lub lekarzowi specjaliście w dziedzinie </a:t>
          </a:r>
          <a:r>
            <a:rPr lang="pl-PL" sz="1200" dirty="0" smtClean="0"/>
            <a:t>reumatologii, ewentualne zalecenie konsultacji chirurgicznej lub innej wskazanej.</a:t>
          </a:r>
          <a:endParaRPr lang="pl-PL" sz="1200" dirty="0"/>
        </a:p>
      </dgm:t>
    </dgm:pt>
    <dgm:pt modelId="{D02DC5CC-2826-4571-BAD1-84FEBC5737AA}" type="parTrans" cxnId="{56FFCA41-5096-4E81-AA7D-8F79A1F3261A}">
      <dgm:prSet/>
      <dgm:spPr/>
      <dgm:t>
        <a:bodyPr/>
        <a:lstStyle/>
        <a:p>
          <a:endParaRPr lang="pl-PL"/>
        </a:p>
      </dgm:t>
    </dgm:pt>
    <dgm:pt modelId="{7E306267-526D-4B02-8048-049062203510}" type="sibTrans" cxnId="{56FFCA41-5096-4E81-AA7D-8F79A1F3261A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3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3"/>
      <dgm:spPr/>
    </dgm:pt>
    <dgm:pt modelId="{6259777B-4582-45DA-86A3-9982E18AE4D8}" type="pres">
      <dgm:prSet presAssocID="{C3134676-1A8C-484D-95E6-2428B7FFDC67}" presName="dstNode" presStyleLbl="node1" presStyleIdx="0" presStyleCnt="3"/>
      <dgm:spPr/>
    </dgm:pt>
    <dgm:pt modelId="{1FD3F8AB-8219-48F5-AE98-FA977C6A08BA}" type="pres">
      <dgm:prSet presAssocID="{0D1B4BF0-C2F9-4C96-99C7-B7D0F922211F}" presName="text_1" presStyleLbl="node1" presStyleIdx="0" presStyleCnt="3" custScaleY="1619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3"/>
      <dgm:spPr/>
    </dgm:pt>
    <dgm:pt modelId="{8E225969-D7C7-4325-A29F-49CD3F7A2A75}" type="pres">
      <dgm:prSet presAssocID="{1D41C2FC-3972-42FD-9529-21E3A1DBA134}" presName="text_2" presStyleLbl="node1" presStyleIdx="1" presStyleCnt="3" custScaleY="10238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3"/>
      <dgm:spPr/>
    </dgm:pt>
    <dgm:pt modelId="{9A87A745-311E-4641-B11B-61969A25899C}" type="pres">
      <dgm:prSet presAssocID="{C71E235A-30B9-4CE6-88A2-19C1D5DFC1D8}" presName="text_3" presStyleLbl="node1" presStyleIdx="2" presStyleCnt="3" custScaleY="14047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2FC490-60BA-427B-A309-05D40D0BCB21}" type="pres">
      <dgm:prSet presAssocID="{C71E235A-30B9-4CE6-88A2-19C1D5DFC1D8}" presName="accent_3" presStyleCnt="0"/>
      <dgm:spPr/>
    </dgm:pt>
    <dgm:pt modelId="{AFAD02F1-00E0-4509-B93D-A754BE31A3FC}" type="pres">
      <dgm:prSet presAssocID="{C71E235A-30B9-4CE6-88A2-19C1D5DFC1D8}" presName="accentRepeatNode" presStyleLbl="solidFgAcc1" presStyleIdx="2" presStyleCnt="3"/>
      <dgm:spPr/>
    </dgm:pt>
  </dgm:ptLst>
  <dgm:cxnLst>
    <dgm:cxn modelId="{1EC2FA61-7E5C-4813-8305-FB0B486E9696}" type="presOf" srcId="{C71E235A-30B9-4CE6-88A2-19C1D5DFC1D8}" destId="{9A87A745-311E-4641-B11B-61969A25899C}" srcOrd="0" destOrd="0" presId="urn:microsoft.com/office/officeart/2008/layout/VerticalCurvedList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9A83CA5F-C4A8-4277-BBD9-DB4A5D83B7C8}" type="presOf" srcId="{C3134676-1A8C-484D-95E6-2428B7FFDC67}" destId="{155EB823-1552-43D4-AB33-BD55E5209C49}" srcOrd="0" destOrd="0" presId="urn:microsoft.com/office/officeart/2008/layout/VerticalCurvedList"/>
    <dgm:cxn modelId="{EFF29511-3058-4FCC-A0E7-C8CC1D77B09F}" type="presOf" srcId="{0D1B4BF0-C2F9-4C96-99C7-B7D0F922211F}" destId="{1FD3F8AB-8219-48F5-AE98-FA977C6A08BA}" srcOrd="0" destOrd="0" presId="urn:microsoft.com/office/officeart/2008/layout/VerticalCurvedList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782B0817-17A7-470E-9526-0A8CEF45E379}" type="presOf" srcId="{3F355C4C-BE91-44AD-BBBC-EE0354A1FD0C}" destId="{017FAB1B-9CC7-4A5D-89D2-8A16B089D6F9}" srcOrd="0" destOrd="0" presId="urn:microsoft.com/office/officeart/2008/layout/VerticalCurvedList"/>
    <dgm:cxn modelId="{56FFCA41-5096-4E81-AA7D-8F79A1F3261A}" srcId="{C3134676-1A8C-484D-95E6-2428B7FFDC67}" destId="{C71E235A-30B9-4CE6-88A2-19C1D5DFC1D8}" srcOrd="2" destOrd="0" parTransId="{D02DC5CC-2826-4571-BAD1-84FEBC5737AA}" sibTransId="{7E306267-526D-4B02-8048-049062203510}"/>
    <dgm:cxn modelId="{FA671B87-EE74-496E-AF27-B28A15C9BFDB}" type="presOf" srcId="{1D41C2FC-3972-42FD-9529-21E3A1DBA134}" destId="{8E225969-D7C7-4325-A29F-49CD3F7A2A75}" srcOrd="0" destOrd="0" presId="urn:microsoft.com/office/officeart/2008/layout/VerticalCurvedList"/>
    <dgm:cxn modelId="{D482A488-D513-425D-80EB-034284178F82}" type="presParOf" srcId="{155EB823-1552-43D4-AB33-BD55E5209C49}" destId="{9B40FBF8-8B1E-4C35-8CD8-0A745B72BC52}" srcOrd="0" destOrd="0" presId="urn:microsoft.com/office/officeart/2008/layout/VerticalCurvedList"/>
    <dgm:cxn modelId="{CFA2BD42-C44C-49C7-BBD4-605D3EE12180}" type="presParOf" srcId="{9B40FBF8-8B1E-4C35-8CD8-0A745B72BC52}" destId="{8514670A-A63A-4E24-BABF-F4FD4D7320EB}" srcOrd="0" destOrd="0" presId="urn:microsoft.com/office/officeart/2008/layout/VerticalCurvedList"/>
    <dgm:cxn modelId="{3B20F747-76BA-48FB-BC2F-5606A3780559}" type="presParOf" srcId="{8514670A-A63A-4E24-BABF-F4FD4D7320EB}" destId="{77D21951-E0E3-465A-A28E-43A109F57A8F}" srcOrd="0" destOrd="0" presId="urn:microsoft.com/office/officeart/2008/layout/VerticalCurvedList"/>
    <dgm:cxn modelId="{EFA114C0-D05B-4C82-9930-8BD4061E2C45}" type="presParOf" srcId="{8514670A-A63A-4E24-BABF-F4FD4D7320EB}" destId="{017FAB1B-9CC7-4A5D-89D2-8A16B089D6F9}" srcOrd="1" destOrd="0" presId="urn:microsoft.com/office/officeart/2008/layout/VerticalCurvedList"/>
    <dgm:cxn modelId="{991FA3CB-F967-474E-A375-B879721CAF7F}" type="presParOf" srcId="{8514670A-A63A-4E24-BABF-F4FD4D7320EB}" destId="{D762E92A-A136-4CC9-B516-58113A4A3741}" srcOrd="2" destOrd="0" presId="urn:microsoft.com/office/officeart/2008/layout/VerticalCurvedList"/>
    <dgm:cxn modelId="{EECD27D3-7EBC-4FF7-9C5E-B930416B4A26}" type="presParOf" srcId="{8514670A-A63A-4E24-BABF-F4FD4D7320EB}" destId="{6259777B-4582-45DA-86A3-9982E18AE4D8}" srcOrd="3" destOrd="0" presId="urn:microsoft.com/office/officeart/2008/layout/VerticalCurvedList"/>
    <dgm:cxn modelId="{F90E6661-4450-4277-850C-515974A31CCD}" type="presParOf" srcId="{9B40FBF8-8B1E-4C35-8CD8-0A745B72BC52}" destId="{1FD3F8AB-8219-48F5-AE98-FA977C6A08BA}" srcOrd="1" destOrd="0" presId="urn:microsoft.com/office/officeart/2008/layout/VerticalCurvedList"/>
    <dgm:cxn modelId="{2BE27A35-71FE-4765-BB3E-43CD22C65F54}" type="presParOf" srcId="{9B40FBF8-8B1E-4C35-8CD8-0A745B72BC52}" destId="{4EC40010-CB94-418A-90FD-24F3D1ACA189}" srcOrd="2" destOrd="0" presId="urn:microsoft.com/office/officeart/2008/layout/VerticalCurvedList"/>
    <dgm:cxn modelId="{7FAC1546-B52E-46AF-8ADA-EB4DB4DB13FF}" type="presParOf" srcId="{4EC40010-CB94-418A-90FD-24F3D1ACA189}" destId="{E632C419-965D-4951-8B76-41DE277C9167}" srcOrd="0" destOrd="0" presId="urn:microsoft.com/office/officeart/2008/layout/VerticalCurvedList"/>
    <dgm:cxn modelId="{598D77EC-1CF2-4B2E-AB40-8DBDD160FEB5}" type="presParOf" srcId="{9B40FBF8-8B1E-4C35-8CD8-0A745B72BC52}" destId="{8E225969-D7C7-4325-A29F-49CD3F7A2A75}" srcOrd="3" destOrd="0" presId="urn:microsoft.com/office/officeart/2008/layout/VerticalCurvedList"/>
    <dgm:cxn modelId="{006140C1-E381-4BBC-8B57-CFBE53CBE215}" type="presParOf" srcId="{9B40FBF8-8B1E-4C35-8CD8-0A745B72BC52}" destId="{F9976480-B1B1-4DBA-BCA1-4CF79D21CA3B}" srcOrd="4" destOrd="0" presId="urn:microsoft.com/office/officeart/2008/layout/VerticalCurvedList"/>
    <dgm:cxn modelId="{3DA30B02-550A-4584-A640-36C2A5CC7E06}" type="presParOf" srcId="{F9976480-B1B1-4DBA-BCA1-4CF79D21CA3B}" destId="{384F5519-1EF9-4B59-9974-26761D6FDF52}" srcOrd="0" destOrd="0" presId="urn:microsoft.com/office/officeart/2008/layout/VerticalCurvedList"/>
    <dgm:cxn modelId="{4AE6C3B2-1A81-442D-9530-160DBA45F8E4}" type="presParOf" srcId="{9B40FBF8-8B1E-4C35-8CD8-0A745B72BC52}" destId="{9A87A745-311E-4641-B11B-61969A25899C}" srcOrd="5" destOrd="0" presId="urn:microsoft.com/office/officeart/2008/layout/VerticalCurvedList"/>
    <dgm:cxn modelId="{1B65A32E-AEC7-4667-9056-551AFA9C58D8}" type="presParOf" srcId="{9B40FBF8-8B1E-4C35-8CD8-0A745B72BC52}" destId="{642FC490-60BA-427B-A309-05D40D0BCB21}" srcOrd="6" destOrd="0" presId="urn:microsoft.com/office/officeart/2008/layout/VerticalCurvedList"/>
    <dgm:cxn modelId="{AFACD302-C7A1-46BB-9313-CC28428858BB}" type="presParOf" srcId="{642FC490-60BA-427B-A309-05D40D0BCB21}" destId="{AFAD02F1-00E0-4509-B93D-A754BE31A3F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Szkolenia dla kadry medycznej</a:t>
          </a:r>
        </a:p>
        <a:p>
          <a:r>
            <a:rPr lang="pl-PL" sz="2000" dirty="0" smtClean="0"/>
            <a:t>(etap 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500" dirty="0" smtClean="0"/>
            <a:t>Działania szkoleniowe w Programie skierowane będą do lekarzy specjalistów w dziedzinie rehabilitacji medycznej, ortopedii i traumatologii narządu ruchu, reumatologii, neurologii, lekarzy rezydentów odbywających specjalizację w ww. dziedzinach oraz fizjoterapeutów. </a:t>
          </a:r>
        </a:p>
        <a:p>
          <a:r>
            <a:rPr lang="pl-PL" sz="1500" dirty="0" smtClean="0"/>
            <a:t>W </a:t>
          </a:r>
          <a:r>
            <a:rPr lang="pl-PL" sz="1500" dirty="0" smtClean="0"/>
            <a:t>związku z ograniczonymi możliwościami finansowymi, etap I Programu w latach 2019-2020 obejmie 460 uczestników.</a:t>
          </a:r>
          <a:endParaRPr lang="pl-PL" sz="1500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DD400AE-147F-462E-8759-091486B51AC3}" type="presOf" srcId="{CA1D9C09-11FD-47E3-8030-996D5998A2D7}" destId="{9EE013FE-ACCB-4E1F-8A13-70FBEC13EF26}" srcOrd="1" destOrd="0" presId="urn:microsoft.com/office/officeart/2005/8/layout/process1"/>
    <dgm:cxn modelId="{3FE0BCEA-A9B6-4E48-AE7D-66127FDB462C}" type="presOf" srcId="{D1FC4B66-2656-4DB7-A75B-DBCBE8E5A1E0}" destId="{C5E25171-B09A-427A-8715-388622404EDC}" srcOrd="0" destOrd="0" presId="urn:microsoft.com/office/officeart/2005/8/layout/process1"/>
    <dgm:cxn modelId="{9E58E7F0-D6DD-4E39-896D-0C2CA439F4A8}" type="presOf" srcId="{CA1D9C09-11FD-47E3-8030-996D5998A2D7}" destId="{19795421-CE64-45F1-B361-131257A1C69B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D9D5F8EA-5352-42E7-BE62-76956AF76BAA}" type="presOf" srcId="{33549B02-4D10-4108-BDA2-E619ED59B8E6}" destId="{0D3A640E-B841-48EF-8666-B562B982A7C7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2B0989AE-70CB-42AB-8277-3AA38317244B}" type="presOf" srcId="{69F883DB-4519-4A6E-BD2D-0116342120D7}" destId="{B6CD0FCF-99C9-415B-ABC4-37CB9078B2D0}" srcOrd="0" destOrd="0" presId="urn:microsoft.com/office/officeart/2005/8/layout/process1"/>
    <dgm:cxn modelId="{45281062-C4F3-4724-8DC8-8C42DC90DE29}" type="presParOf" srcId="{B6CD0FCF-99C9-415B-ABC4-37CB9078B2D0}" destId="{C5E25171-B09A-427A-8715-388622404EDC}" srcOrd="0" destOrd="0" presId="urn:microsoft.com/office/officeart/2005/8/layout/process1"/>
    <dgm:cxn modelId="{3D23128B-68A5-446C-9DA3-059A0076EB21}" type="presParOf" srcId="{B6CD0FCF-99C9-415B-ABC4-37CB9078B2D0}" destId="{19795421-CE64-45F1-B361-131257A1C69B}" srcOrd="1" destOrd="0" presId="urn:microsoft.com/office/officeart/2005/8/layout/process1"/>
    <dgm:cxn modelId="{E1D781BA-1300-4513-8CA5-B01E07A22632}" type="presParOf" srcId="{19795421-CE64-45F1-B361-131257A1C69B}" destId="{9EE013FE-ACCB-4E1F-8A13-70FBEC13EF26}" srcOrd="0" destOrd="0" presId="urn:microsoft.com/office/officeart/2005/8/layout/process1"/>
    <dgm:cxn modelId="{7A16B23C-BC3E-4AF8-8E6E-06E818C1CFEC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Kompleksowa rehabilitacja uczestników Programu</a:t>
          </a:r>
        </a:p>
        <a:p>
          <a:r>
            <a:rPr lang="pl-PL" sz="2000" dirty="0" smtClean="0"/>
            <a:t>(etap II)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500" dirty="0" smtClean="0"/>
            <a:t>Kompleksową rehabilitacją leczniczą w Programie objęci zostaną pacjenci </a:t>
          </a:r>
          <a:r>
            <a:rPr lang="pl-PL" sz="1500" dirty="0" smtClean="0"/>
            <a:t>w wieku aktywności zawodowej od 50 do 59 roku życia w przypadku kobiet oraz od 50 do 64 roku życia w przypadku mężczyzn </a:t>
          </a:r>
          <a:r>
            <a:rPr lang="pl-PL" sz="1500" b="0" u="none" dirty="0" smtClean="0">
              <a:solidFill>
                <a:schemeClr val="bg1"/>
              </a:solidFill>
            </a:rPr>
            <a:t>z </a:t>
          </a:r>
          <a:r>
            <a:rPr lang="pl-PL" sz="1500" b="0" u="none" dirty="0" smtClean="0">
              <a:solidFill>
                <a:schemeClr val="bg1"/>
              </a:solidFill>
            </a:rPr>
            <a:t>rozpoznaniem choroby przewlekłej układu kostno-stawowego lub mięśniowego w wywiadzie [wg ICD-10: M15-M19, M47, M50, M51, M54] </a:t>
          </a:r>
          <a:r>
            <a:rPr lang="pl-PL" sz="1500" dirty="0" smtClean="0"/>
            <a:t>nie korzystający w ciągu 6 miesięcy przed zgłoszeniem się do Programu ze świadczeń rehabilitacji leczniczej finansowanych przez NFZ, ZUS, KRUS lub PFRON z powodu ww. jednostek chorobowych.</a:t>
          </a:r>
        </a:p>
        <a:p>
          <a:r>
            <a:rPr lang="pl-PL" sz="1500" dirty="0" smtClean="0"/>
            <a:t>W związku z ograniczonymi możliwościami finansowymi etap II Programu w latach 2019-2022 obejmie 20 200 </a:t>
          </a:r>
          <a:r>
            <a:rPr lang="pl-PL" sz="1500" dirty="0" smtClean="0"/>
            <a:t>uczestników.</a:t>
          </a:r>
          <a:endParaRPr lang="pl-PL" sz="1500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D1519C-C133-45DA-928B-F8E8468DBE09}" type="presOf" srcId="{CA1D9C09-11FD-47E3-8030-996D5998A2D7}" destId="{9EE013FE-ACCB-4E1F-8A13-70FBEC13EF26}" srcOrd="1" destOrd="0" presId="urn:microsoft.com/office/officeart/2005/8/layout/process1"/>
    <dgm:cxn modelId="{109834D0-B024-4605-8822-57C052D27D80}" type="presOf" srcId="{CA1D9C09-11FD-47E3-8030-996D5998A2D7}" destId="{19795421-CE64-45F1-B361-131257A1C69B}" srcOrd="0" destOrd="0" presId="urn:microsoft.com/office/officeart/2005/8/layout/process1"/>
    <dgm:cxn modelId="{6E1E0857-2960-47DF-AF99-7E2D23B94761}" type="presOf" srcId="{69F883DB-4519-4A6E-BD2D-0116342120D7}" destId="{B6CD0FCF-99C9-415B-ABC4-37CB9078B2D0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CD499E0C-DA4B-4099-8380-F1F72E62250A}" type="presOf" srcId="{33549B02-4D10-4108-BDA2-E619ED59B8E6}" destId="{0D3A640E-B841-48EF-8666-B562B982A7C7}" srcOrd="0" destOrd="0" presId="urn:microsoft.com/office/officeart/2005/8/layout/process1"/>
    <dgm:cxn modelId="{CCDE13A7-8122-4FA0-8181-23057EFDD82F}" type="presOf" srcId="{D1FC4B66-2656-4DB7-A75B-DBCBE8E5A1E0}" destId="{C5E25171-B09A-427A-8715-388622404EDC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FECE6FAC-F30B-403F-A68A-E7E7C5B436F4}" type="presParOf" srcId="{B6CD0FCF-99C9-415B-ABC4-37CB9078B2D0}" destId="{C5E25171-B09A-427A-8715-388622404EDC}" srcOrd="0" destOrd="0" presId="urn:microsoft.com/office/officeart/2005/8/layout/process1"/>
    <dgm:cxn modelId="{A8942812-C2D0-49CA-8996-967915FF13F9}" type="presParOf" srcId="{B6CD0FCF-99C9-415B-ABC4-37CB9078B2D0}" destId="{19795421-CE64-45F1-B361-131257A1C69B}" srcOrd="1" destOrd="0" presId="urn:microsoft.com/office/officeart/2005/8/layout/process1"/>
    <dgm:cxn modelId="{ECCB6B11-6B32-44FC-9C99-C2ADD9B890A3}" type="presParOf" srcId="{19795421-CE64-45F1-B361-131257A1C69B}" destId="{9EE013FE-ACCB-4E1F-8A13-70FBEC13EF26}" srcOrd="0" destOrd="0" presId="urn:microsoft.com/office/officeart/2005/8/layout/process1"/>
    <dgm:cxn modelId="{2D08F018-48B0-45B9-8339-97D7A04C9724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Kryteria włączenia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1. </a:t>
          </a:r>
          <a:r>
            <a:rPr lang="pl-PL" sz="1600" dirty="0" smtClean="0"/>
            <a:t>Wiek - w przypadku kobiet: 50-59 lat, w przypadku mężczyzn: 50-64 lata;</a:t>
          </a:r>
        </a:p>
        <a:p>
          <a:r>
            <a:rPr lang="pl-PL" sz="1600" dirty="0" smtClean="0"/>
            <a:t>2. Pozostawanie aktywnym zawodowo lub deklarującym gotowość do podjęcia zatrudnienia;</a:t>
          </a:r>
        </a:p>
        <a:p>
          <a:r>
            <a:rPr lang="pl-PL" sz="1600" dirty="0" smtClean="0"/>
            <a:t>3. </a:t>
          </a:r>
          <a:r>
            <a:rPr lang="pl-PL" sz="1600" dirty="0" smtClean="0"/>
            <a:t>Zamieszkiwanie na terenie województwa śląskiego;</a:t>
          </a:r>
        </a:p>
        <a:p>
          <a:r>
            <a:rPr lang="pl-PL" sz="1600" b="0" u="none" dirty="0" smtClean="0">
              <a:solidFill>
                <a:schemeClr val="bg1"/>
              </a:solidFill>
            </a:rPr>
            <a:t>4. </a:t>
          </a:r>
          <a:r>
            <a:rPr lang="pl-PL" sz="1600" b="0" u="none" dirty="0" smtClean="0">
              <a:solidFill>
                <a:schemeClr val="bg1"/>
              </a:solidFill>
            </a:rPr>
            <a:t>Rozpoznanie choroby przewlekłej układu kostno-stawowego lub mięśniowego tj. wg ICD-10 M15-M19, M47, M50, M51, M54.</a:t>
          </a:r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E883383-B317-4D2D-8669-4753A895FBD1}" type="presOf" srcId="{33549B02-4D10-4108-BDA2-E619ED59B8E6}" destId="{0D3A640E-B841-48EF-8666-B562B982A7C7}" srcOrd="0" destOrd="0" presId="urn:microsoft.com/office/officeart/2005/8/layout/process1"/>
    <dgm:cxn modelId="{BDECE11E-35B5-4FD7-A227-CB6760660C0E}" type="presOf" srcId="{CA1D9C09-11FD-47E3-8030-996D5998A2D7}" destId="{9EE013FE-ACCB-4E1F-8A13-70FBEC13EF26}" srcOrd="1" destOrd="0" presId="urn:microsoft.com/office/officeart/2005/8/layout/process1"/>
    <dgm:cxn modelId="{E374EF89-742D-4DC2-B33C-A632542D63AA}" type="presOf" srcId="{CA1D9C09-11FD-47E3-8030-996D5998A2D7}" destId="{19795421-CE64-45F1-B361-131257A1C69B}" srcOrd="0" destOrd="0" presId="urn:microsoft.com/office/officeart/2005/8/layout/process1"/>
    <dgm:cxn modelId="{0F8E9762-AE1F-4ACE-BFA8-0788BA107FF6}" type="presOf" srcId="{D1FC4B66-2656-4DB7-A75B-DBCBE8E5A1E0}" destId="{C5E25171-B09A-427A-8715-388622404EDC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07EFADA5-85AD-4CEC-BE20-DE12AD607C5E}" type="presOf" srcId="{69F883DB-4519-4A6E-BD2D-0116342120D7}" destId="{B6CD0FCF-99C9-415B-ABC4-37CB9078B2D0}" srcOrd="0" destOrd="0" presId="urn:microsoft.com/office/officeart/2005/8/layout/process1"/>
    <dgm:cxn modelId="{AD6FD4EE-F6F1-416B-8ACC-213016496743}" type="presParOf" srcId="{B6CD0FCF-99C9-415B-ABC4-37CB9078B2D0}" destId="{C5E25171-B09A-427A-8715-388622404EDC}" srcOrd="0" destOrd="0" presId="urn:microsoft.com/office/officeart/2005/8/layout/process1"/>
    <dgm:cxn modelId="{04BC1BF8-A357-43CD-A1CE-F32A0E7499D8}" type="presParOf" srcId="{B6CD0FCF-99C9-415B-ABC4-37CB9078B2D0}" destId="{19795421-CE64-45F1-B361-131257A1C69B}" srcOrd="1" destOrd="0" presId="urn:microsoft.com/office/officeart/2005/8/layout/process1"/>
    <dgm:cxn modelId="{97AAB41C-CCB4-4EB7-ABA4-BEFDD014147E}" type="presParOf" srcId="{19795421-CE64-45F1-B361-131257A1C69B}" destId="{9EE013FE-ACCB-4E1F-8A13-70FBEC13EF26}" srcOrd="0" destOrd="0" presId="urn:microsoft.com/office/officeart/2005/8/layout/process1"/>
    <dgm:cxn modelId="{3EAE0B26-B164-48F0-8511-02C77169C602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</dgm:ptLst>
  <dgm:cxnLst>
    <dgm:cxn modelId="{F815FD61-5C68-40D4-8CB4-01619E320129}" type="presOf" srcId="{69F883DB-4519-4A6E-BD2D-0116342120D7}" destId="{B6CD0FCF-99C9-415B-ABC4-37CB9078B2D0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Kryteria wyłączenia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1. Korzystanie ze świadczeń rehabilitacji leczniczej finansowanych przez NFZ, ZUS, KRUS lub PFRON z powodu ww. jednostek chorobowych w okresie 6 miesięcy przed zgłoszeniem się do </a:t>
          </a:r>
          <a:r>
            <a:rPr lang="pl-PL" sz="1600" dirty="0" smtClean="0"/>
            <a:t>Programu;</a:t>
          </a:r>
        </a:p>
        <a:p>
          <a:r>
            <a:rPr lang="pl-PL" sz="1600" dirty="0" smtClean="0"/>
            <a:t>2</a:t>
          </a:r>
          <a:r>
            <a:rPr lang="pl-PL" sz="1600" dirty="0" smtClean="0"/>
            <a:t>. Przeciwwskazania zdrowotne do skorzystania ze świadczeń rehabilitacji w trybie ambulatoryjnym (stwierdzone przez lekarza specjalistę w dziedzinie rehabilitacji medycznej, udzielającego świadczeń w Programie).</a:t>
          </a:r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94DC24B-BE68-482D-93E8-AD7B82942BE6}" type="presOf" srcId="{D1FC4B66-2656-4DB7-A75B-DBCBE8E5A1E0}" destId="{C5E25171-B09A-427A-8715-388622404EDC}" srcOrd="0" destOrd="0" presId="urn:microsoft.com/office/officeart/2005/8/layout/process1"/>
    <dgm:cxn modelId="{AB080795-D263-41B4-AD67-28244BA4E94B}" type="presOf" srcId="{CA1D9C09-11FD-47E3-8030-996D5998A2D7}" destId="{19795421-CE64-45F1-B361-131257A1C69B}" srcOrd="0" destOrd="0" presId="urn:microsoft.com/office/officeart/2005/8/layout/process1"/>
    <dgm:cxn modelId="{C5624C82-C434-4862-A3FE-4EAFD4B8D64B}" type="presOf" srcId="{CA1D9C09-11FD-47E3-8030-996D5998A2D7}" destId="{9EE013FE-ACCB-4E1F-8A13-70FBEC13EF26}" srcOrd="1" destOrd="0" presId="urn:microsoft.com/office/officeart/2005/8/layout/process1"/>
    <dgm:cxn modelId="{A81B784D-D5FD-465D-80DB-83AA8DCDB5A5}" type="presOf" srcId="{69F883DB-4519-4A6E-BD2D-0116342120D7}" destId="{B6CD0FCF-99C9-415B-ABC4-37CB9078B2D0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9B8F778B-C17B-409E-8490-EBD938B3B83B}" type="presOf" srcId="{33549B02-4D10-4108-BDA2-E619ED59B8E6}" destId="{0D3A640E-B841-48EF-8666-B562B982A7C7}" srcOrd="0" destOrd="0" presId="urn:microsoft.com/office/officeart/2005/8/layout/process1"/>
    <dgm:cxn modelId="{CF93F9D0-4D40-4F6B-9C94-B8386EAE3645}" type="presParOf" srcId="{B6CD0FCF-99C9-415B-ABC4-37CB9078B2D0}" destId="{C5E25171-B09A-427A-8715-388622404EDC}" srcOrd="0" destOrd="0" presId="urn:microsoft.com/office/officeart/2005/8/layout/process1"/>
    <dgm:cxn modelId="{B1C52FA8-50A1-477F-8BF0-4F17A7878623}" type="presParOf" srcId="{B6CD0FCF-99C9-415B-ABC4-37CB9078B2D0}" destId="{19795421-CE64-45F1-B361-131257A1C69B}" srcOrd="1" destOrd="0" presId="urn:microsoft.com/office/officeart/2005/8/layout/process1"/>
    <dgm:cxn modelId="{F12D462D-79F0-4BE1-BCBA-5A5C0DC2B90D}" type="presParOf" srcId="{19795421-CE64-45F1-B361-131257A1C69B}" destId="{9EE013FE-ACCB-4E1F-8A13-70FBEC13EF26}" srcOrd="0" destOrd="0" presId="urn:microsoft.com/office/officeart/2005/8/layout/process1"/>
    <dgm:cxn modelId="{EFFEC47F-D302-4C6E-9E0D-F5F33160C508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F883DB-4519-4A6E-BD2D-0116342120D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1FC4B66-2656-4DB7-A75B-DBCBE8E5A1E0}">
      <dgm:prSet phldrT="[Tekst]" custT="1"/>
      <dgm:spPr/>
      <dgm:t>
        <a:bodyPr/>
        <a:lstStyle/>
        <a:p>
          <a:r>
            <a:rPr lang="pl-PL" sz="2000" dirty="0" smtClean="0"/>
            <a:t>Kompleksowa rehabilitacja uczestników Programu</a:t>
          </a:r>
        </a:p>
        <a:p>
          <a:r>
            <a:rPr lang="pl-PL" sz="2000" dirty="0" smtClean="0"/>
            <a:t>(etap II)</a:t>
          </a:r>
          <a:endParaRPr lang="pl-PL" sz="2000" dirty="0"/>
        </a:p>
      </dgm:t>
    </dgm:pt>
    <dgm:pt modelId="{98A69790-413E-4BA8-BC06-8E0A66052D15}" type="parTrans" cxnId="{83E4C0A8-A0CF-4270-B936-45B3AFBDBA97}">
      <dgm:prSet/>
      <dgm:spPr/>
      <dgm:t>
        <a:bodyPr/>
        <a:lstStyle/>
        <a:p>
          <a:endParaRPr lang="pl-PL" sz="1050"/>
        </a:p>
      </dgm:t>
    </dgm:pt>
    <dgm:pt modelId="{CA1D9C09-11FD-47E3-8030-996D5998A2D7}" type="sibTrans" cxnId="{83E4C0A8-A0CF-4270-B936-45B3AFBDBA97}">
      <dgm:prSet custT="1"/>
      <dgm:spPr/>
      <dgm:t>
        <a:bodyPr/>
        <a:lstStyle/>
        <a:p>
          <a:endParaRPr lang="pl-PL" sz="1600"/>
        </a:p>
      </dgm:t>
    </dgm:pt>
    <dgm:pt modelId="{33549B02-4D10-4108-BDA2-E619ED59B8E6}">
      <dgm:prSet phldrT="[Tekst]" custT="1"/>
      <dgm:spPr/>
      <dgm:t>
        <a:bodyPr/>
        <a:lstStyle/>
        <a:p>
          <a:r>
            <a:rPr lang="pl-PL" sz="1600" dirty="0" smtClean="0"/>
            <a:t>Kampania informacyjna prowadzona będzie przez Wykonawców w ramach współpracy z placówkami podstawowej opieki zdrowotnej, ambulatoryjnej opieki specjalistycznej (głównie poradnie reumatologiczne, rehabilitacyjne, ortopedyczne oraz neurologiczne), innymi podmiotami leczniczymi, organizacjami pozarządowymi, a także z lokalnymi mediami (radio, prasa, media społecznościowe). </a:t>
          </a:r>
          <a:endParaRPr lang="pl-PL" sz="1600" dirty="0" smtClean="0"/>
        </a:p>
        <a:p>
          <a:r>
            <a:rPr lang="pl-PL" sz="1600" dirty="0" smtClean="0"/>
            <a:t>Ponadto </a:t>
          </a:r>
          <a:r>
            <a:rPr lang="pl-PL" sz="1600" dirty="0" smtClean="0"/>
            <a:t>informacje o Programie dostępne będą w siedzibie Wykonawców, a także w miejscach użyteczności publicznej, w tym w Urzędzie Marszałkowskim Województwa Śląskiego (informacje opublikowane m.in. w formie komunikatów na stronie internetowej, plakatów na tablicach ogłoszeń). </a:t>
          </a:r>
          <a:endParaRPr lang="pl-PL" sz="1600" dirty="0" smtClean="0"/>
        </a:p>
        <a:p>
          <a:r>
            <a:rPr lang="pl-PL" sz="1600" dirty="0" smtClean="0"/>
            <a:t>Akcje </a:t>
          </a:r>
          <a:r>
            <a:rPr lang="pl-PL" sz="1600" dirty="0" smtClean="0"/>
            <a:t>promocyjne mogą odbywać się także poprzez dystrybucję ulotek oraz plakatów informacyjnych. </a:t>
          </a:r>
          <a:endParaRPr lang="pl-PL" sz="1600" dirty="0" smtClean="0"/>
        </a:p>
        <a:p>
          <a:r>
            <a:rPr lang="pl-PL" sz="1600" b="0" u="none" dirty="0" smtClean="0"/>
            <a:t>Wybór </a:t>
          </a:r>
          <a:r>
            <a:rPr lang="pl-PL" sz="1600" b="0" u="none" dirty="0" smtClean="0"/>
            <a:t>konkretnych sposobów dystrybucji i rozpowszechnienia informacji o Programie ostatecznie zależny będzie od wyboru narzędzi przez Wykonawcę/Wykonawców w złożonym projekcie.</a:t>
          </a:r>
          <a:endParaRPr lang="pl-PL" sz="1600" b="0" u="none" dirty="0"/>
        </a:p>
      </dgm:t>
    </dgm:pt>
    <dgm:pt modelId="{D0FB5F19-B99A-46EC-BBFE-25B4E9DA200C}" type="parTrans" cxnId="{C02B645A-A351-4041-B034-2535A4F2A1BC}">
      <dgm:prSet/>
      <dgm:spPr/>
      <dgm:t>
        <a:bodyPr/>
        <a:lstStyle/>
        <a:p>
          <a:endParaRPr lang="pl-PL" sz="1050"/>
        </a:p>
      </dgm:t>
    </dgm:pt>
    <dgm:pt modelId="{7A950661-B24B-4B1D-A4EB-AC1A14EEFFCD}" type="sibTrans" cxnId="{C02B645A-A351-4041-B034-2535A4F2A1BC}">
      <dgm:prSet/>
      <dgm:spPr/>
      <dgm:t>
        <a:bodyPr/>
        <a:lstStyle/>
        <a:p>
          <a:endParaRPr lang="pl-PL" sz="1050"/>
        </a:p>
      </dgm:t>
    </dgm:pt>
    <dgm:pt modelId="{B6CD0FCF-99C9-415B-ABC4-37CB9078B2D0}" type="pres">
      <dgm:prSet presAssocID="{69F883DB-4519-4A6E-BD2D-0116342120D7}" presName="Name0" presStyleCnt="0">
        <dgm:presLayoutVars>
          <dgm:dir/>
          <dgm:resizeHandles val="exact"/>
        </dgm:presLayoutVars>
      </dgm:prSet>
      <dgm:spPr/>
    </dgm:pt>
    <dgm:pt modelId="{C5E25171-B09A-427A-8715-388622404EDC}" type="pres">
      <dgm:prSet presAssocID="{D1FC4B66-2656-4DB7-A75B-DBCBE8E5A1E0}" presName="node" presStyleLbl="node1" presStyleIdx="0" presStyleCnt="2" custScaleX="49691" custLinFactNeighborX="444" custLinFactNeighborY="-879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95421-CE64-45F1-B361-131257A1C69B}" type="pres">
      <dgm:prSet presAssocID="{CA1D9C09-11FD-47E3-8030-996D5998A2D7}" presName="sibTrans" presStyleLbl="sibTrans2D1" presStyleIdx="0" presStyleCnt="1"/>
      <dgm:spPr/>
      <dgm:t>
        <a:bodyPr/>
        <a:lstStyle/>
        <a:p>
          <a:endParaRPr lang="pl-PL"/>
        </a:p>
      </dgm:t>
    </dgm:pt>
    <dgm:pt modelId="{9EE013FE-ACCB-4E1F-8A13-70FBEC13EF26}" type="pres">
      <dgm:prSet presAssocID="{CA1D9C09-11FD-47E3-8030-996D5998A2D7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D3A640E-B841-48EF-8666-B562B982A7C7}" type="pres">
      <dgm:prSet presAssocID="{33549B02-4D10-4108-BDA2-E619ED59B8E6}" presName="node" presStyleLbl="node1" presStyleIdx="1" presStyleCnt="2" custScaleX="1222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3A3BF2-8B1A-46DB-B7B9-7234E0247FE4}" type="presOf" srcId="{CA1D9C09-11FD-47E3-8030-996D5998A2D7}" destId="{19795421-CE64-45F1-B361-131257A1C69B}" srcOrd="0" destOrd="0" presId="urn:microsoft.com/office/officeart/2005/8/layout/process1"/>
    <dgm:cxn modelId="{C69A81BF-DD92-4645-8652-E05B9B0DE83F}" type="presOf" srcId="{CA1D9C09-11FD-47E3-8030-996D5998A2D7}" destId="{9EE013FE-ACCB-4E1F-8A13-70FBEC13EF26}" srcOrd="1" destOrd="0" presId="urn:microsoft.com/office/officeart/2005/8/layout/process1"/>
    <dgm:cxn modelId="{59E34D8A-8D87-4E24-9609-4145F5ECF8E0}" type="presOf" srcId="{33549B02-4D10-4108-BDA2-E619ED59B8E6}" destId="{0D3A640E-B841-48EF-8666-B562B982A7C7}" srcOrd="0" destOrd="0" presId="urn:microsoft.com/office/officeart/2005/8/layout/process1"/>
    <dgm:cxn modelId="{0FDF47FC-9F38-4627-A75B-3781B2D26A54}" type="presOf" srcId="{D1FC4B66-2656-4DB7-A75B-DBCBE8E5A1E0}" destId="{C5E25171-B09A-427A-8715-388622404EDC}" srcOrd="0" destOrd="0" presId="urn:microsoft.com/office/officeart/2005/8/layout/process1"/>
    <dgm:cxn modelId="{83E4C0A8-A0CF-4270-B936-45B3AFBDBA97}" srcId="{69F883DB-4519-4A6E-BD2D-0116342120D7}" destId="{D1FC4B66-2656-4DB7-A75B-DBCBE8E5A1E0}" srcOrd="0" destOrd="0" parTransId="{98A69790-413E-4BA8-BC06-8E0A66052D15}" sibTransId="{CA1D9C09-11FD-47E3-8030-996D5998A2D7}"/>
    <dgm:cxn modelId="{D1A74AFA-1B52-44F1-9E04-C201E5C2B2EA}" type="presOf" srcId="{69F883DB-4519-4A6E-BD2D-0116342120D7}" destId="{B6CD0FCF-99C9-415B-ABC4-37CB9078B2D0}" srcOrd="0" destOrd="0" presId="urn:microsoft.com/office/officeart/2005/8/layout/process1"/>
    <dgm:cxn modelId="{C02B645A-A351-4041-B034-2535A4F2A1BC}" srcId="{69F883DB-4519-4A6E-BD2D-0116342120D7}" destId="{33549B02-4D10-4108-BDA2-E619ED59B8E6}" srcOrd="1" destOrd="0" parTransId="{D0FB5F19-B99A-46EC-BBFE-25B4E9DA200C}" sibTransId="{7A950661-B24B-4B1D-A4EB-AC1A14EEFFCD}"/>
    <dgm:cxn modelId="{F916BB4B-0BBF-4473-B77E-3C6AD9A94C38}" type="presParOf" srcId="{B6CD0FCF-99C9-415B-ABC4-37CB9078B2D0}" destId="{C5E25171-B09A-427A-8715-388622404EDC}" srcOrd="0" destOrd="0" presId="urn:microsoft.com/office/officeart/2005/8/layout/process1"/>
    <dgm:cxn modelId="{9E528372-B241-473E-8CC3-F6D5A947EF17}" type="presParOf" srcId="{B6CD0FCF-99C9-415B-ABC4-37CB9078B2D0}" destId="{19795421-CE64-45F1-B361-131257A1C69B}" srcOrd="1" destOrd="0" presId="urn:microsoft.com/office/officeart/2005/8/layout/process1"/>
    <dgm:cxn modelId="{010E7501-34E5-4673-902C-ADDA3D8FD2D3}" type="presParOf" srcId="{19795421-CE64-45F1-B361-131257A1C69B}" destId="{9EE013FE-ACCB-4E1F-8A13-70FBEC13EF26}" srcOrd="0" destOrd="0" presId="urn:microsoft.com/office/officeart/2005/8/layout/process1"/>
    <dgm:cxn modelId="{1568FF66-97F2-4D2C-A810-CF819D28BDC0}" type="presParOf" srcId="{B6CD0FCF-99C9-415B-ABC4-37CB9078B2D0}" destId="{0D3A640E-B841-48EF-8666-B562B982A7C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134676-1A8C-484D-95E6-2428B7FFDC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D1B4BF0-C2F9-4C96-99C7-B7D0F922211F}">
      <dgm:prSet phldrT="[Tekst]" custT="1"/>
      <dgm:spPr/>
      <dgm:t>
        <a:bodyPr/>
        <a:lstStyle/>
        <a:p>
          <a:pPr algn="just"/>
          <a:r>
            <a:rPr lang="pl-PL" sz="1500" dirty="0" smtClean="0"/>
            <a:t>1. Pierwsza wizyta lekarska realizowana przez lekarza specjalistę w dziedzinie rehabilitacji medycznej, obejmująca: </a:t>
          </a:r>
          <a:r>
            <a:rPr lang="pl-PL" sz="1200" dirty="0" smtClean="0"/>
            <a:t>badanie podmiotowe (wywiad lekarski) oraz przedmiotowe, analizę dokumentacji medycznej dostarczonej przez pacjenta, w tym weryfikację rozpoznania choroby przewlekłej układu kostno-stawowego i mięśniowego [wg ICD-10: M15-M19, M47, M50, M51, M54], stwierdzenie braku przeciwwskazań do udziału w Programie, uzyskanie od pacjenta niezbędnych oświadczeń oraz zgody na udział w Programie, zaplanowanie indywidualnego planu rehabilitacyjnego, wydanie zaleceń lekarskich na piśmie, ewentualne zalecenie konsultacji </a:t>
          </a:r>
          <a:r>
            <a:rPr lang="pl-PL" sz="1200" dirty="0" smtClean="0"/>
            <a:t>chirurgicznej/neurochirurgicznej/ortopedycznej</a:t>
          </a:r>
          <a:endParaRPr lang="pl-PL" sz="1200" dirty="0" smtClean="0"/>
        </a:p>
      </dgm:t>
    </dgm:pt>
    <dgm:pt modelId="{5C145817-3088-4BFF-8CBB-CCA0A48F0293}" type="parTrans" cxnId="{CF48CFF6-AF2F-4938-80CD-B8B1C8F53FC2}">
      <dgm:prSet/>
      <dgm:spPr/>
      <dgm:t>
        <a:bodyPr/>
        <a:lstStyle/>
        <a:p>
          <a:endParaRPr lang="pl-PL" sz="1500"/>
        </a:p>
      </dgm:t>
    </dgm:pt>
    <dgm:pt modelId="{3F355C4C-BE91-44AD-BBBC-EE0354A1FD0C}" type="sibTrans" cxnId="{CF48CFF6-AF2F-4938-80CD-B8B1C8F53FC2}">
      <dgm:prSet/>
      <dgm:spPr/>
      <dgm:t>
        <a:bodyPr/>
        <a:lstStyle/>
        <a:p>
          <a:endParaRPr lang="pl-PL" sz="1500"/>
        </a:p>
      </dgm:t>
    </dgm:pt>
    <dgm:pt modelId="{1D41C2FC-3972-42FD-9529-21E3A1DBA134}">
      <dgm:prSet phldrT="[Tekst]" custT="1"/>
      <dgm:spPr/>
      <dgm:t>
        <a:bodyPr/>
        <a:lstStyle/>
        <a:p>
          <a:pPr algn="just"/>
          <a:r>
            <a:rPr lang="pl-PL" sz="1500" dirty="0" smtClean="0"/>
            <a:t>2. Pierwsza porada fizjoterapeutyczna, obejmująca: </a:t>
          </a:r>
          <a:r>
            <a:rPr lang="pl-PL" sz="1200" dirty="0" smtClean="0"/>
            <a:t>wywiad z pacjentem, dokonanie oceny stanu zdrowia w skali VAS, przeprowadzenie kwestionariusza oceny zdrowia HAQ, oceny jakości życia WHOQOL-BREF oraz Międzynarodowego Kwestionariusza Aktywności Fizycznej (IPAQ) wraz z odnotowaniem wyników w arkuszu programu Excel, </a:t>
          </a:r>
          <a:r>
            <a:rPr lang="pl-PL" sz="1200" dirty="0" smtClean="0"/>
            <a:t>pomiar masy ciała wraz z obliczeniem wskaźnika BMI, edukację </a:t>
          </a:r>
          <a:r>
            <a:rPr lang="pl-PL" sz="1200" dirty="0" smtClean="0"/>
            <a:t>zdrowotną w zakresie profilaktyki wtórnej zdiagnozowanej u pacjenta jednostki chorobowej;</a:t>
          </a:r>
          <a:endParaRPr lang="pl-PL" sz="1200" dirty="0"/>
        </a:p>
      </dgm:t>
    </dgm:pt>
    <dgm:pt modelId="{2E52655C-5BD7-4B6E-8ED9-3C10BE9AF5BC}" type="parTrans" cxnId="{783395DD-1EFD-4E2D-B516-C508276D3863}">
      <dgm:prSet/>
      <dgm:spPr/>
      <dgm:t>
        <a:bodyPr/>
        <a:lstStyle/>
        <a:p>
          <a:endParaRPr lang="pl-PL"/>
        </a:p>
      </dgm:t>
    </dgm:pt>
    <dgm:pt modelId="{1A93A4DB-845C-4FF8-9015-7E3F6764E0EB}" type="sibTrans" cxnId="{783395DD-1EFD-4E2D-B516-C508276D3863}">
      <dgm:prSet/>
      <dgm:spPr/>
      <dgm:t>
        <a:bodyPr/>
        <a:lstStyle/>
        <a:p>
          <a:endParaRPr lang="pl-PL"/>
        </a:p>
      </dgm:t>
    </dgm:pt>
    <dgm:pt modelId="{155EB823-1552-43D4-AB33-BD55E5209C49}" type="pres">
      <dgm:prSet presAssocID="{C3134676-1A8C-484D-95E6-2428B7FFDC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B40FBF8-8B1E-4C35-8CD8-0A745B72BC52}" type="pres">
      <dgm:prSet presAssocID="{C3134676-1A8C-484D-95E6-2428B7FFDC67}" presName="Name1" presStyleCnt="0"/>
      <dgm:spPr/>
    </dgm:pt>
    <dgm:pt modelId="{8514670A-A63A-4E24-BABF-F4FD4D7320EB}" type="pres">
      <dgm:prSet presAssocID="{C3134676-1A8C-484D-95E6-2428B7FFDC67}" presName="cycle" presStyleCnt="0"/>
      <dgm:spPr/>
    </dgm:pt>
    <dgm:pt modelId="{77D21951-E0E3-465A-A28E-43A109F57A8F}" type="pres">
      <dgm:prSet presAssocID="{C3134676-1A8C-484D-95E6-2428B7FFDC67}" presName="srcNode" presStyleLbl="node1" presStyleIdx="0" presStyleCnt="2"/>
      <dgm:spPr/>
    </dgm:pt>
    <dgm:pt modelId="{017FAB1B-9CC7-4A5D-89D2-8A16B089D6F9}" type="pres">
      <dgm:prSet presAssocID="{C3134676-1A8C-484D-95E6-2428B7FFDC67}" presName="conn" presStyleLbl="parChTrans1D2" presStyleIdx="0" presStyleCnt="1"/>
      <dgm:spPr/>
      <dgm:t>
        <a:bodyPr/>
        <a:lstStyle/>
        <a:p>
          <a:endParaRPr lang="pl-PL"/>
        </a:p>
      </dgm:t>
    </dgm:pt>
    <dgm:pt modelId="{D762E92A-A136-4CC9-B516-58113A4A3741}" type="pres">
      <dgm:prSet presAssocID="{C3134676-1A8C-484D-95E6-2428B7FFDC67}" presName="extraNode" presStyleLbl="node1" presStyleIdx="0" presStyleCnt="2"/>
      <dgm:spPr/>
    </dgm:pt>
    <dgm:pt modelId="{6259777B-4582-45DA-86A3-9982E18AE4D8}" type="pres">
      <dgm:prSet presAssocID="{C3134676-1A8C-484D-95E6-2428B7FFDC67}" presName="dstNode" presStyleLbl="node1" presStyleIdx="0" presStyleCnt="2"/>
      <dgm:spPr/>
    </dgm:pt>
    <dgm:pt modelId="{1FD3F8AB-8219-48F5-AE98-FA977C6A08BA}" type="pres">
      <dgm:prSet presAssocID="{0D1B4BF0-C2F9-4C96-99C7-B7D0F922211F}" presName="text_1" presStyleLbl="node1" presStyleIdx="0" presStyleCnt="2" custScaleY="12788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40010-CB94-418A-90FD-24F3D1ACA189}" type="pres">
      <dgm:prSet presAssocID="{0D1B4BF0-C2F9-4C96-99C7-B7D0F922211F}" presName="accent_1" presStyleCnt="0"/>
      <dgm:spPr/>
    </dgm:pt>
    <dgm:pt modelId="{E632C419-965D-4951-8B76-41DE277C9167}" type="pres">
      <dgm:prSet presAssocID="{0D1B4BF0-C2F9-4C96-99C7-B7D0F922211F}" presName="accentRepeatNode" presStyleLbl="solidFgAcc1" presStyleIdx="0" presStyleCnt="2"/>
      <dgm:spPr/>
    </dgm:pt>
    <dgm:pt modelId="{8E225969-D7C7-4325-A29F-49CD3F7A2A75}" type="pres">
      <dgm:prSet presAssocID="{1D41C2FC-3972-42FD-9529-21E3A1DBA134}" presName="text_2" presStyleLbl="node1" presStyleIdx="1" presStyleCnt="2" custScaleY="1150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976480-B1B1-4DBA-BCA1-4CF79D21CA3B}" type="pres">
      <dgm:prSet presAssocID="{1D41C2FC-3972-42FD-9529-21E3A1DBA134}" presName="accent_2" presStyleCnt="0"/>
      <dgm:spPr/>
    </dgm:pt>
    <dgm:pt modelId="{384F5519-1EF9-4B59-9974-26761D6FDF52}" type="pres">
      <dgm:prSet presAssocID="{1D41C2FC-3972-42FD-9529-21E3A1DBA134}" presName="accentRepeatNode" presStyleLbl="solidFgAcc1" presStyleIdx="1" presStyleCnt="2"/>
      <dgm:spPr/>
    </dgm:pt>
  </dgm:ptLst>
  <dgm:cxnLst>
    <dgm:cxn modelId="{501865BF-FF7D-4C3D-81E3-75284D1AD08A}" type="presOf" srcId="{C3134676-1A8C-484D-95E6-2428B7FFDC67}" destId="{155EB823-1552-43D4-AB33-BD55E5209C49}" srcOrd="0" destOrd="0" presId="urn:microsoft.com/office/officeart/2008/layout/VerticalCurvedList"/>
    <dgm:cxn modelId="{D851ACB2-F6CF-4964-8CD4-2835B6C6B853}" type="presOf" srcId="{3F355C4C-BE91-44AD-BBBC-EE0354A1FD0C}" destId="{017FAB1B-9CC7-4A5D-89D2-8A16B089D6F9}" srcOrd="0" destOrd="0" presId="urn:microsoft.com/office/officeart/2008/layout/VerticalCurvedList"/>
    <dgm:cxn modelId="{F6583A59-B057-4D8E-A41F-0D8FCF7D046F}" type="presOf" srcId="{0D1B4BF0-C2F9-4C96-99C7-B7D0F922211F}" destId="{1FD3F8AB-8219-48F5-AE98-FA977C6A08BA}" srcOrd="0" destOrd="0" presId="urn:microsoft.com/office/officeart/2008/layout/VerticalCurvedList"/>
    <dgm:cxn modelId="{CF48CFF6-AF2F-4938-80CD-B8B1C8F53FC2}" srcId="{C3134676-1A8C-484D-95E6-2428B7FFDC67}" destId="{0D1B4BF0-C2F9-4C96-99C7-B7D0F922211F}" srcOrd="0" destOrd="0" parTransId="{5C145817-3088-4BFF-8CBB-CCA0A48F0293}" sibTransId="{3F355C4C-BE91-44AD-BBBC-EE0354A1FD0C}"/>
    <dgm:cxn modelId="{783395DD-1EFD-4E2D-B516-C508276D3863}" srcId="{C3134676-1A8C-484D-95E6-2428B7FFDC67}" destId="{1D41C2FC-3972-42FD-9529-21E3A1DBA134}" srcOrd="1" destOrd="0" parTransId="{2E52655C-5BD7-4B6E-8ED9-3C10BE9AF5BC}" sibTransId="{1A93A4DB-845C-4FF8-9015-7E3F6764E0EB}"/>
    <dgm:cxn modelId="{94FAC10E-FA3C-434D-9A39-4135A1D20873}" type="presOf" srcId="{1D41C2FC-3972-42FD-9529-21E3A1DBA134}" destId="{8E225969-D7C7-4325-A29F-49CD3F7A2A75}" srcOrd="0" destOrd="0" presId="urn:microsoft.com/office/officeart/2008/layout/VerticalCurvedList"/>
    <dgm:cxn modelId="{C1F04217-85EB-4ACB-9859-63C932B4AF58}" type="presParOf" srcId="{155EB823-1552-43D4-AB33-BD55E5209C49}" destId="{9B40FBF8-8B1E-4C35-8CD8-0A745B72BC52}" srcOrd="0" destOrd="0" presId="urn:microsoft.com/office/officeart/2008/layout/VerticalCurvedList"/>
    <dgm:cxn modelId="{327A3BDD-37FA-4597-96E0-74688D8C5CE3}" type="presParOf" srcId="{9B40FBF8-8B1E-4C35-8CD8-0A745B72BC52}" destId="{8514670A-A63A-4E24-BABF-F4FD4D7320EB}" srcOrd="0" destOrd="0" presId="urn:microsoft.com/office/officeart/2008/layout/VerticalCurvedList"/>
    <dgm:cxn modelId="{703C65CA-3DBD-4A4B-BB08-410FABF3EEC4}" type="presParOf" srcId="{8514670A-A63A-4E24-BABF-F4FD4D7320EB}" destId="{77D21951-E0E3-465A-A28E-43A109F57A8F}" srcOrd="0" destOrd="0" presId="urn:microsoft.com/office/officeart/2008/layout/VerticalCurvedList"/>
    <dgm:cxn modelId="{B1F66062-B25E-4008-BB5F-54C4C15CD562}" type="presParOf" srcId="{8514670A-A63A-4E24-BABF-F4FD4D7320EB}" destId="{017FAB1B-9CC7-4A5D-89D2-8A16B089D6F9}" srcOrd="1" destOrd="0" presId="urn:microsoft.com/office/officeart/2008/layout/VerticalCurvedList"/>
    <dgm:cxn modelId="{6FC83FA6-8677-449E-90E4-4CB0C5EDB7A1}" type="presParOf" srcId="{8514670A-A63A-4E24-BABF-F4FD4D7320EB}" destId="{D762E92A-A136-4CC9-B516-58113A4A3741}" srcOrd="2" destOrd="0" presId="urn:microsoft.com/office/officeart/2008/layout/VerticalCurvedList"/>
    <dgm:cxn modelId="{79097F85-24AA-4085-BD5F-3D424A93032B}" type="presParOf" srcId="{8514670A-A63A-4E24-BABF-F4FD4D7320EB}" destId="{6259777B-4582-45DA-86A3-9982E18AE4D8}" srcOrd="3" destOrd="0" presId="urn:microsoft.com/office/officeart/2008/layout/VerticalCurvedList"/>
    <dgm:cxn modelId="{DB7C3084-9C10-40EC-96E3-12F72AD1F5E4}" type="presParOf" srcId="{9B40FBF8-8B1E-4C35-8CD8-0A745B72BC52}" destId="{1FD3F8AB-8219-48F5-AE98-FA977C6A08BA}" srcOrd="1" destOrd="0" presId="urn:microsoft.com/office/officeart/2008/layout/VerticalCurvedList"/>
    <dgm:cxn modelId="{F96DC066-2CC7-4DD1-9D96-11E5D5AF1139}" type="presParOf" srcId="{9B40FBF8-8B1E-4C35-8CD8-0A745B72BC52}" destId="{4EC40010-CB94-418A-90FD-24F3D1ACA189}" srcOrd="2" destOrd="0" presId="urn:microsoft.com/office/officeart/2008/layout/VerticalCurvedList"/>
    <dgm:cxn modelId="{2112A582-9951-449B-8997-AED495D90903}" type="presParOf" srcId="{4EC40010-CB94-418A-90FD-24F3D1ACA189}" destId="{E632C419-965D-4951-8B76-41DE277C9167}" srcOrd="0" destOrd="0" presId="urn:microsoft.com/office/officeart/2008/layout/VerticalCurvedList"/>
    <dgm:cxn modelId="{C76327B9-5F51-4AE7-B32C-6540298E5A7F}" type="presParOf" srcId="{9B40FBF8-8B1E-4C35-8CD8-0A745B72BC52}" destId="{8E225969-D7C7-4325-A29F-49CD3F7A2A75}" srcOrd="3" destOrd="0" presId="urn:microsoft.com/office/officeart/2008/layout/VerticalCurvedList"/>
    <dgm:cxn modelId="{EDD5186B-9AFA-480D-89D8-F40D65526F7C}" type="presParOf" srcId="{9B40FBF8-8B1E-4C35-8CD8-0A745B72BC52}" destId="{F9976480-B1B1-4DBA-BCA1-4CF79D21CA3B}" srcOrd="4" destOrd="0" presId="urn:microsoft.com/office/officeart/2008/layout/VerticalCurvedList"/>
    <dgm:cxn modelId="{CF0EB55E-B4C4-40D0-AEDF-3EB522983B77}" type="presParOf" srcId="{F9976480-B1B1-4DBA-BCA1-4CF79D21CA3B}" destId="{384F5519-1EF9-4B59-9974-26761D6FDF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378D8-169A-4BCB-BE70-0C8C7DF7E55D}">
      <dsp:nvSpPr>
        <dsp:cNvPr id="0" name=""/>
        <dsp:cNvSpPr/>
      </dsp:nvSpPr>
      <dsp:spPr>
        <a:xfrm>
          <a:off x="-3186017" y="-534729"/>
          <a:ext cx="4146958" cy="4146958"/>
        </a:xfrm>
        <a:prstGeom prst="blockArc">
          <a:avLst>
            <a:gd name="adj1" fmla="val 18900000"/>
            <a:gd name="adj2" fmla="val 2700000"/>
            <a:gd name="adj3" fmla="val 52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3663A-92CD-48A3-BB16-1003116A551E}">
      <dsp:nvSpPr>
        <dsp:cNvPr id="0" name=""/>
        <dsp:cNvSpPr/>
      </dsp:nvSpPr>
      <dsp:spPr>
        <a:xfrm>
          <a:off x="939050" y="661555"/>
          <a:ext cx="10178128" cy="1754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1382" tIns="43180" rIns="43180" bIns="4318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Przywrócenie maksymalnie możliwej sprawności fizycznej oraz zdolności do aktywności zawodowej, co najmniej 8 080 mieszkańcom województwa śląskiego w wieku od 50 do 59 roku życia w przypadku kobiet oraz od 50 do 64 roku życia w przypadku mężczyzn, aktywnym zawodowo lub deklarujących gotowość do podjęcia zatrudnienia, z dysfunkcjami narządu ruchu, spowodowanymi przewlekłymi chorobami układu kostno-stawowego i mięśniowego, będącym uczestnikami Programu w latach 2019-2022.</a:t>
          </a:r>
          <a:endParaRPr lang="pl-PL" sz="1700" kern="1200" dirty="0"/>
        </a:p>
      </dsp:txBody>
      <dsp:txXfrm>
        <a:off x="939050" y="661555"/>
        <a:ext cx="10178128" cy="1754387"/>
      </dsp:txXfrm>
    </dsp:sp>
    <dsp:sp modelId="{9730DC06-C527-40D5-A40C-D9131F577506}">
      <dsp:nvSpPr>
        <dsp:cNvPr id="0" name=""/>
        <dsp:cNvSpPr/>
      </dsp:nvSpPr>
      <dsp:spPr>
        <a:xfrm>
          <a:off x="0" y="599698"/>
          <a:ext cx="1878101" cy="18781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536611" y="-700728"/>
          <a:ext cx="5444067" cy="54440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743132" y="330045"/>
          <a:ext cx="10766607" cy="164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3. Działania edukacyjne, obejmujące: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- 3 spotkania 45-minutowe w grupach max. 20-osobowych w zakresie edukacji zdrowotnej,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</a:t>
          </a:r>
          <a:r>
            <a:rPr lang="pl-PL" sz="1200" kern="1200" dirty="0" smtClean="0"/>
            <a:t>3 </a:t>
          </a:r>
          <a:r>
            <a:rPr lang="pl-PL" sz="1200" kern="1200" dirty="0" smtClean="0"/>
            <a:t>spotkania 45-minutowe w grupie max. 20-osobowych w zakresie edukacji żywieniowej,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</a:t>
          </a:r>
          <a:r>
            <a:rPr lang="pl-PL" sz="1200" kern="1200" dirty="0" smtClean="0"/>
            <a:t>3 </a:t>
          </a:r>
          <a:r>
            <a:rPr lang="pl-PL" sz="1200" kern="1200" dirty="0" smtClean="0"/>
            <a:t>spotkania 45-minutowe w grupach max. 20-osobowych w zakresie psychoedukacji;</a:t>
          </a:r>
          <a:endParaRPr lang="pl-PL" sz="1200" kern="1200" dirty="0"/>
        </a:p>
      </dsp:txBody>
      <dsp:txXfrm>
        <a:off x="743132" y="330045"/>
        <a:ext cx="10766607" cy="1649856"/>
      </dsp:txXfrm>
    </dsp:sp>
    <dsp:sp modelId="{E632C419-965D-4951-8B76-41DE277C9167}">
      <dsp:nvSpPr>
        <dsp:cNvPr id="0" name=""/>
        <dsp:cNvSpPr/>
      </dsp:nvSpPr>
      <dsp:spPr>
        <a:xfrm>
          <a:off x="21324" y="433165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743132" y="2223434"/>
          <a:ext cx="10766607" cy="1328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4. Indywidualny plan rehabilitacyjny, obejmujący: </a:t>
          </a:r>
          <a:r>
            <a:rPr lang="pl-PL" sz="1200" kern="1200" dirty="0" smtClean="0"/>
            <a:t>dobrane przez lekarza rehabilitacji medycznej wg indywidualnych wskazań pacjenta procedury zawarte w tabeli 1 o łącznej sumie punktów 815pkt. (+/- 3pkt.) na cały cykl rehabilitacyjny trwający min. 15 dni, minimum 2 zabiegi dziennie, w tym jedną kinezyterapię, maksimum 5 zabiegów dziennie, minimum 3 kinezyterapie w formie indywidualnej pracy z pacjentem na cały cykl rehabilitacyjny;</a:t>
          </a:r>
          <a:endParaRPr lang="pl-PL" sz="1200" kern="1200" dirty="0"/>
        </a:p>
      </dsp:txBody>
      <dsp:txXfrm>
        <a:off x="743132" y="2223434"/>
        <a:ext cx="10766607" cy="1328403"/>
      </dsp:txXfrm>
    </dsp:sp>
    <dsp:sp modelId="{384F5519-1EF9-4B59-9974-26761D6FDF52}">
      <dsp:nvSpPr>
        <dsp:cNvPr id="0" name=""/>
        <dsp:cNvSpPr/>
      </dsp:nvSpPr>
      <dsp:spPr>
        <a:xfrm>
          <a:off x="21324" y="2165828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896832" y="-750395"/>
          <a:ext cx="5832159" cy="5832159"/>
        </a:xfrm>
        <a:prstGeom prst="blockArc">
          <a:avLst>
            <a:gd name="adj1" fmla="val 18900000"/>
            <a:gd name="adj2" fmla="val 2700000"/>
            <a:gd name="adj3" fmla="val 37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601557" y="165003"/>
          <a:ext cx="10870098" cy="1402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7605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5. Wizyta lekarska realizowana przez lekarza specjalistę w dziedzinie rehabilitacji medycznej w ciągu tygodnia po ukończeniu działań edukacyjnych oraz indywidualnego planu rehabilitacji, obejmująca: </a:t>
          </a:r>
          <a:r>
            <a:rPr lang="pl-PL" sz="1200" kern="1200" dirty="0" smtClean="0"/>
            <a:t>badanie podmiotowe (wywiad lekarski) i przedmiotowe, przekazanie ankiety satysfakcji pacjenta, wydanie zaleceń lekarskich na piśmie; wydanie na piśmie informacji o stanie zdrowia pacjenta z zaleceniem przekazania lekarzowi POZ i/lub lekarzowi specjaliście w dziedzinie neurologii/ortopedii i traumatologii narządu ruchu, z którego świadczeń korzysta pacjent, ewentualne zalecenie konsultacji chirurgicznej/neurochirurgicznej/ortopedycznej lub innej </a:t>
          </a:r>
          <a:r>
            <a:rPr lang="pl-PL" sz="1200" kern="1200" dirty="0" smtClean="0"/>
            <a:t>wskazanej</a:t>
          </a:r>
          <a:endParaRPr lang="pl-PL" sz="1200" kern="1200" dirty="0" smtClean="0"/>
        </a:p>
      </dsp:txBody>
      <dsp:txXfrm>
        <a:off x="601557" y="165003"/>
        <a:ext cx="10870098" cy="1402540"/>
      </dsp:txXfrm>
    </dsp:sp>
    <dsp:sp modelId="{E632C419-965D-4951-8B76-41DE277C9167}">
      <dsp:nvSpPr>
        <dsp:cNvPr id="0" name=""/>
        <dsp:cNvSpPr/>
      </dsp:nvSpPr>
      <dsp:spPr>
        <a:xfrm>
          <a:off x="60136" y="324852"/>
          <a:ext cx="1082842" cy="1082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916448" y="1722234"/>
          <a:ext cx="10555207" cy="886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7605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6. Druga porada fizjoterapeutyczna, obejmująca: </a:t>
          </a:r>
          <a:r>
            <a:rPr lang="pl-PL" sz="1200" kern="1200" dirty="0" smtClean="0"/>
            <a:t>dokonanie oceny stanu zdrowia w skali VAS, przeprowadzenie kwestionariusza oceny zdrowia HAQ, oceny jakości życia WHOQOL-BREF oraz Międzynarodowego Kwestionariusza Aktywności Fizycznej (IPAQ) wraz z odnotowaniem wyników w arkuszu programu Excel, </a:t>
          </a:r>
          <a:r>
            <a:rPr lang="pl-PL" sz="1200" kern="1200" dirty="0" smtClean="0"/>
            <a:t>pomiar masy ciała wraz z obliczeniem wskaźnika BMI, zalecenia </a:t>
          </a:r>
          <a:r>
            <a:rPr lang="pl-PL" sz="1200" kern="1200" dirty="0" smtClean="0"/>
            <a:t>dot. dalszego postępowania w jednostce chorobowej;</a:t>
          </a:r>
          <a:endParaRPr lang="pl-PL" sz="1200" kern="1200" dirty="0"/>
        </a:p>
      </dsp:txBody>
      <dsp:txXfrm>
        <a:off x="916448" y="1722234"/>
        <a:ext cx="10555207" cy="886899"/>
      </dsp:txXfrm>
    </dsp:sp>
    <dsp:sp modelId="{384F5519-1EF9-4B59-9974-26761D6FDF52}">
      <dsp:nvSpPr>
        <dsp:cNvPr id="0" name=""/>
        <dsp:cNvSpPr/>
      </dsp:nvSpPr>
      <dsp:spPr>
        <a:xfrm>
          <a:off x="375026" y="1624263"/>
          <a:ext cx="1082842" cy="1082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7A745-311E-4641-B11B-61969A25899C}">
      <dsp:nvSpPr>
        <dsp:cNvPr id="0" name=""/>
        <dsp:cNvSpPr/>
      </dsp:nvSpPr>
      <dsp:spPr>
        <a:xfrm>
          <a:off x="601557" y="2696524"/>
          <a:ext cx="10870098" cy="1537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7605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7. Kontrolna wizyta lekarska realizowana przez lekarza specjalistę w dziedzinie rehabilitacji medycznej po 2 miesiącach od ukończenia działań edukacyjnych oraz indywidualnego planu rehabilitacji, obejmująca: </a:t>
          </a:r>
          <a:r>
            <a:rPr lang="pl-PL" sz="1200" kern="1200" dirty="0" smtClean="0"/>
            <a:t>badanie podmiotowe (wywiad lekarski) i przedmiotowe, uzupełnienie karty oceny skuteczności Programu, wydanie zaleceń lekarskich na piśmie, wydanie na piśmie informacji o stanie zdrowia pacjenta z zaleceniem przekazania lekarzowi POZ i/lub lekarzowi specjaliście w dziedzinie neurologii/ortopedii i traumatologii narządu ruchu, z którego świadczeń korzysta pacjent, ewentualne zalecenie konsultacji chirurgicznej/neurochirurgicznej/ortopedycznej lub innej </a:t>
          </a:r>
          <a:r>
            <a:rPr lang="pl-PL" sz="1200" kern="1200" dirty="0" smtClean="0"/>
            <a:t>wskazanej</a:t>
          </a:r>
          <a:endParaRPr lang="pl-PL" sz="1200" kern="1200" dirty="0" smtClean="0"/>
        </a:p>
      </dsp:txBody>
      <dsp:txXfrm>
        <a:off x="601557" y="2696524"/>
        <a:ext cx="10870098" cy="1537142"/>
      </dsp:txXfrm>
    </dsp:sp>
    <dsp:sp modelId="{AFAD02F1-00E0-4509-B93D-A754BE31A3FC}">
      <dsp:nvSpPr>
        <dsp:cNvPr id="0" name=""/>
        <dsp:cNvSpPr/>
      </dsp:nvSpPr>
      <dsp:spPr>
        <a:xfrm>
          <a:off x="60136" y="2923674"/>
          <a:ext cx="1082842" cy="1082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378D8-169A-4BCB-BE70-0C8C7DF7E55D}">
      <dsp:nvSpPr>
        <dsp:cNvPr id="0" name=""/>
        <dsp:cNvSpPr/>
      </dsp:nvSpPr>
      <dsp:spPr>
        <a:xfrm>
          <a:off x="-3186017" y="-534729"/>
          <a:ext cx="4146958" cy="4146958"/>
        </a:xfrm>
        <a:prstGeom prst="blockArc">
          <a:avLst>
            <a:gd name="adj1" fmla="val 18900000"/>
            <a:gd name="adj2" fmla="val 2700000"/>
            <a:gd name="adj3" fmla="val 52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3663A-92CD-48A3-BB16-1003116A551E}">
      <dsp:nvSpPr>
        <dsp:cNvPr id="0" name=""/>
        <dsp:cNvSpPr/>
      </dsp:nvSpPr>
      <dsp:spPr>
        <a:xfrm>
          <a:off x="939050" y="787508"/>
          <a:ext cx="10178128" cy="1502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1382" tIns="43180" rIns="43180" bIns="4318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Przywrócenie maksymalnie możliwej sprawności fizycznej oraz zdolności do aktywności zawodowej, co najmniej 2 800 mieszkańcom województwa śląskiego w wieku od 50 do 59 roku życia w przypadku kobiet oraz od 50 do 64 roku życia w przypadku mężczyzn, aktywnym zawodowo lub deklarującym gotowość do podjęcia zatrudnienia, z zapalnymi chorobami układu kostno-stawowego i mięśniowego, będącym uczestnikami Programu w latach 2019-2022.</a:t>
          </a:r>
          <a:endParaRPr lang="pl-PL" sz="1700" kern="1200" dirty="0"/>
        </a:p>
      </dsp:txBody>
      <dsp:txXfrm>
        <a:off x="939050" y="787508"/>
        <a:ext cx="10178128" cy="1502481"/>
      </dsp:txXfrm>
    </dsp:sp>
    <dsp:sp modelId="{9730DC06-C527-40D5-A40C-D9131F577506}">
      <dsp:nvSpPr>
        <dsp:cNvPr id="0" name=""/>
        <dsp:cNvSpPr/>
      </dsp:nvSpPr>
      <dsp:spPr>
        <a:xfrm>
          <a:off x="0" y="599698"/>
          <a:ext cx="1878101" cy="18781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5057254" y="-774783"/>
          <a:ext cx="6022729" cy="6022729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476713" y="96251"/>
          <a:ext cx="10963868" cy="952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22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</a:t>
          </a:r>
          <a:r>
            <a:rPr lang="pl-PL" sz="1600" kern="1200" dirty="0" smtClean="0"/>
            <a:t>Wzrost o 7000 liczby osób w wieku od 50 do 59 roku życia w przypadku kobiet oraz od 50 do 64 roku życia w przypadku mężczyzn, aktywnych zawodowo lub deklarujących gotowość do podjęcia zatrudnienia, z rozpoznaniem chorób zapalnych układu kostno-stawowego i mięśniowego, którym udzielono świadczeń rehabilitacyjnych w latach 2019-2022.</a:t>
          </a:r>
          <a:endParaRPr lang="pl-PL" sz="1600" kern="1200" dirty="0"/>
        </a:p>
      </dsp:txBody>
      <dsp:txXfrm>
        <a:off x="476713" y="96251"/>
        <a:ext cx="10963868" cy="952428"/>
      </dsp:txXfrm>
    </dsp:sp>
    <dsp:sp modelId="{E632C419-965D-4951-8B76-41DE277C9167}">
      <dsp:nvSpPr>
        <dsp:cNvPr id="0" name=""/>
        <dsp:cNvSpPr/>
      </dsp:nvSpPr>
      <dsp:spPr>
        <a:xfrm>
          <a:off x="0" y="113495"/>
          <a:ext cx="860189" cy="860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E2E3E-9A86-4E0E-A6B6-21583001AC95}">
      <dsp:nvSpPr>
        <dsp:cNvPr id="0" name=""/>
        <dsp:cNvSpPr/>
      </dsp:nvSpPr>
      <dsp:spPr>
        <a:xfrm>
          <a:off x="900080" y="1072941"/>
          <a:ext cx="10569335" cy="12948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22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2. </a:t>
          </a:r>
          <a:r>
            <a:rPr lang="pl-PL" sz="1600" kern="1200" dirty="0" smtClean="0"/>
            <a:t>Ograniczenie ryzyka progresji choroby zapalnej układu kostno-stawowego i mięśniowego poprzez poprawę czynników ryzyka, takich jak poziom aktywności fizycznej oraz wzrost poziomu wiedzy w zakresie stosowania zasad ergonomii w miejscu pracy w populacji docelowej osób w wieku od 50 do 59 roku życia w przypadku kobiet oraz od 50 do 64 roku życia w przypadku mężczyzn, aktywnych zawodowo lub deklarujących gotowość do podjęcia zatrudnienia, objętych interwencjami w Programie w latach 2019-2022. </a:t>
          </a:r>
          <a:endParaRPr lang="pl-PL" sz="1600" kern="1200" dirty="0"/>
        </a:p>
      </dsp:txBody>
      <dsp:txXfrm>
        <a:off x="900080" y="1072941"/>
        <a:ext cx="10569335" cy="1294873"/>
      </dsp:txXfrm>
    </dsp:sp>
    <dsp:sp modelId="{6634FBA4-5F50-48D1-BD54-40B31B635C6C}">
      <dsp:nvSpPr>
        <dsp:cNvPr id="0" name=""/>
        <dsp:cNvSpPr/>
      </dsp:nvSpPr>
      <dsp:spPr>
        <a:xfrm>
          <a:off x="469986" y="1290283"/>
          <a:ext cx="860189" cy="860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83F60-9F10-4F7D-ADC7-B24E74F7D8AD}">
      <dsp:nvSpPr>
        <dsp:cNvPr id="0" name=""/>
        <dsp:cNvSpPr/>
      </dsp:nvSpPr>
      <dsp:spPr>
        <a:xfrm>
          <a:off x="847022" y="2425481"/>
          <a:ext cx="10569335" cy="904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22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3. </a:t>
          </a:r>
          <a:r>
            <a:rPr lang="pl-PL" sz="1600" kern="1200" dirty="0" smtClean="0"/>
            <a:t>Zwiększenie wiedzy w zakresie profilaktyki wtórnej chorób zapalnych układu kostno-stawowego i mięśniowego u co najmniej 60% osób z populacji docelowej kobiet i mężczyzn w wieku od 50 do 59 roku życia w przypadku kobiet oraz od 50 do 64 roku życia w przypadku mężczyzn, aktywnych zawodowo lub deklarujących gotowość do podjęcia zatrudnienia, w latach 2019-2022. </a:t>
          </a:r>
          <a:endParaRPr lang="pl-PL" sz="1600" kern="1200" dirty="0"/>
        </a:p>
      </dsp:txBody>
      <dsp:txXfrm>
        <a:off x="847022" y="2425481"/>
        <a:ext cx="10569335" cy="904856"/>
      </dsp:txXfrm>
    </dsp:sp>
    <dsp:sp modelId="{0CBD462E-95FA-480E-8762-AA0C9F76A311}">
      <dsp:nvSpPr>
        <dsp:cNvPr id="0" name=""/>
        <dsp:cNvSpPr/>
      </dsp:nvSpPr>
      <dsp:spPr>
        <a:xfrm>
          <a:off x="416929" y="2438195"/>
          <a:ext cx="860189" cy="860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F9B97-F4CC-4545-B200-445D638A4F28}">
      <dsp:nvSpPr>
        <dsp:cNvPr id="0" name=""/>
        <dsp:cNvSpPr/>
      </dsp:nvSpPr>
      <dsp:spPr>
        <a:xfrm>
          <a:off x="505548" y="3402639"/>
          <a:ext cx="10963868" cy="765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22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4. </a:t>
          </a:r>
          <a:r>
            <a:rPr lang="pl-PL" sz="1600" kern="1200" dirty="0" smtClean="0"/>
            <a:t>Wzrost o 60% kwalifikacji uczestników Programu, będących przedstawicielami personelu świadczącego usługi medyczne z zakresu nowoczesnych technik rehabilitacji chorób zapalnych układu kostno-stawowego i mięśniowego dzięki szkoleniom zaplanowanym do realizacji w latach 2019-2020.</a:t>
          </a:r>
          <a:endParaRPr lang="pl-PL" sz="1600" kern="1200" dirty="0"/>
        </a:p>
      </dsp:txBody>
      <dsp:txXfrm>
        <a:off x="505548" y="3402639"/>
        <a:ext cx="10963868" cy="765100"/>
      </dsp:txXfrm>
    </dsp:sp>
    <dsp:sp modelId="{BABAACFB-A092-4839-9003-E2C7FFD2CE21}">
      <dsp:nvSpPr>
        <dsp:cNvPr id="0" name=""/>
        <dsp:cNvSpPr/>
      </dsp:nvSpPr>
      <dsp:spPr>
        <a:xfrm>
          <a:off x="75453" y="3355095"/>
          <a:ext cx="860189" cy="860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1511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Szkolenia dla kadry medycznej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I)</a:t>
          </a:r>
          <a:endParaRPr lang="pl-PL" sz="2000" kern="1200" dirty="0"/>
        </a:p>
      </dsp:txBody>
      <dsp:txXfrm>
        <a:off x="50676" y="44261"/>
        <a:ext cx="2607009" cy="1422644"/>
      </dsp:txXfrm>
    </dsp:sp>
    <dsp:sp modelId="{19795421-CE64-45F1-B361-131257A1C69B}">
      <dsp:nvSpPr>
        <dsp:cNvPr id="0" name=""/>
        <dsp:cNvSpPr/>
      </dsp:nvSpPr>
      <dsp:spPr>
        <a:xfrm>
          <a:off x="3244405" y="82934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351993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1511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Działania szkoleniowe w Programie skierowane będą do lekarzy specjalistów w dziedzinie reumatologii lub rehabilitacji medycznej, lekarzy rezydentów odbywających specjalizację w ww. dziedzinach oraz fizjoterapeutów.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 </a:t>
          </a:r>
          <a:r>
            <a:rPr lang="pl-PL" sz="1500" kern="1200" dirty="0" smtClean="0"/>
            <a:t>związku z ograniczonymi możliwościami finansowymi, etap I Programu w latach 2019-2020 obejmie 360 uczestników.</a:t>
          </a:r>
          <a:endParaRPr lang="pl-PL" sz="1500" kern="1200" dirty="0"/>
        </a:p>
      </dsp:txBody>
      <dsp:txXfrm>
        <a:off x="4916042" y="44261"/>
        <a:ext cx="6545096" cy="142264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2369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Kompleksowa rehabilitacja uczestników Programu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II)</a:t>
          </a:r>
          <a:endParaRPr lang="pl-PL" sz="2000" kern="1200" dirty="0"/>
        </a:p>
      </dsp:txBody>
      <dsp:txXfrm>
        <a:off x="75813" y="69398"/>
        <a:ext cx="2556735" cy="2230622"/>
      </dsp:txXfrm>
    </dsp:sp>
    <dsp:sp modelId="{19795421-CE64-45F1-B361-131257A1C69B}">
      <dsp:nvSpPr>
        <dsp:cNvPr id="0" name=""/>
        <dsp:cNvSpPr/>
      </dsp:nvSpPr>
      <dsp:spPr>
        <a:xfrm>
          <a:off x="3244405" y="512060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781119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2369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Kompleksową rehabilitacją leczniczą w Programie objęci zostaną pacjenci </a:t>
          </a:r>
          <a:r>
            <a:rPr lang="pl-PL" sz="1500" kern="1200" dirty="0" smtClean="0"/>
            <a:t>w wieku od 50 do 59 roku życia w przypadku kobiet oraz od 50 do 64 roku życia w przypadku mężczyzn z </a:t>
          </a:r>
          <a:r>
            <a:rPr lang="pl-PL" sz="1500" kern="1200" dirty="0" smtClean="0"/>
            <a:t>rozpoznaniem </a:t>
          </a:r>
          <a:r>
            <a:rPr lang="pl-PL" sz="1500" b="1" u="sng" kern="1200" dirty="0" smtClean="0"/>
            <a:t>choroby zapalnej układu kostno-stawowego lub mięśniowego w wywiadzie [wg ICD-10: M02, M05-M09, M13, M45, M70 lub M75]</a:t>
          </a:r>
          <a:r>
            <a:rPr lang="pl-PL" sz="1500" kern="1200" dirty="0" smtClean="0"/>
            <a:t> nie korzystający w ciągu 6 miesięcy przed zgłoszeniem się do Programu ze świadczeń rehabilitacji leczniczej finansowanych przez NFZ, ZUS, KRUS lub PFRON z powodu ww. jednostek chorobowych.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Etap </a:t>
          </a:r>
          <a:r>
            <a:rPr lang="pl-PL" sz="1500" kern="1200" dirty="0" smtClean="0"/>
            <a:t>II Programu w latach 2019-2022 obejmie 7 000 </a:t>
          </a:r>
          <a:r>
            <a:rPr lang="pl-PL" sz="1500" kern="1200" dirty="0" smtClean="0"/>
            <a:t>uczestników.</a:t>
          </a:r>
          <a:endParaRPr lang="pl-PL" sz="1500" kern="1200" dirty="0"/>
        </a:p>
      </dsp:txBody>
      <dsp:txXfrm>
        <a:off x="4941179" y="69398"/>
        <a:ext cx="6494822" cy="223062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Kryteria włączenia</a:t>
          </a:r>
          <a:endParaRPr lang="pl-PL" sz="2000" kern="1200" dirty="0"/>
        </a:p>
      </dsp:txBody>
      <dsp:txXfrm>
        <a:off x="66181" y="59766"/>
        <a:ext cx="2575999" cy="1921024"/>
      </dsp:txXfrm>
    </dsp:sp>
    <dsp:sp modelId="{19795421-CE64-45F1-B361-131257A1C69B}">
      <dsp:nvSpPr>
        <dsp:cNvPr id="0" name=""/>
        <dsp:cNvSpPr/>
      </dsp:nvSpPr>
      <dsp:spPr>
        <a:xfrm>
          <a:off x="3244405" y="347629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616688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Wiek - w przypadku kobiet: 50-59 lat, w przypadku mężczyzn: 50-64 lata;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2. Pozostawanie aktywnym zawodowo lub deklarującym gotowość do podjęcia zatrudnienia;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3. Zamieszkiwanie na terenie województwa śląskiego;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u="sng" kern="1200" dirty="0" smtClean="0"/>
            <a:t>4</a:t>
          </a:r>
          <a:r>
            <a:rPr lang="pl-PL" sz="1600" b="1" u="sng" kern="1200" dirty="0" smtClean="0"/>
            <a:t>. Rozpoznanie choroby zapalnej układu kostno-stawowego lub mięśniowego w wywiadzie tj. M02, M05-M09, M13, M45, M70 lub M75.</a:t>
          </a:r>
        </a:p>
      </dsp:txBody>
      <dsp:txXfrm>
        <a:off x="4931547" y="59766"/>
        <a:ext cx="6514086" cy="192102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Kryteria wyłączenia</a:t>
          </a:r>
          <a:endParaRPr lang="pl-PL" sz="2000" kern="1200" dirty="0"/>
        </a:p>
      </dsp:txBody>
      <dsp:txXfrm>
        <a:off x="66181" y="59766"/>
        <a:ext cx="2575999" cy="1921024"/>
      </dsp:txXfrm>
    </dsp:sp>
    <dsp:sp modelId="{19795421-CE64-45F1-B361-131257A1C69B}">
      <dsp:nvSpPr>
        <dsp:cNvPr id="0" name=""/>
        <dsp:cNvSpPr/>
      </dsp:nvSpPr>
      <dsp:spPr>
        <a:xfrm>
          <a:off x="3244405" y="347629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616688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Korzystanie ze świadczeń rehabilitacji leczniczej finansowanych przez NFZ, ZUS, KRUS lub PFRON z powodu ww. jednostek chorobowych w okresie 6 miesięcy przed zgłoszeniem się do Programu;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2. Przeciwwskazania zdrowotne do skorzystania ze świadczeń rehabilitacji w trybie ambulatoryjnym (stwierdzone przez lekarzy specjalistów w dziedzinie reumatologii oraz rehabilitacji medycznej, udzielających świadczeń w Programie).</a:t>
          </a:r>
        </a:p>
      </dsp:txBody>
      <dsp:txXfrm>
        <a:off x="4931547" y="59766"/>
        <a:ext cx="6514086" cy="192102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4044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Kompleksowa rehabilitacja uczestników Programu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II)</a:t>
          </a:r>
          <a:endParaRPr lang="pl-PL" sz="2000" kern="1200" dirty="0"/>
        </a:p>
      </dsp:txBody>
      <dsp:txXfrm>
        <a:off x="85364" y="78949"/>
        <a:ext cx="2537633" cy="3886959"/>
      </dsp:txXfrm>
    </dsp:sp>
    <dsp:sp modelId="{19795421-CE64-45F1-B361-131257A1C69B}">
      <dsp:nvSpPr>
        <dsp:cNvPr id="0" name=""/>
        <dsp:cNvSpPr/>
      </dsp:nvSpPr>
      <dsp:spPr>
        <a:xfrm>
          <a:off x="3244405" y="1349779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1618838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4044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Kampania informacyjna prowadzona będzie przez Wykonawców w ramach współpracy z placówkami podstawowej opieki zdrowotnej, ambulatoryjnej opieki specjalistycznej (głównie poradnie reumatologiczne), innymi podmiotami leczniczymi, organizacjami pozarządowymi, a także z lokalnymi mediami (radio, prasa, media społecznościowe).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Ponadto </a:t>
          </a:r>
          <a:r>
            <a:rPr lang="pl-PL" sz="1600" kern="1200" dirty="0" smtClean="0"/>
            <a:t>informacje o Programie dostępne będą w siedzibie Wykonawców, a także w miejscach użyteczności publicznej, w tym w Urzędzie Marszałkowskim Województwa Śląskiego (informacje opublikowane m.in. w formie komunikatów na stronie internetowej, plakatów na tablicach ogłoszeń).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Akcje </a:t>
          </a:r>
          <a:r>
            <a:rPr lang="pl-PL" sz="1600" kern="1200" dirty="0" smtClean="0"/>
            <a:t>promocyjne mogą odbywać się także poprzez dystrybucję ulotek oraz plakatów informacyjnych.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Wybór </a:t>
          </a:r>
          <a:r>
            <a:rPr lang="pl-PL" sz="1600" kern="1200" dirty="0" smtClean="0"/>
            <a:t>konkretnych sposobów dystrybucji i rozpowszechnienia informacji o Programie ostatecznie zależny będzie od wyboru narzędzi przez Wykonawcę/Wykonawców w złożonym projekcie.</a:t>
          </a:r>
          <a:endParaRPr lang="pl-PL" sz="1600" kern="1200" dirty="0"/>
        </a:p>
      </dsp:txBody>
      <dsp:txXfrm>
        <a:off x="4990251" y="118470"/>
        <a:ext cx="6396678" cy="38079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5267085" y="-806683"/>
          <a:ext cx="6271994" cy="6271994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516508" y="149876"/>
          <a:ext cx="10940351" cy="932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6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</a:t>
          </a:r>
          <a:r>
            <a:rPr lang="pl-PL" sz="1600" kern="1200" dirty="0" smtClean="0"/>
            <a:t>Wzrost o 20 200 liczby osób w wieku aktywności zawodowej od 50 do 59 roku życia w przypadku kobiet oraz od 50 do 64 roku życia w przypadku mężczyzn, aktywnych zawodowo lub deklarujących gotowość do podjęcia zatrudnienia, z rozpoznaniem chorób przewlekłych układu kostno-stawowego i mięśniowego, którym udzielono świadczeń rehabilitacyjnych w latach 2019-2022.</a:t>
          </a:r>
          <a:endParaRPr lang="pl-PL" sz="1600" kern="1200" dirty="0"/>
        </a:p>
      </dsp:txBody>
      <dsp:txXfrm>
        <a:off x="516508" y="149876"/>
        <a:ext cx="10940351" cy="932755"/>
      </dsp:txXfrm>
    </dsp:sp>
    <dsp:sp modelId="{E632C419-965D-4951-8B76-41DE277C9167}">
      <dsp:nvSpPr>
        <dsp:cNvPr id="0" name=""/>
        <dsp:cNvSpPr/>
      </dsp:nvSpPr>
      <dsp:spPr>
        <a:xfrm>
          <a:off x="0" y="178348"/>
          <a:ext cx="895853" cy="895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E2E3E-9A86-4E0E-A6B6-21583001AC95}">
      <dsp:nvSpPr>
        <dsp:cNvPr id="0" name=""/>
        <dsp:cNvSpPr/>
      </dsp:nvSpPr>
      <dsp:spPr>
        <a:xfrm>
          <a:off x="937026" y="1215598"/>
          <a:ext cx="10529460" cy="1152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6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2. </a:t>
          </a:r>
          <a:r>
            <a:rPr lang="pl-PL" sz="1600" kern="1200" dirty="0" smtClean="0"/>
            <a:t>Ograniczenie ryzyka progresji choroby przewlekłej układu kostno-stawowego i mięśniowego poprzez poprawę czynników ryzyka, takich jak sposób odżywiania i poziom aktywności fizycznej w populacji docelowej osób w wieku aktywności zawodowej od 50 do 59 roku życia w przypadku kobiet oraz od 50 do 64 roku życia w przypadku mężczyzn, aktywnych zawodowo lub deklarujących gotowość do podjęcia zatrudnienia, objętych interwencjami w Programie w latach 2019-2022. </a:t>
          </a:r>
          <a:endParaRPr lang="pl-PL" sz="1600" kern="1200" dirty="0"/>
        </a:p>
      </dsp:txBody>
      <dsp:txXfrm>
        <a:off x="937026" y="1215598"/>
        <a:ext cx="10529460" cy="1152218"/>
      </dsp:txXfrm>
    </dsp:sp>
    <dsp:sp modelId="{6634FBA4-5F50-48D1-BD54-40B31B635C6C}">
      <dsp:nvSpPr>
        <dsp:cNvPr id="0" name=""/>
        <dsp:cNvSpPr/>
      </dsp:nvSpPr>
      <dsp:spPr>
        <a:xfrm>
          <a:off x="489099" y="1343780"/>
          <a:ext cx="895853" cy="895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83F60-9F10-4F7D-ADC7-B24E74F7D8AD}">
      <dsp:nvSpPr>
        <dsp:cNvPr id="0" name=""/>
        <dsp:cNvSpPr/>
      </dsp:nvSpPr>
      <dsp:spPr>
        <a:xfrm>
          <a:off x="884168" y="2435826"/>
          <a:ext cx="10529460" cy="1062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6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3. </a:t>
          </a:r>
          <a:r>
            <a:rPr lang="pl-PL" sz="1600" kern="1200" dirty="0" smtClean="0"/>
            <a:t>Zwiększenie wiedzy w zakresie profilaktyki wtórnej chorób przewlekłych układu kostno-stawowego i mięśniowego u co najmniej 60% osób z populacji docelowej kobiet i mężczyzn w wieku aktywności zawodowej od 50 do 59 roku życia w przypadku kobiet oraz od 50 do 64 roku życia w przypadku mężczyzn, aktywnych zawodowo lub deklarujących gotowość do podjęcia zatrudnienia, w latach 2019-2022. </a:t>
          </a:r>
          <a:endParaRPr lang="pl-PL" sz="1600" kern="1200" dirty="0"/>
        </a:p>
      </dsp:txBody>
      <dsp:txXfrm>
        <a:off x="884168" y="2435826"/>
        <a:ext cx="10529460" cy="1062669"/>
      </dsp:txXfrm>
    </dsp:sp>
    <dsp:sp modelId="{0CBD462E-95FA-480E-8762-AA0C9F76A311}">
      <dsp:nvSpPr>
        <dsp:cNvPr id="0" name=""/>
        <dsp:cNvSpPr/>
      </dsp:nvSpPr>
      <dsp:spPr>
        <a:xfrm>
          <a:off x="489099" y="2418992"/>
          <a:ext cx="895853" cy="895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F9B97-F4CC-4545-B200-445D638A4F28}">
      <dsp:nvSpPr>
        <dsp:cNvPr id="0" name=""/>
        <dsp:cNvSpPr/>
      </dsp:nvSpPr>
      <dsp:spPr>
        <a:xfrm>
          <a:off x="526135" y="3553745"/>
          <a:ext cx="10940351" cy="776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6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4. </a:t>
          </a:r>
          <a:r>
            <a:rPr lang="pl-PL" sz="1600" kern="1200" dirty="0" smtClean="0"/>
            <a:t>Wzrost kwalifikacji co najmniej 60% biorących udział w Programie przedstawicieli personelu świadczącego usługi medyczne z zakresu nowoczesnych technik rehabilitacji chorób przewlekłych układu kostno-stawowego i mięśniowego, dzięki szkoleniom zaplanowanym do realizacji w latach 2019-2021.</a:t>
          </a:r>
          <a:endParaRPr lang="pl-PL" sz="1600" kern="1200" dirty="0"/>
        </a:p>
      </dsp:txBody>
      <dsp:txXfrm>
        <a:off x="526135" y="3553745"/>
        <a:ext cx="10940351" cy="776769"/>
      </dsp:txXfrm>
    </dsp:sp>
    <dsp:sp modelId="{BABAACFB-A092-4839-9003-E2C7FFD2CE21}">
      <dsp:nvSpPr>
        <dsp:cNvPr id="0" name=""/>
        <dsp:cNvSpPr/>
      </dsp:nvSpPr>
      <dsp:spPr>
        <a:xfrm>
          <a:off x="78208" y="3494203"/>
          <a:ext cx="895853" cy="895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536611" y="-700728"/>
          <a:ext cx="5444067" cy="54440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743132" y="240512"/>
          <a:ext cx="10766607" cy="1828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1. </a:t>
          </a:r>
          <a:r>
            <a:rPr lang="pl-PL" sz="1500" b="1" u="sng" kern="1200" dirty="0" smtClean="0"/>
            <a:t>Konsultacja reumatologiczna </a:t>
          </a:r>
          <a:r>
            <a:rPr lang="pl-PL" sz="1500" kern="1200" dirty="0" smtClean="0"/>
            <a:t>realizowana przez lekarza specjalistę w dziedzinie reumatologii, obejmująca: </a:t>
          </a:r>
          <a:r>
            <a:rPr lang="pl-PL" sz="1200" kern="1200" dirty="0" smtClean="0"/>
            <a:t>badanie podmiotowe (wywiad lekarski) oraz przedmiotowe, analizę dokumentacji medycznej dostarczonej przez pacjenta, w tym weryfikację rozpoznania choroby zapalnej układu kostno-stawowego i mięśniowego [wg ICD-10: M02, M05-M09, M13, M45, M70 lub M75], stwierdzenie braku przeciwwskazań do udziału w Programie, uzyskanie od pacjenta niezbędnych oświadczeń oraz zgody na udział w Programie, wydanie zaleceń lekarskich na piśmie, wydanie na piśmie informacji o stanie zdrowia pacjenta z zaleceniem przekazania lekarzowi POZ i/lub lekarzowi specjaliście w dziedzinie reumatologii, z którego świadczeń korzysta pacjent, ewentualne zalecenie konsultacji chirurgicznej lub innej </a:t>
          </a:r>
          <a:r>
            <a:rPr lang="pl-PL" sz="1200" kern="1200" dirty="0" smtClean="0"/>
            <a:t>wskazanej</a:t>
          </a:r>
          <a:endParaRPr lang="pl-PL" sz="1200" kern="1200" dirty="0"/>
        </a:p>
      </dsp:txBody>
      <dsp:txXfrm>
        <a:off x="743132" y="240512"/>
        <a:ext cx="10766607" cy="1828922"/>
      </dsp:txXfrm>
    </dsp:sp>
    <dsp:sp modelId="{E632C419-965D-4951-8B76-41DE277C9167}">
      <dsp:nvSpPr>
        <dsp:cNvPr id="0" name=""/>
        <dsp:cNvSpPr/>
      </dsp:nvSpPr>
      <dsp:spPr>
        <a:xfrm>
          <a:off x="21324" y="433165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743132" y="2223434"/>
          <a:ext cx="10766607" cy="1328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2. Pierwsza wizyta lekarska realizowana przez lekarza specjalistę w dziedzinie rehabilitacji medycznej, obejmująca</a:t>
          </a:r>
          <a:r>
            <a:rPr lang="pl-PL" sz="1200" kern="1200" dirty="0" smtClean="0"/>
            <a:t>: badanie podmiotowe (wywiad lekarski) oraz przedmiotowe, analizę dokumentacji medycznej dostarczonej przez pacjenta, stwierdzenie braku przeciwwskazań do udziału w Programie, zaplanowanie indywidualnego planu rehabilitacyjnego, wydanie zaleceń lekarskich na piśmie;</a:t>
          </a:r>
          <a:endParaRPr lang="pl-PL" sz="1200" kern="1200" dirty="0"/>
        </a:p>
      </dsp:txBody>
      <dsp:txXfrm>
        <a:off x="743132" y="2223434"/>
        <a:ext cx="10766607" cy="1328403"/>
      </dsp:txXfrm>
    </dsp:sp>
    <dsp:sp modelId="{384F5519-1EF9-4B59-9974-26761D6FDF52}">
      <dsp:nvSpPr>
        <dsp:cNvPr id="0" name=""/>
        <dsp:cNvSpPr/>
      </dsp:nvSpPr>
      <dsp:spPr>
        <a:xfrm>
          <a:off x="21324" y="2165828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570135" y="-700728"/>
          <a:ext cx="5444067" cy="54440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562053" y="410911"/>
          <a:ext cx="10914162" cy="795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3. Pierwsza porada fizjoterapeutyczna, obejmująca: </a:t>
          </a:r>
          <a:r>
            <a:rPr lang="pl-PL" sz="1200" kern="1200" dirty="0" smtClean="0"/>
            <a:t>wywiad z pacjentem, dokonanie oceny stanu zdrowia w skali VAS, przeprowadzenie kwestionariusza oceny zdrowia HAQ, oceny jakości życia WHOQOL-BREF oraz Międzynarodowego Kwestionariusza Aktywności Fizycznej (IPAQ) wraz z odnotowaniem wyników w arkuszu programu Excel, edukację zdrowotną w zakresie profilaktyki wtórnej zdiagnozowanej u pacjenta jednostki chorobowej;</a:t>
          </a:r>
          <a:endParaRPr lang="pl-PL" sz="1200" kern="1200" dirty="0"/>
        </a:p>
      </dsp:txBody>
      <dsp:txXfrm>
        <a:off x="562053" y="410911"/>
        <a:ext cx="10914162" cy="795221"/>
      </dsp:txXfrm>
    </dsp:sp>
    <dsp:sp modelId="{E632C419-965D-4951-8B76-41DE277C9167}">
      <dsp:nvSpPr>
        <dsp:cNvPr id="0" name=""/>
        <dsp:cNvSpPr/>
      </dsp:nvSpPr>
      <dsp:spPr>
        <a:xfrm>
          <a:off x="56727" y="303195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855951" y="1556307"/>
          <a:ext cx="10620264" cy="929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4. </a:t>
          </a:r>
          <a:r>
            <a:rPr lang="pl-PL" sz="1500" b="1" u="sng" kern="1200" dirty="0" smtClean="0"/>
            <a:t>Działania edukacyjne, obejmujące</a:t>
          </a:r>
          <a:r>
            <a:rPr lang="pl-PL" sz="1500" kern="1200" dirty="0" smtClean="0"/>
            <a:t>: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- 3 spotkania 45-minutowe w grupach max. 20-osobowych w zakresie edukacji zdrowotnej,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- 1 spotkanie 45-minutowe w grupie max. 20-osobowych w zakresie edukacji żywieniowej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- 2 spotkania 45-minutowe w grupach max. 20-osobowych w zakresie psychoedukacji</a:t>
          </a:r>
          <a:endParaRPr lang="pl-PL" sz="1200" kern="1200" dirty="0"/>
        </a:p>
      </dsp:txBody>
      <dsp:txXfrm>
        <a:off x="855951" y="1556307"/>
        <a:ext cx="10620264" cy="929994"/>
      </dsp:txXfrm>
    </dsp:sp>
    <dsp:sp modelId="{384F5519-1EF9-4B59-9974-26761D6FDF52}">
      <dsp:nvSpPr>
        <dsp:cNvPr id="0" name=""/>
        <dsp:cNvSpPr/>
      </dsp:nvSpPr>
      <dsp:spPr>
        <a:xfrm>
          <a:off x="350625" y="1515978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43C95-DA4A-4651-9C2A-F4DEAD489201}">
      <dsp:nvSpPr>
        <dsp:cNvPr id="0" name=""/>
        <dsp:cNvSpPr/>
      </dsp:nvSpPr>
      <dsp:spPr>
        <a:xfrm>
          <a:off x="562053" y="2769090"/>
          <a:ext cx="10914162" cy="929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5. Indywidualny plan rehabilitacyjny, obejmujący: </a:t>
          </a:r>
          <a:r>
            <a:rPr lang="pl-PL" sz="1200" kern="1200" dirty="0" smtClean="0"/>
            <a:t>dobrane przez lekarza rehabilitacji medycznej wg indywidualnych wskazań pacjenta procedury zawarte w tabeli 1 </a:t>
          </a:r>
          <a:r>
            <a:rPr lang="pl-PL" sz="1200" b="1" u="sng" kern="1200" dirty="0" smtClean="0"/>
            <a:t>o łącznej sumie punktów 875pkt. </a:t>
          </a:r>
          <a:r>
            <a:rPr lang="pl-PL" sz="1200" kern="1200" dirty="0" smtClean="0"/>
            <a:t>(+/- 3pkt.) na cały cykl rehabilitacyjny trwający min. 15 dni, minimum 2 zabiegi dziennie, w tym jedną kinezyterapię, maksimum 5 zabiegów dziennie, minimum 3 kinezyterapie w formie indywidualnej pracy z pacjentem na cały cykl rehabilitacyjny;</a:t>
          </a:r>
          <a:endParaRPr lang="pl-PL" sz="1200" kern="1200" dirty="0"/>
        </a:p>
      </dsp:txBody>
      <dsp:txXfrm>
        <a:off x="562053" y="2769090"/>
        <a:ext cx="10914162" cy="929994"/>
      </dsp:txXfrm>
    </dsp:sp>
    <dsp:sp modelId="{730700D0-4EEB-4596-AAAD-7A577F613649}">
      <dsp:nvSpPr>
        <dsp:cNvPr id="0" name=""/>
        <dsp:cNvSpPr/>
      </dsp:nvSpPr>
      <dsp:spPr>
        <a:xfrm>
          <a:off x="56727" y="2728761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570135" y="-700728"/>
          <a:ext cx="5444067" cy="54440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562053" y="154003"/>
          <a:ext cx="10914162" cy="130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6. Wizyta lekarska realizowana przez lekarza specjalistę w dziedzinie rehabilitacji medycznej w ciągu tygodnia po ukończeniu działań edukacyjnych oraz indywidualnego planu rehabilitacji, obejmująca: </a:t>
          </a:r>
          <a:r>
            <a:rPr lang="pl-PL" sz="1200" kern="1200" dirty="0" smtClean="0"/>
            <a:t>badanie podmiotowe (wywiad lekarski) i przedmiotowe, przekazanie ankiety satysfakcji pacjenta, wydanie zaleceń lekarskich na piśmie; wydanie na piśmie informacji o stanie zdrowia pacjenta z zaleceniem przekazania lekarzowi POZ i/lub lekarzowi specjaliście w dziedzinie reumatologii, z którego świadczeń korzysta pacjent; ewentualne zalecenie konsultacji chirurgicznej lub innej </a:t>
          </a:r>
          <a:r>
            <a:rPr lang="pl-PL" sz="1200" kern="1200" dirty="0" smtClean="0"/>
            <a:t>wskazanej</a:t>
          </a:r>
          <a:endParaRPr lang="pl-PL" sz="1200" kern="1200" dirty="0"/>
        </a:p>
      </dsp:txBody>
      <dsp:txXfrm>
        <a:off x="562053" y="154003"/>
        <a:ext cx="10914162" cy="1309037"/>
      </dsp:txXfrm>
    </dsp:sp>
    <dsp:sp modelId="{E632C419-965D-4951-8B76-41DE277C9167}">
      <dsp:nvSpPr>
        <dsp:cNvPr id="0" name=""/>
        <dsp:cNvSpPr/>
      </dsp:nvSpPr>
      <dsp:spPr>
        <a:xfrm>
          <a:off x="56727" y="303195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855951" y="1607418"/>
          <a:ext cx="10620264" cy="827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7. Druga porada fizjoterapeutyczna, obejmująca: </a:t>
          </a:r>
          <a:r>
            <a:rPr lang="pl-PL" sz="1200" kern="1200" dirty="0" smtClean="0"/>
            <a:t>dokonanie oceny stanu zdrowia w skali VAS, przeprowadzenie kwestionariusza oceny zdrowia HAQ, oceny jakości życia WHOQOL-BREF oraz Międzynarodowego Kwestionariusza Aktywności Fizycznej (IPAQ) wraz z odnotowaniem wyników w arkuszu programu Excel, zalecenia dot. dalszego postępowania w jednostce chorobowej;</a:t>
          </a:r>
          <a:endParaRPr lang="pl-PL" sz="1200" kern="1200" dirty="0"/>
        </a:p>
      </dsp:txBody>
      <dsp:txXfrm>
        <a:off x="855951" y="1607418"/>
        <a:ext cx="10620264" cy="827772"/>
      </dsp:txXfrm>
    </dsp:sp>
    <dsp:sp modelId="{384F5519-1EF9-4B59-9974-26761D6FDF52}">
      <dsp:nvSpPr>
        <dsp:cNvPr id="0" name=""/>
        <dsp:cNvSpPr/>
      </dsp:nvSpPr>
      <dsp:spPr>
        <a:xfrm>
          <a:off x="350625" y="1515978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7A745-311E-4641-B11B-61969A25899C}">
      <dsp:nvSpPr>
        <dsp:cNvPr id="0" name=""/>
        <dsp:cNvSpPr/>
      </dsp:nvSpPr>
      <dsp:spPr>
        <a:xfrm>
          <a:off x="562053" y="2666194"/>
          <a:ext cx="10914162" cy="1135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76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8. Kontrolna wizyta lekarska realizowana przez lekarza specjalistę w dziedzinie rehabilitacji medycznej po 2 miesiącach od ukończenia działań edukacyjnych oraz indywidualnego planu rehabilitacji, obejmująca: </a:t>
          </a:r>
          <a:r>
            <a:rPr lang="pl-PL" sz="1200" kern="1200" dirty="0" smtClean="0"/>
            <a:t>badanie podmiotowe (wywiad lekarski) i przedmiotowe, uzupełnienie karty oceny skuteczności Programu, wydanie zaleceń lekarskich na piśmie, wydanie na piśmie informacji o stanie zdrowia pacjenta z zaleceniem przekazania lekarzowi POZ i/lub lekarzowi specjaliście w dziedzinie </a:t>
          </a:r>
          <a:r>
            <a:rPr lang="pl-PL" sz="1200" kern="1200" dirty="0" smtClean="0"/>
            <a:t>reumatologii, ewentualne zalecenie konsultacji chirurgicznej lub innej wskazanej.</a:t>
          </a:r>
          <a:endParaRPr lang="pl-PL" sz="1200" kern="1200" dirty="0"/>
        </a:p>
      </dsp:txBody>
      <dsp:txXfrm>
        <a:off x="562053" y="2666194"/>
        <a:ext cx="10914162" cy="1135787"/>
      </dsp:txXfrm>
    </dsp:sp>
    <dsp:sp modelId="{AFAD02F1-00E0-4509-B93D-A754BE31A3FC}">
      <dsp:nvSpPr>
        <dsp:cNvPr id="0" name=""/>
        <dsp:cNvSpPr/>
      </dsp:nvSpPr>
      <dsp:spPr>
        <a:xfrm>
          <a:off x="56727" y="2728761"/>
          <a:ext cx="1010652" cy="10106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1511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Szkolenia dla kadry medycznej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I)</a:t>
          </a:r>
          <a:endParaRPr lang="pl-PL" sz="2000" kern="1200" dirty="0"/>
        </a:p>
      </dsp:txBody>
      <dsp:txXfrm>
        <a:off x="50676" y="44261"/>
        <a:ext cx="2607009" cy="1422644"/>
      </dsp:txXfrm>
    </dsp:sp>
    <dsp:sp modelId="{19795421-CE64-45F1-B361-131257A1C69B}">
      <dsp:nvSpPr>
        <dsp:cNvPr id="0" name=""/>
        <dsp:cNvSpPr/>
      </dsp:nvSpPr>
      <dsp:spPr>
        <a:xfrm>
          <a:off x="3244405" y="82934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351993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1511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Działania szkoleniowe w Programie skierowane będą do lekarzy specjalistów w dziedzinie rehabilitacji medycznej, ortopedii i traumatologii narządu ruchu, reumatologii, neurologii, lekarzy rezydentów odbywających specjalizację w ww. dziedzinach oraz fizjoterapeutów.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 </a:t>
          </a:r>
          <a:r>
            <a:rPr lang="pl-PL" sz="1500" kern="1200" dirty="0" smtClean="0"/>
            <a:t>związku z ograniczonymi możliwościami finansowymi, etap I Programu w latach 2019-2020 obejmie 460 uczestników.</a:t>
          </a:r>
          <a:endParaRPr lang="pl-PL" sz="1500" kern="1200" dirty="0"/>
        </a:p>
      </dsp:txBody>
      <dsp:txXfrm>
        <a:off x="4916042" y="44261"/>
        <a:ext cx="6545096" cy="14226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2311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Kompleksowa rehabilitacja uczestników Programu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II)</a:t>
          </a:r>
          <a:endParaRPr lang="pl-PL" sz="2000" kern="1200" dirty="0"/>
        </a:p>
      </dsp:txBody>
      <dsp:txXfrm>
        <a:off x="74121" y="67706"/>
        <a:ext cx="2560119" cy="2176255"/>
      </dsp:txXfrm>
    </dsp:sp>
    <dsp:sp modelId="{19795421-CE64-45F1-B361-131257A1C69B}">
      <dsp:nvSpPr>
        <dsp:cNvPr id="0" name=""/>
        <dsp:cNvSpPr/>
      </dsp:nvSpPr>
      <dsp:spPr>
        <a:xfrm>
          <a:off x="3244405" y="483184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752243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2311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Kompleksową rehabilitacją leczniczą w Programie objęci zostaną pacjenci </a:t>
          </a:r>
          <a:r>
            <a:rPr lang="pl-PL" sz="1500" kern="1200" dirty="0" smtClean="0"/>
            <a:t>w wieku aktywności zawodowej od 50 do 59 roku życia w przypadku kobiet oraz od 50 do 64 roku życia w przypadku mężczyzn </a:t>
          </a:r>
          <a:r>
            <a:rPr lang="pl-PL" sz="1500" b="0" u="none" kern="1200" dirty="0" smtClean="0">
              <a:solidFill>
                <a:schemeClr val="bg1"/>
              </a:solidFill>
            </a:rPr>
            <a:t>z </a:t>
          </a:r>
          <a:r>
            <a:rPr lang="pl-PL" sz="1500" b="0" u="none" kern="1200" dirty="0" smtClean="0">
              <a:solidFill>
                <a:schemeClr val="bg1"/>
              </a:solidFill>
            </a:rPr>
            <a:t>rozpoznaniem choroby przewlekłej układu kostno-stawowego lub mięśniowego w wywiadzie [wg ICD-10: M15-M19, M47, M50, M51, M54] </a:t>
          </a:r>
          <a:r>
            <a:rPr lang="pl-PL" sz="1500" kern="1200" dirty="0" smtClean="0"/>
            <a:t>nie korzystający w ciągu 6 miesięcy przed zgłoszeniem się do Programu ze świadczeń rehabilitacji leczniczej finansowanych przez NFZ, ZUS, KRUS lub PFRON z powodu ww. jednostek chorobowych.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 związku z ograniczonymi możliwościami finansowymi etap II Programu w latach 2019-2022 obejmie 20 200 </a:t>
          </a:r>
          <a:r>
            <a:rPr lang="pl-PL" sz="1500" kern="1200" dirty="0" smtClean="0"/>
            <a:t>uczestników.</a:t>
          </a:r>
          <a:endParaRPr lang="pl-PL" sz="1500" kern="1200" dirty="0"/>
        </a:p>
      </dsp:txBody>
      <dsp:txXfrm>
        <a:off x="4939487" y="67706"/>
        <a:ext cx="6498206" cy="21762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6415" y="0"/>
          <a:ext cx="2695531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Kryteria włączenia</a:t>
          </a:r>
          <a:endParaRPr lang="pl-PL" sz="2000" kern="1200" dirty="0"/>
        </a:p>
      </dsp:txBody>
      <dsp:txXfrm>
        <a:off x="66181" y="59766"/>
        <a:ext cx="2575999" cy="1921024"/>
      </dsp:txXfrm>
    </dsp:sp>
    <dsp:sp modelId="{19795421-CE64-45F1-B361-131257A1C69B}">
      <dsp:nvSpPr>
        <dsp:cNvPr id="0" name=""/>
        <dsp:cNvSpPr/>
      </dsp:nvSpPr>
      <dsp:spPr>
        <a:xfrm>
          <a:off x="3244405" y="347629"/>
          <a:ext cx="1150012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4405" y="616688"/>
        <a:ext cx="805008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2040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</a:t>
          </a:r>
          <a:r>
            <a:rPr lang="pl-PL" sz="1600" kern="1200" dirty="0" smtClean="0"/>
            <a:t>Wiek - w przypadku kobiet: 50-59 lat, w przypadku mężczyzn: 50-64 lata;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2. Pozostawanie aktywnym zawodowo lub deklarującym gotowość do podjęcia zatrudnienia;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3. </a:t>
          </a:r>
          <a:r>
            <a:rPr lang="pl-PL" sz="1600" kern="1200" dirty="0" smtClean="0"/>
            <a:t>Zamieszkiwanie na terenie województwa śląskiego;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u="none" kern="1200" dirty="0" smtClean="0">
              <a:solidFill>
                <a:schemeClr val="bg1"/>
              </a:solidFill>
            </a:rPr>
            <a:t>4. </a:t>
          </a:r>
          <a:r>
            <a:rPr lang="pl-PL" sz="1600" b="0" u="none" kern="1200" dirty="0" smtClean="0">
              <a:solidFill>
                <a:schemeClr val="bg1"/>
              </a:solidFill>
            </a:rPr>
            <a:t>Rozpoznanie choroby przewlekłej układu kostno-stawowego lub mięśniowego tj. wg ICD-10 M15-M19, M47, M50, M51, M54.</a:t>
          </a:r>
        </a:p>
      </dsp:txBody>
      <dsp:txXfrm>
        <a:off x="4931547" y="59766"/>
        <a:ext cx="6514086" cy="1921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794" y="0"/>
          <a:ext cx="2698166" cy="2413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Kryteria wyłączenia</a:t>
          </a:r>
          <a:endParaRPr lang="pl-PL" sz="2000" kern="1200" dirty="0"/>
        </a:p>
      </dsp:txBody>
      <dsp:txXfrm>
        <a:off x="71486" y="70692"/>
        <a:ext cx="2556782" cy="2272232"/>
      </dsp:txXfrm>
    </dsp:sp>
    <dsp:sp modelId="{19795421-CE64-45F1-B361-131257A1C69B}">
      <dsp:nvSpPr>
        <dsp:cNvPr id="0" name=""/>
        <dsp:cNvSpPr/>
      </dsp:nvSpPr>
      <dsp:spPr>
        <a:xfrm>
          <a:off x="3241950" y="533501"/>
          <a:ext cx="1151136" cy="1346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41950" y="802823"/>
        <a:ext cx="805795" cy="807968"/>
      </dsp:txXfrm>
    </dsp:sp>
    <dsp:sp modelId="{0D3A640E-B841-48EF-8666-B562B982A7C7}">
      <dsp:nvSpPr>
        <dsp:cNvPr id="0" name=""/>
        <dsp:cNvSpPr/>
      </dsp:nvSpPr>
      <dsp:spPr>
        <a:xfrm>
          <a:off x="4870916" y="0"/>
          <a:ext cx="6640103" cy="2413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1. Korzystanie ze świadczeń rehabilitacji leczniczej finansowanych przez NFZ, ZUS, KRUS lub PFRON z powodu ww. jednostek chorobowych w okresie 6 miesięcy przed zgłoszeniem się do </a:t>
          </a:r>
          <a:r>
            <a:rPr lang="pl-PL" sz="1600" kern="1200" dirty="0" smtClean="0"/>
            <a:t>Programu;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</a:t>
          </a:r>
          <a:r>
            <a:rPr lang="pl-PL" sz="1600" kern="1200" dirty="0" smtClean="0"/>
            <a:t>. Przeciwwskazania zdrowotne do skorzystania ze świadczeń rehabilitacji w trybie ambulatoryjnym (stwierdzone przez lekarza specjalistę w dziedzinie rehabilitacji medycznej, udzielającego świadczeń w Programie).</a:t>
          </a:r>
        </a:p>
      </dsp:txBody>
      <dsp:txXfrm>
        <a:off x="4941608" y="70692"/>
        <a:ext cx="6498719" cy="22722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25171-B09A-427A-8715-388622404EDC}">
      <dsp:nvSpPr>
        <dsp:cNvPr id="0" name=""/>
        <dsp:cNvSpPr/>
      </dsp:nvSpPr>
      <dsp:spPr>
        <a:xfrm>
          <a:off x="16049" y="0"/>
          <a:ext cx="2695531" cy="4295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Kompleksowa rehabilitacja uczestników Programu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(etap II)</a:t>
          </a:r>
          <a:endParaRPr lang="pl-PL" sz="2000" kern="1200" dirty="0"/>
        </a:p>
      </dsp:txBody>
      <dsp:txXfrm>
        <a:off x="94998" y="78949"/>
        <a:ext cx="2537633" cy="4137216"/>
      </dsp:txXfrm>
    </dsp:sp>
    <dsp:sp modelId="{19795421-CE64-45F1-B361-131257A1C69B}">
      <dsp:nvSpPr>
        <dsp:cNvPr id="0" name=""/>
        <dsp:cNvSpPr/>
      </dsp:nvSpPr>
      <dsp:spPr>
        <a:xfrm>
          <a:off x="3251630" y="1474908"/>
          <a:ext cx="1144906" cy="1345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3251630" y="1743967"/>
        <a:ext cx="801434" cy="807179"/>
      </dsp:txXfrm>
    </dsp:sp>
    <dsp:sp modelId="{0D3A640E-B841-48EF-8666-B562B982A7C7}">
      <dsp:nvSpPr>
        <dsp:cNvPr id="0" name=""/>
        <dsp:cNvSpPr/>
      </dsp:nvSpPr>
      <dsp:spPr>
        <a:xfrm>
          <a:off x="4871781" y="0"/>
          <a:ext cx="6633618" cy="4295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Kampania informacyjna prowadzona będzie przez Wykonawców w ramach współpracy z placówkami podstawowej opieki zdrowotnej, ambulatoryjnej opieki specjalistycznej (głównie poradnie reumatologiczne, rehabilitacyjne, ortopedyczne oraz neurologiczne), innymi podmiotami leczniczymi, organizacjami pozarządowymi, a także z lokalnymi mediami (radio, prasa, media społecznościowe).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Ponadto </a:t>
          </a:r>
          <a:r>
            <a:rPr lang="pl-PL" sz="1600" kern="1200" dirty="0" smtClean="0"/>
            <a:t>informacje o Programie dostępne będą w siedzibie Wykonawców, a także w miejscach użyteczności publicznej, w tym w Urzędzie Marszałkowskim Województwa Śląskiego (informacje opublikowane m.in. w formie komunikatów na stronie internetowej, plakatów na tablicach ogłoszeń).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Akcje </a:t>
          </a:r>
          <a:r>
            <a:rPr lang="pl-PL" sz="1600" kern="1200" dirty="0" smtClean="0"/>
            <a:t>promocyjne mogą odbywać się także poprzez dystrybucję ulotek oraz plakatów informacyjnych. </a:t>
          </a:r>
          <a:endParaRPr lang="pl-PL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u="none" kern="1200" dirty="0" smtClean="0"/>
            <a:t>Wybór </a:t>
          </a:r>
          <a:r>
            <a:rPr lang="pl-PL" sz="1600" b="0" u="none" kern="1200" dirty="0" smtClean="0"/>
            <a:t>konkretnych sposobów dystrybucji i rozpowszechnienia informacji o Programie ostatecznie zależny będzie od wyboru narzędzi przez Wykonawcę/Wykonawców w złożonym projekcie.</a:t>
          </a:r>
          <a:endParaRPr lang="pl-PL" sz="1600" b="0" u="none" kern="1200" dirty="0"/>
        </a:p>
      </dsp:txBody>
      <dsp:txXfrm>
        <a:off x="4997581" y="125800"/>
        <a:ext cx="6382018" cy="40435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AB1B-9CC7-4A5D-89D2-8A16B089D6F9}">
      <dsp:nvSpPr>
        <dsp:cNvPr id="0" name=""/>
        <dsp:cNvSpPr/>
      </dsp:nvSpPr>
      <dsp:spPr>
        <a:xfrm>
          <a:off x="-4536611" y="-700728"/>
          <a:ext cx="5444067" cy="54440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F8AB-8219-48F5-AE98-FA977C6A08BA}">
      <dsp:nvSpPr>
        <dsp:cNvPr id="0" name=""/>
        <dsp:cNvSpPr/>
      </dsp:nvSpPr>
      <dsp:spPr>
        <a:xfrm>
          <a:off x="743132" y="416506"/>
          <a:ext cx="10766607" cy="1476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1. Pierwsza wizyta lekarska realizowana przez lekarza specjalistę w dziedzinie rehabilitacji medycznej, obejmująca: </a:t>
          </a:r>
          <a:r>
            <a:rPr lang="pl-PL" sz="1200" kern="1200" dirty="0" smtClean="0"/>
            <a:t>badanie podmiotowe (wywiad lekarski) oraz przedmiotowe, analizę dokumentacji medycznej dostarczonej przez pacjenta, w tym weryfikację rozpoznania choroby przewlekłej układu kostno-stawowego i mięśniowego [wg ICD-10: M15-M19, M47, M50, M51, M54], stwierdzenie braku przeciwwskazań do udziału w Programie, uzyskanie od pacjenta niezbędnych oświadczeń oraz zgody na udział w Programie, zaplanowanie indywidualnego planu rehabilitacyjnego, wydanie zaleceń lekarskich na piśmie, ewentualne zalecenie konsultacji </a:t>
          </a:r>
          <a:r>
            <a:rPr lang="pl-PL" sz="1200" kern="1200" dirty="0" smtClean="0"/>
            <a:t>chirurgicznej/neurochirurgicznej/ortopedycznej</a:t>
          </a:r>
          <a:endParaRPr lang="pl-PL" sz="1200" kern="1200" dirty="0" smtClean="0"/>
        </a:p>
      </dsp:txBody>
      <dsp:txXfrm>
        <a:off x="743132" y="416506"/>
        <a:ext cx="10766607" cy="1476934"/>
      </dsp:txXfrm>
    </dsp:sp>
    <dsp:sp modelId="{E632C419-965D-4951-8B76-41DE277C9167}">
      <dsp:nvSpPr>
        <dsp:cNvPr id="0" name=""/>
        <dsp:cNvSpPr/>
      </dsp:nvSpPr>
      <dsp:spPr>
        <a:xfrm>
          <a:off x="21324" y="433165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25969-D7C7-4325-A29F-49CD3F7A2A75}">
      <dsp:nvSpPr>
        <dsp:cNvPr id="0" name=""/>
        <dsp:cNvSpPr/>
      </dsp:nvSpPr>
      <dsp:spPr>
        <a:xfrm>
          <a:off x="743132" y="2223434"/>
          <a:ext cx="10766607" cy="1328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96" tIns="38100" rIns="38100" bIns="3810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2. Pierwsza porada fizjoterapeutyczna, obejmująca: </a:t>
          </a:r>
          <a:r>
            <a:rPr lang="pl-PL" sz="1200" kern="1200" dirty="0" smtClean="0"/>
            <a:t>wywiad z pacjentem, dokonanie oceny stanu zdrowia w skali VAS, przeprowadzenie kwestionariusza oceny zdrowia HAQ, oceny jakości życia WHOQOL-BREF oraz Międzynarodowego Kwestionariusza Aktywności Fizycznej (IPAQ) wraz z odnotowaniem wyników w arkuszu programu Excel, </a:t>
          </a:r>
          <a:r>
            <a:rPr lang="pl-PL" sz="1200" kern="1200" dirty="0" smtClean="0"/>
            <a:t>pomiar masy ciała wraz z obliczeniem wskaźnika BMI, edukację </a:t>
          </a:r>
          <a:r>
            <a:rPr lang="pl-PL" sz="1200" kern="1200" dirty="0" smtClean="0"/>
            <a:t>zdrowotną w zakresie profilaktyki wtórnej zdiagnozowanej u pacjenta jednostki chorobowej;</a:t>
          </a:r>
          <a:endParaRPr lang="pl-PL" sz="1200" kern="1200" dirty="0"/>
        </a:p>
      </dsp:txBody>
      <dsp:txXfrm>
        <a:off x="743132" y="2223434"/>
        <a:ext cx="10766607" cy="1328403"/>
      </dsp:txXfrm>
    </dsp:sp>
    <dsp:sp modelId="{384F5519-1EF9-4B59-9974-26761D6FDF52}">
      <dsp:nvSpPr>
        <dsp:cNvPr id="0" name=""/>
        <dsp:cNvSpPr/>
      </dsp:nvSpPr>
      <dsp:spPr>
        <a:xfrm>
          <a:off x="21324" y="2165828"/>
          <a:ext cx="1443616" cy="1443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AEB22-6859-44B9-88E1-98271B3DA266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82DE3-04FB-49C5-B1CF-0B46B2832E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77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82DE3-04FB-49C5-B1CF-0B46B2832EE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240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82DE3-04FB-49C5-B1CF-0B46B2832EE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006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5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86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98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6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34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169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44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95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75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641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414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A70C5A4-E037-41F4-AD15-A728B7C2FFB0}" type="datetimeFigureOut">
              <a:rPr lang="pl-PL" smtClean="0"/>
              <a:t>17.12.2018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32531301-A19A-4BA2-96D2-CF6305DC30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02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51560" y="1838425"/>
            <a:ext cx="9966960" cy="2629606"/>
          </a:xfrm>
        </p:spPr>
        <p:txBody>
          <a:bodyPr>
            <a:noAutofit/>
          </a:bodyPr>
          <a:lstStyle/>
          <a:p>
            <a:pPr algn="ctr"/>
            <a:r>
              <a:rPr lang="pl-PL" sz="4400" dirty="0"/>
              <a:t>Regionalny program rehabilitacji osób z chorobami przewlekłymi układu kostno-stawowego 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 smtClean="0"/>
              <a:t>i </a:t>
            </a:r>
            <a:r>
              <a:rPr lang="pl-PL" sz="4400" dirty="0"/>
              <a:t>mięśniowego na lata 2019-2022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pic>
        <p:nvPicPr>
          <p:cNvPr id="4" name="Image1" descr="Znalezione obrazy dla zapytania województwo śląskie log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566" y="260533"/>
            <a:ext cx="1784350" cy="581025"/>
          </a:xfrm>
          <a:prstGeom prst="rect">
            <a:avLst/>
          </a:prstGeom>
        </p:spPr>
      </p:pic>
      <p:pic>
        <p:nvPicPr>
          <p:cNvPr id="5" name="Image1" descr="Znalezione obrazy dla zapytania logotyp fundusze europejski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680" y="4666738"/>
            <a:ext cx="1770313" cy="942002"/>
          </a:xfrm>
          <a:prstGeom prst="rect">
            <a:avLst/>
          </a:prstGeom>
        </p:spPr>
      </p:pic>
      <p:pic>
        <p:nvPicPr>
          <p:cNvPr id="6" name="Image1" descr="Znalezione obrazy dla zapytania logotyp śląski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530" y="4823531"/>
            <a:ext cx="1792271" cy="628416"/>
          </a:xfrm>
          <a:prstGeom prst="rect">
            <a:avLst/>
          </a:prstGeom>
        </p:spPr>
      </p:pic>
      <p:pic>
        <p:nvPicPr>
          <p:cNvPr id="7" name="Image1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29479" y="4645973"/>
            <a:ext cx="2491523" cy="879947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5765533" y="5919537"/>
            <a:ext cx="538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dirty="0">
                <a:latin typeface="+mj-lt"/>
              </a:rPr>
              <a:t>d</a:t>
            </a:r>
            <a:r>
              <a:rPr lang="pl-PL" b="1" dirty="0" smtClean="0">
                <a:latin typeface="+mj-lt"/>
              </a:rPr>
              <a:t>r n. o zdr. Karolina Sobczyk</a:t>
            </a:r>
            <a:endParaRPr lang="pl-PL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181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30419166"/>
              </p:ext>
            </p:extLst>
          </p:nvPr>
        </p:nvGraphicFramePr>
        <p:xfrm>
          <a:off x="144378" y="1578542"/>
          <a:ext cx="11531065" cy="4331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88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51560" y="1838425"/>
            <a:ext cx="9966960" cy="2629606"/>
          </a:xfrm>
        </p:spPr>
        <p:txBody>
          <a:bodyPr>
            <a:noAutofit/>
          </a:bodyPr>
          <a:lstStyle/>
          <a:p>
            <a:pPr algn="ctr"/>
            <a:r>
              <a:rPr lang="pl-PL" sz="4400" dirty="0"/>
              <a:t>Regionalny program rehabilitacji </a:t>
            </a:r>
            <a:br>
              <a:rPr lang="pl-PL" sz="4400" dirty="0"/>
            </a:br>
            <a:r>
              <a:rPr lang="pl-PL" sz="4400" dirty="0"/>
              <a:t>osób z zapalnymi chorobami </a:t>
            </a:r>
            <a:br>
              <a:rPr lang="pl-PL" sz="4400" dirty="0"/>
            </a:br>
            <a:r>
              <a:rPr lang="pl-PL" sz="4400" dirty="0"/>
              <a:t>układu kostno-stawowego i mięśniowego </a:t>
            </a:r>
            <a:br>
              <a:rPr lang="pl-PL" sz="4400" dirty="0"/>
            </a:br>
            <a:r>
              <a:rPr lang="pl-PL" sz="4400" dirty="0"/>
              <a:t>na lata 2019-2022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pic>
        <p:nvPicPr>
          <p:cNvPr id="4" name="Image1" descr="Znalezione obrazy dla zapytania województwo śląskie log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566" y="260533"/>
            <a:ext cx="1784350" cy="581025"/>
          </a:xfrm>
          <a:prstGeom prst="rect">
            <a:avLst/>
          </a:prstGeom>
        </p:spPr>
      </p:pic>
      <p:pic>
        <p:nvPicPr>
          <p:cNvPr id="5" name="Image1" descr="Znalezione obrazy dla zapytania logotyp fundusze europejski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680" y="4666738"/>
            <a:ext cx="1770313" cy="942002"/>
          </a:xfrm>
          <a:prstGeom prst="rect">
            <a:avLst/>
          </a:prstGeom>
        </p:spPr>
      </p:pic>
      <p:pic>
        <p:nvPicPr>
          <p:cNvPr id="6" name="Image1" descr="Znalezione obrazy dla zapytania logotyp śląski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530" y="4823531"/>
            <a:ext cx="1792271" cy="628416"/>
          </a:xfrm>
          <a:prstGeom prst="rect">
            <a:avLst/>
          </a:prstGeom>
        </p:spPr>
      </p:pic>
      <p:pic>
        <p:nvPicPr>
          <p:cNvPr id="7" name="Image1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29479" y="4645973"/>
            <a:ext cx="2491523" cy="8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527235"/>
            <a:ext cx="10058400" cy="86842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Cel główny </a:t>
            </a:r>
            <a:r>
              <a:rPr lang="pl-PL" sz="4000" dirty="0"/>
              <a:t>programu polityki </a:t>
            </a:r>
            <a:r>
              <a:rPr lang="pl-PL" sz="4000" dirty="0" smtClean="0"/>
              <a:t>zdrowotnej</a:t>
            </a:r>
            <a:endParaRPr lang="pl-PL" sz="4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52540170"/>
              </p:ext>
            </p:extLst>
          </p:nvPr>
        </p:nvGraphicFramePr>
        <p:xfrm>
          <a:off x="423510" y="2059807"/>
          <a:ext cx="11117179" cy="3077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28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842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Cele szczegółowe programu </a:t>
            </a:r>
            <a:r>
              <a:rPr lang="pl-PL" sz="4000" dirty="0"/>
              <a:t>polityki </a:t>
            </a:r>
            <a:r>
              <a:rPr lang="pl-PL" sz="4000" dirty="0" smtClean="0"/>
              <a:t>zdrowotnej</a:t>
            </a:r>
            <a:endParaRPr lang="pl-PL" sz="4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55706304"/>
              </p:ext>
            </p:extLst>
          </p:nvPr>
        </p:nvGraphicFramePr>
        <p:xfrm>
          <a:off x="250257" y="1665171"/>
          <a:ext cx="11531065" cy="447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7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848" y="186249"/>
            <a:ext cx="10058400" cy="843654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Populacja docelowa</a:t>
            </a:r>
            <a:endParaRPr lang="pl-PL" sz="3600" dirty="0"/>
          </a:p>
        </p:txBody>
      </p:sp>
      <p:sp>
        <p:nvSpPr>
          <p:cNvPr id="5" name="Prostokąt 4"/>
          <p:cNvSpPr/>
          <p:nvPr/>
        </p:nvSpPr>
        <p:spPr>
          <a:xfrm>
            <a:off x="410677" y="927656"/>
            <a:ext cx="11582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Interwencje w Programie skierowane będą do populacji docelowej osób w wieku od 50 do 59 roku życia w przypadku kobiet oraz od 50 do 64 roku życia w przypadku mężczyzn, aktywnych zawodowo lub deklarujących gotowość do podjęcia zatrudnienia, dotkniętych problemem chorób zapalnych układu kostno-stawowego i mięśniowego oraz przedstawicieli kadry medycznej, świadczących usługi pacjentom z ww. problemami zdrowotnymi.</a:t>
            </a:r>
            <a:endParaRPr lang="pl-P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34644999"/>
              </p:ext>
            </p:extLst>
          </p:nvPr>
        </p:nvGraphicFramePr>
        <p:xfrm>
          <a:off x="481263" y="2329314"/>
          <a:ext cx="11511815" cy="151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97368007"/>
              </p:ext>
            </p:extLst>
          </p:nvPr>
        </p:nvGraphicFramePr>
        <p:xfrm>
          <a:off x="481263" y="4243137"/>
          <a:ext cx="11511815" cy="236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722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130" y="915443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Kryteria kwalifikacji do udziału w programie polityki zdrowotnej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oraz </a:t>
            </a:r>
            <a:r>
              <a:rPr lang="pl-PL" sz="2400" dirty="0"/>
              <a:t>kryteria wyłączenia z programu polityki zdrowotnej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Kompleksowa rehabilitacja uczestników Programu (etap II)</a:t>
            </a: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99182058"/>
              </p:ext>
            </p:extLst>
          </p:nvPr>
        </p:nvGraphicFramePr>
        <p:xfrm>
          <a:off x="385009" y="2030931"/>
          <a:ext cx="11511815" cy="204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385009" y="5267345"/>
          <a:ext cx="11511815" cy="120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385009" y="4247067"/>
          <a:ext cx="11511815" cy="204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2434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504" y="511182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Sposób informowania o programie polityki zdrowotnej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97777392"/>
              </p:ext>
            </p:extLst>
          </p:nvPr>
        </p:nvGraphicFramePr>
        <p:xfrm>
          <a:off x="283943" y="1181661"/>
          <a:ext cx="11511815" cy="404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57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83334691"/>
              </p:ext>
            </p:extLst>
          </p:nvPr>
        </p:nvGraphicFramePr>
        <p:xfrm>
          <a:off x="250257" y="2281187"/>
          <a:ext cx="11531065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rostokąt 2"/>
          <p:cNvSpPr/>
          <p:nvPr/>
        </p:nvSpPr>
        <p:spPr>
          <a:xfrm>
            <a:off x="144378" y="1293782"/>
            <a:ext cx="11454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Kompleksowa rehabilitacja w ramach Programu obejmie 7 000 pacjentów dotkniętych problemem chorób zapalnych układu kostno-stawowego i mięśniowego. W ramach omawianej interwencji zaplanowano dla każdego uczestnika następującą ścieżkę udziału w Programie: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13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99311478"/>
              </p:ext>
            </p:extLst>
          </p:nvPr>
        </p:nvGraphicFramePr>
        <p:xfrm>
          <a:off x="250257" y="2281187"/>
          <a:ext cx="11531065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rostokąt 2"/>
          <p:cNvSpPr/>
          <p:nvPr/>
        </p:nvSpPr>
        <p:spPr>
          <a:xfrm>
            <a:off x="144378" y="1293782"/>
            <a:ext cx="11454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Kompleksowa rehabilitacja w ramach Programu obejmie 7 000 pacjentów dotkniętych problemem chorób zapalnych układu kostno-stawowego i mięśniowego. W ramach omawianej interwencji zaplanowano dla każdego uczestnika następującą ścieżkę udziału w Programie: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15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144378" y="1293782"/>
            <a:ext cx="11454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Tabela 2.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Interwencje możliwe do zaplanowania na pierwszej wizycie lekarskiej przez lekarza rehabilitacji medycznej w ramach indywidualnego planu rehabilitacji uczestnika Programu.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77687"/>
              </p:ext>
            </p:extLst>
          </p:nvPr>
        </p:nvGraphicFramePr>
        <p:xfrm>
          <a:off x="611203" y="2129315"/>
          <a:ext cx="10520412" cy="3424243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9600647"/>
                <a:gridCol w="919765"/>
              </a:tblGrid>
              <a:tr h="420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Rodzaj interwencji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Liczba </a:t>
                      </a:r>
                      <a:endParaRPr lang="pl-PL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punktów*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I. Zabiegi fizjoterapeutyczne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A. Kinezyterapia 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Indywidualna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Grupowa (grupa 5-osobowa)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B. Masaż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Masaż leczniczy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Masaż limfatyczny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20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C. Zabieg fizykoterapii (w tym m.in.: elektrolecznictwo, leczenie polem magnetycznym, światłolecznictwo i termoterapia, hydroterapia, krioterapia, balneoterapia)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II. Terapia zajęciowa (zajęcia 60-minutowe w grupie max. 10-osobowej)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III. Indywidualna konsultacja fizjoterapeutyczna w zakresie doboru sprzętu ortopedycznego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70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IV. </a:t>
                      </a:r>
                      <a:r>
                        <a:rPr lang="pl-PL" sz="1400" b="1" u="sng" dirty="0">
                          <a:effectLst/>
                        </a:rPr>
                        <a:t>Indywidualna konsultacja podologiczna</a:t>
                      </a:r>
                      <a:endParaRPr lang="pl-PL" sz="2000" b="1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V. Indywidualna konsultacja psychologiczna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95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8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527235"/>
            <a:ext cx="10058400" cy="86842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Cel główny </a:t>
            </a:r>
            <a:r>
              <a:rPr lang="pl-PL" sz="4000" dirty="0"/>
              <a:t>programu polityki </a:t>
            </a:r>
            <a:r>
              <a:rPr lang="pl-PL" sz="4000" dirty="0" smtClean="0"/>
              <a:t>zdrowotnej</a:t>
            </a:r>
            <a:endParaRPr lang="pl-PL" sz="4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89573434"/>
              </p:ext>
            </p:extLst>
          </p:nvPr>
        </p:nvGraphicFramePr>
        <p:xfrm>
          <a:off x="423510" y="2059807"/>
          <a:ext cx="11117179" cy="3077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75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24572178"/>
              </p:ext>
            </p:extLst>
          </p:nvPr>
        </p:nvGraphicFramePr>
        <p:xfrm>
          <a:off x="250257" y="2281187"/>
          <a:ext cx="11531065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rostokąt 2"/>
          <p:cNvSpPr/>
          <p:nvPr/>
        </p:nvSpPr>
        <p:spPr>
          <a:xfrm>
            <a:off x="144378" y="1293782"/>
            <a:ext cx="11454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Kompleksowa rehabilitacja w ramach Programu obejmie 7 000 pacjentów dotkniętych problemem chorób zapalnych układu kostno-stawowego i mięśniowego. W ramach omawianej interwencji zaplanowano dla każdego uczestnika następującą ścieżkę udziału w Programie: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50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51560" y="1838425"/>
            <a:ext cx="9966960" cy="2629606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>Dziękuję za uwagę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pic>
        <p:nvPicPr>
          <p:cNvPr id="4" name="Image1" descr="Znalezione obrazy dla zapytania województwo śląskie log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566" y="260533"/>
            <a:ext cx="1784350" cy="581025"/>
          </a:xfrm>
          <a:prstGeom prst="rect">
            <a:avLst/>
          </a:prstGeom>
        </p:spPr>
      </p:pic>
      <p:pic>
        <p:nvPicPr>
          <p:cNvPr id="5" name="Image1" descr="Znalezione obrazy dla zapytania logotyp fundusze europejski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680" y="4666738"/>
            <a:ext cx="1770313" cy="942002"/>
          </a:xfrm>
          <a:prstGeom prst="rect">
            <a:avLst/>
          </a:prstGeom>
        </p:spPr>
      </p:pic>
      <p:pic>
        <p:nvPicPr>
          <p:cNvPr id="6" name="Image1" descr="Znalezione obrazy dla zapytania logotyp śląski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5530" y="4823531"/>
            <a:ext cx="1792271" cy="628416"/>
          </a:xfrm>
          <a:prstGeom prst="rect">
            <a:avLst/>
          </a:prstGeom>
        </p:spPr>
      </p:pic>
      <p:pic>
        <p:nvPicPr>
          <p:cNvPr id="7" name="Image1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29479" y="4645973"/>
            <a:ext cx="2491523" cy="8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842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Cele szczegółowe programu </a:t>
            </a:r>
            <a:r>
              <a:rPr lang="pl-PL" sz="4000" dirty="0"/>
              <a:t>polityki </a:t>
            </a:r>
            <a:r>
              <a:rPr lang="pl-PL" sz="4000" dirty="0" smtClean="0"/>
              <a:t>zdrowotnej</a:t>
            </a:r>
            <a:endParaRPr lang="pl-PL" sz="4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93494490"/>
              </p:ext>
            </p:extLst>
          </p:nvPr>
        </p:nvGraphicFramePr>
        <p:xfrm>
          <a:off x="250257" y="1665170"/>
          <a:ext cx="11531065" cy="4658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347" y="84002"/>
            <a:ext cx="10058400" cy="843654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Populacja docelowa</a:t>
            </a:r>
            <a:endParaRPr lang="pl-PL" sz="3600" dirty="0"/>
          </a:p>
        </p:txBody>
      </p:sp>
      <p:sp>
        <p:nvSpPr>
          <p:cNvPr id="5" name="Prostokąt 4"/>
          <p:cNvSpPr/>
          <p:nvPr/>
        </p:nvSpPr>
        <p:spPr>
          <a:xfrm>
            <a:off x="410677" y="927656"/>
            <a:ext cx="11582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Interwencje w Programie skierowane będą do populacji docelowej osób w wieku aktywności zawodowej od 50 do 59 roku życia w przypadku kobiet oraz od 50 do 64 roku życia w przypadku mężczyzn, aktywnych zawodowo lub deklarujących gotowość do podjęcia zatrudnienia, dotkniętych problemem chorób przewlekłych układu kostno-stawowego i mięśniowego, a także przedstawicieli kadry medycznej, świadczących usługi pacjentom z ww. problemami zdrowotnymi.</a:t>
            </a:r>
            <a:endParaRPr lang="pl-P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66480583"/>
              </p:ext>
            </p:extLst>
          </p:nvPr>
        </p:nvGraphicFramePr>
        <p:xfrm>
          <a:off x="481263" y="2329314"/>
          <a:ext cx="11511815" cy="151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18763852"/>
              </p:ext>
            </p:extLst>
          </p:nvPr>
        </p:nvGraphicFramePr>
        <p:xfrm>
          <a:off x="481263" y="4243137"/>
          <a:ext cx="11511815" cy="2311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800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130" y="915443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Kryteria kwalifikacji do udziału w programie polityki zdrowotnej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oraz </a:t>
            </a:r>
            <a:r>
              <a:rPr lang="pl-PL" sz="2400" dirty="0"/>
              <a:t>kryteria wyłączenia z programu polityki zdrowotnej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Kompleksowa rehabilitacja uczestników Programu (etap II)</a:t>
            </a: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812069"/>
              </p:ext>
            </p:extLst>
          </p:nvPr>
        </p:nvGraphicFramePr>
        <p:xfrm>
          <a:off x="385009" y="2030931"/>
          <a:ext cx="11511815" cy="204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85621859"/>
              </p:ext>
            </p:extLst>
          </p:nvPr>
        </p:nvGraphicFramePr>
        <p:xfrm>
          <a:off x="385009" y="5267345"/>
          <a:ext cx="11511815" cy="120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36844146"/>
              </p:ext>
            </p:extLst>
          </p:nvPr>
        </p:nvGraphicFramePr>
        <p:xfrm>
          <a:off x="385009" y="4247066"/>
          <a:ext cx="11511815" cy="2413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7169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129" y="645935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Sposób informowania o programie polityki zdrowotnej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93786390"/>
              </p:ext>
            </p:extLst>
          </p:nvPr>
        </p:nvGraphicFramePr>
        <p:xfrm>
          <a:off x="293568" y="1711050"/>
          <a:ext cx="11511815" cy="4295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15538942"/>
              </p:ext>
            </p:extLst>
          </p:nvPr>
        </p:nvGraphicFramePr>
        <p:xfrm>
          <a:off x="250257" y="2281187"/>
          <a:ext cx="11531065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rostokąt 2"/>
          <p:cNvSpPr/>
          <p:nvPr/>
        </p:nvSpPr>
        <p:spPr>
          <a:xfrm>
            <a:off x="144378" y="1293782"/>
            <a:ext cx="11454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Kompleksowa rehabilitacja w ramach Programu obejmie 20 200 pacjentów dotkniętych problemem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chorób przewlekłych układu kostno-stawowego i mięśniowego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W ramach omawianej interwencji zaplanowano dla każdego uczestnika następującą ścieżkę udziału w Programie: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56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75500977"/>
              </p:ext>
            </p:extLst>
          </p:nvPr>
        </p:nvGraphicFramePr>
        <p:xfrm>
          <a:off x="250257" y="2281187"/>
          <a:ext cx="11531065" cy="40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rostokąt 2"/>
          <p:cNvSpPr/>
          <p:nvPr/>
        </p:nvSpPr>
        <p:spPr>
          <a:xfrm>
            <a:off x="144378" y="1293782"/>
            <a:ext cx="11454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Kompleksowa rehabilitacja w ramach Programu obejmie 20 200 pacjentów dotkniętych problemem chorób przewlekłych układu kostno-stawowego i mięśniowego. W ramach omawianej interwencji zaplanowano dla każdego uczestnika następującą ścieżkę udziału w </a:t>
            </a: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Programie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55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378" y="386054"/>
            <a:ext cx="11694694" cy="84365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Planowane interwencje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Kompleksowa rehabilitacja uczestników Programu (etap II)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144378" y="1293782"/>
            <a:ext cx="11454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Tabela 2.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Interwencje możliwe do zaplanowania na pierwszej wizycie lekarskiej przez lekarza rehabilitacji medycznej w ramach indywidualnego planu rehabilitacji uczestnika Programu.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519031"/>
              </p:ext>
            </p:extLst>
          </p:nvPr>
        </p:nvGraphicFramePr>
        <p:xfrm>
          <a:off x="611203" y="2204187"/>
          <a:ext cx="10520412" cy="340874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9600647"/>
                <a:gridCol w="919765"/>
              </a:tblGrid>
              <a:tr h="420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Rodzaj interwencji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Liczba </a:t>
                      </a:r>
                      <a:endParaRPr lang="pl-PL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punktów*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I. Zabiegi fizjoterapeutyczne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A. Kinezyterapia 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Indywidualna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Grupowa (grupa 5-osobowa)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B. Masaż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Masaż leczniczy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Masaż limfatyczny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20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C. Zabieg fizykoterapii (w tym m.in.: elektrolecznictwo, leczenie polem magnetycznym, światłolecznictwo i termoterapia, hydroterapia, krioterapia, balneoterapia)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II. Terapia zajęciowa (zajęcia 60-minutowe w grupie max. 10-osobowej)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III. Indywidualna konsultacja fizjoterapeutyczna w zakresie doboru sprzętu ortopedycznego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70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IV. </a:t>
                      </a:r>
                      <a:r>
                        <a:rPr lang="pl-PL" sz="1400" dirty="0" smtClean="0">
                          <a:effectLst/>
                        </a:rPr>
                        <a:t>Indywidualna konsultacja dietetyczna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  <a:latin typeface="+mn-lt"/>
                          <a:ea typeface="+mn-ea"/>
                        </a:rPr>
                        <a:t>80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08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V. Indywidualna konsultacja psychologiczna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95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5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Niestandardowy 2">
      <a:dk1>
        <a:sysClr val="windowText" lastClr="000000"/>
      </a:dk1>
      <a:lt1>
        <a:sysClr val="window" lastClr="FFFFFF"/>
      </a:lt1>
      <a:dk2>
        <a:srgbClr val="002060"/>
      </a:dk2>
      <a:lt2>
        <a:srgbClr val="E9E5DC"/>
      </a:lt2>
      <a:accent1>
        <a:srgbClr val="002060"/>
      </a:accent1>
      <a:accent2>
        <a:srgbClr val="002060"/>
      </a:accent2>
      <a:accent3>
        <a:srgbClr val="002060"/>
      </a:accent3>
      <a:accent4>
        <a:srgbClr val="956251"/>
      </a:accent4>
      <a:accent5>
        <a:srgbClr val="FF0000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drewna</Template>
  <TotalTime>149</TotalTime>
  <Words>2987</Words>
  <Application>Microsoft Office PowerPoint</Application>
  <PresentationFormat>Panoramiczny</PresentationFormat>
  <Paragraphs>156</Paragraphs>
  <Slides>21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Calibri</vt:lpstr>
      <vt:lpstr>Georgia</vt:lpstr>
      <vt:lpstr>Times New Roman</vt:lpstr>
      <vt:lpstr>Trebuchet MS</vt:lpstr>
      <vt:lpstr>Wingdings</vt:lpstr>
      <vt:lpstr>Drewniana czcionka</vt:lpstr>
      <vt:lpstr>Regionalny program rehabilitacji osób z chorobami przewlekłymi układu kostno-stawowego  i mięśniowego na lata 2019-2022 </vt:lpstr>
      <vt:lpstr>Cel główny programu polityki zdrowotnej</vt:lpstr>
      <vt:lpstr>Cele szczegółowe programu polityki zdrowotnej</vt:lpstr>
      <vt:lpstr>Populacja docelowa</vt:lpstr>
      <vt:lpstr>Kryteria kwalifikacji do udziału w programie polityki zdrowotnej  oraz kryteria wyłączenia z programu polityki zdrowotnej   Kompleksowa rehabilitacja uczestników Programu (etap II) </vt:lpstr>
      <vt:lpstr>Sposób informowania o programie polityki zdrowotnej   </vt:lpstr>
      <vt:lpstr>Planowane interwencje  Kompleksowa rehabilitacja uczestników Programu (etap II) </vt:lpstr>
      <vt:lpstr>Planowane interwencje  Kompleksowa rehabilitacja uczestników Programu (etap II) </vt:lpstr>
      <vt:lpstr>Planowane interwencje  Kompleksowa rehabilitacja uczestników Programu (etap II) </vt:lpstr>
      <vt:lpstr>Planowane interwencje  Kompleksowa rehabilitacja uczestników Programu (etap II) </vt:lpstr>
      <vt:lpstr>Regionalny program rehabilitacji  osób z zapalnymi chorobami  układu kostno-stawowego i mięśniowego  na lata 2019-2022 </vt:lpstr>
      <vt:lpstr>Cel główny programu polityki zdrowotnej</vt:lpstr>
      <vt:lpstr>Cele szczegółowe programu polityki zdrowotnej</vt:lpstr>
      <vt:lpstr>Populacja docelowa</vt:lpstr>
      <vt:lpstr>Kryteria kwalifikacji do udziału w programie polityki zdrowotnej  oraz kryteria wyłączenia z programu polityki zdrowotnej   Kompleksowa rehabilitacja uczestników Programu (etap II) </vt:lpstr>
      <vt:lpstr>Sposób informowania o programie polityki zdrowotnej   </vt:lpstr>
      <vt:lpstr>Planowane interwencje  Kompleksowa rehabilitacja uczestników Programu (etap II) </vt:lpstr>
      <vt:lpstr>Planowane interwencje  Kompleksowa rehabilitacja uczestników Programu (etap II) </vt:lpstr>
      <vt:lpstr>Planowane interwencje  Kompleksowa rehabilitacja uczestników Programu (etap II) </vt:lpstr>
      <vt:lpstr>Planowane interwencje  Kompleksowa rehabilitacja uczestników Programu (etap II) </vt:lpstr>
      <vt:lpstr>Dziękuję za uwagę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Regionalny program rehabilitacji  osób z zapalnymi chorobami  układu kostno-stawowego i mięśniowego  na lata 2019-2022</dc:title>
  <dc:creator>KS</dc:creator>
  <cp:lastModifiedBy>KS</cp:lastModifiedBy>
  <cp:revision>77</cp:revision>
  <dcterms:created xsi:type="dcterms:W3CDTF">2018-03-24T16:21:12Z</dcterms:created>
  <dcterms:modified xsi:type="dcterms:W3CDTF">2018-12-17T21:02:32Z</dcterms:modified>
</cp:coreProperties>
</file>