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82" r:id="rId4"/>
    <p:sldId id="259" r:id="rId5"/>
    <p:sldId id="278" r:id="rId6"/>
    <p:sldId id="262" r:id="rId7"/>
    <p:sldId id="287" r:id="rId8"/>
    <p:sldId id="283" r:id="rId9"/>
    <p:sldId id="285" r:id="rId10"/>
    <p:sldId id="281" r:id="rId11"/>
    <p:sldId id="307" r:id="rId12"/>
    <p:sldId id="265" r:id="rId13"/>
    <p:sldId id="286" r:id="rId14"/>
    <p:sldId id="260" r:id="rId15"/>
    <p:sldId id="308" r:id="rId16"/>
    <p:sldId id="261" r:id="rId17"/>
  </p:sldIdLst>
  <p:sldSz cx="11880850" cy="6858000"/>
  <p:notesSz cx="6724650" cy="97742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14" autoAdjust="0"/>
  </p:normalViewPr>
  <p:slideViewPr>
    <p:cSldViewPr>
      <p:cViewPr>
        <p:scale>
          <a:sx n="110" d="100"/>
          <a:sy n="110" d="100"/>
        </p:scale>
        <p:origin x="-480" y="-96"/>
      </p:cViewPr>
      <p:guideLst>
        <p:guide orient="horz" pos="2160"/>
        <p:guide pos="37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3978" cy="48917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09580" y="1"/>
            <a:ext cx="2913978" cy="48917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7A39857-30A8-460C-BC81-6C5E8CF4AF20}" type="datetimeFigureOut">
              <a:rPr lang="pl-PL" smtClean="0"/>
              <a:t>2018-11-07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282758"/>
            <a:ext cx="2913978" cy="4891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09580" y="9282758"/>
            <a:ext cx="2913978" cy="4891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6B9AEF89-05F6-4505-9EE6-C580747D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962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015" cy="488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9079" y="2"/>
            <a:ext cx="2914015" cy="488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1750E8E-CD61-46E2-913F-39E77F6091F0}" type="datetimeFigureOut">
              <a:rPr lang="pl-PL" smtClean="0"/>
              <a:pPr/>
              <a:t>2018-11-07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33425"/>
            <a:ext cx="6346825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2465" y="4642765"/>
            <a:ext cx="5379720" cy="439840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2914015" cy="4887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887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C6E881E8-46FC-4E0E-B339-6100227DD7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58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8913" y="733425"/>
            <a:ext cx="6346825" cy="3663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40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860" indent="-28571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861" indent="-2285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005" indent="-2285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150" indent="-2285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2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43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858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5728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D74014F-C1A3-4A49-988A-236664D891AB}" type="slidenum">
              <a:rPr lang="pl-PL" altLang="pl-PL">
                <a:solidFill>
                  <a:prstClr val="black"/>
                </a:solidFill>
              </a:rPr>
              <a:pPr/>
              <a:t>1</a:t>
            </a:fld>
            <a:endParaRPr lang="pl-PL" alt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8913" y="733425"/>
            <a:ext cx="6346825" cy="3663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52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685" indent="-2841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274" indent="-2269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6831" indent="-2269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563" indent="-2269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2708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9852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6996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140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F47984-7A18-43CC-B933-5C7E72A3E544}" type="slidenum">
              <a:rPr lang="pl-PL" altLang="pl-PL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8913" y="733425"/>
            <a:ext cx="6346825" cy="3663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52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685" indent="-2841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274" indent="-2269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6831" indent="-2269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563" indent="-2269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2708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9852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6996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140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F47984-7A18-43CC-B933-5C7E72A3E544}" type="slidenum">
              <a:rPr lang="pl-PL" altLang="pl-PL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8913" y="733425"/>
            <a:ext cx="6346825" cy="3663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587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60" indent="-2857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61" indent="-2285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05" indent="-2285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150" indent="-2285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294" indent="-2285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439" indent="-2285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583" indent="-2285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728" indent="-2285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56AD8-40B3-4B83-9542-BA6E7A7119C2}" type="slidenum">
              <a:rPr lang="pl-PL" altLang="pl-PL"/>
              <a:pPr eaLnBrk="1" hangingPunct="1">
                <a:spcBef>
                  <a:spcPct val="0"/>
                </a:spcBef>
              </a:pPr>
              <a:t>15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8913" y="733425"/>
            <a:ext cx="6346825" cy="3663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59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860" indent="-28571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861" indent="-2285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005" indent="-2285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150" indent="-2285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2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43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858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5728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82105B53-9DE9-4A01-B1AF-2E1DACF72A95}" type="slidenum">
              <a:rPr lang="pl-PL" altLang="pl-PL">
                <a:solidFill>
                  <a:srgbClr val="000000"/>
                </a:solidFill>
              </a:rPr>
              <a:pPr/>
              <a:t>16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72" y="2130762"/>
            <a:ext cx="100987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34" y="3886200"/>
            <a:ext cx="83165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1E747D-6AEC-4D5B-92EB-EBD53E9CED52}" type="datetimeFigureOut">
              <a:rPr lang="pl-PL"/>
              <a:pPr>
                <a:defRPr/>
              </a:pPr>
              <a:t>2018-11-07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1B07049-3524-4E58-8894-59C82DAC125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66542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6DEA-B354-4C22-AABA-76C0099695BA}" type="datetimeFigureOut">
              <a:rPr lang="pl-PL"/>
              <a:pPr>
                <a:defRPr/>
              </a:pPr>
              <a:t>2018-11-07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103CCB7-5CE3-4174-AA24-31FBCE232B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22042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8" y="274685"/>
            <a:ext cx="26731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4" y="274685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A97A6E-EAF9-4313-8FBA-477FC6EFF44F}" type="datetimeFigureOut">
              <a:rPr lang="pl-PL"/>
              <a:pPr>
                <a:defRPr/>
              </a:pPr>
              <a:t>2018-11-07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9B9D193-65A9-4CA5-89F7-700B7FB225D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19139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46608E-A81E-4C13-91CD-FF052BB7B4F4}" type="datetimeFigureOut">
              <a:rPr lang="pl-PL"/>
              <a:pPr>
                <a:defRPr/>
              </a:pPr>
              <a:t>2018-11-07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3C95347-7E1E-4BBB-8040-24770992A5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259318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B85345-47CC-4AA7-86B9-21BBBC1454CC}" type="datetimeFigureOut">
              <a:rPr lang="pl-PL"/>
              <a:pPr>
                <a:defRPr/>
              </a:pPr>
              <a:t>2018-11-07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97AEE9C-5EAD-4FDD-8F78-B7E1DDEEB5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88710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14" y="4407237"/>
            <a:ext cx="100987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14" y="2906722"/>
            <a:ext cx="100987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3A9655-0E58-43A8-9D17-34369FC7CCB8}" type="datetimeFigureOut">
              <a:rPr lang="pl-PL"/>
              <a:pPr>
                <a:defRPr/>
              </a:pPr>
              <a:t>2018-11-07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DD86524-582B-4063-B510-D015E1AF13E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603383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8" y="1600207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7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D78C8F-8BF1-48BF-8498-2C7A30F01D68}" type="datetimeFigureOut">
              <a:rPr lang="pl-PL"/>
              <a:pPr>
                <a:defRPr/>
              </a:pPr>
              <a:t>2018-11-07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9B81F53-B97F-4C3A-A9BC-6072F178641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71027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9" y="1535113"/>
            <a:ext cx="5249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9" y="2174875"/>
            <a:ext cx="5249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476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476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199AFB-B402-4004-BF18-41A6FB1FBD52}" type="datetimeFigureOut">
              <a:rPr lang="pl-PL"/>
              <a:pPr>
                <a:defRPr/>
              </a:pPr>
              <a:t>2018-11-07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2970CC7-B4D7-47C7-829A-C612F3B7F4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8418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3C1FFD-FA49-4AAC-87A4-0C756E6B6EB2}" type="datetimeFigureOut">
              <a:rPr lang="pl-PL"/>
              <a:pPr>
                <a:defRPr/>
              </a:pPr>
              <a:t>2018-11-07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43D5BF7-63A4-4381-8AF1-B4BCDA53C1E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48077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AA7FBD-6926-4125-BFD3-26F49BDE38AB}" type="datetimeFigureOut">
              <a:rPr lang="pl-PL"/>
              <a:pPr>
                <a:defRPr/>
              </a:pPr>
              <a:t>2018-11-07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3D1B7CA-FE76-4AC8-876C-4C1C027238A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296532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54" y="273050"/>
            <a:ext cx="39087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8" y="273099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54" y="1435104"/>
            <a:ext cx="39087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AA82B3-4062-4183-A1EB-3AE029ABF48E}" type="datetimeFigureOut">
              <a:rPr lang="pl-PL"/>
              <a:pPr>
                <a:defRPr/>
              </a:pPr>
              <a:t>2018-11-07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41AA728-8FFF-4FFB-8388-6C91AA3F1A0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745320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2" y="4800601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2" y="612775"/>
            <a:ext cx="712851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2" y="5367339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124A25-F0B5-4DD3-A9F5-5EB518B6B08C}" type="datetimeFigureOut">
              <a:rPr lang="pl-PL"/>
              <a:pPr>
                <a:defRPr/>
              </a:pPr>
              <a:t>2018-11-07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448FBFA-5EF4-415F-A9F1-3A20D782F41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966851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94047" y="274638"/>
            <a:ext cx="106927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title style</a:t>
            </a:r>
            <a:endParaRPr lang="pl-PL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047" y="1600206"/>
            <a:ext cx="106927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  <a:endParaRPr lang="pl-PL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4" y="635637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FEDF9-11B6-4D3B-9AFE-5B1680054233}" type="datetimeFigureOut">
              <a:rPr lang="pl-PL"/>
              <a:pPr>
                <a:defRPr/>
              </a:pPr>
              <a:t>2018-11-07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9" y="6356372"/>
            <a:ext cx="3762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11" y="6356372"/>
            <a:ext cx="277219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E78282-C755-4752-9C61-A3C76148FDE3}" type="slidenum">
              <a:rPr lang="pl-PL" altLang="pl-PL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0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mailto:alicja.nowak@slaskie.p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po.slaskie.pl/lsi/nabor/362" TargetMode="External"/><Relationship Id="rId2" Type="http://schemas.openxmlformats.org/officeDocument/2006/relationships/hyperlink" Target="http://rpo.slaskie.pl/lsi/nabor/35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562" y="549276"/>
            <a:ext cx="97460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 descr="C:\Users\oem\Desktop\RZŚ_negaty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96" y="404816"/>
            <a:ext cx="3315191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960312" y="1298575"/>
            <a:ext cx="7038515" cy="9233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dirty="0" smtClean="0">
                <a:latin typeface="Calibri"/>
              </a:rPr>
              <a:t>Spotkanie informacyjne dotyczące konkursów nr: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b="1" dirty="0" smtClean="0">
                <a:latin typeface="Calibri"/>
              </a:rPr>
              <a:t>RPSL.09.01.04-IZ.01-24-275/18 </a:t>
            </a:r>
            <a:r>
              <a:rPr lang="pl-PL" altLang="pl-PL" dirty="0" smtClean="0">
                <a:latin typeface="Calibri"/>
              </a:rPr>
              <a:t>oraz</a:t>
            </a:r>
            <a:r>
              <a:rPr lang="pl-PL" altLang="pl-PL" b="1" dirty="0" smtClean="0">
                <a:latin typeface="Calibri"/>
              </a:rPr>
              <a:t> RPSL.09.02.04-IZ.01-24-276/18 </a:t>
            </a:r>
            <a:r>
              <a:rPr lang="pl-PL" altLang="pl-PL" dirty="0" smtClean="0">
                <a:latin typeface="Calibri"/>
              </a:rPr>
              <a:t>w ramach RPO WSL 2014-2020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960320" y="2420888"/>
            <a:ext cx="7121569" cy="235449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300" dirty="0" smtClean="0">
                <a:latin typeface="Calibri"/>
              </a:rPr>
              <a:t>Oś priorytetowa IX Włączenie społeczne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300" dirty="0" smtClean="0">
              <a:latin typeface="Calibri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300" dirty="0">
                <a:latin typeface="Calibri"/>
              </a:rPr>
              <a:t>Działanie </a:t>
            </a:r>
            <a:r>
              <a:rPr lang="pl-PL" altLang="pl-PL" sz="1300" dirty="0" smtClean="0">
                <a:latin typeface="Calibri"/>
              </a:rPr>
              <a:t>9.1 Aktywna integracja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300" dirty="0" smtClean="0">
                <a:latin typeface="Calibri"/>
              </a:rPr>
              <a:t>Działanie 9.2 Dostępne i efektywne usługi społeczne i zdrowotne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300" dirty="0" smtClean="0">
              <a:latin typeface="Calibri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300" dirty="0" smtClean="0">
                <a:latin typeface="Calibri"/>
              </a:rPr>
              <a:t>Poddziałanie 9.1.4 Wzmacnianie potencjału społeczno-zawodowego społeczności lokalnych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300" dirty="0" smtClean="0">
                <a:latin typeface="Calibri"/>
              </a:rPr>
              <a:t>Poddziałanie 9.2.4  Rozwój usług społecznych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400" b="1" dirty="0" smtClean="0">
              <a:latin typeface="Calibri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400" b="1" dirty="0" smtClean="0">
                <a:latin typeface="Calibri"/>
              </a:rPr>
              <a:t>Wsparcie działań wynikających z LSR obejmujących obszary wiejskie i rybackie </a:t>
            </a:r>
            <a:endParaRPr lang="pl-PL" altLang="pl-PL" sz="1400" b="1" dirty="0">
              <a:latin typeface="Calibri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400" b="1" dirty="0" smtClean="0">
              <a:latin typeface="Calibri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400" b="1" i="1" dirty="0" smtClean="0">
              <a:solidFill>
                <a:srgbClr val="636466"/>
              </a:solidFill>
              <a:latin typeface="Calibri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88697" y="5392499"/>
            <a:ext cx="2693192" cy="3385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600" b="1" dirty="0" smtClean="0">
                <a:latin typeface="Calibri"/>
              </a:rPr>
              <a:t>Katowice, 7 listopada 2018 r. </a:t>
            </a:r>
          </a:p>
        </p:txBody>
      </p:sp>
      <p:pic>
        <p:nvPicPr>
          <p:cNvPr id="79879" name="Obraz 1" descr="EFS k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48" y="5877272"/>
            <a:ext cx="7112458" cy="54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382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996209" y="2420888"/>
            <a:ext cx="3924287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9.2.4</a:t>
            </a:r>
            <a:endParaRPr lang="pl-PL" sz="28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428258" y="3861048"/>
            <a:ext cx="2975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/>
              <a:t>Rozwój usług społecznych 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880852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1"/>
          <p:cNvSpPr txBox="1">
            <a:spLocks noChangeArrowheads="1"/>
          </p:cNvSpPr>
          <p:nvPr/>
        </p:nvSpPr>
        <p:spPr bwMode="auto">
          <a:xfrm>
            <a:off x="535257" y="332656"/>
            <a:ext cx="10106458" cy="4619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pl-PL" altLang="pl-PL" sz="2400" b="1">
                <a:latin typeface="Microsoft Sans Serif" pitchFamily="34" charset="0"/>
                <a:cs typeface="Microsoft Sans Serif" pitchFamily="34" charset="0"/>
              </a:rPr>
              <a:t>USŁUGI SPOŁECZNE – WARUNKI REALIZACJI</a:t>
            </a:r>
          </a:p>
        </p:txBody>
      </p:sp>
      <p:sp>
        <p:nvSpPr>
          <p:cNvPr id="4" name="Elipsa 3"/>
          <p:cNvSpPr/>
          <p:nvPr/>
        </p:nvSpPr>
        <p:spPr>
          <a:xfrm>
            <a:off x="3230106" y="1019176"/>
            <a:ext cx="3867464" cy="15843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tx1"/>
                </a:solidFill>
              </a:rPr>
              <a:t>Usługi społeczne są realizowane przez podmioty prowadzące w swojej </a:t>
            </a:r>
            <a:r>
              <a:rPr lang="pl-PL" sz="1200" b="1" dirty="0">
                <a:solidFill>
                  <a:srgbClr val="FF0000"/>
                </a:solidFill>
              </a:rPr>
              <a:t>działalności statutowej </a:t>
            </a:r>
            <a:r>
              <a:rPr lang="pl-PL" sz="1200" dirty="0">
                <a:solidFill>
                  <a:schemeClr val="tx1"/>
                </a:solidFill>
              </a:rPr>
              <a:t>usługi społeczne lub przez podmioty prowadzące w swojej działalności statutowej jednocześnie usługi społeczne i zdrowotne.</a:t>
            </a:r>
          </a:p>
        </p:txBody>
      </p:sp>
      <p:sp>
        <p:nvSpPr>
          <p:cNvPr id="5" name="Elipsa 4"/>
          <p:cNvSpPr/>
          <p:nvPr/>
        </p:nvSpPr>
        <p:spPr>
          <a:xfrm>
            <a:off x="6084441" y="3843987"/>
            <a:ext cx="3718954" cy="187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tx1"/>
                </a:solidFill>
              </a:rPr>
              <a:t>Usługi społeczne i </a:t>
            </a:r>
            <a:r>
              <a:rPr lang="pl-PL" sz="1200" b="1" dirty="0">
                <a:solidFill>
                  <a:schemeClr val="tx1"/>
                </a:solidFill>
              </a:rPr>
              <a:t>zdrowotne</a:t>
            </a:r>
            <a:r>
              <a:rPr lang="pl-PL" sz="1200" dirty="0">
                <a:solidFill>
                  <a:schemeClr val="tx1"/>
                </a:solidFill>
              </a:rPr>
              <a:t> mogą być realizowane w ramach jednego projektu pod warunkiem, że </a:t>
            </a:r>
            <a:r>
              <a:rPr lang="pl-PL" sz="1200" b="1" dirty="0">
                <a:solidFill>
                  <a:srgbClr val="0070C0"/>
                </a:solidFill>
              </a:rPr>
              <a:t>usługa zdrowotna stanowi tylko element szerszej usługi społecznej</a:t>
            </a:r>
            <a:r>
              <a:rPr lang="pl-PL" sz="1200" b="1" dirty="0">
                <a:solidFill>
                  <a:schemeClr val="tx1"/>
                </a:solidFill>
              </a:rPr>
              <a:t> </a:t>
            </a:r>
            <a:r>
              <a:rPr lang="pl-PL" sz="1200" dirty="0">
                <a:solidFill>
                  <a:schemeClr val="tx1"/>
                </a:solidFill>
              </a:rPr>
              <a:t>(np. dyżur pielęgniarki w Dziennym Domu Opieki). </a:t>
            </a:r>
          </a:p>
        </p:txBody>
      </p:sp>
      <p:sp>
        <p:nvSpPr>
          <p:cNvPr id="6" name="Elipsa 5"/>
          <p:cNvSpPr/>
          <p:nvPr/>
        </p:nvSpPr>
        <p:spPr>
          <a:xfrm>
            <a:off x="6804521" y="1568918"/>
            <a:ext cx="4342389" cy="22320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tx1"/>
                </a:solidFill>
              </a:rPr>
              <a:t>W ramach projektów dotyczących usług społecznych </a:t>
            </a:r>
            <a:r>
              <a:rPr lang="pl-PL" sz="1200" b="1" dirty="0">
                <a:solidFill>
                  <a:srgbClr val="0070C0"/>
                </a:solidFill>
              </a:rPr>
              <a:t>umożliwia się finansowanie usług zdrowotnych</a:t>
            </a:r>
            <a:r>
              <a:rPr lang="pl-PL" sz="1200" dirty="0">
                <a:solidFill>
                  <a:srgbClr val="0070C0"/>
                </a:solidFill>
              </a:rPr>
              <a:t>, </a:t>
            </a:r>
            <a:r>
              <a:rPr lang="pl-PL" sz="1200" b="1" dirty="0">
                <a:solidFill>
                  <a:srgbClr val="0070C0"/>
                </a:solidFill>
              </a:rPr>
              <a:t>o ile usługi te nie mogą zostać sfinansowane ze środków publicznych</a:t>
            </a:r>
            <a:r>
              <a:rPr lang="pl-PL" sz="1200" b="1" dirty="0">
                <a:solidFill>
                  <a:schemeClr val="tx1"/>
                </a:solidFill>
              </a:rPr>
              <a:t>, </a:t>
            </a:r>
          </a:p>
          <a:p>
            <a:pPr algn="ctr">
              <a:defRPr/>
            </a:pPr>
            <a:r>
              <a:rPr lang="pl-PL" sz="1200" dirty="0">
                <a:solidFill>
                  <a:schemeClr val="tx1"/>
                </a:solidFill>
              </a:rPr>
              <a:t>tj. wykraczają poza gwarantowane świadczenia opieki zdrowotnej albo wykazane zostało, że gwarantowana usługa zdrowotna nie może zostać sfinansowana danej osobie ze środków publicznych w okresie trwania projektu</a:t>
            </a:r>
            <a:r>
              <a:rPr lang="pl-PL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Elipsa 6"/>
          <p:cNvSpPr/>
          <p:nvPr/>
        </p:nvSpPr>
        <p:spPr>
          <a:xfrm>
            <a:off x="2232301" y="4005264"/>
            <a:ext cx="3652433" cy="20161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Usługi zdrowotne widniejące w katalogu świadczeń gwarantowanych jako podstawowe mogą być finansowane tylko pod warunkiem, </a:t>
            </a:r>
            <a:r>
              <a:rPr lang="pl-PL" sz="1200" b="1" dirty="0">
                <a:solidFill>
                  <a:srgbClr val="0070C0"/>
                </a:solidFill>
              </a:rPr>
              <a:t>że jednocześnie finansowane są usługi ponadstandardowe</a:t>
            </a:r>
            <a:r>
              <a:rPr lang="pl-PL" sz="1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Elipsa 7"/>
          <p:cNvSpPr/>
          <p:nvPr/>
        </p:nvSpPr>
        <p:spPr>
          <a:xfrm>
            <a:off x="535257" y="2157289"/>
            <a:ext cx="3790115" cy="19478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Usługi społeczne w projekcie </a:t>
            </a:r>
            <a:r>
              <a:rPr lang="pl-PL" sz="1200" b="1" dirty="0">
                <a:solidFill>
                  <a:srgbClr val="FF0000"/>
                </a:solidFill>
              </a:rPr>
              <a:t>muszą być świadczone zgodnie z załącznikiem </a:t>
            </a:r>
          </a:p>
          <a:p>
            <a:pPr algn="ctr">
              <a:defRPr/>
            </a:pPr>
            <a:r>
              <a:rPr lang="pl-PL" sz="1200" b="1" dirty="0">
                <a:solidFill>
                  <a:srgbClr val="FF0000"/>
                </a:solidFill>
              </a:rPr>
              <a:t>nr  </a:t>
            </a:r>
            <a:r>
              <a:rPr lang="pl-PL" sz="1200" b="1" dirty="0" smtClean="0">
                <a:solidFill>
                  <a:srgbClr val="FF0000"/>
                </a:solidFill>
              </a:rPr>
              <a:t>8 </a:t>
            </a:r>
            <a:r>
              <a:rPr lang="pl-PL" sz="1200" b="1" dirty="0">
                <a:solidFill>
                  <a:srgbClr val="FF0000"/>
                </a:solidFill>
              </a:rPr>
              <a:t>do </a:t>
            </a:r>
            <a:r>
              <a:rPr lang="pl-PL" sz="1200" b="1" dirty="0" smtClean="0">
                <a:solidFill>
                  <a:srgbClr val="FF0000"/>
                </a:solidFill>
              </a:rPr>
              <a:t>Regulaminu konkursu 9.2.4</a:t>
            </a:r>
            <a:endParaRPr lang="pl-PL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 pn. </a:t>
            </a:r>
            <a:r>
              <a:rPr lang="pl-PL" sz="1200" b="1" dirty="0" smtClean="0">
                <a:solidFill>
                  <a:schemeClr val="tx1"/>
                </a:solidFill>
              </a:rPr>
              <a:t>Minimalne wymagania świadczenia usług społecznych w społeczności  </a:t>
            </a:r>
            <a:r>
              <a:rPr lang="pl-PL" sz="1200" b="1" dirty="0" smtClean="0">
                <a:solidFill>
                  <a:schemeClr val="tx1"/>
                </a:solidFill>
              </a:rPr>
              <a:t>lokalnej.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788297" y="3122594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Usługi społeczne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171266" y="260648"/>
            <a:ext cx="7620258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000" b="1" dirty="0" smtClean="0">
                <a:latin typeface="Calibri"/>
              </a:rPr>
              <a:t>Typy projektów 9.2.4</a:t>
            </a:r>
          </a:p>
        </p:txBody>
      </p:sp>
      <p:sp>
        <p:nvSpPr>
          <p:cNvPr id="4" name="Elipsa 3"/>
          <p:cNvSpPr/>
          <p:nvPr/>
        </p:nvSpPr>
        <p:spPr>
          <a:xfrm>
            <a:off x="4068218" y="2060848"/>
            <a:ext cx="3372485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Usługi społeczne </a:t>
            </a:r>
            <a:endParaRPr lang="pl-PL" sz="2000" b="1" dirty="0"/>
          </a:p>
        </p:txBody>
      </p:sp>
      <p:sp>
        <p:nvSpPr>
          <p:cNvPr id="5" name="Elipsa 4"/>
          <p:cNvSpPr/>
          <p:nvPr/>
        </p:nvSpPr>
        <p:spPr>
          <a:xfrm>
            <a:off x="611833" y="1124746"/>
            <a:ext cx="2758916" cy="147207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 TYP</a:t>
            </a:r>
          </a:p>
          <a:p>
            <a:pPr algn="ctr"/>
            <a:r>
              <a:rPr lang="pl-PL" dirty="0" smtClean="0"/>
              <a:t>Wsparcie rodziny i pieczy zastępczej </a:t>
            </a:r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8244681" y="1124746"/>
            <a:ext cx="2835953" cy="156316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/>
              <a:t>2</a:t>
            </a:r>
            <a:r>
              <a:rPr lang="pl-PL" b="1" dirty="0" smtClean="0"/>
              <a:t> TYP</a:t>
            </a:r>
          </a:p>
          <a:p>
            <a:pPr algn="ctr"/>
            <a:r>
              <a:rPr lang="pl-PL" dirty="0" smtClean="0"/>
              <a:t>Mieszkania chronione i wspomagane</a:t>
            </a:r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4356250" y="4293096"/>
            <a:ext cx="2756930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b="1" dirty="0" smtClean="0"/>
              <a:t>3 TYP</a:t>
            </a:r>
          </a:p>
          <a:p>
            <a:pPr algn="ctr"/>
            <a:r>
              <a:rPr lang="pl-PL" dirty="0" smtClean="0"/>
              <a:t>Usługi opiekuńcze i asystenckie </a:t>
            </a:r>
          </a:p>
          <a:p>
            <a:pPr algn="ctr"/>
            <a:endParaRPr lang="pl-PL" dirty="0" smtClean="0"/>
          </a:p>
        </p:txBody>
      </p:sp>
      <p:cxnSp>
        <p:nvCxnSpPr>
          <p:cNvPr id="10" name="Łącznik prosty 9"/>
          <p:cNvCxnSpPr>
            <a:stCxn id="4" idx="7"/>
            <a:endCxn id="7" idx="2"/>
          </p:cNvCxnSpPr>
          <p:nvPr/>
        </p:nvCxnSpPr>
        <p:spPr>
          <a:xfrm flipV="1">
            <a:off x="6946812" y="1906331"/>
            <a:ext cx="1297869" cy="365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>
            <a:stCxn id="4" idx="1"/>
            <a:endCxn id="5" idx="6"/>
          </p:cNvCxnSpPr>
          <p:nvPr/>
        </p:nvCxnSpPr>
        <p:spPr>
          <a:xfrm flipH="1" flipV="1">
            <a:off x="3370749" y="1860785"/>
            <a:ext cx="1191357" cy="410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>
            <a:stCxn id="4" idx="4"/>
            <a:endCxn id="8" idx="0"/>
          </p:cNvCxnSpPr>
          <p:nvPr/>
        </p:nvCxnSpPr>
        <p:spPr>
          <a:xfrm flipH="1">
            <a:off x="5734714" y="3501008"/>
            <a:ext cx="19746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737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24416" y="465642"/>
            <a:ext cx="10627784" cy="40011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 b="1" dirty="0" smtClean="0">
                <a:latin typeface="Novecento wide Normal"/>
              </a:rPr>
              <a:t>Wskaźniki </a:t>
            </a:r>
            <a:r>
              <a:rPr lang="pl-PL" altLang="pl-PL" sz="2000" b="1" dirty="0">
                <a:latin typeface="Novecento wide Normal"/>
              </a:rPr>
              <a:t>pomiaru stopnia osiągnięcia założeń konkursu</a:t>
            </a:r>
          </a:p>
        </p:txBody>
      </p:sp>
      <p:sp>
        <p:nvSpPr>
          <p:cNvPr id="4" name="Elipsa 3"/>
          <p:cNvSpPr/>
          <p:nvPr/>
        </p:nvSpPr>
        <p:spPr>
          <a:xfrm>
            <a:off x="3924201" y="980728"/>
            <a:ext cx="3528392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Wskaźniki</a:t>
            </a:r>
            <a:endParaRPr lang="pl-PL" b="1" dirty="0"/>
          </a:p>
        </p:txBody>
      </p:sp>
      <p:sp>
        <p:nvSpPr>
          <p:cNvPr id="5" name="Elipsa 4"/>
          <p:cNvSpPr/>
          <p:nvPr/>
        </p:nvSpPr>
        <p:spPr>
          <a:xfrm>
            <a:off x="940545" y="1904884"/>
            <a:ext cx="3384377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Produktu</a:t>
            </a:r>
            <a:endParaRPr lang="pl-PL" b="1" dirty="0"/>
          </a:p>
        </p:txBody>
      </p:sp>
      <p:sp>
        <p:nvSpPr>
          <p:cNvPr id="6" name="Elipsa 5"/>
          <p:cNvSpPr/>
          <p:nvPr/>
        </p:nvSpPr>
        <p:spPr>
          <a:xfrm>
            <a:off x="7064696" y="1988840"/>
            <a:ext cx="3384377" cy="7081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Rezultatu</a:t>
            </a:r>
            <a:endParaRPr lang="pl-PL" b="1" dirty="0"/>
          </a:p>
        </p:txBody>
      </p:sp>
      <p:cxnSp>
        <p:nvCxnSpPr>
          <p:cNvPr id="10" name="Łącznik prosty 9"/>
          <p:cNvCxnSpPr>
            <a:stCxn id="4" idx="3"/>
            <a:endCxn id="5" idx="0"/>
          </p:cNvCxnSpPr>
          <p:nvPr/>
        </p:nvCxnSpPr>
        <p:spPr>
          <a:xfrm flipH="1">
            <a:off x="2632734" y="1841205"/>
            <a:ext cx="1808188" cy="636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>
            <a:stCxn id="4" idx="5"/>
            <a:endCxn id="6" idx="0"/>
          </p:cNvCxnSpPr>
          <p:nvPr/>
        </p:nvCxnSpPr>
        <p:spPr>
          <a:xfrm>
            <a:off x="6935872" y="1841205"/>
            <a:ext cx="1821013" cy="147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zaokrąglony 12"/>
          <p:cNvSpPr/>
          <p:nvPr/>
        </p:nvSpPr>
        <p:spPr>
          <a:xfrm>
            <a:off x="438746" y="2897139"/>
            <a:ext cx="5069631" cy="36373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b="1" dirty="0" smtClean="0">
                <a:solidFill>
                  <a:schemeClr val="tx1"/>
                </a:solidFill>
              </a:rPr>
              <a:t>Liczba osób zagrożonych ubóstwem lub wykluczeniem społecznym objętych usługami społecznymi świadczonymi w interesie ogólnym w programie</a:t>
            </a:r>
            <a:r>
              <a:rPr lang="pl-PL" sz="1300" b="1" dirty="0"/>
              <a:t> (</a:t>
            </a:r>
            <a:r>
              <a:rPr lang="pl-PL" sz="1300" b="1" dirty="0">
                <a:solidFill>
                  <a:srgbClr val="FF0000"/>
                </a:solidFill>
              </a:rPr>
              <a:t>wskaźnik obligatoryjny dla wszystkich Projektodawców</a:t>
            </a:r>
            <a:r>
              <a:rPr lang="pl-PL" sz="1300" b="1" dirty="0"/>
              <a:t>);</a:t>
            </a:r>
            <a:r>
              <a:rPr lang="pl-PL" sz="1300" b="1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b="1" dirty="0" smtClean="0">
                <a:solidFill>
                  <a:schemeClr val="tx1"/>
                </a:solidFill>
              </a:rPr>
              <a:t>Liczba </a:t>
            </a:r>
            <a:r>
              <a:rPr lang="pl-PL" sz="1300" b="1" dirty="0">
                <a:solidFill>
                  <a:schemeClr val="tx1"/>
                </a:solidFill>
              </a:rPr>
              <a:t>osób zagrożonych ubóstwem lub wykluczeniem społecznym objętych usługami </a:t>
            </a:r>
            <a:r>
              <a:rPr lang="pl-PL" sz="1300" b="1" dirty="0" smtClean="0">
                <a:solidFill>
                  <a:schemeClr val="tx1"/>
                </a:solidFill>
              </a:rPr>
              <a:t>wpierania rodziny i pieczy zastępczej w programie – </a:t>
            </a:r>
            <a:r>
              <a:rPr lang="pl-PL" sz="1300" dirty="0" smtClean="0">
                <a:solidFill>
                  <a:schemeClr val="tx1"/>
                </a:solidFill>
              </a:rPr>
              <a:t>(</a:t>
            </a:r>
            <a:r>
              <a:rPr lang="pl-PL" sz="1300" b="1" dirty="0">
                <a:solidFill>
                  <a:srgbClr val="FF0000"/>
                </a:solidFill>
              </a:rPr>
              <a:t>wskaźnik obligatoryjny do </a:t>
            </a:r>
            <a:r>
              <a:rPr lang="pl-PL" sz="1300" b="1" u="sng" dirty="0">
                <a:solidFill>
                  <a:srgbClr val="FF0000"/>
                </a:solidFill>
              </a:rPr>
              <a:t>monitorowania</a:t>
            </a:r>
            <a:r>
              <a:rPr lang="pl-PL" sz="1300" b="1" dirty="0">
                <a:solidFill>
                  <a:srgbClr val="FF0000"/>
                </a:solidFill>
              </a:rPr>
              <a:t> dla 1 typu </a:t>
            </a:r>
            <a:r>
              <a:rPr lang="pl-PL" sz="1300" b="1" dirty="0" smtClean="0">
                <a:solidFill>
                  <a:srgbClr val="FF0000"/>
                </a:solidFill>
              </a:rPr>
              <a:t>projektu</a:t>
            </a:r>
            <a:r>
              <a:rPr lang="pl-PL" sz="1300" b="1" dirty="0" smtClean="0">
                <a:solidFill>
                  <a:schemeClr val="tx1"/>
                </a:solidFill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b="1" dirty="0">
                <a:solidFill>
                  <a:prstClr val="black"/>
                </a:solidFill>
              </a:rPr>
              <a:t>Liczba osób zagrożonych ubóstwem lub wykluczeniem społecznym objętych </a:t>
            </a:r>
            <a:r>
              <a:rPr lang="pl-PL" sz="1300" b="1" dirty="0" smtClean="0">
                <a:solidFill>
                  <a:prstClr val="black"/>
                </a:solidFill>
              </a:rPr>
              <a:t>usługami w postaci mieszkań chronionych i </a:t>
            </a:r>
            <a:r>
              <a:rPr lang="pl-PL" sz="1300" b="1" dirty="0">
                <a:solidFill>
                  <a:prstClr val="black"/>
                </a:solidFill>
              </a:rPr>
              <a:t>wspomaganych (</a:t>
            </a:r>
            <a:r>
              <a:rPr lang="pl-PL" sz="1300" b="1" dirty="0">
                <a:solidFill>
                  <a:srgbClr val="FF0000"/>
                </a:solidFill>
              </a:rPr>
              <a:t>wskaźnik obligatoryjny do </a:t>
            </a:r>
            <a:r>
              <a:rPr lang="pl-PL" sz="1300" b="1" u="sng" dirty="0">
                <a:solidFill>
                  <a:srgbClr val="FF0000"/>
                </a:solidFill>
              </a:rPr>
              <a:t>monitorowania</a:t>
            </a:r>
            <a:r>
              <a:rPr lang="pl-PL" sz="1300" b="1" dirty="0">
                <a:solidFill>
                  <a:srgbClr val="FF0000"/>
                </a:solidFill>
              </a:rPr>
              <a:t> dla </a:t>
            </a:r>
            <a:r>
              <a:rPr lang="pl-PL" sz="1300" b="1" dirty="0" smtClean="0">
                <a:solidFill>
                  <a:srgbClr val="FF0000"/>
                </a:solidFill>
              </a:rPr>
              <a:t>2 </a:t>
            </a:r>
            <a:r>
              <a:rPr lang="pl-PL" sz="1300" b="1" dirty="0">
                <a:solidFill>
                  <a:srgbClr val="FF0000"/>
                </a:solidFill>
              </a:rPr>
              <a:t>typu </a:t>
            </a:r>
            <a:r>
              <a:rPr lang="pl-PL" sz="1300" b="1" dirty="0" smtClean="0">
                <a:solidFill>
                  <a:srgbClr val="FF0000"/>
                </a:solidFill>
              </a:rPr>
              <a:t>projektu</a:t>
            </a:r>
            <a:r>
              <a:rPr lang="pl-PL" sz="1300" b="1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b="1" dirty="0">
                <a:solidFill>
                  <a:prstClr val="black"/>
                </a:solidFill>
              </a:rPr>
              <a:t>Liczba osób zagrożonych ubóstwem lub wykluczeniem społecznym objętych usługami </a:t>
            </a:r>
            <a:r>
              <a:rPr lang="pl-PL" sz="1300" b="1" dirty="0" smtClean="0">
                <a:solidFill>
                  <a:prstClr val="black"/>
                </a:solidFill>
              </a:rPr>
              <a:t>asystenckimi i opiekuńczymi świadczonymi w społeczności lokalnej (</a:t>
            </a:r>
            <a:r>
              <a:rPr lang="pl-PL" sz="1300" b="1" dirty="0" smtClean="0">
                <a:solidFill>
                  <a:srgbClr val="FF0000"/>
                </a:solidFill>
              </a:rPr>
              <a:t>wskaźnik </a:t>
            </a:r>
            <a:r>
              <a:rPr lang="pl-PL" sz="1300" b="1" dirty="0">
                <a:solidFill>
                  <a:srgbClr val="FF0000"/>
                </a:solidFill>
              </a:rPr>
              <a:t>obligatoryjny do </a:t>
            </a:r>
            <a:r>
              <a:rPr lang="pl-PL" sz="1300" b="1" u="sng" dirty="0">
                <a:solidFill>
                  <a:srgbClr val="FF0000"/>
                </a:solidFill>
              </a:rPr>
              <a:t>monitorowania</a:t>
            </a:r>
            <a:r>
              <a:rPr lang="pl-PL" sz="1300" b="1" dirty="0">
                <a:solidFill>
                  <a:srgbClr val="FF0000"/>
                </a:solidFill>
              </a:rPr>
              <a:t> dla </a:t>
            </a:r>
            <a:r>
              <a:rPr lang="pl-PL" sz="1300" b="1" dirty="0" smtClean="0">
                <a:solidFill>
                  <a:srgbClr val="FF0000"/>
                </a:solidFill>
              </a:rPr>
              <a:t>3 </a:t>
            </a:r>
            <a:r>
              <a:rPr lang="pl-PL" sz="1300" b="1" dirty="0">
                <a:solidFill>
                  <a:srgbClr val="FF0000"/>
                </a:solidFill>
              </a:rPr>
              <a:t>typu projektu</a:t>
            </a:r>
            <a:r>
              <a:rPr lang="pl-PL" sz="1300" b="1" dirty="0" smtClean="0">
                <a:solidFill>
                  <a:prstClr val="black"/>
                </a:solidFill>
              </a:rPr>
              <a:t>)</a:t>
            </a:r>
            <a:endParaRPr lang="pl-PL" sz="1300" b="1" dirty="0" smtClean="0">
              <a:solidFill>
                <a:schemeClr val="tx1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5778407" y="2897138"/>
            <a:ext cx="5956956" cy="36373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pl-PL" sz="1400" b="1" dirty="0" smtClean="0"/>
              <a:t> </a:t>
            </a:r>
            <a:r>
              <a:rPr lang="pl-PL" sz="1300" b="1" dirty="0" smtClean="0"/>
              <a:t>Liczba wspartych w programie miejsc świadczenia usług społecznych istniejących po zakończeniu projektu (</a:t>
            </a:r>
            <a:r>
              <a:rPr lang="pl-PL" sz="1300" b="1" dirty="0" smtClean="0">
                <a:solidFill>
                  <a:srgbClr val="FF0000"/>
                </a:solidFill>
              </a:rPr>
              <a:t>wskaźnik obligatoryjny dla wszystkich Projektodawców</a:t>
            </a:r>
            <a:r>
              <a:rPr lang="pl-PL" sz="1300" b="1" dirty="0" smtClean="0"/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pl-PL" sz="1300" b="1" dirty="0"/>
              <a:t> </a:t>
            </a:r>
            <a:r>
              <a:rPr lang="pl-PL" sz="1300" b="1" dirty="0" smtClean="0"/>
              <a:t>Liczba osób zagrożonych ubóstwem lub wykluczeniem społecznym, które opuściły opiekę instytucjonalną na rzecz usług społecznych świadczonych w społeczności lokalnej </a:t>
            </a:r>
            <a:r>
              <a:rPr lang="pl-PL" sz="1300" b="1" dirty="0">
                <a:solidFill>
                  <a:prstClr val="black"/>
                </a:solidFill>
              </a:rPr>
              <a:t>(</a:t>
            </a:r>
            <a:r>
              <a:rPr lang="pl-PL" sz="1300" b="1" dirty="0">
                <a:solidFill>
                  <a:srgbClr val="FF0000"/>
                </a:solidFill>
              </a:rPr>
              <a:t>wskaźnik obligatoryjny </a:t>
            </a:r>
            <a:r>
              <a:rPr lang="pl-PL" sz="1300" b="1" dirty="0" smtClean="0">
                <a:solidFill>
                  <a:srgbClr val="FF0000"/>
                </a:solidFill>
              </a:rPr>
              <a:t>do </a:t>
            </a:r>
            <a:r>
              <a:rPr lang="pl-PL" sz="1300" b="1" u="sng" dirty="0" smtClean="0">
                <a:solidFill>
                  <a:srgbClr val="FF0000"/>
                </a:solidFill>
              </a:rPr>
              <a:t>monitorowania</a:t>
            </a:r>
            <a:r>
              <a:rPr lang="pl-PL" sz="1300" b="1" dirty="0" smtClean="0">
                <a:solidFill>
                  <a:srgbClr val="FF0000"/>
                </a:solidFill>
              </a:rPr>
              <a:t> dla </a:t>
            </a:r>
            <a:r>
              <a:rPr lang="pl-PL" sz="1300" b="1" dirty="0">
                <a:solidFill>
                  <a:srgbClr val="FF0000"/>
                </a:solidFill>
              </a:rPr>
              <a:t>wszystkich Projektodawców</a:t>
            </a:r>
            <a:r>
              <a:rPr lang="pl-PL" sz="1300" b="1" dirty="0" smtClean="0">
                <a:solidFill>
                  <a:prstClr val="black"/>
                </a:solidFill>
              </a:rPr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pl-PL" sz="1300" b="1" dirty="0">
                <a:solidFill>
                  <a:prstClr val="black"/>
                </a:solidFill>
              </a:rPr>
              <a:t> </a:t>
            </a:r>
            <a:r>
              <a:rPr lang="pl-PL" sz="1300" b="1" dirty="0" smtClean="0">
                <a:solidFill>
                  <a:prstClr val="black"/>
                </a:solidFill>
              </a:rPr>
              <a:t>Liczba utworzonych w programie miejsc świadczenia usług wspierania rodziny i pieczy zastępczej istniejących po zakończeniu projektu (</a:t>
            </a:r>
            <a:r>
              <a:rPr lang="pl-PL" sz="1300" b="1" dirty="0" smtClean="0">
                <a:solidFill>
                  <a:srgbClr val="FF0000"/>
                </a:solidFill>
              </a:rPr>
              <a:t>wskaźnik </a:t>
            </a:r>
            <a:r>
              <a:rPr lang="pl-PL" sz="1300" b="1" dirty="0">
                <a:solidFill>
                  <a:srgbClr val="FF0000"/>
                </a:solidFill>
              </a:rPr>
              <a:t>obligatoryjny do </a:t>
            </a:r>
            <a:r>
              <a:rPr lang="pl-PL" sz="1300" b="1" u="sng" dirty="0">
                <a:solidFill>
                  <a:srgbClr val="FF0000"/>
                </a:solidFill>
              </a:rPr>
              <a:t>monitorowania</a:t>
            </a:r>
            <a:r>
              <a:rPr lang="pl-PL" sz="1300" b="1" dirty="0">
                <a:solidFill>
                  <a:srgbClr val="FF0000"/>
                </a:solidFill>
              </a:rPr>
              <a:t> dla </a:t>
            </a:r>
            <a:r>
              <a:rPr lang="pl-PL" sz="1300" b="1" dirty="0" smtClean="0">
                <a:solidFill>
                  <a:srgbClr val="FF0000"/>
                </a:solidFill>
              </a:rPr>
              <a:t>1 typu projektu</a:t>
            </a:r>
            <a:r>
              <a:rPr lang="pl-PL" sz="1300" b="1" dirty="0" smtClean="0">
                <a:solidFill>
                  <a:prstClr val="black"/>
                </a:solidFill>
              </a:rPr>
              <a:t>);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1300" b="1" dirty="0" smtClean="0"/>
              <a:t> Liczba utworzonych w programie miejsc świadczenia usług w mieszkaniach wspomaganych i chronionych istniejących po zakończeniu projektu </a:t>
            </a:r>
            <a:r>
              <a:rPr lang="pl-PL" sz="1300" b="1" dirty="0">
                <a:solidFill>
                  <a:prstClr val="black"/>
                </a:solidFill>
              </a:rPr>
              <a:t>(</a:t>
            </a:r>
            <a:r>
              <a:rPr lang="pl-PL" sz="1300" b="1" dirty="0">
                <a:solidFill>
                  <a:srgbClr val="FF0000"/>
                </a:solidFill>
              </a:rPr>
              <a:t>wskaźnik obligatoryjny do </a:t>
            </a:r>
            <a:r>
              <a:rPr lang="pl-PL" sz="1300" b="1" u="sng" dirty="0">
                <a:solidFill>
                  <a:srgbClr val="FF0000"/>
                </a:solidFill>
              </a:rPr>
              <a:t>monitorowania</a:t>
            </a:r>
            <a:r>
              <a:rPr lang="pl-PL" sz="1300" b="1" dirty="0">
                <a:solidFill>
                  <a:srgbClr val="FF0000"/>
                </a:solidFill>
              </a:rPr>
              <a:t> dla </a:t>
            </a:r>
            <a:r>
              <a:rPr lang="pl-PL" sz="1300" b="1" dirty="0" smtClean="0">
                <a:solidFill>
                  <a:srgbClr val="FF0000"/>
                </a:solidFill>
              </a:rPr>
              <a:t>2 </a:t>
            </a:r>
            <a:r>
              <a:rPr lang="pl-PL" sz="1300" b="1" dirty="0">
                <a:solidFill>
                  <a:srgbClr val="FF0000"/>
                </a:solidFill>
              </a:rPr>
              <a:t>typu projektu</a:t>
            </a:r>
            <a:r>
              <a:rPr lang="pl-PL" sz="1300" b="1" dirty="0" smtClean="0">
                <a:solidFill>
                  <a:prstClr val="black"/>
                </a:solidFill>
              </a:rPr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pl-PL" sz="1300" b="1" dirty="0" smtClean="0">
                <a:solidFill>
                  <a:prstClr val="black"/>
                </a:solidFill>
              </a:rPr>
              <a:t> Liczba </a:t>
            </a:r>
            <a:r>
              <a:rPr lang="pl-PL" sz="1300" b="1" dirty="0">
                <a:solidFill>
                  <a:prstClr val="black"/>
                </a:solidFill>
              </a:rPr>
              <a:t>utworzonych w programie miejsc świadczenia usług </a:t>
            </a:r>
            <a:r>
              <a:rPr lang="pl-PL" sz="1300" b="1" dirty="0" smtClean="0">
                <a:solidFill>
                  <a:prstClr val="black"/>
                </a:solidFill>
              </a:rPr>
              <a:t>asystenckich i opiekuńczych istniejących po zakończeniu projektu </a:t>
            </a:r>
            <a:r>
              <a:rPr lang="pl-PL" sz="1300" b="1" dirty="0">
                <a:solidFill>
                  <a:prstClr val="black"/>
                </a:solidFill>
              </a:rPr>
              <a:t>(</a:t>
            </a:r>
            <a:r>
              <a:rPr lang="pl-PL" sz="1300" b="1" dirty="0">
                <a:solidFill>
                  <a:srgbClr val="FF0000"/>
                </a:solidFill>
              </a:rPr>
              <a:t>wskaźnik obligatoryjny do </a:t>
            </a:r>
            <a:r>
              <a:rPr lang="pl-PL" sz="1300" b="1" u="sng" dirty="0">
                <a:solidFill>
                  <a:srgbClr val="FF0000"/>
                </a:solidFill>
              </a:rPr>
              <a:t>monitorowania</a:t>
            </a:r>
            <a:r>
              <a:rPr lang="pl-PL" sz="1300" b="1" dirty="0">
                <a:solidFill>
                  <a:srgbClr val="FF0000"/>
                </a:solidFill>
              </a:rPr>
              <a:t> dla </a:t>
            </a:r>
            <a:r>
              <a:rPr lang="pl-PL" sz="1300" b="1" dirty="0" smtClean="0">
                <a:solidFill>
                  <a:srgbClr val="FF0000"/>
                </a:solidFill>
              </a:rPr>
              <a:t>3 </a:t>
            </a:r>
            <a:r>
              <a:rPr lang="pl-PL" sz="1300" b="1" dirty="0">
                <a:solidFill>
                  <a:srgbClr val="FF0000"/>
                </a:solidFill>
              </a:rPr>
              <a:t>typu projektu</a:t>
            </a:r>
            <a:r>
              <a:rPr lang="pl-PL" sz="1300" b="1" dirty="0" smtClean="0">
                <a:solidFill>
                  <a:prstClr val="black"/>
                </a:solidFill>
              </a:rPr>
              <a:t>).</a:t>
            </a:r>
            <a:endParaRPr lang="pl-PL" sz="1400" b="1" dirty="0" smtClean="0"/>
          </a:p>
          <a:p>
            <a:pPr>
              <a:buFont typeface="Arial" pitchFamily="34" charset="0"/>
              <a:buChar char="•"/>
            </a:pPr>
            <a:endParaRPr lang="pl-PL" b="1" dirty="0"/>
          </a:p>
        </p:txBody>
      </p:sp>
      <p:sp>
        <p:nvSpPr>
          <p:cNvPr id="19" name="Elipsa 18"/>
          <p:cNvSpPr/>
          <p:nvPr/>
        </p:nvSpPr>
        <p:spPr>
          <a:xfrm>
            <a:off x="8316689" y="1036762"/>
            <a:ext cx="2808313" cy="648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Horyzontalne</a:t>
            </a:r>
            <a:endParaRPr lang="pl-PL" b="1" dirty="0"/>
          </a:p>
        </p:txBody>
      </p:sp>
      <p:cxnSp>
        <p:nvCxnSpPr>
          <p:cNvPr id="21" name="Łącznik prosty 20"/>
          <p:cNvCxnSpPr>
            <a:stCxn id="4" idx="6"/>
            <a:endCxn id="19" idx="2"/>
          </p:cNvCxnSpPr>
          <p:nvPr/>
        </p:nvCxnSpPr>
        <p:spPr>
          <a:xfrm flipV="1">
            <a:off x="7452593" y="1360798"/>
            <a:ext cx="864096" cy="123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>
            <a:stCxn id="5" idx="4"/>
          </p:cNvCxnSpPr>
          <p:nvPr/>
        </p:nvCxnSpPr>
        <p:spPr>
          <a:xfrm>
            <a:off x="2632734" y="2696972"/>
            <a:ext cx="0" cy="200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>
            <a:stCxn id="6" idx="4"/>
            <a:endCxn id="14" idx="0"/>
          </p:cNvCxnSpPr>
          <p:nvPr/>
        </p:nvCxnSpPr>
        <p:spPr>
          <a:xfrm>
            <a:off x="8756885" y="2696972"/>
            <a:ext cx="0" cy="200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Box 1"/>
          <p:cNvSpPr txBox="1">
            <a:spLocks noChangeArrowheads="1"/>
          </p:cNvSpPr>
          <p:nvPr/>
        </p:nvSpPr>
        <p:spPr bwMode="auto">
          <a:xfrm>
            <a:off x="1519146" y="260355"/>
            <a:ext cx="10106457" cy="4619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pl-PL" altLang="pl-PL" sz="2400" b="1" dirty="0">
                <a:latin typeface="Microsoft Sans Serif" pitchFamily="34" charset="0"/>
                <a:cs typeface="Microsoft Sans Serif" pitchFamily="34" charset="0"/>
              </a:rPr>
              <a:t>WSKAŹNIKI</a:t>
            </a:r>
          </a:p>
        </p:txBody>
      </p:sp>
      <p:sp>
        <p:nvSpPr>
          <p:cNvPr id="10" name="pole tekstowe 2"/>
          <p:cNvSpPr txBox="1">
            <a:spLocks noChangeArrowheads="1"/>
          </p:cNvSpPr>
          <p:nvPr/>
        </p:nvSpPr>
        <p:spPr bwMode="auto">
          <a:xfrm>
            <a:off x="818364" y="1773255"/>
            <a:ext cx="1038491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 b="1" dirty="0" smtClean="0"/>
          </a:p>
          <a:p>
            <a:pPr marL="342900" indent="-342900">
              <a:buFontTx/>
              <a:buAutoNum type="arabicParenR"/>
              <a:defRPr/>
            </a:pPr>
            <a:endParaRPr lang="pl-PL" altLang="pl-PL" dirty="0" smtClean="0"/>
          </a:p>
          <a:p>
            <a:pPr marL="342900" indent="-342900">
              <a:buFontTx/>
              <a:buAutoNum type="arabicParenR"/>
              <a:defRPr/>
            </a:pPr>
            <a:endParaRPr lang="pl-PL" altLang="pl-PL" sz="1600" dirty="0" smtClean="0"/>
          </a:p>
        </p:txBody>
      </p:sp>
      <p:sp>
        <p:nvSpPr>
          <p:cNvPr id="11" name="Prostokąt 10"/>
          <p:cNvSpPr/>
          <p:nvPr/>
        </p:nvSpPr>
        <p:spPr>
          <a:xfrm>
            <a:off x="1028751" y="908050"/>
            <a:ext cx="4490899" cy="3889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WSKAŹNIKI HORYZONTALNE</a:t>
            </a:r>
          </a:p>
        </p:txBody>
      </p:sp>
      <p:sp>
        <p:nvSpPr>
          <p:cNvPr id="2" name="Prostokąt 1"/>
          <p:cNvSpPr/>
          <p:nvPr/>
        </p:nvSpPr>
        <p:spPr>
          <a:xfrm>
            <a:off x="2151863" y="1412892"/>
            <a:ext cx="8138691" cy="2879725"/>
          </a:xfrm>
          <a:prstGeom prst="rect">
            <a:avLst/>
          </a:prstGeom>
          <a:solidFill>
            <a:srgbClr val="FFDA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dirty="0">
                <a:solidFill>
                  <a:schemeClr val="tx1"/>
                </a:solidFill>
              </a:rPr>
              <a:t>Dodatkowo Wnioskodawca zamieszcza następujące wskaźniki horyzontalne we wniosku o dofinansowanie projektu: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pl-PL" sz="1600" b="1" dirty="0">
                <a:solidFill>
                  <a:schemeClr val="tx1"/>
                </a:solidFill>
              </a:rPr>
              <a:t>Liczba obiektów dostosowanych do potrzeb osób z niepełnosprawnościami.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pl-PL" sz="1600" b="1" dirty="0">
                <a:solidFill>
                  <a:schemeClr val="tx1"/>
                </a:solidFill>
              </a:rPr>
              <a:t>Liczba projektów, w których sfinansowano koszty racjonalnych usprawnień dla osób                        z niepełnosprawnościami (np. tłumacz języka migowego, transport niskopodłogowy, dostosowanie infrastruktury komputerowej np. programy powiększające, mówiące, drukarki materiałów w alfabecie Braille'a).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pl-PL" sz="1600" b="1" dirty="0">
                <a:solidFill>
                  <a:schemeClr val="tx1"/>
                </a:solidFill>
              </a:rPr>
              <a:t>Liczba osób objętych szkoleniami/doradztwem w zakresie kompetencji cyfrowych. 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pl-PL" sz="1600" b="1" dirty="0">
                <a:solidFill>
                  <a:schemeClr val="tx1"/>
                </a:solidFill>
              </a:rPr>
              <a:t>Liczba podmiotów wykorzystujących technologie informacyjno–komunikacyjne</a:t>
            </a:r>
            <a:r>
              <a:rPr lang="pl-PL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80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54" y="2347913"/>
            <a:ext cx="7889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7" name="Prostokąt 2"/>
          <p:cNvSpPr>
            <a:spLocks noChangeArrowheads="1"/>
          </p:cNvSpPr>
          <p:nvPr/>
        </p:nvSpPr>
        <p:spPr bwMode="auto">
          <a:xfrm>
            <a:off x="1024108" y="4506914"/>
            <a:ext cx="9682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400" b="1">
                <a:latin typeface="Arial" pitchFamily="34" charset="0"/>
                <a:cs typeface="Times New Roman" pitchFamily="18" charset="0"/>
              </a:rPr>
              <a:t>Na etapie wniosku o dofinansowanie projektu wartości docelowe tych wskaźników mogą przybrać wartość „0”.</a:t>
            </a:r>
            <a:r>
              <a:rPr lang="pl-PL" altLang="pl-PL" sz="1400">
                <a:latin typeface="Arial" pitchFamily="34" charset="0"/>
                <a:cs typeface="Times New Roman" pitchFamily="18" charset="0"/>
              </a:rPr>
              <a:t> Natomiast na etapie realizacji projektu powinien zostać odnotowany faktyczny przyrost wybranego wskaźnika. </a:t>
            </a:r>
            <a:endParaRPr lang="pl-PL" altLang="pl-PL" sz="1400"/>
          </a:p>
        </p:txBody>
      </p:sp>
      <p:sp>
        <p:nvSpPr>
          <p:cNvPr id="4" name="Prostokąt 3"/>
          <p:cNvSpPr/>
          <p:nvPr/>
        </p:nvSpPr>
        <p:spPr>
          <a:xfrm>
            <a:off x="2362253" y="5300680"/>
            <a:ext cx="7789073" cy="108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FF0000"/>
                </a:solidFill>
              </a:rPr>
              <a:t>UWAGA!</a:t>
            </a:r>
          </a:p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</a:rPr>
              <a:t>WNIOSKODAWCY SĄ ZOBLIGOWANI DO WYKAZYWANIA WSZYSTKICH WSKAŹNIKÓW </a:t>
            </a:r>
            <a:r>
              <a:rPr lang="pl-PL" b="1" u="sng" dirty="0">
                <a:solidFill>
                  <a:schemeClr val="tx1"/>
                </a:solidFill>
              </a:rPr>
              <a:t>DOTYCZĄCYCH LICZBY OSÓB W PODZIALE NA PŁEĆ </a:t>
            </a:r>
          </a:p>
        </p:txBody>
      </p:sp>
    </p:spTree>
    <p:extLst>
      <p:ext uri="{BB962C8B-B14F-4D97-AF65-F5344CB8AC3E}">
        <p14:creationId xmlns:p14="http://schemas.microsoft.com/office/powerpoint/2010/main" val="3271293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ymbol zastępczy zawartości 1"/>
          <p:cNvSpPr>
            <a:spLocks noGrp="1"/>
          </p:cNvSpPr>
          <p:nvPr>
            <p:ph idx="1"/>
          </p:nvPr>
        </p:nvSpPr>
        <p:spPr>
          <a:xfrm>
            <a:off x="1259906" y="1341438"/>
            <a:ext cx="9721081" cy="5040312"/>
          </a:xfrm>
        </p:spPr>
        <p:txBody>
          <a:bodyPr/>
          <a:lstStyle/>
          <a:p>
            <a:r>
              <a:rPr lang="pl-PL" altLang="pl-PL" sz="2000" dirty="0" smtClean="0">
                <a:solidFill>
                  <a:srgbClr val="FF0000"/>
                </a:solidFill>
              </a:rPr>
              <a:t>B.3</a:t>
            </a:r>
            <a:r>
              <a:rPr lang="pl-PL" altLang="pl-PL" sz="2000" dirty="0" smtClean="0"/>
              <a:t> (miejsce realizacji projektu); należy za każdym razem zaznaczyć typ obszaru realizacji oraz wszystkie miejsca realizacji projektu z dokładnością do powiatu (zapis, iż projekt realizowany będzie na terenie woj. śląskiego jest niewystarczający);</a:t>
            </a:r>
          </a:p>
          <a:p>
            <a:r>
              <a:rPr lang="pl-PL" altLang="pl-PL" sz="2000" dirty="0" smtClean="0">
                <a:solidFill>
                  <a:srgbClr val="FF0000"/>
                </a:solidFill>
              </a:rPr>
              <a:t>B.4</a:t>
            </a:r>
            <a:r>
              <a:rPr lang="pl-PL" altLang="pl-PL" sz="2000" dirty="0" smtClean="0"/>
              <a:t> – należy zawsze wskazać PKD projektu;</a:t>
            </a:r>
          </a:p>
          <a:p>
            <a:r>
              <a:rPr lang="pl-PL" altLang="pl-PL" sz="2000" dirty="0" smtClean="0">
                <a:solidFill>
                  <a:srgbClr val="FF0000"/>
                </a:solidFill>
              </a:rPr>
              <a:t>D.1 </a:t>
            </a:r>
            <a:r>
              <a:rPr lang="pl-PL" altLang="pl-PL" sz="2000" dirty="0" smtClean="0"/>
              <a:t>i</a:t>
            </a:r>
            <a:r>
              <a:rPr lang="pl-PL" altLang="pl-PL" sz="2000" dirty="0" smtClean="0">
                <a:solidFill>
                  <a:srgbClr val="FF0000"/>
                </a:solidFill>
              </a:rPr>
              <a:t> D.2 </a:t>
            </a:r>
            <a:r>
              <a:rPr lang="pl-PL" altLang="pl-PL" sz="2000" dirty="0" smtClean="0"/>
              <a:t>– należy zastosować właściwy dla konkursu montaż finansowy </a:t>
            </a:r>
            <a:r>
              <a:rPr lang="pl-PL" altLang="pl-PL" sz="2000" dirty="0"/>
              <a:t>(w przypadku konkursu </a:t>
            </a:r>
            <a:r>
              <a:rPr lang="pl-PL" altLang="pl-PL" sz="2000" b="1" dirty="0" smtClean="0"/>
              <a:t>9.1.4</a:t>
            </a:r>
            <a:r>
              <a:rPr lang="pl-PL" altLang="pl-PL" sz="2000" dirty="0" smtClean="0"/>
              <a:t> </a:t>
            </a:r>
            <a:r>
              <a:rPr lang="pl-PL" altLang="pl-PL" sz="2000" dirty="0" err="1"/>
              <a:t>dof</a:t>
            </a:r>
            <a:r>
              <a:rPr lang="pl-PL" altLang="pl-PL" sz="2000" dirty="0"/>
              <a:t>. UE – </a:t>
            </a:r>
            <a:r>
              <a:rPr lang="pl-PL" altLang="pl-PL" sz="2000" b="1" dirty="0"/>
              <a:t>85%</a:t>
            </a:r>
            <a:r>
              <a:rPr lang="pl-PL" altLang="pl-PL" sz="2000" dirty="0"/>
              <a:t>, BP – </a:t>
            </a:r>
            <a:r>
              <a:rPr lang="pl-PL" altLang="pl-PL" sz="2000" b="1" dirty="0" smtClean="0"/>
              <a:t>10%</a:t>
            </a:r>
            <a:r>
              <a:rPr lang="pl-PL" altLang="pl-PL" sz="2000" dirty="0" smtClean="0"/>
              <a:t>, </a:t>
            </a:r>
            <a:r>
              <a:rPr lang="pl-PL" altLang="pl-PL" sz="2000" dirty="0"/>
              <a:t>wkład własny – </a:t>
            </a:r>
            <a:r>
              <a:rPr lang="pl-PL" altLang="pl-PL" sz="2000" b="1" dirty="0" smtClean="0"/>
              <a:t>5%</a:t>
            </a:r>
            <a:r>
              <a:rPr lang="pl-PL" altLang="pl-PL" sz="2000" dirty="0" smtClean="0"/>
              <a:t> </a:t>
            </a:r>
            <a:r>
              <a:rPr lang="pl-PL" altLang="pl-PL" sz="2000" dirty="0"/>
              <a:t>wydatków </a:t>
            </a:r>
            <a:r>
              <a:rPr lang="pl-PL" altLang="pl-PL" sz="2000" dirty="0" smtClean="0"/>
              <a:t>kwalifikowalnych; w przypadku konkursu </a:t>
            </a:r>
            <a:r>
              <a:rPr lang="pl-PL" altLang="pl-PL" sz="2000" b="1" dirty="0" smtClean="0"/>
              <a:t>9.2.4</a:t>
            </a:r>
            <a:r>
              <a:rPr lang="pl-PL" altLang="pl-PL" sz="2000" dirty="0" smtClean="0"/>
              <a:t> </a:t>
            </a:r>
            <a:r>
              <a:rPr lang="pl-PL" altLang="pl-PL" sz="2000" dirty="0" err="1" smtClean="0"/>
              <a:t>dof</a:t>
            </a:r>
            <a:r>
              <a:rPr lang="pl-PL" altLang="pl-PL" sz="2000" dirty="0" smtClean="0"/>
              <a:t>. UE – </a:t>
            </a:r>
            <a:r>
              <a:rPr lang="pl-PL" altLang="pl-PL" sz="2000" b="1" dirty="0" smtClean="0"/>
              <a:t>85%</a:t>
            </a:r>
            <a:r>
              <a:rPr lang="pl-PL" altLang="pl-PL" sz="2000" dirty="0" smtClean="0"/>
              <a:t>, BP – </a:t>
            </a:r>
            <a:r>
              <a:rPr lang="pl-PL" altLang="pl-PL" sz="2000" b="1" dirty="0" smtClean="0"/>
              <a:t>8%</a:t>
            </a:r>
            <a:r>
              <a:rPr lang="pl-PL" altLang="pl-PL" sz="2000" dirty="0" smtClean="0"/>
              <a:t>, wkład własny – </a:t>
            </a:r>
            <a:r>
              <a:rPr lang="pl-PL" altLang="pl-PL" sz="2000" b="1" dirty="0" smtClean="0"/>
              <a:t>7%</a:t>
            </a:r>
            <a:r>
              <a:rPr lang="pl-PL" altLang="pl-PL" sz="2000" dirty="0" smtClean="0"/>
              <a:t> wydatków kwalifikowalnych);</a:t>
            </a:r>
          </a:p>
          <a:p>
            <a:r>
              <a:rPr lang="pl-PL" altLang="pl-PL" sz="2000" dirty="0" smtClean="0"/>
              <a:t>W budżecie błędnie zaznaczone wydatki jako „</a:t>
            </a:r>
            <a:r>
              <a:rPr lang="pl-PL" altLang="pl-PL" sz="2000" dirty="0" smtClean="0">
                <a:solidFill>
                  <a:srgbClr val="FF0000"/>
                </a:solidFill>
              </a:rPr>
              <a:t>usługi zlecone</a:t>
            </a:r>
            <a:r>
              <a:rPr lang="pl-PL" altLang="pl-PL" sz="2000" dirty="0" smtClean="0"/>
              <a:t>” (taka kategoria już nie funkcjonuje);</a:t>
            </a:r>
          </a:p>
          <a:p>
            <a:r>
              <a:rPr lang="pl-PL" altLang="pl-PL" sz="2000" dirty="0" smtClean="0"/>
              <a:t>Zadania opisane </a:t>
            </a:r>
            <a:r>
              <a:rPr lang="pl-PL" altLang="pl-PL" sz="2000" dirty="0" smtClean="0">
                <a:solidFill>
                  <a:srgbClr val="FF0000"/>
                </a:solidFill>
              </a:rPr>
              <a:t>zbyt lakonicznie </a:t>
            </a:r>
            <a:r>
              <a:rPr lang="pl-PL" altLang="pl-PL" sz="2000" dirty="0" smtClean="0"/>
              <a:t>i niespójne z budżetem (jak również pozycje budżetu niewystarczająco uzasadnione w stosunku do planowanych zadań);</a:t>
            </a:r>
          </a:p>
          <a:p>
            <a:r>
              <a:rPr lang="pl-PL" altLang="pl-PL" sz="2000" dirty="0" smtClean="0"/>
              <a:t>Brak</a:t>
            </a:r>
            <a:r>
              <a:rPr lang="pl-PL" altLang="pl-PL" sz="2000" dirty="0" smtClean="0">
                <a:solidFill>
                  <a:srgbClr val="FF0000"/>
                </a:solidFill>
              </a:rPr>
              <a:t> wskaźników horyzontalnych </a:t>
            </a:r>
            <a:r>
              <a:rPr lang="pl-PL" altLang="pl-PL" sz="2000" dirty="0" smtClean="0"/>
              <a:t>(są konieczne do uwzględnienia, nawet jeżeli ich wartość wynosi 0).</a:t>
            </a:r>
          </a:p>
        </p:txBody>
      </p:sp>
      <p:sp>
        <p:nvSpPr>
          <p:cNvPr id="137219" name="TextBox 1"/>
          <p:cNvSpPr txBox="1">
            <a:spLocks noChangeArrowheads="1"/>
          </p:cNvSpPr>
          <p:nvPr/>
        </p:nvSpPr>
        <p:spPr bwMode="auto">
          <a:xfrm>
            <a:off x="1379914" y="404813"/>
            <a:ext cx="10106457" cy="40011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pl-PL" altLang="pl-PL" sz="2000" b="1" dirty="0">
                <a:latin typeface="Microsoft Sans Serif" pitchFamily="34" charset="0"/>
                <a:cs typeface="Microsoft Sans Serif" pitchFamily="34" charset="0"/>
              </a:rPr>
              <a:t>NAJCZĘSTSZE BŁĘDY WE WNIOSKACH</a:t>
            </a:r>
          </a:p>
        </p:txBody>
      </p:sp>
    </p:spTree>
    <p:extLst>
      <p:ext uri="{BB962C8B-B14F-4D97-AF65-F5344CB8AC3E}">
        <p14:creationId xmlns:p14="http://schemas.microsoft.com/office/powerpoint/2010/main" val="2559093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43" y="423863"/>
            <a:ext cx="974601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 descr="C:\Users\oem\Desktop\RZŚ_negaty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00" y="404816"/>
            <a:ext cx="331519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TextBox 5"/>
          <p:cNvSpPr txBox="1">
            <a:spLocks noChangeArrowheads="1"/>
          </p:cNvSpPr>
          <p:nvPr/>
        </p:nvSpPr>
        <p:spPr bwMode="auto">
          <a:xfrm>
            <a:off x="5436370" y="2852936"/>
            <a:ext cx="3042922" cy="13849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200" dirty="0">
              <a:solidFill>
                <a:srgbClr val="636466"/>
              </a:solidFill>
              <a:latin typeface="Lato" pitchFamily="34" charset="-1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 dirty="0">
                <a:solidFill>
                  <a:srgbClr val="000000"/>
                </a:solidFill>
                <a:latin typeface="Lato" pitchFamily="34" charset="-18"/>
              </a:rPr>
              <a:t>tel. (32) 77 40 </a:t>
            </a:r>
            <a:r>
              <a:rPr lang="pl-PL" altLang="pl-PL" sz="1200" b="1" dirty="0" smtClean="0">
                <a:solidFill>
                  <a:srgbClr val="000000"/>
                </a:solidFill>
                <a:latin typeface="Lato" pitchFamily="34" charset="-18"/>
              </a:rPr>
              <a:t>480 </a:t>
            </a:r>
            <a:endParaRPr lang="pl-PL" altLang="pl-PL" sz="1200" b="1" dirty="0">
              <a:solidFill>
                <a:srgbClr val="000000"/>
              </a:solidFill>
              <a:latin typeface="Lato" pitchFamily="34" charset="-1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 dirty="0" smtClean="0">
                <a:solidFill>
                  <a:srgbClr val="000000"/>
                </a:solidFill>
                <a:latin typeface="Lato" pitchFamily="34" charset="-18"/>
              </a:rPr>
              <a:t>Alicja Nowak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 dirty="0" smtClean="0">
                <a:solidFill>
                  <a:srgbClr val="000000"/>
                </a:solidFill>
                <a:latin typeface="Lato" pitchFamily="34" charset="-18"/>
                <a:hlinkClick r:id="rId5"/>
              </a:rPr>
              <a:t>alicja.nowak@slaskie.pl</a:t>
            </a:r>
            <a:endParaRPr lang="pl-PL" altLang="pl-PL" sz="1200" b="1" dirty="0" smtClean="0">
              <a:solidFill>
                <a:srgbClr val="000000"/>
              </a:solidFill>
              <a:latin typeface="Lato" pitchFamily="34" charset="-1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200" b="1" dirty="0">
              <a:solidFill>
                <a:srgbClr val="000000"/>
              </a:solidFill>
              <a:latin typeface="Lato" pitchFamily="34" charset="-1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 dirty="0">
                <a:solidFill>
                  <a:srgbClr val="000000"/>
                </a:solidFill>
                <a:latin typeface="Lato" pitchFamily="34" charset="-18"/>
              </a:rPr>
              <a:t>Wydział Europejskiego       </a:t>
            </a:r>
            <a:br>
              <a:rPr lang="pl-PL" altLang="pl-PL" sz="1200" b="1" dirty="0">
                <a:solidFill>
                  <a:srgbClr val="000000"/>
                </a:solidFill>
                <a:latin typeface="Lato" pitchFamily="34" charset="-18"/>
              </a:rPr>
            </a:br>
            <a:r>
              <a:rPr lang="pl-PL" altLang="pl-PL" sz="1200" b="1" dirty="0">
                <a:solidFill>
                  <a:srgbClr val="000000"/>
                </a:solidFill>
                <a:latin typeface="Lato" pitchFamily="34" charset="-18"/>
              </a:rPr>
              <a:t>Funduszu Społecznego</a:t>
            </a:r>
          </a:p>
        </p:txBody>
      </p:sp>
      <p:sp>
        <p:nvSpPr>
          <p:cNvPr id="138245" name="TextBox 1"/>
          <p:cNvSpPr txBox="1">
            <a:spLocks noChangeArrowheads="1"/>
          </p:cNvSpPr>
          <p:nvPr/>
        </p:nvSpPr>
        <p:spPr bwMode="auto">
          <a:xfrm>
            <a:off x="4356250" y="1556794"/>
            <a:ext cx="6385958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pl-PL" altLang="pl-PL" sz="2400" b="1" dirty="0">
                <a:latin typeface="Microsoft Sans Serif" pitchFamily="34" charset="0"/>
                <a:cs typeface="Microsoft Sans Serif" pitchFamily="34" charset="0"/>
              </a:rPr>
              <a:t>Z</a:t>
            </a:r>
            <a:r>
              <a:rPr lang="pl-PL" altLang="pl-PL" sz="2400" b="1" dirty="0" smtClean="0">
                <a:latin typeface="Microsoft Sans Serif" pitchFamily="34" charset="0"/>
                <a:cs typeface="Microsoft Sans Serif" pitchFamily="34" charset="0"/>
              </a:rPr>
              <a:t>apraszam do kontaktu</a:t>
            </a:r>
            <a:endParaRPr lang="pl-PL" altLang="pl-PL" sz="2400" b="1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38246" name="Obraz 1" descr="EFS kol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40" y="5732463"/>
            <a:ext cx="6276121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foksg\AppData\Local\Microsoft\Windows\Temporary Internet Files\Content.IE5\PAJYR5UN\question 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21" y="2564904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6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171266" y="260648"/>
            <a:ext cx="7620258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000" b="1" dirty="0" smtClean="0">
                <a:latin typeface="Calibri"/>
              </a:rPr>
              <a:t>Podstawowe informacje o konkursach 9.1.4 i 9.2.4 </a:t>
            </a:r>
          </a:p>
        </p:txBody>
      </p:sp>
      <p:sp>
        <p:nvSpPr>
          <p:cNvPr id="3" name="Prostokąt 2"/>
          <p:cNvSpPr/>
          <p:nvPr/>
        </p:nvSpPr>
        <p:spPr>
          <a:xfrm>
            <a:off x="3168270" y="666984"/>
            <a:ext cx="5939522" cy="19236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700" dirty="0" smtClean="0"/>
              <a:t>Nabory wniosków w ramach konkursów </a:t>
            </a:r>
            <a:r>
              <a:rPr lang="pl-PL" altLang="pl-PL" sz="1700" b="1" dirty="0" smtClean="0"/>
              <a:t>9.1.4</a:t>
            </a:r>
            <a:r>
              <a:rPr lang="pl-PL" altLang="pl-PL" sz="1700" dirty="0" smtClean="0"/>
              <a:t> oraz </a:t>
            </a:r>
            <a:r>
              <a:rPr lang="pl-PL" altLang="pl-PL" sz="1700" b="1" dirty="0" smtClean="0"/>
              <a:t>9.2.4</a:t>
            </a:r>
            <a:r>
              <a:rPr lang="pl-PL" altLang="pl-PL" sz="1700" dirty="0" smtClean="0"/>
              <a:t>: </a:t>
            </a:r>
            <a:endParaRPr lang="pl-PL" altLang="pl-PL" sz="17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700" dirty="0"/>
              <a:t>Termin, od którego można składać </a:t>
            </a:r>
            <a:r>
              <a:rPr lang="pl-PL" altLang="pl-PL" sz="1700" dirty="0" smtClean="0"/>
              <a:t>wnioski</a:t>
            </a:r>
            <a:endParaRPr lang="pl-PL" altLang="pl-PL" sz="17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700" dirty="0"/>
              <a:t>  </a:t>
            </a:r>
            <a:r>
              <a:rPr lang="pl-PL" altLang="pl-PL" sz="1700" dirty="0">
                <a:solidFill>
                  <a:srgbClr val="FF0000"/>
                </a:solidFill>
              </a:rPr>
              <a:t> </a:t>
            </a:r>
            <a:r>
              <a:rPr lang="pl-PL" altLang="pl-PL" sz="1700" dirty="0" smtClean="0">
                <a:solidFill>
                  <a:srgbClr val="FF0000"/>
                </a:solidFill>
              </a:rPr>
              <a:t>28.09.2018 </a:t>
            </a:r>
            <a:r>
              <a:rPr lang="pl-PL" altLang="pl-PL" sz="1700" dirty="0"/>
              <a:t>(od godziny 00:00:00)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700" dirty="0"/>
              <a:t>Termin, do którego można składać wnioski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700" dirty="0">
                <a:solidFill>
                  <a:srgbClr val="FF0000"/>
                </a:solidFill>
              </a:rPr>
              <a:t>    </a:t>
            </a:r>
            <a:r>
              <a:rPr lang="pl-PL" altLang="pl-PL" sz="1700" b="1" dirty="0" smtClean="0">
                <a:solidFill>
                  <a:srgbClr val="FF0000"/>
                </a:solidFill>
              </a:rPr>
              <a:t>29.11.2018</a:t>
            </a:r>
            <a:r>
              <a:rPr lang="pl-PL" altLang="pl-PL" sz="1700" dirty="0" smtClean="0">
                <a:solidFill>
                  <a:srgbClr val="FF0000"/>
                </a:solidFill>
              </a:rPr>
              <a:t> </a:t>
            </a:r>
            <a:r>
              <a:rPr lang="pl-PL" altLang="pl-PL" sz="1700" dirty="0"/>
              <a:t>(</a:t>
            </a:r>
            <a:r>
              <a:rPr lang="pl-PL" altLang="pl-PL" sz="1700" b="1" u="sng" dirty="0"/>
              <a:t>do godziny 12:00:00</a:t>
            </a:r>
            <a:r>
              <a:rPr lang="pl-PL" altLang="pl-PL" sz="1700" dirty="0"/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700" dirty="0"/>
              <a:t>Orientacyjny termin </a:t>
            </a:r>
            <a:r>
              <a:rPr lang="pl-PL" altLang="pl-PL" sz="1700" dirty="0" smtClean="0"/>
              <a:t>rozstrzygnięcia konkursów: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700" dirty="0" smtClean="0"/>
              <a:t>Kwiecień </a:t>
            </a:r>
            <a:r>
              <a:rPr lang="pl-PL" altLang="pl-PL" sz="1700" dirty="0"/>
              <a:t>2019</a:t>
            </a:r>
          </a:p>
        </p:txBody>
      </p:sp>
      <p:sp>
        <p:nvSpPr>
          <p:cNvPr id="4" name="Elipsa 3"/>
          <p:cNvSpPr/>
          <p:nvPr/>
        </p:nvSpPr>
        <p:spPr>
          <a:xfrm>
            <a:off x="1188287" y="3210208"/>
            <a:ext cx="2772159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9.1.4</a:t>
            </a:r>
            <a:endParaRPr lang="pl-PL" b="1" dirty="0"/>
          </a:p>
        </p:txBody>
      </p:sp>
      <p:sp>
        <p:nvSpPr>
          <p:cNvPr id="5" name="Elipsa 4"/>
          <p:cNvSpPr/>
          <p:nvPr/>
        </p:nvSpPr>
        <p:spPr>
          <a:xfrm>
            <a:off x="8009906" y="3215112"/>
            <a:ext cx="2772159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9.2.4</a:t>
            </a:r>
            <a:endParaRPr lang="pl-PL" b="1" dirty="0"/>
          </a:p>
        </p:txBody>
      </p:sp>
      <p:sp>
        <p:nvSpPr>
          <p:cNvPr id="6" name="Prostokąt zaokrąglony 5"/>
          <p:cNvSpPr/>
          <p:nvPr/>
        </p:nvSpPr>
        <p:spPr>
          <a:xfrm>
            <a:off x="800074" y="5009925"/>
            <a:ext cx="4292255" cy="86409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>
                <a:solidFill>
                  <a:srgbClr val="00B050"/>
                </a:solidFill>
              </a:rPr>
              <a:t>Kwota</a:t>
            </a:r>
            <a:r>
              <a:rPr lang="pl-PL" sz="1600" b="1" dirty="0">
                <a:solidFill>
                  <a:srgbClr val="FF0000"/>
                </a:solidFill>
              </a:rPr>
              <a:t> </a:t>
            </a:r>
            <a:r>
              <a:rPr lang="pl-PL" sz="1600" dirty="0"/>
              <a:t>na dofinansowanie projektów: </a:t>
            </a:r>
          </a:p>
          <a:p>
            <a:pPr algn="ctr">
              <a:defRPr/>
            </a:pPr>
            <a:r>
              <a:rPr lang="pl-PL" sz="1600" b="1" u="sng" dirty="0"/>
              <a:t>6</a:t>
            </a:r>
            <a:r>
              <a:rPr lang="pl-PL" sz="1600" b="1" u="sng" dirty="0" smtClean="0"/>
              <a:t> 453 690,88 </a:t>
            </a:r>
            <a:r>
              <a:rPr lang="pl-PL" sz="1600" b="1" u="sng" dirty="0"/>
              <a:t>PLN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7013489" y="5009925"/>
            <a:ext cx="4389667" cy="86409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Kwota</a:t>
            </a:r>
            <a:r>
              <a:rPr lang="pl-PL" sz="1600" b="1" dirty="0">
                <a:solidFill>
                  <a:srgbClr val="FF0000"/>
                </a:solidFill>
              </a:rPr>
              <a:t> </a:t>
            </a:r>
            <a:r>
              <a:rPr lang="pl-PL" sz="1600" dirty="0"/>
              <a:t>na dofinansowanie projektów: </a:t>
            </a:r>
          </a:p>
          <a:p>
            <a:pPr algn="ctr">
              <a:defRPr/>
            </a:pPr>
            <a:r>
              <a:rPr lang="pl-PL" sz="1600" b="1" u="sng" dirty="0"/>
              <a:t>9</a:t>
            </a:r>
            <a:r>
              <a:rPr lang="pl-PL" sz="1600" b="1" u="sng" dirty="0" smtClean="0"/>
              <a:t> 593 732,29 PLN</a:t>
            </a:r>
            <a:endParaRPr lang="pl-PL" sz="1600" b="1" u="sng" dirty="0"/>
          </a:p>
        </p:txBody>
      </p:sp>
      <p:sp>
        <p:nvSpPr>
          <p:cNvPr id="9" name="Prostokąt 8"/>
          <p:cNvSpPr/>
          <p:nvPr/>
        </p:nvSpPr>
        <p:spPr>
          <a:xfrm>
            <a:off x="498460" y="3924615"/>
            <a:ext cx="4593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1600" b="1" dirty="0">
                <a:solidFill>
                  <a:srgbClr val="00B050"/>
                </a:solidFill>
              </a:rPr>
              <a:t>Cel </a:t>
            </a:r>
            <a:r>
              <a:rPr lang="pl-PL" altLang="pl-PL" sz="1600" b="1" dirty="0" smtClean="0">
                <a:solidFill>
                  <a:srgbClr val="00B050"/>
                </a:solidFill>
              </a:rPr>
              <a:t>szczegółowy konkursu:</a:t>
            </a:r>
            <a:r>
              <a:rPr lang="pl-PL" altLang="pl-PL" sz="1600" b="1" dirty="0" smtClean="0">
                <a:solidFill>
                  <a:srgbClr val="FF0000"/>
                </a:solidFill>
              </a:rPr>
              <a:t> </a:t>
            </a:r>
            <a:r>
              <a:rPr lang="pl-PL" altLang="pl-PL" sz="1600" b="1" dirty="0"/>
              <a:t>w</a:t>
            </a:r>
            <a:r>
              <a:rPr lang="pl-PL" altLang="pl-PL" sz="1600" b="1" dirty="0" smtClean="0"/>
              <a:t>zmocnienie aktywności społecznej i zawodowej społeczności lokalnych zamieszkujących obszary zdegradowane i peryferyjne.   </a:t>
            </a:r>
            <a:r>
              <a:rPr lang="pl-PL" altLang="pl-PL" b="1" dirty="0" smtClean="0">
                <a:solidFill>
                  <a:srgbClr val="FF0000"/>
                </a:solidFill>
              </a:rPr>
              <a:t> 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7228216" y="3950582"/>
            <a:ext cx="39602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Cel </a:t>
            </a:r>
            <a:r>
              <a:rPr lang="pl-PL" alt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szczegółowy konkursu</a:t>
            </a:r>
            <a:r>
              <a:rPr lang="pl-PL" altLang="pl-PL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pl-PL" altLang="pl-PL" sz="1600" b="1" dirty="0" smtClean="0"/>
              <a:t>wzrost dostępności i jakości usług społecznych zapobiegających ubóstwu i wykluczeniu społecznemu. </a:t>
            </a:r>
            <a:endParaRPr lang="pl-PL" sz="1600" dirty="0"/>
          </a:p>
        </p:txBody>
      </p:sp>
      <p:cxnSp>
        <p:nvCxnSpPr>
          <p:cNvPr id="12" name="Łącznik prostoliniowy 11"/>
          <p:cNvCxnSpPr/>
          <p:nvPr/>
        </p:nvCxnSpPr>
        <p:spPr>
          <a:xfrm flipV="1">
            <a:off x="3403549" y="2616687"/>
            <a:ext cx="1824043" cy="50405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Łącznik prostoliniowy 20"/>
          <p:cNvCxnSpPr/>
          <p:nvPr/>
        </p:nvCxnSpPr>
        <p:spPr>
          <a:xfrm>
            <a:off x="6783548" y="2600203"/>
            <a:ext cx="1817509" cy="564846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434607" y="5943519"/>
            <a:ext cx="5045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 dirty="0" smtClean="0"/>
              <a:t>Więcej informacji </a:t>
            </a:r>
            <a:r>
              <a:rPr lang="pl-PL" altLang="pl-PL" sz="1600" dirty="0"/>
              <a:t>odnośnie </a:t>
            </a:r>
            <a:r>
              <a:rPr lang="pl-PL" altLang="pl-PL" sz="1600" dirty="0" smtClean="0"/>
              <a:t>konkursu pod </a:t>
            </a:r>
            <a:r>
              <a:rPr lang="pl-PL" altLang="pl-PL" sz="1600" dirty="0"/>
              <a:t>adresem: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 dirty="0">
                <a:hlinkClick r:id="rId2"/>
              </a:rPr>
              <a:t>http://</a:t>
            </a:r>
            <a:r>
              <a:rPr lang="pl-PL" altLang="pl-PL" sz="1600" dirty="0" smtClean="0">
                <a:hlinkClick r:id="rId2"/>
              </a:rPr>
              <a:t>rpo.slaskie.pl/lsi/nabor/358</a:t>
            </a:r>
            <a:endParaRPr lang="pl-PL" altLang="pl-PL" sz="1600" dirty="0" smtClean="0"/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dirty="0" smtClean="0"/>
          </a:p>
        </p:txBody>
      </p:sp>
      <p:sp>
        <p:nvSpPr>
          <p:cNvPr id="32" name="Prostokąt 31"/>
          <p:cNvSpPr/>
          <p:nvPr/>
        </p:nvSpPr>
        <p:spPr>
          <a:xfrm>
            <a:off x="6584823" y="5939136"/>
            <a:ext cx="5045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 dirty="0" smtClean="0"/>
              <a:t>Więcej informacji </a:t>
            </a:r>
            <a:r>
              <a:rPr lang="pl-PL" altLang="pl-PL" sz="1600" dirty="0"/>
              <a:t>odnośnie </a:t>
            </a:r>
            <a:r>
              <a:rPr lang="pl-PL" altLang="pl-PL" sz="1600" dirty="0" smtClean="0"/>
              <a:t>konkursu pod </a:t>
            </a:r>
            <a:r>
              <a:rPr lang="pl-PL" altLang="pl-PL" sz="1600" dirty="0"/>
              <a:t>adresem: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 dirty="0">
                <a:hlinkClick r:id="rId3"/>
              </a:rPr>
              <a:t>http://</a:t>
            </a:r>
            <a:r>
              <a:rPr lang="pl-PL" altLang="pl-PL" sz="1600" dirty="0" smtClean="0">
                <a:hlinkClick r:id="rId3"/>
              </a:rPr>
              <a:t>rpo.slaskie.pl/lsi/nabor/362</a:t>
            </a:r>
            <a:endParaRPr lang="pl-PL" altLang="pl-PL" sz="16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600" dirty="0" smtClean="0"/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dirty="0" smtClean="0"/>
          </a:p>
        </p:txBody>
      </p:sp>
      <p:pic>
        <p:nvPicPr>
          <p:cNvPr id="1028" name="Picture 4" descr="Znalezione obrazy dla zapytania zegar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4" y="914267"/>
            <a:ext cx="2578329" cy="16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a 10"/>
          <p:cNvSpPr/>
          <p:nvPr/>
        </p:nvSpPr>
        <p:spPr>
          <a:xfrm>
            <a:off x="4500265" y="4362448"/>
            <a:ext cx="3099426" cy="15115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l-PL" sz="1100" b="1" dirty="0">
                <a:solidFill>
                  <a:srgbClr val="C00000"/>
                </a:solidFill>
              </a:rPr>
              <a:t>Minimalna wartość projektu w konkursach 9.1.4 i 9.2.4 powinna wynosić 100 tys. PLN, natomiast maksymalna nie może przekroczyć  całkowitej puli przeznaczonej na dofinansowanie projektów w </a:t>
            </a:r>
            <a:r>
              <a:rPr lang="pl-PL" sz="1100" b="1" dirty="0" smtClean="0">
                <a:solidFill>
                  <a:srgbClr val="C00000"/>
                </a:solidFill>
              </a:rPr>
              <a:t>danym konkursie!</a:t>
            </a:r>
            <a:endParaRPr lang="pl-PL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60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164498" y="260648"/>
            <a:ext cx="7620258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000" b="1" dirty="0">
                <a:latin typeface="Calibri"/>
              </a:rPr>
              <a:t>Podstawowe informacje o konkursach 9.1.4 i 9.2.4 </a:t>
            </a:r>
          </a:p>
        </p:txBody>
      </p:sp>
      <p:sp>
        <p:nvSpPr>
          <p:cNvPr id="3" name="Prostokąt 2"/>
          <p:cNvSpPr/>
          <p:nvPr/>
        </p:nvSpPr>
        <p:spPr>
          <a:xfrm>
            <a:off x="4716290" y="4365104"/>
            <a:ext cx="5182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/>
              <a:t>Działania zaplanowane przez Wnioskodawcę w projektach przedkładanych w konkursach 9.1.4 oraz 9.2.4 powinny </a:t>
            </a:r>
            <a:r>
              <a:rPr lang="pl-PL" b="1" u="sng" dirty="0" smtClean="0"/>
              <a:t>obowiązkowo</a:t>
            </a:r>
            <a:r>
              <a:rPr lang="pl-PL" b="1" dirty="0" smtClean="0"/>
              <a:t> być realizowane na obszarze objętym Lokalną Strategią Rozwoju, a także być spójne z celami i przedsięwzięciami w tej Strategii określonymi. </a:t>
            </a:r>
            <a:endParaRPr lang="pl-PL" b="1" dirty="0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04" y="3761703"/>
            <a:ext cx="30861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96209" y="1196754"/>
            <a:ext cx="4337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LSR – Lokalna Strategia Rozwoju 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331914" y="2204865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Strategia przygotowana przez Lokalną Grupę Działania (LGD) lub Lokalną Grupę Rybacką (LGR) obejmująca obszary gmin wchodzących w jej skład . </a:t>
            </a:r>
            <a:endParaRPr lang="pl-PL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10" y="1844824"/>
            <a:ext cx="3433923" cy="22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aśnienie owalne 8"/>
          <p:cNvSpPr/>
          <p:nvPr/>
        </p:nvSpPr>
        <p:spPr>
          <a:xfrm>
            <a:off x="8748737" y="260648"/>
            <a:ext cx="2952328" cy="172819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Wykaz Lokalnych Grup Działania/ Lokalnych Grup Rybackich znajduje się w załączniku nr 9 do Regulaminów konkursów 9.1.4 oraz 9.2.4  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1890834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171266" y="260648"/>
            <a:ext cx="7620258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000" b="1" dirty="0" smtClean="0">
                <a:latin typeface="Calibri"/>
              </a:rPr>
              <a:t>Szczegółowe kryteria dostępu - 9.1.4 i 9.2.4 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1034995" y="764704"/>
            <a:ext cx="9693379" cy="5760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Czy okres realizacji projektu nie jest dłuższy niż 12 miesięcy i nie przekracza 31 grudnia 2022 r.? </a:t>
            </a:r>
            <a:endParaRPr lang="pl-PL" sz="1600" b="1" dirty="0"/>
          </a:p>
        </p:txBody>
      </p:sp>
      <p:sp>
        <p:nvSpPr>
          <p:cNvPr id="4" name="Prostokąt zaokrąglony 3"/>
          <p:cNvSpPr/>
          <p:nvPr/>
        </p:nvSpPr>
        <p:spPr>
          <a:xfrm>
            <a:off x="1034997" y="2636912"/>
            <a:ext cx="9725986" cy="5519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Czy projekt będzie realizowany na obszarze objętym Lokalną Strategią Rozwoju (LSR)?</a:t>
            </a:r>
            <a:endParaRPr lang="pl-PL" sz="16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1075027" y="4149080"/>
            <a:ext cx="9734221" cy="7200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Czy wskazane w projekcie działania są spójne z celami i przedsięwzięciami określonymi w LSR?</a:t>
            </a:r>
            <a:endParaRPr lang="pl-PL" sz="1600" b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3176530" y="1196752"/>
            <a:ext cx="5604184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Kryterium weryfikowane na podstawie zapisów pkt. VIII</a:t>
            </a:r>
          </a:p>
          <a:p>
            <a:pPr algn="ctr"/>
            <a:r>
              <a:rPr lang="pl-PL" sz="1200" dirty="0"/>
              <a:t>wniosku.  </a:t>
            </a:r>
            <a:r>
              <a:rPr lang="pl-PL" sz="1200" dirty="0" smtClean="0"/>
              <a:t>W </a:t>
            </a:r>
            <a:r>
              <a:rPr lang="pl-PL" sz="1200" dirty="0"/>
              <a:t>uzasadnionych przypadkach na etapie realizacji</a:t>
            </a:r>
          </a:p>
          <a:p>
            <a:pPr algn="ctr"/>
            <a:r>
              <a:rPr lang="pl-PL" sz="1200" dirty="0"/>
              <a:t>projektu, IOK dopuszcza możliwość odstępstwa w zakresie</a:t>
            </a:r>
          </a:p>
          <a:p>
            <a:pPr algn="ctr"/>
            <a:r>
              <a:rPr lang="pl-PL" sz="1200" dirty="0"/>
              <a:t>przedmiotowego kryterium poprzez wydłużenie terminu</a:t>
            </a:r>
          </a:p>
          <a:p>
            <a:pPr algn="ctr"/>
            <a:r>
              <a:rPr lang="pl-PL" sz="1200" dirty="0"/>
              <a:t>realizacji </a:t>
            </a:r>
            <a:r>
              <a:rPr lang="pl-PL" sz="1200" dirty="0" smtClean="0"/>
              <a:t>projektu. W </a:t>
            </a:r>
            <a:r>
              <a:rPr lang="pl-PL" sz="1200" dirty="0"/>
              <a:t>takim przypadku kryterium będzie nadal uznane za</a:t>
            </a:r>
          </a:p>
          <a:p>
            <a:pPr algn="ctr"/>
            <a:r>
              <a:rPr lang="pl-PL" sz="1200" dirty="0"/>
              <a:t>spełnione.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267846" y="3068960"/>
            <a:ext cx="542155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Projekt jest realizowany na terenie co najmniej jednej z</a:t>
            </a:r>
          </a:p>
          <a:p>
            <a:pPr algn="ctr"/>
            <a:r>
              <a:rPr lang="pl-PL" sz="1200" dirty="0"/>
              <a:t>gmin, której dotyczy dana </a:t>
            </a:r>
            <a:r>
              <a:rPr lang="pl-PL" sz="1200" dirty="0" smtClean="0"/>
              <a:t>LSR. Kryterium </a:t>
            </a:r>
            <a:r>
              <a:rPr lang="pl-PL" sz="1200" dirty="0"/>
              <a:t>zostanie zweryfikowane na podstawie </a:t>
            </a:r>
            <a:r>
              <a:rPr lang="pl-PL" sz="1200" dirty="0" smtClean="0"/>
              <a:t>deklaracji wnioskodawcy </a:t>
            </a:r>
            <a:r>
              <a:rPr lang="pl-PL" sz="1200" dirty="0"/>
              <a:t>wskazanej w pkt. B.10 Uzasadnienie</a:t>
            </a:r>
          </a:p>
          <a:p>
            <a:pPr algn="ctr"/>
            <a:r>
              <a:rPr lang="pl-PL" sz="1200" dirty="0"/>
              <a:t>spełnienia kryteriów dostępu, horyzontalnych </a:t>
            </a:r>
            <a:r>
              <a:rPr lang="pl-PL" sz="1200" dirty="0" smtClean="0"/>
              <a:t>i dodatkowych</a:t>
            </a:r>
            <a:r>
              <a:rPr lang="pl-PL" sz="1200" dirty="0"/>
              <a:t>.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3359163" y="4725144"/>
            <a:ext cx="542155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Projekt odpowiada </a:t>
            </a:r>
            <a:r>
              <a:rPr lang="pl-PL" sz="1200" dirty="0" smtClean="0"/>
              <a:t>na zdiagnozowane </a:t>
            </a:r>
            <a:r>
              <a:rPr lang="pl-PL" sz="1200" dirty="0"/>
              <a:t>w LSR problemy</a:t>
            </a:r>
          </a:p>
          <a:p>
            <a:pPr algn="ctr"/>
            <a:r>
              <a:rPr lang="pl-PL" sz="1200" dirty="0"/>
              <a:t>oraz wpisuje się w cele i przedsięwzięcia w niej określone.</a:t>
            </a:r>
          </a:p>
          <a:p>
            <a:pPr algn="ctr"/>
            <a:r>
              <a:rPr lang="pl-PL" sz="1200" dirty="0"/>
              <a:t>Kryterium weryfikowane na podstawie </a:t>
            </a:r>
            <a:r>
              <a:rPr lang="pl-PL" sz="1200" dirty="0" smtClean="0"/>
              <a:t>deklaracji wnioskodawcy </a:t>
            </a:r>
            <a:r>
              <a:rPr lang="pl-PL" sz="1200" dirty="0"/>
              <a:t>wskazanej w pkt. B.10 </a:t>
            </a:r>
            <a:r>
              <a:rPr lang="pl-PL" sz="1200" dirty="0" smtClean="0"/>
              <a:t>Uzasadnienie spełnienia </a:t>
            </a:r>
            <a:r>
              <a:rPr lang="pl-PL" sz="1200" dirty="0"/>
              <a:t>kryteriów dostępu, horyzontalnych i</a:t>
            </a:r>
          </a:p>
          <a:p>
            <a:pPr algn="ctr"/>
            <a:r>
              <a:rPr lang="pl-PL" sz="1200" dirty="0" smtClean="0"/>
              <a:t>dodatkowych. Na </a:t>
            </a:r>
            <a:r>
              <a:rPr lang="pl-PL" sz="1200" dirty="0"/>
              <a:t>etapie podpisywania umowy wymagane </a:t>
            </a:r>
            <a:r>
              <a:rPr lang="pl-PL" sz="1200" dirty="0" smtClean="0"/>
              <a:t>będzie zaświadczenie </a:t>
            </a:r>
            <a:r>
              <a:rPr lang="pl-PL" sz="1200" dirty="0"/>
              <a:t>właściwego LGD.</a:t>
            </a:r>
          </a:p>
        </p:txBody>
      </p:sp>
    </p:spTree>
    <p:extLst>
      <p:ext uri="{BB962C8B-B14F-4D97-AF65-F5344CB8AC3E}">
        <p14:creationId xmlns:p14="http://schemas.microsoft.com/office/powerpoint/2010/main" val="866720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3996209" y="2420888"/>
            <a:ext cx="3924287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9.1.4</a:t>
            </a:r>
            <a:endParaRPr lang="pl-PL" sz="28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56049" y="3789040"/>
            <a:ext cx="786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/>
              <a:t>Wzmacnianie potencjału społeczno-zawodowego społeczności lokalnych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533684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728403" y="1556808"/>
            <a:ext cx="9350983" cy="20531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600" b="1" dirty="0" smtClean="0"/>
              <a:t>Czy projekt realizuje następujące minimalne poziomy efektywności społecznej i zatrudnieniowej: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/>
              <a:t>W odniesieniu do osób z niepełnosprawnościami minimalny poziom efektywności społecznej wynosi 34%, a minimalny poziom efektywności zatrudnieniowej - 12%;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/>
              <a:t>W odniesieniu do pozostałych osób zagrożonych ubóstwem lub </a:t>
            </a:r>
            <a:r>
              <a:rPr lang="pl-PL" sz="1600" b="1" dirty="0"/>
              <a:t>wykluczeniem społecznym </a:t>
            </a:r>
            <a:r>
              <a:rPr lang="pl-PL" sz="1600" b="1" dirty="0" smtClean="0"/>
              <a:t>minimalny poziom </a:t>
            </a:r>
            <a:r>
              <a:rPr lang="pl-PL" sz="1600" b="1" dirty="0"/>
              <a:t>efektywności społecznej wynosi 34%,  </a:t>
            </a:r>
            <a:r>
              <a:rPr lang="pl-PL" sz="1600" b="1" dirty="0" smtClean="0"/>
              <a:t>a minimalny </a:t>
            </a:r>
            <a:r>
              <a:rPr lang="pl-PL" sz="1600" b="1" dirty="0"/>
              <a:t>poziom efektywności zatrudnieniowej </a:t>
            </a:r>
            <a:r>
              <a:rPr lang="pl-PL" sz="1600" b="1" dirty="0" smtClean="0"/>
              <a:t> - 25% </a:t>
            </a:r>
            <a:endParaRPr lang="pl-PL" sz="1600" b="1" dirty="0"/>
          </a:p>
        </p:txBody>
      </p:sp>
      <p:sp>
        <p:nvSpPr>
          <p:cNvPr id="3" name="Prostokąt zaokrąglony 2"/>
          <p:cNvSpPr/>
          <p:nvPr/>
        </p:nvSpPr>
        <p:spPr>
          <a:xfrm>
            <a:off x="1226609" y="3429000"/>
            <a:ext cx="8354566" cy="21823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Pomiar efektywności społecznej i zatrudnieniowej jest mierzony w sposób określony w Wytycznych i w zakresie realizacji przedsięwzięć w obszarze włączenia społecznego i zwalczania ubóstwa z wykorzystaniem środków Europejskiego Funduszu Społecznego i Europejskiego Funduszu Rozwoju Regionalnego na lata 2014-2020 oraz metodologią pomiaru wskazaną w Regulaminie konkursu.</a:t>
            </a:r>
          </a:p>
          <a:p>
            <a:pPr algn="ctr"/>
            <a:r>
              <a:rPr lang="pl-PL" sz="1400" dirty="0"/>
              <a:t>Jednocześnie Wnioskodawca jest zobowiązany do przechowywania w dokumentacji projektowej odpowiednich dokumentów zgodnie z ww. Wytycznymi, potwierdzających osiągnięcie wskaźnika efektywności społecznej i -zatrudnieniowej.</a:t>
            </a:r>
          </a:p>
          <a:p>
            <a:pPr algn="ctr"/>
            <a:r>
              <a:rPr lang="pl-PL" sz="1400" dirty="0"/>
              <a:t>Kryterium zostanie zweryfikowane </a:t>
            </a:r>
            <a:r>
              <a:rPr lang="pl-PL" sz="1400" b="1" dirty="0"/>
              <a:t>na podstawie deklaracji wnioskodawcy wskazanej w pkt. B.10 </a:t>
            </a:r>
            <a:r>
              <a:rPr lang="pl-PL" sz="1400" dirty="0"/>
              <a:t>Uzasadnienie spełnienia kryteriów dostępu, horyzontalnych i dodatkowych.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171266" y="260648"/>
            <a:ext cx="7620258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000" b="1" dirty="0" smtClean="0">
                <a:latin typeface="Calibri"/>
              </a:rPr>
              <a:t>Szczegółowe kryteria dostępu - 9.1.4  </a:t>
            </a:r>
          </a:p>
        </p:txBody>
      </p:sp>
      <p:sp>
        <p:nvSpPr>
          <p:cNvPr id="5" name="Objaśnienie owalne 4"/>
          <p:cNvSpPr/>
          <p:nvPr/>
        </p:nvSpPr>
        <p:spPr>
          <a:xfrm>
            <a:off x="9082971" y="26173"/>
            <a:ext cx="2693029" cy="1944216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Szczegółowe informacje o tym jak obliczać poziom efektywności społecznej i zatrudnieniowej znajdują się w załączniku nr 8 do Regulaminu konkursu 9.1.4.</a:t>
            </a:r>
            <a:endParaRPr lang="pl-PL" sz="12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63234" y="5805280"/>
            <a:ext cx="1003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UWAGA! Powyższe kryterium dotyczy tylko projektów przedkładanych w konkursie w ramach Poddziałania 9.1.4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90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171266" y="188640"/>
            <a:ext cx="7620258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000" b="1" dirty="0" smtClean="0">
                <a:latin typeface="Calibri"/>
              </a:rPr>
              <a:t>Efektywność społeczno-zatrudnieniowa 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940425" y="836712"/>
            <a:ext cx="424847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Efektywność społeczna </a:t>
            </a:r>
            <a:endParaRPr lang="pl-PL" b="1" dirty="0"/>
          </a:p>
        </p:txBody>
      </p:sp>
      <p:sp>
        <p:nvSpPr>
          <p:cNvPr id="4" name="Prostokąt zaokrąglony 3"/>
          <p:cNvSpPr/>
          <p:nvPr/>
        </p:nvSpPr>
        <p:spPr>
          <a:xfrm>
            <a:off x="539825" y="836712"/>
            <a:ext cx="511256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Efektywność zatrudnieniowa </a:t>
            </a:r>
            <a:endParaRPr lang="pl-PL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5940425" y="1628800"/>
            <a:ext cx="5112568" cy="47525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600" b="1" dirty="0" smtClean="0"/>
              <a:t>Efektywność społeczna mierzona jest wśród osób zagrożonych ubóstwem lub wykluczeniem społecznym, które skorzystały z usług aktywnej integracji o charakterze społecznym lub edukacyjnym lub zdrowotnym.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b="1" dirty="0" smtClean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600" b="1" dirty="0" smtClean="0"/>
              <a:t>Do kryterium efektywności społecznej wliczani są uczestnicy, którzy po zakończeniu udziału w projekcie (zgodnie ze ścieżką lub przerwali ze względu na znalezienie pracy) dokonali postępu w procesie aktywizacji społeczno – zatrudnieniowej i zmniejszenia dystansu do zatrudnienia lub podjęli dalszą aktywizację poprzez, np.: rozpoczęcie nauki, wzmocnienie motywacji do pracy, poprawę stanu zdrowia, ograniczenie nałogów.</a:t>
            </a:r>
            <a:endParaRPr lang="pl-PL" altLang="pl-PL" sz="1600" b="1" dirty="0"/>
          </a:p>
        </p:txBody>
      </p:sp>
      <p:sp>
        <p:nvSpPr>
          <p:cNvPr id="6" name="Prostokąt zaokrąglony 5"/>
          <p:cNvSpPr/>
          <p:nvPr/>
        </p:nvSpPr>
        <p:spPr>
          <a:xfrm>
            <a:off x="467817" y="1700808"/>
            <a:ext cx="5328592" cy="4680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600" b="1" dirty="0" smtClean="0"/>
              <a:t>Efektywność zatrudnieniowa mierzona jest wśród osób zagrożonych ubóstwem lub wykluczeniem społecznym, które skorzystały z usług aktywnej integracji o charakterze zawodowym.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600" b="1" dirty="0" smtClean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600" b="1" dirty="0" smtClean="0"/>
              <a:t>Efektywność zatrudnieniowa jest mierzona wyłącznie wśród tych uczestników projektu, którzy w momencie rozpoczęcia udziału w projekcie byli osobami </a:t>
            </a:r>
            <a:r>
              <a:rPr lang="en-US" altLang="pl-PL" sz="1600" b="1" dirty="0" err="1" smtClean="0"/>
              <a:t>pełnoletnimi</a:t>
            </a:r>
            <a:r>
              <a:rPr lang="en-US" altLang="pl-PL" sz="1600" b="1" dirty="0" smtClean="0"/>
              <a:t>,</a:t>
            </a:r>
            <a:r>
              <a:rPr lang="pl-PL" altLang="pl-PL" sz="1600" b="1" dirty="0" smtClean="0"/>
              <a:t> bezrobotnymi lub osobami biernymi zawodowo, w wyłączeniem osób, które w ramach projektu lub po zakończeniu jego realizacji podjęły naukę w formach szkolnych lub otrzymały środki na podjęcie działalności gospodarczej z EFS.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600" b="1" dirty="0" smtClean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600" b="1" dirty="0" smtClean="0"/>
              <a:t>Kryterium efektywności zatrudnieniowej oznacza odsetek uczestników projektu, którzy po zakończeniu udziału w projekcie podjęli zatrudnienie.</a:t>
            </a:r>
            <a:endParaRPr lang="pl-PL" altLang="pl-PL" sz="1600" b="1" dirty="0"/>
          </a:p>
        </p:txBody>
      </p:sp>
      <p:sp>
        <p:nvSpPr>
          <p:cNvPr id="7" name="Objaśnienie owalne 6"/>
          <p:cNvSpPr/>
          <p:nvPr/>
        </p:nvSpPr>
        <p:spPr>
          <a:xfrm>
            <a:off x="9259829" y="0"/>
            <a:ext cx="2621021" cy="170080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Szczegółowe informacje o tym jak obliczać poziom efektywności społecznej i zatrudnieniowej znajdują się w załączniku nr 8 do Regulaminu konkursu 9.1.4.</a:t>
            </a:r>
            <a:endParaRPr lang="pl-PL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24416" y="465642"/>
            <a:ext cx="10627784" cy="40011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 b="1" dirty="0" smtClean="0">
                <a:latin typeface="Novecento wide Normal"/>
              </a:rPr>
              <a:t>Wskaźniki </a:t>
            </a:r>
            <a:r>
              <a:rPr lang="pl-PL" altLang="pl-PL" sz="2000" b="1" dirty="0">
                <a:latin typeface="Novecento wide Normal"/>
              </a:rPr>
              <a:t>pomiaru stopnia osiągnięcia założeń konkursu</a:t>
            </a:r>
          </a:p>
        </p:txBody>
      </p:sp>
      <p:sp>
        <p:nvSpPr>
          <p:cNvPr id="4" name="Elipsa 3"/>
          <p:cNvSpPr/>
          <p:nvPr/>
        </p:nvSpPr>
        <p:spPr>
          <a:xfrm>
            <a:off x="3924201" y="980728"/>
            <a:ext cx="3528392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Wskaźniki</a:t>
            </a:r>
            <a:endParaRPr lang="pl-PL" b="1" dirty="0"/>
          </a:p>
        </p:txBody>
      </p:sp>
      <p:sp>
        <p:nvSpPr>
          <p:cNvPr id="5" name="Elipsa 4"/>
          <p:cNvSpPr/>
          <p:nvPr/>
        </p:nvSpPr>
        <p:spPr>
          <a:xfrm>
            <a:off x="1081055" y="2307937"/>
            <a:ext cx="3384377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Produktu</a:t>
            </a:r>
            <a:endParaRPr lang="pl-PL" b="1" dirty="0"/>
          </a:p>
        </p:txBody>
      </p:sp>
      <p:sp>
        <p:nvSpPr>
          <p:cNvPr id="6" name="Elipsa 5"/>
          <p:cNvSpPr/>
          <p:nvPr/>
        </p:nvSpPr>
        <p:spPr>
          <a:xfrm>
            <a:off x="7092553" y="2348880"/>
            <a:ext cx="3384377" cy="7920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Rezultatu</a:t>
            </a:r>
            <a:endParaRPr lang="pl-PL" b="1" dirty="0"/>
          </a:p>
        </p:txBody>
      </p:sp>
      <p:cxnSp>
        <p:nvCxnSpPr>
          <p:cNvPr id="10" name="Łącznik prosty 9"/>
          <p:cNvCxnSpPr>
            <a:stCxn id="4" idx="3"/>
            <a:endCxn id="5" idx="0"/>
          </p:cNvCxnSpPr>
          <p:nvPr/>
        </p:nvCxnSpPr>
        <p:spPr>
          <a:xfrm flipH="1">
            <a:off x="2773244" y="1841206"/>
            <a:ext cx="1667678" cy="466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>
            <a:stCxn id="4" idx="5"/>
            <a:endCxn id="6" idx="0"/>
          </p:cNvCxnSpPr>
          <p:nvPr/>
        </p:nvCxnSpPr>
        <p:spPr>
          <a:xfrm>
            <a:off x="6935873" y="1841206"/>
            <a:ext cx="1848869" cy="507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zaokrąglony 12"/>
          <p:cNvSpPr/>
          <p:nvPr/>
        </p:nvSpPr>
        <p:spPr>
          <a:xfrm>
            <a:off x="1043881" y="3573016"/>
            <a:ext cx="3456384" cy="2592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b="1" dirty="0" smtClean="0"/>
              <a:t> Liczba osób zagrożonych ubóstwem lub wykluczeniem społecznym objętych wsparciem w programie;</a:t>
            </a:r>
          </a:p>
          <a:p>
            <a:endParaRPr lang="pl-PL" b="1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Liczba środowisk objętych programami aktywności lokalnej </a:t>
            </a:r>
          </a:p>
          <a:p>
            <a:pPr algn="ctr"/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6876529" y="3429000"/>
            <a:ext cx="3816424" cy="2880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b="1" dirty="0" smtClean="0"/>
              <a:t> Liczba osób zagrożonych ubóstwem lub wykluczeniem społecznym poszukujących pracy, uczestniczących w kształceniu lub szkoleniu, zdobywających kwalifikacje, pracujących (łącznie z prowadzącymi działalność na własny rachunek) po opuszczeniu programu</a:t>
            </a:r>
            <a:endParaRPr lang="pl-PL" b="1" dirty="0"/>
          </a:p>
        </p:txBody>
      </p:sp>
      <p:sp>
        <p:nvSpPr>
          <p:cNvPr id="19" name="Elipsa 18"/>
          <p:cNvSpPr/>
          <p:nvPr/>
        </p:nvSpPr>
        <p:spPr>
          <a:xfrm>
            <a:off x="8460705" y="1196752"/>
            <a:ext cx="2808313" cy="648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Horyzontalne</a:t>
            </a:r>
            <a:endParaRPr lang="pl-PL" b="1" dirty="0"/>
          </a:p>
        </p:txBody>
      </p:sp>
      <p:cxnSp>
        <p:nvCxnSpPr>
          <p:cNvPr id="21" name="Łącznik prosty 20"/>
          <p:cNvCxnSpPr>
            <a:stCxn id="4" idx="6"/>
            <a:endCxn id="19" idx="2"/>
          </p:cNvCxnSpPr>
          <p:nvPr/>
        </p:nvCxnSpPr>
        <p:spPr>
          <a:xfrm>
            <a:off x="7452594" y="1484784"/>
            <a:ext cx="1008112" cy="36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>
            <a:stCxn id="5" idx="4"/>
            <a:endCxn id="13" idx="0"/>
          </p:cNvCxnSpPr>
          <p:nvPr/>
        </p:nvCxnSpPr>
        <p:spPr>
          <a:xfrm flipH="1">
            <a:off x="2772073" y="3100025"/>
            <a:ext cx="1171" cy="472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>
            <a:stCxn id="6" idx="4"/>
            <a:endCxn id="14" idx="0"/>
          </p:cNvCxnSpPr>
          <p:nvPr/>
        </p:nvCxnSpPr>
        <p:spPr>
          <a:xfrm flipH="1">
            <a:off x="8784741" y="3140968"/>
            <a:ext cx="1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2"/>
          <p:cNvSpPr txBox="1">
            <a:spLocks noChangeArrowheads="1"/>
          </p:cNvSpPr>
          <p:nvPr/>
        </p:nvSpPr>
        <p:spPr bwMode="auto">
          <a:xfrm>
            <a:off x="818364" y="1773255"/>
            <a:ext cx="1038491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 b="1" dirty="0" smtClean="0"/>
          </a:p>
          <a:p>
            <a:pPr marL="342900" indent="-342900">
              <a:buFontTx/>
              <a:buAutoNum type="arabicParenR"/>
              <a:defRPr/>
            </a:pPr>
            <a:endParaRPr lang="pl-PL" altLang="pl-PL" dirty="0" smtClean="0"/>
          </a:p>
          <a:p>
            <a:pPr marL="342900" indent="-342900">
              <a:buFontTx/>
              <a:buAutoNum type="arabicParenR"/>
              <a:defRPr/>
            </a:pPr>
            <a:endParaRPr lang="pl-PL" altLang="pl-PL" sz="1600" dirty="0" smtClean="0"/>
          </a:p>
        </p:txBody>
      </p:sp>
      <p:sp>
        <p:nvSpPr>
          <p:cNvPr id="11" name="Prostokąt 10"/>
          <p:cNvSpPr/>
          <p:nvPr/>
        </p:nvSpPr>
        <p:spPr>
          <a:xfrm>
            <a:off x="1028751" y="908050"/>
            <a:ext cx="4490899" cy="3889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WSKAŹNIKI HORYZONTALNE</a:t>
            </a:r>
          </a:p>
        </p:txBody>
      </p:sp>
      <p:sp>
        <p:nvSpPr>
          <p:cNvPr id="2" name="Prostokąt 1"/>
          <p:cNvSpPr/>
          <p:nvPr/>
        </p:nvSpPr>
        <p:spPr>
          <a:xfrm>
            <a:off x="2151863" y="1412892"/>
            <a:ext cx="8138691" cy="2879725"/>
          </a:xfrm>
          <a:prstGeom prst="rect">
            <a:avLst/>
          </a:prstGeom>
          <a:solidFill>
            <a:srgbClr val="FFDA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dirty="0">
                <a:solidFill>
                  <a:schemeClr val="tx1"/>
                </a:solidFill>
              </a:rPr>
              <a:t>Dodatkowo Wnioskodawca zamieszcza następujące wskaźniki horyzontalne we wniosku o dofinansowanie projektu: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pl-PL" sz="1600" b="1" dirty="0">
                <a:solidFill>
                  <a:schemeClr val="tx1"/>
                </a:solidFill>
              </a:rPr>
              <a:t>Liczba obiektów dostosowanych do potrzeb osób z niepełnosprawnościami.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pl-PL" sz="1600" b="1" dirty="0">
                <a:solidFill>
                  <a:schemeClr val="tx1"/>
                </a:solidFill>
              </a:rPr>
              <a:t>Liczba projektów, w których sfinansowano koszty racjonalnych usprawnień dla osób                        z niepełnosprawnościami (np. tłumacz języka migowego, transport niskopodłogowy, dostosowanie infrastruktury komputerowej np. programy powiększające, mówiące, drukarki materiałów w alfabecie Braille'a).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pl-PL" sz="1600" b="1" dirty="0">
                <a:solidFill>
                  <a:schemeClr val="tx1"/>
                </a:solidFill>
              </a:rPr>
              <a:t>Liczba osób objętych szkoleniami/doradztwem w zakresie kompetencji cyfrowych. 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pl-PL" sz="1600" b="1" dirty="0">
                <a:solidFill>
                  <a:schemeClr val="tx1"/>
                </a:solidFill>
              </a:rPr>
              <a:t>Liczba podmiotów wykorzystujących technologie informacyjno–komunikacyjne</a:t>
            </a:r>
            <a:r>
              <a:rPr lang="pl-PL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80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54" y="2347913"/>
            <a:ext cx="7889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7" name="Prostokąt 2"/>
          <p:cNvSpPr>
            <a:spLocks noChangeArrowheads="1"/>
          </p:cNvSpPr>
          <p:nvPr/>
        </p:nvSpPr>
        <p:spPr bwMode="auto">
          <a:xfrm>
            <a:off x="1024108" y="4506914"/>
            <a:ext cx="9682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400" b="1">
                <a:latin typeface="Arial" pitchFamily="34" charset="0"/>
                <a:cs typeface="Times New Roman" pitchFamily="18" charset="0"/>
              </a:rPr>
              <a:t>Na etapie wniosku o dofinansowanie projektu wartości docelowe tych wskaźników mogą przybrać wartość „0”.</a:t>
            </a:r>
            <a:r>
              <a:rPr lang="pl-PL" altLang="pl-PL" sz="1400">
                <a:latin typeface="Arial" pitchFamily="34" charset="0"/>
                <a:cs typeface="Times New Roman" pitchFamily="18" charset="0"/>
              </a:rPr>
              <a:t> Natomiast na etapie realizacji projektu powinien zostać odnotowany faktyczny przyrost wybranego wskaźnika. </a:t>
            </a:r>
            <a:endParaRPr lang="pl-PL" altLang="pl-PL" sz="1400"/>
          </a:p>
        </p:txBody>
      </p:sp>
      <p:sp>
        <p:nvSpPr>
          <p:cNvPr id="4" name="Prostokąt 3"/>
          <p:cNvSpPr/>
          <p:nvPr/>
        </p:nvSpPr>
        <p:spPr>
          <a:xfrm>
            <a:off x="2362253" y="5300680"/>
            <a:ext cx="7789073" cy="108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FF0000"/>
                </a:solidFill>
              </a:rPr>
              <a:t>UWAGA!</a:t>
            </a:r>
          </a:p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</a:rPr>
              <a:t>WNIOSKODAWCY SĄ ZOBLIGOWANI DO WYKAZYWANIA WSZYSTKICH WSKAŹNIKÓW </a:t>
            </a:r>
            <a:r>
              <a:rPr lang="pl-PL" b="1" u="sng" dirty="0">
                <a:solidFill>
                  <a:schemeClr val="tx1"/>
                </a:solidFill>
              </a:rPr>
              <a:t>DOTYCZĄCYCH LICZBY OSÓB W PODZIALE NA PŁEĆ 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83841" y="260648"/>
            <a:ext cx="10627784" cy="40011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 b="1" dirty="0" smtClean="0">
                <a:latin typeface="Novecento wide Normal"/>
              </a:rPr>
              <a:t>Wskaźniki </a:t>
            </a:r>
            <a:r>
              <a:rPr lang="pl-PL" altLang="pl-PL" sz="2000" b="1" dirty="0">
                <a:latin typeface="Novecento wide Normal"/>
              </a:rPr>
              <a:t>pomiaru stopnia osiągnięcia założeń konkursu</a:t>
            </a:r>
          </a:p>
        </p:txBody>
      </p:sp>
    </p:spTree>
    <p:extLst>
      <p:ext uri="{BB962C8B-B14F-4D97-AF65-F5344CB8AC3E}">
        <p14:creationId xmlns:p14="http://schemas.microsoft.com/office/powerpoint/2010/main" val="3271293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1780</Words>
  <Application>Microsoft Office PowerPoint</Application>
  <PresentationFormat>Niestandardowy</PresentationFormat>
  <Paragraphs>164</Paragraphs>
  <Slides>16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2_tlo1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Alicja Nowak</dc:creator>
  <cp:lastModifiedBy>Alicja Nowak</cp:lastModifiedBy>
  <cp:revision>253</cp:revision>
  <cp:lastPrinted>2018-10-02T06:27:17Z</cp:lastPrinted>
  <dcterms:created xsi:type="dcterms:W3CDTF">2018-09-24T07:46:50Z</dcterms:created>
  <dcterms:modified xsi:type="dcterms:W3CDTF">2018-11-07T06:52:20Z</dcterms:modified>
</cp:coreProperties>
</file>