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306" r:id="rId4"/>
    <p:sldId id="268" r:id="rId5"/>
    <p:sldId id="291" r:id="rId6"/>
    <p:sldId id="295" r:id="rId7"/>
    <p:sldId id="263" r:id="rId8"/>
    <p:sldId id="260" r:id="rId9"/>
    <p:sldId id="305" r:id="rId10"/>
    <p:sldId id="269" r:id="rId11"/>
    <p:sldId id="261" r:id="rId12"/>
    <p:sldId id="294" r:id="rId13"/>
    <p:sldId id="297" r:id="rId14"/>
    <p:sldId id="298" r:id="rId15"/>
    <p:sldId id="308" r:id="rId16"/>
    <p:sldId id="271" r:id="rId17"/>
    <p:sldId id="310" r:id="rId18"/>
    <p:sldId id="262" r:id="rId19"/>
    <p:sldId id="309" r:id="rId20"/>
    <p:sldId id="304" r:id="rId21"/>
    <p:sldId id="264" r:id="rId22"/>
    <p:sldId id="267" r:id="rId23"/>
    <p:sldId id="311" r:id="rId24"/>
    <p:sldId id="303" r:id="rId25"/>
    <p:sldId id="265" r:id="rId26"/>
    <p:sldId id="270" r:id="rId27"/>
    <p:sldId id="274" r:id="rId28"/>
    <p:sldId id="273" r:id="rId29"/>
    <p:sldId id="257" r:id="rId3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MMGburczyk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6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586" autoAdjust="0"/>
  </p:normalViewPr>
  <p:slideViewPr>
    <p:cSldViewPr>
      <p:cViewPr varScale="1">
        <p:scale>
          <a:sx n="110" d="100"/>
          <a:sy n="110" d="100"/>
        </p:scale>
        <p:origin x="18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5A9F-4AA2-4A77-BDC6-695B6E1AA5FA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C6AC-4B8C-4501-9AB3-CB562511176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0CF-E569-451D-BA8E-C4B58AD76E7D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34CB-2AB4-4F9E-90F8-C73A11B13F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D9D2-D359-488B-852A-4F740418E12D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766F-58C3-4BBF-8953-E06089ACFA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81D7-02C0-4468-8715-66B9EEE8CA9A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659A-3C89-433B-A43D-FA07AFCC6C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119-A95E-453F-B524-374635D3E8A8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028D-E826-4048-A0C9-06160BD6A14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FD2F-C06E-44CB-B922-AB6BE63C574B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A1E1-8EDA-4EA6-8AAC-9128567E4D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494C-ED86-4262-A9A0-B9DC8337C43C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1802-8381-40AC-9EE9-CF44A26B66E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11CF-9A57-42CF-AF66-3920A16C11D6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A62A-E4B9-4D50-A054-59F749C2A9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7BC7-66DB-4692-8300-0C9DDAAB49A1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3DCE1-2F5D-49D6-90ED-D66175A6E2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CB68-A1B2-448F-81F5-8CC3B92B64A6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94C9-4C80-4928-B069-643513075A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019B-B805-4BC6-A2D6-6AFECF41BEDF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7C8B-29D4-41D1-A9C4-53AB2694D1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519-A975-4222-9CB6-5F4E0563CDE7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1BCA-66E4-4112-AA41-0A8BF83C90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4873A-813E-400F-A06C-138ADD2DAECD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12D313-537D-4DAF-9996-46DFA5027A8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508625" y="2457450"/>
            <a:ext cx="3311525" cy="16779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projektu EFRR współfinansowanego</a:t>
            </a: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ze środków RPO WSL na lata 2014-2020</a:t>
            </a:r>
          </a:p>
          <a:p>
            <a:pPr eaLnBrk="1" hangingPunct="1">
              <a:buFont typeface="Arial" charset="0"/>
              <a:buNone/>
            </a:pPr>
            <a:endParaRPr lang="pl-PL" sz="1500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389688" y="4441825"/>
            <a:ext cx="2501900" cy="110807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100" dirty="0">
              <a:solidFill>
                <a:srgbClr val="636466"/>
              </a:solidFill>
              <a:latin typeface="Lato" pitchFamily="34" charset="-18"/>
            </a:endParaRP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Urząd Marszałkowski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Województwa Śląskiego /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Wydział Europejskiego Funduszu Rozwoju Regionalnego /</a:t>
            </a:r>
          </a:p>
          <a:p>
            <a:pPr eaLnBrk="1" hangingPunct="1"/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23</a:t>
            </a:r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 </a:t>
            </a:r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października 2018 r</a:t>
            </a:r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.</a:t>
            </a:r>
          </a:p>
        </p:txBody>
      </p:sp>
      <p:sp>
        <p:nvSpPr>
          <p:cNvPr id="2056" name="AutoShape 8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3438"/>
            <a:ext cx="4741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Wniosek </a:t>
            </a:r>
            <a:r>
              <a:rPr lang="pl-PL" sz="1400" b="1" dirty="0">
                <a:latin typeface="Lato"/>
                <a:cs typeface="Microsoft Sans Serif" panose="020B0604020202020204" pitchFamily="34" charset="0"/>
              </a:rPr>
              <a:t>o płatność końcową </a:t>
            </a:r>
            <a:endParaRPr lang="pl-PL" sz="1400" b="1" dirty="0" smtClean="0">
              <a:latin typeface="Lato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zobowiązany jest dołączyć: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Dokumenty OT (jeśli dotyczy);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o kwalifikowalności podatku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VAT; 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w zakresie powiązania z działaniami realizowanymi z EFS (dotyczy projektów w ramach działań 10.2, 10.3, 12.1, 12.2 RPO WSL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);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Zestawienie środków trwałych i wartości niematerialnych i prawnych, które powstały 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wyniku realizacji projektu (Załącznik nr 6 do Instrukcji Wypełniania Wniosku o Płatność).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268761"/>
            <a:ext cx="8281168" cy="5040560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Wniosek o płatność należy złożyć wraz z dokumentami potwierdzającymi  poniesienie kosztów 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Lato"/>
              </a:rPr>
            </a:br>
            <a:r>
              <a:rPr lang="pl-PL" sz="1400" dirty="0" smtClean="0">
                <a:solidFill>
                  <a:schemeClr val="tx1"/>
                </a:solidFill>
                <a:latin typeface="Lato"/>
              </a:rPr>
              <a:t>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odebranie/wykonanie robót/usług.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Załączniki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 wniosku o płatność należy opisać zgodnie z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„</a:t>
            </a:r>
            <a:r>
              <a:rPr lang="pl-PL" sz="1400" i="1" dirty="0" smtClean="0">
                <a:solidFill>
                  <a:schemeClr val="tx1"/>
                </a:solidFill>
                <a:latin typeface="Lato"/>
              </a:rPr>
              <a:t>Wzorem do opisu faktury dla projektów dofinansowanych z EFRR w ramach RPO WSL 2014-2020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”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będącym załącznikiem do </a:t>
            </a:r>
            <a:r>
              <a:rPr lang="pl-PL" sz="1400" i="1" dirty="0">
                <a:solidFill>
                  <a:schemeClr val="tx1"/>
                </a:solidFill>
                <a:latin typeface="Lato" panose="020F0502020204030203"/>
              </a:rPr>
              <a:t>Instrukcji wypełniania wniosku o płatność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na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oryginale dokumentów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faktury lub innego dokumentu o równoważnej wartości dowodowej;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dokumentów potwierdzających odbiór urządzeń/sprzętu/dostaw/robót budowlanych lub wykonanie prac;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wyciągów bankowych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z rachunku bankowego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Beneficjenta/przelewów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bankowych/innych dokumentów potwierdzających poniesienie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wydatków;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innych dokumentów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(umowy z wykonawcami, umowy 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pracę, cywilno-prawne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operaty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szacunkowe, oświadczenia, wyjaśnienia , polityka rachunkowości ze wskazaniem zapisów dotyczących wyodrębnionej ewidencji księgowej dla projektu, pełną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historię przepływów pieniężnych (od momentu otrzymania środków z zaliczki do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momentu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ich całkowitego wydatkowania, włącznie z ewentualnym zwrotem niewykorzystanej zaliczki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w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celu potwierdzenia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prawidłowego wykorzystania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zaliczki , indywidualna interpretacja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prawa podatkowego o możliwości odzyskania podatku VAT w projekcie – jeśli VAT jest kwalifikowalny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062038"/>
            <a:ext cx="7705725" cy="5319290"/>
          </a:xfrm>
        </p:spPr>
        <p:txBody>
          <a:bodyPr/>
          <a:lstStyle/>
          <a:p>
            <a:pPr algn="l"/>
            <a:r>
              <a:rPr lang="pl-PL" sz="1400" b="1" dirty="0">
                <a:solidFill>
                  <a:schemeClr val="tx1"/>
                </a:solidFill>
                <a:latin typeface="Lato"/>
              </a:rPr>
              <a:t>Minimalny zakres opisu dowodu księgowego, który powinien być zamieszczony na jego oryginale obejmuje: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1) informację o współfinansowaniu z Unii Europejskiej ze środków EFRR w ramach RPO WSL 2014-2020,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2) numer księgowy lub kod księgowy,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3) numer umowy/porozumienia o dofinansowanie projektu,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4) kwotę wydatków kwalifikowalnych w podziale na wartość netto i VAT w odniesieniu do nazwy kosztu i sygnatury kosztu </a:t>
            </a: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5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) podpisy wraz z datą osób dokonujących akceptacji (pod względem formalno-rachunkowym, merytorycznym i zatwierdzenia do wypłaty w kwocie),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6) dekretację według klasyfikacji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budżetowej 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7) dekretację na konta,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8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kwotę wydatku sfinansowanego ze źródła zewnętrznego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9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numer umowy / zlecenia,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10)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podstawę prawną udzielenia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zamówienia,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11)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informacje na temat kwoty wydatków dotyczących cross-</a:t>
            </a:r>
            <a:r>
              <a:rPr lang="pl-PL" sz="1400" dirty="0" err="1">
                <a:solidFill>
                  <a:schemeClr val="tx1"/>
                </a:solidFill>
                <a:latin typeface="Lato"/>
              </a:rPr>
              <a:t>financingu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zakupu gruntu, wkładu rzeczowego, wydatków poniesionych poza obszarem UE19,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12)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potwierdzenie prawidłowego wykonania robót zgodnie ze wskazanym protokołem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odbioru (jeśli dotyczy) </a:t>
            </a: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13) Sposób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wyodrębnienia kosztu w ewidencji księgowej 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2014-2020- opis dokumentu</a:t>
            </a:r>
            <a:r>
              <a:rPr lang="pl-PL" b="1" dirty="0" smtClean="0">
                <a:solidFill>
                  <a:srgbClr val="636466"/>
                </a:solidFill>
                <a:latin typeface="Novecento wide Book" pitchFamily="50" charset="-18"/>
              </a:rPr>
              <a:t> 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8839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przypadku, gdy dokument księgowy nie zawiera wystarczająco miejsca na kompletny opis, dopuszczalne jest umieszczenie części opisu na dodatkowej kartce złączonej w trwały sposób z oryginałem dokumentu. W takim przypadku na oryginale dokumentu należy umieścić odpowiednią adnotację, np.: „opis do faktury w załączniku”. </a:t>
            </a: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UWAGA</a:t>
            </a:r>
            <a:r>
              <a:rPr lang="pl-PL" sz="1400" b="1" dirty="0">
                <a:latin typeface="Lato"/>
              </a:rPr>
              <a:t>! </a:t>
            </a:r>
            <a:endParaRPr lang="pl-PL" sz="1400" b="1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sytuacji, </a:t>
            </a:r>
            <a:r>
              <a:rPr lang="pl-PL" sz="1400" dirty="0">
                <a:latin typeface="Lato"/>
              </a:rPr>
              <a:t>gdy opis dowodu księgowego wykonany przez beneficjenta wymaga poprawy, nie należy używać korektorów lub podobnych materiałów piśmienniczych, a poprawy dokonać poprzez skreślenie nieprawidłowego zapisu, wskazanie prawidłowego</a:t>
            </a:r>
            <a:r>
              <a:rPr lang="pl-PL" sz="1400" dirty="0" smtClean="0">
                <a:latin typeface="Lato"/>
              </a:rPr>
              <a:t>,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zaparafowanie przez osobę upoważnioną wraz ze wskazaniem daty modyfikacji.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korygowania błędów na dokumentach - należy do systemu LSI załączyć skorygowaną wersję danego dokumentu bez usuwania wersji podstawowej.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Należy </a:t>
            </a:r>
            <a:r>
              <a:rPr lang="pl-PL" sz="1400" dirty="0">
                <a:latin typeface="Lato"/>
              </a:rPr>
              <a:t>więc pamiętać, że niedopuszczalne jest usuwanie z systemu LSI wcześniej załączonych dokumentów, które w związku z koniecznością uzupełnienia lub korekty zapisów zostały </a:t>
            </a:r>
            <a:r>
              <a:rPr lang="pl-PL" sz="1400" dirty="0" smtClean="0">
                <a:latin typeface="Lato"/>
              </a:rPr>
              <a:t>zmienione.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Poprawek </a:t>
            </a:r>
            <a:r>
              <a:rPr lang="pl-PL" sz="1400" dirty="0">
                <a:latin typeface="Lato"/>
              </a:rPr>
              <a:t>na dokumentach może dokonywać jedynie osoba do tego uprawniona</a:t>
            </a:r>
            <a:r>
              <a:rPr lang="pl-PL" sz="1400" dirty="0" smtClean="0">
                <a:latin typeface="Lato"/>
              </a:rPr>
              <a:t>.</a:t>
            </a:r>
          </a:p>
          <a:p>
            <a:endParaRPr lang="pl-PL" sz="1400" b="1" dirty="0" smtClean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185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26876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celu sprawnej weryfikacji i refundacji wydatków zawartych we wniosku o płatność, zalecane </a:t>
            </a:r>
            <a:r>
              <a:rPr lang="pl-PL" sz="1400" dirty="0" smtClean="0">
                <a:latin typeface="Lato"/>
              </a:rPr>
              <a:t>jest aby </a:t>
            </a:r>
            <a:r>
              <a:rPr lang="pl-PL" sz="1400" dirty="0">
                <a:latin typeface="Lato"/>
              </a:rPr>
              <a:t>na oryginale dowodu zapłaty (np. wyciągu bankowego) odpowiednio oznaczyć (np. podkreślić, zaznaczyć flamastrem) pozycje, które dotyczą załączonych dokumentów księgowych. Można także dopisać numer odpowiedniej pozycji z tabeli „Zestawienie dokumentów potwierdzających poniesione wydatki objęte wnioskiem”;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przypadku, gdy </a:t>
            </a:r>
            <a:r>
              <a:rPr lang="pl-PL" sz="1400" dirty="0">
                <a:latin typeface="Lato"/>
              </a:rPr>
              <a:t>płatność za dany koszt dokonana została </a:t>
            </a:r>
            <a:r>
              <a:rPr lang="pl-PL" sz="1400" dirty="0" smtClean="0">
                <a:latin typeface="Lato"/>
              </a:rPr>
              <a:t>gotówką, </a:t>
            </a:r>
            <a:r>
              <a:rPr lang="pl-PL" sz="1400" dirty="0">
                <a:latin typeface="Lato"/>
              </a:rPr>
              <a:t>należy dołączyć stosowne dokumenty na potwierdzenie wypłaty/rozliczenia gotówki z kasy beneficjenta (np. raport kasowy, rozliczenie zaliczki itp.);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Nie ma potrzeby opisywania dowodów potwierdzających poniesienie wydatków niekwalifikowalnych;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Jeżeli na </a:t>
            </a:r>
            <a:r>
              <a:rPr lang="pl-PL" sz="1400" dirty="0">
                <a:latin typeface="Lato"/>
              </a:rPr>
              <a:t>jednym dowodzie występują zarówno wydatki kwalifikowalne jak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niekwalifikowane (m.in. związane z naliczoną korektą finansową) lub wydatki niezwiązane z projektem, opis powinien pozwolić na identyfikację wydatku niekwalifikowalnego lub niezwiązanego z projektem (procent korekty finansowej, kwota, rodzaj, ilość). </a:t>
            </a:r>
          </a:p>
          <a:p>
            <a:endParaRPr lang="pl-PL" sz="1400" dirty="0" smtClean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7451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pl-PL" sz="1400" b="1" dirty="0" smtClean="0"/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W</a:t>
            </a:r>
            <a:r>
              <a:rPr lang="pl-PL" sz="1400" dirty="0">
                <a:latin typeface="Lato"/>
              </a:rPr>
              <a:t> celu sprawniejszej identyfikacji dokumentów należy każdy dokument jednorodny pod względem treści (np. faktura, protokół odbioru, umowa z wykonawcą, potwierdzenie przelewu, itp.) skanować jako odrębne pliki. Każdy plik powinien zawierać w nazwie co najmniej nazwę i nr dokumentu, którego </a:t>
            </a:r>
            <a:r>
              <a:rPr lang="pl-PL" sz="1400" dirty="0" smtClean="0">
                <a:latin typeface="Lato"/>
              </a:rPr>
              <a:t>dotyczy</a:t>
            </a:r>
          </a:p>
          <a:p>
            <a:pPr>
              <a:spcBef>
                <a:spcPct val="0"/>
              </a:spcBef>
            </a:pPr>
            <a:endParaRPr lang="pl-PL" sz="1400" dirty="0" smtClean="0">
              <a:latin typeface="Lato"/>
            </a:endParaRPr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Dla </a:t>
            </a:r>
            <a:r>
              <a:rPr lang="pl-PL" sz="1400" dirty="0">
                <a:latin typeface="Lato"/>
              </a:rPr>
              <a:t>każdego wydatku wykazanego w Tabeli B.1 należy załączyć cyfrowe odzwierciedlenie dokumentów umożliwiających jego weryfikację </a:t>
            </a:r>
            <a:r>
              <a:rPr lang="pl-PL" sz="1400" dirty="0" smtClean="0">
                <a:latin typeface="Lato"/>
              </a:rPr>
              <a:t>m.in </a:t>
            </a:r>
            <a:r>
              <a:rPr lang="pl-PL" sz="1400" dirty="0">
                <a:latin typeface="Lato"/>
              </a:rPr>
              <a:t>faktura/rachunek (itp.), wyciąg bankowy, protokół odbioru, umowa </a:t>
            </a:r>
            <a:r>
              <a:rPr lang="pl-PL" sz="1400" dirty="0" smtClean="0">
                <a:latin typeface="Lato"/>
              </a:rPr>
              <a:t>z </a:t>
            </a:r>
            <a:r>
              <a:rPr lang="pl-PL" sz="1400" dirty="0">
                <a:latin typeface="Lato"/>
              </a:rPr>
              <a:t>wykonawcą.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Dokumenty </a:t>
            </a:r>
            <a:r>
              <a:rPr lang="pl-PL" sz="1400" dirty="0">
                <a:latin typeface="Lato"/>
              </a:rPr>
              <a:t>powinny być powiązane w systemie LSI 2014 z danym wnioskiem o płatność. Dopuszcza się możliwość powiązania z kolejnym wnioskiem o płatność w odniesieniu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dokumentów dotyczących całego projektu.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Poprzez </a:t>
            </a:r>
            <a:r>
              <a:rPr lang="pl-PL" sz="1400" dirty="0">
                <a:latin typeface="Lato"/>
              </a:rPr>
              <a:t>powiązanie dokumentów w systemie LSI rozumie się wykazanie ich jako załączniki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wniosku w punkcie J. ZAŁĄCZNIKI DO WNIOSKU z części B lub w tabeli „Inne dokumenty” poprzez </a:t>
            </a:r>
            <a:r>
              <a:rPr lang="pl-PL" sz="1400" dirty="0" smtClean="0">
                <a:latin typeface="Lato"/>
              </a:rPr>
              <a:t>ikonę „chcę teraz zarządzać innymi załącznikami do wniosku”.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Wskazane </a:t>
            </a:r>
            <a:r>
              <a:rPr lang="pl-PL" sz="1400" dirty="0">
                <a:latin typeface="Lato"/>
              </a:rPr>
              <a:t>w punkcie J. ZAŁĄCZNIKI DO WNIOSKU dokumenty winny posiadać sumę kontrolną dla każdego wykazanego pliku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spcBef>
                <a:spcPct val="0"/>
              </a:spcBef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 dokumenty do wniosku </a:t>
            </a:r>
            <a:b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 płatność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6704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celu przyspieszenia procesu weryfikacji wniosków o płatność, IZ RPO WSL uruchamia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tryb roboczy.</a:t>
            </a:r>
          </a:p>
          <a:p>
            <a:pPr marL="0" indent="0">
              <a:buNone/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buNone/>
            </a:pPr>
            <a:r>
              <a:rPr lang="pl-PL" sz="1400" dirty="0">
                <a:latin typeface="Lato"/>
              </a:rPr>
              <a:t>Dofinansowanie jest przekazane beneficjentowi nie później niż 90 dni od dnia przedłożenia </a:t>
            </a:r>
            <a:r>
              <a:rPr lang="pl-PL" sz="1400" dirty="0" smtClean="0">
                <a:latin typeface="Lato"/>
              </a:rPr>
              <a:t>przez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niego </a:t>
            </a:r>
            <a:r>
              <a:rPr lang="pl-PL" sz="1400" dirty="0">
                <a:latin typeface="Lato"/>
              </a:rPr>
              <a:t>wniosku o </a:t>
            </a:r>
            <a:r>
              <a:rPr lang="pl-PL" sz="1400" dirty="0" smtClean="0">
                <a:latin typeface="Lato"/>
              </a:rPr>
              <a:t>płatność</a:t>
            </a:r>
            <a:r>
              <a:rPr lang="pl-PL" sz="1400" dirty="0">
                <a:latin typeface="Lato"/>
              </a:rPr>
              <a:t>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zgodnie z art. 132 Rozporządzenia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1303/2013.</a:t>
            </a: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Bieg terminu </a:t>
            </a:r>
            <a:r>
              <a:rPr lang="pl-PL" sz="1400" dirty="0" smtClean="0">
                <a:latin typeface="Lato"/>
              </a:rPr>
              <a:t>płatności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może </a:t>
            </a:r>
            <a:r>
              <a:rPr lang="pl-PL" sz="1400" dirty="0">
                <a:latin typeface="Lato"/>
              </a:rPr>
              <a:t>zostać przerwany przez IZ RPO WSL w </a:t>
            </a:r>
            <a:r>
              <a:rPr lang="pl-PL" sz="1400" dirty="0" smtClean="0">
                <a:latin typeface="Lato"/>
              </a:rPr>
              <a:t>sytuacji, </a:t>
            </a:r>
            <a:r>
              <a:rPr lang="pl-PL" sz="1400" dirty="0">
                <a:latin typeface="Lato"/>
              </a:rPr>
              <a:t>gdy</a:t>
            </a:r>
            <a:r>
              <a:rPr lang="pl-PL" sz="1400" dirty="0" smtClean="0">
                <a:latin typeface="Lato"/>
              </a:rPr>
              <a:t>:</a:t>
            </a:r>
          </a:p>
          <a:p>
            <a:pPr>
              <a:buNone/>
            </a:pPr>
            <a:endParaRPr lang="pl-PL" sz="1400" dirty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kwota </a:t>
            </a:r>
            <a:r>
              <a:rPr lang="pl-PL" sz="1400" dirty="0">
                <a:latin typeface="Lato"/>
              </a:rPr>
              <a:t>ujęta we wniosku o płatność jest niezgodna z zasadami kwalifikowalności lub przedłożone dokumenty nie pozwalają na potwierdzenie prawidłowości poniesienia wydatku, </a:t>
            </a:r>
          </a:p>
          <a:p>
            <a:pPr marL="0" indent="0">
              <a:buFont typeface="Wingdings" pitchFamily="2" charset="2"/>
              <a:buChar char="§"/>
            </a:pPr>
            <a:endParaRPr lang="pl-PL" sz="1400" dirty="0" smtClean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wszczęto </a:t>
            </a:r>
            <a:r>
              <a:rPr lang="pl-PL" sz="1400" dirty="0">
                <a:latin typeface="Lato"/>
              </a:rPr>
              <a:t>czynności w związku z ewentualnymi nieprawidłowościami mającymi wpływ na przedstawione wydatki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lvl="0" indent="0">
              <a:buNone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jest informowany wówczas w formie pisemnej o przyczynach wstrzymania terminu weryfikacji wniosku o płatność.</a:t>
            </a:r>
            <a:endParaRPr lang="pl-PL" sz="1400" dirty="0">
              <a:latin typeface="Lato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tryb roboczy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r>
              <a:rPr lang="pl-PL" sz="1400" dirty="0">
                <a:latin typeface="Lato"/>
              </a:rPr>
              <a:t>W przypadku konieczności złożenia dodatkowych wyjaśnień lub dokumentów w ramach złożonego wniosku o płatność, Beneficjent jest co do zasady informowany w formie pisemnej o przyczynach wstrzymania terminu weryfikacji wniosku o płatność. Bieg terminów płatności przerywa się do czasu dostarczenia uzupełnień.</a:t>
            </a:r>
          </a:p>
          <a:p>
            <a:r>
              <a:rPr lang="pl-PL" sz="1400" dirty="0">
                <a:latin typeface="Lato"/>
              </a:rPr>
              <a:t>Zgodnie z w/w pismem Beneficjent zobowiązany zostaje do złożenia wyjaśnień, uzupełnień, brakujących lub błędnych dokumentów w terminie wyznaczonym przez IZ od daty otrzymania pisma. </a:t>
            </a:r>
          </a:p>
          <a:p>
            <a:r>
              <a:rPr lang="pl-PL" sz="1400" dirty="0">
                <a:latin typeface="Lato"/>
              </a:rPr>
              <a:t>W tym przypadku wniosek o płatność zostanie zwrócony w systemie LSI w celu uzupełnienia wniosku o wskazane w piśmie dokumenty. Nie ma możliwości dokonywania zmian w formularzu wniosku o płatność, dla którego istnieje konieczność uzupełnienia dokumentów. W uzasadnionych przypadkach pracownik na podstawie obowiązujących procedur może  dokonać korekty elektronicznej oczywistych omyłek pisarskich na podstawie uwag z weryfikacji wniosku o płatność oraz zmian wynikających ze złożonych w trybie roboczym dokumentów/wyjaśnień dostarczonych przez beneficjenta</a:t>
            </a:r>
            <a:r>
              <a:rPr lang="pl-PL" sz="1400" dirty="0" smtClean="0">
                <a:latin typeface="Lato"/>
              </a:rPr>
              <a:t>.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Beneficjent ma obowiązek załączyć do zwróconego wniosku wszystkie wymagane </a:t>
            </a:r>
            <a:r>
              <a:rPr lang="pl-PL" sz="1400" dirty="0" smtClean="0">
                <a:latin typeface="Lato"/>
              </a:rPr>
              <a:t>dokumenty.</a:t>
            </a:r>
          </a:p>
          <a:p>
            <a:r>
              <a:rPr lang="pl-PL" sz="1400" dirty="0">
                <a:latin typeface="Lato"/>
              </a:rPr>
              <a:t>Po dołączeniu wszystkich wymaganych załączników należy złożyć wniosek poprzez </a:t>
            </a:r>
            <a:r>
              <a:rPr lang="pl-PL" sz="1400" dirty="0" smtClean="0">
                <a:latin typeface="Lato"/>
              </a:rPr>
              <a:t>ikonę.</a:t>
            </a:r>
          </a:p>
          <a:p>
            <a:r>
              <a:rPr lang="pl-PL" sz="1400" dirty="0" smtClean="0">
                <a:latin typeface="Lato"/>
              </a:rPr>
              <a:t>Schemat złożenia uzupełnień do wniosku za pośrednictwem LSI przebiega analogicznie jak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dla </a:t>
            </a:r>
            <a:r>
              <a:rPr lang="pl-PL" sz="1400" b="1" dirty="0" smtClean="0">
                <a:latin typeface="Lato"/>
              </a:rPr>
              <a:t>złożenia wniosków o płatność. </a:t>
            </a:r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braku uzupełnień we wskazanym przez IZ terminie, wniosek o płatność może zostać skierowany do korekty (poprawy</a:t>
            </a:r>
            <a:r>
              <a:rPr lang="pl-PL" sz="1400" dirty="0" smtClean="0">
                <a:latin typeface="Lato"/>
              </a:rPr>
              <a:t>).</a:t>
            </a:r>
          </a:p>
          <a:p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–MODUŁ TRYB ROBOCZY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1967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Informację o możliwości odzyskania podatku VAT przez Beneficjenta w ramach projektu Beneficjent ma obowiązek dostarczyć najpóźniej </a:t>
            </a:r>
            <a:r>
              <a:rPr lang="pl-PL" sz="1400" b="1" dirty="0" smtClean="0">
                <a:latin typeface="Lato" pitchFamily="34" charset="-18"/>
              </a:rPr>
              <a:t>przy złożeniu pierwszego wniosku </a:t>
            </a:r>
            <a:br>
              <a:rPr lang="pl-PL" sz="1400" b="1" dirty="0" smtClean="0">
                <a:latin typeface="Lato" pitchFamily="34" charset="-18"/>
              </a:rPr>
            </a:br>
            <a:r>
              <a:rPr lang="pl-PL" sz="1400" b="1" dirty="0" smtClean="0">
                <a:latin typeface="Lato" pitchFamily="34" charset="-18"/>
              </a:rPr>
              <a:t>o płatność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wydatki poniesione na podatek od towarów i usług mogą zostać uznane za </a:t>
            </a:r>
            <a:r>
              <a:rPr lang="pl-PL" sz="1400" dirty="0" err="1" smtClean="0">
                <a:latin typeface="Lato" pitchFamily="34" charset="-18"/>
              </a:rPr>
              <a:t>kwalifikowalne</a:t>
            </a:r>
            <a:r>
              <a:rPr lang="pl-PL" sz="1400" dirty="0" smtClean="0">
                <a:latin typeface="Lato" pitchFamily="34" charset="-18"/>
              </a:rPr>
              <a:t>, jeśli nie istnieją żadne przesłanki umożliwiające jego zwrot lub odliczenie po stronie beneficjenta. Udowodnienie faktu, iż VAT może być uznany za wydatek </a:t>
            </a:r>
            <a:r>
              <a:rPr lang="pl-PL" sz="1400" dirty="0" err="1" smtClean="0">
                <a:latin typeface="Lato" pitchFamily="34" charset="-18"/>
              </a:rPr>
              <a:t>kwalifikowalny</a:t>
            </a:r>
            <a:r>
              <a:rPr lang="pl-PL" sz="1400" dirty="0" smtClean="0">
                <a:latin typeface="Lato" pitchFamily="34" charset="-18"/>
              </a:rPr>
              <a:t>, leży po stronie beneficjenta;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zaistnienia przesłanek mogących mieć wpływ na ustalenia stanu faktycznego projektu lub okoliczności prawnych związanych z realizowanym projektem beneficjent powinien dostarczyć uaktualnioną informację o możliwości odzyskania podatku VAT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jeżeli w trakcie realizacji bądź w okresie trwałości, zaistnieją przesłanki umożliwiające odzyskanie tego podatku przez Beneficjenta, zobowiązany jest do zwrotu zrefundowanego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projektu, odpowiednio w całości lub w części poniesionego podatku VAT (zgodnie z obowiązującymi przepisami);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braku działania ze strony Beneficjenta IZ RPO WSL podejmuje środki prawne zmierzające do odzyskania dofinansowania.</a:t>
            </a:r>
          </a:p>
          <a:p>
            <a:pPr lvl="1">
              <a:buNone/>
            </a:pPr>
            <a:r>
              <a:rPr lang="pl-PL" sz="1400" b="1" dirty="0" smtClean="0">
                <a:latin typeface="Lato" pitchFamily="34" charset="-18"/>
              </a:rPr>
              <a:t>Od 1 marca 2017 r. interpretacje indywidualne będzie wydawał dyrektor Krajowej Informacji Skarbowej (KIS), jako wyspecjalizowany organ KAS.</a:t>
            </a:r>
          </a:p>
          <a:p>
            <a:pPr lvl="1"/>
            <a:endParaRPr lang="pl-PL" sz="1400" dirty="0" smtClean="0">
              <a:latin typeface="Lato" pitchFamily="34" charset="-1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875"/>
            <a:ext cx="8157344" cy="4896445"/>
          </a:xfrm>
        </p:spPr>
        <p:txBody>
          <a:bodyPr/>
          <a:lstStyle/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projektów, w których beneficjent ma możliwość częściowego odliczenia podatku VAT np. z uwagi na fakt prowadzenia działalności opodatkowanej, nieopodatkowanej lub zwolnionej z opodatkowania podatkiem VAT,  IZ RPO WSL dopuszcza możliwość kwalifikowania podatku VAT </a:t>
            </a:r>
            <a:r>
              <a:rPr lang="pl-PL" sz="1400" b="1" dirty="0" smtClean="0">
                <a:latin typeface="Lato"/>
              </a:rPr>
              <a:t>w </a:t>
            </a:r>
            <a:r>
              <a:rPr lang="pl-PL" sz="1400" b="1" dirty="0">
                <a:latin typeface="Lato"/>
              </a:rPr>
              <a:t>części, proporcjonalnie</a:t>
            </a:r>
            <a:r>
              <a:rPr lang="pl-PL" sz="1400" dirty="0">
                <a:latin typeface="Lato"/>
              </a:rPr>
              <a:t> do rodzaju prowadzonej </a:t>
            </a:r>
            <a:r>
              <a:rPr lang="pl-PL" sz="1400" dirty="0" smtClean="0">
                <a:latin typeface="Lato"/>
              </a:rPr>
              <a:t>działalności</a:t>
            </a:r>
          </a:p>
          <a:p>
            <a:pPr marL="266700" lvl="1" indent="-180975"/>
            <a:r>
              <a:rPr lang="pl-PL" sz="1400" dirty="0">
                <a:latin typeface="Lato"/>
              </a:rPr>
              <a:t>W sytuacji kwalifikowania w projekcie podatku VAT w ustalonej proporcji, beneficjent jest zobowiązany do składania do IZ RPO WSL każdego roku, w którym realizowany jest projekt, oświadczenia określającego wysokość podatku VAT możliwego do odzyskania (będąc świadomym odpowiedzialności karnej za podanie w oświadczeniu nieprawdy</a:t>
            </a:r>
            <a:r>
              <a:rPr lang="pl-PL" sz="1400" dirty="0" smtClean="0">
                <a:latin typeface="Lato"/>
              </a:rPr>
              <a:t>).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63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727233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sz="1400" spc="-10" dirty="0" smtClean="0">
                <a:latin typeface="Lato"/>
                <a:cs typeface="Arial" panose="020B0604020202020204" pitchFamily="34" charset="0"/>
              </a:rPr>
              <a:t>Art. 19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Wniosek o płatność, w ramach którego beneficjent </a:t>
            </a:r>
          </a:p>
          <a:p>
            <a:r>
              <a:rPr lang="pl-PL" sz="1400" dirty="0" smtClean="0">
                <a:latin typeface="Lato"/>
              </a:rPr>
              <a:t>1) wnioskuje o przekazanie dofinansowania w formie zaliczki lub refundacji i/lub </a:t>
            </a:r>
          </a:p>
          <a:p>
            <a:r>
              <a:rPr lang="pl-PL" sz="1400" dirty="0" smtClean="0">
                <a:latin typeface="Lato"/>
              </a:rPr>
              <a:t>2) wykazuje wydatki poniesione na realizację projektu i/lub </a:t>
            </a:r>
          </a:p>
          <a:p>
            <a:r>
              <a:rPr lang="pl-PL" sz="1400" dirty="0" smtClean="0">
                <a:latin typeface="Lato"/>
              </a:rPr>
              <a:t>3) przekazuje informację o postępie realizacji projektu </a:t>
            </a: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tym dokumenty niezbędne do rozliczenia projektu określone w umowie w szczególności w zakresie monitoringu rzeczowo-finansowego, harmonogramów finansowych i trwałości projektu, są składane przez beneficjenta za pośrednictwem </a:t>
            </a:r>
            <a:r>
              <a:rPr lang="pl-PL" sz="1400" dirty="0" smtClean="0">
                <a:latin typeface="Lato"/>
              </a:rPr>
              <a:t>teleinformatycznego.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RPO WSL 2014-2020 – Lokalny System Informatyczny. (LSI RPO WSL 2014-2020)</a:t>
            </a:r>
            <a:endParaRPr lang="pl-PL" sz="1400" b="1" dirty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:p14="http://schemas.microsoft.com/office/powerpoint/2010/main" val="24356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r>
              <a:rPr lang="pl-PL" sz="1400" dirty="0" smtClean="0">
                <a:latin typeface="Lato"/>
              </a:rPr>
              <a:t>Sposób </a:t>
            </a:r>
            <a:r>
              <a:rPr lang="pl-PL" sz="1400" dirty="0">
                <a:latin typeface="Lato"/>
              </a:rPr>
              <a:t>proporcjonalnego przedstawienia wydatków kwalifikowalnych</a:t>
            </a:r>
            <a:r>
              <a:rPr lang="pl-PL" sz="1400" dirty="0" smtClean="0">
                <a:latin typeface="Lato"/>
              </a:rPr>
              <a:t>:</a:t>
            </a: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 marL="0" indent="0">
              <a:buNone/>
            </a:pPr>
            <a:r>
              <a:rPr lang="pl-PL" sz="1400" dirty="0">
                <a:latin typeface="Lato"/>
              </a:rPr>
              <a:t>W przypadku konieczności wyliczenia proporcji, co do zasady należy stosować rozszerzony wskaźnik procentowy (np. 3/10 = 0,333333333333333………….), chyba, że w konkretnych przypadkach obowiązujące przepisy przewidują odmienne uregulowania.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wydatki kwalifikowalne wyliczane strukturą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819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771525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Dochód wykazywany jest proporcjonalnie do wydatków kwalifikowalnych w projekcie wg rozszerzonego wskaźnika procentowego chyba, że w konkretnych przypadkach obowiązujące przepisy przewidują odmienne uregulowania.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		(np. 3/10 = 0,333333333333333………….)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Dochody wygenerowane podczas realizacji projektu, które nie zostały wzięte pod uwagę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czasie zatwierdzenia projektu pomniejszają wydatki kwalifikowalne projektu: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co do zasady wykazuje się nie później niż w momencie złożenia wniosku o płatność końcową;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dochód </a:t>
            </a:r>
            <a:r>
              <a:rPr lang="pl-PL" sz="1400" dirty="0">
                <a:latin typeface="Lato"/>
              </a:rPr>
              <a:t>osiągnięty w ramach projektu odpowiadający proporcjonalnie wydatkom kwalifikowalnym </a:t>
            </a: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niekwalifikowalnym, należy wyliczyć w odniesieniu do wartości wydatków wynikających z umowy z wykonawcą, której </a:t>
            </a:r>
            <a:r>
              <a:rPr lang="pl-PL" sz="1400" dirty="0" smtClean="0">
                <a:latin typeface="Lato"/>
              </a:rPr>
              <a:t>dotyczy;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</a:t>
            </a:r>
            <a:r>
              <a:rPr lang="pl-PL" sz="1400" dirty="0">
                <a:latin typeface="Lato"/>
              </a:rPr>
              <a:t>dochód musi być przyporządkowany do kosztów/wydatków; 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dochód powstały w trakcie realizacji projektu winien zawierać stosowny opis dotyczący sposobu jego osiągnięcia;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braku odpowiedniej wartości wydatków w ramach przedkładanego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pośrednią wygenerowany dochód może zostać wykazany w kolejnym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lub zostać zwrócony przez Beneficjenta na rachunek bankowy płatnika.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Niewykazanie </a:t>
            </a:r>
            <a:r>
              <a:rPr lang="pl-PL" sz="1400" dirty="0">
                <a:latin typeface="Lato"/>
              </a:rPr>
              <a:t>dochodu powstałego w trakcie realizacji lub nie dokonanie jego zwrotu nie później niż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momencie złożenia wniosku o płatność końcową może stanowić nieprawidłowość w rozumieniu art.2 pkt. 36 Rozporządzenia Parlamentu Europejskiego i Rady (UE) NR 1303/2013 z dnia 17 grudnia 2013 r. oraz stanowić naruszenie art. 207 Ustawy z dnia 27 sierpnia 2009 r. o finansach publicznych.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Konsekwencja </a:t>
            </a:r>
            <a:r>
              <a:rPr lang="pl-PL" sz="1400" dirty="0">
                <a:latin typeface="Lato"/>
              </a:rPr>
              <a:t>- zwrot dofinansowania wraz z odsetkami liczonymi jak dla zaległości podatkowych zgodnie z zasadami wskazanymi w art. 207 Ustawy z dnia 27 sierpnia 2009 r. o finansach publicznych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r>
              <a:rPr lang="pl-PL" sz="1400" dirty="0">
                <a:latin typeface="Lato"/>
              </a:rPr>
              <a:t>Niedozwolone jest podwójne finansowanie </a:t>
            </a:r>
            <a:r>
              <a:rPr lang="pl-PL" sz="1400" dirty="0" smtClean="0">
                <a:latin typeface="Lato"/>
              </a:rPr>
              <a:t>wydatków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Podwójne finansowanie oznacza </a:t>
            </a:r>
            <a:r>
              <a:rPr lang="pl-PL" sz="1400" dirty="0" smtClean="0">
                <a:latin typeface="Lato"/>
              </a:rPr>
              <a:t>min </a:t>
            </a:r>
            <a:r>
              <a:rPr lang="pl-PL" sz="1400" dirty="0">
                <a:latin typeface="Lato"/>
              </a:rPr>
              <a:t>otrzymanie na wydatki kwalifikowalne danego </a:t>
            </a:r>
            <a:r>
              <a:rPr lang="pl-PL" sz="1400" dirty="0" smtClean="0">
                <a:latin typeface="Lato"/>
              </a:rPr>
              <a:t>projektu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lub części </a:t>
            </a:r>
            <a:r>
              <a:rPr lang="pl-PL" sz="1400" dirty="0">
                <a:latin typeface="Lato"/>
              </a:rPr>
              <a:t>projektu </a:t>
            </a:r>
            <a:r>
              <a:rPr lang="pl-PL" sz="1400" dirty="0" smtClean="0">
                <a:latin typeface="Lato"/>
              </a:rPr>
              <a:t>bezzwrotnej </a:t>
            </a:r>
            <a:r>
              <a:rPr lang="pl-PL" sz="1400" dirty="0">
                <a:latin typeface="Lato"/>
              </a:rPr>
              <a:t>pomocy finansowej z kilku </a:t>
            </a:r>
            <a:r>
              <a:rPr lang="pl-PL" sz="1400" dirty="0" smtClean="0">
                <a:latin typeface="Lato"/>
              </a:rPr>
              <a:t>źródeł </a:t>
            </a:r>
            <a:r>
              <a:rPr lang="pl-PL" sz="1400" dirty="0">
                <a:latin typeface="Lato"/>
              </a:rPr>
              <a:t>(krajowych, unijnych lub innych) </a:t>
            </a:r>
            <a:r>
              <a:rPr lang="pl-PL" sz="1400" dirty="0" smtClean="0">
                <a:latin typeface="Lato"/>
              </a:rPr>
              <a:t>w wysokości łącznie wyższej niż 100</a:t>
            </a:r>
            <a:r>
              <a:rPr lang="pl-PL" sz="1400" dirty="0">
                <a:latin typeface="Lato"/>
              </a:rPr>
              <a:t>% wydatków kwalifikowalnych projektu lub </a:t>
            </a:r>
            <a:r>
              <a:rPr lang="pl-PL" sz="1400" dirty="0" smtClean="0">
                <a:latin typeface="Lato"/>
              </a:rPr>
              <a:t>części projektu</a:t>
            </a:r>
            <a:endParaRPr lang="pl-PL" sz="1400" dirty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Podwójne finansowanie 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>
              <a:buNone/>
              <a:defRPr/>
            </a:pPr>
            <a:r>
              <a:rPr lang="pl-PL" sz="1400" dirty="0">
                <a:latin typeface="Lato"/>
              </a:rPr>
              <a:t>Beneficjent jest zobowiązany do osiągnięcia: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produktu – najpóźniej do dnia zakończenia realizacji projektu;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rezultatu – najpóźniej w terminie do 12 miesięcy od dnia zakończenia realizacji projektu. </a:t>
            </a:r>
          </a:p>
          <a:p>
            <a:pPr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sz="1400" dirty="0" smtClean="0">
                <a:latin typeface="Lato"/>
              </a:rPr>
              <a:t>Nieosiągnięcie </a:t>
            </a:r>
            <a:r>
              <a:rPr lang="pl-PL" sz="1400" dirty="0">
                <a:latin typeface="Lato"/>
              </a:rPr>
              <a:t>celu projektu wyrażonego wskaźnikami produktu lub rezultatu może stanowić przesłankę do stwierdzenia nieprawidłowości indywidualnej oraz nałożenia proporcjonalnej korekty finansowej na daną kategorię kosztu/zadania o ile możliwe jest przyporządkowanie kategorii kosztu/zadania do wskaźnika. Jeżeli przyporządkowanie kosztu/zadania do wskaźnika nie jest możliwe, wówczas korekta finansowa może zostać proporcjonalnie wprowadzona do wszystkich kosztów/zadań projektu. </a:t>
            </a:r>
            <a:r>
              <a:rPr lang="pl-PL" altLang="pl-PL" sz="1400" dirty="0" smtClean="0">
                <a:latin typeface="Lato"/>
              </a:rPr>
              <a:t> </a:t>
            </a:r>
          </a:p>
          <a:p>
            <a:pPr>
              <a:defRPr/>
            </a:pPr>
            <a:endParaRPr lang="pl-PL" alt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altLang="pl-PL" sz="1400" dirty="0" smtClean="0">
                <a:latin typeface="Lato"/>
              </a:rPr>
              <a:t>Beneficjent </a:t>
            </a:r>
            <a:r>
              <a:rPr lang="pl-PL" altLang="pl-PL" sz="1400" dirty="0">
                <a:latin typeface="Lato"/>
              </a:rPr>
              <a:t>jest zobowiązany do przedstawiania na żądanie IZ RPO WSL dokumentów i wyjaśnień służących monitorowaniu postępów realizacji projektu.</a:t>
            </a:r>
          </a:p>
          <a:p>
            <a:pPr>
              <a:defRPr/>
            </a:pPr>
            <a:endParaRPr lang="pl-PL" altLang="pl-PL" sz="1400" dirty="0">
              <a:latin typeface="Lato"/>
            </a:endParaRPr>
          </a:p>
          <a:p>
            <a:pPr>
              <a:defRPr/>
            </a:pPr>
            <a:endParaRPr lang="pl-PL" sz="14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alt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efektów projektu (w tym wskaźników)</a:t>
            </a:r>
          </a:p>
        </p:txBody>
      </p:sp>
    </p:spTree>
    <p:extLst>
      <p:ext uri="{BB962C8B-B14F-4D97-AF65-F5344CB8AC3E}">
        <p14:creationId xmlns:p14="http://schemas.microsoft.com/office/powerpoint/2010/main" val="58382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775"/>
            <a:ext cx="7859713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Konieczność prowadzenia wyodrębnionej ewidencji księgowej przez beneficjentów jest warunkiem zawartym w umowie o dofinansowanie projektu, jak również w przepisach unijnych. Obowiązek ten wynika z art. 125 ust 4 </a:t>
            </a:r>
            <a:r>
              <a:rPr lang="pl-PL" sz="1400" dirty="0" err="1" smtClean="0">
                <a:latin typeface="Lato" pitchFamily="34" charset="-18"/>
              </a:rPr>
              <a:t>pkt</a:t>
            </a:r>
            <a:r>
              <a:rPr lang="pl-PL" sz="1400" dirty="0" smtClean="0">
                <a:latin typeface="Lato" pitchFamily="34" charset="-18"/>
              </a:rPr>
              <a:t> b  Rozporządzenia Parlamentu Europejskiego i Rady (UE) NR 1303/2013 z dnia 17 grudnia 2013 r.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Obowiązek ten dotyczy wszystkich beneficjentów, niezależnie od formy prowadzonej księgowości oraz terminu poniesienia wydatków.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Beneficjent jest zobowiązany do prowadzenie wyodrębnionej ewidencji księgowej w ramach własnego systemu księgowego, tzn.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(</a:t>
            </a:r>
            <a:r>
              <a:rPr lang="pl-PL" sz="1400" i="1" dirty="0" smtClean="0">
                <a:latin typeface="Lato" pitchFamily="34" charset="-18"/>
              </a:rPr>
              <a:t>analityka, kody księgowe, odpowiednie oznaczenie numerem  umowy w podatkowej księdze przychodów i rozchodów)</a:t>
            </a:r>
            <a:r>
              <a:rPr lang="pl-PL" sz="1400" dirty="0" smtClean="0">
                <a:latin typeface="Lato" pitchFamily="34" charset="-18"/>
              </a:rPr>
              <a:t>,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b="1" dirty="0" smtClean="0">
                <a:latin typeface="Lato" pitchFamily="34" charset="-18"/>
              </a:rPr>
              <a:t>Ewidencja księgowa musi mieć odzwierciedlenie w polityce rachunkowości beneficjenta.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Brak spełnienia tego wymogu może skutkować uznaniem niewyodrębnionej operacji gospodarczej </a:t>
            </a:r>
            <a:r>
              <a:rPr lang="pl-PL" sz="1400" b="1" dirty="0" smtClean="0">
                <a:latin typeface="Lato" pitchFamily="34" charset="-18"/>
              </a:rPr>
              <a:t>za wydatek niekwalifikowalny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ewidencja księgowa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688" y="1341438"/>
            <a:ext cx="7931150" cy="5039890"/>
          </a:xfrm>
        </p:spPr>
        <p:txBody>
          <a:bodyPr/>
          <a:lstStyle/>
          <a:p>
            <a:pPr marL="0" indent="0"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Dofinansowanie w formie zaliczki, wypłacane jest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beneficjentowi pod warunkiem:</a:t>
            </a:r>
          </a:p>
          <a:p>
            <a:pPr marL="0" indent="0">
              <a:spcBef>
                <a:spcPts val="600"/>
              </a:spcBef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m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ax 95 % dofinansowania wykazanego w umowie o dofinansowanie;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n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 3 najbliższe m-ce, bezpośrednio po miesiącu, w którym został złożony do IZ RPO WSL wniosek o udzielenie zaliczki;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odpisana umowa z wykonawcą na tą część zakresu realizacji projektu, którego dotyczy wniosek o zaliczkę;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rzedstawienie metodologii wyliczenia kwoty wnioskowanej zaliczki w podziale na poszczególne koszty/wydatki w podziale: EFRR i BP( 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akończenie procesu kontroli przez IZ RPO WSL dotyczącej weryfikacji dokumentacji związanej z udzieleniem zamówień dla wydatków, na które przeznaczona będzie wnioskowana zaliczka;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przedłożenie wraz z wnioskiem o płatność polityki rachunkowości oraz KIP;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dostępności środków.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zaliczka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Przedstawienie wydatków rozliczających zaliczkę do  3 </a:t>
            </a:r>
            <a:r>
              <a:rPr lang="pl-PL" sz="1400" dirty="0" err="1" smtClean="0">
                <a:latin typeface="Lato"/>
                <a:cs typeface="Microsoft Sans Serif" panose="020B0604020202020204" pitchFamily="34" charset="0"/>
              </a:rPr>
              <a:t>m-cy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od otrzymania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Złożenie wniosku nie później niż 14 dni od upływu terminu na rozliczenie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Zwrot części niewykorzystanej zaliczki na konto, z którego otrzymano zaliczkę.</a:t>
            </a:r>
          </a:p>
          <a:p>
            <a:endParaRPr lang="pl-PL" sz="1400" dirty="0" smtClean="0">
              <a:latin typeface="Lato"/>
            </a:endParaRPr>
          </a:p>
          <a:p>
            <a:pPr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	Wykorzystanie zaliczki niezgodnie z przeznaczeniem (np. zapłata środkami dofinansowania wydatków  niekwalifikowalnych, zapłata wydatków  w kwocie wyższej niż wynika z  montażu finansowego z konta zaliczkowego, poniesienie z konta zaliczki opłat bankowych, itp.) wiąże się ze zwrotem zaliczki wraz z </a:t>
            </a: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odsetkami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liczonymi jak dla zaległości podatkowych liczonych od daty wypłaty zaliczki do dnia zwrotu środków,	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rozliczenie zaliczki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przed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 złożeniem przez beneficjenta wniosku o płatność: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Beneficjent we wniosku o płatność wykazuje wydatki kwalifikowalnych pomniejszone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kwotę, jaka wynika z konieczności nałożenia korekty zgodnie z taryfikatorem.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2. 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w trakcie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weryfikacji wniosku beneficjenta o płatność: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Instytucja weryfikująca wniosek dokonuje pomniejszenia wartości wydatków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kwalifikowalnych ujętych we wniosku o płatność złożonym przez beneficjenta o całkowitą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kwotę wydatków nieprawidłowych. 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 kolejnym wniosku o płatność wydatki kwalifikowalne wykazywane są z uwzględnieniem nałożonej korekty zgodnie z taryfikatorem.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3. Nieprawidłowości stwierdzone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po zatwierdzeniu wniosku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beneficjenta o płatność:</a:t>
            </a:r>
          </a:p>
          <a:p>
            <a:pPr marL="400050" lvl="1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Wiąże się to z obniżeniem całkowitej kwoty współfinansowania UE dla danego projektu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 nałożonej korekty oraz zwrotem dofinansowania z odsetkami liczonymi jak dla zaległości podatkowych.</a:t>
            </a:r>
          </a:p>
          <a:p>
            <a:pPr marL="400050" lvl="1" indent="0">
              <a:buFont typeface="Arial" charset="0"/>
              <a:buNone/>
            </a:pPr>
            <a:endParaRPr lang="pl-PL" sz="1400" dirty="0" smtClean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2089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korekty finansowe na zamówieniach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600450" cy="109378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r>
              <a:rPr lang="pl-PL" b="1">
                <a:solidFill>
                  <a:srgbClr val="636466"/>
                </a:solidFill>
                <a:latin typeface="Novecento wide Book" pitchFamily="50" charset="-18"/>
              </a:rPr>
              <a:t>       </a:t>
            </a:r>
            <a:r>
              <a:rPr lang="pl-PL" b="1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Dziękuję za uwagę</a:t>
            </a:r>
          </a:p>
          <a:p>
            <a:pPr eaLnBrk="1" hangingPunct="1"/>
            <a:endParaRPr lang="pl-PL" sz="1500" b="1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73538" y="3657600"/>
            <a:ext cx="4719637" cy="1766888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Główny Punkt Informacyjny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Funduszy Europejskich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ul. Dąbrowskiego 23, parter, sektor C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Katowice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telefony: 32 77 40 172 / 193 / 194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e-mail: punktinformacyjny@slaskie.pl</a:t>
            </a:r>
          </a:p>
        </p:txBody>
      </p:sp>
      <p:pic>
        <p:nvPicPr>
          <p:cNvPr id="17412" name="Picture 3" descr="C:\Users\oem\Desktop\RZŚ_negat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91275" y="5424488"/>
            <a:ext cx="2501900" cy="338137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www.rpo.slaskie.pl</a:t>
            </a:r>
            <a:endParaRPr lang="pl-PL" sz="1100" b="1" dirty="0" smtClean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</a:t>
            </a:r>
            <a:r>
              <a:rPr lang="pl-PL" sz="1400" dirty="0" smtClean="0">
                <a:latin typeface="Lato"/>
              </a:rPr>
              <a:t>przypadku, </a:t>
            </a:r>
            <a:r>
              <a:rPr lang="pl-PL" sz="1400" dirty="0">
                <a:latin typeface="Lato"/>
              </a:rPr>
              <a:t>gdy z </a:t>
            </a:r>
            <a:r>
              <a:rPr lang="pl-PL" sz="1400" b="1" dirty="0">
                <a:latin typeface="Lato"/>
              </a:rPr>
              <a:t>powodów technicznych </a:t>
            </a:r>
            <a:r>
              <a:rPr lang="pl-PL" sz="1400" dirty="0">
                <a:latin typeface="Lato"/>
              </a:rPr>
              <a:t>złożenie wniosku o płatność za pośrednictwem systemu teleinformatycznego LSI nie jest możliwe, beneficjent, za zgodą IZ RPO WSL, składa je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następujący sposób: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informuje IZ RPO WSL o problemach technicznych; 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za </a:t>
            </a:r>
            <a:r>
              <a:rPr lang="pl-PL" sz="1400" dirty="0">
                <a:latin typeface="Lato"/>
              </a:rPr>
              <a:t>zgodą IZ RPO WSL sporządza wniosek o płatność poza systemem LSI zgodnie ze wzorem zamieszczonym na stronie internetowej www.rpo.slaskie.pl oraz składa wniosek o płatność wraz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ze </a:t>
            </a:r>
            <a:r>
              <a:rPr lang="pl-PL" sz="1400" dirty="0">
                <a:latin typeface="Lato"/>
              </a:rPr>
              <a:t>wszystkimi załącznikami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/SEKAP.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Po </a:t>
            </a:r>
            <a:r>
              <a:rPr lang="pl-PL" sz="1400" dirty="0">
                <a:latin typeface="Lato"/>
              </a:rPr>
              <a:t>ustaniu awarii lub uruchomieniu systemu, beneficjent zobowiązany jest do niezwłocznego sporządzenia wniosku o płatność w systemie LSI zgodnie z obowiązującym wzorem wniosku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</a:t>
            </a:r>
            <a:r>
              <a:rPr lang="pl-PL" sz="1400" dirty="0">
                <a:latin typeface="Lato"/>
              </a:rPr>
              <a:t>płatność i ponownego przekazania go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w terminie wyznaczonym przez IZ RPO WSL. </a:t>
            </a:r>
          </a:p>
          <a:p>
            <a:endParaRPr lang="pl-PL" sz="1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24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340768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000000"/>
                </a:solidFill>
                <a:latin typeface="Lato"/>
              </a:rPr>
              <a:t>Wniosek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o płatność jest składany wyłącznie w wersji elektronicznej </a:t>
            </a:r>
            <a:r>
              <a:rPr lang="pl-PL" sz="1400" dirty="0" smtClean="0">
                <a:solidFill>
                  <a:srgbClr val="000000"/>
                </a:solidFill>
                <a:latin typeface="Lato"/>
              </a:rPr>
              <a:t>z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wykorzystaniem LSI oraz podpisywany i przesyłany z wykorzystaniem platform elektronicznych SEKAP / 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. Dokumenty dostarczane z wykorzystaniem komunikacji elektronicznej SEKAP /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, muszą zostać opatrzone </a:t>
            </a:r>
            <a:r>
              <a:rPr lang="pl-PL" sz="1400" b="1" dirty="0">
                <a:solidFill>
                  <a:srgbClr val="000000"/>
                </a:solidFill>
                <a:latin typeface="Lato"/>
              </a:rPr>
              <a:t>podpisem elektronicznym albo podpisem potwierdzonym profilem </a:t>
            </a:r>
            <a:r>
              <a:rPr lang="pl-PL" sz="1400" b="1" dirty="0" smtClean="0">
                <a:latin typeface="Lato"/>
              </a:rPr>
              <a:t>zaufanym</a:t>
            </a:r>
            <a:r>
              <a:rPr lang="pl-PL" sz="1400" b="1" dirty="0">
                <a:latin typeface="Lato"/>
              </a:rPr>
              <a:t>.</a:t>
            </a:r>
            <a:r>
              <a:rPr lang="pl-PL" sz="1400" dirty="0">
                <a:latin typeface="Lato"/>
              </a:rPr>
              <a:t> </a:t>
            </a:r>
            <a:endParaRPr lang="pl-PL" sz="1400" dirty="0" smtClean="0">
              <a:latin typeface="Lato"/>
            </a:endParaRP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Wniosek </a:t>
            </a:r>
            <a:r>
              <a:rPr lang="pl-PL" sz="1400" b="1" dirty="0">
                <a:latin typeface="Lato"/>
              </a:rPr>
              <a:t>o płatność musi być podpisany przez osobę upoważnioną </a:t>
            </a:r>
            <a:r>
              <a:rPr lang="pl-PL" sz="1400" b="1" dirty="0" smtClean="0">
                <a:latin typeface="Lato"/>
              </a:rPr>
              <a:t>do </a:t>
            </a:r>
            <a:r>
              <a:rPr lang="pl-PL" sz="1400" b="1" dirty="0">
                <a:latin typeface="Lato"/>
              </a:rPr>
              <a:t>podpisywania dokumentów związanych z realizacją projektu. </a:t>
            </a:r>
            <a:endParaRPr lang="pl-PL" sz="1400" b="1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 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Weryfikacja autentyczności wniosku, oznacza, iż wniosek musi zostać przesłany jako oryginalny plik pobrany z systemu LSI. Nie należy zapisywać wniosku za pośrednictwem programów do odczytu plików PDF. Zapisanie pliku w programie do odczytu plików PDF może spowodować modyfikację sumy kontrolnej pliku, co powoduje negatywną weryfikację autentyczności wniosku. </a:t>
            </a:r>
          </a:p>
          <a:p>
            <a:endParaRPr lang="pl-PL" sz="1400" dirty="0">
              <a:latin typeface="Lato"/>
            </a:endParaRPr>
          </a:p>
          <a:p>
            <a:pPr>
              <a:buNone/>
              <a:defRPr/>
            </a:pPr>
            <a:r>
              <a:rPr lang="pl-PL" sz="1400" b="1" dirty="0">
                <a:latin typeface="Lato"/>
              </a:rPr>
              <a:t>Ważne !!!!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Za moment złożenia wniosku rozliczającego zaliczkę uznaje się datę widniejącą na Urzędowym Poświadczeniu Odbioru pod </a:t>
            </a:r>
            <a:r>
              <a:rPr lang="pl-PL" sz="1400" u="sng" dirty="0">
                <a:latin typeface="Lato"/>
              </a:rPr>
              <a:t>warunkiem pozytywnej weryfikacji autentyczności wniosku </a:t>
            </a:r>
            <a:r>
              <a:rPr lang="pl-PL" sz="1400" u="sng" dirty="0" smtClean="0">
                <a:latin typeface="Lato"/>
              </a:rPr>
              <a:t/>
            </a:r>
            <a:br>
              <a:rPr lang="pl-PL" sz="1400" u="sng" dirty="0" smtClean="0">
                <a:latin typeface="Lato"/>
              </a:rPr>
            </a:br>
            <a:r>
              <a:rPr lang="pl-PL" sz="1400" u="sng" dirty="0" smtClean="0">
                <a:latin typeface="Lato"/>
              </a:rPr>
              <a:t>o </a:t>
            </a:r>
            <a:r>
              <a:rPr lang="pl-PL" sz="1400" u="sng" dirty="0">
                <a:latin typeface="Lato"/>
              </a:rPr>
              <a:t>płatność</a:t>
            </a:r>
            <a:r>
              <a:rPr lang="pl-PL" sz="1400" u="sng" dirty="0" smtClean="0">
                <a:latin typeface="Lato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Beneficjent ma obowiązek załączyć dokumenty w systemie LSI 2014-2020 w module „Repozytorium dokumentów” wraz z ich przyporządkowaniem do odpowiedniego rejestru modułu </a:t>
            </a:r>
            <a:r>
              <a:rPr lang="pl-PL" sz="1400" dirty="0" smtClean="0">
                <a:latin typeface="Lato"/>
              </a:rPr>
              <a:t>zamówień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</a:t>
            </a:r>
            <a:r>
              <a:rPr lang="pl-PL" sz="1400" dirty="0" smtClean="0">
                <a:latin typeface="Lato"/>
              </a:rPr>
              <a:t>eneficjent </a:t>
            </a:r>
            <a:r>
              <a:rPr lang="pl-PL" sz="1400" dirty="0">
                <a:latin typeface="Lato"/>
              </a:rPr>
              <a:t>jest zobowiązany do niezwłocznej aktualizacji danych                                                                        o zamówieniach/postępowaniach w projekcie w systemie LSI 2014 oraz do załączenia w systemie LSI 2014-2020 w formie elektronicznej wszystkich umów z wykonawcami.</a:t>
            </a:r>
            <a:endParaRPr lang="pl-PL" sz="1400" u="sng" dirty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 smtClean="0">
                <a:latin typeface="Lato"/>
              </a:rPr>
              <a:t>Ramy </a:t>
            </a:r>
            <a:r>
              <a:rPr lang="pl-PL" sz="1400" b="1" dirty="0">
                <a:latin typeface="Lato"/>
              </a:rPr>
              <a:t>czasowe kwalifikowalności: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Początkiem okresu kwalifikowalności wydatków jest 1 stycznia 2014 r.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Końcową datą kwalifikowalności wydatków jest 31 grudnia 2023 r. </a:t>
            </a:r>
            <a:endParaRPr lang="pl-PL" sz="1400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 smtClean="0">
                <a:latin typeface="Lato"/>
              </a:rPr>
              <a:t>Elementy niezbędne do podpisania aneksu do umowy o dofinansowanie: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b="1" dirty="0" smtClean="0">
                <a:latin typeface="Lato"/>
              </a:rPr>
              <a:t> </a:t>
            </a:r>
            <a:r>
              <a:rPr lang="pl-PL" altLang="pl-PL" sz="1400" dirty="0" smtClean="0">
                <a:latin typeface="Lato"/>
              </a:rPr>
              <a:t>okres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montaż finansowy (uwzględnienie innych źródeł finansowania w projekcie);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rachunek bankowy wyodrębniony dla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podmiot realizujący projekt;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zmiany na kategoriach…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893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9683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1400" b="1" dirty="0" smtClean="0">
                <a:latin typeface="Lato"/>
              </a:rPr>
              <a:t>Wydatek jest kwalifikowalny gdy:</a:t>
            </a:r>
            <a:endParaRPr lang="pl-PL" altLang="pl-PL" sz="1400" b="1" dirty="0">
              <a:latin typeface="Lato"/>
            </a:endParaRPr>
          </a:p>
          <a:p>
            <a:pPr marL="0" indent="0">
              <a:buNone/>
              <a:defRPr/>
            </a:pP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został faktycznie poniesiony;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zgodny z umową o dofinansowanie , przepisami prawa i dokumentami programowymi;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uwzględniony w budżecie projektu i w zakresie rzeczowym projektu zawartym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we wniosku o dofinansowanie;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niezbędny do realizacji celu  projektu i został poniesiony w związku z realizacja projektu;</a:t>
            </a:r>
          </a:p>
          <a:p>
            <a:r>
              <a:rPr lang="pl-PL" sz="1400" dirty="0">
                <a:latin typeface="Lato"/>
              </a:rPr>
              <a:t>jest zgodny z innymi warunkami uznania go za </a:t>
            </a:r>
            <a:r>
              <a:rPr lang="pl-PL" sz="1400" dirty="0" smtClean="0">
                <a:latin typeface="Lato"/>
              </a:rPr>
              <a:t>wydatek </a:t>
            </a:r>
            <a:r>
              <a:rPr lang="pl-PL" sz="1400" dirty="0">
                <a:latin typeface="Lato"/>
              </a:rPr>
              <a:t>kwalifikowalny </a:t>
            </a:r>
            <a:r>
              <a:rPr lang="pl-PL" sz="1400" dirty="0" smtClean="0">
                <a:latin typeface="Lato"/>
              </a:rPr>
              <a:t>określonymi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Wytycznych</a:t>
            </a:r>
            <a:r>
              <a:rPr lang="pl-PL" sz="1400" dirty="0">
                <a:latin typeface="Lato"/>
              </a:rPr>
              <a:t>, </a:t>
            </a:r>
            <a:r>
              <a:rPr lang="pl-PL" sz="1400" dirty="0" smtClean="0">
                <a:latin typeface="Lato"/>
              </a:rPr>
              <a:t>lub określonymi przez </a:t>
            </a:r>
            <a:r>
              <a:rPr lang="pl-PL" sz="1400" dirty="0">
                <a:latin typeface="Lato"/>
              </a:rPr>
              <a:t>IZ PO w SZOOP, regulaminie konkursu lub </a:t>
            </a:r>
            <a:r>
              <a:rPr lang="pl-PL" sz="1400" dirty="0" smtClean="0">
                <a:latin typeface="Lato"/>
              </a:rPr>
              <a:t>dokumentacji dotyczącej </a:t>
            </a:r>
            <a:r>
              <a:rPr lang="pl-PL" sz="1400" dirty="0">
                <a:latin typeface="Lato"/>
              </a:rPr>
              <a:t>projektów </a:t>
            </a:r>
            <a:r>
              <a:rPr lang="pl-PL" sz="1400" dirty="0" smtClean="0">
                <a:latin typeface="Lato"/>
              </a:rPr>
              <a:t>zgłaszanych </a:t>
            </a:r>
            <a:r>
              <a:rPr lang="pl-PL" sz="1400" dirty="0">
                <a:latin typeface="Lato"/>
              </a:rPr>
              <a:t>w trybie </a:t>
            </a:r>
            <a:r>
              <a:rPr lang="pl-PL" sz="1400" dirty="0" smtClean="0">
                <a:latin typeface="Lato"/>
              </a:rPr>
              <a:t>pozakonkursowym;</a:t>
            </a:r>
          </a:p>
          <a:p>
            <a:r>
              <a:rPr lang="pl-PL" sz="1400" dirty="0">
                <a:latin typeface="Lato"/>
              </a:rPr>
              <a:t>został dokonany w sposób przejrzysty, </a:t>
            </a:r>
            <a:r>
              <a:rPr lang="pl-PL" sz="1400" dirty="0" smtClean="0">
                <a:latin typeface="Lato"/>
              </a:rPr>
              <a:t>racjonalny i </a:t>
            </a:r>
            <a:r>
              <a:rPr lang="pl-PL" sz="1400" dirty="0">
                <a:latin typeface="Lato"/>
              </a:rPr>
              <a:t>efektywny, z zachowaniem zasad </a:t>
            </a:r>
            <a:r>
              <a:rPr lang="pl-PL" sz="1400" dirty="0" smtClean="0">
                <a:latin typeface="Lato"/>
              </a:rPr>
              <a:t>uzyskiwania </a:t>
            </a:r>
            <a:r>
              <a:rPr lang="pl-PL" sz="1400" dirty="0">
                <a:latin typeface="Lato"/>
              </a:rPr>
              <a:t>najlepszych efektów z danych nakładów</a:t>
            </a:r>
            <a:r>
              <a:rPr lang="pl-PL" sz="1400" dirty="0" smtClean="0">
                <a:latin typeface="Lato"/>
              </a:rPr>
              <a:t>,;</a:t>
            </a:r>
          </a:p>
          <a:p>
            <a:r>
              <a:rPr lang="pl-PL" sz="1400" dirty="0">
                <a:latin typeface="Lato"/>
              </a:rPr>
              <a:t>został </a:t>
            </a:r>
            <a:r>
              <a:rPr lang="pl-PL" sz="1400" dirty="0" smtClean="0">
                <a:latin typeface="Lato"/>
              </a:rPr>
              <a:t>należycie udokumentowany;</a:t>
            </a:r>
          </a:p>
          <a:p>
            <a:r>
              <a:rPr lang="pl-PL" sz="1400" dirty="0">
                <a:latin typeface="Lato"/>
              </a:rPr>
              <a:t>dotyczy towarów dostarczonych lub usług </a:t>
            </a:r>
            <a:r>
              <a:rPr lang="pl-PL" sz="1400" dirty="0" smtClean="0">
                <a:latin typeface="Lato"/>
              </a:rPr>
              <a:t>wykonanych </a:t>
            </a:r>
            <a:r>
              <a:rPr lang="pl-PL" sz="1400" dirty="0">
                <a:latin typeface="Lato"/>
              </a:rPr>
              <a:t>lub robót </a:t>
            </a:r>
            <a:r>
              <a:rPr lang="pl-PL" sz="1400" dirty="0" smtClean="0">
                <a:latin typeface="Lato"/>
              </a:rPr>
              <a:t>zrealizowanych;</a:t>
            </a:r>
          </a:p>
          <a:p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poniesiony w terminie realizacji projektu mieszczącym się w ramach kwalifikowalności; </a:t>
            </a:r>
          </a:p>
          <a:p>
            <a:r>
              <a:rPr lang="pl-PL" sz="1400" dirty="0">
                <a:latin typeface="Lato"/>
              </a:rPr>
              <a:t>został wykazany we wniosku o </a:t>
            </a:r>
            <a:r>
              <a:rPr lang="pl-PL" sz="1400" dirty="0" smtClean="0">
                <a:latin typeface="Lato"/>
              </a:rPr>
              <a:t>płatność zgodnie </a:t>
            </a:r>
            <a:r>
              <a:rPr lang="pl-PL" sz="1400" dirty="0">
                <a:latin typeface="Lato"/>
              </a:rPr>
              <a:t>z Wytycznymi w zakresie warunków </a:t>
            </a:r>
            <a:r>
              <a:rPr lang="pl-PL" sz="1400" dirty="0" smtClean="0">
                <a:latin typeface="Lato"/>
              </a:rPr>
              <a:t>gromadzenia </a:t>
            </a:r>
            <a:r>
              <a:rPr lang="pl-PL" sz="1400" dirty="0">
                <a:latin typeface="Lato"/>
              </a:rPr>
              <a:t>i przekazywania danych w postaci </a:t>
            </a:r>
            <a:r>
              <a:rPr lang="pl-PL" sz="1400" dirty="0" smtClean="0">
                <a:latin typeface="Lato"/>
              </a:rPr>
              <a:t>elektronicznej i umową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dofinansowanie, a zatem i </a:t>
            </a:r>
            <a:r>
              <a:rPr lang="pl-PL" sz="1400" i="1" dirty="0" smtClean="0">
                <a:latin typeface="Lato"/>
              </a:rPr>
              <a:t>Instrukcją wypełniania wniosków o płatność .</a:t>
            </a:r>
            <a:endParaRPr lang="pl-PL" sz="1400" i="1" dirty="0">
              <a:latin typeface="Lato"/>
            </a:endParaRPr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16485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Każdy</a:t>
            </a:r>
            <a:r>
              <a:rPr lang="pl-PL" sz="1400" dirty="0" smtClean="0">
                <a:latin typeface="Lato"/>
              </a:rPr>
              <a:t> beneficjent jest </a:t>
            </a:r>
            <a:r>
              <a:rPr lang="pl-PL" sz="1400" b="1" dirty="0" smtClean="0">
                <a:latin typeface="Lato"/>
              </a:rPr>
              <a:t>zobowiązany</a:t>
            </a:r>
            <a:r>
              <a:rPr lang="pl-PL" sz="1400" dirty="0" smtClean="0">
                <a:latin typeface="Lato"/>
              </a:rPr>
              <a:t> do posiadania wyodrębnionego rachunku bankowego/subkonta/rachunku pomocniczego przeznaczonego do obsługi projektu oraz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ponoszenia wydatków </a:t>
            </a:r>
            <a:r>
              <a:rPr lang="pl-PL" sz="1400" b="1" dirty="0" smtClean="0">
                <a:latin typeface="Lato"/>
              </a:rPr>
              <a:t>z wyodrębnionego rachunku bankowego</a:t>
            </a:r>
            <a:r>
              <a:rPr lang="pl-PL" sz="1400" dirty="0" smtClean="0">
                <a:latin typeface="Lato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b="1" dirty="0" smtClean="0">
                <a:latin typeface="Lato"/>
              </a:rPr>
              <a:t>wraz z pierwszym wnioskiem o płatność – </a:t>
            </a:r>
            <a:r>
              <a:rPr lang="pl-PL" sz="1400" dirty="0" smtClean="0">
                <a:latin typeface="Lato"/>
              </a:rPr>
              <a:t>oświadczenie o numerze rachunku bankowym dla wydatków poniesionych przed podpisaniem umowy o dofinansowanie (</a:t>
            </a:r>
            <a:r>
              <a:rPr lang="pl-PL" sz="1400" i="1" dirty="0" smtClean="0">
                <a:latin typeface="Lato"/>
              </a:rPr>
              <a:t>wzór oświadczenia stanowi załącznik do Instrukcji wypełniania wniosku o płatność</a:t>
            </a:r>
            <a:r>
              <a:rPr lang="pl-PL" sz="1400" dirty="0" smtClean="0">
                <a:latin typeface="Lato"/>
              </a:rPr>
              <a:t>) oraz o rachunkach bankowych partnerów projektu (jeśli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zmiany banku do obsługi projektu lub numeru rachunku bankowego beneficjent ma obowiązek powiadomić o tym </a:t>
            </a:r>
            <a:r>
              <a:rPr lang="pl-PL" sz="1400" b="1" dirty="0" smtClean="0">
                <a:latin typeface="Lato"/>
              </a:rPr>
              <a:t>niezwłocznie</a:t>
            </a:r>
            <a:r>
              <a:rPr lang="pl-PL" sz="1400" dirty="0" smtClean="0">
                <a:latin typeface="Lato"/>
              </a:rPr>
              <a:t> IZ RPO WSL i ponownie złożyć oświadczenie o zmianie rachunku bankowego wraz z dokumentem potwierdzającym;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Dopuszczalne jest stosowanie </a:t>
            </a:r>
            <a:r>
              <a:rPr lang="pl-PL" sz="1400" b="1" dirty="0" smtClean="0">
                <a:latin typeface="Lato"/>
              </a:rPr>
              <a:t>tzw. rachunku bankowego transferowego </a:t>
            </a:r>
            <a:r>
              <a:rPr lang="pl-PL" sz="1400" dirty="0" smtClean="0">
                <a:latin typeface="Lato"/>
              </a:rPr>
              <a:t>- IZ RPO WSL przekazuje beneficjentowi transze dofinansowania (zarówno zaliczki jak i refundacji). Otrzymane środki beneficjent zobowiązany jest przekazywać </a:t>
            </a:r>
            <a:r>
              <a:rPr lang="pl-PL" sz="1400" b="1" dirty="0" smtClean="0">
                <a:latin typeface="Lato"/>
              </a:rPr>
              <a:t>bez zbędnej zwłoki </a:t>
            </a:r>
            <a:r>
              <a:rPr lang="pl-PL" sz="1400" dirty="0" smtClean="0">
                <a:latin typeface="Lato"/>
              </a:rPr>
              <a:t>na wyodrębniony do obsługi projektu rachunek bankowy. </a:t>
            </a:r>
            <a:endParaRPr lang="pl-PL" sz="1400" dirty="0"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achunek </a:t>
            </a: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bankowy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0479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Okres składania wniosku: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częściej niż 1 w miesiącu;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rzadziej niż raz na 3 m-ce.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Rodzaje: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zaliczkową;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pośrednią;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Sprawozdanie (Beneficjent nie przedstawia wydatków do refundacji za dany okres sprawozdawczy w projekcie);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końcową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(min. 5 % dofinansowania wynikającego z umowy).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Pierwszy wniosek </a:t>
            </a:r>
            <a:r>
              <a:rPr lang="pl-PL" sz="1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płatność </a:t>
            </a:r>
            <a:endParaRPr lang="pl-PL" sz="1400" b="1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 obowiązek dołączyć: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Interpretację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indywidualną Izby Skarbowej w zakresie możliwości (lub braku) odliczenia podatku VAT. W przypadku zaistnienia przesłanek, mogących mieć wpływ na ustalenia stanu faktycznego projektu lub okoliczności prawnych związanych z realizowanym projektem, Beneficjent powinien dostarczyć uaktualnioną interpretację indywidualną prawa podatkowego w ramach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projektu;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Politykę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rachunkowości, obowiązującą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 Beneficjenta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wraz z planem kont;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Beneficjenta o sposobie wyodrębnienia kosztów w ramach projektu (np. numer kodu księgowego, numery kont analitycznych, słowny opis wyodrębnienia, itp.)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numerze rachunku bankowym, z którego ponoszono wydatki przed podpisaniem umowy o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dofinansowanie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przypadku projektów partnerskich oświadczenie partnerów o numerze rachunku bankowego, wyodrębnionego do obsługi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projektu.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  <p:extLst>
      <p:ext uri="{BB962C8B-B14F-4D97-AF65-F5344CB8AC3E}">
        <p14:creationId xmlns:p14="http://schemas.microsoft.com/office/powerpoint/2010/main" val="3018674898"/>
      </p:ext>
    </p:extLst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2177</TotalTime>
  <Words>1860</Words>
  <Application>Microsoft Office PowerPoint</Application>
  <PresentationFormat>Pokaz na ekranie (4:3)</PresentationFormat>
  <Paragraphs>278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Calibri</vt:lpstr>
      <vt:lpstr>Lato</vt:lpstr>
      <vt:lpstr>Microsoft Sans Serif</vt:lpstr>
      <vt:lpstr>Novecento wide Book</vt:lpstr>
      <vt:lpstr>Novecento wide Normal</vt:lpstr>
      <vt:lpstr>Wingdings</vt:lpstr>
      <vt:lpstr>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Dziedzina Ewelina</cp:lastModifiedBy>
  <cp:revision>122</cp:revision>
  <dcterms:created xsi:type="dcterms:W3CDTF">2015-09-10T13:33:51Z</dcterms:created>
  <dcterms:modified xsi:type="dcterms:W3CDTF">2018-10-26T11:04:30Z</dcterms:modified>
</cp:coreProperties>
</file>