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6" r:id="rId4"/>
    <p:sldId id="268" r:id="rId5"/>
    <p:sldId id="288" r:id="rId6"/>
    <p:sldId id="290" r:id="rId7"/>
    <p:sldId id="291" r:id="rId8"/>
    <p:sldId id="295" r:id="rId9"/>
    <p:sldId id="263" r:id="rId10"/>
    <p:sldId id="260" r:id="rId11"/>
    <p:sldId id="305" r:id="rId12"/>
    <p:sldId id="269" r:id="rId13"/>
    <p:sldId id="261" r:id="rId14"/>
    <p:sldId id="294" r:id="rId15"/>
    <p:sldId id="297" r:id="rId16"/>
    <p:sldId id="298" r:id="rId17"/>
    <p:sldId id="308" r:id="rId18"/>
    <p:sldId id="271" r:id="rId19"/>
    <p:sldId id="310" r:id="rId20"/>
    <p:sldId id="262" r:id="rId21"/>
    <p:sldId id="309" r:id="rId22"/>
    <p:sldId id="304" r:id="rId23"/>
    <p:sldId id="264" r:id="rId24"/>
    <p:sldId id="267" r:id="rId25"/>
    <p:sldId id="311" r:id="rId26"/>
    <p:sldId id="303" r:id="rId27"/>
    <p:sldId id="265" r:id="rId28"/>
    <p:sldId id="270" r:id="rId29"/>
    <p:sldId id="274" r:id="rId30"/>
    <p:sldId id="273" r:id="rId31"/>
    <p:sldId id="257" r:id="rId3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586" autoAdjust="0"/>
  </p:normalViewPr>
  <p:slideViewPr>
    <p:cSldViewPr>
      <p:cViewPr>
        <p:scale>
          <a:sx n="100" d="100"/>
          <a:sy n="100" d="100"/>
        </p:scale>
        <p:origin x="-59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4 czerwca 2018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268412"/>
            <a:ext cx="8229600" cy="4896891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zaliczkową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pośrednią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umowy)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 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xmlns="" val="301867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projektu.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i  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39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UWAGA</a:t>
            </a:r>
            <a:r>
              <a:rPr lang="pl-PL" sz="1400" b="1" dirty="0">
                <a:latin typeface="Lato"/>
              </a:rPr>
              <a:t>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sytuacji, </a:t>
            </a:r>
            <a:r>
              <a:rPr lang="pl-PL" sz="1400" dirty="0">
                <a:latin typeface="Lato"/>
              </a:rPr>
              <a:t>gdy opis dowodu księgowego wykonany przez beneficjenta wymaga poprawy, nie należy używać korektorów lub podobnych materiałów piśmienniczych, a poprawy dokonać poprzez skreślenie nieprawidłowego zapisu, wskazanie prawidłowego</a:t>
            </a:r>
            <a:r>
              <a:rPr lang="pl-PL" sz="1400" dirty="0" smtClean="0">
                <a:latin typeface="Lato"/>
              </a:rPr>
              <a:t>,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korygowania błędów na dokumentach - należy do systemu LSI załączyć skorygowaną wersję danego dokumentu bez usuwania wersji podstawowej.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Należy </a:t>
            </a:r>
            <a:r>
              <a:rPr lang="pl-PL" sz="1400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dirty="0" smtClean="0">
                <a:latin typeface="Lato"/>
              </a:rPr>
              <a:t>zmienione.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Poprawek </a:t>
            </a:r>
            <a:r>
              <a:rPr lang="pl-PL" sz="1400" dirty="0">
                <a:latin typeface="Lato"/>
              </a:rPr>
              <a:t>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5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</a:t>
            </a:r>
            <a:r>
              <a:rPr lang="pl-PL" sz="1400" dirty="0" smtClean="0">
                <a:latin typeface="Lato"/>
              </a:rPr>
              <a:t>jest aby </a:t>
            </a:r>
            <a:r>
              <a:rPr lang="pl-PL" sz="1400" dirty="0">
                <a:latin typeface="Lato"/>
              </a:rPr>
              <a:t>na oryginale dowodu zapłaty (np. </a:t>
            </a:r>
            <a:r>
              <a:rPr lang="pl-PL" sz="1400" dirty="0">
                <a:latin typeface="Lato"/>
              </a:rPr>
              <a:t>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przypadku, gdy </a:t>
            </a:r>
            <a:r>
              <a:rPr lang="pl-PL" sz="1400" dirty="0">
                <a:latin typeface="Lato"/>
              </a:rPr>
              <a:t>płatność za dany koszt dokonana została </a:t>
            </a:r>
            <a:r>
              <a:rPr lang="pl-PL" sz="1400" dirty="0" smtClean="0">
                <a:latin typeface="Lato"/>
              </a:rPr>
              <a:t>gotówką, </a:t>
            </a:r>
            <a:r>
              <a:rPr lang="pl-PL" sz="1400" dirty="0">
                <a:latin typeface="Lato"/>
              </a:rPr>
              <a:t>należy dołączyć stosowne dokumenty na potwierdzenie wypłaty/rozliczenia gotówki z kasy beneficjenta (np. </a:t>
            </a:r>
            <a:r>
              <a:rPr lang="pl-PL" sz="1400" dirty="0">
                <a:latin typeface="Lato"/>
              </a:rPr>
              <a:t>raport kasowy, rozliczenie zaliczki itp.);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Nie </a:t>
            </a:r>
            <a:r>
              <a:rPr lang="pl-PL" sz="1400" dirty="0" smtClean="0">
                <a:latin typeface="Lato"/>
              </a:rPr>
              <a:t>ma potrzeby opisywania dowodów potwierdzających poniesienie wydatków </a:t>
            </a:r>
            <a:r>
              <a:rPr lang="pl-PL" sz="1400" dirty="0" smtClean="0">
                <a:latin typeface="Lato"/>
              </a:rPr>
              <a:t>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Jeżeli na </a:t>
            </a:r>
            <a:r>
              <a:rPr lang="pl-PL" sz="1400" dirty="0">
                <a:latin typeface="Lato"/>
              </a:rPr>
              <a:t>jednym dowodzie występują zarówno wydatki </a:t>
            </a:r>
            <a:r>
              <a:rPr lang="pl-PL" sz="1400" dirty="0">
                <a:latin typeface="Lato"/>
              </a:rPr>
              <a:t>kwalifikowalne</a:t>
            </a:r>
            <a:r>
              <a:rPr lang="pl-PL" sz="1400" dirty="0">
                <a:latin typeface="Lato"/>
              </a:rPr>
              <a:t> jak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niekwalifikowane (m.in. </a:t>
            </a:r>
            <a:r>
              <a:rPr lang="pl-PL" sz="1400" dirty="0">
                <a:latin typeface="Lato"/>
              </a:rPr>
              <a:t>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51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W</a:t>
            </a:r>
            <a:r>
              <a:rPr lang="pl-PL" sz="1400" dirty="0">
                <a:latin typeface="Lato"/>
              </a:rPr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dirty="0" smtClean="0">
                <a:latin typeface="Lato"/>
              </a:rPr>
              <a:t>dotyczy</a:t>
            </a:r>
          </a:p>
          <a:p>
            <a:pPr>
              <a:spcBef>
                <a:spcPct val="0"/>
              </a:spcBef>
            </a:pPr>
            <a:endParaRPr lang="pl-PL" sz="1400" dirty="0" smtClean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Dla </a:t>
            </a:r>
            <a:r>
              <a:rPr lang="pl-PL" sz="1400" dirty="0">
                <a:latin typeface="Lato"/>
              </a:rPr>
              <a:t>każdego wydatku wykazanego w Tabeli B.1 należy załączyć cyfrowe odzwierciedlenie dokumentów umożliwiających jego weryfikację </a:t>
            </a:r>
            <a:r>
              <a:rPr lang="pl-PL" sz="1400" dirty="0" smtClean="0">
                <a:latin typeface="Lato"/>
              </a:rPr>
              <a:t>m.in </a:t>
            </a:r>
            <a:r>
              <a:rPr lang="pl-PL" sz="1400" dirty="0">
                <a:latin typeface="Lato"/>
              </a:rPr>
              <a:t>faktura/rachunek (itp.), wyciąg bankowy, protokół odbioru, umowa </a:t>
            </a: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wykonawcą.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Dokumenty </a:t>
            </a:r>
            <a:r>
              <a:rPr lang="pl-PL" sz="1400" dirty="0">
                <a:latin typeface="Lato"/>
              </a:rPr>
              <a:t>powinny być powiązane w systemie LSI 2014 z danym wnioskiem o płatność. Dopuszcza się możliwość powiązania z kolejnym wnioskiem o płatność w odniesieniu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dokumentów dotyczących całego projektu.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Poprzez </a:t>
            </a:r>
            <a:r>
              <a:rPr lang="pl-PL" sz="1400" dirty="0">
                <a:latin typeface="Lato"/>
              </a:rPr>
              <a:t>powiązanie dokumentów w systemie LSI rozumie się wykazanie ich jako załączniki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wniosku w punkcie J. ZAŁĄCZNIKI DO WNIOSKU z części B lub w tabeli „Inne dokumenty” poprzez </a:t>
            </a:r>
            <a:r>
              <a:rPr lang="pl-PL" sz="1400" dirty="0" smtClean="0">
                <a:latin typeface="Lato"/>
              </a:rPr>
              <a:t>ikonę „chcę teraz zarządzać innymi załącznikami do wniosku</a:t>
            </a:r>
            <a:r>
              <a:rPr lang="pl-PL" sz="1400" dirty="0" smtClean="0">
                <a:latin typeface="Lato"/>
              </a:rPr>
              <a:t>”.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Wskazane </a:t>
            </a:r>
            <a:r>
              <a:rPr lang="pl-PL" sz="1400" dirty="0">
                <a:latin typeface="Lato"/>
              </a:rPr>
              <a:t>w punkcie J. ZAŁĄCZNIKI DO WNIOSKU dokumenty winny posiadać sumę kontrolną dla każdego wykazanego pliku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 dokumenty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do wniosku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04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celu przyspieszenia procesu weryfikacji wniosków o płatność, IZ RPO WSL uruchamia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/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tryb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</a:t>
            </a:r>
            <a:r>
              <a:rPr lang="pl-PL" sz="1400" dirty="0" smtClean="0">
                <a:latin typeface="Lato"/>
              </a:rPr>
              <a:t>przez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niego </a:t>
            </a:r>
            <a:r>
              <a:rPr lang="pl-PL" sz="1400" dirty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</a:t>
            </a:r>
            <a:r>
              <a:rPr lang="pl-PL" sz="1400" dirty="0" smtClean="0">
                <a:latin typeface="Lato"/>
              </a:rPr>
              <a:t>płatności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może </a:t>
            </a:r>
            <a:r>
              <a:rPr lang="pl-PL" sz="1400" dirty="0">
                <a:latin typeface="Lato"/>
              </a:rPr>
              <a:t>zostać przerwany przez IZ RPO WSL w sytuacji gdy</a:t>
            </a:r>
            <a:r>
              <a:rPr lang="pl-PL" sz="1400" dirty="0" smtClean="0">
                <a:latin typeface="Lato"/>
              </a:rPr>
              <a:t>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 smtClean="0">
                <a:latin typeface="Lato"/>
              </a:rPr>
              <a:t>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 smtClean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jest informowany wówczas w formie pisemnej o przyczynach wstrzymania terminu weryfikacji wniosku o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>
                <a:latin typeface="Lato"/>
              </a:rPr>
              <a:t>.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Beneficjent ma obowiązek załączyć do zwróconego wniosku wszystkie wymagane </a:t>
            </a:r>
            <a:r>
              <a:rPr lang="pl-PL" sz="1400" dirty="0" smtClean="0">
                <a:latin typeface="Lato"/>
              </a:rPr>
              <a:t>dokumenty.</a:t>
            </a:r>
            <a:endParaRPr lang="pl-PL" sz="1400" dirty="0" smtClean="0">
              <a:latin typeface="Lato"/>
            </a:endParaRP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</a:t>
            </a:r>
            <a:r>
              <a:rPr lang="pl-PL" sz="1400" dirty="0" smtClean="0">
                <a:latin typeface="Lato"/>
              </a:rPr>
              <a:t>ikonę.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dla </a:t>
            </a:r>
            <a:r>
              <a:rPr lang="pl-PL" sz="1400" b="1" dirty="0" smtClean="0">
                <a:latin typeface="Lato"/>
              </a:rPr>
              <a:t>złożenia wniosków o płatność.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braku uzupełnień we wskazanym przez IZ terminie, wniosek o płatność może zostać skierowany do korekty (poprawy</a:t>
            </a:r>
            <a:r>
              <a:rPr lang="pl-PL" sz="1400" dirty="0" smtClean="0">
                <a:latin typeface="Lato"/>
              </a:rPr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67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Art</a:t>
            </a: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. 19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Wniosek o płatność, w ramach którego beneficjent </a:t>
            </a:r>
          </a:p>
          <a:p>
            <a:r>
              <a:rPr lang="pl-PL" sz="1400" dirty="0" smtClean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 smtClean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 smtClean="0">
                <a:latin typeface="Lato"/>
              </a:rPr>
              <a:t>3) przekazuje informację o postępie realizacji projektu </a:t>
            </a: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tym dokumenty niezbędne do rozliczenia projektu określone w umowie w szczególności w zakresie monitoringu rzeczowo-finansowego, harmonogramów finansowych i trwałości projektu, są składane przez beneficjenta za pośrednictwem </a:t>
            </a:r>
            <a:r>
              <a:rPr lang="pl-PL" sz="1400" dirty="0" smtClean="0">
                <a:latin typeface="Lato"/>
              </a:rPr>
              <a:t>teleinformatycznego.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RPO WSL 2014-2020 – Lokalny System Informatyczny. (LSI RPO WSL 2014-2020)</a:t>
            </a:r>
            <a:endParaRPr lang="pl-PL" sz="1400" dirty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xmlns="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</a:t>
            </a:r>
            <a:r>
              <a:rPr lang="pl-PL" sz="1400" dirty="0" smtClean="0">
                <a:latin typeface="Lato" pitchFamily="34" charset="-18"/>
              </a:rPr>
              <a:t>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</a:t>
            </a:r>
            <a:r>
              <a:rPr lang="pl-PL" sz="1400" b="1" dirty="0" smtClean="0">
                <a:latin typeface="Lato" pitchFamily="34" charset="-18"/>
              </a:rPr>
              <a:t>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r>
              <a:rPr lang="pl-PL" sz="1400" dirty="0">
                <a:latin typeface="Lato"/>
              </a:rPr>
              <a:t>W 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części, proporcjonalnie</a:t>
            </a:r>
            <a:r>
              <a:rPr lang="pl-PL" sz="1400" dirty="0">
                <a:latin typeface="Lato"/>
              </a:rPr>
              <a:t> do rodzaju prowadzonej </a:t>
            </a:r>
            <a:r>
              <a:rPr lang="pl-PL" sz="1400" dirty="0" smtClean="0">
                <a:latin typeface="Lato"/>
              </a:rPr>
              <a:t>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>
                <a:latin typeface="Lato"/>
              </a:rPr>
              <a:t>).</a:t>
            </a:r>
          </a:p>
          <a:p>
            <a:pPr marL="266700" lvl="1" indent="-180975"/>
            <a:r>
              <a:rPr lang="pl-PL" sz="1400" dirty="0">
                <a:latin typeface="Lato"/>
              </a:rPr>
              <a:t>Realizując projekty w ramach RPO WSL 2014-2020 należy również pamiętać, iż w opinii Komisji Europejskiej ocena kwalifikowalności podatku VAT powinna być dokonywana przez pryzmat przepisów obowiązujących w perspektywie finansowej 2007-2013, zgodnie z którymi podatek VAT stanowi wydatek niekwalifikowalny w przypadku, gdy jest możliwy do odzyskania. Znaczenie pojęcia „możliwy do odzyskania” wykracza, w opinii Komisji, poza możliwości odzyskiwania podatku VAT wynikające z treści przepisów właściwych w zakresie tego podatku (w tym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szczególności dyrektywy 2006/112/WE) i obejmuje wszystkie mechanizmy związane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jego odzyskiwaniem, w tym te, które nie wynikają bezpośrednio z przepisów właściwych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zakresie VAT. Ponadto Komisja wskazała, że nie jest właściwym oddzielanie fazy konstrukcyjnej realizacji projektu od fazy eksploatacyjnej i wiązanie możliwości odzyskiwania podatku jedynie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beneficjentem. W konsekwencji Komisja dochodzi do wniosku, że VAT nie powinien stanowić wydatku kwalifikowalnego w każdym przypadku, gdy w fazie eksploatacyjnej projektu podmiot wykorzystujący infrastrukturę, niezależnie od swojego statusu i powiązania z beneficjentem, będzie miał możliwość odzyskania podatku VAT.</a:t>
            </a:r>
            <a:endParaRPr lang="pl-PL" sz="1400" dirty="0" smtClean="0">
              <a:latin typeface="Lato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563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9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</a:t>
            </a:r>
            <a:r>
              <a:rPr lang="pl-PL" sz="1400" dirty="0" smtClean="0">
                <a:latin typeface="Lato"/>
              </a:rPr>
              <a:t>min </a:t>
            </a:r>
            <a:r>
              <a:rPr lang="pl-PL" sz="1400" dirty="0">
                <a:latin typeface="Lato"/>
              </a:rPr>
              <a:t>otrzymanie na wydatki kwalifikowalne danego </a:t>
            </a:r>
            <a:r>
              <a:rPr lang="pl-PL" sz="1400" dirty="0" smtClean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lub </a:t>
            </a:r>
            <a:r>
              <a:rPr lang="pl-PL" sz="1400" dirty="0" smtClean="0">
                <a:latin typeface="Lato"/>
              </a:rPr>
              <a:t>części </a:t>
            </a:r>
            <a:r>
              <a:rPr lang="pl-PL" sz="1400" dirty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>bezzwrotnej </a:t>
            </a:r>
            <a:r>
              <a:rPr lang="pl-PL" sz="1400" dirty="0">
                <a:latin typeface="Lato"/>
              </a:rPr>
              <a:t>pomocy finansowej z kilku </a:t>
            </a:r>
            <a:r>
              <a:rPr lang="pl-PL" sz="1400" dirty="0" smtClean="0">
                <a:latin typeface="Lato"/>
              </a:rPr>
              <a:t>źródeł </a:t>
            </a:r>
            <a:r>
              <a:rPr lang="pl-PL" sz="1400" dirty="0">
                <a:latin typeface="Lato"/>
              </a:rPr>
              <a:t>(krajowych, unijnych lub innych) </a:t>
            </a:r>
            <a:r>
              <a:rPr lang="pl-PL" sz="1400" dirty="0" smtClean="0">
                <a:latin typeface="Lato"/>
              </a:rPr>
              <a:t>w wysokości łącznie wyższej niż 100</a:t>
            </a:r>
            <a:r>
              <a:rPr lang="pl-PL" sz="1400" dirty="0">
                <a:latin typeface="Lato"/>
              </a:rPr>
              <a:t>% wydatków kwalifikowalnych projektu lub </a:t>
            </a:r>
            <a:r>
              <a:rPr lang="pl-PL" sz="1400" dirty="0" smtClean="0">
                <a:latin typeface="Lato"/>
              </a:rPr>
              <a:t>części projektu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61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 smtClean="0">
                <a:latin typeface="Lato"/>
              </a:rPr>
              <a:t>Nieosiągnięcie </a:t>
            </a:r>
            <a:r>
              <a:rPr lang="pl-PL" sz="1400" dirty="0">
                <a:latin typeface="Lato"/>
              </a:rPr>
              <a:t>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 smtClean="0">
                <a:latin typeface="Lato"/>
              </a:rPr>
              <a:t>Beneficjent </a:t>
            </a:r>
            <a:r>
              <a:rPr lang="pl-PL" altLang="pl-PL" sz="1400" dirty="0">
                <a:latin typeface="Lato"/>
              </a:rPr>
              <a:t>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xmlns="" val="58382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</a:t>
            </a:r>
            <a:r>
              <a:rPr lang="pl-PL" sz="1400" i="1" dirty="0" smtClean="0">
                <a:latin typeface="Lato" pitchFamily="34" charset="-18"/>
              </a:rPr>
              <a:t>oznaczenie </a:t>
            </a:r>
            <a:r>
              <a:rPr lang="pl-PL" sz="1400" i="1" dirty="0" smtClean="0">
                <a:latin typeface="Lato" pitchFamily="34" charset="-18"/>
              </a:rPr>
              <a:t>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przypadku, </a:t>
            </a:r>
            <a:r>
              <a:rPr lang="pl-PL" sz="1400" dirty="0">
                <a:latin typeface="Lato"/>
              </a:rPr>
              <a:t>gdy z powodów technicznych złożenie wniosku o płatność za pośrednictwem systemu teleinformatycznego LSI nie jest możliwe, beneficjent, za zgodą IZ RPO WSL, składa je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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 za zgodą IZ RPO WSL sporządza wniosek o płatność poza systemem LSI zgodnie ze wzorem zamieszczonym na stronie internetowej www.rpo.slaskie.pl oraz składa wniosek o płatność wraz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ze </a:t>
            </a:r>
            <a:r>
              <a:rPr lang="pl-PL" sz="1400" dirty="0">
                <a:latin typeface="Lato"/>
              </a:rPr>
              <a:t>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Jeżeli pojemność załączników przekracza określony limit przekazu danych w systemie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/SEKAP, IZ RPO dopuszcza aby beneficjent złożył załączniki do wniosku o płatność zapisane na nośniku danych wraz z pismem przewodnim na Kancelarii Głównej Urzędu Marszałkowskiego Województwa Śląskiego.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 Po ustaniu awarii lub uruchomieniu systemu, beneficjent zobowiązany jest do niezwłocznego sporządzenia wniosku o płatność w systemie LSI zgodnie z obowiązującym wzorem wniosku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>
                <a:latin typeface="Lato"/>
              </a:rPr>
              <a:t>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2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latin typeface="Lato"/>
              </a:rPr>
              <a:t>Należy także pamiętać, że wniosek o płatność jest składany wyłącznie w wersji elektronicznej </a:t>
            </a:r>
            <a:r>
              <a:rPr lang="pl-PL" sz="1400" dirty="0" smtClean="0">
                <a:solidFill>
                  <a:srgbClr val="000000"/>
                </a:solidFill>
                <a:latin typeface="Lato"/>
              </a:rPr>
              <a:t/>
            </a:r>
            <a:br>
              <a:rPr lang="pl-PL" sz="1400" dirty="0" smtClean="0">
                <a:solidFill>
                  <a:srgbClr val="000000"/>
                </a:solidFill>
                <a:latin typeface="Lato"/>
              </a:rPr>
            </a:br>
            <a:r>
              <a:rPr lang="pl-PL" sz="1400" dirty="0" smtClean="0">
                <a:solidFill>
                  <a:srgbClr val="000000"/>
                </a:solidFill>
                <a:latin typeface="Lato"/>
              </a:rPr>
              <a:t>z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 smtClean="0">
                <a:latin typeface="Lato"/>
              </a:rPr>
              <a:t>zaufanym</a:t>
            </a:r>
            <a:r>
              <a:rPr lang="pl-PL" sz="1400" b="1" dirty="0">
                <a:latin typeface="Lato"/>
              </a:rPr>
              <a:t>.</a:t>
            </a:r>
            <a:r>
              <a:rPr lang="pl-PL" sz="1400" dirty="0">
                <a:latin typeface="Lato"/>
              </a:rPr>
              <a:t> Wniosek o płatność musi być podpisany przez osobę upoważnioną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podpisywania dokumentów związanych z realizacją projektu.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r>
              <a:rPr lang="pl-PL" sz="1400" u="sng" dirty="0" smtClean="0">
                <a:latin typeface="Lato"/>
              </a:rPr>
              <a:t/>
            </a:r>
            <a:br>
              <a:rPr lang="pl-PL" sz="1400" u="sng" dirty="0" smtClean="0">
                <a:latin typeface="Lato"/>
              </a:rPr>
            </a:br>
            <a:r>
              <a:rPr lang="pl-PL" sz="1400" u="sng" dirty="0" smtClean="0">
                <a:latin typeface="Lato"/>
              </a:rPr>
              <a:t>o </a:t>
            </a:r>
            <a:r>
              <a:rPr lang="pl-PL" sz="1400" u="sng" dirty="0">
                <a:latin typeface="Lato"/>
              </a:rPr>
              <a:t>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</a:t>
            </a:r>
            <a:r>
              <a:rPr lang="pl-PL" sz="1400" dirty="0" smtClean="0">
                <a:latin typeface="Lato"/>
              </a:rPr>
              <a:t>eneficjent </a:t>
            </a:r>
            <a:r>
              <a:rPr lang="pl-PL" sz="1400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337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marL="180975" indent="-180975"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 smtClean="0">
                <a:latin typeface="Lato" panose="020F0502020204030203"/>
              </a:rPr>
              <a:t>Art</a:t>
            </a:r>
            <a:r>
              <a:rPr lang="pl-PL" sz="1400" dirty="0">
                <a:latin typeface="Lato" panose="020F0502020204030203"/>
              </a:rPr>
              <a:t>. 23. 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 panose="020F0502020204030203"/>
              </a:rPr>
              <a:t>Beneficjent jest obowiązany udostępnić podmiotom dokumenty związane bezpośrednio </a:t>
            </a:r>
            <a:r>
              <a:rPr lang="pl-PL" sz="1400" dirty="0" smtClean="0">
                <a:latin typeface="Lato" panose="020F0502020204030203"/>
              </a:rPr>
              <a:t/>
            </a:r>
            <a:br>
              <a:rPr lang="pl-PL" sz="1400" dirty="0" smtClean="0">
                <a:latin typeface="Lato" panose="020F0502020204030203"/>
              </a:rPr>
            </a:br>
            <a:r>
              <a:rPr lang="pl-PL" sz="1400" dirty="0" smtClean="0">
                <a:latin typeface="Lato" panose="020F0502020204030203"/>
              </a:rPr>
              <a:t>z </a:t>
            </a:r>
            <a:r>
              <a:rPr lang="pl-PL" sz="1400" dirty="0">
                <a:latin typeface="Lato" panose="020F0502020204030203"/>
              </a:rPr>
              <a:t>realizacją projektu, w szczególności dokumenty umożliwiające potwierdzenie kwalifikowalności wydatków, zapewnić dostęp do pomieszczeń i terenu realizacji projektu, dostęp do związanych z projektem systemów teleinformatycznych oraz udzielać wszelkich wyjaśnień dotyczących realizacji projektu.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 panose="020F0502020204030203"/>
              </a:rPr>
              <a:t>Jeżeli jest to konieczne do stwierdzenia kwalifikowalności wydatków ponoszonych </a:t>
            </a:r>
            <a:r>
              <a:rPr lang="pl-PL" sz="1400" dirty="0" smtClean="0">
                <a:latin typeface="Lato" panose="020F0502020204030203"/>
              </a:rPr>
              <a:t/>
            </a:r>
            <a:br>
              <a:rPr lang="pl-PL" sz="1400" dirty="0" smtClean="0">
                <a:latin typeface="Lato" panose="020F0502020204030203"/>
              </a:rPr>
            </a:br>
            <a:r>
              <a:rPr lang="pl-PL" sz="1400" dirty="0" smtClean="0">
                <a:latin typeface="Lato" panose="020F0502020204030203"/>
              </a:rPr>
              <a:t>w </a:t>
            </a:r>
            <a:r>
              <a:rPr lang="pl-PL" sz="1400" dirty="0">
                <a:latin typeface="Lato" panose="020F0502020204030203"/>
              </a:rPr>
              <a:t>ramach realizacji projektu, beneficjent jest obowiązany udostępnić podmiotom, również dokumenty niezwiązane bezpośrednio z jego realizacją.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 panose="020F0502020204030203"/>
              </a:rPr>
              <a:t>Podmioty uprawnione do przeprowadzania kontroli lub audytu, w celu potwierdzenia prawidłowości i kwalifikowalności poniesionych wydatków, mogą zwrócić się o złożenie wyjaśnień do osób zaangażowanych w realizację projektu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spc="-10" dirty="0">
              <a:solidFill>
                <a:srgbClr val="636466"/>
              </a:solidFill>
              <a:latin typeface="Lato" panose="020F0502020204030203"/>
              <a:cs typeface="Arial" panose="020B060402020202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xmlns="" val="38370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>
                <a:latin typeface="Lato"/>
              </a:rPr>
              <a:t>Warunki i procedury w zakresie kwalifikowalności projektów i wydatków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dirty="0">
                <a:latin typeface="Lato"/>
              </a:rPr>
              <a:t>Na etapie oceny wniosku o dofinansowanie dokonywana jest ocena kwalifikowalności planowanych wydatków. Przyjęcie danego projektu do realizacji i podpisanie </a:t>
            </a:r>
            <a:r>
              <a:rPr lang="pl-PL" altLang="pl-PL" sz="1400" dirty="0" smtClean="0">
                <a:latin typeface="Lato"/>
              </a:rPr>
              <a:t/>
            </a:r>
            <a:br>
              <a:rPr lang="pl-PL" altLang="pl-PL" sz="1400" dirty="0" smtClean="0">
                <a:latin typeface="Lato"/>
              </a:rPr>
            </a:br>
            <a:r>
              <a:rPr lang="pl-PL" altLang="pl-PL" sz="1400" dirty="0" smtClean="0">
                <a:latin typeface="Lato"/>
              </a:rPr>
              <a:t>z </a:t>
            </a:r>
            <a:r>
              <a:rPr lang="pl-PL" altLang="pl-PL" sz="1400" dirty="0">
                <a:latin typeface="Lato"/>
              </a:rPr>
              <a:t>beneficjentem umowy o dofinansowanie nie oznacza, że wszystkie wydatki, które beneficjent przedstawi we wniosku o płatność w trakcie realizacji projektu, zostaną poświadczone, zrefundowane lub rozliczone (w przypadku systemu zaliczkowego).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dirty="0">
                <a:latin typeface="Lato"/>
              </a:rPr>
              <a:t>Dodatkowo jak wskazują postanowienia wytycznych horyzontalnych ocena kwalifikowalności poniesionego wydatku dokonywana jest przede wszystkim </a:t>
            </a:r>
            <a:r>
              <a:rPr lang="pl-PL" altLang="pl-PL" sz="1400" u="sng" dirty="0">
                <a:latin typeface="Lato"/>
              </a:rPr>
              <a:t>w trakcie realizacji projektu</a:t>
            </a:r>
            <a:r>
              <a:rPr lang="pl-PL" altLang="pl-PL" sz="1400" dirty="0">
                <a:latin typeface="Lato"/>
              </a:rPr>
              <a:t> poprzez weryfikację wniosków o płatność oraz w trakcie kontroli projektu. Ocena kwalifikowalności poniesionych wydatków jest prowadzona także po zakończeniu realizacji projektu w zakresie obowiązków nałożonych na beneficjenta umową o dofinansowanie oraz wynikających z przepisów prawa.</a:t>
            </a:r>
            <a:endParaRPr lang="pl-PL" sz="1400" dirty="0">
              <a:latin typeface="Lato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xmlns="" val="236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Warunki </a:t>
            </a:r>
            <a:r>
              <a:rPr lang="pl-PL" altLang="pl-PL" sz="1400" b="1" dirty="0">
                <a:latin typeface="Lato"/>
              </a:rPr>
              <a:t>i procedury w zakresie kwalifikowalności projektów i wydatków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dirty="0">
                <a:latin typeface="Lato"/>
              </a:rPr>
              <a:t>Początkowa i końcowa data kwalifikowalności wydatków określona w umowie </a:t>
            </a:r>
            <a:r>
              <a:rPr lang="pl-PL" altLang="pl-PL" sz="1400" dirty="0" smtClean="0">
                <a:latin typeface="Lato"/>
              </a:rPr>
              <a:t/>
            </a:r>
            <a:br>
              <a:rPr lang="pl-PL" altLang="pl-PL" sz="1400" dirty="0" smtClean="0">
                <a:latin typeface="Lato"/>
              </a:rPr>
            </a:br>
            <a:r>
              <a:rPr lang="pl-PL" altLang="pl-PL" sz="1400" dirty="0" smtClean="0">
                <a:latin typeface="Lato"/>
              </a:rPr>
              <a:t>o </a:t>
            </a:r>
            <a:r>
              <a:rPr lang="pl-PL" altLang="pl-PL" sz="1400" dirty="0">
                <a:latin typeface="Lato"/>
              </a:rPr>
              <a:t>dofinansowanie może zostać zmieniona w uzasadnionym przypadku, na wniosek beneficjenta, za zgodą właściwej instytucji będącej stroną umowy, na warunkach określonych w umowie o dofinansowanie.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endParaRPr lang="pl-PL" sz="1400" dirty="0">
              <a:latin typeface="Lato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>
                <a:latin typeface="Lato"/>
              </a:rPr>
              <a:t>Uwaga: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Z uwzględnieniem powyższego kwalifikowalne będą tylko te wydatki, które mieszczą się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okresie wyznaczonym umową o dofinansowanie. </a:t>
            </a:r>
          </a:p>
          <a:p>
            <a:pPr>
              <a:defRPr/>
            </a:pPr>
            <a:r>
              <a:rPr lang="pl-PL" sz="1400" dirty="0">
                <a:latin typeface="Lato"/>
              </a:rPr>
              <a:t>Należy pamiętać, że termin zakończenia projektu nie powinien co do zasady przekraczać okresu 48 miesięcy od daty podpisania umowy.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xmlns="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</a:t>
            </a:r>
            <a:r>
              <a:rPr lang="pl-PL" sz="1400" dirty="0" smtClean="0">
                <a:latin typeface="Lato"/>
              </a:rPr>
              <a:t>poniesiony;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</a:t>
            </a:r>
            <a:r>
              <a:rPr lang="pl-PL" sz="1400" dirty="0" smtClean="0">
                <a:latin typeface="Lato"/>
              </a:rPr>
              <a:t>programowymi;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we </a:t>
            </a:r>
            <a:r>
              <a:rPr lang="pl-PL" sz="1400" dirty="0" smtClean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dofinansowanie;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</a:t>
            </a:r>
            <a:r>
              <a:rPr lang="pl-PL" sz="1400" dirty="0" smtClean="0">
                <a:latin typeface="Lato"/>
              </a:rPr>
              <a:t>projektu;</a:t>
            </a:r>
            <a:endParaRPr lang="pl-PL" sz="1400" dirty="0" smtClean="0">
              <a:latin typeface="Lato"/>
            </a:endParaRPr>
          </a:p>
          <a:p>
            <a:r>
              <a:rPr lang="pl-PL" sz="1400" dirty="0">
                <a:latin typeface="Lato"/>
              </a:rPr>
              <a:t>jest zgodny z innymi warunkami uznania go za </a:t>
            </a:r>
            <a:r>
              <a:rPr lang="pl-PL" sz="1400" dirty="0" smtClean="0">
                <a:latin typeface="Lato"/>
              </a:rPr>
              <a:t>wydatek </a:t>
            </a:r>
            <a:r>
              <a:rPr lang="pl-PL" sz="1400" dirty="0">
                <a:latin typeface="Lato"/>
              </a:rPr>
              <a:t>kwalifikowalny </a:t>
            </a:r>
            <a:r>
              <a:rPr lang="pl-PL" sz="1400" dirty="0" smtClean="0">
                <a:latin typeface="Lato"/>
              </a:rPr>
              <a:t>określonymi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Wytycznych</a:t>
            </a:r>
            <a:r>
              <a:rPr lang="pl-PL" sz="1400" dirty="0">
                <a:latin typeface="Lato"/>
              </a:rPr>
              <a:t>, </a:t>
            </a:r>
            <a:r>
              <a:rPr lang="pl-PL" sz="1400" dirty="0" smtClean="0">
                <a:latin typeface="Lato"/>
              </a:rPr>
              <a:t>lub określonymi przez </a:t>
            </a:r>
            <a:r>
              <a:rPr lang="pl-PL" sz="1400" dirty="0">
                <a:latin typeface="Lato"/>
              </a:rPr>
              <a:t>IZ PO w SZOOP, regulaminie konkursu lub </a:t>
            </a:r>
            <a:r>
              <a:rPr lang="pl-PL" sz="1400" dirty="0" smtClean="0">
                <a:latin typeface="Lato"/>
              </a:rPr>
              <a:t>dokumentacji dotyczącej </a:t>
            </a:r>
            <a:r>
              <a:rPr lang="pl-PL" sz="1400" dirty="0">
                <a:latin typeface="Lato"/>
              </a:rPr>
              <a:t>projektów </a:t>
            </a:r>
            <a:r>
              <a:rPr lang="pl-PL" sz="1400" dirty="0" smtClean="0">
                <a:latin typeface="Lato"/>
              </a:rPr>
              <a:t>zgłaszanych </a:t>
            </a:r>
            <a:r>
              <a:rPr lang="pl-PL" sz="1400" dirty="0">
                <a:latin typeface="Lato"/>
              </a:rPr>
              <a:t>w trybie </a:t>
            </a:r>
            <a:r>
              <a:rPr lang="pl-PL" sz="1400" dirty="0" smtClean="0">
                <a:latin typeface="Lato"/>
              </a:rPr>
              <a:t>pozakonkursowym</a:t>
            </a:r>
            <a:r>
              <a:rPr lang="pl-PL" sz="1400" dirty="0" smtClean="0">
                <a:latin typeface="Lato"/>
              </a:rPr>
              <a:t>;</a:t>
            </a:r>
            <a:endParaRPr lang="pl-PL" sz="1400" dirty="0" smtClean="0">
              <a:latin typeface="Lato"/>
            </a:endParaRPr>
          </a:p>
          <a:p>
            <a:r>
              <a:rPr lang="pl-PL" sz="1400" dirty="0">
                <a:latin typeface="Lato"/>
              </a:rPr>
              <a:t>został dokonany w sposób przejrzysty, </a:t>
            </a:r>
            <a:r>
              <a:rPr lang="pl-PL" sz="1400" dirty="0" smtClean="0">
                <a:latin typeface="Lato"/>
              </a:rPr>
              <a:t>racjonalny i </a:t>
            </a:r>
            <a:r>
              <a:rPr lang="pl-PL" sz="1400" dirty="0">
                <a:latin typeface="Lato"/>
              </a:rPr>
              <a:t>efektywny, z zachowaniem zasad </a:t>
            </a:r>
            <a:r>
              <a:rPr lang="pl-PL" sz="1400" dirty="0" smtClean="0">
                <a:latin typeface="Lato"/>
              </a:rPr>
              <a:t>uzyskiwania </a:t>
            </a:r>
            <a:r>
              <a:rPr lang="pl-PL" sz="1400" dirty="0">
                <a:latin typeface="Lato"/>
              </a:rPr>
              <a:t>najlepszych efektów z danych nakładów</a:t>
            </a:r>
            <a:r>
              <a:rPr lang="pl-PL" sz="1400" dirty="0" smtClean="0">
                <a:latin typeface="Lato"/>
              </a:rPr>
              <a:t>,;</a:t>
            </a:r>
            <a:endParaRPr lang="pl-PL" sz="1400" dirty="0" smtClean="0">
              <a:latin typeface="Lato"/>
            </a:endParaRPr>
          </a:p>
          <a:p>
            <a:r>
              <a:rPr lang="pl-PL" sz="1400" dirty="0">
                <a:latin typeface="Lato"/>
              </a:rPr>
              <a:t>został </a:t>
            </a:r>
            <a:r>
              <a:rPr lang="pl-PL" sz="1400" dirty="0" smtClean="0">
                <a:latin typeface="Lato"/>
              </a:rPr>
              <a:t>należycie </a:t>
            </a:r>
            <a:r>
              <a:rPr lang="pl-PL" sz="1400" dirty="0" smtClean="0">
                <a:latin typeface="Lato"/>
              </a:rPr>
              <a:t>udokumentowany;</a:t>
            </a:r>
            <a:endParaRPr lang="pl-PL" sz="1400" dirty="0" smtClean="0">
              <a:latin typeface="Lato"/>
            </a:endParaRPr>
          </a:p>
          <a:p>
            <a:r>
              <a:rPr lang="pl-PL" sz="1400" dirty="0">
                <a:latin typeface="Lato"/>
              </a:rPr>
              <a:t>dotyczy towarów dostarczonych lub usług </a:t>
            </a:r>
            <a:r>
              <a:rPr lang="pl-PL" sz="1400" dirty="0" smtClean="0">
                <a:latin typeface="Lato"/>
              </a:rPr>
              <a:t>wykonanych </a:t>
            </a:r>
            <a:r>
              <a:rPr lang="pl-PL" sz="1400" dirty="0">
                <a:latin typeface="Lato"/>
              </a:rPr>
              <a:t>lub robót </a:t>
            </a:r>
            <a:r>
              <a:rPr lang="pl-PL" sz="1400" dirty="0" smtClean="0">
                <a:latin typeface="Lato"/>
              </a:rPr>
              <a:t>zrealizowanych;</a:t>
            </a:r>
            <a:endParaRPr lang="pl-PL" sz="1400" dirty="0" smtClean="0">
              <a:latin typeface="Lato"/>
            </a:endParaRPr>
          </a:p>
          <a:p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poniesiony w terminie realizacji projektu mieszczącym się w ramach </a:t>
            </a:r>
            <a:r>
              <a:rPr lang="pl-PL" sz="1400" dirty="0" smtClean="0">
                <a:latin typeface="Lato"/>
              </a:rPr>
              <a:t>kwalifikowalności; </a:t>
            </a:r>
            <a:endParaRPr lang="pl-PL" sz="1400" dirty="0" smtClean="0">
              <a:latin typeface="Lato"/>
            </a:endParaRPr>
          </a:p>
          <a:p>
            <a:r>
              <a:rPr lang="pl-PL" sz="1400" dirty="0">
                <a:latin typeface="Lato"/>
              </a:rPr>
              <a:t>został wykazany we wniosku o </a:t>
            </a:r>
            <a:r>
              <a:rPr lang="pl-PL" sz="1400" dirty="0" smtClean="0">
                <a:latin typeface="Lato"/>
              </a:rPr>
              <a:t>płatność zgodnie </a:t>
            </a:r>
            <a:r>
              <a:rPr lang="pl-PL" sz="1400" dirty="0">
                <a:latin typeface="Lato"/>
              </a:rPr>
              <a:t>z Wytycznymi w zakresie warunków </a:t>
            </a:r>
            <a:r>
              <a:rPr lang="pl-PL" sz="1400" dirty="0" smtClean="0">
                <a:latin typeface="Lato"/>
              </a:rPr>
              <a:t>gromadzenia </a:t>
            </a:r>
            <a:r>
              <a:rPr lang="pl-PL" sz="1400" dirty="0">
                <a:latin typeface="Lato"/>
              </a:rPr>
              <a:t>i przekazywania danych w postaci </a:t>
            </a:r>
            <a:r>
              <a:rPr lang="pl-PL" sz="1400" dirty="0" smtClean="0">
                <a:latin typeface="Lato"/>
              </a:rPr>
              <a:t>elektronicznej i </a:t>
            </a:r>
            <a:r>
              <a:rPr lang="pl-PL" sz="1400" dirty="0" smtClean="0">
                <a:latin typeface="Lato"/>
              </a:rPr>
              <a:t>umową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 smtClean="0">
                <a:latin typeface="Lato"/>
              </a:rPr>
              <a:t>dofinansowanie, </a:t>
            </a:r>
            <a:r>
              <a:rPr lang="pl-PL" sz="1400" dirty="0" smtClean="0">
                <a:latin typeface="Lato"/>
              </a:rPr>
              <a:t>a </a:t>
            </a:r>
            <a:r>
              <a:rPr lang="pl-PL" sz="1400" dirty="0" smtClean="0">
                <a:latin typeface="Lato"/>
              </a:rPr>
              <a:t>zatem i </a:t>
            </a:r>
            <a:r>
              <a:rPr lang="pl-PL" sz="1400" i="1" dirty="0" smtClean="0">
                <a:latin typeface="Lato"/>
              </a:rPr>
              <a:t>Instrukcją wypełniania wniosków o płatność </a:t>
            </a:r>
            <a:r>
              <a:rPr lang="pl-PL" sz="1400" i="1" dirty="0" smtClean="0">
                <a:latin typeface="Lato"/>
              </a:rPr>
              <a:t>.</a:t>
            </a:r>
            <a:endParaRPr lang="pl-PL" sz="1400" i="1" dirty="0">
              <a:latin typeface="Lato"/>
            </a:endParaRP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xmlns="" val="316485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</a:t>
            </a:r>
            <a:r>
              <a:rPr lang="pl-PL" sz="1400" b="1" dirty="0" smtClean="0">
                <a:latin typeface="Lato"/>
              </a:rPr>
              <a:t>– </a:t>
            </a:r>
            <a:r>
              <a:rPr lang="pl-PL" sz="1400" dirty="0" smtClean="0">
                <a:latin typeface="Lato"/>
              </a:rPr>
              <a:t>oświadczenie o </a:t>
            </a:r>
            <a:r>
              <a:rPr lang="pl-PL" sz="1400" dirty="0" smtClean="0">
                <a:latin typeface="Lato"/>
              </a:rPr>
              <a:t>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dirty="0" err="1" smtClean="0">
                <a:latin typeface="Lato"/>
              </a:rPr>
              <a:t>tzw</a:t>
            </a:r>
            <a:r>
              <a:rPr lang="pl-PL" sz="1400" dirty="0" smtClean="0">
                <a:latin typeface="Lato"/>
              </a:rPr>
              <a:t> rachunku bankowego transferowego 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b="1" dirty="0" smtClean="0">
                <a:latin typeface="Lato"/>
              </a:rPr>
              <a:t/>
            </a:r>
            <a:br>
              <a:rPr lang="pl-PL" sz="1400" b="1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na </a:t>
            </a:r>
            <a:r>
              <a:rPr lang="pl-PL" sz="1400" dirty="0" smtClean="0">
                <a:latin typeface="Lato"/>
              </a:rPr>
              <a:t>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2158</TotalTime>
  <Words>1918</Words>
  <Application>Microsoft Office PowerPoint</Application>
  <PresentationFormat>Pokaz na ekranie (4:3)</PresentationFormat>
  <Paragraphs>287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tlo1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Gburczyki</cp:lastModifiedBy>
  <cp:revision>118</cp:revision>
  <dcterms:created xsi:type="dcterms:W3CDTF">2015-09-10T13:33:51Z</dcterms:created>
  <dcterms:modified xsi:type="dcterms:W3CDTF">2018-06-04T05:00:56Z</dcterms:modified>
</cp:coreProperties>
</file>