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88" r:id="rId6"/>
    <p:sldId id="290" r:id="rId7"/>
    <p:sldId id="291" r:id="rId8"/>
    <p:sldId id="295" r:id="rId9"/>
    <p:sldId id="263" r:id="rId10"/>
    <p:sldId id="260" r:id="rId11"/>
    <p:sldId id="305" r:id="rId12"/>
    <p:sldId id="269" r:id="rId13"/>
    <p:sldId id="261" r:id="rId14"/>
    <p:sldId id="294" r:id="rId15"/>
    <p:sldId id="297" r:id="rId16"/>
    <p:sldId id="298" r:id="rId17"/>
    <p:sldId id="308" r:id="rId18"/>
    <p:sldId id="271" r:id="rId19"/>
    <p:sldId id="310" r:id="rId20"/>
    <p:sldId id="262" r:id="rId21"/>
    <p:sldId id="309" r:id="rId22"/>
    <p:sldId id="304" r:id="rId23"/>
    <p:sldId id="264" r:id="rId24"/>
    <p:sldId id="267" r:id="rId25"/>
    <p:sldId id="311" r:id="rId26"/>
    <p:sldId id="303" r:id="rId27"/>
    <p:sldId id="265" r:id="rId28"/>
    <p:sldId id="270" r:id="rId29"/>
    <p:sldId id="274" r:id="rId30"/>
    <p:sldId id="273" r:id="rId31"/>
    <p:sldId id="257" r:id="rId3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9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 kwietnia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2018 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268412"/>
            <a:ext cx="8229600" cy="4896891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 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solidFill>
                  <a:srgbClr val="636466"/>
                </a:solidFill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solidFill>
                  <a:srgbClr val="636466"/>
                </a:solidFill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solidFill>
                <a:srgbClr val="636466"/>
              </a:solidFill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projektu.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i  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       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r>
              <a:rPr lang="pl-PL" sz="1400" b="1" dirty="0">
                <a:latin typeface="Lato"/>
              </a:rPr>
              <a:t>UWAGA!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sytuacji gdy opis dowodu księgowego wykonany przez beneficjenta wymaga poprawy, nie należy używać korektorów lub podobnych materiałów piśmienniczych, a poprawy dokonać poprzez skreślenie nieprawidłowego zapisu, wskazanie prawidłowego, i zaparafowanie przez osobę upoważnioną wraz ze wskazaniem daty modyfikacji. </a:t>
            </a:r>
            <a:r>
              <a:rPr lang="pl-PL" sz="1400" b="1" dirty="0" smtClean="0">
                <a:latin typeface="Lato"/>
              </a:rPr>
              <a:t>`</a:t>
            </a: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Lato"/>
              </a:rPr>
              <a:t>W przypadku korygowania błędów na dokumentach - należy do systemu LSI załączyć skorygowaną wersję danego dokumentu bez usuwania wersji podstawowej.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Lato"/>
              </a:rPr>
              <a:t>Należy </a:t>
            </a:r>
            <a:r>
              <a:rPr lang="pl-PL" sz="1400" b="1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b="1" dirty="0" smtClean="0">
                <a:latin typeface="Lato"/>
              </a:rPr>
              <a:t>zmienione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Lato"/>
              </a:rPr>
              <a:t>Poprawek 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  <a:endParaRPr lang="pl-PL" sz="1400" b="1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Lato"/>
              </a:rPr>
              <a:t>W celu sprawnej weryfikacji i refundacji wydatków zawartych we wniosku o płatność, zalecane jest aby 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Lato"/>
              </a:rPr>
              <a:t>jeżeli </a:t>
            </a:r>
            <a:r>
              <a:rPr lang="pl-PL" sz="1400" b="1" dirty="0">
                <a:latin typeface="Lato"/>
              </a:rPr>
              <a:t>płatność za dany koszt dokonana została gotówką należy dołączyć stosowne dokumenty na potwierdzenie wypłaty/rozliczenia gotówki z kasy beneficjenta (np. raport kasowy, rozliczenie zaliczki itp.);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Lato"/>
              </a:rPr>
              <a:t> 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Lato"/>
              </a:rPr>
              <a:t> </a:t>
            </a:r>
            <a:r>
              <a:rPr lang="pl-PL" sz="1400" b="1" dirty="0">
                <a:latin typeface="Lato"/>
              </a:rPr>
              <a:t>jeśli na jednym dowodzie występują zarówno wydatki kwalifikowalne jak i 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b="1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b="1" dirty="0" smtClean="0"/>
              <a:t>W</a:t>
            </a:r>
            <a:r>
              <a:rPr lang="pl-PL" sz="1400" b="1" dirty="0"/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b="1" dirty="0" smtClean="0"/>
              <a:t>dotyczy</a:t>
            </a:r>
          </a:p>
          <a:p>
            <a:pPr>
              <a:spcBef>
                <a:spcPct val="0"/>
              </a:spcBef>
            </a:pPr>
            <a:r>
              <a:rPr lang="pl-PL" sz="1400" b="1" dirty="0"/>
              <a:t>Dla każdego wydatku wykazanego w Tabeli B.1 należy załączyć cyfrowe odzwierciedlenie dokumentów umożliwiających jego weryfikację </a:t>
            </a:r>
            <a:r>
              <a:rPr lang="pl-PL" sz="1400" b="1" dirty="0" smtClean="0"/>
              <a:t>m.in </a:t>
            </a:r>
            <a:r>
              <a:rPr lang="pl-PL" sz="1400" b="1" dirty="0"/>
              <a:t>faktura/rachunek (itp.), wyciąg bankowy, protokół odbioru, umowa </a:t>
            </a:r>
            <a:r>
              <a:rPr lang="pl-PL" sz="1400" b="1" dirty="0" smtClean="0"/>
              <a:t>z </a:t>
            </a:r>
            <a:r>
              <a:rPr lang="pl-PL" sz="1400" b="1" dirty="0"/>
              <a:t>wykonawcą.</a:t>
            </a:r>
            <a:endParaRPr lang="pl-PL" sz="1400" dirty="0"/>
          </a:p>
          <a:p>
            <a:r>
              <a:rPr lang="pl-PL" sz="1400" b="1" dirty="0"/>
              <a:t>Dokumenty powinny być powiązane w systemie LSI 2014 z danym wnioskiem o płatność. Dopuszcza się możliwość powiązania z kolejnym wnioskiem o płatność w odniesieniu do dokumentów dotyczących całego projektu.</a:t>
            </a:r>
            <a:endParaRPr lang="pl-PL" sz="1400" dirty="0"/>
          </a:p>
          <a:p>
            <a:r>
              <a:rPr lang="pl-PL" sz="1400" b="1" dirty="0"/>
              <a:t>Poprzez powiązanie dokumentów w systemie LSI rozumie się wykazanie ich jako załączniki do wniosku w punkcie J. ZAŁĄCZNIKI DO WNIOSKU z części B lub w tabeli „Inne dokumenty” poprzez </a:t>
            </a:r>
            <a:r>
              <a:rPr lang="pl-PL" sz="1400" b="1" dirty="0" smtClean="0"/>
              <a:t>ikonę „chcę teraz zarządzać innymi załącznikami do wniosku”</a:t>
            </a:r>
          </a:p>
          <a:p>
            <a:r>
              <a:rPr lang="pl-PL" sz="1400" b="1" dirty="0"/>
              <a:t>Wskazane w punkcie J. ZAŁĄCZNIKI DO WNIOSKU dokumenty winny posiadać sumę kontrolną dla każdego wykazanego pliku</a:t>
            </a:r>
            <a:r>
              <a:rPr lang="pl-PL" sz="1400" b="1" dirty="0" smtClean="0"/>
              <a:t>.</a:t>
            </a:r>
          </a:p>
          <a:p>
            <a:r>
              <a:rPr lang="pl-PL" sz="1400" b="1" dirty="0"/>
              <a:t>Należy pamiętać, że pojemność skanowanych dokumentów nie może przekroczyć pojemności 20 MB.</a:t>
            </a: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–dokumenty do wniosku 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r>
              <a:rPr lang="pl-PL" sz="1400" dirty="0">
                <a:latin typeface="Lato"/>
              </a:rPr>
              <a:t>Dofinansowanie jest przekazane beneficjentowi nie później niż 90 dni od dnia przedłożenia przez niego 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płatności może zostać przerwany przez IZ RPO WSL w sytuacji gdy:</a:t>
            </a:r>
          </a:p>
          <a:p>
            <a:pPr marL="0" lvl="0" indent="0">
              <a:buNone/>
            </a:pPr>
            <a:r>
              <a:rPr lang="pl-PL" sz="1400" dirty="0" smtClean="0">
                <a:latin typeface="Lato"/>
              </a:rPr>
              <a:t>-kwota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lvl="0" indent="0">
              <a:buNone/>
            </a:pPr>
            <a:r>
              <a:rPr lang="pl-PL" sz="1400" dirty="0" smtClean="0">
                <a:latin typeface="Lato"/>
              </a:rPr>
              <a:t>-wszczęto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/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/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/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/>
              <a:t>.</a:t>
            </a:r>
            <a:endParaRPr lang="pl-PL" sz="1400" dirty="0"/>
          </a:p>
          <a:p>
            <a:r>
              <a:rPr lang="pl-PL" sz="1400" dirty="0"/>
              <a:t>Beneficjent ma obowiązek załączyć do zwróconego wniosku wszystkie wymagane </a:t>
            </a:r>
            <a:r>
              <a:rPr lang="pl-PL" sz="1400" dirty="0" smtClean="0"/>
              <a:t>dokumenty</a:t>
            </a:r>
          </a:p>
          <a:p>
            <a:r>
              <a:rPr lang="pl-PL" sz="1400" dirty="0"/>
              <a:t>Po dołączeniu wszystkich wymaganych załączników należy złożyć wniosek poprzez ikonę </a:t>
            </a:r>
            <a:endParaRPr lang="pl-PL" sz="1400" dirty="0" smtClean="0"/>
          </a:p>
          <a:p>
            <a:r>
              <a:rPr lang="pl-PL" sz="1400" dirty="0" smtClean="0"/>
              <a:t>Schemat złożenia uzupełnień do wniosku za pośrednictwem LSI przebiega analogicznie jak </a:t>
            </a:r>
            <a:br>
              <a:rPr lang="pl-PL" sz="1400" dirty="0" smtClean="0"/>
            </a:br>
            <a:r>
              <a:rPr lang="pl-PL" sz="1400" dirty="0" smtClean="0"/>
              <a:t>dla </a:t>
            </a:r>
            <a:r>
              <a:rPr lang="pl-PL" sz="1400" b="1" dirty="0" smtClean="0"/>
              <a:t>złożenia wniosków o płatność. </a:t>
            </a:r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przypadku braku uzupełnień we wskazanym przez IZ terminie, wniosek o płatność może zostać skierowany do korekty (poprawy</a:t>
            </a:r>
            <a:r>
              <a:rPr lang="pl-PL" sz="1400" dirty="0" smtClean="0"/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latin typeface="Lato" panose="020F0502020204030203"/>
              </a:rPr>
              <a:t> </a:t>
            </a:r>
            <a:r>
              <a:rPr lang="pl-PL" sz="1400" spc="-10" dirty="0" smtClean="0">
                <a:latin typeface="Lato" panose="020F0502020204030203" pitchFamily="34" charset="-18"/>
                <a:cs typeface="Arial" panose="020B0604020202020204" pitchFamily="34" charset="0"/>
              </a:rPr>
              <a:t>Art. 19</a:t>
            </a:r>
            <a:endParaRPr lang="pl-PL" sz="1400" dirty="0" smtClean="0"/>
          </a:p>
          <a:p>
            <a:r>
              <a:rPr lang="pl-PL" sz="1400" dirty="0" smtClean="0"/>
              <a:t>Wniosek o płatność, w ramach którego beneficjent </a:t>
            </a:r>
          </a:p>
          <a:p>
            <a:r>
              <a:rPr lang="pl-PL" sz="1400" dirty="0" smtClean="0"/>
              <a:t>1) wnioskuje o przekazanie dofinansowania w formie zaliczki lub refundacji i/lub </a:t>
            </a:r>
          </a:p>
          <a:p>
            <a:r>
              <a:rPr lang="pl-PL" sz="1400" dirty="0" smtClean="0"/>
              <a:t>2) wykazuje wydatki poniesione na realizację projektu i/lub </a:t>
            </a:r>
          </a:p>
          <a:p>
            <a:r>
              <a:rPr lang="pl-PL" sz="1400" dirty="0" smtClean="0"/>
              <a:t>3) przekazuje informację o postępie realizacji projektu </a:t>
            </a:r>
          </a:p>
          <a:p>
            <a:r>
              <a:rPr lang="pl-PL" sz="1400" dirty="0"/>
              <a:t>w tym dokumenty niezbędne do rozliczenia projektu określone w umowie w szczególności w zakresie monitoringu rzeczowo-finansowego, harmonogramów finansowych i trwałości projektu, są składane przez beneficjenta za pośrednictwem LSI 2014. </a:t>
            </a:r>
          </a:p>
          <a:p>
            <a:r>
              <a:rPr lang="pl-PL" sz="1400" dirty="0" smtClean="0"/>
              <a:t> </a:t>
            </a:r>
          </a:p>
          <a:p>
            <a:r>
              <a:rPr lang="pl-PL" sz="1400" dirty="0" smtClean="0"/>
              <a:t>W </a:t>
            </a:r>
            <a:r>
              <a:rPr lang="pl-PL" sz="1400" dirty="0"/>
              <a:t>przypadku gdy z powodów technicznych złożenie dokumentów</a:t>
            </a:r>
            <a:r>
              <a:rPr lang="pl-PL" sz="1400" dirty="0" smtClean="0"/>
              <a:t>,, </a:t>
            </a:r>
            <a:r>
              <a:rPr lang="pl-PL" sz="1400" dirty="0"/>
              <a:t>za pośrednictwem LSI </a:t>
            </a:r>
            <a:r>
              <a:rPr lang="pl-PL" sz="1400" dirty="0" smtClean="0"/>
              <a:t>204 </a:t>
            </a:r>
            <a:r>
              <a:rPr lang="pl-PL" sz="1400" dirty="0"/>
              <a:t>nie jest możliwe, beneficjent, za zgodą IZ RPO WSL, składa je w inny sposób wskazany przez IZ RPO WSL.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lvl="1"/>
            <a:r>
              <a:rPr lang="pl-PL" sz="1400" dirty="0"/>
              <a:t>W 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br>
              <a:rPr lang="pl-PL" sz="1400" dirty="0"/>
            </a:br>
            <a:r>
              <a:rPr lang="pl-PL" sz="1400" dirty="0"/>
              <a:t>w części, proporcjonalnie do rodzaju prowadzonej </a:t>
            </a:r>
            <a:r>
              <a:rPr lang="pl-PL" sz="1400" dirty="0" smtClean="0"/>
              <a:t>działalności</a:t>
            </a:r>
          </a:p>
          <a:p>
            <a:pPr lvl="1"/>
            <a:r>
              <a:rPr lang="pl-PL" sz="1400" dirty="0"/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/>
              <a:t>).</a:t>
            </a:r>
          </a:p>
          <a:p>
            <a:pPr lvl="1"/>
            <a:r>
              <a:rPr lang="pl-PL" sz="1400" dirty="0"/>
              <a:t>Realizując projekty w ramach RPO WSL 2014-2020 należy również pamiętać, iż w opinii Komisji Europejskiej ocena kwalifikowalności podatku VAT powinna być dokonywana przez pryzmat przepisów obowiązujących w perspektywie finansowej 2007-2013, zgodnie z którymi podatek VAT stanowi wydatek niekwalifikowalny w przypadku, gdy jest możliwy do odzyskania. Znaczenie pojęcia „możliwy do odzyskania” wykracza, w opinii Komisji, poza możliwości odzyskiwania podatku VAT wynikające z treści przepisów właściwych w zakresie tego podatku (w tym w szczególności dyrektywy 2006/112/WE) i obejmuje wszystkie mechanizmy związane z jego odzyskiwaniem, w tym te, które nie wynikają bezpośrednio z przepisów właściwych w zakresie VAT. Ponadto Komisja wskazała, że nie jest właściwym oddzielanie fazy konstrukcyjnej realizacji projektu od fazy eksploatacyjnej i wiązanie możliwości odzyskiwania podatku jedynie z beneficjentem. W konsekwencji Komisja dochodzi do wniosku, że VAT nie powinien stanowić wydatku kwalifikowalnego w każdym przypadku, gdy w fazie eksploatacyjnej projektu podmiot wykorzystujący infrastrukturę, niezależnie od swojego statusu i powiązania z beneficjentem, będzie miał możliwość odzyskania podatku VAT.</a:t>
            </a:r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/>
              <a:t>Podwójne finansowanie oznacza </a:t>
            </a:r>
            <a:r>
              <a:rPr lang="pl-PL" sz="1400" dirty="0" smtClean="0"/>
              <a:t>min </a:t>
            </a:r>
            <a:r>
              <a:rPr lang="pl-PL" sz="1400" dirty="0"/>
              <a:t>otrzymanie na wydatki kwalifikowalne danego </a:t>
            </a:r>
            <a:r>
              <a:rPr lang="pl-PL" sz="1400" dirty="0" smtClean="0"/>
              <a:t>projektu </a:t>
            </a:r>
            <a:r>
              <a:rPr lang="pl-PL" sz="1400" dirty="0"/>
              <a:t>lub </a:t>
            </a:r>
            <a:r>
              <a:rPr lang="pl-PL" sz="1400" dirty="0" smtClean="0"/>
              <a:t>części </a:t>
            </a:r>
            <a:r>
              <a:rPr lang="pl-PL" sz="1400" dirty="0"/>
              <a:t>projektu </a:t>
            </a:r>
            <a:r>
              <a:rPr lang="pl-PL" sz="1400" dirty="0" smtClean="0"/>
              <a:t>bezzwrotnej </a:t>
            </a:r>
            <a:r>
              <a:rPr lang="pl-PL" sz="1400" dirty="0"/>
              <a:t>pomocy finansowej z kilku </a:t>
            </a:r>
            <a:r>
              <a:rPr lang="pl-PL" sz="1400" dirty="0" smtClean="0"/>
              <a:t>źródeł </a:t>
            </a:r>
            <a:r>
              <a:rPr lang="pl-PL" sz="1400" dirty="0"/>
              <a:t>(krajowych, unijnych lub innych) </a:t>
            </a:r>
            <a:r>
              <a:rPr lang="pl-PL" sz="1400" dirty="0" smtClean="0"/>
              <a:t>w wysokości łącznie wyższej niż 100</a:t>
            </a:r>
            <a:r>
              <a:rPr lang="pl-PL" sz="1400" dirty="0"/>
              <a:t>% wydatków kwalifikowalnych projektu lub </a:t>
            </a:r>
            <a:r>
              <a:rPr lang="pl-PL" sz="1400" dirty="0" smtClean="0"/>
              <a:t>części projektu</a:t>
            </a:r>
            <a:endParaRPr lang="pl-PL" sz="1400" dirty="0"/>
          </a:p>
          <a:p>
            <a:endParaRPr lang="pl-PL" sz="1400" dirty="0"/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r>
              <a:rPr lang="pl-PL" sz="1400" dirty="0">
                <a:latin typeface="Lato"/>
              </a:rPr>
              <a:t>Nieosiągnięcie 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r>
              <a:rPr lang="pl-PL" altLang="pl-PL" sz="1400" dirty="0">
                <a:latin typeface="Lato"/>
              </a:rPr>
              <a:t>Beneficjent 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/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</a:t>
            </a:r>
            <a:r>
              <a:rPr lang="pl-PL" sz="1400" i="1" dirty="0" err="1" smtClean="0">
                <a:latin typeface="Lato" pitchFamily="34" charset="-18"/>
              </a:rPr>
              <a:t>oznaczenien</a:t>
            </a:r>
            <a:r>
              <a:rPr lang="pl-PL" sz="1400" i="1" dirty="0" smtClean="0">
                <a:latin typeface="Lato" pitchFamily="34" charset="-18"/>
              </a:rPr>
              <a:t>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 gdy z powodów technicznych złożenie wniosku o płatność za pośrednictwem systemu teleinformatycznego LSI nie jest możliwe, beneficjent, za zgodą IZ RPO WSL, składa je w 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za zgodą IZ RPO WSL sporządza wniosek o płatność poza systemem LSI zgodnie ze wzorem zamieszczonym na stronie internetowej www.rpo.slaskie.pl oraz składa wniosek o płatność wraz ze 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Jeżeli pojemność załączników przekracza określony limit przekazu danych w systemie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/SEKAP, IZ RPO dopuszcza aby beneficjent złożył załączniki do wniosku o płatność zapisane na nośniku danych wraz z pismem przewodnim na Kancelarii Głównej Urzędu Marszałkowskiego Województwa Śląskiego.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 Po ustaniu awarii lub uruchomieniu systemu, beneficjent zobowiązany jest do niezwłocznego sporządzenia wniosku o płatność w systemie LSI zgodnie z obowiązującym wzorem wniosku o 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latin typeface="Lato"/>
              </a:rPr>
              <a:t>Należy także pamiętać, że wniosek o płatność jest składany wyłącznie w wersji elektronicznej z 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podpisem elektronicznym albo podpisem potwierdzonym profilem </a:t>
            </a:r>
            <a:r>
              <a:rPr lang="pl-PL" sz="1400" dirty="0" smtClean="0">
                <a:latin typeface="Lato"/>
              </a:rPr>
              <a:t>zaufanym</a:t>
            </a:r>
            <a:r>
              <a:rPr lang="pl-PL" sz="1400" dirty="0">
                <a:latin typeface="Lato"/>
              </a:rPr>
              <a:t>. Wniosek o płatność musi być podpisany przez osobę upoważnioną do podpisywania dokumentów związanych z realizacją projektu.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o 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b="1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latin typeface="Lato"/>
              </a:rPr>
              <a:t>B</a:t>
            </a:r>
            <a:r>
              <a:rPr lang="pl-PL" sz="1400" b="1" dirty="0" smtClean="0">
                <a:latin typeface="Lato"/>
              </a:rPr>
              <a:t>eneficjent </a:t>
            </a:r>
            <a:r>
              <a:rPr lang="pl-PL" sz="1400" b="1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337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marL="180975" indent="-180975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pl-PL" sz="1400" dirty="0" smtClean="0">
                <a:latin typeface="Lato" panose="020F0502020204030203"/>
              </a:rPr>
              <a:t>Art</a:t>
            </a:r>
            <a:r>
              <a:rPr lang="pl-PL" sz="1400" dirty="0">
                <a:latin typeface="Lato" panose="020F0502020204030203"/>
              </a:rPr>
              <a:t>. 23. 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Beneficjent jest obowiązany udostępnić podmiotom dokumenty związane bezpośrednio z realizacją projektu, w szczególności dokumenty umożliwiające potwierdzenie kwalifikowalności wydatków, zapewnić dostęp do pomieszczeń i terenu realizacji projektu, dostęp do związanych z projektem systemów teleinformatycznych oraz udzielać wszelkich wyjaśnień dotyczących realizacji projektu.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Jeżeli jest to konieczne do stwierdzenia kwalifikowalności wydatków ponoszonych w ramach realizacji projektu, beneficjent jest obowiązany udostępnić podmiotom, również dokumenty niezwiązane bezpośrednio z jego realizacją.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 panose="020F0502020204030203"/>
              </a:rPr>
              <a:t>Podmioty uprawnione do przeprowadzania kontroli lub audytu, w celu potwierdzenia prawidłowości i kwalifikowalności poniesionych wydatków, mogą zwrócić się o złożenie wyjaśnień do osób zaangażowanych w realizację projektu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spc="-10" dirty="0">
              <a:solidFill>
                <a:srgbClr val="636466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3837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>
                <a:latin typeface="Lato"/>
              </a:rPr>
              <a:t>Warunki i procedury w zakresie kwalifikowalności projektów i wydatków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Na etapie oceny wniosku o dofinansowanie dokonywana jest ocena kwalifikowalności planowanych wydatków. Przyjęcie danego projektu do realizacji i podpisanie z beneficjentem umowy o dofinansowanie nie oznacza, że wszystkie wydatki, które beneficjent przedstawi we wniosku o płatność w trakcie realizacji projektu, zostaną poświadczone, zrefundowane lub rozliczone (w przypadku systemu zaliczkowego).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Dodatkowo jak wskazują postanowienia wytycznych horyzontalnych ocena kwalifikowalności poniesionego wydatku dokonywana jest przede wszystkim </a:t>
            </a:r>
            <a:r>
              <a:rPr lang="pl-PL" altLang="pl-PL" sz="1400" u="sng" dirty="0">
                <a:latin typeface="Lato"/>
              </a:rPr>
              <a:t>w trakcie realizacji projektu</a:t>
            </a:r>
            <a:r>
              <a:rPr lang="pl-PL" altLang="pl-PL" sz="1400" dirty="0">
                <a:latin typeface="Lato"/>
              </a:rPr>
              <a:t> poprzez weryfikację wniosków o płatność oraz w trakcie kontroli projektu. Ocena kwalifikowalności poniesionych wydatków jest prowadzona także po zakończeniu realizacji projektu w zakresie obowiązków nałożonych na beneficjenta umową o dofinansowanie oraz wynikających z przepisów prawa.</a:t>
            </a:r>
            <a:endParaRPr lang="pl-PL" sz="1400" dirty="0">
              <a:latin typeface="Lato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236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Warunki </a:t>
            </a:r>
            <a:r>
              <a:rPr lang="pl-PL" altLang="pl-PL" sz="1400" b="1" dirty="0">
                <a:latin typeface="Lato"/>
              </a:rPr>
              <a:t>i procedury w zakresie kwalifikowalności projektów i wydatków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dirty="0">
                <a:latin typeface="Lato"/>
              </a:rPr>
              <a:t>Początkowa i końcowa data kwalifikowalności wydatków określona w umowie o dofinansowanie może zostać zmieniona w uzasadnionym przypadku, na wniosek beneficjenta, za zgodą właściwej instytucji będącej stroną umowy, na warunkach określonych w umowie o dofinansowanie.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lang="pl-PL" sz="1400" dirty="0">
              <a:latin typeface="Lato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>
                <a:latin typeface="Lato"/>
              </a:rPr>
              <a:t>Uwaga:</a:t>
            </a: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Z uwzględnieniem powyższego kwalifikowalne będą tylko te wydatki, które mieszczą się w okresie wyznaczonym umową o dofinansowanie. </a:t>
            </a:r>
          </a:p>
          <a:p>
            <a:pPr>
              <a:defRPr/>
            </a:pPr>
            <a:r>
              <a:rPr lang="pl-PL" sz="1400" dirty="0">
                <a:latin typeface="Lato"/>
              </a:rPr>
              <a:t>Należy pamiętać, że termin zakończenia projektu nie powinien co do zasady przekraczać okresu 48 miesięcy od daty podpisania umowy.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we wniosku o dofinansowanie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</a:t>
            </a:r>
          </a:p>
          <a:p>
            <a:r>
              <a:rPr lang="pl-PL" sz="1400" dirty="0"/>
              <a:t>jest zgodny z innymi warunkami uznania go za </a:t>
            </a:r>
            <a:r>
              <a:rPr lang="pl-PL" sz="1400" dirty="0" smtClean="0"/>
              <a:t>wydatek </a:t>
            </a:r>
            <a:r>
              <a:rPr lang="pl-PL" sz="1400" dirty="0"/>
              <a:t>kwalifikowalny </a:t>
            </a:r>
            <a:r>
              <a:rPr lang="pl-PL" sz="1400" dirty="0" smtClean="0"/>
              <a:t>określonymi w Wytycznych</a:t>
            </a:r>
            <a:r>
              <a:rPr lang="pl-PL" sz="1400" dirty="0"/>
              <a:t>, </a:t>
            </a:r>
            <a:r>
              <a:rPr lang="pl-PL" sz="1400" dirty="0" smtClean="0"/>
              <a:t>lub określonymi przez </a:t>
            </a:r>
            <a:r>
              <a:rPr lang="pl-PL" sz="1400" dirty="0"/>
              <a:t>IZ PO w SZOOP, regulaminie konkursu lub </a:t>
            </a:r>
            <a:r>
              <a:rPr lang="pl-PL" sz="1400" dirty="0" smtClean="0"/>
              <a:t>dokumentacji dotyczącej </a:t>
            </a:r>
            <a:r>
              <a:rPr lang="pl-PL" sz="1400" dirty="0"/>
              <a:t>projektów </a:t>
            </a:r>
            <a:r>
              <a:rPr lang="pl-PL" sz="1400" dirty="0" smtClean="0"/>
              <a:t>zgłaszanych </a:t>
            </a:r>
            <a:r>
              <a:rPr lang="pl-PL" sz="1400" dirty="0"/>
              <a:t>w trybie pozakonkursowym. </a:t>
            </a:r>
            <a:endParaRPr lang="pl-PL" sz="1400" dirty="0" smtClean="0">
              <a:latin typeface="Lato"/>
            </a:endParaRPr>
          </a:p>
          <a:p>
            <a:r>
              <a:rPr lang="pl-PL" sz="1400" dirty="0"/>
              <a:t>został dokonany w sposób przejrzysty, </a:t>
            </a:r>
            <a:r>
              <a:rPr lang="pl-PL" sz="1400" dirty="0" smtClean="0"/>
              <a:t>racjonalny i </a:t>
            </a:r>
            <a:r>
              <a:rPr lang="pl-PL" sz="1400" dirty="0"/>
              <a:t>efektywny, z zachowaniem zasad </a:t>
            </a:r>
            <a:r>
              <a:rPr lang="pl-PL" sz="1400" dirty="0" smtClean="0"/>
              <a:t>uzyskiwania </a:t>
            </a:r>
            <a:r>
              <a:rPr lang="pl-PL" sz="1400" dirty="0"/>
              <a:t>najlepszych efektów z danych nakładów, </a:t>
            </a:r>
            <a:endParaRPr lang="pl-PL" sz="1400" dirty="0" smtClean="0"/>
          </a:p>
          <a:p>
            <a:r>
              <a:rPr lang="pl-PL" sz="1400" dirty="0"/>
              <a:t>został </a:t>
            </a:r>
            <a:r>
              <a:rPr lang="pl-PL" sz="1400" dirty="0" smtClean="0"/>
              <a:t>należycie udokumentowany</a:t>
            </a:r>
          </a:p>
          <a:p>
            <a:r>
              <a:rPr lang="pl-PL" sz="1400" dirty="0"/>
              <a:t>dotyczy towarów dostarczonych lub usług </a:t>
            </a:r>
            <a:r>
              <a:rPr lang="pl-PL" sz="1400" dirty="0" smtClean="0"/>
              <a:t>wykonanych </a:t>
            </a:r>
            <a:r>
              <a:rPr lang="pl-PL" sz="1400" dirty="0"/>
              <a:t>lub robót </a:t>
            </a:r>
            <a:r>
              <a:rPr lang="pl-PL" sz="1400" dirty="0" smtClean="0"/>
              <a:t>zrealizowanych</a:t>
            </a:r>
          </a:p>
          <a:p>
            <a:r>
              <a:rPr lang="pl-PL" sz="1400" dirty="0"/>
              <a:t>j</a:t>
            </a:r>
            <a:r>
              <a:rPr lang="pl-PL" sz="1400" dirty="0" smtClean="0"/>
              <a:t>est poniesiony w terminie realizacji projektu mieszczącym się w ramach kwalifikowalności</a:t>
            </a:r>
          </a:p>
          <a:p>
            <a:r>
              <a:rPr lang="pl-PL" sz="1400" dirty="0"/>
              <a:t>został wykazany we wniosku o </a:t>
            </a:r>
            <a:r>
              <a:rPr lang="pl-PL" sz="1400" dirty="0" smtClean="0"/>
              <a:t>płatność zgodnie </a:t>
            </a:r>
            <a:r>
              <a:rPr lang="pl-PL" sz="1400" dirty="0"/>
              <a:t>z Wytycznymi w zakresie warunków </a:t>
            </a:r>
          </a:p>
          <a:p>
            <a:pPr marL="0" indent="0">
              <a:buNone/>
            </a:pPr>
            <a:r>
              <a:rPr lang="pl-PL" sz="1400" dirty="0" smtClean="0"/>
              <a:t>        gromadzenia </a:t>
            </a:r>
            <a:r>
              <a:rPr lang="pl-PL" sz="1400" dirty="0"/>
              <a:t>i przekazywania danych w postaci </a:t>
            </a:r>
            <a:r>
              <a:rPr lang="pl-PL" sz="1400" dirty="0" smtClean="0"/>
              <a:t>elektronicznej i  umową o dofinansowanie, a                 zatem i </a:t>
            </a:r>
            <a:r>
              <a:rPr lang="pl-PL" sz="1400" i="1" dirty="0" smtClean="0"/>
              <a:t>Instrukcją wypełniania wniosków o płatność </a:t>
            </a:r>
            <a:endParaRPr lang="pl-PL" sz="1400" i="1" dirty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</a:t>
            </a:r>
            <a:r>
              <a:rPr lang="pl-PL" sz="1400" dirty="0" smtClean="0">
                <a:latin typeface="Lato"/>
              </a:rPr>
              <a:t>- 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dirty="0" err="1" smtClean="0">
                <a:latin typeface="Lato"/>
              </a:rPr>
              <a:t>tzw</a:t>
            </a:r>
            <a:r>
              <a:rPr lang="pl-PL" sz="1400" dirty="0" smtClean="0">
                <a:latin typeface="Lato"/>
              </a:rPr>
              <a:t> rachunku bankowego transferowego 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2128</TotalTime>
  <Words>2830</Words>
  <Application>Microsoft Office PowerPoint</Application>
  <PresentationFormat>Pokaz na ekranie (4:3)</PresentationFormat>
  <Paragraphs>271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114</cp:revision>
  <dcterms:created xsi:type="dcterms:W3CDTF">2015-09-10T13:33:51Z</dcterms:created>
  <dcterms:modified xsi:type="dcterms:W3CDTF">2018-04-12T11:59:20Z</dcterms:modified>
</cp:coreProperties>
</file>