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62" r:id="rId2"/>
    <p:sldMasterId id="2147483677" r:id="rId3"/>
  </p:sldMasterIdLst>
  <p:sldIdLst>
    <p:sldId id="317" r:id="rId4"/>
    <p:sldId id="257" r:id="rId5"/>
    <p:sldId id="315" r:id="rId6"/>
    <p:sldId id="314" r:id="rId7"/>
    <p:sldId id="287" r:id="rId8"/>
    <p:sldId id="260" r:id="rId9"/>
    <p:sldId id="344" r:id="rId10"/>
    <p:sldId id="327" r:id="rId11"/>
    <p:sldId id="328" r:id="rId12"/>
    <p:sldId id="329" r:id="rId13"/>
    <p:sldId id="330" r:id="rId14"/>
    <p:sldId id="331" r:id="rId15"/>
    <p:sldId id="332" r:id="rId16"/>
    <p:sldId id="333" r:id="rId17"/>
    <p:sldId id="334" r:id="rId18"/>
    <p:sldId id="345" r:id="rId19"/>
    <p:sldId id="335" r:id="rId20"/>
    <p:sldId id="266" r:id="rId21"/>
    <p:sldId id="265" r:id="rId22"/>
    <p:sldId id="336" r:id="rId23"/>
    <p:sldId id="288" r:id="rId24"/>
    <p:sldId id="320" r:id="rId25"/>
    <p:sldId id="323" r:id="rId26"/>
    <p:sldId id="321" r:id="rId27"/>
    <p:sldId id="322" r:id="rId28"/>
    <p:sldId id="324" r:id="rId29"/>
    <p:sldId id="337" r:id="rId30"/>
    <p:sldId id="338" r:id="rId31"/>
    <p:sldId id="325" r:id="rId32"/>
    <p:sldId id="326" r:id="rId33"/>
    <p:sldId id="343" r:id="rId34"/>
    <p:sldId id="339" r:id="rId35"/>
    <p:sldId id="340" r:id="rId36"/>
    <p:sldId id="341" r:id="rId37"/>
    <p:sldId id="273" r:id="rId38"/>
    <p:sldId id="275" r:id="rId39"/>
    <p:sldId id="292" r:id="rId40"/>
    <p:sldId id="293" r:id="rId41"/>
    <p:sldId id="294" r:id="rId42"/>
    <p:sldId id="295" r:id="rId43"/>
    <p:sldId id="296" r:id="rId44"/>
    <p:sldId id="297" r:id="rId45"/>
    <p:sldId id="342" r:id="rId46"/>
    <p:sldId id="346" r:id="rId47"/>
  </p:sldIdLst>
  <p:sldSz cx="12192000" cy="6858000"/>
  <p:notesSz cx="6724650" cy="97742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4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E75783-6608-4B6F-8F38-A3EE5716A863}"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pl-PL"/>
        </a:p>
      </dgm:t>
    </dgm:pt>
    <dgm:pt modelId="{0CB1C1B0-2B37-467F-9BCD-596BB5429037}">
      <dgm:prSet phldrT="[Tekst]" custT="1"/>
      <dgm:spPr>
        <a:solidFill>
          <a:srgbClr val="FFD757"/>
        </a:solidFill>
        <a:ln>
          <a:noFill/>
        </a:ln>
      </dgm:spPr>
      <dgm:t>
        <a:bodyPr/>
        <a:lstStyle/>
        <a:p>
          <a:pPr algn="ctr"/>
          <a:r>
            <a:rPr lang="pl-PL" sz="2400" dirty="0" smtClean="0">
              <a:solidFill>
                <a:schemeClr val="tx1"/>
              </a:solidFill>
              <a:latin typeface="Arial" panose="020B0604020202020204" pitchFamily="34" charset="0"/>
              <a:cs typeface="Arial" panose="020B0604020202020204" pitchFamily="34" charset="0"/>
            </a:rPr>
            <a:t>I. Ocena formalna</a:t>
          </a:r>
          <a:endParaRPr lang="pl-PL" sz="2400" dirty="0">
            <a:solidFill>
              <a:schemeClr val="tx1"/>
            </a:solidFill>
            <a:latin typeface="Arial" panose="020B0604020202020204" pitchFamily="34" charset="0"/>
            <a:cs typeface="Arial" panose="020B0604020202020204" pitchFamily="34" charset="0"/>
          </a:endParaRPr>
        </a:p>
      </dgm:t>
    </dgm:pt>
    <dgm:pt modelId="{4E4CB8AA-9829-43EC-B0CD-24BBE54E838A}" type="parTrans" cxnId="{28F92C56-D75D-4ABA-A60D-A638911BCA92}">
      <dgm:prSet/>
      <dgm:spPr/>
      <dgm:t>
        <a:bodyPr/>
        <a:lstStyle/>
        <a:p>
          <a:endParaRPr lang="pl-PL" sz="2000"/>
        </a:p>
      </dgm:t>
    </dgm:pt>
    <dgm:pt modelId="{BF46152C-AD30-4437-AF45-AD8BCBAF31B1}" type="sibTrans" cxnId="{28F92C56-D75D-4ABA-A60D-A638911BCA92}">
      <dgm:prSet custT="1"/>
      <dgm:spPr>
        <a:solidFill>
          <a:schemeClr val="bg1">
            <a:alpha val="90000"/>
          </a:schemeClr>
        </a:solidFill>
        <a:ln>
          <a:solidFill>
            <a:schemeClr val="tx1">
              <a:alpha val="90000"/>
            </a:schemeClr>
          </a:solidFill>
        </a:ln>
      </dgm:spPr>
      <dgm:t>
        <a:bodyPr/>
        <a:lstStyle/>
        <a:p>
          <a:endParaRPr lang="pl-PL" sz="2000"/>
        </a:p>
      </dgm:t>
    </dgm:pt>
    <dgm:pt modelId="{3428754B-1080-4773-BE24-EE927A762DBC}">
      <dgm:prSet phldrT="[Tekst]" custT="1"/>
      <dgm:spPr>
        <a:solidFill>
          <a:srgbClr val="FFD757"/>
        </a:solidFill>
        <a:ln>
          <a:noFill/>
        </a:ln>
      </dgm:spPr>
      <dgm:t>
        <a:bodyPr/>
        <a:lstStyle/>
        <a:p>
          <a:pPr algn="ctr"/>
          <a:r>
            <a:rPr lang="pl-PL" sz="2400" dirty="0" smtClean="0">
              <a:solidFill>
                <a:schemeClr val="tx1"/>
              </a:solidFill>
              <a:latin typeface="Arial" panose="020B0604020202020204" pitchFamily="34" charset="0"/>
              <a:cs typeface="Arial" panose="020B0604020202020204" pitchFamily="34" charset="0"/>
            </a:rPr>
            <a:t>II. Ocena merytoryczna</a:t>
          </a:r>
          <a:endParaRPr lang="pl-PL" sz="2400" dirty="0">
            <a:solidFill>
              <a:schemeClr val="tx1"/>
            </a:solidFill>
            <a:latin typeface="Arial" panose="020B0604020202020204" pitchFamily="34" charset="0"/>
            <a:cs typeface="Arial" panose="020B0604020202020204" pitchFamily="34" charset="0"/>
          </a:endParaRPr>
        </a:p>
      </dgm:t>
    </dgm:pt>
    <dgm:pt modelId="{0E93E0AF-44FB-432B-9874-F950AAF0A14D}" type="parTrans" cxnId="{2D2CC7C7-CEA5-4E3C-9B29-D1BD1379C052}">
      <dgm:prSet/>
      <dgm:spPr/>
      <dgm:t>
        <a:bodyPr/>
        <a:lstStyle/>
        <a:p>
          <a:endParaRPr lang="pl-PL" sz="2000"/>
        </a:p>
      </dgm:t>
    </dgm:pt>
    <dgm:pt modelId="{9E0ACBE2-D878-4ED0-B872-1E32FFF58F35}" type="sibTrans" cxnId="{2D2CC7C7-CEA5-4E3C-9B29-D1BD1379C052}">
      <dgm:prSet custT="1"/>
      <dgm:spPr>
        <a:solidFill>
          <a:schemeClr val="bg1">
            <a:alpha val="90000"/>
          </a:schemeClr>
        </a:solidFill>
        <a:ln>
          <a:solidFill>
            <a:schemeClr val="tx1">
              <a:alpha val="90000"/>
            </a:schemeClr>
          </a:solidFill>
        </a:ln>
      </dgm:spPr>
      <dgm:t>
        <a:bodyPr/>
        <a:lstStyle/>
        <a:p>
          <a:endParaRPr lang="pl-PL" sz="2000"/>
        </a:p>
      </dgm:t>
    </dgm:pt>
    <dgm:pt modelId="{8CCD4B7B-13E6-41C5-833B-0B7D2719DCA1}">
      <dgm:prSet phldrT="[Tekst]" custT="1"/>
      <dgm:spPr>
        <a:solidFill>
          <a:srgbClr val="FFD757"/>
        </a:solidFill>
        <a:ln>
          <a:noFill/>
        </a:ln>
      </dgm:spPr>
      <dgm:t>
        <a:bodyPr/>
        <a:lstStyle/>
        <a:p>
          <a:pPr algn="ctr"/>
          <a:r>
            <a:rPr lang="pl-PL" sz="2400" dirty="0" smtClean="0">
              <a:solidFill>
                <a:schemeClr val="tx1"/>
              </a:solidFill>
              <a:latin typeface="Arial" panose="020B0604020202020204" pitchFamily="34" charset="0"/>
              <a:cs typeface="Arial" panose="020B0604020202020204" pitchFamily="34" charset="0"/>
            </a:rPr>
            <a:t>III. Ocena zgodności ze strategią ZIT/RIT</a:t>
          </a:r>
          <a:endParaRPr lang="pl-PL" sz="2400" dirty="0">
            <a:solidFill>
              <a:schemeClr val="tx1"/>
            </a:solidFill>
            <a:latin typeface="Arial" panose="020B0604020202020204" pitchFamily="34" charset="0"/>
            <a:cs typeface="Arial" panose="020B0604020202020204" pitchFamily="34" charset="0"/>
          </a:endParaRPr>
        </a:p>
      </dgm:t>
    </dgm:pt>
    <dgm:pt modelId="{0FACF174-83CC-4E43-9796-F471911CB175}" type="parTrans" cxnId="{A43195CF-780D-4C9F-9CFB-AA83704718AB}">
      <dgm:prSet/>
      <dgm:spPr/>
      <dgm:t>
        <a:bodyPr/>
        <a:lstStyle/>
        <a:p>
          <a:endParaRPr lang="pl-PL"/>
        </a:p>
      </dgm:t>
    </dgm:pt>
    <dgm:pt modelId="{1D4A9D26-1F0D-4B2E-AB46-46AF6206820E}" type="sibTrans" cxnId="{A43195CF-780D-4C9F-9CFB-AA83704718AB}">
      <dgm:prSet/>
      <dgm:spPr/>
      <dgm:t>
        <a:bodyPr/>
        <a:lstStyle/>
        <a:p>
          <a:endParaRPr lang="pl-PL"/>
        </a:p>
      </dgm:t>
    </dgm:pt>
    <dgm:pt modelId="{B5AE55CC-CF1C-446B-BE0A-8B02F660CEAF}" type="pres">
      <dgm:prSet presAssocID="{02E75783-6608-4B6F-8F38-A3EE5716A863}" presName="outerComposite" presStyleCnt="0">
        <dgm:presLayoutVars>
          <dgm:chMax val="5"/>
          <dgm:dir/>
          <dgm:resizeHandles val="exact"/>
        </dgm:presLayoutVars>
      </dgm:prSet>
      <dgm:spPr/>
      <dgm:t>
        <a:bodyPr/>
        <a:lstStyle/>
        <a:p>
          <a:endParaRPr lang="pl-PL"/>
        </a:p>
      </dgm:t>
    </dgm:pt>
    <dgm:pt modelId="{077B7C24-B770-4364-AD6B-3B71BC825BFD}" type="pres">
      <dgm:prSet presAssocID="{02E75783-6608-4B6F-8F38-A3EE5716A863}" presName="dummyMaxCanvas" presStyleCnt="0">
        <dgm:presLayoutVars/>
      </dgm:prSet>
      <dgm:spPr/>
    </dgm:pt>
    <dgm:pt modelId="{55840835-DFD1-4F1D-91CF-63DD57AEB721}" type="pres">
      <dgm:prSet presAssocID="{02E75783-6608-4B6F-8F38-A3EE5716A863}" presName="ThreeNodes_1" presStyleLbl="node1" presStyleIdx="0" presStyleCnt="3">
        <dgm:presLayoutVars>
          <dgm:bulletEnabled val="1"/>
        </dgm:presLayoutVars>
      </dgm:prSet>
      <dgm:spPr/>
      <dgm:t>
        <a:bodyPr/>
        <a:lstStyle/>
        <a:p>
          <a:endParaRPr lang="pl-PL"/>
        </a:p>
      </dgm:t>
    </dgm:pt>
    <dgm:pt modelId="{76CF30B1-9118-4657-BFC7-59F84DE618B0}" type="pres">
      <dgm:prSet presAssocID="{02E75783-6608-4B6F-8F38-A3EE5716A863}" presName="ThreeNodes_2" presStyleLbl="node1" presStyleIdx="1" presStyleCnt="3">
        <dgm:presLayoutVars>
          <dgm:bulletEnabled val="1"/>
        </dgm:presLayoutVars>
      </dgm:prSet>
      <dgm:spPr/>
      <dgm:t>
        <a:bodyPr/>
        <a:lstStyle/>
        <a:p>
          <a:endParaRPr lang="pl-PL"/>
        </a:p>
      </dgm:t>
    </dgm:pt>
    <dgm:pt modelId="{83E34801-477B-4437-9C7A-6F67C96AF0B2}" type="pres">
      <dgm:prSet presAssocID="{02E75783-6608-4B6F-8F38-A3EE5716A863}" presName="ThreeNodes_3" presStyleLbl="node1" presStyleIdx="2" presStyleCnt="3" custLinFactNeighborX="251" custLinFactNeighborY="-1831">
        <dgm:presLayoutVars>
          <dgm:bulletEnabled val="1"/>
        </dgm:presLayoutVars>
      </dgm:prSet>
      <dgm:spPr/>
      <dgm:t>
        <a:bodyPr/>
        <a:lstStyle/>
        <a:p>
          <a:endParaRPr lang="pl-PL"/>
        </a:p>
      </dgm:t>
    </dgm:pt>
    <dgm:pt modelId="{AA2E1F9A-AFB4-4166-81EC-4BEFDA922B13}" type="pres">
      <dgm:prSet presAssocID="{02E75783-6608-4B6F-8F38-A3EE5716A863}" presName="ThreeConn_1-2" presStyleLbl="fgAccFollowNode1" presStyleIdx="0" presStyleCnt="2">
        <dgm:presLayoutVars>
          <dgm:bulletEnabled val="1"/>
        </dgm:presLayoutVars>
      </dgm:prSet>
      <dgm:spPr/>
      <dgm:t>
        <a:bodyPr/>
        <a:lstStyle/>
        <a:p>
          <a:endParaRPr lang="pl-PL"/>
        </a:p>
      </dgm:t>
    </dgm:pt>
    <dgm:pt modelId="{06303680-E22E-4D13-914B-47C5BB702092}" type="pres">
      <dgm:prSet presAssocID="{02E75783-6608-4B6F-8F38-A3EE5716A863}" presName="ThreeConn_2-3" presStyleLbl="fgAccFollowNode1" presStyleIdx="1" presStyleCnt="2">
        <dgm:presLayoutVars>
          <dgm:bulletEnabled val="1"/>
        </dgm:presLayoutVars>
      </dgm:prSet>
      <dgm:spPr/>
      <dgm:t>
        <a:bodyPr/>
        <a:lstStyle/>
        <a:p>
          <a:endParaRPr lang="pl-PL"/>
        </a:p>
      </dgm:t>
    </dgm:pt>
    <dgm:pt modelId="{2069E5EC-2E4C-4924-B443-5FC85701A234}" type="pres">
      <dgm:prSet presAssocID="{02E75783-6608-4B6F-8F38-A3EE5716A863}" presName="ThreeNodes_1_text" presStyleLbl="node1" presStyleIdx="2" presStyleCnt="3">
        <dgm:presLayoutVars>
          <dgm:bulletEnabled val="1"/>
        </dgm:presLayoutVars>
      </dgm:prSet>
      <dgm:spPr/>
      <dgm:t>
        <a:bodyPr/>
        <a:lstStyle/>
        <a:p>
          <a:endParaRPr lang="pl-PL"/>
        </a:p>
      </dgm:t>
    </dgm:pt>
    <dgm:pt modelId="{8DF75406-E867-4126-B366-FE08A654DFF9}" type="pres">
      <dgm:prSet presAssocID="{02E75783-6608-4B6F-8F38-A3EE5716A863}" presName="ThreeNodes_2_text" presStyleLbl="node1" presStyleIdx="2" presStyleCnt="3">
        <dgm:presLayoutVars>
          <dgm:bulletEnabled val="1"/>
        </dgm:presLayoutVars>
      </dgm:prSet>
      <dgm:spPr/>
      <dgm:t>
        <a:bodyPr/>
        <a:lstStyle/>
        <a:p>
          <a:endParaRPr lang="pl-PL"/>
        </a:p>
      </dgm:t>
    </dgm:pt>
    <dgm:pt modelId="{5C8A21B3-E083-4AD7-A5EB-01E9B974944C}" type="pres">
      <dgm:prSet presAssocID="{02E75783-6608-4B6F-8F38-A3EE5716A863}" presName="ThreeNodes_3_text" presStyleLbl="node1" presStyleIdx="2" presStyleCnt="3">
        <dgm:presLayoutVars>
          <dgm:bulletEnabled val="1"/>
        </dgm:presLayoutVars>
      </dgm:prSet>
      <dgm:spPr/>
      <dgm:t>
        <a:bodyPr/>
        <a:lstStyle/>
        <a:p>
          <a:endParaRPr lang="pl-PL"/>
        </a:p>
      </dgm:t>
    </dgm:pt>
  </dgm:ptLst>
  <dgm:cxnLst>
    <dgm:cxn modelId="{2D2CC7C7-CEA5-4E3C-9B29-D1BD1379C052}" srcId="{02E75783-6608-4B6F-8F38-A3EE5716A863}" destId="{3428754B-1080-4773-BE24-EE927A762DBC}" srcOrd="1" destOrd="0" parTransId="{0E93E0AF-44FB-432B-9874-F950AAF0A14D}" sibTransId="{9E0ACBE2-D878-4ED0-B872-1E32FFF58F35}"/>
    <dgm:cxn modelId="{7CAD2D8B-5B3E-4F17-B7C8-58714ACCEBE0}" type="presOf" srcId="{0CB1C1B0-2B37-467F-9BCD-596BB5429037}" destId="{55840835-DFD1-4F1D-91CF-63DD57AEB721}" srcOrd="0" destOrd="0" presId="urn:microsoft.com/office/officeart/2005/8/layout/vProcess5"/>
    <dgm:cxn modelId="{3B8C647C-7901-4AAA-956C-7BFA2AF82A11}" type="presOf" srcId="{02E75783-6608-4B6F-8F38-A3EE5716A863}" destId="{B5AE55CC-CF1C-446B-BE0A-8B02F660CEAF}" srcOrd="0" destOrd="0" presId="urn:microsoft.com/office/officeart/2005/8/layout/vProcess5"/>
    <dgm:cxn modelId="{8DA82F5C-CD20-4191-AF0C-4A44773B8492}" type="presOf" srcId="{3428754B-1080-4773-BE24-EE927A762DBC}" destId="{8DF75406-E867-4126-B366-FE08A654DFF9}" srcOrd="1" destOrd="0" presId="urn:microsoft.com/office/officeart/2005/8/layout/vProcess5"/>
    <dgm:cxn modelId="{952553C8-5F19-40DE-9CBC-04A4ECCE7572}" type="presOf" srcId="{9E0ACBE2-D878-4ED0-B872-1E32FFF58F35}" destId="{06303680-E22E-4D13-914B-47C5BB702092}" srcOrd="0" destOrd="0" presId="urn:microsoft.com/office/officeart/2005/8/layout/vProcess5"/>
    <dgm:cxn modelId="{D1B1BE4D-66D1-494D-9828-FB9B2DF0AF9F}" type="presOf" srcId="{8CCD4B7B-13E6-41C5-833B-0B7D2719DCA1}" destId="{5C8A21B3-E083-4AD7-A5EB-01E9B974944C}" srcOrd="1" destOrd="0" presId="urn:microsoft.com/office/officeart/2005/8/layout/vProcess5"/>
    <dgm:cxn modelId="{2D096277-7E36-462F-8791-FA1DC7561CF9}" type="presOf" srcId="{0CB1C1B0-2B37-467F-9BCD-596BB5429037}" destId="{2069E5EC-2E4C-4924-B443-5FC85701A234}" srcOrd="1" destOrd="0" presId="urn:microsoft.com/office/officeart/2005/8/layout/vProcess5"/>
    <dgm:cxn modelId="{28F92C56-D75D-4ABA-A60D-A638911BCA92}" srcId="{02E75783-6608-4B6F-8F38-A3EE5716A863}" destId="{0CB1C1B0-2B37-467F-9BCD-596BB5429037}" srcOrd="0" destOrd="0" parTransId="{4E4CB8AA-9829-43EC-B0CD-24BBE54E838A}" sibTransId="{BF46152C-AD30-4437-AF45-AD8BCBAF31B1}"/>
    <dgm:cxn modelId="{1A0DADC0-D520-49E3-A3F6-D2A67F203D06}" type="presOf" srcId="{8CCD4B7B-13E6-41C5-833B-0B7D2719DCA1}" destId="{83E34801-477B-4437-9C7A-6F67C96AF0B2}" srcOrd="0" destOrd="0" presId="urn:microsoft.com/office/officeart/2005/8/layout/vProcess5"/>
    <dgm:cxn modelId="{F579CCC7-66EB-41C7-AF7F-83CA8FB086E8}" type="presOf" srcId="{BF46152C-AD30-4437-AF45-AD8BCBAF31B1}" destId="{AA2E1F9A-AFB4-4166-81EC-4BEFDA922B13}" srcOrd="0" destOrd="0" presId="urn:microsoft.com/office/officeart/2005/8/layout/vProcess5"/>
    <dgm:cxn modelId="{63C9864E-6A2B-4B39-8D20-613AC5AB3096}" type="presOf" srcId="{3428754B-1080-4773-BE24-EE927A762DBC}" destId="{76CF30B1-9118-4657-BFC7-59F84DE618B0}" srcOrd="0" destOrd="0" presId="urn:microsoft.com/office/officeart/2005/8/layout/vProcess5"/>
    <dgm:cxn modelId="{A43195CF-780D-4C9F-9CFB-AA83704718AB}" srcId="{02E75783-6608-4B6F-8F38-A3EE5716A863}" destId="{8CCD4B7B-13E6-41C5-833B-0B7D2719DCA1}" srcOrd="2" destOrd="0" parTransId="{0FACF174-83CC-4E43-9796-F471911CB175}" sibTransId="{1D4A9D26-1F0D-4B2E-AB46-46AF6206820E}"/>
    <dgm:cxn modelId="{9516E061-7673-44D5-9A88-5A9A4CB0AC42}" type="presParOf" srcId="{B5AE55CC-CF1C-446B-BE0A-8B02F660CEAF}" destId="{077B7C24-B770-4364-AD6B-3B71BC825BFD}" srcOrd="0" destOrd="0" presId="urn:microsoft.com/office/officeart/2005/8/layout/vProcess5"/>
    <dgm:cxn modelId="{387566BB-6B84-4316-A42B-25600417D4D9}" type="presParOf" srcId="{B5AE55CC-CF1C-446B-BE0A-8B02F660CEAF}" destId="{55840835-DFD1-4F1D-91CF-63DD57AEB721}" srcOrd="1" destOrd="0" presId="urn:microsoft.com/office/officeart/2005/8/layout/vProcess5"/>
    <dgm:cxn modelId="{E90BB5D9-8567-428B-AE82-C10A2D0AF7B9}" type="presParOf" srcId="{B5AE55CC-CF1C-446B-BE0A-8B02F660CEAF}" destId="{76CF30B1-9118-4657-BFC7-59F84DE618B0}" srcOrd="2" destOrd="0" presId="urn:microsoft.com/office/officeart/2005/8/layout/vProcess5"/>
    <dgm:cxn modelId="{B1575AF3-6316-4E8C-A772-460BE40BE786}" type="presParOf" srcId="{B5AE55CC-CF1C-446B-BE0A-8B02F660CEAF}" destId="{83E34801-477B-4437-9C7A-6F67C96AF0B2}" srcOrd="3" destOrd="0" presId="urn:microsoft.com/office/officeart/2005/8/layout/vProcess5"/>
    <dgm:cxn modelId="{C32AB4A5-B0C1-4AEB-979E-1314D06F418C}" type="presParOf" srcId="{B5AE55CC-CF1C-446B-BE0A-8B02F660CEAF}" destId="{AA2E1F9A-AFB4-4166-81EC-4BEFDA922B13}" srcOrd="4" destOrd="0" presId="urn:microsoft.com/office/officeart/2005/8/layout/vProcess5"/>
    <dgm:cxn modelId="{D9BC490A-461F-4BE4-836A-55722471255A}" type="presParOf" srcId="{B5AE55CC-CF1C-446B-BE0A-8B02F660CEAF}" destId="{06303680-E22E-4D13-914B-47C5BB702092}" srcOrd="5" destOrd="0" presId="urn:microsoft.com/office/officeart/2005/8/layout/vProcess5"/>
    <dgm:cxn modelId="{C4964236-3615-42D5-9D06-1706211AA369}" type="presParOf" srcId="{B5AE55CC-CF1C-446B-BE0A-8B02F660CEAF}" destId="{2069E5EC-2E4C-4924-B443-5FC85701A234}" srcOrd="6" destOrd="0" presId="urn:microsoft.com/office/officeart/2005/8/layout/vProcess5"/>
    <dgm:cxn modelId="{163EEAF2-D402-4A35-8CBE-0951B92AD602}" type="presParOf" srcId="{B5AE55CC-CF1C-446B-BE0A-8B02F660CEAF}" destId="{8DF75406-E867-4126-B366-FE08A654DFF9}" srcOrd="7" destOrd="0" presId="urn:microsoft.com/office/officeart/2005/8/layout/vProcess5"/>
    <dgm:cxn modelId="{1ACC99AA-73FD-4B37-BEF2-C5F8CA0B9C76}" type="presParOf" srcId="{B5AE55CC-CF1C-446B-BE0A-8B02F660CEAF}" destId="{5C8A21B3-E083-4AD7-A5EB-01E9B974944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sz="2800">
                <a:latin typeface="Novecento wide Normal" pitchFamily="50" charset="-18"/>
              </a:defRPr>
            </a:lvl1pPr>
          </a:lstStyle>
          <a:p>
            <a:r>
              <a:rPr lang="en-US" dirty="0" smtClean="0"/>
              <a:t>Click to edit Master title style</a:t>
            </a:r>
            <a:endParaRPr lang="pl-PL"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sz="1600">
                <a:solidFill>
                  <a:schemeClr val="tx1">
                    <a:tint val="75000"/>
                  </a:schemeClr>
                </a:solidFill>
                <a:latin typeface="Lato" pitchFamily="34" charset="-1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pl-PL" dirty="0"/>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5AE073BD-7A14-49C5-AB57-3E413330EB57}" type="datetimeFigureOut">
              <a:rPr lang="pl-PL"/>
              <a:pPr>
                <a:defRPr/>
              </a:pPr>
              <a:t>2018-01-23</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E5421F09-81B6-4D2B-9822-87297FD85B1A}" type="slidenum">
              <a:rPr lang="pl-PL" altLang="pl-PL"/>
              <a:pPr>
                <a:defRPr/>
              </a:pPr>
              <a:t>‹#›</a:t>
            </a:fld>
            <a:endParaRPr lang="pl-PL" altLang="pl-PL"/>
          </a:p>
        </p:txBody>
      </p:sp>
    </p:spTree>
    <p:extLst>
      <p:ext uri="{BB962C8B-B14F-4D97-AF65-F5344CB8AC3E}">
        <p14:creationId xmlns:p14="http://schemas.microsoft.com/office/powerpoint/2010/main" val="2096296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CA16FAFD-F7C9-40E4-A367-4E713E4DF73C}" type="datetimeFigureOut">
              <a:rPr lang="pl-PL"/>
              <a:pPr>
                <a:defRPr/>
              </a:pPr>
              <a:t>2018-01-23</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779E187E-D602-4B1C-B2D8-F9CACD76DECA}" type="slidenum">
              <a:rPr lang="pl-PL" altLang="pl-PL"/>
              <a:pPr>
                <a:defRPr/>
              </a:pPr>
              <a:t>‹#›</a:t>
            </a:fld>
            <a:endParaRPr lang="pl-PL" altLang="pl-PL"/>
          </a:p>
        </p:txBody>
      </p:sp>
    </p:spTree>
    <p:extLst>
      <p:ext uri="{BB962C8B-B14F-4D97-AF65-F5344CB8AC3E}">
        <p14:creationId xmlns:p14="http://schemas.microsoft.com/office/powerpoint/2010/main" val="1750019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smtClean="0"/>
              <a:t>Click to edit Master title style</a:t>
            </a:r>
            <a:endParaRPr lang="pl-PL"/>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C0DA5CDB-7B1B-40E9-A938-0D01FEB6A054}" type="datetimeFigureOut">
              <a:rPr lang="pl-PL"/>
              <a:pPr>
                <a:defRPr/>
              </a:pPr>
              <a:t>2018-01-23</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DB45F750-1C95-463E-9E2E-AD9781CAD2E6}" type="slidenum">
              <a:rPr lang="pl-PL" altLang="pl-PL"/>
              <a:pPr>
                <a:defRPr/>
              </a:pPr>
              <a:t>‹#›</a:t>
            </a:fld>
            <a:endParaRPr lang="pl-PL" altLang="pl-PL"/>
          </a:p>
        </p:txBody>
      </p:sp>
    </p:spTree>
    <p:extLst>
      <p:ext uri="{BB962C8B-B14F-4D97-AF65-F5344CB8AC3E}">
        <p14:creationId xmlns:p14="http://schemas.microsoft.com/office/powerpoint/2010/main" val="3947577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Text Placeholder 2"/>
          <p:cNvSpPr>
            <a:spLocks noGrp="1"/>
          </p:cNvSpPr>
          <p:nvPr>
            <p:ph type="body"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A58647A9-6CAF-4103-AB0C-46985BF712F4}" type="datetimeFigureOut">
              <a:rPr lang="pl-PL"/>
              <a:pPr>
                <a:defRPr/>
              </a:pPr>
              <a:t>2018-01-23</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BFF54E03-4408-445D-8972-5F187E22B180}" type="slidenum">
              <a:rPr lang="pl-PL" altLang="pl-PL"/>
              <a:pPr>
                <a:defRPr/>
              </a:pPr>
              <a:t>‹#›</a:t>
            </a:fld>
            <a:endParaRPr lang="pl-PL" altLang="pl-PL"/>
          </a:p>
        </p:txBody>
      </p:sp>
    </p:spTree>
    <p:extLst>
      <p:ext uri="{BB962C8B-B14F-4D97-AF65-F5344CB8AC3E}">
        <p14:creationId xmlns:p14="http://schemas.microsoft.com/office/powerpoint/2010/main" val="1024827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5B03BC2-1A73-4419-B2E6-92CEE2BDF84D}" type="datetimeFigureOut">
              <a:rPr lang="pl-PL">
                <a:solidFill>
                  <a:prstClr val="black">
                    <a:tint val="75000"/>
                  </a:prstClr>
                </a:solidFill>
              </a:rPr>
              <a:pPr>
                <a:defRPr/>
              </a:pPr>
              <a:t>2018-01-23</a:t>
            </a:fld>
            <a:endParaRPr lang="pl-PL">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pl-PL"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1BAEDC-FE38-48E5-914E-5CE3D486BAA6}" type="slidenum">
              <a:rPr lang="pl-PL" altLang="pl-PL"/>
              <a:pPr>
                <a:defRPr/>
              </a:pPr>
              <a:t>‹#›</a:t>
            </a:fld>
            <a:endParaRPr lang="pl-PL" altLang="pl-PL" dirty="0"/>
          </a:p>
        </p:txBody>
      </p:sp>
    </p:spTree>
    <p:extLst>
      <p:ext uri="{BB962C8B-B14F-4D97-AF65-F5344CB8AC3E}">
        <p14:creationId xmlns:p14="http://schemas.microsoft.com/office/powerpoint/2010/main" val="314433831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smtClean="0"/>
              <a:t>Click to edit Master title style</a:t>
            </a:r>
            <a:endParaRPr lang="pl-PL"/>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5AE073BD-7A14-49C5-AB57-3E413330EB57}" type="datetimeFigureOut">
              <a:rPr lang="pl-PL"/>
              <a:pPr>
                <a:defRPr/>
              </a:pPr>
              <a:t>2018-01-23</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E5421F09-81B6-4D2B-9822-87297FD85B1A}" type="slidenum">
              <a:rPr lang="pl-PL" altLang="pl-PL"/>
              <a:pPr>
                <a:defRPr/>
              </a:pPr>
              <a:t>‹#›</a:t>
            </a:fld>
            <a:endParaRPr lang="pl-PL" altLang="pl-PL"/>
          </a:p>
        </p:txBody>
      </p:sp>
    </p:spTree>
    <p:extLst>
      <p:ext uri="{BB962C8B-B14F-4D97-AF65-F5344CB8AC3E}">
        <p14:creationId xmlns:p14="http://schemas.microsoft.com/office/powerpoint/2010/main" val="26377690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72EAC09F-EA48-4A17-B7FC-D0C3BD3C18F6}" type="datetimeFigureOut">
              <a:rPr lang="pl-PL"/>
              <a:pPr>
                <a:defRPr/>
              </a:pPr>
              <a:t>2018-01-23</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C35617DB-073F-4EA4-95C4-0087DC84B42C}" type="slidenum">
              <a:rPr lang="pl-PL" altLang="pl-PL"/>
              <a:pPr>
                <a:defRPr/>
              </a:pPr>
              <a:t>‹#›</a:t>
            </a:fld>
            <a:endParaRPr lang="pl-PL" altLang="pl-PL"/>
          </a:p>
        </p:txBody>
      </p:sp>
    </p:spTree>
    <p:extLst>
      <p:ext uri="{BB962C8B-B14F-4D97-AF65-F5344CB8AC3E}">
        <p14:creationId xmlns:p14="http://schemas.microsoft.com/office/powerpoint/2010/main" val="17665445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smtClean="0"/>
              <a:t>Click to edit Master title style</a:t>
            </a:r>
            <a:endParaRPr lang="pl-PL"/>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65FF7773-30B0-4AC0-BCD9-08F66527E20D}" type="datetimeFigureOut">
              <a:rPr lang="pl-PL"/>
              <a:pPr>
                <a:defRPr/>
              </a:pPr>
              <a:t>2018-01-23</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6F4472E7-A54C-4FDD-854F-9AE4A9FD3C04}" type="slidenum">
              <a:rPr lang="pl-PL" altLang="pl-PL"/>
              <a:pPr>
                <a:defRPr/>
              </a:pPr>
              <a:t>‹#›</a:t>
            </a:fld>
            <a:endParaRPr lang="pl-PL" altLang="pl-PL"/>
          </a:p>
        </p:txBody>
      </p:sp>
    </p:spTree>
    <p:extLst>
      <p:ext uri="{BB962C8B-B14F-4D97-AF65-F5344CB8AC3E}">
        <p14:creationId xmlns:p14="http://schemas.microsoft.com/office/powerpoint/2010/main" val="37874459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910C3FEF-FC3D-49E1-88B5-5F0A0255EABE}" type="datetimeFigureOut">
              <a:rPr lang="pl-PL"/>
              <a:pPr>
                <a:defRPr/>
              </a:pPr>
              <a:t>2018-01-23</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10B23CF7-0706-4D54-99AC-E6B20931CF5C}" type="slidenum">
              <a:rPr lang="pl-PL" altLang="pl-PL"/>
              <a:pPr>
                <a:defRPr/>
              </a:pPr>
              <a:t>‹#›</a:t>
            </a:fld>
            <a:endParaRPr lang="pl-PL" altLang="pl-PL"/>
          </a:p>
        </p:txBody>
      </p:sp>
    </p:spTree>
    <p:extLst>
      <p:ext uri="{BB962C8B-B14F-4D97-AF65-F5344CB8AC3E}">
        <p14:creationId xmlns:p14="http://schemas.microsoft.com/office/powerpoint/2010/main" val="42116249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smtClean="0"/>
              <a:t>Click to edit Master title style</a:t>
            </a:r>
            <a:endParaRPr lang="pl-PL"/>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7"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E89C5C9E-5DBF-40EE-BCFE-EF45C44D1DA5}" type="datetimeFigureOut">
              <a:rPr lang="pl-PL"/>
              <a:pPr>
                <a:defRPr/>
              </a:pPr>
              <a:t>2018-01-23</a:t>
            </a:fld>
            <a:endParaRPr lang="pl-PL"/>
          </a:p>
        </p:txBody>
      </p:sp>
      <p:sp>
        <p:nvSpPr>
          <p:cNvPr id="8"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9"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16850644-6585-4F90-8219-701EA961853C}" type="slidenum">
              <a:rPr lang="pl-PL" altLang="pl-PL"/>
              <a:pPr>
                <a:defRPr/>
              </a:pPr>
              <a:t>‹#›</a:t>
            </a:fld>
            <a:endParaRPr lang="pl-PL" altLang="pl-PL"/>
          </a:p>
        </p:txBody>
      </p:sp>
    </p:spTree>
    <p:extLst>
      <p:ext uri="{BB962C8B-B14F-4D97-AF65-F5344CB8AC3E}">
        <p14:creationId xmlns:p14="http://schemas.microsoft.com/office/powerpoint/2010/main" val="39237977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D52E4EDB-0685-474D-82D5-9A669E739B3E}" type="datetimeFigureOut">
              <a:rPr lang="pl-PL"/>
              <a:pPr>
                <a:defRPr/>
              </a:pPr>
              <a:t>2018-01-23</a:t>
            </a:fld>
            <a:endParaRPr lang="pl-PL"/>
          </a:p>
        </p:txBody>
      </p:sp>
      <p:sp>
        <p:nvSpPr>
          <p:cNvPr id="4"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5"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3DB39CC7-4A3E-4C50-86C3-F1D8015644A6}" type="slidenum">
              <a:rPr lang="pl-PL" altLang="pl-PL"/>
              <a:pPr>
                <a:defRPr/>
              </a:pPr>
              <a:t>‹#›</a:t>
            </a:fld>
            <a:endParaRPr lang="pl-PL" altLang="pl-PL"/>
          </a:p>
        </p:txBody>
      </p:sp>
    </p:spTree>
    <p:extLst>
      <p:ext uri="{BB962C8B-B14F-4D97-AF65-F5344CB8AC3E}">
        <p14:creationId xmlns:p14="http://schemas.microsoft.com/office/powerpoint/2010/main" val="1064656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sz="2800">
                <a:latin typeface="Novecento wide Normal" pitchFamily="50" charset="-18"/>
              </a:defRPr>
            </a:lvl1pPr>
          </a:lstStyle>
          <a:p>
            <a:r>
              <a:rPr lang="en-US" dirty="0" smtClean="0"/>
              <a:t>Click to edit Master title style</a:t>
            </a:r>
            <a:endParaRPr lang="pl-PL" dirty="0"/>
          </a:p>
        </p:txBody>
      </p:sp>
      <p:sp>
        <p:nvSpPr>
          <p:cNvPr id="3" name="Content Placeholder 2"/>
          <p:cNvSpPr>
            <a:spLocks noGrp="1"/>
          </p:cNvSpPr>
          <p:nvPr>
            <p:ph idx="1"/>
          </p:nvPr>
        </p:nvSpPr>
        <p:spPr>
          <a:xfrm>
            <a:off x="609600" y="1600201"/>
            <a:ext cx="10972800" cy="4525963"/>
          </a:xfrm>
          <a:prstGeom prst="rect">
            <a:avLst/>
          </a:prstGeom>
        </p:spPr>
        <p:txBody>
          <a:bodyPr/>
          <a:lstStyle>
            <a:lvl1pPr>
              <a:defRPr>
                <a:latin typeface="Lato" pitchFamily="34" charset="-18"/>
              </a:defRPr>
            </a:lvl1pPr>
            <a:lvl3pPr>
              <a:defRPr>
                <a:latin typeface="Lato" pitchFamily="34" charset="-18"/>
              </a:defRPr>
            </a:lvl3pPr>
            <a:lvl4pPr>
              <a:defRPr>
                <a:latin typeface="Lato" pitchFamily="34" charset="-18"/>
              </a:defRPr>
            </a:lvl4pPr>
            <a:lvl5pPr>
              <a:defRPr>
                <a:latin typeface="Lato" pitchFamily="34" charset="-1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pl-PL" dirty="0"/>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72EAC09F-EA48-4A17-B7FC-D0C3BD3C18F6}" type="datetimeFigureOut">
              <a:rPr lang="pl-PL"/>
              <a:pPr>
                <a:defRPr/>
              </a:pPr>
              <a:t>2018-01-23</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C35617DB-073F-4EA4-95C4-0087DC84B42C}" type="slidenum">
              <a:rPr lang="pl-PL" altLang="pl-PL"/>
              <a:pPr>
                <a:defRPr/>
              </a:pPr>
              <a:t>‹#›</a:t>
            </a:fld>
            <a:endParaRPr lang="pl-PL" altLang="pl-PL"/>
          </a:p>
        </p:txBody>
      </p:sp>
    </p:spTree>
    <p:extLst>
      <p:ext uri="{BB962C8B-B14F-4D97-AF65-F5344CB8AC3E}">
        <p14:creationId xmlns:p14="http://schemas.microsoft.com/office/powerpoint/2010/main" val="2213441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55B03BC2-1A73-4419-B2E6-92CEE2BDF84D}" type="datetimeFigureOut">
              <a:rPr lang="pl-PL"/>
              <a:pPr>
                <a:defRPr/>
              </a:pPr>
              <a:t>2018-01-23</a:t>
            </a:fld>
            <a:endParaRPr lang="pl-PL"/>
          </a:p>
        </p:txBody>
      </p:sp>
      <p:sp>
        <p:nvSpPr>
          <p:cNvPr id="3"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dirty="0"/>
          </a:p>
        </p:txBody>
      </p:sp>
      <p:sp>
        <p:nvSpPr>
          <p:cNvPr id="4"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D71BAEDC-FE38-48E5-914E-5CE3D486BAA6}" type="slidenum">
              <a:rPr lang="pl-PL" altLang="pl-PL"/>
              <a:pPr>
                <a:defRPr/>
              </a:pPr>
              <a:t>‹#›</a:t>
            </a:fld>
            <a:endParaRPr lang="pl-PL" altLang="pl-PL" dirty="0"/>
          </a:p>
        </p:txBody>
      </p:sp>
    </p:spTree>
    <p:extLst>
      <p:ext uri="{BB962C8B-B14F-4D97-AF65-F5344CB8AC3E}">
        <p14:creationId xmlns:p14="http://schemas.microsoft.com/office/powerpoint/2010/main" val="39951301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smtClean="0"/>
              <a:t>Click to edit Master title style</a:t>
            </a:r>
            <a:endParaRPr lang="pl-PL"/>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A9A11983-CFDC-434C-8663-FF26080147F3}" type="datetimeFigureOut">
              <a:rPr lang="pl-PL"/>
              <a:pPr>
                <a:defRPr/>
              </a:pPr>
              <a:t>2018-01-23</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45C3F2B8-01FA-41E0-BB79-617D79712387}" type="slidenum">
              <a:rPr lang="pl-PL" altLang="pl-PL"/>
              <a:pPr>
                <a:defRPr/>
              </a:pPr>
              <a:t>‹#›</a:t>
            </a:fld>
            <a:endParaRPr lang="pl-PL" altLang="pl-PL"/>
          </a:p>
        </p:txBody>
      </p:sp>
    </p:spTree>
    <p:extLst>
      <p:ext uri="{BB962C8B-B14F-4D97-AF65-F5344CB8AC3E}">
        <p14:creationId xmlns:p14="http://schemas.microsoft.com/office/powerpoint/2010/main" val="8991776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smtClean="0"/>
              <a:t>Click to edit Master title style</a:t>
            </a:r>
            <a:endParaRPr lang="pl-PL"/>
          </a:p>
        </p:txBody>
      </p:sp>
      <p:sp>
        <p:nvSpPr>
          <p:cNvPr id="3" name="Picture Placeholder 2"/>
          <p:cNvSpPr>
            <a:spLocks noGrp="1"/>
          </p:cNvSpPr>
          <p:nvPr>
            <p:ph type="pic" idx="1"/>
          </p:nvPr>
        </p:nvSpPr>
        <p:spPr>
          <a:xfrm>
            <a:off x="2389717" y="612775"/>
            <a:ext cx="73152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pl-PL" noProof="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71AB0EEA-9FAE-4D58-9207-E0D1D36EDFA4}" type="datetimeFigureOut">
              <a:rPr lang="pl-PL"/>
              <a:pPr>
                <a:defRPr/>
              </a:pPr>
              <a:t>2018-01-23</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47A2409F-3C6C-46D0-889B-2135C287278B}" type="slidenum">
              <a:rPr lang="pl-PL" altLang="pl-PL"/>
              <a:pPr>
                <a:defRPr/>
              </a:pPr>
              <a:t>‹#›</a:t>
            </a:fld>
            <a:endParaRPr lang="pl-PL" altLang="pl-PL"/>
          </a:p>
        </p:txBody>
      </p:sp>
    </p:spTree>
    <p:extLst>
      <p:ext uri="{BB962C8B-B14F-4D97-AF65-F5344CB8AC3E}">
        <p14:creationId xmlns:p14="http://schemas.microsoft.com/office/powerpoint/2010/main" val="2332697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CA16FAFD-F7C9-40E4-A367-4E713E4DF73C}" type="datetimeFigureOut">
              <a:rPr lang="pl-PL"/>
              <a:pPr>
                <a:defRPr/>
              </a:pPr>
              <a:t>2018-01-23</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779E187E-D602-4B1C-B2D8-F9CACD76DECA}" type="slidenum">
              <a:rPr lang="pl-PL" altLang="pl-PL"/>
              <a:pPr>
                <a:defRPr/>
              </a:pPr>
              <a:t>‹#›</a:t>
            </a:fld>
            <a:endParaRPr lang="pl-PL" altLang="pl-PL"/>
          </a:p>
        </p:txBody>
      </p:sp>
    </p:spTree>
    <p:extLst>
      <p:ext uri="{BB962C8B-B14F-4D97-AF65-F5344CB8AC3E}">
        <p14:creationId xmlns:p14="http://schemas.microsoft.com/office/powerpoint/2010/main" val="24097846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smtClean="0"/>
              <a:t>Click to edit Master title style</a:t>
            </a:r>
            <a:endParaRPr lang="pl-PL"/>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C0DA5CDB-7B1B-40E9-A938-0D01FEB6A054}" type="datetimeFigureOut">
              <a:rPr lang="pl-PL"/>
              <a:pPr>
                <a:defRPr/>
              </a:pPr>
              <a:t>2018-01-23</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DB45F750-1C95-463E-9E2E-AD9781CAD2E6}" type="slidenum">
              <a:rPr lang="pl-PL" altLang="pl-PL"/>
              <a:pPr>
                <a:defRPr/>
              </a:pPr>
              <a:t>‹#›</a:t>
            </a:fld>
            <a:endParaRPr lang="pl-PL" altLang="pl-PL"/>
          </a:p>
        </p:txBody>
      </p:sp>
    </p:spTree>
    <p:extLst>
      <p:ext uri="{BB962C8B-B14F-4D97-AF65-F5344CB8AC3E}">
        <p14:creationId xmlns:p14="http://schemas.microsoft.com/office/powerpoint/2010/main" val="36144916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Text Placeholder 2"/>
          <p:cNvSpPr>
            <a:spLocks noGrp="1"/>
          </p:cNvSpPr>
          <p:nvPr>
            <p:ph type="body"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A58647A9-6CAF-4103-AB0C-46985BF712F4}" type="datetimeFigureOut">
              <a:rPr lang="pl-PL"/>
              <a:pPr>
                <a:defRPr/>
              </a:pPr>
              <a:t>2018-01-23</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BFF54E03-4408-445D-8972-5F187E22B180}" type="slidenum">
              <a:rPr lang="pl-PL" altLang="pl-PL"/>
              <a:pPr>
                <a:defRPr/>
              </a:pPr>
              <a:t>‹#›</a:t>
            </a:fld>
            <a:endParaRPr lang="pl-PL" altLang="pl-PL"/>
          </a:p>
        </p:txBody>
      </p:sp>
    </p:spTree>
    <p:extLst>
      <p:ext uri="{BB962C8B-B14F-4D97-AF65-F5344CB8AC3E}">
        <p14:creationId xmlns:p14="http://schemas.microsoft.com/office/powerpoint/2010/main" val="4252088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smtClean="0"/>
              <a:t>Click to edit Master title style</a:t>
            </a:r>
            <a:endParaRPr lang="pl-PL"/>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65FF7773-30B0-4AC0-BCD9-08F66527E20D}" type="datetimeFigureOut">
              <a:rPr lang="pl-PL"/>
              <a:pPr>
                <a:defRPr/>
              </a:pPr>
              <a:t>2018-01-23</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6F4472E7-A54C-4FDD-854F-9AE4A9FD3C04}" type="slidenum">
              <a:rPr lang="pl-PL" altLang="pl-PL"/>
              <a:pPr>
                <a:defRPr/>
              </a:pPr>
              <a:t>‹#›</a:t>
            </a:fld>
            <a:endParaRPr lang="pl-PL" altLang="pl-PL"/>
          </a:p>
        </p:txBody>
      </p:sp>
    </p:spTree>
    <p:extLst>
      <p:ext uri="{BB962C8B-B14F-4D97-AF65-F5344CB8AC3E}">
        <p14:creationId xmlns:p14="http://schemas.microsoft.com/office/powerpoint/2010/main" val="467446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910C3FEF-FC3D-49E1-88B5-5F0A0255EABE}" type="datetimeFigureOut">
              <a:rPr lang="pl-PL"/>
              <a:pPr>
                <a:defRPr/>
              </a:pPr>
              <a:t>2018-01-23</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10B23CF7-0706-4D54-99AC-E6B20931CF5C}" type="slidenum">
              <a:rPr lang="pl-PL" altLang="pl-PL"/>
              <a:pPr>
                <a:defRPr/>
              </a:pPr>
              <a:t>‹#›</a:t>
            </a:fld>
            <a:endParaRPr lang="pl-PL" altLang="pl-PL"/>
          </a:p>
        </p:txBody>
      </p:sp>
    </p:spTree>
    <p:extLst>
      <p:ext uri="{BB962C8B-B14F-4D97-AF65-F5344CB8AC3E}">
        <p14:creationId xmlns:p14="http://schemas.microsoft.com/office/powerpoint/2010/main" val="3996399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smtClean="0"/>
              <a:t>Click to edit Master title style</a:t>
            </a:r>
            <a:endParaRPr lang="pl-PL"/>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7"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E89C5C9E-5DBF-40EE-BCFE-EF45C44D1DA5}" type="datetimeFigureOut">
              <a:rPr lang="pl-PL"/>
              <a:pPr>
                <a:defRPr/>
              </a:pPr>
              <a:t>2018-01-23</a:t>
            </a:fld>
            <a:endParaRPr lang="pl-PL"/>
          </a:p>
        </p:txBody>
      </p:sp>
      <p:sp>
        <p:nvSpPr>
          <p:cNvPr id="8"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9"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16850644-6585-4F90-8219-701EA961853C}" type="slidenum">
              <a:rPr lang="pl-PL" altLang="pl-PL"/>
              <a:pPr>
                <a:defRPr/>
              </a:pPr>
              <a:t>‹#›</a:t>
            </a:fld>
            <a:endParaRPr lang="pl-PL" altLang="pl-PL"/>
          </a:p>
        </p:txBody>
      </p:sp>
    </p:spTree>
    <p:extLst>
      <p:ext uri="{BB962C8B-B14F-4D97-AF65-F5344CB8AC3E}">
        <p14:creationId xmlns:p14="http://schemas.microsoft.com/office/powerpoint/2010/main" val="2611379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D52E4EDB-0685-474D-82D5-9A669E739B3E}" type="datetimeFigureOut">
              <a:rPr lang="pl-PL"/>
              <a:pPr>
                <a:defRPr/>
              </a:pPr>
              <a:t>2018-01-23</a:t>
            </a:fld>
            <a:endParaRPr lang="pl-PL"/>
          </a:p>
        </p:txBody>
      </p:sp>
      <p:sp>
        <p:nvSpPr>
          <p:cNvPr id="4"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5"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3DB39CC7-4A3E-4C50-86C3-F1D8015644A6}" type="slidenum">
              <a:rPr lang="pl-PL" altLang="pl-PL"/>
              <a:pPr>
                <a:defRPr/>
              </a:pPr>
              <a:t>‹#›</a:t>
            </a:fld>
            <a:endParaRPr lang="pl-PL" altLang="pl-PL"/>
          </a:p>
        </p:txBody>
      </p:sp>
    </p:spTree>
    <p:extLst>
      <p:ext uri="{BB962C8B-B14F-4D97-AF65-F5344CB8AC3E}">
        <p14:creationId xmlns:p14="http://schemas.microsoft.com/office/powerpoint/2010/main" val="3060511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55B03BC2-1A73-4419-B2E6-92CEE2BDF84D}" type="datetimeFigureOut">
              <a:rPr lang="pl-PL"/>
              <a:pPr>
                <a:defRPr/>
              </a:pPr>
              <a:t>2018-01-23</a:t>
            </a:fld>
            <a:endParaRPr lang="pl-PL"/>
          </a:p>
        </p:txBody>
      </p:sp>
      <p:sp>
        <p:nvSpPr>
          <p:cNvPr id="3"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dirty="0"/>
          </a:p>
        </p:txBody>
      </p:sp>
      <p:sp>
        <p:nvSpPr>
          <p:cNvPr id="4"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D71BAEDC-FE38-48E5-914E-5CE3D486BAA6}" type="slidenum">
              <a:rPr lang="pl-PL" altLang="pl-PL"/>
              <a:pPr>
                <a:defRPr/>
              </a:pPr>
              <a:t>‹#›</a:t>
            </a:fld>
            <a:endParaRPr lang="pl-PL" altLang="pl-PL" dirty="0"/>
          </a:p>
        </p:txBody>
      </p:sp>
    </p:spTree>
    <p:extLst>
      <p:ext uri="{BB962C8B-B14F-4D97-AF65-F5344CB8AC3E}">
        <p14:creationId xmlns:p14="http://schemas.microsoft.com/office/powerpoint/2010/main" val="1149114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smtClean="0"/>
              <a:t>Click to edit Master title style</a:t>
            </a:r>
            <a:endParaRPr lang="pl-PL"/>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A9A11983-CFDC-434C-8663-FF26080147F3}" type="datetimeFigureOut">
              <a:rPr lang="pl-PL"/>
              <a:pPr>
                <a:defRPr/>
              </a:pPr>
              <a:t>2018-01-23</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45C3F2B8-01FA-41E0-BB79-617D79712387}" type="slidenum">
              <a:rPr lang="pl-PL" altLang="pl-PL"/>
              <a:pPr>
                <a:defRPr/>
              </a:pPr>
              <a:t>‹#›</a:t>
            </a:fld>
            <a:endParaRPr lang="pl-PL" altLang="pl-PL"/>
          </a:p>
        </p:txBody>
      </p:sp>
    </p:spTree>
    <p:extLst>
      <p:ext uri="{BB962C8B-B14F-4D97-AF65-F5344CB8AC3E}">
        <p14:creationId xmlns:p14="http://schemas.microsoft.com/office/powerpoint/2010/main" val="262980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smtClean="0"/>
              <a:t>Click to edit Master title style</a:t>
            </a:r>
            <a:endParaRPr lang="pl-PL"/>
          </a:p>
        </p:txBody>
      </p:sp>
      <p:sp>
        <p:nvSpPr>
          <p:cNvPr id="3" name="Picture Placeholder 2"/>
          <p:cNvSpPr>
            <a:spLocks noGrp="1"/>
          </p:cNvSpPr>
          <p:nvPr>
            <p:ph type="pic" idx="1"/>
          </p:nvPr>
        </p:nvSpPr>
        <p:spPr>
          <a:xfrm>
            <a:off x="2389717" y="612775"/>
            <a:ext cx="73152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pl-PL" noProof="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71AB0EEA-9FAE-4D58-9207-E0D1D36EDFA4}" type="datetimeFigureOut">
              <a:rPr lang="pl-PL"/>
              <a:pPr>
                <a:defRPr/>
              </a:pPr>
              <a:t>2018-01-23</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47A2409F-3C6C-46D0-889B-2135C287278B}" type="slidenum">
              <a:rPr lang="pl-PL" altLang="pl-PL"/>
              <a:pPr>
                <a:defRPr/>
              </a:pPr>
              <a:t>‹#›</a:t>
            </a:fld>
            <a:endParaRPr lang="pl-PL" altLang="pl-PL"/>
          </a:p>
        </p:txBody>
      </p:sp>
    </p:spTree>
    <p:extLst>
      <p:ext uri="{BB962C8B-B14F-4D97-AF65-F5344CB8AC3E}">
        <p14:creationId xmlns:p14="http://schemas.microsoft.com/office/powerpoint/2010/main" val="220094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3.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8505723"/>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pl-PL" smtClean="0"/>
              <a:t>Click to edit Master title style</a:t>
            </a:r>
            <a:endParaRPr lang="pl-PL" altLang="pl-PL" smtClean="0"/>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pl-PL" smtClean="0"/>
              <a:t>Click to edit Master text styles</a:t>
            </a:r>
          </a:p>
          <a:p>
            <a:pPr lvl="1"/>
            <a:r>
              <a:rPr lang="en-US" altLang="pl-PL" smtClean="0"/>
              <a:t>Second level</a:t>
            </a:r>
          </a:p>
          <a:p>
            <a:pPr lvl="2"/>
            <a:r>
              <a:rPr lang="en-US" altLang="pl-PL" smtClean="0"/>
              <a:t>Third level</a:t>
            </a:r>
          </a:p>
          <a:p>
            <a:pPr lvl="3"/>
            <a:r>
              <a:rPr lang="en-US" altLang="pl-PL" smtClean="0"/>
              <a:t>Fourth level</a:t>
            </a:r>
          </a:p>
          <a:p>
            <a:pPr lvl="4"/>
            <a:r>
              <a:rPr lang="en-US" altLang="pl-PL" smtClean="0"/>
              <a:t>Fifth level</a:t>
            </a:r>
            <a:endParaRPr lang="pl-PL" altLang="pl-PL" smtClean="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E093B56-254B-443D-8807-FFFD34C29903}" type="datetimeFigureOut">
              <a:rPr lang="pl-PL">
                <a:solidFill>
                  <a:prstClr val="black">
                    <a:tint val="75000"/>
                  </a:prstClr>
                </a:solidFill>
              </a:rPr>
              <a:pPr>
                <a:defRPr/>
              </a:pPr>
              <a:t>2018-01-23</a:t>
            </a:fld>
            <a:endParaRPr lang="pl-PL">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pl-PL">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fontAlgn="base">
              <a:spcBef>
                <a:spcPct val="0"/>
              </a:spcBef>
              <a:spcAft>
                <a:spcPct val="0"/>
              </a:spcAft>
              <a:defRPr/>
            </a:pPr>
            <a:fld id="{AF4D6212-3DF1-4394-B9D5-356E39C5AE9A}" type="slidenum">
              <a:rPr lang="pl-PL" altLang="pl-PL">
                <a:cs typeface="Arial" panose="020B0604020202020204" pitchFamily="34" charset="0"/>
              </a:rPr>
              <a:pPr fontAlgn="base">
                <a:spcBef>
                  <a:spcPct val="0"/>
                </a:spcBef>
                <a:spcAft>
                  <a:spcPct val="0"/>
                </a:spcAft>
                <a:defRPr/>
              </a:pPr>
              <a:t>‹#›</a:t>
            </a:fld>
            <a:endParaRPr lang="pl-PL" altLang="pl-PL">
              <a:cs typeface="Arial" panose="020B0604020202020204" pitchFamily="34" charset="0"/>
            </a:endParaRPr>
          </a:p>
        </p:txBody>
      </p:sp>
    </p:spTree>
    <p:extLst>
      <p:ext uri="{BB962C8B-B14F-4D97-AF65-F5344CB8AC3E}">
        <p14:creationId xmlns:p14="http://schemas.microsoft.com/office/powerpoint/2010/main" val="984224237"/>
      </p:ext>
    </p:extLst>
  </p:cSld>
  <p:clrMap bg1="lt1" tx1="dk1" bg2="lt2" tx2="dk2" accent1="accent1" accent2="accent2" accent3="accent3" accent4="accent4" accent5="accent5" accent6="accent6" hlink="hlink" folHlink="folHlink"/>
  <p:sldLayoutIdLst>
    <p:sldLayoutId id="2147483663" r:id="rId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726454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rpo.slaskie.pl/czytaj/wykaz_programow_rewitalizacji_wojewodztwa_slaskiego"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mailto:efrr@slaskie.pl" TargetMode="Externa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oem\Dropbox\musk grafika\107_Urząd RPO\logo RZŚ\JPG\RZŚ_podstawow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23501" y="549275"/>
            <a:ext cx="13335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descr="C:\Users\oem\Desktop\RZŚ_negatyw.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801" y="404814"/>
            <a:ext cx="4536017" cy="619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Box 4"/>
          <p:cNvSpPr txBox="1">
            <a:spLocks noChangeArrowheads="1"/>
          </p:cNvSpPr>
          <p:nvPr/>
        </p:nvSpPr>
        <p:spPr bwMode="auto">
          <a:xfrm>
            <a:off x="5308269" y="1567863"/>
            <a:ext cx="6500616" cy="2292935"/>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pl-PL" sz="1600" dirty="0">
              <a:solidFill>
                <a:srgbClr val="636466"/>
              </a:solidFill>
              <a:latin typeface="Novecento wide Normal" pitchFamily="50" charset="-18"/>
            </a:endParaRPr>
          </a:p>
          <a:p>
            <a:pPr eaLnBrk="1" hangingPunct="1"/>
            <a:r>
              <a:rPr lang="pl-PL" sz="2400" b="1" dirty="0" smtClean="0">
                <a:solidFill>
                  <a:srgbClr val="636466"/>
                </a:solidFill>
                <a:latin typeface="Novecento wide Normal" pitchFamily="50" charset="-18"/>
              </a:rPr>
              <a:t>Spotkanie informacyjne działanie 10.3 rewitalizacja obszarów zdegradowanych regionalny program operacyjny województwa śląskiego</a:t>
            </a:r>
            <a:endParaRPr lang="pl-PL" sz="2400" b="1" dirty="0">
              <a:solidFill>
                <a:srgbClr val="636466"/>
              </a:solidFill>
              <a:latin typeface="Novecento wide Normal" pitchFamily="50" charset="-18"/>
            </a:endParaRPr>
          </a:p>
          <a:p>
            <a:pPr eaLnBrk="1" hangingPunct="1"/>
            <a:endParaRPr lang="pl-PL" sz="1500" b="1" dirty="0">
              <a:solidFill>
                <a:srgbClr val="636466"/>
              </a:solidFill>
              <a:latin typeface="Novecento wide Normal" pitchFamily="50" charset="-18"/>
            </a:endParaRPr>
          </a:p>
          <a:p>
            <a:pPr eaLnBrk="1" hangingPunct="1"/>
            <a:endParaRPr lang="pl-PL" sz="1600" dirty="0">
              <a:solidFill>
                <a:srgbClr val="636466"/>
              </a:solidFill>
              <a:latin typeface="Novecento wide Normal" pitchFamily="50" charset="-18"/>
            </a:endParaRPr>
          </a:p>
        </p:txBody>
      </p:sp>
      <p:sp>
        <p:nvSpPr>
          <p:cNvPr id="2054" name="TextBox 5"/>
          <p:cNvSpPr txBox="1">
            <a:spLocks noChangeArrowheads="1"/>
          </p:cNvSpPr>
          <p:nvPr/>
        </p:nvSpPr>
        <p:spPr bwMode="auto">
          <a:xfrm>
            <a:off x="8239085" y="3868606"/>
            <a:ext cx="2976033" cy="400110"/>
          </a:xfrm>
          <a:prstGeom prst="rect">
            <a:avLst/>
          </a:prstGeom>
          <a:noFill/>
          <a:ln w="381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pl-PL" sz="2000" b="1" dirty="0" smtClean="0">
                <a:solidFill>
                  <a:srgbClr val="636466"/>
                </a:solidFill>
                <a:latin typeface="Novecento wide Normal" pitchFamily="50" charset="-18"/>
              </a:rPr>
              <a:t>RPO WSL </a:t>
            </a:r>
            <a:r>
              <a:rPr lang="pl-PL" sz="2000" b="1" dirty="0">
                <a:solidFill>
                  <a:srgbClr val="636466"/>
                </a:solidFill>
                <a:latin typeface="Novecento wide Normal" pitchFamily="50" charset="-18"/>
              </a:rPr>
              <a:t>2014-2020</a:t>
            </a:r>
          </a:p>
        </p:txBody>
      </p:sp>
      <p:sp>
        <p:nvSpPr>
          <p:cNvPr id="2055" name="Rectangle 7"/>
          <p:cNvSpPr>
            <a:spLocks noChangeArrowheads="1"/>
          </p:cNvSpPr>
          <p:nvPr/>
        </p:nvSpPr>
        <p:spPr bwMode="auto">
          <a:xfrm>
            <a:off x="5308269" y="3868606"/>
            <a:ext cx="2930816" cy="1015663"/>
          </a:xfrm>
          <a:prstGeom prst="rect">
            <a:avLst/>
          </a:prstGeom>
          <a:noFill/>
          <a:ln w="381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endParaRPr lang="pl-PL" sz="1200" dirty="0">
              <a:solidFill>
                <a:srgbClr val="636466"/>
              </a:solidFill>
              <a:latin typeface="Lato" pitchFamily="34" charset="-18"/>
            </a:endParaRPr>
          </a:p>
          <a:p>
            <a:r>
              <a:rPr lang="pl-PL" sz="1200" dirty="0">
                <a:solidFill>
                  <a:srgbClr val="636466"/>
                </a:solidFill>
                <a:latin typeface="Lato" pitchFamily="34" charset="-18"/>
              </a:rPr>
              <a:t>      Urząd Marszałkowski</a:t>
            </a:r>
          </a:p>
          <a:p>
            <a:r>
              <a:rPr lang="pl-PL" sz="1200" dirty="0">
                <a:solidFill>
                  <a:srgbClr val="636466"/>
                </a:solidFill>
                <a:latin typeface="Lato" pitchFamily="34" charset="-18"/>
              </a:rPr>
              <a:t>      Województwa Śląskiego</a:t>
            </a:r>
          </a:p>
          <a:p>
            <a:r>
              <a:rPr lang="pl-PL" sz="1200" dirty="0">
                <a:solidFill>
                  <a:srgbClr val="636466"/>
                </a:solidFill>
                <a:latin typeface="Lato" pitchFamily="34" charset="-18"/>
              </a:rPr>
              <a:t>      Wydział Rozwoju Regionalnego</a:t>
            </a:r>
          </a:p>
          <a:p>
            <a:r>
              <a:rPr lang="pl-PL" sz="1200" dirty="0">
                <a:solidFill>
                  <a:srgbClr val="636466"/>
                </a:solidFill>
                <a:latin typeface="Lato" pitchFamily="34" charset="-18"/>
              </a:rPr>
              <a:t>      1</a:t>
            </a:r>
            <a:r>
              <a:rPr lang="pl-PL" sz="1200" dirty="0" smtClean="0">
                <a:solidFill>
                  <a:srgbClr val="636466"/>
                </a:solidFill>
                <a:latin typeface="Lato" pitchFamily="34" charset="-18"/>
              </a:rPr>
              <a:t>9 stycznia 2018 </a:t>
            </a:r>
            <a:r>
              <a:rPr lang="pl-PL" sz="1200" dirty="0">
                <a:solidFill>
                  <a:srgbClr val="636466"/>
                </a:solidFill>
                <a:latin typeface="Lato" pitchFamily="34" charset="-18"/>
              </a:rPr>
              <a:t>r.</a:t>
            </a:r>
          </a:p>
        </p:txBody>
      </p:sp>
      <p:pic>
        <p:nvPicPr>
          <p:cNvPr id="2" name="Obraz 1"/>
          <p:cNvPicPr>
            <a:picLocks noChangeAspect="1"/>
          </p:cNvPicPr>
          <p:nvPr/>
        </p:nvPicPr>
        <p:blipFill>
          <a:blip r:embed="rId4"/>
          <a:stretch>
            <a:fillRect/>
          </a:stretch>
        </p:blipFill>
        <p:spPr>
          <a:xfrm>
            <a:off x="6631459" y="5687585"/>
            <a:ext cx="4795327" cy="530324"/>
          </a:xfrm>
          <a:prstGeom prst="rect">
            <a:avLst/>
          </a:prstGeom>
        </p:spPr>
      </p:pic>
    </p:spTree>
    <p:extLst>
      <p:ext uri="{BB962C8B-B14F-4D97-AF65-F5344CB8AC3E}">
        <p14:creationId xmlns:p14="http://schemas.microsoft.com/office/powerpoint/2010/main" val="3276026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1" y="413358"/>
            <a:ext cx="4544290" cy="1004279"/>
          </a:xfrm>
        </p:spPr>
        <p:txBody>
          <a:bodyPr/>
          <a:lstStyle/>
          <a:p>
            <a:r>
              <a:rPr lang="pl-PL" sz="2800" b="1" dirty="0" smtClean="0">
                <a:latin typeface="Arial" panose="020B0604020202020204" pitchFamily="34" charset="0"/>
                <a:cs typeface="Arial" panose="020B0604020202020204" pitchFamily="34" charset="0"/>
              </a:rPr>
              <a:t/>
            </a:r>
            <a:br>
              <a:rPr lang="pl-PL" sz="2800" b="1" dirty="0" smtClean="0">
                <a:latin typeface="Arial" panose="020B0604020202020204" pitchFamily="34" charset="0"/>
                <a:cs typeface="Arial" panose="020B0604020202020204" pitchFamily="34" charset="0"/>
              </a:rPr>
            </a:br>
            <a:r>
              <a:rPr lang="pl-PL" sz="2800" b="1" dirty="0" smtClean="0">
                <a:latin typeface="Arial" panose="020B0604020202020204" pitchFamily="34" charset="0"/>
                <a:cs typeface="Arial" panose="020B0604020202020204" pitchFamily="34" charset="0"/>
              </a:rPr>
              <a:t>OCENA FORMALNA</a:t>
            </a:r>
            <a:endParaRPr lang="pl-PL" sz="2800" b="1" dirty="0">
              <a:latin typeface="Arial" panose="020B0604020202020204" pitchFamily="34" charset="0"/>
              <a:cs typeface="Arial" panose="020B0604020202020204" pitchFamily="34" charset="0"/>
            </a:endParaRPr>
          </a:p>
        </p:txBody>
      </p:sp>
      <p:sp>
        <p:nvSpPr>
          <p:cNvPr id="6" name="pole tekstowe 5"/>
          <p:cNvSpPr txBox="1"/>
          <p:nvPr/>
        </p:nvSpPr>
        <p:spPr>
          <a:xfrm>
            <a:off x="1005840" y="1956816"/>
            <a:ext cx="3291840" cy="2308324"/>
          </a:xfrm>
          <a:prstGeom prst="rect">
            <a:avLst/>
          </a:prstGeom>
          <a:noFill/>
          <a:ln>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4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Kryteria formalne podlegające uzupełnieniu </a:t>
            </a:r>
            <a:r>
              <a:rPr kumimoji="0" lang="pl-PL"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–możliwość uzupełnienia / poprawy wniosku</a:t>
            </a:r>
            <a:endParaRPr kumimoji="0" lang="pl-PL"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 name="pole tekstowe 6"/>
          <p:cNvSpPr txBox="1"/>
          <p:nvPr/>
        </p:nvSpPr>
        <p:spPr>
          <a:xfrm>
            <a:off x="4546948" y="1937002"/>
            <a:ext cx="6883052" cy="4093428"/>
          </a:xfrm>
          <a:prstGeom prst="rect">
            <a:avLst/>
          </a:prstGeom>
          <a:noFill/>
          <a:ln>
            <a:solidFill>
              <a:srgbClr val="FFD757"/>
            </a:solid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Forma wniesienia wniosku</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Zgodność projektu z RPO, SZOOP</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Właściwe przygotowanie wniosku</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Poprawność ustalenia poziomu (%) dofinansowania</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Kwalifikowalność wydatków</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Okres realizacji projektu</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Zgodność projektu z zasadami pomocy publicznej</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Zgodność z zasadami horyzontalnymi</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Wskaźniki projektu</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Powiązanie projektu z działaniami realizowanymi ze środków EFS (jeśli dotyczy)</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Wynikanie projektu z aktualnego i pozytywnie zaopiniowanego przez IZ programu rewitalizacji</a:t>
            </a:r>
            <a:endParaRPr kumimoji="0" lang="pl-PL"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3" name="Obraz 2"/>
          <p:cNvPicPr>
            <a:picLocks noChangeAspect="1"/>
          </p:cNvPicPr>
          <p:nvPr/>
        </p:nvPicPr>
        <p:blipFill>
          <a:blip r:embed="rId2"/>
          <a:stretch>
            <a:fillRect/>
          </a:stretch>
        </p:blipFill>
        <p:spPr>
          <a:xfrm>
            <a:off x="609601" y="646229"/>
            <a:ext cx="5490637" cy="885330"/>
          </a:xfrm>
          <a:prstGeom prst="rect">
            <a:avLst/>
          </a:prstGeom>
        </p:spPr>
      </p:pic>
    </p:spTree>
    <p:extLst>
      <p:ext uri="{BB962C8B-B14F-4D97-AF65-F5344CB8AC3E}">
        <p14:creationId xmlns:p14="http://schemas.microsoft.com/office/powerpoint/2010/main" val="28372900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373164"/>
            <a:ext cx="4785360" cy="1143000"/>
          </a:xfrm>
        </p:spPr>
        <p:txBody>
          <a:bodyPr/>
          <a:lstStyle/>
          <a:p>
            <a:r>
              <a:rPr lang="pl-PL" sz="2800" b="1" dirty="0" smtClean="0">
                <a:latin typeface="Arial" panose="020B0604020202020204" pitchFamily="34" charset="0"/>
                <a:cs typeface="Arial" panose="020B0604020202020204" pitchFamily="34" charset="0"/>
              </a:rPr>
              <a:t/>
            </a:r>
            <a:br>
              <a:rPr lang="pl-PL" sz="2800" b="1" dirty="0" smtClean="0">
                <a:latin typeface="Arial" panose="020B0604020202020204" pitchFamily="34" charset="0"/>
                <a:cs typeface="Arial" panose="020B0604020202020204" pitchFamily="34" charset="0"/>
              </a:rPr>
            </a:br>
            <a:r>
              <a:rPr lang="pl-PL" sz="2800" b="1" dirty="0" smtClean="0">
                <a:latin typeface="Arial" panose="020B0604020202020204" pitchFamily="34" charset="0"/>
                <a:cs typeface="Arial" panose="020B0604020202020204" pitchFamily="34" charset="0"/>
              </a:rPr>
              <a:t>OCENA FORMALNA</a:t>
            </a:r>
            <a:endParaRPr lang="pl-PL" sz="2800" b="1" dirty="0">
              <a:latin typeface="Arial" panose="020B0604020202020204" pitchFamily="34" charset="0"/>
              <a:cs typeface="Arial" panose="020B0604020202020204" pitchFamily="34" charset="0"/>
            </a:endParaRPr>
          </a:p>
        </p:txBody>
      </p:sp>
      <p:sp>
        <p:nvSpPr>
          <p:cNvPr id="6" name="pole tekstowe 5"/>
          <p:cNvSpPr txBox="1"/>
          <p:nvPr/>
        </p:nvSpPr>
        <p:spPr>
          <a:xfrm>
            <a:off x="3925824" y="1701823"/>
            <a:ext cx="4340352" cy="461665"/>
          </a:xfrm>
          <a:prstGeom prst="rect">
            <a:avLst/>
          </a:prstGeom>
          <a:noFill/>
          <a:ln>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4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Istotna modyfikacja wniosku</a:t>
            </a:r>
            <a:endParaRPr kumimoji="0" lang="pl-PL"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 name="pole tekstowe 6"/>
          <p:cNvSpPr txBox="1"/>
          <p:nvPr/>
        </p:nvSpPr>
        <p:spPr>
          <a:xfrm>
            <a:off x="783336" y="3050902"/>
            <a:ext cx="10625328" cy="461665"/>
          </a:xfrm>
          <a:prstGeom prst="rect">
            <a:avLst/>
          </a:prstGeom>
          <a:noFill/>
          <a:ln>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modyfikacja elementów merytorycznych wniosku, której skutkiem jest:</a:t>
            </a:r>
            <a:endParaRPr kumimoji="0" lang="pl-PL"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 name="pole tekstowe 3"/>
          <p:cNvSpPr txBox="1"/>
          <p:nvPr/>
        </p:nvSpPr>
        <p:spPr>
          <a:xfrm>
            <a:off x="1841326" y="4399981"/>
            <a:ext cx="8572166" cy="1323439"/>
          </a:xfrm>
          <a:prstGeom prst="rect">
            <a:avLst/>
          </a:prstGeom>
          <a:noFill/>
          <a:ln>
            <a:solidFill>
              <a:srgbClr val="FFD757"/>
            </a:solid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zmiana podmiotowa Wnioskodawcy lub</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zmiana przedmiotowa projektu lub</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zmiana wskaźników lub</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zmiana celów mających wpływ na kryteria wyboru projektów</a:t>
            </a:r>
            <a:endParaRPr kumimoji="0" lang="pl-PL"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 name="Strzałka w dół 4"/>
          <p:cNvSpPr/>
          <p:nvPr/>
        </p:nvSpPr>
        <p:spPr>
          <a:xfrm>
            <a:off x="5812536" y="2329149"/>
            <a:ext cx="566928" cy="637577"/>
          </a:xfrm>
          <a:prstGeom prst="downArrow">
            <a:avLst/>
          </a:prstGeom>
          <a:solidFill>
            <a:srgbClr val="FFD757"/>
          </a:solidFill>
          <a:ln>
            <a:solidFill>
              <a:srgbClr val="FFD7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Strzałka w dół 8"/>
          <p:cNvSpPr/>
          <p:nvPr/>
        </p:nvSpPr>
        <p:spPr>
          <a:xfrm>
            <a:off x="5812536" y="3714269"/>
            <a:ext cx="566928" cy="647594"/>
          </a:xfrm>
          <a:prstGeom prst="downArrow">
            <a:avLst/>
          </a:prstGeom>
          <a:solidFill>
            <a:srgbClr val="FFD757"/>
          </a:solidFill>
          <a:ln>
            <a:solidFill>
              <a:srgbClr val="FFD7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pic>
        <p:nvPicPr>
          <p:cNvPr id="3" name="Obraz 2"/>
          <p:cNvPicPr>
            <a:picLocks noChangeAspect="1"/>
          </p:cNvPicPr>
          <p:nvPr/>
        </p:nvPicPr>
        <p:blipFill>
          <a:blip r:embed="rId2"/>
          <a:stretch>
            <a:fillRect/>
          </a:stretch>
        </p:blipFill>
        <p:spPr>
          <a:xfrm>
            <a:off x="357447" y="668747"/>
            <a:ext cx="4813069" cy="677915"/>
          </a:xfrm>
          <a:prstGeom prst="rect">
            <a:avLst/>
          </a:prstGeom>
        </p:spPr>
      </p:pic>
    </p:spTree>
    <p:extLst>
      <p:ext uri="{BB962C8B-B14F-4D97-AF65-F5344CB8AC3E}">
        <p14:creationId xmlns:p14="http://schemas.microsoft.com/office/powerpoint/2010/main" val="16559809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2" y="373164"/>
            <a:ext cx="4245032" cy="1143000"/>
          </a:xfrm>
        </p:spPr>
        <p:txBody>
          <a:bodyPr/>
          <a:lstStyle/>
          <a:p>
            <a:r>
              <a:rPr lang="pl-PL" sz="2800" b="1" dirty="0" smtClean="0">
                <a:latin typeface="Arial" panose="020B0604020202020204" pitchFamily="34" charset="0"/>
                <a:cs typeface="Arial" panose="020B0604020202020204" pitchFamily="34" charset="0"/>
              </a:rPr>
              <a:t/>
            </a:r>
            <a:br>
              <a:rPr lang="pl-PL" sz="2800" b="1" dirty="0" smtClean="0">
                <a:latin typeface="Arial" panose="020B0604020202020204" pitchFamily="34" charset="0"/>
                <a:cs typeface="Arial" panose="020B0604020202020204" pitchFamily="34" charset="0"/>
              </a:rPr>
            </a:br>
            <a:r>
              <a:rPr lang="pl-PL" sz="2400" b="1" dirty="0" smtClean="0">
                <a:latin typeface="Lato"/>
                <a:cs typeface="Arial" panose="020B0604020202020204" pitchFamily="34" charset="0"/>
              </a:rPr>
              <a:t>OCENA FORMALNA</a:t>
            </a:r>
            <a:endParaRPr lang="pl-PL" sz="2400" b="1" dirty="0">
              <a:latin typeface="Lato"/>
              <a:cs typeface="Arial" panose="020B0604020202020204" pitchFamily="34" charset="0"/>
            </a:endParaRPr>
          </a:p>
        </p:txBody>
      </p:sp>
      <p:sp>
        <p:nvSpPr>
          <p:cNvPr id="6" name="pole tekstowe 5"/>
          <p:cNvSpPr txBox="1"/>
          <p:nvPr/>
        </p:nvSpPr>
        <p:spPr>
          <a:xfrm>
            <a:off x="969264" y="1690731"/>
            <a:ext cx="7296912" cy="400110"/>
          </a:xfrm>
          <a:prstGeom prst="rect">
            <a:avLst/>
          </a:prstGeom>
          <a:noFill/>
          <a:ln>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Kryterium: Forma złożenia wniosku</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
        <p:nvSpPr>
          <p:cNvPr id="4" name="pole tekstowe 3"/>
          <p:cNvSpPr txBox="1"/>
          <p:nvPr/>
        </p:nvSpPr>
        <p:spPr>
          <a:xfrm>
            <a:off x="969264" y="2430552"/>
            <a:ext cx="9857232" cy="2246769"/>
          </a:xfrm>
          <a:prstGeom prst="rect">
            <a:avLst/>
          </a:prstGeom>
          <a:noFill/>
          <a:ln>
            <a:solidFill>
              <a:srgbClr val="FFD757"/>
            </a:solidFill>
          </a:ln>
        </p:spPr>
        <p:txBody>
          <a:bodyPr wrap="square" rtlCol="0">
            <a:spAutoFit/>
          </a:bodyPr>
          <a:lstStyle/>
          <a:p>
            <a:pPr marL="0" marR="0" lvl="0" indent="0" algn="ctr" defTabSz="889000" rtl="0" eaLnBrk="1" fontAlgn="auto" latinLnBrk="0" hangingPunct="1">
              <a:lnSpc>
                <a:spcPct val="90000"/>
              </a:lnSpc>
              <a:spcBef>
                <a:spcPts val="0"/>
              </a:spcBef>
              <a:spcAft>
                <a:spcPct val="3500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Wniosek </a:t>
            </a: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o dofinansowanie </a:t>
            </a: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wraz z załącznikami należy wypełnić w </a:t>
            </a:r>
            <a:r>
              <a:rPr kumimoji="0" lang="pl-PL" sz="2000" b="1"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Lokalnym Systemie Informatycznym</a:t>
            </a: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 (LSI</a:t>
            </a: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 </a:t>
            </a: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i złożyć do IOK </a:t>
            </a: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przy </a:t>
            </a: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wykorzystaniu platformy elektronicznej SEKAP lub </a:t>
            </a:r>
            <a:r>
              <a:rPr kumimoji="0" lang="pl-PL" sz="2000" b="0" i="0" u="none" strike="noStrike" kern="1200" cap="none" spc="0" normalizeH="0" baseline="0" noProof="0" dirty="0" err="1">
                <a:ln>
                  <a:noFill/>
                </a:ln>
                <a:solidFill>
                  <a:prstClr val="black"/>
                </a:solidFill>
                <a:effectLst/>
                <a:uLnTx/>
                <a:uFillTx/>
                <a:latin typeface="Lato"/>
                <a:ea typeface="+mn-ea"/>
                <a:cs typeface="Arial" panose="020B0604020202020204" pitchFamily="34" charset="0"/>
              </a:rPr>
              <a:t>ePUAP</a:t>
            </a: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a:t>
            </a:r>
          </a:p>
          <a:p>
            <a:pPr marL="0" marR="0" lvl="0" indent="0" algn="ctr" defTabSz="889000" rtl="0" eaLnBrk="1" fontAlgn="auto" latinLnBrk="0" hangingPunct="1">
              <a:lnSpc>
                <a:spcPct val="90000"/>
              </a:lnSpc>
              <a:spcBef>
                <a:spcPts val="0"/>
              </a:spcBef>
              <a:spcAft>
                <a:spcPct val="35000"/>
              </a:spcAft>
              <a:buClrTx/>
              <a:buSzTx/>
              <a:buFontTx/>
              <a:buNone/>
              <a:tabLst/>
              <a:defRPr/>
            </a:pP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a:p>
            <a:pPr marL="0" marR="0" lvl="0" indent="0" algn="ctr" defTabSz="889000" rtl="0" eaLnBrk="1" fontAlgn="auto" latinLnBrk="0" hangingPunct="1">
              <a:lnSpc>
                <a:spcPct val="90000"/>
              </a:lnSpc>
              <a:spcBef>
                <a:spcPts val="0"/>
              </a:spcBef>
              <a:spcAft>
                <a:spcPct val="3500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Wniosek </a:t>
            </a: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o dofinansowanie, </a:t>
            </a:r>
            <a:r>
              <a:rPr kumimoji="0" lang="pl-PL" sz="2000" b="1"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należy </a:t>
            </a:r>
            <a:r>
              <a:rPr kumimoji="0" lang="pl-PL" sz="2000" b="1"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podpisać za pomocą bezpiecznego podpisu elektronicznego weryfikowanego kwalifikowanym certyfikatem, certyfikatu CC SEKAP, lub przy użyciu profilu zaufanego ePUAP.</a:t>
            </a:r>
          </a:p>
        </p:txBody>
      </p:sp>
      <p:pic>
        <p:nvPicPr>
          <p:cNvPr id="3" name="Obraz 2"/>
          <p:cNvPicPr>
            <a:picLocks noChangeAspect="1"/>
          </p:cNvPicPr>
          <p:nvPr/>
        </p:nvPicPr>
        <p:blipFill>
          <a:blip r:embed="rId2"/>
          <a:stretch>
            <a:fillRect/>
          </a:stretch>
        </p:blipFill>
        <p:spPr>
          <a:xfrm>
            <a:off x="346608" y="673458"/>
            <a:ext cx="4674279" cy="756331"/>
          </a:xfrm>
          <a:prstGeom prst="rect">
            <a:avLst/>
          </a:prstGeom>
        </p:spPr>
      </p:pic>
    </p:spTree>
    <p:extLst>
      <p:ext uri="{BB962C8B-B14F-4D97-AF65-F5344CB8AC3E}">
        <p14:creationId xmlns:p14="http://schemas.microsoft.com/office/powerpoint/2010/main" val="13513194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6836" y="726478"/>
            <a:ext cx="4136233" cy="439988"/>
          </a:xfrm>
        </p:spPr>
        <p:txBody>
          <a:bodyPr/>
          <a:lstStyle/>
          <a:p>
            <a:r>
              <a:rPr lang="pl-PL" sz="2400" b="1" dirty="0" smtClean="0">
                <a:latin typeface="Lato"/>
                <a:cs typeface="Arial" panose="020B0604020202020204" pitchFamily="34" charset="0"/>
              </a:rPr>
              <a:t>OCENA FORMALNA</a:t>
            </a:r>
            <a:endParaRPr lang="pl-PL" sz="2400" b="1" dirty="0">
              <a:latin typeface="Lato"/>
              <a:cs typeface="Arial" panose="020B0604020202020204" pitchFamily="34" charset="0"/>
            </a:endParaRPr>
          </a:p>
        </p:txBody>
      </p:sp>
      <p:sp>
        <p:nvSpPr>
          <p:cNvPr id="6" name="pole tekstowe 5"/>
          <p:cNvSpPr txBox="1"/>
          <p:nvPr/>
        </p:nvSpPr>
        <p:spPr>
          <a:xfrm>
            <a:off x="789432" y="1474695"/>
            <a:ext cx="7296912" cy="400110"/>
          </a:xfrm>
          <a:prstGeom prst="rect">
            <a:avLst/>
          </a:prstGeom>
          <a:noFill/>
          <a:ln>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Kryterium: Zgodność projektu z RPO WSL, SZOOP</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
        <p:nvSpPr>
          <p:cNvPr id="3" name="pole tekstowe 2"/>
          <p:cNvSpPr txBox="1"/>
          <p:nvPr/>
        </p:nvSpPr>
        <p:spPr>
          <a:xfrm>
            <a:off x="789432" y="2177690"/>
            <a:ext cx="10411968" cy="3877985"/>
          </a:xfrm>
          <a:prstGeom prst="rect">
            <a:avLst/>
          </a:prstGeom>
          <a:noFill/>
          <a:ln w="38100">
            <a:solidFill>
              <a:srgbClr val="FFD757"/>
            </a:solidFill>
          </a:ln>
        </p:spPr>
        <p:txBody>
          <a:bodyPr wrap="square" rtlCol="0">
            <a:spAutoFit/>
          </a:bodyPr>
          <a:lstStyle/>
          <a:p>
            <a:pPr algn="just">
              <a:buFont typeface="Wingdings" pitchFamily="2" charset="2"/>
              <a:buChar char="§"/>
            </a:pPr>
            <a:r>
              <a:rPr lang="pl-PL" sz="2400" dirty="0" smtClean="0">
                <a:cs typeface="Microsoft Sans Serif" panose="020B0604020202020204" pitchFamily="34" charset="0"/>
              </a:rPr>
              <a:t>Projekt</a:t>
            </a:r>
            <a:r>
              <a:rPr lang="pl-PL" sz="2400" dirty="0">
                <a:cs typeface="Microsoft Sans Serif" panose="020B0604020202020204" pitchFamily="34" charset="0"/>
              </a:rPr>
              <a:t>, którego jedynym elementem jest </a:t>
            </a:r>
            <a:r>
              <a:rPr lang="pl-PL" sz="2400" b="1" dirty="0">
                <a:cs typeface="Microsoft Sans Serif" panose="020B0604020202020204" pitchFamily="34" charset="0"/>
              </a:rPr>
              <a:t>estetyzacja parku</a:t>
            </a:r>
            <a:r>
              <a:rPr lang="pl-PL" sz="2400" dirty="0">
                <a:cs typeface="Microsoft Sans Serif" panose="020B0604020202020204" pitchFamily="34" charset="0"/>
              </a:rPr>
              <a:t> jest niekwalifikowalny.</a:t>
            </a:r>
          </a:p>
          <a:p>
            <a:pPr algn="just"/>
            <a:r>
              <a:rPr lang="pl-PL" dirty="0"/>
              <a:t>wszelkie prace, roboty budowlane, przyczyniające się do poprawy atrakcyjności wizualnej parku np. montaż małej architektury, odnowienie alejek, odnowienie zieleni.</a:t>
            </a:r>
            <a:endParaRPr lang="pl-PL" dirty="0">
              <a:cs typeface="Microsoft Sans Serif" panose="020B0604020202020204" pitchFamily="34" charset="0"/>
            </a:endParaRPr>
          </a:p>
          <a:p>
            <a:pPr algn="just">
              <a:buFont typeface="Wingdings" pitchFamily="2" charset="2"/>
              <a:buChar char="§"/>
            </a:pPr>
            <a:r>
              <a:rPr lang="pl-PL" sz="2400" dirty="0">
                <a:cs typeface="Microsoft Sans Serif" panose="020B0604020202020204" pitchFamily="34" charset="0"/>
              </a:rPr>
              <a:t>Maksymalna wartość projektu kulturalnego wynosi 2 000 000 euro kosztów kwalifikowanych.</a:t>
            </a:r>
          </a:p>
          <a:p>
            <a:pPr algn="just"/>
            <a:r>
              <a:rPr lang="pl-PL" dirty="0">
                <a:cs typeface="Microsoft Sans Serif" panose="020B0604020202020204" pitchFamily="34" charset="0"/>
              </a:rPr>
              <a:t>W przypadku gdy w kompleksowym projekcie rewitalizacyjnym realizowane są zarówno działania właściwe dla projektu kulturalnego </a:t>
            </a:r>
            <a:r>
              <a:rPr lang="pl-PL" dirty="0" smtClean="0">
                <a:cs typeface="Microsoft Sans Serif" panose="020B0604020202020204" pitchFamily="34" charset="0"/>
              </a:rPr>
              <a:t>jak </a:t>
            </a:r>
            <a:r>
              <a:rPr lang="pl-PL" dirty="0">
                <a:cs typeface="Microsoft Sans Serif" panose="020B0604020202020204" pitchFamily="34" charset="0"/>
              </a:rPr>
              <a:t>i inne działania, koszty kwalifikowalne części dot. projektu kulturalnego nie mogą przekroczyć wskazanego limitu</a:t>
            </a:r>
            <a:r>
              <a:rPr lang="pl-PL" dirty="0" smtClean="0">
                <a:cs typeface="Microsoft Sans Serif" panose="020B0604020202020204" pitchFamily="34" charset="0"/>
              </a:rPr>
              <a:t>.</a:t>
            </a:r>
          </a:p>
          <a:p>
            <a:pPr algn="just"/>
            <a:r>
              <a:rPr lang="pl-PL" b="1" dirty="0"/>
              <a:t>Projekt Kulturalny </a:t>
            </a:r>
            <a:r>
              <a:rPr lang="pl-PL" b="1" dirty="0" smtClean="0"/>
              <a:t>– </a:t>
            </a:r>
            <a:r>
              <a:rPr lang="pl-PL" dirty="0" smtClean="0"/>
              <a:t>projekt </a:t>
            </a:r>
            <a:r>
              <a:rPr lang="pl-PL" dirty="0"/>
              <a:t>spełniający uwarunkowania projektu rewitalizacyjnego, którego celem jest poprawa spójności społecznej dzięki umożliwieniu lepszego dostępu do usług kulturalnych. </a:t>
            </a:r>
            <a:endParaRPr lang="pl-PL" sz="1600" dirty="0">
              <a:cs typeface="Microsoft Sans Serif" panose="020B0604020202020204" pitchFamily="34" charset="0"/>
            </a:endParaRPr>
          </a:p>
          <a:p>
            <a:pPr algn="just">
              <a:buFont typeface="Wingdings" pitchFamily="2" charset="2"/>
              <a:buChar char="§"/>
            </a:pPr>
            <a:r>
              <a:rPr lang="pl-PL" sz="2400" dirty="0">
                <a:cs typeface="Microsoft Sans Serif" panose="020B0604020202020204" pitchFamily="34" charset="0"/>
              </a:rPr>
              <a:t>W ramach działania 10.3 </a:t>
            </a:r>
            <a:r>
              <a:rPr lang="pl-PL" sz="2400" b="1" dirty="0">
                <a:cs typeface="Microsoft Sans Serif" panose="020B0604020202020204" pitchFamily="34" charset="0"/>
              </a:rPr>
              <a:t>nie ma możliwości budowy nowych obiektów</a:t>
            </a:r>
            <a:r>
              <a:rPr lang="pl-PL" sz="2400" dirty="0" smtClean="0">
                <a:cs typeface="Microsoft Sans Serif" panose="020B0604020202020204" pitchFamily="34" charset="0"/>
              </a:rPr>
              <a:t>.</a:t>
            </a:r>
            <a:endParaRPr lang="pl-PL" sz="2400" dirty="0">
              <a:cs typeface="Microsoft Sans Serif" panose="020B0604020202020204" pitchFamily="34" charset="0"/>
            </a:endParaRPr>
          </a:p>
        </p:txBody>
      </p:sp>
      <p:pic>
        <p:nvPicPr>
          <p:cNvPr id="4" name="Obraz 3"/>
          <p:cNvPicPr>
            <a:picLocks noChangeAspect="1"/>
          </p:cNvPicPr>
          <p:nvPr/>
        </p:nvPicPr>
        <p:blipFill>
          <a:blip r:embed="rId2"/>
          <a:stretch>
            <a:fillRect/>
          </a:stretch>
        </p:blipFill>
        <p:spPr>
          <a:xfrm>
            <a:off x="402516" y="596435"/>
            <a:ext cx="4479215" cy="724146"/>
          </a:xfrm>
          <a:prstGeom prst="rect">
            <a:avLst/>
          </a:prstGeom>
        </p:spPr>
      </p:pic>
    </p:spTree>
    <p:extLst>
      <p:ext uri="{BB962C8B-B14F-4D97-AF65-F5344CB8AC3E}">
        <p14:creationId xmlns:p14="http://schemas.microsoft.com/office/powerpoint/2010/main" val="10860889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67218" y="779583"/>
            <a:ext cx="3987910" cy="551329"/>
          </a:xfrm>
        </p:spPr>
        <p:txBody>
          <a:bodyPr/>
          <a:lstStyle/>
          <a:p>
            <a:r>
              <a:rPr lang="pl-PL" sz="2400" b="1" dirty="0" smtClean="0">
                <a:latin typeface="Lato"/>
                <a:cs typeface="Arial" panose="020B0604020202020204" pitchFamily="34" charset="0"/>
              </a:rPr>
              <a:t>OCENA FORMALNA</a:t>
            </a:r>
            <a:endParaRPr lang="pl-PL" sz="2400" b="1" dirty="0">
              <a:latin typeface="Lato"/>
              <a:cs typeface="Arial" panose="020B0604020202020204" pitchFamily="34" charset="0"/>
            </a:endParaRPr>
          </a:p>
        </p:txBody>
      </p:sp>
      <p:sp>
        <p:nvSpPr>
          <p:cNvPr id="6" name="pole tekstowe 5"/>
          <p:cNvSpPr txBox="1"/>
          <p:nvPr/>
        </p:nvSpPr>
        <p:spPr>
          <a:xfrm>
            <a:off x="789431" y="1584402"/>
            <a:ext cx="6431640" cy="400110"/>
          </a:xfrm>
          <a:prstGeom prst="rect">
            <a:avLst/>
          </a:prstGeom>
          <a:noFill/>
          <a:ln>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Kryterium: Właściwe przygotowanie wniosku</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
        <p:nvSpPr>
          <p:cNvPr id="4" name="pole tekstowe 3"/>
          <p:cNvSpPr txBox="1"/>
          <p:nvPr/>
        </p:nvSpPr>
        <p:spPr>
          <a:xfrm>
            <a:off x="789430" y="2284143"/>
            <a:ext cx="7870475" cy="400110"/>
          </a:xfrm>
          <a:prstGeom prst="rect">
            <a:avLst/>
          </a:prstGeom>
          <a:solidFill>
            <a:srgbClr val="FFD757"/>
          </a:solidFill>
          <a:ln>
            <a:solidFill>
              <a:srgbClr val="FFD757"/>
            </a:solidFill>
          </a:ln>
        </p:spPr>
        <p:txBody>
          <a:bodyPr wrap="square" rtlCol="0">
            <a:spAutoFit/>
          </a:bodyPr>
          <a:lstStyle/>
          <a:p>
            <a:pPr marL="0" marR="0" lvl="0" indent="0" algn="l" defTabSz="889000" rtl="0" eaLnBrk="1" fontAlgn="auto" latinLnBrk="0" hangingPunct="1">
              <a:lnSpc>
                <a:spcPct val="100000"/>
              </a:lnSpc>
              <a:spcBef>
                <a:spcPts val="0"/>
              </a:spcBef>
              <a:spcAft>
                <a:spcPts val="0"/>
              </a:spcAft>
              <a:buClrTx/>
              <a:buSzTx/>
              <a:buFontTx/>
              <a:buNone/>
              <a:tabLst/>
              <a:defRPr/>
            </a:pPr>
            <a:r>
              <a:rPr kumimoji="0" lang="pl-PL" alt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Elementy, na które należy zwrócić </a:t>
            </a:r>
            <a:r>
              <a:rPr kumimoji="0" lang="pl-PL" altLang="pl-PL" sz="2000" b="1"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szczególną</a:t>
            </a:r>
            <a:r>
              <a:rPr kumimoji="0" lang="pl-PL" alt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 uwagę</a:t>
            </a:r>
            <a:r>
              <a:rPr kumimoji="0" lang="pl-PL" alt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t>
            </a:r>
            <a:endParaRPr kumimoji="0" lang="pl-PL" altLang="pl-PL"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 name="pole tekstowe 6"/>
          <p:cNvSpPr txBox="1"/>
          <p:nvPr/>
        </p:nvSpPr>
        <p:spPr>
          <a:xfrm>
            <a:off x="1238747" y="2883406"/>
            <a:ext cx="5982323" cy="1938992"/>
          </a:xfrm>
          <a:prstGeom prst="rect">
            <a:avLst/>
          </a:prstGeom>
          <a:noFill/>
          <a:ln>
            <a:solidFill>
              <a:srgbClr val="FFD757"/>
            </a:solidFill>
          </a:ln>
        </p:spPr>
        <p:txBody>
          <a:bodyPr wrap="square" rtlCol="0">
            <a:spAutoFit/>
          </a:bodyPr>
          <a:lstStyle/>
          <a:p>
            <a:pPr marL="342900" lvl="0" indent="-342900" defTabSz="889000">
              <a:lnSpc>
                <a:spcPct val="200000"/>
              </a:lnSpc>
              <a:buFont typeface="Wingdings" panose="05000000000000000000" pitchFamily="2" charset="2"/>
              <a:buChar char="ü"/>
              <a:defRPr/>
            </a:pPr>
            <a:r>
              <a:rPr kumimoji="0" lang="pl-PL" alt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Limity i ograniczenia</a:t>
            </a:r>
            <a:r>
              <a:rPr lang="pl-PL" altLang="pl-PL" sz="2000" dirty="0">
                <a:solidFill>
                  <a:prstClr val="black"/>
                </a:solidFill>
                <a:latin typeface="Lato"/>
                <a:cs typeface="Arial" panose="020B0604020202020204" pitchFamily="34" charset="0"/>
              </a:rPr>
              <a:t>, pole </a:t>
            </a:r>
            <a:r>
              <a:rPr lang="pl-PL" altLang="pl-PL" sz="2000" dirty="0" smtClean="0">
                <a:solidFill>
                  <a:prstClr val="black"/>
                </a:solidFill>
                <a:latin typeface="Lato"/>
                <a:cs typeface="Arial" panose="020B0604020202020204" pitchFamily="34" charset="0"/>
              </a:rPr>
              <a:t>(B.9), </a:t>
            </a:r>
            <a:endParaRPr kumimoji="0" lang="pl-PL" alt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endParaRPr>
          </a:p>
          <a:p>
            <a:pPr marL="342900" marR="0" lvl="0" indent="-342900" algn="l" defTabSz="889000" rtl="0" eaLnBrk="1" fontAlgn="auto" latinLnBrk="0" hangingPunct="1">
              <a:lnSpc>
                <a:spcPct val="200000"/>
              </a:lnSpc>
              <a:spcBef>
                <a:spcPts val="0"/>
              </a:spcBef>
              <a:spcAft>
                <a:spcPts val="0"/>
              </a:spcAft>
              <a:buClrTx/>
              <a:buSzTx/>
              <a:buFont typeface="Wingdings" panose="05000000000000000000" pitchFamily="2" charset="2"/>
              <a:buChar char="ü"/>
              <a:tabLst/>
              <a:defRPr/>
            </a:pPr>
            <a:r>
              <a:rPr kumimoji="0" lang="pl-PL" alt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Warunki dostępu (B.4,B.6.2,B.9)</a:t>
            </a:r>
          </a:p>
          <a:p>
            <a:pPr marL="342900" marR="0" lvl="0" indent="-342900" algn="l" defTabSz="889000" rtl="0" eaLnBrk="1" fontAlgn="auto" latinLnBrk="0" hangingPunct="1">
              <a:lnSpc>
                <a:spcPct val="200000"/>
              </a:lnSpc>
              <a:spcBef>
                <a:spcPts val="0"/>
              </a:spcBef>
              <a:spcAft>
                <a:spcPts val="0"/>
              </a:spcAft>
              <a:buClrTx/>
              <a:buSzTx/>
              <a:buFont typeface="Wingdings" panose="05000000000000000000" pitchFamily="2" charset="2"/>
              <a:buChar char="ü"/>
              <a:tabLst/>
              <a:defRPr/>
            </a:pPr>
            <a:r>
              <a:rPr lang="pl-PL" altLang="pl-PL" sz="2000" dirty="0" smtClean="0">
                <a:solidFill>
                  <a:prstClr val="black"/>
                </a:solidFill>
                <a:latin typeface="Lato"/>
                <a:cs typeface="Arial" panose="020B0604020202020204" pitchFamily="34" charset="0"/>
              </a:rPr>
              <a:t>Informacje</a:t>
            </a:r>
            <a:r>
              <a:rPr kumimoji="0" lang="pl-PL" alt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 dotyczące Działania 10.3 (pole B.16)</a:t>
            </a:r>
            <a:endParaRPr kumimoji="0" lang="pl-PL" alt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pic>
        <p:nvPicPr>
          <p:cNvPr id="3" name="Obraz 2"/>
          <p:cNvPicPr>
            <a:picLocks noChangeAspect="1"/>
          </p:cNvPicPr>
          <p:nvPr/>
        </p:nvPicPr>
        <p:blipFill>
          <a:blip r:embed="rId2"/>
          <a:stretch>
            <a:fillRect/>
          </a:stretch>
        </p:blipFill>
        <p:spPr>
          <a:xfrm>
            <a:off x="777580" y="677312"/>
            <a:ext cx="4067388" cy="653600"/>
          </a:xfrm>
          <a:prstGeom prst="rect">
            <a:avLst/>
          </a:prstGeom>
        </p:spPr>
      </p:pic>
    </p:spTree>
    <p:extLst>
      <p:ext uri="{BB962C8B-B14F-4D97-AF65-F5344CB8AC3E}">
        <p14:creationId xmlns:p14="http://schemas.microsoft.com/office/powerpoint/2010/main" val="6506200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pl-PL" sz="2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ytuł 1"/>
          <p:cNvSpPr txBox="1">
            <a:spLocks/>
          </p:cNvSpPr>
          <p:nvPr/>
        </p:nvSpPr>
        <p:spPr>
          <a:xfrm>
            <a:off x="601288" y="756454"/>
            <a:ext cx="4976266" cy="504949"/>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2400" b="1" i="0" u="none" strike="noStrike" kern="1200" cap="none" spc="0" normalizeH="0" baseline="0" noProof="0" dirty="0" smtClean="0">
                <a:ln>
                  <a:noFill/>
                </a:ln>
                <a:solidFill>
                  <a:prstClr val="black"/>
                </a:solidFill>
                <a:effectLst/>
                <a:uLnTx/>
                <a:uFillTx/>
                <a:latin typeface="Lato"/>
                <a:ea typeface="+mj-ea"/>
                <a:cs typeface="Arial" panose="020B0604020202020204" pitchFamily="34" charset="0"/>
              </a:rPr>
              <a:t>OCENA FORMALNA</a:t>
            </a:r>
            <a:endParaRPr kumimoji="0" lang="pl-PL" sz="2400" b="1" i="0" u="none" strike="noStrike" kern="1200" cap="none" spc="0" normalizeH="0" baseline="0" noProof="0" dirty="0">
              <a:ln>
                <a:noFill/>
              </a:ln>
              <a:solidFill>
                <a:prstClr val="black"/>
              </a:solidFill>
              <a:effectLst/>
              <a:uLnTx/>
              <a:uFillTx/>
              <a:latin typeface="Lato"/>
              <a:ea typeface="+mj-ea"/>
              <a:cs typeface="Arial" panose="020B0604020202020204" pitchFamily="34" charset="0"/>
            </a:endParaRPr>
          </a:p>
        </p:txBody>
      </p:sp>
      <p:sp>
        <p:nvSpPr>
          <p:cNvPr id="7" name="pole tekstowe 6"/>
          <p:cNvSpPr txBox="1"/>
          <p:nvPr/>
        </p:nvSpPr>
        <p:spPr>
          <a:xfrm>
            <a:off x="755822" y="1488216"/>
            <a:ext cx="5462098" cy="400110"/>
          </a:xfrm>
          <a:prstGeom prst="rect">
            <a:avLst/>
          </a:prstGeom>
          <a:noFill/>
          <a:ln>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Kryterium: Kwalifikowalność wydatków</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
        <p:nvSpPr>
          <p:cNvPr id="9" name="Mnożenie 8"/>
          <p:cNvSpPr/>
          <p:nvPr/>
        </p:nvSpPr>
        <p:spPr>
          <a:xfrm>
            <a:off x="1072056" y="1785513"/>
            <a:ext cx="4197576" cy="4410075"/>
          </a:xfrm>
          <a:prstGeom prst="mathMultiply">
            <a:avLst>
              <a:gd name="adj1" fmla="val 4512"/>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0" name="pole tekstowe 9"/>
          <p:cNvSpPr txBox="1"/>
          <p:nvPr/>
        </p:nvSpPr>
        <p:spPr>
          <a:xfrm>
            <a:off x="663413" y="2089423"/>
            <a:ext cx="4356504" cy="3956269"/>
          </a:xfrm>
          <a:prstGeom prst="rect">
            <a:avLst/>
          </a:prstGeom>
          <a:noFill/>
          <a:ln w="28575">
            <a:solidFill>
              <a:srgbClr val="FFD757"/>
            </a:solid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b="0" i="0" u="none" strike="noStrike" kern="1200" cap="none" spc="0" normalizeH="0" baseline="0" noProof="0" dirty="0" smtClean="0">
                <a:ln>
                  <a:noFill/>
                </a:ln>
                <a:solidFill>
                  <a:prstClr val="black"/>
                </a:solidFill>
                <a:effectLst/>
                <a:uLnTx/>
                <a:uFillTx/>
                <a:latin typeface="Lato"/>
                <a:cs typeface="Arial" panose="020B0604020202020204" pitchFamily="34" charset="0"/>
              </a:rPr>
              <a:t>Wydatki </a:t>
            </a:r>
            <a:r>
              <a:rPr kumimoji="0" lang="pl-PL" b="0" i="0" u="none" strike="noStrike" kern="1200" cap="none" spc="0" normalizeH="0" baseline="0" noProof="0" dirty="0">
                <a:ln>
                  <a:noFill/>
                </a:ln>
                <a:solidFill>
                  <a:prstClr val="black"/>
                </a:solidFill>
                <a:effectLst/>
                <a:uLnTx/>
                <a:uFillTx/>
                <a:latin typeface="Lato"/>
                <a:cs typeface="Arial" panose="020B0604020202020204" pitchFamily="34" charset="0"/>
              </a:rPr>
              <a:t>na budowę i </a:t>
            </a:r>
            <a:r>
              <a:rPr kumimoji="0" lang="pl-PL" b="0" i="0" u="none" strike="noStrike" kern="1200" cap="none" spc="0" normalizeH="0" baseline="0" noProof="0" dirty="0" smtClean="0">
                <a:ln>
                  <a:noFill/>
                </a:ln>
                <a:solidFill>
                  <a:prstClr val="black"/>
                </a:solidFill>
                <a:effectLst/>
                <a:uLnTx/>
                <a:uFillTx/>
                <a:latin typeface="Lato"/>
                <a:cs typeface="Arial" panose="020B0604020202020204" pitchFamily="34" charset="0"/>
              </a:rPr>
              <a:t>modernizację, dróg, w tym parkingów i innych miejsc udostępnianych dla pojazdów mechanicznych, </a:t>
            </a:r>
            <a:endParaRPr kumimoji="0" lang="pl-PL" b="0" i="0" u="none" strike="noStrike" kern="1200" cap="none" spc="0" normalizeH="0" baseline="0" noProof="0" dirty="0">
              <a:ln>
                <a:noFill/>
              </a:ln>
              <a:solidFill>
                <a:prstClr val="black"/>
              </a:solidFill>
              <a:effectLst/>
              <a:uLnTx/>
              <a:uFillTx/>
              <a:latin typeface="Lato"/>
              <a:cs typeface="Arial" panose="020B0604020202020204" pitchFamily="34" charset="0"/>
            </a:endParaRPr>
          </a:p>
          <a:p>
            <a:pPr marL="285750" lvl="0" indent="-285750">
              <a:buFont typeface="Wingdings" panose="05000000000000000000" pitchFamily="2" charset="2"/>
              <a:buChar char="§"/>
              <a:defRPr/>
            </a:pPr>
            <a:r>
              <a:rPr lang="pl-PL" b="1" dirty="0">
                <a:cs typeface="Microsoft Sans Serif" panose="020B0604020202020204" pitchFamily="34" charset="0"/>
              </a:rPr>
              <a:t>Wydatki na przygotowanie programów rewitalizacji</a:t>
            </a:r>
            <a:r>
              <a:rPr kumimoji="0" lang="pl-PL" b="0" i="0" u="none" strike="noStrike" kern="1200" cap="none" spc="0" normalizeH="0" baseline="0" noProof="0" dirty="0" smtClean="0">
                <a:ln>
                  <a:noFill/>
                </a:ln>
                <a:solidFill>
                  <a:prstClr val="black"/>
                </a:solidFill>
                <a:effectLst/>
                <a:uLnTx/>
                <a:uFillTx/>
                <a:latin typeface="Lato"/>
                <a:cs typeface="Arial" panose="020B0604020202020204" pitchFamily="34" charset="0"/>
              </a:rPr>
              <a:t>, </a:t>
            </a:r>
          </a:p>
          <a:p>
            <a:pPr marL="285750" lvl="0" indent="-285750">
              <a:buFont typeface="Wingdings" panose="05000000000000000000" pitchFamily="2" charset="2"/>
              <a:buChar char="§"/>
              <a:defRPr/>
            </a:pPr>
            <a:r>
              <a:rPr lang="pl-PL" dirty="0">
                <a:solidFill>
                  <a:prstClr val="black"/>
                </a:solidFill>
                <a:latin typeface="Lato"/>
                <a:cs typeface="Arial" panose="020B0604020202020204" pitchFamily="34" charset="0"/>
              </a:rPr>
              <a:t>Roboty/prace budowlane wewnątrz lokali mieszkalnych wraz z zakupem wyposażenia </a:t>
            </a:r>
            <a:endParaRPr kumimoji="0" lang="pl-PL" b="0" i="0" u="none" strike="noStrike" kern="1200" cap="none" spc="0" normalizeH="0" baseline="0" noProof="0" dirty="0">
              <a:ln>
                <a:noFill/>
              </a:ln>
              <a:solidFill>
                <a:prstClr val="black"/>
              </a:solidFill>
              <a:effectLst/>
              <a:uLnTx/>
              <a:uFillTx/>
              <a:latin typeface="Lato"/>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b="0" i="0" u="none" strike="noStrike" kern="1200" cap="none" spc="0" normalizeH="0" baseline="0" noProof="0" dirty="0" smtClean="0">
                <a:ln>
                  <a:noFill/>
                </a:ln>
                <a:solidFill>
                  <a:prstClr val="black"/>
                </a:solidFill>
                <a:effectLst/>
                <a:uLnTx/>
                <a:uFillTx/>
                <a:latin typeface="Lato"/>
                <a:cs typeface="Arial" panose="020B0604020202020204" pitchFamily="34" charset="0"/>
              </a:rPr>
              <a:t>Wydatki </a:t>
            </a:r>
            <a:r>
              <a:rPr kumimoji="0" lang="pl-PL" b="0" i="0" u="none" strike="noStrike" kern="1200" cap="none" spc="0" normalizeH="0" baseline="0" noProof="0" dirty="0">
                <a:ln>
                  <a:noFill/>
                </a:ln>
                <a:solidFill>
                  <a:prstClr val="black"/>
                </a:solidFill>
                <a:effectLst/>
                <a:uLnTx/>
                <a:uFillTx/>
                <a:latin typeface="Lato"/>
                <a:cs typeface="Arial" panose="020B0604020202020204" pitchFamily="34" charset="0"/>
              </a:rPr>
              <a:t>nabycia środków transportu na potrzeby realizacji projektu</a:t>
            </a:r>
            <a:r>
              <a:rPr kumimoji="0" lang="pl-PL" b="0" i="0" u="none" strike="noStrike" kern="1200" cap="none" spc="0" normalizeH="0" baseline="0" noProof="0" dirty="0" smtClean="0">
                <a:ln>
                  <a:noFill/>
                </a:ln>
                <a:solidFill>
                  <a:prstClr val="black"/>
                </a:solidFill>
                <a:effectLst/>
                <a:uLnTx/>
                <a:uFillTx/>
                <a:latin typeface="Lato"/>
                <a:cs typeface="Arial" panose="020B0604020202020204" pitchFamily="34" charset="0"/>
              </a:rPr>
              <a:t>.</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b="0" i="0" u="none" strike="noStrike" kern="1200" cap="none" spc="0" normalizeH="0" baseline="0" noProof="0" dirty="0" smtClean="0">
                <a:ln>
                  <a:noFill/>
                </a:ln>
                <a:solidFill>
                  <a:prstClr val="black"/>
                </a:solidFill>
                <a:effectLst/>
                <a:uLnTx/>
                <a:uFillTx/>
                <a:latin typeface="Lato"/>
                <a:cs typeface="Arial" panose="020B0604020202020204" pitchFamily="34" charset="0"/>
              </a:rPr>
              <a:t>Wydatki </a:t>
            </a:r>
            <a:r>
              <a:rPr kumimoji="0" lang="pl-PL" b="0" i="0" u="none" strike="noStrike" kern="1200" cap="none" spc="0" normalizeH="0" baseline="0" noProof="0" dirty="0">
                <a:ln>
                  <a:noFill/>
                </a:ln>
                <a:solidFill>
                  <a:prstClr val="black"/>
                </a:solidFill>
                <a:effectLst/>
                <a:uLnTx/>
                <a:uFillTx/>
                <a:latin typeface="Lato"/>
                <a:cs typeface="Arial" panose="020B0604020202020204" pitchFamily="34" charset="0"/>
              </a:rPr>
              <a:t>w ramach mechanizmu </a:t>
            </a:r>
            <a:r>
              <a:rPr kumimoji="0" lang="pl-PL" b="0" i="0" u="none" strike="noStrike" kern="1200" cap="none" spc="0" normalizeH="0" baseline="0" noProof="0" dirty="0" smtClean="0">
                <a:ln>
                  <a:noFill/>
                </a:ln>
                <a:solidFill>
                  <a:prstClr val="black"/>
                </a:solidFill>
                <a:effectLst/>
                <a:uLnTx/>
                <a:uFillTx/>
                <a:latin typeface="Lato"/>
                <a:cs typeface="Arial" panose="020B0604020202020204" pitchFamily="34" charset="0"/>
              </a:rPr>
              <a:t>cross-</a:t>
            </a:r>
            <a:r>
              <a:rPr kumimoji="0" lang="pl-PL" b="0" i="0" u="none" strike="noStrike" kern="1200" cap="none" spc="0" normalizeH="0" baseline="0" noProof="0" dirty="0" err="1" smtClean="0">
                <a:ln>
                  <a:noFill/>
                </a:ln>
                <a:solidFill>
                  <a:prstClr val="black"/>
                </a:solidFill>
                <a:effectLst/>
                <a:uLnTx/>
                <a:uFillTx/>
                <a:latin typeface="Lato"/>
                <a:cs typeface="Arial" panose="020B0604020202020204" pitchFamily="34" charset="0"/>
              </a:rPr>
              <a:t>financingu</a:t>
            </a:r>
            <a:endParaRPr kumimoji="0" lang="pl-PL" b="0" i="0" u="none" strike="noStrike" kern="1200" cap="none" spc="0" normalizeH="0" baseline="0" noProof="0" dirty="0" smtClean="0">
              <a:ln>
                <a:noFill/>
              </a:ln>
              <a:solidFill>
                <a:prstClr val="black"/>
              </a:solidFill>
              <a:effectLst/>
              <a:uLnTx/>
              <a:uFillTx/>
              <a:latin typeface="Lato"/>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pl-PL" b="0" i="0" u="none" strike="noStrike" kern="1200" cap="none" spc="0" normalizeH="0" baseline="0" noProof="0" dirty="0" smtClean="0">
              <a:ln>
                <a:noFill/>
              </a:ln>
              <a:solidFill>
                <a:prstClr val="black"/>
              </a:solidFill>
              <a:effectLst/>
              <a:uLnTx/>
              <a:uFillTx/>
              <a:latin typeface="Lato"/>
              <a:cs typeface="Arial" panose="020B0604020202020204" pitchFamily="34" charset="0"/>
            </a:endParaRPr>
          </a:p>
        </p:txBody>
      </p:sp>
      <p:sp>
        <p:nvSpPr>
          <p:cNvPr id="11" name="pole tekstowe 10"/>
          <p:cNvSpPr txBox="1"/>
          <p:nvPr/>
        </p:nvSpPr>
        <p:spPr>
          <a:xfrm>
            <a:off x="7727692" y="5995533"/>
            <a:ext cx="1994233"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noProof="0" dirty="0" smtClean="0">
                <a:ln>
                  <a:noFill/>
                </a:ln>
                <a:solidFill>
                  <a:srgbClr val="00B050"/>
                </a:solidFill>
                <a:effectLst/>
                <a:uLnTx/>
                <a:uFillTx/>
                <a:latin typeface="Arial" panose="020B0604020202020204" pitchFamily="34" charset="0"/>
                <a:ea typeface="+mn-ea"/>
                <a:cs typeface="Arial" panose="020B0604020202020204" pitchFamily="34" charset="0"/>
              </a:rPr>
              <a:t>TAK</a:t>
            </a:r>
            <a:endParaRPr kumimoji="0" lang="pl-PL" sz="2000" b="1" i="0" u="none" strike="noStrike" kern="1200" cap="none" spc="0" normalizeH="0" baseline="0" noProof="0" dirty="0">
              <a:ln>
                <a:noFill/>
              </a:ln>
              <a:solidFill>
                <a:srgbClr val="00B050"/>
              </a:solidFill>
              <a:effectLst/>
              <a:uLnTx/>
              <a:uFillTx/>
              <a:latin typeface="Arial" panose="020B0604020202020204" pitchFamily="34" charset="0"/>
              <a:ea typeface="+mn-ea"/>
              <a:cs typeface="Arial" panose="020B0604020202020204" pitchFamily="34" charset="0"/>
            </a:endParaRPr>
          </a:p>
        </p:txBody>
      </p:sp>
      <p:sp>
        <p:nvSpPr>
          <p:cNvPr id="12" name="pole tekstowe 11"/>
          <p:cNvSpPr txBox="1"/>
          <p:nvPr/>
        </p:nvSpPr>
        <p:spPr>
          <a:xfrm>
            <a:off x="5461462" y="2096531"/>
            <a:ext cx="6017191" cy="3816429"/>
          </a:xfrm>
          <a:prstGeom prst="rect">
            <a:avLst/>
          </a:prstGeom>
          <a:noFill/>
          <a:ln w="28575">
            <a:solidFill>
              <a:srgbClr val="FFD757"/>
            </a:solidFill>
          </a:ln>
        </p:spPr>
        <p:txBody>
          <a:bodyPr wrap="square" rtlCol="0">
            <a:spAutoFit/>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Lato"/>
                <a:cs typeface="Arial" panose="020B0604020202020204" pitchFamily="34" charset="0"/>
              </a:rPr>
              <a:t>Wydatki związane z przygotowaniem projektu,</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Lato"/>
                <a:cs typeface="Arial" panose="020B0604020202020204" pitchFamily="34" charset="0"/>
              </a:rPr>
              <a:t>Wydatki na usługi dot. kosztów zarządzania                       i</a:t>
            </a:r>
            <a:r>
              <a:rPr kumimoji="0" lang="pl-PL" sz="1600" b="0" i="0" u="none" strike="noStrike" kern="1200" cap="none" spc="0" normalizeH="0" noProof="0" dirty="0" smtClean="0">
                <a:ln>
                  <a:noFill/>
                </a:ln>
                <a:solidFill>
                  <a:prstClr val="black"/>
                </a:solidFill>
                <a:effectLst/>
                <a:uLnTx/>
                <a:uFillTx/>
                <a:latin typeface="Lato"/>
                <a:cs typeface="Arial" panose="020B0604020202020204" pitchFamily="34" charset="0"/>
              </a:rPr>
              <a:t> </a:t>
            </a:r>
            <a:r>
              <a:rPr kumimoji="0" lang="pl-PL" sz="1600" b="0" i="0" u="none" strike="noStrike" kern="1200" cap="none" spc="0" normalizeH="0" baseline="0" noProof="0" dirty="0" smtClean="0">
                <a:ln>
                  <a:noFill/>
                </a:ln>
                <a:solidFill>
                  <a:prstClr val="black"/>
                </a:solidFill>
                <a:effectLst/>
                <a:uLnTx/>
                <a:uFillTx/>
                <a:latin typeface="Lato"/>
                <a:cs typeface="Arial" panose="020B0604020202020204" pitchFamily="34" charset="0"/>
              </a:rPr>
              <a:t>nadzoru nad projektem, np. inżynier kontraktu, nadzór,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Lato"/>
                <a:cs typeface="Arial" panose="020B0604020202020204" pitchFamily="34" charset="0"/>
              </a:rPr>
              <a:t>Wydatki związane z pracami budowlanymi, instalacyjnymi i adaptacyjnymi,</a:t>
            </a:r>
          </a:p>
          <a:p>
            <a:pPr marL="285750" lvl="0" indent="-285750" algn="just">
              <a:buFont typeface="Arial" panose="020B0604020202020204" pitchFamily="34" charset="0"/>
              <a:buChar char="•"/>
              <a:defRPr/>
            </a:pPr>
            <a:r>
              <a:rPr kumimoji="0" lang="pl-PL" sz="1600" b="0" i="0" u="none" strike="noStrike" kern="1200" cap="none" spc="0" normalizeH="0" baseline="0" noProof="0" dirty="0" smtClean="0">
                <a:ln>
                  <a:noFill/>
                </a:ln>
                <a:solidFill>
                  <a:prstClr val="black"/>
                </a:solidFill>
                <a:effectLst/>
                <a:uLnTx/>
                <a:uFillTx/>
                <a:latin typeface="Lato"/>
                <a:cs typeface="Arial" panose="020B0604020202020204" pitchFamily="34" charset="0"/>
              </a:rPr>
              <a:t>Prace związane z zagospodarowaniem terenu,</a:t>
            </a:r>
            <a:r>
              <a:rPr kumimoji="0" lang="pl-PL" sz="1600" b="0" i="0" u="none" strike="noStrike" kern="1200" cap="none" spc="0" normalizeH="0" noProof="0" dirty="0" smtClean="0">
                <a:ln>
                  <a:noFill/>
                </a:ln>
                <a:solidFill>
                  <a:prstClr val="black"/>
                </a:solidFill>
                <a:effectLst/>
                <a:uLnTx/>
                <a:uFillTx/>
                <a:latin typeface="Lato"/>
                <a:cs typeface="Arial" panose="020B0604020202020204" pitchFamily="34" charset="0"/>
              </a:rPr>
              <a:t> </a:t>
            </a:r>
            <a:r>
              <a:rPr lang="pl-PL" sz="1600" dirty="0">
                <a:solidFill>
                  <a:prstClr val="black"/>
                </a:solidFill>
                <a:latin typeface="Lato"/>
                <a:cs typeface="Arial" panose="020B0604020202020204" pitchFamily="34" charset="0"/>
              </a:rPr>
              <a:t>przestrzeni </a:t>
            </a:r>
            <a:r>
              <a:rPr lang="pl-PL" sz="1600" dirty="0" smtClean="0">
                <a:solidFill>
                  <a:prstClr val="black"/>
                </a:solidFill>
                <a:latin typeface="Lato"/>
                <a:cs typeface="Arial" panose="020B0604020202020204" pitchFamily="34" charset="0"/>
              </a:rPr>
              <a:t>publicznych w </a:t>
            </a:r>
            <a:r>
              <a:rPr lang="pl-PL" sz="1600" dirty="0">
                <a:solidFill>
                  <a:prstClr val="black"/>
                </a:solidFill>
                <a:latin typeface="Lato"/>
                <a:cs typeface="Arial" panose="020B0604020202020204" pitchFamily="34" charset="0"/>
              </a:rPr>
              <a:t>tym również w elementy małej architektury, </a:t>
            </a:r>
            <a:endParaRPr kumimoji="0" lang="pl-PL" sz="1600" b="0" i="0" u="none" strike="noStrike" kern="1200" cap="none" spc="0" normalizeH="0" baseline="0" noProof="0" dirty="0" smtClean="0">
              <a:ln>
                <a:noFill/>
              </a:ln>
              <a:solidFill>
                <a:prstClr val="black"/>
              </a:solidFill>
              <a:effectLst/>
              <a:uLnTx/>
              <a:uFillTx/>
              <a:latin typeface="Lato"/>
              <a:cs typeface="Arial" panose="020B0604020202020204" pitchFamily="34" charset="0"/>
            </a:endParaRPr>
          </a:p>
          <a:p>
            <a:pPr marL="285750" lvl="0" indent="-285750" algn="just">
              <a:buFont typeface="Arial" panose="020B0604020202020204" pitchFamily="34" charset="0"/>
              <a:buChar char="•"/>
              <a:defRPr/>
            </a:pPr>
            <a:r>
              <a:rPr lang="pl-PL" sz="1600" dirty="0" smtClean="0">
                <a:solidFill>
                  <a:prstClr val="black"/>
                </a:solidFill>
                <a:latin typeface="Lato"/>
                <a:cs typeface="Arial" panose="020B0604020202020204" pitchFamily="34" charset="0"/>
              </a:rPr>
              <a:t>Wydatki </a:t>
            </a:r>
            <a:r>
              <a:rPr lang="pl-PL" sz="1600" dirty="0">
                <a:solidFill>
                  <a:prstClr val="black"/>
                </a:solidFill>
                <a:latin typeface="Lato"/>
                <a:cs typeface="Arial" panose="020B0604020202020204" pitchFamily="34" charset="0"/>
              </a:rPr>
              <a:t>dot. oznaczeń, bilbordów i tablic </a:t>
            </a:r>
            <a:r>
              <a:rPr lang="pl-PL" sz="1600" dirty="0" smtClean="0">
                <a:solidFill>
                  <a:prstClr val="black"/>
                </a:solidFill>
                <a:latin typeface="Lato"/>
                <a:cs typeface="Arial" panose="020B0604020202020204" pitchFamily="34" charset="0"/>
              </a:rPr>
              <a:t>informacyjno-promocyjnych,</a:t>
            </a:r>
            <a:endParaRPr lang="pl-PL" sz="1600" dirty="0">
              <a:solidFill>
                <a:prstClr val="black"/>
              </a:solidFill>
              <a:latin typeface="Lato"/>
              <a:cs typeface="Arial" panose="020B0604020202020204" pitchFamily="34" charset="0"/>
            </a:endParaRPr>
          </a:p>
          <a:p>
            <a:pPr marL="285750" lvl="0" indent="-285750" algn="just">
              <a:buFont typeface="Arial" panose="020B0604020202020204" pitchFamily="34" charset="0"/>
              <a:buChar char="•"/>
              <a:defRPr/>
            </a:pPr>
            <a:r>
              <a:rPr lang="pl-PL" sz="1600" dirty="0" smtClean="0">
                <a:solidFill>
                  <a:prstClr val="black"/>
                </a:solidFill>
                <a:latin typeface="Lato"/>
                <a:cs typeface="Arial" panose="020B0604020202020204" pitchFamily="34" charset="0"/>
              </a:rPr>
              <a:t>wydatki </a:t>
            </a:r>
            <a:r>
              <a:rPr lang="pl-PL" sz="1600" dirty="0">
                <a:solidFill>
                  <a:prstClr val="black"/>
                </a:solidFill>
                <a:latin typeface="Lato"/>
                <a:cs typeface="Arial" panose="020B0604020202020204" pitchFamily="34" charset="0"/>
              </a:rPr>
              <a:t>związane z zabezpieczeniem obiektu (np. monitoring, instalacje alarmowe, przeciwpożarowe itp.) pod warunkiem, że nie stanowią jedynego elementu </a:t>
            </a:r>
            <a:r>
              <a:rPr lang="pl-PL" sz="1600" dirty="0" smtClean="0">
                <a:solidFill>
                  <a:prstClr val="black"/>
                </a:solidFill>
                <a:latin typeface="Lato"/>
                <a:cs typeface="Arial" panose="020B0604020202020204" pitchFamily="34" charset="0"/>
              </a:rPr>
              <a:t>projektu (element </a:t>
            </a:r>
            <a:r>
              <a:rPr lang="pl-PL" sz="1600" dirty="0">
                <a:solidFill>
                  <a:prstClr val="black"/>
                </a:solidFill>
                <a:latin typeface="Lato"/>
                <a:cs typeface="Arial" panose="020B0604020202020204" pitchFamily="34" charset="0"/>
              </a:rPr>
              <a:t>szerszej inwestycji).</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Lato"/>
                <a:cs typeface="Arial" panose="020B0604020202020204" pitchFamily="34" charset="0"/>
              </a:rPr>
              <a:t>Inne koszty bezpośrednie, których nie można zaklasyfikować do żadnej z powyższych kategorii</a:t>
            </a:r>
            <a:r>
              <a:rPr kumimoji="0" lang="pl-PL" b="0" i="0" u="none" strike="noStrike" kern="1200" cap="none" spc="0" normalizeH="0" baseline="0" noProof="0" dirty="0" smtClean="0">
                <a:ln>
                  <a:noFill/>
                </a:ln>
                <a:solidFill>
                  <a:prstClr val="black"/>
                </a:solidFill>
                <a:effectLst/>
                <a:uLnTx/>
                <a:uFillTx/>
                <a:latin typeface="Lato"/>
                <a:cs typeface="Arial" panose="020B0604020202020204" pitchFamily="34" charset="0"/>
              </a:rPr>
              <a:t>. </a:t>
            </a:r>
            <a:endParaRPr kumimoji="0" lang="pl-PL" b="0" i="0" u="none" strike="noStrike" kern="1200" cap="none" spc="0" normalizeH="0" baseline="0" noProof="0" dirty="0">
              <a:ln>
                <a:noFill/>
              </a:ln>
              <a:solidFill>
                <a:prstClr val="black"/>
              </a:solidFill>
              <a:effectLst/>
              <a:uLnTx/>
              <a:uFillTx/>
              <a:latin typeface="Lato"/>
              <a:cs typeface="Arial" panose="020B0604020202020204" pitchFamily="34" charset="0"/>
            </a:endParaRPr>
          </a:p>
        </p:txBody>
      </p:sp>
      <p:sp>
        <p:nvSpPr>
          <p:cNvPr id="13" name="pole tekstowe 12"/>
          <p:cNvSpPr txBox="1"/>
          <p:nvPr/>
        </p:nvSpPr>
        <p:spPr>
          <a:xfrm>
            <a:off x="2173727" y="5995533"/>
            <a:ext cx="1994233"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noProof="0" dirty="0" smtClean="0">
                <a:ln>
                  <a:noFill/>
                </a:ln>
                <a:solidFill>
                  <a:srgbClr val="FF0000"/>
                </a:solidFill>
                <a:effectLst/>
                <a:uLnTx/>
                <a:uFillTx/>
                <a:latin typeface="Arial" panose="020B0604020202020204" pitchFamily="34" charset="0"/>
                <a:ea typeface="+mn-ea"/>
                <a:cs typeface="Arial" panose="020B0604020202020204" pitchFamily="34" charset="0"/>
              </a:rPr>
              <a:t>NIE</a:t>
            </a:r>
            <a:endParaRPr kumimoji="0" lang="pl-PL" sz="20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p:txBody>
      </p:sp>
      <p:pic>
        <p:nvPicPr>
          <p:cNvPr id="2" name="Obraz 1"/>
          <p:cNvPicPr>
            <a:picLocks noChangeAspect="1"/>
          </p:cNvPicPr>
          <p:nvPr/>
        </p:nvPicPr>
        <p:blipFill>
          <a:blip r:embed="rId2"/>
          <a:stretch>
            <a:fillRect/>
          </a:stretch>
        </p:blipFill>
        <p:spPr>
          <a:xfrm>
            <a:off x="354872" y="558618"/>
            <a:ext cx="4973586" cy="731762"/>
          </a:xfrm>
          <a:prstGeom prst="rect">
            <a:avLst/>
          </a:prstGeom>
        </p:spPr>
      </p:pic>
    </p:spTree>
    <p:extLst>
      <p:ext uri="{BB962C8B-B14F-4D97-AF65-F5344CB8AC3E}">
        <p14:creationId xmlns:p14="http://schemas.microsoft.com/office/powerpoint/2010/main" val="25633746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pl-PL" sz="2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ytuł 1"/>
          <p:cNvSpPr txBox="1">
            <a:spLocks/>
          </p:cNvSpPr>
          <p:nvPr/>
        </p:nvSpPr>
        <p:spPr>
          <a:xfrm>
            <a:off x="601288" y="756454"/>
            <a:ext cx="4976266" cy="504949"/>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2400" b="1" i="0" u="none" strike="noStrike" kern="1200" cap="none" spc="0" normalizeH="0" baseline="0" noProof="0" dirty="0" smtClean="0">
                <a:ln>
                  <a:noFill/>
                </a:ln>
                <a:solidFill>
                  <a:prstClr val="black"/>
                </a:solidFill>
                <a:effectLst/>
                <a:uLnTx/>
                <a:uFillTx/>
                <a:latin typeface="Lato"/>
                <a:ea typeface="+mj-ea"/>
                <a:cs typeface="Arial" panose="020B0604020202020204" pitchFamily="34" charset="0"/>
              </a:rPr>
              <a:t>OCENA FORMALNA</a:t>
            </a:r>
            <a:endParaRPr kumimoji="0" lang="pl-PL" sz="2400" b="1" i="0" u="none" strike="noStrike" kern="1200" cap="none" spc="0" normalizeH="0" baseline="0" noProof="0" dirty="0">
              <a:ln>
                <a:noFill/>
              </a:ln>
              <a:solidFill>
                <a:prstClr val="black"/>
              </a:solidFill>
              <a:effectLst/>
              <a:uLnTx/>
              <a:uFillTx/>
              <a:latin typeface="Lato"/>
              <a:ea typeface="+mj-ea"/>
              <a:cs typeface="Arial" panose="020B0604020202020204" pitchFamily="34" charset="0"/>
            </a:endParaRPr>
          </a:p>
        </p:txBody>
      </p:sp>
      <p:sp>
        <p:nvSpPr>
          <p:cNvPr id="7" name="pole tekstowe 6"/>
          <p:cNvSpPr txBox="1"/>
          <p:nvPr/>
        </p:nvSpPr>
        <p:spPr>
          <a:xfrm>
            <a:off x="755822" y="1488216"/>
            <a:ext cx="5462098" cy="400110"/>
          </a:xfrm>
          <a:prstGeom prst="rect">
            <a:avLst/>
          </a:prstGeom>
          <a:noFill/>
          <a:ln>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Kryterium: Kwalifikowalność wydatków</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
        <p:nvSpPr>
          <p:cNvPr id="9" name="Mnożenie 8"/>
          <p:cNvSpPr/>
          <p:nvPr/>
        </p:nvSpPr>
        <p:spPr>
          <a:xfrm>
            <a:off x="1072056" y="1785513"/>
            <a:ext cx="4197576" cy="4410075"/>
          </a:xfrm>
          <a:prstGeom prst="mathMultiply">
            <a:avLst>
              <a:gd name="adj1" fmla="val 4512"/>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1" name="pole tekstowe 10"/>
          <p:cNvSpPr txBox="1"/>
          <p:nvPr/>
        </p:nvSpPr>
        <p:spPr>
          <a:xfrm>
            <a:off x="7464627" y="5957081"/>
            <a:ext cx="2043167"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noProof="0" dirty="0" smtClean="0">
                <a:ln>
                  <a:noFill/>
                </a:ln>
                <a:solidFill>
                  <a:srgbClr val="00B050"/>
                </a:solidFill>
                <a:effectLst/>
                <a:uLnTx/>
                <a:uFillTx/>
                <a:latin typeface="Arial" panose="020B0604020202020204" pitchFamily="34" charset="0"/>
                <a:ea typeface="+mn-ea"/>
                <a:cs typeface="Arial" panose="020B0604020202020204" pitchFamily="34" charset="0"/>
              </a:rPr>
              <a:t>TAK</a:t>
            </a:r>
            <a:endParaRPr kumimoji="0" lang="pl-PL" sz="2000" b="1" i="0" u="none" strike="noStrike" kern="1200" cap="none" spc="0" normalizeH="0" baseline="0" noProof="0" dirty="0">
              <a:ln>
                <a:noFill/>
              </a:ln>
              <a:solidFill>
                <a:srgbClr val="00B050"/>
              </a:solidFill>
              <a:effectLst/>
              <a:uLnTx/>
              <a:uFillTx/>
              <a:latin typeface="Arial" panose="020B0604020202020204" pitchFamily="34" charset="0"/>
              <a:ea typeface="+mn-ea"/>
              <a:cs typeface="Arial" panose="020B0604020202020204" pitchFamily="34" charset="0"/>
            </a:endParaRPr>
          </a:p>
        </p:txBody>
      </p:sp>
      <p:sp>
        <p:nvSpPr>
          <p:cNvPr id="12" name="pole tekstowe 11"/>
          <p:cNvSpPr txBox="1"/>
          <p:nvPr/>
        </p:nvSpPr>
        <p:spPr>
          <a:xfrm>
            <a:off x="5570465" y="1986763"/>
            <a:ext cx="6017191" cy="3970318"/>
          </a:xfrm>
          <a:prstGeom prst="rect">
            <a:avLst/>
          </a:prstGeom>
          <a:noFill/>
          <a:ln w="28575">
            <a:solidFill>
              <a:srgbClr val="FFD757"/>
            </a:solidFill>
          </a:ln>
        </p:spPr>
        <p:txBody>
          <a:bodyPr wrap="square" rtlCol="0">
            <a:spAutoFit/>
          </a:bodyPr>
          <a:lstStyle/>
          <a:p>
            <a:pPr marL="285750" lvl="0" indent="-285750">
              <a:buFont typeface="Arial" panose="020B0604020202020204" pitchFamily="34" charset="0"/>
              <a:buChar char="•"/>
              <a:defRPr/>
            </a:pPr>
            <a:r>
              <a:rPr lang="pl-PL" sz="1400" dirty="0">
                <a:solidFill>
                  <a:prstClr val="black"/>
                </a:solidFill>
                <a:latin typeface="Lato"/>
                <a:cs typeface="Arial" panose="020B0604020202020204" pitchFamily="34" charset="0"/>
              </a:rPr>
              <a:t>Wydatki związane z wymianą i zakupem instalacji grzewczej i źródła ciepła oraz termomodernizacja i termoizolacja budynku. Wydatki w ramach tej kategorii należy traktować jako uzupełniające elementy projektu. Wydatki w ramach tej kategorii </a:t>
            </a:r>
            <a:r>
              <a:rPr lang="pl-PL" sz="1400" b="1" dirty="0">
                <a:solidFill>
                  <a:prstClr val="black"/>
                </a:solidFill>
                <a:latin typeface="Lato"/>
                <a:cs typeface="Arial" panose="020B0604020202020204" pitchFamily="34" charset="0"/>
              </a:rPr>
              <a:t>nie mogą przekroczyć 30% wartości całkowitych kosztów kwalifikowalnych </a:t>
            </a:r>
            <a:r>
              <a:rPr lang="pl-PL" sz="1400" b="1" dirty="0" smtClean="0">
                <a:solidFill>
                  <a:prstClr val="black"/>
                </a:solidFill>
                <a:latin typeface="Lato"/>
                <a:cs typeface="Arial" panose="020B0604020202020204" pitchFamily="34" charset="0"/>
              </a:rPr>
              <a:t>projektu</a:t>
            </a:r>
          </a:p>
          <a:p>
            <a:pPr marL="285750" indent="-285750">
              <a:buFont typeface="Arial" panose="020B0604020202020204" pitchFamily="34" charset="0"/>
              <a:buChar char="•"/>
              <a:defRPr/>
            </a:pPr>
            <a:r>
              <a:rPr lang="pl-PL" sz="1400" dirty="0" smtClean="0">
                <a:solidFill>
                  <a:prstClr val="black"/>
                </a:solidFill>
                <a:latin typeface="Lato"/>
                <a:cs typeface="Arial" panose="020B0604020202020204" pitchFamily="34" charset="0"/>
              </a:rPr>
              <a:t>Roboty budowlane dotyczące tkanki mieszkaniowej (</a:t>
            </a:r>
            <a:r>
              <a:rPr lang="pl-PL" sz="1400" dirty="0">
                <a:solidFill>
                  <a:prstClr val="black"/>
                </a:solidFill>
                <a:latin typeface="Lato"/>
                <a:cs typeface="Arial" panose="020B0604020202020204" pitchFamily="34" charset="0"/>
              </a:rPr>
              <a:t>części wspólne </a:t>
            </a:r>
            <a:r>
              <a:rPr lang="pl-PL" sz="1400" dirty="0" smtClean="0">
                <a:solidFill>
                  <a:prstClr val="black"/>
                </a:solidFill>
                <a:latin typeface="Lato"/>
                <a:cs typeface="Arial" panose="020B0604020202020204" pitchFamily="34" charset="0"/>
              </a:rPr>
              <a:t>budynków) </a:t>
            </a:r>
            <a:r>
              <a:rPr lang="pl-PL" sz="1400" b="1" dirty="0">
                <a:solidFill>
                  <a:prstClr val="black"/>
                </a:solidFill>
                <a:latin typeface="Lato"/>
                <a:cs typeface="Arial" panose="020B0604020202020204" pitchFamily="34" charset="0"/>
              </a:rPr>
              <a:t>tylko jako część większego </a:t>
            </a:r>
            <a:r>
              <a:rPr lang="pl-PL" sz="1400" b="1" dirty="0" smtClean="0">
                <a:solidFill>
                  <a:prstClr val="black"/>
                </a:solidFill>
                <a:latin typeface="Lato"/>
                <a:cs typeface="Arial" panose="020B0604020202020204" pitchFamily="34" charset="0"/>
              </a:rPr>
              <a:t>projektu</a:t>
            </a:r>
            <a:r>
              <a:rPr lang="pl-PL" sz="1400" dirty="0" smtClean="0">
                <a:solidFill>
                  <a:prstClr val="black"/>
                </a:solidFill>
                <a:latin typeface="Lato"/>
                <a:cs typeface="Arial" panose="020B0604020202020204" pitchFamily="34" charset="0"/>
              </a:rPr>
              <a:t>.</a:t>
            </a:r>
          </a:p>
          <a:p>
            <a:pPr marL="285750" indent="-285750">
              <a:buFont typeface="Arial" panose="020B0604020202020204" pitchFamily="34" charset="0"/>
              <a:buChar char="•"/>
              <a:defRPr/>
            </a:pPr>
            <a:r>
              <a:rPr lang="pl-PL" sz="1400" dirty="0">
                <a:solidFill>
                  <a:prstClr val="black"/>
                </a:solidFill>
                <a:latin typeface="Lato"/>
                <a:cs typeface="Arial" panose="020B0604020202020204" pitchFamily="34" charset="0"/>
              </a:rPr>
              <a:t>ustalenie „większego projektu” należy dokonać poprzez wybór jednego z dwóch dostępnych rozwiązań:</a:t>
            </a:r>
          </a:p>
          <a:p>
            <a:pPr marL="285750" indent="-285750">
              <a:buFont typeface="Arial" panose="020B0604020202020204" pitchFamily="34" charset="0"/>
              <a:buChar char="•"/>
              <a:defRPr/>
            </a:pPr>
            <a:r>
              <a:rPr lang="pl-PL" sz="1400" dirty="0">
                <a:solidFill>
                  <a:prstClr val="black"/>
                </a:solidFill>
                <a:latin typeface="Lato"/>
                <a:cs typeface="Arial" panose="020B0604020202020204" pitchFamily="34" charset="0"/>
              </a:rPr>
              <a:t>a) wydzielenie zakresu finansowego - przyjmuje się, że wydatki kwalifikowane przeznaczone na modernizację części wspólnych budynków nie mogą przekroczyć 49,99% wszystkich wydatków kwalifikowanych projektu,</a:t>
            </a:r>
          </a:p>
          <a:p>
            <a:pPr marL="285750" indent="-285750">
              <a:buFont typeface="Arial" panose="020B0604020202020204" pitchFamily="34" charset="0"/>
              <a:buChar char="•"/>
              <a:defRPr/>
            </a:pPr>
            <a:r>
              <a:rPr lang="pl-PL" sz="1400" dirty="0">
                <a:solidFill>
                  <a:prstClr val="black"/>
                </a:solidFill>
                <a:latin typeface="Lato"/>
                <a:cs typeface="Arial" panose="020B0604020202020204" pitchFamily="34" charset="0"/>
              </a:rPr>
              <a:t>b) wydzielenie zakresu pod kątem powierzchni projektu przewidzianej do realizacji - przyjmuje się, że powierzchnia zabudowy budynków nie może przekroczyć 49,99% powierzchni całego projektu tj. powierzchni zabudowy oraz pozostałej powierzchni udostępnionej do korzystania w wyniku realizacji projektu.</a:t>
            </a:r>
            <a:endParaRPr kumimoji="0" lang="pl-PL" sz="1400" b="0" i="0" u="none" strike="noStrike" kern="1200" cap="none" spc="0" normalizeH="0" baseline="0" noProof="0" dirty="0">
              <a:ln>
                <a:noFill/>
              </a:ln>
              <a:solidFill>
                <a:prstClr val="black"/>
              </a:solidFill>
              <a:effectLst/>
              <a:uLnTx/>
              <a:uFillTx/>
              <a:latin typeface="Lato"/>
              <a:cs typeface="Arial" panose="020B0604020202020204" pitchFamily="34" charset="0"/>
            </a:endParaRPr>
          </a:p>
        </p:txBody>
      </p:sp>
      <p:sp>
        <p:nvSpPr>
          <p:cNvPr id="13" name="pole tekstowe 12"/>
          <p:cNvSpPr txBox="1"/>
          <p:nvPr/>
        </p:nvSpPr>
        <p:spPr>
          <a:xfrm>
            <a:off x="2173727" y="5995533"/>
            <a:ext cx="1994233"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noProof="0" dirty="0" smtClean="0">
                <a:ln>
                  <a:noFill/>
                </a:ln>
                <a:solidFill>
                  <a:srgbClr val="FF0000"/>
                </a:solidFill>
                <a:effectLst/>
                <a:uLnTx/>
                <a:uFillTx/>
                <a:latin typeface="Arial" panose="020B0604020202020204" pitchFamily="34" charset="0"/>
                <a:ea typeface="+mn-ea"/>
                <a:cs typeface="Arial" panose="020B0604020202020204" pitchFamily="34" charset="0"/>
              </a:rPr>
              <a:t>NIE</a:t>
            </a:r>
            <a:endParaRPr kumimoji="0" lang="pl-PL" sz="20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p:txBody>
      </p:sp>
      <p:pic>
        <p:nvPicPr>
          <p:cNvPr id="2" name="Obraz 1"/>
          <p:cNvPicPr>
            <a:picLocks noChangeAspect="1"/>
          </p:cNvPicPr>
          <p:nvPr/>
        </p:nvPicPr>
        <p:blipFill>
          <a:blip r:embed="rId2"/>
          <a:stretch>
            <a:fillRect/>
          </a:stretch>
        </p:blipFill>
        <p:spPr>
          <a:xfrm>
            <a:off x="354872" y="558618"/>
            <a:ext cx="4973586" cy="731762"/>
          </a:xfrm>
          <a:prstGeom prst="rect">
            <a:avLst/>
          </a:prstGeom>
        </p:spPr>
      </p:pic>
    </p:spTree>
    <p:extLst>
      <p:ext uri="{BB962C8B-B14F-4D97-AF65-F5344CB8AC3E}">
        <p14:creationId xmlns:p14="http://schemas.microsoft.com/office/powerpoint/2010/main" val="18760313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pl-PL" sz="2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ytuł 1"/>
          <p:cNvSpPr txBox="1">
            <a:spLocks/>
          </p:cNvSpPr>
          <p:nvPr/>
        </p:nvSpPr>
        <p:spPr>
          <a:xfrm>
            <a:off x="609601" y="740327"/>
            <a:ext cx="4500282" cy="536918"/>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2400" b="1" i="0" u="none" strike="noStrike" kern="1200" cap="none" spc="0" normalizeH="0" baseline="0" noProof="0" dirty="0" smtClean="0">
                <a:ln>
                  <a:noFill/>
                </a:ln>
                <a:solidFill>
                  <a:prstClr val="black"/>
                </a:solidFill>
                <a:effectLst/>
                <a:uLnTx/>
                <a:uFillTx/>
                <a:latin typeface="Lato"/>
                <a:ea typeface="+mj-ea"/>
                <a:cs typeface="Arial" panose="020B0604020202020204" pitchFamily="34" charset="0"/>
              </a:rPr>
              <a:t>OCENA FORMALNA</a:t>
            </a:r>
            <a:endParaRPr kumimoji="0" lang="pl-PL" sz="2400" b="1" i="0" u="none" strike="noStrike" kern="1200" cap="none" spc="0" normalizeH="0" baseline="0" noProof="0" dirty="0">
              <a:ln>
                <a:noFill/>
              </a:ln>
              <a:solidFill>
                <a:prstClr val="black"/>
              </a:solidFill>
              <a:effectLst/>
              <a:uLnTx/>
              <a:uFillTx/>
              <a:latin typeface="Lato"/>
              <a:ea typeface="+mj-ea"/>
              <a:cs typeface="Arial" panose="020B0604020202020204" pitchFamily="34" charset="0"/>
            </a:endParaRPr>
          </a:p>
        </p:txBody>
      </p:sp>
      <p:sp>
        <p:nvSpPr>
          <p:cNvPr id="7" name="pole tekstowe 6"/>
          <p:cNvSpPr txBox="1"/>
          <p:nvPr/>
        </p:nvSpPr>
        <p:spPr>
          <a:xfrm>
            <a:off x="609601" y="1507030"/>
            <a:ext cx="6165272" cy="400110"/>
          </a:xfrm>
          <a:prstGeom prst="rect">
            <a:avLst/>
          </a:prstGeom>
          <a:noFill/>
          <a:ln>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Kryterium: Kwalifikowalność wydatków – c.d.</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
        <p:nvSpPr>
          <p:cNvPr id="2" name="pole tekstowe 1"/>
          <p:cNvSpPr txBox="1"/>
          <p:nvPr/>
        </p:nvSpPr>
        <p:spPr>
          <a:xfrm>
            <a:off x="931025" y="2105129"/>
            <a:ext cx="10011400" cy="3477875"/>
          </a:xfrm>
          <a:prstGeom prst="rect">
            <a:avLst/>
          </a:prstGeom>
          <a:noFill/>
          <a:ln w="38100">
            <a:solidFill>
              <a:srgbClr val="FFD757"/>
            </a:solid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do wsparcia z funduszy </a:t>
            </a:r>
            <a:r>
              <a:rPr kumimoji="0" lang="pl-PL" sz="2000" b="0" i="0" u="sng"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nie mogą zostać wybrane operacje, które zostały fizycznie ukończone </a:t>
            </a: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lub w pełni zrealizowane przed złożeniem do instytucji zarządzającej/pośredniczącej wniosku o dofinansowanie.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za </a:t>
            </a: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niekwalifikowalne uznaje się </a:t>
            </a:r>
            <a:r>
              <a:rPr kumimoji="0" lang="pl-PL" sz="2000" b="0" i="0" u="sng" strike="noStrike" kern="1200" cap="none" spc="0" normalizeH="0" baseline="0" noProof="0" dirty="0">
                <a:ln>
                  <a:noFill/>
                </a:ln>
                <a:solidFill>
                  <a:prstClr val="black"/>
                </a:solidFill>
                <a:effectLst/>
                <a:uLnTx/>
                <a:uFillTx/>
                <a:latin typeface="Lato"/>
                <a:ea typeface="+mn-ea"/>
                <a:cs typeface="Arial" panose="020B0604020202020204" pitchFamily="34" charset="0"/>
              </a:rPr>
              <a:t>koszty pośrednie</a:t>
            </a: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 do których należą m.in. opłaty czynszowe, opłaty za energię, ogrzewanie, sprzątanie, opłaty pocztowe, materiały biurowe, opłaty telekomunikacyjne, media oraz inne koszty </a:t>
            </a: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administracyjne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dopuszczalne </a:t>
            </a: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jest zlecenie </a:t>
            </a:r>
            <a:r>
              <a:rPr kumimoji="0" lang="pl-PL" sz="2000" b="0" i="0" u="sng" strike="noStrike" kern="1200" cap="none" spc="0" normalizeH="0" baseline="0" noProof="0" dirty="0">
                <a:ln>
                  <a:noFill/>
                </a:ln>
                <a:solidFill>
                  <a:prstClr val="black"/>
                </a:solidFill>
                <a:effectLst/>
                <a:uLnTx/>
                <a:uFillTx/>
                <a:latin typeface="Lato"/>
                <a:ea typeface="+mn-ea"/>
                <a:cs typeface="Arial" panose="020B0604020202020204" pitchFamily="34" charset="0"/>
              </a:rPr>
              <a:t>firmie zewnętrznej usługi w zakresie zarządzania projektem</a:t>
            </a: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 gdy beneficjent nie dysponuje personelem (pracownikiem) do realizacji niniejszego zadania lub gdy wykaże uzasadnione potrzeby w tym zakresie</a:t>
            </a: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pic>
        <p:nvPicPr>
          <p:cNvPr id="3" name="Obraz 2"/>
          <p:cNvPicPr>
            <a:picLocks noChangeAspect="1"/>
          </p:cNvPicPr>
          <p:nvPr/>
        </p:nvPicPr>
        <p:blipFill>
          <a:blip r:embed="rId2"/>
          <a:stretch>
            <a:fillRect/>
          </a:stretch>
        </p:blipFill>
        <p:spPr>
          <a:xfrm>
            <a:off x="346699" y="659146"/>
            <a:ext cx="4973446" cy="618099"/>
          </a:xfrm>
          <a:prstGeom prst="rect">
            <a:avLst/>
          </a:prstGeom>
        </p:spPr>
      </p:pic>
    </p:spTree>
    <p:extLst>
      <p:ext uri="{BB962C8B-B14F-4D97-AF65-F5344CB8AC3E}">
        <p14:creationId xmlns:p14="http://schemas.microsoft.com/office/powerpoint/2010/main" val="16645093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58140" y="1730829"/>
            <a:ext cx="10972800" cy="4525963"/>
          </a:xfrm>
        </p:spPr>
        <p:txBody>
          <a:bodyPr/>
          <a:lstStyle/>
          <a:p>
            <a:pPr algn="just">
              <a:buFont typeface="Wingdings" pitchFamily="2" charset="2"/>
              <a:buChar char="§"/>
            </a:pPr>
            <a:r>
              <a:rPr lang="pl-PL" sz="2000" dirty="0" smtClean="0">
                <a:cs typeface="Microsoft Sans Serif" panose="020B0604020202020204" pitchFamily="34" charset="0"/>
              </a:rPr>
              <a:t>Za kwalifikowalne </a:t>
            </a:r>
            <a:r>
              <a:rPr lang="pl-PL" sz="2000" dirty="0">
                <a:cs typeface="Microsoft Sans Serif" panose="020B0604020202020204" pitchFamily="34" charset="0"/>
              </a:rPr>
              <a:t>uznaje się wszystkie wydatki </a:t>
            </a:r>
            <a:r>
              <a:rPr lang="pl-PL" sz="2000" b="1" dirty="0">
                <a:cs typeface="Microsoft Sans Serif" panose="020B0604020202020204" pitchFamily="34" charset="0"/>
              </a:rPr>
              <a:t>niezbędne</a:t>
            </a:r>
            <a:r>
              <a:rPr lang="pl-PL" sz="2000" dirty="0">
                <a:cs typeface="Microsoft Sans Serif" panose="020B0604020202020204" pitchFamily="34" charset="0"/>
              </a:rPr>
              <a:t> do realizacji </a:t>
            </a:r>
            <a:r>
              <a:rPr lang="pl-PL" sz="2000" dirty="0" smtClean="0">
                <a:cs typeface="Microsoft Sans Serif" panose="020B0604020202020204" pitchFamily="34" charset="0"/>
              </a:rPr>
              <a:t>projektu i poniesione z zachowaniem zasad </a:t>
            </a:r>
            <a:r>
              <a:rPr lang="pl-PL" sz="2000" dirty="0">
                <a:cs typeface="Microsoft Sans Serif" panose="020B0604020202020204" pitchFamily="34" charset="0"/>
              </a:rPr>
              <a:t>uzyskiwania najlepszych efektów z danych </a:t>
            </a:r>
            <a:r>
              <a:rPr lang="pl-PL" sz="2000" dirty="0" smtClean="0">
                <a:cs typeface="Microsoft Sans Serif" panose="020B0604020202020204" pitchFamily="34" charset="0"/>
              </a:rPr>
              <a:t>nakładów.</a:t>
            </a:r>
            <a:endParaRPr lang="pl-PL" sz="2000" dirty="0">
              <a:cs typeface="Microsoft Sans Serif" panose="020B0604020202020204" pitchFamily="34" charset="0"/>
            </a:endParaRPr>
          </a:p>
          <a:p>
            <a:pPr algn="just">
              <a:buFont typeface="Wingdings" pitchFamily="2" charset="2"/>
              <a:buChar char="§"/>
            </a:pPr>
            <a:r>
              <a:rPr lang="pl-PL" sz="2000" dirty="0" smtClean="0">
                <a:cs typeface="Microsoft Sans Serif" panose="020B0604020202020204" pitchFamily="34" charset="0"/>
              </a:rPr>
              <a:t>Przyjęcie </a:t>
            </a:r>
            <a:r>
              <a:rPr lang="pl-PL" sz="2000" dirty="0">
                <a:cs typeface="Microsoft Sans Serif" panose="020B0604020202020204" pitchFamily="34" charset="0"/>
              </a:rPr>
              <a:t>danego projektu do realizacji i podpisanie z beneficjentem umowy o dofinansowanie </a:t>
            </a:r>
            <a:r>
              <a:rPr lang="pl-PL" sz="2000" dirty="0" smtClean="0">
                <a:cs typeface="Microsoft Sans Serif" panose="020B0604020202020204" pitchFamily="34" charset="0"/>
              </a:rPr>
              <a:t>nie </a:t>
            </a:r>
            <a:r>
              <a:rPr lang="pl-PL" sz="2000" dirty="0">
                <a:cs typeface="Microsoft Sans Serif" panose="020B0604020202020204" pitchFamily="34" charset="0"/>
              </a:rPr>
              <a:t>oznacza, że wszystkie wydatki, które beneficjent przedstawi we wniosku o płatność w trakcie realizacji projektu zostaną poświadczone, zrefundowane lub </a:t>
            </a:r>
            <a:r>
              <a:rPr lang="pl-PL" sz="2000" dirty="0" smtClean="0">
                <a:cs typeface="Microsoft Sans Serif" panose="020B0604020202020204" pitchFamily="34" charset="0"/>
              </a:rPr>
              <a:t>rozliczone. </a:t>
            </a:r>
          </a:p>
          <a:p>
            <a:pPr algn="just">
              <a:buFont typeface="Wingdings" pitchFamily="2" charset="2"/>
              <a:buChar char="§"/>
            </a:pPr>
            <a:r>
              <a:rPr lang="pl-PL" sz="2000" dirty="0">
                <a:cs typeface="Microsoft Sans Serif" panose="020B0604020202020204" pitchFamily="34" charset="0"/>
              </a:rPr>
              <a:t>O</a:t>
            </a:r>
            <a:r>
              <a:rPr lang="pl-PL" sz="2000" dirty="0" smtClean="0">
                <a:cs typeface="Microsoft Sans Serif" panose="020B0604020202020204" pitchFamily="34" charset="0"/>
              </a:rPr>
              <a:t>cena </a:t>
            </a:r>
            <a:r>
              <a:rPr lang="pl-PL" sz="2000" dirty="0">
                <a:cs typeface="Microsoft Sans Serif" panose="020B0604020202020204" pitchFamily="34" charset="0"/>
              </a:rPr>
              <a:t>kwalifikowalności poniesionego wydatku dokonywana jest przede wszystkim w trakcie realizacji projektu poprzez weryfikację wniosków o płatność oraz w trakcie kontroli projektu. Ocena kwalifikowalności poniesionych wydatków jest prowadzona także po zakończeniu realizacji </a:t>
            </a:r>
            <a:r>
              <a:rPr lang="pl-PL" sz="2000" dirty="0" smtClean="0">
                <a:cs typeface="Microsoft Sans Serif" panose="020B0604020202020204" pitchFamily="34" charset="0"/>
              </a:rPr>
              <a:t>projektu.</a:t>
            </a:r>
          </a:p>
          <a:p>
            <a:pPr algn="just">
              <a:buFont typeface="Wingdings" pitchFamily="2" charset="2"/>
              <a:buChar char="§"/>
            </a:pPr>
            <a:r>
              <a:rPr lang="pl-PL" sz="2000" dirty="0" smtClean="0">
                <a:cs typeface="Microsoft Sans Serif" panose="020B0604020202020204" pitchFamily="34" charset="0"/>
              </a:rPr>
              <a:t>Każdy </a:t>
            </a:r>
            <a:r>
              <a:rPr lang="pl-PL" sz="2000" dirty="0">
                <a:cs typeface="Microsoft Sans Serif" panose="020B0604020202020204" pitchFamily="34" charset="0"/>
              </a:rPr>
              <a:t>wydatek kwalifikowalny niezależnie od daty jego poniesienia, musi być poniesiony zgodnie z właściwą procedurą tj. albo z ustawą </a:t>
            </a:r>
            <a:r>
              <a:rPr lang="pl-PL" sz="2000" dirty="0" err="1">
                <a:cs typeface="Microsoft Sans Serif" panose="020B0604020202020204" pitchFamily="34" charset="0"/>
              </a:rPr>
              <a:t>pzp</a:t>
            </a:r>
            <a:r>
              <a:rPr lang="pl-PL" sz="2000" dirty="0">
                <a:cs typeface="Microsoft Sans Serif" panose="020B0604020202020204" pitchFamily="34" charset="0"/>
              </a:rPr>
              <a:t> i prawem unijnym w zakresie zamówień publicznych albo zgodnie z zasadą uczciwej konkurencji/zasadą konkurencyjności, o której mowa w wytycznych </a:t>
            </a:r>
            <a:r>
              <a:rPr lang="pl-PL" sz="2000" dirty="0" smtClean="0">
                <a:cs typeface="Microsoft Sans Serif" panose="020B0604020202020204" pitchFamily="34" charset="0"/>
              </a:rPr>
              <a:t>horyzontalnych.</a:t>
            </a:r>
            <a:endParaRPr lang="pl-PL" sz="2000" dirty="0">
              <a:cs typeface="Microsoft Sans Serif" panose="020B0604020202020204" pitchFamily="34" charset="0"/>
            </a:endParaRPr>
          </a:p>
        </p:txBody>
      </p:sp>
      <p:sp>
        <p:nvSpPr>
          <p:cNvPr id="4" name="Prostokąt 3"/>
          <p:cNvSpPr/>
          <p:nvPr/>
        </p:nvSpPr>
        <p:spPr>
          <a:xfrm>
            <a:off x="727957" y="773204"/>
            <a:ext cx="11210307" cy="523220"/>
          </a:xfrm>
          <a:prstGeom prst="rect">
            <a:avLst/>
          </a:prstGeom>
          <a:ln w="76200">
            <a:solidFill>
              <a:srgbClr val="636466"/>
            </a:solidFill>
            <a:miter lim="800000"/>
          </a:ln>
        </p:spPr>
        <p:txBody>
          <a:bodyPr wrap="square">
            <a:spAutoFit/>
          </a:bodyPr>
          <a:lstStyle/>
          <a:p>
            <a:r>
              <a:rPr lang="pl-PL" sz="2800" b="1" dirty="0" smtClean="0">
                <a:solidFill>
                  <a:srgbClr val="636466"/>
                </a:solidFill>
                <a:latin typeface="Novecento wide Normal" pitchFamily="50" charset="-18"/>
                <a:cs typeface="Microsoft Sans Serif" panose="020B0604020202020204" pitchFamily="34" charset="0"/>
              </a:rPr>
              <a:t>Kwalifikowalność wydatków – zasady ogólne</a:t>
            </a:r>
            <a:endParaRPr lang="pl-PL" sz="2800" b="1" dirty="0">
              <a:solidFill>
                <a:srgbClr val="636466"/>
              </a:solidFill>
              <a:latin typeface="Novecento wide Normal" pitchFamily="50" charset="-18"/>
              <a:cs typeface="Microsoft Sans Serif" panose="020B0604020202020204" pitchFamily="34" charset="0"/>
            </a:endParaRPr>
          </a:p>
        </p:txBody>
      </p:sp>
    </p:spTree>
    <p:extLst>
      <p:ext uri="{BB962C8B-B14F-4D97-AF65-F5344CB8AC3E}">
        <p14:creationId xmlns:p14="http://schemas.microsoft.com/office/powerpoint/2010/main" val="9003511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26533" y="1713886"/>
            <a:ext cx="10972800" cy="5562167"/>
          </a:xfrm>
        </p:spPr>
        <p:txBody>
          <a:bodyPr/>
          <a:lstStyle/>
          <a:p>
            <a:pPr algn="just">
              <a:buFont typeface="Wingdings" pitchFamily="2" charset="2"/>
              <a:buChar char="§"/>
            </a:pPr>
            <a:r>
              <a:rPr lang="pl-PL" sz="2000" dirty="0" smtClean="0">
                <a:cs typeface="Microsoft Sans Serif" panose="020B0604020202020204" pitchFamily="34" charset="0"/>
              </a:rPr>
              <a:t>Szczegółowy opis osi priorytetowych Regionalnego Programu Operacyjnego Województwa Śląskiego na lata 2014-2020; </a:t>
            </a:r>
          </a:p>
          <a:p>
            <a:pPr algn="just">
              <a:buFont typeface="Wingdings" pitchFamily="2" charset="2"/>
              <a:buChar char="§"/>
            </a:pPr>
            <a:r>
              <a:rPr lang="pl-PL" sz="2000" dirty="0" smtClean="0">
                <a:cs typeface="Microsoft Sans Serif" panose="020B0604020202020204" pitchFamily="34" charset="0"/>
              </a:rPr>
              <a:t>Wytyczne w zakresie kwalifikowalności wydatków w zakresie Europejskiego Funduszu Rozwoju Regionalnego, Europejskiego Funduszu Społecznego oraz Funduszu Spójności na lata 2014-2020 (Wytyczne Ministerstwa Infrastruktury i Rozwoju – zwane dalej wytycznymi horyzontalnymi); </a:t>
            </a:r>
          </a:p>
        </p:txBody>
      </p:sp>
      <p:sp>
        <p:nvSpPr>
          <p:cNvPr id="5" name="Prostokąt 4"/>
          <p:cNvSpPr/>
          <p:nvPr/>
        </p:nvSpPr>
        <p:spPr>
          <a:xfrm>
            <a:off x="655034" y="714466"/>
            <a:ext cx="10105902" cy="523220"/>
          </a:xfrm>
          <a:prstGeom prst="rect">
            <a:avLst/>
          </a:prstGeom>
          <a:ln w="76200">
            <a:solidFill>
              <a:srgbClr val="636466"/>
            </a:solidFill>
            <a:miter lim="800000"/>
          </a:ln>
        </p:spPr>
        <p:txBody>
          <a:bodyPr wrap="square">
            <a:spAutoFit/>
          </a:bodyPr>
          <a:lstStyle/>
          <a:p>
            <a:r>
              <a:rPr lang="pl-PL" sz="2800" b="1" dirty="0" smtClean="0">
                <a:solidFill>
                  <a:srgbClr val="636466"/>
                </a:solidFill>
                <a:latin typeface="Novecento wide Normal" pitchFamily="50" charset="-18"/>
                <a:cs typeface="Microsoft Sans Serif" panose="020B0604020202020204" pitchFamily="34" charset="0"/>
              </a:rPr>
              <a:t>Kwalifikowalność wydatków</a:t>
            </a:r>
            <a:endParaRPr lang="pl-PL" sz="2800" b="1" dirty="0">
              <a:solidFill>
                <a:srgbClr val="636466"/>
              </a:solidFill>
              <a:latin typeface="Novecento wide Normal" pitchFamily="50" charset="-18"/>
              <a:cs typeface="Microsoft Sans Serif" panose="020B0604020202020204" pitchFamily="34" charset="0"/>
            </a:endParaRPr>
          </a:p>
        </p:txBody>
      </p:sp>
    </p:spTree>
    <p:extLst>
      <p:ext uri="{BB962C8B-B14F-4D97-AF65-F5344CB8AC3E}">
        <p14:creationId xmlns:p14="http://schemas.microsoft.com/office/powerpoint/2010/main" val="6070798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51758" y="741657"/>
            <a:ext cx="10515600" cy="903502"/>
          </a:xfrm>
          <a:ln w="76200">
            <a:solidFill>
              <a:srgbClr val="636466"/>
            </a:solidFill>
            <a:miter lim="800000"/>
          </a:ln>
        </p:spPr>
        <p:txBody>
          <a:bodyPr>
            <a:normAutofit/>
          </a:bodyPr>
          <a:lstStyle/>
          <a:p>
            <a:pPr algn="l"/>
            <a:r>
              <a:rPr lang="pl-PL" sz="2800" b="1" dirty="0" smtClean="0">
                <a:solidFill>
                  <a:srgbClr val="636466"/>
                </a:solidFill>
                <a:cs typeface="Microsoft Sans Serif" panose="020B0604020202020204" pitchFamily="34" charset="0"/>
              </a:rPr>
              <a:t>Definicja Rewitalizacji</a:t>
            </a:r>
            <a:endParaRPr lang="pl-PL" sz="2800" b="1" dirty="0">
              <a:solidFill>
                <a:srgbClr val="636466"/>
              </a:solidFill>
              <a:cs typeface="Microsoft Sans Serif" panose="020B0604020202020204" pitchFamily="34" charset="0"/>
            </a:endParaRPr>
          </a:p>
        </p:txBody>
      </p:sp>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pl-PL" sz="2000" b="1" dirty="0" smtClean="0">
                <a:latin typeface="Lato" pitchFamily="34" charset="-18"/>
                <a:cs typeface="Microsoft Sans Serif" panose="020B0604020202020204" pitchFamily="34" charset="0"/>
              </a:rPr>
              <a:t>Ustawa  o rewitalizacji</a:t>
            </a:r>
          </a:p>
          <a:p>
            <a:pPr marL="0" indent="0" algn="just">
              <a:lnSpc>
                <a:spcPct val="150000"/>
              </a:lnSpc>
              <a:buNone/>
            </a:pPr>
            <a:r>
              <a:rPr lang="pl-PL" sz="2100" b="1" dirty="0">
                <a:latin typeface="Lato" pitchFamily="34" charset="-18"/>
                <a:cs typeface="Microsoft Sans Serif" panose="020B0604020202020204" pitchFamily="34" charset="0"/>
              </a:rPr>
              <a:t>Proces</a:t>
            </a:r>
            <a:r>
              <a:rPr lang="pl-PL" sz="2100" dirty="0">
                <a:latin typeface="Lato" pitchFamily="34" charset="-18"/>
                <a:cs typeface="Microsoft Sans Serif" panose="020B0604020202020204" pitchFamily="34" charset="0"/>
              </a:rPr>
              <a:t> wyprowadzania ze stanu kryzysowego obszarów zdegradowanych, prowadzony w sposób </a:t>
            </a:r>
            <a:r>
              <a:rPr lang="pl-PL" sz="2100" b="1" dirty="0">
                <a:latin typeface="Lato" pitchFamily="34" charset="-18"/>
                <a:cs typeface="Microsoft Sans Serif" panose="020B0604020202020204" pitchFamily="34" charset="0"/>
              </a:rPr>
              <a:t>kompleksowy</a:t>
            </a:r>
            <a:r>
              <a:rPr lang="pl-PL" sz="2100" dirty="0">
                <a:latin typeface="Lato" pitchFamily="34" charset="-18"/>
                <a:cs typeface="Microsoft Sans Serif" panose="020B0604020202020204" pitchFamily="34" charset="0"/>
              </a:rPr>
              <a:t>, poprzez </a:t>
            </a:r>
            <a:r>
              <a:rPr lang="pl-PL" sz="2100" b="1" dirty="0">
                <a:latin typeface="Lato" pitchFamily="34" charset="-18"/>
                <a:cs typeface="Microsoft Sans Serif" panose="020B0604020202020204" pitchFamily="34" charset="0"/>
              </a:rPr>
              <a:t>zintegrowane działania </a:t>
            </a:r>
            <a:r>
              <a:rPr lang="pl-PL" sz="2100" dirty="0">
                <a:latin typeface="Lato" pitchFamily="34" charset="-18"/>
                <a:cs typeface="Microsoft Sans Serif" panose="020B0604020202020204" pitchFamily="34" charset="0"/>
              </a:rPr>
              <a:t>na rzecz </a:t>
            </a:r>
            <a:r>
              <a:rPr lang="pl-PL" sz="2100" b="1" dirty="0">
                <a:latin typeface="Lato" pitchFamily="34" charset="-18"/>
                <a:cs typeface="Microsoft Sans Serif" panose="020B0604020202020204" pitchFamily="34" charset="0"/>
              </a:rPr>
              <a:t>lokalnej społeczności, przestrzeni i gospodarki</a:t>
            </a:r>
            <a:r>
              <a:rPr lang="pl-PL" sz="2100" dirty="0">
                <a:latin typeface="Lato" pitchFamily="34" charset="-18"/>
                <a:cs typeface="Microsoft Sans Serif" panose="020B0604020202020204" pitchFamily="34" charset="0"/>
              </a:rPr>
              <a:t>, skoncentrowane terytorialnie, </a:t>
            </a:r>
            <a:r>
              <a:rPr lang="pl-PL" sz="2100" b="1" dirty="0" smtClean="0">
                <a:latin typeface="Lato" pitchFamily="34" charset="-18"/>
                <a:cs typeface="Microsoft Sans Serif" panose="020B0604020202020204" pitchFamily="34" charset="0"/>
              </a:rPr>
              <a:t>prowadzone przez interesariuszy rewitalizacji </a:t>
            </a:r>
            <a:r>
              <a:rPr lang="pl-PL" sz="2100" dirty="0" smtClean="0">
                <a:latin typeface="Lato" pitchFamily="34" charset="-18"/>
                <a:cs typeface="Microsoft Sans Serif" panose="020B0604020202020204" pitchFamily="34" charset="0"/>
              </a:rPr>
              <a:t>na </a:t>
            </a:r>
            <a:r>
              <a:rPr lang="pl-PL" sz="2100" dirty="0">
                <a:latin typeface="Lato" pitchFamily="34" charset="-18"/>
                <a:cs typeface="Microsoft Sans Serif" panose="020B0604020202020204" pitchFamily="34" charset="0"/>
              </a:rPr>
              <a:t>podstawie gminnego programu rewitalizacji.</a:t>
            </a:r>
          </a:p>
          <a:p>
            <a:pPr marL="0" indent="0" algn="just">
              <a:buNone/>
            </a:pPr>
            <a:endParaRPr lang="pl-PL" sz="2000" dirty="0">
              <a:latin typeface="Lato" pitchFamily="34" charset="-18"/>
              <a:cs typeface="Microsoft Sans Serif" panose="020B0604020202020204" pitchFamily="34" charset="0"/>
            </a:endParaRPr>
          </a:p>
          <a:p>
            <a:pPr marL="0" indent="0" algn="just">
              <a:buNone/>
            </a:pPr>
            <a:r>
              <a:rPr lang="pl-PL" sz="2000" b="1" dirty="0" smtClean="0">
                <a:latin typeface="Lato" pitchFamily="34" charset="-18"/>
                <a:cs typeface="Microsoft Sans Serif" panose="020B0604020202020204" pitchFamily="34" charset="0"/>
              </a:rPr>
              <a:t>Wytyczne  o rewitalizacji</a:t>
            </a:r>
            <a:endParaRPr lang="pl-PL" sz="2000" dirty="0" smtClean="0">
              <a:latin typeface="Lato" pitchFamily="34" charset="-18"/>
              <a:cs typeface="Microsoft Sans Serif" panose="020B0604020202020204" pitchFamily="34" charset="0"/>
            </a:endParaRPr>
          </a:p>
          <a:p>
            <a:pPr marL="0" indent="0" algn="just">
              <a:lnSpc>
                <a:spcPct val="150000"/>
              </a:lnSpc>
              <a:buNone/>
            </a:pPr>
            <a:r>
              <a:rPr lang="pl-PL" sz="2000" b="1" dirty="0">
                <a:latin typeface="Lato" pitchFamily="34" charset="-18"/>
                <a:cs typeface="Microsoft Sans Serif" panose="020B0604020202020204" pitchFamily="34" charset="0"/>
              </a:rPr>
              <a:t>Kompleksowy proces </a:t>
            </a:r>
            <a:r>
              <a:rPr lang="pl-PL" sz="2000" dirty="0">
                <a:latin typeface="Lato" pitchFamily="34" charset="-18"/>
                <a:cs typeface="Microsoft Sans Serif" panose="020B0604020202020204" pitchFamily="34" charset="0"/>
              </a:rPr>
              <a:t>wyprowadzania ze stanu kryzysowego obszarów zdegradowanych poprzez </a:t>
            </a:r>
            <a:r>
              <a:rPr lang="pl-PL" sz="2000" b="1" dirty="0">
                <a:latin typeface="Lato" pitchFamily="34" charset="-18"/>
                <a:cs typeface="Microsoft Sans Serif" panose="020B0604020202020204" pitchFamily="34" charset="0"/>
              </a:rPr>
              <a:t>działania całościowe </a:t>
            </a:r>
            <a:r>
              <a:rPr lang="pl-PL" sz="2000" dirty="0">
                <a:latin typeface="Lato" pitchFamily="34" charset="-18"/>
                <a:cs typeface="Microsoft Sans Serif" panose="020B0604020202020204" pitchFamily="34" charset="0"/>
              </a:rPr>
              <a:t>(powiązane wzajemnie przedsięwzięcia obejmujące kwestie społeczne oraz gospodarcze lub przestrzenno-funkcjonalne lub techniczne lub środowiskowe), integrujące interwencję na rzecz </a:t>
            </a:r>
            <a:r>
              <a:rPr lang="pl-PL" sz="2000" b="1" dirty="0">
                <a:latin typeface="Lato" pitchFamily="34" charset="-18"/>
                <a:cs typeface="Microsoft Sans Serif" panose="020B0604020202020204" pitchFamily="34" charset="0"/>
              </a:rPr>
              <a:t>społeczności lokalnej, </a:t>
            </a:r>
            <a:r>
              <a:rPr lang="pl-PL" sz="2000" b="1" dirty="0" smtClean="0">
                <a:latin typeface="Lato" pitchFamily="34" charset="-18"/>
                <a:cs typeface="Microsoft Sans Serif" panose="020B0604020202020204" pitchFamily="34" charset="0"/>
              </a:rPr>
              <a:t>przestrzeni </a:t>
            </a:r>
            <a:r>
              <a:rPr lang="pl-PL" sz="2000" b="1" dirty="0">
                <a:latin typeface="Lato" pitchFamily="34" charset="-18"/>
                <a:cs typeface="Microsoft Sans Serif" panose="020B0604020202020204" pitchFamily="34" charset="0"/>
              </a:rPr>
              <a:t>i lokalnej gospodarki</a:t>
            </a:r>
            <a:r>
              <a:rPr lang="pl-PL" sz="2000" dirty="0">
                <a:latin typeface="Lato" pitchFamily="34" charset="-18"/>
                <a:cs typeface="Microsoft Sans Serif" panose="020B0604020202020204" pitchFamily="34" charset="0"/>
              </a:rPr>
              <a:t>, skoncentrowane terytorialnie i prowadzone w sposób zaplanowany oraz zintegrowany poprzez programy </a:t>
            </a:r>
            <a:r>
              <a:rPr lang="pl-PL" sz="2000" dirty="0" smtClean="0">
                <a:latin typeface="Lato" pitchFamily="34" charset="-18"/>
                <a:cs typeface="Microsoft Sans Serif" panose="020B0604020202020204" pitchFamily="34" charset="0"/>
              </a:rPr>
              <a:t>rewitalizacji.</a:t>
            </a:r>
            <a:endParaRPr lang="pl-PL" dirty="0"/>
          </a:p>
        </p:txBody>
      </p:sp>
    </p:spTree>
    <p:extLst>
      <p:ext uri="{BB962C8B-B14F-4D97-AF65-F5344CB8AC3E}">
        <p14:creationId xmlns:p14="http://schemas.microsoft.com/office/powerpoint/2010/main" val="41420388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pl-PL" sz="2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ytuł 1"/>
          <p:cNvSpPr txBox="1">
            <a:spLocks/>
          </p:cNvSpPr>
          <p:nvPr/>
        </p:nvSpPr>
        <p:spPr>
          <a:xfrm>
            <a:off x="232992" y="761885"/>
            <a:ext cx="4849906" cy="602085"/>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2400" b="1" i="0" u="none" strike="noStrike" kern="1200" cap="none" spc="0" normalizeH="0" baseline="0" noProof="0" dirty="0" smtClean="0">
                <a:ln>
                  <a:noFill/>
                </a:ln>
                <a:solidFill>
                  <a:prstClr val="black"/>
                </a:solidFill>
                <a:effectLst/>
                <a:uLnTx/>
                <a:uFillTx/>
                <a:latin typeface="Lato"/>
                <a:ea typeface="+mj-ea"/>
                <a:cs typeface="Arial" panose="020B0604020202020204" pitchFamily="34" charset="0"/>
              </a:rPr>
              <a:t>OCENA FORMALNA</a:t>
            </a:r>
            <a:endParaRPr kumimoji="0" lang="pl-PL" sz="2400" b="1" i="0" u="none" strike="noStrike" kern="1200" cap="none" spc="0" normalizeH="0" baseline="0" noProof="0" dirty="0">
              <a:ln>
                <a:noFill/>
              </a:ln>
              <a:solidFill>
                <a:prstClr val="black"/>
              </a:solidFill>
              <a:effectLst/>
              <a:uLnTx/>
              <a:uFillTx/>
              <a:latin typeface="Lato"/>
              <a:ea typeface="+mj-ea"/>
              <a:cs typeface="Arial" panose="020B0604020202020204" pitchFamily="34" charset="0"/>
            </a:endParaRPr>
          </a:p>
        </p:txBody>
      </p:sp>
      <p:sp>
        <p:nvSpPr>
          <p:cNvPr id="7" name="pole tekstowe 6"/>
          <p:cNvSpPr txBox="1"/>
          <p:nvPr/>
        </p:nvSpPr>
        <p:spPr>
          <a:xfrm>
            <a:off x="755822" y="1414059"/>
            <a:ext cx="7296912" cy="400110"/>
          </a:xfrm>
          <a:prstGeom prst="rect">
            <a:avLst/>
          </a:prstGeom>
          <a:noFill/>
          <a:ln>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Kryterium: Okres realizacji projektu</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
        <p:nvSpPr>
          <p:cNvPr id="3" name="Elipsa 2"/>
          <p:cNvSpPr/>
          <p:nvPr/>
        </p:nvSpPr>
        <p:spPr>
          <a:xfrm>
            <a:off x="3169362" y="1856074"/>
            <a:ext cx="5418082" cy="4472446"/>
          </a:xfrm>
          <a:prstGeom prst="ellipse">
            <a:avLst/>
          </a:prstGeom>
          <a:solidFill>
            <a:srgbClr val="FFD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Prostokąt 5"/>
          <p:cNvSpPr>
            <a:spLocks noChangeArrowheads="1"/>
          </p:cNvSpPr>
          <p:nvPr/>
        </p:nvSpPr>
        <p:spPr bwMode="auto">
          <a:xfrm>
            <a:off x="3457184" y="2516433"/>
            <a:ext cx="4842438"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l-PL" alt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l-PL" altLang="pl-PL" sz="16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alt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Termin </a:t>
            </a:r>
            <a:r>
              <a:rPr kumimoji="0" lang="pl-PL" alt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zakończenia projektu </a:t>
            </a:r>
            <a:r>
              <a:rPr kumimoji="0" lang="pl-PL" alt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                                i poszczególnych </a:t>
            </a:r>
            <a:r>
              <a:rPr kumimoji="0" lang="pl-PL" alt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zadań nie powinien co do zasady przekraczać okresu </a:t>
            </a:r>
            <a:r>
              <a:rPr kumimoji="0" lang="pl-PL" altLang="pl-PL" sz="2000" b="1"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48 miesięcy od daty podpisania umowy </a:t>
            </a:r>
            <a:r>
              <a:rPr kumimoji="0" lang="pl-PL" altLang="pl-PL" sz="2000" b="1"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                 o </a:t>
            </a:r>
            <a:r>
              <a:rPr kumimoji="0" lang="pl-PL" altLang="pl-PL" sz="2000" b="1"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dofinansowanie </a:t>
            </a:r>
            <a:r>
              <a:rPr kumimoji="0" lang="pl-PL" alt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(porozumienia/decyzji).</a:t>
            </a:r>
          </a:p>
        </p:txBody>
      </p:sp>
      <p:pic>
        <p:nvPicPr>
          <p:cNvPr id="2" name="Obraz 1"/>
          <p:cNvPicPr>
            <a:picLocks noChangeAspect="1"/>
          </p:cNvPicPr>
          <p:nvPr/>
        </p:nvPicPr>
        <p:blipFill>
          <a:blip r:embed="rId2"/>
          <a:stretch>
            <a:fillRect/>
          </a:stretch>
        </p:blipFill>
        <p:spPr>
          <a:xfrm>
            <a:off x="582127" y="761870"/>
            <a:ext cx="4380571" cy="549078"/>
          </a:xfrm>
          <a:prstGeom prst="rect">
            <a:avLst/>
          </a:prstGeom>
        </p:spPr>
      </p:pic>
    </p:spTree>
    <p:extLst>
      <p:ext uri="{BB962C8B-B14F-4D97-AF65-F5344CB8AC3E}">
        <p14:creationId xmlns:p14="http://schemas.microsoft.com/office/powerpoint/2010/main" val="18100366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50333" y="1820764"/>
            <a:ext cx="10972800" cy="5562167"/>
          </a:xfrm>
        </p:spPr>
        <p:txBody>
          <a:bodyPr/>
          <a:lstStyle/>
          <a:p>
            <a:pPr algn="just">
              <a:buFont typeface="Wingdings" pitchFamily="2" charset="2"/>
              <a:buChar char="§"/>
            </a:pPr>
            <a:r>
              <a:rPr lang="pl-PL" sz="2000" dirty="0">
                <a:cs typeface="Microsoft Sans Serif" panose="020B0604020202020204" pitchFamily="34" charset="0"/>
              </a:rPr>
              <a:t>Rozporządzenie Ministra Infrastruktury i Rozwoju z dnia 3 września 2015 r. w sprawie udzielania regionalnej pomocy inwestycyjnej w ramach regionalnych programów operacyjnych na lata 2014-2020 </a:t>
            </a:r>
            <a:r>
              <a:rPr lang="pl-PL" sz="2000" dirty="0" smtClean="0">
                <a:cs typeface="Microsoft Sans Serif" panose="020B0604020202020204" pitchFamily="34" charset="0"/>
              </a:rPr>
              <a:t>(Dz</a:t>
            </a:r>
            <a:r>
              <a:rPr lang="pl-PL" sz="2000" dirty="0">
                <a:cs typeface="Microsoft Sans Serif" panose="020B0604020202020204" pitchFamily="34" charset="0"/>
              </a:rPr>
              <a:t>. U. z 2015, poz. </a:t>
            </a:r>
            <a:r>
              <a:rPr lang="pl-PL" sz="2000" dirty="0" smtClean="0">
                <a:cs typeface="Microsoft Sans Serif" panose="020B0604020202020204" pitchFamily="34" charset="0"/>
              </a:rPr>
              <a:t>1416); </a:t>
            </a:r>
            <a:endParaRPr lang="pl-PL" sz="2000" dirty="0">
              <a:cs typeface="Microsoft Sans Serif" panose="020B0604020202020204" pitchFamily="34" charset="0"/>
            </a:endParaRPr>
          </a:p>
          <a:p>
            <a:pPr algn="just">
              <a:buFont typeface="Wingdings" pitchFamily="2" charset="2"/>
              <a:buChar char="§"/>
            </a:pPr>
            <a:r>
              <a:rPr lang="pl-PL" sz="2000" dirty="0" smtClean="0">
                <a:cs typeface="Microsoft Sans Serif" panose="020B0604020202020204" pitchFamily="34" charset="0"/>
              </a:rPr>
              <a:t>Rozporządzenie </a:t>
            </a:r>
            <a:r>
              <a:rPr lang="pl-PL" sz="2000" dirty="0">
                <a:cs typeface="Microsoft Sans Serif" panose="020B0604020202020204" pitchFamily="34" charset="0"/>
              </a:rPr>
              <a:t>Ministra Infrastruktury i Rozwoju z dnia 5 sierpnia 2015 r. w sprawie udzielania pomocy inwestycyjnej na infrastrukturę lokalną w ramach regionalnych programów operacyjnych na lata 2014-2020 </a:t>
            </a:r>
            <a:r>
              <a:rPr lang="pl-PL" sz="2000" dirty="0" smtClean="0">
                <a:cs typeface="Microsoft Sans Serif" panose="020B0604020202020204" pitchFamily="34" charset="0"/>
              </a:rPr>
              <a:t>(Dz</a:t>
            </a:r>
            <a:r>
              <a:rPr lang="pl-PL" sz="2000" dirty="0">
                <a:cs typeface="Microsoft Sans Serif" panose="020B0604020202020204" pitchFamily="34" charset="0"/>
              </a:rPr>
              <a:t>. U. z 2015, poz. </a:t>
            </a:r>
            <a:r>
              <a:rPr lang="pl-PL" sz="2000" dirty="0" smtClean="0">
                <a:cs typeface="Microsoft Sans Serif" panose="020B0604020202020204" pitchFamily="34" charset="0"/>
              </a:rPr>
              <a:t>1208); </a:t>
            </a:r>
            <a:endParaRPr lang="pl-PL" sz="2000" dirty="0">
              <a:cs typeface="Microsoft Sans Serif" panose="020B0604020202020204" pitchFamily="34" charset="0"/>
            </a:endParaRPr>
          </a:p>
          <a:p>
            <a:pPr algn="just">
              <a:buFont typeface="Wingdings" pitchFamily="2" charset="2"/>
              <a:buChar char="§"/>
            </a:pPr>
            <a:r>
              <a:rPr lang="pl-PL" sz="2000" dirty="0" smtClean="0">
                <a:cs typeface="Microsoft Sans Serif" panose="020B0604020202020204" pitchFamily="34" charset="0"/>
              </a:rPr>
              <a:t>Rozporządzenie </a:t>
            </a:r>
            <a:r>
              <a:rPr lang="pl-PL" sz="2000" dirty="0">
                <a:cs typeface="Microsoft Sans Serif" panose="020B0604020202020204" pitchFamily="34" charset="0"/>
              </a:rPr>
              <a:t>Ministra Infrastruktury i Rozwoju z dnia 19 marca 2015 r. w sprawie udzielania pomocy de </a:t>
            </a:r>
            <a:r>
              <a:rPr lang="pl-PL" sz="2000" dirty="0" err="1">
                <a:cs typeface="Microsoft Sans Serif" panose="020B0604020202020204" pitchFamily="34" charset="0"/>
              </a:rPr>
              <a:t>minimis</a:t>
            </a:r>
            <a:r>
              <a:rPr lang="pl-PL" sz="2000" dirty="0">
                <a:cs typeface="Microsoft Sans Serif" panose="020B0604020202020204" pitchFamily="34" charset="0"/>
              </a:rPr>
              <a:t> w ramach regionalnych programów operacyjnych na lata 2014-2020 (Dz. U. 2015 poz. 488), </a:t>
            </a:r>
          </a:p>
          <a:p>
            <a:pPr algn="just">
              <a:buFont typeface="Wingdings" pitchFamily="2" charset="2"/>
              <a:buChar char="§"/>
            </a:pPr>
            <a:r>
              <a:rPr lang="pl-PL" sz="2000" dirty="0" smtClean="0">
                <a:cs typeface="Microsoft Sans Serif" panose="020B0604020202020204" pitchFamily="34" charset="0"/>
              </a:rPr>
              <a:t>Rozporządzenie </a:t>
            </a:r>
            <a:r>
              <a:rPr lang="pl-PL" sz="2000" dirty="0">
                <a:cs typeface="Microsoft Sans Serif" panose="020B0604020202020204" pitchFamily="34" charset="0"/>
              </a:rPr>
              <a:t>Ministra Infrastruktury i Rozwoju z 28 sierpnia 2015 r. w sprawie udzielania pomocy inwestycyjnej na kulturę i zachowanie dziedzictwa kulturowego w ramach regionalnych programów operacyjnych na lata </a:t>
            </a:r>
            <a:r>
              <a:rPr lang="pl-PL" sz="2000" dirty="0" smtClean="0">
                <a:cs typeface="Microsoft Sans Serif" panose="020B0604020202020204" pitchFamily="34" charset="0"/>
              </a:rPr>
              <a:t>2014–2020 (Dz. U. 2015 poz. 1364). </a:t>
            </a:r>
            <a:endParaRPr lang="pl-PL" sz="2000" dirty="0">
              <a:cs typeface="Microsoft Sans Serif" panose="020B0604020202020204" pitchFamily="34" charset="0"/>
            </a:endParaRPr>
          </a:p>
          <a:p>
            <a:pPr algn="just"/>
            <a:endParaRPr lang="pl-PL" dirty="0"/>
          </a:p>
        </p:txBody>
      </p:sp>
      <p:sp>
        <p:nvSpPr>
          <p:cNvPr id="5" name="Prostokąt 4"/>
          <p:cNvSpPr/>
          <p:nvPr/>
        </p:nvSpPr>
        <p:spPr>
          <a:xfrm>
            <a:off x="616835" y="625932"/>
            <a:ext cx="10256212" cy="523220"/>
          </a:xfrm>
          <a:prstGeom prst="rect">
            <a:avLst/>
          </a:prstGeom>
          <a:ln w="76200">
            <a:solidFill>
              <a:srgbClr val="636466"/>
            </a:solidFill>
            <a:miter lim="800000"/>
          </a:ln>
        </p:spPr>
        <p:txBody>
          <a:bodyPr wrap="square">
            <a:spAutoFit/>
          </a:bodyPr>
          <a:lstStyle/>
          <a:p>
            <a:r>
              <a:rPr lang="pl-PL" sz="2800" b="1" dirty="0" smtClean="0">
                <a:solidFill>
                  <a:srgbClr val="636466"/>
                </a:solidFill>
                <a:latin typeface="Novecento wide Normal" pitchFamily="50" charset="-18"/>
                <a:cs typeface="Microsoft Sans Serif" panose="020B0604020202020204" pitchFamily="34" charset="0"/>
              </a:rPr>
              <a:t>Ocena formalna</a:t>
            </a:r>
            <a:endParaRPr lang="pl-PL" sz="2800" b="1" dirty="0">
              <a:solidFill>
                <a:srgbClr val="636466"/>
              </a:solidFill>
              <a:latin typeface="Novecento wide Normal" pitchFamily="50" charset="-18"/>
              <a:cs typeface="Microsoft Sans Serif" panose="020B0604020202020204" pitchFamily="34" charset="0"/>
            </a:endParaRPr>
          </a:p>
        </p:txBody>
      </p:sp>
      <p:sp>
        <p:nvSpPr>
          <p:cNvPr id="4" name="pole tekstowe 3"/>
          <p:cNvSpPr txBox="1"/>
          <p:nvPr/>
        </p:nvSpPr>
        <p:spPr>
          <a:xfrm>
            <a:off x="755822" y="1414059"/>
            <a:ext cx="7296912" cy="400110"/>
          </a:xfrm>
          <a:prstGeom prst="rect">
            <a:avLst/>
          </a:prstGeom>
          <a:noFill/>
          <a:ln>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Kryterium: Zgodność projektu z zasadami pomocy publicznej </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Tree>
    <p:extLst>
      <p:ext uri="{BB962C8B-B14F-4D97-AF65-F5344CB8AC3E}">
        <p14:creationId xmlns:p14="http://schemas.microsoft.com/office/powerpoint/2010/main" val="150676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spcBef>
                <a:spcPts val="600"/>
              </a:spcBef>
              <a:buNone/>
            </a:pPr>
            <a:r>
              <a:rPr lang="pl-PL" sz="2000" dirty="0">
                <a:latin typeface="Lato"/>
              </a:rPr>
              <a:t>Regionalna pomoc inwestycyjna oznacza pomoc regionalną przyznawaną na inwestycję początkową lub inwestycję początkową na rzecz nowej działalności gospodarczej.(art. 14 GBER).</a:t>
            </a:r>
          </a:p>
          <a:p>
            <a:pPr marL="0" indent="0">
              <a:spcBef>
                <a:spcPts val="600"/>
              </a:spcBef>
              <a:spcAft>
                <a:spcPts val="600"/>
              </a:spcAft>
              <a:buNone/>
            </a:pPr>
            <a:r>
              <a:rPr lang="pl-PL" sz="2000" dirty="0">
                <a:latin typeface="Lato"/>
              </a:rPr>
              <a:t>Intensywność pomocy wyrażona jako ekwiwalent dotacji brutto nie przekracza maksymalnej intensywności pomocy określonej w </a:t>
            </a:r>
            <a:r>
              <a:rPr lang="pl-PL" sz="2000" b="1" dirty="0">
                <a:latin typeface="Lato"/>
              </a:rPr>
              <a:t>mapie pomocy regionalnej </a:t>
            </a:r>
            <a:r>
              <a:rPr lang="pl-PL" sz="2000" dirty="0">
                <a:latin typeface="Lato"/>
              </a:rPr>
              <a:t>i obowiązującej w dniu przyznania pomocy na danym obszarze – dla woj. śląskiego – 25% (+10% średnie przedsiębiorstwa; +20% mikro i małe przedsiębiorstwa).</a:t>
            </a:r>
            <a:endParaRPr lang="pl-PL" sz="2000" dirty="0">
              <a:latin typeface="Lato"/>
              <a:ea typeface="Calibri" panose="020F0502020204030204" pitchFamily="34" charset="0"/>
              <a:cs typeface="Times New Roman" panose="02020603050405020304" pitchFamily="18" charset="0"/>
            </a:endParaRPr>
          </a:p>
          <a:p>
            <a:pPr marL="0" indent="0">
              <a:lnSpc>
                <a:spcPct val="107000"/>
              </a:lnSpc>
              <a:spcBef>
                <a:spcPts val="600"/>
              </a:spcBef>
              <a:spcAft>
                <a:spcPts val="600"/>
              </a:spcAft>
              <a:buNone/>
            </a:pPr>
            <a:r>
              <a:rPr lang="pl-PL" sz="2000" dirty="0">
                <a:latin typeface="Lato"/>
                <a:ea typeface="Calibri" panose="020F0502020204030204" pitchFamily="34" charset="0"/>
                <a:cs typeface="Times New Roman" panose="02020603050405020304" pitchFamily="18" charset="0"/>
              </a:rPr>
              <a:t>Beneficjent pomocy musi wnieść wkład finansowy w wysokości </a:t>
            </a:r>
            <a:r>
              <a:rPr lang="pl-PL" sz="2000" b="1" dirty="0">
                <a:latin typeface="Lato"/>
                <a:ea typeface="Calibri" panose="020F0502020204030204" pitchFamily="34" charset="0"/>
                <a:cs typeface="Times New Roman" panose="02020603050405020304" pitchFamily="18" charset="0"/>
              </a:rPr>
              <a:t>co najmniej 25 % kosztów kwalifikowalnych</a:t>
            </a:r>
            <a:r>
              <a:rPr lang="pl-PL" sz="2000" dirty="0">
                <a:latin typeface="Lato"/>
                <a:ea typeface="Calibri" panose="020F0502020204030204" pitchFamily="34" charset="0"/>
                <a:cs typeface="Times New Roman" panose="02020603050405020304" pitchFamily="18" charset="0"/>
              </a:rPr>
              <a:t>, pochodzący ze środków własnych lub zewnętrznych źródeł finansowania,                w postaci wolnej od wszelkiego publicznego wsparcia finansowego.</a:t>
            </a:r>
            <a:endParaRPr lang="pl-PL" sz="2000" dirty="0">
              <a:latin typeface="Lato"/>
            </a:endParaRPr>
          </a:p>
          <a:p>
            <a:pPr marL="0" indent="0">
              <a:spcBef>
                <a:spcPts val="600"/>
              </a:spcBef>
              <a:buNone/>
            </a:pPr>
            <a:r>
              <a:rPr lang="pl-PL" sz="2000" dirty="0">
                <a:latin typeface="Lato"/>
              </a:rPr>
              <a:t>Pomoc musi wywoływać efekt zachęty czyli może zostać udzielona, na pisemny wniosek                    o przyznanie pomocy złożony przed rozpoczęciem prac nad projektem lub rozpoczęciem działalności.</a:t>
            </a:r>
          </a:p>
          <a:p>
            <a:endParaRPr lang="pl-PL" dirty="0"/>
          </a:p>
        </p:txBody>
      </p:sp>
      <p:sp>
        <p:nvSpPr>
          <p:cNvPr id="6" name="Tytuł 1"/>
          <p:cNvSpPr txBox="1">
            <a:spLocks noGrp="1"/>
          </p:cNvSpPr>
          <p:nvPr>
            <p:ph type="title"/>
          </p:nvPr>
        </p:nvSpPr>
        <p:spPr>
          <a:xfrm>
            <a:off x="723207" y="573577"/>
            <a:ext cx="10925694" cy="656707"/>
          </a:xfrm>
          <a:prstGeom prst="rect">
            <a:avLst/>
          </a:prstGeom>
          <a:ln w="76200">
            <a:solidFill>
              <a:srgbClr val="636466"/>
            </a:solidFill>
            <a:miter lim="800000"/>
          </a:ln>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solidFill>
                  <a:srgbClr val="636466"/>
                </a:solidFill>
                <a:latin typeface="Novecento wide Normal" pitchFamily="50" charset="-18"/>
                <a:cs typeface="Microsoft Sans Serif" panose="020B0604020202020204" pitchFamily="34" charset="0"/>
              </a:rPr>
              <a:t>Regionalna Pomoc Inwestycyjna</a:t>
            </a:r>
            <a:endParaRPr lang="pl-PL" sz="2800" b="1" dirty="0">
              <a:solidFill>
                <a:srgbClr val="636466"/>
              </a:solidFill>
              <a:latin typeface="Novecento wide Normal" pitchFamily="50" charset="-18"/>
              <a:cs typeface="Microsoft Sans Serif" panose="020B0604020202020204" pitchFamily="34" charset="0"/>
            </a:endParaRPr>
          </a:p>
        </p:txBody>
      </p:sp>
    </p:spTree>
    <p:extLst>
      <p:ext uri="{BB962C8B-B14F-4D97-AF65-F5344CB8AC3E}">
        <p14:creationId xmlns:p14="http://schemas.microsoft.com/office/powerpoint/2010/main" val="42142511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sz="2000" dirty="0"/>
              <a:t>Finansowanie </a:t>
            </a:r>
            <a:r>
              <a:rPr lang="pl-PL" sz="2000" dirty="0" smtClean="0"/>
              <a:t>jest przeznaczone </a:t>
            </a:r>
            <a:r>
              <a:rPr lang="pl-PL" sz="2000" dirty="0"/>
              <a:t>na zbudowanie lub </a:t>
            </a:r>
            <a:r>
              <a:rPr lang="pl-PL" sz="2000" b="1" dirty="0"/>
              <a:t>modernizację lokalnej infrastruktury, które dotyczy infrastruktury przyczyniającej się na poziomie lokalnym do poprawy otoczenia biznesu i środowiska konsumenckiego oraz do modernizacji i rozwoju bazy </a:t>
            </a:r>
            <a:r>
              <a:rPr lang="pl-PL" sz="2000" b="1" dirty="0" smtClean="0"/>
              <a:t>przemysłowej</a:t>
            </a:r>
            <a:r>
              <a:rPr lang="pl-PL" sz="2000" dirty="0" smtClean="0"/>
              <a:t>.</a:t>
            </a:r>
          </a:p>
          <a:p>
            <a:r>
              <a:rPr lang="pl-PL" sz="2000" dirty="0" smtClean="0"/>
              <a:t>Kwota </a:t>
            </a:r>
            <a:r>
              <a:rPr lang="pl-PL" sz="2000" dirty="0"/>
              <a:t>pomocy </a:t>
            </a:r>
            <a:r>
              <a:rPr lang="pl-PL" sz="2000" b="1" dirty="0"/>
              <a:t>nie przekracza różnicy między kosztami kwalifikowalnymi a zyskiem operacyjnym z inwestycji.</a:t>
            </a:r>
            <a:r>
              <a:rPr lang="pl-PL" sz="2000" dirty="0"/>
              <a:t> Zysk operacyjny odlicza się od kosztów kwalifikowalnych </a:t>
            </a:r>
            <a:r>
              <a:rPr lang="pl-PL" sz="2000" i="1" dirty="0"/>
              <a:t>ex </a:t>
            </a:r>
            <a:r>
              <a:rPr lang="pl-PL" sz="2000" i="1" dirty="0" err="1"/>
              <a:t>ante</a:t>
            </a:r>
            <a:r>
              <a:rPr lang="pl-PL" sz="2000" dirty="0"/>
              <a:t>, na podstawie rozsądnych prognoz, albo przy użyciu mechanizmu wycofania.</a:t>
            </a:r>
          </a:p>
          <a:p>
            <a:r>
              <a:rPr lang="pl-PL" sz="2000" dirty="0" smtClean="0"/>
              <a:t>Taka </a:t>
            </a:r>
            <a:r>
              <a:rPr lang="pl-PL" sz="2000" dirty="0"/>
              <a:t>infrastruktura jest </a:t>
            </a:r>
            <a:r>
              <a:rPr lang="pl-PL" sz="2000" b="1" dirty="0"/>
              <a:t>udostępniana </a:t>
            </a:r>
            <a:r>
              <a:rPr lang="pl-PL" sz="2000" dirty="0"/>
              <a:t>zainteresowanym </a:t>
            </a:r>
            <a:r>
              <a:rPr lang="pl-PL" sz="2000" dirty="0" smtClean="0"/>
              <a:t>użytkownikom </a:t>
            </a:r>
            <a:r>
              <a:rPr lang="pl-PL" sz="2000" b="1" dirty="0"/>
              <a:t>w oparciu o otwarte, przejrzyste i niedyskryminujące zasady</a:t>
            </a:r>
            <a:r>
              <a:rPr lang="pl-PL" sz="2000" dirty="0"/>
              <a:t>. </a:t>
            </a:r>
            <a:r>
              <a:rPr lang="pl-PL" sz="2000" b="1" dirty="0"/>
              <a:t>Cena pobierana za </a:t>
            </a:r>
            <a:r>
              <a:rPr lang="pl-PL" sz="2000" b="1" dirty="0" smtClean="0"/>
              <a:t>użytkowanie </a:t>
            </a:r>
            <a:r>
              <a:rPr lang="pl-PL" sz="2000" b="1" dirty="0"/>
              <a:t>lub sprzedaż infrastruktury odpowiada cenie </a:t>
            </a:r>
            <a:r>
              <a:rPr lang="pl-PL" sz="2000" b="1" dirty="0" smtClean="0"/>
              <a:t>rynkowej.</a:t>
            </a:r>
          </a:p>
          <a:p>
            <a:r>
              <a:rPr lang="pl-PL" sz="2000" dirty="0" smtClean="0"/>
              <a:t>Za koszty kwalifikowalne uznaje się koszty inwestycji w rzeczowe aktywa trwałe oraz wartości niematerialne i prawne.</a:t>
            </a:r>
          </a:p>
          <a:p>
            <a:r>
              <a:rPr lang="pl-PL" sz="2000" dirty="0">
                <a:latin typeface="Lato"/>
              </a:rPr>
              <a:t>Pomoc musi wywoływać efekt zachęty czyli może zostać udzielona, na pisemny wniosek                    o przyznanie pomocy złożony przed rozpoczęciem prac nad projektem lub rozpoczęciem działalności.</a:t>
            </a:r>
          </a:p>
          <a:p>
            <a:endParaRPr lang="pl-PL" sz="2000" dirty="0" smtClean="0"/>
          </a:p>
        </p:txBody>
      </p:sp>
      <p:sp>
        <p:nvSpPr>
          <p:cNvPr id="4" name="Tytuł 1"/>
          <p:cNvSpPr txBox="1">
            <a:spLocks noGrp="1"/>
          </p:cNvSpPr>
          <p:nvPr>
            <p:ph type="title"/>
          </p:nvPr>
        </p:nvSpPr>
        <p:spPr>
          <a:xfrm>
            <a:off x="773084" y="565264"/>
            <a:ext cx="10809316" cy="852373"/>
          </a:xfrm>
          <a:prstGeom prst="rect">
            <a:avLst/>
          </a:prstGeom>
          <a:ln w="76200">
            <a:solidFill>
              <a:srgbClr val="636466"/>
            </a:solidFill>
            <a:miter lim="800000"/>
          </a:ln>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solidFill>
                  <a:srgbClr val="636466"/>
                </a:solidFill>
                <a:latin typeface="Novecento wide Normal" pitchFamily="50" charset="-18"/>
                <a:cs typeface="Microsoft Sans Serif" panose="020B0604020202020204" pitchFamily="34" charset="0"/>
              </a:rPr>
              <a:t>Pomoc na infrastrukturę lokalną</a:t>
            </a:r>
            <a:endParaRPr lang="pl-PL" sz="2800" b="1" dirty="0">
              <a:solidFill>
                <a:srgbClr val="636466"/>
              </a:solidFill>
              <a:latin typeface="Novecento wide Normal" pitchFamily="50" charset="-18"/>
              <a:cs typeface="Microsoft Sans Serif" panose="020B0604020202020204" pitchFamily="34" charset="0"/>
            </a:endParaRPr>
          </a:p>
        </p:txBody>
      </p:sp>
    </p:spTree>
    <p:extLst>
      <p:ext uri="{BB962C8B-B14F-4D97-AF65-F5344CB8AC3E}">
        <p14:creationId xmlns:p14="http://schemas.microsoft.com/office/powerpoint/2010/main" val="554297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l"/>
            <a:r>
              <a:rPr lang="pl-PL" dirty="0" smtClean="0"/>
              <a:t/>
            </a:r>
            <a:br>
              <a:rPr lang="pl-PL" dirty="0" smtClean="0"/>
            </a:br>
            <a:endParaRPr lang="pl-PL" dirty="0"/>
          </a:p>
        </p:txBody>
      </p:sp>
      <p:sp>
        <p:nvSpPr>
          <p:cNvPr id="3" name="Symbol zastępczy zawartości 2"/>
          <p:cNvSpPr>
            <a:spLocks noGrp="1"/>
          </p:cNvSpPr>
          <p:nvPr>
            <p:ph idx="1"/>
          </p:nvPr>
        </p:nvSpPr>
        <p:spPr>
          <a:xfrm>
            <a:off x="609600" y="1608513"/>
            <a:ext cx="10972800" cy="4525963"/>
          </a:xfrm>
        </p:spPr>
        <p:txBody>
          <a:bodyPr/>
          <a:lstStyle/>
          <a:p>
            <a:pPr>
              <a:spcBef>
                <a:spcPts val="600"/>
              </a:spcBef>
            </a:pPr>
            <a:r>
              <a:rPr lang="pl-PL" sz="2400" b="1" dirty="0">
                <a:latin typeface="Lato"/>
              </a:rPr>
              <a:t>Limit 200 000 EUR w okresie trzech lat podatkowych na jedno przedsiębiorstwo</a:t>
            </a:r>
          </a:p>
          <a:p>
            <a:pPr>
              <a:spcBef>
                <a:spcPts val="600"/>
              </a:spcBef>
            </a:pPr>
            <a:r>
              <a:rPr lang="pl-PL" sz="2400" dirty="0">
                <a:latin typeface="Lato"/>
              </a:rPr>
              <a:t>Przez jedno przedsiębiorstwo rozumie się łącznie wszystkie podmioty powiązane w sposób określony w art.2 ust.2 rozporządzenia 1407/2013</a:t>
            </a:r>
          </a:p>
          <a:p>
            <a:pPr>
              <a:spcBef>
                <a:spcPts val="600"/>
              </a:spcBef>
            </a:pPr>
            <a:r>
              <a:rPr lang="pl-PL" sz="2400" dirty="0">
                <a:latin typeface="Lato"/>
              </a:rPr>
              <a:t>W świetle najnowszej interpretacji UOKiK(DDO-52-736(2)/16/</a:t>
            </a:r>
            <a:r>
              <a:rPr lang="pl-PL" sz="2400" dirty="0" err="1">
                <a:latin typeface="Lato"/>
              </a:rPr>
              <a:t>Ako</a:t>
            </a:r>
            <a:r>
              <a:rPr lang="pl-PL" sz="2400" dirty="0">
                <a:latin typeface="Lato"/>
              </a:rPr>
              <a:t>), gmina, w zakresie prowadzonej przez siebie działalności gospodarczej i poszczególne należące do niej jednostki gospodarcze (np. spółki działające na podstawie prawa handlowego) dysponują odrębnym limitem pomocy de </a:t>
            </a:r>
            <a:r>
              <a:rPr lang="pl-PL" sz="2400" dirty="0" err="1">
                <a:latin typeface="Lato"/>
              </a:rPr>
              <a:t>minimis</a:t>
            </a:r>
            <a:r>
              <a:rPr lang="pl-PL" sz="2400" dirty="0">
                <a:latin typeface="Lato"/>
              </a:rPr>
              <a:t>.</a:t>
            </a:r>
          </a:p>
          <a:p>
            <a:endParaRPr lang="pl-PL" dirty="0"/>
          </a:p>
        </p:txBody>
      </p:sp>
      <p:sp>
        <p:nvSpPr>
          <p:cNvPr id="4" name="Tytuł 1"/>
          <p:cNvSpPr txBox="1">
            <a:spLocks/>
          </p:cNvSpPr>
          <p:nvPr/>
        </p:nvSpPr>
        <p:spPr>
          <a:xfrm>
            <a:off x="701634" y="650385"/>
            <a:ext cx="10515600" cy="903502"/>
          </a:xfrm>
          <a:prstGeom prst="rect">
            <a:avLst/>
          </a:prstGeom>
          <a:ln w="76200">
            <a:solidFill>
              <a:srgbClr val="636466"/>
            </a:solidFill>
            <a:miter lim="800000"/>
          </a:ln>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solidFill>
                  <a:srgbClr val="636466"/>
                </a:solidFill>
                <a:latin typeface="Novecento wide Normal" pitchFamily="50" charset="-18"/>
                <a:cs typeface="Microsoft Sans Serif" panose="020B0604020202020204" pitchFamily="34" charset="0"/>
              </a:rPr>
              <a:t>Pomoc de </a:t>
            </a:r>
            <a:r>
              <a:rPr lang="pl-PL" sz="2800" b="1" dirty="0" err="1" smtClean="0">
                <a:solidFill>
                  <a:srgbClr val="636466"/>
                </a:solidFill>
                <a:latin typeface="Novecento wide Normal" pitchFamily="50" charset="-18"/>
                <a:cs typeface="Microsoft Sans Serif" panose="020B0604020202020204" pitchFamily="34" charset="0"/>
              </a:rPr>
              <a:t>minimis</a:t>
            </a:r>
            <a:endParaRPr lang="pl-PL" sz="2800" b="1" dirty="0">
              <a:solidFill>
                <a:srgbClr val="636466"/>
              </a:solidFill>
              <a:latin typeface="Novecento wide Normal" pitchFamily="50" charset="-18"/>
              <a:cs typeface="Microsoft Sans Serif" panose="020B0604020202020204" pitchFamily="34" charset="0"/>
            </a:endParaRPr>
          </a:p>
        </p:txBody>
      </p:sp>
    </p:spTree>
    <p:extLst>
      <p:ext uri="{BB962C8B-B14F-4D97-AF65-F5344CB8AC3E}">
        <p14:creationId xmlns:p14="http://schemas.microsoft.com/office/powerpoint/2010/main" val="10844004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z="2000" dirty="0">
                <a:latin typeface="Lato"/>
              </a:rPr>
              <a:t>W</a:t>
            </a:r>
            <a:r>
              <a:rPr lang="pl-PL" sz="2000" dirty="0" smtClean="0">
                <a:latin typeface="Lato"/>
              </a:rPr>
              <a:t> </a:t>
            </a:r>
            <a:r>
              <a:rPr lang="pl-PL" sz="2000" dirty="0">
                <a:latin typeface="Lato"/>
              </a:rPr>
              <a:t>przypadku pomocy inwestycyjnej </a:t>
            </a:r>
            <a:r>
              <a:rPr lang="pl-PL" sz="2000" b="1" dirty="0">
                <a:latin typeface="Lato"/>
              </a:rPr>
              <a:t>kwota pomocy </a:t>
            </a:r>
            <a:r>
              <a:rPr lang="pl-PL" sz="2000" dirty="0">
                <a:latin typeface="Lato"/>
              </a:rPr>
              <a:t>nie przekracza różnicy między </a:t>
            </a:r>
            <a:r>
              <a:rPr lang="pl-PL" sz="2000" b="1" dirty="0">
                <a:latin typeface="Lato"/>
              </a:rPr>
              <a:t>kosztami kwalifikowalnymi a zyskiem </a:t>
            </a:r>
            <a:r>
              <a:rPr lang="pl-PL" sz="2000" b="1" dirty="0" smtClean="0">
                <a:latin typeface="Lato"/>
              </a:rPr>
              <a:t>operacyjnym z </a:t>
            </a:r>
            <a:r>
              <a:rPr lang="pl-PL" sz="2000" b="1" dirty="0">
                <a:latin typeface="Lato"/>
              </a:rPr>
              <a:t>inwestycji</a:t>
            </a:r>
            <a:r>
              <a:rPr lang="pl-PL" sz="2000" dirty="0">
                <a:latin typeface="Lato"/>
              </a:rPr>
              <a:t>. Zysk operacyjny odlicza się od kosztów kwalifikowalnych ex </a:t>
            </a:r>
            <a:r>
              <a:rPr lang="pl-PL" sz="2000" dirty="0" err="1">
                <a:latin typeface="Lato"/>
              </a:rPr>
              <a:t>ante</a:t>
            </a:r>
            <a:r>
              <a:rPr lang="pl-PL" sz="2000" dirty="0">
                <a:latin typeface="Lato"/>
              </a:rPr>
              <a:t>, na podstawie rozsądnych prognoz, albo przy użyciu mechanizmu wycofania. Operator infrastruktury ma prawo zatrzymać rozsądny zysk przez odnośny okres.</a:t>
            </a:r>
          </a:p>
          <a:p>
            <a:r>
              <a:rPr lang="pl-PL" sz="2000" b="1" dirty="0">
                <a:latin typeface="Lato"/>
              </a:rPr>
              <a:t>Zysk operacyjny </a:t>
            </a:r>
            <a:r>
              <a:rPr lang="pl-PL" sz="2000" dirty="0">
                <a:latin typeface="Lato"/>
              </a:rPr>
              <a:t>oznacza różnicę między zdyskontowanymi dochodami a zdyskontowanymi kosztami operacyjnymi w danym cyklu życia inwestycji, gdy różnica ta jest wartością dodatnią. Koszty operacyjne obejmują koszty, takie jak koszty personelu, materiałów, zakontraktowanych usług, komunikacji, energii, konserwacji, czynszu, administracji, lecz nie uwzględniają, do celów niniejszego rozporządzenia, kosztów amortyzacji i kosztów finansowania, jeśli zostały one objęte zakresem pomocy inwestycyjnej.</a:t>
            </a:r>
          </a:p>
          <a:p>
            <a:r>
              <a:rPr lang="pl-PL" sz="2000" b="1" dirty="0">
                <a:latin typeface="Lato"/>
              </a:rPr>
              <a:t>Cykl życia inwestycji</a:t>
            </a:r>
            <a:r>
              <a:rPr lang="pl-PL" sz="2000" dirty="0">
                <a:latin typeface="Lato"/>
              </a:rPr>
              <a:t>– zasadniczo oznacza okres amortyzacji dofinansowanych składników majątkowych</a:t>
            </a:r>
          </a:p>
          <a:p>
            <a:endParaRPr lang="pl-PL" dirty="0"/>
          </a:p>
        </p:txBody>
      </p:sp>
      <p:sp>
        <p:nvSpPr>
          <p:cNvPr id="4" name="Tytuł 1"/>
          <p:cNvSpPr txBox="1">
            <a:spLocks noGrp="1"/>
          </p:cNvSpPr>
          <p:nvPr>
            <p:ph type="title"/>
          </p:nvPr>
        </p:nvSpPr>
        <p:spPr>
          <a:xfrm>
            <a:off x="609600" y="457201"/>
            <a:ext cx="10972800" cy="1143000"/>
          </a:xfrm>
          <a:prstGeom prst="rect">
            <a:avLst/>
          </a:prstGeom>
          <a:ln w="76200">
            <a:solidFill>
              <a:srgbClr val="636466"/>
            </a:solidFill>
            <a:miter lim="800000"/>
          </a:ln>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solidFill>
                  <a:srgbClr val="636466"/>
                </a:solidFill>
                <a:latin typeface="Novecento wide Normal" pitchFamily="50" charset="-18"/>
                <a:cs typeface="Microsoft Sans Serif" panose="020B0604020202020204" pitchFamily="34" charset="0"/>
              </a:rPr>
              <a:t>Pomoc inwestycyjna na kulturę i zachowanie dziedzictwa narodowego</a:t>
            </a:r>
            <a:endParaRPr lang="pl-PL" sz="2800" b="1" dirty="0">
              <a:solidFill>
                <a:srgbClr val="636466"/>
              </a:solidFill>
              <a:latin typeface="Novecento wide Normal" pitchFamily="50" charset="-18"/>
              <a:cs typeface="Microsoft Sans Serif" panose="020B0604020202020204" pitchFamily="34" charset="0"/>
            </a:endParaRPr>
          </a:p>
        </p:txBody>
      </p:sp>
    </p:spTree>
    <p:extLst>
      <p:ext uri="{BB962C8B-B14F-4D97-AF65-F5344CB8AC3E}">
        <p14:creationId xmlns:p14="http://schemas.microsoft.com/office/powerpoint/2010/main" val="1153610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spcBef>
                <a:spcPts val="600"/>
              </a:spcBef>
            </a:pPr>
            <a:r>
              <a:rPr lang="pl-PL" sz="2400" dirty="0">
                <a:latin typeface="Lato"/>
              </a:rPr>
              <a:t>W</a:t>
            </a:r>
            <a:r>
              <a:rPr lang="pl-PL" sz="2400" dirty="0" smtClean="0">
                <a:latin typeface="Lato"/>
              </a:rPr>
              <a:t> </a:t>
            </a:r>
            <a:r>
              <a:rPr lang="pl-PL" sz="2400" dirty="0">
                <a:latin typeface="Lato"/>
              </a:rPr>
              <a:t>przypadku pomocy nieprzekraczającej </a:t>
            </a:r>
            <a:r>
              <a:rPr lang="pl-PL" sz="2400" b="1" dirty="0" smtClean="0">
                <a:latin typeface="Lato"/>
              </a:rPr>
              <a:t>2 </a:t>
            </a:r>
            <a:r>
              <a:rPr lang="pl-PL" sz="2400" b="1" dirty="0">
                <a:latin typeface="Lato"/>
              </a:rPr>
              <a:t>mln EUR</a:t>
            </a:r>
            <a:r>
              <a:rPr lang="pl-PL" sz="2400" dirty="0">
                <a:latin typeface="Lato"/>
              </a:rPr>
              <a:t>, maksymalną kwotę pomocy można ustalić, alternatywnie wobec metody, o której mowa wyżej, na poziomie </a:t>
            </a:r>
            <a:r>
              <a:rPr lang="pl-PL" sz="2400" b="1" dirty="0">
                <a:latin typeface="Lato"/>
              </a:rPr>
              <a:t>80% kosztów kwalifikowalnych</a:t>
            </a:r>
            <a:r>
              <a:rPr lang="pl-PL" sz="2400" dirty="0" smtClean="0">
                <a:latin typeface="Lato"/>
              </a:rPr>
              <a:t>.</a:t>
            </a:r>
          </a:p>
          <a:p>
            <a:pPr marL="0" indent="0">
              <a:spcBef>
                <a:spcPts val="600"/>
              </a:spcBef>
              <a:buNone/>
            </a:pPr>
            <a:endParaRPr lang="pl-PL" sz="2400" dirty="0">
              <a:latin typeface="Lato"/>
            </a:endParaRPr>
          </a:p>
          <a:p>
            <a:pPr>
              <a:spcBef>
                <a:spcPts val="600"/>
              </a:spcBef>
            </a:pPr>
            <a:r>
              <a:rPr lang="pl-PL" sz="2400" dirty="0">
                <a:latin typeface="Lato"/>
              </a:rPr>
              <a:t>Zgodnie z art.6 ust.5 GBER, w pomoc na kulturę i zachowanie dziedzictwa kulturowego nie obowiązuje wymóg wywoływania efektu </a:t>
            </a:r>
            <a:r>
              <a:rPr lang="pl-PL" sz="2400" dirty="0" smtClean="0">
                <a:latin typeface="Lato"/>
              </a:rPr>
              <a:t>zachęty, o ile spełnione są warunki przedmiotowe i podmiotowe </a:t>
            </a:r>
            <a:r>
              <a:rPr lang="pl-PL" sz="2400" dirty="0">
                <a:latin typeface="Lato"/>
              </a:rPr>
              <a:t>ustanowione w art.53</a:t>
            </a:r>
          </a:p>
          <a:p>
            <a:endParaRPr lang="pl-PL" dirty="0"/>
          </a:p>
        </p:txBody>
      </p:sp>
      <p:sp>
        <p:nvSpPr>
          <p:cNvPr id="4" name="Tytuł 1"/>
          <p:cNvSpPr txBox="1">
            <a:spLocks noGrp="1"/>
          </p:cNvSpPr>
          <p:nvPr>
            <p:ph type="title"/>
          </p:nvPr>
        </p:nvSpPr>
        <p:spPr>
          <a:prstGeom prst="rect">
            <a:avLst/>
          </a:prstGeom>
          <a:ln w="76200">
            <a:solidFill>
              <a:srgbClr val="636466"/>
            </a:solidFill>
            <a:miter lim="800000"/>
          </a:ln>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solidFill>
                  <a:srgbClr val="636466"/>
                </a:solidFill>
                <a:latin typeface="Novecento wide Normal" pitchFamily="50" charset="-18"/>
                <a:cs typeface="Microsoft Sans Serif" panose="020B0604020202020204" pitchFamily="34" charset="0"/>
              </a:rPr>
              <a:t>Pomoc inwestycyjna na kulturę i zachowanie dziedzictwa narodowego</a:t>
            </a:r>
            <a:endParaRPr lang="pl-PL" sz="2800" b="1" dirty="0">
              <a:solidFill>
                <a:srgbClr val="636466"/>
              </a:solidFill>
              <a:latin typeface="Novecento wide Normal" pitchFamily="50" charset="-18"/>
              <a:cs typeface="Microsoft Sans Serif" panose="020B0604020202020204" pitchFamily="34" charset="0"/>
            </a:endParaRPr>
          </a:p>
        </p:txBody>
      </p:sp>
    </p:spTree>
    <p:extLst>
      <p:ext uri="{BB962C8B-B14F-4D97-AF65-F5344CB8AC3E}">
        <p14:creationId xmlns:p14="http://schemas.microsoft.com/office/powerpoint/2010/main" val="2286184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pl-PL" sz="2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ytuł 1"/>
          <p:cNvSpPr txBox="1">
            <a:spLocks/>
          </p:cNvSpPr>
          <p:nvPr/>
        </p:nvSpPr>
        <p:spPr>
          <a:xfrm>
            <a:off x="601250" y="825751"/>
            <a:ext cx="4333357" cy="46525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2400" b="1" i="0" u="none" strike="noStrike" kern="1200" cap="none" spc="0" normalizeH="0" baseline="0" noProof="0" dirty="0" smtClean="0">
                <a:ln>
                  <a:noFill/>
                </a:ln>
                <a:solidFill>
                  <a:prstClr val="black"/>
                </a:solidFill>
                <a:effectLst/>
                <a:uLnTx/>
                <a:uFillTx/>
                <a:latin typeface="Lato"/>
                <a:ea typeface="+mj-ea"/>
                <a:cs typeface="Arial" panose="020B0604020202020204" pitchFamily="34" charset="0"/>
              </a:rPr>
              <a:t>OCENA FORMALNA</a:t>
            </a:r>
            <a:endParaRPr kumimoji="0" lang="pl-PL" sz="2400" b="1" i="0" u="none" strike="noStrike" kern="1200" cap="none" spc="0" normalizeH="0" baseline="0" noProof="0" dirty="0">
              <a:ln>
                <a:noFill/>
              </a:ln>
              <a:solidFill>
                <a:prstClr val="black"/>
              </a:solidFill>
              <a:effectLst/>
              <a:uLnTx/>
              <a:uFillTx/>
              <a:latin typeface="Lato"/>
              <a:ea typeface="+mj-ea"/>
              <a:cs typeface="Arial" panose="020B0604020202020204" pitchFamily="34" charset="0"/>
            </a:endParaRPr>
          </a:p>
        </p:txBody>
      </p:sp>
      <p:sp>
        <p:nvSpPr>
          <p:cNvPr id="7" name="pole tekstowe 6"/>
          <p:cNvSpPr txBox="1"/>
          <p:nvPr/>
        </p:nvSpPr>
        <p:spPr>
          <a:xfrm>
            <a:off x="635599" y="1543266"/>
            <a:ext cx="5906517" cy="400110"/>
          </a:xfrm>
          <a:prstGeom prst="rect">
            <a:avLst/>
          </a:prstGeom>
          <a:noFill/>
          <a:ln>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Kryterium: Zgodność z zasadami horyzontalnymi</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
        <p:nvSpPr>
          <p:cNvPr id="3" name="Elipsa 2"/>
          <p:cNvSpPr/>
          <p:nvPr/>
        </p:nvSpPr>
        <p:spPr>
          <a:xfrm>
            <a:off x="8602716" y="4147552"/>
            <a:ext cx="3011215" cy="1958773"/>
          </a:xfrm>
          <a:prstGeom prst="ellipse">
            <a:avLst/>
          </a:prstGeom>
          <a:solidFill>
            <a:srgbClr val="FFD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Elipsa 8"/>
          <p:cNvSpPr/>
          <p:nvPr/>
        </p:nvSpPr>
        <p:spPr>
          <a:xfrm>
            <a:off x="8602716" y="1966584"/>
            <a:ext cx="3011215" cy="1958773"/>
          </a:xfrm>
          <a:prstGeom prst="ellipse">
            <a:avLst/>
          </a:prstGeom>
          <a:solidFill>
            <a:srgbClr val="FFD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Pięciokąt 1"/>
          <p:cNvSpPr/>
          <p:nvPr/>
        </p:nvSpPr>
        <p:spPr>
          <a:xfrm>
            <a:off x="1182414" y="2175641"/>
            <a:ext cx="6069724" cy="1860573"/>
          </a:xfrm>
          <a:prstGeom prst="homePlate">
            <a:avLst/>
          </a:prstGeom>
          <a:solidFill>
            <a:srgbClr val="FFD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10" name="Pięciokąt 9"/>
          <p:cNvSpPr/>
          <p:nvPr/>
        </p:nvSpPr>
        <p:spPr>
          <a:xfrm>
            <a:off x="1182414" y="4315013"/>
            <a:ext cx="6069724" cy="1623849"/>
          </a:xfrm>
          <a:prstGeom prst="homePlate">
            <a:avLst/>
          </a:prstGeom>
          <a:solidFill>
            <a:srgbClr val="FFD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4" name="pole tekstowe 3"/>
          <p:cNvSpPr txBox="1"/>
          <p:nvPr/>
        </p:nvSpPr>
        <p:spPr>
          <a:xfrm>
            <a:off x="1281952" y="2444207"/>
            <a:ext cx="6055813" cy="1323439"/>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Zasada partnerstwa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Promowanie równości szans kobiet i mężczyzn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Zrównoważony rozwój</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Zachowanie zasad polityki przestrzennej</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
        <p:nvSpPr>
          <p:cNvPr id="11" name="pole tekstowe 10"/>
          <p:cNvSpPr txBox="1"/>
          <p:nvPr/>
        </p:nvSpPr>
        <p:spPr>
          <a:xfrm>
            <a:off x="1450428" y="4899422"/>
            <a:ext cx="348417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Zasada niedyskryminacji</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
        <p:nvSpPr>
          <p:cNvPr id="15" name="pole tekstowe 14"/>
          <p:cNvSpPr txBox="1"/>
          <p:nvPr/>
        </p:nvSpPr>
        <p:spPr>
          <a:xfrm>
            <a:off x="9236427" y="2622804"/>
            <a:ext cx="220625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Wpływ pozytywny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lub neutralny</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
        <p:nvSpPr>
          <p:cNvPr id="16" name="pole tekstowe 15"/>
          <p:cNvSpPr txBox="1"/>
          <p:nvPr/>
        </p:nvSpPr>
        <p:spPr>
          <a:xfrm>
            <a:off x="9236427" y="4836335"/>
            <a:ext cx="220625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Wpływ pozytywny</a:t>
            </a:r>
          </a:p>
        </p:txBody>
      </p:sp>
      <p:pic>
        <p:nvPicPr>
          <p:cNvPr id="8" name="Obraz 7"/>
          <p:cNvPicPr>
            <a:picLocks noChangeAspect="1"/>
          </p:cNvPicPr>
          <p:nvPr/>
        </p:nvPicPr>
        <p:blipFill>
          <a:blip r:embed="rId2"/>
          <a:stretch>
            <a:fillRect/>
          </a:stretch>
        </p:blipFill>
        <p:spPr>
          <a:xfrm>
            <a:off x="392843" y="772342"/>
            <a:ext cx="4445155" cy="674189"/>
          </a:xfrm>
          <a:prstGeom prst="rect">
            <a:avLst/>
          </a:prstGeom>
        </p:spPr>
      </p:pic>
    </p:spTree>
    <p:extLst>
      <p:ext uri="{BB962C8B-B14F-4D97-AF65-F5344CB8AC3E}">
        <p14:creationId xmlns:p14="http://schemas.microsoft.com/office/powerpoint/2010/main" val="37396326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2"/>
          <p:cNvSpPr txBox="1">
            <a:spLocks/>
          </p:cNvSpPr>
          <p:nvPr/>
        </p:nvSpPr>
        <p:spPr>
          <a:xfrm>
            <a:off x="735643" y="2513622"/>
            <a:ext cx="10515600" cy="335243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pl-PL" sz="2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ytuł 1"/>
          <p:cNvSpPr txBox="1">
            <a:spLocks/>
          </p:cNvSpPr>
          <p:nvPr/>
        </p:nvSpPr>
        <p:spPr>
          <a:xfrm>
            <a:off x="609601" y="524488"/>
            <a:ext cx="3862646" cy="624282"/>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pl-PL" sz="1000" b="1" i="0" u="none" strike="noStrike" kern="120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2400" b="1" i="0" u="none" strike="noStrike" kern="1200" cap="none" spc="0" normalizeH="0" baseline="0" noProof="0" dirty="0" smtClean="0">
                <a:ln>
                  <a:noFill/>
                </a:ln>
                <a:solidFill>
                  <a:prstClr val="black"/>
                </a:solidFill>
                <a:effectLst/>
                <a:uLnTx/>
                <a:uFillTx/>
                <a:latin typeface="Lato"/>
                <a:ea typeface="+mj-ea"/>
                <a:cs typeface="Arial" panose="020B0604020202020204" pitchFamily="34" charset="0"/>
              </a:rPr>
              <a:t>OCENA FORMALNA</a:t>
            </a:r>
            <a:endParaRPr kumimoji="0" lang="pl-PL" sz="2400" b="1" i="0" u="none" strike="noStrike" kern="1200" cap="none" spc="0" normalizeH="0" baseline="0" noProof="0" dirty="0">
              <a:ln>
                <a:noFill/>
              </a:ln>
              <a:solidFill>
                <a:prstClr val="black"/>
              </a:solidFill>
              <a:effectLst/>
              <a:uLnTx/>
              <a:uFillTx/>
              <a:latin typeface="Lato"/>
              <a:ea typeface="+mj-ea"/>
              <a:cs typeface="Arial" panose="020B0604020202020204" pitchFamily="34" charset="0"/>
            </a:endParaRPr>
          </a:p>
        </p:txBody>
      </p:sp>
      <p:sp>
        <p:nvSpPr>
          <p:cNvPr id="7" name="pole tekstowe 6"/>
          <p:cNvSpPr txBox="1"/>
          <p:nvPr/>
        </p:nvSpPr>
        <p:spPr>
          <a:xfrm>
            <a:off x="609600" y="1658507"/>
            <a:ext cx="4648199" cy="400110"/>
          </a:xfrm>
          <a:prstGeom prst="rect">
            <a:avLst/>
          </a:prstGeom>
          <a:noFill/>
          <a:ln>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Kryterium: Wskaźniki projektu</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
        <p:nvSpPr>
          <p:cNvPr id="4" name="pole tekstowe 3"/>
          <p:cNvSpPr txBox="1"/>
          <p:nvPr/>
        </p:nvSpPr>
        <p:spPr>
          <a:xfrm>
            <a:off x="1340068" y="2281888"/>
            <a:ext cx="3917731" cy="707886"/>
          </a:xfrm>
          <a:prstGeom prst="rect">
            <a:avLst/>
          </a:prstGeom>
          <a:noFill/>
          <a:ln w="38100">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Wybór wskaźników adekwatnych do zakresu projektu</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
        <p:nvSpPr>
          <p:cNvPr id="13" name="pole tekstowe 12"/>
          <p:cNvSpPr txBox="1"/>
          <p:nvPr/>
        </p:nvSpPr>
        <p:spPr>
          <a:xfrm>
            <a:off x="1340069" y="3192164"/>
            <a:ext cx="3917730" cy="707886"/>
          </a:xfrm>
          <a:prstGeom prst="rect">
            <a:avLst/>
          </a:prstGeom>
          <a:noFill/>
          <a:ln w="38100">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Powiązanie wskaźnika z wydatkiem (wydatkami)</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
        <p:nvSpPr>
          <p:cNvPr id="14" name="pole tekstowe 13"/>
          <p:cNvSpPr txBox="1"/>
          <p:nvPr/>
        </p:nvSpPr>
        <p:spPr>
          <a:xfrm>
            <a:off x="1340069" y="4055372"/>
            <a:ext cx="3917730" cy="1323439"/>
          </a:xfrm>
          <a:prstGeom prst="rect">
            <a:avLst/>
          </a:prstGeom>
          <a:noFill/>
          <a:ln w="38100">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Wskazanie źródła informacji, z którego wynikać będzie rzeczywista wartość osiągniętego wskaźnika</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
        <p:nvSpPr>
          <p:cNvPr id="17" name="pole tekstowe 16"/>
          <p:cNvSpPr txBox="1"/>
          <p:nvPr/>
        </p:nvSpPr>
        <p:spPr>
          <a:xfrm>
            <a:off x="6185647" y="2513622"/>
            <a:ext cx="4261636" cy="707886"/>
          </a:xfrm>
          <a:prstGeom prst="rect">
            <a:avLst/>
          </a:prstGeom>
          <a:noFill/>
          <a:ln w="38100">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Określenie sposobu monitorowania wskaźnika w okresie trwałości</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
        <p:nvSpPr>
          <p:cNvPr id="18" name="pole tekstowe 17"/>
          <p:cNvSpPr txBox="1"/>
          <p:nvPr/>
        </p:nvSpPr>
        <p:spPr>
          <a:xfrm>
            <a:off x="6185647" y="3838495"/>
            <a:ext cx="4261636" cy="1323439"/>
          </a:xfrm>
          <a:prstGeom prst="rect">
            <a:avLst/>
          </a:prstGeom>
          <a:noFill/>
          <a:ln w="38100">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Nieosiągnięcie celu projektu wyrażonego wskaźnikami  - wydatki w projekcie mogą zostać uznane za niekwalifikowalne </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pic>
        <p:nvPicPr>
          <p:cNvPr id="2" name="Obraz 1"/>
          <p:cNvPicPr>
            <a:picLocks noChangeAspect="1"/>
          </p:cNvPicPr>
          <p:nvPr/>
        </p:nvPicPr>
        <p:blipFill>
          <a:blip r:embed="rId2"/>
          <a:stretch>
            <a:fillRect/>
          </a:stretch>
        </p:blipFill>
        <p:spPr>
          <a:xfrm>
            <a:off x="403647" y="592042"/>
            <a:ext cx="4141550" cy="624248"/>
          </a:xfrm>
          <a:prstGeom prst="rect">
            <a:avLst/>
          </a:prstGeom>
        </p:spPr>
      </p:pic>
    </p:spTree>
    <p:extLst>
      <p:ext uri="{BB962C8B-B14F-4D97-AF65-F5344CB8AC3E}">
        <p14:creationId xmlns:p14="http://schemas.microsoft.com/office/powerpoint/2010/main" val="20576250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latin typeface="Lato"/>
              </a:rPr>
              <a:t/>
            </a:r>
            <a:br>
              <a:rPr lang="pl-PL" b="1" dirty="0" smtClean="0">
                <a:latin typeface="Lato"/>
              </a:rPr>
            </a:br>
            <a:r>
              <a:rPr lang="pl-PL" b="1" dirty="0" smtClean="0">
                <a:latin typeface="Lato"/>
              </a:rPr>
              <a:t>WSKAŹNIKI </a:t>
            </a:r>
            <a:r>
              <a:rPr lang="pl-PL" b="1" dirty="0">
                <a:latin typeface="Lato"/>
              </a:rPr>
              <a:t>PRODUKTU I REZULTATU</a:t>
            </a:r>
            <a:endParaRPr lang="pl-PL" dirty="0"/>
          </a:p>
        </p:txBody>
      </p:sp>
      <p:sp>
        <p:nvSpPr>
          <p:cNvPr id="3" name="Symbol zastępczy zawartości 2"/>
          <p:cNvSpPr>
            <a:spLocks noGrp="1"/>
          </p:cNvSpPr>
          <p:nvPr>
            <p:ph idx="1"/>
          </p:nvPr>
        </p:nvSpPr>
        <p:spPr>
          <a:xfrm>
            <a:off x="432262" y="1417638"/>
            <a:ext cx="11150138" cy="4933285"/>
          </a:xfrm>
        </p:spPr>
        <p:txBody>
          <a:bodyPr/>
          <a:lstStyle/>
          <a:p>
            <a:pPr marL="0" indent="0">
              <a:buNone/>
            </a:pPr>
            <a:r>
              <a:rPr lang="pl-PL" sz="2400" b="1" dirty="0" smtClean="0"/>
              <a:t>Wskaźniki produktu</a:t>
            </a:r>
          </a:p>
          <a:p>
            <a:r>
              <a:rPr lang="pl-PL" sz="2400" dirty="0" smtClean="0"/>
              <a:t>Powierzchnia obszarów </a:t>
            </a:r>
            <a:r>
              <a:rPr lang="pl-PL" sz="2400" dirty="0"/>
              <a:t>objętych </a:t>
            </a:r>
            <a:r>
              <a:rPr lang="pl-PL" sz="2400" dirty="0" smtClean="0"/>
              <a:t>rewitalizacją</a:t>
            </a:r>
          </a:p>
          <a:p>
            <a:pPr algn="just"/>
            <a:r>
              <a:rPr lang="pl-PL" sz="1400" dirty="0" smtClean="0"/>
              <a:t>Rewitalizacja </a:t>
            </a:r>
            <a:r>
              <a:rPr lang="pl-PL" sz="1400" dirty="0"/>
              <a:t>powinna mieć charakter kompleksowy, tym samym w jej ramach prowadzony jest szereg wielowątkowych, wzajemnie uzupełniających się i wzmacniających działań, mających na celu wywołanie jakościowej pozytywnej zmiany na zidentyfikowanym obszarze. Dany obszar należy wykazać we wskaźniku w momencie rozpoczęcia rewitalizacji przewidzianej w projekcie i powinien odzwierciedlać rzeczywistą powierzchnię objętą działaniami. </a:t>
            </a:r>
          </a:p>
          <a:p>
            <a:pPr algn="just"/>
            <a:r>
              <a:rPr lang="pl-PL" sz="1400" dirty="0" smtClean="0"/>
              <a:t>Wskazując </a:t>
            </a:r>
            <a:r>
              <a:rPr lang="pl-PL" sz="1400" dirty="0"/>
              <a:t>wartość ww. wskaźnika </a:t>
            </a:r>
            <a:r>
              <a:rPr lang="pl-PL" sz="1400" b="1" dirty="0"/>
              <a:t>należy określić powierzchnię odnoszącą się do konkretnego projektu.</a:t>
            </a:r>
            <a:br>
              <a:rPr lang="pl-PL" sz="1400" b="1" dirty="0"/>
            </a:br>
            <a:r>
              <a:rPr lang="pl-PL" sz="1400" dirty="0" smtClean="0"/>
              <a:t>Przykładowo</a:t>
            </a:r>
            <a:r>
              <a:rPr lang="pl-PL" sz="1400" dirty="0"/>
              <a:t>, gdy projekt obejmie prace w budynku lub jego części należy podać  powierzchnię zabudowy - powierzchnię budynku w dolnej kondygnacji, po obrysie ścian zewnętrznych, czyli powierzchnię jaką budynek zajmuje na działce. Jako źródło wskaźnika, w przedmiotowym wypadku należy wskazać odpowiedni dokument, np. dane ewidencyjne wnioskodawcy m.in. wypis z ewidencji gruntów i budynków lub  księgi </a:t>
            </a:r>
            <a:r>
              <a:rPr lang="pl-PL" sz="1400" dirty="0" smtClean="0"/>
              <a:t>wieczystej. W </a:t>
            </a:r>
            <a:r>
              <a:rPr lang="pl-PL" sz="1400" dirty="0"/>
              <a:t>przypadku gdy projekt obejmie tylko roboty budowlane dotyczące terenu lub przestrzeni, należy liczyć samą część zrewitalizowanego terenu w projekcie. </a:t>
            </a:r>
            <a:r>
              <a:rPr lang="pl-PL" sz="1400" dirty="0" smtClean="0"/>
              <a:t>W </a:t>
            </a:r>
            <a:r>
              <a:rPr lang="pl-PL" sz="1400" dirty="0"/>
              <a:t>przypadku projektu, który obejmie prace w budynku oraz w terenie/przestrzeni, należy zsumować powierzchnię budynku po obrysie + powierzchnię przyległą (np. teren parku, skweru, podwórka).</a:t>
            </a:r>
            <a:endParaRPr lang="pl-PL" sz="1400" dirty="0" smtClean="0"/>
          </a:p>
          <a:p>
            <a:r>
              <a:rPr lang="pl-PL" sz="2400" dirty="0" smtClean="0"/>
              <a:t>Liczba </a:t>
            </a:r>
            <a:r>
              <a:rPr lang="pl-PL" sz="2400" dirty="0"/>
              <a:t>wspartych obiektów infrastruktury zlokalizowanych na rewitalizowanych </a:t>
            </a:r>
            <a:r>
              <a:rPr lang="pl-PL" sz="2400" dirty="0" smtClean="0"/>
              <a:t>obszarach</a:t>
            </a:r>
          </a:p>
          <a:p>
            <a:r>
              <a:rPr lang="pl-PL" sz="1400" dirty="0"/>
              <a:t>Jako obiekty budowlane należy rozumieć konstrukcje połączone z gruntem w sposób trwały, wykonane z materiałów budowlanych i elementów składowych, będące wynikiem prac budowlanych (wg def. Polskiej Klasyfikacji Obiektów Budowlanych - PKOB). </a:t>
            </a:r>
            <a:r>
              <a:rPr lang="pl-PL" sz="1400" dirty="0" smtClean="0"/>
              <a:t/>
            </a:r>
            <a:br>
              <a:rPr lang="pl-PL" sz="1400" dirty="0" smtClean="0"/>
            </a:br>
            <a:r>
              <a:rPr lang="pl-PL" sz="1400" dirty="0" smtClean="0"/>
              <a:t>W </a:t>
            </a:r>
            <a:r>
              <a:rPr lang="pl-PL" sz="1400" dirty="0"/>
              <a:t>działaniu 10.3 nie ma możliwości budowy nowych obiektów.</a:t>
            </a:r>
            <a:r>
              <a:rPr lang="pl-PL" dirty="0" smtClean="0"/>
              <a:t>	</a:t>
            </a:r>
          </a:p>
          <a:p>
            <a:endParaRPr lang="pl-PL" sz="2400" dirty="0"/>
          </a:p>
          <a:p>
            <a:pPr marL="0" indent="0">
              <a:buNone/>
            </a:pPr>
            <a:endParaRPr lang="pl-PL" sz="2400" dirty="0"/>
          </a:p>
        </p:txBody>
      </p:sp>
      <p:pic>
        <p:nvPicPr>
          <p:cNvPr id="6" name="Obraz 5"/>
          <p:cNvPicPr>
            <a:picLocks noChangeAspect="1"/>
          </p:cNvPicPr>
          <p:nvPr/>
        </p:nvPicPr>
        <p:blipFill>
          <a:blip r:embed="rId2"/>
          <a:stretch>
            <a:fillRect/>
          </a:stretch>
        </p:blipFill>
        <p:spPr>
          <a:xfrm>
            <a:off x="2683993" y="628410"/>
            <a:ext cx="6824014" cy="643437"/>
          </a:xfrm>
          <a:prstGeom prst="rect">
            <a:avLst/>
          </a:prstGeom>
        </p:spPr>
      </p:pic>
    </p:spTree>
    <p:extLst>
      <p:ext uri="{BB962C8B-B14F-4D97-AF65-F5344CB8AC3E}">
        <p14:creationId xmlns:p14="http://schemas.microsoft.com/office/powerpoint/2010/main" val="1202066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0758" y="715532"/>
            <a:ext cx="10515600" cy="903502"/>
          </a:xfrm>
          <a:ln w="76200">
            <a:solidFill>
              <a:srgbClr val="636466"/>
            </a:solidFill>
            <a:miter lim="800000"/>
          </a:ln>
        </p:spPr>
        <p:txBody>
          <a:bodyPr>
            <a:normAutofit/>
          </a:bodyPr>
          <a:lstStyle/>
          <a:p>
            <a:pPr algn="l"/>
            <a:r>
              <a:rPr lang="pl-PL" sz="2800" b="1" dirty="0" smtClean="0">
                <a:solidFill>
                  <a:srgbClr val="636466"/>
                </a:solidFill>
                <a:cs typeface="Microsoft Sans Serif" panose="020B0604020202020204" pitchFamily="34" charset="0"/>
              </a:rPr>
              <a:t>Warunki powodzenia rewitalizacji</a:t>
            </a:r>
            <a:endParaRPr lang="pl-PL" sz="2800" b="1" dirty="0">
              <a:solidFill>
                <a:srgbClr val="636466"/>
              </a:solidFill>
              <a:cs typeface="Microsoft Sans Serif" panose="020B0604020202020204" pitchFamily="34" charset="0"/>
            </a:endParaRPr>
          </a:p>
        </p:txBody>
      </p:sp>
      <p:sp>
        <p:nvSpPr>
          <p:cNvPr id="5" name="Symbol zastępczy zawartości 2"/>
          <p:cNvSpPr txBox="1">
            <a:spLocks/>
          </p:cNvSpPr>
          <p:nvPr/>
        </p:nvSpPr>
        <p:spPr>
          <a:xfrm>
            <a:off x="755822" y="1897311"/>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buFont typeface="Wingdings" pitchFamily="2" charset="2"/>
              <a:buChar char="§"/>
            </a:pPr>
            <a:r>
              <a:rPr lang="pl-PL" sz="2000" dirty="0" smtClean="0">
                <a:latin typeface="Lato" pitchFamily="34" charset="-18"/>
                <a:cs typeface="Microsoft Sans Serif" panose="020B0604020202020204" pitchFamily="34" charset="0"/>
              </a:rPr>
              <a:t>Jest prowadzona kompleksowo i skoordynowana.</a:t>
            </a:r>
          </a:p>
          <a:p>
            <a:pPr algn="just">
              <a:lnSpc>
                <a:spcPct val="150000"/>
              </a:lnSpc>
              <a:buFont typeface="Wingdings" pitchFamily="2" charset="2"/>
              <a:buChar char="§"/>
            </a:pPr>
            <a:r>
              <a:rPr lang="pl-PL" sz="2000" dirty="0" smtClean="0">
                <a:latin typeface="Lato" pitchFamily="34" charset="-18"/>
                <a:cs typeface="Microsoft Sans Serif" panose="020B0604020202020204" pitchFamily="34" charset="0"/>
              </a:rPr>
              <a:t>Jest oparta na szczegółowych badaniach i trafnej diagnozie.</a:t>
            </a:r>
          </a:p>
          <a:p>
            <a:pPr algn="just">
              <a:lnSpc>
                <a:spcPct val="150000"/>
              </a:lnSpc>
              <a:buFont typeface="Wingdings" pitchFamily="2" charset="2"/>
              <a:buChar char="§"/>
            </a:pPr>
            <a:r>
              <a:rPr lang="pl-PL" sz="2000" dirty="0" smtClean="0">
                <a:latin typeface="Lato" pitchFamily="34" charset="-18"/>
                <a:cs typeface="Microsoft Sans Serif" panose="020B0604020202020204" pitchFamily="34" charset="0"/>
              </a:rPr>
              <a:t>Jest wypracowana partycypacyjnie – wspólnie ze wszystkimi interesariuszami.</a:t>
            </a:r>
          </a:p>
          <a:p>
            <a:pPr algn="just">
              <a:lnSpc>
                <a:spcPct val="150000"/>
              </a:lnSpc>
              <a:buFont typeface="Wingdings" pitchFamily="2" charset="2"/>
              <a:buChar char="§"/>
            </a:pPr>
            <a:r>
              <a:rPr lang="pl-PL" sz="2000" dirty="0" smtClean="0">
                <a:latin typeface="Lato" pitchFamily="34" charset="-18"/>
                <a:cs typeface="Microsoft Sans Serif" panose="020B0604020202020204" pitchFamily="34" charset="0"/>
              </a:rPr>
              <a:t>Ma precyzyjnie określone cele.</a:t>
            </a:r>
          </a:p>
          <a:p>
            <a:pPr marL="0" indent="0" algn="just">
              <a:buNone/>
            </a:pPr>
            <a:endParaRPr lang="pl-PL" sz="2000" b="1" dirty="0">
              <a:latin typeface="Lato" pitchFamily="34" charset="-18"/>
              <a:cs typeface="Microsoft Sans Serif" panose="020B0604020202020204" pitchFamily="34" charset="0"/>
            </a:endParaRPr>
          </a:p>
        </p:txBody>
      </p:sp>
    </p:spTree>
    <p:extLst>
      <p:ext uri="{BB962C8B-B14F-4D97-AF65-F5344CB8AC3E}">
        <p14:creationId xmlns:p14="http://schemas.microsoft.com/office/powerpoint/2010/main" val="29997387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a:r>
            <a:br>
              <a:rPr lang="pl-PL" dirty="0" smtClean="0"/>
            </a:br>
            <a:r>
              <a:rPr lang="pl-PL" dirty="0" smtClean="0"/>
              <a:t>Wskaźniki Produktu i Rezultatu</a:t>
            </a:r>
            <a:endParaRPr lang="pl-PL" dirty="0"/>
          </a:p>
        </p:txBody>
      </p:sp>
      <p:sp>
        <p:nvSpPr>
          <p:cNvPr id="3" name="Symbol zastępczy zawartości 2"/>
          <p:cNvSpPr>
            <a:spLocks noGrp="1"/>
          </p:cNvSpPr>
          <p:nvPr>
            <p:ph idx="1"/>
          </p:nvPr>
        </p:nvSpPr>
        <p:spPr/>
        <p:txBody>
          <a:bodyPr/>
          <a:lstStyle/>
          <a:p>
            <a:r>
              <a:rPr lang="pl-PL" sz="2400" dirty="0"/>
              <a:t>Ludność mieszkająca na obszarach objętych zintegrowanymi strategiami rozwoju obszarów miejskich</a:t>
            </a:r>
          </a:p>
          <a:p>
            <a:pPr algn="just"/>
            <a:r>
              <a:rPr lang="pl-PL" sz="1400" dirty="0"/>
              <a:t>Na potrzeby wykazywania wskaźnika „Ludność mieszkająca na obszarach objętych zintegrowanymi strategiami rozwoju obszarów miejskich” należy wskazywać liczbę osób, które zamieszkują obszar rewitalizacji, na który będzie oddziaływać projekt. Obszar rewitalizacji wskazany jest w programie rewitalizacji danej gminy. Dane na potrzeby wskaźnika powinny więc być zaczerpnięte z właściwego programu rewitalizacji. </a:t>
            </a:r>
            <a:r>
              <a:rPr lang="pl-PL" sz="1400" b="1" dirty="0"/>
              <a:t>Pomiar wskaźnika powinien nastąpić jednorazowo na moment złożenia wniosku o dofinansowanie</a:t>
            </a:r>
            <a:r>
              <a:rPr lang="pl-PL" sz="1400" b="1" dirty="0" smtClean="0"/>
              <a:t>.</a:t>
            </a:r>
          </a:p>
          <a:p>
            <a:pPr marL="0" indent="0" algn="just">
              <a:buNone/>
            </a:pPr>
            <a:r>
              <a:rPr lang="pl-PL" sz="2400" b="1" dirty="0" smtClean="0"/>
              <a:t>Wskaźniki rezultatu</a:t>
            </a:r>
          </a:p>
          <a:p>
            <a:pPr algn="just"/>
            <a:r>
              <a:rPr lang="pl-PL" sz="2400" dirty="0"/>
              <a:t>Liczba osób korzystających ze wspartej </a:t>
            </a:r>
            <a:r>
              <a:rPr lang="pl-PL" sz="2400" dirty="0" smtClean="0"/>
              <a:t>infrastruktury</a:t>
            </a:r>
          </a:p>
          <a:p>
            <a:pPr algn="just"/>
            <a:r>
              <a:rPr lang="pl-PL" sz="1400" dirty="0"/>
              <a:t>Wskaźnik dotyczy mieszkańców oraz pozostałych interesariuszy obszaru rewitalizacji. Interesariuszami są w szczególności: mieszkańcy obszaru rewitalizacji, użytkownicy wieczyści nieruchomości, przedstawiciele następujących podmiotów: zarządzających nieruchomościami znajdującymi się na tym obszarze, w tym spółdzielni mieszkaniowych, wspólnot mieszkaniowych i towarzystw budownictwa społecznego, podmiotów prowadzących lub zamierzających prowadzić na obszarze gminy działalność gospodarczą, podmiotów prowadzących lub zamierzających prowadzić na obszarze gminy działalność społeczną, w tym organizacji pozarządowych i grup nieformalnych, jednostek samorządu terytorialnego i ich jednostek organizacyjnych, organów władzy publicznej, podmiotów, realizujących na obszarze rewitalizacji uprawnienia Skarbu Państwa.</a:t>
            </a:r>
            <a:r>
              <a:rPr lang="pl-PL" sz="2400" dirty="0"/>
              <a:t> </a:t>
            </a:r>
            <a:r>
              <a:rPr lang="pl-PL" dirty="0"/>
              <a:t>	</a:t>
            </a:r>
          </a:p>
          <a:p>
            <a:pPr marL="0" indent="0" algn="just">
              <a:buNone/>
            </a:pPr>
            <a:r>
              <a:rPr lang="pl-PL" sz="2400" dirty="0" smtClean="0"/>
              <a:t> </a:t>
            </a:r>
            <a:endParaRPr lang="pl-PL" sz="2400" dirty="0"/>
          </a:p>
        </p:txBody>
      </p:sp>
      <p:pic>
        <p:nvPicPr>
          <p:cNvPr id="5" name="Obraz 4"/>
          <p:cNvPicPr>
            <a:picLocks noChangeAspect="1"/>
          </p:cNvPicPr>
          <p:nvPr/>
        </p:nvPicPr>
        <p:blipFill>
          <a:blip r:embed="rId2"/>
          <a:stretch>
            <a:fillRect/>
          </a:stretch>
        </p:blipFill>
        <p:spPr>
          <a:xfrm>
            <a:off x="2683993" y="628410"/>
            <a:ext cx="6824014" cy="643437"/>
          </a:xfrm>
          <a:prstGeom prst="rect">
            <a:avLst/>
          </a:prstGeom>
        </p:spPr>
      </p:pic>
    </p:spTree>
    <p:extLst>
      <p:ext uri="{BB962C8B-B14F-4D97-AF65-F5344CB8AC3E}">
        <p14:creationId xmlns:p14="http://schemas.microsoft.com/office/powerpoint/2010/main" val="21102080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8283" y="490451"/>
            <a:ext cx="8733905" cy="793866"/>
          </a:xfrm>
        </p:spPr>
        <p:txBody>
          <a:bodyPr/>
          <a:lstStyle/>
          <a:p>
            <a:pPr algn="l"/>
            <a:r>
              <a:rPr lang="pl-PL" sz="2400" b="1" dirty="0" smtClean="0">
                <a:latin typeface="Lato"/>
                <a:cs typeface="Arial" panose="020B0604020202020204" pitchFamily="34" charset="0"/>
              </a:rPr>
              <a:t/>
            </a:r>
            <a:br>
              <a:rPr lang="pl-PL" sz="2400" b="1" dirty="0" smtClean="0">
                <a:latin typeface="Lato"/>
                <a:cs typeface="Arial" panose="020B0604020202020204" pitchFamily="34" charset="0"/>
              </a:rPr>
            </a:br>
            <a:r>
              <a:rPr lang="pl-PL" sz="2000" dirty="0" smtClean="0">
                <a:latin typeface="Lato"/>
                <a:cs typeface="Arial" panose="020B0604020202020204" pitchFamily="34" charset="0"/>
              </a:rPr>
              <a:t/>
            </a:r>
            <a:br>
              <a:rPr lang="pl-PL" sz="2000" dirty="0" smtClean="0">
                <a:latin typeface="Lato"/>
                <a:cs typeface="Arial" panose="020B0604020202020204" pitchFamily="34" charset="0"/>
              </a:rPr>
            </a:br>
            <a:r>
              <a:rPr lang="pl-PL" sz="2000" dirty="0" smtClean="0">
                <a:latin typeface="Lato"/>
                <a:cs typeface="Arial" panose="020B0604020202020204" pitchFamily="34" charset="0"/>
              </a:rPr>
              <a:t>   </a:t>
            </a:r>
            <a:endParaRPr lang="pl-PL" sz="2000" dirty="0">
              <a:latin typeface="Lato"/>
            </a:endParaRPr>
          </a:p>
        </p:txBody>
      </p:sp>
      <p:sp>
        <p:nvSpPr>
          <p:cNvPr id="3" name="Symbol zastępczy zawartości 2"/>
          <p:cNvSpPr>
            <a:spLocks noGrp="1"/>
          </p:cNvSpPr>
          <p:nvPr>
            <p:ph idx="1"/>
          </p:nvPr>
        </p:nvSpPr>
        <p:spPr>
          <a:xfrm>
            <a:off x="676101" y="1651522"/>
            <a:ext cx="10972800" cy="4301825"/>
          </a:xfrm>
        </p:spPr>
        <p:txBody>
          <a:bodyPr/>
          <a:lstStyle/>
          <a:p>
            <a:pPr marL="0" indent="0">
              <a:buNone/>
            </a:pPr>
            <a:endParaRPr lang="pl-PL" sz="2000" dirty="0" smtClean="0">
              <a:latin typeface="Lato"/>
            </a:endParaRPr>
          </a:p>
          <a:p>
            <a:pPr marL="0" indent="0" algn="just">
              <a:buNone/>
            </a:pPr>
            <a:r>
              <a:rPr lang="pl-PL" sz="1600" dirty="0">
                <a:cs typeface="Microsoft Sans Serif" panose="020B0604020202020204" pitchFamily="34" charset="0"/>
              </a:rPr>
              <a:t>Realizacja projektów w ramach ww. typów projektów jest uzależniona od realizacji projektu z zakresu usług społecznych, finansowanych w ramach EFS, a dotyczących określonej grupy społecznej, dotkniętej dysfunkcją lub wykluczeniem. Wsparcie inwestycyjne projektów z EFRR ma charakter uzupełniający (dodatkowy) i możliwe jest wyłącznie w powiązaniu z działaniami realizowanymi z EFS, które pełnią rolę wiodącą względem EFRR. Tak więc projekty muszą wykazywać charakter przedsięwzięć kompleksowych, koordynujących interwencję infrastrukturalną z wsparciem realizowanym w ramach EFS</a:t>
            </a:r>
            <a:r>
              <a:rPr lang="pl-PL" sz="1600" dirty="0" smtClean="0">
                <a:cs typeface="Microsoft Sans Serif" panose="020B0604020202020204" pitchFamily="34" charset="0"/>
              </a:rPr>
              <a:t>.</a:t>
            </a:r>
          </a:p>
          <a:p>
            <a:pPr marL="0" indent="0" algn="just">
              <a:buNone/>
            </a:pPr>
            <a:endParaRPr lang="pl-PL" sz="1600" dirty="0" smtClean="0">
              <a:cs typeface="Microsoft Sans Serif" panose="020B0604020202020204" pitchFamily="34" charset="0"/>
            </a:endParaRPr>
          </a:p>
          <a:p>
            <a:pPr marL="0" indent="0" algn="just">
              <a:buNone/>
            </a:pPr>
            <a:r>
              <a:rPr lang="pl-PL" sz="1600" dirty="0" smtClean="0">
                <a:cs typeface="Microsoft Sans Serif" panose="020B0604020202020204" pitchFamily="34" charset="0"/>
              </a:rPr>
              <a:t>Informacja na ten temat zamieszczana w polu B.6.2 wniosku o dofinansowanie zawiera co najmniej: </a:t>
            </a:r>
            <a:endParaRPr lang="pl-PL" dirty="0"/>
          </a:p>
          <a:p>
            <a:r>
              <a:rPr lang="pl-PL" sz="1600" dirty="0" smtClean="0"/>
              <a:t>informację </a:t>
            </a:r>
            <a:r>
              <a:rPr lang="pl-PL" sz="1600" dirty="0"/>
              <a:t>o planowanym terminie realizacji projektu EFS powiązanego z EFRR, </a:t>
            </a:r>
          </a:p>
          <a:p>
            <a:r>
              <a:rPr lang="pl-PL" sz="1600" dirty="0" smtClean="0"/>
              <a:t>informację </a:t>
            </a:r>
            <a:r>
              <a:rPr lang="pl-PL" sz="1600" dirty="0"/>
              <a:t>o nazwie programu/działania/poddziałania z którego planuje się sfinansować projekt powiązany, </a:t>
            </a:r>
          </a:p>
          <a:p>
            <a:r>
              <a:rPr lang="pl-PL" sz="1600" dirty="0" smtClean="0"/>
              <a:t>ogólną </a:t>
            </a:r>
            <a:r>
              <a:rPr lang="pl-PL" sz="1600" dirty="0"/>
              <a:t>charakterystyka projektu powiązanego wraz z informacją o </a:t>
            </a:r>
            <a:r>
              <a:rPr lang="pl-PL" sz="1600" dirty="0" err="1"/>
              <a:t>wystepujących</a:t>
            </a:r>
            <a:r>
              <a:rPr lang="pl-PL" sz="1600" dirty="0"/>
              <a:t> powiazaniach między EFS a EFRR, </a:t>
            </a:r>
          </a:p>
          <a:p>
            <a:r>
              <a:rPr lang="pl-PL" sz="1600" dirty="0" smtClean="0"/>
              <a:t>opis </a:t>
            </a:r>
            <a:r>
              <a:rPr lang="pl-PL" sz="1600" dirty="0"/>
              <a:t>spodziewanych rezultatów realizacji powiązanych projektów – efekt synergii. </a:t>
            </a:r>
          </a:p>
          <a:p>
            <a:pPr marL="0" indent="0" algn="just">
              <a:buNone/>
            </a:pPr>
            <a:endParaRPr lang="pl-PL" sz="1600" dirty="0" smtClean="0">
              <a:cs typeface="Microsoft Sans Serif" panose="020B0604020202020204" pitchFamily="34" charset="0"/>
            </a:endParaRPr>
          </a:p>
          <a:p>
            <a:pPr marL="0" indent="0" algn="just">
              <a:buNone/>
            </a:pPr>
            <a:endParaRPr lang="pl-PL" sz="1100" dirty="0" smtClean="0">
              <a:latin typeface="Lato"/>
            </a:endParaRPr>
          </a:p>
        </p:txBody>
      </p:sp>
      <p:sp>
        <p:nvSpPr>
          <p:cNvPr id="6" name="pole tekstowe 5"/>
          <p:cNvSpPr txBox="1"/>
          <p:nvPr/>
        </p:nvSpPr>
        <p:spPr>
          <a:xfrm>
            <a:off x="676101" y="1302083"/>
            <a:ext cx="10695710" cy="400110"/>
          </a:xfrm>
          <a:prstGeom prst="rect">
            <a:avLst/>
          </a:prstGeom>
          <a:noFill/>
          <a:ln>
            <a:solidFill>
              <a:srgbClr val="FFD757"/>
            </a:solidFill>
          </a:ln>
        </p:spPr>
        <p:txBody>
          <a:bodyPr wrap="square" rtlCol="0">
            <a:spAutoFit/>
          </a:bodyPr>
          <a:lstStyle/>
          <a:p>
            <a:pPr>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Kryterium: </a:t>
            </a:r>
            <a:r>
              <a:rPr lang="pl-PL" sz="2000" dirty="0">
                <a:solidFill>
                  <a:prstClr val="black"/>
                </a:solidFill>
                <a:latin typeface="Arial" panose="020B0604020202020204" pitchFamily="34" charset="0"/>
                <a:cs typeface="Arial" panose="020B0604020202020204" pitchFamily="34" charset="0"/>
              </a:rPr>
              <a:t>Powiązanie projektu z działaniami realizowanymi ze środków EFS (jeśli dotyczy</a:t>
            </a:r>
            <a:r>
              <a:rPr lang="pl-PL" sz="2000" dirty="0" smtClean="0">
                <a:solidFill>
                  <a:prstClr val="black"/>
                </a:solidFill>
                <a:latin typeface="Arial" panose="020B0604020202020204" pitchFamily="34" charset="0"/>
                <a:cs typeface="Arial" panose="020B0604020202020204" pitchFamily="34" charset="0"/>
              </a:rPr>
              <a:t>)</a:t>
            </a:r>
            <a:endParaRPr lang="pl-PL" sz="2000" dirty="0">
              <a:solidFill>
                <a:prstClr val="black"/>
              </a:solidFill>
              <a:latin typeface="Arial" panose="020B0604020202020204" pitchFamily="34" charset="0"/>
              <a:cs typeface="Arial" panose="020B0604020202020204" pitchFamily="34" charset="0"/>
            </a:endParaRPr>
          </a:p>
        </p:txBody>
      </p:sp>
      <p:sp>
        <p:nvSpPr>
          <p:cNvPr id="7" name="Tytuł 1"/>
          <p:cNvSpPr txBox="1">
            <a:spLocks/>
          </p:cNvSpPr>
          <p:nvPr/>
        </p:nvSpPr>
        <p:spPr>
          <a:xfrm>
            <a:off x="609601" y="524488"/>
            <a:ext cx="3862646" cy="624282"/>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pl-PL" sz="1000" b="1" i="0" u="none" strike="noStrike" kern="120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2400" b="1" i="0" u="none" strike="noStrike" kern="1200" cap="none" spc="0" normalizeH="0" baseline="0" noProof="0" dirty="0" smtClean="0">
                <a:ln>
                  <a:noFill/>
                </a:ln>
                <a:solidFill>
                  <a:prstClr val="black"/>
                </a:solidFill>
                <a:effectLst/>
                <a:uLnTx/>
                <a:uFillTx/>
                <a:latin typeface="Lato"/>
                <a:ea typeface="+mj-ea"/>
                <a:cs typeface="Arial" panose="020B0604020202020204" pitchFamily="34" charset="0"/>
              </a:rPr>
              <a:t>OCENA FORMALNA</a:t>
            </a:r>
            <a:endParaRPr kumimoji="0" lang="pl-PL" sz="2400" b="1" i="0" u="none" strike="noStrike" kern="1200" cap="none" spc="0" normalizeH="0" baseline="0" noProof="0" dirty="0">
              <a:ln>
                <a:noFill/>
              </a:ln>
              <a:solidFill>
                <a:prstClr val="black"/>
              </a:solidFill>
              <a:effectLst/>
              <a:uLnTx/>
              <a:uFillTx/>
              <a:latin typeface="Lato"/>
              <a:ea typeface="+mj-ea"/>
              <a:cs typeface="Arial" panose="020B0604020202020204" pitchFamily="34" charset="0"/>
            </a:endParaRPr>
          </a:p>
        </p:txBody>
      </p:sp>
      <p:pic>
        <p:nvPicPr>
          <p:cNvPr id="8" name="Obraz 7"/>
          <p:cNvPicPr>
            <a:picLocks noChangeAspect="1"/>
          </p:cNvPicPr>
          <p:nvPr/>
        </p:nvPicPr>
        <p:blipFill>
          <a:blip r:embed="rId2"/>
          <a:stretch>
            <a:fillRect/>
          </a:stretch>
        </p:blipFill>
        <p:spPr>
          <a:xfrm>
            <a:off x="403647" y="592042"/>
            <a:ext cx="4141550" cy="624248"/>
          </a:xfrm>
          <a:prstGeom prst="rect">
            <a:avLst/>
          </a:prstGeom>
        </p:spPr>
      </p:pic>
    </p:spTree>
    <p:extLst>
      <p:ext uri="{BB962C8B-B14F-4D97-AF65-F5344CB8AC3E}">
        <p14:creationId xmlns:p14="http://schemas.microsoft.com/office/powerpoint/2010/main" val="29737937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8283" y="490451"/>
            <a:ext cx="8733905" cy="793866"/>
          </a:xfrm>
        </p:spPr>
        <p:txBody>
          <a:bodyPr/>
          <a:lstStyle/>
          <a:p>
            <a:pPr algn="l"/>
            <a:r>
              <a:rPr lang="pl-PL" sz="2400" b="1" dirty="0" smtClean="0">
                <a:latin typeface="Lato"/>
                <a:cs typeface="Arial" panose="020B0604020202020204" pitchFamily="34" charset="0"/>
              </a:rPr>
              <a:t/>
            </a:r>
            <a:br>
              <a:rPr lang="pl-PL" sz="2400" b="1" dirty="0" smtClean="0">
                <a:latin typeface="Lato"/>
                <a:cs typeface="Arial" panose="020B0604020202020204" pitchFamily="34" charset="0"/>
              </a:rPr>
            </a:br>
            <a:r>
              <a:rPr lang="pl-PL" sz="2000" dirty="0" smtClean="0">
                <a:latin typeface="Lato"/>
                <a:cs typeface="Arial" panose="020B0604020202020204" pitchFamily="34" charset="0"/>
              </a:rPr>
              <a:t/>
            </a:r>
            <a:br>
              <a:rPr lang="pl-PL" sz="2000" dirty="0" smtClean="0">
                <a:latin typeface="Lato"/>
                <a:cs typeface="Arial" panose="020B0604020202020204" pitchFamily="34" charset="0"/>
              </a:rPr>
            </a:br>
            <a:r>
              <a:rPr lang="pl-PL" sz="2000" dirty="0" smtClean="0">
                <a:latin typeface="Lato"/>
                <a:cs typeface="Arial" panose="020B0604020202020204" pitchFamily="34" charset="0"/>
              </a:rPr>
              <a:t>   </a:t>
            </a:r>
            <a:endParaRPr lang="pl-PL" sz="2000" dirty="0">
              <a:latin typeface="Lato"/>
            </a:endParaRPr>
          </a:p>
        </p:txBody>
      </p:sp>
      <p:sp>
        <p:nvSpPr>
          <p:cNvPr id="3" name="Symbol zastępczy zawartości 2"/>
          <p:cNvSpPr>
            <a:spLocks noGrp="1"/>
          </p:cNvSpPr>
          <p:nvPr>
            <p:ph idx="1"/>
          </p:nvPr>
        </p:nvSpPr>
        <p:spPr>
          <a:xfrm>
            <a:off x="676101" y="1651522"/>
            <a:ext cx="10972800" cy="4301825"/>
          </a:xfrm>
        </p:spPr>
        <p:txBody>
          <a:bodyPr/>
          <a:lstStyle/>
          <a:p>
            <a:pPr marL="0" indent="0">
              <a:buNone/>
            </a:pPr>
            <a:endParaRPr lang="pl-PL" sz="2000" dirty="0" smtClean="0">
              <a:latin typeface="Lato"/>
            </a:endParaRPr>
          </a:p>
          <a:p>
            <a:pPr marL="0" indent="0">
              <a:buNone/>
            </a:pPr>
            <a:r>
              <a:rPr lang="pl-PL" sz="1800" dirty="0" smtClean="0">
                <a:latin typeface="Lato"/>
              </a:rPr>
              <a:t>Projekt </a:t>
            </a:r>
            <a:r>
              <a:rPr lang="pl-PL" sz="1800" dirty="0">
                <a:latin typeface="Lato"/>
              </a:rPr>
              <a:t>przed dniem złożenia wniosku musi wynikać z pozytywnie zaopiniowanego przez IZ RPO WSL 2014-2020 oraz uchwalonego przez Radę Gminy, Gminnego lub Lokalnego Programu Rewitalizacji. </a:t>
            </a:r>
            <a:endParaRPr lang="pl-PL" sz="1800" dirty="0" smtClean="0">
              <a:latin typeface="Lato"/>
            </a:endParaRPr>
          </a:p>
          <a:p>
            <a:pPr marL="0" indent="0">
              <a:buNone/>
            </a:pPr>
            <a:r>
              <a:rPr lang="pl-PL" sz="1800" b="1" dirty="0" smtClean="0">
                <a:latin typeface="Lato"/>
              </a:rPr>
              <a:t>Kryterium zostanie </a:t>
            </a:r>
            <a:r>
              <a:rPr lang="pl-PL" sz="1800" b="1" dirty="0">
                <a:latin typeface="Lato"/>
              </a:rPr>
              <a:t>spełnione </a:t>
            </a:r>
            <a:r>
              <a:rPr lang="pl-PL" sz="1800" b="1" dirty="0" smtClean="0">
                <a:latin typeface="Lato"/>
              </a:rPr>
              <a:t>kiedy </a:t>
            </a:r>
            <a:r>
              <a:rPr lang="pl-PL" sz="1800" b="1" dirty="0">
                <a:latin typeface="Lato"/>
              </a:rPr>
              <a:t>Program Rewitalizacji danej Gminy znajduje się w wykazie programów rewitalizacji województwa śląskiego </a:t>
            </a:r>
            <a:r>
              <a:rPr lang="pl-PL" sz="1800" dirty="0" smtClean="0">
                <a:latin typeface="Lato"/>
                <a:hlinkClick r:id="rId2"/>
              </a:rPr>
              <a:t>http</a:t>
            </a:r>
            <a:r>
              <a:rPr lang="pl-PL" sz="1800" dirty="0">
                <a:latin typeface="Lato"/>
                <a:hlinkClick r:id="rId2"/>
              </a:rPr>
              <a:t>://</a:t>
            </a:r>
            <a:r>
              <a:rPr lang="pl-PL" sz="1800" dirty="0" smtClean="0">
                <a:latin typeface="Lato"/>
                <a:hlinkClick r:id="rId2"/>
              </a:rPr>
              <a:t>rpo.slaskie.pl/czytaj/wykaz_programow_rewitalizacji_wojewodztwa_slaskiego</a:t>
            </a:r>
            <a:endParaRPr lang="pl-PL" sz="1800" dirty="0" smtClean="0">
              <a:latin typeface="Lato"/>
            </a:endParaRPr>
          </a:p>
          <a:p>
            <a:pPr marL="0" indent="0">
              <a:buNone/>
            </a:pPr>
            <a:endParaRPr lang="pl-PL" sz="1800" dirty="0" smtClean="0">
              <a:latin typeface="Lato"/>
            </a:endParaRPr>
          </a:p>
          <a:p>
            <a:pPr marL="0" indent="0">
              <a:buNone/>
            </a:pPr>
            <a:r>
              <a:rPr lang="pl-PL" sz="1800" dirty="0" smtClean="0">
                <a:latin typeface="Lato"/>
              </a:rPr>
              <a:t>Maksymalny </a:t>
            </a:r>
            <a:r>
              <a:rPr lang="pl-PL" sz="1800" dirty="0">
                <a:latin typeface="Lato"/>
              </a:rPr>
              <a:t>poziom dofinansowania </a:t>
            </a:r>
            <a:r>
              <a:rPr lang="pl-PL" sz="1800" dirty="0" smtClean="0">
                <a:latin typeface="Lato"/>
              </a:rPr>
              <a:t>całkowitych </a:t>
            </a:r>
            <a:r>
              <a:rPr lang="pl-PL" sz="1800" dirty="0">
                <a:latin typeface="Lato"/>
              </a:rPr>
              <a:t>wydatków kwalifikowalnych </a:t>
            </a:r>
            <a:r>
              <a:rPr lang="pl-PL" sz="1800" dirty="0" smtClean="0">
                <a:latin typeface="Lato"/>
              </a:rPr>
              <a:t>wynosi </a:t>
            </a:r>
            <a:r>
              <a:rPr lang="pl-PL" sz="1800" dirty="0">
                <a:latin typeface="Lato"/>
              </a:rPr>
              <a:t>95%, </a:t>
            </a:r>
            <a:r>
              <a:rPr lang="pl-PL" sz="1800" dirty="0" smtClean="0">
                <a:latin typeface="Lato"/>
              </a:rPr>
              <a:t>w </a:t>
            </a:r>
            <a:r>
              <a:rPr lang="pl-PL" sz="1800" dirty="0">
                <a:latin typeface="Lato"/>
              </a:rPr>
              <a:t>tym 10% z budżetu państwa w przypadku projektów spełniających łącznie kryteria: </a:t>
            </a:r>
          </a:p>
          <a:p>
            <a:r>
              <a:rPr lang="pl-PL" sz="1800" dirty="0" smtClean="0">
                <a:latin typeface="Lato"/>
              </a:rPr>
              <a:t>są </a:t>
            </a:r>
            <a:r>
              <a:rPr lang="pl-PL" sz="1800" dirty="0">
                <a:latin typeface="Lato"/>
              </a:rPr>
              <a:t>projektami </a:t>
            </a:r>
            <a:r>
              <a:rPr lang="pl-PL" sz="1800" dirty="0" smtClean="0">
                <a:latin typeface="Lato"/>
              </a:rPr>
              <a:t>rewitalizacyjnymi, </a:t>
            </a:r>
            <a:endParaRPr lang="pl-PL" sz="1800" dirty="0">
              <a:latin typeface="Lato"/>
            </a:endParaRPr>
          </a:p>
          <a:p>
            <a:r>
              <a:rPr lang="pl-PL" sz="1800" dirty="0" smtClean="0">
                <a:latin typeface="Lato"/>
              </a:rPr>
              <a:t>nie </a:t>
            </a:r>
            <a:r>
              <a:rPr lang="pl-PL" sz="1800" dirty="0">
                <a:latin typeface="Lato"/>
              </a:rPr>
              <a:t>są objęte pomocą publiczną, w tym rekompensatą, </a:t>
            </a:r>
          </a:p>
          <a:p>
            <a:r>
              <a:rPr lang="pl-PL" sz="1800" dirty="0" smtClean="0">
                <a:latin typeface="Lato"/>
              </a:rPr>
              <a:t>nie </a:t>
            </a:r>
            <a:r>
              <a:rPr lang="pl-PL" sz="1800" dirty="0">
                <a:latin typeface="Lato"/>
              </a:rPr>
              <a:t>są objęte pomocą de </a:t>
            </a:r>
            <a:r>
              <a:rPr lang="pl-PL" sz="1800" dirty="0" err="1">
                <a:latin typeface="Lato"/>
              </a:rPr>
              <a:t>minimis</a:t>
            </a:r>
            <a:r>
              <a:rPr lang="pl-PL" sz="1800" dirty="0">
                <a:latin typeface="Lato"/>
              </a:rPr>
              <a:t>, </a:t>
            </a:r>
          </a:p>
          <a:p>
            <a:r>
              <a:rPr lang="pl-PL" sz="1800" dirty="0" smtClean="0">
                <a:latin typeface="Lato"/>
              </a:rPr>
              <a:t>nie </a:t>
            </a:r>
            <a:r>
              <a:rPr lang="pl-PL" sz="1800" dirty="0">
                <a:latin typeface="Lato"/>
              </a:rPr>
              <a:t>są projektami generującymi dochód w rozumieniu art. 61 rozporządzenia nr 1303/2013. </a:t>
            </a:r>
            <a:endParaRPr lang="pl-PL" sz="1800" b="1" dirty="0">
              <a:latin typeface="Lato"/>
              <a:cs typeface="Arial" panose="020B0604020202020204" pitchFamily="34" charset="0"/>
            </a:endParaRPr>
          </a:p>
          <a:p>
            <a:pPr marL="0" indent="0">
              <a:spcBef>
                <a:spcPts val="0"/>
              </a:spcBef>
              <a:spcAft>
                <a:spcPts val="0"/>
              </a:spcAft>
              <a:buNone/>
            </a:pPr>
            <a:endParaRPr lang="pl-PL" sz="1600" dirty="0" smtClean="0">
              <a:latin typeface="Lato"/>
            </a:endParaRPr>
          </a:p>
        </p:txBody>
      </p:sp>
      <p:sp>
        <p:nvSpPr>
          <p:cNvPr id="6" name="pole tekstowe 5"/>
          <p:cNvSpPr txBox="1"/>
          <p:nvPr/>
        </p:nvSpPr>
        <p:spPr>
          <a:xfrm>
            <a:off x="676101" y="1302083"/>
            <a:ext cx="10695710" cy="707886"/>
          </a:xfrm>
          <a:prstGeom prst="rect">
            <a:avLst/>
          </a:prstGeom>
          <a:noFill/>
          <a:ln>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Kryterium</a:t>
            </a: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 Wynikanie projektu z </a:t>
            </a: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aktualnego </a:t>
            </a: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i pozytywnie zaopiniowanego przez IZ programu rewitalizacji  </a:t>
            </a:r>
          </a:p>
        </p:txBody>
      </p:sp>
      <p:sp>
        <p:nvSpPr>
          <p:cNvPr id="7" name="Tytuł 1"/>
          <p:cNvSpPr txBox="1">
            <a:spLocks/>
          </p:cNvSpPr>
          <p:nvPr/>
        </p:nvSpPr>
        <p:spPr>
          <a:xfrm>
            <a:off x="609601" y="524488"/>
            <a:ext cx="3862646" cy="624282"/>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pl-PL" sz="1000" b="1" i="0" u="none" strike="noStrike" kern="120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2400" b="1" i="0" u="none" strike="noStrike" kern="1200" cap="none" spc="0" normalizeH="0" baseline="0" noProof="0" dirty="0" smtClean="0">
                <a:ln>
                  <a:noFill/>
                </a:ln>
                <a:solidFill>
                  <a:prstClr val="black"/>
                </a:solidFill>
                <a:effectLst/>
                <a:uLnTx/>
                <a:uFillTx/>
                <a:latin typeface="Lato"/>
                <a:ea typeface="+mj-ea"/>
                <a:cs typeface="Arial" panose="020B0604020202020204" pitchFamily="34" charset="0"/>
              </a:rPr>
              <a:t>OCENA FORMALNA</a:t>
            </a:r>
            <a:endParaRPr kumimoji="0" lang="pl-PL" sz="2400" b="1" i="0" u="none" strike="noStrike" kern="1200" cap="none" spc="0" normalizeH="0" baseline="0" noProof="0" dirty="0">
              <a:ln>
                <a:noFill/>
              </a:ln>
              <a:solidFill>
                <a:prstClr val="black"/>
              </a:solidFill>
              <a:effectLst/>
              <a:uLnTx/>
              <a:uFillTx/>
              <a:latin typeface="Lato"/>
              <a:ea typeface="+mj-ea"/>
              <a:cs typeface="Arial" panose="020B0604020202020204" pitchFamily="34" charset="0"/>
            </a:endParaRPr>
          </a:p>
        </p:txBody>
      </p:sp>
      <p:pic>
        <p:nvPicPr>
          <p:cNvPr id="8" name="Obraz 7"/>
          <p:cNvPicPr>
            <a:picLocks noChangeAspect="1"/>
          </p:cNvPicPr>
          <p:nvPr/>
        </p:nvPicPr>
        <p:blipFill>
          <a:blip r:embed="rId3"/>
          <a:stretch>
            <a:fillRect/>
          </a:stretch>
        </p:blipFill>
        <p:spPr>
          <a:xfrm>
            <a:off x="403647" y="592042"/>
            <a:ext cx="4141550" cy="624248"/>
          </a:xfrm>
          <a:prstGeom prst="rect">
            <a:avLst/>
          </a:prstGeom>
        </p:spPr>
      </p:pic>
    </p:spTree>
    <p:extLst>
      <p:ext uri="{BB962C8B-B14F-4D97-AF65-F5344CB8AC3E}">
        <p14:creationId xmlns:p14="http://schemas.microsoft.com/office/powerpoint/2010/main" val="1524472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2"/>
          <p:cNvSpPr txBox="1">
            <a:spLocks/>
          </p:cNvSpPr>
          <p:nvPr/>
        </p:nvSpPr>
        <p:spPr>
          <a:xfrm>
            <a:off x="755822" y="2052178"/>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pl-PL" sz="2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ytuł 1"/>
          <p:cNvSpPr txBox="1">
            <a:spLocks/>
          </p:cNvSpPr>
          <p:nvPr/>
        </p:nvSpPr>
        <p:spPr>
          <a:xfrm>
            <a:off x="463957" y="888795"/>
            <a:ext cx="4606807" cy="541684"/>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2400" b="1" i="0" u="none" strike="noStrike" kern="1200" cap="none" spc="0" normalizeH="0" baseline="0" noProof="0" dirty="0" smtClean="0">
                <a:ln>
                  <a:noFill/>
                </a:ln>
                <a:solidFill>
                  <a:prstClr val="black"/>
                </a:solidFill>
                <a:effectLst/>
                <a:uLnTx/>
                <a:uFillTx/>
                <a:latin typeface="Lato"/>
                <a:ea typeface="+mj-ea"/>
                <a:cs typeface="Arial" panose="020B0604020202020204" pitchFamily="34" charset="0"/>
              </a:rPr>
              <a:t>OCENA MERYTORYCZNA</a:t>
            </a:r>
            <a:endParaRPr kumimoji="0" lang="pl-PL" sz="2400" b="1" i="0" u="none" strike="noStrike" kern="1200" cap="none" spc="0" normalizeH="0" baseline="0" noProof="0" dirty="0">
              <a:ln>
                <a:noFill/>
              </a:ln>
              <a:solidFill>
                <a:prstClr val="black"/>
              </a:solidFill>
              <a:effectLst/>
              <a:uLnTx/>
              <a:uFillTx/>
              <a:latin typeface="Lato"/>
              <a:ea typeface="+mj-ea"/>
              <a:cs typeface="Arial" panose="020B0604020202020204" pitchFamily="34" charset="0"/>
            </a:endParaRPr>
          </a:p>
        </p:txBody>
      </p:sp>
      <p:sp>
        <p:nvSpPr>
          <p:cNvPr id="7" name="pole tekstowe 6"/>
          <p:cNvSpPr txBox="1"/>
          <p:nvPr/>
        </p:nvSpPr>
        <p:spPr>
          <a:xfrm>
            <a:off x="755822" y="1637636"/>
            <a:ext cx="4605887" cy="400110"/>
          </a:xfrm>
          <a:prstGeom prst="rect">
            <a:avLst/>
          </a:prstGeom>
          <a:noFill/>
          <a:ln>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Kryteria </a:t>
            </a: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m</a:t>
            </a: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erytoryczne ogólne:</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
        <p:nvSpPr>
          <p:cNvPr id="2" name="pole tekstowe 1"/>
          <p:cNvSpPr txBox="1"/>
          <p:nvPr/>
        </p:nvSpPr>
        <p:spPr>
          <a:xfrm>
            <a:off x="951978" y="2413447"/>
            <a:ext cx="9468106" cy="3170099"/>
          </a:xfrm>
          <a:prstGeom prst="rect">
            <a:avLst/>
          </a:prstGeom>
          <a:noFill/>
          <a:ln w="38100">
            <a:solidFill>
              <a:srgbClr val="FFD757"/>
            </a:solid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Realność wskaźników (0/1</a:t>
            </a:r>
            <a:r>
              <a:rPr kumimoji="0" lang="pl-PL" sz="2000" b="0" i="0" u="none" strike="noStrike" kern="1200" cap="none" spc="0" normalizeH="0" baseline="0" noProof="0" dirty="0" smtClean="0">
                <a:ln>
                  <a:noFill/>
                </a:ln>
                <a:solidFill>
                  <a:prstClr val="black"/>
                </a:solidFill>
                <a:effectLst/>
                <a:uLnTx/>
                <a:uFillTx/>
                <a:latin typeface="Lato"/>
                <a:ea typeface="+mn-ea"/>
                <a:cs typeface="+mn-cs"/>
              </a:rPr>
              <a:t>)</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Właściwie przygotowana analiza finansowa i ekonomiczna projektu (0/1)</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Trwałość rezultatów projektu (0/1)</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Poprawność oszacowania budżetu inwestycyjnego </a:t>
            </a: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projektu</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Zasadność przedstawionych w projekcie danych określonych w analizie finansowej i </a:t>
            </a: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ekonomicznej</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Wpływ na wskaźniki RPO w zakresie </a:t>
            </a: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EFRR</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Efektywność </a:t>
            </a: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projektu</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Stopień przygotowania inwestycji do </a:t>
            </a: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realizacji</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Zasięg oddziaływania </a:t>
            </a: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projektu</a:t>
            </a:r>
          </a:p>
        </p:txBody>
      </p:sp>
      <p:pic>
        <p:nvPicPr>
          <p:cNvPr id="3" name="Obraz 2"/>
          <p:cNvPicPr>
            <a:picLocks noChangeAspect="1"/>
          </p:cNvPicPr>
          <p:nvPr/>
        </p:nvPicPr>
        <p:blipFill>
          <a:blip r:embed="rId2"/>
          <a:stretch>
            <a:fillRect/>
          </a:stretch>
        </p:blipFill>
        <p:spPr>
          <a:xfrm>
            <a:off x="325084" y="733876"/>
            <a:ext cx="4554487" cy="696603"/>
          </a:xfrm>
          <a:prstGeom prst="rect">
            <a:avLst/>
          </a:prstGeom>
        </p:spPr>
      </p:pic>
    </p:spTree>
    <p:extLst>
      <p:ext uri="{BB962C8B-B14F-4D97-AF65-F5344CB8AC3E}">
        <p14:creationId xmlns:p14="http://schemas.microsoft.com/office/powerpoint/2010/main" val="1621061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2"/>
          <p:cNvSpPr txBox="1">
            <a:spLocks/>
          </p:cNvSpPr>
          <p:nvPr/>
        </p:nvSpPr>
        <p:spPr>
          <a:xfrm>
            <a:off x="755822" y="2091986"/>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pl-PL" sz="2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ytuł 1"/>
          <p:cNvSpPr txBox="1">
            <a:spLocks/>
          </p:cNvSpPr>
          <p:nvPr/>
        </p:nvSpPr>
        <p:spPr>
          <a:xfrm>
            <a:off x="609600" y="774713"/>
            <a:ext cx="4294909" cy="801382"/>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pl-PL" sz="1200" b="1" i="0" u="none" strike="noStrike" kern="120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2400" b="1" i="0" u="none" strike="noStrike" kern="1200" cap="none" spc="0" normalizeH="0" baseline="0" noProof="0" dirty="0" smtClean="0">
                <a:ln>
                  <a:noFill/>
                </a:ln>
                <a:solidFill>
                  <a:prstClr val="black"/>
                </a:solidFill>
                <a:effectLst/>
                <a:uLnTx/>
                <a:uFillTx/>
                <a:latin typeface="Lato"/>
                <a:ea typeface="+mj-ea"/>
                <a:cs typeface="Arial" panose="020B0604020202020204" pitchFamily="34" charset="0"/>
              </a:rPr>
              <a:t>OCENA MERYTORYCZNA</a:t>
            </a:r>
            <a:endParaRPr kumimoji="0" lang="pl-PL" sz="2400" b="1" i="0" u="none" strike="noStrike" kern="1200" cap="none" spc="0" normalizeH="0" baseline="0" noProof="0" dirty="0">
              <a:ln>
                <a:noFill/>
              </a:ln>
              <a:solidFill>
                <a:prstClr val="black"/>
              </a:solidFill>
              <a:effectLst/>
              <a:uLnTx/>
              <a:uFillTx/>
              <a:latin typeface="Lato"/>
              <a:ea typeface="+mj-ea"/>
              <a:cs typeface="Arial" panose="020B0604020202020204" pitchFamily="34" charset="0"/>
            </a:endParaRPr>
          </a:p>
        </p:txBody>
      </p:sp>
      <p:sp>
        <p:nvSpPr>
          <p:cNvPr id="7" name="pole tekstowe 6"/>
          <p:cNvSpPr txBox="1"/>
          <p:nvPr/>
        </p:nvSpPr>
        <p:spPr>
          <a:xfrm>
            <a:off x="755822" y="1730249"/>
            <a:ext cx="4403627" cy="400110"/>
          </a:xfrm>
          <a:prstGeom prst="rect">
            <a:avLst/>
          </a:prstGeom>
          <a:noFill/>
          <a:ln>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Kryteria </a:t>
            </a: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m</a:t>
            </a: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erytoryczne specyficzne:</a:t>
            </a:r>
            <a:endPar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
        <p:nvSpPr>
          <p:cNvPr id="2" name="pole tekstowe 1"/>
          <p:cNvSpPr txBox="1"/>
          <p:nvPr/>
        </p:nvSpPr>
        <p:spPr>
          <a:xfrm>
            <a:off x="755822" y="2446195"/>
            <a:ext cx="10515600" cy="3477875"/>
          </a:xfrm>
          <a:prstGeom prst="rect">
            <a:avLst/>
          </a:prstGeom>
          <a:noFill/>
          <a:ln w="38100">
            <a:solidFill>
              <a:srgbClr val="FFD757"/>
            </a:solid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285750" lvl="0" indent="-285750">
              <a:buFont typeface="Wingdings" panose="05000000000000000000" pitchFamily="2" charset="2"/>
              <a:buChar char="ü"/>
              <a:defRPr/>
            </a:pPr>
            <a:r>
              <a:rPr lang="pl-PL" sz="2000" dirty="0">
                <a:solidFill>
                  <a:prstClr val="black"/>
                </a:solidFill>
                <a:latin typeface="Lato"/>
                <a:cs typeface="Arial" panose="020B0604020202020204" pitchFamily="34" charset="0"/>
              </a:rPr>
              <a:t>Wykonalność rozwiązań technicznych oraz ich zgodność z obowiązującymi regulacjami prawnymi (0/1</a:t>
            </a: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a:t>
            </a:r>
          </a:p>
          <a:p>
            <a:pPr marL="285750" lvl="0" indent="-285750">
              <a:buFont typeface="Wingdings" panose="05000000000000000000" pitchFamily="2" charset="2"/>
              <a:buChar char="ü"/>
              <a:defRPr/>
            </a:pPr>
            <a:r>
              <a:rPr lang="pl-PL" sz="2000" dirty="0">
                <a:solidFill>
                  <a:prstClr val="black"/>
                </a:solidFill>
                <a:latin typeface="Lato"/>
                <a:cs typeface="Arial" panose="020B0604020202020204" pitchFamily="34" charset="0"/>
              </a:rPr>
              <a:t>Efektywność docierania do użytkowników obszaru </a:t>
            </a:r>
            <a:r>
              <a:rPr lang="pl-PL" sz="2000" dirty="0" smtClean="0">
                <a:solidFill>
                  <a:prstClr val="black"/>
                </a:solidFill>
                <a:latin typeface="Lato"/>
                <a:cs typeface="Arial" panose="020B0604020202020204" pitchFamily="34" charset="0"/>
              </a:rPr>
              <a:t>rewitalizacji </a:t>
            </a:r>
            <a:endParaRPr lang="pl-PL" sz="2000" dirty="0">
              <a:solidFill>
                <a:prstClr val="black"/>
              </a:solidFill>
              <a:latin typeface="Lato"/>
              <a:cs typeface="Arial" panose="020B0604020202020204" pitchFamily="34" charset="0"/>
            </a:endParaRPr>
          </a:p>
          <a:p>
            <a:pPr marL="285750" lvl="0" indent="-285750">
              <a:buFont typeface="Wingdings" panose="05000000000000000000" pitchFamily="2" charset="2"/>
              <a:buChar char="ü"/>
              <a:defRPr/>
            </a:pPr>
            <a:r>
              <a:rPr lang="pl-PL" sz="2000" dirty="0" smtClean="0">
                <a:solidFill>
                  <a:prstClr val="black"/>
                </a:solidFill>
                <a:latin typeface="Lato"/>
                <a:cs typeface="Arial" panose="020B0604020202020204" pitchFamily="34" charset="0"/>
              </a:rPr>
              <a:t>Sytuacja </a:t>
            </a:r>
            <a:r>
              <a:rPr lang="pl-PL" sz="2000" dirty="0">
                <a:solidFill>
                  <a:prstClr val="black"/>
                </a:solidFill>
                <a:latin typeface="Lato"/>
                <a:cs typeface="Arial" panose="020B0604020202020204" pitchFamily="34" charset="0"/>
              </a:rPr>
              <a:t>na rynku pracy </a:t>
            </a:r>
            <a:endPar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endParaRPr>
          </a:p>
          <a:p>
            <a:pPr marL="285750" lvl="0" indent="-285750">
              <a:buFont typeface="Wingdings" panose="05000000000000000000" pitchFamily="2" charset="2"/>
              <a:buChar char="ü"/>
              <a:defRPr/>
            </a:pPr>
            <a:r>
              <a:rPr lang="pl-PL" sz="2000" dirty="0">
                <a:solidFill>
                  <a:prstClr val="black"/>
                </a:solidFill>
                <a:latin typeface="Lato"/>
                <a:cs typeface="Arial" panose="020B0604020202020204" pitchFamily="34" charset="0"/>
              </a:rPr>
              <a:t>Skuteczne powiązanie z projektem/projektami finansowanymi z </a:t>
            </a:r>
            <a:r>
              <a:rPr lang="pl-PL" sz="2000" dirty="0" smtClean="0">
                <a:solidFill>
                  <a:prstClr val="black"/>
                </a:solidFill>
                <a:latin typeface="Lato"/>
                <a:cs typeface="Arial" panose="020B0604020202020204" pitchFamily="34" charset="0"/>
              </a:rPr>
              <a:t>EFS</a:t>
            </a:r>
          </a:p>
          <a:p>
            <a:pPr marL="285750" lvl="0" indent="-285750">
              <a:buFont typeface="Wingdings" panose="05000000000000000000" pitchFamily="2" charset="2"/>
              <a:buChar char="ü"/>
              <a:defRPr/>
            </a:pPr>
            <a:r>
              <a:rPr lang="pl-PL" sz="2000" dirty="0">
                <a:solidFill>
                  <a:prstClr val="black"/>
                </a:solidFill>
                <a:latin typeface="Lato"/>
                <a:cs typeface="Arial" panose="020B0604020202020204" pitchFamily="34" charset="0"/>
              </a:rPr>
              <a:t>Bezpieczeństwo w przestrzeni publicznej  </a:t>
            </a:r>
            <a:endParaRPr lang="pl-PL" sz="2000" dirty="0" smtClean="0">
              <a:solidFill>
                <a:prstClr val="black"/>
              </a:solidFill>
              <a:latin typeface="Lato"/>
              <a:cs typeface="Arial" panose="020B0604020202020204" pitchFamily="34" charset="0"/>
            </a:endParaRPr>
          </a:p>
          <a:p>
            <a:pPr marL="285750" lvl="0" indent="-285750">
              <a:buFont typeface="Wingdings" panose="05000000000000000000" pitchFamily="2" charset="2"/>
              <a:buChar char="ü"/>
              <a:defRPr/>
            </a:pPr>
            <a:r>
              <a:rPr lang="pl-PL" sz="2000" dirty="0">
                <a:solidFill>
                  <a:prstClr val="black"/>
                </a:solidFill>
                <a:latin typeface="Lato"/>
                <a:cs typeface="Arial" panose="020B0604020202020204" pitchFamily="34" charset="0"/>
              </a:rPr>
              <a:t>Istotność projektu dla procesu rewitalizacji </a:t>
            </a:r>
            <a:endParaRPr lang="pl-PL" sz="2000" dirty="0" smtClean="0">
              <a:solidFill>
                <a:prstClr val="black"/>
              </a:solidFill>
              <a:latin typeface="Lato"/>
              <a:cs typeface="Arial" panose="020B0604020202020204" pitchFamily="34" charset="0"/>
            </a:endParaRPr>
          </a:p>
          <a:p>
            <a:pPr marL="285750" indent="-285750">
              <a:buFont typeface="Wingdings" panose="05000000000000000000" pitchFamily="2" charset="2"/>
              <a:buChar char="ü"/>
              <a:defRPr/>
            </a:pPr>
            <a:r>
              <a:rPr lang="pl-PL" sz="2000" dirty="0">
                <a:solidFill>
                  <a:prstClr val="black"/>
                </a:solidFill>
                <a:latin typeface="Lato"/>
                <a:cs typeface="Arial" panose="020B0604020202020204" pitchFamily="34" charset="0"/>
              </a:rPr>
              <a:t>Kompleksowość działań rewitalizacyjnych </a:t>
            </a:r>
            <a:endParaRPr lang="pl-PL" sz="2000" dirty="0" smtClean="0">
              <a:solidFill>
                <a:prstClr val="black"/>
              </a:solidFill>
              <a:latin typeface="Lato"/>
              <a:cs typeface="Arial" panose="020B0604020202020204" pitchFamily="34" charset="0"/>
            </a:endParaRPr>
          </a:p>
          <a:p>
            <a:pPr marL="285750" indent="-285750">
              <a:buFont typeface="Wingdings" panose="05000000000000000000" pitchFamily="2" charset="2"/>
              <a:buChar char="ü"/>
              <a:defRPr/>
            </a:pPr>
            <a:r>
              <a:rPr lang="pl-PL" sz="2000" dirty="0">
                <a:solidFill>
                  <a:prstClr val="black"/>
                </a:solidFill>
                <a:latin typeface="Lato"/>
                <a:cs typeface="Arial" panose="020B0604020202020204" pitchFamily="34" charset="0"/>
              </a:rPr>
              <a:t>Przeciwdziałanie negatywnym zjawiskom społecznym </a:t>
            </a:r>
          </a:p>
          <a:p>
            <a:pPr marL="285750" lvl="0" indent="-285750">
              <a:buFont typeface="Wingdings" panose="05000000000000000000" pitchFamily="2" charset="2"/>
              <a:buChar char="ü"/>
              <a:defRPr/>
            </a:pPr>
            <a:endPar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endParaRPr>
          </a:p>
        </p:txBody>
      </p:sp>
      <p:pic>
        <p:nvPicPr>
          <p:cNvPr id="3" name="Obraz 2"/>
          <p:cNvPicPr>
            <a:picLocks noChangeAspect="1"/>
          </p:cNvPicPr>
          <p:nvPr/>
        </p:nvPicPr>
        <p:blipFill>
          <a:blip r:embed="rId2"/>
          <a:stretch>
            <a:fillRect/>
          </a:stretch>
        </p:blipFill>
        <p:spPr>
          <a:xfrm>
            <a:off x="353952" y="758648"/>
            <a:ext cx="4617059" cy="670908"/>
          </a:xfrm>
          <a:prstGeom prst="rect">
            <a:avLst/>
          </a:prstGeom>
        </p:spPr>
      </p:pic>
    </p:spTree>
    <p:extLst>
      <p:ext uri="{BB962C8B-B14F-4D97-AF65-F5344CB8AC3E}">
        <p14:creationId xmlns:p14="http://schemas.microsoft.com/office/powerpoint/2010/main" val="27738232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66998" y="729243"/>
            <a:ext cx="10786753" cy="1138746"/>
          </a:xfrm>
          <a:ln w="76200">
            <a:solidFill>
              <a:srgbClr val="636466"/>
            </a:solidFill>
            <a:miter lim="800000"/>
          </a:ln>
        </p:spPr>
        <p:txBody>
          <a:bodyPr/>
          <a:lstStyle/>
          <a:p>
            <a:pPr algn="l"/>
            <a:r>
              <a:rPr lang="pl-PL" sz="2800" b="1" dirty="0">
                <a:solidFill>
                  <a:srgbClr val="636466"/>
                </a:solidFill>
                <a:cs typeface="Microsoft Sans Serif" panose="020B0604020202020204" pitchFamily="34" charset="0"/>
              </a:rPr>
              <a:t>Kryteria merytoryczne specyficzne </a:t>
            </a:r>
            <a:r>
              <a:rPr lang="pl-PL" sz="2800" b="1" dirty="0" smtClean="0">
                <a:solidFill>
                  <a:srgbClr val="636466"/>
                </a:solidFill>
                <a:cs typeface="Microsoft Sans Serif" panose="020B0604020202020204" pitchFamily="34" charset="0"/>
              </a:rPr>
              <a:t>(0/1) dla działania 10.3 – cd.</a:t>
            </a:r>
            <a:endParaRPr lang="pl-PL" sz="2800" b="1" dirty="0">
              <a:solidFill>
                <a:srgbClr val="636466"/>
              </a:solidFill>
              <a:cs typeface="Microsoft Sans Serif" panose="020B0604020202020204" pitchFamily="34" charset="0"/>
            </a:endParaRPr>
          </a:p>
        </p:txBody>
      </p:sp>
      <p:sp>
        <p:nvSpPr>
          <p:cNvPr id="3" name="Symbol zastępczy zawartości 2"/>
          <p:cNvSpPr>
            <a:spLocks noGrp="1"/>
          </p:cNvSpPr>
          <p:nvPr>
            <p:ph idx="1"/>
          </p:nvPr>
        </p:nvSpPr>
        <p:spPr>
          <a:xfrm>
            <a:off x="573975" y="2275952"/>
            <a:ext cx="10972800" cy="4582048"/>
          </a:xfrm>
        </p:spPr>
        <p:txBody>
          <a:bodyPr/>
          <a:lstStyle/>
          <a:p>
            <a:pPr algn="just">
              <a:buFont typeface="Wingdings" pitchFamily="2" charset="2"/>
              <a:buChar char="§"/>
            </a:pPr>
            <a:r>
              <a:rPr lang="pl-PL" sz="2000" b="1" dirty="0" smtClean="0">
                <a:cs typeface="Microsoft Sans Serif" panose="020B0604020202020204" pitchFamily="34" charset="0"/>
              </a:rPr>
              <a:t>Obowiązujące dla działania 10.3 kryteria 0/1</a:t>
            </a:r>
          </a:p>
          <a:p>
            <a:pPr marL="0" indent="0" algn="just">
              <a:buNone/>
            </a:pPr>
            <a:endParaRPr lang="pl-PL" sz="2000" b="1" dirty="0" smtClean="0">
              <a:cs typeface="Microsoft Sans Serif" panose="020B0604020202020204" pitchFamily="34" charset="0"/>
            </a:endParaRPr>
          </a:p>
          <a:p>
            <a:pPr marL="0" indent="0" algn="just">
              <a:buNone/>
            </a:pPr>
            <a:r>
              <a:rPr lang="pl-PL" sz="2000" b="1" dirty="0" smtClean="0">
                <a:cs typeface="Microsoft Sans Serif" panose="020B0604020202020204" pitchFamily="34" charset="0"/>
              </a:rPr>
              <a:t>Wykonalność rozwiązań technicznych oraz ich zgodność z obowiązującymi regulacjami prawnymi </a:t>
            </a:r>
            <a:r>
              <a:rPr lang="pl-PL" sz="2000" dirty="0">
                <a:cs typeface="Microsoft Sans Serif" panose="020B0604020202020204" pitchFamily="34" charset="0"/>
              </a:rPr>
              <a:t>- Ocenie podlegają zaproponowane w projekcie elementy inwestycji, technologie, parametry techniczne oraz zgodność rozwiązań z obowiązującymi regulacjami </a:t>
            </a:r>
            <a:r>
              <a:rPr lang="pl-PL" sz="2000" dirty="0" smtClean="0">
                <a:cs typeface="Microsoft Sans Serif" panose="020B0604020202020204" pitchFamily="34" charset="0"/>
              </a:rPr>
              <a:t>prawnymi.</a:t>
            </a:r>
          </a:p>
          <a:p>
            <a:pPr marL="0" indent="0" algn="just">
              <a:buNone/>
            </a:pPr>
            <a:r>
              <a:rPr lang="pl-PL" sz="2000" dirty="0" smtClean="0">
                <a:cs typeface="Microsoft Sans Serif" panose="020B0604020202020204" pitchFamily="34" charset="0"/>
              </a:rPr>
              <a:t> </a:t>
            </a:r>
            <a:r>
              <a:rPr lang="pl-PL" sz="2000" dirty="0">
                <a:cs typeface="Microsoft Sans Serif" panose="020B0604020202020204" pitchFamily="34" charset="0"/>
              </a:rPr>
              <a:t>	</a:t>
            </a:r>
          </a:p>
          <a:p>
            <a:pPr marL="704850" algn="just">
              <a:buFontTx/>
              <a:buChar char="-"/>
            </a:pPr>
            <a:endParaRPr lang="pl-PL" sz="2000" dirty="0" smtClean="0">
              <a:cs typeface="Microsoft Sans Serif" panose="020B0604020202020204" pitchFamily="34" charset="0"/>
            </a:endParaRPr>
          </a:p>
          <a:p>
            <a:pPr marL="361950" indent="0" algn="just">
              <a:buNone/>
            </a:pPr>
            <a:r>
              <a:rPr lang="pl-PL" sz="2000" dirty="0"/>
              <a:t>	</a:t>
            </a:r>
          </a:p>
          <a:p>
            <a:pPr marL="704850" algn="just">
              <a:buFontTx/>
              <a:buChar char="-"/>
            </a:pPr>
            <a:endParaRPr lang="pl-PL" sz="2000" dirty="0"/>
          </a:p>
          <a:p>
            <a:pPr marL="361950" indent="0" algn="just">
              <a:buNone/>
            </a:pPr>
            <a:r>
              <a:rPr lang="pl-PL" sz="2000" dirty="0"/>
              <a:t>	</a:t>
            </a:r>
          </a:p>
          <a:p>
            <a:pPr marL="704850" algn="just">
              <a:buFontTx/>
              <a:buChar char="-"/>
            </a:pPr>
            <a:endParaRPr lang="pl-PL" sz="2000" dirty="0"/>
          </a:p>
          <a:p>
            <a:pPr marL="0" indent="0" algn="just">
              <a:buNone/>
            </a:pPr>
            <a:r>
              <a:rPr lang="pl-PL" sz="2000" dirty="0"/>
              <a:t>	</a:t>
            </a:r>
          </a:p>
          <a:p>
            <a:pPr marL="704850" algn="just">
              <a:buFontTx/>
              <a:buChar char="-"/>
            </a:pPr>
            <a:endParaRPr lang="pl-PL" sz="2000" dirty="0"/>
          </a:p>
          <a:p>
            <a:pPr algn="just"/>
            <a:endParaRPr lang="pl-PL" sz="2000" dirty="0" smtClean="0"/>
          </a:p>
          <a:p>
            <a:pPr algn="just"/>
            <a:endParaRPr lang="pl-PL" dirty="0"/>
          </a:p>
        </p:txBody>
      </p:sp>
    </p:spTree>
    <p:extLst>
      <p:ext uri="{BB962C8B-B14F-4D97-AF65-F5344CB8AC3E}">
        <p14:creationId xmlns:p14="http://schemas.microsoft.com/office/powerpoint/2010/main" val="36808251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97725" y="2054661"/>
            <a:ext cx="10972800" cy="5112098"/>
          </a:xfrm>
        </p:spPr>
        <p:txBody>
          <a:bodyPr/>
          <a:lstStyle/>
          <a:p>
            <a:pPr marL="0" indent="0">
              <a:spcBef>
                <a:spcPts val="0"/>
              </a:spcBef>
              <a:buNone/>
            </a:pPr>
            <a:r>
              <a:rPr lang="pl-PL" sz="2000" b="1" dirty="0">
                <a:cs typeface="Microsoft Sans Serif" panose="020B0604020202020204" pitchFamily="34" charset="0"/>
              </a:rPr>
              <a:t>Efektywność docierania do użytkowników obszaru </a:t>
            </a:r>
            <a:r>
              <a:rPr lang="pl-PL" sz="2000" b="1" dirty="0" smtClean="0">
                <a:cs typeface="Microsoft Sans Serif" panose="020B0604020202020204" pitchFamily="34" charset="0"/>
              </a:rPr>
              <a:t>rewitalizacji (</a:t>
            </a:r>
            <a:r>
              <a:rPr lang="pl-PL" sz="2000" b="1" dirty="0">
                <a:cs typeface="Microsoft Sans Serif" panose="020B0604020202020204" pitchFamily="34" charset="0"/>
              </a:rPr>
              <a:t>waga </a:t>
            </a:r>
            <a:r>
              <a:rPr lang="pl-PL" sz="2000" b="1" dirty="0" smtClean="0">
                <a:cs typeface="Microsoft Sans Serif" panose="020B0604020202020204" pitchFamily="34" charset="0"/>
              </a:rPr>
              <a:t>1,5). </a:t>
            </a:r>
            <a:endParaRPr lang="pl-PL" sz="2000" b="1" dirty="0">
              <a:cs typeface="Microsoft Sans Serif" panose="020B0604020202020204" pitchFamily="34" charset="0"/>
            </a:endParaRPr>
          </a:p>
          <a:p>
            <a:pPr marL="0" indent="0">
              <a:spcBef>
                <a:spcPts val="0"/>
              </a:spcBef>
              <a:buNone/>
            </a:pPr>
            <a:endParaRPr lang="pl-PL" sz="2000" dirty="0" smtClean="0">
              <a:cs typeface="Microsoft Sans Serif" panose="020B0604020202020204" pitchFamily="34" charset="0"/>
            </a:endParaRPr>
          </a:p>
          <a:p>
            <a:pPr marL="0" indent="0" algn="just">
              <a:spcBef>
                <a:spcPts val="0"/>
              </a:spcBef>
              <a:buNone/>
            </a:pPr>
            <a:r>
              <a:rPr lang="pl-PL" sz="2000" dirty="0">
                <a:cs typeface="Microsoft Sans Serif" panose="020B0604020202020204" pitchFamily="34" charset="0"/>
              </a:rPr>
              <a:t>Mierzona będzie zdolność projektu do poprawy warunków użytkowania obszaru rewitalizacji w zależności od wartości wskaźnika. Wskaźnikiem jest efektywność docierania do użytkowników mierzona poprzez stosunek liczby osób objętych projektem do liczebności użytkowników obszaru rewitalizacji wg diagnozy</a:t>
            </a:r>
            <a:r>
              <a:rPr lang="pl-PL" sz="2000" dirty="0" smtClean="0">
                <a:cs typeface="Microsoft Sans Serif" panose="020B0604020202020204" pitchFamily="34" charset="0"/>
              </a:rPr>
              <a:t>.</a:t>
            </a:r>
          </a:p>
          <a:p>
            <a:pPr marL="0" indent="0">
              <a:spcBef>
                <a:spcPts val="0"/>
              </a:spcBef>
              <a:buNone/>
            </a:pPr>
            <a:r>
              <a:rPr lang="pl-PL" sz="2000" dirty="0">
                <a:cs typeface="Microsoft Sans Serif" panose="020B0604020202020204" pitchFamily="34" charset="0"/>
              </a:rPr>
              <a:t>	</a:t>
            </a:r>
          </a:p>
          <a:p>
            <a:pPr marL="436563">
              <a:buFont typeface="Wingdings" pitchFamily="2" charset="2"/>
              <a:buChar char="§"/>
            </a:pPr>
            <a:r>
              <a:rPr lang="pl-PL" sz="2000" dirty="0">
                <a:cs typeface="Microsoft Sans Serif" panose="020B0604020202020204" pitchFamily="34" charset="0"/>
              </a:rPr>
              <a:t>poniżej 5% - 0 pkt.</a:t>
            </a:r>
          </a:p>
          <a:p>
            <a:pPr marL="436563">
              <a:buFont typeface="Wingdings" pitchFamily="2" charset="2"/>
              <a:buChar char="§"/>
            </a:pPr>
            <a:r>
              <a:rPr lang="pl-PL" sz="2000" dirty="0">
                <a:cs typeface="Microsoft Sans Serif" panose="020B0604020202020204" pitchFamily="34" charset="0"/>
              </a:rPr>
              <a:t>od 5% do 15% - 1 pkt.</a:t>
            </a:r>
          </a:p>
          <a:p>
            <a:pPr marL="436563">
              <a:buFont typeface="Wingdings" pitchFamily="2" charset="2"/>
              <a:buChar char="§"/>
            </a:pPr>
            <a:r>
              <a:rPr lang="pl-PL" sz="2000" dirty="0" smtClean="0">
                <a:cs typeface="Microsoft Sans Serif" panose="020B0604020202020204" pitchFamily="34" charset="0"/>
              </a:rPr>
              <a:t>powyżej </a:t>
            </a:r>
            <a:r>
              <a:rPr lang="pl-PL" sz="2000" dirty="0">
                <a:cs typeface="Microsoft Sans Serif" panose="020B0604020202020204" pitchFamily="34" charset="0"/>
              </a:rPr>
              <a:t>15% do 30% - 2 pkt.</a:t>
            </a:r>
          </a:p>
          <a:p>
            <a:pPr marL="436563">
              <a:buFont typeface="Wingdings" pitchFamily="2" charset="2"/>
              <a:buChar char="§"/>
            </a:pPr>
            <a:r>
              <a:rPr lang="pl-PL" sz="2000" dirty="0">
                <a:cs typeface="Microsoft Sans Serif" panose="020B0604020202020204" pitchFamily="34" charset="0"/>
              </a:rPr>
              <a:t>powyżej 30 do 50% - 3 pkt.</a:t>
            </a:r>
          </a:p>
          <a:p>
            <a:pPr marL="436563">
              <a:buFont typeface="Wingdings" pitchFamily="2" charset="2"/>
              <a:buChar char="§"/>
            </a:pPr>
            <a:r>
              <a:rPr lang="pl-PL" sz="2000" dirty="0">
                <a:cs typeface="Microsoft Sans Serif" panose="020B0604020202020204" pitchFamily="34" charset="0"/>
              </a:rPr>
              <a:t>powyżej 50% - 4 pkt.	</a:t>
            </a:r>
          </a:p>
          <a:p>
            <a:pPr marL="0" indent="0">
              <a:buNone/>
            </a:pPr>
            <a:r>
              <a:rPr lang="pl-PL" sz="2000" dirty="0">
                <a:latin typeface="Times New Roman" panose="02020603050405020304" pitchFamily="18" charset="0"/>
                <a:cs typeface="Times New Roman" panose="02020603050405020304" pitchFamily="18" charset="0"/>
              </a:rPr>
              <a:t>	</a:t>
            </a:r>
          </a:p>
          <a:p>
            <a:pPr marL="0" indent="0">
              <a:buNone/>
            </a:pPr>
            <a:endParaRPr lang="pl-PL" dirty="0"/>
          </a:p>
        </p:txBody>
      </p:sp>
      <p:sp>
        <p:nvSpPr>
          <p:cNvPr id="4" name="Tytuł 1"/>
          <p:cNvSpPr>
            <a:spLocks noGrp="1"/>
          </p:cNvSpPr>
          <p:nvPr>
            <p:ph type="title"/>
          </p:nvPr>
        </p:nvSpPr>
        <p:spPr>
          <a:xfrm>
            <a:off x="698269" y="702472"/>
            <a:ext cx="11059886" cy="1031326"/>
          </a:xfrm>
          <a:ln w="76200">
            <a:solidFill>
              <a:srgbClr val="636466"/>
            </a:solidFill>
            <a:miter lim="800000"/>
          </a:ln>
        </p:spPr>
        <p:txBody>
          <a:bodyPr/>
          <a:lstStyle/>
          <a:p>
            <a:pPr algn="l"/>
            <a:r>
              <a:rPr lang="pl-PL" sz="2800" b="1" dirty="0">
                <a:solidFill>
                  <a:srgbClr val="636466"/>
                </a:solidFill>
                <a:cs typeface="Microsoft Sans Serif" panose="020B0604020202020204" pitchFamily="34" charset="0"/>
              </a:rPr>
              <a:t>Kryteria </a:t>
            </a:r>
            <a:r>
              <a:rPr lang="pl-PL" sz="2800" b="1" dirty="0" smtClean="0">
                <a:solidFill>
                  <a:srgbClr val="636466"/>
                </a:solidFill>
                <a:cs typeface="Microsoft Sans Serif" panose="020B0604020202020204" pitchFamily="34" charset="0"/>
              </a:rPr>
              <a:t>specyficzne punktowane dla działania 10.3 RPO WSL</a:t>
            </a:r>
            <a:endParaRPr lang="pl-PL" sz="2800" b="1" dirty="0">
              <a:solidFill>
                <a:srgbClr val="636466"/>
              </a:solidFill>
              <a:cs typeface="Microsoft Sans Serif" panose="020B0604020202020204" pitchFamily="34" charset="0"/>
            </a:endParaRPr>
          </a:p>
        </p:txBody>
      </p:sp>
    </p:spTree>
    <p:extLst>
      <p:ext uri="{BB962C8B-B14F-4D97-AF65-F5344CB8AC3E}">
        <p14:creationId xmlns:p14="http://schemas.microsoft.com/office/powerpoint/2010/main" val="26537883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73974" y="1832600"/>
            <a:ext cx="10972800" cy="5112098"/>
          </a:xfrm>
        </p:spPr>
        <p:txBody>
          <a:bodyPr/>
          <a:lstStyle/>
          <a:p>
            <a:pPr marL="0" indent="0">
              <a:spcBef>
                <a:spcPts val="0"/>
              </a:spcBef>
              <a:buNone/>
            </a:pPr>
            <a:r>
              <a:rPr lang="pl-PL" sz="2000" b="1" dirty="0">
                <a:cs typeface="Microsoft Sans Serif" panose="020B0604020202020204" pitchFamily="34" charset="0"/>
              </a:rPr>
              <a:t>Sytuacja na rynku </a:t>
            </a:r>
            <a:r>
              <a:rPr lang="pl-PL" sz="2000" b="1" dirty="0" smtClean="0">
                <a:cs typeface="Microsoft Sans Serif" panose="020B0604020202020204" pitchFamily="34" charset="0"/>
              </a:rPr>
              <a:t>pracy (</a:t>
            </a:r>
            <a:r>
              <a:rPr lang="pl-PL" sz="2000" b="1" dirty="0">
                <a:cs typeface="Microsoft Sans Serif" panose="020B0604020202020204" pitchFamily="34" charset="0"/>
              </a:rPr>
              <a:t>waga </a:t>
            </a:r>
            <a:r>
              <a:rPr lang="pl-PL" sz="2000" b="1" dirty="0" smtClean="0">
                <a:cs typeface="Microsoft Sans Serif" panose="020B0604020202020204" pitchFamily="34" charset="0"/>
              </a:rPr>
              <a:t>1). </a:t>
            </a:r>
            <a:endParaRPr lang="pl-PL" sz="2000" b="1" dirty="0">
              <a:cs typeface="Microsoft Sans Serif" panose="020B0604020202020204" pitchFamily="34" charset="0"/>
            </a:endParaRPr>
          </a:p>
          <a:p>
            <a:pPr marL="0" indent="0">
              <a:spcBef>
                <a:spcPts val="0"/>
              </a:spcBef>
              <a:buNone/>
            </a:pPr>
            <a:endParaRPr lang="pl-PL" sz="2000" dirty="0" smtClean="0">
              <a:cs typeface="Microsoft Sans Serif" panose="020B0604020202020204" pitchFamily="34" charset="0"/>
            </a:endParaRPr>
          </a:p>
          <a:p>
            <a:pPr marL="0" indent="0" algn="just">
              <a:spcBef>
                <a:spcPts val="0"/>
              </a:spcBef>
              <a:buNone/>
            </a:pPr>
            <a:r>
              <a:rPr lang="pl-PL" sz="2000" dirty="0">
                <a:cs typeface="Microsoft Sans Serif" panose="020B0604020202020204" pitchFamily="34" charset="0"/>
              </a:rPr>
              <a:t>Punkty będą przyznawane wg. poziomu stopy bezrobocia rejestrowanego na poziomie powiatów, wynikającej z raportów GUS za ostatni rok kalendarzowy poprzedzający rok, w którym został ogłoszony nabór wniosków o dofinansowanie. W przypadku braku takiego raportu, będzie brany pod uwagę najbardziej aktualny raport obejmujący cały rok kalendarzowy. W ramach tego kryterium weryfikowana będzie lokalizacja projektu na obszarach o najwyższej stopie </a:t>
            </a:r>
            <a:r>
              <a:rPr lang="pl-PL" sz="2000" dirty="0" smtClean="0">
                <a:cs typeface="Microsoft Sans Serif" panose="020B0604020202020204" pitchFamily="34" charset="0"/>
              </a:rPr>
              <a:t>bezrobocia.</a:t>
            </a:r>
          </a:p>
          <a:p>
            <a:pPr marL="0" indent="0">
              <a:spcBef>
                <a:spcPts val="0"/>
              </a:spcBef>
              <a:buNone/>
            </a:pPr>
            <a:r>
              <a:rPr lang="pl-PL" sz="2000" dirty="0">
                <a:cs typeface="Microsoft Sans Serif" panose="020B0604020202020204" pitchFamily="34" charset="0"/>
              </a:rPr>
              <a:t>	</a:t>
            </a:r>
          </a:p>
          <a:p>
            <a:pPr marL="436563">
              <a:buFont typeface="Wingdings" pitchFamily="2" charset="2"/>
              <a:buChar char="§"/>
            </a:pPr>
            <a:r>
              <a:rPr lang="pl-PL" sz="2000" dirty="0">
                <a:cs typeface="Microsoft Sans Serif" panose="020B0604020202020204" pitchFamily="34" charset="0"/>
              </a:rPr>
              <a:t>poniżej 9% - 0 pkt.</a:t>
            </a:r>
          </a:p>
          <a:p>
            <a:pPr marL="436563">
              <a:buFont typeface="Wingdings" pitchFamily="2" charset="2"/>
              <a:buChar char="§"/>
            </a:pPr>
            <a:r>
              <a:rPr lang="pl-PL" sz="2000" dirty="0" smtClean="0">
                <a:cs typeface="Microsoft Sans Serif" panose="020B0604020202020204" pitchFamily="34" charset="0"/>
              </a:rPr>
              <a:t>od </a:t>
            </a:r>
            <a:r>
              <a:rPr lang="pl-PL" sz="2000" dirty="0">
                <a:cs typeface="Microsoft Sans Serif" panose="020B0604020202020204" pitchFamily="34" charset="0"/>
              </a:rPr>
              <a:t>9% do 12%-1 pkt.</a:t>
            </a:r>
          </a:p>
          <a:p>
            <a:pPr marL="436563">
              <a:buFont typeface="Wingdings" pitchFamily="2" charset="2"/>
              <a:buChar char="§"/>
            </a:pPr>
            <a:r>
              <a:rPr lang="pl-PL" sz="2000" dirty="0">
                <a:cs typeface="Microsoft Sans Serif" panose="020B0604020202020204" pitchFamily="34" charset="0"/>
              </a:rPr>
              <a:t>powyżej 12% do 13%-2 pkt.</a:t>
            </a:r>
          </a:p>
          <a:p>
            <a:pPr marL="436563">
              <a:buFont typeface="Wingdings" pitchFamily="2" charset="2"/>
              <a:buChar char="§"/>
            </a:pPr>
            <a:r>
              <a:rPr lang="pl-PL" sz="2000" dirty="0">
                <a:cs typeface="Microsoft Sans Serif" panose="020B0604020202020204" pitchFamily="34" charset="0"/>
              </a:rPr>
              <a:t>powyżej 13% do 14%-3 pkt.</a:t>
            </a:r>
          </a:p>
          <a:p>
            <a:pPr marL="436563">
              <a:buFont typeface="Wingdings" pitchFamily="2" charset="2"/>
              <a:buChar char="§"/>
            </a:pPr>
            <a:r>
              <a:rPr lang="pl-PL" sz="2000" dirty="0">
                <a:cs typeface="Microsoft Sans Serif" panose="020B0604020202020204" pitchFamily="34" charset="0"/>
              </a:rPr>
              <a:t>powyżej 14%-4 pkt.	</a:t>
            </a:r>
          </a:p>
          <a:p>
            <a:pPr marL="0" indent="0">
              <a:buNone/>
            </a:pPr>
            <a:r>
              <a:rPr lang="pl-PL" sz="2000" dirty="0">
                <a:latin typeface="Times New Roman" panose="02020603050405020304" pitchFamily="18" charset="0"/>
                <a:cs typeface="Times New Roman" panose="02020603050405020304" pitchFamily="18" charset="0"/>
              </a:rPr>
              <a:t>	</a:t>
            </a:r>
          </a:p>
          <a:p>
            <a:pPr marL="0" indent="0">
              <a:buNone/>
            </a:pPr>
            <a:endParaRPr lang="pl-PL" dirty="0"/>
          </a:p>
        </p:txBody>
      </p:sp>
      <p:sp>
        <p:nvSpPr>
          <p:cNvPr id="4" name="Tytuł 1"/>
          <p:cNvSpPr>
            <a:spLocks noGrp="1"/>
          </p:cNvSpPr>
          <p:nvPr>
            <p:ph type="title"/>
          </p:nvPr>
        </p:nvSpPr>
        <p:spPr>
          <a:xfrm>
            <a:off x="676892" y="611031"/>
            <a:ext cx="10964883" cy="1066952"/>
          </a:xfrm>
          <a:ln w="76200">
            <a:solidFill>
              <a:srgbClr val="636466"/>
            </a:solidFill>
            <a:miter lim="800000"/>
          </a:ln>
        </p:spPr>
        <p:txBody>
          <a:bodyPr/>
          <a:lstStyle/>
          <a:p>
            <a:pPr algn="l"/>
            <a:r>
              <a:rPr lang="pl-PL" sz="2800" b="1" dirty="0">
                <a:solidFill>
                  <a:srgbClr val="636466"/>
                </a:solidFill>
                <a:cs typeface="Microsoft Sans Serif" panose="020B0604020202020204" pitchFamily="34" charset="0"/>
              </a:rPr>
              <a:t>Kryteria </a:t>
            </a:r>
            <a:r>
              <a:rPr lang="pl-PL" sz="2800" b="1" dirty="0" smtClean="0">
                <a:solidFill>
                  <a:srgbClr val="636466"/>
                </a:solidFill>
                <a:cs typeface="Microsoft Sans Serif" panose="020B0604020202020204" pitchFamily="34" charset="0"/>
              </a:rPr>
              <a:t>specyficzne punktowane dla działania 10.3 RPO WSL</a:t>
            </a:r>
            <a:endParaRPr lang="pl-PL" sz="2800" b="1" dirty="0">
              <a:solidFill>
                <a:srgbClr val="636466"/>
              </a:solidFill>
              <a:cs typeface="Microsoft Sans Serif" panose="020B0604020202020204" pitchFamily="34" charset="0"/>
            </a:endParaRPr>
          </a:p>
        </p:txBody>
      </p:sp>
    </p:spTree>
    <p:extLst>
      <p:ext uri="{BB962C8B-B14F-4D97-AF65-F5344CB8AC3E}">
        <p14:creationId xmlns:p14="http://schemas.microsoft.com/office/powerpoint/2010/main" val="11489895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888406"/>
            <a:ext cx="10972800" cy="5112098"/>
          </a:xfrm>
        </p:spPr>
        <p:txBody>
          <a:bodyPr/>
          <a:lstStyle/>
          <a:p>
            <a:pPr marL="0" indent="0" algn="just">
              <a:spcBef>
                <a:spcPts val="0"/>
              </a:spcBef>
              <a:buNone/>
            </a:pPr>
            <a:r>
              <a:rPr lang="pl-PL" sz="2000" b="1" dirty="0">
                <a:cs typeface="Microsoft Sans Serif" panose="020B0604020202020204" pitchFamily="34" charset="0"/>
              </a:rPr>
              <a:t>Skuteczne powiązanie z projektem/projektami finansowanymi z </a:t>
            </a:r>
            <a:r>
              <a:rPr lang="pl-PL" sz="2000" b="1" dirty="0" smtClean="0">
                <a:cs typeface="Microsoft Sans Serif" panose="020B0604020202020204" pitchFamily="34" charset="0"/>
              </a:rPr>
              <a:t>EFS (</a:t>
            </a:r>
            <a:r>
              <a:rPr lang="pl-PL" sz="2000" b="1" dirty="0">
                <a:cs typeface="Microsoft Sans Serif" panose="020B0604020202020204" pitchFamily="34" charset="0"/>
              </a:rPr>
              <a:t>waga </a:t>
            </a:r>
            <a:r>
              <a:rPr lang="pl-PL" sz="2000" b="1" dirty="0" smtClean="0">
                <a:cs typeface="Microsoft Sans Serif" panose="020B0604020202020204" pitchFamily="34" charset="0"/>
              </a:rPr>
              <a:t>1,5). </a:t>
            </a:r>
            <a:endParaRPr lang="pl-PL" sz="2000" b="1" dirty="0">
              <a:cs typeface="Microsoft Sans Serif" panose="020B0604020202020204" pitchFamily="34" charset="0"/>
            </a:endParaRPr>
          </a:p>
          <a:p>
            <a:pPr marL="0" indent="0" algn="just">
              <a:spcBef>
                <a:spcPts val="0"/>
              </a:spcBef>
              <a:buNone/>
            </a:pPr>
            <a:endParaRPr lang="pl-PL" sz="2000" dirty="0" smtClean="0">
              <a:cs typeface="Microsoft Sans Serif" panose="020B0604020202020204" pitchFamily="34" charset="0"/>
            </a:endParaRPr>
          </a:p>
          <a:p>
            <a:pPr marL="0" indent="0" algn="just">
              <a:spcBef>
                <a:spcPts val="0"/>
              </a:spcBef>
              <a:buNone/>
            </a:pPr>
            <a:r>
              <a:rPr lang="pl-PL" sz="2000" dirty="0">
                <a:cs typeface="Microsoft Sans Serif" panose="020B0604020202020204" pitchFamily="34" charset="0"/>
              </a:rPr>
              <a:t>Za skuteczne powiązanie uznaje się liczbę projektów zrealizowanych lub zaplanowanych do realizacji ze środków EFS z wykorzystaniem powstałej infrastruktury oraz realizację wskaźników produktu i rezultatu podanych do osiągnięcia dla ZIT/RIT w ramach Działania 9.1 lub Działania </a:t>
            </a:r>
            <a:r>
              <a:rPr lang="pl-PL" sz="2000" dirty="0" smtClean="0">
                <a:cs typeface="Microsoft Sans Serif" panose="020B0604020202020204" pitchFamily="34" charset="0"/>
              </a:rPr>
              <a:t>9.2.</a:t>
            </a:r>
            <a:endParaRPr lang="pl-PL" sz="2000" dirty="0">
              <a:cs typeface="Microsoft Sans Serif" panose="020B0604020202020204" pitchFamily="34" charset="0"/>
            </a:endParaRPr>
          </a:p>
          <a:p>
            <a:pPr marL="0" indent="0" algn="just">
              <a:spcBef>
                <a:spcPts val="0"/>
              </a:spcBef>
              <a:buNone/>
            </a:pPr>
            <a:r>
              <a:rPr lang="pl-PL" sz="2000" dirty="0">
                <a:cs typeface="Microsoft Sans Serif" panose="020B0604020202020204" pitchFamily="34" charset="0"/>
              </a:rPr>
              <a:t>	</a:t>
            </a:r>
          </a:p>
          <a:p>
            <a:pPr marL="436563" algn="just">
              <a:buFont typeface="Wingdings" pitchFamily="2" charset="2"/>
              <a:buChar char="§"/>
            </a:pPr>
            <a:r>
              <a:rPr lang="pl-PL" sz="2000" dirty="0" smtClean="0">
                <a:cs typeface="Microsoft Sans Serif" panose="020B0604020202020204" pitchFamily="34" charset="0"/>
              </a:rPr>
              <a:t>Co </a:t>
            </a:r>
            <a:r>
              <a:rPr lang="pl-PL" sz="2000" dirty="0">
                <a:cs typeface="Microsoft Sans Serif" panose="020B0604020202020204" pitchFamily="34" charset="0"/>
              </a:rPr>
              <a:t>najmniej 1 projekt zrealizowany lub zaplanowany do realizacji ze środków EFS – 1 </a:t>
            </a:r>
            <a:r>
              <a:rPr lang="pl-PL" sz="2000" dirty="0" smtClean="0">
                <a:cs typeface="Microsoft Sans Serif" panose="020B0604020202020204" pitchFamily="34" charset="0"/>
              </a:rPr>
              <a:t>pkt.</a:t>
            </a:r>
          </a:p>
          <a:p>
            <a:pPr marL="436563" algn="just">
              <a:buFont typeface="Wingdings" pitchFamily="2" charset="2"/>
              <a:buChar char="§"/>
            </a:pPr>
            <a:r>
              <a:rPr lang="pl-PL" sz="2000" dirty="0">
                <a:cs typeface="Microsoft Sans Serif" panose="020B0604020202020204" pitchFamily="34" charset="0"/>
              </a:rPr>
              <a:t>Co najmniej 2 projekty zrealizowane lub zaplanowane do realizacji ze środków EFS – 2 </a:t>
            </a:r>
            <a:r>
              <a:rPr lang="pl-PL" sz="2000" dirty="0" smtClean="0">
                <a:cs typeface="Microsoft Sans Serif" panose="020B0604020202020204" pitchFamily="34" charset="0"/>
              </a:rPr>
              <a:t>pkt.</a:t>
            </a:r>
            <a:endParaRPr lang="pl-PL" sz="2000" dirty="0">
              <a:cs typeface="Microsoft Sans Serif" panose="020B0604020202020204" pitchFamily="34" charset="0"/>
            </a:endParaRPr>
          </a:p>
          <a:p>
            <a:pPr marL="436563" algn="just">
              <a:buFont typeface="Wingdings" pitchFamily="2" charset="2"/>
              <a:buChar char="§"/>
            </a:pPr>
            <a:r>
              <a:rPr lang="pl-PL" sz="2000" dirty="0" smtClean="0">
                <a:cs typeface="Microsoft Sans Serif" panose="020B0604020202020204" pitchFamily="34" charset="0"/>
              </a:rPr>
              <a:t>Co </a:t>
            </a:r>
            <a:r>
              <a:rPr lang="pl-PL" sz="2000" dirty="0">
                <a:cs typeface="Microsoft Sans Serif" panose="020B0604020202020204" pitchFamily="34" charset="0"/>
              </a:rPr>
              <a:t>najmniej 1 projekt zrealizowany lub zaplanowany do realizacji ze środków EFS wraz z wykazaniem poziomu wskaźników osiągniętych/planowanych do osiągnięcia – 3 pkt.</a:t>
            </a:r>
          </a:p>
          <a:p>
            <a:pPr marL="436563" algn="just">
              <a:buFont typeface="Wingdings" pitchFamily="2" charset="2"/>
              <a:buChar char="§"/>
            </a:pPr>
            <a:r>
              <a:rPr lang="pl-PL" sz="2000" dirty="0" smtClean="0">
                <a:cs typeface="Microsoft Sans Serif" panose="020B0604020202020204" pitchFamily="34" charset="0"/>
              </a:rPr>
              <a:t>Co </a:t>
            </a:r>
            <a:r>
              <a:rPr lang="pl-PL" sz="2000" dirty="0">
                <a:cs typeface="Microsoft Sans Serif" panose="020B0604020202020204" pitchFamily="34" charset="0"/>
              </a:rPr>
              <a:t>najmniej 2 projekty zrealizowane lub zaplanowane do realizacji ze środków EFS wraz z wykazaniem poziomu wskaźników osiągniętych/planowanych do osiągnięcia – 4 pkt.	</a:t>
            </a:r>
          </a:p>
          <a:p>
            <a:pPr marL="0" indent="0" algn="just">
              <a:buNone/>
            </a:pPr>
            <a:endParaRPr lang="pl-PL" dirty="0"/>
          </a:p>
        </p:txBody>
      </p:sp>
      <p:sp>
        <p:nvSpPr>
          <p:cNvPr id="4" name="Tytuł 1"/>
          <p:cNvSpPr>
            <a:spLocks noGrp="1"/>
          </p:cNvSpPr>
          <p:nvPr>
            <p:ph type="title"/>
          </p:nvPr>
        </p:nvSpPr>
        <p:spPr>
          <a:xfrm>
            <a:off x="688769" y="607469"/>
            <a:ext cx="10893631" cy="1066952"/>
          </a:xfrm>
          <a:ln w="76200">
            <a:solidFill>
              <a:srgbClr val="636466"/>
            </a:solidFill>
            <a:miter lim="800000"/>
          </a:ln>
        </p:spPr>
        <p:txBody>
          <a:bodyPr/>
          <a:lstStyle/>
          <a:p>
            <a:pPr algn="l"/>
            <a:r>
              <a:rPr lang="pl-PL" sz="2800" b="1" dirty="0">
                <a:solidFill>
                  <a:srgbClr val="636466"/>
                </a:solidFill>
                <a:cs typeface="Microsoft Sans Serif" panose="020B0604020202020204" pitchFamily="34" charset="0"/>
              </a:rPr>
              <a:t>Kryteria </a:t>
            </a:r>
            <a:r>
              <a:rPr lang="pl-PL" sz="2800" b="1" dirty="0" smtClean="0">
                <a:solidFill>
                  <a:srgbClr val="636466"/>
                </a:solidFill>
                <a:cs typeface="Microsoft Sans Serif" panose="020B0604020202020204" pitchFamily="34" charset="0"/>
              </a:rPr>
              <a:t>specyficzne punktowane dla działania 10.3 RPO WSL</a:t>
            </a:r>
            <a:endParaRPr lang="pl-PL" sz="2800" b="1" dirty="0">
              <a:solidFill>
                <a:srgbClr val="636466"/>
              </a:solidFill>
              <a:cs typeface="Microsoft Sans Serif" panose="020B0604020202020204" pitchFamily="34" charset="0"/>
            </a:endParaRPr>
          </a:p>
        </p:txBody>
      </p:sp>
    </p:spTree>
    <p:extLst>
      <p:ext uri="{BB962C8B-B14F-4D97-AF65-F5344CB8AC3E}">
        <p14:creationId xmlns:p14="http://schemas.microsoft.com/office/powerpoint/2010/main" val="8725513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97725" y="2307611"/>
            <a:ext cx="10972800" cy="5112098"/>
          </a:xfrm>
        </p:spPr>
        <p:txBody>
          <a:bodyPr/>
          <a:lstStyle/>
          <a:p>
            <a:pPr marL="0" indent="0" algn="just">
              <a:spcBef>
                <a:spcPts val="0"/>
              </a:spcBef>
              <a:buNone/>
            </a:pPr>
            <a:r>
              <a:rPr lang="pl-PL" sz="2000" b="1" dirty="0">
                <a:cs typeface="Microsoft Sans Serif" panose="020B0604020202020204" pitchFamily="34" charset="0"/>
              </a:rPr>
              <a:t>Bezpieczeństwo w przestrzeni </a:t>
            </a:r>
            <a:r>
              <a:rPr lang="pl-PL" sz="2000" b="1" dirty="0" smtClean="0">
                <a:cs typeface="Microsoft Sans Serif" panose="020B0604020202020204" pitchFamily="34" charset="0"/>
              </a:rPr>
              <a:t>publicznej (</a:t>
            </a:r>
            <a:r>
              <a:rPr lang="pl-PL" sz="2000" b="1" dirty="0">
                <a:cs typeface="Microsoft Sans Serif" panose="020B0604020202020204" pitchFamily="34" charset="0"/>
              </a:rPr>
              <a:t>waga </a:t>
            </a:r>
            <a:r>
              <a:rPr lang="pl-PL" sz="2000" b="1" dirty="0" smtClean="0">
                <a:cs typeface="Microsoft Sans Serif" panose="020B0604020202020204" pitchFamily="34" charset="0"/>
              </a:rPr>
              <a:t>1). </a:t>
            </a:r>
            <a:endParaRPr lang="pl-PL" sz="2000" b="1" dirty="0">
              <a:cs typeface="Microsoft Sans Serif" panose="020B0604020202020204" pitchFamily="34" charset="0"/>
            </a:endParaRPr>
          </a:p>
          <a:p>
            <a:pPr marL="0" indent="0" algn="just">
              <a:spcBef>
                <a:spcPts val="0"/>
              </a:spcBef>
              <a:buNone/>
            </a:pPr>
            <a:endParaRPr lang="pl-PL" sz="2000" dirty="0" smtClean="0">
              <a:cs typeface="Microsoft Sans Serif" panose="020B0604020202020204" pitchFamily="34" charset="0"/>
            </a:endParaRPr>
          </a:p>
          <a:p>
            <a:pPr marL="0" indent="0" algn="just">
              <a:spcBef>
                <a:spcPts val="0"/>
              </a:spcBef>
              <a:buNone/>
            </a:pPr>
            <a:r>
              <a:rPr lang="pl-PL" sz="2000" dirty="0">
                <a:cs typeface="Microsoft Sans Serif" panose="020B0604020202020204" pitchFamily="34" charset="0"/>
              </a:rPr>
              <a:t>Punkty będą przyznawane za wpływ projektu na poprawę bezpieczeństwa na obszarze </a:t>
            </a:r>
            <a:r>
              <a:rPr lang="pl-PL" sz="2000" dirty="0" smtClean="0">
                <a:cs typeface="Microsoft Sans Serif" panose="020B0604020202020204" pitchFamily="34" charset="0"/>
              </a:rPr>
              <a:t>rewitalizacji.</a:t>
            </a:r>
            <a:endParaRPr lang="pl-PL" sz="2000" dirty="0">
              <a:cs typeface="Microsoft Sans Serif" panose="020B0604020202020204" pitchFamily="34" charset="0"/>
            </a:endParaRPr>
          </a:p>
          <a:p>
            <a:pPr marL="0" indent="0" algn="just">
              <a:spcBef>
                <a:spcPts val="0"/>
              </a:spcBef>
              <a:buNone/>
            </a:pPr>
            <a:r>
              <a:rPr lang="pl-PL" sz="2000" dirty="0">
                <a:cs typeface="Microsoft Sans Serif" panose="020B0604020202020204" pitchFamily="34" charset="0"/>
              </a:rPr>
              <a:t>	</a:t>
            </a:r>
          </a:p>
          <a:p>
            <a:pPr marL="436563" algn="just">
              <a:buFont typeface="Wingdings" pitchFamily="2" charset="2"/>
              <a:buChar char="§"/>
            </a:pPr>
            <a:r>
              <a:rPr lang="pl-PL" sz="2000" dirty="0">
                <a:cs typeface="Microsoft Sans Serif" panose="020B0604020202020204" pitchFamily="34" charset="0"/>
              </a:rPr>
              <a:t>2-4 pkt – wpływ pozytywny</a:t>
            </a:r>
          </a:p>
          <a:p>
            <a:pPr marL="436563" algn="just">
              <a:buFont typeface="Wingdings" pitchFamily="2" charset="2"/>
              <a:buChar char="§"/>
            </a:pPr>
            <a:r>
              <a:rPr lang="pl-PL" sz="2000" dirty="0">
                <a:cs typeface="Microsoft Sans Serif" panose="020B0604020202020204" pitchFamily="34" charset="0"/>
              </a:rPr>
              <a:t>1 pkt – wpływ neutralny</a:t>
            </a:r>
            <a:endParaRPr lang="pl-PL" dirty="0"/>
          </a:p>
        </p:txBody>
      </p:sp>
      <p:sp>
        <p:nvSpPr>
          <p:cNvPr id="4" name="Tytuł 1"/>
          <p:cNvSpPr>
            <a:spLocks noGrp="1"/>
          </p:cNvSpPr>
          <p:nvPr>
            <p:ph type="title"/>
          </p:nvPr>
        </p:nvSpPr>
        <p:spPr>
          <a:xfrm>
            <a:off x="716082" y="824786"/>
            <a:ext cx="11024260" cy="1114453"/>
          </a:xfrm>
          <a:ln w="76200">
            <a:solidFill>
              <a:srgbClr val="636466"/>
            </a:solidFill>
            <a:miter lim="800000"/>
          </a:ln>
        </p:spPr>
        <p:txBody>
          <a:bodyPr/>
          <a:lstStyle/>
          <a:p>
            <a:pPr algn="l"/>
            <a:r>
              <a:rPr lang="pl-PL" sz="2800" b="1" dirty="0">
                <a:solidFill>
                  <a:srgbClr val="636466"/>
                </a:solidFill>
                <a:cs typeface="Microsoft Sans Serif" panose="020B0604020202020204" pitchFamily="34" charset="0"/>
              </a:rPr>
              <a:t>Kryteria </a:t>
            </a:r>
            <a:r>
              <a:rPr lang="pl-PL" sz="2800" b="1" dirty="0" smtClean="0">
                <a:solidFill>
                  <a:srgbClr val="636466"/>
                </a:solidFill>
                <a:cs typeface="Microsoft Sans Serif" panose="020B0604020202020204" pitchFamily="34" charset="0"/>
              </a:rPr>
              <a:t>specyficzne punktowane dla działania 10.3 RPO WSL</a:t>
            </a:r>
            <a:endParaRPr lang="pl-PL" sz="2800" b="1" dirty="0">
              <a:solidFill>
                <a:srgbClr val="636466"/>
              </a:solidFill>
              <a:cs typeface="Microsoft Sans Serif" panose="020B0604020202020204" pitchFamily="34" charset="0"/>
            </a:endParaRPr>
          </a:p>
        </p:txBody>
      </p:sp>
    </p:spTree>
    <p:extLst>
      <p:ext uri="{BB962C8B-B14F-4D97-AF65-F5344CB8AC3E}">
        <p14:creationId xmlns:p14="http://schemas.microsoft.com/office/powerpoint/2010/main" val="37495147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29194" y="673967"/>
            <a:ext cx="10515600" cy="903502"/>
          </a:xfrm>
          <a:ln w="76200">
            <a:solidFill>
              <a:srgbClr val="636466"/>
            </a:solidFill>
            <a:miter lim="800000"/>
          </a:ln>
        </p:spPr>
        <p:txBody>
          <a:bodyPr>
            <a:normAutofit/>
          </a:bodyPr>
          <a:lstStyle/>
          <a:p>
            <a:pPr algn="l"/>
            <a:r>
              <a:rPr lang="pl-PL" b="1" dirty="0" smtClean="0">
                <a:solidFill>
                  <a:srgbClr val="636466"/>
                </a:solidFill>
                <a:cs typeface="Microsoft Sans Serif" panose="020B0604020202020204" pitchFamily="34" charset="0"/>
              </a:rPr>
              <a:t>Termin składania wniosków o dofinansowanie</a:t>
            </a:r>
            <a:endParaRPr lang="pl-PL" sz="2800" b="1" dirty="0">
              <a:solidFill>
                <a:srgbClr val="636466"/>
              </a:solidFill>
              <a:cs typeface="Microsoft Sans Serif" panose="020B0604020202020204" pitchFamily="34" charset="0"/>
            </a:endParaRPr>
          </a:p>
        </p:txBody>
      </p:sp>
      <p:sp>
        <p:nvSpPr>
          <p:cNvPr id="5" name="Symbol zastępczy zawartości 2"/>
          <p:cNvSpPr txBox="1">
            <a:spLocks/>
          </p:cNvSpPr>
          <p:nvPr/>
        </p:nvSpPr>
        <p:spPr>
          <a:xfrm>
            <a:off x="755822" y="1921062"/>
            <a:ext cx="10515600" cy="4514336"/>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pl-PL" sz="2000" b="1" dirty="0" smtClean="0">
                <a:latin typeface="Lato" pitchFamily="34" charset="-18"/>
                <a:cs typeface="Microsoft Sans Serif" panose="020B0604020202020204" pitchFamily="34" charset="0"/>
              </a:rPr>
              <a:t>Nabór </a:t>
            </a:r>
            <a:r>
              <a:rPr lang="pl-PL" sz="2000" b="1" dirty="0">
                <a:latin typeface="Lato" pitchFamily="34" charset="-18"/>
                <a:cs typeface="Microsoft Sans Serif" panose="020B0604020202020204" pitchFamily="34" charset="0"/>
              </a:rPr>
              <a:t>nr RPSL.10.03.01-IZ.01-24-189/17 </a:t>
            </a:r>
            <a:r>
              <a:rPr lang="pl-PL" sz="2000" b="1" dirty="0" smtClean="0">
                <a:latin typeface="Lato" pitchFamily="34" charset="-18"/>
                <a:cs typeface="Microsoft Sans Serif" panose="020B0604020202020204" pitchFamily="34" charset="0"/>
              </a:rPr>
              <a:t>SUBREGION CENTRALNY</a:t>
            </a:r>
            <a:endParaRPr lang="pl-PL" sz="2000" b="1" dirty="0">
              <a:latin typeface="Lato" pitchFamily="34" charset="-18"/>
              <a:cs typeface="Microsoft Sans Serif" panose="020B0604020202020204" pitchFamily="34" charset="0"/>
            </a:endParaRPr>
          </a:p>
          <a:p>
            <a:pPr algn="just">
              <a:buFont typeface="Wingdings" pitchFamily="2" charset="2"/>
              <a:buChar char="§"/>
            </a:pPr>
            <a:r>
              <a:rPr lang="pl-PL" sz="2000" dirty="0">
                <a:latin typeface="Lato" pitchFamily="34" charset="-18"/>
                <a:cs typeface="Microsoft Sans Serif" panose="020B0604020202020204" pitchFamily="34" charset="0"/>
              </a:rPr>
              <a:t>Termin składania wniosków:</a:t>
            </a:r>
          </a:p>
          <a:p>
            <a:pPr marL="0" indent="0" algn="just">
              <a:lnSpc>
                <a:spcPct val="150000"/>
              </a:lnSpc>
              <a:buNone/>
            </a:pPr>
            <a:r>
              <a:rPr lang="pl-PL" sz="2000" dirty="0" smtClean="0">
                <a:latin typeface="Lato" pitchFamily="34" charset="-18"/>
                <a:cs typeface="Microsoft Sans Serif" panose="020B0604020202020204" pitchFamily="34" charset="0"/>
              </a:rPr>
              <a:t>od 2017-08-31 00:00:00 do 2018-01-31 12:00:00</a:t>
            </a:r>
          </a:p>
          <a:p>
            <a:pPr marL="0" indent="0" algn="just">
              <a:lnSpc>
                <a:spcPct val="150000"/>
              </a:lnSpc>
              <a:buNone/>
            </a:pPr>
            <a:r>
              <a:rPr lang="pl-PL" sz="2000" b="1" dirty="0" smtClean="0">
                <a:latin typeface="Lato" pitchFamily="34" charset="-18"/>
                <a:cs typeface="Microsoft Sans Serif" panose="020B0604020202020204" pitchFamily="34" charset="0"/>
              </a:rPr>
              <a:t>Nabór </a:t>
            </a:r>
            <a:r>
              <a:rPr lang="pl-PL" sz="2000" b="1" dirty="0">
                <a:latin typeface="Lato" pitchFamily="34" charset="-18"/>
                <a:cs typeface="Microsoft Sans Serif" panose="020B0604020202020204" pitchFamily="34" charset="0"/>
              </a:rPr>
              <a:t>nr </a:t>
            </a:r>
            <a:r>
              <a:rPr lang="pl-PL" sz="2000" b="1" dirty="0" smtClean="0">
                <a:latin typeface="Lato" pitchFamily="34" charset="-18"/>
                <a:cs typeface="Microsoft Sans Serif" panose="020B0604020202020204" pitchFamily="34" charset="0"/>
              </a:rPr>
              <a:t>RPSL.10.03.02-IZ.01-24-219/17 SUBREGION POŁUDNIOWY </a:t>
            </a:r>
          </a:p>
          <a:p>
            <a:pPr algn="just">
              <a:buFont typeface="Wingdings" pitchFamily="2" charset="2"/>
              <a:buChar char="§"/>
            </a:pPr>
            <a:r>
              <a:rPr lang="pl-PL" sz="2000" dirty="0">
                <a:latin typeface="Lato" pitchFamily="34" charset="-18"/>
                <a:cs typeface="Microsoft Sans Serif" panose="020B0604020202020204" pitchFamily="34" charset="0"/>
              </a:rPr>
              <a:t>Termin składania wniosków:</a:t>
            </a:r>
          </a:p>
          <a:p>
            <a:pPr marL="0" indent="0" algn="just">
              <a:lnSpc>
                <a:spcPct val="150000"/>
              </a:lnSpc>
              <a:buNone/>
            </a:pPr>
            <a:r>
              <a:rPr lang="pl-PL" sz="2000" dirty="0">
                <a:latin typeface="Lato" pitchFamily="34" charset="-18"/>
                <a:cs typeface="Microsoft Sans Serif" panose="020B0604020202020204" pitchFamily="34" charset="0"/>
              </a:rPr>
              <a:t>od 2017-11-30 07:00:00 do 2018-01-30 </a:t>
            </a:r>
            <a:r>
              <a:rPr lang="pl-PL" sz="2000" dirty="0" smtClean="0">
                <a:latin typeface="Lato" pitchFamily="34" charset="-18"/>
                <a:cs typeface="Microsoft Sans Serif" panose="020B0604020202020204" pitchFamily="34" charset="0"/>
              </a:rPr>
              <a:t>12:00:00</a:t>
            </a:r>
          </a:p>
          <a:p>
            <a:pPr marL="0" indent="0" algn="just">
              <a:lnSpc>
                <a:spcPct val="150000"/>
              </a:lnSpc>
              <a:buNone/>
            </a:pPr>
            <a:r>
              <a:rPr lang="pl-PL" sz="2000" b="1" dirty="0">
                <a:cs typeface="Microsoft Sans Serif" panose="020B0604020202020204" pitchFamily="34" charset="0"/>
              </a:rPr>
              <a:t>Nabór nr </a:t>
            </a:r>
            <a:r>
              <a:rPr lang="pl-PL" sz="2000" b="1" dirty="0" smtClean="0">
                <a:cs typeface="Microsoft Sans Serif" panose="020B0604020202020204" pitchFamily="34" charset="0"/>
              </a:rPr>
              <a:t>RPSL.10.03.02-IZ.01-24-220/17 </a:t>
            </a:r>
            <a:r>
              <a:rPr lang="pl-PL" sz="2000" b="1" dirty="0">
                <a:latin typeface="Lato" pitchFamily="34" charset="-18"/>
                <a:cs typeface="Microsoft Sans Serif" panose="020B0604020202020204" pitchFamily="34" charset="0"/>
              </a:rPr>
              <a:t>SUBREGION PÓŁNOCNY</a:t>
            </a:r>
          </a:p>
          <a:p>
            <a:pPr algn="just">
              <a:buFont typeface="Wingdings" pitchFamily="2" charset="2"/>
              <a:buChar char="§"/>
            </a:pPr>
            <a:r>
              <a:rPr lang="pl-PL" sz="2000" dirty="0">
                <a:cs typeface="Microsoft Sans Serif" panose="020B0604020202020204" pitchFamily="34" charset="0"/>
              </a:rPr>
              <a:t>Termin składania wniosków:</a:t>
            </a:r>
          </a:p>
          <a:p>
            <a:pPr marL="0" indent="0" algn="just">
              <a:buNone/>
            </a:pPr>
            <a:r>
              <a:rPr lang="pl-PL" sz="2000" dirty="0"/>
              <a:t>od 2017-11-30 07:00:00 do 2018-01-30 12:00:00 </a:t>
            </a:r>
          </a:p>
          <a:p>
            <a:pPr marL="0" indent="0" algn="just">
              <a:buNone/>
            </a:pPr>
            <a:r>
              <a:rPr lang="pl-PL" sz="2000" b="1" dirty="0" smtClean="0">
                <a:cs typeface="Microsoft Sans Serif" panose="020B0604020202020204" pitchFamily="34" charset="0"/>
              </a:rPr>
              <a:t>Nabór </a:t>
            </a:r>
            <a:r>
              <a:rPr lang="pl-PL" sz="2000" b="1" dirty="0">
                <a:cs typeface="Microsoft Sans Serif" panose="020B0604020202020204" pitchFamily="34" charset="0"/>
              </a:rPr>
              <a:t>nr RPSL.10.03.02-IZ.01-24-227/17 </a:t>
            </a:r>
            <a:r>
              <a:rPr lang="pl-PL" sz="2000" b="1" dirty="0">
                <a:latin typeface="Lato" pitchFamily="34" charset="-18"/>
                <a:cs typeface="Microsoft Sans Serif" panose="020B0604020202020204" pitchFamily="34" charset="0"/>
              </a:rPr>
              <a:t>SUBREGION ZACHODNI</a:t>
            </a:r>
          </a:p>
          <a:p>
            <a:pPr algn="just">
              <a:buFont typeface="Wingdings" pitchFamily="2" charset="2"/>
              <a:buChar char="§"/>
            </a:pPr>
            <a:r>
              <a:rPr lang="pl-PL" sz="2000" dirty="0">
                <a:cs typeface="Microsoft Sans Serif" panose="020B0604020202020204" pitchFamily="34" charset="0"/>
              </a:rPr>
              <a:t>Termin składania wniosków:</a:t>
            </a:r>
          </a:p>
          <a:p>
            <a:pPr marL="0" indent="0" algn="just">
              <a:buNone/>
            </a:pPr>
            <a:r>
              <a:rPr lang="pl-PL" sz="2000" dirty="0"/>
              <a:t>od 2017-12-29 07:00:00 do 2018-02-28 12:00:00 </a:t>
            </a:r>
            <a:endParaRPr lang="pl-PL" sz="2000" dirty="0">
              <a:cs typeface="Microsoft Sans Serif" panose="020B0604020202020204" pitchFamily="34" charset="0"/>
            </a:endParaRPr>
          </a:p>
          <a:p>
            <a:pPr marL="0" indent="0" algn="just">
              <a:lnSpc>
                <a:spcPct val="150000"/>
              </a:lnSpc>
              <a:buNone/>
            </a:pPr>
            <a:endParaRPr lang="pl-PL" sz="2000" dirty="0" smtClean="0">
              <a:latin typeface="Lato" pitchFamily="34" charset="-18"/>
              <a:cs typeface="Microsoft Sans Serif" panose="020B0604020202020204" pitchFamily="34" charset="0"/>
            </a:endParaRPr>
          </a:p>
        </p:txBody>
      </p:sp>
    </p:spTree>
    <p:extLst>
      <p:ext uri="{BB962C8B-B14F-4D97-AF65-F5344CB8AC3E}">
        <p14:creationId xmlns:p14="http://schemas.microsoft.com/office/powerpoint/2010/main" val="30929389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92727" y="2176982"/>
            <a:ext cx="10972800" cy="5112098"/>
          </a:xfrm>
        </p:spPr>
        <p:txBody>
          <a:bodyPr/>
          <a:lstStyle/>
          <a:p>
            <a:pPr marL="0" indent="0" algn="just">
              <a:spcBef>
                <a:spcPts val="0"/>
              </a:spcBef>
              <a:buNone/>
            </a:pPr>
            <a:r>
              <a:rPr lang="pl-PL" sz="2000" b="1" dirty="0">
                <a:cs typeface="Microsoft Sans Serif" panose="020B0604020202020204" pitchFamily="34" charset="0"/>
              </a:rPr>
              <a:t>Istotność projektu dla procesu </a:t>
            </a:r>
            <a:r>
              <a:rPr lang="pl-PL" sz="2000" b="1" dirty="0" smtClean="0">
                <a:cs typeface="Microsoft Sans Serif" panose="020B0604020202020204" pitchFamily="34" charset="0"/>
              </a:rPr>
              <a:t>rewitalizacji (</a:t>
            </a:r>
            <a:r>
              <a:rPr lang="pl-PL" sz="2000" b="1" dirty="0">
                <a:cs typeface="Microsoft Sans Serif" panose="020B0604020202020204" pitchFamily="34" charset="0"/>
              </a:rPr>
              <a:t>waga </a:t>
            </a:r>
            <a:r>
              <a:rPr lang="pl-PL" sz="2000" b="1" dirty="0" smtClean="0">
                <a:cs typeface="Microsoft Sans Serif" panose="020B0604020202020204" pitchFamily="34" charset="0"/>
              </a:rPr>
              <a:t>2). </a:t>
            </a:r>
            <a:endParaRPr lang="pl-PL" sz="2000" b="1" dirty="0">
              <a:cs typeface="Microsoft Sans Serif" panose="020B0604020202020204" pitchFamily="34" charset="0"/>
            </a:endParaRPr>
          </a:p>
          <a:p>
            <a:pPr marL="0" indent="0" algn="just">
              <a:spcBef>
                <a:spcPts val="0"/>
              </a:spcBef>
              <a:buNone/>
            </a:pPr>
            <a:endParaRPr lang="pl-PL" sz="2000" dirty="0" smtClean="0">
              <a:cs typeface="Microsoft Sans Serif" panose="020B0604020202020204" pitchFamily="34" charset="0"/>
            </a:endParaRPr>
          </a:p>
          <a:p>
            <a:pPr marL="0" indent="0" algn="just">
              <a:spcBef>
                <a:spcPts val="0"/>
              </a:spcBef>
              <a:buNone/>
            </a:pPr>
            <a:r>
              <a:rPr lang="pl-PL" sz="2000" dirty="0">
                <a:cs typeface="Microsoft Sans Serif" panose="020B0604020202020204" pitchFamily="34" charset="0"/>
              </a:rPr>
              <a:t>Punkty będą przyznawane za rodzaj projektu </a:t>
            </a:r>
            <a:r>
              <a:rPr lang="pl-PL" sz="2000" dirty="0" smtClean="0">
                <a:cs typeface="Microsoft Sans Serif" panose="020B0604020202020204" pitchFamily="34" charset="0"/>
              </a:rPr>
              <a:t>wg </a:t>
            </a:r>
            <a:r>
              <a:rPr lang="pl-PL" sz="2000" dirty="0">
                <a:cs typeface="Microsoft Sans Serif" panose="020B0604020202020204" pitchFamily="34" charset="0"/>
              </a:rPr>
              <a:t>programu rewitalizacji. Premiowane będą projekty rewitalizacyjne, które znajdują się na podstawowej liście programu rewitalizacji opracowanego zgodnie z Wytycznymi w zakresie rewitalizacji w programach operacyjnych na lata 2014 - 2020. Weryfikacji podlegać będzie stopień w jaki projekt opisany we wniosku o dofinansowanie przyczynia się do osiągnięcia celów programu rewitalizacji.</a:t>
            </a:r>
          </a:p>
          <a:p>
            <a:pPr marL="0" indent="0" algn="just">
              <a:spcBef>
                <a:spcPts val="0"/>
              </a:spcBef>
              <a:buNone/>
            </a:pPr>
            <a:r>
              <a:rPr lang="pl-PL" sz="2000" dirty="0">
                <a:cs typeface="Microsoft Sans Serif" panose="020B0604020202020204" pitchFamily="34" charset="0"/>
              </a:rPr>
              <a:t>	</a:t>
            </a:r>
          </a:p>
          <a:p>
            <a:pPr marL="436563" algn="just">
              <a:buFont typeface="Wingdings" pitchFamily="2" charset="2"/>
              <a:buChar char="§"/>
            </a:pPr>
            <a:r>
              <a:rPr lang="pl-PL" sz="2000" dirty="0">
                <a:cs typeface="Microsoft Sans Serif" panose="020B0604020202020204" pitchFamily="34" charset="0"/>
              </a:rPr>
              <a:t>2-4 pkt – projekt podstawowy</a:t>
            </a:r>
          </a:p>
          <a:p>
            <a:pPr marL="436563" algn="just">
              <a:buFont typeface="Wingdings" pitchFamily="2" charset="2"/>
              <a:buChar char="§"/>
            </a:pPr>
            <a:r>
              <a:rPr lang="pl-PL" sz="2000" dirty="0">
                <a:cs typeface="Microsoft Sans Serif" panose="020B0604020202020204" pitchFamily="34" charset="0"/>
              </a:rPr>
              <a:t>1 pkt – projekt uzupełniający</a:t>
            </a:r>
            <a:endParaRPr lang="pl-PL" dirty="0"/>
          </a:p>
        </p:txBody>
      </p:sp>
      <p:sp>
        <p:nvSpPr>
          <p:cNvPr id="4" name="Tytuł 1"/>
          <p:cNvSpPr>
            <a:spLocks noGrp="1"/>
          </p:cNvSpPr>
          <p:nvPr>
            <p:ph type="title"/>
          </p:nvPr>
        </p:nvSpPr>
        <p:spPr>
          <a:xfrm>
            <a:off x="655122" y="706033"/>
            <a:ext cx="11048010" cy="1138205"/>
          </a:xfrm>
          <a:ln w="76200">
            <a:solidFill>
              <a:srgbClr val="636466"/>
            </a:solidFill>
            <a:miter lim="800000"/>
          </a:ln>
        </p:spPr>
        <p:txBody>
          <a:bodyPr/>
          <a:lstStyle/>
          <a:p>
            <a:pPr algn="l"/>
            <a:r>
              <a:rPr lang="pl-PL" sz="2800" b="1" dirty="0">
                <a:solidFill>
                  <a:srgbClr val="636466"/>
                </a:solidFill>
                <a:cs typeface="Microsoft Sans Serif" panose="020B0604020202020204" pitchFamily="34" charset="0"/>
              </a:rPr>
              <a:t>Kryteria </a:t>
            </a:r>
            <a:r>
              <a:rPr lang="pl-PL" sz="2800" b="1" dirty="0" smtClean="0">
                <a:solidFill>
                  <a:srgbClr val="636466"/>
                </a:solidFill>
                <a:cs typeface="Microsoft Sans Serif" panose="020B0604020202020204" pitchFamily="34" charset="0"/>
              </a:rPr>
              <a:t>specyficzne punktowane dla działania 10.3 RPO WSL</a:t>
            </a:r>
            <a:endParaRPr lang="pl-PL" sz="2800" b="1" dirty="0">
              <a:solidFill>
                <a:srgbClr val="636466"/>
              </a:solidFill>
              <a:cs typeface="Microsoft Sans Serif" panose="020B0604020202020204" pitchFamily="34" charset="0"/>
            </a:endParaRPr>
          </a:p>
        </p:txBody>
      </p:sp>
    </p:spTree>
    <p:extLst>
      <p:ext uri="{BB962C8B-B14F-4D97-AF65-F5344CB8AC3E}">
        <p14:creationId xmlns:p14="http://schemas.microsoft.com/office/powerpoint/2010/main" val="1769156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8348" y="1092531"/>
            <a:ext cx="11218224" cy="5353403"/>
          </a:xfrm>
        </p:spPr>
        <p:txBody>
          <a:bodyPr/>
          <a:lstStyle/>
          <a:p>
            <a:pPr marL="0" indent="0" algn="just">
              <a:spcBef>
                <a:spcPts val="0"/>
              </a:spcBef>
              <a:buNone/>
            </a:pPr>
            <a:r>
              <a:rPr lang="pl-PL" sz="2000" b="1" dirty="0">
                <a:cs typeface="Microsoft Sans Serif" panose="020B0604020202020204" pitchFamily="34" charset="0"/>
              </a:rPr>
              <a:t>Kompleksowość działań rewitalizacyjnych (waga 1,5). </a:t>
            </a:r>
            <a:endParaRPr lang="pl-PL" sz="2000" dirty="0" smtClean="0">
              <a:cs typeface="Microsoft Sans Serif" panose="020B0604020202020204" pitchFamily="34" charset="0"/>
            </a:endParaRPr>
          </a:p>
          <a:p>
            <a:pPr marL="0" indent="0" algn="just">
              <a:spcBef>
                <a:spcPts val="0"/>
              </a:spcBef>
              <a:buNone/>
            </a:pPr>
            <a:r>
              <a:rPr lang="pl-PL" sz="2000" dirty="0">
                <a:cs typeface="Microsoft Sans Serif" panose="020B0604020202020204" pitchFamily="34" charset="0"/>
              </a:rPr>
              <a:t>Zgodnie z Wytycznymi w zakresie rewitalizacji w programach operacyjnych, stan kryzysowy występuje wówczas gdy istnieją negatywne zjawiska społeczne oraz negatywne zjawiska w co najmniej jednej z następujących sfer: gospodarczej lub środowiskowej lub przestrzenno-funkcjonalnej lub technicznej. W związku z tym, oceniany będzie zakres rozwiązywanych przez projekt problemów na obszarze rewitalizacji, wykraczających poza problemy społeczne. Ekspert przyznawać będzie po jednym punkcie za każdy rodzaj problemów innych niż społeczne, do rozwiązania których przyczynia się projekt. Rozwiązanie problemów społecznych nie będzie dodatkowo punktowane w tym kryterium.</a:t>
            </a:r>
          </a:p>
          <a:p>
            <a:pPr marL="0" indent="0" algn="just">
              <a:spcBef>
                <a:spcPts val="0"/>
              </a:spcBef>
              <a:buNone/>
            </a:pPr>
            <a:r>
              <a:rPr lang="pl-PL" sz="2000" dirty="0">
                <a:cs typeface="Microsoft Sans Serif" panose="020B0604020202020204" pitchFamily="34" charset="0"/>
              </a:rPr>
              <a:t>Ekspert zweryfikuje także, czy rozwiązywane problemy zostały wskazane w analizie specyficznej projektu oraz czy zostały zdiagnozowane na obszarze rewitalizacji we właściwym programie </a:t>
            </a:r>
            <a:r>
              <a:rPr lang="pl-PL" sz="2000" dirty="0" smtClean="0">
                <a:cs typeface="Microsoft Sans Serif" panose="020B0604020202020204" pitchFamily="34" charset="0"/>
              </a:rPr>
              <a:t>rewitalizacji.</a:t>
            </a:r>
            <a:endParaRPr lang="pl-PL" sz="2000" dirty="0">
              <a:cs typeface="Microsoft Sans Serif" panose="020B0604020202020204" pitchFamily="34" charset="0"/>
            </a:endParaRPr>
          </a:p>
          <a:p>
            <a:pPr marL="436563" algn="just">
              <a:buFont typeface="Wingdings" pitchFamily="2" charset="2"/>
              <a:buChar char="§"/>
            </a:pPr>
            <a:r>
              <a:rPr lang="pl-PL" sz="1800" dirty="0">
                <a:cs typeface="Microsoft Sans Serif" panose="020B0604020202020204" pitchFamily="34" charset="0"/>
              </a:rPr>
              <a:t>problem społeczny - 0 pkt</a:t>
            </a:r>
          </a:p>
          <a:p>
            <a:pPr marL="436563" algn="just">
              <a:buFont typeface="Wingdings" pitchFamily="2" charset="2"/>
              <a:buChar char="§"/>
            </a:pPr>
            <a:r>
              <a:rPr lang="pl-PL" sz="1800" dirty="0">
                <a:cs typeface="Microsoft Sans Serif" panose="020B0604020202020204" pitchFamily="34" charset="0"/>
              </a:rPr>
              <a:t>problem gospodarczy - 1 pkt</a:t>
            </a:r>
          </a:p>
          <a:p>
            <a:pPr marL="436563" algn="just">
              <a:buFont typeface="Wingdings" pitchFamily="2" charset="2"/>
              <a:buChar char="§"/>
            </a:pPr>
            <a:r>
              <a:rPr lang="pl-PL" sz="1800" dirty="0">
                <a:cs typeface="Microsoft Sans Serif" panose="020B0604020202020204" pitchFamily="34" charset="0"/>
              </a:rPr>
              <a:t>problem środowiskowy - 1 pkt</a:t>
            </a:r>
          </a:p>
          <a:p>
            <a:pPr marL="436563" algn="just">
              <a:buFont typeface="Wingdings" pitchFamily="2" charset="2"/>
              <a:buChar char="§"/>
            </a:pPr>
            <a:r>
              <a:rPr lang="pl-PL" sz="1800" dirty="0">
                <a:cs typeface="Microsoft Sans Serif" panose="020B0604020202020204" pitchFamily="34" charset="0"/>
              </a:rPr>
              <a:t>problem </a:t>
            </a:r>
            <a:r>
              <a:rPr lang="pl-PL" sz="1800" dirty="0" err="1">
                <a:cs typeface="Microsoft Sans Serif" panose="020B0604020202020204" pitchFamily="34" charset="0"/>
              </a:rPr>
              <a:t>przestrzenno</a:t>
            </a:r>
            <a:r>
              <a:rPr lang="pl-PL" sz="1800" dirty="0">
                <a:cs typeface="Microsoft Sans Serif" panose="020B0604020202020204" pitchFamily="34" charset="0"/>
              </a:rPr>
              <a:t> - funkcjonalny - 1 pkt</a:t>
            </a:r>
          </a:p>
          <a:p>
            <a:pPr marL="436563" algn="just">
              <a:buFont typeface="Wingdings" pitchFamily="2" charset="2"/>
              <a:buChar char="§"/>
            </a:pPr>
            <a:r>
              <a:rPr lang="pl-PL" sz="1800" dirty="0">
                <a:cs typeface="Microsoft Sans Serif" panose="020B0604020202020204" pitchFamily="34" charset="0"/>
              </a:rPr>
              <a:t>problem techniczny - 1 pkt</a:t>
            </a:r>
            <a:endParaRPr lang="pl-PL" sz="1800" dirty="0"/>
          </a:p>
        </p:txBody>
      </p:sp>
      <p:sp>
        <p:nvSpPr>
          <p:cNvPr id="4" name="Tytuł 1"/>
          <p:cNvSpPr>
            <a:spLocks noGrp="1"/>
          </p:cNvSpPr>
          <p:nvPr>
            <p:ph type="title"/>
          </p:nvPr>
        </p:nvSpPr>
        <p:spPr>
          <a:xfrm>
            <a:off x="633349" y="453091"/>
            <a:ext cx="11123223" cy="639440"/>
          </a:xfrm>
          <a:ln w="76200">
            <a:solidFill>
              <a:srgbClr val="636466"/>
            </a:solidFill>
            <a:miter lim="800000"/>
          </a:ln>
        </p:spPr>
        <p:txBody>
          <a:bodyPr/>
          <a:lstStyle/>
          <a:p>
            <a:pPr algn="l"/>
            <a:r>
              <a:rPr lang="pl-PL" sz="2400" b="1" dirty="0">
                <a:solidFill>
                  <a:srgbClr val="636466"/>
                </a:solidFill>
                <a:cs typeface="Microsoft Sans Serif" panose="020B0604020202020204" pitchFamily="34" charset="0"/>
              </a:rPr>
              <a:t>Kryteria </a:t>
            </a:r>
            <a:r>
              <a:rPr lang="pl-PL" sz="2400" b="1" dirty="0" smtClean="0">
                <a:solidFill>
                  <a:srgbClr val="636466"/>
                </a:solidFill>
                <a:cs typeface="Microsoft Sans Serif" panose="020B0604020202020204" pitchFamily="34" charset="0"/>
              </a:rPr>
              <a:t>specyficzne punktowane dla działania 10.3 RPO WSL</a:t>
            </a:r>
            <a:endParaRPr lang="pl-PL" sz="2400" b="1" dirty="0">
              <a:solidFill>
                <a:srgbClr val="636466"/>
              </a:solidFill>
              <a:cs typeface="Microsoft Sans Serif" panose="020B0604020202020204" pitchFamily="34" charset="0"/>
            </a:endParaRPr>
          </a:p>
        </p:txBody>
      </p:sp>
    </p:spTree>
    <p:extLst>
      <p:ext uri="{BB962C8B-B14F-4D97-AF65-F5344CB8AC3E}">
        <p14:creationId xmlns:p14="http://schemas.microsoft.com/office/powerpoint/2010/main" val="41642143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405087"/>
            <a:ext cx="10972800" cy="5112098"/>
          </a:xfrm>
        </p:spPr>
        <p:txBody>
          <a:bodyPr/>
          <a:lstStyle/>
          <a:p>
            <a:pPr marL="0" indent="0" algn="just">
              <a:spcBef>
                <a:spcPts val="0"/>
              </a:spcBef>
              <a:buNone/>
            </a:pPr>
            <a:r>
              <a:rPr lang="pl-PL" sz="2000" b="1" dirty="0">
                <a:cs typeface="Microsoft Sans Serif" panose="020B0604020202020204" pitchFamily="34" charset="0"/>
              </a:rPr>
              <a:t>Przeciwdziałanie negatywnym zjawiskom </a:t>
            </a:r>
            <a:r>
              <a:rPr lang="pl-PL" sz="2000" b="1" dirty="0" smtClean="0">
                <a:cs typeface="Microsoft Sans Serif" panose="020B0604020202020204" pitchFamily="34" charset="0"/>
              </a:rPr>
              <a:t>społecznym (</a:t>
            </a:r>
            <a:r>
              <a:rPr lang="pl-PL" sz="2000" b="1" dirty="0">
                <a:cs typeface="Microsoft Sans Serif" panose="020B0604020202020204" pitchFamily="34" charset="0"/>
              </a:rPr>
              <a:t>waga 1,5). </a:t>
            </a:r>
            <a:endParaRPr lang="pl-PL" sz="2000" b="1" dirty="0" smtClean="0">
              <a:cs typeface="Microsoft Sans Serif" panose="020B0604020202020204" pitchFamily="34" charset="0"/>
            </a:endParaRPr>
          </a:p>
          <a:p>
            <a:pPr marL="0" indent="0" algn="just">
              <a:spcBef>
                <a:spcPts val="0"/>
              </a:spcBef>
              <a:buNone/>
            </a:pPr>
            <a:endParaRPr lang="pl-PL" sz="2000" dirty="0" smtClean="0">
              <a:cs typeface="Microsoft Sans Serif" panose="020B0604020202020204" pitchFamily="34" charset="0"/>
            </a:endParaRPr>
          </a:p>
          <a:p>
            <a:pPr marL="0" indent="0" algn="just">
              <a:spcBef>
                <a:spcPts val="0"/>
              </a:spcBef>
              <a:buNone/>
            </a:pPr>
            <a:r>
              <a:rPr lang="pl-PL" sz="2000" dirty="0">
                <a:cs typeface="Microsoft Sans Serif" panose="020B0604020202020204" pitchFamily="34" charset="0"/>
              </a:rPr>
              <a:t>Oceniana będzie liczba negatywnych zjawisk społecznych, do przeciwdziałania którym przyczynia się projekt. Zgodnie z ww. Wytycznymi do negatywnych zjawisk społecznych zalicza się w szczególności: bezrobocie, ubóstwo, przestępczość, niski poziom edukacji lub kapitału społeczny, niewystarczający poziom uczestnictwa w życiu publicznym i kulturalnym.</a:t>
            </a:r>
          </a:p>
          <a:p>
            <a:pPr marL="0" indent="0" algn="just">
              <a:spcBef>
                <a:spcPts val="0"/>
              </a:spcBef>
              <a:buNone/>
            </a:pPr>
            <a:r>
              <a:rPr lang="pl-PL" sz="2000" dirty="0">
                <a:cs typeface="Microsoft Sans Serif" panose="020B0604020202020204" pitchFamily="34" charset="0"/>
              </a:rPr>
              <a:t>Ekspert zweryfikuje także, czy rozwiązywane problemy zostały wskazane w analizie specyficznej projektu oraz czy zostały zdiagnozowane na obszarze rewitalizacji we właściwym programie </a:t>
            </a:r>
            <a:r>
              <a:rPr lang="pl-PL" sz="2000" dirty="0" smtClean="0">
                <a:cs typeface="Microsoft Sans Serif" panose="020B0604020202020204" pitchFamily="34" charset="0"/>
              </a:rPr>
              <a:t>rewitalizacji.</a:t>
            </a:r>
            <a:endParaRPr lang="pl-PL" sz="2000" dirty="0">
              <a:cs typeface="Microsoft Sans Serif" panose="020B0604020202020204" pitchFamily="34" charset="0"/>
            </a:endParaRPr>
          </a:p>
          <a:p>
            <a:pPr marL="436563" algn="just">
              <a:buFont typeface="Wingdings" pitchFamily="2" charset="2"/>
              <a:buChar char="§"/>
            </a:pPr>
            <a:r>
              <a:rPr lang="pl-PL" sz="2000" dirty="0">
                <a:cs typeface="Microsoft Sans Serif" panose="020B0604020202020204" pitchFamily="34" charset="0"/>
              </a:rPr>
              <a:t>Jedno negatywne zjawisko społeczne - 0 pkt</a:t>
            </a:r>
          </a:p>
          <a:p>
            <a:pPr marL="436563" algn="just">
              <a:buFont typeface="Wingdings" pitchFamily="2" charset="2"/>
              <a:buChar char="§"/>
            </a:pPr>
            <a:r>
              <a:rPr lang="pl-PL" sz="2000" dirty="0">
                <a:cs typeface="Microsoft Sans Serif" panose="020B0604020202020204" pitchFamily="34" charset="0"/>
              </a:rPr>
              <a:t>Dwa negatywne zjawiska społeczne - 1 pkt</a:t>
            </a:r>
          </a:p>
          <a:p>
            <a:pPr marL="436563" algn="just">
              <a:buFont typeface="Wingdings" pitchFamily="2" charset="2"/>
              <a:buChar char="§"/>
            </a:pPr>
            <a:r>
              <a:rPr lang="pl-PL" sz="2000" dirty="0">
                <a:cs typeface="Microsoft Sans Serif" panose="020B0604020202020204" pitchFamily="34" charset="0"/>
              </a:rPr>
              <a:t>Trzy negatywne zjawiska społeczne - 2 pkt</a:t>
            </a:r>
          </a:p>
          <a:p>
            <a:pPr marL="436563" algn="just">
              <a:buFont typeface="Wingdings" pitchFamily="2" charset="2"/>
              <a:buChar char="§"/>
            </a:pPr>
            <a:r>
              <a:rPr lang="pl-PL" sz="2000" dirty="0">
                <a:cs typeface="Microsoft Sans Serif" panose="020B0604020202020204" pitchFamily="34" charset="0"/>
              </a:rPr>
              <a:t>Cztery negatywne zjawiska społeczne - 3 pkt</a:t>
            </a:r>
          </a:p>
          <a:p>
            <a:pPr marL="436563" algn="just">
              <a:buFont typeface="Wingdings" pitchFamily="2" charset="2"/>
              <a:buChar char="§"/>
            </a:pPr>
            <a:r>
              <a:rPr lang="pl-PL" sz="2000" dirty="0">
                <a:cs typeface="Microsoft Sans Serif" panose="020B0604020202020204" pitchFamily="34" charset="0"/>
              </a:rPr>
              <a:t>Pięć i więcej negatywnych zjawisk społecznych - 4 pkt</a:t>
            </a:r>
            <a:endParaRPr lang="pl-PL" sz="2000" dirty="0"/>
          </a:p>
        </p:txBody>
      </p:sp>
      <p:sp>
        <p:nvSpPr>
          <p:cNvPr id="4" name="Tytuł 1"/>
          <p:cNvSpPr>
            <a:spLocks noGrp="1"/>
          </p:cNvSpPr>
          <p:nvPr>
            <p:ph type="title"/>
          </p:nvPr>
        </p:nvSpPr>
        <p:spPr>
          <a:xfrm>
            <a:off x="609600" y="538592"/>
            <a:ext cx="11158848" cy="698817"/>
          </a:xfrm>
          <a:ln w="76200">
            <a:solidFill>
              <a:srgbClr val="636466"/>
            </a:solidFill>
            <a:miter lim="800000"/>
          </a:ln>
        </p:spPr>
        <p:txBody>
          <a:bodyPr/>
          <a:lstStyle/>
          <a:p>
            <a:pPr algn="l"/>
            <a:r>
              <a:rPr lang="pl-PL" sz="2400" b="1" dirty="0">
                <a:solidFill>
                  <a:srgbClr val="636466"/>
                </a:solidFill>
                <a:cs typeface="Microsoft Sans Serif" panose="020B0604020202020204" pitchFamily="34" charset="0"/>
              </a:rPr>
              <a:t>Kryteria </a:t>
            </a:r>
            <a:r>
              <a:rPr lang="pl-PL" sz="2400" b="1" dirty="0" smtClean="0">
                <a:solidFill>
                  <a:srgbClr val="636466"/>
                </a:solidFill>
                <a:cs typeface="Microsoft Sans Serif" panose="020B0604020202020204" pitchFamily="34" charset="0"/>
              </a:rPr>
              <a:t>specyficzne punktowane dla działania 10.3 RPO WSL</a:t>
            </a:r>
            <a:endParaRPr lang="pl-PL" sz="2400" b="1" dirty="0">
              <a:solidFill>
                <a:srgbClr val="636466"/>
              </a:solidFill>
              <a:cs typeface="Microsoft Sans Serif" panose="020B0604020202020204" pitchFamily="34" charset="0"/>
            </a:endParaRPr>
          </a:p>
        </p:txBody>
      </p:sp>
    </p:spTree>
    <p:extLst>
      <p:ext uri="{BB962C8B-B14F-4D97-AF65-F5344CB8AC3E}">
        <p14:creationId xmlns:p14="http://schemas.microsoft.com/office/powerpoint/2010/main" val="5864135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pl-PL" sz="2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ytuł 1"/>
          <p:cNvSpPr txBox="1">
            <a:spLocks/>
          </p:cNvSpPr>
          <p:nvPr/>
        </p:nvSpPr>
        <p:spPr>
          <a:xfrm>
            <a:off x="609600" y="528463"/>
            <a:ext cx="4527665" cy="790077"/>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pl-PL" sz="1050" b="1" i="0" u="none" strike="noStrike" kern="120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2400" b="1" i="0" u="none" strike="noStrike" kern="1200" cap="none" spc="0" normalizeH="0" baseline="0" noProof="0" dirty="0" smtClean="0">
                <a:ln>
                  <a:noFill/>
                </a:ln>
                <a:solidFill>
                  <a:prstClr val="black"/>
                </a:solidFill>
                <a:effectLst/>
                <a:uLnTx/>
                <a:uFillTx/>
                <a:latin typeface="Lato"/>
                <a:ea typeface="+mj-ea"/>
                <a:cs typeface="Arial" panose="020B0604020202020204" pitchFamily="34" charset="0"/>
              </a:rPr>
              <a:t>OCENA MERYTORYCZNA</a:t>
            </a:r>
            <a:endParaRPr kumimoji="0" lang="pl-PL" sz="2400" b="1" i="0" u="none" strike="noStrike" kern="1200" cap="none" spc="0" normalizeH="0" baseline="0" noProof="0" dirty="0">
              <a:ln>
                <a:noFill/>
              </a:ln>
              <a:solidFill>
                <a:prstClr val="black"/>
              </a:solidFill>
              <a:effectLst/>
              <a:uLnTx/>
              <a:uFillTx/>
              <a:latin typeface="Lato"/>
              <a:ea typeface="+mj-ea"/>
              <a:cs typeface="Arial" panose="020B0604020202020204" pitchFamily="34" charset="0"/>
            </a:endParaRPr>
          </a:p>
        </p:txBody>
      </p:sp>
      <p:sp>
        <p:nvSpPr>
          <p:cNvPr id="7" name="pole tekstowe 6"/>
          <p:cNvSpPr txBox="1"/>
          <p:nvPr/>
        </p:nvSpPr>
        <p:spPr>
          <a:xfrm>
            <a:off x="755820" y="1377500"/>
            <a:ext cx="6720745" cy="400110"/>
          </a:xfrm>
          <a:prstGeom prst="rect">
            <a:avLst/>
          </a:prstGeom>
          <a:noFill/>
          <a:ln>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Kryteria </a:t>
            </a:r>
            <a:r>
              <a:rPr kumimoji="0" lang="pl-PL" sz="20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m</a:t>
            </a:r>
            <a:r>
              <a:rPr kumimoji="0" lang="pl-PL" sz="20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erytoryczne dodatkowe</a:t>
            </a:r>
            <a:r>
              <a:rPr kumimoji="0" lang="pl-PL" sz="2000" b="0" i="1"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a:t>
            </a:r>
            <a:endParaRPr kumimoji="0" lang="pl-PL" sz="2000" b="0" i="1"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sp>
        <p:nvSpPr>
          <p:cNvPr id="2" name="pole tekstowe 1"/>
          <p:cNvSpPr txBox="1"/>
          <p:nvPr/>
        </p:nvSpPr>
        <p:spPr>
          <a:xfrm>
            <a:off x="755821" y="1814184"/>
            <a:ext cx="10956567" cy="4401205"/>
          </a:xfrm>
          <a:prstGeom prst="rect">
            <a:avLst/>
          </a:prstGeom>
          <a:noFill/>
          <a:ln w="38100">
            <a:solidFill>
              <a:srgbClr val="FFD757"/>
            </a:solid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a:ln>
                  <a:noFill/>
                </a:ln>
                <a:solidFill>
                  <a:prstClr val="black"/>
                </a:solidFill>
                <a:effectLst/>
                <a:uLnTx/>
                <a:uFillTx/>
                <a:latin typeface="Lato"/>
                <a:ea typeface="+mn-ea"/>
                <a:cs typeface="Microsoft Sans Serif" panose="020B0604020202020204" pitchFamily="34" charset="0"/>
              </a:rPr>
              <a:t>Zastosowanie w projekcie OZE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a:ln>
                  <a:noFill/>
                </a:ln>
                <a:solidFill>
                  <a:prstClr val="black"/>
                </a:solidFill>
                <a:effectLst/>
                <a:uLnTx/>
                <a:uFillTx/>
                <a:latin typeface="Lato"/>
                <a:ea typeface="+mn-ea"/>
                <a:cs typeface="Microsoft Sans Serif" panose="020B0604020202020204" pitchFamily="34" charset="0"/>
              </a:rPr>
              <a:t>Konkursy architektoniczne, architektoniczno-urbanistyczne, urbanistyczne w RPO WSL</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a:ln>
                  <a:noFill/>
                </a:ln>
                <a:solidFill>
                  <a:prstClr val="black"/>
                </a:solidFill>
                <a:effectLst/>
                <a:uLnTx/>
                <a:uFillTx/>
                <a:latin typeface="Lato"/>
                <a:ea typeface="+mn-ea"/>
                <a:cs typeface="Microsoft Sans Serif" panose="020B0604020202020204" pitchFamily="34" charset="0"/>
              </a:rPr>
              <a:t>Wynikanie projektu z aktualnego i pozytywnie zaopiniowanego przez IZ RPO programu rewitalizacji</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a:ln>
                  <a:noFill/>
                </a:ln>
                <a:solidFill>
                  <a:prstClr val="black"/>
                </a:solidFill>
                <a:effectLst/>
                <a:uLnTx/>
                <a:uFillTx/>
                <a:latin typeface="Lato"/>
                <a:ea typeface="+mn-ea"/>
                <a:cs typeface="Microsoft Sans Serif" panose="020B0604020202020204" pitchFamily="34" charset="0"/>
              </a:rPr>
              <a:t>Realizacja projektu w partnerstwie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a:ln>
                  <a:noFill/>
                </a:ln>
                <a:solidFill>
                  <a:prstClr val="black"/>
                </a:solidFill>
                <a:effectLst/>
                <a:uLnTx/>
                <a:uFillTx/>
                <a:latin typeface="Lato"/>
                <a:ea typeface="+mn-ea"/>
                <a:cs typeface="Microsoft Sans Serif" panose="020B0604020202020204" pitchFamily="34" charset="0"/>
              </a:rPr>
              <a:t>Rozwój ruchu rowerowego w mieście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a:ln>
                  <a:noFill/>
                </a:ln>
                <a:solidFill>
                  <a:prstClr val="black"/>
                </a:solidFill>
                <a:effectLst/>
                <a:uLnTx/>
                <a:uFillTx/>
                <a:latin typeface="Lato"/>
                <a:ea typeface="+mn-ea"/>
                <a:cs typeface="Microsoft Sans Serif" panose="020B0604020202020204" pitchFamily="34" charset="0"/>
              </a:rPr>
              <a:t>Regionalna Strategia Innowacji</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a:ln>
                  <a:noFill/>
                </a:ln>
                <a:solidFill>
                  <a:prstClr val="black"/>
                </a:solidFill>
                <a:effectLst/>
                <a:uLnTx/>
                <a:uFillTx/>
                <a:latin typeface="Lato"/>
                <a:ea typeface="+mn-ea"/>
                <a:cs typeface="Microsoft Sans Serif" panose="020B0604020202020204" pitchFamily="34" charset="0"/>
              </a:rPr>
              <a:t>Komplementarność</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a:ln>
                  <a:noFill/>
                </a:ln>
                <a:solidFill>
                  <a:prstClr val="black"/>
                </a:solidFill>
                <a:effectLst/>
                <a:uLnTx/>
                <a:uFillTx/>
                <a:latin typeface="Lato"/>
                <a:ea typeface="+mn-ea"/>
                <a:cs typeface="Microsoft Sans Serif" panose="020B0604020202020204" pitchFamily="34" charset="0"/>
              </a:rPr>
              <a:t>Integracja z ePUAP, PEUP(SEKAP)</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a:ln>
                  <a:noFill/>
                </a:ln>
                <a:solidFill>
                  <a:prstClr val="black"/>
                </a:solidFill>
                <a:effectLst/>
                <a:uLnTx/>
                <a:uFillTx/>
                <a:latin typeface="Lato"/>
                <a:ea typeface="+mn-ea"/>
                <a:cs typeface="Microsoft Sans Serif" panose="020B0604020202020204" pitchFamily="34" charset="0"/>
              </a:rPr>
              <a:t>Realizacja projektu z wykorzystaniem istniejącej infrastruktury</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a:ln>
                  <a:noFill/>
                </a:ln>
                <a:solidFill>
                  <a:prstClr val="black"/>
                </a:solidFill>
                <a:effectLst/>
                <a:uLnTx/>
                <a:uFillTx/>
                <a:latin typeface="Lato"/>
                <a:ea typeface="+mn-ea"/>
                <a:cs typeface="Microsoft Sans Serif" panose="020B0604020202020204" pitchFamily="34" charset="0"/>
              </a:rPr>
              <a:t>Rozwój sieci drogowej na terenie Województwa Śląskiego</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a:ln>
                  <a:noFill/>
                </a:ln>
                <a:solidFill>
                  <a:prstClr val="black"/>
                </a:solidFill>
                <a:effectLst/>
                <a:uLnTx/>
                <a:uFillTx/>
                <a:latin typeface="Lato"/>
                <a:ea typeface="+mn-ea"/>
                <a:cs typeface="Microsoft Sans Serif" panose="020B0604020202020204" pitchFamily="34" charset="0"/>
              </a:rPr>
              <a:t>Rozlokowanie mieszkań socjalnych/chronionych/wspomaganych</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a:ln>
                  <a:noFill/>
                </a:ln>
                <a:solidFill>
                  <a:prstClr val="black"/>
                </a:solidFill>
                <a:effectLst/>
                <a:uLnTx/>
                <a:uFillTx/>
                <a:latin typeface="Lato"/>
                <a:ea typeface="+mn-ea"/>
                <a:cs typeface="Microsoft Sans Serif" panose="020B0604020202020204" pitchFamily="34" charset="0"/>
              </a:rPr>
              <a:t>Zielone zamówienia publiczne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a:ln>
                  <a:noFill/>
                </a:ln>
                <a:solidFill>
                  <a:prstClr val="black"/>
                </a:solidFill>
                <a:effectLst/>
                <a:uLnTx/>
                <a:uFillTx/>
                <a:latin typeface="Lato"/>
                <a:ea typeface="+mn-ea"/>
                <a:cs typeface="Microsoft Sans Serif" panose="020B0604020202020204" pitchFamily="34" charset="0"/>
              </a:rPr>
              <a:t>Ogólnodostępna Platforma Informacji „Tereny poprzemysłowe i zdegradowane” </a:t>
            </a:r>
          </a:p>
        </p:txBody>
      </p:sp>
      <p:sp>
        <p:nvSpPr>
          <p:cNvPr id="3" name="Objaśnienie prostokątne zaokrąglone 2"/>
          <p:cNvSpPr/>
          <p:nvPr/>
        </p:nvSpPr>
        <p:spPr>
          <a:xfrm>
            <a:off x="8052734" y="132622"/>
            <a:ext cx="3865997" cy="1581760"/>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4" name="Prostokąt 3"/>
          <p:cNvSpPr/>
          <p:nvPr/>
        </p:nvSpPr>
        <p:spPr>
          <a:xfrm>
            <a:off x="8245366" y="184838"/>
            <a:ext cx="3690835" cy="132343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6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każde </a:t>
            </a:r>
            <a:r>
              <a:rPr kumimoji="0" lang="pl-PL" sz="1600" b="0" i="0" u="none" strike="noStrike" kern="1200" cap="none" spc="0" normalizeH="0" baseline="0" noProof="0" dirty="0">
                <a:ln>
                  <a:noFill/>
                </a:ln>
                <a:solidFill>
                  <a:prstClr val="black"/>
                </a:solidFill>
                <a:effectLst/>
                <a:uLnTx/>
                <a:uFillTx/>
                <a:latin typeface="Lato"/>
                <a:ea typeface="+mn-ea"/>
                <a:cs typeface="Arial" panose="020B0604020202020204" pitchFamily="34" charset="0"/>
              </a:rPr>
              <a:t>po 0,2 pkt – dodawane do zsumowanej liczby punktów, ale tylko jeśli projekt uzyska co najmniej 60 % maksymalnej, możliwej do uzyskania </a:t>
            </a:r>
            <a:r>
              <a:rPr kumimoji="0" lang="pl-PL" sz="1600" b="0"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punktacji</a:t>
            </a:r>
            <a:endParaRPr kumimoji="0" lang="pl-PL" sz="1600" b="0" i="0" u="none" strike="noStrike" kern="1200" cap="none" spc="0" normalizeH="0" baseline="0" noProof="0" dirty="0">
              <a:ln>
                <a:noFill/>
              </a:ln>
              <a:solidFill>
                <a:prstClr val="black"/>
              </a:solidFill>
              <a:effectLst/>
              <a:uLnTx/>
              <a:uFillTx/>
              <a:latin typeface="Lato"/>
              <a:ea typeface="+mn-ea"/>
              <a:cs typeface="Arial" panose="020B0604020202020204" pitchFamily="34" charset="0"/>
            </a:endParaRPr>
          </a:p>
        </p:txBody>
      </p:sp>
      <p:pic>
        <p:nvPicPr>
          <p:cNvPr id="8" name="Obraz 7"/>
          <p:cNvPicPr>
            <a:picLocks noChangeAspect="1"/>
          </p:cNvPicPr>
          <p:nvPr/>
        </p:nvPicPr>
        <p:blipFill>
          <a:blip r:embed="rId2"/>
          <a:stretch>
            <a:fillRect/>
          </a:stretch>
        </p:blipFill>
        <p:spPr>
          <a:xfrm>
            <a:off x="385156" y="544056"/>
            <a:ext cx="4677295" cy="720314"/>
          </a:xfrm>
          <a:prstGeom prst="rect">
            <a:avLst/>
          </a:prstGeom>
        </p:spPr>
      </p:pic>
    </p:spTree>
    <p:extLst>
      <p:ext uri="{BB962C8B-B14F-4D97-AF65-F5344CB8AC3E}">
        <p14:creationId xmlns:p14="http://schemas.microsoft.com/office/powerpoint/2010/main" val="28083089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79120" y="1051560"/>
            <a:ext cx="10972800" cy="4480244"/>
          </a:xfrm>
        </p:spPr>
        <p:txBody>
          <a:bodyPr/>
          <a:lstStyle/>
          <a:p>
            <a:pPr marL="0" indent="0">
              <a:buNone/>
            </a:pPr>
            <a:r>
              <a:rPr lang="pl-PL" dirty="0" smtClean="0">
                <a:latin typeface="Microsoft Sans Serif" panose="020B0604020202020204" pitchFamily="34" charset="0"/>
                <a:cs typeface="Microsoft Sans Serif" panose="020B0604020202020204" pitchFamily="34" charset="0"/>
              </a:rPr>
              <a:t>				</a:t>
            </a:r>
            <a:r>
              <a:rPr lang="pl-PL" sz="2800" b="1" dirty="0" smtClean="0">
                <a:latin typeface="Arial" panose="020B0604020202020204" pitchFamily="34" charset="0"/>
                <a:cs typeface="Arial" panose="020B0604020202020204" pitchFamily="34" charset="0"/>
              </a:rPr>
              <a:t>Dziękujemy za uwagę</a:t>
            </a:r>
          </a:p>
          <a:p>
            <a:pPr marL="0" indent="0">
              <a:buNone/>
            </a:pPr>
            <a:endParaRPr lang="pl-PL" sz="2800" dirty="0" smtClean="0">
              <a:latin typeface="Arial" panose="020B0604020202020204" pitchFamily="34" charset="0"/>
              <a:cs typeface="Arial" panose="020B0604020202020204" pitchFamily="34" charset="0"/>
            </a:endParaRPr>
          </a:p>
          <a:p>
            <a:pPr marL="0" indent="0">
              <a:buNone/>
            </a:pPr>
            <a:r>
              <a:rPr lang="pl-PL" sz="2800" dirty="0" smtClean="0">
                <a:latin typeface="Arial" panose="020B0604020202020204" pitchFamily="34" charset="0"/>
                <a:cs typeface="Arial" panose="020B0604020202020204" pitchFamily="34" charset="0"/>
              </a:rPr>
              <a:t>		</a:t>
            </a:r>
            <a:r>
              <a:rPr lang="pl-PL" sz="2800" dirty="0">
                <a:latin typeface="Arial" panose="020B0604020202020204" pitchFamily="34" charset="0"/>
                <a:cs typeface="Arial" panose="020B0604020202020204" pitchFamily="34" charset="0"/>
              </a:rPr>
              <a:t>	 </a:t>
            </a:r>
            <a:r>
              <a:rPr lang="pl-PL" sz="2800" dirty="0" smtClean="0">
                <a:latin typeface="Arial" panose="020B0604020202020204" pitchFamily="34" charset="0"/>
                <a:cs typeface="Arial" panose="020B0604020202020204" pitchFamily="34" charset="0"/>
              </a:rPr>
              <a:t>     Referat Oceny Projektów</a:t>
            </a:r>
          </a:p>
          <a:p>
            <a:pPr marL="0" indent="0">
              <a:buNone/>
            </a:pPr>
            <a:r>
              <a:rPr lang="pl-PL" sz="2800" dirty="0" smtClean="0">
                <a:latin typeface="Arial" panose="020B0604020202020204" pitchFamily="34" charset="0"/>
                <a:cs typeface="Arial" panose="020B0604020202020204" pitchFamily="34" charset="0"/>
              </a:rPr>
              <a:t>				      032 77 40 308</a:t>
            </a:r>
            <a:endParaRPr lang="pl-PL" sz="2800" dirty="0">
              <a:latin typeface="Arial" panose="020B0604020202020204" pitchFamily="34" charset="0"/>
              <a:cs typeface="Arial" panose="020B0604020202020204" pitchFamily="34" charset="0"/>
            </a:endParaRPr>
          </a:p>
          <a:p>
            <a:pPr marL="0" indent="0">
              <a:buNone/>
            </a:pPr>
            <a:endParaRPr lang="pl-PL" sz="2800" dirty="0" smtClean="0">
              <a:latin typeface="Arial" panose="020B0604020202020204" pitchFamily="34" charset="0"/>
              <a:cs typeface="Arial" panose="020B0604020202020204" pitchFamily="34" charset="0"/>
            </a:endParaRPr>
          </a:p>
          <a:p>
            <a:pPr marL="0" indent="0">
              <a:buNone/>
            </a:pPr>
            <a:r>
              <a:rPr lang="pl-PL" sz="2800" dirty="0">
                <a:latin typeface="Arial" panose="020B0604020202020204" pitchFamily="34" charset="0"/>
                <a:cs typeface="Arial" panose="020B0604020202020204" pitchFamily="34" charset="0"/>
              </a:rPr>
              <a:t>	</a:t>
            </a:r>
            <a:r>
              <a:rPr lang="pl-PL" sz="2800" dirty="0" smtClean="0">
                <a:latin typeface="Arial" panose="020B0604020202020204" pitchFamily="34" charset="0"/>
                <a:cs typeface="Arial" panose="020B0604020202020204" pitchFamily="34" charset="0"/>
              </a:rPr>
              <a:t> 	Urząd Marszałkowski Województwa </a:t>
            </a:r>
            <a:r>
              <a:rPr lang="pl-PL" sz="2800" dirty="0">
                <a:latin typeface="Arial" panose="020B0604020202020204" pitchFamily="34" charset="0"/>
                <a:cs typeface="Arial" panose="020B0604020202020204" pitchFamily="34" charset="0"/>
              </a:rPr>
              <a:t>Śląskiego</a:t>
            </a:r>
          </a:p>
          <a:p>
            <a:pPr marL="0" indent="0">
              <a:buNone/>
            </a:pPr>
            <a:r>
              <a:rPr lang="pl-PL" sz="2800" dirty="0">
                <a:latin typeface="Arial" panose="020B0604020202020204" pitchFamily="34" charset="0"/>
                <a:cs typeface="Arial" panose="020B0604020202020204" pitchFamily="34" charset="0"/>
              </a:rPr>
              <a:t>   </a:t>
            </a:r>
            <a:r>
              <a:rPr lang="pl-PL" sz="2800" dirty="0" smtClean="0">
                <a:latin typeface="Arial" panose="020B0604020202020204" pitchFamily="34" charset="0"/>
                <a:cs typeface="Arial" panose="020B0604020202020204" pitchFamily="34" charset="0"/>
              </a:rPr>
              <a:t>	Wydział Europejskiego Funduszu Rozwoju Regionalnego</a:t>
            </a:r>
          </a:p>
          <a:p>
            <a:pPr marL="0" indent="0">
              <a:buNone/>
            </a:pPr>
            <a:r>
              <a:rPr lang="pl-PL" dirty="0" smtClean="0">
                <a:latin typeface="Microsoft Sans Serif" panose="020B0604020202020204" pitchFamily="34" charset="0"/>
                <a:cs typeface="Microsoft Sans Serif" panose="020B0604020202020204" pitchFamily="34" charset="0"/>
              </a:rPr>
              <a:t>				      </a:t>
            </a:r>
            <a:r>
              <a:rPr lang="pl-PL" sz="2800" dirty="0" smtClean="0">
                <a:latin typeface="Arial" panose="020B0604020202020204" pitchFamily="34" charset="0"/>
                <a:cs typeface="Arial" panose="020B0604020202020204" pitchFamily="34" charset="0"/>
                <a:hlinkClick r:id="rId2"/>
              </a:rPr>
              <a:t>efrr@slaskie.pl</a:t>
            </a:r>
            <a:endParaRPr lang="pl-PL" sz="2800" dirty="0" smtClean="0">
              <a:latin typeface="Arial" panose="020B0604020202020204" pitchFamily="34" charset="0"/>
              <a:cs typeface="Arial" panose="020B0604020202020204" pitchFamily="34" charset="0"/>
            </a:endParaRPr>
          </a:p>
          <a:p>
            <a:pPr marL="0" indent="0">
              <a:buNone/>
            </a:pPr>
            <a:endParaRPr lang="pl-PL" sz="2800" dirty="0">
              <a:latin typeface="Arial" panose="020B0604020202020204" pitchFamily="34" charset="0"/>
              <a:cs typeface="Arial" panose="020B0604020202020204" pitchFamily="34" charset="0"/>
            </a:endParaRPr>
          </a:p>
          <a:p>
            <a:pPr marL="0" indent="0">
              <a:buNone/>
            </a:pPr>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37434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3757" y="715531"/>
            <a:ext cx="10515600" cy="903502"/>
          </a:xfrm>
          <a:ln w="76200">
            <a:solidFill>
              <a:srgbClr val="636466"/>
            </a:solidFill>
            <a:miter lim="800000"/>
          </a:ln>
        </p:spPr>
        <p:txBody>
          <a:bodyPr>
            <a:normAutofit/>
          </a:bodyPr>
          <a:lstStyle/>
          <a:p>
            <a:pPr algn="l"/>
            <a:r>
              <a:rPr lang="pl-PL" sz="2800" b="1" dirty="0" smtClean="0">
                <a:solidFill>
                  <a:srgbClr val="636466"/>
                </a:solidFill>
                <a:cs typeface="Microsoft Sans Serif" panose="020B0604020202020204" pitchFamily="34" charset="0"/>
              </a:rPr>
              <a:t>Alokacja przypadająca na dany nabór</a:t>
            </a:r>
            <a:endParaRPr lang="pl-PL" sz="2800" b="1" dirty="0">
              <a:solidFill>
                <a:srgbClr val="636466"/>
              </a:solidFill>
              <a:cs typeface="Microsoft Sans Serif" panose="020B0604020202020204" pitchFamily="34" charset="0"/>
            </a:endParaRPr>
          </a:p>
        </p:txBody>
      </p:sp>
      <p:sp>
        <p:nvSpPr>
          <p:cNvPr id="5" name="Symbol zastępczy zawartości 2"/>
          <p:cNvSpPr txBox="1">
            <a:spLocks/>
          </p:cNvSpPr>
          <p:nvPr/>
        </p:nvSpPr>
        <p:spPr>
          <a:xfrm>
            <a:off x="755822" y="2075441"/>
            <a:ext cx="10515600" cy="4514336"/>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pl-PL" sz="2000" b="1" dirty="0">
                <a:latin typeface="Lato" pitchFamily="34" charset="-18"/>
                <a:cs typeface="Microsoft Sans Serif" panose="020B0604020202020204" pitchFamily="34" charset="0"/>
              </a:rPr>
              <a:t>Nabór nr RPSL.10.03.01-IZ.01-24-189/17 </a:t>
            </a:r>
            <a:r>
              <a:rPr lang="pl-PL" sz="2000" b="1" dirty="0" smtClean="0">
                <a:latin typeface="Lato" pitchFamily="34" charset="-18"/>
                <a:cs typeface="Microsoft Sans Serif" panose="020B0604020202020204" pitchFamily="34" charset="0"/>
              </a:rPr>
              <a:t>SUBREGION CENTRALNY</a:t>
            </a:r>
            <a:endParaRPr lang="pl-PL" sz="2000" b="1" dirty="0">
              <a:latin typeface="Lato" pitchFamily="34" charset="-18"/>
              <a:cs typeface="Microsoft Sans Serif" panose="020B0604020202020204" pitchFamily="34" charset="0"/>
            </a:endParaRPr>
          </a:p>
          <a:p>
            <a:pPr algn="just">
              <a:buFont typeface="Wingdings" pitchFamily="2" charset="2"/>
              <a:buChar char="§"/>
            </a:pPr>
            <a:r>
              <a:rPr lang="pl-PL" sz="1800" dirty="0"/>
              <a:t>Całkowita kwota przeznaczona na dofinansowanie projektów w konkursie:</a:t>
            </a:r>
            <a:endParaRPr lang="pl-PL" sz="1800" dirty="0" smtClean="0">
              <a:latin typeface="Lato" pitchFamily="34" charset="-18"/>
              <a:cs typeface="Microsoft Sans Serif" panose="020B0604020202020204" pitchFamily="34" charset="0"/>
            </a:endParaRPr>
          </a:p>
          <a:p>
            <a:pPr marL="0" indent="0" algn="just">
              <a:lnSpc>
                <a:spcPct val="100000"/>
              </a:lnSpc>
              <a:buNone/>
            </a:pPr>
            <a:r>
              <a:rPr lang="pl-PL" sz="2000" b="1" dirty="0">
                <a:latin typeface="Lato" pitchFamily="34" charset="-18"/>
                <a:cs typeface="Microsoft Sans Serif" panose="020B0604020202020204" pitchFamily="34" charset="0"/>
              </a:rPr>
              <a:t>94.975.411,76</a:t>
            </a:r>
            <a:r>
              <a:rPr lang="pl-PL" sz="2000" dirty="0">
                <a:latin typeface="Lato" pitchFamily="34" charset="-18"/>
                <a:cs typeface="Microsoft Sans Serif" panose="020B0604020202020204" pitchFamily="34" charset="0"/>
              </a:rPr>
              <a:t> </a:t>
            </a:r>
            <a:r>
              <a:rPr lang="pl-PL" sz="2000" dirty="0" smtClean="0">
                <a:latin typeface="Lato" pitchFamily="34" charset="-18"/>
                <a:cs typeface="Microsoft Sans Serif" panose="020B0604020202020204" pitchFamily="34" charset="0"/>
              </a:rPr>
              <a:t>PLN tj</a:t>
            </a:r>
            <a:r>
              <a:rPr lang="pl-PL" sz="2000" dirty="0">
                <a:latin typeface="Lato" pitchFamily="34" charset="-18"/>
                <a:cs typeface="Microsoft Sans Serif" panose="020B0604020202020204" pitchFamily="34" charset="0"/>
              </a:rPr>
              <a:t>. 22.352.941,18 </a:t>
            </a:r>
            <a:r>
              <a:rPr lang="pl-PL" sz="2000" dirty="0" smtClean="0">
                <a:latin typeface="Lato" pitchFamily="34" charset="-18"/>
                <a:cs typeface="Microsoft Sans Serif" panose="020B0604020202020204" pitchFamily="34" charset="0"/>
              </a:rPr>
              <a:t>EUR </a:t>
            </a:r>
          </a:p>
          <a:p>
            <a:pPr marL="0" indent="0" algn="just">
              <a:lnSpc>
                <a:spcPct val="100000"/>
              </a:lnSpc>
              <a:buNone/>
            </a:pPr>
            <a:r>
              <a:rPr lang="pl-PL" sz="2000" b="1" dirty="0" smtClean="0">
                <a:latin typeface="Lato" pitchFamily="34" charset="-18"/>
                <a:cs typeface="Microsoft Sans Serif" panose="020B0604020202020204" pitchFamily="34" charset="0"/>
              </a:rPr>
              <a:t>Nabór </a:t>
            </a:r>
            <a:r>
              <a:rPr lang="pl-PL" sz="2000" b="1" dirty="0">
                <a:latin typeface="Lato" pitchFamily="34" charset="-18"/>
                <a:cs typeface="Microsoft Sans Serif" panose="020B0604020202020204" pitchFamily="34" charset="0"/>
              </a:rPr>
              <a:t>nr.: </a:t>
            </a:r>
            <a:r>
              <a:rPr lang="pl-PL" sz="2000" b="1" dirty="0" smtClean="0">
                <a:latin typeface="Lato" pitchFamily="34" charset="-18"/>
                <a:cs typeface="Microsoft Sans Serif" panose="020B0604020202020204" pitchFamily="34" charset="0"/>
              </a:rPr>
              <a:t>RPSL.10.03.02-IZ.01-24-219/17 SUBREGION POŁUDNIOWY</a:t>
            </a:r>
          </a:p>
          <a:p>
            <a:pPr algn="just">
              <a:buFont typeface="Wingdings" pitchFamily="2" charset="2"/>
              <a:buChar char="§"/>
            </a:pPr>
            <a:r>
              <a:rPr lang="pl-PL" sz="1800" dirty="0"/>
              <a:t>Całkowita kwota przeznaczona na dofinansowanie projektów w konkursie:</a:t>
            </a:r>
          </a:p>
          <a:p>
            <a:pPr marL="0" indent="0" algn="just">
              <a:buNone/>
            </a:pPr>
            <a:r>
              <a:rPr lang="pl-PL" sz="2000" b="1" i="1" dirty="0"/>
              <a:t>4 274 912,15 </a:t>
            </a:r>
            <a:r>
              <a:rPr lang="pl-PL" sz="2000" i="1" dirty="0"/>
              <a:t>PLN tj. 991 352,94 </a:t>
            </a:r>
            <a:r>
              <a:rPr lang="pl-PL" sz="2000" i="1" dirty="0" smtClean="0"/>
              <a:t>EUR</a:t>
            </a:r>
          </a:p>
          <a:p>
            <a:pPr marL="0" indent="0" algn="just">
              <a:lnSpc>
                <a:spcPct val="100000"/>
              </a:lnSpc>
              <a:buNone/>
            </a:pPr>
            <a:r>
              <a:rPr lang="pl-PL" sz="2100" b="1" dirty="0">
                <a:latin typeface="Lato" pitchFamily="34" charset="-18"/>
                <a:cs typeface="Microsoft Sans Serif" panose="020B0604020202020204" pitchFamily="34" charset="0"/>
              </a:rPr>
              <a:t>Nabór nr: RPSL.10.03.02-IZ.01-24-220/17 SUBREGION PÓŁNOCNY</a:t>
            </a:r>
          </a:p>
          <a:p>
            <a:pPr marL="0" indent="0" algn="just">
              <a:buNone/>
            </a:pPr>
            <a:r>
              <a:rPr lang="pl-PL" sz="1800" dirty="0"/>
              <a:t>Całkowita kwota przeznaczona na dofinansowanie projektów w konkursie</a:t>
            </a:r>
            <a:r>
              <a:rPr lang="pl-PL" sz="2000" dirty="0"/>
              <a:t>:</a:t>
            </a:r>
          </a:p>
          <a:p>
            <a:pPr marL="0" indent="0" algn="just">
              <a:buNone/>
            </a:pPr>
            <a:r>
              <a:rPr lang="pl-PL" sz="2000" b="1" dirty="0"/>
              <a:t>963 903,53 </a:t>
            </a:r>
            <a:r>
              <a:rPr lang="pl-PL" sz="2000" dirty="0"/>
              <a:t>PLN tj. 223 529,41 EUR</a:t>
            </a:r>
          </a:p>
          <a:p>
            <a:pPr marL="0" indent="0" algn="just">
              <a:lnSpc>
                <a:spcPct val="100000"/>
              </a:lnSpc>
              <a:buNone/>
            </a:pPr>
            <a:r>
              <a:rPr lang="pl-PL" sz="2100" b="1" dirty="0">
                <a:latin typeface="Lato" pitchFamily="34" charset="-18"/>
                <a:cs typeface="Microsoft Sans Serif" panose="020B0604020202020204" pitchFamily="34" charset="0"/>
              </a:rPr>
              <a:t>Nabór nr: RPSL.10.03.02-IZ.01-24-227/17 SUBREGION ZACHODNI </a:t>
            </a:r>
          </a:p>
          <a:p>
            <a:pPr marL="0" indent="0" algn="just">
              <a:buNone/>
            </a:pPr>
            <a:r>
              <a:rPr lang="pl-PL" sz="1800" dirty="0"/>
              <a:t>Całkowita kwota przeznaczona na dofinansowanie projektów w konkursie</a:t>
            </a:r>
            <a:r>
              <a:rPr lang="pl-PL" sz="2000" dirty="0"/>
              <a:t>:</a:t>
            </a:r>
          </a:p>
          <a:p>
            <a:pPr marL="0" indent="0" algn="just">
              <a:buNone/>
            </a:pPr>
            <a:r>
              <a:rPr lang="pl-PL" sz="2000" b="1" dirty="0"/>
              <a:t>26 083 200,00 PLN </a:t>
            </a:r>
            <a:r>
              <a:rPr lang="pl-PL" sz="2000" dirty="0"/>
              <a:t>tj. 6 147 058,82 EUR</a:t>
            </a:r>
          </a:p>
          <a:p>
            <a:pPr marL="0" indent="0" algn="just">
              <a:buNone/>
            </a:pPr>
            <a:endParaRPr lang="pl-PL" sz="2000" dirty="0"/>
          </a:p>
        </p:txBody>
      </p:sp>
    </p:spTree>
    <p:extLst>
      <p:ext uri="{BB962C8B-B14F-4D97-AF65-F5344CB8AC3E}">
        <p14:creationId xmlns:p14="http://schemas.microsoft.com/office/powerpoint/2010/main" val="7380548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812195"/>
            <a:ext cx="10972800" cy="4701017"/>
          </a:xfrm>
        </p:spPr>
        <p:txBody>
          <a:bodyPr/>
          <a:lstStyle/>
          <a:p>
            <a:pPr marL="0" indent="0" algn="just">
              <a:buNone/>
            </a:pPr>
            <a:r>
              <a:rPr lang="pl-PL" sz="2000" dirty="0">
                <a:cs typeface="Microsoft Sans Serif" panose="020B0604020202020204" pitchFamily="34" charset="0"/>
              </a:rPr>
              <a:t>O dofinansowanie mogą ubiegać się następujące typy podmiotów: </a:t>
            </a:r>
          </a:p>
          <a:p>
            <a:pPr algn="just">
              <a:buFont typeface="Wingdings" pitchFamily="2" charset="2"/>
              <a:buChar char="§"/>
            </a:pPr>
            <a:r>
              <a:rPr lang="pl-PL" sz="1800" dirty="0">
                <a:cs typeface="Microsoft Sans Serif" panose="020B0604020202020204" pitchFamily="34" charset="0"/>
              </a:rPr>
              <a:t>Jednostki samorządu terytorialnego, ich związki i stowarzyszenia;</a:t>
            </a:r>
          </a:p>
          <a:p>
            <a:pPr algn="just">
              <a:buFont typeface="Wingdings" pitchFamily="2" charset="2"/>
              <a:buChar char="§"/>
            </a:pPr>
            <a:r>
              <a:rPr lang="pl-PL" sz="1800" dirty="0">
                <a:cs typeface="Microsoft Sans Serif" panose="020B0604020202020204" pitchFamily="34" charset="0"/>
              </a:rPr>
              <a:t>Podmioty, w których większość udziałów lub akcji posiadają jednostki samorządu terytorialnego lub ich związki i stowarzyszenia;</a:t>
            </a:r>
          </a:p>
          <a:p>
            <a:pPr algn="just">
              <a:buFont typeface="Wingdings" pitchFamily="2" charset="2"/>
              <a:buChar char="§"/>
            </a:pPr>
            <a:r>
              <a:rPr lang="pl-PL" sz="1800" dirty="0">
                <a:cs typeface="Microsoft Sans Serif" panose="020B0604020202020204" pitchFamily="34" charset="0"/>
              </a:rPr>
              <a:t>Podmioty działające na zlecenie samorządu terytorialnego wybrane zgodnie z prawem zamówień </a:t>
            </a:r>
            <a:r>
              <a:rPr lang="pl-PL" sz="1800" dirty="0" smtClean="0">
                <a:cs typeface="Microsoft Sans Serif" panose="020B0604020202020204" pitchFamily="34" charset="0"/>
              </a:rPr>
              <a:t>publicznych;</a:t>
            </a:r>
            <a:endParaRPr lang="pl-PL" sz="1800" dirty="0">
              <a:cs typeface="Microsoft Sans Serif" panose="020B0604020202020204" pitchFamily="34" charset="0"/>
            </a:endParaRPr>
          </a:p>
          <a:p>
            <a:pPr algn="just">
              <a:buFont typeface="Wingdings" pitchFamily="2" charset="2"/>
              <a:buChar char="§"/>
            </a:pPr>
            <a:r>
              <a:rPr lang="pl-PL" sz="1800" dirty="0">
                <a:cs typeface="Microsoft Sans Serif" panose="020B0604020202020204" pitchFamily="34" charset="0"/>
              </a:rPr>
              <a:t>Kościoły i związki wyznaniowe oraz osoby prawne kościołów i związków wyznaniowych;</a:t>
            </a:r>
          </a:p>
          <a:p>
            <a:pPr algn="just">
              <a:buFont typeface="Wingdings" pitchFamily="2" charset="2"/>
              <a:buChar char="§"/>
            </a:pPr>
            <a:r>
              <a:rPr lang="pl-PL" sz="1800" dirty="0">
                <a:cs typeface="Microsoft Sans Serif" panose="020B0604020202020204" pitchFamily="34" charset="0"/>
              </a:rPr>
              <a:t>Organizacje pozarządowe;</a:t>
            </a:r>
          </a:p>
          <a:p>
            <a:pPr algn="just">
              <a:buFont typeface="Wingdings" pitchFamily="2" charset="2"/>
              <a:buChar char="§"/>
            </a:pPr>
            <a:r>
              <a:rPr lang="pl-PL" sz="1800" dirty="0">
                <a:cs typeface="Microsoft Sans Serif" panose="020B0604020202020204" pitchFamily="34" charset="0"/>
              </a:rPr>
              <a:t>Jednostki zaliczane do sektora finansów publicznych (niewymienione wyżej);</a:t>
            </a:r>
          </a:p>
          <a:p>
            <a:pPr algn="just">
              <a:buFont typeface="Wingdings" pitchFamily="2" charset="2"/>
              <a:buChar char="§"/>
            </a:pPr>
            <a:r>
              <a:rPr lang="pl-PL" sz="1800" dirty="0">
                <a:cs typeface="Microsoft Sans Serif" panose="020B0604020202020204" pitchFamily="34" charset="0"/>
              </a:rPr>
              <a:t>Spółdzielnie mieszkaniowe, wspólnoty mieszkaniowe, TBS, spółdzielnie;</a:t>
            </a:r>
          </a:p>
          <a:p>
            <a:pPr algn="just">
              <a:buFont typeface="Wingdings" pitchFamily="2" charset="2"/>
              <a:buChar char="§"/>
            </a:pPr>
            <a:r>
              <a:rPr lang="pl-PL" sz="1800" dirty="0">
                <a:cs typeface="Microsoft Sans Serif" panose="020B0604020202020204" pitchFamily="34" charset="0"/>
              </a:rPr>
              <a:t>Instytucje </a:t>
            </a:r>
            <a:r>
              <a:rPr lang="pl-PL" sz="1800" dirty="0" smtClean="0">
                <a:cs typeface="Microsoft Sans Serif" panose="020B0604020202020204" pitchFamily="34" charset="0"/>
              </a:rPr>
              <a:t>kultury;</a:t>
            </a:r>
            <a:endParaRPr lang="pl-PL" sz="1800" dirty="0">
              <a:cs typeface="Microsoft Sans Serif" panose="020B0604020202020204" pitchFamily="34" charset="0"/>
            </a:endParaRPr>
          </a:p>
          <a:p>
            <a:pPr algn="just">
              <a:buFont typeface="Wingdings" pitchFamily="2" charset="2"/>
              <a:buChar char="§"/>
            </a:pPr>
            <a:r>
              <a:rPr lang="pl-PL" sz="1800" dirty="0" smtClean="0">
                <a:cs typeface="Microsoft Sans Serif" panose="020B0604020202020204" pitchFamily="34" charset="0"/>
              </a:rPr>
              <a:t>Przedsiębiorcy;</a:t>
            </a:r>
          </a:p>
        </p:txBody>
      </p:sp>
      <p:sp>
        <p:nvSpPr>
          <p:cNvPr id="4" name="Tytuł 1"/>
          <p:cNvSpPr txBox="1">
            <a:spLocks/>
          </p:cNvSpPr>
          <p:nvPr/>
        </p:nvSpPr>
        <p:spPr>
          <a:xfrm>
            <a:off x="677884" y="651313"/>
            <a:ext cx="10515600" cy="777288"/>
          </a:xfrm>
          <a:prstGeom prst="rect">
            <a:avLst/>
          </a:prstGeom>
          <a:ln w="76200">
            <a:solidFill>
              <a:srgbClr val="636466"/>
            </a:solidFill>
            <a:miter lim="800000"/>
          </a:ln>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solidFill>
                  <a:srgbClr val="636466"/>
                </a:solidFill>
                <a:latin typeface="Novecento wide Normal" pitchFamily="50" charset="-18"/>
                <a:cs typeface="Microsoft Sans Serif" panose="020B0604020202020204" pitchFamily="34" charset="0"/>
              </a:rPr>
              <a:t>Typy Beneficjenta</a:t>
            </a:r>
            <a:endParaRPr lang="pl-PL" sz="2800" b="1" dirty="0">
              <a:solidFill>
                <a:srgbClr val="636466"/>
              </a:solidFill>
              <a:latin typeface="Novecento wide Normal" pitchFamily="50" charset="-18"/>
              <a:cs typeface="Microsoft Sans Serif" panose="020B0604020202020204" pitchFamily="34" charset="0"/>
            </a:endParaRPr>
          </a:p>
        </p:txBody>
      </p:sp>
    </p:spTree>
    <p:extLst>
      <p:ext uri="{BB962C8B-B14F-4D97-AF65-F5344CB8AC3E}">
        <p14:creationId xmlns:p14="http://schemas.microsoft.com/office/powerpoint/2010/main" val="35517480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812195"/>
            <a:ext cx="10972800" cy="4701017"/>
          </a:xfrm>
        </p:spPr>
        <p:txBody>
          <a:bodyPr/>
          <a:lstStyle/>
          <a:p>
            <a:pPr marL="457200" indent="-457200" algn="just">
              <a:buAutoNum type="arabicPeriod"/>
            </a:pPr>
            <a:r>
              <a:rPr lang="pl-PL" sz="2400" dirty="0" smtClean="0"/>
              <a:t>Roboty </a:t>
            </a:r>
            <a:r>
              <a:rPr lang="pl-PL" sz="2400" dirty="0"/>
              <a:t>budowlane (za wyjątkiem budowy nowych obiektów) </a:t>
            </a:r>
            <a:r>
              <a:rPr lang="pl-PL" sz="2400" dirty="0" smtClean="0"/>
              <a:t>w obiektach </a:t>
            </a:r>
            <a:r>
              <a:rPr lang="pl-PL" sz="2400" dirty="0"/>
              <a:t>poprzemysłowych/powojskowych /popegeerowskich /</a:t>
            </a:r>
            <a:r>
              <a:rPr lang="pl-PL" sz="2400" dirty="0" err="1"/>
              <a:t>pokolejowych</a:t>
            </a:r>
            <a:r>
              <a:rPr lang="pl-PL" sz="2400" dirty="0"/>
              <a:t> wraz z zagospodarowaniem przyległego otoczenia</a:t>
            </a:r>
            <a:r>
              <a:rPr lang="pl-PL" sz="2400" dirty="0" smtClean="0"/>
              <a:t>.</a:t>
            </a:r>
          </a:p>
          <a:p>
            <a:pPr marL="457200" indent="-457200" algn="just">
              <a:buAutoNum type="arabicPeriod"/>
            </a:pPr>
            <a:r>
              <a:rPr lang="pl-PL" sz="2400" dirty="0"/>
              <a:t>Zagospodarowywanie przestrzeni miejskich, w tym roboty budowlane (za wyjątkiem budowy nowych obiektów) w obiektach wraz z zagospodarowaniem przyległego </a:t>
            </a:r>
            <a:r>
              <a:rPr lang="pl-PL" sz="2400" dirty="0" smtClean="0"/>
              <a:t>otoczenia.</a:t>
            </a:r>
          </a:p>
          <a:p>
            <a:pPr marL="457200" indent="-457200" algn="just">
              <a:buAutoNum type="arabicPeriod"/>
            </a:pPr>
            <a:r>
              <a:rPr lang="pl-PL" sz="2400" dirty="0"/>
              <a:t>Roboty budowlane (za wyjątkiem budowy nowych obiektów) </a:t>
            </a:r>
            <a:r>
              <a:rPr lang="pl-PL" sz="2400" dirty="0" smtClean="0"/>
              <a:t>w zdegradowanych </a:t>
            </a:r>
            <a:r>
              <a:rPr lang="pl-PL" sz="2400" dirty="0"/>
              <a:t>budynkach wraz z zagospodarowaniem przyległego otoczenia</a:t>
            </a:r>
            <a:r>
              <a:rPr lang="pl-PL" sz="2400" dirty="0" smtClean="0"/>
              <a:t>  </a:t>
            </a:r>
          </a:p>
          <a:p>
            <a:pPr marL="0" indent="0" algn="just">
              <a:buNone/>
            </a:pPr>
            <a:endParaRPr lang="pl-PL" sz="2400" dirty="0"/>
          </a:p>
          <a:p>
            <a:pPr marL="0" indent="0" algn="just">
              <a:buNone/>
            </a:pPr>
            <a:endParaRPr lang="pl-PL" sz="2400" dirty="0" smtClean="0">
              <a:cs typeface="Microsoft Sans Serif" panose="020B0604020202020204" pitchFamily="34" charset="0"/>
            </a:endParaRPr>
          </a:p>
        </p:txBody>
      </p:sp>
      <p:sp>
        <p:nvSpPr>
          <p:cNvPr id="4" name="Tytuł 1"/>
          <p:cNvSpPr txBox="1">
            <a:spLocks/>
          </p:cNvSpPr>
          <p:nvPr/>
        </p:nvSpPr>
        <p:spPr>
          <a:xfrm>
            <a:off x="677884" y="651313"/>
            <a:ext cx="10515600" cy="777288"/>
          </a:xfrm>
          <a:prstGeom prst="rect">
            <a:avLst/>
          </a:prstGeom>
          <a:ln w="76200">
            <a:solidFill>
              <a:srgbClr val="636466"/>
            </a:solidFill>
            <a:miter lim="800000"/>
          </a:ln>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solidFill>
                  <a:srgbClr val="636466"/>
                </a:solidFill>
                <a:latin typeface="Novecento wide Normal" pitchFamily="50" charset="-18"/>
                <a:cs typeface="Microsoft Sans Serif" panose="020B0604020202020204" pitchFamily="34" charset="0"/>
              </a:rPr>
              <a:t>Typy projektów</a:t>
            </a:r>
            <a:endParaRPr lang="pl-PL" sz="2800" b="1" dirty="0">
              <a:solidFill>
                <a:srgbClr val="636466"/>
              </a:solidFill>
              <a:latin typeface="Novecento wide Normal" pitchFamily="50" charset="-18"/>
              <a:cs typeface="Microsoft Sans Serif" panose="020B0604020202020204" pitchFamily="34" charset="0"/>
            </a:endParaRPr>
          </a:p>
        </p:txBody>
      </p:sp>
    </p:spTree>
    <p:extLst>
      <p:ext uri="{BB962C8B-B14F-4D97-AF65-F5344CB8AC3E}">
        <p14:creationId xmlns:p14="http://schemas.microsoft.com/office/powerpoint/2010/main" val="37068368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864851028"/>
              </p:ext>
            </p:extLst>
          </p:nvPr>
        </p:nvGraphicFramePr>
        <p:xfrm>
          <a:off x="1756488" y="2060848"/>
          <a:ext cx="7786523" cy="30265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047404" y="914400"/>
            <a:ext cx="5004261"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8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ETAPY </a:t>
            </a:r>
            <a:r>
              <a:rPr kumimoji="0" lang="pl-PL" sz="2800" b="1" i="0" u="none" strike="noStrike" kern="1200" cap="none" spc="0" normalizeH="0" baseline="0" noProof="0" dirty="0" smtClean="0">
                <a:ln>
                  <a:noFill/>
                </a:ln>
                <a:solidFill>
                  <a:prstClr val="black"/>
                </a:solidFill>
                <a:effectLst/>
                <a:uLnTx/>
                <a:uFillTx/>
                <a:latin typeface="Lato"/>
                <a:ea typeface="+mn-ea"/>
                <a:cs typeface="Arial" panose="020B0604020202020204" pitchFamily="34" charset="0"/>
              </a:rPr>
              <a:t>OCENY</a:t>
            </a:r>
            <a:r>
              <a:rPr kumimoji="0" lang="pl-PL" sz="28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WNIOSKU</a:t>
            </a:r>
            <a:endParaRPr kumimoji="0" lang="pl-PL"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2" name="Obraz 1"/>
          <p:cNvPicPr>
            <a:picLocks noChangeAspect="1"/>
          </p:cNvPicPr>
          <p:nvPr/>
        </p:nvPicPr>
        <p:blipFill>
          <a:blip r:embed="rId7"/>
          <a:stretch>
            <a:fillRect/>
          </a:stretch>
        </p:blipFill>
        <p:spPr>
          <a:xfrm>
            <a:off x="629011" y="833350"/>
            <a:ext cx="5572283" cy="685319"/>
          </a:xfrm>
          <a:prstGeom prst="rect">
            <a:avLst/>
          </a:prstGeom>
        </p:spPr>
      </p:pic>
    </p:spTree>
    <p:extLst>
      <p:ext uri="{BB962C8B-B14F-4D97-AF65-F5344CB8AC3E}">
        <p14:creationId xmlns:p14="http://schemas.microsoft.com/office/powerpoint/2010/main" val="14592866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81967" y="590203"/>
            <a:ext cx="5491942" cy="714895"/>
          </a:xfrm>
        </p:spPr>
        <p:txBody>
          <a:bodyPr/>
          <a:lstStyle/>
          <a:p>
            <a:r>
              <a:rPr lang="pl-PL" sz="2800" b="1" dirty="0" smtClean="0">
                <a:latin typeface="Arial" panose="020B0604020202020204" pitchFamily="34" charset="0"/>
                <a:cs typeface="Arial" panose="020B0604020202020204" pitchFamily="34" charset="0"/>
              </a:rPr>
              <a:t/>
            </a:r>
            <a:br>
              <a:rPr lang="pl-PL" sz="2800" b="1" dirty="0" smtClean="0">
                <a:latin typeface="Arial" panose="020B0604020202020204" pitchFamily="34" charset="0"/>
                <a:cs typeface="Arial" panose="020B0604020202020204" pitchFamily="34" charset="0"/>
              </a:rPr>
            </a:br>
            <a:r>
              <a:rPr lang="pl-PL" sz="2800" b="1" dirty="0" smtClean="0">
                <a:latin typeface="Arial" panose="020B0604020202020204" pitchFamily="34" charset="0"/>
                <a:cs typeface="Arial" panose="020B0604020202020204" pitchFamily="34" charset="0"/>
              </a:rPr>
              <a:t>OCENA FORMALNA</a:t>
            </a:r>
            <a:endParaRPr lang="pl-PL" sz="2800" b="1" dirty="0">
              <a:latin typeface="Arial" panose="020B0604020202020204" pitchFamily="34" charset="0"/>
              <a:cs typeface="Arial" panose="020B0604020202020204" pitchFamily="34" charset="0"/>
            </a:endParaRPr>
          </a:p>
        </p:txBody>
      </p:sp>
      <p:sp>
        <p:nvSpPr>
          <p:cNvPr id="6" name="pole tekstowe 5"/>
          <p:cNvSpPr txBox="1"/>
          <p:nvPr/>
        </p:nvSpPr>
        <p:spPr>
          <a:xfrm>
            <a:off x="1005840" y="1956816"/>
            <a:ext cx="3291840" cy="2308324"/>
          </a:xfrm>
          <a:prstGeom prst="rect">
            <a:avLst/>
          </a:prstGeom>
          <a:noFill/>
          <a:ln>
            <a:solidFill>
              <a:srgbClr val="FFD75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4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Kryteria formalne niepodlegające uzupełnieniu </a:t>
            </a:r>
            <a:r>
              <a:rPr kumimoji="0" lang="pl-PL"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brak możliwości uzupełnienia / poprawy wniosku</a:t>
            </a:r>
            <a:endParaRPr kumimoji="0" lang="pl-PL"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 name="pole tekstowe 6"/>
          <p:cNvSpPr txBox="1"/>
          <p:nvPr/>
        </p:nvSpPr>
        <p:spPr>
          <a:xfrm>
            <a:off x="4937760" y="1937002"/>
            <a:ext cx="5888736" cy="2554545"/>
          </a:xfrm>
          <a:prstGeom prst="rect">
            <a:avLst/>
          </a:prstGeom>
          <a:noFill/>
          <a:ln>
            <a:solidFill>
              <a:srgbClr val="FFD757"/>
            </a:solid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Termin wniesienia wniosku o dofinansowanie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Kwalifikowalność podmiotowa wnioskodawcy</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Kwalifikowalność przedmiotowa projektu</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Poprawność ustalenia wartości całkowitej projektu oraz wartość kosztów kwalifikowalnych</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pl-PL"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Kompletność dokumentacji projektu na moment zamknięcia naboru – np. umowa partnerstwa, zezwolenia (jeśli wymagane), itd.</a:t>
            </a:r>
            <a:endParaRPr kumimoji="0" lang="pl-PL"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 name="pole tekstowe 7"/>
          <p:cNvSpPr txBox="1"/>
          <p:nvPr/>
        </p:nvSpPr>
        <p:spPr>
          <a:xfrm>
            <a:off x="1499616" y="5010912"/>
            <a:ext cx="9052560" cy="1200329"/>
          </a:xfrm>
          <a:prstGeom prst="rect">
            <a:avLst/>
          </a:prstGeom>
          <a:noFill/>
          <a:ln>
            <a:solidFill>
              <a:srgbClr val="FFD757"/>
            </a:solidFill>
          </a:ln>
        </p:spPr>
        <p:txBody>
          <a:bodyPr wrap="square" rtlCol="0">
            <a:sp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pl-PL" altLang="pl-PL" sz="18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Uwaga:</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pl-PL" altLang="pl-P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Wnioski złożone po upływie terminu zamknięcia naboru oraz niemożliwe do zarejestrowania w systemie LSI (zgodnie z pkt. </a:t>
            </a:r>
            <a:r>
              <a:rPr kumimoji="0" lang="pl-PL" altLang="pl-PL"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2.7.regulaminu </a:t>
            </a:r>
            <a:r>
              <a:rPr kumimoji="0" lang="pl-PL" altLang="pl-P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konkursu), będą pozostawione </a:t>
            </a:r>
            <a:r>
              <a:rPr kumimoji="0" lang="pl-PL" altLang="pl-PL" sz="1800" b="0"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bez rozpatrzenia.</a:t>
            </a:r>
          </a:p>
        </p:txBody>
      </p:sp>
      <p:pic>
        <p:nvPicPr>
          <p:cNvPr id="3" name="Obraz 2"/>
          <p:cNvPicPr>
            <a:picLocks noChangeAspect="1"/>
          </p:cNvPicPr>
          <p:nvPr/>
        </p:nvPicPr>
        <p:blipFill>
          <a:blip r:embed="rId2"/>
          <a:stretch>
            <a:fillRect/>
          </a:stretch>
        </p:blipFill>
        <p:spPr>
          <a:xfrm>
            <a:off x="551115" y="904427"/>
            <a:ext cx="5204432" cy="801341"/>
          </a:xfrm>
          <a:prstGeom prst="rect">
            <a:avLst/>
          </a:prstGeom>
        </p:spPr>
      </p:pic>
    </p:spTree>
    <p:extLst>
      <p:ext uri="{BB962C8B-B14F-4D97-AF65-F5344CB8AC3E}">
        <p14:creationId xmlns:p14="http://schemas.microsoft.com/office/powerpoint/2010/main" val="25777512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1_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2303</TotalTime>
  <Words>3605</Words>
  <Application>Microsoft Office PowerPoint</Application>
  <PresentationFormat>Panoramiczny</PresentationFormat>
  <Paragraphs>368</Paragraphs>
  <Slides>44</Slides>
  <Notes>0</Notes>
  <HiddenSlides>0</HiddenSlides>
  <MMClips>0</MMClips>
  <ScaleCrop>false</ScaleCrop>
  <HeadingPairs>
    <vt:vector size="6" baseType="variant">
      <vt:variant>
        <vt:lpstr>Używane czcionki</vt:lpstr>
      </vt:variant>
      <vt:variant>
        <vt:i4>7</vt:i4>
      </vt:variant>
      <vt:variant>
        <vt:lpstr>Motyw</vt:lpstr>
      </vt:variant>
      <vt:variant>
        <vt:i4>3</vt:i4>
      </vt:variant>
      <vt:variant>
        <vt:lpstr>Tytuły slajdów</vt:lpstr>
      </vt:variant>
      <vt:variant>
        <vt:i4>44</vt:i4>
      </vt:variant>
    </vt:vector>
  </HeadingPairs>
  <TitlesOfParts>
    <vt:vector size="54" baseType="lpstr">
      <vt:lpstr>Arial</vt:lpstr>
      <vt:lpstr>Calibri</vt:lpstr>
      <vt:lpstr>Lato</vt:lpstr>
      <vt:lpstr>Microsoft Sans Serif</vt:lpstr>
      <vt:lpstr>Novecento wide Normal</vt:lpstr>
      <vt:lpstr>Times New Roman</vt:lpstr>
      <vt:lpstr>Wingdings</vt:lpstr>
      <vt:lpstr>1_tlo1</vt:lpstr>
      <vt:lpstr>tlo1</vt:lpstr>
      <vt:lpstr>2_tlo1</vt:lpstr>
      <vt:lpstr>Prezentacja programu PowerPoint</vt:lpstr>
      <vt:lpstr>Definicja Rewitalizacji</vt:lpstr>
      <vt:lpstr>Warunki powodzenia rewitalizacji</vt:lpstr>
      <vt:lpstr>Termin składania wniosków o dofinansowanie</vt:lpstr>
      <vt:lpstr>Alokacja przypadająca na dany nabór</vt:lpstr>
      <vt:lpstr>Prezentacja programu PowerPoint</vt:lpstr>
      <vt:lpstr>Prezentacja programu PowerPoint</vt:lpstr>
      <vt:lpstr>Prezentacja programu PowerPoint</vt:lpstr>
      <vt:lpstr> OCENA FORMALNA</vt:lpstr>
      <vt:lpstr> OCENA FORMALNA</vt:lpstr>
      <vt:lpstr> OCENA FORMALNA</vt:lpstr>
      <vt:lpstr> OCENA FORMALNA</vt:lpstr>
      <vt:lpstr>OCENA FORMALNA</vt:lpstr>
      <vt:lpstr>OCENA FORMALNA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Regionalna Pomoc Inwestycyjna</vt:lpstr>
      <vt:lpstr>Pomoc na infrastrukturę lokalną</vt:lpstr>
      <vt:lpstr> </vt:lpstr>
      <vt:lpstr>Pomoc inwestycyjna na kulturę i zachowanie dziedzictwa narodowego</vt:lpstr>
      <vt:lpstr>Pomoc inwestycyjna na kulturę i zachowanie dziedzictwa narodowego</vt:lpstr>
      <vt:lpstr>Prezentacja programu PowerPoint</vt:lpstr>
      <vt:lpstr>Prezentacja programu PowerPoint</vt:lpstr>
      <vt:lpstr> WSKAŹNIKI PRODUKTU I REZULTATU</vt:lpstr>
      <vt:lpstr> Wskaźniki Produktu i Rezultatu</vt:lpstr>
      <vt:lpstr>     </vt:lpstr>
      <vt:lpstr>     </vt:lpstr>
      <vt:lpstr>Prezentacja programu PowerPoint</vt:lpstr>
      <vt:lpstr>Prezentacja programu PowerPoint</vt:lpstr>
      <vt:lpstr>Kryteria merytoryczne specyficzne (0/1) dla działania 10.3 – cd.</vt:lpstr>
      <vt:lpstr>Kryteria specyficzne punktowane dla działania 10.3 RPO WSL</vt:lpstr>
      <vt:lpstr>Kryteria specyficzne punktowane dla działania 10.3 RPO WSL</vt:lpstr>
      <vt:lpstr>Kryteria specyficzne punktowane dla działania 10.3 RPO WSL</vt:lpstr>
      <vt:lpstr>Kryteria specyficzne punktowane dla działania 10.3 RPO WSL</vt:lpstr>
      <vt:lpstr>Kryteria specyficzne punktowane dla działania 10.3 RPO WSL</vt:lpstr>
      <vt:lpstr>Kryteria specyficzne punktowane dla działania 10.3 RPO WSL</vt:lpstr>
      <vt:lpstr>Kryteria specyficzne punktowane dla działania 10.3 RPO WSL</vt:lpstr>
      <vt:lpstr>Prezentacja programu PowerPoint</vt:lpstr>
      <vt:lpstr>Prezentacja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Spotkanie informacyjne związane z ogłoszeniem konkursu nr RPSL.01.01.00-IZ.01-24-078/16 w ramach Osi priorytetowej I - Nowoczesna gospodarka, Działanie 1.1 - Kluczowa dla regionu infrastruktura badawcza Regionalnego Programu Operacyjnego Województwa Śląskiego 2014-2020</dc:title>
  <dc:creator>Siembab Paweł</dc:creator>
  <cp:lastModifiedBy>Dziedzina Ewelina</cp:lastModifiedBy>
  <cp:revision>204</cp:revision>
  <cp:lastPrinted>2018-01-19T07:37:20Z</cp:lastPrinted>
  <dcterms:created xsi:type="dcterms:W3CDTF">2016-10-10T07:04:20Z</dcterms:created>
  <dcterms:modified xsi:type="dcterms:W3CDTF">2018-01-23T10:56:13Z</dcterms:modified>
</cp:coreProperties>
</file>